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Lst>
  <p:notesMasterIdLst>
    <p:notesMasterId r:id="rId76"/>
  </p:notesMasterIdLst>
  <p:handoutMasterIdLst>
    <p:handoutMasterId r:id="rId77"/>
  </p:handoutMasterIdLst>
  <p:sldIdLst>
    <p:sldId id="368" r:id="rId7"/>
    <p:sldId id="369" r:id="rId8"/>
    <p:sldId id="390" r:id="rId9"/>
    <p:sldId id="415" r:id="rId10"/>
    <p:sldId id="414" r:id="rId11"/>
    <p:sldId id="370" r:id="rId12"/>
    <p:sldId id="416" r:id="rId13"/>
    <p:sldId id="417" r:id="rId14"/>
    <p:sldId id="418" r:id="rId15"/>
    <p:sldId id="419" r:id="rId16"/>
    <p:sldId id="421" r:id="rId17"/>
    <p:sldId id="420" r:id="rId18"/>
    <p:sldId id="422" r:id="rId19"/>
    <p:sldId id="423" r:id="rId20"/>
    <p:sldId id="424" r:id="rId21"/>
    <p:sldId id="425" r:id="rId22"/>
    <p:sldId id="426" r:id="rId23"/>
    <p:sldId id="427" r:id="rId24"/>
    <p:sldId id="428" r:id="rId25"/>
    <p:sldId id="429" r:id="rId26"/>
    <p:sldId id="430" r:id="rId27"/>
    <p:sldId id="1449" r:id="rId28"/>
    <p:sldId id="1765" r:id="rId29"/>
    <p:sldId id="1506" r:id="rId30"/>
    <p:sldId id="1760" r:id="rId31"/>
    <p:sldId id="1634" r:id="rId32"/>
    <p:sldId id="1436" r:id="rId33"/>
    <p:sldId id="1438" r:id="rId34"/>
    <p:sldId id="1530" r:id="rId35"/>
    <p:sldId id="1632" r:id="rId36"/>
    <p:sldId id="1763" r:id="rId37"/>
    <p:sldId id="1764" r:id="rId38"/>
    <p:sldId id="1762" r:id="rId39"/>
    <p:sldId id="1684" r:id="rId40"/>
    <p:sldId id="1759" r:id="rId41"/>
    <p:sldId id="1766" r:id="rId42"/>
    <p:sldId id="1767" r:id="rId43"/>
    <p:sldId id="1754" r:id="rId44"/>
    <p:sldId id="1761" r:id="rId45"/>
    <p:sldId id="1679" r:id="rId46"/>
    <p:sldId id="1736" r:id="rId47"/>
    <p:sldId id="1737" r:id="rId48"/>
    <p:sldId id="1755" r:id="rId49"/>
    <p:sldId id="1769" r:id="rId50"/>
    <p:sldId id="1770" r:id="rId51"/>
    <p:sldId id="256" r:id="rId52"/>
    <p:sldId id="257" r:id="rId53"/>
    <p:sldId id="258" r:id="rId54"/>
    <p:sldId id="259" r:id="rId55"/>
    <p:sldId id="260" r:id="rId56"/>
    <p:sldId id="261" r:id="rId57"/>
    <p:sldId id="262" r:id="rId58"/>
    <p:sldId id="263" r:id="rId59"/>
    <p:sldId id="264" r:id="rId60"/>
    <p:sldId id="265" r:id="rId61"/>
    <p:sldId id="266" r:id="rId62"/>
    <p:sldId id="267" r:id="rId63"/>
    <p:sldId id="268" r:id="rId64"/>
    <p:sldId id="269" r:id="rId65"/>
    <p:sldId id="270" r:id="rId66"/>
    <p:sldId id="271" r:id="rId67"/>
    <p:sldId id="272" r:id="rId68"/>
    <p:sldId id="273" r:id="rId69"/>
    <p:sldId id="274" r:id="rId70"/>
    <p:sldId id="275" r:id="rId71"/>
    <p:sldId id="276" r:id="rId72"/>
    <p:sldId id="277" r:id="rId73"/>
    <p:sldId id="278" r:id="rId74"/>
    <p:sldId id="279" r:id="rId75"/>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DF1561-8C4D-4733-9D19-8CB425FA67FB}">
          <p14:sldIdLst>
            <p14:sldId id="368"/>
            <p14:sldId id="369"/>
            <p14:sldId id="390"/>
            <p14:sldId id="415"/>
            <p14:sldId id="414"/>
            <p14:sldId id="370"/>
            <p14:sldId id="416"/>
            <p14:sldId id="417"/>
            <p14:sldId id="418"/>
            <p14:sldId id="419"/>
            <p14:sldId id="421"/>
            <p14:sldId id="420"/>
            <p14:sldId id="422"/>
            <p14:sldId id="423"/>
            <p14:sldId id="424"/>
            <p14:sldId id="425"/>
            <p14:sldId id="426"/>
            <p14:sldId id="427"/>
            <p14:sldId id="428"/>
            <p14:sldId id="429"/>
            <p14:sldId id="430"/>
            <p14:sldId id="1449"/>
            <p14:sldId id="1765"/>
            <p14:sldId id="1506"/>
            <p14:sldId id="1760"/>
            <p14:sldId id="1634"/>
            <p14:sldId id="1436"/>
            <p14:sldId id="1438"/>
            <p14:sldId id="1530"/>
            <p14:sldId id="1632"/>
            <p14:sldId id="1763"/>
            <p14:sldId id="1764"/>
            <p14:sldId id="1762"/>
            <p14:sldId id="1684"/>
            <p14:sldId id="1759"/>
            <p14:sldId id="1766"/>
            <p14:sldId id="1767"/>
            <p14:sldId id="1754"/>
            <p14:sldId id="1761"/>
            <p14:sldId id="1679"/>
            <p14:sldId id="1736"/>
            <p14:sldId id="1737"/>
            <p14:sldId id="1755"/>
            <p14:sldId id="1769"/>
            <p14:sldId id="1770"/>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ONA CORNWALL" initials="" lastIdx="1" clrIdx="0"/>
  <p:cmAuthor id="1" name="Crystal Clancy" initials="CC" lastIdx="1" clrIdx="1">
    <p:extLst>
      <p:ext uri="{19B8F6BF-5375-455C-9EA6-DF929625EA0E}">
        <p15:presenceInfo xmlns:p15="http://schemas.microsoft.com/office/powerpoint/2012/main" userId="S-1-5-21-2446911909-1871713253-2216529850-1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B0F2E-19AD-450A-83D7-449065E62269}" v="2" dt="2023-06-15T13:57:36.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007" autoAdjust="0"/>
  </p:normalViewPr>
  <p:slideViewPr>
    <p:cSldViewPr>
      <p:cViewPr varScale="1">
        <p:scale>
          <a:sx n="88" d="100"/>
          <a:sy n="88" d="100"/>
        </p:scale>
        <p:origin x="885"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men, D.M. van (Dorine)" userId="ff86b847-99bd-4a70-a150-ca8fbfd8a8d1" providerId="ADAL" clId="{1EEB0F2E-19AD-450A-83D7-449065E62269}"/>
    <pc:docChg chg="custSel modSld">
      <pc:chgData name="Namen, D.M. van (Dorine)" userId="ff86b847-99bd-4a70-a150-ca8fbfd8a8d1" providerId="ADAL" clId="{1EEB0F2E-19AD-450A-83D7-449065E62269}" dt="2023-06-15T14:05:23.206" v="81" actId="5793"/>
      <pc:docMkLst>
        <pc:docMk/>
      </pc:docMkLst>
      <pc:sldChg chg="modSp mod">
        <pc:chgData name="Namen, D.M. van (Dorine)" userId="ff86b847-99bd-4a70-a150-ca8fbfd8a8d1" providerId="ADAL" clId="{1EEB0F2E-19AD-450A-83D7-449065E62269}" dt="2023-06-15T14:05:23.206" v="81" actId="5793"/>
        <pc:sldMkLst>
          <pc:docMk/>
          <pc:sldMk cId="1005463557" sldId="368"/>
        </pc:sldMkLst>
        <pc:spChg chg="mod">
          <ac:chgData name="Namen, D.M. van (Dorine)" userId="ff86b847-99bd-4a70-a150-ca8fbfd8a8d1" providerId="ADAL" clId="{1EEB0F2E-19AD-450A-83D7-449065E62269}" dt="2023-06-15T14:05:23.206" v="81" actId="5793"/>
          <ac:spMkLst>
            <pc:docMk/>
            <pc:sldMk cId="1005463557" sldId="368"/>
            <ac:spMk id="4" creationId="{97270C75-7536-02EB-4A3A-7B7B44895B50}"/>
          </ac:spMkLst>
        </pc:spChg>
      </pc:sldChg>
      <pc:sldChg chg="modSp mod">
        <pc:chgData name="Namen, D.M. van (Dorine)" userId="ff86b847-99bd-4a70-a150-ca8fbfd8a8d1" providerId="ADAL" clId="{1EEB0F2E-19AD-450A-83D7-449065E62269}" dt="2023-06-15T13:57:36.945" v="0" actId="27636"/>
        <pc:sldMkLst>
          <pc:docMk/>
          <pc:sldMk cId="729484390" sldId="1634"/>
        </pc:sldMkLst>
        <pc:spChg chg="mod">
          <ac:chgData name="Namen, D.M. van (Dorine)" userId="ff86b847-99bd-4a70-a150-ca8fbfd8a8d1" providerId="ADAL" clId="{1EEB0F2E-19AD-450A-83D7-449065E62269}" dt="2023-06-15T13:57:36.945" v="0" actId="27636"/>
          <ac:spMkLst>
            <pc:docMk/>
            <pc:sldMk cId="729484390" sldId="1634"/>
            <ac:spMk id="3" creationId="{AA6955A6-6F25-0843-AE45-1BE02A4407D2}"/>
          </ac:spMkLst>
        </pc:spChg>
      </pc:sldChg>
      <pc:sldChg chg="modSp mod">
        <pc:chgData name="Namen, D.M. van (Dorine)" userId="ff86b847-99bd-4a70-a150-ca8fbfd8a8d1" providerId="ADAL" clId="{1EEB0F2E-19AD-450A-83D7-449065E62269}" dt="2023-06-15T13:57:37.032" v="2" actId="27636"/>
        <pc:sldMkLst>
          <pc:docMk/>
          <pc:sldMk cId="2815253112" sldId="1755"/>
        </pc:sldMkLst>
        <pc:spChg chg="mod">
          <ac:chgData name="Namen, D.M. van (Dorine)" userId="ff86b847-99bd-4a70-a150-ca8fbfd8a8d1" providerId="ADAL" clId="{1EEB0F2E-19AD-450A-83D7-449065E62269}" dt="2023-06-15T13:57:37.032" v="2" actId="27636"/>
          <ac:spMkLst>
            <pc:docMk/>
            <pc:sldMk cId="2815253112" sldId="1755"/>
            <ac:spMk id="11" creationId="{2CEF8C90-9C5C-CF4D-A9B9-BCD0A0BE8E93}"/>
          </ac:spMkLst>
        </pc:spChg>
      </pc:sldChg>
      <pc:sldChg chg="modSp mod">
        <pc:chgData name="Namen, D.M. van (Dorine)" userId="ff86b847-99bd-4a70-a150-ca8fbfd8a8d1" providerId="ADAL" clId="{1EEB0F2E-19AD-450A-83D7-449065E62269}" dt="2023-06-15T13:57:36.979" v="1" actId="27636"/>
        <pc:sldMkLst>
          <pc:docMk/>
          <pc:sldMk cId="890487200" sldId="1759"/>
        </pc:sldMkLst>
        <pc:spChg chg="mod">
          <ac:chgData name="Namen, D.M. van (Dorine)" userId="ff86b847-99bd-4a70-a150-ca8fbfd8a8d1" providerId="ADAL" clId="{1EEB0F2E-19AD-450A-83D7-449065E62269}" dt="2023-06-15T13:57:36.979" v="1" actId="27636"/>
          <ac:spMkLst>
            <pc:docMk/>
            <pc:sldMk cId="890487200" sldId="1759"/>
            <ac:spMk id="9"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5622800" y="0"/>
            <a:ext cx="4301543" cy="341064"/>
          </a:xfrm>
          <a:prstGeom prst="rect">
            <a:avLst/>
          </a:prstGeom>
        </p:spPr>
        <p:txBody>
          <a:bodyPr vert="horz" lIns="91440" tIns="45720" rIns="91440" bIns="45720" rtlCol="0"/>
          <a:lstStyle>
            <a:lvl1pPr algn="r">
              <a:defRPr sz="1200"/>
            </a:lvl1pPr>
          </a:lstStyle>
          <a:p>
            <a:fld id="{A4B6003B-483D-4B5D-AB85-74FE9E9ACF2E}" type="datetimeFigureOut">
              <a:rPr lang="en-AU" smtClean="0"/>
              <a:t>15/06/2023</a:t>
            </a:fld>
            <a:endParaRPr lang="en-AU"/>
          </a:p>
        </p:txBody>
      </p:sp>
      <p:sp>
        <p:nvSpPr>
          <p:cNvPr id="4" name="Footer Placeholder 3"/>
          <p:cNvSpPr>
            <a:spLocks noGrp="1"/>
          </p:cNvSpPr>
          <p:nvPr>
            <p:ph type="ftr" sz="quarter" idx="2"/>
          </p:nvPr>
        </p:nvSpPr>
        <p:spPr>
          <a:xfrm>
            <a:off x="2" y="6456612"/>
            <a:ext cx="4301543" cy="34106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5622800" y="6456612"/>
            <a:ext cx="4301543" cy="341064"/>
          </a:xfrm>
          <a:prstGeom prst="rect">
            <a:avLst/>
          </a:prstGeom>
        </p:spPr>
        <p:txBody>
          <a:bodyPr vert="horz" lIns="91440" tIns="45720" rIns="91440" bIns="45720" rtlCol="0" anchor="b"/>
          <a:lstStyle>
            <a:lvl1pPr algn="r">
              <a:defRPr sz="1200"/>
            </a:lvl1pPr>
          </a:lstStyle>
          <a:p>
            <a:fld id="{669E8AAA-1460-4101-9BB0-55DA0ADDA6EB}" type="slidenum">
              <a:rPr lang="en-AU" smtClean="0"/>
              <a:t>‹#›</a:t>
            </a:fld>
            <a:endParaRPr lang="en-AU"/>
          </a:p>
        </p:txBody>
      </p:sp>
    </p:spTree>
    <p:extLst>
      <p:ext uri="{BB962C8B-B14F-4D97-AF65-F5344CB8AC3E}">
        <p14:creationId xmlns:p14="http://schemas.microsoft.com/office/powerpoint/2010/main" val="1045523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1543" cy="33988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622800" y="0"/>
            <a:ext cx="4301543" cy="339884"/>
          </a:xfrm>
          <a:prstGeom prst="rect">
            <a:avLst/>
          </a:prstGeom>
        </p:spPr>
        <p:txBody>
          <a:bodyPr vert="horz" lIns="91440" tIns="45720" rIns="91440" bIns="45720" rtlCol="0"/>
          <a:lstStyle>
            <a:lvl1pPr algn="r">
              <a:defRPr sz="1200"/>
            </a:lvl1pPr>
          </a:lstStyle>
          <a:p>
            <a:fld id="{C18325BD-D9FE-4D7C-83AF-0E25B716DD66}" type="datetimeFigureOut">
              <a:rPr lang="en-AU" smtClean="0"/>
              <a:pPr/>
              <a:t>15/06/2023</a:t>
            </a:fld>
            <a:endParaRPr lang="en-AU"/>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2" y="6456611"/>
            <a:ext cx="4301543" cy="33988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622800" y="6456611"/>
            <a:ext cx="4301543" cy="339884"/>
          </a:xfrm>
          <a:prstGeom prst="rect">
            <a:avLst/>
          </a:prstGeom>
        </p:spPr>
        <p:txBody>
          <a:bodyPr vert="horz" lIns="91440" tIns="45720" rIns="91440" bIns="45720" rtlCol="0" anchor="b"/>
          <a:lstStyle>
            <a:lvl1pPr algn="r">
              <a:defRPr sz="1200"/>
            </a:lvl1pPr>
          </a:lstStyle>
          <a:p>
            <a:fld id="{D8588968-A69A-442B-9372-8CCE1357535C}" type="slidenum">
              <a:rPr lang="en-AU" smtClean="0"/>
              <a:pPr/>
              <a:t>‹#›</a:t>
            </a:fld>
            <a:endParaRPr lang="en-AU"/>
          </a:p>
        </p:txBody>
      </p:sp>
    </p:spTree>
    <p:extLst>
      <p:ext uri="{BB962C8B-B14F-4D97-AF65-F5344CB8AC3E}">
        <p14:creationId xmlns:p14="http://schemas.microsoft.com/office/powerpoint/2010/main" val="375328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62AF59-8275-5D4C-9B10-3F8FB3F6E6FD}" type="slidenum">
              <a:rPr lang="en-US" smtClean="0"/>
              <a:t>1</a:t>
            </a:fld>
            <a:endParaRPr lang="en-US"/>
          </a:p>
        </p:txBody>
      </p:sp>
    </p:spTree>
    <p:extLst>
      <p:ext uri="{BB962C8B-B14F-4D97-AF65-F5344CB8AC3E}">
        <p14:creationId xmlns:p14="http://schemas.microsoft.com/office/powerpoint/2010/main" val="7567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Two part, mixed-methods design:</a:t>
            </a:r>
          </a:p>
          <a:p>
            <a:r>
              <a:rPr lang="en-US" dirty="0"/>
              <a:t>1. Surveys: Pre and post online survey data. </a:t>
            </a:r>
          </a:p>
          <a:p>
            <a:r>
              <a:rPr lang="en-US" dirty="0"/>
              <a:t>Participants completed pre-group survey when registering for the program. Participants invited to completed a secondary survey three-months after registration. </a:t>
            </a:r>
          </a:p>
          <a:p>
            <a:r>
              <a:rPr lang="en-US" dirty="0"/>
              <a:t>2. Interviews: Qualitative semi-structured interviews.</a:t>
            </a:r>
          </a:p>
          <a:p>
            <a:r>
              <a:rPr lang="en-US" dirty="0"/>
              <a:t>Invited to be interviewed about program in secondary survey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929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Two part, mixed-methods design:</a:t>
            </a:r>
          </a:p>
          <a:p>
            <a:r>
              <a:rPr lang="en-US" dirty="0"/>
              <a:t>1. Surveys: Pre and post online survey data. </a:t>
            </a:r>
          </a:p>
          <a:p>
            <a:r>
              <a:rPr lang="en-US" dirty="0"/>
              <a:t>Participants completed pre-group survey when registering for the program. Participants invited to completed a secondary survey three-months after registration. </a:t>
            </a:r>
          </a:p>
          <a:p>
            <a:r>
              <a:rPr lang="en-US" dirty="0"/>
              <a:t>2. Interviews: Qualitative semi-structured interviews.</a:t>
            </a:r>
          </a:p>
          <a:p>
            <a:r>
              <a:rPr lang="en-US" dirty="0"/>
              <a:t>Invited to be interviewed about program in secondary survey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5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had three main outcomes: General self-efficacy (confidence to manage and cope with life challenges), Well-being index (well-being measure based on seven key life indices), social connectedness scale (connection and isolation feelings). </a:t>
            </a:r>
          </a:p>
          <a:p>
            <a:endParaRPr lang="en-US" dirty="0"/>
          </a:p>
          <a:p>
            <a:r>
              <a:rPr lang="en-US" dirty="0"/>
              <a:t>Compared pre and post intervention scores by fitting liner mixed models with fixed effect for time and random intercept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1605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727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Conducted 11 semi-structured interviews. Developed three themes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805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Opportunity to Connecting with others who share the same world</a:t>
            </a:r>
          </a:p>
          <a:p>
            <a:r>
              <a:rPr lang="en-US" dirty="0"/>
              <a:t>Isolation, supporting relative a different world, outsiders couldn’t understand</a:t>
            </a:r>
          </a:p>
          <a:p>
            <a:r>
              <a:rPr lang="en-US" dirty="0"/>
              <a:t>Benefits of emotional support, </a:t>
            </a:r>
            <a:r>
              <a:rPr lang="en-US" dirty="0" err="1"/>
              <a:t>normalisation</a:t>
            </a:r>
            <a:r>
              <a:rPr lang="en-US" dirty="0"/>
              <a:t> within realm of addiction, and practical lived-experience advice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233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Facilitators role in creating a safe and supportive group environment </a:t>
            </a:r>
          </a:p>
          <a:p>
            <a:r>
              <a:rPr lang="en-US" dirty="0"/>
              <a:t>Facilitators needed to be effective group managers</a:t>
            </a:r>
          </a:p>
          <a:p>
            <a:r>
              <a:rPr lang="en-US" dirty="0"/>
              <a:t>Ensure equal opportunities to share</a:t>
            </a:r>
          </a:p>
          <a:p>
            <a:r>
              <a:rPr lang="en-US" dirty="0"/>
              <a:t> Manage different personalities, particularly distressed, talkative, or dominant attendees</a:t>
            </a:r>
          </a:p>
          <a:p>
            <a:r>
              <a:rPr lang="en-US" dirty="0"/>
              <a:t> Maintain </a:t>
            </a:r>
            <a:r>
              <a:rPr lang="en-US" dirty="0" err="1"/>
              <a:t>non-judgemental</a:t>
            </a:r>
            <a:r>
              <a:rPr lang="en-US" dirty="0"/>
              <a:t> and hopeful group tone</a:t>
            </a:r>
          </a:p>
          <a:p>
            <a:r>
              <a:rPr lang="en-US" dirty="0"/>
              <a:t>Facilitators needed complex skills, training, and professionalism </a:t>
            </a:r>
          </a:p>
          <a:p>
            <a:r>
              <a:rPr lang="en-US" dirty="0"/>
              <a:t>Without skilled and trained facilitators, support groups can be negative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15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Really about how family members access support services</a:t>
            </a:r>
          </a:p>
          <a:p>
            <a:r>
              <a:rPr lang="en-US" dirty="0"/>
              <a:t>Pattern of accessing support when new challenges arose</a:t>
            </a:r>
          </a:p>
          <a:p>
            <a:r>
              <a:rPr lang="en-US" dirty="0"/>
              <a:t>Need for services to be easy and convenient to access, to fit with other life demands and easy when stressed/emotionally drained. </a:t>
            </a:r>
          </a:p>
          <a:p>
            <a:r>
              <a:rPr lang="en-US" dirty="0"/>
              <a:t>Participants felt that online supports were generally convenient, nonthreatening, and easier than face-to-face supports, particularly during a crisis period.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952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Really about how family members access support services</a:t>
            </a:r>
          </a:p>
          <a:p>
            <a:r>
              <a:rPr lang="en-US" dirty="0"/>
              <a:t>Pattern of accessing support when new challenges arose</a:t>
            </a:r>
          </a:p>
          <a:p>
            <a:r>
              <a:rPr lang="en-US" dirty="0"/>
              <a:t>Need for services to be easy and convenient to access, to fit with other life demands and easy when stressed/emotionally drained. </a:t>
            </a:r>
          </a:p>
          <a:p>
            <a:r>
              <a:rPr lang="en-US" dirty="0"/>
              <a:t>Participants felt that online supports were generally convenient, nonthreatening, and easier than face-to-face supports, particularly during a crisis period.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9013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Most participants were mothers in midlife. We don’t know much about non-represented groups, e.g., male family members, and other (non-mother) family members, and AFMs in other age groups. -&gt; what their needs are, how we can support them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24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92500" lnSpcReduction="20000"/>
          </a:bodyPr>
          <a:lstStyle/>
          <a:p>
            <a:endParaRPr lang="en-US" dirty="0"/>
          </a:p>
          <a:p>
            <a:r>
              <a:rPr lang="en-US" dirty="0"/>
              <a:t>Family members/friends affected by addiction can face challenges, including</a:t>
            </a:r>
          </a:p>
          <a:p>
            <a:r>
              <a:rPr lang="en-US" dirty="0"/>
              <a:t>Drug and alcohol misinformation</a:t>
            </a:r>
          </a:p>
          <a:p>
            <a:r>
              <a:rPr lang="en-US" dirty="0"/>
              <a:t>Public stigma and internalized stigma </a:t>
            </a:r>
          </a:p>
          <a:p>
            <a:r>
              <a:rPr lang="en-US" dirty="0"/>
              <a:t>Isolation </a:t>
            </a:r>
          </a:p>
          <a:p>
            <a:r>
              <a:rPr lang="en-US" dirty="0"/>
              <a:t>Difficulties coping </a:t>
            </a:r>
          </a:p>
          <a:p>
            <a:r>
              <a:rPr lang="en-US" dirty="0"/>
              <a:t>Unstable family relationships</a:t>
            </a:r>
          </a:p>
          <a:p>
            <a:r>
              <a:rPr lang="en-US" dirty="0"/>
              <a:t>Financial challenges  </a:t>
            </a:r>
          </a:p>
          <a:p>
            <a:r>
              <a:rPr lang="en-US" dirty="0"/>
              <a:t>However, the health and well-being of family members/friends are often overlooked  </a:t>
            </a:r>
          </a:p>
          <a:p>
            <a:r>
              <a:rPr lang="en-US" dirty="0"/>
              <a:t>There are limited services that support family members/friends, and limited research on support programs </a:t>
            </a:r>
          </a:p>
          <a:p>
            <a:endParaRPr lang="en-US" dirty="0"/>
          </a:p>
          <a:p>
            <a:endParaRPr lang="en-US" dirty="0"/>
          </a:p>
          <a:p>
            <a:endParaRPr lang="en-US" dirty="0"/>
          </a:p>
          <a:p>
            <a:endParaRPr lang="en-US" dirty="0"/>
          </a:p>
          <a:p>
            <a:endParaRPr lang="en-US" dirty="0"/>
          </a:p>
          <a:p>
            <a:endParaRPr lang="en-US" dirty="0"/>
          </a:p>
          <a:p>
            <a:r>
              <a:rPr lang="en-US" dirty="0" err="1"/>
              <a:t>Copello</a:t>
            </a:r>
            <a:r>
              <a:rPr lang="en-US" dirty="0"/>
              <a:t> AG, Velleman RDB, Templeton LJ. 2005. Family interventions in the treatment of alcohol and drug problems. Drug Alcohol Rev. 24:369-385. </a:t>
            </a:r>
          </a:p>
          <a:p>
            <a:r>
              <a:rPr lang="en-US" dirty="0"/>
              <a:t>McCann TV, Lubman DI. 2018a. Stigma experience of families supporting an adult member with substance misuse. Int J </a:t>
            </a:r>
            <a:r>
              <a:rPr lang="en-US" dirty="0" err="1"/>
              <a:t>Ment</a:t>
            </a:r>
            <a:r>
              <a:rPr lang="en-US" dirty="0"/>
              <a:t> Health </a:t>
            </a:r>
            <a:r>
              <a:rPr lang="en-US" dirty="0" err="1"/>
              <a:t>Nurs</a:t>
            </a:r>
            <a:r>
              <a:rPr lang="en-US" dirty="0"/>
              <a:t>. 27:693-701. </a:t>
            </a:r>
          </a:p>
          <a:p>
            <a:r>
              <a:rPr lang="en-US" dirty="0"/>
              <a:t>McCann TV, </a:t>
            </a:r>
            <a:r>
              <a:rPr lang="en-US" dirty="0" err="1"/>
              <a:t>Polacsek</a:t>
            </a:r>
            <a:r>
              <a:rPr lang="en-US" dirty="0"/>
              <a:t> M, Lubman DI. 2019. Experiences of family members supporting a relative with substance use problems: A qualitative study. </a:t>
            </a:r>
            <a:r>
              <a:rPr lang="en-US" dirty="0" err="1"/>
              <a:t>Scand</a:t>
            </a:r>
            <a:r>
              <a:rPr lang="en-US" dirty="0"/>
              <a:t> J Caring Sci. 33:902-11.</a:t>
            </a:r>
          </a:p>
          <a:p>
            <a:endParaRPr lang="en-US" dirty="0"/>
          </a:p>
        </p:txBody>
      </p:sp>
      <p:sp>
        <p:nvSpPr>
          <p:cNvPr id="4" name="Slide Number Placeholder 3"/>
          <p:cNvSpPr>
            <a:spLocks noGrp="1"/>
          </p:cNvSpPr>
          <p:nvPr>
            <p:ph type="sldNum" sz="quarter" idx="10"/>
          </p:nvPr>
        </p:nvSpPr>
        <p:spPr/>
        <p:txBody>
          <a:bodyPr/>
          <a:lstStyle/>
          <a:p>
            <a:fld id="{6D62AF59-8275-5D4C-9B10-3F8FB3F6E6FD}" type="slidenum">
              <a:rPr lang="en-US" smtClean="0"/>
              <a:t>2</a:t>
            </a:fld>
            <a:endParaRPr lang="en-US"/>
          </a:p>
        </p:txBody>
      </p:sp>
    </p:spTree>
    <p:extLst>
      <p:ext uri="{BB962C8B-B14F-4D97-AF65-F5344CB8AC3E}">
        <p14:creationId xmlns:p14="http://schemas.microsoft.com/office/powerpoint/2010/main" val="2959838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Participants felt that online supports were generally convenient, nonthreatening, and easier than face-to-face supports, particularly during a crisis period.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2AF59-8275-5D4C-9B10-3F8FB3F6E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7391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rtl="0"/>
            <a:endParaRPr lang="sv-SE" dirty="0"/>
          </a:p>
        </p:txBody>
      </p:sp>
      <p:sp>
        <p:nvSpPr>
          <p:cNvPr id="4" name="Platshållare för bildnumm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4B725628-3A68-42F4-BA86-98181795314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257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r>
              <a:rPr lang="sv-SE" dirty="0" err="1"/>
              <a:t>I’m</a:t>
            </a:r>
            <a:r>
              <a:rPr lang="sv-SE" dirty="0"/>
              <a:t> </a:t>
            </a:r>
            <a:r>
              <a:rPr lang="sv-SE" dirty="0" err="1"/>
              <a:t>actually</a:t>
            </a:r>
            <a:r>
              <a:rPr lang="sv-SE" dirty="0"/>
              <a:t> going to start by </a:t>
            </a:r>
            <a:r>
              <a:rPr lang="sv-SE" dirty="0" err="1"/>
              <a:t>mentioning</a:t>
            </a:r>
            <a:r>
              <a:rPr lang="sv-SE" dirty="0"/>
              <a:t> the </a:t>
            </a:r>
            <a:r>
              <a:rPr lang="sv-SE" dirty="0" err="1"/>
              <a:t>aims</a:t>
            </a:r>
            <a:r>
              <a:rPr lang="sv-SE" dirty="0"/>
              <a:t> of </a:t>
            </a:r>
            <a:r>
              <a:rPr lang="sv-SE" dirty="0" err="1"/>
              <a:t>this</a:t>
            </a:r>
            <a:r>
              <a:rPr lang="sv-SE" dirty="0"/>
              <a:t> </a:t>
            </a:r>
            <a:r>
              <a:rPr lang="sv-SE" dirty="0" err="1"/>
              <a:t>doctoral</a:t>
            </a:r>
            <a:r>
              <a:rPr lang="sv-SE" dirty="0"/>
              <a:t> </a:t>
            </a:r>
            <a:r>
              <a:rPr lang="sv-SE" dirty="0" err="1"/>
              <a:t>project</a:t>
            </a:r>
            <a:r>
              <a:rPr lang="sv-SE" dirty="0"/>
              <a:t> for the sake of  </a:t>
            </a:r>
            <a:r>
              <a:rPr lang="sv-SE" dirty="0" err="1"/>
              <a:t>clarity</a:t>
            </a:r>
            <a:r>
              <a:rPr lang="sv-SE" dirty="0"/>
              <a:t>. The overall </a:t>
            </a:r>
            <a:r>
              <a:rPr lang="sv-SE" dirty="0" err="1"/>
              <a:t>aim</a:t>
            </a:r>
            <a:r>
              <a:rPr lang="sv-SE" dirty="0"/>
              <a:t> is to </a:t>
            </a:r>
            <a:r>
              <a:rPr lang="sv-SE" dirty="0" err="1"/>
              <a:t>investigate</a:t>
            </a:r>
            <a:r>
              <a:rPr lang="sv-SE" dirty="0"/>
              <a:t> new </a:t>
            </a:r>
            <a:r>
              <a:rPr lang="sv-SE" dirty="0" err="1"/>
              <a:t>ways</a:t>
            </a:r>
            <a:r>
              <a:rPr lang="sv-SE" dirty="0"/>
              <a:t> of </a:t>
            </a:r>
            <a:r>
              <a:rPr lang="sv-SE" dirty="0" err="1"/>
              <a:t>supporting</a:t>
            </a:r>
            <a:r>
              <a:rPr lang="sv-SE" dirty="0"/>
              <a:t> </a:t>
            </a:r>
            <a:r>
              <a:rPr lang="sv-SE" dirty="0" err="1"/>
              <a:t>concerned</a:t>
            </a:r>
            <a:r>
              <a:rPr lang="sv-SE" dirty="0"/>
              <a:t> </a:t>
            </a:r>
            <a:r>
              <a:rPr lang="sv-SE" dirty="0" err="1"/>
              <a:t>significant</a:t>
            </a:r>
            <a:r>
              <a:rPr lang="sv-SE" dirty="0"/>
              <a:t> </a:t>
            </a:r>
            <a:r>
              <a:rPr lang="sv-SE" dirty="0" err="1"/>
              <a:t>others</a:t>
            </a:r>
            <a:r>
              <a:rPr lang="sv-SE" dirty="0"/>
              <a:t> of persons </a:t>
            </a:r>
            <a:r>
              <a:rPr lang="sv-SE" dirty="0" err="1"/>
              <a:t>with</a:t>
            </a:r>
            <a:r>
              <a:rPr lang="sv-SE" dirty="0"/>
              <a:t> a </a:t>
            </a:r>
            <a:r>
              <a:rPr lang="sv-SE" dirty="0" err="1"/>
              <a:t>problematic</a:t>
            </a:r>
            <a:r>
              <a:rPr lang="sv-SE" dirty="0"/>
              <a:t> </a:t>
            </a:r>
            <a:r>
              <a:rPr lang="sv-SE" dirty="0" err="1"/>
              <a:t>use</a:t>
            </a:r>
            <a:r>
              <a:rPr lang="sv-SE" dirty="0"/>
              <a:t> of </a:t>
            </a:r>
            <a:r>
              <a:rPr lang="sv-SE" dirty="0" err="1"/>
              <a:t>alcohol</a:t>
            </a:r>
            <a:r>
              <a:rPr lang="sv-SE" dirty="0"/>
              <a:t> or </a:t>
            </a:r>
            <a:r>
              <a:rPr lang="sv-SE" dirty="0" err="1"/>
              <a:t>other</a:t>
            </a:r>
            <a:r>
              <a:rPr lang="sv-SE" dirty="0"/>
              <a:t> </a:t>
            </a:r>
            <a:r>
              <a:rPr lang="sv-SE" dirty="0" err="1"/>
              <a:t>substances</a:t>
            </a:r>
            <a:r>
              <a:rPr lang="sv-SE" dirty="0"/>
              <a:t> or CSOs as </a:t>
            </a:r>
            <a:r>
              <a:rPr lang="sv-SE" dirty="0" err="1"/>
              <a:t>they</a:t>
            </a:r>
            <a:r>
              <a:rPr lang="sv-SE" dirty="0"/>
              <a:t> </a:t>
            </a:r>
            <a:r>
              <a:rPr lang="sv-SE" dirty="0" err="1"/>
              <a:t>will</a:t>
            </a:r>
            <a:r>
              <a:rPr lang="sv-SE" dirty="0"/>
              <a:t> be </a:t>
            </a:r>
            <a:r>
              <a:rPr lang="sv-SE" dirty="0" err="1"/>
              <a:t>referred</a:t>
            </a:r>
            <a:r>
              <a:rPr lang="sv-SE" dirty="0"/>
              <a:t> to from </a:t>
            </a:r>
            <a:r>
              <a:rPr lang="sv-SE" dirty="0" err="1"/>
              <a:t>now</a:t>
            </a:r>
            <a:r>
              <a:rPr lang="sv-SE" dirty="0"/>
              <a:t> on. A </a:t>
            </a:r>
            <a:r>
              <a:rPr lang="sv-SE" dirty="0" err="1"/>
              <a:t>more</a:t>
            </a:r>
            <a:r>
              <a:rPr lang="sv-SE" dirty="0"/>
              <a:t> </a:t>
            </a:r>
            <a:r>
              <a:rPr lang="sv-SE" dirty="0" err="1"/>
              <a:t>specific</a:t>
            </a:r>
            <a:r>
              <a:rPr lang="sv-SE" dirty="0"/>
              <a:t> </a:t>
            </a:r>
            <a:r>
              <a:rPr lang="sv-SE" dirty="0" err="1"/>
              <a:t>aim</a:t>
            </a:r>
            <a:r>
              <a:rPr lang="sv-SE" dirty="0"/>
              <a:t> is to </a:t>
            </a:r>
            <a:r>
              <a:rPr lang="sv-SE" dirty="0" err="1"/>
              <a:t>investigate</a:t>
            </a:r>
            <a:r>
              <a:rPr lang="sv-SE" dirty="0"/>
              <a:t> </a:t>
            </a:r>
            <a:r>
              <a:rPr lang="sv-SE" dirty="0" err="1"/>
              <a:t>if</a:t>
            </a:r>
            <a:r>
              <a:rPr lang="sv-SE" dirty="0"/>
              <a:t> </a:t>
            </a:r>
            <a:r>
              <a:rPr lang="sv-SE" dirty="0" err="1"/>
              <a:t>these</a:t>
            </a:r>
            <a:r>
              <a:rPr lang="sv-SE" dirty="0"/>
              <a:t> support programs for CSOs, </a:t>
            </a:r>
            <a:r>
              <a:rPr lang="sv-SE" dirty="0" err="1"/>
              <a:t>beside</a:t>
            </a:r>
            <a:r>
              <a:rPr lang="sv-SE" dirty="0"/>
              <a:t> </a:t>
            </a:r>
            <a:r>
              <a:rPr lang="sv-SE" dirty="0" err="1"/>
              <a:t>helping</a:t>
            </a:r>
            <a:r>
              <a:rPr lang="sv-SE" dirty="0"/>
              <a:t> the CSOs </a:t>
            </a:r>
            <a:r>
              <a:rPr lang="sv-SE" dirty="0" err="1"/>
              <a:t>themselves</a:t>
            </a:r>
            <a:r>
              <a:rPr lang="sv-SE" dirty="0"/>
              <a:t>, </a:t>
            </a:r>
            <a:r>
              <a:rPr lang="sv-SE" dirty="0" err="1"/>
              <a:t>can</a:t>
            </a:r>
            <a:r>
              <a:rPr lang="sv-SE" dirty="0"/>
              <a:t> </a:t>
            </a:r>
            <a:r>
              <a:rPr lang="sv-SE" dirty="0" err="1"/>
              <a:t>actually</a:t>
            </a:r>
            <a:r>
              <a:rPr lang="sv-SE" dirty="0"/>
              <a:t> </a:t>
            </a:r>
            <a:r>
              <a:rPr lang="sv-SE" dirty="0" err="1"/>
              <a:t>change</a:t>
            </a:r>
            <a:r>
              <a:rPr lang="sv-SE" dirty="0"/>
              <a:t> the </a:t>
            </a:r>
            <a:r>
              <a:rPr lang="sv-SE" dirty="0" err="1"/>
              <a:t>impact</a:t>
            </a:r>
            <a:r>
              <a:rPr lang="sv-SE" dirty="0"/>
              <a:t> of </a:t>
            </a:r>
            <a:r>
              <a:rPr lang="sv-SE" dirty="0" err="1"/>
              <a:t>alcohol</a:t>
            </a:r>
            <a:r>
              <a:rPr lang="sv-SE" dirty="0"/>
              <a:t> and </a:t>
            </a:r>
            <a:r>
              <a:rPr lang="sv-SE" dirty="0" err="1"/>
              <a:t>substance</a:t>
            </a:r>
            <a:r>
              <a:rPr lang="sv-SE" dirty="0"/>
              <a:t> </a:t>
            </a:r>
            <a:r>
              <a:rPr lang="sv-SE" dirty="0" err="1"/>
              <a:t>use</a:t>
            </a:r>
            <a:r>
              <a:rPr lang="sv-SE" dirty="0"/>
              <a:t> on children and </a:t>
            </a:r>
            <a:r>
              <a:rPr lang="sv-SE" dirty="0" err="1"/>
              <a:t>young</a:t>
            </a:r>
            <a:r>
              <a:rPr lang="sv-SE" dirty="0"/>
              <a:t> </a:t>
            </a:r>
            <a:r>
              <a:rPr lang="sv-SE" dirty="0" err="1"/>
              <a:t>adults</a:t>
            </a:r>
            <a:r>
              <a:rPr lang="sv-SE" dirty="0"/>
              <a:t>. And </a:t>
            </a:r>
            <a:r>
              <a:rPr lang="sv-SE" dirty="0" err="1"/>
              <a:t>already</a:t>
            </a:r>
            <a:r>
              <a:rPr lang="sv-SE" dirty="0"/>
              <a:t> </a:t>
            </a:r>
            <a:r>
              <a:rPr lang="sv-SE" dirty="0" err="1"/>
              <a:t>now</a:t>
            </a:r>
            <a:r>
              <a:rPr lang="sv-SE" dirty="0"/>
              <a:t> I </a:t>
            </a:r>
            <a:r>
              <a:rPr lang="sv-SE" dirty="0" err="1"/>
              <a:t>want</a:t>
            </a:r>
            <a:r>
              <a:rPr lang="sv-SE" dirty="0"/>
              <a:t> to </a:t>
            </a:r>
            <a:r>
              <a:rPr lang="sv-SE" dirty="0" err="1"/>
              <a:t>say</a:t>
            </a:r>
            <a:r>
              <a:rPr lang="sv-SE" dirty="0"/>
              <a:t> </a:t>
            </a:r>
            <a:r>
              <a:rPr lang="sv-SE" dirty="0" err="1"/>
              <a:t>that</a:t>
            </a:r>
            <a:r>
              <a:rPr lang="sv-SE" dirty="0"/>
              <a:t> </a:t>
            </a:r>
            <a:r>
              <a:rPr lang="sv-SE" dirty="0" err="1"/>
              <a:t>these</a:t>
            </a:r>
            <a:r>
              <a:rPr lang="sv-SE" dirty="0"/>
              <a:t> support programs </a:t>
            </a:r>
            <a:r>
              <a:rPr lang="sv-SE" dirty="0" err="1"/>
              <a:t>have</a:t>
            </a:r>
            <a:r>
              <a:rPr lang="sv-SE" dirty="0"/>
              <a:t> a common </a:t>
            </a:r>
            <a:r>
              <a:rPr lang="sv-SE" dirty="0" err="1"/>
              <a:t>foundation</a:t>
            </a:r>
            <a:r>
              <a:rPr lang="sv-SE" dirty="0"/>
              <a:t> in a program </a:t>
            </a:r>
            <a:r>
              <a:rPr lang="sv-SE" dirty="0" err="1"/>
              <a:t>called</a:t>
            </a:r>
            <a:r>
              <a:rPr lang="sv-SE" dirty="0"/>
              <a:t> Community </a:t>
            </a:r>
            <a:r>
              <a:rPr lang="sv-SE" dirty="0" err="1"/>
              <a:t>Reinmforcement</a:t>
            </a:r>
            <a:r>
              <a:rPr lang="sv-SE" dirty="0"/>
              <a:t> Approach and Family Training, CRAFT </a:t>
            </a:r>
            <a:r>
              <a:rPr lang="sv-SE" dirty="0" err="1"/>
              <a:t>which</a:t>
            </a:r>
            <a:r>
              <a:rPr lang="sv-SE" dirty="0"/>
              <a:t> I </a:t>
            </a:r>
            <a:r>
              <a:rPr lang="sv-SE" dirty="0" err="1"/>
              <a:t>will</a:t>
            </a:r>
            <a:r>
              <a:rPr lang="sv-SE" dirty="0"/>
              <a:t> </a:t>
            </a:r>
            <a:r>
              <a:rPr lang="sv-SE" dirty="0" err="1"/>
              <a:t>tell</a:t>
            </a:r>
            <a:r>
              <a:rPr lang="sv-SE" dirty="0"/>
              <a:t> </a:t>
            </a:r>
            <a:r>
              <a:rPr lang="sv-SE" dirty="0" err="1"/>
              <a:t>you</a:t>
            </a:r>
            <a:r>
              <a:rPr lang="sv-SE" dirty="0"/>
              <a:t> </a:t>
            </a:r>
            <a:r>
              <a:rPr lang="sv-SE" dirty="0" err="1"/>
              <a:t>more</a:t>
            </a:r>
            <a:r>
              <a:rPr lang="sv-SE" dirty="0"/>
              <a:t> </a:t>
            </a:r>
            <a:r>
              <a:rPr lang="sv-SE" dirty="0" err="1"/>
              <a:t>about</a:t>
            </a:r>
            <a:r>
              <a:rPr lang="sv-SE" dirty="0"/>
              <a:t> in a short </a:t>
            </a:r>
            <a:r>
              <a:rPr lang="sv-SE" dirty="0" err="1"/>
              <a:t>while</a:t>
            </a:r>
            <a:r>
              <a:rPr lang="sv-SE" dirty="0"/>
              <a:t>.</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736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r>
              <a:rPr lang="sv-SE" dirty="0" err="1"/>
              <a:t>I’m</a:t>
            </a:r>
            <a:r>
              <a:rPr lang="sv-SE" dirty="0"/>
              <a:t> </a:t>
            </a:r>
            <a:r>
              <a:rPr lang="sv-SE" dirty="0" err="1"/>
              <a:t>actually</a:t>
            </a:r>
            <a:r>
              <a:rPr lang="sv-SE" dirty="0"/>
              <a:t> going to start by </a:t>
            </a:r>
            <a:r>
              <a:rPr lang="sv-SE" dirty="0" err="1"/>
              <a:t>mentioning</a:t>
            </a:r>
            <a:r>
              <a:rPr lang="sv-SE" dirty="0"/>
              <a:t> the </a:t>
            </a:r>
            <a:r>
              <a:rPr lang="sv-SE" dirty="0" err="1"/>
              <a:t>aims</a:t>
            </a:r>
            <a:r>
              <a:rPr lang="sv-SE" dirty="0"/>
              <a:t> of </a:t>
            </a:r>
            <a:r>
              <a:rPr lang="sv-SE" dirty="0" err="1"/>
              <a:t>this</a:t>
            </a:r>
            <a:r>
              <a:rPr lang="sv-SE" dirty="0"/>
              <a:t> </a:t>
            </a:r>
            <a:r>
              <a:rPr lang="sv-SE" dirty="0" err="1"/>
              <a:t>doctoral</a:t>
            </a:r>
            <a:r>
              <a:rPr lang="sv-SE" dirty="0"/>
              <a:t> </a:t>
            </a:r>
            <a:r>
              <a:rPr lang="sv-SE" dirty="0" err="1"/>
              <a:t>project</a:t>
            </a:r>
            <a:r>
              <a:rPr lang="sv-SE" dirty="0"/>
              <a:t> for the sake of  </a:t>
            </a:r>
            <a:r>
              <a:rPr lang="sv-SE" dirty="0" err="1"/>
              <a:t>clarity</a:t>
            </a:r>
            <a:r>
              <a:rPr lang="sv-SE" dirty="0"/>
              <a:t>. The overall </a:t>
            </a:r>
            <a:r>
              <a:rPr lang="sv-SE" dirty="0" err="1"/>
              <a:t>aim</a:t>
            </a:r>
            <a:r>
              <a:rPr lang="sv-SE" dirty="0"/>
              <a:t> is to </a:t>
            </a:r>
            <a:r>
              <a:rPr lang="sv-SE" dirty="0" err="1"/>
              <a:t>investigate</a:t>
            </a:r>
            <a:r>
              <a:rPr lang="sv-SE" dirty="0"/>
              <a:t> new </a:t>
            </a:r>
            <a:r>
              <a:rPr lang="sv-SE" dirty="0" err="1"/>
              <a:t>ways</a:t>
            </a:r>
            <a:r>
              <a:rPr lang="sv-SE" dirty="0"/>
              <a:t> of </a:t>
            </a:r>
            <a:r>
              <a:rPr lang="sv-SE" dirty="0" err="1"/>
              <a:t>supporting</a:t>
            </a:r>
            <a:r>
              <a:rPr lang="sv-SE" dirty="0"/>
              <a:t> </a:t>
            </a:r>
            <a:r>
              <a:rPr lang="sv-SE" dirty="0" err="1"/>
              <a:t>concerned</a:t>
            </a:r>
            <a:r>
              <a:rPr lang="sv-SE" dirty="0"/>
              <a:t> </a:t>
            </a:r>
            <a:r>
              <a:rPr lang="sv-SE" dirty="0" err="1"/>
              <a:t>significant</a:t>
            </a:r>
            <a:r>
              <a:rPr lang="sv-SE" dirty="0"/>
              <a:t> </a:t>
            </a:r>
            <a:r>
              <a:rPr lang="sv-SE" dirty="0" err="1"/>
              <a:t>others</a:t>
            </a:r>
            <a:r>
              <a:rPr lang="sv-SE" dirty="0"/>
              <a:t> of persons </a:t>
            </a:r>
            <a:r>
              <a:rPr lang="sv-SE" dirty="0" err="1"/>
              <a:t>with</a:t>
            </a:r>
            <a:r>
              <a:rPr lang="sv-SE" dirty="0"/>
              <a:t> a </a:t>
            </a:r>
            <a:r>
              <a:rPr lang="sv-SE" dirty="0" err="1"/>
              <a:t>problematic</a:t>
            </a:r>
            <a:r>
              <a:rPr lang="sv-SE" dirty="0"/>
              <a:t> </a:t>
            </a:r>
            <a:r>
              <a:rPr lang="sv-SE" dirty="0" err="1"/>
              <a:t>use</a:t>
            </a:r>
            <a:r>
              <a:rPr lang="sv-SE" dirty="0"/>
              <a:t> of </a:t>
            </a:r>
            <a:r>
              <a:rPr lang="sv-SE" dirty="0" err="1"/>
              <a:t>alcohol</a:t>
            </a:r>
            <a:r>
              <a:rPr lang="sv-SE" dirty="0"/>
              <a:t> or </a:t>
            </a:r>
            <a:r>
              <a:rPr lang="sv-SE" dirty="0" err="1"/>
              <a:t>other</a:t>
            </a:r>
            <a:r>
              <a:rPr lang="sv-SE" dirty="0"/>
              <a:t> </a:t>
            </a:r>
            <a:r>
              <a:rPr lang="sv-SE" dirty="0" err="1"/>
              <a:t>substances</a:t>
            </a:r>
            <a:r>
              <a:rPr lang="sv-SE" dirty="0"/>
              <a:t> or CSOs as </a:t>
            </a:r>
            <a:r>
              <a:rPr lang="sv-SE" dirty="0" err="1"/>
              <a:t>they</a:t>
            </a:r>
            <a:r>
              <a:rPr lang="sv-SE" dirty="0"/>
              <a:t> </a:t>
            </a:r>
            <a:r>
              <a:rPr lang="sv-SE" dirty="0" err="1"/>
              <a:t>will</a:t>
            </a:r>
            <a:r>
              <a:rPr lang="sv-SE" dirty="0"/>
              <a:t> be </a:t>
            </a:r>
            <a:r>
              <a:rPr lang="sv-SE" dirty="0" err="1"/>
              <a:t>referred</a:t>
            </a:r>
            <a:r>
              <a:rPr lang="sv-SE" dirty="0"/>
              <a:t> to from </a:t>
            </a:r>
            <a:r>
              <a:rPr lang="sv-SE" dirty="0" err="1"/>
              <a:t>now</a:t>
            </a:r>
            <a:r>
              <a:rPr lang="sv-SE" dirty="0"/>
              <a:t> on. A </a:t>
            </a:r>
            <a:r>
              <a:rPr lang="sv-SE" dirty="0" err="1"/>
              <a:t>more</a:t>
            </a:r>
            <a:r>
              <a:rPr lang="sv-SE" dirty="0"/>
              <a:t> </a:t>
            </a:r>
            <a:r>
              <a:rPr lang="sv-SE" dirty="0" err="1"/>
              <a:t>specific</a:t>
            </a:r>
            <a:r>
              <a:rPr lang="sv-SE" dirty="0"/>
              <a:t> </a:t>
            </a:r>
            <a:r>
              <a:rPr lang="sv-SE" dirty="0" err="1"/>
              <a:t>aim</a:t>
            </a:r>
            <a:r>
              <a:rPr lang="sv-SE" dirty="0"/>
              <a:t> is to </a:t>
            </a:r>
            <a:r>
              <a:rPr lang="sv-SE" dirty="0" err="1"/>
              <a:t>investigate</a:t>
            </a:r>
            <a:r>
              <a:rPr lang="sv-SE" dirty="0"/>
              <a:t> </a:t>
            </a:r>
            <a:r>
              <a:rPr lang="sv-SE" dirty="0" err="1"/>
              <a:t>if</a:t>
            </a:r>
            <a:r>
              <a:rPr lang="sv-SE" dirty="0"/>
              <a:t> </a:t>
            </a:r>
            <a:r>
              <a:rPr lang="sv-SE" dirty="0" err="1"/>
              <a:t>these</a:t>
            </a:r>
            <a:r>
              <a:rPr lang="sv-SE" dirty="0"/>
              <a:t> support programs for CSOs, </a:t>
            </a:r>
            <a:r>
              <a:rPr lang="sv-SE" dirty="0" err="1"/>
              <a:t>beside</a:t>
            </a:r>
            <a:r>
              <a:rPr lang="sv-SE" dirty="0"/>
              <a:t> </a:t>
            </a:r>
            <a:r>
              <a:rPr lang="sv-SE" dirty="0" err="1"/>
              <a:t>helping</a:t>
            </a:r>
            <a:r>
              <a:rPr lang="sv-SE" dirty="0"/>
              <a:t> the CSOs </a:t>
            </a:r>
            <a:r>
              <a:rPr lang="sv-SE" dirty="0" err="1"/>
              <a:t>themselves</a:t>
            </a:r>
            <a:r>
              <a:rPr lang="sv-SE" dirty="0"/>
              <a:t>, </a:t>
            </a:r>
            <a:r>
              <a:rPr lang="sv-SE" dirty="0" err="1"/>
              <a:t>can</a:t>
            </a:r>
            <a:r>
              <a:rPr lang="sv-SE" dirty="0"/>
              <a:t> </a:t>
            </a:r>
            <a:r>
              <a:rPr lang="sv-SE" dirty="0" err="1"/>
              <a:t>actually</a:t>
            </a:r>
            <a:r>
              <a:rPr lang="sv-SE" dirty="0"/>
              <a:t> </a:t>
            </a:r>
            <a:r>
              <a:rPr lang="sv-SE" dirty="0" err="1"/>
              <a:t>change</a:t>
            </a:r>
            <a:r>
              <a:rPr lang="sv-SE" dirty="0"/>
              <a:t> the </a:t>
            </a:r>
            <a:r>
              <a:rPr lang="sv-SE" dirty="0" err="1"/>
              <a:t>impact</a:t>
            </a:r>
            <a:r>
              <a:rPr lang="sv-SE" dirty="0"/>
              <a:t> of </a:t>
            </a:r>
            <a:r>
              <a:rPr lang="sv-SE" dirty="0" err="1"/>
              <a:t>alcohol</a:t>
            </a:r>
            <a:r>
              <a:rPr lang="sv-SE" dirty="0"/>
              <a:t> and </a:t>
            </a:r>
            <a:r>
              <a:rPr lang="sv-SE" dirty="0" err="1"/>
              <a:t>substance</a:t>
            </a:r>
            <a:r>
              <a:rPr lang="sv-SE" dirty="0"/>
              <a:t> </a:t>
            </a:r>
            <a:r>
              <a:rPr lang="sv-SE" dirty="0" err="1"/>
              <a:t>use</a:t>
            </a:r>
            <a:r>
              <a:rPr lang="sv-SE" dirty="0"/>
              <a:t> on children and </a:t>
            </a:r>
            <a:r>
              <a:rPr lang="sv-SE" dirty="0" err="1"/>
              <a:t>young</a:t>
            </a:r>
            <a:r>
              <a:rPr lang="sv-SE" dirty="0"/>
              <a:t> </a:t>
            </a:r>
            <a:r>
              <a:rPr lang="sv-SE" dirty="0" err="1"/>
              <a:t>adults</a:t>
            </a:r>
            <a:r>
              <a:rPr lang="sv-SE" dirty="0"/>
              <a:t>. And </a:t>
            </a:r>
            <a:r>
              <a:rPr lang="sv-SE" dirty="0" err="1"/>
              <a:t>already</a:t>
            </a:r>
            <a:r>
              <a:rPr lang="sv-SE" dirty="0"/>
              <a:t> </a:t>
            </a:r>
            <a:r>
              <a:rPr lang="sv-SE" dirty="0" err="1"/>
              <a:t>now</a:t>
            </a:r>
            <a:r>
              <a:rPr lang="sv-SE" dirty="0"/>
              <a:t> I </a:t>
            </a:r>
            <a:r>
              <a:rPr lang="sv-SE" dirty="0" err="1"/>
              <a:t>want</a:t>
            </a:r>
            <a:r>
              <a:rPr lang="sv-SE" dirty="0"/>
              <a:t> to </a:t>
            </a:r>
            <a:r>
              <a:rPr lang="sv-SE" dirty="0" err="1"/>
              <a:t>say</a:t>
            </a:r>
            <a:r>
              <a:rPr lang="sv-SE" dirty="0"/>
              <a:t> </a:t>
            </a:r>
            <a:r>
              <a:rPr lang="sv-SE" dirty="0" err="1"/>
              <a:t>that</a:t>
            </a:r>
            <a:r>
              <a:rPr lang="sv-SE" dirty="0"/>
              <a:t> </a:t>
            </a:r>
            <a:r>
              <a:rPr lang="sv-SE" dirty="0" err="1"/>
              <a:t>these</a:t>
            </a:r>
            <a:r>
              <a:rPr lang="sv-SE" dirty="0"/>
              <a:t> support programs </a:t>
            </a:r>
            <a:r>
              <a:rPr lang="sv-SE" dirty="0" err="1"/>
              <a:t>have</a:t>
            </a:r>
            <a:r>
              <a:rPr lang="sv-SE" dirty="0"/>
              <a:t> a common </a:t>
            </a:r>
            <a:r>
              <a:rPr lang="sv-SE" dirty="0" err="1"/>
              <a:t>foundation</a:t>
            </a:r>
            <a:r>
              <a:rPr lang="sv-SE" dirty="0"/>
              <a:t> in a program </a:t>
            </a:r>
            <a:r>
              <a:rPr lang="sv-SE" dirty="0" err="1"/>
              <a:t>called</a:t>
            </a:r>
            <a:r>
              <a:rPr lang="sv-SE" dirty="0"/>
              <a:t> Community </a:t>
            </a:r>
            <a:r>
              <a:rPr lang="sv-SE" dirty="0" err="1"/>
              <a:t>Reinmforcement</a:t>
            </a:r>
            <a:r>
              <a:rPr lang="sv-SE" dirty="0"/>
              <a:t> Approach and Family Training, CRAFT </a:t>
            </a:r>
            <a:r>
              <a:rPr lang="sv-SE" dirty="0" err="1"/>
              <a:t>which</a:t>
            </a:r>
            <a:r>
              <a:rPr lang="sv-SE" dirty="0"/>
              <a:t> I </a:t>
            </a:r>
            <a:r>
              <a:rPr lang="sv-SE" dirty="0" err="1"/>
              <a:t>will</a:t>
            </a:r>
            <a:r>
              <a:rPr lang="sv-SE" dirty="0"/>
              <a:t> </a:t>
            </a:r>
            <a:r>
              <a:rPr lang="sv-SE" dirty="0" err="1"/>
              <a:t>tell</a:t>
            </a:r>
            <a:r>
              <a:rPr lang="sv-SE" dirty="0"/>
              <a:t> </a:t>
            </a:r>
            <a:r>
              <a:rPr lang="sv-SE" dirty="0" err="1"/>
              <a:t>you</a:t>
            </a:r>
            <a:r>
              <a:rPr lang="sv-SE" dirty="0"/>
              <a:t> </a:t>
            </a:r>
            <a:r>
              <a:rPr lang="sv-SE" dirty="0" err="1"/>
              <a:t>more</a:t>
            </a:r>
            <a:r>
              <a:rPr lang="sv-SE" dirty="0"/>
              <a:t> </a:t>
            </a:r>
            <a:r>
              <a:rPr lang="sv-SE" dirty="0" err="1"/>
              <a:t>about</a:t>
            </a:r>
            <a:r>
              <a:rPr lang="sv-SE" dirty="0"/>
              <a:t> in a short </a:t>
            </a:r>
            <a:r>
              <a:rPr lang="sv-SE" dirty="0" err="1"/>
              <a:t>while</a:t>
            </a:r>
            <a:r>
              <a:rPr lang="sv-SE" dirty="0"/>
              <a:t>.</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692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One</a:t>
            </a:r>
            <a:r>
              <a:rPr lang="sv-SE" dirty="0"/>
              <a:t> </a:t>
            </a:r>
            <a:r>
              <a:rPr lang="sv-SE" dirty="0" err="1"/>
              <a:t>interesting</a:t>
            </a:r>
            <a:r>
              <a:rPr lang="sv-SE" dirty="0"/>
              <a:t> approach for </a:t>
            </a:r>
            <a:r>
              <a:rPr lang="sv-SE" dirty="0" err="1"/>
              <a:t>supporting</a:t>
            </a:r>
            <a:r>
              <a:rPr lang="sv-SE" dirty="0"/>
              <a:t> CSOs </a:t>
            </a:r>
            <a:r>
              <a:rPr lang="sv-SE" dirty="0" err="1"/>
              <a:t>that</a:t>
            </a:r>
            <a:r>
              <a:rPr lang="sv-SE" dirty="0"/>
              <a:t> has </a:t>
            </a:r>
            <a:r>
              <a:rPr lang="sv-SE" dirty="0" err="1"/>
              <a:t>emerged</a:t>
            </a:r>
            <a:r>
              <a:rPr lang="sv-SE" dirty="0"/>
              <a:t> over the last </a:t>
            </a:r>
            <a:r>
              <a:rPr lang="sv-SE" dirty="0" err="1"/>
              <a:t>twenty</a:t>
            </a:r>
            <a:r>
              <a:rPr lang="sv-SE" dirty="0"/>
              <a:t> </a:t>
            </a:r>
            <a:r>
              <a:rPr lang="sv-SE" dirty="0" err="1"/>
              <a:t>years</a:t>
            </a:r>
            <a:r>
              <a:rPr lang="sv-SE" dirty="0"/>
              <a:t> is </a:t>
            </a:r>
            <a:r>
              <a:rPr lang="sv-SE" dirty="0" err="1"/>
              <a:t>this</a:t>
            </a:r>
            <a:r>
              <a:rPr lang="sv-SE" dirty="0"/>
              <a:t> program, </a:t>
            </a:r>
            <a:r>
              <a:rPr lang="sv-SE" dirty="0" err="1"/>
              <a:t>called</a:t>
            </a:r>
            <a:r>
              <a:rPr lang="sv-SE" dirty="0"/>
              <a:t>….</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88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One</a:t>
            </a:r>
            <a:r>
              <a:rPr lang="sv-SE" dirty="0"/>
              <a:t> </a:t>
            </a:r>
            <a:r>
              <a:rPr lang="sv-SE" dirty="0" err="1"/>
              <a:t>interesting</a:t>
            </a:r>
            <a:r>
              <a:rPr lang="sv-SE" dirty="0"/>
              <a:t> approach for </a:t>
            </a:r>
            <a:r>
              <a:rPr lang="sv-SE" dirty="0" err="1"/>
              <a:t>supporting</a:t>
            </a:r>
            <a:r>
              <a:rPr lang="sv-SE" dirty="0"/>
              <a:t> CSOs </a:t>
            </a:r>
            <a:r>
              <a:rPr lang="sv-SE" dirty="0" err="1"/>
              <a:t>that</a:t>
            </a:r>
            <a:r>
              <a:rPr lang="sv-SE" dirty="0"/>
              <a:t> has </a:t>
            </a:r>
            <a:r>
              <a:rPr lang="sv-SE" dirty="0" err="1"/>
              <a:t>emerged</a:t>
            </a:r>
            <a:r>
              <a:rPr lang="sv-SE" dirty="0"/>
              <a:t> over the last </a:t>
            </a:r>
            <a:r>
              <a:rPr lang="sv-SE" dirty="0" err="1"/>
              <a:t>twenty</a:t>
            </a:r>
            <a:r>
              <a:rPr lang="sv-SE" dirty="0"/>
              <a:t> </a:t>
            </a:r>
            <a:r>
              <a:rPr lang="sv-SE" dirty="0" err="1"/>
              <a:t>years</a:t>
            </a:r>
            <a:r>
              <a:rPr lang="sv-SE" dirty="0"/>
              <a:t> is </a:t>
            </a:r>
            <a:r>
              <a:rPr lang="sv-SE" dirty="0" err="1"/>
              <a:t>this</a:t>
            </a:r>
            <a:r>
              <a:rPr lang="sv-SE" dirty="0"/>
              <a:t> program, </a:t>
            </a:r>
            <a:r>
              <a:rPr lang="sv-SE" dirty="0" err="1"/>
              <a:t>called</a:t>
            </a:r>
            <a:r>
              <a:rPr lang="sv-SE" dirty="0"/>
              <a:t>….</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46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707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996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mn-ea"/>
                <a:cs typeface="+mn-cs"/>
              </a:rPr>
              <a:t>Hur går det för oss? Jo i slutet av våren då vi hade följt upp drygt 100 deltagare så fick vi indikationer på att det gick bra för deltagarna i båda grupperna. Vi bestämde oss då för att göra en interimsanalys och såg att det mer eller mindre var dött lopp mellan de två armarna. Båda programmen ledde alltså till att nästan hälften av de unga vuxna inledde någon form av behandlingskontakt under de sex månader som vi följde dem. Vi beslutade oss därför att avsluta studien i förväg för att inte i onödan utsätta fler deltagare för det omak det ändå innebär att vara med i en studie och för att snabbare kunna få ut dessa stödprogram i den ordinarie verksamheten. </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64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mn-ea"/>
                <a:cs typeface="+mn-cs"/>
              </a:rPr>
              <a:t>Hur går det för oss? Jo i slutet av våren då vi hade följt upp drygt 100 deltagare så fick vi indikationer på att det gick bra för deltagarna i båda grupperna. Vi bestämde oss då för att göra en interimsanalys och såg att det mer eller mindre var dött lopp mellan de två armarna. Båda programmen ledde alltså till att nästan hälften av de unga vuxna inledde någon form av behandlingskontakt under de sex månader som vi följde dem. Vi beslutade oss därför att avsluta studien i förväg för att inte i onödan utsätta fler deltagare för det omak det ändå innebär att vara med i en studie och för att snabbare kunna få ut dessa stödprogram i den ordinarie verksamheten. </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1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2AF59-8275-5D4C-9B10-3F8FB3F6E6FD}" type="slidenum">
              <a:rPr lang="en-US" smtClean="0"/>
              <a:t>3</a:t>
            </a:fld>
            <a:endParaRPr lang="en-US"/>
          </a:p>
        </p:txBody>
      </p:sp>
    </p:spTree>
    <p:extLst>
      <p:ext uri="{BB962C8B-B14F-4D97-AF65-F5344CB8AC3E}">
        <p14:creationId xmlns:p14="http://schemas.microsoft.com/office/powerpoint/2010/main" val="2600219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mn-ea"/>
                <a:cs typeface="+mn-cs"/>
              </a:rPr>
              <a:t>Hur går det för oss? Jo i slutet av våren då vi hade följt upp drygt 100 deltagare så fick vi indikationer på att det gick bra för deltagarna i båda grupperna. Vi bestämde oss då för att göra en interimsanalys och såg att det mer eller mindre var dött lopp mellan de två armarna. Båda programmen ledde alltså till att nästan hälften av de unga vuxna inledde någon form av behandlingskontakt under de sex månader som vi följde dem. Vi beslutade oss därför att avsluta studien i förväg för att inte i onödan utsätta fler deltagare för det omak det ändå innebär att vara med i en studie och för att snabbare kunna få ut dessa stödprogram i den ordinarie verksamheten. </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490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mn-ea"/>
                <a:cs typeface="+mn-cs"/>
              </a:rPr>
              <a:t>Hur går det för oss? Jo i slutet av våren då vi hade följt upp drygt 100 deltagare så fick vi indikationer på att det gick bra för deltagarna i båda grupperna. Vi bestämde oss då för att göra en interimsanalys och såg att det mer eller mindre var dött lopp mellan de två armarna. Båda programmen ledde alltså till att nästan hälften av de unga vuxna inledde någon form av behandlingskontakt under de sex månader som vi följde dem. Vi beslutade oss därför att avsluta studien i förväg för att inte i onödan utsätta fler deltagare för det omak det ändå innebär att vara med i en studie och för att snabbare kunna få ut dessa stödprogram i den ordinarie verksamheten. </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00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mn-ea"/>
                <a:cs typeface="+mn-cs"/>
              </a:rPr>
              <a:t>Hur går det för oss? Jo i slutet av våren då vi hade följt upp drygt 100 deltagare så fick vi indikationer på att det gick bra för deltagarna i båda grupperna. Vi bestämde oss då för att göra en interimsanalys och såg att det mer eller mindre var dött lopp mellan de två armarna. Båda programmen ledde alltså till att nästan hälften av de unga vuxna inledde någon form av behandlingskontakt under de sex månader som vi följde dem. Vi beslutade oss därför att avsluta studien i förväg för att inte i onödan utsätta fler deltagare för det omak det ändå innebär att vara med i en studie och för att snabbare kunna få ut dessa stödprogram i den ordinarie verksamheten. </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10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mn-ea"/>
                <a:cs typeface="+mn-cs"/>
              </a:rPr>
              <a:t>Hur går det för oss? Jo i slutet av våren då vi hade följt upp drygt 100 deltagare så fick vi indikationer på att det gick bra för deltagarna i båda grupperna. Vi bestämde oss då för att göra en interimsanalys och såg att det mer eller mindre var dött lopp mellan de två armarna. Båda programmen ledde alltså till att nästan hälften av de unga vuxna inledde någon form av behandlingskontakt under de sex månader som vi följde dem. Vi beslutade oss därför att avsluta studien i förväg för att inte i onödan utsätta fler deltagare för det omak det ändå innebär att vara med i en studie och för att snabbare kunna få ut dessa stödprogram i den ordinarie verksamheten. </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777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Broadening the perspectives on CSOs mean that</a:t>
            </a:r>
          </a:p>
          <a:p>
            <a:endParaRPr lang="en-US" dirty="0"/>
          </a:p>
          <a:p>
            <a:r>
              <a:rPr lang="en-US" dirty="0"/>
              <a:t>within the social services and health care system in Sweden</a:t>
            </a:r>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68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Broadening the perspectives on CSOs mean that</a:t>
            </a:r>
          </a:p>
          <a:p>
            <a:endParaRPr lang="en-US" dirty="0"/>
          </a:p>
          <a:p>
            <a:r>
              <a:rPr lang="en-US" dirty="0"/>
              <a:t>within the social services and health care system in Sweden</a:t>
            </a:r>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810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mn-ea"/>
                <a:cs typeface="+mn-cs"/>
              </a:rPr>
              <a:t>Ingen människa är som bekant en ö, och jag vill rikta ett stort tack till följande personer som bidragit på olika vis i det här projektet.</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001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And </a:t>
            </a:r>
            <a:r>
              <a:rPr lang="sv-SE" dirty="0" err="1"/>
              <a:t>since</a:t>
            </a:r>
            <a:r>
              <a:rPr lang="sv-SE" dirty="0"/>
              <a:t> no man is an </a:t>
            </a:r>
            <a:r>
              <a:rPr lang="sv-SE" dirty="0" err="1"/>
              <a:t>island</a:t>
            </a:r>
            <a:r>
              <a:rPr lang="sv-SE" dirty="0"/>
              <a:t> I </a:t>
            </a:r>
            <a:r>
              <a:rPr lang="sv-SE" dirty="0" err="1"/>
              <a:t>want</a:t>
            </a:r>
            <a:r>
              <a:rPr lang="sv-SE" dirty="0"/>
              <a:t> to </a:t>
            </a:r>
            <a:r>
              <a:rPr lang="sv-SE" dirty="0" err="1"/>
              <a:t>acknowledge</a:t>
            </a:r>
            <a:r>
              <a:rPr lang="sv-SE" dirty="0"/>
              <a:t> a </a:t>
            </a:r>
            <a:r>
              <a:rPr lang="sv-SE" dirty="0" err="1"/>
              <a:t>few</a:t>
            </a:r>
            <a:r>
              <a:rPr lang="sv-SE" dirty="0"/>
              <a:t> </a:t>
            </a:r>
            <a:r>
              <a:rPr lang="sv-SE" dirty="0" err="1"/>
              <a:t>people</a:t>
            </a:r>
            <a:r>
              <a:rPr lang="sv-SE" dirty="0"/>
              <a:t>. </a:t>
            </a:r>
            <a:r>
              <a:rPr lang="sv-SE" dirty="0" err="1"/>
              <a:t>First</a:t>
            </a:r>
            <a:r>
              <a:rPr lang="sv-SE" dirty="0"/>
              <a:t> of all my excellent supervisors </a:t>
            </a:r>
            <a:r>
              <a:rPr lang="sv-SE" dirty="0" err="1"/>
              <a:t>with</a:t>
            </a:r>
            <a:r>
              <a:rPr lang="sv-SE" dirty="0"/>
              <a:t> Anders in the </a:t>
            </a:r>
            <a:r>
              <a:rPr lang="sv-SE" dirty="0" err="1"/>
              <a:t>lead</a:t>
            </a:r>
            <a:r>
              <a:rPr lang="sv-SE" dirty="0"/>
              <a:t> and Malin and Veronica as </a:t>
            </a:r>
            <a:r>
              <a:rPr lang="sv-SE" dirty="0" err="1"/>
              <a:t>co.supervisors</a:t>
            </a:r>
            <a:r>
              <a:rPr lang="sv-SE" dirty="0"/>
              <a:t>. </a:t>
            </a:r>
            <a:r>
              <a:rPr lang="sv-SE" dirty="0" err="1"/>
              <a:t>I’m</a:t>
            </a:r>
            <a:r>
              <a:rPr lang="sv-SE" dirty="0"/>
              <a:t> </a:t>
            </a:r>
            <a:r>
              <a:rPr lang="sv-SE" dirty="0" err="1"/>
              <a:t>really</a:t>
            </a:r>
            <a:r>
              <a:rPr lang="sv-SE" dirty="0"/>
              <a:t> happy to </a:t>
            </a:r>
            <a:r>
              <a:rPr lang="sv-SE" dirty="0" err="1"/>
              <a:t>have</a:t>
            </a:r>
            <a:r>
              <a:rPr lang="sv-SE" dirty="0"/>
              <a:t> </a:t>
            </a:r>
            <a:r>
              <a:rPr lang="sv-SE" dirty="0" err="1"/>
              <a:t>you</a:t>
            </a:r>
            <a:r>
              <a:rPr lang="sv-SE" dirty="0"/>
              <a:t> </a:t>
            </a:r>
            <a:r>
              <a:rPr lang="sv-SE" dirty="0" err="1"/>
              <a:t>onboard</a:t>
            </a:r>
            <a:r>
              <a:rPr lang="sv-SE" dirty="0"/>
              <a:t> and </a:t>
            </a:r>
            <a:r>
              <a:rPr lang="sv-SE" dirty="0" err="1"/>
              <a:t>can</a:t>
            </a:r>
            <a:r>
              <a:rPr lang="sv-SE" dirty="0"/>
              <a:t> </a:t>
            </a:r>
            <a:r>
              <a:rPr lang="sv-SE" dirty="0" err="1"/>
              <a:t>always</a:t>
            </a:r>
            <a:r>
              <a:rPr lang="sv-SE" dirty="0"/>
              <a:t> </a:t>
            </a:r>
            <a:r>
              <a:rPr lang="sv-SE" dirty="0" err="1"/>
              <a:t>turn</a:t>
            </a:r>
            <a:r>
              <a:rPr lang="sv-SE" dirty="0"/>
              <a:t> to </a:t>
            </a:r>
            <a:r>
              <a:rPr lang="sv-SE" dirty="0" err="1"/>
              <a:t>you</a:t>
            </a:r>
            <a:r>
              <a:rPr lang="sv-SE" dirty="0"/>
              <a:t> for support.</a:t>
            </a:r>
          </a:p>
          <a:p>
            <a:r>
              <a:rPr lang="sv-SE" dirty="0"/>
              <a:t>Magnus Johansson </a:t>
            </a:r>
            <a:r>
              <a:rPr lang="sv-SE" dirty="0" err="1"/>
              <a:t>definately</a:t>
            </a:r>
            <a:r>
              <a:rPr lang="sv-SE" dirty="0"/>
              <a:t> </a:t>
            </a:r>
            <a:r>
              <a:rPr lang="sv-SE" dirty="0" err="1"/>
              <a:t>needs</a:t>
            </a:r>
            <a:r>
              <a:rPr lang="sv-SE" dirty="0"/>
              <a:t> </a:t>
            </a:r>
            <a:r>
              <a:rPr lang="sv-SE" dirty="0" err="1"/>
              <a:t>praise</a:t>
            </a:r>
            <a:r>
              <a:rPr lang="sv-SE" dirty="0"/>
              <a:t> as the </a:t>
            </a:r>
            <a:r>
              <a:rPr lang="sv-SE" dirty="0" err="1"/>
              <a:t>brains</a:t>
            </a:r>
            <a:r>
              <a:rPr lang="sv-SE" dirty="0"/>
              <a:t> </a:t>
            </a:r>
            <a:r>
              <a:rPr lang="sv-SE" dirty="0" err="1"/>
              <a:t>behind</a:t>
            </a:r>
            <a:r>
              <a:rPr lang="sv-SE" dirty="0"/>
              <a:t> </a:t>
            </a:r>
            <a:r>
              <a:rPr lang="sv-SE" dirty="0" err="1"/>
              <a:t>study</a:t>
            </a:r>
            <a:r>
              <a:rPr lang="sv-SE" dirty="0"/>
              <a:t> I, co writer of the program and internet </a:t>
            </a:r>
            <a:r>
              <a:rPr lang="sv-SE" dirty="0" err="1"/>
              <a:t>genious</a:t>
            </a:r>
            <a:endParaRPr lang="sv-SE" dirty="0"/>
          </a:p>
          <a:p>
            <a:r>
              <a:rPr lang="sv-SE" dirty="0"/>
              <a:t>Sofia </a:t>
            </a:r>
            <a:r>
              <a:rPr lang="sv-SE" dirty="0" err="1"/>
              <a:t>Vänelid</a:t>
            </a:r>
            <a:r>
              <a:rPr lang="sv-SE" dirty="0"/>
              <a:t> for all the </a:t>
            </a:r>
            <a:r>
              <a:rPr lang="sv-SE" dirty="0" err="1"/>
              <a:t>help</a:t>
            </a:r>
            <a:r>
              <a:rPr lang="sv-SE" dirty="0"/>
              <a:t> </a:t>
            </a:r>
            <a:r>
              <a:rPr lang="sv-SE" dirty="0" err="1"/>
              <a:t>with</a:t>
            </a:r>
            <a:r>
              <a:rPr lang="sv-SE" dirty="0"/>
              <a:t> </a:t>
            </a:r>
            <a:r>
              <a:rPr lang="sv-SE" dirty="0" err="1"/>
              <a:t>taking</a:t>
            </a:r>
            <a:r>
              <a:rPr lang="sv-SE" dirty="0"/>
              <a:t> </a:t>
            </a:r>
            <a:r>
              <a:rPr lang="sv-SE" dirty="0" err="1"/>
              <a:t>care</a:t>
            </a:r>
            <a:r>
              <a:rPr lang="sv-SE" dirty="0"/>
              <a:t> of </a:t>
            </a:r>
            <a:r>
              <a:rPr lang="sv-SE" dirty="0" err="1"/>
              <a:t>participants</a:t>
            </a:r>
            <a:r>
              <a:rPr lang="sv-SE" dirty="0"/>
              <a:t> in the program</a:t>
            </a:r>
          </a:p>
          <a:p>
            <a:r>
              <a:rPr lang="sv-SE" dirty="0"/>
              <a:t>Philip Lindner, for </a:t>
            </a:r>
            <a:r>
              <a:rPr lang="sv-SE" dirty="0" err="1"/>
              <a:t>your</a:t>
            </a:r>
            <a:r>
              <a:rPr lang="sv-SE" dirty="0"/>
              <a:t> </a:t>
            </a:r>
            <a:r>
              <a:rPr lang="sv-SE" dirty="0" err="1"/>
              <a:t>statistical</a:t>
            </a:r>
            <a:r>
              <a:rPr lang="sv-SE" dirty="0"/>
              <a:t> </a:t>
            </a:r>
            <a:r>
              <a:rPr lang="sv-SE" dirty="0" err="1"/>
              <a:t>knowledge</a:t>
            </a:r>
            <a:r>
              <a:rPr lang="sv-SE" dirty="0"/>
              <a:t> and </a:t>
            </a:r>
            <a:r>
              <a:rPr lang="sv-SE" dirty="0" err="1"/>
              <a:t>other</a:t>
            </a:r>
            <a:r>
              <a:rPr lang="sv-SE" dirty="0"/>
              <a:t> </a:t>
            </a:r>
            <a:r>
              <a:rPr lang="sv-SE" dirty="0" err="1"/>
              <a:t>contributions</a:t>
            </a:r>
            <a:endParaRPr lang="sv-SE" dirty="0"/>
          </a:p>
          <a:p>
            <a:r>
              <a:rPr lang="sv-SE" dirty="0" err="1"/>
              <a:t>I’m</a:t>
            </a:r>
            <a:r>
              <a:rPr lang="sv-SE" dirty="0"/>
              <a:t> </a:t>
            </a:r>
            <a:r>
              <a:rPr lang="sv-SE" dirty="0" err="1"/>
              <a:t>very</a:t>
            </a:r>
            <a:r>
              <a:rPr lang="sv-SE" dirty="0"/>
              <a:t> </a:t>
            </a:r>
            <a:r>
              <a:rPr lang="sv-SE" dirty="0" err="1"/>
              <a:t>lucky</a:t>
            </a:r>
            <a:r>
              <a:rPr lang="sv-SE" dirty="0"/>
              <a:t> to be </a:t>
            </a:r>
            <a:r>
              <a:rPr lang="sv-SE" dirty="0" err="1"/>
              <a:t>surrounded</a:t>
            </a:r>
            <a:r>
              <a:rPr lang="sv-SE" dirty="0"/>
              <a:t> </a:t>
            </a:r>
            <a:r>
              <a:rPr lang="sv-SE" dirty="0" err="1"/>
              <a:t>with</a:t>
            </a:r>
            <a:r>
              <a:rPr lang="sv-SE" dirty="0"/>
              <a:t> so </a:t>
            </a:r>
            <a:r>
              <a:rPr lang="sv-SE" dirty="0" err="1"/>
              <a:t>many</a:t>
            </a:r>
            <a:r>
              <a:rPr lang="sv-SE" dirty="0"/>
              <a:t> </a:t>
            </a:r>
            <a:r>
              <a:rPr lang="sv-SE" dirty="0" err="1"/>
              <a:t>great</a:t>
            </a:r>
            <a:r>
              <a:rPr lang="sv-SE" dirty="0"/>
              <a:t> </a:t>
            </a:r>
            <a:r>
              <a:rPr lang="sv-SE" dirty="0" err="1"/>
              <a:t>people</a:t>
            </a:r>
            <a:r>
              <a:rPr lang="sv-SE" dirty="0"/>
              <a:t>, </a:t>
            </a:r>
            <a:r>
              <a:rPr lang="sv-SE" dirty="0" err="1"/>
              <a:t>thank</a:t>
            </a:r>
            <a:r>
              <a:rPr lang="sv-SE" dirty="0"/>
              <a:t> </a:t>
            </a:r>
            <a:r>
              <a:rPr lang="sv-SE" dirty="0" err="1"/>
              <a:t>you</a:t>
            </a:r>
            <a:endParaRPr lang="sv-SE" dirty="0"/>
          </a:p>
          <a:p>
            <a:endParaRPr lang="sv-SE" dirty="0"/>
          </a:p>
          <a:p>
            <a:r>
              <a:rPr lang="sv-SE" dirty="0"/>
              <a:t>And </a:t>
            </a:r>
            <a:r>
              <a:rPr lang="sv-SE" dirty="0" err="1"/>
              <a:t>finally</a:t>
            </a:r>
            <a:r>
              <a:rPr lang="sv-SE" dirty="0"/>
              <a:t> of </a:t>
            </a:r>
            <a:r>
              <a:rPr lang="sv-SE" dirty="0" err="1"/>
              <a:t>course</a:t>
            </a:r>
            <a:r>
              <a:rPr lang="sv-SE" dirty="0"/>
              <a:t> my </a:t>
            </a:r>
            <a:r>
              <a:rPr lang="sv-SE" dirty="0" err="1"/>
              <a:t>wife</a:t>
            </a:r>
            <a:r>
              <a:rPr lang="sv-SE" dirty="0"/>
              <a:t> Hanna and children Frank and Elis, the </a:t>
            </a:r>
            <a:r>
              <a:rPr lang="sv-SE" dirty="0" err="1"/>
              <a:t>sun</a:t>
            </a:r>
            <a:r>
              <a:rPr lang="sv-SE" dirty="0"/>
              <a:t> </a:t>
            </a:r>
            <a:r>
              <a:rPr lang="sv-SE" dirty="0" err="1"/>
              <a:t>around</a:t>
            </a:r>
            <a:r>
              <a:rPr lang="sv-SE" dirty="0"/>
              <a:t> </a:t>
            </a:r>
            <a:r>
              <a:rPr lang="sv-SE" dirty="0" err="1"/>
              <a:t>which</a:t>
            </a:r>
            <a:r>
              <a:rPr lang="sv-SE" dirty="0"/>
              <a:t> my </a:t>
            </a:r>
            <a:r>
              <a:rPr lang="sv-SE" dirty="0" err="1"/>
              <a:t>world</a:t>
            </a:r>
            <a:r>
              <a:rPr lang="sv-SE" dirty="0"/>
              <a:t> </a:t>
            </a:r>
            <a:r>
              <a:rPr lang="sv-SE" dirty="0" err="1"/>
              <a:t>revolves</a:t>
            </a:r>
            <a:r>
              <a:rPr lang="sv-SE" dirty="0"/>
              <a:t> </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617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r>
              <a:rPr lang="sv-SE" dirty="0" err="1"/>
              <a:t>I’m</a:t>
            </a:r>
            <a:r>
              <a:rPr lang="sv-SE" dirty="0"/>
              <a:t> </a:t>
            </a:r>
            <a:r>
              <a:rPr lang="sv-SE" dirty="0" err="1"/>
              <a:t>actually</a:t>
            </a:r>
            <a:r>
              <a:rPr lang="sv-SE" dirty="0"/>
              <a:t> going to start by </a:t>
            </a:r>
            <a:r>
              <a:rPr lang="sv-SE" dirty="0" err="1"/>
              <a:t>mentioning</a:t>
            </a:r>
            <a:r>
              <a:rPr lang="sv-SE" dirty="0"/>
              <a:t> the </a:t>
            </a:r>
            <a:r>
              <a:rPr lang="sv-SE" dirty="0" err="1"/>
              <a:t>aims</a:t>
            </a:r>
            <a:r>
              <a:rPr lang="sv-SE" dirty="0"/>
              <a:t> of </a:t>
            </a:r>
            <a:r>
              <a:rPr lang="sv-SE" dirty="0" err="1"/>
              <a:t>this</a:t>
            </a:r>
            <a:r>
              <a:rPr lang="sv-SE" dirty="0"/>
              <a:t> </a:t>
            </a:r>
            <a:r>
              <a:rPr lang="sv-SE" dirty="0" err="1"/>
              <a:t>doctoral</a:t>
            </a:r>
            <a:r>
              <a:rPr lang="sv-SE" dirty="0"/>
              <a:t> </a:t>
            </a:r>
            <a:r>
              <a:rPr lang="sv-SE" dirty="0" err="1"/>
              <a:t>project</a:t>
            </a:r>
            <a:r>
              <a:rPr lang="sv-SE" dirty="0"/>
              <a:t> for the sake of  </a:t>
            </a:r>
            <a:r>
              <a:rPr lang="sv-SE" dirty="0" err="1"/>
              <a:t>clarity</a:t>
            </a:r>
            <a:r>
              <a:rPr lang="sv-SE" dirty="0"/>
              <a:t>. The overall </a:t>
            </a:r>
            <a:r>
              <a:rPr lang="sv-SE" dirty="0" err="1"/>
              <a:t>aim</a:t>
            </a:r>
            <a:r>
              <a:rPr lang="sv-SE" dirty="0"/>
              <a:t> is to </a:t>
            </a:r>
            <a:r>
              <a:rPr lang="sv-SE" dirty="0" err="1"/>
              <a:t>investigate</a:t>
            </a:r>
            <a:r>
              <a:rPr lang="sv-SE" dirty="0"/>
              <a:t> new </a:t>
            </a:r>
            <a:r>
              <a:rPr lang="sv-SE" dirty="0" err="1"/>
              <a:t>ways</a:t>
            </a:r>
            <a:r>
              <a:rPr lang="sv-SE" dirty="0"/>
              <a:t> of </a:t>
            </a:r>
            <a:r>
              <a:rPr lang="sv-SE" dirty="0" err="1"/>
              <a:t>supporting</a:t>
            </a:r>
            <a:r>
              <a:rPr lang="sv-SE" dirty="0"/>
              <a:t> </a:t>
            </a:r>
            <a:r>
              <a:rPr lang="sv-SE" dirty="0" err="1"/>
              <a:t>concerned</a:t>
            </a:r>
            <a:r>
              <a:rPr lang="sv-SE" dirty="0"/>
              <a:t> </a:t>
            </a:r>
            <a:r>
              <a:rPr lang="sv-SE" dirty="0" err="1"/>
              <a:t>significant</a:t>
            </a:r>
            <a:r>
              <a:rPr lang="sv-SE" dirty="0"/>
              <a:t> </a:t>
            </a:r>
            <a:r>
              <a:rPr lang="sv-SE" dirty="0" err="1"/>
              <a:t>others</a:t>
            </a:r>
            <a:r>
              <a:rPr lang="sv-SE" dirty="0"/>
              <a:t> of persons </a:t>
            </a:r>
            <a:r>
              <a:rPr lang="sv-SE" dirty="0" err="1"/>
              <a:t>with</a:t>
            </a:r>
            <a:r>
              <a:rPr lang="sv-SE" dirty="0"/>
              <a:t> a </a:t>
            </a:r>
            <a:r>
              <a:rPr lang="sv-SE" dirty="0" err="1"/>
              <a:t>problematic</a:t>
            </a:r>
            <a:r>
              <a:rPr lang="sv-SE" dirty="0"/>
              <a:t> </a:t>
            </a:r>
            <a:r>
              <a:rPr lang="sv-SE" dirty="0" err="1"/>
              <a:t>use</a:t>
            </a:r>
            <a:r>
              <a:rPr lang="sv-SE" dirty="0"/>
              <a:t> of </a:t>
            </a:r>
            <a:r>
              <a:rPr lang="sv-SE" dirty="0" err="1"/>
              <a:t>alcohol</a:t>
            </a:r>
            <a:r>
              <a:rPr lang="sv-SE" dirty="0"/>
              <a:t> or </a:t>
            </a:r>
            <a:r>
              <a:rPr lang="sv-SE" dirty="0" err="1"/>
              <a:t>other</a:t>
            </a:r>
            <a:r>
              <a:rPr lang="sv-SE" dirty="0"/>
              <a:t> </a:t>
            </a:r>
            <a:r>
              <a:rPr lang="sv-SE" dirty="0" err="1"/>
              <a:t>substances</a:t>
            </a:r>
            <a:r>
              <a:rPr lang="sv-SE" dirty="0"/>
              <a:t> or CSOs as </a:t>
            </a:r>
            <a:r>
              <a:rPr lang="sv-SE" dirty="0" err="1"/>
              <a:t>they</a:t>
            </a:r>
            <a:r>
              <a:rPr lang="sv-SE" dirty="0"/>
              <a:t> </a:t>
            </a:r>
            <a:r>
              <a:rPr lang="sv-SE" dirty="0" err="1"/>
              <a:t>will</a:t>
            </a:r>
            <a:r>
              <a:rPr lang="sv-SE" dirty="0"/>
              <a:t> be </a:t>
            </a:r>
            <a:r>
              <a:rPr lang="sv-SE" dirty="0" err="1"/>
              <a:t>referred</a:t>
            </a:r>
            <a:r>
              <a:rPr lang="sv-SE" dirty="0"/>
              <a:t> to from </a:t>
            </a:r>
            <a:r>
              <a:rPr lang="sv-SE" dirty="0" err="1"/>
              <a:t>now</a:t>
            </a:r>
            <a:r>
              <a:rPr lang="sv-SE" dirty="0"/>
              <a:t> on. A </a:t>
            </a:r>
            <a:r>
              <a:rPr lang="sv-SE" dirty="0" err="1"/>
              <a:t>more</a:t>
            </a:r>
            <a:r>
              <a:rPr lang="sv-SE" dirty="0"/>
              <a:t> </a:t>
            </a:r>
            <a:r>
              <a:rPr lang="sv-SE" dirty="0" err="1"/>
              <a:t>specific</a:t>
            </a:r>
            <a:r>
              <a:rPr lang="sv-SE" dirty="0"/>
              <a:t> </a:t>
            </a:r>
            <a:r>
              <a:rPr lang="sv-SE" dirty="0" err="1"/>
              <a:t>aim</a:t>
            </a:r>
            <a:r>
              <a:rPr lang="sv-SE" dirty="0"/>
              <a:t> is to </a:t>
            </a:r>
            <a:r>
              <a:rPr lang="sv-SE" dirty="0" err="1"/>
              <a:t>investigate</a:t>
            </a:r>
            <a:r>
              <a:rPr lang="sv-SE" dirty="0"/>
              <a:t> </a:t>
            </a:r>
            <a:r>
              <a:rPr lang="sv-SE" dirty="0" err="1"/>
              <a:t>if</a:t>
            </a:r>
            <a:r>
              <a:rPr lang="sv-SE" dirty="0"/>
              <a:t> </a:t>
            </a:r>
            <a:r>
              <a:rPr lang="sv-SE" dirty="0" err="1"/>
              <a:t>these</a:t>
            </a:r>
            <a:r>
              <a:rPr lang="sv-SE" dirty="0"/>
              <a:t> support programs for CSOs, </a:t>
            </a:r>
            <a:r>
              <a:rPr lang="sv-SE" dirty="0" err="1"/>
              <a:t>beside</a:t>
            </a:r>
            <a:r>
              <a:rPr lang="sv-SE" dirty="0"/>
              <a:t> </a:t>
            </a:r>
            <a:r>
              <a:rPr lang="sv-SE" dirty="0" err="1"/>
              <a:t>helping</a:t>
            </a:r>
            <a:r>
              <a:rPr lang="sv-SE" dirty="0"/>
              <a:t> the CSOs </a:t>
            </a:r>
            <a:r>
              <a:rPr lang="sv-SE" dirty="0" err="1"/>
              <a:t>themselves</a:t>
            </a:r>
            <a:r>
              <a:rPr lang="sv-SE" dirty="0"/>
              <a:t>, </a:t>
            </a:r>
            <a:r>
              <a:rPr lang="sv-SE" dirty="0" err="1"/>
              <a:t>can</a:t>
            </a:r>
            <a:r>
              <a:rPr lang="sv-SE" dirty="0"/>
              <a:t> </a:t>
            </a:r>
            <a:r>
              <a:rPr lang="sv-SE" dirty="0" err="1"/>
              <a:t>actually</a:t>
            </a:r>
            <a:r>
              <a:rPr lang="sv-SE" dirty="0"/>
              <a:t> </a:t>
            </a:r>
            <a:r>
              <a:rPr lang="sv-SE" dirty="0" err="1"/>
              <a:t>change</a:t>
            </a:r>
            <a:r>
              <a:rPr lang="sv-SE" dirty="0"/>
              <a:t> the </a:t>
            </a:r>
            <a:r>
              <a:rPr lang="sv-SE" dirty="0" err="1"/>
              <a:t>impact</a:t>
            </a:r>
            <a:r>
              <a:rPr lang="sv-SE" dirty="0"/>
              <a:t> of </a:t>
            </a:r>
            <a:r>
              <a:rPr lang="sv-SE" dirty="0" err="1"/>
              <a:t>alcohol</a:t>
            </a:r>
            <a:r>
              <a:rPr lang="sv-SE" dirty="0"/>
              <a:t> and </a:t>
            </a:r>
            <a:r>
              <a:rPr lang="sv-SE" dirty="0" err="1"/>
              <a:t>substance</a:t>
            </a:r>
            <a:r>
              <a:rPr lang="sv-SE" dirty="0"/>
              <a:t> </a:t>
            </a:r>
            <a:r>
              <a:rPr lang="sv-SE" dirty="0" err="1"/>
              <a:t>use</a:t>
            </a:r>
            <a:r>
              <a:rPr lang="sv-SE" dirty="0"/>
              <a:t> on children and </a:t>
            </a:r>
            <a:r>
              <a:rPr lang="sv-SE" dirty="0" err="1"/>
              <a:t>young</a:t>
            </a:r>
            <a:r>
              <a:rPr lang="sv-SE" dirty="0"/>
              <a:t> </a:t>
            </a:r>
            <a:r>
              <a:rPr lang="sv-SE" dirty="0" err="1"/>
              <a:t>adults</a:t>
            </a:r>
            <a:r>
              <a:rPr lang="sv-SE" dirty="0"/>
              <a:t>. And </a:t>
            </a:r>
            <a:r>
              <a:rPr lang="sv-SE" dirty="0" err="1"/>
              <a:t>already</a:t>
            </a:r>
            <a:r>
              <a:rPr lang="sv-SE" dirty="0"/>
              <a:t> </a:t>
            </a:r>
            <a:r>
              <a:rPr lang="sv-SE" dirty="0" err="1"/>
              <a:t>now</a:t>
            </a:r>
            <a:r>
              <a:rPr lang="sv-SE" dirty="0"/>
              <a:t> I </a:t>
            </a:r>
            <a:r>
              <a:rPr lang="sv-SE" dirty="0" err="1"/>
              <a:t>want</a:t>
            </a:r>
            <a:r>
              <a:rPr lang="sv-SE" dirty="0"/>
              <a:t> to </a:t>
            </a:r>
            <a:r>
              <a:rPr lang="sv-SE" dirty="0" err="1"/>
              <a:t>say</a:t>
            </a:r>
            <a:r>
              <a:rPr lang="sv-SE" dirty="0"/>
              <a:t> </a:t>
            </a:r>
            <a:r>
              <a:rPr lang="sv-SE" dirty="0" err="1"/>
              <a:t>that</a:t>
            </a:r>
            <a:r>
              <a:rPr lang="sv-SE" dirty="0"/>
              <a:t> </a:t>
            </a:r>
            <a:r>
              <a:rPr lang="sv-SE" dirty="0" err="1"/>
              <a:t>these</a:t>
            </a:r>
            <a:r>
              <a:rPr lang="sv-SE" dirty="0"/>
              <a:t> support programs </a:t>
            </a:r>
            <a:r>
              <a:rPr lang="sv-SE" dirty="0" err="1"/>
              <a:t>have</a:t>
            </a:r>
            <a:r>
              <a:rPr lang="sv-SE" dirty="0"/>
              <a:t> a common </a:t>
            </a:r>
            <a:r>
              <a:rPr lang="sv-SE" dirty="0" err="1"/>
              <a:t>foundation</a:t>
            </a:r>
            <a:r>
              <a:rPr lang="sv-SE" dirty="0"/>
              <a:t> in a program </a:t>
            </a:r>
            <a:r>
              <a:rPr lang="sv-SE" dirty="0" err="1"/>
              <a:t>called</a:t>
            </a:r>
            <a:r>
              <a:rPr lang="sv-SE" dirty="0"/>
              <a:t> Community </a:t>
            </a:r>
            <a:r>
              <a:rPr lang="sv-SE" dirty="0" err="1"/>
              <a:t>Reinmforcement</a:t>
            </a:r>
            <a:r>
              <a:rPr lang="sv-SE" dirty="0"/>
              <a:t> Approach and Family Training, CRAFT </a:t>
            </a:r>
            <a:r>
              <a:rPr lang="sv-SE" dirty="0" err="1"/>
              <a:t>which</a:t>
            </a:r>
            <a:r>
              <a:rPr lang="sv-SE" dirty="0"/>
              <a:t> I </a:t>
            </a:r>
            <a:r>
              <a:rPr lang="sv-SE" dirty="0" err="1"/>
              <a:t>will</a:t>
            </a:r>
            <a:r>
              <a:rPr lang="sv-SE" dirty="0"/>
              <a:t> </a:t>
            </a:r>
            <a:r>
              <a:rPr lang="sv-SE" dirty="0" err="1"/>
              <a:t>tell</a:t>
            </a:r>
            <a:r>
              <a:rPr lang="sv-SE" dirty="0"/>
              <a:t> </a:t>
            </a:r>
            <a:r>
              <a:rPr lang="sv-SE" dirty="0" err="1"/>
              <a:t>you</a:t>
            </a:r>
            <a:r>
              <a:rPr lang="sv-SE" dirty="0"/>
              <a:t> </a:t>
            </a:r>
            <a:r>
              <a:rPr lang="sv-SE" dirty="0" err="1"/>
              <a:t>more</a:t>
            </a:r>
            <a:r>
              <a:rPr lang="sv-SE" dirty="0"/>
              <a:t> </a:t>
            </a:r>
            <a:r>
              <a:rPr lang="sv-SE" dirty="0" err="1"/>
              <a:t>about</a:t>
            </a:r>
            <a:r>
              <a:rPr lang="sv-SE" dirty="0"/>
              <a:t> in a short </a:t>
            </a:r>
            <a:r>
              <a:rPr lang="sv-SE" dirty="0" err="1"/>
              <a:t>while</a:t>
            </a:r>
            <a:r>
              <a:rPr lang="sv-SE" dirty="0"/>
              <a:t>.</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532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r>
              <a:rPr lang="sv-SE" dirty="0" err="1"/>
              <a:t>I’m</a:t>
            </a:r>
            <a:r>
              <a:rPr lang="sv-SE" dirty="0"/>
              <a:t> </a:t>
            </a:r>
            <a:r>
              <a:rPr lang="sv-SE" dirty="0" err="1"/>
              <a:t>actually</a:t>
            </a:r>
            <a:r>
              <a:rPr lang="sv-SE" dirty="0"/>
              <a:t> going to start by </a:t>
            </a:r>
            <a:r>
              <a:rPr lang="sv-SE" dirty="0" err="1"/>
              <a:t>mentioning</a:t>
            </a:r>
            <a:r>
              <a:rPr lang="sv-SE" dirty="0"/>
              <a:t> the </a:t>
            </a:r>
            <a:r>
              <a:rPr lang="sv-SE" dirty="0" err="1"/>
              <a:t>aims</a:t>
            </a:r>
            <a:r>
              <a:rPr lang="sv-SE" dirty="0"/>
              <a:t> of </a:t>
            </a:r>
            <a:r>
              <a:rPr lang="sv-SE" dirty="0" err="1"/>
              <a:t>this</a:t>
            </a:r>
            <a:r>
              <a:rPr lang="sv-SE" dirty="0"/>
              <a:t> </a:t>
            </a:r>
            <a:r>
              <a:rPr lang="sv-SE" dirty="0" err="1"/>
              <a:t>doctoral</a:t>
            </a:r>
            <a:r>
              <a:rPr lang="sv-SE" dirty="0"/>
              <a:t> </a:t>
            </a:r>
            <a:r>
              <a:rPr lang="sv-SE" dirty="0" err="1"/>
              <a:t>project</a:t>
            </a:r>
            <a:r>
              <a:rPr lang="sv-SE" dirty="0"/>
              <a:t> for the sake of  </a:t>
            </a:r>
            <a:r>
              <a:rPr lang="sv-SE" dirty="0" err="1"/>
              <a:t>clarity</a:t>
            </a:r>
            <a:r>
              <a:rPr lang="sv-SE" dirty="0"/>
              <a:t>. The overall </a:t>
            </a:r>
            <a:r>
              <a:rPr lang="sv-SE" dirty="0" err="1"/>
              <a:t>aim</a:t>
            </a:r>
            <a:r>
              <a:rPr lang="sv-SE" dirty="0"/>
              <a:t> is to </a:t>
            </a:r>
            <a:r>
              <a:rPr lang="sv-SE" dirty="0" err="1"/>
              <a:t>investigate</a:t>
            </a:r>
            <a:r>
              <a:rPr lang="sv-SE" dirty="0"/>
              <a:t> new </a:t>
            </a:r>
            <a:r>
              <a:rPr lang="sv-SE" dirty="0" err="1"/>
              <a:t>ways</a:t>
            </a:r>
            <a:r>
              <a:rPr lang="sv-SE" dirty="0"/>
              <a:t> of </a:t>
            </a:r>
            <a:r>
              <a:rPr lang="sv-SE" dirty="0" err="1"/>
              <a:t>supporting</a:t>
            </a:r>
            <a:r>
              <a:rPr lang="sv-SE" dirty="0"/>
              <a:t> </a:t>
            </a:r>
            <a:r>
              <a:rPr lang="sv-SE" dirty="0" err="1"/>
              <a:t>concerned</a:t>
            </a:r>
            <a:r>
              <a:rPr lang="sv-SE" dirty="0"/>
              <a:t> </a:t>
            </a:r>
            <a:r>
              <a:rPr lang="sv-SE" dirty="0" err="1"/>
              <a:t>significant</a:t>
            </a:r>
            <a:r>
              <a:rPr lang="sv-SE" dirty="0"/>
              <a:t> </a:t>
            </a:r>
            <a:r>
              <a:rPr lang="sv-SE" dirty="0" err="1"/>
              <a:t>others</a:t>
            </a:r>
            <a:r>
              <a:rPr lang="sv-SE" dirty="0"/>
              <a:t> of persons </a:t>
            </a:r>
            <a:r>
              <a:rPr lang="sv-SE" dirty="0" err="1"/>
              <a:t>with</a:t>
            </a:r>
            <a:r>
              <a:rPr lang="sv-SE" dirty="0"/>
              <a:t> a </a:t>
            </a:r>
            <a:r>
              <a:rPr lang="sv-SE" dirty="0" err="1"/>
              <a:t>problematic</a:t>
            </a:r>
            <a:r>
              <a:rPr lang="sv-SE" dirty="0"/>
              <a:t> </a:t>
            </a:r>
            <a:r>
              <a:rPr lang="sv-SE" dirty="0" err="1"/>
              <a:t>use</a:t>
            </a:r>
            <a:r>
              <a:rPr lang="sv-SE" dirty="0"/>
              <a:t> of </a:t>
            </a:r>
            <a:r>
              <a:rPr lang="sv-SE" dirty="0" err="1"/>
              <a:t>alcohol</a:t>
            </a:r>
            <a:r>
              <a:rPr lang="sv-SE" dirty="0"/>
              <a:t> or </a:t>
            </a:r>
            <a:r>
              <a:rPr lang="sv-SE" dirty="0" err="1"/>
              <a:t>other</a:t>
            </a:r>
            <a:r>
              <a:rPr lang="sv-SE" dirty="0"/>
              <a:t> </a:t>
            </a:r>
            <a:r>
              <a:rPr lang="sv-SE" dirty="0" err="1"/>
              <a:t>substances</a:t>
            </a:r>
            <a:r>
              <a:rPr lang="sv-SE" dirty="0"/>
              <a:t> or CSOs as </a:t>
            </a:r>
            <a:r>
              <a:rPr lang="sv-SE" dirty="0" err="1"/>
              <a:t>they</a:t>
            </a:r>
            <a:r>
              <a:rPr lang="sv-SE" dirty="0"/>
              <a:t> </a:t>
            </a:r>
            <a:r>
              <a:rPr lang="sv-SE" dirty="0" err="1"/>
              <a:t>will</a:t>
            </a:r>
            <a:r>
              <a:rPr lang="sv-SE" dirty="0"/>
              <a:t> be </a:t>
            </a:r>
            <a:r>
              <a:rPr lang="sv-SE" dirty="0" err="1"/>
              <a:t>referred</a:t>
            </a:r>
            <a:r>
              <a:rPr lang="sv-SE" dirty="0"/>
              <a:t> to from </a:t>
            </a:r>
            <a:r>
              <a:rPr lang="sv-SE" dirty="0" err="1"/>
              <a:t>now</a:t>
            </a:r>
            <a:r>
              <a:rPr lang="sv-SE" dirty="0"/>
              <a:t> on. A </a:t>
            </a:r>
            <a:r>
              <a:rPr lang="sv-SE" dirty="0" err="1"/>
              <a:t>more</a:t>
            </a:r>
            <a:r>
              <a:rPr lang="sv-SE" dirty="0"/>
              <a:t> </a:t>
            </a:r>
            <a:r>
              <a:rPr lang="sv-SE" dirty="0" err="1"/>
              <a:t>specific</a:t>
            </a:r>
            <a:r>
              <a:rPr lang="sv-SE" dirty="0"/>
              <a:t> </a:t>
            </a:r>
            <a:r>
              <a:rPr lang="sv-SE" dirty="0" err="1"/>
              <a:t>aim</a:t>
            </a:r>
            <a:r>
              <a:rPr lang="sv-SE" dirty="0"/>
              <a:t> is to </a:t>
            </a:r>
            <a:r>
              <a:rPr lang="sv-SE" dirty="0" err="1"/>
              <a:t>investigate</a:t>
            </a:r>
            <a:r>
              <a:rPr lang="sv-SE" dirty="0"/>
              <a:t> </a:t>
            </a:r>
            <a:r>
              <a:rPr lang="sv-SE" dirty="0" err="1"/>
              <a:t>if</a:t>
            </a:r>
            <a:r>
              <a:rPr lang="sv-SE" dirty="0"/>
              <a:t> </a:t>
            </a:r>
            <a:r>
              <a:rPr lang="sv-SE" dirty="0" err="1"/>
              <a:t>these</a:t>
            </a:r>
            <a:r>
              <a:rPr lang="sv-SE" dirty="0"/>
              <a:t> support programs for CSOs, </a:t>
            </a:r>
            <a:r>
              <a:rPr lang="sv-SE" dirty="0" err="1"/>
              <a:t>beside</a:t>
            </a:r>
            <a:r>
              <a:rPr lang="sv-SE" dirty="0"/>
              <a:t> </a:t>
            </a:r>
            <a:r>
              <a:rPr lang="sv-SE" dirty="0" err="1"/>
              <a:t>helping</a:t>
            </a:r>
            <a:r>
              <a:rPr lang="sv-SE" dirty="0"/>
              <a:t> the CSOs </a:t>
            </a:r>
            <a:r>
              <a:rPr lang="sv-SE" dirty="0" err="1"/>
              <a:t>themselves</a:t>
            </a:r>
            <a:r>
              <a:rPr lang="sv-SE" dirty="0"/>
              <a:t>, </a:t>
            </a:r>
            <a:r>
              <a:rPr lang="sv-SE" dirty="0" err="1"/>
              <a:t>can</a:t>
            </a:r>
            <a:r>
              <a:rPr lang="sv-SE" dirty="0"/>
              <a:t> </a:t>
            </a:r>
            <a:r>
              <a:rPr lang="sv-SE" dirty="0" err="1"/>
              <a:t>actually</a:t>
            </a:r>
            <a:r>
              <a:rPr lang="sv-SE" dirty="0"/>
              <a:t> </a:t>
            </a:r>
            <a:r>
              <a:rPr lang="sv-SE" dirty="0" err="1"/>
              <a:t>change</a:t>
            </a:r>
            <a:r>
              <a:rPr lang="sv-SE" dirty="0"/>
              <a:t> the </a:t>
            </a:r>
            <a:r>
              <a:rPr lang="sv-SE" dirty="0" err="1"/>
              <a:t>impact</a:t>
            </a:r>
            <a:r>
              <a:rPr lang="sv-SE" dirty="0"/>
              <a:t> of </a:t>
            </a:r>
            <a:r>
              <a:rPr lang="sv-SE" dirty="0" err="1"/>
              <a:t>alcohol</a:t>
            </a:r>
            <a:r>
              <a:rPr lang="sv-SE" dirty="0"/>
              <a:t> and </a:t>
            </a:r>
            <a:r>
              <a:rPr lang="sv-SE" dirty="0" err="1"/>
              <a:t>substance</a:t>
            </a:r>
            <a:r>
              <a:rPr lang="sv-SE" dirty="0"/>
              <a:t> </a:t>
            </a:r>
            <a:r>
              <a:rPr lang="sv-SE" dirty="0" err="1"/>
              <a:t>use</a:t>
            </a:r>
            <a:r>
              <a:rPr lang="sv-SE" dirty="0"/>
              <a:t> on children and </a:t>
            </a:r>
            <a:r>
              <a:rPr lang="sv-SE" dirty="0" err="1"/>
              <a:t>young</a:t>
            </a:r>
            <a:r>
              <a:rPr lang="sv-SE" dirty="0"/>
              <a:t> </a:t>
            </a:r>
            <a:r>
              <a:rPr lang="sv-SE" dirty="0" err="1"/>
              <a:t>adults</a:t>
            </a:r>
            <a:r>
              <a:rPr lang="sv-SE" dirty="0"/>
              <a:t>. And </a:t>
            </a:r>
            <a:r>
              <a:rPr lang="sv-SE" dirty="0" err="1"/>
              <a:t>already</a:t>
            </a:r>
            <a:r>
              <a:rPr lang="sv-SE" dirty="0"/>
              <a:t> </a:t>
            </a:r>
            <a:r>
              <a:rPr lang="sv-SE" dirty="0" err="1"/>
              <a:t>now</a:t>
            </a:r>
            <a:r>
              <a:rPr lang="sv-SE" dirty="0"/>
              <a:t> I </a:t>
            </a:r>
            <a:r>
              <a:rPr lang="sv-SE" dirty="0" err="1"/>
              <a:t>want</a:t>
            </a:r>
            <a:r>
              <a:rPr lang="sv-SE" dirty="0"/>
              <a:t> to </a:t>
            </a:r>
            <a:r>
              <a:rPr lang="sv-SE" dirty="0" err="1"/>
              <a:t>say</a:t>
            </a:r>
            <a:r>
              <a:rPr lang="sv-SE" dirty="0"/>
              <a:t> </a:t>
            </a:r>
            <a:r>
              <a:rPr lang="sv-SE" dirty="0" err="1"/>
              <a:t>that</a:t>
            </a:r>
            <a:r>
              <a:rPr lang="sv-SE" dirty="0"/>
              <a:t> </a:t>
            </a:r>
            <a:r>
              <a:rPr lang="sv-SE" dirty="0" err="1"/>
              <a:t>these</a:t>
            </a:r>
            <a:r>
              <a:rPr lang="sv-SE" dirty="0"/>
              <a:t> support programs </a:t>
            </a:r>
            <a:r>
              <a:rPr lang="sv-SE" dirty="0" err="1"/>
              <a:t>have</a:t>
            </a:r>
            <a:r>
              <a:rPr lang="sv-SE" dirty="0"/>
              <a:t> a common </a:t>
            </a:r>
            <a:r>
              <a:rPr lang="sv-SE" dirty="0" err="1"/>
              <a:t>foundation</a:t>
            </a:r>
            <a:r>
              <a:rPr lang="sv-SE" dirty="0"/>
              <a:t> in a program </a:t>
            </a:r>
            <a:r>
              <a:rPr lang="sv-SE" dirty="0" err="1"/>
              <a:t>called</a:t>
            </a:r>
            <a:r>
              <a:rPr lang="sv-SE" dirty="0"/>
              <a:t> Community </a:t>
            </a:r>
            <a:r>
              <a:rPr lang="sv-SE" dirty="0" err="1"/>
              <a:t>Reinmforcement</a:t>
            </a:r>
            <a:r>
              <a:rPr lang="sv-SE" dirty="0"/>
              <a:t> Approach and Family Training, CRAFT </a:t>
            </a:r>
            <a:r>
              <a:rPr lang="sv-SE" dirty="0" err="1"/>
              <a:t>which</a:t>
            </a:r>
            <a:r>
              <a:rPr lang="sv-SE" dirty="0"/>
              <a:t> I </a:t>
            </a:r>
            <a:r>
              <a:rPr lang="sv-SE" dirty="0" err="1"/>
              <a:t>will</a:t>
            </a:r>
            <a:r>
              <a:rPr lang="sv-SE" dirty="0"/>
              <a:t> </a:t>
            </a:r>
            <a:r>
              <a:rPr lang="sv-SE" dirty="0" err="1"/>
              <a:t>tell</a:t>
            </a:r>
            <a:r>
              <a:rPr lang="sv-SE" dirty="0"/>
              <a:t> </a:t>
            </a:r>
            <a:r>
              <a:rPr lang="sv-SE" dirty="0" err="1"/>
              <a:t>you</a:t>
            </a:r>
            <a:r>
              <a:rPr lang="sv-SE" dirty="0"/>
              <a:t> </a:t>
            </a:r>
            <a:r>
              <a:rPr lang="sv-SE" dirty="0" err="1"/>
              <a:t>more</a:t>
            </a:r>
            <a:r>
              <a:rPr lang="sv-SE" dirty="0"/>
              <a:t> </a:t>
            </a:r>
            <a:r>
              <a:rPr lang="sv-SE" dirty="0" err="1"/>
              <a:t>about</a:t>
            </a:r>
            <a:r>
              <a:rPr lang="sv-SE" dirty="0"/>
              <a:t> in a short </a:t>
            </a:r>
            <a:r>
              <a:rPr lang="sv-SE" dirty="0" err="1"/>
              <a:t>while</a:t>
            </a:r>
            <a:r>
              <a:rPr lang="sv-SE" dirty="0"/>
              <a:t>.</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51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62AF59-8275-5D4C-9B10-3F8FB3F6E6FD}" type="slidenum">
              <a:rPr lang="en-US" smtClean="0"/>
              <a:t>4</a:t>
            </a:fld>
            <a:endParaRPr lang="en-US"/>
          </a:p>
        </p:txBody>
      </p:sp>
    </p:spTree>
    <p:extLst>
      <p:ext uri="{BB962C8B-B14F-4D97-AF65-F5344CB8AC3E}">
        <p14:creationId xmlns:p14="http://schemas.microsoft.com/office/powerpoint/2010/main" val="646821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r>
              <a:rPr lang="sv-SE" dirty="0" err="1"/>
              <a:t>I’m</a:t>
            </a:r>
            <a:r>
              <a:rPr lang="sv-SE" dirty="0"/>
              <a:t> </a:t>
            </a:r>
            <a:r>
              <a:rPr lang="sv-SE" dirty="0" err="1"/>
              <a:t>actually</a:t>
            </a:r>
            <a:r>
              <a:rPr lang="sv-SE" dirty="0"/>
              <a:t> going to start by </a:t>
            </a:r>
            <a:r>
              <a:rPr lang="sv-SE" dirty="0" err="1"/>
              <a:t>mentioning</a:t>
            </a:r>
            <a:r>
              <a:rPr lang="sv-SE" dirty="0"/>
              <a:t> the </a:t>
            </a:r>
            <a:r>
              <a:rPr lang="sv-SE" dirty="0" err="1"/>
              <a:t>aims</a:t>
            </a:r>
            <a:r>
              <a:rPr lang="sv-SE" dirty="0"/>
              <a:t> of </a:t>
            </a:r>
            <a:r>
              <a:rPr lang="sv-SE" dirty="0" err="1"/>
              <a:t>this</a:t>
            </a:r>
            <a:r>
              <a:rPr lang="sv-SE" dirty="0"/>
              <a:t> </a:t>
            </a:r>
            <a:r>
              <a:rPr lang="sv-SE" dirty="0" err="1"/>
              <a:t>doctoral</a:t>
            </a:r>
            <a:r>
              <a:rPr lang="sv-SE" dirty="0"/>
              <a:t> </a:t>
            </a:r>
            <a:r>
              <a:rPr lang="sv-SE" dirty="0" err="1"/>
              <a:t>project</a:t>
            </a:r>
            <a:r>
              <a:rPr lang="sv-SE" dirty="0"/>
              <a:t> for the sake of  </a:t>
            </a:r>
            <a:r>
              <a:rPr lang="sv-SE" dirty="0" err="1"/>
              <a:t>clarity</a:t>
            </a:r>
            <a:r>
              <a:rPr lang="sv-SE" dirty="0"/>
              <a:t>. The overall </a:t>
            </a:r>
            <a:r>
              <a:rPr lang="sv-SE" dirty="0" err="1"/>
              <a:t>aim</a:t>
            </a:r>
            <a:r>
              <a:rPr lang="sv-SE" dirty="0"/>
              <a:t> is to </a:t>
            </a:r>
            <a:r>
              <a:rPr lang="sv-SE" dirty="0" err="1"/>
              <a:t>investigate</a:t>
            </a:r>
            <a:r>
              <a:rPr lang="sv-SE" dirty="0"/>
              <a:t> new </a:t>
            </a:r>
            <a:r>
              <a:rPr lang="sv-SE" dirty="0" err="1"/>
              <a:t>ways</a:t>
            </a:r>
            <a:r>
              <a:rPr lang="sv-SE" dirty="0"/>
              <a:t> of </a:t>
            </a:r>
            <a:r>
              <a:rPr lang="sv-SE" dirty="0" err="1"/>
              <a:t>supporting</a:t>
            </a:r>
            <a:r>
              <a:rPr lang="sv-SE" dirty="0"/>
              <a:t> </a:t>
            </a:r>
            <a:r>
              <a:rPr lang="sv-SE" dirty="0" err="1"/>
              <a:t>concerned</a:t>
            </a:r>
            <a:r>
              <a:rPr lang="sv-SE" dirty="0"/>
              <a:t> </a:t>
            </a:r>
            <a:r>
              <a:rPr lang="sv-SE" dirty="0" err="1"/>
              <a:t>significant</a:t>
            </a:r>
            <a:r>
              <a:rPr lang="sv-SE" dirty="0"/>
              <a:t> </a:t>
            </a:r>
            <a:r>
              <a:rPr lang="sv-SE" dirty="0" err="1"/>
              <a:t>others</a:t>
            </a:r>
            <a:r>
              <a:rPr lang="sv-SE" dirty="0"/>
              <a:t> of persons </a:t>
            </a:r>
            <a:r>
              <a:rPr lang="sv-SE" dirty="0" err="1"/>
              <a:t>with</a:t>
            </a:r>
            <a:r>
              <a:rPr lang="sv-SE" dirty="0"/>
              <a:t> a </a:t>
            </a:r>
            <a:r>
              <a:rPr lang="sv-SE" dirty="0" err="1"/>
              <a:t>problematic</a:t>
            </a:r>
            <a:r>
              <a:rPr lang="sv-SE" dirty="0"/>
              <a:t> </a:t>
            </a:r>
            <a:r>
              <a:rPr lang="sv-SE" dirty="0" err="1"/>
              <a:t>use</a:t>
            </a:r>
            <a:r>
              <a:rPr lang="sv-SE" dirty="0"/>
              <a:t> of </a:t>
            </a:r>
            <a:r>
              <a:rPr lang="sv-SE" dirty="0" err="1"/>
              <a:t>alcohol</a:t>
            </a:r>
            <a:r>
              <a:rPr lang="sv-SE" dirty="0"/>
              <a:t> or </a:t>
            </a:r>
            <a:r>
              <a:rPr lang="sv-SE" dirty="0" err="1"/>
              <a:t>other</a:t>
            </a:r>
            <a:r>
              <a:rPr lang="sv-SE" dirty="0"/>
              <a:t> </a:t>
            </a:r>
            <a:r>
              <a:rPr lang="sv-SE" dirty="0" err="1"/>
              <a:t>substances</a:t>
            </a:r>
            <a:r>
              <a:rPr lang="sv-SE" dirty="0"/>
              <a:t> or CSOs as </a:t>
            </a:r>
            <a:r>
              <a:rPr lang="sv-SE" dirty="0" err="1"/>
              <a:t>they</a:t>
            </a:r>
            <a:r>
              <a:rPr lang="sv-SE" dirty="0"/>
              <a:t> </a:t>
            </a:r>
            <a:r>
              <a:rPr lang="sv-SE" dirty="0" err="1"/>
              <a:t>will</a:t>
            </a:r>
            <a:r>
              <a:rPr lang="sv-SE" dirty="0"/>
              <a:t> be </a:t>
            </a:r>
            <a:r>
              <a:rPr lang="sv-SE" dirty="0" err="1"/>
              <a:t>referred</a:t>
            </a:r>
            <a:r>
              <a:rPr lang="sv-SE" dirty="0"/>
              <a:t> to from </a:t>
            </a:r>
            <a:r>
              <a:rPr lang="sv-SE" dirty="0" err="1"/>
              <a:t>now</a:t>
            </a:r>
            <a:r>
              <a:rPr lang="sv-SE" dirty="0"/>
              <a:t> on. A </a:t>
            </a:r>
            <a:r>
              <a:rPr lang="sv-SE" dirty="0" err="1"/>
              <a:t>more</a:t>
            </a:r>
            <a:r>
              <a:rPr lang="sv-SE" dirty="0"/>
              <a:t> </a:t>
            </a:r>
            <a:r>
              <a:rPr lang="sv-SE" dirty="0" err="1"/>
              <a:t>specific</a:t>
            </a:r>
            <a:r>
              <a:rPr lang="sv-SE" dirty="0"/>
              <a:t> </a:t>
            </a:r>
            <a:r>
              <a:rPr lang="sv-SE" dirty="0" err="1"/>
              <a:t>aim</a:t>
            </a:r>
            <a:r>
              <a:rPr lang="sv-SE" dirty="0"/>
              <a:t> is to </a:t>
            </a:r>
            <a:r>
              <a:rPr lang="sv-SE" dirty="0" err="1"/>
              <a:t>investigate</a:t>
            </a:r>
            <a:r>
              <a:rPr lang="sv-SE" dirty="0"/>
              <a:t> </a:t>
            </a:r>
            <a:r>
              <a:rPr lang="sv-SE" dirty="0" err="1"/>
              <a:t>if</a:t>
            </a:r>
            <a:r>
              <a:rPr lang="sv-SE" dirty="0"/>
              <a:t> </a:t>
            </a:r>
            <a:r>
              <a:rPr lang="sv-SE" dirty="0" err="1"/>
              <a:t>these</a:t>
            </a:r>
            <a:r>
              <a:rPr lang="sv-SE" dirty="0"/>
              <a:t> support programs for CSOs, </a:t>
            </a:r>
            <a:r>
              <a:rPr lang="sv-SE" dirty="0" err="1"/>
              <a:t>beside</a:t>
            </a:r>
            <a:r>
              <a:rPr lang="sv-SE" dirty="0"/>
              <a:t> </a:t>
            </a:r>
            <a:r>
              <a:rPr lang="sv-SE" dirty="0" err="1"/>
              <a:t>helping</a:t>
            </a:r>
            <a:r>
              <a:rPr lang="sv-SE" dirty="0"/>
              <a:t> the CSOs </a:t>
            </a:r>
            <a:r>
              <a:rPr lang="sv-SE" dirty="0" err="1"/>
              <a:t>themselves</a:t>
            </a:r>
            <a:r>
              <a:rPr lang="sv-SE" dirty="0"/>
              <a:t>, </a:t>
            </a:r>
            <a:r>
              <a:rPr lang="sv-SE" dirty="0" err="1"/>
              <a:t>can</a:t>
            </a:r>
            <a:r>
              <a:rPr lang="sv-SE" dirty="0"/>
              <a:t> </a:t>
            </a:r>
            <a:r>
              <a:rPr lang="sv-SE" dirty="0" err="1"/>
              <a:t>actually</a:t>
            </a:r>
            <a:r>
              <a:rPr lang="sv-SE" dirty="0"/>
              <a:t> </a:t>
            </a:r>
            <a:r>
              <a:rPr lang="sv-SE" dirty="0" err="1"/>
              <a:t>change</a:t>
            </a:r>
            <a:r>
              <a:rPr lang="sv-SE" dirty="0"/>
              <a:t> the </a:t>
            </a:r>
            <a:r>
              <a:rPr lang="sv-SE" dirty="0" err="1"/>
              <a:t>impact</a:t>
            </a:r>
            <a:r>
              <a:rPr lang="sv-SE" dirty="0"/>
              <a:t> of </a:t>
            </a:r>
            <a:r>
              <a:rPr lang="sv-SE" dirty="0" err="1"/>
              <a:t>alcohol</a:t>
            </a:r>
            <a:r>
              <a:rPr lang="sv-SE" dirty="0"/>
              <a:t> and </a:t>
            </a:r>
            <a:r>
              <a:rPr lang="sv-SE" dirty="0" err="1"/>
              <a:t>substance</a:t>
            </a:r>
            <a:r>
              <a:rPr lang="sv-SE" dirty="0"/>
              <a:t> </a:t>
            </a:r>
            <a:r>
              <a:rPr lang="sv-SE" dirty="0" err="1"/>
              <a:t>use</a:t>
            </a:r>
            <a:r>
              <a:rPr lang="sv-SE" dirty="0"/>
              <a:t> on children and </a:t>
            </a:r>
            <a:r>
              <a:rPr lang="sv-SE" dirty="0" err="1"/>
              <a:t>young</a:t>
            </a:r>
            <a:r>
              <a:rPr lang="sv-SE" dirty="0"/>
              <a:t> </a:t>
            </a:r>
            <a:r>
              <a:rPr lang="sv-SE" dirty="0" err="1"/>
              <a:t>adults</a:t>
            </a:r>
            <a:r>
              <a:rPr lang="sv-SE" dirty="0"/>
              <a:t>. And </a:t>
            </a:r>
            <a:r>
              <a:rPr lang="sv-SE" dirty="0" err="1"/>
              <a:t>already</a:t>
            </a:r>
            <a:r>
              <a:rPr lang="sv-SE" dirty="0"/>
              <a:t> </a:t>
            </a:r>
            <a:r>
              <a:rPr lang="sv-SE" dirty="0" err="1"/>
              <a:t>now</a:t>
            </a:r>
            <a:r>
              <a:rPr lang="sv-SE" dirty="0"/>
              <a:t> I </a:t>
            </a:r>
            <a:r>
              <a:rPr lang="sv-SE" dirty="0" err="1"/>
              <a:t>want</a:t>
            </a:r>
            <a:r>
              <a:rPr lang="sv-SE" dirty="0"/>
              <a:t> to </a:t>
            </a:r>
            <a:r>
              <a:rPr lang="sv-SE" dirty="0" err="1"/>
              <a:t>say</a:t>
            </a:r>
            <a:r>
              <a:rPr lang="sv-SE" dirty="0"/>
              <a:t> </a:t>
            </a:r>
            <a:r>
              <a:rPr lang="sv-SE" dirty="0" err="1"/>
              <a:t>that</a:t>
            </a:r>
            <a:r>
              <a:rPr lang="sv-SE" dirty="0"/>
              <a:t> </a:t>
            </a:r>
            <a:r>
              <a:rPr lang="sv-SE" dirty="0" err="1"/>
              <a:t>these</a:t>
            </a:r>
            <a:r>
              <a:rPr lang="sv-SE" dirty="0"/>
              <a:t> support programs </a:t>
            </a:r>
            <a:r>
              <a:rPr lang="sv-SE" dirty="0" err="1"/>
              <a:t>have</a:t>
            </a:r>
            <a:r>
              <a:rPr lang="sv-SE" dirty="0"/>
              <a:t> a common </a:t>
            </a:r>
            <a:r>
              <a:rPr lang="sv-SE" dirty="0" err="1"/>
              <a:t>foundation</a:t>
            </a:r>
            <a:r>
              <a:rPr lang="sv-SE" dirty="0"/>
              <a:t> in a program </a:t>
            </a:r>
            <a:r>
              <a:rPr lang="sv-SE" dirty="0" err="1"/>
              <a:t>called</a:t>
            </a:r>
            <a:r>
              <a:rPr lang="sv-SE" dirty="0"/>
              <a:t> Community </a:t>
            </a:r>
            <a:r>
              <a:rPr lang="sv-SE" dirty="0" err="1"/>
              <a:t>Reinmforcement</a:t>
            </a:r>
            <a:r>
              <a:rPr lang="sv-SE" dirty="0"/>
              <a:t> Approach and Family Training, CRAFT </a:t>
            </a:r>
            <a:r>
              <a:rPr lang="sv-SE" dirty="0" err="1"/>
              <a:t>which</a:t>
            </a:r>
            <a:r>
              <a:rPr lang="sv-SE" dirty="0"/>
              <a:t> I </a:t>
            </a:r>
            <a:r>
              <a:rPr lang="sv-SE" dirty="0" err="1"/>
              <a:t>will</a:t>
            </a:r>
            <a:r>
              <a:rPr lang="sv-SE" dirty="0"/>
              <a:t> </a:t>
            </a:r>
            <a:r>
              <a:rPr lang="sv-SE" dirty="0" err="1"/>
              <a:t>tell</a:t>
            </a:r>
            <a:r>
              <a:rPr lang="sv-SE" dirty="0"/>
              <a:t> </a:t>
            </a:r>
            <a:r>
              <a:rPr lang="sv-SE" dirty="0" err="1"/>
              <a:t>you</a:t>
            </a:r>
            <a:r>
              <a:rPr lang="sv-SE" dirty="0"/>
              <a:t> </a:t>
            </a:r>
            <a:r>
              <a:rPr lang="sv-SE" dirty="0" err="1"/>
              <a:t>more</a:t>
            </a:r>
            <a:r>
              <a:rPr lang="sv-SE" dirty="0"/>
              <a:t> </a:t>
            </a:r>
            <a:r>
              <a:rPr lang="sv-SE" dirty="0" err="1"/>
              <a:t>about</a:t>
            </a:r>
            <a:r>
              <a:rPr lang="sv-SE" dirty="0"/>
              <a:t> in a short </a:t>
            </a:r>
            <a:r>
              <a:rPr lang="sv-SE" dirty="0" err="1"/>
              <a:t>while</a:t>
            </a:r>
            <a:r>
              <a:rPr lang="sv-SE" dirty="0"/>
              <a:t>.</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920BE0-04B7-4B67-95AF-432DDC5C70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422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4f6bb1a7f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1" name="Google Shape;111;g24f6bb1a7f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4f6bb1a7f4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g24f6bb1a7f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e35a6afd42_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1e35a6afd42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62AF59-8275-5D4C-9B10-3F8FB3F6E6FD}" type="slidenum">
              <a:rPr lang="en-US" smtClean="0"/>
              <a:t>5</a:t>
            </a:fld>
            <a:endParaRPr lang="en-US"/>
          </a:p>
        </p:txBody>
      </p:sp>
    </p:spTree>
    <p:extLst>
      <p:ext uri="{BB962C8B-B14F-4D97-AF65-F5344CB8AC3E}">
        <p14:creationId xmlns:p14="http://schemas.microsoft.com/office/powerpoint/2010/main" val="1107074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51704d56d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g251704d56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51704d56dc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g251704d56d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51704d56dc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251704d56d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e3621515d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g1e3621515d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514e2da9e2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g2514e2da9e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514e2da9e2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g2514e2da9e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514e2da9e2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g2514e2da9e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2AF59-8275-5D4C-9B10-3F8FB3F6E6FD}" type="slidenum">
              <a:rPr lang="en-US" smtClean="0"/>
              <a:t>6</a:t>
            </a:fld>
            <a:endParaRPr lang="en-US"/>
          </a:p>
        </p:txBody>
      </p:sp>
    </p:spTree>
    <p:extLst>
      <p:ext uri="{BB962C8B-B14F-4D97-AF65-F5344CB8AC3E}">
        <p14:creationId xmlns:p14="http://schemas.microsoft.com/office/powerpoint/2010/main" val="3048333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2" name="Google Shape;3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51704d56dc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0" name="Google Shape;330;g251704d56d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8" name="Google Shape;33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6" name="Google Shape;35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92500" lnSpcReduction="20000"/>
          </a:bodyPr>
          <a:lstStyle/>
          <a:p>
            <a:pPr marL="0" marR="0" lvl="0" indent="-287527" algn="l" defTabSz="914400" rtl="0" eaLnBrk="1" fontAlgn="auto" latinLnBrk="0" hangingPunct="1">
              <a:lnSpc>
                <a:spcPct val="100000"/>
              </a:lnSpc>
              <a:spcBef>
                <a:spcPts val="0"/>
              </a:spcBef>
              <a:spcAft>
                <a:spcPts val="0"/>
              </a:spcAft>
              <a:buClrTx/>
              <a:buSzTx/>
              <a:buFont typeface="Arial"/>
              <a:buChar char="•"/>
              <a:tabLst/>
              <a:defRPr/>
            </a:pPr>
            <a:r>
              <a:rPr lang="en-US" sz="1200" dirty="0">
                <a:solidFill>
                  <a:srgbClr val="000000"/>
                </a:solidFill>
              </a:rPr>
              <a:t>Group psychoeducation and skills-building program for family and friends affected by addiction</a:t>
            </a:r>
          </a:p>
          <a:p>
            <a:pPr marL="339346" lvl="1" indent="-169673">
              <a:buFont typeface="Arial"/>
              <a:buChar char="•"/>
            </a:pPr>
            <a:r>
              <a:rPr lang="en-US" sz="2400" dirty="0" err="1">
                <a:solidFill>
                  <a:srgbClr val="000000"/>
                </a:solidFill>
              </a:rPr>
              <a:t>BreakThrough</a:t>
            </a:r>
            <a:r>
              <a:rPr lang="en-US" sz="2400" dirty="0">
                <a:solidFill>
                  <a:srgbClr val="000000"/>
                </a:solidFill>
              </a:rPr>
              <a:t> provides: </a:t>
            </a:r>
          </a:p>
          <a:p>
            <a:pPr marL="796546" lvl="2" indent="-169673">
              <a:buFont typeface="Arial"/>
              <a:buChar char="•"/>
            </a:pPr>
            <a:r>
              <a:rPr lang="en-US" sz="2400" dirty="0">
                <a:solidFill>
                  <a:srgbClr val="000000"/>
                </a:solidFill>
              </a:rPr>
              <a:t>Information about addiction</a:t>
            </a:r>
          </a:p>
          <a:p>
            <a:pPr marL="796546" lvl="2" indent="-169673">
              <a:buFont typeface="Arial"/>
              <a:buChar char="•"/>
            </a:pPr>
            <a:r>
              <a:rPr lang="en-US" sz="2400" dirty="0">
                <a:solidFill>
                  <a:srgbClr val="000000"/>
                </a:solidFill>
              </a:rPr>
              <a:t>Practical strategies, e.g., how to talk about substance use and boundaries, manage and respond to challenging </a:t>
            </a:r>
            <a:r>
              <a:rPr lang="en-US" sz="2400" dirty="0" err="1">
                <a:solidFill>
                  <a:srgbClr val="000000"/>
                </a:solidFill>
              </a:rPr>
              <a:t>behaviours</a:t>
            </a:r>
            <a:r>
              <a:rPr lang="en-US" sz="2400" dirty="0">
                <a:solidFill>
                  <a:srgbClr val="000000"/>
                </a:solidFill>
              </a:rPr>
              <a:t>, and care for oneself </a:t>
            </a:r>
          </a:p>
          <a:p>
            <a:pPr marL="796546" lvl="2" indent="-169673">
              <a:buFont typeface="Arial"/>
              <a:buChar char="•"/>
            </a:pPr>
            <a:r>
              <a:rPr lang="en-US" sz="2400" dirty="0">
                <a:solidFill>
                  <a:srgbClr val="000000"/>
                </a:solidFill>
              </a:rPr>
              <a:t>A safe and confidential space, that is peer-based with trained facilitators </a:t>
            </a:r>
            <a:endParaRPr lang="en-US" sz="1200" dirty="0">
              <a:solidFill>
                <a:srgbClr val="000000"/>
              </a:solidFill>
              <a:latin typeface="Antic"/>
            </a:endParaRPr>
          </a:p>
          <a:p>
            <a:pPr marL="0" marR="0" lvl="0" indent="-287527" algn="l" defTabSz="914400" rtl="0" eaLnBrk="1" fontAlgn="auto" latinLnBrk="0" hangingPunct="1">
              <a:lnSpc>
                <a:spcPct val="100000"/>
              </a:lnSpc>
              <a:spcBef>
                <a:spcPts val="0"/>
              </a:spcBef>
              <a:spcAft>
                <a:spcPts val="0"/>
              </a:spcAft>
              <a:buClrTx/>
              <a:buSzTx/>
              <a:buFont typeface="Arial"/>
              <a:buChar char="•"/>
              <a:tabLst/>
              <a:defRPr/>
            </a:pPr>
            <a:r>
              <a:rPr lang="en-US" sz="1200" dirty="0">
                <a:solidFill>
                  <a:srgbClr val="000000"/>
                </a:solidFill>
              </a:rPr>
              <a:t>Established 2015, </a:t>
            </a:r>
            <a:r>
              <a:rPr lang="en-US" sz="1200" dirty="0"/>
              <a:t>delivered to over 5,000 Victorians, with approximately 50 sessions annually </a:t>
            </a:r>
          </a:p>
          <a:p>
            <a:pPr marL="0" marR="0" lvl="0" indent="-287527" algn="l" defTabSz="914400" rtl="0" eaLnBrk="1" fontAlgn="auto" latinLnBrk="0" hangingPunct="1">
              <a:lnSpc>
                <a:spcPct val="100000"/>
              </a:lnSpc>
              <a:spcBef>
                <a:spcPts val="0"/>
              </a:spcBef>
              <a:spcAft>
                <a:spcPts val="0"/>
              </a:spcAft>
              <a:buClrTx/>
              <a:buSzTx/>
              <a:buFont typeface="Arial"/>
              <a:buChar char="•"/>
              <a:tabLst/>
              <a:defRPr/>
            </a:pPr>
            <a:r>
              <a:rPr lang="en-US" sz="1200" dirty="0">
                <a:solidFill>
                  <a:srgbClr val="000000"/>
                </a:solidFill>
              </a:rPr>
              <a:t>Available online, with fortnightly hour-long sessions</a:t>
            </a:r>
          </a:p>
          <a:p>
            <a:pPr marL="0" lvl="0" indent="0">
              <a:buFont typeface="Arial"/>
              <a:buNone/>
            </a:pPr>
            <a:endParaRPr lang="en-US" sz="1200" dirty="0">
              <a:solidFill>
                <a:srgbClr val="000000"/>
              </a:solidFill>
              <a:latin typeface="Antic"/>
            </a:endParaRPr>
          </a:p>
          <a:p>
            <a:pPr marL="0" lvl="0" indent="-287527">
              <a:buFont typeface="Arial"/>
              <a:buChar char="•"/>
            </a:pPr>
            <a:r>
              <a:rPr lang="en-US" sz="1200" dirty="0">
                <a:solidFill>
                  <a:srgbClr val="000000"/>
                </a:solidFill>
                <a:latin typeface="Antic"/>
              </a:rPr>
              <a:t>Joint program run by Turning Point and the Self Help Addiction Resource Centre (SHARC)</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Website for </a:t>
            </a:r>
            <a:r>
              <a:rPr lang="en-US" sz="1200" b="0" i="0" kern="1200" dirty="0" err="1">
                <a:solidFill>
                  <a:schemeClr val="tx1"/>
                </a:solidFill>
                <a:effectLst/>
                <a:latin typeface="+mn-lt"/>
                <a:ea typeface="+mn-ea"/>
                <a:cs typeface="+mn-cs"/>
              </a:rPr>
              <a:t>BreakThrough</a:t>
            </a:r>
            <a:r>
              <a:rPr lang="en-US" sz="1200" b="0" i="0" kern="1200" dirty="0">
                <a:solidFill>
                  <a:schemeClr val="tx1"/>
                </a:solidFill>
                <a:effectLst/>
                <a:latin typeface="+mn-lt"/>
                <a:ea typeface="+mn-ea"/>
                <a:cs typeface="+mn-cs"/>
              </a:rPr>
              <a:t> is listed on the slide or google </a:t>
            </a:r>
            <a:r>
              <a:rPr lang="en-US" sz="1200" b="0" i="0" kern="1200" dirty="0" err="1">
                <a:solidFill>
                  <a:schemeClr val="tx1"/>
                </a:solidFill>
                <a:effectLst/>
                <a:latin typeface="+mn-lt"/>
                <a:ea typeface="+mn-ea"/>
                <a:cs typeface="+mn-cs"/>
              </a:rPr>
              <a:t>BreakThrough</a:t>
            </a:r>
            <a:r>
              <a:rPr lang="en-US" sz="1200" b="0" i="0" kern="1200" dirty="0">
                <a:solidFill>
                  <a:schemeClr val="tx1"/>
                </a:solidFill>
                <a:effectLst/>
                <a:latin typeface="+mn-lt"/>
                <a:ea typeface="+mn-ea"/>
                <a:cs typeface="+mn-cs"/>
              </a:rPr>
              <a:t> for families. </a:t>
            </a:r>
          </a:p>
          <a:p>
            <a:endParaRPr lang="en-US" dirty="0"/>
          </a:p>
        </p:txBody>
      </p:sp>
      <p:sp>
        <p:nvSpPr>
          <p:cNvPr id="4" name="Slide Number Placeholder 3"/>
          <p:cNvSpPr>
            <a:spLocks noGrp="1"/>
          </p:cNvSpPr>
          <p:nvPr>
            <p:ph type="sldNum" sz="quarter" idx="10"/>
          </p:nvPr>
        </p:nvSpPr>
        <p:spPr/>
        <p:txBody>
          <a:bodyPr/>
          <a:lstStyle/>
          <a:p>
            <a:fld id="{6D62AF59-8275-5D4C-9B10-3F8FB3F6E6FD}" type="slidenum">
              <a:rPr lang="en-US" smtClean="0"/>
              <a:t>7</a:t>
            </a:fld>
            <a:endParaRPr lang="en-US"/>
          </a:p>
        </p:txBody>
      </p:sp>
    </p:spTree>
    <p:extLst>
      <p:ext uri="{BB962C8B-B14F-4D97-AF65-F5344CB8AC3E}">
        <p14:creationId xmlns:p14="http://schemas.microsoft.com/office/powerpoint/2010/main" val="1771466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knew from </a:t>
            </a:r>
            <a:r>
              <a:rPr lang="en-US" dirty="0" err="1"/>
              <a:t>BreakThrough</a:t>
            </a:r>
            <a:r>
              <a:rPr lang="en-US" dirty="0"/>
              <a:t> internal feedback and from qualitative interviews with BT participants, that the BT program was highly valued by attendees. </a:t>
            </a:r>
          </a:p>
          <a:p>
            <a:r>
              <a:rPr lang="en-US" dirty="0"/>
              <a:t>Desire for more opportunity to connect with other families </a:t>
            </a:r>
          </a:p>
          <a:p>
            <a:r>
              <a:rPr lang="en-US" dirty="0"/>
              <a:t>Online setting is convenient, accessible, and non-threatening for Breakthrough attendees </a:t>
            </a:r>
          </a:p>
          <a:p>
            <a:endParaRPr lang="en-US" dirty="0"/>
          </a:p>
          <a:p>
            <a:r>
              <a:rPr lang="en-US" dirty="0"/>
              <a:t>So this research involved piloting an online support group, that built on the </a:t>
            </a:r>
            <a:r>
              <a:rPr lang="en-US" dirty="0" err="1"/>
              <a:t>BreakThrough</a:t>
            </a:r>
            <a:r>
              <a:rPr lang="en-US" dirty="0"/>
              <a:t> program. </a:t>
            </a:r>
          </a:p>
          <a:p>
            <a:endParaRPr lang="en-US" dirty="0"/>
          </a:p>
          <a:p>
            <a:r>
              <a:rPr lang="en-US" dirty="0"/>
              <a:t>The aim was to understand how, and to what extent, the online peer-led support group impacted affected family members’ confidence in their coping abilities (self-efficacy), social support, and general wellbeing. </a:t>
            </a:r>
          </a:p>
          <a:p>
            <a:endParaRPr lang="en-US" dirty="0"/>
          </a:p>
        </p:txBody>
      </p:sp>
      <p:sp>
        <p:nvSpPr>
          <p:cNvPr id="4" name="Slide Number Placeholder 3"/>
          <p:cNvSpPr>
            <a:spLocks noGrp="1"/>
          </p:cNvSpPr>
          <p:nvPr>
            <p:ph type="sldNum" sz="quarter" idx="10"/>
          </p:nvPr>
        </p:nvSpPr>
        <p:spPr/>
        <p:txBody>
          <a:bodyPr/>
          <a:lstStyle/>
          <a:p>
            <a:fld id="{6D62AF59-8275-5D4C-9B10-3F8FB3F6E6FD}" type="slidenum">
              <a:rPr lang="en-US" smtClean="0"/>
              <a:t>8</a:t>
            </a:fld>
            <a:endParaRPr lang="en-US"/>
          </a:p>
        </p:txBody>
      </p:sp>
    </p:spTree>
    <p:extLst>
      <p:ext uri="{BB962C8B-B14F-4D97-AF65-F5344CB8AC3E}">
        <p14:creationId xmlns:p14="http://schemas.microsoft.com/office/powerpoint/2010/main" val="107741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2AF59-8275-5D4C-9B10-3F8FB3F6E6FD}" type="slidenum">
              <a:rPr lang="en-US" smtClean="0"/>
              <a:t>9</a:t>
            </a:fld>
            <a:endParaRPr lang="en-US"/>
          </a:p>
        </p:txBody>
      </p:sp>
    </p:spTree>
    <p:extLst>
      <p:ext uri="{BB962C8B-B14F-4D97-AF65-F5344CB8AC3E}">
        <p14:creationId xmlns:p14="http://schemas.microsoft.com/office/powerpoint/2010/main" val="761370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ntent, no imag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2148C15A-5039-7A4E-ACA5-D4EFCE8A98E5}" type="slidenum">
              <a:rPr lang="en-US" smtClean="0"/>
              <a:t>‹#›</a:t>
            </a:fld>
            <a:endParaRPr lang="en-US"/>
          </a:p>
        </p:txBody>
      </p:sp>
      <p:sp>
        <p:nvSpPr>
          <p:cNvPr id="5" name="Title 1"/>
          <p:cNvSpPr>
            <a:spLocks noGrp="1"/>
          </p:cNvSpPr>
          <p:nvPr>
            <p:ph type="title"/>
          </p:nvPr>
        </p:nvSpPr>
        <p:spPr>
          <a:xfrm>
            <a:off x="285750" y="442697"/>
            <a:ext cx="4813300" cy="1343773"/>
          </a:xfrm>
        </p:spPr>
        <p:txBody>
          <a:bodyPr anchor="b"/>
          <a:lstStyle/>
          <a:p>
            <a:r>
              <a:rPr lang="en-US"/>
              <a:t>Click to edit Master title style</a:t>
            </a:r>
          </a:p>
        </p:txBody>
      </p:sp>
      <p:sp>
        <p:nvSpPr>
          <p:cNvPr id="6" name="Text Placeholder 6"/>
          <p:cNvSpPr>
            <a:spLocks noGrp="1"/>
          </p:cNvSpPr>
          <p:nvPr>
            <p:ph type="body" sz="quarter" idx="13"/>
          </p:nvPr>
        </p:nvSpPr>
        <p:spPr>
          <a:xfrm>
            <a:off x="285750" y="2015067"/>
            <a:ext cx="4813300" cy="3682999"/>
          </a:xfrm>
        </p:spPr>
        <p:txBody>
          <a:bodyPr>
            <a:normAutofit/>
          </a:bodyPr>
          <a:lstStyle>
            <a:lvl1pPr algn="l">
              <a:lnSpc>
                <a:spcPct val="140000"/>
              </a:lnSpc>
              <a:defRPr sz="1350"/>
            </a:lvl1pPr>
          </a:lstStyle>
          <a:p>
            <a:pPr lvl="0"/>
            <a:r>
              <a:rPr lang="en-US"/>
              <a:t>Click to edit Master text styles</a:t>
            </a:r>
          </a:p>
        </p:txBody>
      </p:sp>
      <p:sp>
        <p:nvSpPr>
          <p:cNvPr id="7" name="Rounded Rectangle 6"/>
          <p:cNvSpPr/>
          <p:nvPr userDrawn="1"/>
        </p:nvSpPr>
        <p:spPr>
          <a:xfrm rot="18900000">
            <a:off x="6894748" y="-171317"/>
            <a:ext cx="3325814" cy="2571793"/>
          </a:xfrm>
          <a:prstGeom prst="roundRect">
            <a:avLst>
              <a:gd name="adj" fmla="val 50000"/>
            </a:avLst>
          </a:prstGeom>
          <a:solidFill>
            <a:srgbClr val="40C66D">
              <a:alpha val="1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ounded Rectangle 8"/>
          <p:cNvSpPr/>
          <p:nvPr userDrawn="1"/>
        </p:nvSpPr>
        <p:spPr>
          <a:xfrm rot="2291666">
            <a:off x="5577853" y="5572106"/>
            <a:ext cx="3325814" cy="2571793"/>
          </a:xfrm>
          <a:prstGeom prst="roundRect">
            <a:avLst>
              <a:gd name="adj" fmla="val 50000"/>
            </a:avLst>
          </a:prstGeom>
          <a:solidFill>
            <a:srgbClr val="40C66D">
              <a:alpha val="1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2560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28"/>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17333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
          <p:cNvSpPr>
            <a:spLocks noGrp="1"/>
          </p:cNvSpPr>
          <p:nvPr>
            <p:ph type="pic" idx="2"/>
          </p:nvPr>
        </p:nvSpPr>
        <p:spPr>
          <a:xfrm>
            <a:off x="3887391" y="987426"/>
            <a:ext cx="4629150" cy="4873625"/>
          </a:xfrm>
          <a:prstGeom prst="rect">
            <a:avLst/>
          </a:prstGeom>
          <a:noFill/>
          <a:ln>
            <a:noFill/>
          </a:ln>
        </p:spPr>
      </p:sp>
      <p:sp>
        <p:nvSpPr>
          <p:cNvPr id="64" name="Google Shape;64;p29"/>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390873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100018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Texto e Título Vertical">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148867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10" name="Rektangulär 9"/>
          <p:cNvSpPr/>
          <p:nvPr/>
        </p:nvSpPr>
        <p:spPr>
          <a:xfrm>
            <a:off x="0" y="1"/>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Ellips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p:cNvSpPr>
            <a:spLocks noGrp="1"/>
          </p:cNvSpPr>
          <p:nvPr>
            <p:ph type="ctrTitle"/>
          </p:nvPr>
        </p:nvSpPr>
        <p:spPr>
          <a:xfrm>
            <a:off x="342900" y="4960137"/>
            <a:ext cx="5829300" cy="1463040"/>
          </a:xfrm>
        </p:spPr>
        <p:txBody>
          <a:bodyPr rtlCol="0" anchor="ctr">
            <a:normAutofit/>
          </a:bodyPr>
          <a:lstStyle>
            <a:lvl1pPr algn="r">
              <a:defRPr sz="3750" spc="150" baseline="0"/>
            </a:lvl1pPr>
          </a:lstStyle>
          <a:p>
            <a:pPr rtl="0"/>
            <a:r>
              <a:rPr lang="sv-SE" noProof="0"/>
              <a:t>Klicka här för att ändra mall för rubrikformat</a:t>
            </a:r>
            <a:endParaRPr lang="sv-SE" noProof="0" dirty="0"/>
          </a:p>
        </p:txBody>
      </p:sp>
      <p:sp>
        <p:nvSpPr>
          <p:cNvPr id="3" name="Underrubrik 2"/>
          <p:cNvSpPr>
            <a:spLocks noGrp="1"/>
          </p:cNvSpPr>
          <p:nvPr>
            <p:ph type="subTitle" idx="1"/>
          </p:nvPr>
        </p:nvSpPr>
        <p:spPr>
          <a:xfrm>
            <a:off x="6457950" y="4960137"/>
            <a:ext cx="2400300" cy="1463040"/>
          </a:xfrm>
        </p:spPr>
        <p:txBody>
          <a:bodyPr lIns="91440" rIns="91440" rtlCol="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pPr rtl="0"/>
            <a:r>
              <a:rPr lang="sv-SE" noProof="0"/>
              <a:t>Klicka här för att ändra mall för underrubrikformat</a:t>
            </a:r>
            <a:endParaRPr lang="sv-SE" noProof="0" dirty="0"/>
          </a:p>
        </p:txBody>
      </p:sp>
      <p:sp>
        <p:nvSpPr>
          <p:cNvPr id="4" name="Platshållare för datum 3"/>
          <p:cNvSpPr>
            <a:spLocks noGrp="1"/>
          </p:cNvSpPr>
          <p:nvPr>
            <p:ph type="dt" sz="half" idx="10"/>
          </p:nvPr>
        </p:nvSpPr>
        <p:spPr/>
        <p:txBody>
          <a:bodyPr rtlCol="0"/>
          <a:lstStyle>
            <a:lvl1pPr algn="l">
              <a:defRPr/>
            </a:lvl1pPr>
          </a:lstStyle>
          <a:p>
            <a:pPr rtl="0"/>
            <a:r>
              <a:rPr lang="sv-SE" noProof="0"/>
              <a:t>2023-06-15</a:t>
            </a:r>
            <a:endParaRPr lang="sv-SE" noProof="0" dirty="0"/>
          </a:p>
        </p:txBody>
      </p:sp>
      <p:sp>
        <p:nvSpPr>
          <p:cNvPr id="5" name="Platshållare för sidfot 4"/>
          <p:cNvSpPr>
            <a:spLocks noGrp="1"/>
          </p:cNvSpPr>
          <p:nvPr>
            <p:ph type="ftr" sz="quarter" idx="11"/>
          </p:nvPr>
        </p:nvSpPr>
        <p:spPr/>
        <p:txBody>
          <a:bodyPr rtlCol="0"/>
          <a:lstStyle/>
          <a:p>
            <a:pPr rtl="0"/>
            <a:r>
              <a:rPr lang="sv-SE" noProof="0"/>
              <a:t>Siljeholm AFINet</a:t>
            </a:r>
            <a:endParaRPr lang="sv-SE" noProof="0" dirty="0"/>
          </a:p>
        </p:txBody>
      </p:sp>
      <p:sp>
        <p:nvSpPr>
          <p:cNvPr id="6" name="Platshållare för bildnummer 5"/>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cxnSp>
        <p:nvCxnSpPr>
          <p:cNvPr id="8" name="Rak koppling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504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noProof="0"/>
              <a:t>Klicka här för att ändra mall för rubrikformat</a:t>
            </a:r>
            <a:endParaRPr lang="sv-SE" noProof="0" dirty="0"/>
          </a:p>
        </p:txBody>
      </p:sp>
      <p:sp>
        <p:nvSpPr>
          <p:cNvPr id="3" name="Platshållare för innehåll 2"/>
          <p:cNvSpPr>
            <a:spLocks noGrp="1"/>
          </p:cNvSpPr>
          <p:nvPr>
            <p:ph idx="1"/>
          </p:nvPr>
        </p:nvSpPr>
        <p:spPr/>
        <p:txBody>
          <a:bodyPr rtlCol="0"/>
          <a:lstStyle/>
          <a:p>
            <a:pPr lvl="0" rtl="0"/>
            <a:r>
              <a:rPr lang="sv-SE" noProof="0"/>
              <a:t>Redigera format för bakgrundstext
Nivå två
Nivå tre
Nivå fyra
Nivå fem</a:t>
            </a:r>
            <a:endParaRPr lang="sv-SE" noProof="0" dirty="0"/>
          </a:p>
        </p:txBody>
      </p:sp>
      <p:sp>
        <p:nvSpPr>
          <p:cNvPr id="4" name="Platshållare för datum 3"/>
          <p:cNvSpPr>
            <a:spLocks noGrp="1"/>
          </p:cNvSpPr>
          <p:nvPr>
            <p:ph type="dt" sz="half" idx="10"/>
          </p:nvPr>
        </p:nvSpPr>
        <p:spPr/>
        <p:txBody>
          <a:bodyPr rtlCol="0"/>
          <a:lstStyle/>
          <a:p>
            <a:pPr rtl="0"/>
            <a:r>
              <a:rPr lang="sv-SE" noProof="0"/>
              <a:t>2023-06-15</a:t>
            </a:r>
            <a:endParaRPr lang="sv-SE" noProof="0" dirty="0"/>
          </a:p>
        </p:txBody>
      </p:sp>
      <p:sp>
        <p:nvSpPr>
          <p:cNvPr id="5" name="Platshållare för sidfot 4"/>
          <p:cNvSpPr>
            <a:spLocks noGrp="1"/>
          </p:cNvSpPr>
          <p:nvPr>
            <p:ph type="ftr" sz="quarter" idx="11"/>
          </p:nvPr>
        </p:nvSpPr>
        <p:spPr/>
        <p:txBody>
          <a:bodyPr rtlCol="0"/>
          <a:lstStyle/>
          <a:p>
            <a:pPr rtl="0"/>
            <a:r>
              <a:rPr lang="sv-SE" noProof="0"/>
              <a:t>Siljeholm AFINet</a:t>
            </a:r>
            <a:endParaRPr lang="sv-SE" noProof="0" dirty="0"/>
          </a:p>
        </p:txBody>
      </p:sp>
      <p:sp>
        <p:nvSpPr>
          <p:cNvPr id="6" name="Platshållare för bildnummer 5"/>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spTree>
    <p:extLst>
      <p:ext uri="{BB962C8B-B14F-4D97-AF65-F5344CB8AC3E}">
        <p14:creationId xmlns:p14="http://schemas.microsoft.com/office/powerpoint/2010/main" val="3551270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9" name="Rektangulär 8"/>
          <p:cNvSpPr/>
          <p:nvPr/>
        </p:nvSpPr>
        <p:spPr>
          <a:xfrm>
            <a:off x="0" y="1"/>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Ellips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p:cNvSpPr>
            <a:spLocks noGrp="1"/>
          </p:cNvSpPr>
          <p:nvPr>
            <p:ph type="title"/>
          </p:nvPr>
        </p:nvSpPr>
        <p:spPr>
          <a:xfrm>
            <a:off x="342900" y="4960137"/>
            <a:ext cx="5829300" cy="1463040"/>
          </a:xfrm>
        </p:spPr>
        <p:txBody>
          <a:bodyPr rtlCol="0" anchor="ctr">
            <a:normAutofit/>
          </a:bodyPr>
          <a:lstStyle>
            <a:lvl1pPr algn="r">
              <a:defRPr sz="3750" b="0" spc="150" baseline="0"/>
            </a:lvl1pPr>
          </a:lstStyle>
          <a:p>
            <a:pPr rtl="0"/>
            <a:r>
              <a:rPr lang="sv-SE" noProof="0"/>
              <a:t>Klicka här för att ändra mall för rubrikformat</a:t>
            </a:r>
            <a:endParaRPr lang="sv-SE" noProof="0" dirty="0"/>
          </a:p>
        </p:txBody>
      </p:sp>
      <p:sp>
        <p:nvSpPr>
          <p:cNvPr id="3" name="Platshållare för text 2"/>
          <p:cNvSpPr>
            <a:spLocks noGrp="1"/>
          </p:cNvSpPr>
          <p:nvPr>
            <p:ph type="body" idx="1"/>
          </p:nvPr>
        </p:nvSpPr>
        <p:spPr>
          <a:xfrm>
            <a:off x="6457950" y="4960137"/>
            <a:ext cx="2400300" cy="1463040"/>
          </a:xfrm>
        </p:spPr>
        <p:txBody>
          <a:bodyPr lIns="91440" rIns="91440" rtlCol="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sv-SE" noProof="0"/>
              <a:t>Redigera format för bakgrundstext
Nivå två
Nivå tre
Nivå fyra
Nivå fem</a:t>
            </a:r>
            <a:endParaRPr lang="sv-SE" noProof="0" dirty="0"/>
          </a:p>
        </p:txBody>
      </p:sp>
      <p:sp>
        <p:nvSpPr>
          <p:cNvPr id="4" name="Platshållare för datum 3"/>
          <p:cNvSpPr>
            <a:spLocks noGrp="1"/>
          </p:cNvSpPr>
          <p:nvPr>
            <p:ph type="dt" sz="half" idx="10"/>
          </p:nvPr>
        </p:nvSpPr>
        <p:spPr/>
        <p:txBody>
          <a:bodyPr rtlCol="0"/>
          <a:lstStyle/>
          <a:p>
            <a:pPr rtl="0"/>
            <a:r>
              <a:rPr lang="sv-SE" noProof="0"/>
              <a:t>2023-06-15</a:t>
            </a:r>
            <a:endParaRPr lang="sv-SE" noProof="0" dirty="0"/>
          </a:p>
        </p:txBody>
      </p:sp>
      <p:sp>
        <p:nvSpPr>
          <p:cNvPr id="5" name="Platshållare för sidfot 4"/>
          <p:cNvSpPr>
            <a:spLocks noGrp="1"/>
          </p:cNvSpPr>
          <p:nvPr>
            <p:ph type="ftr" sz="quarter" idx="11"/>
          </p:nvPr>
        </p:nvSpPr>
        <p:spPr/>
        <p:txBody>
          <a:bodyPr rtlCol="0"/>
          <a:lstStyle/>
          <a:p>
            <a:pPr rtl="0"/>
            <a:r>
              <a:rPr lang="sv-SE" noProof="0"/>
              <a:t>Siljeholm AFINet</a:t>
            </a:r>
            <a:endParaRPr lang="sv-SE" noProof="0" dirty="0"/>
          </a:p>
        </p:txBody>
      </p:sp>
      <p:sp>
        <p:nvSpPr>
          <p:cNvPr id="6" name="Platshållare för bildnummer 5"/>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cxnSp>
        <p:nvCxnSpPr>
          <p:cNvPr id="8" name="Rak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056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68096" y="585216"/>
            <a:ext cx="7290054" cy="1499616"/>
          </a:xfrm>
        </p:spPr>
        <p:txBody>
          <a:bodyPr rtlCol="0"/>
          <a:lstStyle/>
          <a:p>
            <a:pPr rtl="0"/>
            <a:r>
              <a:rPr lang="sv-SE" noProof="0"/>
              <a:t>Klicka här för att ändra mall för rubrikformat</a:t>
            </a:r>
            <a:endParaRPr lang="sv-SE" noProof="0" dirty="0"/>
          </a:p>
        </p:txBody>
      </p:sp>
      <p:sp>
        <p:nvSpPr>
          <p:cNvPr id="3" name="Platshållare för innehåll 2"/>
          <p:cNvSpPr>
            <a:spLocks noGrp="1"/>
          </p:cNvSpPr>
          <p:nvPr>
            <p:ph sz="half" idx="1"/>
          </p:nvPr>
        </p:nvSpPr>
        <p:spPr>
          <a:xfrm>
            <a:off x="768095" y="2286000"/>
            <a:ext cx="3566160" cy="4023360"/>
          </a:xfrm>
        </p:spPr>
        <p:txBody>
          <a:bodyPr rtlCol="0"/>
          <a:lstStyle>
            <a:lvl1pPr rtl="0">
              <a:defRPr/>
            </a:lvl1pPr>
          </a:lstStyle>
          <a:p>
            <a:pPr lvl="0" rtl="0"/>
            <a:r>
              <a:rPr lang="sv-SE" noProof="0"/>
              <a:t>Redigera format för bakgrundstext
Nivå två
Nivå tre
Nivå fyra
Nivå fem</a:t>
            </a:r>
            <a:endParaRPr lang="sv-SE" noProof="0" dirty="0"/>
          </a:p>
        </p:txBody>
      </p:sp>
      <p:sp>
        <p:nvSpPr>
          <p:cNvPr id="4" name="Platshållare för innehåll 3"/>
          <p:cNvSpPr>
            <a:spLocks noGrp="1"/>
          </p:cNvSpPr>
          <p:nvPr>
            <p:ph sz="half" idx="2"/>
          </p:nvPr>
        </p:nvSpPr>
        <p:spPr>
          <a:xfrm>
            <a:off x="4491990" y="2286000"/>
            <a:ext cx="3566160" cy="4023360"/>
          </a:xfrm>
        </p:spPr>
        <p:txBody>
          <a:bodyPr rtlCol="0"/>
          <a:lstStyle/>
          <a:p>
            <a:pPr lvl="0" rtl="0"/>
            <a:r>
              <a:rPr lang="sv-SE" noProof="0"/>
              <a:t>Redigera format för bakgrundstext
Nivå två
Nivå tre
Nivå fyra
Nivå fem</a:t>
            </a:r>
            <a:endParaRPr lang="sv-SE" noProof="0" dirty="0"/>
          </a:p>
        </p:txBody>
      </p:sp>
      <p:sp>
        <p:nvSpPr>
          <p:cNvPr id="5" name="Platshållare för datum 4"/>
          <p:cNvSpPr>
            <a:spLocks noGrp="1"/>
          </p:cNvSpPr>
          <p:nvPr>
            <p:ph type="dt" sz="half" idx="10"/>
          </p:nvPr>
        </p:nvSpPr>
        <p:spPr/>
        <p:txBody>
          <a:bodyPr rtlCol="0"/>
          <a:lstStyle/>
          <a:p>
            <a:pPr rtl="0"/>
            <a:r>
              <a:rPr lang="sv-SE" noProof="0"/>
              <a:t>2023-06-15</a:t>
            </a:r>
            <a:endParaRPr lang="sv-SE" noProof="0" dirty="0"/>
          </a:p>
        </p:txBody>
      </p:sp>
      <p:sp>
        <p:nvSpPr>
          <p:cNvPr id="6" name="Platshållare för sidfot 5"/>
          <p:cNvSpPr>
            <a:spLocks noGrp="1"/>
          </p:cNvSpPr>
          <p:nvPr>
            <p:ph type="ftr" sz="quarter" idx="11"/>
          </p:nvPr>
        </p:nvSpPr>
        <p:spPr/>
        <p:txBody>
          <a:bodyPr rtlCol="0"/>
          <a:lstStyle/>
          <a:p>
            <a:pPr rtl="0"/>
            <a:r>
              <a:rPr lang="sv-SE" noProof="0"/>
              <a:t>Siljeholm AFINet</a:t>
            </a:r>
            <a:endParaRPr lang="sv-SE" noProof="0" dirty="0"/>
          </a:p>
        </p:txBody>
      </p:sp>
      <p:sp>
        <p:nvSpPr>
          <p:cNvPr id="7" name="Platshållare för bildnummer 6"/>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spTree>
    <p:extLst>
      <p:ext uri="{BB962C8B-B14F-4D97-AF65-F5344CB8AC3E}">
        <p14:creationId xmlns:p14="http://schemas.microsoft.com/office/powerpoint/2010/main" val="2872301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Rubrik 9"/>
          <p:cNvSpPr>
            <a:spLocks noGrp="1"/>
          </p:cNvSpPr>
          <p:nvPr>
            <p:ph type="title"/>
          </p:nvPr>
        </p:nvSpPr>
        <p:spPr/>
        <p:txBody>
          <a:bodyPr rtlCol="0"/>
          <a:lstStyle/>
          <a:p>
            <a:pPr rtl="0"/>
            <a:r>
              <a:rPr lang="sv-SE" noProof="0"/>
              <a:t>Klicka här för att ändra mall för rubrikformat</a:t>
            </a:r>
            <a:endParaRPr lang="sv-SE" noProof="0" dirty="0"/>
          </a:p>
        </p:txBody>
      </p:sp>
      <p:sp>
        <p:nvSpPr>
          <p:cNvPr id="3" name="Platshållare för text 2"/>
          <p:cNvSpPr>
            <a:spLocks noGrp="1"/>
          </p:cNvSpPr>
          <p:nvPr>
            <p:ph type="body" idx="1"/>
          </p:nvPr>
        </p:nvSpPr>
        <p:spPr>
          <a:xfrm>
            <a:off x="768096" y="2179636"/>
            <a:ext cx="3566160" cy="822960"/>
          </a:xfrm>
        </p:spPr>
        <p:txBody>
          <a:bodyPr lIns="137160" rIns="137160" rtlCol="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sv-SE" noProof="0"/>
              <a:t>Redigera format för bakgrundstext
Nivå två
Nivå tre
Nivå fyra
Nivå fem</a:t>
            </a:r>
            <a:endParaRPr lang="sv-SE" noProof="0" dirty="0"/>
          </a:p>
        </p:txBody>
      </p:sp>
      <p:sp>
        <p:nvSpPr>
          <p:cNvPr id="4" name="Platshållare för innehåll 3"/>
          <p:cNvSpPr>
            <a:spLocks noGrp="1"/>
          </p:cNvSpPr>
          <p:nvPr>
            <p:ph sz="half" idx="2"/>
          </p:nvPr>
        </p:nvSpPr>
        <p:spPr>
          <a:xfrm>
            <a:off x="768096" y="2967788"/>
            <a:ext cx="3566160" cy="3341572"/>
          </a:xfrm>
        </p:spPr>
        <p:txBody>
          <a:bodyPr rtlCol="0"/>
          <a:lstStyle/>
          <a:p>
            <a:pPr lvl="0" rtl="0"/>
            <a:r>
              <a:rPr lang="sv-SE" noProof="0"/>
              <a:t>Redigera format för bakgrundstext
Nivå två
Nivå tre
Nivå fyra
Nivå fem</a:t>
            </a:r>
            <a:endParaRPr lang="sv-SE" noProof="0" dirty="0"/>
          </a:p>
        </p:txBody>
      </p:sp>
      <p:sp>
        <p:nvSpPr>
          <p:cNvPr id="5" name="Platshållare för text 4"/>
          <p:cNvSpPr>
            <a:spLocks noGrp="1"/>
          </p:cNvSpPr>
          <p:nvPr>
            <p:ph type="body" sz="quarter" idx="3"/>
          </p:nvPr>
        </p:nvSpPr>
        <p:spPr>
          <a:xfrm>
            <a:off x="4493166" y="2179636"/>
            <a:ext cx="3566160" cy="822960"/>
          </a:xfrm>
        </p:spPr>
        <p:txBody>
          <a:bodyPr lIns="137160" rIns="137160" rtlCol="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sv-SE" noProof="0"/>
              <a:t>Redigera format för bakgrundstext
Nivå två
Nivå tre
Nivå fyra
Nivå fem</a:t>
            </a:r>
            <a:endParaRPr lang="sv-SE" noProof="0" dirty="0"/>
          </a:p>
        </p:txBody>
      </p:sp>
      <p:sp>
        <p:nvSpPr>
          <p:cNvPr id="6" name="Platshållare för innehåll 5"/>
          <p:cNvSpPr>
            <a:spLocks noGrp="1"/>
          </p:cNvSpPr>
          <p:nvPr>
            <p:ph sz="quarter" idx="4"/>
          </p:nvPr>
        </p:nvSpPr>
        <p:spPr>
          <a:xfrm>
            <a:off x="4493166" y="2967788"/>
            <a:ext cx="3566160" cy="3341572"/>
          </a:xfrm>
        </p:spPr>
        <p:txBody>
          <a:bodyPr rtlCol="0"/>
          <a:lstStyle/>
          <a:p>
            <a:pPr lvl="0" rtl="0"/>
            <a:r>
              <a:rPr lang="sv-SE" noProof="0"/>
              <a:t>Redigera format för bakgrundstext
Nivå två
Nivå tre
Nivå fyra
Nivå fem</a:t>
            </a:r>
            <a:endParaRPr lang="sv-SE" noProof="0" dirty="0"/>
          </a:p>
        </p:txBody>
      </p:sp>
      <p:sp>
        <p:nvSpPr>
          <p:cNvPr id="7" name="Platshållare för datum 6"/>
          <p:cNvSpPr>
            <a:spLocks noGrp="1"/>
          </p:cNvSpPr>
          <p:nvPr>
            <p:ph type="dt" sz="half" idx="10"/>
          </p:nvPr>
        </p:nvSpPr>
        <p:spPr/>
        <p:txBody>
          <a:bodyPr rtlCol="0"/>
          <a:lstStyle/>
          <a:p>
            <a:pPr rtl="0"/>
            <a:r>
              <a:rPr lang="sv-SE" noProof="0"/>
              <a:t>2023-06-15</a:t>
            </a:r>
            <a:endParaRPr lang="sv-SE" noProof="0" dirty="0"/>
          </a:p>
        </p:txBody>
      </p:sp>
      <p:sp>
        <p:nvSpPr>
          <p:cNvPr id="8" name="Platshållare för sidfot 7"/>
          <p:cNvSpPr>
            <a:spLocks noGrp="1"/>
          </p:cNvSpPr>
          <p:nvPr>
            <p:ph type="ftr" sz="quarter" idx="11"/>
          </p:nvPr>
        </p:nvSpPr>
        <p:spPr/>
        <p:txBody>
          <a:bodyPr rtlCol="0"/>
          <a:lstStyle/>
          <a:p>
            <a:pPr rtl="0"/>
            <a:r>
              <a:rPr lang="sv-SE" noProof="0"/>
              <a:t>Siljeholm AFINet</a:t>
            </a:r>
            <a:endParaRPr lang="sv-SE" noProof="0" dirty="0"/>
          </a:p>
        </p:txBody>
      </p:sp>
      <p:sp>
        <p:nvSpPr>
          <p:cNvPr id="9" name="Platshållare för bildnummer 8"/>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spTree>
    <p:extLst>
      <p:ext uri="{BB962C8B-B14F-4D97-AF65-F5344CB8AC3E}">
        <p14:creationId xmlns:p14="http://schemas.microsoft.com/office/powerpoint/2010/main" val="3264554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noProof="0"/>
              <a:t>Klicka här för att ändra mall för rubrikformat</a:t>
            </a:r>
            <a:endParaRPr lang="sv-SE" noProof="0" dirty="0"/>
          </a:p>
        </p:txBody>
      </p:sp>
      <p:sp>
        <p:nvSpPr>
          <p:cNvPr id="3" name="Platshållare för datum 2"/>
          <p:cNvSpPr>
            <a:spLocks noGrp="1"/>
          </p:cNvSpPr>
          <p:nvPr>
            <p:ph type="dt" sz="half" idx="10"/>
          </p:nvPr>
        </p:nvSpPr>
        <p:spPr/>
        <p:txBody>
          <a:bodyPr rtlCol="0"/>
          <a:lstStyle/>
          <a:p>
            <a:pPr rtl="0"/>
            <a:r>
              <a:rPr lang="sv-SE" noProof="0"/>
              <a:t>2023-06-15</a:t>
            </a:r>
            <a:endParaRPr lang="sv-SE" noProof="0" dirty="0"/>
          </a:p>
        </p:txBody>
      </p:sp>
      <p:sp>
        <p:nvSpPr>
          <p:cNvPr id="4" name="Platshållare för sidfot 3"/>
          <p:cNvSpPr>
            <a:spLocks noGrp="1"/>
          </p:cNvSpPr>
          <p:nvPr>
            <p:ph type="ftr" sz="quarter" idx="11"/>
          </p:nvPr>
        </p:nvSpPr>
        <p:spPr/>
        <p:txBody>
          <a:bodyPr rtlCol="0"/>
          <a:lstStyle/>
          <a:p>
            <a:pPr rtl="0"/>
            <a:r>
              <a:rPr lang="sv-SE" noProof="0"/>
              <a:t>Siljeholm AFINet</a:t>
            </a:r>
            <a:endParaRPr lang="sv-SE" noProof="0" dirty="0"/>
          </a:p>
        </p:txBody>
      </p:sp>
      <p:sp>
        <p:nvSpPr>
          <p:cNvPr id="5" name="Platshållare för bildnummer 4"/>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spTree>
    <p:extLst>
      <p:ext uri="{BB962C8B-B14F-4D97-AF65-F5344CB8AC3E}">
        <p14:creationId xmlns:p14="http://schemas.microsoft.com/office/powerpoint/2010/main" val="347999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135574C-270E-4BCD-BCEC-4FB8F982532E}" type="datetimeFigureOut">
              <a:rPr lang="en-AU" smtClean="0"/>
              <a:t>15/06/2023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CF696F2-7378-4A01-8981-E1629F2F3CC2}" type="slidenum">
              <a:rPr lang="en-AU" smtClean="0"/>
              <a:t>‹#›</a:t>
            </a:fld>
            <a:endParaRPr lang="en-AU"/>
          </a:p>
        </p:txBody>
      </p:sp>
    </p:spTree>
    <p:extLst>
      <p:ext uri="{BB962C8B-B14F-4D97-AF65-F5344CB8AC3E}">
        <p14:creationId xmlns:p14="http://schemas.microsoft.com/office/powerpoint/2010/main" val="2013515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rtlCol="0"/>
          <a:lstStyle/>
          <a:p>
            <a:pPr rtl="0"/>
            <a:r>
              <a:rPr lang="sv-SE" noProof="0"/>
              <a:t>2023-06-15</a:t>
            </a:r>
            <a:endParaRPr lang="sv-SE" noProof="0" dirty="0"/>
          </a:p>
        </p:txBody>
      </p:sp>
      <p:sp>
        <p:nvSpPr>
          <p:cNvPr id="3" name="Platshållare för sidfot 2"/>
          <p:cNvSpPr>
            <a:spLocks noGrp="1"/>
          </p:cNvSpPr>
          <p:nvPr>
            <p:ph type="ftr" sz="quarter" idx="11"/>
          </p:nvPr>
        </p:nvSpPr>
        <p:spPr/>
        <p:txBody>
          <a:bodyPr rtlCol="0"/>
          <a:lstStyle/>
          <a:p>
            <a:pPr rtl="0"/>
            <a:r>
              <a:rPr lang="sv-SE" noProof="0"/>
              <a:t>Siljeholm AFINet</a:t>
            </a:r>
            <a:endParaRPr lang="sv-SE" noProof="0" dirty="0"/>
          </a:p>
        </p:txBody>
      </p:sp>
      <p:sp>
        <p:nvSpPr>
          <p:cNvPr id="4" name="Platshållare för bildnummer 3"/>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spTree>
    <p:extLst>
      <p:ext uri="{BB962C8B-B14F-4D97-AF65-F5344CB8AC3E}">
        <p14:creationId xmlns:p14="http://schemas.microsoft.com/office/powerpoint/2010/main" val="1499902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8" name="Rubrik 7"/>
          <p:cNvSpPr>
            <a:spLocks noGrp="1"/>
          </p:cNvSpPr>
          <p:nvPr>
            <p:ph type="title"/>
          </p:nvPr>
        </p:nvSpPr>
        <p:spPr>
          <a:xfrm>
            <a:off x="768096" y="471509"/>
            <a:ext cx="3291840" cy="1737360"/>
          </a:xfrm>
        </p:spPr>
        <p:txBody>
          <a:bodyPr rtlCol="0">
            <a:noAutofit/>
          </a:bodyPr>
          <a:lstStyle>
            <a:lvl1pPr>
              <a:lnSpc>
                <a:spcPct val="80000"/>
              </a:lnSpc>
              <a:defRPr sz="3000"/>
            </a:lvl1pPr>
          </a:lstStyle>
          <a:p>
            <a:pPr rtl="0"/>
            <a:r>
              <a:rPr lang="sv-SE" noProof="0"/>
              <a:t>Klicka här för att ändra mall för rubrikformat</a:t>
            </a:r>
            <a:endParaRPr lang="sv-SE" noProof="0" dirty="0"/>
          </a:p>
        </p:txBody>
      </p:sp>
      <p:sp>
        <p:nvSpPr>
          <p:cNvPr id="3" name="Platshållare för innehåll 2"/>
          <p:cNvSpPr>
            <a:spLocks noGrp="1"/>
          </p:cNvSpPr>
          <p:nvPr>
            <p:ph idx="1"/>
          </p:nvPr>
        </p:nvSpPr>
        <p:spPr>
          <a:xfrm>
            <a:off x="4286250" y="822960"/>
            <a:ext cx="4258818" cy="5184648"/>
          </a:xfrm>
        </p:spPr>
        <p:txBody>
          <a:bodyPr rtlCol="0"/>
          <a:lstStyle>
            <a:lvl1pPr rtl="0">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rtl="0"/>
            <a:r>
              <a:rPr lang="sv-SE" noProof="0"/>
              <a:t>Redigera format för bakgrundstext
Nivå två
Nivå tre
Nivå fyra
Nivå fem</a:t>
            </a:r>
            <a:endParaRPr lang="sv-SE" noProof="0" dirty="0"/>
          </a:p>
        </p:txBody>
      </p:sp>
      <p:sp>
        <p:nvSpPr>
          <p:cNvPr id="4" name="Platshållare för text 3"/>
          <p:cNvSpPr>
            <a:spLocks noGrp="1"/>
          </p:cNvSpPr>
          <p:nvPr>
            <p:ph type="body" sz="half" idx="2"/>
          </p:nvPr>
        </p:nvSpPr>
        <p:spPr>
          <a:xfrm>
            <a:off x="768096" y="2257506"/>
            <a:ext cx="3291840" cy="3762294"/>
          </a:xfrm>
        </p:spPr>
        <p:txBody>
          <a:bodyPr lIns="91440" rIns="91440" rtlCol="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sv-SE" noProof="0"/>
              <a:t>Redigera format för bakgrundstext
Nivå två
Nivå tre
Nivå fyra
Nivå fem</a:t>
            </a:r>
            <a:endParaRPr lang="sv-SE" noProof="0" dirty="0"/>
          </a:p>
        </p:txBody>
      </p:sp>
      <p:sp>
        <p:nvSpPr>
          <p:cNvPr id="5" name="Platshållare för datum 4"/>
          <p:cNvSpPr>
            <a:spLocks noGrp="1"/>
          </p:cNvSpPr>
          <p:nvPr>
            <p:ph type="dt" sz="half" idx="10"/>
          </p:nvPr>
        </p:nvSpPr>
        <p:spPr/>
        <p:txBody>
          <a:bodyPr rtlCol="0"/>
          <a:lstStyle/>
          <a:p>
            <a:pPr rtl="0"/>
            <a:r>
              <a:rPr lang="sv-SE" noProof="0"/>
              <a:t>2023-06-15</a:t>
            </a:r>
            <a:endParaRPr lang="sv-SE" noProof="0" dirty="0"/>
          </a:p>
        </p:txBody>
      </p:sp>
      <p:sp>
        <p:nvSpPr>
          <p:cNvPr id="6" name="Platshållare för sidfot 5"/>
          <p:cNvSpPr>
            <a:spLocks noGrp="1"/>
          </p:cNvSpPr>
          <p:nvPr>
            <p:ph type="ftr" sz="quarter" idx="11"/>
          </p:nvPr>
        </p:nvSpPr>
        <p:spPr/>
        <p:txBody>
          <a:bodyPr rtlCol="0"/>
          <a:lstStyle/>
          <a:p>
            <a:pPr rtl="0"/>
            <a:r>
              <a:rPr lang="sv-SE" noProof="0"/>
              <a:t>Siljeholm AFINet</a:t>
            </a:r>
            <a:endParaRPr lang="sv-SE" noProof="0" dirty="0"/>
          </a:p>
        </p:txBody>
      </p:sp>
      <p:sp>
        <p:nvSpPr>
          <p:cNvPr id="7" name="Platshållare för bildnummer 6"/>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spTree>
    <p:extLst>
      <p:ext uri="{BB962C8B-B14F-4D97-AF65-F5344CB8AC3E}">
        <p14:creationId xmlns:p14="http://schemas.microsoft.com/office/powerpoint/2010/main" val="843266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342900" y="4960138"/>
            <a:ext cx="5829300" cy="1463040"/>
          </a:xfrm>
        </p:spPr>
        <p:txBody>
          <a:bodyPr rtlCol="0" anchor="ctr">
            <a:normAutofit/>
          </a:bodyPr>
          <a:lstStyle>
            <a:lvl1pPr algn="r">
              <a:defRPr sz="3750" spc="150" baseline="0"/>
            </a:lvl1pPr>
          </a:lstStyle>
          <a:p>
            <a:pPr rtl="0"/>
            <a:r>
              <a:rPr lang="sv-SE" noProof="0"/>
              <a:t>Klicka här för att ändra mall för rubrikformat</a:t>
            </a:r>
            <a:endParaRPr lang="sv-SE" noProof="0" dirty="0"/>
          </a:p>
        </p:txBody>
      </p:sp>
      <p:sp>
        <p:nvSpPr>
          <p:cNvPr id="3" name="Platshållare för bild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rtlCol="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sv-SE" noProof="0"/>
              <a:t>Klicka på ikonen för att lägga till en bild</a:t>
            </a:r>
            <a:endParaRPr lang="sv-SE" noProof="0" dirty="0"/>
          </a:p>
        </p:txBody>
      </p:sp>
      <p:sp>
        <p:nvSpPr>
          <p:cNvPr id="4" name="Platshållare för text 3"/>
          <p:cNvSpPr>
            <a:spLocks noGrp="1"/>
          </p:cNvSpPr>
          <p:nvPr>
            <p:ph type="body" sz="half" idx="2"/>
          </p:nvPr>
        </p:nvSpPr>
        <p:spPr>
          <a:xfrm>
            <a:off x="6457950" y="4960138"/>
            <a:ext cx="2400300" cy="1463040"/>
          </a:xfrm>
        </p:spPr>
        <p:txBody>
          <a:bodyPr lIns="91440" rIns="91440" rtlCol="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sv-SE" noProof="0"/>
              <a:t>Redigera format för bakgrundstext
Nivå två
Nivå tre
Nivå fyra
Nivå fem</a:t>
            </a:r>
            <a:endParaRPr lang="sv-SE" noProof="0" dirty="0"/>
          </a:p>
        </p:txBody>
      </p:sp>
      <p:sp>
        <p:nvSpPr>
          <p:cNvPr id="5" name="Platshållare för datum 4"/>
          <p:cNvSpPr>
            <a:spLocks noGrp="1"/>
          </p:cNvSpPr>
          <p:nvPr>
            <p:ph type="dt" sz="half" idx="10"/>
          </p:nvPr>
        </p:nvSpPr>
        <p:spPr/>
        <p:txBody>
          <a:bodyPr rtlCol="0"/>
          <a:lstStyle/>
          <a:p>
            <a:pPr rtl="0"/>
            <a:r>
              <a:rPr lang="sv-SE" noProof="0"/>
              <a:t>2023-06-15</a:t>
            </a:r>
            <a:endParaRPr lang="sv-SE" noProof="0" dirty="0"/>
          </a:p>
        </p:txBody>
      </p:sp>
      <p:sp>
        <p:nvSpPr>
          <p:cNvPr id="6" name="Platshållare för sidfot 5"/>
          <p:cNvSpPr>
            <a:spLocks noGrp="1"/>
          </p:cNvSpPr>
          <p:nvPr>
            <p:ph type="ftr" sz="quarter" idx="11"/>
          </p:nvPr>
        </p:nvSpPr>
        <p:spPr/>
        <p:txBody>
          <a:bodyPr rtlCol="0"/>
          <a:lstStyle/>
          <a:p>
            <a:pPr rtl="0"/>
            <a:r>
              <a:rPr lang="sv-SE" noProof="0"/>
              <a:t>Siljeholm AFINet</a:t>
            </a:r>
            <a:endParaRPr lang="sv-SE" noProof="0" dirty="0"/>
          </a:p>
        </p:txBody>
      </p:sp>
      <p:sp>
        <p:nvSpPr>
          <p:cNvPr id="7" name="Platshållare för bildnummer 6"/>
          <p:cNvSpPr>
            <a:spLocks noGrp="1"/>
          </p:cNvSpPr>
          <p:nvPr>
            <p:ph type="sldNum" sz="quarter" idx="12"/>
          </p:nvPr>
        </p:nvSpPr>
        <p:spPr/>
        <p:txBody>
          <a:bodyPr rtlCol="0"/>
          <a:lstStyle/>
          <a:p>
            <a:pPr rtl="0"/>
            <a:fld id="{867E5644-1E61-4311-A31E-84CB9C7AA8A9}" type="slidenum">
              <a:rPr lang="sv-SE" noProof="0" smtClean="0"/>
              <a:t>‹#›</a:t>
            </a:fld>
            <a:endParaRPr lang="sv-SE" noProof="0" dirty="0"/>
          </a:p>
        </p:txBody>
      </p:sp>
      <p:cxnSp>
        <p:nvCxnSpPr>
          <p:cNvPr id="8" name="Rak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540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noProof="0"/>
              <a:t>Klicka här för att ändra mall för rubrikformat</a:t>
            </a:r>
            <a:endParaRPr lang="sv-SE" noProof="0" dirty="0"/>
          </a:p>
        </p:txBody>
      </p:sp>
      <p:sp>
        <p:nvSpPr>
          <p:cNvPr id="3" name="Platshållare 2 för vertikal text"/>
          <p:cNvSpPr>
            <a:spLocks noGrp="1"/>
          </p:cNvSpPr>
          <p:nvPr>
            <p:ph type="body" orient="vert" idx="1"/>
          </p:nvPr>
        </p:nvSpPr>
        <p:spPr/>
        <p:txBody>
          <a:bodyPr vert="eaVert" rtlCol="0"/>
          <a:lstStyle/>
          <a:p>
            <a:pPr lvl="0" rtl="0"/>
            <a:r>
              <a:rPr lang="sv-SE" noProof="0"/>
              <a:t>Redigera format för bakgrundstext
Nivå två
Nivå tre
Nivå fyra
Nivå fem</a:t>
            </a:r>
            <a:endParaRPr lang="sv-SE" noProof="0" dirty="0"/>
          </a:p>
        </p:txBody>
      </p:sp>
      <p:sp>
        <p:nvSpPr>
          <p:cNvPr id="4" name="Platshållare för datum 3"/>
          <p:cNvSpPr>
            <a:spLocks noGrp="1"/>
          </p:cNvSpPr>
          <p:nvPr>
            <p:ph type="dt" sz="half" idx="10"/>
          </p:nvPr>
        </p:nvSpPr>
        <p:spPr/>
        <p:txBody>
          <a:bodyPr rtlCol="0"/>
          <a:lstStyle/>
          <a:p>
            <a:pPr rtl="0"/>
            <a:r>
              <a:rPr lang="sv-SE" noProof="0"/>
              <a:t>2023-06-15</a:t>
            </a:r>
            <a:endParaRPr lang="sv-SE" noProof="0" dirty="0"/>
          </a:p>
        </p:txBody>
      </p:sp>
      <p:sp>
        <p:nvSpPr>
          <p:cNvPr id="5" name="Platshållare för sidfot 4"/>
          <p:cNvSpPr>
            <a:spLocks noGrp="1"/>
          </p:cNvSpPr>
          <p:nvPr>
            <p:ph type="ftr" sz="quarter" idx="11"/>
          </p:nvPr>
        </p:nvSpPr>
        <p:spPr/>
        <p:txBody>
          <a:bodyPr rtlCol="0"/>
          <a:lstStyle/>
          <a:p>
            <a:pPr rtl="0"/>
            <a:r>
              <a:rPr lang="sv-SE" noProof="0"/>
              <a:t>Siljeholm AFINet</a:t>
            </a:r>
            <a:endParaRPr lang="sv-SE" noProof="0" dirty="0"/>
          </a:p>
        </p:txBody>
      </p:sp>
      <p:sp>
        <p:nvSpPr>
          <p:cNvPr id="6" name="Platshållare för bildnummer 5"/>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spTree>
    <p:extLst>
      <p:ext uri="{BB962C8B-B14F-4D97-AF65-F5344CB8AC3E}">
        <p14:creationId xmlns:p14="http://schemas.microsoft.com/office/powerpoint/2010/main" val="3137422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6" y="762000"/>
            <a:ext cx="1971675" cy="5410200"/>
          </a:xfrm>
        </p:spPr>
        <p:txBody>
          <a:bodyPr vert="eaVert" lIns="45720" tIns="91440" rIns="45720" bIns="91440" rtlCol="0"/>
          <a:lstStyle/>
          <a:p>
            <a:pPr rtl="0"/>
            <a:r>
              <a:rPr lang="sv-SE" noProof="0"/>
              <a:t>Klicka här för att ändra mall för rubrikformat</a:t>
            </a:r>
            <a:endParaRPr lang="sv-SE" noProof="0" dirty="0"/>
          </a:p>
        </p:txBody>
      </p:sp>
      <p:sp>
        <p:nvSpPr>
          <p:cNvPr id="3" name="Platshållare 2 för vertikal text"/>
          <p:cNvSpPr>
            <a:spLocks noGrp="1"/>
          </p:cNvSpPr>
          <p:nvPr>
            <p:ph type="body" orient="vert" idx="1"/>
          </p:nvPr>
        </p:nvSpPr>
        <p:spPr>
          <a:xfrm>
            <a:off x="742951" y="762000"/>
            <a:ext cx="5686425" cy="5410200"/>
          </a:xfrm>
        </p:spPr>
        <p:txBody>
          <a:bodyPr vert="eaVert" rtlCol="0"/>
          <a:lstStyle/>
          <a:p>
            <a:pPr lvl="0" rtl="0"/>
            <a:r>
              <a:rPr lang="sv-SE" noProof="0"/>
              <a:t>Redigera format för bakgrundstext
Nivå två
Nivå tre
Nivå fyra
Nivå fem</a:t>
            </a:r>
            <a:endParaRPr lang="sv-SE" noProof="0" dirty="0"/>
          </a:p>
        </p:txBody>
      </p:sp>
      <p:sp>
        <p:nvSpPr>
          <p:cNvPr id="4" name="Platshållare för datum 3"/>
          <p:cNvSpPr>
            <a:spLocks noGrp="1"/>
          </p:cNvSpPr>
          <p:nvPr>
            <p:ph type="dt" sz="half" idx="10"/>
          </p:nvPr>
        </p:nvSpPr>
        <p:spPr/>
        <p:txBody>
          <a:bodyPr rtlCol="0"/>
          <a:lstStyle/>
          <a:p>
            <a:pPr rtl="0"/>
            <a:r>
              <a:rPr lang="sv-SE" noProof="0"/>
              <a:t>2023-06-15</a:t>
            </a:r>
            <a:endParaRPr lang="sv-SE" noProof="0" dirty="0"/>
          </a:p>
        </p:txBody>
      </p:sp>
      <p:sp>
        <p:nvSpPr>
          <p:cNvPr id="5" name="Platshållare för sidfot 4"/>
          <p:cNvSpPr>
            <a:spLocks noGrp="1"/>
          </p:cNvSpPr>
          <p:nvPr>
            <p:ph type="ftr" sz="quarter" idx="11"/>
          </p:nvPr>
        </p:nvSpPr>
        <p:spPr/>
        <p:txBody>
          <a:bodyPr rtlCol="0"/>
          <a:lstStyle/>
          <a:p>
            <a:pPr rtl="0"/>
            <a:r>
              <a:rPr lang="sv-SE" noProof="0"/>
              <a:t>Siljeholm AFINet</a:t>
            </a:r>
            <a:endParaRPr lang="sv-SE" noProof="0" dirty="0"/>
          </a:p>
        </p:txBody>
      </p:sp>
      <p:sp>
        <p:nvSpPr>
          <p:cNvPr id="6" name="Platshållare för bildnummer 5"/>
          <p:cNvSpPr>
            <a:spLocks noGrp="1"/>
          </p:cNvSpPr>
          <p:nvPr>
            <p:ph type="sldNum" sz="quarter" idx="12"/>
          </p:nvPr>
        </p:nvSpPr>
        <p:spPr/>
        <p:txBody>
          <a:bodyPr rtlCol="0"/>
          <a:lstStyle/>
          <a:p>
            <a:pPr rtl="0"/>
            <a:fld id="{4FAB73BC-B049-4115-A692-8D63A059BFB8}" type="slidenum">
              <a:rPr lang="sv-SE" noProof="0" smtClean="0"/>
              <a:t>‹#›</a:t>
            </a:fld>
            <a:endParaRPr lang="sv-SE" noProof="0" dirty="0"/>
          </a:p>
        </p:txBody>
      </p:sp>
      <p:cxnSp>
        <p:nvCxnSpPr>
          <p:cNvPr id="7" name="Rak koppling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66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11"/>
        <p:cNvGrpSpPr/>
        <p:nvPr/>
      </p:nvGrpSpPr>
      <p:grpSpPr>
        <a:xfrm>
          <a:off x="0" y="0"/>
          <a:ext cx="0" cy="0"/>
          <a:chOff x="0" y="0"/>
          <a:chExt cx="0" cy="0"/>
        </a:xfrm>
      </p:grpSpPr>
      <p:sp>
        <p:nvSpPr>
          <p:cNvPr id="12" name="Google Shape;12;p21"/>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97394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17"/>
        <p:cNvGrpSpPr/>
        <p:nvPr/>
      </p:nvGrpSpPr>
      <p:grpSpPr>
        <a:xfrm>
          <a:off x="0" y="0"/>
          <a:ext cx="0" cy="0"/>
          <a:chOff x="0" y="0"/>
          <a:chExt cx="0" cy="0"/>
        </a:xfrm>
      </p:grpSpPr>
      <p:sp>
        <p:nvSpPr>
          <p:cNvPr id="18" name="Google Shape;18;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360805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23"/>
        <p:cNvGrpSpPr/>
        <p:nvPr/>
      </p:nvGrpSpPr>
      <p:grpSpPr>
        <a:xfrm>
          <a:off x="0" y="0"/>
          <a:ext cx="0" cy="0"/>
          <a:chOff x="0" y="0"/>
          <a:chExt cx="0" cy="0"/>
        </a:xfrm>
      </p:grpSpPr>
      <p:sp>
        <p:nvSpPr>
          <p:cNvPr id="24" name="Google Shape;24;p2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340748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as Partes de Conteúdo" type="twoObj">
  <p:cSld name="Duas Partes de Conteúdo">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2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8239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36"/>
        <p:cNvGrpSpPr/>
        <p:nvPr/>
      </p:nvGrpSpPr>
      <p:grpSpPr>
        <a:xfrm>
          <a:off x="0" y="0"/>
          <a:ext cx="0" cy="0"/>
          <a:chOff x="0" y="0"/>
          <a:chExt cx="0" cy="0"/>
        </a:xfrm>
      </p:grpSpPr>
      <p:sp>
        <p:nvSpPr>
          <p:cNvPr id="37" name="Google Shape;37;p25"/>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5"/>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25"/>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25"/>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25"/>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362820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339786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m Branco" type="blank">
  <p:cSld name="Em Branco">
    <p:spTree>
      <p:nvGrpSpPr>
        <p:cNvPr id="1" name="Shape 50"/>
        <p:cNvGrpSpPr/>
        <p:nvPr/>
      </p:nvGrpSpPr>
      <p:grpSpPr>
        <a:xfrm>
          <a:off x="0" y="0"/>
          <a:ext cx="0" cy="0"/>
          <a:chOff x="0" y="0"/>
          <a:chExt cx="0" cy="0"/>
        </a:xfrm>
      </p:grpSpPr>
      <p:sp>
        <p:nvSpPr>
          <p:cNvPr id="51" name="Google Shape;51;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307927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135574C-270E-4BCD-BCEC-4FB8F982532E}" type="datetimeFigureOut">
              <a:rPr lang="en-AU" smtClean="0"/>
              <a:t>15/06/2023</a:t>
            </a:fld>
            <a:endParaRPr lang="en-AU"/>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F696F2-7378-4A01-8981-E1629F2F3CC2}" type="slidenum">
              <a:rPr lang="en-AU" smtClean="0"/>
              <a:t>‹#›</a:t>
            </a:fld>
            <a:endParaRPr lang="en-AU"/>
          </a:p>
        </p:txBody>
      </p:sp>
    </p:spTree>
    <p:extLst>
      <p:ext uri="{BB962C8B-B14F-4D97-AF65-F5344CB8AC3E}">
        <p14:creationId xmlns:p14="http://schemas.microsoft.com/office/powerpoint/2010/main" val="3801355824"/>
      </p:ext>
    </p:extLst>
  </p:cSld>
  <p:clrMap bg1="lt1" tx1="dk1" bg2="lt2" tx2="dk2" accent1="accent1" accent2="accent2" accent3="accent3" accent4="accent4" accent5="accent5" accent6="accent6" hlink="hlink" folHlink="folHlink"/>
  <p:sldLayoutIdLst>
    <p:sldLayoutId id="2147483660" r:id="rId1"/>
    <p:sldLayoutId id="2147483649"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44122819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pPr rtl="0"/>
            <a:r>
              <a:rPr lang="sv-SE" noProof="0" dirty="0"/>
              <a:t>Klicka här för att ändra format</a:t>
            </a:r>
          </a:p>
        </p:txBody>
      </p:sp>
      <p:sp>
        <p:nvSpPr>
          <p:cNvPr id="3" name="Platshållare för text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rtl="0"/>
            <a:r>
              <a:rPr lang="sv-SE" noProof="0" dirty="0"/>
              <a:t>Redigera format för bakgrundstext</a:t>
            </a:r>
          </a:p>
          <a:p>
            <a:pPr lvl="1" rtl="0"/>
            <a:r>
              <a:rPr lang="sv-SE" noProof="0" dirty="0"/>
              <a:t>Nivå två</a:t>
            </a:r>
          </a:p>
          <a:p>
            <a:pPr lvl="2" rtl="0"/>
            <a:r>
              <a:rPr lang="sv-SE" noProof="0" dirty="0"/>
              <a:t>Nivå tre</a:t>
            </a:r>
          </a:p>
          <a:p>
            <a:pPr lvl="3" rtl="0"/>
            <a:r>
              <a:rPr lang="sv-SE" noProof="0" dirty="0"/>
              <a:t>Nivå fyra</a:t>
            </a:r>
          </a:p>
          <a:p>
            <a:pPr lvl="4" rtl="0"/>
            <a:r>
              <a:rPr lang="sv-SE" noProof="0" dirty="0"/>
              <a:t>Nivå fem</a:t>
            </a:r>
          </a:p>
        </p:txBody>
      </p:sp>
      <p:sp>
        <p:nvSpPr>
          <p:cNvPr id="4" name="Platshållare för datum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rtl="0"/>
            <a:r>
              <a:rPr lang="sv-SE" noProof="0"/>
              <a:t>2023-06-15</a:t>
            </a:r>
            <a:endParaRPr lang="sv-SE" noProof="0" dirty="0"/>
          </a:p>
        </p:txBody>
      </p:sp>
      <p:sp>
        <p:nvSpPr>
          <p:cNvPr id="5" name="Platshållare för sidfot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pPr rtl="0"/>
            <a:r>
              <a:rPr lang="sv-SE" noProof="0"/>
              <a:t>Siljeholm AFINet</a:t>
            </a:r>
            <a:endParaRPr lang="sv-SE" noProof="0" dirty="0"/>
          </a:p>
        </p:txBody>
      </p:sp>
      <p:sp>
        <p:nvSpPr>
          <p:cNvPr id="6" name="Platshållare för bildnumm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rtl="0"/>
            <a:fld id="{4FAB73BC-B049-4115-A692-8D63A059BFB8}" type="slidenum">
              <a:rPr lang="sv-SE" noProof="0" smtClean="0"/>
              <a:pPr rtl="0"/>
              <a:t>‹#›</a:t>
            </a:fld>
            <a:endParaRPr lang="sv-SE" noProof="0" dirty="0"/>
          </a:p>
        </p:txBody>
      </p:sp>
      <p:cxnSp>
        <p:nvCxnSpPr>
          <p:cNvPr id="7" name="Rak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8459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2.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3.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4.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5.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7.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8.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0.xml"/><Relationship Id="rId7" Type="http://schemas.openxmlformats.org/officeDocument/2006/relationships/hyperlink" Target="https://www.sharc.org.au/" TargetMode="External"/><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hyperlink" Target="https://www.turningpoint.org.au/" TargetMode="External"/><Relationship Id="rId11" Type="http://schemas.openxmlformats.org/officeDocument/2006/relationships/image" Target="../media/image9.png"/><Relationship Id="rId5" Type="http://schemas.openxmlformats.org/officeDocument/2006/relationships/hyperlink" Target="https://www.breakthroughforfamilies.com/" TargetMode="External"/><Relationship Id="rId10" Type="http://schemas.openxmlformats.org/officeDocument/2006/relationships/image" Target="../media/image8.png"/><Relationship Id="rId4" Type="http://schemas.openxmlformats.org/officeDocument/2006/relationships/hyperlink" Target="mailto:rcampbell@sharc.org.au" TargetMode="Externa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9.tiff"/></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package" Target="../embeddings/Microsoft_Word_Document.docx"/><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package" Target="../embeddings/Microsoft_Word_Document1.docx"/><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33.tiff"/><Relationship Id="rId4" Type="http://schemas.openxmlformats.org/officeDocument/2006/relationships/image" Target="../media/image32.tiff"/></Relationships>
</file>

<file path=ppt/slides/_rels/slide3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35.tiff"/><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38.tiff"/><Relationship Id="rId5" Type="http://schemas.microsoft.com/office/2007/relationships/hdphoto" Target="../media/hdphoto4.wdp"/><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hyperlink" Target="http://dx.doi.org/"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www.samhsa.gov/data/" TargetMode="External"/><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hyperlink" Target="https://www.acurartech.com.br/" TargetMode="Externa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hyperlink" Target="https://www.instagram.com/acurartech/"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hyperlink" Target="mailto:cassandra@acurarte.com.br"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hyperlink" Target="https://www.breakthroughforfamilies.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9" name="Arc 38">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4378" y="1439137"/>
            <a:ext cx="2240924"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defRPr/>
            </a:pPr>
            <a:endParaRPr lang="en-US" sz="1350">
              <a:solidFill>
                <a:srgbClr val="000000"/>
              </a:solidFill>
              <a:latin typeface="Calibri" panose="020F0502020204030204"/>
            </a:endParaRPr>
          </a:p>
        </p:txBody>
      </p:sp>
      <p:sp>
        <p:nvSpPr>
          <p:cNvPr id="2" name="Title 1"/>
          <p:cNvSpPr>
            <a:spLocks noGrp="1"/>
          </p:cNvSpPr>
          <p:nvPr>
            <p:ph type="ctrTitle"/>
          </p:nvPr>
        </p:nvSpPr>
        <p:spPr>
          <a:xfrm>
            <a:off x="5310554" y="2213909"/>
            <a:ext cx="3350844" cy="2015609"/>
          </a:xfrm>
        </p:spPr>
        <p:txBody>
          <a:bodyPr vert="horz" lIns="68580" tIns="34290" rIns="68580" bIns="34290" rtlCol="0" anchor="b">
            <a:normAutofit fontScale="90000"/>
          </a:bodyPr>
          <a:lstStyle/>
          <a:p>
            <a:br>
              <a:rPr lang="en-AU" sz="3150" b="1" dirty="0"/>
            </a:br>
            <a:br>
              <a:rPr lang="en-AU" sz="3150" b="1" dirty="0"/>
            </a:br>
            <a:br>
              <a:rPr lang="en-AU" sz="3150" b="1" dirty="0"/>
            </a:br>
            <a:br>
              <a:rPr lang="en-AU" sz="3150" b="1" dirty="0">
                <a:solidFill>
                  <a:schemeClr val="bg1"/>
                </a:solidFill>
              </a:rPr>
            </a:br>
            <a:br>
              <a:rPr lang="en-AU" sz="3150" dirty="0"/>
            </a:br>
            <a:endParaRPr lang="en-US" sz="3150" b="1" dirty="0">
              <a:solidFill>
                <a:srgbClr val="FFFFFF"/>
              </a:solidFill>
            </a:endParaRPr>
          </a:p>
        </p:txBody>
      </p:sp>
      <p:sp>
        <p:nvSpPr>
          <p:cNvPr id="4" name="Subtitle 3">
            <a:extLst>
              <a:ext uri="{FF2B5EF4-FFF2-40B4-BE49-F238E27FC236}">
                <a16:creationId xmlns:a16="http://schemas.microsoft.com/office/drawing/2014/main" id="{97270C75-7536-02EB-4A3A-7B7B44895B50}"/>
              </a:ext>
            </a:extLst>
          </p:cNvPr>
          <p:cNvSpPr>
            <a:spLocks noGrp="1"/>
          </p:cNvSpPr>
          <p:nvPr>
            <p:ph type="subTitle" idx="1"/>
          </p:nvPr>
        </p:nvSpPr>
        <p:spPr>
          <a:xfrm>
            <a:off x="5310554" y="1572532"/>
            <a:ext cx="3437910" cy="3942526"/>
          </a:xfrm>
        </p:spPr>
        <p:txBody>
          <a:bodyPr vert="horz" lIns="68580" tIns="34290" rIns="68580" bIns="34290" rtlCol="0" anchor="t">
            <a:normAutofit lnSpcReduction="10000"/>
          </a:bodyPr>
          <a:lstStyle/>
          <a:p>
            <a:pPr algn="l"/>
            <a:r>
              <a:rPr lang="en-AU" sz="2400" dirty="0">
                <a:solidFill>
                  <a:srgbClr val="FFFF00"/>
                </a:solidFill>
              </a:rPr>
              <a:t>A Mixed Methods Study of Online Peer-led Support for Family Members of People Living with Addiction</a:t>
            </a:r>
          </a:p>
          <a:p>
            <a:pPr algn="l"/>
            <a:endParaRPr lang="en-AU" dirty="0">
              <a:solidFill>
                <a:srgbClr val="FFFFFF"/>
              </a:solidFill>
            </a:endParaRPr>
          </a:p>
          <a:p>
            <a:pPr algn="l"/>
            <a:r>
              <a:rPr lang="en-AU" sz="1600" dirty="0">
                <a:solidFill>
                  <a:srgbClr val="FFFFFF"/>
                </a:solidFill>
              </a:rPr>
              <a:t>Robert Campbell, Programme Manager Family Drug &amp; Gambling Help, SHARC</a:t>
            </a:r>
          </a:p>
          <a:p>
            <a:pPr algn="r"/>
            <a:r>
              <a:rPr lang="en-AU" sz="1600" dirty="0">
                <a:solidFill>
                  <a:schemeClr val="accent2">
                    <a:lumMod val="40000"/>
                    <a:lumOff val="60000"/>
                  </a:schemeClr>
                </a:solidFill>
              </a:rPr>
              <a:t>4</a:t>
            </a:r>
            <a:r>
              <a:rPr lang="en-AU" sz="1600" baseline="30000" dirty="0">
                <a:solidFill>
                  <a:schemeClr val="accent2">
                    <a:lumMod val="40000"/>
                    <a:lumOff val="60000"/>
                  </a:schemeClr>
                </a:solidFill>
              </a:rPr>
              <a:t>th</a:t>
            </a:r>
            <a:r>
              <a:rPr lang="en-AU" sz="1600" dirty="0">
                <a:solidFill>
                  <a:schemeClr val="accent2">
                    <a:lumMod val="40000"/>
                    <a:lumOff val="60000"/>
                  </a:schemeClr>
                </a:solidFill>
              </a:rPr>
              <a:t> International AFINet Conference</a:t>
            </a:r>
          </a:p>
          <a:p>
            <a:pPr algn="r"/>
            <a:r>
              <a:rPr lang="en-AU" sz="1600" dirty="0">
                <a:solidFill>
                  <a:schemeClr val="accent2">
                    <a:lumMod val="40000"/>
                    <a:lumOff val="60000"/>
                  </a:schemeClr>
                </a:solidFill>
              </a:rPr>
              <a:t>Rotterdam, 15</a:t>
            </a:r>
            <a:r>
              <a:rPr lang="en-AU" sz="1600" baseline="30000" dirty="0">
                <a:solidFill>
                  <a:schemeClr val="accent2">
                    <a:lumMod val="40000"/>
                    <a:lumOff val="60000"/>
                  </a:schemeClr>
                </a:solidFill>
              </a:rPr>
              <a:t>th</a:t>
            </a:r>
            <a:r>
              <a:rPr lang="en-AU" sz="1600" dirty="0">
                <a:solidFill>
                  <a:schemeClr val="accent2">
                    <a:lumMod val="40000"/>
                    <a:lumOff val="60000"/>
                  </a:schemeClr>
                </a:solidFill>
              </a:rPr>
              <a:t> and 16</a:t>
            </a:r>
            <a:r>
              <a:rPr lang="en-AU" sz="1600" baseline="30000" dirty="0">
                <a:solidFill>
                  <a:schemeClr val="accent2">
                    <a:lumMod val="40000"/>
                    <a:lumOff val="60000"/>
                  </a:schemeClr>
                </a:solidFill>
              </a:rPr>
              <a:t>th</a:t>
            </a:r>
            <a:r>
              <a:rPr lang="en-AU" sz="1600" dirty="0">
                <a:solidFill>
                  <a:schemeClr val="accent2">
                    <a:lumMod val="40000"/>
                    <a:lumOff val="60000"/>
                  </a:schemeClr>
                </a:solidFill>
              </a:rPr>
              <a:t>  June 2023 </a:t>
            </a:r>
          </a:p>
          <a:p>
            <a:pPr algn="l"/>
            <a:r>
              <a:rPr lang="en-AU" sz="1400" dirty="0"/>
              <a:t>Annette Peart, Freya Horn, Jasmin Grigg, Victoria Manning, Robert Campbell, </a:t>
            </a:r>
            <a:r>
              <a:rPr lang="en-AU" sz="1400" dirty="0" err="1"/>
              <a:t>DanLubman</a:t>
            </a:r>
            <a:endParaRPr lang="en-AU" sz="1400" dirty="0"/>
          </a:p>
          <a:p>
            <a:pPr algn="l"/>
            <a:endParaRPr lang="en-AU" sz="1600" dirty="0">
              <a:solidFill>
                <a:srgbClr val="FFFFFF"/>
              </a:solidFill>
            </a:endParaRPr>
          </a:p>
          <a:p>
            <a:pPr algn="l"/>
            <a:endParaRPr lang="en-AU" sz="1600" dirty="0">
              <a:solidFill>
                <a:srgbClr val="FFFFFF"/>
              </a:solidFill>
            </a:endParaRPr>
          </a:p>
        </p:txBody>
      </p:sp>
      <p:sp>
        <p:nvSpPr>
          <p:cNvPr id="41" name="Oval 40">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8276" y="1132359"/>
            <a:ext cx="4593286" cy="4593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4759ABD6-81B1-3F68-9E68-6B20139F0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1858338"/>
            <a:ext cx="1791738" cy="701261"/>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
        <p:nvSpPr>
          <p:cNvPr id="8" name="Slide Number Placeholder 7"/>
          <p:cNvSpPr>
            <a:spLocks noGrp="1"/>
          </p:cNvSpPr>
          <p:nvPr>
            <p:ph type="sldNum" sz="quarter" idx="12"/>
          </p:nvPr>
        </p:nvSpPr>
        <p:spPr>
          <a:xfrm>
            <a:off x="6457950" y="5624514"/>
            <a:ext cx="2057400" cy="273844"/>
          </a:xfrm>
        </p:spPr>
        <p:txBody>
          <a:bodyPr vert="horz" lIns="68580" tIns="34290" rIns="68580" bIns="34290" rtlCol="0" anchor="ctr">
            <a:normAutofit/>
          </a:bodyPr>
          <a:lstStyle/>
          <a:p>
            <a:pPr>
              <a:spcAft>
                <a:spcPts val="450"/>
              </a:spcAft>
            </a:pPr>
            <a:fld id="{2148C15A-5039-7A4E-ACA5-D4EFCE8A98E5}" type="slidenum">
              <a:rPr lang="en-US">
                <a:solidFill>
                  <a:srgbClr val="FFFFFF"/>
                </a:solidFill>
              </a:rPr>
              <a:pPr>
                <a:spcAft>
                  <a:spcPts val="450"/>
                </a:spcAft>
              </a:pPr>
              <a:t>1</a:t>
            </a:fld>
            <a:endParaRPr lang="en-US">
              <a:solidFill>
                <a:srgbClr val="FFFFFF"/>
              </a:solidFill>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pic>
        <p:nvPicPr>
          <p:cNvPr id="9" name="Picture 8">
            <a:extLst>
              <a:ext uri="{FF2B5EF4-FFF2-40B4-BE49-F238E27FC236}">
                <a16:creationId xmlns:a16="http://schemas.microsoft.com/office/drawing/2014/main" id="{87BBFEB9-B0B0-B373-1997-2136EBC4837D}"/>
              </a:ext>
            </a:extLst>
          </p:cNvPr>
          <p:cNvPicPr>
            <a:picLocks noChangeAspect="1"/>
          </p:cNvPicPr>
          <p:nvPr/>
        </p:nvPicPr>
        <p:blipFill>
          <a:blip r:embed="rId6"/>
          <a:stretch>
            <a:fillRect/>
          </a:stretch>
        </p:blipFill>
        <p:spPr>
          <a:xfrm>
            <a:off x="611560" y="2708920"/>
            <a:ext cx="1505843" cy="829128"/>
          </a:xfrm>
          <a:prstGeom prst="rect">
            <a:avLst/>
          </a:prstGeom>
        </p:spPr>
      </p:pic>
      <p:pic>
        <p:nvPicPr>
          <p:cNvPr id="10" name="Picture 9">
            <a:extLst>
              <a:ext uri="{FF2B5EF4-FFF2-40B4-BE49-F238E27FC236}">
                <a16:creationId xmlns:a16="http://schemas.microsoft.com/office/drawing/2014/main" id="{01D6DC32-CB3F-4C3E-A01D-0938F10B1AEA}"/>
              </a:ext>
            </a:extLst>
          </p:cNvPr>
          <p:cNvPicPr>
            <a:picLocks noChangeAspect="1"/>
          </p:cNvPicPr>
          <p:nvPr/>
        </p:nvPicPr>
        <p:blipFill>
          <a:blip r:embed="rId7"/>
          <a:stretch>
            <a:fillRect/>
          </a:stretch>
        </p:blipFill>
        <p:spPr>
          <a:xfrm>
            <a:off x="2380395" y="2958971"/>
            <a:ext cx="2005758" cy="420660"/>
          </a:xfrm>
          <a:prstGeom prst="rect">
            <a:avLst/>
          </a:prstGeom>
        </p:spPr>
      </p:pic>
      <p:pic>
        <p:nvPicPr>
          <p:cNvPr id="11" name="Picture 10">
            <a:extLst>
              <a:ext uri="{FF2B5EF4-FFF2-40B4-BE49-F238E27FC236}">
                <a16:creationId xmlns:a16="http://schemas.microsoft.com/office/drawing/2014/main" id="{39E0BE90-A210-2379-1C43-C71E35DBAD9F}"/>
              </a:ext>
            </a:extLst>
          </p:cNvPr>
          <p:cNvPicPr>
            <a:picLocks noChangeAspect="1"/>
          </p:cNvPicPr>
          <p:nvPr/>
        </p:nvPicPr>
        <p:blipFill>
          <a:blip r:embed="rId8"/>
          <a:stretch>
            <a:fillRect/>
          </a:stretch>
        </p:blipFill>
        <p:spPr>
          <a:xfrm>
            <a:off x="1966121" y="3582063"/>
            <a:ext cx="1237595" cy="621846"/>
          </a:xfrm>
          <a:prstGeom prst="rect">
            <a:avLst/>
          </a:prstGeom>
        </p:spPr>
      </p:pic>
      <p:pic>
        <p:nvPicPr>
          <p:cNvPr id="12" name="Picture 11">
            <a:extLst>
              <a:ext uri="{FF2B5EF4-FFF2-40B4-BE49-F238E27FC236}">
                <a16:creationId xmlns:a16="http://schemas.microsoft.com/office/drawing/2014/main" id="{4E482D3B-4487-5963-E335-224FFB2484C3}"/>
              </a:ext>
            </a:extLst>
          </p:cNvPr>
          <p:cNvPicPr>
            <a:picLocks noChangeAspect="1"/>
          </p:cNvPicPr>
          <p:nvPr/>
        </p:nvPicPr>
        <p:blipFill>
          <a:blip r:embed="rId9"/>
          <a:stretch>
            <a:fillRect/>
          </a:stretch>
        </p:blipFill>
        <p:spPr>
          <a:xfrm>
            <a:off x="1896743" y="4620323"/>
            <a:ext cx="1237595" cy="377985"/>
          </a:xfrm>
          <a:prstGeom prst="rect">
            <a:avLst/>
          </a:prstGeom>
        </p:spPr>
      </p:pic>
    </p:spTree>
    <p:custDataLst>
      <p:tags r:id="rId1"/>
    </p:custDataLst>
    <p:extLst>
      <p:ext uri="{BB962C8B-B14F-4D97-AF65-F5344CB8AC3E}">
        <p14:creationId xmlns:p14="http://schemas.microsoft.com/office/powerpoint/2010/main" val="1005463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6075" y="1531496"/>
            <a:ext cx="5511244" cy="3353559"/>
          </a:xfrm>
        </p:spPr>
        <p:txBody>
          <a:bodyPr vert="horz" lIns="68580" tIns="34290" rIns="68580" bIns="34290" rtlCol="0" anchor="ctr">
            <a:normAutofit/>
          </a:bodyPr>
          <a:lstStyle/>
          <a:p>
            <a:pPr marL="0" indent="0">
              <a:lnSpc>
                <a:spcPct val="150000"/>
              </a:lnSpc>
              <a:buNone/>
            </a:pPr>
            <a:endParaRPr lang="en-US" sz="1425" dirty="0">
              <a:latin typeface="+mj-lt"/>
            </a:endParaRPr>
          </a:p>
          <a:p>
            <a:pPr marL="0" indent="0">
              <a:lnSpc>
                <a:spcPct val="90000"/>
              </a:lnSpc>
              <a:buNone/>
            </a:pPr>
            <a:r>
              <a:rPr lang="en-US" sz="1800" dirty="0">
                <a:solidFill>
                  <a:srgbClr val="000000"/>
                </a:solidFill>
              </a:rPr>
              <a:t>      2. Interviews: </a:t>
            </a:r>
            <a:r>
              <a:rPr lang="en-AU" sz="1800" dirty="0"/>
              <a:t>Qualitative semi-structured interviews</a:t>
            </a:r>
            <a:endParaRPr lang="en-US" sz="1800"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10</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022733"/>
            <a:ext cx="1744944"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Calibri Light" panose="020F0302020204030204"/>
                <a:ea typeface="+mn-ea"/>
                <a:cs typeface="+mn-cs"/>
              </a:rPr>
              <a:t>Methods</a:t>
            </a: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000" b="1" dirty="0">
              <a:solidFill>
                <a:prstClr val="white"/>
              </a:solidFill>
              <a:latin typeface="Calibri Light" panose="020F03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Data Collection</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4565BFD-F09F-97EE-079E-6FBD890B91E2}"/>
              </a:ext>
            </a:extLst>
          </p:cNvPr>
          <p:cNvSpPr txBox="1"/>
          <p:nvPr/>
        </p:nvSpPr>
        <p:spPr>
          <a:xfrm>
            <a:off x="3335484" y="1628613"/>
            <a:ext cx="5055832" cy="464871"/>
          </a:xfrm>
          <a:prstGeom prst="rect">
            <a:avLst/>
          </a:prstGeom>
          <a:noFill/>
        </p:spPr>
        <p:txBody>
          <a:bodyPr wrap="square">
            <a:spAutoFit/>
          </a:bodyPr>
          <a:lstStyle/>
          <a:p>
            <a:pPr marL="339346" marR="0" lvl="1" indent="-169673" algn="l" defTabSz="4572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Two part, mixed-methods design</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sp>
        <p:nvSpPr>
          <p:cNvPr id="6" name="TextBox 5">
            <a:extLst>
              <a:ext uri="{FF2B5EF4-FFF2-40B4-BE49-F238E27FC236}">
                <a16:creationId xmlns:a16="http://schemas.microsoft.com/office/drawing/2014/main" id="{0FB52829-EF39-61C1-ACFE-FDFAA8BF6A7F}"/>
              </a:ext>
            </a:extLst>
          </p:cNvPr>
          <p:cNvSpPr txBox="1"/>
          <p:nvPr/>
        </p:nvSpPr>
        <p:spPr>
          <a:xfrm>
            <a:off x="3668994" y="2347008"/>
            <a:ext cx="5056094" cy="369332"/>
          </a:xfrm>
          <a:prstGeom prst="rect">
            <a:avLst/>
          </a:prstGeom>
          <a:noFill/>
        </p:spPr>
        <p:txBody>
          <a:bodyPr wrap="square">
            <a:spAutoFit/>
          </a:bodyPr>
          <a:lstStyle/>
          <a:p>
            <a:r>
              <a:rPr lang="en-US" sz="1800" dirty="0">
                <a:solidFill>
                  <a:srgbClr val="000000"/>
                </a:solidFill>
              </a:rPr>
              <a:t>1. Surveys: </a:t>
            </a:r>
            <a:r>
              <a:rPr lang="en-AU" sz="1800" dirty="0"/>
              <a:t>Pre and post online survey data </a:t>
            </a:r>
            <a:endParaRPr lang="en-AU" dirty="0"/>
          </a:p>
        </p:txBody>
      </p:sp>
      <p:pic>
        <p:nvPicPr>
          <p:cNvPr id="7" name="Picture 6">
            <a:extLst>
              <a:ext uri="{FF2B5EF4-FFF2-40B4-BE49-F238E27FC236}">
                <a16:creationId xmlns:a16="http://schemas.microsoft.com/office/drawing/2014/main" id="{4BFF061B-16CF-AD64-5DBC-8C7F48C5E9A1}"/>
              </a:ext>
            </a:extLst>
          </p:cNvPr>
          <p:cNvPicPr>
            <a:picLocks noChangeAspect="1"/>
          </p:cNvPicPr>
          <p:nvPr/>
        </p:nvPicPr>
        <p:blipFill>
          <a:blip r:embed="rId8"/>
          <a:stretch>
            <a:fillRect/>
          </a:stretch>
        </p:blipFill>
        <p:spPr>
          <a:xfrm>
            <a:off x="5863400" y="6105605"/>
            <a:ext cx="1127858" cy="621846"/>
          </a:xfrm>
          <a:prstGeom prst="rect">
            <a:avLst/>
          </a:prstGeom>
        </p:spPr>
      </p:pic>
    </p:spTree>
    <p:custDataLst>
      <p:tags r:id="rId1"/>
    </p:custDataLst>
    <p:extLst>
      <p:ext uri="{BB962C8B-B14F-4D97-AF65-F5344CB8AC3E}">
        <p14:creationId xmlns:p14="http://schemas.microsoft.com/office/powerpoint/2010/main" val="685473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9105" y="1823281"/>
            <a:ext cx="5511244" cy="3353559"/>
          </a:xfrm>
        </p:spPr>
        <p:txBody>
          <a:bodyPr vert="horz" lIns="68580" tIns="34290" rIns="68580" bIns="34290" rtlCol="0" anchor="ctr">
            <a:normAutofit fontScale="92500" lnSpcReduction="20000"/>
          </a:bodyPr>
          <a:lstStyle/>
          <a:p>
            <a:pPr>
              <a:lnSpc>
                <a:spcPct val="90000"/>
              </a:lnSpc>
            </a:pPr>
            <a:r>
              <a:rPr lang="en-AU" sz="1600" dirty="0"/>
              <a:t>55 attended 1 or more meeting (average attendance 3 meetings, range 1-18)</a:t>
            </a:r>
          </a:p>
          <a:p>
            <a:pPr>
              <a:lnSpc>
                <a:spcPct val="90000"/>
              </a:lnSpc>
            </a:pPr>
            <a:r>
              <a:rPr lang="en-US" sz="1600" b="1" dirty="0">
                <a:solidFill>
                  <a:srgbClr val="000000"/>
                </a:solidFill>
              </a:rPr>
              <a:t>N = 23 </a:t>
            </a:r>
            <a:r>
              <a:rPr lang="en-US" sz="1600" dirty="0">
                <a:solidFill>
                  <a:srgbClr val="000000"/>
                </a:solidFill>
              </a:rPr>
              <a:t>(completed pre and post surveys and 1 or more sessions)</a:t>
            </a:r>
            <a:endParaRPr lang="en-US" sz="1600" b="1" dirty="0">
              <a:solidFill>
                <a:srgbClr val="000000"/>
              </a:solidFill>
            </a:endParaRPr>
          </a:p>
          <a:p>
            <a:pPr>
              <a:lnSpc>
                <a:spcPct val="150000"/>
              </a:lnSpc>
            </a:pPr>
            <a:r>
              <a:rPr lang="en-US" sz="1600" b="1" dirty="0">
                <a:solidFill>
                  <a:srgbClr val="000000"/>
                </a:solidFill>
              </a:rPr>
              <a:t>96% women,</a:t>
            </a:r>
            <a:r>
              <a:rPr lang="en-US" sz="1600" dirty="0">
                <a:solidFill>
                  <a:srgbClr val="000000"/>
                </a:solidFill>
              </a:rPr>
              <a:t> average </a:t>
            </a:r>
            <a:r>
              <a:rPr lang="en-US" sz="1600" b="1" dirty="0">
                <a:solidFill>
                  <a:srgbClr val="000000"/>
                </a:solidFill>
              </a:rPr>
              <a:t>age 54 years</a:t>
            </a:r>
            <a:r>
              <a:rPr lang="en-US" sz="1600" dirty="0">
                <a:solidFill>
                  <a:srgbClr val="000000"/>
                </a:solidFill>
              </a:rPr>
              <a:t>, median 52 years (range 20 to 75)</a:t>
            </a:r>
          </a:p>
          <a:p>
            <a:pPr>
              <a:lnSpc>
                <a:spcPct val="150000"/>
              </a:lnSpc>
            </a:pPr>
            <a:r>
              <a:rPr lang="en-AU" sz="1600" b="1" dirty="0">
                <a:ea typeface="Antic" panose="020B0604020202020204" charset="0"/>
              </a:rPr>
              <a:t>65% parents, </a:t>
            </a:r>
            <a:r>
              <a:rPr lang="en-AU" sz="1600" dirty="0">
                <a:ea typeface="Antic" panose="020B0604020202020204" charset="0"/>
              </a:rPr>
              <a:t>22% partner/ex-partner, 13% child, friend, or other relative</a:t>
            </a:r>
          </a:p>
          <a:p>
            <a:pPr>
              <a:lnSpc>
                <a:spcPct val="150000"/>
              </a:lnSpc>
            </a:pPr>
            <a:r>
              <a:rPr lang="en-AU" sz="1600" b="1" dirty="0">
                <a:ea typeface="Antic" panose="020B0604020202020204" charset="0"/>
              </a:rPr>
              <a:t>Average 5 years </a:t>
            </a:r>
            <a:r>
              <a:rPr lang="en-AU" sz="1600" dirty="0">
                <a:ea typeface="Antic" panose="020B0604020202020204" charset="0"/>
              </a:rPr>
              <a:t>as an affected family member </a:t>
            </a:r>
          </a:p>
          <a:p>
            <a:pPr>
              <a:lnSpc>
                <a:spcPct val="150000"/>
              </a:lnSpc>
            </a:pPr>
            <a:r>
              <a:rPr lang="en-AU" sz="1600" dirty="0">
                <a:ea typeface="Antic" panose="020B0604020202020204" charset="0"/>
              </a:rPr>
              <a:t>Common substances were </a:t>
            </a:r>
            <a:r>
              <a:rPr lang="en-AU" sz="1600" b="1" dirty="0">
                <a:ea typeface="Antic" panose="020B0604020202020204" charset="0"/>
              </a:rPr>
              <a:t>methamphetamine, alcohol, and polysubstance</a:t>
            </a:r>
            <a:endParaRPr lang="en-AU" sz="1600" dirty="0">
              <a:ea typeface="Antic" panose="020B0604020202020204" charset="0"/>
            </a:endParaRPr>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11</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6" y="2022733"/>
            <a:ext cx="2106663"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Light" panose="020F0302020204030204"/>
              </a:rPr>
              <a:t>Survey Participants</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EAA22FE-CDB5-8DA1-667F-60B5D1E00A6C}"/>
              </a:ext>
            </a:extLst>
          </p:cNvPr>
          <p:cNvPicPr>
            <a:picLocks noChangeAspect="1"/>
          </p:cNvPicPr>
          <p:nvPr/>
        </p:nvPicPr>
        <p:blipFill>
          <a:blip r:embed="rId8"/>
          <a:stretch>
            <a:fillRect/>
          </a:stretch>
        </p:blipFill>
        <p:spPr>
          <a:xfrm>
            <a:off x="5896614" y="6069559"/>
            <a:ext cx="1127858" cy="621846"/>
          </a:xfrm>
          <a:prstGeom prst="rect">
            <a:avLst/>
          </a:prstGeom>
        </p:spPr>
      </p:pic>
    </p:spTree>
    <p:custDataLst>
      <p:tags r:id="rId1"/>
    </p:custDataLst>
    <p:extLst>
      <p:ext uri="{BB962C8B-B14F-4D97-AF65-F5344CB8AC3E}">
        <p14:creationId xmlns:p14="http://schemas.microsoft.com/office/powerpoint/2010/main" val="4195342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9105" y="1823281"/>
            <a:ext cx="5511244" cy="3353559"/>
          </a:xfrm>
        </p:spPr>
        <p:txBody>
          <a:bodyPr vert="horz" lIns="68580" tIns="34290" rIns="68580" bIns="34290" rtlCol="0" anchor="ctr">
            <a:normAutofit/>
          </a:bodyPr>
          <a:lstStyle/>
          <a:p>
            <a:pPr>
              <a:lnSpc>
                <a:spcPct val="90000"/>
              </a:lnSpc>
            </a:pPr>
            <a:r>
              <a:rPr lang="en-US" sz="1800" b="1" dirty="0"/>
              <a:t>Improvement in general self-efficacy </a:t>
            </a:r>
            <a:r>
              <a:rPr lang="en-US" sz="1800" dirty="0"/>
              <a:t>(confidence to manage and cope with life challenges)</a:t>
            </a:r>
          </a:p>
          <a:p>
            <a:pPr>
              <a:lnSpc>
                <a:spcPct val="90000"/>
              </a:lnSpc>
            </a:pPr>
            <a:r>
              <a:rPr lang="en-US" sz="1800" dirty="0"/>
              <a:t>b = 2.63, 95% CI 0.82, 4.44, p = .004 </a:t>
            </a:r>
          </a:p>
          <a:p>
            <a:pPr>
              <a:lnSpc>
                <a:spcPct val="90000"/>
              </a:lnSpc>
            </a:pPr>
            <a:r>
              <a:rPr lang="en-US" sz="1800" dirty="0"/>
              <a:t>Non-significant improvements in well-being index and social connectedness</a:t>
            </a:r>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12</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6" y="2022733"/>
            <a:ext cx="2106663"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Light" panose="020F0302020204030204"/>
              </a:rPr>
              <a:t>Survey Results</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0FEFEBA-04B1-4485-EDC3-993AE8AFE044}"/>
              </a:ext>
            </a:extLst>
          </p:cNvPr>
          <p:cNvPicPr>
            <a:picLocks noChangeAspect="1"/>
          </p:cNvPicPr>
          <p:nvPr/>
        </p:nvPicPr>
        <p:blipFill>
          <a:blip r:embed="rId8"/>
          <a:stretch>
            <a:fillRect/>
          </a:stretch>
        </p:blipFill>
        <p:spPr>
          <a:xfrm>
            <a:off x="5869720" y="6069559"/>
            <a:ext cx="1127858" cy="621846"/>
          </a:xfrm>
          <a:prstGeom prst="rect">
            <a:avLst/>
          </a:prstGeom>
        </p:spPr>
      </p:pic>
    </p:spTree>
    <p:custDataLst>
      <p:tags r:id="rId1"/>
    </p:custDataLst>
    <p:extLst>
      <p:ext uri="{BB962C8B-B14F-4D97-AF65-F5344CB8AC3E}">
        <p14:creationId xmlns:p14="http://schemas.microsoft.com/office/powerpoint/2010/main" val="1728881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9105" y="1823281"/>
            <a:ext cx="5511244" cy="3353559"/>
          </a:xfrm>
        </p:spPr>
        <p:txBody>
          <a:bodyPr vert="horz" lIns="68580" tIns="34290" rIns="68580" bIns="34290" rtlCol="0" anchor="ctr">
            <a:normAutofit/>
          </a:bodyPr>
          <a:lstStyle/>
          <a:p>
            <a:pPr>
              <a:lnSpc>
                <a:spcPct val="150000"/>
              </a:lnSpc>
            </a:pPr>
            <a:r>
              <a:rPr lang="en-US" sz="1800" b="1" dirty="0">
                <a:solidFill>
                  <a:srgbClr val="000000"/>
                </a:solidFill>
              </a:rPr>
              <a:t>All women,</a:t>
            </a:r>
            <a:r>
              <a:rPr lang="en-US" sz="1800" dirty="0">
                <a:solidFill>
                  <a:srgbClr val="000000"/>
                </a:solidFill>
              </a:rPr>
              <a:t> average age </a:t>
            </a:r>
            <a:r>
              <a:rPr lang="en-US" sz="1800" b="1" dirty="0">
                <a:solidFill>
                  <a:srgbClr val="000000"/>
                </a:solidFill>
              </a:rPr>
              <a:t>57 years</a:t>
            </a:r>
            <a:r>
              <a:rPr lang="en-US" sz="1800" dirty="0">
                <a:solidFill>
                  <a:srgbClr val="000000"/>
                </a:solidFill>
              </a:rPr>
              <a:t> (range 40-66)</a:t>
            </a:r>
          </a:p>
          <a:p>
            <a:pPr>
              <a:lnSpc>
                <a:spcPct val="150000"/>
              </a:lnSpc>
            </a:pPr>
            <a:r>
              <a:rPr lang="en-US" sz="1800" b="1" dirty="0">
                <a:solidFill>
                  <a:srgbClr val="000000"/>
                </a:solidFill>
                <a:ea typeface="Antic" panose="020B0604020202020204" charset="0"/>
              </a:rPr>
              <a:t>10 (91%) parents</a:t>
            </a:r>
            <a:r>
              <a:rPr lang="en-US" sz="1800" dirty="0">
                <a:solidFill>
                  <a:srgbClr val="000000"/>
                </a:solidFill>
                <a:ea typeface="Antic" panose="020B0604020202020204" charset="0"/>
              </a:rPr>
              <a:t>, 1 was partner/ex-partner </a:t>
            </a:r>
            <a:endParaRPr lang="en-AU" sz="1800" dirty="0">
              <a:ea typeface="Antic" panose="020B0604020202020204" charset="0"/>
            </a:endParaRPr>
          </a:p>
          <a:p>
            <a:pPr>
              <a:lnSpc>
                <a:spcPct val="150000"/>
              </a:lnSpc>
            </a:pPr>
            <a:r>
              <a:rPr lang="en-AU" sz="1800" b="1" dirty="0">
                <a:ea typeface="Antic" panose="020B0604020202020204" charset="0"/>
              </a:rPr>
              <a:t>Average 9 years </a:t>
            </a:r>
            <a:r>
              <a:rPr lang="en-AU" sz="1800" dirty="0">
                <a:ea typeface="Antic" panose="020B0604020202020204" charset="0"/>
              </a:rPr>
              <a:t>as an affected family member (range 1-18 years)</a:t>
            </a:r>
          </a:p>
          <a:p>
            <a:pPr>
              <a:lnSpc>
                <a:spcPct val="90000"/>
              </a:lnSpc>
            </a:pPr>
            <a:r>
              <a:rPr lang="en-AU" sz="1800" dirty="0">
                <a:ea typeface="Antic" panose="020B0604020202020204" charset="0"/>
              </a:rPr>
              <a:t>Methamphetamine, alcohol, and polysubstance</a:t>
            </a:r>
          </a:p>
          <a:p>
            <a:pPr marL="0" indent="0">
              <a:lnSpc>
                <a:spcPct val="90000"/>
              </a:lnSpc>
              <a:buNone/>
            </a:pPr>
            <a:endParaRPr lang="en-US" sz="1800"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13</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484397"/>
            <a:ext cx="2230117"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Light" panose="020F0302020204030204"/>
              </a:rPr>
              <a:t>11 Interviews</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0FEFEBA-04B1-4485-EDC3-993AE8AFE044}"/>
              </a:ext>
            </a:extLst>
          </p:cNvPr>
          <p:cNvPicPr>
            <a:picLocks noChangeAspect="1"/>
          </p:cNvPicPr>
          <p:nvPr/>
        </p:nvPicPr>
        <p:blipFill>
          <a:blip r:embed="rId8"/>
          <a:stretch>
            <a:fillRect/>
          </a:stretch>
        </p:blipFill>
        <p:spPr>
          <a:xfrm>
            <a:off x="5869720" y="6069559"/>
            <a:ext cx="1127858" cy="621846"/>
          </a:xfrm>
          <a:prstGeom prst="rect">
            <a:avLst/>
          </a:prstGeom>
        </p:spPr>
      </p:pic>
    </p:spTree>
    <p:custDataLst>
      <p:tags r:id="rId1"/>
    </p:custDataLst>
    <p:extLst>
      <p:ext uri="{BB962C8B-B14F-4D97-AF65-F5344CB8AC3E}">
        <p14:creationId xmlns:p14="http://schemas.microsoft.com/office/powerpoint/2010/main" val="471924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9105" y="1823281"/>
            <a:ext cx="5511244" cy="3353559"/>
          </a:xfrm>
        </p:spPr>
        <p:txBody>
          <a:bodyPr vert="horz" lIns="68580" tIns="34290" rIns="68580" bIns="34290" rtlCol="0" anchor="ctr">
            <a:normAutofit/>
          </a:bodyPr>
          <a:lstStyle/>
          <a:p>
            <a:pPr marL="0" indent="0">
              <a:lnSpc>
                <a:spcPct val="150000"/>
              </a:lnSpc>
              <a:buNone/>
            </a:pPr>
            <a:r>
              <a:rPr lang="en-GB" sz="1800" i="1" dirty="0">
                <a:solidFill>
                  <a:srgbClr val="000000"/>
                </a:solidFill>
              </a:rPr>
              <a:t>1. Connecting with others who share the same world</a:t>
            </a:r>
          </a:p>
          <a:p>
            <a:pPr marL="0" lvl="0" indent="0">
              <a:lnSpc>
                <a:spcPct val="150000"/>
              </a:lnSpc>
              <a:buNone/>
            </a:pPr>
            <a:r>
              <a:rPr lang="en-GB" sz="1800" i="1" dirty="0">
                <a:solidFill>
                  <a:srgbClr val="000000"/>
                </a:solidFill>
              </a:rPr>
              <a:t>2. It’s the facilitators that make the group</a:t>
            </a:r>
          </a:p>
          <a:p>
            <a:pPr marL="0" lvl="0" indent="0">
              <a:lnSpc>
                <a:spcPct val="150000"/>
              </a:lnSpc>
              <a:buNone/>
            </a:pPr>
            <a:r>
              <a:rPr lang="en-GB" sz="1800" i="1" dirty="0">
                <a:solidFill>
                  <a:srgbClr val="000000"/>
                </a:solidFill>
              </a:rPr>
              <a:t>3. Accessing support when in crisis</a:t>
            </a:r>
            <a:r>
              <a:rPr lang="en-AU" sz="1800" i="1" dirty="0">
                <a:solidFill>
                  <a:prstClr val="black"/>
                </a:solidFill>
              </a:rPr>
              <a:t> </a:t>
            </a:r>
            <a:endParaRPr lang="en-GB" sz="1800" i="1" dirty="0">
              <a:solidFill>
                <a:srgbClr val="000000"/>
              </a:solidFill>
            </a:endParaRPr>
          </a:p>
          <a:p>
            <a:pPr marL="0" indent="0">
              <a:lnSpc>
                <a:spcPct val="90000"/>
              </a:lnSpc>
              <a:buNone/>
            </a:pPr>
            <a:endParaRPr lang="en-US" sz="1800"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14</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484397"/>
            <a:ext cx="2230117"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Light" panose="020F0302020204030204"/>
              </a:rPr>
              <a:t>3 </a:t>
            </a: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Interview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Light" panose="020F0302020204030204"/>
              </a:rPr>
              <a:t>Themes</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0FEFEBA-04B1-4485-EDC3-993AE8AFE044}"/>
              </a:ext>
            </a:extLst>
          </p:cNvPr>
          <p:cNvPicPr>
            <a:picLocks noChangeAspect="1"/>
          </p:cNvPicPr>
          <p:nvPr/>
        </p:nvPicPr>
        <p:blipFill>
          <a:blip r:embed="rId8"/>
          <a:stretch>
            <a:fillRect/>
          </a:stretch>
        </p:blipFill>
        <p:spPr>
          <a:xfrm>
            <a:off x="5869720" y="6069559"/>
            <a:ext cx="1127858" cy="621846"/>
          </a:xfrm>
          <a:prstGeom prst="rect">
            <a:avLst/>
          </a:prstGeom>
        </p:spPr>
      </p:pic>
    </p:spTree>
    <p:custDataLst>
      <p:tags r:id="rId1"/>
    </p:custDataLst>
    <p:extLst>
      <p:ext uri="{BB962C8B-B14F-4D97-AF65-F5344CB8AC3E}">
        <p14:creationId xmlns:p14="http://schemas.microsoft.com/office/powerpoint/2010/main" val="928798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9105" y="1572531"/>
            <a:ext cx="5511244" cy="4051983"/>
          </a:xfrm>
          <a:solidFill>
            <a:schemeClr val="bg1">
              <a:alpha val="80000"/>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lIns="68580" tIns="34290" rIns="68580" bIns="34290" rtlCol="0" anchor="ctr">
            <a:normAutofit fontScale="47500" lnSpcReduction="20000"/>
          </a:bodyPr>
          <a:lstStyle/>
          <a:p>
            <a:pPr marL="457200" indent="-457200">
              <a:lnSpc>
                <a:spcPct val="100000"/>
              </a:lnSpc>
              <a:buFont typeface="Arial" panose="020B0604020202020204" pitchFamily="34" charset="0"/>
              <a:buChar char="•"/>
            </a:pPr>
            <a:endParaRPr lang="en-GB" sz="1800" dirty="0">
              <a:solidFill>
                <a:srgbClr val="000000"/>
              </a:solidFill>
            </a:endParaRPr>
          </a:p>
          <a:p>
            <a:pPr marL="457200" indent="-457200">
              <a:lnSpc>
                <a:spcPct val="100000"/>
              </a:lnSpc>
              <a:buFont typeface="Arial" panose="020B0604020202020204" pitchFamily="34" charset="0"/>
              <a:buChar char="•"/>
            </a:pPr>
            <a:endParaRPr lang="en-GB" sz="1800" dirty="0">
              <a:solidFill>
                <a:srgbClr val="000000"/>
              </a:solidFill>
            </a:endParaRPr>
          </a:p>
          <a:p>
            <a:pPr marL="457200" indent="-457200">
              <a:lnSpc>
                <a:spcPct val="100000"/>
              </a:lnSpc>
              <a:buFont typeface="Arial" panose="020B0604020202020204" pitchFamily="34" charset="0"/>
              <a:buChar char="•"/>
            </a:pPr>
            <a:r>
              <a:rPr lang="en-GB" sz="3300" dirty="0">
                <a:solidFill>
                  <a:srgbClr val="000000"/>
                </a:solidFill>
              </a:rPr>
              <a:t>Importance of connecting with others who share their experiences </a:t>
            </a:r>
          </a:p>
          <a:p>
            <a:pPr marL="457200" indent="-457200">
              <a:lnSpc>
                <a:spcPct val="100000"/>
              </a:lnSpc>
              <a:buFont typeface="Arial" panose="020B0604020202020204" pitchFamily="34" charset="0"/>
              <a:buChar char="•"/>
            </a:pPr>
            <a:r>
              <a:rPr lang="en-GB" sz="3300" dirty="0">
                <a:solidFill>
                  <a:srgbClr val="000000"/>
                </a:solidFill>
              </a:rPr>
              <a:t>Benefits of emotional support, normalisation, and practical advice</a:t>
            </a:r>
          </a:p>
          <a:p>
            <a:pPr marL="457200" indent="-457200">
              <a:lnSpc>
                <a:spcPct val="100000"/>
              </a:lnSpc>
              <a:buFont typeface="Arial" panose="020B0604020202020204" pitchFamily="34" charset="0"/>
              <a:buChar char="•"/>
            </a:pPr>
            <a:r>
              <a:rPr lang="en-US" sz="3300" dirty="0">
                <a:solidFill>
                  <a:srgbClr val="000000"/>
                </a:solidFill>
              </a:rPr>
              <a:t>“I found it just helps you get your eyes off yourself […] people just gave good advice, just heard different ways that different people handled things.” – Erica, 56 years old, mother of son</a:t>
            </a:r>
          </a:p>
          <a:p>
            <a:pPr marL="457200" indent="-457200">
              <a:lnSpc>
                <a:spcPct val="100000"/>
              </a:lnSpc>
              <a:buFont typeface="Arial" panose="020B0604020202020204" pitchFamily="34" charset="0"/>
              <a:buChar char="•"/>
            </a:pPr>
            <a:r>
              <a:rPr lang="en-US" sz="3300" dirty="0">
                <a:solidFill>
                  <a:srgbClr val="000000"/>
                </a:solidFill>
              </a:rPr>
              <a:t>“You wouldn’t really understand it unless you'd been through it [...] People are supportive, but if they haven't lived through it, it's different.” - Joy, 66 years old, mother of son</a:t>
            </a:r>
          </a:p>
          <a:p>
            <a:pPr marL="457200" indent="-457200">
              <a:lnSpc>
                <a:spcPct val="100000"/>
              </a:lnSpc>
              <a:buFont typeface="Arial" panose="020B0604020202020204" pitchFamily="34" charset="0"/>
              <a:buChar char="•"/>
            </a:pPr>
            <a:endParaRPr lang="en-US" sz="1800" dirty="0">
              <a:solidFill>
                <a:srgbClr val="000000"/>
              </a:solidFill>
            </a:endParaRPr>
          </a:p>
          <a:p>
            <a:pPr marL="0" indent="0">
              <a:lnSpc>
                <a:spcPct val="100000"/>
              </a:lnSpc>
              <a:buNone/>
            </a:pPr>
            <a:r>
              <a:rPr lang="en-US" sz="2900" dirty="0">
                <a:solidFill>
                  <a:srgbClr val="000000"/>
                </a:solidFill>
              </a:rPr>
              <a:t>Participant names are replaced with pseudonyms</a:t>
            </a:r>
          </a:p>
          <a:p>
            <a:pPr marL="457200" indent="-457200">
              <a:lnSpc>
                <a:spcPct val="100000"/>
              </a:lnSpc>
              <a:buFont typeface="Arial" panose="020B0604020202020204" pitchFamily="34" charset="0"/>
              <a:buChar char="•"/>
            </a:pPr>
            <a:endParaRPr lang="en-US" sz="1800" dirty="0">
              <a:solidFill>
                <a:srgbClr val="000000"/>
              </a:solidFill>
            </a:endParaRPr>
          </a:p>
          <a:p>
            <a:pPr marL="457200" indent="-457200">
              <a:lnSpc>
                <a:spcPct val="100000"/>
              </a:lnSpc>
              <a:buFont typeface="Arial" panose="020B0604020202020204" pitchFamily="34" charset="0"/>
              <a:buChar char="•"/>
            </a:pPr>
            <a:endParaRPr lang="en-GB" sz="1800" dirty="0">
              <a:solidFill>
                <a:srgbClr val="000000"/>
              </a:solidFill>
            </a:endParaRPr>
          </a:p>
          <a:p>
            <a:pPr marL="0" indent="0">
              <a:lnSpc>
                <a:spcPct val="90000"/>
              </a:lnSpc>
              <a:buNone/>
            </a:pPr>
            <a:endParaRPr lang="en-US" sz="1800"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15</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484397"/>
            <a:ext cx="2230117" cy="33239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Theme 1 - Connecting with others who share the same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0FEFEBA-04B1-4485-EDC3-993AE8AFE044}"/>
              </a:ext>
            </a:extLst>
          </p:cNvPr>
          <p:cNvPicPr>
            <a:picLocks noChangeAspect="1"/>
          </p:cNvPicPr>
          <p:nvPr/>
        </p:nvPicPr>
        <p:blipFill>
          <a:blip r:embed="rId8"/>
          <a:stretch>
            <a:fillRect/>
          </a:stretch>
        </p:blipFill>
        <p:spPr>
          <a:xfrm>
            <a:off x="5869720" y="6069559"/>
            <a:ext cx="1127858" cy="621846"/>
          </a:xfrm>
          <a:prstGeom prst="rect">
            <a:avLst/>
          </a:prstGeom>
        </p:spPr>
      </p:pic>
      <p:pic>
        <p:nvPicPr>
          <p:cNvPr id="6" name="Picture 5">
            <a:extLst>
              <a:ext uri="{FF2B5EF4-FFF2-40B4-BE49-F238E27FC236}">
                <a16:creationId xmlns:a16="http://schemas.microsoft.com/office/drawing/2014/main" id="{44A7DC10-A6CF-55A4-74DB-9A79E6D210AC}"/>
              </a:ext>
            </a:extLst>
          </p:cNvPr>
          <p:cNvPicPr>
            <a:picLocks noChangeAspect="1"/>
          </p:cNvPicPr>
          <p:nvPr/>
        </p:nvPicPr>
        <p:blipFill>
          <a:blip r:embed="rId9"/>
          <a:stretch>
            <a:fillRect/>
          </a:stretch>
        </p:blipFill>
        <p:spPr>
          <a:xfrm>
            <a:off x="2938950" y="2542668"/>
            <a:ext cx="963251" cy="670618"/>
          </a:xfrm>
          <a:prstGeom prst="rect">
            <a:avLst/>
          </a:prstGeom>
        </p:spPr>
      </p:pic>
      <p:pic>
        <p:nvPicPr>
          <p:cNvPr id="7" name="Picture 6">
            <a:extLst>
              <a:ext uri="{FF2B5EF4-FFF2-40B4-BE49-F238E27FC236}">
                <a16:creationId xmlns:a16="http://schemas.microsoft.com/office/drawing/2014/main" id="{0F45D824-B064-C7BC-1383-5F2B2D9E239C}"/>
              </a:ext>
            </a:extLst>
          </p:cNvPr>
          <p:cNvPicPr>
            <a:picLocks noChangeAspect="1"/>
          </p:cNvPicPr>
          <p:nvPr/>
        </p:nvPicPr>
        <p:blipFill>
          <a:blip r:embed="rId9"/>
          <a:stretch>
            <a:fillRect/>
          </a:stretch>
        </p:blipFill>
        <p:spPr>
          <a:xfrm>
            <a:off x="7305650" y="4357310"/>
            <a:ext cx="963251" cy="670618"/>
          </a:xfrm>
          <a:prstGeom prst="rect">
            <a:avLst/>
          </a:prstGeom>
        </p:spPr>
      </p:pic>
    </p:spTree>
    <p:custDataLst>
      <p:tags r:id="rId1"/>
    </p:custDataLst>
    <p:extLst>
      <p:ext uri="{BB962C8B-B14F-4D97-AF65-F5344CB8AC3E}">
        <p14:creationId xmlns:p14="http://schemas.microsoft.com/office/powerpoint/2010/main" val="2638833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9105" y="1572531"/>
            <a:ext cx="5511244" cy="4051983"/>
          </a:xfrm>
          <a:solidFill>
            <a:schemeClr val="bg1">
              <a:alpha val="80000"/>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lIns="68580" tIns="34290" rIns="68580" bIns="34290" rtlCol="0" anchor="ctr">
            <a:normAutofit fontScale="92500" lnSpcReduction="20000"/>
          </a:bodyPr>
          <a:lstStyle/>
          <a:p>
            <a:pPr marL="457200" indent="-457200">
              <a:lnSpc>
                <a:spcPct val="100000"/>
              </a:lnSpc>
              <a:buFont typeface="Arial" panose="020B0604020202020204" pitchFamily="34" charset="0"/>
              <a:buChar char="•"/>
            </a:pPr>
            <a:endParaRPr lang="en-US" sz="1800" dirty="0">
              <a:solidFill>
                <a:srgbClr val="000000"/>
              </a:solidFill>
            </a:endParaRPr>
          </a:p>
          <a:p>
            <a:pPr marL="457200" indent="-457200">
              <a:lnSpc>
                <a:spcPct val="100000"/>
              </a:lnSpc>
              <a:buFont typeface="Arial" panose="020B0604020202020204" pitchFamily="34" charset="0"/>
              <a:buChar char="•"/>
            </a:pPr>
            <a:endParaRPr lang="en-US" sz="1800" dirty="0">
              <a:solidFill>
                <a:srgbClr val="000000"/>
              </a:solidFill>
            </a:endParaRPr>
          </a:p>
          <a:p>
            <a:pPr marL="457200" indent="-457200">
              <a:lnSpc>
                <a:spcPct val="100000"/>
              </a:lnSpc>
              <a:buFont typeface="Arial" panose="020B0604020202020204" pitchFamily="34" charset="0"/>
              <a:buChar char="•"/>
            </a:pPr>
            <a:endParaRPr lang="en-US" sz="1800" dirty="0">
              <a:solidFill>
                <a:srgbClr val="000000"/>
              </a:solidFill>
            </a:endParaRPr>
          </a:p>
          <a:p>
            <a:pPr marL="457200" indent="-457200">
              <a:lnSpc>
                <a:spcPct val="100000"/>
              </a:lnSpc>
              <a:buFont typeface="Arial" panose="020B0604020202020204" pitchFamily="34" charset="0"/>
              <a:buChar char="•"/>
            </a:pPr>
            <a:r>
              <a:rPr lang="en-US" sz="2200" dirty="0">
                <a:solidFill>
                  <a:srgbClr val="000000"/>
                </a:solidFill>
              </a:rPr>
              <a:t>Facilitators needed to be effective group managers</a:t>
            </a:r>
          </a:p>
          <a:p>
            <a:pPr marL="457200" indent="-457200">
              <a:lnSpc>
                <a:spcPct val="100000"/>
              </a:lnSpc>
              <a:buFont typeface="Arial" panose="020B0604020202020204" pitchFamily="34" charset="0"/>
              <a:buChar char="•"/>
            </a:pPr>
            <a:r>
              <a:rPr lang="en-US" sz="2200" dirty="0">
                <a:solidFill>
                  <a:srgbClr val="000000"/>
                </a:solidFill>
              </a:rPr>
              <a:t>Facilitators needed complex skills, training, and professionalism to create a safe and supportive group </a:t>
            </a:r>
          </a:p>
          <a:p>
            <a:pPr marL="457200" indent="-457200">
              <a:lnSpc>
                <a:spcPct val="100000"/>
              </a:lnSpc>
            </a:pPr>
            <a:endParaRPr lang="en-AU" altLang="ja-JP" sz="1800" dirty="0">
              <a:solidFill>
                <a:srgbClr val="000000"/>
              </a:solidFill>
              <a:ea typeface="SimSun" panose="02010600030101010101" pitchFamily="2" charset="-122"/>
              <a:cs typeface="Times New Roman" panose="02020603050405020304" pitchFamily="18" charset="0"/>
            </a:endParaRPr>
          </a:p>
          <a:p>
            <a:pPr marL="457200" indent="-457200">
              <a:lnSpc>
                <a:spcPct val="100000"/>
              </a:lnSpc>
            </a:pPr>
            <a:r>
              <a:rPr lang="en-AU" altLang="ja-JP" sz="1800" dirty="0">
                <a:solidFill>
                  <a:srgbClr val="000000"/>
                </a:solidFill>
                <a:ea typeface="SimSun" panose="02010600030101010101" pitchFamily="2" charset="-122"/>
                <a:cs typeface="Times New Roman" panose="02020603050405020304" pitchFamily="18" charset="0"/>
              </a:rPr>
              <a:t>‘There will be some people who want to dominate. There will be shy people. [The facilitators] were really on track with, maybe checking people, but being nice, saying, ‘thank you, and let's hear from someone else’. – Emilia, 66 years old, mother of daughter </a:t>
            </a:r>
            <a:endParaRPr lang="en-AU" sz="1800" dirty="0"/>
          </a:p>
          <a:p>
            <a:pPr marL="457200" indent="-457200">
              <a:lnSpc>
                <a:spcPct val="100000"/>
              </a:lnSpc>
              <a:buFont typeface="Arial" panose="020B0604020202020204" pitchFamily="34" charset="0"/>
              <a:buChar char="•"/>
            </a:pPr>
            <a:endParaRPr lang="en-GB" sz="1800" dirty="0">
              <a:solidFill>
                <a:srgbClr val="000000"/>
              </a:solidFill>
            </a:endParaRPr>
          </a:p>
          <a:p>
            <a:pPr marL="457200" indent="-457200">
              <a:lnSpc>
                <a:spcPct val="100000"/>
              </a:lnSpc>
              <a:buFont typeface="Arial" panose="020B0604020202020204" pitchFamily="34" charset="0"/>
              <a:buChar char="•"/>
            </a:pPr>
            <a:endParaRPr lang="en-GB" sz="1800" dirty="0">
              <a:solidFill>
                <a:srgbClr val="000000"/>
              </a:solidFill>
            </a:endParaRPr>
          </a:p>
          <a:p>
            <a:pPr marL="457200" indent="-457200">
              <a:lnSpc>
                <a:spcPct val="100000"/>
              </a:lnSpc>
              <a:buFont typeface="Arial" panose="020B0604020202020204" pitchFamily="34" charset="0"/>
              <a:buChar char="•"/>
            </a:pPr>
            <a:endParaRPr lang="en-US" sz="1800" dirty="0">
              <a:solidFill>
                <a:srgbClr val="000000"/>
              </a:solidFill>
            </a:endParaRPr>
          </a:p>
          <a:p>
            <a:pPr marL="457200" indent="-457200">
              <a:lnSpc>
                <a:spcPct val="100000"/>
              </a:lnSpc>
              <a:buFont typeface="Arial" panose="020B0604020202020204" pitchFamily="34" charset="0"/>
              <a:buChar char="•"/>
            </a:pPr>
            <a:endParaRPr lang="en-GB" sz="1800" dirty="0">
              <a:solidFill>
                <a:srgbClr val="000000"/>
              </a:solidFill>
            </a:endParaRPr>
          </a:p>
          <a:p>
            <a:pPr marL="0" indent="0">
              <a:lnSpc>
                <a:spcPct val="90000"/>
              </a:lnSpc>
              <a:buNone/>
            </a:pPr>
            <a:endParaRPr lang="en-US" sz="1800"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16</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484397"/>
            <a:ext cx="2230117" cy="33239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Theme 2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It’s the facilitators that make the group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0FEFEBA-04B1-4485-EDC3-993AE8AFE044}"/>
              </a:ext>
            </a:extLst>
          </p:cNvPr>
          <p:cNvPicPr>
            <a:picLocks noChangeAspect="1"/>
          </p:cNvPicPr>
          <p:nvPr/>
        </p:nvPicPr>
        <p:blipFill>
          <a:blip r:embed="rId8"/>
          <a:stretch>
            <a:fillRect/>
          </a:stretch>
        </p:blipFill>
        <p:spPr>
          <a:xfrm>
            <a:off x="5869720" y="6069559"/>
            <a:ext cx="1127858" cy="621846"/>
          </a:xfrm>
          <a:prstGeom prst="rect">
            <a:avLst/>
          </a:prstGeom>
        </p:spPr>
      </p:pic>
      <p:pic>
        <p:nvPicPr>
          <p:cNvPr id="6" name="Picture 5">
            <a:extLst>
              <a:ext uri="{FF2B5EF4-FFF2-40B4-BE49-F238E27FC236}">
                <a16:creationId xmlns:a16="http://schemas.microsoft.com/office/drawing/2014/main" id="{9EB60E5D-87EC-F36C-377C-91109C5D148C}"/>
              </a:ext>
            </a:extLst>
          </p:cNvPr>
          <p:cNvPicPr>
            <a:picLocks noChangeAspect="1"/>
          </p:cNvPicPr>
          <p:nvPr/>
        </p:nvPicPr>
        <p:blipFill>
          <a:blip r:embed="rId9"/>
          <a:stretch>
            <a:fillRect/>
          </a:stretch>
        </p:blipFill>
        <p:spPr>
          <a:xfrm>
            <a:off x="2739696" y="3263213"/>
            <a:ext cx="963251" cy="670618"/>
          </a:xfrm>
          <a:prstGeom prst="rect">
            <a:avLst/>
          </a:prstGeom>
        </p:spPr>
      </p:pic>
      <p:pic>
        <p:nvPicPr>
          <p:cNvPr id="7" name="Picture 6">
            <a:extLst>
              <a:ext uri="{FF2B5EF4-FFF2-40B4-BE49-F238E27FC236}">
                <a16:creationId xmlns:a16="http://schemas.microsoft.com/office/drawing/2014/main" id="{7F4354E0-322F-E328-A7B6-286B64197B33}"/>
              </a:ext>
            </a:extLst>
          </p:cNvPr>
          <p:cNvPicPr>
            <a:picLocks noChangeAspect="1"/>
          </p:cNvPicPr>
          <p:nvPr/>
        </p:nvPicPr>
        <p:blipFill>
          <a:blip r:embed="rId9"/>
          <a:stretch>
            <a:fillRect/>
          </a:stretch>
        </p:blipFill>
        <p:spPr>
          <a:xfrm>
            <a:off x="7386179" y="4397684"/>
            <a:ext cx="963251" cy="670618"/>
          </a:xfrm>
          <a:prstGeom prst="rect">
            <a:avLst/>
          </a:prstGeom>
        </p:spPr>
      </p:pic>
    </p:spTree>
    <p:custDataLst>
      <p:tags r:id="rId1"/>
    </p:custDataLst>
    <p:extLst>
      <p:ext uri="{BB962C8B-B14F-4D97-AF65-F5344CB8AC3E}">
        <p14:creationId xmlns:p14="http://schemas.microsoft.com/office/powerpoint/2010/main" val="368784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25906" y="1453778"/>
            <a:ext cx="5564443" cy="4307657"/>
          </a:xfrm>
          <a:solidFill>
            <a:schemeClr val="bg1">
              <a:alpha val="80000"/>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lIns="68580" tIns="34290" rIns="68580" bIns="34290" rtlCol="0" anchor="ctr">
            <a:normAutofit fontScale="92500" lnSpcReduction="20000"/>
          </a:bodyPr>
          <a:lstStyle/>
          <a:p>
            <a:pPr marL="457200" indent="-457200">
              <a:lnSpc>
                <a:spcPct val="100000"/>
              </a:lnSpc>
              <a:buFont typeface="Arial" panose="020B0604020202020204" pitchFamily="34" charset="0"/>
              <a:buChar char="•"/>
            </a:pPr>
            <a:endParaRPr lang="en-US" sz="1800" dirty="0">
              <a:solidFill>
                <a:srgbClr val="000000"/>
              </a:solidFill>
            </a:endParaRPr>
          </a:p>
          <a:p>
            <a:pPr marL="457200" indent="-457200">
              <a:lnSpc>
                <a:spcPct val="100000"/>
              </a:lnSpc>
              <a:buFont typeface="Arial" panose="020B0604020202020204" pitchFamily="34" charset="0"/>
              <a:buChar char="•"/>
            </a:pPr>
            <a:endParaRPr lang="en-US" sz="1800" dirty="0">
              <a:solidFill>
                <a:srgbClr val="000000"/>
              </a:solidFill>
            </a:endParaRPr>
          </a:p>
          <a:p>
            <a:pPr marL="457200" indent="-457200">
              <a:lnSpc>
                <a:spcPct val="100000"/>
              </a:lnSpc>
              <a:buFont typeface="Arial" panose="020B0604020202020204" pitchFamily="34" charset="0"/>
              <a:buChar char="•"/>
            </a:pPr>
            <a:endParaRPr lang="en-US" sz="1800" dirty="0">
              <a:solidFill>
                <a:srgbClr val="000000"/>
              </a:solidFill>
            </a:endParaRPr>
          </a:p>
          <a:p>
            <a:pPr marL="457200" indent="-457200">
              <a:lnSpc>
                <a:spcPct val="100000"/>
              </a:lnSpc>
              <a:buFont typeface="Arial" panose="020B0604020202020204" pitchFamily="34" charset="0"/>
              <a:buChar char="•"/>
            </a:pPr>
            <a:r>
              <a:rPr lang="en-US" sz="1900" dirty="0">
                <a:solidFill>
                  <a:srgbClr val="000000"/>
                </a:solidFill>
              </a:rPr>
              <a:t>Participants described accessing support when new challenges arose</a:t>
            </a:r>
          </a:p>
          <a:p>
            <a:pPr marL="457200" indent="-457200">
              <a:lnSpc>
                <a:spcPct val="100000"/>
              </a:lnSpc>
              <a:buFont typeface="Arial" panose="020B0604020202020204" pitchFamily="34" charset="0"/>
              <a:buChar char="•"/>
            </a:pPr>
            <a:r>
              <a:rPr lang="en-US" sz="1900" dirty="0">
                <a:solidFill>
                  <a:srgbClr val="000000"/>
                </a:solidFill>
              </a:rPr>
              <a:t>Need for services to be easy and convenient to access </a:t>
            </a:r>
          </a:p>
          <a:p>
            <a:pPr marL="457200" indent="-457200">
              <a:lnSpc>
                <a:spcPct val="100000"/>
              </a:lnSpc>
            </a:pPr>
            <a:r>
              <a:rPr lang="en-US" sz="1800" dirty="0"/>
              <a:t>“Normally, I just go along, and try not to kind of think about it too much, but then something will happen […] that will start me off again, and then I will seek help”. -  </a:t>
            </a:r>
            <a:r>
              <a:rPr lang="en-AU" sz="1800" dirty="0"/>
              <a:t>Mary, 64 years old, mother of daughter </a:t>
            </a:r>
            <a:endParaRPr lang="en-AU" sz="1800" dirty="0">
              <a:solidFill>
                <a:srgbClr val="000000"/>
              </a:solidFill>
            </a:endParaRPr>
          </a:p>
          <a:p>
            <a:pPr marL="457200" indent="-457200">
              <a:lnSpc>
                <a:spcPct val="100000"/>
              </a:lnSpc>
            </a:pPr>
            <a:r>
              <a:rPr lang="en-AU" sz="1800" dirty="0">
                <a:solidFill>
                  <a:srgbClr val="7030A0"/>
                </a:solidFill>
              </a:rPr>
              <a:t>“When you're doing something new, like - total strangers, it's difficult […] I found the Zoom was really good, because you could just sit and listen, if you feel a bit teary” - Joy, 66 years old, mother of son</a:t>
            </a:r>
          </a:p>
          <a:p>
            <a:pPr marL="457200" indent="-457200">
              <a:lnSpc>
                <a:spcPct val="100000"/>
              </a:lnSpc>
              <a:buFont typeface="Arial" panose="020B0604020202020204" pitchFamily="34" charset="0"/>
              <a:buChar char="•"/>
            </a:pPr>
            <a:endParaRPr lang="en-GB" sz="1800" dirty="0">
              <a:solidFill>
                <a:srgbClr val="000000"/>
              </a:solidFill>
            </a:endParaRPr>
          </a:p>
          <a:p>
            <a:pPr marL="457200" indent="-457200">
              <a:lnSpc>
                <a:spcPct val="100000"/>
              </a:lnSpc>
              <a:buFont typeface="Arial" panose="020B0604020202020204" pitchFamily="34" charset="0"/>
              <a:buChar char="•"/>
            </a:pPr>
            <a:endParaRPr lang="en-GB" sz="1800" dirty="0">
              <a:solidFill>
                <a:srgbClr val="000000"/>
              </a:solidFill>
            </a:endParaRPr>
          </a:p>
          <a:p>
            <a:pPr marL="457200" indent="-457200">
              <a:lnSpc>
                <a:spcPct val="100000"/>
              </a:lnSpc>
              <a:buFont typeface="Arial" panose="020B0604020202020204" pitchFamily="34" charset="0"/>
              <a:buChar char="•"/>
            </a:pPr>
            <a:endParaRPr lang="en-US" sz="1800" dirty="0">
              <a:solidFill>
                <a:srgbClr val="000000"/>
              </a:solidFill>
            </a:endParaRPr>
          </a:p>
          <a:p>
            <a:pPr marL="457200" indent="-457200">
              <a:lnSpc>
                <a:spcPct val="100000"/>
              </a:lnSpc>
              <a:buFont typeface="Arial" panose="020B0604020202020204" pitchFamily="34" charset="0"/>
              <a:buChar char="•"/>
            </a:pPr>
            <a:endParaRPr lang="en-GB" sz="1800" dirty="0">
              <a:solidFill>
                <a:srgbClr val="000000"/>
              </a:solidFill>
            </a:endParaRPr>
          </a:p>
          <a:p>
            <a:pPr marL="0" indent="0">
              <a:lnSpc>
                <a:spcPct val="90000"/>
              </a:lnSpc>
              <a:buNone/>
            </a:pPr>
            <a:endParaRPr lang="en-US" sz="1800"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17</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484397"/>
            <a:ext cx="2230117" cy="240065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Theme 3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Accessing support when in crisis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0FEFEBA-04B1-4485-EDC3-993AE8AFE044}"/>
              </a:ext>
            </a:extLst>
          </p:cNvPr>
          <p:cNvPicPr>
            <a:picLocks noChangeAspect="1"/>
          </p:cNvPicPr>
          <p:nvPr/>
        </p:nvPicPr>
        <p:blipFill>
          <a:blip r:embed="rId8"/>
          <a:stretch>
            <a:fillRect/>
          </a:stretch>
        </p:blipFill>
        <p:spPr>
          <a:xfrm>
            <a:off x="5869720" y="6069559"/>
            <a:ext cx="1127858" cy="621846"/>
          </a:xfrm>
          <a:prstGeom prst="rect">
            <a:avLst/>
          </a:prstGeom>
        </p:spPr>
      </p:pic>
      <p:pic>
        <p:nvPicPr>
          <p:cNvPr id="6" name="Picture 5">
            <a:extLst>
              <a:ext uri="{FF2B5EF4-FFF2-40B4-BE49-F238E27FC236}">
                <a16:creationId xmlns:a16="http://schemas.microsoft.com/office/drawing/2014/main" id="{9EB60E5D-87EC-F36C-377C-91109C5D148C}"/>
              </a:ext>
            </a:extLst>
          </p:cNvPr>
          <p:cNvPicPr>
            <a:picLocks noChangeAspect="1"/>
          </p:cNvPicPr>
          <p:nvPr/>
        </p:nvPicPr>
        <p:blipFill>
          <a:blip r:embed="rId9"/>
          <a:stretch>
            <a:fillRect/>
          </a:stretch>
        </p:blipFill>
        <p:spPr>
          <a:xfrm>
            <a:off x="2791477" y="2484397"/>
            <a:ext cx="963251" cy="670618"/>
          </a:xfrm>
          <a:prstGeom prst="rect">
            <a:avLst/>
          </a:prstGeom>
        </p:spPr>
      </p:pic>
      <p:pic>
        <p:nvPicPr>
          <p:cNvPr id="7" name="Picture 6">
            <a:extLst>
              <a:ext uri="{FF2B5EF4-FFF2-40B4-BE49-F238E27FC236}">
                <a16:creationId xmlns:a16="http://schemas.microsoft.com/office/drawing/2014/main" id="{7F4354E0-322F-E328-A7B6-286B64197B33}"/>
              </a:ext>
            </a:extLst>
          </p:cNvPr>
          <p:cNvPicPr>
            <a:picLocks noChangeAspect="1"/>
          </p:cNvPicPr>
          <p:nvPr/>
        </p:nvPicPr>
        <p:blipFill>
          <a:blip r:embed="rId9"/>
          <a:stretch>
            <a:fillRect/>
          </a:stretch>
        </p:blipFill>
        <p:spPr>
          <a:xfrm>
            <a:off x="7299586" y="4666664"/>
            <a:ext cx="963251" cy="670618"/>
          </a:xfrm>
          <a:prstGeom prst="rect">
            <a:avLst/>
          </a:prstGeom>
        </p:spPr>
      </p:pic>
    </p:spTree>
    <p:custDataLst>
      <p:tags r:id="rId1"/>
    </p:custDataLst>
    <p:extLst>
      <p:ext uri="{BB962C8B-B14F-4D97-AF65-F5344CB8AC3E}">
        <p14:creationId xmlns:p14="http://schemas.microsoft.com/office/powerpoint/2010/main" val="3645930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25906" y="1196752"/>
            <a:ext cx="5564443" cy="4685245"/>
          </a:xfrm>
          <a:solidFill>
            <a:schemeClr val="bg1">
              <a:alpha val="80000"/>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lIns="68580" tIns="34290" rIns="68580" bIns="34290" rtlCol="0" anchor="ctr">
            <a:noAutofit/>
          </a:bodyPr>
          <a:lstStyle/>
          <a:p>
            <a:pPr marL="457200" indent="-457200">
              <a:lnSpc>
                <a:spcPct val="100000"/>
              </a:lnSpc>
              <a:buFont typeface="Arial" panose="020B0604020202020204" pitchFamily="34" charset="0"/>
              <a:buChar char="•"/>
            </a:pPr>
            <a:endParaRPr lang="en-US" sz="1400" dirty="0">
              <a:solidFill>
                <a:srgbClr val="000000"/>
              </a:solidFill>
            </a:endParaRPr>
          </a:p>
          <a:p>
            <a:pPr marL="457200" indent="-457200">
              <a:lnSpc>
                <a:spcPct val="100000"/>
              </a:lnSpc>
              <a:buFont typeface="Arial" panose="020B0604020202020204" pitchFamily="34" charset="0"/>
              <a:buChar char="•"/>
            </a:pPr>
            <a:endParaRPr lang="en-US" sz="1400" dirty="0">
              <a:solidFill>
                <a:srgbClr val="000000"/>
              </a:solidFill>
            </a:endParaRPr>
          </a:p>
          <a:p>
            <a:pPr marL="342900" indent="-342900">
              <a:buFont typeface="Arial" panose="020B0604020202020204" pitchFamily="34" charset="0"/>
              <a:buChar char="•"/>
            </a:pPr>
            <a:endParaRPr lang="en-AU" sz="1400" dirty="0"/>
          </a:p>
          <a:p>
            <a:pPr marL="342900" indent="-342900">
              <a:buFont typeface="Arial" panose="020B0604020202020204" pitchFamily="34" charset="0"/>
              <a:buChar char="•"/>
            </a:pPr>
            <a:endParaRPr lang="en-AU" sz="1400" dirty="0"/>
          </a:p>
          <a:p>
            <a:pPr marL="342900" indent="-342900">
              <a:buFont typeface="Arial" panose="020B0604020202020204" pitchFamily="34" charset="0"/>
              <a:buChar char="•"/>
            </a:pPr>
            <a:endParaRPr lang="en-AU" sz="1400" dirty="0"/>
          </a:p>
          <a:p>
            <a:pPr marL="342900" indent="-342900">
              <a:buFont typeface="Arial" panose="020B0604020202020204" pitchFamily="34" charset="0"/>
              <a:buChar char="•"/>
            </a:pPr>
            <a:endParaRPr lang="en-AU" sz="1400" dirty="0"/>
          </a:p>
          <a:p>
            <a:pPr marL="342900" indent="-342900">
              <a:buFont typeface="Arial" panose="020B0604020202020204" pitchFamily="34" charset="0"/>
              <a:buChar char="•"/>
            </a:pPr>
            <a:r>
              <a:rPr lang="en-AU" sz="1400" dirty="0"/>
              <a:t>SMS reminders prior to the sessions were a great resource used for all registered participants </a:t>
            </a:r>
          </a:p>
          <a:p>
            <a:pPr marL="342900" indent="-342900">
              <a:buFont typeface="Arial" panose="020B0604020202020204" pitchFamily="34" charset="0"/>
              <a:buChar char="•"/>
            </a:pPr>
            <a:r>
              <a:rPr lang="en-AU" sz="1400" dirty="0"/>
              <a:t>Topics presented at Breakthrough prior to Online Support Group were relevant to the group.</a:t>
            </a:r>
          </a:p>
          <a:p>
            <a:pPr marL="342900" indent="-342900">
              <a:buFont typeface="Arial" panose="020B0604020202020204" pitchFamily="34" charset="0"/>
              <a:buChar char="•"/>
            </a:pPr>
            <a:r>
              <a:rPr lang="en-AU" sz="1400" dirty="0"/>
              <a:t>The sessions provided opportunities for participants to have a voice for challenging situations that they have been dealing with, often for a large number of years.</a:t>
            </a:r>
          </a:p>
          <a:p>
            <a:pPr marL="342900" lvl="0" indent="-342900">
              <a:buFont typeface="Arial" panose="020B0604020202020204" pitchFamily="34" charset="0"/>
              <a:buChar char="•"/>
            </a:pPr>
            <a:r>
              <a:rPr lang="en-AU" sz="1400" dirty="0"/>
              <a:t>Open questions from facilitators enabled effective reflections in the group.</a:t>
            </a:r>
          </a:p>
          <a:p>
            <a:pPr marL="342900" lvl="0" indent="-342900">
              <a:buFont typeface="Arial" panose="020B0604020202020204" pitchFamily="34" charset="0"/>
              <a:buChar char="•"/>
            </a:pPr>
            <a:r>
              <a:rPr lang="en-AU" sz="1400" dirty="0"/>
              <a:t>Effective time was allocated to all participants to share.</a:t>
            </a:r>
          </a:p>
          <a:p>
            <a:pPr marL="342900" lvl="0" indent="-342900">
              <a:buFont typeface="Arial" panose="020B0604020202020204" pitchFamily="34" charset="0"/>
              <a:buChar char="•"/>
            </a:pPr>
            <a:r>
              <a:rPr lang="en-AU" sz="1400" dirty="0"/>
              <a:t>Call-backs were offered and taken up by participants post-session.</a:t>
            </a:r>
          </a:p>
          <a:p>
            <a:pPr marL="342900" lvl="0" indent="-342900">
              <a:buFont typeface="Arial" panose="020B0604020202020204" pitchFamily="34" charset="0"/>
              <a:buChar char="•"/>
            </a:pPr>
            <a:r>
              <a:rPr lang="en-AU" sz="1400" dirty="0"/>
              <a:t>Terrific feedback was received.</a:t>
            </a:r>
          </a:p>
          <a:p>
            <a:pPr marL="457200" indent="-457200">
              <a:lnSpc>
                <a:spcPct val="100000"/>
              </a:lnSpc>
              <a:buFont typeface="Arial" panose="020B0604020202020204" pitchFamily="34" charset="0"/>
              <a:buChar char="•"/>
            </a:pPr>
            <a:endParaRPr lang="en-GB" sz="1400" dirty="0">
              <a:solidFill>
                <a:srgbClr val="000000"/>
              </a:solidFill>
            </a:endParaRPr>
          </a:p>
          <a:p>
            <a:pPr marL="457200" indent="-457200">
              <a:lnSpc>
                <a:spcPct val="100000"/>
              </a:lnSpc>
              <a:buFont typeface="Arial" panose="020B0604020202020204" pitchFamily="34" charset="0"/>
              <a:buChar char="•"/>
            </a:pPr>
            <a:endParaRPr lang="en-GB" sz="1400" dirty="0">
              <a:solidFill>
                <a:srgbClr val="000000"/>
              </a:solidFill>
            </a:endParaRPr>
          </a:p>
          <a:p>
            <a:pPr marL="457200" indent="-457200">
              <a:lnSpc>
                <a:spcPct val="100000"/>
              </a:lnSpc>
              <a:buFont typeface="Arial" panose="020B0604020202020204" pitchFamily="34" charset="0"/>
              <a:buChar char="•"/>
            </a:pPr>
            <a:endParaRPr lang="en-US" sz="1400" dirty="0">
              <a:solidFill>
                <a:srgbClr val="000000"/>
              </a:solidFill>
            </a:endParaRPr>
          </a:p>
          <a:p>
            <a:pPr marL="457200" indent="-457200">
              <a:lnSpc>
                <a:spcPct val="100000"/>
              </a:lnSpc>
              <a:buFont typeface="Arial" panose="020B0604020202020204" pitchFamily="34" charset="0"/>
              <a:buChar char="•"/>
            </a:pPr>
            <a:endParaRPr lang="en-GB" sz="1400" dirty="0">
              <a:solidFill>
                <a:srgbClr val="000000"/>
              </a:solidFill>
            </a:endParaRPr>
          </a:p>
          <a:p>
            <a:pPr marL="0" indent="0">
              <a:lnSpc>
                <a:spcPct val="90000"/>
              </a:lnSpc>
              <a:buNone/>
            </a:pPr>
            <a:endParaRPr lang="en-US" sz="1400" dirty="0"/>
          </a:p>
          <a:p>
            <a:pPr>
              <a:lnSpc>
                <a:spcPct val="90000"/>
              </a:lnSpc>
            </a:pPr>
            <a:endParaRPr lang="en-US" sz="1400"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18</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484397"/>
            <a:ext cx="2230117"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Light" panose="020F0302020204030204"/>
              </a:rPr>
              <a:t>Experience of the Group</a:t>
            </a: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0FEFEBA-04B1-4485-EDC3-993AE8AFE044}"/>
              </a:ext>
            </a:extLst>
          </p:cNvPr>
          <p:cNvPicPr>
            <a:picLocks noChangeAspect="1"/>
          </p:cNvPicPr>
          <p:nvPr/>
        </p:nvPicPr>
        <p:blipFill>
          <a:blip r:embed="rId8"/>
          <a:stretch>
            <a:fillRect/>
          </a:stretch>
        </p:blipFill>
        <p:spPr>
          <a:xfrm>
            <a:off x="5869720" y="6069559"/>
            <a:ext cx="1127858" cy="621846"/>
          </a:xfrm>
          <a:prstGeom prst="rect">
            <a:avLst/>
          </a:prstGeom>
        </p:spPr>
      </p:pic>
    </p:spTree>
    <p:custDataLst>
      <p:tags r:id="rId1"/>
    </p:custDataLst>
    <p:extLst>
      <p:ext uri="{BB962C8B-B14F-4D97-AF65-F5344CB8AC3E}">
        <p14:creationId xmlns:p14="http://schemas.microsoft.com/office/powerpoint/2010/main" val="4021533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170279" y="1498318"/>
            <a:ext cx="5564443" cy="4685245"/>
          </a:xfrm>
          <a:solidFill>
            <a:schemeClr val="bg1">
              <a:alpha val="80000"/>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lIns="68580" tIns="34290" rIns="68580" bIns="34290" rtlCol="0" anchor="ctr">
            <a:noAutofit/>
          </a:bodyPr>
          <a:lstStyle/>
          <a:p>
            <a:pPr marL="457200" indent="-457200">
              <a:lnSpc>
                <a:spcPct val="100000"/>
              </a:lnSpc>
              <a:buFont typeface="Arial" panose="020B0604020202020204" pitchFamily="34" charset="0"/>
              <a:buChar char="•"/>
            </a:pPr>
            <a:endParaRPr lang="en-US" sz="1400" dirty="0">
              <a:solidFill>
                <a:srgbClr val="000000"/>
              </a:solidFill>
            </a:endParaRPr>
          </a:p>
          <a:p>
            <a:pPr marL="457200" indent="-457200">
              <a:lnSpc>
                <a:spcPct val="100000"/>
              </a:lnSpc>
              <a:buFont typeface="Arial" panose="020B0604020202020204" pitchFamily="34" charset="0"/>
              <a:buChar char="•"/>
            </a:pPr>
            <a:endParaRPr lang="en-US" sz="1400" dirty="0">
              <a:solidFill>
                <a:srgbClr val="000000"/>
              </a:solidFill>
            </a:endParaRPr>
          </a:p>
          <a:p>
            <a:pPr marL="342900" indent="-342900">
              <a:buFont typeface="Arial" panose="020B0604020202020204" pitchFamily="34" charset="0"/>
              <a:buChar char="•"/>
            </a:pPr>
            <a:endParaRPr lang="en-AU" sz="1400" dirty="0"/>
          </a:p>
          <a:p>
            <a:pPr marL="342900" indent="-342900">
              <a:buFont typeface="Arial" panose="020B0604020202020204" pitchFamily="34" charset="0"/>
              <a:buChar char="•"/>
            </a:pPr>
            <a:endParaRPr lang="en-AU" sz="1400" dirty="0"/>
          </a:p>
          <a:p>
            <a:pPr marL="342900" indent="-342900">
              <a:lnSpc>
                <a:spcPct val="150000"/>
              </a:lnSpc>
              <a:spcBef>
                <a:spcPct val="0"/>
              </a:spcBef>
              <a:buFont typeface="Arial" panose="020B0604020202020204" pitchFamily="34" charset="0"/>
              <a:buChar char="•"/>
            </a:pPr>
            <a:r>
              <a:rPr lang="en-US" sz="1800" dirty="0">
                <a:solidFill>
                  <a:srgbClr val="000000"/>
                </a:solidFill>
              </a:rPr>
              <a:t>Suggests online support group may increase confidence to manage challenges </a:t>
            </a:r>
          </a:p>
          <a:p>
            <a:pPr marL="342900" indent="-342900">
              <a:lnSpc>
                <a:spcPct val="150000"/>
              </a:lnSpc>
              <a:spcBef>
                <a:spcPct val="0"/>
              </a:spcBef>
              <a:buFont typeface="Arial" panose="020B0604020202020204" pitchFamily="34" charset="0"/>
              <a:buChar char="•"/>
            </a:pPr>
            <a:r>
              <a:rPr lang="en-US" sz="1800" dirty="0">
                <a:solidFill>
                  <a:srgbClr val="000000"/>
                </a:solidFill>
              </a:rPr>
              <a:t>Suggests connecting with other family members, skilled facilitators, and accessibility are core components </a:t>
            </a:r>
          </a:p>
          <a:p>
            <a:pPr marL="342900" indent="-342900">
              <a:lnSpc>
                <a:spcPct val="150000"/>
              </a:lnSpc>
              <a:spcBef>
                <a:spcPct val="0"/>
              </a:spcBef>
              <a:buFont typeface="Arial" panose="020B0604020202020204" pitchFamily="34" charset="0"/>
              <a:buChar char="•"/>
            </a:pPr>
            <a:r>
              <a:rPr lang="en-US" sz="1800" dirty="0">
                <a:solidFill>
                  <a:srgbClr val="000000"/>
                </a:solidFill>
              </a:rPr>
              <a:t>Quote from participant:</a:t>
            </a:r>
          </a:p>
          <a:p>
            <a:pPr marL="0" indent="0">
              <a:lnSpc>
                <a:spcPct val="150000"/>
              </a:lnSpc>
              <a:spcBef>
                <a:spcPct val="0"/>
              </a:spcBef>
              <a:buNone/>
            </a:pPr>
            <a:r>
              <a:rPr lang="en-US" sz="1400" dirty="0">
                <a:solidFill>
                  <a:srgbClr val="000000"/>
                </a:solidFill>
              </a:rPr>
              <a:t>	“</a:t>
            </a:r>
            <a:r>
              <a:rPr lang="en-US" sz="1400" dirty="0"/>
              <a:t>Thanks so much Glenn,  I really loved last night’s support group and found it powerful and emotional, but most of all I connected with everyone in it. Thanks so much for facilitating such a great group.”</a:t>
            </a:r>
            <a:r>
              <a:rPr lang="en-US" sz="1400" dirty="0">
                <a:solidFill>
                  <a:srgbClr val="000000"/>
                </a:solidFill>
              </a:rPr>
              <a:t> </a:t>
            </a:r>
          </a:p>
          <a:p>
            <a:pPr marL="342900" indent="-342900">
              <a:buFont typeface="Arial" panose="020B0604020202020204" pitchFamily="34" charset="0"/>
              <a:buChar char="•"/>
            </a:pPr>
            <a:endParaRPr lang="en-AU" sz="1400" dirty="0"/>
          </a:p>
          <a:p>
            <a:pPr marL="342900" indent="-342900">
              <a:buFont typeface="Arial" panose="020B0604020202020204" pitchFamily="34" charset="0"/>
              <a:buChar char="•"/>
            </a:pPr>
            <a:endParaRPr lang="en-AU" sz="1400" dirty="0"/>
          </a:p>
          <a:p>
            <a:pPr marL="457200" indent="-457200">
              <a:lnSpc>
                <a:spcPct val="100000"/>
              </a:lnSpc>
              <a:buFont typeface="Arial" panose="020B0604020202020204" pitchFamily="34" charset="0"/>
              <a:buChar char="•"/>
            </a:pPr>
            <a:endParaRPr lang="en-GB" sz="1400" dirty="0">
              <a:solidFill>
                <a:srgbClr val="000000"/>
              </a:solidFill>
            </a:endParaRPr>
          </a:p>
          <a:p>
            <a:pPr marL="457200" indent="-457200">
              <a:lnSpc>
                <a:spcPct val="100000"/>
              </a:lnSpc>
              <a:buFont typeface="Arial" panose="020B0604020202020204" pitchFamily="34" charset="0"/>
              <a:buChar char="•"/>
            </a:pPr>
            <a:endParaRPr lang="en-GB" sz="1400" dirty="0">
              <a:solidFill>
                <a:srgbClr val="000000"/>
              </a:solidFill>
            </a:endParaRPr>
          </a:p>
          <a:p>
            <a:pPr marL="457200" indent="-457200">
              <a:lnSpc>
                <a:spcPct val="100000"/>
              </a:lnSpc>
              <a:buFont typeface="Arial" panose="020B0604020202020204" pitchFamily="34" charset="0"/>
              <a:buChar char="•"/>
            </a:pPr>
            <a:endParaRPr lang="en-US" sz="1400" dirty="0">
              <a:solidFill>
                <a:srgbClr val="000000"/>
              </a:solidFill>
            </a:endParaRPr>
          </a:p>
          <a:p>
            <a:pPr marL="457200" indent="-457200">
              <a:lnSpc>
                <a:spcPct val="100000"/>
              </a:lnSpc>
              <a:buFont typeface="Arial" panose="020B0604020202020204" pitchFamily="34" charset="0"/>
              <a:buChar char="•"/>
            </a:pPr>
            <a:endParaRPr lang="en-GB" sz="1400" dirty="0">
              <a:solidFill>
                <a:srgbClr val="000000"/>
              </a:solidFill>
            </a:endParaRPr>
          </a:p>
          <a:p>
            <a:pPr marL="0" indent="0">
              <a:lnSpc>
                <a:spcPct val="90000"/>
              </a:lnSpc>
              <a:buNone/>
            </a:pPr>
            <a:endParaRPr lang="en-US" sz="1400" dirty="0"/>
          </a:p>
          <a:p>
            <a:pPr>
              <a:lnSpc>
                <a:spcPct val="90000"/>
              </a:lnSpc>
            </a:pPr>
            <a:endParaRPr lang="en-US" sz="1400"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19</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484397"/>
            <a:ext cx="2230117"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000" b="1" dirty="0">
              <a:solidFill>
                <a:prstClr val="white"/>
              </a:solidFill>
              <a:latin typeface="Calibri Light" panose="020F03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Light" panose="020F0302020204030204"/>
              </a:rPr>
              <a:t>S</a:t>
            </a:r>
            <a:r>
              <a:rPr kumimoji="0" lang="en-US" sz="3000" b="1" i="0" u="none" strike="noStrike" kern="1200" cap="none" spc="0" normalizeH="0" baseline="0" noProof="0" dirty="0" err="1">
                <a:ln>
                  <a:noFill/>
                </a:ln>
                <a:solidFill>
                  <a:prstClr val="white"/>
                </a:solidFill>
                <a:effectLst/>
                <a:uLnTx/>
                <a:uFillTx/>
                <a:latin typeface="Calibri Light" panose="020F0302020204030204"/>
                <a:ea typeface="+mn-ea"/>
                <a:cs typeface="+mn-cs"/>
              </a:rPr>
              <a:t>ummary</a:t>
            </a: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0FEFEBA-04B1-4485-EDC3-993AE8AFE044}"/>
              </a:ext>
            </a:extLst>
          </p:cNvPr>
          <p:cNvPicPr>
            <a:picLocks noChangeAspect="1"/>
          </p:cNvPicPr>
          <p:nvPr/>
        </p:nvPicPr>
        <p:blipFill>
          <a:blip r:embed="rId8"/>
          <a:stretch>
            <a:fillRect/>
          </a:stretch>
        </p:blipFill>
        <p:spPr>
          <a:xfrm>
            <a:off x="5869720" y="6069559"/>
            <a:ext cx="1127858" cy="621846"/>
          </a:xfrm>
          <a:prstGeom prst="rect">
            <a:avLst/>
          </a:prstGeom>
        </p:spPr>
      </p:pic>
    </p:spTree>
    <p:custDataLst>
      <p:tags r:id="rId1"/>
    </p:custDataLst>
    <p:extLst>
      <p:ext uri="{BB962C8B-B14F-4D97-AF65-F5344CB8AC3E}">
        <p14:creationId xmlns:p14="http://schemas.microsoft.com/office/powerpoint/2010/main" val="2401645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56202" y="1719226"/>
            <a:ext cx="2400300" cy="3345872"/>
          </a:xfrm>
        </p:spPr>
        <p:txBody>
          <a:bodyPr vert="horz" lIns="68580" tIns="34290" rIns="68580" bIns="34290" rtlCol="0" anchor="ctr">
            <a:normAutofit/>
          </a:bodyPr>
          <a:lstStyle/>
          <a:p>
            <a:r>
              <a:rPr lang="en-US" sz="2100" b="1" spc="-8" dirty="0">
                <a:solidFill>
                  <a:schemeClr val="bg1"/>
                </a:solidFill>
              </a:rPr>
              <a:t>Acknowledgement</a:t>
            </a:r>
            <a:r>
              <a:rPr lang="en-US" sz="2100" b="1" spc="-4" dirty="0">
                <a:solidFill>
                  <a:schemeClr val="bg1"/>
                </a:solidFill>
              </a:rPr>
              <a:t> </a:t>
            </a:r>
            <a:r>
              <a:rPr lang="en-US" sz="2100" b="1" spc="-8" dirty="0">
                <a:solidFill>
                  <a:schemeClr val="bg1"/>
                </a:solidFill>
              </a:rPr>
              <a:t>of</a:t>
            </a:r>
            <a:r>
              <a:rPr lang="en-US" sz="2100" b="1" dirty="0">
                <a:solidFill>
                  <a:schemeClr val="bg1"/>
                </a:solidFill>
              </a:rPr>
              <a:t> </a:t>
            </a:r>
            <a:r>
              <a:rPr lang="en-US" sz="2100" b="1" spc="-8" dirty="0">
                <a:solidFill>
                  <a:schemeClr val="bg1"/>
                </a:solidFill>
              </a:rPr>
              <a:t>Country</a:t>
            </a:r>
            <a:r>
              <a:rPr lang="en-US" sz="2100" b="1" spc="4" dirty="0">
                <a:solidFill>
                  <a:schemeClr val="bg1"/>
                </a:solidFill>
              </a:rPr>
              <a:t> </a:t>
            </a:r>
            <a:br>
              <a:rPr lang="en-US" sz="2100" b="1" spc="4" dirty="0">
                <a:solidFill>
                  <a:schemeClr val="bg1"/>
                </a:solidFill>
              </a:rPr>
            </a:br>
            <a:br>
              <a:rPr lang="en-US" sz="2100" b="1" spc="4" dirty="0">
                <a:solidFill>
                  <a:schemeClr val="bg1"/>
                </a:solidFill>
              </a:rPr>
            </a:br>
            <a:r>
              <a:rPr lang="en-US" sz="2100" b="1" spc="-8" dirty="0">
                <a:solidFill>
                  <a:schemeClr val="bg1"/>
                </a:solidFill>
              </a:rPr>
              <a:t>Acknowledgment of Lived and Living Experience </a:t>
            </a:r>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93166" y="1502654"/>
            <a:ext cx="5179868" cy="3353559"/>
          </a:xfrm>
        </p:spPr>
        <p:txBody>
          <a:bodyPr vert="horz" lIns="68580" tIns="34290" rIns="68580" bIns="34290" rtlCol="0" anchor="ctr">
            <a:normAutofit fontScale="62500" lnSpcReduction="20000"/>
          </a:bodyPr>
          <a:lstStyle/>
          <a:p>
            <a:pPr marL="0" indent="0">
              <a:lnSpc>
                <a:spcPct val="150000"/>
              </a:lnSpc>
              <a:buNone/>
            </a:pPr>
            <a:endParaRPr lang="en-US" sz="1500" dirty="0">
              <a:latin typeface="+mj-lt"/>
            </a:endParaRPr>
          </a:p>
          <a:p>
            <a:pPr marL="0" indent="0">
              <a:lnSpc>
                <a:spcPct val="150000"/>
              </a:lnSpc>
              <a:buNone/>
            </a:pPr>
            <a:r>
              <a:rPr lang="en-US" sz="2000" dirty="0">
                <a:latin typeface="+mj-lt"/>
              </a:rPr>
              <a:t>I begin today by acknowledging the </a:t>
            </a:r>
            <a:r>
              <a:rPr lang="en-US" sz="2000" dirty="0" err="1">
                <a:latin typeface="+mj-lt"/>
              </a:rPr>
              <a:t>Bunnerong</a:t>
            </a:r>
            <a:r>
              <a:rPr lang="en-US" sz="2000" dirty="0">
                <a:latin typeface="+mj-lt"/>
              </a:rPr>
              <a:t> People of the East Kulin Nation on which SHARC stands and pay my respect to all Aboriginal and Torres Strait Islander peoples, and to their Elders past, present, and emerging.</a:t>
            </a:r>
          </a:p>
          <a:p>
            <a:pPr marL="0" indent="0">
              <a:lnSpc>
                <a:spcPct val="150000"/>
              </a:lnSpc>
              <a:buNone/>
            </a:pPr>
            <a:endParaRPr lang="en-US" sz="2000" dirty="0">
              <a:latin typeface="+mj-lt"/>
            </a:endParaRPr>
          </a:p>
          <a:p>
            <a:pPr marL="0" indent="0">
              <a:lnSpc>
                <a:spcPct val="150000"/>
              </a:lnSpc>
              <a:buNone/>
            </a:pPr>
            <a:r>
              <a:rPr lang="en-US" sz="2000" dirty="0">
                <a:latin typeface="+mj-lt"/>
              </a:rPr>
              <a:t>SHARC acknowledges the individual and collective expertise of those with a lived or living experience of alcohol and other drug, mental health, and/or gambling harm. We envision a world where all people affected by the impact of addiction can proudly and openly seek help, help each other, and demonstrate the living proof that recovery is possible.</a:t>
            </a:r>
          </a:p>
          <a:p>
            <a:pPr>
              <a:lnSpc>
                <a:spcPct val="90000"/>
              </a:lnSpc>
            </a:pPr>
            <a:endParaRPr lang="en-US" dirty="0"/>
          </a:p>
          <a:p>
            <a:pPr>
              <a:lnSpc>
                <a:spcPct val="90000"/>
              </a:lnSpc>
            </a:pPr>
            <a:endParaRPr lang="en-US"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a:spcAft>
                <a:spcPts val="450"/>
              </a:spcAft>
            </a:pPr>
            <a:fld id="{2148C15A-5039-7A4E-ACA5-D4EFCE8A98E5}" type="slidenum">
              <a:rPr lang="en-US" smtClean="0"/>
              <a:pPr>
                <a:spcAft>
                  <a:spcPts val="450"/>
                </a:spcAft>
              </a:pPr>
              <a:t>2</a:t>
            </a:fld>
            <a:endParaRPr lang="en-US"/>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355" y="912833"/>
            <a:ext cx="1507007" cy="589821"/>
          </a:xfrm>
          <a:prstGeom prst="rect">
            <a:avLst/>
          </a:prstGeom>
        </p:spPr>
      </p:pic>
      <p:pic>
        <p:nvPicPr>
          <p:cNvPr id="6" name="Picture 5">
            <a:extLst>
              <a:ext uri="{FF2B5EF4-FFF2-40B4-BE49-F238E27FC236}">
                <a16:creationId xmlns:a16="http://schemas.microsoft.com/office/drawing/2014/main" id="{E42E6248-639F-3978-0879-0A63D72E1B11}"/>
              </a:ext>
            </a:extLst>
          </p:cNvPr>
          <p:cNvPicPr>
            <a:picLocks noChangeAspect="1"/>
          </p:cNvPicPr>
          <p:nvPr/>
        </p:nvPicPr>
        <p:blipFill>
          <a:blip r:embed="rId5"/>
          <a:stretch>
            <a:fillRect/>
          </a:stretch>
        </p:blipFill>
        <p:spPr>
          <a:xfrm>
            <a:off x="1795430" y="6225494"/>
            <a:ext cx="2011854" cy="420660"/>
          </a:xfrm>
          <a:prstGeom prst="rect">
            <a:avLst/>
          </a:prstGeom>
        </p:spPr>
      </p:pic>
      <p:pic>
        <p:nvPicPr>
          <p:cNvPr id="7" name="Picture 6">
            <a:extLst>
              <a:ext uri="{FF2B5EF4-FFF2-40B4-BE49-F238E27FC236}">
                <a16:creationId xmlns:a16="http://schemas.microsoft.com/office/drawing/2014/main" id="{3BBA50DC-5597-C8B3-BFE0-EDD3A824BAE7}"/>
              </a:ext>
            </a:extLst>
          </p:cNvPr>
          <p:cNvPicPr>
            <a:picLocks noChangeAspect="1"/>
          </p:cNvPicPr>
          <p:nvPr/>
        </p:nvPicPr>
        <p:blipFill>
          <a:blip r:embed="rId6"/>
          <a:stretch>
            <a:fillRect/>
          </a:stretch>
        </p:blipFill>
        <p:spPr>
          <a:xfrm>
            <a:off x="356691" y="6145530"/>
            <a:ext cx="1237595" cy="621846"/>
          </a:xfrm>
          <a:prstGeom prst="rect">
            <a:avLst/>
          </a:prstGeom>
        </p:spPr>
      </p:pic>
      <p:pic>
        <p:nvPicPr>
          <p:cNvPr id="9" name="Picture 8">
            <a:extLst>
              <a:ext uri="{FF2B5EF4-FFF2-40B4-BE49-F238E27FC236}">
                <a16:creationId xmlns:a16="http://schemas.microsoft.com/office/drawing/2014/main" id="{CA76E3F7-C86C-BDB1-DFB6-8B10AC2CC8BA}"/>
              </a:ext>
            </a:extLst>
          </p:cNvPr>
          <p:cNvPicPr>
            <a:picLocks noChangeAspect="1"/>
          </p:cNvPicPr>
          <p:nvPr/>
        </p:nvPicPr>
        <p:blipFill>
          <a:blip r:embed="rId7"/>
          <a:stretch>
            <a:fillRect/>
          </a:stretch>
        </p:blipFill>
        <p:spPr>
          <a:xfrm>
            <a:off x="3953202" y="6268169"/>
            <a:ext cx="1237595" cy="377985"/>
          </a:xfrm>
          <a:prstGeom prst="rect">
            <a:avLst/>
          </a:prstGeom>
        </p:spPr>
      </p:pic>
      <p:pic>
        <p:nvPicPr>
          <p:cNvPr id="11" name="Picture 10">
            <a:extLst>
              <a:ext uri="{FF2B5EF4-FFF2-40B4-BE49-F238E27FC236}">
                <a16:creationId xmlns:a16="http://schemas.microsoft.com/office/drawing/2014/main" id="{77FB9EA0-D97A-4A9E-096C-DD3BC075BEAC}"/>
              </a:ext>
            </a:extLst>
          </p:cNvPr>
          <p:cNvPicPr>
            <a:picLocks noChangeAspect="1"/>
          </p:cNvPicPr>
          <p:nvPr/>
        </p:nvPicPr>
        <p:blipFill>
          <a:blip r:embed="rId8"/>
          <a:stretch>
            <a:fillRect/>
          </a:stretch>
        </p:blipFill>
        <p:spPr>
          <a:xfrm>
            <a:off x="5956242" y="6145530"/>
            <a:ext cx="1129382" cy="621846"/>
          </a:xfrm>
          <a:prstGeom prst="rect">
            <a:avLst/>
          </a:prstGeom>
        </p:spPr>
      </p:pic>
    </p:spTree>
    <p:custDataLst>
      <p:tags r:id="rId1"/>
    </p:custDataLst>
    <p:extLst>
      <p:ext uri="{BB962C8B-B14F-4D97-AF65-F5344CB8AC3E}">
        <p14:creationId xmlns:p14="http://schemas.microsoft.com/office/powerpoint/2010/main" val="364732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448617" y="404664"/>
            <a:ext cx="5286105" cy="5778899"/>
          </a:xfrm>
          <a:solidFill>
            <a:schemeClr val="bg1">
              <a:alpha val="80000"/>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lIns="68580" tIns="34290" rIns="68580" bIns="34290" rtlCol="0" anchor="ctr">
            <a:noAutofit/>
          </a:bodyPr>
          <a:lstStyle/>
          <a:p>
            <a:pPr marL="0" indent="0">
              <a:buNone/>
            </a:pPr>
            <a:r>
              <a:rPr lang="en-AU" sz="2200" dirty="0"/>
              <a:t>Thank you to the team: </a:t>
            </a:r>
          </a:p>
          <a:p>
            <a:r>
              <a:rPr lang="en-AU" sz="1800" dirty="0">
                <a:solidFill>
                  <a:schemeClr val="tx1"/>
                </a:solidFill>
              </a:rPr>
              <a:t>Annette Peart and Freya Horn</a:t>
            </a:r>
          </a:p>
          <a:p>
            <a:r>
              <a:rPr lang="en-AU" sz="1800" dirty="0" err="1">
                <a:solidFill>
                  <a:schemeClr val="tx1"/>
                </a:solidFill>
              </a:rPr>
              <a:t>BreakThrough</a:t>
            </a:r>
            <a:r>
              <a:rPr lang="en-AU" sz="1800" dirty="0">
                <a:solidFill>
                  <a:schemeClr val="tx1"/>
                </a:solidFill>
              </a:rPr>
              <a:t> and Online Support Group Facilitators, Anna Guthrie, Nicola Scarlett, and Glenn Hunter</a:t>
            </a:r>
          </a:p>
          <a:p>
            <a:r>
              <a:rPr lang="en-AU" sz="1800" dirty="0">
                <a:solidFill>
                  <a:schemeClr val="tx1"/>
                </a:solidFill>
              </a:rPr>
              <a:t>All participants</a:t>
            </a:r>
          </a:p>
          <a:p>
            <a:pPr marL="0" indent="0">
              <a:buNone/>
            </a:pPr>
            <a:r>
              <a:rPr lang="en-AU" sz="1800" dirty="0"/>
              <a:t>Contact – Robert Campbell </a:t>
            </a:r>
            <a:r>
              <a:rPr lang="en-AU" sz="1800" dirty="0">
                <a:solidFill>
                  <a:schemeClr val="accent1"/>
                </a:solidFill>
                <a:hlinkClick r:id="rId4">
                  <a:extLst>
                    <a:ext uri="{A12FA001-AC4F-418D-AE19-62706E023703}">
                      <ahyp:hlinkClr xmlns:ahyp="http://schemas.microsoft.com/office/drawing/2018/hyperlinkcolor" val="tx"/>
                    </a:ext>
                  </a:extLst>
                </a:hlinkClick>
              </a:rPr>
              <a:t>rcampbell@sharc.org.au</a:t>
            </a:r>
            <a:r>
              <a:rPr lang="en-AU" sz="1800" dirty="0">
                <a:solidFill>
                  <a:schemeClr val="accent1"/>
                </a:solidFil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8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https://www.breakthroughforfamilies.com/</a:t>
            </a:r>
            <a:r>
              <a:rPr kumimoji="0" lang="en-AU" sz="18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        </a:t>
            </a:r>
            <a:r>
              <a:rPr kumimoji="0" lang="en-AU" sz="18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https://www.turningpoint.org.au/</a:t>
            </a:r>
            <a:r>
              <a:rPr kumimoji="0" lang="en-AU" sz="18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https://www.sharc.org.au/</a:t>
            </a:r>
            <a:r>
              <a:rPr kumimoji="0" lang="en-AU" sz="18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 </a:t>
            </a:r>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2148C15A-5039-7A4E-ACA5-D4EFCE8A98E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20</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484397"/>
            <a:ext cx="2230117" cy="33239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Light" panose="020F0302020204030204"/>
              </a:rPr>
              <a:t>Thank You!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000" b="1" dirty="0">
              <a:solidFill>
                <a:prstClr val="white"/>
              </a:solidFill>
              <a:latin typeface="Calibri Light" panose="020F03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Light" panose="020F0302020204030204"/>
              </a:rPr>
              <a:t>Resources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000" b="1" dirty="0">
              <a:solidFill>
                <a:prstClr val="white"/>
              </a:solidFill>
              <a:latin typeface="Calibri Light" panose="020F03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Questions?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rPr>
              <a:t> </a:t>
            </a: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9"/>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10"/>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11"/>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C0FEFEBA-04B1-4485-EDC3-993AE8AFE044}"/>
              </a:ext>
            </a:extLst>
          </p:cNvPr>
          <p:cNvPicPr>
            <a:picLocks noChangeAspect="1"/>
          </p:cNvPicPr>
          <p:nvPr/>
        </p:nvPicPr>
        <p:blipFill>
          <a:blip r:embed="rId12"/>
          <a:stretch>
            <a:fillRect/>
          </a:stretch>
        </p:blipFill>
        <p:spPr>
          <a:xfrm>
            <a:off x="5869720" y="6069559"/>
            <a:ext cx="1127858" cy="621846"/>
          </a:xfrm>
          <a:prstGeom prst="rect">
            <a:avLst/>
          </a:prstGeom>
        </p:spPr>
      </p:pic>
    </p:spTree>
    <p:custDataLst>
      <p:tags r:id="rId1"/>
    </p:custDataLst>
    <p:extLst>
      <p:ext uri="{BB962C8B-B14F-4D97-AF65-F5344CB8AC3E}">
        <p14:creationId xmlns:p14="http://schemas.microsoft.com/office/powerpoint/2010/main" val="3231527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Rak 22">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2012" y="4357110"/>
            <a:ext cx="5124374" cy="0"/>
          </a:xfrm>
          <a:prstGeom prst="line">
            <a:avLst/>
          </a:prstGeom>
          <a:ln w="22225">
            <a:solidFill>
              <a:srgbClr val="4AC4E3"/>
            </a:solidFill>
          </a:ln>
        </p:spPr>
        <p:style>
          <a:lnRef idx="3">
            <a:schemeClr val="accent1"/>
          </a:lnRef>
          <a:fillRef idx="0">
            <a:schemeClr val="accent1"/>
          </a:fillRef>
          <a:effectRef idx="2">
            <a:schemeClr val="accent1"/>
          </a:effectRef>
          <a:fontRef idx="minor">
            <a:schemeClr val="tx1"/>
          </a:fontRef>
        </p:style>
      </p:cxnSp>
      <p:sp>
        <p:nvSpPr>
          <p:cNvPr id="19" name="Rektangulär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 y="857251"/>
            <a:ext cx="9141545" cy="514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pic>
        <p:nvPicPr>
          <p:cNvPr id="5" name="Bild 4">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3"/>
          <a:srcRect r="52444" b="-1"/>
          <a:stretch/>
        </p:blipFill>
        <p:spPr>
          <a:xfrm>
            <a:off x="2455" y="857250"/>
            <a:ext cx="9143985" cy="5143500"/>
          </a:xfrm>
          <a:prstGeom prst="rect">
            <a:avLst/>
          </a:prstGeom>
        </p:spPr>
      </p:pic>
      <p:sp>
        <p:nvSpPr>
          <p:cNvPr id="21" name="Rektangulär 20">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2590" y="3155948"/>
            <a:ext cx="6221411" cy="1866426"/>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sp>
        <p:nvSpPr>
          <p:cNvPr id="8" name="Rektangel 7">
            <a:extLst>
              <a:ext uri="{FF2B5EF4-FFF2-40B4-BE49-F238E27FC236}">
                <a16:creationId xmlns:a16="http://schemas.microsoft.com/office/drawing/2014/main" id="{AD963DDB-2DD7-864E-9114-1E71D8E65A47}"/>
              </a:ext>
            </a:extLst>
          </p:cNvPr>
          <p:cNvSpPr/>
          <p:nvPr/>
        </p:nvSpPr>
        <p:spPr>
          <a:xfrm>
            <a:off x="2823882" y="2669926"/>
            <a:ext cx="6320118" cy="29548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sp>
        <p:nvSpPr>
          <p:cNvPr id="2" name="Rubrik 1">
            <a:extLst>
              <a:ext uri="{FF2B5EF4-FFF2-40B4-BE49-F238E27FC236}">
                <a16:creationId xmlns:a16="http://schemas.microsoft.com/office/drawing/2014/main" id="{DE3D84FB-5D02-47D2-98FD-4F01A02E2AEA}"/>
              </a:ext>
            </a:extLst>
          </p:cNvPr>
          <p:cNvSpPr>
            <a:spLocks noGrp="1"/>
          </p:cNvSpPr>
          <p:nvPr>
            <p:ph type="ctrTitle"/>
          </p:nvPr>
        </p:nvSpPr>
        <p:spPr>
          <a:xfrm>
            <a:off x="3170821" y="4321138"/>
            <a:ext cx="5687428" cy="925850"/>
          </a:xfrm>
        </p:spPr>
        <p:txBody>
          <a:bodyPr rtlCol="0" anchor="b">
            <a:noAutofit/>
          </a:bodyPr>
          <a:lstStyle/>
          <a:p>
            <a:pPr algn="l"/>
            <a:r>
              <a:rPr lang="en-US" sz="3300" dirty="0">
                <a:solidFill>
                  <a:schemeClr val="bg1"/>
                </a:solidFill>
              </a:rPr>
              <a:t>Community Reinforcement and Family Training for parents of young adults with hazardous substance use: a randomized controlled trial</a:t>
            </a:r>
            <a:br>
              <a:rPr lang="en-US" sz="3300" dirty="0">
                <a:solidFill>
                  <a:schemeClr val="bg1"/>
                </a:solidFill>
              </a:rPr>
            </a:br>
            <a:endParaRPr lang="en-US" sz="2625" dirty="0">
              <a:solidFill>
                <a:srgbClr val="FFFFFF"/>
              </a:solidFill>
            </a:endParaRPr>
          </a:p>
        </p:txBody>
      </p:sp>
      <p:sp>
        <p:nvSpPr>
          <p:cNvPr id="3" name="Underrubrik 2">
            <a:extLst>
              <a:ext uri="{FF2B5EF4-FFF2-40B4-BE49-F238E27FC236}">
                <a16:creationId xmlns:a16="http://schemas.microsoft.com/office/drawing/2014/main" id="{E9F6641D-ADF3-40BD-9BA3-E740E77C8826}"/>
              </a:ext>
            </a:extLst>
          </p:cNvPr>
          <p:cNvSpPr>
            <a:spLocks noGrp="1"/>
          </p:cNvSpPr>
          <p:nvPr>
            <p:ph type="subTitle" idx="1"/>
          </p:nvPr>
        </p:nvSpPr>
        <p:spPr>
          <a:xfrm>
            <a:off x="3201415" y="5017286"/>
            <a:ext cx="5626238" cy="386112"/>
          </a:xfrm>
        </p:spPr>
        <p:txBody>
          <a:bodyPr rtlCol="0" anchor="t">
            <a:noAutofit/>
          </a:bodyPr>
          <a:lstStyle/>
          <a:p>
            <a:r>
              <a:rPr lang="en-US" sz="1200" dirty="0">
                <a:solidFill>
                  <a:srgbClr val="FFFFFF"/>
                </a:solidFill>
              </a:rPr>
              <a:t>Ola Siljeholm, licensed psychologist, PhD-student</a:t>
            </a:r>
            <a:br>
              <a:rPr lang="en-US" sz="1200" dirty="0">
                <a:solidFill>
                  <a:srgbClr val="FFFFFF"/>
                </a:solidFill>
              </a:rPr>
            </a:br>
            <a:r>
              <a:rPr lang="en-US" sz="1200" dirty="0">
                <a:solidFill>
                  <a:srgbClr val="FFFFFF"/>
                </a:solidFill>
              </a:rPr>
              <a:t>Department of Clinical Neuroscience, Centre for Psychiatry Research, Karolinska Institutet</a:t>
            </a:r>
            <a:br>
              <a:rPr lang="en-US" sz="1200" dirty="0">
                <a:solidFill>
                  <a:srgbClr val="FFFFFF"/>
                </a:solidFill>
              </a:rPr>
            </a:br>
            <a:endParaRPr lang="en-US" sz="1200" dirty="0">
              <a:solidFill>
                <a:srgbClr val="FFFFFF"/>
              </a:solidFill>
            </a:endParaRPr>
          </a:p>
        </p:txBody>
      </p:sp>
      <p:sp>
        <p:nvSpPr>
          <p:cNvPr id="4" name="Platshållare för datum 3">
            <a:extLst>
              <a:ext uri="{FF2B5EF4-FFF2-40B4-BE49-F238E27FC236}">
                <a16:creationId xmlns:a16="http://schemas.microsoft.com/office/drawing/2014/main" id="{6B19A5E1-DFC9-0543-B2F5-7CBBF140E9B8}"/>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endParaRPr lang="en-US">
              <a:solidFill>
                <a:prstClr val="black">
                  <a:lumMod val="95000"/>
                  <a:lumOff val="5000"/>
                </a:prstClr>
              </a:solidFill>
              <a:latin typeface="Tw Cen MT Condensed" panose="020B0606020104020203"/>
            </a:endParaRPr>
          </a:p>
        </p:txBody>
      </p:sp>
      <p:sp>
        <p:nvSpPr>
          <p:cNvPr id="6" name="Platshållare för sidfot 5">
            <a:extLst>
              <a:ext uri="{FF2B5EF4-FFF2-40B4-BE49-F238E27FC236}">
                <a16:creationId xmlns:a16="http://schemas.microsoft.com/office/drawing/2014/main" id="{8D1D4209-9695-5649-BC58-3C5D0B94F981}"/>
              </a:ext>
            </a:extLst>
          </p:cNvPr>
          <p:cNvSpPr>
            <a:spLocks noGrp="1"/>
          </p:cNvSpPr>
          <p:nvPr>
            <p:ph type="ftr" sz="quarter" idx="11"/>
          </p:nvPr>
        </p:nvSpPr>
        <p:spPr/>
        <p:txBody>
          <a:bodyPr/>
          <a:lstStyle/>
          <a:p>
            <a:pPr defTabSz="342900"/>
            <a:r>
              <a:rPr lang="en-US">
                <a:solidFill>
                  <a:prstClr val="black">
                    <a:lumMod val="95000"/>
                    <a:lumOff val="5000"/>
                  </a:prstClr>
                </a:solidFill>
                <a:latin typeface="Tw Cen MT Condensed" panose="020B0606020104020203"/>
              </a:rPr>
              <a:t>Siljeholm AFINet</a:t>
            </a:r>
          </a:p>
        </p:txBody>
      </p:sp>
      <p:cxnSp>
        <p:nvCxnSpPr>
          <p:cNvPr id="13" name="Rak 12">
            <a:extLst>
              <a:ext uri="{FF2B5EF4-FFF2-40B4-BE49-F238E27FC236}">
                <a16:creationId xmlns:a16="http://schemas.microsoft.com/office/drawing/2014/main" id="{0DED4370-E752-854B-9ED6-8E2863BD6E3C}"/>
              </a:ext>
            </a:extLst>
          </p:cNvPr>
          <p:cNvCxnSpPr/>
          <p:nvPr/>
        </p:nvCxnSpPr>
        <p:spPr>
          <a:xfrm>
            <a:off x="3201416" y="4941008"/>
            <a:ext cx="559564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257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54AE7938-4216-6A46-AA33-E377FBFACBA7}"/>
              </a:ext>
            </a:extLst>
          </p:cNvPr>
          <p:cNvPicPr>
            <a:picLocks noChangeAspect="1"/>
          </p:cNvPicPr>
          <p:nvPr/>
        </p:nvPicPr>
        <p:blipFill>
          <a:blip r:embed="rId3"/>
          <a:stretch>
            <a:fillRect/>
          </a:stretch>
        </p:blipFill>
        <p:spPr>
          <a:xfrm>
            <a:off x="5426242" y="2617072"/>
            <a:ext cx="3717758" cy="1655642"/>
          </a:xfrm>
          <a:prstGeom prst="rect">
            <a:avLst/>
          </a:prstGeom>
        </p:spPr>
      </p:pic>
      <p:sp>
        <p:nvSpPr>
          <p:cNvPr id="13" name="Ellips 12">
            <a:extLst>
              <a:ext uri="{FF2B5EF4-FFF2-40B4-BE49-F238E27FC236}">
                <a16:creationId xmlns:a16="http://schemas.microsoft.com/office/drawing/2014/main" id="{CC3E9853-892E-EC4C-98E3-7692A92D4B23}"/>
              </a:ext>
            </a:extLst>
          </p:cNvPr>
          <p:cNvSpPr/>
          <p:nvPr/>
        </p:nvSpPr>
        <p:spPr>
          <a:xfrm>
            <a:off x="966205" y="2787636"/>
            <a:ext cx="1435080" cy="1440352"/>
          </a:xfrm>
          <a:prstGeom prst="ellipse">
            <a:avLst/>
          </a:prstGeom>
          <a:solidFill>
            <a:srgbClr val="64BCE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defTabSz="342900"/>
            <a:endParaRPr lang="sv-SE" sz="1350" dirty="0">
              <a:solidFill>
                <a:prstClr val="black"/>
              </a:solidFill>
              <a:latin typeface="Tw Cen MT" panose="020B0602020104020603"/>
            </a:endParaRPr>
          </a:p>
        </p:txBody>
      </p:sp>
      <p:sp>
        <p:nvSpPr>
          <p:cNvPr id="4" name="Platshållare för datum 3">
            <a:extLst>
              <a:ext uri="{FF2B5EF4-FFF2-40B4-BE49-F238E27FC236}">
                <a16:creationId xmlns:a16="http://schemas.microsoft.com/office/drawing/2014/main" id="{8E2ACD57-022D-A64F-A73F-9781159F8846}"/>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6A134CCF-5A9D-9448-8784-0B3F7413177C}"/>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
        <p:nvSpPr>
          <p:cNvPr id="10" name="Rubrik 1">
            <a:extLst>
              <a:ext uri="{FF2B5EF4-FFF2-40B4-BE49-F238E27FC236}">
                <a16:creationId xmlns:a16="http://schemas.microsoft.com/office/drawing/2014/main" id="{E40FA0F1-4D90-B34D-B1ED-3232E2952916}"/>
              </a:ext>
            </a:extLst>
          </p:cNvPr>
          <p:cNvSpPr>
            <a:spLocks noGrp="1"/>
          </p:cNvSpPr>
          <p:nvPr>
            <p:ph type="title"/>
          </p:nvPr>
        </p:nvSpPr>
        <p:spPr>
          <a:xfrm>
            <a:off x="768096" y="1296162"/>
            <a:ext cx="7290054" cy="1124712"/>
          </a:xfrm>
        </p:spPr>
        <p:txBody>
          <a:bodyPr rtlCol="0">
            <a:normAutofit/>
          </a:bodyPr>
          <a:lstStyle/>
          <a:p>
            <a:r>
              <a:rPr lang="sv-SE" sz="3000" dirty="0"/>
              <a:t>background</a:t>
            </a:r>
          </a:p>
        </p:txBody>
      </p:sp>
      <p:sp>
        <p:nvSpPr>
          <p:cNvPr id="11" name="Platshållare för innehåll 2">
            <a:extLst>
              <a:ext uri="{FF2B5EF4-FFF2-40B4-BE49-F238E27FC236}">
                <a16:creationId xmlns:a16="http://schemas.microsoft.com/office/drawing/2014/main" id="{2CEF8C90-9C5C-CF4D-A9B9-BCD0A0BE8E93}"/>
              </a:ext>
            </a:extLst>
          </p:cNvPr>
          <p:cNvSpPr txBox="1">
            <a:spLocks/>
          </p:cNvSpPr>
          <p:nvPr/>
        </p:nvSpPr>
        <p:spPr>
          <a:xfrm>
            <a:off x="2830724" y="2587852"/>
            <a:ext cx="2120367" cy="373449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68580" indent="-68580" defTabSz="685800">
              <a:spcBef>
                <a:spcPts val="900"/>
              </a:spcBef>
              <a:spcAft>
                <a:spcPts val="150"/>
              </a:spcAft>
              <a:buClr>
                <a:srgbClr val="000000"/>
              </a:buClr>
              <a:buFont typeface="Arial" panose="020B0604020202020204" pitchFamily="34" charset="0"/>
              <a:buChar char="•"/>
            </a:pPr>
            <a:r>
              <a:rPr lang="en-US" sz="1650" dirty="0">
                <a:solidFill>
                  <a:prstClr val="black"/>
                </a:solidFill>
                <a:latin typeface="Tw Cen MT" panose="020B0602020104020603"/>
              </a:rPr>
              <a:t> Substance use peak between 18-29</a:t>
            </a:r>
            <a:endParaRPr lang="en-US" sz="1200" dirty="0">
              <a:solidFill>
                <a:prstClr val="black"/>
              </a:solidFill>
              <a:latin typeface="Tw Cen MT" panose="020B0602020104020603"/>
            </a:endParaRPr>
          </a:p>
          <a:p>
            <a:pPr marL="68580" indent="-68580" defTabSz="685800">
              <a:spcBef>
                <a:spcPts val="900"/>
              </a:spcBef>
              <a:spcAft>
                <a:spcPts val="150"/>
              </a:spcAft>
              <a:buClr>
                <a:srgbClr val="000000"/>
              </a:buClr>
              <a:buFont typeface="Arial" panose="020B0604020202020204" pitchFamily="34" charset="0"/>
              <a:buChar char="•"/>
            </a:pPr>
            <a:r>
              <a:rPr lang="en-US" sz="1650" dirty="0">
                <a:solidFill>
                  <a:prstClr val="black"/>
                </a:solidFill>
                <a:latin typeface="Tw Cen MT" panose="020B0602020104020603"/>
              </a:rPr>
              <a:t> Elevated risks in the present and future</a:t>
            </a:r>
          </a:p>
          <a:p>
            <a:pPr marL="68580" indent="-68580" defTabSz="685800">
              <a:spcBef>
                <a:spcPts val="900"/>
              </a:spcBef>
              <a:spcAft>
                <a:spcPts val="150"/>
              </a:spcAft>
              <a:buClr>
                <a:srgbClr val="000000"/>
              </a:buClr>
              <a:buFont typeface="Arial" panose="020B0604020202020204" pitchFamily="34" charset="0"/>
              <a:buChar char="•"/>
            </a:pPr>
            <a:r>
              <a:rPr lang="en-US" sz="1650" dirty="0">
                <a:solidFill>
                  <a:prstClr val="black"/>
                </a:solidFill>
                <a:latin typeface="Tw Cen MT" panose="020B0602020104020603"/>
              </a:rPr>
              <a:t> Treatment gap </a:t>
            </a:r>
          </a:p>
          <a:p>
            <a:pPr marL="68580" indent="-68580" defTabSz="685800">
              <a:spcBef>
                <a:spcPts val="900"/>
              </a:spcBef>
              <a:spcAft>
                <a:spcPts val="150"/>
              </a:spcAft>
              <a:buClr>
                <a:srgbClr val="000000"/>
              </a:buClr>
              <a:buFont typeface="Arial" panose="020B0604020202020204" pitchFamily="34" charset="0"/>
              <a:buChar char="•"/>
            </a:pPr>
            <a:r>
              <a:rPr lang="en-US" sz="1650" dirty="0">
                <a:solidFill>
                  <a:prstClr val="black"/>
                </a:solidFill>
                <a:latin typeface="Tw Cen MT" panose="020B0602020104020603"/>
              </a:rPr>
              <a:t> Parents matter</a:t>
            </a:r>
          </a:p>
        </p:txBody>
      </p:sp>
      <p:pic>
        <p:nvPicPr>
          <p:cNvPr id="12" name="Bildobjekt 11">
            <a:extLst>
              <a:ext uri="{FF2B5EF4-FFF2-40B4-BE49-F238E27FC236}">
                <a16:creationId xmlns:a16="http://schemas.microsoft.com/office/drawing/2014/main" id="{2973E37B-92BE-3240-B5BB-B4F1EDD50B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4" b="98817" l="15436" r="81544">
                        <a14:foregroundMark x1="33557" y1="17160" x2="33557" y2="17160"/>
                        <a14:foregroundMark x1="63758" y1="19527" x2="63758" y2="19527"/>
                        <a14:foregroundMark x1="51007" y1="37870" x2="51007" y2="37870"/>
                      </a14:backgroundRemoval>
                    </a14:imgEffect>
                  </a14:imgLayer>
                </a14:imgProps>
              </a:ext>
            </a:extLst>
          </a:blip>
          <a:stretch>
            <a:fillRect/>
          </a:stretch>
        </p:blipFill>
        <p:spPr>
          <a:xfrm>
            <a:off x="966205" y="3074068"/>
            <a:ext cx="1445630" cy="867488"/>
          </a:xfrm>
          <a:prstGeom prst="ellipse">
            <a:avLst/>
          </a:prstGeom>
        </p:spPr>
      </p:pic>
    </p:spTree>
    <p:extLst>
      <p:ext uri="{BB962C8B-B14F-4D97-AF65-F5344CB8AC3E}">
        <p14:creationId xmlns:p14="http://schemas.microsoft.com/office/powerpoint/2010/main" val="182493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E2ACD57-022D-A64F-A73F-9781159F8846}"/>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6A134CCF-5A9D-9448-8784-0B3F7413177C}"/>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
        <p:nvSpPr>
          <p:cNvPr id="10" name="Rubrik 1">
            <a:extLst>
              <a:ext uri="{FF2B5EF4-FFF2-40B4-BE49-F238E27FC236}">
                <a16:creationId xmlns:a16="http://schemas.microsoft.com/office/drawing/2014/main" id="{E40FA0F1-4D90-B34D-B1ED-3232E2952916}"/>
              </a:ext>
            </a:extLst>
          </p:cNvPr>
          <p:cNvSpPr>
            <a:spLocks noGrp="1"/>
          </p:cNvSpPr>
          <p:nvPr>
            <p:ph type="title"/>
          </p:nvPr>
        </p:nvSpPr>
        <p:spPr>
          <a:xfrm>
            <a:off x="768096" y="1296162"/>
            <a:ext cx="7290054" cy="1124712"/>
          </a:xfrm>
        </p:spPr>
        <p:txBody>
          <a:bodyPr rtlCol="0">
            <a:normAutofit/>
          </a:bodyPr>
          <a:lstStyle/>
          <a:p>
            <a:r>
              <a:rPr lang="sv-SE" sz="3000" dirty="0"/>
              <a:t>background</a:t>
            </a:r>
          </a:p>
        </p:txBody>
      </p:sp>
      <p:sp>
        <p:nvSpPr>
          <p:cNvPr id="8" name="Platshållare för innehåll 2">
            <a:extLst>
              <a:ext uri="{FF2B5EF4-FFF2-40B4-BE49-F238E27FC236}">
                <a16:creationId xmlns:a16="http://schemas.microsoft.com/office/drawing/2014/main" id="{BECD6BFD-D303-144D-A59F-4AB234A10CB5}"/>
              </a:ext>
            </a:extLst>
          </p:cNvPr>
          <p:cNvSpPr>
            <a:spLocks noGrp="1"/>
          </p:cNvSpPr>
          <p:nvPr>
            <p:ph idx="1"/>
          </p:nvPr>
        </p:nvSpPr>
        <p:spPr>
          <a:xfrm>
            <a:off x="2917638" y="2624178"/>
            <a:ext cx="2817304" cy="3086100"/>
          </a:xfrm>
        </p:spPr>
        <p:txBody>
          <a:bodyPr>
            <a:normAutofit/>
          </a:bodyPr>
          <a:lstStyle/>
          <a:p>
            <a:pPr>
              <a:buClr>
                <a:srgbClr val="000000"/>
              </a:buClr>
              <a:buFont typeface="Arial" panose="020B0604020202020204" pitchFamily="34" charset="0"/>
              <a:buChar char="•"/>
            </a:pPr>
            <a:r>
              <a:rPr lang="en-US" dirty="0"/>
              <a:t> Parents as concerned significant others (CSOs) particularly strained</a:t>
            </a:r>
            <a:endParaRPr lang="en-US" sz="1200" dirty="0"/>
          </a:p>
          <a:p>
            <a:pPr>
              <a:buClr>
                <a:srgbClr val="000000"/>
              </a:buClr>
              <a:buFont typeface="Arial" panose="020B0604020202020204" pitchFamily="34" charset="0"/>
              <a:buChar char="•"/>
            </a:pPr>
            <a:r>
              <a:rPr lang="en-US" dirty="0"/>
              <a:t> Stigma by association</a:t>
            </a:r>
            <a:endParaRPr lang="en-US" sz="1200" dirty="0"/>
          </a:p>
          <a:p>
            <a:pPr>
              <a:buClr>
                <a:srgbClr val="000000"/>
              </a:buClr>
              <a:buFont typeface="Arial" panose="020B0604020202020204" pitchFamily="34" charset="0"/>
              <a:buChar char="•"/>
            </a:pPr>
            <a:r>
              <a:rPr lang="en-US" dirty="0"/>
              <a:t> Often excluded from treatment </a:t>
            </a:r>
          </a:p>
          <a:p>
            <a:pPr>
              <a:buClr>
                <a:srgbClr val="000000"/>
              </a:buClr>
              <a:buFont typeface="Arial" panose="020B0604020202020204" pitchFamily="34" charset="0"/>
              <a:buChar char="•"/>
            </a:pPr>
            <a:r>
              <a:rPr lang="en-US" dirty="0"/>
              <a:t> In need of support</a:t>
            </a:r>
          </a:p>
        </p:txBody>
      </p:sp>
      <p:pic>
        <p:nvPicPr>
          <p:cNvPr id="2" name="Bildobjekt 1">
            <a:extLst>
              <a:ext uri="{FF2B5EF4-FFF2-40B4-BE49-F238E27FC236}">
                <a16:creationId xmlns:a16="http://schemas.microsoft.com/office/drawing/2014/main" id="{5EBB6D07-8E96-B545-9C58-3D69FD2B3571}"/>
              </a:ext>
            </a:extLst>
          </p:cNvPr>
          <p:cNvPicPr>
            <a:picLocks noChangeAspect="1"/>
          </p:cNvPicPr>
          <p:nvPr/>
        </p:nvPicPr>
        <p:blipFill>
          <a:blip r:embed="rId3"/>
          <a:stretch>
            <a:fillRect/>
          </a:stretch>
        </p:blipFill>
        <p:spPr>
          <a:xfrm>
            <a:off x="6240744" y="2624178"/>
            <a:ext cx="4523478" cy="1845578"/>
          </a:xfrm>
          <a:prstGeom prst="rect">
            <a:avLst/>
          </a:prstGeom>
        </p:spPr>
      </p:pic>
      <p:sp>
        <p:nvSpPr>
          <p:cNvPr id="15" name="Ellips 14">
            <a:extLst>
              <a:ext uri="{FF2B5EF4-FFF2-40B4-BE49-F238E27FC236}">
                <a16:creationId xmlns:a16="http://schemas.microsoft.com/office/drawing/2014/main" id="{71FDD02D-AD1C-154C-9DEA-EA68C07E2AC3}"/>
              </a:ext>
            </a:extLst>
          </p:cNvPr>
          <p:cNvSpPr/>
          <p:nvPr/>
        </p:nvSpPr>
        <p:spPr>
          <a:xfrm>
            <a:off x="966205" y="2787636"/>
            <a:ext cx="1435080" cy="1440352"/>
          </a:xfrm>
          <a:prstGeom prst="ellipse">
            <a:avLst/>
          </a:prstGeom>
          <a:solidFill>
            <a:srgbClr val="64BCE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defTabSz="342900"/>
            <a:endParaRPr lang="sv-SE" sz="1350" dirty="0">
              <a:solidFill>
                <a:prstClr val="black"/>
              </a:solidFill>
              <a:latin typeface="Tw Cen MT" panose="020B0602020104020603"/>
            </a:endParaRPr>
          </a:p>
        </p:txBody>
      </p:sp>
      <p:pic>
        <p:nvPicPr>
          <p:cNvPr id="16" name="Bildobjekt 15">
            <a:extLst>
              <a:ext uri="{FF2B5EF4-FFF2-40B4-BE49-F238E27FC236}">
                <a16:creationId xmlns:a16="http://schemas.microsoft.com/office/drawing/2014/main" id="{35059F89-0793-6D4A-9ADD-B874B95350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4" b="98817" l="15436" r="81544">
                        <a14:foregroundMark x1="33557" y1="17160" x2="33557" y2="17160"/>
                        <a14:foregroundMark x1="63758" y1="19527" x2="63758" y2="19527"/>
                        <a14:foregroundMark x1="51007" y1="37870" x2="51007" y2="37870"/>
                      </a14:backgroundRemoval>
                    </a14:imgEffect>
                  </a14:imgLayer>
                </a14:imgProps>
              </a:ext>
            </a:extLst>
          </a:blip>
          <a:stretch>
            <a:fillRect/>
          </a:stretch>
        </p:blipFill>
        <p:spPr>
          <a:xfrm>
            <a:off x="966205" y="3074068"/>
            <a:ext cx="1445630" cy="867488"/>
          </a:xfrm>
          <a:prstGeom prst="ellipse">
            <a:avLst/>
          </a:prstGeom>
        </p:spPr>
      </p:pic>
    </p:spTree>
    <p:extLst>
      <p:ext uri="{BB962C8B-B14F-4D97-AF65-F5344CB8AC3E}">
        <p14:creationId xmlns:p14="http://schemas.microsoft.com/office/powerpoint/2010/main" val="3149953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61719" y="1414857"/>
            <a:ext cx="7572418" cy="857250"/>
          </a:xfrm>
        </p:spPr>
        <p:txBody>
          <a:bodyPr>
            <a:normAutofit/>
          </a:bodyPr>
          <a:lstStyle/>
          <a:p>
            <a:pPr>
              <a:defRPr/>
            </a:pPr>
            <a:r>
              <a:rPr lang="en-US" sz="3000" dirty="0">
                <a:cs typeface="Helvetica"/>
              </a:rPr>
              <a:t>Community reinforcement and family training (CRAFT)</a:t>
            </a:r>
            <a:endParaRPr lang="en-US" sz="3000" dirty="0"/>
          </a:p>
        </p:txBody>
      </p:sp>
      <p:sp>
        <p:nvSpPr>
          <p:cNvPr id="19459" name="Platshållare för innehåll 2"/>
          <p:cNvSpPr>
            <a:spLocks noGrp="1"/>
          </p:cNvSpPr>
          <p:nvPr>
            <p:ph idx="1"/>
          </p:nvPr>
        </p:nvSpPr>
        <p:spPr>
          <a:xfrm>
            <a:off x="3901792" y="2829918"/>
            <a:ext cx="3886907" cy="3086100"/>
          </a:xfrm>
        </p:spPr>
        <p:txBody>
          <a:bodyPr>
            <a:normAutofit/>
          </a:bodyPr>
          <a:lstStyle/>
          <a:p>
            <a:pPr marL="0" indent="0">
              <a:buNone/>
            </a:pPr>
            <a:r>
              <a:rPr lang="en-US" dirty="0"/>
              <a:t>Three main aims:</a:t>
            </a:r>
          </a:p>
          <a:p>
            <a:pPr lvl="0">
              <a:buClr>
                <a:srgbClr val="000000"/>
              </a:buClr>
              <a:buFont typeface="Arial" panose="020B0604020202020204" pitchFamily="34" charset="0"/>
              <a:buChar char="•"/>
            </a:pPr>
            <a:r>
              <a:rPr lang="en-US" dirty="0"/>
              <a:t> Increase quality of life for CSOs </a:t>
            </a:r>
          </a:p>
          <a:p>
            <a:pPr lvl="0">
              <a:buClr>
                <a:srgbClr val="000000"/>
              </a:buClr>
              <a:buFont typeface="Arial" panose="020B0604020202020204" pitchFamily="34" charset="0"/>
              <a:buChar char="•"/>
            </a:pPr>
            <a:r>
              <a:rPr lang="en-US" dirty="0"/>
              <a:t> Decrease the relative’s alcohol-/drug consumption</a:t>
            </a:r>
          </a:p>
          <a:p>
            <a:pPr lvl="0">
              <a:buClr>
                <a:srgbClr val="000000"/>
              </a:buClr>
              <a:buFont typeface="Arial" panose="020B0604020202020204" pitchFamily="34" charset="0"/>
              <a:buChar char="•"/>
            </a:pPr>
            <a:r>
              <a:rPr lang="en-US" dirty="0"/>
              <a:t> Promote treatment seeking behavior in the   relative</a:t>
            </a:r>
            <a:endParaRPr lang="en-US" altLang="en-US" sz="1125" dirty="0">
              <a:ea typeface="ＭＳ Ｐゴシック" pitchFamily="34" charset="-128"/>
            </a:endParaRPr>
          </a:p>
          <a:p>
            <a:pPr lvl="1"/>
            <a:endParaRPr lang="sv-SE" altLang="en-US" dirty="0">
              <a:ea typeface="ＭＳ Ｐゴシック" pitchFamily="34" charset="-128"/>
            </a:endParaRPr>
          </a:p>
        </p:txBody>
      </p:sp>
      <p:sp>
        <p:nvSpPr>
          <p:cNvPr id="6" name="Platshållare för sidfot 5">
            <a:extLst>
              <a:ext uri="{FF2B5EF4-FFF2-40B4-BE49-F238E27FC236}">
                <a16:creationId xmlns:a16="http://schemas.microsoft.com/office/drawing/2014/main" id="{A1E511DA-056F-7F4C-935A-B4EE9F663979}"/>
              </a:ext>
            </a:extLst>
          </p:cNvPr>
          <p:cNvSpPr>
            <a:spLocks noGrp="1"/>
          </p:cNvSpPr>
          <p:nvPr>
            <p:ph type="ftr" sz="quarter" idx="11"/>
          </p:nvPr>
        </p:nvSpPr>
        <p:spPr/>
        <p:txBody>
          <a:bodyPr/>
          <a:lstStyle/>
          <a:p>
            <a:pPr defTabSz="342900">
              <a:defRPr/>
            </a:pPr>
            <a:r>
              <a:rPr lang="sv-SE">
                <a:solidFill>
                  <a:prstClr val="black">
                    <a:lumMod val="95000"/>
                    <a:lumOff val="5000"/>
                  </a:prstClr>
                </a:solidFill>
                <a:latin typeface="Tw Cen MT Condensed" panose="020B0606020104020203"/>
              </a:rPr>
              <a:t>Siljeholm AFINet</a:t>
            </a:r>
          </a:p>
        </p:txBody>
      </p:sp>
      <p:sp>
        <p:nvSpPr>
          <p:cNvPr id="3" name="Platshållare för datum 2">
            <a:extLst>
              <a:ext uri="{FF2B5EF4-FFF2-40B4-BE49-F238E27FC236}">
                <a16:creationId xmlns:a16="http://schemas.microsoft.com/office/drawing/2014/main" id="{090B2513-5CB2-E94C-A1F7-9994113F7452}"/>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10" name="Ellips 9">
            <a:extLst>
              <a:ext uri="{FF2B5EF4-FFF2-40B4-BE49-F238E27FC236}">
                <a16:creationId xmlns:a16="http://schemas.microsoft.com/office/drawing/2014/main" id="{8A57EC25-2436-FE45-8007-DE349128EEF8}"/>
              </a:ext>
            </a:extLst>
          </p:cNvPr>
          <p:cNvSpPr/>
          <p:nvPr/>
        </p:nvSpPr>
        <p:spPr>
          <a:xfrm>
            <a:off x="1348751" y="3073174"/>
            <a:ext cx="1435080" cy="1440352"/>
          </a:xfrm>
          <a:prstGeom prst="ellipse">
            <a:avLst/>
          </a:prstGeom>
          <a:solidFill>
            <a:srgbClr val="64BCE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defTabSz="342900"/>
            <a:endParaRPr lang="sv-SE" sz="1350" dirty="0">
              <a:solidFill>
                <a:prstClr val="black"/>
              </a:solidFill>
              <a:latin typeface="Tw Cen MT" panose="020B0602020104020603"/>
            </a:endParaRPr>
          </a:p>
        </p:txBody>
      </p:sp>
      <p:pic>
        <p:nvPicPr>
          <p:cNvPr id="4" name="Bildobjekt 3">
            <a:extLst>
              <a:ext uri="{FF2B5EF4-FFF2-40B4-BE49-F238E27FC236}">
                <a16:creationId xmlns:a16="http://schemas.microsoft.com/office/drawing/2014/main" id="{02315702-E4EB-0743-9753-75A63D1F0360}"/>
              </a:ext>
            </a:extLst>
          </p:cNvPr>
          <p:cNvPicPr>
            <a:picLocks noChangeAspect="1"/>
          </p:cNvPicPr>
          <p:nvPr/>
        </p:nvPicPr>
        <p:blipFill rotWithShape="1">
          <a:blip r:embed="rId3"/>
          <a:srcRect l="8570" t="11846" r="3990" b="713"/>
          <a:stretch/>
        </p:blipFill>
        <p:spPr>
          <a:xfrm>
            <a:off x="1527976" y="3255034"/>
            <a:ext cx="1058582" cy="1058582"/>
          </a:xfrm>
          <a:prstGeom prst="ellipse">
            <a:avLst/>
          </a:prstGeom>
        </p:spPr>
      </p:pic>
    </p:spTree>
    <p:extLst>
      <p:ext uri="{BB962C8B-B14F-4D97-AF65-F5344CB8AC3E}">
        <p14:creationId xmlns:p14="http://schemas.microsoft.com/office/powerpoint/2010/main" val="269948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 20">
            <a:extLst>
              <a:ext uri="{FF2B5EF4-FFF2-40B4-BE49-F238E27FC236}">
                <a16:creationId xmlns:a16="http://schemas.microsoft.com/office/drawing/2014/main" id="{B5B03066-B5D9-FA4F-AAA3-D7EAB780DEB0}"/>
              </a:ext>
            </a:extLst>
          </p:cNvPr>
          <p:cNvSpPr/>
          <p:nvPr/>
        </p:nvSpPr>
        <p:spPr>
          <a:xfrm>
            <a:off x="6700502" y="3219477"/>
            <a:ext cx="1357791" cy="1315411"/>
          </a:xfrm>
          <a:prstGeom prst="ellipse">
            <a:avLst/>
          </a:prstGeom>
          <a:solidFill>
            <a:srgbClr val="64BCE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defTabSz="342900"/>
            <a:endParaRPr lang="sv-SE" sz="1350" dirty="0">
              <a:solidFill>
                <a:prstClr val="black"/>
              </a:solidFill>
              <a:latin typeface="Tw Cen MT" panose="020B0602020104020603"/>
            </a:endParaRPr>
          </a:p>
        </p:txBody>
      </p:sp>
      <p:sp>
        <p:nvSpPr>
          <p:cNvPr id="2" name="Rubrik 1"/>
          <p:cNvSpPr>
            <a:spLocks noGrp="1"/>
          </p:cNvSpPr>
          <p:nvPr>
            <p:ph type="title"/>
          </p:nvPr>
        </p:nvSpPr>
        <p:spPr>
          <a:xfrm>
            <a:off x="861719" y="1414857"/>
            <a:ext cx="5829300" cy="857250"/>
          </a:xfrm>
        </p:spPr>
        <p:txBody>
          <a:bodyPr>
            <a:normAutofit/>
          </a:bodyPr>
          <a:lstStyle/>
          <a:p>
            <a:pPr>
              <a:defRPr/>
            </a:pPr>
            <a:r>
              <a:rPr lang="sv-SE" sz="3000" dirty="0">
                <a:cs typeface="Helvetica"/>
              </a:rPr>
              <a:t>CRAFT – </a:t>
            </a:r>
            <a:r>
              <a:rPr lang="en-US" sz="3000" dirty="0">
                <a:cs typeface="Helvetica"/>
              </a:rPr>
              <a:t>basic components</a:t>
            </a:r>
            <a:endParaRPr lang="en-US" sz="3000" dirty="0"/>
          </a:p>
        </p:txBody>
      </p:sp>
      <p:sp>
        <p:nvSpPr>
          <p:cNvPr id="19459" name="Platshållare för innehåll 2"/>
          <p:cNvSpPr>
            <a:spLocks noGrp="1"/>
          </p:cNvSpPr>
          <p:nvPr>
            <p:ph idx="1"/>
          </p:nvPr>
        </p:nvSpPr>
        <p:spPr>
          <a:xfrm>
            <a:off x="2683472" y="2992493"/>
            <a:ext cx="3886907" cy="407280"/>
          </a:xfrm>
        </p:spPr>
        <p:txBody>
          <a:bodyPr>
            <a:normAutofit/>
          </a:bodyPr>
          <a:lstStyle/>
          <a:p>
            <a:r>
              <a:rPr lang="en-US" altLang="en-US" sz="1950" dirty="0">
                <a:ea typeface="ＭＳ Ｐゴシック" pitchFamily="34" charset="-128"/>
              </a:rPr>
              <a:t>Functional analyses</a:t>
            </a:r>
          </a:p>
          <a:p>
            <a:endParaRPr lang="en-US" altLang="en-US" sz="1950" dirty="0">
              <a:ea typeface="ＭＳ Ｐゴシック" pitchFamily="34" charset="-128"/>
            </a:endParaRPr>
          </a:p>
          <a:p>
            <a:pPr lvl="1"/>
            <a:endParaRPr lang="sv-SE" altLang="en-US" dirty="0">
              <a:ea typeface="ＭＳ Ｐゴシック" pitchFamily="34" charset="-128"/>
            </a:endParaRPr>
          </a:p>
        </p:txBody>
      </p:sp>
      <p:sp>
        <p:nvSpPr>
          <p:cNvPr id="6" name="Platshållare för sidfot 5">
            <a:extLst>
              <a:ext uri="{FF2B5EF4-FFF2-40B4-BE49-F238E27FC236}">
                <a16:creationId xmlns:a16="http://schemas.microsoft.com/office/drawing/2014/main" id="{A1E511DA-056F-7F4C-935A-B4EE9F663979}"/>
              </a:ext>
            </a:extLst>
          </p:cNvPr>
          <p:cNvSpPr>
            <a:spLocks noGrp="1"/>
          </p:cNvSpPr>
          <p:nvPr>
            <p:ph type="ftr" sz="quarter" idx="11"/>
          </p:nvPr>
        </p:nvSpPr>
        <p:spPr/>
        <p:txBody>
          <a:bodyPr/>
          <a:lstStyle/>
          <a:p>
            <a:pPr defTabSz="342900">
              <a:defRPr/>
            </a:pPr>
            <a:r>
              <a:rPr lang="sv-SE">
                <a:solidFill>
                  <a:prstClr val="black">
                    <a:lumMod val="95000"/>
                    <a:lumOff val="5000"/>
                  </a:prstClr>
                </a:solidFill>
                <a:latin typeface="Tw Cen MT Condensed" panose="020B0606020104020203"/>
              </a:rPr>
              <a:t>Siljeholm AFINet</a:t>
            </a:r>
          </a:p>
        </p:txBody>
      </p:sp>
      <p:sp>
        <p:nvSpPr>
          <p:cNvPr id="3" name="Platshållare för datum 2">
            <a:extLst>
              <a:ext uri="{FF2B5EF4-FFF2-40B4-BE49-F238E27FC236}">
                <a16:creationId xmlns:a16="http://schemas.microsoft.com/office/drawing/2014/main" id="{090B2513-5CB2-E94C-A1F7-9994113F7452}"/>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7" name="Ellips 6">
            <a:extLst>
              <a:ext uri="{FF2B5EF4-FFF2-40B4-BE49-F238E27FC236}">
                <a16:creationId xmlns:a16="http://schemas.microsoft.com/office/drawing/2014/main" id="{551A15E8-2B15-6D41-B822-5BFA2C7250ED}"/>
              </a:ext>
            </a:extLst>
          </p:cNvPr>
          <p:cNvSpPr/>
          <p:nvPr/>
        </p:nvSpPr>
        <p:spPr>
          <a:xfrm>
            <a:off x="1271075" y="2540152"/>
            <a:ext cx="1372326" cy="1271742"/>
          </a:xfrm>
          <a:prstGeom prst="ellipse">
            <a:avLst/>
          </a:prstGeom>
          <a:solidFill>
            <a:srgbClr val="64BCE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2" name="Ellips 11">
            <a:extLst>
              <a:ext uri="{FF2B5EF4-FFF2-40B4-BE49-F238E27FC236}">
                <a16:creationId xmlns:a16="http://schemas.microsoft.com/office/drawing/2014/main" id="{7C70987D-C3F3-B544-95B7-155CAE461008}"/>
              </a:ext>
            </a:extLst>
          </p:cNvPr>
          <p:cNvSpPr/>
          <p:nvPr/>
        </p:nvSpPr>
        <p:spPr>
          <a:xfrm>
            <a:off x="1310802" y="4079939"/>
            <a:ext cx="1357791" cy="1315411"/>
          </a:xfrm>
          <a:prstGeom prst="ellipse">
            <a:avLst/>
          </a:prstGeom>
          <a:solidFill>
            <a:srgbClr val="64BCE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defTabSz="342900"/>
            <a:endParaRPr lang="sv-SE" sz="1350" dirty="0">
              <a:solidFill>
                <a:prstClr val="black"/>
              </a:solidFill>
              <a:latin typeface="Tw Cen MT" panose="020B0602020104020603"/>
            </a:endParaRPr>
          </a:p>
        </p:txBody>
      </p:sp>
      <p:pic>
        <p:nvPicPr>
          <p:cNvPr id="13" name="Bildobjekt 12">
            <a:extLst>
              <a:ext uri="{FF2B5EF4-FFF2-40B4-BE49-F238E27FC236}">
                <a16:creationId xmlns:a16="http://schemas.microsoft.com/office/drawing/2014/main" id="{74D23610-8356-0748-BCB2-162CCDC41877}"/>
              </a:ext>
            </a:extLst>
          </p:cNvPr>
          <p:cNvPicPr>
            <a:picLocks noChangeAspect="1"/>
          </p:cNvPicPr>
          <p:nvPr/>
        </p:nvPicPr>
        <p:blipFill>
          <a:blip r:embed="rId3">
            <a:extLst>
              <a:ext uri="{BEBA8EAE-BF5A-486C-A8C5-ECC9F3942E4B}">
                <a14:imgProps xmlns:a14="http://schemas.microsoft.com/office/drawing/2010/main">
                  <a14:imgLayer>
                    <a14:imgEffect>
                      <a14:backgroundRemoval t="0" b="99720" l="0" r="96858">
                        <a14:foregroundMark x1="7923" y1="68627" x2="7923" y2="68627"/>
                        <a14:foregroundMark x1="62978" y1="64426" x2="62978" y2="64426"/>
                      </a14:backgroundRemoval>
                    </a14:imgEffect>
                  </a14:imgLayer>
                </a14:imgProps>
              </a:ext>
            </a:extLst>
          </a:blip>
          <a:stretch>
            <a:fillRect/>
          </a:stretch>
        </p:blipFill>
        <p:spPr>
          <a:xfrm>
            <a:off x="1653363" y="4347983"/>
            <a:ext cx="666732" cy="650337"/>
          </a:xfrm>
          <a:prstGeom prst="rect">
            <a:avLst/>
          </a:prstGeom>
        </p:spPr>
      </p:pic>
      <p:sp>
        <p:nvSpPr>
          <p:cNvPr id="16" name="Platshållare för innehåll 2">
            <a:extLst>
              <a:ext uri="{FF2B5EF4-FFF2-40B4-BE49-F238E27FC236}">
                <a16:creationId xmlns:a16="http://schemas.microsoft.com/office/drawing/2014/main" id="{EB52852F-FE86-CE45-844B-0BEE808B4126}"/>
              </a:ext>
            </a:extLst>
          </p:cNvPr>
          <p:cNvSpPr txBox="1">
            <a:spLocks/>
          </p:cNvSpPr>
          <p:nvPr/>
        </p:nvSpPr>
        <p:spPr>
          <a:xfrm>
            <a:off x="4489256" y="3752259"/>
            <a:ext cx="3886907" cy="429541"/>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defTabSz="685800">
              <a:spcBef>
                <a:spcPts val="900"/>
              </a:spcBef>
              <a:spcAft>
                <a:spcPts val="150"/>
              </a:spcAft>
              <a:buClr>
                <a:srgbClr val="1CADE4"/>
              </a:buClr>
              <a:buNone/>
            </a:pPr>
            <a:r>
              <a:rPr lang="en-US" altLang="en-US" sz="1950" dirty="0">
                <a:solidFill>
                  <a:prstClr val="black"/>
                </a:solidFill>
                <a:latin typeface="Tw Cen MT" panose="020B0602020104020603"/>
                <a:ea typeface="ＭＳ Ｐゴシック" pitchFamily="34" charset="-128"/>
              </a:rPr>
              <a:t>Communication skills</a:t>
            </a:r>
          </a:p>
          <a:p>
            <a:pPr marL="68580" indent="-68580" defTabSz="685800">
              <a:spcBef>
                <a:spcPts val="900"/>
              </a:spcBef>
              <a:spcAft>
                <a:spcPts val="150"/>
              </a:spcAft>
              <a:buClr>
                <a:srgbClr val="1CADE4"/>
              </a:buClr>
            </a:pPr>
            <a:endParaRPr lang="en-US" altLang="en-US" sz="1950" dirty="0">
              <a:solidFill>
                <a:prstClr val="black"/>
              </a:solidFill>
              <a:latin typeface="Tw Cen MT" panose="020B0602020104020603"/>
              <a:ea typeface="ＭＳ Ｐゴシック" pitchFamily="34" charset="-128"/>
            </a:endParaRPr>
          </a:p>
          <a:p>
            <a:pPr marL="198882" lvl="1" indent="-102870" defTabSz="685800">
              <a:spcBef>
                <a:spcPts val="150"/>
              </a:spcBef>
              <a:spcAft>
                <a:spcPts val="300"/>
              </a:spcAft>
              <a:buClr>
                <a:srgbClr val="1CADE4"/>
              </a:buClr>
            </a:pPr>
            <a:endParaRPr lang="sv-SE" altLang="en-US" sz="1350" dirty="0">
              <a:solidFill>
                <a:prstClr val="black"/>
              </a:solidFill>
              <a:latin typeface="Tw Cen MT" panose="020B0602020104020603"/>
              <a:ea typeface="ＭＳ Ｐゴシック" pitchFamily="34" charset="-128"/>
            </a:endParaRPr>
          </a:p>
        </p:txBody>
      </p:sp>
      <p:sp>
        <p:nvSpPr>
          <p:cNvPr id="18" name="Platshållare för innehåll 2">
            <a:extLst>
              <a:ext uri="{FF2B5EF4-FFF2-40B4-BE49-F238E27FC236}">
                <a16:creationId xmlns:a16="http://schemas.microsoft.com/office/drawing/2014/main" id="{6C3963DC-3E9A-C84E-9E1A-C19FAD42FA0F}"/>
              </a:ext>
            </a:extLst>
          </p:cNvPr>
          <p:cNvSpPr txBox="1">
            <a:spLocks/>
          </p:cNvSpPr>
          <p:nvPr/>
        </p:nvSpPr>
        <p:spPr>
          <a:xfrm>
            <a:off x="2683472" y="4540094"/>
            <a:ext cx="3886907" cy="458227"/>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68580" indent="-68580" defTabSz="685800">
              <a:spcBef>
                <a:spcPts val="900"/>
              </a:spcBef>
              <a:spcAft>
                <a:spcPts val="150"/>
              </a:spcAft>
              <a:buClr>
                <a:srgbClr val="1CADE4"/>
              </a:buClr>
            </a:pPr>
            <a:r>
              <a:rPr lang="en-US" altLang="en-US" sz="1950" dirty="0">
                <a:solidFill>
                  <a:prstClr val="black"/>
                </a:solidFill>
                <a:latin typeface="Tw Cen MT" panose="020B0602020104020603"/>
                <a:ea typeface="ＭＳ Ｐゴシック" pitchFamily="34" charset="-128"/>
              </a:rPr>
              <a:t>Reinforcement of healthy behaviors</a:t>
            </a:r>
          </a:p>
          <a:p>
            <a:pPr marL="68580" indent="-68580" defTabSz="685800">
              <a:spcBef>
                <a:spcPts val="900"/>
              </a:spcBef>
              <a:spcAft>
                <a:spcPts val="150"/>
              </a:spcAft>
              <a:buClr>
                <a:srgbClr val="1CADE4"/>
              </a:buClr>
            </a:pPr>
            <a:endParaRPr lang="en-US" altLang="en-US" sz="1950" dirty="0">
              <a:solidFill>
                <a:prstClr val="black"/>
              </a:solidFill>
              <a:latin typeface="Tw Cen MT" panose="020B0602020104020603"/>
              <a:ea typeface="ＭＳ Ｐゴシック" pitchFamily="34" charset="-128"/>
            </a:endParaRPr>
          </a:p>
          <a:p>
            <a:pPr marL="198882" lvl="1" indent="-102870" defTabSz="685800">
              <a:spcBef>
                <a:spcPts val="150"/>
              </a:spcBef>
              <a:spcAft>
                <a:spcPts val="300"/>
              </a:spcAft>
              <a:buClr>
                <a:srgbClr val="1CADE4"/>
              </a:buClr>
            </a:pPr>
            <a:endParaRPr lang="sv-SE" altLang="en-US" sz="1350" dirty="0">
              <a:solidFill>
                <a:prstClr val="black"/>
              </a:solidFill>
              <a:latin typeface="Tw Cen MT" panose="020B0602020104020603"/>
              <a:ea typeface="ＭＳ Ｐゴシック" pitchFamily="34" charset="-128"/>
            </a:endParaRPr>
          </a:p>
        </p:txBody>
      </p:sp>
      <p:pic>
        <p:nvPicPr>
          <p:cNvPr id="4" name="Bildobjekt 3">
            <a:extLst>
              <a:ext uri="{FF2B5EF4-FFF2-40B4-BE49-F238E27FC236}">
                <a16:creationId xmlns:a16="http://schemas.microsoft.com/office/drawing/2014/main" id="{D621F49F-EC8A-6E43-97EF-B679B1ECE29C}"/>
              </a:ext>
            </a:extLst>
          </p:cNvPr>
          <p:cNvPicPr>
            <a:picLocks noChangeAspect="1"/>
          </p:cNvPicPr>
          <p:nvPr/>
        </p:nvPicPr>
        <p:blipFill rotWithShape="1">
          <a:blip r:embed="rId4">
            <a:extLst>
              <a:ext uri="{BEBA8EAE-BF5A-486C-A8C5-ECC9F3942E4B}">
                <a14:imgProps xmlns:a14="http://schemas.microsoft.com/office/drawing/2010/main">
                  <a14:imgLayer>
                    <a14:imgEffect>
                      <a14:backgroundRemoval t="2714" b="78429" l="10000" r="90000">
                        <a14:foregroundMark x1="29024" y1="12429" x2="32927" y2="15143"/>
                        <a14:foregroundMark x1="51220" y1="15857" x2="51220" y2="15857"/>
                        <a14:foregroundMark x1="37561" y1="5286" x2="37561" y2="5286"/>
                        <a14:foregroundMark x1="42195" y1="45143" x2="42683" y2="48714"/>
                        <a14:foregroundMark x1="68049" y1="49143" x2="68049" y2="49143"/>
                      </a14:backgroundRemoval>
                    </a14:imgEffect>
                  </a14:imgLayer>
                </a14:imgProps>
              </a:ext>
            </a:extLst>
          </a:blip>
          <a:srcRect l="9729" t="-7799" r="12739" b="21675"/>
          <a:stretch/>
        </p:blipFill>
        <p:spPr>
          <a:xfrm>
            <a:off x="6812837" y="3303593"/>
            <a:ext cx="1115333" cy="1057602"/>
          </a:xfrm>
          <a:prstGeom prst="rect">
            <a:avLst/>
          </a:prstGeom>
        </p:spPr>
      </p:pic>
      <p:pic>
        <p:nvPicPr>
          <p:cNvPr id="23" name="Bildobjekt 22">
            <a:extLst>
              <a:ext uri="{FF2B5EF4-FFF2-40B4-BE49-F238E27FC236}">
                <a16:creationId xmlns:a16="http://schemas.microsoft.com/office/drawing/2014/main" id="{88942643-2636-4941-909F-A20E289B31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68" b="86022" l="28788" r="80000">
                        <a14:foregroundMark x1="41212" y1="63978" x2="43939" y2="60753"/>
                        <a14:foregroundMark x1="53939" y1="47312" x2="53939" y2="47312"/>
                        <a14:foregroundMark x1="35758" y1="66667" x2="35758" y2="66667"/>
                        <a14:foregroundMark x1="42121" y1="73118" x2="42121" y2="73118"/>
                      </a14:backgroundRemoval>
                    </a14:imgEffect>
                  </a14:imgLayer>
                </a14:imgProps>
              </a:ext>
            </a:extLst>
          </a:blip>
          <a:srcRect l="26051" t="13787" r="13917" b="14095"/>
          <a:stretch/>
        </p:blipFill>
        <p:spPr>
          <a:xfrm>
            <a:off x="1310802" y="2621501"/>
            <a:ext cx="1327083" cy="898572"/>
          </a:xfrm>
          <a:prstGeom prst="rect">
            <a:avLst/>
          </a:prstGeom>
        </p:spPr>
      </p:pic>
    </p:spTree>
    <p:extLst>
      <p:ext uri="{BB962C8B-B14F-4D97-AF65-F5344CB8AC3E}">
        <p14:creationId xmlns:p14="http://schemas.microsoft.com/office/powerpoint/2010/main" val="3805017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072036-A09E-AE41-851B-C898EADB191A}"/>
              </a:ext>
            </a:extLst>
          </p:cNvPr>
          <p:cNvSpPr>
            <a:spLocks noGrp="1"/>
          </p:cNvSpPr>
          <p:nvPr>
            <p:ph type="title"/>
          </p:nvPr>
        </p:nvSpPr>
        <p:spPr/>
        <p:txBody>
          <a:bodyPr>
            <a:normAutofit/>
          </a:bodyPr>
          <a:lstStyle/>
          <a:p>
            <a:r>
              <a:rPr lang="en-US" sz="3000" dirty="0"/>
              <a:t>CRAFT – evidence</a:t>
            </a:r>
          </a:p>
        </p:txBody>
      </p:sp>
      <p:sp>
        <p:nvSpPr>
          <p:cNvPr id="3" name="Platshållare för innehåll 2">
            <a:extLst>
              <a:ext uri="{FF2B5EF4-FFF2-40B4-BE49-F238E27FC236}">
                <a16:creationId xmlns:a16="http://schemas.microsoft.com/office/drawing/2014/main" id="{AA6955A6-6F25-0843-AE45-1BE02A4407D2}"/>
              </a:ext>
            </a:extLst>
          </p:cNvPr>
          <p:cNvSpPr>
            <a:spLocks noGrp="1"/>
          </p:cNvSpPr>
          <p:nvPr>
            <p:ph idx="1"/>
          </p:nvPr>
        </p:nvSpPr>
        <p:spPr>
          <a:xfrm>
            <a:off x="768096" y="2420874"/>
            <a:ext cx="7290055" cy="3017520"/>
          </a:xfrm>
        </p:spPr>
        <p:txBody>
          <a:bodyPr>
            <a:normAutofit fontScale="92500" lnSpcReduction="10000"/>
          </a:bodyPr>
          <a:lstStyle/>
          <a:p>
            <a:r>
              <a:rPr lang="en-US" dirty="0"/>
              <a:t>Meta-analysis (Archer, 2020):</a:t>
            </a:r>
          </a:p>
          <a:p>
            <a:pPr>
              <a:buClr>
                <a:srgbClr val="000000"/>
              </a:buClr>
              <a:buFont typeface="Arial" panose="020B0604020202020204" pitchFamily="34" charset="0"/>
              <a:buChar char="•"/>
            </a:pPr>
            <a:r>
              <a:rPr lang="en-US" dirty="0"/>
              <a:t> 72% - 100% female</a:t>
            </a:r>
          </a:p>
          <a:p>
            <a:pPr>
              <a:buClr>
                <a:srgbClr val="000000"/>
              </a:buClr>
              <a:buFont typeface="Arial" panose="020B0604020202020204" pitchFamily="34" charset="0"/>
              <a:buChar char="•"/>
            </a:pPr>
            <a:r>
              <a:rPr lang="en-US" dirty="0"/>
              <a:t> Treatment seeking 12,5% - 86% </a:t>
            </a:r>
          </a:p>
          <a:p>
            <a:pPr>
              <a:buClr>
                <a:srgbClr val="000000"/>
              </a:buClr>
              <a:buFont typeface="Arial" panose="020B0604020202020204" pitchFamily="34" charset="0"/>
              <a:buChar char="•"/>
            </a:pPr>
            <a:r>
              <a:rPr lang="en-US" dirty="0"/>
              <a:t> ”In-house treatment” appear significant</a:t>
            </a:r>
          </a:p>
          <a:p>
            <a:endParaRPr lang="en-US" dirty="0"/>
          </a:p>
          <a:p>
            <a:r>
              <a:rPr lang="en-US" dirty="0"/>
              <a:t>Other systematic reviews:</a:t>
            </a:r>
          </a:p>
          <a:p>
            <a:pPr>
              <a:buClr>
                <a:srgbClr val="000000"/>
              </a:buClr>
              <a:buFont typeface="Arial" panose="020B0604020202020204" pitchFamily="34" charset="0"/>
              <a:buChar char="•"/>
            </a:pPr>
            <a:r>
              <a:rPr lang="en-US" altLang="en-US" dirty="0">
                <a:ea typeface="ＭＳ Ｐゴシック" pitchFamily="34" charset="-128"/>
              </a:rPr>
              <a:t> CRAFT increase CSOs quality of life – so does active controls</a:t>
            </a:r>
          </a:p>
          <a:p>
            <a:pPr marL="0" indent="0">
              <a:buClr>
                <a:srgbClr val="000000"/>
              </a:buClr>
              <a:buNone/>
            </a:pPr>
            <a:r>
              <a:rPr lang="en-US" altLang="en-US" dirty="0">
                <a:ea typeface="ＭＳ Ｐゴシック" pitchFamily="34" charset="-128"/>
              </a:rPr>
              <a:t> </a:t>
            </a:r>
          </a:p>
          <a:p>
            <a:r>
              <a:rPr lang="en-US" altLang="en-US" b="1" dirty="0">
                <a:ea typeface="ＭＳ Ｐゴシック" pitchFamily="34" charset="-128"/>
              </a:rPr>
              <a:t>Not previously evaluated (RCT) for parent – young adult relationship</a:t>
            </a:r>
          </a:p>
          <a:p>
            <a:endParaRPr lang="sv-SE" dirty="0"/>
          </a:p>
        </p:txBody>
      </p:sp>
      <p:sp>
        <p:nvSpPr>
          <p:cNvPr id="4" name="Platshållare för datum 3">
            <a:extLst>
              <a:ext uri="{FF2B5EF4-FFF2-40B4-BE49-F238E27FC236}">
                <a16:creationId xmlns:a16="http://schemas.microsoft.com/office/drawing/2014/main" id="{4955E33A-621E-8B48-8BB9-047A7A41364C}"/>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0F114268-A089-CF4F-B709-03A7F01DA94A}"/>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pic>
        <p:nvPicPr>
          <p:cNvPr id="8" name="Bildobjekt 7">
            <a:extLst>
              <a:ext uri="{FF2B5EF4-FFF2-40B4-BE49-F238E27FC236}">
                <a16:creationId xmlns:a16="http://schemas.microsoft.com/office/drawing/2014/main" id="{CC18B000-9F1E-3549-9D9E-77355C5A2F1B}"/>
              </a:ext>
            </a:extLst>
          </p:cNvPr>
          <p:cNvPicPr>
            <a:picLocks noChangeAspect="1"/>
          </p:cNvPicPr>
          <p:nvPr/>
        </p:nvPicPr>
        <p:blipFill rotWithShape="1">
          <a:blip r:embed="rId2"/>
          <a:srcRect l="63231"/>
          <a:stretch/>
        </p:blipFill>
        <p:spPr>
          <a:xfrm>
            <a:off x="6528511" y="2286730"/>
            <a:ext cx="2338501" cy="2732387"/>
          </a:xfrm>
          <a:prstGeom prst="rect">
            <a:avLst/>
          </a:prstGeom>
        </p:spPr>
      </p:pic>
    </p:spTree>
    <p:extLst>
      <p:ext uri="{BB962C8B-B14F-4D97-AF65-F5344CB8AC3E}">
        <p14:creationId xmlns:p14="http://schemas.microsoft.com/office/powerpoint/2010/main" val="7294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5092616-9248-7047-B285-0133FD2D00AF}"/>
              </a:ext>
            </a:extLst>
          </p:cNvPr>
          <p:cNvSpPr/>
          <p:nvPr/>
        </p:nvSpPr>
        <p:spPr bwMode="auto">
          <a:xfrm>
            <a:off x="1412127" y="2568874"/>
            <a:ext cx="5923215" cy="1508760"/>
          </a:xfrm>
          <a:prstGeom prst="rect">
            <a:avLst/>
          </a:prstGeom>
          <a:solidFill>
            <a:srgbClr val="64BCEB">
              <a:alpha val="5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20000"/>
              </a:spcBef>
              <a:spcAft>
                <a:spcPct val="0"/>
              </a:spcAft>
              <a:buFont typeface="Wingdings" pitchFamily="2" charset="2"/>
              <a:buChar char="•"/>
            </a:pPr>
            <a:endParaRPr lang="sv-SE" dirty="0">
              <a:solidFill>
                <a:prstClr val="black"/>
              </a:solidFill>
              <a:latin typeface="Arial" pitchFamily="34" charset="0"/>
            </a:endParaRPr>
          </a:p>
        </p:txBody>
      </p:sp>
      <p:sp>
        <p:nvSpPr>
          <p:cNvPr id="2" name="Rubrik 1">
            <a:extLst>
              <a:ext uri="{FF2B5EF4-FFF2-40B4-BE49-F238E27FC236}">
                <a16:creationId xmlns:a16="http://schemas.microsoft.com/office/drawing/2014/main" id="{513963FD-C308-4E45-8457-872EDD656DCD}"/>
              </a:ext>
            </a:extLst>
          </p:cNvPr>
          <p:cNvSpPr>
            <a:spLocks noGrp="1"/>
          </p:cNvSpPr>
          <p:nvPr>
            <p:ph type="title"/>
          </p:nvPr>
        </p:nvSpPr>
        <p:spPr>
          <a:xfrm>
            <a:off x="978250" y="1435605"/>
            <a:ext cx="5829300" cy="857250"/>
          </a:xfrm>
        </p:spPr>
        <p:txBody>
          <a:bodyPr>
            <a:normAutofit/>
          </a:bodyPr>
          <a:lstStyle/>
          <a:p>
            <a:r>
              <a:rPr lang="en-US" sz="3000" dirty="0"/>
              <a:t>Aim</a:t>
            </a:r>
          </a:p>
        </p:txBody>
      </p:sp>
      <p:sp>
        <p:nvSpPr>
          <p:cNvPr id="3" name="Platshållare för innehåll 2">
            <a:extLst>
              <a:ext uri="{FF2B5EF4-FFF2-40B4-BE49-F238E27FC236}">
                <a16:creationId xmlns:a16="http://schemas.microsoft.com/office/drawing/2014/main" id="{8596E6A2-BD01-E542-8D1D-21BA0C45C0CB}"/>
              </a:ext>
            </a:extLst>
          </p:cNvPr>
          <p:cNvSpPr>
            <a:spLocks noGrp="1"/>
          </p:cNvSpPr>
          <p:nvPr>
            <p:ph idx="1"/>
          </p:nvPr>
        </p:nvSpPr>
        <p:spPr>
          <a:xfrm>
            <a:off x="1943564" y="2416739"/>
            <a:ext cx="7290055" cy="3017520"/>
          </a:xfrm>
        </p:spPr>
        <p:txBody>
          <a:bodyPr/>
          <a:lstStyle/>
          <a:p>
            <a:pPr marL="0" indent="0">
              <a:buNone/>
            </a:pPr>
            <a:endParaRPr lang="sv-SE" dirty="0"/>
          </a:p>
          <a:p>
            <a:pPr marL="0" indent="0">
              <a:buNone/>
            </a:pPr>
            <a:r>
              <a:rPr lang="sv-SE" sz="1800" dirty="0"/>
              <a:t>I</a:t>
            </a:r>
            <a:r>
              <a:rPr lang="en-US" sz="1800" dirty="0"/>
              <a:t>nvestigate if CRAFT for parents is more effective than </a:t>
            </a:r>
          </a:p>
          <a:p>
            <a:pPr marL="0" indent="0">
              <a:buNone/>
            </a:pPr>
            <a:r>
              <a:rPr lang="en-US" sz="1800" dirty="0"/>
              <a:t>counselling in engaging treatment refusing substance </a:t>
            </a:r>
          </a:p>
          <a:p>
            <a:pPr marL="0" indent="0">
              <a:buNone/>
            </a:pPr>
            <a:r>
              <a:rPr lang="en-US" sz="1800" dirty="0"/>
              <a:t>using young adults in treatment.</a:t>
            </a:r>
            <a:r>
              <a:rPr lang="sv-SE" sz="1800" dirty="0"/>
              <a:t> </a:t>
            </a:r>
          </a:p>
        </p:txBody>
      </p:sp>
      <p:sp>
        <p:nvSpPr>
          <p:cNvPr id="4" name="Platshållare för datum 3">
            <a:extLst>
              <a:ext uri="{FF2B5EF4-FFF2-40B4-BE49-F238E27FC236}">
                <a16:creationId xmlns:a16="http://schemas.microsoft.com/office/drawing/2014/main" id="{460CCE5F-AD5E-7F40-BC65-965C80916D94}"/>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84614D5B-C3AE-6A4A-A2C7-0E34E38B2798}"/>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Tree>
    <p:extLst>
      <p:ext uri="{BB962C8B-B14F-4D97-AF65-F5344CB8AC3E}">
        <p14:creationId xmlns:p14="http://schemas.microsoft.com/office/powerpoint/2010/main" val="2205904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596E6A2-BD01-E542-8D1D-21BA0C45C0CB}"/>
              </a:ext>
            </a:extLst>
          </p:cNvPr>
          <p:cNvSpPr>
            <a:spLocks noGrp="1"/>
          </p:cNvSpPr>
          <p:nvPr>
            <p:ph idx="1"/>
          </p:nvPr>
        </p:nvSpPr>
        <p:spPr>
          <a:xfrm>
            <a:off x="3058869" y="1864231"/>
            <a:ext cx="5760185" cy="3541586"/>
          </a:xfrm>
        </p:spPr>
        <p:txBody>
          <a:bodyPr>
            <a:normAutofit/>
          </a:bodyPr>
          <a:lstStyle/>
          <a:p>
            <a:pPr marL="0" indent="0">
              <a:buNone/>
            </a:pPr>
            <a:r>
              <a:rPr lang="en-US" dirty="0"/>
              <a:t>Design: Randomized controlled superiority trial </a:t>
            </a:r>
          </a:p>
          <a:p>
            <a:pPr marL="0" indent="0">
              <a:buNone/>
            </a:pPr>
            <a:r>
              <a:rPr lang="en-US" dirty="0"/>
              <a:t>Participants: 113 parents (or similar relationship) of a treatment refusing young adult (age: 18-24) with hazardous substance use</a:t>
            </a:r>
          </a:p>
          <a:p>
            <a:pPr marL="0" indent="0">
              <a:buNone/>
            </a:pPr>
            <a:r>
              <a:rPr lang="en-US" dirty="0"/>
              <a:t>Interventions: CRAFT vs counselling in two outpatient clinics, subsequently via Zoom</a:t>
            </a:r>
          </a:p>
          <a:p>
            <a:pPr marL="0" indent="0">
              <a:buNone/>
            </a:pPr>
            <a:r>
              <a:rPr lang="en-US" dirty="0"/>
              <a:t>Primary outcome measure: Young adult’s treatment entry at 24 weeks after inclusion</a:t>
            </a:r>
          </a:p>
          <a:p>
            <a:pPr marL="0" indent="0">
              <a:buNone/>
            </a:pPr>
            <a:r>
              <a:rPr lang="en-US" dirty="0"/>
              <a:t>Secondary outcomes (selection): Young adult alcohol- and substance use, parental depression, anxiety and stress, parental self-efficacy and relational happiness</a:t>
            </a:r>
          </a:p>
          <a:p>
            <a:pPr marL="0" indent="0">
              <a:buNone/>
            </a:pPr>
            <a:r>
              <a:rPr lang="en-US" sz="1350" dirty="0"/>
              <a:t>Funding: Public Health Agency of Sweden, Stockholm County Council (ALF project)</a:t>
            </a:r>
          </a:p>
        </p:txBody>
      </p:sp>
      <p:sp>
        <p:nvSpPr>
          <p:cNvPr id="4" name="Platshållare för datum 3">
            <a:extLst>
              <a:ext uri="{FF2B5EF4-FFF2-40B4-BE49-F238E27FC236}">
                <a16:creationId xmlns:a16="http://schemas.microsoft.com/office/drawing/2014/main" id="{460CCE5F-AD5E-7F40-BC65-965C80916D94}"/>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84614D5B-C3AE-6A4A-A2C7-0E34E38B2798}"/>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
        <p:nvSpPr>
          <p:cNvPr id="8" name="Rubrik 1">
            <a:extLst>
              <a:ext uri="{FF2B5EF4-FFF2-40B4-BE49-F238E27FC236}">
                <a16:creationId xmlns:a16="http://schemas.microsoft.com/office/drawing/2014/main" id="{F47A14F9-9E2A-0140-8D02-BD1BF5E1FC76}"/>
              </a:ext>
            </a:extLst>
          </p:cNvPr>
          <p:cNvSpPr>
            <a:spLocks noGrp="1"/>
          </p:cNvSpPr>
          <p:nvPr>
            <p:ph type="title"/>
          </p:nvPr>
        </p:nvSpPr>
        <p:spPr>
          <a:xfrm>
            <a:off x="978250" y="1435605"/>
            <a:ext cx="5829300" cy="857250"/>
          </a:xfrm>
        </p:spPr>
        <p:txBody>
          <a:bodyPr>
            <a:normAutofit/>
          </a:bodyPr>
          <a:lstStyle/>
          <a:p>
            <a:r>
              <a:rPr lang="en-US" sz="3000" dirty="0"/>
              <a:t>Method</a:t>
            </a:r>
          </a:p>
        </p:txBody>
      </p:sp>
      <p:pic>
        <p:nvPicPr>
          <p:cNvPr id="9" name="Bildobjekt 8">
            <a:extLst>
              <a:ext uri="{FF2B5EF4-FFF2-40B4-BE49-F238E27FC236}">
                <a16:creationId xmlns:a16="http://schemas.microsoft.com/office/drawing/2014/main" id="{C6D6530E-B50C-FE42-896C-D295A4374023}"/>
              </a:ext>
            </a:extLst>
          </p:cNvPr>
          <p:cNvPicPr>
            <a:picLocks noChangeAspect="1"/>
          </p:cNvPicPr>
          <p:nvPr/>
        </p:nvPicPr>
        <p:blipFill rotWithShape="1">
          <a:blip r:embed="rId3">
            <a:alphaModFix amt="75000"/>
            <a:extLst>
              <a:ext uri="{BEBA8EAE-BF5A-486C-A8C5-ECC9F3942E4B}">
                <a14:imgProps xmlns:a14="http://schemas.microsoft.com/office/drawing/2010/main">
                  <a14:imgLayer>
                    <a14:imgEffect>
                      <a14:colorTemperature colorTemp="4700"/>
                    </a14:imgEffect>
                  </a14:imgLayer>
                </a14:imgProps>
              </a:ext>
              <a:ext uri="{28A0092B-C50C-407E-A947-70E740481C1C}">
                <a14:useLocalDpi xmlns:a14="http://schemas.microsoft.com/office/drawing/2010/main" val="0"/>
              </a:ext>
            </a:extLst>
          </a:blip>
          <a:srcRect l="25392" t="571" r="23310" b="1408"/>
          <a:stretch/>
        </p:blipFill>
        <p:spPr>
          <a:xfrm>
            <a:off x="481305" y="2445762"/>
            <a:ext cx="2189191" cy="2189191"/>
          </a:xfrm>
          <a:prstGeom prst="ellipse">
            <a:avLst/>
          </a:prstGeom>
        </p:spPr>
      </p:pic>
    </p:spTree>
    <p:extLst>
      <p:ext uri="{BB962C8B-B14F-4D97-AF65-F5344CB8AC3E}">
        <p14:creationId xmlns:p14="http://schemas.microsoft.com/office/powerpoint/2010/main" val="1102813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596E6A2-BD01-E542-8D1D-21BA0C45C0CB}"/>
              </a:ext>
            </a:extLst>
          </p:cNvPr>
          <p:cNvSpPr>
            <a:spLocks noGrp="1"/>
          </p:cNvSpPr>
          <p:nvPr>
            <p:ph idx="1"/>
          </p:nvPr>
        </p:nvSpPr>
        <p:spPr>
          <a:xfrm>
            <a:off x="536099" y="2292856"/>
            <a:ext cx="3387509" cy="3268199"/>
          </a:xfrm>
        </p:spPr>
        <p:txBody>
          <a:bodyPr>
            <a:normAutofit lnSpcReduction="10000"/>
          </a:bodyPr>
          <a:lstStyle/>
          <a:p>
            <a:pPr marL="0" indent="0">
              <a:buNone/>
            </a:pPr>
            <a:r>
              <a:rPr lang="en-US" dirty="0"/>
              <a:t>Interventions: </a:t>
            </a:r>
          </a:p>
          <a:p>
            <a:pPr marL="0" indent="0">
              <a:buClr>
                <a:srgbClr val="000000"/>
              </a:buClr>
              <a:buNone/>
            </a:pPr>
            <a:r>
              <a:rPr lang="en-US" dirty="0"/>
              <a:t>CRAFT</a:t>
            </a:r>
          </a:p>
          <a:p>
            <a:pPr lvl="1">
              <a:buClr>
                <a:srgbClr val="000000"/>
              </a:buClr>
              <a:buFont typeface="Arial" panose="020B0604020202020204" pitchFamily="34" charset="0"/>
              <a:buChar char="•"/>
            </a:pPr>
            <a:r>
              <a:rPr lang="en-US" sz="1650" dirty="0"/>
              <a:t> 8 individual sessions, 1/week</a:t>
            </a:r>
          </a:p>
          <a:p>
            <a:pPr lvl="1">
              <a:buClr>
                <a:srgbClr val="000000"/>
              </a:buClr>
              <a:buFont typeface="Arial" panose="020B0604020202020204" pitchFamily="34" charset="0"/>
              <a:buChar char="•"/>
            </a:pPr>
            <a:r>
              <a:rPr lang="en-US" sz="1650" dirty="0"/>
              <a:t> Each session different themes</a:t>
            </a:r>
          </a:p>
          <a:p>
            <a:pPr lvl="1">
              <a:buClr>
                <a:srgbClr val="000000"/>
              </a:buClr>
              <a:buFont typeface="Arial" panose="020B0604020202020204" pitchFamily="34" charset="0"/>
              <a:buChar char="•"/>
            </a:pPr>
            <a:r>
              <a:rPr lang="en-US" sz="1650" dirty="0"/>
              <a:t> Home assignments each week</a:t>
            </a:r>
          </a:p>
          <a:p>
            <a:pPr marL="0" indent="0">
              <a:lnSpc>
                <a:spcPct val="100000"/>
              </a:lnSpc>
              <a:buNone/>
            </a:pPr>
            <a:r>
              <a:rPr lang="en-US" dirty="0"/>
              <a:t>Counselling: </a:t>
            </a:r>
          </a:p>
          <a:p>
            <a:pPr>
              <a:buClr>
                <a:srgbClr val="000000"/>
              </a:buClr>
              <a:buFont typeface="Arial" panose="020B0604020202020204" pitchFamily="34" charset="0"/>
              <a:buChar char="•"/>
            </a:pPr>
            <a:r>
              <a:rPr lang="en-US" dirty="0"/>
              <a:t> 5 individual sessions</a:t>
            </a:r>
          </a:p>
          <a:p>
            <a:pPr lvl="1">
              <a:buClr>
                <a:srgbClr val="000000"/>
              </a:buClr>
              <a:buFont typeface="Arial" panose="020B0604020202020204" pitchFamily="34" charset="0"/>
              <a:buChar char="•"/>
            </a:pPr>
            <a:r>
              <a:rPr lang="en-US" sz="1650" dirty="0"/>
              <a:t> Each session different themes</a:t>
            </a:r>
          </a:p>
          <a:p>
            <a:pPr lvl="1">
              <a:buClr>
                <a:srgbClr val="000000"/>
              </a:buClr>
              <a:buFont typeface="Arial" panose="020B0604020202020204" pitchFamily="34" charset="0"/>
              <a:buChar char="•"/>
            </a:pPr>
            <a:r>
              <a:rPr lang="en-US" sz="1650" dirty="0"/>
              <a:t> No home assignments or exercises aimed at behavioral change</a:t>
            </a:r>
          </a:p>
          <a:p>
            <a:pPr>
              <a:buClr>
                <a:srgbClr val="000000"/>
              </a:buClr>
              <a:buFont typeface="Arial" panose="020B0604020202020204" pitchFamily="34" charset="0"/>
              <a:buChar char="•"/>
            </a:pPr>
            <a:r>
              <a:rPr lang="en-US" dirty="0"/>
              <a:t> 1 group session, facts about drugs</a:t>
            </a:r>
          </a:p>
          <a:p>
            <a:pPr lvl="1">
              <a:buClr>
                <a:srgbClr val="000000"/>
              </a:buClr>
              <a:buFont typeface="Arial" panose="020B0604020202020204" pitchFamily="34" charset="0"/>
              <a:buChar char="•"/>
            </a:pPr>
            <a:endParaRPr lang="en-US" sz="1650" dirty="0"/>
          </a:p>
          <a:p>
            <a:pPr marL="0" indent="0">
              <a:buNone/>
            </a:pPr>
            <a:endParaRPr lang="sv-SE" sz="1350" dirty="0"/>
          </a:p>
        </p:txBody>
      </p:sp>
      <p:sp>
        <p:nvSpPr>
          <p:cNvPr id="4" name="Platshållare för datum 3">
            <a:extLst>
              <a:ext uri="{FF2B5EF4-FFF2-40B4-BE49-F238E27FC236}">
                <a16:creationId xmlns:a16="http://schemas.microsoft.com/office/drawing/2014/main" id="{460CCE5F-AD5E-7F40-BC65-965C80916D94}"/>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84614D5B-C3AE-6A4A-A2C7-0E34E38B2798}"/>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
        <p:nvSpPr>
          <p:cNvPr id="8" name="Rubrik 1">
            <a:extLst>
              <a:ext uri="{FF2B5EF4-FFF2-40B4-BE49-F238E27FC236}">
                <a16:creationId xmlns:a16="http://schemas.microsoft.com/office/drawing/2014/main" id="{2BA90A62-F4D4-D742-82E9-766C607B7D21}"/>
              </a:ext>
            </a:extLst>
          </p:cNvPr>
          <p:cNvSpPr txBox="1">
            <a:spLocks/>
          </p:cNvSpPr>
          <p:nvPr/>
        </p:nvSpPr>
        <p:spPr>
          <a:xfrm>
            <a:off x="978250" y="1435605"/>
            <a:ext cx="5829300" cy="857250"/>
          </a:xfrm>
          <a:prstGeom prst="rect">
            <a:avLst/>
          </a:prstGeom>
        </p:spPr>
        <p:txBody>
          <a:bodyPr vert="horz" lIns="68580" tIns="34290" rIns="68580" bIns="3429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defTabSz="685800"/>
            <a:r>
              <a:rPr lang="en-US" sz="3000" spc="75" dirty="0">
                <a:solidFill>
                  <a:prstClr val="black">
                    <a:lumMod val="95000"/>
                    <a:lumOff val="5000"/>
                  </a:prstClr>
                </a:solidFill>
                <a:latin typeface="Tw Cen MT Condensed" panose="020B0606020104020203"/>
              </a:rPr>
              <a:t>Method</a:t>
            </a:r>
          </a:p>
        </p:txBody>
      </p:sp>
      <p:pic>
        <p:nvPicPr>
          <p:cNvPr id="13" name="Bildobjekt 12">
            <a:extLst>
              <a:ext uri="{FF2B5EF4-FFF2-40B4-BE49-F238E27FC236}">
                <a16:creationId xmlns:a16="http://schemas.microsoft.com/office/drawing/2014/main" id="{520528FD-CDEC-3747-B6DF-FAC85BE32440}"/>
              </a:ext>
            </a:extLst>
          </p:cNvPr>
          <p:cNvPicPr>
            <a:picLocks noChangeAspect="1"/>
          </p:cNvPicPr>
          <p:nvPr/>
        </p:nvPicPr>
        <p:blipFill>
          <a:blip r:embed="rId3"/>
          <a:stretch>
            <a:fillRect/>
          </a:stretch>
        </p:blipFill>
        <p:spPr>
          <a:xfrm>
            <a:off x="3848060" y="2104637"/>
            <a:ext cx="6062283" cy="2491349"/>
          </a:xfrm>
          <a:prstGeom prst="rect">
            <a:avLst/>
          </a:prstGeom>
        </p:spPr>
      </p:pic>
    </p:spTree>
    <p:extLst>
      <p:ext uri="{BB962C8B-B14F-4D97-AF65-F5344CB8AC3E}">
        <p14:creationId xmlns:p14="http://schemas.microsoft.com/office/powerpoint/2010/main" val="2258009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35482" y="1300760"/>
            <a:ext cx="5179868" cy="3353559"/>
          </a:xfrm>
        </p:spPr>
        <p:txBody>
          <a:bodyPr vert="horz" lIns="68580" tIns="34290" rIns="68580" bIns="34290" rtlCol="0" anchor="ctr">
            <a:normAutofit/>
          </a:bodyPr>
          <a:lstStyle/>
          <a:p>
            <a:pPr marL="0" indent="0">
              <a:lnSpc>
                <a:spcPct val="150000"/>
              </a:lnSpc>
              <a:buNone/>
            </a:pPr>
            <a:endParaRPr lang="en-US" sz="1500" dirty="0">
              <a:latin typeface="+mj-lt"/>
            </a:endParaRPr>
          </a:p>
          <a:p>
            <a:pPr>
              <a:lnSpc>
                <a:spcPct val="90000"/>
              </a:lnSpc>
            </a:pPr>
            <a:endParaRPr lang="en-US" dirty="0"/>
          </a:p>
          <a:p>
            <a:pPr>
              <a:lnSpc>
                <a:spcPct val="90000"/>
              </a:lnSpc>
            </a:pPr>
            <a:endParaRPr lang="en-US"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a:spcAft>
                <a:spcPts val="450"/>
              </a:spcAft>
            </a:pPr>
            <a:fld id="{2148C15A-5039-7A4E-ACA5-D4EFCE8A98E5}" type="slidenum">
              <a:rPr lang="en-US" smtClean="0"/>
              <a:pPr>
                <a:spcAft>
                  <a:spcPts val="450"/>
                </a:spcAft>
              </a:pPr>
              <a:t>3</a:t>
            </a:fld>
            <a:endParaRPr lang="en-US"/>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9" name="TextBox 8">
            <a:extLst>
              <a:ext uri="{FF2B5EF4-FFF2-40B4-BE49-F238E27FC236}">
                <a16:creationId xmlns:a16="http://schemas.microsoft.com/office/drawing/2014/main" id="{B089472B-5D9E-D20A-1475-4C6D8C1AA06F}"/>
              </a:ext>
            </a:extLst>
          </p:cNvPr>
          <p:cNvSpPr txBox="1"/>
          <p:nvPr/>
        </p:nvSpPr>
        <p:spPr>
          <a:xfrm>
            <a:off x="3359397" y="1703688"/>
            <a:ext cx="5636425" cy="819455"/>
          </a:xfrm>
          <a:prstGeom prst="rect">
            <a:avLst/>
          </a:prstGeom>
          <a:noFill/>
        </p:spPr>
        <p:txBody>
          <a:bodyPr wrap="square">
            <a:spAutoFit/>
          </a:bodyPr>
          <a:lstStyle/>
          <a:p>
            <a:pPr>
              <a:lnSpc>
                <a:spcPct val="150000"/>
              </a:lnSpc>
              <a:buClr>
                <a:srgbClr val="0075BB"/>
              </a:buClr>
            </a:pPr>
            <a:endParaRPr lang="en-US" sz="1350" dirty="0">
              <a:solidFill>
                <a:srgbClr val="0075BB"/>
              </a:solidFill>
              <a:latin typeface="+mj-lt"/>
            </a:endParaRPr>
          </a:p>
          <a:p>
            <a:endParaRPr lang="en-US" sz="1350" dirty="0">
              <a:solidFill>
                <a:srgbClr val="000000"/>
              </a:solidFill>
              <a:latin typeface="Calibri" panose="020F0502020204030204" pitchFamily="34" charset="0"/>
            </a:endParaRPr>
          </a:p>
          <a:p>
            <a:endParaRPr lang="en-US" sz="1350" dirty="0">
              <a:solidFill>
                <a:srgbClr val="000000"/>
              </a:solidFill>
              <a:latin typeface="Calibri" panose="020F0502020204030204" pitchFamily="34" charset="0"/>
            </a:endParaRPr>
          </a:p>
        </p:txBody>
      </p:sp>
      <p:sp>
        <p:nvSpPr>
          <p:cNvPr id="10" name="TextBox 9">
            <a:extLst>
              <a:ext uri="{FF2B5EF4-FFF2-40B4-BE49-F238E27FC236}">
                <a16:creationId xmlns:a16="http://schemas.microsoft.com/office/drawing/2014/main" id="{9947FABF-5111-6C90-91B1-C9A8BA7EDC70}"/>
              </a:ext>
            </a:extLst>
          </p:cNvPr>
          <p:cNvSpPr txBox="1"/>
          <p:nvPr/>
        </p:nvSpPr>
        <p:spPr>
          <a:xfrm>
            <a:off x="315761" y="2328196"/>
            <a:ext cx="2454492" cy="1477328"/>
          </a:xfrm>
          <a:prstGeom prst="rect">
            <a:avLst/>
          </a:prstGeom>
          <a:noFill/>
        </p:spPr>
        <p:txBody>
          <a:bodyPr wrap="square">
            <a:spAutoFit/>
          </a:bodyPr>
          <a:lstStyle/>
          <a:p>
            <a:r>
              <a:rPr lang="en-AU" sz="3000" b="1" dirty="0">
                <a:solidFill>
                  <a:schemeClr val="bg1"/>
                </a:solidFill>
                <a:latin typeface="+mj-lt"/>
              </a:rPr>
              <a:t>Family Drug and Gambling Help (FDGH)</a:t>
            </a:r>
            <a:endParaRPr lang="en-AU" sz="1200" dirty="0"/>
          </a:p>
        </p:txBody>
      </p:sp>
      <p:sp>
        <p:nvSpPr>
          <p:cNvPr id="4" name="TextBox 3">
            <a:extLst>
              <a:ext uri="{FF2B5EF4-FFF2-40B4-BE49-F238E27FC236}">
                <a16:creationId xmlns:a16="http://schemas.microsoft.com/office/drawing/2014/main" id="{F5C1FB54-65F1-88FC-B43F-181F1AA73781}"/>
              </a:ext>
            </a:extLst>
          </p:cNvPr>
          <p:cNvSpPr txBox="1"/>
          <p:nvPr/>
        </p:nvSpPr>
        <p:spPr>
          <a:xfrm>
            <a:off x="3191814" y="1463796"/>
            <a:ext cx="5636425" cy="4016484"/>
          </a:xfrm>
          <a:prstGeom prst="rect">
            <a:avLst/>
          </a:prstGeom>
          <a:noFill/>
        </p:spPr>
        <p:txBody>
          <a:bodyPr wrap="square" lIns="68580" tIns="34290" rIns="68580" bIns="34290" anchor="t">
            <a:spAutoFit/>
          </a:bodyPr>
          <a:lstStyle/>
          <a:p>
            <a:pPr>
              <a:lnSpc>
                <a:spcPct val="150000"/>
              </a:lnSpc>
              <a:buClr>
                <a:srgbClr val="0075BB"/>
              </a:buClr>
            </a:pPr>
            <a:r>
              <a:rPr lang="en-US" sz="1350" b="1" dirty="0">
                <a:solidFill>
                  <a:srgbClr val="0075BB"/>
                </a:solidFill>
                <a:latin typeface="+mj-lt"/>
              </a:rPr>
              <a:t>Family Drug and Gambling Help (FDGH) </a:t>
            </a:r>
            <a:endParaRPr lang="en-US" sz="1350" dirty="0">
              <a:latin typeface="+mj-lt"/>
            </a:endParaRPr>
          </a:p>
          <a:p>
            <a:pPr marL="214308" indent="-214308">
              <a:lnSpc>
                <a:spcPct val="150000"/>
              </a:lnSpc>
              <a:buClr>
                <a:srgbClr val="0075BB"/>
              </a:buClr>
              <a:buFont typeface="Arial" panose="020B0604020202020204" pitchFamily="34" charset="0"/>
              <a:buChar char="•"/>
            </a:pPr>
            <a:r>
              <a:rPr lang="en-US" sz="1350" dirty="0">
                <a:latin typeface="+mj-lt"/>
              </a:rPr>
              <a:t>Founded in 2000 from grass roots response of families impacted by addiction</a:t>
            </a:r>
          </a:p>
          <a:p>
            <a:pPr marL="214308" indent="-214308">
              <a:lnSpc>
                <a:spcPct val="150000"/>
              </a:lnSpc>
              <a:buClr>
                <a:srgbClr val="0075BB"/>
              </a:buClr>
              <a:buFont typeface="Arial" panose="020B0604020202020204" pitchFamily="34" charset="0"/>
              <a:buChar char="•"/>
            </a:pPr>
            <a:r>
              <a:rPr lang="en-US" sz="1350" dirty="0">
                <a:latin typeface="+mj-lt"/>
              </a:rPr>
              <a:t>There are 54 staff made up of 9 paid staff and </a:t>
            </a:r>
            <a:r>
              <a:rPr lang="en-US" sz="1350" dirty="0">
                <a:solidFill>
                  <a:schemeClr val="accent2"/>
                </a:solidFill>
                <a:latin typeface="+mj-lt"/>
              </a:rPr>
              <a:t>45 volunteers </a:t>
            </a:r>
            <a:r>
              <a:rPr lang="en-US" sz="1350" dirty="0">
                <a:solidFill>
                  <a:srgbClr val="FF0000"/>
                </a:solidFill>
                <a:latin typeface="+mj-lt"/>
              </a:rPr>
              <a:t> </a:t>
            </a:r>
            <a:endParaRPr lang="en-US" sz="1350" dirty="0">
              <a:solidFill>
                <a:srgbClr val="FF0000"/>
              </a:solidFill>
              <a:latin typeface="+mj-lt"/>
              <a:cs typeface="Calibri Light"/>
            </a:endParaRPr>
          </a:p>
          <a:p>
            <a:pPr marL="214308" indent="-214308">
              <a:lnSpc>
                <a:spcPct val="150000"/>
              </a:lnSpc>
              <a:buClr>
                <a:srgbClr val="0075BB"/>
              </a:buClr>
              <a:buFont typeface="Arial" panose="020B0604020202020204" pitchFamily="34" charset="0"/>
              <a:buChar char="•"/>
            </a:pPr>
            <a:r>
              <a:rPr lang="en-US" sz="1350" dirty="0">
                <a:latin typeface="+mj-lt"/>
              </a:rPr>
              <a:t>The service is made up of the following programs: </a:t>
            </a:r>
          </a:p>
          <a:p>
            <a:pPr marL="557199" lvl="1" indent="-214308">
              <a:lnSpc>
                <a:spcPct val="150000"/>
              </a:lnSpc>
              <a:buClr>
                <a:srgbClr val="0075BB"/>
              </a:buClr>
              <a:buFont typeface="Wingdings" panose="020B0604020202020204" pitchFamily="34" charset="0"/>
              <a:buChar char="Ø"/>
            </a:pPr>
            <a:r>
              <a:rPr lang="en-US" sz="1350" dirty="0">
                <a:latin typeface="+mj-lt"/>
              </a:rPr>
              <a:t>Telephone Helpline</a:t>
            </a:r>
            <a:endParaRPr lang="en-US" sz="1350" dirty="0">
              <a:latin typeface="+mj-lt"/>
              <a:cs typeface="Calibri Light" panose="020F0302020204030204"/>
            </a:endParaRPr>
          </a:p>
          <a:p>
            <a:pPr marL="557199" lvl="1" indent="-214308">
              <a:lnSpc>
                <a:spcPct val="150000"/>
              </a:lnSpc>
              <a:buClr>
                <a:srgbClr val="0075BB"/>
              </a:buClr>
              <a:buFont typeface="Wingdings" panose="05000000000000000000" pitchFamily="2" charset="2"/>
              <a:buChar char="Ø"/>
            </a:pPr>
            <a:r>
              <a:rPr lang="en-US" sz="1350" dirty="0">
                <a:latin typeface="+mj-lt"/>
              </a:rPr>
              <a:t>InFocus – family education  </a:t>
            </a:r>
            <a:endParaRPr lang="en-US" sz="1350" dirty="0">
              <a:latin typeface="+mj-lt"/>
              <a:cs typeface="Calibri Light"/>
            </a:endParaRPr>
          </a:p>
          <a:p>
            <a:pPr marL="557199" lvl="1" indent="-214308">
              <a:lnSpc>
                <a:spcPct val="150000"/>
              </a:lnSpc>
              <a:buClr>
                <a:srgbClr val="0075BB"/>
              </a:buClr>
              <a:buFont typeface="Wingdings" panose="05000000000000000000" pitchFamily="2" charset="2"/>
              <a:buChar char="Ø"/>
            </a:pPr>
            <a:r>
              <a:rPr lang="en-US" sz="1350" dirty="0" err="1">
                <a:solidFill>
                  <a:schemeClr val="accent1">
                    <a:lumMod val="75000"/>
                  </a:schemeClr>
                </a:solidFill>
                <a:latin typeface="+mj-lt"/>
              </a:rPr>
              <a:t>BreakThrough</a:t>
            </a:r>
            <a:r>
              <a:rPr lang="en-US" sz="1350" dirty="0">
                <a:solidFill>
                  <a:schemeClr val="accent1">
                    <a:lumMod val="75000"/>
                  </a:schemeClr>
                </a:solidFill>
                <a:latin typeface="+mj-lt"/>
              </a:rPr>
              <a:t> – family education, adapted to online</a:t>
            </a:r>
            <a:endParaRPr lang="en-US" sz="1350" dirty="0">
              <a:solidFill>
                <a:schemeClr val="accent1">
                  <a:lumMod val="75000"/>
                </a:schemeClr>
              </a:solidFill>
              <a:latin typeface="+mj-lt"/>
              <a:cs typeface="Calibri Light"/>
            </a:endParaRPr>
          </a:p>
          <a:p>
            <a:pPr marL="557199" lvl="1" indent="-214308">
              <a:lnSpc>
                <a:spcPct val="150000"/>
              </a:lnSpc>
              <a:buClr>
                <a:srgbClr val="0075BB"/>
              </a:buClr>
              <a:buFont typeface="Wingdings" panose="05000000000000000000" pitchFamily="2" charset="2"/>
              <a:buChar char="Ø"/>
            </a:pPr>
            <a:r>
              <a:rPr lang="en-US" sz="1350" dirty="0">
                <a:latin typeface="+mj-lt"/>
              </a:rPr>
              <a:t>Support Groups</a:t>
            </a:r>
            <a:endParaRPr lang="en-US" sz="1350" dirty="0">
              <a:latin typeface="+mj-lt"/>
              <a:cs typeface="Calibri Light" panose="020F0302020204030204"/>
            </a:endParaRPr>
          </a:p>
          <a:p>
            <a:pPr marL="557199" lvl="1" indent="-214308">
              <a:lnSpc>
                <a:spcPct val="150000"/>
              </a:lnSpc>
              <a:buClr>
                <a:srgbClr val="0075BB"/>
              </a:buClr>
              <a:buFont typeface="Wingdings" panose="05000000000000000000" pitchFamily="2" charset="2"/>
              <a:buChar char="Ø"/>
            </a:pPr>
            <a:r>
              <a:rPr lang="en-US" sz="1350" dirty="0">
                <a:latin typeface="+mj-lt"/>
              </a:rPr>
              <a:t>Muslim Youth, Adult and Family Program</a:t>
            </a:r>
            <a:endParaRPr lang="en-US" sz="1350" dirty="0">
              <a:latin typeface="+mj-lt"/>
              <a:cs typeface="Calibri Light" panose="020F0302020204030204"/>
            </a:endParaRPr>
          </a:p>
          <a:p>
            <a:pPr marL="557199" lvl="1" indent="-214308">
              <a:lnSpc>
                <a:spcPct val="150000"/>
              </a:lnSpc>
              <a:buClr>
                <a:srgbClr val="0075BB"/>
              </a:buClr>
              <a:buFont typeface="Wingdings" panose="05000000000000000000" pitchFamily="2" charset="2"/>
              <a:buChar char="Ø"/>
            </a:pPr>
            <a:r>
              <a:rPr lang="en-US" sz="1350" dirty="0">
                <a:latin typeface="+mj-lt"/>
              </a:rPr>
              <a:t>Three Sides of the Coin – enacted stories of gambling recovery</a:t>
            </a:r>
          </a:p>
          <a:p>
            <a:pPr marL="342891" lvl="1">
              <a:lnSpc>
                <a:spcPct val="150000"/>
              </a:lnSpc>
              <a:buClr>
                <a:srgbClr val="0075BB"/>
              </a:buClr>
            </a:pPr>
            <a:endParaRPr lang="en-US" sz="1350" dirty="0">
              <a:latin typeface="+mj-lt"/>
            </a:endParaRPr>
          </a:p>
          <a:p>
            <a:pPr marL="342891" lvl="1">
              <a:lnSpc>
                <a:spcPct val="150000"/>
              </a:lnSpc>
              <a:buClr>
                <a:srgbClr val="0075BB"/>
              </a:buClr>
            </a:pPr>
            <a:r>
              <a:rPr lang="en-US" sz="1350" dirty="0">
                <a:solidFill>
                  <a:schemeClr val="accent1"/>
                </a:solidFill>
                <a:latin typeface="+mj-lt"/>
              </a:rPr>
              <a:t>Informed by the Stress Strain Coping Support Model and 5-step approach</a:t>
            </a:r>
          </a:p>
          <a:p>
            <a:endParaRPr lang="en-US" sz="1350" dirty="0">
              <a:solidFill>
                <a:srgbClr val="0000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CC753A2-30FD-E6EC-94A2-9D2143628290}"/>
              </a:ext>
            </a:extLst>
          </p:cNvPr>
          <p:cNvPicPr>
            <a:picLocks noChangeAspect="1"/>
          </p:cNvPicPr>
          <p:nvPr/>
        </p:nvPicPr>
        <p:blipFill>
          <a:blip r:embed="rId5"/>
          <a:stretch>
            <a:fillRect/>
          </a:stretch>
        </p:blipFill>
        <p:spPr>
          <a:xfrm>
            <a:off x="4211960" y="6250660"/>
            <a:ext cx="1243692" cy="377985"/>
          </a:xfrm>
          <a:prstGeom prst="rect">
            <a:avLst/>
          </a:prstGeom>
        </p:spPr>
      </p:pic>
      <p:pic>
        <p:nvPicPr>
          <p:cNvPr id="7" name="Picture 6">
            <a:extLst>
              <a:ext uri="{FF2B5EF4-FFF2-40B4-BE49-F238E27FC236}">
                <a16:creationId xmlns:a16="http://schemas.microsoft.com/office/drawing/2014/main" id="{DADF9D4E-3A91-E412-F801-DB542D8EE7AA}"/>
              </a:ext>
            </a:extLst>
          </p:cNvPr>
          <p:cNvPicPr>
            <a:picLocks noChangeAspect="1"/>
          </p:cNvPicPr>
          <p:nvPr/>
        </p:nvPicPr>
        <p:blipFill>
          <a:blip r:embed="rId6"/>
          <a:stretch>
            <a:fillRect/>
          </a:stretch>
        </p:blipFill>
        <p:spPr>
          <a:xfrm>
            <a:off x="2185887" y="6211479"/>
            <a:ext cx="2011854" cy="420660"/>
          </a:xfrm>
          <a:prstGeom prst="rect">
            <a:avLst/>
          </a:prstGeom>
        </p:spPr>
      </p:pic>
      <p:pic>
        <p:nvPicPr>
          <p:cNvPr id="11" name="Picture 10">
            <a:extLst>
              <a:ext uri="{FF2B5EF4-FFF2-40B4-BE49-F238E27FC236}">
                <a16:creationId xmlns:a16="http://schemas.microsoft.com/office/drawing/2014/main" id="{2BA36D83-5F47-B78F-976A-867C4A2D5C65}"/>
              </a:ext>
            </a:extLst>
          </p:cNvPr>
          <p:cNvPicPr>
            <a:picLocks noChangeAspect="1"/>
          </p:cNvPicPr>
          <p:nvPr/>
        </p:nvPicPr>
        <p:blipFill>
          <a:blip r:embed="rId7"/>
          <a:stretch>
            <a:fillRect/>
          </a:stretch>
        </p:blipFill>
        <p:spPr>
          <a:xfrm>
            <a:off x="755576" y="6110886"/>
            <a:ext cx="1237595" cy="621846"/>
          </a:xfrm>
          <a:prstGeom prst="rect">
            <a:avLst/>
          </a:prstGeom>
        </p:spPr>
      </p:pic>
      <p:pic>
        <p:nvPicPr>
          <p:cNvPr id="12" name="Picture 11">
            <a:extLst>
              <a:ext uri="{FF2B5EF4-FFF2-40B4-BE49-F238E27FC236}">
                <a16:creationId xmlns:a16="http://schemas.microsoft.com/office/drawing/2014/main" id="{7BA3C783-B236-81B5-5863-74FEAB4BC767}"/>
              </a:ext>
            </a:extLst>
          </p:cNvPr>
          <p:cNvPicPr>
            <a:picLocks noChangeAspect="1"/>
          </p:cNvPicPr>
          <p:nvPr/>
        </p:nvPicPr>
        <p:blipFill>
          <a:blip r:embed="rId8"/>
          <a:stretch>
            <a:fillRect/>
          </a:stretch>
        </p:blipFill>
        <p:spPr>
          <a:xfrm>
            <a:off x="5925416" y="6128729"/>
            <a:ext cx="1127858" cy="621846"/>
          </a:xfrm>
          <a:prstGeom prst="rect">
            <a:avLst/>
          </a:prstGeom>
        </p:spPr>
      </p:pic>
    </p:spTree>
    <p:custDataLst>
      <p:tags r:id="rId1"/>
    </p:custDataLst>
    <p:extLst>
      <p:ext uri="{BB962C8B-B14F-4D97-AF65-F5344CB8AC3E}">
        <p14:creationId xmlns:p14="http://schemas.microsoft.com/office/powerpoint/2010/main" val="4130782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82791" y="1402815"/>
            <a:ext cx="5829300" cy="857250"/>
          </a:xfrm>
        </p:spPr>
        <p:txBody>
          <a:bodyPr>
            <a:normAutofit/>
          </a:bodyPr>
          <a:lstStyle/>
          <a:p>
            <a:r>
              <a:rPr lang="en-US" sz="3000" dirty="0"/>
              <a:t>Results – study flowchart</a:t>
            </a:r>
          </a:p>
        </p:txBody>
      </p:sp>
      <p:sp>
        <p:nvSpPr>
          <p:cNvPr id="2" name="Platshållare för datum 1">
            <a:extLst>
              <a:ext uri="{FF2B5EF4-FFF2-40B4-BE49-F238E27FC236}">
                <a16:creationId xmlns:a16="http://schemas.microsoft.com/office/drawing/2014/main" id="{EB58367D-E954-4F4F-8952-7BA9AA9A5442}"/>
              </a:ext>
            </a:extLst>
          </p:cNvPr>
          <p:cNvSpPr>
            <a:spLocks noGrp="1"/>
          </p:cNvSpPr>
          <p:nvPr>
            <p:ph type="dt"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3" name="Platshållare för sidfot 2">
            <a:extLst>
              <a:ext uri="{FF2B5EF4-FFF2-40B4-BE49-F238E27FC236}">
                <a16:creationId xmlns:a16="http://schemas.microsoft.com/office/drawing/2014/main" id="{5A23EDFD-C510-7548-BAD5-8E8D372A4C97}"/>
              </a:ext>
            </a:extLst>
          </p:cNvPr>
          <p:cNvSpPr>
            <a:spLocks noGrp="1"/>
          </p:cNvSpPr>
          <p:nvPr>
            <p:ph type="ft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pic>
        <p:nvPicPr>
          <p:cNvPr id="11" name="Bildobjekt 10">
            <a:extLst>
              <a:ext uri="{FF2B5EF4-FFF2-40B4-BE49-F238E27FC236}">
                <a16:creationId xmlns:a16="http://schemas.microsoft.com/office/drawing/2014/main" id="{3DEF4E50-49BA-704A-ADBC-C8A82668971A}"/>
              </a:ext>
            </a:extLst>
          </p:cNvPr>
          <p:cNvPicPr>
            <a:picLocks noChangeAspect="1"/>
          </p:cNvPicPr>
          <p:nvPr/>
        </p:nvPicPr>
        <p:blipFill>
          <a:blip r:embed="rId3"/>
          <a:stretch>
            <a:fillRect/>
          </a:stretch>
        </p:blipFill>
        <p:spPr>
          <a:xfrm>
            <a:off x="13926347" y="13139358"/>
            <a:ext cx="9074764" cy="5821547"/>
          </a:xfrm>
          <a:prstGeom prst="rect">
            <a:avLst/>
          </a:prstGeom>
        </p:spPr>
      </p:pic>
      <p:pic>
        <p:nvPicPr>
          <p:cNvPr id="13" name="Bildobjekt 12">
            <a:extLst>
              <a:ext uri="{FF2B5EF4-FFF2-40B4-BE49-F238E27FC236}">
                <a16:creationId xmlns:a16="http://schemas.microsoft.com/office/drawing/2014/main" id="{154383AC-0936-8E40-B8A6-D252F0579861}"/>
              </a:ext>
            </a:extLst>
          </p:cNvPr>
          <p:cNvPicPr>
            <a:picLocks noChangeAspect="1"/>
          </p:cNvPicPr>
          <p:nvPr/>
        </p:nvPicPr>
        <p:blipFill>
          <a:blip r:embed="rId3"/>
          <a:stretch>
            <a:fillRect/>
          </a:stretch>
        </p:blipFill>
        <p:spPr>
          <a:xfrm>
            <a:off x="14040647" y="13253658"/>
            <a:ext cx="9074764" cy="5821547"/>
          </a:xfrm>
          <a:prstGeom prst="rect">
            <a:avLst/>
          </a:prstGeom>
        </p:spPr>
      </p:pic>
      <p:pic>
        <p:nvPicPr>
          <p:cNvPr id="12" name="Bildobjekt 11">
            <a:extLst>
              <a:ext uri="{FF2B5EF4-FFF2-40B4-BE49-F238E27FC236}">
                <a16:creationId xmlns:a16="http://schemas.microsoft.com/office/drawing/2014/main" id="{3052DDFA-4205-6E40-82C2-A0A427E2812A}"/>
              </a:ext>
            </a:extLst>
          </p:cNvPr>
          <p:cNvPicPr>
            <a:picLocks noChangeAspect="1"/>
          </p:cNvPicPr>
          <p:nvPr/>
        </p:nvPicPr>
        <p:blipFill>
          <a:blip r:embed="rId4"/>
          <a:stretch>
            <a:fillRect/>
          </a:stretch>
        </p:blipFill>
        <p:spPr>
          <a:xfrm>
            <a:off x="2383704" y="2260065"/>
            <a:ext cx="4434096" cy="3440480"/>
          </a:xfrm>
          <a:prstGeom prst="rect">
            <a:avLst/>
          </a:prstGeom>
        </p:spPr>
      </p:pic>
    </p:spTree>
    <p:extLst>
      <p:ext uri="{BB962C8B-B14F-4D97-AF65-F5344CB8AC3E}">
        <p14:creationId xmlns:p14="http://schemas.microsoft.com/office/powerpoint/2010/main" val="1567180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6E6443-5F0C-9E4D-A0E7-A45F9EC044E3}"/>
              </a:ext>
            </a:extLst>
          </p:cNvPr>
          <p:cNvSpPr>
            <a:spLocks noGrp="1"/>
          </p:cNvSpPr>
          <p:nvPr>
            <p:ph type="title"/>
          </p:nvPr>
        </p:nvSpPr>
        <p:spPr/>
        <p:txBody>
          <a:bodyPr>
            <a:normAutofit/>
          </a:bodyPr>
          <a:lstStyle/>
          <a:p>
            <a:r>
              <a:rPr lang="en-AU" sz="3000" dirty="0"/>
              <a:t>Results – participant characteristics</a:t>
            </a:r>
          </a:p>
        </p:txBody>
      </p:sp>
      <p:sp>
        <p:nvSpPr>
          <p:cNvPr id="4" name="Platshållare för datum 3">
            <a:extLst>
              <a:ext uri="{FF2B5EF4-FFF2-40B4-BE49-F238E27FC236}">
                <a16:creationId xmlns:a16="http://schemas.microsoft.com/office/drawing/2014/main" id="{4BE1F933-1DD9-0F41-B1EF-832BC7888A63}"/>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endParaRPr lang="sv-SE" dirty="0">
              <a:solidFill>
                <a:prstClr val="black">
                  <a:lumMod val="95000"/>
                  <a:lumOff val="5000"/>
                </a:prstClr>
              </a:solidFill>
              <a:latin typeface="Tw Cen MT Condensed" panose="020B0606020104020203"/>
            </a:endParaRPr>
          </a:p>
        </p:txBody>
      </p:sp>
      <p:sp>
        <p:nvSpPr>
          <p:cNvPr id="5" name="Platshållare för sidfot 4">
            <a:extLst>
              <a:ext uri="{FF2B5EF4-FFF2-40B4-BE49-F238E27FC236}">
                <a16:creationId xmlns:a16="http://schemas.microsoft.com/office/drawing/2014/main" id="{2F5970E6-B0AF-264F-B42F-F0372FE4C958}"/>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endParaRPr lang="sv-SE" dirty="0">
              <a:solidFill>
                <a:prstClr val="black">
                  <a:lumMod val="95000"/>
                  <a:lumOff val="5000"/>
                </a:prstClr>
              </a:solidFill>
              <a:latin typeface="Tw Cen MT Condensed" panose="020B0606020104020203"/>
            </a:endParaRPr>
          </a:p>
        </p:txBody>
      </p:sp>
      <p:graphicFrame>
        <p:nvGraphicFramePr>
          <p:cNvPr id="11" name="Objekt 10">
            <a:extLst>
              <a:ext uri="{FF2B5EF4-FFF2-40B4-BE49-F238E27FC236}">
                <a16:creationId xmlns:a16="http://schemas.microsoft.com/office/drawing/2014/main" id="{BC4C9F84-C3D6-CF49-A5BC-35A46C7D085F}"/>
              </a:ext>
            </a:extLst>
          </p:cNvPr>
          <p:cNvGraphicFramePr>
            <a:graphicFrameLocks noChangeAspect="1"/>
          </p:cNvGraphicFramePr>
          <p:nvPr/>
        </p:nvGraphicFramePr>
        <p:xfrm>
          <a:off x="1119594" y="2420875"/>
          <a:ext cx="6938556" cy="3044468"/>
        </p:xfrm>
        <a:graphic>
          <a:graphicData uri="http://schemas.openxmlformats.org/presentationml/2006/ole">
            <mc:AlternateContent xmlns:mc="http://schemas.openxmlformats.org/markup-compatibility/2006">
              <mc:Choice xmlns:v="urn:schemas-microsoft-com:vml" Requires="v">
                <p:oleObj name="Dokument" r:id="rId2" imgW="6223000" imgH="2730500" progId="Word.Document.12">
                  <p:embed/>
                </p:oleObj>
              </mc:Choice>
              <mc:Fallback>
                <p:oleObj name="Dokument" r:id="rId2" imgW="6223000" imgH="2730500" progId="Word.Document.12">
                  <p:embed/>
                  <p:pic>
                    <p:nvPicPr>
                      <p:cNvPr id="11" name="Objekt 10">
                        <a:extLst>
                          <a:ext uri="{FF2B5EF4-FFF2-40B4-BE49-F238E27FC236}">
                            <a16:creationId xmlns:a16="http://schemas.microsoft.com/office/drawing/2014/main" id="{BC4C9F84-C3D6-CF49-A5BC-35A46C7D085F}"/>
                          </a:ext>
                        </a:extLst>
                      </p:cNvPr>
                      <p:cNvPicPr/>
                      <p:nvPr/>
                    </p:nvPicPr>
                    <p:blipFill>
                      <a:blip r:embed="rId3"/>
                      <a:stretch>
                        <a:fillRect/>
                      </a:stretch>
                    </p:blipFill>
                    <p:spPr>
                      <a:xfrm>
                        <a:off x="1119594" y="2420875"/>
                        <a:ext cx="6938556" cy="3044468"/>
                      </a:xfrm>
                      <a:prstGeom prst="rect">
                        <a:avLst/>
                      </a:prstGeom>
                    </p:spPr>
                  </p:pic>
                </p:oleObj>
              </mc:Fallback>
            </mc:AlternateContent>
          </a:graphicData>
        </a:graphic>
      </p:graphicFrame>
    </p:spTree>
    <p:extLst>
      <p:ext uri="{BB962C8B-B14F-4D97-AF65-F5344CB8AC3E}">
        <p14:creationId xmlns:p14="http://schemas.microsoft.com/office/powerpoint/2010/main" val="1930452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6E6443-5F0C-9E4D-A0E7-A45F9EC044E3}"/>
              </a:ext>
            </a:extLst>
          </p:cNvPr>
          <p:cNvSpPr>
            <a:spLocks noGrp="1"/>
          </p:cNvSpPr>
          <p:nvPr>
            <p:ph type="title"/>
          </p:nvPr>
        </p:nvSpPr>
        <p:spPr/>
        <p:txBody>
          <a:bodyPr>
            <a:normAutofit/>
          </a:bodyPr>
          <a:lstStyle/>
          <a:p>
            <a:r>
              <a:rPr lang="en-AU" sz="3000" dirty="0"/>
              <a:t>Results – young adult characteristics</a:t>
            </a:r>
          </a:p>
        </p:txBody>
      </p:sp>
      <p:sp>
        <p:nvSpPr>
          <p:cNvPr id="4" name="Platshållare för datum 3">
            <a:extLst>
              <a:ext uri="{FF2B5EF4-FFF2-40B4-BE49-F238E27FC236}">
                <a16:creationId xmlns:a16="http://schemas.microsoft.com/office/drawing/2014/main" id="{4BE1F933-1DD9-0F41-B1EF-832BC7888A63}"/>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endParaRPr lang="sv-SE" dirty="0">
              <a:solidFill>
                <a:prstClr val="black">
                  <a:lumMod val="95000"/>
                  <a:lumOff val="5000"/>
                </a:prstClr>
              </a:solidFill>
              <a:latin typeface="Tw Cen MT Condensed" panose="020B0606020104020203"/>
            </a:endParaRPr>
          </a:p>
        </p:txBody>
      </p:sp>
      <p:sp>
        <p:nvSpPr>
          <p:cNvPr id="5" name="Platshållare för sidfot 4">
            <a:extLst>
              <a:ext uri="{FF2B5EF4-FFF2-40B4-BE49-F238E27FC236}">
                <a16:creationId xmlns:a16="http://schemas.microsoft.com/office/drawing/2014/main" id="{2F5970E6-B0AF-264F-B42F-F0372FE4C958}"/>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endParaRPr lang="sv-SE" dirty="0">
              <a:solidFill>
                <a:prstClr val="black">
                  <a:lumMod val="95000"/>
                  <a:lumOff val="5000"/>
                </a:prstClr>
              </a:solidFill>
              <a:latin typeface="Tw Cen MT Condensed" panose="020B0606020104020203"/>
            </a:endParaRPr>
          </a:p>
        </p:txBody>
      </p:sp>
      <p:graphicFrame>
        <p:nvGraphicFramePr>
          <p:cNvPr id="10" name="Objekt 9">
            <a:extLst>
              <a:ext uri="{FF2B5EF4-FFF2-40B4-BE49-F238E27FC236}">
                <a16:creationId xmlns:a16="http://schemas.microsoft.com/office/drawing/2014/main" id="{672287DE-F22E-DA4E-AABA-3558AE90F4B0}"/>
              </a:ext>
            </a:extLst>
          </p:cNvPr>
          <p:cNvGraphicFramePr>
            <a:graphicFrameLocks noChangeAspect="1"/>
          </p:cNvGraphicFramePr>
          <p:nvPr/>
        </p:nvGraphicFramePr>
        <p:xfrm>
          <a:off x="1204423" y="2420874"/>
          <a:ext cx="6417401" cy="3201922"/>
        </p:xfrm>
        <a:graphic>
          <a:graphicData uri="http://schemas.openxmlformats.org/presentationml/2006/ole">
            <mc:AlternateContent xmlns:mc="http://schemas.openxmlformats.org/markup-compatibility/2006">
              <mc:Choice xmlns:v="urn:schemas-microsoft-com:vml" Requires="v">
                <p:oleObj name="Dokument" r:id="rId2" imgW="6223000" imgH="3225800" progId="Word.Document.12">
                  <p:embed/>
                </p:oleObj>
              </mc:Choice>
              <mc:Fallback>
                <p:oleObj name="Dokument" r:id="rId2" imgW="6223000" imgH="3225800" progId="Word.Document.12">
                  <p:embed/>
                  <p:pic>
                    <p:nvPicPr>
                      <p:cNvPr id="10" name="Objekt 9">
                        <a:extLst>
                          <a:ext uri="{FF2B5EF4-FFF2-40B4-BE49-F238E27FC236}">
                            <a16:creationId xmlns:a16="http://schemas.microsoft.com/office/drawing/2014/main" id="{672287DE-F22E-DA4E-AABA-3558AE90F4B0}"/>
                          </a:ext>
                        </a:extLst>
                      </p:cNvPr>
                      <p:cNvPicPr/>
                      <p:nvPr/>
                    </p:nvPicPr>
                    <p:blipFill>
                      <a:blip r:embed="rId3"/>
                      <a:stretch>
                        <a:fillRect/>
                      </a:stretch>
                    </p:blipFill>
                    <p:spPr>
                      <a:xfrm>
                        <a:off x="1204423" y="2420874"/>
                        <a:ext cx="6417401" cy="3201922"/>
                      </a:xfrm>
                      <a:prstGeom prst="rect">
                        <a:avLst/>
                      </a:prstGeom>
                    </p:spPr>
                  </p:pic>
                </p:oleObj>
              </mc:Fallback>
            </mc:AlternateContent>
          </a:graphicData>
        </a:graphic>
      </p:graphicFrame>
    </p:spTree>
    <p:extLst>
      <p:ext uri="{BB962C8B-B14F-4D97-AF65-F5344CB8AC3E}">
        <p14:creationId xmlns:p14="http://schemas.microsoft.com/office/powerpoint/2010/main" val="2578450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p:cNvSpPr>
            <a:spLocks noGrp="1"/>
          </p:cNvSpPr>
          <p:nvPr>
            <p:ph type="body" idx="1"/>
          </p:nvPr>
        </p:nvSpPr>
        <p:spPr>
          <a:xfrm>
            <a:off x="528251" y="2746208"/>
            <a:ext cx="3514359" cy="2755232"/>
          </a:xfrm>
        </p:spPr>
        <p:txBody>
          <a:bodyPr>
            <a:normAutofit/>
          </a:bodyPr>
          <a:lstStyle/>
          <a:p>
            <a:pPr>
              <a:buClr>
                <a:srgbClr val="000000"/>
              </a:buClr>
              <a:buFont typeface="Arial" panose="020B0604020202020204" pitchFamily="34" charset="0"/>
              <a:buChar char="•"/>
            </a:pPr>
            <a:r>
              <a:rPr lang="en-US" dirty="0"/>
              <a:t> 32% of young adults entered treatment</a:t>
            </a:r>
          </a:p>
          <a:p>
            <a:pPr>
              <a:buClr>
                <a:srgbClr val="000000"/>
              </a:buClr>
              <a:buFont typeface="Arial" panose="020B0604020202020204" pitchFamily="34" charset="0"/>
              <a:buChar char="•"/>
            </a:pPr>
            <a:r>
              <a:rPr lang="en-US" dirty="0"/>
              <a:t> No between groups difference</a:t>
            </a:r>
          </a:p>
          <a:p>
            <a:pPr>
              <a:buClr>
                <a:srgbClr val="000000"/>
              </a:buClr>
              <a:buFont typeface="Arial" panose="020B0604020202020204" pitchFamily="34" charset="0"/>
              <a:buChar char="•"/>
            </a:pPr>
            <a:r>
              <a:rPr lang="en-US" dirty="0"/>
              <a:t> Higher treatment engagement in young adults previously in treatment</a:t>
            </a:r>
          </a:p>
          <a:p>
            <a:pPr>
              <a:buClr>
                <a:srgbClr val="000000"/>
              </a:buClr>
              <a:buFont typeface="Arial" panose="020B0604020202020204" pitchFamily="34" charset="0"/>
              <a:buChar char="•"/>
            </a:pPr>
            <a:r>
              <a:rPr lang="en-US" dirty="0"/>
              <a:t> Harder to engage young adults 18-21 years</a:t>
            </a:r>
          </a:p>
          <a:p>
            <a:pPr marL="0" indent="0">
              <a:buNone/>
            </a:pPr>
            <a:endParaRPr lang="en-US" sz="1200" dirty="0"/>
          </a:p>
          <a:p>
            <a:pPr>
              <a:buFont typeface="Wingdings" pitchFamily="2" charset="2"/>
              <a:buChar char="Ø"/>
            </a:pPr>
            <a:endParaRPr lang="sv-SE" sz="1200" dirty="0"/>
          </a:p>
          <a:p>
            <a:pPr marL="342900" lvl="1" indent="0">
              <a:buNone/>
            </a:pPr>
            <a:endParaRPr lang="sv-SE" dirty="0"/>
          </a:p>
          <a:p>
            <a:pPr marL="428615" lvl="1" indent="0">
              <a:buNone/>
            </a:pPr>
            <a:endParaRPr lang="sv-SE" dirty="0"/>
          </a:p>
          <a:p>
            <a:endParaRPr lang="sv-SE" dirty="0"/>
          </a:p>
        </p:txBody>
      </p:sp>
      <p:sp>
        <p:nvSpPr>
          <p:cNvPr id="2" name="Platshållare för datum 1">
            <a:extLst>
              <a:ext uri="{FF2B5EF4-FFF2-40B4-BE49-F238E27FC236}">
                <a16:creationId xmlns:a16="http://schemas.microsoft.com/office/drawing/2014/main" id="{EB58367D-E954-4F4F-8952-7BA9AA9A5442}"/>
              </a:ext>
            </a:extLst>
          </p:cNvPr>
          <p:cNvSpPr>
            <a:spLocks noGrp="1"/>
          </p:cNvSpPr>
          <p:nvPr>
            <p:ph type="dt"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3" name="Platshållare för sidfot 2">
            <a:extLst>
              <a:ext uri="{FF2B5EF4-FFF2-40B4-BE49-F238E27FC236}">
                <a16:creationId xmlns:a16="http://schemas.microsoft.com/office/drawing/2014/main" id="{5A23EDFD-C510-7548-BAD5-8E8D372A4C97}"/>
              </a:ext>
            </a:extLst>
          </p:cNvPr>
          <p:cNvSpPr>
            <a:spLocks noGrp="1"/>
          </p:cNvSpPr>
          <p:nvPr>
            <p:ph type="ft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pic>
        <p:nvPicPr>
          <p:cNvPr id="11" name="Bildobjekt 10">
            <a:extLst>
              <a:ext uri="{FF2B5EF4-FFF2-40B4-BE49-F238E27FC236}">
                <a16:creationId xmlns:a16="http://schemas.microsoft.com/office/drawing/2014/main" id="{3DEF4E50-49BA-704A-ADBC-C8A82668971A}"/>
              </a:ext>
            </a:extLst>
          </p:cNvPr>
          <p:cNvPicPr>
            <a:picLocks noChangeAspect="1"/>
          </p:cNvPicPr>
          <p:nvPr/>
        </p:nvPicPr>
        <p:blipFill>
          <a:blip r:embed="rId3"/>
          <a:stretch>
            <a:fillRect/>
          </a:stretch>
        </p:blipFill>
        <p:spPr>
          <a:xfrm>
            <a:off x="13926347" y="13139358"/>
            <a:ext cx="9074764" cy="5821547"/>
          </a:xfrm>
          <a:prstGeom prst="rect">
            <a:avLst/>
          </a:prstGeom>
        </p:spPr>
      </p:pic>
      <p:pic>
        <p:nvPicPr>
          <p:cNvPr id="13" name="Bildobjekt 12">
            <a:extLst>
              <a:ext uri="{FF2B5EF4-FFF2-40B4-BE49-F238E27FC236}">
                <a16:creationId xmlns:a16="http://schemas.microsoft.com/office/drawing/2014/main" id="{154383AC-0936-8E40-B8A6-D252F0579861}"/>
              </a:ext>
            </a:extLst>
          </p:cNvPr>
          <p:cNvPicPr>
            <a:picLocks noChangeAspect="1"/>
          </p:cNvPicPr>
          <p:nvPr/>
        </p:nvPicPr>
        <p:blipFill>
          <a:blip r:embed="rId3"/>
          <a:stretch>
            <a:fillRect/>
          </a:stretch>
        </p:blipFill>
        <p:spPr>
          <a:xfrm>
            <a:off x="14040647" y="13253658"/>
            <a:ext cx="9074764" cy="5821547"/>
          </a:xfrm>
          <a:prstGeom prst="rect">
            <a:avLst/>
          </a:prstGeom>
        </p:spPr>
      </p:pic>
      <p:pic>
        <p:nvPicPr>
          <p:cNvPr id="14" name="Bildobjekt 13">
            <a:extLst>
              <a:ext uri="{FF2B5EF4-FFF2-40B4-BE49-F238E27FC236}">
                <a16:creationId xmlns:a16="http://schemas.microsoft.com/office/drawing/2014/main" id="{4E805D24-E850-144F-BBF1-2C3341D2E1D3}"/>
              </a:ext>
            </a:extLst>
          </p:cNvPr>
          <p:cNvPicPr>
            <a:picLocks noChangeAspect="1"/>
          </p:cNvPicPr>
          <p:nvPr/>
        </p:nvPicPr>
        <p:blipFill>
          <a:blip r:embed="rId3"/>
          <a:stretch>
            <a:fillRect/>
          </a:stretch>
        </p:blipFill>
        <p:spPr>
          <a:xfrm>
            <a:off x="4342062" y="2260066"/>
            <a:ext cx="4567755" cy="2930258"/>
          </a:xfrm>
          <a:prstGeom prst="rect">
            <a:avLst/>
          </a:prstGeom>
        </p:spPr>
      </p:pic>
      <p:sp>
        <p:nvSpPr>
          <p:cNvPr id="10" name="Rubrik 7">
            <a:extLst>
              <a:ext uri="{FF2B5EF4-FFF2-40B4-BE49-F238E27FC236}">
                <a16:creationId xmlns:a16="http://schemas.microsoft.com/office/drawing/2014/main" id="{3E1877C0-BF88-FE46-A0EB-E1BE01A3B7F8}"/>
              </a:ext>
            </a:extLst>
          </p:cNvPr>
          <p:cNvSpPr txBox="1">
            <a:spLocks/>
          </p:cNvSpPr>
          <p:nvPr/>
        </p:nvSpPr>
        <p:spPr>
          <a:xfrm>
            <a:off x="768097" y="1415201"/>
            <a:ext cx="5829300" cy="857250"/>
          </a:xfrm>
          <a:prstGeom prst="rect">
            <a:avLst/>
          </a:prstGeom>
        </p:spPr>
        <p:txBody>
          <a:bodyPr vert="horz" lIns="68580" tIns="34290" rIns="68580" bIns="3429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defTabSz="685800"/>
            <a:r>
              <a:rPr lang="en-US" sz="3000" spc="75" dirty="0">
                <a:solidFill>
                  <a:prstClr val="black">
                    <a:lumMod val="95000"/>
                    <a:lumOff val="5000"/>
                  </a:prstClr>
                </a:solidFill>
                <a:latin typeface="Tw Cen MT Condensed" panose="020B0606020104020203"/>
              </a:rPr>
              <a:t>Preliminary results – treatment seeking</a:t>
            </a:r>
          </a:p>
        </p:txBody>
      </p:sp>
    </p:spTree>
    <p:extLst>
      <p:ext uri="{BB962C8B-B14F-4D97-AF65-F5344CB8AC3E}">
        <p14:creationId xmlns:p14="http://schemas.microsoft.com/office/powerpoint/2010/main" val="315587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768097" y="1415201"/>
            <a:ext cx="5829300" cy="857250"/>
          </a:xfrm>
        </p:spPr>
        <p:txBody>
          <a:bodyPr>
            <a:normAutofit/>
          </a:bodyPr>
          <a:lstStyle/>
          <a:p>
            <a:r>
              <a:rPr lang="en-US" sz="3000" dirty="0"/>
              <a:t>Preliminary results – Substance use</a:t>
            </a:r>
          </a:p>
        </p:txBody>
      </p:sp>
      <p:sp>
        <p:nvSpPr>
          <p:cNvPr id="9" name="Platshållare för text 8"/>
          <p:cNvSpPr>
            <a:spLocks noGrp="1"/>
          </p:cNvSpPr>
          <p:nvPr>
            <p:ph type="body" idx="1"/>
          </p:nvPr>
        </p:nvSpPr>
        <p:spPr>
          <a:xfrm>
            <a:off x="585774" y="4963905"/>
            <a:ext cx="4111369" cy="1492746"/>
          </a:xfrm>
        </p:spPr>
        <p:txBody>
          <a:bodyPr/>
          <a:lstStyle/>
          <a:p>
            <a:r>
              <a:rPr lang="en-US" sz="1200" dirty="0"/>
              <a:t>Reduction substance use, groups combined </a:t>
            </a:r>
            <a:r>
              <a:rPr lang="en-US" altLang="sv-SE" sz="1200" dirty="0">
                <a:cs typeface="Arial" panose="020B0604020202020204" pitchFamily="34" charset="0"/>
              </a:rPr>
              <a:t>(effect size: </a:t>
            </a:r>
            <a:r>
              <a:rPr lang="en-US" altLang="sv-SE" sz="1200" i="1" dirty="0">
                <a:cs typeface="Arial" panose="020B0604020202020204" pitchFamily="34" charset="0"/>
              </a:rPr>
              <a:t>Cohen’s</a:t>
            </a:r>
            <a:r>
              <a:rPr lang="en-US" altLang="sv-SE" sz="1200" dirty="0">
                <a:cs typeface="Arial" panose="020B0604020202020204" pitchFamily="34" charset="0"/>
              </a:rPr>
              <a:t> </a:t>
            </a:r>
            <a:r>
              <a:rPr lang="en-US" altLang="sv-SE" sz="1200" i="1" dirty="0">
                <a:cs typeface="Arial" panose="020B0604020202020204" pitchFamily="34" charset="0"/>
              </a:rPr>
              <a:t>d </a:t>
            </a:r>
            <a:r>
              <a:rPr lang="en-US" altLang="sv-SE" sz="1200" dirty="0">
                <a:cs typeface="Arial" panose="020B0604020202020204" pitchFamily="34" charset="0"/>
              </a:rPr>
              <a:t>= 0.516)</a:t>
            </a:r>
            <a:endParaRPr lang="en-US" sz="1200" dirty="0"/>
          </a:p>
          <a:p>
            <a:pPr>
              <a:buFont typeface="Wingdings" pitchFamily="2" charset="2"/>
              <a:buChar char="Ø"/>
            </a:pPr>
            <a:endParaRPr lang="en-US" sz="1200" dirty="0"/>
          </a:p>
          <a:p>
            <a:pPr marL="342900" lvl="1" indent="0">
              <a:buNone/>
            </a:pPr>
            <a:endParaRPr lang="sv-SE" dirty="0"/>
          </a:p>
          <a:p>
            <a:pPr marL="428615" lvl="1" indent="0">
              <a:buNone/>
            </a:pPr>
            <a:endParaRPr lang="sv-SE" dirty="0"/>
          </a:p>
          <a:p>
            <a:endParaRPr lang="sv-SE" dirty="0"/>
          </a:p>
        </p:txBody>
      </p:sp>
      <p:sp>
        <p:nvSpPr>
          <p:cNvPr id="2" name="Platshållare för datum 1">
            <a:extLst>
              <a:ext uri="{FF2B5EF4-FFF2-40B4-BE49-F238E27FC236}">
                <a16:creationId xmlns:a16="http://schemas.microsoft.com/office/drawing/2014/main" id="{EB58367D-E954-4F4F-8952-7BA9AA9A5442}"/>
              </a:ext>
            </a:extLst>
          </p:cNvPr>
          <p:cNvSpPr>
            <a:spLocks noGrp="1"/>
          </p:cNvSpPr>
          <p:nvPr>
            <p:ph type="dt"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3" name="Platshållare för sidfot 2">
            <a:extLst>
              <a:ext uri="{FF2B5EF4-FFF2-40B4-BE49-F238E27FC236}">
                <a16:creationId xmlns:a16="http://schemas.microsoft.com/office/drawing/2014/main" id="{5A23EDFD-C510-7548-BAD5-8E8D372A4C97}"/>
              </a:ext>
            </a:extLst>
          </p:cNvPr>
          <p:cNvSpPr>
            <a:spLocks noGrp="1"/>
          </p:cNvSpPr>
          <p:nvPr>
            <p:ph type="ft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pic>
        <p:nvPicPr>
          <p:cNvPr id="11" name="Bildobjekt 10">
            <a:extLst>
              <a:ext uri="{FF2B5EF4-FFF2-40B4-BE49-F238E27FC236}">
                <a16:creationId xmlns:a16="http://schemas.microsoft.com/office/drawing/2014/main" id="{3DEF4E50-49BA-704A-ADBC-C8A82668971A}"/>
              </a:ext>
            </a:extLst>
          </p:cNvPr>
          <p:cNvPicPr>
            <a:picLocks noChangeAspect="1"/>
          </p:cNvPicPr>
          <p:nvPr/>
        </p:nvPicPr>
        <p:blipFill>
          <a:blip r:embed="rId3"/>
          <a:stretch>
            <a:fillRect/>
          </a:stretch>
        </p:blipFill>
        <p:spPr>
          <a:xfrm>
            <a:off x="13926347" y="13139358"/>
            <a:ext cx="9074764" cy="5821547"/>
          </a:xfrm>
          <a:prstGeom prst="rect">
            <a:avLst/>
          </a:prstGeom>
        </p:spPr>
      </p:pic>
      <p:pic>
        <p:nvPicPr>
          <p:cNvPr id="13" name="Bildobjekt 12">
            <a:extLst>
              <a:ext uri="{FF2B5EF4-FFF2-40B4-BE49-F238E27FC236}">
                <a16:creationId xmlns:a16="http://schemas.microsoft.com/office/drawing/2014/main" id="{154383AC-0936-8E40-B8A6-D252F0579861}"/>
              </a:ext>
            </a:extLst>
          </p:cNvPr>
          <p:cNvPicPr>
            <a:picLocks noChangeAspect="1"/>
          </p:cNvPicPr>
          <p:nvPr/>
        </p:nvPicPr>
        <p:blipFill>
          <a:blip r:embed="rId3"/>
          <a:stretch>
            <a:fillRect/>
          </a:stretch>
        </p:blipFill>
        <p:spPr>
          <a:xfrm>
            <a:off x="14040647" y="13253658"/>
            <a:ext cx="9074764" cy="5821547"/>
          </a:xfrm>
          <a:prstGeom prst="rect">
            <a:avLst/>
          </a:prstGeom>
        </p:spPr>
      </p:pic>
      <p:pic>
        <p:nvPicPr>
          <p:cNvPr id="12" name="Bildobjekt 11">
            <a:extLst>
              <a:ext uri="{FF2B5EF4-FFF2-40B4-BE49-F238E27FC236}">
                <a16:creationId xmlns:a16="http://schemas.microsoft.com/office/drawing/2014/main" id="{8F155A09-F089-CA4E-B16D-3D844262F5D4}"/>
              </a:ext>
            </a:extLst>
          </p:cNvPr>
          <p:cNvPicPr>
            <a:picLocks noChangeAspect="1"/>
          </p:cNvPicPr>
          <p:nvPr/>
        </p:nvPicPr>
        <p:blipFill>
          <a:blip r:embed="rId4"/>
          <a:stretch>
            <a:fillRect/>
          </a:stretch>
        </p:blipFill>
        <p:spPr>
          <a:xfrm>
            <a:off x="585774" y="2521957"/>
            <a:ext cx="3372775" cy="2346861"/>
          </a:xfrm>
          <a:prstGeom prst="rect">
            <a:avLst/>
          </a:prstGeom>
        </p:spPr>
      </p:pic>
      <p:pic>
        <p:nvPicPr>
          <p:cNvPr id="15" name="Bildobjekt 14">
            <a:extLst>
              <a:ext uri="{FF2B5EF4-FFF2-40B4-BE49-F238E27FC236}">
                <a16:creationId xmlns:a16="http://schemas.microsoft.com/office/drawing/2014/main" id="{CFDFF16C-9336-4D4D-9B17-87E02E03A508}"/>
              </a:ext>
            </a:extLst>
          </p:cNvPr>
          <p:cNvPicPr>
            <a:picLocks noChangeAspect="1"/>
          </p:cNvPicPr>
          <p:nvPr/>
        </p:nvPicPr>
        <p:blipFill>
          <a:blip r:embed="rId5"/>
          <a:stretch>
            <a:fillRect/>
          </a:stretch>
        </p:blipFill>
        <p:spPr>
          <a:xfrm>
            <a:off x="4485287" y="2547617"/>
            <a:ext cx="3372775" cy="2346861"/>
          </a:xfrm>
          <a:prstGeom prst="rect">
            <a:avLst/>
          </a:prstGeom>
        </p:spPr>
      </p:pic>
      <p:sp>
        <p:nvSpPr>
          <p:cNvPr id="14" name="Platshållare för text 8">
            <a:extLst>
              <a:ext uri="{FF2B5EF4-FFF2-40B4-BE49-F238E27FC236}">
                <a16:creationId xmlns:a16="http://schemas.microsoft.com/office/drawing/2014/main" id="{C79F1DB1-9195-D04B-B851-CEE8DA6FFE79}"/>
              </a:ext>
            </a:extLst>
          </p:cNvPr>
          <p:cNvSpPr txBox="1">
            <a:spLocks/>
          </p:cNvSpPr>
          <p:nvPr/>
        </p:nvSpPr>
        <p:spPr>
          <a:xfrm>
            <a:off x="4697142" y="4973807"/>
            <a:ext cx="4111369" cy="1492746"/>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68580" indent="-68580" defTabSz="685800">
              <a:spcBef>
                <a:spcPts val="900"/>
              </a:spcBef>
              <a:spcAft>
                <a:spcPts val="150"/>
              </a:spcAft>
              <a:buClr>
                <a:srgbClr val="1CADE4"/>
              </a:buClr>
            </a:pPr>
            <a:r>
              <a:rPr lang="en-AU" sz="1200" dirty="0">
                <a:solidFill>
                  <a:prstClr val="black"/>
                </a:solidFill>
                <a:latin typeface="Tw Cen MT" panose="020B0602020104020603"/>
              </a:rPr>
              <a:t>Reduction alcohol use, g</a:t>
            </a:r>
            <a:r>
              <a:rPr lang="en-US" sz="1200" dirty="0" err="1">
                <a:solidFill>
                  <a:prstClr val="black"/>
                </a:solidFill>
                <a:latin typeface="Tw Cen MT" panose="020B0602020104020603"/>
              </a:rPr>
              <a:t>roups</a:t>
            </a:r>
            <a:r>
              <a:rPr lang="en-US" sz="1200" dirty="0">
                <a:solidFill>
                  <a:prstClr val="black"/>
                </a:solidFill>
                <a:latin typeface="Tw Cen MT" panose="020B0602020104020603"/>
              </a:rPr>
              <a:t> combined </a:t>
            </a:r>
            <a:r>
              <a:rPr lang="en-AU" sz="1200" dirty="0">
                <a:solidFill>
                  <a:prstClr val="black"/>
                </a:solidFill>
                <a:latin typeface="Tw Cen MT" panose="020B0602020104020603"/>
              </a:rPr>
              <a:t> </a:t>
            </a:r>
            <a:r>
              <a:rPr lang="en-AU" altLang="sv-SE" sz="1200" dirty="0">
                <a:solidFill>
                  <a:prstClr val="black"/>
                </a:solidFill>
                <a:latin typeface="Tw Cen MT" panose="020B0602020104020603"/>
                <a:cs typeface="Arial" panose="020B0604020202020204" pitchFamily="34" charset="0"/>
              </a:rPr>
              <a:t>(</a:t>
            </a:r>
            <a:r>
              <a:rPr lang="en-AU" altLang="sv-SE" sz="1200" i="1" dirty="0">
                <a:solidFill>
                  <a:prstClr val="black"/>
                </a:solidFill>
                <a:latin typeface="Tw Cen MT" panose="020B0602020104020603"/>
                <a:cs typeface="Arial" panose="020B0604020202020204" pitchFamily="34" charset="0"/>
              </a:rPr>
              <a:t>Cohen’s</a:t>
            </a:r>
            <a:r>
              <a:rPr lang="en-AU" altLang="sv-SE" sz="1200" dirty="0">
                <a:solidFill>
                  <a:prstClr val="black"/>
                </a:solidFill>
                <a:latin typeface="Tw Cen MT" panose="020B0602020104020603"/>
                <a:cs typeface="Arial" panose="020B0604020202020204" pitchFamily="34" charset="0"/>
              </a:rPr>
              <a:t> </a:t>
            </a:r>
            <a:r>
              <a:rPr lang="en-AU" altLang="sv-SE" sz="1200" i="1" dirty="0">
                <a:solidFill>
                  <a:prstClr val="black"/>
                </a:solidFill>
                <a:latin typeface="Tw Cen MT" panose="020B0602020104020603"/>
                <a:cs typeface="Arial" panose="020B0604020202020204" pitchFamily="34" charset="0"/>
              </a:rPr>
              <a:t>d </a:t>
            </a:r>
            <a:r>
              <a:rPr lang="en-AU" altLang="sv-SE" sz="1200" dirty="0">
                <a:solidFill>
                  <a:prstClr val="black"/>
                </a:solidFill>
                <a:latin typeface="Tw Cen MT" panose="020B0602020104020603"/>
                <a:cs typeface="Arial" panose="020B0604020202020204" pitchFamily="34" charset="0"/>
              </a:rPr>
              <a:t>= 0.361</a:t>
            </a:r>
            <a:r>
              <a:rPr lang="en-US" altLang="sv-SE" sz="1200" dirty="0">
                <a:solidFill>
                  <a:prstClr val="black"/>
                </a:solidFill>
                <a:latin typeface="Tw Cen MT" panose="020B0602020104020603"/>
                <a:cs typeface="Arial" panose="020B0604020202020204" pitchFamily="34" charset="0"/>
              </a:rPr>
              <a:t>)</a:t>
            </a:r>
            <a:endParaRPr lang="sv-SE" sz="1200" dirty="0">
              <a:solidFill>
                <a:prstClr val="black"/>
              </a:solidFill>
              <a:latin typeface="Tw Cen MT" panose="020B0602020104020603"/>
            </a:endParaRPr>
          </a:p>
          <a:p>
            <a:pPr marL="342900" lvl="1" indent="0" defTabSz="685800">
              <a:spcBef>
                <a:spcPts val="150"/>
              </a:spcBef>
              <a:spcAft>
                <a:spcPts val="300"/>
              </a:spcAft>
              <a:buClr>
                <a:srgbClr val="1CADE4"/>
              </a:buClr>
              <a:buNone/>
            </a:pPr>
            <a:endParaRPr lang="sv-SE" sz="1350" dirty="0">
              <a:solidFill>
                <a:prstClr val="black"/>
              </a:solidFill>
              <a:latin typeface="Tw Cen MT" panose="020B0602020104020603"/>
            </a:endParaRPr>
          </a:p>
          <a:p>
            <a:pPr marL="428615" lvl="1" indent="0" defTabSz="685800">
              <a:spcBef>
                <a:spcPts val="150"/>
              </a:spcBef>
              <a:spcAft>
                <a:spcPts val="300"/>
              </a:spcAft>
              <a:buClr>
                <a:srgbClr val="1CADE4"/>
              </a:buClr>
              <a:buNone/>
            </a:pPr>
            <a:endParaRPr lang="sv-SE" sz="1350" dirty="0">
              <a:solidFill>
                <a:prstClr val="black"/>
              </a:solidFill>
              <a:latin typeface="Tw Cen MT" panose="020B0602020104020603"/>
            </a:endParaRPr>
          </a:p>
          <a:p>
            <a:pPr marL="68580" indent="-68580" defTabSz="685800">
              <a:spcBef>
                <a:spcPts val="900"/>
              </a:spcBef>
              <a:spcAft>
                <a:spcPts val="150"/>
              </a:spcAft>
              <a:buClr>
                <a:srgbClr val="1CADE4"/>
              </a:buClr>
            </a:pPr>
            <a:endParaRPr lang="sv-SE" sz="1650" dirty="0">
              <a:solidFill>
                <a:prstClr val="black"/>
              </a:solidFill>
              <a:latin typeface="Tw Cen MT" panose="020B0602020104020603"/>
            </a:endParaRPr>
          </a:p>
        </p:txBody>
      </p:sp>
    </p:spTree>
    <p:extLst>
      <p:ext uri="{BB962C8B-B14F-4D97-AF65-F5344CB8AC3E}">
        <p14:creationId xmlns:p14="http://schemas.microsoft.com/office/powerpoint/2010/main" val="410844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768097" y="1415201"/>
            <a:ext cx="5829300" cy="857250"/>
          </a:xfrm>
        </p:spPr>
        <p:txBody>
          <a:bodyPr>
            <a:normAutofit/>
          </a:bodyPr>
          <a:lstStyle/>
          <a:p>
            <a:r>
              <a:rPr lang="en-US" sz="3000" dirty="0"/>
              <a:t>Preliminary results - selection </a:t>
            </a:r>
          </a:p>
        </p:txBody>
      </p:sp>
      <p:sp>
        <p:nvSpPr>
          <p:cNvPr id="9" name="Platshållare för text 8"/>
          <p:cNvSpPr>
            <a:spLocks noGrp="1"/>
          </p:cNvSpPr>
          <p:nvPr>
            <p:ph type="body" idx="1"/>
          </p:nvPr>
        </p:nvSpPr>
        <p:spPr>
          <a:xfrm>
            <a:off x="2554817" y="2681235"/>
            <a:ext cx="3290429" cy="1763120"/>
          </a:xfrm>
        </p:spPr>
        <p:txBody>
          <a:bodyPr>
            <a:normAutofit fontScale="77500" lnSpcReduction="20000"/>
          </a:bodyPr>
          <a:lstStyle/>
          <a:p>
            <a:pPr>
              <a:buClr>
                <a:srgbClr val="000000"/>
              </a:buClr>
              <a:buFont typeface="Arial" panose="020B0604020202020204" pitchFamily="34" charset="0"/>
              <a:buChar char="•"/>
            </a:pPr>
            <a:r>
              <a:rPr lang="en-US" sz="1950" dirty="0"/>
              <a:t> No change in parental depression, anxiety or stress (low baseline values)</a:t>
            </a:r>
          </a:p>
          <a:p>
            <a:endParaRPr lang="en-US" sz="1950" dirty="0"/>
          </a:p>
          <a:p>
            <a:pPr marL="0" indent="0">
              <a:buNone/>
            </a:pPr>
            <a:r>
              <a:rPr lang="en-US" sz="1950" dirty="0"/>
              <a:t>Within-group changes:</a:t>
            </a:r>
          </a:p>
          <a:p>
            <a:pPr>
              <a:buClr>
                <a:srgbClr val="000000"/>
              </a:buClr>
              <a:buFont typeface="Arial" panose="020B0604020202020204" pitchFamily="34" charset="0"/>
              <a:buChar char="•"/>
            </a:pPr>
            <a:r>
              <a:rPr lang="en-US" sz="1950" dirty="0"/>
              <a:t> Increased parental self-efficacy</a:t>
            </a:r>
          </a:p>
          <a:p>
            <a:pPr>
              <a:buClr>
                <a:srgbClr val="000000"/>
              </a:buClr>
              <a:buFont typeface="Arial" panose="020B0604020202020204" pitchFamily="34" charset="0"/>
              <a:buChar char="•"/>
            </a:pPr>
            <a:r>
              <a:rPr lang="en-US" sz="1950" dirty="0"/>
              <a:t> Improved relationship happiness</a:t>
            </a:r>
          </a:p>
          <a:p>
            <a:pPr>
              <a:buFont typeface="Wingdings" pitchFamily="2" charset="2"/>
              <a:buChar char="Ø"/>
            </a:pPr>
            <a:endParaRPr lang="en-US" sz="1200" dirty="0"/>
          </a:p>
          <a:p>
            <a:pPr marL="342900" lvl="1" indent="0">
              <a:buNone/>
            </a:pPr>
            <a:endParaRPr lang="sv-SE" dirty="0"/>
          </a:p>
          <a:p>
            <a:pPr marL="428615" lvl="1" indent="0">
              <a:buNone/>
            </a:pPr>
            <a:endParaRPr lang="sv-SE" dirty="0"/>
          </a:p>
          <a:p>
            <a:endParaRPr lang="sv-SE" dirty="0"/>
          </a:p>
        </p:txBody>
      </p:sp>
      <p:sp>
        <p:nvSpPr>
          <p:cNvPr id="2" name="Platshållare för datum 1">
            <a:extLst>
              <a:ext uri="{FF2B5EF4-FFF2-40B4-BE49-F238E27FC236}">
                <a16:creationId xmlns:a16="http://schemas.microsoft.com/office/drawing/2014/main" id="{EB58367D-E954-4F4F-8952-7BA9AA9A5442}"/>
              </a:ext>
            </a:extLst>
          </p:cNvPr>
          <p:cNvSpPr>
            <a:spLocks noGrp="1"/>
          </p:cNvSpPr>
          <p:nvPr>
            <p:ph type="dt"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3" name="Platshållare för sidfot 2">
            <a:extLst>
              <a:ext uri="{FF2B5EF4-FFF2-40B4-BE49-F238E27FC236}">
                <a16:creationId xmlns:a16="http://schemas.microsoft.com/office/drawing/2014/main" id="{5A23EDFD-C510-7548-BAD5-8E8D372A4C97}"/>
              </a:ext>
            </a:extLst>
          </p:cNvPr>
          <p:cNvSpPr>
            <a:spLocks noGrp="1"/>
          </p:cNvSpPr>
          <p:nvPr>
            <p:ph type="ft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pic>
        <p:nvPicPr>
          <p:cNvPr id="11" name="Bildobjekt 10">
            <a:extLst>
              <a:ext uri="{FF2B5EF4-FFF2-40B4-BE49-F238E27FC236}">
                <a16:creationId xmlns:a16="http://schemas.microsoft.com/office/drawing/2014/main" id="{3DEF4E50-49BA-704A-ADBC-C8A82668971A}"/>
              </a:ext>
            </a:extLst>
          </p:cNvPr>
          <p:cNvPicPr>
            <a:picLocks noChangeAspect="1"/>
          </p:cNvPicPr>
          <p:nvPr/>
        </p:nvPicPr>
        <p:blipFill>
          <a:blip r:embed="rId3"/>
          <a:stretch>
            <a:fillRect/>
          </a:stretch>
        </p:blipFill>
        <p:spPr>
          <a:xfrm>
            <a:off x="13926347" y="13139358"/>
            <a:ext cx="9074764" cy="5821547"/>
          </a:xfrm>
          <a:prstGeom prst="rect">
            <a:avLst/>
          </a:prstGeom>
        </p:spPr>
      </p:pic>
      <p:pic>
        <p:nvPicPr>
          <p:cNvPr id="13" name="Bildobjekt 12">
            <a:extLst>
              <a:ext uri="{FF2B5EF4-FFF2-40B4-BE49-F238E27FC236}">
                <a16:creationId xmlns:a16="http://schemas.microsoft.com/office/drawing/2014/main" id="{154383AC-0936-8E40-B8A6-D252F0579861}"/>
              </a:ext>
            </a:extLst>
          </p:cNvPr>
          <p:cNvPicPr>
            <a:picLocks noChangeAspect="1"/>
          </p:cNvPicPr>
          <p:nvPr/>
        </p:nvPicPr>
        <p:blipFill>
          <a:blip r:embed="rId3"/>
          <a:stretch>
            <a:fillRect/>
          </a:stretch>
        </p:blipFill>
        <p:spPr>
          <a:xfrm>
            <a:off x="14040647" y="13253658"/>
            <a:ext cx="9074764" cy="5821547"/>
          </a:xfrm>
          <a:prstGeom prst="rect">
            <a:avLst/>
          </a:prstGeom>
        </p:spPr>
      </p:pic>
      <p:pic>
        <p:nvPicPr>
          <p:cNvPr id="16" name="Bildobjekt 15">
            <a:extLst>
              <a:ext uri="{FF2B5EF4-FFF2-40B4-BE49-F238E27FC236}">
                <a16:creationId xmlns:a16="http://schemas.microsoft.com/office/drawing/2014/main" id="{C7D6721D-3EC1-2144-AE6E-E010220D851F}"/>
              </a:ext>
            </a:extLst>
          </p:cNvPr>
          <p:cNvPicPr>
            <a:picLocks noChangeAspect="1"/>
          </p:cNvPicPr>
          <p:nvPr/>
        </p:nvPicPr>
        <p:blipFill>
          <a:blip r:embed="rId4">
            <a:alphaModFix amt="67000"/>
            <a:extLst>
              <a:ext uri="{28A0092B-C50C-407E-A947-70E740481C1C}">
                <a14:useLocalDpi xmlns:a14="http://schemas.microsoft.com/office/drawing/2010/main" val="0"/>
              </a:ext>
            </a:extLst>
          </a:blip>
          <a:stretch>
            <a:fillRect/>
          </a:stretch>
        </p:blipFill>
        <p:spPr>
          <a:xfrm>
            <a:off x="350209" y="2546047"/>
            <a:ext cx="2033495" cy="2033495"/>
          </a:xfrm>
          <a:prstGeom prst="ellipse">
            <a:avLst/>
          </a:prstGeom>
        </p:spPr>
      </p:pic>
      <p:pic>
        <p:nvPicPr>
          <p:cNvPr id="4" name="Bildobjekt 3">
            <a:extLst>
              <a:ext uri="{FF2B5EF4-FFF2-40B4-BE49-F238E27FC236}">
                <a16:creationId xmlns:a16="http://schemas.microsoft.com/office/drawing/2014/main" id="{8C8CB42D-3B11-F24A-A1EE-83EACCED4521}"/>
              </a:ext>
            </a:extLst>
          </p:cNvPr>
          <p:cNvPicPr>
            <a:picLocks noChangeAspect="1"/>
          </p:cNvPicPr>
          <p:nvPr/>
        </p:nvPicPr>
        <p:blipFill rotWithShape="1">
          <a:blip r:embed="rId5"/>
          <a:srcRect l="8873" t="1" b="401"/>
          <a:stretch/>
        </p:blipFill>
        <p:spPr>
          <a:xfrm>
            <a:off x="6090314" y="2408031"/>
            <a:ext cx="4768338" cy="2171511"/>
          </a:xfrm>
          <a:prstGeom prst="rect">
            <a:avLst/>
          </a:prstGeom>
        </p:spPr>
      </p:pic>
    </p:spTree>
    <p:extLst>
      <p:ext uri="{BB962C8B-B14F-4D97-AF65-F5344CB8AC3E}">
        <p14:creationId xmlns:p14="http://schemas.microsoft.com/office/powerpoint/2010/main" val="89048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768097" y="1415201"/>
            <a:ext cx="5829300" cy="857250"/>
          </a:xfrm>
        </p:spPr>
        <p:txBody>
          <a:bodyPr>
            <a:normAutofit/>
          </a:bodyPr>
          <a:lstStyle/>
          <a:p>
            <a:r>
              <a:rPr lang="en-US" sz="3000" dirty="0"/>
              <a:t>Discussion</a:t>
            </a:r>
          </a:p>
        </p:txBody>
      </p:sp>
      <p:sp>
        <p:nvSpPr>
          <p:cNvPr id="9" name="Platshållare för text 8"/>
          <p:cNvSpPr>
            <a:spLocks noGrp="1"/>
          </p:cNvSpPr>
          <p:nvPr>
            <p:ph type="body" idx="1"/>
          </p:nvPr>
        </p:nvSpPr>
        <p:spPr>
          <a:xfrm>
            <a:off x="1152584" y="2482936"/>
            <a:ext cx="4405482" cy="1763120"/>
          </a:xfrm>
        </p:spPr>
        <p:txBody>
          <a:bodyPr>
            <a:normAutofit/>
          </a:bodyPr>
          <a:lstStyle/>
          <a:p>
            <a:pPr>
              <a:buClr>
                <a:srgbClr val="000000"/>
              </a:buClr>
              <a:buFont typeface="Arial" panose="020B0604020202020204" pitchFamily="34" charset="0"/>
              <a:buChar char="•"/>
            </a:pPr>
            <a:r>
              <a:rPr lang="en-US" dirty="0"/>
              <a:t> CRAFT treatment seeking as expected - counselling unexpectedly high</a:t>
            </a:r>
          </a:p>
          <a:p>
            <a:pPr lvl="1">
              <a:buClr>
                <a:srgbClr val="000000"/>
              </a:buClr>
              <a:buFont typeface="Arial" panose="020B0604020202020204" pitchFamily="34" charset="0"/>
              <a:buChar char="•"/>
            </a:pPr>
            <a:r>
              <a:rPr lang="en-US" sz="1650" dirty="0"/>
              <a:t> High CSO motivation?</a:t>
            </a:r>
          </a:p>
          <a:p>
            <a:pPr lvl="1">
              <a:buClr>
                <a:srgbClr val="000000"/>
              </a:buClr>
              <a:buFont typeface="Arial" panose="020B0604020202020204" pitchFamily="34" charset="0"/>
              <a:buChar char="•"/>
            </a:pPr>
            <a:r>
              <a:rPr lang="en-US" sz="1650" dirty="0"/>
              <a:t> Unknown components promoting treatment entry?</a:t>
            </a:r>
          </a:p>
          <a:p>
            <a:pPr>
              <a:buClr>
                <a:srgbClr val="000000"/>
              </a:buClr>
              <a:buFont typeface="Arial" panose="020B0604020202020204" pitchFamily="34" charset="0"/>
              <a:buChar char="•"/>
            </a:pPr>
            <a:r>
              <a:rPr lang="en-US" dirty="0"/>
              <a:t> ”In-house treatment” important as a bridge?</a:t>
            </a:r>
          </a:p>
          <a:p>
            <a:endParaRPr lang="en-US" sz="1950" dirty="0"/>
          </a:p>
          <a:p>
            <a:pPr>
              <a:buFont typeface="Wingdings" pitchFamily="2" charset="2"/>
              <a:buChar char="Ø"/>
            </a:pPr>
            <a:endParaRPr lang="en-US" sz="1200" dirty="0"/>
          </a:p>
          <a:p>
            <a:pPr marL="342900" lvl="1" indent="0">
              <a:buNone/>
            </a:pPr>
            <a:endParaRPr lang="sv-SE" dirty="0"/>
          </a:p>
          <a:p>
            <a:pPr marL="428615" lvl="1" indent="0">
              <a:buNone/>
            </a:pPr>
            <a:endParaRPr lang="sv-SE" dirty="0"/>
          </a:p>
          <a:p>
            <a:endParaRPr lang="sv-SE" dirty="0"/>
          </a:p>
        </p:txBody>
      </p:sp>
      <p:sp>
        <p:nvSpPr>
          <p:cNvPr id="2" name="Platshållare för datum 1">
            <a:extLst>
              <a:ext uri="{FF2B5EF4-FFF2-40B4-BE49-F238E27FC236}">
                <a16:creationId xmlns:a16="http://schemas.microsoft.com/office/drawing/2014/main" id="{EB58367D-E954-4F4F-8952-7BA9AA9A5442}"/>
              </a:ext>
            </a:extLst>
          </p:cNvPr>
          <p:cNvSpPr>
            <a:spLocks noGrp="1"/>
          </p:cNvSpPr>
          <p:nvPr>
            <p:ph type="dt"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3" name="Platshållare för sidfot 2">
            <a:extLst>
              <a:ext uri="{FF2B5EF4-FFF2-40B4-BE49-F238E27FC236}">
                <a16:creationId xmlns:a16="http://schemas.microsoft.com/office/drawing/2014/main" id="{5A23EDFD-C510-7548-BAD5-8E8D372A4C97}"/>
              </a:ext>
            </a:extLst>
          </p:cNvPr>
          <p:cNvSpPr>
            <a:spLocks noGrp="1"/>
          </p:cNvSpPr>
          <p:nvPr>
            <p:ph type="ft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pic>
        <p:nvPicPr>
          <p:cNvPr id="11" name="Bildobjekt 10">
            <a:extLst>
              <a:ext uri="{FF2B5EF4-FFF2-40B4-BE49-F238E27FC236}">
                <a16:creationId xmlns:a16="http://schemas.microsoft.com/office/drawing/2014/main" id="{3DEF4E50-49BA-704A-ADBC-C8A82668971A}"/>
              </a:ext>
            </a:extLst>
          </p:cNvPr>
          <p:cNvPicPr>
            <a:picLocks noChangeAspect="1"/>
          </p:cNvPicPr>
          <p:nvPr/>
        </p:nvPicPr>
        <p:blipFill>
          <a:blip r:embed="rId3"/>
          <a:stretch>
            <a:fillRect/>
          </a:stretch>
        </p:blipFill>
        <p:spPr>
          <a:xfrm>
            <a:off x="13926347" y="13139358"/>
            <a:ext cx="9074764" cy="5821547"/>
          </a:xfrm>
          <a:prstGeom prst="rect">
            <a:avLst/>
          </a:prstGeom>
        </p:spPr>
      </p:pic>
      <p:pic>
        <p:nvPicPr>
          <p:cNvPr id="13" name="Bildobjekt 12">
            <a:extLst>
              <a:ext uri="{FF2B5EF4-FFF2-40B4-BE49-F238E27FC236}">
                <a16:creationId xmlns:a16="http://schemas.microsoft.com/office/drawing/2014/main" id="{154383AC-0936-8E40-B8A6-D252F0579861}"/>
              </a:ext>
            </a:extLst>
          </p:cNvPr>
          <p:cNvPicPr>
            <a:picLocks noChangeAspect="1"/>
          </p:cNvPicPr>
          <p:nvPr/>
        </p:nvPicPr>
        <p:blipFill>
          <a:blip r:embed="rId3"/>
          <a:stretch>
            <a:fillRect/>
          </a:stretch>
        </p:blipFill>
        <p:spPr>
          <a:xfrm>
            <a:off x="14040647" y="13253658"/>
            <a:ext cx="9074764" cy="5821547"/>
          </a:xfrm>
          <a:prstGeom prst="rect">
            <a:avLst/>
          </a:prstGeom>
        </p:spPr>
      </p:pic>
      <p:pic>
        <p:nvPicPr>
          <p:cNvPr id="10" name="Platshållare för innehåll 8">
            <a:extLst>
              <a:ext uri="{FF2B5EF4-FFF2-40B4-BE49-F238E27FC236}">
                <a16:creationId xmlns:a16="http://schemas.microsoft.com/office/drawing/2014/main" id="{20A8D8C8-2D63-C94D-9F78-7C8786B11D1D}"/>
              </a:ext>
            </a:extLst>
          </p:cNvPr>
          <p:cNvPicPr>
            <a:picLocks noChangeAspect="1"/>
          </p:cNvPicPr>
          <p:nvPr/>
        </p:nvPicPr>
        <p:blipFill>
          <a:blip r:embed="rId4"/>
          <a:stretch>
            <a:fillRect/>
          </a:stretch>
        </p:blipFill>
        <p:spPr>
          <a:xfrm>
            <a:off x="5731372" y="1890948"/>
            <a:ext cx="2947095" cy="2947095"/>
          </a:xfrm>
          <a:prstGeom prst="rect">
            <a:avLst/>
          </a:prstGeom>
        </p:spPr>
      </p:pic>
    </p:spTree>
    <p:extLst>
      <p:ext uri="{BB962C8B-B14F-4D97-AF65-F5344CB8AC3E}">
        <p14:creationId xmlns:p14="http://schemas.microsoft.com/office/powerpoint/2010/main" val="403653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 11">
            <a:extLst>
              <a:ext uri="{FF2B5EF4-FFF2-40B4-BE49-F238E27FC236}">
                <a16:creationId xmlns:a16="http://schemas.microsoft.com/office/drawing/2014/main" id="{C1F2F9A2-5F4D-C842-B23D-751E4B836A74}"/>
              </a:ext>
            </a:extLst>
          </p:cNvPr>
          <p:cNvSpPr/>
          <p:nvPr/>
        </p:nvSpPr>
        <p:spPr>
          <a:xfrm>
            <a:off x="433465" y="2812108"/>
            <a:ext cx="1638125" cy="1644143"/>
          </a:xfrm>
          <a:prstGeom prst="ellipse">
            <a:avLst/>
          </a:prstGeom>
          <a:solidFill>
            <a:srgbClr val="64BCE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defTabSz="342900"/>
            <a:endParaRPr lang="sv-SE" sz="1350" dirty="0">
              <a:solidFill>
                <a:prstClr val="black"/>
              </a:solidFill>
              <a:latin typeface="Tw Cen MT" panose="020B0602020104020603"/>
            </a:endParaRPr>
          </a:p>
        </p:txBody>
      </p:sp>
      <p:sp>
        <p:nvSpPr>
          <p:cNvPr id="8" name="Rubrik 7"/>
          <p:cNvSpPr>
            <a:spLocks noGrp="1"/>
          </p:cNvSpPr>
          <p:nvPr>
            <p:ph type="title"/>
          </p:nvPr>
        </p:nvSpPr>
        <p:spPr>
          <a:xfrm>
            <a:off x="768097" y="1415201"/>
            <a:ext cx="5829300" cy="857250"/>
          </a:xfrm>
        </p:spPr>
        <p:txBody>
          <a:bodyPr>
            <a:normAutofit/>
          </a:bodyPr>
          <a:lstStyle/>
          <a:p>
            <a:r>
              <a:rPr lang="en-US" sz="3000" dirty="0"/>
              <a:t>Strengths and limitations</a:t>
            </a:r>
          </a:p>
        </p:txBody>
      </p:sp>
      <p:sp>
        <p:nvSpPr>
          <p:cNvPr id="9" name="Platshållare för text 8"/>
          <p:cNvSpPr>
            <a:spLocks noGrp="1"/>
          </p:cNvSpPr>
          <p:nvPr>
            <p:ph type="body" idx="1"/>
          </p:nvPr>
        </p:nvSpPr>
        <p:spPr>
          <a:xfrm>
            <a:off x="2555828" y="2609068"/>
            <a:ext cx="4138662" cy="2273348"/>
          </a:xfrm>
        </p:spPr>
        <p:txBody>
          <a:bodyPr>
            <a:normAutofit lnSpcReduction="10000"/>
          </a:bodyPr>
          <a:lstStyle/>
          <a:p>
            <a:r>
              <a:rPr lang="en-US" dirty="0"/>
              <a:t>+ Interventions delivered in an existing treatment setting – high ecological validity</a:t>
            </a:r>
          </a:p>
          <a:p>
            <a:r>
              <a:rPr lang="en-US" dirty="0"/>
              <a:t>+ High therapist adherence to protocol</a:t>
            </a:r>
          </a:p>
          <a:p>
            <a:r>
              <a:rPr lang="en-US" dirty="0"/>
              <a:t>+ 90% of participants completed interventions</a:t>
            </a:r>
          </a:p>
          <a:p>
            <a:endParaRPr lang="en-US" dirty="0"/>
          </a:p>
          <a:p>
            <a:r>
              <a:rPr lang="en-US" dirty="0"/>
              <a:t>- Difficult for parents to assess substance use</a:t>
            </a:r>
          </a:p>
          <a:p>
            <a:r>
              <a:rPr lang="en-US" dirty="0"/>
              <a:t>- Active control – no certain intervention effects</a:t>
            </a:r>
          </a:p>
          <a:p>
            <a:endParaRPr lang="en-US" sz="1950" dirty="0"/>
          </a:p>
          <a:p>
            <a:endParaRPr lang="en-US" sz="1950" dirty="0"/>
          </a:p>
          <a:p>
            <a:pPr>
              <a:buFont typeface="Wingdings" pitchFamily="2" charset="2"/>
              <a:buChar char="Ø"/>
            </a:pPr>
            <a:endParaRPr lang="en-US" sz="1200" dirty="0"/>
          </a:p>
          <a:p>
            <a:pPr marL="342900" lvl="1" indent="0">
              <a:buNone/>
            </a:pPr>
            <a:endParaRPr lang="sv-SE" dirty="0"/>
          </a:p>
          <a:p>
            <a:pPr marL="428615" lvl="1" indent="0">
              <a:buNone/>
            </a:pPr>
            <a:endParaRPr lang="sv-SE" dirty="0"/>
          </a:p>
          <a:p>
            <a:endParaRPr lang="sv-SE" dirty="0"/>
          </a:p>
        </p:txBody>
      </p:sp>
      <p:sp>
        <p:nvSpPr>
          <p:cNvPr id="2" name="Platshållare för datum 1">
            <a:extLst>
              <a:ext uri="{FF2B5EF4-FFF2-40B4-BE49-F238E27FC236}">
                <a16:creationId xmlns:a16="http://schemas.microsoft.com/office/drawing/2014/main" id="{EB58367D-E954-4F4F-8952-7BA9AA9A5442}"/>
              </a:ext>
            </a:extLst>
          </p:cNvPr>
          <p:cNvSpPr>
            <a:spLocks noGrp="1"/>
          </p:cNvSpPr>
          <p:nvPr>
            <p:ph type="dt"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3" name="Platshållare för sidfot 2">
            <a:extLst>
              <a:ext uri="{FF2B5EF4-FFF2-40B4-BE49-F238E27FC236}">
                <a16:creationId xmlns:a16="http://schemas.microsoft.com/office/drawing/2014/main" id="{5A23EDFD-C510-7548-BAD5-8E8D372A4C97}"/>
              </a:ext>
            </a:extLst>
          </p:cNvPr>
          <p:cNvSpPr>
            <a:spLocks noGrp="1"/>
          </p:cNvSpPr>
          <p:nvPr>
            <p:ph type="ft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pic>
        <p:nvPicPr>
          <p:cNvPr id="11" name="Bildobjekt 10">
            <a:extLst>
              <a:ext uri="{FF2B5EF4-FFF2-40B4-BE49-F238E27FC236}">
                <a16:creationId xmlns:a16="http://schemas.microsoft.com/office/drawing/2014/main" id="{3DEF4E50-49BA-704A-ADBC-C8A82668971A}"/>
              </a:ext>
            </a:extLst>
          </p:cNvPr>
          <p:cNvPicPr>
            <a:picLocks noChangeAspect="1"/>
          </p:cNvPicPr>
          <p:nvPr/>
        </p:nvPicPr>
        <p:blipFill>
          <a:blip r:embed="rId3"/>
          <a:stretch>
            <a:fillRect/>
          </a:stretch>
        </p:blipFill>
        <p:spPr>
          <a:xfrm>
            <a:off x="13926347" y="13139358"/>
            <a:ext cx="9074764" cy="5821547"/>
          </a:xfrm>
          <a:prstGeom prst="rect">
            <a:avLst/>
          </a:prstGeom>
        </p:spPr>
      </p:pic>
      <p:pic>
        <p:nvPicPr>
          <p:cNvPr id="13" name="Bildobjekt 12">
            <a:extLst>
              <a:ext uri="{FF2B5EF4-FFF2-40B4-BE49-F238E27FC236}">
                <a16:creationId xmlns:a16="http://schemas.microsoft.com/office/drawing/2014/main" id="{154383AC-0936-8E40-B8A6-D252F0579861}"/>
              </a:ext>
            </a:extLst>
          </p:cNvPr>
          <p:cNvPicPr>
            <a:picLocks noChangeAspect="1"/>
          </p:cNvPicPr>
          <p:nvPr/>
        </p:nvPicPr>
        <p:blipFill>
          <a:blip r:embed="rId3"/>
          <a:stretch>
            <a:fillRect/>
          </a:stretch>
        </p:blipFill>
        <p:spPr>
          <a:xfrm>
            <a:off x="14040647" y="13253658"/>
            <a:ext cx="9074764" cy="5821547"/>
          </a:xfrm>
          <a:prstGeom prst="rect">
            <a:avLst/>
          </a:prstGeom>
        </p:spPr>
      </p:pic>
      <p:pic>
        <p:nvPicPr>
          <p:cNvPr id="5" name="Bildobjekt 4">
            <a:extLst>
              <a:ext uri="{FF2B5EF4-FFF2-40B4-BE49-F238E27FC236}">
                <a16:creationId xmlns:a16="http://schemas.microsoft.com/office/drawing/2014/main" id="{1DD3061A-9D5B-FC47-8E36-A00BE47F5FB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598" l="426" r="98723"/>
                    </a14:imgEffect>
                  </a14:imgLayer>
                </a14:imgProps>
              </a:ext>
            </a:extLst>
          </a:blip>
          <a:stretch>
            <a:fillRect/>
          </a:stretch>
        </p:blipFill>
        <p:spPr>
          <a:xfrm>
            <a:off x="695315" y="3124592"/>
            <a:ext cx="1114425" cy="1019175"/>
          </a:xfrm>
          <a:prstGeom prst="rect">
            <a:avLst/>
          </a:prstGeom>
        </p:spPr>
      </p:pic>
      <p:pic>
        <p:nvPicPr>
          <p:cNvPr id="6" name="Bildobjekt 5">
            <a:extLst>
              <a:ext uri="{FF2B5EF4-FFF2-40B4-BE49-F238E27FC236}">
                <a16:creationId xmlns:a16="http://schemas.microsoft.com/office/drawing/2014/main" id="{ACA13DE3-E80A-494F-AB80-1E14DAC281F2}"/>
              </a:ext>
            </a:extLst>
          </p:cNvPr>
          <p:cNvPicPr>
            <a:picLocks noChangeAspect="1"/>
          </p:cNvPicPr>
          <p:nvPr/>
        </p:nvPicPr>
        <p:blipFill>
          <a:blip r:embed="rId6"/>
          <a:stretch>
            <a:fillRect/>
          </a:stretch>
        </p:blipFill>
        <p:spPr>
          <a:xfrm>
            <a:off x="6956339" y="2507742"/>
            <a:ext cx="3415358" cy="2273348"/>
          </a:xfrm>
          <a:prstGeom prst="rect">
            <a:avLst/>
          </a:prstGeom>
        </p:spPr>
      </p:pic>
    </p:spTree>
    <p:extLst>
      <p:ext uri="{BB962C8B-B14F-4D97-AF65-F5344CB8AC3E}">
        <p14:creationId xmlns:p14="http://schemas.microsoft.com/office/powerpoint/2010/main" val="3686460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6A0C7D-DFEB-9343-ACFD-75F3A0E11F0D}"/>
              </a:ext>
            </a:extLst>
          </p:cNvPr>
          <p:cNvSpPr>
            <a:spLocks noGrp="1"/>
          </p:cNvSpPr>
          <p:nvPr>
            <p:ph type="title"/>
          </p:nvPr>
        </p:nvSpPr>
        <p:spPr>
          <a:xfrm>
            <a:off x="768097" y="1396874"/>
            <a:ext cx="5829300" cy="857250"/>
          </a:xfrm>
        </p:spPr>
        <p:txBody>
          <a:bodyPr>
            <a:normAutofit/>
          </a:bodyPr>
          <a:lstStyle/>
          <a:p>
            <a:r>
              <a:rPr lang="en-US" dirty="0"/>
              <a:t>Preliminary conclusions</a:t>
            </a:r>
          </a:p>
        </p:txBody>
      </p:sp>
      <p:sp>
        <p:nvSpPr>
          <p:cNvPr id="3" name="Platshållare för innehåll 2">
            <a:extLst>
              <a:ext uri="{FF2B5EF4-FFF2-40B4-BE49-F238E27FC236}">
                <a16:creationId xmlns:a16="http://schemas.microsoft.com/office/drawing/2014/main" id="{6A268E48-1A80-2C44-A8CA-B11F43F0CD48}"/>
              </a:ext>
            </a:extLst>
          </p:cNvPr>
          <p:cNvSpPr>
            <a:spLocks noGrp="1"/>
          </p:cNvSpPr>
          <p:nvPr>
            <p:ph idx="1"/>
          </p:nvPr>
        </p:nvSpPr>
        <p:spPr>
          <a:xfrm>
            <a:off x="2015948" y="2510352"/>
            <a:ext cx="4040708" cy="3641250"/>
          </a:xfrm>
        </p:spPr>
        <p:txBody>
          <a:bodyPr>
            <a:normAutofit/>
          </a:bodyPr>
          <a:lstStyle/>
          <a:p>
            <a:pPr marL="0" indent="0">
              <a:buClr>
                <a:srgbClr val="000000"/>
              </a:buClr>
              <a:buNone/>
            </a:pPr>
            <a:r>
              <a:rPr lang="en-US" dirty="0"/>
              <a:t>CRAFT </a:t>
            </a:r>
            <a:r>
              <a:rPr lang="en-US" u="sng" dirty="0"/>
              <a:t>and</a:t>
            </a:r>
            <a:r>
              <a:rPr lang="en-US" dirty="0"/>
              <a:t> the manualized counselling program efficacious in:</a:t>
            </a:r>
          </a:p>
          <a:p>
            <a:pPr>
              <a:buClr>
                <a:srgbClr val="000000"/>
              </a:buClr>
              <a:buFont typeface="Arial" panose="020B0604020202020204" pitchFamily="34" charset="0"/>
              <a:buChar char="•"/>
            </a:pPr>
            <a:r>
              <a:rPr lang="en-US" dirty="0"/>
              <a:t> Increasing treatment-seeking among young adults with hazardous substance use </a:t>
            </a:r>
          </a:p>
          <a:p>
            <a:pPr>
              <a:buClr>
                <a:srgbClr val="000000"/>
              </a:buClr>
              <a:buFont typeface="Arial" panose="020B0604020202020204" pitchFamily="34" charset="0"/>
              <a:buChar char="•"/>
            </a:pPr>
            <a:r>
              <a:rPr lang="en-US" dirty="0"/>
              <a:t> Decreasing young adult use of alcohol and illicit substances</a:t>
            </a:r>
          </a:p>
          <a:p>
            <a:pPr marL="0" indent="0">
              <a:buClr>
                <a:srgbClr val="000000"/>
              </a:buClr>
              <a:buNone/>
            </a:pPr>
            <a:r>
              <a:rPr lang="en-US" dirty="0"/>
              <a:t>Provides argument in favor of offering manualized support programs for parents within the health care system</a:t>
            </a:r>
            <a:endParaRPr lang="sv-SE" dirty="0"/>
          </a:p>
        </p:txBody>
      </p:sp>
      <p:sp>
        <p:nvSpPr>
          <p:cNvPr id="4" name="Platshållare för datum 3">
            <a:extLst>
              <a:ext uri="{FF2B5EF4-FFF2-40B4-BE49-F238E27FC236}">
                <a16:creationId xmlns:a16="http://schemas.microsoft.com/office/drawing/2014/main" id="{D9410E10-4540-B349-B236-55E38C702C4F}"/>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F1BCE22B-8B5B-B046-88A6-D2769544240E}"/>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pic>
        <p:nvPicPr>
          <p:cNvPr id="10" name="Bildobjekt 9">
            <a:extLst>
              <a:ext uri="{FF2B5EF4-FFF2-40B4-BE49-F238E27FC236}">
                <a16:creationId xmlns:a16="http://schemas.microsoft.com/office/drawing/2014/main" id="{093E4A03-B815-374C-B1C0-BCD689670C43}"/>
              </a:ext>
            </a:extLst>
          </p:cNvPr>
          <p:cNvPicPr>
            <a:picLocks noChangeAspect="1"/>
          </p:cNvPicPr>
          <p:nvPr/>
        </p:nvPicPr>
        <p:blipFill rotWithShape="1">
          <a:blip r:embed="rId3"/>
          <a:srcRect l="5725" t="22608" r="14119" b="2833"/>
          <a:stretch/>
        </p:blipFill>
        <p:spPr>
          <a:xfrm>
            <a:off x="6056656" y="2497282"/>
            <a:ext cx="3678211" cy="2280955"/>
          </a:xfrm>
          <a:prstGeom prst="rect">
            <a:avLst/>
          </a:prstGeom>
        </p:spPr>
      </p:pic>
      <p:pic>
        <p:nvPicPr>
          <p:cNvPr id="12" name="Platshållare för innehåll 2">
            <a:extLst>
              <a:ext uri="{FF2B5EF4-FFF2-40B4-BE49-F238E27FC236}">
                <a16:creationId xmlns:a16="http://schemas.microsoft.com/office/drawing/2014/main" id="{D0C9B590-828A-B64A-8C14-97F3CB380F9B}"/>
              </a:ext>
            </a:extLst>
          </p:cNvPr>
          <p:cNvPicPr>
            <a:picLocks noChangeAspect="1"/>
          </p:cNvPicPr>
          <p:nvPr/>
        </p:nvPicPr>
        <p:blipFill rotWithShape="1">
          <a:blip r:embed="rId4">
            <a:extLst>
              <a:ext uri="{BEBA8EAE-BF5A-486C-A8C5-ECC9F3942E4B}">
                <a14:imgProps xmlns:a14="http://schemas.microsoft.com/office/drawing/2010/main">
                  <a14:imgLayer>
                    <a14:imgEffect>
                      <a14:colorTemperature colorTemp="4700"/>
                    </a14:imgEffect>
                  </a14:imgLayer>
                </a14:imgProps>
              </a:ext>
              <a:ext uri="{28A0092B-C50C-407E-A947-70E740481C1C}">
                <a14:useLocalDpi xmlns:a14="http://schemas.microsoft.com/office/drawing/2010/main" val="0"/>
              </a:ext>
            </a:extLst>
          </a:blip>
          <a:srcRect b="7517"/>
          <a:stretch/>
        </p:blipFill>
        <p:spPr>
          <a:xfrm>
            <a:off x="249946" y="2778216"/>
            <a:ext cx="1554591" cy="1552761"/>
          </a:xfrm>
          <a:prstGeom prst="rect">
            <a:avLst/>
          </a:prstGeom>
        </p:spPr>
      </p:pic>
    </p:spTree>
    <p:extLst>
      <p:ext uri="{BB962C8B-B14F-4D97-AF65-F5344CB8AC3E}">
        <p14:creationId xmlns:p14="http://schemas.microsoft.com/office/powerpoint/2010/main" val="1221113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82A1A29-D520-9744-A4EB-428B96F9D14C}"/>
              </a:ext>
            </a:extLst>
          </p:cNvPr>
          <p:cNvSpPr/>
          <p:nvPr/>
        </p:nvSpPr>
        <p:spPr bwMode="auto">
          <a:xfrm>
            <a:off x="1" y="2322589"/>
            <a:ext cx="9144000" cy="3037480"/>
          </a:xfrm>
          <a:prstGeom prst="rect">
            <a:avLst/>
          </a:prstGeom>
          <a:solidFill>
            <a:srgbClr val="64BCEB">
              <a:alpha val="61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20000"/>
              </a:spcBef>
              <a:spcAft>
                <a:spcPct val="0"/>
              </a:spcAft>
              <a:buFont typeface="Wingdings" pitchFamily="2" charset="2"/>
              <a:buChar char="•"/>
            </a:pPr>
            <a:endParaRPr lang="sv-SE" dirty="0">
              <a:solidFill>
                <a:prstClr val="black"/>
              </a:solidFill>
              <a:latin typeface="Arial" pitchFamily="34" charset="0"/>
            </a:endParaRPr>
          </a:p>
        </p:txBody>
      </p:sp>
      <p:pic>
        <p:nvPicPr>
          <p:cNvPr id="6" name="Bildobjekt 5">
            <a:extLst>
              <a:ext uri="{FF2B5EF4-FFF2-40B4-BE49-F238E27FC236}">
                <a16:creationId xmlns:a16="http://schemas.microsoft.com/office/drawing/2014/main" id="{E244197A-F77B-E544-9207-6C1D8D2F1109}"/>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48" b="95393" l="10000" r="92883">
                        <a14:foregroundMark x1="67791" y1="44503" x2="67791" y2="44503"/>
                        <a14:foregroundMark x1="73988" y1="62408" x2="73988" y2="62408"/>
                        <a14:foregroundMark x1="75460" y1="62618" x2="75460" y2="62618"/>
                      </a14:backgroundRemoval>
                    </a14:imgEffect>
                  </a14:imgLayer>
                </a14:imgProps>
              </a:ext>
            </a:extLst>
          </a:blip>
          <a:stretch>
            <a:fillRect/>
          </a:stretch>
        </p:blipFill>
        <p:spPr>
          <a:xfrm>
            <a:off x="1547813" y="1418008"/>
            <a:ext cx="6876367" cy="4024572"/>
          </a:xfrm>
          <a:prstGeom prst="rect">
            <a:avLst/>
          </a:prstGeom>
        </p:spPr>
      </p:pic>
      <p:sp>
        <p:nvSpPr>
          <p:cNvPr id="2" name="Rubrik 1">
            <a:extLst>
              <a:ext uri="{FF2B5EF4-FFF2-40B4-BE49-F238E27FC236}">
                <a16:creationId xmlns:a16="http://schemas.microsoft.com/office/drawing/2014/main" id="{566A0C7D-DFEB-9343-ACFD-75F3A0E11F0D}"/>
              </a:ext>
            </a:extLst>
          </p:cNvPr>
          <p:cNvSpPr>
            <a:spLocks noGrp="1"/>
          </p:cNvSpPr>
          <p:nvPr>
            <p:ph type="title"/>
          </p:nvPr>
        </p:nvSpPr>
        <p:spPr>
          <a:xfrm>
            <a:off x="768097" y="1396874"/>
            <a:ext cx="5829300" cy="857250"/>
          </a:xfrm>
        </p:spPr>
        <p:txBody>
          <a:bodyPr>
            <a:normAutofit/>
          </a:bodyPr>
          <a:lstStyle/>
          <a:p>
            <a:r>
              <a:rPr lang="en-US" dirty="0"/>
              <a:t>queries looking ahead</a:t>
            </a:r>
          </a:p>
        </p:txBody>
      </p:sp>
      <p:sp>
        <p:nvSpPr>
          <p:cNvPr id="3" name="Platshållare för innehåll 2">
            <a:extLst>
              <a:ext uri="{FF2B5EF4-FFF2-40B4-BE49-F238E27FC236}">
                <a16:creationId xmlns:a16="http://schemas.microsoft.com/office/drawing/2014/main" id="{6A268E48-1A80-2C44-A8CA-B11F43F0CD48}"/>
              </a:ext>
            </a:extLst>
          </p:cNvPr>
          <p:cNvSpPr>
            <a:spLocks noGrp="1"/>
          </p:cNvSpPr>
          <p:nvPr>
            <p:ph idx="1"/>
          </p:nvPr>
        </p:nvSpPr>
        <p:spPr>
          <a:xfrm>
            <a:off x="917833" y="2705911"/>
            <a:ext cx="4649018" cy="3641250"/>
          </a:xfrm>
        </p:spPr>
        <p:txBody>
          <a:bodyPr>
            <a:normAutofit/>
          </a:bodyPr>
          <a:lstStyle/>
          <a:p>
            <a:pPr>
              <a:buClr>
                <a:srgbClr val="000000"/>
              </a:buClr>
              <a:buFont typeface="Arial" panose="020B0604020202020204" pitchFamily="34" charset="0"/>
              <a:buChar char="•"/>
            </a:pPr>
            <a:r>
              <a:rPr lang="en-US" dirty="0"/>
              <a:t> What were the parents experiences of CRAFT (and counselling)?</a:t>
            </a:r>
          </a:p>
          <a:p>
            <a:pPr>
              <a:buClr>
                <a:srgbClr val="000000"/>
              </a:buClr>
              <a:buFont typeface="Arial" panose="020B0604020202020204" pitchFamily="34" charset="0"/>
              <a:buChar char="•"/>
            </a:pPr>
            <a:r>
              <a:rPr lang="en-US" dirty="0"/>
              <a:t> How come both programs worked equally well?</a:t>
            </a:r>
          </a:p>
          <a:p>
            <a:pPr>
              <a:buClr>
                <a:srgbClr val="000000"/>
              </a:buClr>
              <a:buFont typeface="Arial" panose="020B0604020202020204" pitchFamily="34" charset="0"/>
              <a:buChar char="•"/>
            </a:pPr>
            <a:r>
              <a:rPr lang="en-US" dirty="0"/>
              <a:t> How to implement manualized support for parents in health care?</a:t>
            </a:r>
            <a:endParaRPr lang="sv-SE" dirty="0"/>
          </a:p>
        </p:txBody>
      </p:sp>
      <p:sp>
        <p:nvSpPr>
          <p:cNvPr id="4" name="Platshållare för datum 3">
            <a:extLst>
              <a:ext uri="{FF2B5EF4-FFF2-40B4-BE49-F238E27FC236}">
                <a16:creationId xmlns:a16="http://schemas.microsoft.com/office/drawing/2014/main" id="{D9410E10-4540-B349-B236-55E38C702C4F}"/>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F1BCE22B-8B5B-B046-88A6-D2769544240E}"/>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Tree>
    <p:extLst>
      <p:ext uri="{BB962C8B-B14F-4D97-AF65-F5344CB8AC3E}">
        <p14:creationId xmlns:p14="http://schemas.microsoft.com/office/powerpoint/2010/main" val="842879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a:latin typeface="Calibri" panose="020F0502020204030204" pitchFamily="34" charset="0"/>
                <a:ea typeface="Calibri" panose="020F0502020204030204" pitchFamily="34" charset="0"/>
                <a:cs typeface="Times New Roman" panose="02020603050405020304" pitchFamily="18" charset="0"/>
              </a:rPr>
            </a:br>
            <a:endParaRPr lang="en-US" sz="1800" b="1">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35482" y="1300760"/>
            <a:ext cx="5179868" cy="3353559"/>
          </a:xfrm>
        </p:spPr>
        <p:txBody>
          <a:bodyPr vert="horz" lIns="68580" tIns="34290" rIns="68580" bIns="34290" rtlCol="0" anchor="ctr">
            <a:normAutofit/>
          </a:bodyPr>
          <a:lstStyle/>
          <a:p>
            <a:pPr marL="0" indent="0">
              <a:lnSpc>
                <a:spcPct val="150000"/>
              </a:lnSpc>
              <a:buNone/>
            </a:pPr>
            <a:endParaRPr lang="en-US" sz="1500" dirty="0">
              <a:latin typeface="+mj-lt"/>
            </a:endParaRPr>
          </a:p>
          <a:p>
            <a:pPr>
              <a:lnSpc>
                <a:spcPct val="90000"/>
              </a:lnSpc>
            </a:pPr>
            <a:endParaRPr lang="en-US" dirty="0"/>
          </a:p>
          <a:p>
            <a:pPr>
              <a:lnSpc>
                <a:spcPct val="90000"/>
              </a:lnSpc>
            </a:pPr>
            <a:endParaRPr lang="en-US"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a:spcAft>
                <a:spcPts val="450"/>
              </a:spcAft>
            </a:pPr>
            <a:fld id="{2148C15A-5039-7A4E-ACA5-D4EFCE8A98E5}" type="slidenum">
              <a:rPr lang="en-US" smtClean="0"/>
              <a:pPr>
                <a:spcAft>
                  <a:spcPts val="450"/>
                </a:spcAft>
              </a:pPr>
              <a:t>4</a:t>
            </a:fld>
            <a:endParaRPr lang="en-US"/>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9" name="TextBox 8">
            <a:extLst>
              <a:ext uri="{FF2B5EF4-FFF2-40B4-BE49-F238E27FC236}">
                <a16:creationId xmlns:a16="http://schemas.microsoft.com/office/drawing/2014/main" id="{B089472B-5D9E-D20A-1475-4C6D8C1AA06F}"/>
              </a:ext>
            </a:extLst>
          </p:cNvPr>
          <p:cNvSpPr txBox="1"/>
          <p:nvPr/>
        </p:nvSpPr>
        <p:spPr>
          <a:xfrm>
            <a:off x="3359397" y="1703688"/>
            <a:ext cx="5636425" cy="819455"/>
          </a:xfrm>
          <a:prstGeom prst="rect">
            <a:avLst/>
          </a:prstGeom>
          <a:noFill/>
        </p:spPr>
        <p:txBody>
          <a:bodyPr wrap="square">
            <a:spAutoFit/>
          </a:bodyPr>
          <a:lstStyle/>
          <a:p>
            <a:pPr>
              <a:lnSpc>
                <a:spcPct val="150000"/>
              </a:lnSpc>
              <a:buClr>
                <a:srgbClr val="0075BB"/>
              </a:buClr>
            </a:pPr>
            <a:endParaRPr lang="en-US" sz="1350">
              <a:solidFill>
                <a:srgbClr val="0075BB"/>
              </a:solidFill>
              <a:latin typeface="+mj-lt"/>
            </a:endParaRPr>
          </a:p>
          <a:p>
            <a:endParaRPr lang="en-US" sz="1350">
              <a:solidFill>
                <a:srgbClr val="000000"/>
              </a:solidFill>
              <a:latin typeface="Calibri" panose="020F0502020204030204" pitchFamily="34" charset="0"/>
            </a:endParaRPr>
          </a:p>
          <a:p>
            <a:endParaRPr lang="en-US" sz="1350">
              <a:solidFill>
                <a:srgbClr val="000000"/>
              </a:solidFill>
              <a:latin typeface="Calibri" panose="020F0502020204030204" pitchFamily="34" charset="0"/>
            </a:endParaRPr>
          </a:p>
        </p:txBody>
      </p:sp>
      <p:sp>
        <p:nvSpPr>
          <p:cNvPr id="10" name="TextBox 9">
            <a:extLst>
              <a:ext uri="{FF2B5EF4-FFF2-40B4-BE49-F238E27FC236}">
                <a16:creationId xmlns:a16="http://schemas.microsoft.com/office/drawing/2014/main" id="{9947FABF-5111-6C90-91B1-C9A8BA7EDC70}"/>
              </a:ext>
            </a:extLst>
          </p:cNvPr>
          <p:cNvSpPr txBox="1"/>
          <p:nvPr/>
        </p:nvSpPr>
        <p:spPr>
          <a:xfrm>
            <a:off x="315761" y="2328196"/>
            <a:ext cx="2454492" cy="1477328"/>
          </a:xfrm>
          <a:prstGeom prst="rect">
            <a:avLst/>
          </a:prstGeom>
          <a:noFill/>
        </p:spPr>
        <p:txBody>
          <a:bodyPr wrap="square">
            <a:spAutoFit/>
          </a:bodyPr>
          <a:lstStyle/>
          <a:p>
            <a:r>
              <a:rPr lang="en-AU" sz="3000" b="1" dirty="0">
                <a:solidFill>
                  <a:schemeClr val="bg1"/>
                </a:solidFill>
                <a:latin typeface="+mj-lt"/>
              </a:rPr>
              <a:t>Family Drug and Gambling Help (FDGH)</a:t>
            </a:r>
            <a:endParaRPr lang="en-AU" sz="1200" dirty="0"/>
          </a:p>
        </p:txBody>
      </p:sp>
      <p:sp>
        <p:nvSpPr>
          <p:cNvPr id="4" name="TextBox 3">
            <a:extLst>
              <a:ext uri="{FF2B5EF4-FFF2-40B4-BE49-F238E27FC236}">
                <a16:creationId xmlns:a16="http://schemas.microsoft.com/office/drawing/2014/main" id="{F5C1FB54-65F1-88FC-B43F-181F1AA73781}"/>
              </a:ext>
            </a:extLst>
          </p:cNvPr>
          <p:cNvSpPr txBox="1"/>
          <p:nvPr/>
        </p:nvSpPr>
        <p:spPr>
          <a:xfrm>
            <a:off x="3191855" y="1504823"/>
            <a:ext cx="5827883" cy="2042867"/>
          </a:xfrm>
          <a:prstGeom prst="rect">
            <a:avLst/>
          </a:prstGeom>
          <a:noFill/>
        </p:spPr>
        <p:txBody>
          <a:bodyPr wrap="square" lIns="68580" tIns="34290" rIns="68580" bIns="34290" anchor="t">
            <a:spAutoFit/>
          </a:bodyPr>
          <a:lstStyle/>
          <a:p>
            <a:pPr>
              <a:lnSpc>
                <a:spcPct val="150000"/>
              </a:lnSpc>
              <a:buClr>
                <a:srgbClr val="0075BB"/>
              </a:buClr>
            </a:pPr>
            <a:r>
              <a:rPr lang="en-US" sz="1350" b="1" dirty="0">
                <a:solidFill>
                  <a:srgbClr val="0075BB"/>
                </a:solidFill>
                <a:latin typeface="+mj-lt"/>
                <a:cs typeface="Calibri Light"/>
              </a:rPr>
              <a:t>Recognising our Volunteers</a:t>
            </a:r>
            <a:endParaRPr lang="en-US" sz="1350" dirty="0">
              <a:solidFill>
                <a:srgbClr val="0075BB"/>
              </a:solidFill>
            </a:endParaRPr>
          </a:p>
          <a:p>
            <a:pPr>
              <a:lnSpc>
                <a:spcPct val="150000"/>
              </a:lnSpc>
              <a:buClr>
                <a:srgbClr val="0075BB"/>
              </a:buClr>
            </a:pPr>
            <a:r>
              <a:rPr lang="en-US" sz="1350" dirty="0">
                <a:solidFill>
                  <a:schemeClr val="tx2"/>
                </a:solidFill>
                <a:latin typeface="Calibri Light" panose="020F0302020204030204"/>
                <a:cs typeface="Calibri Light" panose="020F0302020204030204"/>
              </a:rPr>
              <a:t>Multiple awards have been received in recognition of the outstanding  work done by our volunteers in FDGH</a:t>
            </a:r>
            <a:endParaRPr lang="en-US" sz="1350" dirty="0">
              <a:solidFill>
                <a:srgbClr val="000000"/>
              </a:solidFill>
              <a:latin typeface="Calibri Light" panose="020F0302020204030204"/>
              <a:cs typeface="Calibri Light" panose="020F0302020204030204"/>
            </a:endParaRPr>
          </a:p>
          <a:p>
            <a:pPr marL="214308" indent="-214308">
              <a:lnSpc>
                <a:spcPct val="150000"/>
              </a:lnSpc>
              <a:buClr>
                <a:srgbClr val="0075BB"/>
              </a:buClr>
              <a:buFont typeface="Arial" panose="020B0604020202020204" pitchFamily="34" charset="0"/>
              <a:buChar char="•"/>
            </a:pPr>
            <a:endParaRPr lang="en-US" sz="1350" dirty="0">
              <a:solidFill>
                <a:srgbClr val="000000"/>
              </a:solidFill>
              <a:latin typeface="Calibri Light" panose="020F0302020204030204"/>
              <a:cs typeface="Calibri Light" panose="020F0302020204030204"/>
            </a:endParaRPr>
          </a:p>
          <a:p>
            <a:pPr>
              <a:lnSpc>
                <a:spcPct val="150000"/>
              </a:lnSpc>
              <a:buClr>
                <a:srgbClr val="0075BB"/>
              </a:buClr>
            </a:pPr>
            <a:endParaRPr lang="en-US" sz="1350" dirty="0">
              <a:solidFill>
                <a:srgbClr val="0075BB"/>
              </a:solidFill>
              <a:latin typeface="Calibri Light" panose="020F0302020204030204"/>
              <a:cs typeface="Calibri Light" panose="020F0302020204030204"/>
            </a:endParaRPr>
          </a:p>
          <a:p>
            <a:endParaRPr lang="en-US" sz="1350" dirty="0">
              <a:solidFill>
                <a:srgbClr val="000000"/>
              </a:solidFill>
              <a:latin typeface="Calibri" panose="020F0502020204030204" pitchFamily="34" charset="0"/>
              <a:cs typeface="Calibri" panose="020F0502020204030204" pitchFamily="34" charset="0"/>
            </a:endParaRPr>
          </a:p>
          <a:p>
            <a:endParaRPr lang="en-US" sz="1350" dirty="0">
              <a:solidFill>
                <a:srgbClr val="000000"/>
              </a:solidFill>
              <a:latin typeface="Calibri" panose="020F0502020204030204" pitchFamily="34" charset="0"/>
              <a:cs typeface="Calibri" panose="020F0502020204030204" pitchFamily="34" charset="0"/>
            </a:endParaRPr>
          </a:p>
        </p:txBody>
      </p:sp>
      <p:pic>
        <p:nvPicPr>
          <p:cNvPr id="7" name="Picture 6" descr="A picture containing text, person, holding, posing&#10;&#10;Description automatically generated">
            <a:extLst>
              <a:ext uri="{FF2B5EF4-FFF2-40B4-BE49-F238E27FC236}">
                <a16:creationId xmlns:a16="http://schemas.microsoft.com/office/drawing/2014/main" id="{FE75867C-C69C-B13B-BB54-098CC09602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7317" y="2500059"/>
            <a:ext cx="2349760" cy="2981746"/>
          </a:xfrm>
          <a:prstGeom prst="rect">
            <a:avLst/>
          </a:prstGeom>
        </p:spPr>
      </p:pic>
      <p:pic>
        <p:nvPicPr>
          <p:cNvPr id="11" name="Picture 10">
            <a:extLst>
              <a:ext uri="{FF2B5EF4-FFF2-40B4-BE49-F238E27FC236}">
                <a16:creationId xmlns:a16="http://schemas.microsoft.com/office/drawing/2014/main" id="{DA9896AF-9898-EAFB-CE80-7F8231CDF281}"/>
              </a:ext>
            </a:extLst>
          </p:cNvPr>
          <p:cNvPicPr>
            <a:picLocks noChangeAspect="1"/>
          </p:cNvPicPr>
          <p:nvPr/>
        </p:nvPicPr>
        <p:blipFill>
          <a:blip r:embed="rId6"/>
          <a:stretch>
            <a:fillRect/>
          </a:stretch>
        </p:blipFill>
        <p:spPr>
          <a:xfrm>
            <a:off x="4283968" y="6278176"/>
            <a:ext cx="1243692" cy="377985"/>
          </a:xfrm>
          <a:prstGeom prst="rect">
            <a:avLst/>
          </a:prstGeom>
        </p:spPr>
      </p:pic>
      <p:pic>
        <p:nvPicPr>
          <p:cNvPr id="12" name="Picture 11">
            <a:extLst>
              <a:ext uri="{FF2B5EF4-FFF2-40B4-BE49-F238E27FC236}">
                <a16:creationId xmlns:a16="http://schemas.microsoft.com/office/drawing/2014/main" id="{9E17541B-9E54-600F-F0CB-3846452FE430}"/>
              </a:ext>
            </a:extLst>
          </p:cNvPr>
          <p:cNvPicPr>
            <a:picLocks noChangeAspect="1"/>
          </p:cNvPicPr>
          <p:nvPr/>
        </p:nvPicPr>
        <p:blipFill>
          <a:blip r:embed="rId7"/>
          <a:stretch>
            <a:fillRect/>
          </a:stretch>
        </p:blipFill>
        <p:spPr>
          <a:xfrm>
            <a:off x="2243187" y="6275517"/>
            <a:ext cx="2011854" cy="420660"/>
          </a:xfrm>
          <a:prstGeom prst="rect">
            <a:avLst/>
          </a:prstGeom>
        </p:spPr>
      </p:pic>
      <p:pic>
        <p:nvPicPr>
          <p:cNvPr id="13" name="Picture 12">
            <a:extLst>
              <a:ext uri="{FF2B5EF4-FFF2-40B4-BE49-F238E27FC236}">
                <a16:creationId xmlns:a16="http://schemas.microsoft.com/office/drawing/2014/main" id="{B8D58D55-E280-F334-4D49-74AAA94D6B67}"/>
              </a:ext>
            </a:extLst>
          </p:cNvPr>
          <p:cNvPicPr>
            <a:picLocks noChangeAspect="1"/>
          </p:cNvPicPr>
          <p:nvPr/>
        </p:nvPicPr>
        <p:blipFill>
          <a:blip r:embed="rId8"/>
          <a:stretch>
            <a:fillRect/>
          </a:stretch>
        </p:blipFill>
        <p:spPr>
          <a:xfrm>
            <a:off x="755576" y="6228325"/>
            <a:ext cx="1237595" cy="621846"/>
          </a:xfrm>
          <a:prstGeom prst="rect">
            <a:avLst/>
          </a:prstGeom>
        </p:spPr>
      </p:pic>
      <p:pic>
        <p:nvPicPr>
          <p:cNvPr id="14" name="Picture 13">
            <a:extLst>
              <a:ext uri="{FF2B5EF4-FFF2-40B4-BE49-F238E27FC236}">
                <a16:creationId xmlns:a16="http://schemas.microsoft.com/office/drawing/2014/main" id="{FF797201-8152-8FF9-467C-CA97623900A9}"/>
              </a:ext>
            </a:extLst>
          </p:cNvPr>
          <p:cNvPicPr>
            <a:picLocks noChangeAspect="1"/>
          </p:cNvPicPr>
          <p:nvPr/>
        </p:nvPicPr>
        <p:blipFill>
          <a:blip r:embed="rId9"/>
          <a:stretch>
            <a:fillRect/>
          </a:stretch>
        </p:blipFill>
        <p:spPr>
          <a:xfrm>
            <a:off x="5925416" y="6110875"/>
            <a:ext cx="1127858" cy="621846"/>
          </a:xfrm>
          <a:prstGeom prst="rect">
            <a:avLst/>
          </a:prstGeom>
        </p:spPr>
      </p:pic>
    </p:spTree>
    <p:custDataLst>
      <p:tags r:id="rId1"/>
    </p:custDataLst>
    <p:extLst>
      <p:ext uri="{BB962C8B-B14F-4D97-AF65-F5344CB8AC3E}">
        <p14:creationId xmlns:p14="http://schemas.microsoft.com/office/powerpoint/2010/main" val="1539121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82C153-C886-CE49-8F28-860C75416EC6}"/>
              </a:ext>
            </a:extLst>
          </p:cNvPr>
          <p:cNvSpPr>
            <a:spLocks noGrp="1"/>
          </p:cNvSpPr>
          <p:nvPr>
            <p:ph type="title"/>
          </p:nvPr>
        </p:nvSpPr>
        <p:spPr>
          <a:xfrm>
            <a:off x="768097" y="1449331"/>
            <a:ext cx="5829300" cy="857250"/>
          </a:xfrm>
        </p:spPr>
        <p:txBody>
          <a:bodyPr/>
          <a:lstStyle/>
          <a:p>
            <a:r>
              <a:rPr lang="en-US" dirty="0"/>
              <a:t>Acknowledgements</a:t>
            </a:r>
          </a:p>
        </p:txBody>
      </p:sp>
      <p:sp>
        <p:nvSpPr>
          <p:cNvPr id="3" name="Platshållare för innehåll 2">
            <a:extLst>
              <a:ext uri="{FF2B5EF4-FFF2-40B4-BE49-F238E27FC236}">
                <a16:creationId xmlns:a16="http://schemas.microsoft.com/office/drawing/2014/main" id="{DC65C134-2BA0-3B43-854C-D49D336F12FC}"/>
              </a:ext>
            </a:extLst>
          </p:cNvPr>
          <p:cNvSpPr>
            <a:spLocks noGrp="1"/>
          </p:cNvSpPr>
          <p:nvPr>
            <p:ph idx="1"/>
          </p:nvPr>
        </p:nvSpPr>
        <p:spPr>
          <a:xfrm>
            <a:off x="2279550" y="2603540"/>
            <a:ext cx="2642032" cy="648072"/>
          </a:xfrm>
        </p:spPr>
        <p:txBody>
          <a:bodyPr>
            <a:normAutofit/>
          </a:bodyPr>
          <a:lstStyle/>
          <a:p>
            <a:pPr marL="0" indent="0">
              <a:buNone/>
            </a:pPr>
            <a:r>
              <a:rPr lang="en-AU" sz="1200" dirty="0"/>
              <a:t>Anders Hammarberg, associate professor, Karolinska Institutet</a:t>
            </a:r>
          </a:p>
          <a:p>
            <a:pPr marL="0" indent="0">
              <a:buNone/>
            </a:pPr>
            <a:endParaRPr lang="sv-SE" dirty="0"/>
          </a:p>
        </p:txBody>
      </p:sp>
      <p:sp>
        <p:nvSpPr>
          <p:cNvPr id="4" name="Platshållare för datum 3">
            <a:extLst>
              <a:ext uri="{FF2B5EF4-FFF2-40B4-BE49-F238E27FC236}">
                <a16:creationId xmlns:a16="http://schemas.microsoft.com/office/drawing/2014/main" id="{9B569DEB-8FA2-3343-B694-048E02FCABF7}"/>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D04ACDA2-D489-5341-919B-458E1F7CE29B}"/>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
        <p:nvSpPr>
          <p:cNvPr id="9" name="Platshållare för innehåll 2">
            <a:extLst>
              <a:ext uri="{FF2B5EF4-FFF2-40B4-BE49-F238E27FC236}">
                <a16:creationId xmlns:a16="http://schemas.microsoft.com/office/drawing/2014/main" id="{2EF02C77-E0A9-E64A-ABD7-392FDE2896F1}"/>
              </a:ext>
            </a:extLst>
          </p:cNvPr>
          <p:cNvSpPr txBox="1">
            <a:spLocks/>
          </p:cNvSpPr>
          <p:nvPr/>
        </p:nvSpPr>
        <p:spPr bwMode="auto">
          <a:xfrm>
            <a:off x="6588939" y="2546570"/>
            <a:ext cx="1506257" cy="648072"/>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pPr marL="0" indent="0" defTabSz="342900">
              <a:buClr>
                <a:srgbClr val="1CADE4"/>
              </a:buClr>
              <a:buNone/>
            </a:pPr>
            <a:r>
              <a:rPr lang="sv-SE" sz="1200" kern="0" dirty="0">
                <a:solidFill>
                  <a:prstClr val="black"/>
                </a:solidFill>
                <a:latin typeface="Tw Cen MT" panose="020B0602020104020603"/>
              </a:rPr>
              <a:t>Veronica Ekström, </a:t>
            </a:r>
            <a:r>
              <a:rPr lang="en-AU" sz="1200" dirty="0">
                <a:solidFill>
                  <a:prstClr val="black"/>
                </a:solidFill>
                <a:latin typeface="Tw Cen MT" panose="020B0602020104020603"/>
              </a:rPr>
              <a:t>associate professor, Marie Cederschiöld University</a:t>
            </a:r>
            <a:endParaRPr lang="sv-SE" sz="1200" kern="0" dirty="0">
              <a:solidFill>
                <a:prstClr val="black"/>
              </a:solidFill>
              <a:latin typeface="Tw Cen MT" panose="020B0602020104020603"/>
            </a:endParaRPr>
          </a:p>
          <a:p>
            <a:pPr marL="0" indent="0" defTabSz="342900">
              <a:buClr>
                <a:srgbClr val="1CADE4"/>
              </a:buClr>
              <a:buNone/>
            </a:pPr>
            <a:endParaRPr lang="sv-SE" sz="1500" kern="0" dirty="0">
              <a:solidFill>
                <a:prstClr val="black"/>
              </a:solidFill>
              <a:latin typeface="Tw Cen MT" panose="020B0602020104020603"/>
            </a:endParaRPr>
          </a:p>
        </p:txBody>
      </p:sp>
      <p:sp>
        <p:nvSpPr>
          <p:cNvPr id="10" name="Platshållare för innehåll 2">
            <a:extLst>
              <a:ext uri="{FF2B5EF4-FFF2-40B4-BE49-F238E27FC236}">
                <a16:creationId xmlns:a16="http://schemas.microsoft.com/office/drawing/2014/main" id="{7C198210-64D6-8F42-9A4A-CB221172243F}"/>
              </a:ext>
            </a:extLst>
          </p:cNvPr>
          <p:cNvSpPr txBox="1">
            <a:spLocks/>
          </p:cNvSpPr>
          <p:nvPr/>
        </p:nvSpPr>
        <p:spPr bwMode="auto">
          <a:xfrm>
            <a:off x="2188963" y="4569219"/>
            <a:ext cx="1859506" cy="648072"/>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pPr marL="0" indent="0" defTabSz="342900">
              <a:buClr>
                <a:srgbClr val="1CADE4"/>
              </a:buClr>
              <a:buNone/>
            </a:pPr>
            <a:r>
              <a:rPr lang="sv-SE" sz="1200" kern="0" dirty="0">
                <a:solidFill>
                  <a:prstClr val="black"/>
                </a:solidFill>
                <a:latin typeface="Tw Cen MT" panose="020B0602020104020603"/>
              </a:rPr>
              <a:t>Malin Bergström, </a:t>
            </a:r>
            <a:r>
              <a:rPr lang="en-AU" sz="1200" dirty="0">
                <a:solidFill>
                  <a:prstClr val="black"/>
                </a:solidFill>
                <a:latin typeface="Tw Cen MT" panose="020B0602020104020603"/>
              </a:rPr>
              <a:t>associate professor</a:t>
            </a:r>
            <a:r>
              <a:rPr lang="sv-SE" sz="1200" kern="0" dirty="0">
                <a:solidFill>
                  <a:prstClr val="black"/>
                </a:solidFill>
                <a:latin typeface="Tw Cen MT" panose="020B0602020104020603"/>
              </a:rPr>
              <a:t>, Karolinska Institutet</a:t>
            </a:r>
          </a:p>
          <a:p>
            <a:pPr marL="0" indent="0" defTabSz="342900">
              <a:buClr>
                <a:srgbClr val="1CADE4"/>
              </a:buClr>
              <a:buNone/>
            </a:pPr>
            <a:endParaRPr lang="sv-SE" sz="1500" kern="0" dirty="0">
              <a:solidFill>
                <a:prstClr val="black"/>
              </a:solidFill>
              <a:latin typeface="Tw Cen MT" panose="020B0602020104020603"/>
            </a:endParaRPr>
          </a:p>
        </p:txBody>
      </p:sp>
      <p:pic>
        <p:nvPicPr>
          <p:cNvPr id="11" name="Bildobjekt 10">
            <a:extLst>
              <a:ext uri="{FF2B5EF4-FFF2-40B4-BE49-F238E27FC236}">
                <a16:creationId xmlns:a16="http://schemas.microsoft.com/office/drawing/2014/main" id="{F785A4C8-1E72-0C4B-92B3-2CC5557A4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97" y="2306581"/>
            <a:ext cx="1081562" cy="1442082"/>
          </a:xfrm>
          <a:prstGeom prst="rect">
            <a:avLst/>
          </a:prstGeom>
        </p:spPr>
      </p:pic>
      <p:pic>
        <p:nvPicPr>
          <p:cNvPr id="13" name="Bildobjekt 12">
            <a:extLst>
              <a:ext uri="{FF2B5EF4-FFF2-40B4-BE49-F238E27FC236}">
                <a16:creationId xmlns:a16="http://schemas.microsoft.com/office/drawing/2014/main" id="{3073528E-3EF3-DD4B-8EB2-70AEC9192021}"/>
              </a:ext>
            </a:extLst>
          </p:cNvPr>
          <p:cNvPicPr>
            <a:picLocks noChangeAspect="1"/>
          </p:cNvPicPr>
          <p:nvPr/>
        </p:nvPicPr>
        <p:blipFill rotWithShape="1">
          <a:blip r:embed="rId4">
            <a:extLst>
              <a:ext uri="{28A0092B-C50C-407E-A947-70E740481C1C}">
                <a14:useLocalDpi xmlns:a14="http://schemas.microsoft.com/office/drawing/2010/main" val="0"/>
              </a:ext>
            </a:extLst>
          </a:blip>
          <a:srcRect t="15878" b="7008"/>
          <a:stretch/>
        </p:blipFill>
        <p:spPr>
          <a:xfrm>
            <a:off x="884241" y="4329229"/>
            <a:ext cx="1189574" cy="1381049"/>
          </a:xfrm>
          <a:prstGeom prst="rect">
            <a:avLst/>
          </a:prstGeom>
        </p:spPr>
      </p:pic>
      <p:pic>
        <p:nvPicPr>
          <p:cNvPr id="15" name="Bildobjekt 14">
            <a:extLst>
              <a:ext uri="{FF2B5EF4-FFF2-40B4-BE49-F238E27FC236}">
                <a16:creationId xmlns:a16="http://schemas.microsoft.com/office/drawing/2014/main" id="{535FABA5-C80B-D24E-905B-84103BD950D2}"/>
              </a:ext>
            </a:extLst>
          </p:cNvPr>
          <p:cNvPicPr>
            <a:picLocks noChangeAspect="1"/>
          </p:cNvPicPr>
          <p:nvPr/>
        </p:nvPicPr>
        <p:blipFill rotWithShape="1">
          <a:blip r:embed="rId5">
            <a:extLst>
              <a:ext uri="{28A0092B-C50C-407E-A947-70E740481C1C}">
                <a14:useLocalDpi xmlns:a14="http://schemas.microsoft.com/office/drawing/2010/main" val="0"/>
              </a:ext>
            </a:extLst>
          </a:blip>
          <a:srcRect r="15071"/>
          <a:stretch/>
        </p:blipFill>
        <p:spPr>
          <a:xfrm>
            <a:off x="5111773" y="2337097"/>
            <a:ext cx="1377888" cy="1381049"/>
          </a:xfrm>
          <a:prstGeom prst="rect">
            <a:avLst/>
          </a:prstGeom>
        </p:spPr>
      </p:pic>
      <p:sp>
        <p:nvSpPr>
          <p:cNvPr id="14" name="Platshållare för innehåll 2">
            <a:extLst>
              <a:ext uri="{FF2B5EF4-FFF2-40B4-BE49-F238E27FC236}">
                <a16:creationId xmlns:a16="http://schemas.microsoft.com/office/drawing/2014/main" id="{7AFEF2DD-2ACF-4E42-8339-230F8A937233}"/>
              </a:ext>
            </a:extLst>
          </p:cNvPr>
          <p:cNvSpPr txBox="1">
            <a:spLocks/>
          </p:cNvSpPr>
          <p:nvPr/>
        </p:nvSpPr>
        <p:spPr bwMode="auto">
          <a:xfrm>
            <a:off x="6597397" y="4577256"/>
            <a:ext cx="1506257" cy="648072"/>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pPr marL="0" indent="0" defTabSz="342900">
              <a:buClr>
                <a:srgbClr val="1CADE4"/>
              </a:buClr>
              <a:buNone/>
            </a:pPr>
            <a:r>
              <a:rPr lang="en-US" sz="1200" kern="0" dirty="0">
                <a:solidFill>
                  <a:prstClr val="black"/>
                </a:solidFill>
                <a:latin typeface="Tw Cen MT" panose="020B0602020104020603"/>
              </a:rPr>
              <a:t>Study coordinators and therapists</a:t>
            </a:r>
          </a:p>
          <a:p>
            <a:pPr marL="0" indent="0" defTabSz="342900">
              <a:buClr>
                <a:srgbClr val="1CADE4"/>
              </a:buClr>
              <a:buNone/>
            </a:pPr>
            <a:endParaRPr lang="sv-SE" sz="1500" kern="0" dirty="0">
              <a:solidFill>
                <a:prstClr val="black"/>
              </a:solidFill>
              <a:latin typeface="Tw Cen MT" panose="020B0602020104020603"/>
            </a:endParaRPr>
          </a:p>
        </p:txBody>
      </p:sp>
      <p:pic>
        <p:nvPicPr>
          <p:cNvPr id="12" name="Bildobjekt 11">
            <a:extLst>
              <a:ext uri="{FF2B5EF4-FFF2-40B4-BE49-F238E27FC236}">
                <a16:creationId xmlns:a16="http://schemas.microsoft.com/office/drawing/2014/main" id="{63FE2DA7-82EE-AA40-B636-BAB9278A69EB}"/>
              </a:ext>
            </a:extLst>
          </p:cNvPr>
          <p:cNvPicPr>
            <a:picLocks noChangeAspect="1"/>
          </p:cNvPicPr>
          <p:nvPr/>
        </p:nvPicPr>
        <p:blipFill rotWithShape="1">
          <a:blip r:embed="rId6">
            <a:alphaModFix amt="87000"/>
            <a:extLst>
              <a:ext uri="{28A0092B-C50C-407E-A947-70E740481C1C}">
                <a14:useLocalDpi xmlns:a14="http://schemas.microsoft.com/office/drawing/2010/main" val="0"/>
              </a:ext>
            </a:extLst>
          </a:blip>
          <a:srcRect l="7285" r="6196"/>
          <a:stretch/>
        </p:blipFill>
        <p:spPr>
          <a:xfrm>
            <a:off x="5111773" y="4327664"/>
            <a:ext cx="1485624" cy="1420341"/>
          </a:xfrm>
          <a:prstGeom prst="rect">
            <a:avLst/>
          </a:prstGeom>
        </p:spPr>
      </p:pic>
    </p:spTree>
    <p:extLst>
      <p:ext uri="{BB962C8B-B14F-4D97-AF65-F5344CB8AC3E}">
        <p14:creationId xmlns:p14="http://schemas.microsoft.com/office/powerpoint/2010/main" val="2817844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C2AB9A-6106-1B40-8DAD-FDD54036F1EE}"/>
              </a:ext>
            </a:extLst>
          </p:cNvPr>
          <p:cNvSpPr>
            <a:spLocks noGrp="1"/>
          </p:cNvSpPr>
          <p:nvPr>
            <p:ph type="title"/>
          </p:nvPr>
        </p:nvSpPr>
        <p:spPr/>
        <p:txBody>
          <a:bodyPr>
            <a:normAutofit/>
          </a:bodyPr>
          <a:lstStyle/>
          <a:p>
            <a:r>
              <a:rPr lang="en-US" sz="3000" dirty="0"/>
              <a:t>Questions</a:t>
            </a:r>
          </a:p>
        </p:txBody>
      </p:sp>
      <p:pic>
        <p:nvPicPr>
          <p:cNvPr id="8" name="Platshållare för innehåll 7">
            <a:extLst>
              <a:ext uri="{FF2B5EF4-FFF2-40B4-BE49-F238E27FC236}">
                <a16:creationId xmlns:a16="http://schemas.microsoft.com/office/drawing/2014/main" id="{7F7420F6-8B19-C943-A7DB-C511E66D01B9}"/>
              </a:ext>
            </a:extLst>
          </p:cNvPr>
          <p:cNvPicPr>
            <a:picLocks noGrp="1" noChangeAspect="1"/>
          </p:cNvPicPr>
          <p:nvPr>
            <p:ph idx="1"/>
          </p:nvPr>
        </p:nvPicPr>
        <p:blipFill rotWithShape="1">
          <a:blip r:embed="rId2">
            <a:alphaModFix amt="83000"/>
            <a:extLst>
              <a:ext uri="{BEBA8EAE-BF5A-486C-A8C5-ECC9F3942E4B}">
                <a14:imgProps xmlns:a14="http://schemas.microsoft.com/office/drawing/2010/main">
                  <a14:imgLayer>
                    <a14:imgEffect>
                      <a14:colorTemperature colorTemp="4700"/>
                    </a14:imgEffect>
                  </a14:imgLayer>
                </a14:imgProps>
              </a:ext>
              <a:ext uri="{28A0092B-C50C-407E-A947-70E740481C1C}">
                <a14:useLocalDpi xmlns:a14="http://schemas.microsoft.com/office/drawing/2010/main" val="0"/>
              </a:ext>
            </a:extLst>
          </a:blip>
          <a:srcRect l="14928" t="218" r="28552" b="-5537"/>
          <a:stretch/>
        </p:blipFill>
        <p:spPr>
          <a:xfrm>
            <a:off x="3087892" y="2129197"/>
            <a:ext cx="3115307" cy="3115307"/>
          </a:xfrm>
          <a:prstGeom prst="ellipse">
            <a:avLst/>
          </a:prstGeom>
        </p:spPr>
      </p:pic>
      <p:sp>
        <p:nvSpPr>
          <p:cNvPr id="4" name="Platshållare för datum 3">
            <a:extLst>
              <a:ext uri="{FF2B5EF4-FFF2-40B4-BE49-F238E27FC236}">
                <a16:creationId xmlns:a16="http://schemas.microsoft.com/office/drawing/2014/main" id="{C365C1BA-D28A-2240-80B8-63AC7DD4E8BA}"/>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7C9E50BF-3FB9-904C-A5AC-31518E116476}"/>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Tree>
    <p:extLst>
      <p:ext uri="{BB962C8B-B14F-4D97-AF65-F5344CB8AC3E}">
        <p14:creationId xmlns:p14="http://schemas.microsoft.com/office/powerpoint/2010/main" val="2769467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60608A6-71E2-2140-B556-4DE7A04DFC60}"/>
              </a:ext>
            </a:extLst>
          </p:cNvPr>
          <p:cNvSpPr>
            <a:spLocks noGrp="1"/>
          </p:cNvSpPr>
          <p:nvPr>
            <p:ph idx="1"/>
          </p:nvPr>
        </p:nvSpPr>
        <p:spPr>
          <a:xfrm>
            <a:off x="1547813" y="2267944"/>
            <a:ext cx="5829300" cy="3105467"/>
          </a:xfrm>
        </p:spPr>
        <p:txBody>
          <a:bodyPr/>
          <a:lstStyle/>
          <a:p>
            <a:endParaRPr lang="sv-SE" dirty="0"/>
          </a:p>
          <a:p>
            <a:endParaRPr lang="sv-SE" dirty="0"/>
          </a:p>
          <a:p>
            <a:endParaRPr lang="sv-SE" dirty="0"/>
          </a:p>
        </p:txBody>
      </p:sp>
      <p:sp>
        <p:nvSpPr>
          <p:cNvPr id="4" name="Platshållare för datum 3">
            <a:extLst>
              <a:ext uri="{FF2B5EF4-FFF2-40B4-BE49-F238E27FC236}">
                <a16:creationId xmlns:a16="http://schemas.microsoft.com/office/drawing/2014/main" id="{DB2B09BB-5C72-7747-BC8B-D64BB0A09BF2}"/>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057EFC0E-036D-4246-8B91-3D478C3F6A9D}"/>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pic>
        <p:nvPicPr>
          <p:cNvPr id="6" name="Bildobjekt 5">
            <a:extLst>
              <a:ext uri="{FF2B5EF4-FFF2-40B4-BE49-F238E27FC236}">
                <a16:creationId xmlns:a16="http://schemas.microsoft.com/office/drawing/2014/main" id="{C80EBD59-1FDA-E140-A534-3AB8A79AF057}"/>
              </a:ext>
            </a:extLst>
          </p:cNvPr>
          <p:cNvPicPr>
            <a:picLocks noChangeAspect="1"/>
          </p:cNvPicPr>
          <p:nvPr/>
        </p:nvPicPr>
        <p:blipFill>
          <a:blip r:embed="rId3">
            <a:alphaModFix amt="63000"/>
            <a:extLst>
              <a:ext uri="{28A0092B-C50C-407E-A947-70E740481C1C}">
                <a14:useLocalDpi xmlns:a14="http://schemas.microsoft.com/office/drawing/2010/main" val="0"/>
              </a:ext>
            </a:extLst>
          </a:blip>
          <a:stretch>
            <a:fillRect/>
          </a:stretch>
        </p:blipFill>
        <p:spPr>
          <a:xfrm>
            <a:off x="3610535" y="2887385"/>
            <a:ext cx="1703855" cy="1464470"/>
          </a:xfrm>
          <a:prstGeom prst="rect">
            <a:avLst/>
          </a:prstGeom>
        </p:spPr>
      </p:pic>
      <p:sp>
        <p:nvSpPr>
          <p:cNvPr id="10" name="Rubrik 1">
            <a:extLst>
              <a:ext uri="{FF2B5EF4-FFF2-40B4-BE49-F238E27FC236}">
                <a16:creationId xmlns:a16="http://schemas.microsoft.com/office/drawing/2014/main" id="{666E83E6-FB9E-AE4A-9D51-504C3A362759}"/>
              </a:ext>
            </a:extLst>
          </p:cNvPr>
          <p:cNvSpPr>
            <a:spLocks noGrp="1"/>
          </p:cNvSpPr>
          <p:nvPr>
            <p:ph type="title"/>
          </p:nvPr>
        </p:nvSpPr>
        <p:spPr>
          <a:xfrm>
            <a:off x="2674355" y="1410695"/>
            <a:ext cx="5829300" cy="857250"/>
          </a:xfrm>
        </p:spPr>
        <p:txBody>
          <a:bodyPr>
            <a:normAutofit/>
          </a:bodyPr>
          <a:lstStyle/>
          <a:p>
            <a:r>
              <a:rPr lang="en-US" sz="3000" dirty="0"/>
              <a:t>Thank you for listening</a:t>
            </a:r>
          </a:p>
        </p:txBody>
      </p:sp>
      <p:sp>
        <p:nvSpPr>
          <p:cNvPr id="7" name="Rubrik 1">
            <a:extLst>
              <a:ext uri="{FF2B5EF4-FFF2-40B4-BE49-F238E27FC236}">
                <a16:creationId xmlns:a16="http://schemas.microsoft.com/office/drawing/2014/main" id="{9093FA03-B870-BC40-BBF9-874D80DCC2AC}"/>
              </a:ext>
            </a:extLst>
          </p:cNvPr>
          <p:cNvSpPr txBox="1">
            <a:spLocks/>
          </p:cNvSpPr>
          <p:nvPr/>
        </p:nvSpPr>
        <p:spPr>
          <a:xfrm>
            <a:off x="3201159" y="4538878"/>
            <a:ext cx="6429038" cy="1021556"/>
          </a:xfrm>
          <a:prstGeom prst="rect">
            <a:avLst/>
          </a:prstGeom>
        </p:spPr>
        <p:txBody>
          <a:bodyPr vert="horz" lIns="68580" tIns="34290" rIns="68580" bIns="3429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defTabSz="685800"/>
            <a:r>
              <a:rPr lang="sv-SE" sz="2250" spc="75" dirty="0" err="1">
                <a:solidFill>
                  <a:prstClr val="black">
                    <a:lumMod val="95000"/>
                    <a:lumOff val="5000"/>
                  </a:prstClr>
                </a:solidFill>
                <a:latin typeface="Tw Cen MT Condensed" panose="020B0606020104020203"/>
              </a:rPr>
              <a:t>Ola.siljeholm@ki.se</a:t>
            </a:r>
            <a:endParaRPr lang="sv-SE" sz="2250" spc="75" dirty="0">
              <a:solidFill>
                <a:prstClr val="black">
                  <a:lumMod val="95000"/>
                  <a:lumOff val="5000"/>
                </a:prstClr>
              </a:solidFill>
              <a:latin typeface="Tw Cen MT Condensed" panose="020B0606020104020203"/>
            </a:endParaRPr>
          </a:p>
        </p:txBody>
      </p:sp>
    </p:spTree>
    <p:extLst>
      <p:ext uri="{BB962C8B-B14F-4D97-AF65-F5344CB8AC3E}">
        <p14:creationId xmlns:p14="http://schemas.microsoft.com/office/powerpoint/2010/main" val="2671415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E2ACD57-022D-A64F-A73F-9781159F8846}"/>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6A134CCF-5A9D-9448-8784-0B3F7413177C}"/>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
        <p:nvSpPr>
          <p:cNvPr id="10" name="Rubrik 1">
            <a:extLst>
              <a:ext uri="{FF2B5EF4-FFF2-40B4-BE49-F238E27FC236}">
                <a16:creationId xmlns:a16="http://schemas.microsoft.com/office/drawing/2014/main" id="{E40FA0F1-4D90-B34D-B1ED-3232E2952916}"/>
              </a:ext>
            </a:extLst>
          </p:cNvPr>
          <p:cNvSpPr>
            <a:spLocks noGrp="1"/>
          </p:cNvSpPr>
          <p:nvPr>
            <p:ph type="title"/>
          </p:nvPr>
        </p:nvSpPr>
        <p:spPr>
          <a:xfrm>
            <a:off x="768096" y="1296162"/>
            <a:ext cx="7290054" cy="1124712"/>
          </a:xfrm>
        </p:spPr>
        <p:txBody>
          <a:bodyPr rtlCol="0">
            <a:normAutofit/>
          </a:bodyPr>
          <a:lstStyle/>
          <a:p>
            <a:r>
              <a:rPr lang="en-US" sz="3000" dirty="0"/>
              <a:t>References</a:t>
            </a:r>
          </a:p>
        </p:txBody>
      </p:sp>
      <p:sp>
        <p:nvSpPr>
          <p:cNvPr id="11" name="Platshållare för innehåll 2">
            <a:extLst>
              <a:ext uri="{FF2B5EF4-FFF2-40B4-BE49-F238E27FC236}">
                <a16:creationId xmlns:a16="http://schemas.microsoft.com/office/drawing/2014/main" id="{2CEF8C90-9C5C-CF4D-A9B9-BCD0A0BE8E93}"/>
              </a:ext>
            </a:extLst>
          </p:cNvPr>
          <p:cNvSpPr txBox="1">
            <a:spLocks/>
          </p:cNvSpPr>
          <p:nvPr/>
        </p:nvSpPr>
        <p:spPr>
          <a:xfrm>
            <a:off x="768096" y="2420874"/>
            <a:ext cx="7303984" cy="3075763"/>
          </a:xfrm>
          <a:prstGeom prst="rect">
            <a:avLst/>
          </a:prstGeom>
        </p:spPr>
        <p:txBody>
          <a:bodyPr vert="horz" lIns="34290" tIns="34290" rIns="34290" bIns="34290" rtlCol="0">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68580" indent="-68580" defTabSz="685800">
              <a:spcBef>
                <a:spcPts val="900"/>
              </a:spcBef>
              <a:spcAft>
                <a:spcPts val="150"/>
              </a:spcAft>
              <a:buClr>
                <a:srgbClr val="1CADE4"/>
              </a:buClr>
            </a:pPr>
            <a:r>
              <a:rPr lang="en-US" sz="1650" dirty="0">
                <a:solidFill>
                  <a:prstClr val="black"/>
                </a:solidFill>
                <a:latin typeface="Tw Cen MT" panose="020B0602020104020603"/>
              </a:rPr>
              <a:t>Archer, M., Harwood, H., </a:t>
            </a:r>
            <a:r>
              <a:rPr lang="en-US" sz="1650" dirty="0" err="1">
                <a:solidFill>
                  <a:prstClr val="black"/>
                </a:solidFill>
                <a:latin typeface="Tw Cen MT" panose="020B0602020104020603"/>
              </a:rPr>
              <a:t>Stevelink</a:t>
            </a:r>
            <a:r>
              <a:rPr lang="en-US" sz="1650" dirty="0">
                <a:solidFill>
                  <a:prstClr val="black"/>
                </a:solidFill>
                <a:latin typeface="Tw Cen MT" panose="020B0602020104020603"/>
              </a:rPr>
              <a:t>, S., Rafferty, L., &amp; Greenberg, N. (2020). Community reinforcement and family training and rates of treatment entry: a systematic review. </a:t>
            </a:r>
            <a:r>
              <a:rPr lang="en-US" sz="1650" i="1" dirty="0">
                <a:solidFill>
                  <a:prstClr val="black"/>
                </a:solidFill>
                <a:latin typeface="Tw Cen MT" panose="020B0602020104020603"/>
              </a:rPr>
              <a:t>Addiction, 115</a:t>
            </a:r>
            <a:r>
              <a:rPr lang="en-US" sz="1650" dirty="0">
                <a:solidFill>
                  <a:prstClr val="black"/>
                </a:solidFill>
                <a:latin typeface="Tw Cen MT" panose="020B0602020104020603"/>
              </a:rPr>
              <a:t>(6), 1024-1037. doi:10.1111/add.14901</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Bischof, G., </a:t>
            </a:r>
            <a:r>
              <a:rPr lang="en-US" sz="1650" dirty="0" err="1">
                <a:solidFill>
                  <a:prstClr val="black"/>
                </a:solidFill>
                <a:latin typeface="Tw Cen MT" panose="020B0602020104020603"/>
              </a:rPr>
              <a:t>Iwen</a:t>
            </a:r>
            <a:r>
              <a:rPr lang="en-US" sz="1650" dirty="0">
                <a:solidFill>
                  <a:prstClr val="black"/>
                </a:solidFill>
                <a:latin typeface="Tw Cen MT" panose="020B0602020104020603"/>
              </a:rPr>
              <a:t>, J., </a:t>
            </a:r>
            <a:r>
              <a:rPr lang="en-US" sz="1650" dirty="0" err="1">
                <a:solidFill>
                  <a:prstClr val="black"/>
                </a:solidFill>
                <a:latin typeface="Tw Cen MT" panose="020B0602020104020603"/>
              </a:rPr>
              <a:t>Freyer</a:t>
            </a:r>
            <a:r>
              <a:rPr lang="en-US" sz="1650" dirty="0">
                <a:solidFill>
                  <a:prstClr val="black"/>
                </a:solidFill>
                <a:latin typeface="Tw Cen MT" panose="020B0602020104020603"/>
              </a:rPr>
              <a:t>-Adam, J., &amp; </a:t>
            </a:r>
            <a:r>
              <a:rPr lang="en-US" sz="1650" dirty="0" err="1">
                <a:solidFill>
                  <a:prstClr val="black"/>
                </a:solidFill>
                <a:latin typeface="Tw Cen MT" panose="020B0602020104020603"/>
              </a:rPr>
              <a:t>Rumpf</a:t>
            </a:r>
            <a:r>
              <a:rPr lang="en-US" sz="1650" dirty="0">
                <a:solidFill>
                  <a:prstClr val="black"/>
                </a:solidFill>
                <a:latin typeface="Tw Cen MT" panose="020B0602020104020603"/>
              </a:rPr>
              <a:t>, H. J. (2016). Efficacy of the Community Reinforcement and Family Training for concerned significant others of treatment-refusing individuals with alcohol dependence: A randomized controlled trial. </a:t>
            </a:r>
            <a:r>
              <a:rPr lang="en-US" sz="1650" i="1" dirty="0">
                <a:solidFill>
                  <a:prstClr val="black"/>
                </a:solidFill>
                <a:latin typeface="Tw Cen MT" panose="020B0602020104020603"/>
              </a:rPr>
              <a:t>Drug Alcohol Depend, 163</a:t>
            </a:r>
            <a:r>
              <a:rPr lang="en-US" sz="1650" dirty="0">
                <a:solidFill>
                  <a:prstClr val="black"/>
                </a:solidFill>
                <a:latin typeface="Tw Cen MT" panose="020B0602020104020603"/>
              </a:rPr>
              <a:t>, 179-185. doi:10.1016/j.drugalcdep.2016.04.015</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Cleverley, K., Grenville, M., &amp; Henderson, J. (2018). Youths Perceived Parental Influence on Substance Use Changes and Motivation to Seek Treatment. </a:t>
            </a:r>
            <a:r>
              <a:rPr lang="en-US" sz="1650" i="1" dirty="0">
                <a:solidFill>
                  <a:prstClr val="black"/>
                </a:solidFill>
                <a:latin typeface="Tw Cen MT" panose="020B0602020104020603"/>
              </a:rPr>
              <a:t>The Journal of Behavioral Health Services &amp; Research, 45</a:t>
            </a:r>
            <a:r>
              <a:rPr lang="en-US" sz="1650" dirty="0">
                <a:solidFill>
                  <a:prstClr val="black"/>
                </a:solidFill>
                <a:latin typeface="Tw Cen MT" panose="020B0602020104020603"/>
              </a:rPr>
              <a:t>(4), 640-650. doi:10.1007/s11414-018-9590-2</a:t>
            </a:r>
          </a:p>
          <a:p>
            <a:pPr marL="68580" indent="-68580" defTabSz="685800">
              <a:spcBef>
                <a:spcPts val="900"/>
              </a:spcBef>
              <a:spcAft>
                <a:spcPts val="150"/>
              </a:spcAft>
              <a:buClr>
                <a:srgbClr val="1CADE4"/>
              </a:buClr>
            </a:pPr>
            <a:r>
              <a:rPr lang="en-US" sz="1650" dirty="0" err="1">
                <a:solidFill>
                  <a:prstClr val="black"/>
                </a:solidFill>
                <a:latin typeface="Tw Cen MT" panose="020B0602020104020603"/>
              </a:rPr>
              <a:t>Copello</a:t>
            </a:r>
            <a:r>
              <a:rPr lang="en-US" sz="1650" dirty="0">
                <a:solidFill>
                  <a:prstClr val="black"/>
                </a:solidFill>
                <a:latin typeface="Tw Cen MT" panose="020B0602020104020603"/>
              </a:rPr>
              <a:t>, A., Templeton, L., Orford, J., &amp; Velleman, R. (2010). The 5-Step Method: Evidence of gains for affected family members. </a:t>
            </a:r>
            <a:r>
              <a:rPr lang="en-US" sz="1650" i="1" dirty="0">
                <a:solidFill>
                  <a:prstClr val="black"/>
                </a:solidFill>
                <a:latin typeface="Tw Cen MT" panose="020B0602020104020603"/>
              </a:rPr>
              <a:t>Drugs: Education, Prevention and Policy, 17</a:t>
            </a:r>
            <a:r>
              <a:rPr lang="en-US" sz="1650" dirty="0">
                <a:solidFill>
                  <a:prstClr val="black"/>
                </a:solidFill>
                <a:latin typeface="Tw Cen MT" panose="020B0602020104020603"/>
              </a:rPr>
              <a:t>(sup1), 100-112. doi:10.3109/09687637.2010.514234</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Corrigan, P. W., Watson, A. C., &amp; Miller, F. E. (2006). Blame, shame, and contamination: the impact of mental illness and drug dependence stigma on family members. </a:t>
            </a:r>
            <a:r>
              <a:rPr lang="en-US" sz="1650" i="1" dirty="0">
                <a:solidFill>
                  <a:prstClr val="black"/>
                </a:solidFill>
                <a:latin typeface="Tw Cen MT" panose="020B0602020104020603"/>
              </a:rPr>
              <a:t>J Fam </a:t>
            </a:r>
            <a:r>
              <a:rPr lang="en-US" sz="1650" i="1" dirty="0" err="1">
                <a:solidFill>
                  <a:prstClr val="black"/>
                </a:solidFill>
                <a:latin typeface="Tw Cen MT" panose="020B0602020104020603"/>
              </a:rPr>
              <a:t>Psychol</a:t>
            </a:r>
            <a:r>
              <a:rPr lang="en-US" sz="1650" i="1" dirty="0">
                <a:solidFill>
                  <a:prstClr val="black"/>
                </a:solidFill>
                <a:latin typeface="Tw Cen MT" panose="020B0602020104020603"/>
              </a:rPr>
              <a:t>, 20</a:t>
            </a:r>
            <a:r>
              <a:rPr lang="en-US" sz="1650" dirty="0">
                <a:solidFill>
                  <a:prstClr val="black"/>
                </a:solidFill>
                <a:latin typeface="Tw Cen MT" panose="020B0602020104020603"/>
              </a:rPr>
              <a:t>(2), 239-246. doi:10.1037/0893-3200.20.2.239</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Earnshaw, V. A., Bogart, L. M., Menino, D. D., Kelly, J. F., </a:t>
            </a:r>
            <a:r>
              <a:rPr lang="en-US" sz="1650" dirty="0" err="1">
                <a:solidFill>
                  <a:prstClr val="black"/>
                </a:solidFill>
                <a:latin typeface="Tw Cen MT" panose="020B0602020104020603"/>
              </a:rPr>
              <a:t>Chaudoir</a:t>
            </a:r>
            <a:r>
              <a:rPr lang="en-US" sz="1650" dirty="0">
                <a:solidFill>
                  <a:prstClr val="black"/>
                </a:solidFill>
                <a:latin typeface="Tw Cen MT" panose="020B0602020104020603"/>
              </a:rPr>
              <a:t>, S. R., Reed, N. M., &amp; Levy, S. (2018). Disclosure, Stigma, and Social Support Among Young People Receiving Treatment for Substance Use Disorders and Their Caregivers: a Qualitative Analysis. </a:t>
            </a:r>
            <a:r>
              <a:rPr lang="en-US" sz="1650" i="1" dirty="0">
                <a:solidFill>
                  <a:prstClr val="black"/>
                </a:solidFill>
                <a:latin typeface="Tw Cen MT" panose="020B0602020104020603"/>
              </a:rPr>
              <a:t>International Journal of Mental Health and Addiction, 17</a:t>
            </a:r>
            <a:r>
              <a:rPr lang="en-US" sz="1650" dirty="0">
                <a:solidFill>
                  <a:prstClr val="black"/>
                </a:solidFill>
                <a:latin typeface="Tw Cen MT" panose="020B0602020104020603"/>
              </a:rPr>
              <a:t>(6), 1535-1549. doi:10.1007/s11469-018-9930-8</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Grant, B. F., Goldstein, R. B., </a:t>
            </a:r>
            <a:r>
              <a:rPr lang="en-US" sz="1650" dirty="0" err="1">
                <a:solidFill>
                  <a:prstClr val="black"/>
                </a:solidFill>
                <a:latin typeface="Tw Cen MT" panose="020B0602020104020603"/>
              </a:rPr>
              <a:t>Saha</a:t>
            </a:r>
            <a:r>
              <a:rPr lang="en-US" sz="1650" dirty="0">
                <a:solidFill>
                  <a:prstClr val="black"/>
                </a:solidFill>
                <a:latin typeface="Tw Cen MT" panose="020B0602020104020603"/>
              </a:rPr>
              <a:t>, T. D., Chou, S. P., Jung, J., Zhang, H., . . . </a:t>
            </a:r>
            <a:r>
              <a:rPr lang="en-US" sz="1650" dirty="0" err="1">
                <a:solidFill>
                  <a:prstClr val="black"/>
                </a:solidFill>
                <a:latin typeface="Tw Cen MT" panose="020B0602020104020603"/>
              </a:rPr>
              <a:t>Hasin</a:t>
            </a:r>
            <a:r>
              <a:rPr lang="en-US" sz="1650" dirty="0">
                <a:solidFill>
                  <a:prstClr val="black"/>
                </a:solidFill>
                <a:latin typeface="Tw Cen MT" panose="020B0602020104020603"/>
              </a:rPr>
              <a:t>, D. S. (2015). Epidemiology of DSM-5 Alcohol Use Disorder: Results From the National Epidemiologic Survey on Alcohol and Related Conditions III. </a:t>
            </a:r>
            <a:r>
              <a:rPr lang="en-US" sz="1650" i="1" dirty="0">
                <a:solidFill>
                  <a:prstClr val="black"/>
                </a:solidFill>
                <a:latin typeface="Tw Cen MT" panose="020B0602020104020603"/>
              </a:rPr>
              <a:t>JAMA Psychiatry, 72</a:t>
            </a:r>
            <a:r>
              <a:rPr lang="en-US" sz="1650" dirty="0">
                <a:solidFill>
                  <a:prstClr val="black"/>
                </a:solidFill>
                <a:latin typeface="Tw Cen MT" panose="020B0602020104020603"/>
              </a:rPr>
              <a:t>(8), 757. doi:10.1001/jamapsychiatry.2015.0584</a:t>
            </a:r>
          </a:p>
        </p:txBody>
      </p:sp>
    </p:spTree>
    <p:extLst>
      <p:ext uri="{BB962C8B-B14F-4D97-AF65-F5344CB8AC3E}">
        <p14:creationId xmlns:p14="http://schemas.microsoft.com/office/powerpoint/2010/main" val="2815253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E2ACD57-022D-A64F-A73F-9781159F8846}"/>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6A134CCF-5A9D-9448-8784-0B3F7413177C}"/>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
        <p:nvSpPr>
          <p:cNvPr id="11" name="Platshållare för innehåll 2">
            <a:extLst>
              <a:ext uri="{FF2B5EF4-FFF2-40B4-BE49-F238E27FC236}">
                <a16:creationId xmlns:a16="http://schemas.microsoft.com/office/drawing/2014/main" id="{2CEF8C90-9C5C-CF4D-A9B9-BCD0A0BE8E93}"/>
              </a:ext>
            </a:extLst>
          </p:cNvPr>
          <p:cNvSpPr txBox="1">
            <a:spLocks/>
          </p:cNvSpPr>
          <p:nvPr/>
        </p:nvSpPr>
        <p:spPr>
          <a:xfrm>
            <a:off x="768097" y="2420875"/>
            <a:ext cx="7438256" cy="3122195"/>
          </a:xfrm>
          <a:prstGeom prst="rect">
            <a:avLst/>
          </a:prstGeom>
        </p:spPr>
        <p:txBody>
          <a:bodyPr vert="horz" lIns="34290" tIns="34290" rIns="34290" bIns="3429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68580" indent="-68580" defTabSz="685800">
              <a:spcBef>
                <a:spcPts val="900"/>
              </a:spcBef>
              <a:spcAft>
                <a:spcPts val="150"/>
              </a:spcAft>
              <a:buClr>
                <a:srgbClr val="1CADE4"/>
              </a:buClr>
            </a:pPr>
            <a:r>
              <a:rPr lang="en-US" sz="1650" dirty="0">
                <a:solidFill>
                  <a:prstClr val="black"/>
                </a:solidFill>
                <a:latin typeface="Tw Cen MT" panose="020B0602020104020603"/>
              </a:rPr>
              <a:t>Grant, B. F., </a:t>
            </a:r>
            <a:r>
              <a:rPr lang="en-US" sz="1650" dirty="0" err="1">
                <a:solidFill>
                  <a:prstClr val="black"/>
                </a:solidFill>
                <a:latin typeface="Tw Cen MT" panose="020B0602020104020603"/>
              </a:rPr>
              <a:t>Saha</a:t>
            </a:r>
            <a:r>
              <a:rPr lang="en-US" sz="1650" dirty="0">
                <a:solidFill>
                  <a:prstClr val="black"/>
                </a:solidFill>
                <a:latin typeface="Tw Cen MT" panose="020B0602020104020603"/>
              </a:rPr>
              <a:t>, T. D., </a:t>
            </a:r>
            <a:r>
              <a:rPr lang="en-US" sz="1650" dirty="0" err="1">
                <a:solidFill>
                  <a:prstClr val="black"/>
                </a:solidFill>
                <a:latin typeface="Tw Cen MT" panose="020B0602020104020603"/>
              </a:rPr>
              <a:t>Ruan</a:t>
            </a:r>
            <a:r>
              <a:rPr lang="en-US" sz="1650" dirty="0">
                <a:solidFill>
                  <a:prstClr val="black"/>
                </a:solidFill>
                <a:latin typeface="Tw Cen MT" panose="020B0602020104020603"/>
              </a:rPr>
              <a:t>, W. J., Goldstein, R. B., Chou, S. P., Jung, J., . . . </a:t>
            </a:r>
            <a:r>
              <a:rPr lang="en-US" sz="1650" dirty="0" err="1">
                <a:solidFill>
                  <a:prstClr val="black"/>
                </a:solidFill>
                <a:latin typeface="Tw Cen MT" panose="020B0602020104020603"/>
              </a:rPr>
              <a:t>Hasin</a:t>
            </a:r>
            <a:r>
              <a:rPr lang="en-US" sz="1650" dirty="0">
                <a:solidFill>
                  <a:prstClr val="black"/>
                </a:solidFill>
                <a:latin typeface="Tw Cen MT" panose="020B0602020104020603"/>
              </a:rPr>
              <a:t>, D. S. (2016). Epidemiology of DSM-5 Drug Use Disorder: Results From the National Epidemiologic Survey on Alcohol and Related Conditions-III. </a:t>
            </a:r>
            <a:r>
              <a:rPr lang="en-US" sz="1650" i="1" dirty="0">
                <a:solidFill>
                  <a:prstClr val="black"/>
                </a:solidFill>
                <a:latin typeface="Tw Cen MT" panose="020B0602020104020603"/>
              </a:rPr>
              <a:t>JAMA Psychiatry, 73</a:t>
            </a:r>
            <a:r>
              <a:rPr lang="en-US" sz="1650" dirty="0">
                <a:solidFill>
                  <a:prstClr val="black"/>
                </a:solidFill>
                <a:latin typeface="Tw Cen MT" panose="020B0602020104020603"/>
              </a:rPr>
              <a:t>(1), 39. doi:10.1001/jamapsychiatry.2015.2132</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Gulliver, A., Griffiths, K. M., &amp; Christensen, H. (2010). Perceived barriers and facilitators to mental health help-seeking in young people: a systematic review. </a:t>
            </a:r>
            <a:r>
              <a:rPr lang="en-US" sz="1650" i="1" dirty="0">
                <a:solidFill>
                  <a:prstClr val="black"/>
                </a:solidFill>
                <a:latin typeface="Tw Cen MT" panose="020B0602020104020603"/>
              </a:rPr>
              <a:t>BMC Psychiatry, 10</a:t>
            </a:r>
            <a:r>
              <a:rPr lang="en-US" sz="1650" dirty="0">
                <a:solidFill>
                  <a:prstClr val="black"/>
                </a:solidFill>
                <a:latin typeface="Tw Cen MT" panose="020B0602020104020603"/>
              </a:rPr>
              <a:t>(1), 113. doi:10.1186/1471-244x-10-113</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Hodgins, S., Larm, P., </a:t>
            </a:r>
            <a:r>
              <a:rPr lang="en-US" sz="1650" dirty="0" err="1">
                <a:solidFill>
                  <a:prstClr val="black"/>
                </a:solidFill>
                <a:latin typeface="Tw Cen MT" panose="020B0602020104020603"/>
              </a:rPr>
              <a:t>Molero-Samuleson</a:t>
            </a:r>
            <a:r>
              <a:rPr lang="en-US" sz="1650" dirty="0">
                <a:solidFill>
                  <a:prstClr val="black"/>
                </a:solidFill>
                <a:latin typeface="Tw Cen MT" panose="020B0602020104020603"/>
              </a:rPr>
              <a:t>, Y., </a:t>
            </a:r>
            <a:r>
              <a:rPr lang="en-US" sz="1650" dirty="0" err="1">
                <a:solidFill>
                  <a:prstClr val="black"/>
                </a:solidFill>
                <a:latin typeface="Tw Cen MT" panose="020B0602020104020603"/>
              </a:rPr>
              <a:t>Tengstrom</a:t>
            </a:r>
            <a:r>
              <a:rPr lang="en-US" sz="1650" dirty="0">
                <a:solidFill>
                  <a:prstClr val="black"/>
                </a:solidFill>
                <a:latin typeface="Tw Cen MT" panose="020B0602020104020603"/>
              </a:rPr>
              <a:t>, A., &amp; Larsson, A. (2009). Multiple adverse outcomes over 30 years following adolescent substance misuse treatment. </a:t>
            </a:r>
            <a:r>
              <a:rPr lang="en-US" sz="1650" i="1" dirty="0">
                <a:solidFill>
                  <a:prstClr val="black"/>
                </a:solidFill>
                <a:latin typeface="Tw Cen MT" panose="020B0602020104020603"/>
              </a:rPr>
              <a:t>Acta </a:t>
            </a:r>
            <a:r>
              <a:rPr lang="en-US" sz="1650" i="1" dirty="0" err="1">
                <a:solidFill>
                  <a:prstClr val="black"/>
                </a:solidFill>
                <a:latin typeface="Tw Cen MT" panose="020B0602020104020603"/>
              </a:rPr>
              <a:t>Psychiatr</a:t>
            </a:r>
            <a:r>
              <a:rPr lang="en-US" sz="1650" i="1" dirty="0">
                <a:solidFill>
                  <a:prstClr val="black"/>
                </a:solidFill>
                <a:latin typeface="Tw Cen MT" panose="020B0602020104020603"/>
              </a:rPr>
              <a:t> </a:t>
            </a:r>
            <a:r>
              <a:rPr lang="en-US" sz="1650" i="1" dirty="0" err="1">
                <a:solidFill>
                  <a:prstClr val="black"/>
                </a:solidFill>
                <a:latin typeface="Tw Cen MT" panose="020B0602020104020603"/>
              </a:rPr>
              <a:t>Scand</a:t>
            </a:r>
            <a:r>
              <a:rPr lang="en-US" sz="1650" i="1" dirty="0">
                <a:solidFill>
                  <a:prstClr val="black"/>
                </a:solidFill>
                <a:latin typeface="Tw Cen MT" panose="020B0602020104020603"/>
              </a:rPr>
              <a:t>, 119</a:t>
            </a:r>
            <a:r>
              <a:rPr lang="en-US" sz="1650" dirty="0">
                <a:solidFill>
                  <a:prstClr val="black"/>
                </a:solidFill>
                <a:latin typeface="Tw Cen MT" panose="020B0602020104020603"/>
              </a:rPr>
              <a:t>(6), 484-493. doi:10.1111/j.1600-0447.2008.01327.x</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Kirby, K. C., </a:t>
            </a:r>
            <a:r>
              <a:rPr lang="en-US" sz="1650" dirty="0" err="1">
                <a:solidFill>
                  <a:prstClr val="black"/>
                </a:solidFill>
                <a:latin typeface="Tw Cen MT" panose="020B0602020104020603"/>
              </a:rPr>
              <a:t>Versek</a:t>
            </a:r>
            <a:r>
              <a:rPr lang="en-US" sz="1650" dirty="0">
                <a:solidFill>
                  <a:prstClr val="black"/>
                </a:solidFill>
                <a:latin typeface="Tw Cen MT" panose="020B0602020104020603"/>
              </a:rPr>
              <a:t>, B., </a:t>
            </a:r>
            <a:r>
              <a:rPr lang="en-US" sz="1650" dirty="0" err="1">
                <a:solidFill>
                  <a:prstClr val="black"/>
                </a:solidFill>
                <a:latin typeface="Tw Cen MT" panose="020B0602020104020603"/>
              </a:rPr>
              <a:t>Kerwin</a:t>
            </a:r>
            <a:r>
              <a:rPr lang="en-US" sz="1650" dirty="0">
                <a:solidFill>
                  <a:prstClr val="black"/>
                </a:solidFill>
                <a:latin typeface="Tw Cen MT" panose="020B0602020104020603"/>
              </a:rPr>
              <a:t>, M. E., Meyers, K., </a:t>
            </a:r>
            <a:r>
              <a:rPr lang="en-US" sz="1650" dirty="0" err="1">
                <a:solidFill>
                  <a:prstClr val="black"/>
                </a:solidFill>
                <a:latin typeface="Tw Cen MT" panose="020B0602020104020603"/>
              </a:rPr>
              <a:t>Benishek</a:t>
            </a:r>
            <a:r>
              <a:rPr lang="en-US" sz="1650" dirty="0">
                <a:solidFill>
                  <a:prstClr val="black"/>
                </a:solidFill>
                <a:latin typeface="Tw Cen MT" panose="020B0602020104020603"/>
              </a:rPr>
              <a:t>, L. A., </a:t>
            </a:r>
            <a:r>
              <a:rPr lang="en-US" sz="1650" dirty="0" err="1">
                <a:solidFill>
                  <a:prstClr val="black"/>
                </a:solidFill>
                <a:latin typeface="Tw Cen MT" panose="020B0602020104020603"/>
              </a:rPr>
              <a:t>Bresani</a:t>
            </a:r>
            <a:r>
              <a:rPr lang="en-US" sz="1650" dirty="0">
                <a:solidFill>
                  <a:prstClr val="black"/>
                </a:solidFill>
                <a:latin typeface="Tw Cen MT" panose="020B0602020104020603"/>
              </a:rPr>
              <a:t>, E., . . . Meyers, R. J. (2015). Developing Community Reinforcement and Family Training (CRAFT) for Parents of Treatment-Resistant Adolescents. </a:t>
            </a:r>
            <a:r>
              <a:rPr lang="en-US" sz="1650" i="1" dirty="0">
                <a:solidFill>
                  <a:prstClr val="black"/>
                </a:solidFill>
                <a:latin typeface="Tw Cen MT" panose="020B0602020104020603"/>
              </a:rPr>
              <a:t>Journal of Child &amp; Adolescent Substance Abuse, 24</a:t>
            </a:r>
            <a:r>
              <a:rPr lang="en-US" sz="1650" dirty="0">
                <a:solidFill>
                  <a:prstClr val="black"/>
                </a:solidFill>
                <a:latin typeface="Tw Cen MT" panose="020B0602020104020603"/>
              </a:rPr>
              <a:t>(3), 155-165. doi:10.1080/1067828x.2013.777379</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Meyers, R. J., Miller, W. R., Hill, D. E., &amp; </a:t>
            </a:r>
            <a:r>
              <a:rPr lang="en-US" sz="1650" dirty="0" err="1">
                <a:solidFill>
                  <a:prstClr val="black"/>
                </a:solidFill>
                <a:latin typeface="Tw Cen MT" panose="020B0602020104020603"/>
              </a:rPr>
              <a:t>Tonigan</a:t>
            </a:r>
            <a:r>
              <a:rPr lang="en-US" sz="1650" dirty="0">
                <a:solidFill>
                  <a:prstClr val="black"/>
                </a:solidFill>
                <a:latin typeface="Tw Cen MT" panose="020B0602020104020603"/>
              </a:rPr>
              <a:t>, J. S. (1998). Community reinforcement and family training (CRAFT): engaging unmotivated drug users in treatment. </a:t>
            </a:r>
            <a:r>
              <a:rPr lang="en-US" sz="1650" i="1" dirty="0">
                <a:solidFill>
                  <a:prstClr val="black"/>
                </a:solidFill>
                <a:latin typeface="Tw Cen MT" panose="020B0602020104020603"/>
              </a:rPr>
              <a:t>J </a:t>
            </a:r>
            <a:r>
              <a:rPr lang="en-US" sz="1650" i="1" dirty="0" err="1">
                <a:solidFill>
                  <a:prstClr val="black"/>
                </a:solidFill>
                <a:latin typeface="Tw Cen MT" panose="020B0602020104020603"/>
              </a:rPr>
              <a:t>Subst</a:t>
            </a:r>
            <a:r>
              <a:rPr lang="en-US" sz="1650" i="1" dirty="0">
                <a:solidFill>
                  <a:prstClr val="black"/>
                </a:solidFill>
                <a:latin typeface="Tw Cen MT" panose="020B0602020104020603"/>
              </a:rPr>
              <a:t> Abuse, 10</a:t>
            </a:r>
            <a:r>
              <a:rPr lang="en-US" sz="1650" dirty="0">
                <a:solidFill>
                  <a:prstClr val="black"/>
                </a:solidFill>
                <a:latin typeface="Tw Cen MT" panose="020B0602020104020603"/>
              </a:rPr>
              <a:t>(3), 291-308. Retrieved from </a:t>
            </a:r>
            <a:r>
              <a:rPr lang="en-US" sz="1650" u="sng" dirty="0">
                <a:solidFill>
                  <a:prstClr val="black"/>
                </a:solidFill>
                <a:latin typeface="Tw Cen MT" panose="020B0602020104020603"/>
                <a:hlinkClick r:id="rId3"/>
              </a:rPr>
              <a:t>http://dx.doi.org/</a:t>
            </a:r>
            <a:endParaRPr lang="en-US" sz="1650" dirty="0">
              <a:solidFill>
                <a:prstClr val="black"/>
              </a:solidFill>
              <a:latin typeface="Tw Cen MT" panose="020B0602020104020603"/>
            </a:endParaRP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Miller, W., Meyers, R.M., &amp; </a:t>
            </a:r>
            <a:r>
              <a:rPr lang="en-US" sz="1650" dirty="0" err="1">
                <a:solidFill>
                  <a:prstClr val="black"/>
                </a:solidFill>
                <a:latin typeface="Tw Cen MT" panose="020B0602020104020603"/>
              </a:rPr>
              <a:t>Tonigan</a:t>
            </a:r>
            <a:r>
              <a:rPr lang="en-US" sz="1650" dirty="0">
                <a:solidFill>
                  <a:prstClr val="black"/>
                </a:solidFill>
                <a:latin typeface="Tw Cen MT" panose="020B0602020104020603"/>
              </a:rPr>
              <a:t>, S.J. (1999). Engaging the unmotivated in treatment for alcohol problems- A comparison of three intervention strategies. </a:t>
            </a:r>
            <a:r>
              <a:rPr lang="en-US" sz="1650" i="1" dirty="0" err="1">
                <a:solidFill>
                  <a:prstClr val="black"/>
                </a:solidFill>
                <a:latin typeface="Tw Cen MT" panose="020B0602020104020603"/>
              </a:rPr>
              <a:t>Journalof</a:t>
            </a:r>
            <a:r>
              <a:rPr lang="en-US" sz="1650" i="1" dirty="0">
                <a:solidFill>
                  <a:prstClr val="black"/>
                </a:solidFill>
                <a:latin typeface="Tw Cen MT" panose="020B0602020104020603"/>
              </a:rPr>
              <a:t> consulting and clinical psychology, 67</a:t>
            </a:r>
            <a:r>
              <a:rPr lang="en-US" sz="1650" dirty="0">
                <a:solidFill>
                  <a:prstClr val="black"/>
                </a:solidFill>
                <a:latin typeface="Tw Cen MT" panose="020B0602020104020603"/>
              </a:rPr>
              <a:t>(5), 688-697. </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O’Farrell, T. J., &amp; Clements, K. (2012). Review of Outcome Research on Marital and Family Therapy in Treatment for Alcoholism. </a:t>
            </a:r>
            <a:r>
              <a:rPr lang="en-US" sz="1650" i="1" dirty="0">
                <a:solidFill>
                  <a:prstClr val="black"/>
                </a:solidFill>
                <a:latin typeface="Tw Cen MT" panose="020B0602020104020603"/>
              </a:rPr>
              <a:t>Journal of Marital and Family Therapy, 38</a:t>
            </a:r>
            <a:r>
              <a:rPr lang="en-US" sz="1650" dirty="0">
                <a:solidFill>
                  <a:prstClr val="black"/>
                </a:solidFill>
                <a:latin typeface="Tw Cen MT" panose="020B0602020104020603"/>
              </a:rPr>
              <a:t>(1), 122-144. doi:10.1111/j.1752-0606.2011.00242.x</a:t>
            </a:r>
          </a:p>
          <a:p>
            <a:pPr marL="68580" indent="-68580" defTabSz="685800">
              <a:spcBef>
                <a:spcPts val="900"/>
              </a:spcBef>
              <a:spcAft>
                <a:spcPts val="150"/>
              </a:spcAft>
              <a:buClr>
                <a:srgbClr val="1CADE4"/>
              </a:buClr>
            </a:pPr>
            <a:endParaRPr lang="en-US" sz="1650" dirty="0">
              <a:solidFill>
                <a:prstClr val="black"/>
              </a:solidFill>
              <a:latin typeface="Tw Cen MT" panose="020B0602020104020603"/>
            </a:endParaRPr>
          </a:p>
          <a:p>
            <a:pPr marL="68580" indent="-68580" defTabSz="685800">
              <a:spcBef>
                <a:spcPts val="900"/>
              </a:spcBef>
              <a:spcAft>
                <a:spcPts val="150"/>
              </a:spcAft>
              <a:buClr>
                <a:srgbClr val="1CADE4"/>
              </a:buClr>
            </a:pPr>
            <a:endParaRPr lang="sv-SE" sz="1650" dirty="0">
              <a:solidFill>
                <a:prstClr val="black"/>
              </a:solidFill>
              <a:latin typeface="Tw Cen MT" panose="020B0602020104020603"/>
            </a:endParaRPr>
          </a:p>
        </p:txBody>
      </p:sp>
      <p:sp>
        <p:nvSpPr>
          <p:cNvPr id="9" name="Rubrik 1">
            <a:extLst>
              <a:ext uri="{FF2B5EF4-FFF2-40B4-BE49-F238E27FC236}">
                <a16:creationId xmlns:a16="http://schemas.microsoft.com/office/drawing/2014/main" id="{847AC59C-82FB-EA45-95D0-3BDC7B3E005A}"/>
              </a:ext>
            </a:extLst>
          </p:cNvPr>
          <p:cNvSpPr>
            <a:spLocks noGrp="1"/>
          </p:cNvSpPr>
          <p:nvPr>
            <p:ph type="title"/>
          </p:nvPr>
        </p:nvSpPr>
        <p:spPr>
          <a:xfrm>
            <a:off x="768096" y="1296162"/>
            <a:ext cx="7290054" cy="1124712"/>
          </a:xfrm>
        </p:spPr>
        <p:txBody>
          <a:bodyPr rtlCol="0">
            <a:normAutofit/>
          </a:bodyPr>
          <a:lstStyle/>
          <a:p>
            <a:r>
              <a:rPr lang="en-US" sz="3000" dirty="0"/>
              <a:t>References</a:t>
            </a:r>
          </a:p>
        </p:txBody>
      </p:sp>
    </p:spTree>
    <p:extLst>
      <p:ext uri="{BB962C8B-B14F-4D97-AF65-F5344CB8AC3E}">
        <p14:creationId xmlns:p14="http://schemas.microsoft.com/office/powerpoint/2010/main" val="3318974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E2ACD57-022D-A64F-A73F-9781159F8846}"/>
              </a:ext>
            </a:extLst>
          </p:cNvPr>
          <p:cNvSpPr>
            <a:spLocks noGrp="1"/>
          </p:cNvSpPr>
          <p:nvPr>
            <p:ph type="dt" sz="half" idx="10"/>
          </p:nvPr>
        </p:nvSpPr>
        <p:spPr/>
        <p:txBody>
          <a:bodyPr/>
          <a:lstStyle/>
          <a:p>
            <a:pPr defTabSz="342900"/>
            <a:r>
              <a:rPr lang="sv-SE">
                <a:solidFill>
                  <a:prstClr val="black">
                    <a:lumMod val="95000"/>
                    <a:lumOff val="5000"/>
                  </a:prstClr>
                </a:solidFill>
                <a:latin typeface="Tw Cen MT Condensed" panose="020B0606020104020203"/>
              </a:rPr>
              <a:t>2023-06-15</a:t>
            </a:r>
          </a:p>
        </p:txBody>
      </p:sp>
      <p:sp>
        <p:nvSpPr>
          <p:cNvPr id="5" name="Platshållare för sidfot 4">
            <a:extLst>
              <a:ext uri="{FF2B5EF4-FFF2-40B4-BE49-F238E27FC236}">
                <a16:creationId xmlns:a16="http://schemas.microsoft.com/office/drawing/2014/main" id="{6A134CCF-5A9D-9448-8784-0B3F7413177C}"/>
              </a:ext>
            </a:extLst>
          </p:cNvPr>
          <p:cNvSpPr>
            <a:spLocks noGrp="1"/>
          </p:cNvSpPr>
          <p:nvPr>
            <p:ph type="ftr" sz="quarter" idx="11"/>
          </p:nvPr>
        </p:nvSpPr>
        <p:spPr/>
        <p:txBody>
          <a:bodyPr/>
          <a:lstStyle/>
          <a:p>
            <a:pPr defTabSz="342900"/>
            <a:r>
              <a:rPr lang="sv-SE">
                <a:solidFill>
                  <a:prstClr val="black">
                    <a:lumMod val="95000"/>
                    <a:lumOff val="5000"/>
                  </a:prstClr>
                </a:solidFill>
                <a:latin typeface="Tw Cen MT Condensed" panose="020B0606020104020203"/>
              </a:rPr>
              <a:t>Siljeholm AFINet</a:t>
            </a:r>
          </a:p>
        </p:txBody>
      </p:sp>
      <p:sp>
        <p:nvSpPr>
          <p:cNvPr id="11" name="Platshållare för innehåll 2">
            <a:extLst>
              <a:ext uri="{FF2B5EF4-FFF2-40B4-BE49-F238E27FC236}">
                <a16:creationId xmlns:a16="http://schemas.microsoft.com/office/drawing/2014/main" id="{2CEF8C90-9C5C-CF4D-A9B9-BCD0A0BE8E93}"/>
              </a:ext>
            </a:extLst>
          </p:cNvPr>
          <p:cNvSpPr txBox="1">
            <a:spLocks/>
          </p:cNvSpPr>
          <p:nvPr/>
        </p:nvSpPr>
        <p:spPr>
          <a:xfrm>
            <a:off x="768097" y="2311558"/>
            <a:ext cx="7438256" cy="3398720"/>
          </a:xfrm>
          <a:prstGeom prst="rect">
            <a:avLst/>
          </a:prstGeom>
        </p:spPr>
        <p:txBody>
          <a:bodyPr vert="horz" lIns="34290" tIns="34290" rIns="34290" bIns="34290" rtlCol="0">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68580" indent="-68580" defTabSz="685800">
              <a:spcBef>
                <a:spcPts val="900"/>
              </a:spcBef>
              <a:spcAft>
                <a:spcPts val="150"/>
              </a:spcAft>
              <a:buClr>
                <a:srgbClr val="1CADE4"/>
              </a:buClr>
            </a:pPr>
            <a:r>
              <a:rPr lang="en-US" sz="1650" dirty="0">
                <a:solidFill>
                  <a:prstClr val="black"/>
                </a:solidFill>
                <a:latin typeface="Tw Cen MT" panose="020B0602020104020603"/>
              </a:rPr>
              <a:t>Orford, J., Velleman, R., </a:t>
            </a:r>
            <a:r>
              <a:rPr lang="en-US" sz="1650" dirty="0" err="1">
                <a:solidFill>
                  <a:prstClr val="black"/>
                </a:solidFill>
                <a:latin typeface="Tw Cen MT" panose="020B0602020104020603"/>
              </a:rPr>
              <a:t>Copello</a:t>
            </a:r>
            <a:r>
              <a:rPr lang="en-US" sz="1650" dirty="0">
                <a:solidFill>
                  <a:prstClr val="black"/>
                </a:solidFill>
                <a:latin typeface="Tw Cen MT" panose="020B0602020104020603"/>
              </a:rPr>
              <a:t>, A., Templeton, L., &amp; </a:t>
            </a:r>
            <a:r>
              <a:rPr lang="en-US" sz="1650" dirty="0" err="1">
                <a:solidFill>
                  <a:prstClr val="black"/>
                </a:solidFill>
                <a:latin typeface="Tw Cen MT" panose="020B0602020104020603"/>
              </a:rPr>
              <a:t>Ibanga</a:t>
            </a:r>
            <a:r>
              <a:rPr lang="en-US" sz="1650" dirty="0">
                <a:solidFill>
                  <a:prstClr val="black"/>
                </a:solidFill>
                <a:latin typeface="Tw Cen MT" panose="020B0602020104020603"/>
              </a:rPr>
              <a:t>, A. (2010). The experiences of affected family members: A summary of two decades of qualitative research. </a:t>
            </a:r>
            <a:r>
              <a:rPr lang="en-US" sz="1650" i="1" dirty="0">
                <a:solidFill>
                  <a:prstClr val="black"/>
                </a:solidFill>
                <a:latin typeface="Tw Cen MT" panose="020B0602020104020603"/>
              </a:rPr>
              <a:t>Drugs: Education, Prevention and Policy, 17</a:t>
            </a:r>
            <a:r>
              <a:rPr lang="en-US" sz="1650" dirty="0">
                <a:solidFill>
                  <a:prstClr val="black"/>
                </a:solidFill>
                <a:latin typeface="Tw Cen MT" panose="020B0602020104020603"/>
              </a:rPr>
              <a:t>(sup1), 44-62. doi:10.3109/09687637.2010.514192</a:t>
            </a:r>
          </a:p>
          <a:p>
            <a:pPr marL="68580" indent="-68580" defTabSz="685800">
              <a:spcBef>
                <a:spcPts val="900"/>
              </a:spcBef>
              <a:spcAft>
                <a:spcPts val="150"/>
              </a:spcAft>
              <a:buClr>
                <a:srgbClr val="1CADE4"/>
              </a:buClr>
            </a:pPr>
            <a:r>
              <a:rPr lang="en-US" sz="1650" dirty="0" err="1">
                <a:solidFill>
                  <a:prstClr val="black"/>
                </a:solidFill>
                <a:latin typeface="Tw Cen MT" panose="020B0602020104020603"/>
              </a:rPr>
              <a:t>Ozechowski</a:t>
            </a:r>
            <a:r>
              <a:rPr lang="en-US" sz="1650" dirty="0">
                <a:solidFill>
                  <a:prstClr val="black"/>
                </a:solidFill>
                <a:latin typeface="Tw Cen MT" panose="020B0602020104020603"/>
              </a:rPr>
              <a:t>, T. J., &amp; Waldron, H. B. (2010). Assertive Outreach Strategies for Narrowing the Adolescent Substance Abuse Treatment Gap: Implications for Research, Practice, and Policy. </a:t>
            </a:r>
            <a:r>
              <a:rPr lang="en-US" sz="1650" i="1" dirty="0">
                <a:solidFill>
                  <a:prstClr val="black"/>
                </a:solidFill>
                <a:latin typeface="Tw Cen MT" panose="020B0602020104020603"/>
              </a:rPr>
              <a:t>The Journal of Behavioral Health Services &amp; Research, 37</a:t>
            </a:r>
            <a:r>
              <a:rPr lang="en-US" sz="1650" dirty="0">
                <a:solidFill>
                  <a:prstClr val="black"/>
                </a:solidFill>
                <a:latin typeface="Tw Cen MT" panose="020B0602020104020603"/>
              </a:rPr>
              <a:t>(1), 40-63. doi:10.1007/s11414-008-9136-0</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Richert, T., Johnson, B., &amp; </a:t>
            </a:r>
            <a:r>
              <a:rPr lang="en-US" sz="1650" dirty="0" err="1">
                <a:solidFill>
                  <a:prstClr val="black"/>
                </a:solidFill>
                <a:latin typeface="Tw Cen MT" panose="020B0602020104020603"/>
              </a:rPr>
              <a:t>Svensson</a:t>
            </a:r>
            <a:r>
              <a:rPr lang="en-US" sz="1650" dirty="0">
                <a:solidFill>
                  <a:prstClr val="black"/>
                </a:solidFill>
                <a:latin typeface="Tw Cen MT" panose="020B0602020104020603"/>
              </a:rPr>
              <a:t>, B. (2018). Being a Parent to an Adult Child With Drug Problems: Negative Impacts on Life Situation, Health, and Emotions. </a:t>
            </a:r>
            <a:r>
              <a:rPr lang="en-US" sz="1650" i="1" dirty="0">
                <a:solidFill>
                  <a:prstClr val="black"/>
                </a:solidFill>
                <a:latin typeface="Tw Cen MT" panose="020B0602020104020603"/>
              </a:rPr>
              <a:t>Journal of Family Issues, 39</a:t>
            </a:r>
            <a:r>
              <a:rPr lang="en-US" sz="1650" dirty="0">
                <a:solidFill>
                  <a:prstClr val="black"/>
                </a:solidFill>
                <a:latin typeface="Tw Cen MT" panose="020B0602020104020603"/>
              </a:rPr>
              <a:t>(8), 2311-2335. doi:10.1177/0192513x17748695</a:t>
            </a:r>
          </a:p>
          <a:p>
            <a:pPr marL="68580" indent="-68580" defTabSz="685800">
              <a:spcBef>
                <a:spcPts val="900"/>
              </a:spcBef>
              <a:spcAft>
                <a:spcPts val="150"/>
              </a:spcAft>
              <a:buClr>
                <a:srgbClr val="1CADE4"/>
              </a:buClr>
            </a:pPr>
            <a:r>
              <a:rPr lang="en-US" sz="1650" dirty="0" err="1">
                <a:solidFill>
                  <a:prstClr val="black"/>
                </a:solidFill>
                <a:latin typeface="Tw Cen MT" panose="020B0602020104020603"/>
              </a:rPr>
              <a:t>Roozen</a:t>
            </a:r>
            <a:r>
              <a:rPr lang="en-US" sz="1650" dirty="0">
                <a:solidFill>
                  <a:prstClr val="black"/>
                </a:solidFill>
                <a:latin typeface="Tw Cen MT" panose="020B0602020104020603"/>
              </a:rPr>
              <a:t>, H. G., de </a:t>
            </a:r>
            <a:r>
              <a:rPr lang="en-US" sz="1650" dirty="0" err="1">
                <a:solidFill>
                  <a:prstClr val="black"/>
                </a:solidFill>
                <a:latin typeface="Tw Cen MT" panose="020B0602020104020603"/>
              </a:rPr>
              <a:t>Waart</a:t>
            </a:r>
            <a:r>
              <a:rPr lang="en-US" sz="1650" dirty="0">
                <a:solidFill>
                  <a:prstClr val="black"/>
                </a:solidFill>
                <a:latin typeface="Tw Cen MT" panose="020B0602020104020603"/>
              </a:rPr>
              <a:t>, R., &amp; van der Kroft, P. (2010). Community reinforcement and family training: an effective option to engage treatment-resistant substance-abusing individuals in treatment. </a:t>
            </a:r>
            <a:r>
              <a:rPr lang="en-US" sz="1650" i="1" dirty="0">
                <a:solidFill>
                  <a:prstClr val="black"/>
                </a:solidFill>
                <a:latin typeface="Tw Cen MT" panose="020B0602020104020603"/>
              </a:rPr>
              <a:t>Addiction, 105</a:t>
            </a:r>
            <a:r>
              <a:rPr lang="en-US" sz="1650" dirty="0">
                <a:solidFill>
                  <a:prstClr val="black"/>
                </a:solidFill>
                <a:latin typeface="Tw Cen MT" panose="020B0602020104020603"/>
              </a:rPr>
              <a:t>(10), 1729-1738. doi:10.1111/j.1360-0443.2010.03016.x</a:t>
            </a:r>
          </a:p>
          <a:p>
            <a:pPr marL="68580" indent="-68580" defTabSz="685800">
              <a:lnSpc>
                <a:spcPct val="120000"/>
              </a:lnSpc>
              <a:spcBef>
                <a:spcPts val="900"/>
              </a:spcBef>
              <a:spcAft>
                <a:spcPts val="150"/>
              </a:spcAft>
              <a:buClr>
                <a:srgbClr val="1CADE4"/>
              </a:buClr>
            </a:pPr>
            <a:r>
              <a:rPr lang="en-US" sz="1650" dirty="0">
                <a:solidFill>
                  <a:prstClr val="black"/>
                </a:solidFill>
                <a:latin typeface="Tw Cen MT" panose="020B0602020104020603"/>
              </a:rPr>
              <a:t>SAHMSA. (2020). </a:t>
            </a:r>
            <a:r>
              <a:rPr lang="en-US" sz="1650" i="1" dirty="0">
                <a:solidFill>
                  <a:prstClr val="black"/>
                </a:solidFill>
                <a:latin typeface="Tw Cen MT" panose="020B0602020104020603"/>
              </a:rPr>
              <a:t>Substance Abuse and Mental Health Services Administration. (2020). Key substance use and mental health indicators</a:t>
            </a:r>
            <a:endParaRPr lang="en-US" sz="1650" dirty="0">
              <a:solidFill>
                <a:prstClr val="black"/>
              </a:solidFill>
              <a:latin typeface="Tw Cen MT" panose="020B0602020104020603"/>
            </a:endParaRPr>
          </a:p>
          <a:p>
            <a:pPr marL="68580" indent="-68580" defTabSz="685800">
              <a:lnSpc>
                <a:spcPct val="120000"/>
              </a:lnSpc>
              <a:spcBef>
                <a:spcPts val="900"/>
              </a:spcBef>
              <a:spcAft>
                <a:spcPts val="150"/>
              </a:spcAft>
              <a:buClr>
                <a:srgbClr val="1CADE4"/>
              </a:buClr>
            </a:pPr>
            <a:r>
              <a:rPr lang="en-US" sz="1650" i="1" dirty="0">
                <a:solidFill>
                  <a:prstClr val="black"/>
                </a:solidFill>
                <a:latin typeface="Tw Cen MT" panose="020B0602020104020603"/>
              </a:rPr>
              <a:t>in the United States: Results from the 2019 National Survey on Drug Use and Health (HHS Publication No.</a:t>
            </a:r>
            <a:endParaRPr lang="en-US" sz="1650" dirty="0">
              <a:solidFill>
                <a:prstClr val="black"/>
              </a:solidFill>
              <a:latin typeface="Tw Cen MT" panose="020B0602020104020603"/>
            </a:endParaRPr>
          </a:p>
          <a:p>
            <a:pPr marL="68580" indent="-68580" defTabSz="685800">
              <a:lnSpc>
                <a:spcPct val="120000"/>
              </a:lnSpc>
              <a:spcBef>
                <a:spcPts val="900"/>
              </a:spcBef>
              <a:spcAft>
                <a:spcPts val="150"/>
              </a:spcAft>
              <a:buClr>
                <a:srgbClr val="1CADE4"/>
              </a:buClr>
            </a:pPr>
            <a:r>
              <a:rPr lang="en-US" sz="1650" i="1" dirty="0">
                <a:solidFill>
                  <a:prstClr val="black"/>
                </a:solidFill>
                <a:latin typeface="Tw Cen MT" panose="020B0602020104020603"/>
              </a:rPr>
              <a:t>PEP20-07-01-001, NSDUH Series H-55). Rockville, MD: Center for Behavioral Health Statistics and Quality,</a:t>
            </a:r>
            <a:endParaRPr lang="en-US" sz="1650" dirty="0">
              <a:solidFill>
                <a:prstClr val="black"/>
              </a:solidFill>
              <a:latin typeface="Tw Cen MT" panose="020B0602020104020603"/>
            </a:endParaRPr>
          </a:p>
          <a:p>
            <a:pPr marL="68580" indent="-68580" defTabSz="685800">
              <a:lnSpc>
                <a:spcPct val="120000"/>
              </a:lnSpc>
              <a:spcBef>
                <a:spcPts val="900"/>
              </a:spcBef>
              <a:spcAft>
                <a:spcPts val="150"/>
              </a:spcAft>
              <a:buClr>
                <a:srgbClr val="1CADE4"/>
              </a:buClr>
            </a:pPr>
            <a:r>
              <a:rPr lang="en-US" sz="1650" i="1" dirty="0">
                <a:solidFill>
                  <a:prstClr val="black"/>
                </a:solidFill>
                <a:latin typeface="Tw Cen MT" panose="020B0602020104020603"/>
              </a:rPr>
              <a:t>Substance Abuse and Mental Health Services Administration. Retrieved from </a:t>
            </a:r>
            <a:r>
              <a:rPr lang="en-US" sz="1650" i="1" u="sng" dirty="0">
                <a:solidFill>
                  <a:prstClr val="black"/>
                </a:solidFill>
                <a:latin typeface="Tw Cen MT" panose="020B0602020104020603"/>
                <a:hlinkClick r:id="rId3"/>
              </a:rPr>
              <a:t>https://www.samhsa.gov/data/</a:t>
            </a:r>
            <a:r>
              <a:rPr lang="en-US" sz="1650" dirty="0">
                <a:solidFill>
                  <a:prstClr val="black"/>
                </a:solidFill>
                <a:latin typeface="Tw Cen MT" panose="020B0602020104020603"/>
              </a:rPr>
              <a:t>.</a:t>
            </a:r>
          </a:p>
          <a:p>
            <a:pPr marL="68580" indent="-68580" defTabSz="685800">
              <a:spcBef>
                <a:spcPts val="900"/>
              </a:spcBef>
              <a:spcAft>
                <a:spcPts val="150"/>
              </a:spcAft>
              <a:buClr>
                <a:srgbClr val="1CADE4"/>
              </a:buClr>
            </a:pPr>
            <a:r>
              <a:rPr lang="en-US" sz="1650" dirty="0">
                <a:solidFill>
                  <a:prstClr val="black"/>
                </a:solidFill>
                <a:latin typeface="Tw Cen MT" panose="020B0602020104020603"/>
              </a:rPr>
              <a:t>Waldron, H. B., &amp; Turner, C. W. (2008). Evidence-based psychosocial treatments for adolescent substance abuse. </a:t>
            </a:r>
            <a:r>
              <a:rPr lang="en-US" sz="1650" i="1" dirty="0">
                <a:solidFill>
                  <a:prstClr val="black"/>
                </a:solidFill>
                <a:latin typeface="Tw Cen MT" panose="020B0602020104020603"/>
              </a:rPr>
              <a:t>J </a:t>
            </a:r>
            <a:r>
              <a:rPr lang="en-US" sz="1650" i="1" dirty="0" err="1">
                <a:solidFill>
                  <a:prstClr val="black"/>
                </a:solidFill>
                <a:latin typeface="Tw Cen MT" panose="020B0602020104020603"/>
              </a:rPr>
              <a:t>Clin</a:t>
            </a:r>
            <a:r>
              <a:rPr lang="en-US" sz="1650" i="1" dirty="0">
                <a:solidFill>
                  <a:prstClr val="black"/>
                </a:solidFill>
                <a:latin typeface="Tw Cen MT" panose="020B0602020104020603"/>
              </a:rPr>
              <a:t> Child </a:t>
            </a:r>
            <a:r>
              <a:rPr lang="en-US" sz="1650" i="1" dirty="0" err="1">
                <a:solidFill>
                  <a:prstClr val="black"/>
                </a:solidFill>
                <a:latin typeface="Tw Cen MT" panose="020B0602020104020603"/>
              </a:rPr>
              <a:t>Adolesc</a:t>
            </a:r>
            <a:r>
              <a:rPr lang="en-US" sz="1650" i="1" dirty="0">
                <a:solidFill>
                  <a:prstClr val="black"/>
                </a:solidFill>
                <a:latin typeface="Tw Cen MT" panose="020B0602020104020603"/>
              </a:rPr>
              <a:t> </a:t>
            </a:r>
            <a:r>
              <a:rPr lang="en-US" sz="1650" i="1" dirty="0" err="1">
                <a:solidFill>
                  <a:prstClr val="black"/>
                </a:solidFill>
                <a:latin typeface="Tw Cen MT" panose="020B0602020104020603"/>
              </a:rPr>
              <a:t>Psychol</a:t>
            </a:r>
            <a:r>
              <a:rPr lang="en-US" sz="1650" i="1" dirty="0">
                <a:solidFill>
                  <a:prstClr val="black"/>
                </a:solidFill>
                <a:latin typeface="Tw Cen MT" panose="020B0602020104020603"/>
              </a:rPr>
              <a:t>, 37</a:t>
            </a:r>
            <a:r>
              <a:rPr lang="en-US" sz="1650" dirty="0">
                <a:solidFill>
                  <a:prstClr val="black"/>
                </a:solidFill>
                <a:latin typeface="Tw Cen MT" panose="020B0602020104020603"/>
              </a:rPr>
              <a:t>(1), 238-261. doi:10.1080/15374410701820133</a:t>
            </a:r>
          </a:p>
          <a:p>
            <a:pPr marL="68580" indent="-68580" defTabSz="685800">
              <a:spcBef>
                <a:spcPts val="900"/>
              </a:spcBef>
              <a:spcAft>
                <a:spcPts val="150"/>
              </a:spcAft>
              <a:buClr>
                <a:srgbClr val="1CADE4"/>
              </a:buClr>
            </a:pPr>
            <a:endParaRPr lang="sv-SE" sz="1500" dirty="0">
              <a:solidFill>
                <a:prstClr val="black"/>
              </a:solidFill>
              <a:latin typeface="Tw Cen MT" panose="020B0602020104020603"/>
            </a:endParaRPr>
          </a:p>
          <a:p>
            <a:pPr marL="68580" indent="-68580" defTabSz="685800">
              <a:spcBef>
                <a:spcPts val="900"/>
              </a:spcBef>
              <a:spcAft>
                <a:spcPts val="150"/>
              </a:spcAft>
              <a:buClr>
                <a:srgbClr val="1CADE4"/>
              </a:buClr>
            </a:pPr>
            <a:endParaRPr lang="sv-SE" sz="1650" dirty="0">
              <a:solidFill>
                <a:prstClr val="black"/>
              </a:solidFill>
              <a:latin typeface="Tw Cen MT" panose="020B0602020104020603"/>
            </a:endParaRPr>
          </a:p>
        </p:txBody>
      </p:sp>
      <p:sp>
        <p:nvSpPr>
          <p:cNvPr id="9" name="Rubrik 1">
            <a:extLst>
              <a:ext uri="{FF2B5EF4-FFF2-40B4-BE49-F238E27FC236}">
                <a16:creationId xmlns:a16="http://schemas.microsoft.com/office/drawing/2014/main" id="{6BE59448-EAD6-5E4A-AACB-2CD82EC397C3}"/>
              </a:ext>
            </a:extLst>
          </p:cNvPr>
          <p:cNvSpPr>
            <a:spLocks noGrp="1"/>
          </p:cNvSpPr>
          <p:nvPr>
            <p:ph type="title"/>
          </p:nvPr>
        </p:nvSpPr>
        <p:spPr>
          <a:xfrm>
            <a:off x="768096" y="1296162"/>
            <a:ext cx="7290054" cy="1124712"/>
          </a:xfrm>
        </p:spPr>
        <p:txBody>
          <a:bodyPr rtlCol="0">
            <a:normAutofit/>
          </a:bodyPr>
          <a:lstStyle/>
          <a:p>
            <a:r>
              <a:rPr lang="en-US" sz="3000" dirty="0"/>
              <a:t>References</a:t>
            </a:r>
          </a:p>
        </p:txBody>
      </p:sp>
    </p:spTree>
    <p:extLst>
      <p:ext uri="{BB962C8B-B14F-4D97-AF65-F5344CB8AC3E}">
        <p14:creationId xmlns:p14="http://schemas.microsoft.com/office/powerpoint/2010/main" val="3730518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B566"/>
        </a:solidFill>
        <a:effectLst/>
      </p:bgPr>
    </p:bg>
    <p:spTree>
      <p:nvGrpSpPr>
        <p:cNvPr id="1" name="Shape 83"/>
        <p:cNvGrpSpPr/>
        <p:nvPr/>
      </p:nvGrpSpPr>
      <p:grpSpPr>
        <a:xfrm>
          <a:off x="0" y="0"/>
          <a:ext cx="0" cy="0"/>
          <a:chOff x="0" y="0"/>
          <a:chExt cx="0" cy="0"/>
        </a:xfrm>
      </p:grpSpPr>
      <p:sp>
        <p:nvSpPr>
          <p:cNvPr id="84" name="Google Shape;84;p1"/>
          <p:cNvSpPr/>
          <p:nvPr/>
        </p:nvSpPr>
        <p:spPr>
          <a:xfrm>
            <a:off x="0" y="4828359"/>
            <a:ext cx="9144000" cy="1172391"/>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85" name="Google Shape;85;p1"/>
          <p:cNvSpPr txBox="1">
            <a:spLocks noGrp="1"/>
          </p:cNvSpPr>
          <p:nvPr>
            <p:ph type="ctrTitle"/>
          </p:nvPr>
        </p:nvSpPr>
        <p:spPr>
          <a:xfrm>
            <a:off x="210244" y="1777819"/>
            <a:ext cx="8749350" cy="883125"/>
          </a:xfrm>
          <a:prstGeom prst="rect">
            <a:avLst/>
          </a:prstGeom>
          <a:noFill/>
          <a:ln>
            <a:noFill/>
          </a:ln>
        </p:spPr>
        <p:txBody>
          <a:bodyPr spcFirstLastPara="1" wrap="square" lIns="68569" tIns="68569" rIns="68569" bIns="68569" anchor="b" anchorCtr="0">
            <a:noAutofit/>
          </a:bodyPr>
          <a:lstStyle/>
          <a:p>
            <a:pPr>
              <a:lnSpc>
                <a:spcPct val="115000"/>
              </a:lnSpc>
              <a:spcBef>
                <a:spcPts val="900"/>
              </a:spcBef>
              <a:buSzPts val="1100"/>
            </a:pPr>
            <a:r>
              <a:rPr lang="pt-BR" sz="1800" b="1" dirty="0" err="1">
                <a:solidFill>
                  <a:srgbClr val="222222"/>
                </a:solidFill>
              </a:rPr>
              <a:t>How</a:t>
            </a:r>
            <a:r>
              <a:rPr lang="pt-BR" sz="1800" b="1" dirty="0">
                <a:solidFill>
                  <a:srgbClr val="222222"/>
                </a:solidFill>
              </a:rPr>
              <a:t> </a:t>
            </a:r>
            <a:r>
              <a:rPr lang="pt-BR" sz="1800" b="1" dirty="0" err="1">
                <a:solidFill>
                  <a:srgbClr val="222222"/>
                </a:solidFill>
              </a:rPr>
              <a:t>to</a:t>
            </a:r>
            <a:r>
              <a:rPr lang="pt-BR" sz="1800" b="1" dirty="0">
                <a:solidFill>
                  <a:srgbClr val="222222"/>
                </a:solidFill>
              </a:rPr>
              <a:t> </a:t>
            </a:r>
            <a:r>
              <a:rPr lang="pt-BR" sz="1800" b="1" dirty="0" err="1">
                <a:solidFill>
                  <a:srgbClr val="222222"/>
                </a:solidFill>
              </a:rPr>
              <a:t>reach</a:t>
            </a:r>
            <a:r>
              <a:rPr lang="pt-BR" sz="1800" b="1" dirty="0">
                <a:solidFill>
                  <a:srgbClr val="222222"/>
                </a:solidFill>
              </a:rPr>
              <a:t> </a:t>
            </a:r>
            <a:r>
              <a:rPr lang="pt-BR" sz="1800" b="1" dirty="0" err="1">
                <a:solidFill>
                  <a:srgbClr val="222222"/>
                </a:solidFill>
              </a:rPr>
              <a:t>the</a:t>
            </a:r>
            <a:r>
              <a:rPr lang="pt-BR" sz="1800" b="1" dirty="0">
                <a:solidFill>
                  <a:srgbClr val="222222"/>
                </a:solidFill>
              </a:rPr>
              <a:t> </a:t>
            </a:r>
            <a:r>
              <a:rPr lang="pt-BR" sz="1800" b="1" dirty="0" err="1">
                <a:solidFill>
                  <a:srgbClr val="222222"/>
                </a:solidFill>
              </a:rPr>
              <a:t>wide</a:t>
            </a:r>
            <a:r>
              <a:rPr lang="pt-BR" sz="1800" b="1" dirty="0">
                <a:solidFill>
                  <a:srgbClr val="222222"/>
                </a:solidFill>
              </a:rPr>
              <a:t> </a:t>
            </a:r>
            <a:r>
              <a:rPr lang="pt-BR" sz="1800" b="1" dirty="0" err="1">
                <a:solidFill>
                  <a:srgbClr val="222222"/>
                </a:solidFill>
              </a:rPr>
              <a:t>number</a:t>
            </a:r>
            <a:r>
              <a:rPr lang="pt-BR" sz="1800" b="1" dirty="0">
                <a:solidFill>
                  <a:srgbClr val="222222"/>
                </a:solidFill>
              </a:rPr>
              <a:t> </a:t>
            </a:r>
            <a:r>
              <a:rPr lang="pt-BR" sz="1800" b="1" dirty="0" err="1">
                <a:solidFill>
                  <a:srgbClr val="222222"/>
                </a:solidFill>
              </a:rPr>
              <a:t>of</a:t>
            </a:r>
            <a:r>
              <a:rPr lang="pt-BR" sz="1800" b="1" dirty="0">
                <a:solidFill>
                  <a:srgbClr val="222222"/>
                </a:solidFill>
              </a:rPr>
              <a:t> </a:t>
            </a:r>
            <a:r>
              <a:rPr lang="pt-BR" sz="1800" b="1" dirty="0" err="1">
                <a:solidFill>
                  <a:srgbClr val="222222"/>
                </a:solidFill>
              </a:rPr>
              <a:t>AFMs</a:t>
            </a:r>
            <a:r>
              <a:rPr lang="pt-BR" sz="1800" b="1" dirty="0">
                <a:solidFill>
                  <a:srgbClr val="222222"/>
                </a:solidFill>
              </a:rPr>
              <a:t> </a:t>
            </a:r>
            <a:r>
              <a:rPr lang="pt-BR" sz="1800" b="1" dirty="0" err="1">
                <a:solidFill>
                  <a:srgbClr val="222222"/>
                </a:solidFill>
              </a:rPr>
              <a:t>with</a:t>
            </a:r>
            <a:r>
              <a:rPr lang="pt-BR" sz="1800" b="1" dirty="0">
                <a:solidFill>
                  <a:srgbClr val="222222"/>
                </a:solidFill>
              </a:rPr>
              <a:t> </a:t>
            </a:r>
            <a:r>
              <a:rPr lang="pt-BR" sz="1800" b="1" dirty="0" err="1">
                <a:solidFill>
                  <a:srgbClr val="222222"/>
                </a:solidFill>
              </a:rPr>
              <a:t>Evidence-Based</a:t>
            </a:r>
            <a:r>
              <a:rPr lang="pt-BR" sz="1800" b="1" dirty="0">
                <a:solidFill>
                  <a:srgbClr val="222222"/>
                </a:solidFill>
              </a:rPr>
              <a:t> </a:t>
            </a:r>
            <a:r>
              <a:rPr lang="pt-BR" sz="1800" b="1" dirty="0" err="1">
                <a:solidFill>
                  <a:srgbClr val="222222"/>
                </a:solidFill>
              </a:rPr>
              <a:t>Information</a:t>
            </a:r>
            <a:r>
              <a:rPr lang="pt-BR" sz="1800" b="1" dirty="0">
                <a:solidFill>
                  <a:srgbClr val="222222"/>
                </a:solidFill>
              </a:rPr>
              <a:t> </a:t>
            </a:r>
            <a:r>
              <a:rPr lang="pt-BR" sz="1800" b="1" dirty="0" err="1">
                <a:solidFill>
                  <a:srgbClr val="222222"/>
                </a:solidFill>
              </a:rPr>
              <a:t>and</a:t>
            </a:r>
            <a:r>
              <a:rPr lang="pt-BR" sz="1800" b="1" dirty="0">
                <a:solidFill>
                  <a:srgbClr val="222222"/>
                </a:solidFill>
              </a:rPr>
              <a:t> </a:t>
            </a:r>
            <a:r>
              <a:rPr lang="pt-BR" sz="1800" b="1" dirty="0" err="1">
                <a:solidFill>
                  <a:srgbClr val="222222"/>
                </a:solidFill>
              </a:rPr>
              <a:t>Motivational</a:t>
            </a:r>
            <a:r>
              <a:rPr lang="pt-BR" sz="1800" b="1" dirty="0">
                <a:solidFill>
                  <a:srgbClr val="222222"/>
                </a:solidFill>
              </a:rPr>
              <a:t> </a:t>
            </a:r>
            <a:r>
              <a:rPr lang="pt-BR" sz="1800" b="1" dirty="0" err="1">
                <a:solidFill>
                  <a:srgbClr val="222222"/>
                </a:solidFill>
              </a:rPr>
              <a:t>Intervention</a:t>
            </a:r>
            <a:r>
              <a:rPr lang="pt-BR" sz="1800" b="1" dirty="0">
                <a:solidFill>
                  <a:srgbClr val="222222"/>
                </a:solidFill>
              </a:rPr>
              <a:t> in </a:t>
            </a:r>
            <a:r>
              <a:rPr lang="pt-BR" sz="1800" b="1" dirty="0" err="1">
                <a:solidFill>
                  <a:srgbClr val="222222"/>
                </a:solidFill>
              </a:rPr>
              <a:t>the</a:t>
            </a:r>
            <a:r>
              <a:rPr lang="pt-BR" sz="1800" b="1" dirty="0">
                <a:solidFill>
                  <a:srgbClr val="222222"/>
                </a:solidFill>
              </a:rPr>
              <a:t> </a:t>
            </a:r>
            <a:r>
              <a:rPr lang="pt-BR" sz="1800" b="1" dirty="0" err="1">
                <a:solidFill>
                  <a:srgbClr val="222222"/>
                </a:solidFill>
              </a:rPr>
              <a:t>Low</a:t>
            </a:r>
            <a:r>
              <a:rPr lang="pt-BR" sz="1800" b="1" dirty="0">
                <a:solidFill>
                  <a:srgbClr val="222222"/>
                </a:solidFill>
              </a:rPr>
              <a:t> Income Country, </a:t>
            </a:r>
            <a:r>
              <a:rPr lang="pt-BR" sz="1800" b="1" dirty="0" err="1">
                <a:solidFill>
                  <a:srgbClr val="222222"/>
                </a:solidFill>
              </a:rPr>
              <a:t>Brazil</a:t>
            </a:r>
            <a:r>
              <a:rPr lang="pt-BR" sz="1800" b="1" dirty="0">
                <a:solidFill>
                  <a:srgbClr val="222222"/>
                </a:solidFill>
              </a:rPr>
              <a:t>?</a:t>
            </a:r>
            <a:endParaRPr sz="1800" b="1" dirty="0">
              <a:solidFill>
                <a:srgbClr val="222222"/>
              </a:solidFill>
            </a:endParaRPr>
          </a:p>
        </p:txBody>
      </p:sp>
      <p:sp>
        <p:nvSpPr>
          <p:cNvPr id="86" name="Google Shape;86;p1"/>
          <p:cNvSpPr txBox="1">
            <a:spLocks noGrp="1"/>
          </p:cNvSpPr>
          <p:nvPr>
            <p:ph type="subTitle" idx="1"/>
          </p:nvPr>
        </p:nvSpPr>
        <p:spPr>
          <a:xfrm>
            <a:off x="2782952" y="2955713"/>
            <a:ext cx="5063625" cy="442800"/>
          </a:xfrm>
          <a:prstGeom prst="rect">
            <a:avLst/>
          </a:prstGeom>
          <a:noFill/>
          <a:ln>
            <a:noFill/>
          </a:ln>
        </p:spPr>
        <p:txBody>
          <a:bodyPr spcFirstLastPara="1" wrap="square" lIns="68569" tIns="68569" rIns="68569" bIns="68569" anchor="t" anchorCtr="0">
            <a:normAutofit fontScale="25000" lnSpcReduction="20000"/>
          </a:bodyPr>
          <a:lstStyle/>
          <a:p>
            <a:pPr marL="0" indent="0" algn="r">
              <a:lnSpc>
                <a:spcPct val="100000"/>
              </a:lnSpc>
              <a:spcBef>
                <a:spcPts val="240"/>
              </a:spcBef>
              <a:buClr>
                <a:srgbClr val="FFFF00"/>
              </a:buClr>
              <a:buSzPts val="182"/>
            </a:pPr>
            <a:r>
              <a:rPr lang="pt-BR" sz="4217" dirty="0"/>
              <a:t> </a:t>
            </a:r>
            <a:r>
              <a:rPr lang="pt-BR" sz="4217" dirty="0" err="1"/>
              <a:t>Clinic</a:t>
            </a:r>
            <a:r>
              <a:rPr lang="pt-BR" sz="4217" dirty="0"/>
              <a:t> </a:t>
            </a:r>
            <a:r>
              <a:rPr lang="pt-BR" sz="4217" dirty="0" err="1"/>
              <a:t>Psychologist</a:t>
            </a:r>
            <a:r>
              <a:rPr lang="pt-BR" sz="4217" dirty="0"/>
              <a:t>, </a:t>
            </a:r>
            <a:r>
              <a:rPr lang="pt-BR" sz="4217" dirty="0" err="1"/>
              <a:t>Specialist</a:t>
            </a:r>
            <a:r>
              <a:rPr lang="pt-BR" sz="4217" dirty="0"/>
              <a:t>, </a:t>
            </a:r>
            <a:r>
              <a:rPr lang="pt-BR" sz="4217" dirty="0" err="1"/>
              <a:t>MSc</a:t>
            </a:r>
            <a:r>
              <a:rPr lang="pt-BR" sz="4217" dirty="0"/>
              <a:t>, Health Science PhD,</a:t>
            </a:r>
            <a:endParaRPr sz="4292" dirty="0"/>
          </a:p>
          <a:p>
            <a:pPr marL="0" indent="0" algn="r">
              <a:lnSpc>
                <a:spcPct val="100000"/>
              </a:lnSpc>
              <a:spcBef>
                <a:spcPts val="240"/>
              </a:spcBef>
              <a:buClr>
                <a:srgbClr val="FFFF00"/>
              </a:buClr>
              <a:buSzPts val="182"/>
            </a:pPr>
            <a:r>
              <a:rPr lang="pt-BR" sz="4217" dirty="0" err="1"/>
              <a:t>AFINet</a:t>
            </a:r>
            <a:r>
              <a:rPr lang="pt-BR" sz="4217" dirty="0"/>
              <a:t> </a:t>
            </a:r>
            <a:r>
              <a:rPr lang="pt-BR" sz="4217" dirty="0" err="1"/>
              <a:t>Trustee</a:t>
            </a:r>
            <a:endParaRPr sz="4217" dirty="0"/>
          </a:p>
          <a:p>
            <a:pPr marL="0" indent="0" algn="r">
              <a:lnSpc>
                <a:spcPct val="100000"/>
              </a:lnSpc>
              <a:spcBef>
                <a:spcPts val="0"/>
              </a:spcBef>
              <a:buSzPct val="318181"/>
            </a:pPr>
            <a:endParaRPr sz="1200" dirty="0"/>
          </a:p>
          <a:p>
            <a:pPr marL="0" indent="0" algn="r">
              <a:lnSpc>
                <a:spcPct val="100000"/>
              </a:lnSpc>
              <a:spcBef>
                <a:spcPts val="0"/>
              </a:spcBef>
              <a:buSzPct val="318181"/>
            </a:pPr>
            <a:endParaRPr sz="1200" dirty="0"/>
          </a:p>
        </p:txBody>
      </p:sp>
      <p:sp>
        <p:nvSpPr>
          <p:cNvPr id="87" name="Google Shape;87;p1"/>
          <p:cNvSpPr txBox="1"/>
          <p:nvPr/>
        </p:nvSpPr>
        <p:spPr>
          <a:xfrm>
            <a:off x="0" y="1292944"/>
            <a:ext cx="9144000" cy="484718"/>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100"/>
            </a:pPr>
            <a:r>
              <a:rPr lang="pt-BR" sz="2700" kern="0" dirty="0">
                <a:solidFill>
                  <a:srgbClr val="FFFFFF"/>
                </a:solidFill>
                <a:latin typeface="Calibri"/>
                <a:ea typeface="Calibri"/>
                <a:cs typeface="Calibri"/>
                <a:sym typeface="Calibri"/>
              </a:rPr>
              <a:t>4th Annual </a:t>
            </a:r>
            <a:r>
              <a:rPr lang="pt-BR" sz="2700" kern="0" dirty="0" err="1">
                <a:solidFill>
                  <a:srgbClr val="FFFFFF"/>
                </a:solidFill>
                <a:latin typeface="Calibri"/>
                <a:ea typeface="Calibri"/>
                <a:cs typeface="Calibri"/>
                <a:sym typeface="Calibri"/>
              </a:rPr>
              <a:t>Conference</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University</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of</a:t>
            </a:r>
            <a:r>
              <a:rPr lang="pt-BR" sz="2700" kern="0" dirty="0">
                <a:solidFill>
                  <a:srgbClr val="FFFFFF"/>
                </a:solidFill>
                <a:latin typeface="Calibri"/>
                <a:ea typeface="Calibri"/>
                <a:cs typeface="Calibri"/>
                <a:sym typeface="Calibri"/>
              </a:rPr>
              <a:t> Rotterdam</a:t>
            </a:r>
            <a:endParaRPr sz="2700" kern="0" dirty="0">
              <a:solidFill>
                <a:srgbClr val="FFFFFF"/>
              </a:solidFill>
              <a:latin typeface="Calibri"/>
              <a:ea typeface="Calibri"/>
              <a:cs typeface="Calibri"/>
              <a:sym typeface="Calibri"/>
            </a:endParaRPr>
          </a:p>
        </p:txBody>
      </p:sp>
      <p:sp>
        <p:nvSpPr>
          <p:cNvPr id="88" name="Google Shape;88;p1"/>
          <p:cNvSpPr/>
          <p:nvPr/>
        </p:nvSpPr>
        <p:spPr>
          <a:xfrm rot="-5400000">
            <a:off x="4543760" y="264653"/>
            <a:ext cx="56480" cy="9144002"/>
          </a:xfrm>
          <a:prstGeom prst="rect">
            <a:avLst/>
          </a:prstGeom>
          <a:solidFill>
            <a:srgbClr val="9D7BAB"/>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pic>
        <p:nvPicPr>
          <p:cNvPr id="89" name="Google Shape;89;p1"/>
          <p:cNvPicPr preferRelativeResize="0"/>
          <p:nvPr/>
        </p:nvPicPr>
        <p:blipFill rotWithShape="1">
          <a:blip r:embed="rId3">
            <a:alphaModFix/>
          </a:blip>
          <a:srcRect/>
          <a:stretch/>
        </p:blipFill>
        <p:spPr>
          <a:xfrm>
            <a:off x="6483322" y="5374322"/>
            <a:ext cx="1363250" cy="290681"/>
          </a:xfrm>
          <a:prstGeom prst="rect">
            <a:avLst/>
          </a:prstGeom>
          <a:noFill/>
          <a:ln>
            <a:noFill/>
          </a:ln>
        </p:spPr>
      </p:pic>
      <p:pic>
        <p:nvPicPr>
          <p:cNvPr id="90" name="Google Shape;90;p1"/>
          <p:cNvPicPr preferRelativeResize="0"/>
          <p:nvPr/>
        </p:nvPicPr>
        <p:blipFill rotWithShape="1">
          <a:blip r:embed="rId4">
            <a:alphaModFix/>
          </a:blip>
          <a:srcRect/>
          <a:stretch/>
        </p:blipFill>
        <p:spPr>
          <a:xfrm>
            <a:off x="4707340" y="5398116"/>
            <a:ext cx="1563362" cy="280548"/>
          </a:xfrm>
          <a:prstGeom prst="rect">
            <a:avLst/>
          </a:prstGeom>
          <a:noFill/>
          <a:ln>
            <a:noFill/>
          </a:ln>
        </p:spPr>
      </p:pic>
      <p:pic>
        <p:nvPicPr>
          <p:cNvPr id="91" name="Google Shape;91;p1"/>
          <p:cNvPicPr preferRelativeResize="0"/>
          <p:nvPr/>
        </p:nvPicPr>
        <p:blipFill rotWithShape="1">
          <a:blip r:embed="rId5">
            <a:alphaModFix/>
          </a:blip>
          <a:srcRect/>
          <a:stretch/>
        </p:blipFill>
        <p:spPr>
          <a:xfrm>
            <a:off x="2345782" y="5360184"/>
            <a:ext cx="918419" cy="282775"/>
          </a:xfrm>
          <a:prstGeom prst="rect">
            <a:avLst/>
          </a:prstGeom>
          <a:noFill/>
          <a:ln>
            <a:noFill/>
          </a:ln>
        </p:spPr>
      </p:pic>
      <p:pic>
        <p:nvPicPr>
          <p:cNvPr id="92" name="Google Shape;92;p1"/>
          <p:cNvPicPr preferRelativeResize="0"/>
          <p:nvPr/>
        </p:nvPicPr>
        <p:blipFill rotWithShape="1">
          <a:blip r:embed="rId6">
            <a:alphaModFix/>
          </a:blip>
          <a:srcRect/>
          <a:stretch/>
        </p:blipFill>
        <p:spPr>
          <a:xfrm>
            <a:off x="1163730" y="5206291"/>
            <a:ext cx="1137572" cy="590563"/>
          </a:xfrm>
          <a:prstGeom prst="rect">
            <a:avLst/>
          </a:prstGeom>
          <a:noFill/>
          <a:ln>
            <a:noFill/>
          </a:ln>
        </p:spPr>
      </p:pic>
      <p:sp>
        <p:nvSpPr>
          <p:cNvPr id="93" name="Google Shape;93;p1"/>
          <p:cNvSpPr txBox="1"/>
          <p:nvPr/>
        </p:nvSpPr>
        <p:spPr>
          <a:xfrm>
            <a:off x="3867474" y="2671224"/>
            <a:ext cx="3149038" cy="372694"/>
          </a:xfrm>
          <a:prstGeom prst="rect">
            <a:avLst/>
          </a:prstGeom>
          <a:noFill/>
          <a:ln>
            <a:noFill/>
          </a:ln>
        </p:spPr>
        <p:txBody>
          <a:bodyPr spcFirstLastPara="1" wrap="square" lIns="68569" tIns="68569" rIns="68569" bIns="68569" anchor="t" anchorCtr="0">
            <a:noAutofit/>
          </a:bodyPr>
          <a:lstStyle/>
          <a:p>
            <a:pPr algn="r" defTabSz="685800">
              <a:spcBef>
                <a:spcPts val="240"/>
              </a:spcBef>
              <a:buClr>
                <a:srgbClr val="FFFF00"/>
              </a:buClr>
              <a:buSzPts val="400"/>
            </a:pPr>
            <a:r>
              <a:rPr lang="pt-BR" sz="1350" b="1" kern="0" dirty="0">
                <a:solidFill>
                  <a:srgbClr val="000000"/>
                </a:solidFill>
                <a:latin typeface="Calibri"/>
                <a:ea typeface="Calibri"/>
                <a:cs typeface="Calibri"/>
                <a:sym typeface="Calibri"/>
              </a:rPr>
              <a:t>Cassandra Borges </a:t>
            </a:r>
            <a:r>
              <a:rPr lang="pt-BR" sz="1350" b="1" kern="0" dirty="0" err="1">
                <a:solidFill>
                  <a:srgbClr val="000000"/>
                </a:solidFill>
                <a:latin typeface="Calibri"/>
                <a:ea typeface="Calibri"/>
                <a:cs typeface="Calibri"/>
                <a:sym typeface="Calibri"/>
              </a:rPr>
              <a:t>Bortolon</a:t>
            </a:r>
            <a:endParaRPr sz="1350" b="1" kern="0" dirty="0">
              <a:solidFill>
                <a:srgbClr val="44546A"/>
              </a:solidFill>
              <a:latin typeface="Arial"/>
              <a:ea typeface="Arial"/>
              <a:cs typeface="Arial"/>
              <a:sym typeface="Arial"/>
            </a:endParaRPr>
          </a:p>
        </p:txBody>
      </p:sp>
      <p:cxnSp>
        <p:nvCxnSpPr>
          <p:cNvPr id="94" name="Google Shape;94;p1"/>
          <p:cNvCxnSpPr/>
          <p:nvPr/>
        </p:nvCxnSpPr>
        <p:spPr>
          <a:xfrm>
            <a:off x="1972336" y="2658605"/>
            <a:ext cx="5199300" cy="0"/>
          </a:xfrm>
          <a:prstGeom prst="straightConnector1">
            <a:avLst/>
          </a:prstGeom>
          <a:noFill/>
          <a:ln w="28575" cap="flat" cmpd="sng">
            <a:solidFill>
              <a:srgbClr val="9D7BAB"/>
            </a:solidFill>
            <a:prstDash val="solid"/>
            <a:miter lim="800000"/>
            <a:headEnd type="none" w="sm" len="sm"/>
            <a:tailEnd type="none" w="sm" len="sm"/>
          </a:ln>
        </p:spPr>
      </p:cxnSp>
      <p:pic>
        <p:nvPicPr>
          <p:cNvPr id="95" name="Google Shape;95;p1"/>
          <p:cNvPicPr preferRelativeResize="0"/>
          <p:nvPr/>
        </p:nvPicPr>
        <p:blipFill rotWithShape="1">
          <a:blip r:embed="rId7">
            <a:alphaModFix/>
          </a:blip>
          <a:srcRect/>
          <a:stretch/>
        </p:blipFill>
        <p:spPr>
          <a:xfrm>
            <a:off x="8031093" y="5298825"/>
            <a:ext cx="928387" cy="357164"/>
          </a:xfrm>
          <a:prstGeom prst="rect">
            <a:avLst/>
          </a:prstGeom>
          <a:noFill/>
          <a:ln>
            <a:noFill/>
          </a:ln>
        </p:spPr>
      </p:pic>
      <p:pic>
        <p:nvPicPr>
          <p:cNvPr id="96" name="Google Shape;96;p1" descr="Cruz Vermelha Brasileira – GAIRE"/>
          <p:cNvPicPr preferRelativeResize="0"/>
          <p:nvPr/>
        </p:nvPicPr>
        <p:blipFill rotWithShape="1">
          <a:blip r:embed="rId8">
            <a:alphaModFix/>
          </a:blip>
          <a:srcRect/>
          <a:stretch/>
        </p:blipFill>
        <p:spPr>
          <a:xfrm>
            <a:off x="3380440" y="5270275"/>
            <a:ext cx="1313921" cy="536231"/>
          </a:xfrm>
          <a:prstGeom prst="rect">
            <a:avLst/>
          </a:prstGeom>
          <a:noFill/>
          <a:ln>
            <a:noFill/>
          </a:ln>
        </p:spPr>
      </p:pic>
      <p:pic>
        <p:nvPicPr>
          <p:cNvPr id="97" name="Google Shape;97;p1"/>
          <p:cNvPicPr preferRelativeResize="0"/>
          <p:nvPr/>
        </p:nvPicPr>
        <p:blipFill rotWithShape="1">
          <a:blip r:embed="rId9">
            <a:alphaModFix/>
          </a:blip>
          <a:srcRect/>
          <a:stretch/>
        </p:blipFill>
        <p:spPr>
          <a:xfrm>
            <a:off x="210248" y="5261299"/>
            <a:ext cx="983141" cy="480548"/>
          </a:xfrm>
          <a:prstGeom prst="rect">
            <a:avLst/>
          </a:prstGeom>
          <a:noFill/>
          <a:ln>
            <a:noFill/>
          </a:ln>
        </p:spPr>
      </p:pic>
      <p:sp>
        <p:nvSpPr>
          <p:cNvPr id="98" name="Google Shape;98;p1"/>
          <p:cNvSpPr txBox="1"/>
          <p:nvPr/>
        </p:nvSpPr>
        <p:spPr>
          <a:xfrm>
            <a:off x="4735125" y="3759375"/>
            <a:ext cx="3739725" cy="553976"/>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100"/>
            </a:pPr>
            <a:r>
              <a:rPr lang="pt-BR" sz="2700" kern="0" dirty="0" err="1">
                <a:solidFill>
                  <a:srgbClr val="FFFFFF"/>
                </a:solidFill>
                <a:latin typeface="Calibri"/>
                <a:ea typeface="Calibri"/>
                <a:cs typeface="Calibri"/>
                <a:sym typeface="Calibri"/>
              </a:rPr>
              <a:t>AFINet</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June</a:t>
            </a:r>
            <a:r>
              <a:rPr lang="pt-BR" sz="2700" kern="0" dirty="0">
                <a:solidFill>
                  <a:srgbClr val="FFFFFF"/>
                </a:solidFill>
                <a:latin typeface="Calibri"/>
                <a:ea typeface="Calibri"/>
                <a:cs typeface="Calibri"/>
                <a:sym typeface="Calibri"/>
              </a:rPr>
              <a:t> 2023 </a:t>
            </a:r>
            <a:endParaRPr sz="1050" kern="0"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2"/>
          <p:cNvSpPr txBox="1"/>
          <p:nvPr/>
        </p:nvSpPr>
        <p:spPr>
          <a:xfrm>
            <a:off x="460411" y="1060392"/>
            <a:ext cx="6390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Outline</a:t>
            </a:r>
            <a:endParaRPr sz="1050" kern="0" dirty="0">
              <a:solidFill>
                <a:srgbClr val="000000"/>
              </a:solidFill>
              <a:latin typeface="Arial"/>
              <a:ea typeface="Arial"/>
              <a:cs typeface="Arial"/>
              <a:sym typeface="Arial"/>
            </a:endParaRPr>
          </a:p>
        </p:txBody>
      </p:sp>
      <p:sp>
        <p:nvSpPr>
          <p:cNvPr id="105" name="Google Shape;105;p2"/>
          <p:cNvSpPr txBox="1"/>
          <p:nvPr/>
        </p:nvSpPr>
        <p:spPr>
          <a:xfrm>
            <a:off x="529857" y="1960884"/>
            <a:ext cx="6140250" cy="2551725"/>
          </a:xfrm>
          <a:prstGeom prst="rect">
            <a:avLst/>
          </a:prstGeom>
          <a:noFill/>
          <a:ln>
            <a:noFill/>
          </a:ln>
        </p:spPr>
        <p:txBody>
          <a:bodyPr spcFirstLastPara="1" wrap="square" lIns="68569" tIns="68569" rIns="68569" bIns="68569" anchor="t" anchorCtr="0">
            <a:normAutofit/>
          </a:bodyPr>
          <a:lstStyle/>
          <a:p>
            <a:pPr defTabSz="685800">
              <a:lnSpc>
                <a:spcPct val="90000"/>
              </a:lnSpc>
              <a:spcBef>
                <a:spcPts val="900"/>
              </a:spcBef>
              <a:buClr>
                <a:srgbClr val="000000"/>
              </a:buClr>
              <a:buSzPts val="2131"/>
            </a:pPr>
            <a:endParaRPr sz="1050" kern="0">
              <a:solidFill>
                <a:srgbClr val="000000"/>
              </a:solidFill>
              <a:latin typeface="Arial"/>
              <a:ea typeface="Arial"/>
              <a:cs typeface="Arial"/>
              <a:sym typeface="Arial"/>
            </a:endParaRPr>
          </a:p>
          <a:p>
            <a:pPr defTabSz="685800">
              <a:lnSpc>
                <a:spcPct val="90000"/>
              </a:lnSpc>
              <a:spcBef>
                <a:spcPts val="900"/>
              </a:spcBef>
              <a:buClr>
                <a:srgbClr val="000000"/>
              </a:buClr>
              <a:buSzPts val="2131"/>
            </a:pPr>
            <a:endParaRPr sz="1050" kern="0">
              <a:solidFill>
                <a:srgbClr val="000000"/>
              </a:solidFill>
              <a:latin typeface="Arial"/>
              <a:ea typeface="Arial"/>
              <a:cs typeface="Arial"/>
              <a:sym typeface="Arial"/>
            </a:endParaRPr>
          </a:p>
        </p:txBody>
      </p:sp>
      <p:sp>
        <p:nvSpPr>
          <p:cNvPr id="106" name="Google Shape;106;p2"/>
          <p:cNvSpPr txBox="1"/>
          <p:nvPr/>
        </p:nvSpPr>
        <p:spPr>
          <a:xfrm>
            <a:off x="450614" y="3526137"/>
            <a:ext cx="4712175" cy="387768"/>
          </a:xfrm>
          <a:prstGeom prst="rect">
            <a:avLst/>
          </a:prstGeom>
          <a:noFill/>
          <a:ln>
            <a:noFill/>
          </a:ln>
        </p:spPr>
        <p:txBody>
          <a:bodyPr spcFirstLastPara="1" wrap="square" lIns="68569" tIns="34275" rIns="68569" bIns="34275" anchor="t" anchorCtr="0">
            <a:spAutoFit/>
          </a:bodyPr>
          <a:lstStyle/>
          <a:p>
            <a:pPr defTabSz="685800">
              <a:lnSpc>
                <a:spcPct val="115000"/>
              </a:lnSpc>
              <a:buClr>
                <a:srgbClr val="000000"/>
              </a:buClr>
              <a:buSzPts val="2400"/>
            </a:pPr>
            <a:endParaRPr kern="0">
              <a:solidFill>
                <a:srgbClr val="000000"/>
              </a:solidFill>
              <a:latin typeface="Calibri"/>
              <a:ea typeface="Calibri"/>
              <a:cs typeface="Calibri"/>
              <a:sym typeface="Calibri"/>
            </a:endParaRPr>
          </a:p>
        </p:txBody>
      </p:sp>
      <p:sp>
        <p:nvSpPr>
          <p:cNvPr id="107" name="Google Shape;107;p2"/>
          <p:cNvSpPr txBox="1"/>
          <p:nvPr/>
        </p:nvSpPr>
        <p:spPr>
          <a:xfrm>
            <a:off x="460411" y="2141181"/>
            <a:ext cx="6717375" cy="3462464"/>
          </a:xfrm>
          <a:prstGeom prst="rect">
            <a:avLst/>
          </a:prstGeom>
          <a:noFill/>
          <a:ln>
            <a:noFill/>
          </a:ln>
        </p:spPr>
        <p:txBody>
          <a:bodyPr spcFirstLastPara="1" wrap="square" lIns="68569" tIns="68569" rIns="68569" bIns="68569" anchor="t" anchorCtr="0">
            <a:spAutoFit/>
          </a:bodyPr>
          <a:lstStyle/>
          <a:p>
            <a:pPr defTabSz="685800">
              <a:buClr>
                <a:srgbClr val="000000"/>
              </a:buClr>
              <a:buSzPts val="3600"/>
            </a:pP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Global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burden</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on</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family</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health</a:t>
            </a:r>
            <a:endParaRPr sz="2700" b="1" kern="0" dirty="0">
              <a:solidFill>
                <a:srgbClr val="000000"/>
              </a:solidFill>
              <a:latin typeface="Calibri" panose="020F0502020204030204" pitchFamily="34" charset="0"/>
              <a:ea typeface="Times" charset="0"/>
              <a:cs typeface="Calibri" panose="020F0502020204030204" pitchFamily="34" charset="0"/>
              <a:sym typeface="Calibri"/>
            </a:endParaRPr>
          </a:p>
          <a:p>
            <a:pPr defTabSz="685800">
              <a:buClr>
                <a:srgbClr val="000000"/>
              </a:buClr>
              <a:buSzPts val="3600"/>
            </a:pP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AcurarTECH</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intervention</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a:t>
            </a:r>
            <a:endParaRPr sz="2700" b="1" kern="0" dirty="0">
              <a:solidFill>
                <a:srgbClr val="000000"/>
              </a:solidFill>
              <a:latin typeface="Calibri" panose="020F0502020204030204" pitchFamily="34" charset="0"/>
              <a:ea typeface="Times" charset="0"/>
              <a:cs typeface="Calibri" panose="020F0502020204030204" pitchFamily="34" charset="0"/>
              <a:sym typeface="Calibri"/>
            </a:endParaRPr>
          </a:p>
          <a:p>
            <a:pPr defTabSz="685800">
              <a:buClr>
                <a:srgbClr val="000000"/>
              </a:buClr>
              <a:buSzPts val="3600"/>
            </a:pP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Main</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characteristics</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in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our</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database</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a:t>
            </a:r>
            <a:endParaRPr sz="2700" b="1" kern="0" dirty="0">
              <a:solidFill>
                <a:srgbClr val="000000"/>
              </a:solidFill>
              <a:latin typeface="Calibri" panose="020F0502020204030204" pitchFamily="34" charset="0"/>
              <a:ea typeface="Times" charset="0"/>
              <a:cs typeface="Calibri" panose="020F0502020204030204" pitchFamily="34" charset="0"/>
              <a:sym typeface="Calibri"/>
            </a:endParaRPr>
          </a:p>
          <a:p>
            <a:pPr defTabSz="685800">
              <a:buClr>
                <a:srgbClr val="000000"/>
              </a:buClr>
              <a:buSzPts val="3600"/>
            </a:pP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Flora's</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intervention</a:t>
            </a: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 script</a:t>
            </a:r>
            <a:endParaRPr sz="2700" b="1" kern="0" dirty="0">
              <a:solidFill>
                <a:srgbClr val="000000"/>
              </a:solidFill>
              <a:latin typeface="Calibri" panose="020F0502020204030204" pitchFamily="34" charset="0"/>
              <a:ea typeface="Times" charset="0"/>
              <a:cs typeface="Calibri" panose="020F0502020204030204" pitchFamily="34" charset="0"/>
              <a:sym typeface="Calibri"/>
            </a:endParaRPr>
          </a:p>
          <a:p>
            <a:pPr defTabSz="685800">
              <a:buClr>
                <a:srgbClr val="000000"/>
              </a:buClr>
              <a:buSzPts val="3600"/>
            </a:pPr>
            <a:r>
              <a:rPr lang="pt-BR" sz="2700" b="1" kern="0" dirty="0">
                <a:solidFill>
                  <a:srgbClr val="000000"/>
                </a:solidFill>
                <a:latin typeface="Calibri" panose="020F0502020204030204" pitchFamily="34" charset="0"/>
                <a:ea typeface="Times" charset="0"/>
                <a:cs typeface="Calibri" panose="020F0502020204030204" pitchFamily="34" charset="0"/>
                <a:sym typeface="Calibri"/>
              </a:rPr>
              <a:t>Case </a:t>
            </a: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report</a:t>
            </a:r>
            <a:endParaRPr sz="2700" b="1" kern="0" dirty="0">
              <a:solidFill>
                <a:srgbClr val="000000"/>
              </a:solidFill>
              <a:latin typeface="Calibri" panose="020F0502020204030204" pitchFamily="34" charset="0"/>
              <a:ea typeface="Times" charset="0"/>
              <a:cs typeface="Calibri" panose="020F0502020204030204" pitchFamily="34" charset="0"/>
              <a:sym typeface="Calibri"/>
            </a:endParaRPr>
          </a:p>
          <a:p>
            <a:pPr defTabSz="685800">
              <a:buClr>
                <a:srgbClr val="000000"/>
              </a:buClr>
              <a:buSzPts val="3600"/>
            </a:pPr>
            <a:r>
              <a:rPr lang="pt-BR" sz="2700" b="1" kern="0" dirty="0" err="1">
                <a:solidFill>
                  <a:srgbClr val="000000"/>
                </a:solidFill>
                <a:latin typeface="Calibri" panose="020F0502020204030204" pitchFamily="34" charset="0"/>
                <a:ea typeface="Times" charset="0"/>
                <a:cs typeface="Calibri" panose="020F0502020204030204" pitchFamily="34" charset="0"/>
                <a:sym typeface="Calibri"/>
              </a:rPr>
              <a:t>Summary</a:t>
            </a:r>
            <a:endParaRPr sz="2700" b="1" kern="0" dirty="0">
              <a:solidFill>
                <a:srgbClr val="000000"/>
              </a:solidFill>
              <a:latin typeface="Calibri" panose="020F0502020204030204" pitchFamily="34" charset="0"/>
              <a:ea typeface="Times" charset="0"/>
              <a:cs typeface="Calibri" panose="020F0502020204030204" pitchFamily="34" charset="0"/>
              <a:sym typeface="Calibri"/>
            </a:endParaRPr>
          </a:p>
          <a:p>
            <a:pPr defTabSz="685800">
              <a:buClr>
                <a:srgbClr val="000000"/>
              </a:buClr>
              <a:buSzPts val="3600"/>
            </a:pPr>
            <a:endParaRPr sz="2700" b="1" kern="0" dirty="0">
              <a:solidFill>
                <a:srgbClr val="000000"/>
              </a:solidFill>
              <a:latin typeface="Calibri"/>
              <a:ea typeface="Calibri"/>
              <a:cs typeface="Calibri"/>
              <a:sym typeface="Calibri"/>
            </a:endParaRPr>
          </a:p>
          <a:p>
            <a:pPr defTabSz="685800">
              <a:buClr>
                <a:srgbClr val="000000"/>
              </a:buClr>
              <a:buSzPts val="3600"/>
            </a:pPr>
            <a:endParaRPr sz="2700" b="1" kern="0"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pic>
        <p:nvPicPr>
          <p:cNvPr id="3" name="Imagem 2" descr="Mapa&#10;&#10;Descrição gerada automaticamente">
            <a:extLst>
              <a:ext uri="{FF2B5EF4-FFF2-40B4-BE49-F238E27FC236}">
                <a16:creationId xmlns:a16="http://schemas.microsoft.com/office/drawing/2014/main" id="{E157E2E3-F324-0554-59F4-2230743AD523}"/>
              </a:ext>
            </a:extLst>
          </p:cNvPr>
          <p:cNvPicPr>
            <a:picLocks noChangeAspect="1"/>
          </p:cNvPicPr>
          <p:nvPr/>
        </p:nvPicPr>
        <p:blipFill>
          <a:blip r:embed="rId4"/>
          <a:stretch>
            <a:fillRect/>
          </a:stretch>
        </p:blipFill>
        <p:spPr>
          <a:xfrm>
            <a:off x="5814109" y="3814416"/>
            <a:ext cx="1841656" cy="1836554"/>
          </a:xfrm>
          <a:prstGeom prst="rect">
            <a:avLst/>
          </a:prstGeom>
        </p:spPr>
      </p:pic>
      <p:sp>
        <p:nvSpPr>
          <p:cNvPr id="114" name="Google Shape;114;g24f6bb1a7f4_0_7"/>
          <p:cNvSpPr/>
          <p:nvPr/>
        </p:nvSpPr>
        <p:spPr>
          <a:xfrm>
            <a:off x="6734936" y="5251525"/>
            <a:ext cx="1752002" cy="466751"/>
          </a:xfrm>
          <a:prstGeom prst="roundRect">
            <a:avLst>
              <a:gd name="adj" fmla="val 38336"/>
            </a:avLst>
          </a:prstGeom>
          <a:solidFill>
            <a:srgbClr val="836893"/>
          </a:solidFill>
          <a:ln>
            <a:noFill/>
          </a:ln>
        </p:spPr>
        <p:txBody>
          <a:bodyPr spcFirstLastPara="1" wrap="square" lIns="68569" tIns="34275" rIns="68569" bIns="34275" anchor="ctr" anchorCtr="0">
            <a:noAutofit/>
          </a:bodyPr>
          <a:lstStyle/>
          <a:p>
            <a:pPr algn="ctr" defTabSz="685800">
              <a:buClr>
                <a:srgbClr val="000000"/>
              </a:buClr>
              <a:buSzPts val="3600"/>
            </a:pPr>
            <a:r>
              <a:rPr lang="pt-BR" sz="2400" kern="0" dirty="0">
                <a:solidFill>
                  <a:srgbClr val="F7B566"/>
                </a:solidFill>
                <a:latin typeface="Calibri"/>
                <a:ea typeface="Calibri"/>
                <a:cs typeface="Calibri"/>
                <a:sym typeface="Calibri"/>
              </a:rPr>
              <a:t>30.000.000</a:t>
            </a:r>
            <a:endParaRPr sz="900" kern="0" dirty="0">
              <a:solidFill>
                <a:srgbClr val="F7B566"/>
              </a:solidFill>
              <a:latin typeface="Arial"/>
              <a:ea typeface="Arial"/>
              <a:cs typeface="Arial"/>
              <a:sym typeface="Arial"/>
            </a:endParaRPr>
          </a:p>
        </p:txBody>
      </p:sp>
      <p:sp>
        <p:nvSpPr>
          <p:cNvPr id="115" name="Google Shape;115;g24f6bb1a7f4_0_7"/>
          <p:cNvSpPr txBox="1"/>
          <p:nvPr/>
        </p:nvSpPr>
        <p:spPr>
          <a:xfrm>
            <a:off x="465173" y="1048013"/>
            <a:ext cx="6390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a:solidFill>
                  <a:srgbClr val="FFFFFF"/>
                </a:solidFill>
                <a:latin typeface="Calibri"/>
                <a:ea typeface="Calibri"/>
                <a:cs typeface="Calibri"/>
                <a:sym typeface="Calibri"/>
              </a:rPr>
              <a:t>Introduction</a:t>
            </a:r>
            <a:endParaRPr sz="1050" kern="0">
              <a:solidFill>
                <a:srgbClr val="000000"/>
              </a:solidFill>
              <a:latin typeface="Arial"/>
              <a:ea typeface="Arial"/>
              <a:cs typeface="Arial"/>
              <a:sym typeface="Arial"/>
            </a:endParaRPr>
          </a:p>
        </p:txBody>
      </p:sp>
      <p:sp>
        <p:nvSpPr>
          <p:cNvPr id="116" name="Google Shape;116;g24f6bb1a7f4_0_7"/>
          <p:cNvSpPr txBox="1"/>
          <p:nvPr/>
        </p:nvSpPr>
        <p:spPr>
          <a:xfrm>
            <a:off x="471074" y="1960884"/>
            <a:ext cx="6140250" cy="2551725"/>
          </a:xfrm>
          <a:prstGeom prst="rect">
            <a:avLst/>
          </a:prstGeom>
          <a:noFill/>
          <a:ln>
            <a:noFill/>
          </a:ln>
        </p:spPr>
        <p:txBody>
          <a:bodyPr spcFirstLastPara="1" wrap="square" lIns="68569" tIns="68569" rIns="68569" bIns="68569" anchor="t" anchorCtr="0">
            <a:normAutofit/>
          </a:bodyPr>
          <a:lstStyle/>
          <a:p>
            <a:pPr defTabSz="685800">
              <a:lnSpc>
                <a:spcPct val="90000"/>
              </a:lnSpc>
              <a:spcBef>
                <a:spcPts val="900"/>
              </a:spcBef>
              <a:buClr>
                <a:srgbClr val="000000"/>
              </a:buClr>
              <a:buSzPts val="2131"/>
            </a:pPr>
            <a:endParaRPr sz="1050" kern="0" dirty="0">
              <a:solidFill>
                <a:srgbClr val="000000"/>
              </a:solidFill>
              <a:latin typeface="Arial"/>
              <a:ea typeface="Arial"/>
              <a:cs typeface="Arial"/>
              <a:sym typeface="Arial"/>
            </a:endParaRPr>
          </a:p>
          <a:p>
            <a:pPr defTabSz="685800">
              <a:lnSpc>
                <a:spcPct val="90000"/>
              </a:lnSpc>
              <a:spcBef>
                <a:spcPts val="900"/>
              </a:spcBef>
              <a:buClr>
                <a:srgbClr val="000000"/>
              </a:buClr>
              <a:buSzPts val="2131"/>
            </a:pPr>
            <a:r>
              <a:rPr lang="pt-BR" sz="2400" b="1" kern="0" dirty="0">
                <a:solidFill>
                  <a:srgbClr val="000000"/>
                </a:solidFill>
                <a:latin typeface="Calibri"/>
                <a:ea typeface="Calibri"/>
                <a:cs typeface="Calibri"/>
                <a:sym typeface="Calibri"/>
              </a:rPr>
              <a:t>Global </a:t>
            </a:r>
            <a:r>
              <a:rPr lang="pt-BR" sz="2400" b="1" kern="0" dirty="0" err="1">
                <a:solidFill>
                  <a:srgbClr val="000000"/>
                </a:solidFill>
                <a:latin typeface="Calibri"/>
                <a:ea typeface="Calibri"/>
                <a:cs typeface="Calibri"/>
                <a:sym typeface="Calibri"/>
              </a:rPr>
              <a:t>burden</a:t>
            </a:r>
            <a:r>
              <a:rPr lang="pt-BR" sz="2400" b="1" kern="0" dirty="0">
                <a:solidFill>
                  <a:srgbClr val="000000"/>
                </a:solidFill>
                <a:latin typeface="Calibri"/>
                <a:ea typeface="Calibri"/>
                <a:cs typeface="Calibri"/>
                <a:sym typeface="Calibri"/>
              </a:rPr>
              <a:t> in </a:t>
            </a:r>
            <a:r>
              <a:rPr lang="pt-BR" sz="2400" b="1" kern="0" dirty="0" err="1">
                <a:solidFill>
                  <a:srgbClr val="000000"/>
                </a:solidFill>
                <a:latin typeface="Calibri"/>
                <a:ea typeface="Calibri"/>
                <a:cs typeface="Calibri"/>
                <a:sym typeface="Calibri"/>
              </a:rPr>
              <a:t>AFMs</a:t>
            </a:r>
            <a:r>
              <a:rPr lang="pt-BR" sz="2400" b="1" kern="0" dirty="0">
                <a:solidFill>
                  <a:srgbClr val="000000"/>
                </a:solidFill>
                <a:latin typeface="Calibri"/>
                <a:ea typeface="Calibri"/>
                <a:cs typeface="Calibri"/>
                <a:sym typeface="Calibri"/>
              </a:rPr>
              <a:t> </a:t>
            </a:r>
            <a:r>
              <a:rPr lang="pt-BR" sz="2400" b="1" kern="0" dirty="0" err="1">
                <a:solidFill>
                  <a:srgbClr val="000000"/>
                </a:solidFill>
                <a:latin typeface="Calibri"/>
                <a:ea typeface="Calibri"/>
                <a:cs typeface="Calibri"/>
                <a:sym typeface="Calibri"/>
              </a:rPr>
              <a:t>health</a:t>
            </a:r>
            <a:endParaRPr sz="1050" kern="0" dirty="0">
              <a:solidFill>
                <a:srgbClr val="000000"/>
              </a:solidFill>
              <a:latin typeface="Arial"/>
              <a:ea typeface="Arial"/>
              <a:cs typeface="Arial"/>
              <a:sym typeface="Arial"/>
            </a:endParaRPr>
          </a:p>
        </p:txBody>
      </p:sp>
      <p:sp>
        <p:nvSpPr>
          <p:cNvPr id="117" name="Google Shape;117;g24f6bb1a7f4_0_7"/>
          <p:cNvSpPr txBox="1"/>
          <p:nvPr/>
        </p:nvSpPr>
        <p:spPr>
          <a:xfrm>
            <a:off x="450614" y="3526137"/>
            <a:ext cx="4712175" cy="387768"/>
          </a:xfrm>
          <a:prstGeom prst="rect">
            <a:avLst/>
          </a:prstGeom>
          <a:noFill/>
          <a:ln>
            <a:noFill/>
          </a:ln>
        </p:spPr>
        <p:txBody>
          <a:bodyPr spcFirstLastPara="1" wrap="square" lIns="68569" tIns="34275" rIns="68569" bIns="34275" anchor="t" anchorCtr="0">
            <a:spAutoFit/>
          </a:bodyPr>
          <a:lstStyle/>
          <a:p>
            <a:pPr defTabSz="685800">
              <a:lnSpc>
                <a:spcPct val="115000"/>
              </a:lnSpc>
              <a:buClr>
                <a:srgbClr val="000000"/>
              </a:buClr>
              <a:buSzPts val="2400"/>
            </a:pPr>
            <a:endParaRPr kern="0">
              <a:solidFill>
                <a:srgbClr val="000000"/>
              </a:solidFill>
              <a:latin typeface="Calibri"/>
              <a:ea typeface="Calibri"/>
              <a:cs typeface="Calibri"/>
              <a:sym typeface="Calibri"/>
            </a:endParaRPr>
          </a:p>
        </p:txBody>
      </p:sp>
      <p:pic>
        <p:nvPicPr>
          <p:cNvPr id="118" name="Google Shape;118;g24f6bb1a7f4_0_7"/>
          <p:cNvPicPr preferRelativeResize="0"/>
          <p:nvPr/>
        </p:nvPicPr>
        <p:blipFill rotWithShape="1">
          <a:blip r:embed="rId5">
            <a:alphaModFix/>
          </a:blip>
          <a:srcRect/>
          <a:stretch/>
        </p:blipFill>
        <p:spPr>
          <a:xfrm>
            <a:off x="5162794" y="1825800"/>
            <a:ext cx="3351953" cy="1944406"/>
          </a:xfrm>
          <a:prstGeom prst="rect">
            <a:avLst/>
          </a:prstGeom>
          <a:noFill/>
          <a:ln>
            <a:noFill/>
          </a:ln>
        </p:spPr>
      </p:pic>
      <p:sp>
        <p:nvSpPr>
          <p:cNvPr id="119" name="Google Shape;119;g24f6bb1a7f4_0_7"/>
          <p:cNvSpPr txBox="1"/>
          <p:nvPr/>
        </p:nvSpPr>
        <p:spPr>
          <a:xfrm>
            <a:off x="467243" y="3127100"/>
            <a:ext cx="5252850" cy="1253141"/>
          </a:xfrm>
          <a:prstGeom prst="rect">
            <a:avLst/>
          </a:prstGeom>
          <a:noFill/>
          <a:ln>
            <a:noFill/>
          </a:ln>
        </p:spPr>
        <p:txBody>
          <a:bodyPr spcFirstLastPara="1" wrap="square" lIns="68569" tIns="68569" rIns="68569" bIns="68569" anchor="t" anchorCtr="0">
            <a:spAutoFit/>
          </a:bodyPr>
          <a:lstStyle/>
          <a:p>
            <a:pPr defTabSz="685800">
              <a:lnSpc>
                <a:spcPct val="90000"/>
              </a:lnSpc>
              <a:spcBef>
                <a:spcPts val="750"/>
              </a:spcBef>
              <a:buClr>
                <a:srgbClr val="000000"/>
              </a:buClr>
              <a:buSzPts val="3600"/>
            </a:pPr>
            <a:r>
              <a:rPr lang="pt-BR" sz="2700" b="1" kern="0" dirty="0" err="1">
                <a:solidFill>
                  <a:srgbClr val="000000"/>
                </a:solidFill>
                <a:latin typeface="Calibri"/>
                <a:ea typeface="Calibri"/>
                <a:cs typeface="Calibri"/>
                <a:sym typeface="Calibri"/>
              </a:rPr>
              <a:t>Prevalence</a:t>
            </a:r>
            <a:r>
              <a:rPr lang="pt-BR" sz="2700" b="1" kern="0" dirty="0">
                <a:solidFill>
                  <a:srgbClr val="000000"/>
                </a:solidFill>
                <a:latin typeface="Calibri"/>
                <a:ea typeface="Calibri"/>
                <a:cs typeface="Calibri"/>
                <a:sym typeface="Calibri"/>
              </a:rPr>
              <a:t> in </a:t>
            </a:r>
            <a:r>
              <a:rPr lang="pt-BR" sz="2700" b="1" kern="0" dirty="0" err="1">
                <a:solidFill>
                  <a:srgbClr val="000000"/>
                </a:solidFill>
                <a:latin typeface="Calibri"/>
                <a:ea typeface="Calibri"/>
                <a:cs typeface="Calibri"/>
                <a:sym typeface="Calibri"/>
              </a:rPr>
              <a:t>Brazil</a:t>
            </a:r>
            <a:endParaRPr sz="2700" b="1" kern="0" dirty="0">
              <a:solidFill>
                <a:srgbClr val="000000"/>
              </a:solidFill>
              <a:latin typeface="Calibri"/>
              <a:ea typeface="Calibri"/>
              <a:cs typeface="Calibri"/>
              <a:sym typeface="Calibri"/>
            </a:endParaRPr>
          </a:p>
          <a:p>
            <a:pPr defTabSz="685800">
              <a:lnSpc>
                <a:spcPct val="90000"/>
              </a:lnSpc>
              <a:spcBef>
                <a:spcPts val="750"/>
              </a:spcBef>
              <a:buClr>
                <a:srgbClr val="000000"/>
              </a:buClr>
              <a:buSzPts val="3600"/>
            </a:pPr>
            <a:r>
              <a:rPr lang="pt-BR" sz="2700" b="1" kern="0" dirty="0" err="1">
                <a:solidFill>
                  <a:srgbClr val="000000"/>
                </a:solidFill>
                <a:latin typeface="Calibri"/>
                <a:ea typeface="Calibri"/>
                <a:cs typeface="Calibri"/>
                <a:sym typeface="Calibri"/>
              </a:rPr>
              <a:t>AFMs</a:t>
            </a:r>
            <a:r>
              <a:rPr lang="pt-BR" sz="2700" b="1" kern="0" dirty="0">
                <a:solidFill>
                  <a:srgbClr val="000000"/>
                </a:solidFill>
                <a:latin typeface="Calibri"/>
                <a:ea typeface="Calibri"/>
                <a:cs typeface="Calibri"/>
                <a:sym typeface="Calibri"/>
              </a:rPr>
              <a:t> </a:t>
            </a:r>
            <a:r>
              <a:rPr lang="pt-BR" sz="2700" b="1" kern="0" dirty="0" err="1">
                <a:solidFill>
                  <a:srgbClr val="000000"/>
                </a:solidFill>
                <a:latin typeface="Calibri"/>
                <a:ea typeface="Calibri"/>
                <a:cs typeface="Calibri"/>
                <a:sym typeface="Calibri"/>
              </a:rPr>
              <a:t>around</a:t>
            </a:r>
            <a:r>
              <a:rPr lang="pt-BR" sz="2700" b="1" kern="0" dirty="0">
                <a:solidFill>
                  <a:srgbClr val="000000"/>
                </a:solidFill>
                <a:latin typeface="Calibri"/>
                <a:ea typeface="Calibri"/>
                <a:cs typeface="Calibri"/>
                <a:sym typeface="Calibri"/>
              </a:rPr>
              <a:t> 30 </a:t>
            </a:r>
            <a:r>
              <a:rPr lang="pt-BR" sz="2700" b="1" kern="0" dirty="0" err="1">
                <a:solidFill>
                  <a:srgbClr val="000000"/>
                </a:solidFill>
                <a:latin typeface="Calibri"/>
                <a:ea typeface="Calibri"/>
                <a:cs typeface="Calibri"/>
                <a:sym typeface="Calibri"/>
              </a:rPr>
              <a:t>million</a:t>
            </a:r>
            <a:endParaRPr sz="2700" b="1" kern="0" dirty="0">
              <a:solidFill>
                <a:srgbClr val="000000"/>
              </a:solidFill>
              <a:latin typeface="Calibri"/>
              <a:ea typeface="Calibri"/>
              <a:cs typeface="Calibri"/>
              <a:sym typeface="Calibri"/>
            </a:endParaRPr>
          </a:p>
          <a:p>
            <a:pPr defTabSz="685800">
              <a:buClr>
                <a:srgbClr val="000000"/>
              </a:buClr>
              <a:buSzPts val="1400"/>
            </a:pPr>
            <a:endParaRPr sz="1050" kern="0" dirty="0">
              <a:solidFill>
                <a:srgbClr val="000000"/>
              </a:solidFill>
              <a:latin typeface="Calibri"/>
              <a:ea typeface="Calibri"/>
              <a:cs typeface="Calibri"/>
              <a:sym typeface="Calibri"/>
            </a:endParaRPr>
          </a:p>
        </p:txBody>
      </p:sp>
      <p:sp>
        <p:nvSpPr>
          <p:cNvPr id="120" name="Google Shape;120;g24f6bb1a7f4_0_7"/>
          <p:cNvSpPr txBox="1"/>
          <p:nvPr/>
        </p:nvSpPr>
        <p:spPr>
          <a:xfrm>
            <a:off x="471074" y="4466966"/>
            <a:ext cx="3492900" cy="586292"/>
          </a:xfrm>
          <a:prstGeom prst="rect">
            <a:avLst/>
          </a:prstGeom>
          <a:noFill/>
          <a:ln>
            <a:noFill/>
          </a:ln>
        </p:spPr>
        <p:txBody>
          <a:bodyPr spcFirstLastPara="1" wrap="square" lIns="68569" tIns="68569" rIns="68569" bIns="68569" anchor="t" anchorCtr="0">
            <a:spAutoFit/>
          </a:bodyPr>
          <a:lstStyle/>
          <a:p>
            <a:pPr defTabSz="685800">
              <a:lnSpc>
                <a:spcPct val="90000"/>
              </a:lnSpc>
              <a:spcBef>
                <a:spcPts val="900"/>
              </a:spcBef>
              <a:buClr>
                <a:srgbClr val="000000"/>
              </a:buClr>
              <a:buSzPts val="1100"/>
            </a:pPr>
            <a:r>
              <a:rPr lang="pt-BR" sz="2400" b="1" kern="0" dirty="0" err="1">
                <a:solidFill>
                  <a:srgbClr val="000000"/>
                </a:solidFill>
                <a:latin typeface="Calibri"/>
                <a:ea typeface="Calibri"/>
                <a:cs typeface="Calibri"/>
                <a:sym typeface="Calibri"/>
              </a:rPr>
              <a:t>Information</a:t>
            </a:r>
            <a:r>
              <a:rPr lang="pt-BR" sz="2400" b="1" kern="0" dirty="0">
                <a:solidFill>
                  <a:srgbClr val="000000"/>
                </a:solidFill>
                <a:latin typeface="Calibri"/>
                <a:ea typeface="Calibri"/>
                <a:cs typeface="Calibri"/>
                <a:sym typeface="Calibri"/>
              </a:rPr>
              <a:t> </a:t>
            </a:r>
            <a:r>
              <a:rPr lang="pt-BR" sz="2400" b="1" kern="0" dirty="0" err="1">
                <a:solidFill>
                  <a:srgbClr val="000000"/>
                </a:solidFill>
                <a:latin typeface="Calibri"/>
                <a:ea typeface="Calibri"/>
                <a:cs typeface="Calibri"/>
                <a:sym typeface="Calibri"/>
              </a:rPr>
              <a:t>deficits</a:t>
            </a:r>
            <a:endParaRPr sz="1050" kern="0" dirty="0">
              <a:solidFill>
                <a:srgbClr val="000000"/>
              </a:solidFill>
              <a:latin typeface="Calibri"/>
              <a:ea typeface="Calibri"/>
              <a:cs typeface="Calibri"/>
              <a:sym typeface="Calibri"/>
            </a:endParaRPr>
          </a:p>
        </p:txBody>
      </p:sp>
      <p:sp>
        <p:nvSpPr>
          <p:cNvPr id="122" name="Google Shape;122;g24f6bb1a7f4_0_7"/>
          <p:cNvSpPr/>
          <p:nvPr/>
        </p:nvSpPr>
        <p:spPr>
          <a:xfrm rot="607442">
            <a:off x="6527040" y="4720808"/>
            <a:ext cx="838593" cy="931487"/>
          </a:xfrm>
          <a:prstGeom prst="arc">
            <a:avLst>
              <a:gd name="adj1" fmla="val 15181902"/>
              <a:gd name="adj2" fmla="val 216012"/>
            </a:avLst>
          </a:prstGeom>
          <a:noFill/>
          <a:ln w="57150" cap="flat" cmpd="sng">
            <a:solidFill>
              <a:schemeClr val="bg1"/>
            </a:solidFill>
            <a:prstDash val="solid"/>
            <a:round/>
            <a:headEnd type="none" w="sm" len="sm"/>
            <a:tailEnd type="triangle" w="med" len="med"/>
          </a:ln>
        </p:spPr>
        <p:txBody>
          <a:bodyPr spcFirstLastPara="1" wrap="square" lIns="68569" tIns="34275" rIns="68569" bIns="34275" anchor="ctr" anchorCtr="0">
            <a:noAutofit/>
          </a:bodyPr>
          <a:lstStyle/>
          <a:p>
            <a:pPr algn="ctr" defTabSz="685800">
              <a:buClr>
                <a:srgbClr val="000000"/>
              </a:buClr>
            </a:pPr>
            <a:endParaRPr sz="1050" kern="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
          <p:cNvSpPr/>
          <p:nvPr/>
        </p:nvSpPr>
        <p:spPr>
          <a:xfrm>
            <a:off x="5386522" y="2199951"/>
            <a:ext cx="2779370" cy="1479691"/>
          </a:xfrm>
          <a:prstGeom prst="roundRect">
            <a:avLst>
              <a:gd name="adj" fmla="val 16667"/>
            </a:avLst>
          </a:prstGeom>
          <a:solidFill>
            <a:srgbClr val="F6B566"/>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29" name="Google Shape;129;p3"/>
          <p:cNvSpPr/>
          <p:nvPr/>
        </p:nvSpPr>
        <p:spPr>
          <a:xfrm>
            <a:off x="978109" y="2195569"/>
            <a:ext cx="2779370" cy="1479691"/>
          </a:xfrm>
          <a:prstGeom prst="roundRect">
            <a:avLst>
              <a:gd name="adj" fmla="val 16667"/>
            </a:avLst>
          </a:prstGeom>
          <a:solidFill>
            <a:srgbClr val="F6B566"/>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30" name="Google Shape;130;p3"/>
          <p:cNvSpPr txBox="1"/>
          <p:nvPr/>
        </p:nvSpPr>
        <p:spPr>
          <a:xfrm>
            <a:off x="1339093" y="2605682"/>
            <a:ext cx="2057401" cy="623217"/>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2400"/>
            </a:pPr>
            <a:r>
              <a:rPr lang="pt-BR" b="1" kern="0" dirty="0" err="1">
                <a:solidFill>
                  <a:srgbClr val="000000"/>
                </a:solidFill>
                <a:latin typeface="Calibri"/>
                <a:ea typeface="Calibri"/>
                <a:cs typeface="Calibri"/>
                <a:sym typeface="Calibri"/>
              </a:rPr>
              <a:t>Minimizing</a:t>
            </a:r>
            <a:r>
              <a:rPr lang="pt-BR" b="1" kern="0" dirty="0">
                <a:solidFill>
                  <a:srgbClr val="000000"/>
                </a:solidFill>
                <a:latin typeface="Calibri"/>
                <a:ea typeface="Calibri"/>
                <a:cs typeface="Calibri"/>
                <a:sym typeface="Calibri"/>
              </a:rPr>
              <a:t> </a:t>
            </a:r>
            <a:r>
              <a:rPr lang="pt-BR" b="1" kern="0" dirty="0" err="1">
                <a:solidFill>
                  <a:srgbClr val="000000"/>
                </a:solidFill>
                <a:latin typeface="Calibri"/>
                <a:ea typeface="Calibri"/>
                <a:cs typeface="Calibri"/>
                <a:sym typeface="Calibri"/>
              </a:rPr>
              <a:t>the</a:t>
            </a:r>
            <a:r>
              <a:rPr lang="pt-BR" b="1" kern="0" dirty="0">
                <a:solidFill>
                  <a:srgbClr val="000000"/>
                </a:solidFill>
                <a:latin typeface="Calibri"/>
                <a:ea typeface="Calibri"/>
                <a:cs typeface="Calibri"/>
                <a:sym typeface="Calibri"/>
              </a:rPr>
              <a:t> </a:t>
            </a:r>
            <a:r>
              <a:rPr lang="pt-BR" b="1" kern="0" dirty="0" err="1">
                <a:solidFill>
                  <a:srgbClr val="000000"/>
                </a:solidFill>
                <a:latin typeface="Calibri"/>
                <a:ea typeface="Calibri"/>
                <a:cs typeface="Calibri"/>
                <a:sym typeface="Calibri"/>
              </a:rPr>
              <a:t>information</a:t>
            </a:r>
            <a:r>
              <a:rPr lang="pt-BR" b="1" kern="0" dirty="0">
                <a:solidFill>
                  <a:srgbClr val="000000"/>
                </a:solidFill>
                <a:latin typeface="Calibri"/>
                <a:ea typeface="Calibri"/>
                <a:cs typeface="Calibri"/>
                <a:sym typeface="Calibri"/>
              </a:rPr>
              <a:t> </a:t>
            </a:r>
            <a:r>
              <a:rPr lang="pt-BR" b="1" kern="0" dirty="0" err="1">
                <a:solidFill>
                  <a:srgbClr val="000000"/>
                </a:solidFill>
                <a:latin typeface="Calibri"/>
                <a:ea typeface="Calibri"/>
                <a:cs typeface="Calibri"/>
                <a:sym typeface="Calibri"/>
              </a:rPr>
              <a:t>deficit</a:t>
            </a:r>
            <a:endParaRPr b="1" kern="0" dirty="0">
              <a:solidFill>
                <a:srgbClr val="000000"/>
              </a:solidFill>
              <a:latin typeface="Calibri"/>
              <a:ea typeface="Calibri"/>
              <a:cs typeface="Calibri"/>
              <a:sym typeface="Calibri"/>
            </a:endParaRPr>
          </a:p>
        </p:txBody>
      </p:sp>
      <p:sp>
        <p:nvSpPr>
          <p:cNvPr id="131" name="Google Shape;131;p3"/>
          <p:cNvSpPr txBox="1"/>
          <p:nvPr/>
        </p:nvSpPr>
        <p:spPr>
          <a:xfrm>
            <a:off x="5747506" y="2623790"/>
            <a:ext cx="2057400" cy="623217"/>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2400"/>
            </a:pPr>
            <a:r>
              <a:rPr lang="pt-BR" b="1" kern="0" dirty="0" err="1">
                <a:solidFill>
                  <a:srgbClr val="000000"/>
                </a:solidFill>
                <a:latin typeface="Calibri"/>
                <a:ea typeface="Calibri"/>
                <a:cs typeface="Calibri"/>
                <a:sym typeface="Calibri"/>
              </a:rPr>
              <a:t>Increasing</a:t>
            </a:r>
            <a:r>
              <a:rPr lang="pt-BR" b="1" kern="0" dirty="0">
                <a:solidFill>
                  <a:srgbClr val="000000"/>
                </a:solidFill>
                <a:latin typeface="Calibri"/>
                <a:ea typeface="Calibri"/>
                <a:cs typeface="Calibri"/>
                <a:sym typeface="Calibri"/>
              </a:rPr>
              <a:t> </a:t>
            </a:r>
            <a:r>
              <a:rPr lang="pt-BR" b="1" kern="0" dirty="0" err="1">
                <a:solidFill>
                  <a:srgbClr val="000000"/>
                </a:solidFill>
                <a:latin typeface="Calibri"/>
                <a:ea typeface="Calibri"/>
                <a:cs typeface="Calibri"/>
                <a:sym typeface="Calibri"/>
              </a:rPr>
              <a:t>specialized</a:t>
            </a:r>
            <a:r>
              <a:rPr lang="pt-BR" b="1" kern="0" dirty="0">
                <a:solidFill>
                  <a:srgbClr val="000000"/>
                </a:solidFill>
                <a:latin typeface="Calibri"/>
                <a:ea typeface="Calibri"/>
                <a:cs typeface="Calibri"/>
                <a:sym typeface="Calibri"/>
              </a:rPr>
              <a:t> </a:t>
            </a:r>
            <a:r>
              <a:rPr lang="pt-BR" b="1" kern="0" dirty="0" err="1">
                <a:solidFill>
                  <a:srgbClr val="000000"/>
                </a:solidFill>
                <a:latin typeface="Calibri"/>
                <a:ea typeface="Calibri"/>
                <a:cs typeface="Calibri"/>
                <a:sym typeface="Calibri"/>
              </a:rPr>
              <a:t>care</a:t>
            </a:r>
            <a:endParaRPr b="1" kern="0" dirty="0">
              <a:solidFill>
                <a:srgbClr val="000000"/>
              </a:solidFill>
              <a:latin typeface="Calibri"/>
              <a:ea typeface="Calibri"/>
              <a:cs typeface="Calibri"/>
              <a:sym typeface="Calibri"/>
            </a:endParaRPr>
          </a:p>
        </p:txBody>
      </p:sp>
      <p:sp>
        <p:nvSpPr>
          <p:cNvPr id="132" name="Google Shape;132;p3"/>
          <p:cNvSpPr txBox="1"/>
          <p:nvPr/>
        </p:nvSpPr>
        <p:spPr>
          <a:xfrm>
            <a:off x="2316360" y="4083841"/>
            <a:ext cx="4624331" cy="438551"/>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3200"/>
            </a:pPr>
            <a:r>
              <a:rPr lang="pt-BR" sz="2400" b="1" kern="0" dirty="0" err="1">
                <a:solidFill>
                  <a:srgbClr val="000000"/>
                </a:solidFill>
                <a:latin typeface="Calibri"/>
                <a:ea typeface="Calibri"/>
                <a:cs typeface="Calibri"/>
                <a:sym typeface="Calibri"/>
              </a:rPr>
              <a:t>Support</a:t>
            </a:r>
            <a:r>
              <a:rPr lang="pt-BR" sz="2400" b="1" kern="0" dirty="0">
                <a:solidFill>
                  <a:srgbClr val="000000"/>
                </a:solidFill>
                <a:latin typeface="Calibri"/>
                <a:ea typeface="Calibri"/>
                <a:cs typeface="Calibri"/>
                <a:sym typeface="Calibri"/>
              </a:rPr>
              <a:t> </a:t>
            </a:r>
            <a:r>
              <a:rPr lang="pt-BR" sz="2400" b="1" kern="0" dirty="0" err="1">
                <a:solidFill>
                  <a:srgbClr val="000000"/>
                </a:solidFill>
                <a:latin typeface="Calibri"/>
                <a:ea typeface="Calibri"/>
                <a:cs typeface="Calibri"/>
                <a:sym typeface="Calibri"/>
              </a:rPr>
              <a:t>program</a:t>
            </a:r>
            <a:r>
              <a:rPr lang="pt-BR" sz="2400" b="1" kern="0" dirty="0">
                <a:solidFill>
                  <a:srgbClr val="000000"/>
                </a:solidFill>
                <a:latin typeface="Calibri"/>
                <a:ea typeface="Calibri"/>
                <a:cs typeface="Calibri"/>
                <a:sym typeface="Calibri"/>
              </a:rPr>
              <a:t> for </a:t>
            </a:r>
            <a:r>
              <a:rPr lang="pt-BR" sz="2400" b="1" kern="0" dirty="0" err="1">
                <a:solidFill>
                  <a:srgbClr val="000000"/>
                </a:solidFill>
                <a:latin typeface="Calibri"/>
                <a:ea typeface="Calibri"/>
                <a:cs typeface="Calibri"/>
                <a:sym typeface="Calibri"/>
              </a:rPr>
              <a:t>AFMs</a:t>
            </a:r>
            <a:endParaRPr sz="2400" b="1" kern="0" dirty="0">
              <a:solidFill>
                <a:srgbClr val="000000"/>
              </a:solidFill>
              <a:latin typeface="Calibri"/>
              <a:ea typeface="Calibri"/>
              <a:cs typeface="Calibri"/>
              <a:sym typeface="Calibri"/>
            </a:endParaRPr>
          </a:p>
        </p:txBody>
      </p:sp>
      <p:pic>
        <p:nvPicPr>
          <p:cNvPr id="133" name="Google Shape;133;p3"/>
          <p:cNvPicPr preferRelativeResize="0"/>
          <p:nvPr/>
        </p:nvPicPr>
        <p:blipFill rotWithShape="1">
          <a:blip r:embed="rId4">
            <a:alphaModFix/>
          </a:blip>
          <a:srcRect/>
          <a:stretch/>
        </p:blipFill>
        <p:spPr>
          <a:xfrm>
            <a:off x="2151876" y="4658050"/>
            <a:ext cx="4624331" cy="829846"/>
          </a:xfrm>
          <a:prstGeom prst="rect">
            <a:avLst/>
          </a:prstGeom>
          <a:noFill/>
          <a:ln>
            <a:noFill/>
          </a:ln>
        </p:spPr>
      </p:pic>
      <p:cxnSp>
        <p:nvCxnSpPr>
          <p:cNvPr id="134" name="Google Shape;134;p3"/>
          <p:cNvCxnSpPr/>
          <p:nvPr/>
        </p:nvCxnSpPr>
        <p:spPr>
          <a:xfrm>
            <a:off x="3453771" y="3247038"/>
            <a:ext cx="607415" cy="798281"/>
          </a:xfrm>
          <a:prstGeom prst="straightConnector1">
            <a:avLst/>
          </a:prstGeom>
          <a:noFill/>
          <a:ln w="76200" cap="flat" cmpd="sng">
            <a:solidFill>
              <a:srgbClr val="9D7BAB"/>
            </a:solidFill>
            <a:prstDash val="solid"/>
            <a:miter lim="800000"/>
            <a:headEnd type="none" w="sm" len="sm"/>
            <a:tailEnd type="triangle" w="med" len="med"/>
          </a:ln>
        </p:spPr>
      </p:cxnSp>
      <p:cxnSp>
        <p:nvCxnSpPr>
          <p:cNvPr id="135" name="Google Shape;135;p3"/>
          <p:cNvCxnSpPr/>
          <p:nvPr/>
        </p:nvCxnSpPr>
        <p:spPr>
          <a:xfrm flipH="1">
            <a:off x="5049964" y="3255082"/>
            <a:ext cx="640265" cy="798281"/>
          </a:xfrm>
          <a:prstGeom prst="straightConnector1">
            <a:avLst/>
          </a:prstGeom>
          <a:noFill/>
          <a:ln w="76200" cap="flat" cmpd="sng">
            <a:solidFill>
              <a:srgbClr val="9D7BAB"/>
            </a:solidFill>
            <a:prstDash val="solid"/>
            <a:miter lim="800000"/>
            <a:headEnd type="none" w="sm" len="sm"/>
            <a:tailEnd type="triangle" w="med" len="med"/>
          </a:ln>
        </p:spPr>
      </p:cxnSp>
      <p:sp>
        <p:nvSpPr>
          <p:cNvPr id="136" name="Google Shape;136;p3"/>
          <p:cNvSpPr txBox="1"/>
          <p:nvPr/>
        </p:nvSpPr>
        <p:spPr>
          <a:xfrm>
            <a:off x="468368" y="1053634"/>
            <a:ext cx="6390450" cy="622188"/>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Introduction</a:t>
            </a:r>
            <a:endParaRPr sz="1050" kern="0"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a:latin typeface="Calibri" panose="020F0502020204030204" pitchFamily="34" charset="0"/>
                <a:ea typeface="Calibri" panose="020F0502020204030204" pitchFamily="34" charset="0"/>
                <a:cs typeface="Times New Roman" panose="02020603050405020304" pitchFamily="18" charset="0"/>
              </a:rPr>
            </a:br>
            <a:endParaRPr lang="en-US" sz="1800" b="1">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35482" y="1300760"/>
            <a:ext cx="5179868" cy="3353559"/>
          </a:xfrm>
        </p:spPr>
        <p:txBody>
          <a:bodyPr vert="horz" lIns="68580" tIns="34290" rIns="68580" bIns="34290" rtlCol="0" anchor="ctr">
            <a:normAutofit/>
          </a:bodyPr>
          <a:lstStyle/>
          <a:p>
            <a:pPr marL="0" indent="0">
              <a:lnSpc>
                <a:spcPct val="150000"/>
              </a:lnSpc>
              <a:buNone/>
            </a:pPr>
            <a:endParaRPr lang="en-US" sz="1500" dirty="0">
              <a:latin typeface="+mj-lt"/>
            </a:endParaRPr>
          </a:p>
          <a:p>
            <a:pPr>
              <a:lnSpc>
                <a:spcPct val="90000"/>
              </a:lnSpc>
            </a:pPr>
            <a:endParaRPr lang="en-US" dirty="0"/>
          </a:p>
          <a:p>
            <a:pPr>
              <a:lnSpc>
                <a:spcPct val="90000"/>
              </a:lnSpc>
            </a:pPr>
            <a:endParaRPr lang="en-US"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a:spcAft>
                <a:spcPts val="450"/>
              </a:spcAft>
            </a:pPr>
            <a:fld id="{2148C15A-5039-7A4E-ACA5-D4EFCE8A98E5}" type="slidenum">
              <a:rPr lang="en-US" smtClean="0"/>
              <a:pPr>
                <a:spcAft>
                  <a:spcPts val="450"/>
                </a:spcAft>
              </a:pPr>
              <a:t>5</a:t>
            </a:fld>
            <a:endParaRPr lang="en-US"/>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9" name="TextBox 8">
            <a:extLst>
              <a:ext uri="{FF2B5EF4-FFF2-40B4-BE49-F238E27FC236}">
                <a16:creationId xmlns:a16="http://schemas.microsoft.com/office/drawing/2014/main" id="{B089472B-5D9E-D20A-1475-4C6D8C1AA06F}"/>
              </a:ext>
            </a:extLst>
          </p:cNvPr>
          <p:cNvSpPr txBox="1"/>
          <p:nvPr/>
        </p:nvSpPr>
        <p:spPr>
          <a:xfrm>
            <a:off x="3359397" y="1703688"/>
            <a:ext cx="5636425" cy="819455"/>
          </a:xfrm>
          <a:prstGeom prst="rect">
            <a:avLst/>
          </a:prstGeom>
          <a:noFill/>
        </p:spPr>
        <p:txBody>
          <a:bodyPr wrap="square">
            <a:spAutoFit/>
          </a:bodyPr>
          <a:lstStyle/>
          <a:p>
            <a:pPr>
              <a:lnSpc>
                <a:spcPct val="150000"/>
              </a:lnSpc>
              <a:buClr>
                <a:srgbClr val="0075BB"/>
              </a:buClr>
            </a:pPr>
            <a:endParaRPr lang="en-US" sz="1350">
              <a:solidFill>
                <a:srgbClr val="0075BB"/>
              </a:solidFill>
              <a:latin typeface="+mj-lt"/>
            </a:endParaRPr>
          </a:p>
          <a:p>
            <a:endParaRPr lang="en-US" sz="1350">
              <a:solidFill>
                <a:srgbClr val="000000"/>
              </a:solidFill>
              <a:latin typeface="Calibri" panose="020F0502020204030204" pitchFamily="34" charset="0"/>
            </a:endParaRPr>
          </a:p>
          <a:p>
            <a:endParaRPr lang="en-US" sz="1350">
              <a:solidFill>
                <a:srgbClr val="000000"/>
              </a:solidFill>
              <a:latin typeface="Calibri" panose="020F0502020204030204" pitchFamily="34" charset="0"/>
            </a:endParaRPr>
          </a:p>
        </p:txBody>
      </p:sp>
      <p:sp>
        <p:nvSpPr>
          <p:cNvPr id="10" name="TextBox 9">
            <a:extLst>
              <a:ext uri="{FF2B5EF4-FFF2-40B4-BE49-F238E27FC236}">
                <a16:creationId xmlns:a16="http://schemas.microsoft.com/office/drawing/2014/main" id="{9947FABF-5111-6C90-91B1-C9A8BA7EDC70}"/>
              </a:ext>
            </a:extLst>
          </p:cNvPr>
          <p:cNvSpPr txBox="1"/>
          <p:nvPr/>
        </p:nvSpPr>
        <p:spPr>
          <a:xfrm>
            <a:off x="315761" y="2328196"/>
            <a:ext cx="2454492" cy="1477328"/>
          </a:xfrm>
          <a:prstGeom prst="rect">
            <a:avLst/>
          </a:prstGeom>
          <a:noFill/>
        </p:spPr>
        <p:txBody>
          <a:bodyPr wrap="square">
            <a:spAutoFit/>
          </a:bodyPr>
          <a:lstStyle/>
          <a:p>
            <a:r>
              <a:rPr lang="en-AU" sz="3000" b="1">
                <a:solidFill>
                  <a:schemeClr val="bg1"/>
                </a:solidFill>
                <a:latin typeface="+mj-lt"/>
              </a:rPr>
              <a:t>Family Drug and Gambling Help (FDGH)</a:t>
            </a:r>
            <a:endParaRPr lang="en-AU" sz="1200"/>
          </a:p>
        </p:txBody>
      </p:sp>
      <p:sp>
        <p:nvSpPr>
          <p:cNvPr id="4" name="TextBox 3">
            <a:extLst>
              <a:ext uri="{FF2B5EF4-FFF2-40B4-BE49-F238E27FC236}">
                <a16:creationId xmlns:a16="http://schemas.microsoft.com/office/drawing/2014/main" id="{F5C1FB54-65F1-88FC-B43F-181F1AA73781}"/>
              </a:ext>
            </a:extLst>
          </p:cNvPr>
          <p:cNvSpPr txBox="1"/>
          <p:nvPr/>
        </p:nvSpPr>
        <p:spPr>
          <a:xfrm>
            <a:off x="3359397" y="1703686"/>
            <a:ext cx="5636425" cy="1754326"/>
          </a:xfrm>
          <a:prstGeom prst="rect">
            <a:avLst/>
          </a:prstGeom>
          <a:noFill/>
        </p:spPr>
        <p:txBody>
          <a:bodyPr wrap="square" lIns="68580" tIns="34290" rIns="68580" bIns="34290" anchor="t">
            <a:spAutoFit/>
          </a:bodyPr>
          <a:lstStyle/>
          <a:p>
            <a:pPr>
              <a:lnSpc>
                <a:spcPct val="150000"/>
              </a:lnSpc>
              <a:buClr>
                <a:srgbClr val="0075BB"/>
              </a:buClr>
            </a:pPr>
            <a:r>
              <a:rPr lang="en-US" sz="1400" b="1" dirty="0">
                <a:solidFill>
                  <a:srgbClr val="0075BB"/>
                </a:solidFill>
                <a:latin typeface="+mj-lt"/>
                <a:cs typeface="Calibri Light"/>
              </a:rPr>
              <a:t>Telephone Helpline – some of the canine volunteers on SHARC dog days!</a:t>
            </a:r>
            <a:endParaRPr lang="en-US" sz="1400" dirty="0">
              <a:solidFill>
                <a:srgbClr val="0075BB"/>
              </a:solidFill>
              <a:latin typeface="Calibri Light" panose="020F0302020204030204"/>
              <a:cs typeface="Calibri Light" panose="020F0302020204030204"/>
            </a:endParaRPr>
          </a:p>
          <a:p>
            <a:pPr marL="214308" indent="-214308">
              <a:lnSpc>
                <a:spcPct val="150000"/>
              </a:lnSpc>
              <a:buClr>
                <a:srgbClr val="0075BB"/>
              </a:buClr>
              <a:buFont typeface="Arial" panose="020B0604020202020204" pitchFamily="34" charset="0"/>
              <a:buChar char="•"/>
            </a:pPr>
            <a:endParaRPr lang="en-US" sz="1400" dirty="0">
              <a:solidFill>
                <a:srgbClr val="000000"/>
              </a:solidFill>
              <a:latin typeface="Calibri Light" panose="020F0302020204030204"/>
              <a:cs typeface="Calibri Light" panose="020F0302020204030204"/>
            </a:endParaRPr>
          </a:p>
          <a:p>
            <a:pPr marL="214308" indent="-214308">
              <a:lnSpc>
                <a:spcPct val="150000"/>
              </a:lnSpc>
              <a:buClr>
                <a:srgbClr val="0075BB"/>
              </a:buClr>
              <a:buFont typeface="Arial" panose="020B0604020202020204" pitchFamily="34" charset="0"/>
              <a:buChar char="•"/>
            </a:pPr>
            <a:endParaRPr lang="en-US" sz="1350" dirty="0">
              <a:solidFill>
                <a:srgbClr val="000000"/>
              </a:solidFill>
              <a:latin typeface="Calibri Light" panose="020F0302020204030204"/>
              <a:cs typeface="Calibri Light" panose="020F0302020204030204"/>
            </a:endParaRPr>
          </a:p>
          <a:p>
            <a:pPr>
              <a:lnSpc>
                <a:spcPct val="150000"/>
              </a:lnSpc>
              <a:buClr>
                <a:srgbClr val="0075BB"/>
              </a:buClr>
            </a:pPr>
            <a:endParaRPr lang="en-US" sz="1350" dirty="0">
              <a:solidFill>
                <a:srgbClr val="0075BB"/>
              </a:solidFill>
              <a:latin typeface="Calibri Light" panose="020F0302020204030204"/>
              <a:cs typeface="Calibri Light" panose="020F0302020204030204"/>
            </a:endParaRPr>
          </a:p>
          <a:p>
            <a:endParaRPr lang="en-US" sz="1350" dirty="0">
              <a:solidFill>
                <a:srgbClr val="000000"/>
              </a:solidFill>
              <a:latin typeface="Calibri" panose="020F0502020204030204" pitchFamily="34" charset="0"/>
              <a:cs typeface="Calibri" panose="020F0502020204030204" pitchFamily="34" charset="0"/>
            </a:endParaRPr>
          </a:p>
          <a:p>
            <a:endParaRPr lang="en-US" sz="1350" dirty="0">
              <a:solidFill>
                <a:srgbClr val="0000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13436E1-67A8-502C-8D08-68B226009950}"/>
              </a:ext>
            </a:extLst>
          </p:cNvPr>
          <p:cNvPicPr>
            <a:picLocks noChangeAspect="1"/>
          </p:cNvPicPr>
          <p:nvPr/>
        </p:nvPicPr>
        <p:blipFill>
          <a:blip r:embed="rId5"/>
          <a:stretch>
            <a:fillRect/>
          </a:stretch>
        </p:blipFill>
        <p:spPr>
          <a:xfrm>
            <a:off x="3351018" y="2045239"/>
            <a:ext cx="5148796" cy="2896198"/>
          </a:xfrm>
          <a:prstGeom prst="rect">
            <a:avLst/>
          </a:prstGeom>
        </p:spPr>
      </p:pic>
      <p:pic>
        <p:nvPicPr>
          <p:cNvPr id="7" name="Picture 6">
            <a:extLst>
              <a:ext uri="{FF2B5EF4-FFF2-40B4-BE49-F238E27FC236}">
                <a16:creationId xmlns:a16="http://schemas.microsoft.com/office/drawing/2014/main" id="{3E9A8494-4800-B2AF-2176-90F1BF306DEA}"/>
              </a:ext>
            </a:extLst>
          </p:cNvPr>
          <p:cNvPicPr>
            <a:picLocks noChangeAspect="1"/>
          </p:cNvPicPr>
          <p:nvPr/>
        </p:nvPicPr>
        <p:blipFill>
          <a:blip r:embed="rId6"/>
          <a:stretch>
            <a:fillRect/>
          </a:stretch>
        </p:blipFill>
        <p:spPr>
          <a:xfrm>
            <a:off x="4283968" y="6325507"/>
            <a:ext cx="1243692" cy="377985"/>
          </a:xfrm>
          <a:prstGeom prst="rect">
            <a:avLst/>
          </a:prstGeom>
        </p:spPr>
      </p:pic>
      <p:pic>
        <p:nvPicPr>
          <p:cNvPr id="11" name="Picture 10">
            <a:extLst>
              <a:ext uri="{FF2B5EF4-FFF2-40B4-BE49-F238E27FC236}">
                <a16:creationId xmlns:a16="http://schemas.microsoft.com/office/drawing/2014/main" id="{3B291E6E-ACB5-D1CB-7A4A-9473333588B1}"/>
              </a:ext>
            </a:extLst>
          </p:cNvPr>
          <p:cNvPicPr>
            <a:picLocks noChangeAspect="1"/>
          </p:cNvPicPr>
          <p:nvPr/>
        </p:nvPicPr>
        <p:blipFill>
          <a:blip r:embed="rId7"/>
          <a:stretch>
            <a:fillRect/>
          </a:stretch>
        </p:blipFill>
        <p:spPr>
          <a:xfrm>
            <a:off x="2119528" y="6303386"/>
            <a:ext cx="2011854" cy="420660"/>
          </a:xfrm>
          <a:prstGeom prst="rect">
            <a:avLst/>
          </a:prstGeom>
        </p:spPr>
      </p:pic>
      <p:pic>
        <p:nvPicPr>
          <p:cNvPr id="12" name="Picture 11">
            <a:extLst>
              <a:ext uri="{FF2B5EF4-FFF2-40B4-BE49-F238E27FC236}">
                <a16:creationId xmlns:a16="http://schemas.microsoft.com/office/drawing/2014/main" id="{771566C9-CD5C-7ABC-C303-22B0BE045262}"/>
              </a:ext>
            </a:extLst>
          </p:cNvPr>
          <p:cNvPicPr>
            <a:picLocks noChangeAspect="1"/>
          </p:cNvPicPr>
          <p:nvPr/>
        </p:nvPicPr>
        <p:blipFill>
          <a:blip r:embed="rId8"/>
          <a:stretch>
            <a:fillRect/>
          </a:stretch>
        </p:blipFill>
        <p:spPr>
          <a:xfrm>
            <a:off x="611560" y="6262945"/>
            <a:ext cx="1237595" cy="621846"/>
          </a:xfrm>
          <a:prstGeom prst="rect">
            <a:avLst/>
          </a:prstGeom>
        </p:spPr>
      </p:pic>
      <p:pic>
        <p:nvPicPr>
          <p:cNvPr id="13" name="Picture 12">
            <a:extLst>
              <a:ext uri="{FF2B5EF4-FFF2-40B4-BE49-F238E27FC236}">
                <a16:creationId xmlns:a16="http://schemas.microsoft.com/office/drawing/2014/main" id="{BCAE3C35-331D-3B94-ED6F-B4BD206799FF}"/>
              </a:ext>
            </a:extLst>
          </p:cNvPr>
          <p:cNvPicPr>
            <a:picLocks noChangeAspect="1"/>
          </p:cNvPicPr>
          <p:nvPr/>
        </p:nvPicPr>
        <p:blipFill>
          <a:blip r:embed="rId9"/>
          <a:stretch>
            <a:fillRect/>
          </a:stretch>
        </p:blipFill>
        <p:spPr>
          <a:xfrm>
            <a:off x="5896614" y="6173802"/>
            <a:ext cx="1127858" cy="621846"/>
          </a:xfrm>
          <a:prstGeom prst="rect">
            <a:avLst/>
          </a:prstGeom>
        </p:spPr>
      </p:pic>
    </p:spTree>
    <p:custDataLst>
      <p:tags r:id="rId1"/>
    </p:custDataLst>
    <p:extLst>
      <p:ext uri="{BB962C8B-B14F-4D97-AF65-F5344CB8AC3E}">
        <p14:creationId xmlns:p14="http://schemas.microsoft.com/office/powerpoint/2010/main" val="1786853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3" name="Google Shape;143;g24f6bb1a7f4_0_2"/>
          <p:cNvSpPr txBox="1"/>
          <p:nvPr/>
        </p:nvSpPr>
        <p:spPr>
          <a:xfrm>
            <a:off x="2705644" y="1087621"/>
            <a:ext cx="2355452" cy="623217"/>
          </a:xfrm>
          <a:prstGeom prst="rect">
            <a:avLst/>
          </a:prstGeom>
          <a:noFill/>
          <a:ln>
            <a:noFill/>
          </a:ln>
        </p:spPr>
        <p:txBody>
          <a:bodyPr spcFirstLastPara="1" wrap="square" lIns="68569" tIns="34275" rIns="68569" bIns="34275" anchor="t" anchorCtr="0">
            <a:spAutoFit/>
          </a:bodyPr>
          <a:lstStyle/>
          <a:p>
            <a:pPr defTabSz="685800">
              <a:buClr>
                <a:srgbClr val="000000"/>
              </a:buClr>
            </a:pPr>
            <a:r>
              <a:rPr lang="pt-BR" sz="3600" kern="0" dirty="0" err="1">
                <a:ln w="76200">
                  <a:solidFill>
                    <a:srgbClr val="9D7BAB"/>
                  </a:solidFill>
                </a:ln>
                <a:solidFill>
                  <a:srgbClr val="FFFFFF"/>
                </a:solidFill>
                <a:latin typeface="Calibri"/>
                <a:ea typeface="Calibri"/>
                <a:cs typeface="Calibri"/>
                <a:sym typeface="Calibri"/>
              </a:rPr>
              <a:t>AcurarTECH</a:t>
            </a:r>
            <a:endParaRPr sz="3600" kern="0" dirty="0">
              <a:ln w="76200">
                <a:solidFill>
                  <a:srgbClr val="9D7BAB"/>
                </a:solidFill>
              </a:ln>
              <a:solidFill>
                <a:srgbClr val="000000"/>
              </a:solidFill>
              <a:latin typeface="Arial"/>
              <a:ea typeface="Arial"/>
              <a:cs typeface="Arial"/>
              <a:sym typeface="Arial"/>
            </a:endParaRPr>
          </a:p>
        </p:txBody>
      </p:sp>
      <p:sp>
        <p:nvSpPr>
          <p:cNvPr id="144" name="Google Shape;144;g24f6bb1a7f4_0_2"/>
          <p:cNvSpPr txBox="1"/>
          <p:nvPr/>
        </p:nvSpPr>
        <p:spPr>
          <a:xfrm>
            <a:off x="466942" y="1053153"/>
            <a:ext cx="6390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What</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is</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the</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AcurarTECH</a:t>
            </a:r>
            <a:r>
              <a:rPr lang="pt-BR" sz="3600" kern="0" dirty="0">
                <a:solidFill>
                  <a:srgbClr val="FFFFFF"/>
                </a:solidFill>
                <a:latin typeface="Calibri"/>
                <a:ea typeface="Calibri"/>
                <a:cs typeface="Calibri"/>
                <a:sym typeface="Calibri"/>
              </a:rPr>
              <a:t>?</a:t>
            </a:r>
            <a:endParaRPr sz="1050" kern="0" dirty="0">
              <a:solidFill>
                <a:srgbClr val="000000"/>
              </a:solidFill>
              <a:latin typeface="Arial"/>
              <a:ea typeface="Arial"/>
              <a:cs typeface="Arial"/>
              <a:sym typeface="Arial"/>
            </a:endParaRPr>
          </a:p>
        </p:txBody>
      </p:sp>
      <p:sp>
        <p:nvSpPr>
          <p:cNvPr id="145" name="Google Shape;145;g24f6bb1a7f4_0_2"/>
          <p:cNvSpPr txBox="1"/>
          <p:nvPr/>
        </p:nvSpPr>
        <p:spPr>
          <a:xfrm>
            <a:off x="1175868" y="2283770"/>
            <a:ext cx="7505357" cy="2960325"/>
          </a:xfrm>
          <a:prstGeom prst="rect">
            <a:avLst/>
          </a:prstGeom>
          <a:noFill/>
          <a:ln>
            <a:noFill/>
          </a:ln>
        </p:spPr>
        <p:txBody>
          <a:bodyPr spcFirstLastPara="1" wrap="square" lIns="68569" tIns="68569" rIns="68569" bIns="68569" anchor="t" anchorCtr="0">
            <a:normAutofit fontScale="85000" lnSpcReduction="20000"/>
          </a:bodyPr>
          <a:lstStyle/>
          <a:p>
            <a:pPr indent="333375" algn="just" defTabSz="685800">
              <a:buClr>
                <a:srgbClr val="000000"/>
              </a:buClr>
              <a:buSzPct val="36666"/>
            </a:pP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It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is</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 startup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that</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focuses</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on</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reaching</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the</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wide</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prevalence</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of</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AFMs</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in a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Low</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Income Country, </a:t>
            </a:r>
            <a:r>
              <a:rPr lang="pt-BR" sz="3075"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Brazil</a:t>
            </a:r>
            <a:r>
              <a:rPr lang="pt-B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a:t>
            </a:r>
            <a:endParaRPr sz="307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endParaRPr>
          </a:p>
          <a:p>
            <a:pPr indent="333375" algn="just" defTabSz="685800">
              <a:buClr>
                <a:srgbClr val="000000"/>
              </a:buClr>
              <a:buSzPct val="36666"/>
            </a:pPr>
            <a:endParaRPr sz="285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endParaRPr>
          </a:p>
          <a:p>
            <a:pPr indent="333375" algn="just" defTabSz="685800">
              <a:buClr>
                <a:srgbClr val="000000"/>
              </a:buClr>
              <a:buSzPct val="36666"/>
            </a:pPr>
            <a:r>
              <a:rPr lang="pt-BR" sz="232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AIM</a:t>
            </a:r>
            <a:endParaRPr sz="2325"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endParaRPr>
          </a:p>
          <a:p>
            <a:pPr marL="428625" indent="-387477" defTabSz="685800">
              <a:lnSpc>
                <a:spcPct val="90000"/>
              </a:lnSpc>
              <a:spcBef>
                <a:spcPts val="750"/>
              </a:spcBef>
              <a:buClr>
                <a:srgbClr val="000000"/>
              </a:buClr>
              <a:buSzPct val="79999"/>
              <a:buFont typeface="Courier New"/>
              <a:buChar char="o"/>
            </a:pP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To</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provide</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an</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environment</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that</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connects</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qualified</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professionals</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to</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help for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AFMs</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a:t>
            </a:r>
          </a:p>
          <a:p>
            <a:pPr marL="41148" defTabSz="685800">
              <a:lnSpc>
                <a:spcPct val="90000"/>
              </a:lnSpc>
              <a:spcBef>
                <a:spcPts val="750"/>
              </a:spcBef>
              <a:buClr>
                <a:srgbClr val="000000"/>
              </a:buClr>
              <a:buSzPct val="79999"/>
            </a:pPr>
            <a:endParaRPr sz="2100" kern="0" dirty="0">
              <a:solidFill>
                <a:srgbClr val="000000"/>
              </a:solidFill>
              <a:latin typeface="Calibri" panose="020F0502020204030204" pitchFamily="34" charset="0"/>
              <a:ea typeface="Times" charset="0"/>
              <a:cs typeface="Calibri" panose="020F0502020204030204" pitchFamily="34" charset="0"/>
              <a:sym typeface="Arial"/>
            </a:endParaRPr>
          </a:p>
          <a:p>
            <a:pPr marL="428625" indent="-387477" defTabSz="685800">
              <a:lnSpc>
                <a:spcPct val="90000"/>
              </a:lnSpc>
              <a:spcBef>
                <a:spcPts val="750"/>
              </a:spcBef>
              <a:buClr>
                <a:srgbClr val="000000"/>
              </a:buClr>
              <a:buSzPct val="79999"/>
              <a:buFont typeface="Courier New"/>
              <a:buChar char="o"/>
            </a:pP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AcurarTECH</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was</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supported</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by</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funding</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centers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of</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research</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and</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entrepreneurship</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in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Brazil</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a:t>
            </a:r>
            <a:endParaRPr sz="2100" kern="0" dirty="0">
              <a:solidFill>
                <a:srgbClr val="000000"/>
              </a:solidFill>
              <a:latin typeface="Calibri" panose="020F0502020204030204" pitchFamily="34" charset="0"/>
              <a:ea typeface="Times" charset="0"/>
              <a:cs typeface="Calibri" panose="020F0502020204030204" pitchFamily="34" charset="0"/>
              <a:sym typeface="Calibri"/>
            </a:endParaRPr>
          </a:p>
          <a:p>
            <a:pPr defTabSz="685800">
              <a:lnSpc>
                <a:spcPct val="90000"/>
              </a:lnSpc>
              <a:spcBef>
                <a:spcPts val="750"/>
              </a:spcBef>
              <a:buClr>
                <a:srgbClr val="000000"/>
              </a:buClr>
              <a:buSzPct val="66590"/>
            </a:pPr>
            <a:r>
              <a:rPr lang="pt-BR" sz="2100" kern="0" dirty="0">
                <a:solidFill>
                  <a:srgbClr val="888888"/>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However</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there</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is</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no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funding</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at</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the</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100" kern="0" dirty="0" err="1">
                <a:solidFill>
                  <a:srgbClr val="000000"/>
                </a:solidFill>
                <a:latin typeface="Calibri" panose="020F0502020204030204" pitchFamily="34" charset="0"/>
                <a:ea typeface="Times" charset="0"/>
                <a:cs typeface="Calibri" panose="020F0502020204030204" pitchFamily="34" charset="0"/>
                <a:sym typeface="Calibri"/>
              </a:rPr>
              <a:t>moment</a:t>
            </a:r>
            <a:r>
              <a:rPr lang="pt-BR" sz="2100" kern="0" dirty="0">
                <a:solidFill>
                  <a:srgbClr val="000000"/>
                </a:solidFill>
                <a:latin typeface="Calibri" panose="020F0502020204030204" pitchFamily="34" charset="0"/>
                <a:ea typeface="Times" charset="0"/>
                <a:cs typeface="Calibri" panose="020F0502020204030204" pitchFamily="34" charset="0"/>
                <a:sym typeface="Calibri"/>
              </a:rPr>
              <a:t>.</a:t>
            </a:r>
            <a:endParaRPr sz="2100" b="1" kern="0" dirty="0">
              <a:solidFill>
                <a:srgbClr val="000000"/>
              </a:solidFill>
              <a:latin typeface="Calibri" panose="020F0502020204030204" pitchFamily="34" charset="0"/>
              <a:ea typeface="Times" charset="0"/>
              <a:cs typeface="Calibri" panose="020F0502020204030204" pitchFamily="34" charset="0"/>
              <a:sym typeface="Calibri"/>
            </a:endParaRPr>
          </a:p>
          <a:p>
            <a:pPr indent="333375" algn="just" defTabSz="685800">
              <a:buClr>
                <a:srgbClr val="000000"/>
              </a:buClr>
              <a:buSzPct val="36666"/>
            </a:pPr>
            <a:endParaRPr sz="2250" kern="0" dirty="0">
              <a:solidFill>
                <a:srgbClr val="000000"/>
              </a:solidFill>
              <a:highlight>
                <a:srgbClr val="FFFFFF"/>
              </a:highlight>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5"/>
          <p:cNvSpPr/>
          <p:nvPr/>
        </p:nvSpPr>
        <p:spPr>
          <a:xfrm>
            <a:off x="0" y="1855193"/>
            <a:ext cx="9144000" cy="4145625"/>
          </a:xfrm>
          <a:prstGeom prst="rect">
            <a:avLst/>
          </a:prstGeom>
          <a:solidFill>
            <a:srgbClr val="F7B566"/>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52" name="Google Shape;152;p5"/>
          <p:cNvSpPr/>
          <p:nvPr/>
        </p:nvSpPr>
        <p:spPr>
          <a:xfrm>
            <a:off x="0" y="823523"/>
            <a:ext cx="9144000" cy="955623"/>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53" name="Google Shape;153;p5"/>
          <p:cNvSpPr txBox="1"/>
          <p:nvPr/>
        </p:nvSpPr>
        <p:spPr>
          <a:xfrm>
            <a:off x="458018" y="1059155"/>
            <a:ext cx="6390450" cy="622188"/>
          </a:xfrm>
          <a:prstGeom prst="rect">
            <a:avLst/>
          </a:prstGeom>
          <a:noFill/>
          <a:ln>
            <a:noFill/>
          </a:ln>
        </p:spPr>
        <p:txBody>
          <a:bodyPr spcFirstLastPara="1" wrap="square" lIns="68569" tIns="68569" rIns="68569" bIns="68569" anchor="t" anchorCtr="0">
            <a:noAutofit/>
          </a:bodyPr>
          <a:lstStyle/>
          <a:p>
            <a:pPr defTabSz="685800">
              <a:buClr>
                <a:srgbClr val="F7B566"/>
              </a:buClr>
              <a:buSzPts val="5333"/>
            </a:pPr>
            <a:r>
              <a:rPr lang="pt-BR" sz="3600" kern="0" dirty="0">
                <a:solidFill>
                  <a:srgbClr val="F7B566"/>
                </a:solidFill>
                <a:latin typeface="Calibri"/>
                <a:ea typeface="Calibri"/>
                <a:cs typeface="Calibri"/>
                <a:sym typeface="Calibri"/>
              </a:rPr>
              <a:t>Website</a:t>
            </a:r>
            <a:endParaRPr sz="1050" kern="0" dirty="0">
              <a:solidFill>
                <a:srgbClr val="000000"/>
              </a:solidFill>
              <a:latin typeface="Arial"/>
              <a:ea typeface="Arial"/>
              <a:cs typeface="Arial"/>
              <a:sym typeface="Arial"/>
            </a:endParaRPr>
          </a:p>
        </p:txBody>
      </p:sp>
      <p:pic>
        <p:nvPicPr>
          <p:cNvPr id="154" name="Google Shape;154;p5"/>
          <p:cNvPicPr preferRelativeResize="0"/>
          <p:nvPr/>
        </p:nvPicPr>
        <p:blipFill rotWithShape="1">
          <a:blip r:embed="rId4">
            <a:alphaModFix/>
          </a:blip>
          <a:srcRect l="18646" r="21511"/>
          <a:stretch/>
        </p:blipFill>
        <p:spPr>
          <a:xfrm>
            <a:off x="548640" y="2087990"/>
            <a:ext cx="4232198" cy="3457193"/>
          </a:xfrm>
          <a:prstGeom prst="rect">
            <a:avLst/>
          </a:prstGeom>
          <a:noFill/>
          <a:ln>
            <a:noFill/>
          </a:ln>
        </p:spPr>
      </p:pic>
      <p:sp>
        <p:nvSpPr>
          <p:cNvPr id="155" name="Google Shape;155;p5"/>
          <p:cNvSpPr txBox="1"/>
          <p:nvPr/>
        </p:nvSpPr>
        <p:spPr>
          <a:xfrm>
            <a:off x="5980931" y="3429000"/>
            <a:ext cx="2690100" cy="553976"/>
          </a:xfrm>
          <a:prstGeom prst="rect">
            <a:avLst/>
          </a:prstGeom>
          <a:noFill/>
          <a:ln>
            <a:noFill/>
          </a:ln>
        </p:spPr>
        <p:txBody>
          <a:bodyPr spcFirstLastPara="1" wrap="square" lIns="68569" tIns="68569" rIns="68569" bIns="68569" anchor="t" anchorCtr="0">
            <a:spAutoFit/>
          </a:bodyPr>
          <a:lstStyle/>
          <a:p>
            <a:pPr defTabSz="685800">
              <a:buClr>
                <a:srgbClr val="000000"/>
              </a:buClr>
              <a:buSzPts val="1800"/>
            </a:pPr>
            <a:r>
              <a:rPr lang="pt-BR" sz="1350" u="sng" kern="0" dirty="0">
                <a:solidFill>
                  <a:srgbClr val="0563C1"/>
                </a:solidFill>
                <a:latin typeface="Calibri"/>
                <a:ea typeface="Calibri"/>
                <a:cs typeface="Calibri"/>
                <a:sym typeface="Calibri"/>
                <a:hlinkClick r:id="rId5"/>
              </a:rPr>
              <a:t>Dependência Química | Acurartech</a:t>
            </a:r>
            <a:endParaRPr sz="1350" kern="0" dirty="0">
              <a:solidFill>
                <a:srgbClr val="000000"/>
              </a:solidFill>
              <a:latin typeface="Calibri"/>
              <a:ea typeface="Calibri"/>
              <a:cs typeface="Calibri"/>
              <a:sym typeface="Calibri"/>
            </a:endParaRPr>
          </a:p>
          <a:p>
            <a:pPr defTabSz="685800">
              <a:buClr>
                <a:srgbClr val="000000"/>
              </a:buClr>
              <a:buSzPts val="1800"/>
            </a:pPr>
            <a:r>
              <a:rPr lang="pt-BR" sz="1350" kern="0" dirty="0">
                <a:solidFill>
                  <a:srgbClr val="000000"/>
                </a:solidFill>
                <a:latin typeface="Calibri"/>
                <a:ea typeface="Calibri"/>
                <a:cs typeface="Calibri"/>
                <a:sym typeface="Calibri"/>
              </a:rPr>
              <a:t>WhatsApp: +55 51 98310-2726</a:t>
            </a:r>
            <a:endParaRPr sz="1350" kern="0" dirty="0">
              <a:solidFill>
                <a:srgbClr val="000000"/>
              </a:solidFill>
              <a:latin typeface="Calibri"/>
              <a:ea typeface="Calibri"/>
              <a:cs typeface="Calibri"/>
              <a:sym typeface="Calibri"/>
            </a:endParaRPr>
          </a:p>
        </p:txBody>
      </p:sp>
      <p:sp>
        <p:nvSpPr>
          <p:cNvPr id="156" name="Google Shape;156;p5"/>
          <p:cNvSpPr txBox="1"/>
          <p:nvPr/>
        </p:nvSpPr>
        <p:spPr>
          <a:xfrm>
            <a:off x="0" y="857250"/>
            <a:ext cx="2250000" cy="300060"/>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r>
              <a:rPr lang="pt-BR" sz="1050" kern="0">
                <a:solidFill>
                  <a:srgbClr val="000000"/>
                </a:solidFill>
                <a:latin typeface="Arial"/>
                <a:ea typeface="Arial"/>
                <a:cs typeface="Arial"/>
                <a:sym typeface="Arial"/>
              </a:rPr>
              <a:t> </a:t>
            </a:r>
            <a:endParaRPr sz="1050" kern="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g1e35a6afd42_1_9"/>
          <p:cNvSpPr/>
          <p:nvPr/>
        </p:nvSpPr>
        <p:spPr>
          <a:xfrm>
            <a:off x="0" y="1855193"/>
            <a:ext cx="9144000" cy="4145625"/>
          </a:xfrm>
          <a:prstGeom prst="rect">
            <a:avLst/>
          </a:prstGeom>
          <a:solidFill>
            <a:srgbClr val="F7B566"/>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64" name="Google Shape;164;g1e35a6afd42_1_9"/>
          <p:cNvSpPr/>
          <p:nvPr/>
        </p:nvSpPr>
        <p:spPr>
          <a:xfrm>
            <a:off x="0" y="823523"/>
            <a:ext cx="9144000" cy="955575"/>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65" name="Google Shape;165;g1e35a6afd42_1_9"/>
          <p:cNvSpPr txBox="1"/>
          <p:nvPr/>
        </p:nvSpPr>
        <p:spPr>
          <a:xfrm>
            <a:off x="458018" y="1053191"/>
            <a:ext cx="6390450" cy="622125"/>
          </a:xfrm>
          <a:prstGeom prst="rect">
            <a:avLst/>
          </a:prstGeom>
          <a:noFill/>
          <a:ln>
            <a:noFill/>
          </a:ln>
        </p:spPr>
        <p:txBody>
          <a:bodyPr spcFirstLastPara="1" wrap="square" lIns="68569" tIns="68569" rIns="68569" bIns="68569" anchor="t" anchorCtr="0">
            <a:noAutofit/>
          </a:bodyPr>
          <a:lstStyle/>
          <a:p>
            <a:pPr defTabSz="685800">
              <a:buClr>
                <a:srgbClr val="F7B566"/>
              </a:buClr>
              <a:buSzPts val="5333"/>
            </a:pPr>
            <a:r>
              <a:rPr lang="pt-BR" sz="3600" kern="0" dirty="0">
                <a:solidFill>
                  <a:srgbClr val="F7B566"/>
                </a:solidFill>
                <a:latin typeface="Calibri"/>
                <a:ea typeface="Calibri"/>
                <a:cs typeface="Calibri"/>
                <a:sym typeface="Calibri"/>
              </a:rPr>
              <a:t>Instagram</a:t>
            </a:r>
            <a:endParaRPr sz="1050" kern="0" dirty="0">
              <a:solidFill>
                <a:srgbClr val="000000"/>
              </a:solidFill>
              <a:latin typeface="Arial"/>
              <a:ea typeface="Arial"/>
              <a:cs typeface="Arial"/>
              <a:sym typeface="Arial"/>
            </a:endParaRPr>
          </a:p>
        </p:txBody>
      </p:sp>
      <p:sp>
        <p:nvSpPr>
          <p:cNvPr id="166" name="Google Shape;166;g1e35a6afd42_1_9"/>
          <p:cNvSpPr txBox="1"/>
          <p:nvPr/>
        </p:nvSpPr>
        <p:spPr>
          <a:xfrm>
            <a:off x="5638744" y="3129582"/>
            <a:ext cx="2647350" cy="761725"/>
          </a:xfrm>
          <a:prstGeom prst="rect">
            <a:avLst/>
          </a:prstGeom>
          <a:noFill/>
          <a:ln>
            <a:noFill/>
          </a:ln>
        </p:spPr>
        <p:txBody>
          <a:bodyPr spcFirstLastPara="1" wrap="square" lIns="68569" tIns="68569" rIns="68569" bIns="68569" anchor="t" anchorCtr="0">
            <a:spAutoFit/>
          </a:bodyPr>
          <a:lstStyle/>
          <a:p>
            <a:pPr defTabSz="685800">
              <a:buClr>
                <a:srgbClr val="000000"/>
              </a:buClr>
              <a:buSzPts val="1800"/>
            </a:pPr>
            <a:r>
              <a:rPr lang="pt-BR" sz="1350" u="sng" kern="0" dirty="0">
                <a:solidFill>
                  <a:srgbClr val="0563C1"/>
                </a:solidFill>
                <a:latin typeface="Calibri"/>
                <a:ea typeface="Calibri"/>
                <a:cs typeface="Calibri"/>
                <a:sym typeface="Calibri"/>
                <a:hlinkClick r:id="rId4"/>
              </a:rPr>
              <a:t>Atendimento Híbrido (@acurartech) on Instagram</a:t>
            </a:r>
            <a:endParaRPr sz="1350" kern="0" dirty="0">
              <a:solidFill>
                <a:srgbClr val="000000"/>
              </a:solidFill>
              <a:latin typeface="Calibri"/>
              <a:ea typeface="Calibri"/>
              <a:cs typeface="Calibri"/>
              <a:sym typeface="Calibri"/>
            </a:endParaRPr>
          </a:p>
          <a:p>
            <a:pPr defTabSz="685800">
              <a:buClr>
                <a:srgbClr val="000000"/>
              </a:buClr>
              <a:buSzPts val="1800"/>
            </a:pPr>
            <a:endParaRPr sz="1350" kern="0" dirty="0">
              <a:solidFill>
                <a:srgbClr val="000000"/>
              </a:solidFill>
              <a:latin typeface="Calibri"/>
              <a:ea typeface="Calibri"/>
              <a:cs typeface="Calibri"/>
              <a:sym typeface="Calibri"/>
            </a:endParaRPr>
          </a:p>
        </p:txBody>
      </p:sp>
      <p:sp>
        <p:nvSpPr>
          <p:cNvPr id="167" name="Google Shape;167;g1e35a6afd42_1_9"/>
          <p:cNvSpPr txBox="1"/>
          <p:nvPr/>
        </p:nvSpPr>
        <p:spPr>
          <a:xfrm>
            <a:off x="0" y="857250"/>
            <a:ext cx="2250000" cy="300060"/>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r>
              <a:rPr lang="pt-BR" sz="1050" kern="0">
                <a:solidFill>
                  <a:srgbClr val="000000"/>
                </a:solidFill>
                <a:latin typeface="Arial"/>
                <a:ea typeface="Arial"/>
                <a:cs typeface="Arial"/>
                <a:sym typeface="Arial"/>
              </a:rPr>
              <a:t> </a:t>
            </a:r>
            <a:endParaRPr sz="1050" kern="0">
              <a:solidFill>
                <a:srgbClr val="000000"/>
              </a:solidFill>
              <a:latin typeface="Arial"/>
              <a:ea typeface="Arial"/>
              <a:cs typeface="Arial"/>
              <a:sym typeface="Arial"/>
            </a:endParaRPr>
          </a:p>
        </p:txBody>
      </p:sp>
      <p:pic>
        <p:nvPicPr>
          <p:cNvPr id="168" name="Google Shape;168;g1e35a6afd42_1_9"/>
          <p:cNvPicPr preferRelativeResize="0"/>
          <p:nvPr/>
        </p:nvPicPr>
        <p:blipFill rotWithShape="1">
          <a:blip r:embed="rId5">
            <a:alphaModFix/>
          </a:blip>
          <a:srcRect l="25358" t="14380" r="26691" b="5367"/>
          <a:stretch/>
        </p:blipFill>
        <p:spPr>
          <a:xfrm>
            <a:off x="548641" y="1992438"/>
            <a:ext cx="4232198" cy="36556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175" name="Google Shape;175;p6"/>
          <p:cNvSpPr/>
          <p:nvPr/>
        </p:nvSpPr>
        <p:spPr>
          <a:xfrm>
            <a:off x="0" y="1850902"/>
            <a:ext cx="9144000" cy="4149848"/>
          </a:xfrm>
          <a:prstGeom prst="rect">
            <a:avLst/>
          </a:prstGeom>
          <a:solidFill>
            <a:srgbClr val="F7B566"/>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76" name="Google Shape;176;p6"/>
          <p:cNvSpPr/>
          <p:nvPr/>
        </p:nvSpPr>
        <p:spPr>
          <a:xfrm>
            <a:off x="0" y="823523"/>
            <a:ext cx="9144000" cy="955623"/>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77" name="Google Shape;177;p6"/>
          <p:cNvSpPr txBox="1"/>
          <p:nvPr/>
        </p:nvSpPr>
        <p:spPr>
          <a:xfrm>
            <a:off x="458779" y="1054445"/>
            <a:ext cx="7962815" cy="622188"/>
          </a:xfrm>
          <a:prstGeom prst="rect">
            <a:avLst/>
          </a:prstGeom>
          <a:noFill/>
          <a:ln>
            <a:noFill/>
          </a:ln>
        </p:spPr>
        <p:txBody>
          <a:bodyPr spcFirstLastPara="1" wrap="square" lIns="68569" tIns="68569" rIns="68569" bIns="68569" anchor="t" anchorCtr="0">
            <a:noAutofit/>
          </a:bodyPr>
          <a:lstStyle/>
          <a:p>
            <a:pPr defTabSz="685800">
              <a:buClr>
                <a:srgbClr val="F7B566"/>
              </a:buClr>
              <a:buSzPts val="5333"/>
            </a:pPr>
            <a:r>
              <a:rPr lang="pt-BR" sz="3600" kern="0" dirty="0" err="1">
                <a:solidFill>
                  <a:srgbClr val="F7B566"/>
                </a:solidFill>
                <a:latin typeface="Calibri"/>
                <a:ea typeface="Calibri"/>
                <a:cs typeface="Calibri"/>
                <a:sym typeface="Calibri"/>
              </a:rPr>
              <a:t>Our</a:t>
            </a:r>
            <a:r>
              <a:rPr lang="pt-BR" sz="3600" kern="0" dirty="0">
                <a:solidFill>
                  <a:srgbClr val="F7B566"/>
                </a:solidFill>
                <a:latin typeface="Calibri"/>
                <a:ea typeface="Calibri"/>
                <a:cs typeface="Calibri"/>
                <a:sym typeface="Calibri"/>
              </a:rPr>
              <a:t> Team </a:t>
            </a:r>
            <a:r>
              <a:rPr lang="pt-BR" sz="3600" kern="0" dirty="0" err="1">
                <a:solidFill>
                  <a:srgbClr val="F7B566"/>
                </a:solidFill>
                <a:latin typeface="Calibri"/>
                <a:ea typeface="Calibri"/>
                <a:cs typeface="Calibri"/>
                <a:sym typeface="Calibri"/>
              </a:rPr>
              <a:t>of</a:t>
            </a:r>
            <a:r>
              <a:rPr lang="pt-BR" sz="3600" kern="0" dirty="0">
                <a:solidFill>
                  <a:srgbClr val="F7B566"/>
                </a:solidFill>
                <a:latin typeface="Calibri"/>
                <a:ea typeface="Calibri"/>
                <a:cs typeface="Calibri"/>
                <a:sym typeface="Calibri"/>
              </a:rPr>
              <a:t> </a:t>
            </a:r>
            <a:r>
              <a:rPr lang="pt-BR" sz="3600" kern="0" dirty="0" err="1">
                <a:solidFill>
                  <a:srgbClr val="F7B566"/>
                </a:solidFill>
                <a:latin typeface="Calibri"/>
                <a:ea typeface="Calibri"/>
                <a:cs typeface="Calibri"/>
                <a:sym typeface="Calibri"/>
              </a:rPr>
              <a:t>Psychologist</a:t>
            </a:r>
            <a:endParaRPr sz="1050" kern="0" dirty="0">
              <a:solidFill>
                <a:srgbClr val="000000"/>
              </a:solidFill>
              <a:latin typeface="Arial"/>
              <a:ea typeface="Arial"/>
              <a:cs typeface="Arial"/>
              <a:sym typeface="Arial"/>
            </a:endParaRPr>
          </a:p>
          <a:p>
            <a:pPr defTabSz="685800">
              <a:buClr>
                <a:srgbClr val="000000"/>
              </a:buClr>
              <a:buSzPts val="5333"/>
            </a:pPr>
            <a:endParaRPr sz="3600" kern="0" dirty="0">
              <a:solidFill>
                <a:srgbClr val="F7B566"/>
              </a:solidFill>
              <a:latin typeface="Calibri"/>
              <a:ea typeface="Calibri"/>
              <a:cs typeface="Calibri"/>
              <a:sym typeface="Calibri"/>
            </a:endParaRPr>
          </a:p>
        </p:txBody>
      </p:sp>
      <p:grpSp>
        <p:nvGrpSpPr>
          <p:cNvPr id="178" name="Google Shape;178;p6"/>
          <p:cNvGrpSpPr/>
          <p:nvPr/>
        </p:nvGrpSpPr>
        <p:grpSpPr>
          <a:xfrm>
            <a:off x="1287966" y="1954206"/>
            <a:ext cx="6964592" cy="3554083"/>
            <a:chOff x="1025854" y="1472452"/>
            <a:chExt cx="9993727" cy="5095485"/>
          </a:xfrm>
        </p:grpSpPr>
        <p:pic>
          <p:nvPicPr>
            <p:cNvPr id="179" name="Google Shape;179;p6"/>
            <p:cNvPicPr preferRelativeResize="0"/>
            <p:nvPr/>
          </p:nvPicPr>
          <p:blipFill rotWithShape="1">
            <a:blip r:embed="rId4">
              <a:alphaModFix/>
            </a:blip>
            <a:srcRect/>
            <a:stretch/>
          </p:blipFill>
          <p:spPr>
            <a:xfrm>
              <a:off x="5619906" y="4050501"/>
              <a:ext cx="2280049" cy="2324976"/>
            </a:xfrm>
            <a:prstGeom prst="rect">
              <a:avLst/>
            </a:prstGeom>
            <a:noFill/>
            <a:ln>
              <a:noFill/>
            </a:ln>
          </p:spPr>
        </p:pic>
        <p:pic>
          <p:nvPicPr>
            <p:cNvPr id="180" name="Google Shape;180;p6"/>
            <p:cNvPicPr preferRelativeResize="0"/>
            <p:nvPr/>
          </p:nvPicPr>
          <p:blipFill rotWithShape="1">
            <a:blip r:embed="rId5">
              <a:alphaModFix/>
            </a:blip>
            <a:srcRect/>
            <a:stretch/>
          </p:blipFill>
          <p:spPr>
            <a:xfrm>
              <a:off x="1025854" y="2540402"/>
              <a:ext cx="2298699" cy="2327433"/>
            </a:xfrm>
            <a:prstGeom prst="rect">
              <a:avLst/>
            </a:prstGeom>
            <a:noFill/>
            <a:ln>
              <a:noFill/>
            </a:ln>
          </p:spPr>
        </p:pic>
        <p:pic>
          <p:nvPicPr>
            <p:cNvPr id="181" name="Google Shape;181;p6"/>
            <p:cNvPicPr preferRelativeResize="0"/>
            <p:nvPr/>
          </p:nvPicPr>
          <p:blipFill rotWithShape="1">
            <a:blip r:embed="rId6">
              <a:alphaModFix/>
            </a:blip>
            <a:srcRect/>
            <a:stretch/>
          </p:blipFill>
          <p:spPr>
            <a:xfrm>
              <a:off x="3668113" y="1822567"/>
              <a:ext cx="2286580" cy="2315162"/>
            </a:xfrm>
            <a:prstGeom prst="rect">
              <a:avLst/>
            </a:prstGeom>
            <a:noFill/>
            <a:ln>
              <a:noFill/>
            </a:ln>
          </p:spPr>
        </p:pic>
        <p:pic>
          <p:nvPicPr>
            <p:cNvPr id="182" name="Google Shape;182;p6"/>
            <p:cNvPicPr preferRelativeResize="0"/>
            <p:nvPr/>
          </p:nvPicPr>
          <p:blipFill rotWithShape="1">
            <a:blip r:embed="rId7">
              <a:alphaModFix/>
            </a:blip>
            <a:srcRect/>
            <a:stretch/>
          </p:blipFill>
          <p:spPr>
            <a:xfrm>
              <a:off x="6227191" y="1472452"/>
              <a:ext cx="2298698" cy="2327432"/>
            </a:xfrm>
            <a:prstGeom prst="rect">
              <a:avLst/>
            </a:prstGeom>
            <a:noFill/>
            <a:ln>
              <a:noFill/>
            </a:ln>
          </p:spPr>
        </p:pic>
        <p:pic>
          <p:nvPicPr>
            <p:cNvPr id="183" name="Google Shape;183;p6"/>
            <p:cNvPicPr preferRelativeResize="0"/>
            <p:nvPr/>
          </p:nvPicPr>
          <p:blipFill rotWithShape="1">
            <a:blip r:embed="rId8">
              <a:alphaModFix/>
            </a:blip>
            <a:srcRect/>
            <a:stretch/>
          </p:blipFill>
          <p:spPr>
            <a:xfrm>
              <a:off x="3074995" y="4232947"/>
              <a:ext cx="2280049" cy="2334990"/>
            </a:xfrm>
            <a:prstGeom prst="rect">
              <a:avLst/>
            </a:prstGeom>
            <a:noFill/>
            <a:ln>
              <a:noFill/>
            </a:ln>
          </p:spPr>
        </p:pic>
        <p:pic>
          <p:nvPicPr>
            <p:cNvPr id="184" name="Google Shape;184;p6"/>
            <p:cNvPicPr preferRelativeResize="0"/>
            <p:nvPr/>
          </p:nvPicPr>
          <p:blipFill rotWithShape="1">
            <a:blip r:embed="rId9">
              <a:alphaModFix/>
            </a:blip>
            <a:srcRect/>
            <a:stretch/>
          </p:blipFill>
          <p:spPr>
            <a:xfrm>
              <a:off x="8107629" y="4050501"/>
              <a:ext cx="2286580" cy="2334312"/>
            </a:xfrm>
            <a:prstGeom prst="rect">
              <a:avLst/>
            </a:prstGeom>
            <a:noFill/>
            <a:ln>
              <a:noFill/>
            </a:ln>
          </p:spPr>
        </p:pic>
        <p:pic>
          <p:nvPicPr>
            <p:cNvPr id="185" name="Google Shape;185;p6"/>
            <p:cNvPicPr preferRelativeResize="0"/>
            <p:nvPr/>
          </p:nvPicPr>
          <p:blipFill rotWithShape="1">
            <a:blip r:embed="rId10">
              <a:alphaModFix/>
            </a:blip>
            <a:srcRect/>
            <a:stretch/>
          </p:blipFill>
          <p:spPr>
            <a:xfrm>
              <a:off x="8700659" y="1649857"/>
              <a:ext cx="2318922" cy="2327433"/>
            </a:xfrm>
            <a:prstGeom prst="rect">
              <a:avLst/>
            </a:prstGeom>
            <a:noFill/>
            <a:ln>
              <a:noFill/>
            </a:ln>
          </p:spPr>
        </p:pic>
      </p:grpSp>
      <p:sp>
        <p:nvSpPr>
          <p:cNvPr id="186" name="Google Shape;186;p6"/>
          <p:cNvSpPr/>
          <p:nvPr/>
        </p:nvSpPr>
        <p:spPr>
          <a:xfrm>
            <a:off x="1264054" y="2721079"/>
            <a:ext cx="1625867" cy="1623376"/>
          </a:xfrm>
          <a:prstGeom prst="ellipse">
            <a:avLst/>
          </a:prstGeom>
          <a:noFill/>
          <a:ln w="76200" cap="flat" cmpd="sng">
            <a:solidFill>
              <a:srgbClr val="9D7BA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87" name="Google Shape;187;p6"/>
          <p:cNvSpPr/>
          <p:nvPr/>
        </p:nvSpPr>
        <p:spPr>
          <a:xfrm>
            <a:off x="3119055" y="2179942"/>
            <a:ext cx="1596092" cy="1623376"/>
          </a:xfrm>
          <a:prstGeom prst="ellipse">
            <a:avLst/>
          </a:prstGeom>
          <a:noFill/>
          <a:ln w="76200" cap="flat" cmpd="sng">
            <a:solidFill>
              <a:srgbClr val="9D7BA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88" name="Google Shape;188;p6"/>
          <p:cNvSpPr/>
          <p:nvPr/>
        </p:nvSpPr>
        <p:spPr>
          <a:xfrm>
            <a:off x="2723458" y="3881739"/>
            <a:ext cx="1596092" cy="1623376"/>
          </a:xfrm>
          <a:prstGeom prst="ellipse">
            <a:avLst/>
          </a:prstGeom>
          <a:noFill/>
          <a:ln w="76200" cap="flat" cmpd="sng">
            <a:solidFill>
              <a:srgbClr val="9D7BA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89" name="Google Shape;189;p6"/>
          <p:cNvSpPr/>
          <p:nvPr/>
        </p:nvSpPr>
        <p:spPr>
          <a:xfrm>
            <a:off x="4905049" y="1966230"/>
            <a:ext cx="1596092" cy="1623376"/>
          </a:xfrm>
          <a:prstGeom prst="ellipse">
            <a:avLst/>
          </a:prstGeom>
          <a:noFill/>
          <a:ln w="76200" cap="flat" cmpd="sng">
            <a:solidFill>
              <a:srgbClr val="9D7BA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90" name="Google Shape;190;p6"/>
          <p:cNvSpPr/>
          <p:nvPr/>
        </p:nvSpPr>
        <p:spPr>
          <a:xfrm>
            <a:off x="6656466" y="2094643"/>
            <a:ext cx="1596092" cy="1623376"/>
          </a:xfrm>
          <a:prstGeom prst="ellipse">
            <a:avLst/>
          </a:prstGeom>
          <a:noFill/>
          <a:ln w="76200" cap="flat" cmpd="sng">
            <a:solidFill>
              <a:srgbClr val="9D7BA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91" name="Google Shape;191;p6"/>
          <p:cNvSpPr/>
          <p:nvPr/>
        </p:nvSpPr>
        <p:spPr>
          <a:xfrm>
            <a:off x="4492951" y="3765788"/>
            <a:ext cx="1596092" cy="1623376"/>
          </a:xfrm>
          <a:prstGeom prst="ellipse">
            <a:avLst/>
          </a:prstGeom>
          <a:noFill/>
          <a:ln w="76200" cap="flat" cmpd="sng">
            <a:solidFill>
              <a:srgbClr val="9D7BA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192" name="Google Shape;192;p6"/>
          <p:cNvSpPr/>
          <p:nvPr/>
        </p:nvSpPr>
        <p:spPr>
          <a:xfrm>
            <a:off x="6238110" y="3757184"/>
            <a:ext cx="1596092" cy="1623376"/>
          </a:xfrm>
          <a:prstGeom prst="ellipse">
            <a:avLst/>
          </a:prstGeom>
          <a:noFill/>
          <a:ln w="76200" cap="flat" cmpd="sng">
            <a:solidFill>
              <a:srgbClr val="9D7BA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7"/>
          <p:cNvSpPr txBox="1"/>
          <p:nvPr/>
        </p:nvSpPr>
        <p:spPr>
          <a:xfrm>
            <a:off x="450614" y="1053881"/>
            <a:ext cx="6390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How</a:t>
            </a:r>
            <a:r>
              <a:rPr lang="pt-BR" sz="3600" kern="0" dirty="0">
                <a:solidFill>
                  <a:srgbClr val="FFFFFF"/>
                </a:solidFill>
                <a:latin typeface="Calibri"/>
                <a:ea typeface="Calibri"/>
                <a:cs typeface="Calibri"/>
                <a:sym typeface="Calibri"/>
              </a:rPr>
              <a:t> does </a:t>
            </a:r>
            <a:r>
              <a:rPr lang="pt-BR" sz="3600" kern="0" dirty="0" err="1">
                <a:solidFill>
                  <a:srgbClr val="FFFFFF"/>
                </a:solidFill>
                <a:latin typeface="Calibri"/>
                <a:ea typeface="Calibri"/>
                <a:cs typeface="Calibri"/>
                <a:sym typeface="Calibri"/>
              </a:rPr>
              <a:t>Acurartech</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work</a:t>
            </a:r>
            <a:r>
              <a:rPr lang="pt-BR" sz="3600" kern="0" dirty="0">
                <a:solidFill>
                  <a:srgbClr val="FFFFFF"/>
                </a:solidFill>
                <a:latin typeface="Calibri"/>
                <a:ea typeface="Calibri"/>
                <a:cs typeface="Calibri"/>
                <a:sym typeface="Calibri"/>
              </a:rPr>
              <a:t>?</a:t>
            </a:r>
            <a:endParaRPr sz="1050" kern="0" dirty="0">
              <a:solidFill>
                <a:srgbClr val="000000"/>
              </a:solidFill>
              <a:latin typeface="Arial"/>
              <a:ea typeface="Arial"/>
              <a:cs typeface="Arial"/>
              <a:sym typeface="Arial"/>
            </a:endParaRPr>
          </a:p>
        </p:txBody>
      </p:sp>
      <p:sp>
        <p:nvSpPr>
          <p:cNvPr id="199" name="Google Shape;199;p7"/>
          <p:cNvSpPr txBox="1"/>
          <p:nvPr/>
        </p:nvSpPr>
        <p:spPr>
          <a:xfrm>
            <a:off x="460411" y="1941187"/>
            <a:ext cx="6318675" cy="973800"/>
          </a:xfrm>
          <a:prstGeom prst="rect">
            <a:avLst/>
          </a:prstGeom>
          <a:noFill/>
          <a:ln>
            <a:noFill/>
          </a:ln>
        </p:spPr>
        <p:txBody>
          <a:bodyPr spcFirstLastPara="1" wrap="square" lIns="68569" tIns="68569" rIns="68569" bIns="68569" anchor="t" anchorCtr="0">
            <a:normAutofit fontScale="92500" lnSpcReduction="10000"/>
          </a:bodyPr>
          <a:lstStyle/>
          <a:p>
            <a:pPr defTabSz="685800">
              <a:lnSpc>
                <a:spcPct val="90000"/>
              </a:lnSpc>
              <a:spcBef>
                <a:spcPts val="750"/>
              </a:spcBef>
              <a:buClr>
                <a:srgbClr val="000000"/>
              </a:buClr>
              <a:buSzPts val="2591"/>
            </a:pPr>
            <a:r>
              <a:rPr lang="pt-BR" sz="2700" b="1" kern="0" dirty="0" err="1">
                <a:solidFill>
                  <a:srgbClr val="000000"/>
                </a:solidFill>
                <a:latin typeface="Calibri"/>
                <a:ea typeface="Calibri"/>
                <a:cs typeface="Calibri"/>
                <a:sym typeface="Calibri"/>
              </a:rPr>
              <a:t>Our</a:t>
            </a:r>
            <a:r>
              <a:rPr lang="pt-BR" sz="2700" b="1" kern="0" dirty="0">
                <a:solidFill>
                  <a:srgbClr val="000000"/>
                </a:solidFill>
                <a:latin typeface="Calibri"/>
                <a:ea typeface="Calibri"/>
                <a:cs typeface="Calibri"/>
                <a:sym typeface="Calibri"/>
              </a:rPr>
              <a:t> </a:t>
            </a:r>
            <a:r>
              <a:rPr lang="pt-BR" sz="2700" b="1" kern="0" dirty="0" err="1">
                <a:solidFill>
                  <a:srgbClr val="000000"/>
                </a:solidFill>
                <a:latin typeface="Calibri"/>
                <a:ea typeface="Calibri"/>
                <a:cs typeface="Calibri"/>
                <a:sym typeface="Calibri"/>
              </a:rPr>
              <a:t>intervention</a:t>
            </a:r>
            <a:r>
              <a:rPr lang="pt-BR" sz="2700" b="1" kern="0" dirty="0">
                <a:solidFill>
                  <a:srgbClr val="000000"/>
                </a:solidFill>
                <a:latin typeface="Calibri"/>
                <a:ea typeface="Calibri"/>
                <a:cs typeface="Calibri"/>
                <a:sym typeface="Calibri"/>
              </a:rPr>
              <a:t> </a:t>
            </a:r>
            <a:r>
              <a:rPr lang="pt-BR" sz="2700" b="1" kern="0" dirty="0" err="1">
                <a:solidFill>
                  <a:srgbClr val="000000"/>
                </a:solidFill>
                <a:latin typeface="Calibri"/>
                <a:ea typeface="Calibri"/>
                <a:cs typeface="Calibri"/>
                <a:sym typeface="Calibri"/>
              </a:rPr>
              <a:t>is</a:t>
            </a:r>
            <a:r>
              <a:rPr lang="pt-BR" sz="2700" b="1" kern="0" dirty="0">
                <a:solidFill>
                  <a:srgbClr val="000000"/>
                </a:solidFill>
                <a:latin typeface="Calibri"/>
                <a:ea typeface="Calibri"/>
                <a:cs typeface="Calibri"/>
                <a:sym typeface="Calibri"/>
              </a:rPr>
              <a:t> </a:t>
            </a:r>
            <a:r>
              <a:rPr lang="pt-BR" sz="2700" b="1" kern="0" dirty="0" err="1">
                <a:solidFill>
                  <a:srgbClr val="000000"/>
                </a:solidFill>
                <a:latin typeface="Calibri"/>
                <a:ea typeface="Calibri"/>
                <a:cs typeface="Calibri"/>
                <a:sym typeface="Calibri"/>
              </a:rPr>
              <a:t>made</a:t>
            </a:r>
            <a:r>
              <a:rPr lang="pt-BR" sz="2700" b="1" kern="0" dirty="0">
                <a:solidFill>
                  <a:srgbClr val="000000"/>
                </a:solidFill>
                <a:latin typeface="Calibri"/>
                <a:ea typeface="Calibri"/>
                <a:cs typeface="Calibri"/>
                <a:sym typeface="Calibri"/>
              </a:rPr>
              <a:t> in 2 </a:t>
            </a:r>
            <a:r>
              <a:rPr lang="pt-BR" sz="2700" b="1" kern="0" dirty="0" err="1">
                <a:solidFill>
                  <a:srgbClr val="000000"/>
                </a:solidFill>
                <a:latin typeface="Calibri"/>
                <a:ea typeface="Calibri"/>
                <a:cs typeface="Calibri"/>
                <a:sym typeface="Calibri"/>
              </a:rPr>
              <a:t>ways</a:t>
            </a:r>
            <a:r>
              <a:rPr lang="pt-BR" sz="2700" b="1" kern="0" dirty="0">
                <a:solidFill>
                  <a:srgbClr val="000000"/>
                </a:solidFill>
                <a:latin typeface="Calibri"/>
                <a:ea typeface="Calibri"/>
                <a:cs typeface="Calibri"/>
                <a:sym typeface="Calibri"/>
              </a:rPr>
              <a:t>:</a:t>
            </a:r>
            <a:endParaRPr sz="2700" b="1" kern="0" dirty="0">
              <a:solidFill>
                <a:srgbClr val="000000"/>
              </a:solidFill>
              <a:latin typeface="Calibri"/>
              <a:ea typeface="Calibri"/>
              <a:cs typeface="Calibri"/>
              <a:sym typeface="Calibri"/>
            </a:endParaRPr>
          </a:p>
          <a:p>
            <a:pPr defTabSz="685800">
              <a:lnSpc>
                <a:spcPct val="90000"/>
              </a:lnSpc>
              <a:spcBef>
                <a:spcPts val="750"/>
              </a:spcBef>
              <a:buClr>
                <a:srgbClr val="000000"/>
              </a:buClr>
              <a:buSzPts val="2591"/>
            </a:pPr>
            <a:r>
              <a:rPr lang="pt-BR" sz="2700" b="1" kern="0" dirty="0">
                <a:solidFill>
                  <a:srgbClr val="000000"/>
                </a:solidFill>
                <a:latin typeface="Calibri"/>
                <a:ea typeface="Calibri"/>
                <a:cs typeface="Calibri"/>
                <a:sym typeface="Calibri"/>
              </a:rPr>
              <a:t>1- For </a:t>
            </a:r>
            <a:r>
              <a:rPr lang="pt-BR" sz="2700" b="1" kern="0" dirty="0" err="1">
                <a:solidFill>
                  <a:srgbClr val="000000"/>
                </a:solidFill>
                <a:latin typeface="Calibri"/>
                <a:ea typeface="Calibri"/>
                <a:cs typeface="Calibri"/>
                <a:sym typeface="Calibri"/>
              </a:rPr>
              <a:t>free</a:t>
            </a:r>
            <a:r>
              <a:rPr lang="pt-BR" sz="2700" b="1" kern="0" dirty="0">
                <a:solidFill>
                  <a:srgbClr val="000000"/>
                </a:solidFill>
                <a:latin typeface="Calibri"/>
                <a:ea typeface="Calibri"/>
                <a:cs typeface="Calibri"/>
                <a:sym typeface="Calibri"/>
              </a:rPr>
              <a:t>, </a:t>
            </a:r>
            <a:r>
              <a:rPr lang="pt-BR" sz="2700" b="1" kern="0" dirty="0" err="1">
                <a:solidFill>
                  <a:srgbClr val="000000"/>
                </a:solidFill>
                <a:latin typeface="Calibri"/>
                <a:ea typeface="Calibri"/>
                <a:cs typeface="Calibri"/>
                <a:sym typeface="Calibri"/>
              </a:rPr>
              <a:t>using</a:t>
            </a:r>
            <a:r>
              <a:rPr lang="pt-BR" sz="2700" b="1" kern="0" dirty="0">
                <a:solidFill>
                  <a:srgbClr val="000000"/>
                </a:solidFill>
                <a:latin typeface="Calibri"/>
                <a:ea typeface="Calibri"/>
                <a:cs typeface="Calibri"/>
                <a:sym typeface="Calibri"/>
              </a:rPr>
              <a:t> a virtual </a:t>
            </a:r>
            <a:r>
              <a:rPr lang="pt-BR" sz="2700" b="1" kern="0" dirty="0" err="1">
                <a:solidFill>
                  <a:srgbClr val="000000"/>
                </a:solidFill>
                <a:latin typeface="Calibri"/>
                <a:ea typeface="Calibri"/>
                <a:cs typeface="Calibri"/>
                <a:sym typeface="Calibri"/>
              </a:rPr>
              <a:t>assistant</a:t>
            </a:r>
            <a:r>
              <a:rPr lang="pt-BR" sz="2700" b="1" kern="0" dirty="0">
                <a:solidFill>
                  <a:srgbClr val="000000"/>
                </a:solidFill>
                <a:latin typeface="Calibri"/>
                <a:ea typeface="Calibri"/>
                <a:cs typeface="Calibri"/>
                <a:sym typeface="Calibri"/>
              </a:rPr>
              <a:t>, Flora. </a:t>
            </a:r>
            <a:endParaRPr sz="1050" kern="0" dirty="0">
              <a:solidFill>
                <a:srgbClr val="000000"/>
              </a:solidFill>
              <a:latin typeface="Arial"/>
              <a:ea typeface="Arial"/>
              <a:cs typeface="Arial"/>
              <a:sym typeface="Arial"/>
            </a:endParaRPr>
          </a:p>
        </p:txBody>
      </p:sp>
      <p:sp>
        <p:nvSpPr>
          <p:cNvPr id="200" name="Google Shape;200;p7"/>
          <p:cNvSpPr txBox="1"/>
          <p:nvPr/>
        </p:nvSpPr>
        <p:spPr>
          <a:xfrm>
            <a:off x="460411" y="3657488"/>
            <a:ext cx="6662025" cy="622125"/>
          </a:xfrm>
          <a:prstGeom prst="rect">
            <a:avLst/>
          </a:prstGeom>
          <a:noFill/>
          <a:ln>
            <a:noFill/>
          </a:ln>
        </p:spPr>
        <p:txBody>
          <a:bodyPr spcFirstLastPara="1" wrap="square" lIns="68569" tIns="68569" rIns="68569" bIns="68569" anchor="t" anchorCtr="0">
            <a:normAutofit fontScale="32500" lnSpcReduction="20000"/>
          </a:bodyPr>
          <a:lstStyle/>
          <a:p>
            <a:pPr defTabSz="685800">
              <a:lnSpc>
                <a:spcPct val="90000"/>
              </a:lnSpc>
              <a:spcBef>
                <a:spcPts val="750"/>
              </a:spcBef>
              <a:buClr>
                <a:srgbClr val="000000"/>
              </a:buClr>
              <a:buSzPts val="779"/>
            </a:pPr>
            <a:r>
              <a:rPr lang="pt-BR" sz="7425" b="1" kern="0" dirty="0">
                <a:solidFill>
                  <a:srgbClr val="000000"/>
                </a:solidFill>
                <a:latin typeface="Calibri"/>
                <a:ea typeface="Calibri"/>
                <a:cs typeface="Calibri"/>
                <a:sym typeface="Calibri"/>
              </a:rPr>
              <a:t>2- </a:t>
            </a:r>
            <a:r>
              <a:rPr lang="pt-BR" sz="7425" b="1" kern="0" dirty="0" err="1">
                <a:solidFill>
                  <a:srgbClr val="000000"/>
                </a:solidFill>
                <a:latin typeface="Calibri"/>
                <a:ea typeface="Calibri"/>
                <a:cs typeface="Calibri"/>
                <a:sym typeface="Calibri"/>
              </a:rPr>
              <a:t>Charging</a:t>
            </a:r>
            <a:r>
              <a:rPr lang="pt-BR" sz="7425" b="1" kern="0" dirty="0">
                <a:solidFill>
                  <a:srgbClr val="000000"/>
                </a:solidFill>
                <a:latin typeface="Calibri"/>
                <a:ea typeface="Calibri"/>
                <a:cs typeface="Calibri"/>
                <a:sym typeface="Calibri"/>
              </a:rPr>
              <a:t> a </a:t>
            </a:r>
            <a:r>
              <a:rPr lang="pt-BR" sz="7425" b="1" kern="0" dirty="0" err="1">
                <a:solidFill>
                  <a:srgbClr val="000000"/>
                </a:solidFill>
                <a:latin typeface="Calibri"/>
                <a:ea typeface="Calibri"/>
                <a:cs typeface="Calibri"/>
                <a:sym typeface="Calibri"/>
              </a:rPr>
              <a:t>reduced</a:t>
            </a:r>
            <a:r>
              <a:rPr lang="pt-BR" sz="7425" b="1" kern="0" dirty="0">
                <a:solidFill>
                  <a:srgbClr val="000000"/>
                </a:solidFill>
                <a:latin typeface="Calibri"/>
                <a:ea typeface="Calibri"/>
                <a:cs typeface="Calibri"/>
                <a:sym typeface="Calibri"/>
              </a:rPr>
              <a:t> </a:t>
            </a:r>
            <a:r>
              <a:rPr lang="pt-BR" sz="7425" b="1" kern="0" dirty="0" err="1">
                <a:solidFill>
                  <a:srgbClr val="000000"/>
                </a:solidFill>
                <a:latin typeface="Calibri"/>
                <a:ea typeface="Calibri"/>
                <a:cs typeface="Calibri"/>
                <a:sym typeface="Calibri"/>
              </a:rPr>
              <a:t>fee</a:t>
            </a:r>
            <a:r>
              <a:rPr lang="pt-BR" sz="7425" b="1" kern="0" dirty="0">
                <a:solidFill>
                  <a:srgbClr val="000000"/>
                </a:solidFill>
                <a:latin typeface="Calibri"/>
                <a:ea typeface="Calibri"/>
                <a:cs typeface="Calibri"/>
                <a:sym typeface="Calibri"/>
              </a:rPr>
              <a:t> </a:t>
            </a:r>
            <a:r>
              <a:rPr lang="pt-BR" sz="7425" b="1" kern="0" dirty="0" err="1">
                <a:solidFill>
                  <a:srgbClr val="000000"/>
                </a:solidFill>
                <a:latin typeface="Calibri"/>
                <a:ea typeface="Calibri"/>
                <a:cs typeface="Calibri"/>
                <a:sym typeface="Calibri"/>
              </a:rPr>
              <a:t>using</a:t>
            </a:r>
            <a:r>
              <a:rPr lang="pt-BR" sz="7425" b="1" kern="0" dirty="0">
                <a:solidFill>
                  <a:srgbClr val="000000"/>
                </a:solidFill>
                <a:latin typeface="Calibri"/>
                <a:ea typeface="Calibri"/>
                <a:cs typeface="Calibri"/>
                <a:sym typeface="Calibri"/>
              </a:rPr>
              <a:t> </a:t>
            </a:r>
            <a:r>
              <a:rPr lang="pt-BR" sz="7425" b="1" kern="0" dirty="0" err="1">
                <a:solidFill>
                  <a:srgbClr val="000000"/>
                </a:solidFill>
                <a:latin typeface="Calibri"/>
                <a:ea typeface="Calibri"/>
                <a:cs typeface="Calibri"/>
                <a:sym typeface="Calibri"/>
              </a:rPr>
              <a:t>human</a:t>
            </a:r>
            <a:r>
              <a:rPr lang="pt-BR" sz="7425" b="1" kern="0" dirty="0">
                <a:solidFill>
                  <a:srgbClr val="000000"/>
                </a:solidFill>
                <a:latin typeface="Calibri"/>
                <a:ea typeface="Calibri"/>
                <a:cs typeface="Calibri"/>
                <a:sym typeface="Calibri"/>
              </a:rPr>
              <a:t> </a:t>
            </a:r>
            <a:r>
              <a:rPr lang="pt-BR" sz="7425" b="1" kern="0" dirty="0" err="1">
                <a:solidFill>
                  <a:srgbClr val="000000"/>
                </a:solidFill>
                <a:latin typeface="Calibri"/>
                <a:ea typeface="Calibri"/>
                <a:cs typeface="Calibri"/>
                <a:sym typeface="Calibri"/>
              </a:rPr>
              <a:t>counsellors</a:t>
            </a:r>
            <a:r>
              <a:rPr lang="pt-BR" sz="7425" b="1" kern="0" dirty="0">
                <a:solidFill>
                  <a:srgbClr val="000000"/>
                </a:solidFill>
                <a:latin typeface="Calibri"/>
                <a:ea typeface="Calibri"/>
                <a:cs typeface="Calibri"/>
                <a:sym typeface="Calibri"/>
              </a:rPr>
              <a:t>.</a:t>
            </a:r>
            <a:endParaRPr sz="5775" kern="0" dirty="0">
              <a:solidFill>
                <a:srgbClr val="000000"/>
              </a:solidFill>
              <a:latin typeface="Arial"/>
              <a:ea typeface="Arial"/>
              <a:cs typeface="Arial"/>
              <a:sym typeface="Arial"/>
            </a:endParaRPr>
          </a:p>
          <a:p>
            <a:pPr defTabSz="685800">
              <a:lnSpc>
                <a:spcPct val="90000"/>
              </a:lnSpc>
              <a:spcBef>
                <a:spcPts val="750"/>
              </a:spcBef>
              <a:buClr>
                <a:srgbClr val="000000"/>
              </a:buClr>
              <a:buSzPct val="66590"/>
            </a:pPr>
            <a:endParaRPr sz="2700" b="1" kern="0" dirty="0">
              <a:solidFill>
                <a:srgbClr val="000000"/>
              </a:solidFill>
              <a:latin typeface="Calibri"/>
              <a:ea typeface="Calibri"/>
              <a:cs typeface="Calibri"/>
              <a:sym typeface="Calibri"/>
            </a:endParaRPr>
          </a:p>
        </p:txBody>
      </p:sp>
      <p:sp>
        <p:nvSpPr>
          <p:cNvPr id="201" name="Google Shape;201;p7"/>
          <p:cNvSpPr txBox="1"/>
          <p:nvPr/>
        </p:nvSpPr>
        <p:spPr>
          <a:xfrm>
            <a:off x="1275031" y="4489834"/>
            <a:ext cx="6734025" cy="937149"/>
          </a:xfrm>
          <a:prstGeom prst="rect">
            <a:avLst/>
          </a:prstGeom>
          <a:noFill/>
          <a:ln>
            <a:noFill/>
          </a:ln>
        </p:spPr>
        <p:txBody>
          <a:bodyPr spcFirstLastPara="1" wrap="square" lIns="68569" tIns="34275" rIns="68569" bIns="34275" anchor="t" anchorCtr="0">
            <a:spAutoFit/>
          </a:bodyPr>
          <a:lstStyle/>
          <a:p>
            <a:pPr defTabSz="685800">
              <a:lnSpc>
                <a:spcPct val="115000"/>
              </a:lnSpc>
              <a:spcBef>
                <a:spcPts val="900"/>
              </a:spcBef>
              <a:buClr>
                <a:srgbClr val="000000"/>
              </a:buClr>
              <a:buSzPts val="2400"/>
            </a:pPr>
            <a:r>
              <a:rPr lang="pt-BR" kern="0">
                <a:solidFill>
                  <a:srgbClr val="000000"/>
                </a:solidFill>
                <a:latin typeface="Calibri"/>
                <a:ea typeface="Calibri"/>
                <a:cs typeface="Calibri"/>
                <a:sym typeface="Calibri"/>
              </a:rPr>
              <a:t>2.1- Psychology counseling.</a:t>
            </a:r>
            <a:endParaRPr kern="0">
              <a:solidFill>
                <a:srgbClr val="000000"/>
              </a:solidFill>
              <a:latin typeface="Calibri"/>
              <a:ea typeface="Calibri"/>
              <a:cs typeface="Calibri"/>
              <a:sym typeface="Calibri"/>
            </a:endParaRPr>
          </a:p>
          <a:p>
            <a:pPr defTabSz="685800">
              <a:lnSpc>
                <a:spcPct val="115000"/>
              </a:lnSpc>
              <a:spcBef>
                <a:spcPts val="900"/>
              </a:spcBef>
              <a:buClr>
                <a:srgbClr val="000000"/>
              </a:buClr>
              <a:buSzPts val="2400"/>
            </a:pPr>
            <a:endParaRPr kern="0">
              <a:solidFill>
                <a:srgbClr val="000000"/>
              </a:solidFill>
              <a:latin typeface="Calibri"/>
              <a:ea typeface="Calibri"/>
              <a:cs typeface="Calibri"/>
              <a:sym typeface="Calibri"/>
            </a:endParaRPr>
          </a:p>
        </p:txBody>
      </p:sp>
      <p:sp>
        <p:nvSpPr>
          <p:cNvPr id="202" name="Google Shape;202;p7"/>
          <p:cNvSpPr txBox="1"/>
          <p:nvPr/>
        </p:nvSpPr>
        <p:spPr>
          <a:xfrm>
            <a:off x="1275038" y="2902613"/>
            <a:ext cx="5780250" cy="457026"/>
          </a:xfrm>
          <a:prstGeom prst="rect">
            <a:avLst/>
          </a:prstGeom>
          <a:noFill/>
          <a:ln>
            <a:noFill/>
          </a:ln>
        </p:spPr>
        <p:txBody>
          <a:bodyPr spcFirstLastPara="1" wrap="square" lIns="68569" tIns="68569" rIns="68569" bIns="68569" anchor="t" anchorCtr="0">
            <a:spAutoFit/>
          </a:bodyPr>
          <a:lstStyle/>
          <a:p>
            <a:pPr defTabSz="685800">
              <a:lnSpc>
                <a:spcPct val="115000"/>
              </a:lnSpc>
              <a:buClr>
                <a:srgbClr val="000000"/>
              </a:buClr>
              <a:buSzPts val="2400"/>
            </a:pPr>
            <a:r>
              <a:rPr lang="pt-BR" kern="0">
                <a:solidFill>
                  <a:srgbClr val="000000"/>
                </a:solidFill>
                <a:latin typeface="Calibri"/>
                <a:ea typeface="Calibri"/>
                <a:cs typeface="Calibri"/>
                <a:sym typeface="Calibri"/>
              </a:rPr>
              <a:t>1.1- Provide orientation and information. </a:t>
            </a:r>
            <a:endParaRPr kern="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sp>
        <p:nvSpPr>
          <p:cNvPr id="209" name="Google Shape;209;p9"/>
          <p:cNvSpPr txBox="1"/>
          <p:nvPr/>
        </p:nvSpPr>
        <p:spPr>
          <a:xfrm>
            <a:off x="458778" y="1051277"/>
            <a:ext cx="9828429" cy="622188"/>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Our</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Intervention</a:t>
            </a:r>
            <a:r>
              <a:rPr lang="pt-BR" sz="3600" kern="0" dirty="0">
                <a:solidFill>
                  <a:srgbClr val="FFFFFF"/>
                </a:solidFill>
                <a:latin typeface="Calibri"/>
                <a:ea typeface="Calibri"/>
                <a:cs typeface="Calibri"/>
                <a:sym typeface="Calibri"/>
              </a:rPr>
              <a:t> - Way 1</a:t>
            </a:r>
            <a:endParaRPr sz="1050" kern="0" dirty="0">
              <a:solidFill>
                <a:srgbClr val="000000"/>
              </a:solidFill>
              <a:latin typeface="Arial"/>
              <a:ea typeface="Arial"/>
              <a:cs typeface="Arial"/>
              <a:sym typeface="Arial"/>
            </a:endParaRPr>
          </a:p>
          <a:p>
            <a:pPr defTabSz="685800">
              <a:buClr>
                <a:srgbClr val="000000"/>
              </a:buClr>
              <a:buSzPts val="5333"/>
            </a:pPr>
            <a:endParaRPr sz="3600" kern="0" dirty="0">
              <a:solidFill>
                <a:srgbClr val="FFFFFF"/>
              </a:solidFill>
              <a:latin typeface="Calibri"/>
              <a:ea typeface="Calibri"/>
              <a:cs typeface="Calibri"/>
              <a:sym typeface="Calibri"/>
            </a:endParaRPr>
          </a:p>
        </p:txBody>
      </p:sp>
      <p:sp>
        <p:nvSpPr>
          <p:cNvPr id="210" name="Google Shape;210;p9"/>
          <p:cNvSpPr txBox="1"/>
          <p:nvPr/>
        </p:nvSpPr>
        <p:spPr>
          <a:xfrm>
            <a:off x="660277" y="1940172"/>
            <a:ext cx="5244300" cy="484718"/>
          </a:xfrm>
          <a:prstGeom prst="rect">
            <a:avLst/>
          </a:prstGeom>
          <a:noFill/>
          <a:ln>
            <a:noFill/>
          </a:ln>
        </p:spPr>
        <p:txBody>
          <a:bodyPr spcFirstLastPara="1" wrap="square" lIns="68569" tIns="34275" rIns="68569" bIns="34275" anchor="t" anchorCtr="0">
            <a:spAutoFit/>
          </a:bodyPr>
          <a:lstStyle/>
          <a:p>
            <a:pPr defTabSz="685800">
              <a:buClr>
                <a:srgbClr val="000000"/>
              </a:buClr>
              <a:buSzPts val="3600"/>
            </a:pPr>
            <a:endParaRPr sz="2700" b="1" kern="0">
              <a:solidFill>
                <a:srgbClr val="000000"/>
              </a:solidFill>
              <a:latin typeface="Calibri"/>
              <a:ea typeface="Calibri"/>
              <a:cs typeface="Calibri"/>
              <a:sym typeface="Calibri"/>
            </a:endParaRPr>
          </a:p>
        </p:txBody>
      </p:sp>
      <p:sp>
        <p:nvSpPr>
          <p:cNvPr id="211" name="Google Shape;211;p9"/>
          <p:cNvSpPr txBox="1"/>
          <p:nvPr/>
        </p:nvSpPr>
        <p:spPr>
          <a:xfrm>
            <a:off x="466147" y="2420060"/>
            <a:ext cx="6964200" cy="484718"/>
          </a:xfrm>
          <a:prstGeom prst="rect">
            <a:avLst/>
          </a:prstGeom>
          <a:noFill/>
          <a:ln>
            <a:noFill/>
          </a:ln>
        </p:spPr>
        <p:txBody>
          <a:bodyPr spcFirstLastPara="1" wrap="square" lIns="68569" tIns="34275" rIns="68569" bIns="34275" anchor="t" anchorCtr="0">
            <a:spAutoFit/>
          </a:bodyPr>
          <a:lstStyle/>
          <a:p>
            <a:pPr defTabSz="685800">
              <a:buClr>
                <a:srgbClr val="000000"/>
              </a:buClr>
              <a:buSzPts val="3600"/>
            </a:pPr>
            <a:r>
              <a:rPr lang="pt-BR" sz="2700" kern="0" dirty="0">
                <a:solidFill>
                  <a:srgbClr val="000000"/>
                </a:solidFill>
                <a:latin typeface="Calibri"/>
                <a:ea typeface="Calibri"/>
                <a:cs typeface="Calibri"/>
                <a:sym typeface="Calibri"/>
              </a:rPr>
              <a:t>1 </a:t>
            </a:r>
            <a:r>
              <a:rPr lang="pt-BR" sz="2700" kern="0" dirty="0" err="1">
                <a:solidFill>
                  <a:srgbClr val="000000"/>
                </a:solidFill>
                <a:latin typeface="Calibri"/>
                <a:ea typeface="Calibri"/>
                <a:cs typeface="Calibri"/>
                <a:sym typeface="Calibri"/>
              </a:rPr>
              <a:t>Proving</a:t>
            </a:r>
            <a:r>
              <a:rPr lang="pt-BR" sz="2700" kern="0" dirty="0">
                <a:solidFill>
                  <a:srgbClr val="000000"/>
                </a:solidFill>
                <a:latin typeface="Calibri"/>
                <a:ea typeface="Calibri"/>
                <a:cs typeface="Calibri"/>
                <a:sym typeface="Calibri"/>
              </a:rPr>
              <a:t> </a:t>
            </a:r>
            <a:r>
              <a:rPr lang="pt-BR" sz="2700" kern="0" dirty="0" err="1">
                <a:solidFill>
                  <a:srgbClr val="000000"/>
                </a:solidFill>
                <a:latin typeface="Calibri"/>
                <a:ea typeface="Calibri"/>
                <a:cs typeface="Calibri"/>
                <a:sym typeface="Calibri"/>
              </a:rPr>
              <a:t>orientation</a:t>
            </a:r>
            <a:r>
              <a:rPr lang="pt-BR" sz="2700" kern="0" dirty="0">
                <a:solidFill>
                  <a:srgbClr val="000000"/>
                </a:solidFill>
                <a:latin typeface="Calibri"/>
                <a:ea typeface="Calibri"/>
                <a:cs typeface="Calibri"/>
                <a:sym typeface="Calibri"/>
              </a:rPr>
              <a:t> - Flora</a:t>
            </a:r>
            <a:endParaRPr sz="1050" kern="0" dirty="0">
              <a:solidFill>
                <a:srgbClr val="000000"/>
              </a:solidFill>
              <a:latin typeface="Arial"/>
              <a:ea typeface="Arial"/>
              <a:cs typeface="Arial"/>
              <a:sym typeface="Arial"/>
            </a:endParaRPr>
          </a:p>
        </p:txBody>
      </p:sp>
      <p:pic>
        <p:nvPicPr>
          <p:cNvPr id="212" name="Google Shape;212;p9"/>
          <p:cNvPicPr preferRelativeResize="0"/>
          <p:nvPr/>
        </p:nvPicPr>
        <p:blipFill rotWithShape="1">
          <a:blip r:embed="rId4">
            <a:alphaModFix/>
          </a:blip>
          <a:srcRect/>
          <a:stretch/>
        </p:blipFill>
        <p:spPr>
          <a:xfrm>
            <a:off x="6322153" y="4094063"/>
            <a:ext cx="2821847" cy="1850475"/>
          </a:xfrm>
          <a:prstGeom prst="rect">
            <a:avLst/>
          </a:prstGeom>
          <a:noFill/>
          <a:ln>
            <a:noFill/>
          </a:ln>
        </p:spPr>
      </p:pic>
      <p:sp>
        <p:nvSpPr>
          <p:cNvPr id="213" name="Google Shape;213;p9"/>
          <p:cNvSpPr txBox="1"/>
          <p:nvPr/>
        </p:nvSpPr>
        <p:spPr>
          <a:xfrm>
            <a:off x="1166053" y="3204299"/>
            <a:ext cx="5701553" cy="1343414"/>
          </a:xfrm>
          <a:prstGeom prst="rect">
            <a:avLst/>
          </a:prstGeom>
          <a:noFill/>
          <a:ln>
            <a:noFill/>
          </a:ln>
        </p:spPr>
        <p:txBody>
          <a:bodyPr spcFirstLastPara="1" wrap="square" lIns="68569" tIns="34275" rIns="68569" bIns="34275" anchor="t" anchorCtr="0">
            <a:spAutoFit/>
          </a:bodyPr>
          <a:lstStyle/>
          <a:p>
            <a:pPr marL="257175" indent="-257175" defTabSz="685800">
              <a:lnSpc>
                <a:spcPct val="115000"/>
              </a:lnSpc>
              <a:buClr>
                <a:srgbClr val="000000"/>
              </a:buClr>
              <a:buSzPts val="2400"/>
              <a:buFont typeface="Courier New"/>
              <a:buChar char="o"/>
            </a:pPr>
            <a:r>
              <a:rPr lang="pt-BR" kern="0" dirty="0" err="1">
                <a:solidFill>
                  <a:srgbClr val="000000"/>
                </a:solidFill>
                <a:latin typeface="Calibri"/>
                <a:ea typeface="Calibri"/>
                <a:cs typeface="Calibri"/>
                <a:sym typeface="Calibri"/>
              </a:rPr>
              <a:t>Information</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regarding</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to</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drug</a:t>
            </a:r>
            <a:r>
              <a:rPr lang="pt-BR" kern="0" dirty="0">
                <a:solidFill>
                  <a:srgbClr val="000000"/>
                </a:solidFill>
                <a:latin typeface="Calibri"/>
                <a:ea typeface="Calibri"/>
                <a:cs typeface="Calibri"/>
                <a:sym typeface="Calibri"/>
              </a:rPr>
              <a:t> abuse </a:t>
            </a:r>
            <a:r>
              <a:rPr lang="pt-BR" kern="0" dirty="0" err="1">
                <a:solidFill>
                  <a:srgbClr val="000000"/>
                </a:solidFill>
                <a:latin typeface="Calibri"/>
                <a:ea typeface="Calibri"/>
                <a:cs typeface="Calibri"/>
                <a:sym typeface="Calibri"/>
              </a:rPr>
              <a:t>and</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how</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the</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family</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can</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deal</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with</a:t>
            </a:r>
            <a:r>
              <a:rPr lang="pt-BR" kern="0" dirty="0">
                <a:solidFill>
                  <a:srgbClr val="000000"/>
                </a:solidFill>
                <a:latin typeface="Calibri"/>
                <a:ea typeface="Calibri"/>
                <a:cs typeface="Calibri"/>
                <a:sym typeface="Calibri"/>
              </a:rPr>
              <a:t> its </a:t>
            </a:r>
            <a:r>
              <a:rPr lang="pt-BR" kern="0" dirty="0" err="1">
                <a:solidFill>
                  <a:srgbClr val="000000"/>
                </a:solidFill>
                <a:latin typeface="Calibri"/>
                <a:ea typeface="Calibri"/>
                <a:cs typeface="Calibri"/>
                <a:sym typeface="Calibri"/>
              </a:rPr>
              <a:t>misuse</a:t>
            </a:r>
            <a:r>
              <a:rPr lang="pt-BR" kern="0" dirty="0">
                <a:solidFill>
                  <a:srgbClr val="000000"/>
                </a:solidFill>
                <a:latin typeface="Calibri"/>
                <a:ea typeface="Calibri"/>
                <a:cs typeface="Calibri"/>
                <a:sym typeface="Calibri"/>
              </a:rPr>
              <a:t>.</a:t>
            </a:r>
            <a:endParaRPr sz="1050" kern="0" dirty="0">
              <a:solidFill>
                <a:srgbClr val="000000"/>
              </a:solidFill>
              <a:latin typeface="Arial"/>
              <a:ea typeface="Arial"/>
              <a:cs typeface="Arial"/>
              <a:sym typeface="Arial"/>
            </a:endParaRPr>
          </a:p>
          <a:p>
            <a:pPr marL="257175" indent="-257175" defTabSz="685800">
              <a:lnSpc>
                <a:spcPct val="115000"/>
              </a:lnSpc>
              <a:buClr>
                <a:srgbClr val="000000"/>
              </a:buClr>
              <a:buSzPts val="2400"/>
              <a:buFont typeface="Courier New"/>
              <a:buChar char="o"/>
            </a:pPr>
            <a:r>
              <a:rPr lang="pt-BR" kern="0" dirty="0" err="1">
                <a:solidFill>
                  <a:srgbClr val="000000"/>
                </a:solidFill>
                <a:latin typeface="Calibri"/>
                <a:ea typeface="Calibri"/>
                <a:cs typeface="Calibri"/>
                <a:sym typeface="Calibri"/>
              </a:rPr>
              <a:t>Therefore</a:t>
            </a:r>
            <a:r>
              <a:rPr lang="pt-BR" kern="0" dirty="0">
                <a:solidFill>
                  <a:srgbClr val="000000"/>
                </a:solidFill>
                <a:latin typeface="Calibri"/>
                <a:ea typeface="Calibri"/>
                <a:cs typeface="Calibri"/>
                <a:sym typeface="Calibri"/>
              </a:rPr>
              <a:t>, Flora utilizes </a:t>
            </a:r>
            <a:r>
              <a:rPr lang="pt-BR" kern="0" dirty="0" err="1">
                <a:solidFill>
                  <a:srgbClr val="000000"/>
                </a:solidFill>
                <a:latin typeface="Calibri"/>
                <a:ea typeface="Calibri"/>
                <a:cs typeface="Calibri"/>
                <a:sym typeface="Calibri"/>
              </a:rPr>
              <a:t>our</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database</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to</a:t>
            </a:r>
            <a:endParaRPr kern="0" dirty="0">
              <a:solidFill>
                <a:srgbClr val="000000"/>
              </a:solidFill>
              <a:latin typeface="Calibri"/>
              <a:ea typeface="Calibri"/>
              <a:cs typeface="Calibri"/>
              <a:sym typeface="Calibri"/>
            </a:endParaRPr>
          </a:p>
          <a:p>
            <a:pPr defTabSz="685800">
              <a:lnSpc>
                <a:spcPct val="115000"/>
              </a:lnSpc>
              <a:buClr>
                <a:srgbClr val="000000"/>
              </a:buClr>
              <a:buSzPts val="2400"/>
            </a:pP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provide</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initial</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counseling</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to</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AFMs</a:t>
            </a:r>
            <a:r>
              <a:rPr lang="pt-BR" kern="0" dirty="0">
                <a:solidFill>
                  <a:srgbClr val="000000"/>
                </a:solidFill>
                <a:latin typeface="Calibri"/>
                <a:ea typeface="Calibri"/>
                <a:cs typeface="Calibri"/>
                <a:sym typeface="Calibri"/>
              </a:rPr>
              <a:t>. </a:t>
            </a:r>
            <a:endParaRPr sz="1050" kern="0"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Google Shape;220;g251704d56dc_0_0"/>
          <p:cNvSpPr txBox="1"/>
          <p:nvPr/>
        </p:nvSpPr>
        <p:spPr>
          <a:xfrm>
            <a:off x="1758125" y="3366895"/>
            <a:ext cx="6140250" cy="503184"/>
          </a:xfrm>
          <a:prstGeom prst="rect">
            <a:avLst/>
          </a:prstGeom>
          <a:noFill/>
          <a:ln>
            <a:noFill/>
          </a:ln>
        </p:spPr>
        <p:txBody>
          <a:bodyPr spcFirstLastPara="1" wrap="square" lIns="68569" tIns="34275" rIns="68569" bIns="34275" anchor="t" anchorCtr="0">
            <a:spAutoFit/>
          </a:bodyPr>
          <a:lstStyle/>
          <a:p>
            <a:pPr defTabSz="685800">
              <a:lnSpc>
                <a:spcPct val="115000"/>
              </a:lnSpc>
              <a:spcBef>
                <a:spcPts val="900"/>
              </a:spcBef>
              <a:buClr>
                <a:srgbClr val="000000"/>
              </a:buClr>
              <a:buSzPts val="2400"/>
            </a:pPr>
            <a:endParaRPr kern="0">
              <a:solidFill>
                <a:srgbClr val="000000"/>
              </a:solidFill>
              <a:latin typeface="Calibri"/>
              <a:ea typeface="Calibri"/>
              <a:cs typeface="Calibri"/>
              <a:sym typeface="Calibri"/>
            </a:endParaRPr>
          </a:p>
        </p:txBody>
      </p:sp>
      <p:sp>
        <p:nvSpPr>
          <p:cNvPr id="221" name="Google Shape;221;g251704d56dc_0_0"/>
          <p:cNvSpPr txBox="1"/>
          <p:nvPr/>
        </p:nvSpPr>
        <p:spPr>
          <a:xfrm>
            <a:off x="450614" y="1050529"/>
            <a:ext cx="9828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Database</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Evidence</a:t>
            </a:r>
            <a:r>
              <a:rPr lang="pt-BR" sz="3600" kern="0" dirty="0">
                <a:solidFill>
                  <a:srgbClr val="FFFFFF"/>
                </a:solidFill>
                <a:latin typeface="Calibri"/>
                <a:ea typeface="Calibri"/>
                <a:cs typeface="Calibri"/>
                <a:sym typeface="Calibri"/>
              </a:rPr>
              <a:t> - </a:t>
            </a:r>
            <a:r>
              <a:rPr lang="pt-BR" sz="3600" kern="0" dirty="0" err="1">
                <a:solidFill>
                  <a:srgbClr val="FFFFFF"/>
                </a:solidFill>
                <a:latin typeface="Calibri"/>
                <a:ea typeface="Calibri"/>
                <a:cs typeface="Calibri"/>
                <a:sym typeface="Calibri"/>
              </a:rPr>
              <a:t>Based</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Information</a:t>
            </a:r>
            <a:r>
              <a:rPr lang="pt-BR" sz="3600" kern="0" dirty="0">
                <a:solidFill>
                  <a:srgbClr val="FFFFFF"/>
                </a:solidFill>
                <a:latin typeface="Calibri"/>
                <a:ea typeface="Calibri"/>
                <a:cs typeface="Calibri"/>
                <a:sym typeface="Calibri"/>
              </a:rPr>
              <a:t>  </a:t>
            </a:r>
            <a:endParaRPr sz="1050" kern="0" dirty="0">
              <a:solidFill>
                <a:srgbClr val="000000"/>
              </a:solidFill>
              <a:latin typeface="Arial"/>
              <a:ea typeface="Arial"/>
              <a:cs typeface="Arial"/>
              <a:sym typeface="Arial"/>
            </a:endParaRPr>
          </a:p>
        </p:txBody>
      </p:sp>
      <p:sp>
        <p:nvSpPr>
          <p:cNvPr id="222" name="Google Shape;222;g251704d56dc_0_0"/>
          <p:cNvSpPr txBox="1"/>
          <p:nvPr/>
        </p:nvSpPr>
        <p:spPr>
          <a:xfrm>
            <a:off x="4327806" y="5460909"/>
            <a:ext cx="4712175" cy="276969"/>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800"/>
            </a:pPr>
            <a:r>
              <a:rPr lang="pt-BR" sz="1350" b="1" i="1" kern="0">
                <a:solidFill>
                  <a:srgbClr val="000000"/>
                </a:solidFill>
                <a:latin typeface="Calibri"/>
                <a:ea typeface="Calibri"/>
                <a:cs typeface="Calibri"/>
                <a:sym typeface="Calibri"/>
              </a:rPr>
              <a:t> </a:t>
            </a:r>
            <a:endParaRPr sz="1050" kern="0">
              <a:solidFill>
                <a:srgbClr val="000000"/>
              </a:solidFill>
              <a:latin typeface="Arial"/>
              <a:ea typeface="Arial"/>
              <a:cs typeface="Arial"/>
              <a:sym typeface="Arial"/>
            </a:endParaRPr>
          </a:p>
        </p:txBody>
      </p:sp>
      <p:sp>
        <p:nvSpPr>
          <p:cNvPr id="223" name="Google Shape;223;g251704d56dc_0_0"/>
          <p:cNvSpPr txBox="1"/>
          <p:nvPr/>
        </p:nvSpPr>
        <p:spPr>
          <a:xfrm>
            <a:off x="2748509" y="4698778"/>
            <a:ext cx="5756625" cy="392385"/>
          </a:xfrm>
          <a:prstGeom prst="rect">
            <a:avLst/>
          </a:prstGeom>
          <a:noFill/>
          <a:ln>
            <a:noFill/>
          </a:ln>
        </p:spPr>
        <p:txBody>
          <a:bodyPr spcFirstLastPara="1" wrap="square" lIns="68569" tIns="34275" rIns="68569" bIns="34275" anchor="t" anchorCtr="0">
            <a:spAutoFit/>
          </a:bodyPr>
          <a:lstStyle/>
          <a:p>
            <a:pPr defTabSz="685800">
              <a:buClr>
                <a:srgbClr val="000000"/>
              </a:buClr>
              <a:buSzPts val="2800"/>
            </a:pPr>
            <a:endParaRPr sz="2100" kern="0">
              <a:solidFill>
                <a:srgbClr val="000000"/>
              </a:solidFill>
              <a:latin typeface="Calibri"/>
              <a:ea typeface="Calibri"/>
              <a:cs typeface="Calibri"/>
              <a:sym typeface="Calibri"/>
            </a:endParaRPr>
          </a:p>
        </p:txBody>
      </p:sp>
      <p:sp>
        <p:nvSpPr>
          <p:cNvPr id="224" name="Google Shape;224;g251704d56dc_0_0"/>
          <p:cNvSpPr/>
          <p:nvPr/>
        </p:nvSpPr>
        <p:spPr>
          <a:xfrm>
            <a:off x="926363" y="2517738"/>
            <a:ext cx="2268225" cy="1454175"/>
          </a:xfrm>
          <a:prstGeom prst="roundRect">
            <a:avLst>
              <a:gd name="adj" fmla="val 16667"/>
            </a:avLst>
          </a:prstGeom>
          <a:solidFill>
            <a:srgbClr val="836893"/>
          </a:solidFill>
          <a:ln>
            <a:noFill/>
          </a:ln>
        </p:spPr>
        <p:txBody>
          <a:bodyPr spcFirstLastPara="1" wrap="square" lIns="68569" tIns="34275" rIns="68569" bIns="34275" anchor="ctr" anchorCtr="0">
            <a:noAutofit/>
          </a:bodyPr>
          <a:lstStyle/>
          <a:p>
            <a:pPr algn="ctr" defTabSz="685800">
              <a:buClr>
                <a:srgbClr val="000000"/>
              </a:buClr>
              <a:buSzPts val="2400"/>
            </a:pPr>
            <a:endParaRPr kern="0">
              <a:solidFill>
                <a:srgbClr val="FFFFFF"/>
              </a:solidFill>
              <a:latin typeface="Calibri"/>
              <a:ea typeface="Calibri"/>
              <a:cs typeface="Calibri"/>
              <a:sym typeface="Calibri"/>
            </a:endParaRPr>
          </a:p>
        </p:txBody>
      </p:sp>
      <p:sp>
        <p:nvSpPr>
          <p:cNvPr id="225" name="Google Shape;225;g251704d56dc_0_0"/>
          <p:cNvSpPr/>
          <p:nvPr/>
        </p:nvSpPr>
        <p:spPr>
          <a:xfrm>
            <a:off x="3437881" y="2544504"/>
            <a:ext cx="2268225" cy="1454175"/>
          </a:xfrm>
          <a:prstGeom prst="roundRect">
            <a:avLst>
              <a:gd name="adj" fmla="val 16667"/>
            </a:avLst>
          </a:prstGeom>
          <a:solidFill>
            <a:srgbClr val="836893"/>
          </a:solidFill>
          <a:ln>
            <a:noFill/>
          </a:ln>
        </p:spPr>
        <p:txBody>
          <a:bodyPr spcFirstLastPara="1" wrap="square" lIns="68569" tIns="34275" rIns="68569" bIns="34275" anchor="ctr" anchorCtr="0">
            <a:noAutofit/>
          </a:bodyPr>
          <a:lstStyle/>
          <a:p>
            <a:pPr algn="ctr" defTabSz="685800">
              <a:buClr>
                <a:srgbClr val="000000"/>
              </a:buClr>
              <a:buSzPts val="2400"/>
            </a:pPr>
            <a:endParaRPr kern="0">
              <a:solidFill>
                <a:srgbClr val="FFFFFF"/>
              </a:solidFill>
              <a:latin typeface="Calibri"/>
              <a:ea typeface="Calibri"/>
              <a:cs typeface="Calibri"/>
              <a:sym typeface="Calibri"/>
            </a:endParaRPr>
          </a:p>
        </p:txBody>
      </p:sp>
      <p:sp>
        <p:nvSpPr>
          <p:cNvPr id="226" name="Google Shape;226;g251704d56dc_0_0"/>
          <p:cNvSpPr/>
          <p:nvPr/>
        </p:nvSpPr>
        <p:spPr>
          <a:xfrm>
            <a:off x="3035665" y="2865554"/>
            <a:ext cx="644048" cy="712800"/>
          </a:xfrm>
          <a:prstGeom prst="rightArrow">
            <a:avLst>
              <a:gd name="adj1" fmla="val 50000"/>
              <a:gd name="adj2" fmla="val 50000"/>
            </a:avLst>
          </a:prstGeom>
          <a:solidFill>
            <a:srgbClr val="F7B566"/>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227" name="Google Shape;227;g251704d56dc_0_0"/>
          <p:cNvSpPr/>
          <p:nvPr/>
        </p:nvSpPr>
        <p:spPr>
          <a:xfrm>
            <a:off x="5977009" y="2540585"/>
            <a:ext cx="2268225" cy="1454175"/>
          </a:xfrm>
          <a:prstGeom prst="roundRect">
            <a:avLst>
              <a:gd name="adj" fmla="val 16667"/>
            </a:avLst>
          </a:prstGeom>
          <a:solidFill>
            <a:srgbClr val="836893"/>
          </a:solidFill>
          <a:ln>
            <a:noFill/>
          </a:ln>
        </p:spPr>
        <p:txBody>
          <a:bodyPr spcFirstLastPara="1" wrap="square" lIns="68569" tIns="34275" rIns="68569" bIns="34275" anchor="ctr" anchorCtr="0">
            <a:noAutofit/>
          </a:bodyPr>
          <a:lstStyle/>
          <a:p>
            <a:pPr algn="ctr" defTabSz="685800">
              <a:buClr>
                <a:srgbClr val="000000"/>
              </a:buClr>
              <a:buSzPts val="2400"/>
            </a:pPr>
            <a:endParaRPr kern="0">
              <a:solidFill>
                <a:srgbClr val="FFFFFF"/>
              </a:solidFill>
              <a:latin typeface="Calibri"/>
              <a:ea typeface="Calibri"/>
              <a:cs typeface="Calibri"/>
              <a:sym typeface="Calibri"/>
            </a:endParaRPr>
          </a:p>
        </p:txBody>
      </p:sp>
      <p:sp>
        <p:nvSpPr>
          <p:cNvPr id="229" name="Google Shape;229;g251704d56dc_0_0"/>
          <p:cNvSpPr txBox="1"/>
          <p:nvPr/>
        </p:nvSpPr>
        <p:spPr>
          <a:xfrm>
            <a:off x="939791" y="2697958"/>
            <a:ext cx="2095875" cy="900216"/>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2400"/>
            </a:pPr>
            <a:r>
              <a:rPr lang="pt-BR" b="1" kern="0" dirty="0" err="1">
                <a:solidFill>
                  <a:srgbClr val="FFFFFF"/>
                </a:solidFill>
                <a:latin typeface="Calibri" panose="020F0502020204030204" pitchFamily="34" charset="0"/>
                <a:ea typeface="Lucida Sans"/>
                <a:cs typeface="Calibri" panose="020F0502020204030204" pitchFamily="34" charset="0"/>
                <a:sym typeface="Lucida Sans"/>
              </a:rPr>
              <a:t>Clear</a:t>
            </a:r>
            <a:r>
              <a:rPr lang="pt-BR" b="1" kern="0" dirty="0">
                <a:solidFill>
                  <a:srgbClr val="FFFFFF"/>
                </a:solidFill>
                <a:latin typeface="Calibri" panose="020F0502020204030204" pitchFamily="34" charset="0"/>
                <a:ea typeface="Lucida Sans"/>
                <a:cs typeface="Calibri" panose="020F0502020204030204" pitchFamily="34" charset="0"/>
                <a:sym typeface="Lucida Sans"/>
              </a:rPr>
              <a:t> </a:t>
            </a:r>
            <a:r>
              <a:rPr lang="pt-BR" b="1" kern="0" dirty="0" err="1">
                <a:solidFill>
                  <a:srgbClr val="FFFFFF"/>
                </a:solidFill>
                <a:latin typeface="Calibri" panose="020F0502020204030204" pitchFamily="34" charset="0"/>
                <a:ea typeface="Lucida Sans"/>
                <a:cs typeface="Calibri" panose="020F0502020204030204" pitchFamily="34" charset="0"/>
                <a:sym typeface="Lucida Sans"/>
              </a:rPr>
              <a:t>and</a:t>
            </a:r>
            <a:r>
              <a:rPr lang="pt-BR" b="1" kern="0" dirty="0">
                <a:solidFill>
                  <a:srgbClr val="FFFFFF"/>
                </a:solidFill>
                <a:latin typeface="Calibri" panose="020F0502020204030204" pitchFamily="34" charset="0"/>
                <a:ea typeface="Lucida Sans"/>
                <a:cs typeface="Calibri" panose="020F0502020204030204" pitchFamily="34" charset="0"/>
                <a:sym typeface="Lucida Sans"/>
              </a:rPr>
              <a:t> direct </a:t>
            </a:r>
            <a:r>
              <a:rPr lang="pt-BR" kern="0" dirty="0" err="1">
                <a:solidFill>
                  <a:srgbClr val="FFFFFF"/>
                </a:solidFill>
                <a:latin typeface="Calibri" panose="020F0502020204030204" pitchFamily="34" charset="0"/>
                <a:ea typeface="Lucida Sans"/>
                <a:cs typeface="Calibri" panose="020F0502020204030204" pitchFamily="34" charset="0"/>
                <a:sym typeface="Lucida Sans"/>
              </a:rPr>
              <a:t>questions</a:t>
            </a:r>
            <a:r>
              <a:rPr lang="pt-BR" kern="0" dirty="0">
                <a:solidFill>
                  <a:srgbClr val="FFFFFF"/>
                </a:solidFill>
                <a:latin typeface="Calibri" panose="020F0502020204030204" pitchFamily="34" charset="0"/>
                <a:ea typeface="Lucida Sans"/>
                <a:cs typeface="Calibri" panose="020F0502020204030204" pitchFamily="34" charset="0"/>
                <a:sym typeface="Lucida Sans"/>
              </a:rPr>
              <a:t> </a:t>
            </a:r>
            <a:r>
              <a:rPr lang="pt-BR" kern="0" dirty="0" err="1">
                <a:solidFill>
                  <a:srgbClr val="FFFFFF"/>
                </a:solidFill>
                <a:latin typeface="Calibri" panose="020F0502020204030204" pitchFamily="34" charset="0"/>
                <a:ea typeface="Lucida Sans"/>
                <a:cs typeface="Calibri" panose="020F0502020204030204" pitchFamily="34" charset="0"/>
                <a:sym typeface="Lucida Sans"/>
              </a:rPr>
              <a:t>and</a:t>
            </a:r>
            <a:r>
              <a:rPr lang="pt-BR" kern="0" dirty="0">
                <a:solidFill>
                  <a:srgbClr val="FFFFFF"/>
                </a:solidFill>
                <a:latin typeface="Calibri" panose="020F0502020204030204" pitchFamily="34" charset="0"/>
                <a:ea typeface="Lucida Sans"/>
                <a:cs typeface="Calibri" panose="020F0502020204030204" pitchFamily="34" charset="0"/>
                <a:sym typeface="Lucida Sans"/>
              </a:rPr>
              <a:t> </a:t>
            </a:r>
            <a:r>
              <a:rPr lang="pt-BR" kern="0" dirty="0" err="1">
                <a:solidFill>
                  <a:srgbClr val="FFFFFF"/>
                </a:solidFill>
                <a:latin typeface="Calibri" panose="020F0502020204030204" pitchFamily="34" charset="0"/>
                <a:ea typeface="Lucida Sans"/>
                <a:cs typeface="Calibri" panose="020F0502020204030204" pitchFamily="34" charset="0"/>
                <a:sym typeface="Lucida Sans"/>
              </a:rPr>
              <a:t>answers</a:t>
            </a:r>
            <a:endParaRPr b="1" kern="0" dirty="0">
              <a:solidFill>
                <a:srgbClr val="FFFFFF"/>
              </a:solidFill>
              <a:latin typeface="Calibri" panose="020F0502020204030204" pitchFamily="34" charset="0"/>
              <a:ea typeface="Lucida Sans"/>
              <a:cs typeface="Calibri" panose="020F0502020204030204" pitchFamily="34" charset="0"/>
              <a:sym typeface="Lucida Sans"/>
            </a:endParaRPr>
          </a:p>
        </p:txBody>
      </p:sp>
      <p:sp>
        <p:nvSpPr>
          <p:cNvPr id="230" name="Google Shape;230;g251704d56dc_0_0"/>
          <p:cNvSpPr txBox="1"/>
          <p:nvPr/>
        </p:nvSpPr>
        <p:spPr>
          <a:xfrm>
            <a:off x="3495915" y="3041290"/>
            <a:ext cx="2095875" cy="623217"/>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2400"/>
            </a:pPr>
            <a:r>
              <a:rPr lang="pt-BR" kern="0" dirty="0" err="1">
                <a:solidFill>
                  <a:srgbClr val="FFFFFF"/>
                </a:solidFill>
                <a:latin typeface="Calibri" panose="020F0502020204030204" pitchFamily="34" charset="0"/>
                <a:ea typeface="Lucida Sans"/>
                <a:cs typeface="Calibri" panose="020F0502020204030204" pitchFamily="34" charset="0"/>
                <a:sym typeface="Lucida Sans"/>
              </a:rPr>
              <a:t>Flora's</a:t>
            </a:r>
            <a:r>
              <a:rPr lang="pt-BR" kern="0" dirty="0">
                <a:solidFill>
                  <a:srgbClr val="FFFFFF"/>
                </a:solidFill>
                <a:latin typeface="Calibri" panose="020F0502020204030204" pitchFamily="34" charset="0"/>
                <a:ea typeface="Lucida Sans"/>
                <a:cs typeface="Calibri" panose="020F0502020204030204" pitchFamily="34" charset="0"/>
                <a:sym typeface="Lucida Sans"/>
              </a:rPr>
              <a:t> </a:t>
            </a:r>
            <a:r>
              <a:rPr lang="pt-BR" b="1" kern="0" dirty="0">
                <a:solidFill>
                  <a:srgbClr val="FFFFFF"/>
                </a:solidFill>
                <a:latin typeface="Calibri" panose="020F0502020204030204" pitchFamily="34" charset="0"/>
                <a:ea typeface="Lucida Sans"/>
                <a:cs typeface="Calibri" panose="020F0502020204030204" pitchFamily="34" charset="0"/>
                <a:sym typeface="Lucida Sans"/>
              </a:rPr>
              <a:t>Script</a:t>
            </a:r>
            <a:endParaRPr b="1" kern="0" dirty="0">
              <a:solidFill>
                <a:srgbClr val="FFFFFF"/>
              </a:solidFill>
              <a:latin typeface="Calibri" panose="020F0502020204030204" pitchFamily="34" charset="0"/>
              <a:ea typeface="Lucida Sans"/>
              <a:cs typeface="Calibri" panose="020F0502020204030204" pitchFamily="34" charset="0"/>
              <a:sym typeface="Lucida Sans"/>
            </a:endParaRPr>
          </a:p>
          <a:p>
            <a:pPr algn="ctr" defTabSz="685800">
              <a:buClr>
                <a:srgbClr val="000000"/>
              </a:buClr>
              <a:buSzPts val="2400"/>
            </a:pPr>
            <a:endParaRPr kern="0" dirty="0">
              <a:solidFill>
                <a:srgbClr val="FFFFFF"/>
              </a:solidFill>
              <a:latin typeface="Lucida Sans"/>
              <a:ea typeface="Lucida Sans"/>
              <a:cs typeface="Lucida Sans"/>
              <a:sym typeface="Lucida Sans"/>
            </a:endParaRPr>
          </a:p>
        </p:txBody>
      </p:sp>
      <p:sp>
        <p:nvSpPr>
          <p:cNvPr id="231" name="Google Shape;231;g251704d56dc_0_0"/>
          <p:cNvSpPr txBox="1"/>
          <p:nvPr/>
        </p:nvSpPr>
        <p:spPr>
          <a:xfrm>
            <a:off x="4421744" y="4560446"/>
            <a:ext cx="2095875" cy="900216"/>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2400"/>
            </a:pPr>
            <a:r>
              <a:rPr lang="pt-BR" kern="0">
                <a:solidFill>
                  <a:srgbClr val="FFFFFF"/>
                </a:solidFill>
                <a:latin typeface="Lucida Sans"/>
                <a:ea typeface="Lucida Sans"/>
                <a:cs typeface="Lucida Sans"/>
                <a:sym typeface="Lucida Sans"/>
              </a:rPr>
              <a:t>Advance to </a:t>
            </a:r>
            <a:r>
              <a:rPr lang="pt-BR" b="1" kern="0">
                <a:solidFill>
                  <a:srgbClr val="FFFFFF"/>
                </a:solidFill>
                <a:latin typeface="Lucida Sans"/>
                <a:ea typeface="Lucida Sans"/>
                <a:cs typeface="Lucida Sans"/>
                <a:sym typeface="Lucida Sans"/>
              </a:rPr>
              <a:t>Deep learning</a:t>
            </a:r>
            <a:endParaRPr kern="0">
              <a:solidFill>
                <a:srgbClr val="FFFFFF"/>
              </a:solidFill>
              <a:latin typeface="Lucida Sans"/>
              <a:ea typeface="Lucida Sans"/>
              <a:cs typeface="Lucida Sans"/>
              <a:sym typeface="Lucida Sans"/>
            </a:endParaRPr>
          </a:p>
          <a:p>
            <a:pPr algn="ctr" defTabSz="685800">
              <a:buClr>
                <a:srgbClr val="000000"/>
              </a:buClr>
              <a:buSzPts val="2400"/>
            </a:pPr>
            <a:endParaRPr kern="0">
              <a:solidFill>
                <a:srgbClr val="FFFFFF"/>
              </a:solidFill>
              <a:latin typeface="Lucida Sans"/>
              <a:ea typeface="Lucida Sans"/>
              <a:cs typeface="Lucida Sans"/>
              <a:sym typeface="Lucida Sans"/>
            </a:endParaRPr>
          </a:p>
        </p:txBody>
      </p:sp>
      <p:sp>
        <p:nvSpPr>
          <p:cNvPr id="232" name="Google Shape;232;g251704d56dc_0_0"/>
          <p:cNvSpPr/>
          <p:nvPr/>
        </p:nvSpPr>
        <p:spPr>
          <a:xfrm rot="-3453588">
            <a:off x="3180802" y="3635107"/>
            <a:ext cx="1551965" cy="1042918"/>
          </a:xfrm>
          <a:prstGeom prst="rightArrow">
            <a:avLst>
              <a:gd name="adj1" fmla="val 50000"/>
              <a:gd name="adj2" fmla="val 50000"/>
            </a:avLst>
          </a:prstGeom>
          <a:solidFill>
            <a:srgbClr val="92D050"/>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233" name="Google Shape;233;g251704d56dc_0_0"/>
          <p:cNvSpPr txBox="1"/>
          <p:nvPr/>
        </p:nvSpPr>
        <p:spPr>
          <a:xfrm rot="18176621">
            <a:off x="3147590" y="3826532"/>
            <a:ext cx="1758602" cy="415476"/>
          </a:xfrm>
          <a:prstGeom prst="rect">
            <a:avLst/>
          </a:prstGeom>
          <a:noFill/>
          <a:ln>
            <a:noFill/>
          </a:ln>
        </p:spPr>
        <p:txBody>
          <a:bodyPr spcFirstLastPara="1" wrap="square" lIns="68569" tIns="68569" rIns="68569" bIns="68569" anchor="t" anchorCtr="0">
            <a:spAutoFit/>
          </a:bodyPr>
          <a:lstStyle/>
          <a:p>
            <a:pPr defTabSz="685800">
              <a:buClr>
                <a:srgbClr val="000000"/>
              </a:buClr>
              <a:buSzPts val="2400"/>
            </a:pPr>
            <a:r>
              <a:rPr lang="pt-BR" kern="0" dirty="0" err="1">
                <a:solidFill>
                  <a:srgbClr val="FFFFFF"/>
                </a:solidFill>
                <a:latin typeface="Calibri"/>
                <a:ea typeface="Calibri"/>
                <a:cs typeface="Calibri"/>
                <a:sym typeface="Calibri"/>
              </a:rPr>
              <a:t>We</a:t>
            </a:r>
            <a:r>
              <a:rPr lang="pt-BR" kern="0" dirty="0">
                <a:solidFill>
                  <a:srgbClr val="FFFFFF"/>
                </a:solidFill>
                <a:latin typeface="Calibri"/>
                <a:ea typeface="Calibri"/>
                <a:cs typeface="Calibri"/>
                <a:sym typeface="Calibri"/>
              </a:rPr>
              <a:t> are </a:t>
            </a:r>
            <a:r>
              <a:rPr lang="pt-BR" b="1" kern="0" dirty="0" err="1">
                <a:solidFill>
                  <a:srgbClr val="FFFFFF"/>
                </a:solidFill>
                <a:latin typeface="Calibri"/>
                <a:ea typeface="Calibri"/>
                <a:cs typeface="Calibri"/>
                <a:sym typeface="Calibri"/>
              </a:rPr>
              <a:t>here</a:t>
            </a:r>
            <a:endParaRPr b="1" kern="0" dirty="0">
              <a:solidFill>
                <a:srgbClr val="FFFFFF"/>
              </a:solidFill>
              <a:latin typeface="Calibri"/>
              <a:ea typeface="Calibri"/>
              <a:cs typeface="Calibri"/>
              <a:sym typeface="Calibri"/>
            </a:endParaRPr>
          </a:p>
        </p:txBody>
      </p:sp>
      <p:sp>
        <p:nvSpPr>
          <p:cNvPr id="234" name="Google Shape;234;g251704d56dc_0_0"/>
          <p:cNvSpPr/>
          <p:nvPr/>
        </p:nvSpPr>
        <p:spPr>
          <a:xfrm>
            <a:off x="4571993" y="4441169"/>
            <a:ext cx="2268225" cy="1277550"/>
          </a:xfrm>
          <a:prstGeom prst="roundRect">
            <a:avLst>
              <a:gd name="adj" fmla="val 16667"/>
            </a:avLst>
          </a:prstGeom>
          <a:solidFill>
            <a:srgbClr val="836893"/>
          </a:solidFill>
          <a:ln>
            <a:noFill/>
          </a:ln>
        </p:spPr>
        <p:txBody>
          <a:bodyPr spcFirstLastPara="1" wrap="square" lIns="68569" tIns="34275" rIns="68569" bIns="34275" anchor="ctr" anchorCtr="0">
            <a:noAutofit/>
          </a:bodyPr>
          <a:lstStyle/>
          <a:p>
            <a:pPr algn="ctr" defTabSz="685800">
              <a:buClr>
                <a:srgbClr val="000000"/>
              </a:buClr>
              <a:buSzPts val="2400"/>
            </a:pPr>
            <a:endParaRPr kern="0">
              <a:solidFill>
                <a:srgbClr val="FFFFFF"/>
              </a:solidFill>
              <a:latin typeface="Calibri"/>
              <a:ea typeface="Calibri"/>
              <a:cs typeface="Calibri"/>
              <a:sym typeface="Calibri"/>
            </a:endParaRPr>
          </a:p>
        </p:txBody>
      </p:sp>
      <p:sp>
        <p:nvSpPr>
          <p:cNvPr id="235" name="Google Shape;235;g251704d56dc_0_0"/>
          <p:cNvSpPr/>
          <p:nvPr/>
        </p:nvSpPr>
        <p:spPr>
          <a:xfrm rot="10800000">
            <a:off x="6278335" y="3598407"/>
            <a:ext cx="1073039" cy="1843337"/>
          </a:xfrm>
          <a:prstGeom prst="bentArrow">
            <a:avLst>
              <a:gd name="adj1" fmla="val 35881"/>
              <a:gd name="adj2" fmla="val 35120"/>
              <a:gd name="adj3" fmla="val 34474"/>
              <a:gd name="adj4" fmla="val 33590"/>
            </a:avLst>
          </a:prstGeom>
          <a:solidFill>
            <a:srgbClr val="F7B566"/>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000000"/>
              </a:solidFill>
              <a:latin typeface="Calibri"/>
              <a:ea typeface="Calibri"/>
              <a:cs typeface="Calibri"/>
              <a:sym typeface="Calibri"/>
            </a:endParaRPr>
          </a:p>
        </p:txBody>
      </p:sp>
      <p:sp>
        <p:nvSpPr>
          <p:cNvPr id="236" name="Google Shape;236;g251704d56dc_0_0"/>
          <p:cNvSpPr txBox="1"/>
          <p:nvPr/>
        </p:nvSpPr>
        <p:spPr>
          <a:xfrm>
            <a:off x="6063184" y="2677904"/>
            <a:ext cx="2095875" cy="900216"/>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2400"/>
            </a:pPr>
            <a:endParaRPr kern="0" dirty="0">
              <a:solidFill>
                <a:srgbClr val="FFFFFF"/>
              </a:solidFill>
              <a:latin typeface="Lucida Sans"/>
              <a:ea typeface="Lucida Sans"/>
              <a:cs typeface="Lucida Sans"/>
              <a:sym typeface="Lucida Sans"/>
            </a:endParaRPr>
          </a:p>
          <a:p>
            <a:pPr algn="ctr" defTabSz="685800">
              <a:buClr>
                <a:srgbClr val="000000"/>
              </a:buClr>
              <a:buSzPts val="2400"/>
            </a:pPr>
            <a:r>
              <a:rPr lang="pt-BR" kern="0" dirty="0" err="1">
                <a:solidFill>
                  <a:srgbClr val="FFFFFF"/>
                </a:solidFill>
                <a:latin typeface="Calibri" panose="020F0502020204030204" pitchFamily="34" charset="0"/>
                <a:ea typeface="Lucida Sans"/>
                <a:cs typeface="Calibri" panose="020F0502020204030204" pitchFamily="34" charset="0"/>
                <a:sym typeface="Lucida Sans"/>
              </a:rPr>
              <a:t>Development</a:t>
            </a:r>
            <a:r>
              <a:rPr lang="pt-BR" kern="0" dirty="0">
                <a:solidFill>
                  <a:srgbClr val="FFFFFF"/>
                </a:solidFill>
                <a:latin typeface="Calibri" panose="020F0502020204030204" pitchFamily="34" charset="0"/>
                <a:ea typeface="Lucida Sans"/>
                <a:cs typeface="Calibri" panose="020F0502020204030204" pitchFamily="34" charset="0"/>
                <a:sym typeface="Lucida Sans"/>
              </a:rPr>
              <a:t> </a:t>
            </a:r>
            <a:r>
              <a:rPr lang="pt-BR" kern="0" dirty="0" err="1">
                <a:solidFill>
                  <a:srgbClr val="FFFFFF"/>
                </a:solidFill>
                <a:latin typeface="Calibri" panose="020F0502020204030204" pitchFamily="34" charset="0"/>
                <a:ea typeface="Lucida Sans"/>
                <a:cs typeface="Calibri" panose="020F0502020204030204" pitchFamily="34" charset="0"/>
                <a:sym typeface="Lucida Sans"/>
              </a:rPr>
              <a:t>of</a:t>
            </a:r>
            <a:r>
              <a:rPr lang="pt-BR" kern="0" dirty="0">
                <a:solidFill>
                  <a:srgbClr val="FFFFFF"/>
                </a:solidFill>
                <a:latin typeface="Calibri" panose="020F0502020204030204" pitchFamily="34" charset="0"/>
                <a:ea typeface="Lucida Sans"/>
                <a:cs typeface="Calibri" panose="020F0502020204030204" pitchFamily="34" charset="0"/>
                <a:sym typeface="Lucida Sans"/>
              </a:rPr>
              <a:t> </a:t>
            </a:r>
            <a:r>
              <a:rPr lang="pt-BR" kern="0" dirty="0" err="1">
                <a:solidFill>
                  <a:srgbClr val="FFFFFF"/>
                </a:solidFill>
                <a:latin typeface="Calibri" panose="020F0502020204030204" pitchFamily="34" charset="0"/>
                <a:ea typeface="Lucida Sans"/>
                <a:cs typeface="Calibri" panose="020F0502020204030204" pitchFamily="34" charset="0"/>
                <a:sym typeface="Lucida Sans"/>
              </a:rPr>
              <a:t>the</a:t>
            </a:r>
            <a:r>
              <a:rPr lang="pt-BR" kern="0" dirty="0">
                <a:solidFill>
                  <a:srgbClr val="FFFFFF"/>
                </a:solidFill>
                <a:latin typeface="Calibri" panose="020F0502020204030204" pitchFamily="34" charset="0"/>
                <a:ea typeface="Lucida Sans"/>
                <a:cs typeface="Calibri" panose="020F0502020204030204" pitchFamily="34" charset="0"/>
                <a:sym typeface="Lucida Sans"/>
              </a:rPr>
              <a:t> </a:t>
            </a:r>
            <a:r>
              <a:rPr lang="pt-BR" b="1" kern="0" dirty="0" err="1">
                <a:solidFill>
                  <a:srgbClr val="FFFFFF"/>
                </a:solidFill>
                <a:latin typeface="Calibri" panose="020F0502020204030204" pitchFamily="34" charset="0"/>
                <a:ea typeface="Lucida Sans"/>
                <a:cs typeface="Calibri" panose="020F0502020204030204" pitchFamily="34" charset="0"/>
                <a:sym typeface="Lucida Sans"/>
              </a:rPr>
              <a:t>Chatbot</a:t>
            </a:r>
            <a:endParaRPr b="1" kern="0" dirty="0">
              <a:solidFill>
                <a:srgbClr val="FFFFFF"/>
              </a:solidFill>
              <a:latin typeface="Calibri" panose="020F0502020204030204" pitchFamily="34" charset="0"/>
              <a:ea typeface="Lucida Sans"/>
              <a:cs typeface="Calibri" panose="020F0502020204030204" pitchFamily="34" charset="0"/>
              <a:sym typeface="Lucida Sans"/>
            </a:endParaRPr>
          </a:p>
        </p:txBody>
      </p:sp>
      <p:sp>
        <p:nvSpPr>
          <p:cNvPr id="237" name="Google Shape;237;g251704d56dc_0_0"/>
          <p:cNvSpPr txBox="1"/>
          <p:nvPr/>
        </p:nvSpPr>
        <p:spPr>
          <a:xfrm>
            <a:off x="5046150" y="4541850"/>
            <a:ext cx="1303425" cy="969474"/>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2400"/>
            </a:pPr>
            <a:r>
              <a:rPr lang="pt-BR" kern="0" dirty="0" err="1">
                <a:solidFill>
                  <a:srgbClr val="FFFFFF"/>
                </a:solidFill>
                <a:latin typeface="Calibri" panose="020F0502020204030204" pitchFamily="34" charset="0"/>
                <a:ea typeface="Lucida Sans"/>
                <a:cs typeface="Calibri" panose="020F0502020204030204" pitchFamily="34" charset="0"/>
                <a:sym typeface="Lucida Sans"/>
              </a:rPr>
              <a:t>Advance</a:t>
            </a:r>
            <a:r>
              <a:rPr lang="pt-BR" kern="0" dirty="0">
                <a:solidFill>
                  <a:srgbClr val="FFFFFF"/>
                </a:solidFill>
                <a:latin typeface="Calibri" panose="020F0502020204030204" pitchFamily="34" charset="0"/>
                <a:ea typeface="Lucida Sans"/>
                <a:cs typeface="Calibri" panose="020F0502020204030204" pitchFamily="34" charset="0"/>
                <a:sym typeface="Lucida Sans"/>
              </a:rPr>
              <a:t> </a:t>
            </a:r>
            <a:r>
              <a:rPr lang="pt-BR" kern="0" dirty="0" err="1">
                <a:solidFill>
                  <a:srgbClr val="FFFFFF"/>
                </a:solidFill>
                <a:latin typeface="Calibri" panose="020F0502020204030204" pitchFamily="34" charset="0"/>
                <a:ea typeface="Lucida Sans"/>
                <a:cs typeface="Calibri" panose="020F0502020204030204" pitchFamily="34" charset="0"/>
                <a:sym typeface="Lucida Sans"/>
              </a:rPr>
              <a:t>to</a:t>
            </a:r>
            <a:r>
              <a:rPr lang="pt-BR" kern="0" dirty="0">
                <a:solidFill>
                  <a:srgbClr val="FFFFFF"/>
                </a:solidFill>
                <a:latin typeface="Calibri" panose="020F0502020204030204" pitchFamily="34" charset="0"/>
                <a:ea typeface="Lucida Sans"/>
                <a:cs typeface="Calibri" panose="020F0502020204030204" pitchFamily="34" charset="0"/>
                <a:sym typeface="Lucida Sans"/>
              </a:rPr>
              <a:t> </a:t>
            </a:r>
            <a:r>
              <a:rPr lang="pt-BR" b="1" kern="0" dirty="0" err="1">
                <a:solidFill>
                  <a:srgbClr val="FFFFFF"/>
                </a:solidFill>
                <a:latin typeface="Calibri" panose="020F0502020204030204" pitchFamily="34" charset="0"/>
                <a:ea typeface="Lucida Sans"/>
                <a:cs typeface="Calibri" panose="020F0502020204030204" pitchFamily="34" charset="0"/>
                <a:sym typeface="Lucida Sans"/>
              </a:rPr>
              <a:t>Deep</a:t>
            </a:r>
            <a:r>
              <a:rPr lang="pt-BR" b="1" kern="0" dirty="0">
                <a:solidFill>
                  <a:srgbClr val="FFFFFF"/>
                </a:solidFill>
                <a:latin typeface="Calibri" panose="020F0502020204030204" pitchFamily="34" charset="0"/>
                <a:ea typeface="Lucida Sans"/>
                <a:cs typeface="Calibri" panose="020F0502020204030204" pitchFamily="34" charset="0"/>
                <a:sym typeface="Lucida Sans"/>
              </a:rPr>
              <a:t> </a:t>
            </a:r>
            <a:r>
              <a:rPr lang="pt-BR" b="1" kern="0" dirty="0" err="1">
                <a:solidFill>
                  <a:srgbClr val="FFFFFF"/>
                </a:solidFill>
                <a:latin typeface="Calibri" panose="020F0502020204030204" pitchFamily="34" charset="0"/>
                <a:ea typeface="Lucida Sans"/>
                <a:cs typeface="Calibri" panose="020F0502020204030204" pitchFamily="34" charset="0"/>
                <a:sym typeface="Lucida Sans"/>
              </a:rPr>
              <a:t>learning</a:t>
            </a:r>
            <a:endParaRPr sz="1050" kern="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3" name="Google Shape;226;g251704d56dc_0_0">
            <a:extLst>
              <a:ext uri="{FF2B5EF4-FFF2-40B4-BE49-F238E27FC236}">
                <a16:creationId xmlns:a16="http://schemas.microsoft.com/office/drawing/2014/main" id="{2C781CBC-8A1A-5E40-25D6-C1532F56AD1D}"/>
              </a:ext>
            </a:extLst>
          </p:cNvPr>
          <p:cNvSpPr/>
          <p:nvPr/>
        </p:nvSpPr>
        <p:spPr>
          <a:xfrm>
            <a:off x="5482635" y="2873632"/>
            <a:ext cx="644048" cy="712800"/>
          </a:xfrm>
          <a:prstGeom prst="rightArrow">
            <a:avLst>
              <a:gd name="adj1" fmla="val 50000"/>
              <a:gd name="adj2" fmla="val 50000"/>
            </a:avLst>
          </a:prstGeom>
          <a:solidFill>
            <a:srgbClr val="F7B566"/>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244" name="Google Shape;244;p10"/>
          <p:cNvSpPr txBox="1"/>
          <p:nvPr/>
        </p:nvSpPr>
        <p:spPr>
          <a:xfrm>
            <a:off x="458778" y="1050050"/>
            <a:ext cx="9828429" cy="622188"/>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Our</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Intervention</a:t>
            </a:r>
            <a:r>
              <a:rPr lang="pt-BR" sz="3600" kern="0" dirty="0">
                <a:solidFill>
                  <a:srgbClr val="FFFFFF"/>
                </a:solidFill>
                <a:latin typeface="Calibri"/>
                <a:ea typeface="Calibri"/>
                <a:cs typeface="Calibri"/>
                <a:sym typeface="Calibri"/>
              </a:rPr>
              <a:t> - Way 2</a:t>
            </a:r>
            <a:endParaRPr sz="1050" kern="0" dirty="0">
              <a:solidFill>
                <a:srgbClr val="000000"/>
              </a:solidFill>
              <a:latin typeface="Arial"/>
              <a:ea typeface="Arial"/>
              <a:cs typeface="Arial"/>
              <a:sym typeface="Arial"/>
            </a:endParaRPr>
          </a:p>
        </p:txBody>
      </p:sp>
      <p:sp>
        <p:nvSpPr>
          <p:cNvPr id="245" name="Google Shape;245;p10"/>
          <p:cNvSpPr txBox="1"/>
          <p:nvPr/>
        </p:nvSpPr>
        <p:spPr>
          <a:xfrm>
            <a:off x="450613" y="2169127"/>
            <a:ext cx="5244353" cy="484718"/>
          </a:xfrm>
          <a:prstGeom prst="rect">
            <a:avLst/>
          </a:prstGeom>
          <a:noFill/>
          <a:ln>
            <a:noFill/>
          </a:ln>
        </p:spPr>
        <p:txBody>
          <a:bodyPr spcFirstLastPara="1" wrap="square" lIns="68569" tIns="34275" rIns="68569" bIns="34275" anchor="t" anchorCtr="0">
            <a:spAutoFit/>
          </a:bodyPr>
          <a:lstStyle/>
          <a:p>
            <a:pPr defTabSz="685800">
              <a:buClr>
                <a:srgbClr val="000000"/>
              </a:buClr>
              <a:buSzPts val="3600"/>
            </a:pPr>
            <a:r>
              <a:rPr lang="pt-BR" sz="2700" b="1" kern="0" dirty="0">
                <a:solidFill>
                  <a:srgbClr val="000000"/>
                </a:solidFill>
                <a:latin typeface="Calibri"/>
                <a:ea typeface="Calibri"/>
                <a:cs typeface="Calibri"/>
                <a:sym typeface="Calibri"/>
              </a:rPr>
              <a:t>2- </a:t>
            </a:r>
            <a:r>
              <a:rPr lang="pt-BR" sz="2700" b="1" kern="0" dirty="0" err="1">
                <a:solidFill>
                  <a:srgbClr val="000000"/>
                </a:solidFill>
                <a:latin typeface="Calibri"/>
                <a:ea typeface="Calibri"/>
                <a:cs typeface="Calibri"/>
                <a:sym typeface="Calibri"/>
              </a:rPr>
              <a:t>Hybrid</a:t>
            </a:r>
            <a:r>
              <a:rPr lang="pt-BR" sz="2700" b="1" kern="0" dirty="0">
                <a:solidFill>
                  <a:srgbClr val="000000"/>
                </a:solidFill>
                <a:latin typeface="Calibri"/>
                <a:ea typeface="Calibri"/>
                <a:cs typeface="Calibri"/>
                <a:sym typeface="Calibri"/>
              </a:rPr>
              <a:t> model</a:t>
            </a:r>
            <a:endParaRPr sz="2700" b="1" kern="0" dirty="0">
              <a:solidFill>
                <a:srgbClr val="000000"/>
              </a:solidFill>
              <a:latin typeface="Calibri"/>
              <a:ea typeface="Calibri"/>
              <a:cs typeface="Calibri"/>
              <a:sym typeface="Calibri"/>
            </a:endParaRPr>
          </a:p>
        </p:txBody>
      </p:sp>
      <p:sp>
        <p:nvSpPr>
          <p:cNvPr id="246" name="Google Shape;246;p10"/>
          <p:cNvSpPr txBox="1"/>
          <p:nvPr/>
        </p:nvSpPr>
        <p:spPr>
          <a:xfrm>
            <a:off x="450614" y="2735514"/>
            <a:ext cx="6964200" cy="900216"/>
          </a:xfrm>
          <a:prstGeom prst="rect">
            <a:avLst/>
          </a:prstGeom>
          <a:noFill/>
          <a:ln>
            <a:noFill/>
          </a:ln>
        </p:spPr>
        <p:txBody>
          <a:bodyPr spcFirstLastPara="1" wrap="square" lIns="68569" tIns="34275" rIns="68569" bIns="34275" anchor="t" anchorCtr="0">
            <a:spAutoFit/>
          </a:bodyPr>
          <a:lstStyle/>
          <a:p>
            <a:pPr defTabSz="685800">
              <a:buClr>
                <a:srgbClr val="000000"/>
              </a:buClr>
              <a:buSzPts val="3600"/>
            </a:pPr>
            <a:r>
              <a:rPr lang="pt-BR" sz="2700" kern="0" dirty="0">
                <a:solidFill>
                  <a:srgbClr val="000000"/>
                </a:solidFill>
                <a:latin typeface="Calibri"/>
                <a:ea typeface="Calibri"/>
                <a:cs typeface="Calibri"/>
                <a:sym typeface="Calibri"/>
              </a:rPr>
              <a:t>2.1- </a:t>
            </a:r>
            <a:r>
              <a:rPr lang="pt-BR" sz="2700" kern="0" dirty="0" err="1">
                <a:solidFill>
                  <a:srgbClr val="000000"/>
                </a:solidFill>
                <a:latin typeface="Calibri"/>
                <a:ea typeface="Calibri"/>
                <a:cs typeface="Calibri"/>
                <a:sym typeface="Calibri"/>
              </a:rPr>
              <a:t>Psychology</a:t>
            </a:r>
            <a:r>
              <a:rPr lang="pt-BR" sz="2700" kern="0" dirty="0">
                <a:solidFill>
                  <a:srgbClr val="000000"/>
                </a:solidFill>
                <a:latin typeface="Calibri"/>
                <a:ea typeface="Calibri"/>
                <a:cs typeface="Calibri"/>
                <a:sym typeface="Calibri"/>
              </a:rPr>
              <a:t> </a:t>
            </a:r>
            <a:r>
              <a:rPr lang="pt-BR" sz="2700" kern="0" dirty="0" err="1">
                <a:solidFill>
                  <a:srgbClr val="000000"/>
                </a:solidFill>
                <a:latin typeface="Calibri"/>
                <a:ea typeface="Calibri"/>
                <a:cs typeface="Calibri"/>
                <a:sym typeface="Calibri"/>
              </a:rPr>
              <a:t>counseling</a:t>
            </a:r>
            <a:r>
              <a:rPr lang="pt-BR" sz="2700" kern="0" dirty="0">
                <a:solidFill>
                  <a:srgbClr val="000000"/>
                </a:solidFill>
                <a:latin typeface="Calibri"/>
                <a:ea typeface="Calibri"/>
                <a:cs typeface="Calibri"/>
                <a:sym typeface="Calibri"/>
              </a:rPr>
              <a:t> </a:t>
            </a:r>
            <a:r>
              <a:rPr lang="pt-BR" sz="2700" kern="0" dirty="0" err="1">
                <a:solidFill>
                  <a:srgbClr val="000000"/>
                </a:solidFill>
                <a:latin typeface="Calibri"/>
                <a:ea typeface="Calibri"/>
                <a:cs typeface="Calibri"/>
                <a:sym typeface="Calibri"/>
              </a:rPr>
              <a:t>by</a:t>
            </a:r>
            <a:r>
              <a:rPr lang="pt-BR" sz="2700" kern="0" dirty="0">
                <a:solidFill>
                  <a:srgbClr val="000000"/>
                </a:solidFill>
                <a:latin typeface="Calibri"/>
                <a:ea typeface="Calibri"/>
                <a:cs typeface="Calibri"/>
                <a:sym typeface="Calibri"/>
              </a:rPr>
              <a:t> </a:t>
            </a:r>
            <a:r>
              <a:rPr lang="pt-BR" sz="2700" kern="0" dirty="0" err="1">
                <a:solidFill>
                  <a:srgbClr val="000000"/>
                </a:solidFill>
                <a:latin typeface="Calibri"/>
                <a:ea typeface="Calibri"/>
                <a:cs typeface="Calibri"/>
                <a:sym typeface="Calibri"/>
              </a:rPr>
              <a:t>Motivational</a:t>
            </a:r>
            <a:r>
              <a:rPr lang="pt-BR" sz="2700" kern="0" dirty="0">
                <a:solidFill>
                  <a:srgbClr val="000000"/>
                </a:solidFill>
                <a:latin typeface="Calibri"/>
                <a:ea typeface="Calibri"/>
                <a:cs typeface="Calibri"/>
                <a:sym typeface="Calibri"/>
              </a:rPr>
              <a:t> </a:t>
            </a:r>
            <a:r>
              <a:rPr lang="pt-BR" sz="2700" kern="0" dirty="0" err="1">
                <a:solidFill>
                  <a:srgbClr val="000000"/>
                </a:solidFill>
                <a:latin typeface="Calibri"/>
                <a:ea typeface="Calibri"/>
                <a:cs typeface="Calibri"/>
                <a:sym typeface="Calibri"/>
              </a:rPr>
              <a:t>Intervention</a:t>
            </a:r>
            <a:r>
              <a:rPr lang="pt-BR" sz="2700" kern="0" dirty="0">
                <a:solidFill>
                  <a:srgbClr val="000000"/>
                </a:solidFill>
                <a:latin typeface="Calibri"/>
                <a:ea typeface="Calibri"/>
                <a:cs typeface="Calibri"/>
                <a:sym typeface="Calibri"/>
              </a:rPr>
              <a:t> for </a:t>
            </a:r>
            <a:r>
              <a:rPr lang="pt-BR" sz="2700" kern="0" dirty="0" err="1">
                <a:solidFill>
                  <a:srgbClr val="000000"/>
                </a:solidFill>
                <a:latin typeface="Calibri"/>
                <a:ea typeface="Calibri"/>
                <a:cs typeface="Calibri"/>
                <a:sym typeface="Calibri"/>
              </a:rPr>
              <a:t>Families</a:t>
            </a:r>
            <a:r>
              <a:rPr lang="pt-BR" sz="2700" kern="0" dirty="0">
                <a:solidFill>
                  <a:srgbClr val="000000"/>
                </a:solidFill>
                <a:latin typeface="Calibri"/>
                <a:ea typeface="Calibri"/>
                <a:cs typeface="Calibri"/>
                <a:sym typeface="Calibri"/>
              </a:rPr>
              <a:t> (MIF)</a:t>
            </a:r>
            <a:endParaRPr sz="1050" kern="0" dirty="0">
              <a:solidFill>
                <a:srgbClr val="000000"/>
              </a:solidFill>
              <a:latin typeface="Arial"/>
              <a:ea typeface="Arial"/>
              <a:cs typeface="Arial"/>
              <a:sym typeface="Arial"/>
            </a:endParaRPr>
          </a:p>
        </p:txBody>
      </p:sp>
      <p:sp>
        <p:nvSpPr>
          <p:cNvPr id="247" name="Google Shape;247;p10"/>
          <p:cNvSpPr txBox="1"/>
          <p:nvPr/>
        </p:nvSpPr>
        <p:spPr>
          <a:xfrm>
            <a:off x="1212171" y="3799244"/>
            <a:ext cx="7409250" cy="1661963"/>
          </a:xfrm>
          <a:prstGeom prst="rect">
            <a:avLst/>
          </a:prstGeom>
          <a:noFill/>
          <a:ln>
            <a:noFill/>
          </a:ln>
        </p:spPr>
        <p:txBody>
          <a:bodyPr spcFirstLastPara="1" wrap="square" lIns="68569" tIns="34275" rIns="68569" bIns="34275" anchor="t" anchorCtr="0">
            <a:spAutoFit/>
          </a:bodyPr>
          <a:lstStyle/>
          <a:p>
            <a:pPr marL="257175" indent="-257175" defTabSz="685800">
              <a:lnSpc>
                <a:spcPct val="115000"/>
              </a:lnSpc>
              <a:buClr>
                <a:srgbClr val="000000"/>
              </a:buClr>
              <a:buSzPts val="2400"/>
              <a:buFont typeface="Arial"/>
              <a:buChar char="•"/>
            </a:pPr>
            <a:r>
              <a:rPr lang="pt-BR" kern="0" dirty="0" err="1">
                <a:solidFill>
                  <a:srgbClr val="000000"/>
                </a:solidFill>
                <a:latin typeface="Calibri"/>
                <a:ea typeface="Calibri"/>
                <a:cs typeface="Calibri"/>
                <a:sym typeface="Calibri"/>
              </a:rPr>
              <a:t>After</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the</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contact</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of</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AFMs</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with</a:t>
            </a:r>
            <a:r>
              <a:rPr lang="pt-BR" kern="0" dirty="0">
                <a:solidFill>
                  <a:srgbClr val="000000"/>
                </a:solidFill>
                <a:latin typeface="Calibri"/>
                <a:ea typeface="Calibri"/>
                <a:cs typeface="Calibri"/>
                <a:sym typeface="Calibri"/>
              </a:rPr>
              <a:t> Flora </a:t>
            </a:r>
            <a:r>
              <a:rPr lang="pt-BR" kern="0" dirty="0" err="1">
                <a:solidFill>
                  <a:srgbClr val="000000"/>
                </a:solidFill>
                <a:latin typeface="Calibri"/>
                <a:ea typeface="Calibri"/>
                <a:cs typeface="Calibri"/>
                <a:sym typeface="Calibri"/>
              </a:rPr>
              <a:t>and</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if</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AFMs</a:t>
            </a:r>
            <a:r>
              <a:rPr lang="pt-BR" kern="0" dirty="0">
                <a:solidFill>
                  <a:srgbClr val="000000"/>
                </a:solidFill>
                <a:latin typeface="Calibri"/>
                <a:ea typeface="Calibri"/>
                <a:cs typeface="Calibri"/>
                <a:sym typeface="Calibri"/>
              </a:rPr>
              <a:t> are </a:t>
            </a:r>
            <a:r>
              <a:rPr lang="pt-BR" kern="0" dirty="0" err="1">
                <a:solidFill>
                  <a:srgbClr val="000000"/>
                </a:solidFill>
                <a:latin typeface="Calibri"/>
                <a:ea typeface="Calibri"/>
                <a:cs typeface="Calibri"/>
                <a:sym typeface="Calibri"/>
              </a:rPr>
              <a:t>interested</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the</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next</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step</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is</a:t>
            </a:r>
            <a:r>
              <a:rPr lang="pt-BR" kern="0" dirty="0">
                <a:solidFill>
                  <a:srgbClr val="000000"/>
                </a:solidFill>
                <a:latin typeface="Calibri"/>
                <a:ea typeface="Calibri"/>
                <a:cs typeface="Calibri"/>
                <a:sym typeface="Calibri"/>
              </a:rPr>
              <a:t> MIF </a:t>
            </a:r>
            <a:r>
              <a:rPr lang="pt-BR" kern="0" dirty="0" err="1">
                <a:solidFill>
                  <a:srgbClr val="000000"/>
                </a:solidFill>
                <a:latin typeface="Calibri"/>
                <a:ea typeface="Calibri"/>
                <a:cs typeface="Calibri"/>
                <a:sym typeface="Calibri"/>
              </a:rPr>
              <a:t>conducted</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by</a:t>
            </a:r>
            <a:r>
              <a:rPr lang="pt-BR" kern="0" dirty="0">
                <a:solidFill>
                  <a:srgbClr val="000000"/>
                </a:solidFill>
                <a:latin typeface="Calibri"/>
                <a:ea typeface="Calibri"/>
                <a:cs typeface="Calibri"/>
                <a:sym typeface="Calibri"/>
              </a:rPr>
              <a:t> a </a:t>
            </a:r>
            <a:r>
              <a:rPr lang="pt-BR" kern="0" dirty="0" err="1">
                <a:solidFill>
                  <a:srgbClr val="000000"/>
                </a:solidFill>
                <a:latin typeface="Calibri"/>
                <a:ea typeface="Calibri"/>
                <a:cs typeface="Calibri"/>
                <a:sym typeface="Calibri"/>
              </a:rPr>
              <a:t>psychologist</a:t>
            </a:r>
            <a:r>
              <a:rPr lang="pt-BR" kern="0" dirty="0">
                <a:solidFill>
                  <a:srgbClr val="000000"/>
                </a:solidFill>
                <a:latin typeface="Calibri"/>
                <a:ea typeface="Calibri"/>
                <a:cs typeface="Calibri"/>
                <a:sym typeface="Calibri"/>
              </a:rPr>
              <a:t>, for a </a:t>
            </a:r>
            <a:r>
              <a:rPr lang="pt-BR" kern="0" dirty="0" err="1">
                <a:solidFill>
                  <a:srgbClr val="000000"/>
                </a:solidFill>
                <a:latin typeface="Calibri"/>
                <a:ea typeface="Calibri"/>
                <a:cs typeface="Calibri"/>
                <a:sym typeface="Calibri"/>
              </a:rPr>
              <a:t>reduced</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fee</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of</a:t>
            </a:r>
            <a:r>
              <a:rPr lang="pt-BR" kern="0" dirty="0">
                <a:solidFill>
                  <a:srgbClr val="000000"/>
                </a:solidFill>
                <a:latin typeface="Calibri"/>
                <a:ea typeface="Calibri"/>
                <a:cs typeface="Calibri"/>
                <a:sym typeface="Calibri"/>
              </a:rPr>
              <a:t> ⅓ </a:t>
            </a:r>
            <a:r>
              <a:rPr lang="pt-BR" kern="0" dirty="0" err="1">
                <a:solidFill>
                  <a:srgbClr val="000000"/>
                </a:solidFill>
                <a:latin typeface="Calibri"/>
                <a:ea typeface="Calibri"/>
                <a:cs typeface="Calibri"/>
                <a:sym typeface="Calibri"/>
              </a:rPr>
              <a:t>of</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the</a:t>
            </a:r>
            <a:r>
              <a:rPr lang="pt-BR" kern="0" dirty="0">
                <a:solidFill>
                  <a:srgbClr val="000000"/>
                </a:solidFill>
                <a:latin typeface="Calibri"/>
                <a:ea typeface="Calibri"/>
                <a:cs typeface="Calibri"/>
                <a:sym typeface="Calibri"/>
              </a:rPr>
              <a:t> standard </a:t>
            </a:r>
            <a:r>
              <a:rPr lang="pt-BR" kern="0" dirty="0" err="1">
                <a:solidFill>
                  <a:srgbClr val="000000"/>
                </a:solidFill>
                <a:latin typeface="Calibri"/>
                <a:ea typeface="Calibri"/>
                <a:cs typeface="Calibri"/>
                <a:sym typeface="Calibri"/>
              </a:rPr>
              <a:t>counseling</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fee</a:t>
            </a:r>
            <a:r>
              <a:rPr lang="pt-BR" kern="0" dirty="0">
                <a:solidFill>
                  <a:srgbClr val="000000"/>
                </a:solidFill>
                <a:latin typeface="Calibri"/>
                <a:ea typeface="Calibri"/>
                <a:cs typeface="Calibri"/>
                <a:sym typeface="Calibri"/>
              </a:rPr>
              <a:t>.</a:t>
            </a:r>
            <a:endParaRPr sz="1050" kern="0" dirty="0">
              <a:solidFill>
                <a:srgbClr val="000000"/>
              </a:solidFill>
              <a:latin typeface="Arial"/>
              <a:ea typeface="Arial"/>
              <a:cs typeface="Arial"/>
              <a:sym typeface="Arial"/>
            </a:endParaRPr>
          </a:p>
          <a:p>
            <a:pPr marL="257175" indent="-257175" defTabSz="685800">
              <a:lnSpc>
                <a:spcPct val="115000"/>
              </a:lnSpc>
              <a:buClr>
                <a:srgbClr val="000000"/>
              </a:buClr>
              <a:buSzPts val="2400"/>
              <a:buFont typeface="Arial"/>
              <a:buChar char="•"/>
            </a:pPr>
            <a:r>
              <a:rPr lang="pt-BR" kern="0" dirty="0" err="1">
                <a:solidFill>
                  <a:srgbClr val="000000"/>
                </a:solidFill>
                <a:latin typeface="Calibri"/>
                <a:ea typeface="Calibri"/>
                <a:cs typeface="Calibri"/>
                <a:sym typeface="Calibri"/>
              </a:rPr>
              <a:t>Our</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psychologists</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have</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trained</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the</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Protocol</a:t>
            </a:r>
            <a:r>
              <a:rPr lang="pt-BR" kern="0" dirty="0">
                <a:solidFill>
                  <a:srgbClr val="000000"/>
                </a:solidFill>
                <a:latin typeface="Calibri"/>
                <a:ea typeface="Calibri"/>
                <a:cs typeface="Calibri"/>
                <a:sym typeface="Calibri"/>
              </a:rPr>
              <a:t> MIF.</a:t>
            </a:r>
            <a:endParaRPr sz="1050" kern="0" dirty="0">
              <a:solidFill>
                <a:srgbClr val="000000"/>
              </a:solidFill>
              <a:latin typeface="Arial"/>
              <a:ea typeface="Arial"/>
              <a:cs typeface="Arial"/>
              <a:sym typeface="Arial"/>
            </a:endParaRPr>
          </a:p>
          <a:p>
            <a:pPr marL="257175" indent="-142875" defTabSz="685800">
              <a:lnSpc>
                <a:spcPct val="115000"/>
              </a:lnSpc>
              <a:buClr>
                <a:srgbClr val="000000"/>
              </a:buClr>
              <a:buSzPts val="2400"/>
            </a:pPr>
            <a:endParaRPr kern="0"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11"/>
          <p:cNvSpPr txBox="1"/>
          <p:nvPr/>
        </p:nvSpPr>
        <p:spPr>
          <a:xfrm>
            <a:off x="470418" y="2028989"/>
            <a:ext cx="6140189" cy="2800022"/>
          </a:xfrm>
          <a:prstGeom prst="rect">
            <a:avLst/>
          </a:prstGeom>
          <a:noFill/>
          <a:ln>
            <a:noFill/>
          </a:ln>
        </p:spPr>
        <p:txBody>
          <a:bodyPr spcFirstLastPara="1" wrap="square" lIns="68569" tIns="68569" rIns="68569" bIns="68569" anchor="t" anchorCtr="0">
            <a:normAutofit/>
          </a:bodyPr>
          <a:lstStyle/>
          <a:p>
            <a:pPr defTabSz="685800">
              <a:lnSpc>
                <a:spcPct val="90000"/>
              </a:lnSpc>
              <a:spcBef>
                <a:spcPts val="750"/>
              </a:spcBef>
              <a:buClr>
                <a:srgbClr val="000000"/>
              </a:buClr>
              <a:buSzPts val="2397"/>
            </a:pPr>
            <a:r>
              <a:rPr lang="pt-BR" sz="2700" b="1" kern="0" dirty="0" err="1">
                <a:solidFill>
                  <a:srgbClr val="000000"/>
                </a:solidFill>
                <a:latin typeface="Calibri"/>
                <a:ea typeface="Calibri"/>
                <a:cs typeface="Calibri"/>
                <a:sym typeface="Calibri"/>
              </a:rPr>
              <a:t>Motivational</a:t>
            </a:r>
            <a:r>
              <a:rPr lang="pt-BR" sz="2700" b="1" kern="0" dirty="0">
                <a:solidFill>
                  <a:srgbClr val="000000"/>
                </a:solidFill>
                <a:latin typeface="Calibri"/>
                <a:ea typeface="Calibri"/>
                <a:cs typeface="Calibri"/>
                <a:sym typeface="Calibri"/>
              </a:rPr>
              <a:t> </a:t>
            </a:r>
            <a:r>
              <a:rPr lang="pt-BR" sz="2700" b="1" kern="0" dirty="0" err="1">
                <a:solidFill>
                  <a:srgbClr val="000000"/>
                </a:solidFill>
                <a:latin typeface="Calibri"/>
                <a:ea typeface="Calibri"/>
                <a:cs typeface="Calibri"/>
                <a:sym typeface="Calibri"/>
              </a:rPr>
              <a:t>Intervention</a:t>
            </a:r>
            <a:r>
              <a:rPr lang="pt-BR" sz="2700" b="1" kern="0" dirty="0">
                <a:solidFill>
                  <a:srgbClr val="000000"/>
                </a:solidFill>
                <a:latin typeface="Calibri"/>
                <a:ea typeface="Calibri"/>
                <a:cs typeface="Calibri"/>
                <a:sym typeface="Calibri"/>
              </a:rPr>
              <a:t> for </a:t>
            </a:r>
            <a:r>
              <a:rPr lang="pt-BR" sz="2700" b="1" kern="0" dirty="0" err="1">
                <a:solidFill>
                  <a:srgbClr val="000000"/>
                </a:solidFill>
                <a:latin typeface="Calibri"/>
                <a:ea typeface="Calibri"/>
                <a:cs typeface="Calibri"/>
                <a:sym typeface="Calibri"/>
              </a:rPr>
              <a:t>Families</a:t>
            </a:r>
            <a:r>
              <a:rPr lang="pt-BR" sz="2700" b="1" kern="0" dirty="0">
                <a:solidFill>
                  <a:srgbClr val="000000"/>
                </a:solidFill>
                <a:latin typeface="Calibri"/>
                <a:ea typeface="Calibri"/>
                <a:cs typeface="Calibri"/>
                <a:sym typeface="Calibri"/>
              </a:rPr>
              <a:t> </a:t>
            </a:r>
            <a:r>
              <a:rPr lang="pt-BR" sz="2700" b="1" kern="0" dirty="0" err="1">
                <a:solidFill>
                  <a:srgbClr val="000000"/>
                </a:solidFill>
                <a:latin typeface="Calibri"/>
                <a:ea typeface="Calibri"/>
                <a:cs typeface="Calibri"/>
                <a:sym typeface="Calibri"/>
              </a:rPr>
              <a:t>was</a:t>
            </a:r>
            <a:r>
              <a:rPr lang="pt-BR" sz="2700" b="1" kern="0" dirty="0">
                <a:solidFill>
                  <a:srgbClr val="000000"/>
                </a:solidFill>
                <a:latin typeface="Calibri"/>
                <a:ea typeface="Calibri"/>
                <a:cs typeface="Calibri"/>
                <a:sym typeface="Calibri"/>
              </a:rPr>
              <a:t> </a:t>
            </a:r>
            <a:r>
              <a:rPr lang="pt-BR" sz="2700" b="1" kern="0" dirty="0" err="1">
                <a:solidFill>
                  <a:srgbClr val="000000"/>
                </a:solidFill>
                <a:latin typeface="Calibri"/>
                <a:ea typeface="Calibri"/>
                <a:cs typeface="Calibri"/>
                <a:sym typeface="Calibri"/>
              </a:rPr>
              <a:t>based</a:t>
            </a:r>
            <a:r>
              <a:rPr lang="pt-BR" sz="2700" b="1" kern="0" dirty="0">
                <a:solidFill>
                  <a:srgbClr val="000000"/>
                </a:solidFill>
                <a:latin typeface="Calibri"/>
                <a:ea typeface="Calibri"/>
                <a:cs typeface="Calibri"/>
                <a:sym typeface="Calibri"/>
              </a:rPr>
              <a:t> </a:t>
            </a:r>
            <a:r>
              <a:rPr lang="pt-BR" sz="2700" b="1" kern="0" dirty="0" err="1">
                <a:solidFill>
                  <a:srgbClr val="000000"/>
                </a:solidFill>
                <a:latin typeface="Calibri"/>
                <a:ea typeface="Calibri"/>
                <a:cs typeface="Calibri"/>
                <a:sym typeface="Calibri"/>
              </a:rPr>
              <a:t>on</a:t>
            </a:r>
            <a:r>
              <a:rPr lang="pt-BR" sz="2100" kern="0" dirty="0">
                <a:solidFill>
                  <a:srgbClr val="000000"/>
                </a:solidFill>
                <a:latin typeface="Calibri"/>
                <a:ea typeface="Calibri"/>
                <a:cs typeface="Calibri"/>
                <a:sym typeface="Calibri"/>
              </a:rPr>
              <a:t>:****</a:t>
            </a:r>
            <a:r>
              <a:rPr lang="pt-BR" sz="2700" b="1" kern="0" dirty="0">
                <a:solidFill>
                  <a:srgbClr val="000000"/>
                </a:solidFill>
                <a:latin typeface="Calibri"/>
                <a:ea typeface="Calibri"/>
                <a:cs typeface="Calibri"/>
                <a:sym typeface="Calibri"/>
              </a:rPr>
              <a:t> (MIF)</a:t>
            </a:r>
            <a:endParaRPr sz="1050" kern="0" dirty="0">
              <a:solidFill>
                <a:srgbClr val="000000"/>
              </a:solidFill>
              <a:latin typeface="Arial"/>
              <a:ea typeface="Arial"/>
              <a:cs typeface="Arial"/>
              <a:sym typeface="Arial"/>
            </a:endParaRPr>
          </a:p>
        </p:txBody>
      </p:sp>
      <p:sp>
        <p:nvSpPr>
          <p:cNvPr id="255" name="Google Shape;255;p11"/>
          <p:cNvSpPr txBox="1"/>
          <p:nvPr/>
        </p:nvSpPr>
        <p:spPr>
          <a:xfrm>
            <a:off x="973338" y="2968240"/>
            <a:ext cx="6140188" cy="2123628"/>
          </a:xfrm>
          <a:prstGeom prst="rect">
            <a:avLst/>
          </a:prstGeom>
          <a:noFill/>
          <a:ln>
            <a:noFill/>
          </a:ln>
        </p:spPr>
        <p:txBody>
          <a:bodyPr spcFirstLastPara="1" wrap="square" lIns="68569" tIns="34275" rIns="68569" bIns="34275" anchor="t" anchorCtr="0">
            <a:spAutoFit/>
          </a:bodyPr>
          <a:lstStyle/>
          <a:p>
            <a:pPr marL="257175" indent="-257175" defTabSz="685800">
              <a:lnSpc>
                <a:spcPct val="115000"/>
              </a:lnSpc>
              <a:buClr>
                <a:srgbClr val="000000"/>
              </a:buClr>
              <a:buSzPts val="1920"/>
              <a:buFont typeface="Courier New"/>
              <a:buChar char="o"/>
            </a:pPr>
            <a:r>
              <a:rPr lang="pt-BR" kern="0" dirty="0" err="1">
                <a:solidFill>
                  <a:srgbClr val="000000"/>
                </a:solidFill>
                <a:latin typeface="Calibri"/>
                <a:ea typeface="Calibri"/>
                <a:cs typeface="Calibri"/>
                <a:sym typeface="Calibri"/>
              </a:rPr>
              <a:t>Stages</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of</a:t>
            </a:r>
            <a:r>
              <a:rPr lang="pt-BR" kern="0" dirty="0">
                <a:solidFill>
                  <a:srgbClr val="000000"/>
                </a:solidFill>
                <a:latin typeface="Calibri"/>
                <a:ea typeface="Calibri"/>
                <a:cs typeface="Calibri"/>
                <a:sym typeface="Calibri"/>
              </a:rPr>
              <a:t> </a:t>
            </a:r>
            <a:r>
              <a:rPr lang="pt-BR" kern="0" dirty="0" err="1">
                <a:solidFill>
                  <a:srgbClr val="000000"/>
                </a:solidFill>
                <a:latin typeface="Calibri"/>
                <a:ea typeface="Calibri"/>
                <a:cs typeface="Calibri"/>
                <a:sym typeface="Calibri"/>
              </a:rPr>
              <a:t>change</a:t>
            </a:r>
            <a:r>
              <a:rPr lang="pt-BR" kern="0" dirty="0">
                <a:solidFill>
                  <a:srgbClr val="000000"/>
                </a:solidFill>
                <a:latin typeface="Calibri"/>
                <a:ea typeface="Calibri"/>
                <a:cs typeface="Calibri"/>
                <a:sym typeface="Calibri"/>
              </a:rPr>
              <a:t>;</a:t>
            </a:r>
            <a:endParaRPr sz="1050" kern="0" dirty="0">
              <a:solidFill>
                <a:srgbClr val="000000"/>
              </a:solidFill>
              <a:latin typeface="Arial"/>
              <a:ea typeface="Arial"/>
              <a:cs typeface="Arial"/>
              <a:sym typeface="Arial"/>
            </a:endParaRPr>
          </a:p>
          <a:p>
            <a:pPr marL="257175" indent="-257175" defTabSz="685800">
              <a:lnSpc>
                <a:spcPct val="115000"/>
              </a:lnSpc>
              <a:spcBef>
                <a:spcPts val="900"/>
              </a:spcBef>
              <a:buClr>
                <a:srgbClr val="000000"/>
              </a:buClr>
              <a:buSzPts val="1920"/>
              <a:buFont typeface="Courier New"/>
              <a:buChar char="o"/>
            </a:pPr>
            <a:r>
              <a:rPr lang="pt-BR" kern="0" dirty="0" err="1">
                <a:solidFill>
                  <a:srgbClr val="000000"/>
                </a:solidFill>
                <a:latin typeface="Calibri"/>
                <a:ea typeface="Calibri"/>
                <a:cs typeface="Calibri"/>
                <a:sym typeface="Calibri"/>
              </a:rPr>
              <a:t>Motivational</a:t>
            </a:r>
            <a:r>
              <a:rPr lang="pt-BR" kern="0" dirty="0">
                <a:solidFill>
                  <a:srgbClr val="000000"/>
                </a:solidFill>
                <a:latin typeface="Calibri"/>
                <a:ea typeface="Calibri"/>
                <a:cs typeface="Calibri"/>
                <a:sym typeface="Calibri"/>
              </a:rPr>
              <a:t> Interview, </a:t>
            </a:r>
            <a:endParaRPr sz="1050" kern="0" dirty="0">
              <a:solidFill>
                <a:srgbClr val="000000"/>
              </a:solidFill>
              <a:latin typeface="Arial"/>
              <a:ea typeface="Arial"/>
              <a:cs typeface="Arial"/>
              <a:sym typeface="Arial"/>
            </a:endParaRPr>
          </a:p>
          <a:p>
            <a:pPr marL="257175" indent="-257175" defTabSz="685800">
              <a:lnSpc>
                <a:spcPct val="115000"/>
              </a:lnSpc>
              <a:spcBef>
                <a:spcPts val="900"/>
              </a:spcBef>
              <a:buClr>
                <a:srgbClr val="000000"/>
              </a:buClr>
              <a:buSzPts val="1920"/>
              <a:buFont typeface="Courier New"/>
              <a:buChar char="o"/>
            </a:pPr>
            <a:r>
              <a:rPr lang="pt-BR" kern="0" dirty="0" err="1">
                <a:solidFill>
                  <a:srgbClr val="000000"/>
                </a:solidFill>
                <a:latin typeface="Calibri"/>
                <a:ea typeface="Calibri"/>
                <a:cs typeface="Calibri"/>
                <a:sym typeface="Calibri"/>
              </a:rPr>
              <a:t>Telemedicine</a:t>
            </a:r>
            <a:r>
              <a:rPr lang="pt-BR" kern="0" dirty="0">
                <a:solidFill>
                  <a:srgbClr val="000000"/>
                </a:solidFill>
                <a:latin typeface="Calibri"/>
                <a:ea typeface="Calibri"/>
                <a:cs typeface="Calibri"/>
                <a:sym typeface="Calibri"/>
              </a:rPr>
              <a:t>.</a:t>
            </a:r>
            <a:endParaRPr sz="1050" kern="0" dirty="0">
              <a:solidFill>
                <a:srgbClr val="000000"/>
              </a:solidFill>
              <a:latin typeface="Arial"/>
              <a:cs typeface="Arial"/>
              <a:sym typeface="Arial"/>
            </a:endParaRPr>
          </a:p>
          <a:p>
            <a:pPr marL="257175" indent="-257175" defTabSz="685800">
              <a:lnSpc>
                <a:spcPct val="115000"/>
              </a:lnSpc>
              <a:spcBef>
                <a:spcPts val="900"/>
              </a:spcBef>
              <a:buClr>
                <a:srgbClr val="000000"/>
              </a:buClr>
              <a:buSzPts val="1920"/>
              <a:buFont typeface="Courier New"/>
              <a:buChar char="o"/>
            </a:pPr>
            <a:r>
              <a:rPr lang="pt-BR" kern="0" dirty="0">
                <a:solidFill>
                  <a:srgbClr val="000000"/>
                </a:solidFill>
                <a:latin typeface="Arial"/>
                <a:ea typeface="Arial"/>
                <a:cs typeface="Arial"/>
                <a:sym typeface="Arial"/>
              </a:rPr>
              <a:t>It </a:t>
            </a:r>
            <a:r>
              <a:rPr lang="pt-BR" kern="0" dirty="0" err="1">
                <a:solidFill>
                  <a:srgbClr val="000000"/>
                </a:solidFill>
                <a:latin typeface="Arial"/>
                <a:ea typeface="Arial"/>
                <a:cs typeface="Arial"/>
                <a:sym typeface="Arial"/>
              </a:rPr>
              <a:t>consists</a:t>
            </a:r>
            <a:r>
              <a:rPr lang="pt-BR" kern="0" dirty="0">
                <a:solidFill>
                  <a:srgbClr val="000000"/>
                </a:solidFill>
                <a:latin typeface="Arial"/>
                <a:ea typeface="Arial"/>
                <a:cs typeface="Arial"/>
                <a:sym typeface="Arial"/>
              </a:rPr>
              <a:t> </a:t>
            </a:r>
            <a:r>
              <a:rPr lang="pt-BR" kern="0" dirty="0" err="1">
                <a:solidFill>
                  <a:srgbClr val="000000"/>
                </a:solidFill>
                <a:latin typeface="Arial"/>
                <a:ea typeface="Arial"/>
                <a:cs typeface="Arial"/>
                <a:sym typeface="Arial"/>
              </a:rPr>
              <a:t>of</a:t>
            </a:r>
            <a:r>
              <a:rPr lang="pt-BR" kern="0" dirty="0">
                <a:solidFill>
                  <a:srgbClr val="000000"/>
                </a:solidFill>
                <a:latin typeface="Arial"/>
                <a:ea typeface="Arial"/>
                <a:cs typeface="Arial"/>
                <a:sym typeface="Arial"/>
              </a:rPr>
              <a:t> 9 </a:t>
            </a:r>
            <a:r>
              <a:rPr lang="pt-BR" kern="0" dirty="0" err="1">
                <a:solidFill>
                  <a:srgbClr val="000000"/>
                </a:solidFill>
                <a:latin typeface="Arial"/>
                <a:ea typeface="Arial"/>
                <a:cs typeface="Arial"/>
                <a:sym typeface="Arial"/>
              </a:rPr>
              <a:t>structured</a:t>
            </a:r>
            <a:r>
              <a:rPr lang="pt-BR" kern="0" dirty="0">
                <a:solidFill>
                  <a:srgbClr val="000000"/>
                </a:solidFill>
                <a:latin typeface="Arial"/>
                <a:ea typeface="Arial"/>
                <a:cs typeface="Arial"/>
                <a:sym typeface="Arial"/>
              </a:rPr>
              <a:t> </a:t>
            </a:r>
            <a:r>
              <a:rPr lang="pt-BR" kern="0" dirty="0" err="1">
                <a:solidFill>
                  <a:srgbClr val="000000"/>
                </a:solidFill>
                <a:latin typeface="Arial"/>
                <a:ea typeface="Arial"/>
                <a:cs typeface="Arial"/>
                <a:sym typeface="Arial"/>
              </a:rPr>
              <a:t>sessions</a:t>
            </a:r>
            <a:r>
              <a:rPr lang="pt-BR" kern="0" dirty="0">
                <a:solidFill>
                  <a:srgbClr val="000000"/>
                </a:solidFill>
                <a:latin typeface="Arial"/>
                <a:ea typeface="Arial"/>
                <a:cs typeface="Arial"/>
                <a:sym typeface="Arial"/>
              </a:rPr>
              <a:t>. </a:t>
            </a:r>
            <a:endParaRPr kern="0" dirty="0">
              <a:solidFill>
                <a:srgbClr val="000000"/>
              </a:solidFill>
              <a:latin typeface="Arial"/>
              <a:ea typeface="Arial"/>
              <a:cs typeface="Arial"/>
              <a:sym typeface="Arial"/>
            </a:endParaRPr>
          </a:p>
          <a:p>
            <a:pPr defTabSz="685800">
              <a:lnSpc>
                <a:spcPct val="115000"/>
              </a:lnSpc>
              <a:spcBef>
                <a:spcPts val="900"/>
              </a:spcBef>
              <a:buClr>
                <a:srgbClr val="000000"/>
              </a:buClr>
              <a:buSzPts val="2400"/>
            </a:pPr>
            <a:endParaRPr kern="0" dirty="0">
              <a:solidFill>
                <a:srgbClr val="000000"/>
              </a:solidFill>
              <a:latin typeface="Calibri"/>
              <a:ea typeface="Calibri"/>
              <a:cs typeface="Calibri"/>
              <a:sym typeface="Calibri"/>
            </a:endParaRPr>
          </a:p>
        </p:txBody>
      </p:sp>
      <p:sp>
        <p:nvSpPr>
          <p:cNvPr id="256" name="Google Shape;256;p11"/>
          <p:cNvSpPr txBox="1"/>
          <p:nvPr/>
        </p:nvSpPr>
        <p:spPr>
          <a:xfrm>
            <a:off x="458778" y="1048634"/>
            <a:ext cx="9828429" cy="622188"/>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Our</a:t>
            </a:r>
            <a:r>
              <a:rPr lang="pt-BR" sz="3600" kern="0" dirty="0">
                <a:solidFill>
                  <a:srgbClr val="FFFFFF"/>
                </a:solidFill>
                <a:latin typeface="Calibri"/>
                <a:ea typeface="Calibri"/>
                <a:cs typeface="Calibri"/>
                <a:sym typeface="Calibri"/>
              </a:rPr>
              <a:t> Approach</a:t>
            </a:r>
            <a:endParaRPr sz="1050" kern="0" dirty="0">
              <a:solidFill>
                <a:srgbClr val="000000"/>
              </a:solidFill>
              <a:latin typeface="Arial"/>
              <a:ea typeface="Arial"/>
              <a:cs typeface="Arial"/>
              <a:sym typeface="Arial"/>
            </a:endParaRPr>
          </a:p>
        </p:txBody>
      </p:sp>
      <p:sp>
        <p:nvSpPr>
          <p:cNvPr id="257" name="Google Shape;257;p11"/>
          <p:cNvSpPr txBox="1"/>
          <p:nvPr/>
        </p:nvSpPr>
        <p:spPr>
          <a:xfrm>
            <a:off x="4254475" y="5460909"/>
            <a:ext cx="4712264" cy="276969"/>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800"/>
            </a:pPr>
            <a:r>
              <a:rPr lang="pt-BR" sz="1350" b="1" i="1" kern="0">
                <a:solidFill>
                  <a:srgbClr val="000000"/>
                </a:solidFill>
                <a:latin typeface="Calibri"/>
                <a:ea typeface="Calibri"/>
                <a:cs typeface="Calibri"/>
                <a:sym typeface="Calibri"/>
              </a:rPr>
              <a:t>**** Bortolon et al., 2017.  </a:t>
            </a:r>
            <a:endParaRPr sz="1050" kern="0">
              <a:solidFill>
                <a:srgbClr val="000000"/>
              </a:solidFill>
              <a:latin typeface="Arial"/>
              <a:ea typeface="Arial"/>
              <a:cs typeface="Arial"/>
              <a:sym typeface="Arial"/>
            </a:endParaRPr>
          </a:p>
        </p:txBody>
      </p:sp>
      <p:sp>
        <p:nvSpPr>
          <p:cNvPr id="258" name="Google Shape;258;p11"/>
          <p:cNvSpPr txBox="1"/>
          <p:nvPr/>
        </p:nvSpPr>
        <p:spPr>
          <a:xfrm>
            <a:off x="973338" y="4883859"/>
            <a:ext cx="5353983" cy="715550"/>
          </a:xfrm>
          <a:prstGeom prst="rect">
            <a:avLst/>
          </a:prstGeom>
          <a:noFill/>
          <a:ln w="28575">
            <a:solidFill>
              <a:srgbClr val="9D7BAB"/>
            </a:solidFill>
          </a:ln>
        </p:spPr>
        <p:txBody>
          <a:bodyPr spcFirstLastPara="1" wrap="square" lIns="68569" tIns="34275" rIns="68569" bIns="34275" anchor="t" anchorCtr="0">
            <a:spAutoFit/>
          </a:bodyPr>
          <a:lstStyle/>
          <a:p>
            <a:pPr defTabSz="685800">
              <a:buClr>
                <a:srgbClr val="000000"/>
              </a:buClr>
              <a:buSzPts val="2800"/>
            </a:pPr>
            <a:r>
              <a:rPr lang="pt-BR" sz="2100" kern="0" dirty="0">
                <a:solidFill>
                  <a:srgbClr val="E5A860"/>
                </a:solidFill>
                <a:latin typeface="Calibri"/>
                <a:ea typeface="Calibri"/>
                <a:cs typeface="Calibri"/>
                <a:sym typeface="Calibri"/>
              </a:rPr>
              <a:t>MIF in </a:t>
            </a:r>
            <a:r>
              <a:rPr lang="pt-BR" sz="2100" kern="0" dirty="0" err="1">
                <a:solidFill>
                  <a:srgbClr val="E5A860"/>
                </a:solidFill>
                <a:latin typeface="Calibri"/>
                <a:ea typeface="Calibri"/>
                <a:cs typeface="Calibri"/>
                <a:sym typeface="Calibri"/>
              </a:rPr>
              <a:t>order</a:t>
            </a:r>
            <a:r>
              <a:rPr lang="pt-BR" sz="2100" kern="0" dirty="0">
                <a:solidFill>
                  <a:srgbClr val="E5A860"/>
                </a:solidFill>
                <a:latin typeface="Calibri"/>
                <a:ea typeface="Calibri"/>
                <a:cs typeface="Calibri"/>
                <a:sym typeface="Calibri"/>
              </a:rPr>
              <a:t> </a:t>
            </a:r>
            <a:r>
              <a:rPr lang="pt-BR" sz="2100" kern="0" dirty="0" err="1">
                <a:solidFill>
                  <a:srgbClr val="E5A860"/>
                </a:solidFill>
                <a:latin typeface="Calibri"/>
                <a:ea typeface="Calibri"/>
                <a:cs typeface="Calibri"/>
                <a:sym typeface="Calibri"/>
              </a:rPr>
              <a:t>to</a:t>
            </a:r>
            <a:r>
              <a:rPr lang="pt-BR" sz="2100" kern="0" dirty="0">
                <a:solidFill>
                  <a:srgbClr val="E5A860"/>
                </a:solidFill>
                <a:latin typeface="Calibri"/>
                <a:ea typeface="Calibri"/>
                <a:cs typeface="Calibri"/>
                <a:sym typeface="Calibri"/>
              </a:rPr>
              <a:t> minimize </a:t>
            </a:r>
            <a:r>
              <a:rPr lang="pt-BR" sz="2100" kern="0" dirty="0" err="1">
                <a:solidFill>
                  <a:srgbClr val="E5A860"/>
                </a:solidFill>
                <a:latin typeface="Calibri"/>
                <a:ea typeface="Calibri"/>
                <a:cs typeface="Calibri"/>
                <a:sym typeface="Calibri"/>
              </a:rPr>
              <a:t>the</a:t>
            </a:r>
            <a:r>
              <a:rPr lang="pt-BR" sz="2100" kern="0" dirty="0">
                <a:solidFill>
                  <a:srgbClr val="E5A860"/>
                </a:solidFill>
                <a:latin typeface="Calibri"/>
                <a:ea typeface="Calibri"/>
                <a:cs typeface="Calibri"/>
                <a:sym typeface="Calibri"/>
              </a:rPr>
              <a:t> </a:t>
            </a:r>
            <a:r>
              <a:rPr lang="pt-BR" sz="2100" kern="0" dirty="0" err="1">
                <a:solidFill>
                  <a:srgbClr val="E5A860"/>
                </a:solidFill>
                <a:latin typeface="Calibri"/>
                <a:ea typeface="Calibri"/>
                <a:cs typeface="Calibri"/>
                <a:sym typeface="Calibri"/>
              </a:rPr>
              <a:t>impacts</a:t>
            </a:r>
            <a:r>
              <a:rPr lang="pt-BR" sz="2100" kern="0" dirty="0">
                <a:solidFill>
                  <a:srgbClr val="E5A860"/>
                </a:solidFill>
                <a:latin typeface="Calibri"/>
                <a:ea typeface="Calibri"/>
                <a:cs typeface="Calibri"/>
                <a:sym typeface="Calibri"/>
              </a:rPr>
              <a:t> </a:t>
            </a:r>
            <a:r>
              <a:rPr lang="pt-BR" sz="2100" kern="0" dirty="0" err="1">
                <a:solidFill>
                  <a:srgbClr val="E5A860"/>
                </a:solidFill>
                <a:latin typeface="Calibri"/>
                <a:ea typeface="Calibri"/>
                <a:cs typeface="Calibri"/>
                <a:sym typeface="Calibri"/>
              </a:rPr>
              <a:t>of</a:t>
            </a:r>
            <a:r>
              <a:rPr lang="pt-BR" sz="2100" kern="0" dirty="0">
                <a:solidFill>
                  <a:srgbClr val="E5A860"/>
                </a:solidFill>
                <a:latin typeface="Calibri"/>
                <a:ea typeface="Calibri"/>
                <a:cs typeface="Calibri"/>
                <a:sym typeface="Calibri"/>
              </a:rPr>
              <a:t> living </a:t>
            </a:r>
            <a:r>
              <a:rPr lang="pt-BR" sz="2100" kern="0" dirty="0" err="1">
                <a:solidFill>
                  <a:srgbClr val="E5A860"/>
                </a:solidFill>
                <a:latin typeface="Calibri"/>
                <a:ea typeface="Calibri"/>
                <a:cs typeface="Calibri"/>
                <a:sym typeface="Calibri"/>
              </a:rPr>
              <a:t>with</a:t>
            </a:r>
            <a:r>
              <a:rPr lang="pt-BR" sz="2100" kern="0" dirty="0">
                <a:solidFill>
                  <a:srgbClr val="E5A860"/>
                </a:solidFill>
                <a:latin typeface="Calibri"/>
                <a:ea typeface="Calibri"/>
                <a:cs typeface="Calibri"/>
                <a:sym typeface="Calibri"/>
              </a:rPr>
              <a:t> a </a:t>
            </a:r>
            <a:r>
              <a:rPr lang="pt-BR" sz="2100" kern="0" dirty="0" err="1">
                <a:solidFill>
                  <a:srgbClr val="E5A860"/>
                </a:solidFill>
                <a:latin typeface="Calibri"/>
                <a:ea typeface="Calibri"/>
                <a:cs typeface="Calibri"/>
                <a:sym typeface="Calibri"/>
              </a:rPr>
              <a:t>loved</a:t>
            </a:r>
            <a:r>
              <a:rPr lang="pt-BR" sz="2100" kern="0" dirty="0">
                <a:solidFill>
                  <a:srgbClr val="E5A860"/>
                </a:solidFill>
                <a:latin typeface="Calibri"/>
                <a:ea typeface="Calibri"/>
                <a:cs typeface="Calibri"/>
                <a:sym typeface="Calibri"/>
              </a:rPr>
              <a:t> </a:t>
            </a:r>
            <a:r>
              <a:rPr lang="pt-BR" sz="2100" kern="0" dirty="0" err="1">
                <a:solidFill>
                  <a:srgbClr val="E5A860"/>
                </a:solidFill>
                <a:latin typeface="Calibri"/>
                <a:ea typeface="Calibri"/>
                <a:cs typeface="Calibri"/>
                <a:sym typeface="Calibri"/>
              </a:rPr>
              <a:t>one</a:t>
            </a:r>
            <a:r>
              <a:rPr lang="pt-BR" sz="2100" kern="0" dirty="0">
                <a:solidFill>
                  <a:srgbClr val="E5A860"/>
                </a:solidFill>
                <a:latin typeface="Calibri"/>
                <a:ea typeface="Calibri"/>
                <a:cs typeface="Calibri"/>
                <a:sym typeface="Calibri"/>
              </a:rPr>
              <a:t> </a:t>
            </a:r>
            <a:r>
              <a:rPr lang="pt-BR" sz="2100" kern="0" dirty="0" err="1">
                <a:solidFill>
                  <a:srgbClr val="E5A860"/>
                </a:solidFill>
                <a:latin typeface="Calibri"/>
                <a:ea typeface="Calibri"/>
                <a:cs typeface="Calibri"/>
                <a:sym typeface="Calibri"/>
              </a:rPr>
              <a:t>that</a:t>
            </a:r>
            <a:r>
              <a:rPr lang="pt-BR" sz="2100" kern="0" dirty="0">
                <a:solidFill>
                  <a:srgbClr val="E5A860"/>
                </a:solidFill>
                <a:latin typeface="Calibri"/>
                <a:ea typeface="Calibri"/>
                <a:cs typeface="Calibri"/>
                <a:sym typeface="Calibri"/>
              </a:rPr>
              <a:t> </a:t>
            </a:r>
            <a:r>
              <a:rPr lang="pt-BR" sz="2100" kern="0" dirty="0" err="1">
                <a:solidFill>
                  <a:srgbClr val="E5A860"/>
                </a:solidFill>
                <a:latin typeface="Calibri"/>
                <a:ea typeface="Calibri"/>
                <a:cs typeface="Calibri"/>
                <a:sym typeface="Calibri"/>
              </a:rPr>
              <a:t>misuses</a:t>
            </a:r>
            <a:r>
              <a:rPr lang="pt-BR" sz="2100" kern="0" dirty="0">
                <a:solidFill>
                  <a:srgbClr val="E5A860"/>
                </a:solidFill>
                <a:latin typeface="Calibri"/>
                <a:ea typeface="Calibri"/>
                <a:cs typeface="Calibri"/>
                <a:sym typeface="Calibri"/>
              </a:rPr>
              <a:t> </a:t>
            </a:r>
            <a:r>
              <a:rPr lang="pt-BR" sz="2100" kern="0" dirty="0" err="1">
                <a:solidFill>
                  <a:srgbClr val="E5A860"/>
                </a:solidFill>
                <a:latin typeface="Calibri"/>
                <a:ea typeface="Calibri"/>
                <a:cs typeface="Calibri"/>
                <a:sym typeface="Calibri"/>
              </a:rPr>
              <a:t>substances</a:t>
            </a:r>
            <a:r>
              <a:rPr lang="pt-BR" sz="2100" kern="0" dirty="0">
                <a:solidFill>
                  <a:srgbClr val="E5A860"/>
                </a:solidFill>
                <a:latin typeface="Calibri"/>
                <a:ea typeface="Calibri"/>
                <a:cs typeface="Calibri"/>
                <a:sym typeface="Calibri"/>
              </a:rPr>
              <a:t>. </a:t>
            </a:r>
            <a:endParaRPr sz="2100" kern="0" dirty="0">
              <a:solidFill>
                <a:srgbClr val="E5A8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
        <p:nvSpPr>
          <p:cNvPr id="267" name="Google Shape;267;g251704d56dc_0_32"/>
          <p:cNvSpPr txBox="1"/>
          <p:nvPr/>
        </p:nvSpPr>
        <p:spPr>
          <a:xfrm>
            <a:off x="1284285" y="2038417"/>
            <a:ext cx="7028950" cy="3739455"/>
          </a:xfrm>
          <a:prstGeom prst="rect">
            <a:avLst/>
          </a:prstGeom>
          <a:noFill/>
          <a:ln>
            <a:noFill/>
          </a:ln>
        </p:spPr>
        <p:txBody>
          <a:bodyPr spcFirstLastPara="1" wrap="square" lIns="68569" tIns="34275" rIns="68569" bIns="34275" anchor="t" anchorCtr="0">
            <a:spAutoFit/>
          </a:bodyPr>
          <a:lstStyle/>
          <a:p>
            <a:pPr defTabSz="685800">
              <a:buClr>
                <a:srgbClr val="000000"/>
              </a:buClr>
              <a:buSzPts val="3000"/>
            </a:pP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Relationship</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of</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AFM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to</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people</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with</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addiction</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alcohol</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problems</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Calibri"/>
                <a:cs typeface="Calibri" panose="020F0502020204030204" pitchFamily="34" charset="0"/>
                <a:sym typeface="Calibri"/>
              </a:rPr>
              <a:t>Mothers</a:t>
            </a:r>
            <a:r>
              <a:rPr lang="pt-BR" sz="2400" kern="0" dirty="0">
                <a:solidFill>
                  <a:srgbClr val="000000"/>
                </a:solidFill>
                <a:latin typeface="Calibri" panose="020F0502020204030204" pitchFamily="34" charset="0"/>
                <a:ea typeface="Calibri"/>
                <a:cs typeface="Calibri" panose="020F0502020204030204" pitchFamily="34" charset="0"/>
                <a:sym typeface="Calibri"/>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wives</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and</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siblings. </a:t>
            </a:r>
            <a:endParaRPr sz="2400"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3000"/>
            </a:pP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Gender</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Female</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2400"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3000"/>
            </a:pP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Age:  &gt; 41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years</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old</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2400"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3000"/>
            </a:pP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Marital status: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Married</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2400"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3000"/>
            </a:pP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Educational</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level</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&gt; 8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years</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2400"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3000"/>
            </a:pP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Income: &lt;5 times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minimum</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wage</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2400"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3000"/>
            </a:pP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Request</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of</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AFMs</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Asking</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for help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and</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Information</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about</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alcohol</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and</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other</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2400" kern="0" dirty="0" err="1">
                <a:solidFill>
                  <a:srgbClr val="000000"/>
                </a:solidFill>
                <a:latin typeface="Calibri" panose="020F0502020204030204" pitchFamily="34" charset="0"/>
                <a:ea typeface="Times New Roman"/>
                <a:cs typeface="Calibri" panose="020F0502020204030204" pitchFamily="34" charset="0"/>
                <a:sym typeface="Times New Roman"/>
              </a:rPr>
              <a:t>drugs</a:t>
            </a:r>
            <a:r>
              <a:rPr lang="pt-BR" sz="240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2400"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3000"/>
            </a:pPr>
            <a:endParaRPr sz="2250" kern="0" dirty="0">
              <a:solidFill>
                <a:srgbClr val="000000"/>
              </a:solidFill>
              <a:latin typeface="Times New Roman"/>
              <a:ea typeface="Times New Roman"/>
              <a:cs typeface="Times New Roman"/>
              <a:sym typeface="Times New Roman"/>
            </a:endParaRPr>
          </a:p>
        </p:txBody>
      </p:sp>
      <p:sp>
        <p:nvSpPr>
          <p:cNvPr id="268" name="Google Shape;268;g251704d56dc_0_32"/>
          <p:cNvSpPr txBox="1"/>
          <p:nvPr/>
        </p:nvSpPr>
        <p:spPr>
          <a:xfrm>
            <a:off x="458778" y="1054400"/>
            <a:ext cx="9828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Main</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characteristics</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of</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the</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AFMs</a:t>
            </a:r>
            <a:endParaRPr sz="1050" kern="0" dirty="0">
              <a:solidFill>
                <a:srgbClr val="000000"/>
              </a:solidFill>
              <a:latin typeface="Arial"/>
              <a:ea typeface="Arial"/>
              <a:cs typeface="Arial"/>
              <a:sym typeface="Arial"/>
            </a:endParaRPr>
          </a:p>
        </p:txBody>
      </p:sp>
      <p:sp>
        <p:nvSpPr>
          <p:cNvPr id="269" name="Google Shape;269;g251704d56dc_0_32"/>
          <p:cNvSpPr txBox="1"/>
          <p:nvPr/>
        </p:nvSpPr>
        <p:spPr>
          <a:xfrm>
            <a:off x="2696197" y="4656891"/>
            <a:ext cx="5756625" cy="392385"/>
          </a:xfrm>
          <a:prstGeom prst="rect">
            <a:avLst/>
          </a:prstGeom>
          <a:noFill/>
          <a:ln>
            <a:noFill/>
          </a:ln>
        </p:spPr>
        <p:txBody>
          <a:bodyPr spcFirstLastPara="1" wrap="square" lIns="68569" tIns="34275" rIns="68569" bIns="34275" anchor="t" anchorCtr="0">
            <a:spAutoFit/>
          </a:bodyPr>
          <a:lstStyle/>
          <a:p>
            <a:pPr defTabSz="685800">
              <a:buClr>
                <a:srgbClr val="000000"/>
              </a:buClr>
              <a:buSzPts val="2800"/>
            </a:pPr>
            <a:r>
              <a:rPr lang="pt-BR" sz="2100" kern="0">
                <a:solidFill>
                  <a:srgbClr val="000000"/>
                </a:solidFill>
                <a:latin typeface="Calibri"/>
                <a:ea typeface="Calibri"/>
                <a:cs typeface="Calibri"/>
                <a:sym typeface="Calibri"/>
              </a:rPr>
              <a:t> </a:t>
            </a:r>
            <a:endParaRPr sz="2100" kern="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6075" y="1531496"/>
            <a:ext cx="5179868" cy="3353559"/>
          </a:xfrm>
        </p:spPr>
        <p:txBody>
          <a:bodyPr vert="horz" lIns="68580" tIns="34290" rIns="68580" bIns="34290" rtlCol="0" anchor="ctr">
            <a:normAutofit/>
          </a:bodyPr>
          <a:lstStyle/>
          <a:p>
            <a:pPr marL="0" indent="0">
              <a:lnSpc>
                <a:spcPct val="150000"/>
              </a:lnSpc>
              <a:buNone/>
            </a:pPr>
            <a:endParaRPr lang="en-US" sz="1425" dirty="0">
              <a:latin typeface="+mj-lt"/>
            </a:endParaRPr>
          </a:p>
          <a:p>
            <a:pPr>
              <a:lnSpc>
                <a:spcPct val="90000"/>
              </a:lnSpc>
            </a:pPr>
            <a:endParaRPr lang="en-US" sz="1425"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a:spcAft>
                <a:spcPts val="450"/>
              </a:spcAft>
            </a:pPr>
            <a:fld id="{2148C15A-5039-7A4E-ACA5-D4EFCE8A98E5}" type="slidenum">
              <a:rPr lang="en-US" smtClean="0"/>
              <a:pPr>
                <a:spcAft>
                  <a:spcPts val="450"/>
                </a:spcAft>
              </a:pPr>
              <a:t>6</a:t>
            </a:fld>
            <a:endParaRPr lang="en-US"/>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022733"/>
            <a:ext cx="1744944" cy="2862322"/>
          </a:xfrm>
          <a:prstGeom prst="rect">
            <a:avLst/>
          </a:prstGeom>
          <a:noFill/>
        </p:spPr>
        <p:txBody>
          <a:bodyPr wrap="square">
            <a:spAutoFit/>
          </a:bodyPr>
          <a:lstStyle/>
          <a:p>
            <a:r>
              <a:rPr lang="en-US" sz="3000" b="1" dirty="0">
                <a:solidFill>
                  <a:schemeClr val="bg1"/>
                </a:solidFill>
                <a:latin typeface="+mj-lt"/>
              </a:rPr>
              <a:t>Family and Friends Affected by Addiction </a:t>
            </a:r>
            <a:endParaRPr lang="en-US" sz="1350" dirty="0"/>
          </a:p>
        </p:txBody>
      </p:sp>
      <p:sp>
        <p:nvSpPr>
          <p:cNvPr id="13" name="TextBox 12">
            <a:extLst>
              <a:ext uri="{FF2B5EF4-FFF2-40B4-BE49-F238E27FC236}">
                <a16:creationId xmlns:a16="http://schemas.microsoft.com/office/drawing/2014/main" id="{54565BFD-F09F-97EE-079E-6FBD890B91E2}"/>
              </a:ext>
            </a:extLst>
          </p:cNvPr>
          <p:cNvSpPr txBox="1"/>
          <p:nvPr/>
        </p:nvSpPr>
        <p:spPr>
          <a:xfrm>
            <a:off x="3335484" y="1628613"/>
            <a:ext cx="5055832" cy="3373359"/>
          </a:xfrm>
          <a:prstGeom prst="rect">
            <a:avLst/>
          </a:prstGeom>
          <a:noFill/>
        </p:spPr>
        <p:txBody>
          <a:bodyPr wrap="square">
            <a:spAutoFit/>
          </a:bodyPr>
          <a:lstStyle/>
          <a:p>
            <a:pPr marL="339346" lvl="1" indent="-169673">
              <a:lnSpc>
                <a:spcPct val="150000"/>
              </a:lnSpc>
              <a:buFont typeface="Arial"/>
              <a:buChar char="•"/>
            </a:pPr>
            <a:r>
              <a:rPr lang="en-US" sz="1800" dirty="0">
                <a:solidFill>
                  <a:srgbClr val="000000"/>
                </a:solidFill>
              </a:rPr>
              <a:t>Family members/friends affected by addiction can face challenges, including: guilt, worry, stigma, estrangement, financial issues ……</a:t>
            </a:r>
          </a:p>
          <a:p>
            <a:pPr marL="339346" lvl="1" indent="-169673">
              <a:lnSpc>
                <a:spcPct val="150000"/>
              </a:lnSpc>
              <a:buFont typeface="Arial"/>
              <a:buChar char="•"/>
            </a:pPr>
            <a:r>
              <a:rPr lang="en-US" sz="1800" dirty="0">
                <a:solidFill>
                  <a:srgbClr val="000000"/>
                </a:solidFill>
              </a:rPr>
              <a:t>The health and well-being of family members/friends are often overlooked  </a:t>
            </a:r>
          </a:p>
          <a:p>
            <a:pPr marL="339346" lvl="1" indent="-169673">
              <a:lnSpc>
                <a:spcPct val="150000"/>
              </a:lnSpc>
              <a:buFont typeface="Arial"/>
              <a:buChar char="•"/>
            </a:pPr>
            <a:r>
              <a:rPr lang="en-US" sz="1800" dirty="0">
                <a:solidFill>
                  <a:srgbClr val="000000"/>
                </a:solidFill>
              </a:rPr>
              <a:t>There are limited services that support family members/friends, and limited research on support programs </a:t>
            </a: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17" name="Picture 16">
            <a:extLst>
              <a:ext uri="{FF2B5EF4-FFF2-40B4-BE49-F238E27FC236}">
                <a16:creationId xmlns:a16="http://schemas.microsoft.com/office/drawing/2014/main" id="{81D6737E-41E1-4316-1585-29608A545436}"/>
              </a:ext>
            </a:extLst>
          </p:cNvPr>
          <p:cNvPicPr>
            <a:picLocks noChangeAspect="1"/>
          </p:cNvPicPr>
          <p:nvPr/>
        </p:nvPicPr>
        <p:blipFill>
          <a:blip r:embed="rId8"/>
          <a:stretch>
            <a:fillRect/>
          </a:stretch>
        </p:blipFill>
        <p:spPr>
          <a:xfrm>
            <a:off x="5966009" y="6091915"/>
            <a:ext cx="1127858" cy="621846"/>
          </a:xfrm>
          <a:prstGeom prst="rect">
            <a:avLst/>
          </a:prstGeom>
        </p:spPr>
      </p:pic>
    </p:spTree>
    <p:custDataLst>
      <p:tags r:id="rId1"/>
    </p:custDataLst>
    <p:extLst>
      <p:ext uri="{BB962C8B-B14F-4D97-AF65-F5344CB8AC3E}">
        <p14:creationId xmlns:p14="http://schemas.microsoft.com/office/powerpoint/2010/main" val="3486942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sp>
        <p:nvSpPr>
          <p:cNvPr id="276" name="Google Shape;276;g251704d56dc_0_8"/>
          <p:cNvSpPr txBox="1"/>
          <p:nvPr/>
        </p:nvSpPr>
        <p:spPr>
          <a:xfrm>
            <a:off x="1758125" y="3366895"/>
            <a:ext cx="6140250" cy="503184"/>
          </a:xfrm>
          <a:prstGeom prst="rect">
            <a:avLst/>
          </a:prstGeom>
          <a:noFill/>
          <a:ln>
            <a:noFill/>
          </a:ln>
        </p:spPr>
        <p:txBody>
          <a:bodyPr spcFirstLastPara="1" wrap="square" lIns="68569" tIns="34275" rIns="68569" bIns="34275" anchor="t" anchorCtr="0">
            <a:spAutoFit/>
          </a:bodyPr>
          <a:lstStyle/>
          <a:p>
            <a:pPr defTabSz="685800">
              <a:lnSpc>
                <a:spcPct val="115000"/>
              </a:lnSpc>
              <a:spcBef>
                <a:spcPts val="900"/>
              </a:spcBef>
              <a:buClr>
                <a:srgbClr val="000000"/>
              </a:buClr>
              <a:buSzPts val="2400"/>
            </a:pPr>
            <a:endParaRPr kern="0">
              <a:solidFill>
                <a:srgbClr val="000000"/>
              </a:solidFill>
              <a:latin typeface="Calibri"/>
              <a:ea typeface="Calibri"/>
              <a:cs typeface="Calibri"/>
              <a:sym typeface="Calibri"/>
            </a:endParaRPr>
          </a:p>
        </p:txBody>
      </p:sp>
      <p:sp>
        <p:nvSpPr>
          <p:cNvPr id="277" name="Google Shape;277;g251704d56dc_0_8"/>
          <p:cNvSpPr txBox="1"/>
          <p:nvPr/>
        </p:nvSpPr>
        <p:spPr>
          <a:xfrm>
            <a:off x="458778" y="1060392"/>
            <a:ext cx="9828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Flora's</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Interaction</a:t>
            </a:r>
            <a:r>
              <a:rPr lang="pt-BR" sz="3600" kern="0" dirty="0">
                <a:solidFill>
                  <a:srgbClr val="FFFFFF"/>
                </a:solidFill>
                <a:latin typeface="Calibri"/>
                <a:ea typeface="Calibri"/>
                <a:cs typeface="Calibri"/>
                <a:sym typeface="Calibri"/>
              </a:rPr>
              <a:t> Script </a:t>
            </a:r>
            <a:endParaRPr sz="1050" kern="0" dirty="0">
              <a:solidFill>
                <a:srgbClr val="000000"/>
              </a:solidFill>
              <a:latin typeface="Arial"/>
              <a:ea typeface="Arial"/>
              <a:cs typeface="Arial"/>
              <a:sym typeface="Arial"/>
            </a:endParaRPr>
          </a:p>
        </p:txBody>
      </p:sp>
      <p:sp>
        <p:nvSpPr>
          <p:cNvPr id="278" name="Google Shape;278;g251704d56dc_0_8"/>
          <p:cNvSpPr txBox="1"/>
          <p:nvPr/>
        </p:nvSpPr>
        <p:spPr>
          <a:xfrm>
            <a:off x="4254475" y="5460909"/>
            <a:ext cx="4712175" cy="276969"/>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800"/>
            </a:pPr>
            <a:r>
              <a:rPr lang="pt-BR" sz="1350" b="1" i="1" kern="0">
                <a:solidFill>
                  <a:srgbClr val="000000"/>
                </a:solidFill>
                <a:latin typeface="Calibri"/>
                <a:ea typeface="Calibri"/>
                <a:cs typeface="Calibri"/>
                <a:sym typeface="Calibri"/>
              </a:rPr>
              <a:t> </a:t>
            </a:r>
            <a:endParaRPr sz="1050" kern="0">
              <a:solidFill>
                <a:srgbClr val="000000"/>
              </a:solidFill>
              <a:latin typeface="Arial"/>
              <a:ea typeface="Arial"/>
              <a:cs typeface="Arial"/>
              <a:sym typeface="Arial"/>
            </a:endParaRPr>
          </a:p>
        </p:txBody>
      </p:sp>
      <p:sp>
        <p:nvSpPr>
          <p:cNvPr id="279" name="Google Shape;279;g251704d56dc_0_8"/>
          <p:cNvSpPr txBox="1"/>
          <p:nvPr/>
        </p:nvSpPr>
        <p:spPr>
          <a:xfrm>
            <a:off x="2696141" y="4698797"/>
            <a:ext cx="5756625" cy="392385"/>
          </a:xfrm>
          <a:prstGeom prst="rect">
            <a:avLst/>
          </a:prstGeom>
          <a:noFill/>
          <a:ln>
            <a:noFill/>
          </a:ln>
        </p:spPr>
        <p:txBody>
          <a:bodyPr spcFirstLastPara="1" wrap="square" lIns="68569" tIns="34275" rIns="68569" bIns="34275" anchor="t" anchorCtr="0">
            <a:spAutoFit/>
          </a:bodyPr>
          <a:lstStyle/>
          <a:p>
            <a:pPr defTabSz="685800">
              <a:buClr>
                <a:srgbClr val="000000"/>
              </a:buClr>
              <a:buSzPts val="2800"/>
            </a:pPr>
            <a:endParaRPr sz="2100" kern="0">
              <a:solidFill>
                <a:srgbClr val="000000"/>
              </a:solidFill>
              <a:latin typeface="Calibri"/>
              <a:ea typeface="Calibri"/>
              <a:cs typeface="Calibri"/>
              <a:sym typeface="Calibri"/>
            </a:endParaRPr>
          </a:p>
        </p:txBody>
      </p:sp>
      <p:sp>
        <p:nvSpPr>
          <p:cNvPr id="280" name="Google Shape;280;g251704d56dc_0_8"/>
          <p:cNvSpPr txBox="1"/>
          <p:nvPr/>
        </p:nvSpPr>
        <p:spPr>
          <a:xfrm>
            <a:off x="1284814" y="2120057"/>
            <a:ext cx="7787925" cy="3185465"/>
          </a:xfrm>
          <a:prstGeom prst="rect">
            <a:avLst/>
          </a:prstGeom>
          <a:noFill/>
          <a:ln>
            <a:noFill/>
          </a:ln>
        </p:spPr>
        <p:txBody>
          <a:bodyPr spcFirstLastPara="1" wrap="square" lIns="68569" tIns="68569" rIns="68569" bIns="68569" anchor="t" anchorCtr="0">
            <a:spAutoFit/>
          </a:bodyPr>
          <a:lstStyle/>
          <a:p>
            <a:pPr marL="342900" indent="-285750" defTabSz="685800">
              <a:buClr>
                <a:srgbClr val="1F1F1F"/>
              </a:buClr>
              <a:buSzPts val="2400"/>
              <a:buFont typeface="Times New Roman"/>
              <a:buChar char="-"/>
            </a:pP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Flora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introduces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itself</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t>
            </a:r>
            <a:endParaRP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1F1F1F"/>
              </a:buClr>
              <a:buSzPts val="2400"/>
              <a:buFont typeface="Times New Roman"/>
              <a:buChar char="-"/>
            </a:pP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It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explains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what</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AcurarTech</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is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and</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how</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it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can</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help.</a:t>
            </a:r>
            <a:endParaRP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1F1F1F"/>
              </a:buClr>
              <a:buSzPts val="2400"/>
              <a:buFont typeface="Times New Roman"/>
              <a:buChar char="-"/>
            </a:pP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It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asks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some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questions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in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order</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to</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get</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to</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know</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little</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bit more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about</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highlight>
                  <a:srgbClr val="FFFFFF"/>
                </a:highlight>
                <a:latin typeface="Calibri" panose="020F0502020204030204" pitchFamily="34" charset="0"/>
                <a:ea typeface="Times New Roman"/>
                <a:cs typeface="Calibri" panose="020F0502020204030204" pitchFamily="34" charset="0"/>
                <a:sym typeface="Times New Roman"/>
              </a:rPr>
              <a:t>AFM</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t>
            </a:r>
            <a:endParaRP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1F1F1F"/>
              </a:buClr>
              <a:buSzPts val="2400"/>
              <a:buFont typeface="Times New Roman"/>
              <a:buChar char="-"/>
            </a:pP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Flora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provides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information</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t>
            </a:r>
            <a:endParaRP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1F1F1F"/>
              </a:buClr>
              <a:buSzPts val="2400"/>
              <a:buFont typeface="Times New Roman"/>
              <a:buChar char="-"/>
            </a:pP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After</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providing</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this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information</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it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asks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if</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it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had</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made</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sense</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endParaRP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1F1F1F"/>
              </a:buClr>
              <a:buSzPts val="2400"/>
              <a:buFont typeface="Times New Roman"/>
              <a:buChar char="-"/>
            </a:pP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Flora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checks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t>
            </a:r>
            <a:endParaRP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1F1F1F"/>
              </a:buClr>
              <a:buSzPts val="2400"/>
              <a:buFont typeface="Times New Roman"/>
              <a:buChar char="-"/>
            </a:pP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Flora follows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according</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to</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their</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need</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endParaRP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1F1F1F"/>
              </a:buClr>
              <a:buSzPts val="2400"/>
              <a:buFont typeface="Times New Roman"/>
              <a:buChar char="-"/>
            </a:pP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Flora </a:t>
            </a:r>
            <a:r>
              <a:rPr lang="pt-BR" kern="0" dirty="0" err="1">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highlights</a:t>
            </a:r>
            <a:r>
              <a:rPr lang="pt-B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rPr>
              <a:t>. </a:t>
            </a:r>
            <a:endParaRP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1F1F1F"/>
              </a:buClr>
              <a:buSzPts val="2400"/>
              <a:buFont typeface="Times New Roman"/>
              <a:buChar char="-"/>
            </a:pPr>
            <a:r>
              <a:rPr lang="pt-BR" kern="0" dirty="0" err="1">
                <a:solidFill>
                  <a:srgbClr val="222222"/>
                </a:solidFill>
                <a:latin typeface="Calibri" panose="020F0502020204030204" pitchFamily="34" charset="0"/>
                <a:ea typeface="Times New Roman"/>
                <a:cs typeface="Calibri" panose="020F0502020204030204" pitchFamily="34" charset="0"/>
                <a:sym typeface="Times New Roman"/>
              </a:rPr>
              <a:t>Therefore</a:t>
            </a:r>
            <a:r>
              <a:rPr lang="pt-BR" kern="0" dirty="0">
                <a:solidFill>
                  <a:srgbClr val="222222"/>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222222"/>
                </a:solidFill>
                <a:latin typeface="Calibri" panose="020F0502020204030204" pitchFamily="34" charset="0"/>
                <a:ea typeface="Times New Roman"/>
                <a:cs typeface="Calibri" panose="020F0502020204030204" pitchFamily="34" charset="0"/>
                <a:sym typeface="Times New Roman"/>
              </a:rPr>
              <a:t>information</a:t>
            </a:r>
            <a:r>
              <a:rPr lang="pt-BR" kern="0" dirty="0">
                <a:solidFill>
                  <a:srgbClr val="222222"/>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222222"/>
                </a:solidFill>
                <a:latin typeface="Calibri" panose="020F0502020204030204" pitchFamily="34" charset="0"/>
                <a:ea typeface="Times New Roman"/>
                <a:cs typeface="Calibri" panose="020F0502020204030204" pitchFamily="34" charset="0"/>
                <a:sym typeface="Times New Roman"/>
              </a:rPr>
              <a:t>and</a:t>
            </a:r>
            <a:r>
              <a:rPr lang="pt-BR" kern="0" dirty="0">
                <a:solidFill>
                  <a:srgbClr val="222222"/>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222222"/>
                </a:solidFill>
                <a:latin typeface="Calibri" panose="020F0502020204030204" pitchFamily="34" charset="0"/>
                <a:ea typeface="Times New Roman"/>
                <a:cs typeface="Calibri" panose="020F0502020204030204" pitchFamily="34" charset="0"/>
                <a:sym typeface="Times New Roman"/>
              </a:rPr>
              <a:t>specialized</a:t>
            </a:r>
            <a:r>
              <a:rPr lang="pt-BR" kern="0" dirty="0">
                <a:solidFill>
                  <a:srgbClr val="222222"/>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222222"/>
                </a:solidFill>
                <a:latin typeface="Calibri" panose="020F0502020204030204" pitchFamily="34" charset="0"/>
                <a:ea typeface="Times New Roman"/>
                <a:cs typeface="Calibri" panose="020F0502020204030204" pitchFamily="34" charset="0"/>
                <a:sym typeface="Times New Roman"/>
              </a:rPr>
              <a:t>care</a:t>
            </a:r>
            <a:r>
              <a:rPr lang="pt-BR" kern="0" dirty="0">
                <a:solidFill>
                  <a:srgbClr val="222222"/>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222222"/>
                </a:solidFill>
                <a:latin typeface="Calibri" panose="020F0502020204030204" pitchFamily="34" charset="0"/>
                <a:ea typeface="Times New Roman"/>
                <a:cs typeface="Calibri" panose="020F0502020204030204" pitchFamily="34" charset="0"/>
                <a:sym typeface="Times New Roman"/>
              </a:rPr>
              <a:t>is</a:t>
            </a:r>
            <a:r>
              <a:rPr lang="pt-BR" kern="0" dirty="0">
                <a:solidFill>
                  <a:srgbClr val="222222"/>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222222"/>
                </a:solidFill>
                <a:latin typeface="Calibri" panose="020F0502020204030204" pitchFamily="34" charset="0"/>
                <a:ea typeface="Times New Roman"/>
                <a:cs typeface="Calibri" panose="020F0502020204030204" pitchFamily="34" charset="0"/>
                <a:sym typeface="Times New Roman"/>
              </a:rPr>
              <a:t>important</a:t>
            </a:r>
            <a:r>
              <a:rPr lang="pt-BR" kern="0" dirty="0">
                <a:solidFill>
                  <a:srgbClr val="222222"/>
                </a:solidFill>
                <a:latin typeface="Calibri" panose="020F0502020204030204" pitchFamily="34" charset="0"/>
                <a:ea typeface="Times New Roman"/>
                <a:cs typeface="Calibri" panose="020F0502020204030204" pitchFamily="34" charset="0"/>
                <a:sym typeface="Times New Roman"/>
              </a:rPr>
              <a:t>. </a:t>
            </a:r>
            <a:endParaRPr kern="0" dirty="0">
              <a:solidFill>
                <a:srgbClr val="1F1F1F"/>
              </a:solidFill>
              <a:highlight>
                <a:srgbClr val="FFFFFF"/>
              </a:highlight>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1100"/>
            </a:pPr>
            <a:endParaRPr kern="0" dirty="0">
              <a:solidFill>
                <a:srgbClr val="1F1F1F"/>
              </a:solidFill>
              <a:highlight>
                <a:srgbClr val="FFFFFF"/>
              </a:highlight>
              <a:latin typeface="Times New Roman"/>
              <a:ea typeface="Times New Roman"/>
              <a:cs typeface="Times New Roman"/>
              <a:sym typeface="Times New Roman"/>
            </a:endParaRPr>
          </a:p>
          <a:p>
            <a:pPr defTabSz="685800">
              <a:buClr>
                <a:srgbClr val="000000"/>
              </a:buClr>
              <a:buSzPts val="2400"/>
            </a:pPr>
            <a:endParaRPr kern="0"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
        <p:nvSpPr>
          <p:cNvPr id="287" name="Google Shape;287;g1e3621515d5_0_5"/>
          <p:cNvSpPr txBox="1"/>
          <p:nvPr/>
        </p:nvSpPr>
        <p:spPr>
          <a:xfrm>
            <a:off x="458778" y="1060392"/>
            <a:ext cx="9828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a:solidFill>
                  <a:srgbClr val="FFFFFF"/>
                </a:solidFill>
                <a:latin typeface="Calibri"/>
                <a:ea typeface="Calibri"/>
                <a:cs typeface="Calibri"/>
                <a:sym typeface="Calibri"/>
              </a:rPr>
              <a:t>Case </a:t>
            </a:r>
            <a:r>
              <a:rPr lang="pt-BR" sz="3600" kern="0" dirty="0" err="1">
                <a:solidFill>
                  <a:srgbClr val="FFFFFF"/>
                </a:solidFill>
                <a:latin typeface="Calibri"/>
                <a:ea typeface="Calibri"/>
                <a:cs typeface="Calibri"/>
                <a:sym typeface="Calibri"/>
              </a:rPr>
              <a:t>Report</a:t>
            </a:r>
            <a:r>
              <a:rPr lang="pt-BR" sz="3600" kern="0" dirty="0">
                <a:solidFill>
                  <a:srgbClr val="FFFFFF"/>
                </a:solidFill>
                <a:latin typeface="Calibri"/>
                <a:ea typeface="Calibri"/>
                <a:cs typeface="Calibri"/>
                <a:sym typeface="Calibri"/>
              </a:rPr>
              <a:t> - </a:t>
            </a:r>
            <a:r>
              <a:rPr lang="pt-BR" sz="2700" kern="0" dirty="0">
                <a:solidFill>
                  <a:srgbClr val="FFFFFF"/>
                </a:solidFill>
                <a:latin typeface="Calibri"/>
                <a:ea typeface="Calibri"/>
                <a:cs typeface="Calibri"/>
                <a:sym typeface="Calibri"/>
              </a:rPr>
              <a:t>Cruz Family </a:t>
            </a:r>
            <a:r>
              <a:rPr lang="pt-BR" sz="2700" kern="0" dirty="0" err="1">
                <a:solidFill>
                  <a:srgbClr val="FFFFFF"/>
                </a:solidFill>
                <a:latin typeface="Calibri"/>
                <a:ea typeface="Calibri"/>
                <a:cs typeface="Calibri"/>
                <a:sym typeface="Calibri"/>
              </a:rPr>
              <a:t>Genogram</a:t>
            </a:r>
            <a:endParaRPr sz="1050" kern="0" dirty="0">
              <a:solidFill>
                <a:srgbClr val="000000"/>
              </a:solidFill>
              <a:latin typeface="Arial"/>
              <a:ea typeface="Arial"/>
              <a:cs typeface="Arial"/>
              <a:sym typeface="Arial"/>
            </a:endParaRPr>
          </a:p>
        </p:txBody>
      </p:sp>
      <p:pic>
        <p:nvPicPr>
          <p:cNvPr id="6" name="Imagem 5" descr="Tela de computador com texto preto sobre fundo branco&#10;&#10;Descrição gerada automaticamente">
            <a:extLst>
              <a:ext uri="{FF2B5EF4-FFF2-40B4-BE49-F238E27FC236}">
                <a16:creationId xmlns:a16="http://schemas.microsoft.com/office/drawing/2014/main" id="{64A53FF2-1BE2-E757-A5AA-4EBA394A5E68}"/>
              </a:ext>
            </a:extLst>
          </p:cNvPr>
          <p:cNvPicPr>
            <a:picLocks noChangeAspect="1"/>
          </p:cNvPicPr>
          <p:nvPr/>
        </p:nvPicPr>
        <p:blipFill>
          <a:blip r:embed="rId4"/>
          <a:stretch>
            <a:fillRect/>
          </a:stretch>
        </p:blipFill>
        <p:spPr>
          <a:xfrm>
            <a:off x="735981" y="1929826"/>
            <a:ext cx="7501983" cy="39597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sp>
        <p:nvSpPr>
          <p:cNvPr id="295" name="Google Shape;295;g2514e2da9e2_0_22"/>
          <p:cNvSpPr txBox="1"/>
          <p:nvPr/>
        </p:nvSpPr>
        <p:spPr>
          <a:xfrm>
            <a:off x="458778" y="1049585"/>
            <a:ext cx="9828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a:solidFill>
                  <a:srgbClr val="FFFFFF"/>
                </a:solidFill>
                <a:latin typeface="Calibri"/>
                <a:ea typeface="Calibri"/>
                <a:cs typeface="Calibri"/>
                <a:sym typeface="Calibri"/>
              </a:rPr>
              <a:t>Case </a:t>
            </a:r>
            <a:r>
              <a:rPr lang="pt-BR" sz="3600" kern="0" dirty="0" err="1">
                <a:solidFill>
                  <a:srgbClr val="FFFFFF"/>
                </a:solidFill>
                <a:latin typeface="Calibri"/>
                <a:ea typeface="Calibri"/>
                <a:cs typeface="Calibri"/>
                <a:sym typeface="Calibri"/>
              </a:rPr>
              <a:t>Report</a:t>
            </a:r>
            <a:r>
              <a:rPr lang="pt-BR" sz="3600" kern="0" dirty="0">
                <a:solidFill>
                  <a:srgbClr val="FFFFFF"/>
                </a:solidFill>
                <a:latin typeface="Calibri"/>
                <a:ea typeface="Calibri"/>
                <a:cs typeface="Calibri"/>
                <a:sym typeface="Calibri"/>
              </a:rPr>
              <a:t> - </a:t>
            </a:r>
            <a:r>
              <a:rPr lang="pt-BR" sz="2700" kern="0" dirty="0" err="1">
                <a:solidFill>
                  <a:srgbClr val="FFFFFF"/>
                </a:solidFill>
                <a:latin typeface="Calibri"/>
                <a:ea typeface="Calibri"/>
                <a:cs typeface="Calibri"/>
                <a:sym typeface="Calibri"/>
              </a:rPr>
              <a:t>Initial</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Information</a:t>
            </a:r>
            <a:endParaRPr sz="1050" kern="0" dirty="0">
              <a:solidFill>
                <a:srgbClr val="FFFFFF"/>
              </a:solidFill>
              <a:latin typeface="Arial"/>
              <a:ea typeface="Arial"/>
              <a:cs typeface="Arial"/>
              <a:sym typeface="Arial"/>
            </a:endParaRPr>
          </a:p>
        </p:txBody>
      </p:sp>
      <p:sp>
        <p:nvSpPr>
          <p:cNvPr id="296" name="Google Shape;296;g2514e2da9e2_0_22"/>
          <p:cNvSpPr txBox="1"/>
          <p:nvPr/>
        </p:nvSpPr>
        <p:spPr>
          <a:xfrm>
            <a:off x="2414011" y="3680826"/>
            <a:ext cx="7409250" cy="892137"/>
          </a:xfrm>
          <a:prstGeom prst="rect">
            <a:avLst/>
          </a:prstGeom>
          <a:noFill/>
          <a:ln>
            <a:noFill/>
          </a:ln>
        </p:spPr>
        <p:txBody>
          <a:bodyPr spcFirstLastPara="1" wrap="square" lIns="68569" tIns="34275" rIns="68569" bIns="34275" anchor="t" anchorCtr="0">
            <a:spAutoFit/>
          </a:bodyPr>
          <a:lstStyle/>
          <a:p>
            <a:pPr defTabSz="685800">
              <a:lnSpc>
                <a:spcPct val="115000"/>
              </a:lnSpc>
              <a:buClr>
                <a:srgbClr val="000000"/>
              </a:buClr>
              <a:buSzPts val="1400"/>
            </a:pPr>
            <a:endParaRPr sz="1050" kern="0">
              <a:solidFill>
                <a:srgbClr val="000000"/>
              </a:solidFill>
              <a:latin typeface="Arial"/>
              <a:ea typeface="Arial"/>
              <a:cs typeface="Arial"/>
              <a:sym typeface="Arial"/>
            </a:endParaRPr>
          </a:p>
          <a:p>
            <a:pPr marL="257175" indent="-142875" defTabSz="685800">
              <a:lnSpc>
                <a:spcPct val="115000"/>
              </a:lnSpc>
              <a:buClr>
                <a:srgbClr val="000000"/>
              </a:buClr>
              <a:buSzPts val="2400"/>
            </a:pPr>
            <a:endParaRPr kern="0">
              <a:solidFill>
                <a:srgbClr val="000000"/>
              </a:solidFill>
              <a:latin typeface="Calibri"/>
              <a:ea typeface="Calibri"/>
              <a:cs typeface="Calibri"/>
              <a:sym typeface="Calibri"/>
            </a:endParaRPr>
          </a:p>
          <a:p>
            <a:pPr marL="257175" indent="-142875" defTabSz="685800">
              <a:lnSpc>
                <a:spcPct val="115000"/>
              </a:lnSpc>
              <a:buClr>
                <a:srgbClr val="000000"/>
              </a:buClr>
              <a:buSzPts val="2400"/>
            </a:pPr>
            <a:endParaRPr kern="0">
              <a:solidFill>
                <a:srgbClr val="000000"/>
              </a:solidFill>
              <a:latin typeface="Calibri"/>
              <a:ea typeface="Calibri"/>
              <a:cs typeface="Calibri"/>
              <a:sym typeface="Calibri"/>
            </a:endParaRPr>
          </a:p>
        </p:txBody>
      </p:sp>
      <p:sp>
        <p:nvSpPr>
          <p:cNvPr id="297" name="Google Shape;297;g2514e2da9e2_0_22"/>
          <p:cNvSpPr txBox="1"/>
          <p:nvPr/>
        </p:nvSpPr>
        <p:spPr>
          <a:xfrm>
            <a:off x="1275031" y="2228649"/>
            <a:ext cx="6957900" cy="2492960"/>
          </a:xfrm>
          <a:prstGeom prst="rect">
            <a:avLst/>
          </a:prstGeom>
          <a:noFill/>
          <a:ln>
            <a:noFill/>
          </a:ln>
        </p:spPr>
        <p:txBody>
          <a:bodyPr spcFirstLastPara="1" wrap="square" lIns="68569" tIns="34275" rIns="68569" bIns="34275" anchor="t" anchorCtr="0">
            <a:spAutoFit/>
          </a:bodyPr>
          <a:lstStyle/>
          <a:p>
            <a:pPr defTabSz="685800">
              <a:lnSpc>
                <a:spcPct val="115000"/>
              </a:lnSpc>
              <a:buClr>
                <a:srgbClr val="000000"/>
              </a:buClr>
              <a:buSzPts val="2400"/>
            </a:pP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endParaRPr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lnSpc>
                <a:spcPct val="115000"/>
              </a:lnSpc>
              <a:buClr>
                <a:srgbClr val="000000"/>
              </a:buClr>
              <a:buSzPts val="1100"/>
            </a:pP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The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family</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suspect</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that</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Bruno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was</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gambling</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but</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not</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using</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cocaine</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lnSpc>
                <a:spcPct val="115000"/>
              </a:lnSpc>
              <a:buClr>
                <a:srgbClr val="000000"/>
              </a:buClr>
              <a:buSzPts val="2400"/>
            </a:pP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Bruno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told</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his</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family</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about</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his</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problems</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and</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ask</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for help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seeking</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treatment</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endParaRPr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2400"/>
            </a:pP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-The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intervention</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followed</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first</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6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sessions</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with</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participation</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of</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parents</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and</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siblings.</a:t>
            </a:r>
            <a:endParaRPr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buClr>
                <a:srgbClr val="000000"/>
              </a:buClr>
              <a:buSzPts val="2400"/>
            </a:pP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After</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Bruno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and</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his</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partner</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joined</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New Roman"/>
                <a:cs typeface="Calibri" panose="020F0502020204030204" pitchFamily="34" charset="0"/>
                <a:sym typeface="Times New Roman"/>
              </a:rPr>
              <a:t>sessions</a:t>
            </a:r>
            <a:r>
              <a:rPr lang="pt-BR"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lnSpc>
                <a:spcPct val="115000"/>
              </a:lnSpc>
              <a:buClr>
                <a:srgbClr val="000000"/>
              </a:buClr>
              <a:buSzPts val="1100"/>
            </a:pPr>
            <a:endParaRPr kern="0" dirty="0">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sp>
        <p:nvSpPr>
          <p:cNvPr id="304" name="Google Shape;304;g2514e2da9e2_0_34"/>
          <p:cNvSpPr txBox="1"/>
          <p:nvPr/>
        </p:nvSpPr>
        <p:spPr>
          <a:xfrm>
            <a:off x="458778" y="1060392"/>
            <a:ext cx="9828450" cy="622125"/>
          </a:xfrm>
          <a:prstGeom prst="rect">
            <a:avLst/>
          </a:prstGeom>
          <a:noFill/>
          <a:ln>
            <a:noFill/>
          </a:ln>
        </p:spPr>
        <p:txBody>
          <a:bodyPr spcFirstLastPara="1" wrap="square" lIns="68569" tIns="68569" rIns="68569" bIns="68569" anchor="t" anchorCtr="0">
            <a:noAutofit/>
          </a:bodyPr>
          <a:lstStyle/>
          <a:p>
            <a:pPr defTabSz="685800">
              <a:lnSpc>
                <a:spcPct val="115000"/>
              </a:lnSpc>
              <a:buClr>
                <a:srgbClr val="000000"/>
              </a:buClr>
              <a:buSzPts val="1100"/>
            </a:pPr>
            <a:r>
              <a:rPr lang="pt-BR" sz="3600" kern="0" dirty="0">
                <a:solidFill>
                  <a:srgbClr val="FFFFFF"/>
                </a:solidFill>
                <a:latin typeface="Calibri"/>
                <a:ea typeface="Calibri"/>
                <a:cs typeface="Calibri"/>
                <a:sym typeface="Calibri"/>
              </a:rPr>
              <a:t>Case </a:t>
            </a:r>
            <a:r>
              <a:rPr lang="pt-BR" sz="3600" kern="0" dirty="0" err="1">
                <a:solidFill>
                  <a:srgbClr val="FFFFFF"/>
                </a:solidFill>
                <a:latin typeface="Calibri"/>
                <a:ea typeface="Calibri"/>
                <a:cs typeface="Calibri"/>
                <a:sym typeface="Calibri"/>
              </a:rPr>
              <a:t>Report</a:t>
            </a:r>
            <a:r>
              <a:rPr lang="pt-BR" sz="3600" kern="0" dirty="0">
                <a:solidFill>
                  <a:srgbClr val="FFFFFF"/>
                </a:solidFill>
                <a:latin typeface="Calibri"/>
                <a:ea typeface="Calibri"/>
                <a:cs typeface="Calibri"/>
                <a:sym typeface="Calibri"/>
              </a:rPr>
              <a:t> </a:t>
            </a:r>
            <a:r>
              <a:rPr lang="pt-BR" sz="2700" kern="0" dirty="0">
                <a:solidFill>
                  <a:srgbClr val="FFFFFF"/>
                </a:solidFill>
                <a:latin typeface="Calibri"/>
                <a:ea typeface="Calibri"/>
                <a:cs typeface="Calibri"/>
                <a:sym typeface="Calibri"/>
              </a:rPr>
              <a:t>– The </a:t>
            </a:r>
            <a:r>
              <a:rPr lang="pt-BR" sz="2700" kern="0" dirty="0" err="1">
                <a:solidFill>
                  <a:srgbClr val="FFFFFF"/>
                </a:solidFill>
                <a:latin typeface="Calibri"/>
                <a:ea typeface="Calibri"/>
                <a:cs typeface="Calibri"/>
                <a:sym typeface="Calibri"/>
              </a:rPr>
              <a:t>main</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matters</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discussed</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and</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worked</a:t>
            </a:r>
            <a:r>
              <a:rPr lang="pt-BR" sz="2700" kern="0" dirty="0">
                <a:solidFill>
                  <a:srgbClr val="FFFFFF"/>
                </a:solidFill>
                <a:latin typeface="Calibri"/>
                <a:ea typeface="Calibri"/>
                <a:cs typeface="Calibri"/>
                <a:sym typeface="Calibri"/>
              </a:rPr>
              <a:t> </a:t>
            </a:r>
            <a:endParaRPr sz="2700" kern="0" dirty="0">
              <a:solidFill>
                <a:srgbClr val="FFFFFF"/>
              </a:solidFill>
              <a:latin typeface="Calibri"/>
              <a:ea typeface="Calibri"/>
              <a:cs typeface="Calibri"/>
              <a:sym typeface="Calibri"/>
            </a:endParaRPr>
          </a:p>
          <a:p>
            <a:pPr defTabSz="685800">
              <a:lnSpc>
                <a:spcPct val="115000"/>
              </a:lnSpc>
              <a:buClr>
                <a:srgbClr val="000000"/>
              </a:buClr>
              <a:buSzPts val="1100"/>
            </a:pPr>
            <a:endParaRPr sz="3600" kern="0" dirty="0">
              <a:solidFill>
                <a:srgbClr val="FFFFFF"/>
              </a:solidFill>
              <a:latin typeface="Calibri"/>
              <a:ea typeface="Calibri"/>
              <a:cs typeface="Calibri"/>
              <a:sym typeface="Calibri"/>
            </a:endParaRPr>
          </a:p>
          <a:p>
            <a:pPr defTabSz="685800">
              <a:buClr>
                <a:srgbClr val="FFFFFF"/>
              </a:buClr>
              <a:buSzPts val="5333"/>
            </a:pPr>
            <a:endParaRPr sz="3600" kern="0" dirty="0">
              <a:solidFill>
                <a:srgbClr val="FFFFFF"/>
              </a:solidFill>
              <a:latin typeface="Calibri"/>
              <a:ea typeface="Calibri"/>
              <a:cs typeface="Calibri"/>
              <a:sym typeface="Calibri"/>
            </a:endParaRPr>
          </a:p>
        </p:txBody>
      </p:sp>
      <p:sp>
        <p:nvSpPr>
          <p:cNvPr id="305" name="Google Shape;305;g2514e2da9e2_0_34"/>
          <p:cNvSpPr txBox="1"/>
          <p:nvPr/>
        </p:nvSpPr>
        <p:spPr>
          <a:xfrm>
            <a:off x="1189317" y="2825432"/>
            <a:ext cx="7409250" cy="892137"/>
          </a:xfrm>
          <a:prstGeom prst="rect">
            <a:avLst/>
          </a:prstGeom>
          <a:noFill/>
          <a:ln>
            <a:noFill/>
          </a:ln>
        </p:spPr>
        <p:txBody>
          <a:bodyPr spcFirstLastPara="1" wrap="square" lIns="68569" tIns="34275" rIns="68569" bIns="34275" anchor="t" anchorCtr="0">
            <a:spAutoFit/>
          </a:bodyPr>
          <a:lstStyle/>
          <a:p>
            <a:pPr defTabSz="685800">
              <a:lnSpc>
                <a:spcPct val="115000"/>
              </a:lnSpc>
              <a:buClr>
                <a:srgbClr val="000000"/>
              </a:buClr>
              <a:buSzPts val="1400"/>
            </a:pPr>
            <a:endParaRPr sz="1050" kern="0">
              <a:solidFill>
                <a:srgbClr val="000000"/>
              </a:solidFill>
              <a:latin typeface="Arial"/>
              <a:ea typeface="Arial"/>
              <a:cs typeface="Arial"/>
              <a:sym typeface="Arial"/>
            </a:endParaRPr>
          </a:p>
          <a:p>
            <a:pPr marL="257175" indent="-142875" defTabSz="685800">
              <a:lnSpc>
                <a:spcPct val="115000"/>
              </a:lnSpc>
              <a:buClr>
                <a:srgbClr val="000000"/>
              </a:buClr>
              <a:buSzPts val="2400"/>
            </a:pPr>
            <a:endParaRPr kern="0">
              <a:solidFill>
                <a:srgbClr val="000000"/>
              </a:solidFill>
              <a:latin typeface="Calibri"/>
              <a:ea typeface="Calibri"/>
              <a:cs typeface="Calibri"/>
              <a:sym typeface="Calibri"/>
            </a:endParaRPr>
          </a:p>
          <a:p>
            <a:pPr marL="257175" indent="-142875" defTabSz="685800">
              <a:lnSpc>
                <a:spcPct val="115000"/>
              </a:lnSpc>
              <a:buClr>
                <a:srgbClr val="000000"/>
              </a:buClr>
              <a:buSzPts val="2400"/>
            </a:pPr>
            <a:endParaRPr kern="0">
              <a:solidFill>
                <a:srgbClr val="000000"/>
              </a:solidFill>
              <a:latin typeface="Calibri"/>
              <a:ea typeface="Calibri"/>
              <a:cs typeface="Calibri"/>
              <a:sym typeface="Calibri"/>
            </a:endParaRPr>
          </a:p>
        </p:txBody>
      </p:sp>
      <p:sp>
        <p:nvSpPr>
          <p:cNvPr id="306" name="Google Shape;306;g2514e2da9e2_0_34"/>
          <p:cNvSpPr txBox="1"/>
          <p:nvPr/>
        </p:nvSpPr>
        <p:spPr>
          <a:xfrm>
            <a:off x="1189314" y="3267592"/>
            <a:ext cx="6964200" cy="230802"/>
          </a:xfrm>
          <a:prstGeom prst="rect">
            <a:avLst/>
          </a:prstGeom>
          <a:noFill/>
          <a:ln>
            <a:noFill/>
          </a:ln>
        </p:spPr>
        <p:txBody>
          <a:bodyPr spcFirstLastPara="1" wrap="square" lIns="68569" tIns="34275" rIns="68569" bIns="34275" anchor="t" anchorCtr="0">
            <a:spAutoFit/>
          </a:bodyPr>
          <a:lstStyle/>
          <a:p>
            <a:pPr defTabSz="685800">
              <a:buClr>
                <a:srgbClr val="000000"/>
              </a:buClr>
              <a:buSzPts val="1400"/>
            </a:pPr>
            <a:endParaRPr sz="1050" kern="0">
              <a:solidFill>
                <a:srgbClr val="000000"/>
              </a:solidFill>
              <a:latin typeface="Arial"/>
              <a:ea typeface="Arial"/>
              <a:cs typeface="Arial"/>
              <a:sym typeface="Arial"/>
            </a:endParaRPr>
          </a:p>
        </p:txBody>
      </p:sp>
      <p:sp>
        <p:nvSpPr>
          <p:cNvPr id="307" name="Google Shape;307;g2514e2da9e2_0_34"/>
          <p:cNvSpPr txBox="1"/>
          <p:nvPr/>
        </p:nvSpPr>
        <p:spPr>
          <a:xfrm>
            <a:off x="1284828" y="1920770"/>
            <a:ext cx="7226550" cy="3841029"/>
          </a:xfrm>
          <a:prstGeom prst="rect">
            <a:avLst/>
          </a:prstGeom>
          <a:noFill/>
          <a:ln>
            <a:noFill/>
          </a:ln>
        </p:spPr>
        <p:txBody>
          <a:bodyPr spcFirstLastPara="1" wrap="square" lIns="68569" tIns="68569" rIns="68569" bIns="68569" anchor="t" anchorCtr="0">
            <a:spAutoFit/>
          </a:bodyPr>
          <a:lstStyle/>
          <a:p>
            <a:pPr marL="342900" defTabSz="685800">
              <a:buClr>
                <a:srgbClr val="000000"/>
              </a:buClr>
              <a:buSzPts val="2000"/>
            </a:pPr>
            <a:r>
              <a:rPr lang="pt-BR" b="1" kern="0" dirty="0" err="1">
                <a:solidFill>
                  <a:srgbClr val="000000"/>
                </a:solidFill>
                <a:latin typeface="Calibri" panose="020F0502020204030204" pitchFamily="34" charset="0"/>
                <a:ea typeface="Times New Roman"/>
                <a:cs typeface="Calibri" panose="020F0502020204030204" pitchFamily="34" charset="0"/>
                <a:sym typeface="Times New Roman"/>
              </a:rPr>
              <a:t>Initial</a:t>
            </a:r>
            <a:r>
              <a:rPr lang="pt-BR" b="1"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b="1" kern="0" dirty="0" err="1">
                <a:solidFill>
                  <a:srgbClr val="000000"/>
                </a:solidFill>
                <a:latin typeface="Calibri" panose="020F0502020204030204" pitchFamily="34" charset="0"/>
                <a:ea typeface="Times New Roman"/>
                <a:cs typeface="Calibri" panose="020F0502020204030204" pitchFamily="34" charset="0"/>
                <a:sym typeface="Times New Roman"/>
              </a:rPr>
              <a:t>Stage</a:t>
            </a:r>
            <a:endParaRPr b="1" kern="0"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000000"/>
              </a:buClr>
              <a:buSzPts val="2400"/>
              <a:buFont typeface="Times New Roman"/>
              <a:buChar char="-"/>
            </a:pP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Family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conflicts</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endParaRPr sz="1350" kern="0"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000000"/>
              </a:buClr>
              <a:buSzPts val="2400"/>
              <a:buFont typeface="Times New Roman"/>
              <a:buChar char="-"/>
            </a:pP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Communication.</a:t>
            </a:r>
            <a:endParaRPr sz="1350" kern="0"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indent="-285750" defTabSz="685800">
              <a:buClr>
                <a:srgbClr val="000000"/>
              </a:buClr>
              <a:buSzPts val="2400"/>
              <a:buFont typeface="Times New Roman"/>
              <a:buChar char="-"/>
            </a:pP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Relapses</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1350" kern="0" dirty="0">
              <a:solidFill>
                <a:srgbClr val="000000"/>
              </a:solidFill>
              <a:latin typeface="Calibri" panose="020F0502020204030204" pitchFamily="34" charset="0"/>
              <a:cs typeface="Calibri" panose="020F0502020204030204" pitchFamily="34" charset="0"/>
              <a:sym typeface="Arial"/>
            </a:endParaRPr>
          </a:p>
          <a:p>
            <a:pPr marL="342900" indent="-171450" defTabSz="685800">
              <a:buClr>
                <a:srgbClr val="000000"/>
              </a:buClr>
              <a:buSzPts val="2400"/>
            </a:pPr>
            <a:endParaRPr sz="1500" kern="0"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defTabSz="685800">
              <a:buClr>
                <a:srgbClr val="000000"/>
              </a:buClr>
              <a:buSzPts val="2000"/>
            </a:pPr>
            <a:r>
              <a:rPr lang="pt-BR" b="1" kern="0" dirty="0" err="1">
                <a:solidFill>
                  <a:srgbClr val="000000"/>
                </a:solidFill>
                <a:latin typeface="Calibri" panose="020F0502020204030204" pitchFamily="34" charset="0"/>
                <a:ea typeface="Times New Roman"/>
                <a:cs typeface="Calibri" panose="020F0502020204030204" pitchFamily="34" charset="0"/>
                <a:sym typeface="Times New Roman"/>
              </a:rPr>
              <a:t>Intermedium</a:t>
            </a:r>
            <a:r>
              <a:rPr lang="pt-BR" b="1"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b="1" kern="0" dirty="0" err="1">
                <a:solidFill>
                  <a:srgbClr val="000000"/>
                </a:solidFill>
                <a:latin typeface="Calibri" panose="020F0502020204030204" pitchFamily="34" charset="0"/>
                <a:ea typeface="Times New Roman"/>
                <a:cs typeface="Calibri" panose="020F0502020204030204" pitchFamily="34" charset="0"/>
                <a:sym typeface="Times New Roman"/>
              </a:rPr>
              <a:t>Stage</a:t>
            </a:r>
            <a:r>
              <a:rPr lang="pt-BR" b="1"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b="1" kern="0"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indent="-285750" defTabSz="685800">
              <a:lnSpc>
                <a:spcPct val="115000"/>
              </a:lnSpc>
              <a:buClr>
                <a:srgbClr val="000000"/>
              </a:buClr>
              <a:buSzPts val="2400"/>
              <a:buFont typeface="Times New Roman"/>
              <a:buChar char="-"/>
            </a:pP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To</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encompass</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father-son</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relationship</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and</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family</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company</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bonds</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1350" kern="0" dirty="0">
              <a:solidFill>
                <a:srgbClr val="000000"/>
              </a:solidFill>
              <a:latin typeface="Calibri" panose="020F0502020204030204" pitchFamily="34" charset="0"/>
              <a:cs typeface="Calibri" panose="020F0502020204030204" pitchFamily="34" charset="0"/>
              <a:sym typeface="Arial"/>
            </a:endParaRPr>
          </a:p>
          <a:p>
            <a:pPr marL="342900" indent="-285750" defTabSz="685800">
              <a:lnSpc>
                <a:spcPct val="115000"/>
              </a:lnSpc>
              <a:buClr>
                <a:srgbClr val="000000"/>
              </a:buClr>
              <a:buSzPts val="2400"/>
              <a:buFont typeface="Times New Roman"/>
              <a:buChar char="-"/>
            </a:pP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Psychoeducation</a:t>
            </a:r>
            <a:r>
              <a:rPr lang="pt-BR" sz="1350" kern="0" dirty="0">
                <a:solidFill>
                  <a:srgbClr val="000000"/>
                </a:solidFill>
                <a:latin typeface="Calibri" panose="020F0502020204030204" pitchFamily="34" charset="0"/>
                <a:ea typeface="Times"/>
                <a:cs typeface="Calibri" panose="020F0502020204030204" pitchFamily="34" charset="0"/>
                <a:sym typeface="Times"/>
              </a:rPr>
              <a:t>.</a:t>
            </a:r>
            <a:endParaRPr sz="1350" kern="0" dirty="0">
              <a:solidFill>
                <a:srgbClr val="000000"/>
              </a:solidFill>
              <a:latin typeface="Calibri" panose="020F0502020204030204" pitchFamily="34" charset="0"/>
              <a:ea typeface="Times"/>
              <a:cs typeface="Calibri" panose="020F0502020204030204" pitchFamily="34" charset="0"/>
              <a:sym typeface="Times"/>
            </a:endParaRPr>
          </a:p>
          <a:p>
            <a:pPr marL="342900" indent="-171450" defTabSz="685800">
              <a:lnSpc>
                <a:spcPct val="115000"/>
              </a:lnSpc>
              <a:buClr>
                <a:srgbClr val="000000"/>
              </a:buClr>
              <a:buSzPts val="2400"/>
            </a:pPr>
            <a:endParaRPr sz="1500" kern="0" dirty="0">
              <a:solidFill>
                <a:srgbClr val="000000"/>
              </a:solidFill>
              <a:latin typeface="Calibri" panose="020F0502020204030204" pitchFamily="34" charset="0"/>
              <a:ea typeface="Times New Roman"/>
              <a:cs typeface="Calibri" panose="020F0502020204030204" pitchFamily="34" charset="0"/>
              <a:sym typeface="Times New Roman"/>
            </a:endParaRPr>
          </a:p>
          <a:p>
            <a:pPr defTabSz="685800">
              <a:lnSpc>
                <a:spcPct val="115000"/>
              </a:lnSpc>
              <a:buClr>
                <a:srgbClr val="000000"/>
              </a:buClr>
              <a:buSzPts val="1100"/>
            </a:pPr>
            <a:r>
              <a:rPr lang="pt-BR" sz="150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500" b="1"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b="1" kern="0" dirty="0">
                <a:solidFill>
                  <a:srgbClr val="000000"/>
                </a:solidFill>
                <a:latin typeface="Calibri" panose="020F0502020204030204" pitchFamily="34" charset="0"/>
                <a:ea typeface="Times New Roman"/>
                <a:cs typeface="Calibri" panose="020F0502020204030204" pitchFamily="34" charset="0"/>
                <a:sym typeface="Times New Roman"/>
              </a:rPr>
              <a:t>"Final” </a:t>
            </a:r>
            <a:r>
              <a:rPr lang="pt-BR" b="1" kern="0" dirty="0" err="1">
                <a:solidFill>
                  <a:srgbClr val="000000"/>
                </a:solidFill>
                <a:latin typeface="Calibri" panose="020F0502020204030204" pitchFamily="34" charset="0"/>
                <a:ea typeface="Times New Roman"/>
                <a:cs typeface="Calibri" panose="020F0502020204030204" pitchFamily="34" charset="0"/>
                <a:sym typeface="Times New Roman"/>
              </a:rPr>
              <a:t>Stage</a:t>
            </a:r>
            <a:r>
              <a:rPr lang="pt-BR" b="1"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b="1" kern="0"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indent="-285750" defTabSz="685800">
              <a:lnSpc>
                <a:spcPct val="115000"/>
              </a:lnSpc>
              <a:buClr>
                <a:srgbClr val="000000"/>
              </a:buClr>
              <a:buSzPts val="2400"/>
              <a:buFont typeface="Times New Roman"/>
              <a:buChar char="-"/>
            </a:pP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Change</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of</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work</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Bruno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left</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family</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company</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1350" kern="0"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indent="-285750" defTabSz="685800">
              <a:lnSpc>
                <a:spcPct val="115000"/>
              </a:lnSpc>
              <a:buClr>
                <a:srgbClr val="000000"/>
              </a:buClr>
              <a:buSzPts val="2400"/>
              <a:buFont typeface="Times New Roman"/>
              <a:buChar char="-"/>
            </a:pP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There</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were</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attempts</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to</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schedule a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closing</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session</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with</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all</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members</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of</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the</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 </a:t>
            </a:r>
            <a:r>
              <a:rPr lang="pt-BR" sz="1350" kern="0" dirty="0" err="1">
                <a:solidFill>
                  <a:srgbClr val="000000"/>
                </a:solidFill>
                <a:latin typeface="Calibri" panose="020F0502020204030204" pitchFamily="34" charset="0"/>
                <a:ea typeface="Times New Roman"/>
                <a:cs typeface="Calibri" panose="020F0502020204030204" pitchFamily="34" charset="0"/>
                <a:sym typeface="Times New Roman"/>
              </a:rPr>
              <a:t>family</a:t>
            </a:r>
            <a:r>
              <a:rPr lang="pt-BR" sz="1350" kern="0" dirty="0">
                <a:solidFill>
                  <a:srgbClr val="000000"/>
                </a:solidFill>
                <a:latin typeface="Calibri" panose="020F0502020204030204" pitchFamily="34" charset="0"/>
                <a:ea typeface="Times New Roman"/>
                <a:cs typeface="Calibri" panose="020F0502020204030204" pitchFamily="34" charset="0"/>
                <a:sym typeface="Times New Roman"/>
              </a:rPr>
              <a:t>.</a:t>
            </a:r>
            <a:endParaRPr sz="1350" kern="0" dirty="0">
              <a:solidFill>
                <a:srgbClr val="000000"/>
              </a:solidFill>
              <a:latin typeface="Calibri" panose="020F0502020204030204" pitchFamily="34" charset="0"/>
              <a:cs typeface="Calibri" panose="020F0502020204030204" pitchFamily="34" charset="0"/>
              <a:sym typeface="Arial"/>
            </a:endParaRPr>
          </a:p>
          <a:p>
            <a:pPr marL="342900" indent="-285750" defTabSz="685800">
              <a:lnSpc>
                <a:spcPct val="115000"/>
              </a:lnSpc>
              <a:buClr>
                <a:srgbClr val="000000"/>
              </a:buClr>
              <a:buSzPts val="2400"/>
              <a:buFont typeface="Times New Roman"/>
              <a:buChar char="-"/>
            </a:pPr>
            <a:r>
              <a:rPr lang="pt-BR" sz="1350" kern="0" dirty="0" err="1">
                <a:solidFill>
                  <a:srgbClr val="000000"/>
                </a:solidFill>
                <a:latin typeface="Calibri" panose="020F0502020204030204" pitchFamily="34" charset="0"/>
                <a:ea typeface="Times"/>
                <a:cs typeface="Calibri" panose="020F0502020204030204" pitchFamily="34" charset="0"/>
                <a:sym typeface="Times"/>
              </a:rPr>
              <a:t>However</a:t>
            </a:r>
            <a:r>
              <a:rPr lang="pt-BR" sz="1350" kern="0" dirty="0">
                <a:solidFill>
                  <a:srgbClr val="000000"/>
                </a:solidFill>
                <a:latin typeface="Calibri" panose="020F0502020204030204" pitchFamily="34" charset="0"/>
                <a:ea typeface="Times"/>
                <a:cs typeface="Calibri" panose="020F0502020204030204" pitchFamily="34" charset="0"/>
                <a:sym typeface="Times"/>
              </a:rPr>
              <a:t>, it </a:t>
            </a:r>
            <a:r>
              <a:rPr lang="pt-BR" sz="1350" kern="0" dirty="0" err="1">
                <a:solidFill>
                  <a:srgbClr val="000000"/>
                </a:solidFill>
                <a:latin typeface="Calibri" panose="020F0502020204030204" pitchFamily="34" charset="0"/>
                <a:ea typeface="Times"/>
                <a:cs typeface="Calibri" panose="020F0502020204030204" pitchFamily="34" charset="0"/>
                <a:sym typeface="Times"/>
              </a:rPr>
              <a:t>did</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not</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happen</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but</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has</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not</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yet</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been</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discarded</a:t>
            </a:r>
            <a:r>
              <a:rPr lang="pt-BR" sz="1350" kern="0" dirty="0">
                <a:solidFill>
                  <a:srgbClr val="000000"/>
                </a:solidFill>
                <a:latin typeface="Calibri" panose="020F0502020204030204" pitchFamily="34" charset="0"/>
                <a:ea typeface="Times"/>
                <a:cs typeface="Calibri" panose="020F0502020204030204" pitchFamily="34" charset="0"/>
                <a:sym typeface="Times"/>
              </a:rPr>
              <a:t> for </a:t>
            </a:r>
            <a:r>
              <a:rPr lang="pt-BR" sz="1350" kern="0" dirty="0" err="1">
                <a:solidFill>
                  <a:srgbClr val="000000"/>
                </a:solidFill>
                <a:latin typeface="Calibri" panose="020F0502020204030204" pitchFamily="34" charset="0"/>
                <a:ea typeface="Times"/>
                <a:cs typeface="Calibri" panose="020F0502020204030204" pitchFamily="34" charset="0"/>
                <a:sym typeface="Times"/>
              </a:rPr>
              <a:t>the</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mother</a:t>
            </a:r>
            <a:r>
              <a:rPr lang="pt-BR" sz="1350" kern="0" dirty="0">
                <a:solidFill>
                  <a:srgbClr val="000000"/>
                </a:solidFill>
                <a:latin typeface="Calibri" panose="020F0502020204030204" pitchFamily="34" charset="0"/>
                <a:ea typeface="Times"/>
                <a:cs typeface="Calibri" panose="020F0502020204030204" pitchFamily="34" charset="0"/>
                <a:sym typeface="Times"/>
              </a:rPr>
              <a:t>.</a:t>
            </a:r>
            <a:endParaRPr sz="1350" kern="0" dirty="0">
              <a:solidFill>
                <a:srgbClr val="000000"/>
              </a:solidFill>
              <a:latin typeface="Calibri" panose="020F0502020204030204" pitchFamily="34" charset="0"/>
              <a:ea typeface="Times"/>
              <a:cs typeface="Calibri" panose="020F0502020204030204" pitchFamily="34" charset="0"/>
              <a:sym typeface="Times"/>
            </a:endParaRPr>
          </a:p>
          <a:p>
            <a:pPr marL="342900" indent="-285750" defTabSz="685800">
              <a:lnSpc>
                <a:spcPct val="115000"/>
              </a:lnSpc>
              <a:buClr>
                <a:srgbClr val="000000"/>
              </a:buClr>
              <a:buSzPts val="2400"/>
              <a:buFont typeface="Times"/>
              <a:buChar char="-"/>
            </a:pPr>
            <a:r>
              <a:rPr lang="pt-BR" sz="1350" kern="0" dirty="0">
                <a:solidFill>
                  <a:srgbClr val="000000"/>
                </a:solidFill>
                <a:latin typeface="Calibri" panose="020F0502020204030204" pitchFamily="34" charset="0"/>
                <a:ea typeface="Times"/>
                <a:cs typeface="Calibri" panose="020F0502020204030204" pitchFamily="34" charset="0"/>
                <a:sym typeface="Times"/>
              </a:rPr>
              <a:t>Maria </a:t>
            </a:r>
            <a:r>
              <a:rPr lang="pt-BR" sz="1350" kern="0" dirty="0" err="1">
                <a:solidFill>
                  <a:srgbClr val="000000"/>
                </a:solidFill>
                <a:latin typeface="Calibri" panose="020F0502020204030204" pitchFamily="34" charset="0"/>
                <a:ea typeface="Times"/>
                <a:cs typeface="Calibri" panose="020F0502020204030204" pitchFamily="34" charset="0"/>
                <a:sym typeface="Times"/>
              </a:rPr>
              <a:t>remains</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sending</a:t>
            </a:r>
            <a:r>
              <a:rPr lang="pt-BR" sz="1350" kern="0" dirty="0">
                <a:solidFill>
                  <a:srgbClr val="000000"/>
                </a:solidFill>
                <a:latin typeface="Calibri" panose="020F0502020204030204" pitchFamily="34" charset="0"/>
                <a:ea typeface="Times"/>
                <a:cs typeface="Calibri" panose="020F0502020204030204" pitchFamily="34" charset="0"/>
                <a:sym typeface="Times"/>
              </a:rPr>
              <a:t> positive updates </a:t>
            </a:r>
            <a:r>
              <a:rPr lang="pt-BR" sz="1350" kern="0" dirty="0" err="1">
                <a:solidFill>
                  <a:srgbClr val="000000"/>
                </a:solidFill>
                <a:latin typeface="Calibri" panose="020F0502020204030204" pitchFamily="34" charset="0"/>
                <a:ea typeface="Times"/>
                <a:cs typeface="Calibri" panose="020F0502020204030204" pitchFamily="34" charset="0"/>
                <a:sym typeface="Times"/>
              </a:rPr>
              <a:t>to</a:t>
            </a:r>
            <a:r>
              <a:rPr lang="pt-BR" sz="1350" kern="0" dirty="0">
                <a:solidFill>
                  <a:srgbClr val="000000"/>
                </a:solidFill>
                <a:latin typeface="Calibri" panose="020F0502020204030204" pitchFamily="34" charset="0"/>
                <a:ea typeface="Times"/>
                <a:cs typeface="Calibri" panose="020F0502020204030204" pitchFamily="34" charset="0"/>
                <a:sym typeface="Times"/>
              </a:rPr>
              <a:t> </a:t>
            </a:r>
            <a:r>
              <a:rPr lang="pt-BR" sz="1350" kern="0" dirty="0" err="1">
                <a:solidFill>
                  <a:srgbClr val="000000"/>
                </a:solidFill>
                <a:latin typeface="Calibri" panose="020F0502020204030204" pitchFamily="34" charset="0"/>
                <a:ea typeface="Times"/>
                <a:cs typeface="Calibri" panose="020F0502020204030204" pitchFamily="34" charset="0"/>
                <a:sym typeface="Times"/>
              </a:rPr>
              <a:t>psychologist</a:t>
            </a:r>
            <a:r>
              <a:rPr lang="pt-BR" sz="1350" kern="0" dirty="0">
                <a:solidFill>
                  <a:srgbClr val="000000"/>
                </a:solidFill>
                <a:latin typeface="Calibri" panose="020F0502020204030204" pitchFamily="34" charset="0"/>
                <a:ea typeface="Times"/>
                <a:cs typeface="Calibri" panose="020F0502020204030204" pitchFamily="34" charset="0"/>
                <a:sym typeface="Times"/>
              </a:rPr>
              <a:t>. </a:t>
            </a:r>
            <a:endParaRPr sz="1350" kern="0" dirty="0">
              <a:solidFill>
                <a:srgbClr val="000000"/>
              </a:solidFill>
              <a:latin typeface="Calibri" panose="020F0502020204030204" pitchFamily="34" charset="0"/>
              <a:ea typeface="Times"/>
              <a:cs typeface="Calibri" panose="020F0502020204030204" pitchFamily="34" charset="0"/>
              <a:sym typeface="Times"/>
            </a:endParaRPr>
          </a:p>
          <a:p>
            <a:pPr defTabSz="685800">
              <a:buClr>
                <a:srgbClr val="000000"/>
              </a:buClr>
              <a:buSzPts val="2400"/>
            </a:pPr>
            <a:endParaRPr kern="0" dirty="0">
              <a:solidFill>
                <a:srgbClr val="000000"/>
              </a:solidFill>
              <a:latin typeface="Times"/>
              <a:ea typeface="Times"/>
              <a:cs typeface="Times"/>
              <a:sym typeface="Time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sp>
        <p:nvSpPr>
          <p:cNvPr id="314" name="Google Shape;314;g2514e2da9e2_0_50"/>
          <p:cNvSpPr txBox="1"/>
          <p:nvPr/>
        </p:nvSpPr>
        <p:spPr>
          <a:xfrm>
            <a:off x="458778" y="1060392"/>
            <a:ext cx="9828450" cy="622125"/>
          </a:xfrm>
          <a:prstGeom prst="rect">
            <a:avLst/>
          </a:prstGeom>
          <a:noFill/>
          <a:ln>
            <a:noFill/>
          </a:ln>
        </p:spPr>
        <p:txBody>
          <a:bodyPr spcFirstLastPara="1" wrap="square" lIns="68569" tIns="68569" rIns="68569" bIns="68569" anchor="t" anchorCtr="0">
            <a:noAutofit/>
          </a:bodyPr>
          <a:lstStyle/>
          <a:p>
            <a:pPr defTabSz="685800">
              <a:lnSpc>
                <a:spcPct val="115000"/>
              </a:lnSpc>
              <a:buClr>
                <a:srgbClr val="000000"/>
              </a:buClr>
              <a:buSzPts val="1100"/>
            </a:pPr>
            <a:r>
              <a:rPr lang="pt-BR" sz="3600" kern="0" dirty="0">
                <a:solidFill>
                  <a:srgbClr val="FFFFFF"/>
                </a:solidFill>
                <a:latin typeface="Calibri"/>
                <a:ea typeface="Calibri"/>
                <a:cs typeface="Calibri"/>
                <a:sym typeface="Calibri"/>
              </a:rPr>
              <a:t>Case </a:t>
            </a:r>
            <a:r>
              <a:rPr lang="pt-BR" sz="3600" kern="0" dirty="0" err="1">
                <a:solidFill>
                  <a:srgbClr val="FFFFFF"/>
                </a:solidFill>
                <a:latin typeface="Calibri"/>
                <a:ea typeface="Calibri"/>
                <a:cs typeface="Calibri"/>
                <a:sym typeface="Calibri"/>
              </a:rPr>
              <a:t>Report</a:t>
            </a:r>
            <a:r>
              <a:rPr lang="pt-BR" sz="3600" kern="0" dirty="0">
                <a:solidFill>
                  <a:srgbClr val="FFFFFF"/>
                </a:solidFill>
                <a:latin typeface="Calibri"/>
                <a:ea typeface="Calibri"/>
                <a:cs typeface="Calibri"/>
                <a:sym typeface="Calibri"/>
              </a:rPr>
              <a:t> – </a:t>
            </a:r>
            <a:r>
              <a:rPr lang="pt-BR" sz="2700" kern="0" dirty="0" err="1">
                <a:solidFill>
                  <a:srgbClr val="FFFFFF"/>
                </a:solidFill>
                <a:latin typeface="Calibri"/>
                <a:ea typeface="Calibri"/>
                <a:cs typeface="Calibri"/>
                <a:sym typeface="Calibri"/>
              </a:rPr>
              <a:t>Benefits</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of</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the</a:t>
            </a:r>
            <a:r>
              <a:rPr lang="pt-BR" sz="2700" kern="0" dirty="0">
                <a:solidFill>
                  <a:srgbClr val="FFFFFF"/>
                </a:solidFill>
                <a:latin typeface="Calibri"/>
                <a:ea typeface="Calibri"/>
                <a:cs typeface="Calibri"/>
                <a:sym typeface="Calibri"/>
              </a:rPr>
              <a:t> </a:t>
            </a:r>
            <a:r>
              <a:rPr lang="pt-BR" sz="2700" kern="0" dirty="0" err="1">
                <a:solidFill>
                  <a:srgbClr val="FFFFFF"/>
                </a:solidFill>
                <a:latin typeface="Calibri"/>
                <a:ea typeface="Calibri"/>
                <a:cs typeface="Calibri"/>
                <a:sym typeface="Calibri"/>
              </a:rPr>
              <a:t>intervention</a:t>
            </a:r>
            <a:endParaRPr sz="3600" kern="0" dirty="0">
              <a:solidFill>
                <a:srgbClr val="FFFFFF"/>
              </a:solidFill>
              <a:latin typeface="Calibri"/>
              <a:ea typeface="Calibri"/>
              <a:cs typeface="Calibri"/>
              <a:sym typeface="Calibri"/>
            </a:endParaRPr>
          </a:p>
          <a:p>
            <a:pPr defTabSz="685800">
              <a:lnSpc>
                <a:spcPct val="115000"/>
              </a:lnSpc>
              <a:buClr>
                <a:srgbClr val="000000"/>
              </a:buClr>
              <a:buSzPts val="1100"/>
            </a:pPr>
            <a:endParaRPr sz="3600" kern="0" dirty="0">
              <a:solidFill>
                <a:srgbClr val="FFFFFF"/>
              </a:solidFill>
              <a:latin typeface="Calibri"/>
              <a:ea typeface="Calibri"/>
              <a:cs typeface="Calibri"/>
              <a:sym typeface="Calibri"/>
            </a:endParaRPr>
          </a:p>
          <a:p>
            <a:pPr defTabSz="685800">
              <a:buClr>
                <a:srgbClr val="FFFFFF"/>
              </a:buClr>
              <a:buSzPts val="5333"/>
            </a:pPr>
            <a:endParaRPr sz="3600" kern="0" dirty="0">
              <a:solidFill>
                <a:srgbClr val="FFFFFF"/>
              </a:solidFill>
              <a:latin typeface="Calibri"/>
              <a:ea typeface="Calibri"/>
              <a:cs typeface="Calibri"/>
              <a:sym typeface="Calibri"/>
            </a:endParaRPr>
          </a:p>
        </p:txBody>
      </p:sp>
      <p:sp>
        <p:nvSpPr>
          <p:cNvPr id="315" name="Google Shape;315;g2514e2da9e2_0_50"/>
          <p:cNvSpPr txBox="1"/>
          <p:nvPr/>
        </p:nvSpPr>
        <p:spPr>
          <a:xfrm>
            <a:off x="1189317" y="2825432"/>
            <a:ext cx="7409250" cy="892137"/>
          </a:xfrm>
          <a:prstGeom prst="rect">
            <a:avLst/>
          </a:prstGeom>
          <a:noFill/>
          <a:ln>
            <a:noFill/>
          </a:ln>
        </p:spPr>
        <p:txBody>
          <a:bodyPr spcFirstLastPara="1" wrap="square" lIns="68569" tIns="34275" rIns="68569" bIns="34275" anchor="t" anchorCtr="0">
            <a:spAutoFit/>
          </a:bodyPr>
          <a:lstStyle/>
          <a:p>
            <a:pPr defTabSz="685800">
              <a:lnSpc>
                <a:spcPct val="115000"/>
              </a:lnSpc>
              <a:buClr>
                <a:srgbClr val="000000"/>
              </a:buClr>
              <a:buSzPts val="1400"/>
            </a:pPr>
            <a:endParaRPr sz="1050" kern="0">
              <a:solidFill>
                <a:srgbClr val="000000"/>
              </a:solidFill>
              <a:latin typeface="Arial"/>
              <a:ea typeface="Arial"/>
              <a:cs typeface="Arial"/>
              <a:sym typeface="Arial"/>
            </a:endParaRPr>
          </a:p>
          <a:p>
            <a:pPr marL="257175" indent="-142875" defTabSz="685800">
              <a:lnSpc>
                <a:spcPct val="115000"/>
              </a:lnSpc>
              <a:buClr>
                <a:srgbClr val="000000"/>
              </a:buClr>
              <a:buSzPts val="2400"/>
            </a:pPr>
            <a:endParaRPr kern="0">
              <a:solidFill>
                <a:srgbClr val="000000"/>
              </a:solidFill>
              <a:latin typeface="Calibri"/>
              <a:ea typeface="Calibri"/>
              <a:cs typeface="Calibri"/>
              <a:sym typeface="Calibri"/>
            </a:endParaRPr>
          </a:p>
          <a:p>
            <a:pPr marL="257175" indent="-142875" defTabSz="685800">
              <a:lnSpc>
                <a:spcPct val="115000"/>
              </a:lnSpc>
              <a:buClr>
                <a:srgbClr val="000000"/>
              </a:buClr>
              <a:buSzPts val="2400"/>
            </a:pPr>
            <a:endParaRPr kern="0">
              <a:solidFill>
                <a:srgbClr val="000000"/>
              </a:solidFill>
              <a:latin typeface="Calibri"/>
              <a:ea typeface="Calibri"/>
              <a:cs typeface="Calibri"/>
              <a:sym typeface="Calibri"/>
            </a:endParaRPr>
          </a:p>
        </p:txBody>
      </p:sp>
      <p:sp>
        <p:nvSpPr>
          <p:cNvPr id="316" name="Google Shape;316;g2514e2da9e2_0_50"/>
          <p:cNvSpPr txBox="1"/>
          <p:nvPr/>
        </p:nvSpPr>
        <p:spPr>
          <a:xfrm>
            <a:off x="1189314" y="3267592"/>
            <a:ext cx="6964200" cy="230802"/>
          </a:xfrm>
          <a:prstGeom prst="rect">
            <a:avLst/>
          </a:prstGeom>
          <a:noFill/>
          <a:ln>
            <a:noFill/>
          </a:ln>
        </p:spPr>
        <p:txBody>
          <a:bodyPr spcFirstLastPara="1" wrap="square" lIns="68569" tIns="34275" rIns="68569" bIns="34275" anchor="t" anchorCtr="0">
            <a:spAutoFit/>
          </a:bodyPr>
          <a:lstStyle/>
          <a:p>
            <a:pPr defTabSz="685800">
              <a:buClr>
                <a:srgbClr val="000000"/>
              </a:buClr>
              <a:buSzPts val="1400"/>
            </a:pPr>
            <a:endParaRPr sz="1050" kern="0">
              <a:solidFill>
                <a:srgbClr val="000000"/>
              </a:solidFill>
              <a:latin typeface="Arial"/>
              <a:ea typeface="Arial"/>
              <a:cs typeface="Arial"/>
              <a:sym typeface="Arial"/>
            </a:endParaRPr>
          </a:p>
        </p:txBody>
      </p:sp>
      <p:sp>
        <p:nvSpPr>
          <p:cNvPr id="317" name="Google Shape;317;g2514e2da9e2_0_50"/>
          <p:cNvSpPr txBox="1"/>
          <p:nvPr/>
        </p:nvSpPr>
        <p:spPr>
          <a:xfrm>
            <a:off x="523875" y="2078100"/>
            <a:ext cx="8295075" cy="4475818"/>
          </a:xfrm>
          <a:prstGeom prst="rect">
            <a:avLst/>
          </a:prstGeom>
          <a:noFill/>
          <a:ln>
            <a:noFill/>
          </a:ln>
        </p:spPr>
        <p:txBody>
          <a:bodyPr spcFirstLastPara="1" wrap="square" lIns="68569" tIns="68569" rIns="68569" bIns="68569" anchor="t" anchorCtr="0">
            <a:spAutoFit/>
          </a:bodyPr>
          <a:lstStyle/>
          <a:p>
            <a:pPr marL="342900" indent="-285750" defTabSz="685800">
              <a:buClr>
                <a:srgbClr val="000000"/>
              </a:buClr>
              <a:buSzPts val="2400"/>
              <a:buFont typeface="Times New Roman"/>
              <a:buChar char="-"/>
            </a:pPr>
            <a:r>
              <a:rPr lang="pt-BR" kern="0" dirty="0">
                <a:solidFill>
                  <a:srgbClr val="000000"/>
                </a:solidFill>
                <a:latin typeface="Calibri" panose="020F0502020204030204" pitchFamily="34" charset="0"/>
                <a:ea typeface="Times" charset="0"/>
                <a:cs typeface="Calibri" panose="020F0502020204030204" pitchFamily="34" charset="0"/>
                <a:sym typeface="Times New Roman"/>
              </a:rPr>
              <a:t>Maria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feels</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better</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a:t>
            </a:r>
          </a:p>
          <a:p>
            <a:pPr marL="342900" indent="-285750" defTabSz="685800">
              <a:buClr>
                <a:srgbClr val="000000"/>
              </a:buClr>
              <a:buSzPts val="2400"/>
              <a:buFont typeface="Times New Roman"/>
              <a:buChar char="-"/>
            </a:pPr>
            <a:endParaRPr kern="0" dirty="0">
              <a:solidFill>
                <a:srgbClr val="000000"/>
              </a:solidFill>
              <a:latin typeface="Calibri" panose="020F0502020204030204" pitchFamily="34" charset="0"/>
              <a:ea typeface="Times" charset="0"/>
              <a:cs typeface="Calibri" panose="020F0502020204030204" pitchFamily="34" charset="0"/>
              <a:sym typeface="Arial"/>
            </a:endParaRPr>
          </a:p>
          <a:p>
            <a:pPr marL="257175" indent="-257175" defTabSz="685800">
              <a:buClr>
                <a:srgbClr val="000000"/>
              </a:buClr>
              <a:buFontTx/>
              <a:buChar char="-"/>
            </a:pPr>
            <a:r>
              <a:rPr lang="pt-BR" kern="0" dirty="0" err="1">
                <a:solidFill>
                  <a:srgbClr val="000000"/>
                </a:solidFill>
                <a:latin typeface="Calibri" panose="020F0502020204030204" pitchFamily="34" charset="0"/>
                <a:ea typeface="Times" charset="0"/>
                <a:cs typeface="Calibri" panose="020F0502020204030204" pitchFamily="34" charset="0"/>
                <a:sym typeface="Arial"/>
              </a:rPr>
              <a:t>She</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sees</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that</a:t>
            </a:r>
            <a:r>
              <a:rPr lang="pt-BR" kern="0" dirty="0">
                <a:solidFill>
                  <a:srgbClr val="000000"/>
                </a:solidFill>
                <a:latin typeface="Calibri" panose="020F0502020204030204" pitchFamily="34" charset="0"/>
                <a:ea typeface="Times" charset="0"/>
                <a:cs typeface="Calibri" panose="020F0502020204030204" pitchFamily="34" charset="0"/>
                <a:sym typeface="Arial"/>
              </a:rPr>
              <a:t> Bruno </a:t>
            </a:r>
            <a:r>
              <a:rPr lang="pt-BR" kern="0" dirty="0" err="1">
                <a:solidFill>
                  <a:srgbClr val="000000"/>
                </a:solidFill>
                <a:latin typeface="Calibri" panose="020F0502020204030204" pitchFamily="34" charset="0"/>
                <a:ea typeface="Times" charset="0"/>
                <a:cs typeface="Calibri" panose="020F0502020204030204" pitchFamily="34" charset="0"/>
                <a:sym typeface="Arial"/>
              </a:rPr>
              <a:t>is</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happier</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and</a:t>
            </a:r>
            <a:r>
              <a:rPr lang="pt-BR" kern="0" dirty="0">
                <a:solidFill>
                  <a:srgbClr val="000000"/>
                </a:solidFill>
                <a:latin typeface="Calibri" panose="020F0502020204030204" pitchFamily="34" charset="0"/>
                <a:ea typeface="Times" charset="0"/>
                <a:cs typeface="Calibri" panose="020F0502020204030204" pitchFamily="34" charset="0"/>
                <a:sym typeface="Arial"/>
              </a:rPr>
              <a:t> more </a:t>
            </a:r>
            <a:r>
              <a:rPr lang="pt-BR" kern="0" dirty="0" err="1">
                <a:solidFill>
                  <a:srgbClr val="000000"/>
                </a:solidFill>
                <a:latin typeface="Calibri" panose="020F0502020204030204" pitchFamily="34" charset="0"/>
                <a:ea typeface="Times" charset="0"/>
                <a:cs typeface="Calibri" panose="020F0502020204030204" pitchFamily="34" charset="0"/>
                <a:sym typeface="Arial"/>
              </a:rPr>
              <a:t>at</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ease</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p>
          <a:p>
            <a:pPr marL="257175" indent="-257175" defTabSz="685800">
              <a:buClr>
                <a:srgbClr val="000000"/>
              </a:buClr>
              <a:buFontTx/>
              <a:buChar char="-"/>
            </a:pPr>
            <a:endParaRPr kern="0" dirty="0">
              <a:solidFill>
                <a:srgbClr val="000000"/>
              </a:solidFill>
              <a:latin typeface="Calibri" panose="020F0502020204030204" pitchFamily="34" charset="0"/>
              <a:ea typeface="Times" charset="0"/>
              <a:cs typeface="Calibri" panose="020F0502020204030204" pitchFamily="34" charset="0"/>
              <a:sym typeface="Arial"/>
            </a:endParaRPr>
          </a:p>
          <a:p>
            <a:pPr marL="257175" indent="-257175" defTabSz="685800">
              <a:buClr>
                <a:srgbClr val="000000"/>
              </a:buClr>
              <a:buFontTx/>
              <a:buChar char="-"/>
            </a:pPr>
            <a:r>
              <a:rPr lang="pt-BR" kern="0" dirty="0">
                <a:solidFill>
                  <a:srgbClr val="000000"/>
                </a:solidFill>
                <a:latin typeface="Calibri" panose="020F0502020204030204" pitchFamily="34" charset="0"/>
                <a:ea typeface="Times" charset="0"/>
                <a:cs typeface="Calibri" panose="020F0502020204030204" pitchFamily="34" charset="0"/>
                <a:sym typeface="Arial"/>
              </a:rPr>
              <a:t>Lucas </a:t>
            </a:r>
            <a:r>
              <a:rPr lang="pt-BR" kern="0" dirty="0" err="1">
                <a:solidFill>
                  <a:srgbClr val="000000"/>
                </a:solidFill>
                <a:latin typeface="Calibri" panose="020F0502020204030204" pitchFamily="34" charset="0"/>
                <a:ea typeface="Times" charset="0"/>
                <a:cs typeface="Calibri" panose="020F0502020204030204" pitchFamily="34" charset="0"/>
                <a:sym typeface="Arial"/>
              </a:rPr>
              <a:t>accepted</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and</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respected</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Bruno's</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decision</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stepping</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down</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from</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the</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err="1">
                <a:solidFill>
                  <a:srgbClr val="000000"/>
                </a:solidFill>
                <a:latin typeface="Calibri" panose="020F0502020204030204" pitchFamily="34" charset="0"/>
                <a:ea typeface="Times" charset="0"/>
                <a:cs typeface="Calibri" panose="020F0502020204030204" pitchFamily="34" charset="0"/>
                <a:sym typeface="Arial"/>
              </a:rPr>
              <a:t>company</a:t>
            </a:r>
            <a:r>
              <a:rPr lang="pt-BR" kern="0" dirty="0">
                <a:solidFill>
                  <a:srgbClr val="000000"/>
                </a:solidFill>
                <a:latin typeface="Calibri" panose="020F0502020204030204" pitchFamily="34" charset="0"/>
                <a:ea typeface="Times" charset="0"/>
                <a:cs typeface="Calibri" panose="020F0502020204030204" pitchFamily="34" charset="0"/>
                <a:sym typeface="Arial"/>
              </a:rPr>
              <a:t>. </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Bruno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and</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Lucas'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conflicts</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have</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decreased</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p>
          <a:p>
            <a:pPr marL="257175" indent="-257175" defTabSz="685800">
              <a:buClr>
                <a:srgbClr val="000000"/>
              </a:buClr>
              <a:buFontTx/>
              <a:buChar char="-"/>
            </a:pPr>
            <a:endParaRPr kern="0" dirty="0">
              <a:solidFill>
                <a:srgbClr val="000000"/>
              </a:solidFill>
              <a:latin typeface="Calibri" panose="020F0502020204030204" pitchFamily="34" charset="0"/>
              <a:ea typeface="Times" charset="0"/>
              <a:cs typeface="Calibri" panose="020F0502020204030204" pitchFamily="34" charset="0"/>
              <a:sym typeface="Times New Roman"/>
            </a:endParaRPr>
          </a:p>
          <a:p>
            <a:pPr marL="342900" indent="-285750" defTabSz="685800">
              <a:buClr>
                <a:srgbClr val="000000"/>
              </a:buClr>
              <a:buSzPts val="2400"/>
              <a:buFont typeface="Times New Roman"/>
              <a:buChar char="-"/>
            </a:pPr>
            <a:r>
              <a:rPr lang="pt-BR" kern="0" dirty="0">
                <a:solidFill>
                  <a:srgbClr val="000000"/>
                </a:solidFill>
                <a:latin typeface="Calibri" panose="020F0502020204030204" pitchFamily="34" charset="0"/>
                <a:ea typeface="Times" charset="0"/>
                <a:cs typeface="Calibri" panose="020F0502020204030204" pitchFamily="34" charset="0"/>
                <a:sym typeface="Times New Roman"/>
              </a:rPr>
              <a:t>Bruno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quit</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use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of</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cocaine</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but</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remained</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using</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alcohol</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with</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his</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wife</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in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order</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to</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keep</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monitored</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and</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controlled</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use.</a:t>
            </a:r>
            <a:endParaRPr kern="0" dirty="0">
              <a:solidFill>
                <a:srgbClr val="000000"/>
              </a:solidFill>
              <a:latin typeface="Calibri" panose="020F0502020204030204" pitchFamily="34" charset="0"/>
              <a:ea typeface="Times" charset="0"/>
              <a:cs typeface="Calibri" panose="020F0502020204030204" pitchFamily="34" charset="0"/>
              <a:sym typeface="Times New Roman"/>
            </a:endParaRPr>
          </a:p>
          <a:p>
            <a:pPr defTabSz="685800">
              <a:buClr>
                <a:srgbClr val="000000"/>
              </a:buClr>
              <a:buSzPts val="2400"/>
            </a:pPr>
            <a:endParaRPr kern="0" dirty="0">
              <a:solidFill>
                <a:srgbClr val="000000"/>
              </a:solidFill>
              <a:latin typeface="Calibri" panose="020F0502020204030204" pitchFamily="34" charset="0"/>
              <a:ea typeface="Times" charset="0"/>
              <a:cs typeface="Calibri" panose="020F0502020204030204" pitchFamily="34" charset="0"/>
              <a:sym typeface="Times New Roman"/>
            </a:endParaRPr>
          </a:p>
          <a:p>
            <a:pPr marL="342900" indent="-285750" defTabSz="685800">
              <a:lnSpc>
                <a:spcPct val="115000"/>
              </a:lnSpc>
              <a:buClr>
                <a:srgbClr val="000000"/>
              </a:buClr>
              <a:buSzPts val="2400"/>
              <a:buFont typeface="Times New Roman"/>
              <a:buChar char="-"/>
            </a:pPr>
            <a:r>
              <a:rPr lang="pt-BR" kern="0" dirty="0">
                <a:solidFill>
                  <a:srgbClr val="000000"/>
                </a:solidFill>
                <a:latin typeface="Calibri" panose="020F0502020204030204" pitchFamily="34" charset="0"/>
                <a:ea typeface="Times" charset="0"/>
                <a:cs typeface="Calibri" panose="020F0502020204030204" pitchFamily="34" charset="0"/>
                <a:sym typeface="Times New Roman"/>
              </a:rPr>
              <a:t>The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whole</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family</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is</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calmer</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and</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with</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more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knowledge</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about</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the</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issue</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a:t>
            </a:r>
            <a:endParaRPr kern="0" dirty="0">
              <a:solidFill>
                <a:srgbClr val="000000"/>
              </a:solidFill>
              <a:latin typeface="Calibri" panose="020F0502020204030204" pitchFamily="34" charset="0"/>
              <a:ea typeface="Times" charset="0"/>
              <a:cs typeface="Calibri" panose="020F0502020204030204" pitchFamily="34" charset="0"/>
              <a:sym typeface="Times New Roman"/>
            </a:endParaRPr>
          </a:p>
          <a:p>
            <a:pPr marL="342900" defTabSz="685800">
              <a:lnSpc>
                <a:spcPct val="115000"/>
              </a:lnSpc>
              <a:buClr>
                <a:srgbClr val="000000"/>
              </a:buClr>
              <a:buSzPts val="2400"/>
            </a:pPr>
            <a:endParaRPr kern="0" dirty="0">
              <a:solidFill>
                <a:srgbClr val="000000"/>
              </a:solidFill>
              <a:latin typeface="Calibri" panose="020F0502020204030204" pitchFamily="34" charset="0"/>
              <a:ea typeface="Times" charset="0"/>
              <a:cs typeface="Calibri" panose="020F0502020204030204" pitchFamily="34" charset="0"/>
              <a:sym typeface="Times New Roman"/>
            </a:endParaRPr>
          </a:p>
          <a:p>
            <a:pPr marL="342900" indent="-285750" defTabSz="685800">
              <a:lnSpc>
                <a:spcPct val="115000"/>
              </a:lnSpc>
              <a:buClr>
                <a:srgbClr val="000000"/>
              </a:buClr>
              <a:buSzPts val="2400"/>
              <a:buFont typeface="Times New Roman"/>
              <a:buChar char="-"/>
            </a:pPr>
            <a:r>
              <a:rPr lang="pt-BR" kern="0" dirty="0">
                <a:solidFill>
                  <a:srgbClr val="000000"/>
                </a:solidFill>
                <a:latin typeface="Calibri" panose="020F0502020204030204" pitchFamily="34" charset="0"/>
                <a:ea typeface="Times" charset="0"/>
                <a:cs typeface="Calibri" panose="020F0502020204030204" pitchFamily="34" charset="0"/>
                <a:sym typeface="Times New Roman"/>
              </a:rPr>
              <a:t>The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family</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has</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to</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maintain</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continuous</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support</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to</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a:t>
            </a:r>
            <a:r>
              <a:rPr lang="pt-BR" kern="0" dirty="0" err="1">
                <a:solidFill>
                  <a:srgbClr val="000000"/>
                </a:solidFill>
                <a:latin typeface="Calibri" panose="020F0502020204030204" pitchFamily="34" charset="0"/>
                <a:ea typeface="Times" charset="0"/>
                <a:cs typeface="Calibri" panose="020F0502020204030204" pitchFamily="34" charset="0"/>
                <a:sym typeface="Times New Roman"/>
              </a:rPr>
              <a:t>the</a:t>
            </a:r>
            <a:r>
              <a:rPr lang="pt-BR" kern="0" dirty="0">
                <a:solidFill>
                  <a:srgbClr val="000000"/>
                </a:solidFill>
                <a:latin typeface="Calibri" panose="020F0502020204030204" pitchFamily="34" charset="0"/>
                <a:ea typeface="Times" charset="0"/>
                <a:cs typeface="Calibri" panose="020F0502020204030204" pitchFamily="34" charset="0"/>
                <a:sym typeface="Times New Roman"/>
              </a:rPr>
              <a:t> son.  </a:t>
            </a:r>
            <a:endParaRPr kern="0" dirty="0">
              <a:solidFill>
                <a:srgbClr val="000000"/>
              </a:solidFill>
              <a:latin typeface="Calibri" panose="020F0502020204030204" pitchFamily="34" charset="0"/>
              <a:ea typeface="Times" charset="0"/>
              <a:cs typeface="Calibri" panose="020F0502020204030204" pitchFamily="34" charset="0"/>
              <a:sym typeface="Times New Roman"/>
            </a:endParaRPr>
          </a:p>
          <a:p>
            <a:pPr defTabSz="685800">
              <a:buClr>
                <a:srgbClr val="000000"/>
              </a:buClr>
              <a:buSzPts val="2400"/>
            </a:pPr>
            <a:endParaRPr kern="0" dirty="0">
              <a:solidFill>
                <a:srgbClr val="000000"/>
              </a:solidFill>
              <a:latin typeface="Times" charset="0"/>
              <a:ea typeface="Times" charset="0"/>
              <a:cs typeface="Times" charset="0"/>
              <a:sym typeface="Arial"/>
            </a:endParaRPr>
          </a:p>
          <a:p>
            <a:pPr defTabSz="685800">
              <a:buClr>
                <a:srgbClr val="000000"/>
              </a:buClr>
              <a:buSzPts val="2900"/>
            </a:pPr>
            <a:endParaRPr sz="2175" kern="0" dirty="0">
              <a:solidFill>
                <a:srgbClr val="000000"/>
              </a:solidFill>
              <a:latin typeface="Times" charset="0"/>
              <a:ea typeface="Times" charset="0"/>
              <a:cs typeface="Times" charset="0"/>
              <a:sym typeface="Courier New"/>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3"/>
        <p:cNvGrpSpPr/>
        <p:nvPr/>
      </p:nvGrpSpPr>
      <p:grpSpPr>
        <a:xfrm>
          <a:off x="0" y="0"/>
          <a:ext cx="0" cy="0"/>
          <a:chOff x="0" y="0"/>
          <a:chExt cx="0" cy="0"/>
        </a:xfrm>
      </p:grpSpPr>
      <p:sp>
        <p:nvSpPr>
          <p:cNvPr id="324" name="Google Shape;324;p16"/>
          <p:cNvSpPr txBox="1"/>
          <p:nvPr/>
        </p:nvSpPr>
        <p:spPr>
          <a:xfrm>
            <a:off x="458778" y="1049015"/>
            <a:ext cx="9828429" cy="622188"/>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How</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to</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reach</a:t>
            </a:r>
            <a:r>
              <a:rPr lang="pt-BR" sz="3600" kern="0" dirty="0">
                <a:solidFill>
                  <a:srgbClr val="FFFFFF"/>
                </a:solidFill>
                <a:latin typeface="Calibri"/>
                <a:ea typeface="Calibri"/>
                <a:cs typeface="Calibri"/>
                <a:sym typeface="Calibri"/>
              </a:rPr>
              <a:t> a </a:t>
            </a:r>
            <a:r>
              <a:rPr lang="pt-BR" sz="3600" kern="0" dirty="0" err="1">
                <a:solidFill>
                  <a:srgbClr val="FFFFFF"/>
                </a:solidFill>
                <a:latin typeface="Calibri"/>
                <a:ea typeface="Calibri"/>
                <a:cs typeface="Calibri"/>
                <a:sym typeface="Calibri"/>
              </a:rPr>
              <a:t>bigger</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number</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of</a:t>
            </a:r>
            <a:r>
              <a:rPr lang="pt-BR" sz="3600" kern="0" dirty="0">
                <a:solidFill>
                  <a:srgbClr val="FFFFFF"/>
                </a:solidFill>
                <a:latin typeface="Calibri"/>
                <a:ea typeface="Calibri"/>
                <a:cs typeface="Calibri"/>
                <a:sym typeface="Calibri"/>
              </a:rPr>
              <a:t> </a:t>
            </a:r>
            <a:r>
              <a:rPr lang="pt-BR" sz="3600" kern="0" dirty="0" err="1">
                <a:solidFill>
                  <a:srgbClr val="FFFFFF"/>
                </a:solidFill>
                <a:latin typeface="Calibri"/>
                <a:ea typeface="Calibri"/>
                <a:cs typeface="Calibri"/>
                <a:sym typeface="Calibri"/>
              </a:rPr>
              <a:t>AFMs</a:t>
            </a:r>
            <a:r>
              <a:rPr lang="pt-BR" sz="3600" kern="0" dirty="0">
                <a:solidFill>
                  <a:srgbClr val="FFFFFF"/>
                </a:solidFill>
                <a:latin typeface="Calibri"/>
                <a:ea typeface="Calibri"/>
                <a:cs typeface="Calibri"/>
                <a:sym typeface="Calibri"/>
              </a:rPr>
              <a:t>?</a:t>
            </a:r>
            <a:endParaRPr sz="1050" kern="0" dirty="0">
              <a:solidFill>
                <a:srgbClr val="000000"/>
              </a:solidFill>
              <a:latin typeface="Arial"/>
              <a:ea typeface="Arial"/>
              <a:cs typeface="Arial"/>
              <a:sym typeface="Arial"/>
            </a:endParaRPr>
          </a:p>
        </p:txBody>
      </p:sp>
      <p:sp>
        <p:nvSpPr>
          <p:cNvPr id="325" name="Google Shape;325;p16"/>
          <p:cNvSpPr txBox="1"/>
          <p:nvPr/>
        </p:nvSpPr>
        <p:spPr>
          <a:xfrm>
            <a:off x="1275031" y="2376322"/>
            <a:ext cx="6812391" cy="2562210"/>
          </a:xfrm>
          <a:prstGeom prst="rect">
            <a:avLst/>
          </a:prstGeom>
          <a:noFill/>
          <a:ln>
            <a:noFill/>
          </a:ln>
        </p:spPr>
        <p:txBody>
          <a:bodyPr spcFirstLastPara="1" wrap="square" lIns="68569" tIns="34275" rIns="68569" bIns="34275" anchor="t" anchorCtr="0">
            <a:spAutoFit/>
          </a:bodyPr>
          <a:lstStyle/>
          <a:p>
            <a:pPr marL="428625" indent="-428625" defTabSz="685800">
              <a:buClr>
                <a:srgbClr val="000000"/>
              </a:buClr>
              <a:buSzPts val="3600"/>
              <a:buFont typeface="Arial" panose="020B0604020202020204" pitchFamily="34" charset="0"/>
              <a:buChar char="•"/>
            </a:pP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The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advancement</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of</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the</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WhatsApp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interaction</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with</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Flora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into</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AI. </a:t>
            </a:r>
            <a:endParaRP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endParaRPr>
          </a:p>
          <a:p>
            <a:pPr marL="428625" indent="-428625" defTabSz="685800">
              <a:buClr>
                <a:srgbClr val="000000"/>
              </a:buClr>
              <a:buSzPts val="3600"/>
              <a:buFont typeface="Arial" panose="020B0604020202020204" pitchFamily="34" charset="0"/>
              <a:buChar char="•"/>
            </a:pP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Increase</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of</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the</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dissemination</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of</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a:t>
            </a:r>
            <a:r>
              <a:rPr lang="pt-BR" sz="2700" kern="0" dirty="0" err="1">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the</a:t>
            </a:r>
            <a:r>
              <a:rPr lang="pt-B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rPr>
              <a:t> MIF.</a:t>
            </a:r>
            <a:endParaRPr sz="2700" kern="0" dirty="0">
              <a:solidFill>
                <a:srgbClr val="000000"/>
              </a:solidFill>
              <a:highlight>
                <a:srgbClr val="FFFFFF"/>
              </a:highlight>
              <a:latin typeface="Calibri" panose="020F0502020204030204" pitchFamily="34" charset="0"/>
              <a:ea typeface="Times" charset="0"/>
              <a:cs typeface="Calibri" panose="020F0502020204030204" pitchFamily="34" charset="0"/>
              <a:sym typeface="Times New Roman"/>
            </a:endParaRPr>
          </a:p>
          <a:p>
            <a:pPr marL="428625" indent="-428625" defTabSz="685800">
              <a:buClr>
                <a:srgbClr val="000000"/>
              </a:buClr>
              <a:buSzPts val="2880"/>
              <a:buFont typeface="Arial" panose="020B0604020202020204" pitchFamily="34" charset="0"/>
              <a:buChar char="•"/>
            </a:pP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Get</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more </a:t>
            </a: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funding</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to</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develop</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the</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AI tool. </a:t>
            </a:r>
            <a:endParaRPr sz="2700" kern="0" dirty="0">
              <a:solidFill>
                <a:srgbClr val="000000"/>
              </a:solidFill>
              <a:latin typeface="Calibri" panose="020F0502020204030204" pitchFamily="34" charset="0"/>
              <a:ea typeface="Times" charset="0"/>
              <a:cs typeface="Calibri" panose="020F0502020204030204" pitchFamily="34" charset="0"/>
              <a:sym typeface="Arial"/>
            </a:endParaRPr>
          </a:p>
          <a:p>
            <a:pPr marL="428625" indent="-428625" defTabSz="685800">
              <a:buClr>
                <a:srgbClr val="000000"/>
              </a:buClr>
              <a:buSzPts val="2880"/>
              <a:buFont typeface="Arial" panose="020B0604020202020204" pitchFamily="34" charset="0"/>
              <a:buChar char="•"/>
            </a:pP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Have</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more </a:t>
            </a: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partners</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a:t>
            </a:r>
            <a:endParaRPr sz="2700" kern="0" dirty="0">
              <a:solidFill>
                <a:srgbClr val="000000"/>
              </a:solidFill>
              <a:latin typeface="Calibri" panose="020F0502020204030204" pitchFamily="34" charset="0"/>
              <a:ea typeface="Times" charset="0"/>
              <a:cs typeface="Calibri" panose="020F0502020204030204" pitchFamily="34" charset="0"/>
              <a:sym typeface="Calibri"/>
            </a:endParaRPr>
          </a:p>
          <a:p>
            <a:pPr marL="428625" indent="-462915" defTabSz="685800">
              <a:buClr>
                <a:srgbClr val="000000"/>
              </a:buClr>
              <a:buSzPts val="3600"/>
              <a:buFont typeface="Arial" panose="020B0604020202020204" pitchFamily="34" charset="0"/>
              <a:buChar char="•"/>
            </a:pP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Our</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team</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will</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a:t>
            </a: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write</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a </a:t>
            </a:r>
            <a:r>
              <a:rPr lang="pt-BR" sz="2700" kern="0" dirty="0" err="1">
                <a:solidFill>
                  <a:srgbClr val="000000"/>
                </a:solidFill>
                <a:latin typeface="Calibri" panose="020F0502020204030204" pitchFamily="34" charset="0"/>
                <a:ea typeface="Times" charset="0"/>
                <a:cs typeface="Calibri" panose="020F0502020204030204" pitchFamily="34" charset="0"/>
                <a:sym typeface="Calibri"/>
              </a:rPr>
              <a:t>paper</a:t>
            </a:r>
            <a:r>
              <a:rPr lang="pt-BR" sz="2700" kern="0" dirty="0">
                <a:solidFill>
                  <a:srgbClr val="000000"/>
                </a:solidFill>
                <a:latin typeface="Calibri" panose="020F0502020204030204" pitchFamily="34" charset="0"/>
                <a:ea typeface="Times" charset="0"/>
                <a:cs typeface="Calibri" panose="020F0502020204030204" pitchFamily="34" charset="0"/>
                <a:sym typeface="Calibri"/>
              </a:rPr>
              <a:t>. </a:t>
            </a:r>
            <a:endParaRPr sz="2700" kern="0" dirty="0">
              <a:solidFill>
                <a:srgbClr val="000000"/>
              </a:solidFill>
              <a:latin typeface="Calibri" panose="020F0502020204030204" pitchFamily="34" charset="0"/>
              <a:ea typeface="Times" charset="0"/>
              <a:cs typeface="Calibri" panose="020F050202020403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
        <p:nvSpPr>
          <p:cNvPr id="332" name="Google Shape;332;g251704d56dc_0_43"/>
          <p:cNvSpPr txBox="1"/>
          <p:nvPr/>
        </p:nvSpPr>
        <p:spPr>
          <a:xfrm>
            <a:off x="458778" y="1060392"/>
            <a:ext cx="9828450" cy="622125"/>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Summary</a:t>
            </a:r>
            <a:endParaRPr sz="1050" kern="0" dirty="0">
              <a:solidFill>
                <a:srgbClr val="000000"/>
              </a:solidFill>
              <a:latin typeface="Arial"/>
              <a:ea typeface="Arial"/>
              <a:cs typeface="Arial"/>
              <a:sym typeface="Arial"/>
            </a:endParaRPr>
          </a:p>
        </p:txBody>
      </p:sp>
      <p:sp>
        <p:nvSpPr>
          <p:cNvPr id="333" name="Google Shape;333;g251704d56dc_0_43"/>
          <p:cNvSpPr txBox="1"/>
          <p:nvPr/>
        </p:nvSpPr>
        <p:spPr>
          <a:xfrm>
            <a:off x="1285646" y="2438848"/>
            <a:ext cx="6689250" cy="2839208"/>
          </a:xfrm>
          <a:prstGeom prst="rect">
            <a:avLst/>
          </a:prstGeom>
          <a:noFill/>
          <a:ln>
            <a:noFill/>
          </a:ln>
        </p:spPr>
        <p:txBody>
          <a:bodyPr spcFirstLastPara="1" wrap="square" lIns="68569" tIns="34275" rIns="68569" bIns="34275" anchor="t" anchorCtr="0">
            <a:spAutoFit/>
          </a:bodyPr>
          <a:lstStyle/>
          <a:p>
            <a:pPr defTabSz="685800">
              <a:buClr>
                <a:srgbClr val="000000"/>
              </a:buClr>
            </a:pPr>
            <a:r>
              <a:rPr lang="pt-BR" kern="0" dirty="0" err="1">
                <a:solidFill>
                  <a:srgbClr val="000000"/>
                </a:solidFill>
                <a:latin typeface="Calibri" panose="020F0502020204030204" pitchFamily="34" charset="0"/>
                <a:cs typeface="Calibri" panose="020F0502020204030204" pitchFamily="34" charset="0"/>
                <a:sym typeface="Arial"/>
              </a:rPr>
              <a:t>AcurarTECH</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has</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worked</a:t>
            </a:r>
            <a:r>
              <a:rPr lang="pt-BR" kern="0" dirty="0">
                <a:solidFill>
                  <a:srgbClr val="000000"/>
                </a:solidFill>
                <a:latin typeface="Calibri" panose="020F0502020204030204" pitchFamily="34" charset="0"/>
                <a:cs typeface="Calibri" panose="020F0502020204030204" pitchFamily="34" charset="0"/>
                <a:sym typeface="Arial"/>
              </a:rPr>
              <a:t> for some </a:t>
            </a:r>
            <a:r>
              <a:rPr lang="pt-BR" kern="0" dirty="0" err="1">
                <a:solidFill>
                  <a:srgbClr val="000000"/>
                </a:solidFill>
                <a:latin typeface="Calibri" panose="020F0502020204030204" pitchFamily="34" charset="0"/>
                <a:cs typeface="Calibri" panose="020F0502020204030204" pitchFamily="34" charset="0"/>
                <a:sym typeface="Arial"/>
              </a:rPr>
              <a:t>AFMs</a:t>
            </a:r>
            <a:r>
              <a:rPr lang="pt-BR" kern="0" dirty="0">
                <a:solidFill>
                  <a:srgbClr val="000000"/>
                </a:solidFill>
                <a:latin typeface="Calibri" panose="020F0502020204030204" pitchFamily="34" charset="0"/>
                <a:cs typeface="Calibri" panose="020F0502020204030204" pitchFamily="34" charset="0"/>
                <a:sym typeface="Arial"/>
              </a:rPr>
              <a:t>.</a:t>
            </a:r>
            <a:endParaRPr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pPr>
            <a:endParaRPr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pPr>
            <a:r>
              <a:rPr lang="pt-BR" kern="0" dirty="0">
                <a:solidFill>
                  <a:srgbClr val="000000"/>
                </a:solidFill>
                <a:latin typeface="Calibri" panose="020F0502020204030204" pitchFamily="34" charset="0"/>
                <a:cs typeface="Calibri" panose="020F0502020204030204" pitchFamily="34" charset="0"/>
                <a:sym typeface="Arial"/>
              </a:rPr>
              <a:t>The </a:t>
            </a:r>
            <a:r>
              <a:rPr lang="pt-BR" kern="0" dirty="0" err="1">
                <a:solidFill>
                  <a:srgbClr val="000000"/>
                </a:solidFill>
                <a:latin typeface="Calibri" panose="020F0502020204030204" pitchFamily="34" charset="0"/>
                <a:cs typeface="Calibri" panose="020F0502020204030204" pitchFamily="34" charset="0"/>
                <a:sym typeface="Arial"/>
              </a:rPr>
              <a:t>engagement</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of</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AFMs</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is</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very</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important</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to</a:t>
            </a:r>
            <a:r>
              <a:rPr lang="pt-BR" kern="0" dirty="0">
                <a:solidFill>
                  <a:srgbClr val="000000"/>
                </a:solidFill>
                <a:latin typeface="Calibri" panose="020F0502020204030204" pitchFamily="34" charset="0"/>
                <a:cs typeface="Calibri" panose="020F0502020204030204" pitchFamily="34" charset="0"/>
                <a:sym typeface="Arial"/>
              </a:rPr>
              <a:t> help </a:t>
            </a:r>
            <a:r>
              <a:rPr lang="pt-BR" kern="0" dirty="0" err="1">
                <a:solidFill>
                  <a:srgbClr val="000000"/>
                </a:solidFill>
                <a:latin typeface="Calibri" panose="020F0502020204030204" pitchFamily="34" charset="0"/>
                <a:cs typeface="Calibri" panose="020F0502020204030204" pitchFamily="34" charset="0"/>
                <a:sym typeface="Arial"/>
              </a:rPr>
              <a:t>other</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families</a:t>
            </a:r>
            <a:r>
              <a:rPr lang="pt-BR" kern="0" dirty="0">
                <a:solidFill>
                  <a:srgbClr val="000000"/>
                </a:solidFill>
                <a:latin typeface="Calibri" panose="020F0502020204030204" pitchFamily="34" charset="0"/>
                <a:cs typeface="Calibri" panose="020F0502020204030204" pitchFamily="34" charset="0"/>
                <a:sym typeface="Arial"/>
              </a:rPr>
              <a:t>. </a:t>
            </a:r>
            <a:endParaRPr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pPr>
            <a:endParaRPr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pPr>
            <a:r>
              <a:rPr lang="pt-BR" kern="0" dirty="0" err="1">
                <a:solidFill>
                  <a:srgbClr val="000000"/>
                </a:solidFill>
                <a:latin typeface="Calibri" panose="020F0502020204030204" pitchFamily="34" charset="0"/>
                <a:cs typeface="Calibri" panose="020F0502020204030204" pitchFamily="34" charset="0"/>
                <a:sym typeface="Arial"/>
              </a:rPr>
              <a:t>When</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AFMs</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get</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attention</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and</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intervention</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with</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focus</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on</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themselves</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the</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outcome</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to</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the</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whole</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family</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will</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be</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good</a:t>
            </a:r>
            <a:r>
              <a:rPr lang="pt-BR" kern="0" dirty="0">
                <a:solidFill>
                  <a:srgbClr val="000000"/>
                </a:solidFill>
                <a:latin typeface="Calibri" panose="020F0502020204030204" pitchFamily="34" charset="0"/>
                <a:cs typeface="Calibri" panose="020F0502020204030204" pitchFamily="34" charset="0"/>
                <a:sym typeface="Arial"/>
              </a:rPr>
              <a:t>. </a:t>
            </a:r>
            <a:endParaRPr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pPr>
            <a:endParaRPr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pPr>
            <a:r>
              <a:rPr lang="pt-BR" kern="0" dirty="0" err="1">
                <a:solidFill>
                  <a:srgbClr val="000000"/>
                </a:solidFill>
                <a:latin typeface="Calibri" panose="020F0502020204030204" pitchFamily="34" charset="0"/>
                <a:cs typeface="Calibri" panose="020F0502020204030204" pitchFamily="34" charset="0"/>
                <a:sym typeface="Arial"/>
              </a:rPr>
              <a:t>Increase</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the</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accessibility</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of</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AcurarTECH</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through</a:t>
            </a:r>
            <a:r>
              <a:rPr lang="pt-BR" kern="0" dirty="0">
                <a:solidFill>
                  <a:srgbClr val="000000"/>
                </a:solidFill>
                <a:latin typeface="Calibri" panose="020F0502020204030204" pitchFamily="34" charset="0"/>
                <a:cs typeface="Calibri" panose="020F0502020204030204" pitchFamily="34" charset="0"/>
                <a:sym typeface="Arial"/>
              </a:rPr>
              <a:t> Artificial </a:t>
            </a:r>
            <a:r>
              <a:rPr lang="pt-BR" kern="0" dirty="0" err="1">
                <a:solidFill>
                  <a:srgbClr val="000000"/>
                </a:solidFill>
                <a:latin typeface="Calibri" panose="020F0502020204030204" pitchFamily="34" charset="0"/>
                <a:cs typeface="Calibri" panose="020F0502020204030204" pitchFamily="34" charset="0"/>
                <a:sym typeface="Arial"/>
              </a:rPr>
              <a:t>Intelligence</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may</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reach</a:t>
            </a:r>
            <a:r>
              <a:rPr lang="pt-BR" kern="0" dirty="0">
                <a:solidFill>
                  <a:srgbClr val="000000"/>
                </a:solidFill>
                <a:latin typeface="Calibri" panose="020F0502020204030204" pitchFamily="34" charset="0"/>
                <a:cs typeface="Calibri" panose="020F0502020204030204" pitchFamily="34" charset="0"/>
                <a:sym typeface="Arial"/>
              </a:rPr>
              <a:t> a </a:t>
            </a:r>
            <a:r>
              <a:rPr lang="pt-BR" kern="0" dirty="0" err="1">
                <a:solidFill>
                  <a:srgbClr val="000000"/>
                </a:solidFill>
                <a:latin typeface="Calibri" panose="020F0502020204030204" pitchFamily="34" charset="0"/>
                <a:cs typeface="Calibri" panose="020F0502020204030204" pitchFamily="34" charset="0"/>
                <a:sym typeface="Arial"/>
              </a:rPr>
              <a:t>bigger</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number</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of</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Brazilian</a:t>
            </a:r>
            <a:r>
              <a:rPr lang="pt-BR" kern="0" dirty="0">
                <a:solidFill>
                  <a:srgbClr val="000000"/>
                </a:solidFill>
                <a:latin typeface="Calibri" panose="020F0502020204030204" pitchFamily="34" charset="0"/>
                <a:cs typeface="Calibri" panose="020F0502020204030204" pitchFamily="34" charset="0"/>
                <a:sym typeface="Arial"/>
              </a:rPr>
              <a:t> </a:t>
            </a:r>
            <a:r>
              <a:rPr lang="pt-BR" kern="0" dirty="0" err="1">
                <a:solidFill>
                  <a:srgbClr val="000000"/>
                </a:solidFill>
                <a:latin typeface="Calibri" panose="020F0502020204030204" pitchFamily="34" charset="0"/>
                <a:cs typeface="Calibri" panose="020F0502020204030204" pitchFamily="34" charset="0"/>
                <a:sym typeface="Arial"/>
              </a:rPr>
              <a:t>AFMs</a:t>
            </a:r>
            <a:r>
              <a:rPr lang="pt-BR" kern="0" dirty="0">
                <a:solidFill>
                  <a:srgbClr val="000000"/>
                </a:solidFill>
                <a:latin typeface="Calibri" panose="020F0502020204030204" pitchFamily="34" charset="0"/>
                <a:cs typeface="Calibri" panose="020F0502020204030204" pitchFamily="34" charset="0"/>
                <a:sym typeface="Arial"/>
              </a:rPr>
              <a:t>. </a:t>
            </a:r>
            <a:br>
              <a:rPr lang="pt-BR" kern="0" dirty="0">
                <a:solidFill>
                  <a:srgbClr val="000000"/>
                </a:solidFill>
                <a:latin typeface="Arial"/>
                <a:cs typeface="Arial"/>
                <a:sym typeface="Arial"/>
              </a:rPr>
            </a:br>
            <a:endParaRPr kern="0" dirty="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
        <p:nvSpPr>
          <p:cNvPr id="340" name="Google Shape;340;p17"/>
          <p:cNvSpPr txBox="1"/>
          <p:nvPr/>
        </p:nvSpPr>
        <p:spPr>
          <a:xfrm>
            <a:off x="458778" y="1060329"/>
            <a:ext cx="9828429" cy="622188"/>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References</a:t>
            </a:r>
            <a:endParaRPr sz="1050" kern="0" dirty="0">
              <a:solidFill>
                <a:srgbClr val="000000"/>
              </a:solidFill>
              <a:latin typeface="Arial"/>
              <a:ea typeface="Arial"/>
              <a:cs typeface="Arial"/>
              <a:sym typeface="Arial"/>
            </a:endParaRPr>
          </a:p>
        </p:txBody>
      </p:sp>
      <p:sp>
        <p:nvSpPr>
          <p:cNvPr id="341" name="Google Shape;341;p17"/>
          <p:cNvSpPr txBox="1"/>
          <p:nvPr/>
        </p:nvSpPr>
        <p:spPr>
          <a:xfrm>
            <a:off x="450614" y="1945397"/>
            <a:ext cx="6522970" cy="2562300"/>
          </a:xfrm>
          <a:prstGeom prst="rect">
            <a:avLst/>
          </a:prstGeom>
          <a:noFill/>
          <a:ln>
            <a:noFill/>
          </a:ln>
        </p:spPr>
        <p:txBody>
          <a:bodyPr spcFirstLastPara="1" wrap="square" lIns="68569" tIns="68569" rIns="68569" bIns="68569" anchor="t" anchorCtr="0">
            <a:noAutofit/>
          </a:bodyPr>
          <a:lstStyle/>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BORTOLON, C.B. et al. (2016) Family </a:t>
            </a:r>
            <a:r>
              <a:rPr lang="pt-BR" sz="900" kern="0" dirty="0" err="1">
                <a:solidFill>
                  <a:srgbClr val="000000"/>
                </a:solidFill>
                <a:latin typeface="Calibri"/>
                <a:ea typeface="Calibri"/>
                <a:cs typeface="Calibri"/>
                <a:sym typeface="Calibri"/>
              </a:rPr>
              <a:t>Functioning</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Health </a:t>
            </a:r>
            <a:r>
              <a:rPr lang="pt-BR" sz="900" kern="0" dirty="0" err="1">
                <a:solidFill>
                  <a:srgbClr val="000000"/>
                </a:solidFill>
                <a:latin typeface="Calibri"/>
                <a:ea typeface="Calibri"/>
                <a:cs typeface="Calibri"/>
                <a:sym typeface="Calibri"/>
              </a:rPr>
              <a:t>Issues</a:t>
            </a:r>
            <a:r>
              <a:rPr lang="pt-BR" sz="900" kern="0" dirty="0">
                <a:solidFill>
                  <a:srgbClr val="000000"/>
                </a:solidFill>
                <a:latin typeface="Calibri"/>
                <a:ea typeface="Calibri"/>
                <a:cs typeface="Calibri"/>
                <a:sym typeface="Calibri"/>
              </a:rPr>
              <a:t> Associated </a:t>
            </a:r>
            <a:r>
              <a:rPr lang="pt-BR" sz="900" kern="0" dirty="0" err="1">
                <a:solidFill>
                  <a:srgbClr val="000000"/>
                </a:solidFill>
                <a:latin typeface="Calibri"/>
                <a:ea typeface="Calibri"/>
                <a:cs typeface="Calibri"/>
                <a:sym typeface="Calibri"/>
              </a:rPr>
              <a:t>with</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Codependency</a:t>
            </a:r>
            <a:r>
              <a:rPr lang="pt-BR" sz="900" kern="0" dirty="0">
                <a:solidFill>
                  <a:srgbClr val="000000"/>
                </a:solidFill>
                <a:latin typeface="Calibri"/>
                <a:ea typeface="Calibri"/>
                <a:cs typeface="Calibri"/>
                <a:sym typeface="Calibri"/>
              </a:rPr>
              <a:t> in </a:t>
            </a:r>
            <a:r>
              <a:rPr lang="pt-BR" sz="900" kern="0" dirty="0" err="1">
                <a:solidFill>
                  <a:srgbClr val="000000"/>
                </a:solidFill>
                <a:latin typeface="Calibri"/>
                <a:ea typeface="Calibri"/>
                <a:cs typeface="Calibri"/>
                <a:sym typeface="Calibri"/>
              </a:rPr>
              <a:t>Families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of</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Drug</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Users</a:t>
            </a:r>
            <a:r>
              <a:rPr lang="pt-BR" sz="900" kern="0" dirty="0">
                <a:solidFill>
                  <a:srgbClr val="000000"/>
                </a:solidFill>
                <a:latin typeface="Calibri"/>
                <a:ea typeface="Calibri"/>
                <a:cs typeface="Calibri"/>
                <a:sym typeface="Calibri"/>
              </a:rPr>
              <a:t>. Ciência &amp; Saúde  Coletiva (Online), 21, p.101 – 107.</a:t>
            </a:r>
            <a:endParaRPr sz="1050" kern="0" dirty="0">
              <a:solidFill>
                <a:srgbClr val="000000"/>
              </a:solidFill>
              <a:latin typeface="Arial"/>
              <a:ea typeface="Arial"/>
              <a:cs typeface="Arial"/>
              <a:sym typeface="Arial"/>
            </a:endParaRPr>
          </a:p>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BORTOLON, C.B. et al. (2017) Six-</a:t>
            </a:r>
            <a:r>
              <a:rPr lang="pt-BR" sz="900" kern="0" dirty="0" err="1">
                <a:solidFill>
                  <a:srgbClr val="000000"/>
                </a:solidFill>
                <a:latin typeface="Calibri"/>
                <a:ea typeface="Calibri"/>
                <a:cs typeface="Calibri"/>
                <a:sym typeface="Calibri"/>
              </a:rPr>
              <a:t>Month</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Outcomes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of</a:t>
            </a:r>
            <a:r>
              <a:rPr lang="pt-BR" sz="900" kern="0" dirty="0">
                <a:solidFill>
                  <a:srgbClr val="000000"/>
                </a:solidFill>
                <a:latin typeface="Calibri"/>
                <a:ea typeface="Calibri"/>
                <a:cs typeface="Calibri"/>
                <a:sym typeface="Calibri"/>
              </a:rPr>
              <a:t> a </a:t>
            </a:r>
            <a:r>
              <a:rPr lang="pt-BR" sz="900" kern="0" dirty="0" err="1">
                <a:solidFill>
                  <a:srgbClr val="000000"/>
                </a:solidFill>
                <a:latin typeface="Calibri"/>
                <a:ea typeface="Calibri"/>
                <a:cs typeface="Calibri"/>
                <a:sym typeface="Calibri"/>
              </a:rPr>
              <a:t>Randomized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Motivational</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Tele-intervention</a:t>
            </a:r>
            <a:r>
              <a:rPr lang="pt-BR" sz="900" kern="0" dirty="0">
                <a:solidFill>
                  <a:srgbClr val="000000"/>
                </a:solidFill>
                <a:latin typeface="Calibri"/>
                <a:ea typeface="Calibri"/>
                <a:cs typeface="Calibri"/>
                <a:sym typeface="Calibri"/>
              </a:rPr>
              <a:t> for </a:t>
            </a:r>
            <a:r>
              <a:rPr lang="pt-BR" sz="900" kern="0" dirty="0" err="1">
                <a:solidFill>
                  <a:srgbClr val="000000"/>
                </a:solidFill>
                <a:latin typeface="Calibri"/>
                <a:ea typeface="Calibri"/>
                <a:cs typeface="Calibri"/>
                <a:sym typeface="Calibri"/>
              </a:rPr>
              <a:t>Change</a:t>
            </a:r>
            <a:r>
              <a:rPr lang="pt-BR" sz="900" kern="0" dirty="0">
                <a:solidFill>
                  <a:srgbClr val="000000"/>
                </a:solidFill>
                <a:latin typeface="Calibri"/>
                <a:ea typeface="Calibri"/>
                <a:cs typeface="Calibri"/>
                <a:sym typeface="Calibri"/>
              </a:rPr>
              <a:t> in </a:t>
            </a:r>
            <a:r>
              <a:rPr lang="pt-BR" sz="900" kern="0" dirty="0" err="1">
                <a:solidFill>
                  <a:srgbClr val="000000"/>
                </a:solidFill>
                <a:latin typeface="Calibri"/>
                <a:ea typeface="Calibri"/>
                <a:cs typeface="Calibri"/>
                <a:sym typeface="Calibri"/>
              </a:rPr>
              <a:t>the</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Codependent</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Behaviour</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of</a:t>
            </a:r>
            <a:r>
              <a:rPr lang="pt-BR" sz="900" kern="0" dirty="0">
                <a:solidFill>
                  <a:srgbClr val="000000"/>
                </a:solidFill>
                <a:latin typeface="Calibri"/>
                <a:ea typeface="Calibri"/>
                <a:cs typeface="Calibri"/>
                <a:sym typeface="Calibri"/>
              </a:rPr>
              <a:t> Family </a:t>
            </a:r>
            <a:r>
              <a:rPr lang="pt-BR" sz="900" kern="0" dirty="0" err="1">
                <a:solidFill>
                  <a:srgbClr val="000000"/>
                </a:solidFill>
                <a:latin typeface="Calibri"/>
                <a:ea typeface="Calibri"/>
                <a:cs typeface="Calibri"/>
                <a:sym typeface="Calibri"/>
              </a:rPr>
              <a:t>Members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of</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Drug</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Users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Substance</a:t>
            </a:r>
            <a:r>
              <a:rPr lang="pt-BR" sz="900" kern="0" dirty="0">
                <a:solidFill>
                  <a:srgbClr val="000000"/>
                </a:solidFill>
                <a:latin typeface="Calibri"/>
                <a:ea typeface="Calibri"/>
                <a:cs typeface="Calibri"/>
                <a:sym typeface="Calibri"/>
              </a:rPr>
              <a:t> Use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Misuse</a:t>
            </a:r>
            <a:r>
              <a:rPr lang="pt-BR" sz="900" kern="0" dirty="0">
                <a:solidFill>
                  <a:srgbClr val="000000"/>
                </a:solidFill>
                <a:latin typeface="Calibri"/>
                <a:ea typeface="Calibri"/>
                <a:cs typeface="Calibri"/>
                <a:sym typeface="Calibri"/>
              </a:rPr>
              <a:t>, 52 (2), p. 164-174, 2017. </a:t>
            </a:r>
            <a:endParaRPr sz="1050" kern="0" dirty="0">
              <a:solidFill>
                <a:srgbClr val="000000"/>
              </a:solidFill>
              <a:latin typeface="Arial"/>
              <a:ea typeface="Arial"/>
              <a:cs typeface="Arial"/>
              <a:sym typeface="Arial"/>
            </a:endParaRPr>
          </a:p>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CARR, C. J.A, et al. (2008). Individual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system </a:t>
            </a:r>
            <a:r>
              <a:rPr lang="pt-BR" sz="900" kern="0" dirty="0" err="1">
                <a:solidFill>
                  <a:srgbClr val="000000"/>
                </a:solidFill>
                <a:latin typeface="Calibri"/>
                <a:ea typeface="Calibri"/>
                <a:cs typeface="Calibri"/>
                <a:sym typeface="Calibri"/>
              </a:rPr>
              <a:t>influences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waiting</a:t>
            </a:r>
            <a:r>
              <a:rPr lang="pt-BR" sz="900" kern="0" dirty="0">
                <a:solidFill>
                  <a:srgbClr val="000000"/>
                </a:solidFill>
                <a:latin typeface="Calibri"/>
                <a:ea typeface="Calibri"/>
                <a:cs typeface="Calibri"/>
                <a:sym typeface="Calibri"/>
              </a:rPr>
              <a:t> time for </a:t>
            </a:r>
            <a:r>
              <a:rPr lang="pt-BR" sz="900" kern="0" dirty="0" err="1">
                <a:solidFill>
                  <a:srgbClr val="000000"/>
                </a:solidFill>
                <a:latin typeface="Calibri"/>
                <a:ea typeface="Calibri"/>
                <a:cs typeface="Calibri"/>
                <a:sym typeface="Calibri"/>
              </a:rPr>
              <a:t>substance</a:t>
            </a:r>
            <a:r>
              <a:rPr lang="pt-BR" sz="900" kern="0" dirty="0">
                <a:solidFill>
                  <a:srgbClr val="000000"/>
                </a:solidFill>
                <a:latin typeface="Calibri"/>
                <a:ea typeface="Calibri"/>
                <a:cs typeface="Calibri"/>
                <a:sym typeface="Calibri"/>
              </a:rPr>
              <a:t> abuse </a:t>
            </a:r>
            <a:r>
              <a:rPr lang="pt-BR" sz="900" kern="0" dirty="0" err="1">
                <a:solidFill>
                  <a:srgbClr val="000000"/>
                </a:solidFill>
                <a:latin typeface="Calibri"/>
                <a:ea typeface="Calibri"/>
                <a:cs typeface="Calibri"/>
                <a:sym typeface="Calibri"/>
              </a:rPr>
              <a:t>treatment</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Journal</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of</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Substance</a:t>
            </a:r>
            <a:r>
              <a:rPr lang="pt-BR" sz="900" kern="0" dirty="0">
                <a:solidFill>
                  <a:srgbClr val="000000"/>
                </a:solidFill>
                <a:latin typeface="Calibri"/>
                <a:ea typeface="Calibri"/>
                <a:cs typeface="Calibri"/>
                <a:sym typeface="Calibri"/>
              </a:rPr>
              <a:t> Abuse </a:t>
            </a:r>
            <a:r>
              <a:rPr lang="pt-BR" sz="900" kern="0" dirty="0" err="1">
                <a:solidFill>
                  <a:srgbClr val="000000"/>
                </a:solidFill>
                <a:latin typeface="Calibri"/>
                <a:ea typeface="Calibri"/>
                <a:cs typeface="Calibri"/>
                <a:sym typeface="Calibri"/>
              </a:rPr>
              <a:t>Treatment</a:t>
            </a:r>
            <a:r>
              <a:rPr lang="pt-BR" sz="900" kern="0" dirty="0">
                <a:solidFill>
                  <a:srgbClr val="000000"/>
                </a:solidFill>
                <a:latin typeface="Calibri"/>
                <a:ea typeface="Calibri"/>
                <a:cs typeface="Calibri"/>
                <a:sym typeface="Calibri"/>
              </a:rPr>
              <a:t>. 34. 192-201.</a:t>
            </a:r>
            <a:endParaRPr sz="1050" kern="0" dirty="0">
              <a:solidFill>
                <a:srgbClr val="000000"/>
              </a:solidFill>
              <a:latin typeface="Arial"/>
              <a:ea typeface="Arial"/>
              <a:cs typeface="Arial"/>
              <a:sym typeface="Arial"/>
            </a:endParaRPr>
          </a:p>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COPELLO, A. et al. (2010).  The </a:t>
            </a:r>
            <a:r>
              <a:rPr lang="pt-BR" sz="900" kern="0" dirty="0" err="1">
                <a:solidFill>
                  <a:srgbClr val="000000"/>
                </a:solidFill>
                <a:latin typeface="Calibri"/>
                <a:ea typeface="Calibri"/>
                <a:cs typeface="Calibri"/>
                <a:sym typeface="Calibri"/>
              </a:rPr>
              <a:t>impact</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of</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addiction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the</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family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Estimates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of</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prevalence</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costs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Drug</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education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prevention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policy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December</a:t>
            </a:r>
            <a:r>
              <a:rPr lang="pt-BR" sz="900" kern="0" dirty="0">
                <a:solidFill>
                  <a:srgbClr val="000000"/>
                </a:solidFill>
                <a:latin typeface="Calibri"/>
                <a:ea typeface="Calibri"/>
                <a:cs typeface="Calibri"/>
                <a:sym typeface="Calibri"/>
              </a:rPr>
              <a:t>; 17 (S1): 63-74.</a:t>
            </a:r>
            <a:endParaRPr sz="1050" kern="0" dirty="0">
              <a:solidFill>
                <a:srgbClr val="000000"/>
              </a:solidFill>
              <a:latin typeface="Arial"/>
              <a:ea typeface="Arial"/>
              <a:cs typeface="Arial"/>
              <a:sym typeface="Arial"/>
            </a:endParaRPr>
          </a:p>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HORTA. A. et al. (2016). Vivência e estratégias de enfrentamento de familiares de dependentes. Rev. Bras. Enfermagem. </a:t>
            </a:r>
            <a:r>
              <a:rPr lang="pt-BR" sz="900" kern="0" dirty="0" err="1">
                <a:solidFill>
                  <a:srgbClr val="000000"/>
                </a:solidFill>
                <a:latin typeface="Calibri"/>
                <a:ea typeface="Calibri"/>
                <a:cs typeface="Calibri"/>
                <a:sym typeface="Calibri"/>
              </a:rPr>
              <a:t>nov</a:t>
            </a:r>
            <a:r>
              <a:rPr lang="pt-BR" sz="900" kern="0" dirty="0">
                <a:solidFill>
                  <a:srgbClr val="000000"/>
                </a:solidFill>
                <a:latin typeface="Calibri"/>
                <a:ea typeface="Calibri"/>
                <a:cs typeface="Calibri"/>
                <a:sym typeface="Calibri"/>
              </a:rPr>
              <a:t>-dez, 69 (6):1024-30.</a:t>
            </a:r>
            <a:endParaRPr sz="900" kern="0" dirty="0">
              <a:solidFill>
                <a:srgbClr val="000000"/>
              </a:solidFill>
              <a:latin typeface="Calibri"/>
              <a:ea typeface="Calibri"/>
              <a:cs typeface="Calibri"/>
              <a:sym typeface="Calibri"/>
            </a:endParaRPr>
          </a:p>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ORFORD, J. et al. (2017a). The </a:t>
            </a:r>
            <a:r>
              <a:rPr lang="pt-BR" sz="900" kern="0" dirty="0" err="1">
                <a:solidFill>
                  <a:srgbClr val="000000"/>
                </a:solidFill>
                <a:latin typeface="Calibri"/>
                <a:ea typeface="Calibri"/>
                <a:cs typeface="Calibri"/>
                <a:sym typeface="Calibri"/>
              </a:rPr>
              <a:t>burden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experienced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by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Brazilian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family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members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affected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by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their</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relatives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alcohol</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or</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drug</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misuse</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Drug</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Education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prevention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policy</a:t>
            </a:r>
            <a:r>
              <a:rPr lang="pt-BR" sz="900" kern="0" dirty="0">
                <a:solidFill>
                  <a:srgbClr val="000000"/>
                </a:solidFill>
                <a:latin typeface="Calibri"/>
                <a:ea typeface="Calibri"/>
                <a:cs typeface="Calibri"/>
                <a:sym typeface="Calibri"/>
              </a:rPr>
              <a:t>. 24(1):9-16.</a:t>
            </a:r>
            <a:endParaRPr sz="1050" kern="0" dirty="0">
              <a:solidFill>
                <a:srgbClr val="000000"/>
              </a:solidFill>
              <a:latin typeface="Arial"/>
              <a:ea typeface="Arial"/>
              <a:cs typeface="Arial"/>
              <a:sym typeface="Arial"/>
            </a:endParaRPr>
          </a:p>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ORFORD, J. (2017b). </a:t>
            </a:r>
            <a:r>
              <a:rPr lang="pt-BR" sz="900" kern="0" dirty="0" err="1">
                <a:solidFill>
                  <a:srgbClr val="000000"/>
                </a:solidFill>
                <a:latin typeface="Calibri"/>
                <a:ea typeface="Calibri"/>
                <a:cs typeface="Calibri"/>
                <a:sym typeface="Calibri"/>
              </a:rPr>
              <a:t>How</a:t>
            </a:r>
            <a:r>
              <a:rPr lang="pt-BR" sz="900" kern="0" dirty="0">
                <a:solidFill>
                  <a:srgbClr val="000000"/>
                </a:solidFill>
                <a:latin typeface="Calibri"/>
                <a:ea typeface="Calibri"/>
                <a:cs typeface="Calibri"/>
                <a:sym typeface="Calibri"/>
              </a:rPr>
              <a:t> does </a:t>
            </a:r>
            <a:r>
              <a:rPr lang="pt-BR" sz="900" kern="0" dirty="0" err="1">
                <a:solidFill>
                  <a:srgbClr val="000000"/>
                </a:solidFill>
                <a:latin typeface="Calibri"/>
                <a:ea typeface="Calibri"/>
                <a:cs typeface="Calibri"/>
                <a:sym typeface="Calibri"/>
              </a:rPr>
              <a:t>the</a:t>
            </a:r>
            <a:r>
              <a:rPr lang="pt-BR" sz="900" kern="0" dirty="0">
                <a:solidFill>
                  <a:srgbClr val="000000"/>
                </a:solidFill>
                <a:latin typeface="Calibri"/>
                <a:ea typeface="Calibri"/>
                <a:cs typeface="Calibri"/>
                <a:sym typeface="Calibri"/>
              </a:rPr>
              <a:t> common core </a:t>
            </a:r>
            <a:r>
              <a:rPr lang="pt-BR" sz="900" kern="0" dirty="0" err="1">
                <a:solidFill>
                  <a:srgbClr val="000000"/>
                </a:solidFill>
                <a:latin typeface="Calibri"/>
                <a:ea typeface="Calibri"/>
                <a:cs typeface="Calibri"/>
                <a:sym typeface="Calibri"/>
              </a:rPr>
              <a:t>to</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the</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harm</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experienced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by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affected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family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members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vary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by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relationship</a:t>
            </a:r>
            <a:r>
              <a:rPr lang="pt-BR" sz="900" kern="0" dirty="0">
                <a:solidFill>
                  <a:srgbClr val="000000"/>
                </a:solidFill>
                <a:latin typeface="Calibri"/>
                <a:ea typeface="Calibri"/>
                <a:cs typeface="Calibri"/>
                <a:sym typeface="Calibri"/>
              </a:rPr>
              <a:t>, social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cultural </a:t>
            </a:r>
            <a:r>
              <a:rPr lang="pt-BR" sz="900" kern="0" dirty="0" err="1">
                <a:solidFill>
                  <a:srgbClr val="000000"/>
                </a:solidFill>
                <a:latin typeface="Calibri"/>
                <a:ea typeface="Calibri"/>
                <a:cs typeface="Calibri"/>
                <a:sym typeface="Calibri"/>
              </a:rPr>
              <a:t>factors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Drugs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Education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Prevention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Policy</a:t>
            </a:r>
            <a:r>
              <a:rPr lang="pt-BR" sz="900" kern="0" dirty="0">
                <a:solidFill>
                  <a:srgbClr val="000000"/>
                </a:solidFill>
                <a:latin typeface="Calibri"/>
                <a:ea typeface="Calibri"/>
                <a:cs typeface="Calibri"/>
                <a:sym typeface="Calibri"/>
              </a:rPr>
              <a:t>. 24(1):9-16.</a:t>
            </a:r>
            <a:endParaRPr sz="1050" kern="0" dirty="0">
              <a:solidFill>
                <a:srgbClr val="000000"/>
              </a:solidFill>
              <a:latin typeface="Arial"/>
              <a:ea typeface="Arial"/>
              <a:cs typeface="Arial"/>
              <a:sym typeface="Arial"/>
            </a:endParaRPr>
          </a:p>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ORFORD, J. et al. (2013). </a:t>
            </a:r>
            <a:r>
              <a:rPr lang="pt-BR" sz="900" kern="0" dirty="0" err="1">
                <a:solidFill>
                  <a:srgbClr val="000000"/>
                </a:solidFill>
                <a:latin typeface="Calibri"/>
                <a:ea typeface="Calibri"/>
                <a:cs typeface="Calibri"/>
                <a:sym typeface="Calibri"/>
              </a:rPr>
              <a:t>Addiction</a:t>
            </a:r>
            <a:r>
              <a:rPr lang="pt-BR" sz="900" kern="0" dirty="0">
                <a:solidFill>
                  <a:srgbClr val="000000"/>
                </a:solidFill>
                <a:latin typeface="Calibri"/>
                <a:ea typeface="Calibri"/>
                <a:cs typeface="Calibri"/>
                <a:sym typeface="Calibri"/>
              </a:rPr>
              <a:t> in </a:t>
            </a:r>
            <a:r>
              <a:rPr lang="pt-BR" sz="900" kern="0" dirty="0" err="1">
                <a:solidFill>
                  <a:srgbClr val="000000"/>
                </a:solidFill>
                <a:latin typeface="Calibri"/>
                <a:ea typeface="Calibri"/>
                <a:cs typeface="Calibri"/>
                <a:sym typeface="Calibri"/>
              </a:rPr>
              <a:t>the</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family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is</a:t>
            </a:r>
            <a:r>
              <a:rPr lang="pt-BR" sz="900" kern="0" dirty="0">
                <a:solidFill>
                  <a:srgbClr val="000000"/>
                </a:solidFill>
                <a:latin typeface="Calibri"/>
                <a:ea typeface="Calibri"/>
                <a:cs typeface="Calibri"/>
                <a:sym typeface="Calibri"/>
              </a:rPr>
              <a:t> a major </a:t>
            </a:r>
            <a:r>
              <a:rPr lang="pt-BR" sz="900" kern="0" dirty="0" err="1">
                <a:solidFill>
                  <a:srgbClr val="000000"/>
                </a:solidFill>
                <a:latin typeface="Calibri"/>
                <a:ea typeface="Calibri"/>
                <a:cs typeface="Calibri"/>
                <a:sym typeface="Calibri"/>
              </a:rPr>
              <a:t>but</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neglected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contributor</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to</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the</a:t>
            </a:r>
            <a:r>
              <a:rPr lang="pt-BR" sz="900" kern="0" dirty="0">
                <a:solidFill>
                  <a:srgbClr val="000000"/>
                </a:solidFill>
                <a:latin typeface="Calibri"/>
                <a:ea typeface="Calibri"/>
                <a:cs typeface="Calibri"/>
                <a:sym typeface="Calibri"/>
              </a:rPr>
              <a:t> global </a:t>
            </a:r>
            <a:r>
              <a:rPr lang="pt-BR" sz="900" kern="0" dirty="0" err="1">
                <a:solidFill>
                  <a:srgbClr val="000000"/>
                </a:solidFill>
                <a:latin typeface="Calibri"/>
                <a:ea typeface="Calibri"/>
                <a:cs typeface="Calibri"/>
                <a:sym typeface="Calibri"/>
              </a:rPr>
              <a:t>burden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of</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adult</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ill-health</a:t>
            </a:r>
            <a:r>
              <a:rPr lang="pt-BR" sz="900" kern="0" dirty="0">
                <a:solidFill>
                  <a:srgbClr val="000000"/>
                </a:solidFill>
                <a:latin typeface="Calibri"/>
                <a:ea typeface="Calibri"/>
                <a:cs typeface="Calibri"/>
                <a:sym typeface="Calibri"/>
              </a:rPr>
              <a:t>. Social Science &amp; Medicine 78. </a:t>
            </a:r>
            <a:r>
              <a:rPr lang="pt-BR" sz="900" kern="0" dirty="0" err="1">
                <a:solidFill>
                  <a:srgbClr val="000000"/>
                </a:solidFill>
                <a:latin typeface="Calibri"/>
                <a:ea typeface="Calibri"/>
                <a:cs typeface="Calibri"/>
                <a:sym typeface="Calibri"/>
              </a:rPr>
              <a:t>pg</a:t>
            </a:r>
            <a:r>
              <a:rPr lang="pt-BR" sz="900" kern="0" dirty="0">
                <a:solidFill>
                  <a:srgbClr val="000000"/>
                </a:solidFill>
                <a:latin typeface="Calibri"/>
                <a:ea typeface="Calibri"/>
                <a:cs typeface="Calibri"/>
                <a:sym typeface="Calibri"/>
              </a:rPr>
              <a:t> 70-78.</a:t>
            </a:r>
            <a:endParaRPr sz="900" kern="0" dirty="0">
              <a:solidFill>
                <a:srgbClr val="000000"/>
              </a:solidFill>
              <a:latin typeface="Calibri"/>
              <a:ea typeface="Calibri"/>
              <a:cs typeface="Calibri"/>
              <a:sym typeface="Calibri"/>
            </a:endParaRPr>
          </a:p>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SAKIYAMA, H.M.T. et al. (2015). Family </a:t>
            </a:r>
            <a:r>
              <a:rPr lang="pt-BR" sz="900" kern="0" dirty="0" err="1">
                <a:solidFill>
                  <a:srgbClr val="000000"/>
                </a:solidFill>
                <a:latin typeface="Calibri"/>
                <a:ea typeface="Calibri"/>
                <a:cs typeface="Calibri"/>
                <a:sym typeface="Calibri"/>
              </a:rPr>
              <a:t>members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affected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by</a:t>
            </a:r>
            <a:r>
              <a:rPr lang="pt-BR" sz="900" kern="0" dirty="0">
                <a:solidFill>
                  <a:srgbClr val="000000"/>
                </a:solidFill>
                <a:latin typeface="Calibri"/>
                <a:ea typeface="Calibri"/>
                <a:cs typeface="Calibri"/>
                <a:sym typeface="Calibri"/>
              </a:rPr>
              <a:t> a </a:t>
            </a:r>
            <a:r>
              <a:rPr lang="pt-BR" sz="900" kern="0" dirty="0" err="1">
                <a:solidFill>
                  <a:srgbClr val="000000"/>
                </a:solidFill>
                <a:latin typeface="Calibri"/>
                <a:ea typeface="Calibri"/>
                <a:cs typeface="Calibri"/>
                <a:sym typeface="Calibri"/>
              </a:rPr>
              <a:t>relative’s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substance</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misuse</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looking</a:t>
            </a:r>
            <a:r>
              <a:rPr lang="pt-BR" sz="900" kern="0" dirty="0">
                <a:solidFill>
                  <a:srgbClr val="000000"/>
                </a:solidFill>
                <a:latin typeface="Calibri"/>
                <a:ea typeface="Calibri"/>
                <a:cs typeface="Calibri"/>
                <a:sym typeface="Calibri"/>
              </a:rPr>
              <a:t> for social </a:t>
            </a:r>
            <a:r>
              <a:rPr lang="pt-BR" sz="900" kern="0" dirty="0" err="1">
                <a:solidFill>
                  <a:srgbClr val="000000"/>
                </a:solidFill>
                <a:latin typeface="Calibri"/>
                <a:ea typeface="Calibri"/>
                <a:cs typeface="Calibri"/>
                <a:sym typeface="Calibri"/>
              </a:rPr>
              <a:t>support</a:t>
            </a:r>
            <a:r>
              <a:rPr lang="pt-BR" sz="900" kern="0" dirty="0">
                <a:solidFill>
                  <a:srgbClr val="000000"/>
                </a:solidFill>
                <a:latin typeface="Calibri"/>
                <a:ea typeface="Calibri"/>
                <a:cs typeface="Calibri"/>
                <a:sym typeface="Calibri"/>
              </a:rPr>
              <a:t>: Who are </a:t>
            </a:r>
            <a:r>
              <a:rPr lang="pt-BR" sz="900" kern="0" dirty="0" err="1">
                <a:solidFill>
                  <a:srgbClr val="000000"/>
                </a:solidFill>
                <a:latin typeface="Calibri"/>
                <a:ea typeface="Calibri"/>
                <a:cs typeface="Calibri"/>
                <a:sym typeface="Calibri"/>
              </a:rPr>
              <a:t>they</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Drug</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alcohol</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Dependence</a:t>
            </a:r>
            <a:r>
              <a:rPr lang="pt-BR" sz="900" kern="0" dirty="0">
                <a:solidFill>
                  <a:srgbClr val="000000"/>
                </a:solidFill>
                <a:latin typeface="Calibri"/>
                <a:ea typeface="Calibri"/>
                <a:cs typeface="Calibri"/>
                <a:sym typeface="Calibri"/>
              </a:rPr>
              <a:t>, 147, p. 276-279.</a:t>
            </a:r>
            <a:endParaRPr sz="1050" kern="0" dirty="0">
              <a:solidFill>
                <a:srgbClr val="000000"/>
              </a:solidFill>
              <a:latin typeface="Arial"/>
              <a:ea typeface="Arial"/>
              <a:cs typeface="Arial"/>
              <a:sym typeface="Arial"/>
            </a:endParaRPr>
          </a:p>
          <a:p>
            <a:pPr algn="just" defTabSz="685800">
              <a:lnSpc>
                <a:spcPct val="90000"/>
              </a:lnSpc>
              <a:spcBef>
                <a:spcPts val="750"/>
              </a:spcBef>
              <a:buClr>
                <a:srgbClr val="000000"/>
              </a:buClr>
              <a:buSzPts val="1200"/>
            </a:pPr>
            <a:r>
              <a:rPr lang="pt-BR" sz="900" kern="0" dirty="0">
                <a:solidFill>
                  <a:srgbClr val="000000"/>
                </a:solidFill>
                <a:latin typeface="Calibri"/>
                <a:ea typeface="Calibri"/>
                <a:cs typeface="Calibri"/>
                <a:sym typeface="Calibri"/>
              </a:rPr>
              <a:t>UNODC. United </a:t>
            </a:r>
            <a:r>
              <a:rPr lang="pt-BR" sz="900" kern="0" dirty="0" err="1">
                <a:solidFill>
                  <a:srgbClr val="000000"/>
                </a:solidFill>
                <a:latin typeface="Calibri"/>
                <a:ea typeface="Calibri"/>
                <a:cs typeface="Calibri"/>
                <a:sym typeface="Calibri"/>
              </a:rPr>
              <a:t>Nations</a:t>
            </a:r>
            <a:r>
              <a:rPr lang="pt-BR" sz="900" kern="0" dirty="0">
                <a:solidFill>
                  <a:srgbClr val="000000"/>
                </a:solidFill>
                <a:latin typeface="Calibri"/>
                <a:ea typeface="Calibri"/>
                <a:cs typeface="Calibri"/>
                <a:sym typeface="Calibri"/>
              </a:rPr>
              <a:t> Office </a:t>
            </a:r>
            <a:r>
              <a:rPr lang="pt-BR" sz="900" kern="0" dirty="0" err="1">
                <a:solidFill>
                  <a:srgbClr val="000000"/>
                </a:solidFill>
                <a:latin typeface="Calibri"/>
                <a:ea typeface="Calibri"/>
                <a:cs typeface="Calibri"/>
                <a:sym typeface="Calibri"/>
              </a:rPr>
              <a:t>on</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Drugs</a:t>
            </a:r>
            <a:r>
              <a:rPr lang="pt-BR" sz="900" kern="0" dirty="0">
                <a:solidFill>
                  <a:srgbClr val="000000"/>
                </a:solidFill>
                <a:latin typeface="Calibri"/>
                <a:ea typeface="Calibri"/>
                <a:cs typeface="Calibri"/>
                <a:sym typeface="Calibri"/>
              </a:rPr>
              <a:t> </a:t>
            </a:r>
            <a:r>
              <a:rPr lang="pt-BR" sz="900" kern="0" dirty="0" err="1">
                <a:solidFill>
                  <a:srgbClr val="000000"/>
                </a:solidFill>
                <a:latin typeface="Calibri"/>
                <a:ea typeface="Calibri"/>
                <a:cs typeface="Calibri"/>
                <a:sym typeface="Calibri"/>
              </a:rPr>
              <a:t>and</a:t>
            </a:r>
            <a:r>
              <a:rPr lang="pt-BR" sz="900" kern="0" dirty="0">
                <a:solidFill>
                  <a:srgbClr val="000000"/>
                </a:solidFill>
                <a:latin typeface="Calibri"/>
                <a:ea typeface="Calibri"/>
                <a:cs typeface="Calibri"/>
                <a:sym typeface="Calibri"/>
              </a:rPr>
              <a:t> Crime. (2019). World </a:t>
            </a:r>
            <a:r>
              <a:rPr lang="pt-BR" sz="900" kern="0" dirty="0" err="1">
                <a:solidFill>
                  <a:srgbClr val="000000"/>
                </a:solidFill>
                <a:latin typeface="Calibri"/>
                <a:ea typeface="Calibri"/>
                <a:cs typeface="Calibri"/>
                <a:sym typeface="Calibri"/>
              </a:rPr>
              <a:t>Drug</a:t>
            </a:r>
            <a:r>
              <a:rPr lang="pt-BR" sz="900" kern="0" dirty="0">
                <a:solidFill>
                  <a:srgbClr val="000000"/>
                </a:solidFill>
                <a:latin typeface="Calibri"/>
                <a:ea typeface="Calibri"/>
                <a:cs typeface="Calibri"/>
                <a:sym typeface="Calibri"/>
              </a:rPr>
              <a:t> Report. </a:t>
            </a:r>
            <a:r>
              <a:rPr lang="pt-BR" sz="900" kern="0" dirty="0" err="1">
                <a:solidFill>
                  <a:srgbClr val="000000"/>
                </a:solidFill>
                <a:latin typeface="Calibri"/>
                <a:ea typeface="Calibri"/>
                <a:cs typeface="Calibri"/>
                <a:sym typeface="Calibri"/>
              </a:rPr>
              <a:t>Retrieved</a:t>
            </a:r>
            <a:r>
              <a:rPr lang="pt-BR" sz="900" kern="0" dirty="0">
                <a:solidFill>
                  <a:srgbClr val="000000"/>
                </a:solidFill>
                <a:latin typeface="Calibri"/>
                <a:ea typeface="Calibri"/>
                <a:cs typeface="Calibri"/>
                <a:sym typeface="Calibri"/>
              </a:rPr>
              <a:t> 2022, </a:t>
            </a:r>
            <a:r>
              <a:rPr lang="pt-BR" sz="900" kern="0" dirty="0" err="1">
                <a:solidFill>
                  <a:srgbClr val="000000"/>
                </a:solidFill>
                <a:latin typeface="Calibri"/>
                <a:ea typeface="Calibri"/>
                <a:cs typeface="Calibri"/>
                <a:sym typeface="Calibri"/>
              </a:rPr>
              <a:t>September</a:t>
            </a:r>
            <a:r>
              <a:rPr lang="pt-BR" sz="900" kern="0" dirty="0">
                <a:solidFill>
                  <a:srgbClr val="000000"/>
                </a:solidFill>
                <a:latin typeface="Calibri"/>
                <a:ea typeface="Calibri"/>
                <a:cs typeface="Calibri"/>
                <a:sym typeface="Calibri"/>
              </a:rPr>
              <a:t> 20. </a:t>
            </a:r>
            <a:endParaRPr sz="1050" kern="0" dirty="0">
              <a:solidFill>
                <a:srgbClr val="000000"/>
              </a:solidFill>
              <a:latin typeface="Arial"/>
              <a:ea typeface="Arial"/>
              <a:cs typeface="Arial"/>
              <a:sym typeface="Arial"/>
            </a:endParaRPr>
          </a:p>
          <a:p>
            <a:pPr algn="just" defTabSz="685800">
              <a:lnSpc>
                <a:spcPct val="200000"/>
              </a:lnSpc>
              <a:buClr>
                <a:srgbClr val="000000"/>
              </a:buClr>
              <a:buSzPts val="377"/>
            </a:pPr>
            <a:endParaRPr sz="900" kern="0" dirty="0">
              <a:solidFill>
                <a:srgbClr val="222222"/>
              </a:solidFill>
              <a:latin typeface="Calibri"/>
              <a:ea typeface="Calibri"/>
              <a:cs typeface="Calibri"/>
              <a:sym typeface="Calibri"/>
            </a:endParaRPr>
          </a:p>
          <a:p>
            <a:pPr marL="85725" defTabSz="685800">
              <a:lnSpc>
                <a:spcPct val="115000"/>
              </a:lnSpc>
              <a:buClr>
                <a:srgbClr val="000000"/>
              </a:buClr>
              <a:buSzPts val="1200"/>
            </a:pPr>
            <a:endParaRPr sz="900" kern="0" dirty="0">
              <a:solidFill>
                <a:srgbClr val="000000"/>
              </a:solidFill>
              <a:latin typeface="Calibri"/>
              <a:ea typeface="Calibri"/>
              <a:cs typeface="Calibri"/>
              <a:sym typeface="Calibri"/>
            </a:endParaRPr>
          </a:p>
        </p:txBody>
      </p:sp>
      <p:pic>
        <p:nvPicPr>
          <p:cNvPr id="342" name="Google Shape;342;p17"/>
          <p:cNvPicPr preferRelativeResize="0"/>
          <p:nvPr/>
        </p:nvPicPr>
        <p:blipFill rotWithShape="1">
          <a:blip r:embed="rId4">
            <a:alphaModFix/>
          </a:blip>
          <a:srcRect/>
          <a:stretch/>
        </p:blipFill>
        <p:spPr>
          <a:xfrm flipH="1">
            <a:off x="7570694" y="801037"/>
            <a:ext cx="1573306" cy="52317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8"/>
        <p:cNvGrpSpPr/>
        <p:nvPr/>
      </p:nvGrpSpPr>
      <p:grpSpPr>
        <a:xfrm>
          <a:off x="0" y="0"/>
          <a:ext cx="0" cy="0"/>
          <a:chOff x="0" y="0"/>
          <a:chExt cx="0" cy="0"/>
        </a:xfrm>
      </p:grpSpPr>
      <p:sp>
        <p:nvSpPr>
          <p:cNvPr id="3" name="Google Shape;309;p18">
            <a:extLst>
              <a:ext uri="{FF2B5EF4-FFF2-40B4-BE49-F238E27FC236}">
                <a16:creationId xmlns:a16="http://schemas.microsoft.com/office/drawing/2014/main" id="{E81478D2-7F52-98A0-DC7F-BFE13A88387A}"/>
              </a:ext>
            </a:extLst>
          </p:cNvPr>
          <p:cNvSpPr txBox="1"/>
          <p:nvPr/>
        </p:nvSpPr>
        <p:spPr>
          <a:xfrm>
            <a:off x="458977" y="1015133"/>
            <a:ext cx="8347696" cy="622188"/>
          </a:xfrm>
          <a:prstGeom prst="rect">
            <a:avLst/>
          </a:prstGeom>
          <a:noFill/>
          <a:ln>
            <a:noFill/>
          </a:ln>
        </p:spPr>
        <p:txBody>
          <a:bodyPr spcFirstLastPara="1" wrap="square" lIns="68569" tIns="68569" rIns="68569" bIns="68569" anchor="t" anchorCtr="0">
            <a:noAutofit/>
          </a:bodyPr>
          <a:lstStyle/>
          <a:p>
            <a:pPr defTabSz="685800">
              <a:buClr>
                <a:srgbClr val="FFFFFF"/>
              </a:buClr>
              <a:buSzPts val="5333"/>
            </a:pPr>
            <a:r>
              <a:rPr lang="pt-BR" sz="3600" kern="0" dirty="0" err="1">
                <a:solidFill>
                  <a:srgbClr val="FFFFFF"/>
                </a:solidFill>
                <a:latin typeface="Calibri"/>
                <a:ea typeface="Calibri"/>
                <a:cs typeface="Calibri"/>
                <a:sym typeface="Calibri"/>
              </a:rPr>
              <a:t>Our</a:t>
            </a:r>
            <a:r>
              <a:rPr lang="pt-BR" sz="3600" kern="0" dirty="0">
                <a:solidFill>
                  <a:srgbClr val="FFFFFF"/>
                </a:solidFill>
                <a:latin typeface="Calibri"/>
                <a:ea typeface="Calibri"/>
                <a:cs typeface="Calibri"/>
                <a:sym typeface="Calibri"/>
              </a:rPr>
              <a:t> Team</a:t>
            </a:r>
            <a:endParaRPr sz="1050" kern="0" dirty="0">
              <a:solidFill>
                <a:srgbClr val="000000"/>
              </a:solidFill>
              <a:latin typeface="Arial"/>
              <a:cs typeface="Arial"/>
              <a:sym typeface="Arial"/>
            </a:endParaRPr>
          </a:p>
        </p:txBody>
      </p:sp>
      <p:sp>
        <p:nvSpPr>
          <p:cNvPr id="4" name="Google Shape;310;p18">
            <a:extLst>
              <a:ext uri="{FF2B5EF4-FFF2-40B4-BE49-F238E27FC236}">
                <a16:creationId xmlns:a16="http://schemas.microsoft.com/office/drawing/2014/main" id="{6FBA0361-DDE1-624F-FFAA-AE04A9576D85}"/>
              </a:ext>
            </a:extLst>
          </p:cNvPr>
          <p:cNvSpPr txBox="1"/>
          <p:nvPr/>
        </p:nvSpPr>
        <p:spPr>
          <a:xfrm>
            <a:off x="286299" y="4157821"/>
            <a:ext cx="3835655" cy="1685046"/>
          </a:xfrm>
          <a:prstGeom prst="rect">
            <a:avLst/>
          </a:prstGeom>
          <a:noFill/>
          <a:ln>
            <a:noFill/>
          </a:ln>
        </p:spPr>
        <p:txBody>
          <a:bodyPr spcFirstLastPara="1" wrap="square" lIns="68569" tIns="34275" rIns="68569" bIns="34275" anchor="t" anchorCtr="0">
            <a:spAutoFit/>
          </a:bodyPr>
          <a:lstStyle/>
          <a:p>
            <a:pPr defTabSz="685800">
              <a:buClr>
                <a:srgbClr val="000000"/>
              </a:buClr>
              <a:buSzPts val="2400"/>
            </a:pPr>
            <a:r>
              <a:rPr lang="pt-BR" sz="1500" kern="0" dirty="0">
                <a:solidFill>
                  <a:srgbClr val="000000"/>
                </a:solidFill>
                <a:latin typeface="Calibri"/>
                <a:ea typeface="Calibri"/>
                <a:cs typeface="Calibri"/>
                <a:sym typeface="Calibri"/>
              </a:rPr>
              <a:t>Cassandra Borges </a:t>
            </a:r>
            <a:r>
              <a:rPr lang="pt-BR" sz="1500" kern="0" dirty="0" err="1">
                <a:solidFill>
                  <a:srgbClr val="000000"/>
                </a:solidFill>
                <a:latin typeface="Calibri"/>
                <a:ea typeface="Calibri"/>
                <a:cs typeface="Calibri"/>
                <a:sym typeface="Calibri"/>
              </a:rPr>
              <a:t>Bortolon</a:t>
            </a:r>
            <a:r>
              <a:rPr lang="pt-BR" sz="1500" kern="0" dirty="0">
                <a:solidFill>
                  <a:srgbClr val="000000"/>
                </a:solidFill>
                <a:latin typeface="Calibri"/>
                <a:ea typeface="Calibri"/>
                <a:cs typeface="Calibri"/>
                <a:sym typeface="Calibri"/>
              </a:rPr>
              <a:t> </a:t>
            </a:r>
            <a:r>
              <a:rPr lang="pt-BR" sz="1500" kern="0" baseline="30000" dirty="0">
                <a:solidFill>
                  <a:srgbClr val="000000"/>
                </a:solidFill>
                <a:latin typeface="Calibri"/>
                <a:ea typeface="Calibri"/>
                <a:cs typeface="Calibri"/>
                <a:sym typeface="Calibri"/>
              </a:rPr>
              <a:t>a</a:t>
            </a:r>
            <a:endParaRPr sz="1500" kern="0" dirty="0">
              <a:solidFill>
                <a:srgbClr val="000000"/>
              </a:solidFill>
              <a:latin typeface="Calibri"/>
              <a:ea typeface="Calibri"/>
              <a:cs typeface="Calibri"/>
              <a:sym typeface="Calibri"/>
            </a:endParaRPr>
          </a:p>
          <a:p>
            <a:pPr defTabSz="685800">
              <a:buClr>
                <a:srgbClr val="000000"/>
              </a:buClr>
              <a:buSzPts val="2400"/>
            </a:pPr>
            <a:r>
              <a:rPr lang="pt-BR" sz="1500" kern="0" dirty="0">
                <a:solidFill>
                  <a:srgbClr val="000000"/>
                </a:solidFill>
                <a:latin typeface="Calibri"/>
                <a:ea typeface="Calibri"/>
                <a:cs typeface="Calibri"/>
                <a:sym typeface="Calibri"/>
              </a:rPr>
              <a:t>Fernando Frederic </a:t>
            </a:r>
            <a:r>
              <a:rPr lang="pt-BR" sz="1500" kern="0" baseline="30000" dirty="0" err="1">
                <a:solidFill>
                  <a:srgbClr val="000000"/>
                </a:solidFill>
                <a:latin typeface="Calibri"/>
                <a:ea typeface="Calibri"/>
                <a:cs typeface="Calibri"/>
                <a:sym typeface="Calibri"/>
              </a:rPr>
              <a:t>b</a:t>
            </a:r>
            <a:endParaRPr sz="1500" kern="0" dirty="0">
              <a:solidFill>
                <a:srgbClr val="000000"/>
              </a:solidFill>
              <a:latin typeface="Calibri"/>
              <a:ea typeface="Calibri"/>
              <a:cs typeface="Calibri"/>
              <a:sym typeface="Calibri"/>
            </a:endParaRPr>
          </a:p>
          <a:p>
            <a:pPr defTabSz="685800">
              <a:buClr>
                <a:srgbClr val="000000"/>
              </a:buClr>
              <a:buSzPts val="2400"/>
            </a:pPr>
            <a:r>
              <a:rPr lang="pt-BR" sz="1500" kern="0" dirty="0">
                <a:solidFill>
                  <a:srgbClr val="000000"/>
                </a:solidFill>
                <a:latin typeface="Calibri"/>
                <a:ea typeface="Calibri"/>
                <a:cs typeface="Calibri"/>
                <a:sym typeface="Calibri"/>
              </a:rPr>
              <a:t>Juliana Ribeiro da Rosa </a:t>
            </a:r>
            <a:r>
              <a:rPr lang="pt-BR" sz="1500" kern="0" baseline="30000" dirty="0" err="1">
                <a:solidFill>
                  <a:srgbClr val="000000"/>
                </a:solidFill>
                <a:latin typeface="Calibri"/>
                <a:ea typeface="Calibri"/>
                <a:cs typeface="Calibri"/>
                <a:sym typeface="Calibri"/>
              </a:rPr>
              <a:t>c</a:t>
            </a:r>
            <a:endParaRPr sz="1500" kern="0" dirty="0">
              <a:solidFill>
                <a:srgbClr val="000000"/>
              </a:solidFill>
              <a:latin typeface="Calibri"/>
              <a:ea typeface="Calibri"/>
              <a:cs typeface="Calibri"/>
              <a:sym typeface="Calibri"/>
            </a:endParaRPr>
          </a:p>
          <a:p>
            <a:pPr defTabSz="685800">
              <a:buClr>
                <a:srgbClr val="000000"/>
              </a:buClr>
              <a:buSzPts val="2400"/>
            </a:pPr>
            <a:r>
              <a:rPr lang="pt-BR" sz="1500" kern="0" dirty="0">
                <a:solidFill>
                  <a:srgbClr val="000000"/>
                </a:solidFill>
                <a:latin typeface="Calibri"/>
                <a:ea typeface="Calibri"/>
                <a:cs typeface="Calibri"/>
                <a:sym typeface="Calibri"/>
              </a:rPr>
              <a:t>Daniel Carneiro </a:t>
            </a:r>
            <a:r>
              <a:rPr lang="pt-BR" sz="1500" kern="0" baseline="30000" dirty="0" err="1">
                <a:solidFill>
                  <a:srgbClr val="000000"/>
                </a:solidFill>
                <a:latin typeface="Calibri"/>
                <a:ea typeface="Calibri"/>
                <a:cs typeface="Calibri"/>
                <a:sym typeface="Calibri"/>
              </a:rPr>
              <a:t>d</a:t>
            </a:r>
            <a:endParaRPr sz="1500" kern="0" dirty="0">
              <a:solidFill>
                <a:srgbClr val="000000"/>
              </a:solidFill>
              <a:latin typeface="Calibri"/>
              <a:ea typeface="Calibri"/>
              <a:cs typeface="Calibri"/>
              <a:sym typeface="Calibri"/>
            </a:endParaRPr>
          </a:p>
          <a:p>
            <a:pPr defTabSz="685800">
              <a:buClr>
                <a:srgbClr val="000000"/>
              </a:buClr>
            </a:pPr>
            <a:r>
              <a:rPr lang="pt-BR" sz="1500" kern="0" dirty="0">
                <a:solidFill>
                  <a:srgbClr val="000000"/>
                </a:solidFill>
                <a:latin typeface="Calibri"/>
                <a:ea typeface="Calibri"/>
                <a:cs typeface="Calibri"/>
                <a:sym typeface="Calibri"/>
              </a:rPr>
              <a:t>Caroline </a:t>
            </a:r>
            <a:r>
              <a:rPr lang="pt-BR" sz="1500" kern="0" dirty="0" err="1">
                <a:solidFill>
                  <a:srgbClr val="000000"/>
                </a:solidFill>
                <a:latin typeface="Calibri"/>
                <a:ea typeface="Calibri"/>
                <a:cs typeface="Calibri"/>
                <a:sym typeface="Calibri"/>
              </a:rPr>
              <a:t>Moresco</a:t>
            </a:r>
            <a:r>
              <a:rPr lang="pt-BR" sz="1500" kern="0" dirty="0">
                <a:solidFill>
                  <a:srgbClr val="000000"/>
                </a:solidFill>
                <a:latin typeface="Calibri"/>
                <a:ea typeface="Calibri"/>
                <a:cs typeface="Calibri"/>
                <a:sym typeface="Calibri"/>
              </a:rPr>
              <a:t> de Moura </a:t>
            </a:r>
            <a:r>
              <a:rPr lang="pt-BR" sz="1500" kern="0" baseline="30000" dirty="0">
                <a:solidFill>
                  <a:srgbClr val="000000"/>
                </a:solidFill>
                <a:latin typeface="Calibri"/>
                <a:ea typeface="Calibri"/>
                <a:cs typeface="Calibri"/>
                <a:sym typeface="Calibri"/>
              </a:rPr>
              <a:t>e</a:t>
            </a:r>
          </a:p>
          <a:p>
            <a:pPr defTabSz="685800">
              <a:buClr>
                <a:srgbClr val="000000"/>
              </a:buClr>
            </a:pPr>
            <a:r>
              <a:rPr lang="pt-BR" sz="1500" kern="0" dirty="0">
                <a:solidFill>
                  <a:srgbClr val="000000"/>
                </a:solidFill>
                <a:latin typeface="Calibri"/>
                <a:ea typeface="Calibri"/>
                <a:cs typeface="Calibri"/>
                <a:sym typeface="Calibri"/>
              </a:rPr>
              <a:t>Vitoria Mendonça Dias </a:t>
            </a:r>
            <a:r>
              <a:rPr lang="pt-BR" sz="1500" kern="0" baseline="30000" dirty="0" err="1">
                <a:solidFill>
                  <a:srgbClr val="000000"/>
                </a:solidFill>
                <a:latin typeface="Calibri"/>
                <a:ea typeface="Calibri"/>
                <a:cs typeface="Calibri"/>
                <a:sym typeface="Calibri"/>
              </a:rPr>
              <a:t>f</a:t>
            </a:r>
            <a:endParaRPr lang="pt-BR" sz="1500" kern="0" baseline="30000" dirty="0">
              <a:solidFill>
                <a:srgbClr val="000000"/>
              </a:solidFill>
              <a:latin typeface="Calibri"/>
              <a:ea typeface="Calibri"/>
              <a:cs typeface="Calibri"/>
              <a:sym typeface="Calibri"/>
            </a:endParaRPr>
          </a:p>
          <a:p>
            <a:pPr defTabSz="685800">
              <a:buClr>
                <a:srgbClr val="000000"/>
              </a:buClr>
            </a:pPr>
            <a:r>
              <a:rPr lang="pt-BR" sz="1500" kern="0" dirty="0">
                <a:solidFill>
                  <a:srgbClr val="000000"/>
                </a:solidFill>
                <a:latin typeface="Calibri"/>
                <a:ea typeface="Calibri"/>
                <a:cs typeface="Calibri"/>
                <a:sym typeface="Calibri"/>
              </a:rPr>
              <a:t>Robson Inácio </a:t>
            </a:r>
            <a:r>
              <a:rPr lang="pt-BR" sz="1500" kern="0" baseline="30000" dirty="0" err="1">
                <a:solidFill>
                  <a:srgbClr val="000000"/>
                </a:solidFill>
                <a:latin typeface="Calibri"/>
                <a:ea typeface="Calibri"/>
                <a:cs typeface="Calibri"/>
                <a:sym typeface="Calibri"/>
              </a:rPr>
              <a:t>g</a:t>
            </a:r>
            <a:endParaRPr sz="2400" kern="0" baseline="30000" dirty="0">
              <a:solidFill>
                <a:srgbClr val="000000"/>
              </a:solidFill>
              <a:latin typeface="Calibri"/>
              <a:ea typeface="Calibri"/>
              <a:cs typeface="Calibri"/>
              <a:sym typeface="Calibri"/>
            </a:endParaRPr>
          </a:p>
        </p:txBody>
      </p:sp>
      <p:pic>
        <p:nvPicPr>
          <p:cNvPr id="5" name="Imagem 4" descr="Grupo de pessoas posando para foto&#10;&#10;Descrição gerada automaticamente">
            <a:extLst>
              <a:ext uri="{FF2B5EF4-FFF2-40B4-BE49-F238E27FC236}">
                <a16:creationId xmlns:a16="http://schemas.microsoft.com/office/drawing/2014/main" id="{C32C51F3-F8C8-83AC-D620-FBF3423E61F4}"/>
              </a:ext>
            </a:extLst>
          </p:cNvPr>
          <p:cNvPicPr>
            <a:picLocks noChangeAspect="1"/>
          </p:cNvPicPr>
          <p:nvPr/>
        </p:nvPicPr>
        <p:blipFill>
          <a:blip r:embed="rId4"/>
          <a:stretch>
            <a:fillRect/>
          </a:stretch>
        </p:blipFill>
        <p:spPr>
          <a:xfrm>
            <a:off x="1420385" y="1953614"/>
            <a:ext cx="6604401" cy="3375141"/>
          </a:xfrm>
          <a:prstGeom prst="rect">
            <a:avLst/>
          </a:prstGeom>
        </p:spPr>
      </p:pic>
      <p:sp>
        <p:nvSpPr>
          <p:cNvPr id="6" name="Google Shape;312;p18">
            <a:extLst>
              <a:ext uri="{FF2B5EF4-FFF2-40B4-BE49-F238E27FC236}">
                <a16:creationId xmlns:a16="http://schemas.microsoft.com/office/drawing/2014/main" id="{A2CA04EB-488B-EB48-3D20-A3F5881ACA04}"/>
              </a:ext>
            </a:extLst>
          </p:cNvPr>
          <p:cNvSpPr txBox="1"/>
          <p:nvPr/>
        </p:nvSpPr>
        <p:spPr>
          <a:xfrm>
            <a:off x="2780752" y="5009490"/>
            <a:ext cx="6076950" cy="761717"/>
          </a:xfrm>
          <a:prstGeom prst="rect">
            <a:avLst/>
          </a:prstGeom>
          <a:noFill/>
          <a:ln>
            <a:noFill/>
          </a:ln>
        </p:spPr>
        <p:txBody>
          <a:bodyPr spcFirstLastPara="1" wrap="square" lIns="68569" tIns="34275" rIns="68569" bIns="34275" anchor="t" anchorCtr="0">
            <a:spAutoFit/>
          </a:bodyPr>
          <a:lstStyle/>
          <a:p>
            <a:pPr algn="r" defTabSz="685800">
              <a:buClr>
                <a:srgbClr val="000000"/>
              </a:buClr>
            </a:pPr>
            <a:r>
              <a:rPr lang="pt-BR" sz="750" kern="0" dirty="0" err="1">
                <a:solidFill>
                  <a:srgbClr val="000000"/>
                </a:solidFill>
                <a:latin typeface="Calibri"/>
                <a:ea typeface="Calibri"/>
                <a:cs typeface="Calibri"/>
                <a:sym typeface="Calibri"/>
              </a:rPr>
              <a:t>Founder</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Acurartech</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Department</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of</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Psychiatry</a:t>
            </a:r>
            <a:r>
              <a:rPr lang="pt-BR" sz="750" kern="0" dirty="0">
                <a:solidFill>
                  <a:srgbClr val="000000"/>
                </a:solidFill>
                <a:latin typeface="Calibri"/>
                <a:ea typeface="Calibri"/>
                <a:cs typeface="Calibri"/>
                <a:sym typeface="Calibri"/>
              </a:rPr>
              <a:t>, Federal </a:t>
            </a:r>
            <a:r>
              <a:rPr lang="pt-BR" sz="750" kern="0" dirty="0" err="1">
                <a:solidFill>
                  <a:srgbClr val="000000"/>
                </a:solidFill>
                <a:latin typeface="Calibri"/>
                <a:ea typeface="Calibri"/>
                <a:cs typeface="Calibri"/>
                <a:sym typeface="Calibri"/>
              </a:rPr>
              <a:t>University</a:t>
            </a:r>
            <a:r>
              <a:rPr lang="pt-BR" sz="750" kern="0" dirty="0">
                <a:solidFill>
                  <a:srgbClr val="000000"/>
                </a:solidFill>
                <a:latin typeface="Calibri"/>
                <a:ea typeface="Calibri"/>
                <a:cs typeface="Calibri"/>
                <a:sym typeface="Calibri"/>
              </a:rPr>
              <a:t>  São Paulo, </a:t>
            </a:r>
            <a:r>
              <a:rPr lang="pt-BR" sz="750" kern="0" dirty="0" err="1">
                <a:solidFill>
                  <a:srgbClr val="000000"/>
                </a:solidFill>
                <a:latin typeface="Calibri"/>
                <a:ea typeface="Calibri"/>
                <a:cs typeface="Calibri"/>
                <a:sym typeface="Calibri"/>
              </a:rPr>
              <a:t>Brazil.</a:t>
            </a:r>
            <a:r>
              <a:rPr lang="pt-BR" sz="750" kern="0" baseline="30000" dirty="0" err="1">
                <a:solidFill>
                  <a:srgbClr val="000000"/>
                </a:solidFill>
                <a:latin typeface="Calibri"/>
                <a:ea typeface="Calibri"/>
                <a:cs typeface="Calibri"/>
                <a:sym typeface="Calibri"/>
              </a:rPr>
              <a:t>a</a:t>
            </a:r>
            <a:endParaRPr sz="750" kern="0" baseline="30000" dirty="0">
              <a:solidFill>
                <a:srgbClr val="000000"/>
              </a:solidFill>
              <a:latin typeface="Calibri"/>
              <a:ea typeface="Calibri"/>
              <a:cs typeface="Calibri"/>
              <a:sym typeface="Calibri"/>
            </a:endParaRPr>
          </a:p>
          <a:p>
            <a:pPr algn="r" defTabSz="685800">
              <a:buClr>
                <a:srgbClr val="000000"/>
              </a:buClr>
            </a:pPr>
            <a:r>
              <a:rPr lang="pt-BR" sz="750" kern="0" dirty="0" err="1">
                <a:solidFill>
                  <a:srgbClr val="000000"/>
                </a:solidFill>
                <a:latin typeface="Calibri"/>
                <a:ea typeface="Calibri"/>
                <a:cs typeface="Calibri"/>
                <a:sym typeface="Calibri"/>
              </a:rPr>
              <a:t>Co-founder</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and</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Commercial</a:t>
            </a:r>
            <a:r>
              <a:rPr lang="pt-BR" sz="750" kern="0" dirty="0">
                <a:solidFill>
                  <a:srgbClr val="000000"/>
                </a:solidFill>
                <a:latin typeface="Calibri"/>
                <a:ea typeface="Calibri"/>
                <a:cs typeface="Calibri"/>
                <a:sym typeface="Calibri"/>
              </a:rPr>
              <a:t> Manager </a:t>
            </a:r>
            <a:r>
              <a:rPr lang="pt-BR" sz="750" kern="0" dirty="0" err="1">
                <a:solidFill>
                  <a:srgbClr val="000000"/>
                </a:solidFill>
                <a:latin typeface="Calibri"/>
                <a:ea typeface="Calibri"/>
                <a:cs typeface="Calibri"/>
                <a:sym typeface="Calibri"/>
              </a:rPr>
              <a:t>of</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Acurartech.</a:t>
            </a:r>
            <a:r>
              <a:rPr lang="pt-BR" sz="750" kern="0" baseline="30000" dirty="0" err="1">
                <a:solidFill>
                  <a:srgbClr val="000000"/>
                </a:solidFill>
                <a:latin typeface="Calibri"/>
                <a:ea typeface="Calibri"/>
                <a:cs typeface="Calibri"/>
                <a:sym typeface="Calibri"/>
              </a:rPr>
              <a:t>b</a:t>
            </a:r>
            <a:endParaRPr sz="750" kern="0" baseline="30000" dirty="0">
              <a:solidFill>
                <a:srgbClr val="000000"/>
              </a:solidFill>
              <a:latin typeface="Calibri"/>
              <a:ea typeface="Calibri"/>
              <a:cs typeface="Calibri"/>
              <a:sym typeface="Calibri"/>
            </a:endParaRPr>
          </a:p>
          <a:p>
            <a:pPr algn="r" defTabSz="685800">
              <a:buClr>
                <a:srgbClr val="000000"/>
              </a:buClr>
            </a:pP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Innovation</a:t>
            </a:r>
            <a:r>
              <a:rPr lang="pt-BR" sz="750" kern="0" dirty="0">
                <a:solidFill>
                  <a:srgbClr val="000000"/>
                </a:solidFill>
                <a:latin typeface="Calibri"/>
                <a:ea typeface="Calibri"/>
                <a:cs typeface="Calibri"/>
                <a:sym typeface="Calibri"/>
              </a:rPr>
              <a:t> Management Consulting, </a:t>
            </a:r>
            <a:r>
              <a:rPr lang="pt-BR" sz="750" kern="0" dirty="0" err="1">
                <a:solidFill>
                  <a:srgbClr val="000000"/>
                </a:solidFill>
                <a:latin typeface="Calibri"/>
                <a:ea typeface="Calibri"/>
                <a:cs typeface="Calibri"/>
                <a:sym typeface="Calibri"/>
              </a:rPr>
              <a:t>Administration</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Department</a:t>
            </a:r>
            <a:r>
              <a:rPr lang="pt-BR" sz="750" kern="0" dirty="0">
                <a:solidFill>
                  <a:srgbClr val="000000"/>
                </a:solidFill>
                <a:latin typeface="Calibri"/>
                <a:ea typeface="Calibri"/>
                <a:cs typeface="Calibri"/>
                <a:sym typeface="Calibri"/>
              </a:rPr>
              <a:t>, Federal </a:t>
            </a:r>
            <a:r>
              <a:rPr lang="pt-BR" sz="750" kern="0" dirty="0" err="1">
                <a:solidFill>
                  <a:srgbClr val="000000"/>
                </a:solidFill>
                <a:latin typeface="Calibri"/>
                <a:ea typeface="Calibri"/>
                <a:cs typeface="Calibri"/>
                <a:sym typeface="Calibri"/>
              </a:rPr>
              <a:t>University</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of</a:t>
            </a:r>
            <a:r>
              <a:rPr lang="pt-BR" sz="750" kern="0" dirty="0">
                <a:solidFill>
                  <a:srgbClr val="000000"/>
                </a:solidFill>
                <a:latin typeface="Calibri"/>
                <a:ea typeface="Calibri"/>
                <a:cs typeface="Calibri"/>
                <a:sym typeface="Calibri"/>
              </a:rPr>
              <a:t> Rio Grande do </a:t>
            </a:r>
            <a:r>
              <a:rPr lang="pt-BR" sz="750" kern="0" dirty="0" err="1">
                <a:solidFill>
                  <a:srgbClr val="000000"/>
                </a:solidFill>
                <a:latin typeface="Calibri"/>
                <a:ea typeface="Calibri"/>
                <a:cs typeface="Calibri"/>
                <a:sym typeface="Calibri"/>
              </a:rPr>
              <a:t>Sul.</a:t>
            </a:r>
            <a:r>
              <a:rPr lang="pt-BR" sz="750" kern="0" baseline="30000" dirty="0" err="1">
                <a:solidFill>
                  <a:srgbClr val="000000"/>
                </a:solidFill>
                <a:latin typeface="Calibri"/>
                <a:ea typeface="Calibri"/>
                <a:cs typeface="Calibri"/>
                <a:sym typeface="Calibri"/>
              </a:rPr>
              <a:t>c</a:t>
            </a:r>
            <a:endParaRPr sz="750" kern="0" baseline="30000" dirty="0">
              <a:solidFill>
                <a:srgbClr val="000000"/>
              </a:solidFill>
              <a:latin typeface="Calibri"/>
              <a:ea typeface="Calibri"/>
              <a:cs typeface="Calibri"/>
              <a:sym typeface="Calibri"/>
            </a:endParaRPr>
          </a:p>
          <a:p>
            <a:pPr algn="r" defTabSz="685800">
              <a:buClr>
                <a:srgbClr val="000000"/>
              </a:buClr>
            </a:pPr>
            <a:r>
              <a:rPr lang="pt-BR" sz="750" kern="0" dirty="0" err="1">
                <a:solidFill>
                  <a:srgbClr val="000000"/>
                </a:solidFill>
                <a:latin typeface="Calibri"/>
                <a:ea typeface="Calibri"/>
                <a:cs typeface="Calibri"/>
                <a:sym typeface="Calibri"/>
              </a:rPr>
              <a:t>Acurartech</a:t>
            </a:r>
            <a:r>
              <a:rPr lang="pt-BR" sz="750" kern="0" dirty="0">
                <a:solidFill>
                  <a:srgbClr val="000000"/>
                </a:solidFill>
                <a:latin typeface="Calibri"/>
                <a:ea typeface="Calibri"/>
                <a:cs typeface="Calibri"/>
                <a:sym typeface="Calibri"/>
              </a:rPr>
              <a:t> Intern. </a:t>
            </a:r>
            <a:r>
              <a:rPr lang="pt-BR" sz="750" kern="0" dirty="0" err="1">
                <a:solidFill>
                  <a:srgbClr val="000000"/>
                </a:solidFill>
                <a:latin typeface="Calibri"/>
                <a:ea typeface="Calibri"/>
                <a:cs typeface="Calibri"/>
                <a:sym typeface="Calibri"/>
              </a:rPr>
              <a:t>Psychology</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student</a:t>
            </a:r>
            <a:r>
              <a:rPr lang="pt-BR" sz="750" kern="0" dirty="0">
                <a:solidFill>
                  <a:srgbClr val="000000"/>
                </a:solidFill>
                <a:latin typeface="Calibri"/>
                <a:ea typeface="Calibri"/>
                <a:cs typeface="Calibri"/>
                <a:sym typeface="Calibri"/>
              </a:rPr>
              <a:t>. Federal </a:t>
            </a:r>
            <a:r>
              <a:rPr lang="pt-BR" sz="750" kern="0" dirty="0" err="1">
                <a:solidFill>
                  <a:srgbClr val="000000"/>
                </a:solidFill>
                <a:latin typeface="Calibri"/>
                <a:ea typeface="Calibri"/>
                <a:cs typeface="Calibri"/>
                <a:sym typeface="Calibri"/>
              </a:rPr>
              <a:t>University</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of</a:t>
            </a:r>
            <a:r>
              <a:rPr lang="pt-BR" sz="750" kern="0" dirty="0">
                <a:solidFill>
                  <a:srgbClr val="000000"/>
                </a:solidFill>
                <a:latin typeface="Calibri"/>
                <a:ea typeface="Calibri"/>
                <a:cs typeface="Calibri"/>
                <a:sym typeface="Calibri"/>
              </a:rPr>
              <a:t> Rio Grande do </a:t>
            </a:r>
            <a:r>
              <a:rPr lang="pt-BR" sz="750" kern="0" dirty="0" err="1">
                <a:solidFill>
                  <a:srgbClr val="000000"/>
                </a:solidFill>
                <a:latin typeface="Calibri"/>
                <a:ea typeface="Calibri"/>
                <a:cs typeface="Calibri"/>
                <a:sym typeface="Calibri"/>
              </a:rPr>
              <a:t>Sul.</a:t>
            </a:r>
            <a:r>
              <a:rPr lang="pt-BR" sz="750" kern="0" baseline="30000" dirty="0" err="1">
                <a:solidFill>
                  <a:srgbClr val="000000"/>
                </a:solidFill>
                <a:latin typeface="Calibri"/>
                <a:ea typeface="Calibri"/>
                <a:cs typeface="Calibri"/>
                <a:sym typeface="Calibri"/>
              </a:rPr>
              <a:t>d,e</a:t>
            </a:r>
            <a:endParaRPr lang="pt-BR" sz="750" kern="0" baseline="30000" dirty="0">
              <a:solidFill>
                <a:srgbClr val="000000"/>
              </a:solidFill>
              <a:latin typeface="Calibri"/>
              <a:ea typeface="Calibri"/>
              <a:cs typeface="Calibri"/>
              <a:sym typeface="Calibri"/>
            </a:endParaRPr>
          </a:p>
          <a:p>
            <a:pPr algn="r" defTabSz="685800">
              <a:buClr>
                <a:srgbClr val="000000"/>
              </a:buClr>
            </a:pPr>
            <a:r>
              <a:rPr lang="pt-BR" sz="750" kern="0" dirty="0" err="1">
                <a:solidFill>
                  <a:srgbClr val="000000"/>
                </a:solidFill>
                <a:latin typeface="Calibri"/>
                <a:ea typeface="Calibri"/>
                <a:cs typeface="Calibri"/>
                <a:sym typeface="Calibri"/>
              </a:rPr>
              <a:t>Clinic</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Psychologist</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Specialist</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Cognitive</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Behavior</a:t>
            </a:r>
            <a:r>
              <a:rPr lang="pt-BR" sz="750" kern="0" dirty="0">
                <a:solidFill>
                  <a:srgbClr val="000000"/>
                </a:solidFill>
                <a:latin typeface="Calibri"/>
                <a:ea typeface="Calibri"/>
                <a:cs typeface="Calibri"/>
                <a:sym typeface="Calibri"/>
              </a:rPr>
              <a:t> </a:t>
            </a:r>
            <a:r>
              <a:rPr lang="pt-BR" sz="750" kern="0" dirty="0" err="1">
                <a:solidFill>
                  <a:srgbClr val="000000"/>
                </a:solidFill>
                <a:latin typeface="Calibri"/>
                <a:ea typeface="Calibri"/>
                <a:cs typeface="Calibri"/>
                <a:sym typeface="Calibri"/>
              </a:rPr>
              <a:t>Therapy</a:t>
            </a:r>
            <a:r>
              <a:rPr lang="pt-BR" sz="750" kern="0" baseline="30000" dirty="0" err="1">
                <a:solidFill>
                  <a:srgbClr val="000000"/>
                </a:solidFill>
                <a:latin typeface="Calibri"/>
                <a:ea typeface="Calibri"/>
                <a:cs typeface="Calibri"/>
                <a:sym typeface="Calibri"/>
              </a:rPr>
              <a:t>f</a:t>
            </a:r>
            <a:endParaRPr lang="pt-BR" sz="750" kern="0" baseline="30000" dirty="0">
              <a:solidFill>
                <a:srgbClr val="000000"/>
              </a:solidFill>
              <a:latin typeface="Calibri"/>
              <a:ea typeface="Calibri"/>
              <a:cs typeface="Calibri"/>
              <a:sym typeface="Calibri"/>
            </a:endParaRPr>
          </a:p>
          <a:p>
            <a:pPr algn="r" defTabSz="685800">
              <a:buClr>
                <a:srgbClr val="000000"/>
              </a:buClr>
            </a:pPr>
            <a:r>
              <a:rPr lang="pt-BR" sz="750" kern="0" dirty="0">
                <a:solidFill>
                  <a:srgbClr val="000000"/>
                </a:solidFill>
                <a:latin typeface="Calibri"/>
                <a:ea typeface="Calibri"/>
                <a:cs typeface="Calibri"/>
                <a:sym typeface="Calibri"/>
              </a:rPr>
              <a:t>Technology </a:t>
            </a:r>
            <a:r>
              <a:rPr lang="pt-BR" sz="750" kern="0" dirty="0" err="1">
                <a:solidFill>
                  <a:srgbClr val="000000"/>
                </a:solidFill>
                <a:latin typeface="Calibri"/>
                <a:ea typeface="Calibri"/>
                <a:cs typeface="Calibri"/>
                <a:sym typeface="Calibri"/>
              </a:rPr>
              <a:t>Professional.</a:t>
            </a:r>
            <a:r>
              <a:rPr lang="pt-BR" sz="750" kern="0" baseline="30000" dirty="0" err="1">
                <a:solidFill>
                  <a:srgbClr val="000000"/>
                </a:solidFill>
                <a:latin typeface="Calibri"/>
                <a:ea typeface="Calibri"/>
                <a:cs typeface="Calibri"/>
                <a:sym typeface="Calibri"/>
              </a:rPr>
              <a:t>g</a:t>
            </a:r>
            <a:endParaRPr lang="pt-BR" sz="750" kern="0" baseline="30000"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6B566"/>
        </a:solidFill>
        <a:effectLst/>
      </p:bgPr>
    </p:bg>
    <p:spTree>
      <p:nvGrpSpPr>
        <p:cNvPr id="1" name="Shape 357"/>
        <p:cNvGrpSpPr/>
        <p:nvPr/>
      </p:nvGrpSpPr>
      <p:grpSpPr>
        <a:xfrm>
          <a:off x="0" y="0"/>
          <a:ext cx="0" cy="0"/>
          <a:chOff x="0" y="0"/>
          <a:chExt cx="0" cy="0"/>
        </a:xfrm>
      </p:grpSpPr>
      <p:sp>
        <p:nvSpPr>
          <p:cNvPr id="358" name="Google Shape;358;p19"/>
          <p:cNvSpPr/>
          <p:nvPr/>
        </p:nvSpPr>
        <p:spPr>
          <a:xfrm>
            <a:off x="0" y="857250"/>
            <a:ext cx="9144000" cy="3959374"/>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000000"/>
              </a:solidFill>
              <a:latin typeface="Calibri"/>
              <a:ea typeface="Calibri"/>
              <a:cs typeface="Calibri"/>
              <a:sym typeface="Calibri"/>
            </a:endParaRPr>
          </a:p>
        </p:txBody>
      </p:sp>
      <p:sp>
        <p:nvSpPr>
          <p:cNvPr id="359" name="Google Shape;359;p19"/>
          <p:cNvSpPr/>
          <p:nvPr/>
        </p:nvSpPr>
        <p:spPr>
          <a:xfrm rot="-5400000">
            <a:off x="4543760" y="264653"/>
            <a:ext cx="56480" cy="9144002"/>
          </a:xfrm>
          <a:prstGeom prst="rect">
            <a:avLst/>
          </a:prstGeom>
          <a:solidFill>
            <a:srgbClr val="9D7BAB"/>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360" name="Google Shape;360;p19"/>
          <p:cNvSpPr/>
          <p:nvPr/>
        </p:nvSpPr>
        <p:spPr>
          <a:xfrm rot="-5400000">
            <a:off x="4543842" y="-1048450"/>
            <a:ext cx="36562" cy="7011225"/>
          </a:xfrm>
          <a:prstGeom prst="rect">
            <a:avLst/>
          </a:prstGeom>
          <a:solidFill>
            <a:srgbClr val="9D7BAB"/>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grpSp>
        <p:nvGrpSpPr>
          <p:cNvPr id="361" name="Google Shape;361;p19"/>
          <p:cNvGrpSpPr/>
          <p:nvPr/>
        </p:nvGrpSpPr>
        <p:grpSpPr>
          <a:xfrm>
            <a:off x="923093" y="1733400"/>
            <a:ext cx="7621569" cy="519413"/>
            <a:chOff x="-909424" y="260648"/>
            <a:chExt cx="10162092" cy="923400"/>
          </a:xfrm>
        </p:grpSpPr>
        <p:sp>
          <p:nvSpPr>
            <p:cNvPr id="362" name="Google Shape;362;p19"/>
            <p:cNvSpPr/>
            <p:nvPr/>
          </p:nvSpPr>
          <p:spPr>
            <a:xfrm>
              <a:off x="2483768" y="260648"/>
              <a:ext cx="6768900" cy="923400"/>
            </a:xfrm>
            <a:prstGeom prst="rect">
              <a:avLst/>
            </a:prstGeom>
            <a:noFill/>
            <a:ln>
              <a:noFill/>
            </a:ln>
          </p:spPr>
          <p:txBody>
            <a:bodyPr spcFirstLastPara="1" wrap="square" lIns="68569" tIns="34275" rIns="68569" bIns="34275" anchor="t" anchorCtr="0">
              <a:noAutofit/>
            </a:bodyPr>
            <a:lstStyle/>
            <a:p>
              <a:pPr defTabSz="685800">
                <a:buClr>
                  <a:srgbClr val="000000"/>
                </a:buClr>
                <a:buSzPts val="5400"/>
              </a:pPr>
              <a:r>
                <a:rPr lang="pt-BR" sz="4050" kern="0">
                  <a:solidFill>
                    <a:srgbClr val="FFFFFF"/>
                  </a:solidFill>
                  <a:latin typeface="Gill Sans"/>
                  <a:ea typeface="Gill Sans"/>
                  <a:cs typeface="Gill Sans"/>
                  <a:sym typeface="Gill Sans"/>
                </a:rPr>
                <a:t>Thank you very much</a:t>
              </a:r>
              <a:endParaRPr sz="1350" kern="0">
                <a:solidFill>
                  <a:srgbClr val="FFFFFF"/>
                </a:solidFill>
                <a:latin typeface="Gill Sans"/>
                <a:ea typeface="Gill Sans"/>
                <a:cs typeface="Gill Sans"/>
                <a:sym typeface="Gill Sans"/>
              </a:endParaRPr>
            </a:p>
          </p:txBody>
        </p:sp>
        <p:sp>
          <p:nvSpPr>
            <p:cNvPr id="363" name="Google Shape;363;p19"/>
            <p:cNvSpPr/>
            <p:nvPr/>
          </p:nvSpPr>
          <p:spPr>
            <a:xfrm>
              <a:off x="-909424" y="260648"/>
              <a:ext cx="8395182" cy="923400"/>
            </a:xfrm>
            <a:prstGeom prst="rect">
              <a:avLst/>
            </a:prstGeom>
            <a:noFill/>
            <a:ln>
              <a:noFill/>
            </a:ln>
          </p:spPr>
          <p:txBody>
            <a:bodyPr spcFirstLastPara="1" wrap="square" lIns="68569" tIns="34275" rIns="68569" bIns="34275" anchor="t" anchorCtr="0">
              <a:noAutofit/>
            </a:bodyPr>
            <a:lstStyle/>
            <a:p>
              <a:pPr defTabSz="685800">
                <a:buClr>
                  <a:srgbClr val="000000"/>
                </a:buClr>
                <a:buSzPts val="5400"/>
              </a:pPr>
              <a:r>
                <a:rPr lang="pt-BR" sz="4050" b="1" kern="0" dirty="0" err="1">
                  <a:solidFill>
                    <a:srgbClr val="000000"/>
                  </a:solidFill>
                  <a:latin typeface="Calibri" panose="020F0502020204030204" pitchFamily="34" charset="0"/>
                  <a:ea typeface="Gill Sans"/>
                  <a:cs typeface="Calibri" panose="020F0502020204030204" pitchFamily="34" charset="0"/>
                  <a:sym typeface="Gill Sans"/>
                </a:rPr>
                <a:t>Thank</a:t>
              </a:r>
              <a:r>
                <a:rPr lang="pt-BR" sz="4050" b="1" kern="0" dirty="0">
                  <a:solidFill>
                    <a:srgbClr val="000000"/>
                  </a:solidFill>
                  <a:latin typeface="Calibri" panose="020F0502020204030204" pitchFamily="34" charset="0"/>
                  <a:ea typeface="Gill Sans"/>
                  <a:cs typeface="Calibri" panose="020F0502020204030204" pitchFamily="34" charset="0"/>
                  <a:sym typeface="Gill Sans"/>
                </a:rPr>
                <a:t> </a:t>
              </a:r>
              <a:r>
                <a:rPr lang="pt-BR" sz="4050" b="1" kern="0" dirty="0" err="1">
                  <a:solidFill>
                    <a:srgbClr val="000000"/>
                  </a:solidFill>
                  <a:latin typeface="Calibri" panose="020F0502020204030204" pitchFamily="34" charset="0"/>
                  <a:ea typeface="Gill Sans"/>
                  <a:cs typeface="Calibri" panose="020F0502020204030204" pitchFamily="34" charset="0"/>
                  <a:sym typeface="Gill Sans"/>
                </a:rPr>
                <a:t>you</a:t>
              </a:r>
              <a:r>
                <a:rPr lang="pt-BR" sz="4050" b="1" kern="0" dirty="0">
                  <a:solidFill>
                    <a:srgbClr val="000000"/>
                  </a:solidFill>
                  <a:latin typeface="Calibri" panose="020F0502020204030204" pitchFamily="34" charset="0"/>
                  <a:ea typeface="Gill Sans"/>
                  <a:cs typeface="Calibri" panose="020F0502020204030204" pitchFamily="34" charset="0"/>
                  <a:sym typeface="Gill Sans"/>
                </a:rPr>
                <a:t> </a:t>
              </a:r>
              <a:r>
                <a:rPr lang="pt-BR" sz="4050" b="1" kern="0" dirty="0" err="1">
                  <a:solidFill>
                    <a:srgbClr val="000000"/>
                  </a:solidFill>
                  <a:latin typeface="Calibri" panose="020F0502020204030204" pitchFamily="34" charset="0"/>
                  <a:ea typeface="Gill Sans"/>
                  <a:cs typeface="Calibri" panose="020F0502020204030204" pitchFamily="34" charset="0"/>
                  <a:sym typeface="Gill Sans"/>
                </a:rPr>
                <a:t>very</a:t>
              </a:r>
              <a:r>
                <a:rPr lang="pt-BR" sz="4050" b="1" kern="0" dirty="0">
                  <a:solidFill>
                    <a:srgbClr val="000000"/>
                  </a:solidFill>
                  <a:latin typeface="Calibri" panose="020F0502020204030204" pitchFamily="34" charset="0"/>
                  <a:ea typeface="Gill Sans"/>
                  <a:cs typeface="Calibri" panose="020F0502020204030204" pitchFamily="34" charset="0"/>
                  <a:sym typeface="Gill Sans"/>
                </a:rPr>
                <a:t> </a:t>
              </a:r>
              <a:r>
                <a:rPr lang="pt-BR" sz="4050" b="1" kern="0" dirty="0" err="1">
                  <a:solidFill>
                    <a:srgbClr val="000000"/>
                  </a:solidFill>
                  <a:latin typeface="Calibri" panose="020F0502020204030204" pitchFamily="34" charset="0"/>
                  <a:ea typeface="Gill Sans"/>
                  <a:cs typeface="Calibri" panose="020F0502020204030204" pitchFamily="34" charset="0"/>
                  <a:sym typeface="Gill Sans"/>
                </a:rPr>
                <a:t>much</a:t>
              </a:r>
              <a:endParaRPr sz="1350" b="1" kern="0" dirty="0">
                <a:solidFill>
                  <a:srgbClr val="000000"/>
                </a:solidFill>
                <a:latin typeface="Calibri" panose="020F0502020204030204" pitchFamily="34" charset="0"/>
                <a:ea typeface="Gill Sans"/>
                <a:cs typeface="Calibri" panose="020F0502020204030204" pitchFamily="34" charset="0"/>
                <a:sym typeface="Gill Sans"/>
              </a:endParaRPr>
            </a:p>
          </p:txBody>
        </p:sp>
      </p:grpSp>
      <p:sp>
        <p:nvSpPr>
          <p:cNvPr id="364" name="Google Shape;364;p19"/>
          <p:cNvSpPr txBox="1"/>
          <p:nvPr/>
        </p:nvSpPr>
        <p:spPr>
          <a:xfrm>
            <a:off x="4071286" y="2708676"/>
            <a:ext cx="3996450" cy="1731213"/>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2400"/>
            </a:pPr>
            <a:r>
              <a:rPr lang="pt-BR" kern="0" dirty="0" err="1">
                <a:solidFill>
                  <a:srgbClr val="000000"/>
                </a:solidFill>
                <a:latin typeface="Calibri"/>
                <a:ea typeface="Calibri"/>
                <a:cs typeface="Calibri"/>
                <a:sym typeface="Calibri"/>
              </a:rPr>
              <a:t>Contact</a:t>
            </a:r>
            <a:r>
              <a:rPr lang="pt-BR" kern="0" dirty="0">
                <a:solidFill>
                  <a:srgbClr val="000000"/>
                </a:solidFill>
                <a:latin typeface="Calibri"/>
                <a:ea typeface="Calibri"/>
                <a:cs typeface="Calibri"/>
                <a:sym typeface="Calibri"/>
              </a:rPr>
              <a:t>:</a:t>
            </a:r>
            <a:endParaRPr sz="1050" kern="0" dirty="0">
              <a:solidFill>
                <a:srgbClr val="000000"/>
              </a:solidFill>
              <a:latin typeface="Arial"/>
              <a:ea typeface="Arial"/>
              <a:cs typeface="Arial"/>
              <a:sym typeface="Arial"/>
            </a:endParaRPr>
          </a:p>
          <a:p>
            <a:pPr algn="r" defTabSz="685800">
              <a:buClr>
                <a:srgbClr val="000000"/>
              </a:buClr>
              <a:buSzPts val="2400"/>
            </a:pPr>
            <a:r>
              <a:rPr lang="pt-BR" u="sng" kern="0"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cassandra@acurarte.com.br</a:t>
            </a:r>
            <a:endParaRPr kern="0" dirty="0">
              <a:solidFill>
                <a:srgbClr val="000000"/>
              </a:solidFill>
              <a:latin typeface="Calibri"/>
              <a:ea typeface="Calibri"/>
              <a:cs typeface="Calibri"/>
              <a:sym typeface="Calibri"/>
            </a:endParaRPr>
          </a:p>
          <a:p>
            <a:pPr algn="r" defTabSz="685800">
              <a:buClr>
                <a:srgbClr val="000000"/>
              </a:buClr>
              <a:buSzPts val="2400"/>
            </a:pPr>
            <a:r>
              <a:rPr lang="pt-BR" kern="0" dirty="0">
                <a:solidFill>
                  <a:srgbClr val="000000"/>
                </a:solidFill>
                <a:latin typeface="Calibri"/>
                <a:ea typeface="Calibri"/>
                <a:cs typeface="Calibri"/>
                <a:sym typeface="Calibri"/>
              </a:rPr>
              <a:t>+55  51 981394719 </a:t>
            </a:r>
            <a:endParaRPr sz="1050" kern="0" dirty="0">
              <a:solidFill>
                <a:srgbClr val="000000"/>
              </a:solidFill>
              <a:latin typeface="Arial"/>
              <a:ea typeface="Arial"/>
              <a:cs typeface="Arial"/>
              <a:sym typeface="Arial"/>
            </a:endParaRPr>
          </a:p>
          <a:p>
            <a:pPr algn="r" defTabSz="685800">
              <a:buClr>
                <a:srgbClr val="000000"/>
              </a:buClr>
              <a:buSzPts val="2400"/>
            </a:pPr>
            <a:r>
              <a:rPr lang="pt-BR" kern="0" dirty="0">
                <a:solidFill>
                  <a:srgbClr val="000000"/>
                </a:solidFill>
                <a:latin typeface="Calibri"/>
                <a:ea typeface="Calibri"/>
                <a:cs typeface="Calibri"/>
                <a:sym typeface="Calibri"/>
              </a:rPr>
              <a:t>Av. Osvaldo Aranha 440-404</a:t>
            </a:r>
            <a:endParaRPr sz="1050" kern="0" dirty="0">
              <a:solidFill>
                <a:srgbClr val="000000"/>
              </a:solidFill>
              <a:latin typeface="Calibri"/>
              <a:ea typeface="Calibri"/>
              <a:cs typeface="Calibri"/>
              <a:sym typeface="Calibri"/>
            </a:endParaRPr>
          </a:p>
          <a:p>
            <a:pPr algn="r" defTabSz="685800">
              <a:buClr>
                <a:srgbClr val="000000"/>
              </a:buClr>
              <a:buSzPts val="2400"/>
            </a:pPr>
            <a:r>
              <a:rPr lang="pt-BR" kern="0" dirty="0">
                <a:solidFill>
                  <a:srgbClr val="000000"/>
                </a:solidFill>
                <a:latin typeface="Calibri"/>
                <a:ea typeface="Calibri"/>
                <a:cs typeface="Calibri"/>
                <a:sym typeface="Calibri"/>
              </a:rPr>
              <a:t>Porto Alegre, Rio Grande do Sul</a:t>
            </a:r>
            <a:endParaRPr sz="1050" kern="0" dirty="0">
              <a:solidFill>
                <a:srgbClr val="000000"/>
              </a:solidFill>
              <a:latin typeface="Calibri"/>
              <a:ea typeface="Calibri"/>
              <a:cs typeface="Calibri"/>
              <a:sym typeface="Calibri"/>
            </a:endParaRPr>
          </a:p>
          <a:p>
            <a:pPr algn="r" defTabSz="685800">
              <a:buClr>
                <a:srgbClr val="000000"/>
              </a:buClr>
              <a:buSzPts val="2400"/>
            </a:pPr>
            <a:r>
              <a:rPr lang="pt-BR" kern="0" dirty="0" err="1">
                <a:solidFill>
                  <a:srgbClr val="000000"/>
                </a:solidFill>
                <a:latin typeface="Calibri"/>
                <a:ea typeface="Calibri"/>
                <a:cs typeface="Calibri"/>
                <a:sym typeface="Calibri"/>
              </a:rPr>
              <a:t>ZipCode</a:t>
            </a:r>
            <a:r>
              <a:rPr lang="pt-BR" kern="0" dirty="0">
                <a:solidFill>
                  <a:srgbClr val="000000"/>
                </a:solidFill>
                <a:latin typeface="Calibri"/>
                <a:ea typeface="Calibri"/>
                <a:cs typeface="Calibri"/>
                <a:sym typeface="Calibri"/>
              </a:rPr>
              <a:t> 90.035-190 - Brasil</a:t>
            </a:r>
            <a:endParaRPr sz="1050" kern="0" dirty="0">
              <a:solidFill>
                <a:srgbClr val="000000"/>
              </a:solidFill>
              <a:latin typeface="Calibri"/>
              <a:ea typeface="Calibri"/>
              <a:cs typeface="Calibri"/>
              <a:sym typeface="Calibri"/>
            </a:endParaRPr>
          </a:p>
        </p:txBody>
      </p:sp>
      <p:pic>
        <p:nvPicPr>
          <p:cNvPr id="365" name="Google Shape;365;p19"/>
          <p:cNvPicPr preferRelativeResize="0"/>
          <p:nvPr/>
        </p:nvPicPr>
        <p:blipFill rotWithShape="1">
          <a:blip r:embed="rId4">
            <a:alphaModFix/>
          </a:blip>
          <a:srcRect/>
          <a:stretch/>
        </p:blipFill>
        <p:spPr>
          <a:xfrm>
            <a:off x="1056511" y="3039349"/>
            <a:ext cx="3328112" cy="6537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6075" y="1531496"/>
            <a:ext cx="5179868" cy="3353559"/>
          </a:xfrm>
        </p:spPr>
        <p:txBody>
          <a:bodyPr vert="horz" lIns="68580" tIns="34290" rIns="68580" bIns="34290" rtlCol="0" anchor="ctr">
            <a:normAutofit/>
          </a:bodyPr>
          <a:lstStyle/>
          <a:p>
            <a:pPr marL="0" indent="0">
              <a:lnSpc>
                <a:spcPct val="150000"/>
              </a:lnSpc>
              <a:buNone/>
            </a:pPr>
            <a:endParaRPr lang="en-US" sz="1425" dirty="0">
              <a:latin typeface="+mj-lt"/>
            </a:endParaRPr>
          </a:p>
          <a:p>
            <a:pPr>
              <a:lnSpc>
                <a:spcPct val="90000"/>
              </a:lnSpc>
            </a:pPr>
            <a:endParaRPr lang="en-US" sz="1425"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a:spcAft>
                <a:spcPts val="450"/>
              </a:spcAft>
            </a:pPr>
            <a:fld id="{2148C15A-5039-7A4E-ACA5-D4EFCE8A98E5}" type="slidenum">
              <a:rPr lang="en-US" smtClean="0"/>
              <a:pPr>
                <a:spcAft>
                  <a:spcPts val="450"/>
                </a:spcAft>
              </a:pPr>
              <a:t>7</a:t>
            </a:fld>
            <a:endParaRPr lang="en-US"/>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7" y="2022733"/>
            <a:ext cx="1744944" cy="553998"/>
          </a:xfrm>
          <a:prstGeom prst="rect">
            <a:avLst/>
          </a:prstGeom>
          <a:noFill/>
        </p:spPr>
        <p:txBody>
          <a:bodyPr wrap="square">
            <a:spAutoFit/>
          </a:bodyPr>
          <a:lstStyle/>
          <a:p>
            <a:r>
              <a:rPr lang="en-US" sz="3000" b="1" dirty="0">
                <a:solidFill>
                  <a:schemeClr val="bg1"/>
                </a:solidFill>
                <a:latin typeface="+mj-lt"/>
              </a:rPr>
              <a:t> </a:t>
            </a:r>
            <a:endParaRPr lang="en-US" sz="1350" dirty="0"/>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4C69E000-57BF-3139-BA28-963568568525}"/>
              </a:ext>
            </a:extLst>
          </p:cNvPr>
          <p:cNvPicPr>
            <a:picLocks noChangeAspect="1"/>
          </p:cNvPicPr>
          <p:nvPr/>
        </p:nvPicPr>
        <p:blipFill>
          <a:blip r:embed="rId8"/>
          <a:stretch>
            <a:fillRect/>
          </a:stretch>
        </p:blipFill>
        <p:spPr>
          <a:xfrm>
            <a:off x="233667" y="1129546"/>
            <a:ext cx="6005080" cy="1292464"/>
          </a:xfrm>
          <a:prstGeom prst="rect">
            <a:avLst/>
          </a:prstGeom>
        </p:spPr>
      </p:pic>
      <p:sp>
        <p:nvSpPr>
          <p:cNvPr id="7" name="TextBox 6">
            <a:extLst>
              <a:ext uri="{FF2B5EF4-FFF2-40B4-BE49-F238E27FC236}">
                <a16:creationId xmlns:a16="http://schemas.microsoft.com/office/drawing/2014/main" id="{24FB344E-A2A4-A0C7-21E6-59515B218227}"/>
              </a:ext>
            </a:extLst>
          </p:cNvPr>
          <p:cNvSpPr txBox="1"/>
          <p:nvPr/>
        </p:nvSpPr>
        <p:spPr>
          <a:xfrm>
            <a:off x="3335484" y="2711458"/>
            <a:ext cx="5056094" cy="1477328"/>
          </a:xfrm>
          <a:prstGeom prst="rect">
            <a:avLst/>
          </a:prstGeom>
          <a:noFill/>
        </p:spPr>
        <p:txBody>
          <a:bodyPr wrap="square">
            <a:spAutoFit/>
          </a:bodyPr>
          <a:lstStyle/>
          <a:p>
            <a:pPr marL="285750" indent="-285750">
              <a:buFont typeface="Arial" panose="020B0604020202020204" pitchFamily="34" charset="0"/>
              <a:buChar char="•"/>
            </a:pPr>
            <a:r>
              <a:rPr lang="en-US" dirty="0"/>
              <a:t>Group psychoeducation and skills-building program for family and friends affected by addiction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1743EF87-7D20-0F72-A846-14A4E9122C7E}"/>
              </a:ext>
            </a:extLst>
          </p:cNvPr>
          <p:cNvSpPr txBox="1"/>
          <p:nvPr/>
        </p:nvSpPr>
        <p:spPr>
          <a:xfrm>
            <a:off x="3359487" y="3563504"/>
            <a:ext cx="5056094" cy="1446550"/>
          </a:xfrm>
          <a:prstGeom prst="rect">
            <a:avLst/>
          </a:prstGeom>
          <a:noFill/>
        </p:spPr>
        <p:txBody>
          <a:bodyPr wrap="square">
            <a:spAutoFit/>
          </a:bodyPr>
          <a:lstStyle/>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Established 2015, delivered to over 7,000 Victorians, with approximately 50 sessions annually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Available online, with weekly hour-long sessions</a:t>
            </a:r>
          </a:p>
        </p:txBody>
      </p:sp>
      <p:sp>
        <p:nvSpPr>
          <p:cNvPr id="19" name="TextBox 18">
            <a:extLst>
              <a:ext uri="{FF2B5EF4-FFF2-40B4-BE49-F238E27FC236}">
                <a16:creationId xmlns:a16="http://schemas.microsoft.com/office/drawing/2014/main" id="{8D84075D-AC9C-0C49-CD4D-70F12CC9F205}"/>
              </a:ext>
            </a:extLst>
          </p:cNvPr>
          <p:cNvSpPr txBox="1"/>
          <p:nvPr/>
        </p:nvSpPr>
        <p:spPr>
          <a:xfrm>
            <a:off x="3125455" y="4906307"/>
            <a:ext cx="5056094" cy="451406"/>
          </a:xfrm>
          <a:prstGeom prst="rect">
            <a:avLst/>
          </a:prstGeom>
          <a:noFill/>
        </p:spPr>
        <p:txBody>
          <a:bodyPr wrap="square">
            <a:spAutoFit/>
          </a:bodyPr>
          <a:lstStyle/>
          <a:p>
            <a:pPr>
              <a:lnSpc>
                <a:spcPts val="3067"/>
              </a:lnSpc>
            </a:pPr>
            <a:r>
              <a:rPr lang="en-US" sz="1800" dirty="0">
                <a:solidFill>
                  <a:schemeClr val="accent2">
                    <a:lumMod val="40000"/>
                    <a:lumOff val="60000"/>
                  </a:schemeClr>
                </a:solidFill>
                <a:hlinkClick r:id="rId9">
                  <a:extLst>
                    <a:ext uri="{A12FA001-AC4F-418D-AE19-62706E023703}">
                      <ahyp:hlinkClr xmlns:ahyp="http://schemas.microsoft.com/office/drawing/2018/hyperlinkcolor" val="tx"/>
                    </a:ext>
                  </a:extLst>
                </a:hlinkClick>
              </a:rPr>
              <a:t>https://www.breakthroughforfamilies.com/</a:t>
            </a:r>
            <a:r>
              <a:rPr lang="en-US" sz="1800" dirty="0">
                <a:solidFill>
                  <a:schemeClr val="accent2">
                    <a:lumMod val="40000"/>
                    <a:lumOff val="60000"/>
                  </a:schemeClr>
                </a:solidFill>
              </a:rPr>
              <a:t> </a:t>
            </a:r>
          </a:p>
        </p:txBody>
      </p:sp>
      <p:pic>
        <p:nvPicPr>
          <p:cNvPr id="20" name="Picture 19">
            <a:extLst>
              <a:ext uri="{FF2B5EF4-FFF2-40B4-BE49-F238E27FC236}">
                <a16:creationId xmlns:a16="http://schemas.microsoft.com/office/drawing/2014/main" id="{4BADE8F6-2112-7CD4-421F-0BB2EA458352}"/>
              </a:ext>
            </a:extLst>
          </p:cNvPr>
          <p:cNvPicPr>
            <a:picLocks noChangeAspect="1"/>
          </p:cNvPicPr>
          <p:nvPr/>
        </p:nvPicPr>
        <p:blipFill>
          <a:blip r:embed="rId10"/>
          <a:stretch>
            <a:fillRect/>
          </a:stretch>
        </p:blipFill>
        <p:spPr>
          <a:xfrm>
            <a:off x="5966009" y="6168034"/>
            <a:ext cx="1127858" cy="621846"/>
          </a:xfrm>
          <a:prstGeom prst="rect">
            <a:avLst/>
          </a:prstGeom>
        </p:spPr>
      </p:pic>
    </p:spTree>
    <p:custDataLst>
      <p:tags r:id="rId1"/>
    </p:custDataLst>
    <p:extLst>
      <p:ext uri="{BB962C8B-B14F-4D97-AF65-F5344CB8AC3E}">
        <p14:creationId xmlns:p14="http://schemas.microsoft.com/office/powerpoint/2010/main" val="18393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15126" y="1722430"/>
            <a:ext cx="240030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6075" y="1531496"/>
            <a:ext cx="5179868" cy="3353559"/>
          </a:xfrm>
        </p:spPr>
        <p:txBody>
          <a:bodyPr vert="horz" lIns="68580" tIns="34290" rIns="68580" bIns="34290" rtlCol="0" anchor="ctr">
            <a:normAutofit/>
          </a:bodyPr>
          <a:lstStyle/>
          <a:p>
            <a:pPr marL="0" indent="0">
              <a:lnSpc>
                <a:spcPct val="150000"/>
              </a:lnSpc>
              <a:buNone/>
            </a:pPr>
            <a:endParaRPr lang="en-US" sz="1425" dirty="0">
              <a:latin typeface="+mj-lt"/>
            </a:endParaRPr>
          </a:p>
          <a:p>
            <a:pPr>
              <a:lnSpc>
                <a:spcPct val="90000"/>
              </a:lnSpc>
            </a:pPr>
            <a:endParaRPr lang="en-US" sz="1425"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a:spcAft>
                <a:spcPts val="450"/>
              </a:spcAft>
            </a:pPr>
            <a:fld id="{2148C15A-5039-7A4E-ACA5-D4EFCE8A98E5}" type="slidenum">
              <a:rPr lang="en-US" smtClean="0"/>
              <a:pPr>
                <a:spcAft>
                  <a:spcPts val="450"/>
                </a:spcAft>
              </a:pPr>
              <a:t>8</a:t>
            </a:fld>
            <a:endParaRPr lang="en-US"/>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41223" y="2041329"/>
            <a:ext cx="2497607" cy="2246769"/>
          </a:xfrm>
          <a:prstGeom prst="rect">
            <a:avLst/>
          </a:prstGeom>
          <a:noFill/>
        </p:spPr>
        <p:txBody>
          <a:bodyPr wrap="square">
            <a:spAutoFit/>
          </a:bodyPr>
          <a:lstStyle/>
          <a:p>
            <a:r>
              <a:rPr lang="en-US" sz="2800" b="1" dirty="0" err="1">
                <a:solidFill>
                  <a:schemeClr val="bg1"/>
                </a:solidFill>
                <a:latin typeface="+mj-lt"/>
              </a:rPr>
              <a:t>BreakThrough</a:t>
            </a:r>
            <a:r>
              <a:rPr lang="en-US" sz="2800" b="1" dirty="0">
                <a:solidFill>
                  <a:schemeClr val="bg1"/>
                </a:solidFill>
                <a:latin typeface="+mj-lt"/>
              </a:rPr>
              <a:t> Online Support Group </a:t>
            </a:r>
          </a:p>
          <a:p>
            <a:endParaRPr lang="en-US" sz="2800" b="1" dirty="0">
              <a:solidFill>
                <a:schemeClr val="bg1"/>
              </a:solidFill>
              <a:latin typeface="+mj-lt"/>
            </a:endParaRPr>
          </a:p>
          <a:p>
            <a:pPr algn="just"/>
            <a:r>
              <a:rPr lang="en-US" sz="2800" b="1" dirty="0">
                <a:solidFill>
                  <a:schemeClr val="bg1"/>
                </a:solidFill>
                <a:latin typeface="+mj-lt"/>
              </a:rPr>
              <a:t>      Project Aim</a:t>
            </a:r>
            <a:endParaRPr lang="en-US" sz="2800" dirty="0"/>
          </a:p>
        </p:txBody>
      </p:sp>
      <p:sp>
        <p:nvSpPr>
          <p:cNvPr id="13" name="TextBox 12">
            <a:extLst>
              <a:ext uri="{FF2B5EF4-FFF2-40B4-BE49-F238E27FC236}">
                <a16:creationId xmlns:a16="http://schemas.microsoft.com/office/drawing/2014/main" id="{54565BFD-F09F-97EE-079E-6FBD890B91E2}"/>
              </a:ext>
            </a:extLst>
          </p:cNvPr>
          <p:cNvSpPr txBox="1"/>
          <p:nvPr/>
        </p:nvSpPr>
        <p:spPr>
          <a:xfrm>
            <a:off x="2957453" y="2632430"/>
            <a:ext cx="5055832" cy="3234860"/>
          </a:xfrm>
          <a:prstGeom prst="rect">
            <a:avLst/>
          </a:prstGeom>
          <a:noFill/>
        </p:spPr>
        <p:txBody>
          <a:bodyPr wrap="square">
            <a:spAutoFit/>
          </a:bodyPr>
          <a:lstStyle/>
          <a:p>
            <a:pPr marL="339346" lvl="1" indent="-169673">
              <a:lnSpc>
                <a:spcPct val="150000"/>
              </a:lnSpc>
              <a:buFont typeface="Arial"/>
              <a:buChar char="•"/>
            </a:pPr>
            <a:r>
              <a:rPr lang="en-US" sz="2000" dirty="0">
                <a:solidFill>
                  <a:srgbClr val="000000"/>
                </a:solidFill>
              </a:rPr>
              <a:t>The aim was to understand how, and to what extent, the online peer-led support group impacted affected family members’ confidence in their coping abilities (self-efficacy), social support, and general wellbeing. </a:t>
            </a:r>
          </a:p>
          <a:p>
            <a:pPr marL="339346" lvl="1" indent="-169673">
              <a:lnSpc>
                <a:spcPct val="150000"/>
              </a:lnSpc>
              <a:buFont typeface="Arial"/>
              <a:buChar char="•"/>
            </a:pPr>
            <a:endParaRPr lang="en-US" sz="1800" dirty="0">
              <a:solidFill>
                <a:srgbClr val="000000"/>
              </a:solidFill>
            </a:endParaRP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pic>
        <p:nvPicPr>
          <p:cNvPr id="4" name="Picture 3">
            <a:extLst>
              <a:ext uri="{FF2B5EF4-FFF2-40B4-BE49-F238E27FC236}">
                <a16:creationId xmlns:a16="http://schemas.microsoft.com/office/drawing/2014/main" id="{F4EB3231-2BE7-F3E0-90D7-32130B380E41}"/>
              </a:ext>
            </a:extLst>
          </p:cNvPr>
          <p:cNvPicPr>
            <a:picLocks noChangeAspect="1"/>
          </p:cNvPicPr>
          <p:nvPr/>
        </p:nvPicPr>
        <p:blipFill>
          <a:blip r:embed="rId8"/>
          <a:stretch>
            <a:fillRect/>
          </a:stretch>
        </p:blipFill>
        <p:spPr>
          <a:xfrm>
            <a:off x="3599358" y="-146797"/>
            <a:ext cx="4291956" cy="3218967"/>
          </a:xfrm>
          <a:prstGeom prst="rect">
            <a:avLst/>
          </a:prstGeom>
        </p:spPr>
      </p:pic>
      <p:pic>
        <p:nvPicPr>
          <p:cNvPr id="6" name="Picture 5">
            <a:extLst>
              <a:ext uri="{FF2B5EF4-FFF2-40B4-BE49-F238E27FC236}">
                <a16:creationId xmlns:a16="http://schemas.microsoft.com/office/drawing/2014/main" id="{93FD8C11-B736-0557-87C9-BCA925522373}"/>
              </a:ext>
            </a:extLst>
          </p:cNvPr>
          <p:cNvPicPr>
            <a:picLocks noChangeAspect="1"/>
          </p:cNvPicPr>
          <p:nvPr/>
        </p:nvPicPr>
        <p:blipFill>
          <a:blip r:embed="rId9"/>
          <a:stretch>
            <a:fillRect/>
          </a:stretch>
        </p:blipFill>
        <p:spPr>
          <a:xfrm>
            <a:off x="5966009" y="6125774"/>
            <a:ext cx="1127858" cy="621846"/>
          </a:xfrm>
          <a:prstGeom prst="rect">
            <a:avLst/>
          </a:prstGeom>
        </p:spPr>
      </p:pic>
    </p:spTree>
    <p:custDataLst>
      <p:tags r:id="rId1"/>
    </p:custDataLst>
    <p:extLst>
      <p:ext uri="{BB962C8B-B14F-4D97-AF65-F5344CB8AC3E}">
        <p14:creationId xmlns:p14="http://schemas.microsoft.com/office/powerpoint/2010/main" val="970289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15126" y="1722430"/>
            <a:ext cx="2650920" cy="3345872"/>
          </a:xfrm>
        </p:spPr>
        <p:txBody>
          <a:bodyPr vert="horz" lIns="68580" tIns="34290" rIns="68580" bIns="34290" rtlCol="0" anchor="ctr">
            <a:normAutofit/>
          </a:bodyPr>
          <a:lstStyle/>
          <a:p>
            <a:br>
              <a:rPr lang="en-AU" sz="2400" dirty="0">
                <a:latin typeface="Calibri" panose="020F0502020204030204" pitchFamily="34" charset="0"/>
                <a:ea typeface="Calibri" panose="020F0502020204030204" pitchFamily="34" charset="0"/>
                <a:cs typeface="Times New Roman" panose="02020603050405020304" pitchFamily="18" charset="0"/>
              </a:rPr>
            </a:br>
            <a:endParaRPr lang="en-US" sz="1800" b="1" dirty="0">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3" y="269886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9F81B9FF-D033-4A29-8421-A03401C6C0FE}"/>
              </a:ext>
            </a:extLst>
          </p:cNvPr>
          <p:cNvSpPr>
            <a:spLocks noGrp="1"/>
          </p:cNvSpPr>
          <p:nvPr>
            <p:ph type="body" sz="quarter" idx="13"/>
          </p:nvPr>
        </p:nvSpPr>
        <p:spPr>
          <a:xfrm>
            <a:off x="3376075" y="1531496"/>
            <a:ext cx="5179868" cy="3353559"/>
          </a:xfrm>
        </p:spPr>
        <p:txBody>
          <a:bodyPr vert="horz" lIns="68580" tIns="34290" rIns="68580" bIns="34290" rtlCol="0" anchor="ctr">
            <a:normAutofit/>
          </a:bodyPr>
          <a:lstStyle/>
          <a:p>
            <a:pPr marL="0" indent="0">
              <a:lnSpc>
                <a:spcPct val="150000"/>
              </a:lnSpc>
              <a:buNone/>
            </a:pPr>
            <a:endParaRPr lang="en-US" sz="1425" dirty="0">
              <a:latin typeface="+mj-lt"/>
            </a:endParaRPr>
          </a:p>
          <a:p>
            <a:pPr>
              <a:lnSpc>
                <a:spcPct val="90000"/>
              </a:lnSpc>
            </a:pPr>
            <a:endParaRPr lang="en-US" sz="1425" dirty="0"/>
          </a:p>
          <a:p>
            <a:pPr>
              <a:lnSpc>
                <a:spcPct val="90000"/>
              </a:lnSpc>
            </a:pPr>
            <a:endParaRPr lang="en-US" sz="1425" dirty="0"/>
          </a:p>
        </p:txBody>
      </p:sp>
      <p:sp>
        <p:nvSpPr>
          <p:cNvPr id="8" name="Slide Number Placeholder 7"/>
          <p:cNvSpPr>
            <a:spLocks noGrp="1"/>
          </p:cNvSpPr>
          <p:nvPr>
            <p:ph type="sldNum" sz="quarter" idx="12"/>
          </p:nvPr>
        </p:nvSpPr>
        <p:spPr>
          <a:xfrm>
            <a:off x="7156174" y="5624514"/>
            <a:ext cx="1359176" cy="273844"/>
          </a:xfrm>
        </p:spPr>
        <p:txBody>
          <a:bodyPr vert="horz" lIns="68580" tIns="34290" rIns="68580" bIns="34290" rtlCol="0" anchor="ctr">
            <a:normAutofit/>
          </a:bodyPr>
          <a:lstStyle/>
          <a:p>
            <a:pPr>
              <a:spcAft>
                <a:spcPts val="450"/>
              </a:spcAft>
            </a:pPr>
            <a:fld id="{2148C15A-5039-7A4E-ACA5-D4EFCE8A98E5}" type="slidenum">
              <a:rPr lang="en-US" smtClean="0"/>
              <a:pPr>
                <a:spcAft>
                  <a:spcPts val="450"/>
                </a:spcAft>
              </a:pPr>
              <a:t>9</a:t>
            </a:fld>
            <a:endParaRPr lang="en-US"/>
          </a:p>
        </p:txBody>
      </p:sp>
      <p:pic>
        <p:nvPicPr>
          <p:cNvPr id="3" name="Picture 2">
            <a:extLst>
              <a:ext uri="{FF2B5EF4-FFF2-40B4-BE49-F238E27FC236}">
                <a16:creationId xmlns:a16="http://schemas.microsoft.com/office/drawing/2014/main" id="{4DF4CDD3-1399-5422-5C40-A8B504DF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93" y="976003"/>
            <a:ext cx="1220726" cy="477775"/>
          </a:xfrm>
          <a:prstGeom prst="rect">
            <a:avLst/>
          </a:prstGeom>
        </p:spPr>
      </p:pic>
      <p:sp>
        <p:nvSpPr>
          <p:cNvPr id="11" name="TextBox 10">
            <a:extLst>
              <a:ext uri="{FF2B5EF4-FFF2-40B4-BE49-F238E27FC236}">
                <a16:creationId xmlns:a16="http://schemas.microsoft.com/office/drawing/2014/main" id="{2034D4C4-7957-6E8A-9527-082741998C3A}"/>
              </a:ext>
            </a:extLst>
          </p:cNvPr>
          <p:cNvSpPr txBox="1"/>
          <p:nvPr/>
        </p:nvSpPr>
        <p:spPr>
          <a:xfrm>
            <a:off x="305096" y="2022733"/>
            <a:ext cx="2034655" cy="1323439"/>
          </a:xfrm>
          <a:prstGeom prst="rect">
            <a:avLst/>
          </a:prstGeom>
          <a:noFill/>
        </p:spPr>
        <p:txBody>
          <a:bodyPr wrap="square">
            <a:spAutoFit/>
          </a:bodyPr>
          <a:lstStyle/>
          <a:p>
            <a:r>
              <a:rPr lang="en-US" sz="4000" dirty="0">
                <a:solidFill>
                  <a:schemeClr val="bg1"/>
                </a:solidFill>
                <a:latin typeface="+mj-lt"/>
              </a:rPr>
              <a:t>Support Group </a:t>
            </a:r>
            <a:endParaRPr lang="en-US" sz="4000" dirty="0"/>
          </a:p>
        </p:txBody>
      </p:sp>
      <p:sp>
        <p:nvSpPr>
          <p:cNvPr id="13" name="TextBox 12">
            <a:extLst>
              <a:ext uri="{FF2B5EF4-FFF2-40B4-BE49-F238E27FC236}">
                <a16:creationId xmlns:a16="http://schemas.microsoft.com/office/drawing/2014/main" id="{54565BFD-F09F-97EE-079E-6FBD890B91E2}"/>
              </a:ext>
            </a:extLst>
          </p:cNvPr>
          <p:cNvSpPr txBox="1"/>
          <p:nvPr/>
        </p:nvSpPr>
        <p:spPr>
          <a:xfrm>
            <a:off x="3217712" y="2640346"/>
            <a:ext cx="5055832" cy="3008772"/>
          </a:xfrm>
          <a:prstGeom prst="rect">
            <a:avLst/>
          </a:prstGeom>
          <a:noFill/>
        </p:spPr>
        <p:txBody>
          <a:bodyPr wrap="square">
            <a:spAutoFit/>
          </a:bodyPr>
          <a:lstStyle/>
          <a:p>
            <a:pPr marL="339346" lvl="1" indent="-169673">
              <a:lnSpc>
                <a:spcPct val="150000"/>
              </a:lnSpc>
              <a:buFont typeface="Arial"/>
              <a:buChar char="•"/>
            </a:pPr>
            <a:endParaRPr lang="en-US" sz="1600" dirty="0">
              <a:solidFill>
                <a:srgbClr val="000000"/>
              </a:solidFill>
              <a:latin typeface="Calibri" panose="020F0502020204030204" pitchFamily="34" charset="0"/>
              <a:cs typeface="Calibri" panose="020F0502020204030204" pitchFamily="34" charset="0"/>
            </a:endParaRPr>
          </a:p>
          <a:p>
            <a:pPr marL="339346" lvl="1" indent="-169673">
              <a:lnSpc>
                <a:spcPct val="150000"/>
              </a:lnSpc>
              <a:buFont typeface="Arial"/>
              <a:buChar char="•"/>
            </a:pPr>
            <a:r>
              <a:rPr lang="en-US" sz="1600" dirty="0">
                <a:solidFill>
                  <a:srgbClr val="000000"/>
                </a:solidFill>
                <a:latin typeface="Calibri" panose="020F0502020204030204" pitchFamily="34" charset="0"/>
                <a:cs typeface="Calibri" panose="020F0502020204030204" pitchFamily="34" charset="0"/>
              </a:rPr>
              <a:t>Meetings comprised of participants reflecting and sharing on topics discussed in the Breakthrough sessions in a safe space. </a:t>
            </a:r>
          </a:p>
          <a:p>
            <a:pPr marL="339346" lvl="1" indent="-169673">
              <a:lnSpc>
                <a:spcPct val="150000"/>
              </a:lnSpc>
              <a:buFont typeface="Arial"/>
              <a:buChar char="•"/>
            </a:pPr>
            <a:r>
              <a:rPr lang="en-US" sz="1600" dirty="0">
                <a:solidFill>
                  <a:srgbClr val="000000"/>
                </a:solidFill>
                <a:latin typeface="Calibri" panose="020F0502020204030204" pitchFamily="34" charset="0"/>
                <a:cs typeface="Calibri" panose="020F0502020204030204" pitchFamily="34" charset="0"/>
              </a:rPr>
              <a:t>They were encouraged to use learned strategies with positive reinforcement.</a:t>
            </a:r>
          </a:p>
          <a:p>
            <a:pPr marL="339346" lvl="1" indent="-169673">
              <a:lnSpc>
                <a:spcPct val="150000"/>
              </a:lnSpc>
              <a:buFont typeface="Arial"/>
              <a:buChar char="•"/>
            </a:pPr>
            <a:r>
              <a:rPr lang="en-US" sz="1600" dirty="0">
                <a:solidFill>
                  <a:srgbClr val="000000"/>
                </a:solidFill>
                <a:latin typeface="Calibri" panose="020F0502020204030204" pitchFamily="34" charset="0"/>
                <a:cs typeface="Calibri" panose="020F0502020204030204" pitchFamily="34" charset="0"/>
              </a:rPr>
              <a:t>Meetings held 18 times between September 2021 and March 2022</a:t>
            </a:r>
          </a:p>
        </p:txBody>
      </p:sp>
      <p:pic>
        <p:nvPicPr>
          <p:cNvPr id="14" name="Picture 13">
            <a:extLst>
              <a:ext uri="{FF2B5EF4-FFF2-40B4-BE49-F238E27FC236}">
                <a16:creationId xmlns:a16="http://schemas.microsoft.com/office/drawing/2014/main" id="{C2A9B27C-0288-7808-3FBE-6368318D7E55}"/>
              </a:ext>
            </a:extLst>
          </p:cNvPr>
          <p:cNvPicPr>
            <a:picLocks noChangeAspect="1"/>
          </p:cNvPicPr>
          <p:nvPr/>
        </p:nvPicPr>
        <p:blipFill>
          <a:blip r:embed="rId5"/>
          <a:stretch>
            <a:fillRect/>
          </a:stretch>
        </p:blipFill>
        <p:spPr>
          <a:xfrm>
            <a:off x="4211960" y="6247705"/>
            <a:ext cx="1243692" cy="377985"/>
          </a:xfrm>
          <a:prstGeom prst="rect">
            <a:avLst/>
          </a:prstGeom>
        </p:spPr>
      </p:pic>
      <p:pic>
        <p:nvPicPr>
          <p:cNvPr id="15" name="Picture 14">
            <a:extLst>
              <a:ext uri="{FF2B5EF4-FFF2-40B4-BE49-F238E27FC236}">
                <a16:creationId xmlns:a16="http://schemas.microsoft.com/office/drawing/2014/main" id="{AF930179-59F1-A05A-D256-350D1480679F}"/>
              </a:ext>
            </a:extLst>
          </p:cNvPr>
          <p:cNvPicPr>
            <a:picLocks noChangeAspect="1"/>
          </p:cNvPicPr>
          <p:nvPr/>
        </p:nvPicPr>
        <p:blipFill>
          <a:blip r:embed="rId6"/>
          <a:stretch>
            <a:fillRect/>
          </a:stretch>
        </p:blipFill>
        <p:spPr>
          <a:xfrm>
            <a:off x="2119528" y="6170152"/>
            <a:ext cx="2011854" cy="420660"/>
          </a:xfrm>
          <a:prstGeom prst="rect">
            <a:avLst/>
          </a:prstGeom>
        </p:spPr>
      </p:pic>
      <p:pic>
        <p:nvPicPr>
          <p:cNvPr id="16" name="Picture 15">
            <a:extLst>
              <a:ext uri="{FF2B5EF4-FFF2-40B4-BE49-F238E27FC236}">
                <a16:creationId xmlns:a16="http://schemas.microsoft.com/office/drawing/2014/main" id="{E825C509-8A67-5634-350D-9AD9708CD8CE}"/>
              </a:ext>
            </a:extLst>
          </p:cNvPr>
          <p:cNvPicPr>
            <a:picLocks noChangeAspect="1"/>
          </p:cNvPicPr>
          <p:nvPr/>
        </p:nvPicPr>
        <p:blipFill>
          <a:blip r:embed="rId7"/>
          <a:stretch>
            <a:fillRect/>
          </a:stretch>
        </p:blipFill>
        <p:spPr>
          <a:xfrm>
            <a:off x="558771" y="6069559"/>
            <a:ext cx="1237595" cy="621846"/>
          </a:xfrm>
          <a:prstGeom prst="rect">
            <a:avLst/>
          </a:prstGeom>
        </p:spPr>
      </p:pic>
      <p:sp>
        <p:nvSpPr>
          <p:cNvPr id="6" name="TextBox 5">
            <a:extLst>
              <a:ext uri="{FF2B5EF4-FFF2-40B4-BE49-F238E27FC236}">
                <a16:creationId xmlns:a16="http://schemas.microsoft.com/office/drawing/2014/main" id="{071893DD-2ADD-2206-973D-376628EF6DF1}"/>
              </a:ext>
            </a:extLst>
          </p:cNvPr>
          <p:cNvSpPr txBox="1"/>
          <p:nvPr/>
        </p:nvSpPr>
        <p:spPr>
          <a:xfrm>
            <a:off x="3629436" y="2180661"/>
            <a:ext cx="5056094" cy="646331"/>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000000"/>
                </a:solidFill>
                <a:latin typeface="Calibri" panose="020F0502020204030204" pitchFamily="34" charset="0"/>
                <a:cs typeface="Calibri" panose="020F0502020204030204" pitchFamily="34" charset="0"/>
              </a:rPr>
              <a:t>Fortnightly, hour-long group meetings, after </a:t>
            </a:r>
            <a:r>
              <a:rPr lang="en-US" sz="1800" i="1" dirty="0" err="1">
                <a:solidFill>
                  <a:srgbClr val="000000"/>
                </a:solidFill>
                <a:latin typeface="Calibri" panose="020F0502020204030204" pitchFamily="34" charset="0"/>
                <a:cs typeface="Calibri" panose="020F0502020204030204" pitchFamily="34" charset="0"/>
              </a:rPr>
              <a:t>BreakThrough</a:t>
            </a:r>
            <a:r>
              <a:rPr lang="en-US" sz="1800" dirty="0">
                <a:solidFill>
                  <a:srgbClr val="000000"/>
                </a:solidFill>
                <a:latin typeface="Calibri" panose="020F0502020204030204" pitchFamily="34" charset="0"/>
                <a:cs typeface="Calibri" panose="020F0502020204030204" pitchFamily="34" charset="0"/>
              </a:rPr>
              <a:t>, led by </a:t>
            </a:r>
            <a:r>
              <a:rPr lang="en-US" sz="1800" i="1" dirty="0" err="1">
                <a:solidFill>
                  <a:srgbClr val="000000"/>
                </a:solidFill>
                <a:latin typeface="Calibri" panose="020F0502020204030204" pitchFamily="34" charset="0"/>
                <a:cs typeface="Calibri" panose="020F0502020204030204" pitchFamily="34" charset="0"/>
              </a:rPr>
              <a:t>BreakThrough</a:t>
            </a:r>
            <a:r>
              <a:rPr lang="en-US" sz="1800" dirty="0">
                <a:solidFill>
                  <a:srgbClr val="000000"/>
                </a:solidFill>
                <a:latin typeface="Calibri" panose="020F0502020204030204" pitchFamily="34" charset="0"/>
                <a:cs typeface="Calibri" panose="020F0502020204030204" pitchFamily="34" charset="0"/>
              </a:rPr>
              <a:t> facilitators</a:t>
            </a:r>
          </a:p>
        </p:txBody>
      </p:sp>
      <p:sp>
        <p:nvSpPr>
          <p:cNvPr id="9" name="TextBox 8">
            <a:extLst>
              <a:ext uri="{FF2B5EF4-FFF2-40B4-BE49-F238E27FC236}">
                <a16:creationId xmlns:a16="http://schemas.microsoft.com/office/drawing/2014/main" id="{80516871-55FA-A8FB-F7F6-C2FCE745C21A}"/>
              </a:ext>
            </a:extLst>
          </p:cNvPr>
          <p:cNvSpPr txBox="1"/>
          <p:nvPr/>
        </p:nvSpPr>
        <p:spPr>
          <a:xfrm>
            <a:off x="3335484" y="1431938"/>
            <a:ext cx="5056094" cy="646331"/>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000000"/>
                </a:solidFill>
                <a:latin typeface="Calibri "/>
              </a:rPr>
              <a:t>Designed and trialed an online peer support group, connected to </a:t>
            </a:r>
            <a:r>
              <a:rPr lang="en-US" sz="1800" i="1" dirty="0" err="1">
                <a:solidFill>
                  <a:srgbClr val="000000"/>
                </a:solidFill>
                <a:latin typeface="Calibri "/>
              </a:rPr>
              <a:t>BreakThrough</a:t>
            </a:r>
            <a:r>
              <a:rPr lang="en-US" sz="1800" dirty="0">
                <a:solidFill>
                  <a:srgbClr val="000000"/>
                </a:solidFill>
                <a:latin typeface="Calibri "/>
              </a:rPr>
              <a:t> program</a:t>
            </a:r>
          </a:p>
        </p:txBody>
      </p:sp>
      <p:pic>
        <p:nvPicPr>
          <p:cNvPr id="12" name="Picture 11">
            <a:extLst>
              <a:ext uri="{FF2B5EF4-FFF2-40B4-BE49-F238E27FC236}">
                <a16:creationId xmlns:a16="http://schemas.microsoft.com/office/drawing/2014/main" id="{1BE3E0A1-4EDE-5456-139D-C94B388629AE}"/>
              </a:ext>
            </a:extLst>
          </p:cNvPr>
          <p:cNvPicPr>
            <a:picLocks noChangeAspect="1"/>
          </p:cNvPicPr>
          <p:nvPr/>
        </p:nvPicPr>
        <p:blipFill>
          <a:blip r:embed="rId8"/>
          <a:stretch>
            <a:fillRect/>
          </a:stretch>
        </p:blipFill>
        <p:spPr>
          <a:xfrm>
            <a:off x="5912221" y="6095356"/>
            <a:ext cx="1127858" cy="621846"/>
          </a:xfrm>
          <a:prstGeom prst="rect">
            <a:avLst/>
          </a:prstGeom>
        </p:spPr>
      </p:pic>
    </p:spTree>
    <p:custDataLst>
      <p:tags r:id="rId1"/>
    </p:custDataLst>
    <p:extLst>
      <p:ext uri="{BB962C8B-B14F-4D97-AF65-F5344CB8AC3E}">
        <p14:creationId xmlns:p14="http://schemas.microsoft.com/office/powerpoint/2010/main" val="39702043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ustom 2">
      <a:dk1>
        <a:srgbClr val="000000"/>
      </a:dk1>
      <a:lt1>
        <a:sysClr val="window" lastClr="FFFFFF"/>
      </a:lt1>
      <a:dk2>
        <a:srgbClr val="000000"/>
      </a:dk2>
      <a:lt2>
        <a:srgbClr val="FFFFFF"/>
      </a:lt2>
      <a:accent1>
        <a:srgbClr val="0075BB"/>
      </a:accent1>
      <a:accent2>
        <a:srgbClr val="0075BB"/>
      </a:accent2>
      <a:accent3>
        <a:srgbClr val="0075BB"/>
      </a:accent3>
      <a:accent4>
        <a:srgbClr val="0075BB"/>
      </a:accent4>
      <a:accent5>
        <a:srgbClr val="0075BB"/>
      </a:accent5>
      <a:accent6>
        <a:srgbClr val="0075BB"/>
      </a:accent6>
      <a:hlink>
        <a:srgbClr val="FF0000"/>
      </a:hlink>
      <a:folHlink>
        <a:srgbClr val="F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25 09 22 (fernan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36807103_TF22378848.potx" id="{C5870B08-BE6C-4D75-A323-CDC0FFBEA58B}" vid="{ED27A2C5-7838-49E6-BD8C-EDCF6E68A60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39b2a-8b65-4d9c-ad49-8001ae766c5b" xsi:nil="true"/>
    <lcf76f155ced4ddcb4097134ff3c332f xmlns="f4705891-a13b-4366-b968-232ed7646b2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3CD13AF750B145BC0D89A7187DC106" ma:contentTypeVersion="12" ma:contentTypeDescription="Create a new document." ma:contentTypeScope="" ma:versionID="3612cdddc8d3a62e73c26b94cb03cb0b">
  <xsd:schema xmlns:xsd="http://www.w3.org/2001/XMLSchema" xmlns:xs="http://www.w3.org/2001/XMLSchema" xmlns:p="http://schemas.microsoft.com/office/2006/metadata/properties" xmlns:ns2="f4705891-a13b-4366-b968-232ed7646b20" xmlns:ns3="75c39b2a-8b65-4d9c-ad49-8001ae766c5b" targetNamespace="http://schemas.microsoft.com/office/2006/metadata/properties" ma:root="true" ma:fieldsID="5aa2f691339adec66507237dd1067a12" ns2:_="" ns3:_="">
    <xsd:import namespace="f4705891-a13b-4366-b968-232ed7646b20"/>
    <xsd:import namespace="75c39b2a-8b65-4d9c-ad49-8001ae766c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705891-a13b-4366-b968-232ed7646b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5d697a7-6f10-4c13-a146-59706984f6c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c39b2a-8b65-4d9c-ad49-8001ae766c5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4bf1a9-1b55-45d9-9012-0a53523743f0}" ma:internalName="TaxCatchAll" ma:showField="CatchAllData" ma:web="75c39b2a-8b65-4d9c-ad49-8001ae766c5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02F6CB-7072-46C7-B501-8847E508AA78}">
  <ds:schemaRefs>
    <ds:schemaRef ds:uri="http://schemas.microsoft.com/office/2006/metadata/properties"/>
    <ds:schemaRef ds:uri="http://schemas.microsoft.com/office/infopath/2007/PartnerControls"/>
    <ds:schemaRef ds:uri="75c39b2a-8b65-4d9c-ad49-8001ae766c5b"/>
    <ds:schemaRef ds:uri="f4705891-a13b-4366-b968-232ed7646b20"/>
  </ds:schemaRefs>
</ds:datastoreItem>
</file>

<file path=customXml/itemProps2.xml><?xml version="1.0" encoding="utf-8"?>
<ds:datastoreItem xmlns:ds="http://schemas.openxmlformats.org/officeDocument/2006/customXml" ds:itemID="{93730231-F048-443F-851D-96930BF66BD1}">
  <ds:schemaRefs>
    <ds:schemaRef ds:uri="http://schemas.microsoft.com/sharepoint/v3/contenttype/forms"/>
  </ds:schemaRefs>
</ds:datastoreItem>
</file>

<file path=customXml/itemProps3.xml><?xml version="1.0" encoding="utf-8"?>
<ds:datastoreItem xmlns:ds="http://schemas.openxmlformats.org/officeDocument/2006/customXml" ds:itemID="{FC88A233-8E79-4131-80A9-BA802953E1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705891-a13b-4366-b968-232ed7646b20"/>
    <ds:schemaRef ds:uri="75c39b2a-8b65-4d9c-ad49-8001ae766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3085</TotalTime>
  <Words>7251</Words>
  <Application>Microsoft Office PowerPoint</Application>
  <PresentationFormat>On-screen Show (4:3)</PresentationFormat>
  <Paragraphs>736</Paragraphs>
  <Slides>69</Slides>
  <Notes>64</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69</vt:i4>
      </vt:variant>
    </vt:vector>
  </HeadingPairs>
  <TitlesOfParts>
    <vt:vector size="87" baseType="lpstr">
      <vt:lpstr>Antic</vt:lpstr>
      <vt:lpstr>Arial</vt:lpstr>
      <vt:lpstr>Calibri</vt:lpstr>
      <vt:lpstr>Calibri </vt:lpstr>
      <vt:lpstr>Calibri Light</vt:lpstr>
      <vt:lpstr>Courier New</vt:lpstr>
      <vt:lpstr>Gill Sans</vt:lpstr>
      <vt:lpstr>Lucida Sans</vt:lpstr>
      <vt:lpstr>Times</vt:lpstr>
      <vt:lpstr>Times New Roman</vt:lpstr>
      <vt:lpstr>Tw Cen MT</vt:lpstr>
      <vt:lpstr>Tw Cen MT Condensed</vt:lpstr>
      <vt:lpstr>Wingdings</vt:lpstr>
      <vt:lpstr>Wingdings 3</vt:lpstr>
      <vt:lpstr>Office Theme</vt:lpstr>
      <vt:lpstr>presentation 25 09 22 (fernando)</vt:lpstr>
      <vt:lpstr>Integral</vt:lpstr>
      <vt:lpstr>Dokument</vt:lpstr>
      <vt:lpstr>     </vt:lpstr>
      <vt:lpstr>Acknowledgement of Country   Acknowledgment of Lived and Living Experience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Community Reinforcement and Family Training for parents of young adults with hazardous substance use: a randomized controlled trial </vt:lpstr>
      <vt:lpstr>background</vt:lpstr>
      <vt:lpstr>background</vt:lpstr>
      <vt:lpstr>Community reinforcement and family training (CRAFT)</vt:lpstr>
      <vt:lpstr>CRAFT – basic components</vt:lpstr>
      <vt:lpstr>CRAFT – evidence</vt:lpstr>
      <vt:lpstr>Aim</vt:lpstr>
      <vt:lpstr>Method</vt:lpstr>
      <vt:lpstr>PowerPoint Presentation</vt:lpstr>
      <vt:lpstr>Results – study flowchart</vt:lpstr>
      <vt:lpstr>Results – participant characteristics</vt:lpstr>
      <vt:lpstr>Results – young adult characteristics</vt:lpstr>
      <vt:lpstr>PowerPoint Presentation</vt:lpstr>
      <vt:lpstr>Preliminary results – Substance use</vt:lpstr>
      <vt:lpstr>Preliminary results - selection </vt:lpstr>
      <vt:lpstr>Discussion</vt:lpstr>
      <vt:lpstr>Strengths and limitations</vt:lpstr>
      <vt:lpstr>Preliminary conclusions</vt:lpstr>
      <vt:lpstr>queries looking ahead</vt:lpstr>
      <vt:lpstr>Acknowledgements</vt:lpstr>
      <vt:lpstr>Questions</vt:lpstr>
      <vt:lpstr>Thank you for listening</vt:lpstr>
      <vt:lpstr>References</vt:lpstr>
      <vt:lpstr>References</vt:lpstr>
      <vt:lpstr>References</vt:lpstr>
      <vt:lpstr>How to reach the wide number of AFMs with Evidence-Based Information and Motivational Intervention in the Low Income Country, Brazil?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GUIDE TO SETTING UP A PEER SUPPORT GROUP</dc:title>
  <dc:creator>APSUvolunteer</dc:creator>
  <cp:lastModifiedBy>Namen, D.M. van (Dorine)</cp:lastModifiedBy>
  <cp:revision>324</cp:revision>
  <cp:lastPrinted>2018-10-10T22:03:35Z</cp:lastPrinted>
  <dcterms:created xsi:type="dcterms:W3CDTF">2013-02-26T00:28:40Z</dcterms:created>
  <dcterms:modified xsi:type="dcterms:W3CDTF">2023-06-15T14:05:31Z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0x010100F03CD13AF750B145BC0D89A7187DC106</vt:lpwstr>
  </property>
  <property fmtid="{D5CDD505-2E9C-101B-9397-08002B2CF9AE}" pid="3" name="Order">
    <vt:r8>5400</vt:r8>
  </property>
</Properties>
</file>