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Bernoru" panose="020B0604020202020204" charset="0"/>
      <p:regular r:id="rId7"/>
    </p:embeddedFont>
    <p:embeddedFont>
      <p:font typeface="Garet" panose="020B0604020202020204" charset="0"/>
      <p:regular r:id="rId8"/>
    </p:embeddedFont>
    <p:embeddedFont>
      <p:font typeface="Garet Bold Italics" panose="020B0604020202020204" charset="0"/>
      <p:regular r:id="rId9"/>
    </p:embeddedFont>
    <p:embeddedFont>
      <p:font typeface="Garet Italics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CC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-91" y="-106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ngland.nhs.uk/long-read/autism-informed-inpatient-care/" TargetMode="External"/><Relationship Id="rId3" Type="http://schemas.openxmlformats.org/officeDocument/2006/relationships/hyperlink" Target="https://doi.org/10.1007/s11126-022-09971-w" TargetMode="External"/><Relationship Id="rId7" Type="http://schemas.openxmlformats.org/officeDocument/2006/relationships/hyperlink" Target="https://doi.org/10.1007/s10803-017-3166-5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12968/hmed.2021.0314" TargetMode="External"/><Relationship Id="rId5" Type="http://schemas.openxmlformats.org/officeDocument/2006/relationships/hyperlink" Target="https://doi.org/10.1186/s12954-017-0196-4" TargetMode="External"/><Relationship Id="rId10" Type="http://schemas.openxmlformats.org/officeDocument/2006/relationships/hyperlink" Target="https://doi.org/10.1016/S2215-0366(21)00160-7" TargetMode="External"/><Relationship Id="rId4" Type="http://schemas.openxmlformats.org/officeDocument/2006/relationships/hyperlink" Target="https://doi.org/10.1016/j.rasd.2021.101859" TargetMode="External"/><Relationship Id="rId9" Type="http://schemas.openxmlformats.org/officeDocument/2006/relationships/hyperlink" Target="https://doi.org/10.1002/pits.2025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22714" y="0"/>
            <a:ext cx="16165286" cy="8229600"/>
          </a:xfrm>
          <a:custGeom>
            <a:avLst/>
            <a:gdLst/>
            <a:ahLst/>
            <a:cxnLst/>
            <a:rect l="l" t="t" r="r" b="b"/>
            <a:pathLst>
              <a:path w="16165286" h="8229600">
                <a:moveTo>
                  <a:pt x="0" y="0"/>
                </a:moveTo>
                <a:lnTo>
                  <a:pt x="16165286" y="0"/>
                </a:lnTo>
                <a:lnTo>
                  <a:pt x="1616528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15593" y="5277919"/>
            <a:ext cx="12699640" cy="118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3000" i="1" dirty="0">
                <a:solidFill>
                  <a:srgbClr val="323232"/>
                </a:solidFill>
                <a:latin typeface="Garet Italics"/>
                <a:ea typeface="Garet Italics"/>
                <a:cs typeface="Garet Italics"/>
                <a:sym typeface="Garet Italics"/>
              </a:rPr>
              <a:t>A guide to finding affirming care for people with autism, </a:t>
            </a:r>
          </a:p>
          <a:p>
            <a:pPr algn="l">
              <a:lnSpc>
                <a:spcPts val="4800"/>
              </a:lnSpc>
            </a:pPr>
            <a:r>
              <a:rPr lang="en-US" sz="3000" i="1" dirty="0">
                <a:solidFill>
                  <a:srgbClr val="323232"/>
                </a:solidFill>
                <a:latin typeface="Garet Italics"/>
                <a:ea typeface="Garet Italics"/>
                <a:cs typeface="Garet Italics"/>
                <a:sym typeface="Garet Italics"/>
              </a:rPr>
              <a:t>ADHD, OCD, TBI, dyslexia, and other related conditions.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5593" y="2243628"/>
            <a:ext cx="17072026" cy="2694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32"/>
              </a:lnSpc>
            </a:pPr>
            <a:endParaRPr dirty="0"/>
          </a:p>
          <a:p>
            <a:pPr algn="l">
              <a:lnSpc>
                <a:spcPts val="6572"/>
              </a:lnSpc>
            </a:pPr>
            <a:r>
              <a:rPr lang="en-US" sz="6200" dirty="0">
                <a:solidFill>
                  <a:srgbClr val="272727"/>
                </a:solidFill>
                <a:effectLst>
                  <a:outerShdw blurRad="139700" dist="50800" dir="5400000" algn="ctr" rotWithShape="0">
                    <a:srgbClr val="000000">
                      <a:alpha val="43137"/>
                    </a:srgbClr>
                  </a:outerShdw>
                </a:effectLst>
                <a:latin typeface="Garet"/>
                <a:ea typeface="Garet"/>
                <a:cs typeface="Garet"/>
                <a:sym typeface="Garet"/>
              </a:rPr>
              <a:t>when choosing substance use treatment for neurodivergent loved ones.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5593" y="8623228"/>
            <a:ext cx="4756684" cy="969747"/>
            <a:chOff x="0" y="0"/>
            <a:chExt cx="6342246" cy="1292996"/>
          </a:xfrm>
        </p:grpSpPr>
        <p:sp>
          <p:nvSpPr>
            <p:cNvPr id="7" name="TextBox 7"/>
            <p:cNvSpPr txBox="1"/>
            <p:nvPr/>
          </p:nvSpPr>
          <p:spPr>
            <a:xfrm>
              <a:off x="0" y="-9525"/>
              <a:ext cx="6342246" cy="7901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70"/>
                </a:lnSpc>
              </a:pPr>
              <a:r>
                <a:rPr lang="en-US" sz="1900">
                  <a:solidFill>
                    <a:srgbClr val="323232"/>
                  </a:solidFill>
                  <a:latin typeface="Garet"/>
                  <a:ea typeface="Garet"/>
                  <a:cs typeface="Garet"/>
                  <a:sym typeface="Garet"/>
                </a:rPr>
                <a:t>State University of New York,</a:t>
              </a:r>
            </a:p>
            <a:p>
              <a:pPr marL="0" lvl="0" indent="0" algn="l">
                <a:lnSpc>
                  <a:spcPts val="247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323232"/>
                  </a:solidFill>
                  <a:latin typeface="Garet"/>
                  <a:ea typeface="Garet"/>
                  <a:cs typeface="Garet"/>
                  <a:sym typeface="Garet"/>
                </a:rPr>
                <a:t>Empire State University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09244"/>
              <a:ext cx="6342246" cy="383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7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5593" y="7337197"/>
            <a:ext cx="4756684" cy="1096747"/>
            <a:chOff x="0" y="0"/>
            <a:chExt cx="6342246" cy="1462329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28575"/>
              <a:ext cx="6342246" cy="473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59"/>
                </a:lnSpc>
                <a:spcBef>
                  <a:spcPct val="0"/>
                </a:spcBef>
              </a:pPr>
              <a:r>
                <a:rPr lang="en-US" sz="2199">
                  <a:solidFill>
                    <a:srgbClr val="323232"/>
                  </a:solidFill>
                  <a:latin typeface="Bernoru"/>
                  <a:ea typeface="Bernoru"/>
                  <a:cs typeface="Bernoru"/>
                  <a:sym typeface="Bernoru"/>
                </a:rPr>
                <a:t>Presented By: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554914"/>
              <a:ext cx="6342246" cy="907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30"/>
                </a:lnSpc>
              </a:pPr>
              <a:r>
                <a:rPr lang="en-US" sz="2100">
                  <a:solidFill>
                    <a:srgbClr val="494F56"/>
                  </a:solidFill>
                  <a:latin typeface="Garet"/>
                  <a:ea typeface="Garet"/>
                  <a:cs typeface="Garet"/>
                  <a:sym typeface="Garet"/>
                </a:rPr>
                <a:t>Cailyn Green Ph.D., MS, CASAC</a:t>
              </a:r>
            </a:p>
            <a:p>
              <a:pPr marL="0" lvl="0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494F56"/>
                  </a:solidFill>
                  <a:latin typeface="Garet"/>
                  <a:ea typeface="Garet"/>
                  <a:cs typeface="Garet"/>
                  <a:sym typeface="Garet"/>
                </a:rPr>
                <a:t>&amp;  Amile Cominotti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15593" y="2094389"/>
            <a:ext cx="17072026" cy="1004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32"/>
              </a:lnSpc>
            </a:pPr>
            <a:r>
              <a:rPr lang="en-US" sz="7200" dirty="0">
                <a:solidFill>
                  <a:srgbClr val="272727"/>
                </a:solidFill>
                <a:effectLst>
                  <a:outerShdw blurRad="76200" dist="88900" dir="21540000" algn="bl" rotWithShape="0">
                    <a:srgbClr val="FF9999">
                      <a:alpha val="90000"/>
                    </a:srgbClr>
                  </a:outerShdw>
                </a:effectLst>
                <a:latin typeface="Bernoru"/>
                <a:ea typeface="Bernoru"/>
                <a:cs typeface="Bernoru"/>
                <a:sym typeface="Bernoru"/>
              </a:rPr>
              <a:t>WHAT FAMILIES NEED TO KNOW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1334864" y="-2901039"/>
            <a:ext cx="7962138" cy="8229600"/>
          </a:xfrm>
          <a:custGeom>
            <a:avLst/>
            <a:gdLst/>
            <a:ahLst/>
            <a:cxnLst/>
            <a:rect l="l" t="t" r="r" b="b"/>
            <a:pathLst>
              <a:path w="7962138" h="8229600">
                <a:moveTo>
                  <a:pt x="7962138" y="8229600"/>
                </a:moveTo>
                <a:lnTo>
                  <a:pt x="0" y="8229600"/>
                </a:lnTo>
                <a:lnTo>
                  <a:pt x="0" y="0"/>
                </a:lnTo>
                <a:lnTo>
                  <a:pt x="7962138" y="0"/>
                </a:lnTo>
                <a:lnTo>
                  <a:pt x="7962138" y="82296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00970" y="3612326"/>
            <a:ext cx="5465409" cy="6080521"/>
            <a:chOff x="0" y="0"/>
            <a:chExt cx="7287212" cy="8107360"/>
          </a:xfrm>
          <a:effectLst>
            <a:glow rad="101600">
              <a:srgbClr val="FFCCCC">
                <a:alpha val="60000"/>
              </a:srgbClr>
            </a:glow>
          </a:effectLst>
        </p:grpSpPr>
        <p:grpSp>
          <p:nvGrpSpPr>
            <p:cNvPr id="4" name="Group 4"/>
            <p:cNvGrpSpPr/>
            <p:nvPr/>
          </p:nvGrpSpPr>
          <p:grpSpPr>
            <a:xfrm>
              <a:off x="0" y="764495"/>
              <a:ext cx="7287212" cy="7342865"/>
              <a:chOff x="0" y="-28575"/>
              <a:chExt cx="1439449" cy="145044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439449" cy="1421868"/>
              </a:xfrm>
              <a:custGeom>
                <a:avLst/>
                <a:gdLst/>
                <a:ahLst/>
                <a:cxnLst/>
                <a:rect l="l" t="t" r="r" b="b"/>
                <a:pathLst>
                  <a:path w="1439449" h="1318770">
                    <a:moveTo>
                      <a:pt x="72243" y="0"/>
                    </a:moveTo>
                    <a:lnTo>
                      <a:pt x="1367206" y="0"/>
                    </a:lnTo>
                    <a:cubicBezTo>
                      <a:pt x="1407105" y="0"/>
                      <a:pt x="1439449" y="32344"/>
                      <a:pt x="1439449" y="72243"/>
                    </a:cubicBezTo>
                    <a:lnTo>
                      <a:pt x="1439449" y="1246527"/>
                    </a:lnTo>
                    <a:cubicBezTo>
                      <a:pt x="1439449" y="1265687"/>
                      <a:pt x="1431838" y="1284062"/>
                      <a:pt x="1418290" y="1297610"/>
                    </a:cubicBezTo>
                    <a:cubicBezTo>
                      <a:pt x="1404742" y="1311158"/>
                      <a:pt x="1386366" y="1318770"/>
                      <a:pt x="1367206" y="1318770"/>
                    </a:cubicBezTo>
                    <a:lnTo>
                      <a:pt x="72243" y="1318770"/>
                    </a:lnTo>
                    <a:cubicBezTo>
                      <a:pt x="32344" y="1318770"/>
                      <a:pt x="0" y="1286425"/>
                      <a:pt x="0" y="1246527"/>
                    </a:cubicBezTo>
                    <a:lnTo>
                      <a:pt x="0" y="72243"/>
                    </a:lnTo>
                    <a:cubicBezTo>
                      <a:pt x="0" y="53083"/>
                      <a:pt x="7611" y="34708"/>
                      <a:pt x="21160" y="21160"/>
                    </a:cubicBezTo>
                    <a:cubicBezTo>
                      <a:pt x="34708" y="7611"/>
                      <a:pt x="53083" y="0"/>
                      <a:pt x="7224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CF8">
                      <a:alpha val="61000"/>
                    </a:srgbClr>
                  </a:gs>
                  <a:gs pos="100000">
                    <a:srgbClr val="FFF0C3">
                      <a:alpha val="61000"/>
                    </a:srgbClr>
                  </a:gs>
                </a:gsLst>
                <a:lin ang="5400000"/>
              </a:gradFill>
              <a:ln cap="rnd">
                <a:noFill/>
                <a:prstDash val="solid"/>
                <a:rou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28575"/>
                <a:ext cx="1439449" cy="13473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404485" y="0"/>
              <a:ext cx="6467911" cy="1351677"/>
              <a:chOff x="0" y="0"/>
              <a:chExt cx="1277612" cy="26699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277612" cy="266998"/>
              </a:xfrm>
              <a:custGeom>
                <a:avLst/>
                <a:gdLst/>
                <a:ahLst/>
                <a:cxnLst/>
                <a:rect l="l" t="t" r="r" b="b"/>
                <a:pathLst>
                  <a:path w="1277612" h="266998">
                    <a:moveTo>
                      <a:pt x="81394" y="0"/>
                    </a:moveTo>
                    <a:lnTo>
                      <a:pt x="1196218" y="0"/>
                    </a:lnTo>
                    <a:cubicBezTo>
                      <a:pt x="1217805" y="0"/>
                      <a:pt x="1238508" y="8575"/>
                      <a:pt x="1253772" y="23840"/>
                    </a:cubicBezTo>
                    <a:cubicBezTo>
                      <a:pt x="1269037" y="39104"/>
                      <a:pt x="1277612" y="59807"/>
                      <a:pt x="1277612" y="81394"/>
                    </a:cubicBezTo>
                    <a:lnTo>
                      <a:pt x="1277612" y="185604"/>
                    </a:lnTo>
                    <a:cubicBezTo>
                      <a:pt x="1277612" y="207191"/>
                      <a:pt x="1269037" y="227894"/>
                      <a:pt x="1253772" y="243158"/>
                    </a:cubicBezTo>
                    <a:cubicBezTo>
                      <a:pt x="1238508" y="258423"/>
                      <a:pt x="1217805" y="266998"/>
                      <a:pt x="1196218" y="266998"/>
                    </a:cubicBezTo>
                    <a:lnTo>
                      <a:pt x="81394" y="266998"/>
                    </a:lnTo>
                    <a:cubicBezTo>
                      <a:pt x="59807" y="266998"/>
                      <a:pt x="39104" y="258423"/>
                      <a:pt x="23840" y="243158"/>
                    </a:cubicBezTo>
                    <a:cubicBezTo>
                      <a:pt x="8575" y="227894"/>
                      <a:pt x="0" y="207191"/>
                      <a:pt x="0" y="185604"/>
                    </a:cubicBezTo>
                    <a:lnTo>
                      <a:pt x="0" y="81394"/>
                    </a:lnTo>
                    <a:cubicBezTo>
                      <a:pt x="0" y="59807"/>
                      <a:pt x="8575" y="39104"/>
                      <a:pt x="23840" y="23840"/>
                    </a:cubicBezTo>
                    <a:cubicBezTo>
                      <a:pt x="39104" y="8575"/>
                      <a:pt x="59807" y="0"/>
                      <a:pt x="8139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66000"/>
                    </a:srgbClr>
                  </a:gs>
                  <a:gs pos="100000">
                    <a:srgbClr val="FFF0C3">
                      <a:alpha val="66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1277612" cy="2955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757708" y="417573"/>
              <a:ext cx="5771795" cy="4360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00"/>
                </a:lnSpc>
              </a:pPr>
              <a:r>
                <a:rPr lang="en-US" sz="2000" dirty="0">
                  <a:solidFill>
                    <a:srgbClr val="323232"/>
                  </a:solidFill>
                  <a:latin typeface="Bernoru"/>
                  <a:ea typeface="Bernoru"/>
                  <a:cs typeface="Bernoru"/>
                  <a:sym typeface="Bernoru"/>
                </a:rPr>
                <a:t>Built for neurotypical clients.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93362" y="1781208"/>
              <a:ext cx="5700488" cy="4934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59"/>
                </a:lnSpc>
              </a:pP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Standard programs assume how clients communicate, engage, and recover... </a:t>
              </a:r>
            </a:p>
            <a:p>
              <a:pPr algn="ctr">
                <a:lnSpc>
                  <a:spcPts val="1820"/>
                </a:lnSpc>
              </a:pPr>
              <a:endParaRPr lang="en-US" sz="21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endParaRPr>
            </a:p>
            <a:p>
              <a:pPr algn="ctr">
                <a:lnSpc>
                  <a:spcPts val="2859"/>
                </a:lnSpc>
              </a:pP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But those standards do not work for everyone.</a:t>
              </a:r>
            </a:p>
            <a:p>
              <a:pPr algn="ctr">
                <a:lnSpc>
                  <a:spcPts val="1820"/>
                </a:lnSpc>
              </a:pPr>
              <a:endParaRPr lang="en-US" sz="21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endParaRPr>
            </a:p>
            <a:p>
              <a:pPr algn="ctr">
                <a:lnSpc>
                  <a:spcPts val="2859"/>
                </a:lnSpc>
              </a:pP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Ex: One-size-fits-all assessments, locked-in care plans, abstract language, punishing lateness.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15593" y="525865"/>
            <a:ext cx="17072026" cy="2546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4"/>
              </a:lnSpc>
            </a:pPr>
            <a:endParaRPr dirty="0"/>
          </a:p>
          <a:p>
            <a:pPr algn="l">
              <a:lnSpc>
                <a:spcPts val="6254"/>
              </a:lnSpc>
            </a:pPr>
            <a:endParaRPr dirty="0"/>
          </a:p>
          <a:p>
            <a:pPr algn="l">
              <a:lnSpc>
                <a:spcPts val="1272"/>
              </a:lnSpc>
            </a:pPr>
            <a:endParaRPr dirty="0"/>
          </a:p>
          <a:p>
            <a:pPr algn="l">
              <a:lnSpc>
                <a:spcPts val="3180"/>
              </a:lnSpc>
            </a:pPr>
            <a:r>
              <a:rPr lang="en-US" sz="3000" dirty="0">
                <a:solidFill>
                  <a:srgbClr val="272727"/>
                </a:solidFill>
                <a:latin typeface="Garet"/>
                <a:ea typeface="Garet"/>
                <a:cs typeface="Garet"/>
                <a:sym typeface="Garet"/>
              </a:rPr>
              <a:t>NEURODIVERGENT INDIVIDUALS FACE HIGHER RATES OF SUBSTANCE USE </a:t>
            </a:r>
          </a:p>
          <a:p>
            <a:pPr algn="l">
              <a:lnSpc>
                <a:spcPts val="3180"/>
              </a:lnSpc>
            </a:pPr>
            <a:r>
              <a:rPr lang="en-US" sz="3000" dirty="0">
                <a:solidFill>
                  <a:srgbClr val="272727"/>
                </a:solidFill>
                <a:latin typeface="Garet"/>
                <a:ea typeface="Garet"/>
                <a:cs typeface="Garet"/>
                <a:sym typeface="Garet"/>
              </a:rPr>
              <a:t>AND HIGHER RATES OF DROPPING OUT OF TREATMENT. </a:t>
            </a:r>
            <a:r>
              <a:rPr lang="en-US" sz="3000" b="1" i="1" dirty="0">
                <a:solidFill>
                  <a:srgbClr val="272727"/>
                </a:solidFill>
                <a:latin typeface="Garet Bold Italics"/>
                <a:ea typeface="Garet Bold Italics"/>
                <a:cs typeface="Garet Bold Italics"/>
                <a:sym typeface="Garet Bold Italics"/>
              </a:rPr>
              <a:t>WHY?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5593" y="525865"/>
            <a:ext cx="17072026" cy="161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4"/>
              </a:lnSpc>
            </a:pPr>
            <a:r>
              <a:rPr lang="en-US" sz="5900" dirty="0">
                <a:solidFill>
                  <a:srgbClr val="272727"/>
                </a:solidFill>
                <a:effectLst>
                  <a:outerShdw blurRad="50800" dist="38100" algn="l" rotWithShape="0">
                    <a:srgbClr val="FF9999"/>
                  </a:outerShdw>
                </a:effectLst>
                <a:latin typeface="Bernoru"/>
                <a:ea typeface="Bernoru"/>
                <a:cs typeface="Bernoru"/>
                <a:sym typeface="Bernoru"/>
              </a:rPr>
              <a:t>STANDARD TREATMENT </a:t>
            </a:r>
          </a:p>
          <a:p>
            <a:pPr algn="l">
              <a:lnSpc>
                <a:spcPts val="6254"/>
              </a:lnSpc>
            </a:pPr>
            <a:r>
              <a:rPr lang="en-US" sz="5900" dirty="0">
                <a:solidFill>
                  <a:srgbClr val="272727"/>
                </a:solidFill>
                <a:effectLst>
                  <a:outerShdw blurRad="50800" dist="38100" algn="l" rotWithShape="0">
                    <a:srgbClr val="FF9999"/>
                  </a:outerShdw>
                </a:effectLst>
                <a:latin typeface="Bernoru"/>
                <a:ea typeface="Bernoru"/>
                <a:cs typeface="Bernoru"/>
                <a:sym typeface="Bernoru"/>
              </a:rPr>
              <a:t>OFTEN FALLS SHORT.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38FAEF6-71D8-09BB-98B3-C62E4E4EF907}"/>
              </a:ext>
            </a:extLst>
          </p:cNvPr>
          <p:cNvGrpSpPr/>
          <p:nvPr/>
        </p:nvGrpSpPr>
        <p:grpSpPr>
          <a:xfrm>
            <a:off x="6429462" y="3612326"/>
            <a:ext cx="5465409" cy="6080521"/>
            <a:chOff x="6320226" y="3569229"/>
            <a:chExt cx="5465409" cy="6080521"/>
          </a:xfrm>
          <a:effectLst>
            <a:glow rad="101600">
              <a:srgbClr val="FFCCCC">
                <a:alpha val="60000"/>
              </a:srgbClr>
            </a:glow>
          </a:effectLst>
        </p:grpSpPr>
        <p:grpSp>
          <p:nvGrpSpPr>
            <p:cNvPr id="14" name="Group 14"/>
            <p:cNvGrpSpPr/>
            <p:nvPr/>
          </p:nvGrpSpPr>
          <p:grpSpPr>
            <a:xfrm>
              <a:off x="6320226" y="3569229"/>
              <a:ext cx="5465409" cy="6080521"/>
              <a:chOff x="0" y="0"/>
              <a:chExt cx="7287212" cy="8107360"/>
            </a:xfrm>
          </p:grpSpPr>
          <p:grpSp>
            <p:nvGrpSpPr>
              <p:cNvPr id="15" name="Group 15"/>
              <p:cNvGrpSpPr/>
              <p:nvPr/>
            </p:nvGrpSpPr>
            <p:grpSpPr>
              <a:xfrm>
                <a:off x="0" y="764495"/>
                <a:ext cx="7287212" cy="7342865"/>
                <a:chOff x="0" y="-28575"/>
                <a:chExt cx="1439449" cy="1450443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0" y="0"/>
                  <a:ext cx="1439449" cy="14218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449" h="1318770">
                      <a:moveTo>
                        <a:pt x="72243" y="0"/>
                      </a:moveTo>
                      <a:lnTo>
                        <a:pt x="1367206" y="0"/>
                      </a:lnTo>
                      <a:cubicBezTo>
                        <a:pt x="1407105" y="0"/>
                        <a:pt x="1439449" y="32344"/>
                        <a:pt x="1439449" y="72243"/>
                      </a:cubicBezTo>
                      <a:lnTo>
                        <a:pt x="1439449" y="1246527"/>
                      </a:lnTo>
                      <a:cubicBezTo>
                        <a:pt x="1439449" y="1265687"/>
                        <a:pt x="1431838" y="1284062"/>
                        <a:pt x="1418290" y="1297610"/>
                      </a:cubicBezTo>
                      <a:cubicBezTo>
                        <a:pt x="1404742" y="1311158"/>
                        <a:pt x="1386366" y="1318770"/>
                        <a:pt x="1367206" y="1318770"/>
                      </a:cubicBezTo>
                      <a:lnTo>
                        <a:pt x="72243" y="1318770"/>
                      </a:lnTo>
                      <a:cubicBezTo>
                        <a:pt x="32344" y="1318770"/>
                        <a:pt x="0" y="1286425"/>
                        <a:pt x="0" y="1246527"/>
                      </a:cubicBezTo>
                      <a:lnTo>
                        <a:pt x="0" y="72243"/>
                      </a:lnTo>
                      <a:cubicBezTo>
                        <a:pt x="0" y="53083"/>
                        <a:pt x="7611" y="34708"/>
                        <a:pt x="21160" y="21160"/>
                      </a:cubicBezTo>
                      <a:cubicBezTo>
                        <a:pt x="34708" y="7611"/>
                        <a:pt x="53083" y="0"/>
                        <a:pt x="72243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CF8">
                        <a:alpha val="61000"/>
                      </a:srgbClr>
                    </a:gs>
                    <a:gs pos="100000">
                      <a:srgbClr val="FFF0C3">
                        <a:alpha val="61000"/>
                      </a:srgbClr>
                    </a:gs>
                  </a:gsLst>
                  <a:lin ang="5400000"/>
                </a:gradFill>
                <a:ln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0" y="-28575"/>
                  <a:ext cx="1439449" cy="134734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730"/>
                    </a:lnSpc>
                  </a:pPr>
                  <a:endParaRPr/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404485" y="0"/>
                <a:ext cx="6467911" cy="1351677"/>
                <a:chOff x="0" y="0"/>
                <a:chExt cx="1277612" cy="266998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0" y="0"/>
                  <a:ext cx="1277612" cy="2669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612" h="266998">
                      <a:moveTo>
                        <a:pt x="81394" y="0"/>
                      </a:moveTo>
                      <a:lnTo>
                        <a:pt x="1196218" y="0"/>
                      </a:lnTo>
                      <a:cubicBezTo>
                        <a:pt x="1217805" y="0"/>
                        <a:pt x="1238508" y="8575"/>
                        <a:pt x="1253772" y="23840"/>
                      </a:cubicBezTo>
                      <a:cubicBezTo>
                        <a:pt x="1269037" y="39104"/>
                        <a:pt x="1277612" y="59807"/>
                        <a:pt x="1277612" y="81394"/>
                      </a:cubicBezTo>
                      <a:lnTo>
                        <a:pt x="1277612" y="185604"/>
                      </a:lnTo>
                      <a:cubicBezTo>
                        <a:pt x="1277612" y="207191"/>
                        <a:pt x="1269037" y="227894"/>
                        <a:pt x="1253772" y="243158"/>
                      </a:cubicBezTo>
                      <a:cubicBezTo>
                        <a:pt x="1238508" y="258423"/>
                        <a:pt x="1217805" y="266998"/>
                        <a:pt x="1196218" y="266998"/>
                      </a:cubicBezTo>
                      <a:lnTo>
                        <a:pt x="81394" y="266998"/>
                      </a:lnTo>
                      <a:cubicBezTo>
                        <a:pt x="59807" y="266998"/>
                        <a:pt x="39104" y="258423"/>
                        <a:pt x="23840" y="243158"/>
                      </a:cubicBezTo>
                      <a:cubicBezTo>
                        <a:pt x="8575" y="227894"/>
                        <a:pt x="0" y="207191"/>
                        <a:pt x="0" y="185604"/>
                      </a:cubicBezTo>
                      <a:lnTo>
                        <a:pt x="0" y="81394"/>
                      </a:lnTo>
                      <a:cubicBezTo>
                        <a:pt x="0" y="59807"/>
                        <a:pt x="8575" y="39104"/>
                        <a:pt x="23840" y="23840"/>
                      </a:cubicBezTo>
                      <a:cubicBezTo>
                        <a:pt x="39104" y="8575"/>
                        <a:pt x="59807" y="0"/>
                        <a:pt x="8139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66000"/>
                      </a:srgbClr>
                    </a:gs>
                    <a:gs pos="100000">
                      <a:srgbClr val="FFF0C3">
                        <a:alpha val="66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0" y="-28575"/>
                  <a:ext cx="1277612" cy="29557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730"/>
                    </a:lnSpc>
                  </a:pPr>
                  <a:endParaRPr/>
                </a:p>
              </p:txBody>
            </p:sp>
          </p:grpSp>
        </p:grpSp>
        <p:sp>
          <p:nvSpPr>
            <p:cNvPr id="28" name="TextBox 28"/>
            <p:cNvSpPr txBox="1"/>
            <p:nvPr/>
          </p:nvSpPr>
          <p:spPr>
            <a:xfrm>
              <a:off x="7583190" y="3872884"/>
              <a:ext cx="2938371" cy="336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00"/>
                </a:lnSpc>
              </a:pPr>
              <a:r>
                <a:rPr lang="en-US" sz="2000">
                  <a:solidFill>
                    <a:srgbClr val="323232"/>
                  </a:solidFill>
                  <a:latin typeface="Bernoru"/>
                  <a:ea typeface="Bernoru"/>
                  <a:cs typeface="Bernoru"/>
                  <a:sym typeface="Bernoru"/>
                </a:rPr>
                <a:t>The masking effect.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914693" y="4900373"/>
              <a:ext cx="4275366" cy="36798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59"/>
                </a:lnSpc>
              </a:pP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Your loved one may appear ‘fine’ in their sessions while expending enormous </a:t>
              </a:r>
            </a:p>
            <a:p>
              <a:pPr algn="ctr">
                <a:lnSpc>
                  <a:spcPts val="2859"/>
                </a:lnSpc>
              </a:pP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energy hiding distress.</a:t>
              </a:r>
              <a:b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</a:br>
              <a:endParaRPr lang="en-US" sz="21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endParaRPr>
            </a:p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This can be such deeply ingrained, automatic behavior that they do not realize it is happening </a:t>
              </a:r>
            </a:p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r>
                <a:rPr lang="en-US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(Hull et al., 2017).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5728248-91E1-8083-C148-46D4BAD11058}"/>
              </a:ext>
            </a:extLst>
          </p:cNvPr>
          <p:cNvGrpSpPr/>
          <p:nvPr/>
        </p:nvGrpSpPr>
        <p:grpSpPr>
          <a:xfrm>
            <a:off x="12456846" y="3612326"/>
            <a:ext cx="5465409" cy="6157465"/>
            <a:chOff x="12347610" y="3569229"/>
            <a:chExt cx="5465409" cy="6157465"/>
          </a:xfrm>
          <a:effectLst>
            <a:glow rad="101600">
              <a:srgbClr val="FFCCCC">
                <a:alpha val="60000"/>
              </a:srgbClr>
            </a:glow>
          </a:effectLst>
        </p:grpSpPr>
        <p:grpSp>
          <p:nvGrpSpPr>
            <p:cNvPr id="21" name="Group 21"/>
            <p:cNvGrpSpPr/>
            <p:nvPr/>
          </p:nvGrpSpPr>
          <p:grpSpPr>
            <a:xfrm>
              <a:off x="12347610" y="3569229"/>
              <a:ext cx="5465409" cy="6080521"/>
              <a:chOff x="0" y="0"/>
              <a:chExt cx="7287212" cy="8107360"/>
            </a:xfrm>
          </p:grpSpPr>
          <p:grpSp>
            <p:nvGrpSpPr>
              <p:cNvPr id="22" name="Group 22"/>
              <p:cNvGrpSpPr/>
              <p:nvPr/>
            </p:nvGrpSpPr>
            <p:grpSpPr>
              <a:xfrm>
                <a:off x="0" y="764495"/>
                <a:ext cx="7287212" cy="7342865"/>
                <a:chOff x="0" y="-28575"/>
                <a:chExt cx="1439449" cy="1450443"/>
              </a:xfrm>
            </p:grpSpPr>
            <p:sp>
              <p:nvSpPr>
                <p:cNvPr id="23" name="Freeform 23"/>
                <p:cNvSpPr/>
                <p:nvPr/>
              </p:nvSpPr>
              <p:spPr>
                <a:xfrm>
                  <a:off x="0" y="0"/>
                  <a:ext cx="1439449" cy="14218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449" h="1318770">
                      <a:moveTo>
                        <a:pt x="72243" y="0"/>
                      </a:moveTo>
                      <a:lnTo>
                        <a:pt x="1367206" y="0"/>
                      </a:lnTo>
                      <a:cubicBezTo>
                        <a:pt x="1407105" y="0"/>
                        <a:pt x="1439449" y="32344"/>
                        <a:pt x="1439449" y="72243"/>
                      </a:cubicBezTo>
                      <a:lnTo>
                        <a:pt x="1439449" y="1246527"/>
                      </a:lnTo>
                      <a:cubicBezTo>
                        <a:pt x="1439449" y="1265687"/>
                        <a:pt x="1431838" y="1284062"/>
                        <a:pt x="1418290" y="1297610"/>
                      </a:cubicBezTo>
                      <a:cubicBezTo>
                        <a:pt x="1404742" y="1311158"/>
                        <a:pt x="1386366" y="1318770"/>
                        <a:pt x="1367206" y="1318770"/>
                      </a:cubicBezTo>
                      <a:lnTo>
                        <a:pt x="72243" y="1318770"/>
                      </a:lnTo>
                      <a:cubicBezTo>
                        <a:pt x="32344" y="1318770"/>
                        <a:pt x="0" y="1286425"/>
                        <a:pt x="0" y="1246527"/>
                      </a:cubicBezTo>
                      <a:lnTo>
                        <a:pt x="0" y="72243"/>
                      </a:lnTo>
                      <a:cubicBezTo>
                        <a:pt x="0" y="53083"/>
                        <a:pt x="7611" y="34708"/>
                        <a:pt x="21160" y="21160"/>
                      </a:cubicBezTo>
                      <a:cubicBezTo>
                        <a:pt x="34708" y="7611"/>
                        <a:pt x="53083" y="0"/>
                        <a:pt x="72243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CF8">
                        <a:alpha val="61000"/>
                      </a:srgbClr>
                    </a:gs>
                    <a:gs pos="100000">
                      <a:srgbClr val="FFF0C3">
                        <a:alpha val="61000"/>
                      </a:srgbClr>
                    </a:gs>
                  </a:gsLst>
                  <a:lin ang="5400000"/>
                </a:gradFill>
                <a:ln cap="rnd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TextBox 24"/>
                <p:cNvSpPr txBox="1"/>
                <p:nvPr/>
              </p:nvSpPr>
              <p:spPr>
                <a:xfrm>
                  <a:off x="0" y="-28575"/>
                  <a:ext cx="1439449" cy="134734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730"/>
                    </a:lnSpc>
                  </a:pPr>
                  <a:endParaRPr/>
                </a:p>
              </p:txBody>
            </p:sp>
          </p:grpSp>
          <p:grpSp>
            <p:nvGrpSpPr>
              <p:cNvPr id="25" name="Group 25"/>
              <p:cNvGrpSpPr/>
              <p:nvPr/>
            </p:nvGrpSpPr>
            <p:grpSpPr>
              <a:xfrm>
                <a:off x="404485" y="0"/>
                <a:ext cx="6467911" cy="1351677"/>
                <a:chOff x="0" y="0"/>
                <a:chExt cx="1277612" cy="266998"/>
              </a:xfrm>
            </p:grpSpPr>
            <p:sp>
              <p:nvSpPr>
                <p:cNvPr id="26" name="Freeform 26"/>
                <p:cNvSpPr/>
                <p:nvPr/>
              </p:nvSpPr>
              <p:spPr>
                <a:xfrm>
                  <a:off x="0" y="0"/>
                  <a:ext cx="1277612" cy="2669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612" h="266998">
                      <a:moveTo>
                        <a:pt x="81394" y="0"/>
                      </a:moveTo>
                      <a:lnTo>
                        <a:pt x="1196218" y="0"/>
                      </a:lnTo>
                      <a:cubicBezTo>
                        <a:pt x="1217805" y="0"/>
                        <a:pt x="1238508" y="8575"/>
                        <a:pt x="1253772" y="23840"/>
                      </a:cubicBezTo>
                      <a:cubicBezTo>
                        <a:pt x="1269037" y="39104"/>
                        <a:pt x="1277612" y="59807"/>
                        <a:pt x="1277612" y="81394"/>
                      </a:cubicBezTo>
                      <a:lnTo>
                        <a:pt x="1277612" y="185604"/>
                      </a:lnTo>
                      <a:cubicBezTo>
                        <a:pt x="1277612" y="207191"/>
                        <a:pt x="1269037" y="227894"/>
                        <a:pt x="1253772" y="243158"/>
                      </a:cubicBezTo>
                      <a:cubicBezTo>
                        <a:pt x="1238508" y="258423"/>
                        <a:pt x="1217805" y="266998"/>
                        <a:pt x="1196218" y="266998"/>
                      </a:cubicBezTo>
                      <a:lnTo>
                        <a:pt x="81394" y="266998"/>
                      </a:lnTo>
                      <a:cubicBezTo>
                        <a:pt x="59807" y="266998"/>
                        <a:pt x="39104" y="258423"/>
                        <a:pt x="23840" y="243158"/>
                      </a:cubicBezTo>
                      <a:cubicBezTo>
                        <a:pt x="8575" y="227894"/>
                        <a:pt x="0" y="207191"/>
                        <a:pt x="0" y="185604"/>
                      </a:cubicBezTo>
                      <a:lnTo>
                        <a:pt x="0" y="81394"/>
                      </a:lnTo>
                      <a:cubicBezTo>
                        <a:pt x="0" y="59807"/>
                        <a:pt x="8575" y="39104"/>
                        <a:pt x="23840" y="23840"/>
                      </a:cubicBezTo>
                      <a:cubicBezTo>
                        <a:pt x="39104" y="8575"/>
                        <a:pt x="59807" y="0"/>
                        <a:pt x="8139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alpha val="66000"/>
                      </a:srgbClr>
                    </a:gs>
                    <a:gs pos="100000">
                      <a:srgbClr val="FFF0C3">
                        <a:alpha val="66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TextBox 27"/>
                <p:cNvSpPr txBox="1"/>
                <p:nvPr/>
              </p:nvSpPr>
              <p:spPr>
                <a:xfrm>
                  <a:off x="0" y="-28575"/>
                  <a:ext cx="1277612" cy="295573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730"/>
                    </a:lnSpc>
                  </a:pPr>
                  <a:endParaRPr/>
                </a:p>
              </p:txBody>
            </p:sp>
          </p:grpSp>
        </p:grpSp>
        <p:sp>
          <p:nvSpPr>
            <p:cNvPr id="29" name="TextBox 29"/>
            <p:cNvSpPr txBox="1"/>
            <p:nvPr/>
          </p:nvSpPr>
          <p:spPr>
            <a:xfrm>
              <a:off x="12982810" y="3872884"/>
              <a:ext cx="4276490" cy="336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00"/>
                </a:lnSpc>
              </a:pPr>
              <a:r>
                <a:rPr lang="en-US" sz="2000">
                  <a:solidFill>
                    <a:srgbClr val="323232"/>
                  </a:solidFill>
                  <a:latin typeface="Bernoru"/>
                  <a:ea typeface="Bernoru"/>
                  <a:cs typeface="Bernoru"/>
                  <a:sym typeface="Bernoru"/>
                </a:rPr>
                <a:t>Substances serve a purpose.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982810" y="4900373"/>
              <a:ext cx="4275366" cy="4826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59"/>
                </a:lnSpc>
              </a:pP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 Neurodivergent people may use substances to cope with sensory overwhelm, social anxiety, or the exhaustion </a:t>
              </a:r>
            </a:p>
            <a:p>
              <a:pPr algn="ctr">
                <a:lnSpc>
                  <a:spcPts val="2859"/>
                </a:lnSpc>
              </a:pP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of “blending in” </a:t>
              </a:r>
              <a:r>
                <a:rPr lang="en-US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(Weir et al., 2021)</a:t>
              </a:r>
              <a:r>
                <a:rPr lang="en-US" sz="2400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.</a:t>
              </a: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 Treating this underlying need is necessary.</a:t>
              </a:r>
              <a:b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</a:br>
              <a:endParaRPr lang="en-US" sz="21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endParaRPr>
            </a:p>
            <a:p>
              <a:pPr algn="ctr">
                <a:lnSpc>
                  <a:spcPts val="2859"/>
                </a:lnSpc>
              </a:pP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Taking away someone's coping tool without embedding a new one </a:t>
              </a:r>
            </a:p>
            <a:p>
              <a:pPr algn="ctr">
                <a:lnSpc>
                  <a:spcPts val="2859"/>
                </a:lnSpc>
              </a:pPr>
              <a:r>
                <a:rPr lang="en-US" sz="21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sets them up to fail.</a:t>
              </a:r>
            </a:p>
            <a:p>
              <a:pPr algn="l">
                <a:lnSpc>
                  <a:spcPts val="2859"/>
                </a:lnSpc>
              </a:pPr>
              <a:endParaRPr lang="en-US" sz="21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58161" y="-2875325"/>
            <a:ext cx="8444552" cy="8229600"/>
          </a:xfrm>
          <a:custGeom>
            <a:avLst/>
            <a:gdLst/>
            <a:ahLst/>
            <a:cxnLst/>
            <a:rect l="l" t="t" r="r" b="b"/>
            <a:pathLst>
              <a:path w="8444552" h="8229600">
                <a:moveTo>
                  <a:pt x="0" y="0"/>
                </a:moveTo>
                <a:lnTo>
                  <a:pt x="8444552" y="0"/>
                </a:lnTo>
                <a:lnTo>
                  <a:pt x="844455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15593" y="525865"/>
            <a:ext cx="17072026" cy="1755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4"/>
              </a:lnSpc>
            </a:pPr>
            <a:endParaRPr dirty="0"/>
          </a:p>
          <a:p>
            <a:pPr algn="l">
              <a:lnSpc>
                <a:spcPts val="1272"/>
              </a:lnSpc>
            </a:pPr>
            <a:endParaRPr dirty="0"/>
          </a:p>
          <a:p>
            <a:pPr algn="l">
              <a:lnSpc>
                <a:spcPts val="3180"/>
              </a:lnSpc>
            </a:pPr>
            <a:r>
              <a:rPr lang="en-US" sz="3000" dirty="0">
                <a:solidFill>
                  <a:srgbClr val="272727"/>
                </a:solidFill>
                <a:latin typeface="Garet"/>
                <a:ea typeface="Garet"/>
                <a:cs typeface="Garet"/>
                <a:sym typeface="Garet"/>
              </a:rPr>
              <a:t>These are not trick questions! Any good program will welcome these questions, whether long term, outpatient, or therapy with medication management.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2842" y="2735319"/>
            <a:ext cx="5465409" cy="2948231"/>
            <a:chOff x="0" y="0"/>
            <a:chExt cx="7287212" cy="3930975"/>
          </a:xfrm>
          <a:effectLst>
            <a:glow rad="101600">
              <a:srgbClr val="FFCCCC">
                <a:alpha val="60000"/>
              </a:srgbClr>
            </a:glow>
          </a:effectLst>
        </p:grpSpPr>
        <p:grpSp>
          <p:nvGrpSpPr>
            <p:cNvPr id="5" name="Group 5"/>
            <p:cNvGrpSpPr/>
            <p:nvPr/>
          </p:nvGrpSpPr>
          <p:grpSpPr>
            <a:xfrm>
              <a:off x="0" y="909156"/>
              <a:ext cx="7287212" cy="3021818"/>
              <a:chOff x="0" y="0"/>
              <a:chExt cx="1439449" cy="59690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439449" cy="596902"/>
              </a:xfrm>
              <a:custGeom>
                <a:avLst/>
                <a:gdLst/>
                <a:ahLst/>
                <a:cxnLst/>
                <a:rect l="l" t="t" r="r" b="b"/>
                <a:pathLst>
                  <a:path w="1439449" h="596902">
                    <a:moveTo>
                      <a:pt x="72243" y="0"/>
                    </a:moveTo>
                    <a:lnTo>
                      <a:pt x="1367206" y="0"/>
                    </a:lnTo>
                    <a:cubicBezTo>
                      <a:pt x="1407105" y="0"/>
                      <a:pt x="1439449" y="32344"/>
                      <a:pt x="1439449" y="72243"/>
                    </a:cubicBezTo>
                    <a:lnTo>
                      <a:pt x="1439449" y="524659"/>
                    </a:lnTo>
                    <a:cubicBezTo>
                      <a:pt x="1439449" y="564558"/>
                      <a:pt x="1407105" y="596902"/>
                      <a:pt x="1367206" y="596902"/>
                    </a:cubicBezTo>
                    <a:lnTo>
                      <a:pt x="72243" y="596902"/>
                    </a:lnTo>
                    <a:cubicBezTo>
                      <a:pt x="53083" y="596902"/>
                      <a:pt x="34708" y="589291"/>
                      <a:pt x="21160" y="575743"/>
                    </a:cubicBezTo>
                    <a:cubicBezTo>
                      <a:pt x="7611" y="562195"/>
                      <a:pt x="0" y="543819"/>
                      <a:pt x="0" y="524659"/>
                    </a:cubicBezTo>
                    <a:lnTo>
                      <a:pt x="0" y="72243"/>
                    </a:lnTo>
                    <a:cubicBezTo>
                      <a:pt x="0" y="53083"/>
                      <a:pt x="7611" y="34708"/>
                      <a:pt x="21160" y="21160"/>
                    </a:cubicBezTo>
                    <a:cubicBezTo>
                      <a:pt x="34708" y="7611"/>
                      <a:pt x="53083" y="0"/>
                      <a:pt x="7224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CF8">
                      <a:alpha val="61000"/>
                    </a:srgbClr>
                  </a:gs>
                  <a:gs pos="100000">
                    <a:srgbClr val="FFF0C3">
                      <a:alpha val="61000"/>
                    </a:srgbClr>
                  </a:gs>
                </a:gsLst>
                <a:lin ang="54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28575"/>
                <a:ext cx="1439449" cy="6254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404485" y="0"/>
              <a:ext cx="6467911" cy="1800258"/>
              <a:chOff x="0" y="0"/>
              <a:chExt cx="1277612" cy="35560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277612" cy="355606"/>
              </a:xfrm>
              <a:custGeom>
                <a:avLst/>
                <a:gdLst/>
                <a:ahLst/>
                <a:cxnLst/>
                <a:rect l="l" t="t" r="r" b="b"/>
                <a:pathLst>
                  <a:path w="1277612" h="355606">
                    <a:moveTo>
                      <a:pt x="81394" y="0"/>
                    </a:moveTo>
                    <a:lnTo>
                      <a:pt x="1196218" y="0"/>
                    </a:lnTo>
                    <a:cubicBezTo>
                      <a:pt x="1217805" y="0"/>
                      <a:pt x="1238508" y="8575"/>
                      <a:pt x="1253772" y="23840"/>
                    </a:cubicBezTo>
                    <a:cubicBezTo>
                      <a:pt x="1269037" y="39104"/>
                      <a:pt x="1277612" y="59807"/>
                      <a:pt x="1277612" y="81394"/>
                    </a:cubicBezTo>
                    <a:lnTo>
                      <a:pt x="1277612" y="274212"/>
                    </a:lnTo>
                    <a:cubicBezTo>
                      <a:pt x="1277612" y="295799"/>
                      <a:pt x="1269037" y="316502"/>
                      <a:pt x="1253772" y="331767"/>
                    </a:cubicBezTo>
                    <a:cubicBezTo>
                      <a:pt x="1238508" y="347031"/>
                      <a:pt x="1217805" y="355606"/>
                      <a:pt x="1196218" y="355606"/>
                    </a:cubicBezTo>
                    <a:lnTo>
                      <a:pt x="81394" y="355606"/>
                    </a:lnTo>
                    <a:cubicBezTo>
                      <a:pt x="59807" y="355606"/>
                      <a:pt x="39104" y="347031"/>
                      <a:pt x="23840" y="331767"/>
                    </a:cubicBezTo>
                    <a:cubicBezTo>
                      <a:pt x="8575" y="316502"/>
                      <a:pt x="0" y="295799"/>
                      <a:pt x="0" y="274212"/>
                    </a:cubicBezTo>
                    <a:lnTo>
                      <a:pt x="0" y="81394"/>
                    </a:lnTo>
                    <a:cubicBezTo>
                      <a:pt x="0" y="59807"/>
                      <a:pt x="8575" y="39104"/>
                      <a:pt x="23840" y="23840"/>
                    </a:cubicBezTo>
                    <a:cubicBezTo>
                      <a:pt x="39104" y="8575"/>
                      <a:pt x="59807" y="0"/>
                      <a:pt x="8139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66000"/>
                    </a:srgbClr>
                  </a:gs>
                  <a:gs pos="100000">
                    <a:srgbClr val="FFF0C3">
                      <a:alpha val="66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1277612" cy="3841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757708" y="417573"/>
              <a:ext cx="5771795" cy="867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2000">
                  <a:solidFill>
                    <a:srgbClr val="323232"/>
                  </a:solidFill>
                  <a:latin typeface="Bernoru"/>
                  <a:ea typeface="Bernoru"/>
                  <a:cs typeface="Bernoru"/>
                  <a:sym typeface="Bernoru"/>
                </a:rPr>
                <a:t>How do you accomodate sensory needs?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3362" y="2099027"/>
              <a:ext cx="5700488" cy="1344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9"/>
                </a:lnSpc>
              </a:pPr>
              <a:r>
                <a:rPr lang="en-US" sz="1599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Fluorescent lights, loud waiting rooms, strong smells — these can make or break treatment. Ask what adjustments they're willing to make.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15593" y="525865"/>
            <a:ext cx="17072026" cy="828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4"/>
              </a:lnSpc>
            </a:pPr>
            <a:r>
              <a:rPr lang="en-US" sz="5900" dirty="0">
                <a:solidFill>
                  <a:srgbClr val="272727"/>
                </a:solidFill>
                <a:effectLst>
                  <a:outerShdw blurRad="50800" dist="38100" algn="l" rotWithShape="0">
                    <a:srgbClr val="FF9999"/>
                  </a:outerShdw>
                </a:effectLst>
                <a:latin typeface="Bernoru"/>
                <a:ea typeface="Bernoru"/>
                <a:cs typeface="Bernoru"/>
                <a:sym typeface="Bernoru"/>
              </a:rPr>
              <a:t>QUESTIONS TO ASK ANY PROGRAM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92842" y="6140750"/>
            <a:ext cx="5465409" cy="3269952"/>
            <a:chOff x="0" y="0"/>
            <a:chExt cx="7287212" cy="3930974"/>
          </a:xfrm>
          <a:effectLst>
            <a:glow rad="101600">
              <a:srgbClr val="FFCCCC">
                <a:alpha val="60000"/>
              </a:srgbClr>
            </a:glow>
          </a:effectLst>
        </p:grpSpPr>
        <p:grpSp>
          <p:nvGrpSpPr>
            <p:cNvPr id="15" name="Group 15"/>
            <p:cNvGrpSpPr/>
            <p:nvPr/>
          </p:nvGrpSpPr>
          <p:grpSpPr>
            <a:xfrm>
              <a:off x="0" y="909156"/>
              <a:ext cx="7287212" cy="3021818"/>
              <a:chOff x="0" y="0"/>
              <a:chExt cx="1439449" cy="59690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439449" cy="596902"/>
              </a:xfrm>
              <a:custGeom>
                <a:avLst/>
                <a:gdLst/>
                <a:ahLst/>
                <a:cxnLst/>
                <a:rect l="l" t="t" r="r" b="b"/>
                <a:pathLst>
                  <a:path w="1439449" h="596902">
                    <a:moveTo>
                      <a:pt x="72243" y="0"/>
                    </a:moveTo>
                    <a:lnTo>
                      <a:pt x="1367206" y="0"/>
                    </a:lnTo>
                    <a:cubicBezTo>
                      <a:pt x="1407105" y="0"/>
                      <a:pt x="1439449" y="32344"/>
                      <a:pt x="1439449" y="72243"/>
                    </a:cubicBezTo>
                    <a:lnTo>
                      <a:pt x="1439449" y="524659"/>
                    </a:lnTo>
                    <a:cubicBezTo>
                      <a:pt x="1439449" y="564558"/>
                      <a:pt x="1407105" y="596902"/>
                      <a:pt x="1367206" y="596902"/>
                    </a:cubicBezTo>
                    <a:lnTo>
                      <a:pt x="72243" y="596902"/>
                    </a:lnTo>
                    <a:cubicBezTo>
                      <a:pt x="53083" y="596902"/>
                      <a:pt x="34708" y="589291"/>
                      <a:pt x="21160" y="575743"/>
                    </a:cubicBezTo>
                    <a:cubicBezTo>
                      <a:pt x="7611" y="562195"/>
                      <a:pt x="0" y="543819"/>
                      <a:pt x="0" y="524659"/>
                    </a:cubicBezTo>
                    <a:lnTo>
                      <a:pt x="0" y="72243"/>
                    </a:lnTo>
                    <a:cubicBezTo>
                      <a:pt x="0" y="53083"/>
                      <a:pt x="7611" y="34708"/>
                      <a:pt x="21160" y="21160"/>
                    </a:cubicBezTo>
                    <a:cubicBezTo>
                      <a:pt x="34708" y="7611"/>
                      <a:pt x="53083" y="0"/>
                      <a:pt x="7224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CF8">
                      <a:alpha val="61000"/>
                    </a:srgbClr>
                  </a:gs>
                  <a:gs pos="100000">
                    <a:srgbClr val="FFF0C3">
                      <a:alpha val="61000"/>
                    </a:srgbClr>
                  </a:gs>
                </a:gsLst>
                <a:lin ang="54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28575"/>
                <a:ext cx="1439449" cy="6254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404485" y="0"/>
              <a:ext cx="6467911" cy="1800258"/>
              <a:chOff x="0" y="0"/>
              <a:chExt cx="1277612" cy="355606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277612" cy="355606"/>
              </a:xfrm>
              <a:custGeom>
                <a:avLst/>
                <a:gdLst/>
                <a:ahLst/>
                <a:cxnLst/>
                <a:rect l="l" t="t" r="r" b="b"/>
                <a:pathLst>
                  <a:path w="1277612" h="355606">
                    <a:moveTo>
                      <a:pt x="81394" y="0"/>
                    </a:moveTo>
                    <a:lnTo>
                      <a:pt x="1196218" y="0"/>
                    </a:lnTo>
                    <a:cubicBezTo>
                      <a:pt x="1217805" y="0"/>
                      <a:pt x="1238508" y="8575"/>
                      <a:pt x="1253772" y="23840"/>
                    </a:cubicBezTo>
                    <a:cubicBezTo>
                      <a:pt x="1269037" y="39104"/>
                      <a:pt x="1277612" y="59807"/>
                      <a:pt x="1277612" y="81394"/>
                    </a:cubicBezTo>
                    <a:lnTo>
                      <a:pt x="1277612" y="274212"/>
                    </a:lnTo>
                    <a:cubicBezTo>
                      <a:pt x="1277612" y="295799"/>
                      <a:pt x="1269037" y="316502"/>
                      <a:pt x="1253772" y="331767"/>
                    </a:cubicBezTo>
                    <a:cubicBezTo>
                      <a:pt x="1238508" y="347031"/>
                      <a:pt x="1217805" y="355606"/>
                      <a:pt x="1196218" y="355606"/>
                    </a:cubicBezTo>
                    <a:lnTo>
                      <a:pt x="81394" y="355606"/>
                    </a:lnTo>
                    <a:cubicBezTo>
                      <a:pt x="59807" y="355606"/>
                      <a:pt x="39104" y="347031"/>
                      <a:pt x="23840" y="331767"/>
                    </a:cubicBezTo>
                    <a:cubicBezTo>
                      <a:pt x="8575" y="316502"/>
                      <a:pt x="0" y="295799"/>
                      <a:pt x="0" y="274212"/>
                    </a:cubicBezTo>
                    <a:lnTo>
                      <a:pt x="0" y="81394"/>
                    </a:lnTo>
                    <a:cubicBezTo>
                      <a:pt x="0" y="59807"/>
                      <a:pt x="8575" y="39104"/>
                      <a:pt x="23840" y="23840"/>
                    </a:cubicBezTo>
                    <a:cubicBezTo>
                      <a:pt x="39104" y="8575"/>
                      <a:pt x="59807" y="0"/>
                      <a:pt x="8139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66000"/>
                    </a:srgbClr>
                  </a:gs>
                  <a:gs pos="100000">
                    <a:srgbClr val="FFF0C3">
                      <a:alpha val="66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28575"/>
                <a:ext cx="1277612" cy="3841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752543" y="240290"/>
              <a:ext cx="5771795" cy="1299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2000">
                  <a:solidFill>
                    <a:srgbClr val="323232"/>
                  </a:solidFill>
                  <a:latin typeface="Bernoru"/>
                  <a:ea typeface="Bernoru"/>
                  <a:cs typeface="Bernoru"/>
                  <a:sym typeface="Bernoru"/>
                </a:rPr>
                <a:t>Are peer support specialists available, and are any of them neurodivergent?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93363" y="2099027"/>
              <a:ext cx="5700488" cy="1787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9"/>
                </a:lnSpc>
              </a:pPr>
              <a:r>
                <a:rPr lang="en-US" sz="15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Peer support improves outcomes (Fortuna et al., 2022). Someone in recovery with shared lived experience can offer understanding that clinical training alone cannot.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411296" y="2735319"/>
            <a:ext cx="5465409" cy="2948230"/>
            <a:chOff x="0" y="0"/>
            <a:chExt cx="7287212" cy="3930974"/>
          </a:xfrm>
          <a:effectLst>
            <a:glow rad="101600">
              <a:srgbClr val="FFCCCC">
                <a:alpha val="60000"/>
              </a:srgbClr>
            </a:glow>
          </a:effectLst>
        </p:grpSpPr>
        <p:grpSp>
          <p:nvGrpSpPr>
            <p:cNvPr id="24" name="Group 24"/>
            <p:cNvGrpSpPr/>
            <p:nvPr/>
          </p:nvGrpSpPr>
          <p:grpSpPr>
            <a:xfrm>
              <a:off x="0" y="909156"/>
              <a:ext cx="7287212" cy="3021818"/>
              <a:chOff x="0" y="0"/>
              <a:chExt cx="1439449" cy="59690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439449" cy="596902"/>
              </a:xfrm>
              <a:custGeom>
                <a:avLst/>
                <a:gdLst/>
                <a:ahLst/>
                <a:cxnLst/>
                <a:rect l="l" t="t" r="r" b="b"/>
                <a:pathLst>
                  <a:path w="1439449" h="596902">
                    <a:moveTo>
                      <a:pt x="72243" y="0"/>
                    </a:moveTo>
                    <a:lnTo>
                      <a:pt x="1367206" y="0"/>
                    </a:lnTo>
                    <a:cubicBezTo>
                      <a:pt x="1407105" y="0"/>
                      <a:pt x="1439449" y="32344"/>
                      <a:pt x="1439449" y="72243"/>
                    </a:cubicBezTo>
                    <a:lnTo>
                      <a:pt x="1439449" y="524659"/>
                    </a:lnTo>
                    <a:cubicBezTo>
                      <a:pt x="1439449" y="564558"/>
                      <a:pt x="1407105" y="596902"/>
                      <a:pt x="1367206" y="596902"/>
                    </a:cubicBezTo>
                    <a:lnTo>
                      <a:pt x="72243" y="596902"/>
                    </a:lnTo>
                    <a:cubicBezTo>
                      <a:pt x="53083" y="596902"/>
                      <a:pt x="34708" y="589291"/>
                      <a:pt x="21160" y="575743"/>
                    </a:cubicBezTo>
                    <a:cubicBezTo>
                      <a:pt x="7611" y="562195"/>
                      <a:pt x="0" y="543819"/>
                      <a:pt x="0" y="524659"/>
                    </a:cubicBezTo>
                    <a:lnTo>
                      <a:pt x="0" y="72243"/>
                    </a:lnTo>
                    <a:cubicBezTo>
                      <a:pt x="0" y="53083"/>
                      <a:pt x="7611" y="34708"/>
                      <a:pt x="21160" y="21160"/>
                    </a:cubicBezTo>
                    <a:cubicBezTo>
                      <a:pt x="34708" y="7611"/>
                      <a:pt x="53083" y="0"/>
                      <a:pt x="7224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CF8">
                      <a:alpha val="61000"/>
                    </a:srgbClr>
                  </a:gs>
                  <a:gs pos="100000">
                    <a:srgbClr val="FFF0C3">
                      <a:alpha val="61000"/>
                    </a:srgbClr>
                  </a:gs>
                </a:gsLst>
                <a:lin ang="54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28575"/>
                <a:ext cx="1439449" cy="6254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04485" y="0"/>
              <a:ext cx="6467911" cy="1800258"/>
              <a:chOff x="0" y="0"/>
              <a:chExt cx="1277612" cy="35560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277612" cy="355606"/>
              </a:xfrm>
              <a:custGeom>
                <a:avLst/>
                <a:gdLst/>
                <a:ahLst/>
                <a:cxnLst/>
                <a:rect l="l" t="t" r="r" b="b"/>
                <a:pathLst>
                  <a:path w="1277612" h="355606">
                    <a:moveTo>
                      <a:pt x="81394" y="0"/>
                    </a:moveTo>
                    <a:lnTo>
                      <a:pt x="1196218" y="0"/>
                    </a:lnTo>
                    <a:cubicBezTo>
                      <a:pt x="1217805" y="0"/>
                      <a:pt x="1238508" y="8575"/>
                      <a:pt x="1253772" y="23840"/>
                    </a:cubicBezTo>
                    <a:cubicBezTo>
                      <a:pt x="1269037" y="39104"/>
                      <a:pt x="1277612" y="59807"/>
                      <a:pt x="1277612" y="81394"/>
                    </a:cubicBezTo>
                    <a:lnTo>
                      <a:pt x="1277612" y="274212"/>
                    </a:lnTo>
                    <a:cubicBezTo>
                      <a:pt x="1277612" y="295799"/>
                      <a:pt x="1269037" y="316502"/>
                      <a:pt x="1253772" y="331767"/>
                    </a:cubicBezTo>
                    <a:cubicBezTo>
                      <a:pt x="1238508" y="347031"/>
                      <a:pt x="1217805" y="355606"/>
                      <a:pt x="1196218" y="355606"/>
                    </a:cubicBezTo>
                    <a:lnTo>
                      <a:pt x="81394" y="355606"/>
                    </a:lnTo>
                    <a:cubicBezTo>
                      <a:pt x="59807" y="355606"/>
                      <a:pt x="39104" y="347031"/>
                      <a:pt x="23840" y="331767"/>
                    </a:cubicBezTo>
                    <a:cubicBezTo>
                      <a:pt x="8575" y="316502"/>
                      <a:pt x="0" y="295799"/>
                      <a:pt x="0" y="274212"/>
                    </a:cubicBezTo>
                    <a:lnTo>
                      <a:pt x="0" y="81394"/>
                    </a:lnTo>
                    <a:cubicBezTo>
                      <a:pt x="0" y="59807"/>
                      <a:pt x="8575" y="39104"/>
                      <a:pt x="23840" y="23840"/>
                    </a:cubicBezTo>
                    <a:cubicBezTo>
                      <a:pt x="39104" y="8575"/>
                      <a:pt x="59807" y="0"/>
                      <a:pt x="8139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66000"/>
                    </a:srgbClr>
                  </a:gs>
                  <a:gs pos="100000">
                    <a:srgbClr val="FFF0C3">
                      <a:alpha val="66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1277612" cy="3841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752543" y="240290"/>
              <a:ext cx="5771795" cy="1299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2000">
                  <a:solidFill>
                    <a:srgbClr val="323232"/>
                  </a:solidFill>
                  <a:latin typeface="Bernoru"/>
                  <a:ea typeface="Bernoru"/>
                  <a:cs typeface="Bernoru"/>
                  <a:sym typeface="Bernoru"/>
                </a:rPr>
                <a:t>Are any clinicians trained on neurodivergent communication?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04487" y="2099027"/>
              <a:ext cx="6467909" cy="14285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079"/>
                </a:lnSpc>
              </a:pPr>
              <a:r>
                <a:rPr lang="en-US" sz="15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An hour-long video likely won’t cut it. Communication styles, processing time, and eye contact need to be understood rather than </a:t>
              </a:r>
              <a:r>
                <a:rPr lang="en-US" sz="1600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pathologized (Haydon et al., 2021).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529749" y="2735319"/>
            <a:ext cx="5465409" cy="2948231"/>
            <a:chOff x="0" y="0"/>
            <a:chExt cx="7287212" cy="3930975"/>
          </a:xfrm>
          <a:effectLst>
            <a:glow rad="101600">
              <a:srgbClr val="FFCCCC">
                <a:alpha val="60000"/>
              </a:srgbClr>
            </a:glow>
          </a:effectLst>
        </p:grpSpPr>
        <p:grpSp>
          <p:nvGrpSpPr>
            <p:cNvPr id="33" name="Group 33"/>
            <p:cNvGrpSpPr/>
            <p:nvPr/>
          </p:nvGrpSpPr>
          <p:grpSpPr>
            <a:xfrm>
              <a:off x="0" y="909156"/>
              <a:ext cx="7287212" cy="3021818"/>
              <a:chOff x="0" y="0"/>
              <a:chExt cx="1439449" cy="596902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439449" cy="596902"/>
              </a:xfrm>
              <a:custGeom>
                <a:avLst/>
                <a:gdLst/>
                <a:ahLst/>
                <a:cxnLst/>
                <a:rect l="l" t="t" r="r" b="b"/>
                <a:pathLst>
                  <a:path w="1439449" h="596902">
                    <a:moveTo>
                      <a:pt x="72243" y="0"/>
                    </a:moveTo>
                    <a:lnTo>
                      <a:pt x="1367206" y="0"/>
                    </a:lnTo>
                    <a:cubicBezTo>
                      <a:pt x="1407105" y="0"/>
                      <a:pt x="1439449" y="32344"/>
                      <a:pt x="1439449" y="72243"/>
                    </a:cubicBezTo>
                    <a:lnTo>
                      <a:pt x="1439449" y="524659"/>
                    </a:lnTo>
                    <a:cubicBezTo>
                      <a:pt x="1439449" y="564558"/>
                      <a:pt x="1407105" y="596902"/>
                      <a:pt x="1367206" y="596902"/>
                    </a:cubicBezTo>
                    <a:lnTo>
                      <a:pt x="72243" y="596902"/>
                    </a:lnTo>
                    <a:cubicBezTo>
                      <a:pt x="53083" y="596902"/>
                      <a:pt x="34708" y="589291"/>
                      <a:pt x="21160" y="575743"/>
                    </a:cubicBezTo>
                    <a:cubicBezTo>
                      <a:pt x="7611" y="562195"/>
                      <a:pt x="0" y="543819"/>
                      <a:pt x="0" y="524659"/>
                    </a:cubicBezTo>
                    <a:lnTo>
                      <a:pt x="0" y="72243"/>
                    </a:lnTo>
                    <a:cubicBezTo>
                      <a:pt x="0" y="53083"/>
                      <a:pt x="7611" y="34708"/>
                      <a:pt x="21160" y="21160"/>
                    </a:cubicBezTo>
                    <a:cubicBezTo>
                      <a:pt x="34708" y="7611"/>
                      <a:pt x="53083" y="0"/>
                      <a:pt x="7224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CF8">
                      <a:alpha val="61000"/>
                    </a:srgbClr>
                  </a:gs>
                  <a:gs pos="100000">
                    <a:srgbClr val="FFF0C3">
                      <a:alpha val="61000"/>
                    </a:srgbClr>
                  </a:gs>
                </a:gsLst>
                <a:lin ang="54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28575"/>
                <a:ext cx="1439449" cy="6254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04485" y="0"/>
              <a:ext cx="6467911" cy="1800258"/>
              <a:chOff x="0" y="0"/>
              <a:chExt cx="1277612" cy="355606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277612" cy="355606"/>
              </a:xfrm>
              <a:custGeom>
                <a:avLst/>
                <a:gdLst/>
                <a:ahLst/>
                <a:cxnLst/>
                <a:rect l="l" t="t" r="r" b="b"/>
                <a:pathLst>
                  <a:path w="1277612" h="355606">
                    <a:moveTo>
                      <a:pt x="81394" y="0"/>
                    </a:moveTo>
                    <a:lnTo>
                      <a:pt x="1196218" y="0"/>
                    </a:lnTo>
                    <a:cubicBezTo>
                      <a:pt x="1217805" y="0"/>
                      <a:pt x="1238508" y="8575"/>
                      <a:pt x="1253772" y="23840"/>
                    </a:cubicBezTo>
                    <a:cubicBezTo>
                      <a:pt x="1269037" y="39104"/>
                      <a:pt x="1277612" y="59807"/>
                      <a:pt x="1277612" y="81394"/>
                    </a:cubicBezTo>
                    <a:lnTo>
                      <a:pt x="1277612" y="274212"/>
                    </a:lnTo>
                    <a:cubicBezTo>
                      <a:pt x="1277612" y="295799"/>
                      <a:pt x="1269037" y="316502"/>
                      <a:pt x="1253772" y="331767"/>
                    </a:cubicBezTo>
                    <a:cubicBezTo>
                      <a:pt x="1238508" y="347031"/>
                      <a:pt x="1217805" y="355606"/>
                      <a:pt x="1196218" y="355606"/>
                    </a:cubicBezTo>
                    <a:lnTo>
                      <a:pt x="81394" y="355606"/>
                    </a:lnTo>
                    <a:cubicBezTo>
                      <a:pt x="59807" y="355606"/>
                      <a:pt x="39104" y="347031"/>
                      <a:pt x="23840" y="331767"/>
                    </a:cubicBezTo>
                    <a:cubicBezTo>
                      <a:pt x="8575" y="316502"/>
                      <a:pt x="0" y="295799"/>
                      <a:pt x="0" y="274212"/>
                    </a:cubicBezTo>
                    <a:lnTo>
                      <a:pt x="0" y="81394"/>
                    </a:lnTo>
                    <a:cubicBezTo>
                      <a:pt x="0" y="59807"/>
                      <a:pt x="8575" y="39104"/>
                      <a:pt x="23840" y="23840"/>
                    </a:cubicBezTo>
                    <a:cubicBezTo>
                      <a:pt x="39104" y="8575"/>
                      <a:pt x="59807" y="0"/>
                      <a:pt x="8139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66000"/>
                    </a:srgbClr>
                  </a:gs>
                  <a:gs pos="100000">
                    <a:srgbClr val="FFF0C3">
                      <a:alpha val="66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28575"/>
                <a:ext cx="1277612" cy="3841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757708" y="240290"/>
              <a:ext cx="5771795" cy="1299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2000">
                  <a:solidFill>
                    <a:srgbClr val="323232"/>
                  </a:solidFill>
                  <a:latin typeface="Bernoru"/>
                  <a:ea typeface="Bernoru"/>
                  <a:cs typeface="Bernoru"/>
                  <a:sym typeface="Bernoru"/>
                </a:rPr>
                <a:t>How does your program address why substances were used?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88196" y="2027721"/>
              <a:ext cx="5700488" cy="16874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9"/>
                </a:lnSpc>
              </a:pPr>
              <a:r>
                <a:rPr lang="en-US" sz="1599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That substance was serving a function. Until you understand that function, </a:t>
              </a:r>
            </a:p>
            <a:p>
              <a:pPr algn="ctr">
                <a:lnSpc>
                  <a:spcPts val="2079"/>
                </a:lnSpc>
              </a:pPr>
              <a:r>
                <a:rPr lang="en-US" sz="1599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you can't offer a real alternative. Trauma-informed providers are </a:t>
              </a:r>
            </a:p>
            <a:p>
              <a:pPr algn="ctr">
                <a:lnSpc>
                  <a:spcPts val="2079"/>
                </a:lnSpc>
              </a:pPr>
              <a:r>
                <a:rPr lang="en-US" sz="1599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well-suited for this.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411296" y="6140750"/>
            <a:ext cx="5465409" cy="2948231"/>
            <a:chOff x="0" y="0"/>
            <a:chExt cx="7287212" cy="3930975"/>
          </a:xfrm>
          <a:effectLst>
            <a:glow rad="101600">
              <a:srgbClr val="FFCCCC">
                <a:alpha val="60000"/>
              </a:srgbClr>
            </a:glow>
          </a:effectLst>
        </p:grpSpPr>
        <p:grpSp>
          <p:nvGrpSpPr>
            <p:cNvPr id="42" name="Group 42"/>
            <p:cNvGrpSpPr/>
            <p:nvPr/>
          </p:nvGrpSpPr>
          <p:grpSpPr>
            <a:xfrm>
              <a:off x="0" y="909156"/>
              <a:ext cx="7287212" cy="3021818"/>
              <a:chOff x="0" y="0"/>
              <a:chExt cx="1439449" cy="59690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1439449" cy="596902"/>
              </a:xfrm>
              <a:custGeom>
                <a:avLst/>
                <a:gdLst/>
                <a:ahLst/>
                <a:cxnLst/>
                <a:rect l="l" t="t" r="r" b="b"/>
                <a:pathLst>
                  <a:path w="1439449" h="596902">
                    <a:moveTo>
                      <a:pt x="72243" y="0"/>
                    </a:moveTo>
                    <a:lnTo>
                      <a:pt x="1367206" y="0"/>
                    </a:lnTo>
                    <a:cubicBezTo>
                      <a:pt x="1407105" y="0"/>
                      <a:pt x="1439449" y="32344"/>
                      <a:pt x="1439449" y="72243"/>
                    </a:cubicBezTo>
                    <a:lnTo>
                      <a:pt x="1439449" y="524659"/>
                    </a:lnTo>
                    <a:cubicBezTo>
                      <a:pt x="1439449" y="564558"/>
                      <a:pt x="1407105" y="596902"/>
                      <a:pt x="1367206" y="596902"/>
                    </a:cubicBezTo>
                    <a:lnTo>
                      <a:pt x="72243" y="596902"/>
                    </a:lnTo>
                    <a:cubicBezTo>
                      <a:pt x="53083" y="596902"/>
                      <a:pt x="34708" y="589291"/>
                      <a:pt x="21160" y="575743"/>
                    </a:cubicBezTo>
                    <a:cubicBezTo>
                      <a:pt x="7611" y="562195"/>
                      <a:pt x="0" y="543819"/>
                      <a:pt x="0" y="524659"/>
                    </a:cubicBezTo>
                    <a:lnTo>
                      <a:pt x="0" y="72243"/>
                    </a:lnTo>
                    <a:cubicBezTo>
                      <a:pt x="0" y="53083"/>
                      <a:pt x="7611" y="34708"/>
                      <a:pt x="21160" y="21160"/>
                    </a:cubicBezTo>
                    <a:cubicBezTo>
                      <a:pt x="34708" y="7611"/>
                      <a:pt x="53083" y="0"/>
                      <a:pt x="7224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CF8">
                      <a:alpha val="61000"/>
                    </a:srgbClr>
                  </a:gs>
                  <a:gs pos="100000">
                    <a:srgbClr val="FFF0C3">
                      <a:alpha val="61000"/>
                    </a:srgbClr>
                  </a:gs>
                </a:gsLst>
                <a:lin ang="54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28575"/>
                <a:ext cx="1439449" cy="6254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404485" y="0"/>
              <a:ext cx="6467911" cy="1800258"/>
              <a:chOff x="0" y="0"/>
              <a:chExt cx="1277612" cy="355606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277612" cy="355606"/>
              </a:xfrm>
              <a:custGeom>
                <a:avLst/>
                <a:gdLst/>
                <a:ahLst/>
                <a:cxnLst/>
                <a:rect l="l" t="t" r="r" b="b"/>
                <a:pathLst>
                  <a:path w="1277612" h="355606">
                    <a:moveTo>
                      <a:pt x="81394" y="0"/>
                    </a:moveTo>
                    <a:lnTo>
                      <a:pt x="1196218" y="0"/>
                    </a:lnTo>
                    <a:cubicBezTo>
                      <a:pt x="1217805" y="0"/>
                      <a:pt x="1238508" y="8575"/>
                      <a:pt x="1253772" y="23840"/>
                    </a:cubicBezTo>
                    <a:cubicBezTo>
                      <a:pt x="1269037" y="39104"/>
                      <a:pt x="1277612" y="59807"/>
                      <a:pt x="1277612" y="81394"/>
                    </a:cubicBezTo>
                    <a:lnTo>
                      <a:pt x="1277612" y="274212"/>
                    </a:lnTo>
                    <a:cubicBezTo>
                      <a:pt x="1277612" y="295799"/>
                      <a:pt x="1269037" y="316502"/>
                      <a:pt x="1253772" y="331767"/>
                    </a:cubicBezTo>
                    <a:cubicBezTo>
                      <a:pt x="1238508" y="347031"/>
                      <a:pt x="1217805" y="355606"/>
                      <a:pt x="1196218" y="355606"/>
                    </a:cubicBezTo>
                    <a:lnTo>
                      <a:pt x="81394" y="355606"/>
                    </a:lnTo>
                    <a:cubicBezTo>
                      <a:pt x="59807" y="355606"/>
                      <a:pt x="39104" y="347031"/>
                      <a:pt x="23840" y="331767"/>
                    </a:cubicBezTo>
                    <a:cubicBezTo>
                      <a:pt x="8575" y="316502"/>
                      <a:pt x="0" y="295799"/>
                      <a:pt x="0" y="274212"/>
                    </a:cubicBezTo>
                    <a:lnTo>
                      <a:pt x="0" y="81394"/>
                    </a:lnTo>
                    <a:cubicBezTo>
                      <a:pt x="0" y="59807"/>
                      <a:pt x="8575" y="39104"/>
                      <a:pt x="23840" y="23840"/>
                    </a:cubicBezTo>
                    <a:cubicBezTo>
                      <a:pt x="39104" y="8575"/>
                      <a:pt x="59807" y="0"/>
                      <a:pt x="8139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66000"/>
                    </a:srgbClr>
                  </a:gs>
                  <a:gs pos="100000">
                    <a:srgbClr val="FFF0C3">
                      <a:alpha val="66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277612" cy="3841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757708" y="417573"/>
              <a:ext cx="5771795" cy="1299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2000">
                  <a:solidFill>
                    <a:srgbClr val="323232"/>
                  </a:solidFill>
                  <a:latin typeface="Bernoru"/>
                  <a:ea typeface="Bernoru"/>
                  <a:cs typeface="Bernoru"/>
                  <a:sym typeface="Bernoru"/>
                </a:rPr>
                <a:t>How is group therapy conducted? Is speaking required?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93362" y="2099027"/>
              <a:ext cx="5700488" cy="1344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9"/>
                </a:lnSpc>
              </a:pPr>
              <a:r>
                <a:rPr lang="en-US" sz="1599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The pressure to speak can cause overwhelm and shift the brain into survival mode instead of learning mode. Listening is a valid form of engagement.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2529749" y="6140750"/>
            <a:ext cx="5465409" cy="3269952"/>
            <a:chOff x="0" y="0"/>
            <a:chExt cx="7287212" cy="4359935"/>
          </a:xfrm>
          <a:effectLst>
            <a:glow rad="101600">
              <a:srgbClr val="FFCCCC">
                <a:alpha val="60000"/>
              </a:srgbClr>
            </a:glow>
          </a:effectLst>
        </p:grpSpPr>
        <p:grpSp>
          <p:nvGrpSpPr>
            <p:cNvPr id="51" name="Group 51"/>
            <p:cNvGrpSpPr/>
            <p:nvPr/>
          </p:nvGrpSpPr>
          <p:grpSpPr>
            <a:xfrm>
              <a:off x="0" y="764495"/>
              <a:ext cx="7287212" cy="3595440"/>
              <a:chOff x="0" y="-28575"/>
              <a:chExt cx="1439449" cy="71021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1439449" cy="681635"/>
              </a:xfrm>
              <a:custGeom>
                <a:avLst/>
                <a:gdLst/>
                <a:ahLst/>
                <a:cxnLst/>
                <a:rect l="l" t="t" r="r" b="b"/>
                <a:pathLst>
                  <a:path w="1439449" h="596902">
                    <a:moveTo>
                      <a:pt x="72243" y="0"/>
                    </a:moveTo>
                    <a:lnTo>
                      <a:pt x="1367206" y="0"/>
                    </a:lnTo>
                    <a:cubicBezTo>
                      <a:pt x="1407105" y="0"/>
                      <a:pt x="1439449" y="32344"/>
                      <a:pt x="1439449" y="72243"/>
                    </a:cubicBezTo>
                    <a:lnTo>
                      <a:pt x="1439449" y="524659"/>
                    </a:lnTo>
                    <a:cubicBezTo>
                      <a:pt x="1439449" y="564558"/>
                      <a:pt x="1407105" y="596902"/>
                      <a:pt x="1367206" y="596902"/>
                    </a:cubicBezTo>
                    <a:lnTo>
                      <a:pt x="72243" y="596902"/>
                    </a:lnTo>
                    <a:cubicBezTo>
                      <a:pt x="53083" y="596902"/>
                      <a:pt x="34708" y="589291"/>
                      <a:pt x="21160" y="575743"/>
                    </a:cubicBezTo>
                    <a:cubicBezTo>
                      <a:pt x="7611" y="562195"/>
                      <a:pt x="0" y="543819"/>
                      <a:pt x="0" y="524659"/>
                    </a:cubicBezTo>
                    <a:lnTo>
                      <a:pt x="0" y="72243"/>
                    </a:lnTo>
                    <a:cubicBezTo>
                      <a:pt x="0" y="53083"/>
                      <a:pt x="7611" y="34708"/>
                      <a:pt x="21160" y="21160"/>
                    </a:cubicBezTo>
                    <a:cubicBezTo>
                      <a:pt x="34708" y="7611"/>
                      <a:pt x="53083" y="0"/>
                      <a:pt x="7224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CF8">
                      <a:alpha val="61000"/>
                    </a:srgbClr>
                  </a:gs>
                  <a:gs pos="100000">
                    <a:srgbClr val="FFF0C3">
                      <a:alpha val="61000"/>
                    </a:srgbClr>
                  </a:gs>
                </a:gsLst>
                <a:lin ang="54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28575"/>
                <a:ext cx="1439449" cy="6254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404485" y="0"/>
              <a:ext cx="6467911" cy="1800258"/>
              <a:chOff x="0" y="0"/>
              <a:chExt cx="1277612" cy="355606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1277612" cy="355606"/>
              </a:xfrm>
              <a:custGeom>
                <a:avLst/>
                <a:gdLst/>
                <a:ahLst/>
                <a:cxnLst/>
                <a:rect l="l" t="t" r="r" b="b"/>
                <a:pathLst>
                  <a:path w="1277612" h="355606">
                    <a:moveTo>
                      <a:pt x="81394" y="0"/>
                    </a:moveTo>
                    <a:lnTo>
                      <a:pt x="1196218" y="0"/>
                    </a:lnTo>
                    <a:cubicBezTo>
                      <a:pt x="1217805" y="0"/>
                      <a:pt x="1238508" y="8575"/>
                      <a:pt x="1253772" y="23840"/>
                    </a:cubicBezTo>
                    <a:cubicBezTo>
                      <a:pt x="1269037" y="39104"/>
                      <a:pt x="1277612" y="59807"/>
                      <a:pt x="1277612" y="81394"/>
                    </a:cubicBezTo>
                    <a:lnTo>
                      <a:pt x="1277612" y="274212"/>
                    </a:lnTo>
                    <a:cubicBezTo>
                      <a:pt x="1277612" y="295799"/>
                      <a:pt x="1269037" y="316502"/>
                      <a:pt x="1253772" y="331767"/>
                    </a:cubicBezTo>
                    <a:cubicBezTo>
                      <a:pt x="1238508" y="347031"/>
                      <a:pt x="1217805" y="355606"/>
                      <a:pt x="1196218" y="355606"/>
                    </a:cubicBezTo>
                    <a:lnTo>
                      <a:pt x="81394" y="355606"/>
                    </a:lnTo>
                    <a:cubicBezTo>
                      <a:pt x="59807" y="355606"/>
                      <a:pt x="39104" y="347031"/>
                      <a:pt x="23840" y="331767"/>
                    </a:cubicBezTo>
                    <a:cubicBezTo>
                      <a:pt x="8575" y="316502"/>
                      <a:pt x="0" y="295799"/>
                      <a:pt x="0" y="274212"/>
                    </a:cubicBezTo>
                    <a:lnTo>
                      <a:pt x="0" y="81394"/>
                    </a:lnTo>
                    <a:cubicBezTo>
                      <a:pt x="0" y="59807"/>
                      <a:pt x="8575" y="39104"/>
                      <a:pt x="23840" y="23840"/>
                    </a:cubicBezTo>
                    <a:cubicBezTo>
                      <a:pt x="39104" y="8575"/>
                      <a:pt x="59807" y="0"/>
                      <a:pt x="8139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66000"/>
                    </a:srgbClr>
                  </a:gs>
                  <a:gs pos="100000">
                    <a:srgbClr val="FFF0C3">
                      <a:alpha val="66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-28575"/>
                <a:ext cx="1277612" cy="3841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30"/>
                  </a:lnSpc>
                </a:pPr>
                <a:endParaRPr/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757708" y="231262"/>
              <a:ext cx="5771795" cy="1299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n-US" sz="2000">
                  <a:solidFill>
                    <a:srgbClr val="323232"/>
                  </a:solidFill>
                  <a:latin typeface="Bernoru"/>
                  <a:ea typeface="Bernoru"/>
                  <a:cs typeface="Bernoru"/>
                  <a:sym typeface="Bernoru"/>
                </a:rPr>
                <a:t>My loved one may not trust the program right away. How do you respond to that?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788196" y="2027721"/>
              <a:ext cx="5700488" cy="2146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9"/>
                </a:lnSpc>
              </a:pPr>
              <a:r>
                <a:rPr lang="en-US" sz="15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Being slow to engage is not defiance. Many neurodivergent people have trauma around being disbelieved or </a:t>
              </a:r>
              <a:r>
                <a:rPr lang="en-US" sz="1600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rushed (NHS England, 2025). </a:t>
              </a:r>
            </a:p>
            <a:p>
              <a:pPr algn="ctr">
                <a:lnSpc>
                  <a:spcPts val="2079"/>
                </a:lnSpc>
              </a:pPr>
              <a:r>
                <a:rPr lang="en-US" sz="1599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A good program understands this. Patience, not pressure.</a:t>
              </a:r>
              <a:r>
                <a:rPr lang="en-US" sz="1200" i="1" dirty="0">
                  <a:solidFill>
                    <a:srgbClr val="6B6B6B"/>
                  </a:solidFill>
                  <a:latin typeface="Garet"/>
                  <a:ea typeface="Garet"/>
                  <a:cs typeface="Garet"/>
                  <a:sym typeface="Garet"/>
                </a:rPr>
                <a:t> </a:t>
              </a:r>
              <a:endParaRPr lang="en-US" sz="15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6481939" y="1497252"/>
            <a:ext cx="12275998" cy="11851918"/>
          </a:xfrm>
          <a:custGeom>
            <a:avLst/>
            <a:gdLst/>
            <a:ahLst/>
            <a:cxnLst/>
            <a:rect l="l" t="t" r="r" b="b"/>
            <a:pathLst>
              <a:path w="12275998" h="11851918">
                <a:moveTo>
                  <a:pt x="12275997" y="11851918"/>
                </a:moveTo>
                <a:lnTo>
                  <a:pt x="0" y="11851918"/>
                </a:lnTo>
                <a:lnTo>
                  <a:pt x="0" y="0"/>
                </a:lnTo>
                <a:lnTo>
                  <a:pt x="12275997" y="0"/>
                </a:lnTo>
                <a:lnTo>
                  <a:pt x="12275997" y="11851918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557045" y="-1939428"/>
            <a:ext cx="9560287" cy="11950359"/>
          </a:xfrm>
          <a:custGeom>
            <a:avLst/>
            <a:gdLst/>
            <a:ahLst/>
            <a:cxnLst/>
            <a:rect l="l" t="t" r="r" b="b"/>
            <a:pathLst>
              <a:path w="9560287" h="11950359">
                <a:moveTo>
                  <a:pt x="0" y="0"/>
                </a:moveTo>
                <a:lnTo>
                  <a:pt x="9560287" y="0"/>
                </a:lnTo>
                <a:lnTo>
                  <a:pt x="9560287" y="11950358"/>
                </a:lnTo>
                <a:lnTo>
                  <a:pt x="0" y="119503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2855648"/>
            <a:ext cx="6735554" cy="7026065"/>
            <a:chOff x="0" y="0"/>
            <a:chExt cx="1773973" cy="1850486"/>
          </a:xfrm>
          <a:effectLst>
            <a:glow rad="101600">
              <a:srgbClr val="FFCCCC">
                <a:alpha val="60000"/>
              </a:srgbClr>
            </a:glow>
          </a:effectLst>
        </p:grpSpPr>
        <p:sp>
          <p:nvSpPr>
            <p:cNvPr id="5" name="Freeform 5"/>
            <p:cNvSpPr/>
            <p:nvPr/>
          </p:nvSpPr>
          <p:spPr>
            <a:xfrm>
              <a:off x="0" y="0"/>
              <a:ext cx="1773973" cy="1850486"/>
            </a:xfrm>
            <a:custGeom>
              <a:avLst/>
              <a:gdLst/>
              <a:ahLst/>
              <a:cxnLst/>
              <a:rect l="l" t="t" r="r" b="b"/>
              <a:pathLst>
                <a:path w="1773973" h="1850486">
                  <a:moveTo>
                    <a:pt x="58620" y="0"/>
                  </a:moveTo>
                  <a:lnTo>
                    <a:pt x="1715353" y="0"/>
                  </a:lnTo>
                  <a:cubicBezTo>
                    <a:pt x="1747728" y="0"/>
                    <a:pt x="1773973" y="26245"/>
                    <a:pt x="1773973" y="58620"/>
                  </a:cubicBezTo>
                  <a:lnTo>
                    <a:pt x="1773973" y="1791866"/>
                  </a:lnTo>
                  <a:cubicBezTo>
                    <a:pt x="1773973" y="1807413"/>
                    <a:pt x="1767797" y="1822323"/>
                    <a:pt x="1756804" y="1833317"/>
                  </a:cubicBezTo>
                  <a:cubicBezTo>
                    <a:pt x="1745810" y="1844310"/>
                    <a:pt x="1730900" y="1850486"/>
                    <a:pt x="1715353" y="1850486"/>
                  </a:cubicBezTo>
                  <a:lnTo>
                    <a:pt x="58620" y="1850486"/>
                  </a:lnTo>
                  <a:cubicBezTo>
                    <a:pt x="26245" y="1850486"/>
                    <a:pt x="0" y="1824241"/>
                    <a:pt x="0" y="1791866"/>
                  </a:cubicBezTo>
                  <a:lnTo>
                    <a:pt x="0" y="58620"/>
                  </a:lnTo>
                  <a:cubicBezTo>
                    <a:pt x="0" y="26245"/>
                    <a:pt x="26245" y="0"/>
                    <a:pt x="5862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ECF8">
                    <a:alpha val="61000"/>
                  </a:srgbClr>
                </a:gs>
                <a:gs pos="100000">
                  <a:srgbClr val="FFF0C3">
                    <a:alpha val="61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773973" cy="1879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3793059" y="2396115"/>
            <a:ext cx="1206836" cy="1206836"/>
          </a:xfrm>
          <a:custGeom>
            <a:avLst/>
            <a:gdLst/>
            <a:ahLst/>
            <a:cxnLst/>
            <a:rect l="l" t="t" r="r" b="b"/>
            <a:pathLst>
              <a:path w="1206836" h="1206836">
                <a:moveTo>
                  <a:pt x="0" y="0"/>
                </a:moveTo>
                <a:lnTo>
                  <a:pt x="1206836" y="0"/>
                </a:lnTo>
                <a:lnTo>
                  <a:pt x="1206836" y="1206836"/>
                </a:lnTo>
                <a:lnTo>
                  <a:pt x="0" y="12068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effectLst>
            <a:glow rad="228600">
              <a:schemeClr val="accent2">
                <a:satMod val="175000"/>
                <a:alpha val="20000"/>
              </a:schemeClr>
            </a:glo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9990384" y="2855648"/>
            <a:ext cx="6735554" cy="7026065"/>
            <a:chOff x="0" y="0"/>
            <a:chExt cx="1773973" cy="1850486"/>
          </a:xfrm>
          <a:effectLst>
            <a:glow rad="101600">
              <a:srgbClr val="FFCCCC">
                <a:alpha val="60000"/>
              </a:srgbClr>
            </a:glow>
          </a:effectLst>
        </p:grpSpPr>
        <p:sp>
          <p:nvSpPr>
            <p:cNvPr id="9" name="Freeform 9"/>
            <p:cNvSpPr/>
            <p:nvPr/>
          </p:nvSpPr>
          <p:spPr>
            <a:xfrm>
              <a:off x="0" y="0"/>
              <a:ext cx="1773973" cy="1850486"/>
            </a:xfrm>
            <a:custGeom>
              <a:avLst/>
              <a:gdLst/>
              <a:ahLst/>
              <a:cxnLst/>
              <a:rect l="l" t="t" r="r" b="b"/>
              <a:pathLst>
                <a:path w="1773973" h="1850486">
                  <a:moveTo>
                    <a:pt x="58620" y="0"/>
                  </a:moveTo>
                  <a:lnTo>
                    <a:pt x="1715353" y="0"/>
                  </a:lnTo>
                  <a:cubicBezTo>
                    <a:pt x="1747728" y="0"/>
                    <a:pt x="1773973" y="26245"/>
                    <a:pt x="1773973" y="58620"/>
                  </a:cubicBezTo>
                  <a:lnTo>
                    <a:pt x="1773973" y="1791866"/>
                  </a:lnTo>
                  <a:cubicBezTo>
                    <a:pt x="1773973" y="1807413"/>
                    <a:pt x="1767797" y="1822323"/>
                    <a:pt x="1756804" y="1833317"/>
                  </a:cubicBezTo>
                  <a:cubicBezTo>
                    <a:pt x="1745810" y="1844310"/>
                    <a:pt x="1730900" y="1850486"/>
                    <a:pt x="1715353" y="1850486"/>
                  </a:cubicBezTo>
                  <a:lnTo>
                    <a:pt x="58620" y="1850486"/>
                  </a:lnTo>
                  <a:cubicBezTo>
                    <a:pt x="26245" y="1850486"/>
                    <a:pt x="0" y="1824241"/>
                    <a:pt x="0" y="1791866"/>
                  </a:cubicBezTo>
                  <a:lnTo>
                    <a:pt x="0" y="58620"/>
                  </a:lnTo>
                  <a:cubicBezTo>
                    <a:pt x="0" y="26245"/>
                    <a:pt x="26245" y="0"/>
                    <a:pt x="5862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ECF8">
                    <a:alpha val="61000"/>
                  </a:srgbClr>
                </a:gs>
                <a:gs pos="100000">
                  <a:srgbClr val="FFF0C3">
                    <a:alpha val="61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773973" cy="1879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765714" y="2396115"/>
            <a:ext cx="1184894" cy="1206836"/>
          </a:xfrm>
          <a:custGeom>
            <a:avLst/>
            <a:gdLst/>
            <a:ahLst/>
            <a:cxnLst/>
            <a:rect l="l" t="t" r="r" b="b"/>
            <a:pathLst>
              <a:path w="1184894" h="1206836">
                <a:moveTo>
                  <a:pt x="0" y="0"/>
                </a:moveTo>
                <a:lnTo>
                  <a:pt x="1184894" y="0"/>
                </a:lnTo>
                <a:lnTo>
                  <a:pt x="1184894" y="1206836"/>
                </a:lnTo>
                <a:lnTo>
                  <a:pt x="0" y="12068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effectLst>
            <a:glow rad="228600">
              <a:schemeClr val="accent2">
                <a:satMod val="175000"/>
                <a:alpha val="20000"/>
              </a:schemeClr>
            </a:glo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815593" y="525865"/>
            <a:ext cx="17072026" cy="1355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4"/>
              </a:lnSpc>
            </a:pPr>
            <a:endParaRPr dirty="0"/>
          </a:p>
          <a:p>
            <a:pPr algn="l">
              <a:lnSpc>
                <a:spcPts val="1272"/>
              </a:lnSpc>
            </a:pPr>
            <a:endParaRPr dirty="0"/>
          </a:p>
          <a:p>
            <a:pPr algn="l">
              <a:lnSpc>
                <a:spcPts val="3180"/>
              </a:lnSpc>
            </a:pPr>
            <a:r>
              <a:rPr lang="en-US" sz="3000" dirty="0">
                <a:solidFill>
                  <a:srgbClr val="272727"/>
                </a:solidFill>
                <a:latin typeface="Garet"/>
                <a:ea typeface="Garet"/>
                <a:cs typeface="Garet"/>
                <a:sym typeface="Garet"/>
              </a:rPr>
              <a:t>Weigh the good with the bad and determine what program works best.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0927" y="4079972"/>
            <a:ext cx="6351100" cy="4770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Option to wait outside until appointment time</a:t>
            </a:r>
          </a:p>
          <a:p>
            <a:pPr algn="l">
              <a:lnSpc>
                <a:spcPts val="2181"/>
              </a:lnSpc>
            </a:pPr>
            <a:endParaRPr lang="en-US" sz="1678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Clear info about what to expect at every stage</a:t>
            </a:r>
          </a:p>
          <a:p>
            <a:pPr algn="l">
              <a:lnSpc>
                <a:spcPts val="2181"/>
              </a:lnSpc>
            </a:pPr>
            <a:endParaRPr lang="en-US" sz="1678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Flexible communication (text, email, written options)</a:t>
            </a:r>
          </a:p>
          <a:p>
            <a:pPr algn="l">
              <a:lnSpc>
                <a:spcPts val="2181"/>
              </a:lnSpc>
            </a:pPr>
            <a:endParaRPr lang="en-US" sz="1678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Goal-setting treated as an ongoing process, not a first-day requirement</a:t>
            </a:r>
          </a:p>
          <a:p>
            <a:pPr algn="l">
              <a:lnSpc>
                <a:spcPts val="2181"/>
              </a:lnSpc>
            </a:pPr>
            <a:endParaRPr lang="en-US" sz="1678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>
              <a:lnSpc>
                <a:spcPts val="2181"/>
              </a:lnSpc>
              <a:buFont typeface="Arial"/>
              <a:buChar char="•"/>
            </a:pPr>
            <a:r>
              <a:rPr lang="en-US" sz="1678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Clear transition warnings before any change in activity or space </a:t>
            </a:r>
            <a:r>
              <a:rPr lang="en-US" sz="1400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(Sterling-Turner &amp; Jordan, 2007)</a:t>
            </a:r>
            <a:br>
              <a:rPr lang="en-US" sz="1200" i="1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</a:br>
            <a:endParaRPr lang="en-US" sz="1678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Staff trained to recognize masking and sensory overload</a:t>
            </a:r>
          </a:p>
          <a:p>
            <a:pPr algn="l">
              <a:lnSpc>
                <a:spcPts val="2181"/>
              </a:lnSpc>
            </a:pPr>
            <a:endParaRPr lang="en-US" sz="1678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Harm reduction alongside recovery goals</a:t>
            </a:r>
            <a:r>
              <a:rPr lang="en-US" sz="1200" i="1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 </a:t>
            </a:r>
            <a:r>
              <a:rPr lang="en-US" sz="1200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(Hawk et al., 2017)</a:t>
            </a:r>
          </a:p>
          <a:p>
            <a:pPr algn="just">
              <a:lnSpc>
                <a:spcPts val="2009"/>
              </a:lnSpc>
            </a:pPr>
            <a:endParaRPr lang="en-US" sz="1678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15593" y="525865"/>
            <a:ext cx="17072026" cy="828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4"/>
              </a:lnSpc>
            </a:pPr>
            <a:r>
              <a:rPr lang="en-US" sz="5900" dirty="0">
                <a:solidFill>
                  <a:srgbClr val="272727"/>
                </a:solidFill>
                <a:effectLst>
                  <a:outerShdw blurRad="50800" dist="38100" algn="l" rotWithShape="0">
                    <a:srgbClr val="FF9999"/>
                  </a:outerShdw>
                </a:effectLst>
                <a:latin typeface="Bernoru"/>
                <a:ea typeface="Bernoru"/>
                <a:cs typeface="Bernoru"/>
                <a:sym typeface="Bernoru"/>
              </a:rPr>
              <a:t>GREEN FLAGS &amp; RED FLAGS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82611" y="4079972"/>
            <a:ext cx="6351100" cy="455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Phone-only scheduling with no alternatives</a:t>
            </a:r>
          </a:p>
          <a:p>
            <a:pPr algn="l">
              <a:lnSpc>
                <a:spcPts val="2181"/>
              </a:lnSpc>
            </a:pPr>
            <a:endParaRPr lang="en-US" sz="1678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One-size-fits-all programming with no flexibility</a:t>
            </a:r>
          </a:p>
          <a:p>
            <a:pPr algn="l">
              <a:lnSpc>
                <a:spcPts val="2181"/>
              </a:lnSpc>
            </a:pPr>
            <a:endParaRPr lang="en-US" sz="1678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No acknowledgment of sensory or communication needs</a:t>
            </a:r>
          </a:p>
          <a:p>
            <a:pPr algn="l">
              <a:lnSpc>
                <a:spcPts val="2181"/>
              </a:lnSpc>
            </a:pPr>
            <a:endParaRPr lang="en-US" sz="1678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Abstract goals expected on day one</a:t>
            </a:r>
          </a:p>
          <a:p>
            <a:pPr algn="l">
              <a:lnSpc>
                <a:spcPts val="2181"/>
              </a:lnSpc>
            </a:pPr>
            <a:endParaRPr lang="en-US" sz="1678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Staff who interpret differences as resistance or non-compliance</a:t>
            </a:r>
          </a:p>
          <a:p>
            <a:pPr algn="l">
              <a:lnSpc>
                <a:spcPts val="2181"/>
              </a:lnSpc>
            </a:pPr>
            <a:endParaRPr lang="en-US" sz="1678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Discharge for slow progress or missed sessions</a:t>
            </a:r>
          </a:p>
          <a:p>
            <a:pPr algn="l">
              <a:lnSpc>
                <a:spcPts val="2181"/>
              </a:lnSpc>
            </a:pPr>
            <a:endParaRPr lang="en-US" sz="1678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362315" lvl="1" indent="-181158" algn="l">
              <a:lnSpc>
                <a:spcPts val="2181"/>
              </a:lnSpc>
              <a:buFont typeface="Arial"/>
              <a:buChar char="•"/>
            </a:pPr>
            <a:r>
              <a:rPr lang="en-US" sz="1678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Focus on abstinence without exploring underlying drivers of substance use</a:t>
            </a:r>
          </a:p>
          <a:p>
            <a:pPr algn="just">
              <a:lnSpc>
                <a:spcPts val="2009"/>
              </a:lnSpc>
            </a:pPr>
            <a:endParaRPr lang="en-US" sz="1678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391360" y="-2019300"/>
            <a:ext cx="19372741" cy="8229600"/>
          </a:xfrm>
          <a:custGeom>
            <a:avLst/>
            <a:gdLst/>
            <a:ahLst/>
            <a:cxnLst/>
            <a:rect l="l" t="t" r="r" b="b"/>
            <a:pathLst>
              <a:path w="19372741" h="8229600">
                <a:moveTo>
                  <a:pt x="0" y="8229600"/>
                </a:moveTo>
                <a:lnTo>
                  <a:pt x="19372741" y="8229600"/>
                </a:lnTo>
                <a:lnTo>
                  <a:pt x="19372741" y="0"/>
                </a:lnTo>
                <a:lnTo>
                  <a:pt x="0" y="0"/>
                </a:lnTo>
                <a:lnTo>
                  <a:pt x="0" y="8229600"/>
                </a:lnTo>
                <a:close/>
              </a:path>
            </a:pathLst>
          </a:custGeom>
          <a:blipFill>
            <a:blip r:embed="rId2">
              <a:alphaModFix amt="54000"/>
            </a:blip>
            <a:stretch>
              <a:fillRect t="-29181" b="-2918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66109" y="2400300"/>
            <a:ext cx="9730422" cy="7026065"/>
            <a:chOff x="0" y="0"/>
            <a:chExt cx="2562745" cy="1850486"/>
          </a:xfrm>
          <a:effectLst>
            <a:glow rad="101600">
              <a:srgbClr val="FFCCCC">
                <a:alpha val="60000"/>
              </a:srgbClr>
            </a:glow>
          </a:effectLst>
        </p:grpSpPr>
        <p:sp>
          <p:nvSpPr>
            <p:cNvPr id="4" name="Freeform 4"/>
            <p:cNvSpPr/>
            <p:nvPr/>
          </p:nvSpPr>
          <p:spPr>
            <a:xfrm>
              <a:off x="0" y="0"/>
              <a:ext cx="2562745" cy="1850486"/>
            </a:xfrm>
            <a:custGeom>
              <a:avLst/>
              <a:gdLst/>
              <a:ahLst/>
              <a:cxnLst/>
              <a:rect l="l" t="t" r="r" b="b"/>
              <a:pathLst>
                <a:path w="2562745" h="1850486">
                  <a:moveTo>
                    <a:pt x="40578" y="0"/>
                  </a:moveTo>
                  <a:lnTo>
                    <a:pt x="2522167" y="0"/>
                  </a:lnTo>
                  <a:cubicBezTo>
                    <a:pt x="2532929" y="0"/>
                    <a:pt x="2543250" y="4275"/>
                    <a:pt x="2550860" y="11885"/>
                  </a:cubicBezTo>
                  <a:cubicBezTo>
                    <a:pt x="2558470" y="19495"/>
                    <a:pt x="2562745" y="29816"/>
                    <a:pt x="2562745" y="40578"/>
                  </a:cubicBezTo>
                  <a:lnTo>
                    <a:pt x="2562745" y="1809909"/>
                  </a:lnTo>
                  <a:cubicBezTo>
                    <a:pt x="2562745" y="1820670"/>
                    <a:pt x="2558470" y="1830992"/>
                    <a:pt x="2550860" y="1838601"/>
                  </a:cubicBezTo>
                  <a:cubicBezTo>
                    <a:pt x="2543250" y="1846211"/>
                    <a:pt x="2532929" y="1850486"/>
                    <a:pt x="2522167" y="1850486"/>
                  </a:cubicBezTo>
                  <a:lnTo>
                    <a:pt x="40578" y="1850486"/>
                  </a:lnTo>
                  <a:cubicBezTo>
                    <a:pt x="29816" y="1850486"/>
                    <a:pt x="19495" y="1846211"/>
                    <a:pt x="11885" y="1838601"/>
                  </a:cubicBezTo>
                  <a:cubicBezTo>
                    <a:pt x="4275" y="1830992"/>
                    <a:pt x="0" y="1820670"/>
                    <a:pt x="0" y="1809909"/>
                  </a:cubicBezTo>
                  <a:lnTo>
                    <a:pt x="0" y="40578"/>
                  </a:lnTo>
                  <a:cubicBezTo>
                    <a:pt x="0" y="29816"/>
                    <a:pt x="4275" y="19495"/>
                    <a:pt x="11885" y="11885"/>
                  </a:cubicBezTo>
                  <a:cubicBezTo>
                    <a:pt x="19495" y="4275"/>
                    <a:pt x="29816" y="0"/>
                    <a:pt x="4057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ECF8">
                    <a:alpha val="61000"/>
                  </a:srgbClr>
                </a:gs>
                <a:gs pos="100000">
                  <a:srgbClr val="FFF0C3">
                    <a:alpha val="61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562745" cy="1879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15593" y="525865"/>
            <a:ext cx="17072026" cy="1397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4"/>
              </a:lnSpc>
            </a:pPr>
            <a:endParaRPr dirty="0"/>
          </a:p>
          <a:p>
            <a:pPr algn="l">
              <a:lnSpc>
                <a:spcPts val="1272"/>
              </a:lnSpc>
            </a:pPr>
            <a:endParaRPr dirty="0"/>
          </a:p>
          <a:p>
            <a:pPr algn="l">
              <a:lnSpc>
                <a:spcPts val="3180"/>
              </a:lnSpc>
            </a:pPr>
            <a:r>
              <a:rPr lang="en-US" sz="3000" dirty="0">
                <a:solidFill>
                  <a:srgbClr val="272727"/>
                </a:solidFill>
                <a:latin typeface="Garet"/>
                <a:ea typeface="Garet"/>
                <a:cs typeface="Garet"/>
                <a:sym typeface="Garet"/>
              </a:rPr>
              <a:t>Removing environmental barriers means removing obstacles to recovery.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80186" y="2937088"/>
            <a:ext cx="8102563" cy="6147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2989"/>
              </a:lnSpc>
              <a:buFont typeface="Arial"/>
              <a:buChar char="•"/>
            </a:pPr>
            <a:r>
              <a:rPr lang="en-US" sz="22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Removes common barriers: no waiting rooms, no commutes, no unfamiliar environments </a:t>
            </a:r>
            <a:r>
              <a:rPr lang="en-US" sz="1200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(Gibbs et al., 2021)</a:t>
            </a:r>
          </a:p>
          <a:p>
            <a:pPr algn="l">
              <a:lnSpc>
                <a:spcPts val="2989"/>
              </a:lnSpc>
            </a:pPr>
            <a:endParaRPr lang="en-US" sz="2299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496569" lvl="1" indent="-248284" algn="l">
              <a:lnSpc>
                <a:spcPts val="2989"/>
              </a:lnSpc>
              <a:buFont typeface="Arial"/>
              <a:buChar char="•"/>
            </a:pPr>
            <a:r>
              <a:rPr lang="en-US" sz="22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Allows clients to engage from a sensory-safe space they can control</a:t>
            </a:r>
          </a:p>
          <a:p>
            <a:pPr algn="l">
              <a:lnSpc>
                <a:spcPts val="2989"/>
              </a:lnSpc>
            </a:pPr>
            <a:endParaRPr lang="en-US" sz="2299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496569" lvl="1" indent="-248284" algn="l">
              <a:lnSpc>
                <a:spcPts val="2989"/>
              </a:lnSpc>
              <a:buFont typeface="Arial"/>
              <a:buChar char="•"/>
            </a:pPr>
            <a:r>
              <a:rPr lang="en-US" sz="22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Reduces the cognitive and social load of in-person appointments, leaving more capacity for the actual work of recovery</a:t>
            </a:r>
          </a:p>
          <a:p>
            <a:pPr algn="l">
              <a:lnSpc>
                <a:spcPts val="2989"/>
              </a:lnSpc>
            </a:pPr>
            <a:endParaRPr lang="en-US" sz="2299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496569" lvl="1" indent="-248284" algn="l">
              <a:lnSpc>
                <a:spcPts val="2989"/>
              </a:lnSpc>
              <a:buFont typeface="Arial"/>
              <a:buChar char="•"/>
            </a:pPr>
            <a:r>
              <a:rPr lang="en-US" sz="22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Particularly valuable for those with social anxiety, sensory sensitivities, or transportation challenges</a:t>
            </a:r>
          </a:p>
          <a:p>
            <a:pPr algn="l">
              <a:lnSpc>
                <a:spcPts val="2989"/>
              </a:lnSpc>
            </a:pPr>
            <a:endParaRPr lang="en-US" sz="2299" dirty="0">
              <a:solidFill>
                <a:srgbClr val="6B6B6B"/>
              </a:solidFill>
              <a:latin typeface="Garet"/>
              <a:ea typeface="Garet"/>
              <a:cs typeface="Garet"/>
              <a:sym typeface="Garet"/>
            </a:endParaRPr>
          </a:p>
          <a:p>
            <a:pPr marL="496569" lvl="1" indent="-248284" algn="l">
              <a:lnSpc>
                <a:spcPts val="2989"/>
              </a:lnSpc>
              <a:buFont typeface="Arial"/>
              <a:buChar char="•"/>
            </a:pPr>
            <a:r>
              <a:rPr lang="en-US" sz="2299" dirty="0">
                <a:solidFill>
                  <a:srgbClr val="6B6B6B"/>
                </a:solidFill>
                <a:latin typeface="Garet"/>
                <a:ea typeface="Garet"/>
                <a:cs typeface="Garet"/>
                <a:sym typeface="Garet"/>
              </a:rPr>
              <a:t>Look for programs that offer telehealth as a genuine option, not just a backup when in-person falls through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5593" y="525865"/>
            <a:ext cx="17072026" cy="828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4"/>
              </a:lnSpc>
            </a:pPr>
            <a:r>
              <a:rPr lang="en-US" sz="5900" dirty="0">
                <a:solidFill>
                  <a:srgbClr val="272727"/>
                </a:solidFill>
                <a:effectLst>
                  <a:outerShdw blurRad="50800" dist="38100" algn="l" rotWithShape="0">
                    <a:srgbClr val="FF9999"/>
                  </a:outerShdw>
                </a:effectLst>
                <a:latin typeface="Bernoru"/>
                <a:ea typeface="Bernoru"/>
                <a:cs typeface="Bernoru"/>
                <a:sym typeface="Bernoru"/>
              </a:rPr>
              <a:t>REMOTE CARE/TELEHEALTH</a:t>
            </a: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CAB43FED-186E-07C2-9503-EECC407C5CE3}"/>
              </a:ext>
            </a:extLst>
          </p:cNvPr>
          <p:cNvGrpSpPr/>
          <p:nvPr/>
        </p:nvGrpSpPr>
        <p:grpSpPr>
          <a:xfrm>
            <a:off x="11310608" y="2400300"/>
            <a:ext cx="6084389" cy="6684625"/>
            <a:chOff x="0" y="0"/>
            <a:chExt cx="2562745" cy="1850486"/>
          </a:xfrm>
          <a:effectLst>
            <a:glow rad="101600">
              <a:srgbClr val="FFCCCC">
                <a:alpha val="60000"/>
              </a:srgbClr>
            </a:glow>
          </a:effectLst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B706F9EA-0AC8-65A2-C4C7-24F739D0E53D}"/>
                </a:ext>
              </a:extLst>
            </p:cNvPr>
            <p:cNvSpPr/>
            <p:nvPr/>
          </p:nvSpPr>
          <p:spPr>
            <a:xfrm>
              <a:off x="0" y="0"/>
              <a:ext cx="2562745" cy="1850486"/>
            </a:xfrm>
            <a:custGeom>
              <a:avLst/>
              <a:gdLst/>
              <a:ahLst/>
              <a:cxnLst/>
              <a:rect l="l" t="t" r="r" b="b"/>
              <a:pathLst>
                <a:path w="2562745" h="1850486">
                  <a:moveTo>
                    <a:pt x="40578" y="0"/>
                  </a:moveTo>
                  <a:lnTo>
                    <a:pt x="2522167" y="0"/>
                  </a:lnTo>
                  <a:cubicBezTo>
                    <a:pt x="2532929" y="0"/>
                    <a:pt x="2543250" y="4275"/>
                    <a:pt x="2550860" y="11885"/>
                  </a:cubicBezTo>
                  <a:cubicBezTo>
                    <a:pt x="2558470" y="19495"/>
                    <a:pt x="2562745" y="29816"/>
                    <a:pt x="2562745" y="40578"/>
                  </a:cubicBezTo>
                  <a:lnTo>
                    <a:pt x="2562745" y="1809909"/>
                  </a:lnTo>
                  <a:cubicBezTo>
                    <a:pt x="2562745" y="1820670"/>
                    <a:pt x="2558470" y="1830992"/>
                    <a:pt x="2550860" y="1838601"/>
                  </a:cubicBezTo>
                  <a:cubicBezTo>
                    <a:pt x="2543250" y="1846211"/>
                    <a:pt x="2532929" y="1850486"/>
                    <a:pt x="2522167" y="1850486"/>
                  </a:cubicBezTo>
                  <a:lnTo>
                    <a:pt x="40578" y="1850486"/>
                  </a:lnTo>
                  <a:cubicBezTo>
                    <a:pt x="29816" y="1850486"/>
                    <a:pt x="19495" y="1846211"/>
                    <a:pt x="11885" y="1838601"/>
                  </a:cubicBezTo>
                  <a:cubicBezTo>
                    <a:pt x="4275" y="1830992"/>
                    <a:pt x="0" y="1820670"/>
                    <a:pt x="0" y="1809909"/>
                  </a:cubicBezTo>
                  <a:lnTo>
                    <a:pt x="0" y="40578"/>
                  </a:lnTo>
                  <a:cubicBezTo>
                    <a:pt x="0" y="29816"/>
                    <a:pt x="4275" y="19495"/>
                    <a:pt x="11885" y="11885"/>
                  </a:cubicBezTo>
                  <a:cubicBezTo>
                    <a:pt x="19495" y="4275"/>
                    <a:pt x="29816" y="0"/>
                    <a:pt x="4057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ECF8">
                    <a:alpha val="61000"/>
                  </a:srgbClr>
                </a:gs>
                <a:gs pos="100000">
                  <a:srgbClr val="FFF0C3">
                    <a:alpha val="61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D77DB19-FA69-B7A0-45AA-24A8244BF5C3}"/>
                </a:ext>
              </a:extLst>
            </p:cNvPr>
            <p:cNvSpPr txBox="1"/>
            <p:nvPr/>
          </p:nvSpPr>
          <p:spPr>
            <a:xfrm>
              <a:off x="0" y="-28575"/>
              <a:ext cx="2562745" cy="1879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30"/>
                </a:lnSpc>
              </a:pPr>
              <a:endParaRPr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183FD1E-F7AB-A982-7D1A-B7DC926B5CA3}"/>
              </a:ext>
            </a:extLst>
          </p:cNvPr>
          <p:cNvSpPr txBox="1"/>
          <p:nvPr/>
        </p:nvSpPr>
        <p:spPr>
          <a:xfrm>
            <a:off x="11566053" y="2740491"/>
            <a:ext cx="557349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References</a:t>
            </a:r>
          </a:p>
          <a:p>
            <a:endParaRPr lang="en-US" sz="1200" dirty="0"/>
          </a:p>
          <a:p>
            <a:r>
              <a:rPr lang="en-US" sz="1200" dirty="0"/>
              <a:t>Fortuna, K. L., Solomon, P., &amp; Rivera, J. (2022). An update of peer support/peer provided services underlying processes, benefits, and critical ingredients. </a:t>
            </a:r>
            <a:r>
              <a:rPr lang="en-US" sz="1200" i="1" dirty="0"/>
              <a:t>Psychiatric Quarterly</a:t>
            </a:r>
            <a:r>
              <a:rPr lang="en-US" sz="1200" dirty="0"/>
              <a:t>, </a:t>
            </a:r>
            <a:r>
              <a:rPr lang="en-US" sz="1200" i="1" dirty="0"/>
              <a:t>93</a:t>
            </a:r>
            <a:r>
              <a:rPr lang="en-US" sz="1200" dirty="0"/>
              <a:t>(2), 571–586. </a:t>
            </a:r>
            <a:r>
              <a:rPr lang="en-US" sz="1200" dirty="0">
                <a:hlinkClick r:id="rId3"/>
              </a:rPr>
              <a:t>https://doi.org/10.1007/s11126-022-09971-w</a:t>
            </a:r>
            <a:endParaRPr lang="en-US" sz="500" dirty="0"/>
          </a:p>
          <a:p>
            <a:br>
              <a:rPr lang="en-US" sz="500" dirty="0"/>
            </a:br>
            <a:endParaRPr lang="en-US" sz="500" dirty="0"/>
          </a:p>
          <a:p>
            <a:r>
              <a:rPr lang="en-US" sz="1200" dirty="0"/>
              <a:t>Gibbs, V., Cai, R. Y., Aldridge, F., &amp; Wong, M. (2021). Autism assessment via telehealth during the Covid 19 pandemic: Experiences and perspectives of autistic adults, parents/carers and clinicians. </a:t>
            </a:r>
            <a:r>
              <a:rPr lang="en-US" sz="1200" i="1" dirty="0"/>
              <a:t>Research in Autism Spectrum Disorders</a:t>
            </a:r>
            <a:r>
              <a:rPr lang="en-US" sz="1200" dirty="0"/>
              <a:t>, </a:t>
            </a:r>
            <a:r>
              <a:rPr lang="en-US" sz="1200" i="1" dirty="0"/>
              <a:t>88</a:t>
            </a:r>
            <a:r>
              <a:rPr lang="en-US" sz="1200" dirty="0"/>
              <a:t>, Article 101859. </a:t>
            </a:r>
            <a:r>
              <a:rPr lang="en-US" sz="1200" dirty="0">
                <a:hlinkClick r:id="rId4"/>
              </a:rPr>
              <a:t>https://doi.org/10.1016/j.rasd.2021.101859</a:t>
            </a:r>
            <a:br>
              <a:rPr lang="en-US" sz="700" dirty="0"/>
            </a:br>
            <a:br>
              <a:rPr lang="en-US" sz="700" dirty="0"/>
            </a:br>
            <a:r>
              <a:rPr lang="en-US" sz="1200" dirty="0"/>
              <a:t>Hawk, M., Coulter, R. W. S., Egan, J. E., Fisk, S., Reister, M. R., Musheno, M., &amp; Daley, D. (2017). Harm reduction principles for healthcare settings. </a:t>
            </a:r>
            <a:r>
              <a:rPr lang="en-US" sz="1200" i="1" dirty="0"/>
              <a:t>Harm Reduction Journal</a:t>
            </a:r>
            <a:r>
              <a:rPr lang="en-US" sz="1200" dirty="0"/>
              <a:t>, </a:t>
            </a:r>
            <a:r>
              <a:rPr lang="en-US" sz="1200" i="1" dirty="0"/>
              <a:t>14</a:t>
            </a:r>
            <a:r>
              <a:rPr lang="en-US" sz="1200" dirty="0"/>
              <a:t>(1), 70. </a:t>
            </a:r>
            <a:r>
              <a:rPr lang="en-US" sz="1200" dirty="0">
                <a:hlinkClick r:id="rId5"/>
              </a:rPr>
              <a:t>https://doi.org/10.1186/s12954-017-0196-4</a:t>
            </a:r>
            <a:br>
              <a:rPr lang="en-US" sz="700" dirty="0"/>
            </a:br>
            <a:endParaRPr lang="en-US" sz="700" dirty="0"/>
          </a:p>
          <a:p>
            <a:r>
              <a:rPr lang="en-US" sz="1200" dirty="0"/>
              <a:t>Haydon, C., Doherty, M., &amp; Davidson, I. A. (2021). Autism: Making reasonable adjustments in healthcare. </a:t>
            </a:r>
            <a:r>
              <a:rPr lang="en-US" sz="1200" i="1" dirty="0"/>
              <a:t>British Journal of Hospital Medicine</a:t>
            </a:r>
            <a:r>
              <a:rPr lang="en-US" sz="1200" dirty="0"/>
              <a:t>, </a:t>
            </a:r>
            <a:r>
              <a:rPr lang="en-US" sz="1200" i="1" dirty="0"/>
              <a:t>82</a:t>
            </a:r>
            <a:r>
              <a:rPr lang="en-US" sz="1200" dirty="0"/>
              <a:t>(12), 1–11. </a:t>
            </a:r>
            <a:r>
              <a:rPr lang="en-US" sz="1200" dirty="0">
                <a:hlinkClick r:id="rId6"/>
              </a:rPr>
              <a:t>https://doi.org/10.12968/hmed.2021.0314</a:t>
            </a:r>
            <a:br>
              <a:rPr lang="en-US" sz="700" dirty="0"/>
            </a:br>
            <a:endParaRPr lang="en-US" sz="700" dirty="0"/>
          </a:p>
          <a:p>
            <a:r>
              <a:rPr lang="en-US" sz="1200" dirty="0"/>
              <a:t>Hull, L., Petrides, K. V., Allison, C., Smith, P., Baron-Cohen, S., Lai, M.-C., &amp; Mandy, W. (2017). "Putting on my best normal": Social camouflaging in adults with autism spectrum conditions. </a:t>
            </a:r>
            <a:r>
              <a:rPr lang="en-US" sz="1200" i="1" dirty="0"/>
              <a:t>Journal of Autism and Developmental Disorders</a:t>
            </a:r>
            <a:r>
              <a:rPr lang="en-US" sz="1200" dirty="0"/>
              <a:t>, </a:t>
            </a:r>
            <a:r>
              <a:rPr lang="en-US" sz="1200" i="1" dirty="0"/>
              <a:t>47</a:t>
            </a:r>
            <a:r>
              <a:rPr lang="en-US" sz="1200" dirty="0"/>
              <a:t>(8), 2519–2534. </a:t>
            </a:r>
            <a:r>
              <a:rPr lang="en-US" sz="1200" dirty="0">
                <a:hlinkClick r:id="rId7"/>
              </a:rPr>
              <a:t>https://doi.org/10.1007/s10803-017-3166-5</a:t>
            </a:r>
            <a:br>
              <a:rPr lang="en-US" sz="700" dirty="0"/>
            </a:br>
            <a:endParaRPr lang="en-US" sz="700" dirty="0"/>
          </a:p>
          <a:p>
            <a:r>
              <a:rPr lang="en-US" sz="1200" dirty="0"/>
              <a:t>NHS England. (2025). </a:t>
            </a:r>
            <a:r>
              <a:rPr lang="en-US" sz="1200" i="1" dirty="0"/>
              <a:t>Autism-informed inpatient </a:t>
            </a:r>
            <a:r>
              <a:rPr lang="en-US" sz="700" i="1" dirty="0"/>
              <a:t>care</a:t>
            </a:r>
            <a:r>
              <a:rPr lang="en-US" sz="1200" i="1" dirty="0"/>
              <a:t>: Culture of care standards for mental health inpatient care: Annex A</a:t>
            </a:r>
            <a:r>
              <a:rPr lang="en-US" sz="1200" dirty="0"/>
              <a:t>. </a:t>
            </a:r>
            <a:r>
              <a:rPr lang="en-US" sz="1200" dirty="0">
                <a:hlinkClick r:id="rId8"/>
              </a:rPr>
              <a:t>https://www.england.nhs.uk/long-read/autism-informed-inpatient-care/</a:t>
            </a:r>
            <a:br>
              <a:rPr lang="en-US" sz="700" dirty="0"/>
            </a:br>
            <a:endParaRPr lang="en-US" sz="700" dirty="0"/>
          </a:p>
          <a:p>
            <a:r>
              <a:rPr lang="en-US" sz="1200" dirty="0"/>
              <a:t>Sterling-Turner, H. E., &amp; Jordan, S. S. (2007). Interventions addressing transition difficulties for individuals with autism. </a:t>
            </a:r>
            <a:r>
              <a:rPr lang="en-US" sz="1200" i="1" dirty="0"/>
              <a:t>Psychology of the Schools</a:t>
            </a:r>
            <a:r>
              <a:rPr lang="en-US" sz="1200" dirty="0"/>
              <a:t>, </a:t>
            </a:r>
            <a:r>
              <a:rPr lang="en-US" sz="1200" i="1" dirty="0"/>
              <a:t>44</a:t>
            </a:r>
            <a:r>
              <a:rPr lang="en-US" sz="1200" dirty="0"/>
              <a:t>(7), 681–690. </a:t>
            </a:r>
            <a:r>
              <a:rPr lang="en-US" sz="1200" dirty="0">
                <a:hlinkClick r:id="rId9"/>
              </a:rPr>
              <a:t>https://doi.org/10.1002/pits.20257</a:t>
            </a:r>
            <a:br>
              <a:rPr lang="en-US" sz="700" dirty="0"/>
            </a:br>
            <a:endParaRPr lang="en-US" sz="700" dirty="0"/>
          </a:p>
          <a:p>
            <a:r>
              <a:rPr lang="en-US" sz="1200" dirty="0"/>
              <a:t>Weir, E., Allison, C., &amp; Baron-Cohen, S. (2021). Understanding the substance use of autistic adolescents and adults: A mixed-methods approach. </a:t>
            </a:r>
            <a:r>
              <a:rPr lang="en-US" sz="1200" i="1" dirty="0"/>
              <a:t>The Lancet Psychiatry</a:t>
            </a:r>
            <a:r>
              <a:rPr lang="en-US" sz="1200" dirty="0"/>
              <a:t>, </a:t>
            </a:r>
            <a:r>
              <a:rPr lang="en-US" sz="1200" i="1" dirty="0"/>
              <a:t>8</a:t>
            </a:r>
            <a:r>
              <a:rPr lang="en-US" sz="1200" dirty="0"/>
              <a:t>(8), 673–685. </a:t>
            </a:r>
            <a:r>
              <a:rPr lang="en-US" sz="1200" dirty="0">
                <a:hlinkClick r:id="rId10"/>
              </a:rPr>
              <a:t>https://doi.org/10.1016/S2215-0366(21)00160-7</a:t>
            </a:r>
            <a:endParaRPr lang="en-US" sz="1200" dirty="0"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1184</Words>
  <Application>Microsoft Office PowerPoint</Application>
  <PresentationFormat>Custom</PresentationFormat>
  <Paragraphs>104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Garet</vt:lpstr>
      <vt:lpstr>Arial</vt:lpstr>
      <vt:lpstr>Garet Bold Italics</vt:lpstr>
      <vt:lpstr>Garet Italics</vt:lpstr>
      <vt:lpstr>Calibri</vt:lpstr>
      <vt:lpstr>Bernoru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families need to know when choosing substance use treatment for neurodivergent loved ones.</dc:title>
  <cp:lastModifiedBy>Amile Cominotti</cp:lastModifiedBy>
  <cp:revision>8</cp:revision>
  <dcterms:created xsi:type="dcterms:W3CDTF">2006-08-16T00:00:00Z</dcterms:created>
  <dcterms:modified xsi:type="dcterms:W3CDTF">2026-07-26T14:20:36Z</dcterms:modified>
  <dc:identifier>DAHMqj0Whnc</dc:identifier>
</cp:coreProperties>
</file>