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7"/>
  </p:notesMasterIdLst>
  <p:sldIdLst>
    <p:sldId id="321" r:id="rId3"/>
    <p:sldId id="382" r:id="rId4"/>
    <p:sldId id="401" r:id="rId5"/>
    <p:sldId id="374" r:id="rId6"/>
    <p:sldId id="399" r:id="rId7"/>
    <p:sldId id="400" r:id="rId8"/>
    <p:sldId id="402" r:id="rId9"/>
    <p:sldId id="405" r:id="rId10"/>
    <p:sldId id="380" r:id="rId11"/>
    <p:sldId id="388" r:id="rId12"/>
    <p:sldId id="378" r:id="rId13"/>
    <p:sldId id="381" r:id="rId14"/>
    <p:sldId id="389" r:id="rId15"/>
    <p:sldId id="4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0E1"/>
    <a:srgbClr val="E2EEE3"/>
    <a:srgbClr val="F8DFDD"/>
    <a:srgbClr val="193E72"/>
    <a:srgbClr val="54A4F6"/>
    <a:srgbClr val="FEDB06"/>
    <a:srgbClr val="FFFFFF"/>
    <a:srgbClr val="E1EEF0"/>
    <a:srgbClr val="FEE02E"/>
    <a:srgbClr val="C4D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67341" autoAdjust="0"/>
  </p:normalViewPr>
  <p:slideViewPr>
    <p:cSldViewPr snapToGrid="0">
      <p:cViewPr varScale="1">
        <p:scale>
          <a:sx n="88" d="100"/>
          <a:sy n="88" d="100"/>
        </p:scale>
        <p:origin x="63"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E8D3D3-AA69-4EE8-A61F-36486282CE4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5D2EE393-3990-448C-829C-28C782D6C011}">
      <dgm:prSet custT="1"/>
      <dgm:spPr>
        <a:solidFill>
          <a:srgbClr val="78A45A"/>
        </a:solidFill>
        <a:ln>
          <a:solidFill>
            <a:srgbClr val="193E72"/>
          </a:solidFill>
        </a:ln>
      </dgm:spPr>
      <dgm:t>
        <a:bodyPr/>
        <a:lstStyle/>
        <a:p>
          <a:r>
            <a:rPr lang="en-GB" sz="2600" b="1" dirty="0">
              <a:solidFill>
                <a:srgbClr val="193E72"/>
              </a:solidFill>
            </a:rPr>
            <a:t>Selected top 3 ideas</a:t>
          </a:r>
        </a:p>
      </dgm:t>
    </dgm:pt>
    <dgm:pt modelId="{AD1C9132-B223-41D7-8DC6-5608B9B80CD2}" type="parTrans" cxnId="{9C7E03B8-2F50-424D-8D7C-861FE5B679E8}">
      <dgm:prSet/>
      <dgm:spPr/>
      <dgm:t>
        <a:bodyPr/>
        <a:lstStyle/>
        <a:p>
          <a:endParaRPr lang="en-GB"/>
        </a:p>
      </dgm:t>
    </dgm:pt>
    <dgm:pt modelId="{C8DDEF72-04FB-4A3C-9721-BD152128CEFC}" type="sibTrans" cxnId="{9C7E03B8-2F50-424D-8D7C-861FE5B679E8}">
      <dgm:prSet/>
      <dgm:spPr/>
      <dgm:t>
        <a:bodyPr/>
        <a:lstStyle/>
        <a:p>
          <a:endParaRPr lang="en-GB"/>
        </a:p>
      </dgm:t>
    </dgm:pt>
    <dgm:pt modelId="{DCB80428-1C39-403D-B074-FECE56EA85AD}" type="pres">
      <dgm:prSet presAssocID="{0CE8D3D3-AA69-4EE8-A61F-36486282CE4C}" presName="Name0" presStyleCnt="0">
        <dgm:presLayoutVars>
          <dgm:chMax val="11"/>
          <dgm:chPref val="11"/>
          <dgm:dir/>
          <dgm:resizeHandles/>
        </dgm:presLayoutVars>
      </dgm:prSet>
      <dgm:spPr/>
    </dgm:pt>
    <dgm:pt modelId="{9229B2BD-F49C-40DB-8051-463E41E90B8A}" type="pres">
      <dgm:prSet presAssocID="{5D2EE393-3990-448C-829C-28C782D6C011}" presName="Accent1" presStyleCnt="0"/>
      <dgm:spPr/>
    </dgm:pt>
    <dgm:pt modelId="{B35F6888-7F16-4EE9-8102-5332C9AFF0ED}" type="pres">
      <dgm:prSet presAssocID="{5D2EE393-3990-448C-829C-28C782D6C011}" presName="Accent" presStyleLbl="node1" presStyleIdx="0" presStyleCnt="1" custLinFactNeighborX="0" custLinFactNeighborY="0"/>
      <dgm:spPr>
        <a:solidFill>
          <a:srgbClr val="193E72"/>
        </a:solidFill>
      </dgm:spPr>
    </dgm:pt>
    <dgm:pt modelId="{A360B411-F294-460C-BF5C-806A6D43266D}" type="pres">
      <dgm:prSet presAssocID="{5D2EE393-3990-448C-829C-28C782D6C011}" presName="ParentBackground1" presStyleCnt="0"/>
      <dgm:spPr/>
    </dgm:pt>
    <dgm:pt modelId="{819C2279-F047-4114-986F-FCAC9C139522}" type="pres">
      <dgm:prSet presAssocID="{5D2EE393-3990-448C-829C-28C782D6C011}" presName="ParentBackground" presStyleLbl="fgAcc1" presStyleIdx="0" presStyleCnt="1" custLinFactNeighborX="0" custLinFactNeighborY="0"/>
      <dgm:spPr/>
    </dgm:pt>
    <dgm:pt modelId="{C72BBB55-A592-4E0D-8874-9F246379AE14}" type="pres">
      <dgm:prSet presAssocID="{5D2EE393-3990-448C-829C-28C782D6C011}" presName="Parent1" presStyleLbl="revTx" presStyleIdx="0" presStyleCnt="0">
        <dgm:presLayoutVars>
          <dgm:chMax val="1"/>
          <dgm:chPref val="1"/>
          <dgm:bulletEnabled val="1"/>
        </dgm:presLayoutVars>
      </dgm:prSet>
      <dgm:spPr/>
    </dgm:pt>
  </dgm:ptLst>
  <dgm:cxnLst>
    <dgm:cxn modelId="{F452B601-9FE5-4A6E-8467-2FB9BE57774C}" type="presOf" srcId="{0CE8D3D3-AA69-4EE8-A61F-36486282CE4C}" destId="{DCB80428-1C39-403D-B074-FECE56EA85AD}" srcOrd="0" destOrd="0" presId="urn:microsoft.com/office/officeart/2011/layout/CircleProcess"/>
    <dgm:cxn modelId="{AE08CA16-505B-4785-950B-00EFDC9FE1B2}" type="presOf" srcId="{5D2EE393-3990-448C-829C-28C782D6C011}" destId="{C72BBB55-A592-4E0D-8874-9F246379AE14}" srcOrd="1" destOrd="0" presId="urn:microsoft.com/office/officeart/2011/layout/CircleProcess"/>
    <dgm:cxn modelId="{365F9359-1623-441C-B662-8BE7099153B3}" type="presOf" srcId="{5D2EE393-3990-448C-829C-28C782D6C011}" destId="{819C2279-F047-4114-986F-FCAC9C139522}" srcOrd="0" destOrd="0" presId="urn:microsoft.com/office/officeart/2011/layout/CircleProcess"/>
    <dgm:cxn modelId="{9C7E03B8-2F50-424D-8D7C-861FE5B679E8}" srcId="{0CE8D3D3-AA69-4EE8-A61F-36486282CE4C}" destId="{5D2EE393-3990-448C-829C-28C782D6C011}" srcOrd="0" destOrd="0" parTransId="{AD1C9132-B223-41D7-8DC6-5608B9B80CD2}" sibTransId="{C8DDEF72-04FB-4A3C-9721-BD152128CEFC}"/>
    <dgm:cxn modelId="{4911746C-705D-435B-B52C-379608A533F2}" type="presParOf" srcId="{DCB80428-1C39-403D-B074-FECE56EA85AD}" destId="{9229B2BD-F49C-40DB-8051-463E41E90B8A}" srcOrd="0" destOrd="0" presId="urn:microsoft.com/office/officeart/2011/layout/CircleProcess"/>
    <dgm:cxn modelId="{00ADD021-182A-4DF6-AB44-783EBD21D5CF}" type="presParOf" srcId="{9229B2BD-F49C-40DB-8051-463E41E90B8A}" destId="{B35F6888-7F16-4EE9-8102-5332C9AFF0ED}" srcOrd="0" destOrd="0" presId="urn:microsoft.com/office/officeart/2011/layout/CircleProcess"/>
    <dgm:cxn modelId="{24237141-FCB7-4C66-9935-CE4D522C145E}" type="presParOf" srcId="{DCB80428-1C39-403D-B074-FECE56EA85AD}" destId="{A360B411-F294-460C-BF5C-806A6D43266D}" srcOrd="1" destOrd="0" presId="urn:microsoft.com/office/officeart/2011/layout/CircleProcess"/>
    <dgm:cxn modelId="{8961CEB0-EA6B-4AA2-B993-E62FCD0EC3B5}" type="presParOf" srcId="{A360B411-F294-460C-BF5C-806A6D43266D}" destId="{819C2279-F047-4114-986F-FCAC9C139522}" srcOrd="0" destOrd="0" presId="urn:microsoft.com/office/officeart/2011/layout/CircleProcess"/>
    <dgm:cxn modelId="{FCE121C3-B1FA-47DC-ADC8-F4ACD8CEC06A}" type="presParOf" srcId="{DCB80428-1C39-403D-B074-FECE56EA85AD}" destId="{C72BBB55-A592-4E0D-8874-9F246379AE14}" srcOrd="2"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F6888-7F16-4EE9-8102-5332C9AFF0ED}">
      <dsp:nvSpPr>
        <dsp:cNvPr id="0" name=""/>
        <dsp:cNvSpPr/>
      </dsp:nvSpPr>
      <dsp:spPr>
        <a:xfrm>
          <a:off x="467911" y="688776"/>
          <a:ext cx="2430997" cy="2430997"/>
        </a:xfrm>
        <a:prstGeom prst="ellipse">
          <a:avLst/>
        </a:prstGeom>
        <a:solidFill>
          <a:srgbClr val="193E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9C2279-F047-4114-986F-FCAC9C139522}">
      <dsp:nvSpPr>
        <dsp:cNvPr id="0" name=""/>
        <dsp:cNvSpPr/>
      </dsp:nvSpPr>
      <dsp:spPr>
        <a:xfrm>
          <a:off x="548863" y="769898"/>
          <a:ext cx="2268849" cy="2268753"/>
        </a:xfrm>
        <a:prstGeom prst="ellipse">
          <a:avLst/>
        </a:prstGeom>
        <a:solidFill>
          <a:srgbClr val="78A45A"/>
        </a:solidFill>
        <a:ln w="12700" cap="flat" cmpd="sng" algn="ctr">
          <a:solidFill>
            <a:srgbClr val="193E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b="1" kern="1200" dirty="0">
              <a:solidFill>
                <a:srgbClr val="193E72"/>
              </a:solidFill>
            </a:rPr>
            <a:t>Selected top 3 ideas</a:t>
          </a:r>
        </a:p>
      </dsp:txBody>
      <dsp:txXfrm>
        <a:off x="873158" y="1094005"/>
        <a:ext cx="1620746" cy="162053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EE0A9-2151-4884-A853-10CED6F64680}"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5E3DE-8353-4B48-8FE6-93D947F722BA}" type="slidenum">
              <a:rPr lang="en-GB" smtClean="0"/>
              <a:t>‹#›</a:t>
            </a:fld>
            <a:endParaRPr lang="en-GB"/>
          </a:p>
        </p:txBody>
      </p:sp>
    </p:spTree>
    <p:extLst>
      <p:ext uri="{BB962C8B-B14F-4D97-AF65-F5344CB8AC3E}">
        <p14:creationId xmlns:p14="http://schemas.microsoft.com/office/powerpoint/2010/main" val="4029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669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496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816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71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2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60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38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50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89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41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50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49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94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25FD3-47CB-4608-873D-AB6103E0FF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56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2"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BBFF2-D303-43B1-A434-FC61294177F4}" type="datetime1">
              <a:rPr lang="en-GB" smtClean="0">
                <a:solidFill>
                  <a:prstClr val="black">
                    <a:tint val="75000"/>
                  </a:prstClr>
                </a:solidFill>
              </a:rPr>
              <a:t>05/06/2023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0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10CD2-F41A-4A39-B59C-44762D7FE1DF}" type="datetime1">
              <a:rPr lang="en-GB" smtClean="0">
                <a:solidFill>
                  <a:prstClr val="black">
                    <a:tint val="75000"/>
                  </a:prstClr>
                </a:solidFill>
              </a:rPr>
              <a:t>05/06/2023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782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A41E6-717D-4D79-8F54-48F14D0A5BC0}" type="datetime1">
              <a:rPr lang="en-GB" smtClean="0">
                <a:solidFill>
                  <a:prstClr val="black">
                    <a:tint val="75000"/>
                  </a:prstClr>
                </a:solidFill>
              </a:rPr>
              <a:t>05/06/2023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849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2"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5"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B7F78A-3090-4536-B808-260D5D7DBAA2}" type="datetime1">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374144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03ECD-B0A5-4D5F-9D38-8650CBE13F93}" type="datetime1">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Slide </a:t>
            </a:r>
            <a:fld id="{166C6AEB-635C-4AE9-9ECA-6B5FE48DC812}" type="slidenum">
              <a:rPr lang="en-GB" smtClean="0"/>
              <a:pPr/>
              <a:t>‹#›</a:t>
            </a:fld>
            <a:r>
              <a:rPr lang="en-GB" dirty="0"/>
              <a:t> of 14</a:t>
            </a:r>
          </a:p>
        </p:txBody>
      </p:sp>
    </p:spTree>
    <p:extLst>
      <p:ext uri="{BB962C8B-B14F-4D97-AF65-F5344CB8AC3E}">
        <p14:creationId xmlns:p14="http://schemas.microsoft.com/office/powerpoint/2010/main" val="370794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2"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C2CE7A-9061-4FA3-A374-BDD86A8D2228}" type="datetime1">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2954098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ABA32-89EA-4116-90D5-4C7975BB46B4}" type="datetime1">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3776894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F3662-8AAC-44C4-BDC2-D7F569B39A81}" type="datetime1">
              <a:rPr lang="en-GB" smtClean="0"/>
              <a:t>05/06/2023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1018508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1767CB-C9D5-4C80-B36B-5197D66BAD72}" type="datetime1">
              <a:rPr lang="en-GB" smtClean="0"/>
              <a:t>05/06/2023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68592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ED6FE-36D4-4DD6-9036-78421A16A18F}" type="datetime1">
              <a:rPr lang="en-GB" smtClean="0"/>
              <a:t>05/06/2023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242042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6" indent="0">
              <a:buNone/>
              <a:defRPr sz="1400"/>
            </a:lvl2pPr>
            <a:lvl3pPr marL="914412"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AE2F0B-8469-4EB5-A96F-8BA6BFD58577}" type="datetime1">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425381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48A804-4D91-4AA1-A606-5586E2FC8111}" type="datetime1">
              <a:rPr lang="en-GB" smtClean="0">
                <a:solidFill>
                  <a:prstClr val="black">
                    <a:tint val="75000"/>
                  </a:prstClr>
                </a:solidFill>
              </a:rPr>
              <a:t>05/06/2023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958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6" indent="0">
              <a:buNone/>
              <a:defRPr sz="2800"/>
            </a:lvl2pPr>
            <a:lvl3pPr marL="914412"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5"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6" indent="0">
              <a:buNone/>
              <a:defRPr sz="1400"/>
            </a:lvl2pPr>
            <a:lvl3pPr marL="914412"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5ED738-0023-4576-95CC-2CC900DC9B5C}" type="datetime1">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3595256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3B2F36-AFEC-4460-81B9-857105372A42}" type="datetime1">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1032512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5A602-9EA5-4363-9DF8-10C862C2E9AB}" type="datetime1">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6C6AEB-635C-4AE9-9ECA-6B5FE48DC812}" type="slidenum">
              <a:rPr lang="en-GB" smtClean="0"/>
              <a:t>‹#›</a:t>
            </a:fld>
            <a:endParaRPr lang="en-GB"/>
          </a:p>
        </p:txBody>
      </p:sp>
    </p:spTree>
    <p:extLst>
      <p:ext uri="{BB962C8B-B14F-4D97-AF65-F5344CB8AC3E}">
        <p14:creationId xmlns:p14="http://schemas.microsoft.com/office/powerpoint/2010/main" val="314880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2"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3B41E6-03AA-440D-9287-EF5AAF37645E}" type="datetime1">
              <a:rPr lang="en-GB" smtClean="0">
                <a:solidFill>
                  <a:prstClr val="black">
                    <a:tint val="75000"/>
                  </a:prstClr>
                </a:solidFill>
              </a:rPr>
              <a:t>05/06/2023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156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BFC7A8-CF6E-48D0-8E96-E9816EDF18BF}" type="datetime1">
              <a:rPr lang="en-GB" smtClean="0">
                <a:solidFill>
                  <a:prstClr val="black">
                    <a:tint val="75000"/>
                  </a:prstClr>
                </a:solidFill>
              </a:rPr>
              <a:t>05/06/2023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810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6" indent="0">
              <a:buNone/>
              <a:defRPr sz="2000" b="1"/>
            </a:lvl2pPr>
            <a:lvl3pPr marL="914412"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FB2111-58E5-4383-AA97-148F68A1482E}" type="datetime1">
              <a:rPr lang="en-GB" smtClean="0">
                <a:solidFill>
                  <a:prstClr val="black">
                    <a:tint val="75000"/>
                  </a:prstClr>
                </a:solidFill>
              </a:rPr>
              <a:t>05/06/2023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24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C3AC7-2F5E-4DDB-9B49-3A44E7501AB5}" type="datetime1">
              <a:rPr lang="en-GB" smtClean="0">
                <a:solidFill>
                  <a:prstClr val="black">
                    <a:tint val="75000"/>
                  </a:prstClr>
                </a:solidFill>
              </a:rPr>
              <a:t>05/06/2023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744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0C530-5158-484F-8EB1-F38FEA0DDBEA}" type="datetime1">
              <a:rPr lang="en-GB" smtClean="0">
                <a:solidFill>
                  <a:prstClr val="black">
                    <a:tint val="75000"/>
                  </a:prstClr>
                </a:solidFill>
              </a:rPr>
              <a:t>05/06/2023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944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6" indent="0">
              <a:buNone/>
              <a:defRPr sz="1400"/>
            </a:lvl2pPr>
            <a:lvl3pPr marL="914412"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807D73-A878-4492-BF67-F89FD09F7DB9}" type="datetime1">
              <a:rPr lang="en-GB" smtClean="0">
                <a:solidFill>
                  <a:prstClr val="black">
                    <a:tint val="75000"/>
                  </a:prstClr>
                </a:solidFill>
              </a:rPr>
              <a:t>05/06/2023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384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6" indent="0">
              <a:buNone/>
              <a:defRPr sz="2800"/>
            </a:lvl2pPr>
            <a:lvl3pPr marL="914412"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5"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6" indent="0">
              <a:buNone/>
              <a:defRPr sz="1400"/>
            </a:lvl2pPr>
            <a:lvl3pPr marL="914412"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E5C018-9715-4DA4-A8DF-AC59604EED21}" type="datetime1">
              <a:rPr lang="en-GB" smtClean="0">
                <a:solidFill>
                  <a:prstClr val="black">
                    <a:tint val="75000"/>
                  </a:prstClr>
                </a:solidFill>
              </a:rPr>
              <a:t>05/06/2023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768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C1DD2-3DAA-4E2B-90BA-A4DD8FC88E05}" type="datetime1">
              <a:rPr lang="en-GB" smtClean="0">
                <a:solidFill>
                  <a:prstClr val="black">
                    <a:tint val="75000"/>
                  </a:prstClr>
                </a:solidFill>
              </a:rPr>
              <a:t>05/06/2023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CD121-563A-4F9A-886E-C7831F8D150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8471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1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9" indent="-228603" algn="l" defTabSz="91441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3" algn="l" defTabSz="91441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7" algn="l" defTabSz="914412" rtl="0" eaLnBrk="1" latinLnBrk="0" hangingPunct="1">
        <a:defRPr sz="1800" kern="1200">
          <a:solidFill>
            <a:schemeClr val="tx1"/>
          </a:solidFill>
          <a:latin typeface="+mn-lt"/>
          <a:ea typeface="+mn-ea"/>
          <a:cs typeface="+mn-cs"/>
        </a:defRPr>
      </a:lvl4pPr>
      <a:lvl5pPr marL="1828823" algn="l" defTabSz="914412" rtl="0" eaLnBrk="1" latinLnBrk="0" hangingPunct="1">
        <a:defRPr sz="1800" kern="1200">
          <a:solidFill>
            <a:schemeClr val="tx1"/>
          </a:solidFill>
          <a:latin typeface="+mn-lt"/>
          <a:ea typeface="+mn-ea"/>
          <a:cs typeface="+mn-cs"/>
        </a:defRPr>
      </a:lvl5pPr>
      <a:lvl6pPr marL="2286029" algn="l" defTabSz="914412" rtl="0" eaLnBrk="1" latinLnBrk="0" hangingPunct="1">
        <a:defRPr sz="1800" kern="1200">
          <a:solidFill>
            <a:schemeClr val="tx1"/>
          </a:solidFill>
          <a:latin typeface="+mn-lt"/>
          <a:ea typeface="+mn-ea"/>
          <a:cs typeface="+mn-cs"/>
        </a:defRPr>
      </a:lvl6pPr>
      <a:lvl7pPr marL="2743234" algn="l" defTabSz="914412" rtl="0" eaLnBrk="1" latinLnBrk="0" hangingPunct="1">
        <a:defRPr sz="1800" kern="1200">
          <a:solidFill>
            <a:schemeClr val="tx1"/>
          </a:solidFill>
          <a:latin typeface="+mn-lt"/>
          <a:ea typeface="+mn-ea"/>
          <a:cs typeface="+mn-cs"/>
        </a:defRPr>
      </a:lvl7pPr>
      <a:lvl8pPr marL="3200440" algn="l" defTabSz="914412" rtl="0" eaLnBrk="1" latinLnBrk="0" hangingPunct="1">
        <a:defRPr sz="1800" kern="1200">
          <a:solidFill>
            <a:schemeClr val="tx1"/>
          </a:solidFill>
          <a:latin typeface="+mn-lt"/>
          <a:ea typeface="+mn-ea"/>
          <a:cs typeface="+mn-cs"/>
        </a:defRPr>
      </a:lvl8pPr>
      <a:lvl9pPr marL="3657645" algn="l" defTabSz="9144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28239-3EE0-48D4-BD1F-2CE4FC78F6FE}" type="datetime1">
              <a:rPr lang="en-GB" smtClean="0"/>
              <a:t>05/06/2023</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C6AEB-635C-4AE9-9ECA-6B5FE48DC812}" type="slidenum">
              <a:rPr lang="en-GB" smtClean="0"/>
              <a:t>‹#›</a:t>
            </a:fld>
            <a:endParaRPr lang="en-GB"/>
          </a:p>
        </p:txBody>
      </p:sp>
    </p:spTree>
    <p:extLst>
      <p:ext uri="{BB962C8B-B14F-4D97-AF65-F5344CB8AC3E}">
        <p14:creationId xmlns:p14="http://schemas.microsoft.com/office/powerpoint/2010/main" val="34861496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1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9" indent="-228603" algn="l" defTabSz="91441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3" algn="l" defTabSz="91441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7" algn="l" defTabSz="914412" rtl="0" eaLnBrk="1" latinLnBrk="0" hangingPunct="1">
        <a:defRPr sz="1800" kern="1200">
          <a:solidFill>
            <a:schemeClr val="tx1"/>
          </a:solidFill>
          <a:latin typeface="+mn-lt"/>
          <a:ea typeface="+mn-ea"/>
          <a:cs typeface="+mn-cs"/>
        </a:defRPr>
      </a:lvl4pPr>
      <a:lvl5pPr marL="1828823" algn="l" defTabSz="914412" rtl="0" eaLnBrk="1" latinLnBrk="0" hangingPunct="1">
        <a:defRPr sz="1800" kern="1200">
          <a:solidFill>
            <a:schemeClr val="tx1"/>
          </a:solidFill>
          <a:latin typeface="+mn-lt"/>
          <a:ea typeface="+mn-ea"/>
          <a:cs typeface="+mn-cs"/>
        </a:defRPr>
      </a:lvl5pPr>
      <a:lvl6pPr marL="2286029" algn="l" defTabSz="914412" rtl="0" eaLnBrk="1" latinLnBrk="0" hangingPunct="1">
        <a:defRPr sz="1800" kern="1200">
          <a:solidFill>
            <a:schemeClr val="tx1"/>
          </a:solidFill>
          <a:latin typeface="+mn-lt"/>
          <a:ea typeface="+mn-ea"/>
          <a:cs typeface="+mn-cs"/>
        </a:defRPr>
      </a:lvl6pPr>
      <a:lvl7pPr marL="2743234" algn="l" defTabSz="914412" rtl="0" eaLnBrk="1" latinLnBrk="0" hangingPunct="1">
        <a:defRPr sz="1800" kern="1200">
          <a:solidFill>
            <a:schemeClr val="tx1"/>
          </a:solidFill>
          <a:latin typeface="+mn-lt"/>
          <a:ea typeface="+mn-ea"/>
          <a:cs typeface="+mn-cs"/>
        </a:defRPr>
      </a:lvl7pPr>
      <a:lvl8pPr marL="3200440" algn="l" defTabSz="914412" rtl="0" eaLnBrk="1" latinLnBrk="0" hangingPunct="1">
        <a:defRPr sz="1800" kern="1200">
          <a:solidFill>
            <a:schemeClr val="tx1"/>
          </a:solidFill>
          <a:latin typeface="+mn-lt"/>
          <a:ea typeface="+mn-ea"/>
          <a:cs typeface="+mn-cs"/>
        </a:defRPr>
      </a:lvl8pPr>
      <a:lvl9pPr marL="3657645" algn="l" defTabSz="9144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7.jpeg"/><Relationship Id="rId4" Type="http://schemas.openxmlformats.org/officeDocument/2006/relationships/image" Target="../media/image4.png"/><Relationship Id="rId9"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1177/15248380231153867" TargetMode="External"/><Relationship Id="rId3" Type="http://schemas.openxmlformats.org/officeDocument/2006/relationships/image" Target="../media/image1.png"/><Relationship Id="rId7" Type="http://schemas.openxmlformats.org/officeDocument/2006/relationships/hyperlink" Target="https://doi.org/10.3390/ijerph18041793"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childrenscommissioner.gov.uk/chldrn/" TargetMode="External"/><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JPG"/><Relationship Id="rId9" Type="http://schemas.openxmlformats.org/officeDocument/2006/relationships/hyperlink" Target="https://doi.org/10.1177/1524838022113429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6.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3E7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98" y="603"/>
            <a:ext cx="3458879" cy="822818"/>
          </a:xfrm>
          <a:prstGeom prst="rect">
            <a:avLst/>
          </a:prstGeom>
        </p:spPr>
      </p:pic>
      <p:cxnSp>
        <p:nvCxnSpPr>
          <p:cNvPr id="6" name="Straight Connector 5"/>
          <p:cNvCxnSpPr/>
          <p:nvPr/>
        </p:nvCxnSpPr>
        <p:spPr>
          <a:xfrm>
            <a:off x="307794" y="742021"/>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 y="4524183"/>
            <a:ext cx="2418925" cy="23332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77512">
            <a:off x="10480251" y="1176777"/>
            <a:ext cx="1536757" cy="662840"/>
          </a:xfrm>
          <a:prstGeom prst="rect">
            <a:avLst/>
          </a:prstGeom>
        </p:spPr>
      </p:pic>
      <p:sp>
        <p:nvSpPr>
          <p:cNvPr id="11" name="Subtitle 2">
            <a:extLst>
              <a:ext uri="{FF2B5EF4-FFF2-40B4-BE49-F238E27FC236}">
                <a16:creationId xmlns:a16="http://schemas.microsoft.com/office/drawing/2014/main" id="{247E6DA5-C7F9-450A-8B4D-98B851A85C17}"/>
              </a:ext>
            </a:extLst>
          </p:cNvPr>
          <p:cNvSpPr txBox="1">
            <a:spLocks/>
          </p:cNvSpPr>
          <p:nvPr/>
        </p:nvSpPr>
        <p:spPr>
          <a:xfrm>
            <a:off x="581753" y="1903805"/>
            <a:ext cx="11182795" cy="2303642"/>
          </a:xfrm>
          <a:prstGeom prst="rect">
            <a:avLst/>
          </a:prstGeom>
        </p:spPr>
        <p:txBody>
          <a:bodyPr vert="horz" lIns="91424" tIns="45712" rIns="91424" bIns="45712"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265"/>
            <a:r>
              <a:rPr lang="en-GB" sz="4050" b="1" dirty="0">
                <a:solidFill>
                  <a:prstClr val="white"/>
                </a:solidFill>
                <a:latin typeface="Calibri" panose="020F0502020204030204"/>
              </a:rPr>
              <a:t>A co-produced prioritisation of intervention ideas for young people whose parents use substances</a:t>
            </a:r>
          </a:p>
        </p:txBody>
      </p:sp>
      <p:sp>
        <p:nvSpPr>
          <p:cNvPr id="8" name="TextBox 7"/>
          <p:cNvSpPr txBox="1"/>
          <p:nvPr/>
        </p:nvSpPr>
        <p:spPr>
          <a:xfrm>
            <a:off x="3386013" y="3886678"/>
            <a:ext cx="5574283" cy="1401153"/>
          </a:xfrm>
          <a:prstGeom prst="rect">
            <a:avLst/>
          </a:prstGeom>
          <a:noFill/>
        </p:spPr>
        <p:txBody>
          <a:bodyPr wrap="none" rtlCol="0">
            <a:spAutoFit/>
          </a:bodyPr>
          <a:lstStyle/>
          <a:p>
            <a:pPr algn="ctr" defTabSz="617220"/>
            <a:r>
              <a:rPr lang="en-GB" sz="3645" b="1" dirty="0">
                <a:solidFill>
                  <a:prstClr val="white"/>
                </a:solidFill>
                <a:latin typeface="Bariol Light" panose="02000506040000020003" pitchFamily="50" charset="0"/>
              </a:rPr>
              <a:t>Cassey Muir</a:t>
            </a:r>
          </a:p>
          <a:p>
            <a:pPr algn="ctr" defTabSz="617220"/>
            <a:r>
              <a:rPr lang="en-GB" sz="2430" b="1" dirty="0">
                <a:solidFill>
                  <a:prstClr val="white"/>
                </a:solidFill>
                <a:latin typeface="Bariol Light" panose="02000506040000020003" pitchFamily="50" charset="0"/>
              </a:rPr>
              <a:t>Doctoral Researcher &amp; Research Assistant</a:t>
            </a:r>
          </a:p>
          <a:p>
            <a:pPr algn="ctr" defTabSz="617220"/>
            <a:r>
              <a:rPr lang="en-GB" sz="2430" b="1" dirty="0">
                <a:solidFill>
                  <a:prstClr val="white"/>
                </a:solidFill>
                <a:latin typeface="Bariol Light" panose="02000506040000020003" pitchFamily="50" charset="0"/>
              </a:rPr>
              <a:t>Newcastle University, Fuse</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99707" y="202248"/>
            <a:ext cx="972784" cy="406988"/>
          </a:xfrm>
          <a:prstGeom prst="rect">
            <a:avLst/>
          </a:prstGeom>
        </p:spPr>
      </p:pic>
      <p:pic>
        <p:nvPicPr>
          <p:cNvPr id="13" name="Picture 12"/>
          <p:cNvPicPr>
            <a:picLocks noChangeAspect="1"/>
          </p:cNvPicPr>
          <p:nvPr/>
        </p:nvPicPr>
        <p:blipFill rotWithShape="1">
          <a:blip r:embed="rId7">
            <a:clrChange>
              <a:clrFrom>
                <a:srgbClr val="183164"/>
              </a:clrFrom>
              <a:clrTo>
                <a:srgbClr val="183164">
                  <a:alpha val="0"/>
                </a:srgbClr>
              </a:clrTo>
            </a:clrChange>
          </a:blip>
          <a:srcRect l="22500" t="28518" r="17917" b="31481"/>
          <a:stretch/>
        </p:blipFill>
        <p:spPr>
          <a:xfrm>
            <a:off x="9267792" y="158417"/>
            <a:ext cx="1309903" cy="494649"/>
          </a:xfrm>
          <a:prstGeom prst="rect">
            <a:avLst/>
          </a:prstGeom>
        </p:spPr>
      </p:pic>
      <p:sp>
        <p:nvSpPr>
          <p:cNvPr id="14" name="TextBox 13">
            <a:extLst>
              <a:ext uri="{FF2B5EF4-FFF2-40B4-BE49-F238E27FC236}">
                <a16:creationId xmlns:a16="http://schemas.microsoft.com/office/drawing/2014/main" id="{A2054295-E419-4F23-BF97-839CC8AE31FE}"/>
              </a:ext>
            </a:extLst>
          </p:cNvPr>
          <p:cNvSpPr txBox="1"/>
          <p:nvPr/>
        </p:nvSpPr>
        <p:spPr>
          <a:xfrm>
            <a:off x="4157906" y="5944433"/>
            <a:ext cx="3876190" cy="840230"/>
          </a:xfrm>
          <a:prstGeom prst="rect">
            <a:avLst/>
          </a:prstGeom>
          <a:noFill/>
        </p:spPr>
        <p:txBody>
          <a:bodyPr wrap="none" rtlCol="0">
            <a:spAutoFit/>
          </a:bodyPr>
          <a:lstStyle/>
          <a:p>
            <a:pPr algn="ctr" defTabSz="617220"/>
            <a:r>
              <a:rPr lang="en-GB" sz="2430" b="1" dirty="0">
                <a:solidFill>
                  <a:prstClr val="white"/>
                </a:solidFill>
                <a:latin typeface="Calibri Light" panose="020F0302020204030204" pitchFamily="34" charset="0"/>
                <a:cs typeface="Calibri Light" panose="020F0302020204030204" pitchFamily="34" charset="0"/>
              </a:rPr>
              <a:t>@cassey_muir</a:t>
            </a:r>
          </a:p>
          <a:p>
            <a:pPr algn="ctr" defTabSz="617220"/>
            <a:r>
              <a:rPr lang="en-GB" sz="2430" b="1" dirty="0">
                <a:solidFill>
                  <a:prstClr val="white"/>
                </a:solidFill>
                <a:latin typeface="Calibri Light" panose="020F0302020204030204" pitchFamily="34" charset="0"/>
                <a:cs typeface="Calibri Light" panose="020F0302020204030204" pitchFamily="34" charset="0"/>
              </a:rPr>
              <a:t>cassey.muir@newcastle.ac.uk</a:t>
            </a:r>
          </a:p>
        </p:txBody>
      </p:sp>
      <p:sp>
        <p:nvSpPr>
          <p:cNvPr id="16" name="Slide Number Placeholder 2">
            <a:extLst>
              <a:ext uri="{FF2B5EF4-FFF2-40B4-BE49-F238E27FC236}">
                <a16:creationId xmlns:a16="http://schemas.microsoft.com/office/drawing/2014/main" id="{5ED81C82-91C0-42A3-AE72-D7EF91DB6F33}"/>
              </a:ext>
            </a:extLst>
          </p:cNvPr>
          <p:cNvSpPr>
            <a:spLocks noGrp="1"/>
          </p:cNvSpPr>
          <p:nvPr>
            <p:ph type="sldNum" sz="quarter" idx="12"/>
          </p:nvPr>
        </p:nvSpPr>
        <p:spPr>
          <a:xfrm>
            <a:off x="9448800" y="6592899"/>
            <a:ext cx="2743200" cy="365125"/>
          </a:xfrm>
        </p:spPr>
        <p:txBody>
          <a:bodyPr/>
          <a:lstStyle/>
          <a:p>
            <a:r>
              <a:rPr lang="en-GB" dirty="0"/>
              <a:t>Slide </a:t>
            </a:r>
            <a:fld id="{166C6AEB-635C-4AE9-9ECA-6B5FE48DC812}" type="slidenum">
              <a:rPr lang="en-GB" smtClean="0"/>
              <a:pPr/>
              <a:t>1</a:t>
            </a:fld>
            <a:r>
              <a:rPr lang="en-GB" dirty="0"/>
              <a:t> of 14</a:t>
            </a:r>
          </a:p>
        </p:txBody>
      </p:sp>
    </p:spTree>
    <p:extLst>
      <p:ext uri="{BB962C8B-B14F-4D97-AF65-F5344CB8AC3E}">
        <p14:creationId xmlns:p14="http://schemas.microsoft.com/office/powerpoint/2010/main" val="288168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rades 1 and 2 | Math | Elementary School | First, Second, Third ...">
            <a:extLst>
              <a:ext uri="{FF2B5EF4-FFF2-40B4-BE49-F238E27FC236}">
                <a16:creationId xmlns:a16="http://schemas.microsoft.com/office/drawing/2014/main" id="{A5B4E194-6055-2407-483F-A5DD1FE9C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69" t="17552" r="34621" b="17553"/>
          <a:stretch/>
        </p:blipFill>
        <p:spPr bwMode="auto">
          <a:xfrm>
            <a:off x="10800424" y="82605"/>
            <a:ext cx="934698" cy="16110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ree Profile Silhouette, Download Free Profile Silhouette png images ...">
            <a:extLst>
              <a:ext uri="{FF2B5EF4-FFF2-40B4-BE49-F238E27FC236}">
                <a16:creationId xmlns:a16="http://schemas.microsoft.com/office/drawing/2014/main" id="{F45799BF-1D19-4C94-7607-CD55F314A0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798" b="6749"/>
          <a:stretch/>
        </p:blipFill>
        <p:spPr bwMode="auto">
          <a:xfrm flipH="1">
            <a:off x="0" y="3972153"/>
            <a:ext cx="1755789" cy="2121328"/>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62A91FE8-F5FA-4BEF-8202-BF9E66A69DD6}"/>
              </a:ext>
            </a:extLst>
          </p:cNvPr>
          <p:cNvSpPr txBox="1">
            <a:spLocks/>
          </p:cNvSpPr>
          <p:nvPr/>
        </p:nvSpPr>
        <p:spPr>
          <a:xfrm>
            <a:off x="839126" y="130493"/>
            <a:ext cx="10513752" cy="1325330"/>
          </a:xfrm>
          <a:prstGeom prst="rect">
            <a:avLst/>
          </a:prstGeom>
        </p:spPr>
        <p:txBody>
          <a:bodyPr vert="horz" lIns="61721" tIns="30860" rIns="61721" bIns="30860" rtlCol="0" anchor="ctr">
            <a:normAutofit/>
          </a:bodyPr>
          <a:lstStyle>
            <a:lvl1pPr algn="l" defTabSz="1354467" rtl="0" eaLnBrk="1" latinLnBrk="0" hangingPunct="1">
              <a:lnSpc>
                <a:spcPct val="90000"/>
              </a:lnSpc>
              <a:spcBef>
                <a:spcPct val="0"/>
              </a:spcBef>
              <a:buNone/>
              <a:defRPr sz="6518" kern="1200">
                <a:solidFill>
                  <a:schemeClr val="tx1"/>
                </a:solidFill>
                <a:latin typeface="+mj-lt"/>
                <a:ea typeface="+mj-ea"/>
                <a:cs typeface="+mj-cs"/>
              </a:defRPr>
            </a:lvl1pPr>
          </a:lstStyle>
          <a:p>
            <a:pPr defTabSz="914265">
              <a:defRPr/>
            </a:pPr>
            <a:r>
              <a:rPr lang="en-GB" sz="3645" b="1" dirty="0">
                <a:solidFill>
                  <a:srgbClr val="193E72"/>
                </a:solidFill>
                <a:latin typeface="Calibri Light" panose="020F0302020204030204"/>
              </a:rPr>
              <a:t>Training for practitioners</a:t>
            </a:r>
          </a:p>
        </p:txBody>
      </p:sp>
      <p:sp>
        <p:nvSpPr>
          <p:cNvPr id="14" name="TextBox 13">
            <a:extLst>
              <a:ext uri="{FF2B5EF4-FFF2-40B4-BE49-F238E27FC236}">
                <a16:creationId xmlns:a16="http://schemas.microsoft.com/office/drawing/2014/main" id="{456BA312-FC4F-4F68-8561-11DD738F69D5}"/>
              </a:ext>
            </a:extLst>
          </p:cNvPr>
          <p:cNvSpPr txBox="1"/>
          <p:nvPr/>
        </p:nvSpPr>
        <p:spPr>
          <a:xfrm>
            <a:off x="839123" y="1311885"/>
            <a:ext cx="10183931" cy="2246769"/>
          </a:xfrm>
          <a:prstGeom prst="rect">
            <a:avLst/>
          </a:prstGeom>
          <a:noFill/>
        </p:spPr>
        <p:txBody>
          <a:bodyPr wrap="square" rtlCol="0">
            <a:spAutoFit/>
          </a:bodyPr>
          <a:lstStyle/>
          <a:p>
            <a:pPr marL="385763" indent="-385763" defTabSz="617220">
              <a:buFont typeface="Arial" panose="020B0604020202020204" pitchFamily="34" charset="0"/>
              <a:buChar char="•"/>
              <a:defRPr/>
            </a:pPr>
            <a:r>
              <a:rPr lang="en-GB" sz="2800" dirty="0">
                <a:solidFill>
                  <a:srgbClr val="193E72"/>
                </a:solidFill>
                <a:latin typeface="Calibri" panose="020F0502020204030204"/>
              </a:rPr>
              <a:t>Information on parental substance use, how to respond and approach the topic with young people, where to refer on to</a:t>
            </a:r>
          </a:p>
          <a:p>
            <a:pPr marL="385763" indent="-385763" defTabSz="617220">
              <a:buFont typeface="Arial" panose="020B0604020202020204" pitchFamily="34" charset="0"/>
              <a:buChar char="•"/>
              <a:defRPr/>
            </a:pPr>
            <a:r>
              <a:rPr lang="en-GB" sz="2800" dirty="0">
                <a:solidFill>
                  <a:srgbClr val="193E72"/>
                </a:solidFill>
              </a:rPr>
              <a:t>Raising understanding and awareness</a:t>
            </a:r>
          </a:p>
          <a:p>
            <a:pPr marL="385763" indent="-385763" defTabSz="617220">
              <a:buFont typeface="Arial" panose="020B0604020202020204" pitchFamily="34" charset="0"/>
              <a:buChar char="•"/>
              <a:defRPr/>
            </a:pPr>
            <a:r>
              <a:rPr lang="en-GB" sz="2800" dirty="0">
                <a:solidFill>
                  <a:srgbClr val="193E72"/>
                </a:solidFill>
                <a:latin typeface="Calibri" panose="020F0502020204030204"/>
              </a:rPr>
              <a:t>Addressing feelings of being misunderstood and subsequent stigma or discrimination</a:t>
            </a:r>
          </a:p>
        </p:txBody>
      </p:sp>
      <p:sp>
        <p:nvSpPr>
          <p:cNvPr id="8" name="Speech Bubble: Rectangle with Corners Rounded 7">
            <a:extLst>
              <a:ext uri="{FF2B5EF4-FFF2-40B4-BE49-F238E27FC236}">
                <a16:creationId xmlns:a16="http://schemas.microsoft.com/office/drawing/2014/main" id="{638C5E29-1E7D-439A-A8C6-DABA49FC265E}"/>
              </a:ext>
            </a:extLst>
          </p:cNvPr>
          <p:cNvSpPr/>
          <p:nvPr/>
        </p:nvSpPr>
        <p:spPr>
          <a:xfrm>
            <a:off x="2192270" y="3900776"/>
            <a:ext cx="8701842" cy="2156220"/>
          </a:xfrm>
          <a:prstGeom prst="wedgeRoundRectCallout">
            <a:avLst>
              <a:gd name="adj1" fmla="val -56802"/>
              <a:gd name="adj2" fmla="val 18449"/>
              <a:gd name="adj3" fmla="val 16667"/>
            </a:avLst>
          </a:prstGeom>
          <a:solidFill>
            <a:srgbClr val="E2EEE3"/>
          </a:solidFill>
          <a:ln w="28575">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en-GB" sz="1215">
              <a:solidFill>
                <a:prstClr val="white"/>
              </a:solidFill>
              <a:latin typeface="Calibri" panose="020F0502020204030204"/>
            </a:endParaRPr>
          </a:p>
        </p:txBody>
      </p:sp>
      <p:sp>
        <p:nvSpPr>
          <p:cNvPr id="9" name="Rectangle 8">
            <a:extLst>
              <a:ext uri="{FF2B5EF4-FFF2-40B4-BE49-F238E27FC236}">
                <a16:creationId xmlns:a16="http://schemas.microsoft.com/office/drawing/2014/main" id="{B742A92F-9E41-4E62-8C90-70F8560E0057}"/>
              </a:ext>
            </a:extLst>
          </p:cNvPr>
          <p:cNvSpPr/>
          <p:nvPr/>
        </p:nvSpPr>
        <p:spPr>
          <a:xfrm>
            <a:off x="2569540" y="4095687"/>
            <a:ext cx="7947301" cy="1838965"/>
          </a:xfrm>
          <a:prstGeom prst="rect">
            <a:avLst/>
          </a:prstGeom>
          <a:noFill/>
        </p:spPr>
        <p:txBody>
          <a:bodyPr wrap="square">
            <a:spAutoFit/>
          </a:bodyPr>
          <a:lstStyle/>
          <a:p>
            <a:pPr algn="ctr" defTabSz="914288">
              <a:defRPr/>
            </a:pPr>
            <a:r>
              <a:rPr lang="en-GB" sz="2000" i="1" dirty="0">
                <a:solidFill>
                  <a:srgbClr val="193E72"/>
                </a:solidFill>
                <a:latin typeface="Calibri" panose="020F0502020204030204" pitchFamily="34" charset="0"/>
                <a:ea typeface="Calibri" panose="020F0502020204030204" pitchFamily="34" charset="0"/>
                <a:cs typeface="Times New Roman" panose="02020603050405020304" pitchFamily="18" charset="0"/>
              </a:rPr>
              <a:t>There does need to be some resource put in there to improve for instance the social work training, to include it to improve GP training, to include it at schools training, all those professionals that come into contact with young people to be aware of what might be going on.</a:t>
            </a:r>
          </a:p>
          <a:p>
            <a:pPr algn="ctr" defTabSz="914288">
              <a:defRPr/>
            </a:pPr>
            <a:r>
              <a:rPr lang="en-GB" sz="1350" dirty="0">
                <a:solidFill>
                  <a:srgbClr val="193E72"/>
                </a:solidFill>
                <a:latin typeface="Calibri" panose="020F0502020204030204" pitchFamily="34" charset="0"/>
                <a:ea typeface="Calibri" panose="020F0502020204030204" pitchFamily="34" charset="0"/>
                <a:cs typeface="Times New Roman" panose="02020603050405020304" pitchFamily="18" charset="0"/>
              </a:rPr>
              <a:t> </a:t>
            </a:r>
          </a:p>
          <a:p>
            <a:pPr algn="ctr" defTabSz="914288">
              <a:defRPr/>
            </a:pPr>
            <a:r>
              <a:rPr lang="en-GB" sz="2000" b="1" i="1" dirty="0">
                <a:solidFill>
                  <a:srgbClr val="193E72"/>
                </a:solidFill>
                <a:latin typeface="Calibri" panose="020F0502020204030204" pitchFamily="34" charset="0"/>
                <a:ea typeface="Calibri" panose="020F0502020204030204" pitchFamily="34" charset="0"/>
                <a:cs typeface="Times New Roman" panose="02020603050405020304" pitchFamily="18" charset="0"/>
              </a:rPr>
              <a:t>Manager of Voluntary Organisation</a:t>
            </a:r>
            <a:endParaRPr lang="en-GB" sz="2000" i="1" dirty="0">
              <a:solidFill>
                <a:srgbClr val="193E72"/>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C02C9953-C0F7-4DE0-85B5-120DBAAC76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21" name="Picture 20">
            <a:extLst>
              <a:ext uri="{FF2B5EF4-FFF2-40B4-BE49-F238E27FC236}">
                <a16:creationId xmlns:a16="http://schemas.microsoft.com/office/drawing/2014/main" id="{43E8DA22-D1BE-465B-921D-4223EA75A9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22" name="Slide Number Placeholder 2">
            <a:extLst>
              <a:ext uri="{FF2B5EF4-FFF2-40B4-BE49-F238E27FC236}">
                <a16:creationId xmlns:a16="http://schemas.microsoft.com/office/drawing/2014/main" id="{6307EEE7-2716-4FD1-BF25-123C0C82D13F}"/>
              </a:ext>
            </a:extLst>
          </p:cNvPr>
          <p:cNvSpPr>
            <a:spLocks noGrp="1"/>
          </p:cNvSpPr>
          <p:nvPr>
            <p:ph type="sldNum" sz="quarter" idx="12"/>
          </p:nvPr>
        </p:nvSpPr>
        <p:spPr>
          <a:xfrm>
            <a:off x="9448800" y="6592899"/>
            <a:ext cx="2743200" cy="365125"/>
          </a:xfrm>
        </p:spPr>
        <p:txBody>
          <a:bodyPr/>
          <a:lstStyle/>
          <a:p>
            <a:r>
              <a:rPr lang="en-GB" dirty="0"/>
              <a:t>Slide </a:t>
            </a:r>
            <a:fld id="{166C6AEB-635C-4AE9-9ECA-6B5FE48DC812}" type="slidenum">
              <a:rPr lang="en-GB" smtClean="0"/>
              <a:pPr/>
              <a:t>10</a:t>
            </a:fld>
            <a:r>
              <a:rPr lang="en-GB" dirty="0"/>
              <a:t> of 14</a:t>
            </a:r>
          </a:p>
        </p:txBody>
      </p:sp>
    </p:spTree>
    <p:extLst>
      <p:ext uri="{BB962C8B-B14F-4D97-AF65-F5344CB8AC3E}">
        <p14:creationId xmlns:p14="http://schemas.microsoft.com/office/powerpoint/2010/main" val="426963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des 1 and 2 | Math | Elementary School | First, Second, Third ...">
            <a:extLst>
              <a:ext uri="{FF2B5EF4-FFF2-40B4-BE49-F238E27FC236}">
                <a16:creationId xmlns:a16="http://schemas.microsoft.com/office/drawing/2014/main" id="{CE2A48B5-06F5-4AAD-0223-ACE0A05571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0" t="17552" r="67650" b="17553"/>
          <a:stretch/>
        </p:blipFill>
        <p:spPr bwMode="auto">
          <a:xfrm>
            <a:off x="10807544" y="80264"/>
            <a:ext cx="934698" cy="1611063"/>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62A91FE8-F5FA-4BEF-8202-BF9E66A69DD6}"/>
              </a:ext>
            </a:extLst>
          </p:cNvPr>
          <p:cNvSpPr txBox="1">
            <a:spLocks/>
          </p:cNvSpPr>
          <p:nvPr/>
        </p:nvSpPr>
        <p:spPr>
          <a:xfrm>
            <a:off x="839126" y="130493"/>
            <a:ext cx="10513752" cy="1325330"/>
          </a:xfrm>
          <a:prstGeom prst="rect">
            <a:avLst/>
          </a:prstGeom>
        </p:spPr>
        <p:txBody>
          <a:bodyPr vert="horz" lIns="61721" tIns="30860" rIns="61721" bIns="30860" rtlCol="0" anchor="ctr">
            <a:normAutofit/>
          </a:bodyPr>
          <a:lstStyle>
            <a:lvl1pPr algn="l" defTabSz="1354467" rtl="0" eaLnBrk="1" latinLnBrk="0" hangingPunct="1">
              <a:lnSpc>
                <a:spcPct val="90000"/>
              </a:lnSpc>
              <a:spcBef>
                <a:spcPct val="0"/>
              </a:spcBef>
              <a:buNone/>
              <a:defRPr sz="6518" kern="1200">
                <a:solidFill>
                  <a:schemeClr val="tx1"/>
                </a:solidFill>
                <a:latin typeface="+mj-lt"/>
                <a:ea typeface="+mj-ea"/>
                <a:cs typeface="+mj-cs"/>
              </a:defRPr>
            </a:lvl1pPr>
          </a:lstStyle>
          <a:p>
            <a:pPr defTabSz="914265">
              <a:defRPr/>
            </a:pPr>
            <a:r>
              <a:rPr lang="en-GB" sz="3645" b="1" dirty="0">
                <a:solidFill>
                  <a:srgbClr val="193E72"/>
                </a:solidFill>
                <a:latin typeface="Calibri Light" panose="020F0302020204030204"/>
              </a:rPr>
              <a:t>Age-appropriate school resources</a:t>
            </a:r>
          </a:p>
        </p:txBody>
      </p:sp>
      <p:sp>
        <p:nvSpPr>
          <p:cNvPr id="9" name="Speech Bubble: Rectangle with Corners Rounded 8">
            <a:extLst>
              <a:ext uri="{FF2B5EF4-FFF2-40B4-BE49-F238E27FC236}">
                <a16:creationId xmlns:a16="http://schemas.microsoft.com/office/drawing/2014/main" id="{DE92D1FE-525D-4097-B48D-C9DBF81558B6}"/>
              </a:ext>
            </a:extLst>
          </p:cNvPr>
          <p:cNvSpPr/>
          <p:nvPr/>
        </p:nvSpPr>
        <p:spPr>
          <a:xfrm>
            <a:off x="2192270" y="3900776"/>
            <a:ext cx="8701842" cy="2158495"/>
          </a:xfrm>
          <a:prstGeom prst="wedgeRoundRectCallout">
            <a:avLst>
              <a:gd name="adj1" fmla="val -54413"/>
              <a:gd name="adj2" fmla="val 13512"/>
              <a:gd name="adj3" fmla="val 16667"/>
            </a:avLst>
          </a:prstGeom>
          <a:solidFill>
            <a:srgbClr val="F8DFDD"/>
          </a:solidFill>
          <a:ln w="28575">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en-GB" sz="1215">
              <a:solidFill>
                <a:prstClr val="white"/>
              </a:solidFill>
              <a:latin typeface="Calibri" panose="020F0502020204030204"/>
            </a:endParaRPr>
          </a:p>
        </p:txBody>
      </p:sp>
      <p:sp>
        <p:nvSpPr>
          <p:cNvPr id="16" name="TextBox 15">
            <a:extLst>
              <a:ext uri="{FF2B5EF4-FFF2-40B4-BE49-F238E27FC236}">
                <a16:creationId xmlns:a16="http://schemas.microsoft.com/office/drawing/2014/main" id="{9BC8720B-35B3-422B-B8FD-F19D1B372F42}"/>
              </a:ext>
            </a:extLst>
          </p:cNvPr>
          <p:cNvSpPr txBox="1"/>
          <p:nvPr/>
        </p:nvSpPr>
        <p:spPr>
          <a:xfrm>
            <a:off x="839123" y="1311885"/>
            <a:ext cx="10183931" cy="2246769"/>
          </a:xfrm>
          <a:prstGeom prst="rect">
            <a:avLst/>
          </a:prstGeom>
          <a:noFill/>
        </p:spPr>
        <p:txBody>
          <a:bodyPr wrap="square" rtlCol="0">
            <a:spAutoFit/>
          </a:bodyPr>
          <a:lstStyle/>
          <a:p>
            <a:pPr marL="385763" indent="-385763" defTabSz="617220">
              <a:buFont typeface="Arial" panose="020B0604020202020204" pitchFamily="34" charset="0"/>
              <a:buChar char="•"/>
              <a:defRPr/>
            </a:pPr>
            <a:r>
              <a:rPr lang="en-GB" sz="2800" dirty="0">
                <a:solidFill>
                  <a:srgbClr val="193E72"/>
                </a:solidFill>
                <a:latin typeface="Calibri" panose="020F0502020204030204"/>
              </a:rPr>
              <a:t>Storybooks or animations that depict common emotional and social experiences/impacts </a:t>
            </a:r>
            <a:r>
              <a:rPr lang="en-GB" sz="2800" dirty="0">
                <a:solidFill>
                  <a:srgbClr val="193E72"/>
                </a:solidFill>
              </a:rPr>
              <a:t>(primary &amp; secondary school)</a:t>
            </a:r>
            <a:endParaRPr lang="en-GB" sz="2800" dirty="0">
              <a:solidFill>
                <a:srgbClr val="193E72"/>
              </a:solidFill>
              <a:latin typeface="Calibri" panose="020F0502020204030204"/>
            </a:endParaRPr>
          </a:p>
          <a:p>
            <a:pPr marL="385763" indent="-385763" defTabSz="617220">
              <a:buFont typeface="Arial" panose="020B0604020202020204" pitchFamily="34" charset="0"/>
              <a:buChar char="•"/>
              <a:defRPr/>
            </a:pPr>
            <a:r>
              <a:rPr lang="en-GB" sz="2800" dirty="0">
                <a:solidFill>
                  <a:srgbClr val="193E72"/>
                </a:solidFill>
              </a:rPr>
              <a:t>Universal and non-stigmatising </a:t>
            </a:r>
          </a:p>
          <a:p>
            <a:pPr marL="385763" indent="-385763" defTabSz="617220">
              <a:buFont typeface="Arial" panose="020B0604020202020204" pitchFamily="34" charset="0"/>
              <a:buChar char="•"/>
              <a:defRPr/>
            </a:pPr>
            <a:r>
              <a:rPr lang="en-GB" sz="2800" dirty="0">
                <a:solidFill>
                  <a:srgbClr val="193E72"/>
                </a:solidFill>
                <a:latin typeface="Calibri" panose="020F0502020204030204"/>
              </a:rPr>
              <a:t>Creating connections amongst young people to address feelings of loneliness and isolation </a:t>
            </a:r>
          </a:p>
        </p:txBody>
      </p:sp>
      <p:pic>
        <p:nvPicPr>
          <p:cNvPr id="25" name="Picture 24">
            <a:extLst>
              <a:ext uri="{FF2B5EF4-FFF2-40B4-BE49-F238E27FC236}">
                <a16:creationId xmlns:a16="http://schemas.microsoft.com/office/drawing/2014/main" id="{5B9B8814-69DD-41E7-8121-FB1D6BA960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26" name="Picture 25">
            <a:extLst>
              <a:ext uri="{FF2B5EF4-FFF2-40B4-BE49-F238E27FC236}">
                <a16:creationId xmlns:a16="http://schemas.microsoft.com/office/drawing/2014/main" id="{8E1F450C-C378-4BAD-9119-0599921C02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27" name="Slide Number Placeholder 2">
            <a:extLst>
              <a:ext uri="{FF2B5EF4-FFF2-40B4-BE49-F238E27FC236}">
                <a16:creationId xmlns:a16="http://schemas.microsoft.com/office/drawing/2014/main" id="{3C96A3FD-FC95-4157-8FB1-83FD08C9799A}"/>
              </a:ext>
            </a:extLst>
          </p:cNvPr>
          <p:cNvSpPr>
            <a:spLocks noGrp="1"/>
          </p:cNvSpPr>
          <p:nvPr>
            <p:ph type="sldNum" sz="quarter" idx="12"/>
          </p:nvPr>
        </p:nvSpPr>
        <p:spPr>
          <a:xfrm>
            <a:off x="9448800" y="6592899"/>
            <a:ext cx="2743200" cy="365125"/>
          </a:xfrm>
        </p:spPr>
        <p:txBody>
          <a:bodyPr/>
          <a:lstStyle/>
          <a:p>
            <a:r>
              <a:rPr lang="en-GB" dirty="0"/>
              <a:t>Slide </a:t>
            </a:r>
            <a:fld id="{166C6AEB-635C-4AE9-9ECA-6B5FE48DC812}" type="slidenum">
              <a:rPr lang="en-GB" smtClean="0"/>
              <a:pPr/>
              <a:t>11</a:t>
            </a:fld>
            <a:r>
              <a:rPr lang="en-GB" dirty="0"/>
              <a:t> of 14</a:t>
            </a:r>
          </a:p>
        </p:txBody>
      </p:sp>
      <p:pic>
        <p:nvPicPr>
          <p:cNvPr id="3" name="Picture 2" descr="See the source image">
            <a:extLst>
              <a:ext uri="{FF2B5EF4-FFF2-40B4-BE49-F238E27FC236}">
                <a16:creationId xmlns:a16="http://schemas.microsoft.com/office/drawing/2014/main" id="{8FA0B4B1-4561-90C7-D6B9-800243539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0" y="4130597"/>
            <a:ext cx="1955336" cy="19553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57FCC0D-FFF4-4F5F-DEF6-5C79437B9F17}"/>
              </a:ext>
            </a:extLst>
          </p:cNvPr>
          <p:cNvSpPr/>
          <p:nvPr/>
        </p:nvSpPr>
        <p:spPr>
          <a:xfrm>
            <a:off x="2569540" y="4095687"/>
            <a:ext cx="7947301" cy="1838965"/>
          </a:xfrm>
          <a:prstGeom prst="rect">
            <a:avLst/>
          </a:prstGeom>
          <a:noFill/>
        </p:spPr>
        <p:txBody>
          <a:bodyPr wrap="square">
            <a:spAutoFit/>
          </a:bodyPr>
          <a:lstStyle/>
          <a:p>
            <a:pPr algn="ctr" defTabSz="914288">
              <a:defRPr/>
            </a:pPr>
            <a:r>
              <a:rPr lang="en-GB" sz="2000" i="1" dirty="0">
                <a:solidFill>
                  <a:srgbClr val="193E72"/>
                </a:solidFill>
                <a:latin typeface="Calibri" panose="020F0502020204030204" pitchFamily="34" charset="0"/>
                <a:ea typeface="Calibri" panose="020F0502020204030204" pitchFamily="34" charset="0"/>
                <a:cs typeface="Times New Roman" panose="02020603050405020304" pitchFamily="18" charset="0"/>
              </a:rPr>
              <a:t>It could have a bigger impact to a kid outside of just that classroom or that lesson or that school time because somebody might be there and they’ll hear it, and they’ll think it resonates but they don’t want to do anything about it [at the time] but then it might just stick five years later.</a:t>
            </a:r>
          </a:p>
          <a:p>
            <a:pPr algn="ctr" defTabSz="914288">
              <a:defRPr/>
            </a:pPr>
            <a:r>
              <a:rPr lang="en-GB" sz="1350" dirty="0">
                <a:solidFill>
                  <a:srgbClr val="193E72"/>
                </a:solidFill>
                <a:latin typeface="Calibri" panose="020F0502020204030204" pitchFamily="34" charset="0"/>
                <a:ea typeface="Calibri" panose="020F0502020204030204" pitchFamily="34" charset="0"/>
                <a:cs typeface="Times New Roman" panose="02020603050405020304" pitchFamily="18" charset="0"/>
              </a:rPr>
              <a:t> </a:t>
            </a:r>
          </a:p>
          <a:p>
            <a:pPr algn="ctr" defTabSz="914288">
              <a:defRPr/>
            </a:pPr>
            <a:r>
              <a:rPr lang="en-GB" sz="2000" b="1" i="1" dirty="0">
                <a:solidFill>
                  <a:srgbClr val="193E72"/>
                </a:solidFill>
                <a:latin typeface="Calibri" panose="020F0502020204030204" pitchFamily="34" charset="0"/>
                <a:ea typeface="Calibri" panose="020F0502020204030204" pitchFamily="34" charset="0"/>
                <a:cs typeface="Times New Roman" panose="02020603050405020304" pitchFamily="18" charset="0"/>
              </a:rPr>
              <a:t>Naomi (24) Mum’s Alcohol Use</a:t>
            </a:r>
            <a:endParaRPr lang="en-GB" sz="2000" i="1" dirty="0">
              <a:solidFill>
                <a:srgbClr val="193E7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16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62A91FE8-F5FA-4BEF-8202-BF9E66A69DD6}"/>
              </a:ext>
            </a:extLst>
          </p:cNvPr>
          <p:cNvSpPr txBox="1">
            <a:spLocks/>
          </p:cNvSpPr>
          <p:nvPr/>
        </p:nvSpPr>
        <p:spPr>
          <a:xfrm>
            <a:off x="839126" y="130493"/>
            <a:ext cx="10513752" cy="1325330"/>
          </a:xfrm>
          <a:prstGeom prst="rect">
            <a:avLst/>
          </a:prstGeom>
        </p:spPr>
        <p:txBody>
          <a:bodyPr vert="horz" lIns="61721" tIns="30860" rIns="61721" bIns="30860" rtlCol="0" anchor="ctr">
            <a:normAutofit/>
          </a:bodyPr>
          <a:lstStyle>
            <a:lvl1pPr algn="l" defTabSz="1354467" rtl="0" eaLnBrk="1" latinLnBrk="0" hangingPunct="1">
              <a:lnSpc>
                <a:spcPct val="90000"/>
              </a:lnSpc>
              <a:spcBef>
                <a:spcPct val="0"/>
              </a:spcBef>
              <a:buNone/>
              <a:defRPr sz="6518" kern="1200">
                <a:solidFill>
                  <a:schemeClr val="tx1"/>
                </a:solidFill>
                <a:latin typeface="+mj-lt"/>
                <a:ea typeface="+mj-ea"/>
                <a:cs typeface="+mj-cs"/>
              </a:defRPr>
            </a:lvl1pPr>
          </a:lstStyle>
          <a:p>
            <a:pPr defTabSz="914265">
              <a:defRPr/>
            </a:pPr>
            <a:r>
              <a:rPr lang="en-GB" sz="3645" b="1" dirty="0">
                <a:solidFill>
                  <a:srgbClr val="193E72"/>
                </a:solidFill>
                <a:latin typeface="Calibri Light" panose="020F0302020204030204"/>
              </a:rPr>
              <a:t>We are co-producing a children’s storybook</a:t>
            </a:r>
          </a:p>
        </p:txBody>
      </p:sp>
      <p:sp>
        <p:nvSpPr>
          <p:cNvPr id="11" name="TextBox 10">
            <a:extLst>
              <a:ext uri="{FF2B5EF4-FFF2-40B4-BE49-F238E27FC236}">
                <a16:creationId xmlns:a16="http://schemas.microsoft.com/office/drawing/2014/main" id="{CFE35C9D-992E-492E-A52B-B359641CC303}"/>
              </a:ext>
            </a:extLst>
          </p:cNvPr>
          <p:cNvSpPr txBox="1"/>
          <p:nvPr/>
        </p:nvSpPr>
        <p:spPr>
          <a:xfrm>
            <a:off x="839123" y="1311885"/>
            <a:ext cx="10183931" cy="1384995"/>
          </a:xfrm>
          <a:prstGeom prst="rect">
            <a:avLst/>
          </a:prstGeom>
          <a:noFill/>
        </p:spPr>
        <p:txBody>
          <a:bodyPr wrap="square" rtlCol="0">
            <a:spAutoFit/>
          </a:bodyPr>
          <a:lstStyle/>
          <a:p>
            <a:pPr marL="385763" indent="-385763" defTabSz="617220">
              <a:buFont typeface="Arial" panose="020B0604020202020204" pitchFamily="34" charset="0"/>
              <a:buChar char="•"/>
              <a:defRPr/>
            </a:pPr>
            <a:r>
              <a:rPr lang="en-GB" sz="2800" dirty="0">
                <a:solidFill>
                  <a:srgbClr val="193E72"/>
                </a:solidFill>
                <a:latin typeface="Calibri" panose="020F0502020204030204"/>
              </a:rPr>
              <a:t>Families and children &lt;11 years old</a:t>
            </a:r>
          </a:p>
          <a:p>
            <a:pPr marL="385763" indent="-385763" defTabSz="617220">
              <a:buFont typeface="Arial" panose="020B0604020202020204" pitchFamily="34" charset="0"/>
              <a:buChar char="•"/>
              <a:defRPr/>
            </a:pPr>
            <a:r>
              <a:rPr lang="en-GB" sz="2800" dirty="0">
                <a:solidFill>
                  <a:srgbClr val="193E72"/>
                </a:solidFill>
                <a:latin typeface="Calibri" panose="020F0502020204030204"/>
              </a:rPr>
              <a:t>Author, illustrator &amp; primary school practitioners</a:t>
            </a:r>
          </a:p>
          <a:p>
            <a:pPr marL="385763" indent="-385763" defTabSz="617220">
              <a:buFont typeface="Arial" panose="020B0604020202020204" pitchFamily="34" charset="0"/>
              <a:buChar char="•"/>
              <a:defRPr/>
            </a:pPr>
            <a:r>
              <a:rPr lang="en-GB" sz="2800" dirty="0">
                <a:solidFill>
                  <a:srgbClr val="193E72"/>
                </a:solidFill>
                <a:latin typeface="Calibri" panose="020F0502020204030204"/>
              </a:rPr>
              <a:t>Young person with lived experience on research team</a:t>
            </a:r>
          </a:p>
        </p:txBody>
      </p:sp>
      <p:pic>
        <p:nvPicPr>
          <p:cNvPr id="19" name="Picture 18">
            <a:extLst>
              <a:ext uri="{FF2B5EF4-FFF2-40B4-BE49-F238E27FC236}">
                <a16:creationId xmlns:a16="http://schemas.microsoft.com/office/drawing/2014/main" id="{26F310CC-EBE7-4C5B-99F0-78E6ADAB8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20" name="Picture 19">
            <a:extLst>
              <a:ext uri="{FF2B5EF4-FFF2-40B4-BE49-F238E27FC236}">
                <a16:creationId xmlns:a16="http://schemas.microsoft.com/office/drawing/2014/main" id="{5ADDA457-C93C-46B0-BE1F-83D9040458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21" name="Slide Number Placeholder 2">
            <a:extLst>
              <a:ext uri="{FF2B5EF4-FFF2-40B4-BE49-F238E27FC236}">
                <a16:creationId xmlns:a16="http://schemas.microsoft.com/office/drawing/2014/main" id="{F995AC6E-4325-495A-8717-127CB7291E82}"/>
              </a:ext>
            </a:extLst>
          </p:cNvPr>
          <p:cNvSpPr>
            <a:spLocks noGrp="1"/>
          </p:cNvSpPr>
          <p:nvPr>
            <p:ph type="sldNum" sz="quarter" idx="12"/>
          </p:nvPr>
        </p:nvSpPr>
        <p:spPr>
          <a:xfrm>
            <a:off x="9448800" y="6592899"/>
            <a:ext cx="2743200" cy="365125"/>
          </a:xfrm>
        </p:spPr>
        <p:txBody>
          <a:bodyPr/>
          <a:lstStyle/>
          <a:p>
            <a:r>
              <a:rPr lang="en-GB" dirty="0"/>
              <a:t>Slide </a:t>
            </a:r>
            <a:fld id="{166C6AEB-635C-4AE9-9ECA-6B5FE48DC812}" type="slidenum">
              <a:rPr lang="en-GB" smtClean="0"/>
              <a:pPr/>
              <a:t>12</a:t>
            </a:fld>
            <a:r>
              <a:rPr lang="en-GB" dirty="0"/>
              <a:t> of 14</a:t>
            </a:r>
          </a:p>
        </p:txBody>
      </p:sp>
      <p:pic>
        <p:nvPicPr>
          <p:cNvPr id="16" name="Picture 15" descr="A picture containing text, drawing, office supplies, pen&#10;&#10;Description automatically generated">
            <a:extLst>
              <a:ext uri="{FF2B5EF4-FFF2-40B4-BE49-F238E27FC236}">
                <a16:creationId xmlns:a16="http://schemas.microsoft.com/office/drawing/2014/main" id="{9DE069A4-517D-F873-EF9B-C40BD69A5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7785" y="2753828"/>
            <a:ext cx="2458574" cy="3265293"/>
          </a:xfrm>
          <a:prstGeom prst="rect">
            <a:avLst/>
          </a:prstGeom>
          <a:ln w="57150">
            <a:solidFill>
              <a:srgbClr val="193E72"/>
            </a:solidFill>
          </a:ln>
        </p:spPr>
      </p:pic>
      <p:pic>
        <p:nvPicPr>
          <p:cNvPr id="18" name="Picture 17" descr="A child drawing on a white paper&#10;&#10;Description automatically generated with low confidence">
            <a:extLst>
              <a:ext uri="{FF2B5EF4-FFF2-40B4-BE49-F238E27FC236}">
                <a16:creationId xmlns:a16="http://schemas.microsoft.com/office/drawing/2014/main" id="{B7B4C3F7-CE87-57A7-1D7D-93254FA83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06892" y="2753828"/>
            <a:ext cx="2458574" cy="3265293"/>
          </a:xfrm>
          <a:prstGeom prst="rect">
            <a:avLst/>
          </a:prstGeom>
          <a:ln w="57150">
            <a:solidFill>
              <a:srgbClr val="193E72"/>
            </a:solidFill>
          </a:ln>
        </p:spPr>
      </p:pic>
      <p:pic>
        <p:nvPicPr>
          <p:cNvPr id="23" name="Picture 22" descr="A person drawing on a white table&#10;&#10;Description automatically generated with low confidence">
            <a:extLst>
              <a:ext uri="{FF2B5EF4-FFF2-40B4-BE49-F238E27FC236}">
                <a16:creationId xmlns:a16="http://schemas.microsoft.com/office/drawing/2014/main" id="{194EF96B-BA4F-A453-6DCC-9938C30C0D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6653" y="2753830"/>
            <a:ext cx="2458574" cy="3265292"/>
          </a:xfrm>
          <a:prstGeom prst="rect">
            <a:avLst/>
          </a:prstGeom>
          <a:ln w="57150">
            <a:solidFill>
              <a:srgbClr val="193E72"/>
            </a:solidFill>
          </a:ln>
        </p:spPr>
      </p:pic>
      <p:sp>
        <p:nvSpPr>
          <p:cNvPr id="24" name="Oval 23">
            <a:extLst>
              <a:ext uri="{FF2B5EF4-FFF2-40B4-BE49-F238E27FC236}">
                <a16:creationId xmlns:a16="http://schemas.microsoft.com/office/drawing/2014/main" id="{876B45C2-DFBA-4338-FC56-8B2E2BBA697A}"/>
              </a:ext>
            </a:extLst>
          </p:cNvPr>
          <p:cNvSpPr/>
          <p:nvPr/>
        </p:nvSpPr>
        <p:spPr>
          <a:xfrm>
            <a:off x="9577687" y="1381125"/>
            <a:ext cx="1797032" cy="1815928"/>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w="38100">
            <a:solidFill>
              <a:srgbClr val="193E7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25" name="TextBox 24">
            <a:extLst>
              <a:ext uri="{FF2B5EF4-FFF2-40B4-BE49-F238E27FC236}">
                <a16:creationId xmlns:a16="http://schemas.microsoft.com/office/drawing/2014/main" id="{7DBDF10E-ABB9-728D-58FF-EC3900C41F18}"/>
              </a:ext>
            </a:extLst>
          </p:cNvPr>
          <p:cNvSpPr txBox="1"/>
          <p:nvPr/>
        </p:nvSpPr>
        <p:spPr>
          <a:xfrm>
            <a:off x="9760331" y="1550425"/>
            <a:ext cx="1427635" cy="1477328"/>
          </a:xfrm>
          <a:prstGeom prst="rect">
            <a:avLst/>
          </a:prstGeom>
          <a:noFill/>
        </p:spPr>
        <p:txBody>
          <a:bodyPr wrap="square" rtlCol="0">
            <a:spAutoFit/>
          </a:bodyPr>
          <a:lstStyle/>
          <a:p>
            <a:pPr algn="ctr"/>
            <a:r>
              <a:rPr lang="en-GB" b="1" dirty="0">
                <a:solidFill>
                  <a:srgbClr val="193E72"/>
                </a:solidFill>
              </a:rPr>
              <a:t>See Dr Ruth McGovern’s presentation for more information</a:t>
            </a:r>
          </a:p>
        </p:txBody>
      </p:sp>
    </p:spTree>
    <p:extLst>
      <p:ext uri="{BB962C8B-B14F-4D97-AF65-F5344CB8AC3E}">
        <p14:creationId xmlns:p14="http://schemas.microsoft.com/office/powerpoint/2010/main" val="14546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0DF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926" y="928279"/>
            <a:ext cx="8890496" cy="1197151"/>
          </a:xfrm>
        </p:spPr>
        <p:txBody>
          <a:bodyPr>
            <a:noAutofit/>
          </a:bodyPr>
          <a:lstStyle/>
          <a:p>
            <a:r>
              <a:rPr lang="en-GB" sz="4860" b="1" dirty="0">
                <a:solidFill>
                  <a:srgbClr val="193E72"/>
                </a:solidFill>
                <a:latin typeface="Arial" panose="020B0604020202020204" pitchFamily="34" charset="0"/>
                <a:cs typeface="Arial" panose="020B0604020202020204" pitchFamily="34" charset="0"/>
              </a:rPr>
              <a:t>Conclusions</a:t>
            </a:r>
            <a:endParaRPr lang="en-GB" sz="4455" b="1" dirty="0">
              <a:solidFill>
                <a:srgbClr val="193E72"/>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4926" y="116890"/>
            <a:ext cx="3458879" cy="822817"/>
          </a:xfrm>
        </p:spPr>
      </p:pic>
      <p:cxnSp>
        <p:nvCxnSpPr>
          <p:cNvPr id="6" name="Straight Connector 5"/>
          <p:cNvCxnSpPr/>
          <p:nvPr/>
        </p:nvCxnSpPr>
        <p:spPr>
          <a:xfrm>
            <a:off x="437526" y="939707"/>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2956" y="4966365"/>
            <a:ext cx="3397367" cy="33973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225401">
            <a:off x="10249054" y="1376163"/>
            <a:ext cx="1546152" cy="772728"/>
          </a:xfrm>
          <a:prstGeom prst="rect">
            <a:avLst/>
          </a:prstGeom>
        </p:spPr>
      </p:pic>
      <p:sp>
        <p:nvSpPr>
          <p:cNvPr id="3" name="TextBox 2"/>
          <p:cNvSpPr txBox="1"/>
          <p:nvPr/>
        </p:nvSpPr>
        <p:spPr>
          <a:xfrm>
            <a:off x="1424287" y="1887795"/>
            <a:ext cx="9753521" cy="4513543"/>
          </a:xfrm>
          <a:prstGeom prst="rect">
            <a:avLst/>
          </a:prstGeom>
          <a:noFill/>
        </p:spPr>
        <p:txBody>
          <a:bodyPr wrap="square" rtlCol="0">
            <a:spAutoFit/>
          </a:bodyPr>
          <a:lstStyle/>
          <a:p>
            <a:pPr marL="457200" indent="-457200" defTabSz="617220">
              <a:buFont typeface="+mj-lt"/>
              <a:buAutoNum type="arabicPeriod"/>
            </a:pPr>
            <a:r>
              <a:rPr lang="en-GB" sz="2025" dirty="0">
                <a:solidFill>
                  <a:srgbClr val="193E72"/>
                </a:solidFill>
                <a:latin typeface="Arial" panose="020B0604020202020204" pitchFamily="34" charset="0"/>
                <a:cs typeface="Arial" panose="020B0604020202020204" pitchFamily="34" charset="0"/>
              </a:rPr>
              <a:t>Acceptable interventions were: resources within schools, digital applications, as well as building resilient and non-stigmatising systems around young people, including training for practitioners.</a:t>
            </a:r>
          </a:p>
          <a:p>
            <a:pPr marL="457200" indent="-457200" defTabSz="617220">
              <a:buFont typeface="+mj-lt"/>
              <a:buAutoNum type="arabicPeriod"/>
            </a:pPr>
            <a:endParaRPr lang="en-GB" sz="2025" dirty="0">
              <a:solidFill>
                <a:srgbClr val="193E72"/>
              </a:solidFill>
              <a:latin typeface="Arial" panose="020B0604020202020204" pitchFamily="34" charset="0"/>
              <a:cs typeface="Arial" panose="020B0604020202020204" pitchFamily="34" charset="0"/>
            </a:endParaRPr>
          </a:p>
          <a:p>
            <a:pPr marL="457200" indent="-457200" defTabSz="617220">
              <a:buFont typeface="+mj-lt"/>
              <a:buAutoNum type="arabicPeriod"/>
            </a:pPr>
            <a:r>
              <a:rPr lang="en-GB" sz="2025" dirty="0">
                <a:solidFill>
                  <a:srgbClr val="193E72"/>
                </a:solidFill>
                <a:latin typeface="Arial" panose="020B0604020202020204" pitchFamily="34" charset="0"/>
                <a:cs typeface="Arial" panose="020B0604020202020204" pitchFamily="34" charset="0"/>
              </a:rPr>
              <a:t>Further co-production is required to design and develop the prioritised intervention ideas, with later piloting and evaluation.</a:t>
            </a:r>
          </a:p>
          <a:p>
            <a:pPr marL="457200" indent="-457200" defTabSz="617220">
              <a:buFont typeface="+mj-lt"/>
              <a:buAutoNum type="arabicPeriod"/>
            </a:pPr>
            <a:endParaRPr lang="en-GB" sz="2025" dirty="0">
              <a:solidFill>
                <a:srgbClr val="193E72"/>
              </a:solidFill>
              <a:latin typeface="Arial" panose="020B0604020202020204" pitchFamily="34" charset="0"/>
              <a:cs typeface="Arial" panose="020B0604020202020204" pitchFamily="34" charset="0"/>
            </a:endParaRPr>
          </a:p>
          <a:p>
            <a:pPr marL="457200" indent="-457200" defTabSz="617220">
              <a:buFont typeface="+mj-lt"/>
              <a:buAutoNum type="arabicPeriod"/>
            </a:pPr>
            <a:r>
              <a:rPr lang="en-GB" sz="2025" dirty="0">
                <a:solidFill>
                  <a:srgbClr val="193E72"/>
                </a:solidFill>
                <a:latin typeface="Arial" panose="020B0604020202020204" pitchFamily="34" charset="0"/>
                <a:cs typeface="Arial" panose="020B0604020202020204" pitchFamily="34" charset="0"/>
              </a:rPr>
              <a:t>The inclusion of multiple stakeholders in the decision-making and priority-setting process allows for potentially meaningful, trustworthy, and relevant findings with more chance of future intervention success.</a:t>
            </a:r>
          </a:p>
          <a:p>
            <a:pPr marL="457200" indent="-457200" defTabSz="617220">
              <a:buFont typeface="+mj-lt"/>
              <a:buAutoNum type="arabicPeriod"/>
            </a:pPr>
            <a:endParaRPr lang="en-GB" sz="2030" dirty="0">
              <a:solidFill>
                <a:srgbClr val="193E72"/>
              </a:solidFill>
              <a:latin typeface="Arial" panose="020B0604020202020204" pitchFamily="34" charset="0"/>
              <a:cs typeface="Arial" panose="020B0604020202020204" pitchFamily="34" charset="0"/>
            </a:endParaRPr>
          </a:p>
          <a:p>
            <a:pPr marL="501491" indent="-501491" defTabSz="617220">
              <a:buFontTx/>
              <a:buAutoNum type="arabicPeriod"/>
            </a:pPr>
            <a:r>
              <a:rPr lang="en-GB" sz="2025" dirty="0">
                <a:solidFill>
                  <a:srgbClr val="193E72"/>
                </a:solidFill>
                <a:latin typeface="Arial" panose="020B0604020202020204" pitchFamily="34" charset="0"/>
                <a:cs typeface="Arial" panose="020B0604020202020204" pitchFamily="34" charset="0"/>
              </a:rPr>
              <a:t>Based on a UK population – are there similar priorities for young people and practitioners in other countries?</a:t>
            </a:r>
          </a:p>
          <a:p>
            <a:pPr marL="501491" indent="-501491" defTabSz="617220">
              <a:buFontTx/>
              <a:buAutoNum type="arabicPeriod"/>
            </a:pPr>
            <a:endParaRPr lang="en-GB" sz="2430" dirty="0">
              <a:solidFill>
                <a:prstClr val="black"/>
              </a:solidFill>
              <a:latin typeface="Arial" panose="020B0604020202020204" pitchFamily="34" charset="0"/>
              <a:cs typeface="Arial" panose="020B0604020202020204" pitchFamily="34" charset="0"/>
            </a:endParaRPr>
          </a:p>
        </p:txBody>
      </p:sp>
      <p:sp>
        <p:nvSpPr>
          <p:cNvPr id="19" name="Slide Number Placeholder 2">
            <a:extLst>
              <a:ext uri="{FF2B5EF4-FFF2-40B4-BE49-F238E27FC236}">
                <a16:creationId xmlns:a16="http://schemas.microsoft.com/office/drawing/2014/main" id="{87CA1D4A-63D0-4D64-8682-AAC82C9A4DF9}"/>
              </a:ext>
            </a:extLst>
          </p:cNvPr>
          <p:cNvSpPr txBox="1">
            <a:spLocks/>
          </p:cNvSpPr>
          <p:nvPr/>
        </p:nvSpPr>
        <p:spPr>
          <a:xfrm>
            <a:off x="9448800" y="65928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Slide </a:t>
            </a:r>
            <a:fld id="{166C6AEB-635C-4AE9-9ECA-6B5FE48DC812}" type="slidenum">
              <a:rPr lang="en-GB" smtClean="0"/>
              <a:pPr/>
              <a:t>13</a:t>
            </a:fld>
            <a:r>
              <a:rPr lang="en-GB" dirty="0"/>
              <a:t> of 14</a:t>
            </a:r>
          </a:p>
        </p:txBody>
      </p:sp>
      <p:pic>
        <p:nvPicPr>
          <p:cNvPr id="21" name="Picture 20">
            <a:extLst>
              <a:ext uri="{FF2B5EF4-FFF2-40B4-BE49-F238E27FC236}">
                <a16:creationId xmlns:a16="http://schemas.microsoft.com/office/drawing/2014/main" id="{A98E312B-062F-441F-9607-47D18F28D16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24579" y="313088"/>
            <a:ext cx="1366837" cy="615191"/>
          </a:xfrm>
          <a:prstGeom prst="rect">
            <a:avLst/>
          </a:prstGeom>
        </p:spPr>
      </p:pic>
      <p:pic>
        <p:nvPicPr>
          <p:cNvPr id="22" name="Picture 21">
            <a:extLst>
              <a:ext uri="{FF2B5EF4-FFF2-40B4-BE49-F238E27FC236}">
                <a16:creationId xmlns:a16="http://schemas.microsoft.com/office/drawing/2014/main" id="{F9286DDC-383D-49DC-AB3B-21C54651B4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1416" y="412687"/>
            <a:ext cx="972784" cy="406988"/>
          </a:xfrm>
          <a:prstGeom prst="rect">
            <a:avLst/>
          </a:prstGeom>
        </p:spPr>
      </p:pic>
    </p:spTree>
    <p:extLst>
      <p:ext uri="{BB962C8B-B14F-4D97-AF65-F5344CB8AC3E}">
        <p14:creationId xmlns:p14="http://schemas.microsoft.com/office/powerpoint/2010/main" val="3050957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93E7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98" y="603"/>
            <a:ext cx="3458879" cy="822818"/>
          </a:xfrm>
          <a:prstGeom prst="rect">
            <a:avLst/>
          </a:prstGeom>
        </p:spPr>
      </p:pic>
      <p:cxnSp>
        <p:nvCxnSpPr>
          <p:cNvPr id="6" name="Straight Connector 5"/>
          <p:cNvCxnSpPr/>
          <p:nvPr/>
        </p:nvCxnSpPr>
        <p:spPr>
          <a:xfrm>
            <a:off x="307794" y="742021"/>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 y="4524183"/>
            <a:ext cx="2418925" cy="233321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77512">
            <a:off x="10480251" y="1176777"/>
            <a:ext cx="1536757" cy="662840"/>
          </a:xfrm>
          <a:prstGeom prst="rect">
            <a:avLst/>
          </a:prstGeom>
        </p:spPr>
      </p:pic>
      <p:sp>
        <p:nvSpPr>
          <p:cNvPr id="3" name="TextBox 2">
            <a:extLst>
              <a:ext uri="{FF2B5EF4-FFF2-40B4-BE49-F238E27FC236}">
                <a16:creationId xmlns:a16="http://schemas.microsoft.com/office/drawing/2014/main" id="{12FD7EFA-9108-4F03-8443-62B1EDD8EEA5}"/>
              </a:ext>
            </a:extLst>
          </p:cNvPr>
          <p:cNvSpPr txBox="1"/>
          <p:nvPr/>
        </p:nvSpPr>
        <p:spPr>
          <a:xfrm>
            <a:off x="638175" y="863566"/>
            <a:ext cx="11229557" cy="4904420"/>
          </a:xfrm>
          <a:prstGeom prst="rect">
            <a:avLst/>
          </a:prstGeom>
          <a:noFill/>
        </p:spPr>
        <p:txBody>
          <a:bodyPr wrap="square" rtlCol="0">
            <a:spAutoFit/>
          </a:bodyPr>
          <a:lstStyle/>
          <a:p>
            <a:pPr marL="0" marR="0" lvl="0" indent="0" algn="l" defTabSz="914288" rtl="0" eaLnBrk="1" fontAlgn="auto" latinLnBrk="0" hangingPunct="1">
              <a:lnSpc>
                <a:spcPct val="100000"/>
              </a:lnSpc>
              <a:spcBef>
                <a:spcPts val="0"/>
              </a:spcBef>
              <a:spcAft>
                <a:spcPts val="0"/>
              </a:spcAft>
              <a:buClrTx/>
              <a:buSzTx/>
              <a:buFontTx/>
              <a:buNone/>
              <a:tabLst/>
              <a:defRPr/>
            </a:pPr>
            <a:r>
              <a:rPr kumimoji="0" lang="en-GB" sz="2160" b="1" i="0" u="none" strike="noStrike" kern="1200" cap="none" spc="0" normalizeH="0" baseline="0" noProof="0" dirty="0">
                <a:ln>
                  <a:noFill/>
                </a:ln>
                <a:solidFill>
                  <a:prstClr val="white"/>
                </a:solidFill>
                <a:effectLst/>
                <a:uLnTx/>
                <a:uFillTx/>
                <a:latin typeface="Calibri" panose="020F0502020204030204"/>
                <a:ea typeface="+mn-ea"/>
                <a:cs typeface="+mn-cs"/>
              </a:rPr>
              <a:t>Acknowledgements</a:t>
            </a:r>
          </a:p>
          <a:p>
            <a:pPr marL="742915" lvl="1" indent="-285715" defTabSz="914288">
              <a:buFont typeface="Arial" panose="020B0604020202020204" pitchFamily="34" charset="0"/>
              <a:buChar cha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Funders: National Institute for Health and Care Research, School for Public Health Research (NIHR SPHR)</a:t>
            </a:r>
          </a:p>
          <a:p>
            <a:pPr marL="742915" lvl="1" indent="-285715" defTabSz="914288">
              <a:buFont typeface="Arial" panose="020B0604020202020204" pitchFamily="34" charset="0"/>
              <a:buChar char="•"/>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Supervisors: Dr Ruth McGovern &amp; Professor Eileen Kaner (Newcastle University), Dr Judi Kidger (University of Bristol) </a:t>
            </a:r>
          </a:p>
          <a:p>
            <a:pPr marL="742915" lvl="1" indent="-285715" defTabSz="914288">
              <a:buFont typeface="Arial" panose="020B0604020202020204" pitchFamily="34" charset="0"/>
              <a:buChar char="•"/>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Public Advisor and Supervisor: Viv Evans OBE (Adfam)</a:t>
            </a:r>
          </a:p>
          <a:p>
            <a:pPr marL="742915" lvl="1" indent="-285715" defTabSz="914288">
              <a:buFont typeface="Arial" panose="020B0604020202020204" pitchFamily="34" charset="0"/>
              <a:buChar char="•"/>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Young Person Research Group </a:t>
            </a:r>
          </a:p>
          <a:p>
            <a:pPr marL="742915" lvl="1" indent="-285715" defTabSz="914288">
              <a:buFont typeface="Arial" panose="020B0604020202020204" pitchFamily="34" charset="0"/>
              <a:buChar char="•"/>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Young people and practitioners involved in the research</a:t>
            </a:r>
          </a:p>
          <a:p>
            <a:pPr marL="0" marR="0" lvl="0" indent="0" algn="l" defTabSz="914288" rtl="0" eaLnBrk="1" fontAlgn="auto" latinLnBrk="0" hangingPunct="1">
              <a:lnSpc>
                <a:spcPct val="100000"/>
              </a:lnSpc>
              <a:spcBef>
                <a:spcPts val="0"/>
              </a:spcBef>
              <a:spcAft>
                <a:spcPts val="0"/>
              </a:spcAft>
              <a:buClrTx/>
              <a:buSzTx/>
              <a:buFontTx/>
              <a:buNone/>
              <a:tabLst/>
              <a:defRPr/>
            </a:pPr>
            <a:r>
              <a:rPr kumimoji="0" lang="en-GB" sz="2160" b="1"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References</a:t>
            </a:r>
          </a:p>
          <a:p>
            <a:pPr marL="800100" lvl="1" indent="-342900" defTabSz="914288">
              <a:buFont typeface="+mj-lt"/>
              <a:buAutoNum type="arabicPeriod"/>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Children’s Commissioner’s Office. (2020). Childhood Vulnerability in England. Retrieved from </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hlinkClick r:id="rId6"/>
              </a:rPr>
              <a:t>https://www.childrenscommissioner.gov.uk/chldrn/</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p>
          <a:p>
            <a:pPr marL="800100" lvl="1" indent="-342900" defTabSz="914288">
              <a:buFont typeface="+mj-lt"/>
              <a:buAutoNum type="arabicPeriod"/>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McGovern, R. et al. (2021). Psychosocial Interventions to Improve Psychological, Social and Physical Wellbeing in Family Members Affected by an Adult Relative’s Substance Use: A Systematic Search and Review of the Evidence. </a:t>
            </a: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International Journal of Environmental Research and Public Health</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18(4), 1793. DOI: </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hlinkClick r:id="rId7"/>
              </a:rPr>
              <a:t>https://doi.org/10.3390/ijerph18041793</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p>
          <a:p>
            <a:pPr marL="800100" lvl="1" indent="-342900" defTabSz="914288">
              <a:buFont typeface="+mj-lt"/>
              <a:buAutoNum type="arabicPeriod"/>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Barrett, S., Muir, C. et al. (2023). Interventions to reduce parental substance use, domestic violence and mental health problems, and their impacts upon children’s wellbeing: A systematic review of reviews and evidence mapping. </a:t>
            </a: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Trauma, Violence &amp; Abuse. </a:t>
            </a: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hlinkClick r:id="rId8"/>
              </a:rPr>
              <a:t>https://doi.org/10.1177/15248380231153867</a:t>
            </a: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endParaRPr>
          </a:p>
          <a:p>
            <a:pPr marL="800100" lvl="1" indent="-342900" defTabSz="914288">
              <a:buFont typeface="+mj-lt"/>
              <a:buAutoNum type="arabicPeriod"/>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Muir, C. et al. (2022) A systematic review of qualitative studies exploring lived experiences, perceived impact, and coping strategies of children and young people whose parents use substances. </a:t>
            </a:r>
            <a:r>
              <a:rPr kumimoji="0" lang="en-GB" sz="1600" b="0" i="1"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Trauma, Violence &amp; Abuse. </a:t>
            </a:r>
            <a:endParaRPr lang="en-GB" sz="1600" i="1" dirty="0">
              <a:solidFill>
                <a:prstClr val="white"/>
              </a:solidFill>
              <a:latin typeface="Calibri" panose="020F0502020204030204"/>
              <a:cs typeface="Calibri" panose="020F0502020204030204" pitchFamily="34" charset="0"/>
            </a:endParaRPr>
          </a:p>
          <a:p>
            <a:pPr marL="765810" lvl="1" indent="-308610" defTabSz="914288">
              <a:buFont typeface="Arial" panose="020B0604020202020204" pitchFamily="34" charset="0"/>
              <a:buChar char="•"/>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DOI: </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hlinkClick r:id="rId9"/>
              </a:rPr>
              <a:t>https://doi.org/10.1177/15248380221134297</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 </a:t>
            </a:r>
          </a:p>
          <a:p>
            <a:pPr marR="0" lvl="0" algn="l" defTabSz="914288" rtl="0" eaLnBrk="1" fontAlgn="auto" latinLnBrk="0" hangingPunct="1">
              <a:lnSpc>
                <a:spcPct val="100000"/>
              </a:lnSpc>
              <a:spcBef>
                <a:spcPts val="0"/>
              </a:spcBef>
              <a:spcAft>
                <a:spcPts val="0"/>
              </a:spcAft>
              <a:buClrTx/>
              <a:buSzTx/>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FCA28CC-AD13-4251-AB94-049F3C1609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99707" y="202248"/>
            <a:ext cx="972784" cy="406988"/>
          </a:xfrm>
          <a:prstGeom prst="rect">
            <a:avLst/>
          </a:prstGeom>
        </p:spPr>
      </p:pic>
      <p:pic>
        <p:nvPicPr>
          <p:cNvPr id="12" name="Picture 11">
            <a:extLst>
              <a:ext uri="{FF2B5EF4-FFF2-40B4-BE49-F238E27FC236}">
                <a16:creationId xmlns:a16="http://schemas.microsoft.com/office/drawing/2014/main" id="{1D4B0319-8CB2-4245-A11C-3668524BB290}"/>
              </a:ext>
            </a:extLst>
          </p:cNvPr>
          <p:cNvPicPr>
            <a:picLocks noChangeAspect="1"/>
          </p:cNvPicPr>
          <p:nvPr/>
        </p:nvPicPr>
        <p:blipFill rotWithShape="1">
          <a:blip r:embed="rId11">
            <a:clrChange>
              <a:clrFrom>
                <a:srgbClr val="183164"/>
              </a:clrFrom>
              <a:clrTo>
                <a:srgbClr val="183164">
                  <a:alpha val="0"/>
                </a:srgbClr>
              </a:clrTo>
            </a:clrChange>
          </a:blip>
          <a:srcRect l="22500" t="28518" r="17917" b="31481"/>
          <a:stretch/>
        </p:blipFill>
        <p:spPr>
          <a:xfrm>
            <a:off x="9267792" y="158417"/>
            <a:ext cx="1309903" cy="494649"/>
          </a:xfrm>
          <a:prstGeom prst="rect">
            <a:avLst/>
          </a:prstGeom>
        </p:spPr>
      </p:pic>
      <p:sp>
        <p:nvSpPr>
          <p:cNvPr id="15" name="Slide Number Placeholder 2">
            <a:extLst>
              <a:ext uri="{FF2B5EF4-FFF2-40B4-BE49-F238E27FC236}">
                <a16:creationId xmlns:a16="http://schemas.microsoft.com/office/drawing/2014/main" id="{64654BB5-9862-43EE-AE32-50EA1DD1BD96}"/>
              </a:ext>
            </a:extLst>
          </p:cNvPr>
          <p:cNvSpPr>
            <a:spLocks noGrp="1"/>
          </p:cNvSpPr>
          <p:nvPr>
            <p:ph type="sldNum" sz="quarter" idx="12"/>
          </p:nvPr>
        </p:nvSpPr>
        <p:spPr>
          <a:xfrm>
            <a:off x="9448800" y="65928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Slide </a:t>
            </a:r>
            <a:fld id="{166C6AEB-635C-4AE9-9ECA-6B5FE48DC8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of 14</a:t>
            </a:r>
          </a:p>
        </p:txBody>
      </p:sp>
      <p:sp>
        <p:nvSpPr>
          <p:cNvPr id="2" name="Title 1">
            <a:extLst>
              <a:ext uri="{FF2B5EF4-FFF2-40B4-BE49-F238E27FC236}">
                <a16:creationId xmlns:a16="http://schemas.microsoft.com/office/drawing/2014/main" id="{4E106C37-4AF9-59D7-CFD0-AA1A8E377475}"/>
              </a:ext>
            </a:extLst>
          </p:cNvPr>
          <p:cNvSpPr>
            <a:spLocks noGrp="1"/>
          </p:cNvSpPr>
          <p:nvPr>
            <p:ph type="ctrTitle"/>
          </p:nvPr>
        </p:nvSpPr>
        <p:spPr>
          <a:xfrm>
            <a:off x="1524803" y="5167650"/>
            <a:ext cx="9142393" cy="1471224"/>
          </a:xfrm>
        </p:spPr>
        <p:txBody>
          <a:bodyPr>
            <a:normAutofit/>
          </a:bodyPr>
          <a:lstStyle/>
          <a:p>
            <a:pPr>
              <a:spcAft>
                <a:spcPts val="600"/>
              </a:spcAft>
            </a:pPr>
            <a:r>
              <a:rPr lang="en-GB" sz="4899" dirty="0"/>
              <a:t> </a:t>
            </a:r>
            <a:r>
              <a:rPr lang="en-GB" sz="3600" b="1" dirty="0">
                <a:solidFill>
                  <a:schemeClr val="bg1"/>
                </a:solidFill>
              </a:rPr>
              <a:t>Thank you for listening</a:t>
            </a:r>
            <a:br>
              <a:rPr lang="en-GB" sz="1300" dirty="0">
                <a:solidFill>
                  <a:schemeClr val="bg1"/>
                </a:solidFill>
              </a:rPr>
            </a:br>
            <a:r>
              <a:rPr lang="en-GB" sz="1215" dirty="0">
                <a:solidFill>
                  <a:schemeClr val="bg1"/>
                </a:solidFill>
              </a:rPr>
              <a:t> </a:t>
            </a:r>
            <a:r>
              <a:rPr lang="en-GB" sz="1800" dirty="0">
                <a:solidFill>
                  <a:schemeClr val="bg1"/>
                </a:solidFill>
              </a:rPr>
              <a:t>cassey.muir@newcastle.ac.uk</a:t>
            </a:r>
            <a:endParaRPr lang="en-GB" dirty="0">
              <a:solidFill>
                <a:schemeClr val="bg1"/>
              </a:solidFill>
            </a:endParaRPr>
          </a:p>
        </p:txBody>
      </p:sp>
    </p:spTree>
    <p:extLst>
      <p:ext uri="{BB962C8B-B14F-4D97-AF65-F5344CB8AC3E}">
        <p14:creationId xmlns:p14="http://schemas.microsoft.com/office/powerpoint/2010/main" val="220009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AAF30-B0B3-5E85-00DC-20C458CE37FC}"/>
              </a:ext>
            </a:extLst>
          </p:cNvPr>
          <p:cNvSpPr/>
          <p:nvPr/>
        </p:nvSpPr>
        <p:spPr>
          <a:xfrm>
            <a:off x="1123950" y="1163733"/>
            <a:ext cx="2295525" cy="541242"/>
          </a:xfrm>
          <a:prstGeom prst="rect">
            <a:avLst/>
          </a:prstGeom>
          <a:solidFill>
            <a:srgbClr val="F8D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F2A7DD43-A219-4616-A88D-43B863EAF176}"/>
              </a:ext>
            </a:extLst>
          </p:cNvPr>
          <p:cNvSpPr>
            <a:spLocks noGrp="1"/>
          </p:cNvSpPr>
          <p:nvPr>
            <p:ph type="title"/>
          </p:nvPr>
        </p:nvSpPr>
        <p:spPr>
          <a:xfrm>
            <a:off x="839125" y="119543"/>
            <a:ext cx="10513752" cy="1325330"/>
          </a:xfrm>
        </p:spPr>
        <p:txBody>
          <a:bodyPr>
            <a:normAutofit/>
          </a:bodyPr>
          <a:lstStyle/>
          <a:p>
            <a:r>
              <a:rPr lang="en-GB" sz="3645" b="1" dirty="0">
                <a:solidFill>
                  <a:srgbClr val="193E72"/>
                </a:solidFill>
              </a:rPr>
              <a:t>Background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13" y="6056996"/>
            <a:ext cx="3458879" cy="822818"/>
          </a:xfr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3" name="Slide Number Placeholder 2">
            <a:extLst>
              <a:ext uri="{FF2B5EF4-FFF2-40B4-BE49-F238E27FC236}">
                <a16:creationId xmlns:a16="http://schemas.microsoft.com/office/drawing/2014/main" id="{08E03331-1A6A-49B1-A47D-042F682419D2}"/>
              </a:ext>
            </a:extLst>
          </p:cNvPr>
          <p:cNvSpPr>
            <a:spLocks noGrp="1"/>
          </p:cNvSpPr>
          <p:nvPr>
            <p:ph type="sldNum" sz="quarter" idx="12"/>
          </p:nvPr>
        </p:nvSpPr>
        <p:spPr>
          <a:xfrm>
            <a:off x="9448800" y="6592899"/>
            <a:ext cx="2743200" cy="365125"/>
          </a:xfrm>
        </p:spPr>
        <p:txBody>
          <a:bodyPr/>
          <a:lstStyle/>
          <a:p>
            <a:r>
              <a:rPr lang="en-GB" dirty="0"/>
              <a:t>Slide </a:t>
            </a:r>
            <a:fld id="{166C6AEB-635C-4AE9-9ECA-6B5FE48DC812}" type="slidenum">
              <a:rPr lang="en-GB" smtClean="0"/>
              <a:pPr/>
              <a:t>2</a:t>
            </a:fld>
            <a:r>
              <a:rPr lang="en-GB" dirty="0"/>
              <a:t> of 14</a:t>
            </a:r>
          </a:p>
        </p:txBody>
      </p:sp>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95CA4FAC-3111-1726-9620-0CAC115132E0}"/>
              </a:ext>
            </a:extLst>
          </p:cNvPr>
          <p:cNvSpPr/>
          <p:nvPr/>
        </p:nvSpPr>
        <p:spPr>
          <a:xfrm>
            <a:off x="1123949" y="2843124"/>
            <a:ext cx="4314826" cy="541242"/>
          </a:xfrm>
          <a:prstGeom prst="rect">
            <a:avLst/>
          </a:prstGeom>
          <a:solidFill>
            <a:srgbClr val="C2C0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FE0B416-27E4-B395-49DA-560AA0BA89B7}"/>
              </a:ext>
            </a:extLst>
          </p:cNvPr>
          <p:cNvSpPr/>
          <p:nvPr/>
        </p:nvSpPr>
        <p:spPr>
          <a:xfrm>
            <a:off x="1123948" y="4078839"/>
            <a:ext cx="2971801" cy="541242"/>
          </a:xfrm>
          <a:prstGeom prst="rect">
            <a:avLst/>
          </a:prstGeom>
          <a:solidFill>
            <a:srgbClr val="E2E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C06094C-F243-4460-BD08-835086D370DF}"/>
              </a:ext>
            </a:extLst>
          </p:cNvPr>
          <p:cNvSpPr txBox="1"/>
          <p:nvPr/>
        </p:nvSpPr>
        <p:spPr>
          <a:xfrm>
            <a:off x="643996" y="1163733"/>
            <a:ext cx="10904007" cy="4288866"/>
          </a:xfrm>
          <a:prstGeom prst="rect">
            <a:avLst/>
          </a:prstGeom>
          <a:noFill/>
        </p:spPr>
        <p:txBody>
          <a:bodyPr wrap="square" rtlCol="0">
            <a:spAutoFit/>
          </a:bodyPr>
          <a:lstStyle/>
          <a:p>
            <a:pPr marL="385763" indent="-385763" defTabSz="617220">
              <a:buFont typeface="Arial" panose="020B0604020202020204" pitchFamily="34" charset="0"/>
              <a:buChar char="•"/>
            </a:pPr>
            <a:r>
              <a:rPr lang="en-GB" sz="2970" b="1" dirty="0">
                <a:solidFill>
                  <a:srgbClr val="193E72"/>
                </a:solidFill>
                <a:highlight>
                  <a:srgbClr val="F8DFDD"/>
                </a:highlight>
                <a:latin typeface="Calibri" panose="020F0502020204030204"/>
              </a:rPr>
              <a:t>UK Prevalence</a:t>
            </a:r>
            <a:r>
              <a:rPr lang="en-GB" sz="2970" b="1" dirty="0">
                <a:solidFill>
                  <a:srgbClr val="193E72"/>
                </a:solidFill>
                <a:latin typeface="Calibri" panose="020F0502020204030204"/>
              </a:rPr>
              <a:t> </a:t>
            </a:r>
            <a:r>
              <a:rPr lang="en-GB" sz="2970" dirty="0">
                <a:solidFill>
                  <a:srgbClr val="193E72"/>
                </a:solidFill>
                <a:latin typeface="Calibri" panose="020F0502020204030204"/>
              </a:rPr>
              <a:t>– 4% or 478,000 children and young people lived with a parent who used alcohol or drugs in 2019–2020            </a:t>
            </a:r>
            <a:r>
              <a:rPr lang="en-GB" sz="2160" dirty="0">
                <a:solidFill>
                  <a:srgbClr val="193E72"/>
                </a:solidFill>
                <a:latin typeface="Calibri" panose="020F0502020204030204"/>
              </a:rPr>
              <a:t>(Children’s Commissioner’s Office, 2020) </a:t>
            </a:r>
          </a:p>
          <a:p>
            <a:pPr marL="385763" indent="-385763" defTabSz="617220">
              <a:buFont typeface="Arial" panose="020B0604020202020204" pitchFamily="34" charset="0"/>
              <a:buChar char="•"/>
            </a:pPr>
            <a:endParaRPr lang="en-GB" sz="2970" dirty="0">
              <a:solidFill>
                <a:srgbClr val="193E72"/>
              </a:solidFill>
              <a:latin typeface="Calibri" panose="020F0502020204030204"/>
            </a:endParaRPr>
          </a:p>
          <a:p>
            <a:pPr marL="385763" indent="-385763" defTabSz="617220">
              <a:buFont typeface="Arial" panose="020B0604020202020204" pitchFamily="34" charset="0"/>
              <a:buChar char="•"/>
            </a:pPr>
            <a:r>
              <a:rPr lang="en-GB" sz="2970" b="1" dirty="0">
                <a:solidFill>
                  <a:srgbClr val="193E72"/>
                </a:solidFill>
                <a:highlight>
                  <a:srgbClr val="C2C0E1"/>
                </a:highlight>
                <a:latin typeface="Calibri" panose="020F0502020204030204"/>
              </a:rPr>
              <a:t>Child-centred Interventions</a:t>
            </a:r>
            <a:r>
              <a:rPr lang="en-GB" sz="2970" dirty="0">
                <a:solidFill>
                  <a:srgbClr val="193E72"/>
                </a:solidFill>
                <a:latin typeface="Calibri" panose="020F0502020204030204"/>
              </a:rPr>
              <a:t> – Limited and low quality effectiveness          </a:t>
            </a:r>
            <a:r>
              <a:rPr lang="en-GB" sz="2160" dirty="0">
                <a:solidFill>
                  <a:srgbClr val="193E72"/>
                </a:solidFill>
                <a:latin typeface="Calibri" panose="020F0502020204030204"/>
              </a:rPr>
              <a:t>(McGovern et al., 2021 &amp; Barrett et al., 2023)</a:t>
            </a:r>
          </a:p>
          <a:p>
            <a:pPr defTabSz="617220"/>
            <a:endParaRPr lang="en-GB" sz="2970" dirty="0">
              <a:solidFill>
                <a:srgbClr val="193E72"/>
              </a:solidFill>
              <a:latin typeface="Calibri" panose="020F0502020204030204"/>
            </a:endParaRPr>
          </a:p>
          <a:p>
            <a:pPr marL="385763" indent="-385763" defTabSz="617220">
              <a:buFont typeface="Arial" panose="020B0604020202020204" pitchFamily="34" charset="0"/>
              <a:buChar char="•"/>
            </a:pPr>
            <a:r>
              <a:rPr lang="en-GB" sz="2970" b="1" dirty="0">
                <a:solidFill>
                  <a:srgbClr val="193E72"/>
                </a:solidFill>
                <a:highlight>
                  <a:srgbClr val="E2EEE3"/>
                </a:highlight>
                <a:latin typeface="Calibri" panose="020F0502020204030204"/>
              </a:rPr>
              <a:t>Qualitative studies</a:t>
            </a:r>
            <a:r>
              <a:rPr lang="en-GB" sz="2970" b="1" dirty="0">
                <a:solidFill>
                  <a:srgbClr val="193E72"/>
                </a:solidFill>
                <a:latin typeface="Calibri" panose="020F0502020204030204"/>
              </a:rPr>
              <a:t> </a:t>
            </a:r>
            <a:r>
              <a:rPr lang="en-GB" sz="2970" dirty="0">
                <a:solidFill>
                  <a:srgbClr val="193E72"/>
                </a:solidFill>
                <a:latin typeface="Calibri" panose="020F0502020204030204"/>
              </a:rPr>
              <a:t>– Limited evidence on how to support children and young people from their point of view                                        </a:t>
            </a:r>
            <a:r>
              <a:rPr lang="en-GB" sz="2160" dirty="0">
                <a:solidFill>
                  <a:srgbClr val="193E72"/>
                </a:solidFill>
                <a:latin typeface="Calibri" panose="020F0502020204030204"/>
              </a:rPr>
              <a:t>(Muir et al., 2022)</a:t>
            </a:r>
            <a:endParaRPr lang="en-GB" sz="2970" dirty="0">
              <a:solidFill>
                <a:srgbClr val="193E72"/>
              </a:solidFill>
              <a:latin typeface="Calibri" panose="020F0502020204030204"/>
            </a:endParaRPr>
          </a:p>
        </p:txBody>
      </p:sp>
    </p:spTree>
    <p:extLst>
      <p:ext uri="{BB962C8B-B14F-4D97-AF65-F5344CB8AC3E}">
        <p14:creationId xmlns:p14="http://schemas.microsoft.com/office/powerpoint/2010/main" val="148923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D824F6B-B2B8-3FAE-6E6B-39FDB731C33F}"/>
              </a:ext>
            </a:extLst>
          </p:cNvPr>
          <p:cNvSpPr/>
          <p:nvPr/>
        </p:nvSpPr>
        <p:spPr>
          <a:xfrm>
            <a:off x="8115300" y="2057400"/>
            <a:ext cx="3900047" cy="238968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ADAFB80A-1773-9999-163C-CE61335D60A8}"/>
              </a:ext>
            </a:extLst>
          </p:cNvPr>
          <p:cNvSpPr/>
          <p:nvPr/>
        </p:nvSpPr>
        <p:spPr>
          <a:xfrm>
            <a:off x="10250179" y="2577986"/>
            <a:ext cx="1596526" cy="1533288"/>
          </a:xfrm>
          <a:prstGeom prst="ellipse">
            <a:avLst/>
          </a:prstGeom>
          <a:solidFill>
            <a:srgbClr val="C4DEF5"/>
          </a:solidFill>
          <a:ln w="38100">
            <a:solidFill>
              <a:srgbClr val="FEE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2" name="Title 1"/>
          <p:cNvSpPr>
            <a:spLocks noGrp="1"/>
          </p:cNvSpPr>
          <p:nvPr>
            <p:ph type="title"/>
          </p:nvPr>
        </p:nvSpPr>
        <p:spPr>
          <a:xfrm>
            <a:off x="839126" y="130493"/>
            <a:ext cx="10513752" cy="1325330"/>
          </a:xfrm>
        </p:spPr>
        <p:txBody>
          <a:bodyPr>
            <a:normAutofit/>
          </a:bodyPr>
          <a:lstStyle/>
          <a:p>
            <a:r>
              <a:rPr lang="en-GB" sz="3645" b="1" dirty="0">
                <a:solidFill>
                  <a:srgbClr val="193E72"/>
                </a:solidFill>
              </a:rPr>
              <a:t>An overview of my PhD</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25494A59-E3DB-4FB9-9468-D04A5E50C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18" name="Picture 17">
            <a:extLst>
              <a:ext uri="{FF2B5EF4-FFF2-40B4-BE49-F238E27FC236}">
                <a16:creationId xmlns:a16="http://schemas.microsoft.com/office/drawing/2014/main" id="{8571827D-1589-4C8A-82C0-DEAC8981B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19" name="Slide Number Placeholder 2">
            <a:extLst>
              <a:ext uri="{FF2B5EF4-FFF2-40B4-BE49-F238E27FC236}">
                <a16:creationId xmlns:a16="http://schemas.microsoft.com/office/drawing/2014/main" id="{E0C6370B-BA7D-4F9A-A2D3-227561051EB9}"/>
              </a:ext>
            </a:extLst>
          </p:cNvPr>
          <p:cNvSpPr>
            <a:spLocks noGrp="1"/>
          </p:cNvSpPr>
          <p:nvPr>
            <p:ph type="sldNum" sz="quarter" idx="12"/>
          </p:nvPr>
        </p:nvSpPr>
        <p:spPr>
          <a:xfrm>
            <a:off x="9448800" y="65928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Slide </a:t>
            </a:r>
            <a:fld id="{166C6AEB-635C-4AE9-9ECA-6B5FE48DC8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of 14</a:t>
            </a:r>
          </a:p>
        </p:txBody>
      </p:sp>
      <p:pic>
        <p:nvPicPr>
          <p:cNvPr id="10" name="Picture 9">
            <a:extLst>
              <a:ext uri="{FF2B5EF4-FFF2-40B4-BE49-F238E27FC236}">
                <a16:creationId xmlns:a16="http://schemas.microsoft.com/office/drawing/2014/main" id="{0A0AFF94-6197-2868-F060-44614E0AD390}"/>
              </a:ext>
            </a:extLst>
          </p:cNvPr>
          <p:cNvPicPr>
            <a:picLocks noChangeAspect="1"/>
          </p:cNvPicPr>
          <p:nvPr/>
        </p:nvPicPr>
        <p:blipFill rotWithShape="1">
          <a:blip r:embed="rId6">
            <a:extLst>
              <a:ext uri="{28A0092B-C50C-407E-A947-70E740481C1C}">
                <a14:useLocalDpi xmlns:a14="http://schemas.microsoft.com/office/drawing/2010/main" val="0"/>
              </a:ext>
            </a:extLst>
          </a:blip>
          <a:srcRect l="10553" r="10534" b="81395"/>
          <a:stretch/>
        </p:blipFill>
        <p:spPr>
          <a:xfrm>
            <a:off x="8115300" y="507961"/>
            <a:ext cx="3815851" cy="1280138"/>
          </a:xfrm>
          <a:prstGeom prst="rect">
            <a:avLst/>
          </a:prstGeom>
          <a:ln w="57150">
            <a:solidFill>
              <a:srgbClr val="FEF481"/>
            </a:solidFill>
          </a:ln>
        </p:spPr>
      </p:pic>
      <p:sp>
        <p:nvSpPr>
          <p:cNvPr id="11" name="Rectangle 10">
            <a:extLst>
              <a:ext uri="{FF2B5EF4-FFF2-40B4-BE49-F238E27FC236}">
                <a16:creationId xmlns:a16="http://schemas.microsoft.com/office/drawing/2014/main" id="{17B8A4FD-5DB5-91EE-CFD1-E9AA17F3AF7A}"/>
              </a:ext>
            </a:extLst>
          </p:cNvPr>
          <p:cNvSpPr/>
          <p:nvPr/>
        </p:nvSpPr>
        <p:spPr>
          <a:xfrm>
            <a:off x="379724" y="1783422"/>
            <a:ext cx="7568299" cy="1325330"/>
          </a:xfrm>
          <a:prstGeom prst="rect">
            <a:avLst/>
          </a:prstGeom>
          <a:solidFill>
            <a:srgbClr val="FEF7CE"/>
          </a:solidFill>
          <a:ln w="57150">
            <a:solidFill>
              <a:srgbClr val="C4DE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defTabSz="1354501">
              <a:buAutoNum type="arabicPeriod"/>
              <a:defRPr/>
            </a:pPr>
            <a:r>
              <a:rPr lang="en-US" sz="2800" b="1" dirty="0">
                <a:solidFill>
                  <a:prstClr val="black"/>
                </a:solidFill>
                <a:latin typeface="Calibri" panose="020F0502020204030204"/>
              </a:rPr>
              <a:t>Qualitative Systematic Review: </a:t>
            </a:r>
            <a:r>
              <a:rPr lang="en-US" sz="2800" dirty="0">
                <a:solidFill>
                  <a:prstClr val="black"/>
                </a:solidFill>
                <a:latin typeface="Calibri" panose="020F0502020204030204"/>
              </a:rPr>
              <a:t>Experiences</a:t>
            </a:r>
          </a:p>
          <a:p>
            <a:pPr algn="ctr" defTabSz="1354501">
              <a:defRPr/>
            </a:pPr>
            <a:r>
              <a:rPr lang="en-US" sz="2000" dirty="0">
                <a:solidFill>
                  <a:prstClr val="black"/>
                </a:solidFill>
                <a:latin typeface="Calibri" panose="020F0502020204030204"/>
              </a:rPr>
              <a:t>700+ Children &amp; Young People (20 countries)</a:t>
            </a:r>
          </a:p>
        </p:txBody>
      </p:sp>
      <p:sp>
        <p:nvSpPr>
          <p:cNvPr id="14" name="Rectangle 13">
            <a:extLst>
              <a:ext uri="{FF2B5EF4-FFF2-40B4-BE49-F238E27FC236}">
                <a16:creationId xmlns:a16="http://schemas.microsoft.com/office/drawing/2014/main" id="{FAD9E7D8-200D-AABC-5FA7-D1F4FF644D8C}"/>
              </a:ext>
            </a:extLst>
          </p:cNvPr>
          <p:cNvSpPr/>
          <p:nvPr/>
        </p:nvSpPr>
        <p:spPr>
          <a:xfrm>
            <a:off x="379724" y="3140588"/>
            <a:ext cx="7568299" cy="1325330"/>
          </a:xfrm>
          <a:prstGeom prst="rect">
            <a:avLst/>
          </a:prstGeom>
          <a:solidFill>
            <a:srgbClr val="FEF481"/>
          </a:solidFill>
          <a:ln w="57150">
            <a:solidFill>
              <a:srgbClr val="C4DE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4501">
              <a:defRPr/>
            </a:pPr>
            <a:r>
              <a:rPr lang="en-US" sz="2800" b="1" dirty="0">
                <a:solidFill>
                  <a:prstClr val="black"/>
                </a:solidFill>
                <a:latin typeface="Calibri" panose="020F0502020204030204"/>
              </a:rPr>
              <a:t>2. Interviews and Focus Groups: </a:t>
            </a:r>
            <a:r>
              <a:rPr lang="en-US" sz="2800" dirty="0">
                <a:solidFill>
                  <a:prstClr val="black"/>
                </a:solidFill>
                <a:latin typeface="Calibri" panose="020F0502020204030204"/>
              </a:rPr>
              <a:t>Support needs </a:t>
            </a:r>
          </a:p>
          <a:p>
            <a:pPr algn="ctr" defTabSz="1354501">
              <a:defRPr/>
            </a:pPr>
            <a:r>
              <a:rPr lang="en-US" sz="2000" dirty="0">
                <a:solidFill>
                  <a:prstClr val="black"/>
                </a:solidFill>
                <a:latin typeface="Calibri" panose="020F0502020204030204"/>
              </a:rPr>
              <a:t>21 Young People &amp; 44 Practitioners (England)</a:t>
            </a:r>
          </a:p>
        </p:txBody>
      </p:sp>
      <p:sp>
        <p:nvSpPr>
          <p:cNvPr id="15" name="Rectangle 14">
            <a:extLst>
              <a:ext uri="{FF2B5EF4-FFF2-40B4-BE49-F238E27FC236}">
                <a16:creationId xmlns:a16="http://schemas.microsoft.com/office/drawing/2014/main" id="{C4B88D2B-2FF2-1A41-1B78-222CEF197370}"/>
              </a:ext>
            </a:extLst>
          </p:cNvPr>
          <p:cNvSpPr/>
          <p:nvPr/>
        </p:nvSpPr>
        <p:spPr>
          <a:xfrm>
            <a:off x="378359" y="4521734"/>
            <a:ext cx="7568299" cy="1325330"/>
          </a:xfrm>
          <a:prstGeom prst="rect">
            <a:avLst/>
          </a:prstGeom>
          <a:solidFill>
            <a:srgbClr val="FEDB06"/>
          </a:solidFill>
          <a:ln w="57150">
            <a:solidFill>
              <a:srgbClr val="C4DE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54501">
              <a:defRPr/>
            </a:pPr>
            <a:r>
              <a:rPr lang="en-US" sz="2800" b="1" dirty="0">
                <a:solidFill>
                  <a:prstClr val="black"/>
                </a:solidFill>
                <a:latin typeface="Calibri" panose="020F0502020204030204"/>
              </a:rPr>
              <a:t>3. </a:t>
            </a:r>
            <a:r>
              <a:rPr lang="en-US" sz="2800" b="1">
                <a:solidFill>
                  <a:prstClr val="black"/>
                </a:solidFill>
                <a:latin typeface="Calibri" panose="020F0502020204030204"/>
              </a:rPr>
              <a:t>Co-production Workshops</a:t>
            </a:r>
            <a:r>
              <a:rPr lang="en-US" sz="2800" b="1" dirty="0">
                <a:solidFill>
                  <a:prstClr val="black"/>
                </a:solidFill>
                <a:latin typeface="Calibri" panose="020F0502020204030204"/>
              </a:rPr>
              <a:t>: </a:t>
            </a:r>
            <a:r>
              <a:rPr lang="en-US" sz="2800" dirty="0">
                <a:solidFill>
                  <a:prstClr val="black"/>
                </a:solidFill>
                <a:latin typeface="Calibri" panose="020F0502020204030204"/>
              </a:rPr>
              <a:t>Prioritisation </a:t>
            </a:r>
          </a:p>
          <a:p>
            <a:pPr algn="ctr" defTabSz="1354501">
              <a:defRPr/>
            </a:pPr>
            <a:r>
              <a:rPr lang="en-US" sz="2000" dirty="0">
                <a:solidFill>
                  <a:prstClr val="black"/>
                </a:solidFill>
                <a:latin typeface="Calibri" panose="020F0502020204030204"/>
              </a:rPr>
              <a:t>13 Young People &amp; 94 Practitioners (England)</a:t>
            </a:r>
          </a:p>
        </p:txBody>
      </p:sp>
      <p:sp>
        <p:nvSpPr>
          <p:cNvPr id="24" name="TextBox 23">
            <a:extLst>
              <a:ext uri="{FF2B5EF4-FFF2-40B4-BE49-F238E27FC236}">
                <a16:creationId xmlns:a16="http://schemas.microsoft.com/office/drawing/2014/main" id="{A8CD2C5C-B733-E845-881A-4EDF5ED6FB80}"/>
              </a:ext>
            </a:extLst>
          </p:cNvPr>
          <p:cNvSpPr txBox="1"/>
          <p:nvPr/>
        </p:nvSpPr>
        <p:spPr>
          <a:xfrm>
            <a:off x="10342667" y="2852615"/>
            <a:ext cx="1427635" cy="1077218"/>
          </a:xfrm>
          <a:prstGeom prst="rect">
            <a:avLst/>
          </a:prstGeom>
          <a:noFill/>
        </p:spPr>
        <p:txBody>
          <a:bodyPr wrap="square" rtlCol="0">
            <a:spAutoFit/>
          </a:bodyPr>
          <a:lstStyle/>
          <a:p>
            <a:pPr algn="ctr"/>
            <a:r>
              <a:rPr lang="en-GB" sz="1600" b="1" dirty="0"/>
              <a:t>Scan QR code for </a:t>
            </a:r>
            <a:r>
              <a:rPr lang="en-GB" sz="1600" b="1" dirty="0" err="1"/>
              <a:t>SPRing’s</a:t>
            </a:r>
            <a:r>
              <a:rPr lang="en-GB" sz="1600" b="1" dirty="0"/>
              <a:t> latest publication!</a:t>
            </a:r>
          </a:p>
        </p:txBody>
      </p:sp>
      <p:sp>
        <p:nvSpPr>
          <p:cNvPr id="29" name="Arrow: Left 28">
            <a:extLst>
              <a:ext uri="{FF2B5EF4-FFF2-40B4-BE49-F238E27FC236}">
                <a16:creationId xmlns:a16="http://schemas.microsoft.com/office/drawing/2014/main" id="{0D3C9985-FF3D-4BB9-B6AF-18F838138C9E}"/>
              </a:ext>
            </a:extLst>
          </p:cNvPr>
          <p:cNvSpPr/>
          <p:nvPr/>
        </p:nvSpPr>
        <p:spPr>
          <a:xfrm rot="2372426">
            <a:off x="7179111" y="5381042"/>
            <a:ext cx="1076325" cy="565131"/>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Left 30">
            <a:extLst>
              <a:ext uri="{FF2B5EF4-FFF2-40B4-BE49-F238E27FC236}">
                <a16:creationId xmlns:a16="http://schemas.microsoft.com/office/drawing/2014/main" id="{A3D02DB5-17FF-3CE5-51FE-00B05243CF20}"/>
              </a:ext>
            </a:extLst>
          </p:cNvPr>
          <p:cNvSpPr/>
          <p:nvPr/>
        </p:nvSpPr>
        <p:spPr>
          <a:xfrm rot="19419373" flipH="1">
            <a:off x="66602" y="5410430"/>
            <a:ext cx="1076325" cy="565131"/>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qr code on a white background&#10;&#10;Description automatically generated">
            <a:extLst>
              <a:ext uri="{FF2B5EF4-FFF2-40B4-BE49-F238E27FC236}">
                <a16:creationId xmlns:a16="http://schemas.microsoft.com/office/drawing/2014/main" id="{63A691F8-DB8A-441D-D601-D19446AF5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0009" y="2232326"/>
            <a:ext cx="2053926" cy="2053926"/>
          </a:xfrm>
          <a:prstGeom prst="rect">
            <a:avLst/>
          </a:prstGeom>
        </p:spPr>
      </p:pic>
    </p:spTree>
    <p:extLst>
      <p:ext uri="{BB962C8B-B14F-4D97-AF65-F5344CB8AC3E}">
        <p14:creationId xmlns:p14="http://schemas.microsoft.com/office/powerpoint/2010/main" val="364288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9126" y="130493"/>
            <a:ext cx="10513752" cy="1325330"/>
          </a:xfrm>
        </p:spPr>
        <p:txBody>
          <a:bodyPr>
            <a:normAutofit/>
          </a:bodyPr>
          <a:lstStyle/>
          <a:p>
            <a:r>
              <a:rPr lang="en-GB" sz="3645" b="1" dirty="0">
                <a:solidFill>
                  <a:srgbClr val="193E72"/>
                </a:solidFill>
              </a:rPr>
              <a:t>Aim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2" name="TextBox 1">
            <a:extLst>
              <a:ext uri="{FF2B5EF4-FFF2-40B4-BE49-F238E27FC236}">
                <a16:creationId xmlns:a16="http://schemas.microsoft.com/office/drawing/2014/main" id="{5DB93312-8650-4ADA-BE8F-E6B941F39599}"/>
              </a:ext>
            </a:extLst>
          </p:cNvPr>
          <p:cNvSpPr txBox="1"/>
          <p:nvPr/>
        </p:nvSpPr>
        <p:spPr>
          <a:xfrm>
            <a:off x="839126" y="2551837"/>
            <a:ext cx="10367590" cy="2400657"/>
          </a:xfrm>
          <a:prstGeom prst="rect">
            <a:avLst/>
          </a:prstGeom>
          <a:noFill/>
        </p:spPr>
        <p:txBody>
          <a:bodyPr wrap="square" rtlCol="0">
            <a:spAutoFit/>
          </a:bodyPr>
          <a:lstStyle/>
          <a:p>
            <a:pPr algn="ctr" defTabSz="617220"/>
            <a:r>
              <a:rPr lang="en-GB" sz="3000" dirty="0">
                <a:solidFill>
                  <a:srgbClr val="193E72"/>
                </a:solidFill>
                <a:latin typeface="Calibri" panose="020F0502020204030204"/>
              </a:rPr>
              <a:t>To </a:t>
            </a:r>
            <a:r>
              <a:rPr lang="en-GB" sz="3000" dirty="0">
                <a:solidFill>
                  <a:srgbClr val="193E72"/>
                </a:solidFill>
                <a:highlight>
                  <a:srgbClr val="E2EEE3"/>
                </a:highlight>
              </a:rPr>
              <a:t>identify, prioritise, and select, intervention ideas </a:t>
            </a:r>
            <a:r>
              <a:rPr lang="en-GB" sz="3000" dirty="0">
                <a:solidFill>
                  <a:srgbClr val="193E72"/>
                </a:solidFill>
              </a:rPr>
              <a:t>that support young people whose parents use substances</a:t>
            </a:r>
          </a:p>
          <a:p>
            <a:pPr algn="ctr" defTabSz="617220"/>
            <a:endParaRPr lang="en-GB" sz="3000" dirty="0">
              <a:solidFill>
                <a:srgbClr val="193E72"/>
              </a:solidFill>
            </a:endParaRPr>
          </a:p>
          <a:p>
            <a:pPr algn="ctr" defTabSz="617220"/>
            <a:r>
              <a:rPr lang="en-GB" sz="3000" dirty="0">
                <a:solidFill>
                  <a:srgbClr val="193E72"/>
                </a:solidFill>
              </a:rPr>
              <a:t> To understand the </a:t>
            </a:r>
            <a:r>
              <a:rPr lang="en-GB" sz="3000" dirty="0">
                <a:solidFill>
                  <a:srgbClr val="193E72"/>
                </a:solidFill>
                <a:highlight>
                  <a:srgbClr val="C2C0E1"/>
                </a:highlight>
              </a:rPr>
              <a:t>underlying principles </a:t>
            </a:r>
            <a:r>
              <a:rPr lang="en-GB" sz="3000" dirty="0">
                <a:solidFill>
                  <a:srgbClr val="193E72"/>
                </a:solidFill>
              </a:rPr>
              <a:t>of acceptable and prioritised interventions</a:t>
            </a:r>
          </a:p>
        </p:txBody>
      </p:sp>
      <p:pic>
        <p:nvPicPr>
          <p:cNvPr id="17" name="Picture 16">
            <a:extLst>
              <a:ext uri="{FF2B5EF4-FFF2-40B4-BE49-F238E27FC236}">
                <a16:creationId xmlns:a16="http://schemas.microsoft.com/office/drawing/2014/main" id="{25494A59-E3DB-4FB9-9468-D04A5E50C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18" name="Picture 17">
            <a:extLst>
              <a:ext uri="{FF2B5EF4-FFF2-40B4-BE49-F238E27FC236}">
                <a16:creationId xmlns:a16="http://schemas.microsoft.com/office/drawing/2014/main" id="{8571827D-1589-4C8A-82C0-DEAC8981B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19" name="Slide Number Placeholder 2">
            <a:extLst>
              <a:ext uri="{FF2B5EF4-FFF2-40B4-BE49-F238E27FC236}">
                <a16:creationId xmlns:a16="http://schemas.microsoft.com/office/drawing/2014/main" id="{E0C6370B-BA7D-4F9A-A2D3-227561051EB9}"/>
              </a:ext>
            </a:extLst>
          </p:cNvPr>
          <p:cNvSpPr>
            <a:spLocks noGrp="1"/>
          </p:cNvSpPr>
          <p:nvPr>
            <p:ph type="sldNum" sz="quarter" idx="12"/>
          </p:nvPr>
        </p:nvSpPr>
        <p:spPr>
          <a:xfrm>
            <a:off x="9448800" y="6592899"/>
            <a:ext cx="2743200" cy="365125"/>
          </a:xfrm>
        </p:spPr>
        <p:txBody>
          <a:bodyPr/>
          <a:lstStyle/>
          <a:p>
            <a:r>
              <a:rPr lang="en-GB" dirty="0"/>
              <a:t>Slide </a:t>
            </a:r>
            <a:fld id="{166C6AEB-635C-4AE9-9ECA-6B5FE48DC812}" type="slidenum">
              <a:rPr lang="en-GB" smtClean="0"/>
              <a:pPr/>
              <a:t>4</a:t>
            </a:fld>
            <a:r>
              <a:rPr lang="en-GB" dirty="0"/>
              <a:t> of 14</a:t>
            </a:r>
          </a:p>
        </p:txBody>
      </p:sp>
    </p:spTree>
    <p:extLst>
      <p:ext uri="{BB962C8B-B14F-4D97-AF65-F5344CB8AC3E}">
        <p14:creationId xmlns:p14="http://schemas.microsoft.com/office/powerpoint/2010/main" val="418339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4EA280F1-9399-4821-A0FF-FC214CE5B386}"/>
              </a:ext>
            </a:extLst>
          </p:cNvPr>
          <p:cNvGraphicFramePr/>
          <p:nvPr>
            <p:extLst>
              <p:ext uri="{D42A27DB-BD31-4B8C-83A1-F6EECF244321}">
                <p14:modId xmlns:p14="http://schemas.microsoft.com/office/powerpoint/2010/main" val="2718176172"/>
              </p:ext>
            </p:extLst>
          </p:nvPr>
        </p:nvGraphicFramePr>
        <p:xfrm>
          <a:off x="7881999" y="1592700"/>
          <a:ext cx="3366820" cy="380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a:picLocks noGrp="1" noChangeAspect="1"/>
          </p:cNvPicPr>
          <p:nvPr>
            <p:ph idx="1"/>
          </p:nvPr>
        </p:nvPicPr>
        <p:blipFill>
          <a:blip r:embed="rId8" cstate="print">
            <a:extLst>
              <a:ext uri="{28A0092B-C50C-407E-A947-70E740481C1C}">
                <a14:useLocalDpi xmlns:a14="http://schemas.microsoft.com/office/drawing/2010/main" val="0"/>
              </a:ext>
            </a:extLst>
          </a:blip>
          <a:stretch>
            <a:fillRect/>
          </a:stretch>
        </p:blipFill>
        <p:spPr>
          <a:xfrm>
            <a:off x="190713" y="6056996"/>
            <a:ext cx="3458879" cy="822818"/>
          </a:xfrm>
        </p:spPr>
      </p:pic>
      <p:sp>
        <p:nvSpPr>
          <p:cNvPr id="15" name="Title 1">
            <a:extLst>
              <a:ext uri="{FF2B5EF4-FFF2-40B4-BE49-F238E27FC236}">
                <a16:creationId xmlns:a16="http://schemas.microsoft.com/office/drawing/2014/main" id="{62A91FE8-F5FA-4BEF-8202-BF9E66A69DD6}"/>
              </a:ext>
            </a:extLst>
          </p:cNvPr>
          <p:cNvSpPr txBox="1">
            <a:spLocks/>
          </p:cNvSpPr>
          <p:nvPr/>
        </p:nvSpPr>
        <p:spPr>
          <a:xfrm>
            <a:off x="839126" y="130493"/>
            <a:ext cx="10513752" cy="1325330"/>
          </a:xfrm>
          <a:prstGeom prst="rect">
            <a:avLst/>
          </a:prstGeom>
        </p:spPr>
        <p:txBody>
          <a:bodyPr vert="horz" lIns="61721" tIns="30860" rIns="61721" bIns="30860" rtlCol="0" anchor="ctr">
            <a:normAutofit/>
          </a:bodyPr>
          <a:lstStyle>
            <a:lvl1pPr algn="l" defTabSz="1354467" rtl="0" eaLnBrk="1" latinLnBrk="0" hangingPunct="1">
              <a:lnSpc>
                <a:spcPct val="90000"/>
              </a:lnSpc>
              <a:spcBef>
                <a:spcPct val="0"/>
              </a:spcBef>
              <a:buNone/>
              <a:defRPr sz="6518" kern="1200">
                <a:solidFill>
                  <a:schemeClr val="tx1"/>
                </a:solidFill>
                <a:latin typeface="+mj-lt"/>
                <a:ea typeface="+mj-ea"/>
                <a:cs typeface="+mj-cs"/>
              </a:defRPr>
            </a:lvl1pPr>
          </a:lstStyle>
          <a:p>
            <a:pPr marL="0" marR="0" lvl="0" indent="0" algn="l" defTabSz="914265" rtl="0" eaLnBrk="1" fontAlgn="auto" latinLnBrk="0" hangingPunct="1">
              <a:lnSpc>
                <a:spcPct val="90000"/>
              </a:lnSpc>
              <a:spcBef>
                <a:spcPct val="0"/>
              </a:spcBef>
              <a:spcAft>
                <a:spcPts val="0"/>
              </a:spcAft>
              <a:buClrTx/>
              <a:buSzTx/>
              <a:buFontTx/>
              <a:buNone/>
              <a:tabLst/>
              <a:defRPr/>
            </a:pPr>
            <a:r>
              <a:rPr kumimoji="0" lang="en-GB" sz="3645" b="1" i="0" u="none" strike="noStrike" kern="1200" cap="none" spc="0" normalizeH="0" baseline="0" noProof="0" dirty="0">
                <a:ln>
                  <a:noFill/>
                </a:ln>
                <a:solidFill>
                  <a:srgbClr val="193E72"/>
                </a:solidFill>
                <a:effectLst/>
                <a:uLnTx/>
                <a:uFillTx/>
                <a:latin typeface="Calibri Light" panose="020F0302020204030204"/>
                <a:ea typeface="+mj-ea"/>
                <a:cs typeface="+mj-cs"/>
              </a:rPr>
              <a:t>Methods</a:t>
            </a:r>
          </a:p>
        </p:txBody>
      </p:sp>
      <p:pic>
        <p:nvPicPr>
          <p:cNvPr id="1026" name="Picture 2" descr="See the source image">
            <a:extLst>
              <a:ext uri="{FF2B5EF4-FFF2-40B4-BE49-F238E27FC236}">
                <a16:creationId xmlns:a16="http://schemas.microsoft.com/office/drawing/2014/main" id="{D399DD21-2056-4D3A-BA64-FCB384B04BDB}"/>
              </a:ext>
            </a:extLst>
          </p:cNvPr>
          <p:cNvPicPr>
            <a:picLocks noChangeAspect="1" noChangeArrowheads="1"/>
          </p:cNvPicPr>
          <p:nvPr/>
        </p:nvPicPr>
        <p:blipFill>
          <a:blip r:embed="rId9" cstate="print">
            <a:clrChange>
              <a:clrFrom>
                <a:srgbClr val="FEFEFE"/>
              </a:clrFrom>
              <a:clrTo>
                <a:srgbClr val="FEFEFE">
                  <a:alpha val="0"/>
                </a:srgbClr>
              </a:clrTo>
            </a:clrChange>
            <a:duotone>
              <a:srgbClr val="70AD47">
                <a:shade val="45000"/>
                <a:satMod val="135000"/>
              </a:srgbClr>
              <a:prstClr val="white"/>
            </a:duotone>
            <a:alphaModFix amt="65000"/>
            <a:extLst>
              <a:ext uri="{28A0092B-C50C-407E-A947-70E740481C1C}">
                <a14:useLocalDpi xmlns:a14="http://schemas.microsoft.com/office/drawing/2010/main" val="0"/>
              </a:ext>
            </a:extLst>
          </a:blip>
          <a:srcRect/>
          <a:stretch>
            <a:fillRect/>
          </a:stretch>
        </p:blipFill>
        <p:spPr bwMode="auto">
          <a:xfrm>
            <a:off x="3543127" y="1223538"/>
            <a:ext cx="4791843" cy="4627704"/>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0B55CF82-2673-438A-A1CE-8E1921CCC4F2}"/>
              </a:ext>
            </a:extLst>
          </p:cNvPr>
          <p:cNvSpPr/>
          <p:nvPr/>
        </p:nvSpPr>
        <p:spPr>
          <a:xfrm>
            <a:off x="3759597" y="1396505"/>
            <a:ext cx="4269022" cy="4289655"/>
          </a:xfrm>
          <a:prstGeom prst="ellipse">
            <a:avLst/>
          </a:prstGeom>
          <a:noFill/>
          <a:ln w="15240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GB" sz="1215"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Connector 22">
            <a:extLst>
              <a:ext uri="{FF2B5EF4-FFF2-40B4-BE49-F238E27FC236}">
                <a16:creationId xmlns:a16="http://schemas.microsoft.com/office/drawing/2014/main" id="{3200533C-5CCE-470E-8BE7-59285A6F8AB4}"/>
              </a:ext>
            </a:extLst>
          </p:cNvPr>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24" name="Picture 23">
            <a:extLst>
              <a:ext uri="{FF2B5EF4-FFF2-40B4-BE49-F238E27FC236}">
                <a16:creationId xmlns:a16="http://schemas.microsoft.com/office/drawing/2014/main" id="{D3789EAB-3BD5-4BD8-AB70-32E2937868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25" name="Picture 24">
            <a:extLst>
              <a:ext uri="{FF2B5EF4-FFF2-40B4-BE49-F238E27FC236}">
                <a16:creationId xmlns:a16="http://schemas.microsoft.com/office/drawing/2014/main" id="{B92D5203-DA1E-47BB-A513-E49EED19F7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26" name="Slide Number Placeholder 2">
            <a:extLst>
              <a:ext uri="{FF2B5EF4-FFF2-40B4-BE49-F238E27FC236}">
                <a16:creationId xmlns:a16="http://schemas.microsoft.com/office/drawing/2014/main" id="{824C938E-EEC2-45FA-A18B-821A8B435301}"/>
              </a:ext>
            </a:extLst>
          </p:cNvPr>
          <p:cNvSpPr>
            <a:spLocks noGrp="1"/>
          </p:cNvSpPr>
          <p:nvPr>
            <p:ph type="sldNum" sz="quarter" idx="12"/>
          </p:nvPr>
        </p:nvSpPr>
        <p:spPr>
          <a:xfrm>
            <a:off x="9448800" y="65928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Slide </a:t>
            </a:r>
            <a:fld id="{166C6AEB-635C-4AE9-9ECA-6B5FE48DC8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of 14</a:t>
            </a:r>
          </a:p>
        </p:txBody>
      </p:sp>
      <p:grpSp>
        <p:nvGrpSpPr>
          <p:cNvPr id="3" name="Group 2">
            <a:extLst>
              <a:ext uri="{FF2B5EF4-FFF2-40B4-BE49-F238E27FC236}">
                <a16:creationId xmlns:a16="http://schemas.microsoft.com/office/drawing/2014/main" id="{A038D893-EB70-2127-1F0D-E34995FC11CC}"/>
              </a:ext>
            </a:extLst>
          </p:cNvPr>
          <p:cNvGrpSpPr/>
          <p:nvPr/>
        </p:nvGrpSpPr>
        <p:grpSpPr>
          <a:xfrm>
            <a:off x="1130406" y="2358123"/>
            <a:ext cx="2313471" cy="2240304"/>
            <a:chOff x="1378536" y="932509"/>
            <a:chExt cx="2139512" cy="2040338"/>
          </a:xfrm>
        </p:grpSpPr>
        <p:sp>
          <p:nvSpPr>
            <p:cNvPr id="5" name="Oval 4">
              <a:extLst>
                <a:ext uri="{FF2B5EF4-FFF2-40B4-BE49-F238E27FC236}">
                  <a16:creationId xmlns:a16="http://schemas.microsoft.com/office/drawing/2014/main" id="{EFBA739E-E7D0-D92F-2FFB-E13BDD51803F}"/>
                </a:ext>
              </a:extLst>
            </p:cNvPr>
            <p:cNvSpPr/>
            <p:nvPr/>
          </p:nvSpPr>
          <p:spPr>
            <a:xfrm>
              <a:off x="1430917" y="932509"/>
              <a:ext cx="2040555" cy="2040338"/>
            </a:xfrm>
            <a:prstGeom prst="ellipse">
              <a:avLst/>
            </a:prstGeom>
            <a:solidFill>
              <a:srgbClr val="A7C393"/>
            </a:solidFill>
            <a:ln w="76200">
              <a:solidFill>
                <a:srgbClr val="193E7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Oval 5">
              <a:extLst>
                <a:ext uri="{FF2B5EF4-FFF2-40B4-BE49-F238E27FC236}">
                  <a16:creationId xmlns:a16="http://schemas.microsoft.com/office/drawing/2014/main" id="{12B3E7E2-5469-655D-4111-A59E086F7407}"/>
                </a:ext>
              </a:extLst>
            </p:cNvPr>
            <p:cNvSpPr txBox="1"/>
            <p:nvPr/>
          </p:nvSpPr>
          <p:spPr>
            <a:xfrm>
              <a:off x="1378536" y="1287074"/>
              <a:ext cx="2139512" cy="1457274"/>
            </a:xfrm>
            <a:prstGeom prst="rect">
              <a:avLst/>
            </a:prstGeom>
            <a:ln w="762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srgbClr val="193E72"/>
                  </a:solidFill>
                  <a:effectLst/>
                  <a:uLnTx/>
                  <a:uFillTx/>
                  <a:latin typeface="Calibri" panose="020F0502020204030204"/>
                  <a:ea typeface="+mn-ea"/>
                  <a:cs typeface="+mn-cs"/>
                </a:rPr>
                <a:t>Identified 20 intervention ideas </a:t>
              </a:r>
            </a:p>
          </p:txBody>
        </p:sp>
      </p:grpSp>
      <p:sp>
        <p:nvSpPr>
          <p:cNvPr id="12" name="Oval 5">
            <a:extLst>
              <a:ext uri="{FF2B5EF4-FFF2-40B4-BE49-F238E27FC236}">
                <a16:creationId xmlns:a16="http://schemas.microsoft.com/office/drawing/2014/main" id="{40D9314B-F9F1-BF7D-73F2-8B038AC3F8A3}"/>
              </a:ext>
            </a:extLst>
          </p:cNvPr>
          <p:cNvSpPr txBox="1"/>
          <p:nvPr/>
        </p:nvSpPr>
        <p:spPr>
          <a:xfrm>
            <a:off x="3936321" y="2994657"/>
            <a:ext cx="3945678" cy="1457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GB" sz="2600" b="1" i="0" u="none" strike="noStrike" kern="1200" cap="none" spc="0" normalizeH="0" baseline="0" noProof="0" dirty="0">
                <a:ln>
                  <a:noFill/>
                </a:ln>
                <a:solidFill>
                  <a:srgbClr val="193E72"/>
                </a:solidFill>
                <a:effectLst/>
                <a:uLnTx/>
                <a:uFillTx/>
                <a:latin typeface="Calibri" panose="020F0502020204030204"/>
                <a:ea typeface="+mn-ea"/>
                <a:cs typeface="+mn-cs"/>
              </a:rPr>
              <a:t>Prioritised ideas: consultations </a:t>
            </a:r>
            <a:r>
              <a:rPr lang="en-GB" sz="2600" b="1" dirty="0">
                <a:solidFill>
                  <a:srgbClr val="193E72"/>
                </a:solidFill>
                <a:latin typeface="Calibri" panose="020F0502020204030204"/>
              </a:rPr>
              <a:t>&amp;</a:t>
            </a:r>
            <a:r>
              <a:rPr kumimoji="0" lang="en-GB" sz="2600" b="1" i="0" u="none" strike="noStrike" kern="1200" cap="none" spc="0" normalizeH="0" baseline="0" noProof="0" dirty="0">
                <a:ln>
                  <a:noFill/>
                </a:ln>
                <a:solidFill>
                  <a:srgbClr val="193E72"/>
                </a:solidFill>
                <a:effectLst/>
                <a:uLnTx/>
                <a:uFillTx/>
                <a:latin typeface="Calibri" panose="020F0502020204030204"/>
                <a:ea typeface="+mn-ea"/>
                <a:cs typeface="+mn-cs"/>
              </a:rPr>
              <a:t> workshops with 13 young people and 94 practitioners</a:t>
            </a:r>
          </a:p>
        </p:txBody>
      </p:sp>
      <p:sp>
        <p:nvSpPr>
          <p:cNvPr id="9" name="Arrow: Curved Up 8">
            <a:extLst>
              <a:ext uri="{FF2B5EF4-FFF2-40B4-BE49-F238E27FC236}">
                <a16:creationId xmlns:a16="http://schemas.microsoft.com/office/drawing/2014/main" id="{6182FD0A-5A15-9031-4252-424F952ECDC9}"/>
              </a:ext>
            </a:extLst>
          </p:cNvPr>
          <p:cNvSpPr/>
          <p:nvPr/>
        </p:nvSpPr>
        <p:spPr>
          <a:xfrm rot="641181">
            <a:off x="2037885" y="5025995"/>
            <a:ext cx="2162131" cy="875009"/>
          </a:xfrm>
          <a:prstGeom prst="curvedUpArrow">
            <a:avLst/>
          </a:prstGeom>
          <a:solidFill>
            <a:srgbClr val="193E72"/>
          </a:solidFill>
          <a:ln>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urved Down 12">
            <a:extLst>
              <a:ext uri="{FF2B5EF4-FFF2-40B4-BE49-F238E27FC236}">
                <a16:creationId xmlns:a16="http://schemas.microsoft.com/office/drawing/2014/main" id="{717CAC02-5EED-422C-3260-E71C6D0720C9}"/>
              </a:ext>
            </a:extLst>
          </p:cNvPr>
          <p:cNvSpPr/>
          <p:nvPr/>
        </p:nvSpPr>
        <p:spPr>
          <a:xfrm rot="864992">
            <a:off x="7569792" y="1117406"/>
            <a:ext cx="2133441" cy="822818"/>
          </a:xfrm>
          <a:prstGeom prst="curvedDownArrow">
            <a:avLst/>
          </a:prstGeom>
          <a:solidFill>
            <a:srgbClr val="193E72"/>
          </a:solidFill>
          <a:ln>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Rounded Corners 13">
            <a:extLst>
              <a:ext uri="{FF2B5EF4-FFF2-40B4-BE49-F238E27FC236}">
                <a16:creationId xmlns:a16="http://schemas.microsoft.com/office/drawing/2014/main" id="{FDD785E0-8358-8E97-65C4-FC00EA0E4305}"/>
              </a:ext>
            </a:extLst>
          </p:cNvPr>
          <p:cNvSpPr/>
          <p:nvPr/>
        </p:nvSpPr>
        <p:spPr>
          <a:xfrm>
            <a:off x="8255488" y="180589"/>
            <a:ext cx="3716739" cy="677051"/>
          </a:xfrm>
          <a:prstGeom prst="roundRect">
            <a:avLst/>
          </a:prstGeom>
          <a:solidFill>
            <a:srgbClr val="E1EEF0"/>
          </a:solidFill>
          <a:ln w="571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defRPr/>
            </a:pPr>
            <a:r>
              <a:rPr lang="en-GB" sz="2000" b="1" dirty="0">
                <a:solidFill>
                  <a:srgbClr val="193E72"/>
                </a:solidFill>
                <a:latin typeface="Calibri" panose="020F0502020204030204"/>
              </a:rPr>
              <a:t>Young Person Research Group</a:t>
            </a:r>
            <a:endParaRPr lang="en-GB" sz="2000" dirty="0">
              <a:solidFill>
                <a:srgbClr val="193E72"/>
              </a:solidFill>
              <a:latin typeface="Calibri" panose="020F0502020204030204"/>
            </a:endParaRPr>
          </a:p>
          <a:p>
            <a:pPr algn="ctr" defTabSz="617220">
              <a:defRPr/>
            </a:pPr>
            <a:r>
              <a:rPr lang="en-GB" sz="2000" dirty="0">
                <a:solidFill>
                  <a:srgbClr val="193E72"/>
                </a:solidFill>
                <a:latin typeface="Calibri" panose="020F0502020204030204"/>
              </a:rPr>
              <a:t>Experts by Experience</a:t>
            </a:r>
          </a:p>
        </p:txBody>
      </p:sp>
      <p:sp>
        <p:nvSpPr>
          <p:cNvPr id="16" name="Rectangle: Rounded Corners 15">
            <a:extLst>
              <a:ext uri="{FF2B5EF4-FFF2-40B4-BE49-F238E27FC236}">
                <a16:creationId xmlns:a16="http://schemas.microsoft.com/office/drawing/2014/main" id="{D34431A3-ABD2-0941-23DD-AFE14F8151A4}"/>
              </a:ext>
            </a:extLst>
          </p:cNvPr>
          <p:cNvSpPr/>
          <p:nvPr/>
        </p:nvSpPr>
        <p:spPr>
          <a:xfrm>
            <a:off x="9684840" y="1077863"/>
            <a:ext cx="2271119" cy="677051"/>
          </a:xfrm>
          <a:prstGeom prst="roundRect">
            <a:avLst/>
          </a:prstGeom>
          <a:solidFill>
            <a:srgbClr val="E1EEF0"/>
          </a:solidFill>
          <a:ln w="571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defRPr/>
            </a:pPr>
            <a:r>
              <a:rPr lang="en-GB" sz="2000" b="1" dirty="0">
                <a:solidFill>
                  <a:srgbClr val="193E72"/>
                </a:solidFill>
                <a:latin typeface="Calibri" panose="020F0502020204030204"/>
              </a:rPr>
              <a:t>Practice Advisors</a:t>
            </a:r>
            <a:endParaRPr lang="en-GB" sz="2000" dirty="0">
              <a:solidFill>
                <a:srgbClr val="193E72"/>
              </a:solidFill>
              <a:latin typeface="Calibri" panose="020F0502020204030204"/>
            </a:endParaRPr>
          </a:p>
        </p:txBody>
      </p:sp>
      <p:pic>
        <p:nvPicPr>
          <p:cNvPr id="18" name="Picture 17" descr="Icon&#10;&#10;Description automatically generated">
            <a:extLst>
              <a:ext uri="{FF2B5EF4-FFF2-40B4-BE49-F238E27FC236}">
                <a16:creationId xmlns:a16="http://schemas.microsoft.com/office/drawing/2014/main" id="{684EC295-10CE-D82E-2CAC-1712411C64C2}"/>
              </a:ext>
            </a:extLst>
          </p:cNvPr>
          <p:cNvPicPr>
            <a:picLocks noChangeAspect="1"/>
          </p:cNvPicPr>
          <p:nvPr/>
        </p:nvPicPr>
        <p:blipFill rotWithShape="1">
          <a:blip r:embed="rId12">
            <a:extLst>
              <a:ext uri="{28A0092B-C50C-407E-A947-70E740481C1C}">
                <a14:useLocalDpi xmlns:a14="http://schemas.microsoft.com/office/drawing/2010/main" val="0"/>
              </a:ext>
            </a:extLst>
          </a:blip>
          <a:srcRect l="15627" r="22918"/>
          <a:stretch/>
        </p:blipFill>
        <p:spPr>
          <a:xfrm>
            <a:off x="505810" y="4564218"/>
            <a:ext cx="889883" cy="1094814"/>
          </a:xfrm>
          <a:prstGeom prst="rect">
            <a:avLst/>
          </a:prstGeom>
        </p:spPr>
      </p:pic>
      <p:sp>
        <p:nvSpPr>
          <p:cNvPr id="19" name="Oval 18">
            <a:extLst>
              <a:ext uri="{FF2B5EF4-FFF2-40B4-BE49-F238E27FC236}">
                <a16:creationId xmlns:a16="http://schemas.microsoft.com/office/drawing/2014/main" id="{E8A493A3-173E-0BA2-89D8-732D9026800A}"/>
              </a:ext>
            </a:extLst>
          </p:cNvPr>
          <p:cNvSpPr/>
          <p:nvPr/>
        </p:nvSpPr>
        <p:spPr>
          <a:xfrm>
            <a:off x="413654" y="4238890"/>
            <a:ext cx="1062721" cy="1711728"/>
          </a:xfrm>
          <a:prstGeom prst="ellipse">
            <a:avLst/>
          </a:prstGeom>
          <a:noFill/>
          <a:ln w="3810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E8310FB-FE14-54C5-50C3-63143EACC52D}"/>
              </a:ext>
            </a:extLst>
          </p:cNvPr>
          <p:cNvSpPr/>
          <p:nvPr/>
        </p:nvSpPr>
        <p:spPr>
          <a:xfrm>
            <a:off x="1063908" y="4027403"/>
            <a:ext cx="168412" cy="190500"/>
          </a:xfrm>
          <a:prstGeom prst="ellipse">
            <a:avLst/>
          </a:prstGeom>
          <a:noFill/>
          <a:ln w="28575">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TextBox 1023">
            <a:extLst>
              <a:ext uri="{FF2B5EF4-FFF2-40B4-BE49-F238E27FC236}">
                <a16:creationId xmlns:a16="http://schemas.microsoft.com/office/drawing/2014/main" id="{FA21A3BD-BBE9-178F-A646-98198536C5E0}"/>
              </a:ext>
            </a:extLst>
          </p:cNvPr>
          <p:cNvSpPr txBox="1"/>
          <p:nvPr/>
        </p:nvSpPr>
        <p:spPr>
          <a:xfrm>
            <a:off x="625637" y="5220869"/>
            <a:ext cx="561409" cy="276999"/>
          </a:xfrm>
          <a:prstGeom prst="rect">
            <a:avLst/>
          </a:prstGeom>
          <a:solidFill>
            <a:schemeClr val="bg1"/>
          </a:solidFill>
        </p:spPr>
        <p:txBody>
          <a:bodyPr wrap="square" rtlCol="0">
            <a:spAutoFit/>
          </a:bodyPr>
          <a:lstStyle/>
          <a:p>
            <a:pPr algn="ctr"/>
            <a:r>
              <a:rPr lang="en-GB" sz="400" b="1" dirty="0">
                <a:solidFill>
                  <a:srgbClr val="193E72"/>
                </a:solidFill>
              </a:rPr>
              <a:t>Remote interviews and focus groups</a:t>
            </a:r>
          </a:p>
        </p:txBody>
      </p:sp>
    </p:spTree>
    <p:extLst>
      <p:ext uri="{BB962C8B-B14F-4D97-AF65-F5344CB8AC3E}">
        <p14:creationId xmlns:p14="http://schemas.microsoft.com/office/powerpoint/2010/main" val="37965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7" grpId="0" animBg="1"/>
      <p:bldP spid="12" grpId="0"/>
      <p:bldP spid="9"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18" name="Picture 17">
            <a:extLst>
              <a:ext uri="{FF2B5EF4-FFF2-40B4-BE49-F238E27FC236}">
                <a16:creationId xmlns:a16="http://schemas.microsoft.com/office/drawing/2014/main" id="{8571827D-1589-4C8A-82C0-DEAC8981B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pic>
        <p:nvPicPr>
          <p:cNvPr id="7" name="Picture 6" descr="Icon&#10;&#10;Description automatically generated">
            <a:extLst>
              <a:ext uri="{FF2B5EF4-FFF2-40B4-BE49-F238E27FC236}">
                <a16:creationId xmlns:a16="http://schemas.microsoft.com/office/drawing/2014/main" id="{9A63A6E2-9338-3B5D-33B1-5127C5DC83CA}"/>
              </a:ext>
            </a:extLst>
          </p:cNvPr>
          <p:cNvPicPr>
            <a:picLocks noChangeAspect="1"/>
          </p:cNvPicPr>
          <p:nvPr/>
        </p:nvPicPr>
        <p:blipFill rotWithShape="1">
          <a:blip r:embed="rId4">
            <a:extLst>
              <a:ext uri="{28A0092B-C50C-407E-A947-70E740481C1C}">
                <a14:useLocalDpi xmlns:a14="http://schemas.microsoft.com/office/drawing/2010/main" val="0"/>
              </a:ext>
            </a:extLst>
          </a:blip>
          <a:srcRect l="15627" r="22918"/>
          <a:stretch/>
        </p:blipFill>
        <p:spPr>
          <a:xfrm>
            <a:off x="925544" y="1772354"/>
            <a:ext cx="2919031" cy="3591254"/>
          </a:xfrm>
          <a:prstGeom prst="rect">
            <a:avLst/>
          </a:prstGeom>
        </p:spPr>
      </p:pic>
      <p:sp>
        <p:nvSpPr>
          <p:cNvPr id="12" name="Title 1"/>
          <p:cNvSpPr>
            <a:spLocks noGrp="1"/>
          </p:cNvSpPr>
          <p:nvPr>
            <p:ph type="title"/>
          </p:nvPr>
        </p:nvSpPr>
        <p:spPr>
          <a:xfrm>
            <a:off x="839126" y="130493"/>
            <a:ext cx="10513752" cy="1325330"/>
          </a:xfrm>
        </p:spPr>
        <p:txBody>
          <a:bodyPr>
            <a:normAutofit/>
          </a:bodyPr>
          <a:lstStyle/>
          <a:p>
            <a:r>
              <a:rPr lang="en-GB" sz="3645" b="1" dirty="0">
                <a:solidFill>
                  <a:srgbClr val="193E72"/>
                </a:solidFill>
              </a:rPr>
              <a:t>Twenty intervention ideas</a:t>
            </a: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90713" y="6056996"/>
            <a:ext cx="3458879" cy="822818"/>
          </a:xfrm>
        </p:spPr>
      </p:pic>
      <p:pic>
        <p:nvPicPr>
          <p:cNvPr id="17" name="Picture 16">
            <a:extLst>
              <a:ext uri="{FF2B5EF4-FFF2-40B4-BE49-F238E27FC236}">
                <a16:creationId xmlns:a16="http://schemas.microsoft.com/office/drawing/2014/main" id="{25494A59-E3DB-4FB9-9468-D04A5E50CC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sp>
        <p:nvSpPr>
          <p:cNvPr id="19" name="Slide Number Placeholder 2">
            <a:extLst>
              <a:ext uri="{FF2B5EF4-FFF2-40B4-BE49-F238E27FC236}">
                <a16:creationId xmlns:a16="http://schemas.microsoft.com/office/drawing/2014/main" id="{E0C6370B-BA7D-4F9A-A2D3-227561051EB9}"/>
              </a:ext>
            </a:extLst>
          </p:cNvPr>
          <p:cNvSpPr>
            <a:spLocks noGrp="1"/>
          </p:cNvSpPr>
          <p:nvPr>
            <p:ph type="sldNum" sz="quarter" idx="12"/>
          </p:nvPr>
        </p:nvSpPr>
        <p:spPr>
          <a:xfrm>
            <a:off x="9448800" y="65928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Slide </a:t>
            </a:r>
            <a:fld id="{166C6AEB-635C-4AE9-9ECA-6B5FE48DC8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of 14</a:t>
            </a:r>
          </a:p>
        </p:txBody>
      </p:sp>
      <p:sp>
        <p:nvSpPr>
          <p:cNvPr id="8" name="Oval 7">
            <a:extLst>
              <a:ext uri="{FF2B5EF4-FFF2-40B4-BE49-F238E27FC236}">
                <a16:creationId xmlns:a16="http://schemas.microsoft.com/office/drawing/2014/main" id="{F7F694B5-B508-4618-2094-BD28631B3CC7}"/>
              </a:ext>
            </a:extLst>
          </p:cNvPr>
          <p:cNvSpPr/>
          <p:nvPr/>
        </p:nvSpPr>
        <p:spPr>
          <a:xfrm>
            <a:off x="619125" y="1323386"/>
            <a:ext cx="3356991" cy="4580255"/>
          </a:xfrm>
          <a:prstGeom prst="ellipse">
            <a:avLst/>
          </a:prstGeom>
          <a:noFill/>
          <a:ln w="3810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E90F958-B039-6361-36D1-E780FAD7F1DE}"/>
              </a:ext>
            </a:extLst>
          </p:cNvPr>
          <p:cNvSpPr txBox="1"/>
          <p:nvPr/>
        </p:nvSpPr>
        <p:spPr>
          <a:xfrm>
            <a:off x="1333500" y="3931385"/>
            <a:ext cx="1714500" cy="923330"/>
          </a:xfrm>
          <a:prstGeom prst="rect">
            <a:avLst/>
          </a:prstGeom>
          <a:solidFill>
            <a:schemeClr val="bg1"/>
          </a:solidFill>
        </p:spPr>
        <p:txBody>
          <a:bodyPr wrap="square" rtlCol="0">
            <a:spAutoFit/>
          </a:bodyPr>
          <a:lstStyle/>
          <a:p>
            <a:pPr algn="ctr"/>
            <a:r>
              <a:rPr lang="en-GB" b="1" dirty="0">
                <a:solidFill>
                  <a:srgbClr val="193E72"/>
                </a:solidFill>
              </a:rPr>
              <a:t>Remote interviews and focus groups</a:t>
            </a:r>
          </a:p>
        </p:txBody>
      </p:sp>
      <p:sp>
        <p:nvSpPr>
          <p:cNvPr id="15" name="Speech Bubble: Rectangle with Corners Rounded 14">
            <a:extLst>
              <a:ext uri="{FF2B5EF4-FFF2-40B4-BE49-F238E27FC236}">
                <a16:creationId xmlns:a16="http://schemas.microsoft.com/office/drawing/2014/main" id="{71DEAC23-60C7-CB47-0AB9-DC17D93AED48}"/>
              </a:ext>
            </a:extLst>
          </p:cNvPr>
          <p:cNvSpPr/>
          <p:nvPr/>
        </p:nvSpPr>
        <p:spPr>
          <a:xfrm>
            <a:off x="5771094" y="683672"/>
            <a:ext cx="6013860" cy="5275865"/>
          </a:xfrm>
          <a:prstGeom prst="wedgeRoundRectCallout">
            <a:avLst>
              <a:gd name="adj1" fmla="val -86804"/>
              <a:gd name="adj2" fmla="val 5752"/>
              <a:gd name="adj3" fmla="val 16667"/>
            </a:avLst>
          </a:prstGeom>
          <a:solidFill>
            <a:srgbClr val="C2C0E1"/>
          </a:solidFill>
          <a:ln w="5715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8D6D129-5E44-A7D4-B964-BC37722978D2}"/>
              </a:ext>
            </a:extLst>
          </p:cNvPr>
          <p:cNvPicPr>
            <a:picLocks noChangeAspect="1"/>
          </p:cNvPicPr>
          <p:nvPr/>
        </p:nvPicPr>
        <p:blipFill rotWithShape="1">
          <a:blip r:embed="rId7"/>
          <a:srcRect t="961" b="2441"/>
          <a:stretch/>
        </p:blipFill>
        <p:spPr>
          <a:xfrm>
            <a:off x="6116690" y="836027"/>
            <a:ext cx="5668264" cy="2449366"/>
          </a:xfrm>
          <a:prstGeom prst="rect">
            <a:avLst/>
          </a:prstGeom>
        </p:spPr>
      </p:pic>
      <p:pic>
        <p:nvPicPr>
          <p:cNvPr id="6" name="Picture 5">
            <a:extLst>
              <a:ext uri="{FF2B5EF4-FFF2-40B4-BE49-F238E27FC236}">
                <a16:creationId xmlns:a16="http://schemas.microsoft.com/office/drawing/2014/main" id="{991987F7-17CD-2C6A-10BE-6BD0C9E8437C}"/>
              </a:ext>
            </a:extLst>
          </p:cNvPr>
          <p:cNvPicPr>
            <a:picLocks noChangeAspect="1"/>
          </p:cNvPicPr>
          <p:nvPr/>
        </p:nvPicPr>
        <p:blipFill rotWithShape="1">
          <a:blip r:embed="rId8"/>
          <a:srcRect b="2877"/>
          <a:stretch/>
        </p:blipFill>
        <p:spPr>
          <a:xfrm>
            <a:off x="6116690" y="3338215"/>
            <a:ext cx="5644145" cy="2427567"/>
          </a:xfrm>
          <a:prstGeom prst="rect">
            <a:avLst/>
          </a:prstGeom>
        </p:spPr>
      </p:pic>
    </p:spTree>
    <p:extLst>
      <p:ext uri="{BB962C8B-B14F-4D97-AF65-F5344CB8AC3E}">
        <p14:creationId xmlns:p14="http://schemas.microsoft.com/office/powerpoint/2010/main" val="88254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839126" y="130493"/>
            <a:ext cx="10513752" cy="1325330"/>
          </a:xfrm>
        </p:spPr>
        <p:txBody>
          <a:bodyPr>
            <a:normAutofit/>
          </a:bodyPr>
          <a:lstStyle/>
          <a:p>
            <a:r>
              <a:rPr lang="en-GB" sz="3645" b="1" dirty="0">
                <a:solidFill>
                  <a:srgbClr val="193E72"/>
                </a:solidFill>
              </a:rPr>
              <a:t>Consultations and workshops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pic>
        <p:nvPicPr>
          <p:cNvPr id="17" name="Picture 16">
            <a:extLst>
              <a:ext uri="{FF2B5EF4-FFF2-40B4-BE49-F238E27FC236}">
                <a16:creationId xmlns:a16="http://schemas.microsoft.com/office/drawing/2014/main" id="{25494A59-E3DB-4FB9-9468-D04A5E50C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18" name="Picture 17">
            <a:extLst>
              <a:ext uri="{FF2B5EF4-FFF2-40B4-BE49-F238E27FC236}">
                <a16:creationId xmlns:a16="http://schemas.microsoft.com/office/drawing/2014/main" id="{8571827D-1589-4C8A-82C0-DEAC8981B1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19" name="Slide Number Placeholder 2">
            <a:extLst>
              <a:ext uri="{FF2B5EF4-FFF2-40B4-BE49-F238E27FC236}">
                <a16:creationId xmlns:a16="http://schemas.microsoft.com/office/drawing/2014/main" id="{E0C6370B-BA7D-4F9A-A2D3-227561051EB9}"/>
              </a:ext>
            </a:extLst>
          </p:cNvPr>
          <p:cNvSpPr>
            <a:spLocks noGrp="1"/>
          </p:cNvSpPr>
          <p:nvPr>
            <p:ph type="sldNum" sz="quarter" idx="12"/>
          </p:nvPr>
        </p:nvSpPr>
        <p:spPr>
          <a:xfrm>
            <a:off x="9448800" y="65928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Slide </a:t>
            </a:r>
            <a:fld id="{166C6AEB-635C-4AE9-9ECA-6B5FE48DC8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of 14</a:t>
            </a:r>
          </a:p>
        </p:txBody>
      </p:sp>
      <p:pic>
        <p:nvPicPr>
          <p:cNvPr id="7" name="Picture 6" descr="A picture containing text, screenshot, font, printing&#10;&#10;Description automatically generated">
            <a:extLst>
              <a:ext uri="{FF2B5EF4-FFF2-40B4-BE49-F238E27FC236}">
                <a16:creationId xmlns:a16="http://schemas.microsoft.com/office/drawing/2014/main" id="{4AC2978D-9F23-37EA-A425-C3B092247F5A}"/>
              </a:ext>
            </a:extLst>
          </p:cNvPr>
          <p:cNvPicPr>
            <a:picLocks noChangeAspect="1"/>
          </p:cNvPicPr>
          <p:nvPr/>
        </p:nvPicPr>
        <p:blipFill>
          <a:blip r:embed="rId6"/>
          <a:stretch>
            <a:fillRect/>
          </a:stretch>
        </p:blipFill>
        <p:spPr>
          <a:xfrm>
            <a:off x="411477" y="1467536"/>
            <a:ext cx="4791843" cy="2695812"/>
          </a:xfrm>
          <a:prstGeom prst="rect">
            <a:avLst/>
          </a:prstGeom>
          <a:ln w="38100">
            <a:solidFill>
              <a:srgbClr val="002060"/>
            </a:solidFill>
          </a:ln>
        </p:spPr>
      </p:pic>
      <p:pic>
        <p:nvPicPr>
          <p:cNvPr id="13" name="Picture 12">
            <a:extLst>
              <a:ext uri="{FF2B5EF4-FFF2-40B4-BE49-F238E27FC236}">
                <a16:creationId xmlns:a16="http://schemas.microsoft.com/office/drawing/2014/main" id="{0A1F702C-01CB-3CB2-A280-C851B59766B3}"/>
              </a:ext>
            </a:extLst>
          </p:cNvPr>
          <p:cNvPicPr>
            <a:picLocks noChangeAspect="1"/>
          </p:cNvPicPr>
          <p:nvPr/>
        </p:nvPicPr>
        <p:blipFill rotWithShape="1">
          <a:blip r:embed="rId7"/>
          <a:srcRect t="50824"/>
          <a:stretch/>
        </p:blipFill>
        <p:spPr>
          <a:xfrm>
            <a:off x="7019856" y="922503"/>
            <a:ext cx="4857888" cy="2689740"/>
          </a:xfrm>
          <a:prstGeom prst="rect">
            <a:avLst/>
          </a:prstGeom>
          <a:ln w="38100">
            <a:solidFill>
              <a:srgbClr val="193E72"/>
            </a:solidFill>
          </a:ln>
        </p:spPr>
      </p:pic>
      <p:pic>
        <p:nvPicPr>
          <p:cNvPr id="8" name="Picture 7">
            <a:extLst>
              <a:ext uri="{FF2B5EF4-FFF2-40B4-BE49-F238E27FC236}">
                <a16:creationId xmlns:a16="http://schemas.microsoft.com/office/drawing/2014/main" id="{63EEFDCD-EF56-4F70-7238-87EBE8B66CAB}"/>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t="1191" b="52286"/>
          <a:stretch/>
        </p:blipFill>
        <p:spPr bwMode="auto">
          <a:xfrm>
            <a:off x="3467512" y="3340269"/>
            <a:ext cx="5486400" cy="2695809"/>
          </a:xfrm>
          <a:prstGeom prst="rect">
            <a:avLst/>
          </a:prstGeom>
          <a:noFill/>
          <a:ln w="38100">
            <a:solidFill>
              <a:srgbClr val="002060"/>
            </a:solid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EA45D094-6BD5-CC73-BACF-156EB8CF242C}"/>
              </a:ext>
            </a:extLst>
          </p:cNvPr>
          <p:cNvSpPr txBox="1"/>
          <p:nvPr/>
        </p:nvSpPr>
        <p:spPr>
          <a:xfrm>
            <a:off x="6086406" y="1138565"/>
            <a:ext cx="1376396" cy="461665"/>
          </a:xfrm>
          <a:prstGeom prst="rect">
            <a:avLst/>
          </a:prstGeom>
          <a:solidFill>
            <a:srgbClr val="F8DFDD"/>
          </a:solidFill>
          <a:ln w="38100">
            <a:solidFill>
              <a:srgbClr val="193E72"/>
            </a:solidFill>
          </a:ln>
        </p:spPr>
        <p:txBody>
          <a:bodyPr wrap="square" rtlCol="0">
            <a:spAutoFit/>
          </a:bodyPr>
          <a:lstStyle/>
          <a:p>
            <a:pPr algn="ctr"/>
            <a:r>
              <a:rPr lang="en-GB" sz="2400" b="1" dirty="0">
                <a:solidFill>
                  <a:srgbClr val="002060"/>
                </a:solidFill>
              </a:rPr>
              <a:t>Personas</a:t>
            </a:r>
          </a:p>
        </p:txBody>
      </p:sp>
      <p:sp>
        <p:nvSpPr>
          <p:cNvPr id="15" name="TextBox 14">
            <a:extLst>
              <a:ext uri="{FF2B5EF4-FFF2-40B4-BE49-F238E27FC236}">
                <a16:creationId xmlns:a16="http://schemas.microsoft.com/office/drawing/2014/main" id="{E31D242A-216C-6F00-528C-B997FDC9ED71}"/>
              </a:ext>
            </a:extLst>
          </p:cNvPr>
          <p:cNvSpPr txBox="1"/>
          <p:nvPr/>
        </p:nvSpPr>
        <p:spPr>
          <a:xfrm>
            <a:off x="190713" y="4051919"/>
            <a:ext cx="2552487" cy="461665"/>
          </a:xfrm>
          <a:prstGeom prst="rect">
            <a:avLst/>
          </a:prstGeom>
          <a:solidFill>
            <a:srgbClr val="F8DFDD"/>
          </a:solidFill>
          <a:ln w="38100">
            <a:solidFill>
              <a:srgbClr val="193E72"/>
            </a:solidFill>
          </a:ln>
        </p:spPr>
        <p:txBody>
          <a:bodyPr wrap="square" rtlCol="0">
            <a:spAutoFit/>
          </a:bodyPr>
          <a:lstStyle/>
          <a:p>
            <a:pPr algn="ctr"/>
            <a:r>
              <a:rPr lang="en-GB" sz="2400" b="1" dirty="0">
                <a:solidFill>
                  <a:srgbClr val="002060"/>
                </a:solidFill>
              </a:rPr>
              <a:t>Google Jamboard</a:t>
            </a:r>
          </a:p>
        </p:txBody>
      </p:sp>
      <p:sp>
        <p:nvSpPr>
          <p:cNvPr id="16" name="TextBox 15">
            <a:extLst>
              <a:ext uri="{FF2B5EF4-FFF2-40B4-BE49-F238E27FC236}">
                <a16:creationId xmlns:a16="http://schemas.microsoft.com/office/drawing/2014/main" id="{A94549A1-2040-AD57-746F-19B120DF6A51}"/>
              </a:ext>
            </a:extLst>
          </p:cNvPr>
          <p:cNvSpPr txBox="1"/>
          <p:nvPr/>
        </p:nvSpPr>
        <p:spPr>
          <a:xfrm>
            <a:off x="7884726" y="4640905"/>
            <a:ext cx="2531101" cy="461665"/>
          </a:xfrm>
          <a:prstGeom prst="rect">
            <a:avLst/>
          </a:prstGeom>
          <a:solidFill>
            <a:srgbClr val="F8DFDD"/>
          </a:solidFill>
          <a:ln w="38100">
            <a:solidFill>
              <a:srgbClr val="193E72"/>
            </a:solidFill>
          </a:ln>
        </p:spPr>
        <p:txBody>
          <a:bodyPr wrap="square" rtlCol="0">
            <a:spAutoFit/>
          </a:bodyPr>
          <a:lstStyle/>
          <a:p>
            <a:pPr algn="ctr"/>
            <a:r>
              <a:rPr lang="en-GB" sz="2400" b="1" dirty="0">
                <a:solidFill>
                  <a:srgbClr val="002060"/>
                </a:solidFill>
              </a:rPr>
              <a:t>OMBEA Response</a:t>
            </a:r>
          </a:p>
        </p:txBody>
      </p:sp>
    </p:spTree>
    <p:extLst>
      <p:ext uri="{BB962C8B-B14F-4D97-AF65-F5344CB8AC3E}">
        <p14:creationId xmlns:p14="http://schemas.microsoft.com/office/powerpoint/2010/main" val="40663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62A91FE8-F5FA-4BEF-8202-BF9E66A69DD6}"/>
              </a:ext>
            </a:extLst>
          </p:cNvPr>
          <p:cNvSpPr txBox="1">
            <a:spLocks/>
          </p:cNvSpPr>
          <p:nvPr/>
        </p:nvSpPr>
        <p:spPr>
          <a:xfrm>
            <a:off x="839126" y="130493"/>
            <a:ext cx="10513752" cy="1325330"/>
          </a:xfrm>
          <a:prstGeom prst="rect">
            <a:avLst/>
          </a:prstGeom>
        </p:spPr>
        <p:txBody>
          <a:bodyPr vert="horz" lIns="61721" tIns="30860" rIns="61721" bIns="30860" rtlCol="0" anchor="ctr">
            <a:normAutofit/>
          </a:bodyPr>
          <a:lstStyle>
            <a:lvl1pPr algn="l" defTabSz="1354467" rtl="0" eaLnBrk="1" latinLnBrk="0" hangingPunct="1">
              <a:lnSpc>
                <a:spcPct val="90000"/>
              </a:lnSpc>
              <a:spcBef>
                <a:spcPct val="0"/>
              </a:spcBef>
              <a:buNone/>
              <a:defRPr sz="6518" kern="1200">
                <a:solidFill>
                  <a:schemeClr val="tx1"/>
                </a:solidFill>
                <a:latin typeface="+mj-lt"/>
                <a:ea typeface="+mj-ea"/>
                <a:cs typeface="+mj-cs"/>
              </a:defRPr>
            </a:lvl1pPr>
          </a:lstStyle>
          <a:p>
            <a:pPr marL="0" marR="0" lvl="0" indent="0" algn="l" defTabSz="914265" rtl="0" eaLnBrk="1" fontAlgn="auto" latinLnBrk="0" hangingPunct="1">
              <a:lnSpc>
                <a:spcPct val="90000"/>
              </a:lnSpc>
              <a:spcBef>
                <a:spcPct val="0"/>
              </a:spcBef>
              <a:spcAft>
                <a:spcPts val="0"/>
              </a:spcAft>
              <a:buClrTx/>
              <a:buSzTx/>
              <a:buFontTx/>
              <a:buNone/>
              <a:tabLst/>
              <a:defRPr/>
            </a:pPr>
            <a:r>
              <a:rPr lang="en-GB" sz="3645" b="1" dirty="0">
                <a:solidFill>
                  <a:srgbClr val="193E72"/>
                </a:solidFill>
                <a:latin typeface="Calibri Light" panose="020F0302020204030204"/>
              </a:rPr>
              <a:t>And the top priorities are…</a:t>
            </a:r>
            <a:endParaRPr kumimoji="0" lang="en-GB" sz="3645" b="1" i="0" u="none" strike="noStrike" kern="1200" cap="none" spc="0" normalizeH="0" baseline="0" noProof="0" dirty="0">
              <a:ln>
                <a:noFill/>
              </a:ln>
              <a:solidFill>
                <a:srgbClr val="193E72"/>
              </a:solidFill>
              <a:effectLst/>
              <a:uLnTx/>
              <a:uFillTx/>
              <a:latin typeface="Calibri Light" panose="020F0302020204030204"/>
              <a:ea typeface="+mj-ea"/>
              <a:cs typeface="+mj-cs"/>
            </a:endParaRPr>
          </a:p>
        </p:txBody>
      </p:sp>
      <p:pic>
        <p:nvPicPr>
          <p:cNvPr id="30" name="Picture 29">
            <a:extLst>
              <a:ext uri="{FF2B5EF4-FFF2-40B4-BE49-F238E27FC236}">
                <a16:creationId xmlns:a16="http://schemas.microsoft.com/office/drawing/2014/main" id="{6B751413-F300-4F4D-9AE5-27935AA77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31" name="Picture 30">
            <a:extLst>
              <a:ext uri="{FF2B5EF4-FFF2-40B4-BE49-F238E27FC236}">
                <a16:creationId xmlns:a16="http://schemas.microsoft.com/office/drawing/2014/main" id="{0B4FEE51-1AAF-4D3C-A7A6-2D2432A576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32" name="Slide Number Placeholder 2">
            <a:extLst>
              <a:ext uri="{FF2B5EF4-FFF2-40B4-BE49-F238E27FC236}">
                <a16:creationId xmlns:a16="http://schemas.microsoft.com/office/drawing/2014/main" id="{53B461C4-DDB7-4FCF-B5F5-F9366B06DAD5}"/>
              </a:ext>
            </a:extLst>
          </p:cNvPr>
          <p:cNvSpPr>
            <a:spLocks noGrp="1"/>
          </p:cNvSpPr>
          <p:nvPr>
            <p:ph type="sldNum" sz="quarter" idx="12"/>
          </p:nvPr>
        </p:nvSpPr>
        <p:spPr>
          <a:xfrm>
            <a:off x="9448800" y="659289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Slide </a:t>
            </a:r>
            <a:fld id="{166C6AEB-635C-4AE9-9ECA-6B5FE48DC81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of 14</a:t>
            </a:r>
          </a:p>
        </p:txBody>
      </p:sp>
      <p:pic>
        <p:nvPicPr>
          <p:cNvPr id="7" name="Picture 6">
            <a:extLst>
              <a:ext uri="{FF2B5EF4-FFF2-40B4-BE49-F238E27FC236}">
                <a16:creationId xmlns:a16="http://schemas.microsoft.com/office/drawing/2014/main" id="{9659E695-CB80-E916-B19A-C431BABF24CD}"/>
              </a:ext>
            </a:extLst>
          </p:cNvPr>
          <p:cNvPicPr>
            <a:picLocks noChangeAspect="1"/>
          </p:cNvPicPr>
          <p:nvPr/>
        </p:nvPicPr>
        <p:blipFill>
          <a:blip r:embed="rId6"/>
          <a:stretch>
            <a:fillRect/>
          </a:stretch>
        </p:blipFill>
        <p:spPr>
          <a:xfrm>
            <a:off x="2272866" y="3222211"/>
            <a:ext cx="7157847" cy="2918734"/>
          </a:xfrm>
          <a:prstGeom prst="rect">
            <a:avLst/>
          </a:prstGeom>
        </p:spPr>
      </p:pic>
      <p:sp>
        <p:nvSpPr>
          <p:cNvPr id="2" name="Title 1">
            <a:extLst>
              <a:ext uri="{FF2B5EF4-FFF2-40B4-BE49-F238E27FC236}">
                <a16:creationId xmlns:a16="http://schemas.microsoft.com/office/drawing/2014/main" id="{69B4050B-448A-FEC9-E709-5945A5EC45CF}"/>
              </a:ext>
            </a:extLst>
          </p:cNvPr>
          <p:cNvSpPr txBox="1">
            <a:spLocks/>
          </p:cNvSpPr>
          <p:nvPr/>
        </p:nvSpPr>
        <p:spPr>
          <a:xfrm>
            <a:off x="6095999" y="1896881"/>
            <a:ext cx="5086351" cy="1325330"/>
          </a:xfrm>
          <a:prstGeom prst="rect">
            <a:avLst/>
          </a:prstGeom>
        </p:spPr>
        <p:txBody>
          <a:bodyPr vert="horz" lIns="61721" tIns="30860" rIns="61721" bIns="30860" rtlCol="0" anchor="ctr">
            <a:normAutofit/>
          </a:bodyPr>
          <a:lstStyle>
            <a:lvl1pPr algn="l" defTabSz="1354467" rtl="0" eaLnBrk="1" latinLnBrk="0" hangingPunct="1">
              <a:lnSpc>
                <a:spcPct val="90000"/>
              </a:lnSpc>
              <a:spcBef>
                <a:spcPct val="0"/>
              </a:spcBef>
              <a:buNone/>
              <a:defRPr sz="6518" kern="1200">
                <a:solidFill>
                  <a:schemeClr val="tx1"/>
                </a:solidFill>
                <a:latin typeface="+mj-lt"/>
                <a:ea typeface="+mj-ea"/>
                <a:cs typeface="+mj-cs"/>
              </a:defRPr>
            </a:lvl1pPr>
          </a:lstStyle>
          <a:p>
            <a:pPr marL="0" marR="0" lvl="0" indent="0" algn="l" defTabSz="914265" rtl="0" eaLnBrk="1" fontAlgn="auto" latinLnBrk="0" hangingPunct="1">
              <a:lnSpc>
                <a:spcPct val="90000"/>
              </a:lnSpc>
              <a:spcBef>
                <a:spcPct val="0"/>
              </a:spcBef>
              <a:spcAft>
                <a:spcPts val="0"/>
              </a:spcAft>
              <a:buClrTx/>
              <a:buSzTx/>
              <a:buFontTx/>
              <a:buNone/>
              <a:tabLst/>
              <a:defRPr/>
            </a:pPr>
            <a:r>
              <a:rPr kumimoji="0" lang="en-GB" sz="3645" b="1" i="0" u="none" strike="noStrike" kern="1200" cap="none" spc="0" normalizeH="0" baseline="0" noProof="0" dirty="0">
                <a:ln>
                  <a:noFill/>
                </a:ln>
                <a:solidFill>
                  <a:srgbClr val="193E72"/>
                </a:solidFill>
                <a:effectLst/>
                <a:uLnTx/>
                <a:uFillTx/>
                <a:latin typeface="Calibri Light" panose="020F0302020204030204"/>
                <a:ea typeface="+mj-ea"/>
                <a:cs typeface="+mj-cs"/>
              </a:rPr>
              <a:t>…drum roll please…</a:t>
            </a:r>
          </a:p>
        </p:txBody>
      </p:sp>
    </p:spTree>
    <p:extLst>
      <p:ext uri="{BB962C8B-B14F-4D97-AF65-F5344CB8AC3E}">
        <p14:creationId xmlns:p14="http://schemas.microsoft.com/office/powerpoint/2010/main" val="202898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13" y="6056996"/>
            <a:ext cx="3458879" cy="822818"/>
          </a:xfrm>
        </p:spPr>
      </p:pic>
      <p:cxnSp>
        <p:nvCxnSpPr>
          <p:cNvPr id="5" name="Straight Connector 4"/>
          <p:cNvCxnSpPr/>
          <p:nvPr/>
        </p:nvCxnSpPr>
        <p:spPr>
          <a:xfrm>
            <a:off x="413654" y="6179340"/>
            <a:ext cx="11364697" cy="0"/>
          </a:xfrm>
          <a:prstGeom prst="line">
            <a:avLst/>
          </a:prstGeom>
          <a:ln w="25400">
            <a:solidFill>
              <a:srgbClr val="EA5D4E"/>
            </a:solidFill>
          </a:ln>
        </p:spPr>
        <p:style>
          <a:lnRef idx="1">
            <a:schemeClr val="accent2"/>
          </a:lnRef>
          <a:fillRef idx="0">
            <a:schemeClr val="accent2"/>
          </a:fillRef>
          <a:effectRef idx="0">
            <a:schemeClr val="accent2"/>
          </a:effectRef>
          <a:fontRef idx="minor">
            <a:schemeClr val="tx1"/>
          </a:fontRef>
        </p:style>
      </p:cxnSp>
      <p:sp>
        <p:nvSpPr>
          <p:cNvPr id="15" name="Title 1">
            <a:extLst>
              <a:ext uri="{FF2B5EF4-FFF2-40B4-BE49-F238E27FC236}">
                <a16:creationId xmlns:a16="http://schemas.microsoft.com/office/drawing/2014/main" id="{62A91FE8-F5FA-4BEF-8202-BF9E66A69DD6}"/>
              </a:ext>
            </a:extLst>
          </p:cNvPr>
          <p:cNvSpPr txBox="1">
            <a:spLocks/>
          </p:cNvSpPr>
          <p:nvPr/>
        </p:nvSpPr>
        <p:spPr>
          <a:xfrm>
            <a:off x="839126" y="130493"/>
            <a:ext cx="10513752" cy="1325330"/>
          </a:xfrm>
          <a:prstGeom prst="rect">
            <a:avLst/>
          </a:prstGeom>
        </p:spPr>
        <p:txBody>
          <a:bodyPr vert="horz" lIns="61721" tIns="30860" rIns="61721" bIns="30860" rtlCol="0" anchor="ctr">
            <a:normAutofit/>
          </a:bodyPr>
          <a:lstStyle>
            <a:lvl1pPr algn="l" defTabSz="1354467" rtl="0" eaLnBrk="1" latinLnBrk="0" hangingPunct="1">
              <a:lnSpc>
                <a:spcPct val="90000"/>
              </a:lnSpc>
              <a:spcBef>
                <a:spcPct val="0"/>
              </a:spcBef>
              <a:buNone/>
              <a:defRPr sz="6518" kern="1200">
                <a:solidFill>
                  <a:schemeClr val="tx1"/>
                </a:solidFill>
                <a:latin typeface="+mj-lt"/>
                <a:ea typeface="+mj-ea"/>
                <a:cs typeface="+mj-cs"/>
              </a:defRPr>
            </a:lvl1pPr>
          </a:lstStyle>
          <a:p>
            <a:pPr defTabSz="914265">
              <a:defRPr/>
            </a:pPr>
            <a:r>
              <a:rPr lang="en-GB" sz="3645" b="1" dirty="0">
                <a:solidFill>
                  <a:srgbClr val="193E72"/>
                </a:solidFill>
                <a:latin typeface="Calibri Light" panose="020F0302020204030204"/>
              </a:rPr>
              <a:t>Digital app or website</a:t>
            </a:r>
          </a:p>
        </p:txBody>
      </p:sp>
      <p:pic>
        <p:nvPicPr>
          <p:cNvPr id="8" name="Picture 2" descr="See the source image">
            <a:extLst>
              <a:ext uri="{FF2B5EF4-FFF2-40B4-BE49-F238E27FC236}">
                <a16:creationId xmlns:a16="http://schemas.microsoft.com/office/drawing/2014/main" id="{3383DB89-5CB5-4183-914E-5066D31DE6C4}"/>
              </a:ext>
            </a:extLst>
          </p:cNvPr>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l="14295" r="10944"/>
          <a:stretch/>
        </p:blipFill>
        <p:spPr bwMode="auto">
          <a:xfrm>
            <a:off x="42075" y="3803617"/>
            <a:ext cx="1594095" cy="2304287"/>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with Corners Rounded 8">
            <a:extLst>
              <a:ext uri="{FF2B5EF4-FFF2-40B4-BE49-F238E27FC236}">
                <a16:creationId xmlns:a16="http://schemas.microsoft.com/office/drawing/2014/main" id="{A87F7540-26C7-43B5-88D2-244119F05408}"/>
              </a:ext>
            </a:extLst>
          </p:cNvPr>
          <p:cNvSpPr/>
          <p:nvPr/>
        </p:nvSpPr>
        <p:spPr>
          <a:xfrm>
            <a:off x="1677023" y="3833127"/>
            <a:ext cx="3778742" cy="2223869"/>
          </a:xfrm>
          <a:prstGeom prst="wedgeRoundRectCallout">
            <a:avLst>
              <a:gd name="adj1" fmla="val -56799"/>
              <a:gd name="adj2" fmla="val 13359"/>
              <a:gd name="adj3" fmla="val 16667"/>
            </a:avLst>
          </a:prstGeom>
          <a:solidFill>
            <a:srgbClr val="E1EEF0"/>
          </a:solidFill>
          <a:ln w="28575">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en-GB" sz="1215">
              <a:solidFill>
                <a:prstClr val="white"/>
              </a:solidFill>
              <a:latin typeface="Calibri" panose="020F0502020204030204"/>
            </a:endParaRPr>
          </a:p>
        </p:txBody>
      </p:sp>
      <p:sp>
        <p:nvSpPr>
          <p:cNvPr id="10" name="Rectangle 9">
            <a:extLst>
              <a:ext uri="{FF2B5EF4-FFF2-40B4-BE49-F238E27FC236}">
                <a16:creationId xmlns:a16="http://schemas.microsoft.com/office/drawing/2014/main" id="{2D056A02-D32C-4B11-9486-BBFE8E5B5820}"/>
              </a:ext>
            </a:extLst>
          </p:cNvPr>
          <p:cNvSpPr/>
          <p:nvPr/>
        </p:nvSpPr>
        <p:spPr>
          <a:xfrm>
            <a:off x="1782379" y="3920620"/>
            <a:ext cx="3696777" cy="2146742"/>
          </a:xfrm>
          <a:prstGeom prst="rect">
            <a:avLst/>
          </a:prstGeom>
          <a:noFill/>
        </p:spPr>
        <p:txBody>
          <a:bodyPr wrap="square">
            <a:spAutoFit/>
          </a:bodyPr>
          <a:lstStyle/>
          <a:p>
            <a:pPr algn="ctr" defTabSz="914288">
              <a:defRPr/>
            </a:pPr>
            <a:r>
              <a:rPr lang="en-GB" sz="2000" i="1" dirty="0">
                <a:solidFill>
                  <a:srgbClr val="193E72"/>
                </a:solidFill>
                <a:latin typeface="Calibri" panose="020F0502020204030204" pitchFamily="34" charset="0"/>
                <a:ea typeface="Calibri" panose="020F0502020204030204" pitchFamily="34" charset="0"/>
                <a:cs typeface="Times New Roman" panose="02020603050405020304" pitchFamily="18" charset="0"/>
              </a:rPr>
              <a:t>As children get older, a resource with the internet would be good, they would want somewhere where they can go and learn themselves and make decisions.</a:t>
            </a:r>
          </a:p>
          <a:p>
            <a:pPr algn="ctr" defTabSz="914288">
              <a:defRPr/>
            </a:pPr>
            <a:endParaRPr lang="en-GB" sz="1350" b="1" i="1" dirty="0">
              <a:solidFill>
                <a:srgbClr val="193E72"/>
              </a:solidFill>
              <a:latin typeface="Calibri" panose="020F0502020204030204" pitchFamily="34" charset="0"/>
              <a:ea typeface="Calibri" panose="020F0502020204030204" pitchFamily="34" charset="0"/>
              <a:cs typeface="Times New Roman" panose="02020603050405020304" pitchFamily="18" charset="0"/>
            </a:endParaRPr>
          </a:p>
          <a:p>
            <a:pPr algn="ctr" defTabSz="914288">
              <a:defRPr/>
            </a:pPr>
            <a:r>
              <a:rPr lang="en-GB" sz="2000" b="1" i="1" dirty="0">
                <a:solidFill>
                  <a:srgbClr val="193E72"/>
                </a:solidFill>
                <a:latin typeface="Calibri" panose="020F0502020204030204" pitchFamily="34" charset="0"/>
                <a:ea typeface="Calibri" panose="020F0502020204030204" pitchFamily="34" charset="0"/>
                <a:cs typeface="Times New Roman" panose="02020603050405020304" pitchFamily="18" charset="0"/>
              </a:rPr>
              <a:t>Social worker</a:t>
            </a:r>
            <a:endParaRPr lang="en-GB" sz="2000" i="1" dirty="0">
              <a:solidFill>
                <a:srgbClr val="193E7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F3D0024-10DF-4D48-8C61-003128C83AC4}"/>
              </a:ext>
            </a:extLst>
          </p:cNvPr>
          <p:cNvSpPr txBox="1"/>
          <p:nvPr/>
        </p:nvSpPr>
        <p:spPr>
          <a:xfrm>
            <a:off x="839123" y="1311885"/>
            <a:ext cx="10183931" cy="2246769"/>
          </a:xfrm>
          <a:prstGeom prst="rect">
            <a:avLst/>
          </a:prstGeom>
          <a:noFill/>
        </p:spPr>
        <p:txBody>
          <a:bodyPr wrap="square" rtlCol="0">
            <a:spAutoFit/>
          </a:bodyPr>
          <a:lstStyle/>
          <a:p>
            <a:pPr marL="385763" indent="-385763" defTabSz="617220">
              <a:buFont typeface="Arial" panose="020B0604020202020204" pitchFamily="34" charset="0"/>
              <a:buChar char="•"/>
              <a:defRPr/>
            </a:pPr>
            <a:r>
              <a:rPr lang="en-GB" sz="2800" dirty="0">
                <a:solidFill>
                  <a:srgbClr val="193E72"/>
                </a:solidFill>
                <a:latin typeface="Calibri" panose="020F0502020204030204"/>
              </a:rPr>
              <a:t>Information on substance use, how to access in-person support, social and emotional support/resources, human support (texting)</a:t>
            </a:r>
          </a:p>
          <a:p>
            <a:pPr marL="385763" indent="-385763" defTabSz="617220">
              <a:buFont typeface="Arial" panose="020B0604020202020204" pitchFamily="34" charset="0"/>
              <a:buChar char="•"/>
              <a:defRPr/>
            </a:pPr>
            <a:r>
              <a:rPr lang="en-GB" sz="2800" dirty="0">
                <a:solidFill>
                  <a:srgbClr val="193E72"/>
                </a:solidFill>
                <a:latin typeface="Calibri" panose="020F0502020204030204"/>
              </a:rPr>
              <a:t>Allowing for flexibility, personalisation, and agency to address feelings of limited choice</a:t>
            </a:r>
          </a:p>
          <a:p>
            <a:pPr marL="385763" indent="-385763" defTabSz="617220">
              <a:buFont typeface="Arial" panose="020B0604020202020204" pitchFamily="34" charset="0"/>
              <a:buChar char="•"/>
              <a:defRPr/>
            </a:pPr>
            <a:r>
              <a:rPr lang="en-GB" sz="2800" dirty="0">
                <a:solidFill>
                  <a:srgbClr val="193E72"/>
                </a:solidFill>
                <a:latin typeface="Calibri" panose="020F0502020204030204"/>
              </a:rPr>
              <a:t>But issues with equity</a:t>
            </a:r>
          </a:p>
        </p:txBody>
      </p:sp>
      <p:pic>
        <p:nvPicPr>
          <p:cNvPr id="20" name="Picture 19">
            <a:extLst>
              <a:ext uri="{FF2B5EF4-FFF2-40B4-BE49-F238E27FC236}">
                <a16:creationId xmlns:a16="http://schemas.microsoft.com/office/drawing/2014/main" id="{F303FC9C-C82C-4552-B47B-82896A8CCB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4112" y="6322603"/>
            <a:ext cx="884239" cy="369943"/>
          </a:xfrm>
          <a:prstGeom prst="rect">
            <a:avLst/>
          </a:prstGeom>
        </p:spPr>
      </p:pic>
      <p:pic>
        <p:nvPicPr>
          <p:cNvPr id="21" name="Picture 20">
            <a:extLst>
              <a:ext uri="{FF2B5EF4-FFF2-40B4-BE49-F238E27FC236}">
                <a16:creationId xmlns:a16="http://schemas.microsoft.com/office/drawing/2014/main" id="{302D0315-6391-4A73-ABBF-E410559725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29646" y="6250777"/>
            <a:ext cx="1164466" cy="524108"/>
          </a:xfrm>
          <a:prstGeom prst="rect">
            <a:avLst/>
          </a:prstGeom>
        </p:spPr>
      </p:pic>
      <p:sp>
        <p:nvSpPr>
          <p:cNvPr id="22" name="Slide Number Placeholder 2">
            <a:extLst>
              <a:ext uri="{FF2B5EF4-FFF2-40B4-BE49-F238E27FC236}">
                <a16:creationId xmlns:a16="http://schemas.microsoft.com/office/drawing/2014/main" id="{E5D945FD-8CC0-4ACF-9C9C-A5219333C3E5}"/>
              </a:ext>
            </a:extLst>
          </p:cNvPr>
          <p:cNvSpPr>
            <a:spLocks noGrp="1"/>
          </p:cNvSpPr>
          <p:nvPr>
            <p:ph type="sldNum" sz="quarter" idx="12"/>
          </p:nvPr>
        </p:nvSpPr>
        <p:spPr>
          <a:xfrm>
            <a:off x="9448800" y="6592899"/>
            <a:ext cx="2743200" cy="365125"/>
          </a:xfrm>
        </p:spPr>
        <p:txBody>
          <a:bodyPr/>
          <a:lstStyle/>
          <a:p>
            <a:r>
              <a:rPr lang="en-GB" dirty="0"/>
              <a:t>Slide </a:t>
            </a:r>
            <a:fld id="{166C6AEB-635C-4AE9-9ECA-6B5FE48DC812}" type="slidenum">
              <a:rPr lang="en-GB" smtClean="0"/>
              <a:pPr/>
              <a:t>9</a:t>
            </a:fld>
            <a:r>
              <a:rPr lang="en-GB" dirty="0"/>
              <a:t> of 14</a:t>
            </a:r>
          </a:p>
        </p:txBody>
      </p:sp>
      <p:pic>
        <p:nvPicPr>
          <p:cNvPr id="3" name="Picture 6" descr="Grades 1 and 2 | Math | Elementary School | First, Second, Third ...">
            <a:extLst>
              <a:ext uri="{FF2B5EF4-FFF2-40B4-BE49-F238E27FC236}">
                <a16:creationId xmlns:a16="http://schemas.microsoft.com/office/drawing/2014/main" id="{B7FAD07B-BA80-8FE1-450A-1D6EFE90669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598" t="17552" b="17553"/>
          <a:stretch/>
        </p:blipFill>
        <p:spPr bwMode="auto">
          <a:xfrm>
            <a:off x="10794610" y="83115"/>
            <a:ext cx="982989" cy="16110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ee the source image">
            <a:extLst>
              <a:ext uri="{FF2B5EF4-FFF2-40B4-BE49-F238E27FC236}">
                <a16:creationId xmlns:a16="http://schemas.microsoft.com/office/drawing/2014/main" id="{2CBCC6F3-DABE-B968-F2E3-191DF14C91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12311" y="4040531"/>
            <a:ext cx="1932030" cy="1932030"/>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4CFD21D8-5FA2-21A7-8E42-75E29B9AD750}"/>
              </a:ext>
            </a:extLst>
          </p:cNvPr>
          <p:cNvSpPr/>
          <p:nvPr/>
        </p:nvSpPr>
        <p:spPr>
          <a:xfrm>
            <a:off x="5579816" y="3541325"/>
            <a:ext cx="4386609" cy="2515671"/>
          </a:xfrm>
          <a:prstGeom prst="wedgeRoundRectCallout">
            <a:avLst>
              <a:gd name="adj1" fmla="val 58298"/>
              <a:gd name="adj2" fmla="val 27436"/>
              <a:gd name="adj3" fmla="val 16667"/>
            </a:avLst>
          </a:prstGeom>
          <a:solidFill>
            <a:srgbClr val="C2C0E1"/>
          </a:solidFill>
          <a:ln w="28575">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17220"/>
            <a:endParaRPr lang="en-GB" sz="1215">
              <a:solidFill>
                <a:prstClr val="white"/>
              </a:solidFill>
              <a:latin typeface="Calibri" panose="020F0502020204030204"/>
            </a:endParaRPr>
          </a:p>
        </p:txBody>
      </p:sp>
      <p:sp>
        <p:nvSpPr>
          <p:cNvPr id="16" name="Rectangle 15">
            <a:extLst>
              <a:ext uri="{FF2B5EF4-FFF2-40B4-BE49-F238E27FC236}">
                <a16:creationId xmlns:a16="http://schemas.microsoft.com/office/drawing/2014/main" id="{D23CB6AD-CFA6-9543-8520-F05A6423D9E5}"/>
              </a:ext>
            </a:extLst>
          </p:cNvPr>
          <p:cNvSpPr/>
          <p:nvPr/>
        </p:nvSpPr>
        <p:spPr>
          <a:xfrm>
            <a:off x="5681322" y="3612844"/>
            <a:ext cx="4124821" cy="2454518"/>
          </a:xfrm>
          <a:prstGeom prst="rect">
            <a:avLst/>
          </a:prstGeom>
          <a:noFill/>
        </p:spPr>
        <p:txBody>
          <a:bodyPr wrap="square">
            <a:spAutoFit/>
          </a:bodyPr>
          <a:lstStyle/>
          <a:p>
            <a:pPr algn="ctr" defTabSz="914288"/>
            <a:r>
              <a:rPr lang="en-GB" sz="2000" i="1" dirty="0">
                <a:solidFill>
                  <a:srgbClr val="193E72"/>
                </a:solidFill>
                <a:latin typeface="Calibri" panose="020F0502020204030204" pitchFamily="34" charset="0"/>
                <a:ea typeface="Calibri" panose="020F0502020204030204" pitchFamily="34" charset="0"/>
                <a:cs typeface="Times New Roman" panose="02020603050405020304" pitchFamily="18" charset="0"/>
              </a:rPr>
              <a:t>I think it’s best to start online because then people don’t feel as intimidated because you don’t have to see the person to talk to them and maybe if they’re comfortable with it, then move to face to face after.</a:t>
            </a:r>
          </a:p>
          <a:p>
            <a:pPr algn="ctr" defTabSz="914288"/>
            <a:endParaRPr lang="en-GB" sz="1350" dirty="0">
              <a:solidFill>
                <a:srgbClr val="193E72"/>
              </a:solidFill>
              <a:latin typeface="Calibri" panose="020F0502020204030204" pitchFamily="34" charset="0"/>
              <a:ea typeface="Calibri" panose="020F0502020204030204" pitchFamily="34" charset="0"/>
              <a:cs typeface="Times New Roman" panose="02020603050405020304" pitchFamily="18" charset="0"/>
            </a:endParaRPr>
          </a:p>
          <a:p>
            <a:pPr algn="ctr" defTabSz="914288"/>
            <a:r>
              <a:rPr lang="en-GB" sz="2000" b="1" dirty="0">
                <a:solidFill>
                  <a:srgbClr val="193E72"/>
                </a:solidFill>
                <a:latin typeface="Calibri" panose="020F0502020204030204" pitchFamily="34" charset="0"/>
                <a:ea typeface="Calibri" panose="020F0502020204030204" pitchFamily="34" charset="0"/>
                <a:cs typeface="Times New Roman" panose="02020603050405020304" pitchFamily="18" charset="0"/>
              </a:rPr>
              <a:t>Alfie (16) Mum’s Alcohol Use</a:t>
            </a:r>
          </a:p>
        </p:txBody>
      </p:sp>
    </p:spTree>
    <p:extLst>
      <p:ext uri="{BB962C8B-B14F-4D97-AF65-F5344CB8AC3E}">
        <p14:creationId xmlns:p14="http://schemas.microsoft.com/office/powerpoint/2010/main" val="4081843970"/>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1075</Words>
  <Application>Microsoft Office PowerPoint</Application>
  <PresentationFormat>Widescreen</PresentationFormat>
  <Paragraphs>118</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Bariol Light</vt:lpstr>
      <vt:lpstr>Calibri</vt:lpstr>
      <vt:lpstr>Calibri Light</vt:lpstr>
      <vt:lpstr>Times New Roman</vt:lpstr>
      <vt:lpstr>3_Office Theme</vt:lpstr>
      <vt:lpstr>1_Office Theme</vt:lpstr>
      <vt:lpstr>PowerPoint Presentation</vt:lpstr>
      <vt:lpstr>Background</vt:lpstr>
      <vt:lpstr>An overview of my PhD</vt:lpstr>
      <vt:lpstr>Aim</vt:lpstr>
      <vt:lpstr>PowerPoint Presentation</vt:lpstr>
      <vt:lpstr>Twenty intervention ideas</vt:lpstr>
      <vt:lpstr>Consultations and workshops</vt:lpstr>
      <vt:lpstr>PowerPoint Presentation</vt:lpstr>
      <vt:lpstr>PowerPoint Presentation</vt:lpstr>
      <vt:lpstr>PowerPoint Presentation</vt:lpstr>
      <vt:lpstr>PowerPoint Presentation</vt:lpstr>
      <vt:lpstr>PowerPoint Presentation</vt:lpstr>
      <vt:lpstr>Conclusions</vt:lpstr>
      <vt:lpstr> Thank you for listening  cassey.muir@newcastle.ac.uk</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Cassey Muir (PGR)</dc:creator>
  <cp:lastModifiedBy>Namen, D.M. van (Dorine)</cp:lastModifiedBy>
  <cp:revision>84</cp:revision>
  <dcterms:created xsi:type="dcterms:W3CDTF">2022-10-25T14:20:00Z</dcterms:created>
  <dcterms:modified xsi:type="dcterms:W3CDTF">2023-06-05T09:07:54Z</dcterms:modified>
</cp:coreProperties>
</file>