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29"/>
  </p:notesMasterIdLst>
  <p:handoutMasterIdLst>
    <p:handoutMasterId r:id="rId30"/>
  </p:handoutMasterIdLst>
  <p:sldIdLst>
    <p:sldId id="308" r:id="rId2"/>
    <p:sldId id="356" r:id="rId3"/>
    <p:sldId id="311" r:id="rId4"/>
    <p:sldId id="1464" r:id="rId5"/>
    <p:sldId id="1476" r:id="rId6"/>
    <p:sldId id="1480" r:id="rId7"/>
    <p:sldId id="1478" r:id="rId8"/>
    <p:sldId id="1472" r:id="rId9"/>
    <p:sldId id="1482" r:id="rId10"/>
    <p:sldId id="1491" r:id="rId11"/>
    <p:sldId id="1493" r:id="rId12"/>
    <p:sldId id="1492" r:id="rId13"/>
    <p:sldId id="1465" r:id="rId14"/>
    <p:sldId id="1494" r:id="rId15"/>
    <p:sldId id="1425" r:id="rId16"/>
    <p:sldId id="1427" r:id="rId17"/>
    <p:sldId id="1471" r:id="rId18"/>
    <p:sldId id="1474" r:id="rId19"/>
    <p:sldId id="1475" r:id="rId20"/>
    <p:sldId id="1485" r:id="rId21"/>
    <p:sldId id="1457" r:id="rId22"/>
    <p:sldId id="1483" r:id="rId23"/>
    <p:sldId id="1484" r:id="rId24"/>
    <p:sldId id="1456" r:id="rId25"/>
    <p:sldId id="1488" r:id="rId26"/>
    <p:sldId id="1489" r:id="rId27"/>
    <p:sldId id="1490" r:id="rId2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4494"/>
    <a:srgbClr val="8BB638"/>
    <a:srgbClr val="00FF00"/>
    <a:srgbClr val="3399FF"/>
    <a:srgbClr val="FF00FF"/>
    <a:srgbClr val="0064A0"/>
    <a:srgbClr val="7D7D7D"/>
    <a:srgbClr val="5A9650"/>
    <a:srgbClr val="004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9" autoAdjust="0"/>
    <p:restoredTop sz="84235" autoAdjust="0"/>
  </p:normalViewPr>
  <p:slideViewPr>
    <p:cSldViewPr snapToGrid="0" showGuides="1">
      <p:cViewPr varScale="1">
        <p:scale>
          <a:sx n="78" d="100"/>
          <a:sy n="78" d="100"/>
        </p:scale>
        <p:origin x="636" y="57"/>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99" d="100"/>
          <a:sy n="99" d="100"/>
        </p:scale>
        <p:origin x="253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Minutes per day (leisure time)</c:v>
                </c:pt>
              </c:strCache>
            </c:strRef>
          </c:tx>
          <c:spPr>
            <a:solidFill>
              <a:srgbClr val="004494"/>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Tabelle1!$A$6:$A$12</c:f>
              <c:numCache>
                <c:formatCode>General</c:formatCode>
                <c:ptCount val="7"/>
                <c:pt idx="0">
                  <c:v>2016</c:v>
                </c:pt>
                <c:pt idx="1">
                  <c:v>2017</c:v>
                </c:pt>
                <c:pt idx="2">
                  <c:v>2018</c:v>
                </c:pt>
                <c:pt idx="3">
                  <c:v>2019</c:v>
                </c:pt>
                <c:pt idx="4">
                  <c:v>2020</c:v>
                </c:pt>
                <c:pt idx="5">
                  <c:v>2021</c:v>
                </c:pt>
                <c:pt idx="6">
                  <c:v>2022</c:v>
                </c:pt>
              </c:numCache>
            </c:numRef>
          </c:cat>
          <c:val>
            <c:numRef>
              <c:f>Tabelle1!$B$6:$B$12</c:f>
              <c:numCache>
                <c:formatCode>General</c:formatCode>
                <c:ptCount val="7"/>
                <c:pt idx="0">
                  <c:v>200</c:v>
                </c:pt>
                <c:pt idx="1">
                  <c:v>221</c:v>
                </c:pt>
                <c:pt idx="2">
                  <c:v>214</c:v>
                </c:pt>
                <c:pt idx="3">
                  <c:v>205</c:v>
                </c:pt>
                <c:pt idx="4">
                  <c:v>258</c:v>
                </c:pt>
                <c:pt idx="5">
                  <c:v>241</c:v>
                </c:pt>
                <c:pt idx="6">
                  <c:v>204</c:v>
                </c:pt>
              </c:numCache>
            </c:numRef>
          </c:val>
          <c:extLst>
            <c:ext xmlns:c16="http://schemas.microsoft.com/office/drawing/2014/chart" uri="{C3380CC4-5D6E-409C-BE32-E72D297353CC}">
              <c16:uniqueId val="{00000000-FDCB-481D-83C6-10C6AF6BDB9D}"/>
            </c:ext>
          </c:extLst>
        </c:ser>
        <c:dLbls>
          <c:showLegendKey val="0"/>
          <c:showVal val="0"/>
          <c:showCatName val="0"/>
          <c:showSerName val="0"/>
          <c:showPercent val="0"/>
          <c:showBubbleSize val="0"/>
        </c:dLbls>
        <c:gapWidth val="100"/>
        <c:axId val="1992060223"/>
        <c:axId val="1992057343"/>
      </c:barChart>
      <c:catAx>
        <c:axId val="1992060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1992057343"/>
        <c:crosses val="autoZero"/>
        <c:auto val="1"/>
        <c:lblAlgn val="ctr"/>
        <c:lblOffset val="100"/>
        <c:noMultiLvlLbl val="0"/>
      </c:catAx>
      <c:valAx>
        <c:axId val="19920573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crossAx val="19920602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6" Type="http://schemas.openxmlformats.org/officeDocument/2006/relationships/image" Target="../media/image28.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56A684-CF1B-4D52-B9BA-3189C3CCABFF}"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lang="de-DE"/>
        </a:p>
      </dgm:t>
    </dgm:pt>
    <dgm:pt modelId="{9955C77D-1E08-4AD4-973F-7657C8E67CA9}">
      <dgm:prSet phldrT="[Text]"/>
      <dgm:spPr>
        <a:ln w="34925">
          <a:solidFill>
            <a:srgbClr val="00B0F0"/>
          </a:solidFill>
        </a:ln>
      </dgm:spPr>
      <dgm:t>
        <a:bodyPr/>
        <a:lstStyle/>
        <a:p>
          <a:r>
            <a:rPr lang="de-DE" b="0" i="0" u="none" dirty="0" err="1"/>
            <a:t>Introduction</a:t>
          </a:r>
          <a:endParaRPr lang="de-DE" b="0" dirty="0"/>
        </a:p>
      </dgm:t>
    </dgm:pt>
    <dgm:pt modelId="{B24B6A58-1F5E-4AE1-A759-55383B426060}" type="parTrans" cxnId="{176F0C02-397D-4ED1-BB2B-F38536E71596}">
      <dgm:prSet/>
      <dgm:spPr/>
      <dgm:t>
        <a:bodyPr/>
        <a:lstStyle/>
        <a:p>
          <a:endParaRPr lang="de-DE"/>
        </a:p>
      </dgm:t>
    </dgm:pt>
    <dgm:pt modelId="{64DAE33A-862B-4A9A-9B04-9553A802A139}" type="sibTrans" cxnId="{176F0C02-397D-4ED1-BB2B-F38536E71596}">
      <dgm:prSet/>
      <dgm:spPr/>
      <dgm:t>
        <a:bodyPr/>
        <a:lstStyle/>
        <a:p>
          <a:endParaRPr lang="de-DE"/>
        </a:p>
      </dgm:t>
    </dgm:pt>
    <dgm:pt modelId="{513F6188-CEB0-42F8-AEFD-A4F305529DBD}">
      <dgm:prSet phldrT="[Text]"/>
      <dgm:spPr>
        <a:ln w="34925"/>
      </dgm:spPr>
      <dgm:t>
        <a:bodyPr/>
        <a:lstStyle/>
        <a:p>
          <a:r>
            <a:rPr lang="de-DE" b="0" i="0" u="none" dirty="0"/>
            <a:t>Media </a:t>
          </a:r>
          <a:r>
            <a:rPr lang="de-DE" b="0" i="0" u="none" dirty="0" err="1"/>
            <a:t>literacy</a:t>
          </a:r>
          <a:endParaRPr lang="de-DE" dirty="0"/>
        </a:p>
      </dgm:t>
    </dgm:pt>
    <dgm:pt modelId="{906C21FF-D13A-4DAA-80AF-2732AFA2FA6E}" type="parTrans" cxnId="{FB220EFE-A1BC-4E26-A6DF-939D5C99DA16}">
      <dgm:prSet/>
      <dgm:spPr/>
      <dgm:t>
        <a:bodyPr/>
        <a:lstStyle/>
        <a:p>
          <a:endParaRPr lang="de-DE"/>
        </a:p>
      </dgm:t>
    </dgm:pt>
    <dgm:pt modelId="{C074593E-92F6-4044-98F4-C99E000840BB}" type="sibTrans" cxnId="{FB220EFE-A1BC-4E26-A6DF-939D5C99DA16}">
      <dgm:prSet/>
      <dgm:spPr/>
      <dgm:t>
        <a:bodyPr/>
        <a:lstStyle/>
        <a:p>
          <a:endParaRPr lang="de-DE"/>
        </a:p>
      </dgm:t>
    </dgm:pt>
    <dgm:pt modelId="{5427C929-AF81-4B19-AD5B-D6C967ACD9C3}">
      <dgm:prSet phldrT="[Text]"/>
      <dgm:spPr>
        <a:ln w="34925">
          <a:solidFill>
            <a:srgbClr val="00B050"/>
          </a:solidFill>
        </a:ln>
      </dgm:spPr>
      <dgm:t>
        <a:bodyPr/>
        <a:lstStyle/>
        <a:p>
          <a:r>
            <a:rPr lang="de-DE" b="0" i="0" u="none" dirty="0" err="1"/>
            <a:t>Parenthood</a:t>
          </a:r>
          <a:r>
            <a:rPr lang="de-DE" b="0" i="0" u="none" dirty="0"/>
            <a:t> III: Critical </a:t>
          </a:r>
          <a:r>
            <a:rPr lang="de-DE" b="0" i="0" u="none" dirty="0" err="1"/>
            <a:t>stages</a:t>
          </a:r>
          <a:endParaRPr lang="de-DE" dirty="0"/>
        </a:p>
      </dgm:t>
    </dgm:pt>
    <dgm:pt modelId="{4835D02A-93B3-43E3-B995-3E3367943E9D}" type="parTrans" cxnId="{968369C9-526F-4169-9F09-B5866E9B950B}">
      <dgm:prSet/>
      <dgm:spPr/>
      <dgm:t>
        <a:bodyPr/>
        <a:lstStyle/>
        <a:p>
          <a:endParaRPr lang="de-DE"/>
        </a:p>
      </dgm:t>
    </dgm:pt>
    <dgm:pt modelId="{7368B935-F195-4BB6-9C2F-2C74B5F0FAE7}" type="sibTrans" cxnId="{968369C9-526F-4169-9F09-B5866E9B950B}">
      <dgm:prSet/>
      <dgm:spPr/>
      <dgm:t>
        <a:bodyPr/>
        <a:lstStyle/>
        <a:p>
          <a:endParaRPr lang="de-DE"/>
        </a:p>
      </dgm:t>
    </dgm:pt>
    <dgm:pt modelId="{8CF50CA6-9A30-4F43-8CDB-21C783A242E4}">
      <dgm:prSet/>
      <dgm:spPr>
        <a:ln w="34925"/>
      </dgm:spPr>
      <dgm:t>
        <a:bodyPr/>
        <a:lstStyle/>
        <a:p>
          <a:r>
            <a:rPr lang="en-US" b="0" i="0" u="none" dirty="0"/>
            <a:t>Basic knowledge of addiction &amp; media</a:t>
          </a:r>
          <a:endParaRPr lang="de-DE" dirty="0"/>
        </a:p>
      </dgm:t>
    </dgm:pt>
    <dgm:pt modelId="{2420BEB9-B5E0-4911-A03E-4D99480AB35F}" type="parTrans" cxnId="{C2E5525E-E921-44A8-8E89-FF188FEC138E}">
      <dgm:prSet/>
      <dgm:spPr/>
      <dgm:t>
        <a:bodyPr/>
        <a:lstStyle/>
        <a:p>
          <a:endParaRPr lang="de-DE"/>
        </a:p>
      </dgm:t>
    </dgm:pt>
    <dgm:pt modelId="{42823A36-F389-46BB-8D25-316255BB4109}" type="sibTrans" cxnId="{C2E5525E-E921-44A8-8E89-FF188FEC138E}">
      <dgm:prSet/>
      <dgm:spPr/>
      <dgm:t>
        <a:bodyPr/>
        <a:lstStyle/>
        <a:p>
          <a:endParaRPr lang="de-DE"/>
        </a:p>
      </dgm:t>
    </dgm:pt>
    <dgm:pt modelId="{B6D3284D-DD74-4DA5-8524-45716C3ECBD3}">
      <dgm:prSet/>
      <dgm:spPr>
        <a:ln w="34925">
          <a:solidFill>
            <a:srgbClr val="00B050"/>
          </a:solidFill>
        </a:ln>
      </dgm:spPr>
      <dgm:t>
        <a:bodyPr/>
        <a:lstStyle/>
        <a:p>
          <a:r>
            <a:rPr lang="de-DE" b="0" i="0" u="none" dirty="0" err="1"/>
            <a:t>Parenting</a:t>
          </a:r>
          <a:r>
            <a:rPr lang="de-DE" b="0" i="0" u="none" dirty="0"/>
            <a:t> </a:t>
          </a:r>
          <a:r>
            <a:rPr lang="de-DE" b="0" i="0" u="none" dirty="0" err="1"/>
            <a:t>skills</a:t>
          </a:r>
          <a:r>
            <a:rPr lang="de-DE" b="0" i="0" u="none" dirty="0"/>
            <a:t> I: </a:t>
          </a:r>
          <a:r>
            <a:rPr lang="de-DE" b="0" i="0" u="none" dirty="0" err="1"/>
            <a:t>Parenthood</a:t>
          </a:r>
          <a:endParaRPr lang="de-DE" dirty="0"/>
        </a:p>
      </dgm:t>
    </dgm:pt>
    <dgm:pt modelId="{6174A064-830B-435C-B974-0CA34687D7A3}" type="parTrans" cxnId="{94AA438E-37D5-45EB-BBAB-AD83574F214B}">
      <dgm:prSet/>
      <dgm:spPr/>
      <dgm:t>
        <a:bodyPr/>
        <a:lstStyle/>
        <a:p>
          <a:endParaRPr lang="de-DE"/>
        </a:p>
      </dgm:t>
    </dgm:pt>
    <dgm:pt modelId="{E605E898-41C2-4EB1-A881-165D3FC92315}" type="sibTrans" cxnId="{94AA438E-37D5-45EB-BBAB-AD83574F214B}">
      <dgm:prSet/>
      <dgm:spPr/>
      <dgm:t>
        <a:bodyPr/>
        <a:lstStyle/>
        <a:p>
          <a:endParaRPr lang="de-DE"/>
        </a:p>
      </dgm:t>
    </dgm:pt>
    <dgm:pt modelId="{D1E627BF-7AAE-4A55-9AD1-14B5800CC42A}">
      <dgm:prSet/>
      <dgm:spPr>
        <a:ln w="34925">
          <a:solidFill>
            <a:srgbClr val="00B050"/>
          </a:solidFill>
        </a:ln>
      </dgm:spPr>
      <dgm:t>
        <a:bodyPr/>
        <a:lstStyle/>
        <a:p>
          <a:r>
            <a:rPr lang="de-DE" b="0" i="0" u="none" dirty="0" err="1"/>
            <a:t>Parenting</a:t>
          </a:r>
          <a:r>
            <a:rPr lang="de-DE" b="0" i="0" u="none" dirty="0"/>
            <a:t> </a:t>
          </a:r>
          <a:r>
            <a:rPr lang="de-DE" b="0" i="0" u="none" dirty="0" err="1"/>
            <a:t>skills</a:t>
          </a:r>
          <a:r>
            <a:rPr lang="de-DE" b="0" i="0" u="none" dirty="0"/>
            <a:t> II: Presence</a:t>
          </a:r>
          <a:endParaRPr lang="de-DE" dirty="0"/>
        </a:p>
      </dgm:t>
    </dgm:pt>
    <dgm:pt modelId="{F5465E11-BFB5-4293-B177-0A10F823AE00}" type="parTrans" cxnId="{FBF0FED1-B951-4883-82BE-CCE01DE7D609}">
      <dgm:prSet/>
      <dgm:spPr/>
      <dgm:t>
        <a:bodyPr/>
        <a:lstStyle/>
        <a:p>
          <a:endParaRPr lang="de-DE"/>
        </a:p>
      </dgm:t>
    </dgm:pt>
    <dgm:pt modelId="{F82200FA-B95A-418E-A54D-401B4FC9D1A8}" type="sibTrans" cxnId="{FBF0FED1-B951-4883-82BE-CCE01DE7D609}">
      <dgm:prSet/>
      <dgm:spPr/>
      <dgm:t>
        <a:bodyPr/>
        <a:lstStyle/>
        <a:p>
          <a:endParaRPr lang="de-DE"/>
        </a:p>
      </dgm:t>
    </dgm:pt>
    <dgm:pt modelId="{6C1027C6-5BA9-47D4-96DC-0F5F2BDAD786}">
      <dgm:prSet/>
      <dgm:spPr>
        <a:ln w="34925"/>
      </dgm:spPr>
      <dgm:t>
        <a:bodyPr/>
        <a:lstStyle/>
        <a:p>
          <a:r>
            <a:rPr lang="de-DE" b="0" i="0" u="none" dirty="0"/>
            <a:t>Communication &amp; Conflict Management</a:t>
          </a:r>
          <a:endParaRPr lang="de-DE" dirty="0"/>
        </a:p>
      </dgm:t>
    </dgm:pt>
    <dgm:pt modelId="{FEC6E6D9-E4CD-42AE-A09E-1C771E2D9A88}" type="parTrans" cxnId="{857FAE66-B803-4EFF-B2A8-AF9AC55C5FB4}">
      <dgm:prSet/>
      <dgm:spPr/>
      <dgm:t>
        <a:bodyPr/>
        <a:lstStyle/>
        <a:p>
          <a:endParaRPr lang="de-DE"/>
        </a:p>
      </dgm:t>
    </dgm:pt>
    <dgm:pt modelId="{26E09997-60C6-42DC-9895-A13840DA7918}" type="sibTrans" cxnId="{857FAE66-B803-4EFF-B2A8-AF9AC55C5FB4}">
      <dgm:prSet/>
      <dgm:spPr/>
      <dgm:t>
        <a:bodyPr/>
        <a:lstStyle/>
        <a:p>
          <a:endParaRPr lang="de-DE"/>
        </a:p>
      </dgm:t>
    </dgm:pt>
    <dgm:pt modelId="{A8B1F8F1-DAA6-4571-AE74-279D250F9AC7}">
      <dgm:prSet/>
      <dgm:spPr>
        <a:ln w="34925">
          <a:solidFill>
            <a:srgbClr val="00B0F0"/>
          </a:solidFill>
        </a:ln>
      </dgm:spPr>
      <dgm:t>
        <a:bodyPr/>
        <a:lstStyle/>
        <a:p>
          <a:r>
            <a:rPr lang="de-DE" dirty="0" err="1"/>
            <a:t>Conclusion</a:t>
          </a:r>
          <a:endParaRPr lang="de-DE" dirty="0"/>
        </a:p>
      </dgm:t>
    </dgm:pt>
    <dgm:pt modelId="{1C6FC3E2-5B0C-463B-8B50-99BE8ECCE8DB}" type="parTrans" cxnId="{3760C5FC-7CCC-424C-AC32-42E759E9107C}">
      <dgm:prSet/>
      <dgm:spPr/>
      <dgm:t>
        <a:bodyPr/>
        <a:lstStyle/>
        <a:p>
          <a:endParaRPr lang="de-DE"/>
        </a:p>
      </dgm:t>
    </dgm:pt>
    <dgm:pt modelId="{D490F8AF-B313-4620-89EE-D37B9FD97CB3}" type="sibTrans" cxnId="{3760C5FC-7CCC-424C-AC32-42E759E9107C}">
      <dgm:prSet/>
      <dgm:spPr/>
      <dgm:t>
        <a:bodyPr/>
        <a:lstStyle/>
        <a:p>
          <a:endParaRPr lang="de-DE"/>
        </a:p>
      </dgm:t>
    </dgm:pt>
    <dgm:pt modelId="{CCE72CAA-348D-439B-93FC-FA604F006E0A}" type="pres">
      <dgm:prSet presAssocID="{A356A684-CF1B-4D52-B9BA-3189C3CCABFF}" presName="linearFlow" presStyleCnt="0">
        <dgm:presLayoutVars>
          <dgm:dir/>
          <dgm:resizeHandles val="exact"/>
        </dgm:presLayoutVars>
      </dgm:prSet>
      <dgm:spPr/>
    </dgm:pt>
    <dgm:pt modelId="{CF59AB8E-6D85-45DE-A002-77739C737AEC}" type="pres">
      <dgm:prSet presAssocID="{9955C77D-1E08-4AD4-973F-7657C8E67CA9}" presName="composite" presStyleCnt="0"/>
      <dgm:spPr/>
    </dgm:pt>
    <dgm:pt modelId="{788CE4D2-7F8B-4057-B58A-C03C0CA7C75C}" type="pres">
      <dgm:prSet presAssocID="{9955C77D-1E08-4AD4-973F-7657C8E67CA9}" presName="imgShp" presStyleLbl="fgImgPlace1" presStyleIdx="0" presStyleCnt="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pt>
    <dgm:pt modelId="{2B132265-0A4F-4D91-8A2E-1781674C2493}" type="pres">
      <dgm:prSet presAssocID="{9955C77D-1E08-4AD4-973F-7657C8E67CA9}" presName="txShp" presStyleLbl="node1" presStyleIdx="0" presStyleCnt="8">
        <dgm:presLayoutVars>
          <dgm:bulletEnabled val="1"/>
        </dgm:presLayoutVars>
      </dgm:prSet>
      <dgm:spPr/>
    </dgm:pt>
    <dgm:pt modelId="{1A33BD07-81E8-45CD-9F09-FF632D53A45A}" type="pres">
      <dgm:prSet presAssocID="{64DAE33A-862B-4A9A-9B04-9553A802A139}" presName="spacing" presStyleCnt="0"/>
      <dgm:spPr/>
    </dgm:pt>
    <dgm:pt modelId="{3C248EF8-948D-43D6-9F24-BFBD43825259}" type="pres">
      <dgm:prSet presAssocID="{8CF50CA6-9A30-4F43-8CDB-21C783A242E4}" presName="composite" presStyleCnt="0"/>
      <dgm:spPr/>
    </dgm:pt>
    <dgm:pt modelId="{8A9BD0DD-4018-4A90-A226-BF9202D48E17}" type="pres">
      <dgm:prSet presAssocID="{8CF50CA6-9A30-4F43-8CDB-21C783A242E4}" presName="imgShp" presStyleLbl="fgImgPlac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pt>
    <dgm:pt modelId="{2E461398-8C8C-4C3A-B794-1D16CEEF0BD7}" type="pres">
      <dgm:prSet presAssocID="{8CF50CA6-9A30-4F43-8CDB-21C783A242E4}" presName="txShp" presStyleLbl="node1" presStyleIdx="1" presStyleCnt="8">
        <dgm:presLayoutVars>
          <dgm:bulletEnabled val="1"/>
        </dgm:presLayoutVars>
      </dgm:prSet>
      <dgm:spPr/>
    </dgm:pt>
    <dgm:pt modelId="{141EE29E-9791-4A66-82C8-5CC29CB6AD62}" type="pres">
      <dgm:prSet presAssocID="{42823A36-F389-46BB-8D25-316255BB4109}" presName="spacing" presStyleCnt="0"/>
      <dgm:spPr/>
    </dgm:pt>
    <dgm:pt modelId="{92906DFF-FFDB-4348-BE0E-450919BB0BCF}" type="pres">
      <dgm:prSet presAssocID="{B6D3284D-DD74-4DA5-8524-45716C3ECBD3}" presName="composite" presStyleCnt="0"/>
      <dgm:spPr/>
    </dgm:pt>
    <dgm:pt modelId="{75AD4E68-4BE0-4E09-8002-04D46217319C}" type="pres">
      <dgm:prSet presAssocID="{B6D3284D-DD74-4DA5-8524-45716C3ECBD3}" presName="imgShp" presStyleLbl="fgImgPlac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7CD38D79-41F6-49D3-9849-5B63E6DB7875}" type="pres">
      <dgm:prSet presAssocID="{B6D3284D-DD74-4DA5-8524-45716C3ECBD3}" presName="txShp" presStyleLbl="node1" presStyleIdx="2" presStyleCnt="8">
        <dgm:presLayoutVars>
          <dgm:bulletEnabled val="1"/>
        </dgm:presLayoutVars>
      </dgm:prSet>
      <dgm:spPr/>
    </dgm:pt>
    <dgm:pt modelId="{2B4A8764-A337-441D-83A3-7342EC7892F5}" type="pres">
      <dgm:prSet presAssocID="{E605E898-41C2-4EB1-A881-165D3FC92315}" presName="spacing" presStyleCnt="0"/>
      <dgm:spPr/>
    </dgm:pt>
    <dgm:pt modelId="{88FD13B4-D13D-4178-9A1A-2DE235EB1551}" type="pres">
      <dgm:prSet presAssocID="{513F6188-CEB0-42F8-AEFD-A4F305529DBD}" presName="composite" presStyleCnt="0"/>
      <dgm:spPr/>
    </dgm:pt>
    <dgm:pt modelId="{C8460498-D0FC-42CE-BBE3-94FB9A194418}" type="pres">
      <dgm:prSet presAssocID="{513F6188-CEB0-42F8-AEFD-A4F305529DBD}" presName="imgShp" presStyleLbl="fgImgPlac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74134026-51E2-493A-9F7E-E59EE41D62D3}" type="pres">
      <dgm:prSet presAssocID="{513F6188-CEB0-42F8-AEFD-A4F305529DBD}" presName="txShp" presStyleLbl="node1" presStyleIdx="3" presStyleCnt="8">
        <dgm:presLayoutVars>
          <dgm:bulletEnabled val="1"/>
        </dgm:presLayoutVars>
      </dgm:prSet>
      <dgm:spPr/>
    </dgm:pt>
    <dgm:pt modelId="{473465DF-7E3D-41E7-9887-60D4A5373069}" type="pres">
      <dgm:prSet presAssocID="{C074593E-92F6-4044-98F4-C99E000840BB}" presName="spacing" presStyleCnt="0"/>
      <dgm:spPr/>
    </dgm:pt>
    <dgm:pt modelId="{B4B4E65F-CD16-4815-96F7-8B095E021CE3}" type="pres">
      <dgm:prSet presAssocID="{D1E627BF-7AAE-4A55-9AD1-14B5800CC42A}" presName="composite" presStyleCnt="0"/>
      <dgm:spPr/>
    </dgm:pt>
    <dgm:pt modelId="{D25939F9-51DA-4E18-9E81-F32DBA2F27FA}" type="pres">
      <dgm:prSet presAssocID="{D1E627BF-7AAE-4A55-9AD1-14B5800CC42A}" presName="imgShp" presStyleLbl="fgImgPlac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pt>
    <dgm:pt modelId="{459F2337-7B83-422C-A95E-35591ED12503}" type="pres">
      <dgm:prSet presAssocID="{D1E627BF-7AAE-4A55-9AD1-14B5800CC42A}" presName="txShp" presStyleLbl="node1" presStyleIdx="4" presStyleCnt="8">
        <dgm:presLayoutVars>
          <dgm:bulletEnabled val="1"/>
        </dgm:presLayoutVars>
      </dgm:prSet>
      <dgm:spPr/>
    </dgm:pt>
    <dgm:pt modelId="{25E2357E-37BC-4FA1-A1E2-C83AD379C63B}" type="pres">
      <dgm:prSet presAssocID="{F82200FA-B95A-418E-A54D-401B4FC9D1A8}" presName="spacing" presStyleCnt="0"/>
      <dgm:spPr/>
    </dgm:pt>
    <dgm:pt modelId="{1B2D53AA-EBA3-43F5-A4DA-DDD43766422B}" type="pres">
      <dgm:prSet presAssocID="{6C1027C6-5BA9-47D4-96DC-0F5F2BDAD786}" presName="composite" presStyleCnt="0"/>
      <dgm:spPr/>
    </dgm:pt>
    <dgm:pt modelId="{E5791270-4949-4E37-9A7C-925B0DA98EAE}" type="pres">
      <dgm:prSet presAssocID="{6C1027C6-5BA9-47D4-96DC-0F5F2BDAD786}" presName="imgShp" presStyleLbl="fgImgPlac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pt>
    <dgm:pt modelId="{685D1760-2D49-446F-BDD7-61970FE2DF1E}" type="pres">
      <dgm:prSet presAssocID="{6C1027C6-5BA9-47D4-96DC-0F5F2BDAD786}" presName="txShp" presStyleLbl="node1" presStyleIdx="5" presStyleCnt="8">
        <dgm:presLayoutVars>
          <dgm:bulletEnabled val="1"/>
        </dgm:presLayoutVars>
      </dgm:prSet>
      <dgm:spPr/>
    </dgm:pt>
    <dgm:pt modelId="{982A2E26-8465-4322-8A8A-81499738F2E1}" type="pres">
      <dgm:prSet presAssocID="{26E09997-60C6-42DC-9895-A13840DA7918}" presName="spacing" presStyleCnt="0"/>
      <dgm:spPr/>
    </dgm:pt>
    <dgm:pt modelId="{28A71951-5CDD-4BD4-BE3B-71975F8CC8EC}" type="pres">
      <dgm:prSet presAssocID="{5427C929-AF81-4B19-AD5B-D6C967ACD9C3}" presName="composite" presStyleCnt="0"/>
      <dgm:spPr/>
    </dgm:pt>
    <dgm:pt modelId="{6C13ECF5-EC21-4D03-ACB7-0312DD434653}" type="pres">
      <dgm:prSet presAssocID="{5427C929-AF81-4B19-AD5B-D6C967ACD9C3}" presName="imgShp" presStyleLbl="fgImgPlac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dgm:spPr>
    </dgm:pt>
    <dgm:pt modelId="{DFFBBB91-D236-49C3-BB82-AF34CA1A8CE0}" type="pres">
      <dgm:prSet presAssocID="{5427C929-AF81-4B19-AD5B-D6C967ACD9C3}" presName="txShp" presStyleLbl="node1" presStyleIdx="6" presStyleCnt="8">
        <dgm:presLayoutVars>
          <dgm:bulletEnabled val="1"/>
        </dgm:presLayoutVars>
      </dgm:prSet>
      <dgm:spPr/>
    </dgm:pt>
    <dgm:pt modelId="{92C88873-A155-4D30-99D6-F27767BEA748}" type="pres">
      <dgm:prSet presAssocID="{7368B935-F195-4BB6-9C2F-2C74B5F0FAE7}" presName="spacing" presStyleCnt="0"/>
      <dgm:spPr/>
    </dgm:pt>
    <dgm:pt modelId="{BFDDD090-2F9A-458C-9BDB-2D151439FED4}" type="pres">
      <dgm:prSet presAssocID="{A8B1F8F1-DAA6-4571-AE74-279D250F9AC7}" presName="composite" presStyleCnt="0"/>
      <dgm:spPr/>
    </dgm:pt>
    <dgm:pt modelId="{1228E9BF-DCBD-4908-B942-5723D94CDD91}" type="pres">
      <dgm:prSet presAssocID="{A8B1F8F1-DAA6-4571-AE74-279D250F9AC7}" presName="imgShp" presStyleLbl="fgImgPlac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pt>
    <dgm:pt modelId="{1572AE5E-18BC-4D27-BE95-CCDC113B0762}" type="pres">
      <dgm:prSet presAssocID="{A8B1F8F1-DAA6-4571-AE74-279D250F9AC7}" presName="txShp" presStyleLbl="node1" presStyleIdx="7" presStyleCnt="8">
        <dgm:presLayoutVars>
          <dgm:bulletEnabled val="1"/>
        </dgm:presLayoutVars>
      </dgm:prSet>
      <dgm:spPr/>
    </dgm:pt>
  </dgm:ptLst>
  <dgm:cxnLst>
    <dgm:cxn modelId="{176F0C02-397D-4ED1-BB2B-F38536E71596}" srcId="{A356A684-CF1B-4D52-B9BA-3189C3CCABFF}" destId="{9955C77D-1E08-4AD4-973F-7657C8E67CA9}" srcOrd="0" destOrd="0" parTransId="{B24B6A58-1F5E-4AE1-A759-55383B426060}" sibTransId="{64DAE33A-862B-4A9A-9B04-9553A802A139}"/>
    <dgm:cxn modelId="{C2E5525E-E921-44A8-8E89-FF188FEC138E}" srcId="{A356A684-CF1B-4D52-B9BA-3189C3CCABFF}" destId="{8CF50CA6-9A30-4F43-8CDB-21C783A242E4}" srcOrd="1" destOrd="0" parTransId="{2420BEB9-B5E0-4911-A03E-4D99480AB35F}" sibTransId="{42823A36-F389-46BB-8D25-316255BB4109}"/>
    <dgm:cxn modelId="{857FAE66-B803-4EFF-B2A8-AF9AC55C5FB4}" srcId="{A356A684-CF1B-4D52-B9BA-3189C3CCABFF}" destId="{6C1027C6-5BA9-47D4-96DC-0F5F2BDAD786}" srcOrd="5" destOrd="0" parTransId="{FEC6E6D9-E4CD-42AE-A09E-1C771E2D9A88}" sibTransId="{26E09997-60C6-42DC-9895-A13840DA7918}"/>
    <dgm:cxn modelId="{3A57D547-F806-474A-9BDB-13F9A40265A5}" type="presOf" srcId="{8CF50CA6-9A30-4F43-8CDB-21C783A242E4}" destId="{2E461398-8C8C-4C3A-B794-1D16CEEF0BD7}" srcOrd="0" destOrd="0" presId="urn:microsoft.com/office/officeart/2005/8/layout/vList3"/>
    <dgm:cxn modelId="{F007C37B-D60A-4CEB-8F20-119DC8FD7F1C}" type="presOf" srcId="{A356A684-CF1B-4D52-B9BA-3189C3CCABFF}" destId="{CCE72CAA-348D-439B-93FC-FA604F006E0A}" srcOrd="0" destOrd="0" presId="urn:microsoft.com/office/officeart/2005/8/layout/vList3"/>
    <dgm:cxn modelId="{D00FD488-0C83-4FD8-9D13-CDA9E624BA24}" type="presOf" srcId="{A8B1F8F1-DAA6-4571-AE74-279D250F9AC7}" destId="{1572AE5E-18BC-4D27-BE95-CCDC113B0762}" srcOrd="0" destOrd="0" presId="urn:microsoft.com/office/officeart/2005/8/layout/vList3"/>
    <dgm:cxn modelId="{94AA438E-37D5-45EB-BBAB-AD83574F214B}" srcId="{A356A684-CF1B-4D52-B9BA-3189C3CCABFF}" destId="{B6D3284D-DD74-4DA5-8524-45716C3ECBD3}" srcOrd="2" destOrd="0" parTransId="{6174A064-830B-435C-B974-0CA34687D7A3}" sibTransId="{E605E898-41C2-4EB1-A881-165D3FC92315}"/>
    <dgm:cxn modelId="{843F0BA8-66F1-473D-B155-511165227EFC}" type="presOf" srcId="{513F6188-CEB0-42F8-AEFD-A4F305529DBD}" destId="{74134026-51E2-493A-9F7E-E59EE41D62D3}" srcOrd="0" destOrd="0" presId="urn:microsoft.com/office/officeart/2005/8/layout/vList3"/>
    <dgm:cxn modelId="{4B183CB0-B5A2-445A-B3D3-30322DDBD461}" type="presOf" srcId="{6C1027C6-5BA9-47D4-96DC-0F5F2BDAD786}" destId="{685D1760-2D49-446F-BDD7-61970FE2DF1E}" srcOrd="0" destOrd="0" presId="urn:microsoft.com/office/officeart/2005/8/layout/vList3"/>
    <dgm:cxn modelId="{968369C9-526F-4169-9F09-B5866E9B950B}" srcId="{A356A684-CF1B-4D52-B9BA-3189C3CCABFF}" destId="{5427C929-AF81-4B19-AD5B-D6C967ACD9C3}" srcOrd="6" destOrd="0" parTransId="{4835D02A-93B3-43E3-B995-3E3367943E9D}" sibTransId="{7368B935-F195-4BB6-9C2F-2C74B5F0FAE7}"/>
    <dgm:cxn modelId="{FBF0FED1-B951-4883-82BE-CCE01DE7D609}" srcId="{A356A684-CF1B-4D52-B9BA-3189C3CCABFF}" destId="{D1E627BF-7AAE-4A55-9AD1-14B5800CC42A}" srcOrd="4" destOrd="0" parTransId="{F5465E11-BFB5-4293-B177-0A10F823AE00}" sibTransId="{F82200FA-B95A-418E-A54D-401B4FC9D1A8}"/>
    <dgm:cxn modelId="{B5DB7AD3-AF01-40F7-A813-E69737CE9FB1}" type="presOf" srcId="{B6D3284D-DD74-4DA5-8524-45716C3ECBD3}" destId="{7CD38D79-41F6-49D3-9849-5B63E6DB7875}" srcOrd="0" destOrd="0" presId="urn:microsoft.com/office/officeart/2005/8/layout/vList3"/>
    <dgm:cxn modelId="{67049EE4-98A0-4C95-BB24-84CD38B9424C}" type="presOf" srcId="{D1E627BF-7AAE-4A55-9AD1-14B5800CC42A}" destId="{459F2337-7B83-422C-A95E-35591ED12503}" srcOrd="0" destOrd="0" presId="urn:microsoft.com/office/officeart/2005/8/layout/vList3"/>
    <dgm:cxn modelId="{5AA1BDED-B573-4313-815D-702DBC81A287}" type="presOf" srcId="{9955C77D-1E08-4AD4-973F-7657C8E67CA9}" destId="{2B132265-0A4F-4D91-8A2E-1781674C2493}" srcOrd="0" destOrd="0" presId="urn:microsoft.com/office/officeart/2005/8/layout/vList3"/>
    <dgm:cxn modelId="{3760C5FC-7CCC-424C-AC32-42E759E9107C}" srcId="{A356A684-CF1B-4D52-B9BA-3189C3CCABFF}" destId="{A8B1F8F1-DAA6-4571-AE74-279D250F9AC7}" srcOrd="7" destOrd="0" parTransId="{1C6FC3E2-5B0C-463B-8B50-99BE8ECCE8DB}" sibTransId="{D490F8AF-B313-4620-89EE-D37B9FD97CB3}"/>
    <dgm:cxn modelId="{C8691BFD-F89F-4636-B2D9-3B719C3AF5DC}" type="presOf" srcId="{5427C929-AF81-4B19-AD5B-D6C967ACD9C3}" destId="{DFFBBB91-D236-49C3-BB82-AF34CA1A8CE0}" srcOrd="0" destOrd="0" presId="urn:microsoft.com/office/officeart/2005/8/layout/vList3"/>
    <dgm:cxn modelId="{FB220EFE-A1BC-4E26-A6DF-939D5C99DA16}" srcId="{A356A684-CF1B-4D52-B9BA-3189C3CCABFF}" destId="{513F6188-CEB0-42F8-AEFD-A4F305529DBD}" srcOrd="3" destOrd="0" parTransId="{906C21FF-D13A-4DAA-80AF-2732AFA2FA6E}" sibTransId="{C074593E-92F6-4044-98F4-C99E000840BB}"/>
    <dgm:cxn modelId="{252E75E0-E0C6-4F08-AD7F-70D2DDD8E6D6}" type="presParOf" srcId="{CCE72CAA-348D-439B-93FC-FA604F006E0A}" destId="{CF59AB8E-6D85-45DE-A002-77739C737AEC}" srcOrd="0" destOrd="0" presId="urn:microsoft.com/office/officeart/2005/8/layout/vList3"/>
    <dgm:cxn modelId="{74707C70-A0D2-460B-B280-96FAEF1E60A6}" type="presParOf" srcId="{CF59AB8E-6D85-45DE-A002-77739C737AEC}" destId="{788CE4D2-7F8B-4057-B58A-C03C0CA7C75C}" srcOrd="0" destOrd="0" presId="urn:microsoft.com/office/officeart/2005/8/layout/vList3"/>
    <dgm:cxn modelId="{81D688D5-946C-4172-B7CA-8A1CC9A7839A}" type="presParOf" srcId="{CF59AB8E-6D85-45DE-A002-77739C737AEC}" destId="{2B132265-0A4F-4D91-8A2E-1781674C2493}" srcOrd="1" destOrd="0" presId="urn:microsoft.com/office/officeart/2005/8/layout/vList3"/>
    <dgm:cxn modelId="{A8C0CAE6-F2C3-4197-B938-15A50395A01E}" type="presParOf" srcId="{CCE72CAA-348D-439B-93FC-FA604F006E0A}" destId="{1A33BD07-81E8-45CD-9F09-FF632D53A45A}" srcOrd="1" destOrd="0" presId="urn:microsoft.com/office/officeart/2005/8/layout/vList3"/>
    <dgm:cxn modelId="{11588D44-70AF-426B-8587-F0E098D7E976}" type="presParOf" srcId="{CCE72CAA-348D-439B-93FC-FA604F006E0A}" destId="{3C248EF8-948D-43D6-9F24-BFBD43825259}" srcOrd="2" destOrd="0" presId="urn:microsoft.com/office/officeart/2005/8/layout/vList3"/>
    <dgm:cxn modelId="{9DB91B22-1DA5-4F40-A998-75327A482F69}" type="presParOf" srcId="{3C248EF8-948D-43D6-9F24-BFBD43825259}" destId="{8A9BD0DD-4018-4A90-A226-BF9202D48E17}" srcOrd="0" destOrd="0" presId="urn:microsoft.com/office/officeart/2005/8/layout/vList3"/>
    <dgm:cxn modelId="{DD559961-78B7-4614-A7F6-0DC012639E9F}" type="presParOf" srcId="{3C248EF8-948D-43D6-9F24-BFBD43825259}" destId="{2E461398-8C8C-4C3A-B794-1D16CEEF0BD7}" srcOrd="1" destOrd="0" presId="urn:microsoft.com/office/officeart/2005/8/layout/vList3"/>
    <dgm:cxn modelId="{98693B95-3F21-43B3-96B9-49A481B71A16}" type="presParOf" srcId="{CCE72CAA-348D-439B-93FC-FA604F006E0A}" destId="{141EE29E-9791-4A66-82C8-5CC29CB6AD62}" srcOrd="3" destOrd="0" presId="urn:microsoft.com/office/officeart/2005/8/layout/vList3"/>
    <dgm:cxn modelId="{BCC70984-2CFC-4246-BD93-042A267EA8CD}" type="presParOf" srcId="{CCE72CAA-348D-439B-93FC-FA604F006E0A}" destId="{92906DFF-FFDB-4348-BE0E-450919BB0BCF}" srcOrd="4" destOrd="0" presId="urn:microsoft.com/office/officeart/2005/8/layout/vList3"/>
    <dgm:cxn modelId="{9EFC6C73-C19B-4D3B-BA8B-605096F95BD5}" type="presParOf" srcId="{92906DFF-FFDB-4348-BE0E-450919BB0BCF}" destId="{75AD4E68-4BE0-4E09-8002-04D46217319C}" srcOrd="0" destOrd="0" presId="urn:microsoft.com/office/officeart/2005/8/layout/vList3"/>
    <dgm:cxn modelId="{BB55D95A-5529-469B-9B2E-66ECB81ECBA8}" type="presParOf" srcId="{92906DFF-FFDB-4348-BE0E-450919BB0BCF}" destId="{7CD38D79-41F6-49D3-9849-5B63E6DB7875}" srcOrd="1" destOrd="0" presId="urn:microsoft.com/office/officeart/2005/8/layout/vList3"/>
    <dgm:cxn modelId="{DE51B33C-9D2F-407C-8F7B-74541F8B2A12}" type="presParOf" srcId="{CCE72CAA-348D-439B-93FC-FA604F006E0A}" destId="{2B4A8764-A337-441D-83A3-7342EC7892F5}" srcOrd="5" destOrd="0" presId="urn:microsoft.com/office/officeart/2005/8/layout/vList3"/>
    <dgm:cxn modelId="{BE8D155A-4B20-46F7-BAA2-79BEA6B8FE7D}" type="presParOf" srcId="{CCE72CAA-348D-439B-93FC-FA604F006E0A}" destId="{88FD13B4-D13D-4178-9A1A-2DE235EB1551}" srcOrd="6" destOrd="0" presId="urn:microsoft.com/office/officeart/2005/8/layout/vList3"/>
    <dgm:cxn modelId="{82A91774-1D6D-4FB2-87D9-2E18B8C20874}" type="presParOf" srcId="{88FD13B4-D13D-4178-9A1A-2DE235EB1551}" destId="{C8460498-D0FC-42CE-BBE3-94FB9A194418}" srcOrd="0" destOrd="0" presId="urn:microsoft.com/office/officeart/2005/8/layout/vList3"/>
    <dgm:cxn modelId="{F8F52320-5C7B-42C6-A1D4-02E4E007F099}" type="presParOf" srcId="{88FD13B4-D13D-4178-9A1A-2DE235EB1551}" destId="{74134026-51E2-493A-9F7E-E59EE41D62D3}" srcOrd="1" destOrd="0" presId="urn:microsoft.com/office/officeart/2005/8/layout/vList3"/>
    <dgm:cxn modelId="{49834D3B-7BE2-4D1D-A135-07E782F6A351}" type="presParOf" srcId="{CCE72CAA-348D-439B-93FC-FA604F006E0A}" destId="{473465DF-7E3D-41E7-9887-60D4A5373069}" srcOrd="7" destOrd="0" presId="urn:microsoft.com/office/officeart/2005/8/layout/vList3"/>
    <dgm:cxn modelId="{32134F83-4C79-47D8-9235-89E62465B8D2}" type="presParOf" srcId="{CCE72CAA-348D-439B-93FC-FA604F006E0A}" destId="{B4B4E65F-CD16-4815-96F7-8B095E021CE3}" srcOrd="8" destOrd="0" presId="urn:microsoft.com/office/officeart/2005/8/layout/vList3"/>
    <dgm:cxn modelId="{607A938D-4C26-454C-9365-DCDB4D43E9FA}" type="presParOf" srcId="{B4B4E65F-CD16-4815-96F7-8B095E021CE3}" destId="{D25939F9-51DA-4E18-9E81-F32DBA2F27FA}" srcOrd="0" destOrd="0" presId="urn:microsoft.com/office/officeart/2005/8/layout/vList3"/>
    <dgm:cxn modelId="{7331CDD1-95F9-4901-92E9-F5E8E3192114}" type="presParOf" srcId="{B4B4E65F-CD16-4815-96F7-8B095E021CE3}" destId="{459F2337-7B83-422C-A95E-35591ED12503}" srcOrd="1" destOrd="0" presId="urn:microsoft.com/office/officeart/2005/8/layout/vList3"/>
    <dgm:cxn modelId="{DD6BEAC9-CC8C-4F2D-B4BC-B4EB35D6A425}" type="presParOf" srcId="{CCE72CAA-348D-439B-93FC-FA604F006E0A}" destId="{25E2357E-37BC-4FA1-A1E2-C83AD379C63B}" srcOrd="9" destOrd="0" presId="urn:microsoft.com/office/officeart/2005/8/layout/vList3"/>
    <dgm:cxn modelId="{25E5CF8A-1E24-4744-89CF-FFD986F15127}" type="presParOf" srcId="{CCE72CAA-348D-439B-93FC-FA604F006E0A}" destId="{1B2D53AA-EBA3-43F5-A4DA-DDD43766422B}" srcOrd="10" destOrd="0" presId="urn:microsoft.com/office/officeart/2005/8/layout/vList3"/>
    <dgm:cxn modelId="{C173314F-8C08-4033-A34D-189AECEE370E}" type="presParOf" srcId="{1B2D53AA-EBA3-43F5-A4DA-DDD43766422B}" destId="{E5791270-4949-4E37-9A7C-925B0DA98EAE}" srcOrd="0" destOrd="0" presId="urn:microsoft.com/office/officeart/2005/8/layout/vList3"/>
    <dgm:cxn modelId="{09D45991-55F8-4CC7-8F29-50A57434B927}" type="presParOf" srcId="{1B2D53AA-EBA3-43F5-A4DA-DDD43766422B}" destId="{685D1760-2D49-446F-BDD7-61970FE2DF1E}" srcOrd="1" destOrd="0" presId="urn:microsoft.com/office/officeart/2005/8/layout/vList3"/>
    <dgm:cxn modelId="{581FE824-A235-43E4-80F1-EDD34292D672}" type="presParOf" srcId="{CCE72CAA-348D-439B-93FC-FA604F006E0A}" destId="{982A2E26-8465-4322-8A8A-81499738F2E1}" srcOrd="11" destOrd="0" presId="urn:microsoft.com/office/officeart/2005/8/layout/vList3"/>
    <dgm:cxn modelId="{CCE0A2FF-CDE4-4A15-8C06-C67A6E9F1068}" type="presParOf" srcId="{CCE72CAA-348D-439B-93FC-FA604F006E0A}" destId="{28A71951-5CDD-4BD4-BE3B-71975F8CC8EC}" srcOrd="12" destOrd="0" presId="urn:microsoft.com/office/officeart/2005/8/layout/vList3"/>
    <dgm:cxn modelId="{A9BFD29A-C80B-4F43-9797-2BA387161E34}" type="presParOf" srcId="{28A71951-5CDD-4BD4-BE3B-71975F8CC8EC}" destId="{6C13ECF5-EC21-4D03-ACB7-0312DD434653}" srcOrd="0" destOrd="0" presId="urn:microsoft.com/office/officeart/2005/8/layout/vList3"/>
    <dgm:cxn modelId="{04DE3447-30F9-474A-B876-9E5AC265B867}" type="presParOf" srcId="{28A71951-5CDD-4BD4-BE3B-71975F8CC8EC}" destId="{DFFBBB91-D236-49C3-BB82-AF34CA1A8CE0}" srcOrd="1" destOrd="0" presId="urn:microsoft.com/office/officeart/2005/8/layout/vList3"/>
    <dgm:cxn modelId="{A98D008C-B8DB-4B66-BAF1-AA87F03070B9}" type="presParOf" srcId="{CCE72CAA-348D-439B-93FC-FA604F006E0A}" destId="{92C88873-A155-4D30-99D6-F27767BEA748}" srcOrd="13" destOrd="0" presId="urn:microsoft.com/office/officeart/2005/8/layout/vList3"/>
    <dgm:cxn modelId="{A177D09E-D737-4771-B909-6302042E236F}" type="presParOf" srcId="{CCE72CAA-348D-439B-93FC-FA604F006E0A}" destId="{BFDDD090-2F9A-458C-9BDB-2D151439FED4}" srcOrd="14" destOrd="0" presId="urn:microsoft.com/office/officeart/2005/8/layout/vList3"/>
    <dgm:cxn modelId="{13808AED-D246-42AC-9BFE-BAF8E7B47C52}" type="presParOf" srcId="{BFDDD090-2F9A-458C-9BDB-2D151439FED4}" destId="{1228E9BF-DCBD-4908-B942-5723D94CDD91}" srcOrd="0" destOrd="0" presId="urn:microsoft.com/office/officeart/2005/8/layout/vList3"/>
    <dgm:cxn modelId="{61E5432F-49EC-4041-9FE7-E9C2EADA95BA}" type="presParOf" srcId="{BFDDD090-2F9A-458C-9BDB-2D151439FED4}" destId="{1572AE5E-18BC-4D27-BE95-CCDC113B0762}"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32265-0A4F-4D91-8A2E-1781674C2493}">
      <dsp:nvSpPr>
        <dsp:cNvPr id="0" name=""/>
        <dsp:cNvSpPr/>
      </dsp:nvSpPr>
      <dsp:spPr>
        <a:xfrm rot="10800000">
          <a:off x="1366032" y="1496"/>
          <a:ext cx="4930978" cy="496077"/>
        </a:xfrm>
        <a:prstGeom prst="homePlate">
          <a:avLst/>
        </a:prstGeom>
        <a:solidFill>
          <a:schemeClr val="lt1">
            <a:hueOff val="0"/>
            <a:satOff val="0"/>
            <a:lumOff val="0"/>
            <a:alphaOff val="0"/>
          </a:schemeClr>
        </a:solidFill>
        <a:ln w="3492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0" i="0" u="none" kern="1200" dirty="0" err="1"/>
            <a:t>Introduction</a:t>
          </a:r>
          <a:endParaRPr lang="de-DE" sz="1900" b="0" kern="1200" dirty="0"/>
        </a:p>
      </dsp:txBody>
      <dsp:txXfrm rot="10800000">
        <a:off x="1490051" y="1496"/>
        <a:ext cx="4806959" cy="496077"/>
      </dsp:txXfrm>
    </dsp:sp>
    <dsp:sp modelId="{788CE4D2-7F8B-4057-B58A-C03C0CA7C75C}">
      <dsp:nvSpPr>
        <dsp:cNvPr id="0" name=""/>
        <dsp:cNvSpPr/>
      </dsp:nvSpPr>
      <dsp:spPr>
        <a:xfrm>
          <a:off x="1117994" y="1496"/>
          <a:ext cx="496077" cy="49607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461398-8C8C-4C3A-B794-1D16CEEF0BD7}">
      <dsp:nvSpPr>
        <dsp:cNvPr id="0" name=""/>
        <dsp:cNvSpPr/>
      </dsp:nvSpPr>
      <dsp:spPr>
        <a:xfrm rot="10800000">
          <a:off x="1366032" y="645656"/>
          <a:ext cx="4930978" cy="496077"/>
        </a:xfrm>
        <a:prstGeom prst="homePlate">
          <a:avLst/>
        </a:prstGeom>
        <a:solidFill>
          <a:schemeClr val="lt1">
            <a:hueOff val="0"/>
            <a:satOff val="0"/>
            <a:lumOff val="0"/>
            <a:alphaOff val="0"/>
          </a:schemeClr>
        </a:solidFill>
        <a:ln w="349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0" i="0" u="none" kern="1200" dirty="0"/>
            <a:t>Basic knowledge of addiction &amp; media</a:t>
          </a:r>
          <a:endParaRPr lang="de-DE" sz="1900" kern="1200" dirty="0"/>
        </a:p>
      </dsp:txBody>
      <dsp:txXfrm rot="10800000">
        <a:off x="1490051" y="645656"/>
        <a:ext cx="4806959" cy="496077"/>
      </dsp:txXfrm>
    </dsp:sp>
    <dsp:sp modelId="{8A9BD0DD-4018-4A90-A226-BF9202D48E17}">
      <dsp:nvSpPr>
        <dsp:cNvPr id="0" name=""/>
        <dsp:cNvSpPr/>
      </dsp:nvSpPr>
      <dsp:spPr>
        <a:xfrm>
          <a:off x="1117994" y="645656"/>
          <a:ext cx="496077" cy="49607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D38D79-41F6-49D3-9849-5B63E6DB7875}">
      <dsp:nvSpPr>
        <dsp:cNvPr id="0" name=""/>
        <dsp:cNvSpPr/>
      </dsp:nvSpPr>
      <dsp:spPr>
        <a:xfrm rot="10800000">
          <a:off x="1366032" y="1289817"/>
          <a:ext cx="4930978" cy="496077"/>
        </a:xfrm>
        <a:prstGeom prst="homePlate">
          <a:avLst/>
        </a:prstGeom>
        <a:solidFill>
          <a:schemeClr val="lt1">
            <a:hueOff val="0"/>
            <a:satOff val="0"/>
            <a:lumOff val="0"/>
            <a:alphaOff val="0"/>
          </a:schemeClr>
        </a:solidFill>
        <a:ln w="3492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0" i="0" u="none" kern="1200" dirty="0" err="1"/>
            <a:t>Parenting</a:t>
          </a:r>
          <a:r>
            <a:rPr lang="de-DE" sz="1900" b="0" i="0" u="none" kern="1200" dirty="0"/>
            <a:t> </a:t>
          </a:r>
          <a:r>
            <a:rPr lang="de-DE" sz="1900" b="0" i="0" u="none" kern="1200" dirty="0" err="1"/>
            <a:t>skills</a:t>
          </a:r>
          <a:r>
            <a:rPr lang="de-DE" sz="1900" b="0" i="0" u="none" kern="1200" dirty="0"/>
            <a:t> I: </a:t>
          </a:r>
          <a:r>
            <a:rPr lang="de-DE" sz="1900" b="0" i="0" u="none" kern="1200" dirty="0" err="1"/>
            <a:t>Parenthood</a:t>
          </a:r>
          <a:endParaRPr lang="de-DE" sz="1900" kern="1200" dirty="0"/>
        </a:p>
      </dsp:txBody>
      <dsp:txXfrm rot="10800000">
        <a:off x="1490051" y="1289817"/>
        <a:ext cx="4806959" cy="496077"/>
      </dsp:txXfrm>
    </dsp:sp>
    <dsp:sp modelId="{75AD4E68-4BE0-4E09-8002-04D46217319C}">
      <dsp:nvSpPr>
        <dsp:cNvPr id="0" name=""/>
        <dsp:cNvSpPr/>
      </dsp:nvSpPr>
      <dsp:spPr>
        <a:xfrm>
          <a:off x="1117994" y="1289817"/>
          <a:ext cx="496077" cy="49607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134026-51E2-493A-9F7E-E59EE41D62D3}">
      <dsp:nvSpPr>
        <dsp:cNvPr id="0" name=""/>
        <dsp:cNvSpPr/>
      </dsp:nvSpPr>
      <dsp:spPr>
        <a:xfrm rot="10800000">
          <a:off x="1366032" y="1933977"/>
          <a:ext cx="4930978" cy="496077"/>
        </a:xfrm>
        <a:prstGeom prst="homePlate">
          <a:avLst/>
        </a:prstGeom>
        <a:solidFill>
          <a:schemeClr val="lt1">
            <a:hueOff val="0"/>
            <a:satOff val="0"/>
            <a:lumOff val="0"/>
            <a:alphaOff val="0"/>
          </a:schemeClr>
        </a:solidFill>
        <a:ln w="349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0" i="0" u="none" kern="1200" dirty="0"/>
            <a:t>Media </a:t>
          </a:r>
          <a:r>
            <a:rPr lang="de-DE" sz="1900" b="0" i="0" u="none" kern="1200" dirty="0" err="1"/>
            <a:t>literacy</a:t>
          </a:r>
          <a:endParaRPr lang="de-DE" sz="1900" kern="1200" dirty="0"/>
        </a:p>
      </dsp:txBody>
      <dsp:txXfrm rot="10800000">
        <a:off x="1490051" y="1933977"/>
        <a:ext cx="4806959" cy="496077"/>
      </dsp:txXfrm>
    </dsp:sp>
    <dsp:sp modelId="{C8460498-D0FC-42CE-BBE3-94FB9A194418}">
      <dsp:nvSpPr>
        <dsp:cNvPr id="0" name=""/>
        <dsp:cNvSpPr/>
      </dsp:nvSpPr>
      <dsp:spPr>
        <a:xfrm>
          <a:off x="1117994" y="1933977"/>
          <a:ext cx="496077" cy="49607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9F2337-7B83-422C-A95E-35591ED12503}">
      <dsp:nvSpPr>
        <dsp:cNvPr id="0" name=""/>
        <dsp:cNvSpPr/>
      </dsp:nvSpPr>
      <dsp:spPr>
        <a:xfrm rot="10800000">
          <a:off x="1366032" y="2578138"/>
          <a:ext cx="4930978" cy="496077"/>
        </a:xfrm>
        <a:prstGeom prst="homePlate">
          <a:avLst/>
        </a:prstGeom>
        <a:solidFill>
          <a:schemeClr val="lt1">
            <a:hueOff val="0"/>
            <a:satOff val="0"/>
            <a:lumOff val="0"/>
            <a:alphaOff val="0"/>
          </a:schemeClr>
        </a:solidFill>
        <a:ln w="3492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0" i="0" u="none" kern="1200" dirty="0" err="1"/>
            <a:t>Parenting</a:t>
          </a:r>
          <a:r>
            <a:rPr lang="de-DE" sz="1900" b="0" i="0" u="none" kern="1200" dirty="0"/>
            <a:t> </a:t>
          </a:r>
          <a:r>
            <a:rPr lang="de-DE" sz="1900" b="0" i="0" u="none" kern="1200" dirty="0" err="1"/>
            <a:t>skills</a:t>
          </a:r>
          <a:r>
            <a:rPr lang="de-DE" sz="1900" b="0" i="0" u="none" kern="1200" dirty="0"/>
            <a:t> II: Presence</a:t>
          </a:r>
          <a:endParaRPr lang="de-DE" sz="1900" kern="1200" dirty="0"/>
        </a:p>
      </dsp:txBody>
      <dsp:txXfrm rot="10800000">
        <a:off x="1490051" y="2578138"/>
        <a:ext cx="4806959" cy="496077"/>
      </dsp:txXfrm>
    </dsp:sp>
    <dsp:sp modelId="{D25939F9-51DA-4E18-9E81-F32DBA2F27FA}">
      <dsp:nvSpPr>
        <dsp:cNvPr id="0" name=""/>
        <dsp:cNvSpPr/>
      </dsp:nvSpPr>
      <dsp:spPr>
        <a:xfrm>
          <a:off x="1117994" y="2578138"/>
          <a:ext cx="496077" cy="49607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5D1760-2D49-446F-BDD7-61970FE2DF1E}">
      <dsp:nvSpPr>
        <dsp:cNvPr id="0" name=""/>
        <dsp:cNvSpPr/>
      </dsp:nvSpPr>
      <dsp:spPr>
        <a:xfrm rot="10800000">
          <a:off x="1366032" y="3222298"/>
          <a:ext cx="4930978" cy="496077"/>
        </a:xfrm>
        <a:prstGeom prst="homePlate">
          <a:avLst/>
        </a:prstGeom>
        <a:solidFill>
          <a:schemeClr val="lt1">
            <a:hueOff val="0"/>
            <a:satOff val="0"/>
            <a:lumOff val="0"/>
            <a:alphaOff val="0"/>
          </a:schemeClr>
        </a:solidFill>
        <a:ln w="34925" cap="flat" cmpd="sng" algn="ctr">
          <a:solidFill>
            <a:scrgbClr r="0" g="0" b="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0" i="0" u="none" kern="1200" dirty="0"/>
            <a:t>Communication &amp; Conflict Management</a:t>
          </a:r>
          <a:endParaRPr lang="de-DE" sz="1900" kern="1200" dirty="0"/>
        </a:p>
      </dsp:txBody>
      <dsp:txXfrm rot="10800000">
        <a:off x="1490051" y="3222298"/>
        <a:ext cx="4806959" cy="496077"/>
      </dsp:txXfrm>
    </dsp:sp>
    <dsp:sp modelId="{E5791270-4949-4E37-9A7C-925B0DA98EAE}">
      <dsp:nvSpPr>
        <dsp:cNvPr id="0" name=""/>
        <dsp:cNvSpPr/>
      </dsp:nvSpPr>
      <dsp:spPr>
        <a:xfrm>
          <a:off x="1117994" y="3222298"/>
          <a:ext cx="496077" cy="49607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FBBB91-D236-49C3-BB82-AF34CA1A8CE0}">
      <dsp:nvSpPr>
        <dsp:cNvPr id="0" name=""/>
        <dsp:cNvSpPr/>
      </dsp:nvSpPr>
      <dsp:spPr>
        <a:xfrm rot="10800000">
          <a:off x="1366032" y="3866459"/>
          <a:ext cx="4930978" cy="496077"/>
        </a:xfrm>
        <a:prstGeom prst="homePlate">
          <a:avLst/>
        </a:prstGeom>
        <a:solidFill>
          <a:schemeClr val="lt1">
            <a:hueOff val="0"/>
            <a:satOff val="0"/>
            <a:lumOff val="0"/>
            <a:alphaOff val="0"/>
          </a:schemeClr>
        </a:solidFill>
        <a:ln w="34925"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b="0" i="0" u="none" kern="1200" dirty="0" err="1"/>
            <a:t>Parenthood</a:t>
          </a:r>
          <a:r>
            <a:rPr lang="de-DE" sz="1900" b="0" i="0" u="none" kern="1200" dirty="0"/>
            <a:t> III: Critical </a:t>
          </a:r>
          <a:r>
            <a:rPr lang="de-DE" sz="1900" b="0" i="0" u="none" kern="1200" dirty="0" err="1"/>
            <a:t>stages</a:t>
          </a:r>
          <a:endParaRPr lang="de-DE" sz="1900" kern="1200" dirty="0"/>
        </a:p>
      </dsp:txBody>
      <dsp:txXfrm rot="10800000">
        <a:off x="1490051" y="3866459"/>
        <a:ext cx="4806959" cy="496077"/>
      </dsp:txXfrm>
    </dsp:sp>
    <dsp:sp modelId="{6C13ECF5-EC21-4D03-ACB7-0312DD434653}">
      <dsp:nvSpPr>
        <dsp:cNvPr id="0" name=""/>
        <dsp:cNvSpPr/>
      </dsp:nvSpPr>
      <dsp:spPr>
        <a:xfrm>
          <a:off x="1117994" y="3866459"/>
          <a:ext cx="496077" cy="496077"/>
        </a:xfrm>
        <a:prstGeom prst="ellipse">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72AE5E-18BC-4D27-BE95-CCDC113B0762}">
      <dsp:nvSpPr>
        <dsp:cNvPr id="0" name=""/>
        <dsp:cNvSpPr/>
      </dsp:nvSpPr>
      <dsp:spPr>
        <a:xfrm rot="10800000">
          <a:off x="1366032" y="4510620"/>
          <a:ext cx="4930978" cy="496077"/>
        </a:xfrm>
        <a:prstGeom prst="homePlate">
          <a:avLst/>
        </a:prstGeom>
        <a:solidFill>
          <a:schemeClr val="lt1">
            <a:hueOff val="0"/>
            <a:satOff val="0"/>
            <a:lumOff val="0"/>
            <a:alphaOff val="0"/>
          </a:schemeClr>
        </a:solidFill>
        <a:ln w="3492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8756" tIns="72390" rIns="135128" bIns="72390" numCol="1" spcCol="1270" anchor="ctr" anchorCtr="0">
          <a:noAutofit/>
        </a:bodyPr>
        <a:lstStyle/>
        <a:p>
          <a:pPr marL="0" lvl="0" indent="0" algn="ctr" defTabSz="844550">
            <a:lnSpc>
              <a:spcPct val="90000"/>
            </a:lnSpc>
            <a:spcBef>
              <a:spcPct val="0"/>
            </a:spcBef>
            <a:spcAft>
              <a:spcPct val="35000"/>
            </a:spcAft>
            <a:buNone/>
          </a:pPr>
          <a:r>
            <a:rPr lang="de-DE" sz="1900" kern="1200" dirty="0" err="1"/>
            <a:t>Conclusion</a:t>
          </a:r>
          <a:endParaRPr lang="de-DE" sz="1900" kern="1200" dirty="0"/>
        </a:p>
      </dsp:txBody>
      <dsp:txXfrm rot="10800000">
        <a:off x="1490051" y="4510620"/>
        <a:ext cx="4806959" cy="496077"/>
      </dsp:txXfrm>
    </dsp:sp>
    <dsp:sp modelId="{1228E9BF-DCBD-4908-B942-5723D94CDD91}">
      <dsp:nvSpPr>
        <dsp:cNvPr id="0" name=""/>
        <dsp:cNvSpPr/>
      </dsp:nvSpPr>
      <dsp:spPr>
        <a:xfrm>
          <a:off x="1117994" y="4510620"/>
          <a:ext cx="496077" cy="496077"/>
        </a:xfrm>
        <a:prstGeom prst="ellipse">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5582D7-C0B2-491B-8627-D053D0A97E5C}" type="datetimeFigureOut">
              <a:rPr lang="de-DE" smtClean="0"/>
              <a:pPr/>
              <a:t>14.06.2023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0BBF2-C894-417F-ACCF-A90771E21567}" type="slidenum">
              <a:rPr lang="de-DE" smtClean="0"/>
              <a:pPr/>
              <a:t>‹#›</a:t>
            </a:fld>
            <a:endParaRPr lang="de-DE"/>
          </a:p>
        </p:txBody>
      </p:sp>
    </p:spTree>
    <p:extLst>
      <p:ext uri="{BB962C8B-B14F-4D97-AF65-F5344CB8AC3E}">
        <p14:creationId xmlns:p14="http://schemas.microsoft.com/office/powerpoint/2010/main" val="1606443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48D2C-7637-4248-B21E-D6987F3A9D0F}" type="datetimeFigureOut">
              <a:rPr lang="de-DE" smtClean="0"/>
              <a:pPr/>
              <a:t>14.06.2023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36CA44-73E6-4E1E-83DA-8EDF3F16EFB3}" type="slidenum">
              <a:rPr lang="de-DE" smtClean="0"/>
              <a:pPr/>
              <a:t>‹#›</a:t>
            </a:fld>
            <a:endParaRPr lang="de-DE"/>
          </a:p>
        </p:txBody>
      </p:sp>
    </p:spTree>
    <p:extLst>
      <p:ext uri="{BB962C8B-B14F-4D97-AF65-F5344CB8AC3E}">
        <p14:creationId xmlns:p14="http://schemas.microsoft.com/office/powerpoint/2010/main" val="263654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GB" dirty="0" err="1"/>
              <a:t>Umfang</a:t>
            </a:r>
            <a:r>
              <a:rPr lang="en-GB" dirty="0"/>
              <a:t>: 15 </a:t>
            </a:r>
            <a:r>
              <a:rPr lang="en-GB" dirty="0" err="1"/>
              <a:t>Minuten</a:t>
            </a:r>
            <a:r>
              <a:rPr lang="en-GB" dirty="0"/>
              <a:t> + 5 </a:t>
            </a:r>
            <a:r>
              <a:rPr lang="en-GB" dirty="0" err="1"/>
              <a:t>Minuten</a:t>
            </a:r>
            <a:r>
              <a:rPr lang="en-GB" dirty="0"/>
              <a:t> </a:t>
            </a:r>
            <a:r>
              <a:rPr lang="en-GB" dirty="0" err="1"/>
              <a:t>Fragen</a:t>
            </a:r>
            <a:r>
              <a:rPr lang="en-GB" dirty="0"/>
              <a:t> </a:t>
            </a:r>
            <a:r>
              <a:rPr lang="en-GB" dirty="0">
                <a:sym typeface="Wingdings" panose="05000000000000000000" pitchFamily="2" charset="2"/>
              </a:rPr>
              <a:t> 10-12 </a:t>
            </a:r>
            <a:r>
              <a:rPr lang="en-GB" dirty="0" err="1">
                <a:sym typeface="Wingdings" panose="05000000000000000000" pitchFamily="2" charset="2"/>
              </a:rPr>
              <a:t>Folien</a:t>
            </a:r>
            <a:endParaRPr lang="en-GB" dirty="0">
              <a:sym typeface="Wingdings" panose="05000000000000000000" pitchFamily="2" charset="2"/>
            </a:endParaRPr>
          </a:p>
          <a:p>
            <a:r>
              <a:rPr lang="en-GB" dirty="0" err="1">
                <a:sym typeface="Wingdings" panose="05000000000000000000" pitchFamily="2" charset="2"/>
              </a:rPr>
              <a:t>Ggfs</a:t>
            </a:r>
            <a:r>
              <a:rPr lang="en-GB" dirty="0">
                <a:sym typeface="Wingdings" panose="05000000000000000000" pitchFamily="2" charset="2"/>
              </a:rPr>
              <a:t>. Backup 5 </a:t>
            </a:r>
            <a:r>
              <a:rPr lang="en-GB" dirty="0" err="1">
                <a:sym typeface="Wingdings" panose="05000000000000000000" pitchFamily="2" charset="2"/>
              </a:rPr>
              <a:t>Minuten</a:t>
            </a:r>
            <a:endParaRPr lang="en-GB" dirty="0"/>
          </a:p>
        </p:txBody>
      </p:sp>
      <p:sp>
        <p:nvSpPr>
          <p:cNvPr id="4" name="Foliennummernplatzhalter 3"/>
          <p:cNvSpPr>
            <a:spLocks noGrp="1"/>
          </p:cNvSpPr>
          <p:nvPr>
            <p:ph type="sldNum" sz="quarter" idx="10"/>
          </p:nvPr>
        </p:nvSpPr>
        <p:spPr/>
        <p:txBody>
          <a:bodyPr/>
          <a:lstStyle/>
          <a:p>
            <a:fld id="{C436CA44-73E6-4E1E-83DA-8EDF3F16EFB3}" type="slidenum">
              <a:rPr lang="de-DE" smtClean="0"/>
              <a:pPr/>
              <a:t>1</a:t>
            </a:fld>
            <a:endParaRPr lang="de-DE"/>
          </a:p>
        </p:txBody>
      </p:sp>
    </p:spTree>
    <p:extLst>
      <p:ext uri="{BB962C8B-B14F-4D97-AF65-F5344CB8AC3E}">
        <p14:creationId xmlns:p14="http://schemas.microsoft.com/office/powerpoint/2010/main" val="3048687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11</a:t>
            </a:fld>
            <a:endParaRPr lang="de-DE"/>
          </a:p>
        </p:txBody>
      </p:sp>
    </p:spTree>
    <p:extLst>
      <p:ext uri="{BB962C8B-B14F-4D97-AF65-F5344CB8AC3E}">
        <p14:creationId xmlns:p14="http://schemas.microsoft.com/office/powerpoint/2010/main" val="219458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12</a:t>
            </a:fld>
            <a:endParaRPr lang="de-DE"/>
          </a:p>
        </p:txBody>
      </p:sp>
    </p:spTree>
    <p:extLst>
      <p:ext uri="{BB962C8B-B14F-4D97-AF65-F5344CB8AC3E}">
        <p14:creationId xmlns:p14="http://schemas.microsoft.com/office/powerpoint/2010/main" val="3990391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13</a:t>
            </a:fld>
            <a:endParaRPr lang="de-DE"/>
          </a:p>
        </p:txBody>
      </p:sp>
    </p:spTree>
    <p:extLst>
      <p:ext uri="{BB962C8B-B14F-4D97-AF65-F5344CB8AC3E}">
        <p14:creationId xmlns:p14="http://schemas.microsoft.com/office/powerpoint/2010/main" val="365501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14</a:t>
            </a:fld>
            <a:endParaRPr lang="de-DE"/>
          </a:p>
        </p:txBody>
      </p:sp>
    </p:spTree>
    <p:extLst>
      <p:ext uri="{BB962C8B-B14F-4D97-AF65-F5344CB8AC3E}">
        <p14:creationId xmlns:p14="http://schemas.microsoft.com/office/powerpoint/2010/main" val="641065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15</a:t>
            </a:fld>
            <a:endParaRPr lang="de-DE"/>
          </a:p>
        </p:txBody>
      </p:sp>
    </p:spTree>
    <p:extLst>
      <p:ext uri="{BB962C8B-B14F-4D97-AF65-F5344CB8AC3E}">
        <p14:creationId xmlns:p14="http://schemas.microsoft.com/office/powerpoint/2010/main" val="542723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16</a:t>
            </a:fld>
            <a:endParaRPr lang="de-DE"/>
          </a:p>
        </p:txBody>
      </p:sp>
    </p:spTree>
    <p:extLst>
      <p:ext uri="{BB962C8B-B14F-4D97-AF65-F5344CB8AC3E}">
        <p14:creationId xmlns:p14="http://schemas.microsoft.com/office/powerpoint/2010/main" val="372464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17</a:t>
            </a:fld>
            <a:endParaRPr lang="de-DE"/>
          </a:p>
        </p:txBody>
      </p:sp>
    </p:spTree>
    <p:extLst>
      <p:ext uri="{BB962C8B-B14F-4D97-AF65-F5344CB8AC3E}">
        <p14:creationId xmlns:p14="http://schemas.microsoft.com/office/powerpoint/2010/main" val="187853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18</a:t>
            </a:fld>
            <a:endParaRPr lang="de-DE"/>
          </a:p>
        </p:txBody>
      </p:sp>
    </p:spTree>
    <p:extLst>
      <p:ext uri="{BB962C8B-B14F-4D97-AF65-F5344CB8AC3E}">
        <p14:creationId xmlns:p14="http://schemas.microsoft.com/office/powerpoint/2010/main" val="1732130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19</a:t>
            </a:fld>
            <a:endParaRPr lang="de-DE"/>
          </a:p>
        </p:txBody>
      </p:sp>
    </p:spTree>
    <p:extLst>
      <p:ext uri="{BB962C8B-B14F-4D97-AF65-F5344CB8AC3E}">
        <p14:creationId xmlns:p14="http://schemas.microsoft.com/office/powerpoint/2010/main" val="1345640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https://padlet.com/dhgs_bg/switch-anfang-einer-toolbox-f-r-eltern-z326r5cqg7ct4bjw/slideshow</a:t>
            </a:r>
          </a:p>
        </p:txBody>
      </p:sp>
      <p:sp>
        <p:nvSpPr>
          <p:cNvPr id="4" name="Foliennummernplatzhalter 3"/>
          <p:cNvSpPr>
            <a:spLocks noGrp="1"/>
          </p:cNvSpPr>
          <p:nvPr>
            <p:ph type="sldNum" sz="quarter" idx="5"/>
          </p:nvPr>
        </p:nvSpPr>
        <p:spPr/>
        <p:txBody>
          <a:bodyPr/>
          <a:lstStyle/>
          <a:p>
            <a:fld id="{C436CA44-73E6-4E1E-83DA-8EDF3F16EFB3}" type="slidenum">
              <a:rPr lang="de-DE" smtClean="0"/>
              <a:pPr/>
              <a:t>20</a:t>
            </a:fld>
            <a:endParaRPr lang="de-DE"/>
          </a:p>
        </p:txBody>
      </p:sp>
    </p:spTree>
    <p:extLst>
      <p:ext uri="{BB962C8B-B14F-4D97-AF65-F5344CB8AC3E}">
        <p14:creationId xmlns:p14="http://schemas.microsoft.com/office/powerpoint/2010/main" val="2962932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Insgesamt 30 Minuten – 20+10</a:t>
            </a:r>
          </a:p>
        </p:txBody>
      </p:sp>
      <p:sp>
        <p:nvSpPr>
          <p:cNvPr id="4" name="Foliennummernplatzhalter 3"/>
          <p:cNvSpPr>
            <a:spLocks noGrp="1"/>
          </p:cNvSpPr>
          <p:nvPr>
            <p:ph type="sldNum" sz="quarter" idx="5"/>
          </p:nvPr>
        </p:nvSpPr>
        <p:spPr/>
        <p:txBody>
          <a:bodyPr/>
          <a:lstStyle/>
          <a:p>
            <a:fld id="{C436CA44-73E6-4E1E-83DA-8EDF3F16EFB3}" type="slidenum">
              <a:rPr lang="de-DE" smtClean="0"/>
              <a:pPr/>
              <a:t>2</a:t>
            </a:fld>
            <a:endParaRPr lang="de-DE"/>
          </a:p>
        </p:txBody>
      </p:sp>
    </p:spTree>
    <p:extLst>
      <p:ext uri="{BB962C8B-B14F-4D97-AF65-F5344CB8AC3E}">
        <p14:creationId xmlns:p14="http://schemas.microsoft.com/office/powerpoint/2010/main" val="2184994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21</a:t>
            </a:fld>
            <a:endParaRPr lang="de-DE"/>
          </a:p>
        </p:txBody>
      </p:sp>
    </p:spTree>
    <p:extLst>
      <p:ext uri="{BB962C8B-B14F-4D97-AF65-F5344CB8AC3E}">
        <p14:creationId xmlns:p14="http://schemas.microsoft.com/office/powerpoint/2010/main" val="1470551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22</a:t>
            </a:fld>
            <a:endParaRPr lang="de-DE"/>
          </a:p>
        </p:txBody>
      </p:sp>
    </p:spTree>
    <p:extLst>
      <p:ext uri="{BB962C8B-B14F-4D97-AF65-F5344CB8AC3E}">
        <p14:creationId xmlns:p14="http://schemas.microsoft.com/office/powerpoint/2010/main" val="1169723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23</a:t>
            </a:fld>
            <a:endParaRPr lang="de-DE"/>
          </a:p>
        </p:txBody>
      </p:sp>
    </p:spTree>
    <p:extLst>
      <p:ext uri="{BB962C8B-B14F-4D97-AF65-F5344CB8AC3E}">
        <p14:creationId xmlns:p14="http://schemas.microsoft.com/office/powerpoint/2010/main" val="3766563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24</a:t>
            </a:fld>
            <a:endParaRPr lang="de-DE"/>
          </a:p>
        </p:txBody>
      </p:sp>
    </p:spTree>
    <p:extLst>
      <p:ext uri="{BB962C8B-B14F-4D97-AF65-F5344CB8AC3E}">
        <p14:creationId xmlns:p14="http://schemas.microsoft.com/office/powerpoint/2010/main" val="421475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25</a:t>
            </a:fld>
            <a:endParaRPr lang="de-DE"/>
          </a:p>
        </p:txBody>
      </p:sp>
    </p:spTree>
    <p:extLst>
      <p:ext uri="{BB962C8B-B14F-4D97-AF65-F5344CB8AC3E}">
        <p14:creationId xmlns:p14="http://schemas.microsoft.com/office/powerpoint/2010/main" val="718362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26</a:t>
            </a:fld>
            <a:endParaRPr lang="de-DE"/>
          </a:p>
        </p:txBody>
      </p:sp>
    </p:spTree>
    <p:extLst>
      <p:ext uri="{BB962C8B-B14F-4D97-AF65-F5344CB8AC3E}">
        <p14:creationId xmlns:p14="http://schemas.microsoft.com/office/powerpoint/2010/main" val="4193148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27</a:t>
            </a:fld>
            <a:endParaRPr lang="de-DE"/>
          </a:p>
        </p:txBody>
      </p:sp>
    </p:spTree>
    <p:extLst>
      <p:ext uri="{BB962C8B-B14F-4D97-AF65-F5344CB8AC3E}">
        <p14:creationId xmlns:p14="http://schemas.microsoft.com/office/powerpoint/2010/main" val="134155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240 min = 4 Stunden</a:t>
            </a:r>
          </a:p>
        </p:txBody>
      </p:sp>
      <p:sp>
        <p:nvSpPr>
          <p:cNvPr id="4" name="Foliennummernplatzhalter 3"/>
          <p:cNvSpPr>
            <a:spLocks noGrp="1"/>
          </p:cNvSpPr>
          <p:nvPr>
            <p:ph type="sldNum" sz="quarter" idx="5"/>
          </p:nvPr>
        </p:nvSpPr>
        <p:spPr/>
        <p:txBody>
          <a:bodyPr/>
          <a:lstStyle/>
          <a:p>
            <a:fld id="{C436CA44-73E6-4E1E-83DA-8EDF3F16EFB3}" type="slidenum">
              <a:rPr lang="de-DE" smtClean="0"/>
              <a:pPr/>
              <a:t>4</a:t>
            </a:fld>
            <a:endParaRPr lang="de-DE"/>
          </a:p>
        </p:txBody>
      </p:sp>
    </p:spTree>
    <p:extLst>
      <p:ext uri="{BB962C8B-B14F-4D97-AF65-F5344CB8AC3E}">
        <p14:creationId xmlns:p14="http://schemas.microsoft.com/office/powerpoint/2010/main" val="3364639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5</a:t>
            </a:fld>
            <a:endParaRPr lang="de-DE"/>
          </a:p>
        </p:txBody>
      </p:sp>
    </p:spTree>
    <p:extLst>
      <p:ext uri="{BB962C8B-B14F-4D97-AF65-F5344CB8AC3E}">
        <p14:creationId xmlns:p14="http://schemas.microsoft.com/office/powerpoint/2010/main" val="332464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Family therapy originally sought to articulate theory and practice in order to change dysfunctional transactional family patterns that connect to the development of problem behaviors (Liddle, 2010)</a:t>
            </a:r>
          </a:p>
        </p:txBody>
      </p:sp>
      <p:sp>
        <p:nvSpPr>
          <p:cNvPr id="4" name="Foliennummernplatzhalter 3"/>
          <p:cNvSpPr>
            <a:spLocks noGrp="1"/>
          </p:cNvSpPr>
          <p:nvPr>
            <p:ph type="sldNum" sz="quarter" idx="5"/>
          </p:nvPr>
        </p:nvSpPr>
        <p:spPr/>
        <p:txBody>
          <a:bodyPr/>
          <a:lstStyle/>
          <a:p>
            <a:fld id="{C436CA44-73E6-4E1E-83DA-8EDF3F16EFB3}" type="slidenum">
              <a:rPr lang="de-DE" smtClean="0"/>
              <a:pPr/>
              <a:t>6</a:t>
            </a:fld>
            <a:endParaRPr lang="de-DE"/>
          </a:p>
        </p:txBody>
      </p:sp>
    </p:spTree>
    <p:extLst>
      <p:ext uri="{BB962C8B-B14F-4D97-AF65-F5344CB8AC3E}">
        <p14:creationId xmlns:p14="http://schemas.microsoft.com/office/powerpoint/2010/main" val="41480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7</a:t>
            </a:fld>
            <a:endParaRPr lang="de-DE"/>
          </a:p>
        </p:txBody>
      </p:sp>
    </p:spTree>
    <p:extLst>
      <p:ext uri="{BB962C8B-B14F-4D97-AF65-F5344CB8AC3E}">
        <p14:creationId xmlns:p14="http://schemas.microsoft.com/office/powerpoint/2010/main" val="378203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8</a:t>
            </a:fld>
            <a:endParaRPr lang="de-DE"/>
          </a:p>
        </p:txBody>
      </p:sp>
    </p:spTree>
    <p:extLst>
      <p:ext uri="{BB962C8B-B14F-4D97-AF65-F5344CB8AC3E}">
        <p14:creationId xmlns:p14="http://schemas.microsoft.com/office/powerpoint/2010/main" val="4111042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Participants</a:t>
            </a:r>
            <a:r>
              <a:rPr lang="de-DE" dirty="0"/>
              <a:t>: An SSCS orientiert</a:t>
            </a:r>
          </a:p>
          <a:p>
            <a:r>
              <a:rPr lang="de-DE" dirty="0" err="1"/>
              <a:t>Practitioniers</a:t>
            </a:r>
            <a:r>
              <a:rPr lang="de-DE" dirty="0"/>
              <a:t>: Leitfaden</a:t>
            </a:r>
          </a:p>
        </p:txBody>
      </p:sp>
      <p:sp>
        <p:nvSpPr>
          <p:cNvPr id="4" name="Foliennummernplatzhalter 3"/>
          <p:cNvSpPr>
            <a:spLocks noGrp="1"/>
          </p:cNvSpPr>
          <p:nvPr>
            <p:ph type="sldNum" sz="quarter" idx="5"/>
          </p:nvPr>
        </p:nvSpPr>
        <p:spPr/>
        <p:txBody>
          <a:bodyPr/>
          <a:lstStyle/>
          <a:p>
            <a:fld id="{C436CA44-73E6-4E1E-83DA-8EDF3F16EFB3}" type="slidenum">
              <a:rPr lang="de-DE" smtClean="0"/>
              <a:pPr/>
              <a:t>9</a:t>
            </a:fld>
            <a:endParaRPr lang="de-DE"/>
          </a:p>
        </p:txBody>
      </p:sp>
    </p:spTree>
    <p:extLst>
      <p:ext uri="{BB962C8B-B14F-4D97-AF65-F5344CB8AC3E}">
        <p14:creationId xmlns:p14="http://schemas.microsoft.com/office/powerpoint/2010/main" val="317015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436CA44-73E6-4E1E-83DA-8EDF3F16EFB3}" type="slidenum">
              <a:rPr lang="de-DE" smtClean="0"/>
              <a:pPr/>
              <a:t>10</a:t>
            </a:fld>
            <a:endParaRPr lang="de-DE"/>
          </a:p>
        </p:txBody>
      </p:sp>
    </p:spTree>
    <p:extLst>
      <p:ext uri="{BB962C8B-B14F-4D97-AF65-F5344CB8AC3E}">
        <p14:creationId xmlns:p14="http://schemas.microsoft.com/office/powerpoint/2010/main" val="3639158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Rechteck 9"/>
          <p:cNvSpPr/>
          <p:nvPr userDrawn="1"/>
        </p:nvSpPr>
        <p:spPr>
          <a:xfrm>
            <a:off x="0" y="5789801"/>
            <a:ext cx="6019424"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7" name="Titel 1"/>
          <p:cNvSpPr>
            <a:spLocks noGrp="1"/>
          </p:cNvSpPr>
          <p:nvPr>
            <p:ph type="ctrTitle" hasCustomPrompt="1"/>
          </p:nvPr>
        </p:nvSpPr>
        <p:spPr>
          <a:xfrm>
            <a:off x="674739" y="1744096"/>
            <a:ext cx="11001446" cy="1155508"/>
          </a:xfrm>
          <a:prstGeom prst="rect">
            <a:avLst/>
          </a:prstGeom>
          <a:noFill/>
        </p:spPr>
        <p:txBody>
          <a:bodyPr lIns="0" tIns="0" rIns="0" bIns="0" anchor="b" anchorCtr="0">
            <a:noAutofit/>
          </a:bodyPr>
          <a:lstStyle>
            <a:lvl1pPr algn="l">
              <a:defRPr sz="3200" b="1" cap="all" baseline="0">
                <a:latin typeface="+mj-lt"/>
              </a:defRPr>
            </a:lvl1pPr>
          </a:lstStyle>
          <a:p>
            <a:r>
              <a:rPr lang="de-DE" dirty="0"/>
              <a:t>HEADLINE</a:t>
            </a:r>
          </a:p>
        </p:txBody>
      </p:sp>
      <p:sp>
        <p:nvSpPr>
          <p:cNvPr id="58" name="Untertitel 2"/>
          <p:cNvSpPr>
            <a:spLocks noGrp="1"/>
          </p:cNvSpPr>
          <p:nvPr>
            <p:ph type="subTitle" idx="1" hasCustomPrompt="1"/>
          </p:nvPr>
        </p:nvSpPr>
        <p:spPr>
          <a:xfrm>
            <a:off x="674739" y="2829290"/>
            <a:ext cx="11001446" cy="238522"/>
          </a:xfrm>
          <a:noFill/>
        </p:spPr>
        <p:txBody>
          <a:bodyPr lIns="0">
            <a:noAutofit/>
          </a:bodyPr>
          <a:lstStyle>
            <a:lvl1pPr marL="0" indent="0" algn="l">
              <a:buNone/>
              <a:defRPr sz="2000" cap="all" baseline="0">
                <a:solidFill>
                  <a:srgbClr val="004494"/>
                </a:solidFill>
                <a:effectLst/>
                <a:latin typeface="+mn-lt"/>
              </a:defRPr>
            </a:lvl1pPr>
            <a:lvl2pPr marL="371484" indent="0" algn="ctr">
              <a:buNone/>
              <a:defRPr sz="1625"/>
            </a:lvl2pPr>
            <a:lvl3pPr marL="742969" indent="0" algn="ctr">
              <a:buNone/>
              <a:defRPr sz="1463"/>
            </a:lvl3pPr>
            <a:lvl4pPr marL="1114453" indent="0" algn="ctr">
              <a:buNone/>
              <a:defRPr sz="1300"/>
            </a:lvl4pPr>
            <a:lvl5pPr marL="1485937" indent="0" algn="ctr">
              <a:buNone/>
              <a:defRPr sz="1300"/>
            </a:lvl5pPr>
            <a:lvl6pPr marL="1857421" indent="0" algn="ctr">
              <a:buNone/>
              <a:defRPr sz="1300"/>
            </a:lvl6pPr>
            <a:lvl7pPr marL="2228906" indent="0" algn="ctr">
              <a:buNone/>
              <a:defRPr sz="1300"/>
            </a:lvl7pPr>
            <a:lvl8pPr marL="2600390" indent="0" algn="ctr">
              <a:buNone/>
              <a:defRPr sz="1300"/>
            </a:lvl8pPr>
            <a:lvl9pPr marL="2971874" indent="0" algn="ctr">
              <a:buNone/>
              <a:defRPr sz="1300"/>
            </a:lvl9pPr>
          </a:lstStyle>
          <a:p>
            <a:r>
              <a:rPr lang="de-DE" dirty="0"/>
              <a:t>Subheadline</a:t>
            </a:r>
          </a:p>
        </p:txBody>
      </p:sp>
      <p:sp>
        <p:nvSpPr>
          <p:cNvPr id="59" name="Datumsplatzhalter 3"/>
          <p:cNvSpPr>
            <a:spLocks noGrp="1"/>
          </p:cNvSpPr>
          <p:nvPr>
            <p:ph type="dt" sz="half" idx="2"/>
          </p:nvPr>
        </p:nvSpPr>
        <p:spPr>
          <a:xfrm>
            <a:off x="674739" y="3310350"/>
            <a:ext cx="3178524" cy="252542"/>
          </a:xfrm>
          <a:prstGeom prst="rect">
            <a:avLst/>
          </a:prstGeom>
        </p:spPr>
        <p:txBody>
          <a:bodyPr vert="horz" lIns="0" tIns="45720" rIns="91440" bIns="45720" rtlCol="0" anchor="b" anchorCtr="0"/>
          <a:lstStyle>
            <a:lvl1pPr algn="l">
              <a:defRPr sz="894">
                <a:solidFill>
                  <a:schemeClr val="tx1">
                    <a:lumMod val="60000"/>
                    <a:lumOff val="40000"/>
                  </a:schemeClr>
                </a:solidFill>
                <a:latin typeface="+mn-lt"/>
              </a:defRPr>
            </a:lvl1pPr>
          </a:lstStyle>
          <a:p>
            <a:r>
              <a:rPr lang="de-DE"/>
              <a:t>15.06.2023</a:t>
            </a:r>
            <a:endParaRPr lang="de-DE" dirty="0"/>
          </a:p>
        </p:txBody>
      </p:sp>
      <p:sp>
        <p:nvSpPr>
          <p:cNvPr id="3" name="Rechteck 2"/>
          <p:cNvSpPr/>
          <p:nvPr userDrawn="1"/>
        </p:nvSpPr>
        <p:spPr>
          <a:xfrm>
            <a:off x="8321880" y="486561"/>
            <a:ext cx="370664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pic>
        <p:nvPicPr>
          <p:cNvPr id="9" name="Grafik 8">
            <a:extLst>
              <a:ext uri="{FF2B5EF4-FFF2-40B4-BE49-F238E27FC236}">
                <a16:creationId xmlns:a16="http://schemas.microsoft.com/office/drawing/2014/main" id="{F38793F5-41C5-4208-B73C-D50F7C95E2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6686" y="673114"/>
            <a:ext cx="3827967" cy="652347"/>
          </a:xfrm>
          <a:prstGeom prst="rect">
            <a:avLst/>
          </a:prstGeom>
        </p:spPr>
      </p:pic>
    </p:spTree>
    <p:extLst>
      <p:ext uri="{BB962C8B-B14F-4D97-AF65-F5344CB8AC3E}">
        <p14:creationId xmlns:p14="http://schemas.microsoft.com/office/powerpoint/2010/main" val="186898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amp; SmartArt-Grafik">
    <p:spTree>
      <p:nvGrpSpPr>
        <p:cNvPr id="1" name=""/>
        <p:cNvGrpSpPr/>
        <p:nvPr/>
      </p:nvGrpSpPr>
      <p:grpSpPr>
        <a:xfrm>
          <a:off x="0" y="0"/>
          <a:ext cx="0" cy="0"/>
          <a:chOff x="0" y="0"/>
          <a:chExt cx="0" cy="0"/>
        </a:xfrm>
      </p:grpSpPr>
      <p:sp>
        <p:nvSpPr>
          <p:cNvPr id="7" name="SmartArt-Platzhalter 6"/>
          <p:cNvSpPr>
            <a:spLocks noGrp="1"/>
          </p:cNvSpPr>
          <p:nvPr>
            <p:ph type="dgm" sz="quarter" idx="13"/>
          </p:nvPr>
        </p:nvSpPr>
        <p:spPr>
          <a:xfrm>
            <a:off x="515938" y="1700215"/>
            <a:ext cx="11160126" cy="4357687"/>
          </a:xfrm>
        </p:spPr>
        <p:txBody>
          <a:bodyPr/>
          <a:lstStyle>
            <a:lvl1pPr>
              <a:buClr>
                <a:srgbClr val="0064A0"/>
              </a:buClr>
              <a:defRPr>
                <a:latin typeface="+mn-lt"/>
              </a:defRPr>
            </a:lvl1pPr>
          </a:lstStyle>
          <a:p>
            <a:endParaRPr lang="de-DE" dirty="0"/>
          </a:p>
        </p:txBody>
      </p:sp>
      <p:sp>
        <p:nvSpPr>
          <p:cNvPr id="9"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8"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0"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1"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394746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mp; Bild ganzseitig">
    <p:spTree>
      <p:nvGrpSpPr>
        <p:cNvPr id="1" name=""/>
        <p:cNvGrpSpPr/>
        <p:nvPr/>
      </p:nvGrpSpPr>
      <p:grpSpPr>
        <a:xfrm>
          <a:off x="0" y="0"/>
          <a:ext cx="0" cy="0"/>
          <a:chOff x="0" y="0"/>
          <a:chExt cx="0" cy="0"/>
        </a:xfrm>
      </p:grpSpPr>
      <p:sp>
        <p:nvSpPr>
          <p:cNvPr id="7" name="Bildplatzhalter 6"/>
          <p:cNvSpPr>
            <a:spLocks noGrp="1"/>
          </p:cNvSpPr>
          <p:nvPr>
            <p:ph type="pic" sz="quarter" idx="14"/>
          </p:nvPr>
        </p:nvSpPr>
        <p:spPr>
          <a:xfrm>
            <a:off x="515939" y="1700215"/>
            <a:ext cx="11160124" cy="4357687"/>
          </a:xfrm>
          <a:solidFill>
            <a:schemeClr val="bg1">
              <a:lumMod val="95000"/>
            </a:schemeClr>
          </a:solidFill>
        </p:spPr>
        <p:txBody>
          <a:bodyPr anchor="ctr"/>
          <a:lstStyle>
            <a:lvl1pPr marL="0" indent="0" algn="ctr">
              <a:buNone/>
              <a:defRPr>
                <a:latin typeface="+mn-lt"/>
              </a:defRPr>
            </a:lvl1pPr>
          </a:lstStyle>
          <a:p>
            <a:r>
              <a:rPr lang="de-DE" dirty="0"/>
              <a:t>Bild durch Klicken auf Symbol hinzufügen</a:t>
            </a:r>
          </a:p>
        </p:txBody>
      </p:sp>
      <p:sp>
        <p:nvSpPr>
          <p:cNvPr id="9"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8"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0"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1"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68836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Bild &amp; Text">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6292299" y="1700215"/>
            <a:ext cx="5383764" cy="4357687"/>
          </a:xfrm>
        </p:spPr>
        <p:txBody>
          <a:bodyPr/>
          <a:lstStyle>
            <a:lvl1pPr>
              <a:buClr>
                <a:srgbClr val="0064A0"/>
              </a:buClr>
              <a:defRPr>
                <a:latin typeface="+mn-lt"/>
              </a:defRPr>
            </a:lvl1pPr>
            <a:lvl2pPr>
              <a:buClr>
                <a:srgbClr val="0064A0"/>
              </a:buClr>
              <a:defRPr>
                <a:latin typeface="+mn-lt"/>
              </a:defRPr>
            </a:lvl2pPr>
            <a:lvl3pPr>
              <a:buClr>
                <a:srgbClr val="0064A0"/>
              </a:buClr>
              <a:defRPr>
                <a:latin typeface="+mn-lt"/>
              </a:defRPr>
            </a:lvl3pPr>
            <a:lvl4pPr>
              <a:buClr>
                <a:srgbClr val="0064A0"/>
              </a:buClr>
              <a:defRPr>
                <a:latin typeface="+mn-lt"/>
              </a:defRPr>
            </a:lvl4pPr>
            <a:lvl5pPr>
              <a:buClr>
                <a:srgbClr val="0064A0"/>
              </a:buCl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Bildplatzhalter 6"/>
          <p:cNvSpPr>
            <a:spLocks noGrp="1"/>
          </p:cNvSpPr>
          <p:nvPr>
            <p:ph type="pic" sz="quarter" idx="14"/>
          </p:nvPr>
        </p:nvSpPr>
        <p:spPr>
          <a:xfrm>
            <a:off x="515941" y="1700215"/>
            <a:ext cx="5580063" cy="4357687"/>
          </a:xfrm>
          <a:solidFill>
            <a:schemeClr val="bg1">
              <a:lumMod val="95000"/>
            </a:schemeClr>
          </a:solidFill>
        </p:spPr>
        <p:txBody>
          <a:bodyPr anchor="ctr"/>
          <a:lstStyle>
            <a:lvl1pPr marL="0" indent="0" algn="ctr">
              <a:buNone/>
              <a:defRPr>
                <a:latin typeface="+mn-lt"/>
              </a:defRPr>
            </a:lvl1pPr>
          </a:lstStyle>
          <a:p>
            <a:r>
              <a:rPr lang="de-DE" dirty="0"/>
              <a:t>Bild durch Klicken auf Symbol hinzufügen</a:t>
            </a:r>
          </a:p>
        </p:txBody>
      </p:sp>
      <p:sp>
        <p:nvSpPr>
          <p:cNvPr id="10"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8"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1"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2"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07248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amp; Diagramm">
    <p:spTree>
      <p:nvGrpSpPr>
        <p:cNvPr id="1" name=""/>
        <p:cNvGrpSpPr/>
        <p:nvPr/>
      </p:nvGrpSpPr>
      <p:grpSpPr>
        <a:xfrm>
          <a:off x="0" y="0"/>
          <a:ext cx="0" cy="0"/>
          <a:chOff x="0" y="0"/>
          <a:chExt cx="0" cy="0"/>
        </a:xfrm>
      </p:grpSpPr>
      <p:sp>
        <p:nvSpPr>
          <p:cNvPr id="10" name="Diagrammplatzhalter 8"/>
          <p:cNvSpPr>
            <a:spLocks noGrp="1"/>
          </p:cNvSpPr>
          <p:nvPr>
            <p:ph type="chart" sz="quarter" idx="15"/>
          </p:nvPr>
        </p:nvSpPr>
        <p:spPr>
          <a:xfrm>
            <a:off x="515938" y="1700215"/>
            <a:ext cx="11160126" cy="4357687"/>
          </a:xfrm>
        </p:spPr>
        <p:txBody>
          <a:bodyPr anchor="ctr"/>
          <a:lstStyle>
            <a:lvl1pPr marL="0" indent="0" algn="ctr">
              <a:buNone/>
              <a:defRPr>
                <a:latin typeface="+mn-lt"/>
              </a:defRPr>
            </a:lvl1pPr>
          </a:lstStyle>
          <a:p>
            <a:endParaRPr lang="de-DE" dirty="0"/>
          </a:p>
        </p:txBody>
      </p:sp>
      <p:sp>
        <p:nvSpPr>
          <p:cNvPr id="8"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7"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9"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1"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684144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Diagramm &amp; Text">
    <p:spTree>
      <p:nvGrpSpPr>
        <p:cNvPr id="1" name=""/>
        <p:cNvGrpSpPr/>
        <p:nvPr/>
      </p:nvGrpSpPr>
      <p:grpSpPr>
        <a:xfrm>
          <a:off x="0" y="0"/>
          <a:ext cx="0" cy="0"/>
          <a:chOff x="0" y="0"/>
          <a:chExt cx="0" cy="0"/>
        </a:xfrm>
      </p:grpSpPr>
      <p:sp>
        <p:nvSpPr>
          <p:cNvPr id="10" name="Diagrammplatzhalter 8"/>
          <p:cNvSpPr>
            <a:spLocks noGrp="1"/>
          </p:cNvSpPr>
          <p:nvPr>
            <p:ph type="chart" sz="quarter" idx="15"/>
          </p:nvPr>
        </p:nvSpPr>
        <p:spPr>
          <a:xfrm>
            <a:off x="515939" y="1700215"/>
            <a:ext cx="5580062" cy="4357687"/>
          </a:xfrm>
        </p:spPr>
        <p:txBody>
          <a:bodyPr anchor="ctr"/>
          <a:lstStyle>
            <a:lvl1pPr marL="0" indent="0" algn="ctr">
              <a:buNone/>
              <a:defRPr>
                <a:latin typeface="+mn-lt"/>
              </a:defRPr>
            </a:lvl1pPr>
          </a:lstStyle>
          <a:p>
            <a:endParaRPr lang="de-DE" dirty="0"/>
          </a:p>
        </p:txBody>
      </p:sp>
      <p:sp>
        <p:nvSpPr>
          <p:cNvPr id="7" name="Textplatzhalter 8"/>
          <p:cNvSpPr>
            <a:spLocks noGrp="1"/>
          </p:cNvSpPr>
          <p:nvPr>
            <p:ph type="body" sz="quarter" idx="13"/>
          </p:nvPr>
        </p:nvSpPr>
        <p:spPr>
          <a:xfrm>
            <a:off x="6292299" y="1700215"/>
            <a:ext cx="5383764" cy="4357687"/>
          </a:xfrm>
        </p:spPr>
        <p:txBody>
          <a:bodyPr/>
          <a:lstStyle>
            <a:lvl1pPr>
              <a:buClr>
                <a:srgbClr val="0064A0"/>
              </a:buClr>
              <a:defRPr>
                <a:latin typeface="+mn-lt"/>
              </a:defRPr>
            </a:lvl1pPr>
            <a:lvl2pPr>
              <a:buClr>
                <a:srgbClr val="0064A0"/>
              </a:buClr>
              <a:defRPr>
                <a:latin typeface="+mn-lt"/>
              </a:defRPr>
            </a:lvl2pPr>
            <a:lvl3pPr>
              <a:buClr>
                <a:srgbClr val="0064A0"/>
              </a:buClr>
              <a:defRPr>
                <a:latin typeface="+mn-lt"/>
              </a:defRPr>
            </a:lvl3pPr>
            <a:lvl4pPr>
              <a:buClr>
                <a:srgbClr val="0064A0"/>
              </a:buClr>
              <a:defRPr>
                <a:latin typeface="+mn-lt"/>
              </a:defRPr>
            </a:lvl4pPr>
            <a:lvl5pPr>
              <a:buClr>
                <a:srgbClr val="0064A0"/>
              </a:buCl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8"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1"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2"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392014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Headline, Diagramm &amp; Diagramm">
    <p:spTree>
      <p:nvGrpSpPr>
        <p:cNvPr id="1" name=""/>
        <p:cNvGrpSpPr/>
        <p:nvPr/>
      </p:nvGrpSpPr>
      <p:grpSpPr>
        <a:xfrm>
          <a:off x="0" y="0"/>
          <a:ext cx="0" cy="0"/>
          <a:chOff x="0" y="0"/>
          <a:chExt cx="0" cy="0"/>
        </a:xfrm>
      </p:grpSpPr>
      <p:sp>
        <p:nvSpPr>
          <p:cNvPr id="10" name="Diagrammplatzhalter 8"/>
          <p:cNvSpPr>
            <a:spLocks noGrp="1"/>
          </p:cNvSpPr>
          <p:nvPr>
            <p:ph type="chart" sz="quarter" idx="15"/>
          </p:nvPr>
        </p:nvSpPr>
        <p:spPr>
          <a:xfrm>
            <a:off x="515940" y="1700215"/>
            <a:ext cx="5399086" cy="4357687"/>
          </a:xfrm>
        </p:spPr>
        <p:txBody>
          <a:bodyPr anchor="ctr"/>
          <a:lstStyle>
            <a:lvl1pPr marL="0" indent="0" algn="ctr">
              <a:buNone/>
              <a:defRPr>
                <a:latin typeface="+mn-lt"/>
              </a:defRPr>
            </a:lvl1pPr>
          </a:lstStyle>
          <a:p>
            <a:endParaRPr lang="de-DE" dirty="0"/>
          </a:p>
        </p:txBody>
      </p:sp>
      <p:sp>
        <p:nvSpPr>
          <p:cNvPr id="9" name="Diagrammplatzhalter 8"/>
          <p:cNvSpPr>
            <a:spLocks noGrp="1"/>
          </p:cNvSpPr>
          <p:nvPr>
            <p:ph type="chart" sz="quarter" idx="16"/>
          </p:nvPr>
        </p:nvSpPr>
        <p:spPr>
          <a:xfrm>
            <a:off x="6276980" y="1700215"/>
            <a:ext cx="5399086" cy="4357687"/>
          </a:xfrm>
        </p:spPr>
        <p:txBody>
          <a:bodyPr anchor="ctr"/>
          <a:lstStyle>
            <a:lvl1pPr marL="0" indent="0" algn="ctr">
              <a:buNone/>
              <a:defRPr>
                <a:latin typeface="+mn-lt"/>
              </a:defRPr>
            </a:lvl1pPr>
          </a:lstStyle>
          <a:p>
            <a:endParaRPr lang="de-DE" dirty="0"/>
          </a:p>
        </p:txBody>
      </p:sp>
      <p:sp>
        <p:nvSpPr>
          <p:cNvPr id="11"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8"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2"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3"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278673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rei">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6"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8"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9"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5901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haltsverzeichnis">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410551" y="1700215"/>
            <a:ext cx="9199573" cy="4357687"/>
          </a:xfrm>
        </p:spPr>
        <p:txBody>
          <a:bodyPr>
            <a:noAutofit/>
          </a:bodyPr>
          <a:lstStyle>
            <a:lvl1pPr marL="278613" indent="-278613">
              <a:lnSpc>
                <a:spcPct val="100000"/>
              </a:lnSpc>
              <a:buClr>
                <a:srgbClr val="0064A0"/>
              </a:buClr>
              <a:buFont typeface="+mj-lt"/>
              <a:buAutoNum type="arabicPeriod"/>
              <a:defRPr sz="2000" b="0">
                <a:solidFill>
                  <a:schemeClr val="tx1"/>
                </a:solidFill>
                <a:latin typeface="+mn-lt"/>
              </a:defRPr>
            </a:lvl1pPr>
            <a:lvl2pPr marL="508211" indent="-220569">
              <a:lnSpc>
                <a:spcPct val="100000"/>
              </a:lnSpc>
              <a:buClr>
                <a:srgbClr val="0064A0"/>
              </a:buClr>
              <a:buFont typeface="+mj-lt"/>
              <a:buAutoNum type="arabicPeriod"/>
              <a:defRPr sz="2000">
                <a:solidFill>
                  <a:schemeClr val="tx1"/>
                </a:solidFill>
                <a:latin typeface="+mn-lt"/>
              </a:defRPr>
            </a:lvl2pPr>
            <a:lvl3pPr marL="803593" indent="-295383">
              <a:lnSpc>
                <a:spcPct val="100000"/>
              </a:lnSpc>
              <a:buClr>
                <a:srgbClr val="0064A0"/>
              </a:buClr>
              <a:buFont typeface="+mj-lt"/>
              <a:buAutoNum type="arabicPeriod"/>
              <a:defRPr sz="2000">
                <a:solidFill>
                  <a:schemeClr val="tx1"/>
                </a:solidFill>
                <a:latin typeface="+mn-lt"/>
              </a:defRPr>
            </a:lvl3pPr>
            <a:lvl4pPr marL="1091235" indent="-287643">
              <a:lnSpc>
                <a:spcPct val="100000"/>
              </a:lnSpc>
              <a:buClr>
                <a:srgbClr val="0064A0"/>
              </a:buClr>
              <a:buFont typeface="+mj-lt"/>
              <a:buAutoNum type="arabicPeriod"/>
              <a:defRPr sz="2000">
                <a:solidFill>
                  <a:schemeClr val="tx1"/>
                </a:solidFill>
                <a:latin typeface="+mn-lt"/>
              </a:defRPr>
            </a:lvl4pPr>
            <a:lvl5pPr marL="1387907" indent="-296671">
              <a:lnSpc>
                <a:spcPct val="100000"/>
              </a:lnSpc>
              <a:buClr>
                <a:srgbClr val="0064A0"/>
              </a:buClr>
              <a:buFont typeface="+mj-lt"/>
              <a:buAutoNum type="arabicPeriod"/>
              <a:defRPr sz="2000">
                <a:solidFill>
                  <a:schemeClr val="tx1"/>
                </a:solidFill>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Titel 1"/>
          <p:cNvSpPr>
            <a:spLocks noGrp="1"/>
          </p:cNvSpPr>
          <p:nvPr>
            <p:ph type="title" hasCustomPrompt="1"/>
          </p:nvPr>
        </p:nvSpPr>
        <p:spPr>
          <a:xfrm>
            <a:off x="410548" y="387541"/>
            <a:ext cx="8444300" cy="864446"/>
          </a:xfrm>
          <a:prstGeom prst="rect">
            <a:avLst/>
          </a:prstGeom>
        </p:spPr>
        <p:txBody>
          <a:bodyPr anchor="b"/>
          <a:lstStyle>
            <a:lvl1pPr>
              <a:defRPr sz="2800" b="1">
                <a:latin typeface="+mn-lt"/>
              </a:defRPr>
            </a:lvl1pPr>
          </a:lstStyle>
          <a:p>
            <a:r>
              <a:rPr lang="de-DE" dirty="0"/>
              <a:t>Headline</a:t>
            </a:r>
          </a:p>
        </p:txBody>
      </p:sp>
      <p:sp>
        <p:nvSpPr>
          <p:cNvPr id="13"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4"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5"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251356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Kap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10549" y="2422229"/>
            <a:ext cx="10142375" cy="714268"/>
          </a:xfrm>
          <a:prstGeom prst="rect">
            <a:avLst/>
          </a:prstGeom>
        </p:spPr>
        <p:txBody>
          <a:bodyPr>
            <a:noAutofit/>
          </a:bodyPr>
          <a:lstStyle>
            <a:lvl1pPr marL="603662" indent="-603662">
              <a:buClr>
                <a:srgbClr val="0064A0"/>
              </a:buClr>
              <a:buFont typeface="+mj-lt"/>
              <a:buAutoNum type="arabicPeriod"/>
              <a:defRPr sz="2600" b="1" cap="all" baseline="0">
                <a:latin typeface="+mj-lt"/>
              </a:defRPr>
            </a:lvl1pPr>
          </a:lstStyle>
          <a:p>
            <a:r>
              <a:rPr lang="de-DE" dirty="0"/>
              <a:t>Kapitel DURCH KLICKEN BEARBEITEN</a:t>
            </a:r>
          </a:p>
        </p:txBody>
      </p:sp>
      <p:sp>
        <p:nvSpPr>
          <p:cNvPr id="6"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7"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8"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784098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amp; Text ganzseitig">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410551" y="1700215"/>
            <a:ext cx="9210465" cy="4357687"/>
          </a:xfrm>
        </p:spPr>
        <p:txBody>
          <a:bodyPr/>
          <a:lstStyle>
            <a:lvl1pPr>
              <a:buClr>
                <a:srgbClr val="0064A0"/>
              </a:buClr>
              <a:defRPr sz="1800">
                <a:latin typeface="+mn-lt"/>
              </a:defRPr>
            </a:lvl1pPr>
            <a:lvl2pPr>
              <a:buClr>
                <a:srgbClr val="0064A0"/>
              </a:buClr>
              <a:defRPr sz="1800">
                <a:latin typeface="+mn-lt"/>
              </a:defRPr>
            </a:lvl2pPr>
            <a:lvl3pPr>
              <a:buClr>
                <a:srgbClr val="0064A0"/>
              </a:buClr>
              <a:defRPr sz="1800">
                <a:latin typeface="+mn-lt"/>
              </a:defRPr>
            </a:lvl3pPr>
            <a:lvl4pPr>
              <a:buClr>
                <a:srgbClr val="0064A0"/>
              </a:buClr>
              <a:defRPr sz="1800">
                <a:latin typeface="+mn-lt"/>
              </a:defRPr>
            </a:lvl4pPr>
            <a:lvl5pPr>
              <a:buClr>
                <a:srgbClr val="0064A0"/>
              </a:buClr>
              <a:defRPr sz="1800">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1"/>
          <p:cNvSpPr>
            <a:spLocks noGrp="1"/>
          </p:cNvSpPr>
          <p:nvPr>
            <p:ph type="title" hasCustomPrompt="1"/>
          </p:nvPr>
        </p:nvSpPr>
        <p:spPr>
          <a:xfrm>
            <a:off x="410548" y="387541"/>
            <a:ext cx="8444300" cy="864446"/>
          </a:xfrm>
          <a:prstGeom prst="rect">
            <a:avLst/>
          </a:prstGeom>
        </p:spPr>
        <p:txBody>
          <a:bodyPr anchor="b"/>
          <a:lstStyle>
            <a:lvl1pPr>
              <a:defRPr sz="2800" b="0">
                <a:latin typeface="+mn-lt"/>
              </a:defRPr>
            </a:lvl1pPr>
          </a:lstStyle>
          <a:p>
            <a:r>
              <a:rPr lang="de-DE" dirty="0"/>
              <a:t>Headline</a:t>
            </a:r>
          </a:p>
        </p:txBody>
      </p:sp>
      <p:sp>
        <p:nvSpPr>
          <p:cNvPr id="7"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0"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1"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18250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mp; Text 2-spaltig">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410548" y="1700215"/>
            <a:ext cx="5404098" cy="4357687"/>
          </a:xfrm>
        </p:spPr>
        <p:txBody>
          <a:bodyPr/>
          <a:lstStyle>
            <a:lvl1pPr>
              <a:buClr>
                <a:srgbClr val="0064A0"/>
              </a:buClr>
              <a:defRPr>
                <a:latin typeface="+mn-lt"/>
              </a:defRPr>
            </a:lvl1pPr>
            <a:lvl2pPr>
              <a:buClr>
                <a:srgbClr val="0064A0"/>
              </a:buClr>
              <a:defRPr>
                <a:latin typeface="+mn-lt"/>
              </a:defRPr>
            </a:lvl2pPr>
            <a:lvl3pPr>
              <a:buClr>
                <a:srgbClr val="0064A0"/>
              </a:buClr>
              <a:defRPr>
                <a:latin typeface="+mn-lt"/>
              </a:defRPr>
            </a:lvl3pPr>
            <a:lvl4pPr>
              <a:buClr>
                <a:srgbClr val="0064A0"/>
              </a:buClr>
              <a:defRPr>
                <a:latin typeface="+mn-lt"/>
              </a:defRPr>
            </a:lvl4pPr>
            <a:lvl5pPr>
              <a:buClr>
                <a:srgbClr val="0064A0"/>
              </a:buCl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8"/>
          <p:cNvSpPr>
            <a:spLocks noGrp="1"/>
          </p:cNvSpPr>
          <p:nvPr>
            <p:ph type="body" sz="quarter" idx="14"/>
          </p:nvPr>
        </p:nvSpPr>
        <p:spPr>
          <a:xfrm>
            <a:off x="6364421" y="1700215"/>
            <a:ext cx="5311764" cy="4357687"/>
          </a:xfrm>
        </p:spPr>
        <p:txBody>
          <a:bodyPr/>
          <a:lstStyle>
            <a:lvl1pPr>
              <a:buClr>
                <a:srgbClr val="0064A0"/>
              </a:buClr>
              <a:defRPr>
                <a:latin typeface="+mn-lt"/>
              </a:defRPr>
            </a:lvl1pPr>
            <a:lvl2pPr>
              <a:buClr>
                <a:srgbClr val="0064A0"/>
              </a:buClr>
              <a:defRPr>
                <a:latin typeface="+mn-lt"/>
              </a:defRPr>
            </a:lvl2pPr>
            <a:lvl3pPr>
              <a:buClr>
                <a:srgbClr val="0064A0"/>
              </a:buClr>
              <a:defRPr>
                <a:latin typeface="+mn-lt"/>
              </a:defRPr>
            </a:lvl3pPr>
            <a:lvl4pPr>
              <a:buClr>
                <a:srgbClr val="0064A0"/>
              </a:buClr>
              <a:defRPr>
                <a:latin typeface="+mn-lt"/>
              </a:defRPr>
            </a:lvl4pPr>
            <a:lvl5pPr>
              <a:buClr>
                <a:srgbClr val="0064A0"/>
              </a:buCl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8"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1"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2"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679570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amp; Text 3-spaltig">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410552" y="1700215"/>
            <a:ext cx="3447292" cy="4357687"/>
          </a:xfrm>
        </p:spPr>
        <p:txBody>
          <a:bodyPr/>
          <a:lstStyle>
            <a:lvl1pPr>
              <a:buClr>
                <a:srgbClr val="0064A0"/>
              </a:buClr>
              <a:defRPr>
                <a:latin typeface="+mn-lt"/>
              </a:defRPr>
            </a:lvl1pPr>
            <a:lvl2pPr>
              <a:buClr>
                <a:srgbClr val="0064A0"/>
              </a:buClr>
              <a:defRPr>
                <a:latin typeface="+mn-lt"/>
              </a:defRPr>
            </a:lvl2pPr>
            <a:lvl3pPr>
              <a:buClr>
                <a:srgbClr val="0064A0"/>
              </a:buClr>
              <a:defRPr>
                <a:latin typeface="+mn-lt"/>
              </a:defRPr>
            </a:lvl3pPr>
            <a:lvl4pPr>
              <a:buClr>
                <a:srgbClr val="0064A0"/>
              </a:buClr>
              <a:defRPr>
                <a:latin typeface="+mn-lt"/>
              </a:defRPr>
            </a:lvl4pPr>
            <a:lvl5pPr>
              <a:buClr>
                <a:srgbClr val="0064A0"/>
              </a:buCl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8"/>
          <p:cNvSpPr>
            <a:spLocks noGrp="1"/>
          </p:cNvSpPr>
          <p:nvPr>
            <p:ph type="body" sz="quarter" idx="14"/>
          </p:nvPr>
        </p:nvSpPr>
        <p:spPr>
          <a:xfrm>
            <a:off x="4218566" y="1700215"/>
            <a:ext cx="3548386" cy="4357687"/>
          </a:xfrm>
        </p:spPr>
        <p:txBody>
          <a:bodyPr/>
          <a:lstStyle>
            <a:lvl1pPr>
              <a:buClr>
                <a:srgbClr val="0064A0"/>
              </a:buClr>
              <a:defRPr>
                <a:latin typeface="+mn-lt"/>
              </a:defRPr>
            </a:lvl1pPr>
            <a:lvl2pPr>
              <a:buClr>
                <a:srgbClr val="0064A0"/>
              </a:buClr>
              <a:defRPr>
                <a:latin typeface="+mn-lt"/>
              </a:defRPr>
            </a:lvl2pPr>
            <a:lvl3pPr>
              <a:buClr>
                <a:srgbClr val="0064A0"/>
              </a:buClr>
              <a:defRPr>
                <a:latin typeface="+mn-lt"/>
              </a:defRPr>
            </a:lvl3pPr>
            <a:lvl4pPr>
              <a:buClr>
                <a:srgbClr val="0064A0"/>
              </a:buClr>
              <a:defRPr>
                <a:latin typeface="+mn-lt"/>
              </a:defRPr>
            </a:lvl4pPr>
            <a:lvl5pPr>
              <a:buClr>
                <a:srgbClr val="0064A0"/>
              </a:buCl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8"/>
          <p:cNvSpPr>
            <a:spLocks noGrp="1"/>
          </p:cNvSpPr>
          <p:nvPr>
            <p:ph type="body" sz="quarter" idx="15"/>
          </p:nvPr>
        </p:nvSpPr>
        <p:spPr>
          <a:xfrm>
            <a:off x="8127677" y="1700215"/>
            <a:ext cx="3548386" cy="4357687"/>
          </a:xfrm>
        </p:spPr>
        <p:txBody>
          <a:bodyPr/>
          <a:lstStyle>
            <a:lvl1pPr>
              <a:buClr>
                <a:srgbClr val="0064A0"/>
              </a:buClr>
              <a:defRPr>
                <a:latin typeface="+mn-lt"/>
              </a:defRPr>
            </a:lvl1pPr>
            <a:lvl2pPr>
              <a:buClr>
                <a:srgbClr val="0064A0"/>
              </a:buClr>
              <a:defRPr>
                <a:latin typeface="+mn-lt"/>
              </a:defRPr>
            </a:lvl2pPr>
            <a:lvl3pPr>
              <a:buClr>
                <a:srgbClr val="0064A0"/>
              </a:buClr>
              <a:defRPr>
                <a:latin typeface="+mn-lt"/>
              </a:defRPr>
            </a:lvl3pPr>
            <a:lvl4pPr>
              <a:buClr>
                <a:srgbClr val="0064A0"/>
              </a:buClr>
              <a:defRPr>
                <a:latin typeface="+mn-lt"/>
              </a:defRPr>
            </a:lvl4pPr>
            <a:lvl5pPr>
              <a:buClr>
                <a:srgbClr val="0064A0"/>
              </a:buClr>
              <a:defRPr>
                <a:latin typeface="+mn-lt"/>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1"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10"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2"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3"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68729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amp; Text 4-spaltig">
    <p:spTree>
      <p:nvGrpSpPr>
        <p:cNvPr id="1" name=""/>
        <p:cNvGrpSpPr/>
        <p:nvPr/>
      </p:nvGrpSpPr>
      <p:grpSpPr>
        <a:xfrm>
          <a:off x="0" y="0"/>
          <a:ext cx="0" cy="0"/>
          <a:chOff x="0" y="0"/>
          <a:chExt cx="0" cy="0"/>
        </a:xfrm>
      </p:grpSpPr>
      <p:sp>
        <p:nvSpPr>
          <p:cNvPr id="9" name="Textplatzhalter 8"/>
          <p:cNvSpPr>
            <a:spLocks noGrp="1"/>
          </p:cNvSpPr>
          <p:nvPr>
            <p:ph type="body" sz="quarter" idx="13"/>
          </p:nvPr>
        </p:nvSpPr>
        <p:spPr>
          <a:xfrm>
            <a:off x="410549" y="1700215"/>
            <a:ext cx="2473070" cy="4357687"/>
          </a:xfrm>
        </p:spPr>
        <p:txBody>
          <a:bodyPr/>
          <a:lstStyle>
            <a:lvl1pPr>
              <a:buClr>
                <a:srgbClr val="0064A0"/>
              </a:buClr>
              <a:defRPr sz="1600">
                <a:latin typeface="+mn-lt"/>
              </a:defRPr>
            </a:lvl1pPr>
            <a:lvl2pPr>
              <a:buClr>
                <a:srgbClr val="0064A0"/>
              </a:buClr>
              <a:defRPr sz="1600">
                <a:latin typeface="+mn-lt"/>
              </a:defRPr>
            </a:lvl2pPr>
            <a:lvl3pPr>
              <a:buClr>
                <a:srgbClr val="0064A0"/>
              </a:buClr>
              <a:defRPr sz="1600">
                <a:latin typeface="+mn-lt"/>
              </a:defRPr>
            </a:lvl3pPr>
            <a:lvl4pPr>
              <a:buClr>
                <a:srgbClr val="0064A0"/>
              </a:buClr>
              <a:defRPr sz="1600">
                <a:latin typeface="+mn-lt"/>
              </a:defRPr>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7" name="Textplatzhalter 8"/>
          <p:cNvSpPr>
            <a:spLocks noGrp="1"/>
          </p:cNvSpPr>
          <p:nvPr>
            <p:ph type="body" sz="quarter" idx="14" hasCustomPrompt="1"/>
          </p:nvPr>
        </p:nvSpPr>
        <p:spPr>
          <a:xfrm>
            <a:off x="3268841" y="1700215"/>
            <a:ext cx="2545594" cy="4357687"/>
          </a:xfrm>
        </p:spPr>
        <p:txBody>
          <a:bodyPr/>
          <a:lstStyle>
            <a:lvl1pPr>
              <a:buClr>
                <a:srgbClr val="0064A0"/>
              </a:buClr>
              <a:defRPr sz="1600">
                <a:latin typeface="+mn-lt"/>
              </a:defRPr>
            </a:lvl1pPr>
            <a:lvl2pPr>
              <a:buClr>
                <a:srgbClr val="0064A0"/>
              </a:buClr>
              <a:defRPr sz="1600">
                <a:latin typeface="+mn-lt"/>
              </a:defRPr>
            </a:lvl2pPr>
            <a:lvl3pPr>
              <a:buClr>
                <a:srgbClr val="0064A0"/>
              </a:buClr>
              <a:defRPr sz="1600">
                <a:latin typeface="+mn-lt"/>
              </a:defRPr>
            </a:lvl3pPr>
            <a:lvl4pPr>
              <a:buClr>
                <a:srgbClr val="0064A0"/>
              </a:buClr>
              <a:defRPr sz="1600">
                <a:latin typeface="+mn-lt"/>
              </a:defRPr>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8" name="Textplatzhalter 8"/>
          <p:cNvSpPr>
            <a:spLocks noGrp="1"/>
          </p:cNvSpPr>
          <p:nvPr>
            <p:ph type="body" sz="quarter" idx="15" hasCustomPrompt="1"/>
          </p:nvPr>
        </p:nvSpPr>
        <p:spPr>
          <a:xfrm>
            <a:off x="6199657" y="1700215"/>
            <a:ext cx="2545594" cy="4357687"/>
          </a:xfrm>
        </p:spPr>
        <p:txBody>
          <a:bodyPr/>
          <a:lstStyle>
            <a:lvl1pPr>
              <a:buClr>
                <a:srgbClr val="0064A0"/>
              </a:buClr>
              <a:defRPr sz="1600">
                <a:latin typeface="+mn-lt"/>
              </a:defRPr>
            </a:lvl1pPr>
            <a:lvl2pPr>
              <a:buClr>
                <a:srgbClr val="0064A0"/>
              </a:buClr>
              <a:defRPr sz="1600">
                <a:latin typeface="+mn-lt"/>
              </a:defRPr>
            </a:lvl2pPr>
            <a:lvl3pPr>
              <a:buClr>
                <a:srgbClr val="0064A0"/>
              </a:buClr>
              <a:defRPr sz="1600">
                <a:latin typeface="+mn-lt"/>
              </a:defRPr>
            </a:lvl3pPr>
            <a:lvl4pPr>
              <a:buClr>
                <a:srgbClr val="0064A0"/>
              </a:buClr>
              <a:defRPr sz="1600">
                <a:latin typeface="+mn-lt"/>
              </a:defRPr>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0" name="Textplatzhalter 8"/>
          <p:cNvSpPr>
            <a:spLocks noGrp="1"/>
          </p:cNvSpPr>
          <p:nvPr>
            <p:ph type="body" sz="quarter" idx="16"/>
          </p:nvPr>
        </p:nvSpPr>
        <p:spPr>
          <a:xfrm>
            <a:off x="9130469" y="1700215"/>
            <a:ext cx="2545594" cy="4357687"/>
          </a:xfrm>
        </p:spPr>
        <p:txBody>
          <a:bodyPr/>
          <a:lstStyle>
            <a:lvl1pPr>
              <a:buClr>
                <a:srgbClr val="0064A0"/>
              </a:buClr>
              <a:defRPr sz="1600">
                <a:latin typeface="+mn-lt"/>
              </a:defRPr>
            </a:lvl1pPr>
            <a:lvl2pPr>
              <a:buClr>
                <a:srgbClr val="0064A0"/>
              </a:buClr>
              <a:defRPr sz="1600">
                <a:latin typeface="+mn-lt"/>
              </a:defRPr>
            </a:lvl2pPr>
            <a:lvl3pPr>
              <a:buClr>
                <a:srgbClr val="0064A0"/>
              </a:buClr>
              <a:defRPr sz="1600">
                <a:latin typeface="+mn-lt"/>
              </a:defRPr>
            </a:lvl3pPr>
            <a:lvl4pPr>
              <a:buClr>
                <a:srgbClr val="0064A0"/>
              </a:buClr>
              <a:defRPr sz="1600">
                <a:latin typeface="+mn-lt"/>
              </a:defRPr>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p:txBody>
      </p:sp>
      <p:sp>
        <p:nvSpPr>
          <p:cNvPr id="12"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11"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3"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4"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540396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amp; Text 6-spaltig">
    <p:spTree>
      <p:nvGrpSpPr>
        <p:cNvPr id="1" name=""/>
        <p:cNvGrpSpPr/>
        <p:nvPr/>
      </p:nvGrpSpPr>
      <p:grpSpPr>
        <a:xfrm>
          <a:off x="0" y="0"/>
          <a:ext cx="0" cy="0"/>
          <a:chOff x="0" y="0"/>
          <a:chExt cx="0" cy="0"/>
        </a:xfrm>
      </p:grpSpPr>
      <p:sp>
        <p:nvSpPr>
          <p:cNvPr id="9" name="SmartArt-Platzhalter 8"/>
          <p:cNvSpPr>
            <a:spLocks noGrp="1"/>
          </p:cNvSpPr>
          <p:nvPr>
            <p:ph type="dgm" sz="quarter" idx="13"/>
          </p:nvPr>
        </p:nvSpPr>
        <p:spPr>
          <a:xfrm>
            <a:off x="515938" y="1700213"/>
            <a:ext cx="11160126" cy="810000"/>
          </a:xfrm>
        </p:spPr>
        <p:txBody>
          <a:bodyPr/>
          <a:lstStyle>
            <a:lvl1pPr>
              <a:buClr>
                <a:srgbClr val="0064A0"/>
              </a:buClr>
              <a:defRPr>
                <a:latin typeface="+mn-lt"/>
              </a:defRPr>
            </a:lvl1pPr>
          </a:lstStyle>
          <a:p>
            <a:endParaRPr lang="de-DE" dirty="0"/>
          </a:p>
        </p:txBody>
      </p:sp>
      <p:sp>
        <p:nvSpPr>
          <p:cNvPr id="11" name="Textplatzhalter 10"/>
          <p:cNvSpPr>
            <a:spLocks noGrp="1"/>
          </p:cNvSpPr>
          <p:nvPr>
            <p:ph type="body" sz="quarter" idx="14"/>
          </p:nvPr>
        </p:nvSpPr>
        <p:spPr>
          <a:xfrm>
            <a:off x="515939" y="2697169"/>
            <a:ext cx="1566000" cy="3360737"/>
          </a:xfrm>
        </p:spPr>
        <p:txBody>
          <a:bodyPr lIns="0" rIns="0">
            <a:noAutofit/>
          </a:bodyPr>
          <a:lstStyle>
            <a:lvl1pPr>
              <a:buClr>
                <a:srgbClr val="0064A0"/>
              </a:buClr>
              <a:defRPr sz="1400">
                <a:latin typeface="+mn-lt"/>
              </a:defRPr>
            </a:lvl1pPr>
          </a:lstStyle>
          <a:p>
            <a:pPr lvl="0"/>
            <a:r>
              <a:rPr lang="de-DE" dirty="0"/>
              <a:t>Textmasterformat bearbeiten</a:t>
            </a:r>
          </a:p>
        </p:txBody>
      </p:sp>
      <p:sp>
        <p:nvSpPr>
          <p:cNvPr id="17" name="Textplatzhalter 10"/>
          <p:cNvSpPr>
            <a:spLocks noGrp="1"/>
          </p:cNvSpPr>
          <p:nvPr>
            <p:ph type="body" sz="quarter" idx="15"/>
          </p:nvPr>
        </p:nvSpPr>
        <p:spPr>
          <a:xfrm>
            <a:off x="2350990" y="2697169"/>
            <a:ext cx="1566000" cy="3360737"/>
          </a:xfrm>
        </p:spPr>
        <p:txBody>
          <a:bodyPr lIns="0" rIns="0">
            <a:noAutofit/>
          </a:bodyPr>
          <a:lstStyle>
            <a:lvl1pPr>
              <a:buClr>
                <a:srgbClr val="0064A0"/>
              </a:buClr>
              <a:defRPr sz="1400">
                <a:latin typeface="+mn-lt"/>
              </a:defRPr>
            </a:lvl1pPr>
          </a:lstStyle>
          <a:p>
            <a:pPr lvl="0"/>
            <a:r>
              <a:rPr lang="de-DE" dirty="0"/>
              <a:t>Textmasterformat bearbeiten</a:t>
            </a:r>
          </a:p>
        </p:txBody>
      </p:sp>
      <p:sp>
        <p:nvSpPr>
          <p:cNvPr id="18" name="Textplatzhalter 10"/>
          <p:cNvSpPr>
            <a:spLocks noGrp="1"/>
          </p:cNvSpPr>
          <p:nvPr>
            <p:ph type="body" sz="quarter" idx="16"/>
          </p:nvPr>
        </p:nvSpPr>
        <p:spPr>
          <a:xfrm>
            <a:off x="4186046" y="2697169"/>
            <a:ext cx="1566000" cy="3360737"/>
          </a:xfrm>
        </p:spPr>
        <p:txBody>
          <a:bodyPr lIns="0" rIns="0">
            <a:noAutofit/>
          </a:bodyPr>
          <a:lstStyle>
            <a:lvl1pPr>
              <a:buClr>
                <a:srgbClr val="0064A0"/>
              </a:buClr>
              <a:defRPr sz="1400">
                <a:latin typeface="+mn-lt"/>
              </a:defRPr>
            </a:lvl1pPr>
          </a:lstStyle>
          <a:p>
            <a:pPr lvl="0"/>
            <a:r>
              <a:rPr lang="de-DE" dirty="0"/>
              <a:t>Textmasterformat bearbeiten</a:t>
            </a:r>
          </a:p>
        </p:txBody>
      </p:sp>
      <p:sp>
        <p:nvSpPr>
          <p:cNvPr id="19" name="Textplatzhalter 10"/>
          <p:cNvSpPr>
            <a:spLocks noGrp="1"/>
          </p:cNvSpPr>
          <p:nvPr>
            <p:ph type="body" sz="quarter" idx="17"/>
          </p:nvPr>
        </p:nvSpPr>
        <p:spPr>
          <a:xfrm>
            <a:off x="6021097" y="2697169"/>
            <a:ext cx="1566000" cy="3360737"/>
          </a:xfrm>
        </p:spPr>
        <p:txBody>
          <a:bodyPr lIns="0" rIns="0">
            <a:noAutofit/>
          </a:bodyPr>
          <a:lstStyle>
            <a:lvl1pPr>
              <a:buClr>
                <a:srgbClr val="0064A0"/>
              </a:buClr>
              <a:defRPr sz="1400">
                <a:latin typeface="+mn-lt"/>
              </a:defRPr>
            </a:lvl1pPr>
          </a:lstStyle>
          <a:p>
            <a:pPr lvl="0"/>
            <a:r>
              <a:rPr lang="de-DE" dirty="0"/>
              <a:t>Textmasterformat bearbeiten</a:t>
            </a:r>
          </a:p>
        </p:txBody>
      </p:sp>
      <p:sp>
        <p:nvSpPr>
          <p:cNvPr id="20" name="Textplatzhalter 10"/>
          <p:cNvSpPr>
            <a:spLocks noGrp="1"/>
          </p:cNvSpPr>
          <p:nvPr>
            <p:ph type="body" sz="quarter" idx="18"/>
          </p:nvPr>
        </p:nvSpPr>
        <p:spPr>
          <a:xfrm>
            <a:off x="7856152" y="2697169"/>
            <a:ext cx="1566000" cy="3360737"/>
          </a:xfrm>
        </p:spPr>
        <p:txBody>
          <a:bodyPr lIns="0" rIns="0">
            <a:noAutofit/>
          </a:bodyPr>
          <a:lstStyle>
            <a:lvl1pPr>
              <a:buClr>
                <a:srgbClr val="0064A0"/>
              </a:buClr>
              <a:defRPr sz="1400">
                <a:latin typeface="+mn-lt"/>
              </a:defRPr>
            </a:lvl1pPr>
          </a:lstStyle>
          <a:p>
            <a:pPr lvl="0"/>
            <a:r>
              <a:rPr lang="de-DE" dirty="0"/>
              <a:t>Textmasterformat bearbeiten</a:t>
            </a:r>
          </a:p>
        </p:txBody>
      </p:sp>
      <p:sp>
        <p:nvSpPr>
          <p:cNvPr id="21" name="Textplatzhalter 10"/>
          <p:cNvSpPr>
            <a:spLocks noGrp="1"/>
          </p:cNvSpPr>
          <p:nvPr>
            <p:ph type="body" sz="quarter" idx="19"/>
          </p:nvPr>
        </p:nvSpPr>
        <p:spPr>
          <a:xfrm>
            <a:off x="9691203" y="2697169"/>
            <a:ext cx="1566000" cy="3360737"/>
          </a:xfrm>
        </p:spPr>
        <p:txBody>
          <a:bodyPr lIns="0" rIns="0">
            <a:noAutofit/>
          </a:bodyPr>
          <a:lstStyle>
            <a:lvl1pPr>
              <a:buClr>
                <a:srgbClr val="0064A0"/>
              </a:buClr>
              <a:defRPr sz="1400">
                <a:latin typeface="+mn-lt"/>
              </a:defRPr>
            </a:lvl1pPr>
          </a:lstStyle>
          <a:p>
            <a:pPr lvl="0"/>
            <a:r>
              <a:rPr lang="de-DE" dirty="0"/>
              <a:t>Textmasterformat bearbeiten</a:t>
            </a:r>
          </a:p>
        </p:txBody>
      </p:sp>
      <p:sp>
        <p:nvSpPr>
          <p:cNvPr id="14"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13"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5"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6"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110778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amp; Tabelle">
    <p:spTree>
      <p:nvGrpSpPr>
        <p:cNvPr id="1" name=""/>
        <p:cNvGrpSpPr/>
        <p:nvPr/>
      </p:nvGrpSpPr>
      <p:grpSpPr>
        <a:xfrm>
          <a:off x="0" y="0"/>
          <a:ext cx="0" cy="0"/>
          <a:chOff x="0" y="0"/>
          <a:chExt cx="0" cy="0"/>
        </a:xfrm>
      </p:grpSpPr>
      <p:sp>
        <p:nvSpPr>
          <p:cNvPr id="7" name="Tabellenplatzhalter 6"/>
          <p:cNvSpPr>
            <a:spLocks noGrp="1"/>
          </p:cNvSpPr>
          <p:nvPr>
            <p:ph type="tbl" sz="quarter" idx="13"/>
          </p:nvPr>
        </p:nvSpPr>
        <p:spPr>
          <a:xfrm>
            <a:off x="515938" y="1725157"/>
            <a:ext cx="11160126" cy="4357687"/>
          </a:xfrm>
        </p:spPr>
        <p:txBody>
          <a:bodyPr anchor="ctr"/>
          <a:lstStyle>
            <a:lvl1pPr marL="0" indent="0" algn="ctr">
              <a:buNone/>
              <a:defRPr>
                <a:latin typeface="+mn-lt"/>
              </a:defRPr>
            </a:lvl1pPr>
          </a:lstStyle>
          <a:p>
            <a:r>
              <a:rPr lang="de-DE" dirty="0"/>
              <a:t>Tabelle durch Klicken auf Symbol hinzufügen</a:t>
            </a:r>
          </a:p>
        </p:txBody>
      </p:sp>
      <p:sp>
        <p:nvSpPr>
          <p:cNvPr id="9" name="Titel 1"/>
          <p:cNvSpPr>
            <a:spLocks noGrp="1"/>
          </p:cNvSpPr>
          <p:nvPr>
            <p:ph type="title" hasCustomPrompt="1"/>
          </p:nvPr>
        </p:nvSpPr>
        <p:spPr>
          <a:xfrm>
            <a:off x="410548" y="387541"/>
            <a:ext cx="8444300" cy="864446"/>
          </a:xfrm>
          <a:prstGeom prst="rect">
            <a:avLst/>
          </a:prstGeom>
        </p:spPr>
        <p:txBody>
          <a:bodyPr anchor="b"/>
          <a:lstStyle>
            <a:lvl1pPr>
              <a:defRPr lang="de-DE" sz="2800" b="0" kern="1200" dirty="0">
                <a:solidFill>
                  <a:schemeClr val="tx1"/>
                </a:solidFill>
                <a:latin typeface="+mj-lt"/>
                <a:ea typeface="+mj-ea"/>
                <a:cs typeface="+mj-cs"/>
              </a:defRPr>
            </a:lvl1pPr>
          </a:lstStyle>
          <a:p>
            <a:r>
              <a:rPr lang="de-DE" dirty="0"/>
              <a:t>Headline</a:t>
            </a:r>
          </a:p>
        </p:txBody>
      </p:sp>
      <p:sp>
        <p:nvSpPr>
          <p:cNvPr id="8"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10"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11"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spTree>
    <p:extLst>
      <p:ext uri="{BB962C8B-B14F-4D97-AF65-F5344CB8AC3E}">
        <p14:creationId xmlns:p14="http://schemas.microsoft.com/office/powerpoint/2010/main" val="75337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10547" y="1714506"/>
            <a:ext cx="11265516" cy="4331737"/>
          </a:xfrm>
          <a:prstGeom prst="rect">
            <a:avLst/>
          </a:prstGeom>
        </p:spPr>
        <p:txBody>
          <a:bodyPr vert="horz" lIns="91440" tIns="45720" rIns="91440" bIns="4572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10549" y="6356355"/>
            <a:ext cx="1002793" cy="365125"/>
          </a:xfrm>
          <a:prstGeom prst="rect">
            <a:avLst/>
          </a:prstGeom>
        </p:spPr>
        <p:txBody>
          <a:bodyPr vert="horz" lIns="91440" tIns="45720" rIns="91440" bIns="45720" rtlCol="0" anchor="b" anchorCtr="0"/>
          <a:lstStyle>
            <a:lvl1pPr algn="l">
              <a:defRPr sz="800">
                <a:solidFill>
                  <a:srgbClr val="000000"/>
                </a:solidFill>
                <a:latin typeface="+mn-lt"/>
              </a:defRPr>
            </a:lvl1pPr>
          </a:lstStyle>
          <a:p>
            <a:r>
              <a:rPr lang="de-DE"/>
              <a:t>15.06.2023</a:t>
            </a:r>
            <a:endParaRPr lang="de-DE" dirty="0"/>
          </a:p>
        </p:txBody>
      </p:sp>
      <p:sp>
        <p:nvSpPr>
          <p:cNvPr id="5" name="Fußzeilenplatzhalter 4"/>
          <p:cNvSpPr>
            <a:spLocks noGrp="1"/>
          </p:cNvSpPr>
          <p:nvPr>
            <p:ph type="ftr" sz="quarter" idx="3"/>
          </p:nvPr>
        </p:nvSpPr>
        <p:spPr>
          <a:xfrm>
            <a:off x="2185184" y="6356356"/>
            <a:ext cx="7821637" cy="365125"/>
          </a:xfrm>
          <a:prstGeom prst="rect">
            <a:avLst/>
          </a:prstGeom>
        </p:spPr>
        <p:txBody>
          <a:bodyPr vert="horz" lIns="91440" tIns="45720" rIns="91440" bIns="45720" rtlCol="0" anchor="b" anchorCtr="0"/>
          <a:lstStyle>
            <a:lvl1pPr algn="ctr">
              <a:defRPr sz="1000">
                <a:solidFill>
                  <a:srgbClr val="000000"/>
                </a:solidFill>
                <a:latin typeface="+mn-lt"/>
              </a:defRPr>
            </a:lvl1pPr>
          </a:lstStyle>
          <a:p>
            <a:r>
              <a:rPr lang="de-DE"/>
              <a:t>Buchner</a:t>
            </a:r>
            <a:endParaRPr lang="de-DE" dirty="0"/>
          </a:p>
        </p:txBody>
      </p:sp>
      <p:sp>
        <p:nvSpPr>
          <p:cNvPr id="6" name="Foliennummernplatzhalter 5"/>
          <p:cNvSpPr>
            <a:spLocks noGrp="1"/>
          </p:cNvSpPr>
          <p:nvPr>
            <p:ph type="sldNum" sz="quarter" idx="4"/>
          </p:nvPr>
        </p:nvSpPr>
        <p:spPr>
          <a:xfrm>
            <a:off x="10795193" y="6356356"/>
            <a:ext cx="1002793" cy="365125"/>
          </a:xfrm>
          <a:prstGeom prst="rect">
            <a:avLst/>
          </a:prstGeom>
        </p:spPr>
        <p:txBody>
          <a:bodyPr vert="horz" lIns="91440" tIns="45720" rIns="91440" bIns="45720" rtlCol="0" anchor="b" anchorCtr="0"/>
          <a:lstStyle>
            <a:lvl1pPr algn="r">
              <a:defRPr sz="800">
                <a:solidFill>
                  <a:srgbClr val="000000"/>
                </a:solidFill>
                <a:latin typeface="+mn-lt"/>
              </a:defRPr>
            </a:lvl1pPr>
          </a:lstStyle>
          <a:p>
            <a:fld id="{EBD1CC9B-3E26-4D79-A9CD-D8834360E840}" type="slidenum">
              <a:rPr lang="de-DE" smtClean="0"/>
              <a:pPr/>
              <a:t>‹#›</a:t>
            </a:fld>
            <a:endParaRPr lang="de-DE" dirty="0"/>
          </a:p>
        </p:txBody>
      </p:sp>
      <p:cxnSp>
        <p:nvCxnSpPr>
          <p:cNvPr id="8" name="Gerader Verbinder 7"/>
          <p:cNvCxnSpPr/>
          <p:nvPr/>
        </p:nvCxnSpPr>
        <p:spPr>
          <a:xfrm>
            <a:off x="-1" y="6356350"/>
            <a:ext cx="12192001"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echteck 9"/>
          <p:cNvSpPr/>
          <p:nvPr userDrawn="1"/>
        </p:nvSpPr>
        <p:spPr>
          <a:xfrm>
            <a:off x="10523429" y="0"/>
            <a:ext cx="1668575"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1" name="Rechteck 10"/>
          <p:cNvSpPr/>
          <p:nvPr userDrawn="1"/>
        </p:nvSpPr>
        <p:spPr>
          <a:xfrm>
            <a:off x="8854849" y="0"/>
            <a:ext cx="2511700"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2" name="Rechteck 11"/>
          <p:cNvSpPr/>
          <p:nvPr userDrawn="1"/>
        </p:nvSpPr>
        <p:spPr>
          <a:xfrm>
            <a:off x="7186273" y="0"/>
            <a:ext cx="2511700"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3" name="Rechteck 12"/>
          <p:cNvSpPr/>
          <p:nvPr userDrawn="1"/>
        </p:nvSpPr>
        <p:spPr>
          <a:xfrm>
            <a:off x="5517697" y="0"/>
            <a:ext cx="2511700"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4" name="Rechteck 13"/>
          <p:cNvSpPr/>
          <p:nvPr userDrawn="1"/>
        </p:nvSpPr>
        <p:spPr>
          <a:xfrm>
            <a:off x="3849121" y="0"/>
            <a:ext cx="2511700"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5" name="Rechteck 14"/>
          <p:cNvSpPr/>
          <p:nvPr userDrawn="1"/>
        </p:nvSpPr>
        <p:spPr>
          <a:xfrm>
            <a:off x="2180544" y="0"/>
            <a:ext cx="2511700"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6" name="Rechteck 15"/>
          <p:cNvSpPr/>
          <p:nvPr userDrawn="1"/>
        </p:nvSpPr>
        <p:spPr>
          <a:xfrm>
            <a:off x="511968" y="0"/>
            <a:ext cx="2511700"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sp>
        <p:nvSpPr>
          <p:cNvPr id="17" name="Rechteck 16"/>
          <p:cNvSpPr/>
          <p:nvPr userDrawn="1"/>
        </p:nvSpPr>
        <p:spPr>
          <a:xfrm>
            <a:off x="0" y="0"/>
            <a:ext cx="770661" cy="184558"/>
          </a:xfrm>
          <a:prstGeom prst="rect">
            <a:avLst/>
          </a:prstGeom>
          <a:solidFill>
            <a:srgbClr val="004494"/>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p>
        </p:txBody>
      </p:sp>
      <p:pic>
        <p:nvPicPr>
          <p:cNvPr id="19" name="Grafik 18">
            <a:extLst>
              <a:ext uri="{FF2B5EF4-FFF2-40B4-BE49-F238E27FC236}">
                <a16:creationId xmlns:a16="http://schemas.microsoft.com/office/drawing/2014/main" id="{89F9CD7A-2330-4262-BEE6-8285B6F6AFB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247788" y="723449"/>
            <a:ext cx="2428275" cy="413817"/>
          </a:xfrm>
          <a:prstGeom prst="rect">
            <a:avLst/>
          </a:prstGeom>
        </p:spPr>
      </p:pic>
    </p:spTree>
    <p:extLst>
      <p:ext uri="{BB962C8B-B14F-4D97-AF65-F5344CB8AC3E}">
        <p14:creationId xmlns:p14="http://schemas.microsoft.com/office/powerpoint/2010/main" val="4026617568"/>
      </p:ext>
    </p:extLst>
  </p:cSld>
  <p:clrMap bg1="lt1" tx1="dk1" bg2="lt2" tx2="dk2" accent1="accent1" accent2="accent2" accent3="accent3" accent4="accent4" accent5="accent5" accent6="accent6" hlink="hlink" folHlink="folHlink"/>
  <p:sldLayoutIdLst>
    <p:sldLayoutId id="2147483664" r:id="rId1"/>
    <p:sldLayoutId id="2147483683" r:id="rId2"/>
    <p:sldLayoutId id="2147483684" r:id="rId3"/>
    <p:sldLayoutId id="2147483667" r:id="rId4"/>
    <p:sldLayoutId id="2147483674" r:id="rId5"/>
    <p:sldLayoutId id="2147483675" r:id="rId6"/>
    <p:sldLayoutId id="2147483676" r:id="rId7"/>
    <p:sldLayoutId id="2147483677" r:id="rId8"/>
    <p:sldLayoutId id="2147483670" r:id="rId9"/>
    <p:sldLayoutId id="2147483678" r:id="rId10"/>
    <p:sldLayoutId id="2147483668" r:id="rId11"/>
    <p:sldLayoutId id="2147483679" r:id="rId12"/>
    <p:sldLayoutId id="2147483673" r:id="rId13"/>
    <p:sldLayoutId id="2147483680" r:id="rId14"/>
    <p:sldLayoutId id="2147483681" r:id="rId15"/>
    <p:sldLayoutId id="2147483669" r:id="rId16"/>
  </p:sldLayoutIdLst>
  <p:hf hdr="0"/>
  <p:txStyles>
    <p:titleStyle>
      <a:lvl1pPr algn="l" defTabSz="742969" rtl="0" eaLnBrk="1" latinLnBrk="0" hangingPunct="1">
        <a:lnSpc>
          <a:spcPct val="100000"/>
        </a:lnSpc>
        <a:spcBef>
          <a:spcPct val="0"/>
        </a:spcBef>
        <a:buNone/>
        <a:defRPr sz="2400" b="1" kern="1200">
          <a:solidFill>
            <a:schemeClr val="tx1"/>
          </a:solidFill>
          <a:latin typeface="Futura Medium" pitchFamily="34" charset="0"/>
          <a:ea typeface="+mj-ea"/>
          <a:cs typeface="+mj-cs"/>
        </a:defRPr>
      </a:lvl1pPr>
    </p:titleStyle>
    <p:bodyStyle>
      <a:lvl1pPr marL="185742" indent="-185742" algn="l" defTabSz="742969" rtl="0" eaLnBrk="1" latinLnBrk="0" hangingPunct="1">
        <a:lnSpc>
          <a:spcPct val="100000"/>
        </a:lnSpc>
        <a:spcBef>
          <a:spcPts val="813"/>
        </a:spcBef>
        <a:buClr>
          <a:srgbClr val="004494"/>
        </a:buClr>
        <a:buFont typeface="Arial" panose="020B0604020202020204" pitchFamily="34" charset="0"/>
        <a:buChar char="•"/>
        <a:defRPr sz="1800" kern="1200">
          <a:solidFill>
            <a:schemeClr val="tx1"/>
          </a:solidFill>
          <a:latin typeface="+mn-lt"/>
          <a:ea typeface="+mn-ea"/>
          <a:cs typeface="+mn-cs"/>
        </a:defRPr>
      </a:lvl1pPr>
      <a:lvl2pPr marL="557227" indent="-185742" algn="l" defTabSz="742969" rtl="0" eaLnBrk="1" latinLnBrk="0" hangingPunct="1">
        <a:lnSpc>
          <a:spcPct val="100000"/>
        </a:lnSpc>
        <a:spcBef>
          <a:spcPts val="406"/>
        </a:spcBef>
        <a:buClr>
          <a:srgbClr val="004494"/>
        </a:buClr>
        <a:buFont typeface="Arial" panose="020B0604020202020204" pitchFamily="34" charset="0"/>
        <a:buChar char="•"/>
        <a:defRPr sz="1800" kern="1200">
          <a:solidFill>
            <a:schemeClr val="tx1"/>
          </a:solidFill>
          <a:latin typeface="+mn-lt"/>
          <a:ea typeface="+mn-ea"/>
          <a:cs typeface="+mn-cs"/>
        </a:defRPr>
      </a:lvl2pPr>
      <a:lvl3pPr marL="928711" indent="-185742" algn="l" defTabSz="742969" rtl="0" eaLnBrk="1" latinLnBrk="0" hangingPunct="1">
        <a:lnSpc>
          <a:spcPct val="100000"/>
        </a:lnSpc>
        <a:spcBef>
          <a:spcPts val="406"/>
        </a:spcBef>
        <a:buClr>
          <a:srgbClr val="004494"/>
        </a:buClr>
        <a:buFont typeface="Arial" panose="020B0604020202020204" pitchFamily="34" charset="0"/>
        <a:buChar char="•"/>
        <a:defRPr sz="1800" kern="1200">
          <a:solidFill>
            <a:schemeClr val="tx1"/>
          </a:solidFill>
          <a:latin typeface="+mn-lt"/>
          <a:ea typeface="+mn-ea"/>
          <a:cs typeface="+mn-cs"/>
        </a:defRPr>
      </a:lvl3pPr>
      <a:lvl4pPr marL="1300196" indent="-185742" algn="l" defTabSz="742969" rtl="0" eaLnBrk="1" latinLnBrk="0" hangingPunct="1">
        <a:lnSpc>
          <a:spcPct val="100000"/>
        </a:lnSpc>
        <a:spcBef>
          <a:spcPts val="406"/>
        </a:spcBef>
        <a:buClr>
          <a:srgbClr val="004494"/>
        </a:buClr>
        <a:buFont typeface="Arial" panose="020B0604020202020204" pitchFamily="34" charset="0"/>
        <a:buChar char="•"/>
        <a:defRPr sz="1800" kern="1200">
          <a:solidFill>
            <a:schemeClr val="tx1"/>
          </a:solidFill>
          <a:latin typeface="+mn-lt"/>
          <a:ea typeface="+mn-ea"/>
          <a:cs typeface="+mn-cs"/>
        </a:defRPr>
      </a:lvl4pPr>
      <a:lvl5pPr marL="1671680" indent="-185742" algn="l" defTabSz="742969" rtl="0" eaLnBrk="1" latinLnBrk="0" hangingPunct="1">
        <a:lnSpc>
          <a:spcPct val="100000"/>
        </a:lnSpc>
        <a:spcBef>
          <a:spcPts val="406"/>
        </a:spcBef>
        <a:buClr>
          <a:srgbClr val="004494"/>
        </a:buClr>
        <a:buFont typeface="Arial" panose="020B0604020202020204" pitchFamily="34" charset="0"/>
        <a:buChar char="•"/>
        <a:defRPr sz="1800" kern="1200">
          <a:solidFill>
            <a:schemeClr val="tx1"/>
          </a:solidFill>
          <a:latin typeface="+mn-lt"/>
          <a:ea typeface="+mn-ea"/>
          <a:cs typeface="+mn-cs"/>
        </a:defRPr>
      </a:lvl5pPr>
      <a:lvl6pPr marL="2043164"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648"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132"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17" indent="-185742" algn="l" defTabSz="742969"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de-DE"/>
      </a:defPPr>
      <a:lvl1pPr marL="0" algn="l" defTabSz="742969" rtl="0" eaLnBrk="1" latinLnBrk="0" hangingPunct="1">
        <a:defRPr sz="1463" kern="1200">
          <a:solidFill>
            <a:schemeClr val="tx1"/>
          </a:solidFill>
          <a:latin typeface="+mn-lt"/>
          <a:ea typeface="+mn-ea"/>
          <a:cs typeface="+mn-cs"/>
        </a:defRPr>
      </a:lvl1pPr>
      <a:lvl2pPr marL="371484" algn="l" defTabSz="742969" rtl="0" eaLnBrk="1" latinLnBrk="0" hangingPunct="1">
        <a:defRPr sz="1463" kern="1200">
          <a:solidFill>
            <a:schemeClr val="tx1"/>
          </a:solidFill>
          <a:latin typeface="+mn-lt"/>
          <a:ea typeface="+mn-ea"/>
          <a:cs typeface="+mn-cs"/>
        </a:defRPr>
      </a:lvl2pPr>
      <a:lvl3pPr marL="742969" algn="l" defTabSz="742969" rtl="0" eaLnBrk="1" latinLnBrk="0" hangingPunct="1">
        <a:defRPr sz="1463" kern="1200">
          <a:solidFill>
            <a:schemeClr val="tx1"/>
          </a:solidFill>
          <a:latin typeface="+mn-lt"/>
          <a:ea typeface="+mn-ea"/>
          <a:cs typeface="+mn-cs"/>
        </a:defRPr>
      </a:lvl3pPr>
      <a:lvl4pPr marL="1114453" algn="l" defTabSz="742969" rtl="0" eaLnBrk="1" latinLnBrk="0" hangingPunct="1">
        <a:defRPr sz="1463" kern="1200">
          <a:solidFill>
            <a:schemeClr val="tx1"/>
          </a:solidFill>
          <a:latin typeface="+mn-lt"/>
          <a:ea typeface="+mn-ea"/>
          <a:cs typeface="+mn-cs"/>
        </a:defRPr>
      </a:lvl4pPr>
      <a:lvl5pPr marL="1485937" algn="l" defTabSz="742969" rtl="0" eaLnBrk="1" latinLnBrk="0" hangingPunct="1">
        <a:defRPr sz="1463" kern="1200">
          <a:solidFill>
            <a:schemeClr val="tx1"/>
          </a:solidFill>
          <a:latin typeface="+mn-lt"/>
          <a:ea typeface="+mn-ea"/>
          <a:cs typeface="+mn-cs"/>
        </a:defRPr>
      </a:lvl5pPr>
      <a:lvl6pPr marL="1857421" algn="l" defTabSz="742969" rtl="0" eaLnBrk="1" latinLnBrk="0" hangingPunct="1">
        <a:defRPr sz="1463" kern="1200">
          <a:solidFill>
            <a:schemeClr val="tx1"/>
          </a:solidFill>
          <a:latin typeface="+mn-lt"/>
          <a:ea typeface="+mn-ea"/>
          <a:cs typeface="+mn-cs"/>
        </a:defRPr>
      </a:lvl6pPr>
      <a:lvl7pPr marL="2228906" algn="l" defTabSz="742969" rtl="0" eaLnBrk="1" latinLnBrk="0" hangingPunct="1">
        <a:defRPr sz="1463" kern="1200">
          <a:solidFill>
            <a:schemeClr val="tx1"/>
          </a:solidFill>
          <a:latin typeface="+mn-lt"/>
          <a:ea typeface="+mn-ea"/>
          <a:cs typeface="+mn-cs"/>
        </a:defRPr>
      </a:lvl7pPr>
      <a:lvl8pPr marL="2600390" algn="l" defTabSz="742969" rtl="0" eaLnBrk="1" latinLnBrk="0" hangingPunct="1">
        <a:defRPr sz="1463" kern="1200">
          <a:solidFill>
            <a:schemeClr val="tx1"/>
          </a:solidFill>
          <a:latin typeface="+mn-lt"/>
          <a:ea typeface="+mn-ea"/>
          <a:cs typeface="+mn-cs"/>
        </a:defRPr>
      </a:lvl8pPr>
      <a:lvl9pPr marL="2971874" algn="l" defTabSz="742969"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71" userDrawn="1">
          <p15:clr>
            <a:srgbClr val="F26B43"/>
          </p15:clr>
        </p15:guide>
        <p15:guide id="1" pos="3840" userDrawn="1">
          <p15:clr>
            <a:srgbClr val="F26B43"/>
          </p15:clr>
        </p15:guide>
        <p15:guide id="2" pos="325" userDrawn="1">
          <p15:clr>
            <a:srgbClr val="F26B43"/>
          </p15:clr>
        </p15:guide>
        <p15:guide id="3" pos="7355" userDrawn="1">
          <p15:clr>
            <a:srgbClr val="F26B43"/>
          </p15:clr>
        </p15:guide>
        <p15:guide id="4"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91227" y="2822881"/>
            <a:ext cx="8938675" cy="1155508"/>
          </a:xfrm>
        </p:spPr>
        <p:txBody>
          <a:bodyPr/>
          <a:lstStyle/>
          <a:p>
            <a:r>
              <a:rPr lang="en-GB" sz="2800" dirty="0"/>
              <a:t>Support for parents of teenagers with problematic internet use – a qualitative analysis of the pilot programme </a:t>
            </a:r>
            <a:r>
              <a:rPr lang="en-GB" sz="2800" dirty="0" err="1"/>
              <a:t>SWITch</a:t>
            </a:r>
            <a:endParaRPr lang="en-GB" sz="2800" dirty="0"/>
          </a:p>
        </p:txBody>
      </p:sp>
      <p:sp>
        <p:nvSpPr>
          <p:cNvPr id="3" name="Untertitel 2"/>
          <p:cNvSpPr>
            <a:spLocks noGrp="1"/>
          </p:cNvSpPr>
          <p:nvPr>
            <p:ph type="subTitle" idx="1"/>
          </p:nvPr>
        </p:nvSpPr>
        <p:spPr>
          <a:xfrm>
            <a:off x="1691226" y="3908075"/>
            <a:ext cx="8938675" cy="238522"/>
          </a:xfrm>
        </p:spPr>
        <p:txBody>
          <a:bodyPr/>
          <a:lstStyle/>
          <a:p>
            <a:r>
              <a:rPr lang="de-DE" dirty="0"/>
              <a:t>URSULA GISELA BUCHNER, Birgit Gerl, Pawel Sleczka &amp; Markus Hess</a:t>
            </a:r>
          </a:p>
        </p:txBody>
      </p:sp>
    </p:spTree>
    <p:extLst>
      <p:ext uri="{BB962C8B-B14F-4D97-AF65-F5344CB8AC3E}">
        <p14:creationId xmlns:p14="http://schemas.microsoft.com/office/powerpoint/2010/main" val="167920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en-GB" dirty="0"/>
              <a:t>Participants’ Characteristics</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10</a:t>
            </a:fld>
            <a:endParaRPr lang="de-DE" dirty="0"/>
          </a:p>
        </p:txBody>
      </p:sp>
      <p:graphicFrame>
        <p:nvGraphicFramePr>
          <p:cNvPr id="10" name="Tabelle 10">
            <a:extLst>
              <a:ext uri="{FF2B5EF4-FFF2-40B4-BE49-F238E27FC236}">
                <a16:creationId xmlns:a16="http://schemas.microsoft.com/office/drawing/2014/main" id="{1F3284F0-368A-0D44-02A1-4954432A6B68}"/>
              </a:ext>
            </a:extLst>
          </p:cNvPr>
          <p:cNvGraphicFramePr>
            <a:graphicFrameLocks noGrp="1"/>
          </p:cNvGraphicFramePr>
          <p:nvPr>
            <p:extLst>
              <p:ext uri="{D42A27DB-BD31-4B8C-83A1-F6EECF244321}">
                <p14:modId xmlns:p14="http://schemas.microsoft.com/office/powerpoint/2010/main" val="1893768195"/>
              </p:ext>
            </p:extLst>
          </p:nvPr>
        </p:nvGraphicFramePr>
        <p:xfrm>
          <a:off x="410546" y="1579131"/>
          <a:ext cx="11248052" cy="4135058"/>
        </p:xfrm>
        <a:graphic>
          <a:graphicData uri="http://schemas.openxmlformats.org/drawingml/2006/table">
            <a:tbl>
              <a:tblPr firstRow="1" bandRow="1">
                <a:tableStyleId>{5940675A-B579-460E-94D1-54222C63F5DA}</a:tableStyleId>
              </a:tblPr>
              <a:tblGrid>
                <a:gridCol w="886065">
                  <a:extLst>
                    <a:ext uri="{9D8B030D-6E8A-4147-A177-3AD203B41FA5}">
                      <a16:colId xmlns:a16="http://schemas.microsoft.com/office/drawing/2014/main" val="2471357138"/>
                    </a:ext>
                  </a:extLst>
                </a:gridCol>
                <a:gridCol w="890609">
                  <a:extLst>
                    <a:ext uri="{9D8B030D-6E8A-4147-A177-3AD203B41FA5}">
                      <a16:colId xmlns:a16="http://schemas.microsoft.com/office/drawing/2014/main" val="2111285472"/>
                    </a:ext>
                  </a:extLst>
                </a:gridCol>
                <a:gridCol w="1054744">
                  <a:extLst>
                    <a:ext uri="{9D8B030D-6E8A-4147-A177-3AD203B41FA5}">
                      <a16:colId xmlns:a16="http://schemas.microsoft.com/office/drawing/2014/main" val="3929864723"/>
                    </a:ext>
                  </a:extLst>
                </a:gridCol>
                <a:gridCol w="1330036">
                  <a:extLst>
                    <a:ext uri="{9D8B030D-6E8A-4147-A177-3AD203B41FA5}">
                      <a16:colId xmlns:a16="http://schemas.microsoft.com/office/drawing/2014/main" val="449395960"/>
                    </a:ext>
                  </a:extLst>
                </a:gridCol>
                <a:gridCol w="623455">
                  <a:extLst>
                    <a:ext uri="{9D8B030D-6E8A-4147-A177-3AD203B41FA5}">
                      <a16:colId xmlns:a16="http://schemas.microsoft.com/office/drawing/2014/main" val="3412940469"/>
                    </a:ext>
                  </a:extLst>
                </a:gridCol>
                <a:gridCol w="1194954">
                  <a:extLst>
                    <a:ext uri="{9D8B030D-6E8A-4147-A177-3AD203B41FA5}">
                      <a16:colId xmlns:a16="http://schemas.microsoft.com/office/drawing/2014/main" val="2333516710"/>
                    </a:ext>
                  </a:extLst>
                </a:gridCol>
                <a:gridCol w="1475509">
                  <a:extLst>
                    <a:ext uri="{9D8B030D-6E8A-4147-A177-3AD203B41FA5}">
                      <a16:colId xmlns:a16="http://schemas.microsoft.com/office/drawing/2014/main" val="2392433080"/>
                    </a:ext>
                  </a:extLst>
                </a:gridCol>
                <a:gridCol w="1049482">
                  <a:extLst>
                    <a:ext uri="{9D8B030D-6E8A-4147-A177-3AD203B41FA5}">
                      <a16:colId xmlns:a16="http://schemas.microsoft.com/office/drawing/2014/main" val="3932010758"/>
                    </a:ext>
                  </a:extLst>
                </a:gridCol>
                <a:gridCol w="1102941">
                  <a:extLst>
                    <a:ext uri="{9D8B030D-6E8A-4147-A177-3AD203B41FA5}">
                      <a16:colId xmlns:a16="http://schemas.microsoft.com/office/drawing/2014/main" val="1523641073"/>
                    </a:ext>
                  </a:extLst>
                </a:gridCol>
                <a:gridCol w="1640257">
                  <a:extLst>
                    <a:ext uri="{9D8B030D-6E8A-4147-A177-3AD203B41FA5}">
                      <a16:colId xmlns:a16="http://schemas.microsoft.com/office/drawing/2014/main" val="2624556299"/>
                    </a:ext>
                  </a:extLst>
                </a:gridCol>
              </a:tblGrid>
              <a:tr h="370840">
                <a:tc>
                  <a:txBody>
                    <a:bodyPr/>
                    <a:lstStyle/>
                    <a:p>
                      <a:pPr algn="l"/>
                      <a:r>
                        <a:rPr lang="de-DE" dirty="0" err="1">
                          <a:solidFill>
                            <a:schemeClr val="bg1"/>
                          </a:solidFill>
                        </a:rPr>
                        <a:t>Number</a:t>
                      </a:r>
                      <a:endParaRPr lang="de-DE" dirty="0">
                        <a:solidFill>
                          <a:schemeClr val="bg1"/>
                        </a:solidFill>
                      </a:endParaRPr>
                    </a:p>
                  </a:txBody>
                  <a:tcPr>
                    <a:lnB w="12700" cmpd="sng">
                      <a:noFill/>
                    </a:lnB>
                    <a:solidFill>
                      <a:srgbClr val="004494"/>
                    </a:solidFill>
                  </a:tcPr>
                </a:tc>
                <a:tc>
                  <a:txBody>
                    <a:bodyPr/>
                    <a:lstStyle/>
                    <a:p>
                      <a:pPr algn="l"/>
                      <a:r>
                        <a:rPr lang="de-DE" dirty="0">
                          <a:solidFill>
                            <a:schemeClr val="bg1"/>
                          </a:solidFill>
                        </a:rPr>
                        <a:t>Parent</a:t>
                      </a:r>
                    </a:p>
                  </a:txBody>
                  <a:tcPr>
                    <a:lnB w="12700" cmpd="sng">
                      <a:noFill/>
                    </a:lnB>
                    <a:solidFill>
                      <a:srgbClr val="004494"/>
                    </a:solidFill>
                  </a:tcPr>
                </a:tc>
                <a:tc>
                  <a:txBody>
                    <a:bodyPr/>
                    <a:lstStyle/>
                    <a:p>
                      <a:pPr algn="l"/>
                      <a:r>
                        <a:rPr lang="de-DE" dirty="0">
                          <a:solidFill>
                            <a:schemeClr val="bg1"/>
                          </a:solidFill>
                        </a:rPr>
                        <a:t>Family Member in </a:t>
                      </a:r>
                      <a:r>
                        <a:rPr lang="de-DE" dirty="0" err="1">
                          <a:solidFill>
                            <a:schemeClr val="bg1"/>
                          </a:solidFill>
                        </a:rPr>
                        <a:t>SWITch</a:t>
                      </a:r>
                      <a:endParaRPr lang="de-DE" dirty="0">
                        <a:solidFill>
                          <a:schemeClr val="bg1"/>
                        </a:solidFill>
                      </a:endParaRPr>
                    </a:p>
                  </a:txBody>
                  <a:tcPr>
                    <a:lnB w="12700" cmpd="sng">
                      <a:noFill/>
                    </a:lnB>
                    <a:solidFill>
                      <a:srgbClr val="004494"/>
                    </a:solidFill>
                  </a:tcPr>
                </a:tc>
                <a:tc>
                  <a:txBody>
                    <a:bodyPr/>
                    <a:lstStyle/>
                    <a:p>
                      <a:pPr algn="l"/>
                      <a:r>
                        <a:rPr lang="de-DE" dirty="0" err="1">
                          <a:solidFill>
                            <a:schemeClr val="bg1"/>
                          </a:solidFill>
                        </a:rPr>
                        <a:t>Relationship</a:t>
                      </a:r>
                      <a:r>
                        <a:rPr lang="de-DE" dirty="0">
                          <a:solidFill>
                            <a:schemeClr val="bg1"/>
                          </a:solidFill>
                        </a:rPr>
                        <a:t> </a:t>
                      </a:r>
                      <a:r>
                        <a:rPr lang="de-DE" dirty="0" err="1">
                          <a:solidFill>
                            <a:schemeClr val="bg1"/>
                          </a:solidFill>
                        </a:rPr>
                        <a:t>status</a:t>
                      </a:r>
                      <a:endParaRPr lang="de-DE" dirty="0">
                        <a:solidFill>
                          <a:schemeClr val="bg1"/>
                        </a:solidFill>
                      </a:endParaRPr>
                    </a:p>
                  </a:txBody>
                  <a:tcPr>
                    <a:lnB w="12700" cmpd="sng">
                      <a:noFill/>
                    </a:lnB>
                    <a:solidFill>
                      <a:srgbClr val="004494"/>
                    </a:solidFill>
                  </a:tcPr>
                </a:tc>
                <a:tc>
                  <a:txBody>
                    <a:bodyPr/>
                    <a:lstStyle/>
                    <a:p>
                      <a:pPr algn="ctr"/>
                      <a:r>
                        <a:rPr lang="de-DE" dirty="0">
                          <a:solidFill>
                            <a:schemeClr val="bg1"/>
                          </a:solidFill>
                        </a:rPr>
                        <a:t>Age</a:t>
                      </a:r>
                    </a:p>
                  </a:txBody>
                  <a:tcPr>
                    <a:lnB w="12700" cmpd="sng">
                      <a:noFill/>
                    </a:lnB>
                    <a:solidFill>
                      <a:srgbClr val="004494"/>
                    </a:solidFill>
                  </a:tcPr>
                </a:tc>
                <a:tc>
                  <a:txBody>
                    <a:bodyPr/>
                    <a:lstStyle/>
                    <a:p>
                      <a:pPr algn="l"/>
                      <a:r>
                        <a:rPr lang="de-DE" dirty="0" err="1">
                          <a:solidFill>
                            <a:schemeClr val="bg1"/>
                          </a:solidFill>
                        </a:rPr>
                        <a:t>Number</a:t>
                      </a:r>
                      <a:r>
                        <a:rPr lang="de-DE" dirty="0">
                          <a:solidFill>
                            <a:schemeClr val="bg1"/>
                          </a:solidFill>
                        </a:rPr>
                        <a:t> </a:t>
                      </a:r>
                      <a:r>
                        <a:rPr lang="de-DE" dirty="0" err="1">
                          <a:solidFill>
                            <a:schemeClr val="bg1"/>
                          </a:solidFill>
                        </a:rPr>
                        <a:t>of</a:t>
                      </a:r>
                      <a:r>
                        <a:rPr lang="de-DE" dirty="0">
                          <a:solidFill>
                            <a:schemeClr val="bg1"/>
                          </a:solidFill>
                        </a:rPr>
                        <a:t> </a:t>
                      </a:r>
                      <a:r>
                        <a:rPr lang="de-DE" dirty="0" err="1">
                          <a:solidFill>
                            <a:schemeClr val="bg1"/>
                          </a:solidFill>
                        </a:rPr>
                        <a:t>children</a:t>
                      </a:r>
                      <a:endParaRPr lang="de-DE" dirty="0">
                        <a:solidFill>
                          <a:schemeClr val="bg1"/>
                        </a:solidFill>
                      </a:endParaRPr>
                    </a:p>
                  </a:txBody>
                  <a:tcPr>
                    <a:lnB w="12700" cmpd="sng">
                      <a:noFill/>
                    </a:lnB>
                    <a:solidFill>
                      <a:srgbClr val="004494"/>
                    </a:solidFill>
                  </a:tcPr>
                </a:tc>
                <a:tc>
                  <a:txBody>
                    <a:bodyPr/>
                    <a:lstStyle/>
                    <a:p>
                      <a:pPr algn="l"/>
                      <a:r>
                        <a:rPr lang="de-DE" dirty="0">
                          <a:solidFill>
                            <a:schemeClr val="bg1"/>
                          </a:solidFill>
                        </a:rPr>
                        <a:t>Age </a:t>
                      </a:r>
                      <a:r>
                        <a:rPr lang="de-DE" dirty="0" err="1">
                          <a:solidFill>
                            <a:schemeClr val="bg1"/>
                          </a:solidFill>
                        </a:rPr>
                        <a:t>of</a:t>
                      </a:r>
                      <a:r>
                        <a:rPr lang="de-DE" dirty="0">
                          <a:solidFill>
                            <a:schemeClr val="bg1"/>
                          </a:solidFill>
                        </a:rPr>
                        <a:t> </a:t>
                      </a:r>
                      <a:r>
                        <a:rPr lang="de-DE" dirty="0" err="1">
                          <a:solidFill>
                            <a:schemeClr val="bg1"/>
                          </a:solidFill>
                        </a:rPr>
                        <a:t>affected</a:t>
                      </a:r>
                      <a:r>
                        <a:rPr lang="de-DE" dirty="0">
                          <a:solidFill>
                            <a:schemeClr val="bg1"/>
                          </a:solidFill>
                        </a:rPr>
                        <a:t> </a:t>
                      </a:r>
                      <a:r>
                        <a:rPr lang="de-DE" dirty="0" err="1">
                          <a:solidFill>
                            <a:schemeClr val="bg1"/>
                          </a:solidFill>
                        </a:rPr>
                        <a:t>child</a:t>
                      </a:r>
                      <a:endParaRPr lang="de-DE" dirty="0">
                        <a:solidFill>
                          <a:schemeClr val="bg1"/>
                        </a:solidFill>
                      </a:endParaRPr>
                    </a:p>
                  </a:txBody>
                  <a:tcPr>
                    <a:lnB w="12700" cmpd="sng">
                      <a:noFill/>
                    </a:lnB>
                    <a:solidFill>
                      <a:srgbClr val="004494"/>
                    </a:solidFill>
                  </a:tcPr>
                </a:tc>
                <a:tc>
                  <a:txBody>
                    <a:bodyPr/>
                    <a:lstStyle/>
                    <a:p>
                      <a:pPr algn="l"/>
                      <a:r>
                        <a:rPr lang="de-DE" dirty="0">
                          <a:solidFill>
                            <a:schemeClr val="bg1"/>
                          </a:solidFill>
                        </a:rPr>
                        <a:t>Son </a:t>
                      </a:r>
                      <a:r>
                        <a:rPr lang="de-DE" dirty="0" err="1">
                          <a:solidFill>
                            <a:schemeClr val="bg1"/>
                          </a:solidFill>
                        </a:rPr>
                        <a:t>or</a:t>
                      </a:r>
                      <a:r>
                        <a:rPr lang="de-DE" dirty="0">
                          <a:solidFill>
                            <a:schemeClr val="bg1"/>
                          </a:solidFill>
                        </a:rPr>
                        <a:t> </a:t>
                      </a:r>
                      <a:r>
                        <a:rPr lang="de-DE" dirty="0" err="1">
                          <a:solidFill>
                            <a:schemeClr val="bg1"/>
                          </a:solidFill>
                        </a:rPr>
                        <a:t>daughter</a:t>
                      </a:r>
                      <a:endParaRPr lang="de-DE" dirty="0">
                        <a:solidFill>
                          <a:schemeClr val="bg1"/>
                        </a:solidFill>
                      </a:endParaRPr>
                    </a:p>
                  </a:txBody>
                  <a:tcPr>
                    <a:lnB w="12700" cmpd="sng">
                      <a:noFill/>
                    </a:lnB>
                    <a:solidFill>
                      <a:srgbClr val="004494"/>
                    </a:solidFill>
                  </a:tcPr>
                </a:tc>
                <a:tc>
                  <a:txBody>
                    <a:bodyPr/>
                    <a:lstStyle/>
                    <a:p>
                      <a:pPr algn="l"/>
                      <a:r>
                        <a:rPr lang="de-DE" dirty="0">
                          <a:solidFill>
                            <a:schemeClr val="bg1"/>
                          </a:solidFill>
                        </a:rPr>
                        <a:t>Duration Interview</a:t>
                      </a:r>
                    </a:p>
                  </a:txBody>
                  <a:tcPr>
                    <a:lnB w="12700" cmpd="sng">
                      <a:noFill/>
                    </a:lnB>
                    <a:solidFill>
                      <a:srgbClr val="004494"/>
                    </a:solidFill>
                  </a:tcPr>
                </a:tc>
                <a:tc>
                  <a:txBody>
                    <a:bodyPr/>
                    <a:lstStyle/>
                    <a:p>
                      <a:pPr algn="l"/>
                      <a:r>
                        <a:rPr lang="de-DE" dirty="0">
                          <a:solidFill>
                            <a:schemeClr val="bg1"/>
                          </a:solidFill>
                        </a:rPr>
                        <a:t>Comment</a:t>
                      </a:r>
                    </a:p>
                  </a:txBody>
                  <a:tcPr>
                    <a:lnB w="12700" cmpd="sng">
                      <a:noFill/>
                    </a:lnB>
                    <a:solidFill>
                      <a:srgbClr val="004494"/>
                    </a:solidFill>
                  </a:tcPr>
                </a:tc>
                <a:extLst>
                  <a:ext uri="{0D108BD9-81ED-4DB2-BD59-A6C34878D82A}">
                    <a16:rowId xmlns:a16="http://schemas.microsoft.com/office/drawing/2014/main" val="3219515221"/>
                  </a:ext>
                </a:extLst>
              </a:tr>
              <a:tr h="370840">
                <a:tc>
                  <a:txBody>
                    <a:bodyPr/>
                    <a:lstStyle/>
                    <a:p>
                      <a:pPr algn="ctr"/>
                      <a:r>
                        <a:rPr lang="de-DE" sz="1463" kern="1200" dirty="0">
                          <a:solidFill>
                            <a:schemeClr val="dk1"/>
                          </a:solidFill>
                        </a:rPr>
                        <a:t>1</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Mother</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No</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Married</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63" kern="1200" dirty="0">
                          <a:solidFill>
                            <a:schemeClr val="dk1"/>
                          </a:solidFill>
                        </a:rPr>
                        <a:t>51</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63" kern="1200" dirty="0">
                          <a:solidFill>
                            <a:schemeClr val="dk1"/>
                          </a:solidFill>
                        </a:rPr>
                        <a:t>3</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63" kern="1200" dirty="0">
                          <a:solidFill>
                            <a:schemeClr val="dk1"/>
                          </a:solidFill>
                        </a:rPr>
                        <a:t>16</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63" kern="1200" dirty="0">
                          <a:solidFill>
                            <a:schemeClr val="dk1"/>
                          </a:solidFill>
                        </a:rPr>
                        <a:t>Son</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DE" sz="1463" kern="1200" dirty="0">
                          <a:solidFill>
                            <a:schemeClr val="dk1"/>
                          </a:solidFill>
                        </a:rPr>
                        <a:t>83:22</a:t>
                      </a:r>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463" kern="1200" dirty="0">
                        <a:solidFill>
                          <a:schemeClr val="dk1"/>
                        </a:solidFill>
                        <a:latin typeface="+mn-lt"/>
                        <a:ea typeface="+mn-ea"/>
                        <a:cs typeface="+mn-cs"/>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78300507"/>
                  </a:ext>
                </a:extLst>
              </a:tr>
              <a:tr h="370840">
                <a:tc>
                  <a:txBody>
                    <a:bodyPr/>
                    <a:lstStyle/>
                    <a:p>
                      <a:pPr algn="ctr"/>
                      <a:r>
                        <a:rPr lang="de-DE" sz="1463" kern="1200" dirty="0">
                          <a:solidFill>
                            <a:schemeClr val="dk1"/>
                          </a:solidFill>
                        </a:rPr>
                        <a:t>2</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Father</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Parent 3</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Separated</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54</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2</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15</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noProof="0">
                          <a:solidFill>
                            <a:schemeClr val="dk1"/>
                          </a:solidFill>
                        </a:rPr>
                        <a:t>Son</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87:44</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8623203"/>
                  </a:ext>
                </a:extLst>
              </a:tr>
              <a:tr h="370840">
                <a:tc>
                  <a:txBody>
                    <a:bodyPr/>
                    <a:lstStyle/>
                    <a:p>
                      <a:pPr algn="ctr"/>
                      <a:r>
                        <a:rPr lang="de-DE" sz="1463" kern="1200" dirty="0">
                          <a:solidFill>
                            <a:schemeClr val="dk1"/>
                          </a:solidFill>
                        </a:rPr>
                        <a:t>3</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Mother</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Parent 2</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Separated</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45</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2</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15</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noProof="0">
                          <a:solidFill>
                            <a:schemeClr val="dk1"/>
                          </a:solidFill>
                        </a:rPr>
                        <a:t>Son</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83:48</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0494061"/>
                  </a:ext>
                </a:extLst>
              </a:tr>
              <a:tr h="370840">
                <a:tc>
                  <a:txBody>
                    <a:bodyPr/>
                    <a:lstStyle/>
                    <a:p>
                      <a:pPr algn="ctr"/>
                      <a:r>
                        <a:rPr lang="de-DE" sz="1463" kern="1200" dirty="0">
                          <a:solidFill>
                            <a:schemeClr val="dk1"/>
                          </a:solidFill>
                        </a:rPr>
                        <a:t>4</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Father</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Parent 5</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Married</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71</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1</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16</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noProof="0">
                          <a:solidFill>
                            <a:schemeClr val="dk1"/>
                          </a:solidFill>
                        </a:rPr>
                        <a:t>Son</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89:52</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643699"/>
                  </a:ext>
                </a:extLst>
              </a:tr>
              <a:tr h="370840">
                <a:tc>
                  <a:txBody>
                    <a:bodyPr/>
                    <a:lstStyle/>
                    <a:p>
                      <a:pPr algn="ctr"/>
                      <a:r>
                        <a:rPr lang="de-DE" sz="1463" kern="1200" dirty="0">
                          <a:solidFill>
                            <a:schemeClr val="dk1"/>
                          </a:solidFill>
                        </a:rPr>
                        <a:t>5</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Mother</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Parent 4</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Married</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56</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1</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16</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noProof="0" dirty="0">
                          <a:solidFill>
                            <a:schemeClr val="dk1"/>
                          </a:solidFill>
                        </a:rPr>
                        <a:t>Son</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98:01</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9385591"/>
                  </a:ext>
                </a:extLst>
              </a:tr>
              <a:tr h="370840">
                <a:tc>
                  <a:txBody>
                    <a:bodyPr/>
                    <a:lstStyle/>
                    <a:p>
                      <a:pPr algn="ctr"/>
                      <a:r>
                        <a:rPr lang="de-DE" sz="1463" kern="1200" dirty="0">
                          <a:solidFill>
                            <a:schemeClr val="dk1"/>
                          </a:solidFill>
                        </a:rPr>
                        <a:t>6</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Father</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Parent 7</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Separated</a:t>
                      </a:r>
                      <a:r>
                        <a:rPr lang="de-DE" sz="1463" kern="1200" dirty="0">
                          <a:solidFill>
                            <a:schemeClr val="dk1"/>
                          </a:solidFill>
                        </a:rPr>
                        <a:t> </a:t>
                      </a:r>
                      <a:r>
                        <a:rPr lang="de-DE" sz="1463" kern="1200" dirty="0" err="1">
                          <a:solidFill>
                            <a:schemeClr val="dk1"/>
                          </a:solidFill>
                        </a:rPr>
                        <a:t>during</a:t>
                      </a:r>
                      <a:r>
                        <a:rPr lang="de-DE" sz="1463" kern="1200" dirty="0">
                          <a:solidFill>
                            <a:schemeClr val="dk1"/>
                          </a:solidFill>
                        </a:rPr>
                        <a:t> </a:t>
                      </a:r>
                      <a:r>
                        <a:rPr lang="de-DE" sz="1463" kern="1200" dirty="0" err="1">
                          <a:solidFill>
                            <a:schemeClr val="dk1"/>
                          </a:solidFill>
                        </a:rPr>
                        <a:t>participation</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47</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2</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13</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noProof="0" dirty="0">
                          <a:solidFill>
                            <a:schemeClr val="dk1"/>
                          </a:solidFill>
                        </a:rPr>
                        <a:t>Son</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78:21</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6844539"/>
                  </a:ext>
                </a:extLst>
              </a:tr>
              <a:tr h="370840">
                <a:tc>
                  <a:txBody>
                    <a:bodyPr/>
                    <a:lstStyle/>
                    <a:p>
                      <a:pPr algn="ctr"/>
                      <a:r>
                        <a:rPr lang="de-DE" sz="1463" kern="1200" dirty="0">
                          <a:solidFill>
                            <a:schemeClr val="dk1"/>
                          </a:solidFill>
                        </a:rPr>
                        <a:t>7</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Mother</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a:solidFill>
                            <a:schemeClr val="dk1"/>
                          </a:solidFill>
                        </a:rPr>
                        <a:t>Parent 6</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sz="1463" kern="1200" dirty="0" err="1">
                          <a:solidFill>
                            <a:schemeClr val="dk1"/>
                          </a:solidFill>
                        </a:rPr>
                        <a:t>Separated</a:t>
                      </a:r>
                      <a:r>
                        <a:rPr lang="de-DE" sz="1463" kern="1200" dirty="0">
                          <a:solidFill>
                            <a:schemeClr val="dk1"/>
                          </a:solidFill>
                        </a:rPr>
                        <a:t> </a:t>
                      </a:r>
                      <a:r>
                        <a:rPr lang="de-DE" sz="1463" kern="1200" dirty="0" err="1">
                          <a:solidFill>
                            <a:schemeClr val="dk1"/>
                          </a:solidFill>
                        </a:rPr>
                        <a:t>during</a:t>
                      </a:r>
                      <a:r>
                        <a:rPr lang="de-DE" sz="1463" kern="1200" dirty="0">
                          <a:solidFill>
                            <a:schemeClr val="dk1"/>
                          </a:solidFill>
                        </a:rPr>
                        <a:t> </a:t>
                      </a:r>
                      <a:r>
                        <a:rPr lang="de-DE" sz="1463" kern="1200" dirty="0" err="1">
                          <a:solidFill>
                            <a:schemeClr val="dk1"/>
                          </a:solidFill>
                        </a:rPr>
                        <a:t>participation</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45</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2</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dirty="0">
                          <a:solidFill>
                            <a:schemeClr val="dk1"/>
                          </a:solidFill>
                        </a:rPr>
                        <a:t>13</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742969" rtl="0" eaLnBrk="1" fontAlgn="auto" latinLnBrk="0" hangingPunct="1">
                        <a:lnSpc>
                          <a:spcPct val="150000"/>
                        </a:lnSpc>
                        <a:spcBef>
                          <a:spcPts val="0"/>
                        </a:spcBef>
                        <a:spcAft>
                          <a:spcPts val="0"/>
                        </a:spcAft>
                        <a:buClrTx/>
                        <a:buSzTx/>
                        <a:buFontTx/>
                        <a:buNone/>
                        <a:tabLst/>
                        <a:defRPr/>
                      </a:pPr>
                      <a:r>
                        <a:rPr lang="de-DE" sz="1463" kern="1200" noProof="0" dirty="0">
                          <a:solidFill>
                            <a:schemeClr val="dk1"/>
                          </a:solidFill>
                        </a:rPr>
                        <a:t>Son</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ctr">
                        <a:lnSpc>
                          <a:spcPct val="150000"/>
                        </a:lnSpc>
                      </a:pPr>
                      <a:r>
                        <a:rPr lang="de-DE" sz="1463" kern="1200" dirty="0">
                          <a:solidFill>
                            <a:schemeClr val="dk1"/>
                          </a:solidFill>
                        </a:rPr>
                        <a:t>65:14</a:t>
                      </a:r>
                      <a:endParaRPr lang="de-DE" sz="1463" kern="1200" dirty="0">
                        <a:solidFill>
                          <a:schemeClr val="dk1"/>
                        </a:solidFill>
                        <a:latin typeface="+mn-lt"/>
                        <a:ea typeface="+mn-ea"/>
                        <a:cs typeface="+mn-cs"/>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463" kern="1200" dirty="0" err="1">
                          <a:solidFill>
                            <a:schemeClr val="dk1"/>
                          </a:solidFill>
                        </a:rPr>
                        <a:t>Cancellation</a:t>
                      </a:r>
                      <a:r>
                        <a:rPr lang="de-DE" sz="1463" kern="1200" dirty="0">
                          <a:solidFill>
                            <a:schemeClr val="dk1"/>
                          </a:solidFill>
                        </a:rPr>
                        <a:t> </a:t>
                      </a:r>
                      <a:r>
                        <a:rPr lang="de-DE" sz="1463" kern="1200" dirty="0" err="1">
                          <a:solidFill>
                            <a:schemeClr val="dk1"/>
                          </a:solidFill>
                        </a:rPr>
                        <a:t>of</a:t>
                      </a:r>
                      <a:r>
                        <a:rPr lang="de-DE" sz="1463" kern="1200" dirty="0">
                          <a:solidFill>
                            <a:schemeClr val="dk1"/>
                          </a:solidFill>
                        </a:rPr>
                        <a:t> </a:t>
                      </a:r>
                      <a:r>
                        <a:rPr lang="de-DE" sz="1463" kern="1200" dirty="0" err="1">
                          <a:solidFill>
                            <a:schemeClr val="dk1"/>
                          </a:solidFill>
                        </a:rPr>
                        <a:t>participation</a:t>
                      </a:r>
                      <a:r>
                        <a:rPr lang="de-DE" sz="1463" kern="1200" dirty="0">
                          <a:solidFill>
                            <a:schemeClr val="dk1"/>
                          </a:solidFill>
                        </a:rPr>
                        <a:t> after </a:t>
                      </a:r>
                      <a:r>
                        <a:rPr lang="de-DE" sz="1463" kern="1200" dirty="0" err="1">
                          <a:solidFill>
                            <a:schemeClr val="dk1"/>
                          </a:solidFill>
                        </a:rPr>
                        <a:t>session</a:t>
                      </a:r>
                      <a:r>
                        <a:rPr lang="de-DE" sz="1463" kern="1200" dirty="0">
                          <a:solidFill>
                            <a:schemeClr val="dk1"/>
                          </a:solidFill>
                        </a:rPr>
                        <a:t> 3</a:t>
                      </a:r>
                      <a:endParaRPr lang="de-DE" sz="1463" kern="1200" dirty="0">
                        <a:solidFill>
                          <a:schemeClr val="dk1"/>
                        </a:solidFill>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1943400"/>
                  </a:ext>
                </a:extLst>
              </a:tr>
            </a:tbl>
          </a:graphicData>
        </a:graphic>
      </p:graphicFrame>
      <p:sp>
        <p:nvSpPr>
          <p:cNvPr id="12" name="Rechteck 11">
            <a:extLst>
              <a:ext uri="{FF2B5EF4-FFF2-40B4-BE49-F238E27FC236}">
                <a16:creationId xmlns:a16="http://schemas.microsoft.com/office/drawing/2014/main" id="{09278F30-6013-FB8F-E371-0145B044A8A8}"/>
              </a:ext>
            </a:extLst>
          </p:cNvPr>
          <p:cNvSpPr/>
          <p:nvPr/>
        </p:nvSpPr>
        <p:spPr>
          <a:xfrm>
            <a:off x="1340426" y="2743200"/>
            <a:ext cx="716973" cy="67540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684D77D0-E95D-96E3-487A-45BC43F222F4}"/>
              </a:ext>
            </a:extLst>
          </p:cNvPr>
          <p:cNvSpPr/>
          <p:nvPr/>
        </p:nvSpPr>
        <p:spPr>
          <a:xfrm>
            <a:off x="1340425" y="3491347"/>
            <a:ext cx="716973" cy="675409"/>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22F5B928-F1B4-B8B4-7F58-CDCFD93B0BB9}"/>
              </a:ext>
            </a:extLst>
          </p:cNvPr>
          <p:cNvSpPr/>
          <p:nvPr/>
        </p:nvSpPr>
        <p:spPr>
          <a:xfrm>
            <a:off x="1340425" y="4228694"/>
            <a:ext cx="716973" cy="1440000"/>
          </a:xfrm>
          <a:prstGeom prst="rect">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00E9841C-C255-0EB2-10F7-79A2EE9937D3}"/>
              </a:ext>
            </a:extLst>
          </p:cNvPr>
          <p:cNvSpPr/>
          <p:nvPr/>
        </p:nvSpPr>
        <p:spPr>
          <a:xfrm>
            <a:off x="6823362" y="2743200"/>
            <a:ext cx="2031486" cy="675409"/>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DD4D4451-D652-0633-4CD6-C3FCC798E9DE}"/>
              </a:ext>
            </a:extLst>
          </p:cNvPr>
          <p:cNvSpPr/>
          <p:nvPr/>
        </p:nvSpPr>
        <p:spPr>
          <a:xfrm>
            <a:off x="6823361" y="3491347"/>
            <a:ext cx="2031486" cy="675409"/>
          </a:xfrm>
          <a:prstGeom prst="rect">
            <a:avLst/>
          </a:prstGeom>
          <a:noFill/>
          <a:ln w="190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2AE527AC-8D16-5BC4-76FF-709DE215604F}"/>
              </a:ext>
            </a:extLst>
          </p:cNvPr>
          <p:cNvSpPr/>
          <p:nvPr/>
        </p:nvSpPr>
        <p:spPr>
          <a:xfrm>
            <a:off x="6823361" y="4228694"/>
            <a:ext cx="2031486" cy="1440000"/>
          </a:xfrm>
          <a:prstGeom prst="rect">
            <a:avLst/>
          </a:prstGeom>
          <a:noFill/>
          <a:ln w="190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459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656140"/>
          </a:xfrm>
        </p:spPr>
        <p:txBody>
          <a:bodyPr numCol="2"/>
          <a:lstStyle/>
          <a:p>
            <a:pPr marL="0" lvl="0" indent="0">
              <a:lnSpc>
                <a:spcPct val="107000"/>
              </a:lnSpc>
              <a:buNone/>
            </a:pPr>
            <a:r>
              <a:rPr lang="de-DE" b="1" kern="100" dirty="0">
                <a:ea typeface="Calibri" panose="020F0502020204030204" pitchFamily="34" charset="0"/>
                <a:cs typeface="Times New Roman" panose="02020603050405020304" pitchFamily="18" charset="0"/>
              </a:rPr>
              <a:t>Needs </a:t>
            </a:r>
            <a:r>
              <a:rPr lang="de-DE" b="1" kern="100" dirty="0" err="1">
                <a:ea typeface="Calibri" panose="020F0502020204030204" pitchFamily="34" charset="0"/>
                <a:cs typeface="Times New Roman" panose="02020603050405020304" pitchFamily="18" charset="0"/>
              </a:rPr>
              <a:t>for</a:t>
            </a:r>
            <a:r>
              <a:rPr lang="de-DE" b="1" kern="100" dirty="0">
                <a:ea typeface="Calibri" panose="020F0502020204030204" pitchFamily="34" charset="0"/>
                <a:cs typeface="Times New Roman" panose="02020603050405020304" pitchFamily="18" charset="0"/>
              </a:rPr>
              <a:t> support: </a:t>
            </a:r>
          </a:p>
          <a:p>
            <a:pPr marL="371465" indent="-285750">
              <a:lnSpc>
                <a:spcPct val="107000"/>
              </a:lnSpc>
            </a:pPr>
            <a:r>
              <a:rPr lang="de-DE" kern="100" dirty="0">
                <a:ea typeface="Calibri" panose="020F0502020204030204" pitchFamily="34" charset="0"/>
                <a:cs typeface="Times New Roman" panose="02020603050405020304" pitchFamily="18" charset="0"/>
              </a:rPr>
              <a:t>Exchange </a:t>
            </a:r>
            <a:r>
              <a:rPr lang="de-DE" kern="100" dirty="0" err="1">
                <a:ea typeface="Calibri" panose="020F0502020204030204" pitchFamily="34" charset="0"/>
                <a:cs typeface="Times New Roman" panose="02020603050405020304" pitchFamily="18" charset="0"/>
              </a:rPr>
              <a:t>with</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other</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parents</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a:ea typeface="Calibri" panose="020F0502020204030204" pitchFamily="34" charset="0"/>
                <a:cs typeface="Times New Roman" panose="02020603050405020304" pitchFamily="18" charset="0"/>
              </a:rPr>
              <a:t>Professional Support</a:t>
            </a:r>
          </a:p>
          <a:p>
            <a:pPr marL="371465" indent="-285750">
              <a:lnSpc>
                <a:spcPct val="107000"/>
              </a:lnSpc>
            </a:pPr>
            <a:r>
              <a:rPr lang="de-DE" kern="100" dirty="0">
                <a:ea typeface="Calibri" panose="020F0502020204030204" pitchFamily="34" charset="0"/>
                <a:cs typeface="Times New Roman" panose="02020603050405020304" pitchFamily="18" charset="0"/>
              </a:rPr>
              <a:t>Informationen</a:t>
            </a:r>
          </a:p>
          <a:p>
            <a:pPr marL="371465" indent="-285750">
              <a:lnSpc>
                <a:spcPct val="107000"/>
              </a:lnSpc>
            </a:pPr>
            <a:r>
              <a:rPr lang="de-DE" kern="100" dirty="0">
                <a:ea typeface="Calibri" panose="020F0502020204030204" pitchFamily="34" charset="0"/>
                <a:cs typeface="Times New Roman" panose="02020603050405020304" pitchFamily="18" charset="0"/>
              </a:rPr>
              <a:t>Access </a:t>
            </a:r>
            <a:r>
              <a:rPr lang="de-DE" kern="100" dirty="0" err="1">
                <a:ea typeface="Calibri" panose="020F0502020204030204" pitchFamily="34" charset="0"/>
                <a:cs typeface="Times New Roman" panose="02020603050405020304" pitchFamily="18" charset="0"/>
              </a:rPr>
              <a:t>to</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help</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Discussing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coping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strategies</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Uncertainties</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about</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appropriate</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media</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use</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Reflection</a:t>
            </a:r>
            <a:r>
              <a:rPr lang="de-DE" kern="100" dirty="0">
                <a:ea typeface="Calibri" panose="020F0502020204030204" pitchFamily="34" charset="0"/>
                <a:cs typeface="Times New Roman" panose="02020603050405020304" pitchFamily="18" charset="0"/>
              </a:rPr>
              <a:t> on </a:t>
            </a:r>
            <a:r>
              <a:rPr lang="de-DE" kern="100" dirty="0" err="1">
                <a:ea typeface="Calibri" panose="020F0502020204030204" pitchFamily="34" charset="0"/>
                <a:cs typeface="Times New Roman" panose="02020603050405020304" pitchFamily="18" charset="0"/>
              </a:rPr>
              <a:t>parenting</a:t>
            </a:r>
            <a:r>
              <a:rPr lang="de-DE" kern="100" dirty="0">
                <a:ea typeface="Calibri" panose="020F0502020204030204" pitchFamily="34" charset="0"/>
                <a:cs typeface="Times New Roman" panose="02020603050405020304" pitchFamily="18" charset="0"/>
              </a:rPr>
              <a:t> style</a:t>
            </a:r>
          </a:p>
          <a:p>
            <a:pPr marL="371465" indent="-285750">
              <a:lnSpc>
                <a:spcPct val="107000"/>
              </a:lnSpc>
            </a:pPr>
            <a:r>
              <a:rPr lang="de-DE" kern="100" dirty="0" err="1">
                <a:ea typeface="Calibri" panose="020F0502020204030204" pitchFamily="34" charset="0"/>
                <a:cs typeface="Times New Roman" panose="02020603050405020304" pitchFamily="18" charset="0"/>
              </a:rPr>
              <a:t>Supporting</a:t>
            </a:r>
            <a:r>
              <a:rPr lang="de-DE" kern="100" dirty="0">
                <a:ea typeface="Calibri" panose="020F0502020204030204" pitchFamily="34" charset="0"/>
                <a:cs typeface="Times New Roman" panose="02020603050405020304" pitchFamily="18" charset="0"/>
              </a:rPr>
              <a:t> parental </a:t>
            </a:r>
            <a:r>
              <a:rPr lang="de-DE" kern="100" dirty="0" err="1">
                <a:ea typeface="Calibri" panose="020F0502020204030204" pitchFamily="34" charset="0"/>
                <a:cs typeface="Times New Roman" panose="02020603050405020304" pitchFamily="18" charset="0"/>
              </a:rPr>
              <a:t>skills</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a:ea typeface="Calibri" panose="020F0502020204030204" pitchFamily="34" charset="0"/>
                <a:cs typeface="Times New Roman" panose="02020603050405020304" pitchFamily="18" charset="0"/>
              </a:rPr>
              <a:t>Support in </a:t>
            </a:r>
            <a:r>
              <a:rPr lang="de-DE" kern="100" dirty="0" err="1">
                <a:ea typeface="Calibri" panose="020F0502020204030204" pitchFamily="34" charset="0"/>
                <a:cs typeface="Times New Roman" panose="02020603050405020304" pitchFamily="18" charset="0"/>
              </a:rPr>
              <a:t>assessment</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of</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severity</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Developing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understanding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for</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the</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child</a:t>
            </a:r>
            <a:r>
              <a:rPr lang="de-DE" kern="100" dirty="0">
                <a:ea typeface="Calibri" panose="020F0502020204030204" pitchFamily="34" charset="0"/>
                <a:cs typeface="Times New Roman" panose="02020603050405020304" pitchFamily="18" charset="0"/>
              </a:rPr>
              <a:t> / </a:t>
            </a:r>
            <a:br>
              <a:rPr lang="de-DE" kern="100" dirty="0">
                <a:ea typeface="Calibri" panose="020F0502020204030204" pitchFamily="34" charset="0"/>
                <a:cs typeface="Times New Roman" panose="02020603050405020304" pitchFamily="18" charset="0"/>
              </a:rPr>
            </a:br>
            <a:r>
              <a:rPr lang="de-DE" kern="100" dirty="0" err="1">
                <a:ea typeface="Calibri" panose="020F0502020204030204" pitchFamily="34" charset="0"/>
                <a:cs typeface="Times New Roman" panose="02020603050405020304" pitchFamily="18" charset="0"/>
              </a:rPr>
              <a:t>the</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situation</a:t>
            </a:r>
            <a:endParaRPr lang="de-DE" kern="100" dirty="0">
              <a:ea typeface="Calibri" panose="020F0502020204030204" pitchFamily="34" charset="0"/>
              <a:cs typeface="Times New Roman" panose="02020603050405020304" pitchFamily="18" charset="0"/>
            </a:endParaRPr>
          </a:p>
          <a:p>
            <a:pPr marL="0" lvl="0" indent="0">
              <a:lnSpc>
                <a:spcPct val="107000"/>
              </a:lnSpc>
              <a:buNone/>
            </a:pPr>
            <a:r>
              <a:rPr lang="de-DE" b="1" kern="100" dirty="0">
                <a:ea typeface="Calibri" panose="020F0502020204030204" pitchFamily="34" charset="0"/>
                <a:cs typeface="Times New Roman" panose="02020603050405020304" pitchFamily="18" charset="0"/>
              </a:rPr>
              <a:t>Stressors: </a:t>
            </a:r>
          </a:p>
          <a:p>
            <a:pPr marL="371465" indent="-285750">
              <a:lnSpc>
                <a:spcPct val="107000"/>
              </a:lnSpc>
            </a:pPr>
            <a:r>
              <a:rPr lang="de-DE" kern="100" dirty="0" err="1">
                <a:ea typeface="Calibri" panose="020F0502020204030204" pitchFamily="34" charset="0"/>
                <a:cs typeface="Times New Roman" panose="02020603050405020304" pitchFamily="18" charset="0"/>
              </a:rPr>
              <a:t>Couple</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Conflicts</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Escalation</a:t>
            </a:r>
            <a:r>
              <a:rPr lang="de-DE" kern="100" dirty="0">
                <a:ea typeface="Calibri" panose="020F0502020204030204" pitchFamily="34" charset="0"/>
                <a:cs typeface="Times New Roman" panose="02020603050405020304" pitchFamily="18" charset="0"/>
              </a:rPr>
              <a:t>/</a:t>
            </a:r>
            <a:r>
              <a:rPr lang="de-DE" kern="100" dirty="0" err="1">
                <a:ea typeface="Calibri" panose="020F0502020204030204" pitchFamily="34" charset="0"/>
                <a:cs typeface="Times New Roman" panose="02020603050405020304" pitchFamily="18" charset="0"/>
              </a:rPr>
              <a:t>physical</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confrontation</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a:ea typeface="Calibri" panose="020F0502020204030204" pitchFamily="34" charset="0"/>
                <a:cs typeface="Times New Roman" panose="02020603050405020304" pitchFamily="18" charset="0"/>
              </a:rPr>
              <a:t>Shame</a:t>
            </a:r>
          </a:p>
          <a:p>
            <a:pPr marL="371465" indent="-285750">
              <a:lnSpc>
                <a:spcPct val="107000"/>
              </a:lnSpc>
            </a:pPr>
            <a:r>
              <a:rPr lang="de-DE" kern="100" dirty="0" err="1">
                <a:ea typeface="Calibri" panose="020F0502020204030204" pitchFamily="34" charset="0"/>
                <a:cs typeface="Times New Roman" panose="02020603050405020304" pitchFamily="18" charset="0"/>
              </a:rPr>
              <a:t>Admitting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helplessness</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a:ea typeface="Calibri" panose="020F0502020204030204" pitchFamily="34" charset="0"/>
                <a:cs typeface="Times New Roman" panose="02020603050405020304" pitchFamily="18" charset="0"/>
              </a:rPr>
              <a:t>Frustration </a:t>
            </a:r>
            <a:r>
              <a:rPr lang="de-DE" kern="100" dirty="0" err="1">
                <a:ea typeface="Calibri" panose="020F0502020204030204" pitchFamily="34" charset="0"/>
                <a:cs typeface="Times New Roman" panose="02020603050405020304" pitchFamily="18" charset="0"/>
              </a:rPr>
              <a:t>about</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the</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current</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situation</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a:ea typeface="Calibri" panose="020F0502020204030204" pitchFamily="34" charset="0"/>
                <a:cs typeface="Times New Roman" panose="02020603050405020304" pitchFamily="18" charset="0"/>
              </a:rPr>
              <a:t>Distribution </a:t>
            </a:r>
            <a:r>
              <a:rPr lang="de-DE" kern="100" dirty="0" err="1">
                <a:ea typeface="Calibri" panose="020F0502020204030204" pitchFamily="34" charset="0"/>
                <a:cs typeface="Times New Roman" panose="02020603050405020304" pitchFamily="18" charset="0"/>
              </a:rPr>
              <a:t>of</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tasks</a:t>
            </a:r>
            <a:r>
              <a:rPr lang="de-DE" kern="100" dirty="0">
                <a:ea typeface="Calibri" panose="020F0502020204030204" pitchFamily="34" charset="0"/>
                <a:cs typeface="Times New Roman" panose="02020603050405020304" pitchFamily="18" charset="0"/>
              </a:rPr>
              <a:t>/</a:t>
            </a:r>
            <a:r>
              <a:rPr lang="de-DE" kern="100" dirty="0" err="1">
                <a:ea typeface="Calibri" panose="020F0502020204030204" pitchFamily="34" charset="0"/>
                <a:cs typeface="Times New Roman" panose="02020603050405020304" pitchFamily="18" charset="0"/>
              </a:rPr>
              <a:t>roles</a:t>
            </a:r>
            <a:r>
              <a:rPr lang="de-DE" kern="100" dirty="0">
                <a:ea typeface="Calibri" panose="020F0502020204030204" pitchFamily="34" charset="0"/>
                <a:cs typeface="Times New Roman" panose="02020603050405020304" pitchFamily="18" charset="0"/>
              </a:rPr>
              <a:t> in </a:t>
            </a:r>
            <a:r>
              <a:rPr lang="de-DE" kern="100" dirty="0" err="1">
                <a:ea typeface="Calibri" panose="020F0502020204030204" pitchFamily="34" charset="0"/>
                <a:cs typeface="Times New Roman" panose="02020603050405020304" pitchFamily="18" charset="0"/>
              </a:rPr>
              <a:t>the</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family</a:t>
            </a:r>
            <a:endParaRPr lang="de-DE" kern="100" dirty="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Results</a:t>
            </a:r>
            <a:r>
              <a:rPr lang="de-DE" dirty="0"/>
              <a:t>: Needs</a:t>
            </a:r>
            <a:r>
              <a:rPr lang="en-US" dirty="0"/>
              <a:t> and stressors reported by parents</a:t>
            </a:r>
            <a:endParaRPr lang="de-DE" dirty="0"/>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11</a:t>
            </a:fld>
            <a:endParaRPr lang="de-DE" dirty="0"/>
          </a:p>
        </p:txBody>
      </p:sp>
      <p:pic>
        <p:nvPicPr>
          <p:cNvPr id="9" name="Grafik 8" descr="Gruppenbrainstorming Silhouette">
            <a:extLst>
              <a:ext uri="{FF2B5EF4-FFF2-40B4-BE49-F238E27FC236}">
                <a16:creationId xmlns:a16="http://schemas.microsoft.com/office/drawing/2014/main" id="{CEC12757-BC1F-C2FB-FD25-972D9A0A68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8298" y="2337954"/>
            <a:ext cx="914400" cy="914400"/>
          </a:xfrm>
          <a:prstGeom prst="rect">
            <a:avLst/>
          </a:prstGeom>
        </p:spPr>
      </p:pic>
      <p:pic>
        <p:nvPicPr>
          <p:cNvPr id="11" name="Grafik 10" descr="Kollision Silhouette">
            <a:extLst>
              <a:ext uri="{FF2B5EF4-FFF2-40B4-BE49-F238E27FC236}">
                <a16:creationId xmlns:a16="http://schemas.microsoft.com/office/drawing/2014/main" id="{B88AA533-43E4-2A30-BDF5-8BAED4070E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9621" y="2150919"/>
            <a:ext cx="914400" cy="914400"/>
          </a:xfrm>
          <a:prstGeom prst="rect">
            <a:avLst/>
          </a:prstGeom>
        </p:spPr>
      </p:pic>
    </p:spTree>
    <p:extLst>
      <p:ext uri="{BB962C8B-B14F-4D97-AF65-F5344CB8AC3E}">
        <p14:creationId xmlns:p14="http://schemas.microsoft.com/office/powerpoint/2010/main" val="27849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500"/>
                                        <p:tgtEl>
                                          <p:spTgt spid="2">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fade">
                                      <p:cBhvr>
                                        <p:cTn id="47" dur="500"/>
                                        <p:tgtEl>
                                          <p:spTgt spid="2">
                                            <p:txEl>
                                              <p:pRg st="11" end="11"/>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fade">
                                      <p:cBhvr>
                                        <p:cTn id="55" dur="500"/>
                                        <p:tgtEl>
                                          <p:spTgt spid="2">
                                            <p:txEl>
                                              <p:pRg st="12" end="1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
                                            <p:txEl>
                                              <p:pRg st="13" end="13"/>
                                            </p:txEl>
                                          </p:spTgt>
                                        </p:tgtEl>
                                        <p:attrNameLst>
                                          <p:attrName>style.visibility</p:attrName>
                                        </p:attrNameLst>
                                      </p:cBhvr>
                                      <p:to>
                                        <p:strVal val="visible"/>
                                      </p:to>
                                    </p:set>
                                    <p:animEffect transition="in" filter="fade">
                                      <p:cBhvr>
                                        <p:cTn id="58" dur="500"/>
                                        <p:tgtEl>
                                          <p:spTgt spid="2">
                                            <p:txEl>
                                              <p:pRg st="13" end="1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animEffect transition="in" filter="fade">
                                      <p:cBhvr>
                                        <p:cTn id="61" dur="500"/>
                                        <p:tgtEl>
                                          <p:spTgt spid="2">
                                            <p:txEl>
                                              <p:pRg st="14" end="14"/>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
                                            <p:txEl>
                                              <p:pRg st="15" end="15"/>
                                            </p:txEl>
                                          </p:spTgt>
                                        </p:tgtEl>
                                        <p:attrNameLst>
                                          <p:attrName>style.visibility</p:attrName>
                                        </p:attrNameLst>
                                      </p:cBhvr>
                                      <p:to>
                                        <p:strVal val="visible"/>
                                      </p:to>
                                    </p:set>
                                    <p:animEffect transition="in" filter="fade">
                                      <p:cBhvr>
                                        <p:cTn id="64" dur="500"/>
                                        <p:tgtEl>
                                          <p:spTgt spid="2">
                                            <p:txEl>
                                              <p:pRg st="15" end="15"/>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
                                            <p:txEl>
                                              <p:pRg st="16" end="16"/>
                                            </p:txEl>
                                          </p:spTgt>
                                        </p:tgtEl>
                                        <p:attrNameLst>
                                          <p:attrName>style.visibility</p:attrName>
                                        </p:attrNameLst>
                                      </p:cBhvr>
                                      <p:to>
                                        <p:strVal val="visible"/>
                                      </p:to>
                                    </p:set>
                                    <p:animEffect transition="in" filter="fade">
                                      <p:cBhvr>
                                        <p:cTn id="67" dur="500"/>
                                        <p:tgtEl>
                                          <p:spTgt spid="2">
                                            <p:txEl>
                                              <p:pRg st="16" end="16"/>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
                                            <p:txEl>
                                              <p:pRg st="17" end="17"/>
                                            </p:txEl>
                                          </p:spTgt>
                                        </p:tgtEl>
                                        <p:attrNameLst>
                                          <p:attrName>style.visibility</p:attrName>
                                        </p:attrNameLst>
                                      </p:cBhvr>
                                      <p:to>
                                        <p:strVal val="visible"/>
                                      </p:to>
                                    </p:set>
                                    <p:animEffect transition="in" filter="fade">
                                      <p:cBhvr>
                                        <p:cTn id="70"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numCol="2"/>
          <a:lstStyle/>
          <a:p>
            <a:pPr marL="0" lvl="0" indent="0">
              <a:lnSpc>
                <a:spcPct val="107000"/>
              </a:lnSpc>
              <a:buNone/>
            </a:pPr>
            <a:r>
              <a:rPr lang="de-DE" b="1" kern="100" dirty="0">
                <a:ea typeface="Calibri" panose="020F0502020204030204" pitchFamily="34" charset="0"/>
                <a:cs typeface="Times New Roman" panose="02020603050405020304" pitchFamily="18" charset="0"/>
              </a:rPr>
              <a:t>Coping </a:t>
            </a:r>
            <a:r>
              <a:rPr lang="de-DE" b="1" kern="100" dirty="0" err="1">
                <a:ea typeface="Calibri" panose="020F0502020204030204" pitchFamily="34" charset="0"/>
                <a:cs typeface="Times New Roman" panose="02020603050405020304" pitchFamily="18" charset="0"/>
              </a:rPr>
              <a:t>strategies</a:t>
            </a:r>
            <a:r>
              <a:rPr lang="de-DE" b="1" kern="100" dirty="0">
                <a:ea typeface="Calibri" panose="020F0502020204030204" pitchFamily="34" charset="0"/>
                <a:cs typeface="Times New Roman" panose="02020603050405020304" pitchFamily="18" charset="0"/>
              </a:rPr>
              <a:t>:</a:t>
            </a:r>
          </a:p>
          <a:p>
            <a:pPr marL="371465" indent="-285750">
              <a:lnSpc>
                <a:spcPct val="107000"/>
              </a:lnSpc>
            </a:pPr>
            <a:r>
              <a:rPr lang="de-DE" kern="100" dirty="0" err="1">
                <a:ea typeface="Calibri" panose="020F0502020204030204" pitchFamily="34" charset="0"/>
                <a:cs typeface="Times New Roman" panose="02020603050405020304" pitchFamily="18" charset="0"/>
              </a:rPr>
              <a:t>Doing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chores</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for</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the</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child</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Enforcing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rules</a:t>
            </a:r>
            <a:endParaRPr lang="de-DE"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endParaRPr lang="de-DE" b="1" kern="100" dirty="0">
              <a:ea typeface="Calibri" panose="020F0502020204030204" pitchFamily="34" charset="0"/>
              <a:cs typeface="Times New Roman" panose="02020603050405020304" pitchFamily="18" charset="0"/>
            </a:endParaRPr>
          </a:p>
          <a:p>
            <a:pPr marL="0" lvl="0" indent="0">
              <a:lnSpc>
                <a:spcPct val="107000"/>
              </a:lnSpc>
              <a:buNone/>
            </a:pPr>
            <a:r>
              <a:rPr lang="de-DE" b="1" kern="100" dirty="0" err="1">
                <a:ea typeface="Calibri" panose="020F0502020204030204" pitchFamily="34" charset="0"/>
                <a:cs typeface="Times New Roman" panose="02020603050405020304" pitchFamily="18" charset="0"/>
              </a:rPr>
              <a:t>Parents</a:t>
            </a:r>
            <a:r>
              <a:rPr lang="de-DE" b="1" kern="100" dirty="0">
                <a:ea typeface="Calibri" panose="020F0502020204030204" pitchFamily="34" charset="0"/>
                <a:cs typeface="Times New Roman" panose="02020603050405020304" pitchFamily="18" charset="0"/>
              </a:rPr>
              <a:t>‘ </a:t>
            </a:r>
            <a:r>
              <a:rPr lang="de-DE" b="1" kern="100" dirty="0" err="1">
                <a:ea typeface="Calibri" panose="020F0502020204030204" pitchFamily="34" charset="0"/>
                <a:cs typeface="Times New Roman" panose="02020603050405020304" pitchFamily="18" charset="0"/>
              </a:rPr>
              <a:t>wishes</a:t>
            </a:r>
            <a:r>
              <a:rPr lang="de-DE" b="1" kern="100" dirty="0">
                <a:ea typeface="Calibri" panose="020F0502020204030204" pitchFamily="34" charset="0"/>
                <a:cs typeface="Times New Roman" panose="02020603050405020304" pitchFamily="18" charset="0"/>
              </a:rPr>
              <a:t> </a:t>
            </a:r>
            <a:r>
              <a:rPr lang="de-DE" b="1" kern="100" dirty="0" err="1">
                <a:ea typeface="Calibri" panose="020F0502020204030204" pitchFamily="34" charset="0"/>
                <a:cs typeface="Times New Roman" panose="02020603050405020304" pitchFamily="18" charset="0"/>
              </a:rPr>
              <a:t>for</a:t>
            </a:r>
            <a:r>
              <a:rPr lang="de-DE" b="1" kern="100" dirty="0">
                <a:ea typeface="Calibri" panose="020F0502020204030204" pitchFamily="34" charset="0"/>
                <a:cs typeface="Times New Roman" panose="02020603050405020304" pitchFamily="18" charset="0"/>
              </a:rPr>
              <a:t> </a:t>
            </a:r>
            <a:r>
              <a:rPr lang="de-DE" b="1" kern="100" dirty="0" err="1">
                <a:ea typeface="Calibri" panose="020F0502020204030204" pitchFamily="34" charset="0"/>
                <a:cs typeface="Times New Roman" panose="02020603050405020304" pitchFamily="18" charset="0"/>
              </a:rPr>
              <a:t>dealing</a:t>
            </a:r>
            <a:r>
              <a:rPr lang="de-DE" b="1" kern="100" dirty="0">
                <a:ea typeface="Calibri" panose="020F0502020204030204" pitchFamily="34" charset="0"/>
                <a:cs typeface="Times New Roman" panose="02020603050405020304" pitchFamily="18" charset="0"/>
              </a:rPr>
              <a:t> </a:t>
            </a:r>
            <a:r>
              <a:rPr lang="de-DE" b="1" kern="100" dirty="0" err="1">
                <a:ea typeface="Calibri" panose="020F0502020204030204" pitchFamily="34" charset="0"/>
                <a:cs typeface="Times New Roman" panose="02020603050405020304" pitchFamily="18" charset="0"/>
              </a:rPr>
              <a:t>with</a:t>
            </a:r>
            <a:r>
              <a:rPr lang="de-DE" b="1" kern="100" dirty="0">
                <a:ea typeface="Calibri" panose="020F0502020204030204" pitchFamily="34" charset="0"/>
                <a:cs typeface="Times New Roman" panose="02020603050405020304" pitchFamily="18" charset="0"/>
              </a:rPr>
              <a:t> </a:t>
            </a:r>
            <a:r>
              <a:rPr lang="de-DE" b="1" kern="100" dirty="0" err="1">
                <a:ea typeface="Calibri" panose="020F0502020204030204" pitchFamily="34" charset="0"/>
                <a:cs typeface="Times New Roman" panose="02020603050405020304" pitchFamily="18" charset="0"/>
              </a:rPr>
              <a:t>the</a:t>
            </a:r>
            <a:r>
              <a:rPr lang="de-DE" b="1" kern="100" dirty="0">
                <a:ea typeface="Calibri" panose="020F0502020204030204" pitchFamily="34" charset="0"/>
                <a:cs typeface="Times New Roman" panose="02020603050405020304" pitchFamily="18" charset="0"/>
              </a:rPr>
              <a:t> </a:t>
            </a:r>
            <a:r>
              <a:rPr lang="de-DE" b="1" kern="100" dirty="0" err="1">
                <a:ea typeface="Calibri" panose="020F0502020204030204" pitchFamily="34" charset="0"/>
                <a:cs typeface="Times New Roman" panose="02020603050405020304" pitchFamily="18" charset="0"/>
              </a:rPr>
              <a:t>situation</a:t>
            </a:r>
            <a:r>
              <a:rPr lang="de-DE" b="1" kern="100" dirty="0">
                <a:ea typeface="Calibri" panose="020F0502020204030204" pitchFamily="34" charset="0"/>
                <a:cs typeface="Times New Roman" panose="02020603050405020304" pitchFamily="18" charset="0"/>
              </a:rPr>
              <a:t>: </a:t>
            </a:r>
          </a:p>
          <a:p>
            <a:pPr marL="371465" indent="-285750">
              <a:lnSpc>
                <a:spcPct val="107000"/>
              </a:lnSpc>
            </a:pPr>
            <a:r>
              <a:rPr lang="de-DE" kern="100" dirty="0">
                <a:ea typeface="Calibri" panose="020F0502020204030204" pitchFamily="34" charset="0"/>
                <a:cs typeface="Times New Roman" panose="02020603050405020304" pitchFamily="18" charset="0"/>
              </a:rPr>
              <a:t>Set </a:t>
            </a:r>
            <a:r>
              <a:rPr lang="de-DE" kern="100" dirty="0" err="1">
                <a:ea typeface="Calibri" panose="020F0502020204030204" pitchFamily="34" charset="0"/>
                <a:cs typeface="Times New Roman" panose="02020603050405020304" pitchFamily="18" charset="0"/>
              </a:rPr>
              <a:t>of</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tips</a:t>
            </a:r>
            <a:r>
              <a:rPr lang="de-DE" kern="100" dirty="0">
                <a:ea typeface="Calibri" panose="020F0502020204030204" pitchFamily="34" charset="0"/>
                <a:cs typeface="Times New Roman" panose="02020603050405020304" pitchFamily="18" charset="0"/>
              </a:rPr>
              <a:t> and </a:t>
            </a:r>
            <a:r>
              <a:rPr lang="de-DE" kern="100" dirty="0" err="1">
                <a:ea typeface="Calibri" panose="020F0502020204030204" pitchFamily="34" charset="0"/>
                <a:cs typeface="Times New Roman" panose="02020603050405020304" pitchFamily="18" charset="0"/>
              </a:rPr>
              <a:t>tools</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Getting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into</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contact</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err="1">
                <a:ea typeface="Calibri" panose="020F0502020204030204" pitchFamily="34" charset="0"/>
                <a:cs typeface="Times New Roman" panose="02020603050405020304" pitchFamily="18" charset="0"/>
              </a:rPr>
              <a:t>Avoiding</a:t>
            </a:r>
            <a:r>
              <a:rPr lang="de-DE" kern="100" dirty="0">
                <a:ea typeface="Calibri" panose="020F0502020204030204" pitchFamily="34" charset="0"/>
                <a:cs typeface="Times New Roman" panose="02020603050405020304" pitchFamily="18" charset="0"/>
              </a:rPr>
              <a:t> </a:t>
            </a:r>
            <a:r>
              <a:rPr lang="de-DE" kern="100" dirty="0" err="1">
                <a:ea typeface="Calibri" panose="020F0502020204030204" pitchFamily="34" charset="0"/>
                <a:cs typeface="Times New Roman" panose="02020603050405020304" pitchFamily="18" charset="0"/>
              </a:rPr>
              <a:t>conflicts</a:t>
            </a:r>
            <a:endParaRPr lang="de-DE" kern="100" dirty="0">
              <a:ea typeface="Calibri" panose="020F0502020204030204" pitchFamily="34" charset="0"/>
              <a:cs typeface="Times New Roman" panose="02020603050405020304" pitchFamily="18" charset="0"/>
            </a:endParaRPr>
          </a:p>
          <a:p>
            <a:pPr marL="371465" indent="-285750">
              <a:lnSpc>
                <a:spcPct val="107000"/>
              </a:lnSpc>
            </a:pPr>
            <a:r>
              <a:rPr lang="de-DE" kern="100" dirty="0">
                <a:ea typeface="Calibri" panose="020F0502020204030204" pitchFamily="34" charset="0"/>
                <a:cs typeface="Times New Roman" panose="02020603050405020304" pitchFamily="18" charset="0"/>
              </a:rPr>
              <a:t>Setting </a:t>
            </a:r>
            <a:r>
              <a:rPr lang="de-DE" kern="100" dirty="0" err="1">
                <a:ea typeface="Calibri" panose="020F0502020204030204" pitchFamily="34" charset="0"/>
                <a:cs typeface="Times New Roman" panose="02020603050405020304" pitchFamily="18" charset="0"/>
              </a:rPr>
              <a:t>limits</a:t>
            </a:r>
            <a:endParaRPr lang="de-DE" kern="100" dirty="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Results</a:t>
            </a:r>
            <a:r>
              <a:rPr lang="de-DE" dirty="0"/>
              <a:t>: Coping </a:t>
            </a:r>
            <a:r>
              <a:rPr lang="de-DE" dirty="0" err="1"/>
              <a:t>strategies</a:t>
            </a:r>
            <a:r>
              <a:rPr lang="de-DE" dirty="0"/>
              <a:t> and </a:t>
            </a:r>
            <a:r>
              <a:rPr lang="de-DE" dirty="0" err="1"/>
              <a:t>parents</a:t>
            </a:r>
            <a:r>
              <a:rPr lang="de-DE" dirty="0"/>
              <a:t>‘ </a:t>
            </a:r>
            <a:r>
              <a:rPr lang="de-DE" dirty="0" err="1"/>
              <a:t>wishes</a:t>
            </a:r>
            <a:endParaRPr lang="de-DE" dirty="0"/>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12</a:t>
            </a:fld>
            <a:endParaRPr lang="de-DE" dirty="0"/>
          </a:p>
        </p:txBody>
      </p:sp>
      <p:pic>
        <p:nvPicPr>
          <p:cNvPr id="8" name="Grafik 7" descr="Zauberstab (automatisch) Silhouette">
            <a:extLst>
              <a:ext uri="{FF2B5EF4-FFF2-40B4-BE49-F238E27FC236}">
                <a16:creationId xmlns:a16="http://schemas.microsoft.com/office/drawing/2014/main" id="{8022DEB9-4B93-31FD-F5EB-BFA2757EE7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953500" y="2234045"/>
            <a:ext cx="914400" cy="914400"/>
          </a:xfrm>
          <a:prstGeom prst="rect">
            <a:avLst/>
          </a:prstGeom>
        </p:spPr>
      </p:pic>
      <p:pic>
        <p:nvPicPr>
          <p:cNvPr id="29" name="Grafik 28" descr="Fragezeichen Silhouette">
            <a:extLst>
              <a:ext uri="{FF2B5EF4-FFF2-40B4-BE49-F238E27FC236}">
                <a16:creationId xmlns:a16="http://schemas.microsoft.com/office/drawing/2014/main" id="{A387AA7E-FAA2-1B93-E248-8BC850AECB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1037" y="2889771"/>
            <a:ext cx="914400" cy="914400"/>
          </a:xfrm>
          <a:prstGeom prst="rect">
            <a:avLst/>
          </a:prstGeom>
        </p:spPr>
      </p:pic>
    </p:spTree>
    <p:extLst>
      <p:ext uri="{BB962C8B-B14F-4D97-AF65-F5344CB8AC3E}">
        <p14:creationId xmlns:p14="http://schemas.microsoft.com/office/powerpoint/2010/main" val="108600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animEffect transition="in" filter="fade">
                                      <p:cBhvr>
                                        <p:cTn id="23" dur="500"/>
                                        <p:tgtEl>
                                          <p:spTgt spid="2">
                                            <p:txEl>
                                              <p:pRg st="11" end="1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fade">
                                      <p:cBhvr>
                                        <p:cTn id="31" dur="500"/>
                                        <p:tgtEl>
                                          <p:spTgt spid="2">
                                            <p:txEl>
                                              <p:pRg st="12" end="1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fade">
                                      <p:cBhvr>
                                        <p:cTn id="34" dur="500"/>
                                        <p:tgtEl>
                                          <p:spTgt spid="2">
                                            <p:txEl>
                                              <p:pRg st="13" end="1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14" end="14"/>
                                            </p:txEl>
                                          </p:spTgt>
                                        </p:tgtEl>
                                        <p:attrNameLst>
                                          <p:attrName>style.visibility</p:attrName>
                                        </p:attrNameLst>
                                      </p:cBhvr>
                                      <p:to>
                                        <p:strVal val="visible"/>
                                      </p:to>
                                    </p:set>
                                    <p:animEffect transition="in" filter="fade">
                                      <p:cBhvr>
                                        <p:cTn id="37" dur="500"/>
                                        <p:tgtEl>
                                          <p:spTgt spid="2">
                                            <p:txEl>
                                              <p:pRg st="14" end="1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15" end="15"/>
                                            </p:txEl>
                                          </p:spTgt>
                                        </p:tgtEl>
                                        <p:attrNameLst>
                                          <p:attrName>style.visibility</p:attrName>
                                        </p:attrNameLst>
                                      </p:cBhvr>
                                      <p:to>
                                        <p:strVal val="visible"/>
                                      </p:to>
                                    </p:set>
                                    <p:animEffect transition="in" filter="fade">
                                      <p:cBhvr>
                                        <p:cTn id="40"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1600" dirty="0"/>
              <a:t>So, I think what impressed me the most, what I took away here, was that </a:t>
            </a:r>
            <a:r>
              <a:rPr lang="en-US" sz="1600" dirty="0">
                <a:solidFill>
                  <a:srgbClr val="0070C0"/>
                </a:solidFill>
              </a:rPr>
              <a:t>my children also have a life of their own</a:t>
            </a:r>
            <a:r>
              <a:rPr lang="en-US" sz="1600" dirty="0"/>
              <a:t>. I can't just burst into the room and say: "I want you to do this now because I’m thinking that you have to do it now", but I ask carefully: "Do you have time to talk to me right now?” … I have to get a feeling for what </a:t>
            </a:r>
            <a:r>
              <a:rPr lang="en-US" sz="1600" dirty="0">
                <a:solidFill>
                  <a:srgbClr val="0070C0"/>
                </a:solidFill>
              </a:rPr>
              <a:t>the other person's need </a:t>
            </a:r>
            <a:r>
              <a:rPr lang="en-US" sz="1600" dirty="0"/>
              <a:t>is right now. … It is not "You are the child and I decide," but: </a:t>
            </a:r>
            <a:r>
              <a:rPr lang="en-US" sz="1600" dirty="0">
                <a:solidFill>
                  <a:srgbClr val="0070C0"/>
                </a:solidFill>
              </a:rPr>
              <a:t>"You are someone whose needs I take seriously”</a:t>
            </a:r>
            <a:r>
              <a:rPr lang="en-US" sz="1600" dirty="0"/>
              <a:t>. (Parent 1)</a:t>
            </a:r>
          </a:p>
          <a:p>
            <a:r>
              <a:rPr lang="en-US" sz="1600" dirty="0"/>
              <a:t>So with this bursting into the room, I figuratively saw myself like that. And as (…) also said: You have to </a:t>
            </a:r>
            <a:r>
              <a:rPr lang="en-US" sz="1600" dirty="0">
                <a:solidFill>
                  <a:srgbClr val="0070C0"/>
                </a:solidFill>
              </a:rPr>
              <a:t>remember that they are grown</a:t>
            </a:r>
            <a:r>
              <a:rPr lang="en-US" sz="1600" dirty="0"/>
              <a:t>. He said yesterday: “Maybe you could knock." I forgot. I have to accept his age. (Parent 3)</a:t>
            </a:r>
          </a:p>
          <a:p>
            <a:r>
              <a:rPr lang="en-US" sz="1600" dirty="0"/>
              <a:t>And then I notice that I get into such a negative mood. (...) I have to see that I get out of it. To distance myself from this mood, but to have a </a:t>
            </a:r>
            <a:r>
              <a:rPr lang="en-US" sz="1600" dirty="0">
                <a:solidFill>
                  <a:srgbClr val="0070C0"/>
                </a:solidFill>
              </a:rPr>
              <a:t>clear attitude </a:t>
            </a:r>
            <a:r>
              <a:rPr lang="en-US" sz="1600" dirty="0"/>
              <a:t>and then also </a:t>
            </a:r>
            <a:r>
              <a:rPr lang="en-US" sz="1600" dirty="0">
                <a:solidFill>
                  <a:srgbClr val="0070C0"/>
                </a:solidFill>
              </a:rPr>
              <a:t>show understanding</a:t>
            </a:r>
            <a:r>
              <a:rPr lang="en-US" sz="1600" dirty="0"/>
              <a:t>.  ... But it's been going quite well lately that we've agreed on something. And that is perhaps also one of the possibilities or strategies that I would like to continue. And </a:t>
            </a:r>
            <a:r>
              <a:rPr lang="en-US" sz="1600" dirty="0">
                <a:solidFill>
                  <a:srgbClr val="0070C0"/>
                </a:solidFill>
              </a:rPr>
              <a:t>he has grown </a:t>
            </a:r>
            <a:r>
              <a:rPr lang="en-US" sz="1600" dirty="0"/>
              <a:t>older. I notice now that he has also made an incredible boost. (Parent 3)</a:t>
            </a:r>
            <a:endParaRPr lang="de-DE" sz="1600" dirty="0"/>
          </a:p>
          <a:p>
            <a:r>
              <a:rPr lang="en-US" sz="1600" dirty="0"/>
              <a:t>And I didn't want to sink back into the circle and so </a:t>
            </a:r>
            <a:r>
              <a:rPr lang="en-US" sz="1600" dirty="0">
                <a:solidFill>
                  <a:srgbClr val="0070C0"/>
                </a:solidFill>
              </a:rPr>
              <a:t>I thought, "Stop! Parents are allowed to set the rules." </a:t>
            </a:r>
            <a:r>
              <a:rPr lang="en-US" sz="1600" dirty="0"/>
              <a:t>And then I told him: ... And then I went out of the room and patted myself on the back in my mind: "Yes, well done." And at the same time, I could have cried. And then it took about ten minutes and then he cleaned up. (Parent 5)</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Results</a:t>
            </a:r>
            <a:r>
              <a:rPr lang="de-DE" dirty="0"/>
              <a:t>: </a:t>
            </a:r>
            <a:r>
              <a:rPr lang="de-DE" dirty="0" err="1"/>
              <a:t>Changes</a:t>
            </a:r>
            <a:r>
              <a:rPr lang="de-DE" dirty="0"/>
              <a:t> </a:t>
            </a:r>
            <a:r>
              <a:rPr lang="de-DE" dirty="0" err="1"/>
              <a:t>reported</a:t>
            </a:r>
            <a:r>
              <a:rPr lang="de-DE" dirty="0"/>
              <a:t> </a:t>
            </a:r>
            <a:r>
              <a:rPr lang="de-DE" dirty="0" err="1"/>
              <a:t>by</a:t>
            </a:r>
            <a:r>
              <a:rPr lang="de-DE" dirty="0"/>
              <a:t> </a:t>
            </a:r>
            <a:r>
              <a:rPr lang="de-DE" dirty="0" err="1"/>
              <a:t>parents</a:t>
            </a:r>
            <a:r>
              <a:rPr lang="de-DE" dirty="0"/>
              <a:t> in Session 8</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13</a:t>
            </a:fld>
            <a:endParaRPr lang="de-DE" dirty="0"/>
          </a:p>
        </p:txBody>
      </p:sp>
    </p:spTree>
    <p:extLst>
      <p:ext uri="{BB962C8B-B14F-4D97-AF65-F5344CB8AC3E}">
        <p14:creationId xmlns:p14="http://schemas.microsoft.com/office/powerpoint/2010/main" val="40151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1600" dirty="0"/>
              <a:t>I am always a bit skeptical at the beginning, especially with workshops or seminars, and whether it really triggers and effects something. And in fact, it has been </a:t>
            </a:r>
            <a:r>
              <a:rPr lang="en-US" sz="1600" dirty="0">
                <a:solidFill>
                  <a:srgbClr val="0070C0"/>
                </a:solidFill>
              </a:rPr>
              <a:t>more relaxed </a:t>
            </a:r>
            <a:r>
              <a:rPr lang="en-US" sz="1600" dirty="0"/>
              <a:t>since we started and the </a:t>
            </a:r>
            <a:r>
              <a:rPr lang="en-US" sz="1600" dirty="0">
                <a:solidFill>
                  <a:srgbClr val="0070C0"/>
                </a:solidFill>
              </a:rPr>
              <a:t>atmosphere in the house is much better</a:t>
            </a:r>
            <a:r>
              <a:rPr lang="en-US" sz="1600" dirty="0"/>
              <a:t>. I have also received feedback from my partner. There was always a cycle with the yelling and then everything was focused on the computer. And now we have made </a:t>
            </a:r>
            <a:r>
              <a:rPr lang="en-US" sz="1600" dirty="0">
                <a:solidFill>
                  <a:srgbClr val="0070C0"/>
                </a:solidFill>
              </a:rPr>
              <a:t>new agreements </a:t>
            </a:r>
            <a:r>
              <a:rPr lang="en-US" sz="1600" dirty="0"/>
              <a:t>in the family. (Parent 3)</a:t>
            </a:r>
          </a:p>
          <a:p>
            <a:r>
              <a:rPr lang="en-US" sz="1600" dirty="0"/>
              <a:t>I think we have </a:t>
            </a:r>
            <a:r>
              <a:rPr lang="en-US" sz="1600" dirty="0">
                <a:solidFill>
                  <a:srgbClr val="0070C0"/>
                </a:solidFill>
              </a:rPr>
              <a:t>opened up more</a:t>
            </a:r>
            <a:r>
              <a:rPr lang="en-US" sz="1600" dirty="0"/>
              <a:t>, too, to his computer game. Or at least, we accepted it. I think he rebelled all the time because </a:t>
            </a:r>
            <a:r>
              <a:rPr lang="en-US" sz="1600" dirty="0">
                <a:solidFill>
                  <a:srgbClr val="0070C0"/>
                </a:solidFill>
              </a:rPr>
              <a:t>we were not prepared to let him play this game</a:t>
            </a:r>
            <a:r>
              <a:rPr lang="en-US" sz="1600" dirty="0"/>
              <a:t>. And that's why he always played secretly and then played more and more. I think we really have to loosen up a bit now. … I think </a:t>
            </a:r>
            <a:r>
              <a:rPr lang="en-US" sz="1600" dirty="0">
                <a:solidFill>
                  <a:srgbClr val="0070C0"/>
                </a:solidFill>
              </a:rPr>
              <a:t>he realizes that he doesn't have to work against it</a:t>
            </a:r>
            <a:r>
              <a:rPr lang="en-US" sz="1600" dirty="0"/>
              <a:t> all the time now. (Parent 3)</a:t>
            </a:r>
          </a:p>
          <a:p>
            <a:r>
              <a:rPr lang="en-US" sz="1600" dirty="0"/>
              <a:t>If he (...) thinks you </a:t>
            </a:r>
            <a:r>
              <a:rPr lang="en-US" sz="1600" dirty="0">
                <a:solidFill>
                  <a:srgbClr val="0070C0"/>
                </a:solidFill>
              </a:rPr>
              <a:t>talk to him at eye level</a:t>
            </a:r>
            <a:r>
              <a:rPr lang="en-US" sz="1600" dirty="0"/>
              <a:t>, then he feels taken seriously. Then you can </a:t>
            </a:r>
            <a:r>
              <a:rPr lang="en-US" sz="1600" dirty="0">
                <a:solidFill>
                  <a:srgbClr val="0070C0"/>
                </a:solidFill>
              </a:rPr>
              <a:t>get a bit closer </a:t>
            </a:r>
            <a:r>
              <a:rPr lang="en-US" sz="1600" dirty="0"/>
              <a:t>to him by saying, which is what I'm trying to do now: "What do you actually do?” (Parent 2)</a:t>
            </a:r>
          </a:p>
          <a:p>
            <a:r>
              <a:rPr lang="en-US" sz="1600" dirty="0"/>
              <a:t>But, of course, I have now also understood that </a:t>
            </a:r>
            <a:r>
              <a:rPr lang="en-US" sz="1600" dirty="0">
                <a:solidFill>
                  <a:srgbClr val="0070C0"/>
                </a:solidFill>
              </a:rPr>
              <a:t>there is no one way that applies to everyone</a:t>
            </a:r>
            <a:r>
              <a:rPr lang="en-US" sz="1600" dirty="0"/>
              <a:t>, but everyone has to </a:t>
            </a:r>
            <a:r>
              <a:rPr lang="en-US" sz="1600" dirty="0">
                <a:solidFill>
                  <a:srgbClr val="0070C0"/>
                </a:solidFill>
              </a:rPr>
              <a:t>find their own individual way</a:t>
            </a:r>
            <a:r>
              <a:rPr lang="en-US" sz="1600" dirty="0"/>
              <a:t>. And then there is </a:t>
            </a:r>
            <a:r>
              <a:rPr lang="en-US" sz="1600" dirty="0">
                <a:solidFill>
                  <a:srgbClr val="0070C0"/>
                </a:solidFill>
              </a:rPr>
              <a:t>not just one particular advice</a:t>
            </a:r>
            <a:r>
              <a:rPr lang="en-US" sz="1600" dirty="0"/>
              <a:t>. Everyone has to find what suits them. (Parent 1)</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Results</a:t>
            </a:r>
            <a:r>
              <a:rPr lang="de-DE" dirty="0"/>
              <a:t>: </a:t>
            </a:r>
            <a:r>
              <a:rPr lang="de-DE" dirty="0" err="1"/>
              <a:t>Changes</a:t>
            </a:r>
            <a:r>
              <a:rPr lang="de-DE" dirty="0"/>
              <a:t> </a:t>
            </a:r>
            <a:r>
              <a:rPr lang="de-DE" dirty="0" err="1"/>
              <a:t>reported</a:t>
            </a:r>
            <a:r>
              <a:rPr lang="de-DE" dirty="0"/>
              <a:t> </a:t>
            </a:r>
            <a:r>
              <a:rPr lang="de-DE" dirty="0" err="1"/>
              <a:t>by</a:t>
            </a:r>
            <a:r>
              <a:rPr lang="de-DE" dirty="0"/>
              <a:t> </a:t>
            </a:r>
            <a:r>
              <a:rPr lang="de-DE" dirty="0" err="1"/>
              <a:t>parents</a:t>
            </a:r>
            <a:r>
              <a:rPr lang="de-DE" dirty="0"/>
              <a:t> in Session 8</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14</a:t>
            </a:fld>
            <a:endParaRPr lang="de-DE" dirty="0"/>
          </a:p>
        </p:txBody>
      </p:sp>
    </p:spTree>
    <p:extLst>
      <p:ext uri="{BB962C8B-B14F-4D97-AF65-F5344CB8AC3E}">
        <p14:creationId xmlns:p14="http://schemas.microsoft.com/office/powerpoint/2010/main" val="84790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p:txBody>
          <a:bodyPr/>
          <a:lstStyle/>
          <a:p>
            <a:r>
              <a:rPr lang="en-GB" sz="2000" dirty="0"/>
              <a:t>Parents express numerous needs and stressors and few coping strategies</a:t>
            </a:r>
          </a:p>
          <a:p>
            <a:r>
              <a:rPr lang="en-GB" sz="2000" dirty="0"/>
              <a:t>They wish for easy-to-use solutions according to the motto "one size fits all“ and for exchange with other parents and professionals</a:t>
            </a:r>
          </a:p>
          <a:p>
            <a:r>
              <a:rPr lang="en-GB" sz="2000" dirty="0"/>
              <a:t>Parents report changes at the end of </a:t>
            </a:r>
            <a:r>
              <a:rPr lang="en-GB" sz="2000" dirty="0" err="1"/>
              <a:t>SWITch</a:t>
            </a:r>
            <a:endParaRPr lang="en-GB" sz="2000" dirty="0"/>
          </a:p>
          <a:p>
            <a:pPr lvl="1"/>
            <a:r>
              <a:rPr lang="en-GB" sz="2000" dirty="0"/>
              <a:t>In their own behaviour and attitude: Taking their children seriously, giving them space/autonomy</a:t>
            </a:r>
          </a:p>
          <a:p>
            <a:pPr lvl="1"/>
            <a:r>
              <a:rPr lang="en-GB" sz="2000" dirty="0"/>
              <a:t>In their children's behaviour: more cooperative behaviour and interaction</a:t>
            </a:r>
          </a:p>
          <a:p>
            <a:endParaRPr lang="en-GB" sz="2000" dirty="0"/>
          </a:p>
          <a:p>
            <a:endParaRPr lang="en-GB" sz="2000" dirty="0"/>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Conclusion</a:t>
            </a:r>
            <a:endParaRPr lang="de-DE" dirty="0"/>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a:t>Buchner</a:t>
            </a:r>
            <a:endParaRPr lang="de-DE" dirty="0"/>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15</a:t>
            </a:fld>
            <a:endParaRPr lang="de-DE" dirty="0"/>
          </a:p>
        </p:txBody>
      </p:sp>
      <p:sp>
        <p:nvSpPr>
          <p:cNvPr id="11" name="Rechteck: abgerundete Ecken 10">
            <a:extLst>
              <a:ext uri="{FF2B5EF4-FFF2-40B4-BE49-F238E27FC236}">
                <a16:creationId xmlns:a16="http://schemas.microsoft.com/office/drawing/2014/main" id="{D4686E72-61F6-4A5F-B0C9-74728EC91717}"/>
              </a:ext>
            </a:extLst>
          </p:cNvPr>
          <p:cNvSpPr/>
          <p:nvPr/>
        </p:nvSpPr>
        <p:spPr>
          <a:xfrm>
            <a:off x="498763" y="4558556"/>
            <a:ext cx="10827328" cy="1683498"/>
          </a:xfrm>
          <a:prstGeom prst="round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buFont typeface="Wingdings" panose="05000000000000000000" pitchFamily="2" charset="2"/>
              <a:buChar char="à"/>
            </a:pPr>
            <a:r>
              <a:rPr lang="en-GB" sz="2000" dirty="0"/>
              <a:t>Virtual Group Setting is easy to realize and offers low threshold access</a:t>
            </a:r>
          </a:p>
          <a:p>
            <a:pPr marL="363538" indent="-363538">
              <a:buFont typeface="Wingdings" panose="05000000000000000000" pitchFamily="2" charset="2"/>
              <a:buChar char="à"/>
            </a:pPr>
            <a:r>
              <a:rPr lang="en-GB" sz="2000" dirty="0"/>
              <a:t>On-Site programmes can be adapted</a:t>
            </a:r>
          </a:p>
          <a:p>
            <a:pPr marL="363538" indent="-363538">
              <a:buFont typeface="Wingdings" panose="05000000000000000000" pitchFamily="2" charset="2"/>
              <a:buChar char="à"/>
            </a:pPr>
            <a:r>
              <a:rPr lang="en-GB" sz="2000" dirty="0"/>
              <a:t>Parents report positive changes at the end of </a:t>
            </a:r>
            <a:r>
              <a:rPr lang="en-GB" sz="2000" dirty="0" err="1"/>
              <a:t>SWITch</a:t>
            </a:r>
            <a:endParaRPr lang="en-GB" sz="2000" dirty="0"/>
          </a:p>
        </p:txBody>
      </p:sp>
    </p:spTree>
    <p:extLst>
      <p:ext uri="{BB962C8B-B14F-4D97-AF65-F5344CB8AC3E}">
        <p14:creationId xmlns:p14="http://schemas.microsoft.com/office/powerpoint/2010/main" val="135004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1" end="1"/>
                                            </p:txEl>
                                          </p:spTgt>
                                        </p:tgtEl>
                                        <p:attrNameLst>
                                          <p:attrName>style.visibility</p:attrName>
                                        </p:attrNameLst>
                                      </p:cBhvr>
                                      <p:to>
                                        <p:strVal val="visible"/>
                                      </p:to>
                                    </p:set>
                                    <p:animEffect transition="in" filter="fade">
                                      <p:cBhvr>
                                        <p:cTn id="38" dur="500"/>
                                        <p:tgtEl>
                                          <p:spTgt spid="11">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Effect transition="in" filter="fade">
                                      <p:cBhvr>
                                        <p:cTn id="43"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251988"/>
            <a:ext cx="11387435" cy="4982562"/>
          </a:xfrm>
        </p:spPr>
        <p:txBody>
          <a:bodyPr anchor="ctr"/>
          <a:lstStyle/>
          <a:p>
            <a:pPr marL="176213" indent="-176213">
              <a:spcBef>
                <a:spcPts val="0"/>
              </a:spcBef>
              <a:buNone/>
            </a:pPr>
            <a:r>
              <a:rPr lang="en-US" sz="900" dirty="0" err="1"/>
              <a:t>Boniel</a:t>
            </a:r>
            <a:r>
              <a:rPr lang="en-US" sz="900" dirty="0"/>
              <a:t>-Nissim M, </a:t>
            </a:r>
            <a:r>
              <a:rPr lang="en-US" sz="900" dirty="0" err="1"/>
              <a:t>Sasson</a:t>
            </a:r>
            <a:r>
              <a:rPr lang="en-US" sz="900" dirty="0"/>
              <a:t> H. Bullying victimization and poor relationships with parents as risk factors of problematic internet use in adolescence. </a:t>
            </a:r>
            <a:r>
              <a:rPr lang="en-US" sz="900" dirty="0" err="1"/>
              <a:t>Comput</a:t>
            </a:r>
            <a:r>
              <a:rPr lang="en-US" sz="900" dirty="0"/>
              <a:t> </a:t>
            </a:r>
            <a:r>
              <a:rPr lang="en-US" sz="900" dirty="0" err="1"/>
              <a:t>HumBehav</a:t>
            </a:r>
            <a:r>
              <a:rPr lang="en-US" sz="900" dirty="0"/>
              <a:t>. 2018;88:176–83. https://doi.org/10.1016/j.chb.2018.05.041.</a:t>
            </a:r>
          </a:p>
          <a:p>
            <a:pPr marL="176213" indent="-176213">
              <a:spcBef>
                <a:spcPts val="0"/>
              </a:spcBef>
              <a:buNone/>
            </a:pPr>
            <a:r>
              <a:rPr lang="en-US" sz="900" dirty="0" err="1"/>
              <a:t>Bonnaire</a:t>
            </a:r>
            <a:r>
              <a:rPr lang="en-US" sz="900" dirty="0"/>
              <a:t> C, Liddle HA, Har A, Nielsen P, Phan O. Why and how to include parents in the treatment of adolescents presenting Internet gaming disorder? J </a:t>
            </a:r>
            <a:r>
              <a:rPr lang="en-US" sz="900" dirty="0" err="1"/>
              <a:t>Behav</a:t>
            </a:r>
            <a:r>
              <a:rPr lang="en-US" sz="900" dirty="0"/>
              <a:t> Addict. 2019;8(2):201–12. https://doi.org/10.1556/2006.8.2019.27.</a:t>
            </a:r>
          </a:p>
          <a:p>
            <a:pPr marL="176213" indent="-176213">
              <a:spcBef>
                <a:spcPts val="0"/>
              </a:spcBef>
              <a:buNone/>
            </a:pPr>
            <a:r>
              <a:rPr lang="de-DE" sz="900" dirty="0"/>
              <a:t>Brandhorst I, Petersen K, Hanke S, Batra A, Barth GM, Renner T. Belastungen in Familien von Jugendlichen mit problematischer Internetnutzung. Suchttherapie. 2022; 23(S 01): 16-17. https://doi.org/10.1055/s-0042-1755983</a:t>
            </a:r>
          </a:p>
          <a:p>
            <a:pPr marL="176213" indent="-176213">
              <a:spcBef>
                <a:spcPts val="0"/>
              </a:spcBef>
              <a:buNone/>
            </a:pPr>
            <a:r>
              <a:rPr lang="en-US" sz="900" dirty="0"/>
              <a:t>Buchner UG, Koytek A, </a:t>
            </a:r>
            <a:r>
              <a:rPr lang="en-US" sz="900" dirty="0" err="1"/>
              <a:t>Wodarz</a:t>
            </a:r>
            <a:r>
              <a:rPr lang="en-US" sz="900" dirty="0"/>
              <a:t> N. Help on the Internet for Family Members of Disordered Gamblers – Usage and Results of the E-Mental Health </a:t>
            </a:r>
            <a:r>
              <a:rPr lang="en-US" sz="900" dirty="0" err="1"/>
              <a:t>Programme</a:t>
            </a:r>
            <a:r>
              <a:rPr lang="en-US" sz="900" dirty="0"/>
              <a:t> </a:t>
            </a:r>
            <a:r>
              <a:rPr lang="en-US" sz="900" dirty="0" err="1"/>
              <a:t>EfA</a:t>
            </a:r>
            <a:r>
              <a:rPr lang="en-US" sz="900" dirty="0"/>
              <a:t>. </a:t>
            </a:r>
            <a:r>
              <a:rPr lang="en-US" sz="900" dirty="0" err="1"/>
              <a:t>Suchttherapie</a:t>
            </a:r>
            <a:r>
              <a:rPr lang="en-US" sz="900" dirty="0"/>
              <a:t>. 2017; 18(4):184-195. Doi: 10.1055/s-0043-119332</a:t>
            </a:r>
          </a:p>
          <a:p>
            <a:pPr marL="176213" indent="-176213">
              <a:spcBef>
                <a:spcPts val="0"/>
              </a:spcBef>
              <a:buNone/>
            </a:pPr>
            <a:r>
              <a:rPr lang="de-DE" sz="900" dirty="0"/>
              <a:t>Buchner UG, Sleczka P. Modellprojekt </a:t>
            </a:r>
            <a:r>
              <a:rPr lang="de-DE" sz="900" dirty="0" err="1"/>
              <a:t>Pausetaste</a:t>
            </a:r>
            <a:r>
              <a:rPr lang="de-DE" sz="900" dirty="0"/>
              <a:t>. 2019</a:t>
            </a:r>
          </a:p>
          <a:p>
            <a:pPr marL="176213" indent="-176213">
              <a:spcBef>
                <a:spcPts val="0"/>
              </a:spcBef>
              <a:buNone/>
            </a:pPr>
            <a:r>
              <a:rPr lang="en-US" sz="900" dirty="0"/>
              <a:t>Costa RM, Patrao I, Machado M. Problematic Internet use and feelings of loneliness. Int J Psychiatry Clin </a:t>
            </a:r>
            <a:r>
              <a:rPr lang="en-US" sz="900" dirty="0" err="1"/>
              <a:t>Pract</a:t>
            </a:r>
            <a:r>
              <a:rPr lang="en-US" sz="900" dirty="0"/>
              <a:t>. 2019;23(2): 160–2. https://doi.org/10.1080/13651501.2018.1539180.</a:t>
            </a:r>
          </a:p>
          <a:p>
            <a:pPr marL="176213" indent="-176213">
              <a:spcBef>
                <a:spcPts val="0"/>
              </a:spcBef>
              <a:buNone/>
            </a:pPr>
            <a:r>
              <a:rPr lang="en-US" sz="900" dirty="0"/>
              <a:t>Gao T, Meng X, Qin Z, Zhang H, Gao J, Kong Y, et al. Association between parental marital conflict and Internet addiction: a moderated mediation analysis. J Affect </a:t>
            </a:r>
            <a:r>
              <a:rPr lang="en-US" sz="900" dirty="0" err="1"/>
              <a:t>Disord</a:t>
            </a:r>
            <a:r>
              <a:rPr lang="en-US" sz="900" dirty="0"/>
              <a:t>. 2018;240: 27–32. https://doi.org/10.1016/j.jad.2018.07.005.</a:t>
            </a:r>
          </a:p>
          <a:p>
            <a:pPr marL="176213" indent="-176213">
              <a:spcBef>
                <a:spcPts val="0"/>
              </a:spcBef>
              <a:buNone/>
            </a:pPr>
            <a:r>
              <a:rPr lang="en-US" sz="900" dirty="0"/>
              <a:t>Hing N, </a:t>
            </a:r>
            <a:r>
              <a:rPr lang="en-US" sz="900" dirty="0" err="1"/>
              <a:t>Tiyce</a:t>
            </a:r>
            <a:r>
              <a:rPr lang="en-US" sz="900" dirty="0"/>
              <a:t> M, Holdsworth L, </a:t>
            </a:r>
            <a:r>
              <a:rPr lang="en-US" sz="900" dirty="0" err="1"/>
              <a:t>Nuske</a:t>
            </a:r>
            <a:r>
              <a:rPr lang="en-US" sz="900" dirty="0"/>
              <a:t> E. All in the Family: Help-Seeking by Significant Others of Problem Gamblers. Int J </a:t>
            </a:r>
            <a:r>
              <a:rPr lang="en-US" sz="900" dirty="0" err="1"/>
              <a:t>Ment</a:t>
            </a:r>
            <a:r>
              <a:rPr lang="en-US" sz="900" dirty="0"/>
              <a:t> Health Addiction. 2013;11(3):396–408. Doi: 10.1007/s11469-012-9423-0</a:t>
            </a:r>
          </a:p>
          <a:p>
            <a:pPr marL="176213" indent="-176213">
              <a:spcBef>
                <a:spcPts val="0"/>
              </a:spcBef>
              <a:buNone/>
            </a:pPr>
            <a:r>
              <a:rPr lang="de-DE" sz="900" dirty="0"/>
              <a:t>IFT Institut für Therapieforschung, Forschungsgruppe Therapie und Versorgung (2023, 27. Februar). Deutsche Suchthilfestatistik 2021. Alle Bundesländer. Tabellenband für ambulante Einrichtungen (Typ 1). Bezugsgruppe: Zugänge/</a:t>
            </a:r>
            <a:r>
              <a:rPr lang="de-DE" sz="900" dirty="0" err="1"/>
              <a:t>Beender</a:t>
            </a:r>
            <a:r>
              <a:rPr lang="de-DE" sz="900" dirty="0"/>
              <a:t>. https://suchthilfestatistik-datendownload.de/Daten/download.html.</a:t>
            </a:r>
            <a:endParaRPr lang="en-US" sz="900" dirty="0"/>
          </a:p>
          <a:p>
            <a:pPr marL="176213" indent="-176213">
              <a:spcBef>
                <a:spcPts val="0"/>
              </a:spcBef>
              <a:buNone/>
            </a:pPr>
            <a:r>
              <a:rPr lang="en-US" sz="900" dirty="0"/>
              <a:t>JIM. </a:t>
            </a:r>
            <a:r>
              <a:rPr lang="de-DE" sz="900" dirty="0"/>
              <a:t>Jugend, Information, Medien. Basisuntersuchung zum Medienumgang 12- bis 19-Jähriger in Deutschland; </a:t>
            </a:r>
            <a:r>
              <a:rPr lang="en-US" sz="900" dirty="0"/>
              <a:t>2022. https://www.mpfs.de/fileadmin/files/Studien/JIM/2022/JIM_2022_Web_final.pdf</a:t>
            </a:r>
          </a:p>
          <a:p>
            <a:pPr marL="176213" indent="-176213">
              <a:spcBef>
                <a:spcPts val="0"/>
              </a:spcBef>
              <a:buNone/>
            </a:pPr>
            <a:r>
              <a:rPr lang="en-US" sz="900" dirty="0"/>
              <a:t>Kim JE, Epstein NB, Moon UJ. Self-efficacy and perceived parental support/affection as mediators of stressor risk factors for adolescent Internet addiction in South Korea. Family and Family Therapy. 2016;24(4):483–504.</a:t>
            </a:r>
          </a:p>
          <a:p>
            <a:pPr marL="176213" indent="-176213">
              <a:spcBef>
                <a:spcPts val="0"/>
              </a:spcBef>
              <a:buNone/>
            </a:pPr>
            <a:r>
              <a:rPr lang="en-US" sz="900" dirty="0" err="1"/>
              <a:t>Kourgiantakis</a:t>
            </a:r>
            <a:r>
              <a:rPr lang="en-US" sz="900" dirty="0"/>
              <a:t> T, Saint-Jacques M-C, Tremblay J. Facilitators and Barriers to Family Involvement in Problem Gambling Treatment. Int J </a:t>
            </a:r>
            <a:r>
              <a:rPr lang="en-US" sz="900" dirty="0" err="1"/>
              <a:t>Ment</a:t>
            </a:r>
            <a:r>
              <a:rPr lang="en-US" sz="900" dirty="0"/>
              <a:t> Health Addiction. 2018;16(2):291–312. Doi: 10.1007/s11469-017-9742-2</a:t>
            </a:r>
          </a:p>
          <a:p>
            <a:pPr marL="176213" indent="-176213">
              <a:spcBef>
                <a:spcPts val="0"/>
              </a:spcBef>
              <a:buNone/>
            </a:pPr>
            <a:r>
              <a:rPr lang="en-US" sz="900" dirty="0"/>
              <a:t>Li Y, Wang Y, Ren Z, Gao M, Liu Q, </a:t>
            </a:r>
            <a:r>
              <a:rPr lang="en-US" sz="900" dirty="0" err="1"/>
              <a:t>Qiu</a:t>
            </a:r>
            <a:r>
              <a:rPr lang="en-US" sz="900" dirty="0"/>
              <a:t> C, et al. The influence of environmental pressure on internet use disorder in adolescents: the potential mediating role of cognitive function. Addict </a:t>
            </a:r>
            <a:r>
              <a:rPr lang="en-US" sz="900" dirty="0" err="1"/>
              <a:t>Behav</a:t>
            </a:r>
            <a:r>
              <a:rPr lang="en-US" sz="900" dirty="0"/>
              <a:t>. 2020;101:105976. https://doi.org/10.1016/j.addbeh.2019.04.034</a:t>
            </a:r>
          </a:p>
          <a:p>
            <a:pPr marL="176213" indent="-176213">
              <a:spcBef>
                <a:spcPts val="0"/>
              </a:spcBef>
              <a:buNone/>
            </a:pPr>
            <a:r>
              <a:rPr lang="en-US" sz="900" dirty="0"/>
              <a:t>Magnusson K, Nilsson A, Andersson G, </a:t>
            </a:r>
            <a:r>
              <a:rPr lang="en-US" sz="900" dirty="0" err="1"/>
              <a:t>Hellner</a:t>
            </a:r>
            <a:r>
              <a:rPr lang="en-US" sz="900" dirty="0"/>
              <a:t> C, </a:t>
            </a:r>
            <a:r>
              <a:rPr lang="en-US" sz="900" dirty="0" err="1"/>
              <a:t>Carlbring</a:t>
            </a:r>
            <a:r>
              <a:rPr lang="en-US" sz="900" dirty="0"/>
              <a:t> P. Internet-delivered cognitive-behavioral therapy for significant others of treatment-refusing problem gamblers: A randomized wait-list controlled trial. Journal of Consulting and Clinical Psychology. 2019;87(9):802–14. Doi: 10.1037/ccp0000425</a:t>
            </a:r>
          </a:p>
          <a:p>
            <a:pPr marL="176213" indent="-176213">
              <a:spcBef>
                <a:spcPts val="0"/>
              </a:spcBef>
              <a:buNone/>
            </a:pPr>
            <a:r>
              <a:rPr lang="en-US" sz="900" dirty="0"/>
              <a:t>Montag C, Elhai JD. On Social Media Design, (Online-)Time Well-spent and Addictive Behaviors in the Age of Surveillance Capitalism. </a:t>
            </a:r>
            <a:r>
              <a:rPr lang="en-US" sz="900" dirty="0" err="1"/>
              <a:t>Curr</a:t>
            </a:r>
            <a:r>
              <a:rPr lang="en-US" sz="900" dirty="0"/>
              <a:t> Addict Rep (2023). https://doi.org/10.1007/s40429-023-00494-3</a:t>
            </a:r>
          </a:p>
          <a:p>
            <a:pPr marL="176213" indent="-176213">
              <a:spcBef>
                <a:spcPts val="0"/>
              </a:spcBef>
              <a:buNone/>
            </a:pPr>
            <a:r>
              <a:rPr lang="en-US" sz="900" dirty="0"/>
              <a:t>Nielson P, </a:t>
            </a:r>
            <a:r>
              <a:rPr lang="en-US" sz="900" dirty="0" err="1"/>
              <a:t>Favez</a:t>
            </a:r>
            <a:r>
              <a:rPr lang="en-US" sz="900" dirty="0"/>
              <a:t> N, </a:t>
            </a:r>
            <a:r>
              <a:rPr lang="en-US" sz="900" dirty="0" err="1"/>
              <a:t>Rigter</a:t>
            </a:r>
            <a:r>
              <a:rPr lang="en-US" sz="900" dirty="0"/>
              <a:t> H. Parental and family factors associated with problematic gaming and problematic internet use in adolescents: a systematic literature review. </a:t>
            </a:r>
            <a:r>
              <a:rPr lang="en-US" sz="900" dirty="0" err="1"/>
              <a:t>Curr</a:t>
            </a:r>
            <a:r>
              <a:rPr lang="en-US" sz="900" dirty="0"/>
              <a:t> Addict Rep. 2020;7: 365-386. https://doi.org/10.1007/s40429-020-00320-0</a:t>
            </a:r>
          </a:p>
          <a:p>
            <a:pPr marL="176213" indent="-176213">
              <a:spcBef>
                <a:spcPts val="0"/>
              </a:spcBef>
              <a:buNone/>
            </a:pPr>
            <a:r>
              <a:rPr lang="de-DE" sz="900" dirty="0"/>
              <a:t>Omer, H. &amp; von Schlippe, A. (2017). Autorität ohne Gewalt. Coaching für Eltern von Kindern mit Verhaltensproblemen. »Elterliche Präsenz« als systemisches Konzept. Göttingen: Vandenhoeck &amp; Ruprecht.</a:t>
            </a:r>
          </a:p>
          <a:p>
            <a:pPr marL="176213" indent="-176213">
              <a:spcBef>
                <a:spcPts val="0"/>
              </a:spcBef>
              <a:buNone/>
            </a:pPr>
            <a:r>
              <a:rPr lang="en-US" sz="900" dirty="0"/>
              <a:t>Rodda SN, </a:t>
            </a:r>
            <a:r>
              <a:rPr lang="en-US" sz="900" dirty="0" err="1"/>
              <a:t>Lubman</a:t>
            </a:r>
            <a:r>
              <a:rPr lang="en-US" sz="900" dirty="0"/>
              <a:t> DI, Dowling NA, McCann TV. Reasons for using web-based counselling among family and friends impacted by problem gambling. Asian J of Gambling Issues and Public Health. 2013;3(1). Doi: 10.1186/2195-3007-3-12</a:t>
            </a:r>
          </a:p>
          <a:p>
            <a:pPr marL="176213" indent="-176213">
              <a:spcBef>
                <a:spcPts val="0"/>
              </a:spcBef>
              <a:buNone/>
            </a:pPr>
            <a:r>
              <a:rPr lang="en-US" sz="900" dirty="0" err="1"/>
              <a:t>Siomos</a:t>
            </a:r>
            <a:r>
              <a:rPr lang="en-US" sz="900" dirty="0"/>
              <a:t> K, </a:t>
            </a:r>
            <a:r>
              <a:rPr lang="en-US" sz="900" dirty="0" err="1"/>
              <a:t>Floros</a:t>
            </a:r>
            <a:r>
              <a:rPr lang="en-US" sz="900" dirty="0"/>
              <a:t> G, </a:t>
            </a:r>
            <a:r>
              <a:rPr lang="en-US" sz="900" dirty="0" err="1"/>
              <a:t>Fisoun</a:t>
            </a:r>
            <a:r>
              <a:rPr lang="en-US" sz="900" dirty="0"/>
              <a:t> V, </a:t>
            </a:r>
            <a:r>
              <a:rPr lang="en-US" sz="900" dirty="0" err="1"/>
              <a:t>Evaggelia</a:t>
            </a:r>
            <a:r>
              <a:rPr lang="en-US" sz="900" dirty="0"/>
              <a:t> D, </a:t>
            </a:r>
            <a:r>
              <a:rPr lang="en-US" sz="900" dirty="0" err="1"/>
              <a:t>Farkonas</a:t>
            </a:r>
            <a:r>
              <a:rPr lang="en-US" sz="900" dirty="0"/>
              <a:t> N, </a:t>
            </a:r>
            <a:r>
              <a:rPr lang="en-US" sz="900" dirty="0" err="1"/>
              <a:t>Sergentani</a:t>
            </a:r>
            <a:r>
              <a:rPr lang="en-US" sz="900" dirty="0"/>
              <a:t> E, et al. Evolution of Internet addiction in Greek adolescent students over a two-year period: the impact of parental bonding. </a:t>
            </a:r>
            <a:r>
              <a:rPr lang="en-US" sz="900" dirty="0" err="1"/>
              <a:t>Eur</a:t>
            </a:r>
            <a:r>
              <a:rPr lang="en-US" sz="900" dirty="0"/>
              <a:t> Child </a:t>
            </a:r>
            <a:r>
              <a:rPr lang="en-US" sz="900" dirty="0" err="1"/>
              <a:t>Adolesc</a:t>
            </a:r>
            <a:r>
              <a:rPr lang="en-US" sz="900" dirty="0"/>
              <a:t> Psychiatry. 2012;21(4):211–9. https://doi.org/10.1007/s00787-012-0254-0.</a:t>
            </a:r>
          </a:p>
          <a:p>
            <a:pPr marL="176213" indent="-176213">
              <a:spcBef>
                <a:spcPts val="0"/>
              </a:spcBef>
              <a:buNone/>
            </a:pPr>
            <a:r>
              <a:rPr lang="en-US" sz="900" dirty="0" err="1"/>
              <a:t>Shek</a:t>
            </a:r>
            <a:r>
              <a:rPr lang="en-US" sz="900" dirty="0"/>
              <a:t> DTL, Zhu X, Dou D. Influence of family processes on Internet addiction among late adolescents in Hong Kong. Front Psychiatry. 2019;10:113. https://doi.org/10.3389/fpsyt.2019.00113.</a:t>
            </a:r>
          </a:p>
          <a:p>
            <a:pPr marL="176213" indent="-176213">
              <a:spcBef>
                <a:spcPts val="0"/>
              </a:spcBef>
              <a:buNone/>
            </a:pPr>
            <a:r>
              <a:rPr lang="de-DE" sz="900" dirty="0"/>
              <a:t>Thomasius, R. (2021). Mediensucht während der Corona-Pandemie. Ergebnisse der Längsschnittstudie von 2019 bis 2021 zu Gaming und </a:t>
            </a:r>
            <a:r>
              <a:rPr lang="de-DE" sz="900" dirty="0" err="1"/>
              <a:t>Social</a:t>
            </a:r>
            <a:r>
              <a:rPr lang="de-DE" sz="900" dirty="0"/>
              <a:t> Media. DAK Gesundheit.</a:t>
            </a:r>
            <a:endParaRPr lang="en-US" sz="900" dirty="0"/>
          </a:p>
          <a:p>
            <a:pPr marL="176213" indent="-176213">
              <a:spcBef>
                <a:spcPts val="0"/>
              </a:spcBef>
              <a:buNone/>
            </a:pPr>
            <a:r>
              <a:rPr lang="en-US" sz="900" dirty="0" err="1"/>
              <a:t>Yaffe</a:t>
            </a:r>
            <a:r>
              <a:rPr lang="en-US" sz="900" dirty="0"/>
              <a:t> Y, Seroussi D-E. Problematic Internet use in Israeli-Arab adolescent males: do parenting styles matter? Cyberpsychology. 2019;13(4). https://doi.org/10.5817/cp2019-4-5.</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a:t>Literaturverzeichnis</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16</a:t>
            </a:fld>
            <a:endParaRPr lang="de-DE" dirty="0"/>
          </a:p>
        </p:txBody>
      </p:sp>
    </p:spTree>
    <p:extLst>
      <p:ext uri="{BB962C8B-B14F-4D97-AF65-F5344CB8AC3E}">
        <p14:creationId xmlns:p14="http://schemas.microsoft.com/office/powerpoint/2010/main" val="1591588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Overview</a:t>
            </a:r>
            <a:r>
              <a:rPr lang="de-DE" dirty="0"/>
              <a:t> Session 1-3</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17</a:t>
            </a:fld>
            <a:endParaRPr lang="de-DE" dirty="0"/>
          </a:p>
        </p:txBody>
      </p:sp>
      <p:graphicFrame>
        <p:nvGraphicFramePr>
          <p:cNvPr id="11" name="Tabelle 11">
            <a:extLst>
              <a:ext uri="{FF2B5EF4-FFF2-40B4-BE49-F238E27FC236}">
                <a16:creationId xmlns:a16="http://schemas.microsoft.com/office/drawing/2014/main" id="{CC056C6F-6539-E0C2-53A5-64337F3F77AC}"/>
              </a:ext>
            </a:extLst>
          </p:cNvPr>
          <p:cNvGraphicFramePr>
            <a:graphicFrameLocks noGrp="1"/>
          </p:cNvGraphicFramePr>
          <p:nvPr>
            <p:extLst>
              <p:ext uri="{D42A27DB-BD31-4B8C-83A1-F6EECF244321}">
                <p14:modId xmlns:p14="http://schemas.microsoft.com/office/powerpoint/2010/main" val="3404837519"/>
              </p:ext>
            </p:extLst>
          </p:nvPr>
        </p:nvGraphicFramePr>
        <p:xfrm>
          <a:off x="410548" y="1251987"/>
          <a:ext cx="11370904" cy="4658234"/>
        </p:xfrm>
        <a:graphic>
          <a:graphicData uri="http://schemas.openxmlformats.org/drawingml/2006/table">
            <a:tbl>
              <a:tblPr firstRow="1" bandRow="1">
                <a:tableStyleId>{93296810-A885-4BE3-A3E7-6D5BEEA58F35}</a:tableStyleId>
              </a:tblPr>
              <a:tblGrid>
                <a:gridCol w="2052097">
                  <a:extLst>
                    <a:ext uri="{9D8B030D-6E8A-4147-A177-3AD203B41FA5}">
                      <a16:colId xmlns:a16="http://schemas.microsoft.com/office/drawing/2014/main" val="2601309762"/>
                    </a:ext>
                  </a:extLst>
                </a:gridCol>
                <a:gridCol w="3532910">
                  <a:extLst>
                    <a:ext uri="{9D8B030D-6E8A-4147-A177-3AD203B41FA5}">
                      <a16:colId xmlns:a16="http://schemas.microsoft.com/office/drawing/2014/main" val="3714415800"/>
                    </a:ext>
                  </a:extLst>
                </a:gridCol>
                <a:gridCol w="2182090">
                  <a:extLst>
                    <a:ext uri="{9D8B030D-6E8A-4147-A177-3AD203B41FA5}">
                      <a16:colId xmlns:a16="http://schemas.microsoft.com/office/drawing/2014/main" val="1935583378"/>
                    </a:ext>
                  </a:extLst>
                </a:gridCol>
                <a:gridCol w="3603807">
                  <a:extLst>
                    <a:ext uri="{9D8B030D-6E8A-4147-A177-3AD203B41FA5}">
                      <a16:colId xmlns:a16="http://schemas.microsoft.com/office/drawing/2014/main" val="921384286"/>
                    </a:ext>
                  </a:extLst>
                </a:gridCol>
              </a:tblGrid>
              <a:tr h="370840">
                <a:tc>
                  <a:txBody>
                    <a:bodyPr/>
                    <a:lstStyle/>
                    <a:p>
                      <a:r>
                        <a:rPr lang="de-DE" dirty="0"/>
                        <a:t>Session</a:t>
                      </a:r>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a:t>Content</a:t>
                      </a:r>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err="1"/>
                        <a:t>Exercises</a:t>
                      </a:r>
                      <a:endParaRPr lang="de-DE" dirty="0"/>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err="1"/>
                        <a:t>Aim</a:t>
                      </a:r>
                      <a:endParaRPr lang="de-DE" dirty="0"/>
                    </a:p>
                  </a:txBody>
                  <a:tcPr anchor="ctr">
                    <a:lnB w="12700" cap="flat" cmpd="sng" algn="ctr">
                      <a:solidFill>
                        <a:schemeClr val="tx1"/>
                      </a:solidFill>
                      <a:prstDash val="solid"/>
                      <a:round/>
                      <a:headEnd type="none" w="med" len="med"/>
                      <a:tailEnd type="none" w="med" len="med"/>
                    </a:lnB>
                    <a:solidFill>
                      <a:srgbClr val="004494"/>
                    </a:solidFill>
                  </a:tcPr>
                </a:tc>
                <a:extLst>
                  <a:ext uri="{0D108BD9-81ED-4DB2-BD59-A6C34878D82A}">
                    <a16:rowId xmlns:a16="http://schemas.microsoft.com/office/drawing/2014/main" val="3569799320"/>
                  </a:ext>
                </a:extLst>
              </a:tr>
              <a:tr h="370840">
                <a:tc>
                  <a:txBody>
                    <a:bodyPr/>
                    <a:lstStyle/>
                    <a:p>
                      <a:pPr marL="0" indent="0">
                        <a:buNone/>
                      </a:pPr>
                      <a:r>
                        <a:rPr lang="en-US" dirty="0"/>
                        <a:t>1. Introduction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Welcome, schedule</a:t>
                      </a:r>
                    </a:p>
                    <a:p>
                      <a:r>
                        <a:rPr lang="en-US" dirty="0"/>
                        <a:t>Introduction/getting to know each other</a:t>
                      </a:r>
                    </a:p>
                    <a:p>
                      <a:r>
                        <a:rPr lang="en-US" dirty="0"/>
                        <a:t>Mood diary</a:t>
                      </a:r>
                    </a:p>
                    <a:p>
                      <a:r>
                        <a:rPr lang="en-US" dirty="0"/>
                        <a:t>Wishes &amp; expectations</a:t>
                      </a:r>
                    </a:p>
                    <a:p>
                      <a:r>
                        <a:rPr lang="en-US" dirty="0"/>
                        <a:t>Contents &amp; procedure</a:t>
                      </a:r>
                    </a:p>
                    <a:p>
                      <a:r>
                        <a:rPr lang="en-US" dirty="0"/>
                        <a:t>Reflection on media use Conclusion/flash feedback</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p>
                      <a:endParaRPr lang="de-DE" dirty="0"/>
                    </a:p>
                    <a:p>
                      <a:r>
                        <a:rPr lang="de-DE" dirty="0" err="1"/>
                        <a:t>Mood</a:t>
                      </a:r>
                      <a:r>
                        <a:rPr lang="de-DE" dirty="0"/>
                        <a:t> </a:t>
                      </a:r>
                      <a:r>
                        <a:rPr lang="de-DE" dirty="0" err="1"/>
                        <a:t>diary</a:t>
                      </a:r>
                      <a:endParaRPr lang="de-DE" dirty="0"/>
                    </a:p>
                    <a:p>
                      <a:endParaRPr lang="de-DE" dirty="0"/>
                    </a:p>
                    <a:p>
                      <a:endParaRPr lang="de-DE" dirty="0"/>
                    </a:p>
                    <a:p>
                      <a:r>
                        <a:rPr lang="de-DE" dirty="0"/>
                        <a:t>Worksheet Media Use</a:t>
                      </a:r>
                    </a:p>
                    <a:p>
                      <a:r>
                        <a:rPr lang="de-DE" dirty="0"/>
                        <a:t>Target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Orientation</a:t>
                      </a:r>
                    </a:p>
                    <a:p>
                      <a:r>
                        <a:rPr lang="de-DE" dirty="0" err="1"/>
                        <a:t>Relationship</a:t>
                      </a:r>
                      <a:r>
                        <a:rPr lang="de-DE" dirty="0"/>
                        <a:t>, </a:t>
                      </a:r>
                      <a:r>
                        <a:rPr lang="de-DE" dirty="0" err="1"/>
                        <a:t>motivation</a:t>
                      </a:r>
                      <a:endParaRPr lang="de-DE" dirty="0"/>
                    </a:p>
                    <a:p>
                      <a:r>
                        <a:rPr lang="de-DE" dirty="0" err="1"/>
                        <a:t>Current</a:t>
                      </a:r>
                      <a:r>
                        <a:rPr lang="de-DE" dirty="0"/>
                        <a:t> </a:t>
                      </a:r>
                      <a:r>
                        <a:rPr lang="de-DE" dirty="0" err="1"/>
                        <a:t>condition</a:t>
                      </a:r>
                      <a:r>
                        <a:rPr lang="de-DE" dirty="0"/>
                        <a:t> and stress</a:t>
                      </a:r>
                    </a:p>
                    <a:p>
                      <a:r>
                        <a:rPr lang="de-DE" dirty="0" err="1"/>
                        <a:t>Inclusion</a:t>
                      </a:r>
                      <a:r>
                        <a:rPr lang="de-DE" dirty="0"/>
                        <a:t>, </a:t>
                      </a:r>
                      <a:r>
                        <a:rPr lang="de-DE" dirty="0" err="1"/>
                        <a:t>commitment</a:t>
                      </a:r>
                      <a:endParaRPr lang="de-DE" dirty="0"/>
                    </a:p>
                    <a:p>
                      <a:r>
                        <a:rPr lang="de-DE" dirty="0"/>
                        <a:t>Providing </a:t>
                      </a:r>
                      <a:r>
                        <a:rPr lang="de-DE" dirty="0" err="1"/>
                        <a:t>information</a:t>
                      </a:r>
                      <a:r>
                        <a:rPr lang="de-DE" dirty="0"/>
                        <a:t>, </a:t>
                      </a:r>
                      <a:r>
                        <a:rPr lang="de-DE" dirty="0" err="1"/>
                        <a:t>inclusion</a:t>
                      </a:r>
                      <a:endParaRPr lang="de-DE" dirty="0"/>
                    </a:p>
                    <a:p>
                      <a:r>
                        <a:rPr lang="de-DE" dirty="0" err="1"/>
                        <a:t>Reflection</a:t>
                      </a:r>
                      <a:endParaRPr lang="de-DE" dirty="0"/>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675629"/>
                  </a:ext>
                </a:extLst>
              </a:tr>
              <a:tr h="370840">
                <a:tc>
                  <a:txBody>
                    <a:bodyPr/>
                    <a:lstStyle/>
                    <a:p>
                      <a:r>
                        <a:rPr lang="en-US" dirty="0"/>
                        <a:t>2. Basic knowledge of addiction &amp; media</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Check-in, </a:t>
                      </a:r>
                      <a:r>
                        <a:rPr lang="de-DE" dirty="0" err="1"/>
                        <a:t>Mood</a:t>
                      </a:r>
                      <a:r>
                        <a:rPr lang="de-DE" dirty="0"/>
                        <a:t> </a:t>
                      </a:r>
                      <a:r>
                        <a:rPr lang="de-DE" dirty="0" err="1"/>
                        <a:t>diary</a:t>
                      </a:r>
                      <a:endParaRPr lang="de-DE" dirty="0"/>
                    </a:p>
                    <a:p>
                      <a:r>
                        <a:rPr lang="de-DE" dirty="0"/>
                        <a:t>Debriefing</a:t>
                      </a:r>
                    </a:p>
                    <a:p>
                      <a:r>
                        <a:rPr lang="de-DE" dirty="0"/>
                        <a:t>Basic </a:t>
                      </a:r>
                      <a:r>
                        <a:rPr lang="de-DE" dirty="0" err="1"/>
                        <a:t>knowledge</a:t>
                      </a:r>
                      <a:r>
                        <a:rPr lang="de-DE" dirty="0"/>
                        <a:t> </a:t>
                      </a:r>
                      <a:r>
                        <a:rPr lang="de-DE" dirty="0" err="1"/>
                        <a:t>of</a:t>
                      </a:r>
                      <a:r>
                        <a:rPr lang="de-DE" dirty="0"/>
                        <a:t> </a:t>
                      </a:r>
                      <a:r>
                        <a:rPr lang="de-DE" dirty="0" err="1"/>
                        <a:t>addiction</a:t>
                      </a:r>
                      <a:r>
                        <a:rPr lang="de-DE" dirty="0"/>
                        <a:t> &amp; </a:t>
                      </a:r>
                      <a:r>
                        <a:rPr lang="de-DE" dirty="0" err="1"/>
                        <a:t>media</a:t>
                      </a:r>
                      <a:endParaRPr lang="de-DE" dirty="0"/>
                    </a:p>
                    <a:p>
                      <a:r>
                        <a:rPr lang="de-DE" dirty="0"/>
                        <a:t>Coping </a:t>
                      </a:r>
                      <a:r>
                        <a:rPr lang="de-DE" dirty="0" err="1"/>
                        <a:t>strategies</a:t>
                      </a:r>
                      <a:endParaRPr lang="de-DE" dirty="0"/>
                    </a:p>
                    <a:p>
                      <a:r>
                        <a:rPr lang="de-DE" dirty="0" err="1"/>
                        <a:t>Homework</a:t>
                      </a:r>
                      <a:endParaRPr lang="de-DE" dirty="0"/>
                    </a:p>
                    <a:p>
                      <a:r>
                        <a:rPr lang="en-US" dirty="0"/>
                        <a:t>Conclusion/flash feedback</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p>
                      <a:endParaRPr lang="de-DE" dirty="0"/>
                    </a:p>
                    <a:p>
                      <a:r>
                        <a:rPr lang="de-DE" dirty="0"/>
                        <a:t>Slides/Handout</a:t>
                      </a:r>
                    </a:p>
                    <a:p>
                      <a:r>
                        <a:rPr lang="de-DE" dirty="0"/>
                        <a:t>Worksheet Coping</a:t>
                      </a:r>
                    </a:p>
                    <a:p>
                      <a:endParaRPr lang="de-DE" dirty="0"/>
                    </a:p>
                    <a:p>
                      <a:r>
                        <a:rPr lang="de-DE" dirty="0"/>
                        <a:t>Target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Orientation, </a:t>
                      </a:r>
                      <a:r>
                        <a:rPr lang="de-DE" dirty="0" err="1"/>
                        <a:t>current</a:t>
                      </a:r>
                      <a:r>
                        <a:rPr lang="de-DE" dirty="0"/>
                        <a:t> </a:t>
                      </a:r>
                      <a:r>
                        <a:rPr lang="de-DE" dirty="0" err="1"/>
                        <a:t>condition</a:t>
                      </a:r>
                      <a:r>
                        <a:rPr lang="de-DE" dirty="0"/>
                        <a:t> and stress</a:t>
                      </a:r>
                    </a:p>
                    <a:p>
                      <a:r>
                        <a:rPr lang="de-DE" dirty="0" err="1"/>
                        <a:t>Clarifying</a:t>
                      </a:r>
                      <a:r>
                        <a:rPr lang="de-DE" dirty="0"/>
                        <a:t> open </a:t>
                      </a:r>
                      <a:r>
                        <a:rPr lang="de-DE" dirty="0" err="1"/>
                        <a:t>questions</a:t>
                      </a:r>
                      <a:endParaRPr lang="de-DE" dirty="0"/>
                    </a:p>
                    <a:p>
                      <a:r>
                        <a:rPr lang="de-DE" dirty="0"/>
                        <a:t>Providing </a:t>
                      </a:r>
                      <a:r>
                        <a:rPr lang="de-DE" dirty="0" err="1"/>
                        <a:t>information</a:t>
                      </a:r>
                      <a:endParaRPr lang="de-DE" dirty="0"/>
                    </a:p>
                    <a:p>
                      <a:r>
                        <a:rPr lang="de-DE" dirty="0" err="1"/>
                        <a:t>Reflection</a:t>
                      </a:r>
                      <a:r>
                        <a:rPr lang="de-DE" dirty="0"/>
                        <a:t> &amp; </a:t>
                      </a:r>
                      <a:r>
                        <a:rPr lang="de-DE" dirty="0" err="1"/>
                        <a:t>exchange</a:t>
                      </a:r>
                      <a:endParaRPr lang="de-DE" dirty="0"/>
                    </a:p>
                    <a:p>
                      <a:r>
                        <a:rPr lang="de-DE" dirty="0"/>
                        <a:t>Consolidation</a:t>
                      </a:r>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1122760"/>
                  </a:ext>
                </a:extLst>
              </a:tr>
              <a:tr h="370840">
                <a:tc>
                  <a:txBody>
                    <a:bodyPr/>
                    <a:lstStyle/>
                    <a:p>
                      <a:r>
                        <a:rPr lang="en-US" dirty="0"/>
                        <a:t>3. Parenting skills I: Parenthood</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Check-in, </a:t>
                      </a:r>
                      <a:r>
                        <a:rPr lang="de-DE" dirty="0" err="1"/>
                        <a:t>Mood</a:t>
                      </a:r>
                      <a:r>
                        <a:rPr lang="de-DE" dirty="0"/>
                        <a:t> </a:t>
                      </a:r>
                      <a:r>
                        <a:rPr lang="de-DE" dirty="0" err="1"/>
                        <a:t>diary</a:t>
                      </a:r>
                      <a:endParaRPr lang="de-DE" dirty="0"/>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Debriefing</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Coping</a:t>
                      </a: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Roles</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in Balance</a:t>
                      </a: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en-US" dirty="0"/>
                        <a:t>Conclusion/flash feedback</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Slides/Handout/</a:t>
                      </a:r>
                      <a:br>
                        <a:rPr kumimoji="0" lang="de-DE" sz="1463" b="0" i="0" u="none" strike="noStrike" kern="1200" cap="none" spc="0" normalizeH="0" baseline="0" noProof="0" dirty="0">
                          <a:ln>
                            <a:noFill/>
                          </a:ln>
                          <a:solidFill>
                            <a:srgbClr val="4F5355"/>
                          </a:solidFill>
                          <a:effectLst/>
                          <a:uLnTx/>
                          <a:uFillTx/>
                          <a:latin typeface="DaxlinePro-Regular"/>
                          <a:ea typeface="+mn-ea"/>
                          <a:cs typeface="+mn-cs"/>
                        </a:rPr>
                      </a:b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Worksheet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Roles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Target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Orientation, </a:t>
                      </a:r>
                      <a:r>
                        <a:rPr lang="de-DE" dirty="0" err="1"/>
                        <a:t>current</a:t>
                      </a:r>
                      <a:r>
                        <a:rPr lang="de-DE" dirty="0"/>
                        <a:t> </a:t>
                      </a:r>
                      <a:r>
                        <a:rPr lang="de-DE" dirty="0" err="1"/>
                        <a:t>condition</a:t>
                      </a:r>
                      <a:r>
                        <a:rPr lang="de-DE" dirty="0"/>
                        <a:t> and stress </a:t>
                      </a:r>
                      <a:r>
                        <a:rPr kumimoji="0" lang="de-DE" sz="1463" b="0" i="0" u="none" strike="noStrike" kern="1200" cap="none" spc="0" normalizeH="0" baseline="0" noProof="0" dirty="0" err="1">
                          <a:ln>
                            <a:noFill/>
                          </a:ln>
                          <a:solidFill>
                            <a:srgbClr val="4F5355"/>
                          </a:solidFill>
                          <a:effectLst/>
                          <a:uLnTx/>
                          <a:uFillTx/>
                          <a:latin typeface="+mn-lt"/>
                          <a:ea typeface="+mn-ea"/>
                          <a:cs typeface="+mn-cs"/>
                        </a:rPr>
                        <a:t>Clarifying</a:t>
                      </a:r>
                      <a:r>
                        <a:rPr kumimoji="0" lang="de-DE" sz="1463" b="0" i="0" u="none" strike="noStrike" kern="1200" cap="none" spc="0" normalizeH="0" baseline="0" noProof="0" dirty="0">
                          <a:ln>
                            <a:noFill/>
                          </a:ln>
                          <a:solidFill>
                            <a:srgbClr val="4F5355"/>
                          </a:solidFill>
                          <a:effectLst/>
                          <a:uLnTx/>
                          <a:uFillTx/>
                          <a:latin typeface="+mn-lt"/>
                          <a:ea typeface="+mn-ea"/>
                          <a:cs typeface="+mn-cs"/>
                        </a:rPr>
                        <a:t> open </a:t>
                      </a:r>
                      <a:r>
                        <a:rPr kumimoji="0" lang="de-DE" sz="1463" b="0" i="0" u="none" strike="noStrike" kern="1200" cap="none" spc="0" normalizeH="0" baseline="0" noProof="0" dirty="0" err="1">
                          <a:ln>
                            <a:noFill/>
                          </a:ln>
                          <a:solidFill>
                            <a:srgbClr val="4F5355"/>
                          </a:solidFill>
                          <a:effectLst/>
                          <a:uLnTx/>
                          <a:uFillTx/>
                          <a:latin typeface="+mn-lt"/>
                          <a:ea typeface="+mn-ea"/>
                          <a:cs typeface="+mn-cs"/>
                        </a:rPr>
                        <a:t>questions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5953072"/>
                  </a:ext>
                </a:extLst>
              </a:tr>
            </a:tbl>
          </a:graphicData>
        </a:graphic>
      </p:graphicFrame>
    </p:spTree>
    <p:extLst>
      <p:ext uri="{BB962C8B-B14F-4D97-AF65-F5344CB8AC3E}">
        <p14:creationId xmlns:p14="http://schemas.microsoft.com/office/powerpoint/2010/main" val="2479019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Overview</a:t>
            </a:r>
            <a:r>
              <a:rPr lang="de-DE" dirty="0"/>
              <a:t> Session 4-6</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18</a:t>
            </a:fld>
            <a:endParaRPr lang="de-DE" dirty="0"/>
          </a:p>
        </p:txBody>
      </p:sp>
      <p:graphicFrame>
        <p:nvGraphicFramePr>
          <p:cNvPr id="11" name="Tabelle 11">
            <a:extLst>
              <a:ext uri="{FF2B5EF4-FFF2-40B4-BE49-F238E27FC236}">
                <a16:creationId xmlns:a16="http://schemas.microsoft.com/office/drawing/2014/main" id="{CC056C6F-6539-E0C2-53A5-64337F3F77AC}"/>
              </a:ext>
            </a:extLst>
          </p:cNvPr>
          <p:cNvGraphicFramePr>
            <a:graphicFrameLocks noGrp="1"/>
          </p:cNvGraphicFramePr>
          <p:nvPr>
            <p:extLst>
              <p:ext uri="{D42A27DB-BD31-4B8C-83A1-F6EECF244321}">
                <p14:modId xmlns:p14="http://schemas.microsoft.com/office/powerpoint/2010/main" val="4179095138"/>
              </p:ext>
            </p:extLst>
          </p:nvPr>
        </p:nvGraphicFramePr>
        <p:xfrm>
          <a:off x="410548" y="1251987"/>
          <a:ext cx="11370904" cy="4658234"/>
        </p:xfrm>
        <a:graphic>
          <a:graphicData uri="http://schemas.openxmlformats.org/drawingml/2006/table">
            <a:tbl>
              <a:tblPr firstRow="1" bandRow="1">
                <a:tableStyleId>{93296810-A885-4BE3-A3E7-6D5BEEA58F35}</a:tableStyleId>
              </a:tblPr>
              <a:tblGrid>
                <a:gridCol w="2052097">
                  <a:extLst>
                    <a:ext uri="{9D8B030D-6E8A-4147-A177-3AD203B41FA5}">
                      <a16:colId xmlns:a16="http://schemas.microsoft.com/office/drawing/2014/main" val="2601309762"/>
                    </a:ext>
                  </a:extLst>
                </a:gridCol>
                <a:gridCol w="3449782">
                  <a:extLst>
                    <a:ext uri="{9D8B030D-6E8A-4147-A177-3AD203B41FA5}">
                      <a16:colId xmlns:a16="http://schemas.microsoft.com/office/drawing/2014/main" val="3714415800"/>
                    </a:ext>
                  </a:extLst>
                </a:gridCol>
                <a:gridCol w="2265218">
                  <a:extLst>
                    <a:ext uri="{9D8B030D-6E8A-4147-A177-3AD203B41FA5}">
                      <a16:colId xmlns:a16="http://schemas.microsoft.com/office/drawing/2014/main" val="1935583378"/>
                    </a:ext>
                  </a:extLst>
                </a:gridCol>
                <a:gridCol w="3603807">
                  <a:extLst>
                    <a:ext uri="{9D8B030D-6E8A-4147-A177-3AD203B41FA5}">
                      <a16:colId xmlns:a16="http://schemas.microsoft.com/office/drawing/2014/main" val="921384286"/>
                    </a:ext>
                  </a:extLst>
                </a:gridCol>
              </a:tblGrid>
              <a:tr h="370840">
                <a:tc>
                  <a:txBody>
                    <a:bodyPr/>
                    <a:lstStyle/>
                    <a:p>
                      <a:r>
                        <a:rPr lang="de-DE" dirty="0"/>
                        <a:t>Session</a:t>
                      </a:r>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a:t>Content</a:t>
                      </a:r>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err="1"/>
                        <a:t>Exercises</a:t>
                      </a:r>
                      <a:endParaRPr lang="de-DE" dirty="0"/>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err="1"/>
                        <a:t>Aim</a:t>
                      </a:r>
                      <a:endParaRPr lang="de-DE" dirty="0"/>
                    </a:p>
                  </a:txBody>
                  <a:tcPr anchor="ctr">
                    <a:lnB w="12700" cap="flat" cmpd="sng" algn="ctr">
                      <a:solidFill>
                        <a:schemeClr val="tx1"/>
                      </a:solidFill>
                      <a:prstDash val="solid"/>
                      <a:round/>
                      <a:headEnd type="none" w="med" len="med"/>
                      <a:tailEnd type="none" w="med" len="med"/>
                    </a:lnB>
                    <a:solidFill>
                      <a:srgbClr val="004494"/>
                    </a:solidFill>
                  </a:tcPr>
                </a:tc>
                <a:extLst>
                  <a:ext uri="{0D108BD9-81ED-4DB2-BD59-A6C34878D82A}">
                    <a16:rowId xmlns:a16="http://schemas.microsoft.com/office/drawing/2014/main" val="3569799320"/>
                  </a:ext>
                </a:extLst>
              </a:tr>
              <a:tr h="370840">
                <a:tc>
                  <a:txBody>
                    <a:bodyPr/>
                    <a:lstStyle/>
                    <a:p>
                      <a:r>
                        <a:rPr lang="en-US" dirty="0"/>
                        <a:t>4. Media literacy</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Check-in, </a:t>
                      </a:r>
                      <a:r>
                        <a:rPr lang="de-DE" dirty="0" err="1"/>
                        <a:t>Mood</a:t>
                      </a:r>
                      <a:r>
                        <a:rPr lang="de-DE" dirty="0"/>
                        <a:t> </a:t>
                      </a:r>
                      <a:r>
                        <a:rPr lang="de-DE" dirty="0" err="1"/>
                        <a:t>diary</a:t>
                      </a:r>
                      <a:endParaRPr lang="de-DE" dirty="0"/>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Debriefing</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Media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literacy</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en-US" dirty="0"/>
                        <a:t>Conclusion/flash feedback</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Worksheet</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Own Media Use</a:t>
                      </a:r>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Target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Orientation, </a:t>
                      </a:r>
                      <a:r>
                        <a:rPr lang="de-DE" dirty="0" err="1"/>
                        <a:t>current</a:t>
                      </a:r>
                      <a:r>
                        <a:rPr lang="de-DE" dirty="0"/>
                        <a:t> </a:t>
                      </a:r>
                      <a:r>
                        <a:rPr lang="de-DE" dirty="0" err="1"/>
                        <a:t>condition</a:t>
                      </a:r>
                      <a:r>
                        <a:rPr lang="de-DE" dirty="0"/>
                        <a:t> and stress </a:t>
                      </a:r>
                      <a:r>
                        <a:rPr kumimoji="0" lang="de-DE" sz="1463" b="0" i="0" u="none" strike="noStrike" kern="1200" cap="none" spc="0" normalizeH="0" baseline="0" noProof="0" dirty="0" err="1">
                          <a:ln>
                            <a:noFill/>
                          </a:ln>
                          <a:solidFill>
                            <a:srgbClr val="4F5355"/>
                          </a:solidFill>
                          <a:effectLst/>
                          <a:uLnTx/>
                          <a:uFillTx/>
                          <a:latin typeface="+mn-lt"/>
                          <a:ea typeface="+mn-ea"/>
                          <a:cs typeface="+mn-cs"/>
                        </a:rPr>
                        <a:t>Clarifying</a:t>
                      </a:r>
                      <a:r>
                        <a:rPr kumimoji="0" lang="de-DE" sz="1463" b="0" i="0" u="none" strike="noStrike" kern="1200" cap="none" spc="0" normalizeH="0" baseline="0" noProof="0" dirty="0">
                          <a:ln>
                            <a:noFill/>
                          </a:ln>
                          <a:solidFill>
                            <a:srgbClr val="4F5355"/>
                          </a:solidFill>
                          <a:effectLst/>
                          <a:uLnTx/>
                          <a:uFillTx/>
                          <a:latin typeface="+mn-lt"/>
                          <a:ea typeface="+mn-ea"/>
                          <a:cs typeface="+mn-cs"/>
                        </a:rPr>
                        <a:t> open </a:t>
                      </a:r>
                      <a:r>
                        <a:rPr kumimoji="0" lang="de-DE" sz="1463" b="0" i="0" u="none" strike="noStrike" kern="1200" cap="none" spc="0" normalizeH="0" baseline="0" noProof="0" dirty="0" err="1">
                          <a:ln>
                            <a:noFill/>
                          </a:ln>
                          <a:solidFill>
                            <a:srgbClr val="4F5355"/>
                          </a:solidFill>
                          <a:effectLst/>
                          <a:uLnTx/>
                          <a:uFillTx/>
                          <a:latin typeface="+mn-lt"/>
                          <a:ea typeface="+mn-ea"/>
                          <a:cs typeface="+mn-cs"/>
                        </a:rPr>
                        <a:t>questions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5554832"/>
                  </a:ext>
                </a:extLst>
              </a:tr>
              <a:tr h="370840">
                <a:tc>
                  <a:txBody>
                    <a:bodyPr/>
                    <a:lstStyle/>
                    <a:p>
                      <a:r>
                        <a:rPr lang="en-US" dirty="0"/>
                        <a:t>5. Parenting skills II: Presence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Check-in, </a:t>
                      </a:r>
                      <a:r>
                        <a:rPr lang="de-DE" dirty="0" err="1"/>
                        <a:t>Mood</a:t>
                      </a:r>
                      <a:r>
                        <a:rPr lang="de-DE" dirty="0"/>
                        <a:t> </a:t>
                      </a:r>
                      <a:r>
                        <a:rPr lang="de-DE" dirty="0" err="1"/>
                        <a:t>diary</a:t>
                      </a:r>
                      <a:endParaRPr lang="de-DE" dirty="0"/>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Debriefing</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Parental Presence</a:t>
                      </a: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Parenting</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style</a:t>
                      </a: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err="1"/>
                        <a:t>Homework</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en-US" dirty="0"/>
                        <a:t>Conclusion/flash feedback</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Slides/Handout, </a:t>
                      </a:r>
                      <a:r>
                        <a:rPr lang="de-DE" dirty="0"/>
                        <a:t>Worksheet</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Presence</a:t>
                      </a: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Slides/Handout</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a:t>
                      </a:r>
                      <a:r>
                        <a:rPr lang="de-DE" dirty="0"/>
                        <a:t>Work-sheet</a:t>
                      </a:r>
                      <a:r>
                        <a:rPr kumimoji="0" lang="de-DE" sz="1463" b="0" i="0" u="none" strike="noStrike" kern="1200" cap="none" spc="0" normalizeH="0" baseline="0" noProof="0" dirty="0">
                          <a:ln>
                            <a:noFill/>
                          </a:ln>
                          <a:solidFill>
                            <a:srgbClr val="4F5355"/>
                          </a:solidFill>
                          <a:effectLst/>
                          <a:uLnTx/>
                          <a:uFillTx/>
                          <a:latin typeface="+mn-lt"/>
                          <a:ea typeface="+mn-ea"/>
                          <a:cs typeface="+mn-cs"/>
                        </a:rPr>
                        <a:t> Family </a:t>
                      </a:r>
                      <a:r>
                        <a:rPr kumimoji="0" lang="de-DE" sz="1463" b="0" i="0" u="none" strike="noStrike" kern="1200" cap="none" spc="0" normalizeH="0" baseline="0" noProof="0" dirty="0" err="1">
                          <a:ln>
                            <a:noFill/>
                          </a:ln>
                          <a:solidFill>
                            <a:srgbClr val="4F5355"/>
                          </a:solidFill>
                          <a:effectLst/>
                          <a:uLnTx/>
                          <a:uFillTx/>
                          <a:latin typeface="+mn-lt"/>
                          <a:ea typeface="+mn-ea"/>
                          <a:cs typeface="+mn-cs"/>
                        </a:rPr>
                        <a:t>atmosphere</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lang="de-DE" dirty="0"/>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Target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Orientation, </a:t>
                      </a:r>
                      <a:r>
                        <a:rPr lang="de-DE" dirty="0" err="1"/>
                        <a:t>current</a:t>
                      </a:r>
                      <a:r>
                        <a:rPr lang="de-DE" dirty="0"/>
                        <a:t> </a:t>
                      </a:r>
                      <a:r>
                        <a:rPr lang="de-DE" dirty="0" err="1"/>
                        <a:t>condition</a:t>
                      </a:r>
                      <a:r>
                        <a:rPr lang="de-DE" dirty="0"/>
                        <a:t> and stress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err="1">
                          <a:ln>
                            <a:noFill/>
                          </a:ln>
                          <a:solidFill>
                            <a:srgbClr val="4F5355"/>
                          </a:solidFill>
                          <a:effectLst/>
                          <a:uLnTx/>
                          <a:uFillTx/>
                          <a:latin typeface="+mn-lt"/>
                          <a:ea typeface="+mn-ea"/>
                          <a:cs typeface="+mn-cs"/>
                        </a:rPr>
                        <a:t>Clarifying</a:t>
                      </a:r>
                      <a:r>
                        <a:rPr kumimoji="0" lang="de-DE" sz="1463" b="0" i="0" u="none" strike="noStrike" kern="1200" cap="none" spc="0" normalizeH="0" baseline="0" noProof="0" dirty="0">
                          <a:ln>
                            <a:noFill/>
                          </a:ln>
                          <a:solidFill>
                            <a:srgbClr val="4F5355"/>
                          </a:solidFill>
                          <a:effectLst/>
                          <a:uLnTx/>
                          <a:uFillTx/>
                          <a:latin typeface="+mn-lt"/>
                          <a:ea typeface="+mn-ea"/>
                          <a:cs typeface="+mn-cs"/>
                        </a:rPr>
                        <a:t> open </a:t>
                      </a:r>
                      <a:r>
                        <a:rPr kumimoji="0" lang="de-DE" sz="1463" b="0" i="0" u="none" strike="noStrike" kern="1200" cap="none" spc="0" normalizeH="0" baseline="0" noProof="0" dirty="0" err="1">
                          <a:ln>
                            <a:noFill/>
                          </a:ln>
                          <a:solidFill>
                            <a:srgbClr val="4F5355"/>
                          </a:solidFill>
                          <a:effectLst/>
                          <a:uLnTx/>
                          <a:uFillTx/>
                          <a:latin typeface="+mn-lt"/>
                          <a:ea typeface="+mn-ea"/>
                          <a:cs typeface="+mn-cs"/>
                        </a:rPr>
                        <a:t>questions</a:t>
                      </a:r>
                      <a:endParaRPr kumimoji="0" lang="de-DE" sz="1463" b="0" i="0" u="none" strike="noStrike" kern="1200" cap="none" spc="0" normalizeH="0" baseline="0" noProof="0" dirty="0">
                        <a:ln>
                          <a:noFill/>
                        </a:ln>
                        <a:solidFill>
                          <a:srgbClr val="4F5355"/>
                        </a:solidFill>
                        <a:effectLst/>
                        <a:uLnTx/>
                        <a:uFillTx/>
                        <a:latin typeface="+mn-lt"/>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mn-lt"/>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mn-lt"/>
                        <a:ea typeface="+mn-ea"/>
                        <a:cs typeface="+mn-cs"/>
                      </a:endParaRPr>
                    </a:p>
                    <a:p>
                      <a:r>
                        <a:rPr lang="de-DE" dirty="0"/>
                        <a:t>Consolidation &amp; </a:t>
                      </a:r>
                      <a:r>
                        <a:rPr lang="de-DE" dirty="0" err="1"/>
                        <a:t>reflection</a:t>
                      </a:r>
                      <a:endParaRPr lang="de-DE" dirty="0"/>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8803984"/>
                  </a:ext>
                </a:extLst>
              </a:tr>
              <a:tr h="370840">
                <a:tc>
                  <a:txBody>
                    <a:bodyPr/>
                    <a:lstStyle/>
                    <a:p>
                      <a:r>
                        <a:rPr lang="en-US" dirty="0"/>
                        <a:t>6. Communication &amp; Conflict Management</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Check-in, </a:t>
                      </a:r>
                      <a:r>
                        <a:rPr lang="de-DE" dirty="0" err="1"/>
                        <a:t>Mood</a:t>
                      </a:r>
                      <a:r>
                        <a:rPr lang="de-DE" dirty="0"/>
                        <a:t> </a:t>
                      </a:r>
                      <a:r>
                        <a:rPr lang="de-DE" dirty="0" err="1"/>
                        <a:t>diary</a:t>
                      </a:r>
                      <a:endParaRPr lang="de-DE" dirty="0"/>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Debriefing</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Communication &amp;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conflict</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management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en-US" dirty="0"/>
                        <a:t>Conclusion/flash feedback</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Slides/Handout, </a:t>
                      </a:r>
                      <a:r>
                        <a:rPr lang="de-DE" dirty="0"/>
                        <a:t>Work-sheet</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Communication</a:t>
                      </a:r>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Target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Orientation, </a:t>
                      </a:r>
                      <a:r>
                        <a:rPr lang="de-DE" dirty="0" err="1"/>
                        <a:t>current</a:t>
                      </a:r>
                      <a:r>
                        <a:rPr lang="de-DE" dirty="0"/>
                        <a:t> </a:t>
                      </a:r>
                      <a:r>
                        <a:rPr lang="de-DE" dirty="0" err="1"/>
                        <a:t>condition</a:t>
                      </a:r>
                      <a:r>
                        <a:rPr lang="de-DE" dirty="0"/>
                        <a:t> and stress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err="1">
                          <a:ln>
                            <a:noFill/>
                          </a:ln>
                          <a:solidFill>
                            <a:srgbClr val="4F5355"/>
                          </a:solidFill>
                          <a:effectLst/>
                          <a:uLnTx/>
                          <a:uFillTx/>
                          <a:latin typeface="+mn-lt"/>
                          <a:ea typeface="+mn-ea"/>
                          <a:cs typeface="+mn-cs"/>
                        </a:rPr>
                        <a:t>Clarifying</a:t>
                      </a:r>
                      <a:r>
                        <a:rPr kumimoji="0" lang="de-DE" sz="1463" b="0" i="0" u="none" strike="noStrike" kern="1200" cap="none" spc="0" normalizeH="0" baseline="0" noProof="0" dirty="0">
                          <a:ln>
                            <a:noFill/>
                          </a:ln>
                          <a:solidFill>
                            <a:srgbClr val="4F5355"/>
                          </a:solidFill>
                          <a:effectLst/>
                          <a:uLnTx/>
                          <a:uFillTx/>
                          <a:latin typeface="+mn-lt"/>
                          <a:ea typeface="+mn-ea"/>
                          <a:cs typeface="+mn-cs"/>
                        </a:rPr>
                        <a:t> open </a:t>
                      </a:r>
                      <a:r>
                        <a:rPr kumimoji="0" lang="de-DE" sz="1463" b="0" i="0" u="none" strike="noStrike" kern="1200" cap="none" spc="0" normalizeH="0" baseline="0" noProof="0" dirty="0" err="1">
                          <a:ln>
                            <a:noFill/>
                          </a:ln>
                          <a:solidFill>
                            <a:srgbClr val="4F5355"/>
                          </a:solidFill>
                          <a:effectLst/>
                          <a:uLnTx/>
                          <a:uFillTx/>
                          <a:latin typeface="+mn-lt"/>
                          <a:ea typeface="+mn-ea"/>
                          <a:cs typeface="+mn-cs"/>
                        </a:rPr>
                        <a:t>questions</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r</a:t>
                      </a:r>
                      <a:r>
                        <a:rPr kumimoji="0" lang="de-DE" sz="1463" b="0" i="0" u="none" strike="noStrike" kern="1200" cap="none" spc="0" normalizeH="0" baseline="0" noProof="0" dirty="0" err="1">
                          <a:ln>
                            <a:noFill/>
                          </a:ln>
                          <a:solidFill>
                            <a:srgbClr val="4F5355"/>
                          </a:solidFill>
                          <a:effectLst/>
                          <a:uLnTx/>
                          <a:uFillTx/>
                          <a:latin typeface="+mn-lt"/>
                          <a:ea typeface="+mn-ea"/>
                          <a:cs typeface="+mn-cs"/>
                        </a:rPr>
                        <a:t>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5267122"/>
                  </a:ext>
                </a:extLst>
              </a:tr>
            </a:tbl>
          </a:graphicData>
        </a:graphic>
      </p:graphicFrame>
    </p:spTree>
    <p:extLst>
      <p:ext uri="{BB962C8B-B14F-4D97-AF65-F5344CB8AC3E}">
        <p14:creationId xmlns:p14="http://schemas.microsoft.com/office/powerpoint/2010/main" val="2934530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Overview</a:t>
            </a:r>
            <a:r>
              <a:rPr lang="de-DE" dirty="0"/>
              <a:t> Session 7-8</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19</a:t>
            </a:fld>
            <a:endParaRPr lang="de-DE" dirty="0"/>
          </a:p>
        </p:txBody>
      </p:sp>
      <p:graphicFrame>
        <p:nvGraphicFramePr>
          <p:cNvPr id="11" name="Tabelle 11">
            <a:extLst>
              <a:ext uri="{FF2B5EF4-FFF2-40B4-BE49-F238E27FC236}">
                <a16:creationId xmlns:a16="http://schemas.microsoft.com/office/drawing/2014/main" id="{CC056C6F-6539-E0C2-53A5-64337F3F77AC}"/>
              </a:ext>
            </a:extLst>
          </p:cNvPr>
          <p:cNvGraphicFramePr>
            <a:graphicFrameLocks noGrp="1"/>
          </p:cNvGraphicFramePr>
          <p:nvPr>
            <p:extLst>
              <p:ext uri="{D42A27DB-BD31-4B8C-83A1-F6EECF244321}">
                <p14:modId xmlns:p14="http://schemas.microsoft.com/office/powerpoint/2010/main" val="779096283"/>
              </p:ext>
            </p:extLst>
          </p:nvPr>
        </p:nvGraphicFramePr>
        <p:xfrm>
          <a:off x="410548" y="1251987"/>
          <a:ext cx="11370904" cy="4120897"/>
        </p:xfrm>
        <a:graphic>
          <a:graphicData uri="http://schemas.openxmlformats.org/drawingml/2006/table">
            <a:tbl>
              <a:tblPr firstRow="1" bandRow="1">
                <a:tableStyleId>{93296810-A885-4BE3-A3E7-6D5BEEA58F35}</a:tableStyleId>
              </a:tblPr>
              <a:tblGrid>
                <a:gridCol w="2052097">
                  <a:extLst>
                    <a:ext uri="{9D8B030D-6E8A-4147-A177-3AD203B41FA5}">
                      <a16:colId xmlns:a16="http://schemas.microsoft.com/office/drawing/2014/main" val="2601309762"/>
                    </a:ext>
                  </a:extLst>
                </a:gridCol>
                <a:gridCol w="3532910">
                  <a:extLst>
                    <a:ext uri="{9D8B030D-6E8A-4147-A177-3AD203B41FA5}">
                      <a16:colId xmlns:a16="http://schemas.microsoft.com/office/drawing/2014/main" val="3714415800"/>
                    </a:ext>
                  </a:extLst>
                </a:gridCol>
                <a:gridCol w="2182090">
                  <a:extLst>
                    <a:ext uri="{9D8B030D-6E8A-4147-A177-3AD203B41FA5}">
                      <a16:colId xmlns:a16="http://schemas.microsoft.com/office/drawing/2014/main" val="1935583378"/>
                    </a:ext>
                  </a:extLst>
                </a:gridCol>
                <a:gridCol w="3603807">
                  <a:extLst>
                    <a:ext uri="{9D8B030D-6E8A-4147-A177-3AD203B41FA5}">
                      <a16:colId xmlns:a16="http://schemas.microsoft.com/office/drawing/2014/main" val="921384286"/>
                    </a:ext>
                  </a:extLst>
                </a:gridCol>
              </a:tblGrid>
              <a:tr h="370840">
                <a:tc>
                  <a:txBody>
                    <a:bodyPr/>
                    <a:lstStyle/>
                    <a:p>
                      <a:r>
                        <a:rPr lang="de-DE" dirty="0"/>
                        <a:t>Session</a:t>
                      </a:r>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a:t>Content</a:t>
                      </a:r>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err="1"/>
                        <a:t>Exercises</a:t>
                      </a:r>
                      <a:endParaRPr lang="de-DE" dirty="0"/>
                    </a:p>
                  </a:txBody>
                  <a:tcPr anchor="ctr">
                    <a:lnB w="12700" cap="flat" cmpd="sng" algn="ctr">
                      <a:solidFill>
                        <a:schemeClr val="tx1"/>
                      </a:solidFill>
                      <a:prstDash val="solid"/>
                      <a:round/>
                      <a:headEnd type="none" w="med" len="med"/>
                      <a:tailEnd type="none" w="med" len="med"/>
                    </a:lnB>
                    <a:solidFill>
                      <a:srgbClr val="004494"/>
                    </a:solidFill>
                  </a:tcPr>
                </a:tc>
                <a:tc>
                  <a:txBody>
                    <a:bodyPr/>
                    <a:lstStyle/>
                    <a:p>
                      <a:r>
                        <a:rPr lang="de-DE" dirty="0" err="1"/>
                        <a:t>Aim</a:t>
                      </a:r>
                      <a:endParaRPr lang="de-DE" dirty="0"/>
                    </a:p>
                  </a:txBody>
                  <a:tcPr anchor="ctr">
                    <a:lnB w="12700" cap="flat" cmpd="sng" algn="ctr">
                      <a:solidFill>
                        <a:schemeClr val="tx1"/>
                      </a:solidFill>
                      <a:prstDash val="solid"/>
                      <a:round/>
                      <a:headEnd type="none" w="med" len="med"/>
                      <a:tailEnd type="none" w="med" len="med"/>
                    </a:lnB>
                    <a:solidFill>
                      <a:srgbClr val="004494"/>
                    </a:solidFill>
                  </a:tcPr>
                </a:tc>
                <a:extLst>
                  <a:ext uri="{0D108BD9-81ED-4DB2-BD59-A6C34878D82A}">
                    <a16:rowId xmlns:a16="http://schemas.microsoft.com/office/drawing/2014/main" val="3569799320"/>
                  </a:ext>
                </a:extLst>
              </a:tr>
              <a:tr h="370840">
                <a:tc>
                  <a:txBody>
                    <a:bodyPr/>
                    <a:lstStyle/>
                    <a:p>
                      <a:r>
                        <a:rPr lang="en-US" dirty="0"/>
                        <a:t>7. Parenthood III: </a:t>
                      </a:r>
                      <a:br>
                        <a:rPr lang="en-US" dirty="0"/>
                      </a:br>
                      <a:r>
                        <a:rPr lang="en-US" dirty="0"/>
                        <a:t>Critical stages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de-DE" dirty="0"/>
                        <a:t>Check-in, </a:t>
                      </a:r>
                      <a:r>
                        <a:rPr lang="de-DE" dirty="0" err="1"/>
                        <a:t>Mood</a:t>
                      </a:r>
                      <a:r>
                        <a:rPr lang="de-DE" dirty="0"/>
                        <a:t> </a:t>
                      </a:r>
                      <a:r>
                        <a:rPr lang="de-DE" dirty="0" err="1"/>
                        <a:t>diary</a:t>
                      </a:r>
                      <a:endParaRPr lang="de-DE" dirty="0"/>
                    </a:p>
                    <a:p>
                      <a:r>
                        <a:rPr lang="de-DE" dirty="0"/>
                        <a:t>Debriefing</a:t>
                      </a:r>
                    </a:p>
                    <a:p>
                      <a:r>
                        <a:rPr lang="de-DE" dirty="0"/>
                        <a:t>Brain </a:t>
                      </a:r>
                      <a:r>
                        <a:rPr lang="de-DE" dirty="0" err="1"/>
                        <a:t>development</a:t>
                      </a:r>
                      <a:r>
                        <a:rPr lang="de-DE" dirty="0"/>
                        <a:t> </a:t>
                      </a:r>
                      <a:r>
                        <a:rPr lang="de-DE" dirty="0" err="1"/>
                        <a:t>during</a:t>
                      </a:r>
                      <a:r>
                        <a:rPr lang="de-DE" dirty="0"/>
                        <a:t> </a:t>
                      </a:r>
                      <a:r>
                        <a:rPr lang="de-DE" dirty="0" err="1"/>
                        <a:t>adolescence</a:t>
                      </a:r>
                      <a:br>
                        <a:rPr lang="de-DE" dirty="0"/>
                      </a:br>
                      <a:endParaRPr lang="de-DE" dirty="0"/>
                    </a:p>
                    <a:p>
                      <a:r>
                        <a:rPr lang="de-DE" dirty="0" err="1"/>
                        <a:t>Developing</a:t>
                      </a:r>
                      <a:r>
                        <a:rPr lang="de-DE" dirty="0"/>
                        <a:t> </a:t>
                      </a:r>
                      <a:r>
                        <a:rPr lang="de-DE" dirty="0" err="1"/>
                        <a:t>identity</a:t>
                      </a:r>
                      <a:r>
                        <a:rPr lang="de-DE" dirty="0"/>
                        <a:t> &amp; </a:t>
                      </a:r>
                      <a:r>
                        <a:rPr lang="de-DE" dirty="0" err="1"/>
                        <a:t>roles</a:t>
                      </a:r>
                      <a:endParaRPr lang="de-DE" dirty="0"/>
                    </a:p>
                    <a:p>
                      <a:endParaRPr lang="de-DE" dirty="0"/>
                    </a:p>
                    <a:p>
                      <a:r>
                        <a:rPr lang="en-US" dirty="0"/>
                        <a:t>Conclusion/flash feedback</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Slides/Handout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mn-lt"/>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Slides/Handout</a:t>
                      </a: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Target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Orientation, </a:t>
                      </a:r>
                      <a:r>
                        <a:rPr lang="de-DE" dirty="0" err="1"/>
                        <a:t>current</a:t>
                      </a:r>
                      <a:r>
                        <a:rPr lang="de-DE" dirty="0"/>
                        <a:t> </a:t>
                      </a:r>
                      <a:r>
                        <a:rPr lang="de-DE" dirty="0" err="1"/>
                        <a:t>condition</a:t>
                      </a:r>
                      <a:r>
                        <a:rPr lang="de-DE" dirty="0"/>
                        <a:t> and stress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err="1">
                          <a:ln>
                            <a:noFill/>
                          </a:ln>
                          <a:solidFill>
                            <a:srgbClr val="4F5355"/>
                          </a:solidFill>
                          <a:effectLst/>
                          <a:uLnTx/>
                          <a:uFillTx/>
                          <a:latin typeface="+mn-lt"/>
                          <a:ea typeface="+mn-ea"/>
                          <a:cs typeface="+mn-cs"/>
                        </a:rPr>
                        <a:t>Clarifying</a:t>
                      </a:r>
                      <a:r>
                        <a:rPr kumimoji="0" lang="de-DE" sz="1463" b="0" i="0" u="none" strike="noStrike" kern="1200" cap="none" spc="0" normalizeH="0" baseline="0" noProof="0" dirty="0">
                          <a:ln>
                            <a:noFill/>
                          </a:ln>
                          <a:solidFill>
                            <a:srgbClr val="4F5355"/>
                          </a:solidFill>
                          <a:effectLst/>
                          <a:uLnTx/>
                          <a:uFillTx/>
                          <a:latin typeface="+mn-lt"/>
                          <a:ea typeface="+mn-ea"/>
                          <a:cs typeface="+mn-cs"/>
                        </a:rPr>
                        <a:t> open </a:t>
                      </a:r>
                      <a:r>
                        <a:rPr kumimoji="0" lang="de-DE" sz="1463" b="0" i="0" u="none" strike="noStrike" kern="1200" cap="none" spc="0" normalizeH="0" baseline="0" noProof="0" dirty="0" err="1">
                          <a:ln>
                            <a:noFill/>
                          </a:ln>
                          <a:solidFill>
                            <a:srgbClr val="4F5355"/>
                          </a:solidFill>
                          <a:effectLst/>
                          <a:uLnTx/>
                          <a:uFillTx/>
                          <a:latin typeface="+mn-lt"/>
                          <a:ea typeface="+mn-ea"/>
                          <a:cs typeface="+mn-cs"/>
                        </a:rPr>
                        <a:t>questions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mn-lt"/>
                        <a:ea typeface="+mn-ea"/>
                        <a:cs typeface="+mn-cs"/>
                      </a:endParaRPr>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3795207"/>
                  </a:ext>
                </a:extLst>
              </a:tr>
              <a:tr h="370840">
                <a:tc>
                  <a:txBody>
                    <a:bodyPr/>
                    <a:lstStyle/>
                    <a:p>
                      <a:r>
                        <a:rPr lang="en-US" dirty="0"/>
                        <a:t>8. Conclusion</a:t>
                      </a:r>
                      <a:endParaRPr lang="de-DE" dirty="0"/>
                    </a:p>
                  </a:txBody>
                  <a:tcPr anchor="ctr">
                    <a:lnT w="12700" cap="flat" cmpd="sng" algn="ctr">
                      <a:solidFill>
                        <a:schemeClr val="tx1"/>
                      </a:solidFill>
                      <a:prstDash val="solid"/>
                      <a:round/>
                      <a:headEnd type="none" w="med" len="med"/>
                      <a:tailEnd type="none" w="med" len="med"/>
                    </a:lnT>
                    <a:noFill/>
                  </a:tcPr>
                </a:tc>
                <a:tc>
                  <a:txBody>
                    <a:bodyPr/>
                    <a:lstStyle/>
                    <a:p>
                      <a:r>
                        <a:rPr lang="de-DE" dirty="0"/>
                        <a:t>Check-in, </a:t>
                      </a:r>
                      <a:r>
                        <a:rPr lang="de-DE" dirty="0" err="1"/>
                        <a:t>Mood</a:t>
                      </a:r>
                      <a:r>
                        <a:rPr lang="de-DE" dirty="0"/>
                        <a:t> </a:t>
                      </a:r>
                      <a:r>
                        <a:rPr lang="de-DE" dirty="0" err="1"/>
                        <a:t>diary</a:t>
                      </a:r>
                      <a:endParaRPr lang="de-DE" dirty="0"/>
                    </a:p>
                    <a:p>
                      <a:r>
                        <a:rPr lang="de-DE" dirty="0"/>
                        <a:t>Debriefing</a:t>
                      </a:r>
                    </a:p>
                    <a:p>
                      <a:r>
                        <a:rPr lang="de-DE" dirty="0"/>
                        <a:t>Review </a:t>
                      </a:r>
                      <a:r>
                        <a:rPr lang="de-DE" dirty="0" err="1"/>
                        <a:t>Mood</a:t>
                      </a:r>
                      <a:r>
                        <a:rPr lang="de-DE" dirty="0"/>
                        <a:t> </a:t>
                      </a:r>
                      <a:r>
                        <a:rPr lang="de-DE" dirty="0" err="1"/>
                        <a:t>diary</a:t>
                      </a:r>
                      <a:br>
                        <a:rPr lang="de-DE" dirty="0"/>
                      </a:br>
                      <a:endParaRPr lang="de-DE" dirty="0"/>
                    </a:p>
                    <a:p>
                      <a:r>
                        <a:rPr lang="de-DE" dirty="0"/>
                        <a:t>Self-</a:t>
                      </a:r>
                      <a:r>
                        <a:rPr lang="de-DE" dirty="0" err="1"/>
                        <a:t>efficacy</a:t>
                      </a:r>
                      <a:endParaRPr lang="de-DE" dirty="0"/>
                    </a:p>
                    <a:p>
                      <a:endParaRPr lang="de-DE" dirty="0"/>
                    </a:p>
                    <a:p>
                      <a:r>
                        <a:rPr lang="de-DE" dirty="0" err="1"/>
                        <a:t>Contingency</a:t>
                      </a:r>
                      <a:r>
                        <a:rPr lang="de-DE" dirty="0"/>
                        <a:t> plan</a:t>
                      </a:r>
                    </a:p>
                    <a:p>
                      <a:r>
                        <a:rPr lang="en-US" dirty="0"/>
                        <a:t>Looking back and looking forward</a:t>
                      </a:r>
                      <a:endParaRPr lang="de-DE" dirty="0"/>
                    </a:p>
                    <a:p>
                      <a:r>
                        <a:rPr lang="en-US" dirty="0"/>
                        <a:t>Conclusion/flash feedback</a:t>
                      </a:r>
                      <a:endParaRPr lang="de-DE" dirty="0"/>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Slides/Handout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endParaRPr lang="de-DE" dirty="0"/>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Worksheet</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What</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if</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a:t>
                      </a:r>
                    </a:p>
                    <a:p>
                      <a:pPr marL="0" marR="0" lvl="0" indent="0" algn="l" defTabSz="742969" rtl="0" eaLnBrk="1" fontAlgn="auto" latinLnBrk="0" hangingPunct="1">
                        <a:lnSpc>
                          <a:spcPct val="100000"/>
                        </a:lnSpc>
                        <a:spcBef>
                          <a:spcPts val="0"/>
                        </a:spcBef>
                        <a:spcAft>
                          <a:spcPts val="0"/>
                        </a:spcAft>
                        <a:buClrTx/>
                        <a:buSzTx/>
                        <a:buFontTx/>
                        <a:buNone/>
                        <a:tabLst/>
                        <a:defRPr/>
                      </a:pP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Target</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txBody>
                  <a:tcPr anchor="ctr">
                    <a:lnT w="12700" cap="flat" cmpd="sng" algn="ctr">
                      <a:solidFill>
                        <a:schemeClr val="tx1"/>
                      </a:solidFill>
                      <a:prstDash val="solid"/>
                      <a:round/>
                      <a:headEnd type="none" w="med" len="med"/>
                      <a:tailEnd type="none" w="med" len="med"/>
                    </a:lnT>
                    <a:noFill/>
                  </a:tcPr>
                </a:tc>
                <a:tc>
                  <a:txBody>
                    <a:bodyPr/>
                    <a:lstStyle/>
                    <a:p>
                      <a:pPr marL="0" marR="0" lvl="0" indent="0" algn="l" defTabSz="742969" rtl="0" eaLnBrk="1" fontAlgn="auto" latinLnBrk="0" hangingPunct="1">
                        <a:lnSpc>
                          <a:spcPct val="100000"/>
                        </a:lnSpc>
                        <a:spcBef>
                          <a:spcPts val="0"/>
                        </a:spcBef>
                        <a:spcAft>
                          <a:spcPts val="0"/>
                        </a:spcAft>
                        <a:buClrTx/>
                        <a:buSzTx/>
                        <a:buFontTx/>
                        <a:buNone/>
                        <a:tabLst/>
                        <a:defRPr/>
                      </a:pPr>
                      <a:r>
                        <a:rPr lang="de-DE" dirty="0"/>
                        <a:t>Orientation, </a:t>
                      </a:r>
                      <a:r>
                        <a:rPr lang="de-DE" dirty="0" err="1"/>
                        <a:t>current</a:t>
                      </a:r>
                      <a:r>
                        <a:rPr lang="de-DE" dirty="0"/>
                        <a:t> </a:t>
                      </a:r>
                      <a:r>
                        <a:rPr lang="de-DE" dirty="0" err="1"/>
                        <a:t>condition</a:t>
                      </a:r>
                      <a:r>
                        <a:rPr lang="de-DE" dirty="0"/>
                        <a:t> and stress</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err="1">
                          <a:ln>
                            <a:noFill/>
                          </a:ln>
                          <a:solidFill>
                            <a:srgbClr val="4F5355"/>
                          </a:solidFill>
                          <a:effectLst/>
                          <a:uLnTx/>
                          <a:uFillTx/>
                          <a:latin typeface="+mn-lt"/>
                          <a:ea typeface="+mn-ea"/>
                          <a:cs typeface="+mn-cs"/>
                        </a:rPr>
                        <a:t>Clarifying</a:t>
                      </a:r>
                      <a:r>
                        <a:rPr kumimoji="0" lang="de-DE" sz="1463" b="0" i="0" u="none" strike="noStrike" kern="1200" cap="none" spc="0" normalizeH="0" baseline="0" noProof="0" dirty="0">
                          <a:ln>
                            <a:noFill/>
                          </a:ln>
                          <a:solidFill>
                            <a:srgbClr val="4F5355"/>
                          </a:solidFill>
                          <a:effectLst/>
                          <a:uLnTx/>
                          <a:uFillTx/>
                          <a:latin typeface="+mn-lt"/>
                          <a:ea typeface="+mn-ea"/>
                          <a:cs typeface="+mn-cs"/>
                        </a:rPr>
                        <a:t> open </a:t>
                      </a:r>
                      <a:r>
                        <a:rPr kumimoji="0" lang="de-DE" sz="1463" b="0" i="0" u="none" strike="noStrike" kern="1200" cap="none" spc="0" normalizeH="0" baseline="0" noProof="0" dirty="0" err="1">
                          <a:ln>
                            <a:noFill/>
                          </a:ln>
                          <a:solidFill>
                            <a:srgbClr val="4F5355"/>
                          </a:solidFill>
                          <a:effectLst/>
                          <a:uLnTx/>
                          <a:uFillTx/>
                          <a:latin typeface="+mn-lt"/>
                          <a:ea typeface="+mn-ea"/>
                          <a:cs typeface="+mn-cs"/>
                        </a:rPr>
                        <a:t>questions</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r</a:t>
                      </a:r>
                      <a:r>
                        <a:rPr kumimoji="0" lang="de-DE" sz="1463" b="0" i="0" u="none" strike="noStrike" kern="1200" cap="none" spc="0" normalizeH="0" baseline="0" noProof="0" dirty="0" err="1">
                          <a:ln>
                            <a:noFill/>
                          </a:ln>
                          <a:solidFill>
                            <a:srgbClr val="4F5355"/>
                          </a:solidFill>
                          <a:effectLst/>
                          <a:uLnTx/>
                          <a:uFillTx/>
                          <a:latin typeface="+mn-lt"/>
                          <a:ea typeface="+mn-ea"/>
                          <a:cs typeface="+mn-cs"/>
                        </a:rPr>
                        <a:t>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a:ln>
                            <a:noFill/>
                          </a:ln>
                          <a:solidFill>
                            <a:srgbClr val="4F5355"/>
                          </a:solidFill>
                          <a:effectLst/>
                          <a:uLnTx/>
                          <a:uFillTx/>
                          <a:latin typeface="+mn-lt"/>
                          <a:ea typeface="+mn-ea"/>
                          <a:cs typeface="+mn-cs"/>
                        </a:rPr>
                        <a:t>Providing </a:t>
                      </a:r>
                      <a:r>
                        <a:rPr kumimoji="0" lang="de-DE" sz="1463" b="0" i="0" u="none" strike="noStrike" kern="1200" cap="none" spc="0" normalizeH="0" baseline="0" noProof="0" dirty="0" err="1">
                          <a:ln>
                            <a:noFill/>
                          </a:ln>
                          <a:solidFill>
                            <a:srgbClr val="4F5355"/>
                          </a:solidFill>
                          <a:effectLst/>
                          <a:uLnTx/>
                          <a:uFillTx/>
                          <a:latin typeface="+mn-lt"/>
                          <a:ea typeface="+mn-ea"/>
                          <a:cs typeface="+mn-cs"/>
                        </a:rPr>
                        <a:t>information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kumimoji="0" lang="de-DE" sz="1463" b="0" i="0" u="none" strike="noStrike" kern="1200" cap="none" spc="0" normalizeH="0" baseline="0" noProof="0" dirty="0" err="1">
                          <a:ln>
                            <a:noFill/>
                          </a:ln>
                          <a:solidFill>
                            <a:srgbClr val="4F5355"/>
                          </a:solidFill>
                          <a:effectLst/>
                          <a:uLnTx/>
                          <a:uFillTx/>
                          <a:latin typeface="+mn-lt"/>
                          <a:ea typeface="+mn-ea"/>
                          <a:cs typeface="+mn-cs"/>
                        </a:rPr>
                        <a:t>Reflection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&amp; </a:t>
                      </a:r>
                      <a:r>
                        <a:rPr kumimoji="0" lang="de-DE" sz="1463" b="0" i="0" u="none" strike="noStrike" kern="1200" cap="none" spc="0" normalizeH="0" baseline="0" noProof="0" dirty="0" err="1">
                          <a:ln>
                            <a:noFill/>
                          </a:ln>
                          <a:solidFill>
                            <a:srgbClr val="4F5355"/>
                          </a:solidFill>
                          <a:effectLst/>
                          <a:uLnTx/>
                          <a:uFillTx/>
                          <a:latin typeface="+mn-lt"/>
                          <a:ea typeface="+mn-ea"/>
                          <a:cs typeface="+mn-cs"/>
                        </a:rPr>
                        <a:t>exchange</a:t>
                      </a:r>
                      <a:endParaRPr kumimoji="0" lang="de-DE" sz="1463" b="0" i="0" u="none" strike="noStrike" kern="1200" cap="none" spc="0" normalizeH="0" baseline="0" noProof="0" dirty="0">
                        <a:ln>
                          <a:noFill/>
                        </a:ln>
                        <a:solidFill>
                          <a:srgbClr val="4F5355"/>
                        </a:solidFill>
                        <a:effectLst/>
                        <a:uLnTx/>
                        <a:uFillTx/>
                        <a:latin typeface="+mn-lt"/>
                        <a:ea typeface="+mn-ea"/>
                        <a:cs typeface="+mn-cs"/>
                      </a:endParaRPr>
                    </a:p>
                    <a:p>
                      <a:pPr marL="0" marR="0" lvl="0" indent="0" algn="l" defTabSz="742969" rtl="0" eaLnBrk="1" fontAlgn="auto" latinLnBrk="0" hangingPunct="1">
                        <a:lnSpc>
                          <a:spcPct val="100000"/>
                        </a:lnSpc>
                        <a:spcBef>
                          <a:spcPts val="0"/>
                        </a:spcBef>
                        <a:spcAft>
                          <a:spcPts val="0"/>
                        </a:spcAft>
                        <a:buClrTx/>
                        <a:buSzTx/>
                        <a:buFontTx/>
                        <a:buNone/>
                        <a:tabLst/>
                        <a:defRPr/>
                      </a:pPr>
                      <a:r>
                        <a:rPr lang="de-DE" dirty="0" err="1"/>
                        <a:t>Introspection</a:t>
                      </a:r>
                      <a:r>
                        <a:rPr kumimoji="0" lang="de-DE" sz="1463" b="0" i="0" u="none" strike="noStrike" kern="1200" cap="none" spc="0" normalizeH="0" baseline="0" noProof="0" dirty="0">
                          <a:ln>
                            <a:noFill/>
                          </a:ln>
                          <a:solidFill>
                            <a:srgbClr val="4F5355"/>
                          </a:solidFill>
                          <a:effectLst/>
                          <a:uLnTx/>
                          <a:uFillTx/>
                          <a:latin typeface="+mn-lt"/>
                          <a:ea typeface="+mn-ea"/>
                          <a:cs typeface="+mn-cs"/>
                        </a:rPr>
                        <a:t> </a:t>
                      </a:r>
                      <a:r>
                        <a:rPr kumimoji="0" lang="de-DE" sz="1463" b="0" i="0" u="none" strike="noStrike" kern="1200" cap="none" spc="0" normalizeH="0" baseline="0" noProof="0" dirty="0">
                          <a:ln>
                            <a:noFill/>
                          </a:ln>
                          <a:solidFill>
                            <a:srgbClr val="4F5355"/>
                          </a:solidFill>
                          <a:effectLst/>
                          <a:uLnTx/>
                          <a:uFillTx/>
                          <a:latin typeface="DaxlinePro-Regular"/>
                          <a:ea typeface="+mn-ea"/>
                          <a:cs typeface="+mn-cs"/>
                        </a:rPr>
                        <a:t>&amp; </a:t>
                      </a:r>
                      <a:r>
                        <a:rPr kumimoji="0" lang="de-DE" sz="1463" b="0" i="0" u="none" strike="noStrike" kern="1200" cap="none" spc="0" normalizeH="0" baseline="0" noProof="0" dirty="0" err="1">
                          <a:ln>
                            <a:noFill/>
                          </a:ln>
                          <a:solidFill>
                            <a:srgbClr val="4F5355"/>
                          </a:solidFill>
                          <a:effectLst/>
                          <a:uLnTx/>
                          <a:uFillTx/>
                          <a:latin typeface="DaxlinePro-Regular"/>
                          <a:ea typeface="+mn-ea"/>
                          <a:cs typeface="+mn-cs"/>
                        </a:rPr>
                        <a:t>r</a:t>
                      </a:r>
                      <a:r>
                        <a:rPr kumimoji="0" lang="de-DE" sz="1463" b="0" i="0" u="none" strike="noStrike" kern="1200" cap="none" spc="0" normalizeH="0" baseline="0" noProof="0" dirty="0" err="1">
                          <a:ln>
                            <a:noFill/>
                          </a:ln>
                          <a:solidFill>
                            <a:srgbClr val="4F5355"/>
                          </a:solidFill>
                          <a:effectLst/>
                          <a:uLnTx/>
                          <a:uFillTx/>
                          <a:latin typeface="+mn-lt"/>
                          <a:ea typeface="+mn-ea"/>
                          <a:cs typeface="+mn-cs"/>
                        </a:rPr>
                        <a:t>eflection</a:t>
                      </a:r>
                      <a:endParaRPr kumimoji="0" lang="de-DE" sz="1463" b="0" i="0" u="none" strike="noStrike" kern="1200" cap="none" spc="0" normalizeH="0" baseline="0" noProof="0" dirty="0">
                        <a:ln>
                          <a:noFill/>
                        </a:ln>
                        <a:solidFill>
                          <a:srgbClr val="4F5355"/>
                        </a:solidFill>
                        <a:effectLst/>
                        <a:uLnTx/>
                        <a:uFillTx/>
                        <a:latin typeface="DaxlinePro-Regular"/>
                        <a:ea typeface="+mn-ea"/>
                        <a:cs typeface="+mn-cs"/>
                      </a:endParaRPr>
                    </a:p>
                    <a:p>
                      <a:r>
                        <a:rPr lang="de-DE" dirty="0" err="1"/>
                        <a:t>Introspection</a:t>
                      </a:r>
                      <a:r>
                        <a:rPr lang="de-DE" dirty="0"/>
                        <a:t>, </a:t>
                      </a:r>
                      <a:r>
                        <a:rPr lang="de-DE" dirty="0" err="1"/>
                        <a:t>self-awareness</a:t>
                      </a:r>
                      <a:endParaRPr lang="de-DE" dirty="0"/>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810237378"/>
                  </a:ext>
                </a:extLst>
              </a:tr>
            </a:tbl>
          </a:graphicData>
        </a:graphic>
      </p:graphicFrame>
    </p:spTree>
    <p:extLst>
      <p:ext uri="{BB962C8B-B14F-4D97-AF65-F5344CB8AC3E}">
        <p14:creationId xmlns:p14="http://schemas.microsoft.com/office/powerpoint/2010/main" val="329456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F30999-E1A2-4A0D-B53A-C818FE177348}"/>
              </a:ext>
            </a:extLst>
          </p:cNvPr>
          <p:cNvSpPr>
            <a:spLocks noGrp="1"/>
          </p:cNvSpPr>
          <p:nvPr>
            <p:ph type="body" sz="quarter" idx="13"/>
          </p:nvPr>
        </p:nvSpPr>
        <p:spPr>
          <a:xfrm>
            <a:off x="76621" y="819764"/>
            <a:ext cx="12038758" cy="4696692"/>
          </a:xfrm>
        </p:spPr>
        <p:txBody>
          <a:bodyPr/>
          <a:lstStyle/>
          <a:p>
            <a:pPr marL="0" indent="0">
              <a:buNone/>
            </a:pPr>
            <a:r>
              <a:rPr lang="en-US" sz="1200" dirty="0"/>
              <a:t>Support for parents of teenagers with problematic internet use – a qualitative analysis of the pilot </a:t>
            </a:r>
            <a:r>
              <a:rPr lang="en-US" sz="1200" dirty="0" err="1"/>
              <a:t>programme</a:t>
            </a:r>
            <a:r>
              <a:rPr lang="en-US" sz="1200" dirty="0"/>
              <a:t> </a:t>
            </a:r>
            <a:r>
              <a:rPr lang="en-US" sz="1200" dirty="0" err="1"/>
              <a:t>SWITch</a:t>
            </a:r>
            <a:endParaRPr lang="en-US" sz="1200" dirty="0"/>
          </a:p>
          <a:p>
            <a:pPr marL="0" indent="0">
              <a:buNone/>
            </a:pPr>
            <a:r>
              <a:rPr lang="en-US" sz="1200" dirty="0"/>
              <a:t>A qualitative study of the </a:t>
            </a:r>
            <a:r>
              <a:rPr lang="en-US" sz="1200" dirty="0" err="1"/>
              <a:t>programme</a:t>
            </a:r>
            <a:r>
              <a:rPr lang="en-US" sz="1200" dirty="0"/>
              <a:t> </a:t>
            </a:r>
            <a:r>
              <a:rPr lang="en-US" sz="1200" dirty="0" err="1"/>
              <a:t>SWITch</a:t>
            </a:r>
            <a:r>
              <a:rPr lang="en-US" sz="1200" dirty="0"/>
              <a:t> for parents of teenagers with problematic internet use</a:t>
            </a:r>
          </a:p>
          <a:p>
            <a:pPr marL="0" indent="0">
              <a:buNone/>
            </a:pPr>
            <a:r>
              <a:rPr lang="en-US" sz="1200" dirty="0"/>
              <a:t>Ursula Gisela Buchner, Birgit Gerl, Pawel Sleczka &amp; Markus Hess</a:t>
            </a:r>
          </a:p>
          <a:p>
            <a:pPr marL="0" indent="0">
              <a:buNone/>
            </a:pPr>
            <a:endParaRPr lang="en-US" sz="1200" dirty="0"/>
          </a:p>
          <a:p>
            <a:pPr marL="0" indent="0">
              <a:buNone/>
            </a:pPr>
            <a:r>
              <a:rPr lang="en-US" sz="1200" dirty="0"/>
              <a:t>Research objective</a:t>
            </a:r>
          </a:p>
          <a:p>
            <a:pPr marL="0" indent="0">
              <a:buNone/>
            </a:pPr>
            <a:r>
              <a:rPr lang="en-US" sz="1200" dirty="0"/>
              <a:t>To identify the burden and needs of parents of teenagers with problematic internet use (PIU) and to </a:t>
            </a:r>
            <a:r>
              <a:rPr lang="en-US" sz="1200" dirty="0" err="1"/>
              <a:t>analyse</a:t>
            </a:r>
            <a:r>
              <a:rPr lang="en-US" sz="1200" dirty="0"/>
              <a:t> whether a </a:t>
            </a:r>
            <a:r>
              <a:rPr lang="en-US" sz="1200" dirty="0" err="1"/>
              <a:t>specialised</a:t>
            </a:r>
            <a:r>
              <a:rPr lang="en-US" sz="1200" dirty="0"/>
              <a:t> 8-session webinar (</a:t>
            </a:r>
            <a:r>
              <a:rPr lang="en-US" sz="1200" dirty="0" err="1"/>
              <a:t>SWITch</a:t>
            </a:r>
            <a:r>
              <a:rPr lang="en-US" sz="1200" dirty="0"/>
              <a:t>) is helpful for affected parents.</a:t>
            </a:r>
          </a:p>
          <a:p>
            <a:pPr marL="0" indent="0">
              <a:buNone/>
            </a:pPr>
            <a:r>
              <a:rPr lang="en-US" sz="1200" dirty="0"/>
              <a:t>Methodology</a:t>
            </a:r>
          </a:p>
          <a:p>
            <a:pPr marL="0" indent="0">
              <a:buNone/>
            </a:pPr>
            <a:r>
              <a:rPr lang="en-US" sz="1200" dirty="0"/>
              <a:t>Guided interviews were conducted with the participating parents (n=7) before the start of </a:t>
            </a:r>
            <a:r>
              <a:rPr lang="en-US" sz="1200" dirty="0" err="1"/>
              <a:t>SWITch</a:t>
            </a:r>
            <a:r>
              <a:rPr lang="en-US" sz="1200" dirty="0"/>
              <a:t>. During the last webinar a focus group discussion was held. Furthermore, two interviews with experts </a:t>
            </a:r>
            <a:r>
              <a:rPr lang="en-US" sz="1200" dirty="0" err="1"/>
              <a:t>specialised</a:t>
            </a:r>
            <a:r>
              <a:rPr lang="en-US" sz="1200" dirty="0"/>
              <a:t> in PIU were conducted. The data were transcribed and </a:t>
            </a:r>
            <a:r>
              <a:rPr lang="en-US" sz="1200" dirty="0" err="1"/>
              <a:t>analysed</a:t>
            </a:r>
            <a:r>
              <a:rPr lang="en-US" sz="1200" dirty="0"/>
              <a:t> by means of qualitative content analysis.</a:t>
            </a:r>
          </a:p>
          <a:p>
            <a:pPr marL="0" indent="0">
              <a:buNone/>
            </a:pPr>
            <a:r>
              <a:rPr lang="en-US" sz="1200" dirty="0"/>
              <a:t>Theory</a:t>
            </a:r>
          </a:p>
          <a:p>
            <a:pPr marL="0" indent="0">
              <a:buNone/>
            </a:pPr>
            <a:r>
              <a:rPr lang="en-US" sz="1200" dirty="0"/>
              <a:t>Due to pandemic restrictions, screen time of children and teenagers has increased further in the last years (</a:t>
            </a:r>
            <a:r>
              <a:rPr lang="en-US" sz="1200" dirty="0" err="1"/>
              <a:t>Thomasius</a:t>
            </a:r>
            <a:r>
              <a:rPr lang="en-US" sz="1200" dirty="0"/>
              <a:t>, 2021). In 2021, about 9 % of all affected family members in German Addiction Care </a:t>
            </a:r>
            <a:r>
              <a:rPr lang="en-US" sz="1200" dirty="0" err="1"/>
              <a:t>Centres</a:t>
            </a:r>
            <a:r>
              <a:rPr lang="en-US" sz="1200" dirty="0"/>
              <a:t> sought help due to PIU and about 47 % of all people looking for help for their own PIU still lived with their parents (IFT, 2023). Parents whose teenagers show PIU report chronic stress as well as psychological and physical symptoms, e.g. sleep problems, rumination, concentration problems, and lower self-efficacy (Buchner et al., in preparation) and thus require psychological counselling. </a:t>
            </a:r>
            <a:r>
              <a:rPr lang="en-US" sz="1200" dirty="0" err="1"/>
              <a:t>SWITch</a:t>
            </a:r>
            <a:r>
              <a:rPr lang="en-US" sz="1200" dirty="0"/>
              <a:t> was </a:t>
            </a:r>
            <a:r>
              <a:rPr lang="en-US" sz="1200" dirty="0" err="1"/>
              <a:t>conceptualised</a:t>
            </a:r>
            <a:r>
              <a:rPr lang="en-US" sz="1200" dirty="0"/>
              <a:t> based on a systemic approach focusing on parental presence (Heim &amp; von </a:t>
            </a:r>
            <a:r>
              <a:rPr lang="en-US" sz="1200" dirty="0" err="1"/>
              <a:t>Schlippe</a:t>
            </a:r>
            <a:r>
              <a:rPr lang="en-US" sz="1200" dirty="0"/>
              <a:t>, 2017) as well as on current knowledge of stress-prevention and </a:t>
            </a:r>
            <a:r>
              <a:rPr lang="en-US" sz="1200" dirty="0" err="1"/>
              <a:t>behavioural</a:t>
            </a:r>
            <a:r>
              <a:rPr lang="en-US" sz="1200" dirty="0"/>
              <a:t> interventions for parents. </a:t>
            </a:r>
          </a:p>
          <a:p>
            <a:pPr marL="0" indent="0">
              <a:buNone/>
            </a:pPr>
            <a:r>
              <a:rPr lang="en-US" sz="1200" dirty="0"/>
              <a:t>Summary of results and conclusions</a:t>
            </a:r>
          </a:p>
          <a:p>
            <a:pPr marL="0" indent="0">
              <a:buNone/>
            </a:pPr>
            <a:r>
              <a:rPr lang="en-US" sz="1200" dirty="0"/>
              <a:t>Results show that parents are unsettled, feel helpless with their previous coping strategies and perceive high levels of conflict in their families. They seek </a:t>
            </a:r>
            <a:r>
              <a:rPr lang="en-US" sz="1200" dirty="0" err="1"/>
              <a:t>behavioural</a:t>
            </a:r>
            <a:r>
              <a:rPr lang="en-US" sz="1200" dirty="0"/>
              <a:t> advice and guidance, information about addiction and support services as well as an exchange of experiences with other affected parents. Deficits were identified in the areas of communication and parental presence. A </a:t>
            </a:r>
            <a:r>
              <a:rPr lang="en-US" sz="1200" dirty="0" err="1"/>
              <a:t>programme</a:t>
            </a:r>
            <a:r>
              <a:rPr lang="en-US" sz="1200" dirty="0"/>
              <a:t> like </a:t>
            </a:r>
            <a:r>
              <a:rPr lang="en-US" sz="1200" dirty="0" err="1"/>
              <a:t>SWITch</a:t>
            </a:r>
            <a:r>
              <a:rPr lang="en-US" sz="1200" dirty="0"/>
              <a:t> provides low-threshold cost-effective information and support and encourages parents to strengthen their parental presence.</a:t>
            </a:r>
          </a:p>
        </p:txBody>
      </p:sp>
      <p:sp>
        <p:nvSpPr>
          <p:cNvPr id="4" name="Datumsplatzhalter 3">
            <a:extLst>
              <a:ext uri="{FF2B5EF4-FFF2-40B4-BE49-F238E27FC236}">
                <a16:creationId xmlns:a16="http://schemas.microsoft.com/office/drawing/2014/main" id="{9DDDF5CF-A92A-48B3-A19E-D2DEB0E959B9}"/>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2729694F-D6F7-463B-A0EA-0B1E6D3FCD45}"/>
              </a:ext>
            </a:extLst>
          </p:cNvPr>
          <p:cNvSpPr>
            <a:spLocks noGrp="1"/>
          </p:cNvSpPr>
          <p:nvPr>
            <p:ph type="ftr" sz="quarter" idx="3"/>
          </p:nvPr>
        </p:nvSpPr>
        <p:spPr/>
        <p:txBody>
          <a:bodyPr/>
          <a:lstStyle/>
          <a:p>
            <a:r>
              <a:rPr lang="de-DE"/>
              <a:t>Buchner</a:t>
            </a:r>
            <a:endParaRPr lang="de-DE" dirty="0"/>
          </a:p>
        </p:txBody>
      </p:sp>
      <p:sp>
        <p:nvSpPr>
          <p:cNvPr id="6" name="Foliennummernplatzhalter 5">
            <a:extLst>
              <a:ext uri="{FF2B5EF4-FFF2-40B4-BE49-F238E27FC236}">
                <a16:creationId xmlns:a16="http://schemas.microsoft.com/office/drawing/2014/main" id="{93CB4FDE-FAF4-4AE3-BCCE-995B5CDC6370}"/>
              </a:ext>
            </a:extLst>
          </p:cNvPr>
          <p:cNvSpPr>
            <a:spLocks noGrp="1"/>
          </p:cNvSpPr>
          <p:nvPr>
            <p:ph type="sldNum" sz="quarter" idx="4"/>
          </p:nvPr>
        </p:nvSpPr>
        <p:spPr/>
        <p:txBody>
          <a:bodyPr/>
          <a:lstStyle/>
          <a:p>
            <a:fld id="{EBD1CC9B-3E26-4D79-A9CD-D8834360E840}" type="slidenum">
              <a:rPr lang="de-DE" smtClean="0"/>
              <a:pPr/>
              <a:t>2</a:t>
            </a:fld>
            <a:endParaRPr lang="de-DE" dirty="0"/>
          </a:p>
        </p:txBody>
      </p:sp>
    </p:spTree>
    <p:extLst>
      <p:ext uri="{BB962C8B-B14F-4D97-AF65-F5344CB8AC3E}">
        <p14:creationId xmlns:p14="http://schemas.microsoft.com/office/powerpoint/2010/main" val="175444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de-DE" sz="2000" dirty="0" err="1"/>
              <a:t>xn</a:t>
            </a:r>
            <a:endParaRPr lang="de-DE" sz="2000" dirty="0"/>
          </a:p>
          <a:p>
            <a:pPr marL="0" indent="0">
              <a:buNone/>
            </a:pPr>
            <a:r>
              <a:rPr lang="de-DE" sz="1600" dirty="0"/>
              <a:t>(x</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a:t>x</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20</a:t>
            </a:fld>
            <a:endParaRPr lang="de-DE" dirty="0"/>
          </a:p>
        </p:txBody>
      </p:sp>
      <p:pic>
        <p:nvPicPr>
          <p:cNvPr id="9" name="Grafik 8">
            <a:extLst>
              <a:ext uri="{FF2B5EF4-FFF2-40B4-BE49-F238E27FC236}">
                <a16:creationId xmlns:a16="http://schemas.microsoft.com/office/drawing/2014/main" id="{825FDC5F-3FCC-9493-74D8-FEEDBB3DD63E}"/>
              </a:ext>
            </a:extLst>
          </p:cNvPr>
          <p:cNvPicPr>
            <a:picLocks noChangeAspect="1"/>
          </p:cNvPicPr>
          <p:nvPr/>
        </p:nvPicPr>
        <p:blipFill rotWithShape="1">
          <a:blip r:embed="rId3"/>
          <a:srcRect t="3945"/>
          <a:stretch/>
        </p:blipFill>
        <p:spPr>
          <a:xfrm>
            <a:off x="0" y="387540"/>
            <a:ext cx="12192000" cy="6343459"/>
          </a:xfrm>
          <a:prstGeom prst="rect">
            <a:avLst/>
          </a:prstGeom>
        </p:spPr>
      </p:pic>
    </p:spTree>
    <p:extLst>
      <p:ext uri="{BB962C8B-B14F-4D97-AF65-F5344CB8AC3E}">
        <p14:creationId xmlns:p14="http://schemas.microsoft.com/office/powerpoint/2010/main" val="462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de-DE" sz="2000" dirty="0" err="1"/>
              <a:t>xn</a:t>
            </a:r>
            <a:endParaRPr lang="de-DE" sz="2000" dirty="0"/>
          </a:p>
          <a:p>
            <a:pPr marL="0" indent="0">
              <a:buNone/>
            </a:pPr>
            <a:r>
              <a:rPr lang="de-DE" sz="1600" dirty="0"/>
              <a:t>(x</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a:t>x</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21</a:t>
            </a:fld>
            <a:endParaRPr lang="de-DE" dirty="0"/>
          </a:p>
        </p:txBody>
      </p:sp>
      <p:pic>
        <p:nvPicPr>
          <p:cNvPr id="8" name="Grafik 7">
            <a:extLst>
              <a:ext uri="{FF2B5EF4-FFF2-40B4-BE49-F238E27FC236}">
                <a16:creationId xmlns:a16="http://schemas.microsoft.com/office/drawing/2014/main" id="{2816C147-E08E-A093-303F-ECB562761160}"/>
              </a:ext>
            </a:extLst>
          </p:cNvPr>
          <p:cNvPicPr>
            <a:picLocks noChangeAspect="1"/>
          </p:cNvPicPr>
          <p:nvPr/>
        </p:nvPicPr>
        <p:blipFill>
          <a:blip r:embed="rId3"/>
          <a:stretch>
            <a:fillRect/>
          </a:stretch>
        </p:blipFill>
        <p:spPr>
          <a:xfrm>
            <a:off x="0" y="491632"/>
            <a:ext cx="12192000" cy="5874736"/>
          </a:xfrm>
          <a:prstGeom prst="rect">
            <a:avLst/>
          </a:prstGeom>
        </p:spPr>
      </p:pic>
    </p:spTree>
    <p:extLst>
      <p:ext uri="{BB962C8B-B14F-4D97-AF65-F5344CB8AC3E}">
        <p14:creationId xmlns:p14="http://schemas.microsoft.com/office/powerpoint/2010/main" val="340330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a:t>Session 1: </a:t>
            </a:r>
            <a:r>
              <a:rPr lang="de-DE" dirty="0" err="1"/>
              <a:t>Parents</a:t>
            </a:r>
            <a:r>
              <a:rPr lang="de-DE" dirty="0"/>
              <a:t> </a:t>
            </a:r>
            <a:r>
              <a:rPr lang="de-DE" dirty="0" err="1"/>
              <a:t>expectations</a:t>
            </a:r>
            <a:r>
              <a:rPr lang="de-DE" dirty="0"/>
              <a:t> and </a:t>
            </a:r>
            <a:r>
              <a:rPr lang="de-DE" dirty="0" err="1"/>
              <a:t>fears</a:t>
            </a:r>
            <a:endParaRPr lang="de-DE" dirty="0"/>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22</a:t>
            </a:fld>
            <a:endParaRPr lang="de-DE" dirty="0"/>
          </a:p>
        </p:txBody>
      </p:sp>
      <p:pic>
        <p:nvPicPr>
          <p:cNvPr id="9" name="Grafik 8">
            <a:extLst>
              <a:ext uri="{FF2B5EF4-FFF2-40B4-BE49-F238E27FC236}">
                <a16:creationId xmlns:a16="http://schemas.microsoft.com/office/drawing/2014/main" id="{0393BD2D-7F09-DE88-F110-27E7ACBA3545}"/>
              </a:ext>
            </a:extLst>
          </p:cNvPr>
          <p:cNvPicPr>
            <a:picLocks noChangeAspect="1"/>
          </p:cNvPicPr>
          <p:nvPr/>
        </p:nvPicPr>
        <p:blipFill rotWithShape="1">
          <a:blip r:embed="rId3"/>
          <a:srcRect l="11592" t="9996" r="6037"/>
          <a:stretch/>
        </p:blipFill>
        <p:spPr>
          <a:xfrm>
            <a:off x="997705" y="1185788"/>
            <a:ext cx="10042704" cy="5236766"/>
          </a:xfrm>
          <a:prstGeom prst="rect">
            <a:avLst/>
          </a:prstGeom>
        </p:spPr>
      </p:pic>
    </p:spTree>
    <p:extLst>
      <p:ext uri="{BB962C8B-B14F-4D97-AF65-F5344CB8AC3E}">
        <p14:creationId xmlns:p14="http://schemas.microsoft.com/office/powerpoint/2010/main" val="165607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a:t>Session 2: </a:t>
            </a:r>
            <a:r>
              <a:rPr lang="de-DE" dirty="0" err="1"/>
              <a:t>Parents</a:t>
            </a:r>
            <a:r>
              <a:rPr lang="de-DE" dirty="0"/>
              <a:t>‘ </a:t>
            </a:r>
            <a:r>
              <a:rPr lang="de-DE" dirty="0" err="1"/>
              <a:t>Collected</a:t>
            </a:r>
            <a:r>
              <a:rPr lang="de-DE" dirty="0"/>
              <a:t> Coping </a:t>
            </a:r>
            <a:r>
              <a:rPr lang="de-DE" dirty="0" err="1"/>
              <a:t>Strategies</a:t>
            </a:r>
            <a:endParaRPr lang="de-DE" dirty="0"/>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23</a:t>
            </a:fld>
            <a:endParaRPr lang="de-DE" dirty="0"/>
          </a:p>
        </p:txBody>
      </p:sp>
      <p:grpSp>
        <p:nvGrpSpPr>
          <p:cNvPr id="17" name="Gruppieren 16">
            <a:extLst>
              <a:ext uri="{FF2B5EF4-FFF2-40B4-BE49-F238E27FC236}">
                <a16:creationId xmlns:a16="http://schemas.microsoft.com/office/drawing/2014/main" id="{0C00F4B6-14EB-87E3-D162-AE1314A71582}"/>
              </a:ext>
            </a:extLst>
          </p:cNvPr>
          <p:cNvGrpSpPr/>
          <p:nvPr/>
        </p:nvGrpSpPr>
        <p:grpSpPr>
          <a:xfrm>
            <a:off x="611780" y="1376679"/>
            <a:ext cx="10992839" cy="4675965"/>
            <a:chOff x="1183283" y="1251987"/>
            <a:chExt cx="10992839" cy="4675965"/>
          </a:xfrm>
        </p:grpSpPr>
        <p:pic>
          <p:nvPicPr>
            <p:cNvPr id="8" name="Grafik 7">
              <a:extLst>
                <a:ext uri="{FF2B5EF4-FFF2-40B4-BE49-F238E27FC236}">
                  <a16:creationId xmlns:a16="http://schemas.microsoft.com/office/drawing/2014/main" id="{683EFABE-5A10-16CF-F10D-BAF0588AD2AD}"/>
                </a:ext>
              </a:extLst>
            </p:cNvPr>
            <p:cNvPicPr>
              <a:picLocks noChangeAspect="1"/>
            </p:cNvPicPr>
            <p:nvPr/>
          </p:nvPicPr>
          <p:blipFill>
            <a:blip r:embed="rId3"/>
            <a:stretch>
              <a:fillRect/>
            </a:stretch>
          </p:blipFill>
          <p:spPr>
            <a:xfrm>
              <a:off x="1183283" y="1251987"/>
              <a:ext cx="5585944" cy="4663844"/>
            </a:xfrm>
            <a:prstGeom prst="rect">
              <a:avLst/>
            </a:prstGeom>
          </p:spPr>
        </p:pic>
        <p:pic>
          <p:nvPicPr>
            <p:cNvPr id="15" name="Grafik 14">
              <a:extLst>
                <a:ext uri="{FF2B5EF4-FFF2-40B4-BE49-F238E27FC236}">
                  <a16:creationId xmlns:a16="http://schemas.microsoft.com/office/drawing/2014/main" id="{8AC24EA1-1652-2ABC-6575-FDB628A20EFE}"/>
                </a:ext>
              </a:extLst>
            </p:cNvPr>
            <p:cNvPicPr>
              <a:picLocks noChangeAspect="1"/>
            </p:cNvPicPr>
            <p:nvPr/>
          </p:nvPicPr>
          <p:blipFill rotWithShape="1">
            <a:blip r:embed="rId4"/>
            <a:srcRect r="34470"/>
            <a:stretch/>
          </p:blipFill>
          <p:spPr>
            <a:xfrm>
              <a:off x="9539374" y="1302211"/>
              <a:ext cx="2636748" cy="1158340"/>
            </a:xfrm>
            <a:prstGeom prst="rect">
              <a:avLst/>
            </a:prstGeom>
          </p:spPr>
        </p:pic>
        <p:pic>
          <p:nvPicPr>
            <p:cNvPr id="16" name="Grafik 15">
              <a:extLst>
                <a:ext uri="{FF2B5EF4-FFF2-40B4-BE49-F238E27FC236}">
                  <a16:creationId xmlns:a16="http://schemas.microsoft.com/office/drawing/2014/main" id="{6E247B90-B7FF-6C79-E40B-F34BD095A526}"/>
                </a:ext>
              </a:extLst>
            </p:cNvPr>
            <p:cNvPicPr>
              <a:picLocks noChangeAspect="1"/>
            </p:cNvPicPr>
            <p:nvPr/>
          </p:nvPicPr>
          <p:blipFill>
            <a:blip r:embed="rId4"/>
            <a:stretch>
              <a:fillRect/>
            </a:stretch>
          </p:blipFill>
          <p:spPr>
            <a:xfrm>
              <a:off x="6771484" y="3004739"/>
              <a:ext cx="4023709" cy="1158340"/>
            </a:xfrm>
            <a:prstGeom prst="rect">
              <a:avLst/>
            </a:prstGeom>
          </p:spPr>
        </p:pic>
        <p:pic>
          <p:nvPicPr>
            <p:cNvPr id="11" name="Grafik 10">
              <a:extLst>
                <a:ext uri="{FF2B5EF4-FFF2-40B4-BE49-F238E27FC236}">
                  <a16:creationId xmlns:a16="http://schemas.microsoft.com/office/drawing/2014/main" id="{9518BF0B-1295-10D6-FA6C-9B7504FFD232}"/>
                </a:ext>
              </a:extLst>
            </p:cNvPr>
            <p:cNvPicPr>
              <a:picLocks noChangeAspect="1"/>
            </p:cNvPicPr>
            <p:nvPr/>
          </p:nvPicPr>
          <p:blipFill>
            <a:blip r:embed="rId5"/>
            <a:stretch>
              <a:fillRect/>
            </a:stretch>
          </p:blipFill>
          <p:spPr>
            <a:xfrm>
              <a:off x="6769227" y="1302211"/>
              <a:ext cx="2636748" cy="4625741"/>
            </a:xfrm>
            <a:prstGeom prst="rect">
              <a:avLst/>
            </a:prstGeom>
          </p:spPr>
        </p:pic>
      </p:grpSp>
    </p:spTree>
    <p:extLst>
      <p:ext uri="{BB962C8B-B14F-4D97-AF65-F5344CB8AC3E}">
        <p14:creationId xmlns:p14="http://schemas.microsoft.com/office/powerpoint/2010/main" val="286924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a:xfrm>
            <a:off x="410549" y="367875"/>
            <a:ext cx="8444300" cy="864446"/>
          </a:xfrm>
        </p:spPr>
        <p:txBody>
          <a:bodyPr/>
          <a:lstStyle/>
          <a:p>
            <a:r>
              <a:rPr lang="de-DE" dirty="0"/>
              <a:t>Session 2: Target</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24</a:t>
            </a:fld>
            <a:endParaRPr lang="de-DE" dirty="0"/>
          </a:p>
        </p:txBody>
      </p:sp>
      <p:pic>
        <p:nvPicPr>
          <p:cNvPr id="10" name="Grafik 9">
            <a:extLst>
              <a:ext uri="{FF2B5EF4-FFF2-40B4-BE49-F238E27FC236}">
                <a16:creationId xmlns:a16="http://schemas.microsoft.com/office/drawing/2014/main" id="{6CCB5648-D841-F65F-D8ED-FAE8E73E7584}"/>
              </a:ext>
            </a:extLst>
          </p:cNvPr>
          <p:cNvPicPr>
            <a:picLocks noChangeAspect="1"/>
          </p:cNvPicPr>
          <p:nvPr/>
        </p:nvPicPr>
        <p:blipFill>
          <a:blip r:embed="rId3"/>
          <a:stretch>
            <a:fillRect/>
          </a:stretch>
        </p:blipFill>
        <p:spPr>
          <a:xfrm>
            <a:off x="3071586" y="1132609"/>
            <a:ext cx="6048827" cy="5104284"/>
          </a:xfrm>
          <a:prstGeom prst="rect">
            <a:avLst/>
          </a:prstGeom>
        </p:spPr>
      </p:pic>
      <p:sp>
        <p:nvSpPr>
          <p:cNvPr id="11" name="Textfeld 10">
            <a:extLst>
              <a:ext uri="{FF2B5EF4-FFF2-40B4-BE49-F238E27FC236}">
                <a16:creationId xmlns:a16="http://schemas.microsoft.com/office/drawing/2014/main" id="{F66D4EDF-0C52-0E62-6BB3-273554CA5D26}"/>
              </a:ext>
            </a:extLst>
          </p:cNvPr>
          <p:cNvSpPr txBox="1"/>
          <p:nvPr/>
        </p:nvSpPr>
        <p:spPr>
          <a:xfrm>
            <a:off x="7203874" y="1122218"/>
            <a:ext cx="2231071" cy="519546"/>
          </a:xfrm>
          <a:prstGeom prst="rect">
            <a:avLst/>
          </a:prstGeom>
          <a:solidFill>
            <a:schemeClr val="bg1"/>
          </a:solidFill>
        </p:spPr>
        <p:txBody>
          <a:bodyPr wrap="square" anchor="ctr">
            <a:noAutofit/>
          </a:bodyPr>
          <a:lstStyle/>
          <a:p>
            <a:r>
              <a:rPr lang="en-US" sz="1200" dirty="0"/>
              <a:t>How helpful was the topic for you personally today?</a:t>
            </a:r>
            <a:endParaRPr lang="de-DE" sz="1200" dirty="0"/>
          </a:p>
        </p:txBody>
      </p:sp>
      <p:sp>
        <p:nvSpPr>
          <p:cNvPr id="12" name="Textfeld 11">
            <a:extLst>
              <a:ext uri="{FF2B5EF4-FFF2-40B4-BE49-F238E27FC236}">
                <a16:creationId xmlns:a16="http://schemas.microsoft.com/office/drawing/2014/main" id="{174DF47C-4D03-7B1E-51CF-5FFF8FEF4894}"/>
              </a:ext>
            </a:extLst>
          </p:cNvPr>
          <p:cNvSpPr txBox="1"/>
          <p:nvPr/>
        </p:nvSpPr>
        <p:spPr>
          <a:xfrm>
            <a:off x="7273805" y="5597236"/>
            <a:ext cx="2231071" cy="519546"/>
          </a:xfrm>
          <a:prstGeom prst="rect">
            <a:avLst/>
          </a:prstGeom>
          <a:solidFill>
            <a:schemeClr val="bg1"/>
          </a:solidFill>
        </p:spPr>
        <p:txBody>
          <a:bodyPr wrap="square" anchor="ctr">
            <a:noAutofit/>
          </a:bodyPr>
          <a:lstStyle/>
          <a:p>
            <a:r>
              <a:rPr lang="en-US" sz="1200" dirty="0"/>
              <a:t>How did you feel about the atmosphere today?</a:t>
            </a:r>
            <a:endParaRPr lang="de-DE" sz="1200" dirty="0"/>
          </a:p>
        </p:txBody>
      </p:sp>
      <p:sp>
        <p:nvSpPr>
          <p:cNvPr id="13" name="Textfeld 12">
            <a:extLst>
              <a:ext uri="{FF2B5EF4-FFF2-40B4-BE49-F238E27FC236}">
                <a16:creationId xmlns:a16="http://schemas.microsoft.com/office/drawing/2014/main" id="{B011C5E5-96F6-FAAC-9601-771ABF59295A}"/>
              </a:ext>
            </a:extLst>
          </p:cNvPr>
          <p:cNvSpPr txBox="1"/>
          <p:nvPr/>
        </p:nvSpPr>
        <p:spPr>
          <a:xfrm>
            <a:off x="2185184" y="5578802"/>
            <a:ext cx="2231071" cy="519546"/>
          </a:xfrm>
          <a:prstGeom prst="rect">
            <a:avLst/>
          </a:prstGeom>
          <a:solidFill>
            <a:schemeClr val="bg1"/>
          </a:solidFill>
        </p:spPr>
        <p:txBody>
          <a:bodyPr wrap="square" anchor="ctr">
            <a:noAutofit/>
          </a:bodyPr>
          <a:lstStyle/>
          <a:p>
            <a:r>
              <a:rPr lang="en-US" sz="1200" dirty="0"/>
              <a:t>Were your expectations met today?</a:t>
            </a:r>
            <a:endParaRPr lang="de-DE" sz="1200" dirty="0"/>
          </a:p>
        </p:txBody>
      </p:sp>
      <p:sp>
        <p:nvSpPr>
          <p:cNvPr id="14" name="Textfeld 13">
            <a:extLst>
              <a:ext uri="{FF2B5EF4-FFF2-40B4-BE49-F238E27FC236}">
                <a16:creationId xmlns:a16="http://schemas.microsoft.com/office/drawing/2014/main" id="{DF221C30-F077-020B-7E0A-DC8899FC668A}"/>
              </a:ext>
            </a:extLst>
          </p:cNvPr>
          <p:cNvSpPr txBox="1"/>
          <p:nvPr/>
        </p:nvSpPr>
        <p:spPr>
          <a:xfrm>
            <a:off x="2174793" y="1212122"/>
            <a:ext cx="2231071" cy="519546"/>
          </a:xfrm>
          <a:prstGeom prst="rect">
            <a:avLst/>
          </a:prstGeom>
          <a:solidFill>
            <a:schemeClr val="bg1"/>
          </a:solidFill>
        </p:spPr>
        <p:txBody>
          <a:bodyPr wrap="square" anchor="ctr">
            <a:noAutofit/>
          </a:bodyPr>
          <a:lstStyle/>
          <a:p>
            <a:r>
              <a:rPr lang="en-US" sz="1200" dirty="0"/>
              <a:t>How well did you like the topic today?</a:t>
            </a:r>
            <a:endParaRPr lang="de-DE" sz="1200" dirty="0"/>
          </a:p>
        </p:txBody>
      </p:sp>
    </p:spTree>
    <p:extLst>
      <p:ext uri="{BB962C8B-B14F-4D97-AF65-F5344CB8AC3E}">
        <p14:creationId xmlns:p14="http://schemas.microsoft.com/office/powerpoint/2010/main" val="1492059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2000" dirty="0"/>
              <a:t>Low threshold access to help is necessary</a:t>
            </a:r>
          </a:p>
          <a:p>
            <a:r>
              <a:rPr lang="en-US" sz="2000" dirty="0"/>
              <a:t>More support services for parents and families, also for leisure time, is necessary</a:t>
            </a:r>
          </a:p>
          <a:p>
            <a:r>
              <a:rPr lang="en-US" sz="2000" dirty="0"/>
              <a:t>Parents often want simple and functioning solutions</a:t>
            </a:r>
          </a:p>
          <a:p>
            <a:r>
              <a:rPr lang="en-US" sz="2000" dirty="0"/>
              <a:t>Parents deal with uncertainty: Problem or disorder? Good or bad media use?</a:t>
            </a:r>
          </a:p>
          <a:p>
            <a:r>
              <a:rPr lang="en-US" sz="2000" dirty="0"/>
              <a:t>Often, children have comorbid illnesses, e.g. ADHD, and are under medication or have pre-treatments</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en-GB" dirty="0"/>
              <a:t>Results: Practitioners insight into needs and wants</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25</a:t>
            </a:fld>
            <a:endParaRPr lang="de-DE" dirty="0"/>
          </a:p>
        </p:txBody>
      </p:sp>
      <p:pic>
        <p:nvPicPr>
          <p:cNvPr id="8" name="Grafik 7" descr="Blitz Silhouette">
            <a:extLst>
              <a:ext uri="{FF2B5EF4-FFF2-40B4-BE49-F238E27FC236}">
                <a16:creationId xmlns:a16="http://schemas.microsoft.com/office/drawing/2014/main" id="{FC9E44E9-A78A-34A4-7D43-C1D6AB93C8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3255" y="3231572"/>
            <a:ext cx="914400" cy="914400"/>
          </a:xfrm>
          <a:prstGeom prst="rect">
            <a:avLst/>
          </a:prstGeom>
        </p:spPr>
      </p:pic>
    </p:spTree>
    <p:extLst>
      <p:ext uri="{BB962C8B-B14F-4D97-AF65-F5344CB8AC3E}">
        <p14:creationId xmlns:p14="http://schemas.microsoft.com/office/powerpoint/2010/main" val="3808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2000" dirty="0"/>
              <a:t>Stress on parents: </a:t>
            </a:r>
          </a:p>
          <a:p>
            <a:pPr lvl="1"/>
            <a:r>
              <a:rPr lang="en-US" sz="2000" dirty="0"/>
              <a:t>Fear for the children's future</a:t>
            </a:r>
          </a:p>
          <a:p>
            <a:pPr lvl="1"/>
            <a:r>
              <a:rPr lang="en-US" sz="2000" dirty="0"/>
              <a:t>Lack of understanding of technology/internet</a:t>
            </a:r>
          </a:p>
          <a:p>
            <a:pPr lvl="1"/>
            <a:r>
              <a:rPr lang="en-US" sz="2000" dirty="0"/>
              <a:t>Boundaries are set to late</a:t>
            </a:r>
          </a:p>
          <a:p>
            <a:pPr lvl="1"/>
            <a:r>
              <a:rPr lang="en-US" sz="2000" dirty="0"/>
              <a:t>Escalation and physical abuse by the children</a:t>
            </a:r>
          </a:p>
          <a:p>
            <a:r>
              <a:rPr lang="en-US" sz="2000" dirty="0"/>
              <a:t>Domestic situation: </a:t>
            </a:r>
          </a:p>
          <a:p>
            <a:pPr lvl="1"/>
            <a:r>
              <a:rPr lang="en-US" sz="2000" dirty="0"/>
              <a:t>Parents are role models, also regarding their media use</a:t>
            </a:r>
          </a:p>
          <a:p>
            <a:pPr lvl="1"/>
            <a:r>
              <a:rPr lang="en-US" sz="2000" dirty="0"/>
              <a:t>Parents overstep boundaries</a:t>
            </a:r>
          </a:p>
          <a:p>
            <a:pPr lvl="1"/>
            <a:r>
              <a:rPr lang="en-US" sz="2000" dirty="0"/>
              <a:t>Partnership problems of parents</a:t>
            </a:r>
          </a:p>
          <a:p>
            <a:pPr lvl="1"/>
            <a:r>
              <a:rPr lang="en-US" sz="2000" dirty="0"/>
              <a:t>Unequal distribution of tasks regarding control</a:t>
            </a:r>
          </a:p>
          <a:p>
            <a:pPr lvl="1"/>
            <a:r>
              <a:rPr lang="en-US" sz="2000" dirty="0"/>
              <a:t>Too little family time and too little time for parents as individuals</a:t>
            </a:r>
          </a:p>
          <a:p>
            <a:r>
              <a:rPr lang="en-US" sz="2000" dirty="0"/>
              <a:t>Coping strategies used: Too many rules at the same time</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en-GB" dirty="0"/>
              <a:t>Results: Practitioners insight into family situations</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26</a:t>
            </a:fld>
            <a:endParaRPr lang="de-DE" dirty="0"/>
          </a:p>
        </p:txBody>
      </p:sp>
      <p:pic>
        <p:nvPicPr>
          <p:cNvPr id="14" name="Grafik 13" descr="Gedanken Silhouette">
            <a:extLst>
              <a:ext uri="{FF2B5EF4-FFF2-40B4-BE49-F238E27FC236}">
                <a16:creationId xmlns:a16="http://schemas.microsoft.com/office/drawing/2014/main" id="{62E9E174-BE33-D431-0C24-D12EC1C00E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36552" y="1816850"/>
            <a:ext cx="914400" cy="914400"/>
          </a:xfrm>
          <a:prstGeom prst="rect">
            <a:avLst/>
          </a:prstGeom>
        </p:spPr>
      </p:pic>
      <p:pic>
        <p:nvPicPr>
          <p:cNvPr id="18" name="Grafik 17" descr="Gewichte ungleich Silhouette">
            <a:extLst>
              <a:ext uri="{FF2B5EF4-FFF2-40B4-BE49-F238E27FC236}">
                <a16:creationId xmlns:a16="http://schemas.microsoft.com/office/drawing/2014/main" id="{707E3C53-0FCC-DFEF-41F1-95EC04F6A8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46862" y="3975860"/>
            <a:ext cx="914400" cy="914400"/>
          </a:xfrm>
          <a:prstGeom prst="rect">
            <a:avLst/>
          </a:prstGeom>
        </p:spPr>
      </p:pic>
    </p:spTree>
    <p:extLst>
      <p:ext uri="{BB962C8B-B14F-4D97-AF65-F5344CB8AC3E}">
        <p14:creationId xmlns:p14="http://schemas.microsoft.com/office/powerpoint/2010/main" val="16999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fade">
                                      <p:cBhvr>
                                        <p:cTn id="50"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2000" dirty="0"/>
              <a:t>Aims:</a:t>
            </a:r>
          </a:p>
          <a:p>
            <a:pPr lvl="1"/>
            <a:r>
              <a:rPr lang="en-US" sz="2000" dirty="0"/>
              <a:t>Change in family climate</a:t>
            </a:r>
          </a:p>
          <a:p>
            <a:pPr lvl="1"/>
            <a:r>
              <a:rPr lang="en-US" sz="2000" dirty="0"/>
              <a:t>Relationship work</a:t>
            </a:r>
          </a:p>
          <a:p>
            <a:pPr lvl="1"/>
            <a:r>
              <a:rPr lang="en-US" sz="2000" dirty="0"/>
              <a:t>Less control, more trust</a:t>
            </a:r>
          </a:p>
          <a:p>
            <a:pPr lvl="1"/>
            <a:r>
              <a:rPr lang="en-US" sz="2000" dirty="0"/>
              <a:t>Consistent rules</a:t>
            </a:r>
          </a:p>
          <a:p>
            <a:pPr lvl="1"/>
            <a:r>
              <a:rPr lang="en-US" sz="2000" dirty="0"/>
              <a:t>Development of new coping strategies</a:t>
            </a:r>
          </a:p>
          <a:p>
            <a:r>
              <a:rPr lang="en-US" sz="2000" dirty="0"/>
              <a:t>Contents of interventions</a:t>
            </a:r>
          </a:p>
          <a:p>
            <a:pPr lvl="1"/>
            <a:r>
              <a:rPr lang="en-US" sz="2000" dirty="0"/>
              <a:t>Platform for exchange between parents</a:t>
            </a:r>
          </a:p>
          <a:p>
            <a:pPr lvl="1"/>
            <a:r>
              <a:rPr lang="en-US" sz="2000" dirty="0"/>
              <a:t>Information transfer</a:t>
            </a:r>
          </a:p>
          <a:p>
            <a:pPr lvl="1"/>
            <a:r>
              <a:rPr lang="en-US" sz="2000" dirty="0"/>
              <a:t>Exercises on communication</a:t>
            </a:r>
          </a:p>
          <a:p>
            <a:pPr lvl="1"/>
            <a:r>
              <a:rPr lang="en-US" sz="2000" dirty="0"/>
              <a:t>Accompaniment in difficult situations</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a:xfrm>
            <a:off x="410548" y="387541"/>
            <a:ext cx="8639934" cy="864446"/>
          </a:xfrm>
        </p:spPr>
        <p:txBody>
          <a:bodyPr/>
          <a:lstStyle/>
          <a:p>
            <a:r>
              <a:rPr lang="en-GB" dirty="0"/>
              <a:t>Results: Practitioners insight into possible solutions</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27</a:t>
            </a:fld>
            <a:endParaRPr lang="de-DE" dirty="0"/>
          </a:p>
        </p:txBody>
      </p:sp>
      <p:pic>
        <p:nvPicPr>
          <p:cNvPr id="7" name="Grafik 6" descr="Post-it-Notizen Silhouette">
            <a:extLst>
              <a:ext uri="{FF2B5EF4-FFF2-40B4-BE49-F238E27FC236}">
                <a16:creationId xmlns:a16="http://schemas.microsoft.com/office/drawing/2014/main" id="{9FECED18-55D0-D7A8-05AA-02C4031526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8882" y="4471985"/>
            <a:ext cx="914400" cy="914400"/>
          </a:xfrm>
          <a:prstGeom prst="rect">
            <a:avLst/>
          </a:prstGeom>
        </p:spPr>
      </p:pic>
      <p:pic>
        <p:nvPicPr>
          <p:cNvPr id="8" name="Grafik 7" descr="Spiegelung Silhouette">
            <a:extLst>
              <a:ext uri="{FF2B5EF4-FFF2-40B4-BE49-F238E27FC236}">
                <a16:creationId xmlns:a16="http://schemas.microsoft.com/office/drawing/2014/main" id="{C12BB4F4-94A3-1148-D43D-1D03C8CB19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93282" y="2017736"/>
            <a:ext cx="914400" cy="914400"/>
          </a:xfrm>
          <a:prstGeom prst="rect">
            <a:avLst/>
          </a:prstGeom>
        </p:spPr>
      </p:pic>
    </p:spTree>
    <p:extLst>
      <p:ext uri="{BB962C8B-B14F-4D97-AF65-F5344CB8AC3E}">
        <p14:creationId xmlns:p14="http://schemas.microsoft.com/office/powerpoint/2010/main" val="36396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500"/>
                                        <p:tgtEl>
                                          <p:spTgt spid="2">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500"/>
                                        <p:tgtEl>
                                          <p:spTgt spid="2">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500"/>
                                        <p:tgtEl>
                                          <p:spTgt spid="2">
                                            <p:txEl>
                                              <p:pRg st="9" end="9"/>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500"/>
                                        <p:tgtEl>
                                          <p:spTgt spid="2">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1347886" y="1625327"/>
            <a:ext cx="9496227" cy="4357687"/>
          </a:xfrm>
        </p:spPr>
        <p:txBody>
          <a:bodyPr anchor="ctr"/>
          <a:lstStyle/>
          <a:p>
            <a:pPr marL="0" indent="0" algn="ctr">
              <a:buNone/>
            </a:pPr>
            <a:r>
              <a:rPr lang="de-DE" sz="2200" dirty="0" err="1"/>
              <a:t>There</a:t>
            </a:r>
            <a:r>
              <a:rPr lang="de-DE" sz="2200" dirty="0"/>
              <a:t> was </a:t>
            </a:r>
            <a:r>
              <a:rPr lang="de-DE" sz="2200" dirty="0" err="1"/>
              <a:t>no</a:t>
            </a:r>
            <a:r>
              <a:rPr lang="de-DE" sz="2200" dirty="0"/>
              <a:t> </a:t>
            </a:r>
            <a:r>
              <a:rPr lang="de-DE" sz="2200" dirty="0" err="1"/>
              <a:t>funding</a:t>
            </a:r>
            <a:r>
              <a:rPr lang="de-DE" sz="2200" dirty="0"/>
              <a:t> </a:t>
            </a:r>
            <a:r>
              <a:rPr lang="de-DE" sz="2200" dirty="0" err="1"/>
              <a:t>for</a:t>
            </a:r>
            <a:r>
              <a:rPr lang="de-DE" sz="2200" dirty="0"/>
              <a:t> </a:t>
            </a:r>
            <a:r>
              <a:rPr lang="de-DE" sz="2200" dirty="0" err="1"/>
              <a:t>this</a:t>
            </a:r>
            <a:r>
              <a:rPr lang="de-DE" sz="2200" dirty="0"/>
              <a:t> </a:t>
            </a:r>
            <a:r>
              <a:rPr lang="de-DE" sz="2200" dirty="0" err="1"/>
              <a:t>study</a:t>
            </a:r>
            <a:r>
              <a:rPr lang="de-DE" sz="2200" dirty="0"/>
              <a:t>.</a:t>
            </a:r>
          </a:p>
          <a:p>
            <a:pPr marL="0" indent="0" algn="ctr">
              <a:buNone/>
            </a:pPr>
            <a:endParaRPr lang="de-DE" sz="2200" dirty="0"/>
          </a:p>
          <a:p>
            <a:pPr marL="0" indent="0" algn="ctr">
              <a:buNone/>
            </a:pPr>
            <a:r>
              <a:rPr lang="de-DE" sz="2200" dirty="0"/>
              <a:t>Many </a:t>
            </a:r>
            <a:r>
              <a:rPr lang="de-DE" sz="2200" dirty="0" err="1"/>
              <a:t>thanks</a:t>
            </a:r>
            <a:r>
              <a:rPr lang="de-DE" sz="2200" dirty="0"/>
              <a:t> </a:t>
            </a:r>
            <a:r>
              <a:rPr lang="de-DE" sz="2200" dirty="0" err="1"/>
              <a:t>to</a:t>
            </a:r>
            <a:r>
              <a:rPr lang="de-DE" sz="2200" dirty="0"/>
              <a:t> Katerina Vickers and Siegfried Gift at Condrobs </a:t>
            </a:r>
            <a:r>
              <a:rPr lang="de-DE" sz="2200" dirty="0" err="1"/>
              <a:t>for</a:t>
            </a:r>
            <a:r>
              <a:rPr lang="de-DE" sz="2200" dirty="0"/>
              <a:t> </a:t>
            </a:r>
            <a:r>
              <a:rPr lang="de-DE" sz="2200" dirty="0" err="1"/>
              <a:t>the</a:t>
            </a:r>
            <a:r>
              <a:rPr lang="de-DE" sz="2200" dirty="0"/>
              <a:t> </a:t>
            </a:r>
            <a:r>
              <a:rPr lang="de-DE" sz="2200" dirty="0" err="1"/>
              <a:t>opportunity</a:t>
            </a:r>
            <a:r>
              <a:rPr lang="de-DE" sz="2200" dirty="0"/>
              <a:t> </a:t>
            </a:r>
            <a:r>
              <a:rPr lang="de-DE" sz="2200" dirty="0" err="1"/>
              <a:t>to</a:t>
            </a:r>
            <a:r>
              <a:rPr lang="de-DE" sz="2200" dirty="0"/>
              <a:t> </a:t>
            </a:r>
            <a:r>
              <a:rPr lang="de-DE" sz="2200" dirty="0" err="1"/>
              <a:t>run</a:t>
            </a:r>
            <a:r>
              <a:rPr lang="de-DE" sz="2200" dirty="0"/>
              <a:t> </a:t>
            </a:r>
            <a:r>
              <a:rPr lang="de-DE" sz="2200" dirty="0" err="1"/>
              <a:t>the</a:t>
            </a:r>
            <a:r>
              <a:rPr lang="de-DE" sz="2200" dirty="0"/>
              <a:t> </a:t>
            </a:r>
            <a:r>
              <a:rPr lang="de-DE" sz="2200" dirty="0" err="1"/>
              <a:t>programme</a:t>
            </a:r>
            <a:r>
              <a:rPr lang="de-DE" sz="2200" dirty="0"/>
              <a:t> and </a:t>
            </a:r>
            <a:r>
              <a:rPr lang="de-DE" sz="2200" dirty="0" err="1"/>
              <a:t>for</a:t>
            </a:r>
            <a:r>
              <a:rPr lang="de-DE" sz="2200" dirty="0"/>
              <a:t> </a:t>
            </a:r>
            <a:r>
              <a:rPr lang="de-DE" sz="2200" dirty="0" err="1"/>
              <a:t>recruiting</a:t>
            </a:r>
            <a:r>
              <a:rPr lang="de-DE" sz="2200" dirty="0"/>
              <a:t> </a:t>
            </a:r>
            <a:r>
              <a:rPr lang="de-DE" sz="2200" dirty="0" err="1"/>
              <a:t>participants</a:t>
            </a:r>
            <a:r>
              <a:rPr lang="de-DE" sz="2200" dirty="0"/>
              <a:t> </a:t>
            </a:r>
            <a:br>
              <a:rPr lang="de-DE" sz="2200" dirty="0"/>
            </a:br>
            <a:r>
              <a:rPr lang="de-DE" sz="2200" dirty="0"/>
              <a:t>and </a:t>
            </a:r>
            <a:r>
              <a:rPr lang="de-DE" sz="2200" dirty="0" err="1"/>
              <a:t>to</a:t>
            </a:r>
            <a:r>
              <a:rPr lang="de-DE" sz="2200" dirty="0"/>
              <a:t> Birgit Gerl </a:t>
            </a:r>
            <a:r>
              <a:rPr lang="de-DE" sz="2200" dirty="0" err="1"/>
              <a:t>for</a:t>
            </a:r>
            <a:r>
              <a:rPr lang="de-DE" sz="2200" dirty="0"/>
              <a:t> </a:t>
            </a:r>
            <a:r>
              <a:rPr lang="de-DE" sz="2200" dirty="0" err="1"/>
              <a:t>collecting</a:t>
            </a:r>
            <a:r>
              <a:rPr lang="de-DE" sz="2200" dirty="0"/>
              <a:t> </a:t>
            </a:r>
            <a:r>
              <a:rPr lang="de-DE" sz="2200" dirty="0" err="1"/>
              <a:t>the</a:t>
            </a:r>
            <a:r>
              <a:rPr lang="de-DE" sz="2200" dirty="0"/>
              <a:t> </a:t>
            </a:r>
            <a:r>
              <a:rPr lang="de-DE" sz="2200" dirty="0" err="1"/>
              <a:t>data</a:t>
            </a:r>
            <a:r>
              <a:rPr lang="de-DE" sz="2200" dirty="0"/>
              <a:t>.</a:t>
            </a:r>
          </a:p>
          <a:p>
            <a:pPr marL="0" indent="0" algn="ctr">
              <a:buNone/>
            </a:pPr>
            <a:endParaRPr lang="de-DE" sz="2200" dirty="0"/>
          </a:p>
          <a:p>
            <a:pPr marL="0" indent="0" algn="ctr">
              <a:buNone/>
            </a:pPr>
            <a:endParaRPr lang="de-DE" sz="2200" dirty="0"/>
          </a:p>
        </p:txBody>
      </p:sp>
      <p:sp>
        <p:nvSpPr>
          <p:cNvPr id="6" name="Titel 5"/>
          <p:cNvSpPr>
            <a:spLocks noGrp="1"/>
          </p:cNvSpPr>
          <p:nvPr>
            <p:ph type="title"/>
          </p:nvPr>
        </p:nvSpPr>
        <p:spPr/>
        <p:txBody>
          <a:bodyPr/>
          <a:lstStyle/>
          <a:p>
            <a:r>
              <a:rPr lang="de-DE" dirty="0"/>
              <a:t>Conflict </a:t>
            </a:r>
            <a:r>
              <a:rPr lang="de-DE" dirty="0" err="1"/>
              <a:t>of</a:t>
            </a:r>
            <a:r>
              <a:rPr lang="de-DE" dirty="0"/>
              <a:t> </a:t>
            </a:r>
            <a:r>
              <a:rPr lang="de-DE" dirty="0" err="1"/>
              <a:t>Interests</a:t>
            </a:r>
            <a:endParaRPr lang="de-DE" dirty="0"/>
          </a:p>
        </p:txBody>
      </p:sp>
      <p:sp>
        <p:nvSpPr>
          <p:cNvPr id="3" name="Datumsplatzhalter 2"/>
          <p:cNvSpPr>
            <a:spLocks noGrp="1"/>
          </p:cNvSpPr>
          <p:nvPr>
            <p:ph type="dt" sz="half" idx="2"/>
          </p:nvPr>
        </p:nvSpPr>
        <p:spPr/>
        <p:txBody>
          <a:bodyPr/>
          <a:lstStyle/>
          <a:p>
            <a:r>
              <a:rPr lang="de-DE"/>
              <a:t>15.06.2023</a:t>
            </a:r>
            <a:endParaRPr lang="de-DE" dirty="0"/>
          </a:p>
        </p:txBody>
      </p:sp>
      <p:sp>
        <p:nvSpPr>
          <p:cNvPr id="4" name="Fußzeilenplatzhalter 3"/>
          <p:cNvSpPr>
            <a:spLocks noGrp="1"/>
          </p:cNvSpPr>
          <p:nvPr>
            <p:ph type="ftr" sz="quarter" idx="3"/>
          </p:nvPr>
        </p:nvSpPr>
        <p:spPr/>
        <p:txBody>
          <a:bodyPr/>
          <a:lstStyle/>
          <a:p>
            <a:r>
              <a:rPr lang="de-DE"/>
              <a:t>Buchner</a:t>
            </a:r>
            <a:endParaRPr lang="de-DE" dirty="0"/>
          </a:p>
        </p:txBody>
      </p:sp>
      <p:sp>
        <p:nvSpPr>
          <p:cNvPr id="5" name="Foliennummernplatzhalter 4"/>
          <p:cNvSpPr>
            <a:spLocks noGrp="1"/>
          </p:cNvSpPr>
          <p:nvPr>
            <p:ph type="sldNum" sz="quarter" idx="4"/>
          </p:nvPr>
        </p:nvSpPr>
        <p:spPr/>
        <p:txBody>
          <a:bodyPr/>
          <a:lstStyle/>
          <a:p>
            <a:fld id="{EBD1CC9B-3E26-4D79-A9CD-D8834360E840}" type="slidenum">
              <a:rPr lang="de-DE" smtClean="0"/>
              <a:pPr/>
              <a:t>3</a:t>
            </a:fld>
            <a:endParaRPr lang="de-DE" dirty="0"/>
          </a:p>
        </p:txBody>
      </p:sp>
      <p:pic>
        <p:nvPicPr>
          <p:cNvPr id="8" name="Grafik 7">
            <a:extLst>
              <a:ext uri="{FF2B5EF4-FFF2-40B4-BE49-F238E27FC236}">
                <a16:creationId xmlns:a16="http://schemas.microsoft.com/office/drawing/2014/main" id="{828F0E92-3C72-9C3A-FB38-635CA695B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60196" y="4845163"/>
            <a:ext cx="4871605" cy="1137851"/>
          </a:xfrm>
          <a:prstGeom prst="rect">
            <a:avLst/>
          </a:prstGeom>
        </p:spPr>
      </p:pic>
    </p:spTree>
    <p:extLst>
      <p:ext uri="{BB962C8B-B14F-4D97-AF65-F5344CB8AC3E}">
        <p14:creationId xmlns:p14="http://schemas.microsoft.com/office/powerpoint/2010/main" val="287182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2000" dirty="0"/>
              <a:t>In Germany, nearly all adolescents (96 %) aged 12-19 own a smartphone, about two-thirds own a laptop or computer (JIM 2022)</a:t>
            </a:r>
          </a:p>
          <a:p>
            <a:r>
              <a:rPr lang="en-US" sz="2000" dirty="0"/>
              <a:t>Due to pandemic restrictions, screen time of children and teenagers has increased further in the last years (</a:t>
            </a:r>
            <a:r>
              <a:rPr lang="en-US" sz="2000" dirty="0" err="1"/>
              <a:t>Thomasius</a:t>
            </a:r>
            <a:r>
              <a:rPr lang="en-US" sz="2000" dirty="0"/>
              <a:t> 2021)</a:t>
            </a:r>
          </a:p>
          <a:p>
            <a:r>
              <a:rPr lang="en-US" sz="2000" dirty="0"/>
              <a:t>In 2022, adolescents had 204 minutes per </a:t>
            </a:r>
            <a:br>
              <a:rPr lang="en-US" sz="2000" dirty="0"/>
            </a:br>
            <a:r>
              <a:rPr lang="en-US" sz="2000" dirty="0"/>
              <a:t>day online use in their free time (JIM 2022)</a:t>
            </a:r>
          </a:p>
          <a:p>
            <a:r>
              <a:rPr lang="en-US" sz="2000" dirty="0"/>
              <a:t>Greater addictive tendencies towards </a:t>
            </a:r>
            <a:br>
              <a:rPr lang="en-US" sz="2000" dirty="0"/>
            </a:br>
            <a:r>
              <a:rPr lang="en-US" sz="2000" dirty="0"/>
              <a:t>social media (beyond screen time) are </a:t>
            </a:r>
            <a:br>
              <a:rPr lang="en-US" sz="2000" dirty="0"/>
            </a:br>
            <a:r>
              <a:rPr lang="en-US" sz="2000" dirty="0"/>
              <a:t>associated with decreased well-being/</a:t>
            </a:r>
            <a:br>
              <a:rPr lang="en-US" sz="2000" dirty="0"/>
            </a:br>
            <a:r>
              <a:rPr lang="en-US" sz="2000" dirty="0"/>
              <a:t>increased depressive tendencies </a:t>
            </a:r>
            <a:br>
              <a:rPr lang="en-US" sz="2000" dirty="0"/>
            </a:br>
            <a:r>
              <a:rPr lang="en-US" sz="2000" dirty="0"/>
              <a:t>(Montag &amp; Elhai, 2023)</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Adolescents</a:t>
            </a:r>
            <a:r>
              <a:rPr lang="de-DE" dirty="0"/>
              <a:t> Online </a:t>
            </a:r>
            <a:r>
              <a:rPr lang="de-DE" dirty="0" err="1"/>
              <a:t>Usage</a:t>
            </a:r>
            <a:endParaRPr lang="de-DE" dirty="0"/>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4</a:t>
            </a:fld>
            <a:endParaRPr lang="de-DE" dirty="0"/>
          </a:p>
        </p:txBody>
      </p:sp>
      <p:graphicFrame>
        <p:nvGraphicFramePr>
          <p:cNvPr id="10" name="Diagramm 9">
            <a:extLst>
              <a:ext uri="{FF2B5EF4-FFF2-40B4-BE49-F238E27FC236}">
                <a16:creationId xmlns:a16="http://schemas.microsoft.com/office/drawing/2014/main" id="{C63B2D13-CAA7-B289-C84D-BD4E353953B0}"/>
              </a:ext>
            </a:extLst>
          </p:cNvPr>
          <p:cNvGraphicFramePr/>
          <p:nvPr>
            <p:extLst>
              <p:ext uri="{D42A27DB-BD31-4B8C-83A1-F6EECF244321}">
                <p14:modId xmlns:p14="http://schemas.microsoft.com/office/powerpoint/2010/main" val="3560738669"/>
              </p:ext>
            </p:extLst>
          </p:nvPr>
        </p:nvGraphicFramePr>
        <p:xfrm>
          <a:off x="5782721" y="2815740"/>
          <a:ext cx="5375270" cy="354041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a:extLst>
              <a:ext uri="{FF2B5EF4-FFF2-40B4-BE49-F238E27FC236}">
                <a16:creationId xmlns:a16="http://schemas.microsoft.com/office/drawing/2014/main" id="{CC380EC2-23D7-3544-881D-2BB8B98C32B9}"/>
              </a:ext>
            </a:extLst>
          </p:cNvPr>
          <p:cNvSpPr txBox="1"/>
          <p:nvPr/>
        </p:nvSpPr>
        <p:spPr>
          <a:xfrm>
            <a:off x="10171735" y="6079258"/>
            <a:ext cx="1007918" cy="276999"/>
          </a:xfrm>
          <a:prstGeom prst="rect">
            <a:avLst/>
          </a:prstGeom>
          <a:noFill/>
        </p:spPr>
        <p:txBody>
          <a:bodyPr wrap="square">
            <a:spAutoFit/>
          </a:bodyPr>
          <a:lstStyle/>
          <a:p>
            <a:r>
              <a:rPr lang="en-US" sz="1200" dirty="0"/>
              <a:t>(JIM 2022)</a:t>
            </a:r>
            <a:endParaRPr lang="de-DE" sz="1200" dirty="0"/>
          </a:p>
        </p:txBody>
      </p:sp>
    </p:spTree>
    <p:extLst>
      <p:ext uri="{BB962C8B-B14F-4D97-AF65-F5344CB8AC3E}">
        <p14:creationId xmlns:p14="http://schemas.microsoft.com/office/powerpoint/2010/main" val="42810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Graphic spid="10"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2000" dirty="0"/>
              <a:t>In 2021, about 9 % of all affected family members in German Addiction Care </a:t>
            </a:r>
            <a:r>
              <a:rPr lang="en-US" sz="2000" dirty="0" err="1"/>
              <a:t>Centres</a:t>
            </a:r>
            <a:r>
              <a:rPr lang="en-US" sz="2000" dirty="0"/>
              <a:t> sought help due to Problematic Internet Use (PIU) (IFT 2023)</a:t>
            </a:r>
          </a:p>
          <a:p>
            <a:r>
              <a:rPr lang="en-US" sz="2000" dirty="0"/>
              <a:t>About 47 % of all people looking for help for their own PIU in German Addiction Care </a:t>
            </a:r>
            <a:r>
              <a:rPr lang="en-US" sz="2000" dirty="0" err="1"/>
              <a:t>Centres</a:t>
            </a:r>
            <a:r>
              <a:rPr lang="en-US" sz="2000" dirty="0"/>
              <a:t> still lived with their parents (IFT, 2023)</a:t>
            </a:r>
          </a:p>
          <a:p>
            <a:r>
              <a:rPr lang="en-US" sz="2000" dirty="0"/>
              <a:t>Both adolescents and their parents show high distress and are in need for help (</a:t>
            </a:r>
            <a:r>
              <a:rPr lang="en-US" sz="2000" dirty="0" err="1"/>
              <a:t>Brandhorst</a:t>
            </a:r>
            <a:r>
              <a:rPr lang="en-US" sz="2000" dirty="0"/>
              <a:t> et al., 2023)</a:t>
            </a:r>
          </a:p>
          <a:p>
            <a:r>
              <a:rPr lang="en-US" sz="2000" dirty="0"/>
              <a:t>Parents with a teenager with an addiction are discouraged, exhausted, overwhelmed, and feel like they have tried everything and that nothing will work anymore (</a:t>
            </a:r>
            <a:r>
              <a:rPr lang="en-US" sz="2000" dirty="0" err="1"/>
              <a:t>Bonnaire</a:t>
            </a:r>
            <a:r>
              <a:rPr lang="en-US" sz="2000" dirty="0"/>
              <a:t> et al., 2019)</a:t>
            </a:r>
            <a:r>
              <a:rPr lang="de-DE" sz="2000" dirty="0">
                <a:highlight>
                  <a:srgbClr val="FFFF00"/>
                </a:highlight>
              </a:rPr>
              <a:t> </a:t>
            </a:r>
          </a:p>
          <a:p>
            <a:pPr marL="0" indent="0">
              <a:buNone/>
            </a:pPr>
            <a:endParaRPr lang="de-DE" sz="2000" dirty="0">
              <a:highlight>
                <a:srgbClr val="FFFF00"/>
              </a:highlight>
            </a:endParaRPr>
          </a:p>
          <a:p>
            <a:pPr marL="0" indent="0">
              <a:buNone/>
            </a:pPr>
            <a:r>
              <a:rPr lang="en-GB" sz="2000" dirty="0">
                <a:solidFill>
                  <a:srgbClr val="0070C0"/>
                </a:solidFill>
                <a:sym typeface="Wingdings" panose="05000000000000000000" pitchFamily="2" charset="2"/>
              </a:rPr>
              <a:t> Parents reporting problems with their children’s internet use need </a:t>
            </a:r>
            <a:br>
              <a:rPr lang="en-GB" sz="2000" dirty="0">
                <a:solidFill>
                  <a:srgbClr val="0070C0"/>
                </a:solidFill>
                <a:sym typeface="Wingdings" panose="05000000000000000000" pitchFamily="2" charset="2"/>
              </a:rPr>
            </a:br>
            <a:r>
              <a:rPr lang="en-GB" sz="2000" dirty="0">
                <a:solidFill>
                  <a:srgbClr val="0070C0"/>
                </a:solidFill>
                <a:sym typeface="Wingdings" panose="05000000000000000000" pitchFamily="2" charset="2"/>
              </a:rPr>
              <a:t>help to cope with the situation</a:t>
            </a: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Problematic</a:t>
            </a:r>
            <a:r>
              <a:rPr lang="de-DE" dirty="0"/>
              <a:t> Internet Use</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5</a:t>
            </a:fld>
            <a:endParaRPr lang="de-DE" dirty="0"/>
          </a:p>
        </p:txBody>
      </p:sp>
      <p:grpSp>
        <p:nvGrpSpPr>
          <p:cNvPr id="16" name="Gruppieren 15">
            <a:extLst>
              <a:ext uri="{FF2B5EF4-FFF2-40B4-BE49-F238E27FC236}">
                <a16:creationId xmlns:a16="http://schemas.microsoft.com/office/drawing/2014/main" id="{66F028FD-A0F7-DC52-7FD2-31949847DE9B}"/>
              </a:ext>
            </a:extLst>
          </p:cNvPr>
          <p:cNvGrpSpPr/>
          <p:nvPr/>
        </p:nvGrpSpPr>
        <p:grpSpPr>
          <a:xfrm>
            <a:off x="9329504" y="4126531"/>
            <a:ext cx="1967085" cy="2080597"/>
            <a:chOff x="9462914" y="3599618"/>
            <a:chExt cx="1967085" cy="2080597"/>
          </a:xfrm>
        </p:grpSpPr>
        <p:pic>
          <p:nvPicPr>
            <p:cNvPr id="12" name="Grafik 11" descr="Familie mit zwei Kindern Silhouette">
              <a:extLst>
                <a:ext uri="{FF2B5EF4-FFF2-40B4-BE49-F238E27FC236}">
                  <a16:creationId xmlns:a16="http://schemas.microsoft.com/office/drawing/2014/main" id="{C58ED0FE-3434-FC18-86F4-323A0A7D0C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1930" y="4769096"/>
              <a:ext cx="566187" cy="598859"/>
            </a:xfrm>
            <a:prstGeom prst="rect">
              <a:avLst/>
            </a:prstGeom>
          </p:spPr>
        </p:pic>
        <p:pic>
          <p:nvPicPr>
            <p:cNvPr id="14" name="Grafik 13" descr="Vorstadtszenerie Silhouette">
              <a:extLst>
                <a:ext uri="{FF2B5EF4-FFF2-40B4-BE49-F238E27FC236}">
                  <a16:creationId xmlns:a16="http://schemas.microsoft.com/office/drawing/2014/main" id="{CB78641F-2D13-ED33-AB91-AB0A6B116B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2914" y="3599618"/>
              <a:ext cx="1967085" cy="2080597"/>
            </a:xfrm>
            <a:prstGeom prst="rect">
              <a:avLst/>
            </a:prstGeom>
          </p:spPr>
        </p:pic>
      </p:grpSp>
    </p:spTree>
    <p:extLst>
      <p:ext uri="{BB962C8B-B14F-4D97-AF65-F5344CB8AC3E}">
        <p14:creationId xmlns:p14="http://schemas.microsoft.com/office/powerpoint/2010/main" val="81162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US" sz="2000" dirty="0"/>
              <a:t>Poor parent-child communication (</a:t>
            </a:r>
            <a:r>
              <a:rPr lang="en-US" sz="2000" dirty="0" err="1"/>
              <a:t>Boniel</a:t>
            </a:r>
            <a:r>
              <a:rPr lang="en-US" sz="2000" dirty="0"/>
              <a:t>-Nissim &amp; </a:t>
            </a:r>
            <a:r>
              <a:rPr lang="en-US" sz="2000" dirty="0" err="1"/>
              <a:t>Sasson</a:t>
            </a:r>
            <a:r>
              <a:rPr lang="en-US" sz="2000" dirty="0"/>
              <a:t>, 2018)</a:t>
            </a:r>
          </a:p>
          <a:p>
            <a:r>
              <a:rPr lang="en-US" sz="2000" dirty="0"/>
              <a:t>Poor family functioning (Costa et al., 2019)</a:t>
            </a:r>
          </a:p>
          <a:p>
            <a:r>
              <a:rPr lang="en-US" sz="2000" dirty="0"/>
              <a:t>Interparent conflict (Gao et al., 2018)</a:t>
            </a:r>
          </a:p>
          <a:p>
            <a:r>
              <a:rPr lang="en-US" sz="2000" dirty="0"/>
              <a:t>Parenting style:</a:t>
            </a:r>
          </a:p>
          <a:p>
            <a:pPr lvl="1"/>
            <a:r>
              <a:rPr lang="en-US" sz="2000" dirty="0"/>
              <a:t>authoritarian (</a:t>
            </a:r>
            <a:r>
              <a:rPr lang="en-US" sz="2000" dirty="0" err="1"/>
              <a:t>Yaffe</a:t>
            </a:r>
            <a:r>
              <a:rPr lang="en-US" sz="2000" dirty="0"/>
              <a:t> &amp; Seroussi, 2019)</a:t>
            </a:r>
          </a:p>
          <a:p>
            <a:pPr lvl="1"/>
            <a:r>
              <a:rPr lang="en-US" sz="2000" dirty="0"/>
              <a:t>controlling (</a:t>
            </a:r>
            <a:r>
              <a:rPr lang="en-US" sz="2000" dirty="0" err="1"/>
              <a:t>Shek</a:t>
            </a:r>
            <a:r>
              <a:rPr lang="en-US" sz="2000" dirty="0"/>
              <a:t> et al., 2019)</a:t>
            </a:r>
          </a:p>
          <a:p>
            <a:pPr lvl="1"/>
            <a:r>
              <a:rPr lang="en-US" sz="2000" dirty="0"/>
              <a:t>dismissive or punitive (Kim et al., 2016) </a:t>
            </a:r>
          </a:p>
          <a:p>
            <a:pPr lvl="1"/>
            <a:r>
              <a:rPr lang="en-US" sz="2000" dirty="0"/>
              <a:t>overinvolved (Li et al., 2020) </a:t>
            </a:r>
          </a:p>
          <a:p>
            <a:pPr lvl="1"/>
            <a:r>
              <a:rPr lang="en-US" sz="2000" dirty="0"/>
              <a:t>overprotective (</a:t>
            </a:r>
            <a:r>
              <a:rPr lang="de-DE" sz="2000" dirty="0" err="1"/>
              <a:t>Siomos</a:t>
            </a:r>
            <a:r>
              <a:rPr lang="de-DE" sz="2000" dirty="0"/>
              <a:t> et al., 2012</a:t>
            </a:r>
            <a:r>
              <a:rPr lang="en-US" sz="2000" dirty="0"/>
              <a:t>)</a:t>
            </a:r>
          </a:p>
          <a:p>
            <a:pPr marL="0" indent="0">
              <a:buNone/>
            </a:pPr>
            <a:endParaRPr lang="en-US" sz="2000" dirty="0"/>
          </a:p>
          <a:p>
            <a:pPr marL="0" indent="0">
              <a:buNone/>
            </a:pPr>
            <a:r>
              <a:rPr lang="en-US" sz="2000" dirty="0">
                <a:solidFill>
                  <a:srgbClr val="0070C0"/>
                </a:solidFill>
                <a:sym typeface="Wingdings" panose="05000000000000000000" pitchFamily="2" charset="2"/>
              </a:rPr>
              <a:t> Family focused interventions might be helpful to reduce risk factors and to change family patterns</a:t>
            </a:r>
            <a:endParaRPr lang="en-US" sz="2000" dirty="0">
              <a:solidFill>
                <a:srgbClr val="0070C0"/>
              </a:solidFill>
            </a:endParaRP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a:t>Risk </a:t>
            </a:r>
            <a:r>
              <a:rPr lang="de-DE" dirty="0" err="1"/>
              <a:t>factors</a:t>
            </a:r>
            <a:r>
              <a:rPr lang="de-DE" dirty="0"/>
              <a:t> </a:t>
            </a:r>
            <a:r>
              <a:rPr lang="de-DE" dirty="0" err="1"/>
              <a:t>for</a:t>
            </a:r>
            <a:r>
              <a:rPr lang="de-DE" dirty="0"/>
              <a:t> </a:t>
            </a:r>
            <a:r>
              <a:rPr lang="de-DE" dirty="0" err="1"/>
              <a:t>Problematic</a:t>
            </a:r>
            <a:r>
              <a:rPr lang="de-DE" dirty="0"/>
              <a:t> Internet Use</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6</a:t>
            </a:fld>
            <a:endParaRPr lang="de-DE" dirty="0"/>
          </a:p>
        </p:txBody>
      </p:sp>
      <p:pic>
        <p:nvPicPr>
          <p:cNvPr id="10" name="Grafik 9" descr="Soziales Netzwerk Silhouette">
            <a:extLst>
              <a:ext uri="{FF2B5EF4-FFF2-40B4-BE49-F238E27FC236}">
                <a16:creationId xmlns:a16="http://schemas.microsoft.com/office/drawing/2014/main" id="{010AF77E-5CF9-8312-CBC9-EDC8281C69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793" y="3503154"/>
            <a:ext cx="2004028" cy="2004028"/>
          </a:xfrm>
          <a:prstGeom prst="rect">
            <a:avLst/>
          </a:prstGeom>
        </p:spPr>
      </p:pic>
    </p:spTree>
    <p:extLst>
      <p:ext uri="{BB962C8B-B14F-4D97-AF65-F5344CB8AC3E}">
        <p14:creationId xmlns:p14="http://schemas.microsoft.com/office/powerpoint/2010/main" val="282387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500"/>
                                        <p:tgtEl>
                                          <p:spTgt spid="2">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xEl>
                                              <p:pRg st="8" end="8"/>
                                            </p:txEl>
                                          </p:spTgt>
                                        </p:tgtEl>
                                        <p:attrNameLst>
                                          <p:attrName>style.visibility</p:attrName>
                                        </p:attrNameLst>
                                      </p:cBhvr>
                                      <p:to>
                                        <p:strVal val="visible"/>
                                      </p:to>
                                    </p:set>
                                    <p:animEffect transition="in" filter="fade">
                                      <p:cBhvr>
                                        <p:cTn id="40" dur="500"/>
                                        <p:tgtEl>
                                          <p:spTgt spid="2">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GB" sz="2000" dirty="0"/>
              <a:t>Barriers to treatment: </a:t>
            </a:r>
          </a:p>
          <a:p>
            <a:pPr lvl="1"/>
            <a:r>
              <a:rPr lang="en-GB" sz="2000" dirty="0"/>
              <a:t>Shame, embarrassment, stigma, denial and guilt (Magnusson et al., 2019; Hing et al., 2013)</a:t>
            </a:r>
          </a:p>
          <a:p>
            <a:pPr lvl="1"/>
            <a:r>
              <a:rPr lang="en-GB" sz="2000" dirty="0"/>
              <a:t>Opening hours, distance to facilities (</a:t>
            </a:r>
            <a:r>
              <a:rPr lang="en-GB" sz="2000" dirty="0" err="1"/>
              <a:t>Kourgiantakis</a:t>
            </a:r>
            <a:r>
              <a:rPr lang="en-GB" sz="2000" dirty="0"/>
              <a:t> et al., 2018)</a:t>
            </a:r>
          </a:p>
          <a:p>
            <a:pPr lvl="1"/>
            <a:r>
              <a:rPr lang="en-GB" sz="2000" dirty="0"/>
              <a:t>Lack of knowledge about possible support (</a:t>
            </a:r>
            <a:r>
              <a:rPr lang="en-GB" sz="2000" dirty="0" err="1"/>
              <a:t>Kourgiantakis</a:t>
            </a:r>
            <a:r>
              <a:rPr lang="en-GB" sz="2000" dirty="0"/>
              <a:t> et al., 2018)</a:t>
            </a:r>
          </a:p>
          <a:p>
            <a:r>
              <a:rPr lang="en-GB" sz="2000" dirty="0"/>
              <a:t>AFMs favour low intensity interventions like self-help, telephone or online support (Hing et al., 2013)</a:t>
            </a:r>
          </a:p>
          <a:p>
            <a:pPr marL="0" indent="0">
              <a:buNone/>
            </a:pPr>
            <a:endParaRPr lang="en-GB" sz="2000" dirty="0"/>
          </a:p>
          <a:p>
            <a:pPr marL="0" indent="0">
              <a:buNone/>
            </a:pPr>
            <a:r>
              <a:rPr lang="en-GB" sz="2000" dirty="0">
                <a:sym typeface="Wingdings" panose="05000000000000000000" pitchFamily="2" charset="2"/>
              </a:rPr>
              <a:t> </a:t>
            </a:r>
            <a:r>
              <a:rPr lang="en-GB" sz="2000" dirty="0"/>
              <a:t>Web-based interventions provide low-threshold access, are convenient and </a:t>
            </a:r>
            <a:br>
              <a:rPr lang="en-GB" sz="2000" dirty="0"/>
            </a:br>
            <a:r>
              <a:rPr lang="en-GB" sz="2000" dirty="0"/>
              <a:t>can be used during lockdown</a:t>
            </a:r>
          </a:p>
          <a:p>
            <a:pPr marL="0" indent="0">
              <a:buNone/>
            </a:pPr>
            <a:r>
              <a:rPr lang="en-GB" sz="2000" dirty="0">
                <a:solidFill>
                  <a:srgbClr val="0070C0"/>
                </a:solidFill>
                <a:sym typeface="Wingdings" panose="05000000000000000000" pitchFamily="2" charset="2"/>
              </a:rPr>
              <a:t> An online programme might be helpful for parents</a:t>
            </a:r>
            <a:endParaRPr lang="en-GB" sz="2000" dirty="0">
              <a:solidFill>
                <a:srgbClr val="0070C0"/>
              </a:solidFill>
            </a:endParaRPr>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err="1"/>
              <a:t>Supporting</a:t>
            </a:r>
            <a:r>
              <a:rPr lang="de-DE" dirty="0"/>
              <a:t> </a:t>
            </a:r>
            <a:r>
              <a:rPr lang="de-DE" dirty="0" err="1"/>
              <a:t>parents</a:t>
            </a:r>
            <a:endParaRPr lang="de-DE" dirty="0"/>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7</a:t>
            </a:fld>
            <a:endParaRPr lang="de-DE" dirty="0"/>
          </a:p>
        </p:txBody>
      </p:sp>
      <p:pic>
        <p:nvPicPr>
          <p:cNvPr id="9" name="Grafik 8" descr="Internet Silhouette">
            <a:extLst>
              <a:ext uri="{FF2B5EF4-FFF2-40B4-BE49-F238E27FC236}">
                <a16:creationId xmlns:a16="http://schemas.microsoft.com/office/drawing/2014/main" id="{B78E7C4A-CA76-7045-DF34-E5252BBE77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4327" y="4102969"/>
            <a:ext cx="1757735" cy="1757735"/>
          </a:xfrm>
          <a:prstGeom prst="rect">
            <a:avLst/>
          </a:prstGeom>
        </p:spPr>
      </p:pic>
    </p:spTree>
    <p:extLst>
      <p:ext uri="{BB962C8B-B14F-4D97-AF65-F5344CB8AC3E}">
        <p14:creationId xmlns:p14="http://schemas.microsoft.com/office/powerpoint/2010/main" val="263117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406D6D54-4743-70D6-91B3-2A8E151BDB60}"/>
              </a:ext>
            </a:extLst>
          </p:cNvPr>
          <p:cNvSpPr>
            <a:spLocks noGrp="1"/>
          </p:cNvSpPr>
          <p:nvPr>
            <p:ph type="body" sz="quarter" idx="13"/>
          </p:nvPr>
        </p:nvSpPr>
        <p:spPr>
          <a:xfrm>
            <a:off x="514954" y="1700215"/>
            <a:ext cx="5383764" cy="4357687"/>
          </a:xfrm>
        </p:spPr>
        <p:txBody>
          <a:bodyPr/>
          <a:lstStyle/>
          <a:p>
            <a:r>
              <a:rPr lang="en-GB" sz="2000" dirty="0"/>
              <a:t>Systemic and family therapy</a:t>
            </a:r>
            <a:br>
              <a:rPr lang="en-GB" sz="2000" dirty="0"/>
            </a:br>
            <a:r>
              <a:rPr lang="en-GB" sz="2000" dirty="0">
                <a:sym typeface="Wingdings" panose="05000000000000000000" pitchFamily="2" charset="2"/>
              </a:rPr>
              <a:t> </a:t>
            </a:r>
            <a:r>
              <a:rPr lang="en-GB" sz="2000" dirty="0"/>
              <a:t>Systemic approach focusing on parental presence (Omer &amp; von </a:t>
            </a:r>
            <a:r>
              <a:rPr lang="en-GB" sz="2000" dirty="0" err="1"/>
              <a:t>Schlippe</a:t>
            </a:r>
            <a:r>
              <a:rPr lang="en-GB" sz="2000" dirty="0"/>
              <a:t>, 2017)</a:t>
            </a:r>
          </a:p>
          <a:p>
            <a:r>
              <a:rPr lang="en-GB" sz="2000" dirty="0"/>
              <a:t>Support for AFMs</a:t>
            </a:r>
            <a:br>
              <a:rPr lang="en-GB" sz="2000" dirty="0"/>
            </a:br>
            <a:r>
              <a:rPr lang="en-GB" sz="2000" dirty="0">
                <a:sym typeface="Wingdings" panose="05000000000000000000" pitchFamily="2" charset="2"/>
              </a:rPr>
              <a:t> </a:t>
            </a:r>
            <a:r>
              <a:rPr lang="en-GB" sz="2000" dirty="0"/>
              <a:t>Stress-Strain-Information-Coping-Support model</a:t>
            </a:r>
          </a:p>
          <a:p>
            <a:r>
              <a:rPr lang="en-GB" sz="2000" dirty="0"/>
              <a:t>Adapted from an earlier on-site version (Buchner &amp; Sleczka, 2019)</a:t>
            </a:r>
          </a:p>
          <a:p>
            <a:pPr marL="0" indent="0">
              <a:buNone/>
            </a:pPr>
            <a:endParaRPr lang="en-GB" sz="2000" dirty="0"/>
          </a:p>
          <a:p>
            <a:pPr marL="0" indent="0">
              <a:buNone/>
            </a:pPr>
            <a:r>
              <a:rPr lang="en-GB" sz="2000" dirty="0">
                <a:sym typeface="Wingdings" panose="05000000000000000000" pitchFamily="2" charset="2"/>
              </a:rPr>
              <a:t> </a:t>
            </a:r>
            <a:r>
              <a:rPr lang="en-GB" sz="2000" dirty="0">
                <a:solidFill>
                  <a:srgbClr val="0070C0"/>
                </a:solidFill>
              </a:rPr>
              <a:t>8 Video sessions + platform </a:t>
            </a:r>
            <a:r>
              <a:rPr lang="en-GB" sz="2000" dirty="0"/>
              <a:t>with all slides, handouts and worksheets from the sessions as well as with further information</a:t>
            </a:r>
          </a:p>
          <a:p>
            <a:endParaRPr lang="en-GB" sz="2000" dirty="0"/>
          </a:p>
          <a:p>
            <a:endParaRPr lang="en-GB" sz="2000" dirty="0"/>
          </a:p>
          <a:p>
            <a:endParaRPr lang="en-GB" sz="2000" dirty="0"/>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nchor="b"/>
          <a:lstStyle/>
          <a:p>
            <a:r>
              <a:rPr lang="de-DE" dirty="0" err="1">
                <a:latin typeface="+mn-lt"/>
              </a:rPr>
              <a:t>SWITch</a:t>
            </a:r>
            <a:r>
              <a:rPr lang="de-DE" dirty="0">
                <a:latin typeface="+mn-lt"/>
              </a:rPr>
              <a:t> – </a:t>
            </a:r>
            <a:r>
              <a:rPr lang="de-DE" dirty="0" err="1">
                <a:latin typeface="+mn-lt"/>
              </a:rPr>
              <a:t>Systemic</a:t>
            </a:r>
            <a:r>
              <a:rPr lang="de-DE" dirty="0">
                <a:latin typeface="+mn-lt"/>
              </a:rPr>
              <a:t> Webinar </a:t>
            </a:r>
            <a:r>
              <a:rPr lang="de-DE" dirty="0" err="1">
                <a:latin typeface="+mn-lt"/>
              </a:rPr>
              <a:t>for</a:t>
            </a:r>
            <a:r>
              <a:rPr lang="de-DE" dirty="0">
                <a:latin typeface="+mn-lt"/>
              </a:rPr>
              <a:t> </a:t>
            </a:r>
            <a:r>
              <a:rPr lang="de-DE" dirty="0" err="1">
                <a:latin typeface="+mn-lt"/>
              </a:rPr>
              <a:t>Parents</a:t>
            </a:r>
            <a:r>
              <a:rPr lang="de-DE" dirty="0">
                <a:latin typeface="+mn-lt"/>
              </a:rPr>
              <a:t> </a:t>
            </a:r>
            <a:r>
              <a:rPr lang="de-DE" dirty="0" err="1">
                <a:latin typeface="+mn-lt"/>
              </a:rPr>
              <a:t>of</a:t>
            </a:r>
            <a:r>
              <a:rPr lang="de-DE" dirty="0">
                <a:latin typeface="+mn-lt"/>
              </a:rPr>
              <a:t> Teenagers </a:t>
            </a:r>
            <a:r>
              <a:rPr lang="de-DE" dirty="0" err="1">
                <a:latin typeface="+mn-lt"/>
              </a:rPr>
              <a:t>with</a:t>
            </a:r>
            <a:r>
              <a:rPr lang="de-DE" dirty="0">
                <a:latin typeface="+mn-lt"/>
              </a:rPr>
              <a:t> PIU</a:t>
            </a:r>
          </a:p>
        </p:txBody>
      </p:sp>
      <p:graphicFrame>
        <p:nvGraphicFramePr>
          <p:cNvPr id="12" name="Diagramm 11">
            <a:extLst>
              <a:ext uri="{FF2B5EF4-FFF2-40B4-BE49-F238E27FC236}">
                <a16:creationId xmlns:a16="http://schemas.microsoft.com/office/drawing/2014/main" id="{B695C618-7FCB-194F-0ACE-D3E44C4A12C7}"/>
              </a:ext>
            </a:extLst>
          </p:cNvPr>
          <p:cNvGraphicFramePr/>
          <p:nvPr>
            <p:extLst>
              <p:ext uri="{D42A27DB-BD31-4B8C-83A1-F6EECF244321}">
                <p14:modId xmlns:p14="http://schemas.microsoft.com/office/powerpoint/2010/main" val="4212141390"/>
              </p:ext>
            </p:extLst>
          </p:nvPr>
        </p:nvGraphicFramePr>
        <p:xfrm>
          <a:off x="5247409" y="1348161"/>
          <a:ext cx="7415006" cy="5008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Datumsplatzhalter 3">
            <a:extLst>
              <a:ext uri="{FF2B5EF4-FFF2-40B4-BE49-F238E27FC236}">
                <a16:creationId xmlns:a16="http://schemas.microsoft.com/office/drawing/2014/main" id="{0492FF6A-254F-7717-04B6-1816CC7DBF41}"/>
              </a:ext>
            </a:extLst>
          </p:cNvPr>
          <p:cNvSpPr>
            <a:spLocks noGrp="1"/>
          </p:cNvSpPr>
          <p:nvPr>
            <p:ph type="dt" sz="half" idx="2"/>
          </p:nvPr>
        </p:nvSpPr>
        <p:spPr>
          <a:xfrm>
            <a:off x="410549" y="6356355"/>
            <a:ext cx="1002793" cy="365125"/>
          </a:xfrm>
        </p:spPr>
        <p:txBody>
          <a:bodyPr/>
          <a:lstStyle/>
          <a:p>
            <a:r>
              <a:rPr lang="de-DE"/>
              <a:t>15.06.2023</a:t>
            </a:r>
            <a:endParaRPr lang="de-DE" dirty="0"/>
          </a:p>
        </p:txBody>
      </p:sp>
      <p:sp>
        <p:nvSpPr>
          <p:cNvPr id="18" name="Fußzeilenplatzhalter 4">
            <a:extLst>
              <a:ext uri="{FF2B5EF4-FFF2-40B4-BE49-F238E27FC236}">
                <a16:creationId xmlns:a16="http://schemas.microsoft.com/office/drawing/2014/main" id="{6CD6C162-69AC-3FAF-1D6C-CF5624C15BD0}"/>
              </a:ext>
            </a:extLst>
          </p:cNvPr>
          <p:cNvSpPr>
            <a:spLocks noGrp="1"/>
          </p:cNvSpPr>
          <p:nvPr>
            <p:ph type="ftr" sz="quarter" idx="3"/>
          </p:nvPr>
        </p:nvSpPr>
        <p:spPr>
          <a:xfrm>
            <a:off x="2185184" y="6356356"/>
            <a:ext cx="7821637" cy="365125"/>
          </a:xfrm>
        </p:spPr>
        <p:txBody>
          <a:bodyPr/>
          <a:lstStyle/>
          <a:p>
            <a:r>
              <a:rPr lang="de-DE" dirty="0"/>
              <a:t>Buchner</a:t>
            </a:r>
          </a:p>
        </p:txBody>
      </p:sp>
      <p:sp>
        <p:nvSpPr>
          <p:cNvPr id="19" name="Foliennummernplatzhalter 5">
            <a:extLst>
              <a:ext uri="{FF2B5EF4-FFF2-40B4-BE49-F238E27FC236}">
                <a16:creationId xmlns:a16="http://schemas.microsoft.com/office/drawing/2014/main" id="{098DD5D5-0B9E-2C3D-9F07-5CC46AF2227C}"/>
              </a:ext>
            </a:extLst>
          </p:cNvPr>
          <p:cNvSpPr>
            <a:spLocks noGrp="1"/>
          </p:cNvSpPr>
          <p:nvPr>
            <p:ph type="sldNum" sz="quarter" idx="4"/>
          </p:nvPr>
        </p:nvSpPr>
        <p:spPr>
          <a:xfrm>
            <a:off x="10795193" y="6356356"/>
            <a:ext cx="1002793" cy="365125"/>
          </a:xfrm>
        </p:spPr>
        <p:txBody>
          <a:bodyPr/>
          <a:lstStyle/>
          <a:p>
            <a:fld id="{EBD1CC9B-3E26-4D79-A9CD-D8834360E840}" type="slidenum">
              <a:rPr lang="de-DE" smtClean="0"/>
              <a:pPr/>
              <a:t>8</a:t>
            </a:fld>
            <a:endParaRPr lang="de-DE" dirty="0"/>
          </a:p>
        </p:txBody>
      </p:sp>
    </p:spTree>
    <p:extLst>
      <p:ext uri="{BB962C8B-B14F-4D97-AF65-F5344CB8AC3E}">
        <p14:creationId xmlns:p14="http://schemas.microsoft.com/office/powerpoint/2010/main" val="42803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graphicEl>
                                              <a:dgm id="{788CE4D2-7F8B-4057-B58A-C03C0CA7C75C}"/>
                                            </p:graphicEl>
                                          </p:spTgt>
                                        </p:tgtEl>
                                        <p:attrNameLst>
                                          <p:attrName>style.visibility</p:attrName>
                                        </p:attrNameLst>
                                      </p:cBhvr>
                                      <p:to>
                                        <p:strVal val="visible"/>
                                      </p:to>
                                    </p:set>
                                    <p:animEffect transition="in" filter="fade">
                                      <p:cBhvr>
                                        <p:cTn id="27" dur="500"/>
                                        <p:tgtEl>
                                          <p:spTgt spid="12">
                                            <p:graphicEl>
                                              <a:dgm id="{788CE4D2-7F8B-4057-B58A-C03C0CA7C75C}"/>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graphicEl>
                                              <a:dgm id="{2B132265-0A4F-4D91-8A2E-1781674C2493}"/>
                                            </p:graphicEl>
                                          </p:spTgt>
                                        </p:tgtEl>
                                        <p:attrNameLst>
                                          <p:attrName>style.visibility</p:attrName>
                                        </p:attrNameLst>
                                      </p:cBhvr>
                                      <p:to>
                                        <p:strVal val="visible"/>
                                      </p:to>
                                    </p:set>
                                    <p:animEffect transition="in" filter="fade">
                                      <p:cBhvr>
                                        <p:cTn id="30" dur="500"/>
                                        <p:tgtEl>
                                          <p:spTgt spid="12">
                                            <p:graphicEl>
                                              <a:dgm id="{2B132265-0A4F-4D91-8A2E-1781674C249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graphicEl>
                                              <a:dgm id="{8A9BD0DD-4018-4A90-A226-BF9202D48E17}"/>
                                            </p:graphicEl>
                                          </p:spTgt>
                                        </p:tgtEl>
                                        <p:attrNameLst>
                                          <p:attrName>style.visibility</p:attrName>
                                        </p:attrNameLst>
                                      </p:cBhvr>
                                      <p:to>
                                        <p:strVal val="visible"/>
                                      </p:to>
                                    </p:set>
                                    <p:animEffect transition="in" filter="fade">
                                      <p:cBhvr>
                                        <p:cTn id="35" dur="500"/>
                                        <p:tgtEl>
                                          <p:spTgt spid="12">
                                            <p:graphicEl>
                                              <a:dgm id="{8A9BD0DD-4018-4A90-A226-BF9202D48E17}"/>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graphicEl>
                                              <a:dgm id="{2E461398-8C8C-4C3A-B794-1D16CEEF0BD7}"/>
                                            </p:graphicEl>
                                          </p:spTgt>
                                        </p:tgtEl>
                                        <p:attrNameLst>
                                          <p:attrName>style.visibility</p:attrName>
                                        </p:attrNameLst>
                                      </p:cBhvr>
                                      <p:to>
                                        <p:strVal val="visible"/>
                                      </p:to>
                                    </p:set>
                                    <p:animEffect transition="in" filter="fade">
                                      <p:cBhvr>
                                        <p:cTn id="38" dur="500"/>
                                        <p:tgtEl>
                                          <p:spTgt spid="12">
                                            <p:graphicEl>
                                              <a:dgm id="{2E461398-8C8C-4C3A-B794-1D16CEEF0BD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graphicEl>
                                              <a:dgm id="{75AD4E68-4BE0-4E09-8002-04D46217319C}"/>
                                            </p:graphicEl>
                                          </p:spTgt>
                                        </p:tgtEl>
                                        <p:attrNameLst>
                                          <p:attrName>style.visibility</p:attrName>
                                        </p:attrNameLst>
                                      </p:cBhvr>
                                      <p:to>
                                        <p:strVal val="visible"/>
                                      </p:to>
                                    </p:set>
                                    <p:animEffect transition="in" filter="fade">
                                      <p:cBhvr>
                                        <p:cTn id="43" dur="500"/>
                                        <p:tgtEl>
                                          <p:spTgt spid="12">
                                            <p:graphicEl>
                                              <a:dgm id="{75AD4E68-4BE0-4E09-8002-04D46217319C}"/>
                                            </p:graphic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graphicEl>
                                              <a:dgm id="{7CD38D79-41F6-49D3-9849-5B63E6DB7875}"/>
                                            </p:graphicEl>
                                          </p:spTgt>
                                        </p:tgtEl>
                                        <p:attrNameLst>
                                          <p:attrName>style.visibility</p:attrName>
                                        </p:attrNameLst>
                                      </p:cBhvr>
                                      <p:to>
                                        <p:strVal val="visible"/>
                                      </p:to>
                                    </p:set>
                                    <p:animEffect transition="in" filter="fade">
                                      <p:cBhvr>
                                        <p:cTn id="46" dur="500"/>
                                        <p:tgtEl>
                                          <p:spTgt spid="12">
                                            <p:graphicEl>
                                              <a:dgm id="{7CD38D79-41F6-49D3-9849-5B63E6DB7875}"/>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graphicEl>
                                              <a:dgm id="{C8460498-D0FC-42CE-BBE3-94FB9A194418}"/>
                                            </p:graphicEl>
                                          </p:spTgt>
                                        </p:tgtEl>
                                        <p:attrNameLst>
                                          <p:attrName>style.visibility</p:attrName>
                                        </p:attrNameLst>
                                      </p:cBhvr>
                                      <p:to>
                                        <p:strVal val="visible"/>
                                      </p:to>
                                    </p:set>
                                    <p:animEffect transition="in" filter="fade">
                                      <p:cBhvr>
                                        <p:cTn id="51" dur="500"/>
                                        <p:tgtEl>
                                          <p:spTgt spid="12">
                                            <p:graphicEl>
                                              <a:dgm id="{C8460498-D0FC-42CE-BBE3-94FB9A194418}"/>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2">
                                            <p:graphicEl>
                                              <a:dgm id="{74134026-51E2-493A-9F7E-E59EE41D62D3}"/>
                                            </p:graphicEl>
                                          </p:spTgt>
                                        </p:tgtEl>
                                        <p:attrNameLst>
                                          <p:attrName>style.visibility</p:attrName>
                                        </p:attrNameLst>
                                      </p:cBhvr>
                                      <p:to>
                                        <p:strVal val="visible"/>
                                      </p:to>
                                    </p:set>
                                    <p:animEffect transition="in" filter="fade">
                                      <p:cBhvr>
                                        <p:cTn id="54" dur="500"/>
                                        <p:tgtEl>
                                          <p:spTgt spid="12">
                                            <p:graphicEl>
                                              <a:dgm id="{74134026-51E2-493A-9F7E-E59EE41D62D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
                                            <p:graphicEl>
                                              <a:dgm id="{D25939F9-51DA-4E18-9E81-F32DBA2F27FA}"/>
                                            </p:graphicEl>
                                          </p:spTgt>
                                        </p:tgtEl>
                                        <p:attrNameLst>
                                          <p:attrName>style.visibility</p:attrName>
                                        </p:attrNameLst>
                                      </p:cBhvr>
                                      <p:to>
                                        <p:strVal val="visible"/>
                                      </p:to>
                                    </p:set>
                                    <p:animEffect transition="in" filter="fade">
                                      <p:cBhvr>
                                        <p:cTn id="59" dur="500"/>
                                        <p:tgtEl>
                                          <p:spTgt spid="12">
                                            <p:graphicEl>
                                              <a:dgm id="{D25939F9-51DA-4E18-9E81-F32DBA2F27FA}"/>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graphicEl>
                                              <a:dgm id="{459F2337-7B83-422C-A95E-35591ED12503}"/>
                                            </p:graphicEl>
                                          </p:spTgt>
                                        </p:tgtEl>
                                        <p:attrNameLst>
                                          <p:attrName>style.visibility</p:attrName>
                                        </p:attrNameLst>
                                      </p:cBhvr>
                                      <p:to>
                                        <p:strVal val="visible"/>
                                      </p:to>
                                    </p:set>
                                    <p:animEffect transition="in" filter="fade">
                                      <p:cBhvr>
                                        <p:cTn id="62" dur="500"/>
                                        <p:tgtEl>
                                          <p:spTgt spid="12">
                                            <p:graphicEl>
                                              <a:dgm id="{459F2337-7B83-422C-A95E-35591ED1250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graphicEl>
                                              <a:dgm id="{E5791270-4949-4E37-9A7C-925B0DA98EAE}"/>
                                            </p:graphicEl>
                                          </p:spTgt>
                                        </p:tgtEl>
                                        <p:attrNameLst>
                                          <p:attrName>style.visibility</p:attrName>
                                        </p:attrNameLst>
                                      </p:cBhvr>
                                      <p:to>
                                        <p:strVal val="visible"/>
                                      </p:to>
                                    </p:set>
                                    <p:animEffect transition="in" filter="fade">
                                      <p:cBhvr>
                                        <p:cTn id="67" dur="500"/>
                                        <p:tgtEl>
                                          <p:spTgt spid="12">
                                            <p:graphicEl>
                                              <a:dgm id="{E5791270-4949-4E37-9A7C-925B0DA98EAE}"/>
                                            </p:graphic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graphicEl>
                                              <a:dgm id="{685D1760-2D49-446F-BDD7-61970FE2DF1E}"/>
                                            </p:graphicEl>
                                          </p:spTgt>
                                        </p:tgtEl>
                                        <p:attrNameLst>
                                          <p:attrName>style.visibility</p:attrName>
                                        </p:attrNameLst>
                                      </p:cBhvr>
                                      <p:to>
                                        <p:strVal val="visible"/>
                                      </p:to>
                                    </p:set>
                                    <p:animEffect transition="in" filter="fade">
                                      <p:cBhvr>
                                        <p:cTn id="70" dur="500"/>
                                        <p:tgtEl>
                                          <p:spTgt spid="12">
                                            <p:graphicEl>
                                              <a:dgm id="{685D1760-2D49-446F-BDD7-61970FE2DF1E}"/>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2">
                                            <p:graphicEl>
                                              <a:dgm id="{6C13ECF5-EC21-4D03-ACB7-0312DD434653}"/>
                                            </p:graphicEl>
                                          </p:spTgt>
                                        </p:tgtEl>
                                        <p:attrNameLst>
                                          <p:attrName>style.visibility</p:attrName>
                                        </p:attrNameLst>
                                      </p:cBhvr>
                                      <p:to>
                                        <p:strVal val="visible"/>
                                      </p:to>
                                    </p:set>
                                    <p:animEffect transition="in" filter="fade">
                                      <p:cBhvr>
                                        <p:cTn id="75" dur="500"/>
                                        <p:tgtEl>
                                          <p:spTgt spid="12">
                                            <p:graphicEl>
                                              <a:dgm id="{6C13ECF5-EC21-4D03-ACB7-0312DD434653}"/>
                                            </p:graphic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
                                            <p:graphicEl>
                                              <a:dgm id="{DFFBBB91-D236-49C3-BB82-AF34CA1A8CE0}"/>
                                            </p:graphicEl>
                                          </p:spTgt>
                                        </p:tgtEl>
                                        <p:attrNameLst>
                                          <p:attrName>style.visibility</p:attrName>
                                        </p:attrNameLst>
                                      </p:cBhvr>
                                      <p:to>
                                        <p:strVal val="visible"/>
                                      </p:to>
                                    </p:set>
                                    <p:animEffect transition="in" filter="fade">
                                      <p:cBhvr>
                                        <p:cTn id="78" dur="500"/>
                                        <p:tgtEl>
                                          <p:spTgt spid="12">
                                            <p:graphicEl>
                                              <a:dgm id="{DFFBBB91-D236-49C3-BB82-AF34CA1A8CE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2">
                                            <p:graphicEl>
                                              <a:dgm id="{1228E9BF-DCBD-4908-B942-5723D94CDD91}"/>
                                            </p:graphicEl>
                                          </p:spTgt>
                                        </p:tgtEl>
                                        <p:attrNameLst>
                                          <p:attrName>style.visibility</p:attrName>
                                        </p:attrNameLst>
                                      </p:cBhvr>
                                      <p:to>
                                        <p:strVal val="visible"/>
                                      </p:to>
                                    </p:set>
                                    <p:animEffect transition="in" filter="fade">
                                      <p:cBhvr>
                                        <p:cTn id="83" dur="500"/>
                                        <p:tgtEl>
                                          <p:spTgt spid="12">
                                            <p:graphicEl>
                                              <a:dgm id="{1228E9BF-DCBD-4908-B942-5723D94CDD91}"/>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2">
                                            <p:graphicEl>
                                              <a:dgm id="{1572AE5E-18BC-4D27-BE95-CCDC113B0762}"/>
                                            </p:graphicEl>
                                          </p:spTgt>
                                        </p:tgtEl>
                                        <p:attrNameLst>
                                          <p:attrName>style.visibility</p:attrName>
                                        </p:attrNameLst>
                                      </p:cBhvr>
                                      <p:to>
                                        <p:strVal val="visible"/>
                                      </p:to>
                                    </p:set>
                                    <p:animEffect transition="in" filter="fade">
                                      <p:cBhvr>
                                        <p:cTn id="86" dur="500"/>
                                        <p:tgtEl>
                                          <p:spTgt spid="12">
                                            <p:graphicEl>
                                              <a:dgm id="{1572AE5E-18BC-4D27-BE95-CCDC113B07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Graphic spid="1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5D9E66-3767-4B28-BC8B-898FCA8E6D6C}"/>
              </a:ext>
            </a:extLst>
          </p:cNvPr>
          <p:cNvSpPr>
            <a:spLocks noGrp="1"/>
          </p:cNvSpPr>
          <p:nvPr>
            <p:ph type="body" sz="quarter" idx="13"/>
          </p:nvPr>
        </p:nvSpPr>
        <p:spPr>
          <a:xfrm>
            <a:off x="410551" y="1700215"/>
            <a:ext cx="10042704" cy="4357687"/>
          </a:xfrm>
        </p:spPr>
        <p:txBody>
          <a:bodyPr/>
          <a:lstStyle/>
          <a:p>
            <a:r>
              <a:rPr lang="en-GB" sz="2000" dirty="0" err="1"/>
              <a:t>easyContact</a:t>
            </a:r>
            <a:r>
              <a:rPr lang="en-GB" sz="2000" dirty="0"/>
              <a:t> </a:t>
            </a:r>
            <a:r>
              <a:rPr lang="en-GB" sz="2000" dirty="0" err="1"/>
              <a:t>JugendSuchtBeratung</a:t>
            </a:r>
            <a:r>
              <a:rPr lang="en-GB" sz="2000" dirty="0"/>
              <a:t> (Youths Addiction Counselling) spread information about the programme in their network</a:t>
            </a:r>
          </a:p>
          <a:p>
            <a:r>
              <a:rPr lang="en-GB" sz="2000" dirty="0"/>
              <a:t>Interested parents contacted </a:t>
            </a:r>
            <a:r>
              <a:rPr lang="en-GB" sz="2000" dirty="0" err="1"/>
              <a:t>easyContact</a:t>
            </a:r>
            <a:r>
              <a:rPr lang="en-GB" sz="2000" dirty="0"/>
              <a:t> and were screened for eligibility </a:t>
            </a:r>
            <a:br>
              <a:rPr lang="en-GB" sz="2000" dirty="0"/>
            </a:br>
            <a:r>
              <a:rPr lang="en-GB" sz="2000" dirty="0"/>
              <a:t>(child or children in their teens with problematic internet use; commitment to participate in the study and all sessions)</a:t>
            </a:r>
          </a:p>
          <a:p>
            <a:r>
              <a:rPr lang="en-GB" sz="2000" dirty="0"/>
              <a:t>Data collection:</a:t>
            </a:r>
          </a:p>
          <a:p>
            <a:pPr lvl="1"/>
            <a:r>
              <a:rPr lang="en-GB" sz="2000" dirty="0"/>
              <a:t>In-depths guided interviews (online) with all participants (n = 7) before </a:t>
            </a:r>
            <a:r>
              <a:rPr lang="en-GB" sz="2000" dirty="0" err="1"/>
              <a:t>SWITch</a:t>
            </a:r>
            <a:r>
              <a:rPr lang="en-GB" sz="2000" dirty="0"/>
              <a:t> (mean 83:46 min., range 65:14-98:01 min.)</a:t>
            </a:r>
          </a:p>
          <a:p>
            <a:pPr lvl="1"/>
            <a:r>
              <a:rPr lang="en-GB" sz="2000" dirty="0"/>
              <a:t>Focus group discussion (online) with all participants (n = 6) at the end of </a:t>
            </a:r>
            <a:r>
              <a:rPr lang="en-GB" sz="2000" dirty="0" err="1"/>
              <a:t>SWITch</a:t>
            </a:r>
            <a:r>
              <a:rPr lang="en-GB" sz="2000" dirty="0"/>
              <a:t> (last session)</a:t>
            </a:r>
          </a:p>
          <a:p>
            <a:pPr lvl="1"/>
            <a:endParaRPr lang="en-GB" sz="2000" dirty="0"/>
          </a:p>
        </p:txBody>
      </p:sp>
      <p:sp>
        <p:nvSpPr>
          <p:cNvPr id="3" name="Titel 2">
            <a:extLst>
              <a:ext uri="{FF2B5EF4-FFF2-40B4-BE49-F238E27FC236}">
                <a16:creationId xmlns:a16="http://schemas.microsoft.com/office/drawing/2014/main" id="{54D65E96-F8AA-4699-924D-2FAAE4696784}"/>
              </a:ext>
            </a:extLst>
          </p:cNvPr>
          <p:cNvSpPr>
            <a:spLocks noGrp="1"/>
          </p:cNvSpPr>
          <p:nvPr>
            <p:ph type="title"/>
          </p:nvPr>
        </p:nvSpPr>
        <p:spPr/>
        <p:txBody>
          <a:bodyPr/>
          <a:lstStyle/>
          <a:p>
            <a:r>
              <a:rPr lang="de-DE" dirty="0"/>
              <a:t>Methods</a:t>
            </a:r>
          </a:p>
        </p:txBody>
      </p:sp>
      <p:sp>
        <p:nvSpPr>
          <p:cNvPr id="4" name="Datumsplatzhalter 3">
            <a:extLst>
              <a:ext uri="{FF2B5EF4-FFF2-40B4-BE49-F238E27FC236}">
                <a16:creationId xmlns:a16="http://schemas.microsoft.com/office/drawing/2014/main" id="{F2F329A7-8A43-45FA-9909-63A238A1631F}"/>
              </a:ext>
            </a:extLst>
          </p:cNvPr>
          <p:cNvSpPr>
            <a:spLocks noGrp="1"/>
          </p:cNvSpPr>
          <p:nvPr>
            <p:ph type="dt" sz="half" idx="2"/>
          </p:nvPr>
        </p:nvSpPr>
        <p:spPr/>
        <p:txBody>
          <a:bodyPr/>
          <a:lstStyle/>
          <a:p>
            <a:r>
              <a:rPr lang="de-DE"/>
              <a:t>15.06.2023</a:t>
            </a:r>
            <a:endParaRPr lang="de-DE" dirty="0"/>
          </a:p>
        </p:txBody>
      </p:sp>
      <p:sp>
        <p:nvSpPr>
          <p:cNvPr id="5" name="Fußzeilenplatzhalter 4">
            <a:extLst>
              <a:ext uri="{FF2B5EF4-FFF2-40B4-BE49-F238E27FC236}">
                <a16:creationId xmlns:a16="http://schemas.microsoft.com/office/drawing/2014/main" id="{D2D6D507-C215-4496-8CF0-43D28965B60F}"/>
              </a:ext>
            </a:extLst>
          </p:cNvPr>
          <p:cNvSpPr>
            <a:spLocks noGrp="1"/>
          </p:cNvSpPr>
          <p:nvPr>
            <p:ph type="ftr" sz="quarter" idx="3"/>
          </p:nvPr>
        </p:nvSpPr>
        <p:spPr/>
        <p:txBody>
          <a:bodyPr/>
          <a:lstStyle/>
          <a:p>
            <a:r>
              <a:rPr lang="de-DE" dirty="0"/>
              <a:t>Buchner</a:t>
            </a:r>
          </a:p>
        </p:txBody>
      </p:sp>
      <p:sp>
        <p:nvSpPr>
          <p:cNvPr id="6" name="Foliennummernplatzhalter 5">
            <a:extLst>
              <a:ext uri="{FF2B5EF4-FFF2-40B4-BE49-F238E27FC236}">
                <a16:creationId xmlns:a16="http://schemas.microsoft.com/office/drawing/2014/main" id="{AA01BBDB-D590-4BBC-861E-5741A6B71992}"/>
              </a:ext>
            </a:extLst>
          </p:cNvPr>
          <p:cNvSpPr>
            <a:spLocks noGrp="1"/>
          </p:cNvSpPr>
          <p:nvPr>
            <p:ph type="sldNum" sz="quarter" idx="4"/>
          </p:nvPr>
        </p:nvSpPr>
        <p:spPr/>
        <p:txBody>
          <a:bodyPr/>
          <a:lstStyle/>
          <a:p>
            <a:fld id="{EBD1CC9B-3E26-4D79-A9CD-D8834360E840}" type="slidenum">
              <a:rPr lang="de-DE" smtClean="0"/>
              <a:pPr/>
              <a:t>9</a:t>
            </a:fld>
            <a:endParaRPr lang="de-DE" dirty="0"/>
          </a:p>
        </p:txBody>
      </p:sp>
      <p:pic>
        <p:nvPicPr>
          <p:cNvPr id="8" name="Grafik 7" descr="Klemmbrett abgehakt Silhouette">
            <a:extLst>
              <a:ext uri="{FF2B5EF4-FFF2-40B4-BE49-F238E27FC236}">
                <a16:creationId xmlns:a16="http://schemas.microsoft.com/office/drawing/2014/main" id="{70CF362E-5D63-84FA-46E1-58E0A3FC48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3255" y="2244436"/>
            <a:ext cx="1184564" cy="1184564"/>
          </a:xfrm>
          <a:prstGeom prst="rect">
            <a:avLst/>
          </a:prstGeom>
        </p:spPr>
      </p:pic>
    </p:spTree>
    <p:extLst>
      <p:ext uri="{BB962C8B-B14F-4D97-AF65-F5344CB8AC3E}">
        <p14:creationId xmlns:p14="http://schemas.microsoft.com/office/powerpoint/2010/main" val="61148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HCU">
  <a:themeElements>
    <a:clrScheme name="Hochschulcampus Unna">
      <a:dk1>
        <a:srgbClr val="4F5355"/>
      </a:dk1>
      <a:lt1>
        <a:sysClr val="window" lastClr="FFFFFF"/>
      </a:lt1>
      <a:dk2>
        <a:srgbClr val="4F5355"/>
      </a:dk2>
      <a:lt2>
        <a:srgbClr val="E3E4E5"/>
      </a:lt2>
      <a:accent1>
        <a:srgbClr val="8BB638"/>
      </a:accent1>
      <a:accent2>
        <a:srgbClr val="E3E4E5"/>
      </a:accent2>
      <a:accent3>
        <a:srgbClr val="029676"/>
      </a:accent3>
      <a:accent4>
        <a:srgbClr val="4F5355"/>
      </a:accent4>
      <a:accent5>
        <a:srgbClr val="4AB5C4"/>
      </a:accent5>
      <a:accent6>
        <a:srgbClr val="0989B1"/>
      </a:accent6>
      <a:hlink>
        <a:srgbClr val="8BB638"/>
      </a:hlink>
      <a:folHlink>
        <a:srgbClr val="BA6906"/>
      </a:folHlink>
    </a:clrScheme>
    <a:fontScheme name="DHGS Standard">
      <a:majorFont>
        <a:latin typeface="DaxlinePro-Bold"/>
        <a:ea typeface=""/>
        <a:cs typeface=""/>
      </a:majorFont>
      <a:minorFont>
        <a:latin typeface="DaxlinePro-Regular"/>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D7D7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CU" id="{8193B3BA-4106-4D87-A959-01FF12E0B0C4}" vid="{A7C4CBB4-5B4D-4317-B78F-68709BA17A9D}"/>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HCU</Template>
  <TotalTime>0</TotalTime>
  <Words>3845</Words>
  <Application>Microsoft Office PowerPoint</Application>
  <PresentationFormat>Widescreen</PresentationFormat>
  <Paragraphs>542</Paragraphs>
  <Slides>27</Slides>
  <Notes>26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DaxlinePro-Bold</vt:lpstr>
      <vt:lpstr>DaxlinePro-Regular</vt:lpstr>
      <vt:lpstr>Futura Medium</vt:lpstr>
      <vt:lpstr>Wingdings</vt:lpstr>
      <vt:lpstr>HCU</vt:lpstr>
      <vt:lpstr>Support for parents of teenagers with problematic internet use – a qualitative analysis of the pilot programme SWITch</vt:lpstr>
      <vt:lpstr>PowerPoint Presentation</vt:lpstr>
      <vt:lpstr>Conflict of Interests</vt:lpstr>
      <vt:lpstr>Adolescents Online Usage</vt:lpstr>
      <vt:lpstr>Problematic Internet Use</vt:lpstr>
      <vt:lpstr>Risk factors for Problematic Internet Use</vt:lpstr>
      <vt:lpstr>Supporting parents</vt:lpstr>
      <vt:lpstr>SWITch – Systemic Webinar for Parents of Teenagers with PIU</vt:lpstr>
      <vt:lpstr>Methods</vt:lpstr>
      <vt:lpstr>Participants’ Characteristics</vt:lpstr>
      <vt:lpstr>Results: Needs and stressors reported by parents</vt:lpstr>
      <vt:lpstr>Results: Coping strategies and parents‘ wishes</vt:lpstr>
      <vt:lpstr>Results: Changes reported by parents in Session 8</vt:lpstr>
      <vt:lpstr>Results: Changes reported by parents in Session 8</vt:lpstr>
      <vt:lpstr>Conclusion</vt:lpstr>
      <vt:lpstr>Literaturverzeichnis</vt:lpstr>
      <vt:lpstr>Overview Session 1-3</vt:lpstr>
      <vt:lpstr>Overview Session 4-6</vt:lpstr>
      <vt:lpstr>Overview Session 7-8</vt:lpstr>
      <vt:lpstr>x</vt:lpstr>
      <vt:lpstr>x</vt:lpstr>
      <vt:lpstr>Session 1: Parents expectations and fears</vt:lpstr>
      <vt:lpstr>Session 2: Parents‘ Collected Coping Strategies</vt:lpstr>
      <vt:lpstr>Session 2: Target</vt:lpstr>
      <vt:lpstr>Results: Practitioners insight into needs and wants</vt:lpstr>
      <vt:lpstr>Results: Practitioners insight into family situations</vt:lpstr>
      <vt:lpstr>Results: Practitioners insight into possible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TIWO Design</dc:creator>
  <cp:lastModifiedBy>Namen, D.M. van (Dorine)</cp:lastModifiedBy>
  <cp:revision>644</cp:revision>
  <cp:lastPrinted>2018-07-04T13:40:58Z</cp:lastPrinted>
  <dcterms:created xsi:type="dcterms:W3CDTF">2013-04-18T07:20:14Z</dcterms:created>
  <dcterms:modified xsi:type="dcterms:W3CDTF">2023-06-14T05:22:45Z</dcterms:modified>
</cp:coreProperties>
</file>