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1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5" r:id="rId3"/>
    <p:sldId id="291" r:id="rId4"/>
    <p:sldId id="319" r:id="rId5"/>
    <p:sldId id="260" r:id="rId6"/>
    <p:sldId id="310" r:id="rId7"/>
    <p:sldId id="296" r:id="rId8"/>
    <p:sldId id="320" r:id="rId9"/>
    <p:sldId id="315" r:id="rId10"/>
    <p:sldId id="322" r:id="rId11"/>
    <p:sldId id="330" r:id="rId12"/>
    <p:sldId id="280" r:id="rId13"/>
    <p:sldId id="323" r:id="rId14"/>
    <p:sldId id="281" r:id="rId15"/>
    <p:sldId id="324" r:id="rId16"/>
    <p:sldId id="325" r:id="rId17"/>
    <p:sldId id="327" r:id="rId18"/>
    <p:sldId id="329" r:id="rId19"/>
    <p:sldId id="299" r:id="rId20"/>
    <p:sldId id="317" r:id="rId21"/>
    <p:sldId id="274" r:id="rId22"/>
  </p:sldIdLst>
  <p:sldSz cx="9144000" cy="6858000" type="screen4x3"/>
  <p:notesSz cx="7102475" cy="102330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75798" autoAdjust="0"/>
  </p:normalViewPr>
  <p:slideViewPr>
    <p:cSldViewPr>
      <p:cViewPr varScale="1">
        <p:scale>
          <a:sx n="71" d="100"/>
          <a:sy n="71" d="100"/>
        </p:scale>
        <p:origin x="138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01B52-D4E9-4AB0-A3D6-1E0F20A1A24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C622472-CCB2-424E-A11D-7471D3BC1273}">
      <dgm:prSet phldrT="[Text]"/>
      <dgm:spPr/>
      <dgm:t>
        <a:bodyPr/>
        <a:lstStyle/>
        <a:p>
          <a:r>
            <a:rPr lang="de-DE" sz="2200" dirty="0" err="1"/>
            <a:t>Addiction</a:t>
          </a:r>
          <a:r>
            <a:rPr lang="de-DE" sz="2200" dirty="0"/>
            <a:t> </a:t>
          </a:r>
          <a:r>
            <a:rPr lang="de-DE" sz="2200" dirty="0" err="1"/>
            <a:t>problems</a:t>
          </a:r>
          <a:endParaRPr lang="de-DE" sz="2200" dirty="0"/>
        </a:p>
      </dgm:t>
    </dgm:pt>
    <dgm:pt modelId="{C58952FC-3D73-427D-BDEF-B396ED4F0EEB}" type="parTrans" cxnId="{9BEF32BF-850A-4F35-817C-1ABFE2A04D59}">
      <dgm:prSet/>
      <dgm:spPr/>
      <dgm:t>
        <a:bodyPr/>
        <a:lstStyle/>
        <a:p>
          <a:endParaRPr lang="de-DE"/>
        </a:p>
      </dgm:t>
    </dgm:pt>
    <dgm:pt modelId="{B7A746A8-A789-41CE-8AFF-AEAF8B9D9139}" type="sibTrans" cxnId="{9BEF32BF-850A-4F35-817C-1ABFE2A04D59}">
      <dgm:prSet/>
      <dgm:spPr/>
      <dgm:t>
        <a:bodyPr/>
        <a:lstStyle/>
        <a:p>
          <a:endParaRPr lang="de-DE"/>
        </a:p>
      </dgm:t>
    </dgm:pt>
    <dgm:pt modelId="{9FBDC3A9-4D35-401A-88E1-033789F62245}">
      <dgm:prSet phldrT="[Text]" custT="1"/>
      <dgm:spPr/>
      <dgm:t>
        <a:bodyPr/>
        <a:lstStyle/>
        <a:p>
          <a:r>
            <a:rPr lang="de-DE" sz="2000" dirty="0"/>
            <a:t>Form, </a:t>
          </a:r>
          <a:r>
            <a:rPr lang="de-DE" sz="2000" dirty="0" err="1"/>
            <a:t>quantity</a:t>
          </a:r>
          <a:r>
            <a:rPr lang="de-DE" sz="2000" dirty="0"/>
            <a:t>, </a:t>
          </a:r>
          <a:r>
            <a:rPr lang="de-DE" sz="2000" dirty="0" err="1"/>
            <a:t>pattern</a:t>
          </a:r>
          <a:endParaRPr lang="de-DE" sz="2000" dirty="0"/>
        </a:p>
      </dgm:t>
    </dgm:pt>
    <dgm:pt modelId="{480BD2A9-5F39-4E50-9157-2A2B9F97BBF6}" type="parTrans" cxnId="{94C05CAA-7B20-430E-92EF-A9D74ABC775B}">
      <dgm:prSet/>
      <dgm:spPr/>
      <dgm:t>
        <a:bodyPr/>
        <a:lstStyle/>
        <a:p>
          <a:endParaRPr lang="de-DE"/>
        </a:p>
      </dgm:t>
    </dgm:pt>
    <dgm:pt modelId="{16011C08-1DB2-42BC-92AE-A13A5041CE26}" type="sibTrans" cxnId="{94C05CAA-7B20-430E-92EF-A9D74ABC775B}">
      <dgm:prSet/>
      <dgm:spPr/>
      <dgm:t>
        <a:bodyPr/>
        <a:lstStyle/>
        <a:p>
          <a:endParaRPr lang="de-DE"/>
        </a:p>
      </dgm:t>
    </dgm:pt>
    <dgm:pt modelId="{AE88B4B1-0B3D-4579-9FA8-1268F1752BF2}">
      <dgm:prSet phldrT="[Text]" custT="1"/>
      <dgm:spPr/>
      <dgm:t>
        <a:bodyPr/>
        <a:lstStyle/>
        <a:p>
          <a:r>
            <a:rPr lang="de-DE" sz="2000" dirty="0"/>
            <a:t>Development, </a:t>
          </a:r>
          <a:r>
            <a:rPr lang="de-DE" sz="2000" dirty="0" err="1"/>
            <a:t>abstinence</a:t>
          </a:r>
          <a:r>
            <a:rPr lang="de-DE" sz="2000" dirty="0"/>
            <a:t>, </a:t>
          </a:r>
          <a:r>
            <a:rPr lang="de-DE" sz="2000" dirty="0" err="1"/>
            <a:t>relapses</a:t>
          </a:r>
          <a:r>
            <a:rPr lang="de-DE" sz="2000" dirty="0"/>
            <a:t>, </a:t>
          </a:r>
          <a:r>
            <a:rPr lang="de-DE" sz="2000" dirty="0" err="1"/>
            <a:t>treatment</a:t>
          </a:r>
          <a:r>
            <a:rPr lang="de-DE" sz="2000" dirty="0"/>
            <a:t> </a:t>
          </a:r>
          <a:r>
            <a:rPr lang="de-DE" sz="2000" dirty="0" err="1"/>
            <a:t>utilization</a:t>
          </a:r>
          <a:r>
            <a:rPr lang="de-DE" sz="2000" dirty="0"/>
            <a:t> IP</a:t>
          </a:r>
        </a:p>
      </dgm:t>
    </dgm:pt>
    <dgm:pt modelId="{199BA90F-06F2-4397-B0F6-06E2A03E6716}" type="parTrans" cxnId="{942A5FDD-3662-48FC-95AD-9A00F7985F5C}">
      <dgm:prSet/>
      <dgm:spPr/>
      <dgm:t>
        <a:bodyPr/>
        <a:lstStyle/>
        <a:p>
          <a:endParaRPr lang="de-DE"/>
        </a:p>
      </dgm:t>
    </dgm:pt>
    <dgm:pt modelId="{16335F36-E2F7-46DE-8CF1-AE0B792B8724}" type="sibTrans" cxnId="{942A5FDD-3662-48FC-95AD-9A00F7985F5C}">
      <dgm:prSet/>
      <dgm:spPr/>
      <dgm:t>
        <a:bodyPr/>
        <a:lstStyle/>
        <a:p>
          <a:endParaRPr lang="de-DE"/>
        </a:p>
      </dgm:t>
    </dgm:pt>
    <dgm:pt modelId="{6D8231FD-2E58-4871-9DAF-AF5F90476BA7}">
      <dgm:prSet phldrT="[Text]"/>
      <dgm:spPr/>
      <dgm:t>
        <a:bodyPr/>
        <a:lstStyle/>
        <a:p>
          <a:r>
            <a:rPr lang="de-DE" sz="2200" dirty="0" err="1"/>
            <a:t>Strain</a:t>
          </a:r>
          <a:endParaRPr lang="de-DE" sz="2200" dirty="0"/>
        </a:p>
      </dgm:t>
    </dgm:pt>
    <dgm:pt modelId="{36FE9123-ACB5-4CBA-9D3C-7FD7F51C816D}" type="parTrans" cxnId="{DFF2E8C5-7FF5-4A5D-858B-2C3DB792543D}">
      <dgm:prSet/>
      <dgm:spPr/>
      <dgm:t>
        <a:bodyPr/>
        <a:lstStyle/>
        <a:p>
          <a:endParaRPr lang="de-DE"/>
        </a:p>
      </dgm:t>
    </dgm:pt>
    <dgm:pt modelId="{C585CD47-26D5-4C57-B8F7-696EE93BCE25}" type="sibTrans" cxnId="{DFF2E8C5-7FF5-4A5D-858B-2C3DB792543D}">
      <dgm:prSet/>
      <dgm:spPr/>
      <dgm:t>
        <a:bodyPr/>
        <a:lstStyle/>
        <a:p>
          <a:endParaRPr lang="de-DE"/>
        </a:p>
      </dgm:t>
    </dgm:pt>
    <dgm:pt modelId="{A1EFDF19-1151-4BE3-80BB-314E98A2159D}">
      <dgm:prSet phldrT="[Text]" custT="1"/>
      <dgm:spPr/>
      <dgm:t>
        <a:bodyPr/>
        <a:lstStyle/>
        <a:p>
          <a:r>
            <a:rPr lang="de-DE" sz="2000" dirty="0"/>
            <a:t>Familial, social, </a:t>
          </a:r>
          <a:r>
            <a:rPr lang="de-DE" sz="2000" dirty="0" err="1"/>
            <a:t>financial</a:t>
          </a:r>
          <a:r>
            <a:rPr lang="de-DE" sz="2000" dirty="0"/>
            <a:t>, </a:t>
          </a:r>
          <a:r>
            <a:rPr lang="de-DE" sz="2000" dirty="0" err="1"/>
            <a:t>psychological</a:t>
          </a:r>
          <a:r>
            <a:rPr lang="de-DE" sz="2000" dirty="0"/>
            <a:t>, </a:t>
          </a:r>
          <a:r>
            <a:rPr lang="de-DE" sz="2000" dirty="0" err="1"/>
            <a:t>somatic</a:t>
          </a:r>
          <a:r>
            <a:rPr lang="de-DE" sz="2000" dirty="0"/>
            <a:t>, </a:t>
          </a:r>
          <a:r>
            <a:rPr lang="de-DE" sz="2000" dirty="0" err="1"/>
            <a:t>guilt</a:t>
          </a:r>
          <a:r>
            <a:rPr lang="de-DE" sz="2000" dirty="0"/>
            <a:t>, </a:t>
          </a:r>
          <a:r>
            <a:rPr lang="de-DE" sz="2000" dirty="0" err="1"/>
            <a:t>shame</a:t>
          </a:r>
          <a:endParaRPr lang="de-DE" sz="2000" dirty="0"/>
        </a:p>
      </dgm:t>
    </dgm:pt>
    <dgm:pt modelId="{7D6CF964-F162-42ED-8747-4961618394D7}" type="parTrans" cxnId="{FB5B68E7-A2E8-4E2D-8586-D8D8140F7366}">
      <dgm:prSet/>
      <dgm:spPr/>
      <dgm:t>
        <a:bodyPr/>
        <a:lstStyle/>
        <a:p>
          <a:endParaRPr lang="de-DE"/>
        </a:p>
      </dgm:t>
    </dgm:pt>
    <dgm:pt modelId="{398924F0-88E0-442E-A835-C730271D30FC}" type="sibTrans" cxnId="{FB5B68E7-A2E8-4E2D-8586-D8D8140F7366}">
      <dgm:prSet/>
      <dgm:spPr/>
      <dgm:t>
        <a:bodyPr/>
        <a:lstStyle/>
        <a:p>
          <a:endParaRPr lang="de-DE"/>
        </a:p>
      </dgm:t>
    </dgm:pt>
    <dgm:pt modelId="{16ADD7FC-B976-4C00-9D91-CE84A5BA7C49}">
      <dgm:prSet phldrT="[Text]"/>
      <dgm:spPr/>
      <dgm:t>
        <a:bodyPr/>
        <a:lstStyle/>
        <a:p>
          <a:r>
            <a:rPr lang="de-DE" sz="2200" dirty="0"/>
            <a:t>Coping </a:t>
          </a:r>
          <a:r>
            <a:rPr lang="de-DE" sz="2200" dirty="0" err="1"/>
            <a:t>strategies</a:t>
          </a:r>
          <a:endParaRPr lang="de-DE" sz="2200" dirty="0"/>
        </a:p>
      </dgm:t>
    </dgm:pt>
    <dgm:pt modelId="{B06B65EE-5D10-4CBB-BE96-D1B9E5BC764E}" type="parTrans" cxnId="{795DDCA8-60A7-47DD-AE79-3E530188EDBB}">
      <dgm:prSet/>
      <dgm:spPr/>
      <dgm:t>
        <a:bodyPr/>
        <a:lstStyle/>
        <a:p>
          <a:endParaRPr lang="de-DE"/>
        </a:p>
      </dgm:t>
    </dgm:pt>
    <dgm:pt modelId="{0F9AA071-C825-4D10-8656-E3743CF52F80}" type="sibTrans" cxnId="{795DDCA8-60A7-47DD-AE79-3E530188EDBB}">
      <dgm:prSet/>
      <dgm:spPr/>
      <dgm:t>
        <a:bodyPr/>
        <a:lstStyle/>
        <a:p>
          <a:endParaRPr lang="de-DE"/>
        </a:p>
      </dgm:t>
    </dgm:pt>
    <dgm:pt modelId="{473343B8-139C-46D5-8EBF-72A8AA52B6F3}">
      <dgm:prSet phldrT="[Text]" custT="1"/>
      <dgm:spPr/>
      <dgm:t>
        <a:bodyPr/>
        <a:lstStyle/>
        <a:p>
          <a:r>
            <a:rPr lang="de-DE" sz="2000" dirty="0" err="1"/>
            <a:t>Attitudes</a:t>
          </a:r>
          <a:r>
            <a:rPr lang="de-DE" sz="2000" dirty="0"/>
            <a:t>, behavioral </a:t>
          </a:r>
          <a:r>
            <a:rPr lang="de-DE" sz="2000" dirty="0" err="1"/>
            <a:t>patterns</a:t>
          </a:r>
          <a:endParaRPr lang="de-DE" sz="2000" dirty="0"/>
        </a:p>
      </dgm:t>
    </dgm:pt>
    <dgm:pt modelId="{C2A77E4A-8FAB-4BC0-B0AB-EEBC8A594BA3}" type="parTrans" cxnId="{C95A46A5-5E1D-4C35-863A-39A2372EC22B}">
      <dgm:prSet/>
      <dgm:spPr/>
      <dgm:t>
        <a:bodyPr/>
        <a:lstStyle/>
        <a:p>
          <a:endParaRPr lang="de-DE"/>
        </a:p>
      </dgm:t>
    </dgm:pt>
    <dgm:pt modelId="{2694B643-A332-4AB2-A6EB-E9BA9B9E87E5}" type="sibTrans" cxnId="{C95A46A5-5E1D-4C35-863A-39A2372EC22B}">
      <dgm:prSet/>
      <dgm:spPr/>
      <dgm:t>
        <a:bodyPr/>
        <a:lstStyle/>
        <a:p>
          <a:endParaRPr lang="de-DE"/>
        </a:p>
      </dgm:t>
    </dgm:pt>
    <dgm:pt modelId="{786B8C8D-2C8F-4BE6-B580-812305B03BD9}">
      <dgm:prSet/>
      <dgm:spPr/>
      <dgm:t>
        <a:bodyPr/>
        <a:lstStyle/>
        <a:p>
          <a:r>
            <a:rPr lang="de-DE" sz="2200" dirty="0"/>
            <a:t>Resources</a:t>
          </a:r>
        </a:p>
      </dgm:t>
    </dgm:pt>
    <dgm:pt modelId="{3C28AE9C-B88D-4C5F-A87B-16007C5A21C5}" type="parTrans" cxnId="{2325606D-6193-4436-BFA1-3D24D873F4CA}">
      <dgm:prSet/>
      <dgm:spPr/>
      <dgm:t>
        <a:bodyPr/>
        <a:lstStyle/>
        <a:p>
          <a:endParaRPr lang="de-DE"/>
        </a:p>
      </dgm:t>
    </dgm:pt>
    <dgm:pt modelId="{D1F1132E-67C8-4B90-80F1-197062EC2F2D}" type="sibTrans" cxnId="{2325606D-6193-4436-BFA1-3D24D873F4CA}">
      <dgm:prSet/>
      <dgm:spPr/>
      <dgm:t>
        <a:bodyPr/>
        <a:lstStyle/>
        <a:p>
          <a:endParaRPr lang="de-DE"/>
        </a:p>
      </dgm:t>
    </dgm:pt>
    <dgm:pt modelId="{22438114-A0C6-48B8-B5B5-1C3F807916F5}">
      <dgm:prSet custT="1"/>
      <dgm:spPr/>
      <dgm:t>
        <a:bodyPr/>
        <a:lstStyle/>
        <a:p>
          <a:r>
            <a:rPr lang="de-DE" sz="2000" dirty="0"/>
            <a:t>Family, </a:t>
          </a:r>
          <a:r>
            <a:rPr lang="de-DE" sz="2000" dirty="0" err="1"/>
            <a:t>partners</a:t>
          </a:r>
          <a:r>
            <a:rPr lang="de-DE" sz="2000" dirty="0"/>
            <a:t>, </a:t>
          </a:r>
          <a:r>
            <a:rPr lang="de-DE" sz="2000" dirty="0" err="1"/>
            <a:t>friends</a:t>
          </a:r>
          <a:r>
            <a:rPr lang="de-DE" sz="2000" dirty="0"/>
            <a:t>, </a:t>
          </a:r>
          <a:r>
            <a:rPr lang="de-DE" sz="2000" dirty="0" err="1"/>
            <a:t>work</a:t>
          </a:r>
          <a:r>
            <a:rPr lang="de-DE" sz="2000" dirty="0"/>
            <a:t>, </a:t>
          </a:r>
          <a:r>
            <a:rPr lang="de-DE" sz="2000" dirty="0" err="1"/>
            <a:t>colleagues</a:t>
          </a:r>
          <a:endParaRPr lang="de-DE" sz="2000" dirty="0"/>
        </a:p>
      </dgm:t>
    </dgm:pt>
    <dgm:pt modelId="{7DA23677-3DB0-42DC-AF3D-16418B16F1A6}" type="parTrans" cxnId="{E102F0FB-959A-44F7-8B07-56813B033D2B}">
      <dgm:prSet/>
      <dgm:spPr/>
      <dgm:t>
        <a:bodyPr/>
        <a:lstStyle/>
        <a:p>
          <a:endParaRPr lang="de-DE"/>
        </a:p>
      </dgm:t>
    </dgm:pt>
    <dgm:pt modelId="{756F0850-0012-475C-8555-DA6249B0FF1C}" type="sibTrans" cxnId="{E102F0FB-959A-44F7-8B07-56813B033D2B}">
      <dgm:prSet/>
      <dgm:spPr/>
      <dgm:t>
        <a:bodyPr/>
        <a:lstStyle/>
        <a:p>
          <a:endParaRPr lang="de-DE"/>
        </a:p>
      </dgm:t>
    </dgm:pt>
    <dgm:pt modelId="{D8732CC2-2A35-4B34-B953-D6D6B1F7E381}">
      <dgm:prSet custT="1"/>
      <dgm:spPr/>
      <dgm:t>
        <a:bodyPr/>
        <a:lstStyle/>
        <a:p>
          <a:r>
            <a:rPr lang="de-DE" sz="2000" dirty="0"/>
            <a:t>Leisure time, </a:t>
          </a:r>
          <a:r>
            <a:rPr lang="de-DE" sz="2000" dirty="0" err="1"/>
            <a:t>nature</a:t>
          </a:r>
          <a:r>
            <a:rPr lang="de-DE" sz="2000" dirty="0"/>
            <a:t>, </a:t>
          </a:r>
          <a:r>
            <a:rPr lang="de-DE" sz="2000" dirty="0" err="1"/>
            <a:t>religion</a:t>
          </a:r>
          <a:endParaRPr lang="de-DE" sz="2000" dirty="0"/>
        </a:p>
      </dgm:t>
    </dgm:pt>
    <dgm:pt modelId="{02BB81DF-7698-4C59-BF31-C40A06DF6E31}" type="parTrans" cxnId="{A14C01B2-308A-4D7E-8D04-09D88C9B8D0E}">
      <dgm:prSet/>
      <dgm:spPr/>
      <dgm:t>
        <a:bodyPr/>
        <a:lstStyle/>
        <a:p>
          <a:endParaRPr lang="de-DE"/>
        </a:p>
      </dgm:t>
    </dgm:pt>
    <dgm:pt modelId="{F2FB1AFB-5E7D-4358-BE4B-8E4337413EE3}" type="sibTrans" cxnId="{A14C01B2-308A-4D7E-8D04-09D88C9B8D0E}">
      <dgm:prSet/>
      <dgm:spPr/>
      <dgm:t>
        <a:bodyPr/>
        <a:lstStyle/>
        <a:p>
          <a:endParaRPr lang="de-DE"/>
        </a:p>
      </dgm:t>
    </dgm:pt>
    <dgm:pt modelId="{14A7B5AD-E615-4152-9172-7E377C512263}">
      <dgm:prSet/>
      <dgm:spPr/>
      <dgm:t>
        <a:bodyPr/>
        <a:lstStyle/>
        <a:p>
          <a:r>
            <a:rPr lang="de-DE" sz="2200" dirty="0"/>
            <a:t>Needs and </a:t>
          </a:r>
          <a:r>
            <a:rPr lang="de-DE" sz="2200" dirty="0" err="1"/>
            <a:t>barriers</a:t>
          </a:r>
          <a:r>
            <a:rPr lang="de-DE" sz="2200" dirty="0"/>
            <a:t> </a:t>
          </a:r>
          <a:r>
            <a:rPr lang="de-DE" sz="2200" dirty="0" err="1"/>
            <a:t>to</a:t>
          </a:r>
          <a:r>
            <a:rPr lang="de-DE" sz="2200" dirty="0"/>
            <a:t> </a:t>
          </a:r>
          <a:r>
            <a:rPr lang="de-DE" sz="2200" dirty="0" err="1"/>
            <a:t>treatment</a:t>
          </a:r>
          <a:endParaRPr lang="de-DE" sz="2200" dirty="0"/>
        </a:p>
      </dgm:t>
    </dgm:pt>
    <dgm:pt modelId="{0C58113D-B51E-4A86-B598-3A321B0E1D19}" type="parTrans" cxnId="{476DAFA6-5441-45C1-8A4E-59B88346BB24}">
      <dgm:prSet/>
      <dgm:spPr/>
      <dgm:t>
        <a:bodyPr/>
        <a:lstStyle/>
        <a:p>
          <a:endParaRPr lang="de-DE"/>
        </a:p>
      </dgm:t>
    </dgm:pt>
    <dgm:pt modelId="{1052ED98-834A-465F-B095-C41FC8C44B77}" type="sibTrans" cxnId="{476DAFA6-5441-45C1-8A4E-59B88346BB24}">
      <dgm:prSet/>
      <dgm:spPr/>
      <dgm:t>
        <a:bodyPr/>
        <a:lstStyle/>
        <a:p>
          <a:endParaRPr lang="de-DE"/>
        </a:p>
      </dgm:t>
    </dgm:pt>
    <dgm:pt modelId="{7DB69A80-8FE7-40BC-8987-D90A04B4A5AD}">
      <dgm:prSet custT="1"/>
      <dgm:spPr/>
      <dgm:t>
        <a:bodyPr/>
        <a:lstStyle/>
        <a:p>
          <a:r>
            <a:rPr lang="de-DE" sz="1900" dirty="0"/>
            <a:t>Treatment </a:t>
          </a:r>
          <a:r>
            <a:rPr lang="de-DE" sz="1900" dirty="0" err="1"/>
            <a:t>utilization</a:t>
          </a:r>
          <a:r>
            <a:rPr lang="de-DE" sz="1900" dirty="0"/>
            <a:t>, </a:t>
          </a:r>
          <a:r>
            <a:rPr lang="de-DE" sz="1900" dirty="0" err="1"/>
            <a:t>access</a:t>
          </a:r>
          <a:r>
            <a:rPr lang="de-DE" sz="1900" dirty="0"/>
            <a:t> </a:t>
          </a:r>
          <a:r>
            <a:rPr lang="de-DE" sz="1900" dirty="0" err="1"/>
            <a:t>to</a:t>
          </a:r>
          <a:r>
            <a:rPr lang="de-DE" sz="1900" dirty="0"/>
            <a:t> </a:t>
          </a:r>
          <a:r>
            <a:rPr lang="de-DE" sz="1900" dirty="0" err="1"/>
            <a:t>the</a:t>
          </a:r>
          <a:r>
            <a:rPr lang="de-DE" sz="1900" dirty="0"/>
            <a:t> </a:t>
          </a:r>
          <a:r>
            <a:rPr lang="de-DE" sz="1900" dirty="0" err="1"/>
            <a:t>treatment</a:t>
          </a:r>
          <a:r>
            <a:rPr lang="de-DE" sz="1900" dirty="0"/>
            <a:t> </a:t>
          </a:r>
          <a:r>
            <a:rPr lang="de-DE" sz="1900" dirty="0" err="1"/>
            <a:t>system</a:t>
          </a:r>
          <a:endParaRPr lang="de-DE" sz="1900" dirty="0"/>
        </a:p>
      </dgm:t>
    </dgm:pt>
    <dgm:pt modelId="{1A0F6D4C-DB96-46ED-9347-E9F55452FA8F}" type="parTrans" cxnId="{BC695004-934D-403B-9544-A205006D7201}">
      <dgm:prSet/>
      <dgm:spPr/>
      <dgm:t>
        <a:bodyPr/>
        <a:lstStyle/>
        <a:p>
          <a:endParaRPr lang="de-DE"/>
        </a:p>
      </dgm:t>
    </dgm:pt>
    <dgm:pt modelId="{B2E1DCC8-4E1A-4D49-9B42-A1B26DDB3950}" type="sibTrans" cxnId="{BC695004-934D-403B-9544-A205006D7201}">
      <dgm:prSet/>
      <dgm:spPr/>
      <dgm:t>
        <a:bodyPr/>
        <a:lstStyle/>
        <a:p>
          <a:endParaRPr lang="de-DE"/>
        </a:p>
      </dgm:t>
    </dgm:pt>
    <dgm:pt modelId="{E3ED6952-C580-4F8D-B6CA-311DB6CBC812}">
      <dgm:prSet custT="1"/>
      <dgm:spPr/>
      <dgm:t>
        <a:bodyPr/>
        <a:lstStyle/>
        <a:p>
          <a:r>
            <a:rPr lang="de-DE" sz="1900" dirty="0" err="1"/>
            <a:t>Barriers</a:t>
          </a:r>
          <a:r>
            <a:rPr lang="de-DE" sz="1900" dirty="0"/>
            <a:t> </a:t>
          </a:r>
          <a:r>
            <a:rPr lang="de-DE" sz="1900" dirty="0" err="1"/>
            <a:t>to</a:t>
          </a:r>
          <a:r>
            <a:rPr lang="de-DE" sz="1900" dirty="0"/>
            <a:t> </a:t>
          </a:r>
          <a:r>
            <a:rPr lang="de-DE" sz="1900" dirty="0" err="1"/>
            <a:t>treatment</a:t>
          </a:r>
          <a:endParaRPr lang="de-DE" sz="1900" dirty="0"/>
        </a:p>
      </dgm:t>
    </dgm:pt>
    <dgm:pt modelId="{BB6B8656-4245-4803-8075-0842F1BA2DF7}" type="parTrans" cxnId="{60605733-BF23-4604-B816-9FCF1F3FD839}">
      <dgm:prSet/>
      <dgm:spPr/>
      <dgm:t>
        <a:bodyPr/>
        <a:lstStyle/>
        <a:p>
          <a:endParaRPr lang="de-DE"/>
        </a:p>
      </dgm:t>
    </dgm:pt>
    <dgm:pt modelId="{667822F2-7E1E-416A-999D-65871486B687}" type="sibTrans" cxnId="{60605733-BF23-4604-B816-9FCF1F3FD839}">
      <dgm:prSet/>
      <dgm:spPr/>
      <dgm:t>
        <a:bodyPr/>
        <a:lstStyle/>
        <a:p>
          <a:endParaRPr lang="de-DE"/>
        </a:p>
      </dgm:t>
    </dgm:pt>
    <dgm:pt modelId="{01A58536-76C5-40F0-A035-8E9970E58298}">
      <dgm:prSet phldrT="[Text]" custT="1"/>
      <dgm:spPr/>
      <dgm:t>
        <a:bodyPr/>
        <a:lstStyle/>
        <a:p>
          <a:r>
            <a:rPr lang="de-DE" sz="2000" dirty="0" err="1"/>
            <a:t>Appropriate</a:t>
          </a:r>
          <a:r>
            <a:rPr lang="de-DE" sz="2000" dirty="0"/>
            <a:t>/</a:t>
          </a:r>
          <a:r>
            <a:rPr lang="de-DE" sz="2000" dirty="0" err="1"/>
            <a:t>unsuitable</a:t>
          </a:r>
          <a:r>
            <a:rPr lang="de-DE" sz="2000" dirty="0"/>
            <a:t> </a:t>
          </a:r>
          <a:r>
            <a:rPr lang="de-DE" sz="2000" dirty="0" err="1"/>
            <a:t>strategies</a:t>
          </a:r>
          <a:r>
            <a:rPr lang="de-DE" sz="2000" dirty="0"/>
            <a:t>, </a:t>
          </a:r>
          <a:r>
            <a:rPr lang="de-DE" sz="2000" dirty="0" err="1"/>
            <a:t>changes</a:t>
          </a:r>
          <a:r>
            <a:rPr lang="de-DE" sz="2000" dirty="0"/>
            <a:t> in </a:t>
          </a:r>
          <a:r>
            <a:rPr lang="de-DE" sz="2000" dirty="0" err="1"/>
            <a:t>strategies</a:t>
          </a:r>
          <a:endParaRPr lang="de-DE" sz="2000" dirty="0"/>
        </a:p>
      </dgm:t>
    </dgm:pt>
    <dgm:pt modelId="{6B86D8E3-693D-4BDD-A9AE-A535C15446F9}" type="parTrans" cxnId="{DB0B9D7B-B24C-4966-8F8E-416377A16C29}">
      <dgm:prSet/>
      <dgm:spPr/>
      <dgm:t>
        <a:bodyPr/>
        <a:lstStyle/>
        <a:p>
          <a:endParaRPr lang="de-DE"/>
        </a:p>
      </dgm:t>
    </dgm:pt>
    <dgm:pt modelId="{8C40DCC3-5A67-412C-BA23-8D36483D046B}" type="sibTrans" cxnId="{DB0B9D7B-B24C-4966-8F8E-416377A16C29}">
      <dgm:prSet/>
      <dgm:spPr/>
      <dgm:t>
        <a:bodyPr/>
        <a:lstStyle/>
        <a:p>
          <a:endParaRPr lang="de-DE"/>
        </a:p>
      </dgm:t>
    </dgm:pt>
    <dgm:pt modelId="{9DF2BCFD-ED50-4DF3-9FF2-D8CC8327438B}" type="pres">
      <dgm:prSet presAssocID="{4C801B52-D4E9-4AB0-A3D6-1E0F20A1A24F}" presName="linear" presStyleCnt="0">
        <dgm:presLayoutVars>
          <dgm:dir/>
          <dgm:resizeHandles val="exact"/>
        </dgm:presLayoutVars>
      </dgm:prSet>
      <dgm:spPr/>
    </dgm:pt>
    <dgm:pt modelId="{30E1A019-42D7-4CD5-9DB1-050016565006}" type="pres">
      <dgm:prSet presAssocID="{8C622472-CCB2-424E-A11D-7471D3BC1273}" presName="comp" presStyleCnt="0"/>
      <dgm:spPr/>
    </dgm:pt>
    <dgm:pt modelId="{32F2035E-56C4-4084-A79E-774665059E43}" type="pres">
      <dgm:prSet presAssocID="{8C622472-CCB2-424E-A11D-7471D3BC1273}" presName="box" presStyleLbl="node1" presStyleIdx="0" presStyleCnt="5"/>
      <dgm:spPr/>
    </dgm:pt>
    <dgm:pt modelId="{74FCD0BA-2B6D-4C94-A78F-AD0D9EC7FE21}" type="pres">
      <dgm:prSet presAssocID="{8C622472-CCB2-424E-A11D-7471D3BC1273}" presName="img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l="-19000" r="-19000"/>
          </a:stretch>
        </a:blipFill>
      </dgm:spPr>
    </dgm:pt>
    <dgm:pt modelId="{7E328301-5404-4E41-A2F9-774354AA541C}" type="pres">
      <dgm:prSet presAssocID="{8C622472-CCB2-424E-A11D-7471D3BC1273}" presName="text" presStyleLbl="node1" presStyleIdx="0" presStyleCnt="5">
        <dgm:presLayoutVars>
          <dgm:bulletEnabled val="1"/>
        </dgm:presLayoutVars>
      </dgm:prSet>
      <dgm:spPr/>
    </dgm:pt>
    <dgm:pt modelId="{C4E7A1E9-F62F-49A8-A17A-1DD6AF4C7401}" type="pres">
      <dgm:prSet presAssocID="{B7A746A8-A789-41CE-8AFF-AEAF8B9D9139}" presName="spacer" presStyleCnt="0"/>
      <dgm:spPr/>
    </dgm:pt>
    <dgm:pt modelId="{F0C8C0C8-41E1-4789-B2AD-83ED84391AE3}" type="pres">
      <dgm:prSet presAssocID="{6D8231FD-2E58-4871-9DAF-AF5F90476BA7}" presName="comp" presStyleCnt="0"/>
      <dgm:spPr/>
    </dgm:pt>
    <dgm:pt modelId="{CDC182DB-DE84-40F2-BB0C-9C15C3C179EF}" type="pres">
      <dgm:prSet presAssocID="{6D8231FD-2E58-4871-9DAF-AF5F90476BA7}" presName="box" presStyleLbl="node1" presStyleIdx="1" presStyleCnt="5"/>
      <dgm:spPr/>
    </dgm:pt>
    <dgm:pt modelId="{D92E0090-577D-4B4C-834B-C7E5114279E1}" type="pres">
      <dgm:prSet presAssocID="{6D8231FD-2E58-4871-9DAF-AF5F90476BA7}" presName="img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</dgm:spPr>
    </dgm:pt>
    <dgm:pt modelId="{A76157DE-B41B-4A27-8FA2-DABC586D55DA}" type="pres">
      <dgm:prSet presAssocID="{6D8231FD-2E58-4871-9DAF-AF5F90476BA7}" presName="text" presStyleLbl="node1" presStyleIdx="1" presStyleCnt="5">
        <dgm:presLayoutVars>
          <dgm:bulletEnabled val="1"/>
        </dgm:presLayoutVars>
      </dgm:prSet>
      <dgm:spPr/>
    </dgm:pt>
    <dgm:pt modelId="{9AAE298E-EF3D-4103-92FE-CF47F8A9DB2E}" type="pres">
      <dgm:prSet presAssocID="{C585CD47-26D5-4C57-B8F7-696EE93BCE25}" presName="spacer" presStyleCnt="0"/>
      <dgm:spPr/>
    </dgm:pt>
    <dgm:pt modelId="{575A2EB6-8004-46A0-913C-71A1C05F7D7F}" type="pres">
      <dgm:prSet presAssocID="{16ADD7FC-B976-4C00-9D91-CE84A5BA7C49}" presName="comp" presStyleCnt="0"/>
      <dgm:spPr/>
    </dgm:pt>
    <dgm:pt modelId="{55924641-F5AD-4CEC-AE7D-54AB33CAEBE1}" type="pres">
      <dgm:prSet presAssocID="{16ADD7FC-B976-4C00-9D91-CE84A5BA7C49}" presName="box" presStyleLbl="node1" presStyleIdx="2" presStyleCnt="5"/>
      <dgm:spPr/>
    </dgm:pt>
    <dgm:pt modelId="{147EAB40-2FF7-4798-B671-D2C41FA5BD0B}" type="pres">
      <dgm:prSet presAssocID="{16ADD7FC-B976-4C00-9D91-CE84A5BA7C49}" presName="img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</dgm:spPr>
    </dgm:pt>
    <dgm:pt modelId="{1908047C-FAB2-41D1-A2EE-0FC94FAF9EEE}" type="pres">
      <dgm:prSet presAssocID="{16ADD7FC-B976-4C00-9D91-CE84A5BA7C49}" presName="text" presStyleLbl="node1" presStyleIdx="2" presStyleCnt="5">
        <dgm:presLayoutVars>
          <dgm:bulletEnabled val="1"/>
        </dgm:presLayoutVars>
      </dgm:prSet>
      <dgm:spPr/>
    </dgm:pt>
    <dgm:pt modelId="{8283EF5C-396F-4923-8869-8403F6D32036}" type="pres">
      <dgm:prSet presAssocID="{0F9AA071-C825-4D10-8656-E3743CF52F80}" presName="spacer" presStyleCnt="0"/>
      <dgm:spPr/>
    </dgm:pt>
    <dgm:pt modelId="{D097ABD2-1FE5-48DD-8631-E23544EAABDB}" type="pres">
      <dgm:prSet presAssocID="{786B8C8D-2C8F-4BE6-B580-812305B03BD9}" presName="comp" presStyleCnt="0"/>
      <dgm:spPr/>
    </dgm:pt>
    <dgm:pt modelId="{CE81F420-5E39-4778-B3EF-2533CD6396DE}" type="pres">
      <dgm:prSet presAssocID="{786B8C8D-2C8F-4BE6-B580-812305B03BD9}" presName="box" presStyleLbl="node1" presStyleIdx="3" presStyleCnt="5"/>
      <dgm:spPr/>
    </dgm:pt>
    <dgm:pt modelId="{9B1F0CBF-4F3C-4C10-A2B1-3712D098A477}" type="pres">
      <dgm:prSet presAssocID="{786B8C8D-2C8F-4BE6-B580-812305B03BD9}" presName="img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t="-5000" b="-5000"/>
          </a:stretch>
        </a:blipFill>
      </dgm:spPr>
    </dgm:pt>
    <dgm:pt modelId="{63DC3B4A-2429-4256-BEAF-A789EA5AB678}" type="pres">
      <dgm:prSet presAssocID="{786B8C8D-2C8F-4BE6-B580-812305B03BD9}" presName="text" presStyleLbl="node1" presStyleIdx="3" presStyleCnt="5">
        <dgm:presLayoutVars>
          <dgm:bulletEnabled val="1"/>
        </dgm:presLayoutVars>
      </dgm:prSet>
      <dgm:spPr/>
    </dgm:pt>
    <dgm:pt modelId="{0D9DA4D3-066F-4920-9AB3-FA14748B4829}" type="pres">
      <dgm:prSet presAssocID="{D1F1132E-67C8-4B90-80F1-197062EC2F2D}" presName="spacer" presStyleCnt="0"/>
      <dgm:spPr/>
    </dgm:pt>
    <dgm:pt modelId="{C67F9215-9C6C-4372-A060-7F4505FFB6FF}" type="pres">
      <dgm:prSet presAssocID="{14A7B5AD-E615-4152-9172-7E377C512263}" presName="comp" presStyleCnt="0"/>
      <dgm:spPr/>
    </dgm:pt>
    <dgm:pt modelId="{29846431-AD72-4E19-BEEE-F6D5528B8970}" type="pres">
      <dgm:prSet presAssocID="{14A7B5AD-E615-4152-9172-7E377C512263}" presName="box" presStyleLbl="node1" presStyleIdx="4" presStyleCnt="5"/>
      <dgm:spPr/>
    </dgm:pt>
    <dgm:pt modelId="{C4FA3212-18E4-44AD-8143-22B611A41A17}" type="pres">
      <dgm:prSet presAssocID="{14A7B5AD-E615-4152-9172-7E377C512263}" presName="img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t="-44000" b="-44000"/>
          </a:stretch>
        </a:blipFill>
      </dgm:spPr>
    </dgm:pt>
    <dgm:pt modelId="{798C3148-EBF0-4952-83DD-1EE98D3E57E5}" type="pres">
      <dgm:prSet presAssocID="{14A7B5AD-E615-4152-9172-7E377C512263}" presName="text" presStyleLbl="node1" presStyleIdx="4" presStyleCnt="5">
        <dgm:presLayoutVars>
          <dgm:bulletEnabled val="1"/>
        </dgm:presLayoutVars>
      </dgm:prSet>
      <dgm:spPr/>
    </dgm:pt>
  </dgm:ptLst>
  <dgm:cxnLst>
    <dgm:cxn modelId="{BC695004-934D-403B-9544-A205006D7201}" srcId="{14A7B5AD-E615-4152-9172-7E377C512263}" destId="{7DB69A80-8FE7-40BC-8987-D90A04B4A5AD}" srcOrd="0" destOrd="0" parTransId="{1A0F6D4C-DB96-46ED-9347-E9F55452FA8F}" sibTransId="{B2E1DCC8-4E1A-4D49-9B42-A1B26DDB3950}"/>
    <dgm:cxn modelId="{48E8B911-F3E4-4A16-BE4C-695093A8B7E8}" type="presOf" srcId="{9FBDC3A9-4D35-401A-88E1-033789F62245}" destId="{32F2035E-56C4-4084-A79E-774665059E43}" srcOrd="0" destOrd="1" presId="urn:microsoft.com/office/officeart/2005/8/layout/vList4"/>
    <dgm:cxn modelId="{04D84E1A-D222-464F-A009-00A021F862AF}" type="presOf" srcId="{6D8231FD-2E58-4871-9DAF-AF5F90476BA7}" destId="{A76157DE-B41B-4A27-8FA2-DABC586D55DA}" srcOrd="1" destOrd="0" presId="urn:microsoft.com/office/officeart/2005/8/layout/vList4"/>
    <dgm:cxn modelId="{6C865823-33B3-46A2-8F97-7C47C6AB3595}" type="presOf" srcId="{16ADD7FC-B976-4C00-9D91-CE84A5BA7C49}" destId="{1908047C-FAB2-41D1-A2EE-0FC94FAF9EEE}" srcOrd="1" destOrd="0" presId="urn:microsoft.com/office/officeart/2005/8/layout/vList4"/>
    <dgm:cxn modelId="{9DA88324-7C77-4DD6-B077-0B0BBF9F9104}" type="presOf" srcId="{786B8C8D-2C8F-4BE6-B580-812305B03BD9}" destId="{63DC3B4A-2429-4256-BEAF-A789EA5AB678}" srcOrd="1" destOrd="0" presId="urn:microsoft.com/office/officeart/2005/8/layout/vList4"/>
    <dgm:cxn modelId="{8D10792A-8966-4460-ADD2-DE02262C7A84}" type="presOf" srcId="{7DB69A80-8FE7-40BC-8987-D90A04B4A5AD}" destId="{29846431-AD72-4E19-BEEE-F6D5528B8970}" srcOrd="0" destOrd="1" presId="urn:microsoft.com/office/officeart/2005/8/layout/vList4"/>
    <dgm:cxn modelId="{9306D930-3977-416C-928A-F235A24FF302}" type="presOf" srcId="{473343B8-139C-46D5-8EBF-72A8AA52B6F3}" destId="{1908047C-FAB2-41D1-A2EE-0FC94FAF9EEE}" srcOrd="1" destOrd="1" presId="urn:microsoft.com/office/officeart/2005/8/layout/vList4"/>
    <dgm:cxn modelId="{20DEDC32-37CC-419E-A4DE-F4C8D0099C90}" type="presOf" srcId="{E3ED6952-C580-4F8D-B6CA-311DB6CBC812}" destId="{29846431-AD72-4E19-BEEE-F6D5528B8970}" srcOrd="0" destOrd="2" presId="urn:microsoft.com/office/officeart/2005/8/layout/vList4"/>
    <dgm:cxn modelId="{60605733-BF23-4604-B816-9FCF1F3FD839}" srcId="{14A7B5AD-E615-4152-9172-7E377C512263}" destId="{E3ED6952-C580-4F8D-B6CA-311DB6CBC812}" srcOrd="1" destOrd="0" parTransId="{BB6B8656-4245-4803-8075-0842F1BA2DF7}" sibTransId="{667822F2-7E1E-416A-999D-65871486B687}"/>
    <dgm:cxn modelId="{5DA2993B-3EAB-4CFF-9286-8FC35F05DE9B}" type="presOf" srcId="{D8732CC2-2A35-4B34-B953-D6D6B1F7E381}" destId="{63DC3B4A-2429-4256-BEAF-A789EA5AB678}" srcOrd="1" destOrd="2" presId="urn:microsoft.com/office/officeart/2005/8/layout/vList4"/>
    <dgm:cxn modelId="{5AFBF73E-8869-418A-9E6B-B24B117C61F8}" type="presOf" srcId="{01A58536-76C5-40F0-A035-8E9970E58298}" destId="{55924641-F5AD-4CEC-AE7D-54AB33CAEBE1}" srcOrd="0" destOrd="2" presId="urn:microsoft.com/office/officeart/2005/8/layout/vList4"/>
    <dgm:cxn modelId="{2325606D-6193-4436-BFA1-3D24D873F4CA}" srcId="{4C801B52-D4E9-4AB0-A3D6-1E0F20A1A24F}" destId="{786B8C8D-2C8F-4BE6-B580-812305B03BD9}" srcOrd="3" destOrd="0" parTransId="{3C28AE9C-B88D-4C5F-A87B-16007C5A21C5}" sibTransId="{D1F1132E-67C8-4B90-80F1-197062EC2F2D}"/>
    <dgm:cxn modelId="{6A43084E-6995-43A9-9529-F5E60512627A}" type="presOf" srcId="{A1EFDF19-1151-4BE3-80BB-314E98A2159D}" destId="{A76157DE-B41B-4A27-8FA2-DABC586D55DA}" srcOrd="1" destOrd="1" presId="urn:microsoft.com/office/officeart/2005/8/layout/vList4"/>
    <dgm:cxn modelId="{BDD87E70-538B-42B9-AFF4-35714E26C057}" type="presOf" srcId="{A1EFDF19-1151-4BE3-80BB-314E98A2159D}" destId="{CDC182DB-DE84-40F2-BB0C-9C15C3C179EF}" srcOrd="0" destOrd="1" presId="urn:microsoft.com/office/officeart/2005/8/layout/vList4"/>
    <dgm:cxn modelId="{1558D876-B408-4C7A-87B7-2BDF543C63D9}" type="presOf" srcId="{D8732CC2-2A35-4B34-B953-D6D6B1F7E381}" destId="{CE81F420-5E39-4778-B3EF-2533CD6396DE}" srcOrd="0" destOrd="2" presId="urn:microsoft.com/office/officeart/2005/8/layout/vList4"/>
    <dgm:cxn modelId="{27745759-B51D-4083-B5E8-5EA7FE0EDEF9}" type="presOf" srcId="{786B8C8D-2C8F-4BE6-B580-812305B03BD9}" destId="{CE81F420-5E39-4778-B3EF-2533CD6396DE}" srcOrd="0" destOrd="0" presId="urn:microsoft.com/office/officeart/2005/8/layout/vList4"/>
    <dgm:cxn modelId="{DB0B9D7B-B24C-4966-8F8E-416377A16C29}" srcId="{16ADD7FC-B976-4C00-9D91-CE84A5BA7C49}" destId="{01A58536-76C5-40F0-A035-8E9970E58298}" srcOrd="1" destOrd="0" parTransId="{6B86D8E3-693D-4BDD-A9AE-A535C15446F9}" sibTransId="{8C40DCC3-5A67-412C-BA23-8D36483D046B}"/>
    <dgm:cxn modelId="{02283182-F975-4003-9A4B-1ACC06020832}" type="presOf" srcId="{6D8231FD-2E58-4871-9DAF-AF5F90476BA7}" destId="{CDC182DB-DE84-40F2-BB0C-9C15C3C179EF}" srcOrd="0" destOrd="0" presId="urn:microsoft.com/office/officeart/2005/8/layout/vList4"/>
    <dgm:cxn modelId="{C95A46A5-5E1D-4C35-863A-39A2372EC22B}" srcId="{16ADD7FC-B976-4C00-9D91-CE84A5BA7C49}" destId="{473343B8-139C-46D5-8EBF-72A8AA52B6F3}" srcOrd="0" destOrd="0" parTransId="{C2A77E4A-8FAB-4BC0-B0AB-EEBC8A594BA3}" sibTransId="{2694B643-A332-4AB2-A6EB-E9BA9B9E87E5}"/>
    <dgm:cxn modelId="{476DAFA6-5441-45C1-8A4E-59B88346BB24}" srcId="{4C801B52-D4E9-4AB0-A3D6-1E0F20A1A24F}" destId="{14A7B5AD-E615-4152-9172-7E377C512263}" srcOrd="4" destOrd="0" parTransId="{0C58113D-B51E-4A86-B598-3A321B0E1D19}" sibTransId="{1052ED98-834A-465F-B095-C41FC8C44B77}"/>
    <dgm:cxn modelId="{AE94B5A8-7926-49F6-95FE-A59E8DFB3214}" type="presOf" srcId="{AE88B4B1-0B3D-4579-9FA8-1268F1752BF2}" destId="{7E328301-5404-4E41-A2F9-774354AA541C}" srcOrd="1" destOrd="2" presId="urn:microsoft.com/office/officeart/2005/8/layout/vList4"/>
    <dgm:cxn modelId="{E8A3C4A8-6D3B-4A23-9FBF-9E20D91E234F}" type="presOf" srcId="{473343B8-139C-46D5-8EBF-72A8AA52B6F3}" destId="{55924641-F5AD-4CEC-AE7D-54AB33CAEBE1}" srcOrd="0" destOrd="1" presId="urn:microsoft.com/office/officeart/2005/8/layout/vList4"/>
    <dgm:cxn modelId="{795DDCA8-60A7-47DD-AE79-3E530188EDBB}" srcId="{4C801B52-D4E9-4AB0-A3D6-1E0F20A1A24F}" destId="{16ADD7FC-B976-4C00-9D91-CE84A5BA7C49}" srcOrd="2" destOrd="0" parTransId="{B06B65EE-5D10-4CBB-BE96-D1B9E5BC764E}" sibTransId="{0F9AA071-C825-4D10-8656-E3743CF52F80}"/>
    <dgm:cxn modelId="{94C05CAA-7B20-430E-92EF-A9D74ABC775B}" srcId="{8C622472-CCB2-424E-A11D-7471D3BC1273}" destId="{9FBDC3A9-4D35-401A-88E1-033789F62245}" srcOrd="0" destOrd="0" parTransId="{480BD2A9-5F39-4E50-9157-2A2B9F97BBF6}" sibTransId="{16011C08-1DB2-42BC-92AE-A13A5041CE26}"/>
    <dgm:cxn modelId="{A14C01B2-308A-4D7E-8D04-09D88C9B8D0E}" srcId="{786B8C8D-2C8F-4BE6-B580-812305B03BD9}" destId="{D8732CC2-2A35-4B34-B953-D6D6B1F7E381}" srcOrd="1" destOrd="0" parTransId="{02BB81DF-7698-4C59-BF31-C40A06DF6E31}" sibTransId="{F2FB1AFB-5E7D-4358-BE4B-8E4337413EE3}"/>
    <dgm:cxn modelId="{0F42AEB2-119F-4FA8-83CF-17FCD763CDA0}" type="presOf" srcId="{7DB69A80-8FE7-40BC-8987-D90A04B4A5AD}" destId="{798C3148-EBF0-4952-83DD-1EE98D3E57E5}" srcOrd="1" destOrd="1" presId="urn:microsoft.com/office/officeart/2005/8/layout/vList4"/>
    <dgm:cxn modelId="{4FC6A2B5-08C2-43E5-82D4-45748DA7E383}" type="presOf" srcId="{22438114-A0C6-48B8-B5B5-1C3F807916F5}" destId="{63DC3B4A-2429-4256-BEAF-A789EA5AB678}" srcOrd="1" destOrd="1" presId="urn:microsoft.com/office/officeart/2005/8/layout/vList4"/>
    <dgm:cxn modelId="{9BEF32BF-850A-4F35-817C-1ABFE2A04D59}" srcId="{4C801B52-D4E9-4AB0-A3D6-1E0F20A1A24F}" destId="{8C622472-CCB2-424E-A11D-7471D3BC1273}" srcOrd="0" destOrd="0" parTransId="{C58952FC-3D73-427D-BDEF-B396ED4F0EEB}" sibTransId="{B7A746A8-A789-41CE-8AFF-AEAF8B9D9139}"/>
    <dgm:cxn modelId="{DFF2E8C5-7FF5-4A5D-858B-2C3DB792543D}" srcId="{4C801B52-D4E9-4AB0-A3D6-1E0F20A1A24F}" destId="{6D8231FD-2E58-4871-9DAF-AF5F90476BA7}" srcOrd="1" destOrd="0" parTransId="{36FE9123-ACB5-4CBA-9D3C-7FD7F51C816D}" sibTransId="{C585CD47-26D5-4C57-B8F7-696EE93BCE25}"/>
    <dgm:cxn modelId="{C61A0DC9-C7BC-4EF7-9AC9-539E0FA3B1AA}" type="presOf" srcId="{9FBDC3A9-4D35-401A-88E1-033789F62245}" destId="{7E328301-5404-4E41-A2F9-774354AA541C}" srcOrd="1" destOrd="1" presId="urn:microsoft.com/office/officeart/2005/8/layout/vList4"/>
    <dgm:cxn modelId="{7AADCFC9-8D59-4029-A406-6A189B247729}" type="presOf" srcId="{E3ED6952-C580-4F8D-B6CA-311DB6CBC812}" destId="{798C3148-EBF0-4952-83DD-1EE98D3E57E5}" srcOrd="1" destOrd="2" presId="urn:microsoft.com/office/officeart/2005/8/layout/vList4"/>
    <dgm:cxn modelId="{5C80E5CD-6814-421B-A29E-17DDF055BA95}" type="presOf" srcId="{4C801B52-D4E9-4AB0-A3D6-1E0F20A1A24F}" destId="{9DF2BCFD-ED50-4DF3-9FF2-D8CC8327438B}" srcOrd="0" destOrd="0" presId="urn:microsoft.com/office/officeart/2005/8/layout/vList4"/>
    <dgm:cxn modelId="{E3A753D2-39CA-46E1-B843-62B45729EBF8}" type="presOf" srcId="{16ADD7FC-B976-4C00-9D91-CE84A5BA7C49}" destId="{55924641-F5AD-4CEC-AE7D-54AB33CAEBE1}" srcOrd="0" destOrd="0" presId="urn:microsoft.com/office/officeart/2005/8/layout/vList4"/>
    <dgm:cxn modelId="{93C75ED5-17B6-4C3F-A6AC-59DF08911974}" type="presOf" srcId="{AE88B4B1-0B3D-4579-9FA8-1268F1752BF2}" destId="{32F2035E-56C4-4084-A79E-774665059E43}" srcOrd="0" destOrd="2" presId="urn:microsoft.com/office/officeart/2005/8/layout/vList4"/>
    <dgm:cxn modelId="{942A5FDD-3662-48FC-95AD-9A00F7985F5C}" srcId="{8C622472-CCB2-424E-A11D-7471D3BC1273}" destId="{AE88B4B1-0B3D-4579-9FA8-1268F1752BF2}" srcOrd="1" destOrd="0" parTransId="{199BA90F-06F2-4397-B0F6-06E2A03E6716}" sibTransId="{16335F36-E2F7-46DE-8CF1-AE0B792B8724}"/>
    <dgm:cxn modelId="{EA4001E0-AE23-468B-A075-09F494969461}" type="presOf" srcId="{14A7B5AD-E615-4152-9172-7E377C512263}" destId="{29846431-AD72-4E19-BEEE-F6D5528B8970}" srcOrd="0" destOrd="0" presId="urn:microsoft.com/office/officeart/2005/8/layout/vList4"/>
    <dgm:cxn modelId="{B06B93E1-AA2F-4815-8F19-6ECF94020E39}" type="presOf" srcId="{14A7B5AD-E615-4152-9172-7E377C512263}" destId="{798C3148-EBF0-4952-83DD-1EE98D3E57E5}" srcOrd="1" destOrd="0" presId="urn:microsoft.com/office/officeart/2005/8/layout/vList4"/>
    <dgm:cxn modelId="{FB5B68E7-A2E8-4E2D-8586-D8D8140F7366}" srcId="{6D8231FD-2E58-4871-9DAF-AF5F90476BA7}" destId="{A1EFDF19-1151-4BE3-80BB-314E98A2159D}" srcOrd="0" destOrd="0" parTransId="{7D6CF964-F162-42ED-8747-4961618394D7}" sibTransId="{398924F0-88E0-442E-A835-C730271D30FC}"/>
    <dgm:cxn modelId="{6BF8A8E9-8D6D-4850-95ED-B50D33E996C5}" type="presOf" srcId="{01A58536-76C5-40F0-A035-8E9970E58298}" destId="{1908047C-FAB2-41D1-A2EE-0FC94FAF9EEE}" srcOrd="1" destOrd="2" presId="urn:microsoft.com/office/officeart/2005/8/layout/vList4"/>
    <dgm:cxn modelId="{FE262DEF-5C5D-4486-9793-719B89DAFD2D}" type="presOf" srcId="{22438114-A0C6-48B8-B5B5-1C3F807916F5}" destId="{CE81F420-5E39-4778-B3EF-2533CD6396DE}" srcOrd="0" destOrd="1" presId="urn:microsoft.com/office/officeart/2005/8/layout/vList4"/>
    <dgm:cxn modelId="{515136F0-36C5-49F7-957B-C31E4EBAF444}" type="presOf" srcId="{8C622472-CCB2-424E-A11D-7471D3BC1273}" destId="{32F2035E-56C4-4084-A79E-774665059E43}" srcOrd="0" destOrd="0" presId="urn:microsoft.com/office/officeart/2005/8/layout/vList4"/>
    <dgm:cxn modelId="{49D15AF4-835A-4A7A-A223-E3799AEBE30F}" type="presOf" srcId="{8C622472-CCB2-424E-A11D-7471D3BC1273}" destId="{7E328301-5404-4E41-A2F9-774354AA541C}" srcOrd="1" destOrd="0" presId="urn:microsoft.com/office/officeart/2005/8/layout/vList4"/>
    <dgm:cxn modelId="{E102F0FB-959A-44F7-8B07-56813B033D2B}" srcId="{786B8C8D-2C8F-4BE6-B580-812305B03BD9}" destId="{22438114-A0C6-48B8-B5B5-1C3F807916F5}" srcOrd="0" destOrd="0" parTransId="{7DA23677-3DB0-42DC-AF3D-16418B16F1A6}" sibTransId="{756F0850-0012-475C-8555-DA6249B0FF1C}"/>
    <dgm:cxn modelId="{2D97887D-64B3-4F15-BCC8-322D63523F5B}" type="presParOf" srcId="{9DF2BCFD-ED50-4DF3-9FF2-D8CC8327438B}" destId="{30E1A019-42D7-4CD5-9DB1-050016565006}" srcOrd="0" destOrd="0" presId="urn:microsoft.com/office/officeart/2005/8/layout/vList4"/>
    <dgm:cxn modelId="{D52A7A10-5C15-4F79-8C01-E2C5867F113D}" type="presParOf" srcId="{30E1A019-42D7-4CD5-9DB1-050016565006}" destId="{32F2035E-56C4-4084-A79E-774665059E43}" srcOrd="0" destOrd="0" presId="urn:microsoft.com/office/officeart/2005/8/layout/vList4"/>
    <dgm:cxn modelId="{666F45DA-EB26-49AB-8B86-6D609EA316A5}" type="presParOf" srcId="{30E1A019-42D7-4CD5-9DB1-050016565006}" destId="{74FCD0BA-2B6D-4C94-A78F-AD0D9EC7FE21}" srcOrd="1" destOrd="0" presId="urn:microsoft.com/office/officeart/2005/8/layout/vList4"/>
    <dgm:cxn modelId="{DD18F06A-A3F9-47A0-A4FC-33417310E700}" type="presParOf" srcId="{30E1A019-42D7-4CD5-9DB1-050016565006}" destId="{7E328301-5404-4E41-A2F9-774354AA541C}" srcOrd="2" destOrd="0" presId="urn:microsoft.com/office/officeart/2005/8/layout/vList4"/>
    <dgm:cxn modelId="{B76EA6F5-6628-4BB0-8990-BA6C178110D0}" type="presParOf" srcId="{9DF2BCFD-ED50-4DF3-9FF2-D8CC8327438B}" destId="{C4E7A1E9-F62F-49A8-A17A-1DD6AF4C7401}" srcOrd="1" destOrd="0" presId="urn:microsoft.com/office/officeart/2005/8/layout/vList4"/>
    <dgm:cxn modelId="{EFF3F6C5-BC12-4F24-BFA5-6FE3E59FC3A8}" type="presParOf" srcId="{9DF2BCFD-ED50-4DF3-9FF2-D8CC8327438B}" destId="{F0C8C0C8-41E1-4789-B2AD-83ED84391AE3}" srcOrd="2" destOrd="0" presId="urn:microsoft.com/office/officeart/2005/8/layout/vList4"/>
    <dgm:cxn modelId="{059C8FE5-53A5-4768-B707-BE431F8E27A7}" type="presParOf" srcId="{F0C8C0C8-41E1-4789-B2AD-83ED84391AE3}" destId="{CDC182DB-DE84-40F2-BB0C-9C15C3C179EF}" srcOrd="0" destOrd="0" presId="urn:microsoft.com/office/officeart/2005/8/layout/vList4"/>
    <dgm:cxn modelId="{3B458B44-655B-4DFA-A434-170D422B20F9}" type="presParOf" srcId="{F0C8C0C8-41E1-4789-B2AD-83ED84391AE3}" destId="{D92E0090-577D-4B4C-834B-C7E5114279E1}" srcOrd="1" destOrd="0" presId="urn:microsoft.com/office/officeart/2005/8/layout/vList4"/>
    <dgm:cxn modelId="{4E2E484E-ABE6-4541-88E2-B17D3BC21793}" type="presParOf" srcId="{F0C8C0C8-41E1-4789-B2AD-83ED84391AE3}" destId="{A76157DE-B41B-4A27-8FA2-DABC586D55DA}" srcOrd="2" destOrd="0" presId="urn:microsoft.com/office/officeart/2005/8/layout/vList4"/>
    <dgm:cxn modelId="{13FA3D9F-68B9-4348-A9E1-2158AC6EB4FD}" type="presParOf" srcId="{9DF2BCFD-ED50-4DF3-9FF2-D8CC8327438B}" destId="{9AAE298E-EF3D-4103-92FE-CF47F8A9DB2E}" srcOrd="3" destOrd="0" presId="urn:microsoft.com/office/officeart/2005/8/layout/vList4"/>
    <dgm:cxn modelId="{4B0D5DCD-7826-44D8-9D00-1BFCCB6A3BF9}" type="presParOf" srcId="{9DF2BCFD-ED50-4DF3-9FF2-D8CC8327438B}" destId="{575A2EB6-8004-46A0-913C-71A1C05F7D7F}" srcOrd="4" destOrd="0" presId="urn:microsoft.com/office/officeart/2005/8/layout/vList4"/>
    <dgm:cxn modelId="{A8C5D536-7D5C-4114-9C6A-98140B689E52}" type="presParOf" srcId="{575A2EB6-8004-46A0-913C-71A1C05F7D7F}" destId="{55924641-F5AD-4CEC-AE7D-54AB33CAEBE1}" srcOrd="0" destOrd="0" presId="urn:microsoft.com/office/officeart/2005/8/layout/vList4"/>
    <dgm:cxn modelId="{8A43F9BD-A9BF-4DD3-8CDA-5A31F766282E}" type="presParOf" srcId="{575A2EB6-8004-46A0-913C-71A1C05F7D7F}" destId="{147EAB40-2FF7-4798-B671-D2C41FA5BD0B}" srcOrd="1" destOrd="0" presId="urn:microsoft.com/office/officeart/2005/8/layout/vList4"/>
    <dgm:cxn modelId="{0F909127-880E-4ED8-BE5D-6634F1D92B9C}" type="presParOf" srcId="{575A2EB6-8004-46A0-913C-71A1C05F7D7F}" destId="{1908047C-FAB2-41D1-A2EE-0FC94FAF9EEE}" srcOrd="2" destOrd="0" presId="urn:microsoft.com/office/officeart/2005/8/layout/vList4"/>
    <dgm:cxn modelId="{D7BB5D52-AC33-43F7-B3CA-4A0B70BE25DC}" type="presParOf" srcId="{9DF2BCFD-ED50-4DF3-9FF2-D8CC8327438B}" destId="{8283EF5C-396F-4923-8869-8403F6D32036}" srcOrd="5" destOrd="0" presId="urn:microsoft.com/office/officeart/2005/8/layout/vList4"/>
    <dgm:cxn modelId="{119ACC32-3F0E-4FBF-960A-D6523C5A20DB}" type="presParOf" srcId="{9DF2BCFD-ED50-4DF3-9FF2-D8CC8327438B}" destId="{D097ABD2-1FE5-48DD-8631-E23544EAABDB}" srcOrd="6" destOrd="0" presId="urn:microsoft.com/office/officeart/2005/8/layout/vList4"/>
    <dgm:cxn modelId="{DB6AB74E-1221-4B1C-A83F-C59C986AD0F0}" type="presParOf" srcId="{D097ABD2-1FE5-48DD-8631-E23544EAABDB}" destId="{CE81F420-5E39-4778-B3EF-2533CD6396DE}" srcOrd="0" destOrd="0" presId="urn:microsoft.com/office/officeart/2005/8/layout/vList4"/>
    <dgm:cxn modelId="{BD186BB0-0F3B-4C6E-8A67-56CF20F817F2}" type="presParOf" srcId="{D097ABD2-1FE5-48DD-8631-E23544EAABDB}" destId="{9B1F0CBF-4F3C-4C10-A2B1-3712D098A477}" srcOrd="1" destOrd="0" presId="urn:microsoft.com/office/officeart/2005/8/layout/vList4"/>
    <dgm:cxn modelId="{D1E6CAF6-065A-4091-9CE3-2F6751FAEAC4}" type="presParOf" srcId="{D097ABD2-1FE5-48DD-8631-E23544EAABDB}" destId="{63DC3B4A-2429-4256-BEAF-A789EA5AB678}" srcOrd="2" destOrd="0" presId="urn:microsoft.com/office/officeart/2005/8/layout/vList4"/>
    <dgm:cxn modelId="{53BEE85B-61E0-4799-917B-22A9A861E4EB}" type="presParOf" srcId="{9DF2BCFD-ED50-4DF3-9FF2-D8CC8327438B}" destId="{0D9DA4D3-066F-4920-9AB3-FA14748B4829}" srcOrd="7" destOrd="0" presId="urn:microsoft.com/office/officeart/2005/8/layout/vList4"/>
    <dgm:cxn modelId="{10EE780A-ADF3-4A00-B04C-F175BE87E7F8}" type="presParOf" srcId="{9DF2BCFD-ED50-4DF3-9FF2-D8CC8327438B}" destId="{C67F9215-9C6C-4372-A060-7F4505FFB6FF}" srcOrd="8" destOrd="0" presId="urn:microsoft.com/office/officeart/2005/8/layout/vList4"/>
    <dgm:cxn modelId="{6DECD544-08CC-41CC-B7D9-758E121E5E00}" type="presParOf" srcId="{C67F9215-9C6C-4372-A060-7F4505FFB6FF}" destId="{29846431-AD72-4E19-BEEE-F6D5528B8970}" srcOrd="0" destOrd="0" presId="urn:microsoft.com/office/officeart/2005/8/layout/vList4"/>
    <dgm:cxn modelId="{A2A23102-B8B1-488A-A1F3-13DADC7194D2}" type="presParOf" srcId="{C67F9215-9C6C-4372-A060-7F4505FFB6FF}" destId="{C4FA3212-18E4-44AD-8143-22B611A41A17}" srcOrd="1" destOrd="0" presId="urn:microsoft.com/office/officeart/2005/8/layout/vList4"/>
    <dgm:cxn modelId="{6FFEB1F9-27D9-4707-96D7-0E561D0709DD}" type="presParOf" srcId="{C67F9215-9C6C-4372-A060-7F4505FFB6FF}" destId="{798C3148-EBF0-4952-83DD-1EE98D3E57E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2035E-56C4-4084-A79E-774665059E43}">
      <dsp:nvSpPr>
        <dsp:cNvPr id="0" name=""/>
        <dsp:cNvSpPr/>
      </dsp:nvSpPr>
      <dsp:spPr>
        <a:xfrm>
          <a:off x="0" y="0"/>
          <a:ext cx="8153400" cy="1135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Addiction</a:t>
          </a:r>
          <a:r>
            <a:rPr lang="de-DE" sz="2200" kern="1200" dirty="0"/>
            <a:t> </a:t>
          </a:r>
          <a:r>
            <a:rPr lang="de-DE" sz="2200" kern="1200" dirty="0" err="1"/>
            <a:t>problems</a:t>
          </a:r>
          <a:endParaRPr lang="de-DE" sz="2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Form, </a:t>
          </a:r>
          <a:r>
            <a:rPr lang="de-DE" sz="2000" kern="1200" dirty="0" err="1"/>
            <a:t>quantity</a:t>
          </a:r>
          <a:r>
            <a:rPr lang="de-DE" sz="2000" kern="1200" dirty="0"/>
            <a:t>, </a:t>
          </a:r>
          <a:r>
            <a:rPr lang="de-DE" sz="2000" kern="1200" dirty="0" err="1"/>
            <a:t>pattern</a:t>
          </a:r>
          <a:endParaRPr lang="de-D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Development, </a:t>
          </a:r>
          <a:r>
            <a:rPr lang="de-DE" sz="2000" kern="1200" dirty="0" err="1"/>
            <a:t>abstinence</a:t>
          </a:r>
          <a:r>
            <a:rPr lang="de-DE" sz="2000" kern="1200" dirty="0"/>
            <a:t>, </a:t>
          </a:r>
          <a:r>
            <a:rPr lang="de-DE" sz="2000" kern="1200" dirty="0" err="1"/>
            <a:t>relapses</a:t>
          </a:r>
          <a:r>
            <a:rPr lang="de-DE" sz="2000" kern="1200" dirty="0"/>
            <a:t>, </a:t>
          </a:r>
          <a:r>
            <a:rPr lang="de-DE" sz="2000" kern="1200" dirty="0" err="1"/>
            <a:t>treatment</a:t>
          </a:r>
          <a:r>
            <a:rPr lang="de-DE" sz="2000" kern="1200" dirty="0"/>
            <a:t> </a:t>
          </a:r>
          <a:r>
            <a:rPr lang="de-DE" sz="2000" kern="1200" dirty="0" err="1"/>
            <a:t>utilization</a:t>
          </a:r>
          <a:r>
            <a:rPr lang="de-DE" sz="2000" kern="1200" dirty="0"/>
            <a:t> IP</a:t>
          </a:r>
        </a:p>
      </dsp:txBody>
      <dsp:txXfrm>
        <a:off x="1744181" y="0"/>
        <a:ext cx="6409218" cy="1135011"/>
      </dsp:txXfrm>
    </dsp:sp>
    <dsp:sp modelId="{74FCD0BA-2B6D-4C94-A78F-AD0D9EC7FE21}">
      <dsp:nvSpPr>
        <dsp:cNvPr id="0" name=""/>
        <dsp:cNvSpPr/>
      </dsp:nvSpPr>
      <dsp:spPr>
        <a:xfrm>
          <a:off x="113501" y="113501"/>
          <a:ext cx="1630680" cy="9080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182DB-DE84-40F2-BB0C-9C15C3C179EF}">
      <dsp:nvSpPr>
        <dsp:cNvPr id="0" name=""/>
        <dsp:cNvSpPr/>
      </dsp:nvSpPr>
      <dsp:spPr>
        <a:xfrm>
          <a:off x="0" y="1248512"/>
          <a:ext cx="8153400" cy="1135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Strain</a:t>
          </a:r>
          <a:endParaRPr lang="de-DE" sz="2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Familial, social, </a:t>
          </a:r>
          <a:r>
            <a:rPr lang="de-DE" sz="2000" kern="1200" dirty="0" err="1"/>
            <a:t>financial</a:t>
          </a:r>
          <a:r>
            <a:rPr lang="de-DE" sz="2000" kern="1200" dirty="0"/>
            <a:t>, </a:t>
          </a:r>
          <a:r>
            <a:rPr lang="de-DE" sz="2000" kern="1200" dirty="0" err="1"/>
            <a:t>psychological</a:t>
          </a:r>
          <a:r>
            <a:rPr lang="de-DE" sz="2000" kern="1200" dirty="0"/>
            <a:t>, </a:t>
          </a:r>
          <a:r>
            <a:rPr lang="de-DE" sz="2000" kern="1200" dirty="0" err="1"/>
            <a:t>somatic</a:t>
          </a:r>
          <a:r>
            <a:rPr lang="de-DE" sz="2000" kern="1200" dirty="0"/>
            <a:t>, </a:t>
          </a:r>
          <a:r>
            <a:rPr lang="de-DE" sz="2000" kern="1200" dirty="0" err="1"/>
            <a:t>guilt</a:t>
          </a:r>
          <a:r>
            <a:rPr lang="de-DE" sz="2000" kern="1200" dirty="0"/>
            <a:t>, </a:t>
          </a:r>
          <a:r>
            <a:rPr lang="de-DE" sz="2000" kern="1200" dirty="0" err="1"/>
            <a:t>shame</a:t>
          </a:r>
          <a:endParaRPr lang="de-DE" sz="2000" kern="1200" dirty="0"/>
        </a:p>
      </dsp:txBody>
      <dsp:txXfrm>
        <a:off x="1744181" y="1248512"/>
        <a:ext cx="6409218" cy="1135011"/>
      </dsp:txXfrm>
    </dsp:sp>
    <dsp:sp modelId="{D92E0090-577D-4B4C-834B-C7E5114279E1}">
      <dsp:nvSpPr>
        <dsp:cNvPr id="0" name=""/>
        <dsp:cNvSpPr/>
      </dsp:nvSpPr>
      <dsp:spPr>
        <a:xfrm>
          <a:off x="113501" y="1362014"/>
          <a:ext cx="1630680" cy="9080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24641-F5AD-4CEC-AE7D-54AB33CAEBE1}">
      <dsp:nvSpPr>
        <dsp:cNvPr id="0" name=""/>
        <dsp:cNvSpPr/>
      </dsp:nvSpPr>
      <dsp:spPr>
        <a:xfrm>
          <a:off x="0" y="2497025"/>
          <a:ext cx="8153400" cy="1135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Coping </a:t>
          </a:r>
          <a:r>
            <a:rPr lang="de-DE" sz="2200" kern="1200" dirty="0" err="1"/>
            <a:t>strategies</a:t>
          </a:r>
          <a:endParaRPr lang="de-DE" sz="2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 err="1"/>
            <a:t>Attitudes</a:t>
          </a:r>
          <a:r>
            <a:rPr lang="de-DE" sz="2000" kern="1200" dirty="0"/>
            <a:t>, behavioral </a:t>
          </a:r>
          <a:r>
            <a:rPr lang="de-DE" sz="2000" kern="1200" dirty="0" err="1"/>
            <a:t>patterns</a:t>
          </a:r>
          <a:endParaRPr lang="de-D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 err="1"/>
            <a:t>Appropriate</a:t>
          </a:r>
          <a:r>
            <a:rPr lang="de-DE" sz="2000" kern="1200" dirty="0"/>
            <a:t>/</a:t>
          </a:r>
          <a:r>
            <a:rPr lang="de-DE" sz="2000" kern="1200" dirty="0" err="1"/>
            <a:t>unsuitable</a:t>
          </a:r>
          <a:r>
            <a:rPr lang="de-DE" sz="2000" kern="1200" dirty="0"/>
            <a:t> </a:t>
          </a:r>
          <a:r>
            <a:rPr lang="de-DE" sz="2000" kern="1200" dirty="0" err="1"/>
            <a:t>strategies</a:t>
          </a:r>
          <a:r>
            <a:rPr lang="de-DE" sz="2000" kern="1200" dirty="0"/>
            <a:t>, </a:t>
          </a:r>
          <a:r>
            <a:rPr lang="de-DE" sz="2000" kern="1200" dirty="0" err="1"/>
            <a:t>changes</a:t>
          </a:r>
          <a:r>
            <a:rPr lang="de-DE" sz="2000" kern="1200" dirty="0"/>
            <a:t> in </a:t>
          </a:r>
          <a:r>
            <a:rPr lang="de-DE" sz="2000" kern="1200" dirty="0" err="1"/>
            <a:t>strategies</a:t>
          </a:r>
          <a:endParaRPr lang="de-DE" sz="2000" kern="1200" dirty="0"/>
        </a:p>
      </dsp:txBody>
      <dsp:txXfrm>
        <a:off x="1744181" y="2497025"/>
        <a:ext cx="6409218" cy="1135011"/>
      </dsp:txXfrm>
    </dsp:sp>
    <dsp:sp modelId="{147EAB40-2FF7-4798-B671-D2C41FA5BD0B}">
      <dsp:nvSpPr>
        <dsp:cNvPr id="0" name=""/>
        <dsp:cNvSpPr/>
      </dsp:nvSpPr>
      <dsp:spPr>
        <a:xfrm>
          <a:off x="113501" y="2610526"/>
          <a:ext cx="1630680" cy="9080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1F420-5E39-4778-B3EF-2533CD6396DE}">
      <dsp:nvSpPr>
        <dsp:cNvPr id="0" name=""/>
        <dsp:cNvSpPr/>
      </dsp:nvSpPr>
      <dsp:spPr>
        <a:xfrm>
          <a:off x="0" y="3745538"/>
          <a:ext cx="8153400" cy="1135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Resources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Family, </a:t>
          </a:r>
          <a:r>
            <a:rPr lang="de-DE" sz="2000" kern="1200" dirty="0" err="1"/>
            <a:t>partners</a:t>
          </a:r>
          <a:r>
            <a:rPr lang="de-DE" sz="2000" kern="1200" dirty="0"/>
            <a:t>, </a:t>
          </a:r>
          <a:r>
            <a:rPr lang="de-DE" sz="2000" kern="1200" dirty="0" err="1"/>
            <a:t>friends</a:t>
          </a:r>
          <a:r>
            <a:rPr lang="de-DE" sz="2000" kern="1200" dirty="0"/>
            <a:t>, </a:t>
          </a:r>
          <a:r>
            <a:rPr lang="de-DE" sz="2000" kern="1200" dirty="0" err="1"/>
            <a:t>work</a:t>
          </a:r>
          <a:r>
            <a:rPr lang="de-DE" sz="2000" kern="1200" dirty="0"/>
            <a:t>, </a:t>
          </a:r>
          <a:r>
            <a:rPr lang="de-DE" sz="2000" kern="1200" dirty="0" err="1"/>
            <a:t>colleagues</a:t>
          </a:r>
          <a:endParaRPr lang="de-D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Leisure time, </a:t>
          </a:r>
          <a:r>
            <a:rPr lang="de-DE" sz="2000" kern="1200" dirty="0" err="1"/>
            <a:t>nature</a:t>
          </a:r>
          <a:r>
            <a:rPr lang="de-DE" sz="2000" kern="1200" dirty="0"/>
            <a:t>, </a:t>
          </a:r>
          <a:r>
            <a:rPr lang="de-DE" sz="2000" kern="1200" dirty="0" err="1"/>
            <a:t>religion</a:t>
          </a:r>
          <a:endParaRPr lang="de-DE" sz="2000" kern="1200" dirty="0"/>
        </a:p>
      </dsp:txBody>
      <dsp:txXfrm>
        <a:off x="1744181" y="3745538"/>
        <a:ext cx="6409218" cy="1135011"/>
      </dsp:txXfrm>
    </dsp:sp>
    <dsp:sp modelId="{9B1F0CBF-4F3C-4C10-A2B1-3712D098A477}">
      <dsp:nvSpPr>
        <dsp:cNvPr id="0" name=""/>
        <dsp:cNvSpPr/>
      </dsp:nvSpPr>
      <dsp:spPr>
        <a:xfrm>
          <a:off x="113501" y="3859039"/>
          <a:ext cx="1630680" cy="9080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46431-AD72-4E19-BEEE-F6D5528B8970}">
      <dsp:nvSpPr>
        <dsp:cNvPr id="0" name=""/>
        <dsp:cNvSpPr/>
      </dsp:nvSpPr>
      <dsp:spPr>
        <a:xfrm>
          <a:off x="0" y="4994051"/>
          <a:ext cx="8153400" cy="1135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Needs and </a:t>
          </a:r>
          <a:r>
            <a:rPr lang="de-DE" sz="2200" kern="1200" dirty="0" err="1"/>
            <a:t>barriers</a:t>
          </a:r>
          <a:r>
            <a:rPr lang="de-DE" sz="2200" kern="1200" dirty="0"/>
            <a:t> </a:t>
          </a:r>
          <a:r>
            <a:rPr lang="de-DE" sz="2200" kern="1200" dirty="0" err="1"/>
            <a:t>to</a:t>
          </a:r>
          <a:r>
            <a:rPr lang="de-DE" sz="2200" kern="1200" dirty="0"/>
            <a:t> </a:t>
          </a:r>
          <a:r>
            <a:rPr lang="de-DE" sz="2200" kern="1200" dirty="0" err="1"/>
            <a:t>treatment</a:t>
          </a:r>
          <a:endParaRPr lang="de-DE" sz="22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Treatment </a:t>
          </a:r>
          <a:r>
            <a:rPr lang="de-DE" sz="1900" kern="1200" dirty="0" err="1"/>
            <a:t>utilization</a:t>
          </a:r>
          <a:r>
            <a:rPr lang="de-DE" sz="1900" kern="1200" dirty="0"/>
            <a:t>, </a:t>
          </a:r>
          <a:r>
            <a:rPr lang="de-DE" sz="1900" kern="1200" dirty="0" err="1"/>
            <a:t>access</a:t>
          </a:r>
          <a:r>
            <a:rPr lang="de-DE" sz="1900" kern="1200" dirty="0"/>
            <a:t> </a:t>
          </a:r>
          <a:r>
            <a:rPr lang="de-DE" sz="1900" kern="1200" dirty="0" err="1"/>
            <a:t>to</a:t>
          </a:r>
          <a:r>
            <a:rPr lang="de-DE" sz="1900" kern="1200" dirty="0"/>
            <a:t> </a:t>
          </a:r>
          <a:r>
            <a:rPr lang="de-DE" sz="1900" kern="1200" dirty="0" err="1"/>
            <a:t>the</a:t>
          </a:r>
          <a:r>
            <a:rPr lang="de-DE" sz="1900" kern="1200" dirty="0"/>
            <a:t> </a:t>
          </a:r>
          <a:r>
            <a:rPr lang="de-DE" sz="1900" kern="1200" dirty="0" err="1"/>
            <a:t>treatment</a:t>
          </a:r>
          <a:r>
            <a:rPr lang="de-DE" sz="1900" kern="1200" dirty="0"/>
            <a:t> </a:t>
          </a:r>
          <a:r>
            <a:rPr lang="de-DE" sz="1900" kern="1200" dirty="0" err="1"/>
            <a:t>system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 err="1"/>
            <a:t>Barriers</a:t>
          </a:r>
          <a:r>
            <a:rPr lang="de-DE" sz="1900" kern="1200" dirty="0"/>
            <a:t> </a:t>
          </a:r>
          <a:r>
            <a:rPr lang="de-DE" sz="1900" kern="1200" dirty="0" err="1"/>
            <a:t>to</a:t>
          </a:r>
          <a:r>
            <a:rPr lang="de-DE" sz="1900" kern="1200" dirty="0"/>
            <a:t> </a:t>
          </a:r>
          <a:r>
            <a:rPr lang="de-DE" sz="1900" kern="1200" dirty="0" err="1"/>
            <a:t>treatment</a:t>
          </a:r>
          <a:endParaRPr lang="de-DE" sz="1900" kern="1200" dirty="0"/>
        </a:p>
      </dsp:txBody>
      <dsp:txXfrm>
        <a:off x="1744181" y="4994051"/>
        <a:ext cx="6409218" cy="1135011"/>
      </dsp:txXfrm>
    </dsp:sp>
    <dsp:sp modelId="{C4FA3212-18E4-44AD-8143-22B611A41A17}">
      <dsp:nvSpPr>
        <dsp:cNvPr id="0" name=""/>
        <dsp:cNvSpPr/>
      </dsp:nvSpPr>
      <dsp:spPr>
        <a:xfrm>
          <a:off x="113501" y="5107552"/>
          <a:ext cx="1630680" cy="9080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t="-44000" b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9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3429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5BA015FE-532B-4E73-91AB-067DBAD499DB}" type="datetimeFigureOut">
              <a:rPr lang="de-DE" smtClean="0"/>
              <a:t>15.06.2023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8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3428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59919DA0-6939-4419-8568-CE8AE998D4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597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2837A1B-7E87-4D19-8CCB-DA45878CAC8E}" type="datetimeFigureOut">
              <a:rPr lang="de-DE" smtClean="0"/>
              <a:pPr/>
              <a:t>15.06.2023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AC5C1D40-F708-4725-A48E-43AC0F54585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3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64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198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3">
            <a:extLst>
              <a:ext uri="{FF2B5EF4-FFF2-40B4-BE49-F238E27FC236}">
                <a16:creationId xmlns:a16="http://schemas.microsoft.com/office/drawing/2014/main" id="{F869A71B-C2AE-464E-94DC-8B28D275C01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970" algn="l"/>
                <a:tab pos="929587" algn="l"/>
                <a:tab pos="1395202" algn="l"/>
                <a:tab pos="1860818" algn="l"/>
                <a:tab pos="2326433" algn="l"/>
                <a:tab pos="2792049" algn="l"/>
                <a:tab pos="3257664" algn="l"/>
                <a:tab pos="3723280" algn="l"/>
                <a:tab pos="4188896" algn="l"/>
                <a:tab pos="4654512" algn="l"/>
                <a:tab pos="5120127" algn="l"/>
                <a:tab pos="5585743" algn="l"/>
                <a:tab pos="6051358" algn="l"/>
                <a:tab pos="6516974" algn="l"/>
                <a:tab pos="6982590" algn="l"/>
                <a:tab pos="7448206" algn="l"/>
                <a:tab pos="7913821" algn="l"/>
                <a:tab pos="8379437" algn="l"/>
                <a:tab pos="8845052" algn="l"/>
                <a:tab pos="93106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970" algn="l"/>
                <a:tab pos="929587" algn="l"/>
                <a:tab pos="1395202" algn="l"/>
                <a:tab pos="1860818" algn="l"/>
                <a:tab pos="2326433" algn="l"/>
                <a:tab pos="2792049" algn="l"/>
                <a:tab pos="3257664" algn="l"/>
                <a:tab pos="3723280" algn="l"/>
                <a:tab pos="4188896" algn="l"/>
                <a:tab pos="4654512" algn="l"/>
                <a:tab pos="5120127" algn="l"/>
                <a:tab pos="5585743" algn="l"/>
                <a:tab pos="6051358" algn="l"/>
                <a:tab pos="6516974" algn="l"/>
                <a:tab pos="6982590" algn="l"/>
                <a:tab pos="7448206" algn="l"/>
                <a:tab pos="7913821" algn="l"/>
                <a:tab pos="8379437" algn="l"/>
                <a:tab pos="8845052" algn="l"/>
                <a:tab pos="93106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970" algn="l"/>
                <a:tab pos="929587" algn="l"/>
                <a:tab pos="1395202" algn="l"/>
                <a:tab pos="1860818" algn="l"/>
                <a:tab pos="2326433" algn="l"/>
                <a:tab pos="2792049" algn="l"/>
                <a:tab pos="3257664" algn="l"/>
                <a:tab pos="3723280" algn="l"/>
                <a:tab pos="4188896" algn="l"/>
                <a:tab pos="4654512" algn="l"/>
                <a:tab pos="5120127" algn="l"/>
                <a:tab pos="5585743" algn="l"/>
                <a:tab pos="6051358" algn="l"/>
                <a:tab pos="6516974" algn="l"/>
                <a:tab pos="6982590" algn="l"/>
                <a:tab pos="7448206" algn="l"/>
                <a:tab pos="7913821" algn="l"/>
                <a:tab pos="8379437" algn="l"/>
                <a:tab pos="8845052" algn="l"/>
                <a:tab pos="93106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970" algn="l"/>
                <a:tab pos="929587" algn="l"/>
                <a:tab pos="1395202" algn="l"/>
                <a:tab pos="1860818" algn="l"/>
                <a:tab pos="2326433" algn="l"/>
                <a:tab pos="2792049" algn="l"/>
                <a:tab pos="3257664" algn="l"/>
                <a:tab pos="3723280" algn="l"/>
                <a:tab pos="4188896" algn="l"/>
                <a:tab pos="4654512" algn="l"/>
                <a:tab pos="5120127" algn="l"/>
                <a:tab pos="5585743" algn="l"/>
                <a:tab pos="6051358" algn="l"/>
                <a:tab pos="6516974" algn="l"/>
                <a:tab pos="6982590" algn="l"/>
                <a:tab pos="7448206" algn="l"/>
                <a:tab pos="7913821" algn="l"/>
                <a:tab pos="8379437" algn="l"/>
                <a:tab pos="8845052" algn="l"/>
                <a:tab pos="93106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970" algn="l"/>
                <a:tab pos="929587" algn="l"/>
                <a:tab pos="1395202" algn="l"/>
                <a:tab pos="1860818" algn="l"/>
                <a:tab pos="2326433" algn="l"/>
                <a:tab pos="2792049" algn="l"/>
                <a:tab pos="3257664" algn="l"/>
                <a:tab pos="3723280" algn="l"/>
                <a:tab pos="4188896" algn="l"/>
                <a:tab pos="4654512" algn="l"/>
                <a:tab pos="5120127" algn="l"/>
                <a:tab pos="5585743" algn="l"/>
                <a:tab pos="6051358" algn="l"/>
                <a:tab pos="6516974" algn="l"/>
                <a:tab pos="6982590" algn="l"/>
                <a:tab pos="7448206" algn="l"/>
                <a:tab pos="7913821" algn="l"/>
                <a:tab pos="8379437" algn="l"/>
                <a:tab pos="8845052" algn="l"/>
                <a:tab pos="93106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06131" indent="-236921" defTabSz="46561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970" algn="l"/>
                <a:tab pos="929587" algn="l"/>
                <a:tab pos="1395202" algn="l"/>
                <a:tab pos="1860818" algn="l"/>
                <a:tab pos="2326433" algn="l"/>
                <a:tab pos="2792049" algn="l"/>
                <a:tab pos="3257664" algn="l"/>
                <a:tab pos="3723280" algn="l"/>
                <a:tab pos="4188896" algn="l"/>
                <a:tab pos="4654512" algn="l"/>
                <a:tab pos="5120127" algn="l"/>
                <a:tab pos="5585743" algn="l"/>
                <a:tab pos="6051358" algn="l"/>
                <a:tab pos="6516974" algn="l"/>
                <a:tab pos="6982590" algn="l"/>
                <a:tab pos="7448206" algn="l"/>
                <a:tab pos="7913821" algn="l"/>
                <a:tab pos="8379437" algn="l"/>
                <a:tab pos="8845052" algn="l"/>
                <a:tab pos="93106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79974" indent="-236921" defTabSz="46561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970" algn="l"/>
                <a:tab pos="929587" algn="l"/>
                <a:tab pos="1395202" algn="l"/>
                <a:tab pos="1860818" algn="l"/>
                <a:tab pos="2326433" algn="l"/>
                <a:tab pos="2792049" algn="l"/>
                <a:tab pos="3257664" algn="l"/>
                <a:tab pos="3723280" algn="l"/>
                <a:tab pos="4188896" algn="l"/>
                <a:tab pos="4654512" algn="l"/>
                <a:tab pos="5120127" algn="l"/>
                <a:tab pos="5585743" algn="l"/>
                <a:tab pos="6051358" algn="l"/>
                <a:tab pos="6516974" algn="l"/>
                <a:tab pos="6982590" algn="l"/>
                <a:tab pos="7448206" algn="l"/>
                <a:tab pos="7913821" algn="l"/>
                <a:tab pos="8379437" algn="l"/>
                <a:tab pos="8845052" algn="l"/>
                <a:tab pos="93106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53816" indent="-236921" defTabSz="46561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970" algn="l"/>
                <a:tab pos="929587" algn="l"/>
                <a:tab pos="1395202" algn="l"/>
                <a:tab pos="1860818" algn="l"/>
                <a:tab pos="2326433" algn="l"/>
                <a:tab pos="2792049" algn="l"/>
                <a:tab pos="3257664" algn="l"/>
                <a:tab pos="3723280" algn="l"/>
                <a:tab pos="4188896" algn="l"/>
                <a:tab pos="4654512" algn="l"/>
                <a:tab pos="5120127" algn="l"/>
                <a:tab pos="5585743" algn="l"/>
                <a:tab pos="6051358" algn="l"/>
                <a:tab pos="6516974" algn="l"/>
                <a:tab pos="6982590" algn="l"/>
                <a:tab pos="7448206" algn="l"/>
                <a:tab pos="7913821" algn="l"/>
                <a:tab pos="8379437" algn="l"/>
                <a:tab pos="8845052" algn="l"/>
                <a:tab pos="93106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27658" indent="-236921" defTabSz="46561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970" algn="l"/>
                <a:tab pos="929587" algn="l"/>
                <a:tab pos="1395202" algn="l"/>
                <a:tab pos="1860818" algn="l"/>
                <a:tab pos="2326433" algn="l"/>
                <a:tab pos="2792049" algn="l"/>
                <a:tab pos="3257664" algn="l"/>
                <a:tab pos="3723280" algn="l"/>
                <a:tab pos="4188896" algn="l"/>
                <a:tab pos="4654512" algn="l"/>
                <a:tab pos="5120127" algn="l"/>
                <a:tab pos="5585743" algn="l"/>
                <a:tab pos="6051358" algn="l"/>
                <a:tab pos="6516974" algn="l"/>
                <a:tab pos="6982590" algn="l"/>
                <a:tab pos="7448206" algn="l"/>
                <a:tab pos="7913821" algn="l"/>
                <a:tab pos="8379437" algn="l"/>
                <a:tab pos="8845052" algn="l"/>
                <a:tab pos="93106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B7BD81-3288-44B7-B6EC-AB278E156423}" type="slidenum">
              <a:rPr lang="de-DE" altLang="de-DE" sz="1500">
                <a:solidFill>
                  <a:srgbClr val="FFFFFF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 sz="1500">
              <a:solidFill>
                <a:srgbClr val="FFFF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354851C8-B225-4A7D-B279-A138755C88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76288"/>
            <a:ext cx="5092700" cy="381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DE400F28-6E55-41F0-8027-1B5EF4D9B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972" y="4858070"/>
            <a:ext cx="5529310" cy="4560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5543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13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94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691" indent="-177691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17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91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87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691" indent="-177691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595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691" indent="-177691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1C71C-F2BD-458F-B1D3-923266CEC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AA391B4-70F5-4887-9665-DBF86363E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4B70E-38BE-4089-8E17-D7A812590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EEE7-9332-40AA-9AE0-869EB8CF2F39}" type="datetime1">
              <a:rPr lang="de-DE" smtClean="0"/>
              <a:pPr/>
              <a:t>15.06.2023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BB5443-29F2-4B31-A3AF-FF20C26B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zu Lübeck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50CB3F-294C-4BB4-855B-8A466283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47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7C7CF-7229-4C95-99DD-C21DC48A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C1589F-F5FA-4D3B-B77F-ED28658AA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C30801-3162-4D45-8084-15336BFA1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E731-FEBB-4349-BED9-54F1AB346CB7}" type="datetime1">
              <a:rPr lang="de-DE" smtClean="0"/>
              <a:pPr/>
              <a:t>15.06.2023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F44AEF-998C-46F2-868C-05E5A15F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zu Lübeck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72D695-DCBF-4298-90AB-4B123059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49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69E6981-5E13-4610-A592-A2CECC497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DD7376-6516-4E57-82B6-4443E384E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7B0222-9EA3-4062-929E-3E9BD6D4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906A-A822-4140-A8A1-ADE839281E22}" type="datetime1">
              <a:rPr lang="de-DE" smtClean="0"/>
              <a:pPr/>
              <a:t>15.06.2023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4FC24F-49E7-463C-881D-9525A042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zu Lübeck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6E5F10-F70F-47B7-822B-2BD19767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40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F3261-9F52-46CE-88BB-B395ADE8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EB843A-72D6-489D-8C85-97BC2CACA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3F834A-A5D7-4E6D-90E1-56B902EB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23CD-775E-41C9-9FE1-997BB0D2354A}" type="datetime1">
              <a:rPr lang="de-DE" smtClean="0"/>
              <a:pPr/>
              <a:t>15.06.2023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83503F-734B-4E19-BC92-672C666A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zu Lübeck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E145F5-552A-4D6B-808E-2A6D49EC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7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4C85A-5E18-431B-B3B0-53AB5D51C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7B4C4E-9D41-4069-A13D-761CE92FB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7CD408-2518-4818-B12B-22741B99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F733-0BA6-48E0-8E9D-40293372B470}" type="datetime1">
              <a:rPr lang="de-DE" smtClean="0"/>
              <a:pPr/>
              <a:t>15.06.2023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459AE6-EE23-4589-B2CB-AC0478B0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zu Lübeck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517B10-384B-48C2-AB18-A04573C4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0064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CABC48-D49B-44BC-8290-73B1E4AF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ACB9CE-A0D4-4FFE-BF5A-63ACC6EE4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F4AD41-DC31-416F-9E08-8BBE4B635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EBB7D1-0CE2-4948-B137-36A76034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0DFD-D3C2-4966-85AD-187D66AE28F9}" type="datetime1">
              <a:rPr lang="de-DE" smtClean="0"/>
              <a:pPr/>
              <a:t>15.06.2023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85B0C0-F20B-48BC-93B7-FBF6D448E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zu Lübeck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0CCC13-94CB-4E4D-BC95-9235BA40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25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8A914-DB50-47AA-8F52-37B9BF3B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A5DEDB-0884-40EE-9EEE-72B8BE9B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A79213-5B7B-48A9-804F-26E947D72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1D7C752-107A-4CB3-9EEA-21935B4F6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84D93C-3B7E-4745-A1B3-1809E8F89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22BD03F-6BC8-4DB4-B9C0-E0900155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D5A8-DCFF-4B02-9931-3D14E062E592}" type="datetime1">
              <a:rPr lang="de-DE" smtClean="0"/>
              <a:pPr/>
              <a:t>15.06.2023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BE64A8E-45CE-4952-B39D-4DC23321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zu Lübeck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2B0A7C9-EE50-41AB-A448-D17F6180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5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A26EB-740A-4F52-8243-C5C2489A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1ED3E8-93BD-4072-81C8-23814A93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8EE0-B6B0-4958-B9DE-3A70CE6E0924}" type="datetime1">
              <a:rPr lang="de-DE" smtClean="0"/>
              <a:pPr/>
              <a:t>15.06.2023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2F02-72AF-48EB-A510-31B22B8C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zu Lübeck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8AD0EF-FA0F-4328-9CAB-45C86E7B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12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C30529F-3971-4CAB-9D32-5C499E995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40DC-6E35-4E68-B1C4-ADF8A0B64083}" type="datetime1">
              <a:rPr lang="de-DE" smtClean="0"/>
              <a:pPr/>
              <a:t>15.06.2023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FD2C7D-9424-4B08-A568-AC734259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zu Lübeck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1E43A3-2A54-4E0C-8494-2BE51459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9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2F21C-70E1-48AA-A6DA-A0AA6672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BD211D-D4D1-475F-AD8F-7F8A28909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DDD3BB-72CC-4E95-B346-93D43A4C7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F3B94B-A81A-440E-B3C5-210FB2757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C417-6FEB-4839-A4D5-B6191190F15A}" type="datetime1">
              <a:rPr lang="de-DE" smtClean="0"/>
              <a:pPr/>
              <a:t>15.06.2023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B02368-6D67-4E71-BE7C-20F72385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zu Lübeck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613B94-6C7F-405E-B6FA-1027EB3B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10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EE710-7B36-47B2-B4F0-6EB426D4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B19464D-C673-4F84-8DC0-B8E7A2F5D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F55613-D654-4DFA-B675-73CD34AE1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245597-8EA3-4F6F-A66A-1580009F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6177-F4A2-4E45-AE68-562D4FC05FF2}" type="datetime1">
              <a:rPr lang="de-DE" smtClean="0"/>
              <a:pPr/>
              <a:t>15.06.2023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25BCC1-3E79-4383-AA52-30C5D35A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zu Lübeck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E6ECCE-BE73-4BE4-B706-6CBA68F3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47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EDED9DD-C07B-4BE3-A197-B4356D01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51C3DE-AC8E-4903-93D5-E19246531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643B6F-A55C-4483-9EA3-43F0115E3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F733-0BA6-48E0-8E9D-40293372B470}" type="datetime1">
              <a:rPr lang="de-DE" smtClean="0"/>
              <a:pPr/>
              <a:t>15.06.2023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C0025B-2DF3-45AD-802A-FA78BDD05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Universität zu Lübeck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1C0F00-BFAE-4384-9010-94B08084C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C8B14-445B-48FB-963D-54A3E25CDE6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09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2900" y="932719"/>
            <a:ext cx="8458200" cy="2088232"/>
          </a:xfrm>
        </p:spPr>
        <p:txBody>
          <a:bodyPr>
            <a:normAutofit/>
          </a:bodyPr>
          <a:lstStyle/>
          <a:p>
            <a:pPr algn="ctr"/>
            <a:br>
              <a:rPr lang="de-DE" sz="3200" b="1" dirty="0">
                <a:solidFill>
                  <a:srgbClr val="C00000"/>
                </a:solidFill>
                <a:latin typeface="Calibri" pitchFamily="34" charset="0"/>
              </a:rPr>
            </a:br>
            <a:br>
              <a:rPr lang="de-DE" sz="32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de-DE" sz="3200" b="1" dirty="0" err="1">
                <a:latin typeface="Calibri" pitchFamily="34" charset="0"/>
              </a:rPr>
              <a:t>Parents</a:t>
            </a:r>
            <a:r>
              <a:rPr lang="de-DE" sz="3200" b="1" dirty="0">
                <a:latin typeface="Calibri" pitchFamily="34" charset="0"/>
              </a:rPr>
              <a:t> </a:t>
            </a:r>
            <a:r>
              <a:rPr lang="de-DE" sz="3200" b="1" dirty="0" err="1">
                <a:latin typeface="Calibri" pitchFamily="34" charset="0"/>
              </a:rPr>
              <a:t>of</a:t>
            </a:r>
            <a:r>
              <a:rPr lang="de-DE" sz="3200" b="1" dirty="0">
                <a:latin typeface="Calibri" pitchFamily="34" charset="0"/>
              </a:rPr>
              <a:t> </a:t>
            </a:r>
            <a:r>
              <a:rPr lang="de-DE" sz="3200" b="1" dirty="0" err="1">
                <a:latin typeface="Calibri" pitchFamily="34" charset="0"/>
              </a:rPr>
              <a:t>individuals</a:t>
            </a:r>
            <a:r>
              <a:rPr lang="de-DE" sz="3200" b="1" dirty="0">
                <a:latin typeface="Calibri" pitchFamily="34" charset="0"/>
              </a:rPr>
              <a:t> </a:t>
            </a:r>
            <a:r>
              <a:rPr lang="de-DE" sz="3200" b="1" dirty="0" err="1">
                <a:latin typeface="Calibri" pitchFamily="34" charset="0"/>
              </a:rPr>
              <a:t>with</a:t>
            </a:r>
            <a:r>
              <a:rPr lang="de-DE" sz="3200" b="1" dirty="0">
                <a:latin typeface="Calibri" pitchFamily="34" charset="0"/>
              </a:rPr>
              <a:t> an </a:t>
            </a:r>
            <a:r>
              <a:rPr lang="de-DE" sz="3200" b="1" dirty="0" err="1">
                <a:latin typeface="Calibri" pitchFamily="34" charset="0"/>
              </a:rPr>
              <a:t>addiction</a:t>
            </a:r>
            <a:r>
              <a:rPr lang="de-DE" sz="3200" b="1" dirty="0">
                <a:latin typeface="Calibri" pitchFamily="34" charset="0"/>
              </a:rPr>
              <a:t> – </a:t>
            </a:r>
            <a:br>
              <a:rPr lang="de-DE" sz="3200" b="1" dirty="0">
                <a:latin typeface="Calibri" pitchFamily="34" charset="0"/>
              </a:rPr>
            </a:br>
            <a:r>
              <a:rPr lang="de-DE" sz="3200" b="1" dirty="0" err="1">
                <a:latin typeface="Calibri" pitchFamily="34" charset="0"/>
              </a:rPr>
              <a:t>Results</a:t>
            </a:r>
            <a:r>
              <a:rPr lang="de-DE" sz="3200" b="1" dirty="0">
                <a:latin typeface="Calibri" pitchFamily="34" charset="0"/>
              </a:rPr>
              <a:t> </a:t>
            </a:r>
            <a:r>
              <a:rPr lang="de-DE" sz="3200" b="1" dirty="0" err="1">
                <a:latin typeface="Calibri" pitchFamily="34" charset="0"/>
              </a:rPr>
              <a:t>of</a:t>
            </a:r>
            <a:r>
              <a:rPr lang="de-DE" sz="3200" b="1" dirty="0">
                <a:latin typeface="Calibri" pitchFamily="34" charset="0"/>
              </a:rPr>
              <a:t> </a:t>
            </a:r>
            <a:r>
              <a:rPr lang="de-DE" sz="3200" b="1" dirty="0" err="1">
                <a:latin typeface="Calibri" pitchFamily="34" charset="0"/>
              </a:rPr>
              <a:t>the</a:t>
            </a:r>
            <a:r>
              <a:rPr lang="de-DE" sz="3200" b="1" dirty="0">
                <a:latin typeface="Calibri" pitchFamily="34" charset="0"/>
              </a:rPr>
              <a:t> BEPAS </a:t>
            </a:r>
            <a:r>
              <a:rPr lang="de-DE" sz="3200" b="1" dirty="0" err="1">
                <a:latin typeface="Calibri" pitchFamily="34" charset="0"/>
              </a:rPr>
              <a:t>study</a:t>
            </a:r>
            <a:endParaRPr lang="de-DE" sz="3200" b="1" dirty="0">
              <a:latin typeface="Calibri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47764" y="5921623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Calibri" pitchFamily="34" charset="0"/>
              </a:rPr>
              <a:t>AFINet Conference 15-17 June 2023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8C379C4-76CD-49F0-98C6-7C3DF9348A8A}"/>
              </a:ext>
            </a:extLst>
          </p:cNvPr>
          <p:cNvSpPr txBox="1"/>
          <p:nvPr/>
        </p:nvSpPr>
        <p:spPr>
          <a:xfrm>
            <a:off x="1903671" y="3202858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Anja Bischof, Hans-Jürgen Rumpf, Gallus Bischof</a:t>
            </a:r>
          </a:p>
          <a:p>
            <a:pPr algn="ctr"/>
            <a:endParaRPr lang="de-DE" sz="2400" b="1" dirty="0"/>
          </a:p>
          <a:p>
            <a:pPr algn="ctr"/>
            <a:r>
              <a:rPr lang="de-DE" sz="2400" b="1" dirty="0"/>
              <a:t>University </a:t>
            </a:r>
            <a:r>
              <a:rPr lang="de-DE" sz="2400" b="1" dirty="0" err="1"/>
              <a:t>of</a:t>
            </a:r>
            <a:r>
              <a:rPr lang="de-DE" sz="2400" b="1" dirty="0"/>
              <a:t> Lübeck, </a:t>
            </a:r>
            <a:r>
              <a:rPr lang="de-DE" sz="2400" b="1" dirty="0" err="1"/>
              <a:t>Dpt</a:t>
            </a:r>
            <a:r>
              <a:rPr lang="de-DE" sz="2400" b="1" dirty="0"/>
              <a:t>.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Psychiatry</a:t>
            </a:r>
            <a:r>
              <a:rPr lang="de-DE" sz="2400" b="1" dirty="0"/>
              <a:t> and </a:t>
            </a:r>
            <a:r>
              <a:rPr lang="de-DE" sz="2400" b="1" dirty="0" err="1"/>
              <a:t>Psychotherapy</a:t>
            </a:r>
            <a:r>
              <a:rPr lang="de-DE" sz="2400" b="1" dirty="0"/>
              <a:t>, Research </a:t>
            </a:r>
            <a:r>
              <a:rPr lang="de-DE" sz="2400" b="1" dirty="0" err="1"/>
              <a:t>group</a:t>
            </a:r>
            <a:r>
              <a:rPr lang="de-DE" sz="2400" b="1" dirty="0"/>
              <a:t> S:TEP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3A48A-F64A-4042-B9B8-C6F5697D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39738"/>
          </a:xfrm>
        </p:spPr>
        <p:txBody>
          <a:bodyPr>
            <a:normAutofit/>
          </a:bodyPr>
          <a:lstStyle/>
          <a:p>
            <a:r>
              <a:rPr lang="de-DE" dirty="0"/>
              <a:t>RESULTS</a:t>
            </a:r>
            <a:br>
              <a:rPr lang="de-DE" dirty="0"/>
            </a:br>
            <a:br>
              <a:rPr lang="de-DE" dirty="0"/>
            </a:br>
            <a:r>
              <a:rPr lang="de-DE" dirty="0" err="1"/>
              <a:t>Demographics</a:t>
            </a:r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A9579FBC-50C2-44B5-93FA-62239E5EB1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881029"/>
              </p:ext>
            </p:extLst>
          </p:nvPr>
        </p:nvGraphicFramePr>
        <p:xfrm>
          <a:off x="628650" y="2932907"/>
          <a:ext cx="78867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52277268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2434059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71013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/>
                        <a:t>Mothers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/>
                        <a:t>Fathers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018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Mean </a:t>
                      </a:r>
                      <a:r>
                        <a:rPr lang="de-DE" sz="2000" dirty="0" err="1"/>
                        <a:t>age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53.6 (43-65)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55.1 (50-61)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943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Living in </a:t>
                      </a:r>
                      <a:r>
                        <a:rPr lang="de-DE" sz="2000" dirty="0" err="1"/>
                        <a:t>partnership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302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Living </a:t>
                      </a:r>
                      <a:r>
                        <a:rPr lang="de-DE" sz="2000" dirty="0" err="1"/>
                        <a:t>with</a:t>
                      </a:r>
                      <a:r>
                        <a:rPr lang="de-DE" sz="2000" dirty="0"/>
                        <a:t>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40.9%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49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Daily </a:t>
                      </a:r>
                      <a:r>
                        <a:rPr lang="de-DE" sz="2000" dirty="0" err="1"/>
                        <a:t>contact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with</a:t>
                      </a:r>
                      <a:r>
                        <a:rPr lang="de-DE" sz="2000" dirty="0"/>
                        <a:t>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45.5%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33.3%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504720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A93793-E6D5-4726-9F64-6BC38142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12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7E293-B840-4C3B-8FE8-9FC24C18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Addiction</a:t>
            </a:r>
            <a:r>
              <a:rPr lang="de-DE" dirty="0"/>
              <a:t> form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F58141-3C55-46F9-9BB8-46FE46D7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34F4804-C71C-4983-A6E5-F19A737C99BC}"/>
              </a:ext>
            </a:extLst>
          </p:cNvPr>
          <p:cNvSpPr/>
          <p:nvPr/>
        </p:nvSpPr>
        <p:spPr>
          <a:xfrm>
            <a:off x="429943" y="4289034"/>
            <a:ext cx="8284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54.8% </a:t>
            </a:r>
            <a:r>
              <a:rPr lang="de-DE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IPs </a:t>
            </a:r>
            <a:r>
              <a:rPr lang="de-DE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probIems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substance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behaviour</a:t>
            </a:r>
            <a:endParaRPr lang="de-DE" sz="2000" b="1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CAEC9064-D43C-4791-B3A9-8BBA8E9C8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779392"/>
              </p:ext>
            </p:extLst>
          </p:nvPr>
        </p:nvGraphicFramePr>
        <p:xfrm>
          <a:off x="499861" y="2420888"/>
          <a:ext cx="7746863" cy="1525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44">
                  <a:extLst>
                    <a:ext uri="{9D8B030D-6E8A-4147-A177-3AD203B41FA5}">
                      <a16:colId xmlns:a16="http://schemas.microsoft.com/office/drawing/2014/main" val="736465"/>
                    </a:ext>
                  </a:extLst>
                </a:gridCol>
                <a:gridCol w="1291144">
                  <a:extLst>
                    <a:ext uri="{9D8B030D-6E8A-4147-A177-3AD203B41FA5}">
                      <a16:colId xmlns:a16="http://schemas.microsoft.com/office/drawing/2014/main" val="513007354"/>
                    </a:ext>
                  </a:extLst>
                </a:gridCol>
                <a:gridCol w="1291144">
                  <a:extLst>
                    <a:ext uri="{9D8B030D-6E8A-4147-A177-3AD203B41FA5}">
                      <a16:colId xmlns:a16="http://schemas.microsoft.com/office/drawing/2014/main" val="835962762"/>
                    </a:ext>
                  </a:extLst>
                </a:gridCol>
                <a:gridCol w="1291144">
                  <a:extLst>
                    <a:ext uri="{9D8B030D-6E8A-4147-A177-3AD203B41FA5}">
                      <a16:colId xmlns:a16="http://schemas.microsoft.com/office/drawing/2014/main" val="1448827755"/>
                    </a:ext>
                  </a:extLst>
                </a:gridCol>
                <a:gridCol w="1677400">
                  <a:extLst>
                    <a:ext uri="{9D8B030D-6E8A-4147-A177-3AD203B41FA5}">
                      <a16:colId xmlns:a16="http://schemas.microsoft.com/office/drawing/2014/main" val="1385810268"/>
                    </a:ext>
                  </a:extLst>
                </a:gridCol>
                <a:gridCol w="904887">
                  <a:extLst>
                    <a:ext uri="{9D8B030D-6E8A-4147-A177-3AD203B41FA5}">
                      <a16:colId xmlns:a16="http://schemas.microsoft.com/office/drawing/2014/main" val="2788614159"/>
                    </a:ext>
                  </a:extLst>
                </a:gridCol>
              </a:tblGrid>
              <a:tr h="92032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Cannabis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/>
                        <a:t>Alcohol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Illegal </a:t>
                      </a:r>
                      <a:r>
                        <a:rPr lang="de-DE" sz="2000" dirty="0" err="1"/>
                        <a:t>drugs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Gambling </a:t>
                      </a:r>
                      <a:r>
                        <a:rPr lang="de-DE" sz="2000" dirty="0" err="1"/>
                        <a:t>disorder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/>
                        <a:t>Prescription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drugs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746178"/>
                  </a:ext>
                </a:extLst>
              </a:tr>
              <a:tr h="605091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25 (80.6%)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9 (29.0%)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9 (29.0%)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3 (9.7%)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6 (19.4</a:t>
                      </a:r>
                      <a:r>
                        <a:rPr lang="de-DE" sz="2000" dirty="0"/>
                        <a:t>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225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417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A30884-F876-4B8C-B8BE-A7AA6AA4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841950"/>
          </a:xfrm>
        </p:spPr>
        <p:txBody>
          <a:bodyPr/>
          <a:lstStyle/>
          <a:p>
            <a:r>
              <a:rPr lang="de-DE" dirty="0" err="1"/>
              <a:t>Strain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31219" y="112474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de-DE" dirty="0">
                <a:latin typeface="Calibri" pitchFamily="34" charset="0"/>
              </a:rPr>
              <a:t>Both:</a:t>
            </a:r>
          </a:p>
          <a:p>
            <a:pPr>
              <a:buSzPct val="100000"/>
            </a:pPr>
            <a:r>
              <a:rPr lang="de-DE" dirty="0" err="1">
                <a:latin typeface="Calibri" pitchFamily="34" charset="0"/>
              </a:rPr>
              <a:t>Impairment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of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family</a:t>
            </a:r>
            <a:r>
              <a:rPr lang="de-DE" dirty="0">
                <a:latin typeface="Calibri" pitchFamily="34" charset="0"/>
              </a:rPr>
              <a:t> and professional </a:t>
            </a:r>
            <a:r>
              <a:rPr lang="de-DE" dirty="0" err="1">
                <a:latin typeface="Calibri" pitchFamily="34" charset="0"/>
              </a:rPr>
              <a:t>life</a:t>
            </a:r>
            <a:endParaRPr lang="de-DE" dirty="0">
              <a:latin typeface="Calibri" pitchFamily="34" charset="0"/>
            </a:endParaRPr>
          </a:p>
          <a:p>
            <a:pPr>
              <a:buSzPct val="100000"/>
            </a:pPr>
            <a:r>
              <a:rPr lang="de-DE" dirty="0" err="1">
                <a:latin typeface="Calibri" pitchFamily="34" charset="0"/>
              </a:rPr>
              <a:t>Unreliability</a:t>
            </a:r>
            <a:r>
              <a:rPr lang="de-DE" dirty="0">
                <a:latin typeface="Calibri" pitchFamily="34" charset="0"/>
              </a:rPr>
              <a:t> and </a:t>
            </a:r>
            <a:r>
              <a:rPr lang="de-DE" dirty="0" err="1">
                <a:latin typeface="Calibri" pitchFamily="34" charset="0"/>
              </a:rPr>
              <a:t>unpredictability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of</a:t>
            </a:r>
            <a:r>
              <a:rPr lang="de-DE" dirty="0">
                <a:latin typeface="Calibri" pitchFamily="34" charset="0"/>
              </a:rPr>
              <a:t> IP</a:t>
            </a:r>
          </a:p>
          <a:p>
            <a:pPr>
              <a:buSzPct val="100000"/>
            </a:pPr>
            <a:r>
              <a:rPr lang="de-DE" dirty="0">
                <a:latin typeface="Calibri" pitchFamily="34" charset="0"/>
              </a:rPr>
              <a:t>Communication </a:t>
            </a:r>
            <a:r>
              <a:rPr lang="de-DE" dirty="0" err="1">
                <a:latin typeface="Calibri" pitchFamily="34" charset="0"/>
              </a:rPr>
              <a:t>problems</a:t>
            </a:r>
            <a:endParaRPr lang="de-DE" dirty="0">
              <a:latin typeface="Calibri" pitchFamily="34" charset="0"/>
            </a:endParaRPr>
          </a:p>
          <a:p>
            <a:pPr>
              <a:buSzPct val="100000"/>
            </a:pPr>
            <a:r>
              <a:rPr lang="de-DE" dirty="0">
                <a:latin typeface="Calibri" pitchFamily="34" charset="0"/>
              </a:rPr>
              <a:t>Stress</a:t>
            </a:r>
          </a:p>
          <a:p>
            <a:pPr>
              <a:buSzPct val="100000"/>
            </a:pPr>
            <a:endParaRPr lang="de-DE" dirty="0">
              <a:latin typeface="Calibri" pitchFamily="34" charset="0"/>
            </a:endParaRPr>
          </a:p>
          <a:p>
            <a:pPr>
              <a:buSzPct val="100000"/>
            </a:pPr>
            <a:endParaRPr lang="de-DE" dirty="0">
              <a:latin typeface="Calibri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CCC8B14-445B-48FB-963D-54A3E25CDE6D}" type="slidenum">
              <a:rPr lang="de-DE" smtClean="0">
                <a:latin typeface="Calibri" pitchFamily="34" charset="0"/>
              </a:rPr>
              <a:pPr/>
              <a:t>12</a:t>
            </a:fld>
            <a:endParaRPr lang="de-DE" dirty="0">
              <a:latin typeface="Calibri" pitchFamily="34" charset="0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60B854E-F38E-4A3B-8094-C3121351D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41750"/>
              </p:ext>
            </p:extLst>
          </p:nvPr>
        </p:nvGraphicFramePr>
        <p:xfrm>
          <a:off x="692113" y="3157594"/>
          <a:ext cx="775977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887">
                  <a:extLst>
                    <a:ext uri="{9D8B030D-6E8A-4147-A177-3AD203B41FA5}">
                      <a16:colId xmlns:a16="http://schemas.microsoft.com/office/drawing/2014/main" val="4113031672"/>
                    </a:ext>
                  </a:extLst>
                </a:gridCol>
                <a:gridCol w="3879887">
                  <a:extLst>
                    <a:ext uri="{9D8B030D-6E8A-4147-A177-3AD203B41FA5}">
                      <a16:colId xmlns:a16="http://schemas.microsoft.com/office/drawing/2014/main" val="2305477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 err="1"/>
                        <a:t>Mothers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more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often</a:t>
                      </a:r>
                      <a:r>
                        <a:rPr lang="de-DE" sz="20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Fathers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more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often</a:t>
                      </a:r>
                      <a:r>
                        <a:rPr lang="de-DE" sz="2000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51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Calibri" pitchFamily="34" charset="0"/>
                        </a:rPr>
                        <a:t>Feelings </a:t>
                      </a:r>
                      <a:r>
                        <a:rPr lang="de-DE" sz="2000" dirty="0" err="1">
                          <a:latin typeface="Calibri" pitchFamily="34" charset="0"/>
                        </a:rPr>
                        <a:t>of</a:t>
                      </a:r>
                      <a:r>
                        <a:rPr lang="de-DE" sz="2000" dirty="0">
                          <a:latin typeface="Calibri" pitchFamily="34" charset="0"/>
                        </a:rPr>
                        <a:t> </a:t>
                      </a:r>
                      <a:r>
                        <a:rPr lang="de-DE" sz="2000" dirty="0" err="1">
                          <a:latin typeface="Calibri" pitchFamily="34" charset="0"/>
                        </a:rPr>
                        <a:t>guilt</a:t>
                      </a:r>
                      <a:endParaRPr lang="de-DE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Somatic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strain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8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err="1"/>
                        <a:t>Concern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for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the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IP‘s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health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Burdened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by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IP‘s</a:t>
                      </a:r>
                      <a:r>
                        <a:rPr lang="de-DE" sz="2000" dirty="0"/>
                        <a:t> aggressive </a:t>
                      </a:r>
                      <a:r>
                        <a:rPr lang="de-DE" sz="2000" dirty="0" err="1"/>
                        <a:t>behaviour</a:t>
                      </a:r>
                      <a:r>
                        <a:rPr lang="de-DE" sz="2000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1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err="1"/>
                        <a:t>Conflicts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of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loyalty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     Insults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5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err="1"/>
                        <a:t>Helplessness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     </a:t>
                      </a:r>
                      <a:r>
                        <a:rPr lang="de-DE" sz="2000" dirty="0" err="1"/>
                        <a:t>Threats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13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err="1"/>
                        <a:t>Pressure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to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keep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the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addiction</a:t>
                      </a:r>
                      <a:r>
                        <a:rPr lang="de-DE" sz="2000" dirty="0"/>
                        <a:t> a </a:t>
                      </a:r>
                      <a:r>
                        <a:rPr lang="de-DE" sz="2000" dirty="0" err="1"/>
                        <a:t>secret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     </a:t>
                      </a:r>
                      <a:r>
                        <a:rPr lang="de-DE" sz="2000" dirty="0" err="1"/>
                        <a:t>Vandalism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26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Fear, </a:t>
                      </a:r>
                      <a:r>
                        <a:rPr lang="de-DE" sz="2000" dirty="0" err="1"/>
                        <a:t>sadness</a:t>
                      </a:r>
                      <a:r>
                        <a:rPr lang="de-DE" sz="2000" dirty="0"/>
                        <a:t>, depressive </a:t>
                      </a:r>
                      <a:r>
                        <a:rPr lang="de-DE" sz="2000" dirty="0" err="1"/>
                        <a:t>moods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0413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B0AC5-B9AE-4053-8A09-DD6455A26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/>
          <a:lstStyle/>
          <a:p>
            <a:r>
              <a:rPr lang="de-DE" dirty="0" err="1"/>
              <a:t>Confirmation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psychological</a:t>
            </a:r>
            <a:r>
              <a:rPr lang="de-DE" dirty="0"/>
              <a:t> </a:t>
            </a:r>
            <a:r>
              <a:rPr lang="de-DE" dirty="0" err="1"/>
              <a:t>burden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quantitative </a:t>
            </a:r>
            <a:r>
              <a:rPr lang="de-DE" dirty="0" err="1"/>
              <a:t>questionnaires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1E188A-228A-4F18-B223-ABF8E05BB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2086"/>
            <a:ext cx="7886700" cy="52593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Short </a:t>
            </a:r>
            <a:r>
              <a:rPr lang="de-DE" dirty="0" err="1"/>
              <a:t>Questionnaire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Family Members – </a:t>
            </a:r>
            <a:r>
              <a:rPr lang="de-DE" dirty="0" err="1"/>
              <a:t>Affected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Addiction</a:t>
            </a:r>
            <a:r>
              <a:rPr lang="de-DE" dirty="0"/>
              <a:t> (</a:t>
            </a:r>
            <a:r>
              <a:rPr lang="de-DE" b="1" dirty="0"/>
              <a:t>SQFM-AA</a:t>
            </a:r>
            <a:r>
              <a:rPr lang="de-DE" dirty="0"/>
              <a:t>; Buchner, </a:t>
            </a:r>
            <a:r>
              <a:rPr lang="de-DE" dirty="0" err="1"/>
              <a:t>Koytek</a:t>
            </a:r>
            <a:r>
              <a:rPr lang="de-DE" dirty="0"/>
              <a:t>, Fischer, </a:t>
            </a:r>
            <a:r>
              <a:rPr lang="de-DE" dirty="0" err="1"/>
              <a:t>Wodarz</a:t>
            </a:r>
            <a:r>
              <a:rPr lang="de-DE" dirty="0"/>
              <a:t>, &amp; </a:t>
            </a:r>
            <a:r>
              <a:rPr lang="de-DE" dirty="0" err="1"/>
              <a:t>Wolstein</a:t>
            </a:r>
            <a:r>
              <a:rPr lang="de-DE" dirty="0"/>
              <a:t>, 2016)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Subscale psychological strain</a:t>
            </a:r>
            <a:r>
              <a:rPr lang="en-US" dirty="0">
                <a:solidFill>
                  <a:prstClr val="black"/>
                </a:solidFill>
              </a:rPr>
              <a:t>: sig. difference between mothers (M=7.5, SD=1.6) and fathers (M=5.9, SD=1.6) with a </a:t>
            </a:r>
            <a:r>
              <a:rPr lang="en-US" b="1" dirty="0">
                <a:solidFill>
                  <a:prstClr val="black"/>
                </a:solidFill>
              </a:rPr>
              <a:t>higher strain in mothers </a:t>
            </a:r>
            <a:r>
              <a:rPr lang="en-US" dirty="0">
                <a:solidFill>
                  <a:prstClr val="black"/>
                </a:solidFill>
              </a:rPr>
              <a:t>(U=46.0, z=-2.373, p=.018)</a:t>
            </a:r>
            <a:endParaRPr lang="de-DE" dirty="0">
              <a:solidFill>
                <a:prstClr val="black"/>
              </a:solidFill>
            </a:endParaRP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Patient Health </a:t>
            </a:r>
            <a:r>
              <a:rPr lang="de-DE" dirty="0" err="1"/>
              <a:t>Questionnaire</a:t>
            </a:r>
            <a:r>
              <a:rPr lang="de-DE" dirty="0"/>
              <a:t> (</a:t>
            </a:r>
            <a:r>
              <a:rPr lang="de-DE" b="1" dirty="0"/>
              <a:t>PHQ-8</a:t>
            </a:r>
            <a:r>
              <a:rPr lang="de-DE" dirty="0"/>
              <a:t>; Spitzer, </a:t>
            </a:r>
            <a:r>
              <a:rPr lang="de-DE" dirty="0" err="1"/>
              <a:t>Kroenke</a:t>
            </a:r>
            <a:r>
              <a:rPr lang="de-DE" dirty="0"/>
              <a:t>, &amp; Williams, 1999)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C00000"/>
                </a:solidFill>
              </a:rPr>
              <a:t>Depression</a:t>
            </a:r>
            <a:r>
              <a:rPr lang="de-DE" dirty="0"/>
              <a:t>: </a:t>
            </a:r>
            <a:r>
              <a:rPr lang="en-US" dirty="0"/>
              <a:t>sig. difference between </a:t>
            </a:r>
            <a:r>
              <a:rPr lang="en-US" b="1" dirty="0"/>
              <a:t>mothers</a:t>
            </a:r>
            <a:r>
              <a:rPr lang="en-US" dirty="0"/>
              <a:t> (M=8.3, SD=5.1) and fathers (M=4.2, SD=3.0, U=47.5, z=-2.253, p=.024)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None of the fathers, but eight mothers scored &gt;9 in PHQ-8 (= moderate depression)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General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:</a:t>
            </a:r>
          </a:p>
          <a:p>
            <a:r>
              <a:rPr lang="de-DE" b="1" dirty="0" err="1"/>
              <a:t>Mothers</a:t>
            </a:r>
            <a:r>
              <a:rPr lang="de-DE" dirty="0"/>
              <a:t> </a:t>
            </a:r>
            <a:r>
              <a:rPr lang="de-DE" dirty="0" err="1"/>
              <a:t>assessed</a:t>
            </a:r>
            <a:r>
              <a:rPr lang="de-DE" dirty="0"/>
              <a:t> </a:t>
            </a:r>
            <a:r>
              <a:rPr lang="de-DE" dirty="0" err="1"/>
              <a:t>theirs</a:t>
            </a:r>
            <a:r>
              <a:rPr lang="de-DE" dirty="0"/>
              <a:t> </a:t>
            </a:r>
            <a:r>
              <a:rPr lang="de-DE" dirty="0" err="1"/>
              <a:t>sig</a:t>
            </a:r>
            <a:r>
              <a:rPr lang="de-DE" dirty="0"/>
              <a:t>. </a:t>
            </a:r>
            <a:r>
              <a:rPr lang="en-US" b="1" dirty="0"/>
              <a:t>poorer</a:t>
            </a:r>
            <a:r>
              <a:rPr lang="en-US" dirty="0"/>
              <a:t> (M=3.1, SD=0.8) than fathers (M=2.2, SD=0.8; U=49.0, z=-2.489, p=.013)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365ADD-3B36-4AA9-A305-B3DE17F3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332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1C898F4-DEC0-4233-BB43-DF782A8C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Coping </a:t>
            </a:r>
            <a:r>
              <a:rPr lang="de-DE" dirty="0" err="1"/>
              <a:t>strategies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CCC8B14-445B-48FB-963D-54A3E25CDE6D}" type="slidenum">
              <a:rPr lang="de-DE" smtClean="0"/>
              <a:pPr/>
              <a:t>14</a:t>
            </a:fld>
            <a:endParaRPr lang="de-DE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42ECF831-154E-4BC9-BD13-D0A7D5B04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008337"/>
              </p:ext>
            </p:extLst>
          </p:nvPr>
        </p:nvGraphicFramePr>
        <p:xfrm>
          <a:off x="628650" y="2060848"/>
          <a:ext cx="7759774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887">
                  <a:extLst>
                    <a:ext uri="{9D8B030D-6E8A-4147-A177-3AD203B41FA5}">
                      <a16:colId xmlns:a16="http://schemas.microsoft.com/office/drawing/2014/main" val="4113031672"/>
                    </a:ext>
                  </a:extLst>
                </a:gridCol>
                <a:gridCol w="3879887">
                  <a:extLst>
                    <a:ext uri="{9D8B030D-6E8A-4147-A177-3AD203B41FA5}">
                      <a16:colId xmlns:a16="http://schemas.microsoft.com/office/drawing/2014/main" val="2305477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 err="1"/>
                        <a:t>Mothers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more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often</a:t>
                      </a:r>
                      <a:r>
                        <a:rPr lang="de-DE" sz="20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Fathers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more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often</a:t>
                      </a:r>
                      <a:r>
                        <a:rPr lang="de-DE" sz="2000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51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err="1">
                          <a:latin typeface="Calibri" pitchFamily="34" charset="0"/>
                        </a:rPr>
                        <a:t>Found</a:t>
                      </a:r>
                      <a:r>
                        <a:rPr lang="de-DE" sz="2000" dirty="0">
                          <a:latin typeface="Calibri" pitchFamily="34" charset="0"/>
                        </a:rPr>
                        <a:t> </a:t>
                      </a:r>
                      <a:r>
                        <a:rPr lang="de-DE" sz="2000" dirty="0" err="1">
                          <a:latin typeface="Calibri" pitchFamily="34" charset="0"/>
                        </a:rPr>
                        <a:t>it</a:t>
                      </a:r>
                      <a:r>
                        <a:rPr lang="de-DE" sz="2000" dirty="0">
                          <a:latin typeface="Calibri" pitchFamily="34" charset="0"/>
                        </a:rPr>
                        <a:t> </a:t>
                      </a:r>
                      <a:r>
                        <a:rPr lang="de-DE" sz="2000" dirty="0" err="1">
                          <a:latin typeface="Calibri" pitchFamily="34" charset="0"/>
                        </a:rPr>
                        <a:t>difficult</a:t>
                      </a:r>
                      <a:r>
                        <a:rPr lang="de-DE" sz="2000" dirty="0">
                          <a:latin typeface="Calibri" pitchFamily="34" charset="0"/>
                        </a:rPr>
                        <a:t> </a:t>
                      </a:r>
                      <a:r>
                        <a:rPr lang="de-DE" sz="2000" dirty="0" err="1">
                          <a:latin typeface="Calibri" pitchFamily="34" charset="0"/>
                        </a:rPr>
                        <a:t>to</a:t>
                      </a:r>
                      <a:r>
                        <a:rPr lang="de-DE" sz="2000" dirty="0">
                          <a:latin typeface="Calibri" pitchFamily="34" charset="0"/>
                        </a:rPr>
                        <a:t> </a:t>
                      </a:r>
                      <a:r>
                        <a:rPr lang="de-DE" sz="2000" dirty="0" err="1">
                          <a:latin typeface="Calibri" pitchFamily="34" charset="0"/>
                        </a:rPr>
                        <a:t>distance</a:t>
                      </a:r>
                      <a:r>
                        <a:rPr lang="de-DE" sz="2000" dirty="0">
                          <a:latin typeface="Calibri" pitchFamily="34" charset="0"/>
                        </a:rPr>
                        <a:t> </a:t>
                      </a:r>
                      <a:r>
                        <a:rPr lang="de-DE" sz="2000" dirty="0" err="1">
                          <a:latin typeface="Calibri" pitchFamily="34" charset="0"/>
                        </a:rPr>
                        <a:t>themselves</a:t>
                      </a:r>
                      <a:endParaRPr lang="de-DE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Distanced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themselves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from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the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addiction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problem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8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err="1"/>
                        <a:t>Took</a:t>
                      </a:r>
                      <a:r>
                        <a:rPr lang="de-DE" sz="2000" dirty="0"/>
                        <a:t> on </a:t>
                      </a:r>
                      <a:r>
                        <a:rPr lang="de-DE" sz="2000" dirty="0" err="1"/>
                        <a:t>more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responsibility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Took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less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responsibility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1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err="1"/>
                        <a:t>Sacrificed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themselves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Less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rule</a:t>
                      </a:r>
                      <a:r>
                        <a:rPr lang="de-DE" sz="2000" dirty="0"/>
                        <a:t>-setting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5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err="1"/>
                        <a:t>Concealed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problems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Found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it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easier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to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implement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the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agreements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consistently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13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err="1"/>
                        <a:t>Changed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their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coping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over</a:t>
                      </a:r>
                      <a:r>
                        <a:rPr lang="de-DE" sz="2000" dirty="0"/>
                        <a:t>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26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err="1"/>
                        <a:t>Developed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self</a:t>
                      </a:r>
                      <a:r>
                        <a:rPr lang="de-DE" sz="2000" dirty="0"/>
                        <a:t>-care </a:t>
                      </a:r>
                      <a:r>
                        <a:rPr lang="de-DE" sz="2000" dirty="0" err="1"/>
                        <a:t>strategies</a:t>
                      </a:r>
                      <a:r>
                        <a:rPr lang="de-DE" sz="2000" dirty="0"/>
                        <a:t> at a </a:t>
                      </a:r>
                      <a:r>
                        <a:rPr lang="de-DE" sz="2000" dirty="0" err="1"/>
                        <a:t>later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stage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041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BB65D-C602-4692-AF51-0F58A639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Resources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424758-647F-4AA2-BB91-68BC3358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15</a:t>
            </a:fld>
            <a:endParaRPr 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D960045-5CA4-4EC2-A44F-CA2EA674A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703101"/>
              </p:ext>
            </p:extLst>
          </p:nvPr>
        </p:nvGraphicFramePr>
        <p:xfrm>
          <a:off x="628650" y="2060848"/>
          <a:ext cx="775977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887">
                  <a:extLst>
                    <a:ext uri="{9D8B030D-6E8A-4147-A177-3AD203B41FA5}">
                      <a16:colId xmlns:a16="http://schemas.microsoft.com/office/drawing/2014/main" val="4113031672"/>
                    </a:ext>
                  </a:extLst>
                </a:gridCol>
                <a:gridCol w="3879887">
                  <a:extLst>
                    <a:ext uri="{9D8B030D-6E8A-4147-A177-3AD203B41FA5}">
                      <a16:colId xmlns:a16="http://schemas.microsoft.com/office/drawing/2014/main" val="2305477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 err="1"/>
                        <a:t>Mothers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more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often</a:t>
                      </a:r>
                      <a:r>
                        <a:rPr lang="de-DE" sz="20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Fathers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more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often</a:t>
                      </a:r>
                      <a:r>
                        <a:rPr lang="de-DE" sz="2000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51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Calibri" pitchFamily="34" charset="0"/>
                        </a:rPr>
                        <a:t>Family </a:t>
                      </a:r>
                      <a:r>
                        <a:rPr lang="de-DE" sz="2000" dirty="0" err="1">
                          <a:latin typeface="Calibri" pitchFamily="34" charset="0"/>
                        </a:rPr>
                        <a:t>as</a:t>
                      </a:r>
                      <a:r>
                        <a:rPr lang="de-DE" sz="2000" dirty="0">
                          <a:latin typeface="Calibri" pitchFamily="34" charset="0"/>
                        </a:rPr>
                        <a:t> </a:t>
                      </a:r>
                      <a:r>
                        <a:rPr lang="de-DE" sz="2000" dirty="0" err="1">
                          <a:latin typeface="Calibri" pitchFamily="34" charset="0"/>
                        </a:rPr>
                        <a:t>significant</a:t>
                      </a:r>
                      <a:r>
                        <a:rPr lang="de-DE" sz="2000" dirty="0">
                          <a:latin typeface="Calibri" pitchFamily="34" charset="0"/>
                        </a:rPr>
                        <a:t> </a:t>
                      </a:r>
                      <a:r>
                        <a:rPr lang="de-DE" sz="2000" dirty="0" err="1">
                          <a:latin typeface="Calibri" pitchFamily="34" charset="0"/>
                        </a:rPr>
                        <a:t>resource</a:t>
                      </a:r>
                      <a:endParaRPr lang="de-DE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Doing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exercies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8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err="1"/>
                        <a:t>Rarely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felt</a:t>
                      </a:r>
                      <a:r>
                        <a:rPr lang="de-DE" sz="2000" dirty="0"/>
                        <a:t> supported </a:t>
                      </a:r>
                      <a:r>
                        <a:rPr lang="de-DE" sz="2000" dirty="0" err="1"/>
                        <a:t>by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their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partners</a:t>
                      </a:r>
                      <a:r>
                        <a:rPr lang="de-DE" sz="20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Saw </a:t>
                      </a:r>
                      <a:r>
                        <a:rPr lang="de-DE" sz="2000" dirty="0" err="1"/>
                        <a:t>their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partners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as</a:t>
                      </a:r>
                      <a:r>
                        <a:rPr lang="de-DE" sz="2000" dirty="0"/>
                        <a:t> „</a:t>
                      </a:r>
                      <a:r>
                        <a:rPr lang="de-DE" sz="2000" dirty="0" err="1"/>
                        <a:t>backup</a:t>
                      </a:r>
                      <a:r>
                        <a:rPr lang="de-DE" sz="2000" dirty="0"/>
                        <a:t>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1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     </a:t>
                      </a:r>
                      <a:r>
                        <a:rPr lang="de-DE" sz="2000" dirty="0" err="1"/>
                        <a:t>wished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for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more</a:t>
                      </a:r>
                      <a:r>
                        <a:rPr lang="de-DE" sz="2000" dirty="0"/>
                        <a:t>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Work </a:t>
                      </a:r>
                      <a:r>
                        <a:rPr lang="de-DE" sz="2000" dirty="0" err="1"/>
                        <a:t>environment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5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7188" indent="-357188"/>
                      <a:r>
                        <a:rPr lang="de-DE" sz="2000" dirty="0"/>
                        <a:t>     </a:t>
                      </a:r>
                      <a:r>
                        <a:rPr lang="de-DE" sz="2000" dirty="0" err="1"/>
                        <a:t>wished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for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handling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the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addiction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as</a:t>
                      </a:r>
                      <a:r>
                        <a:rPr lang="de-DE" sz="2000" dirty="0"/>
                        <a:t> a </a:t>
                      </a:r>
                      <a:r>
                        <a:rPr lang="de-DE" sz="2000" dirty="0" err="1"/>
                        <a:t>couple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13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err="1"/>
                        <a:t>Had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sought</a:t>
                      </a:r>
                      <a:r>
                        <a:rPr lang="de-DE" sz="2000" dirty="0"/>
                        <a:t> professional </a:t>
                      </a:r>
                      <a:r>
                        <a:rPr lang="de-DE" sz="2000" dirty="0" err="1"/>
                        <a:t>help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26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04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845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2066D-206F-4463-9D75-592D3379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40" y="548680"/>
            <a:ext cx="7886700" cy="759618"/>
          </a:xfrm>
        </p:spPr>
        <p:txBody>
          <a:bodyPr/>
          <a:lstStyle/>
          <a:p>
            <a:r>
              <a:rPr lang="de-DE" dirty="0"/>
              <a:t>Needs and </a:t>
            </a:r>
            <a:r>
              <a:rPr lang="de-DE" dirty="0" err="1"/>
              <a:t>barriers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55FC14-CD65-457C-AE78-2CE77E1FB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62" y="2276872"/>
            <a:ext cx="7886700" cy="3549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Both:</a:t>
            </a:r>
          </a:p>
          <a:p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equally</a:t>
            </a:r>
            <a:r>
              <a:rPr lang="de-DE" dirty="0"/>
              <a:t> </a:t>
            </a:r>
            <a:r>
              <a:rPr lang="de-DE" dirty="0" err="1"/>
              <a:t>dissatisfied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undifferentiated</a:t>
            </a:r>
            <a:r>
              <a:rPr lang="de-DE" dirty="0"/>
              <a:t>, </a:t>
            </a:r>
            <a:r>
              <a:rPr lang="de-DE" dirty="0" err="1"/>
              <a:t>partly</a:t>
            </a:r>
            <a:r>
              <a:rPr lang="de-DE" dirty="0"/>
              <a:t> </a:t>
            </a:r>
            <a:r>
              <a:rPr lang="de-DE" dirty="0" err="1"/>
              <a:t>stigmatising</a:t>
            </a:r>
            <a:r>
              <a:rPr lang="de-DE" dirty="0"/>
              <a:t> </a:t>
            </a:r>
            <a:r>
              <a:rPr lang="de-DE" dirty="0" err="1"/>
              <a:t>portrayal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addiction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media</a:t>
            </a:r>
            <a:endParaRPr lang="de-DE" dirty="0"/>
          </a:p>
          <a:p>
            <a:r>
              <a:rPr lang="de-DE" dirty="0" err="1"/>
              <a:t>Criticism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lack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presence</a:t>
            </a:r>
            <a:r>
              <a:rPr lang="de-DE" dirty="0"/>
              <a:t>/</a:t>
            </a:r>
            <a:r>
              <a:rPr lang="de-DE" dirty="0" err="1"/>
              <a:t>visibility</a:t>
            </a:r>
            <a:r>
              <a:rPr lang="de-DE" dirty="0"/>
              <a:t> and </a:t>
            </a:r>
            <a:r>
              <a:rPr lang="de-DE" dirty="0" err="1"/>
              <a:t>networking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addiction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</a:p>
          <a:p>
            <a:r>
              <a:rPr lang="de-DE" dirty="0" err="1"/>
              <a:t>Criticism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lack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accessibility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support </a:t>
            </a:r>
            <a:r>
              <a:rPr lang="de-DE" dirty="0" err="1"/>
              <a:t>facilities</a:t>
            </a:r>
            <a:endParaRPr lang="de-DE" dirty="0"/>
          </a:p>
          <a:p>
            <a:r>
              <a:rPr lang="de-DE" dirty="0" err="1"/>
              <a:t>Criticism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waiting</a:t>
            </a:r>
            <a:r>
              <a:rPr lang="de-DE" dirty="0"/>
              <a:t> </a:t>
            </a:r>
            <a:r>
              <a:rPr lang="de-DE" dirty="0" err="1"/>
              <a:t>times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(</a:t>
            </a:r>
            <a:r>
              <a:rPr lang="de-DE" dirty="0" err="1"/>
              <a:t>therapeutic</a:t>
            </a:r>
            <a:r>
              <a:rPr lang="de-DE" dirty="0"/>
              <a:t>) support </a:t>
            </a:r>
            <a:r>
              <a:rPr lang="de-DE" dirty="0" err="1"/>
              <a:t>services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IPs</a:t>
            </a:r>
          </a:p>
          <a:p>
            <a:r>
              <a:rPr lang="de-DE" dirty="0"/>
              <a:t>Need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and </a:t>
            </a:r>
            <a:r>
              <a:rPr lang="de-DE" dirty="0" err="1"/>
              <a:t>counselling</a:t>
            </a:r>
            <a:r>
              <a:rPr lang="de-DE" dirty="0"/>
              <a:t> at </a:t>
            </a:r>
            <a:r>
              <a:rPr lang="de-DE" dirty="0" err="1"/>
              <a:t>schools</a:t>
            </a:r>
            <a:endParaRPr lang="de-DE" dirty="0"/>
          </a:p>
          <a:p>
            <a:r>
              <a:rPr lang="de-DE" dirty="0"/>
              <a:t>Need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awareness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and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media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EB32C0-546C-43E7-96A1-0EEDB0D8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655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BB65D-C602-4692-AF51-0F58A639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Needs and </a:t>
            </a:r>
            <a:r>
              <a:rPr lang="de-DE" dirty="0" err="1"/>
              <a:t>barriers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424758-647F-4AA2-BB91-68BC3358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17</a:t>
            </a:fld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08384A1D-A288-4973-9F60-2BD09E244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125968"/>
              </p:ext>
            </p:extLst>
          </p:nvPr>
        </p:nvGraphicFramePr>
        <p:xfrm>
          <a:off x="628650" y="2492896"/>
          <a:ext cx="775977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887">
                  <a:extLst>
                    <a:ext uri="{9D8B030D-6E8A-4147-A177-3AD203B41FA5}">
                      <a16:colId xmlns:a16="http://schemas.microsoft.com/office/drawing/2014/main" val="4113031672"/>
                    </a:ext>
                  </a:extLst>
                </a:gridCol>
                <a:gridCol w="3879887">
                  <a:extLst>
                    <a:ext uri="{9D8B030D-6E8A-4147-A177-3AD203B41FA5}">
                      <a16:colId xmlns:a16="http://schemas.microsoft.com/office/drawing/2014/main" val="2305477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 err="1"/>
                        <a:t>Mothers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more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often</a:t>
                      </a:r>
                      <a:r>
                        <a:rPr lang="de-DE" sz="20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Fathers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more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often</a:t>
                      </a:r>
                      <a:r>
                        <a:rPr lang="de-DE" sz="2000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51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Calibri" pitchFamily="34" charset="0"/>
                        </a:rPr>
                        <a:t>Fear </a:t>
                      </a:r>
                      <a:r>
                        <a:rPr lang="de-DE" sz="2000" dirty="0" err="1">
                          <a:latin typeface="Calibri" pitchFamily="34" charset="0"/>
                        </a:rPr>
                        <a:t>of</a:t>
                      </a:r>
                      <a:r>
                        <a:rPr lang="de-DE" sz="2000" dirty="0">
                          <a:latin typeface="Calibri" pitchFamily="34" charset="0"/>
                        </a:rPr>
                        <a:t> </a:t>
                      </a:r>
                      <a:r>
                        <a:rPr lang="de-DE" sz="2000" dirty="0" err="1">
                          <a:latin typeface="Calibri" pitchFamily="34" charset="0"/>
                        </a:rPr>
                        <a:t>stigmatisation</a:t>
                      </a:r>
                      <a:endParaRPr lang="de-DE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Lack of admission of their own helplessness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8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Need for concrete information on how to deal with the addiction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1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Need </a:t>
                      </a:r>
                      <a:r>
                        <a:rPr lang="de-DE" sz="2000" dirty="0" err="1"/>
                        <a:t>for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more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instructions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for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acute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emergencies</a:t>
                      </a:r>
                      <a:r>
                        <a:rPr lang="de-DE" sz="2000" dirty="0"/>
                        <a:t> and </a:t>
                      </a:r>
                      <a:r>
                        <a:rPr lang="de-DE" sz="2000" dirty="0" err="1"/>
                        <a:t>problematic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situations</a:t>
                      </a:r>
                      <a:endParaRPr lang="de-DE" sz="2000" dirty="0"/>
                    </a:p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55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57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9A5F9-396B-4FAB-9FB7-95E88D80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79A6F3-AEC1-4639-8A19-B08036D4E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735166"/>
            <a:ext cx="7886700" cy="8037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dirty="0"/>
              <a:t>Same </a:t>
            </a:r>
            <a:r>
              <a:rPr lang="de-DE" sz="2400" dirty="0" err="1"/>
              <a:t>same</a:t>
            </a:r>
            <a:r>
              <a:rPr lang="de-DE" sz="2400" dirty="0"/>
              <a:t> but different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6021F46-5D4B-4D54-AEBE-43B7D7CC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C91D2AB-31CC-413B-BCF7-272B155942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24652" r="22001" b="21651"/>
          <a:stretch/>
        </p:blipFill>
        <p:spPr>
          <a:xfrm>
            <a:off x="3275856" y="1676692"/>
            <a:ext cx="2592288" cy="368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2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48C94FA-855F-49A4-99B4-A4D3A7BB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200" dirty="0" err="1"/>
              <a:t>Complex</a:t>
            </a:r>
            <a:r>
              <a:rPr lang="de-DE" sz="2200" dirty="0"/>
              <a:t> </a:t>
            </a:r>
            <a:r>
              <a:rPr lang="de-DE" sz="2200" dirty="0" err="1"/>
              <a:t>psychosocial</a:t>
            </a:r>
            <a:r>
              <a:rPr lang="de-DE" sz="2200" dirty="0"/>
              <a:t> stress </a:t>
            </a:r>
            <a:r>
              <a:rPr lang="de-DE" sz="2200" dirty="0" err="1"/>
              <a:t>situation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parents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children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an </a:t>
            </a:r>
            <a:r>
              <a:rPr lang="de-DE" sz="2200" dirty="0" err="1"/>
              <a:t>addiction</a:t>
            </a:r>
            <a:endParaRPr lang="de-DE" sz="22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200" dirty="0" err="1">
                <a:latin typeface="Calibri" pitchFamily="34" charset="0"/>
              </a:rPr>
              <a:t>Similar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severity</a:t>
            </a:r>
            <a:r>
              <a:rPr lang="de-DE" sz="2200" dirty="0">
                <a:latin typeface="Calibri" pitchFamily="34" charset="0"/>
              </a:rPr>
              <a:t> in </a:t>
            </a:r>
            <a:r>
              <a:rPr lang="de-DE" sz="2200" dirty="0" err="1">
                <a:latin typeface="Calibri" pitchFamily="34" charset="0"/>
              </a:rPr>
              <a:t>strain</a:t>
            </a:r>
            <a:r>
              <a:rPr lang="de-DE" sz="2200" dirty="0">
                <a:latin typeface="Calibri" pitchFamily="34" charset="0"/>
              </a:rPr>
              <a:t> in </a:t>
            </a:r>
            <a:r>
              <a:rPr lang="de-DE" sz="2200" dirty="0" err="1">
                <a:latin typeface="Calibri" pitchFamily="34" charset="0"/>
              </a:rPr>
              <a:t>mothers</a:t>
            </a:r>
            <a:r>
              <a:rPr lang="de-DE" sz="2200" dirty="0">
                <a:latin typeface="Calibri" pitchFamily="34" charset="0"/>
              </a:rPr>
              <a:t> and </a:t>
            </a:r>
            <a:r>
              <a:rPr lang="de-DE" sz="2200" dirty="0" err="1">
                <a:latin typeface="Calibri" pitchFamily="34" charset="0"/>
              </a:rPr>
              <a:t>fathers</a:t>
            </a:r>
            <a:endParaRPr lang="de-DE" sz="22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200" dirty="0" err="1">
                <a:latin typeface="Calibri" pitchFamily="34" charset="0"/>
              </a:rPr>
              <a:t>Differences</a:t>
            </a:r>
            <a:r>
              <a:rPr lang="de-DE" sz="2200" dirty="0">
                <a:latin typeface="Calibri" pitchFamily="34" charset="0"/>
              </a:rPr>
              <a:t> in stress </a:t>
            </a:r>
            <a:r>
              <a:rPr lang="de-DE" sz="2200" dirty="0" err="1">
                <a:latin typeface="Calibri" pitchFamily="34" charset="0"/>
              </a:rPr>
              <a:t>factors</a:t>
            </a:r>
            <a:r>
              <a:rPr lang="de-DE" sz="2200" dirty="0">
                <a:latin typeface="Calibri" pitchFamily="34" charset="0"/>
              </a:rPr>
              <a:t>, adverse </a:t>
            </a:r>
            <a:r>
              <a:rPr lang="de-DE" sz="2200" dirty="0" err="1">
                <a:latin typeface="Calibri" pitchFamily="34" charset="0"/>
              </a:rPr>
              <a:t>consequences</a:t>
            </a:r>
            <a:r>
              <a:rPr lang="de-DE" sz="2200" dirty="0">
                <a:latin typeface="Calibri" pitchFamily="34" charset="0"/>
              </a:rPr>
              <a:t>, and </a:t>
            </a:r>
            <a:r>
              <a:rPr lang="de-DE" sz="2200" dirty="0" err="1">
                <a:latin typeface="Calibri" pitchFamily="34" charset="0"/>
              </a:rPr>
              <a:t>coping</a:t>
            </a:r>
            <a:endParaRPr lang="de-DE" sz="22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200" dirty="0" err="1">
                <a:latin typeface="Calibri" pitchFamily="34" charset="0"/>
              </a:rPr>
              <a:t>Reason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for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neglect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of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mothers</a:t>
            </a:r>
            <a:r>
              <a:rPr lang="de-DE" sz="2200" dirty="0">
                <a:latin typeface="Calibri" pitchFamily="34" charset="0"/>
              </a:rPr>
              <a:t>‘ own </a:t>
            </a:r>
            <a:r>
              <a:rPr lang="de-DE" sz="2200" dirty="0" err="1">
                <a:latin typeface="Calibri" pitchFamily="34" charset="0"/>
              </a:rPr>
              <a:t>needs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may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lie</a:t>
            </a:r>
            <a:r>
              <a:rPr lang="de-DE" sz="2200" dirty="0">
                <a:latin typeface="Calibri" pitchFamily="34" charset="0"/>
              </a:rPr>
              <a:t> in </a:t>
            </a:r>
            <a:r>
              <a:rPr lang="de-DE" sz="2200" dirty="0" err="1">
                <a:latin typeface="Calibri" pitchFamily="34" charset="0"/>
              </a:rPr>
              <a:t>gender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role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expectancies</a:t>
            </a:r>
            <a:r>
              <a:rPr lang="de-DE" sz="2200" dirty="0">
                <a:latin typeface="Calibri" pitchFamily="34" charset="0"/>
              </a:rPr>
              <a:t> (</a:t>
            </a:r>
            <a:r>
              <a:rPr lang="de-DE" sz="2200" dirty="0" err="1">
                <a:latin typeface="Calibri" pitchFamily="34" charset="0"/>
              </a:rPr>
              <a:t>mother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as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primary</a:t>
            </a:r>
            <a:r>
              <a:rPr lang="de-DE" sz="2200" dirty="0">
                <a:latin typeface="Calibri" pitchFamily="34" charset="0"/>
              </a:rPr>
              <a:t> care-</a:t>
            </a:r>
            <a:r>
              <a:rPr lang="de-DE" sz="2200" dirty="0" err="1">
                <a:latin typeface="Calibri" pitchFamily="34" charset="0"/>
              </a:rPr>
              <a:t>giver</a:t>
            </a:r>
            <a:r>
              <a:rPr lang="de-DE" sz="2200" dirty="0">
                <a:latin typeface="Calibri" pitchFamily="34" charset="0"/>
              </a:rPr>
              <a:t>, </a:t>
            </a:r>
            <a:r>
              <a:rPr lang="de-DE" sz="2200" dirty="0" err="1">
                <a:latin typeface="Calibri" pitchFamily="34" charset="0"/>
              </a:rPr>
              <a:t>closer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bonding</a:t>
            </a:r>
            <a:r>
              <a:rPr lang="de-DE" sz="2200" dirty="0">
                <a:latin typeface="Calibri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200" dirty="0">
                <a:latin typeface="Calibri" pitchFamily="34" charset="0"/>
              </a:rPr>
              <a:t>Gender </a:t>
            </a:r>
            <a:r>
              <a:rPr lang="de-DE" sz="2200" dirty="0" err="1">
                <a:latin typeface="Calibri" pitchFamily="34" charset="0"/>
              </a:rPr>
              <a:t>role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expectancies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may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result</a:t>
            </a:r>
            <a:r>
              <a:rPr lang="de-DE" sz="2200" dirty="0">
                <a:latin typeface="Calibri" pitchFamily="34" charset="0"/>
              </a:rPr>
              <a:t> in </a:t>
            </a:r>
            <a:r>
              <a:rPr lang="de-DE" sz="2200" dirty="0" err="1">
                <a:latin typeface="Calibri" pitchFamily="34" charset="0"/>
              </a:rPr>
              <a:t>self</a:t>
            </a:r>
            <a:r>
              <a:rPr lang="de-DE" sz="2200" dirty="0">
                <a:latin typeface="Calibri" pitchFamily="34" charset="0"/>
              </a:rPr>
              <a:t>-stigmatisation (</a:t>
            </a:r>
            <a:r>
              <a:rPr lang="de-DE" sz="2200" dirty="0" err="1">
                <a:latin typeface="Calibri" pitchFamily="34" charset="0"/>
              </a:rPr>
              <a:t>guilt</a:t>
            </a:r>
            <a:r>
              <a:rPr lang="de-DE" sz="2200" dirty="0">
                <a:latin typeface="Calibri" pitchFamily="34" charset="0"/>
              </a:rPr>
              <a:t>, </a:t>
            </a:r>
            <a:r>
              <a:rPr lang="de-DE" sz="2200" dirty="0" err="1">
                <a:latin typeface="Calibri" pitchFamily="34" charset="0"/>
              </a:rPr>
              <a:t>shame</a:t>
            </a:r>
            <a:r>
              <a:rPr lang="de-DE" sz="2200" dirty="0">
                <a:latin typeface="Calibri" pitchFamily="34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200" dirty="0">
                <a:latin typeface="Calibri" pitchFamily="34" charset="0"/>
              </a:rPr>
              <a:t>Fear </a:t>
            </a:r>
            <a:r>
              <a:rPr lang="de-DE" sz="2200" dirty="0" err="1">
                <a:latin typeface="Calibri" pitchFamily="34" charset="0"/>
              </a:rPr>
              <a:t>of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being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held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responsible</a:t>
            </a:r>
            <a:endParaRPr lang="de-DE" sz="2200" dirty="0"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200" dirty="0">
                <a:latin typeface="Calibri" pitchFamily="34" charset="0"/>
              </a:rPr>
              <a:t>Higher stress and </a:t>
            </a:r>
            <a:r>
              <a:rPr lang="de-DE" sz="2200" dirty="0" err="1">
                <a:latin typeface="Calibri" pitchFamily="34" charset="0"/>
              </a:rPr>
              <a:t>strain</a:t>
            </a:r>
            <a:endParaRPr lang="de-DE" sz="2200" dirty="0"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200" dirty="0">
                <a:latin typeface="Calibri" pitchFamily="34" charset="0"/>
              </a:rPr>
              <a:t>Coping </a:t>
            </a:r>
            <a:r>
              <a:rPr lang="de-DE" sz="2200" dirty="0" err="1">
                <a:latin typeface="Calibri" pitchFamily="34" charset="0"/>
              </a:rPr>
              <a:t>strategies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that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are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ineffective</a:t>
            </a:r>
            <a:r>
              <a:rPr lang="de-DE" sz="2200" dirty="0">
                <a:latin typeface="Calibri" pitchFamily="34" charset="0"/>
              </a:rPr>
              <a:t> and </a:t>
            </a:r>
            <a:r>
              <a:rPr lang="de-DE" sz="2200" dirty="0" err="1">
                <a:latin typeface="Calibri" pitchFamily="34" charset="0"/>
              </a:rPr>
              <a:t>lead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to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higher</a:t>
            </a:r>
            <a:r>
              <a:rPr lang="de-DE" sz="2200" dirty="0">
                <a:latin typeface="Calibri" pitchFamily="34" charset="0"/>
              </a:rPr>
              <a:t> stress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200" dirty="0" err="1">
                <a:latin typeface="Calibri" pitchFamily="34" charset="0"/>
              </a:rPr>
              <a:t>Barriers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to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treatment</a:t>
            </a:r>
            <a:endParaRPr lang="de-DE" sz="2200" dirty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endParaRPr lang="de-DE" sz="2200" dirty="0">
              <a:latin typeface="Calibri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CCC8B14-445B-48FB-963D-54A3E25CDE6D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ED10F-48E8-4D3C-B972-E669572DA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COI - Disclosure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E6DD1A-D1B8-4B04-BF71-E843FB4F2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de-DE" i="1" dirty="0"/>
          </a:p>
          <a:p>
            <a:pPr marL="0" indent="0">
              <a:buNone/>
              <a:defRPr/>
            </a:pPr>
            <a:r>
              <a:rPr lang="de-DE" i="1" dirty="0"/>
              <a:t>Personal (all </a:t>
            </a:r>
            <a:r>
              <a:rPr lang="de-DE" i="1" dirty="0" err="1"/>
              <a:t>authors</a:t>
            </a:r>
            <a:r>
              <a:rPr lang="de-DE" i="1" dirty="0"/>
              <a:t>):</a:t>
            </a:r>
          </a:p>
          <a:p>
            <a:pPr marL="0" indent="0">
              <a:buNone/>
              <a:defRPr/>
            </a:pPr>
            <a:r>
              <a:rPr lang="de-DE" i="1" dirty="0" err="1"/>
              <a:t>No</a:t>
            </a:r>
            <a:r>
              <a:rPr lang="de-DE" i="1" dirty="0"/>
              <a:t> </a:t>
            </a:r>
            <a:r>
              <a:rPr lang="de-DE" i="1" dirty="0" err="1"/>
              <a:t>financial</a:t>
            </a:r>
            <a:r>
              <a:rPr lang="de-DE" i="1" dirty="0"/>
              <a:t> support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resarch</a:t>
            </a:r>
            <a:r>
              <a:rPr lang="de-DE" i="1" dirty="0"/>
              <a:t>, </a:t>
            </a:r>
            <a:r>
              <a:rPr lang="de-DE" i="1" dirty="0" err="1"/>
              <a:t>talks</a:t>
            </a:r>
            <a:r>
              <a:rPr lang="de-DE" i="1" dirty="0"/>
              <a:t>, </a:t>
            </a:r>
            <a:r>
              <a:rPr lang="de-DE" i="1" dirty="0" err="1"/>
              <a:t>counseling</a:t>
            </a:r>
            <a:r>
              <a:rPr lang="de-DE" i="1" dirty="0"/>
              <a:t> </a:t>
            </a:r>
            <a:r>
              <a:rPr lang="de-DE" i="1" dirty="0" err="1"/>
              <a:t>or</a:t>
            </a:r>
            <a:r>
              <a:rPr lang="de-DE" i="1" dirty="0"/>
              <a:t> </a:t>
            </a:r>
            <a:r>
              <a:rPr lang="de-DE" i="1" dirty="0" err="1"/>
              <a:t>other</a:t>
            </a:r>
            <a:r>
              <a:rPr lang="de-DE" i="1" dirty="0"/>
              <a:t> </a:t>
            </a:r>
            <a:r>
              <a:rPr lang="de-DE" i="1" dirty="0" err="1"/>
              <a:t>activities</a:t>
            </a:r>
            <a:r>
              <a:rPr lang="de-DE" i="1" dirty="0"/>
              <a:t> </a:t>
            </a:r>
            <a:r>
              <a:rPr lang="de-DE" i="1" dirty="0" err="1"/>
              <a:t>by</a:t>
            </a:r>
            <a:r>
              <a:rPr lang="de-DE" i="1" dirty="0"/>
              <a:t> </a:t>
            </a:r>
            <a:r>
              <a:rPr lang="de-DE" i="1" dirty="0" err="1"/>
              <a:t>any</a:t>
            </a:r>
            <a:r>
              <a:rPr lang="de-DE" i="1" dirty="0"/>
              <a:t> </a:t>
            </a:r>
            <a:r>
              <a:rPr lang="de-DE" i="1" dirty="0" err="1"/>
              <a:t>industry</a:t>
            </a:r>
            <a:r>
              <a:rPr lang="de-DE" i="1" dirty="0"/>
              <a:t> </a:t>
            </a:r>
            <a:r>
              <a:rPr lang="de-DE" i="1" dirty="0" err="1"/>
              <a:t>or</a:t>
            </a:r>
            <a:r>
              <a:rPr lang="de-DE" i="1" dirty="0"/>
              <a:t> </a:t>
            </a:r>
            <a:r>
              <a:rPr lang="de-DE" i="1" dirty="0" err="1"/>
              <a:t>other</a:t>
            </a:r>
            <a:r>
              <a:rPr lang="de-DE" i="1" dirty="0"/>
              <a:t> </a:t>
            </a:r>
            <a:r>
              <a:rPr lang="de-DE" i="1" dirty="0" err="1"/>
              <a:t>third</a:t>
            </a:r>
            <a:r>
              <a:rPr lang="de-DE" i="1" dirty="0"/>
              <a:t> </a:t>
            </a:r>
            <a:r>
              <a:rPr lang="de-DE" i="1" dirty="0" err="1"/>
              <a:t>parties</a:t>
            </a:r>
            <a:r>
              <a:rPr lang="de-DE" i="1" dirty="0"/>
              <a:t> </a:t>
            </a:r>
            <a:r>
              <a:rPr lang="de-DE" i="1" dirty="0" err="1"/>
              <a:t>with</a:t>
            </a:r>
            <a:r>
              <a:rPr lang="de-DE" i="1" dirty="0"/>
              <a:t> </a:t>
            </a:r>
            <a:r>
              <a:rPr lang="de-DE" i="1" dirty="0" err="1"/>
              <a:t>ecomonic</a:t>
            </a:r>
            <a:r>
              <a:rPr lang="de-DE" i="1" dirty="0"/>
              <a:t> </a:t>
            </a:r>
            <a:r>
              <a:rPr lang="de-DE" i="1" dirty="0" err="1"/>
              <a:t>interests</a:t>
            </a:r>
            <a:r>
              <a:rPr lang="de-DE" i="1" dirty="0"/>
              <a:t>. </a:t>
            </a:r>
          </a:p>
          <a:p>
            <a:pPr marL="0" indent="0">
              <a:buNone/>
              <a:defRPr/>
            </a:pPr>
            <a:endParaRPr lang="de-DE" i="1" dirty="0"/>
          </a:p>
          <a:p>
            <a:pPr marL="0" indent="0">
              <a:buNone/>
              <a:defRPr/>
            </a:pPr>
            <a:r>
              <a:rPr lang="de-DE" i="1" dirty="0"/>
              <a:t>The </a:t>
            </a:r>
            <a:r>
              <a:rPr lang="de-DE" i="1" dirty="0" err="1"/>
              <a:t>study</a:t>
            </a:r>
            <a:r>
              <a:rPr lang="de-DE" i="1" dirty="0"/>
              <a:t> was </a:t>
            </a:r>
            <a:r>
              <a:rPr lang="de-DE" i="1" dirty="0" err="1"/>
              <a:t>funded</a:t>
            </a:r>
            <a:r>
              <a:rPr lang="de-DE" i="1" dirty="0"/>
              <a:t> </a:t>
            </a:r>
            <a:r>
              <a:rPr lang="de-DE" i="1" dirty="0" err="1"/>
              <a:t>by</a:t>
            </a:r>
            <a:r>
              <a:rPr lang="de-DE" i="1" dirty="0"/>
              <a:t>:</a:t>
            </a:r>
          </a:p>
          <a:p>
            <a:pPr>
              <a:defRPr/>
            </a:pPr>
            <a:r>
              <a:rPr lang="de-DE" i="1" dirty="0"/>
              <a:t>The German Ministry </a:t>
            </a:r>
            <a:r>
              <a:rPr lang="de-DE" i="1" dirty="0" err="1"/>
              <a:t>of</a:t>
            </a:r>
            <a:r>
              <a:rPr lang="de-DE" i="1" dirty="0"/>
              <a:t> Health (BMG), Grant </a:t>
            </a:r>
            <a:r>
              <a:rPr lang="de-DE" i="1" dirty="0" err="1"/>
              <a:t>No</a:t>
            </a:r>
            <a:r>
              <a:rPr lang="de-DE" i="1" dirty="0"/>
              <a:t>. </a:t>
            </a:r>
            <a:r>
              <a:rPr lang="de-DE" dirty="0"/>
              <a:t>ZMVI5-2514DSM208</a:t>
            </a:r>
            <a:endParaRPr lang="de-DE" i="1" dirty="0"/>
          </a:p>
          <a:p>
            <a:pPr marL="0" indent="0">
              <a:buNone/>
              <a:defRPr/>
            </a:pPr>
            <a:endParaRPr lang="de-DE" i="1" dirty="0"/>
          </a:p>
          <a:p>
            <a:pPr marL="0" indent="0">
              <a:buNone/>
              <a:defRPr/>
            </a:pPr>
            <a:r>
              <a:rPr lang="de-DE" i="1" dirty="0"/>
              <a:t>The Ministry </a:t>
            </a:r>
            <a:r>
              <a:rPr lang="de-DE" i="1" dirty="0" err="1"/>
              <a:t>had</a:t>
            </a:r>
            <a:r>
              <a:rPr lang="de-DE" i="1" dirty="0"/>
              <a:t> </a:t>
            </a:r>
            <a:r>
              <a:rPr lang="de-DE" i="1" dirty="0" err="1"/>
              <a:t>no</a:t>
            </a:r>
            <a:r>
              <a:rPr lang="de-DE" i="1" dirty="0"/>
              <a:t> </a:t>
            </a:r>
            <a:r>
              <a:rPr lang="de-DE" i="1" dirty="0" err="1"/>
              <a:t>role</a:t>
            </a:r>
            <a:r>
              <a:rPr lang="de-DE" i="1" dirty="0"/>
              <a:t> in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conduct</a:t>
            </a:r>
            <a:r>
              <a:rPr lang="de-DE" i="1" dirty="0"/>
              <a:t>, </a:t>
            </a:r>
            <a:r>
              <a:rPr lang="de-DE" i="1" dirty="0" err="1"/>
              <a:t>analysis</a:t>
            </a:r>
            <a:r>
              <a:rPr lang="de-DE" i="1" dirty="0"/>
              <a:t>, </a:t>
            </a:r>
          </a:p>
          <a:p>
            <a:pPr marL="0" indent="0">
              <a:buNone/>
              <a:defRPr/>
            </a:pPr>
            <a:r>
              <a:rPr lang="de-DE" i="1" dirty="0" err="1"/>
              <a:t>interpretation</a:t>
            </a:r>
            <a:r>
              <a:rPr lang="de-DE" i="1" dirty="0"/>
              <a:t>, </a:t>
            </a:r>
            <a:r>
              <a:rPr lang="de-DE" i="1" dirty="0" err="1"/>
              <a:t>reporting</a:t>
            </a:r>
            <a:r>
              <a:rPr lang="de-DE" i="1" dirty="0"/>
              <a:t>, </a:t>
            </a:r>
            <a:r>
              <a:rPr lang="de-DE" i="1" dirty="0" err="1"/>
              <a:t>or</a:t>
            </a:r>
            <a:r>
              <a:rPr lang="de-DE" i="1" dirty="0"/>
              <a:t> </a:t>
            </a:r>
            <a:r>
              <a:rPr lang="de-DE" i="1" dirty="0" err="1"/>
              <a:t>presentation</a:t>
            </a:r>
            <a:r>
              <a:rPr lang="de-DE" i="1" dirty="0"/>
              <a:t>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F76AFD-CCD4-4A8E-A467-4835F617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CCC8B14-445B-48FB-963D-54A3E25CDE6D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2D32A5-BA59-4BD1-AC67-241F77E40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227" y="200659"/>
            <a:ext cx="2143125" cy="2143125"/>
          </a:xfrm>
          <a:prstGeom prst="rect">
            <a:avLst/>
          </a:prstGeom>
        </p:spPr>
      </p:pic>
      <p:pic>
        <p:nvPicPr>
          <p:cNvPr id="6" name="Picture 18" descr="BMG_Web_Master_de_WBZ">
            <a:extLst>
              <a:ext uri="{FF2B5EF4-FFF2-40B4-BE49-F238E27FC236}">
                <a16:creationId xmlns:a16="http://schemas.microsoft.com/office/drawing/2014/main" id="{F57346BE-80B6-4783-8654-DB8A426A3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93865"/>
            <a:ext cx="21018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308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E51562D-AAA3-4060-8682-38DBD3228075}"/>
              </a:ext>
            </a:extLst>
          </p:cNvPr>
          <p:cNvGrpSpPr/>
          <p:nvPr/>
        </p:nvGrpSpPr>
        <p:grpSpPr>
          <a:xfrm>
            <a:off x="411981" y="1770623"/>
            <a:ext cx="8732020" cy="5114761"/>
            <a:chOff x="411981" y="1770623"/>
            <a:chExt cx="8732020" cy="5114761"/>
          </a:xfrm>
        </p:grpSpPr>
        <p:pic>
          <p:nvPicPr>
            <p:cNvPr id="130051" name="Picture 3">
              <a:extLst>
                <a:ext uri="{FF2B5EF4-FFF2-40B4-BE49-F238E27FC236}">
                  <a16:creationId xmlns:a16="http://schemas.microsoft.com/office/drawing/2014/main" id="{D6431156-69E6-4A50-AA08-34B63F1F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38" t="11162" r="8328" b="6973"/>
            <a:stretch>
              <a:fillRect/>
            </a:stretch>
          </p:blipFill>
          <p:spPr bwMode="auto">
            <a:xfrm>
              <a:off x="475471" y="1920388"/>
              <a:ext cx="1279680" cy="1004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3838" t="11162" r="8328" b="697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52" name="Picture 4">
              <a:extLst>
                <a:ext uri="{FF2B5EF4-FFF2-40B4-BE49-F238E27FC236}">
                  <a16:creationId xmlns:a16="http://schemas.microsoft.com/office/drawing/2014/main" id="{60B40280-3D7C-411F-8B51-B96860D98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67" t="32274" r="56499" b="50732"/>
            <a:stretch>
              <a:fillRect/>
            </a:stretch>
          </p:blipFill>
          <p:spPr bwMode="auto">
            <a:xfrm>
              <a:off x="2138915" y="1854023"/>
              <a:ext cx="1216190" cy="998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26967" t="32274" r="56499" b="50732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53" name="Picture 5">
              <a:extLst>
                <a:ext uri="{FF2B5EF4-FFF2-40B4-BE49-F238E27FC236}">
                  <a16:creationId xmlns:a16="http://schemas.microsoft.com/office/drawing/2014/main" id="{EF8BF2B6-9F29-4ED7-9B26-7FAE7A6D0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81" y="3082235"/>
              <a:ext cx="1279681" cy="778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54" name="Picture 6">
              <a:extLst>
                <a:ext uri="{FF2B5EF4-FFF2-40B4-BE49-F238E27FC236}">
                  <a16:creationId xmlns:a16="http://schemas.microsoft.com/office/drawing/2014/main" id="{B3934C63-D407-45C1-B566-B2FE830C0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71" y="4018549"/>
              <a:ext cx="1087798" cy="1066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55" name="Picture 7">
              <a:extLst>
                <a:ext uri="{FF2B5EF4-FFF2-40B4-BE49-F238E27FC236}">
                  <a16:creationId xmlns:a16="http://schemas.microsoft.com/office/drawing/2014/main" id="{DA744642-3A75-41A9-BB2F-B79AADEDB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0052" y="4182107"/>
              <a:ext cx="2110696" cy="759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56" name="Picture 8">
              <a:extLst>
                <a:ext uri="{FF2B5EF4-FFF2-40B4-BE49-F238E27FC236}">
                  <a16:creationId xmlns:a16="http://schemas.microsoft.com/office/drawing/2014/main" id="{13A0EBF2-7F11-49DB-BBA9-B7A6B2253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71" y="5293529"/>
              <a:ext cx="1087798" cy="1087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57" name="Picture 9">
              <a:extLst>
                <a:ext uri="{FF2B5EF4-FFF2-40B4-BE49-F238E27FC236}">
                  <a16:creationId xmlns:a16="http://schemas.microsoft.com/office/drawing/2014/main" id="{E27230D0-C88B-4CF9-B483-3F2EA28E6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927"/>
            <a:stretch>
              <a:fillRect/>
            </a:stretch>
          </p:blipFill>
          <p:spPr bwMode="auto">
            <a:xfrm>
              <a:off x="4187532" y="1866564"/>
              <a:ext cx="2497281" cy="770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58" name="Picture 10">
              <a:extLst>
                <a:ext uri="{FF2B5EF4-FFF2-40B4-BE49-F238E27FC236}">
                  <a16:creationId xmlns:a16="http://schemas.microsoft.com/office/drawing/2014/main" id="{C9378D49-D51A-47D4-B8AF-DD2667CB3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255" y="2925625"/>
              <a:ext cx="1599953" cy="935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59" name="Picture 11">
              <a:extLst>
                <a:ext uri="{FF2B5EF4-FFF2-40B4-BE49-F238E27FC236}">
                  <a16:creationId xmlns:a16="http://schemas.microsoft.com/office/drawing/2014/main" id="{6DD14B5F-3BB9-472F-9F28-E5B8C8A24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33" y="4115743"/>
              <a:ext cx="2751242" cy="753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60" name="Picture 12">
              <a:extLst>
                <a:ext uri="{FF2B5EF4-FFF2-40B4-BE49-F238E27FC236}">
                  <a16:creationId xmlns:a16="http://schemas.microsoft.com/office/drawing/2014/main" id="{A3F57808-6F1F-46E0-87CC-0B70AEB90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623" y="5129866"/>
              <a:ext cx="1279681" cy="1251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61" name="Picture 13">
              <a:extLst>
                <a:ext uri="{FF2B5EF4-FFF2-40B4-BE49-F238E27FC236}">
                  <a16:creationId xmlns:a16="http://schemas.microsoft.com/office/drawing/2014/main" id="{6946BE89-163B-4FE7-B447-9C66A010E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425" y="5489539"/>
              <a:ext cx="2723024" cy="747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62" name="Picture 14">
              <a:extLst>
                <a:ext uri="{FF2B5EF4-FFF2-40B4-BE49-F238E27FC236}">
                  <a16:creationId xmlns:a16="http://schemas.microsoft.com/office/drawing/2014/main" id="{6CDF1CBE-1BCF-433F-AB68-5F7C4A7F8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067" y="2795929"/>
              <a:ext cx="1344581" cy="1209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63" name="Picture 15">
              <a:extLst>
                <a:ext uri="{FF2B5EF4-FFF2-40B4-BE49-F238E27FC236}">
                  <a16:creationId xmlns:a16="http://schemas.microsoft.com/office/drawing/2014/main" id="{10A9965A-3054-4123-A9AF-656776EC4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505" y="3124457"/>
              <a:ext cx="2367479" cy="59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64" name="Picture 16">
              <a:extLst>
                <a:ext uri="{FF2B5EF4-FFF2-40B4-BE49-F238E27FC236}">
                  <a16:creationId xmlns:a16="http://schemas.microsoft.com/office/drawing/2014/main" id="{53C0762E-BE72-4001-815E-7EF7C984A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0655" y="1770623"/>
              <a:ext cx="1728345" cy="866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65" name="Picture 18" descr="BMG_Web_Master_de_WBZ">
              <a:extLst>
                <a:ext uri="{FF2B5EF4-FFF2-40B4-BE49-F238E27FC236}">
                  <a16:creationId xmlns:a16="http://schemas.microsoft.com/office/drawing/2014/main" id="{E413C09F-A73C-4F44-8E06-432BF97BF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576" y="5164094"/>
              <a:ext cx="2075425" cy="172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F9331FD-7FA6-44EB-9748-AEFD895A4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20321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09464" y="4449974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Thank</a:t>
            </a:r>
            <a: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you</a:t>
            </a:r>
            <a: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listening</a:t>
            </a:r>
            <a: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!</a:t>
            </a:r>
            <a:b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Questions, </a:t>
            </a:r>
            <a:r>
              <a:rPr lang="de-DE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critique</a:t>
            </a:r>
            <a: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de-DE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suggestions</a:t>
            </a:r>
            <a: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b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anja.bischof@uksh.de</a:t>
            </a:r>
            <a:endParaRPr lang="de-DE" sz="2400" b="1" dirty="0">
              <a:latin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0746B17-C8AE-4359-93BE-88F7869FB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76672"/>
            <a:ext cx="6096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59B934BC-9EAA-4102-8B43-DAED5DBB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Background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516698"/>
            <a:ext cx="8232648" cy="4495800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Calibri" pitchFamily="34" charset="0"/>
              </a:rPr>
              <a:t>Negative </a:t>
            </a:r>
            <a:r>
              <a:rPr lang="de-DE" sz="2400" dirty="0" err="1">
                <a:latin typeface="Calibri" pitchFamily="34" charset="0"/>
              </a:rPr>
              <a:t>impact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of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addiction</a:t>
            </a:r>
            <a:r>
              <a:rPr lang="de-DE" sz="2400" dirty="0">
                <a:latin typeface="Calibri" pitchFamily="34" charset="0"/>
              </a:rPr>
              <a:t> on well-</a:t>
            </a:r>
            <a:r>
              <a:rPr lang="de-DE" sz="2400" dirty="0" err="1">
                <a:latin typeface="Calibri" pitchFamily="34" charset="0"/>
              </a:rPr>
              <a:t>being</a:t>
            </a:r>
            <a:r>
              <a:rPr lang="de-DE" sz="2400" dirty="0">
                <a:latin typeface="Calibri" pitchFamily="34" charset="0"/>
              </a:rPr>
              <a:t> and </a:t>
            </a:r>
            <a:r>
              <a:rPr lang="de-DE" sz="2400" dirty="0" err="1">
                <a:latin typeface="Calibri" pitchFamily="34" charset="0"/>
              </a:rPr>
              <a:t>health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of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family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members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demonstrated</a:t>
            </a:r>
            <a:r>
              <a:rPr lang="de-DE" sz="2400" dirty="0">
                <a:latin typeface="Calibri" pitchFamily="34" charset="0"/>
              </a:rPr>
              <a:t> in </a:t>
            </a:r>
            <a:r>
              <a:rPr lang="de-DE" sz="2400" dirty="0" err="1">
                <a:latin typeface="Calibri" pitchFamily="34" charset="0"/>
              </a:rPr>
              <a:t>various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studies</a:t>
            </a:r>
            <a:endParaRPr lang="de-DE" sz="1600" dirty="0">
              <a:latin typeface="Calibri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 err="1">
                <a:latin typeface="Calibri" pitchFamily="34" charset="0"/>
              </a:rPr>
              <a:t>Increased</a:t>
            </a:r>
            <a:r>
              <a:rPr lang="de-DE" sz="2100" dirty="0">
                <a:latin typeface="Calibri" pitchFamily="34" charset="0"/>
              </a:rPr>
              <a:t> </a:t>
            </a:r>
            <a:r>
              <a:rPr lang="de-DE" sz="2100" dirty="0" err="1">
                <a:latin typeface="Calibri" pitchFamily="34" charset="0"/>
              </a:rPr>
              <a:t>strain</a:t>
            </a:r>
            <a:r>
              <a:rPr lang="de-DE" sz="2100" dirty="0">
                <a:latin typeface="Calibri" pitchFamily="34" charset="0"/>
              </a:rPr>
              <a:t> and stress</a:t>
            </a:r>
            <a:endParaRPr lang="de-DE" sz="1300" dirty="0">
              <a:latin typeface="Calibri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 err="1">
                <a:latin typeface="Calibri" pitchFamily="34" charset="0"/>
              </a:rPr>
              <a:t>Increased</a:t>
            </a:r>
            <a:r>
              <a:rPr lang="de-DE" sz="2100" dirty="0">
                <a:latin typeface="Calibri" pitchFamily="34" charset="0"/>
              </a:rPr>
              <a:t> </a:t>
            </a:r>
            <a:r>
              <a:rPr lang="de-DE" sz="2100" dirty="0" err="1">
                <a:latin typeface="Calibri" pitchFamily="34" charset="0"/>
              </a:rPr>
              <a:t>medical</a:t>
            </a:r>
            <a:r>
              <a:rPr lang="de-DE" sz="2100" dirty="0">
                <a:latin typeface="Calibri" pitchFamily="34" charset="0"/>
              </a:rPr>
              <a:t> </a:t>
            </a:r>
            <a:r>
              <a:rPr lang="de-DE" sz="2100" dirty="0" err="1">
                <a:latin typeface="Calibri" pitchFamily="34" charset="0"/>
              </a:rPr>
              <a:t>costs</a:t>
            </a:r>
            <a:endParaRPr lang="de-DE" sz="2100" dirty="0">
              <a:latin typeface="Calibri" pitchFamily="34" charset="0"/>
            </a:endParaRPr>
          </a:p>
          <a:p>
            <a:r>
              <a:rPr lang="de-DE" sz="2400" dirty="0" err="1">
                <a:latin typeface="Calibri" pitchFamily="34" charset="0"/>
              </a:rPr>
              <a:t>Majority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of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studies</a:t>
            </a:r>
            <a:r>
              <a:rPr lang="de-DE" sz="2400" dirty="0">
                <a:latin typeface="Calibri" pitchFamily="34" charset="0"/>
              </a:rPr>
              <a:t>: </a:t>
            </a:r>
            <a:r>
              <a:rPr lang="de-DE" sz="2400" dirty="0" err="1">
                <a:latin typeface="Calibri" pitchFamily="34" charset="0"/>
              </a:rPr>
              <a:t>Mainly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focus</a:t>
            </a:r>
            <a:r>
              <a:rPr lang="de-DE" sz="2400" dirty="0">
                <a:latin typeface="Calibri" pitchFamily="34" charset="0"/>
              </a:rPr>
              <a:t> on </a:t>
            </a:r>
            <a:r>
              <a:rPr lang="de-DE" sz="2400" dirty="0" err="1">
                <a:latin typeface="Calibri" pitchFamily="34" charset="0"/>
              </a:rPr>
              <a:t>female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partners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of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individuals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with</a:t>
            </a:r>
            <a:r>
              <a:rPr lang="de-DE" sz="2400" dirty="0">
                <a:latin typeface="Calibri" pitchFamily="34" charset="0"/>
              </a:rPr>
              <a:t> an </a:t>
            </a:r>
            <a:r>
              <a:rPr lang="de-DE" sz="2400" dirty="0" err="1">
                <a:latin typeface="Calibri" pitchFamily="34" charset="0"/>
              </a:rPr>
              <a:t>addiction</a:t>
            </a:r>
            <a:endParaRPr lang="de-DE" sz="2400" dirty="0">
              <a:latin typeface="Calibri" pitchFamily="34" charset="0"/>
            </a:endParaRPr>
          </a:p>
          <a:p>
            <a:r>
              <a:rPr lang="de-DE" sz="2400" dirty="0" err="1">
                <a:latin typeface="Calibri" pitchFamily="34" charset="0"/>
              </a:rPr>
              <a:t>Burden</a:t>
            </a:r>
            <a:r>
              <a:rPr lang="de-DE" sz="2400" dirty="0">
                <a:latin typeface="Calibri" pitchFamily="34" charset="0"/>
              </a:rPr>
              <a:t> and Coping </a:t>
            </a:r>
            <a:r>
              <a:rPr lang="de-DE" sz="2400" dirty="0" err="1">
                <a:latin typeface="Calibri" pitchFamily="34" charset="0"/>
              </a:rPr>
              <a:t>strategies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of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family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members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affected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by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addiction</a:t>
            </a:r>
            <a:r>
              <a:rPr lang="de-DE" sz="2400" dirty="0">
                <a:latin typeface="Calibri" pitchFamily="34" charset="0"/>
              </a:rPr>
              <a:t> (FMAs) </a:t>
            </a:r>
            <a:r>
              <a:rPr lang="de-DE" sz="2400" dirty="0" err="1">
                <a:latin typeface="Calibri" pitchFamily="34" charset="0"/>
              </a:rPr>
              <a:t>vary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depending</a:t>
            </a:r>
            <a:r>
              <a:rPr lang="de-DE" sz="2400" dirty="0">
                <a:latin typeface="Calibri" pitchFamily="34" charset="0"/>
              </a:rPr>
              <a:t> on </a:t>
            </a:r>
            <a:r>
              <a:rPr lang="de-DE" sz="2400" dirty="0" err="1">
                <a:latin typeface="Calibri" pitchFamily="34" charset="0"/>
              </a:rPr>
              <a:t>gender</a:t>
            </a:r>
            <a:r>
              <a:rPr lang="de-DE" sz="2400" dirty="0">
                <a:latin typeface="Calibri" pitchFamily="34" charset="0"/>
              </a:rPr>
              <a:t> (</a:t>
            </a:r>
            <a:r>
              <a:rPr lang="de-DE" sz="2400" dirty="0" err="1">
                <a:latin typeface="Calibri" pitchFamily="34" charset="0"/>
              </a:rPr>
              <a:t>Orford</a:t>
            </a:r>
            <a:r>
              <a:rPr lang="de-DE" sz="2400" dirty="0">
                <a:latin typeface="Calibri" pitchFamily="34" charset="0"/>
              </a:rPr>
              <a:t> et al. 2005)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 err="1">
                <a:latin typeface="Calibri" pitchFamily="34" charset="0"/>
              </a:rPr>
              <a:t>Females</a:t>
            </a:r>
            <a:r>
              <a:rPr lang="de-DE" sz="2100" dirty="0">
                <a:latin typeface="Calibri" pitchFamily="34" charset="0"/>
              </a:rPr>
              <a:t> </a:t>
            </a:r>
            <a:r>
              <a:rPr lang="de-DE" sz="2100" dirty="0" err="1">
                <a:latin typeface="Calibri" pitchFamily="34" charset="0"/>
              </a:rPr>
              <a:t>experience</a:t>
            </a:r>
            <a:r>
              <a:rPr lang="de-DE" sz="2100" dirty="0">
                <a:latin typeface="Calibri" pitchFamily="34" charset="0"/>
              </a:rPr>
              <a:t> </a:t>
            </a:r>
            <a:r>
              <a:rPr lang="de-DE" sz="2100" dirty="0" err="1">
                <a:latin typeface="Calibri" pitchFamily="34" charset="0"/>
              </a:rPr>
              <a:t>more</a:t>
            </a:r>
            <a:r>
              <a:rPr lang="de-DE" sz="2100" dirty="0">
                <a:latin typeface="Calibri" pitchFamily="34" charset="0"/>
              </a:rPr>
              <a:t> </a:t>
            </a:r>
            <a:r>
              <a:rPr lang="de-DE" sz="2100" dirty="0" err="1">
                <a:latin typeface="Calibri" pitchFamily="34" charset="0"/>
              </a:rPr>
              <a:t>violence</a:t>
            </a:r>
            <a:endParaRPr lang="de-DE" sz="2100" dirty="0">
              <a:latin typeface="Calibri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>
                <a:latin typeface="Calibri" pitchFamily="34" charset="0"/>
              </a:rPr>
              <a:t>Males </a:t>
            </a:r>
            <a:r>
              <a:rPr lang="de-DE" sz="2100" dirty="0" err="1">
                <a:latin typeface="Calibri" pitchFamily="34" charset="0"/>
              </a:rPr>
              <a:t>have</a:t>
            </a:r>
            <a:r>
              <a:rPr lang="de-DE" sz="2100" dirty="0">
                <a:latin typeface="Calibri" pitchFamily="34" charset="0"/>
              </a:rPr>
              <a:t> </a:t>
            </a:r>
            <a:r>
              <a:rPr lang="de-DE" sz="2100" dirty="0" err="1">
                <a:latin typeface="Calibri" pitchFamily="34" charset="0"/>
              </a:rPr>
              <a:t>other</a:t>
            </a:r>
            <a:r>
              <a:rPr lang="de-DE" sz="2100" dirty="0">
                <a:latin typeface="Calibri" pitchFamily="34" charset="0"/>
              </a:rPr>
              <a:t> </a:t>
            </a:r>
            <a:r>
              <a:rPr lang="de-DE" sz="2100" dirty="0" err="1">
                <a:latin typeface="Calibri" pitchFamily="34" charset="0"/>
              </a:rPr>
              <a:t>coping</a:t>
            </a:r>
            <a:r>
              <a:rPr lang="de-DE" sz="2100" dirty="0">
                <a:latin typeface="Calibri" pitchFamily="34" charset="0"/>
              </a:rPr>
              <a:t> </a:t>
            </a:r>
            <a:r>
              <a:rPr lang="de-DE" sz="2100" dirty="0" err="1">
                <a:latin typeface="Calibri" pitchFamily="34" charset="0"/>
              </a:rPr>
              <a:t>strategies</a:t>
            </a:r>
            <a:r>
              <a:rPr lang="de-DE" sz="2100" dirty="0">
                <a:latin typeface="Calibri" pitchFamily="34" charset="0"/>
              </a:rPr>
              <a:t> </a:t>
            </a:r>
            <a:r>
              <a:rPr lang="de-DE" sz="2100" dirty="0" err="1">
                <a:latin typeface="Calibri" pitchFamily="34" charset="0"/>
              </a:rPr>
              <a:t>than</a:t>
            </a:r>
            <a:r>
              <a:rPr lang="de-DE" sz="2100" dirty="0">
                <a:latin typeface="Calibri" pitchFamily="34" charset="0"/>
              </a:rPr>
              <a:t> </a:t>
            </a:r>
            <a:r>
              <a:rPr lang="de-DE" sz="2100" dirty="0" err="1">
                <a:latin typeface="Calibri" pitchFamily="34" charset="0"/>
              </a:rPr>
              <a:t>females</a:t>
            </a:r>
            <a:endParaRPr lang="de-DE" sz="1300" dirty="0">
              <a:latin typeface="Calibri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CCC8B14-445B-48FB-963D-54A3E25CDE6D}" type="slidenum">
              <a:rPr lang="de-DE" smtClean="0">
                <a:latin typeface="Calibri" pitchFamily="34" charset="0"/>
              </a:rPr>
              <a:pPr/>
              <a:t>3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2355D-EAB3-4E23-A7AE-A4F10BBC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Parents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25E027-C022-4D87-A3A0-4CA48319E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Proportion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parents</a:t>
            </a:r>
            <a:r>
              <a:rPr lang="de-DE" sz="2400" dirty="0"/>
              <a:t> </a:t>
            </a:r>
            <a:r>
              <a:rPr lang="de-DE" sz="2400" dirty="0" err="1"/>
              <a:t>among</a:t>
            </a:r>
            <a:r>
              <a:rPr lang="de-DE" sz="2400" dirty="0"/>
              <a:t> FMAs in a German </a:t>
            </a:r>
            <a:r>
              <a:rPr lang="de-DE" sz="2400" dirty="0" err="1"/>
              <a:t>nationwide</a:t>
            </a:r>
            <a:r>
              <a:rPr lang="de-DE" sz="2400" dirty="0"/>
              <a:t> sample: 10.3% (Bischof et al. 2022)</a:t>
            </a:r>
          </a:p>
          <a:p>
            <a:r>
              <a:rPr lang="de-DE" sz="2400" dirty="0"/>
              <a:t>Research </a:t>
            </a:r>
            <a:r>
              <a:rPr lang="de-DE" sz="2400" dirty="0" err="1"/>
              <a:t>mostly</a:t>
            </a:r>
            <a:r>
              <a:rPr lang="de-DE" sz="2400" dirty="0"/>
              <a:t> on </a:t>
            </a:r>
            <a:r>
              <a:rPr lang="de-DE" sz="2400" dirty="0" err="1"/>
              <a:t>mothers</a:t>
            </a:r>
            <a:endParaRPr lang="de-DE" sz="2400" dirty="0"/>
          </a:p>
          <a:p>
            <a:r>
              <a:rPr lang="de-DE" sz="2400" dirty="0" err="1"/>
              <a:t>Role</a:t>
            </a:r>
            <a:r>
              <a:rPr lang="de-DE" sz="2400" dirty="0"/>
              <a:t> </a:t>
            </a:r>
            <a:r>
              <a:rPr lang="de-DE" sz="2400" dirty="0" err="1"/>
              <a:t>attributions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parenting</a:t>
            </a:r>
            <a:r>
              <a:rPr lang="de-DE" sz="2400" dirty="0"/>
              <a:t> </a:t>
            </a:r>
            <a:r>
              <a:rPr lang="de-DE" sz="2400" dirty="0" err="1"/>
              <a:t>unit</a:t>
            </a:r>
            <a:r>
              <a:rPr lang="de-DE" sz="2400" dirty="0"/>
              <a:t> (</a:t>
            </a:r>
            <a:r>
              <a:rPr lang="de-DE" sz="2400" dirty="0" err="1"/>
              <a:t>father</a:t>
            </a:r>
            <a:r>
              <a:rPr lang="de-DE" sz="2400" dirty="0"/>
              <a:t> </a:t>
            </a:r>
            <a:r>
              <a:rPr lang="de-DE" sz="2400" dirty="0" err="1"/>
              <a:t>financial</a:t>
            </a:r>
            <a:r>
              <a:rPr lang="de-DE" sz="2400" dirty="0"/>
              <a:t> </a:t>
            </a:r>
            <a:r>
              <a:rPr lang="de-DE" sz="2400" dirty="0" err="1"/>
              <a:t>provider</a:t>
            </a:r>
            <a:r>
              <a:rPr lang="de-DE" sz="2400" dirty="0"/>
              <a:t>, </a:t>
            </a:r>
            <a:r>
              <a:rPr lang="de-DE" sz="2400" dirty="0" err="1"/>
              <a:t>mother</a:t>
            </a:r>
            <a:r>
              <a:rPr lang="de-DE" sz="2400" dirty="0"/>
              <a:t> </a:t>
            </a:r>
            <a:r>
              <a:rPr lang="de-DE" sz="2400" dirty="0" err="1"/>
              <a:t>main</a:t>
            </a:r>
            <a:r>
              <a:rPr lang="de-DE" sz="2400" dirty="0"/>
              <a:t> care-</a:t>
            </a:r>
            <a:r>
              <a:rPr lang="de-DE" sz="2400" dirty="0" err="1"/>
              <a:t>giver</a:t>
            </a:r>
            <a:r>
              <a:rPr lang="de-DE" sz="2400" dirty="0"/>
              <a:t>)</a:t>
            </a:r>
          </a:p>
          <a:p>
            <a:r>
              <a:rPr lang="de-DE" sz="2400" dirty="0"/>
              <a:t>Bias in </a:t>
            </a:r>
            <a:r>
              <a:rPr lang="de-DE" sz="2400" dirty="0" err="1"/>
              <a:t>research</a:t>
            </a:r>
            <a:r>
              <a:rPr lang="de-DE" sz="2400" dirty="0"/>
              <a:t> </a:t>
            </a:r>
            <a:r>
              <a:rPr lang="de-DE" sz="2400" dirty="0" err="1"/>
              <a:t>concerning</a:t>
            </a:r>
            <a:r>
              <a:rPr lang="de-DE" sz="2400" dirty="0"/>
              <a:t> </a:t>
            </a:r>
            <a:r>
              <a:rPr lang="de-DE" sz="2400" dirty="0" err="1"/>
              <a:t>family</a:t>
            </a:r>
            <a:r>
              <a:rPr lang="de-DE" sz="2400" dirty="0"/>
              <a:t> </a:t>
            </a:r>
            <a:r>
              <a:rPr lang="de-DE" sz="2400" dirty="0" err="1"/>
              <a:t>bonding</a:t>
            </a:r>
            <a:r>
              <a:rPr lang="de-DE" sz="2400" dirty="0"/>
              <a:t> and </a:t>
            </a:r>
            <a:r>
              <a:rPr lang="de-DE" sz="2400" dirty="0" err="1"/>
              <a:t>responsibilities</a:t>
            </a:r>
            <a:r>
              <a:rPr lang="de-DE" sz="2400" dirty="0"/>
              <a:t> (Smith &amp; Estefan 2014)</a:t>
            </a:r>
          </a:p>
          <a:p>
            <a:r>
              <a:rPr lang="de-DE" sz="2400" dirty="0"/>
              <a:t>Communication </a:t>
            </a:r>
            <a:r>
              <a:rPr lang="de-DE" sz="2400" dirty="0" err="1"/>
              <a:t>problems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mothers</a:t>
            </a:r>
            <a:r>
              <a:rPr lang="de-DE" sz="2400" dirty="0"/>
              <a:t> and </a:t>
            </a:r>
            <a:r>
              <a:rPr lang="de-DE" sz="2400" dirty="0" err="1"/>
              <a:t>fathers</a:t>
            </a:r>
            <a:r>
              <a:rPr lang="de-DE" sz="2400" dirty="0"/>
              <a:t> → additional </a:t>
            </a:r>
            <a:r>
              <a:rPr lang="de-DE" sz="2400" dirty="0" err="1"/>
              <a:t>family</a:t>
            </a:r>
            <a:r>
              <a:rPr lang="de-DE" sz="2400" dirty="0"/>
              <a:t> stress</a:t>
            </a:r>
          </a:p>
          <a:p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C4154D-4EEF-4384-9260-AD535B08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93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45395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Are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there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gender-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related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differences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between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mothers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and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fathers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of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individuals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with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an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addiction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in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terms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of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strain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de-DE" sz="2400" b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resources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barriers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to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treatment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and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needs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? </a:t>
            </a:r>
            <a:endParaRPr lang="de-DE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CCC8B14-445B-48FB-963D-54A3E25CDE6D}" type="slidenum">
              <a:rPr lang="de-DE" smtClean="0">
                <a:latin typeface="Calibri" pitchFamily="34" charset="0"/>
              </a:rPr>
              <a:pPr/>
              <a:t>5</a:t>
            </a:fld>
            <a:endParaRPr lang="de-DE">
              <a:latin typeface="Calibri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7364C77-4EE0-4324-9BD8-7C2861588E68}"/>
              </a:ext>
            </a:extLst>
          </p:cNvPr>
          <p:cNvSpPr txBox="1">
            <a:spLocks/>
          </p:cNvSpPr>
          <p:nvPr/>
        </p:nvSpPr>
        <p:spPr>
          <a:xfrm>
            <a:off x="567102" y="40386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Research </a:t>
            </a:r>
            <a:r>
              <a:rPr lang="de-DE" dirty="0" err="1"/>
              <a:t>question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4439457-9D45-4AC3-AFB6-C7FE5091A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2"/>
            <a:ext cx="2638048" cy="26380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CEE0B-CBD7-4001-9DB1-96FC59B4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28600"/>
            <a:ext cx="8712968" cy="990600"/>
          </a:xfrm>
        </p:spPr>
        <p:txBody>
          <a:bodyPr>
            <a:noAutofit/>
          </a:bodyPr>
          <a:lstStyle/>
          <a:p>
            <a:r>
              <a:rPr lang="de-DE" sz="2800" dirty="0"/>
              <a:t>BEPAS – </a:t>
            </a:r>
            <a:r>
              <a:rPr lang="de-DE" sz="2800" dirty="0" err="1"/>
              <a:t>Burden</a:t>
            </a:r>
            <a:r>
              <a:rPr lang="de-DE" sz="2800" dirty="0"/>
              <a:t>, </a:t>
            </a:r>
            <a:r>
              <a:rPr lang="de-DE" sz="2800" dirty="0" err="1"/>
              <a:t>Expectancies</a:t>
            </a:r>
            <a:r>
              <a:rPr lang="de-DE" sz="2800" dirty="0"/>
              <a:t>, </a:t>
            </a:r>
            <a:r>
              <a:rPr lang="de-DE" sz="2800" dirty="0" err="1"/>
              <a:t>Perspectives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Addicted</a:t>
            </a:r>
            <a:r>
              <a:rPr lang="de-DE" sz="2800" dirty="0"/>
              <a:t> </a:t>
            </a:r>
            <a:r>
              <a:rPr lang="de-DE" sz="2800" dirty="0" err="1"/>
              <a:t>individuals</a:t>
            </a:r>
            <a:r>
              <a:rPr lang="de-DE" sz="2800" dirty="0"/>
              <a:t>‘ </a:t>
            </a:r>
            <a:r>
              <a:rPr lang="de-DE" sz="2800" dirty="0" err="1"/>
              <a:t>Significant</a:t>
            </a:r>
            <a:r>
              <a:rPr lang="de-DE" sz="2800" dirty="0"/>
              <a:t> </a:t>
            </a:r>
            <a:r>
              <a:rPr lang="de-DE" sz="2800" dirty="0" err="1"/>
              <a:t>others</a:t>
            </a:r>
            <a:r>
              <a:rPr lang="de-DE" sz="2800" dirty="0"/>
              <a:t> </a:t>
            </a:r>
            <a:r>
              <a:rPr lang="de-DE" sz="2800" dirty="0" err="1"/>
              <a:t>study</a:t>
            </a:r>
            <a:r>
              <a:rPr lang="de-DE" sz="2800" dirty="0"/>
              <a:t>: a multimodal </a:t>
            </a:r>
            <a:r>
              <a:rPr lang="de-DE" sz="2800" dirty="0" err="1"/>
              <a:t>approach</a:t>
            </a:r>
            <a:endParaRPr lang="de-DE" sz="28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812EA2B-DA45-43DB-A774-98E6ED820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060848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Mixed-</a:t>
            </a:r>
            <a:r>
              <a:rPr lang="de-DE" sz="2400" dirty="0" err="1"/>
              <a:t>method</a:t>
            </a:r>
            <a:r>
              <a:rPr lang="de-DE" sz="2400" dirty="0"/>
              <a:t> </a:t>
            </a:r>
            <a:r>
              <a:rPr lang="de-DE" sz="2400" dirty="0" err="1"/>
              <a:t>study</a:t>
            </a:r>
            <a:r>
              <a:rPr lang="de-DE" sz="2400" dirty="0"/>
              <a:t> </a:t>
            </a:r>
            <a:r>
              <a:rPr lang="de-DE" sz="2400" dirty="0" err="1"/>
              <a:t>over</a:t>
            </a:r>
            <a:r>
              <a:rPr lang="de-DE" sz="2400" dirty="0"/>
              <a:t> 24 </a:t>
            </a:r>
            <a:r>
              <a:rPr lang="de-DE" sz="2400" dirty="0" err="1"/>
              <a:t>months</a:t>
            </a:r>
            <a:endParaRPr lang="de-DE" sz="2400" dirty="0"/>
          </a:p>
          <a:p>
            <a:r>
              <a:rPr lang="de-DE" sz="2400" dirty="0"/>
              <a:t>Study </a:t>
            </a:r>
            <a:r>
              <a:rPr lang="de-DE" sz="2400" dirty="0" err="1"/>
              <a:t>focus</a:t>
            </a:r>
            <a:r>
              <a:rPr lang="de-DE" sz="2400" dirty="0"/>
              <a:t>:</a:t>
            </a:r>
          </a:p>
          <a:p>
            <a:pPr lvl="1"/>
            <a:r>
              <a:rPr lang="de-DE" sz="2400" dirty="0"/>
              <a:t>Stress and </a:t>
            </a:r>
            <a:r>
              <a:rPr lang="de-DE" sz="2400" dirty="0" err="1"/>
              <a:t>strain</a:t>
            </a:r>
            <a:r>
              <a:rPr lang="de-DE" sz="2400" dirty="0"/>
              <a:t> </a:t>
            </a:r>
            <a:r>
              <a:rPr lang="de-DE" sz="2400" dirty="0" err="1"/>
              <a:t>factors</a:t>
            </a:r>
            <a:r>
              <a:rPr lang="de-DE" sz="2400" dirty="0"/>
              <a:t> &amp; </a:t>
            </a:r>
            <a:r>
              <a:rPr lang="de-DE" sz="2400" dirty="0" err="1"/>
              <a:t>resources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FMAs</a:t>
            </a:r>
          </a:p>
          <a:p>
            <a:pPr lvl="1"/>
            <a:r>
              <a:rPr lang="de-DE" sz="2400" dirty="0"/>
              <a:t>Need </a:t>
            </a:r>
            <a:r>
              <a:rPr lang="de-DE" sz="2400" dirty="0" err="1"/>
              <a:t>for</a:t>
            </a:r>
            <a:r>
              <a:rPr lang="de-DE" sz="2400" dirty="0"/>
              <a:t> support and </a:t>
            </a:r>
            <a:r>
              <a:rPr lang="de-DE" sz="2400" dirty="0" err="1"/>
              <a:t>barriers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treatment</a:t>
            </a:r>
            <a:endParaRPr lang="de-DE" sz="2400" dirty="0"/>
          </a:p>
          <a:p>
            <a:r>
              <a:rPr lang="de-DE" sz="2400" dirty="0" err="1"/>
              <a:t>Aims</a:t>
            </a:r>
            <a:endParaRPr lang="de-DE" sz="2400" dirty="0"/>
          </a:p>
          <a:p>
            <a:pPr lvl="1"/>
            <a:r>
              <a:rPr lang="de-DE" sz="2400" dirty="0"/>
              <a:t>Derivation </a:t>
            </a:r>
            <a:r>
              <a:rPr lang="de-DE" sz="2400" dirty="0" err="1"/>
              <a:t>of</a:t>
            </a:r>
            <a:r>
              <a:rPr lang="de-DE" sz="2400" dirty="0"/>
              <a:t> an integrative </a:t>
            </a:r>
            <a:r>
              <a:rPr lang="de-DE" sz="2400" dirty="0" err="1"/>
              <a:t>model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a </a:t>
            </a:r>
            <a:r>
              <a:rPr lang="de-DE" sz="2400" dirty="0" err="1"/>
              <a:t>conceptual</a:t>
            </a:r>
            <a:r>
              <a:rPr lang="de-DE" sz="2400" dirty="0"/>
              <a:t> </a:t>
            </a:r>
            <a:r>
              <a:rPr lang="de-DE" sz="2400" dirty="0" err="1"/>
              <a:t>understanding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strain</a:t>
            </a:r>
            <a:r>
              <a:rPr lang="de-DE" sz="2400" dirty="0"/>
              <a:t> and </a:t>
            </a:r>
            <a:r>
              <a:rPr lang="de-DE" sz="2400" dirty="0" err="1"/>
              <a:t>resources</a:t>
            </a:r>
            <a:endParaRPr lang="de-DE" sz="2400" dirty="0"/>
          </a:p>
          <a:p>
            <a:pPr lvl="1"/>
            <a:r>
              <a:rPr lang="de-DE" sz="2400" dirty="0"/>
              <a:t>Stimulus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improvement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health</a:t>
            </a:r>
            <a:r>
              <a:rPr lang="de-DE" sz="2400" dirty="0"/>
              <a:t> care </a:t>
            </a:r>
            <a:r>
              <a:rPr lang="de-DE" sz="2400" dirty="0" err="1"/>
              <a:t>situation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FMAs in Germany</a:t>
            </a:r>
          </a:p>
          <a:p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B6C0F80-27A1-4351-B124-16A86B6C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CCC8B14-445B-48FB-963D-54A3E25CDE6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99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5517232"/>
            <a:ext cx="8153400" cy="990600"/>
          </a:xfrm>
        </p:spPr>
        <p:txBody>
          <a:bodyPr>
            <a:noAutofit/>
          </a:bodyPr>
          <a:lstStyle/>
          <a:p>
            <a:r>
              <a:rPr lang="de-DE" sz="2400" b="1" dirty="0">
                <a:solidFill>
                  <a:schemeClr val="tx1"/>
                </a:solidFill>
                <a:latin typeface="Calibri" pitchFamily="34" charset="0"/>
              </a:rPr>
              <a:t>„Stress-</a:t>
            </a:r>
            <a:r>
              <a:rPr lang="de-DE" sz="2400" b="1" dirty="0" err="1">
                <a:solidFill>
                  <a:schemeClr val="tx1"/>
                </a:solidFill>
                <a:latin typeface="Calibri" pitchFamily="34" charset="0"/>
              </a:rPr>
              <a:t>Strain</a:t>
            </a:r>
            <a:r>
              <a:rPr lang="de-DE" sz="2400" b="1" dirty="0">
                <a:solidFill>
                  <a:schemeClr val="tx1"/>
                </a:solidFill>
                <a:latin typeface="Calibri" pitchFamily="34" charset="0"/>
              </a:rPr>
              <a:t>-Coping-Support-Model“ </a:t>
            </a:r>
            <a:r>
              <a:rPr lang="de-DE" sz="160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de-DE" sz="1600" dirty="0" err="1">
                <a:solidFill>
                  <a:schemeClr val="tx1"/>
                </a:solidFill>
                <a:latin typeface="Calibri" pitchFamily="34" charset="0"/>
              </a:rPr>
              <a:t>Orford</a:t>
            </a:r>
            <a:r>
              <a:rPr lang="de-DE" sz="1600" dirty="0">
                <a:solidFill>
                  <a:schemeClr val="tx1"/>
                </a:solidFill>
                <a:latin typeface="Calibri" pitchFamily="34" charset="0"/>
              </a:rPr>
              <a:t> et al. 2005)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CCC8B14-445B-48FB-963D-54A3E25CDE6D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79AACF6-78F3-48B5-8C30-E544560A1392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SSCSM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7F88B8C-3AFD-4565-A548-E4A1DC368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35"/>
          <a:stretch/>
        </p:blipFill>
        <p:spPr>
          <a:xfrm>
            <a:off x="1289745" y="1795835"/>
            <a:ext cx="6076950" cy="37213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E04AD-A6D1-4077-8BA3-4F37E2CD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11030"/>
            <a:ext cx="7886700" cy="831626"/>
          </a:xfrm>
        </p:spPr>
        <p:txBody>
          <a:bodyPr/>
          <a:lstStyle/>
          <a:p>
            <a:r>
              <a:rPr lang="de-DE" dirty="0"/>
              <a:t>BEPAS Study design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4A3489-1EA2-42F2-A8FE-08FDC3A2B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76367"/>
            <a:ext cx="7886700" cy="5410680"/>
          </a:xfrm>
        </p:spPr>
        <p:txBody>
          <a:bodyPr>
            <a:normAutofit lnSpcReduction="10000"/>
          </a:bodyPr>
          <a:lstStyle/>
          <a:p>
            <a:r>
              <a:rPr lang="de-DE" sz="2400" dirty="0" err="1"/>
              <a:t>Recruitment</a:t>
            </a:r>
            <a:r>
              <a:rPr lang="de-DE" sz="2400" dirty="0"/>
              <a:t> (N=100):</a:t>
            </a:r>
          </a:p>
          <a:p>
            <a:pPr lvl="1"/>
            <a:r>
              <a:rPr lang="de-DE" sz="2200" dirty="0"/>
              <a:t>Self-</a:t>
            </a:r>
            <a:r>
              <a:rPr lang="de-DE" sz="2200" dirty="0" err="1"/>
              <a:t>help</a:t>
            </a:r>
            <a:r>
              <a:rPr lang="de-DE" sz="2200" dirty="0"/>
              <a:t> </a:t>
            </a:r>
            <a:r>
              <a:rPr lang="de-DE" sz="2200" dirty="0" err="1"/>
              <a:t>groups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FMAs (</a:t>
            </a:r>
            <a:r>
              <a:rPr lang="de-DE" sz="2200" dirty="0" err="1"/>
              <a:t>theoretical</a:t>
            </a:r>
            <a:r>
              <a:rPr lang="de-DE" sz="2200" dirty="0"/>
              <a:t> </a:t>
            </a:r>
            <a:r>
              <a:rPr lang="de-DE" sz="2200" dirty="0" err="1"/>
              <a:t>sampling</a:t>
            </a:r>
            <a:r>
              <a:rPr lang="de-DE" sz="2200" dirty="0"/>
              <a:t> </a:t>
            </a:r>
            <a:r>
              <a:rPr lang="de-DE" sz="2200" dirty="0" err="1"/>
              <a:t>approach</a:t>
            </a:r>
            <a:r>
              <a:rPr lang="de-DE" sz="2200" dirty="0"/>
              <a:t>)</a:t>
            </a:r>
          </a:p>
          <a:p>
            <a:pPr lvl="1"/>
            <a:r>
              <a:rPr lang="de-DE" sz="2200" dirty="0"/>
              <a:t>Pro-</a:t>
            </a:r>
            <a:r>
              <a:rPr lang="de-DE" sz="2200" dirty="0" err="1"/>
              <a:t>active</a:t>
            </a:r>
            <a:r>
              <a:rPr lang="de-DE" sz="2200" dirty="0"/>
              <a:t> </a:t>
            </a:r>
            <a:r>
              <a:rPr lang="de-DE" sz="2200" dirty="0" err="1"/>
              <a:t>screening</a:t>
            </a:r>
            <a:r>
              <a:rPr lang="de-DE" sz="2200" dirty="0"/>
              <a:t> in </a:t>
            </a:r>
            <a:r>
              <a:rPr lang="de-DE" sz="2200" dirty="0" err="1"/>
              <a:t>general</a:t>
            </a:r>
            <a:r>
              <a:rPr lang="de-DE" sz="2200" dirty="0"/>
              <a:t> </a:t>
            </a:r>
            <a:r>
              <a:rPr lang="de-DE" sz="2200" dirty="0" err="1"/>
              <a:t>practices</a:t>
            </a:r>
            <a:r>
              <a:rPr lang="de-DE" sz="2200" dirty="0"/>
              <a:t> and </a:t>
            </a:r>
            <a:r>
              <a:rPr lang="de-DE" sz="2200" dirty="0" err="1"/>
              <a:t>general</a:t>
            </a:r>
            <a:r>
              <a:rPr lang="de-DE" sz="2200" dirty="0"/>
              <a:t> </a:t>
            </a:r>
            <a:r>
              <a:rPr lang="de-DE" sz="2200" dirty="0" err="1"/>
              <a:t>hospitals</a:t>
            </a:r>
            <a:endParaRPr lang="de-DE" sz="2200" dirty="0"/>
          </a:p>
          <a:p>
            <a:r>
              <a:rPr lang="de-DE" sz="2400" dirty="0" err="1"/>
              <a:t>Inclusion</a:t>
            </a:r>
            <a:r>
              <a:rPr lang="de-DE" sz="2400" dirty="0"/>
              <a:t> </a:t>
            </a:r>
            <a:r>
              <a:rPr lang="de-DE" sz="2400" dirty="0" err="1"/>
              <a:t>criteria</a:t>
            </a:r>
            <a:r>
              <a:rPr lang="de-DE" sz="2400" dirty="0"/>
              <a:t>:</a:t>
            </a:r>
          </a:p>
          <a:p>
            <a:pPr lvl="1"/>
            <a:r>
              <a:rPr lang="de-DE" sz="2200" dirty="0"/>
              <a:t>Age 18 </a:t>
            </a:r>
            <a:r>
              <a:rPr lang="de-DE" sz="2200" dirty="0" err="1"/>
              <a:t>years</a:t>
            </a:r>
            <a:endParaRPr lang="de-DE" sz="2200" dirty="0"/>
          </a:p>
          <a:p>
            <a:pPr lvl="1"/>
            <a:r>
              <a:rPr lang="de-DE" sz="2200" dirty="0"/>
              <a:t>Regular </a:t>
            </a:r>
            <a:r>
              <a:rPr lang="de-DE" sz="2200" dirty="0" err="1"/>
              <a:t>contact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index</a:t>
            </a:r>
            <a:r>
              <a:rPr lang="de-DE" sz="2200" dirty="0"/>
              <a:t> </a:t>
            </a:r>
            <a:r>
              <a:rPr lang="de-DE" sz="2200" dirty="0" err="1"/>
              <a:t>patient</a:t>
            </a:r>
            <a:r>
              <a:rPr lang="de-DE" sz="2200" dirty="0"/>
              <a:t> (IP)</a:t>
            </a:r>
          </a:p>
          <a:p>
            <a:pPr lvl="1"/>
            <a:r>
              <a:rPr lang="de-DE" sz="2200" dirty="0" err="1"/>
              <a:t>Addiction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IP </a:t>
            </a:r>
            <a:r>
              <a:rPr lang="de-DE" sz="2200" dirty="0" err="1"/>
              <a:t>within</a:t>
            </a:r>
            <a:r>
              <a:rPr lang="de-DE" sz="2200" dirty="0"/>
              <a:t> </a:t>
            </a:r>
            <a:r>
              <a:rPr lang="de-DE" sz="2200" dirty="0" err="1"/>
              <a:t>past</a:t>
            </a:r>
            <a:r>
              <a:rPr lang="de-DE" sz="2200" dirty="0"/>
              <a:t> 12 </a:t>
            </a:r>
            <a:r>
              <a:rPr lang="de-DE" sz="2200" dirty="0" err="1"/>
              <a:t>months</a:t>
            </a:r>
            <a:endParaRPr lang="de-DE" sz="2200" dirty="0"/>
          </a:p>
          <a:p>
            <a:pPr lvl="1"/>
            <a:endParaRPr lang="de-DE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err="1">
                <a:solidFill>
                  <a:srgbClr val="C00000"/>
                </a:solidFill>
              </a:rPr>
              <a:t>Parents</a:t>
            </a:r>
            <a:r>
              <a:rPr lang="de-DE" sz="2400" dirty="0">
                <a:solidFill>
                  <a:srgbClr val="C00000"/>
                </a:solidFill>
              </a:rPr>
              <a:t>: 22 </a:t>
            </a:r>
            <a:r>
              <a:rPr lang="de-DE" sz="2400" dirty="0" err="1">
                <a:solidFill>
                  <a:srgbClr val="C00000"/>
                </a:solidFill>
              </a:rPr>
              <a:t>mothers</a:t>
            </a:r>
            <a:r>
              <a:rPr lang="de-DE" sz="2400" dirty="0">
                <a:solidFill>
                  <a:srgbClr val="C00000"/>
                </a:solidFill>
              </a:rPr>
              <a:t>, 9 </a:t>
            </a:r>
            <a:r>
              <a:rPr lang="de-DE" sz="2400" dirty="0" err="1">
                <a:solidFill>
                  <a:srgbClr val="C00000"/>
                </a:solidFill>
              </a:rPr>
              <a:t>fathers</a:t>
            </a:r>
            <a:endParaRPr lang="de-DE" sz="24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  <a:p>
            <a:r>
              <a:rPr lang="de-DE" sz="2400" dirty="0"/>
              <a:t>Face-</a:t>
            </a:r>
            <a:r>
              <a:rPr lang="de-DE" sz="2400" dirty="0" err="1"/>
              <a:t>to</a:t>
            </a:r>
            <a:r>
              <a:rPr lang="de-DE" sz="2400" dirty="0"/>
              <a:t>-face qualitative semi-</a:t>
            </a:r>
            <a:r>
              <a:rPr lang="de-DE" sz="2400" dirty="0" err="1"/>
              <a:t>structured</a:t>
            </a:r>
            <a:r>
              <a:rPr lang="de-DE" sz="2400" dirty="0"/>
              <a:t> </a:t>
            </a:r>
            <a:r>
              <a:rPr lang="de-DE" sz="2400" dirty="0" err="1"/>
              <a:t>interviews</a:t>
            </a:r>
            <a:endParaRPr lang="de-DE" sz="2400" dirty="0"/>
          </a:p>
          <a:p>
            <a:r>
              <a:rPr lang="de-DE" sz="2400" dirty="0"/>
              <a:t>Recording and </a:t>
            </a:r>
            <a:r>
              <a:rPr lang="de-DE" sz="2400" dirty="0" err="1"/>
              <a:t>summary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24 </a:t>
            </a:r>
            <a:r>
              <a:rPr lang="de-DE" sz="2400" dirty="0" err="1"/>
              <a:t>hours</a:t>
            </a:r>
            <a:endParaRPr lang="de-DE" sz="2400" dirty="0"/>
          </a:p>
          <a:p>
            <a:r>
              <a:rPr lang="de-DE" sz="2400" dirty="0"/>
              <a:t>Analysis </a:t>
            </a:r>
            <a:r>
              <a:rPr lang="de-DE" sz="2400" dirty="0" err="1"/>
              <a:t>based</a:t>
            </a:r>
            <a:r>
              <a:rPr lang="de-DE" sz="2400" dirty="0"/>
              <a:t> on </a:t>
            </a:r>
            <a:r>
              <a:rPr lang="de-DE" sz="2400" dirty="0" err="1"/>
              <a:t>Grounded</a:t>
            </a:r>
            <a:r>
              <a:rPr lang="de-DE" sz="2400" dirty="0"/>
              <a:t> Theory</a:t>
            </a:r>
          </a:p>
          <a:p>
            <a:r>
              <a:rPr lang="de-DE" sz="2400" dirty="0"/>
              <a:t>Assessment </a:t>
            </a:r>
            <a:r>
              <a:rPr lang="de-DE" sz="2400" dirty="0" err="1"/>
              <a:t>of</a:t>
            </a:r>
            <a:r>
              <a:rPr lang="de-DE" sz="2400" dirty="0"/>
              <a:t> quantitative </a:t>
            </a:r>
            <a:r>
              <a:rPr lang="de-DE" sz="2400" dirty="0" err="1"/>
              <a:t>questionnaires</a:t>
            </a:r>
            <a:r>
              <a:rPr lang="de-DE" sz="2400" dirty="0"/>
              <a:t> after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interviews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510A25-E92B-449A-89C0-F57EEB72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36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00C66-FFD8-45B0-A98C-5E9FB232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16632"/>
            <a:ext cx="8153400" cy="608112"/>
          </a:xfrm>
        </p:spPr>
        <p:txBody>
          <a:bodyPr>
            <a:normAutofit/>
          </a:bodyPr>
          <a:lstStyle/>
          <a:p>
            <a:r>
              <a:rPr lang="de-DE" dirty="0"/>
              <a:t>Manual-</a:t>
            </a:r>
            <a:r>
              <a:rPr lang="de-DE" dirty="0" err="1"/>
              <a:t>based</a:t>
            </a:r>
            <a:r>
              <a:rPr lang="de-DE" dirty="0"/>
              <a:t> qualitative interview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4461BDF5-16D9-4255-B679-739FAACD7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332258"/>
              </p:ext>
            </p:extLst>
          </p:nvPr>
        </p:nvGraphicFramePr>
        <p:xfrm>
          <a:off x="533400" y="724744"/>
          <a:ext cx="8153400" cy="61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CAF7C51-3944-431E-B2BE-C5DB57D9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CCC8B14-445B-48FB-963D-54A3E25CDE6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960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1235</Words>
  <Application>Microsoft Office PowerPoint</Application>
  <PresentationFormat>On-screen Show (4:3)</PresentationFormat>
  <Paragraphs>213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</vt:lpstr>
      <vt:lpstr>  Parents of individuals with an addiction –  Results of the BEPAS study</vt:lpstr>
      <vt:lpstr>COI - Disclosure</vt:lpstr>
      <vt:lpstr>Background</vt:lpstr>
      <vt:lpstr>Parents</vt:lpstr>
      <vt:lpstr>PowerPoint Presentation</vt:lpstr>
      <vt:lpstr>BEPAS – Burden, Expectancies, Perspectives of Addicted individuals‘ Significant others study: a multimodal approach</vt:lpstr>
      <vt:lpstr>„Stress-Strain-Coping-Support-Model“ (Orford et al. 2005)</vt:lpstr>
      <vt:lpstr>BEPAS Study design</vt:lpstr>
      <vt:lpstr>Manual-based qualitative interview</vt:lpstr>
      <vt:lpstr>RESULTS  Demographics</vt:lpstr>
      <vt:lpstr>Addiction form</vt:lpstr>
      <vt:lpstr>Strain</vt:lpstr>
      <vt:lpstr>Confirmation of psychological burden in the quantitative questionnaires:</vt:lpstr>
      <vt:lpstr>Coping strategies</vt:lpstr>
      <vt:lpstr>Resources</vt:lpstr>
      <vt:lpstr>Needs and barriers</vt:lpstr>
      <vt:lpstr>Needs and barriers</vt:lpstr>
      <vt:lpstr>Conclusions</vt:lpstr>
      <vt:lpstr>Conclusions</vt:lpstr>
      <vt:lpstr>Cooperation partners</vt:lpstr>
      <vt:lpstr>Thank you for listening! Questions, critique, suggestions:  anja.bischof@uksh.de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Anna</dc:creator>
  <cp:lastModifiedBy>Namen, D.M. van (Dorine)</cp:lastModifiedBy>
  <cp:revision>274</cp:revision>
  <cp:lastPrinted>2018-11-01T11:46:49Z</cp:lastPrinted>
  <dcterms:created xsi:type="dcterms:W3CDTF">2016-05-23T08:10:57Z</dcterms:created>
  <dcterms:modified xsi:type="dcterms:W3CDTF">2023-06-15T06:00:39Z</dcterms:modified>
</cp:coreProperties>
</file>