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3.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4.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5.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6.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7.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notesSlides/notesSlide8.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notesSlides/notesSlide9.xml" ContentType="application/vnd.openxmlformats-officedocument.presentationml.notesSlide+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10.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notesSlides/notesSlide11.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notesSlides/notesSlide12.xml" ContentType="application/vnd.openxmlformats-officedocument.presentationml.notesSlide+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notesSlides/notesSlide13.xml" ContentType="application/vnd.openxmlformats-officedocument.presentationml.notesSlide+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notesSlides/notesSlide14.xml" ContentType="application/vnd.openxmlformats-officedocument.presentationml.notesSlide+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notesSlides/notesSlide15.xml" ContentType="application/vnd.openxmlformats-officedocument.presentationml.notesSlide+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16.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notesSlides/notesSlide17.xml" ContentType="application/vnd.openxmlformats-officedocument.presentationml.notesSlide+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18.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notesSlides/notesSlide19.xml" ContentType="application/vnd.openxmlformats-officedocument.presentationml.notesSlide+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notesSlides/notesSlide20.xml" ContentType="application/vnd.openxmlformats-officedocument.presentationml.notesSlide+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notesSlides/notesSlide21.xml" ContentType="application/vnd.openxmlformats-officedocument.presentationml.notesSlide+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notesSlides/notesSlide22.xml" ContentType="application/vnd.openxmlformats-officedocument.presentationml.notesSlide+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notesSlides/notesSlide23.xml" ContentType="application/vnd.openxmlformats-officedocument.presentationml.notesSlide+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notesSlides/notesSlide24.xml" ContentType="application/vnd.openxmlformats-officedocument.presentationml.notesSlide+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notesSlides/notesSlide25.xml" ContentType="application/vnd.openxmlformats-officedocument.presentationml.notesSlide+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notesSlides/notesSlide26.xml" ContentType="application/vnd.openxmlformats-officedocument.presentationml.notesSlide+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notesSlides/notesSlide27.xml" ContentType="application/vnd.openxmlformats-officedocument.presentationml.notesSlide+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notesSlides/notesSlide28.xml" ContentType="application/vnd.openxmlformats-officedocument.presentationml.notesSlide+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notesSlides/notesSlide29.xml" ContentType="application/vnd.openxmlformats-officedocument.presentationml.notesSlide+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notesSlides/notesSlide30.xml" ContentType="application/vnd.openxmlformats-officedocument.presentationml.notesSlide+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notesSlides/notesSlide31.xml" ContentType="application/vnd.openxmlformats-officedocument.presentationml.notesSlide+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notesSlides/notesSlide32.xml" ContentType="application/vnd.openxmlformats-officedocument.presentationml.notesSlide+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notesSlides/notesSlide33.xml" ContentType="application/vnd.openxmlformats-officedocument.presentationml.notesSlide+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notesSlides/notesSlide34.xml" ContentType="application/vnd.openxmlformats-officedocument.presentationml.notesSlide+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notesSlides/notesSlide35.xml" ContentType="application/vnd.openxmlformats-officedocument.presentationml.notesSlide+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notesSlides/notesSlide36.xml" ContentType="application/vnd.openxmlformats-officedocument.presentationml.notesSlide+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notesSlides/notesSlide37.xml" ContentType="application/vnd.openxmlformats-officedocument.presentationml.notesSlide+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notesSlides/notesSlide38.xml" ContentType="application/vnd.openxmlformats-officedocument.presentationml.notesSlide+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notesSlides/notesSlide39.xml" ContentType="application/vnd.openxmlformats-officedocument.presentationml.notesSlide+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notesSlides/notesSlide40.xml" ContentType="application/vnd.openxmlformats-officedocument.presentationml.notesSlide+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notesSlides/notesSlide41.xml" ContentType="application/vnd.openxmlformats-officedocument.presentationml.notesSlide+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notesSlides/notesSlide4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8" r:id="rId4"/>
  </p:sldMasterIdLst>
  <p:notesMasterIdLst>
    <p:notesMasterId r:id="rId47"/>
  </p:notesMasterIdLst>
  <p:sldIdLst>
    <p:sldId id="335" r:id="rId5"/>
    <p:sldId id="351" r:id="rId6"/>
    <p:sldId id="343" r:id="rId7"/>
    <p:sldId id="363" r:id="rId8"/>
    <p:sldId id="359" r:id="rId9"/>
    <p:sldId id="356" r:id="rId10"/>
    <p:sldId id="346" r:id="rId11"/>
    <p:sldId id="443" r:id="rId12"/>
    <p:sldId id="391" r:id="rId13"/>
    <p:sldId id="355" r:id="rId14"/>
    <p:sldId id="394" r:id="rId15"/>
    <p:sldId id="393" r:id="rId16"/>
    <p:sldId id="358" r:id="rId17"/>
    <p:sldId id="395" r:id="rId18"/>
    <p:sldId id="396" r:id="rId19"/>
    <p:sldId id="392" r:id="rId20"/>
    <p:sldId id="397" r:id="rId21"/>
    <p:sldId id="399" r:id="rId22"/>
    <p:sldId id="401" r:id="rId23"/>
    <p:sldId id="402" r:id="rId24"/>
    <p:sldId id="439" r:id="rId25"/>
    <p:sldId id="398" r:id="rId26"/>
    <p:sldId id="406" r:id="rId27"/>
    <p:sldId id="410" r:id="rId28"/>
    <p:sldId id="408" r:id="rId29"/>
    <p:sldId id="411" r:id="rId30"/>
    <p:sldId id="440" r:id="rId31"/>
    <p:sldId id="415" r:id="rId32"/>
    <p:sldId id="424" r:id="rId33"/>
    <p:sldId id="427" r:id="rId34"/>
    <p:sldId id="428" r:id="rId35"/>
    <p:sldId id="432" r:id="rId36"/>
    <p:sldId id="441" r:id="rId37"/>
    <p:sldId id="434" r:id="rId38"/>
    <p:sldId id="435" r:id="rId39"/>
    <p:sldId id="442" r:id="rId40"/>
    <p:sldId id="436" r:id="rId41"/>
    <p:sldId id="438" r:id="rId42"/>
    <p:sldId id="423" r:id="rId43"/>
    <p:sldId id="350" r:id="rId44"/>
    <p:sldId id="426" r:id="rId45"/>
    <p:sldId id="431"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72"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2FFE29-9D60-47F4-A23F-A23107685C81}" v="54" dt="2023-05-17T20:51:06.7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907" autoAdjust="0"/>
    <p:restoredTop sz="73856" autoAdjust="0"/>
  </p:normalViewPr>
  <p:slideViewPr>
    <p:cSldViewPr snapToGrid="0">
      <p:cViewPr varScale="1">
        <p:scale>
          <a:sx n="69" d="100"/>
          <a:sy n="69" d="100"/>
        </p:scale>
        <p:origin x="303" y="36"/>
      </p:cViewPr>
      <p:guideLst>
        <p:guide orient="horz" pos="3672"/>
        <p:guide pos="3840"/>
      </p:guideLst>
    </p:cSldViewPr>
  </p:slideViewPr>
  <p:outlineViewPr>
    <p:cViewPr>
      <p:scale>
        <a:sx n="33" d="100"/>
        <a:sy n="33" d="100"/>
      </p:scale>
      <p:origin x="0" y="-106"/>
    </p:cViewPr>
  </p:outlin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E7A52F-9D89-7442-A8E9-48D1527B5F6B}" type="datetimeFigureOut">
              <a:rPr lang="en-US" smtClean="0"/>
              <a:t>6/14/2023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Hello, </a:t>
            </a:r>
            <a:r>
              <a:rPr lang="fr-FR" dirty="0" err="1"/>
              <a:t>thank</a:t>
            </a:r>
            <a:r>
              <a:rPr lang="fr-FR" dirty="0"/>
              <a:t> </a:t>
            </a:r>
            <a:r>
              <a:rPr lang="fr-FR" dirty="0" err="1"/>
              <a:t>you</a:t>
            </a:r>
            <a:r>
              <a:rPr lang="fr-FR" dirty="0"/>
              <a:t> </a:t>
            </a:r>
            <a:r>
              <a:rPr lang="fr-FR" dirty="0" err="1"/>
              <a:t>very</a:t>
            </a:r>
            <a:r>
              <a:rPr lang="fr-FR" dirty="0"/>
              <a:t> </a:t>
            </a:r>
            <a:r>
              <a:rPr lang="fr-FR" dirty="0" err="1"/>
              <a:t>much</a:t>
            </a:r>
            <a:r>
              <a:rPr lang="fr-FR" dirty="0"/>
              <a:t> for </a:t>
            </a:r>
            <a:r>
              <a:rPr lang="fr-FR" dirty="0" err="1"/>
              <a:t>being</a:t>
            </a:r>
            <a:r>
              <a:rPr lang="fr-FR" dirty="0"/>
              <a:t> </a:t>
            </a:r>
            <a:r>
              <a:rPr lang="fr-FR" dirty="0" err="1"/>
              <a:t>here</a:t>
            </a:r>
            <a:r>
              <a:rPr lang="fr-FR" dirty="0"/>
              <a:t>.</a:t>
            </a:r>
          </a:p>
          <a:p>
            <a:endParaRPr lang="fr-FR" dirty="0"/>
          </a:p>
          <a:p>
            <a:r>
              <a:rPr lang="fr-FR" dirty="0" err="1"/>
              <a:t>Why</a:t>
            </a:r>
            <a:r>
              <a:rPr lang="fr-FR" dirty="0"/>
              <a:t> </a:t>
            </a:r>
            <a:r>
              <a:rPr lang="fr-FR" dirty="0" err="1"/>
              <a:t>should</a:t>
            </a:r>
            <a:r>
              <a:rPr lang="fr-FR" dirty="0"/>
              <a:t> </a:t>
            </a:r>
            <a:r>
              <a:rPr lang="fr-FR" dirty="0" err="1"/>
              <a:t>we</a:t>
            </a:r>
            <a:r>
              <a:rPr lang="fr-FR" dirty="0"/>
              <a:t> talk about </a:t>
            </a:r>
            <a:r>
              <a:rPr lang="fr-FR" dirty="0" err="1"/>
              <a:t>codependency</a:t>
            </a:r>
            <a:r>
              <a:rPr lang="fr-FR" dirty="0"/>
              <a:t>, </a:t>
            </a:r>
            <a:r>
              <a:rPr lang="fr-FR" dirty="0" err="1"/>
              <a:t>this</a:t>
            </a:r>
            <a:r>
              <a:rPr lang="fr-FR" dirty="0"/>
              <a:t> </a:t>
            </a:r>
            <a:r>
              <a:rPr lang="fr-FR" dirty="0" err="1"/>
              <a:t>much-criticized</a:t>
            </a:r>
            <a:r>
              <a:rPr lang="fr-FR" dirty="0"/>
              <a:t> concept? </a:t>
            </a:r>
          </a:p>
          <a:p>
            <a:endParaRPr lang="fr-FR" dirty="0"/>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I </a:t>
            </a:r>
            <a:r>
              <a:rPr lang="fr-FR" dirty="0" err="1"/>
              <a:t>myself</a:t>
            </a:r>
            <a:r>
              <a:rPr lang="fr-FR" dirty="0"/>
              <a:t> </a:t>
            </a:r>
            <a:r>
              <a:rPr lang="fr-FR" dirty="0" err="1"/>
              <a:t>was</a:t>
            </a:r>
            <a:r>
              <a:rPr lang="fr-FR" dirty="0"/>
              <a:t> an addiction </a:t>
            </a:r>
            <a:r>
              <a:rPr lang="fr-FR" dirty="0" err="1"/>
              <a:t>counsellor</a:t>
            </a:r>
            <a:r>
              <a:rPr lang="fr-FR" dirty="0"/>
              <a:t> for 7 </a:t>
            </a:r>
            <a:r>
              <a:rPr lang="fr-FR" dirty="0" err="1"/>
              <a:t>years</a:t>
            </a:r>
            <a:r>
              <a:rPr lang="fr-FR" dirty="0"/>
              <a:t> and </a:t>
            </a:r>
            <a:r>
              <a:rPr lang="fr-FR" dirty="0" err="1"/>
              <a:t>even</a:t>
            </a:r>
            <a:r>
              <a:rPr lang="fr-FR" dirty="0"/>
              <a:t> </a:t>
            </a:r>
            <a:r>
              <a:rPr lang="fr-FR" dirty="0" err="1"/>
              <a:t>thoug</a:t>
            </a:r>
            <a:r>
              <a:rPr lang="fr-FR" dirty="0"/>
              <a:t> I </a:t>
            </a:r>
            <a:r>
              <a:rPr lang="fr-FR" dirty="0" err="1"/>
              <a:t>never</a:t>
            </a:r>
            <a:r>
              <a:rPr lang="fr-FR" dirty="0"/>
              <a:t> </a:t>
            </a:r>
            <a:r>
              <a:rPr lang="fr-FR" dirty="0" err="1"/>
              <a:t>labeled</a:t>
            </a:r>
            <a:r>
              <a:rPr lang="fr-FR" dirty="0"/>
              <a:t> </a:t>
            </a:r>
            <a:r>
              <a:rPr lang="fr-FR" dirty="0" err="1"/>
              <a:t>anyone</a:t>
            </a:r>
            <a:r>
              <a:rPr lang="fr-FR" dirty="0"/>
              <a:t> has "</a:t>
            </a:r>
            <a:r>
              <a:rPr lang="fr-FR" dirty="0" err="1"/>
              <a:t>codependent</a:t>
            </a:r>
            <a:r>
              <a:rPr lang="fr-FR" dirty="0"/>
              <a:t>", I </a:t>
            </a:r>
            <a:r>
              <a:rPr lang="fr-FR" dirty="0" err="1"/>
              <a:t>thought</a:t>
            </a:r>
            <a:r>
              <a:rPr lang="fr-FR" dirty="0"/>
              <a:t> </a:t>
            </a:r>
            <a:r>
              <a:rPr lang="fr-FR" dirty="0" err="1"/>
              <a:t>there</a:t>
            </a:r>
            <a:r>
              <a:rPr lang="fr-FR" dirty="0"/>
              <a:t> </a:t>
            </a:r>
            <a:r>
              <a:rPr lang="fr-FR" dirty="0" err="1"/>
              <a:t>was</a:t>
            </a:r>
            <a:r>
              <a:rPr lang="fr-FR" dirty="0"/>
              <a:t> a consensus on the </a:t>
            </a:r>
            <a:r>
              <a:rPr lang="fr-FR" dirty="0" err="1"/>
              <a:t>clinicla</a:t>
            </a:r>
            <a:r>
              <a:rPr lang="fr-FR" dirty="0"/>
              <a:t> </a:t>
            </a:r>
            <a:r>
              <a:rPr lang="fr-FR" dirty="0" err="1"/>
              <a:t>usefulness</a:t>
            </a:r>
            <a:r>
              <a:rPr lang="fr-FR" dirty="0"/>
              <a:t> of the concept, </a:t>
            </a:r>
            <a:r>
              <a:rPr lang="fr-FR" dirty="0" err="1"/>
              <a:t>so</a:t>
            </a:r>
            <a:r>
              <a:rPr lang="fr-FR" dirty="0"/>
              <a:t> </a:t>
            </a:r>
            <a:r>
              <a:rPr lang="en-US" b="0" i="0" dirty="0">
                <a:solidFill>
                  <a:srgbClr val="1B1E25"/>
                </a:solidFill>
                <a:effectLst/>
                <a:latin typeface="-apple-system"/>
              </a:rPr>
              <a:t>when I heard the criticisms about it</a:t>
            </a:r>
            <a:r>
              <a:rPr lang="en-US" dirty="0"/>
              <a:t>, I was surprised</a:t>
            </a:r>
            <a:r>
              <a:rPr lang="fr-FR" dirty="0"/>
              <a:t>. </a:t>
            </a:r>
          </a:p>
          <a:p>
            <a:endParaRPr lang="fr-FR" dirty="0"/>
          </a:p>
          <a:p>
            <a:r>
              <a:rPr lang="fr-FR" dirty="0"/>
              <a:t>This </a:t>
            </a:r>
            <a:r>
              <a:rPr lang="fr-FR" dirty="0" err="1"/>
              <a:t>is</a:t>
            </a:r>
            <a:r>
              <a:rPr lang="fr-FR" dirty="0"/>
              <a:t> one of the </a:t>
            </a:r>
            <a:r>
              <a:rPr lang="fr-FR" dirty="0" err="1"/>
              <a:t>reasons</a:t>
            </a:r>
            <a:r>
              <a:rPr lang="fr-FR" dirty="0"/>
              <a:t> </a:t>
            </a:r>
            <a:r>
              <a:rPr lang="fr-FR" dirty="0" err="1"/>
              <a:t>why</a:t>
            </a:r>
            <a:r>
              <a:rPr lang="fr-FR" dirty="0"/>
              <a:t> I </a:t>
            </a:r>
            <a:r>
              <a:rPr lang="fr-FR" dirty="0" err="1"/>
              <a:t>did</a:t>
            </a:r>
            <a:r>
              <a:rPr lang="fr-FR" dirty="0"/>
              <a:t> a narrative </a:t>
            </a:r>
            <a:r>
              <a:rPr lang="fr-FR" dirty="0" err="1"/>
              <a:t>review</a:t>
            </a:r>
            <a:r>
              <a:rPr lang="fr-FR" dirty="0"/>
              <a:t> of the arguments for and </a:t>
            </a:r>
            <a:r>
              <a:rPr lang="fr-FR" dirty="0" err="1"/>
              <a:t>against</a:t>
            </a:r>
            <a:r>
              <a:rPr lang="fr-FR" dirty="0"/>
              <a:t> </a:t>
            </a:r>
            <a:r>
              <a:rPr lang="fr-FR" dirty="0" err="1"/>
              <a:t>codependency</a:t>
            </a:r>
            <a:r>
              <a:rPr lang="fr-FR" dirty="0"/>
              <a:t> in </a:t>
            </a:r>
            <a:r>
              <a:rPr lang="fr-FR" dirty="0" err="1"/>
              <a:t>scientific</a:t>
            </a:r>
            <a:r>
              <a:rPr lang="fr-FR" dirty="0"/>
              <a:t> </a:t>
            </a:r>
            <a:r>
              <a:rPr lang="fr-FR" dirty="0" err="1"/>
              <a:t>literature</a:t>
            </a:r>
            <a:r>
              <a:rPr lang="fr-FR" dirty="0"/>
              <a:t>.</a:t>
            </a:r>
          </a:p>
          <a:p>
            <a:endParaRPr lang="fr-FR" dirty="0"/>
          </a:p>
          <a:p>
            <a:r>
              <a:rPr lang="en-US" dirty="0"/>
              <a:t>I want to reassure you, the purpose of this presentation is not to promote codependency, but rather to emphasize the importance of adopting a nuanced stance on the subject.</a:t>
            </a:r>
            <a:endParaRPr lang="fr-FR" dirty="0"/>
          </a:p>
          <a:p>
            <a:r>
              <a:rPr lang="fr-FR" dirty="0"/>
              <a:t>
</a:t>
            </a:r>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1</a:t>
            </a:fld>
            <a:endParaRPr lang="en-US" dirty="0"/>
          </a:p>
        </p:txBody>
      </p:sp>
    </p:spTree>
    <p:extLst>
      <p:ext uri="{BB962C8B-B14F-4D97-AF65-F5344CB8AC3E}">
        <p14:creationId xmlns:p14="http://schemas.microsoft.com/office/powerpoint/2010/main" val="7350363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a:t>
            </a:r>
            <a:r>
              <a:rPr lang="fr-CA" b="0" i="0" dirty="0">
                <a:solidFill>
                  <a:srgbClr val="000000"/>
                </a:solidFill>
                <a:effectLst/>
                <a:latin typeface="-apple-system"/>
              </a:rPr>
              <a:t>'</a:t>
            </a:r>
            <a:r>
              <a:rPr lang="fr-CA" b="0" i="0" dirty="0" err="1">
                <a:solidFill>
                  <a:srgbClr val="000000"/>
                </a:solidFill>
                <a:effectLst/>
                <a:latin typeface="-apple-system"/>
              </a:rPr>
              <a:t>ve</a:t>
            </a:r>
            <a:r>
              <a:rPr lang="fr-CA" b="0" i="0" dirty="0">
                <a:solidFill>
                  <a:srgbClr val="000000"/>
                </a:solidFill>
                <a:effectLst/>
                <a:latin typeface="-apple-system"/>
              </a:rPr>
              <a:t> </a:t>
            </a:r>
            <a:r>
              <a:rPr lang="fr-CA" b="0" i="0" dirty="0" err="1">
                <a:solidFill>
                  <a:srgbClr val="000000"/>
                </a:solidFill>
                <a:effectLst/>
                <a:latin typeface="-apple-system"/>
              </a:rPr>
              <a:t>used</a:t>
            </a:r>
            <a:r>
              <a:rPr lang="fr-CA" b="0" i="0" dirty="0">
                <a:solidFill>
                  <a:srgbClr val="000000"/>
                </a:solidFill>
                <a:effectLst/>
                <a:latin typeface="-apple-system"/>
              </a:rPr>
              <a:t>… and 1 key concept</a:t>
            </a:r>
          </a:p>
          <a:p>
            <a:endParaRPr lang="fr-CA" b="0" i="0" dirty="0">
              <a:solidFill>
                <a:srgbClr val="000000"/>
              </a:solidFill>
              <a:effectLst/>
              <a:latin typeface="-apple-system"/>
            </a:endParaRPr>
          </a:p>
          <a:p>
            <a:r>
              <a:rPr lang="en-US" b="0" i="0" dirty="0">
                <a:solidFill>
                  <a:srgbClr val="000000"/>
                </a:solidFill>
                <a:effectLst/>
                <a:latin typeface="-apple-system"/>
              </a:rPr>
              <a:t> the word "codependence" had to appear in the title and abstract of the papers. Or they could also be tagged with the codependency concept from the thesaurus.</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10</a:t>
            </a:fld>
            <a:endParaRPr lang="en-US" dirty="0"/>
          </a:p>
        </p:txBody>
      </p:sp>
    </p:spTree>
    <p:extLst>
      <p:ext uri="{BB962C8B-B14F-4D97-AF65-F5344CB8AC3E}">
        <p14:creationId xmlns:p14="http://schemas.microsoft.com/office/powerpoint/2010/main" val="31915975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11</a:t>
            </a:fld>
            <a:endParaRPr lang="en-US" dirty="0"/>
          </a:p>
        </p:txBody>
      </p:sp>
    </p:spTree>
    <p:extLst>
      <p:ext uri="{BB962C8B-B14F-4D97-AF65-F5344CB8AC3E}">
        <p14:creationId xmlns:p14="http://schemas.microsoft.com/office/powerpoint/2010/main" val="28600160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The </a:t>
            </a:r>
            <a:r>
              <a:rPr lang="fr-FR" dirty="0" err="1"/>
              <a:t>search</a:t>
            </a:r>
            <a:r>
              <a:rPr lang="fr-FR" dirty="0"/>
              <a:t> </a:t>
            </a:r>
            <a:r>
              <a:rPr lang="fr-FR" dirty="0" err="1"/>
              <a:t>strategy</a:t>
            </a:r>
            <a:r>
              <a:rPr lang="fr-FR" dirty="0"/>
              <a:t> </a:t>
            </a:r>
            <a:r>
              <a:rPr lang="fr-FR" dirty="0" err="1"/>
              <a:t>reported</a:t>
            </a:r>
            <a:r>
              <a:rPr lang="fr-FR" dirty="0"/>
              <a:t>
</a:t>
            </a:r>
          </a:p>
          <a:p>
            <a:r>
              <a:rPr lang="en-US" dirty="0"/>
              <a:t>After </a:t>
            </a:r>
            <a:r>
              <a:rPr lang="en-US" b="1" dirty="0"/>
              <a:t>removing</a:t>
            </a:r>
            <a:r>
              <a:rPr lang="en-US" dirty="0"/>
              <a:t> duplicates, </a:t>
            </a:r>
            <a:r>
              <a:rPr lang="en-US" b="1" dirty="0"/>
              <a:t>applying</a:t>
            </a:r>
            <a:r>
              <a:rPr lang="en-US" dirty="0"/>
              <a:t> the inclusion criteria and </a:t>
            </a:r>
            <a:r>
              <a:rPr lang="en-US" b="1" dirty="0"/>
              <a:t>adding</a:t>
            </a:r>
            <a:r>
              <a:rPr lang="en-US" dirty="0"/>
              <a:t> two articles from an open search, the total number of the review was 24.</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12</a:t>
            </a:fld>
            <a:endParaRPr lang="en-US" dirty="0"/>
          </a:p>
        </p:txBody>
      </p:sp>
    </p:spTree>
    <p:extLst>
      <p:ext uri="{BB962C8B-B14F-4D97-AF65-F5344CB8AC3E}">
        <p14:creationId xmlns:p14="http://schemas.microsoft.com/office/powerpoint/2010/main" val="20841698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b="1" dirty="0"/>
              <a:t>Overall</a:t>
            </a:r>
            <a:r>
              <a:rPr lang="en-US" dirty="0"/>
              <a:t>, we can see that the studies come from a </a:t>
            </a:r>
            <a:r>
              <a:rPr lang="en-US" b="1" dirty="0"/>
              <a:t>variety</a:t>
            </a:r>
            <a:r>
              <a:rPr lang="en-US" dirty="0"/>
              <a:t> of countries and populations.</a:t>
            </a:r>
          </a:p>
          <a:p>
            <a:endParaRPr lang="en-US" dirty="0"/>
          </a:p>
          <a:p>
            <a:r>
              <a:rPr lang="en-US" dirty="0"/>
              <a:t>9 did not adopt an empirical approach</a:t>
            </a:r>
          </a:p>
          <a:p>
            <a:endParaRPr lang="en-US" dirty="0"/>
          </a:p>
          <a:p>
            <a:r>
              <a:rPr lang="en-US" dirty="0"/>
              <a:t>Coincidentally, The revue had the same number of favorable and unfavorable articles.</a:t>
            </a:r>
          </a:p>
          <a:p>
            <a:endParaRPr lang="en-US" dirty="0"/>
          </a:p>
          <a:p>
            <a:endParaRPr lang="en-US" dirty="0"/>
          </a:p>
          <a:p>
            <a:endParaRPr lang="en-US" dirty="0"/>
          </a:p>
          <a:p>
            <a:r>
              <a:rPr lang="en-US" dirty="0"/>
              <a:t>So, important to emphasize that the arguments did not have to be original results, they could simply be cited by the authors. The purpose of doing this was to make sure that we covered as many arguments as possible. </a:t>
            </a:r>
          </a:p>
          <a:p>
            <a:endParaRPr lang="en-US" dirty="0"/>
          </a:p>
          <a:p>
            <a:r>
              <a:rPr lang="en-US" dirty="0"/>
              <a:t>For some arguments it is difficult to know if they are supported scientifically, however I tried as much as possible to go back to the original source to contextualize some arguments.</a:t>
            </a:r>
          </a:p>
          <a:p>
            <a:endParaRPr lang="en-US" dirty="0"/>
          </a:p>
          <a:p>
            <a:r>
              <a:rPr lang="en-US" dirty="0"/>
              <a:t>Of these 14.9 were trials, comments.
So, 5 were studies that looked at the experience directly reported by the family members.
If 2 had not been added, there would have been only 3 such studies out of 22. 
Since EMs are the main stakeholders, I thought it was relevant to look at their own opinion.
In the 2 that have been added:
1: Authors in </a:t>
            </a:r>
            <a:r>
              <a:rPr lang="en-US" dirty="0" err="1"/>
              <a:t>favour</a:t>
            </a:r>
            <a:r>
              <a:rPr lang="en-US" dirty="0"/>
              <a:t>
1: Authors against
</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13</a:t>
            </a:fld>
            <a:endParaRPr lang="en-US" dirty="0"/>
          </a:p>
        </p:txBody>
      </p:sp>
    </p:spTree>
    <p:extLst>
      <p:ext uri="{BB962C8B-B14F-4D97-AF65-F5344CB8AC3E}">
        <p14:creationId xmlns:p14="http://schemas.microsoft.com/office/powerpoint/2010/main" val="8017534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First, I found all the arguments for or against the concept.
</a:t>
            </a:r>
          </a:p>
          <a:p>
            <a:r>
              <a:rPr lang="en-US" dirty="0"/>
              <a:t>Then, I did a thematic analysis to classify them
</a:t>
            </a:r>
          </a:p>
          <a:p>
            <a:r>
              <a:rPr lang="en-US" dirty="0"/>
              <a:t>And I realized that, I was able to group all the arguments into themes that had their opposite theme made up of counter-arguments.
</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14</a:t>
            </a:fld>
            <a:endParaRPr lang="en-US" dirty="0"/>
          </a:p>
        </p:txBody>
      </p:sp>
    </p:spTree>
    <p:extLst>
      <p:ext uri="{BB962C8B-B14F-4D97-AF65-F5344CB8AC3E}">
        <p14:creationId xmlns:p14="http://schemas.microsoft.com/office/powerpoint/2010/main" val="19794690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Here’s how it looks</a:t>
            </a:r>
          </a:p>
          <a:p>
            <a:endParaRPr lang="en-US" dirty="0"/>
          </a:p>
          <a:p>
            <a:r>
              <a:rPr lang="en-US" dirty="0"/>
              <a:t>in return, some authors mention </a:t>
            </a:r>
          </a:p>
          <a:p>
            <a:endParaRPr lang="en-US" dirty="0"/>
          </a:p>
          <a:p>
            <a:r>
              <a:rPr lang="en-US" dirty="0"/>
              <a:t>Studies report…but others presented evidence in</a:t>
            </a:r>
          </a:p>
          <a:p>
            <a:endParaRPr lang="en-US" dirty="0"/>
          </a:p>
          <a:p>
            <a:r>
              <a:rPr lang="en-US" dirty="0"/>
              <a:t>Another theme was related to clinical issues but there was also demonstrations of the clinical usefulness of the concept</a:t>
            </a:r>
          </a:p>
          <a:p>
            <a:endParaRPr lang="en-US" dirty="0"/>
          </a:p>
          <a:p>
            <a:r>
              <a:rPr lang="en-US" dirty="0"/>
              <a:t>Some says that the concept is taken up by popular psychology, but it seem there is a consensus on the great popularity of codependency.</a:t>
            </a:r>
          </a:p>
          <a:p>
            <a:endParaRPr lang="en-US" dirty="0"/>
          </a:p>
          <a:p>
            <a:r>
              <a:rPr lang="en-US" dirty="0"/>
              <a:t>And finally …. Which is more of a confession than a counterargument, in a </a:t>
            </a:r>
            <a:r>
              <a:rPr lang="en-US" dirty="0" err="1"/>
              <a:t>sens.</a:t>
            </a:r>
            <a:r>
              <a:rPr lang="en-US" dirty="0"/>
              <a:t>
</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15</a:t>
            </a:fld>
            <a:endParaRPr lang="en-US" dirty="0"/>
          </a:p>
        </p:txBody>
      </p:sp>
    </p:spTree>
    <p:extLst>
      <p:ext uri="{BB962C8B-B14F-4D97-AF65-F5344CB8AC3E}">
        <p14:creationId xmlns:p14="http://schemas.microsoft.com/office/powerpoint/2010/main" val="20106040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So </a:t>
            </a:r>
            <a:r>
              <a:rPr lang="fr-FR" dirty="0" err="1"/>
              <a:t>we</a:t>
            </a:r>
            <a:r>
              <a:rPr lang="fr-FR" dirty="0"/>
              <a:t> start </a:t>
            </a:r>
            <a:r>
              <a:rPr lang="fr-FR" dirty="0" err="1"/>
              <a:t>with</a:t>
            </a:r>
            <a:r>
              <a:rPr lang="fr-FR" dirty="0"/>
              <a:t> the first </a:t>
            </a:r>
            <a:r>
              <a:rPr lang="fr-FR" dirty="0" err="1"/>
              <a:t>theme</a:t>
            </a:r>
            <a:r>
              <a:rPr lang="fr-FR" dirty="0"/>
              <a:t>:</a:t>
            </a:r>
          </a:p>
          <a:p>
            <a:endParaRPr lang="fr-FR" dirty="0"/>
          </a:p>
          <a:p>
            <a:r>
              <a:rPr lang="fr-FR" dirty="0" err="1"/>
              <a:t>Authors</a:t>
            </a:r>
            <a:r>
              <a:rPr lang="fr-FR" dirty="0"/>
              <a:t> have </a:t>
            </a:r>
            <a:r>
              <a:rPr lang="fr-FR" dirty="0" err="1"/>
              <a:t>mentioned</a:t>
            </a:r>
            <a:r>
              <a:rPr lang="fr-FR" dirty="0"/>
              <a:t> </a:t>
            </a:r>
          </a:p>
          <a:p>
            <a:endParaRPr lang="fr-FR" dirty="0"/>
          </a:p>
          <a:p>
            <a:r>
              <a:rPr lang="fr-FR" dirty="0"/>
              <a:t>About </a:t>
            </a:r>
            <a:r>
              <a:rPr lang="fr-FR" dirty="0" err="1"/>
              <a:t>this</a:t>
            </a:r>
            <a:r>
              <a:rPr lang="fr-FR" dirty="0"/>
              <a:t> last </a:t>
            </a:r>
            <a:r>
              <a:rPr lang="fr-FR" dirty="0" err="1"/>
              <a:t>statement</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16</a:t>
            </a:fld>
            <a:endParaRPr lang="en-US" dirty="0"/>
          </a:p>
        </p:txBody>
      </p:sp>
    </p:spTree>
    <p:extLst>
      <p:ext uri="{BB962C8B-B14F-4D97-AF65-F5344CB8AC3E}">
        <p14:creationId xmlns:p14="http://schemas.microsoft.com/office/powerpoint/2010/main" val="8903917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It </a:t>
            </a:r>
            <a:r>
              <a:rPr lang="fr-FR" dirty="0" err="1"/>
              <a:t>is</a:t>
            </a:r>
            <a:r>
              <a:rPr lang="fr-FR" dirty="0"/>
              <a:t> </a:t>
            </a:r>
            <a:r>
              <a:rPr lang="fr-FR" dirty="0" err="1"/>
              <a:t>from</a:t>
            </a:r>
            <a:r>
              <a:rPr lang="fr-FR" dirty="0"/>
              <a:t> the </a:t>
            </a:r>
            <a:r>
              <a:rPr lang="fr-FR" dirty="0" err="1"/>
              <a:t>study</a:t>
            </a:r>
            <a:r>
              <a:rPr lang="fr-FR" dirty="0"/>
              <a:t> of …</a:t>
            </a:r>
          </a:p>
          <a:p>
            <a:endParaRPr lang="fr-FR" dirty="0"/>
          </a:p>
          <a:p>
            <a:r>
              <a:rPr lang="fr-FR" dirty="0" err="1"/>
              <a:t>They</a:t>
            </a:r>
            <a:r>
              <a:rPr lang="fr-FR" dirty="0"/>
              <a:t> </a:t>
            </a:r>
            <a:r>
              <a:rPr lang="fr-FR" dirty="0" err="1"/>
              <a:t>interviewed</a:t>
            </a:r>
            <a:r>
              <a:rPr lang="fr-FR" dirty="0"/>
              <a:t>  </a:t>
            </a:r>
            <a:r>
              <a:rPr lang="en-US" sz="1200" dirty="0">
                <a:solidFill>
                  <a:schemeClr val="bg1"/>
                </a:solidFill>
              </a:rPr>
              <a:t>52 </a:t>
            </a:r>
            <a:r>
              <a:rPr lang="en-US" sz="1200" dirty="0" err="1">
                <a:solidFill>
                  <a:schemeClr val="bg1"/>
                </a:solidFill>
              </a:rPr>
              <a:t>pouses</a:t>
            </a:r>
            <a:r>
              <a:rPr lang="en-US" sz="1200" dirty="0">
                <a:solidFill>
                  <a:schemeClr val="bg1"/>
                </a:solidFill>
              </a:rPr>
              <a:t> of men with alcohol dependence and they made participant observations in an </a:t>
            </a:r>
          </a:p>
          <a:p>
            <a:endParaRPr lang="en-US" sz="1200" dirty="0">
              <a:solidFill>
                <a:schemeClr val="bg1"/>
              </a:solidFill>
            </a:endParaRPr>
          </a:p>
          <a:p>
            <a:r>
              <a:rPr lang="en-US" dirty="0"/>
              <a:t>Most of their participants agreed with the concept of codependency.</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17</a:t>
            </a:fld>
            <a:endParaRPr lang="en-US" dirty="0"/>
          </a:p>
        </p:txBody>
      </p:sp>
    </p:spTree>
    <p:extLst>
      <p:ext uri="{BB962C8B-B14F-4D97-AF65-F5344CB8AC3E}">
        <p14:creationId xmlns:p14="http://schemas.microsoft.com/office/powerpoint/2010/main" val="2381149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err="1"/>
              <a:t>However</a:t>
            </a:r>
            <a:r>
              <a:rPr lang="fr-FR" dirty="0"/>
              <a:t>, for </a:t>
            </a:r>
            <a:r>
              <a:rPr lang="fr-FR" dirty="0" err="1"/>
              <a:t>some</a:t>
            </a:r>
            <a:r>
              <a:rPr lang="fr-FR" dirty="0"/>
              <a:t> </a:t>
            </a:r>
            <a:r>
              <a:rPr lang="fr-FR" dirty="0" err="1"/>
              <a:t>authors</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18</a:t>
            </a:fld>
            <a:endParaRPr lang="en-US" dirty="0"/>
          </a:p>
        </p:txBody>
      </p:sp>
    </p:spTree>
    <p:extLst>
      <p:ext uri="{BB962C8B-B14F-4D97-AF65-F5344CB8AC3E}">
        <p14:creationId xmlns:p14="http://schemas.microsoft.com/office/powerpoint/2010/main" val="21641507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Wanted</a:t>
            </a:r>
            <a:r>
              <a:rPr lang="fr-FR" dirty="0"/>
              <a:t> to know </a:t>
            </a:r>
            <a:r>
              <a:rPr lang="fr-FR" dirty="0" err="1"/>
              <a:t>what</a:t>
            </a:r>
            <a:r>
              <a:rPr lang="fr-FR" dirty="0"/>
              <a:t> substance abuse </a:t>
            </a:r>
            <a:r>
              <a:rPr lang="fr-FR" dirty="0" err="1"/>
              <a:t>counsellors</a:t>
            </a:r>
            <a:r>
              <a:rPr lang="fr-FR" dirty="0"/>
              <a:t> </a:t>
            </a:r>
            <a:r>
              <a:rPr lang="fr-FR" dirty="0" err="1"/>
              <a:t>mean</a:t>
            </a:r>
            <a:r>
              <a:rPr lang="fr-FR" dirty="0"/>
              <a:t> by …</a:t>
            </a:r>
          </a:p>
          <a:p>
            <a:endParaRPr lang="fr-FR"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Also, Do they think it is a problem mainly experienced by women?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And to what extend do they agree on it definition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Fictitious vignettes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1B1E25"/>
                </a:solidFill>
                <a:effectLst/>
                <a:latin typeface="-apple-system"/>
              </a:rPr>
              <a:t>One who exhibits weak codependent </a:t>
            </a:r>
            <a:r>
              <a:rPr lang="en-US" b="0" i="0" dirty="0" err="1">
                <a:solidFill>
                  <a:srgbClr val="1B1E25"/>
                </a:solidFill>
                <a:effectLst/>
                <a:latin typeface="-apple-system"/>
              </a:rPr>
              <a:t>behaviours</a:t>
            </a:r>
            <a:endParaRPr lang="en-US" b="0" i="0" dirty="0">
              <a:solidFill>
                <a:srgbClr val="1B1E25"/>
              </a:solidFill>
              <a:effectLst/>
              <a:latin typeface="-apple-system"/>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1B1E25"/>
              </a:solidFill>
              <a:effectLst/>
              <a:latin typeface="-apple-system"/>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1B1E25"/>
                </a:solidFill>
                <a:effectLst/>
                <a:latin typeface="-apple-system"/>
              </a:rPr>
              <a:t>Moderate agreement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77% of the first 60 vignettes featured women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top 5 "strong" vignettes featured women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come to the conclusion </a:t>
            </a:r>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19</a:t>
            </a:fld>
            <a:endParaRPr lang="en-US" dirty="0"/>
          </a:p>
        </p:txBody>
      </p:sp>
    </p:spTree>
    <p:extLst>
      <p:ext uri="{BB962C8B-B14F-4D97-AF65-F5344CB8AC3E}">
        <p14:creationId xmlns:p14="http://schemas.microsoft.com/office/powerpoint/2010/main" val="312751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 </a:t>
            </a:r>
            <a:r>
              <a:rPr lang="fr-FR" dirty="0" err="1"/>
              <a:t>will</a:t>
            </a:r>
            <a:r>
              <a:rPr lang="fr-FR" dirty="0"/>
              <a:t> start by </a:t>
            </a:r>
            <a:r>
              <a:rPr lang="fr-FR" dirty="0" err="1"/>
              <a:t>trying</a:t>
            </a:r>
            <a:r>
              <a:rPr lang="fr-FR" dirty="0"/>
              <a:t> to </a:t>
            </a:r>
            <a:r>
              <a:rPr lang="fr-FR" dirty="0" err="1"/>
              <a:t>define</a:t>
            </a:r>
            <a:r>
              <a:rPr lang="fr-FR" dirty="0"/>
              <a:t> the concept, </a:t>
            </a:r>
            <a:r>
              <a:rPr lang="fr-FR" dirty="0" err="1"/>
              <a:t>then</a:t>
            </a:r>
            <a:r>
              <a:rPr lang="fr-FR" dirty="0"/>
              <a:t> I </a:t>
            </a:r>
            <a:r>
              <a:rPr lang="fr-FR" dirty="0" err="1"/>
              <a:t>will</a:t>
            </a:r>
            <a:r>
              <a:rPr lang="fr-FR" dirty="0"/>
              <a:t> </a:t>
            </a:r>
            <a:r>
              <a:rPr lang="fr-FR" dirty="0" err="1"/>
              <a:t>present</a:t>
            </a:r>
            <a:r>
              <a:rPr lang="fr-FR" dirty="0"/>
              <a:t> </a:t>
            </a:r>
            <a:r>
              <a:rPr lang="fr-FR" dirty="0" err="1"/>
              <a:t>my</a:t>
            </a:r>
            <a:r>
              <a:rPr lang="fr-FR" dirty="0"/>
              <a:t> narrative </a:t>
            </a:r>
            <a:r>
              <a:rPr lang="fr-FR" dirty="0" err="1"/>
              <a:t>review</a:t>
            </a:r>
            <a:r>
              <a:rPr lang="fr-FR" dirty="0"/>
              <a:t>, </a:t>
            </a:r>
            <a:r>
              <a:rPr lang="fr-FR" dirty="0" err="1"/>
              <a:t>it’s</a:t>
            </a:r>
            <a:r>
              <a:rPr lang="fr-FR" dirty="0"/>
              <a:t> </a:t>
            </a:r>
            <a:r>
              <a:rPr lang="fr-FR" dirty="0" err="1"/>
              <a:t>methodology</a:t>
            </a:r>
            <a:r>
              <a:rPr lang="fr-FR" dirty="0"/>
              <a:t> and </a:t>
            </a:r>
            <a:r>
              <a:rPr lang="fr-FR" dirty="0" err="1"/>
              <a:t>results</a:t>
            </a:r>
            <a:r>
              <a:rPr lang="fr-FR" dirty="0"/>
              <a:t>. 
</a:t>
            </a:r>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2</a:t>
            </a:fld>
            <a:endParaRPr lang="en-US" dirty="0"/>
          </a:p>
        </p:txBody>
      </p:sp>
    </p:spTree>
    <p:extLst>
      <p:ext uri="{BB962C8B-B14F-4D97-AF65-F5344CB8AC3E}">
        <p14:creationId xmlns:p14="http://schemas.microsoft.com/office/powerpoint/2010/main" val="15858880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sz="1050" kern="100" dirty="0">
                <a:effectLst/>
                <a:latin typeface="Calibri" panose="020F0502020204030204" pitchFamily="34" charset="0"/>
                <a:ea typeface="Calibri" panose="020F0502020204030204" pitchFamily="34" charset="0"/>
                <a:cs typeface="Times New Roman" panose="02020603050405020304" pitchFamily="18" charset="0"/>
              </a:rPr>
              <a:t> </a:t>
            </a:r>
            <a:endParaRPr lang="fr-CA"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20</a:t>
            </a:fld>
            <a:endParaRPr lang="en-US" dirty="0"/>
          </a:p>
        </p:txBody>
      </p:sp>
    </p:spTree>
    <p:extLst>
      <p:ext uri="{BB962C8B-B14F-4D97-AF65-F5344CB8AC3E}">
        <p14:creationId xmlns:p14="http://schemas.microsoft.com/office/powerpoint/2010/main" val="18386065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The last one is not exactly a counterargument, it’s more of a confession in a sense
</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21</a:t>
            </a:fld>
            <a:endParaRPr lang="en-US" dirty="0"/>
          </a:p>
        </p:txBody>
      </p:sp>
    </p:spTree>
    <p:extLst>
      <p:ext uri="{BB962C8B-B14F-4D97-AF65-F5344CB8AC3E}">
        <p14:creationId xmlns:p14="http://schemas.microsoft.com/office/powerpoint/2010/main" val="13292271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Researchers have try to invalidate the hypotheses according to which “</a:t>
            </a:r>
            <a:r>
              <a:rPr lang="en-US" dirty="0" err="1"/>
              <a:t>codependant</a:t>
            </a:r>
            <a:r>
              <a:rPr lang="en-US" dirty="0"/>
              <a:t>” people </a:t>
            </a:r>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22</a:t>
            </a:fld>
            <a:endParaRPr lang="en-US" dirty="0"/>
          </a:p>
        </p:txBody>
      </p:sp>
    </p:spTree>
    <p:extLst>
      <p:ext uri="{BB962C8B-B14F-4D97-AF65-F5344CB8AC3E}">
        <p14:creationId xmlns:p14="http://schemas.microsoft.com/office/powerpoint/2010/main" val="4674163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pPr lvl="0"/>
            <a:r>
              <a:rPr lang="en-US" sz="1200" dirty="0">
                <a:solidFill>
                  <a:schemeClr val="bg1"/>
                </a:solidFill>
              </a:rPr>
              <a:t>As for the hypotheses that …</a:t>
            </a:r>
          </a:p>
          <a:p>
            <a:pPr lvl="0"/>
            <a:endParaRPr lang="en-US" sz="1200" dirty="0">
              <a:solidFill>
                <a:schemeClr val="bg1"/>
              </a:solidFill>
            </a:endParaRPr>
          </a:p>
          <a:p>
            <a:pPr lvl="0"/>
            <a:r>
              <a:rPr lang="en-US" sz="1200" dirty="0">
                <a:solidFill>
                  <a:schemeClr val="bg1"/>
                </a:solidFill>
              </a:rPr>
              <a:t>An Israeli study guided by a feminist paradigm conducted unstructured interviews with 10 women </a:t>
            </a:r>
          </a:p>
          <a:p>
            <a:pPr lvl="0"/>
            <a:endParaRPr lang="en-US" sz="1200" dirty="0">
              <a:solidFill>
                <a:schemeClr val="bg1"/>
              </a:solidFill>
            </a:endParaRPr>
          </a:p>
          <a:p>
            <a:pPr lvl="0"/>
            <a:r>
              <a:rPr lang="en-US" sz="1200" dirty="0">
                <a:solidFill>
                  <a:schemeClr val="bg1"/>
                </a:solidFill>
              </a:rPr>
              <a:t>Not because they were against it but because they were unfamiliar with the concept.
</a:t>
            </a:r>
            <a:endParaRPr lang="fr-CA" sz="1200" dirty="0">
              <a:solidFill>
                <a:schemeClr val="bg1"/>
              </a:solidFill>
            </a:endParaRPr>
          </a:p>
          <a:p>
            <a:pPr lvl="0"/>
            <a:r>
              <a:rPr lang="fr-CA" sz="1200" dirty="0" err="1">
                <a:solidFill>
                  <a:schemeClr val="bg1"/>
                </a:solidFill>
              </a:rPr>
              <a:t>Authors</a:t>
            </a:r>
            <a:r>
              <a:rPr lang="fr-CA" sz="1200" dirty="0">
                <a:solidFill>
                  <a:schemeClr val="bg1"/>
                </a:solidFill>
              </a:rPr>
              <a:t> </a:t>
            </a:r>
            <a:r>
              <a:rPr lang="fr-CA" sz="1200" dirty="0" err="1">
                <a:solidFill>
                  <a:schemeClr val="bg1"/>
                </a:solidFill>
              </a:rPr>
              <a:t>mentioned</a:t>
            </a:r>
            <a:r>
              <a:rPr lang="fr-CA" sz="1200" dirty="0">
                <a:solidFill>
                  <a:schemeClr val="bg1"/>
                </a:solidFill>
              </a:rPr>
              <a:t> </a:t>
            </a:r>
            <a:r>
              <a:rPr lang="fr-CA" sz="1200" dirty="0" err="1">
                <a:solidFill>
                  <a:schemeClr val="bg1"/>
                </a:solidFill>
              </a:rPr>
              <a:t>they</a:t>
            </a:r>
            <a:r>
              <a:rPr lang="fr-CA" sz="1200" dirty="0">
                <a:solidFill>
                  <a:schemeClr val="bg1"/>
                </a:solidFill>
              </a:rPr>
              <a:t> </a:t>
            </a:r>
            <a:r>
              <a:rPr lang="fr-CA" sz="1200" dirty="0" err="1">
                <a:solidFill>
                  <a:schemeClr val="bg1"/>
                </a:solidFill>
              </a:rPr>
              <a:t>had</a:t>
            </a:r>
            <a:r>
              <a:rPr lang="fr-CA" sz="1200" dirty="0">
                <a:solidFill>
                  <a:schemeClr val="bg1"/>
                </a:solidFill>
              </a:rPr>
              <a:t> </a:t>
            </a:r>
            <a:r>
              <a:rPr lang="fr-CA" sz="1200" dirty="0" err="1">
                <a:solidFill>
                  <a:schemeClr val="bg1"/>
                </a:solidFill>
              </a:rPr>
              <a:t>difficulty</a:t>
            </a:r>
            <a:r>
              <a:rPr lang="fr-CA" sz="1200" dirty="0">
                <a:solidFill>
                  <a:schemeClr val="bg1"/>
                </a:solidFill>
              </a:rPr>
              <a:t> of </a:t>
            </a:r>
            <a:r>
              <a:rPr lang="fr-CA" sz="1200" dirty="0" err="1">
                <a:solidFill>
                  <a:schemeClr val="bg1"/>
                </a:solidFill>
              </a:rPr>
              <a:t>recruitment</a:t>
            </a:r>
            <a:r>
              <a:rPr lang="fr-CA" sz="1200" dirty="0">
                <a:solidFill>
                  <a:schemeClr val="bg1"/>
                </a:solidFill>
              </a:rPr>
              <a:t>)
</a:t>
            </a:r>
            <a:endParaRPr lang="fr-FR" sz="1200" dirty="0"/>
          </a:p>
          <a:p>
            <a:endParaRPr lang="fr-FR"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About one-third reported facing (difficult) situations throughout their lives, starting in childhood when they took on heavy responsibilities to their parents and siblings.
</a:t>
            </a:r>
            <a:endParaRPr lang="fr-FR" sz="1200" dirty="0"/>
          </a:p>
          <a:p>
            <a:endParaRPr lang="fr-FR" sz="1200" dirty="0"/>
          </a:p>
          <a:p>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23</a:t>
            </a:fld>
            <a:endParaRPr lang="en-US" dirty="0"/>
          </a:p>
        </p:txBody>
      </p:sp>
    </p:spTree>
    <p:extLst>
      <p:ext uri="{BB962C8B-B14F-4D97-AF65-F5344CB8AC3E}">
        <p14:creationId xmlns:p14="http://schemas.microsoft.com/office/powerpoint/2010/main" val="40648541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sz="1050" kern="100" dirty="0">
                <a:effectLst/>
                <a:latin typeface="Calibri" panose="020F0502020204030204" pitchFamily="34" charset="0"/>
                <a:ea typeface="Calibri" panose="020F0502020204030204" pitchFamily="34" charset="0"/>
                <a:cs typeface="Times New Roman" panose="02020603050405020304" pitchFamily="18" charset="0"/>
              </a:rPr>
              <a:t> </a:t>
            </a:r>
            <a:endParaRPr lang="fr-CA"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FR" dirty="0" err="1"/>
              <a:t>Now</a:t>
            </a:r>
            <a:r>
              <a:rPr lang="fr-FR" dirty="0"/>
              <a:t>, </a:t>
            </a:r>
            <a:r>
              <a:rPr lang="fr-FR" dirty="0" err="1"/>
              <a:t>regarding</a:t>
            </a:r>
            <a:r>
              <a:rPr lang="fr-FR" dirty="0"/>
              <a:t> éléments in support of </a:t>
            </a:r>
            <a:r>
              <a:rPr lang="fr-FR" dirty="0" err="1"/>
              <a:t>etiological</a:t>
            </a:r>
            <a:r>
              <a:rPr lang="fr-FR" dirty="0"/>
              <a:t> hypothèses…</a:t>
            </a:r>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24</a:t>
            </a:fld>
            <a:endParaRPr lang="en-US" dirty="0"/>
          </a:p>
        </p:txBody>
      </p:sp>
    </p:spTree>
    <p:extLst>
      <p:ext uri="{BB962C8B-B14F-4D97-AF65-F5344CB8AC3E}">
        <p14:creationId xmlns:p14="http://schemas.microsoft.com/office/powerpoint/2010/main" val="16052962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solidFill>
                  <a:schemeClr val="bg1"/>
                </a:solidFill>
                <a:ea typeface="Calibri" panose="020F0502020204030204" pitchFamily="34" charset="0"/>
                <a:cs typeface="Times New Roman" panose="02020603050405020304" pitchFamily="18" charset="0"/>
              </a:rPr>
              <a:t>That is an </a:t>
            </a:r>
            <a:r>
              <a:rPr lang="en-US" sz="1800" kern="100" dirty="0" err="1">
                <a:solidFill>
                  <a:schemeClr val="bg1"/>
                </a:solidFill>
                <a:ea typeface="Calibri" panose="020F0502020204030204" pitchFamily="34" charset="0"/>
                <a:cs typeface="Times New Roman" panose="02020603050405020304" pitchFamily="18" charset="0"/>
              </a:rPr>
              <a:t>hypothese</a:t>
            </a:r>
            <a:r>
              <a:rPr lang="en-US" sz="1800" kern="100" dirty="0">
                <a:solidFill>
                  <a:schemeClr val="bg1"/>
                </a:solidFill>
                <a:ea typeface="Calibri" panose="020F0502020204030204" pitchFamily="34" charset="0"/>
                <a:cs typeface="Times New Roman" panose="02020603050405020304" pitchFamily="18" charset="0"/>
              </a:rPr>
              <a:t> that was tested by Noriega et al.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00" dirty="0">
              <a:solidFill>
                <a:schemeClr val="bg1"/>
              </a:solidFill>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solidFill>
                  <a:schemeClr val="bg1"/>
                </a:solidFill>
                <a:ea typeface="Calibri" panose="020F0502020204030204" pitchFamily="34" charset="0"/>
                <a:cs typeface="Times New Roman" panose="02020603050405020304" pitchFamily="18" charset="0"/>
              </a:rPr>
              <a:t>administered questionnaires to 845 women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00" dirty="0">
              <a:solidFill>
                <a:schemeClr val="bg1"/>
              </a:solidFill>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solidFill>
                  <a:schemeClr val="bg1"/>
                </a:solidFill>
                <a:ea typeface="Calibri" panose="020F0502020204030204" pitchFamily="34" charset="0"/>
                <a:cs typeface="Times New Roman" panose="02020603050405020304" pitchFamily="18" charset="0"/>
              </a:rPr>
              <a:t>Looked at different risk factors for codependency, including stressful childhood experiences.</a:t>
            </a:r>
          </a:p>
          <a:p>
            <a:endParaRPr lang="fr-CA"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25</a:t>
            </a:fld>
            <a:endParaRPr lang="en-US" dirty="0"/>
          </a:p>
        </p:txBody>
      </p:sp>
    </p:spTree>
    <p:extLst>
      <p:ext uri="{BB962C8B-B14F-4D97-AF65-F5344CB8AC3E}">
        <p14:creationId xmlns:p14="http://schemas.microsoft.com/office/powerpoint/2010/main" val="10353866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Having a father with an addiction problem increases the chances of presenting codependent </a:t>
            </a:r>
            <a:r>
              <a:rPr lang="en-US" dirty="0" err="1"/>
              <a:t>behaviours</a:t>
            </a:r>
            <a:r>
              <a:rPr lang="en-US" dirty="0"/>
              <a:t> by 1.9 times</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26</a:t>
            </a:fld>
            <a:endParaRPr lang="en-US" dirty="0"/>
          </a:p>
        </p:txBody>
      </p:sp>
    </p:spTree>
    <p:extLst>
      <p:ext uri="{BB962C8B-B14F-4D97-AF65-F5344CB8AC3E}">
        <p14:creationId xmlns:p14="http://schemas.microsoft.com/office/powerpoint/2010/main" val="34812480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27</a:t>
            </a:fld>
            <a:endParaRPr lang="en-US" dirty="0"/>
          </a:p>
        </p:txBody>
      </p:sp>
    </p:spTree>
    <p:extLst>
      <p:ext uri="{BB962C8B-B14F-4D97-AF65-F5344CB8AC3E}">
        <p14:creationId xmlns:p14="http://schemas.microsoft.com/office/powerpoint/2010/main" val="23524007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r-CA" baseline="30000" dirty="0">
              <a:solidFill>
                <a:schemeClr val="bg1"/>
              </a:solidFill>
            </a:endParaRPr>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28</a:t>
            </a:fld>
            <a:endParaRPr lang="en-US" dirty="0"/>
          </a:p>
        </p:txBody>
      </p:sp>
    </p:spTree>
    <p:extLst>
      <p:ext uri="{BB962C8B-B14F-4D97-AF65-F5344CB8AC3E}">
        <p14:creationId xmlns:p14="http://schemas.microsoft.com/office/powerpoint/2010/main" val="17080798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200" kern="100" dirty="0">
                <a:effectLst/>
                <a:latin typeface="Calibri" panose="020F0502020204030204" pitchFamily="34" charset="0"/>
                <a:ea typeface="Calibri" panose="020F0502020204030204" pitchFamily="34" charset="0"/>
                <a:cs typeface="Times New Roman" panose="02020603050405020304" pitchFamily="18" charset="0"/>
              </a:rPr>
              <a:t>Although there were no articles in the review that reported family members saying in their own words that they felt pathologized or stigmatized, in some studies, we did find the use of guilt-inducing or pathologizing language</a:t>
            </a:r>
            <a:endParaRPr lang="en-US" dirty="0"/>
          </a:p>
          <a:p>
            <a:endParaRPr lang="en-US" dirty="0"/>
          </a:p>
          <a:p>
            <a:r>
              <a:rPr lang="en-US" dirty="0"/>
              <a:t>which seems to be a very harsh way of approaching the problem.</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29</a:t>
            </a:fld>
            <a:endParaRPr lang="en-US" dirty="0"/>
          </a:p>
        </p:txBody>
      </p:sp>
    </p:spTree>
    <p:extLst>
      <p:ext uri="{BB962C8B-B14F-4D97-AF65-F5344CB8AC3E}">
        <p14:creationId xmlns:p14="http://schemas.microsoft.com/office/powerpoint/2010/main" val="3371970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It </a:t>
            </a:r>
            <a:r>
              <a:rPr lang="fr-FR" dirty="0" err="1"/>
              <a:t>is</a:t>
            </a:r>
            <a:r>
              <a:rPr lang="fr-FR" dirty="0"/>
              <a:t> not </a:t>
            </a:r>
            <a:r>
              <a:rPr lang="fr-FR" dirty="0" err="1"/>
              <a:t>easy</a:t>
            </a:r>
            <a:r>
              <a:rPr lang="fr-FR" dirty="0"/>
              <a:t> to start by </a:t>
            </a:r>
            <a:r>
              <a:rPr lang="fr-FR" dirty="0" err="1"/>
              <a:t>giving</a:t>
            </a:r>
            <a:r>
              <a:rPr lang="fr-FR" dirty="0"/>
              <a:t> a </a:t>
            </a:r>
            <a:r>
              <a:rPr lang="fr-FR" dirty="0" err="1"/>
              <a:t>definition</a:t>
            </a:r>
            <a:r>
              <a:rPr lang="fr-FR" dirty="0"/>
              <a:t> of the concept </a:t>
            </a:r>
            <a:r>
              <a:rPr lang="fr-FR" dirty="0" err="1"/>
              <a:t>because</a:t>
            </a:r>
            <a:r>
              <a:rPr lang="fr-FR" dirty="0"/>
              <a:t> one of </a:t>
            </a:r>
            <a:r>
              <a:rPr lang="fr-FR" dirty="0" err="1"/>
              <a:t>its</a:t>
            </a:r>
            <a:r>
              <a:rPr lang="fr-FR" dirty="0"/>
              <a:t> </a:t>
            </a:r>
            <a:r>
              <a:rPr lang="fr-FR" dirty="0" err="1"/>
              <a:t>criticisms</a:t>
            </a:r>
            <a:r>
              <a:rPr lang="fr-FR" dirty="0"/>
              <a:t> </a:t>
            </a:r>
            <a:r>
              <a:rPr lang="fr-FR" dirty="0" err="1"/>
              <a:t>is</a:t>
            </a:r>
            <a:r>
              <a:rPr lang="fr-FR" dirty="0"/>
              <a:t> the </a:t>
            </a:r>
            <a:r>
              <a:rPr lang="fr-FR" dirty="0" err="1"/>
              <a:t>lack</a:t>
            </a:r>
            <a:r>
              <a:rPr lang="fr-FR" dirty="0"/>
              <a:t> of a </a:t>
            </a:r>
            <a:r>
              <a:rPr lang="fr-FR" dirty="0" err="1"/>
              <a:t>clear</a:t>
            </a:r>
            <a:r>
              <a:rPr lang="fr-FR" dirty="0"/>
              <a:t> </a:t>
            </a:r>
            <a:r>
              <a:rPr lang="fr-FR" dirty="0" err="1"/>
              <a:t>definition</a:t>
            </a:r>
            <a:r>
              <a:rPr lang="fr-FR" dirty="0"/>
              <a:t>.
</a:t>
            </a:r>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3</a:t>
            </a:fld>
            <a:endParaRPr lang="en-US" dirty="0"/>
          </a:p>
        </p:txBody>
      </p:sp>
    </p:spTree>
    <p:extLst>
      <p:ext uri="{BB962C8B-B14F-4D97-AF65-F5344CB8AC3E}">
        <p14:creationId xmlns:p14="http://schemas.microsoft.com/office/powerpoint/2010/main" val="40320650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800" kern="100" dirty="0" err="1">
                <a:effectLst/>
                <a:latin typeface="Calibri" panose="020F0502020204030204" pitchFamily="34" charset="0"/>
                <a:ea typeface="Calibri" panose="020F0502020204030204" pitchFamily="34" charset="0"/>
                <a:cs typeface="Times New Roman" panose="02020603050405020304" pitchFamily="18" charset="0"/>
              </a:rPr>
              <a:t>Nevertheless</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800" kern="100" dirty="0" err="1">
                <a:effectLst/>
                <a:latin typeface="Calibri" panose="020F0502020204030204" pitchFamily="34" charset="0"/>
                <a:ea typeface="Calibri" panose="020F0502020204030204" pitchFamily="34" charset="0"/>
                <a:cs typeface="Times New Roman" panose="02020603050405020304" pitchFamily="18" charset="0"/>
              </a:rPr>
              <a:t>some</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800" kern="100" dirty="0" err="1">
                <a:effectLst/>
                <a:latin typeface="Calibri" panose="020F0502020204030204" pitchFamily="34" charset="0"/>
                <a:ea typeface="Calibri" panose="020F0502020204030204" pitchFamily="34" charset="0"/>
                <a:cs typeface="Times New Roman" panose="02020603050405020304" pitchFamily="18" charset="0"/>
              </a:rPr>
              <a:t>papers</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have provided evidence of the…</a:t>
            </a:r>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fr-FR" sz="1800" kern="100" dirty="0" err="1">
                <a:effectLst/>
                <a:latin typeface="Calibri" panose="020F0502020204030204" pitchFamily="34" charset="0"/>
                <a:ea typeface="Calibri" panose="020F0502020204030204" pitchFamily="34" charset="0"/>
                <a:cs typeface="Times New Roman" panose="02020603050405020304" pitchFamily="18" charset="0"/>
              </a:rPr>
              <a:t>according</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to </a:t>
            </a:r>
            <a:r>
              <a:rPr lang="fr-FR" sz="1800" kern="100" dirty="0" err="1">
                <a:effectLst/>
                <a:latin typeface="Calibri" panose="020F0502020204030204" pitchFamily="34" charset="0"/>
                <a:ea typeface="Calibri" panose="020F0502020204030204" pitchFamily="34" charset="0"/>
                <a:cs typeface="Times New Roman" panose="02020603050405020304" pitchFamily="18" charset="0"/>
              </a:rPr>
              <a:t>several</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1800" kern="100" dirty="0" err="1">
                <a:effectLst/>
                <a:latin typeface="Calibri" panose="020F0502020204030204" pitchFamily="34" charset="0"/>
                <a:ea typeface="Calibri" panose="020F0502020204030204" pitchFamily="34" charset="0"/>
                <a:cs typeface="Times New Roman" panose="02020603050405020304" pitchFamily="18" charset="0"/>
              </a:rPr>
              <a:t>studies</a:t>
            </a:r>
            <a:endParaRPr lang="fr-CA"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30</a:t>
            </a:fld>
            <a:endParaRPr lang="en-US" dirty="0"/>
          </a:p>
        </p:txBody>
      </p:sp>
    </p:spTree>
    <p:extLst>
      <p:ext uri="{BB962C8B-B14F-4D97-AF65-F5344CB8AC3E}">
        <p14:creationId xmlns:p14="http://schemas.microsoft.com/office/powerpoint/2010/main" val="145037757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sz="1050" kern="100" dirty="0">
                <a:effectLst/>
                <a:latin typeface="Calibri" panose="020F0502020204030204" pitchFamily="34" charset="0"/>
                <a:ea typeface="Calibri" panose="020F0502020204030204" pitchFamily="34" charset="0"/>
                <a:cs typeface="Times New Roman" panose="02020603050405020304" pitchFamily="18" charset="0"/>
              </a:rPr>
              <a:t> </a:t>
            </a:r>
            <a:endParaRPr lang="fr-CA"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31</a:t>
            </a:fld>
            <a:endParaRPr lang="en-US" dirty="0"/>
          </a:p>
        </p:txBody>
      </p:sp>
    </p:spTree>
    <p:extLst>
      <p:ext uri="{BB962C8B-B14F-4D97-AF65-F5344CB8AC3E}">
        <p14:creationId xmlns:p14="http://schemas.microsoft.com/office/powerpoint/2010/main" val="110829190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Another subtheme related to the </a:t>
            </a:r>
            <a:r>
              <a:rPr lang="en-US" sz="2800" kern="100"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clincal</a:t>
            </a:r>
            <a:r>
              <a:rPr lang="en-US" sz="28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2800" kern="100"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usefeulness</a:t>
            </a:r>
            <a:r>
              <a:rPr lang="en-US" sz="28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of the concept was the importance of addressing…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8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8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According to several authors, </a:t>
            </a:r>
            <a:r>
              <a:rPr lang="en-US" sz="2800" b="1"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there</a:t>
            </a:r>
            <a:r>
              <a:rPr lang="en-US" sz="28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may indeed be dysfunctional elements in the relationship between FM and their loved one that has an addiction problem that need to </a:t>
            </a:r>
            <a:r>
              <a:rPr lang="en-US" sz="2800" b="1"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be taken into account</a:t>
            </a:r>
            <a:r>
              <a:rPr lang="en-US" sz="28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in treatment, </a:t>
            </a:r>
            <a:r>
              <a:rPr lang="fr-CA" sz="28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more </a:t>
            </a:r>
            <a:r>
              <a:rPr lang="fr-CA" sz="2800" kern="100"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specifically</a:t>
            </a:r>
            <a:r>
              <a:rPr lang="fr-CA" sz="28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a:t>
            </a:r>
            <a:endParaRPr lang="fr-CA"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32</a:t>
            </a:fld>
            <a:endParaRPr lang="en-US" dirty="0"/>
          </a:p>
        </p:txBody>
      </p:sp>
    </p:spTree>
    <p:extLst>
      <p:ext uri="{BB962C8B-B14F-4D97-AF65-F5344CB8AC3E}">
        <p14:creationId xmlns:p14="http://schemas.microsoft.com/office/powerpoint/2010/main" val="290443258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33</a:t>
            </a:fld>
            <a:endParaRPr lang="en-US" dirty="0"/>
          </a:p>
        </p:txBody>
      </p:sp>
    </p:spTree>
    <p:extLst>
      <p:ext uri="{BB962C8B-B14F-4D97-AF65-F5344CB8AC3E}">
        <p14:creationId xmlns:p14="http://schemas.microsoft.com/office/powerpoint/2010/main" val="22460422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According</a:t>
            </a:r>
            <a:r>
              <a:rPr lang="fr-FR" dirty="0"/>
              <a:t> to  </a:t>
            </a:r>
            <a:r>
              <a:rPr lang="fr-FR" dirty="0" err="1"/>
              <a:t>some</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34</a:t>
            </a:fld>
            <a:endParaRPr lang="en-US" dirty="0"/>
          </a:p>
        </p:txBody>
      </p:sp>
    </p:spTree>
    <p:extLst>
      <p:ext uri="{BB962C8B-B14F-4D97-AF65-F5344CB8AC3E}">
        <p14:creationId xmlns:p14="http://schemas.microsoft.com/office/powerpoint/2010/main" val="31156309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sz="1800" kern="100" dirty="0" err="1">
                <a:effectLst/>
                <a:latin typeface="Calibri" panose="020F0502020204030204" pitchFamily="34" charset="0"/>
                <a:ea typeface="Calibri" panose="020F0502020204030204" pitchFamily="34" charset="0"/>
                <a:cs typeface="Times New Roman" panose="02020603050405020304" pitchFamily="18" charset="0"/>
              </a:rPr>
              <a:t>Nevertheless</a:t>
            </a:r>
            <a:r>
              <a:rPr lang="fr-CA"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One of the main results of this research</a:t>
            </a:r>
            <a:endParaRPr lang="fr-CA"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35</a:t>
            </a:fld>
            <a:endParaRPr lang="en-US" dirty="0"/>
          </a:p>
        </p:txBody>
      </p:sp>
    </p:spTree>
    <p:extLst>
      <p:ext uri="{BB962C8B-B14F-4D97-AF65-F5344CB8AC3E}">
        <p14:creationId xmlns:p14="http://schemas.microsoft.com/office/powerpoint/2010/main" val="273362974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The last one is not exactly a counterargument, it’s more of a confession in a sense
</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36</a:t>
            </a:fld>
            <a:endParaRPr lang="en-US" dirty="0"/>
          </a:p>
        </p:txBody>
      </p:sp>
    </p:spTree>
    <p:extLst>
      <p:ext uri="{BB962C8B-B14F-4D97-AF65-F5344CB8AC3E}">
        <p14:creationId xmlns:p14="http://schemas.microsoft.com/office/powerpoint/2010/main" val="29396130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sz="1200" dirty="0"/>
          </a:p>
          <a:p>
            <a:r>
              <a:rPr lang="en-US" dirty="0"/>
              <a:t>Researchers </a:t>
            </a:r>
            <a:r>
              <a:rPr lang="en-US" b="1" dirty="0"/>
              <a:t>point out</a:t>
            </a:r>
            <a:r>
              <a:rPr lang="en-US" dirty="0"/>
              <a:t> that, historically, codependency has been attributed exclusively to women, a label that encourages gender stereotypes.</a:t>
            </a:r>
          </a:p>
          <a:p>
            <a:endParaRPr lang="en-US" dirty="0"/>
          </a:p>
          <a:p>
            <a:endParaRPr lang="en-US" dirty="0"/>
          </a:p>
          <a:p>
            <a:endParaRPr lang="en-US" dirty="0"/>
          </a:p>
          <a:p>
            <a:r>
              <a:rPr lang="en-US" dirty="0"/>
              <a:t>In fact, </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37</a:t>
            </a:fld>
            <a:endParaRPr lang="en-US" dirty="0"/>
          </a:p>
        </p:txBody>
      </p:sp>
    </p:spTree>
    <p:extLst>
      <p:ext uri="{BB962C8B-B14F-4D97-AF65-F5344CB8AC3E}">
        <p14:creationId xmlns:p14="http://schemas.microsoft.com/office/powerpoint/2010/main" val="110137913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solidFill>
                  <a:schemeClr val="bg1"/>
                </a:solidFill>
              </a:rPr>
              <a:t>However, the concept of codependency would have evolved over time. According to several researchers…</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38</a:t>
            </a:fld>
            <a:endParaRPr lang="en-US" dirty="0"/>
          </a:p>
        </p:txBody>
      </p:sp>
    </p:spTree>
    <p:extLst>
      <p:ext uri="{BB962C8B-B14F-4D97-AF65-F5344CB8AC3E}">
        <p14:creationId xmlns:p14="http://schemas.microsoft.com/office/powerpoint/2010/main" val="99317164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39</a:t>
            </a:fld>
            <a:endParaRPr lang="en-US" dirty="0"/>
          </a:p>
        </p:txBody>
      </p:sp>
    </p:spTree>
    <p:extLst>
      <p:ext uri="{BB962C8B-B14F-4D97-AF65-F5344CB8AC3E}">
        <p14:creationId xmlns:p14="http://schemas.microsoft.com/office/powerpoint/2010/main" val="3935614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seem to be three ways to conceptualize codependence:
</a:t>
            </a:r>
          </a:p>
          <a:p>
            <a:r>
              <a:rPr lang="en-US" sz="1200" dirty="0">
                <a:solidFill>
                  <a:schemeClr val="tx1"/>
                </a:solidFill>
              </a:rPr>
              <a:t>Has a :</a:t>
            </a:r>
          </a:p>
          <a:p>
            <a:endParaRPr lang="en-US" sz="1200" dirty="0">
              <a:solidFill>
                <a:schemeClr val="tx1"/>
              </a:solidFill>
            </a:endParaRPr>
          </a:p>
          <a:p>
            <a:pPr marL="514350" indent="-514350">
              <a:buFont typeface="+mj-lt"/>
              <a:buAutoNum type="arabicPeriod"/>
            </a:pPr>
            <a:r>
              <a:rPr lang="fr-FR" sz="1200" dirty="0">
                <a:solidFill>
                  <a:schemeClr val="bg1"/>
                </a:solidFill>
              </a:rPr>
              <a:t> A </a:t>
            </a:r>
            <a:r>
              <a:rPr lang="fr-FR" sz="1200" dirty="0" err="1">
                <a:solidFill>
                  <a:schemeClr val="bg1"/>
                </a:solidFill>
              </a:rPr>
              <a:t>relationship</a:t>
            </a:r>
            <a:r>
              <a:rPr lang="fr-FR" sz="1200" dirty="0">
                <a:solidFill>
                  <a:schemeClr val="bg1"/>
                </a:solidFill>
              </a:rPr>
              <a:t> </a:t>
            </a:r>
            <a:r>
              <a:rPr lang="fr-FR" sz="1200" dirty="0" err="1">
                <a:solidFill>
                  <a:schemeClr val="bg1"/>
                </a:solidFill>
              </a:rPr>
              <a:t>problem</a:t>
            </a:r>
            <a:endParaRPr lang="fr-FR" sz="1200" dirty="0">
              <a:solidFill>
                <a:schemeClr val="bg1"/>
              </a:solidFill>
            </a:endParaRPr>
          </a:p>
          <a:p>
            <a:pPr marL="514350" indent="-514350">
              <a:buFont typeface="+mj-lt"/>
              <a:buAutoNum type="arabicPeriod"/>
            </a:pPr>
            <a:endParaRPr lang="fr-FR" sz="1200" dirty="0">
              <a:solidFill>
                <a:schemeClr val="bg1"/>
              </a:solidFill>
            </a:endParaRPr>
          </a:p>
          <a:p>
            <a:pPr marL="514350" indent="-514350">
              <a:buFont typeface="+mj-lt"/>
              <a:buAutoNum type="arabicPeriod"/>
            </a:pPr>
            <a:r>
              <a:rPr lang="fr-CA" sz="1200" dirty="0" err="1">
                <a:solidFill>
                  <a:schemeClr val="bg1"/>
                </a:solidFill>
                <a:ea typeface="Quattrocento Sans"/>
                <a:cs typeface="Arial" panose="020B0604020202020204" pitchFamily="34" charset="0"/>
                <a:sym typeface="Quattrocento Sans"/>
              </a:rPr>
              <a:t>Psychological</a:t>
            </a:r>
            <a:r>
              <a:rPr lang="fr-CA" sz="1200" dirty="0">
                <a:solidFill>
                  <a:schemeClr val="bg1"/>
                </a:solidFill>
                <a:ea typeface="Quattrocento Sans"/>
                <a:cs typeface="Arial" panose="020B0604020202020204" pitchFamily="34" charset="0"/>
                <a:sym typeface="Quattrocento Sans"/>
              </a:rPr>
              <a:t> </a:t>
            </a:r>
            <a:r>
              <a:rPr lang="fr-CA" sz="1200" dirty="0" err="1">
                <a:solidFill>
                  <a:schemeClr val="bg1"/>
                </a:solidFill>
                <a:ea typeface="Quattrocento Sans"/>
                <a:cs typeface="Arial" panose="020B0604020202020204" pitchFamily="34" charset="0"/>
                <a:sym typeface="Quattrocento Sans"/>
              </a:rPr>
              <a:t>disorder</a:t>
            </a:r>
            <a:r>
              <a:rPr lang="fr-CA" sz="1200" dirty="0">
                <a:solidFill>
                  <a:schemeClr val="bg1"/>
                </a:solidFill>
                <a:ea typeface="Quattrocento Sans"/>
                <a:cs typeface="Arial" panose="020B0604020202020204" pitchFamily="34" charset="0"/>
                <a:sym typeface="Quattrocento Sans"/>
              </a:rPr>
              <a:t>/</a:t>
            </a:r>
            <a:r>
              <a:rPr lang="fr-CA" sz="1200" dirty="0" err="1">
                <a:solidFill>
                  <a:schemeClr val="bg1"/>
                </a:solidFill>
                <a:ea typeface="Quattrocento Sans"/>
                <a:cs typeface="Arial" panose="020B0604020202020204" pitchFamily="34" charset="0"/>
                <a:sym typeface="Quattrocento Sans"/>
              </a:rPr>
              <a:t>personality</a:t>
            </a:r>
            <a:r>
              <a:rPr lang="fr-CA" sz="1200" dirty="0">
                <a:solidFill>
                  <a:schemeClr val="bg1"/>
                </a:solidFill>
                <a:ea typeface="Quattrocento Sans"/>
                <a:cs typeface="Arial" panose="020B0604020202020204" pitchFamily="34" charset="0"/>
                <a:sym typeface="Quattrocento Sans"/>
              </a:rPr>
              <a:t> traits</a:t>
            </a:r>
          </a:p>
          <a:p>
            <a:pPr marL="514350" indent="-514350">
              <a:buFont typeface="+mj-lt"/>
              <a:buAutoNum type="arabicPeriod"/>
            </a:pPr>
            <a:endParaRPr lang="fr-FR" sz="1200" dirty="0">
              <a:solidFill>
                <a:schemeClr val="bg1"/>
              </a:solidFill>
            </a:endParaRPr>
          </a:p>
          <a:p>
            <a:pPr marL="514350" indent="-514350">
              <a:buFont typeface="+mj-lt"/>
              <a:buAutoNum type="arabicPeriod"/>
            </a:pPr>
            <a:r>
              <a:rPr lang="fr-CA" sz="1200" dirty="0" err="1">
                <a:solidFill>
                  <a:schemeClr val="bg1"/>
                </a:solidFill>
                <a:ea typeface="Quattrocento Sans"/>
                <a:cs typeface="Arial" panose="020B0604020202020204" pitchFamily="34" charset="0"/>
                <a:sym typeface="Quattrocento Sans"/>
              </a:rPr>
              <a:t>Specifc</a:t>
            </a:r>
            <a:r>
              <a:rPr lang="fr-CA" sz="1200" dirty="0">
                <a:solidFill>
                  <a:schemeClr val="bg1"/>
                </a:solidFill>
                <a:ea typeface="Quattrocento Sans"/>
                <a:cs typeface="Arial" panose="020B0604020202020204" pitchFamily="34" charset="0"/>
                <a:sym typeface="Quattrocento Sans"/>
              </a:rPr>
              <a:t> </a:t>
            </a:r>
            <a:r>
              <a:rPr lang="fr-CA" sz="1200" dirty="0" err="1">
                <a:solidFill>
                  <a:schemeClr val="bg1"/>
                </a:solidFill>
                <a:ea typeface="Quattrocento Sans"/>
                <a:cs typeface="Arial" panose="020B0604020202020204" pitchFamily="34" charset="0"/>
                <a:sym typeface="Quattrocento Sans"/>
              </a:rPr>
              <a:t>Behaviours</a:t>
            </a:r>
            <a:endParaRPr lang="en-US" dirty="0">
              <a:solidFill>
                <a:schemeClr val="bg1"/>
              </a:solidFill>
            </a:endParaRPr>
          </a:p>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4</a:t>
            </a:fld>
            <a:endParaRPr lang="en-US" dirty="0"/>
          </a:p>
        </p:txBody>
      </p:sp>
    </p:spTree>
    <p:extLst>
      <p:ext uri="{BB962C8B-B14F-4D97-AF65-F5344CB8AC3E}">
        <p14:creationId xmlns:p14="http://schemas.microsoft.com/office/powerpoint/2010/main" val="246476436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I would like to warmly thank my directors ….and the organizers of the 2023 Rotterdam Addiction and the Family International Conference</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40</a:t>
            </a:fld>
            <a:endParaRPr lang="en-US" dirty="0"/>
          </a:p>
        </p:txBody>
      </p:sp>
    </p:spTree>
    <p:extLst>
      <p:ext uri="{BB962C8B-B14F-4D97-AF65-F5344CB8AC3E}">
        <p14:creationId xmlns:p14="http://schemas.microsoft.com/office/powerpoint/2010/main" val="271005520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sz="1800" kern="100" dirty="0">
                <a:solidFill>
                  <a:schemeClr val="bg1"/>
                </a:solidFill>
                <a:effectLst/>
                <a:ea typeface="Calibri" panose="020F0502020204030204" pitchFamily="34" charset="0"/>
                <a:cs typeface="Times New Roman" panose="02020603050405020304" pitchFamily="18" charset="0"/>
              </a:rPr>
              <a:t>Another theme about clinical Issues is the …
</a:t>
            </a:r>
            <a:endParaRPr lang="fr-CA" sz="1800" kern="100" dirty="0">
              <a:solidFill>
                <a:schemeClr val="bg1"/>
              </a:solidFill>
              <a:effectLst/>
              <a:cs typeface="Times New Roman" panose="02020603050405020304" pitchFamily="18" charset="0"/>
            </a:endParaRPr>
          </a:p>
          <a:p>
            <a:pPr marL="285750" indent="-285750">
              <a:buFont typeface="Arial" panose="020B0604020202020204" pitchFamily="34" charset="0"/>
              <a:buChar char="•"/>
            </a:pPr>
            <a:r>
              <a:rPr lang="fr-FR" sz="1600" dirty="0">
                <a:solidFill>
                  <a:schemeClr val="bg1"/>
                </a:solidFill>
              </a:rPr>
              <a:t>The </a:t>
            </a:r>
            <a:r>
              <a:rPr lang="fr-FR" sz="1600" dirty="0" err="1">
                <a:solidFill>
                  <a:schemeClr val="bg1"/>
                </a:solidFill>
              </a:rPr>
              <a:t>authors</a:t>
            </a:r>
            <a:r>
              <a:rPr lang="fr-FR" sz="1600" dirty="0">
                <a:solidFill>
                  <a:schemeClr val="bg1"/>
                </a:solidFill>
              </a:rPr>
              <a:t> made </a:t>
            </a:r>
            <a:r>
              <a:rPr lang="fr-FR" sz="1600" dirty="0" err="1">
                <a:solidFill>
                  <a:schemeClr val="bg1"/>
                </a:solidFill>
              </a:rPr>
              <a:t>participatory</a:t>
            </a:r>
            <a:r>
              <a:rPr lang="fr-FR" sz="1600" dirty="0">
                <a:solidFill>
                  <a:schemeClr val="bg1"/>
                </a:solidFill>
              </a:rPr>
              <a:t> observations</a:t>
            </a:r>
          </a:p>
          <a:p>
            <a:pPr marL="742950" lvl="1" indent="-285750">
              <a:buFont typeface="Arial" panose="020B0604020202020204" pitchFamily="34" charset="0"/>
              <a:buChar char="•"/>
            </a:pPr>
            <a:r>
              <a:rPr lang="fr-FR" sz="1600" dirty="0" err="1">
                <a:solidFill>
                  <a:schemeClr val="bg1"/>
                </a:solidFill>
              </a:rPr>
              <a:t>Inpatient</a:t>
            </a:r>
            <a:r>
              <a:rPr lang="fr-FR" sz="1600" dirty="0">
                <a:solidFill>
                  <a:schemeClr val="bg1"/>
                </a:solidFill>
              </a:rPr>
              <a:t> program</a:t>
            </a:r>
          </a:p>
          <a:p>
            <a:pPr marL="742950" lvl="1" indent="-285750">
              <a:buFont typeface="Arial" panose="020B0604020202020204" pitchFamily="34" charset="0"/>
              <a:buChar char="•"/>
            </a:pPr>
            <a:r>
              <a:rPr lang="fr-FR" sz="1600" dirty="0">
                <a:solidFill>
                  <a:schemeClr val="bg1"/>
                </a:solidFill>
              </a:rPr>
              <a:t>AL-Anon groups</a:t>
            </a:r>
          </a:p>
          <a:p>
            <a:pPr lvl="1"/>
            <a:endParaRPr lang="fr-FR" sz="1600" dirty="0">
              <a:solidFill>
                <a:schemeClr val="bg1"/>
              </a:solidFill>
            </a:endParaRPr>
          </a:p>
          <a:p>
            <a:pPr marL="285750" indent="-285750">
              <a:buFont typeface="Arial" panose="020B0604020202020204" pitchFamily="34" charset="0"/>
              <a:buChar char="•"/>
            </a:pPr>
            <a:r>
              <a:rPr lang="en-US" sz="1600" dirty="0">
                <a:solidFill>
                  <a:schemeClr val="bg1"/>
                </a:solidFill>
              </a:rPr>
              <a:t>Interviews spouses of men with alcohol problem</a:t>
            </a:r>
          </a:p>
          <a:p>
            <a:pPr marL="285750" indent="-285750">
              <a:buFont typeface="Arial" panose="020B0604020202020204" pitchFamily="34" charset="0"/>
              <a:buChar char="•"/>
            </a:pPr>
            <a:endParaRPr lang="en-US" sz="1600" dirty="0">
              <a:solidFill>
                <a:schemeClr val="bg1"/>
              </a:solidFill>
            </a:endParaRPr>
          </a:p>
          <a:p>
            <a:pPr marL="285750" indent="-285750">
              <a:buFont typeface="Arial" panose="020B0604020202020204" pitchFamily="34" charset="0"/>
              <a:buChar char="•"/>
            </a:pPr>
            <a:endParaRPr lang="en-US" sz="1600" dirty="0">
              <a:solidFill>
                <a:schemeClr val="bg1"/>
              </a:solidFill>
            </a:endParaRPr>
          </a:p>
          <a:p>
            <a:pPr marL="285750" indent="-285750">
              <a:buFont typeface="Arial" panose="020B0604020202020204" pitchFamily="34" charset="0"/>
              <a:buChar char="•"/>
            </a:pPr>
            <a:r>
              <a:rPr lang="en-US" sz="1600" dirty="0">
                <a:solidFill>
                  <a:schemeClr val="bg1"/>
                </a:solidFill>
              </a:rPr>
              <a:t>…In other words, according to Asher and Brissett they brainwashed.</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41</a:t>
            </a:fld>
            <a:endParaRPr lang="en-US" dirty="0"/>
          </a:p>
        </p:txBody>
      </p:sp>
    </p:spTree>
    <p:extLst>
      <p:ext uri="{BB962C8B-B14F-4D97-AF65-F5344CB8AC3E}">
        <p14:creationId xmlns:p14="http://schemas.microsoft.com/office/powerpoint/2010/main" val="245070962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Some papers have mentioned what we could call the “agent of change trap”</a:t>
            </a:r>
          </a:p>
          <a:p>
            <a:endParaRPr lang="en-US" kern="1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r>
              <a:rPr lang="en-US"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Understanding codependency would prevent interventions with EMs that would focus only on helping the person with an addiction</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42</a:t>
            </a:fld>
            <a:endParaRPr lang="en-US" dirty="0"/>
          </a:p>
        </p:txBody>
      </p:sp>
    </p:spTree>
    <p:extLst>
      <p:ext uri="{BB962C8B-B14F-4D97-AF65-F5344CB8AC3E}">
        <p14:creationId xmlns:p14="http://schemas.microsoft.com/office/powerpoint/2010/main" val="1938496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Codependency</a:t>
            </a:r>
            <a:r>
              <a:rPr lang="fr-FR" dirty="0"/>
              <a:t> </a:t>
            </a:r>
            <a:r>
              <a:rPr lang="fr-FR" dirty="0" err="1"/>
              <a:t>is</a:t>
            </a:r>
            <a:r>
              <a:rPr lang="fr-FR" dirty="0"/>
              <a:t> in the </a:t>
            </a:r>
            <a:r>
              <a:rPr lang="fr-FR" dirty="0" err="1"/>
              <a:t>dictionary</a:t>
            </a:r>
            <a:r>
              <a:rPr lang="fr-FR" dirty="0"/>
              <a:t> of the American </a:t>
            </a:r>
            <a:r>
              <a:rPr lang="fr-FR" dirty="0" err="1"/>
              <a:t>Psychological</a:t>
            </a:r>
            <a:r>
              <a:rPr lang="fr-FR" dirty="0"/>
              <a:t> Association </a:t>
            </a:r>
            <a:r>
              <a:rPr lang="fr-FR" dirty="0" err="1"/>
              <a:t>which</a:t>
            </a:r>
            <a:r>
              <a:rPr lang="fr-FR" dirty="0"/>
              <a:t> </a:t>
            </a:r>
            <a:r>
              <a:rPr lang="fr-FR" dirty="0" err="1"/>
              <a:t>defines</a:t>
            </a:r>
            <a:r>
              <a:rPr lang="fr-FR" dirty="0"/>
              <a:t> </a:t>
            </a:r>
            <a:r>
              <a:rPr lang="fr-FR" dirty="0" err="1"/>
              <a:t>it</a:t>
            </a:r>
            <a:r>
              <a:rPr lang="fr-FR" dirty="0"/>
              <a:t> as: 
</a:t>
            </a:r>
          </a:p>
          <a:p>
            <a:r>
              <a:rPr lang="fr-FR" dirty="0"/>
              <a:t>So, </a:t>
            </a:r>
            <a:r>
              <a:rPr lang="fr-FR" dirty="0" err="1"/>
              <a:t>we</a:t>
            </a:r>
            <a:r>
              <a:rPr lang="fr-FR" dirty="0"/>
              <a:t> </a:t>
            </a:r>
            <a:r>
              <a:rPr lang="fr-FR" dirty="0" err="1"/>
              <a:t>see</a:t>
            </a:r>
            <a:r>
              <a:rPr lang="fr-FR" dirty="0"/>
              <a:t> </a:t>
            </a:r>
            <a:r>
              <a:rPr lang="fr-FR" dirty="0" err="1"/>
              <a:t>that</a:t>
            </a:r>
            <a:r>
              <a:rPr lang="fr-FR" dirty="0"/>
              <a:t> the </a:t>
            </a:r>
            <a:r>
              <a:rPr lang="fr-FR" dirty="0" err="1"/>
              <a:t>relational</a:t>
            </a:r>
            <a:r>
              <a:rPr lang="fr-FR" dirty="0"/>
              <a:t> aspect </a:t>
            </a:r>
            <a:r>
              <a:rPr lang="fr-FR" dirty="0" err="1"/>
              <a:t>is</a:t>
            </a:r>
            <a:r>
              <a:rPr lang="fr-FR" dirty="0"/>
              <a:t> </a:t>
            </a:r>
            <a:r>
              <a:rPr lang="fr-FR" dirty="0" err="1"/>
              <a:t>importantbut</a:t>
            </a:r>
            <a:r>
              <a:rPr lang="fr-FR" dirty="0"/>
              <a:t> </a:t>
            </a:r>
            <a:r>
              <a:rPr lang="fr-FR" dirty="0" err="1"/>
              <a:t>it</a:t>
            </a:r>
            <a:r>
              <a:rPr lang="fr-FR" dirty="0"/>
              <a:t> </a:t>
            </a:r>
            <a:r>
              <a:rPr lang="fr-FR" dirty="0" err="1"/>
              <a:t>still</a:t>
            </a:r>
            <a:r>
              <a:rPr lang="fr-FR" dirty="0"/>
              <a:t> a </a:t>
            </a:r>
            <a:r>
              <a:rPr lang="fr-FR" dirty="0" err="1"/>
              <a:t>very</a:t>
            </a:r>
            <a:r>
              <a:rPr lang="fr-FR" dirty="0"/>
              <a:t> </a:t>
            </a:r>
            <a:r>
              <a:rPr lang="fr-FR" dirty="0" err="1"/>
              <a:t>broad</a:t>
            </a:r>
            <a:r>
              <a:rPr lang="fr-FR" dirty="0"/>
              <a:t> </a:t>
            </a:r>
            <a:r>
              <a:rPr lang="fr-FR" dirty="0" err="1"/>
              <a:t>definition</a:t>
            </a:r>
            <a:r>
              <a:rPr lang="fr-FR" dirty="0"/>
              <a:t>
</a:t>
            </a:r>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5</a:t>
            </a:fld>
            <a:endParaRPr lang="en-US" dirty="0"/>
          </a:p>
        </p:txBody>
      </p:sp>
    </p:spTree>
    <p:extLst>
      <p:ext uri="{BB962C8B-B14F-4D97-AF65-F5344CB8AC3E}">
        <p14:creationId xmlns:p14="http://schemas.microsoft.com/office/powerpoint/2010/main" val="28022790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err="1"/>
              <a:t>Others</a:t>
            </a:r>
            <a:r>
              <a:rPr lang="fr-CA" dirty="0"/>
              <a:t> </a:t>
            </a:r>
            <a:r>
              <a:rPr lang="fr-CA" dirty="0" err="1"/>
              <a:t>consider</a:t>
            </a:r>
            <a:r>
              <a:rPr lang="fr-CA" dirty="0"/>
              <a:t> </a:t>
            </a:r>
            <a:r>
              <a:rPr lang="fr-CA" dirty="0" err="1"/>
              <a:t>that</a:t>
            </a:r>
            <a:r>
              <a:rPr lang="fr-CA" dirty="0"/>
              <a:t> </a:t>
            </a:r>
            <a:r>
              <a:rPr lang="fr-CA" dirty="0" err="1"/>
              <a:t>codependency</a:t>
            </a:r>
            <a:r>
              <a:rPr lang="fr-CA" dirty="0"/>
              <a:t> </a:t>
            </a:r>
            <a:r>
              <a:rPr lang="fr-CA" dirty="0" err="1"/>
              <a:t>is</a:t>
            </a:r>
            <a:r>
              <a:rPr lang="fr-CA" dirty="0"/>
              <a:t> more a …</a:t>
            </a:r>
          </a:p>
          <a:p>
            <a:endParaRPr lang="fr-CA" dirty="0"/>
          </a:p>
          <a:p>
            <a:r>
              <a:rPr lang="fr-CA" dirty="0" err="1"/>
              <a:t>Cermak</a:t>
            </a:r>
            <a:endParaRPr lang="fr-CA" dirty="0"/>
          </a:p>
          <a:p>
            <a:endParaRPr lang="fr-CA" dirty="0"/>
          </a:p>
          <a:p>
            <a:r>
              <a:rPr lang="fr-CA" dirty="0"/>
              <a:t>In 1986 </a:t>
            </a:r>
            <a:r>
              <a:rPr lang="fr-CA" dirty="0" err="1"/>
              <a:t>he</a:t>
            </a:r>
            <a:r>
              <a:rPr lang="fr-CA" dirty="0"/>
              <a:t> </a:t>
            </a:r>
            <a:r>
              <a:rPr lang="fr-CA" dirty="0" err="1"/>
              <a:t>wanted</a:t>
            </a:r>
            <a:r>
              <a:rPr lang="fr-CA" dirty="0"/>
              <a:t> to </a:t>
            </a:r>
            <a:r>
              <a:rPr lang="fr-CA" dirty="0" err="1"/>
              <a:t>add</a:t>
            </a:r>
            <a:r>
              <a:rPr lang="fr-CA" dirty="0"/>
              <a:t> cd to the </a:t>
            </a:r>
            <a:r>
              <a:rPr lang="fr-CA" dirty="0" err="1"/>
              <a:t>revised</a:t>
            </a:r>
            <a:r>
              <a:rPr lang="fr-CA" dirty="0"/>
              <a:t> version of the DSM-II as a « Mixed </a:t>
            </a:r>
            <a:r>
              <a:rPr lang="fr-CA" dirty="0" err="1"/>
              <a:t>personnality</a:t>
            </a:r>
            <a:r>
              <a:rPr lang="fr-CA" dirty="0"/>
              <a:t> </a:t>
            </a:r>
            <a:r>
              <a:rPr lang="fr-CA" dirty="0" err="1"/>
              <a:t>disorder</a:t>
            </a:r>
            <a:r>
              <a:rPr lang="fr-CA" dirty="0"/>
              <a:t> »</a:t>
            </a:r>
          </a:p>
          <a:p>
            <a:endParaRPr lang="fr-CA" dirty="0"/>
          </a:p>
          <a:p>
            <a:r>
              <a:rPr lang="fr-CA" dirty="0" err="1"/>
              <a:t>Dear</a:t>
            </a:r>
            <a:r>
              <a:rPr lang="fr-CA" dirty="0"/>
              <a:t> et al.</a:t>
            </a:r>
          </a:p>
          <a:p>
            <a:endParaRPr lang="fr-CA" dirty="0"/>
          </a:p>
          <a:p>
            <a:r>
              <a:rPr lang="fr-CA" dirty="0" err="1"/>
              <a:t>They</a:t>
            </a:r>
            <a:r>
              <a:rPr lang="fr-CA" dirty="0"/>
              <a:t> </a:t>
            </a:r>
            <a:r>
              <a:rPr lang="fr-CA" dirty="0" err="1"/>
              <a:t>found</a:t>
            </a:r>
            <a:r>
              <a:rPr lang="fr-CA" dirty="0"/>
              <a:t> 4 </a:t>
            </a:r>
            <a:r>
              <a:rPr lang="fr-CA" dirty="0" err="1"/>
              <a:t>core</a:t>
            </a:r>
            <a:r>
              <a:rPr lang="fr-CA" dirty="0"/>
              <a:t> </a:t>
            </a:r>
            <a:r>
              <a:rPr lang="fr-CA" dirty="0" err="1"/>
              <a:t>elements</a:t>
            </a:r>
            <a:endParaRPr lang="fr-FR" dirty="0"/>
          </a:p>
          <a:p>
            <a:pPr marL="1371600" lvl="3" indent="0" algn="just">
              <a:buNone/>
            </a:pP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1. An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external</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focus 
	A </a:t>
            </a:r>
            <a:r>
              <a:rPr lang="fr-CA" sz="1400" b="1" kern="100" dirty="0" err="1">
                <a:effectLst/>
                <a:latin typeface="Calibri" panose="020F0502020204030204" pitchFamily="34" charset="0"/>
                <a:ea typeface="Calibri" panose="020F0502020204030204" pitchFamily="34" charset="0"/>
                <a:cs typeface="Times New Roman" panose="02020603050405020304" pitchFamily="18" charset="0"/>
              </a:rPr>
              <a:t>dependence</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on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other</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people to have a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sense</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of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approval</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identity</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and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usefulness</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1371600" lvl="3" indent="0" algn="just">
              <a:buNone/>
            </a:pP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2. Self-sacrifice
	</a:t>
            </a:r>
            <a:r>
              <a:rPr lang="fr-CA" sz="1400" b="1" kern="100" dirty="0">
                <a:effectLst/>
                <a:latin typeface="Calibri" panose="020F0502020204030204" pitchFamily="34" charset="0"/>
                <a:ea typeface="Calibri" panose="020F0502020204030204" pitchFamily="34" charset="0"/>
                <a:cs typeface="Times New Roman" panose="02020603050405020304" pitchFamily="18" charset="0"/>
              </a:rPr>
              <a:t>Sacrifice</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of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one's</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own</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needs</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to </a:t>
            </a:r>
            <a:r>
              <a:rPr lang="fr-CA" sz="1400" b="1" kern="100" dirty="0" err="1">
                <a:effectLst/>
                <a:latin typeface="Calibri" panose="020F0502020204030204" pitchFamily="34" charset="0"/>
                <a:ea typeface="Calibri" panose="020F0502020204030204" pitchFamily="34" charset="0"/>
                <a:cs typeface="Times New Roman" panose="02020603050405020304" pitchFamily="18" charset="0"/>
              </a:rPr>
              <a:t>meet</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the </a:t>
            </a:r>
            <a:r>
              <a:rPr lang="fr-CA" sz="1400" b="1" kern="100" dirty="0" err="1">
                <a:effectLst/>
                <a:latin typeface="Calibri" panose="020F0502020204030204" pitchFamily="34" charset="0"/>
                <a:ea typeface="Calibri" panose="020F0502020204030204" pitchFamily="34" charset="0"/>
                <a:cs typeface="Times New Roman" panose="02020603050405020304" pitchFamily="18" charset="0"/>
              </a:rPr>
              <a:t>perceived</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a:t>
            </a:r>
            <a:r>
              <a:rPr lang="fr-CA" sz="1400" b="1" kern="100" dirty="0" err="1">
                <a:effectLst/>
                <a:latin typeface="Calibri" panose="020F0502020204030204" pitchFamily="34" charset="0"/>
                <a:ea typeface="Calibri" panose="020F0502020204030204" pitchFamily="34" charset="0"/>
                <a:cs typeface="Times New Roman" panose="02020603050405020304" pitchFamily="18" charset="0"/>
              </a:rPr>
              <a:t>needs</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of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others</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1371600" lvl="3" indent="0" algn="just">
              <a:buNone/>
            </a:pP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3. The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need</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for control
	Need for control over the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events</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or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behaviors</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of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others</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1371600" lvl="3" indent="0" algn="just">
              <a:buNone/>
            </a:pP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4.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Emotional</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suppression
	</a:t>
            </a:r>
            <a:r>
              <a:rPr lang="fr-CA" sz="1400" b="1" kern="100" dirty="0" err="1">
                <a:effectLst/>
                <a:latin typeface="Calibri" panose="020F0502020204030204" pitchFamily="34" charset="0"/>
                <a:ea typeface="Calibri" panose="020F0502020204030204" pitchFamily="34" charset="0"/>
                <a:cs typeface="Times New Roman" panose="02020603050405020304" pitchFamily="18" charset="0"/>
              </a:rPr>
              <a:t>Tendency</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to </a:t>
            </a:r>
            <a:r>
              <a:rPr lang="fr-CA" sz="1400" b="1" kern="100" dirty="0" err="1">
                <a:effectLst/>
                <a:latin typeface="Calibri" panose="020F0502020204030204" pitchFamily="34" charset="0"/>
                <a:ea typeface="Calibri" panose="020F0502020204030204" pitchFamily="34" charset="0"/>
                <a:cs typeface="Times New Roman" panose="02020603050405020304" pitchFamily="18" charset="0"/>
              </a:rPr>
              <a:t>repress</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emotions</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and </a:t>
            </a:r>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present</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communication issues.</a:t>
            </a:r>
          </a:p>
          <a:p>
            <a:pPr lvl="4" algn="just"/>
            <a:endParaRPr lang="fr-CA" sz="1400" kern="100" dirty="0">
              <a:effectLst/>
              <a:latin typeface="Calibri" panose="020F0502020204030204" pitchFamily="34" charset="0"/>
              <a:ea typeface="Calibri" panose="020F0502020204030204" pitchFamily="34" charset="0"/>
              <a:cs typeface="Times New Roman" panose="02020603050405020304" pitchFamily="18" charset="0"/>
            </a:endParaRPr>
          </a:p>
          <a:p>
            <a:pPr lvl="4" algn="just"/>
            <a:endParaRPr lang="fr-CA" sz="14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r>
              <a:rPr lang="fr-CA" sz="1400" kern="100" dirty="0">
                <a:effectLst/>
                <a:latin typeface="Calibri" panose="020F0502020204030204" pitchFamily="34" charset="0"/>
                <a:ea typeface="Calibri" panose="020F0502020204030204" pitchFamily="34" charset="0"/>
                <a:cs typeface="Times New Roman" panose="02020603050405020304" pitchFamily="18" charset="0"/>
              </a:rPr>
              <a:t>Toutefois, les auteurs n’ont pas fait de revue systématique selon les critères généralement reconnu d’une revue systématique, soit de procéder selon une méthode systématique et reproductible. Pour la sélection des articles, les auteurs ont justifié sur sélection en mentionnant que c’était les articles les plus cités (pas de stratégie de recherche). </a:t>
            </a:r>
          </a:p>
          <a:p>
            <a:pPr lvl="0" algn="just"/>
            <a:endParaRPr lang="fr-CA" sz="14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r>
              <a:rPr lang="fr-CA" sz="1400" kern="100" dirty="0" err="1">
                <a:effectLst/>
                <a:latin typeface="Calibri" panose="020F0502020204030204" pitchFamily="34" charset="0"/>
                <a:ea typeface="Calibri" panose="020F0502020204030204" pitchFamily="34" charset="0"/>
                <a:cs typeface="Times New Roman" panose="02020603050405020304" pitchFamily="18" charset="0"/>
              </a:rPr>
              <a:t>Dear</a:t>
            </a:r>
            <a:r>
              <a:rPr lang="fr-CA" sz="1400" kern="100" dirty="0">
                <a:effectLst/>
                <a:latin typeface="Calibri" panose="020F0502020204030204" pitchFamily="34" charset="0"/>
                <a:ea typeface="Calibri" panose="020F0502020204030204" pitchFamily="34" charset="0"/>
                <a:cs typeface="Times New Roman" panose="02020603050405020304" pitchFamily="18" charset="0"/>
              </a:rPr>
              <a:t> et al. soulignent aussi que les différentes conceptualisation qu’ils ont analysées relèvent principalement de l’expertise des auteurs. Autrement dit, il sont utilisé leur jugement pour inférer les composantes du concept</a:t>
            </a:r>
          </a:p>
          <a:p>
            <a:pPr lvl="0" algn="just"/>
            <a:endParaRPr lang="fr-CA" sz="1400" kern="100" dirty="0">
              <a:effectLst/>
              <a:latin typeface="Calibri" panose="020F0502020204030204" pitchFamily="34" charset="0"/>
              <a:ea typeface="Calibri" panose="020F0502020204030204" pitchFamily="34" charset="0"/>
              <a:cs typeface="Times New Roman" panose="02020603050405020304" pitchFamily="18" charset="0"/>
            </a:endParaRPr>
          </a:p>
          <a:p>
            <a:pPr lvl="0" algn="just"/>
            <a:r>
              <a:rPr lang="fr-CA" sz="1400" kern="100" dirty="0">
                <a:effectLst/>
                <a:latin typeface="Calibri" panose="020F0502020204030204" pitchFamily="34" charset="0"/>
                <a:ea typeface="Calibri" panose="020F0502020204030204" pitchFamily="34" charset="0"/>
                <a:cs typeface="Times New Roman" panose="02020603050405020304" pitchFamily="18" charset="0"/>
              </a:rPr>
              <a:t>Ont surtout cibler les éléments les plus souvent cités. </a:t>
            </a:r>
          </a:p>
          <a:p>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6</a:t>
            </a:fld>
            <a:endParaRPr lang="en-US" dirty="0"/>
          </a:p>
        </p:txBody>
      </p:sp>
    </p:spTree>
    <p:extLst>
      <p:ext uri="{BB962C8B-B14F-4D97-AF65-F5344CB8AC3E}">
        <p14:creationId xmlns:p14="http://schemas.microsoft.com/office/powerpoint/2010/main" val="13774644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err="1">
                <a:solidFill>
                  <a:schemeClr val="bg1"/>
                </a:solidFill>
                <a:ea typeface="Calibri" panose="020F0502020204030204" pitchFamily="34" charset="0"/>
                <a:cs typeface="Times New Roman" panose="02020603050405020304" pitchFamily="18" charset="0"/>
              </a:rPr>
              <a:t>Suggests</a:t>
            </a:r>
            <a:r>
              <a:rPr lang="fr-CA" dirty="0">
                <a:solidFill>
                  <a:schemeClr val="bg1"/>
                </a:solidFill>
                <a:ea typeface="Calibri" panose="020F0502020204030204" pitchFamily="34" charset="0"/>
                <a:cs typeface="Times New Roman" panose="02020603050405020304" pitchFamily="18" charset="0"/>
              </a:rPr>
              <a:t> </a:t>
            </a:r>
            <a:r>
              <a:rPr lang="fr-CA" dirty="0" err="1">
                <a:solidFill>
                  <a:schemeClr val="bg1"/>
                </a:solidFill>
                <a:ea typeface="Calibri" panose="020F0502020204030204" pitchFamily="34" charset="0"/>
                <a:cs typeface="Times New Roman" panose="02020603050405020304" pitchFamily="18" charset="0"/>
              </a:rPr>
              <a:t>that</a:t>
            </a:r>
            <a:r>
              <a:rPr lang="fr-CA" dirty="0">
                <a:solidFill>
                  <a:schemeClr val="bg1"/>
                </a:solidFill>
                <a:ea typeface="Calibri" panose="020F0502020204030204" pitchFamily="34" charset="0"/>
                <a:cs typeface="Times New Roman" panose="02020603050405020304" pitchFamily="18" charset="0"/>
              </a:rPr>
              <a:t> </a:t>
            </a:r>
            <a:r>
              <a:rPr lang="fr-CA" dirty="0" err="1">
                <a:solidFill>
                  <a:schemeClr val="bg1"/>
                </a:solidFill>
                <a:ea typeface="Calibri" panose="020F0502020204030204" pitchFamily="34" charset="0"/>
                <a:cs typeface="Times New Roman" panose="02020603050405020304" pitchFamily="18" charset="0"/>
              </a:rPr>
              <a:t>we</a:t>
            </a:r>
            <a:r>
              <a:rPr lang="fr-CA" dirty="0">
                <a:solidFill>
                  <a:schemeClr val="bg1"/>
                </a:solidFill>
                <a:ea typeface="Calibri" panose="020F0502020204030204" pitchFamily="34" charset="0"/>
                <a:cs typeface="Times New Roman" panose="02020603050405020304" pitchFamily="18" charset="0"/>
              </a:rPr>
              <a:t> stop </a:t>
            </a:r>
            <a:r>
              <a:rPr lang="fr-CA" dirty="0" err="1">
                <a:solidFill>
                  <a:schemeClr val="bg1"/>
                </a:solidFill>
                <a:ea typeface="Calibri" panose="020F0502020204030204" pitchFamily="34" charset="0"/>
                <a:cs typeface="Times New Roman" panose="02020603050405020304" pitchFamily="18" charset="0"/>
              </a:rPr>
              <a:t>using</a:t>
            </a:r>
            <a:r>
              <a:rPr lang="fr-CA" dirty="0">
                <a:solidFill>
                  <a:schemeClr val="bg1"/>
                </a:solidFill>
                <a:ea typeface="Calibri" panose="020F0502020204030204" pitchFamily="34" charset="0"/>
                <a:cs typeface="Times New Roman" panose="02020603050405020304" pitchFamily="18" charset="0"/>
              </a:rPr>
              <a:t> the label "</a:t>
            </a:r>
            <a:r>
              <a:rPr lang="fr-CA" dirty="0" err="1">
                <a:solidFill>
                  <a:schemeClr val="bg1"/>
                </a:solidFill>
                <a:ea typeface="Calibri" panose="020F0502020204030204" pitchFamily="34" charset="0"/>
                <a:cs typeface="Times New Roman" panose="02020603050405020304" pitchFamily="18" charset="0"/>
              </a:rPr>
              <a:t>codependent</a:t>
            </a:r>
            <a:r>
              <a:rPr lang="fr-CA" dirty="0">
                <a:solidFill>
                  <a:schemeClr val="bg1"/>
                </a:solidFill>
                <a:ea typeface="Calibri" panose="020F0502020204030204" pitchFamily="34" charset="0"/>
                <a:cs typeface="Times New Roman" panose="02020603050405020304" pitchFamily="18" charset="0"/>
              </a:rPr>
              <a:t>" and </a:t>
            </a:r>
            <a:r>
              <a:rPr lang="fr-CA" dirty="0" err="1">
                <a:solidFill>
                  <a:schemeClr val="bg1"/>
                </a:solidFill>
                <a:ea typeface="Calibri" panose="020F0502020204030204" pitchFamily="34" charset="0"/>
                <a:cs typeface="Times New Roman" panose="02020603050405020304" pitchFamily="18" charset="0"/>
              </a:rPr>
              <a:t>instead</a:t>
            </a:r>
            <a:r>
              <a:rPr lang="fr-CA" dirty="0">
                <a:solidFill>
                  <a:schemeClr val="bg1"/>
                </a:solidFill>
                <a:ea typeface="Calibri" panose="020F0502020204030204" pitchFamily="34" charset="0"/>
                <a:cs typeface="Times New Roman" panose="02020603050405020304" pitchFamily="18" charset="0"/>
              </a:rPr>
              <a:t> talk about </a:t>
            </a:r>
            <a:r>
              <a:rPr lang="fr-CA" dirty="0" err="1">
                <a:solidFill>
                  <a:schemeClr val="bg1"/>
                </a:solidFill>
                <a:ea typeface="Calibri" panose="020F0502020204030204" pitchFamily="34" charset="0"/>
                <a:cs typeface="Times New Roman" panose="02020603050405020304" pitchFamily="18" charset="0"/>
              </a:rPr>
              <a:t>enabling</a:t>
            </a:r>
            <a:r>
              <a:rPr lang="fr-CA" dirty="0">
                <a:solidFill>
                  <a:schemeClr val="bg1"/>
                </a:solidFill>
                <a:ea typeface="Calibri" panose="020F0502020204030204" pitchFamily="34" charset="0"/>
                <a:cs typeface="Times New Roman" panose="02020603050405020304" pitchFamily="18" charset="0"/>
              </a:rPr>
              <a:t> </a:t>
            </a:r>
            <a:r>
              <a:rPr lang="fr-CA" dirty="0" err="1">
                <a:solidFill>
                  <a:schemeClr val="bg1"/>
                </a:solidFill>
                <a:ea typeface="Calibri" panose="020F0502020204030204" pitchFamily="34" charset="0"/>
                <a:cs typeface="Times New Roman" panose="02020603050405020304" pitchFamily="18" charset="0"/>
              </a:rPr>
              <a:t>behaviours</a:t>
            </a:r>
            <a:endParaRPr lang="fr-CA" dirty="0">
              <a:solidFill>
                <a:schemeClr val="bg1"/>
              </a:solidFill>
              <a:ea typeface="Calibri" panose="020F0502020204030204" pitchFamily="34" charset="0"/>
              <a:cs typeface="Times New Roman" panose="02020603050405020304" pitchFamily="18" charset="0"/>
            </a:endParaRPr>
          </a:p>
          <a:p>
            <a:r>
              <a:rPr lang="fr-CA" dirty="0">
                <a:solidFill>
                  <a:schemeClr val="bg1"/>
                </a:solidFill>
                <a:ea typeface="Calibri" panose="020F0502020204030204" pitchFamily="34" charset="0"/>
                <a:cs typeface="Times New Roman" panose="02020603050405020304" pitchFamily="18" charset="0"/>
              </a:rPr>
              <a:t>(</a:t>
            </a:r>
            <a:r>
              <a:rPr lang="fr-CA" dirty="0" err="1">
                <a:solidFill>
                  <a:schemeClr val="bg1"/>
                </a:solidFill>
                <a:ea typeface="Calibri" panose="020F0502020204030204" pitchFamily="34" charset="0"/>
                <a:cs typeface="Times New Roman" panose="02020603050405020304" pitchFamily="18" charset="0"/>
              </a:rPr>
              <a:t>unnecessarily</a:t>
            </a:r>
            <a:r>
              <a:rPr lang="fr-CA" dirty="0">
                <a:solidFill>
                  <a:schemeClr val="bg1"/>
                </a:solidFill>
                <a:ea typeface="Calibri" panose="020F0502020204030204" pitchFamily="34" charset="0"/>
                <a:cs typeface="Times New Roman" panose="02020603050405020304" pitchFamily="18" charset="0"/>
              </a:rPr>
              <a:t> </a:t>
            </a:r>
            <a:r>
              <a:rPr lang="fr-CA" dirty="0" err="1">
                <a:solidFill>
                  <a:schemeClr val="bg1"/>
                </a:solidFill>
                <a:ea typeface="Calibri" panose="020F0502020204030204" pitchFamily="34" charset="0"/>
                <a:cs typeface="Times New Roman" panose="02020603050405020304" pitchFamily="18" charset="0"/>
              </a:rPr>
              <a:t>pathologize</a:t>
            </a:r>
            <a:r>
              <a:rPr lang="fr-CA" dirty="0">
                <a:solidFill>
                  <a:schemeClr val="bg1"/>
                </a:solidFill>
                <a:ea typeface="Calibri" panose="020F0502020204030204" pitchFamily="34" charset="0"/>
                <a:cs typeface="Times New Roman" panose="02020603050405020304" pitchFamily="18" charset="0"/>
              </a:rPr>
              <a:t> FM)</a:t>
            </a:r>
          </a:p>
          <a:p>
            <a:endParaRPr lang="fr-CA" dirty="0">
              <a:solidFill>
                <a:schemeClr val="bg1"/>
              </a:solidFill>
              <a:ea typeface="Calibri" panose="020F0502020204030204" pitchFamily="34" charset="0"/>
              <a:cs typeface="Times New Roman" panose="02020603050405020304" pitchFamily="18" charset="0"/>
            </a:endParaRPr>
          </a:p>
          <a:p>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7</a:t>
            </a:fld>
            <a:endParaRPr lang="en-US" dirty="0"/>
          </a:p>
        </p:txBody>
      </p:sp>
    </p:spTree>
    <p:extLst>
      <p:ext uri="{BB962C8B-B14F-4D97-AF65-F5344CB8AC3E}">
        <p14:creationId xmlns:p14="http://schemas.microsoft.com/office/powerpoint/2010/main" val="1397079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t>In a nutshell, it seems there are many ways to understand codependency, and no clear consensus on its definition.</a:t>
            </a:r>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8</a:t>
            </a:fld>
            <a:endParaRPr lang="en-US" dirty="0"/>
          </a:p>
        </p:txBody>
      </p:sp>
    </p:spTree>
    <p:extLst>
      <p:ext uri="{BB962C8B-B14F-4D97-AF65-F5344CB8AC3E}">
        <p14:creationId xmlns:p14="http://schemas.microsoft.com/office/powerpoint/2010/main" val="14811673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A89C7E07-3C67-C64C-8DA0-0404F6303970}" type="slidenum">
              <a:rPr lang="en-US" smtClean="0"/>
              <a:t>9</a:t>
            </a:fld>
            <a:endParaRPr lang="en-US" dirty="0"/>
          </a:p>
        </p:txBody>
      </p:sp>
    </p:spTree>
    <p:extLst>
      <p:ext uri="{BB962C8B-B14F-4D97-AF65-F5344CB8AC3E}">
        <p14:creationId xmlns:p14="http://schemas.microsoft.com/office/powerpoint/2010/main" val="1832072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E31DFB3-42E8-9540-92FB-4AE3F4203FE5}"/>
              </a:ext>
              <a:ext uri="{C183D7F6-B498-43B3-948B-1728B52AA6E4}">
                <adec:decorative xmlns:adec="http://schemas.microsoft.com/office/drawing/2017/decorative" val="1"/>
              </a:ext>
            </a:extLst>
          </p:cNvPr>
          <p:cNvSpPr>
            <a:spLocks/>
          </p:cNvSpPr>
          <p:nvPr userDrawn="1"/>
        </p:nvSpPr>
        <p:spPr bwMode="auto">
          <a:xfrm>
            <a:off x="0" y="1"/>
            <a:ext cx="11158847" cy="5824846"/>
          </a:xfrm>
          <a:prstGeom prst="rect">
            <a:avLst/>
          </a:prstGeom>
          <a:solidFill>
            <a:schemeClr val="accent2"/>
          </a:solidFill>
          <a:ln>
            <a:noFill/>
          </a:ln>
        </p:spPr>
        <p:txBody>
          <a:bodyPr rot="0" vert="horz" wrap="square" lIns="91440" tIns="45720" rIns="91440" bIns="45720" anchor="t" anchorCtr="0" upright="1">
            <a:noAutofit/>
          </a:bodyPr>
          <a:lstStyle/>
          <a:p>
            <a:endParaRPr lang="en-US" dirty="0"/>
          </a:p>
        </p:txBody>
      </p:sp>
      <p:cxnSp>
        <p:nvCxnSpPr>
          <p:cNvPr id="6" name="Straight Connector 5">
            <a:extLst>
              <a:ext uri="{FF2B5EF4-FFF2-40B4-BE49-F238E27FC236}">
                <a16:creationId xmlns:a16="http://schemas.microsoft.com/office/drawing/2014/main" id="{F13C1B90-0A14-7B4B-B05B-357A6A88291E}"/>
              </a:ext>
            </a:extLst>
          </p:cNvPr>
          <p:cNvCxnSpPr>
            <a:cxnSpLocks/>
          </p:cNvCxnSpPr>
          <p:nvPr userDrawn="1"/>
        </p:nvCxnSpPr>
        <p:spPr>
          <a:xfrm>
            <a:off x="1036261" y="4159793"/>
            <a:ext cx="10122586" cy="0"/>
          </a:xfrm>
          <a:prstGeom prst="line">
            <a:avLst/>
          </a:prstGeom>
          <a:ln w="127000"/>
        </p:spPr>
        <p:style>
          <a:lnRef idx="1">
            <a:schemeClr val="dk1"/>
          </a:lnRef>
          <a:fillRef idx="0">
            <a:schemeClr val="dk1"/>
          </a:fillRef>
          <a:effectRef idx="0">
            <a:schemeClr val="dk1"/>
          </a:effectRef>
          <a:fontRef idx="minor">
            <a:schemeClr val="tx1"/>
          </a:fontRef>
        </p:style>
      </p:cxnSp>
      <p:sp>
        <p:nvSpPr>
          <p:cNvPr id="12" name="Content Placeholder 10">
            <a:extLst>
              <a:ext uri="{FF2B5EF4-FFF2-40B4-BE49-F238E27FC236}">
                <a16:creationId xmlns:a16="http://schemas.microsoft.com/office/drawing/2014/main" id="{90097E88-8912-8A4F-9D00-BDA132434FE4}"/>
              </a:ext>
            </a:extLst>
          </p:cNvPr>
          <p:cNvSpPr>
            <a:spLocks noGrp="1"/>
          </p:cNvSpPr>
          <p:nvPr>
            <p:ph sz="quarter" idx="11"/>
          </p:nvPr>
        </p:nvSpPr>
        <p:spPr>
          <a:xfrm>
            <a:off x="1033153" y="4728131"/>
            <a:ext cx="7806047" cy="281164"/>
          </a:xfrm>
          <a:prstGeom prst="rect">
            <a:avLst/>
          </a:prstGeom>
        </p:spPr>
        <p:txBody>
          <a:bodyPr lIns="0" tIns="0" rIns="0" bIns="0"/>
          <a:lstStyle>
            <a:lvl1pPr marL="0" indent="0">
              <a:buNone/>
              <a:defRPr sz="1600"/>
            </a:lvl1pPr>
          </a:lstStyle>
          <a:p>
            <a:pPr lvl="0"/>
            <a:r>
              <a:rPr lang="en-US" dirty="0"/>
              <a:t>Click to edit</a:t>
            </a:r>
          </a:p>
        </p:txBody>
      </p:sp>
      <p:sp>
        <p:nvSpPr>
          <p:cNvPr id="4" name="Title 3">
            <a:extLst>
              <a:ext uri="{FF2B5EF4-FFF2-40B4-BE49-F238E27FC236}">
                <a16:creationId xmlns:a16="http://schemas.microsoft.com/office/drawing/2014/main" id="{E58E2CE6-6A25-40B9-BD31-82C750738938}"/>
              </a:ext>
            </a:extLst>
          </p:cNvPr>
          <p:cNvSpPr>
            <a:spLocks noGrp="1"/>
          </p:cNvSpPr>
          <p:nvPr>
            <p:ph type="title"/>
          </p:nvPr>
        </p:nvSpPr>
        <p:spPr>
          <a:xfrm>
            <a:off x="976313" y="1656344"/>
            <a:ext cx="7805737" cy="2113466"/>
          </a:xfrm>
          <a:prstGeom prst="rect">
            <a:avLst/>
          </a:prstGeom>
        </p:spPr>
        <p:txBody>
          <a:bodyPr anchor="b"/>
          <a:lstStyle>
            <a:lvl1pPr>
              <a:defRPr sz="6000"/>
            </a:lvl1pPr>
          </a:lstStyle>
          <a:p>
            <a:r>
              <a:rPr lang="en-US" dirty="0"/>
              <a:t>Click to edit</a:t>
            </a:r>
          </a:p>
        </p:txBody>
      </p:sp>
    </p:spTree>
    <p:extLst>
      <p:ext uri="{BB962C8B-B14F-4D97-AF65-F5344CB8AC3E}">
        <p14:creationId xmlns:p14="http://schemas.microsoft.com/office/powerpoint/2010/main" val="2027108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2 Column">
    <p:spTree>
      <p:nvGrpSpPr>
        <p:cNvPr id="1" name=""/>
        <p:cNvGrpSpPr/>
        <p:nvPr/>
      </p:nvGrpSpPr>
      <p:grpSpPr>
        <a:xfrm>
          <a:off x="0" y="0"/>
          <a:ext cx="0" cy="0"/>
          <a:chOff x="0" y="0"/>
          <a:chExt cx="0" cy="0"/>
        </a:xfrm>
      </p:grpSpPr>
      <p:sp>
        <p:nvSpPr>
          <p:cNvPr id="13" name="Content Placeholder 3">
            <a:extLst>
              <a:ext uri="{FF2B5EF4-FFF2-40B4-BE49-F238E27FC236}">
                <a16:creationId xmlns:a16="http://schemas.microsoft.com/office/drawing/2014/main" id="{91C010F4-E1E5-354F-9B4A-6253D3DC2F9C}"/>
              </a:ext>
            </a:extLst>
          </p:cNvPr>
          <p:cNvSpPr>
            <a:spLocks noGrp="1"/>
          </p:cNvSpPr>
          <p:nvPr>
            <p:ph sz="half" idx="2"/>
          </p:nvPr>
        </p:nvSpPr>
        <p:spPr>
          <a:xfrm>
            <a:off x="1036641" y="3044590"/>
            <a:ext cx="4868860" cy="1942138"/>
          </a:xfrm>
          <a:prstGeom prst="rect">
            <a:avLst/>
          </a:prstGeom>
        </p:spPr>
        <p:txBody>
          <a:bodyPr lIns="0" tIns="0" rIns="0" bIns="0" anchor="t" anchorCtr="0"/>
          <a:lstStyle>
            <a:lvl1pPr marL="285750" indent="-285750">
              <a:buFont typeface="Wingdings" pitchFamily="2" charset="2"/>
              <a:buChar char="§"/>
              <a:defRPr sz="1800"/>
            </a:lvl1pPr>
            <a:lvl2pPr>
              <a:defRPr sz="1600"/>
            </a:lvl2pPr>
            <a:lvl3pPr>
              <a:defRPr sz="1600"/>
            </a:lvl3pPr>
            <a:lvl4pPr>
              <a:defRPr sz="1600"/>
            </a:lvl4pPr>
            <a:lvl5pPr>
              <a:defRPr sz="1600"/>
            </a:lvl5pPr>
          </a:lstStyle>
          <a:p>
            <a:pPr lvl="0"/>
            <a:r>
              <a:rPr lang="en-US" dirty="0"/>
              <a:t>Click to edit Master text styles</a:t>
            </a:r>
          </a:p>
        </p:txBody>
      </p:sp>
      <p:sp>
        <p:nvSpPr>
          <p:cNvPr id="17" name="Content Placeholder 3">
            <a:extLst>
              <a:ext uri="{FF2B5EF4-FFF2-40B4-BE49-F238E27FC236}">
                <a16:creationId xmlns:a16="http://schemas.microsoft.com/office/drawing/2014/main" id="{C2F7C8C0-EB32-3C44-930E-DE05403C543A}"/>
              </a:ext>
            </a:extLst>
          </p:cNvPr>
          <p:cNvSpPr>
            <a:spLocks noGrp="1"/>
          </p:cNvSpPr>
          <p:nvPr>
            <p:ph sz="half" idx="11"/>
          </p:nvPr>
        </p:nvSpPr>
        <p:spPr>
          <a:xfrm>
            <a:off x="6285649" y="3044590"/>
            <a:ext cx="4868860" cy="1942138"/>
          </a:xfrm>
          <a:prstGeom prst="rect">
            <a:avLst/>
          </a:prstGeom>
        </p:spPr>
        <p:txBody>
          <a:bodyPr lIns="0" tIns="0" rIns="0" bIns="0" anchor="t" anchorCtr="0"/>
          <a:lstStyle>
            <a:lvl1pPr marL="285750" indent="-285750">
              <a:buFont typeface="Wingdings" pitchFamily="2" charset="2"/>
              <a:buChar char="§"/>
              <a:defRPr sz="1800"/>
            </a:lvl1pPr>
            <a:lvl2pPr>
              <a:defRPr sz="1600"/>
            </a:lvl2pPr>
            <a:lvl3pPr>
              <a:defRPr sz="1600"/>
            </a:lvl3pPr>
            <a:lvl4pPr>
              <a:defRPr sz="1600"/>
            </a:lvl4pPr>
            <a:lvl5pPr>
              <a:defRPr sz="1600"/>
            </a:lvl5pPr>
          </a:lstStyle>
          <a:p>
            <a:pPr lvl="0"/>
            <a:r>
              <a:rPr lang="en-US" dirty="0"/>
              <a:t>Click to edit Master text styles</a:t>
            </a:r>
          </a:p>
        </p:txBody>
      </p:sp>
      <p:sp>
        <p:nvSpPr>
          <p:cNvPr id="14" name="Title 1">
            <a:extLst>
              <a:ext uri="{FF2B5EF4-FFF2-40B4-BE49-F238E27FC236}">
                <a16:creationId xmlns:a16="http://schemas.microsoft.com/office/drawing/2014/main" id="{E06473F2-000A-7C44-9048-A0C0D4B652B9}"/>
              </a:ext>
            </a:extLst>
          </p:cNvPr>
          <p:cNvSpPr>
            <a:spLocks noGrp="1"/>
          </p:cNvSpPr>
          <p:nvPr>
            <p:ph type="title"/>
          </p:nvPr>
        </p:nvSpPr>
        <p:spPr>
          <a:xfrm>
            <a:off x="1028700" y="999068"/>
            <a:ext cx="7810500" cy="645284"/>
          </a:xfrm>
          <a:prstGeom prst="rect">
            <a:avLst/>
          </a:prstGeom>
        </p:spPr>
        <p:txBody>
          <a:bodyPr lIns="0" tIns="0" rIns="0" bIns="0" anchor="b"/>
          <a:lstStyle/>
          <a:p>
            <a:r>
              <a:rPr lang="en-US" dirty="0"/>
              <a:t>Click to edit</a:t>
            </a:r>
          </a:p>
        </p:txBody>
      </p:sp>
      <p:cxnSp>
        <p:nvCxnSpPr>
          <p:cNvPr id="15" name="Straight Connector 14">
            <a:extLst>
              <a:ext uri="{FF2B5EF4-FFF2-40B4-BE49-F238E27FC236}">
                <a16:creationId xmlns:a16="http://schemas.microsoft.com/office/drawing/2014/main" id="{B6A0597E-7AE3-F242-9DDF-F678A5E11458}"/>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23" name="Text Placeholder 4">
            <a:extLst>
              <a:ext uri="{FF2B5EF4-FFF2-40B4-BE49-F238E27FC236}">
                <a16:creationId xmlns:a16="http://schemas.microsoft.com/office/drawing/2014/main" id="{EAB7162A-656B-3447-976F-951853C325A3}"/>
              </a:ext>
            </a:extLst>
          </p:cNvPr>
          <p:cNvSpPr>
            <a:spLocks noGrp="1"/>
          </p:cNvSpPr>
          <p:nvPr>
            <p:ph type="body" sz="quarter" idx="17"/>
          </p:nvPr>
        </p:nvSpPr>
        <p:spPr>
          <a:xfrm>
            <a:off x="941616" y="2328554"/>
            <a:ext cx="4963884" cy="645284"/>
          </a:xfrm>
          <a:prstGeom prst="rect">
            <a:avLst/>
          </a:prstGeom>
        </p:spPr>
        <p:txBody>
          <a:bodyPr/>
          <a:lstStyle>
            <a:lvl1pPr>
              <a:buNone/>
              <a:defRPr sz="1800" b="1"/>
            </a:lvl1pPr>
          </a:lstStyle>
          <a:p>
            <a:pPr lvl="0"/>
            <a:r>
              <a:rPr lang="en-US"/>
              <a:t>Click to edit</a:t>
            </a:r>
          </a:p>
        </p:txBody>
      </p:sp>
      <p:sp>
        <p:nvSpPr>
          <p:cNvPr id="24" name="Text Placeholder 4">
            <a:extLst>
              <a:ext uri="{FF2B5EF4-FFF2-40B4-BE49-F238E27FC236}">
                <a16:creationId xmlns:a16="http://schemas.microsoft.com/office/drawing/2014/main" id="{C8B98E47-9A5A-E54C-A093-86D516AAD0FB}"/>
              </a:ext>
            </a:extLst>
          </p:cNvPr>
          <p:cNvSpPr>
            <a:spLocks noGrp="1"/>
          </p:cNvSpPr>
          <p:nvPr>
            <p:ph type="body" sz="quarter" idx="18"/>
          </p:nvPr>
        </p:nvSpPr>
        <p:spPr>
          <a:xfrm>
            <a:off x="6258199" y="2328554"/>
            <a:ext cx="4868860" cy="645284"/>
          </a:xfrm>
          <a:prstGeom prst="rect">
            <a:avLst/>
          </a:prstGeom>
        </p:spPr>
        <p:txBody>
          <a:bodyPr/>
          <a:lstStyle>
            <a:lvl1pPr>
              <a:buNone/>
              <a:defRPr sz="1800" b="1"/>
            </a:lvl1pPr>
          </a:lstStyle>
          <a:p>
            <a:pPr lvl="0"/>
            <a:r>
              <a:rPr lang="en-US"/>
              <a:t>Click to edit</a:t>
            </a:r>
          </a:p>
        </p:txBody>
      </p:sp>
      <p:sp>
        <p:nvSpPr>
          <p:cNvPr id="5" name="Date Placeholder 4">
            <a:extLst>
              <a:ext uri="{FF2B5EF4-FFF2-40B4-BE49-F238E27FC236}">
                <a16:creationId xmlns:a16="http://schemas.microsoft.com/office/drawing/2014/main" id="{18E274C5-9C2D-4A46-AEAE-9DBE1C417477}"/>
              </a:ext>
            </a:extLst>
          </p:cNvPr>
          <p:cNvSpPr>
            <a:spLocks noGrp="1"/>
          </p:cNvSpPr>
          <p:nvPr>
            <p:ph type="dt" sz="half" idx="19"/>
          </p:nvPr>
        </p:nvSpPr>
        <p:spPr/>
        <p:txBody>
          <a:bodyPr/>
          <a:lstStyle/>
          <a:p>
            <a:r>
              <a:rPr lang="en-US"/>
              <a:t>September 3, 20XX </a:t>
            </a:r>
            <a:endParaRPr lang="en-US" dirty="0"/>
          </a:p>
        </p:txBody>
      </p:sp>
      <p:sp>
        <p:nvSpPr>
          <p:cNvPr id="6" name="Footer Placeholder 5">
            <a:extLst>
              <a:ext uri="{FF2B5EF4-FFF2-40B4-BE49-F238E27FC236}">
                <a16:creationId xmlns:a16="http://schemas.microsoft.com/office/drawing/2014/main" id="{99419017-8DD9-4B28-B0F1-E82FFB8C1DFB}"/>
              </a:ext>
            </a:extLst>
          </p:cNvPr>
          <p:cNvSpPr>
            <a:spLocks noGrp="1"/>
          </p:cNvSpPr>
          <p:nvPr>
            <p:ph type="ftr" sz="quarter" idx="20"/>
          </p:nvPr>
        </p:nvSpPr>
        <p:spPr/>
        <p:txBody>
          <a:bodyPr/>
          <a:lstStyle/>
          <a:p>
            <a:r>
              <a:rPr lang="en-US">
                <a:solidFill>
                  <a:schemeClr val="bg1"/>
                </a:solidFill>
              </a:rPr>
              <a:t>Annual Review</a:t>
            </a:r>
            <a:endParaRPr lang="en-US" dirty="0">
              <a:solidFill>
                <a:schemeClr val="bg1"/>
              </a:solidFill>
            </a:endParaRPr>
          </a:p>
        </p:txBody>
      </p:sp>
      <p:sp>
        <p:nvSpPr>
          <p:cNvPr id="7" name="Slide Number Placeholder 6">
            <a:extLst>
              <a:ext uri="{FF2B5EF4-FFF2-40B4-BE49-F238E27FC236}">
                <a16:creationId xmlns:a16="http://schemas.microsoft.com/office/drawing/2014/main" id="{BA0BFF08-A844-4449-9EC2-5B6B6C2D62AF}"/>
              </a:ext>
            </a:extLst>
          </p:cNvPr>
          <p:cNvSpPr>
            <a:spLocks noGrp="1"/>
          </p:cNvSpPr>
          <p:nvPr>
            <p:ph type="sldNum" sz="quarter" idx="21"/>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4073675417"/>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3 Column">
    <p:spTree>
      <p:nvGrpSpPr>
        <p:cNvPr id="1" name=""/>
        <p:cNvGrpSpPr/>
        <p:nvPr/>
      </p:nvGrpSpPr>
      <p:grpSpPr>
        <a:xfrm>
          <a:off x="0" y="0"/>
          <a:ext cx="0" cy="0"/>
          <a:chOff x="0" y="0"/>
          <a:chExt cx="0" cy="0"/>
        </a:xfrm>
      </p:grpSpPr>
      <p:sp>
        <p:nvSpPr>
          <p:cNvPr id="15" name="Content Placeholder 3">
            <a:extLst>
              <a:ext uri="{FF2B5EF4-FFF2-40B4-BE49-F238E27FC236}">
                <a16:creationId xmlns:a16="http://schemas.microsoft.com/office/drawing/2014/main" id="{2476683E-62F2-7746-A136-3A729C70D88C}"/>
              </a:ext>
            </a:extLst>
          </p:cNvPr>
          <p:cNvSpPr>
            <a:spLocks noGrp="1"/>
          </p:cNvSpPr>
          <p:nvPr>
            <p:ph sz="half" idx="2"/>
          </p:nvPr>
        </p:nvSpPr>
        <p:spPr>
          <a:xfrm>
            <a:off x="1036641" y="3052691"/>
            <a:ext cx="3078159" cy="1942138"/>
          </a:xfrm>
          <a:prstGeom prst="rect">
            <a:avLst/>
          </a:prstGeom>
        </p:spPr>
        <p:txBody>
          <a:bodyPr lIns="0" tIns="0" rIns="0" bIns="0" anchor="t" anchorCtr="0"/>
          <a:lstStyle>
            <a:lvl1pPr marL="285750" indent="-285750">
              <a:buFont typeface="Wingdings" pitchFamily="2" charset="2"/>
              <a:buChar char="§"/>
              <a:defRPr sz="1800"/>
            </a:lvl1pPr>
            <a:lvl2pPr>
              <a:defRPr sz="1600"/>
            </a:lvl2pPr>
            <a:lvl3pPr>
              <a:defRPr sz="1600"/>
            </a:lvl3pPr>
            <a:lvl4pPr>
              <a:defRPr sz="1600"/>
            </a:lvl4pPr>
            <a:lvl5pPr>
              <a:defRPr sz="1600"/>
            </a:lvl5pPr>
          </a:lstStyle>
          <a:p>
            <a:pPr lvl="0"/>
            <a:r>
              <a:rPr lang="en-US" dirty="0"/>
              <a:t>Click to edit</a:t>
            </a:r>
          </a:p>
        </p:txBody>
      </p:sp>
      <p:sp>
        <p:nvSpPr>
          <p:cNvPr id="17" name="Content Placeholder 3">
            <a:extLst>
              <a:ext uri="{FF2B5EF4-FFF2-40B4-BE49-F238E27FC236}">
                <a16:creationId xmlns:a16="http://schemas.microsoft.com/office/drawing/2014/main" id="{5EF5BDE3-656A-414E-BE18-702CA738A9D2}"/>
              </a:ext>
            </a:extLst>
          </p:cNvPr>
          <p:cNvSpPr>
            <a:spLocks noGrp="1"/>
          </p:cNvSpPr>
          <p:nvPr>
            <p:ph sz="half" idx="11"/>
          </p:nvPr>
        </p:nvSpPr>
        <p:spPr>
          <a:xfrm>
            <a:off x="8039099" y="3044590"/>
            <a:ext cx="3115409" cy="1942138"/>
          </a:xfrm>
          <a:prstGeom prst="rect">
            <a:avLst/>
          </a:prstGeom>
        </p:spPr>
        <p:txBody>
          <a:bodyPr lIns="0" tIns="0" rIns="0" bIns="0" anchor="t" anchorCtr="0"/>
          <a:lstStyle>
            <a:lvl1pPr marL="285750" indent="-285750">
              <a:buFont typeface="Wingdings" pitchFamily="2" charset="2"/>
              <a:buChar char="§"/>
              <a:defRPr sz="1800"/>
            </a:lvl1pPr>
            <a:lvl2pPr>
              <a:defRPr sz="1600"/>
            </a:lvl2pPr>
            <a:lvl3pPr>
              <a:defRPr sz="1600"/>
            </a:lvl3pPr>
            <a:lvl4pPr>
              <a:defRPr sz="1600"/>
            </a:lvl4pPr>
            <a:lvl5pPr>
              <a:defRPr sz="1600"/>
            </a:lvl5pPr>
          </a:lstStyle>
          <a:p>
            <a:pPr lvl="0"/>
            <a:r>
              <a:rPr lang="en-US" dirty="0"/>
              <a:t>Click to edit</a:t>
            </a:r>
          </a:p>
        </p:txBody>
      </p:sp>
      <p:sp>
        <p:nvSpPr>
          <p:cNvPr id="19" name="Content Placeholder 3">
            <a:extLst>
              <a:ext uri="{FF2B5EF4-FFF2-40B4-BE49-F238E27FC236}">
                <a16:creationId xmlns:a16="http://schemas.microsoft.com/office/drawing/2014/main" id="{0EAADDF0-090D-2C4F-BE2D-160C2C550298}"/>
              </a:ext>
            </a:extLst>
          </p:cNvPr>
          <p:cNvSpPr>
            <a:spLocks noGrp="1"/>
          </p:cNvSpPr>
          <p:nvPr>
            <p:ph sz="half" idx="13"/>
          </p:nvPr>
        </p:nvSpPr>
        <p:spPr>
          <a:xfrm>
            <a:off x="4539760" y="3044590"/>
            <a:ext cx="3115409" cy="1942138"/>
          </a:xfrm>
          <a:prstGeom prst="rect">
            <a:avLst/>
          </a:prstGeom>
        </p:spPr>
        <p:txBody>
          <a:bodyPr lIns="0" tIns="0" rIns="0" bIns="0" anchor="t" anchorCtr="0"/>
          <a:lstStyle>
            <a:lvl1pPr marL="285750" indent="-285750">
              <a:buFont typeface="Wingdings" pitchFamily="2" charset="2"/>
              <a:buChar char="§"/>
              <a:defRPr sz="1800"/>
            </a:lvl1pPr>
            <a:lvl2pPr>
              <a:defRPr sz="1600"/>
            </a:lvl2pPr>
            <a:lvl3pPr>
              <a:defRPr sz="1600"/>
            </a:lvl3pPr>
            <a:lvl4pPr>
              <a:defRPr sz="1600"/>
            </a:lvl4pPr>
            <a:lvl5pPr>
              <a:defRPr sz="1600"/>
            </a:lvl5pPr>
          </a:lstStyle>
          <a:p>
            <a:pPr lvl="0"/>
            <a:r>
              <a:rPr lang="en-US" dirty="0"/>
              <a:t>Click to edit</a:t>
            </a:r>
          </a:p>
        </p:txBody>
      </p:sp>
      <p:sp>
        <p:nvSpPr>
          <p:cNvPr id="20" name="Title 1">
            <a:extLst>
              <a:ext uri="{FF2B5EF4-FFF2-40B4-BE49-F238E27FC236}">
                <a16:creationId xmlns:a16="http://schemas.microsoft.com/office/drawing/2014/main" id="{3E0EAFBC-DE77-7648-95EC-91DDA529FAD9}"/>
              </a:ext>
            </a:extLst>
          </p:cNvPr>
          <p:cNvSpPr>
            <a:spLocks noGrp="1"/>
          </p:cNvSpPr>
          <p:nvPr>
            <p:ph type="title"/>
          </p:nvPr>
        </p:nvSpPr>
        <p:spPr>
          <a:xfrm>
            <a:off x="1028700" y="999068"/>
            <a:ext cx="7810500" cy="645284"/>
          </a:xfrm>
          <a:prstGeom prst="rect">
            <a:avLst/>
          </a:prstGeom>
        </p:spPr>
        <p:txBody>
          <a:bodyPr lIns="0" tIns="0" rIns="0" bIns="0" anchor="b"/>
          <a:lstStyle/>
          <a:p>
            <a:r>
              <a:rPr lang="en-US" dirty="0"/>
              <a:t>Click to edit</a:t>
            </a:r>
          </a:p>
        </p:txBody>
      </p:sp>
      <p:cxnSp>
        <p:nvCxnSpPr>
          <p:cNvPr id="21" name="Straight Connector 20">
            <a:extLst>
              <a:ext uri="{FF2B5EF4-FFF2-40B4-BE49-F238E27FC236}">
                <a16:creationId xmlns:a16="http://schemas.microsoft.com/office/drawing/2014/main" id="{E2A16A97-402E-8040-9B48-1B6ED23ABC4F}"/>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26" name="Text Placeholder 4">
            <a:extLst>
              <a:ext uri="{FF2B5EF4-FFF2-40B4-BE49-F238E27FC236}">
                <a16:creationId xmlns:a16="http://schemas.microsoft.com/office/drawing/2014/main" id="{B4BD319C-69C3-3D46-977C-F80FD35E3C6C}"/>
              </a:ext>
            </a:extLst>
          </p:cNvPr>
          <p:cNvSpPr>
            <a:spLocks noGrp="1"/>
          </p:cNvSpPr>
          <p:nvPr>
            <p:ph type="body" sz="quarter" idx="17"/>
          </p:nvPr>
        </p:nvSpPr>
        <p:spPr>
          <a:xfrm>
            <a:off x="941616" y="2328554"/>
            <a:ext cx="3173184" cy="645284"/>
          </a:xfrm>
          <a:prstGeom prst="rect">
            <a:avLst/>
          </a:prstGeom>
        </p:spPr>
        <p:txBody>
          <a:bodyPr/>
          <a:lstStyle>
            <a:lvl1pPr>
              <a:buNone/>
              <a:defRPr sz="1800" b="1">
                <a:latin typeface="+mj-lt"/>
              </a:defRPr>
            </a:lvl1pPr>
          </a:lstStyle>
          <a:p>
            <a:pPr lvl="0"/>
            <a:r>
              <a:rPr lang="en-US"/>
              <a:t>Click to edit</a:t>
            </a:r>
          </a:p>
        </p:txBody>
      </p:sp>
      <p:sp>
        <p:nvSpPr>
          <p:cNvPr id="27" name="Text Placeholder 4">
            <a:extLst>
              <a:ext uri="{FF2B5EF4-FFF2-40B4-BE49-F238E27FC236}">
                <a16:creationId xmlns:a16="http://schemas.microsoft.com/office/drawing/2014/main" id="{4F6FB95E-AD0D-3843-8241-AB907F5915CC}"/>
              </a:ext>
            </a:extLst>
          </p:cNvPr>
          <p:cNvSpPr>
            <a:spLocks noGrp="1"/>
          </p:cNvSpPr>
          <p:nvPr>
            <p:ph type="body" sz="quarter" idx="18"/>
          </p:nvPr>
        </p:nvSpPr>
        <p:spPr>
          <a:xfrm>
            <a:off x="4466252" y="2328554"/>
            <a:ext cx="3115409" cy="645284"/>
          </a:xfrm>
          <a:prstGeom prst="rect">
            <a:avLst/>
          </a:prstGeom>
        </p:spPr>
        <p:txBody>
          <a:bodyPr/>
          <a:lstStyle>
            <a:lvl1pPr>
              <a:buNone/>
              <a:defRPr sz="1800" b="1">
                <a:latin typeface="+mj-lt"/>
              </a:defRPr>
            </a:lvl1pPr>
          </a:lstStyle>
          <a:p>
            <a:pPr lvl="0"/>
            <a:r>
              <a:rPr lang="en-US"/>
              <a:t>Click to edit</a:t>
            </a:r>
          </a:p>
        </p:txBody>
      </p:sp>
      <p:sp>
        <p:nvSpPr>
          <p:cNvPr id="28" name="Text Placeholder 4">
            <a:extLst>
              <a:ext uri="{FF2B5EF4-FFF2-40B4-BE49-F238E27FC236}">
                <a16:creationId xmlns:a16="http://schemas.microsoft.com/office/drawing/2014/main" id="{CC85BB87-C622-304F-9F58-8716188AA54B}"/>
              </a:ext>
            </a:extLst>
          </p:cNvPr>
          <p:cNvSpPr>
            <a:spLocks noGrp="1"/>
          </p:cNvSpPr>
          <p:nvPr>
            <p:ph type="body" sz="quarter" idx="19"/>
          </p:nvPr>
        </p:nvSpPr>
        <p:spPr>
          <a:xfrm>
            <a:off x="7933114" y="2328554"/>
            <a:ext cx="3115409" cy="645284"/>
          </a:xfrm>
          <a:prstGeom prst="rect">
            <a:avLst/>
          </a:prstGeom>
        </p:spPr>
        <p:txBody>
          <a:bodyPr/>
          <a:lstStyle>
            <a:lvl1pPr>
              <a:buNone/>
              <a:defRPr sz="1800" b="1">
                <a:latin typeface="+mj-lt"/>
              </a:defRPr>
            </a:lvl1pPr>
          </a:lstStyle>
          <a:p>
            <a:pPr lvl="0"/>
            <a:r>
              <a:rPr lang="en-US"/>
              <a:t>Click to edit</a:t>
            </a:r>
          </a:p>
        </p:txBody>
      </p:sp>
      <p:sp>
        <p:nvSpPr>
          <p:cNvPr id="5" name="Date Placeholder 4">
            <a:extLst>
              <a:ext uri="{FF2B5EF4-FFF2-40B4-BE49-F238E27FC236}">
                <a16:creationId xmlns:a16="http://schemas.microsoft.com/office/drawing/2014/main" id="{B9C6B0B5-56D6-429D-BC3A-5E501EDADA88}"/>
              </a:ext>
            </a:extLst>
          </p:cNvPr>
          <p:cNvSpPr>
            <a:spLocks noGrp="1"/>
          </p:cNvSpPr>
          <p:nvPr>
            <p:ph type="dt" sz="half" idx="20"/>
          </p:nvPr>
        </p:nvSpPr>
        <p:spPr/>
        <p:txBody>
          <a:bodyPr/>
          <a:lstStyle/>
          <a:p>
            <a:r>
              <a:rPr lang="en-US"/>
              <a:t>September 3, 20XX </a:t>
            </a:r>
            <a:endParaRPr lang="en-US" dirty="0"/>
          </a:p>
        </p:txBody>
      </p:sp>
      <p:sp>
        <p:nvSpPr>
          <p:cNvPr id="6" name="Footer Placeholder 5">
            <a:extLst>
              <a:ext uri="{FF2B5EF4-FFF2-40B4-BE49-F238E27FC236}">
                <a16:creationId xmlns:a16="http://schemas.microsoft.com/office/drawing/2014/main" id="{7A88DFE9-DB89-4EB9-9FB1-D484EC0C1B58}"/>
              </a:ext>
            </a:extLst>
          </p:cNvPr>
          <p:cNvSpPr>
            <a:spLocks noGrp="1"/>
          </p:cNvSpPr>
          <p:nvPr>
            <p:ph type="ftr" sz="quarter" idx="21"/>
          </p:nvPr>
        </p:nvSpPr>
        <p:spPr/>
        <p:txBody>
          <a:bodyPr/>
          <a:lstStyle/>
          <a:p>
            <a:r>
              <a:rPr lang="en-US">
                <a:solidFill>
                  <a:schemeClr val="bg1"/>
                </a:solidFill>
              </a:rPr>
              <a:t>Annual Review</a:t>
            </a:r>
            <a:endParaRPr lang="en-US" dirty="0">
              <a:solidFill>
                <a:schemeClr val="bg1"/>
              </a:solidFill>
            </a:endParaRPr>
          </a:p>
        </p:txBody>
      </p:sp>
      <p:sp>
        <p:nvSpPr>
          <p:cNvPr id="7" name="Slide Number Placeholder 6">
            <a:extLst>
              <a:ext uri="{FF2B5EF4-FFF2-40B4-BE49-F238E27FC236}">
                <a16:creationId xmlns:a16="http://schemas.microsoft.com/office/drawing/2014/main" id="{450C09F4-4087-4A1E-B8B8-85A748DC9014}"/>
              </a:ext>
            </a:extLst>
          </p:cNvPr>
          <p:cNvSpPr>
            <a:spLocks noGrp="1"/>
          </p:cNvSpPr>
          <p:nvPr>
            <p:ph type="sldNum" sz="quarter" idx="22"/>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4038980645"/>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80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ummary">
    <p:bg>
      <p:bgPr>
        <a:solidFill>
          <a:schemeClr val="accent1"/>
        </a:soli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5D6FA74B-53F8-584F-85D3-47FB14D40E73}"/>
              </a:ext>
            </a:extLst>
          </p:cNvPr>
          <p:cNvSpPr>
            <a:spLocks noGrp="1"/>
          </p:cNvSpPr>
          <p:nvPr>
            <p:ph type="title"/>
          </p:nvPr>
        </p:nvSpPr>
        <p:spPr>
          <a:xfrm>
            <a:off x="1028700" y="999068"/>
            <a:ext cx="7810500" cy="645284"/>
          </a:xfrm>
          <a:prstGeom prst="rect">
            <a:avLst/>
          </a:prstGeom>
        </p:spPr>
        <p:txBody>
          <a:bodyPr lIns="0" tIns="0" rIns="0" bIns="0" anchor="b"/>
          <a:lstStyle/>
          <a:p>
            <a:r>
              <a:rPr lang="en-US" dirty="0"/>
              <a:t>Click to edit</a:t>
            </a:r>
          </a:p>
        </p:txBody>
      </p:sp>
      <p:cxnSp>
        <p:nvCxnSpPr>
          <p:cNvPr id="15" name="Straight Connector 14">
            <a:extLst>
              <a:ext uri="{FF2B5EF4-FFF2-40B4-BE49-F238E27FC236}">
                <a16:creationId xmlns:a16="http://schemas.microsoft.com/office/drawing/2014/main" id="{DC152369-C198-1E48-8F65-F6AC0534DFF6}"/>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BC8921E4-02B0-3748-9844-933F710058FA}"/>
              </a:ext>
            </a:extLst>
          </p:cNvPr>
          <p:cNvSpPr>
            <a:spLocks noGrp="1"/>
          </p:cNvSpPr>
          <p:nvPr>
            <p:ph type="body" sz="quarter" idx="10"/>
          </p:nvPr>
        </p:nvSpPr>
        <p:spPr>
          <a:xfrm>
            <a:off x="1028700" y="2321923"/>
            <a:ext cx="4876800" cy="3825952"/>
          </a:xfrm>
          <a:prstGeom prst="rect">
            <a:avLst/>
          </a:prstGeom>
        </p:spPr>
        <p:txBody>
          <a:bodyPr/>
          <a:lstStyle>
            <a:lvl1pPr>
              <a:buNone/>
              <a:defRPr sz="1800"/>
            </a:lvl1pPr>
          </a:lstStyle>
          <a:p>
            <a:pPr lvl="0"/>
            <a:r>
              <a:rPr lang="en-US" dirty="0"/>
              <a:t>Click to edit</a:t>
            </a:r>
          </a:p>
        </p:txBody>
      </p:sp>
      <p:sp>
        <p:nvSpPr>
          <p:cNvPr id="16" name="Text Placeholder 2">
            <a:extLst>
              <a:ext uri="{FF2B5EF4-FFF2-40B4-BE49-F238E27FC236}">
                <a16:creationId xmlns:a16="http://schemas.microsoft.com/office/drawing/2014/main" id="{43048678-0BD6-C448-8690-BD61FC60950D}"/>
              </a:ext>
            </a:extLst>
          </p:cNvPr>
          <p:cNvSpPr>
            <a:spLocks noGrp="1"/>
          </p:cNvSpPr>
          <p:nvPr>
            <p:ph type="body" sz="quarter" idx="11"/>
          </p:nvPr>
        </p:nvSpPr>
        <p:spPr>
          <a:xfrm>
            <a:off x="6248400" y="2286000"/>
            <a:ext cx="4876800" cy="2746375"/>
          </a:xfrm>
          <a:prstGeom prst="rect">
            <a:avLst/>
          </a:prstGeom>
        </p:spPr>
        <p:txBody>
          <a:bodyPr/>
          <a:lstStyle>
            <a:lvl1pPr>
              <a:buNone/>
              <a:defRPr sz="1800"/>
            </a:lvl1pPr>
          </a:lstStyle>
          <a:p>
            <a:pPr lvl="0"/>
            <a:r>
              <a:rPr lang="en-US"/>
              <a:t>Click to edit</a:t>
            </a:r>
          </a:p>
        </p:txBody>
      </p:sp>
      <p:sp>
        <p:nvSpPr>
          <p:cNvPr id="2" name="Date Placeholder 1">
            <a:extLst>
              <a:ext uri="{FF2B5EF4-FFF2-40B4-BE49-F238E27FC236}">
                <a16:creationId xmlns:a16="http://schemas.microsoft.com/office/drawing/2014/main" id="{AAC8134C-ADB9-4E1C-97DD-12E5DE2C7753}"/>
              </a:ext>
            </a:extLst>
          </p:cNvPr>
          <p:cNvSpPr>
            <a:spLocks noGrp="1"/>
          </p:cNvSpPr>
          <p:nvPr>
            <p:ph type="dt" sz="half" idx="12"/>
          </p:nvPr>
        </p:nvSpPr>
        <p:spPr/>
        <p:txBody>
          <a:bodyPr/>
          <a:lstStyle/>
          <a:p>
            <a:r>
              <a:rPr lang="en-US"/>
              <a:t>September 3, 20XX </a:t>
            </a:r>
            <a:endParaRPr lang="en-US" dirty="0"/>
          </a:p>
        </p:txBody>
      </p:sp>
      <p:sp>
        <p:nvSpPr>
          <p:cNvPr id="4" name="Footer Placeholder 3">
            <a:extLst>
              <a:ext uri="{FF2B5EF4-FFF2-40B4-BE49-F238E27FC236}">
                <a16:creationId xmlns:a16="http://schemas.microsoft.com/office/drawing/2014/main" id="{67A0C24D-14BB-46C9-A4C2-DB15E4FB9B2B}"/>
              </a:ext>
            </a:extLst>
          </p:cNvPr>
          <p:cNvSpPr>
            <a:spLocks noGrp="1"/>
          </p:cNvSpPr>
          <p:nvPr>
            <p:ph type="ftr" sz="quarter" idx="13"/>
          </p:nvPr>
        </p:nvSpPr>
        <p:spPr/>
        <p:txBody>
          <a:bodyPr/>
          <a:lstStyle/>
          <a:p>
            <a:r>
              <a:rPr lang="en-US">
                <a:solidFill>
                  <a:schemeClr val="bg1"/>
                </a:solidFill>
              </a:rPr>
              <a:t>Annual Review</a:t>
            </a:r>
            <a:endParaRPr lang="en-US" dirty="0">
              <a:solidFill>
                <a:schemeClr val="bg1"/>
              </a:solidFill>
            </a:endParaRPr>
          </a:p>
        </p:txBody>
      </p:sp>
      <p:sp>
        <p:nvSpPr>
          <p:cNvPr id="5" name="Slide Number Placeholder 4">
            <a:extLst>
              <a:ext uri="{FF2B5EF4-FFF2-40B4-BE49-F238E27FC236}">
                <a16:creationId xmlns:a16="http://schemas.microsoft.com/office/drawing/2014/main" id="{B033D085-5F13-41E2-9C46-08E3E2846CC8}"/>
              </a:ext>
            </a:extLst>
          </p:cNvPr>
          <p:cNvSpPr>
            <a:spLocks noGrp="1"/>
          </p:cNvSpPr>
          <p:nvPr>
            <p:ph type="sldNum" sz="quarter" idx="14"/>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2333889743"/>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B35C0DBA-B958-984A-8540-551D3604D6D8}"/>
              </a:ext>
            </a:extLst>
          </p:cNvPr>
          <p:cNvSpPr>
            <a:spLocks noGrp="1"/>
          </p:cNvSpPr>
          <p:nvPr>
            <p:ph type="title"/>
          </p:nvPr>
        </p:nvSpPr>
        <p:spPr>
          <a:xfrm>
            <a:off x="6257107" y="999068"/>
            <a:ext cx="4876800" cy="645284"/>
          </a:xfrm>
          <a:prstGeom prst="rect">
            <a:avLst/>
          </a:prstGeom>
        </p:spPr>
        <p:txBody>
          <a:bodyPr lIns="0" tIns="0" rIns="0" bIns="0" anchor="b"/>
          <a:lstStyle/>
          <a:p>
            <a:r>
              <a:rPr lang="en-US" dirty="0"/>
              <a:t>Click to edit</a:t>
            </a:r>
          </a:p>
        </p:txBody>
      </p:sp>
      <p:sp>
        <p:nvSpPr>
          <p:cNvPr id="25" name="Content Placeholder 2">
            <a:extLst>
              <a:ext uri="{FF2B5EF4-FFF2-40B4-BE49-F238E27FC236}">
                <a16:creationId xmlns:a16="http://schemas.microsoft.com/office/drawing/2014/main" id="{0C9ECF50-A899-D84A-8DA7-545D7B1945C4}"/>
              </a:ext>
            </a:extLst>
          </p:cNvPr>
          <p:cNvSpPr>
            <a:spLocks noGrp="1"/>
          </p:cNvSpPr>
          <p:nvPr>
            <p:ph sz="half" idx="1"/>
          </p:nvPr>
        </p:nvSpPr>
        <p:spPr>
          <a:xfrm>
            <a:off x="6257107" y="2286003"/>
            <a:ext cx="4876800" cy="2332729"/>
          </a:xfrm>
          <a:prstGeom prst="rect">
            <a:avLst/>
          </a:prstGeom>
        </p:spPr>
        <p:txBody>
          <a:bodyPr lIns="0" tIns="0" rIns="0" bIns="0"/>
          <a:lstStyle>
            <a:lvl1pPr marL="0" indent="0">
              <a:lnSpc>
                <a:spcPct val="100000"/>
              </a:lnSpc>
              <a:buNone/>
              <a:defRPr sz="1800"/>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lang="en-US" dirty="0"/>
              <a:t>Click to edit</a:t>
            </a:r>
          </a:p>
        </p:txBody>
      </p:sp>
      <p:cxnSp>
        <p:nvCxnSpPr>
          <p:cNvPr id="11" name="Straight Connector 10">
            <a:extLst>
              <a:ext uri="{FF2B5EF4-FFF2-40B4-BE49-F238E27FC236}">
                <a16:creationId xmlns:a16="http://schemas.microsoft.com/office/drawing/2014/main" id="{0C23E260-2F88-C54F-893E-80966D14934A}"/>
              </a:ext>
            </a:extLst>
          </p:cNvPr>
          <p:cNvCxnSpPr>
            <a:cxnSpLocks/>
          </p:cNvCxnSpPr>
          <p:nvPr userDrawn="1"/>
        </p:nvCxnSpPr>
        <p:spPr>
          <a:xfrm>
            <a:off x="6261560" y="1869925"/>
            <a:ext cx="4872347" cy="0"/>
          </a:xfrm>
          <a:prstGeom prst="line">
            <a:avLst/>
          </a:prstGeom>
          <a:ln w="76200"/>
        </p:spPr>
        <p:style>
          <a:lnRef idx="1">
            <a:schemeClr val="dk1"/>
          </a:lnRef>
          <a:fillRef idx="0">
            <a:schemeClr val="dk1"/>
          </a:fillRef>
          <a:effectRef idx="0">
            <a:schemeClr val="dk1"/>
          </a:effectRef>
          <a:fontRef idx="minor">
            <a:schemeClr val="tx1"/>
          </a:fontRef>
        </p:style>
      </p:cxnSp>
      <p:sp>
        <p:nvSpPr>
          <p:cNvPr id="4" name="Picture Placeholder 3">
            <a:extLst>
              <a:ext uri="{FF2B5EF4-FFF2-40B4-BE49-F238E27FC236}">
                <a16:creationId xmlns:a16="http://schemas.microsoft.com/office/drawing/2014/main" id="{141785DC-164D-344A-8D61-85C59CABECCD}"/>
              </a:ext>
            </a:extLst>
          </p:cNvPr>
          <p:cNvSpPr>
            <a:spLocks noGrp="1"/>
          </p:cNvSpPr>
          <p:nvPr>
            <p:ph type="pic" sz="quarter" idx="10"/>
          </p:nvPr>
        </p:nvSpPr>
        <p:spPr>
          <a:xfrm>
            <a:off x="0" y="990600"/>
            <a:ext cx="4837176" cy="4837176"/>
          </a:xfrm>
          <a:prstGeom prst="rect">
            <a:avLst/>
          </a:prstGeom>
        </p:spPr>
        <p:txBody>
          <a:bodyPr/>
          <a:lstStyle/>
          <a:p>
            <a:endParaRPr lang="en-US" dirty="0"/>
          </a:p>
        </p:txBody>
      </p:sp>
      <p:sp>
        <p:nvSpPr>
          <p:cNvPr id="9" name="Content Placeholder 13">
            <a:extLst>
              <a:ext uri="{FF2B5EF4-FFF2-40B4-BE49-F238E27FC236}">
                <a16:creationId xmlns:a16="http://schemas.microsoft.com/office/drawing/2014/main" id="{8B57D363-927D-CE43-AD8A-2F5E6CC59E9F}"/>
              </a:ext>
            </a:extLst>
          </p:cNvPr>
          <p:cNvSpPr>
            <a:spLocks noGrp="1"/>
          </p:cNvSpPr>
          <p:nvPr>
            <p:ph sz="quarter" idx="12"/>
          </p:nvPr>
        </p:nvSpPr>
        <p:spPr>
          <a:xfrm>
            <a:off x="6257107" y="4659581"/>
            <a:ext cx="4876800" cy="543031"/>
          </a:xfrm>
          <a:prstGeom prst="rect">
            <a:avLst/>
          </a:prstGeom>
        </p:spPr>
        <p:txBody>
          <a:bodyPr lIns="0" tIns="0" rIns="0" bIns="0" anchor="t"/>
          <a:lstStyle>
            <a:lvl1pPr marL="0" indent="0">
              <a:buFontTx/>
              <a:buNone/>
              <a:defRPr sz="1600"/>
            </a:lvl1pPr>
            <a:lvl2pPr marL="457200" indent="0">
              <a:buFontTx/>
              <a:buNone/>
              <a:defRPr sz="1200"/>
            </a:lvl2pPr>
            <a:lvl3pPr marL="914400" indent="0">
              <a:buFontTx/>
              <a:buNone/>
              <a:defRPr sz="1200"/>
            </a:lvl3pPr>
            <a:lvl4pPr marL="1371600" indent="0">
              <a:buFontTx/>
              <a:buNone/>
              <a:defRPr sz="1200"/>
            </a:lvl4pPr>
            <a:lvl5pPr marL="1828800" indent="0">
              <a:buFontTx/>
              <a:buNone/>
              <a:defRPr sz="1200"/>
            </a:lvl5pPr>
          </a:lstStyle>
          <a:p>
            <a:pPr lvl="0"/>
            <a:r>
              <a:rPr lang="en-US" dirty="0"/>
              <a:t>Click to edit</a:t>
            </a:r>
          </a:p>
        </p:txBody>
      </p:sp>
      <p:sp>
        <p:nvSpPr>
          <p:cNvPr id="6" name="Date Placeholder 5">
            <a:extLst>
              <a:ext uri="{FF2B5EF4-FFF2-40B4-BE49-F238E27FC236}">
                <a16:creationId xmlns:a16="http://schemas.microsoft.com/office/drawing/2014/main" id="{DB2FDBC3-20E9-45B6-850D-2F34EA22D1B8}"/>
              </a:ext>
            </a:extLst>
          </p:cNvPr>
          <p:cNvSpPr>
            <a:spLocks noGrp="1"/>
          </p:cNvSpPr>
          <p:nvPr>
            <p:ph type="dt" sz="half" idx="13"/>
          </p:nvPr>
        </p:nvSpPr>
        <p:spPr/>
        <p:txBody>
          <a:bodyPr/>
          <a:lstStyle/>
          <a:p>
            <a:r>
              <a:rPr lang="en-US"/>
              <a:t>September 3, 20XX </a:t>
            </a:r>
            <a:endParaRPr lang="en-US" dirty="0"/>
          </a:p>
        </p:txBody>
      </p:sp>
      <p:sp>
        <p:nvSpPr>
          <p:cNvPr id="7" name="Footer Placeholder 6">
            <a:extLst>
              <a:ext uri="{FF2B5EF4-FFF2-40B4-BE49-F238E27FC236}">
                <a16:creationId xmlns:a16="http://schemas.microsoft.com/office/drawing/2014/main" id="{BC17A152-7FD0-42FA-9937-8667D4B75152}"/>
              </a:ext>
            </a:extLst>
          </p:cNvPr>
          <p:cNvSpPr>
            <a:spLocks noGrp="1"/>
          </p:cNvSpPr>
          <p:nvPr>
            <p:ph type="ftr" sz="quarter" idx="14"/>
          </p:nvPr>
        </p:nvSpPr>
        <p:spPr/>
        <p:txBody>
          <a:bodyPr/>
          <a:lstStyle/>
          <a:p>
            <a:r>
              <a:rPr lang="en-US">
                <a:solidFill>
                  <a:schemeClr val="bg1"/>
                </a:solidFill>
              </a:rPr>
              <a:t>Annual Review</a:t>
            </a:r>
            <a:endParaRPr lang="en-US" dirty="0">
              <a:solidFill>
                <a:schemeClr val="bg1"/>
              </a:solidFill>
            </a:endParaRPr>
          </a:p>
        </p:txBody>
      </p:sp>
      <p:sp>
        <p:nvSpPr>
          <p:cNvPr id="8" name="Slide Number Placeholder 7">
            <a:extLst>
              <a:ext uri="{FF2B5EF4-FFF2-40B4-BE49-F238E27FC236}">
                <a16:creationId xmlns:a16="http://schemas.microsoft.com/office/drawing/2014/main" id="{B687AABD-BCAB-4325-8510-954CAAD92A9D}"/>
              </a:ext>
            </a:extLst>
          </p:cNvPr>
          <p:cNvSpPr>
            <a:spLocks noGrp="1"/>
          </p:cNvSpPr>
          <p:nvPr>
            <p:ph type="sldNum" sz="quarter" idx="15"/>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1218541589"/>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7687ADE-BAA9-634F-96B8-ACF4EE9BDFC7}"/>
              </a:ext>
              <a:ext uri="{C183D7F6-B498-43B3-948B-1728B52AA6E4}">
                <adec:decorative xmlns:adec="http://schemas.microsoft.com/office/drawing/2017/decorative" val="1"/>
              </a:ext>
            </a:extLst>
          </p:cNvPr>
          <p:cNvSpPr>
            <a:spLocks/>
          </p:cNvSpPr>
          <p:nvPr userDrawn="1"/>
        </p:nvSpPr>
        <p:spPr bwMode="auto">
          <a:xfrm>
            <a:off x="0" y="-6836"/>
            <a:ext cx="11158847" cy="5824847"/>
          </a:xfrm>
          <a:prstGeom prst="rect">
            <a:avLst/>
          </a:prstGeom>
          <a:solidFill>
            <a:schemeClr val="accent1"/>
          </a:solidFill>
          <a:ln>
            <a:noFill/>
          </a:ln>
        </p:spPr>
        <p:txBody>
          <a:bodyPr rot="0" vert="horz" wrap="square" lIns="91440" tIns="45720" rIns="91440" bIns="45720" anchor="t" anchorCtr="0" upright="1">
            <a:noAutofit/>
          </a:bodyPr>
          <a:lstStyle/>
          <a:p>
            <a:endParaRPr lang="en-US" dirty="0"/>
          </a:p>
        </p:txBody>
      </p:sp>
      <p:sp>
        <p:nvSpPr>
          <p:cNvPr id="3" name="Text Placeholder 2">
            <a:extLst>
              <a:ext uri="{FF2B5EF4-FFF2-40B4-BE49-F238E27FC236}">
                <a16:creationId xmlns:a16="http://schemas.microsoft.com/office/drawing/2014/main" id="{8BFC26CF-26CC-354C-BB60-AD3E01D575ED}"/>
              </a:ext>
            </a:extLst>
          </p:cNvPr>
          <p:cNvSpPr>
            <a:spLocks noGrp="1"/>
          </p:cNvSpPr>
          <p:nvPr>
            <p:ph type="body" sz="quarter" idx="10"/>
          </p:nvPr>
        </p:nvSpPr>
        <p:spPr>
          <a:xfrm>
            <a:off x="1028700" y="2286000"/>
            <a:ext cx="7810499" cy="2904530"/>
          </a:xfrm>
          <a:prstGeom prst="rect">
            <a:avLst/>
          </a:prstGeom>
        </p:spPr>
        <p:txBody>
          <a:bodyPr lIns="0" tIns="0" rIns="0" bIns="0"/>
          <a:lstStyle>
            <a:lvl1pPr marL="0" indent="0">
              <a:lnSpc>
                <a:spcPct val="100000"/>
              </a:lnSpc>
              <a:buNone/>
              <a:defRPr sz="28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a:t>
            </a:r>
          </a:p>
        </p:txBody>
      </p:sp>
      <p:cxnSp>
        <p:nvCxnSpPr>
          <p:cNvPr id="11" name="Straight Connector 10">
            <a:extLst>
              <a:ext uri="{FF2B5EF4-FFF2-40B4-BE49-F238E27FC236}">
                <a16:creationId xmlns:a16="http://schemas.microsoft.com/office/drawing/2014/main" id="{BBEC4E73-6A9F-2F46-89D1-559CE56C12BE}"/>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17" name="Title 1">
            <a:extLst>
              <a:ext uri="{FF2B5EF4-FFF2-40B4-BE49-F238E27FC236}">
                <a16:creationId xmlns:a16="http://schemas.microsoft.com/office/drawing/2014/main" id="{88BFD865-74BB-5B40-8DA8-7D7B921A75F5}"/>
              </a:ext>
            </a:extLst>
          </p:cNvPr>
          <p:cNvSpPr>
            <a:spLocks noGrp="1"/>
          </p:cNvSpPr>
          <p:nvPr>
            <p:ph type="title"/>
          </p:nvPr>
        </p:nvSpPr>
        <p:spPr>
          <a:xfrm>
            <a:off x="1028700" y="999068"/>
            <a:ext cx="7810500" cy="645284"/>
          </a:xfrm>
          <a:prstGeom prst="rect">
            <a:avLst/>
          </a:prstGeom>
        </p:spPr>
        <p:txBody>
          <a:bodyPr lIns="0" tIns="0" rIns="0" bIns="0" anchor="b"/>
          <a:lstStyle/>
          <a:p>
            <a:r>
              <a:rPr lang="en-US" dirty="0"/>
              <a:t>Click to edit</a:t>
            </a:r>
          </a:p>
        </p:txBody>
      </p:sp>
      <p:sp>
        <p:nvSpPr>
          <p:cNvPr id="13" name="Footer Placeholder 12">
            <a:extLst>
              <a:ext uri="{FF2B5EF4-FFF2-40B4-BE49-F238E27FC236}">
                <a16:creationId xmlns:a16="http://schemas.microsoft.com/office/drawing/2014/main" id="{71D589B3-67A1-4B39-9EEF-2FB7AB10ECED}"/>
              </a:ext>
            </a:extLst>
          </p:cNvPr>
          <p:cNvSpPr>
            <a:spLocks noGrp="1"/>
          </p:cNvSpPr>
          <p:nvPr>
            <p:ph type="ftr" sz="quarter" idx="12"/>
          </p:nvPr>
        </p:nvSpPr>
        <p:spPr/>
        <p:txBody>
          <a:bodyPr/>
          <a:lstStyle/>
          <a:p>
            <a:r>
              <a:rPr lang="en-US">
                <a:solidFill>
                  <a:schemeClr val="bg1"/>
                </a:solidFill>
              </a:rPr>
              <a:t>Annual Review</a:t>
            </a:r>
            <a:endParaRPr lang="en-US" dirty="0">
              <a:solidFill>
                <a:schemeClr val="bg1"/>
              </a:solidFill>
            </a:endParaRPr>
          </a:p>
        </p:txBody>
      </p:sp>
      <p:sp>
        <p:nvSpPr>
          <p:cNvPr id="14" name="Slide Number Placeholder 13">
            <a:extLst>
              <a:ext uri="{FF2B5EF4-FFF2-40B4-BE49-F238E27FC236}">
                <a16:creationId xmlns:a16="http://schemas.microsoft.com/office/drawing/2014/main" id="{F5D91E6B-55B5-4092-AD3B-F7E1FD004599}"/>
              </a:ext>
            </a:extLst>
          </p:cNvPr>
          <p:cNvSpPr>
            <a:spLocks noGrp="1"/>
          </p:cNvSpPr>
          <p:nvPr>
            <p:ph type="sldNum" sz="quarter" idx="13"/>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711631227"/>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B35C0DBA-B958-984A-8540-551D3604D6D8}"/>
              </a:ext>
            </a:extLst>
          </p:cNvPr>
          <p:cNvSpPr>
            <a:spLocks noGrp="1"/>
          </p:cNvSpPr>
          <p:nvPr>
            <p:ph type="title"/>
          </p:nvPr>
        </p:nvSpPr>
        <p:spPr>
          <a:xfrm>
            <a:off x="1028700" y="999068"/>
            <a:ext cx="4876800" cy="645284"/>
          </a:xfrm>
          <a:prstGeom prst="rect">
            <a:avLst/>
          </a:prstGeom>
        </p:spPr>
        <p:txBody>
          <a:bodyPr lIns="0" tIns="0" rIns="0" bIns="0" anchor="b"/>
          <a:lstStyle/>
          <a:p>
            <a:r>
              <a:rPr lang="en-US" dirty="0"/>
              <a:t>Click to edit</a:t>
            </a:r>
          </a:p>
        </p:txBody>
      </p:sp>
      <p:sp>
        <p:nvSpPr>
          <p:cNvPr id="25" name="Content Placeholder 2">
            <a:extLst>
              <a:ext uri="{FF2B5EF4-FFF2-40B4-BE49-F238E27FC236}">
                <a16:creationId xmlns:a16="http://schemas.microsoft.com/office/drawing/2014/main" id="{0C9ECF50-A899-D84A-8DA7-545D7B1945C4}"/>
              </a:ext>
            </a:extLst>
          </p:cNvPr>
          <p:cNvSpPr>
            <a:spLocks noGrp="1"/>
          </p:cNvSpPr>
          <p:nvPr>
            <p:ph sz="half" idx="1"/>
          </p:nvPr>
        </p:nvSpPr>
        <p:spPr>
          <a:xfrm>
            <a:off x="1028700" y="2286003"/>
            <a:ext cx="4876800" cy="3568696"/>
          </a:xfrm>
          <a:prstGeom prst="rect">
            <a:avLst/>
          </a:prstGeom>
        </p:spPr>
        <p:txBody>
          <a:bodyPr lIns="0" tIns="0" rIns="0" bIns="0"/>
          <a:lstStyle>
            <a:lvl1pPr marL="0" indent="0">
              <a:lnSpc>
                <a:spcPct val="100000"/>
              </a:lnSpc>
              <a:buNone/>
              <a:defRPr sz="1800"/>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lang="en-US" dirty="0"/>
              <a:t>Click to edit</a:t>
            </a:r>
          </a:p>
        </p:txBody>
      </p:sp>
      <p:cxnSp>
        <p:nvCxnSpPr>
          <p:cNvPr id="11" name="Straight Connector 10">
            <a:extLst>
              <a:ext uri="{FF2B5EF4-FFF2-40B4-BE49-F238E27FC236}">
                <a16:creationId xmlns:a16="http://schemas.microsoft.com/office/drawing/2014/main" id="{0C23E260-2F88-C54F-893E-80966D14934A}"/>
              </a:ext>
            </a:extLst>
          </p:cNvPr>
          <p:cNvCxnSpPr>
            <a:cxnSpLocks/>
          </p:cNvCxnSpPr>
          <p:nvPr userDrawn="1"/>
        </p:nvCxnSpPr>
        <p:spPr>
          <a:xfrm>
            <a:off x="1033153" y="1869925"/>
            <a:ext cx="4872347" cy="0"/>
          </a:xfrm>
          <a:prstGeom prst="line">
            <a:avLst/>
          </a:prstGeom>
          <a:ln w="76200"/>
        </p:spPr>
        <p:style>
          <a:lnRef idx="1">
            <a:schemeClr val="dk1"/>
          </a:lnRef>
          <a:fillRef idx="0">
            <a:schemeClr val="dk1"/>
          </a:fillRef>
          <a:effectRef idx="0">
            <a:schemeClr val="dk1"/>
          </a:effectRef>
          <a:fontRef idx="minor">
            <a:schemeClr val="tx1"/>
          </a:fontRef>
        </p:style>
      </p:cxnSp>
      <p:sp>
        <p:nvSpPr>
          <p:cNvPr id="4" name="Picture Placeholder 3">
            <a:extLst>
              <a:ext uri="{FF2B5EF4-FFF2-40B4-BE49-F238E27FC236}">
                <a16:creationId xmlns:a16="http://schemas.microsoft.com/office/drawing/2014/main" id="{141785DC-164D-344A-8D61-85C59CABECCD}"/>
              </a:ext>
            </a:extLst>
          </p:cNvPr>
          <p:cNvSpPr>
            <a:spLocks noGrp="1"/>
          </p:cNvSpPr>
          <p:nvPr>
            <p:ph type="pic" sz="quarter" idx="10"/>
          </p:nvPr>
        </p:nvSpPr>
        <p:spPr>
          <a:xfrm>
            <a:off x="7354824" y="990600"/>
            <a:ext cx="4837176" cy="4837176"/>
          </a:xfrm>
          <a:prstGeom prst="rect">
            <a:avLst/>
          </a:prstGeom>
        </p:spPr>
        <p:txBody>
          <a:bodyPr/>
          <a:lstStyle/>
          <a:p>
            <a:endParaRPr lang="en-US" dirty="0"/>
          </a:p>
        </p:txBody>
      </p:sp>
      <p:sp>
        <p:nvSpPr>
          <p:cNvPr id="6" name="Date Placeholder 5">
            <a:extLst>
              <a:ext uri="{FF2B5EF4-FFF2-40B4-BE49-F238E27FC236}">
                <a16:creationId xmlns:a16="http://schemas.microsoft.com/office/drawing/2014/main" id="{AAE1D3B9-B2D1-4927-BE44-8408FBD84C06}"/>
              </a:ext>
            </a:extLst>
          </p:cNvPr>
          <p:cNvSpPr>
            <a:spLocks noGrp="1"/>
          </p:cNvSpPr>
          <p:nvPr>
            <p:ph type="dt" sz="half" idx="11"/>
          </p:nvPr>
        </p:nvSpPr>
        <p:spPr/>
        <p:txBody>
          <a:bodyPr/>
          <a:lstStyle/>
          <a:p>
            <a:r>
              <a:rPr lang="en-US"/>
              <a:t>September 3, 20XX </a:t>
            </a:r>
            <a:endParaRPr lang="en-US" dirty="0"/>
          </a:p>
        </p:txBody>
      </p:sp>
      <p:sp>
        <p:nvSpPr>
          <p:cNvPr id="7" name="Footer Placeholder 6">
            <a:extLst>
              <a:ext uri="{FF2B5EF4-FFF2-40B4-BE49-F238E27FC236}">
                <a16:creationId xmlns:a16="http://schemas.microsoft.com/office/drawing/2014/main" id="{67447116-BCE7-456E-88B8-96ADC76E5FC5}"/>
              </a:ext>
            </a:extLst>
          </p:cNvPr>
          <p:cNvSpPr>
            <a:spLocks noGrp="1"/>
          </p:cNvSpPr>
          <p:nvPr>
            <p:ph type="ftr" sz="quarter" idx="12"/>
          </p:nvPr>
        </p:nvSpPr>
        <p:spPr/>
        <p:txBody>
          <a:bodyPr/>
          <a:lstStyle/>
          <a:p>
            <a:r>
              <a:rPr lang="en-US">
                <a:solidFill>
                  <a:schemeClr val="bg1"/>
                </a:solidFill>
              </a:rPr>
              <a:t>Annual Review</a:t>
            </a:r>
            <a:endParaRPr lang="en-US" dirty="0">
              <a:solidFill>
                <a:schemeClr val="bg1"/>
              </a:solidFill>
            </a:endParaRPr>
          </a:p>
        </p:txBody>
      </p:sp>
      <p:sp>
        <p:nvSpPr>
          <p:cNvPr id="8" name="Slide Number Placeholder 7">
            <a:extLst>
              <a:ext uri="{FF2B5EF4-FFF2-40B4-BE49-F238E27FC236}">
                <a16:creationId xmlns:a16="http://schemas.microsoft.com/office/drawing/2014/main" id="{D03B6347-A35F-4216-9988-7393E598E123}"/>
              </a:ext>
            </a:extLst>
          </p:cNvPr>
          <p:cNvSpPr>
            <a:spLocks noGrp="1"/>
          </p:cNvSpPr>
          <p:nvPr>
            <p:ph type="sldNum" sz="quarter" idx="13"/>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2426016581"/>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Break">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6FD808B2-C5CA-FE45-B556-461D856BF7A0}"/>
              </a:ext>
            </a:extLst>
          </p:cNvPr>
          <p:cNvSpPr>
            <a:spLocks noGrp="1"/>
          </p:cNvSpPr>
          <p:nvPr>
            <p:ph type="pic" sz="quarter" idx="10"/>
          </p:nvPr>
        </p:nvSpPr>
        <p:spPr>
          <a:xfrm>
            <a:off x="0" y="0"/>
            <a:ext cx="12192000" cy="6858000"/>
          </a:xfrm>
          <a:prstGeom prst="rect">
            <a:avLst/>
          </a:prstGeom>
        </p:spPr>
        <p:txBody>
          <a:bodyPr/>
          <a:lstStyle/>
          <a:p>
            <a:endParaRPr lang="en-US" dirty="0"/>
          </a:p>
        </p:txBody>
      </p:sp>
      <p:cxnSp>
        <p:nvCxnSpPr>
          <p:cNvPr id="11" name="Straight Connector 10">
            <a:extLst>
              <a:ext uri="{FF2B5EF4-FFF2-40B4-BE49-F238E27FC236}">
                <a16:creationId xmlns:a16="http://schemas.microsoft.com/office/drawing/2014/main" id="{4425CA9F-967F-1545-8E32-09F4DB0F04F6}"/>
              </a:ext>
            </a:extLst>
          </p:cNvPr>
          <p:cNvCxnSpPr>
            <a:cxnSpLocks/>
          </p:cNvCxnSpPr>
          <p:nvPr userDrawn="1"/>
        </p:nvCxnSpPr>
        <p:spPr>
          <a:xfrm flipV="1">
            <a:off x="1044475" y="1862667"/>
            <a:ext cx="10103049" cy="8670"/>
          </a:xfrm>
          <a:prstGeom prst="line">
            <a:avLst/>
          </a:prstGeom>
          <a:ln w="76200"/>
        </p:spPr>
        <p:style>
          <a:lnRef idx="1">
            <a:schemeClr val="dk1"/>
          </a:lnRef>
          <a:fillRef idx="0">
            <a:schemeClr val="dk1"/>
          </a:fillRef>
          <a:effectRef idx="0">
            <a:schemeClr val="dk1"/>
          </a:effectRef>
          <a:fontRef idx="minor">
            <a:schemeClr val="tx1"/>
          </a:fontRef>
        </p:style>
      </p:cxnSp>
      <p:sp>
        <p:nvSpPr>
          <p:cNvPr id="15" name="Title 1">
            <a:extLst>
              <a:ext uri="{FF2B5EF4-FFF2-40B4-BE49-F238E27FC236}">
                <a16:creationId xmlns:a16="http://schemas.microsoft.com/office/drawing/2014/main" id="{69DD4EBD-237B-7245-A9C2-A37674E23EEF}"/>
              </a:ext>
            </a:extLst>
          </p:cNvPr>
          <p:cNvSpPr>
            <a:spLocks noGrp="1"/>
          </p:cNvSpPr>
          <p:nvPr>
            <p:ph type="title"/>
          </p:nvPr>
        </p:nvSpPr>
        <p:spPr>
          <a:xfrm>
            <a:off x="1028700" y="999068"/>
            <a:ext cx="7810500" cy="645284"/>
          </a:xfrm>
          <a:prstGeom prst="rect">
            <a:avLst/>
          </a:prstGeom>
        </p:spPr>
        <p:txBody>
          <a:bodyPr lIns="0" tIns="0" rIns="0" bIns="0" anchor="b"/>
          <a:lstStyle/>
          <a:p>
            <a:r>
              <a:rPr lang="en-US" dirty="0"/>
              <a:t>Click to edit</a:t>
            </a:r>
          </a:p>
        </p:txBody>
      </p:sp>
    </p:spTree>
    <p:extLst>
      <p:ext uri="{BB962C8B-B14F-4D97-AF65-F5344CB8AC3E}">
        <p14:creationId xmlns:p14="http://schemas.microsoft.com/office/powerpoint/2010/main" val="2681577982"/>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BA6D65B-10A2-D743-9FFA-D14B8696F310}"/>
              </a:ext>
              <a:ext uri="{C183D7F6-B498-43B3-948B-1728B52AA6E4}">
                <adec:decorative xmlns:adec="http://schemas.microsoft.com/office/drawing/2017/decorative" val="1"/>
              </a:ext>
            </a:extLst>
          </p:cNvPr>
          <p:cNvSpPr>
            <a:spLocks/>
          </p:cNvSpPr>
          <p:nvPr userDrawn="1"/>
        </p:nvSpPr>
        <p:spPr bwMode="auto">
          <a:xfrm>
            <a:off x="0" y="-6836"/>
            <a:ext cx="11158847" cy="5824847"/>
          </a:xfrm>
          <a:prstGeom prst="rect">
            <a:avLst/>
          </a:prstGeom>
          <a:solidFill>
            <a:schemeClr val="accent1"/>
          </a:solidFill>
          <a:ln>
            <a:noFill/>
          </a:ln>
        </p:spPr>
        <p:txBody>
          <a:bodyPr rot="0" vert="horz" wrap="square" lIns="91440" tIns="45720" rIns="91440" bIns="45720" anchor="t" anchorCtr="0" upright="1">
            <a:noAutofit/>
          </a:bodyPr>
          <a:lstStyle/>
          <a:p>
            <a:endParaRPr lang="en-US" dirty="0"/>
          </a:p>
        </p:txBody>
      </p:sp>
      <p:sp>
        <p:nvSpPr>
          <p:cNvPr id="10" name="Chart Placeholder 3">
            <a:extLst>
              <a:ext uri="{FF2B5EF4-FFF2-40B4-BE49-F238E27FC236}">
                <a16:creationId xmlns:a16="http://schemas.microsoft.com/office/drawing/2014/main" id="{FCB9F5CF-0F1D-284B-B997-AC308FED47B9}"/>
              </a:ext>
            </a:extLst>
          </p:cNvPr>
          <p:cNvSpPr>
            <a:spLocks noGrp="1"/>
          </p:cNvSpPr>
          <p:nvPr>
            <p:ph type="chart" sz="quarter" idx="11"/>
          </p:nvPr>
        </p:nvSpPr>
        <p:spPr>
          <a:xfrm>
            <a:off x="951345" y="2286000"/>
            <a:ext cx="9145155" cy="3164926"/>
          </a:xfrm>
          <a:prstGeom prst="rect">
            <a:avLst/>
          </a:prstGeom>
        </p:spPr>
        <p:txBody>
          <a:bodyPr/>
          <a:lstStyle/>
          <a:p>
            <a:r>
              <a:rPr lang="en-US" dirty="0"/>
              <a:t>Click icon to add chart</a:t>
            </a:r>
          </a:p>
        </p:txBody>
      </p:sp>
      <p:sp>
        <p:nvSpPr>
          <p:cNvPr id="11" name="Title 1">
            <a:extLst>
              <a:ext uri="{FF2B5EF4-FFF2-40B4-BE49-F238E27FC236}">
                <a16:creationId xmlns:a16="http://schemas.microsoft.com/office/drawing/2014/main" id="{A5652B48-7CDD-5645-B29B-54727CA5FFDF}"/>
              </a:ext>
            </a:extLst>
          </p:cNvPr>
          <p:cNvSpPr>
            <a:spLocks noGrp="1"/>
          </p:cNvSpPr>
          <p:nvPr>
            <p:ph type="title"/>
          </p:nvPr>
        </p:nvSpPr>
        <p:spPr>
          <a:xfrm>
            <a:off x="1028700" y="999068"/>
            <a:ext cx="7810500" cy="645284"/>
          </a:xfrm>
          <a:prstGeom prst="rect">
            <a:avLst/>
          </a:prstGeom>
        </p:spPr>
        <p:txBody>
          <a:bodyPr lIns="0" tIns="0" rIns="0" bIns="0" anchor="b"/>
          <a:lstStyle/>
          <a:p>
            <a:r>
              <a:rPr lang="en-US" dirty="0"/>
              <a:t>Click to edit</a:t>
            </a:r>
          </a:p>
        </p:txBody>
      </p:sp>
      <p:cxnSp>
        <p:nvCxnSpPr>
          <p:cNvPr id="12" name="Straight Connector 11">
            <a:extLst>
              <a:ext uri="{FF2B5EF4-FFF2-40B4-BE49-F238E27FC236}">
                <a16:creationId xmlns:a16="http://schemas.microsoft.com/office/drawing/2014/main" id="{0C0F4C76-2690-7448-8D03-9692C2BB1016}"/>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5" name="Date Placeholder 4">
            <a:extLst>
              <a:ext uri="{FF2B5EF4-FFF2-40B4-BE49-F238E27FC236}">
                <a16:creationId xmlns:a16="http://schemas.microsoft.com/office/drawing/2014/main" id="{BA1C09B5-CD25-4B65-9120-D8EBD79ABC86}"/>
              </a:ext>
            </a:extLst>
          </p:cNvPr>
          <p:cNvSpPr>
            <a:spLocks noGrp="1"/>
          </p:cNvSpPr>
          <p:nvPr>
            <p:ph type="dt" sz="half" idx="12"/>
          </p:nvPr>
        </p:nvSpPr>
        <p:spPr/>
        <p:txBody>
          <a:bodyPr/>
          <a:lstStyle/>
          <a:p>
            <a:r>
              <a:rPr lang="en-US"/>
              <a:t>September 3, 20XX </a:t>
            </a:r>
            <a:endParaRPr lang="en-US" dirty="0"/>
          </a:p>
        </p:txBody>
      </p:sp>
      <p:sp>
        <p:nvSpPr>
          <p:cNvPr id="6" name="Footer Placeholder 5">
            <a:extLst>
              <a:ext uri="{FF2B5EF4-FFF2-40B4-BE49-F238E27FC236}">
                <a16:creationId xmlns:a16="http://schemas.microsoft.com/office/drawing/2014/main" id="{EC6281DE-BBF4-4AA1-B110-DC418232A013}"/>
              </a:ext>
            </a:extLst>
          </p:cNvPr>
          <p:cNvSpPr>
            <a:spLocks noGrp="1"/>
          </p:cNvSpPr>
          <p:nvPr>
            <p:ph type="ftr" sz="quarter" idx="13"/>
          </p:nvPr>
        </p:nvSpPr>
        <p:spPr/>
        <p:txBody>
          <a:bodyPr/>
          <a:lstStyle/>
          <a:p>
            <a:r>
              <a:rPr lang="en-US">
                <a:solidFill>
                  <a:schemeClr val="bg1"/>
                </a:solidFill>
              </a:rPr>
              <a:t>Annual Review</a:t>
            </a:r>
            <a:endParaRPr lang="en-US" dirty="0">
              <a:solidFill>
                <a:schemeClr val="bg1"/>
              </a:solidFill>
            </a:endParaRPr>
          </a:p>
        </p:txBody>
      </p:sp>
      <p:sp>
        <p:nvSpPr>
          <p:cNvPr id="7" name="Slide Number Placeholder 6">
            <a:extLst>
              <a:ext uri="{FF2B5EF4-FFF2-40B4-BE49-F238E27FC236}">
                <a16:creationId xmlns:a16="http://schemas.microsoft.com/office/drawing/2014/main" id="{7839333A-6926-414D-9C9D-B62395A38A86}"/>
              </a:ext>
            </a:extLst>
          </p:cNvPr>
          <p:cNvSpPr>
            <a:spLocks noGrp="1"/>
          </p:cNvSpPr>
          <p:nvPr>
            <p:ph type="sldNum" sz="quarter" idx="14"/>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2653965856"/>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guide id="6" pos="636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1855E5B9-5A63-2D46-8653-3FD1F538F58A}"/>
              </a:ext>
              <a:ext uri="{C183D7F6-B498-43B3-948B-1728B52AA6E4}">
                <adec:decorative xmlns:adec="http://schemas.microsoft.com/office/drawing/2017/decorative" val="1"/>
              </a:ext>
            </a:extLst>
          </p:cNvPr>
          <p:cNvSpPr>
            <a:spLocks/>
          </p:cNvSpPr>
          <p:nvPr userDrawn="1"/>
        </p:nvSpPr>
        <p:spPr bwMode="auto">
          <a:xfrm>
            <a:off x="0" y="4453"/>
            <a:ext cx="11158847" cy="5824847"/>
          </a:xfrm>
          <a:prstGeom prst="rect">
            <a:avLst/>
          </a:prstGeom>
          <a:solidFill>
            <a:schemeClr val="accent2"/>
          </a:solidFill>
          <a:ln>
            <a:noFill/>
          </a:ln>
        </p:spPr>
        <p:txBody>
          <a:bodyPr rot="0" vert="horz" wrap="square" lIns="91440" tIns="45720" rIns="91440" bIns="45720" anchor="t" anchorCtr="0" upright="1">
            <a:noAutofit/>
          </a:bodyPr>
          <a:lstStyle/>
          <a:p>
            <a:endParaRPr lang="en-US" dirty="0"/>
          </a:p>
        </p:txBody>
      </p:sp>
      <p:sp>
        <p:nvSpPr>
          <p:cNvPr id="3" name="Table Placeholder 2">
            <a:extLst>
              <a:ext uri="{FF2B5EF4-FFF2-40B4-BE49-F238E27FC236}">
                <a16:creationId xmlns:a16="http://schemas.microsoft.com/office/drawing/2014/main" id="{03FB492B-801F-1741-BD1B-89F9C6BFF0EC}"/>
              </a:ext>
            </a:extLst>
          </p:cNvPr>
          <p:cNvSpPr>
            <a:spLocks noGrp="1"/>
          </p:cNvSpPr>
          <p:nvPr>
            <p:ph type="tbl" sz="quarter" idx="10"/>
          </p:nvPr>
        </p:nvSpPr>
        <p:spPr>
          <a:xfrm>
            <a:off x="1028700" y="2423161"/>
            <a:ext cx="9067800" cy="2227404"/>
          </a:xfrm>
          <a:prstGeom prst="rect">
            <a:avLst/>
          </a:prstGeom>
        </p:spPr>
        <p:txBody>
          <a:bodyPr/>
          <a:lstStyle/>
          <a:p>
            <a:r>
              <a:rPr lang="en-US" dirty="0"/>
              <a:t>Click icon to add table</a:t>
            </a:r>
          </a:p>
        </p:txBody>
      </p:sp>
      <p:sp>
        <p:nvSpPr>
          <p:cNvPr id="13" name="Title 1">
            <a:extLst>
              <a:ext uri="{FF2B5EF4-FFF2-40B4-BE49-F238E27FC236}">
                <a16:creationId xmlns:a16="http://schemas.microsoft.com/office/drawing/2014/main" id="{774545B3-0290-D848-BDB5-811BC52BD457}"/>
              </a:ext>
            </a:extLst>
          </p:cNvPr>
          <p:cNvSpPr>
            <a:spLocks noGrp="1"/>
          </p:cNvSpPr>
          <p:nvPr>
            <p:ph type="title"/>
          </p:nvPr>
        </p:nvSpPr>
        <p:spPr>
          <a:xfrm>
            <a:off x="1028700" y="999068"/>
            <a:ext cx="10096500" cy="645284"/>
          </a:xfrm>
          <a:prstGeom prst="rect">
            <a:avLst/>
          </a:prstGeom>
        </p:spPr>
        <p:txBody>
          <a:bodyPr lIns="0" tIns="0" rIns="0" bIns="0" anchor="b"/>
          <a:lstStyle/>
          <a:p>
            <a:r>
              <a:rPr lang="en-US" dirty="0"/>
              <a:t>Click to edit</a:t>
            </a:r>
          </a:p>
        </p:txBody>
      </p:sp>
      <p:cxnSp>
        <p:nvCxnSpPr>
          <p:cNvPr id="14" name="Straight Connector 13">
            <a:extLst>
              <a:ext uri="{FF2B5EF4-FFF2-40B4-BE49-F238E27FC236}">
                <a16:creationId xmlns:a16="http://schemas.microsoft.com/office/drawing/2014/main" id="{03709460-09E4-854A-889B-491A934DE40F}"/>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6" name="Date Placeholder 5">
            <a:extLst>
              <a:ext uri="{FF2B5EF4-FFF2-40B4-BE49-F238E27FC236}">
                <a16:creationId xmlns:a16="http://schemas.microsoft.com/office/drawing/2014/main" id="{0F749A19-BE29-4599-ABBE-E7C61FF9EE3F}"/>
              </a:ext>
            </a:extLst>
          </p:cNvPr>
          <p:cNvSpPr>
            <a:spLocks noGrp="1"/>
          </p:cNvSpPr>
          <p:nvPr>
            <p:ph type="dt" sz="half" idx="11"/>
          </p:nvPr>
        </p:nvSpPr>
        <p:spPr/>
        <p:txBody>
          <a:bodyPr/>
          <a:lstStyle/>
          <a:p>
            <a:r>
              <a:rPr lang="en-US"/>
              <a:t>September 3, 20XX </a:t>
            </a:r>
            <a:endParaRPr lang="en-US" dirty="0"/>
          </a:p>
        </p:txBody>
      </p:sp>
      <p:sp>
        <p:nvSpPr>
          <p:cNvPr id="7" name="Footer Placeholder 6">
            <a:extLst>
              <a:ext uri="{FF2B5EF4-FFF2-40B4-BE49-F238E27FC236}">
                <a16:creationId xmlns:a16="http://schemas.microsoft.com/office/drawing/2014/main" id="{98F30C11-6611-47E2-9CF7-8EE77F4CD107}"/>
              </a:ext>
            </a:extLst>
          </p:cNvPr>
          <p:cNvSpPr>
            <a:spLocks noGrp="1"/>
          </p:cNvSpPr>
          <p:nvPr>
            <p:ph type="ftr" sz="quarter" idx="12"/>
          </p:nvPr>
        </p:nvSpPr>
        <p:spPr/>
        <p:txBody>
          <a:bodyPr/>
          <a:lstStyle/>
          <a:p>
            <a:r>
              <a:rPr lang="en-US">
                <a:solidFill>
                  <a:schemeClr val="bg1"/>
                </a:solidFill>
              </a:rPr>
              <a:t>Annual Review</a:t>
            </a:r>
            <a:endParaRPr lang="en-US" dirty="0">
              <a:solidFill>
                <a:schemeClr val="bg1"/>
              </a:solidFill>
            </a:endParaRPr>
          </a:p>
        </p:txBody>
      </p:sp>
      <p:sp>
        <p:nvSpPr>
          <p:cNvPr id="8" name="Slide Number Placeholder 7">
            <a:extLst>
              <a:ext uri="{FF2B5EF4-FFF2-40B4-BE49-F238E27FC236}">
                <a16:creationId xmlns:a16="http://schemas.microsoft.com/office/drawing/2014/main" id="{5AF710E8-4CE9-4D79-8121-DD559D321EC4}"/>
              </a:ext>
            </a:extLst>
          </p:cNvPr>
          <p:cNvSpPr>
            <a:spLocks noGrp="1"/>
          </p:cNvSpPr>
          <p:nvPr>
            <p:ph type="sldNum" sz="quarter" idx="13"/>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3413503385"/>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guide id="6" pos="636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6A99595-F780-594B-8C36-E4E5AF5E1CD5}"/>
              </a:ext>
              <a:ext uri="{C183D7F6-B498-43B3-948B-1728B52AA6E4}">
                <adec:decorative xmlns:adec="http://schemas.microsoft.com/office/drawing/2017/decorative" val="1"/>
              </a:ext>
            </a:extLst>
          </p:cNvPr>
          <p:cNvSpPr>
            <a:spLocks/>
          </p:cNvSpPr>
          <p:nvPr userDrawn="1"/>
        </p:nvSpPr>
        <p:spPr bwMode="auto">
          <a:xfrm>
            <a:off x="0" y="-6836"/>
            <a:ext cx="11158847" cy="5824847"/>
          </a:xfrm>
          <a:prstGeom prst="rect">
            <a:avLst/>
          </a:prstGeom>
          <a:solidFill>
            <a:schemeClr val="accent1"/>
          </a:solidFill>
          <a:ln>
            <a:noFill/>
          </a:ln>
        </p:spPr>
        <p:txBody>
          <a:bodyPr rot="0" vert="horz" wrap="square" lIns="91440" tIns="45720" rIns="91440" bIns="45720" anchor="t" anchorCtr="0" upright="1">
            <a:noAutofit/>
          </a:bodyPr>
          <a:lstStyle/>
          <a:p>
            <a:endParaRPr lang="en-US" dirty="0"/>
          </a:p>
        </p:txBody>
      </p:sp>
      <p:cxnSp>
        <p:nvCxnSpPr>
          <p:cNvPr id="12" name="Straight Connector 11">
            <a:extLst>
              <a:ext uri="{FF2B5EF4-FFF2-40B4-BE49-F238E27FC236}">
                <a16:creationId xmlns:a16="http://schemas.microsoft.com/office/drawing/2014/main" id="{04AFB169-81B7-454B-BE19-407333C86F3B}"/>
              </a:ext>
            </a:extLst>
          </p:cNvPr>
          <p:cNvCxnSpPr>
            <a:cxnSpLocks/>
          </p:cNvCxnSpPr>
          <p:nvPr userDrawn="1"/>
        </p:nvCxnSpPr>
        <p:spPr>
          <a:xfrm>
            <a:off x="2184935" y="1874704"/>
            <a:ext cx="8973912" cy="0"/>
          </a:xfrm>
          <a:prstGeom prst="line">
            <a:avLst/>
          </a:prstGeom>
          <a:ln w="76200"/>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8BFC26CF-26CC-354C-BB60-AD3E01D575ED}"/>
              </a:ext>
            </a:extLst>
          </p:cNvPr>
          <p:cNvSpPr>
            <a:spLocks noGrp="1"/>
          </p:cNvSpPr>
          <p:nvPr>
            <p:ph type="body" sz="quarter" idx="10"/>
          </p:nvPr>
        </p:nvSpPr>
        <p:spPr>
          <a:xfrm>
            <a:off x="1028700" y="2304344"/>
            <a:ext cx="7810500" cy="2989263"/>
          </a:xfrm>
          <a:prstGeom prst="rect">
            <a:avLst/>
          </a:prstGeom>
        </p:spPr>
        <p:txBody>
          <a:bodyPr lIns="0" tIns="0" rIns="0" bIns="0"/>
          <a:lstStyle>
            <a:lvl1pPr marL="0" indent="0">
              <a:lnSpc>
                <a:spcPct val="150000"/>
              </a:lnSpc>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a:t>
            </a:r>
          </a:p>
        </p:txBody>
      </p:sp>
      <p:sp>
        <p:nvSpPr>
          <p:cNvPr id="2" name="Title 1">
            <a:extLst>
              <a:ext uri="{FF2B5EF4-FFF2-40B4-BE49-F238E27FC236}">
                <a16:creationId xmlns:a16="http://schemas.microsoft.com/office/drawing/2014/main" id="{FBA06611-233D-45FA-A146-AB9D4F4A787C}"/>
              </a:ext>
            </a:extLst>
          </p:cNvPr>
          <p:cNvSpPr>
            <a:spLocks noGrp="1"/>
          </p:cNvSpPr>
          <p:nvPr>
            <p:ph type="title" hasCustomPrompt="1"/>
          </p:nvPr>
        </p:nvSpPr>
        <p:spPr>
          <a:xfrm>
            <a:off x="771525" y="978781"/>
            <a:ext cx="1589372" cy="1325563"/>
          </a:xfrm>
          <a:prstGeom prst="rect">
            <a:avLst/>
          </a:prstGeom>
        </p:spPr>
        <p:txBody>
          <a:bodyPr/>
          <a:lstStyle>
            <a:lvl1pPr>
              <a:defRPr sz="20000"/>
            </a:lvl1pPr>
          </a:lstStyle>
          <a:p>
            <a:r>
              <a:rPr lang="en-US" dirty="0"/>
              <a:t>“</a:t>
            </a:r>
          </a:p>
        </p:txBody>
      </p:sp>
      <p:sp>
        <p:nvSpPr>
          <p:cNvPr id="7" name="Date Placeholder 6">
            <a:extLst>
              <a:ext uri="{FF2B5EF4-FFF2-40B4-BE49-F238E27FC236}">
                <a16:creationId xmlns:a16="http://schemas.microsoft.com/office/drawing/2014/main" id="{894887C6-2D97-4388-AA65-CEEA6591BFB1}"/>
              </a:ext>
            </a:extLst>
          </p:cNvPr>
          <p:cNvSpPr>
            <a:spLocks noGrp="1"/>
          </p:cNvSpPr>
          <p:nvPr>
            <p:ph type="dt" sz="half" idx="11"/>
          </p:nvPr>
        </p:nvSpPr>
        <p:spPr/>
        <p:txBody>
          <a:bodyPr/>
          <a:lstStyle/>
          <a:p>
            <a:r>
              <a:rPr lang="en-US"/>
              <a:t>September 3, 20XX </a:t>
            </a:r>
            <a:endParaRPr lang="en-US" dirty="0"/>
          </a:p>
        </p:txBody>
      </p:sp>
      <p:sp>
        <p:nvSpPr>
          <p:cNvPr id="8" name="Footer Placeholder 7">
            <a:extLst>
              <a:ext uri="{FF2B5EF4-FFF2-40B4-BE49-F238E27FC236}">
                <a16:creationId xmlns:a16="http://schemas.microsoft.com/office/drawing/2014/main" id="{63F84EFA-1D77-40D3-B5AC-6652DC26F0ED}"/>
              </a:ext>
            </a:extLst>
          </p:cNvPr>
          <p:cNvSpPr>
            <a:spLocks noGrp="1"/>
          </p:cNvSpPr>
          <p:nvPr>
            <p:ph type="ftr" sz="quarter" idx="12"/>
          </p:nvPr>
        </p:nvSpPr>
        <p:spPr/>
        <p:txBody>
          <a:bodyPr/>
          <a:lstStyle/>
          <a:p>
            <a:r>
              <a:rPr lang="en-US">
                <a:solidFill>
                  <a:schemeClr val="bg1"/>
                </a:solidFill>
              </a:rPr>
              <a:t>Annual Review</a:t>
            </a:r>
            <a:endParaRPr lang="en-US" dirty="0">
              <a:solidFill>
                <a:schemeClr val="bg1"/>
              </a:solidFill>
            </a:endParaRPr>
          </a:p>
        </p:txBody>
      </p:sp>
      <p:sp>
        <p:nvSpPr>
          <p:cNvPr id="11" name="Slide Number Placeholder 10">
            <a:extLst>
              <a:ext uri="{FF2B5EF4-FFF2-40B4-BE49-F238E27FC236}">
                <a16:creationId xmlns:a16="http://schemas.microsoft.com/office/drawing/2014/main" id="{713CA07C-1BC2-4B16-8557-27C373CFCE9C}"/>
              </a:ext>
            </a:extLst>
          </p:cNvPr>
          <p:cNvSpPr>
            <a:spLocks noGrp="1"/>
          </p:cNvSpPr>
          <p:nvPr>
            <p:ph type="sldNum" sz="quarter" idx="13"/>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1226144542"/>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cxnSp>
        <p:nvCxnSpPr>
          <p:cNvPr id="29" name="Straight Connector 28">
            <a:extLst>
              <a:ext uri="{FF2B5EF4-FFF2-40B4-BE49-F238E27FC236}">
                <a16:creationId xmlns:a16="http://schemas.microsoft.com/office/drawing/2014/main" id="{EFAD8BFA-14F6-F54A-AB64-29F9F7616A7D}"/>
              </a:ext>
            </a:extLst>
          </p:cNvPr>
          <p:cNvCxnSpPr>
            <a:cxnSpLocks/>
          </p:cNvCxnSpPr>
          <p:nvPr userDrawn="1"/>
        </p:nvCxnSpPr>
        <p:spPr>
          <a:xfrm>
            <a:off x="1033153" y="1874640"/>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5" name="Text Placeholder 4">
            <a:extLst>
              <a:ext uri="{FF2B5EF4-FFF2-40B4-BE49-F238E27FC236}">
                <a16:creationId xmlns:a16="http://schemas.microsoft.com/office/drawing/2014/main" id="{15B9E731-6B9B-024E-9360-F9F34CC6638B}"/>
              </a:ext>
            </a:extLst>
          </p:cNvPr>
          <p:cNvSpPr>
            <a:spLocks noGrp="1"/>
          </p:cNvSpPr>
          <p:nvPr>
            <p:ph type="body" sz="quarter" idx="10"/>
          </p:nvPr>
        </p:nvSpPr>
        <p:spPr>
          <a:xfrm>
            <a:off x="1028700" y="4313437"/>
            <a:ext cx="1828800" cy="401220"/>
          </a:xfrm>
          <a:prstGeom prst="rect">
            <a:avLst/>
          </a:prstGeom>
        </p:spPr>
        <p:txBody>
          <a:bodyPr lIns="0" tIns="0" rIns="0" bIns="0"/>
          <a:lstStyle>
            <a:lvl1pPr marL="0" indent="0">
              <a:buNone/>
              <a:defRPr sz="1800" b="1"/>
            </a:lvl1pPr>
            <a:lvl2pPr marL="457200" indent="0">
              <a:buNone/>
              <a:defRPr sz="1600"/>
            </a:lvl2pPr>
            <a:lvl3pPr marL="914400" indent="0">
              <a:buNone/>
              <a:defRPr/>
            </a:lvl3pPr>
            <a:lvl4pPr marL="1371600" indent="0">
              <a:buNone/>
              <a:defRPr/>
            </a:lvl4pPr>
            <a:lvl5pPr marL="1828800" indent="0">
              <a:buNone/>
              <a:defRPr/>
            </a:lvl5pPr>
          </a:lstStyle>
          <a:p>
            <a:pPr lvl="0"/>
            <a:r>
              <a:rPr lang="en-US" dirty="0"/>
              <a:t>Click to edit</a:t>
            </a:r>
          </a:p>
        </p:txBody>
      </p:sp>
      <p:sp>
        <p:nvSpPr>
          <p:cNvPr id="30" name="Text Placeholder 4">
            <a:extLst>
              <a:ext uri="{FF2B5EF4-FFF2-40B4-BE49-F238E27FC236}">
                <a16:creationId xmlns:a16="http://schemas.microsoft.com/office/drawing/2014/main" id="{FD3D9C96-2F42-E545-BD97-AC8568E2F49D}"/>
              </a:ext>
            </a:extLst>
          </p:cNvPr>
          <p:cNvSpPr>
            <a:spLocks noGrp="1"/>
          </p:cNvSpPr>
          <p:nvPr>
            <p:ph type="body" sz="quarter" idx="11"/>
          </p:nvPr>
        </p:nvSpPr>
        <p:spPr>
          <a:xfrm>
            <a:off x="1028700" y="4752757"/>
            <a:ext cx="1828800" cy="552450"/>
          </a:xfrm>
          <a:prstGeom prst="rect">
            <a:avLst/>
          </a:prstGeom>
        </p:spPr>
        <p:txBody>
          <a:bodyPr lIns="0" tIns="0" rIns="0" bIns="0"/>
          <a:lstStyle>
            <a:lvl1pPr marL="0" indent="0">
              <a:buNone/>
              <a:defRPr sz="1600" b="0"/>
            </a:lvl1pPr>
            <a:lvl2pPr marL="457200" indent="0">
              <a:buNone/>
              <a:defRPr sz="1600"/>
            </a:lvl2pPr>
            <a:lvl3pPr marL="914400" indent="0">
              <a:buNone/>
              <a:defRPr/>
            </a:lvl3pPr>
            <a:lvl4pPr marL="1371600" indent="0">
              <a:buNone/>
              <a:defRPr/>
            </a:lvl4pPr>
            <a:lvl5pPr marL="1828800" indent="0">
              <a:buNone/>
              <a:defRPr/>
            </a:lvl5pPr>
          </a:lstStyle>
          <a:p>
            <a:pPr lvl="0"/>
            <a:r>
              <a:rPr lang="en-US" dirty="0"/>
              <a:t>Click to edit</a:t>
            </a:r>
          </a:p>
        </p:txBody>
      </p:sp>
      <p:sp>
        <p:nvSpPr>
          <p:cNvPr id="31" name="Text Placeholder 4">
            <a:extLst>
              <a:ext uri="{FF2B5EF4-FFF2-40B4-BE49-F238E27FC236}">
                <a16:creationId xmlns:a16="http://schemas.microsoft.com/office/drawing/2014/main" id="{892AA37C-BA0F-9C4F-B098-EDFE391C47DB}"/>
              </a:ext>
            </a:extLst>
          </p:cNvPr>
          <p:cNvSpPr>
            <a:spLocks noGrp="1"/>
          </p:cNvSpPr>
          <p:nvPr>
            <p:ph type="body" sz="quarter" idx="12"/>
          </p:nvPr>
        </p:nvSpPr>
        <p:spPr>
          <a:xfrm>
            <a:off x="3784600" y="4332486"/>
            <a:ext cx="1828800" cy="401221"/>
          </a:xfrm>
          <a:prstGeom prst="rect">
            <a:avLst/>
          </a:prstGeom>
        </p:spPr>
        <p:txBody>
          <a:bodyPr lIns="0" tIns="0" rIns="0" bIns="0"/>
          <a:lstStyle>
            <a:lvl1pPr marL="0" indent="0">
              <a:buNone/>
              <a:defRPr sz="1800" b="1"/>
            </a:lvl1pPr>
            <a:lvl2pPr marL="457200" indent="0">
              <a:buNone/>
              <a:defRPr sz="1600"/>
            </a:lvl2pPr>
            <a:lvl3pPr marL="914400" indent="0">
              <a:buNone/>
              <a:defRPr/>
            </a:lvl3pPr>
            <a:lvl4pPr marL="1371600" indent="0">
              <a:buNone/>
              <a:defRPr/>
            </a:lvl4pPr>
            <a:lvl5pPr marL="1828800" indent="0">
              <a:buNone/>
              <a:defRPr/>
            </a:lvl5pPr>
          </a:lstStyle>
          <a:p>
            <a:pPr lvl="0"/>
            <a:r>
              <a:rPr lang="en-US" dirty="0"/>
              <a:t>Click to edit</a:t>
            </a:r>
          </a:p>
        </p:txBody>
      </p:sp>
      <p:sp>
        <p:nvSpPr>
          <p:cNvPr id="32" name="Text Placeholder 4">
            <a:extLst>
              <a:ext uri="{FF2B5EF4-FFF2-40B4-BE49-F238E27FC236}">
                <a16:creationId xmlns:a16="http://schemas.microsoft.com/office/drawing/2014/main" id="{EEAAAC92-F1DA-6847-8D56-1ACCD5E3B0F5}"/>
              </a:ext>
            </a:extLst>
          </p:cNvPr>
          <p:cNvSpPr>
            <a:spLocks noGrp="1"/>
          </p:cNvSpPr>
          <p:nvPr>
            <p:ph type="body" sz="quarter" idx="13"/>
          </p:nvPr>
        </p:nvSpPr>
        <p:spPr>
          <a:xfrm>
            <a:off x="3784600" y="4752757"/>
            <a:ext cx="1828800" cy="552450"/>
          </a:xfrm>
          <a:prstGeom prst="rect">
            <a:avLst/>
          </a:prstGeom>
        </p:spPr>
        <p:txBody>
          <a:bodyPr lIns="0" tIns="0" rIns="0" bIns="0"/>
          <a:lstStyle>
            <a:lvl1pPr marL="0" indent="0">
              <a:buNone/>
              <a:defRPr sz="1600" b="0"/>
            </a:lvl1pPr>
            <a:lvl2pPr marL="457200" indent="0">
              <a:buNone/>
              <a:defRPr sz="1600"/>
            </a:lvl2pPr>
            <a:lvl3pPr marL="914400" indent="0">
              <a:buNone/>
              <a:defRPr/>
            </a:lvl3pPr>
            <a:lvl4pPr marL="1371600" indent="0">
              <a:buNone/>
              <a:defRPr/>
            </a:lvl4pPr>
            <a:lvl5pPr marL="1828800" indent="0">
              <a:buNone/>
              <a:defRPr/>
            </a:lvl5pPr>
          </a:lstStyle>
          <a:p>
            <a:pPr lvl="0"/>
            <a:r>
              <a:rPr lang="en-US" dirty="0"/>
              <a:t>Click to edit</a:t>
            </a:r>
          </a:p>
        </p:txBody>
      </p:sp>
      <p:sp>
        <p:nvSpPr>
          <p:cNvPr id="33" name="Text Placeholder 4">
            <a:extLst>
              <a:ext uri="{FF2B5EF4-FFF2-40B4-BE49-F238E27FC236}">
                <a16:creationId xmlns:a16="http://schemas.microsoft.com/office/drawing/2014/main" id="{F4E4153D-E2B3-7D4A-8D92-FF6597B2FB5F}"/>
              </a:ext>
            </a:extLst>
          </p:cNvPr>
          <p:cNvSpPr>
            <a:spLocks noGrp="1"/>
          </p:cNvSpPr>
          <p:nvPr>
            <p:ph type="body" sz="quarter" idx="14"/>
          </p:nvPr>
        </p:nvSpPr>
        <p:spPr>
          <a:xfrm>
            <a:off x="6531512" y="4313436"/>
            <a:ext cx="1828800" cy="420271"/>
          </a:xfrm>
          <a:prstGeom prst="rect">
            <a:avLst/>
          </a:prstGeom>
        </p:spPr>
        <p:txBody>
          <a:bodyPr lIns="0" tIns="0" rIns="0" bIns="0"/>
          <a:lstStyle>
            <a:lvl1pPr marL="0" indent="0">
              <a:buNone/>
              <a:defRPr sz="1800" b="1"/>
            </a:lvl1pPr>
            <a:lvl2pPr marL="457200" indent="0">
              <a:buNone/>
              <a:defRPr sz="1600"/>
            </a:lvl2pPr>
            <a:lvl3pPr marL="914400" indent="0">
              <a:buNone/>
              <a:defRPr/>
            </a:lvl3pPr>
            <a:lvl4pPr marL="1371600" indent="0">
              <a:buNone/>
              <a:defRPr/>
            </a:lvl4pPr>
            <a:lvl5pPr marL="1828800" indent="0">
              <a:buNone/>
              <a:defRPr/>
            </a:lvl5pPr>
          </a:lstStyle>
          <a:p>
            <a:pPr lvl="0"/>
            <a:r>
              <a:rPr lang="en-US" dirty="0"/>
              <a:t>Click to edit</a:t>
            </a:r>
          </a:p>
        </p:txBody>
      </p:sp>
      <p:sp>
        <p:nvSpPr>
          <p:cNvPr id="34" name="Text Placeholder 4">
            <a:extLst>
              <a:ext uri="{FF2B5EF4-FFF2-40B4-BE49-F238E27FC236}">
                <a16:creationId xmlns:a16="http://schemas.microsoft.com/office/drawing/2014/main" id="{0D6B703A-5BF6-744F-A3D3-C65E3F8B3B6B}"/>
              </a:ext>
            </a:extLst>
          </p:cNvPr>
          <p:cNvSpPr>
            <a:spLocks noGrp="1"/>
          </p:cNvSpPr>
          <p:nvPr>
            <p:ph type="body" sz="quarter" idx="15"/>
          </p:nvPr>
        </p:nvSpPr>
        <p:spPr>
          <a:xfrm>
            <a:off x="6531512" y="4752757"/>
            <a:ext cx="1828800" cy="552451"/>
          </a:xfrm>
          <a:prstGeom prst="rect">
            <a:avLst/>
          </a:prstGeom>
        </p:spPr>
        <p:txBody>
          <a:bodyPr lIns="0" tIns="0" rIns="0" bIns="0"/>
          <a:lstStyle>
            <a:lvl1pPr marL="0" indent="0">
              <a:buNone/>
              <a:defRPr sz="1600" b="0"/>
            </a:lvl1pPr>
            <a:lvl2pPr marL="457200" indent="0">
              <a:buNone/>
              <a:defRPr sz="1600"/>
            </a:lvl2pPr>
            <a:lvl3pPr marL="914400" indent="0">
              <a:buNone/>
              <a:defRPr/>
            </a:lvl3pPr>
            <a:lvl4pPr marL="1371600" indent="0">
              <a:buNone/>
              <a:defRPr/>
            </a:lvl4pPr>
            <a:lvl5pPr marL="1828800" indent="0">
              <a:buNone/>
              <a:defRPr/>
            </a:lvl5pPr>
          </a:lstStyle>
          <a:p>
            <a:pPr lvl="0"/>
            <a:r>
              <a:rPr lang="en-US" dirty="0"/>
              <a:t>Click to edit</a:t>
            </a:r>
          </a:p>
        </p:txBody>
      </p:sp>
      <p:sp>
        <p:nvSpPr>
          <p:cNvPr id="35" name="Text Placeholder 4">
            <a:extLst>
              <a:ext uri="{FF2B5EF4-FFF2-40B4-BE49-F238E27FC236}">
                <a16:creationId xmlns:a16="http://schemas.microsoft.com/office/drawing/2014/main" id="{982A9FE5-981A-B340-B8F8-D2DB83C19609}"/>
              </a:ext>
            </a:extLst>
          </p:cNvPr>
          <p:cNvSpPr>
            <a:spLocks noGrp="1"/>
          </p:cNvSpPr>
          <p:nvPr>
            <p:ph type="body" sz="quarter" idx="16"/>
          </p:nvPr>
        </p:nvSpPr>
        <p:spPr>
          <a:xfrm>
            <a:off x="9296400" y="4332486"/>
            <a:ext cx="1828800" cy="420271"/>
          </a:xfrm>
          <a:prstGeom prst="rect">
            <a:avLst/>
          </a:prstGeom>
        </p:spPr>
        <p:txBody>
          <a:bodyPr lIns="0" tIns="0" rIns="0" bIns="0"/>
          <a:lstStyle>
            <a:lvl1pPr marL="0" indent="0">
              <a:buNone/>
              <a:defRPr sz="1800" b="1"/>
            </a:lvl1pPr>
            <a:lvl2pPr marL="457200" indent="0">
              <a:buNone/>
              <a:defRPr sz="1600"/>
            </a:lvl2pPr>
            <a:lvl3pPr marL="914400" indent="0">
              <a:buNone/>
              <a:defRPr/>
            </a:lvl3pPr>
            <a:lvl4pPr marL="1371600" indent="0">
              <a:buNone/>
              <a:defRPr/>
            </a:lvl4pPr>
            <a:lvl5pPr marL="1828800" indent="0">
              <a:buNone/>
              <a:defRPr/>
            </a:lvl5pPr>
          </a:lstStyle>
          <a:p>
            <a:pPr lvl="0"/>
            <a:r>
              <a:rPr lang="en-US" dirty="0"/>
              <a:t>Click to edit</a:t>
            </a:r>
          </a:p>
        </p:txBody>
      </p:sp>
      <p:sp>
        <p:nvSpPr>
          <p:cNvPr id="36" name="Text Placeholder 4">
            <a:extLst>
              <a:ext uri="{FF2B5EF4-FFF2-40B4-BE49-F238E27FC236}">
                <a16:creationId xmlns:a16="http://schemas.microsoft.com/office/drawing/2014/main" id="{594B2391-B4C8-5542-8285-39BAD874EC11}"/>
              </a:ext>
            </a:extLst>
          </p:cNvPr>
          <p:cNvSpPr>
            <a:spLocks noGrp="1"/>
          </p:cNvSpPr>
          <p:nvPr>
            <p:ph type="body" sz="quarter" idx="17"/>
          </p:nvPr>
        </p:nvSpPr>
        <p:spPr>
          <a:xfrm>
            <a:off x="9296400" y="4752757"/>
            <a:ext cx="1828800" cy="552451"/>
          </a:xfrm>
          <a:prstGeom prst="rect">
            <a:avLst/>
          </a:prstGeom>
        </p:spPr>
        <p:txBody>
          <a:bodyPr lIns="0" tIns="0" rIns="0" bIns="0"/>
          <a:lstStyle>
            <a:lvl1pPr marL="0" indent="0">
              <a:buNone/>
              <a:defRPr sz="1600" b="0"/>
            </a:lvl1pPr>
            <a:lvl2pPr marL="457200" indent="0">
              <a:buNone/>
              <a:defRPr sz="1600"/>
            </a:lvl2pPr>
            <a:lvl3pPr marL="914400" indent="0">
              <a:buNone/>
              <a:defRPr/>
            </a:lvl3pPr>
            <a:lvl4pPr marL="1371600" indent="0">
              <a:buNone/>
              <a:defRPr/>
            </a:lvl4pPr>
            <a:lvl5pPr marL="1828800" indent="0">
              <a:buNone/>
              <a:defRPr/>
            </a:lvl5pPr>
          </a:lstStyle>
          <a:p>
            <a:pPr lvl="0"/>
            <a:r>
              <a:rPr lang="en-US" dirty="0"/>
              <a:t>Click to edit</a:t>
            </a:r>
          </a:p>
        </p:txBody>
      </p:sp>
      <p:sp>
        <p:nvSpPr>
          <p:cNvPr id="37" name="Picture Placeholder 25">
            <a:extLst>
              <a:ext uri="{FF2B5EF4-FFF2-40B4-BE49-F238E27FC236}">
                <a16:creationId xmlns:a16="http://schemas.microsoft.com/office/drawing/2014/main" id="{A2D87BC1-884E-CD4E-BABF-B7AF4DF7869E}"/>
              </a:ext>
            </a:extLst>
          </p:cNvPr>
          <p:cNvSpPr>
            <a:spLocks noGrp="1"/>
          </p:cNvSpPr>
          <p:nvPr>
            <p:ph type="pic" sz="quarter" idx="18"/>
          </p:nvPr>
        </p:nvSpPr>
        <p:spPr>
          <a:xfrm>
            <a:off x="1028700" y="2308936"/>
            <a:ext cx="1828800" cy="1831590"/>
          </a:xfrm>
          <a:prstGeom prst="rect">
            <a:avLst/>
          </a:prstGeom>
        </p:spPr>
        <p:txBody>
          <a:bodyPr/>
          <a:lstStyle>
            <a:lvl1pPr>
              <a:defRPr sz="2000"/>
            </a:lvl1pPr>
          </a:lstStyle>
          <a:p>
            <a:r>
              <a:rPr lang="en-US" dirty="0"/>
              <a:t>Click icon to add picture</a:t>
            </a:r>
          </a:p>
        </p:txBody>
      </p:sp>
      <p:sp>
        <p:nvSpPr>
          <p:cNvPr id="38" name="Picture Placeholder 25">
            <a:extLst>
              <a:ext uri="{FF2B5EF4-FFF2-40B4-BE49-F238E27FC236}">
                <a16:creationId xmlns:a16="http://schemas.microsoft.com/office/drawing/2014/main" id="{DB0763B3-E65F-8A47-AA7C-C9A56C50600F}"/>
              </a:ext>
            </a:extLst>
          </p:cNvPr>
          <p:cNvSpPr>
            <a:spLocks noGrp="1"/>
          </p:cNvSpPr>
          <p:nvPr>
            <p:ph type="pic" sz="quarter" idx="19"/>
          </p:nvPr>
        </p:nvSpPr>
        <p:spPr>
          <a:xfrm>
            <a:off x="3784600" y="2308936"/>
            <a:ext cx="1828800" cy="1831590"/>
          </a:xfrm>
          <a:prstGeom prst="rect">
            <a:avLst/>
          </a:prstGeom>
        </p:spPr>
        <p:txBody>
          <a:bodyPr/>
          <a:lstStyle>
            <a:lvl1pPr>
              <a:defRPr sz="2000"/>
            </a:lvl1pPr>
          </a:lstStyle>
          <a:p>
            <a:r>
              <a:rPr lang="en-US" dirty="0"/>
              <a:t>Click icon to add picture</a:t>
            </a:r>
          </a:p>
        </p:txBody>
      </p:sp>
      <p:sp>
        <p:nvSpPr>
          <p:cNvPr id="39" name="Picture Placeholder 25">
            <a:extLst>
              <a:ext uri="{FF2B5EF4-FFF2-40B4-BE49-F238E27FC236}">
                <a16:creationId xmlns:a16="http://schemas.microsoft.com/office/drawing/2014/main" id="{1E0F47CF-6DE7-F745-B9D8-55421009AF4E}"/>
              </a:ext>
            </a:extLst>
          </p:cNvPr>
          <p:cNvSpPr>
            <a:spLocks noGrp="1"/>
          </p:cNvSpPr>
          <p:nvPr>
            <p:ph type="pic" sz="quarter" idx="20"/>
          </p:nvPr>
        </p:nvSpPr>
        <p:spPr>
          <a:xfrm>
            <a:off x="6540500" y="2308936"/>
            <a:ext cx="1828800" cy="1831590"/>
          </a:xfrm>
          <a:prstGeom prst="rect">
            <a:avLst/>
          </a:prstGeom>
        </p:spPr>
        <p:txBody>
          <a:bodyPr/>
          <a:lstStyle>
            <a:lvl1pPr>
              <a:defRPr sz="2000"/>
            </a:lvl1pPr>
          </a:lstStyle>
          <a:p>
            <a:r>
              <a:rPr lang="en-US" dirty="0"/>
              <a:t>Click icon to add picture</a:t>
            </a:r>
          </a:p>
        </p:txBody>
      </p:sp>
      <p:sp>
        <p:nvSpPr>
          <p:cNvPr id="40" name="Picture Placeholder 25">
            <a:extLst>
              <a:ext uri="{FF2B5EF4-FFF2-40B4-BE49-F238E27FC236}">
                <a16:creationId xmlns:a16="http://schemas.microsoft.com/office/drawing/2014/main" id="{B4621956-6AB4-E346-8900-9AE2A51ADBC5}"/>
              </a:ext>
            </a:extLst>
          </p:cNvPr>
          <p:cNvSpPr>
            <a:spLocks noGrp="1"/>
          </p:cNvSpPr>
          <p:nvPr>
            <p:ph type="pic" sz="quarter" idx="21"/>
          </p:nvPr>
        </p:nvSpPr>
        <p:spPr>
          <a:xfrm>
            <a:off x="9296400" y="2314278"/>
            <a:ext cx="1828800" cy="1831590"/>
          </a:xfrm>
          <a:prstGeom prst="rect">
            <a:avLst/>
          </a:prstGeom>
        </p:spPr>
        <p:txBody>
          <a:bodyPr/>
          <a:lstStyle>
            <a:lvl1pPr>
              <a:defRPr sz="2000"/>
            </a:lvl1pPr>
          </a:lstStyle>
          <a:p>
            <a:r>
              <a:rPr lang="en-US" dirty="0"/>
              <a:t>Click icon to add picture</a:t>
            </a:r>
          </a:p>
        </p:txBody>
      </p:sp>
      <p:sp>
        <p:nvSpPr>
          <p:cNvPr id="25" name="Title 1">
            <a:extLst>
              <a:ext uri="{FF2B5EF4-FFF2-40B4-BE49-F238E27FC236}">
                <a16:creationId xmlns:a16="http://schemas.microsoft.com/office/drawing/2014/main" id="{3B64062A-6292-0441-95CB-9A91F49DBAA7}"/>
              </a:ext>
            </a:extLst>
          </p:cNvPr>
          <p:cNvSpPr>
            <a:spLocks noGrp="1"/>
          </p:cNvSpPr>
          <p:nvPr>
            <p:ph type="title"/>
          </p:nvPr>
        </p:nvSpPr>
        <p:spPr>
          <a:xfrm>
            <a:off x="1028700" y="999068"/>
            <a:ext cx="7810500" cy="645284"/>
          </a:xfrm>
          <a:prstGeom prst="rect">
            <a:avLst/>
          </a:prstGeom>
        </p:spPr>
        <p:txBody>
          <a:bodyPr lIns="0" tIns="0" rIns="0" bIns="0" anchor="b"/>
          <a:lstStyle/>
          <a:p>
            <a:r>
              <a:rPr lang="en-US" dirty="0"/>
              <a:t>Click to edit</a:t>
            </a:r>
          </a:p>
        </p:txBody>
      </p:sp>
      <p:sp>
        <p:nvSpPr>
          <p:cNvPr id="6" name="Date Placeholder 5">
            <a:extLst>
              <a:ext uri="{FF2B5EF4-FFF2-40B4-BE49-F238E27FC236}">
                <a16:creationId xmlns:a16="http://schemas.microsoft.com/office/drawing/2014/main" id="{383883EC-FACE-4093-9976-8B0D4C8BEBCC}"/>
              </a:ext>
            </a:extLst>
          </p:cNvPr>
          <p:cNvSpPr>
            <a:spLocks noGrp="1"/>
          </p:cNvSpPr>
          <p:nvPr>
            <p:ph type="dt" sz="half" idx="22"/>
          </p:nvPr>
        </p:nvSpPr>
        <p:spPr/>
        <p:txBody>
          <a:bodyPr/>
          <a:lstStyle/>
          <a:p>
            <a:r>
              <a:rPr lang="en-US"/>
              <a:t>September 3, 20XX </a:t>
            </a:r>
            <a:endParaRPr lang="en-US" dirty="0"/>
          </a:p>
        </p:txBody>
      </p:sp>
      <p:sp>
        <p:nvSpPr>
          <p:cNvPr id="7" name="Footer Placeholder 6">
            <a:extLst>
              <a:ext uri="{FF2B5EF4-FFF2-40B4-BE49-F238E27FC236}">
                <a16:creationId xmlns:a16="http://schemas.microsoft.com/office/drawing/2014/main" id="{E2611EE2-9C8D-405E-9ABF-8EFD1E1D6BB5}"/>
              </a:ext>
            </a:extLst>
          </p:cNvPr>
          <p:cNvSpPr>
            <a:spLocks noGrp="1"/>
          </p:cNvSpPr>
          <p:nvPr>
            <p:ph type="ftr" sz="quarter" idx="23"/>
          </p:nvPr>
        </p:nvSpPr>
        <p:spPr/>
        <p:txBody>
          <a:bodyPr/>
          <a:lstStyle/>
          <a:p>
            <a:r>
              <a:rPr lang="en-US">
                <a:solidFill>
                  <a:schemeClr val="bg1"/>
                </a:solidFill>
              </a:rPr>
              <a:t>Annual Review</a:t>
            </a:r>
            <a:endParaRPr lang="en-US" dirty="0">
              <a:solidFill>
                <a:schemeClr val="bg1"/>
              </a:solidFill>
            </a:endParaRPr>
          </a:p>
        </p:txBody>
      </p:sp>
      <p:sp>
        <p:nvSpPr>
          <p:cNvPr id="8" name="Slide Number Placeholder 7">
            <a:extLst>
              <a:ext uri="{FF2B5EF4-FFF2-40B4-BE49-F238E27FC236}">
                <a16:creationId xmlns:a16="http://schemas.microsoft.com/office/drawing/2014/main" id="{EFE126EB-13BB-4830-A999-3778C11747A6}"/>
              </a:ext>
            </a:extLst>
          </p:cNvPr>
          <p:cNvSpPr>
            <a:spLocks noGrp="1"/>
          </p:cNvSpPr>
          <p:nvPr>
            <p:ph type="sldNum" sz="quarter" idx="24"/>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1023963209"/>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guide id="8" orient="horz" pos="3072">
          <p15:clr>
            <a:srgbClr val="FBAE40"/>
          </p15:clr>
        </p15:guide>
        <p15:guide id="13" pos="6384">
          <p15:clr>
            <a:srgbClr val="FBAE40"/>
          </p15:clr>
        </p15:guide>
        <p15:guide id="14" orient="horz" pos="321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meline">
    <p:bg>
      <p:bgPr>
        <a:solidFill>
          <a:schemeClr val="accent2"/>
        </a:solidFill>
        <a:effectLst/>
      </p:bgPr>
    </p:bg>
    <p:spTree>
      <p:nvGrpSpPr>
        <p:cNvPr id="1" name=""/>
        <p:cNvGrpSpPr/>
        <p:nvPr/>
      </p:nvGrpSpPr>
      <p:grpSpPr>
        <a:xfrm>
          <a:off x="0" y="0"/>
          <a:ext cx="0" cy="0"/>
          <a:chOff x="0" y="0"/>
          <a:chExt cx="0" cy="0"/>
        </a:xfrm>
      </p:grpSpPr>
      <p:sp>
        <p:nvSpPr>
          <p:cNvPr id="31" name="Title 1">
            <a:extLst>
              <a:ext uri="{FF2B5EF4-FFF2-40B4-BE49-F238E27FC236}">
                <a16:creationId xmlns:a16="http://schemas.microsoft.com/office/drawing/2014/main" id="{A116A2E3-682D-BD4F-9FC9-4546B0C9A186}"/>
              </a:ext>
            </a:extLst>
          </p:cNvPr>
          <p:cNvSpPr>
            <a:spLocks noGrp="1"/>
          </p:cNvSpPr>
          <p:nvPr>
            <p:ph type="title"/>
          </p:nvPr>
        </p:nvSpPr>
        <p:spPr>
          <a:xfrm>
            <a:off x="1028700" y="999068"/>
            <a:ext cx="7810500" cy="645284"/>
          </a:xfrm>
          <a:prstGeom prst="rect">
            <a:avLst/>
          </a:prstGeom>
        </p:spPr>
        <p:txBody>
          <a:bodyPr lIns="0" tIns="0" rIns="0" bIns="0" anchor="b"/>
          <a:lstStyle/>
          <a:p>
            <a:r>
              <a:rPr lang="en-US" dirty="0"/>
              <a:t>Click to edit</a:t>
            </a:r>
          </a:p>
        </p:txBody>
      </p:sp>
      <p:cxnSp>
        <p:nvCxnSpPr>
          <p:cNvPr id="32" name="Straight Connector 31">
            <a:extLst>
              <a:ext uri="{FF2B5EF4-FFF2-40B4-BE49-F238E27FC236}">
                <a16:creationId xmlns:a16="http://schemas.microsoft.com/office/drawing/2014/main" id="{ED64AC08-85A6-6F44-88B4-3FAE91B70C1B}"/>
              </a:ext>
            </a:extLst>
          </p:cNvPr>
          <p:cNvCxnSpPr>
            <a:cxnSpLocks/>
          </p:cNvCxnSpPr>
          <p:nvPr userDrawn="1"/>
        </p:nvCxnSpPr>
        <p:spPr>
          <a:xfrm>
            <a:off x="1033153" y="1871272"/>
            <a:ext cx="10125694" cy="0"/>
          </a:xfrm>
          <a:prstGeom prst="line">
            <a:avLst/>
          </a:prstGeom>
          <a:ln w="76200"/>
        </p:spPr>
        <p:style>
          <a:lnRef idx="1">
            <a:schemeClr val="dk1"/>
          </a:lnRef>
          <a:fillRef idx="0">
            <a:schemeClr val="dk1"/>
          </a:fillRef>
          <a:effectRef idx="0">
            <a:schemeClr val="dk1"/>
          </a:effectRef>
          <a:fontRef idx="minor">
            <a:schemeClr val="tx1"/>
          </a:fontRef>
        </p:style>
      </p:cxnSp>
      <p:sp>
        <p:nvSpPr>
          <p:cNvPr id="5" name="Text Placeholder 4">
            <a:extLst>
              <a:ext uri="{FF2B5EF4-FFF2-40B4-BE49-F238E27FC236}">
                <a16:creationId xmlns:a16="http://schemas.microsoft.com/office/drawing/2014/main" id="{2D1056DE-470B-C64D-99AE-5039A021EC58}"/>
              </a:ext>
            </a:extLst>
          </p:cNvPr>
          <p:cNvSpPr>
            <a:spLocks noGrp="1"/>
          </p:cNvSpPr>
          <p:nvPr>
            <p:ph type="body" sz="quarter" idx="17"/>
          </p:nvPr>
        </p:nvSpPr>
        <p:spPr>
          <a:xfrm>
            <a:off x="941616" y="2328553"/>
            <a:ext cx="2286000" cy="911029"/>
          </a:xfrm>
          <a:prstGeom prst="rect">
            <a:avLst/>
          </a:prstGeom>
        </p:spPr>
        <p:txBody>
          <a:bodyPr/>
          <a:lstStyle>
            <a:lvl1pPr>
              <a:buNone/>
              <a:defRPr sz="1800" b="1"/>
            </a:lvl1pPr>
          </a:lstStyle>
          <a:p>
            <a:pPr lvl="0"/>
            <a:r>
              <a:rPr lang="en-US" dirty="0"/>
              <a:t>Click to edit</a:t>
            </a:r>
          </a:p>
        </p:txBody>
      </p:sp>
      <p:sp>
        <p:nvSpPr>
          <p:cNvPr id="37" name="Text Placeholder 4">
            <a:extLst>
              <a:ext uri="{FF2B5EF4-FFF2-40B4-BE49-F238E27FC236}">
                <a16:creationId xmlns:a16="http://schemas.microsoft.com/office/drawing/2014/main" id="{4ADA9C53-0DC4-4D43-B80C-9B0A9E0EBDE1}"/>
              </a:ext>
            </a:extLst>
          </p:cNvPr>
          <p:cNvSpPr>
            <a:spLocks noGrp="1"/>
          </p:cNvSpPr>
          <p:nvPr>
            <p:ph type="body" sz="quarter" idx="19"/>
          </p:nvPr>
        </p:nvSpPr>
        <p:spPr>
          <a:xfrm>
            <a:off x="6206672" y="2328553"/>
            <a:ext cx="2286000" cy="911029"/>
          </a:xfrm>
          <a:prstGeom prst="rect">
            <a:avLst/>
          </a:prstGeom>
        </p:spPr>
        <p:txBody>
          <a:bodyPr/>
          <a:lstStyle>
            <a:lvl1pPr>
              <a:buNone/>
              <a:defRPr sz="1800" b="1"/>
            </a:lvl1pPr>
          </a:lstStyle>
          <a:p>
            <a:pPr lvl="0"/>
            <a:r>
              <a:rPr lang="en-US"/>
              <a:t>Click to edit</a:t>
            </a:r>
          </a:p>
        </p:txBody>
      </p:sp>
      <p:sp>
        <p:nvSpPr>
          <p:cNvPr id="38" name="Text Placeholder 4">
            <a:extLst>
              <a:ext uri="{FF2B5EF4-FFF2-40B4-BE49-F238E27FC236}">
                <a16:creationId xmlns:a16="http://schemas.microsoft.com/office/drawing/2014/main" id="{F8E68047-DF25-AB45-A0F0-F4DFE23516C6}"/>
              </a:ext>
            </a:extLst>
          </p:cNvPr>
          <p:cNvSpPr>
            <a:spLocks noGrp="1"/>
          </p:cNvSpPr>
          <p:nvPr>
            <p:ph type="body" sz="quarter" idx="20"/>
          </p:nvPr>
        </p:nvSpPr>
        <p:spPr>
          <a:xfrm>
            <a:off x="6206672" y="3336211"/>
            <a:ext cx="2286000" cy="2490992"/>
          </a:xfrm>
          <a:prstGeom prst="rect">
            <a:avLst/>
          </a:prstGeom>
        </p:spPr>
        <p:txBody>
          <a:bodyPr/>
          <a:lstStyle>
            <a:lvl1pPr marL="0" indent="0">
              <a:lnSpc>
                <a:spcPct val="100000"/>
              </a:lnSpc>
              <a:buFont typeface="Arial" panose="020B0604020202020204" pitchFamily="34" charset="0"/>
              <a:buNone/>
              <a:defRPr sz="1400" b="0"/>
            </a:lvl1pPr>
          </a:lstStyle>
          <a:p>
            <a:pPr lvl="0"/>
            <a:r>
              <a:rPr lang="en-US" dirty="0"/>
              <a:t>Click to edit</a:t>
            </a:r>
          </a:p>
        </p:txBody>
      </p:sp>
      <p:sp>
        <p:nvSpPr>
          <p:cNvPr id="41" name="Text Placeholder 4">
            <a:extLst>
              <a:ext uri="{FF2B5EF4-FFF2-40B4-BE49-F238E27FC236}">
                <a16:creationId xmlns:a16="http://schemas.microsoft.com/office/drawing/2014/main" id="{61DB1B27-14E7-1549-BDAA-6DD31A1B1FC4}"/>
              </a:ext>
            </a:extLst>
          </p:cNvPr>
          <p:cNvSpPr>
            <a:spLocks noGrp="1"/>
          </p:cNvSpPr>
          <p:nvPr>
            <p:ph type="body" sz="quarter" idx="21"/>
          </p:nvPr>
        </p:nvSpPr>
        <p:spPr>
          <a:xfrm>
            <a:off x="8839200" y="2328553"/>
            <a:ext cx="2286000" cy="911029"/>
          </a:xfrm>
          <a:prstGeom prst="rect">
            <a:avLst/>
          </a:prstGeom>
        </p:spPr>
        <p:txBody>
          <a:bodyPr/>
          <a:lstStyle>
            <a:lvl1pPr>
              <a:buNone/>
              <a:defRPr sz="1800" b="1"/>
            </a:lvl1pPr>
          </a:lstStyle>
          <a:p>
            <a:pPr lvl="0"/>
            <a:r>
              <a:rPr lang="en-US"/>
              <a:t>Click to edit</a:t>
            </a:r>
          </a:p>
        </p:txBody>
      </p:sp>
      <p:sp>
        <p:nvSpPr>
          <p:cNvPr id="42" name="Text Placeholder 4">
            <a:extLst>
              <a:ext uri="{FF2B5EF4-FFF2-40B4-BE49-F238E27FC236}">
                <a16:creationId xmlns:a16="http://schemas.microsoft.com/office/drawing/2014/main" id="{69D66743-22F2-C84F-9FD2-F350766D6CDF}"/>
              </a:ext>
            </a:extLst>
          </p:cNvPr>
          <p:cNvSpPr>
            <a:spLocks noGrp="1"/>
          </p:cNvSpPr>
          <p:nvPr>
            <p:ph type="body" sz="quarter" idx="22"/>
          </p:nvPr>
        </p:nvSpPr>
        <p:spPr>
          <a:xfrm>
            <a:off x="8839200" y="3331030"/>
            <a:ext cx="2286000" cy="2466536"/>
          </a:xfrm>
          <a:prstGeom prst="rect">
            <a:avLst/>
          </a:prstGeom>
        </p:spPr>
        <p:txBody>
          <a:bodyPr/>
          <a:lstStyle>
            <a:lvl1pPr marL="0" indent="0">
              <a:lnSpc>
                <a:spcPct val="100000"/>
              </a:lnSpc>
              <a:buFont typeface="Arial" panose="020B0604020202020204" pitchFamily="34" charset="0"/>
              <a:buNone/>
              <a:defRPr sz="1400" b="0"/>
            </a:lvl1pPr>
          </a:lstStyle>
          <a:p>
            <a:pPr lvl="0"/>
            <a:r>
              <a:rPr lang="en-US" dirty="0"/>
              <a:t>Click to edit</a:t>
            </a:r>
          </a:p>
        </p:txBody>
      </p:sp>
      <p:sp>
        <p:nvSpPr>
          <p:cNvPr id="43" name="Text Placeholder 4">
            <a:extLst>
              <a:ext uri="{FF2B5EF4-FFF2-40B4-BE49-F238E27FC236}">
                <a16:creationId xmlns:a16="http://schemas.microsoft.com/office/drawing/2014/main" id="{4A38EF55-8739-4A40-A228-67296EA938B3}"/>
              </a:ext>
            </a:extLst>
          </p:cNvPr>
          <p:cNvSpPr>
            <a:spLocks noGrp="1"/>
          </p:cNvSpPr>
          <p:nvPr>
            <p:ph type="body" sz="quarter" idx="23"/>
          </p:nvPr>
        </p:nvSpPr>
        <p:spPr>
          <a:xfrm>
            <a:off x="3574144" y="2328553"/>
            <a:ext cx="2286000" cy="911029"/>
          </a:xfrm>
          <a:prstGeom prst="rect">
            <a:avLst/>
          </a:prstGeom>
        </p:spPr>
        <p:txBody>
          <a:bodyPr/>
          <a:lstStyle>
            <a:lvl1pPr>
              <a:buNone/>
              <a:defRPr sz="1800" b="1"/>
            </a:lvl1pPr>
          </a:lstStyle>
          <a:p>
            <a:pPr lvl="0"/>
            <a:r>
              <a:rPr lang="en-US"/>
              <a:t>Click to edit</a:t>
            </a:r>
          </a:p>
        </p:txBody>
      </p:sp>
      <p:sp>
        <p:nvSpPr>
          <p:cNvPr id="44" name="Text Placeholder 4">
            <a:extLst>
              <a:ext uri="{FF2B5EF4-FFF2-40B4-BE49-F238E27FC236}">
                <a16:creationId xmlns:a16="http://schemas.microsoft.com/office/drawing/2014/main" id="{268DC74C-B0F9-2649-BEC3-BBA0BD737650}"/>
              </a:ext>
            </a:extLst>
          </p:cNvPr>
          <p:cNvSpPr>
            <a:spLocks noGrp="1"/>
          </p:cNvSpPr>
          <p:nvPr>
            <p:ph type="body" sz="quarter" idx="24"/>
          </p:nvPr>
        </p:nvSpPr>
        <p:spPr>
          <a:xfrm>
            <a:off x="3557921" y="3331029"/>
            <a:ext cx="2286000" cy="2466537"/>
          </a:xfrm>
          <a:prstGeom prst="rect">
            <a:avLst/>
          </a:prstGeom>
        </p:spPr>
        <p:txBody>
          <a:bodyPr/>
          <a:lstStyle>
            <a:lvl1pPr marL="0" indent="0">
              <a:lnSpc>
                <a:spcPct val="100000"/>
              </a:lnSpc>
              <a:buFont typeface="Arial" panose="020B0604020202020204" pitchFamily="34" charset="0"/>
              <a:buNone/>
              <a:defRPr sz="1400" b="0"/>
            </a:lvl1pPr>
          </a:lstStyle>
          <a:p>
            <a:pPr lvl="0"/>
            <a:r>
              <a:rPr lang="en-US" dirty="0"/>
              <a:t>Click to edit</a:t>
            </a:r>
          </a:p>
        </p:txBody>
      </p:sp>
      <p:sp>
        <p:nvSpPr>
          <p:cNvPr id="3" name="Text Placeholder 2">
            <a:extLst>
              <a:ext uri="{FF2B5EF4-FFF2-40B4-BE49-F238E27FC236}">
                <a16:creationId xmlns:a16="http://schemas.microsoft.com/office/drawing/2014/main" id="{57B1422B-E6C5-43B2-9F2B-DECEB3812142}"/>
              </a:ext>
            </a:extLst>
          </p:cNvPr>
          <p:cNvSpPr>
            <a:spLocks noGrp="1"/>
          </p:cNvSpPr>
          <p:nvPr>
            <p:ph type="body" sz="quarter" idx="25"/>
          </p:nvPr>
        </p:nvSpPr>
        <p:spPr>
          <a:xfrm>
            <a:off x="968377" y="3331029"/>
            <a:ext cx="2286000" cy="2466975"/>
          </a:xfrm>
          <a:prstGeom prst="rect">
            <a:avLst/>
          </a:prstGeom>
        </p:spPr>
        <p:txBody>
          <a:bodyPr/>
          <a:lstStyle>
            <a:lvl1pPr marL="0" indent="0">
              <a:lnSpc>
                <a:spcPct val="100000"/>
              </a:lnSpc>
              <a:buNone/>
              <a:defRPr sz="1400"/>
            </a:lvl1pPr>
            <a:lvl2pPr>
              <a:buNone/>
              <a:defRPr sz="1400"/>
            </a:lvl2pPr>
            <a:lvl3pPr>
              <a:buNone/>
              <a:defRPr sz="1400"/>
            </a:lvl3pPr>
            <a:lvl4pPr>
              <a:buNone/>
              <a:defRPr sz="1400"/>
            </a:lvl4pPr>
            <a:lvl5pPr>
              <a:buNone/>
              <a:defRPr sz="1400"/>
            </a:lvl5pPr>
          </a:lstStyle>
          <a:p>
            <a:pPr lvl="0"/>
            <a:r>
              <a:rPr lang="en-US" dirty="0"/>
              <a:t>Click to edit</a:t>
            </a:r>
          </a:p>
        </p:txBody>
      </p:sp>
      <p:sp>
        <p:nvSpPr>
          <p:cNvPr id="7" name="Date Placeholder 6">
            <a:extLst>
              <a:ext uri="{FF2B5EF4-FFF2-40B4-BE49-F238E27FC236}">
                <a16:creationId xmlns:a16="http://schemas.microsoft.com/office/drawing/2014/main" id="{8BC81DA9-1713-43A7-A2CF-A9525B11AF43}"/>
              </a:ext>
            </a:extLst>
          </p:cNvPr>
          <p:cNvSpPr>
            <a:spLocks noGrp="1"/>
          </p:cNvSpPr>
          <p:nvPr>
            <p:ph type="dt" sz="half" idx="26"/>
          </p:nvPr>
        </p:nvSpPr>
        <p:spPr/>
        <p:txBody>
          <a:bodyPr/>
          <a:lstStyle/>
          <a:p>
            <a:r>
              <a:rPr lang="en-US"/>
              <a:t>September 3, 20XX </a:t>
            </a:r>
            <a:endParaRPr lang="en-US" dirty="0"/>
          </a:p>
        </p:txBody>
      </p:sp>
      <p:sp>
        <p:nvSpPr>
          <p:cNvPr id="8" name="Footer Placeholder 7">
            <a:extLst>
              <a:ext uri="{FF2B5EF4-FFF2-40B4-BE49-F238E27FC236}">
                <a16:creationId xmlns:a16="http://schemas.microsoft.com/office/drawing/2014/main" id="{CA76A8F0-5D79-4C8A-9966-308409EB26B0}"/>
              </a:ext>
            </a:extLst>
          </p:cNvPr>
          <p:cNvSpPr>
            <a:spLocks noGrp="1"/>
          </p:cNvSpPr>
          <p:nvPr>
            <p:ph type="ftr" sz="quarter" idx="27"/>
          </p:nvPr>
        </p:nvSpPr>
        <p:spPr/>
        <p:txBody>
          <a:bodyPr/>
          <a:lstStyle/>
          <a:p>
            <a:r>
              <a:rPr lang="en-US">
                <a:solidFill>
                  <a:schemeClr val="bg1"/>
                </a:solidFill>
              </a:rPr>
              <a:t>Annual Review</a:t>
            </a:r>
            <a:endParaRPr lang="en-US" dirty="0">
              <a:solidFill>
                <a:schemeClr val="bg1"/>
              </a:solidFill>
            </a:endParaRPr>
          </a:p>
        </p:txBody>
      </p:sp>
      <p:sp>
        <p:nvSpPr>
          <p:cNvPr id="9" name="Slide Number Placeholder 8">
            <a:extLst>
              <a:ext uri="{FF2B5EF4-FFF2-40B4-BE49-F238E27FC236}">
                <a16:creationId xmlns:a16="http://schemas.microsoft.com/office/drawing/2014/main" id="{3F85BAE5-43DA-49F0-89E6-66D549C52389}"/>
              </a:ext>
            </a:extLst>
          </p:cNvPr>
          <p:cNvSpPr>
            <a:spLocks noGrp="1"/>
          </p:cNvSpPr>
          <p:nvPr>
            <p:ph type="sldNum" sz="quarter" idx="28"/>
          </p:nvPr>
        </p:nvSpPr>
        <p:spPr/>
        <p:txBody>
          <a:bodyPr/>
          <a:lstStyle/>
          <a:p>
            <a:fld id="{7782931A-7D25-4B4B-9464-57AE418934A3}" type="slidenum">
              <a:rPr lang="en-US" smtClean="0"/>
              <a:pPr/>
              <a:t>‹#›</a:t>
            </a:fld>
            <a:endParaRPr lang="en-US"/>
          </a:p>
        </p:txBody>
      </p:sp>
    </p:spTree>
    <p:extLst>
      <p:ext uri="{BB962C8B-B14F-4D97-AF65-F5344CB8AC3E}">
        <p14:creationId xmlns:p14="http://schemas.microsoft.com/office/powerpoint/2010/main" val="2199256008"/>
      </p:ext>
    </p:extLst>
  </p:cSld>
  <p:clrMapOvr>
    <a:masterClrMapping/>
  </p:clrMapOvr>
  <p:extLst>
    <p:ext uri="{DCECCB84-F9BA-43D5-87BE-67443E8EF086}">
      <p15:sldGuideLst xmlns:p15="http://schemas.microsoft.com/office/powerpoint/2012/main">
        <p15:guide id="2" pos="648">
          <p15:clr>
            <a:srgbClr val="FBAE40"/>
          </p15:clr>
        </p15:guide>
        <p15:guide id="4" orient="horz" pos="1152">
          <p15:clr>
            <a:srgbClr val="FBAE40"/>
          </p15:clr>
        </p15:guide>
        <p15:guide id="5" orient="horz" pos="1440">
          <p15:clr>
            <a:srgbClr val="FBAE40"/>
          </p15:clr>
        </p15:guide>
        <p15:guide id="14" pos="148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79F22C8-3EAB-425F-ADBA-3A162D82024E}"/>
              </a:ext>
            </a:extLst>
          </p:cNvPr>
          <p:cNvSpPr>
            <a:spLocks noGrp="1"/>
          </p:cNvSpPr>
          <p:nvPr>
            <p:ph type="dt" sz="half" idx="2"/>
          </p:nvPr>
        </p:nvSpPr>
        <p:spPr>
          <a:xfrm>
            <a:off x="9830818" y="6292334"/>
            <a:ext cx="1522982" cy="182880"/>
          </a:xfrm>
          <a:prstGeom prst="rect">
            <a:avLst/>
          </a:prstGeom>
        </p:spPr>
        <p:txBody>
          <a:bodyPr vert="horz" lIns="0" tIns="45720" rIns="0" bIns="45720" rtlCol="0" anchor="ctr"/>
          <a:lstStyle>
            <a:lvl1pPr algn="l">
              <a:defRPr sz="1200" b="0">
                <a:solidFill>
                  <a:schemeClr val="bg1"/>
                </a:solidFill>
              </a:defRPr>
            </a:lvl1pPr>
          </a:lstStyle>
          <a:p>
            <a:r>
              <a:rPr lang="en-US"/>
              <a:t>September 3, 20XX </a:t>
            </a:r>
            <a:endParaRPr lang="en-US" dirty="0"/>
          </a:p>
        </p:txBody>
      </p:sp>
      <p:sp>
        <p:nvSpPr>
          <p:cNvPr id="3" name="Footer Placeholder 4">
            <a:extLst>
              <a:ext uri="{FF2B5EF4-FFF2-40B4-BE49-F238E27FC236}">
                <a16:creationId xmlns:a16="http://schemas.microsoft.com/office/drawing/2014/main" id="{CC4B4F87-0B31-4EDA-8270-4233B0D8FF74}"/>
              </a:ext>
            </a:extLst>
          </p:cNvPr>
          <p:cNvSpPr>
            <a:spLocks noGrp="1"/>
          </p:cNvSpPr>
          <p:nvPr>
            <p:ph type="ftr" sz="quarter" idx="3"/>
          </p:nvPr>
        </p:nvSpPr>
        <p:spPr>
          <a:xfrm>
            <a:off x="8298180" y="6294120"/>
            <a:ext cx="1462788" cy="182880"/>
          </a:xfrm>
          <a:prstGeom prst="rect">
            <a:avLst/>
          </a:prstGeom>
        </p:spPr>
        <p:txBody>
          <a:bodyPr vert="horz" lIns="91440" tIns="45720" rIns="91440" bIns="45720" rtlCol="0" anchor="ctr"/>
          <a:lstStyle>
            <a:lvl1pPr algn="l">
              <a:defRPr sz="1200" b="1">
                <a:solidFill>
                  <a:schemeClr val="bg1"/>
                </a:solidFill>
              </a:defRPr>
            </a:lvl1pPr>
          </a:lstStyle>
          <a:p>
            <a:r>
              <a:rPr lang="en-US">
                <a:solidFill>
                  <a:schemeClr val="bg1"/>
                </a:solidFill>
              </a:rPr>
              <a:t>Annual Review</a:t>
            </a:r>
            <a:endParaRPr lang="en-US" dirty="0">
              <a:solidFill>
                <a:schemeClr val="bg1"/>
              </a:solidFill>
            </a:endParaRPr>
          </a:p>
        </p:txBody>
      </p:sp>
      <p:sp>
        <p:nvSpPr>
          <p:cNvPr id="4" name="Slide Number Placeholder 5">
            <a:extLst>
              <a:ext uri="{FF2B5EF4-FFF2-40B4-BE49-F238E27FC236}">
                <a16:creationId xmlns:a16="http://schemas.microsoft.com/office/drawing/2014/main" id="{A05EC255-976A-48BF-A8A0-1ECEBDFBB6B7}"/>
              </a:ext>
            </a:extLst>
          </p:cNvPr>
          <p:cNvSpPr>
            <a:spLocks noGrp="1"/>
          </p:cNvSpPr>
          <p:nvPr>
            <p:ph type="sldNum" sz="quarter" idx="4"/>
          </p:nvPr>
        </p:nvSpPr>
        <p:spPr>
          <a:xfrm>
            <a:off x="11493500" y="6292334"/>
            <a:ext cx="412750" cy="182880"/>
          </a:xfrm>
          <a:prstGeom prst="rect">
            <a:avLst/>
          </a:prstGeom>
        </p:spPr>
        <p:txBody>
          <a:bodyPr vert="horz" lIns="91440" tIns="45720" rIns="91440" bIns="45720" rtlCol="0" anchor="ctr"/>
          <a:lstStyle>
            <a:lvl1pPr algn="r">
              <a:defRPr sz="1200">
                <a:solidFill>
                  <a:schemeClr val="bg1"/>
                </a:solidFill>
              </a:defRPr>
            </a:lvl1pPr>
          </a:lstStyle>
          <a:p>
            <a:fld id="{7782931A-7D25-4B4B-9464-57AE418934A3}" type="slidenum">
              <a:rPr lang="en-US" smtClean="0"/>
              <a:pPr/>
              <a:t>‹#›</a:t>
            </a:fld>
            <a:endParaRPr lang="en-US"/>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659" r:id="rId1"/>
    <p:sldLayoutId id="2147483674" r:id="rId2"/>
    <p:sldLayoutId id="2147483673" r:id="rId3"/>
    <p:sldLayoutId id="2147483671" r:id="rId4"/>
    <p:sldLayoutId id="2147483678" r:id="rId5"/>
    <p:sldLayoutId id="2147483676" r:id="rId6"/>
    <p:sldLayoutId id="2147483677" r:id="rId7"/>
    <p:sldLayoutId id="2147483660" r:id="rId8"/>
    <p:sldLayoutId id="2147483675" r:id="rId9"/>
    <p:sldLayoutId id="2147483679" r:id="rId10"/>
    <p:sldLayoutId id="2147483680" r:id="rId11"/>
    <p:sldLayoutId id="2147483681" r:id="rId12"/>
    <p:sldLayoutId id="2147483684" r:id="rId13"/>
  </p:sldLayoutIdLst>
  <p:hf hdr="0"/>
  <p:txStyles>
    <p:titleStyle>
      <a:lvl1pPr algn="l" defTabSz="914400" rtl="0" eaLnBrk="1" latinLnBrk="0" hangingPunct="1">
        <a:lnSpc>
          <a:spcPct val="90000"/>
        </a:lnSpc>
        <a:spcBef>
          <a:spcPct val="0"/>
        </a:spcBef>
        <a:buNone/>
        <a:defRPr sz="4400" b="1"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7008">
          <p15:clr>
            <a:srgbClr val="F26B43"/>
          </p15:clr>
        </p15:guide>
        <p15:guide id="8" pos="3720">
          <p15:clr>
            <a:srgbClr val="547EBF"/>
          </p15:clr>
        </p15:guide>
        <p15:guide id="9" pos="2112">
          <p15:clr>
            <a:srgbClr val="547EBF"/>
          </p15:clr>
        </p15:guide>
        <p15:guide id="10" pos="1824">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orient="horz" pos="624">
          <p15:clr>
            <a:srgbClr val="F26B43"/>
          </p15:clr>
        </p15:guide>
        <p15:guide id="18" orient="horz" pos="3672">
          <p15:clr>
            <a:srgbClr val="F26B43"/>
          </p15:clr>
        </p15:guide>
        <p15:guide id="19" pos="3984">
          <p15:clr>
            <a:srgbClr val="547EBF"/>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notesSlide" Target="../notesSlides/notesSlide1.xml"/><Relationship Id="rId3" Type="http://schemas.openxmlformats.org/officeDocument/2006/relationships/tags" Target="../tags/tag3.xml"/><Relationship Id="rId7"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2.png"/><Relationship Id="rId4" Type="http://schemas.openxmlformats.org/officeDocument/2006/relationships/tags" Target="../tags/tag4.xml"/><Relationship Id="rId9" Type="http://schemas.openxmlformats.org/officeDocument/2006/relationships/image" Target="../media/image1.png"/></Relationships>
</file>

<file path=ppt/slides/_rels/slide10.xml.rels><?xml version="1.0" encoding="UTF-8" standalone="yes"?>
<Relationships xmlns="http://schemas.openxmlformats.org/package/2006/relationships"><Relationship Id="rId8" Type="http://schemas.openxmlformats.org/officeDocument/2006/relationships/notesSlide" Target="../notesSlides/notesSlide10.xml"/><Relationship Id="rId3" Type="http://schemas.openxmlformats.org/officeDocument/2006/relationships/tags" Target="../tags/tag43.xml"/><Relationship Id="rId7" Type="http://schemas.openxmlformats.org/officeDocument/2006/relationships/slideLayout" Target="../slideLayouts/slideLayout6.xml"/><Relationship Id="rId2" Type="http://schemas.openxmlformats.org/officeDocument/2006/relationships/tags" Target="../tags/tag42.xml"/><Relationship Id="rId1" Type="http://schemas.openxmlformats.org/officeDocument/2006/relationships/tags" Target="../tags/tag41.xml"/><Relationship Id="rId6" Type="http://schemas.openxmlformats.org/officeDocument/2006/relationships/tags" Target="../tags/tag46.xml"/><Relationship Id="rId5" Type="http://schemas.openxmlformats.org/officeDocument/2006/relationships/tags" Target="../tags/tag45.xml"/><Relationship Id="rId4" Type="http://schemas.openxmlformats.org/officeDocument/2006/relationships/tags" Target="../tags/tag44.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48.xml"/><Relationship Id="rId1" Type="http://schemas.openxmlformats.org/officeDocument/2006/relationships/tags" Target="../tags/tag47.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8" Type="http://schemas.openxmlformats.org/officeDocument/2006/relationships/tags" Target="../tags/tag56.xml"/><Relationship Id="rId13" Type="http://schemas.openxmlformats.org/officeDocument/2006/relationships/tags" Target="../tags/tag61.xml"/><Relationship Id="rId18" Type="http://schemas.openxmlformats.org/officeDocument/2006/relationships/tags" Target="../tags/tag66.xml"/><Relationship Id="rId3" Type="http://schemas.openxmlformats.org/officeDocument/2006/relationships/tags" Target="../tags/tag51.xml"/><Relationship Id="rId7" Type="http://schemas.openxmlformats.org/officeDocument/2006/relationships/tags" Target="../tags/tag55.xml"/><Relationship Id="rId12" Type="http://schemas.openxmlformats.org/officeDocument/2006/relationships/tags" Target="../tags/tag60.xml"/><Relationship Id="rId17" Type="http://schemas.openxmlformats.org/officeDocument/2006/relationships/tags" Target="../tags/tag65.xml"/><Relationship Id="rId2" Type="http://schemas.openxmlformats.org/officeDocument/2006/relationships/tags" Target="../tags/tag50.xml"/><Relationship Id="rId16" Type="http://schemas.openxmlformats.org/officeDocument/2006/relationships/tags" Target="../tags/tag64.xml"/><Relationship Id="rId20" Type="http://schemas.openxmlformats.org/officeDocument/2006/relationships/notesSlide" Target="../notesSlides/notesSlide12.xml"/><Relationship Id="rId1" Type="http://schemas.openxmlformats.org/officeDocument/2006/relationships/tags" Target="../tags/tag49.xml"/><Relationship Id="rId6" Type="http://schemas.openxmlformats.org/officeDocument/2006/relationships/tags" Target="../tags/tag54.xml"/><Relationship Id="rId11" Type="http://schemas.openxmlformats.org/officeDocument/2006/relationships/tags" Target="../tags/tag59.xml"/><Relationship Id="rId5" Type="http://schemas.openxmlformats.org/officeDocument/2006/relationships/tags" Target="../tags/tag53.xml"/><Relationship Id="rId15" Type="http://schemas.openxmlformats.org/officeDocument/2006/relationships/tags" Target="../tags/tag63.xml"/><Relationship Id="rId10" Type="http://schemas.openxmlformats.org/officeDocument/2006/relationships/tags" Target="../tags/tag58.xml"/><Relationship Id="rId19" Type="http://schemas.openxmlformats.org/officeDocument/2006/relationships/slideLayout" Target="../slideLayouts/slideLayout6.xml"/><Relationship Id="rId4" Type="http://schemas.openxmlformats.org/officeDocument/2006/relationships/tags" Target="../tags/tag52.xml"/><Relationship Id="rId9" Type="http://schemas.openxmlformats.org/officeDocument/2006/relationships/tags" Target="../tags/tag57.xml"/><Relationship Id="rId14" Type="http://schemas.openxmlformats.org/officeDocument/2006/relationships/tags" Target="../tags/tag62.xml"/></Relationships>
</file>

<file path=ppt/slides/_rels/slide13.xml.rels><?xml version="1.0" encoding="UTF-8" standalone="yes"?>
<Relationships xmlns="http://schemas.openxmlformats.org/package/2006/relationships"><Relationship Id="rId8" Type="http://schemas.openxmlformats.org/officeDocument/2006/relationships/tags" Target="../tags/tag74.xml"/><Relationship Id="rId3" Type="http://schemas.openxmlformats.org/officeDocument/2006/relationships/tags" Target="../tags/tag69.xml"/><Relationship Id="rId7" Type="http://schemas.openxmlformats.org/officeDocument/2006/relationships/tags" Target="../tags/tag73.xml"/><Relationship Id="rId2" Type="http://schemas.openxmlformats.org/officeDocument/2006/relationships/tags" Target="../tags/tag68.xml"/><Relationship Id="rId1" Type="http://schemas.openxmlformats.org/officeDocument/2006/relationships/tags" Target="../tags/tag67.xml"/><Relationship Id="rId6" Type="http://schemas.openxmlformats.org/officeDocument/2006/relationships/tags" Target="../tags/tag72.xml"/><Relationship Id="rId5" Type="http://schemas.openxmlformats.org/officeDocument/2006/relationships/tags" Target="../tags/tag71.xml"/><Relationship Id="rId10" Type="http://schemas.openxmlformats.org/officeDocument/2006/relationships/notesSlide" Target="../notesSlides/notesSlide13.xml"/><Relationship Id="rId4" Type="http://schemas.openxmlformats.org/officeDocument/2006/relationships/tags" Target="../tags/tag70.xml"/><Relationship Id="rId9"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77.xml"/><Relationship Id="rId7" Type="http://schemas.openxmlformats.org/officeDocument/2006/relationships/notesSlide" Target="../notesSlides/notesSlide14.xml"/><Relationship Id="rId2" Type="http://schemas.openxmlformats.org/officeDocument/2006/relationships/tags" Target="../tags/tag76.xml"/><Relationship Id="rId1" Type="http://schemas.openxmlformats.org/officeDocument/2006/relationships/tags" Target="../tags/tag75.xml"/><Relationship Id="rId6" Type="http://schemas.openxmlformats.org/officeDocument/2006/relationships/slideLayout" Target="../slideLayouts/slideLayout4.xml"/><Relationship Id="rId5" Type="http://schemas.openxmlformats.org/officeDocument/2006/relationships/tags" Target="../tags/tag79.xml"/><Relationship Id="rId4" Type="http://schemas.openxmlformats.org/officeDocument/2006/relationships/tags" Target="../tags/tag78.xml"/></Relationships>
</file>

<file path=ppt/slides/_rels/slide15.xml.rels><?xml version="1.0" encoding="UTF-8" standalone="yes"?>
<Relationships xmlns="http://schemas.openxmlformats.org/package/2006/relationships"><Relationship Id="rId8" Type="http://schemas.openxmlformats.org/officeDocument/2006/relationships/tags" Target="../tags/tag87.xml"/><Relationship Id="rId13" Type="http://schemas.openxmlformats.org/officeDocument/2006/relationships/tags" Target="../tags/tag92.xml"/><Relationship Id="rId18" Type="http://schemas.openxmlformats.org/officeDocument/2006/relationships/tags" Target="../tags/tag97.xml"/><Relationship Id="rId3" Type="http://schemas.openxmlformats.org/officeDocument/2006/relationships/tags" Target="../tags/tag82.xml"/><Relationship Id="rId21" Type="http://schemas.openxmlformats.org/officeDocument/2006/relationships/tags" Target="../tags/tag100.xml"/><Relationship Id="rId7" Type="http://schemas.openxmlformats.org/officeDocument/2006/relationships/tags" Target="../tags/tag86.xml"/><Relationship Id="rId12" Type="http://schemas.openxmlformats.org/officeDocument/2006/relationships/tags" Target="../tags/tag91.xml"/><Relationship Id="rId17" Type="http://schemas.openxmlformats.org/officeDocument/2006/relationships/tags" Target="../tags/tag96.xml"/><Relationship Id="rId2" Type="http://schemas.openxmlformats.org/officeDocument/2006/relationships/tags" Target="../tags/tag81.xml"/><Relationship Id="rId16" Type="http://schemas.openxmlformats.org/officeDocument/2006/relationships/tags" Target="../tags/tag95.xml"/><Relationship Id="rId20" Type="http://schemas.openxmlformats.org/officeDocument/2006/relationships/tags" Target="../tags/tag99.xml"/><Relationship Id="rId1" Type="http://schemas.openxmlformats.org/officeDocument/2006/relationships/tags" Target="../tags/tag80.xml"/><Relationship Id="rId6" Type="http://schemas.openxmlformats.org/officeDocument/2006/relationships/tags" Target="../tags/tag85.xml"/><Relationship Id="rId11" Type="http://schemas.openxmlformats.org/officeDocument/2006/relationships/tags" Target="../tags/tag90.xml"/><Relationship Id="rId5" Type="http://schemas.openxmlformats.org/officeDocument/2006/relationships/tags" Target="../tags/tag84.xml"/><Relationship Id="rId15" Type="http://schemas.openxmlformats.org/officeDocument/2006/relationships/tags" Target="../tags/tag94.xml"/><Relationship Id="rId23" Type="http://schemas.openxmlformats.org/officeDocument/2006/relationships/notesSlide" Target="../notesSlides/notesSlide15.xml"/><Relationship Id="rId10" Type="http://schemas.openxmlformats.org/officeDocument/2006/relationships/tags" Target="../tags/tag89.xml"/><Relationship Id="rId19" Type="http://schemas.openxmlformats.org/officeDocument/2006/relationships/tags" Target="../tags/tag98.xml"/><Relationship Id="rId4" Type="http://schemas.openxmlformats.org/officeDocument/2006/relationships/tags" Target="../tags/tag83.xml"/><Relationship Id="rId9" Type="http://schemas.openxmlformats.org/officeDocument/2006/relationships/tags" Target="../tags/tag88.xml"/><Relationship Id="rId14" Type="http://schemas.openxmlformats.org/officeDocument/2006/relationships/tags" Target="../tags/tag93.xml"/><Relationship Id="rId22"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8" Type="http://schemas.openxmlformats.org/officeDocument/2006/relationships/notesSlide" Target="../notesSlides/notesSlide16.xml"/><Relationship Id="rId3" Type="http://schemas.openxmlformats.org/officeDocument/2006/relationships/tags" Target="../tags/tag103.xml"/><Relationship Id="rId7" Type="http://schemas.openxmlformats.org/officeDocument/2006/relationships/slideLayout" Target="../slideLayouts/slideLayout6.xml"/><Relationship Id="rId2" Type="http://schemas.openxmlformats.org/officeDocument/2006/relationships/tags" Target="../tags/tag102.xml"/><Relationship Id="rId1" Type="http://schemas.openxmlformats.org/officeDocument/2006/relationships/tags" Target="../tags/tag101.xml"/><Relationship Id="rId6" Type="http://schemas.openxmlformats.org/officeDocument/2006/relationships/tags" Target="../tags/tag106.xml"/><Relationship Id="rId5" Type="http://schemas.openxmlformats.org/officeDocument/2006/relationships/tags" Target="../tags/tag105.xml"/><Relationship Id="rId4" Type="http://schemas.openxmlformats.org/officeDocument/2006/relationships/tags" Target="../tags/tag104.xml"/></Relationships>
</file>

<file path=ppt/slides/_rels/slide17.xml.rels><?xml version="1.0" encoding="UTF-8" standalone="yes"?>
<Relationships xmlns="http://schemas.openxmlformats.org/package/2006/relationships"><Relationship Id="rId8" Type="http://schemas.openxmlformats.org/officeDocument/2006/relationships/notesSlide" Target="../notesSlides/notesSlide17.xml"/><Relationship Id="rId3" Type="http://schemas.openxmlformats.org/officeDocument/2006/relationships/tags" Target="../tags/tag109.xml"/><Relationship Id="rId7" Type="http://schemas.openxmlformats.org/officeDocument/2006/relationships/slideLayout" Target="../slideLayouts/slideLayout6.xm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tags" Target="../tags/tag112.xml"/><Relationship Id="rId5" Type="http://schemas.openxmlformats.org/officeDocument/2006/relationships/tags" Target="../tags/tag111.xml"/><Relationship Id="rId4" Type="http://schemas.openxmlformats.org/officeDocument/2006/relationships/tags" Target="../tags/tag110.xml"/></Relationships>
</file>

<file path=ppt/slides/_rels/slide18.xml.rels><?xml version="1.0" encoding="UTF-8" standalone="yes"?>
<Relationships xmlns="http://schemas.openxmlformats.org/package/2006/relationships"><Relationship Id="rId8" Type="http://schemas.openxmlformats.org/officeDocument/2006/relationships/notesSlide" Target="../notesSlides/notesSlide18.xml"/><Relationship Id="rId3" Type="http://schemas.openxmlformats.org/officeDocument/2006/relationships/tags" Target="../tags/tag115.xml"/><Relationship Id="rId7" Type="http://schemas.openxmlformats.org/officeDocument/2006/relationships/slideLayout" Target="../slideLayouts/slideLayout6.xml"/><Relationship Id="rId2" Type="http://schemas.openxmlformats.org/officeDocument/2006/relationships/tags" Target="../tags/tag114.xml"/><Relationship Id="rId1" Type="http://schemas.openxmlformats.org/officeDocument/2006/relationships/tags" Target="../tags/tag113.xml"/><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s>
</file>

<file path=ppt/slides/_rels/slide19.xml.rels><?xml version="1.0" encoding="UTF-8" standalone="yes"?>
<Relationships xmlns="http://schemas.openxmlformats.org/package/2006/relationships"><Relationship Id="rId8" Type="http://schemas.openxmlformats.org/officeDocument/2006/relationships/tags" Target="../tags/tag126.xml"/><Relationship Id="rId3" Type="http://schemas.openxmlformats.org/officeDocument/2006/relationships/tags" Target="../tags/tag121.xml"/><Relationship Id="rId7" Type="http://schemas.openxmlformats.org/officeDocument/2006/relationships/tags" Target="../tags/tag125.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tags" Target="../tags/tag124.xml"/><Relationship Id="rId5" Type="http://schemas.openxmlformats.org/officeDocument/2006/relationships/tags" Target="../tags/tag123.xml"/><Relationship Id="rId10" Type="http://schemas.openxmlformats.org/officeDocument/2006/relationships/notesSlide" Target="../notesSlides/notesSlide19.xml"/><Relationship Id="rId4" Type="http://schemas.openxmlformats.org/officeDocument/2006/relationships/tags" Target="../tags/tag122.xml"/><Relationship Id="rId9"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notesSlide" Target="../notesSlides/notesSlide20.xml"/><Relationship Id="rId3" Type="http://schemas.openxmlformats.org/officeDocument/2006/relationships/tags" Target="../tags/tag129.xml"/><Relationship Id="rId7" Type="http://schemas.openxmlformats.org/officeDocument/2006/relationships/slideLayout" Target="../slideLayouts/slideLayout6.xml"/><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5" Type="http://schemas.openxmlformats.org/officeDocument/2006/relationships/tags" Target="../tags/tag131.xml"/><Relationship Id="rId4" Type="http://schemas.openxmlformats.org/officeDocument/2006/relationships/tags" Target="../tags/tag130.xml"/></Relationships>
</file>

<file path=ppt/slides/_rels/slide21.xml.rels><?xml version="1.0" encoding="UTF-8" standalone="yes"?>
<Relationships xmlns="http://schemas.openxmlformats.org/package/2006/relationships"><Relationship Id="rId8" Type="http://schemas.openxmlformats.org/officeDocument/2006/relationships/tags" Target="../tags/tag140.xml"/><Relationship Id="rId13" Type="http://schemas.openxmlformats.org/officeDocument/2006/relationships/tags" Target="../tags/tag145.xml"/><Relationship Id="rId18" Type="http://schemas.openxmlformats.org/officeDocument/2006/relationships/tags" Target="../tags/tag150.xml"/><Relationship Id="rId3" Type="http://schemas.openxmlformats.org/officeDocument/2006/relationships/tags" Target="../tags/tag135.xml"/><Relationship Id="rId21" Type="http://schemas.openxmlformats.org/officeDocument/2006/relationships/tags" Target="../tags/tag153.xml"/><Relationship Id="rId7" Type="http://schemas.openxmlformats.org/officeDocument/2006/relationships/tags" Target="../tags/tag139.xml"/><Relationship Id="rId12" Type="http://schemas.openxmlformats.org/officeDocument/2006/relationships/tags" Target="../tags/tag144.xml"/><Relationship Id="rId17" Type="http://schemas.openxmlformats.org/officeDocument/2006/relationships/tags" Target="../tags/tag149.xml"/><Relationship Id="rId2" Type="http://schemas.openxmlformats.org/officeDocument/2006/relationships/tags" Target="../tags/tag134.xml"/><Relationship Id="rId16" Type="http://schemas.openxmlformats.org/officeDocument/2006/relationships/tags" Target="../tags/tag148.xml"/><Relationship Id="rId20" Type="http://schemas.openxmlformats.org/officeDocument/2006/relationships/tags" Target="../tags/tag152.xml"/><Relationship Id="rId1" Type="http://schemas.openxmlformats.org/officeDocument/2006/relationships/tags" Target="../tags/tag133.xml"/><Relationship Id="rId6" Type="http://schemas.openxmlformats.org/officeDocument/2006/relationships/tags" Target="../tags/tag138.xml"/><Relationship Id="rId11" Type="http://schemas.openxmlformats.org/officeDocument/2006/relationships/tags" Target="../tags/tag143.xml"/><Relationship Id="rId5" Type="http://schemas.openxmlformats.org/officeDocument/2006/relationships/tags" Target="../tags/tag137.xml"/><Relationship Id="rId15" Type="http://schemas.openxmlformats.org/officeDocument/2006/relationships/tags" Target="../tags/tag147.xml"/><Relationship Id="rId23" Type="http://schemas.openxmlformats.org/officeDocument/2006/relationships/notesSlide" Target="../notesSlides/notesSlide21.xml"/><Relationship Id="rId10" Type="http://schemas.openxmlformats.org/officeDocument/2006/relationships/tags" Target="../tags/tag142.xml"/><Relationship Id="rId19" Type="http://schemas.openxmlformats.org/officeDocument/2006/relationships/tags" Target="../tags/tag151.xml"/><Relationship Id="rId4" Type="http://schemas.openxmlformats.org/officeDocument/2006/relationships/tags" Target="../tags/tag136.xml"/><Relationship Id="rId9" Type="http://schemas.openxmlformats.org/officeDocument/2006/relationships/tags" Target="../tags/tag141.xml"/><Relationship Id="rId14" Type="http://schemas.openxmlformats.org/officeDocument/2006/relationships/tags" Target="../tags/tag146.xml"/><Relationship Id="rId22"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tags" Target="../tags/tag156.xml"/><Relationship Id="rId7" Type="http://schemas.openxmlformats.org/officeDocument/2006/relationships/notesSlide" Target="../notesSlides/notesSlide22.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slideLayout" Target="../slideLayouts/slideLayout6.xml"/><Relationship Id="rId5" Type="http://schemas.openxmlformats.org/officeDocument/2006/relationships/tags" Target="../tags/tag158.xml"/><Relationship Id="rId4" Type="http://schemas.openxmlformats.org/officeDocument/2006/relationships/tags" Target="../tags/tag157.xml"/></Relationships>
</file>

<file path=ppt/slides/_rels/slide23.xml.rels><?xml version="1.0" encoding="UTF-8" standalone="yes"?>
<Relationships xmlns="http://schemas.openxmlformats.org/package/2006/relationships"><Relationship Id="rId8" Type="http://schemas.openxmlformats.org/officeDocument/2006/relationships/slideLayout" Target="../slideLayouts/slideLayout6.xml"/><Relationship Id="rId3" Type="http://schemas.openxmlformats.org/officeDocument/2006/relationships/tags" Target="../tags/tag161.xml"/><Relationship Id="rId7" Type="http://schemas.openxmlformats.org/officeDocument/2006/relationships/tags" Target="../tags/tag165.xml"/><Relationship Id="rId2" Type="http://schemas.openxmlformats.org/officeDocument/2006/relationships/tags" Target="../tags/tag160.xml"/><Relationship Id="rId1" Type="http://schemas.openxmlformats.org/officeDocument/2006/relationships/tags" Target="../tags/tag159.xml"/><Relationship Id="rId6" Type="http://schemas.openxmlformats.org/officeDocument/2006/relationships/tags" Target="../tags/tag164.xml"/><Relationship Id="rId5" Type="http://schemas.openxmlformats.org/officeDocument/2006/relationships/tags" Target="../tags/tag163.xml"/><Relationship Id="rId4" Type="http://schemas.openxmlformats.org/officeDocument/2006/relationships/tags" Target="../tags/tag162.xml"/><Relationship Id="rId9"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8" Type="http://schemas.openxmlformats.org/officeDocument/2006/relationships/slideLayout" Target="../slideLayouts/slideLayout6.xml"/><Relationship Id="rId3" Type="http://schemas.openxmlformats.org/officeDocument/2006/relationships/tags" Target="../tags/tag168.xml"/><Relationship Id="rId7" Type="http://schemas.openxmlformats.org/officeDocument/2006/relationships/tags" Target="../tags/tag172.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tags" Target="../tags/tag171.xml"/><Relationship Id="rId5" Type="http://schemas.openxmlformats.org/officeDocument/2006/relationships/tags" Target="../tags/tag170.xml"/><Relationship Id="rId4" Type="http://schemas.openxmlformats.org/officeDocument/2006/relationships/tags" Target="../tags/tag169.xml"/><Relationship Id="rId9"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8" Type="http://schemas.openxmlformats.org/officeDocument/2006/relationships/slideLayout" Target="../slideLayouts/slideLayout6.xml"/><Relationship Id="rId3" Type="http://schemas.openxmlformats.org/officeDocument/2006/relationships/tags" Target="../tags/tag175.xml"/><Relationship Id="rId7" Type="http://schemas.openxmlformats.org/officeDocument/2006/relationships/tags" Target="../tags/tag179.xml"/><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tags" Target="../tags/tag178.xml"/><Relationship Id="rId5" Type="http://schemas.openxmlformats.org/officeDocument/2006/relationships/tags" Target="../tags/tag177.xml"/><Relationship Id="rId4" Type="http://schemas.openxmlformats.org/officeDocument/2006/relationships/tags" Target="../tags/tag176.xml"/><Relationship Id="rId9"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8" Type="http://schemas.openxmlformats.org/officeDocument/2006/relationships/notesSlide" Target="../notesSlides/notesSlide26.xml"/><Relationship Id="rId3" Type="http://schemas.openxmlformats.org/officeDocument/2006/relationships/tags" Target="../tags/tag182.xml"/><Relationship Id="rId7" Type="http://schemas.openxmlformats.org/officeDocument/2006/relationships/slideLayout" Target="../slideLayouts/slideLayout6.xml"/><Relationship Id="rId2" Type="http://schemas.openxmlformats.org/officeDocument/2006/relationships/tags" Target="../tags/tag181.xml"/><Relationship Id="rId1" Type="http://schemas.openxmlformats.org/officeDocument/2006/relationships/tags" Target="../tags/tag180.xml"/><Relationship Id="rId6" Type="http://schemas.openxmlformats.org/officeDocument/2006/relationships/tags" Target="../tags/tag185.xml"/><Relationship Id="rId5" Type="http://schemas.openxmlformats.org/officeDocument/2006/relationships/tags" Target="../tags/tag184.xml"/><Relationship Id="rId4" Type="http://schemas.openxmlformats.org/officeDocument/2006/relationships/tags" Target="../tags/tag183.xml"/></Relationships>
</file>

<file path=ppt/slides/_rels/slide27.xml.rels><?xml version="1.0" encoding="UTF-8" standalone="yes"?>
<Relationships xmlns="http://schemas.openxmlformats.org/package/2006/relationships"><Relationship Id="rId8" Type="http://schemas.openxmlformats.org/officeDocument/2006/relationships/tags" Target="../tags/tag193.xml"/><Relationship Id="rId13" Type="http://schemas.openxmlformats.org/officeDocument/2006/relationships/tags" Target="../tags/tag198.xml"/><Relationship Id="rId18" Type="http://schemas.openxmlformats.org/officeDocument/2006/relationships/tags" Target="../tags/tag203.xml"/><Relationship Id="rId3" Type="http://schemas.openxmlformats.org/officeDocument/2006/relationships/tags" Target="../tags/tag188.xml"/><Relationship Id="rId21" Type="http://schemas.openxmlformats.org/officeDocument/2006/relationships/tags" Target="../tags/tag206.xml"/><Relationship Id="rId7" Type="http://schemas.openxmlformats.org/officeDocument/2006/relationships/tags" Target="../tags/tag192.xml"/><Relationship Id="rId12" Type="http://schemas.openxmlformats.org/officeDocument/2006/relationships/tags" Target="../tags/tag197.xml"/><Relationship Id="rId17" Type="http://schemas.openxmlformats.org/officeDocument/2006/relationships/tags" Target="../tags/tag202.xml"/><Relationship Id="rId2" Type="http://schemas.openxmlformats.org/officeDocument/2006/relationships/tags" Target="../tags/tag187.xml"/><Relationship Id="rId16" Type="http://schemas.openxmlformats.org/officeDocument/2006/relationships/tags" Target="../tags/tag201.xml"/><Relationship Id="rId20" Type="http://schemas.openxmlformats.org/officeDocument/2006/relationships/tags" Target="../tags/tag205.xml"/><Relationship Id="rId1" Type="http://schemas.openxmlformats.org/officeDocument/2006/relationships/tags" Target="../tags/tag186.xml"/><Relationship Id="rId6" Type="http://schemas.openxmlformats.org/officeDocument/2006/relationships/tags" Target="../tags/tag191.xml"/><Relationship Id="rId11" Type="http://schemas.openxmlformats.org/officeDocument/2006/relationships/tags" Target="../tags/tag196.xml"/><Relationship Id="rId5" Type="http://schemas.openxmlformats.org/officeDocument/2006/relationships/tags" Target="../tags/tag190.xml"/><Relationship Id="rId15" Type="http://schemas.openxmlformats.org/officeDocument/2006/relationships/tags" Target="../tags/tag200.xml"/><Relationship Id="rId23" Type="http://schemas.openxmlformats.org/officeDocument/2006/relationships/notesSlide" Target="../notesSlides/notesSlide27.xml"/><Relationship Id="rId10" Type="http://schemas.openxmlformats.org/officeDocument/2006/relationships/tags" Target="../tags/tag195.xml"/><Relationship Id="rId19" Type="http://schemas.openxmlformats.org/officeDocument/2006/relationships/tags" Target="../tags/tag204.xml"/><Relationship Id="rId4" Type="http://schemas.openxmlformats.org/officeDocument/2006/relationships/tags" Target="../tags/tag189.xml"/><Relationship Id="rId9" Type="http://schemas.openxmlformats.org/officeDocument/2006/relationships/tags" Target="../tags/tag194.xml"/><Relationship Id="rId14" Type="http://schemas.openxmlformats.org/officeDocument/2006/relationships/tags" Target="../tags/tag199.xml"/><Relationship Id="rId22"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8" Type="http://schemas.openxmlformats.org/officeDocument/2006/relationships/notesSlide" Target="../notesSlides/notesSlide28.xml"/><Relationship Id="rId3" Type="http://schemas.openxmlformats.org/officeDocument/2006/relationships/tags" Target="../tags/tag209.xml"/><Relationship Id="rId7" Type="http://schemas.openxmlformats.org/officeDocument/2006/relationships/slideLayout" Target="../slideLayouts/slideLayout6.xml"/><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tags" Target="../tags/tag212.xml"/><Relationship Id="rId5" Type="http://schemas.openxmlformats.org/officeDocument/2006/relationships/tags" Target="../tags/tag211.xml"/><Relationship Id="rId4" Type="http://schemas.openxmlformats.org/officeDocument/2006/relationships/tags" Target="../tags/tag210.xml"/></Relationships>
</file>

<file path=ppt/slides/_rels/slide29.xml.rels><?xml version="1.0" encoding="UTF-8" standalone="yes"?>
<Relationships xmlns="http://schemas.openxmlformats.org/package/2006/relationships"><Relationship Id="rId3" Type="http://schemas.openxmlformats.org/officeDocument/2006/relationships/tags" Target="../tags/tag215.xml"/><Relationship Id="rId7" Type="http://schemas.openxmlformats.org/officeDocument/2006/relationships/notesSlide" Target="../notesSlides/notesSlide29.xml"/><Relationship Id="rId2" Type="http://schemas.openxmlformats.org/officeDocument/2006/relationships/tags" Target="../tags/tag214.xml"/><Relationship Id="rId1" Type="http://schemas.openxmlformats.org/officeDocument/2006/relationships/tags" Target="../tags/tag213.xml"/><Relationship Id="rId6" Type="http://schemas.openxmlformats.org/officeDocument/2006/relationships/slideLayout" Target="../slideLayouts/slideLayout6.xml"/><Relationship Id="rId5" Type="http://schemas.openxmlformats.org/officeDocument/2006/relationships/tags" Target="../tags/tag217.xml"/><Relationship Id="rId4" Type="http://schemas.openxmlformats.org/officeDocument/2006/relationships/tags" Target="../tags/tag216.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8" Type="http://schemas.openxmlformats.org/officeDocument/2006/relationships/slideLayout" Target="../slideLayouts/slideLayout6.xml"/><Relationship Id="rId3" Type="http://schemas.openxmlformats.org/officeDocument/2006/relationships/tags" Target="../tags/tag220.xml"/><Relationship Id="rId7" Type="http://schemas.openxmlformats.org/officeDocument/2006/relationships/tags" Target="../tags/tag224.xml"/><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tags" Target="../tags/tag223.xml"/><Relationship Id="rId5" Type="http://schemas.openxmlformats.org/officeDocument/2006/relationships/tags" Target="../tags/tag222.xml"/><Relationship Id="rId4" Type="http://schemas.openxmlformats.org/officeDocument/2006/relationships/tags" Target="../tags/tag221.xml"/><Relationship Id="rId9"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8" Type="http://schemas.openxmlformats.org/officeDocument/2006/relationships/tags" Target="../tags/tag232.xml"/><Relationship Id="rId3" Type="http://schemas.openxmlformats.org/officeDocument/2006/relationships/tags" Target="../tags/tag227.xml"/><Relationship Id="rId7" Type="http://schemas.openxmlformats.org/officeDocument/2006/relationships/tags" Target="../tags/tag231.xml"/><Relationship Id="rId2" Type="http://schemas.openxmlformats.org/officeDocument/2006/relationships/tags" Target="../tags/tag226.xml"/><Relationship Id="rId1" Type="http://schemas.openxmlformats.org/officeDocument/2006/relationships/tags" Target="../tags/tag225.xml"/><Relationship Id="rId6" Type="http://schemas.openxmlformats.org/officeDocument/2006/relationships/tags" Target="../tags/tag230.xml"/><Relationship Id="rId5" Type="http://schemas.openxmlformats.org/officeDocument/2006/relationships/tags" Target="../tags/tag229.xml"/><Relationship Id="rId10" Type="http://schemas.openxmlformats.org/officeDocument/2006/relationships/notesSlide" Target="../notesSlides/notesSlide31.xml"/><Relationship Id="rId4" Type="http://schemas.openxmlformats.org/officeDocument/2006/relationships/tags" Target="../tags/tag228.xml"/><Relationship Id="rId9"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8" Type="http://schemas.openxmlformats.org/officeDocument/2006/relationships/tags" Target="../tags/tag240.xml"/><Relationship Id="rId3" Type="http://schemas.openxmlformats.org/officeDocument/2006/relationships/tags" Target="../tags/tag235.xml"/><Relationship Id="rId7" Type="http://schemas.openxmlformats.org/officeDocument/2006/relationships/tags" Target="../tags/tag239.xml"/><Relationship Id="rId2" Type="http://schemas.openxmlformats.org/officeDocument/2006/relationships/tags" Target="../tags/tag234.xml"/><Relationship Id="rId1" Type="http://schemas.openxmlformats.org/officeDocument/2006/relationships/tags" Target="../tags/tag233.xml"/><Relationship Id="rId6" Type="http://schemas.openxmlformats.org/officeDocument/2006/relationships/tags" Target="../tags/tag238.xml"/><Relationship Id="rId11" Type="http://schemas.openxmlformats.org/officeDocument/2006/relationships/notesSlide" Target="../notesSlides/notesSlide32.xml"/><Relationship Id="rId5" Type="http://schemas.openxmlformats.org/officeDocument/2006/relationships/tags" Target="../tags/tag237.xml"/><Relationship Id="rId10" Type="http://schemas.openxmlformats.org/officeDocument/2006/relationships/slideLayout" Target="../slideLayouts/slideLayout6.xml"/><Relationship Id="rId4" Type="http://schemas.openxmlformats.org/officeDocument/2006/relationships/tags" Target="../tags/tag236.xml"/><Relationship Id="rId9" Type="http://schemas.openxmlformats.org/officeDocument/2006/relationships/tags" Target="../tags/tag241.xml"/></Relationships>
</file>

<file path=ppt/slides/_rels/slide33.xml.rels><?xml version="1.0" encoding="UTF-8" standalone="yes"?>
<Relationships xmlns="http://schemas.openxmlformats.org/package/2006/relationships"><Relationship Id="rId8" Type="http://schemas.openxmlformats.org/officeDocument/2006/relationships/tags" Target="../tags/tag249.xml"/><Relationship Id="rId13" Type="http://schemas.openxmlformats.org/officeDocument/2006/relationships/tags" Target="../tags/tag254.xml"/><Relationship Id="rId18" Type="http://schemas.openxmlformats.org/officeDocument/2006/relationships/tags" Target="../tags/tag259.xml"/><Relationship Id="rId3" Type="http://schemas.openxmlformats.org/officeDocument/2006/relationships/tags" Target="../tags/tag244.xml"/><Relationship Id="rId21" Type="http://schemas.openxmlformats.org/officeDocument/2006/relationships/tags" Target="../tags/tag262.xml"/><Relationship Id="rId7" Type="http://schemas.openxmlformats.org/officeDocument/2006/relationships/tags" Target="../tags/tag248.xml"/><Relationship Id="rId12" Type="http://schemas.openxmlformats.org/officeDocument/2006/relationships/tags" Target="../tags/tag253.xml"/><Relationship Id="rId17" Type="http://schemas.openxmlformats.org/officeDocument/2006/relationships/tags" Target="../tags/tag258.xml"/><Relationship Id="rId2" Type="http://schemas.openxmlformats.org/officeDocument/2006/relationships/tags" Target="../tags/tag243.xml"/><Relationship Id="rId16" Type="http://schemas.openxmlformats.org/officeDocument/2006/relationships/tags" Target="../tags/tag257.xml"/><Relationship Id="rId20" Type="http://schemas.openxmlformats.org/officeDocument/2006/relationships/tags" Target="../tags/tag261.xml"/><Relationship Id="rId1" Type="http://schemas.openxmlformats.org/officeDocument/2006/relationships/tags" Target="../tags/tag242.xml"/><Relationship Id="rId6" Type="http://schemas.openxmlformats.org/officeDocument/2006/relationships/tags" Target="../tags/tag247.xml"/><Relationship Id="rId11" Type="http://schemas.openxmlformats.org/officeDocument/2006/relationships/tags" Target="../tags/tag252.xml"/><Relationship Id="rId5" Type="http://schemas.openxmlformats.org/officeDocument/2006/relationships/tags" Target="../tags/tag246.xml"/><Relationship Id="rId15" Type="http://schemas.openxmlformats.org/officeDocument/2006/relationships/tags" Target="../tags/tag256.xml"/><Relationship Id="rId23" Type="http://schemas.openxmlformats.org/officeDocument/2006/relationships/notesSlide" Target="../notesSlides/notesSlide33.xml"/><Relationship Id="rId10" Type="http://schemas.openxmlformats.org/officeDocument/2006/relationships/tags" Target="../tags/tag251.xml"/><Relationship Id="rId19" Type="http://schemas.openxmlformats.org/officeDocument/2006/relationships/tags" Target="../tags/tag260.xml"/><Relationship Id="rId4" Type="http://schemas.openxmlformats.org/officeDocument/2006/relationships/tags" Target="../tags/tag245.xml"/><Relationship Id="rId9" Type="http://schemas.openxmlformats.org/officeDocument/2006/relationships/tags" Target="../tags/tag250.xml"/><Relationship Id="rId14" Type="http://schemas.openxmlformats.org/officeDocument/2006/relationships/tags" Target="../tags/tag255.xml"/><Relationship Id="rId22"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8" Type="http://schemas.openxmlformats.org/officeDocument/2006/relationships/notesSlide" Target="../notesSlides/notesSlide34.xml"/><Relationship Id="rId3" Type="http://schemas.openxmlformats.org/officeDocument/2006/relationships/tags" Target="../tags/tag265.xml"/><Relationship Id="rId7" Type="http://schemas.openxmlformats.org/officeDocument/2006/relationships/slideLayout" Target="../slideLayouts/slideLayout6.xml"/><Relationship Id="rId2" Type="http://schemas.openxmlformats.org/officeDocument/2006/relationships/tags" Target="../tags/tag264.xml"/><Relationship Id="rId1" Type="http://schemas.openxmlformats.org/officeDocument/2006/relationships/tags" Target="../tags/tag263.xml"/><Relationship Id="rId6" Type="http://schemas.openxmlformats.org/officeDocument/2006/relationships/tags" Target="../tags/tag268.xml"/><Relationship Id="rId5" Type="http://schemas.openxmlformats.org/officeDocument/2006/relationships/tags" Target="../tags/tag267.xml"/><Relationship Id="rId4" Type="http://schemas.openxmlformats.org/officeDocument/2006/relationships/tags" Target="../tags/tag266.xml"/></Relationships>
</file>

<file path=ppt/slides/_rels/slide35.xml.rels><?xml version="1.0" encoding="UTF-8" standalone="yes"?>
<Relationships xmlns="http://schemas.openxmlformats.org/package/2006/relationships"><Relationship Id="rId8" Type="http://schemas.openxmlformats.org/officeDocument/2006/relationships/slideLayout" Target="../slideLayouts/slideLayout6.xml"/><Relationship Id="rId3" Type="http://schemas.openxmlformats.org/officeDocument/2006/relationships/tags" Target="../tags/tag271.xml"/><Relationship Id="rId7" Type="http://schemas.openxmlformats.org/officeDocument/2006/relationships/tags" Target="../tags/tag275.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tags" Target="../tags/tag274.xml"/><Relationship Id="rId5" Type="http://schemas.openxmlformats.org/officeDocument/2006/relationships/tags" Target="../tags/tag273.xml"/><Relationship Id="rId4" Type="http://schemas.openxmlformats.org/officeDocument/2006/relationships/tags" Target="../tags/tag272.xml"/><Relationship Id="rId9"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8" Type="http://schemas.openxmlformats.org/officeDocument/2006/relationships/tags" Target="../tags/tag283.xml"/><Relationship Id="rId13" Type="http://schemas.openxmlformats.org/officeDocument/2006/relationships/tags" Target="../tags/tag288.xml"/><Relationship Id="rId18" Type="http://schemas.openxmlformats.org/officeDocument/2006/relationships/tags" Target="../tags/tag293.xml"/><Relationship Id="rId3" Type="http://schemas.openxmlformats.org/officeDocument/2006/relationships/tags" Target="../tags/tag278.xml"/><Relationship Id="rId21" Type="http://schemas.openxmlformats.org/officeDocument/2006/relationships/tags" Target="../tags/tag296.xml"/><Relationship Id="rId7" Type="http://schemas.openxmlformats.org/officeDocument/2006/relationships/tags" Target="../tags/tag282.xml"/><Relationship Id="rId12" Type="http://schemas.openxmlformats.org/officeDocument/2006/relationships/tags" Target="../tags/tag287.xml"/><Relationship Id="rId17" Type="http://schemas.openxmlformats.org/officeDocument/2006/relationships/tags" Target="../tags/tag292.xml"/><Relationship Id="rId2" Type="http://schemas.openxmlformats.org/officeDocument/2006/relationships/tags" Target="../tags/tag277.xml"/><Relationship Id="rId16" Type="http://schemas.openxmlformats.org/officeDocument/2006/relationships/tags" Target="../tags/tag291.xml"/><Relationship Id="rId20" Type="http://schemas.openxmlformats.org/officeDocument/2006/relationships/tags" Target="../tags/tag295.xml"/><Relationship Id="rId1" Type="http://schemas.openxmlformats.org/officeDocument/2006/relationships/tags" Target="../tags/tag276.xml"/><Relationship Id="rId6" Type="http://schemas.openxmlformats.org/officeDocument/2006/relationships/tags" Target="../tags/tag281.xml"/><Relationship Id="rId11" Type="http://schemas.openxmlformats.org/officeDocument/2006/relationships/tags" Target="../tags/tag286.xml"/><Relationship Id="rId5" Type="http://schemas.openxmlformats.org/officeDocument/2006/relationships/tags" Target="../tags/tag280.xml"/><Relationship Id="rId15" Type="http://schemas.openxmlformats.org/officeDocument/2006/relationships/tags" Target="../tags/tag290.xml"/><Relationship Id="rId23" Type="http://schemas.openxmlformats.org/officeDocument/2006/relationships/notesSlide" Target="../notesSlides/notesSlide36.xml"/><Relationship Id="rId10" Type="http://schemas.openxmlformats.org/officeDocument/2006/relationships/tags" Target="../tags/tag285.xml"/><Relationship Id="rId19" Type="http://schemas.openxmlformats.org/officeDocument/2006/relationships/tags" Target="../tags/tag294.xml"/><Relationship Id="rId4" Type="http://schemas.openxmlformats.org/officeDocument/2006/relationships/tags" Target="../tags/tag279.xml"/><Relationship Id="rId9" Type="http://schemas.openxmlformats.org/officeDocument/2006/relationships/tags" Target="../tags/tag284.xml"/><Relationship Id="rId14" Type="http://schemas.openxmlformats.org/officeDocument/2006/relationships/tags" Target="../tags/tag289.xml"/><Relationship Id="rId22"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8" Type="http://schemas.openxmlformats.org/officeDocument/2006/relationships/slideLayout" Target="../slideLayouts/slideLayout6.xml"/><Relationship Id="rId3" Type="http://schemas.openxmlformats.org/officeDocument/2006/relationships/tags" Target="../tags/tag299.xml"/><Relationship Id="rId7" Type="http://schemas.openxmlformats.org/officeDocument/2006/relationships/tags" Target="../tags/tag303.xml"/><Relationship Id="rId2" Type="http://schemas.openxmlformats.org/officeDocument/2006/relationships/tags" Target="../tags/tag298.xml"/><Relationship Id="rId1" Type="http://schemas.openxmlformats.org/officeDocument/2006/relationships/tags" Target="../tags/tag297.xml"/><Relationship Id="rId6" Type="http://schemas.openxmlformats.org/officeDocument/2006/relationships/tags" Target="../tags/tag302.xml"/><Relationship Id="rId5" Type="http://schemas.openxmlformats.org/officeDocument/2006/relationships/tags" Target="../tags/tag301.xml"/><Relationship Id="rId4" Type="http://schemas.openxmlformats.org/officeDocument/2006/relationships/tags" Target="../tags/tag300.xml"/><Relationship Id="rId9"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8" Type="http://schemas.openxmlformats.org/officeDocument/2006/relationships/tags" Target="../tags/tag311.xml"/><Relationship Id="rId3" Type="http://schemas.openxmlformats.org/officeDocument/2006/relationships/tags" Target="../tags/tag306.xml"/><Relationship Id="rId7" Type="http://schemas.openxmlformats.org/officeDocument/2006/relationships/tags" Target="../tags/tag310.xml"/><Relationship Id="rId2" Type="http://schemas.openxmlformats.org/officeDocument/2006/relationships/tags" Target="../tags/tag305.xml"/><Relationship Id="rId1" Type="http://schemas.openxmlformats.org/officeDocument/2006/relationships/tags" Target="../tags/tag304.xml"/><Relationship Id="rId6" Type="http://schemas.openxmlformats.org/officeDocument/2006/relationships/tags" Target="../tags/tag309.xml"/><Relationship Id="rId5" Type="http://schemas.openxmlformats.org/officeDocument/2006/relationships/tags" Target="../tags/tag308.xml"/><Relationship Id="rId10" Type="http://schemas.openxmlformats.org/officeDocument/2006/relationships/notesSlide" Target="../notesSlides/notesSlide38.xml"/><Relationship Id="rId4" Type="http://schemas.openxmlformats.org/officeDocument/2006/relationships/tags" Target="../tags/tag307.xml"/><Relationship Id="rId9"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tags" Target="../tags/tag314.xml"/><Relationship Id="rId7" Type="http://schemas.openxmlformats.org/officeDocument/2006/relationships/notesSlide" Target="../notesSlides/notesSlide39.xml"/><Relationship Id="rId2" Type="http://schemas.openxmlformats.org/officeDocument/2006/relationships/tags" Target="../tags/tag313.xml"/><Relationship Id="rId1" Type="http://schemas.openxmlformats.org/officeDocument/2006/relationships/tags" Target="../tags/tag312.xml"/><Relationship Id="rId6" Type="http://schemas.openxmlformats.org/officeDocument/2006/relationships/slideLayout" Target="../slideLayouts/slideLayout4.xml"/><Relationship Id="rId5" Type="http://schemas.openxmlformats.org/officeDocument/2006/relationships/tags" Target="../tags/tag316.xml"/><Relationship Id="rId4" Type="http://schemas.openxmlformats.org/officeDocument/2006/relationships/tags" Target="../tags/tag315.xml"/></Relationships>
</file>

<file path=ppt/slides/_rels/slide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notesSlide" Target="../notesSlides/notesSlide4.xml"/><Relationship Id="rId4"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8" Type="http://schemas.openxmlformats.org/officeDocument/2006/relationships/notesSlide" Target="../notesSlides/notesSlide40.xml"/><Relationship Id="rId3" Type="http://schemas.openxmlformats.org/officeDocument/2006/relationships/tags" Target="../tags/tag319.xml"/><Relationship Id="rId7" Type="http://schemas.openxmlformats.org/officeDocument/2006/relationships/slideLayout" Target="../slideLayouts/slideLayout13.xml"/><Relationship Id="rId2" Type="http://schemas.openxmlformats.org/officeDocument/2006/relationships/tags" Target="../tags/tag318.xml"/><Relationship Id="rId1" Type="http://schemas.openxmlformats.org/officeDocument/2006/relationships/tags" Target="../tags/tag317.xml"/><Relationship Id="rId6" Type="http://schemas.openxmlformats.org/officeDocument/2006/relationships/tags" Target="../tags/tag322.xml"/><Relationship Id="rId11" Type="http://schemas.openxmlformats.org/officeDocument/2006/relationships/image" Target="../media/image5.png"/><Relationship Id="rId5" Type="http://schemas.openxmlformats.org/officeDocument/2006/relationships/tags" Target="../tags/tag321.xml"/><Relationship Id="rId10" Type="http://schemas.openxmlformats.org/officeDocument/2006/relationships/image" Target="../media/image4.png"/><Relationship Id="rId4" Type="http://schemas.openxmlformats.org/officeDocument/2006/relationships/tags" Target="../tags/tag320.xml"/><Relationship Id="rId9" Type="http://schemas.openxmlformats.org/officeDocument/2006/relationships/image" Target="../media/image3.jpeg"/></Relationships>
</file>

<file path=ppt/slides/_rels/slide41.xml.rels><?xml version="1.0" encoding="UTF-8" standalone="yes"?>
<Relationships xmlns="http://schemas.openxmlformats.org/package/2006/relationships"><Relationship Id="rId3" Type="http://schemas.openxmlformats.org/officeDocument/2006/relationships/tags" Target="../tags/tag325.xml"/><Relationship Id="rId7" Type="http://schemas.openxmlformats.org/officeDocument/2006/relationships/notesSlide" Target="../notesSlides/notesSlide41.xml"/><Relationship Id="rId2" Type="http://schemas.openxmlformats.org/officeDocument/2006/relationships/tags" Target="../tags/tag324.xml"/><Relationship Id="rId1" Type="http://schemas.openxmlformats.org/officeDocument/2006/relationships/tags" Target="../tags/tag323.xml"/><Relationship Id="rId6" Type="http://schemas.openxmlformats.org/officeDocument/2006/relationships/slideLayout" Target="../slideLayouts/slideLayout6.xml"/><Relationship Id="rId5" Type="http://schemas.openxmlformats.org/officeDocument/2006/relationships/tags" Target="../tags/tag327.xml"/><Relationship Id="rId4" Type="http://schemas.openxmlformats.org/officeDocument/2006/relationships/tags" Target="../tags/tag326.xml"/></Relationships>
</file>

<file path=ppt/slides/_rels/slide42.xml.rels><?xml version="1.0" encoding="UTF-8" standalone="yes"?>
<Relationships xmlns="http://schemas.openxmlformats.org/package/2006/relationships"><Relationship Id="rId8" Type="http://schemas.openxmlformats.org/officeDocument/2006/relationships/tags" Target="../tags/tag335.xml"/><Relationship Id="rId3" Type="http://schemas.openxmlformats.org/officeDocument/2006/relationships/tags" Target="../tags/tag330.xml"/><Relationship Id="rId7" Type="http://schemas.openxmlformats.org/officeDocument/2006/relationships/tags" Target="../tags/tag334.xml"/><Relationship Id="rId2" Type="http://schemas.openxmlformats.org/officeDocument/2006/relationships/tags" Target="../tags/tag329.xml"/><Relationship Id="rId1" Type="http://schemas.openxmlformats.org/officeDocument/2006/relationships/tags" Target="../tags/tag328.xml"/><Relationship Id="rId6" Type="http://schemas.openxmlformats.org/officeDocument/2006/relationships/tags" Target="../tags/tag333.xml"/><Relationship Id="rId5" Type="http://schemas.openxmlformats.org/officeDocument/2006/relationships/tags" Target="../tags/tag332.xml"/><Relationship Id="rId10" Type="http://schemas.openxmlformats.org/officeDocument/2006/relationships/notesSlide" Target="../notesSlides/notesSlide42.xml"/><Relationship Id="rId4" Type="http://schemas.openxmlformats.org/officeDocument/2006/relationships/tags" Target="../tags/tag331.xml"/><Relationship Id="rId9"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tags" Target="../tags/tag17.xml"/><Relationship Id="rId7" Type="http://schemas.openxmlformats.org/officeDocument/2006/relationships/notesSlide" Target="../notesSlides/notesSlide5.xml"/><Relationship Id="rId2" Type="http://schemas.openxmlformats.org/officeDocument/2006/relationships/tags" Target="../tags/tag16.xml"/><Relationship Id="rId1" Type="http://schemas.openxmlformats.org/officeDocument/2006/relationships/tags" Target="../tags/tag15.xml"/><Relationship Id="rId6" Type="http://schemas.openxmlformats.org/officeDocument/2006/relationships/slideLayout" Target="../slideLayouts/slideLayout7.xml"/><Relationship Id="rId5" Type="http://schemas.openxmlformats.org/officeDocument/2006/relationships/tags" Target="../tags/tag19.xml"/><Relationship Id="rId4" Type="http://schemas.openxmlformats.org/officeDocument/2006/relationships/tags" Target="../tags/tag18.xml"/></Relationships>
</file>

<file path=ppt/slides/_rels/slide6.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4" Type="http://schemas.openxmlformats.org/officeDocument/2006/relationships/tags" Target="../tags/tag23.xml"/><Relationship Id="rId9"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8" Type="http://schemas.openxmlformats.org/officeDocument/2006/relationships/tags" Target="../tags/tag34.xml"/><Relationship Id="rId3" Type="http://schemas.openxmlformats.org/officeDocument/2006/relationships/tags" Target="../tags/tag29.xml"/><Relationship Id="rId7" Type="http://schemas.openxmlformats.org/officeDocument/2006/relationships/tags" Target="../tags/tag33.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tags" Target="../tags/tag32.xml"/><Relationship Id="rId11" Type="http://schemas.openxmlformats.org/officeDocument/2006/relationships/notesSlide" Target="../notesSlides/notesSlide7.xml"/><Relationship Id="rId5" Type="http://schemas.openxmlformats.org/officeDocument/2006/relationships/tags" Target="../tags/tag31.xml"/><Relationship Id="rId10" Type="http://schemas.openxmlformats.org/officeDocument/2006/relationships/slideLayout" Target="../slideLayouts/slideLayout4.xml"/><Relationship Id="rId4" Type="http://schemas.openxmlformats.org/officeDocument/2006/relationships/tags" Target="../tags/tag30.xml"/><Relationship Id="rId9" Type="http://schemas.openxmlformats.org/officeDocument/2006/relationships/tags" Target="../tags/tag35.xml"/></Relationships>
</file>

<file path=ppt/slides/_rels/slide8.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notesSlide" Target="../notesSlides/notesSlide8.xml"/><Relationship Id="rId4"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40.xml"/><Relationship Id="rId1" Type="http://schemas.openxmlformats.org/officeDocument/2006/relationships/tags" Target="../tags/tag39.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C99CF7C-AFAB-48F1-8FC3-CCCE989822A6}"/>
              </a:ext>
            </a:extLst>
          </p:cNvPr>
          <p:cNvSpPr>
            <a:spLocks noGrp="1"/>
          </p:cNvSpPr>
          <p:nvPr>
            <p:ph type="title"/>
            <p:custDataLst>
              <p:tags r:id="rId1"/>
            </p:custDataLst>
          </p:nvPr>
        </p:nvSpPr>
        <p:spPr>
          <a:xfrm>
            <a:off x="976312" y="2545830"/>
            <a:ext cx="9477873" cy="1223979"/>
          </a:xfrm>
        </p:spPr>
        <p:txBody>
          <a:bodyPr/>
          <a:lstStyle/>
          <a:p>
            <a:r>
              <a:rPr lang="en-US" sz="3200" dirty="0"/>
              <a:t>In favor or against the codependency concept: A narrative review of arguments in literature</a:t>
            </a:r>
          </a:p>
        </p:txBody>
      </p:sp>
      <p:sp>
        <p:nvSpPr>
          <p:cNvPr id="3" name="Content Placeholder 2">
            <a:extLst>
              <a:ext uri="{FF2B5EF4-FFF2-40B4-BE49-F238E27FC236}">
                <a16:creationId xmlns:a16="http://schemas.microsoft.com/office/drawing/2014/main" id="{CA8ECC17-4660-124A-8996-54F15FD169C0}"/>
              </a:ext>
            </a:extLst>
          </p:cNvPr>
          <p:cNvSpPr>
            <a:spLocks noGrp="1"/>
          </p:cNvSpPr>
          <p:nvPr>
            <p:ph sz="quarter" idx="11"/>
            <p:custDataLst>
              <p:tags r:id="rId2"/>
            </p:custDataLst>
          </p:nvPr>
        </p:nvSpPr>
        <p:spPr/>
        <p:txBody>
          <a:bodyPr/>
          <a:lstStyle/>
          <a:p>
            <a:r>
              <a:rPr lang="en-US" b="1" dirty="0"/>
              <a:t>Alexis Beaulieu-Thibodeau, M.Sc.</a:t>
            </a:r>
            <a:r>
              <a:rPr lang="en-US" dirty="0"/>
              <a:t>    </a:t>
            </a:r>
          </a:p>
        </p:txBody>
      </p:sp>
      <p:pic>
        <p:nvPicPr>
          <p:cNvPr id="1028" name="Picture 4">
            <a:extLst>
              <a:ext uri="{FF2B5EF4-FFF2-40B4-BE49-F238E27FC236}">
                <a16:creationId xmlns:a16="http://schemas.microsoft.com/office/drawing/2014/main" id="{EB64E88A-9157-263D-ADB1-93B141DE9859}"/>
              </a:ext>
            </a:extLst>
          </p:cNvPr>
          <p:cNvPicPr>
            <a:picLocks noChangeAspect="1" noChangeArrowheads="1"/>
          </p:cNvPicPr>
          <p:nvPr>
            <p:custDataLst>
              <p:tags r:id="rId3"/>
            </p:custDataLst>
          </p:nvPr>
        </p:nvPicPr>
        <p:blipFill>
          <a:blip r:embed="rId9">
            <a:extLst>
              <a:ext uri="{28A0092B-C50C-407E-A947-70E740481C1C}">
                <a14:useLocalDpi xmlns:a14="http://schemas.microsoft.com/office/drawing/2010/main" val="0"/>
              </a:ext>
            </a:extLst>
          </a:blip>
          <a:srcRect/>
          <a:stretch>
            <a:fillRect/>
          </a:stretch>
        </p:blipFill>
        <p:spPr bwMode="auto">
          <a:xfrm>
            <a:off x="5435762" y="17577"/>
            <a:ext cx="2404271" cy="1223979"/>
          </a:xfrm>
          <a:prstGeom prst="rect">
            <a:avLst/>
          </a:prstGeom>
          <a:noFill/>
          <a:extLst>
            <a:ext uri="{909E8E84-426E-40DD-AFC4-6F175D3DCCD1}">
              <a14:hiddenFill xmlns:a14="http://schemas.microsoft.com/office/drawing/2010/main">
                <a:solidFill>
                  <a:srgbClr val="FFFFFF"/>
                </a:solidFill>
              </a14:hiddenFill>
            </a:ext>
          </a:extLst>
        </p:spPr>
      </p:pic>
      <p:pic>
        <p:nvPicPr>
          <p:cNvPr id="10" name="Image 9">
            <a:extLst>
              <a:ext uri="{FF2B5EF4-FFF2-40B4-BE49-F238E27FC236}">
                <a16:creationId xmlns:a16="http://schemas.microsoft.com/office/drawing/2014/main" id="{12E5FBCB-6FCE-ED68-8D7D-764BED8F3805}"/>
              </a:ext>
            </a:extLst>
          </p:cNvPr>
          <p:cNvPicPr>
            <a:picLocks noChangeAspect="1"/>
          </p:cNvPicPr>
          <p:nvPr>
            <p:custDataLst>
              <p:tags r:id="rId4"/>
            </p:custDataLst>
          </p:nvPr>
        </p:nvPicPr>
        <p:blipFill>
          <a:blip r:embed="rId10"/>
          <a:stretch>
            <a:fillRect/>
          </a:stretch>
        </p:blipFill>
        <p:spPr>
          <a:xfrm>
            <a:off x="8062431" y="143655"/>
            <a:ext cx="2811726" cy="983658"/>
          </a:xfrm>
          <a:prstGeom prst="rect">
            <a:avLst/>
          </a:prstGeom>
        </p:spPr>
      </p:pic>
      <p:sp>
        <p:nvSpPr>
          <p:cNvPr id="13" name="Content Placeholder 2">
            <a:extLst>
              <a:ext uri="{FF2B5EF4-FFF2-40B4-BE49-F238E27FC236}">
                <a16:creationId xmlns:a16="http://schemas.microsoft.com/office/drawing/2014/main" id="{D58BC981-4813-3583-88DC-038DDC401FA6}"/>
              </a:ext>
            </a:extLst>
          </p:cNvPr>
          <p:cNvSpPr txBox="1">
            <a:spLocks/>
          </p:cNvSpPr>
          <p:nvPr>
            <p:custDataLst>
              <p:tags r:id="rId5"/>
            </p:custDataLst>
          </p:nvPr>
        </p:nvSpPr>
        <p:spPr>
          <a:xfrm>
            <a:off x="1033152" y="5061074"/>
            <a:ext cx="10083339" cy="281164"/>
          </a:xfrm>
          <a:prstGeom prst="rect">
            <a:avLst/>
          </a:prstGeom>
        </p:spPr>
        <p:txBody>
          <a:bodyPr lIns="0" tIns="0" rIns="0" bIns="0"/>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1400" dirty="0"/>
              <a:t>Rotterdam addiction and the family international conference – </a:t>
            </a:r>
            <a:r>
              <a:rPr lang="en-US" sz="1400" dirty="0" err="1"/>
              <a:t>AFINet</a:t>
            </a:r>
            <a:r>
              <a:rPr lang="en-US" sz="1400" dirty="0"/>
              <a:t> 2023</a:t>
            </a:r>
          </a:p>
        </p:txBody>
      </p:sp>
      <p:sp>
        <p:nvSpPr>
          <p:cNvPr id="14" name="Content Placeholder 2">
            <a:extLst>
              <a:ext uri="{FF2B5EF4-FFF2-40B4-BE49-F238E27FC236}">
                <a16:creationId xmlns:a16="http://schemas.microsoft.com/office/drawing/2014/main" id="{0718A2BA-F249-65F5-0C76-F4DA76A07710}"/>
              </a:ext>
            </a:extLst>
          </p:cNvPr>
          <p:cNvSpPr txBox="1">
            <a:spLocks/>
          </p:cNvSpPr>
          <p:nvPr>
            <p:custDataLst>
              <p:tags r:id="rId6"/>
            </p:custDataLst>
          </p:nvPr>
        </p:nvSpPr>
        <p:spPr>
          <a:xfrm>
            <a:off x="976312" y="6159977"/>
            <a:ext cx="1534201" cy="281164"/>
          </a:xfrm>
          <a:prstGeom prst="rect">
            <a:avLst/>
          </a:prstGeom>
        </p:spPr>
        <p:txBody>
          <a:bodyPr lIns="0" tIns="0" rIns="0" bIns="0"/>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June 16, 2023 </a:t>
            </a:r>
          </a:p>
          <a:p>
            <a:endParaRPr lang="en-US" dirty="0"/>
          </a:p>
        </p:txBody>
      </p:sp>
    </p:spTree>
    <p:extLst>
      <p:ext uri="{BB962C8B-B14F-4D97-AF65-F5344CB8AC3E}">
        <p14:creationId xmlns:p14="http://schemas.microsoft.com/office/powerpoint/2010/main" val="2605473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1"/>
            </p:custDataLst>
          </p:nvPr>
        </p:nvSpPr>
        <p:spPr/>
        <p:txBody>
          <a:bodyPr/>
          <a:lstStyle/>
          <a:p>
            <a:r>
              <a:rPr lang="fr-FR" dirty="0" err="1"/>
              <a:t>Methodology</a:t>
            </a:r>
            <a:endParaRPr lang="fr-FR" dirty="0"/>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2"/>
            </p:custDataLst>
          </p:nvPr>
        </p:nvSpPr>
        <p:spPr/>
        <p:txBody>
          <a:bodyPr/>
          <a:lstStyle/>
          <a:p>
            <a:fld id="{7782931A-7D25-4B4B-9464-57AE418934A3}" type="slidenum">
              <a:rPr lang="en-US" smtClean="0"/>
              <a:pPr/>
              <a:t>10</a:t>
            </a:fld>
            <a:endParaRPr lang="en-US"/>
          </a:p>
        </p:txBody>
      </p:sp>
      <p:sp>
        <p:nvSpPr>
          <p:cNvPr id="7" name="ZoneTexte 6">
            <a:extLst>
              <a:ext uri="{FF2B5EF4-FFF2-40B4-BE49-F238E27FC236}">
                <a16:creationId xmlns:a16="http://schemas.microsoft.com/office/drawing/2014/main" id="{63404D6F-0271-656E-9FB5-EE458EDB8A04}"/>
              </a:ext>
            </a:extLst>
          </p:cNvPr>
          <p:cNvSpPr txBox="1"/>
          <p:nvPr>
            <p:custDataLst>
              <p:tags r:id="rId3"/>
            </p:custDataLst>
          </p:nvPr>
        </p:nvSpPr>
        <p:spPr>
          <a:xfrm>
            <a:off x="1028700" y="2019733"/>
            <a:ext cx="10096500" cy="646331"/>
          </a:xfrm>
          <a:prstGeom prst="rect">
            <a:avLst/>
          </a:prstGeom>
          <a:noFill/>
        </p:spPr>
        <p:txBody>
          <a:bodyPr wrap="square" rtlCol="0">
            <a:spAutoFit/>
          </a:bodyPr>
          <a:lstStyle/>
          <a:p>
            <a:r>
              <a:rPr lang="fr-FR" b="1" dirty="0">
                <a:solidFill>
                  <a:schemeClr val="bg1"/>
                </a:solidFill>
              </a:rPr>
              <a:t>Goal</a:t>
            </a:r>
            <a:r>
              <a:rPr lang="fr-FR" dirty="0">
                <a:solidFill>
                  <a:schemeClr val="bg1"/>
                </a:solidFill>
              </a:rPr>
              <a:t>: </a:t>
            </a:r>
            <a:r>
              <a:rPr lang="en-US" dirty="0">
                <a:solidFill>
                  <a:schemeClr val="bg1"/>
                </a:solidFill>
              </a:rPr>
              <a:t>List and categorize the arguments in favor and against the concept of codependency mentioned in the scientific literature, to assess its social significance and its clinical usefulness</a:t>
            </a:r>
            <a:r>
              <a:rPr lang="fr-FR" dirty="0">
                <a:solidFill>
                  <a:schemeClr val="bg1"/>
                </a:solidFill>
              </a:rPr>
              <a:t>. </a:t>
            </a:r>
          </a:p>
        </p:txBody>
      </p:sp>
      <p:sp>
        <p:nvSpPr>
          <p:cNvPr id="8" name="ZoneTexte 7">
            <a:extLst>
              <a:ext uri="{FF2B5EF4-FFF2-40B4-BE49-F238E27FC236}">
                <a16:creationId xmlns:a16="http://schemas.microsoft.com/office/drawing/2014/main" id="{A2DDBA14-9FD8-7756-313D-43DCC5068843}"/>
              </a:ext>
            </a:extLst>
          </p:cNvPr>
          <p:cNvSpPr txBox="1"/>
          <p:nvPr>
            <p:custDataLst>
              <p:tags r:id="rId4"/>
            </p:custDataLst>
          </p:nvPr>
        </p:nvSpPr>
        <p:spPr>
          <a:xfrm>
            <a:off x="1028700" y="2995070"/>
            <a:ext cx="2310200" cy="3139321"/>
          </a:xfrm>
          <a:prstGeom prst="rect">
            <a:avLst/>
          </a:prstGeom>
          <a:noFill/>
        </p:spPr>
        <p:txBody>
          <a:bodyPr wrap="square" rtlCol="0">
            <a:spAutoFit/>
          </a:bodyPr>
          <a:lstStyle/>
          <a:p>
            <a:r>
              <a:rPr lang="fr-FR" b="1" dirty="0">
                <a:solidFill>
                  <a:schemeClr val="bg1"/>
                </a:solidFill>
              </a:rPr>
              <a:t>4 </a:t>
            </a:r>
            <a:r>
              <a:rPr lang="fr-FR" b="1" dirty="0" err="1">
                <a:solidFill>
                  <a:schemeClr val="bg1"/>
                </a:solidFill>
              </a:rPr>
              <a:t>search</a:t>
            </a:r>
            <a:r>
              <a:rPr lang="fr-FR" b="1" dirty="0">
                <a:solidFill>
                  <a:schemeClr val="bg1"/>
                </a:solidFill>
              </a:rPr>
              <a:t> engines:</a:t>
            </a:r>
          </a:p>
          <a:p>
            <a:endParaRPr lang="fr-FR" b="1" dirty="0">
              <a:solidFill>
                <a:schemeClr val="bg1"/>
              </a:solidFill>
            </a:endParaRPr>
          </a:p>
          <a:p>
            <a:pPr marL="342900" indent="-342900">
              <a:buFont typeface="Arial" panose="020B0604020202020204" pitchFamily="34" charset="0"/>
              <a:buChar char="•"/>
            </a:pPr>
            <a:r>
              <a:rPr lang="fr-FR" dirty="0" err="1">
                <a:solidFill>
                  <a:schemeClr val="bg1"/>
                </a:solidFill>
              </a:rPr>
              <a:t>PsyINFO</a:t>
            </a:r>
            <a:endParaRPr lang="fr-FR" dirty="0">
              <a:solidFill>
                <a:schemeClr val="bg1"/>
              </a:solidFill>
            </a:endParaRPr>
          </a:p>
          <a:p>
            <a:pPr marL="342900" indent="-342900">
              <a:buFont typeface="Arial" panose="020B0604020202020204" pitchFamily="34" charset="0"/>
              <a:buChar char="•"/>
            </a:pPr>
            <a:endParaRPr lang="fr-FR" dirty="0">
              <a:solidFill>
                <a:schemeClr val="bg1"/>
              </a:solidFill>
            </a:endParaRPr>
          </a:p>
          <a:p>
            <a:pPr marL="342900" indent="-342900">
              <a:buFont typeface="Arial" panose="020B0604020202020204" pitchFamily="34" charset="0"/>
              <a:buChar char="•"/>
            </a:pPr>
            <a:r>
              <a:rPr lang="fr-FR" dirty="0">
                <a:solidFill>
                  <a:schemeClr val="bg1"/>
                </a:solidFill>
              </a:rPr>
              <a:t>MEDLINE</a:t>
            </a:r>
          </a:p>
          <a:p>
            <a:pPr marL="342900" indent="-342900">
              <a:buFont typeface="Arial" panose="020B0604020202020204" pitchFamily="34" charset="0"/>
              <a:buChar char="•"/>
            </a:pPr>
            <a:endParaRPr lang="fr-FR" dirty="0">
              <a:solidFill>
                <a:schemeClr val="bg1"/>
              </a:solidFill>
            </a:endParaRPr>
          </a:p>
          <a:p>
            <a:pPr marL="342900" indent="-342900">
              <a:buFont typeface="Arial" panose="020B0604020202020204" pitchFamily="34" charset="0"/>
              <a:buChar char="•"/>
            </a:pPr>
            <a:r>
              <a:rPr lang="fr-FR" dirty="0">
                <a:solidFill>
                  <a:schemeClr val="bg1"/>
                </a:solidFill>
              </a:rPr>
              <a:t>CINAHL</a:t>
            </a:r>
          </a:p>
          <a:p>
            <a:pPr marL="342900" indent="-342900">
              <a:buFont typeface="Arial" panose="020B0604020202020204" pitchFamily="34" charset="0"/>
              <a:buChar char="•"/>
            </a:pPr>
            <a:endParaRPr lang="fr-FR" dirty="0">
              <a:solidFill>
                <a:schemeClr val="bg1"/>
              </a:solidFill>
            </a:endParaRPr>
          </a:p>
          <a:p>
            <a:pPr marL="342900" indent="-342900">
              <a:buFont typeface="Arial" panose="020B0604020202020204" pitchFamily="34" charset="0"/>
              <a:buChar char="•"/>
            </a:pPr>
            <a:r>
              <a:rPr lang="fr-FR" dirty="0" err="1">
                <a:solidFill>
                  <a:schemeClr val="bg1"/>
                </a:solidFill>
              </a:rPr>
              <a:t>SocINDEX</a:t>
            </a:r>
            <a:endParaRPr lang="fr-FR" dirty="0">
              <a:solidFill>
                <a:schemeClr val="bg1"/>
              </a:solidFill>
            </a:endParaRPr>
          </a:p>
          <a:p>
            <a:endParaRPr lang="fr-FR" b="1" dirty="0">
              <a:solidFill>
                <a:schemeClr val="bg1"/>
              </a:solidFill>
            </a:endParaRPr>
          </a:p>
          <a:p>
            <a:pPr marL="342900" indent="-342900">
              <a:buFont typeface="Arial" panose="020B0604020202020204" pitchFamily="34" charset="0"/>
              <a:buChar char="•"/>
            </a:pPr>
            <a:endParaRPr lang="fr-FR" dirty="0">
              <a:solidFill>
                <a:schemeClr val="bg1"/>
              </a:solidFill>
            </a:endParaRPr>
          </a:p>
        </p:txBody>
      </p:sp>
      <p:sp>
        <p:nvSpPr>
          <p:cNvPr id="9" name="ZoneTexte 8">
            <a:extLst>
              <a:ext uri="{FF2B5EF4-FFF2-40B4-BE49-F238E27FC236}">
                <a16:creationId xmlns:a16="http://schemas.microsoft.com/office/drawing/2014/main" id="{2429D8A5-D501-8CEC-30DB-CFAC68B7D5F4}"/>
              </a:ext>
            </a:extLst>
          </p:cNvPr>
          <p:cNvSpPr txBox="1"/>
          <p:nvPr>
            <p:custDataLst>
              <p:tags r:id="rId5"/>
            </p:custDataLst>
          </p:nvPr>
        </p:nvSpPr>
        <p:spPr>
          <a:xfrm>
            <a:off x="3785800" y="2995070"/>
            <a:ext cx="2771754" cy="2954655"/>
          </a:xfrm>
          <a:prstGeom prst="rect">
            <a:avLst/>
          </a:prstGeom>
          <a:noFill/>
        </p:spPr>
        <p:txBody>
          <a:bodyPr wrap="square" rtlCol="0">
            <a:spAutoFit/>
          </a:bodyPr>
          <a:lstStyle/>
          <a:p>
            <a:r>
              <a:rPr lang="fr-FR" b="1" dirty="0">
                <a:solidFill>
                  <a:schemeClr val="bg1"/>
                </a:solidFill>
              </a:rPr>
              <a:t>1 key concept:</a:t>
            </a:r>
          </a:p>
          <a:p>
            <a:endParaRPr lang="fr-FR" b="1" dirty="0">
              <a:solidFill>
                <a:schemeClr val="bg1"/>
              </a:solidFill>
            </a:endParaRPr>
          </a:p>
          <a:p>
            <a:pPr marL="342900" indent="-342900">
              <a:buFont typeface="Arial" panose="020B0604020202020204" pitchFamily="34" charset="0"/>
              <a:buChar char="•"/>
            </a:pPr>
            <a:r>
              <a:rPr lang="fr-FR" dirty="0" err="1">
                <a:solidFill>
                  <a:schemeClr val="bg1"/>
                </a:solidFill>
              </a:rPr>
              <a:t>codependen</a:t>
            </a:r>
            <a:r>
              <a:rPr lang="fr-FR" dirty="0">
                <a:solidFill>
                  <a:schemeClr val="bg1"/>
                </a:solidFill>
              </a:rPr>
              <a:t>*</a:t>
            </a:r>
          </a:p>
          <a:p>
            <a:pPr marL="342900" indent="-342900">
              <a:buFont typeface="Arial" panose="020B0604020202020204" pitchFamily="34" charset="0"/>
              <a:buChar char="•"/>
            </a:pPr>
            <a:endParaRPr lang="fr-FR" dirty="0">
              <a:solidFill>
                <a:schemeClr val="bg1"/>
              </a:solidFill>
            </a:endParaRPr>
          </a:p>
          <a:p>
            <a:pPr algn="ctr"/>
            <a:r>
              <a:rPr lang="fr-FR" dirty="0">
                <a:solidFill>
                  <a:schemeClr val="bg1"/>
                </a:solidFill>
              </a:rPr>
              <a:t>+</a:t>
            </a:r>
          </a:p>
          <a:p>
            <a:pPr marL="342900" indent="-342900">
              <a:buFont typeface="Arial" panose="020B0604020202020204" pitchFamily="34" charset="0"/>
              <a:buChar char="•"/>
            </a:pPr>
            <a:r>
              <a:rPr lang="fr-FR" dirty="0">
                <a:solidFill>
                  <a:schemeClr val="bg1"/>
                </a:solidFill>
              </a:rPr>
              <a:t>Thesaurus: « </a:t>
            </a:r>
            <a:r>
              <a:rPr lang="fr-FR" dirty="0" err="1">
                <a:solidFill>
                  <a:schemeClr val="bg1"/>
                </a:solidFill>
              </a:rPr>
              <a:t>Codependency</a:t>
            </a:r>
            <a:r>
              <a:rPr lang="fr-FR" dirty="0">
                <a:solidFill>
                  <a:schemeClr val="bg1"/>
                </a:solidFill>
              </a:rPr>
              <a:t> »</a:t>
            </a:r>
          </a:p>
          <a:p>
            <a:pPr lvl="1"/>
            <a:endParaRPr lang="fr-FR" sz="2000" b="1" dirty="0">
              <a:solidFill>
                <a:schemeClr val="bg1"/>
              </a:solidFill>
            </a:endParaRPr>
          </a:p>
          <a:p>
            <a:endParaRPr lang="fr-FR" sz="2000" b="1" dirty="0">
              <a:solidFill>
                <a:schemeClr val="bg1"/>
              </a:solidFill>
            </a:endParaRPr>
          </a:p>
          <a:p>
            <a:endParaRPr lang="fr-FR" sz="2000" dirty="0">
              <a:solidFill>
                <a:schemeClr val="bg1"/>
              </a:solidFill>
            </a:endParaRPr>
          </a:p>
        </p:txBody>
      </p:sp>
      <p:sp>
        <p:nvSpPr>
          <p:cNvPr id="10" name="ZoneTexte 9">
            <a:extLst>
              <a:ext uri="{FF2B5EF4-FFF2-40B4-BE49-F238E27FC236}">
                <a16:creationId xmlns:a16="http://schemas.microsoft.com/office/drawing/2014/main" id="{DA72FF28-DF0D-1622-1DA2-41663CCA40CD}"/>
              </a:ext>
            </a:extLst>
          </p:cNvPr>
          <p:cNvSpPr txBox="1"/>
          <p:nvPr>
            <p:custDataLst>
              <p:tags r:id="rId6"/>
            </p:custDataLst>
          </p:nvPr>
        </p:nvSpPr>
        <p:spPr>
          <a:xfrm>
            <a:off x="6719374" y="2995070"/>
            <a:ext cx="4269755" cy="2585323"/>
          </a:xfrm>
          <a:prstGeom prst="rect">
            <a:avLst/>
          </a:prstGeom>
          <a:noFill/>
        </p:spPr>
        <p:txBody>
          <a:bodyPr wrap="square" rtlCol="0">
            <a:spAutoFit/>
          </a:bodyPr>
          <a:lstStyle/>
          <a:p>
            <a:r>
              <a:rPr lang="fr-FR" b="1" dirty="0">
                <a:solidFill>
                  <a:schemeClr val="bg1"/>
                </a:solidFill>
              </a:rPr>
              <a:t>Inclusion </a:t>
            </a:r>
            <a:r>
              <a:rPr lang="fr-FR" b="1" dirty="0" err="1">
                <a:solidFill>
                  <a:schemeClr val="bg1"/>
                </a:solidFill>
              </a:rPr>
              <a:t>criteria</a:t>
            </a:r>
            <a:r>
              <a:rPr lang="fr-FR" b="1" dirty="0">
                <a:solidFill>
                  <a:schemeClr val="bg1"/>
                </a:solidFill>
              </a:rPr>
              <a:t>:</a:t>
            </a:r>
          </a:p>
          <a:p>
            <a:endParaRPr lang="fr-FR" b="1" dirty="0">
              <a:solidFill>
                <a:schemeClr val="bg1"/>
              </a:solidFill>
            </a:endParaRPr>
          </a:p>
          <a:p>
            <a:pPr marL="342900" indent="-342900">
              <a:buFont typeface="+mj-lt"/>
              <a:buAutoNum type="arabicPeriod"/>
            </a:pPr>
            <a:r>
              <a:rPr lang="fr-FR" dirty="0">
                <a:solidFill>
                  <a:schemeClr val="bg1"/>
                </a:solidFill>
              </a:rPr>
              <a:t>English or French</a:t>
            </a:r>
          </a:p>
          <a:p>
            <a:pPr marL="342900" indent="-342900">
              <a:buFont typeface="+mj-lt"/>
              <a:buAutoNum type="arabicPeriod"/>
            </a:pPr>
            <a:endParaRPr lang="fr-FR" dirty="0">
              <a:solidFill>
                <a:schemeClr val="bg1"/>
              </a:solidFill>
            </a:endParaRPr>
          </a:p>
          <a:p>
            <a:pPr marL="342900" indent="-342900">
              <a:buFont typeface="+mj-lt"/>
              <a:buAutoNum type="arabicPeriod"/>
            </a:pPr>
            <a:r>
              <a:rPr lang="en-US" dirty="0">
                <a:solidFill>
                  <a:schemeClr val="bg1"/>
                </a:solidFill>
              </a:rPr>
              <a:t>Address the psychological concept of codependency </a:t>
            </a:r>
          </a:p>
          <a:p>
            <a:pPr marL="342900" indent="-342900">
              <a:buFont typeface="+mj-lt"/>
              <a:buAutoNum type="arabicPeriod"/>
            </a:pPr>
            <a:endParaRPr lang="fr-FR" dirty="0">
              <a:solidFill>
                <a:schemeClr val="bg1"/>
              </a:solidFill>
            </a:endParaRPr>
          </a:p>
          <a:p>
            <a:pPr marL="342900" indent="-342900">
              <a:buFont typeface="+mj-lt"/>
              <a:buAutoNum type="arabicPeriod"/>
            </a:pPr>
            <a:r>
              <a:rPr lang="en-US" dirty="0">
                <a:solidFill>
                  <a:schemeClr val="bg1"/>
                </a:solidFill>
              </a:rPr>
              <a:t>Have been published in the year 2000 or later</a:t>
            </a:r>
            <a:endParaRPr lang="fr-FR" dirty="0">
              <a:solidFill>
                <a:schemeClr val="bg1"/>
              </a:solidFill>
            </a:endParaRPr>
          </a:p>
        </p:txBody>
      </p:sp>
    </p:spTree>
    <p:extLst>
      <p:ext uri="{BB962C8B-B14F-4D97-AF65-F5344CB8AC3E}">
        <p14:creationId xmlns:p14="http://schemas.microsoft.com/office/powerpoint/2010/main" val="1628811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966EE-4FBD-534E-AAED-6C54465EF91C}"/>
              </a:ext>
            </a:extLst>
          </p:cNvPr>
          <p:cNvSpPr>
            <a:spLocks noGrp="1"/>
          </p:cNvSpPr>
          <p:nvPr>
            <p:ph type="title"/>
            <p:custDataLst>
              <p:tags r:id="rId1"/>
            </p:custDataLst>
          </p:nvPr>
        </p:nvSpPr>
        <p:spPr>
          <a:xfrm>
            <a:off x="939800" y="1577622"/>
            <a:ext cx="10553700" cy="1263352"/>
          </a:xfrm>
        </p:spPr>
        <p:txBody>
          <a:bodyPr/>
          <a:lstStyle/>
          <a:p>
            <a:r>
              <a:rPr lang="en-US" dirty="0"/>
              <a:t>Results</a:t>
            </a:r>
          </a:p>
        </p:txBody>
      </p:sp>
      <p:sp>
        <p:nvSpPr>
          <p:cNvPr id="6" name="Slide Number Placeholder 5">
            <a:extLst>
              <a:ext uri="{FF2B5EF4-FFF2-40B4-BE49-F238E27FC236}">
                <a16:creationId xmlns:a16="http://schemas.microsoft.com/office/drawing/2014/main" id="{2ADE5F9E-39DA-49B7-8AA0-FF8E2B15DEEB}"/>
              </a:ext>
            </a:extLst>
          </p:cNvPr>
          <p:cNvSpPr>
            <a:spLocks noGrp="1"/>
          </p:cNvSpPr>
          <p:nvPr>
            <p:ph type="sldNum" sz="quarter" idx="13"/>
            <p:custDataLst>
              <p:tags r:id="rId2"/>
            </p:custDataLst>
          </p:nvPr>
        </p:nvSpPr>
        <p:spPr>
          <a:xfrm>
            <a:off x="11493500" y="6292334"/>
            <a:ext cx="412750" cy="182880"/>
          </a:xfrm>
        </p:spPr>
        <p:txBody>
          <a:bodyPr/>
          <a:lstStyle/>
          <a:p>
            <a:fld id="{7782931A-7D25-4B4B-9464-57AE418934A3}" type="slidenum">
              <a:rPr lang="en-US" smtClean="0"/>
              <a:pPr/>
              <a:t>11</a:t>
            </a:fld>
            <a:endParaRPr lang="en-US" dirty="0"/>
          </a:p>
        </p:txBody>
      </p:sp>
    </p:spTree>
    <p:extLst>
      <p:ext uri="{BB962C8B-B14F-4D97-AF65-F5344CB8AC3E}">
        <p14:creationId xmlns:p14="http://schemas.microsoft.com/office/powerpoint/2010/main" val="1723699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a:extLst>
              <a:ext uri="{FF2B5EF4-FFF2-40B4-BE49-F238E27FC236}">
                <a16:creationId xmlns:a16="http://schemas.microsoft.com/office/drawing/2014/main" id="{B4C54CA7-C651-9524-3692-CC083B84D99F}"/>
              </a:ext>
            </a:extLst>
          </p:cNvPr>
          <p:cNvSpPr>
            <a:spLocks noGrp="1"/>
          </p:cNvSpPr>
          <p:nvPr>
            <p:ph type="dt" sz="half" idx="11"/>
            <p:custDataLst>
              <p:tags r:id="rId1"/>
            </p:custDataLst>
          </p:nvPr>
        </p:nvSpPr>
        <p:spPr/>
        <p:txBody>
          <a:bodyPr/>
          <a:lstStyle/>
          <a:p>
            <a:r>
              <a:rPr lang="en-US"/>
              <a:t>September 3, 20XX </a:t>
            </a:r>
            <a:endParaRPr lang="en-US" dirty="0"/>
          </a:p>
        </p:txBody>
      </p:sp>
      <p:sp>
        <p:nvSpPr>
          <p:cNvPr id="8" name="Rectangle 7">
            <a:extLst>
              <a:ext uri="{FF2B5EF4-FFF2-40B4-BE49-F238E27FC236}">
                <a16:creationId xmlns:a16="http://schemas.microsoft.com/office/drawing/2014/main" id="{93915036-E24D-2F45-E116-56C7AFA05F41}"/>
              </a:ext>
            </a:extLst>
          </p:cNvPr>
          <p:cNvSpPr/>
          <p:nvPr>
            <p:custDataLst>
              <p:tags r:id="rId2"/>
            </p:custDataLst>
          </p:nvPr>
        </p:nvSpPr>
        <p:spPr>
          <a:xfrm>
            <a:off x="0" y="0"/>
            <a:ext cx="12192000" cy="6858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Espace réservé du numéro de diapositive 5">
            <a:extLst>
              <a:ext uri="{FF2B5EF4-FFF2-40B4-BE49-F238E27FC236}">
                <a16:creationId xmlns:a16="http://schemas.microsoft.com/office/drawing/2014/main" id="{A2DC9FEE-20DD-9F50-AFC7-DDB478E3C23F}"/>
              </a:ext>
            </a:extLst>
          </p:cNvPr>
          <p:cNvSpPr>
            <a:spLocks noGrp="1"/>
          </p:cNvSpPr>
          <p:nvPr>
            <p:ph type="sldNum" sz="quarter" idx="13"/>
            <p:custDataLst>
              <p:tags r:id="rId3"/>
            </p:custDataLst>
          </p:nvPr>
        </p:nvSpPr>
        <p:spPr/>
        <p:txBody>
          <a:bodyPr/>
          <a:lstStyle/>
          <a:p>
            <a:fld id="{7782931A-7D25-4B4B-9464-57AE418934A3}" type="slidenum">
              <a:rPr lang="en-US" smtClean="0"/>
              <a:pPr/>
              <a:t>12</a:t>
            </a:fld>
            <a:endParaRPr lang="en-US"/>
          </a:p>
        </p:txBody>
      </p:sp>
      <p:sp>
        <p:nvSpPr>
          <p:cNvPr id="2" name="Rectangle: Rounded Corners 1">
            <a:extLst>
              <a:ext uri="{FF2B5EF4-FFF2-40B4-BE49-F238E27FC236}">
                <a16:creationId xmlns:a16="http://schemas.microsoft.com/office/drawing/2014/main" id="{19FA8F84-E54B-23DE-A7C2-68E7D1D5BA90}"/>
              </a:ext>
            </a:extLst>
          </p:cNvPr>
          <p:cNvSpPr/>
          <p:nvPr>
            <p:custDataLst>
              <p:tags r:id="rId4"/>
            </p:custDataLst>
          </p:nvPr>
        </p:nvSpPr>
        <p:spPr>
          <a:xfrm>
            <a:off x="4910666" y="881698"/>
            <a:ext cx="2370667" cy="751816"/>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solidFill>
                  <a:schemeClr val="bg1"/>
                </a:solidFill>
              </a:rPr>
              <a:t>Total: 178</a:t>
            </a:r>
          </a:p>
        </p:txBody>
      </p:sp>
      <p:sp>
        <p:nvSpPr>
          <p:cNvPr id="3" name="Rectangle: Rounded Corners 2">
            <a:extLst>
              <a:ext uri="{FF2B5EF4-FFF2-40B4-BE49-F238E27FC236}">
                <a16:creationId xmlns:a16="http://schemas.microsoft.com/office/drawing/2014/main" id="{5D0EFBBA-F56B-D1E6-50FD-14BB4153F436}"/>
              </a:ext>
            </a:extLst>
          </p:cNvPr>
          <p:cNvSpPr/>
          <p:nvPr>
            <p:custDataLst>
              <p:tags r:id="rId5"/>
            </p:custDataLst>
          </p:nvPr>
        </p:nvSpPr>
        <p:spPr>
          <a:xfrm>
            <a:off x="9381071" y="1741982"/>
            <a:ext cx="2370667" cy="751816"/>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err="1">
                <a:solidFill>
                  <a:schemeClr val="bg1"/>
                </a:solidFill>
              </a:rPr>
              <a:t>SocINDEX</a:t>
            </a:r>
            <a:endParaRPr lang="fr-CA" dirty="0">
              <a:solidFill>
                <a:schemeClr val="bg1"/>
              </a:solidFill>
            </a:endParaRPr>
          </a:p>
          <a:p>
            <a:pPr algn="ctr"/>
            <a:r>
              <a:rPr lang="fr-CA" dirty="0">
                <a:solidFill>
                  <a:schemeClr val="bg1"/>
                </a:solidFill>
              </a:rPr>
              <a:t>K= 26</a:t>
            </a:r>
          </a:p>
        </p:txBody>
      </p:sp>
      <p:sp>
        <p:nvSpPr>
          <p:cNvPr id="7" name="Rectangle: Rounded Corners 6">
            <a:extLst>
              <a:ext uri="{FF2B5EF4-FFF2-40B4-BE49-F238E27FC236}">
                <a16:creationId xmlns:a16="http://schemas.microsoft.com/office/drawing/2014/main" id="{BEEF3153-C91B-C65A-BE8C-0E8E168CCBED}"/>
              </a:ext>
            </a:extLst>
          </p:cNvPr>
          <p:cNvSpPr/>
          <p:nvPr>
            <p:custDataLst>
              <p:tags r:id="rId6"/>
            </p:custDataLst>
          </p:nvPr>
        </p:nvSpPr>
        <p:spPr>
          <a:xfrm>
            <a:off x="6400802" y="1741982"/>
            <a:ext cx="2370667" cy="751816"/>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solidFill>
                  <a:schemeClr val="bg1"/>
                </a:solidFill>
              </a:rPr>
              <a:t>CINAHL:</a:t>
            </a:r>
          </a:p>
          <a:p>
            <a:pPr algn="ctr"/>
            <a:r>
              <a:rPr lang="fr-CA" dirty="0">
                <a:solidFill>
                  <a:schemeClr val="bg1"/>
                </a:solidFill>
              </a:rPr>
              <a:t>K= 21</a:t>
            </a:r>
          </a:p>
        </p:txBody>
      </p:sp>
      <p:sp>
        <p:nvSpPr>
          <p:cNvPr id="9" name="Rectangle: Rounded Corners 8">
            <a:extLst>
              <a:ext uri="{FF2B5EF4-FFF2-40B4-BE49-F238E27FC236}">
                <a16:creationId xmlns:a16="http://schemas.microsoft.com/office/drawing/2014/main" id="{6A66678C-3A3D-2013-FADC-A222FB8005DB}"/>
              </a:ext>
            </a:extLst>
          </p:cNvPr>
          <p:cNvSpPr/>
          <p:nvPr>
            <p:custDataLst>
              <p:tags r:id="rId7"/>
            </p:custDataLst>
          </p:nvPr>
        </p:nvSpPr>
        <p:spPr>
          <a:xfrm>
            <a:off x="3420533" y="1750942"/>
            <a:ext cx="2370667" cy="751816"/>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solidFill>
                  <a:schemeClr val="bg1"/>
                </a:solidFill>
              </a:rPr>
              <a:t>MEDLINE</a:t>
            </a:r>
          </a:p>
          <a:p>
            <a:pPr algn="ctr"/>
            <a:r>
              <a:rPr lang="fr-CA" dirty="0">
                <a:solidFill>
                  <a:schemeClr val="bg1"/>
                </a:solidFill>
              </a:rPr>
              <a:t>K=81</a:t>
            </a:r>
          </a:p>
        </p:txBody>
      </p:sp>
      <p:sp>
        <p:nvSpPr>
          <p:cNvPr id="10" name="Rectangle: Rounded Corners 9">
            <a:extLst>
              <a:ext uri="{FF2B5EF4-FFF2-40B4-BE49-F238E27FC236}">
                <a16:creationId xmlns:a16="http://schemas.microsoft.com/office/drawing/2014/main" id="{88439C8C-5080-0BC7-5460-87E230FA8DF0}"/>
              </a:ext>
            </a:extLst>
          </p:cNvPr>
          <p:cNvSpPr/>
          <p:nvPr>
            <p:custDataLst>
              <p:tags r:id="rId8"/>
            </p:custDataLst>
          </p:nvPr>
        </p:nvSpPr>
        <p:spPr>
          <a:xfrm>
            <a:off x="440264" y="1750942"/>
            <a:ext cx="2370667" cy="751816"/>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solidFill>
                  <a:schemeClr val="bg1"/>
                </a:solidFill>
              </a:rPr>
              <a:t>APA </a:t>
            </a:r>
            <a:r>
              <a:rPr lang="fr-CA" dirty="0" err="1">
                <a:solidFill>
                  <a:schemeClr val="bg1"/>
                </a:solidFill>
              </a:rPr>
              <a:t>PsyINFO</a:t>
            </a:r>
            <a:r>
              <a:rPr lang="fr-CA" dirty="0">
                <a:solidFill>
                  <a:schemeClr val="bg1"/>
                </a:solidFill>
              </a:rPr>
              <a:t> </a:t>
            </a:r>
          </a:p>
          <a:p>
            <a:pPr algn="ctr"/>
            <a:r>
              <a:rPr lang="fr-CA" dirty="0">
                <a:solidFill>
                  <a:schemeClr val="bg1"/>
                </a:solidFill>
              </a:rPr>
              <a:t>K=50</a:t>
            </a:r>
          </a:p>
        </p:txBody>
      </p:sp>
      <p:cxnSp>
        <p:nvCxnSpPr>
          <p:cNvPr id="14" name="Straight Arrow Connector 13">
            <a:extLst>
              <a:ext uri="{FF2B5EF4-FFF2-40B4-BE49-F238E27FC236}">
                <a16:creationId xmlns:a16="http://schemas.microsoft.com/office/drawing/2014/main" id="{2CE37498-A987-C58F-8F80-706A22DF2867}"/>
              </a:ext>
            </a:extLst>
          </p:cNvPr>
          <p:cNvCxnSpPr/>
          <p:nvPr>
            <p:custDataLst>
              <p:tags r:id="rId9"/>
            </p:custDataLst>
          </p:nvPr>
        </p:nvCxnSpPr>
        <p:spPr>
          <a:xfrm>
            <a:off x="6095999" y="2743200"/>
            <a:ext cx="0" cy="43200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sp>
        <p:nvSpPr>
          <p:cNvPr id="15" name="Rectangle: Rounded Corners 14">
            <a:extLst>
              <a:ext uri="{FF2B5EF4-FFF2-40B4-BE49-F238E27FC236}">
                <a16:creationId xmlns:a16="http://schemas.microsoft.com/office/drawing/2014/main" id="{6C221B5C-D1F6-F65B-4FDE-5F03CBEFAAB4}"/>
              </a:ext>
            </a:extLst>
          </p:cNvPr>
          <p:cNvSpPr/>
          <p:nvPr>
            <p:custDataLst>
              <p:tags r:id="rId10"/>
            </p:custDataLst>
          </p:nvPr>
        </p:nvSpPr>
        <p:spPr>
          <a:xfrm>
            <a:off x="4910666" y="3177419"/>
            <a:ext cx="2370667" cy="751816"/>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solidFill>
                  <a:schemeClr val="bg1"/>
                </a:solidFill>
              </a:rPr>
              <a:t>No duplicate</a:t>
            </a:r>
          </a:p>
          <a:p>
            <a:pPr algn="ctr"/>
            <a:r>
              <a:rPr lang="fr-CA" dirty="0">
                <a:solidFill>
                  <a:schemeClr val="bg1"/>
                </a:solidFill>
              </a:rPr>
              <a:t>K=171</a:t>
            </a:r>
          </a:p>
        </p:txBody>
      </p:sp>
      <p:cxnSp>
        <p:nvCxnSpPr>
          <p:cNvPr id="16" name="Straight Arrow Connector 15">
            <a:extLst>
              <a:ext uri="{FF2B5EF4-FFF2-40B4-BE49-F238E27FC236}">
                <a16:creationId xmlns:a16="http://schemas.microsoft.com/office/drawing/2014/main" id="{44C9B29D-7989-4F30-D964-A5DBDAA24BF4}"/>
              </a:ext>
            </a:extLst>
          </p:cNvPr>
          <p:cNvCxnSpPr/>
          <p:nvPr>
            <p:custDataLst>
              <p:tags r:id="rId11"/>
            </p:custDataLst>
          </p:nvPr>
        </p:nvCxnSpPr>
        <p:spPr>
          <a:xfrm>
            <a:off x="6095999" y="3929235"/>
            <a:ext cx="0" cy="43200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sp>
        <p:nvSpPr>
          <p:cNvPr id="18" name="Rectangle: Rounded Corners 17">
            <a:extLst>
              <a:ext uri="{FF2B5EF4-FFF2-40B4-BE49-F238E27FC236}">
                <a16:creationId xmlns:a16="http://schemas.microsoft.com/office/drawing/2014/main" id="{7077F804-5F0E-17BF-BECB-01153A1DF2A5}"/>
              </a:ext>
            </a:extLst>
          </p:cNvPr>
          <p:cNvSpPr/>
          <p:nvPr>
            <p:custDataLst>
              <p:tags r:id="rId12"/>
            </p:custDataLst>
          </p:nvPr>
        </p:nvSpPr>
        <p:spPr>
          <a:xfrm>
            <a:off x="4910666" y="4361235"/>
            <a:ext cx="2370667" cy="751816"/>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solidFill>
                  <a:schemeClr val="bg1"/>
                </a:solidFill>
              </a:rPr>
              <a:t>Total:</a:t>
            </a:r>
          </a:p>
          <a:p>
            <a:pPr algn="ctr"/>
            <a:r>
              <a:rPr lang="fr-CA" dirty="0">
                <a:solidFill>
                  <a:schemeClr val="bg1"/>
                </a:solidFill>
              </a:rPr>
              <a:t>K=22</a:t>
            </a:r>
          </a:p>
        </p:txBody>
      </p:sp>
      <p:sp>
        <p:nvSpPr>
          <p:cNvPr id="19" name="Rectangle: Rounded Corners 18">
            <a:extLst>
              <a:ext uri="{FF2B5EF4-FFF2-40B4-BE49-F238E27FC236}">
                <a16:creationId xmlns:a16="http://schemas.microsoft.com/office/drawing/2014/main" id="{BC8B2A64-27CC-1AF7-C389-F997B343154B}"/>
              </a:ext>
            </a:extLst>
          </p:cNvPr>
          <p:cNvSpPr/>
          <p:nvPr>
            <p:custDataLst>
              <p:tags r:id="rId13"/>
            </p:custDataLst>
          </p:nvPr>
        </p:nvSpPr>
        <p:spPr>
          <a:xfrm>
            <a:off x="4910666" y="5540518"/>
            <a:ext cx="2370667" cy="751816"/>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solidFill>
                  <a:schemeClr val="bg1"/>
                </a:solidFill>
              </a:rPr>
              <a:t>Total</a:t>
            </a:r>
          </a:p>
          <a:p>
            <a:pPr algn="ctr"/>
            <a:r>
              <a:rPr lang="fr-CA" dirty="0">
                <a:solidFill>
                  <a:schemeClr val="bg1"/>
                </a:solidFill>
              </a:rPr>
              <a:t>K=24</a:t>
            </a:r>
          </a:p>
        </p:txBody>
      </p:sp>
      <p:cxnSp>
        <p:nvCxnSpPr>
          <p:cNvPr id="21" name="Straight Arrow Connector 20">
            <a:extLst>
              <a:ext uri="{FF2B5EF4-FFF2-40B4-BE49-F238E27FC236}">
                <a16:creationId xmlns:a16="http://schemas.microsoft.com/office/drawing/2014/main" id="{70DD313B-4B3A-FB50-CD82-9C613FFA321A}"/>
              </a:ext>
            </a:extLst>
          </p:cNvPr>
          <p:cNvCxnSpPr/>
          <p:nvPr>
            <p:custDataLst>
              <p:tags r:id="rId14"/>
            </p:custDataLst>
          </p:nvPr>
        </p:nvCxnSpPr>
        <p:spPr>
          <a:xfrm>
            <a:off x="6095999" y="5113051"/>
            <a:ext cx="0" cy="43200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cxnSp>
        <p:nvCxnSpPr>
          <p:cNvPr id="22" name="Straight Arrow Connector 21">
            <a:extLst>
              <a:ext uri="{FF2B5EF4-FFF2-40B4-BE49-F238E27FC236}">
                <a16:creationId xmlns:a16="http://schemas.microsoft.com/office/drawing/2014/main" id="{2EA6856F-2646-173B-D61A-DD3AFC96D21B}"/>
              </a:ext>
            </a:extLst>
          </p:cNvPr>
          <p:cNvCxnSpPr>
            <a:cxnSpLocks/>
          </p:cNvCxnSpPr>
          <p:nvPr>
            <p:custDataLst>
              <p:tags r:id="rId15"/>
            </p:custDataLst>
          </p:nvPr>
        </p:nvCxnSpPr>
        <p:spPr>
          <a:xfrm>
            <a:off x="6126042" y="4145235"/>
            <a:ext cx="1686233" cy="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cxnSp>
        <p:nvCxnSpPr>
          <p:cNvPr id="24" name="Straight Arrow Connector 23">
            <a:extLst>
              <a:ext uri="{FF2B5EF4-FFF2-40B4-BE49-F238E27FC236}">
                <a16:creationId xmlns:a16="http://schemas.microsoft.com/office/drawing/2014/main" id="{4EC1E675-A53F-3937-06CE-46C5BCA57B3B}"/>
              </a:ext>
            </a:extLst>
          </p:cNvPr>
          <p:cNvCxnSpPr>
            <a:cxnSpLocks/>
          </p:cNvCxnSpPr>
          <p:nvPr>
            <p:custDataLst>
              <p:tags r:id="rId16"/>
            </p:custDataLst>
          </p:nvPr>
        </p:nvCxnSpPr>
        <p:spPr>
          <a:xfrm>
            <a:off x="6095999" y="5329051"/>
            <a:ext cx="1686233" cy="0"/>
          </a:xfrm>
          <a:prstGeom prst="straightConnector1">
            <a:avLst/>
          </a:prstGeom>
          <a:ln w="41275">
            <a:tailEnd type="triangle"/>
          </a:ln>
        </p:spPr>
        <p:style>
          <a:lnRef idx="3">
            <a:schemeClr val="dk1"/>
          </a:lnRef>
          <a:fillRef idx="0">
            <a:schemeClr val="dk1"/>
          </a:fillRef>
          <a:effectRef idx="2">
            <a:schemeClr val="dk1"/>
          </a:effectRef>
          <a:fontRef idx="minor">
            <a:schemeClr val="tx1"/>
          </a:fontRef>
        </p:style>
      </p:cxnSp>
      <p:sp>
        <p:nvSpPr>
          <p:cNvPr id="25" name="Rectangle: Rounded Corners 24">
            <a:extLst>
              <a:ext uri="{FF2B5EF4-FFF2-40B4-BE49-F238E27FC236}">
                <a16:creationId xmlns:a16="http://schemas.microsoft.com/office/drawing/2014/main" id="{40B61970-092D-2E52-DF9D-17C002F5AE2D}"/>
              </a:ext>
            </a:extLst>
          </p:cNvPr>
          <p:cNvSpPr/>
          <p:nvPr>
            <p:custDataLst>
              <p:tags r:id="rId17"/>
            </p:custDataLst>
          </p:nvPr>
        </p:nvSpPr>
        <p:spPr>
          <a:xfrm>
            <a:off x="7842317" y="3769327"/>
            <a:ext cx="2370667" cy="751816"/>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solidFill>
                  <a:schemeClr val="bg1"/>
                </a:solidFill>
              </a:rPr>
              <a:t>Inclusion </a:t>
            </a:r>
            <a:r>
              <a:rPr lang="fr-CA" dirty="0" err="1">
                <a:solidFill>
                  <a:schemeClr val="bg1"/>
                </a:solidFill>
              </a:rPr>
              <a:t>criteria</a:t>
            </a:r>
            <a:endParaRPr lang="fr-CA" dirty="0">
              <a:solidFill>
                <a:schemeClr val="bg1"/>
              </a:solidFill>
            </a:endParaRPr>
          </a:p>
        </p:txBody>
      </p:sp>
      <p:sp>
        <p:nvSpPr>
          <p:cNvPr id="26" name="Rectangle: Rounded Corners 25">
            <a:extLst>
              <a:ext uri="{FF2B5EF4-FFF2-40B4-BE49-F238E27FC236}">
                <a16:creationId xmlns:a16="http://schemas.microsoft.com/office/drawing/2014/main" id="{6249C164-5733-F785-5409-F06FF745E211}"/>
              </a:ext>
            </a:extLst>
          </p:cNvPr>
          <p:cNvSpPr/>
          <p:nvPr>
            <p:custDataLst>
              <p:tags r:id="rId18"/>
            </p:custDataLst>
          </p:nvPr>
        </p:nvSpPr>
        <p:spPr>
          <a:xfrm>
            <a:off x="7842316" y="4953143"/>
            <a:ext cx="2370667" cy="751816"/>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solidFill>
                  <a:schemeClr val="bg1"/>
                </a:solidFill>
              </a:rPr>
              <a:t>Open </a:t>
            </a:r>
            <a:r>
              <a:rPr lang="fr-CA" dirty="0" err="1">
                <a:solidFill>
                  <a:schemeClr val="bg1"/>
                </a:solidFill>
              </a:rPr>
              <a:t>research</a:t>
            </a:r>
            <a:endParaRPr lang="fr-CA" dirty="0">
              <a:solidFill>
                <a:schemeClr val="bg1"/>
              </a:solidFill>
            </a:endParaRPr>
          </a:p>
          <a:p>
            <a:pPr algn="ctr"/>
            <a:r>
              <a:rPr lang="fr-CA" dirty="0">
                <a:solidFill>
                  <a:schemeClr val="bg1"/>
                </a:solidFill>
              </a:rPr>
              <a:t>K=2</a:t>
            </a:r>
          </a:p>
        </p:txBody>
      </p:sp>
    </p:spTree>
    <p:extLst>
      <p:ext uri="{BB962C8B-B14F-4D97-AF65-F5344CB8AC3E}">
        <p14:creationId xmlns:p14="http://schemas.microsoft.com/office/powerpoint/2010/main" val="3360710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7" grpId="0" animBg="1"/>
      <p:bldP spid="9" grpId="0" animBg="1"/>
      <p:bldP spid="10" grpId="0" animBg="1"/>
      <p:bldP spid="15" grpId="0" animBg="1"/>
      <p:bldP spid="18" grpId="0" animBg="1"/>
      <p:bldP spid="19" grpId="0" animBg="1"/>
      <p:bldP spid="25" grpId="0" animBg="1"/>
      <p:bldP spid="2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74C189C-8B5F-1BB0-16CB-E3E9AA7D84B4}"/>
              </a:ext>
            </a:extLst>
          </p:cNvPr>
          <p:cNvSpPr/>
          <p:nvPr>
            <p:custDataLst>
              <p:tags r:id="rId1"/>
            </p:custDataLst>
          </p:nvPr>
        </p:nvSpPr>
        <p:spPr>
          <a:xfrm>
            <a:off x="0" y="0"/>
            <a:ext cx="12192000" cy="6858000"/>
          </a:xfrm>
          <a:prstGeom prst="rect">
            <a:avLst/>
          </a:prstGeom>
          <a:solidFill>
            <a:schemeClr val="tx1">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Title 9">
            <a:extLst>
              <a:ext uri="{FF2B5EF4-FFF2-40B4-BE49-F238E27FC236}">
                <a16:creationId xmlns:a16="http://schemas.microsoft.com/office/drawing/2014/main" id="{F253E442-C966-BF47-A022-DDAA2A6FEA48}"/>
              </a:ext>
            </a:extLst>
          </p:cNvPr>
          <p:cNvSpPr>
            <a:spLocks noGrp="1"/>
          </p:cNvSpPr>
          <p:nvPr>
            <p:ph type="title"/>
            <p:custDataLst>
              <p:tags r:id="rId2"/>
            </p:custDataLst>
          </p:nvPr>
        </p:nvSpPr>
        <p:spPr/>
        <p:txBody>
          <a:bodyPr/>
          <a:lstStyle/>
          <a:p>
            <a:r>
              <a:rPr lang="en-US" dirty="0"/>
              <a:t>Results</a:t>
            </a:r>
          </a:p>
        </p:txBody>
      </p:sp>
      <p:cxnSp>
        <p:nvCxnSpPr>
          <p:cNvPr id="6" name="Straight Connector 5">
            <a:extLst>
              <a:ext uri="{FF2B5EF4-FFF2-40B4-BE49-F238E27FC236}">
                <a16:creationId xmlns:a16="http://schemas.microsoft.com/office/drawing/2014/main" id="{FAD7BE2C-4E52-6E40-83F8-6BB9BB0244A2}"/>
              </a:ext>
              <a:ext uri="{C183D7F6-B498-43B3-948B-1728B52AA6E4}">
                <adec:decorative xmlns:adec="http://schemas.microsoft.com/office/drawing/2017/decorative" val="1"/>
              </a:ext>
            </a:extLst>
          </p:cNvPr>
          <p:cNvCxnSpPr>
            <a:cxnSpLocks/>
          </p:cNvCxnSpPr>
          <p:nvPr>
            <p:custDataLst>
              <p:tags r:id="rId3"/>
            </p:custDataLst>
          </p:nvPr>
        </p:nvCxnSpPr>
        <p:spPr>
          <a:xfrm>
            <a:off x="1036261" y="1876617"/>
            <a:ext cx="10122586" cy="0"/>
          </a:xfrm>
          <a:prstGeom prst="line">
            <a:avLst/>
          </a:prstGeom>
          <a:ln w="76200"/>
        </p:spPr>
        <p:style>
          <a:lnRef idx="1">
            <a:schemeClr val="dk1"/>
          </a:lnRef>
          <a:fillRef idx="0">
            <a:schemeClr val="dk1"/>
          </a:fillRef>
          <a:effectRef idx="0">
            <a:schemeClr val="dk1"/>
          </a:effectRef>
          <a:fontRef idx="minor">
            <a:schemeClr val="tx1"/>
          </a:fontRef>
        </p:style>
      </p:cxnSp>
      <p:sp>
        <p:nvSpPr>
          <p:cNvPr id="13" name="Slide Number Placeholder 5">
            <a:extLst>
              <a:ext uri="{FF2B5EF4-FFF2-40B4-BE49-F238E27FC236}">
                <a16:creationId xmlns:a16="http://schemas.microsoft.com/office/drawing/2014/main" id="{2ADE5F9E-39DA-49B7-8AA0-FF8E2B15DEEB}"/>
              </a:ext>
            </a:extLst>
          </p:cNvPr>
          <p:cNvSpPr>
            <a:spLocks noGrp="1"/>
          </p:cNvSpPr>
          <p:nvPr>
            <p:custDataLst>
              <p:tags r:id="rId4"/>
            </p:custDataLst>
          </p:nvPr>
        </p:nvSpPr>
        <p:spPr>
          <a:xfrm>
            <a:off x="11494800" y="6292800"/>
            <a:ext cx="412750" cy="1828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40</a:t>
            </a:r>
          </a:p>
        </p:txBody>
      </p:sp>
      <p:graphicFrame>
        <p:nvGraphicFramePr>
          <p:cNvPr id="9" name="Tableau 8">
            <a:extLst>
              <a:ext uri="{FF2B5EF4-FFF2-40B4-BE49-F238E27FC236}">
                <a16:creationId xmlns:a16="http://schemas.microsoft.com/office/drawing/2014/main" id="{62D7D6AC-218D-141C-DC82-35BC6F99D4B6}"/>
              </a:ext>
            </a:extLst>
          </p:cNvPr>
          <p:cNvGraphicFramePr>
            <a:graphicFrameLocks noGrp="1"/>
          </p:cNvGraphicFramePr>
          <p:nvPr>
            <p:custDataLst>
              <p:tags r:id="rId5"/>
            </p:custDataLst>
            <p:extLst>
              <p:ext uri="{D42A27DB-BD31-4B8C-83A1-F6EECF244321}">
                <p14:modId xmlns:p14="http://schemas.microsoft.com/office/powerpoint/2010/main" val="1713821680"/>
              </p:ext>
            </p:extLst>
          </p:nvPr>
        </p:nvGraphicFramePr>
        <p:xfrm>
          <a:off x="226759" y="2108882"/>
          <a:ext cx="2464190" cy="4601777"/>
        </p:xfrm>
        <a:graphic>
          <a:graphicData uri="http://schemas.openxmlformats.org/drawingml/2006/table">
            <a:tbl>
              <a:tblPr firstRow="1" firstCol="1" bandRow="1"/>
              <a:tblGrid>
                <a:gridCol w="1232095">
                  <a:extLst>
                    <a:ext uri="{9D8B030D-6E8A-4147-A177-3AD203B41FA5}">
                      <a16:colId xmlns:a16="http://schemas.microsoft.com/office/drawing/2014/main" val="353942017"/>
                    </a:ext>
                  </a:extLst>
                </a:gridCol>
                <a:gridCol w="1232095">
                  <a:extLst>
                    <a:ext uri="{9D8B030D-6E8A-4147-A177-3AD203B41FA5}">
                      <a16:colId xmlns:a16="http://schemas.microsoft.com/office/drawing/2014/main" val="500339874"/>
                    </a:ext>
                  </a:extLst>
                </a:gridCol>
              </a:tblGrid>
              <a:tr h="478782">
                <a:tc>
                  <a:txBody>
                    <a:bodyPr/>
                    <a:lstStyle/>
                    <a:p>
                      <a:pPr algn="l"/>
                      <a:r>
                        <a:rPr lang="en-CA" sz="1400" b="1" kern="100" dirty="0">
                          <a:solidFill>
                            <a:schemeClr val="bg1"/>
                          </a:solidFill>
                          <a:effectLst/>
                        </a:rPr>
                        <a:t>Country</a:t>
                      </a:r>
                      <a:endParaRPr lang="fr-CA" sz="1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CA" sz="1400" b="1" kern="100" dirty="0">
                          <a:solidFill>
                            <a:schemeClr val="bg1"/>
                          </a:solidFill>
                          <a:effectLst/>
                        </a:rPr>
                        <a:t>k</a:t>
                      </a:r>
                      <a:endParaRPr lang="fr-FR" sz="1400" b="1" dirty="0">
                        <a:solidFill>
                          <a:schemeClr val="bg1"/>
                        </a:solidFill>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527087826"/>
                  </a:ext>
                </a:extLst>
              </a:tr>
              <a:tr h="496491">
                <a:tc>
                  <a:txBody>
                    <a:bodyPr/>
                    <a:lstStyle/>
                    <a:p>
                      <a:pPr algn="l"/>
                      <a:r>
                        <a:rPr lang="en-CA" sz="1400" kern="100" dirty="0">
                          <a:solidFill>
                            <a:schemeClr val="bg1"/>
                          </a:solidFill>
                          <a:effectLst/>
                        </a:rPr>
                        <a:t>United States</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12 (50%)</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634525162"/>
                  </a:ext>
                </a:extLst>
              </a:tr>
              <a:tr h="496491">
                <a:tc>
                  <a:txBody>
                    <a:bodyPr/>
                    <a:lstStyle/>
                    <a:p>
                      <a:pPr algn="l"/>
                      <a:r>
                        <a:rPr lang="en-CA" sz="1400" kern="100" dirty="0">
                          <a:solidFill>
                            <a:schemeClr val="bg1"/>
                          </a:solidFill>
                          <a:effectLst/>
                        </a:rPr>
                        <a:t>Canada</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4 (17%)</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2209936360"/>
                  </a:ext>
                </a:extLst>
              </a:tr>
              <a:tr h="6120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400" kern="100" dirty="0">
                          <a:solidFill>
                            <a:schemeClr val="bg1"/>
                          </a:solidFill>
                          <a:effectLst/>
                        </a:rPr>
                        <a:t>United Kingdom</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l"/>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2 (8%)</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3260494613"/>
                  </a:ext>
                </a:extLst>
              </a:tr>
              <a:tr h="496491">
                <a:tc>
                  <a:txBody>
                    <a:bodyPr/>
                    <a:lstStyle/>
                    <a:p>
                      <a:pPr algn="l"/>
                      <a:r>
                        <a:rPr lang="en-CA" sz="1400" kern="100" dirty="0">
                          <a:solidFill>
                            <a:schemeClr val="bg1"/>
                          </a:solidFill>
                          <a:effectLst/>
                        </a:rPr>
                        <a:t>Brazil</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2 (8%)</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2348487123"/>
                  </a:ext>
                </a:extLst>
              </a:tr>
              <a:tr h="496491">
                <a:tc>
                  <a:txBody>
                    <a:bodyPr/>
                    <a:lstStyle/>
                    <a:p>
                      <a:pPr algn="l"/>
                      <a:r>
                        <a:rPr lang="en-CA" sz="1400" kern="100" dirty="0">
                          <a:solidFill>
                            <a:schemeClr val="bg1"/>
                          </a:solidFill>
                          <a:effectLst/>
                        </a:rPr>
                        <a:t>Australia</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cs typeface="Arial" panose="020B0604020202020204" pitchFamily="34" charset="0"/>
                        </a:rPr>
                        <a:t>1 </a:t>
                      </a: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(4%)</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2281235708"/>
                  </a:ext>
                </a:extLst>
              </a:tr>
              <a:tr h="496491">
                <a:tc>
                  <a:txBody>
                    <a:bodyPr/>
                    <a:lstStyle/>
                    <a:p>
                      <a:pPr algn="l"/>
                      <a:r>
                        <a:rPr lang="en-CA" sz="1400" kern="100" dirty="0">
                          <a:solidFill>
                            <a:schemeClr val="bg1"/>
                          </a:solidFill>
                          <a:effectLst/>
                        </a:rPr>
                        <a:t>Mexico</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1 (8%)</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3143997119"/>
                  </a:ext>
                </a:extLst>
              </a:tr>
              <a:tr h="496491">
                <a:tc>
                  <a:txBody>
                    <a:bodyPr/>
                    <a:lstStyle/>
                    <a:p>
                      <a:pPr algn="l"/>
                      <a:r>
                        <a:rPr lang="en-CA" sz="1400" kern="100" dirty="0">
                          <a:solidFill>
                            <a:schemeClr val="bg1"/>
                          </a:solidFill>
                          <a:effectLst/>
                        </a:rPr>
                        <a:t>Iran</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cs typeface="Arial" panose="020B0604020202020204" pitchFamily="34" charset="0"/>
                        </a:rPr>
                        <a:t>1 </a:t>
                      </a: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(8%)</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92633708"/>
                  </a:ext>
                </a:extLst>
              </a:tr>
              <a:tr h="496491">
                <a:tc>
                  <a:txBody>
                    <a:bodyPr/>
                    <a:lstStyle/>
                    <a:p>
                      <a:pPr algn="l"/>
                      <a:r>
                        <a:rPr lang="fr-CA" sz="14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Israel</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1 (8%)</a:t>
                      </a: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844607"/>
                  </a:ext>
                </a:extLst>
              </a:tr>
            </a:tbl>
          </a:graphicData>
        </a:graphic>
      </p:graphicFrame>
      <p:graphicFrame>
        <p:nvGraphicFramePr>
          <p:cNvPr id="11" name="Tableau 10">
            <a:extLst>
              <a:ext uri="{FF2B5EF4-FFF2-40B4-BE49-F238E27FC236}">
                <a16:creationId xmlns:a16="http://schemas.microsoft.com/office/drawing/2014/main" id="{0AB68CEE-0ED9-27E8-5033-FD95C9AE5FA9}"/>
              </a:ext>
            </a:extLst>
          </p:cNvPr>
          <p:cNvGraphicFramePr>
            <a:graphicFrameLocks noGrp="1"/>
          </p:cNvGraphicFramePr>
          <p:nvPr>
            <p:custDataLst>
              <p:tags r:id="rId6"/>
            </p:custDataLst>
            <p:extLst>
              <p:ext uri="{D42A27DB-BD31-4B8C-83A1-F6EECF244321}">
                <p14:modId xmlns:p14="http://schemas.microsoft.com/office/powerpoint/2010/main" val="2491893089"/>
              </p:ext>
            </p:extLst>
          </p:nvPr>
        </p:nvGraphicFramePr>
        <p:xfrm>
          <a:off x="3001966" y="2108881"/>
          <a:ext cx="4506350" cy="4486304"/>
        </p:xfrm>
        <a:graphic>
          <a:graphicData uri="http://schemas.openxmlformats.org/drawingml/2006/table">
            <a:tbl>
              <a:tblPr firstRow="1" firstCol="1" bandRow="1"/>
              <a:tblGrid>
                <a:gridCol w="2253175">
                  <a:extLst>
                    <a:ext uri="{9D8B030D-6E8A-4147-A177-3AD203B41FA5}">
                      <a16:colId xmlns:a16="http://schemas.microsoft.com/office/drawing/2014/main" val="353942017"/>
                    </a:ext>
                  </a:extLst>
                </a:gridCol>
                <a:gridCol w="2253175">
                  <a:extLst>
                    <a:ext uri="{9D8B030D-6E8A-4147-A177-3AD203B41FA5}">
                      <a16:colId xmlns:a16="http://schemas.microsoft.com/office/drawing/2014/main" val="500339874"/>
                    </a:ext>
                  </a:extLst>
                </a:gridCol>
              </a:tblGrid>
              <a:tr h="495342">
                <a:tc>
                  <a:txBody>
                    <a:bodyPr/>
                    <a:lstStyle/>
                    <a:p>
                      <a:pPr algn="l"/>
                      <a:r>
                        <a:rPr lang="en-CA" sz="1400" b="1" kern="100" dirty="0">
                          <a:solidFill>
                            <a:schemeClr val="bg1"/>
                          </a:solidFill>
                          <a:effectLst/>
                        </a:rPr>
                        <a:t>Populations</a:t>
                      </a:r>
                      <a:endParaRPr lang="fr-CA" sz="1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CA" sz="1400" b="1" kern="100" dirty="0">
                          <a:solidFill>
                            <a:schemeClr val="bg1"/>
                          </a:solidFill>
                          <a:effectLst/>
                        </a:rPr>
                        <a:t>k</a:t>
                      </a:r>
                      <a:endParaRPr lang="fr-FR" sz="1400" b="1" dirty="0">
                        <a:solidFill>
                          <a:schemeClr val="bg1"/>
                        </a:solidFill>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527087826"/>
                  </a:ext>
                </a:extLst>
              </a:tr>
              <a:tr h="513664">
                <a:tc>
                  <a:txBody>
                    <a:bodyPr/>
                    <a:lstStyle/>
                    <a:p>
                      <a:pPr algn="l"/>
                      <a:r>
                        <a:rPr lang="en-CA" sz="1400" kern="100" dirty="0">
                          <a:solidFill>
                            <a:schemeClr val="bg1"/>
                          </a:solidFill>
                          <a:effectLst/>
                        </a:rPr>
                        <a:t>N/A
</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9 (37,5%)</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634525162"/>
                  </a:ext>
                </a:extLst>
              </a:tr>
              <a:tr h="5136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400" kern="100" dirty="0">
                          <a:solidFill>
                            <a:schemeClr val="bg1"/>
                          </a:solidFill>
                          <a:effectLst/>
                        </a:rPr>
                        <a:t>Familly </a:t>
                      </a:r>
                      <a:r>
                        <a:rPr lang="fr-CA" sz="1400" kern="100" dirty="0" err="1">
                          <a:solidFill>
                            <a:schemeClr val="bg1"/>
                          </a:solidFill>
                          <a:effectLst/>
                        </a:rPr>
                        <a:t>members</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l"/>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noFill/>
                      <a:prstDash val="solid"/>
                      <a:round/>
                      <a:headEnd type="none" w="med" len="med"/>
                      <a:tailEnd type="none" w="med" len="med"/>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cs typeface="Arial" panose="020B0604020202020204" pitchFamily="34" charset="0"/>
                        </a:rPr>
                        <a:t>6 </a:t>
                      </a: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(25,0%)</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noFill/>
                      <a:prstDash val="solid"/>
                      <a:round/>
                      <a:headEnd type="none" w="med" len="med"/>
                      <a:tailEnd type="none" w="med" len="med"/>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3261222731"/>
                  </a:ext>
                </a:extLst>
              </a:tr>
              <a:tr h="669956">
                <a:tc>
                  <a:txBody>
                    <a:bodyPr/>
                    <a:lstStyle/>
                    <a:p>
                      <a:pPr algn="l"/>
                      <a:r>
                        <a:rPr lang="en-CA" sz="1400" kern="100" dirty="0" err="1">
                          <a:solidFill>
                            <a:schemeClr val="bg1"/>
                          </a:solidFill>
                          <a:effectLst/>
                        </a:rPr>
                        <a:t>Familly</a:t>
                      </a:r>
                      <a:r>
                        <a:rPr lang="en-CA" sz="1400" kern="100" dirty="0">
                          <a:solidFill>
                            <a:schemeClr val="bg1"/>
                          </a:solidFill>
                          <a:effectLst/>
                        </a:rPr>
                        <a:t> members – Women</a:t>
                      </a:r>
                    </a:p>
                    <a:p>
                      <a:pPr algn="l"/>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4 (16,7%)</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2209936360"/>
                  </a:ext>
                </a:extLst>
              </a:tr>
              <a:tr h="633175">
                <a:tc>
                  <a:txBody>
                    <a:bodyPr/>
                    <a:lstStyle/>
                    <a:p>
                      <a:pPr algn="l"/>
                      <a:r>
                        <a:rPr lang="en-CA" sz="1400" kern="100" dirty="0">
                          <a:solidFill>
                            <a:schemeClr val="bg1"/>
                          </a:solidFill>
                          <a:effectLst/>
                        </a:rPr>
                        <a:t>Students</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2 (8%)</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2947119631"/>
                  </a:ext>
                </a:extLst>
              </a:tr>
              <a:tr h="6331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400" kern="100" dirty="0">
                          <a:solidFill>
                            <a:schemeClr val="bg1"/>
                          </a:solidFill>
                          <a:effectLst/>
                        </a:rPr>
                        <a:t>Clinical population – Women</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1 (8%)</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3260494613"/>
                  </a:ext>
                </a:extLst>
              </a:tr>
              <a:tr h="513664">
                <a:tc>
                  <a:txBody>
                    <a:bodyPr/>
                    <a:lstStyle/>
                    <a:p>
                      <a:pPr algn="l"/>
                      <a:r>
                        <a:rPr lang="en-CA" sz="1400" kern="100" dirty="0">
                          <a:solidFill>
                            <a:schemeClr val="bg1"/>
                          </a:solidFill>
                          <a:effectLst/>
                        </a:rPr>
                        <a:t>General population
</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cs typeface="Arial" panose="020B0604020202020204" pitchFamily="34" charset="0"/>
                        </a:rPr>
                        <a:t>1 </a:t>
                      </a: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(4%)</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2281235708"/>
                  </a:ext>
                </a:extLst>
              </a:tr>
              <a:tr h="513664">
                <a:tc>
                  <a:txBody>
                    <a:bodyPr/>
                    <a:lstStyle/>
                    <a:p>
                      <a:pPr algn="l"/>
                      <a:r>
                        <a:rPr lang="en-CA" sz="1400" kern="100" dirty="0">
                          <a:solidFill>
                            <a:schemeClr val="bg1"/>
                          </a:solidFill>
                          <a:effectLst/>
                        </a:rPr>
                        <a:t>Varied sample
</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1 (8%)</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3143997119"/>
                  </a:ext>
                </a:extLst>
              </a:tr>
            </a:tbl>
          </a:graphicData>
        </a:graphic>
      </p:graphicFrame>
      <p:graphicFrame>
        <p:nvGraphicFramePr>
          <p:cNvPr id="15" name="Tableau 14">
            <a:extLst>
              <a:ext uri="{FF2B5EF4-FFF2-40B4-BE49-F238E27FC236}">
                <a16:creationId xmlns:a16="http://schemas.microsoft.com/office/drawing/2014/main" id="{7CAAA397-407C-389E-63C0-D4721B19A9FA}"/>
              </a:ext>
            </a:extLst>
          </p:cNvPr>
          <p:cNvGraphicFramePr>
            <a:graphicFrameLocks noGrp="1"/>
          </p:cNvGraphicFramePr>
          <p:nvPr>
            <p:custDataLst>
              <p:tags r:id="rId7"/>
            </p:custDataLst>
            <p:extLst>
              <p:ext uri="{D42A27DB-BD31-4B8C-83A1-F6EECF244321}">
                <p14:modId xmlns:p14="http://schemas.microsoft.com/office/powerpoint/2010/main" val="173189788"/>
              </p:ext>
            </p:extLst>
          </p:nvPr>
        </p:nvGraphicFramePr>
        <p:xfrm>
          <a:off x="7754073" y="2124157"/>
          <a:ext cx="4153478" cy="2036334"/>
        </p:xfrm>
        <a:graphic>
          <a:graphicData uri="http://schemas.openxmlformats.org/drawingml/2006/table">
            <a:tbl>
              <a:tblPr firstRow="1" firstCol="1" bandRow="1"/>
              <a:tblGrid>
                <a:gridCol w="2076739">
                  <a:extLst>
                    <a:ext uri="{9D8B030D-6E8A-4147-A177-3AD203B41FA5}">
                      <a16:colId xmlns:a16="http://schemas.microsoft.com/office/drawing/2014/main" val="353942017"/>
                    </a:ext>
                  </a:extLst>
                </a:gridCol>
                <a:gridCol w="2076739">
                  <a:extLst>
                    <a:ext uri="{9D8B030D-6E8A-4147-A177-3AD203B41FA5}">
                      <a16:colId xmlns:a16="http://schemas.microsoft.com/office/drawing/2014/main" val="500339874"/>
                    </a:ext>
                  </a:extLst>
                </a:gridCol>
              </a:tblGrid>
              <a:tr h="495342">
                <a:tc>
                  <a:txBody>
                    <a:bodyPr/>
                    <a:lstStyle/>
                    <a:p>
                      <a:pPr algn="l"/>
                      <a:r>
                        <a:rPr lang="en-CA" sz="1400" b="1" kern="100" dirty="0">
                          <a:solidFill>
                            <a:schemeClr val="bg1"/>
                          </a:solidFill>
                          <a:effectLst/>
                        </a:rPr>
                        <a:t>Methodology</a:t>
                      </a:r>
                      <a:endParaRPr lang="fr-CA" sz="1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CA" sz="1400" b="1" kern="100" dirty="0">
                          <a:solidFill>
                            <a:schemeClr val="bg1"/>
                          </a:solidFill>
                          <a:effectLst/>
                        </a:rPr>
                        <a:t>k</a:t>
                      </a:r>
                      <a:endParaRPr lang="fr-FR" sz="1400" b="1" dirty="0">
                        <a:solidFill>
                          <a:schemeClr val="bg1"/>
                        </a:solidFill>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527087826"/>
                  </a:ext>
                </a:extLst>
              </a:tr>
              <a:tr h="513664">
                <a:tc>
                  <a:txBody>
                    <a:bodyPr/>
                    <a:lstStyle/>
                    <a:p>
                      <a:pPr algn="l"/>
                      <a:r>
                        <a:rPr lang="en-CA" sz="1400" kern="100" dirty="0">
                          <a:solidFill>
                            <a:schemeClr val="bg1"/>
                          </a:solidFill>
                          <a:effectLst/>
                        </a:rPr>
                        <a:t>Quantitative</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10 (42,0%)</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634525162"/>
                  </a:ext>
                </a:extLst>
              </a:tr>
              <a:tr h="5136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400" kern="100" dirty="0">
                          <a:solidFill>
                            <a:schemeClr val="bg1"/>
                          </a:solidFill>
                          <a:effectLst/>
                        </a:rPr>
                        <a:t>Qualitative</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algn="l"/>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noFill/>
                      <a:prstDash val="solid"/>
                      <a:round/>
                      <a:headEnd type="none" w="med" len="med"/>
                      <a:tailEnd type="none" w="med" len="med"/>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cs typeface="Arial" panose="020B0604020202020204" pitchFamily="34" charset="0"/>
                        </a:rPr>
                        <a:t>5 </a:t>
                      </a: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(12,0%)</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noFill/>
                      <a:prstDash val="solid"/>
                      <a:round/>
                      <a:headEnd type="none" w="med" len="med"/>
                      <a:tailEnd type="none" w="med" len="med"/>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3261222731"/>
                  </a:ext>
                </a:extLst>
              </a:tr>
              <a:tr h="513664">
                <a:tc>
                  <a:txBody>
                    <a:bodyPr/>
                    <a:lstStyle/>
                    <a:p>
                      <a:pPr algn="l"/>
                      <a:r>
                        <a:rPr lang="fr-CA" sz="1400" kern="100" dirty="0">
                          <a:solidFill>
                            <a:schemeClr val="bg1"/>
                          </a:solidFill>
                          <a:effectLst/>
                          <a:latin typeface="Arial Nova (Headings)"/>
                          <a:ea typeface="Calibri" panose="020F0502020204030204" pitchFamily="34" charset="0"/>
                          <a:cs typeface="Times New Roman" panose="02020603050405020304" pitchFamily="18" charset="0"/>
                        </a:rPr>
                        <a:t>No </a:t>
                      </a:r>
                      <a:r>
                        <a:rPr lang="fr-CA" sz="1400" kern="100" dirty="0" err="1">
                          <a:solidFill>
                            <a:schemeClr val="bg1"/>
                          </a:solidFill>
                          <a:effectLst/>
                          <a:latin typeface="Arial Nova (Headings)"/>
                          <a:ea typeface="Calibri" panose="020F0502020204030204" pitchFamily="34" charset="0"/>
                          <a:cs typeface="Times New Roman" panose="02020603050405020304" pitchFamily="18" charset="0"/>
                        </a:rPr>
                        <a:t>empirical</a:t>
                      </a:r>
                      <a:r>
                        <a:rPr lang="fr-CA" sz="1400" kern="100" dirty="0">
                          <a:solidFill>
                            <a:schemeClr val="bg1"/>
                          </a:solidFill>
                          <a:effectLst/>
                          <a:latin typeface="Arial Nova (Headings)"/>
                          <a:ea typeface="Calibri" panose="020F0502020204030204" pitchFamily="34" charset="0"/>
                          <a:cs typeface="Times New Roman" panose="02020603050405020304" pitchFamily="18" charset="0"/>
                        </a:rPr>
                        <a:t> </a:t>
                      </a:r>
                      <a:r>
                        <a:rPr lang="fr-CA" sz="1400" kern="100" dirty="0" err="1">
                          <a:solidFill>
                            <a:schemeClr val="bg1"/>
                          </a:solidFill>
                          <a:effectLst/>
                          <a:latin typeface="Arial Nova (Headings)"/>
                          <a:ea typeface="Calibri" panose="020F0502020204030204" pitchFamily="34" charset="0"/>
                          <a:cs typeface="Times New Roman" panose="02020603050405020304" pitchFamily="18" charset="0"/>
                        </a:rPr>
                        <a:t>method</a:t>
                      </a:r>
                      <a:endParaRPr lang="fr-CA" sz="1400" kern="100" dirty="0">
                        <a:solidFill>
                          <a:schemeClr val="bg1"/>
                        </a:solidFill>
                        <a:effectLst/>
                        <a:latin typeface="Arial Nova (Headings)"/>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noFill/>
                      <a:prstDash val="solid"/>
                      <a:round/>
                      <a:headEnd type="none" w="med" len="med"/>
                      <a:tailEnd type="none" w="med" len="med"/>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9 (38%)</a:t>
                      </a: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noFill/>
                      <a:prstDash val="solid"/>
                      <a:round/>
                      <a:headEnd type="none" w="med" len="med"/>
                      <a:tailEnd type="none" w="med" len="med"/>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1169384564"/>
                  </a:ext>
                </a:extLst>
              </a:tr>
            </a:tbl>
          </a:graphicData>
        </a:graphic>
      </p:graphicFrame>
      <p:graphicFrame>
        <p:nvGraphicFramePr>
          <p:cNvPr id="16" name="Tableau 15">
            <a:extLst>
              <a:ext uri="{FF2B5EF4-FFF2-40B4-BE49-F238E27FC236}">
                <a16:creationId xmlns:a16="http://schemas.microsoft.com/office/drawing/2014/main" id="{57C64015-9041-A235-C7DA-919E6ECA6A60}"/>
              </a:ext>
            </a:extLst>
          </p:cNvPr>
          <p:cNvGraphicFramePr>
            <a:graphicFrameLocks noGrp="1"/>
          </p:cNvGraphicFramePr>
          <p:nvPr>
            <p:custDataLst>
              <p:tags r:id="rId8"/>
            </p:custDataLst>
            <p:extLst>
              <p:ext uri="{D42A27DB-BD31-4B8C-83A1-F6EECF244321}">
                <p14:modId xmlns:p14="http://schemas.microsoft.com/office/powerpoint/2010/main" val="2294120910"/>
              </p:ext>
            </p:extLst>
          </p:nvPr>
        </p:nvGraphicFramePr>
        <p:xfrm>
          <a:off x="7754072" y="4324157"/>
          <a:ext cx="4153478" cy="1522670"/>
        </p:xfrm>
        <a:graphic>
          <a:graphicData uri="http://schemas.openxmlformats.org/drawingml/2006/table">
            <a:tbl>
              <a:tblPr firstRow="1" firstCol="1" bandRow="1"/>
              <a:tblGrid>
                <a:gridCol w="2076739">
                  <a:extLst>
                    <a:ext uri="{9D8B030D-6E8A-4147-A177-3AD203B41FA5}">
                      <a16:colId xmlns:a16="http://schemas.microsoft.com/office/drawing/2014/main" val="353942017"/>
                    </a:ext>
                  </a:extLst>
                </a:gridCol>
                <a:gridCol w="2076739">
                  <a:extLst>
                    <a:ext uri="{9D8B030D-6E8A-4147-A177-3AD203B41FA5}">
                      <a16:colId xmlns:a16="http://schemas.microsoft.com/office/drawing/2014/main" val="500339874"/>
                    </a:ext>
                  </a:extLst>
                </a:gridCol>
              </a:tblGrid>
              <a:tr h="495342">
                <a:tc>
                  <a:txBody>
                    <a:bodyPr/>
                    <a:lstStyle/>
                    <a:p>
                      <a:pPr algn="l"/>
                      <a:r>
                        <a:rPr lang="en-CA" sz="1400" b="1" kern="100" dirty="0">
                          <a:solidFill>
                            <a:schemeClr val="bg1"/>
                          </a:solidFill>
                          <a:effectLst/>
                        </a:rPr>
                        <a:t>Opinion on codependency</a:t>
                      </a:r>
                      <a:endParaRPr lang="fr-CA" sz="14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ctr"/>
                      <a:r>
                        <a:rPr lang="en-CA" sz="1400" b="1" kern="100" dirty="0">
                          <a:solidFill>
                            <a:schemeClr val="bg1"/>
                          </a:solidFill>
                          <a:effectLst/>
                        </a:rPr>
                        <a:t>k</a:t>
                      </a:r>
                      <a:endParaRPr lang="fr-FR" sz="1400" b="1" dirty="0">
                        <a:solidFill>
                          <a:schemeClr val="bg1"/>
                        </a:solidFill>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527087826"/>
                  </a:ext>
                </a:extLst>
              </a:tr>
              <a:tr h="513664">
                <a:tc>
                  <a:txBody>
                    <a:bodyPr/>
                    <a:lstStyle/>
                    <a:p>
                      <a:pPr algn="l"/>
                      <a:r>
                        <a:rPr lang="en-CA" sz="1400" kern="100" dirty="0">
                          <a:solidFill>
                            <a:schemeClr val="bg1"/>
                          </a:solidFill>
                          <a:effectLst/>
                        </a:rPr>
                        <a:t>Against</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12 (50,0%)</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solidFill>
                        <a:schemeClr val="tx1"/>
                      </a:solidFill>
                      <a:prstDash val="solid"/>
                      <a:round/>
                      <a:headEnd type="none" w="med" len="med"/>
                      <a:tailEnd type="none" w="med" len="med"/>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634525162"/>
                  </a:ext>
                </a:extLst>
              </a:tr>
              <a:tr h="5136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400" kern="100" dirty="0">
                          <a:solidFill>
                            <a:schemeClr val="bg1"/>
                          </a:solidFill>
                          <a:effectLst/>
                        </a:rPr>
                        <a:t>In </a:t>
                      </a:r>
                      <a:r>
                        <a:rPr lang="fr-CA" sz="1400" kern="100" dirty="0" err="1">
                          <a:solidFill>
                            <a:schemeClr val="bg1"/>
                          </a:solidFill>
                          <a:effectLst/>
                        </a:rPr>
                        <a:t>favour</a:t>
                      </a:r>
                      <a:r>
                        <a:rPr lang="fr-CA" sz="1400" kern="100" dirty="0">
                          <a:solidFill>
                            <a:schemeClr val="bg1"/>
                          </a:solidFill>
                          <a:effectLst/>
                        </a:rPr>
                        <a:t>
</a:t>
                      </a:r>
                      <a:endParaRPr lang="fr-CA" sz="1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noFill/>
                      <a:prstDash val="solid"/>
                      <a:round/>
                      <a:headEnd type="none" w="med" len="med"/>
                      <a:tailEnd type="none" w="med" len="med"/>
                    </a:lnT>
                    <a:lnB w="9525" cap="flat" cmpd="sng">
                      <a:noFill/>
                      <a:prstDash val="solid"/>
                      <a:round/>
                      <a:headEnd type="none" w="sm" len="sm"/>
                      <a:tailEnd type="none" w="sm" len="sm"/>
                    </a:lnB>
                    <a:lnTlToBr w="12700" cmpd="sng">
                      <a:noFill/>
                      <a:prstDash val="solid"/>
                    </a:lnTlToBr>
                    <a:lnBlToTr w="12700" cmpd="sng">
                      <a:noFill/>
                      <a:prstDash val="solid"/>
                    </a:lnBlToTr>
                  </a:tcPr>
                </a:tc>
                <a:tc>
                  <a:txBody>
                    <a:bodyPr/>
                    <a:lstStyle/>
                    <a:p>
                      <a:pPr algn="ctr"/>
                      <a:r>
                        <a:rPr lang="en-CA" sz="1400" kern="100" dirty="0">
                          <a:solidFill>
                            <a:schemeClr val="bg1"/>
                          </a:solidFill>
                          <a:effectLst/>
                          <a:latin typeface="Arial" panose="020B0604020202020204" pitchFamily="34" charset="0"/>
                          <a:cs typeface="Arial" panose="020B0604020202020204" pitchFamily="34" charset="0"/>
                        </a:rPr>
                        <a:t>12 </a:t>
                      </a:r>
                      <a:r>
                        <a:rPr lang="en-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rPr>
                        <a:t>(50,0%)</a:t>
                      </a:r>
                      <a:endParaRPr lang="fr-CA" sz="1400" kern="1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7478" marR="7478" marT="7478" marB="0">
                    <a:lnL w="9525" cap="flat" cmpd="sng">
                      <a:noFill/>
                      <a:prstDash val="solid"/>
                      <a:round/>
                      <a:headEnd type="none" w="sm" len="sm"/>
                      <a:tailEnd type="none" w="sm" len="sm"/>
                    </a:lnL>
                    <a:lnR w="9525" cap="flat" cmpd="sng">
                      <a:noFill/>
                      <a:prstDash val="solid"/>
                      <a:round/>
                      <a:headEnd type="none" w="sm" len="sm"/>
                      <a:tailEnd type="none" w="sm" len="sm"/>
                    </a:lnR>
                    <a:lnT w="12700" cap="flat" cmpd="sng" algn="ctr">
                      <a:noFill/>
                      <a:prstDash val="solid"/>
                      <a:round/>
                      <a:headEnd type="none" w="med" len="med"/>
                      <a:tailEnd type="none" w="med" len="med"/>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3261222731"/>
                  </a:ext>
                </a:extLst>
              </a:tr>
            </a:tbl>
          </a:graphicData>
        </a:graphic>
      </p:graphicFrame>
    </p:spTree>
    <p:extLst>
      <p:ext uri="{BB962C8B-B14F-4D97-AF65-F5344CB8AC3E}">
        <p14:creationId xmlns:p14="http://schemas.microsoft.com/office/powerpoint/2010/main" val="877599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74C189C-8B5F-1BB0-16CB-E3E9AA7D84B4}"/>
              </a:ext>
            </a:extLst>
          </p:cNvPr>
          <p:cNvSpPr/>
          <p:nvPr>
            <p:custDataLst>
              <p:tags r:id="rId1"/>
            </p:custDataLst>
          </p:nvPr>
        </p:nvSpPr>
        <p:spPr>
          <a:xfrm>
            <a:off x="0" y="19594"/>
            <a:ext cx="12192000" cy="6858000"/>
          </a:xfrm>
          <a:prstGeom prst="rect">
            <a:avLst/>
          </a:prstGeom>
          <a:solidFill>
            <a:schemeClr val="tx1">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Title 9">
            <a:extLst>
              <a:ext uri="{FF2B5EF4-FFF2-40B4-BE49-F238E27FC236}">
                <a16:creationId xmlns:a16="http://schemas.microsoft.com/office/drawing/2014/main" id="{F253E442-C966-BF47-A022-DDAA2A6FEA48}"/>
              </a:ext>
            </a:extLst>
          </p:cNvPr>
          <p:cNvSpPr>
            <a:spLocks noGrp="1"/>
          </p:cNvSpPr>
          <p:nvPr>
            <p:ph type="title"/>
            <p:custDataLst>
              <p:tags r:id="rId2"/>
            </p:custDataLst>
          </p:nvPr>
        </p:nvSpPr>
        <p:spPr/>
        <p:txBody>
          <a:bodyPr/>
          <a:lstStyle/>
          <a:p>
            <a:r>
              <a:rPr lang="en-US" dirty="0"/>
              <a:t>Results </a:t>
            </a:r>
          </a:p>
        </p:txBody>
      </p:sp>
      <p:cxnSp>
        <p:nvCxnSpPr>
          <p:cNvPr id="6" name="Straight Connector 5">
            <a:extLst>
              <a:ext uri="{FF2B5EF4-FFF2-40B4-BE49-F238E27FC236}">
                <a16:creationId xmlns:a16="http://schemas.microsoft.com/office/drawing/2014/main" id="{FAD7BE2C-4E52-6E40-83F8-6BB9BB0244A2}"/>
              </a:ext>
              <a:ext uri="{C183D7F6-B498-43B3-948B-1728B52AA6E4}">
                <adec:decorative xmlns:adec="http://schemas.microsoft.com/office/drawing/2017/decorative" val="1"/>
              </a:ext>
            </a:extLst>
          </p:cNvPr>
          <p:cNvCxnSpPr>
            <a:cxnSpLocks/>
          </p:cNvCxnSpPr>
          <p:nvPr>
            <p:custDataLst>
              <p:tags r:id="rId3"/>
            </p:custDataLst>
          </p:nvPr>
        </p:nvCxnSpPr>
        <p:spPr>
          <a:xfrm>
            <a:off x="1036261" y="1876617"/>
            <a:ext cx="10122586" cy="0"/>
          </a:xfrm>
          <a:prstGeom prst="line">
            <a:avLst/>
          </a:prstGeom>
          <a:ln w="76200"/>
        </p:spPr>
        <p:style>
          <a:lnRef idx="1">
            <a:schemeClr val="dk1"/>
          </a:lnRef>
          <a:fillRef idx="0">
            <a:schemeClr val="dk1"/>
          </a:fillRef>
          <a:effectRef idx="0">
            <a:schemeClr val="dk1"/>
          </a:effectRef>
          <a:fontRef idx="minor">
            <a:schemeClr val="tx1"/>
          </a:fontRef>
        </p:style>
      </p:cxnSp>
      <p:sp>
        <p:nvSpPr>
          <p:cNvPr id="13" name="Slide Number Placeholder 5">
            <a:extLst>
              <a:ext uri="{FF2B5EF4-FFF2-40B4-BE49-F238E27FC236}">
                <a16:creationId xmlns:a16="http://schemas.microsoft.com/office/drawing/2014/main" id="{2ADE5F9E-39DA-49B7-8AA0-FF8E2B15DEEB}"/>
              </a:ext>
            </a:extLst>
          </p:cNvPr>
          <p:cNvSpPr>
            <a:spLocks noGrp="1"/>
          </p:cNvSpPr>
          <p:nvPr>
            <p:custDataLst>
              <p:tags r:id="rId4"/>
            </p:custDataLst>
          </p:nvPr>
        </p:nvSpPr>
        <p:spPr>
          <a:xfrm>
            <a:off x="11494800" y="6292800"/>
            <a:ext cx="412750" cy="1828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41</a:t>
            </a:r>
          </a:p>
        </p:txBody>
      </p:sp>
      <p:sp>
        <p:nvSpPr>
          <p:cNvPr id="3" name="ZoneTexte 2">
            <a:extLst>
              <a:ext uri="{FF2B5EF4-FFF2-40B4-BE49-F238E27FC236}">
                <a16:creationId xmlns:a16="http://schemas.microsoft.com/office/drawing/2014/main" id="{CB3B99D2-380D-54E3-7955-DB543BC8D25F}"/>
              </a:ext>
            </a:extLst>
          </p:cNvPr>
          <p:cNvSpPr txBox="1"/>
          <p:nvPr>
            <p:custDataLst>
              <p:tags r:id="rId5"/>
            </p:custDataLst>
          </p:nvPr>
        </p:nvSpPr>
        <p:spPr>
          <a:xfrm>
            <a:off x="1036261" y="2168434"/>
            <a:ext cx="8421248" cy="2308324"/>
          </a:xfrm>
          <a:prstGeom prst="rect">
            <a:avLst/>
          </a:prstGeom>
          <a:noFill/>
        </p:spPr>
        <p:txBody>
          <a:bodyPr wrap="square" rtlCol="0">
            <a:spAutoFit/>
          </a:bodyPr>
          <a:lstStyle/>
          <a:p>
            <a:r>
              <a:rPr lang="fr-FR" b="1" dirty="0" err="1">
                <a:solidFill>
                  <a:schemeClr val="bg1"/>
                </a:solidFill>
              </a:rPr>
              <a:t>Analysis</a:t>
            </a:r>
            <a:r>
              <a:rPr lang="fr-FR" b="1" dirty="0">
                <a:solidFill>
                  <a:schemeClr val="bg1"/>
                </a:solidFill>
              </a:rPr>
              <a:t>:</a:t>
            </a:r>
          </a:p>
          <a:p>
            <a:endParaRPr lang="fr-FR" dirty="0">
              <a:solidFill>
                <a:schemeClr val="bg1"/>
              </a:solidFill>
            </a:endParaRPr>
          </a:p>
          <a:p>
            <a:r>
              <a:rPr lang="fr-FR" dirty="0">
                <a:solidFill>
                  <a:schemeClr val="bg1"/>
                </a:solidFill>
              </a:rPr>
              <a:t>1. Extraction of arguments
</a:t>
            </a:r>
          </a:p>
          <a:p>
            <a:r>
              <a:rPr lang="fr-FR" dirty="0">
                <a:solidFill>
                  <a:schemeClr val="bg1"/>
                </a:solidFill>
              </a:rPr>
              <a:t>2. Classification – </a:t>
            </a:r>
            <a:r>
              <a:rPr lang="fr-FR" dirty="0" err="1">
                <a:solidFill>
                  <a:schemeClr val="bg1"/>
                </a:solidFill>
              </a:rPr>
              <a:t>Thematic</a:t>
            </a:r>
            <a:r>
              <a:rPr lang="fr-FR" dirty="0">
                <a:solidFill>
                  <a:schemeClr val="bg1"/>
                </a:solidFill>
              </a:rPr>
              <a:t> </a:t>
            </a:r>
            <a:r>
              <a:rPr lang="fr-FR" dirty="0" err="1">
                <a:solidFill>
                  <a:schemeClr val="bg1"/>
                </a:solidFill>
              </a:rPr>
              <a:t>Analysis</a:t>
            </a:r>
            <a:r>
              <a:rPr lang="fr-FR" dirty="0">
                <a:solidFill>
                  <a:schemeClr val="bg1"/>
                </a:solidFill>
              </a:rPr>
              <a:t>
</a:t>
            </a:r>
          </a:p>
          <a:p>
            <a:pPr marL="742950" lvl="1" indent="-285750">
              <a:buFont typeface="Arial" panose="020B0604020202020204" pitchFamily="34" charset="0"/>
              <a:buChar char="•"/>
            </a:pPr>
            <a:r>
              <a:rPr lang="fr-FR" dirty="0">
                <a:solidFill>
                  <a:schemeClr val="bg1"/>
                </a:solidFill>
              </a:rPr>
              <a:t>Against – In </a:t>
            </a:r>
            <a:r>
              <a:rPr lang="fr-FR" dirty="0" err="1">
                <a:solidFill>
                  <a:schemeClr val="bg1"/>
                </a:solidFill>
              </a:rPr>
              <a:t>favour</a:t>
            </a:r>
            <a:endParaRPr lang="fr-FR" dirty="0">
              <a:solidFill>
                <a:schemeClr val="bg1"/>
              </a:solidFill>
            </a:endParaRPr>
          </a:p>
          <a:p>
            <a:endParaRPr lang="fr-FR" dirty="0">
              <a:solidFill>
                <a:schemeClr val="bg1"/>
              </a:solidFill>
            </a:endParaRPr>
          </a:p>
        </p:txBody>
      </p:sp>
    </p:spTree>
    <p:extLst>
      <p:ext uri="{BB962C8B-B14F-4D97-AF65-F5344CB8AC3E}">
        <p14:creationId xmlns:p14="http://schemas.microsoft.com/office/powerpoint/2010/main" val="2360387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74C189C-8B5F-1BB0-16CB-E3E9AA7D84B4}"/>
              </a:ext>
            </a:extLst>
          </p:cNvPr>
          <p:cNvSpPr/>
          <p:nvPr>
            <p:custDataLst>
              <p:tags r:id="rId1"/>
            </p:custDataLst>
          </p:nvPr>
        </p:nvSpPr>
        <p:spPr>
          <a:xfrm>
            <a:off x="0" y="15320"/>
            <a:ext cx="12192000" cy="6858000"/>
          </a:xfrm>
          <a:prstGeom prst="rect">
            <a:avLst/>
          </a:prstGeom>
          <a:solidFill>
            <a:schemeClr val="tx1">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Title 9">
            <a:extLst>
              <a:ext uri="{FF2B5EF4-FFF2-40B4-BE49-F238E27FC236}">
                <a16:creationId xmlns:a16="http://schemas.microsoft.com/office/drawing/2014/main" id="{F253E442-C966-BF47-A022-DDAA2A6FEA48}"/>
              </a:ext>
            </a:extLst>
          </p:cNvPr>
          <p:cNvSpPr>
            <a:spLocks noGrp="1"/>
          </p:cNvSpPr>
          <p:nvPr>
            <p:ph type="title"/>
            <p:custDataLst>
              <p:tags r:id="rId2"/>
            </p:custDataLst>
          </p:nvPr>
        </p:nvSpPr>
        <p:spPr/>
        <p:txBody>
          <a:bodyPr/>
          <a:lstStyle/>
          <a:p>
            <a:r>
              <a:rPr lang="en-US" dirty="0"/>
              <a:t>Results</a:t>
            </a:r>
          </a:p>
        </p:txBody>
      </p:sp>
      <p:cxnSp>
        <p:nvCxnSpPr>
          <p:cNvPr id="6" name="Straight Connector 5">
            <a:extLst>
              <a:ext uri="{FF2B5EF4-FFF2-40B4-BE49-F238E27FC236}">
                <a16:creationId xmlns:a16="http://schemas.microsoft.com/office/drawing/2014/main" id="{FAD7BE2C-4E52-6E40-83F8-6BB9BB0244A2}"/>
              </a:ext>
              <a:ext uri="{C183D7F6-B498-43B3-948B-1728B52AA6E4}">
                <adec:decorative xmlns:adec="http://schemas.microsoft.com/office/drawing/2017/decorative" val="1"/>
              </a:ext>
            </a:extLst>
          </p:cNvPr>
          <p:cNvCxnSpPr>
            <a:cxnSpLocks/>
          </p:cNvCxnSpPr>
          <p:nvPr>
            <p:custDataLst>
              <p:tags r:id="rId3"/>
            </p:custDataLst>
          </p:nvPr>
        </p:nvCxnSpPr>
        <p:spPr>
          <a:xfrm>
            <a:off x="1036261" y="1876617"/>
            <a:ext cx="10122586" cy="0"/>
          </a:xfrm>
          <a:prstGeom prst="line">
            <a:avLst/>
          </a:prstGeom>
          <a:ln w="76200"/>
        </p:spPr>
        <p:style>
          <a:lnRef idx="1">
            <a:schemeClr val="dk1"/>
          </a:lnRef>
          <a:fillRef idx="0">
            <a:schemeClr val="dk1"/>
          </a:fillRef>
          <a:effectRef idx="0">
            <a:schemeClr val="dk1"/>
          </a:effectRef>
          <a:fontRef idx="minor">
            <a:schemeClr val="tx1"/>
          </a:fontRef>
        </p:style>
      </p:cxnSp>
      <p:sp>
        <p:nvSpPr>
          <p:cNvPr id="13" name="Slide Number Placeholder 5">
            <a:extLst>
              <a:ext uri="{FF2B5EF4-FFF2-40B4-BE49-F238E27FC236}">
                <a16:creationId xmlns:a16="http://schemas.microsoft.com/office/drawing/2014/main" id="{2ADE5F9E-39DA-49B7-8AA0-FF8E2B15DEEB}"/>
              </a:ext>
            </a:extLst>
          </p:cNvPr>
          <p:cNvSpPr>
            <a:spLocks noGrp="1"/>
          </p:cNvSpPr>
          <p:nvPr>
            <p:custDataLst>
              <p:tags r:id="rId4"/>
            </p:custDataLst>
          </p:nvPr>
        </p:nvSpPr>
        <p:spPr>
          <a:xfrm>
            <a:off x="11494800" y="6292800"/>
            <a:ext cx="412750" cy="1828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42</a:t>
            </a:r>
          </a:p>
        </p:txBody>
      </p:sp>
      <p:sp>
        <p:nvSpPr>
          <p:cNvPr id="3" name="ZoneTexte 2">
            <a:extLst>
              <a:ext uri="{FF2B5EF4-FFF2-40B4-BE49-F238E27FC236}">
                <a16:creationId xmlns:a16="http://schemas.microsoft.com/office/drawing/2014/main" id="{CB3B99D2-380D-54E3-7955-DB543BC8D25F}"/>
              </a:ext>
            </a:extLst>
          </p:cNvPr>
          <p:cNvSpPr txBox="1"/>
          <p:nvPr>
            <p:custDataLst>
              <p:tags r:id="rId5"/>
            </p:custDataLst>
          </p:nvPr>
        </p:nvSpPr>
        <p:spPr>
          <a:xfrm>
            <a:off x="1028700" y="2509516"/>
            <a:ext cx="3757808" cy="615553"/>
          </a:xfrm>
          <a:prstGeom prst="rect">
            <a:avLst/>
          </a:prstGeom>
          <a:noFill/>
        </p:spPr>
        <p:txBody>
          <a:bodyPr wrap="square" rtlCol="0">
            <a:spAutoFit/>
          </a:bodyPr>
          <a:lstStyle/>
          <a:p>
            <a:r>
              <a:rPr lang="fr-FR" sz="1600" dirty="0">
                <a:solidFill>
                  <a:schemeClr val="bg1"/>
                </a:solidFill>
              </a:rPr>
              <a:t>1. </a:t>
            </a:r>
            <a:r>
              <a:rPr lang="en-US" sz="1600" dirty="0">
                <a:solidFill>
                  <a:schemeClr val="bg1"/>
                </a:solidFill>
              </a:rPr>
              <a:t>Lack of a clear definition</a:t>
            </a:r>
            <a:endParaRPr lang="fr-FR" sz="1600" dirty="0">
              <a:solidFill>
                <a:schemeClr val="bg1"/>
              </a:solidFill>
            </a:endParaRPr>
          </a:p>
          <a:p>
            <a:endParaRPr lang="fr-FR" dirty="0">
              <a:solidFill>
                <a:schemeClr val="bg1"/>
              </a:solidFill>
            </a:endParaRPr>
          </a:p>
        </p:txBody>
      </p:sp>
      <p:sp>
        <p:nvSpPr>
          <p:cNvPr id="4" name="ZoneTexte 3">
            <a:extLst>
              <a:ext uri="{FF2B5EF4-FFF2-40B4-BE49-F238E27FC236}">
                <a16:creationId xmlns:a16="http://schemas.microsoft.com/office/drawing/2014/main" id="{7900A905-6135-F381-9446-3A45E1EA875A}"/>
              </a:ext>
            </a:extLst>
          </p:cNvPr>
          <p:cNvSpPr txBox="1"/>
          <p:nvPr>
            <p:custDataLst>
              <p:tags r:id="rId6"/>
            </p:custDataLst>
          </p:nvPr>
        </p:nvSpPr>
        <p:spPr>
          <a:xfrm>
            <a:off x="6711981" y="2509516"/>
            <a:ext cx="3757808" cy="584775"/>
          </a:xfrm>
          <a:prstGeom prst="rect">
            <a:avLst/>
          </a:prstGeom>
          <a:noFill/>
        </p:spPr>
        <p:txBody>
          <a:bodyPr wrap="square" rtlCol="0">
            <a:spAutoFit/>
          </a:bodyPr>
          <a:lstStyle/>
          <a:p>
            <a:r>
              <a:rPr lang="en-US" sz="1600" dirty="0">
                <a:solidFill>
                  <a:schemeClr val="bg1"/>
                </a:solidFill>
              </a:rPr>
              <a:t>Benefits of a broad definition
</a:t>
            </a:r>
            <a:endParaRPr lang="fr-FR" sz="1600" dirty="0">
              <a:solidFill>
                <a:schemeClr val="bg1"/>
              </a:solidFill>
            </a:endParaRPr>
          </a:p>
        </p:txBody>
      </p:sp>
      <p:sp>
        <p:nvSpPr>
          <p:cNvPr id="5" name="ZoneTexte 4">
            <a:extLst>
              <a:ext uri="{FF2B5EF4-FFF2-40B4-BE49-F238E27FC236}">
                <a16:creationId xmlns:a16="http://schemas.microsoft.com/office/drawing/2014/main" id="{E1A73FB1-E311-356E-F47E-B9A24DD47772}"/>
              </a:ext>
            </a:extLst>
          </p:cNvPr>
          <p:cNvSpPr txBox="1"/>
          <p:nvPr>
            <p:custDataLst>
              <p:tags r:id="rId7"/>
            </p:custDataLst>
          </p:nvPr>
        </p:nvSpPr>
        <p:spPr>
          <a:xfrm>
            <a:off x="1021139" y="3139071"/>
            <a:ext cx="4705894" cy="584775"/>
          </a:xfrm>
          <a:prstGeom prst="rect">
            <a:avLst/>
          </a:prstGeom>
          <a:noFill/>
        </p:spPr>
        <p:txBody>
          <a:bodyPr wrap="square" rtlCol="0">
            <a:spAutoFit/>
          </a:bodyPr>
          <a:lstStyle/>
          <a:p>
            <a:r>
              <a:rPr lang="fr-CA" sz="1600" kern="100" dirty="0">
                <a:solidFill>
                  <a:schemeClr val="bg1"/>
                </a:solidFill>
                <a:effectLst/>
                <a:ea typeface="Calibri" panose="020F0502020204030204" pitchFamily="34" charset="0"/>
                <a:cs typeface="Times New Roman" panose="02020603050405020304" pitchFamily="18" charset="0"/>
              </a:rPr>
              <a:t>2. </a:t>
            </a:r>
            <a:r>
              <a:rPr lang="en-US" sz="1600" kern="100" dirty="0">
                <a:solidFill>
                  <a:schemeClr val="bg1"/>
                </a:solidFill>
                <a:ea typeface="Calibri" panose="020F0502020204030204" pitchFamily="34" charset="0"/>
                <a:cs typeface="Times New Roman" panose="02020603050405020304" pitchFamily="18" charset="0"/>
              </a:rPr>
              <a:t>Limitations of hypotheses and etiological theories of codependency</a:t>
            </a:r>
            <a:endParaRPr lang="fr-CA" sz="1600" kern="100" dirty="0">
              <a:solidFill>
                <a:schemeClr val="bg1"/>
              </a:solidFill>
              <a:effectLst/>
              <a:ea typeface="Calibri" panose="020F0502020204030204" pitchFamily="34" charset="0"/>
              <a:cs typeface="Times New Roman" panose="02020603050405020304" pitchFamily="18" charset="0"/>
            </a:endParaRPr>
          </a:p>
        </p:txBody>
      </p:sp>
      <p:sp>
        <p:nvSpPr>
          <p:cNvPr id="7" name="ZoneTexte 6">
            <a:extLst>
              <a:ext uri="{FF2B5EF4-FFF2-40B4-BE49-F238E27FC236}">
                <a16:creationId xmlns:a16="http://schemas.microsoft.com/office/drawing/2014/main" id="{36C075F3-F67A-B343-3B09-0957623404D0}"/>
              </a:ext>
            </a:extLst>
          </p:cNvPr>
          <p:cNvSpPr txBox="1"/>
          <p:nvPr>
            <p:custDataLst>
              <p:tags r:id="rId8"/>
            </p:custDataLst>
          </p:nvPr>
        </p:nvSpPr>
        <p:spPr>
          <a:xfrm>
            <a:off x="1036261" y="4080647"/>
            <a:ext cx="3757808" cy="338554"/>
          </a:xfrm>
          <a:prstGeom prst="rect">
            <a:avLst/>
          </a:prstGeom>
          <a:noFill/>
        </p:spPr>
        <p:txBody>
          <a:bodyPr wrap="square" rtlCol="0">
            <a:spAutoFit/>
          </a:bodyPr>
          <a:lstStyle/>
          <a:p>
            <a:r>
              <a:rPr lang="fr-FR" sz="1600" dirty="0">
                <a:solidFill>
                  <a:schemeClr val="bg1"/>
                </a:solidFill>
              </a:rPr>
              <a:t>3. </a:t>
            </a:r>
            <a:r>
              <a:rPr lang="fr-FR" sz="1600" dirty="0" err="1">
                <a:solidFill>
                  <a:schemeClr val="bg1"/>
                </a:solidFill>
              </a:rPr>
              <a:t>Clinical</a:t>
            </a:r>
            <a:r>
              <a:rPr lang="fr-FR" sz="1600" dirty="0">
                <a:solidFill>
                  <a:schemeClr val="bg1"/>
                </a:solidFill>
              </a:rPr>
              <a:t> Issues</a:t>
            </a:r>
          </a:p>
        </p:txBody>
      </p:sp>
      <p:sp>
        <p:nvSpPr>
          <p:cNvPr id="8" name="ZoneTexte 7">
            <a:extLst>
              <a:ext uri="{FF2B5EF4-FFF2-40B4-BE49-F238E27FC236}">
                <a16:creationId xmlns:a16="http://schemas.microsoft.com/office/drawing/2014/main" id="{EFC9EB2E-E233-71E4-747C-8FDA2B134975}"/>
              </a:ext>
            </a:extLst>
          </p:cNvPr>
          <p:cNvSpPr txBox="1"/>
          <p:nvPr>
            <p:custDataLst>
              <p:tags r:id="rId9"/>
            </p:custDataLst>
          </p:nvPr>
        </p:nvSpPr>
        <p:spPr>
          <a:xfrm>
            <a:off x="1021139" y="4792651"/>
            <a:ext cx="3757808" cy="584775"/>
          </a:xfrm>
          <a:prstGeom prst="rect">
            <a:avLst/>
          </a:prstGeom>
          <a:noFill/>
        </p:spPr>
        <p:txBody>
          <a:bodyPr wrap="square" rtlCol="0">
            <a:spAutoFit/>
          </a:bodyPr>
          <a:lstStyle/>
          <a:p>
            <a:r>
              <a:rPr lang="fr-FR" sz="1600" dirty="0">
                <a:solidFill>
                  <a:schemeClr val="bg1"/>
                </a:solidFill>
              </a:rPr>
              <a:t>4. </a:t>
            </a:r>
            <a:r>
              <a:rPr lang="en-US" sz="1600" dirty="0">
                <a:solidFill>
                  <a:schemeClr val="bg1"/>
                </a:solidFill>
              </a:rPr>
              <a:t>Concept taken up by popular psychology</a:t>
            </a:r>
            <a:endParaRPr lang="fr-FR" sz="1600" dirty="0">
              <a:solidFill>
                <a:schemeClr val="bg1"/>
              </a:solidFill>
            </a:endParaRPr>
          </a:p>
        </p:txBody>
      </p:sp>
      <p:sp>
        <p:nvSpPr>
          <p:cNvPr id="9" name="ZoneTexte 8">
            <a:extLst>
              <a:ext uri="{FF2B5EF4-FFF2-40B4-BE49-F238E27FC236}">
                <a16:creationId xmlns:a16="http://schemas.microsoft.com/office/drawing/2014/main" id="{36A09D7F-D157-61D5-C2AB-B5B763362841}"/>
              </a:ext>
            </a:extLst>
          </p:cNvPr>
          <p:cNvSpPr txBox="1"/>
          <p:nvPr>
            <p:custDataLst>
              <p:tags r:id="rId10"/>
            </p:custDataLst>
          </p:nvPr>
        </p:nvSpPr>
        <p:spPr>
          <a:xfrm>
            <a:off x="1028700" y="5689655"/>
            <a:ext cx="3757808" cy="338554"/>
          </a:xfrm>
          <a:prstGeom prst="rect">
            <a:avLst/>
          </a:prstGeom>
          <a:noFill/>
        </p:spPr>
        <p:txBody>
          <a:bodyPr wrap="square" rtlCol="0">
            <a:spAutoFit/>
          </a:bodyPr>
          <a:lstStyle/>
          <a:p>
            <a:r>
              <a:rPr lang="fr-FR" sz="1600" dirty="0">
                <a:solidFill>
                  <a:schemeClr val="bg1"/>
                </a:solidFill>
              </a:rPr>
              <a:t>5. </a:t>
            </a:r>
            <a:r>
              <a:rPr lang="fr-FR" sz="1600" dirty="0" err="1">
                <a:solidFill>
                  <a:schemeClr val="bg1"/>
                </a:solidFill>
              </a:rPr>
              <a:t>Feminist</a:t>
            </a:r>
            <a:r>
              <a:rPr lang="fr-FR" sz="1600" dirty="0">
                <a:solidFill>
                  <a:schemeClr val="bg1"/>
                </a:solidFill>
              </a:rPr>
              <a:t> </a:t>
            </a:r>
            <a:r>
              <a:rPr lang="fr-FR" sz="1600" dirty="0" err="1">
                <a:solidFill>
                  <a:schemeClr val="bg1"/>
                </a:solidFill>
              </a:rPr>
              <a:t>criticism</a:t>
            </a:r>
            <a:endParaRPr lang="fr-FR" sz="1600" dirty="0">
              <a:solidFill>
                <a:schemeClr val="bg1"/>
              </a:solidFill>
            </a:endParaRPr>
          </a:p>
        </p:txBody>
      </p:sp>
      <p:sp>
        <p:nvSpPr>
          <p:cNvPr id="11" name="ZoneTexte 10">
            <a:extLst>
              <a:ext uri="{FF2B5EF4-FFF2-40B4-BE49-F238E27FC236}">
                <a16:creationId xmlns:a16="http://schemas.microsoft.com/office/drawing/2014/main" id="{FF7897B9-800B-7F8C-7B21-86537F2EAC51}"/>
              </a:ext>
            </a:extLst>
          </p:cNvPr>
          <p:cNvSpPr txBox="1"/>
          <p:nvPr>
            <p:custDataLst>
              <p:tags r:id="rId11"/>
            </p:custDataLst>
          </p:nvPr>
        </p:nvSpPr>
        <p:spPr>
          <a:xfrm>
            <a:off x="6711981" y="3092904"/>
            <a:ext cx="3757808" cy="584775"/>
          </a:xfrm>
          <a:prstGeom prst="rect">
            <a:avLst/>
          </a:prstGeom>
          <a:noFill/>
        </p:spPr>
        <p:txBody>
          <a:bodyPr wrap="square" rtlCol="0">
            <a:spAutoFit/>
          </a:bodyPr>
          <a:lstStyle/>
          <a:p>
            <a:r>
              <a:rPr lang="en-US" sz="1600" dirty="0">
                <a:solidFill>
                  <a:schemeClr val="bg1"/>
                </a:solidFill>
              </a:rPr>
              <a:t>Support for etiological hypotheses and theories</a:t>
            </a:r>
            <a:endParaRPr lang="fr-FR" sz="1600" dirty="0">
              <a:solidFill>
                <a:schemeClr val="bg1"/>
              </a:solidFill>
            </a:endParaRPr>
          </a:p>
        </p:txBody>
      </p:sp>
      <p:sp>
        <p:nvSpPr>
          <p:cNvPr id="15" name="ZoneTexte 14">
            <a:extLst>
              <a:ext uri="{FF2B5EF4-FFF2-40B4-BE49-F238E27FC236}">
                <a16:creationId xmlns:a16="http://schemas.microsoft.com/office/drawing/2014/main" id="{4F4275BE-C9A2-006C-DC41-6B0A7FB3EE74}"/>
              </a:ext>
            </a:extLst>
          </p:cNvPr>
          <p:cNvSpPr txBox="1"/>
          <p:nvPr>
            <p:custDataLst>
              <p:tags r:id="rId12"/>
            </p:custDataLst>
          </p:nvPr>
        </p:nvSpPr>
        <p:spPr>
          <a:xfrm>
            <a:off x="6727103" y="4092973"/>
            <a:ext cx="3757808" cy="338554"/>
          </a:xfrm>
          <a:prstGeom prst="rect">
            <a:avLst/>
          </a:prstGeom>
          <a:noFill/>
        </p:spPr>
        <p:txBody>
          <a:bodyPr wrap="square" rtlCol="0">
            <a:spAutoFit/>
          </a:bodyPr>
          <a:lstStyle/>
          <a:p>
            <a:r>
              <a:rPr lang="fr-FR" sz="1600" dirty="0" err="1">
                <a:solidFill>
                  <a:schemeClr val="bg1"/>
                </a:solidFill>
              </a:rPr>
              <a:t>Clinical</a:t>
            </a:r>
            <a:r>
              <a:rPr lang="fr-FR" sz="1600" dirty="0">
                <a:solidFill>
                  <a:schemeClr val="bg1"/>
                </a:solidFill>
              </a:rPr>
              <a:t> </a:t>
            </a:r>
            <a:r>
              <a:rPr lang="fr-FR" sz="1600" dirty="0" err="1">
                <a:solidFill>
                  <a:schemeClr val="bg1"/>
                </a:solidFill>
              </a:rPr>
              <a:t>usefulness</a:t>
            </a:r>
            <a:r>
              <a:rPr lang="fr-FR" sz="1600" dirty="0">
                <a:solidFill>
                  <a:schemeClr val="bg1"/>
                </a:solidFill>
              </a:rPr>
              <a:t> of the concept</a:t>
            </a:r>
          </a:p>
        </p:txBody>
      </p:sp>
      <p:sp>
        <p:nvSpPr>
          <p:cNvPr id="16" name="ZoneTexte 15">
            <a:extLst>
              <a:ext uri="{FF2B5EF4-FFF2-40B4-BE49-F238E27FC236}">
                <a16:creationId xmlns:a16="http://schemas.microsoft.com/office/drawing/2014/main" id="{23803B93-EA09-D711-4147-B90C69885792}"/>
              </a:ext>
            </a:extLst>
          </p:cNvPr>
          <p:cNvSpPr txBox="1"/>
          <p:nvPr>
            <p:custDataLst>
              <p:tags r:id="rId13"/>
            </p:custDataLst>
          </p:nvPr>
        </p:nvSpPr>
        <p:spPr>
          <a:xfrm>
            <a:off x="6711981" y="4801877"/>
            <a:ext cx="3757808" cy="584775"/>
          </a:xfrm>
          <a:prstGeom prst="rect">
            <a:avLst/>
          </a:prstGeom>
          <a:noFill/>
        </p:spPr>
        <p:txBody>
          <a:bodyPr wrap="square" rtlCol="0">
            <a:spAutoFit/>
          </a:bodyPr>
          <a:lstStyle/>
          <a:p>
            <a:r>
              <a:rPr lang="fr-FR" sz="1600" dirty="0" err="1">
                <a:solidFill>
                  <a:schemeClr val="bg1"/>
                </a:solidFill>
              </a:rPr>
              <a:t>Popularity</a:t>
            </a:r>
            <a:r>
              <a:rPr lang="fr-FR" sz="1600" dirty="0">
                <a:solidFill>
                  <a:schemeClr val="bg1"/>
                </a:solidFill>
              </a:rPr>
              <a:t> of the concept
</a:t>
            </a:r>
          </a:p>
        </p:txBody>
      </p:sp>
      <p:sp>
        <p:nvSpPr>
          <p:cNvPr id="17" name="ZoneTexte 16">
            <a:extLst>
              <a:ext uri="{FF2B5EF4-FFF2-40B4-BE49-F238E27FC236}">
                <a16:creationId xmlns:a16="http://schemas.microsoft.com/office/drawing/2014/main" id="{901CCBF1-C950-C747-8BF1-54EA94DE884A}"/>
              </a:ext>
            </a:extLst>
          </p:cNvPr>
          <p:cNvSpPr txBox="1"/>
          <p:nvPr>
            <p:custDataLst>
              <p:tags r:id="rId14"/>
            </p:custDataLst>
          </p:nvPr>
        </p:nvSpPr>
        <p:spPr>
          <a:xfrm>
            <a:off x="6711981" y="5689655"/>
            <a:ext cx="3757808" cy="584775"/>
          </a:xfrm>
          <a:prstGeom prst="rect">
            <a:avLst/>
          </a:prstGeom>
          <a:noFill/>
        </p:spPr>
        <p:txBody>
          <a:bodyPr wrap="square" rtlCol="0">
            <a:spAutoFit/>
          </a:bodyPr>
          <a:lstStyle/>
          <a:p>
            <a:r>
              <a:rPr lang="fr-FR" sz="1600" dirty="0">
                <a:solidFill>
                  <a:schemeClr val="bg1"/>
                </a:solidFill>
              </a:rPr>
              <a:t>Evolution of the concept
</a:t>
            </a:r>
          </a:p>
        </p:txBody>
      </p:sp>
      <p:cxnSp>
        <p:nvCxnSpPr>
          <p:cNvPr id="19" name="Connecteur droit avec flèche 18">
            <a:extLst>
              <a:ext uri="{FF2B5EF4-FFF2-40B4-BE49-F238E27FC236}">
                <a16:creationId xmlns:a16="http://schemas.microsoft.com/office/drawing/2014/main" id="{40B2943B-0FD3-43EA-DE1D-FF0D263E38C4}"/>
              </a:ext>
            </a:extLst>
          </p:cNvPr>
          <p:cNvCxnSpPr/>
          <p:nvPr>
            <p:custDataLst>
              <p:tags r:id="rId15"/>
            </p:custDataLst>
          </p:nvPr>
        </p:nvCxnSpPr>
        <p:spPr>
          <a:xfrm>
            <a:off x="4590565" y="2694182"/>
            <a:ext cx="1998617"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1" name="Connecteur droit avec flèche 20">
            <a:extLst>
              <a:ext uri="{FF2B5EF4-FFF2-40B4-BE49-F238E27FC236}">
                <a16:creationId xmlns:a16="http://schemas.microsoft.com/office/drawing/2014/main" id="{F6475806-5737-83B8-8F46-0426FC9BCE7C}"/>
              </a:ext>
            </a:extLst>
          </p:cNvPr>
          <p:cNvCxnSpPr/>
          <p:nvPr>
            <p:custDataLst>
              <p:tags r:id="rId16"/>
            </p:custDataLst>
          </p:nvPr>
        </p:nvCxnSpPr>
        <p:spPr>
          <a:xfrm>
            <a:off x="5282896" y="3319413"/>
            <a:ext cx="1306286"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3" name="Connecteur droit avec flèche 22">
            <a:extLst>
              <a:ext uri="{FF2B5EF4-FFF2-40B4-BE49-F238E27FC236}">
                <a16:creationId xmlns:a16="http://schemas.microsoft.com/office/drawing/2014/main" id="{9EAC3EDE-C035-07AD-054D-EBF443279CBA}"/>
              </a:ext>
            </a:extLst>
          </p:cNvPr>
          <p:cNvCxnSpPr>
            <a:cxnSpLocks/>
          </p:cNvCxnSpPr>
          <p:nvPr>
            <p:custDataLst>
              <p:tags r:id="rId17"/>
            </p:custDataLst>
          </p:nvPr>
        </p:nvCxnSpPr>
        <p:spPr>
          <a:xfrm>
            <a:off x="4396681" y="4277639"/>
            <a:ext cx="2207623"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Connecteur droit avec flèche 25">
            <a:extLst>
              <a:ext uri="{FF2B5EF4-FFF2-40B4-BE49-F238E27FC236}">
                <a16:creationId xmlns:a16="http://schemas.microsoft.com/office/drawing/2014/main" id="{12386127-032F-1CF2-B502-201F6B90E02D}"/>
              </a:ext>
            </a:extLst>
          </p:cNvPr>
          <p:cNvCxnSpPr/>
          <p:nvPr>
            <p:custDataLst>
              <p:tags r:id="rId18"/>
            </p:custDataLst>
          </p:nvPr>
        </p:nvCxnSpPr>
        <p:spPr>
          <a:xfrm>
            <a:off x="4778947" y="4986543"/>
            <a:ext cx="1810235"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8" name="Connecteur droit avec flèche 27">
            <a:extLst>
              <a:ext uri="{FF2B5EF4-FFF2-40B4-BE49-F238E27FC236}">
                <a16:creationId xmlns:a16="http://schemas.microsoft.com/office/drawing/2014/main" id="{C16A4C63-CE55-79E2-0F35-0B6044A350F5}"/>
              </a:ext>
            </a:extLst>
          </p:cNvPr>
          <p:cNvCxnSpPr/>
          <p:nvPr>
            <p:custDataLst>
              <p:tags r:id="rId19"/>
            </p:custDataLst>
          </p:nvPr>
        </p:nvCxnSpPr>
        <p:spPr>
          <a:xfrm>
            <a:off x="3374086" y="5874321"/>
            <a:ext cx="3215096"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29" name="ZoneTexte 28">
            <a:extLst>
              <a:ext uri="{FF2B5EF4-FFF2-40B4-BE49-F238E27FC236}">
                <a16:creationId xmlns:a16="http://schemas.microsoft.com/office/drawing/2014/main" id="{060EB4AD-3216-9191-AD29-707FE9F59838}"/>
              </a:ext>
            </a:extLst>
          </p:cNvPr>
          <p:cNvSpPr txBox="1"/>
          <p:nvPr>
            <p:custDataLst>
              <p:tags r:id="rId20"/>
            </p:custDataLst>
          </p:nvPr>
        </p:nvSpPr>
        <p:spPr>
          <a:xfrm>
            <a:off x="963297" y="2046403"/>
            <a:ext cx="6866768" cy="369332"/>
          </a:xfrm>
          <a:prstGeom prst="rect">
            <a:avLst/>
          </a:prstGeom>
          <a:noFill/>
        </p:spPr>
        <p:txBody>
          <a:bodyPr wrap="square" rtlCol="0">
            <a:spAutoFit/>
          </a:bodyPr>
          <a:lstStyle/>
          <a:p>
            <a:r>
              <a:rPr lang="fr-FR" b="1" dirty="0">
                <a:solidFill>
                  <a:schemeClr val="bg1"/>
                </a:solidFill>
              </a:rPr>
              <a:t>Main </a:t>
            </a:r>
            <a:r>
              <a:rPr lang="fr-FR" b="1" dirty="0" err="1">
                <a:solidFill>
                  <a:schemeClr val="bg1"/>
                </a:solidFill>
              </a:rPr>
              <a:t>themes</a:t>
            </a:r>
            <a:r>
              <a:rPr lang="fr-FR" b="1" dirty="0">
                <a:solidFill>
                  <a:schemeClr val="bg1"/>
                </a:solidFill>
              </a:rPr>
              <a:t>:</a:t>
            </a:r>
          </a:p>
        </p:txBody>
      </p:sp>
      <p:sp>
        <p:nvSpPr>
          <p:cNvPr id="12" name="Rectangle 11">
            <a:extLst>
              <a:ext uri="{FF2B5EF4-FFF2-40B4-BE49-F238E27FC236}">
                <a16:creationId xmlns:a16="http://schemas.microsoft.com/office/drawing/2014/main" id="{86C4490E-15FB-7C32-CD2E-341E2551AF2A}"/>
              </a:ext>
            </a:extLst>
          </p:cNvPr>
          <p:cNvSpPr/>
          <p:nvPr>
            <p:custDataLst>
              <p:tags r:id="rId21"/>
            </p:custDataLst>
          </p:nvPr>
        </p:nvSpPr>
        <p:spPr>
          <a:xfrm>
            <a:off x="963297" y="2509516"/>
            <a:ext cx="8507274" cy="365783"/>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700861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8"/>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7" grpId="0"/>
      <p:bldP spid="8" grpId="0"/>
      <p:bldP spid="9" grpId="0"/>
      <p:bldP spid="11" grpId="0"/>
      <p:bldP spid="15" grpId="0"/>
      <p:bldP spid="16" grpId="0"/>
      <p:bldP spid="17" grpId="0"/>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p:txBody>
          <a:bodyPr/>
          <a:lstStyle/>
          <a:p>
            <a:r>
              <a:rPr lang="en-US" dirty="0"/>
              <a:t>1. Lack of a clear definition</a:t>
            </a:r>
            <a:endParaRPr lang="fr-FR" dirty="0"/>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16</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149531" y="2299063"/>
            <a:ext cx="6557555" cy="2031325"/>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Concept too broad and poorly defined</a:t>
            </a:r>
            <a:r>
              <a:rPr lang="fr-FR" baseline="30000" dirty="0">
                <a:solidFill>
                  <a:schemeClr val="bg1"/>
                </a:solidFill>
              </a:rPr>
              <a:t>2</a:t>
            </a:r>
          </a:p>
          <a:p>
            <a:pPr marL="342900" indent="-342900">
              <a:buFont typeface="Arial" panose="020B0604020202020204" pitchFamily="34" charset="0"/>
              <a:buChar char="•"/>
            </a:pPr>
            <a:endParaRPr lang="fr-FR" dirty="0">
              <a:solidFill>
                <a:schemeClr val="bg1"/>
              </a:solidFill>
            </a:endParaRPr>
          </a:p>
          <a:p>
            <a:pPr marL="285750" indent="-285750">
              <a:buFont typeface="Arial" panose="020B0604020202020204" pitchFamily="34" charset="0"/>
              <a:buChar char="•"/>
            </a:pPr>
            <a:r>
              <a:rPr lang="fr-FR" dirty="0">
                <a:solidFill>
                  <a:schemeClr val="bg1"/>
                </a:solidFill>
              </a:rPr>
              <a:t>No consensus on criteria</a:t>
            </a:r>
            <a:r>
              <a:rPr lang="fr-FR" baseline="30000" dirty="0">
                <a:solidFill>
                  <a:schemeClr val="bg1"/>
                </a:solidFill>
              </a:rPr>
              <a:t>1</a:t>
            </a:r>
          </a:p>
          <a:p>
            <a:pPr marL="285750" indent="-285750">
              <a:buFont typeface="Arial" panose="020B0604020202020204" pitchFamily="34" charset="0"/>
              <a:buChar char="•"/>
            </a:pPr>
            <a:endParaRPr lang="fr-FR" dirty="0">
              <a:solidFill>
                <a:schemeClr val="bg1"/>
              </a:solidFill>
            </a:endParaRPr>
          </a:p>
          <a:p>
            <a:pPr marL="285750" indent="-285750">
              <a:buFont typeface="Arial" panose="020B0604020202020204" pitchFamily="34" charset="0"/>
              <a:buChar char="•"/>
            </a:pPr>
            <a:r>
              <a:rPr lang="en-US" dirty="0">
                <a:solidFill>
                  <a:schemeClr val="bg1"/>
                </a:solidFill>
              </a:rPr>
              <a:t>The ambiguity of the concept makes it difficult to reject </a:t>
            </a:r>
            <a:r>
              <a:rPr lang="fr-FR" baseline="30000" dirty="0">
                <a:solidFill>
                  <a:schemeClr val="bg1"/>
                </a:solidFill>
              </a:rPr>
              <a:t>1,2</a:t>
            </a:r>
          </a:p>
          <a:p>
            <a:endParaRPr lang="fr-FR" dirty="0"/>
          </a:p>
          <a:p>
            <a:endParaRPr lang="fr-FR" dirty="0"/>
          </a:p>
        </p:txBody>
      </p:sp>
      <p:sp>
        <p:nvSpPr>
          <p:cNvPr id="12" name="ZoneTexte 11">
            <a:extLst>
              <a:ext uri="{FF2B5EF4-FFF2-40B4-BE49-F238E27FC236}">
                <a16:creationId xmlns:a16="http://schemas.microsoft.com/office/drawing/2014/main" id="{9783C8E2-43F6-AA11-7197-9174CDF23415}"/>
              </a:ext>
            </a:extLst>
          </p:cNvPr>
          <p:cNvSpPr txBox="1"/>
          <p:nvPr>
            <p:custDataLst>
              <p:tags r:id="rId6"/>
            </p:custDataLst>
          </p:nvPr>
        </p:nvSpPr>
        <p:spPr>
          <a:xfrm>
            <a:off x="941616" y="6198215"/>
            <a:ext cx="7711410" cy="276999"/>
          </a:xfrm>
          <a:prstGeom prst="rect">
            <a:avLst/>
          </a:prstGeom>
          <a:noFill/>
        </p:spPr>
        <p:txBody>
          <a:bodyPr wrap="square" rtlCol="0">
            <a:spAutoFit/>
          </a:bodyPr>
          <a:lstStyle/>
          <a:p>
            <a:r>
              <a:rPr lang="fr-FR" sz="1200" b="1" dirty="0">
                <a:solidFill>
                  <a:schemeClr val="bg1"/>
                </a:solidFill>
              </a:rPr>
              <a:t>1. </a:t>
            </a:r>
            <a:r>
              <a:rPr lang="fr-FR" sz="1200" dirty="0">
                <a:solidFill>
                  <a:schemeClr val="bg1"/>
                </a:solidFill>
              </a:rPr>
              <a:t>Asher &amp; </a:t>
            </a:r>
            <a:r>
              <a:rPr lang="fr-FR" sz="1200" dirty="0" err="1">
                <a:solidFill>
                  <a:schemeClr val="bg1"/>
                </a:solidFill>
              </a:rPr>
              <a:t>Brissett</a:t>
            </a:r>
            <a:r>
              <a:rPr lang="fr-FR" sz="1200" dirty="0">
                <a:solidFill>
                  <a:schemeClr val="bg1"/>
                </a:solidFill>
              </a:rPr>
              <a:t>, 1988; </a:t>
            </a:r>
            <a:r>
              <a:rPr lang="fr-FR" sz="1200" b="1" dirty="0">
                <a:solidFill>
                  <a:schemeClr val="bg1"/>
                </a:solidFill>
              </a:rPr>
              <a:t>2. </a:t>
            </a:r>
            <a:r>
              <a:rPr lang="fr-FR" sz="1200" dirty="0" err="1">
                <a:solidFill>
                  <a:schemeClr val="bg1"/>
                </a:solidFill>
              </a:rPr>
              <a:t>Calderwood</a:t>
            </a:r>
            <a:r>
              <a:rPr lang="fr-FR" sz="1200" dirty="0">
                <a:solidFill>
                  <a:schemeClr val="bg1"/>
                </a:solidFill>
              </a:rPr>
              <a:t> &amp; </a:t>
            </a:r>
            <a:r>
              <a:rPr lang="fr-FR" sz="1200" dirty="0" err="1">
                <a:solidFill>
                  <a:schemeClr val="bg1"/>
                </a:solidFill>
              </a:rPr>
              <a:t>Rajesparam</a:t>
            </a:r>
            <a:r>
              <a:rPr lang="fr-FR" sz="1200" dirty="0">
                <a:solidFill>
                  <a:schemeClr val="bg1"/>
                </a:solidFill>
              </a:rPr>
              <a:t>, 2014a; </a:t>
            </a:r>
            <a:r>
              <a:rPr lang="fr-FR" sz="1200" b="1" dirty="0">
                <a:solidFill>
                  <a:schemeClr val="bg1"/>
                </a:solidFill>
              </a:rPr>
              <a:t>3. </a:t>
            </a:r>
            <a:r>
              <a:rPr lang="fr-FR" sz="1200" dirty="0">
                <a:solidFill>
                  <a:schemeClr val="bg1"/>
                </a:solidFill>
              </a:rPr>
              <a:t>Stafford, 2001</a:t>
            </a:r>
            <a:endParaRPr lang="fr-CA"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259762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9839597" cy="645284"/>
          </a:xfrm>
        </p:spPr>
        <p:txBody>
          <a:bodyPr/>
          <a:lstStyle/>
          <a:p>
            <a:r>
              <a:rPr lang="en-US" sz="3600" dirty="0"/>
              <a:t>The ambiguity of the concept makes it difficult to reject </a:t>
            </a:r>
            <a:endParaRPr lang="fr-FR" sz="3600" dirty="0"/>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17</a:t>
            </a:fld>
            <a:endParaRPr lang="en-US" dirty="0"/>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149531" y="2063932"/>
            <a:ext cx="4781005" cy="3785652"/>
          </a:xfrm>
          <a:prstGeom prst="rect">
            <a:avLst/>
          </a:prstGeom>
          <a:noFill/>
        </p:spPr>
        <p:txBody>
          <a:bodyPr wrap="square" rtlCol="0">
            <a:spAutoFit/>
          </a:bodyPr>
          <a:lstStyle/>
          <a:p>
            <a:r>
              <a:rPr lang="fr-FR" sz="1600" b="1" dirty="0">
                <a:solidFill>
                  <a:schemeClr val="bg1"/>
                </a:solidFill>
              </a:rPr>
              <a:t>Asher &amp; </a:t>
            </a:r>
            <a:r>
              <a:rPr lang="fr-FR" sz="1600" b="1" dirty="0" err="1">
                <a:solidFill>
                  <a:schemeClr val="bg1"/>
                </a:solidFill>
              </a:rPr>
              <a:t>Brissett</a:t>
            </a:r>
            <a:r>
              <a:rPr lang="fr-FR" sz="1600" b="1" dirty="0">
                <a:solidFill>
                  <a:schemeClr val="bg1"/>
                </a:solidFill>
              </a:rPr>
              <a:t> (1988)</a:t>
            </a:r>
          </a:p>
          <a:p>
            <a:pPr marL="285750" indent="-285750">
              <a:buFont typeface="Arial" panose="020B0604020202020204" pitchFamily="34" charset="0"/>
              <a:buChar char="•"/>
            </a:pPr>
            <a:endParaRPr lang="fr-FR" sz="1600" dirty="0">
              <a:solidFill>
                <a:schemeClr val="bg1"/>
              </a:solidFill>
            </a:endParaRPr>
          </a:p>
          <a:p>
            <a:pPr marL="285750" indent="-285750">
              <a:buFont typeface="Arial" panose="020B0604020202020204" pitchFamily="34" charset="0"/>
              <a:buChar char="•"/>
            </a:pPr>
            <a:r>
              <a:rPr lang="fr-FR" sz="1600" dirty="0">
                <a:solidFill>
                  <a:schemeClr val="bg1"/>
                </a:solidFill>
              </a:rPr>
              <a:t>USA</a:t>
            </a:r>
          </a:p>
          <a:p>
            <a:endParaRPr lang="fr-FR" sz="1600" dirty="0">
              <a:solidFill>
                <a:schemeClr val="bg1"/>
              </a:solidFill>
            </a:endParaRPr>
          </a:p>
          <a:p>
            <a:pPr marL="285750" indent="-285750">
              <a:buFont typeface="Arial" panose="020B0604020202020204" pitchFamily="34" charset="0"/>
              <a:buChar char="•"/>
            </a:pPr>
            <a:r>
              <a:rPr lang="en-US" sz="1600" dirty="0">
                <a:solidFill>
                  <a:schemeClr val="bg1"/>
                </a:solidFill>
              </a:rPr>
              <a:t>Spouses of men with alcohol dependence </a:t>
            </a:r>
            <a:r>
              <a:rPr lang="fr-FR" sz="1600" dirty="0">
                <a:solidFill>
                  <a:schemeClr val="bg1"/>
                </a:solidFill>
              </a:rPr>
              <a:t>(n=52)</a:t>
            </a:r>
          </a:p>
          <a:p>
            <a:endParaRPr lang="fr-FR" sz="1600" dirty="0">
              <a:solidFill>
                <a:schemeClr val="bg1"/>
              </a:solidFill>
            </a:endParaRPr>
          </a:p>
          <a:p>
            <a:pPr marL="285750" indent="-285750">
              <a:buFont typeface="Arial" panose="020B0604020202020204" pitchFamily="34" charset="0"/>
              <a:buChar char="•"/>
            </a:pPr>
            <a:r>
              <a:rPr lang="fr-FR" sz="1600" dirty="0">
                <a:solidFill>
                  <a:schemeClr val="bg1"/>
                </a:solidFill>
              </a:rPr>
              <a:t>Observations</a:t>
            </a:r>
          </a:p>
          <a:p>
            <a:pPr marL="742950" lvl="1" indent="-285750">
              <a:buFont typeface="Arial" panose="020B0604020202020204" pitchFamily="34" charset="0"/>
              <a:buChar char="•"/>
            </a:pPr>
            <a:r>
              <a:rPr lang="fr-FR" sz="1600" dirty="0" err="1">
                <a:solidFill>
                  <a:schemeClr val="bg1"/>
                </a:solidFill>
              </a:rPr>
              <a:t>Inpatient</a:t>
            </a:r>
            <a:r>
              <a:rPr lang="fr-FR" sz="1600" dirty="0">
                <a:solidFill>
                  <a:schemeClr val="bg1"/>
                </a:solidFill>
              </a:rPr>
              <a:t> program
AL-Anon</a:t>
            </a:r>
          </a:p>
          <a:p>
            <a:endParaRPr lang="en-US" sz="1600" dirty="0">
              <a:solidFill>
                <a:schemeClr val="bg1"/>
              </a:solidFill>
            </a:endParaRPr>
          </a:p>
          <a:p>
            <a:pPr marL="285750" indent="-285750">
              <a:buFont typeface="Arial" panose="020B0604020202020204" pitchFamily="34" charset="0"/>
              <a:buChar char="•"/>
            </a:pPr>
            <a:r>
              <a:rPr lang="en-US" sz="1600" dirty="0">
                <a:solidFill>
                  <a:schemeClr val="bg1"/>
                </a:solidFill>
              </a:rPr>
              <a:t>Interviews with standardized interview guide</a:t>
            </a:r>
          </a:p>
          <a:p>
            <a:pPr marL="742950" lvl="1" indent="-285750">
              <a:buFont typeface="Courier New" panose="02070309020205020404" pitchFamily="49" charset="0"/>
              <a:buChar char="o"/>
            </a:pPr>
            <a:r>
              <a:rPr lang="fr-FR" sz="1600" dirty="0" err="1">
                <a:solidFill>
                  <a:schemeClr val="bg1"/>
                </a:solidFill>
              </a:rPr>
              <a:t>Beginning</a:t>
            </a:r>
            <a:r>
              <a:rPr lang="fr-FR" sz="1600" dirty="0">
                <a:solidFill>
                  <a:schemeClr val="bg1"/>
                </a:solidFill>
              </a:rPr>
              <a:t> of the program</a:t>
            </a:r>
          </a:p>
          <a:p>
            <a:pPr marL="742950" lvl="1" indent="-285750">
              <a:buFont typeface="Courier New" panose="02070309020205020404" pitchFamily="49" charset="0"/>
              <a:buChar char="o"/>
            </a:pPr>
            <a:r>
              <a:rPr lang="fr-FR" sz="1600" dirty="0">
                <a:solidFill>
                  <a:schemeClr val="bg1"/>
                </a:solidFill>
              </a:rPr>
              <a:t>7 mois</a:t>
            </a:r>
          </a:p>
          <a:p>
            <a:pPr marL="742950" lvl="1" indent="-285750">
              <a:buFont typeface="Courier New" panose="02070309020205020404" pitchFamily="49" charset="0"/>
              <a:buChar char="o"/>
            </a:pPr>
            <a:r>
              <a:rPr lang="fr-FR" sz="1600" dirty="0">
                <a:solidFill>
                  <a:schemeClr val="bg1"/>
                </a:solidFill>
              </a:rPr>
              <a:t>15 mois</a:t>
            </a:r>
            <a:endParaRPr lang="fr-FR" dirty="0"/>
          </a:p>
        </p:txBody>
      </p:sp>
      <p:sp>
        <p:nvSpPr>
          <p:cNvPr id="2" name="ZoneTexte 1">
            <a:extLst>
              <a:ext uri="{FF2B5EF4-FFF2-40B4-BE49-F238E27FC236}">
                <a16:creationId xmlns:a16="http://schemas.microsoft.com/office/drawing/2014/main" id="{6A47E494-9E27-CB8E-A099-5976B5666A5D}"/>
              </a:ext>
            </a:extLst>
          </p:cNvPr>
          <p:cNvSpPr txBox="1"/>
          <p:nvPr>
            <p:custDataLst>
              <p:tags r:id="rId6"/>
            </p:custDataLst>
          </p:nvPr>
        </p:nvSpPr>
        <p:spPr>
          <a:xfrm>
            <a:off x="6112510" y="2077754"/>
            <a:ext cx="4929960" cy="4124206"/>
          </a:xfrm>
          <a:prstGeom prst="rect">
            <a:avLst/>
          </a:prstGeom>
          <a:noFill/>
        </p:spPr>
        <p:txBody>
          <a:bodyPr wrap="square" rtlCol="0">
            <a:spAutoFit/>
          </a:bodyPr>
          <a:lstStyle/>
          <a:p>
            <a:r>
              <a:rPr lang="fr-FR" sz="1600" u="sng" dirty="0" err="1">
                <a:solidFill>
                  <a:schemeClr val="bg1"/>
                </a:solidFill>
              </a:rPr>
              <a:t>Results</a:t>
            </a:r>
            <a:r>
              <a:rPr lang="fr-FR" sz="1600" dirty="0">
                <a:solidFill>
                  <a:schemeClr val="bg1"/>
                </a:solidFill>
              </a:rPr>
              <a:t>:</a:t>
            </a:r>
          </a:p>
          <a:p>
            <a:endParaRPr lang="fr-FR" sz="1600" dirty="0">
              <a:solidFill>
                <a:schemeClr val="bg1"/>
              </a:solidFill>
            </a:endParaRPr>
          </a:p>
          <a:p>
            <a:r>
              <a:rPr lang="fr-FR" sz="1600" dirty="0" err="1">
                <a:solidFill>
                  <a:schemeClr val="bg1"/>
                </a:solidFill>
              </a:rPr>
              <a:t>Codependency</a:t>
            </a:r>
            <a:r>
              <a:rPr lang="fr-FR" sz="1600" dirty="0">
                <a:solidFill>
                  <a:schemeClr val="bg1"/>
                </a:solidFill>
              </a:rPr>
              <a:t> </a:t>
            </a:r>
            <a:r>
              <a:rPr lang="fr-FR" sz="1600" dirty="0" err="1">
                <a:solidFill>
                  <a:schemeClr val="bg1"/>
                </a:solidFill>
              </a:rPr>
              <a:t>is</a:t>
            </a:r>
            <a:r>
              <a:rPr lang="fr-FR" sz="1600" dirty="0">
                <a:solidFill>
                  <a:schemeClr val="bg1"/>
                </a:solidFill>
              </a:rPr>
              <a:t> </a:t>
            </a:r>
            <a:r>
              <a:rPr lang="fr-FR" sz="1600" dirty="0" err="1">
                <a:solidFill>
                  <a:schemeClr val="bg1"/>
                </a:solidFill>
              </a:rPr>
              <a:t>characterized</a:t>
            </a:r>
            <a:r>
              <a:rPr lang="fr-FR" sz="1600" dirty="0">
                <a:solidFill>
                  <a:schemeClr val="bg1"/>
                </a:solidFill>
              </a:rPr>
              <a:t> by :</a:t>
            </a:r>
          </a:p>
          <a:p>
            <a:endParaRPr lang="fr-FR" sz="1600" dirty="0">
              <a:solidFill>
                <a:schemeClr val="bg1"/>
              </a:solidFill>
            </a:endParaRPr>
          </a:p>
          <a:p>
            <a:pPr marL="342900" indent="-342900">
              <a:buFont typeface="Arial" panose="020B0604020202020204" pitchFamily="34" charset="0"/>
              <a:buChar char="•"/>
            </a:pPr>
            <a:r>
              <a:rPr lang="fr-FR" sz="1600" dirty="0">
                <a:solidFill>
                  <a:schemeClr val="bg1"/>
                </a:solidFill>
              </a:rPr>
              <a:t>Care </a:t>
            </a:r>
            <a:r>
              <a:rPr lang="fr-FR" sz="1600" dirty="0" err="1">
                <a:solidFill>
                  <a:schemeClr val="bg1"/>
                </a:solidFill>
              </a:rPr>
              <a:t>taking</a:t>
            </a:r>
            <a:r>
              <a:rPr lang="fr-FR" sz="1600" dirty="0">
                <a:solidFill>
                  <a:schemeClr val="bg1"/>
                </a:solidFill>
              </a:rPr>
              <a:t> </a:t>
            </a:r>
          </a:p>
          <a:p>
            <a:pPr marL="342900" indent="-342900">
              <a:buFont typeface="Arial" panose="020B0604020202020204" pitchFamily="34" charset="0"/>
              <a:buChar char="•"/>
            </a:pPr>
            <a:endParaRPr lang="fr-FR" sz="1600" dirty="0">
              <a:solidFill>
                <a:schemeClr val="bg1"/>
              </a:solidFill>
            </a:endParaRPr>
          </a:p>
          <a:p>
            <a:pPr marL="342900" indent="-342900">
              <a:buFont typeface="Arial" panose="020B0604020202020204" pitchFamily="34" charset="0"/>
              <a:buChar char="•"/>
            </a:pPr>
            <a:r>
              <a:rPr lang="en-US" sz="1600" dirty="0">
                <a:solidFill>
                  <a:schemeClr val="bg1"/>
                </a:solidFill>
              </a:rPr>
              <a:t>Living with an individual who has an addiction problem </a:t>
            </a:r>
          </a:p>
          <a:p>
            <a:pPr marL="342900" indent="-342900">
              <a:buFont typeface="Arial" panose="020B0604020202020204" pitchFamily="34" charset="0"/>
              <a:buChar char="•"/>
            </a:pPr>
            <a:endParaRPr lang="fr-FR" sz="1600" dirty="0">
              <a:solidFill>
                <a:schemeClr val="bg1"/>
              </a:solidFill>
            </a:endParaRPr>
          </a:p>
          <a:p>
            <a:pPr marL="342900" indent="-342900">
              <a:buFont typeface="Arial" panose="020B0604020202020204" pitchFamily="34" charset="0"/>
              <a:buChar char="•"/>
            </a:pPr>
            <a:r>
              <a:rPr lang="en-US" sz="1600" dirty="0">
                <a:solidFill>
                  <a:schemeClr val="bg1"/>
                </a:solidFill>
              </a:rPr>
              <a:t>The ambiguous definition of the concept not only contributes to the rapid allocation of the label but also makes any resistance or rejection of the label difficult</a:t>
            </a:r>
            <a:r>
              <a:rPr lang="fr-FR" sz="1600" dirty="0">
                <a:solidFill>
                  <a:schemeClr val="bg1"/>
                </a:solidFill>
              </a:rPr>
              <a:t>.</a:t>
            </a:r>
          </a:p>
          <a:p>
            <a:pPr marL="342900" indent="-342900">
              <a:buFont typeface="+mj-lt"/>
              <a:buAutoNum type="arabicPeriod"/>
            </a:pPr>
            <a:endParaRPr lang="fr-FR" dirty="0">
              <a:solidFill>
                <a:schemeClr val="bg1"/>
              </a:solidFill>
            </a:endParaRPr>
          </a:p>
          <a:p>
            <a:endParaRPr lang="fr-FR" dirty="0">
              <a:solidFill>
                <a:schemeClr val="bg1"/>
              </a:solidFill>
            </a:endParaRPr>
          </a:p>
          <a:p>
            <a:endParaRPr lang="fr-FR" dirty="0"/>
          </a:p>
        </p:txBody>
      </p:sp>
    </p:spTree>
    <p:extLst>
      <p:ext uri="{BB962C8B-B14F-4D97-AF65-F5344CB8AC3E}">
        <p14:creationId xmlns:p14="http://schemas.microsoft.com/office/powerpoint/2010/main" val="2611350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p:txBody>
          <a:bodyPr/>
          <a:lstStyle/>
          <a:p>
            <a:r>
              <a:rPr lang="en-US" dirty="0"/>
              <a:t>Benefits of a broad definition</a:t>
            </a:r>
            <a:endParaRPr lang="fr-FR" dirty="0"/>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18</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149531" y="2299063"/>
            <a:ext cx="9562012" cy="2031325"/>
          </a:xfrm>
          <a:prstGeom prst="rect">
            <a:avLst/>
          </a:prstGeom>
          <a:noFill/>
        </p:spPr>
        <p:txBody>
          <a:bodyPr wrap="square" rtlCol="0">
            <a:spAutoFit/>
          </a:bodyPr>
          <a:lstStyle/>
          <a:p>
            <a:pPr marL="285750" lvl="0" indent="-285750">
              <a:buFont typeface="Arial" panose="020B0604020202020204" pitchFamily="34" charset="0"/>
              <a:buChar char="•"/>
            </a:pPr>
            <a:r>
              <a:rPr lang="en-US" dirty="0">
                <a:solidFill>
                  <a:schemeClr val="bg1"/>
                </a:solidFill>
              </a:rPr>
              <a:t>Lack of consensus on the characteristics of codependency is helpful to legitimize the pain experienced by a wide range of people who exhibit symptoms consistent with different definitions of the concept</a:t>
            </a:r>
            <a:r>
              <a:rPr lang="en-US" baseline="30000" dirty="0">
                <a:solidFill>
                  <a:schemeClr val="bg1"/>
                </a:solidFill>
              </a:rPr>
              <a:t>1</a:t>
            </a:r>
          </a:p>
          <a:p>
            <a:pPr marL="285750" lvl="0" indent="-285750">
              <a:buFont typeface="Arial" panose="020B0604020202020204" pitchFamily="34" charset="0"/>
              <a:buChar char="•"/>
            </a:pPr>
            <a:endParaRPr lang="fr-CA" dirty="0">
              <a:solidFill>
                <a:schemeClr val="bg1"/>
              </a:solidFill>
            </a:endParaRPr>
          </a:p>
          <a:p>
            <a:pPr marL="285750" indent="-285750">
              <a:buFont typeface="Arial" panose="020B0604020202020204" pitchFamily="34" charset="0"/>
              <a:buChar char="•"/>
            </a:pPr>
            <a:r>
              <a:rPr lang="en-US" dirty="0">
                <a:solidFill>
                  <a:schemeClr val="bg1"/>
                </a:solidFill>
              </a:rPr>
              <a:t>Counselors from different backgrounds can reliably identify codependent </a:t>
            </a:r>
            <a:r>
              <a:rPr lang="en-US" dirty="0" err="1">
                <a:solidFill>
                  <a:schemeClr val="bg1"/>
                </a:solidFill>
              </a:rPr>
              <a:t>behaviours</a:t>
            </a:r>
            <a:r>
              <a:rPr lang="fr-CA" baseline="30000" dirty="0">
                <a:solidFill>
                  <a:schemeClr val="bg1"/>
                </a:solidFill>
              </a:rPr>
              <a:t>2.</a:t>
            </a:r>
            <a:r>
              <a:rPr lang="fr-CA" dirty="0">
                <a:solidFill>
                  <a:schemeClr val="bg1"/>
                </a:solidFill>
              </a:rPr>
              <a:t>  </a:t>
            </a:r>
            <a:endParaRPr lang="fr-FR" dirty="0">
              <a:solidFill>
                <a:schemeClr val="bg1"/>
              </a:solidFill>
            </a:endParaRPr>
          </a:p>
          <a:p>
            <a:endParaRPr lang="fr-FR" dirty="0"/>
          </a:p>
          <a:p>
            <a:endParaRPr lang="fr-FR" dirty="0"/>
          </a:p>
        </p:txBody>
      </p:sp>
      <p:sp>
        <p:nvSpPr>
          <p:cNvPr id="12" name="ZoneTexte 11">
            <a:extLst>
              <a:ext uri="{FF2B5EF4-FFF2-40B4-BE49-F238E27FC236}">
                <a16:creationId xmlns:a16="http://schemas.microsoft.com/office/drawing/2014/main" id="{9783C8E2-43F6-AA11-7197-9174CDF23415}"/>
              </a:ext>
            </a:extLst>
          </p:cNvPr>
          <p:cNvSpPr txBox="1"/>
          <p:nvPr>
            <p:custDataLst>
              <p:tags r:id="rId6"/>
            </p:custDataLst>
          </p:nvPr>
        </p:nvSpPr>
        <p:spPr>
          <a:xfrm>
            <a:off x="941616" y="6198215"/>
            <a:ext cx="7711410" cy="276999"/>
          </a:xfrm>
          <a:prstGeom prst="rect">
            <a:avLst/>
          </a:prstGeom>
          <a:noFill/>
        </p:spPr>
        <p:txBody>
          <a:bodyPr wrap="square" rtlCol="0">
            <a:spAutoFit/>
          </a:bodyPr>
          <a:lstStyle/>
          <a:p>
            <a:r>
              <a:rPr lang="fr-FR" sz="1200" b="1" dirty="0">
                <a:solidFill>
                  <a:schemeClr val="bg1"/>
                </a:solidFill>
              </a:rPr>
              <a:t>1.</a:t>
            </a:r>
            <a:r>
              <a:rPr lang="fr-FR" sz="1200" dirty="0">
                <a:solidFill>
                  <a:schemeClr val="bg1"/>
                </a:solidFill>
              </a:rPr>
              <a:t>Stafford, (2001) </a:t>
            </a:r>
            <a:r>
              <a:rPr lang="fr-FR" sz="1200" b="1" dirty="0">
                <a:solidFill>
                  <a:schemeClr val="bg1"/>
                </a:solidFill>
              </a:rPr>
              <a:t>2. </a:t>
            </a:r>
            <a:r>
              <a:rPr lang="fr-FR" sz="1200" dirty="0">
                <a:solidFill>
                  <a:schemeClr val="bg1"/>
                </a:solidFill>
              </a:rPr>
              <a:t>Harkness, (2014); Harkness &amp; </a:t>
            </a:r>
            <a:r>
              <a:rPr lang="fr-FR" sz="1200" dirty="0" err="1">
                <a:solidFill>
                  <a:schemeClr val="bg1"/>
                </a:solidFill>
              </a:rPr>
              <a:t>Cotrell</a:t>
            </a:r>
            <a:r>
              <a:rPr lang="fr-FR" sz="1200" dirty="0">
                <a:solidFill>
                  <a:schemeClr val="bg1"/>
                </a:solidFill>
              </a:rPr>
              <a:t>, (1997)</a:t>
            </a:r>
            <a:endParaRPr lang="fr-CA"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739773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10720714" cy="645284"/>
          </a:xfrm>
        </p:spPr>
        <p:txBody>
          <a:bodyPr/>
          <a:lstStyle/>
          <a:p>
            <a:r>
              <a:rPr lang="en-US" sz="3600" dirty="0">
                <a:solidFill>
                  <a:schemeClr val="bg1"/>
                </a:solidFill>
              </a:rPr>
              <a:t>Counselors from different backgrounds can reliably identify codependent </a:t>
            </a:r>
            <a:r>
              <a:rPr lang="en-US" sz="3600" dirty="0" err="1">
                <a:solidFill>
                  <a:schemeClr val="bg1"/>
                </a:solidFill>
              </a:rPr>
              <a:t>behaviours</a:t>
            </a:r>
            <a:endParaRPr lang="fr-FR" sz="3600" dirty="0"/>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19</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149531" y="2299063"/>
            <a:ext cx="9562012" cy="646331"/>
          </a:xfrm>
          <a:prstGeom prst="rect">
            <a:avLst/>
          </a:prstGeom>
          <a:noFill/>
        </p:spPr>
        <p:txBody>
          <a:bodyPr wrap="square" rtlCol="0">
            <a:spAutoFit/>
          </a:bodyPr>
          <a:lstStyle/>
          <a:p>
            <a:endParaRPr lang="fr-FR" dirty="0"/>
          </a:p>
          <a:p>
            <a:endParaRPr lang="fr-FR" dirty="0"/>
          </a:p>
        </p:txBody>
      </p:sp>
      <p:sp>
        <p:nvSpPr>
          <p:cNvPr id="2" name="ZoneTexte 1">
            <a:extLst>
              <a:ext uri="{FF2B5EF4-FFF2-40B4-BE49-F238E27FC236}">
                <a16:creationId xmlns:a16="http://schemas.microsoft.com/office/drawing/2014/main" id="{EAA5FEF6-7BA7-FC22-4BD4-6373E9EE21C5}"/>
              </a:ext>
            </a:extLst>
          </p:cNvPr>
          <p:cNvSpPr txBox="1"/>
          <p:nvPr>
            <p:custDataLst>
              <p:tags r:id="rId6"/>
            </p:custDataLst>
          </p:nvPr>
        </p:nvSpPr>
        <p:spPr>
          <a:xfrm>
            <a:off x="483325" y="2219836"/>
            <a:ext cx="3953207" cy="4031873"/>
          </a:xfrm>
          <a:prstGeom prst="rect">
            <a:avLst/>
          </a:prstGeom>
          <a:noFill/>
        </p:spPr>
        <p:txBody>
          <a:bodyPr wrap="square" rtlCol="0">
            <a:spAutoFit/>
          </a:bodyPr>
          <a:lstStyle/>
          <a:p>
            <a:r>
              <a:rPr lang="en-US" sz="1400" b="1" dirty="0">
                <a:solidFill>
                  <a:schemeClr val="bg1"/>
                </a:solidFill>
                <a:effectLst/>
                <a:ea typeface="Calibri" panose="020F0502020204030204" pitchFamily="34" charset="0"/>
                <a:cs typeface="Times New Roman" panose="02020603050405020304" pitchFamily="18" charset="0"/>
              </a:rPr>
              <a:t>Harkness, (1997, 2014)</a:t>
            </a:r>
          </a:p>
          <a:p>
            <a:endParaRPr lang="en-US" sz="1400" b="1" dirty="0">
              <a:solidFill>
                <a:schemeClr val="bg1"/>
              </a:solidFill>
              <a:cs typeface="Times New Roman" panose="02020603050405020304" pitchFamily="18" charset="0"/>
            </a:endParaRPr>
          </a:p>
          <a:p>
            <a:pPr lvl="0"/>
            <a:r>
              <a:rPr lang="en-US" sz="1400" kern="100" dirty="0">
                <a:solidFill>
                  <a:schemeClr val="bg1"/>
                </a:solidFill>
                <a:effectLst/>
                <a:ea typeface="Calibri" panose="020F0502020204030204" pitchFamily="34" charset="0"/>
                <a:cs typeface="Times New Roman" panose="02020603050405020304" pitchFamily="18" charset="0"/>
              </a:rPr>
              <a:t>USA</a:t>
            </a:r>
          </a:p>
          <a:p>
            <a:pPr lvl="0"/>
            <a:endParaRPr lang="en-US" sz="1400" kern="100" dirty="0">
              <a:solidFill>
                <a:schemeClr val="bg1"/>
              </a:solidFill>
              <a:ea typeface="Calibri" panose="020F0502020204030204" pitchFamily="34" charset="0"/>
              <a:cs typeface="Times New Roman" panose="02020603050405020304" pitchFamily="18" charset="0"/>
            </a:endParaRPr>
          </a:p>
          <a:p>
            <a:pPr lvl="0"/>
            <a:r>
              <a:rPr lang="en-US" sz="1400" kern="100" dirty="0">
                <a:solidFill>
                  <a:schemeClr val="bg1"/>
                </a:solidFill>
                <a:ea typeface="Calibri" panose="020F0502020204030204" pitchFamily="34" charset="0"/>
                <a:cs typeface="Times New Roman" panose="02020603050405020304" pitchFamily="18" charset="0"/>
              </a:rPr>
              <a:t>Substance-abuse counselors:</a:t>
            </a:r>
            <a:endParaRPr lang="en-US" sz="1400" kern="100" dirty="0">
              <a:solidFill>
                <a:schemeClr val="bg1"/>
              </a:solidFill>
              <a:effectLst/>
              <a:ea typeface="Calibri" panose="020F0502020204030204" pitchFamily="34" charset="0"/>
              <a:cs typeface="Times New Roman" panose="02020603050405020304" pitchFamily="18" charset="0"/>
            </a:endParaRPr>
          </a:p>
          <a:p>
            <a:pPr marL="342900" lvl="0" indent="-342900">
              <a:buFont typeface="+mj-lt"/>
              <a:buAutoNum type="arabicPeriod"/>
            </a:pPr>
            <a:r>
              <a:rPr lang="en-US" sz="1400" kern="100" dirty="0">
                <a:solidFill>
                  <a:schemeClr val="bg1"/>
                </a:solidFill>
                <a:ea typeface="Calibri" panose="020F0502020204030204" pitchFamily="34" charset="0"/>
                <a:cs typeface="Times New Roman" panose="02020603050405020304" pitchFamily="18" charset="0"/>
              </a:rPr>
              <a:t>What do they mean by codependency?</a:t>
            </a:r>
          </a:p>
          <a:p>
            <a:pPr marL="342900" lvl="0" indent="-342900">
              <a:buFont typeface="+mj-lt"/>
              <a:buAutoNum type="arabicPeriod"/>
            </a:pPr>
            <a:r>
              <a:rPr lang="en-US" sz="1400" kern="100" dirty="0">
                <a:solidFill>
                  <a:schemeClr val="bg1"/>
                </a:solidFill>
                <a:ea typeface="Calibri" panose="020F0502020204030204" pitchFamily="34" charset="0"/>
                <a:cs typeface="Times New Roman" panose="02020603050405020304" pitchFamily="18" charset="0"/>
              </a:rPr>
              <a:t>Does codependency mean women?</a:t>
            </a:r>
          </a:p>
          <a:p>
            <a:pPr marL="342900" lvl="0" indent="-342900">
              <a:buFont typeface="+mj-lt"/>
              <a:buAutoNum type="arabicPeriod"/>
            </a:pPr>
            <a:r>
              <a:rPr lang="en-US" sz="1400" kern="100" dirty="0">
                <a:solidFill>
                  <a:schemeClr val="bg1"/>
                </a:solidFill>
                <a:ea typeface="Calibri" panose="020F0502020204030204" pitchFamily="34" charset="0"/>
                <a:cs typeface="Times New Roman" panose="02020603050405020304" pitchFamily="18" charset="0"/>
              </a:rPr>
              <a:t>To what extent do they agree?</a:t>
            </a:r>
            <a:endParaRPr lang="en-US" sz="1400" kern="100" dirty="0">
              <a:solidFill>
                <a:schemeClr val="bg1"/>
              </a:solidFill>
              <a:effectLst/>
              <a:ea typeface="Calibri" panose="020F0502020204030204" pitchFamily="34" charset="0"/>
              <a:cs typeface="Times New Roman" panose="02020603050405020304" pitchFamily="18" charset="0"/>
            </a:endParaRPr>
          </a:p>
          <a:p>
            <a:pPr lvl="0"/>
            <a:endParaRPr lang="en-US" sz="1400" kern="100" dirty="0">
              <a:solidFill>
                <a:schemeClr val="bg1"/>
              </a:solidFill>
              <a:ea typeface="Calibri" panose="020F0502020204030204" pitchFamily="34" charset="0"/>
              <a:cs typeface="Times New Roman" panose="02020603050405020304" pitchFamily="18" charset="0"/>
            </a:endParaRPr>
          </a:p>
          <a:p>
            <a:pPr lvl="0"/>
            <a:r>
              <a:rPr lang="en-US" sz="1400" kern="100" dirty="0">
                <a:solidFill>
                  <a:schemeClr val="bg1"/>
                </a:solidFill>
                <a:ea typeface="Calibri" panose="020F0502020204030204" pitchFamily="34" charset="0"/>
                <a:cs typeface="Times New Roman" panose="02020603050405020304" pitchFamily="18" charset="0"/>
              </a:rPr>
              <a:t>Addiction counselors </a:t>
            </a:r>
            <a:r>
              <a:rPr lang="en-US" sz="1400" kern="100" dirty="0">
                <a:solidFill>
                  <a:schemeClr val="bg1"/>
                </a:solidFill>
                <a:effectLst/>
                <a:ea typeface="Calibri" panose="020F0502020204030204" pitchFamily="34" charset="0"/>
                <a:cs typeface="Times New Roman" panose="02020603050405020304" pitchFamily="18" charset="0"/>
              </a:rPr>
              <a:t>(n=20)</a:t>
            </a:r>
          </a:p>
          <a:p>
            <a:pPr lvl="0"/>
            <a:endParaRPr lang="fr-CA" sz="1400" kern="100" dirty="0">
              <a:solidFill>
                <a:schemeClr val="bg1"/>
              </a:solidFill>
              <a:effectLst/>
              <a:ea typeface="Calibri" panose="020F0502020204030204" pitchFamily="34" charset="0"/>
              <a:cs typeface="Times New Roman" panose="02020603050405020304" pitchFamily="18" charset="0"/>
            </a:endParaRPr>
          </a:p>
          <a:p>
            <a:pPr marL="285750" indent="-285750">
              <a:buFont typeface="Courier New" panose="02070309020205020404" pitchFamily="49" charset="0"/>
              <a:buChar char="o"/>
            </a:pPr>
            <a:r>
              <a:rPr lang="en-US" sz="1400" kern="100" dirty="0">
                <a:solidFill>
                  <a:schemeClr val="bg1"/>
                </a:solidFill>
                <a:effectLst/>
                <a:ea typeface="Calibri" panose="020F0502020204030204" pitchFamily="34" charset="0"/>
                <a:cs typeface="Times New Roman" panose="02020603050405020304" pitchFamily="18" charset="0"/>
              </a:rPr>
              <a:t>60 clinical </a:t>
            </a:r>
            <a:r>
              <a:rPr lang="fr-CA" sz="1400" kern="100" dirty="0">
                <a:solidFill>
                  <a:schemeClr val="bg1"/>
                </a:solidFill>
                <a:effectLst/>
                <a:ea typeface="Calibri" panose="020F0502020204030204" pitchFamily="34" charset="0"/>
                <a:cs typeface="Times New Roman" panose="02020603050405020304" pitchFamily="18" charset="0"/>
              </a:rPr>
              <a:t>vignettes</a:t>
            </a:r>
            <a:r>
              <a:rPr lang="en-US" sz="1400" kern="100" dirty="0">
                <a:solidFill>
                  <a:schemeClr val="bg1"/>
                </a:solidFill>
                <a:ea typeface="Calibri" panose="020F0502020204030204" pitchFamily="34" charset="0"/>
                <a:cs typeface="Times New Roman" panose="02020603050405020304" pitchFamily="18" charset="0"/>
              </a:rPr>
              <a:t> (</a:t>
            </a:r>
            <a:r>
              <a:rPr lang="en-US" sz="1400" kern="100" dirty="0">
                <a:solidFill>
                  <a:schemeClr val="bg1"/>
                </a:solidFill>
                <a:effectLst/>
                <a:ea typeface="Calibri" panose="020F0502020204030204" pitchFamily="34" charset="0"/>
                <a:cs typeface="Times New Roman" panose="02020603050405020304" pitchFamily="18" charset="0"/>
              </a:rPr>
              <a:t>3 each)</a:t>
            </a:r>
          </a:p>
          <a:p>
            <a:pPr lvl="1"/>
            <a:endParaRPr lang="fr-CA" sz="1400" kern="100" dirty="0">
              <a:solidFill>
                <a:schemeClr val="bg1"/>
              </a:solidFill>
              <a:effectLst/>
              <a:ea typeface="Calibri" panose="020F0502020204030204" pitchFamily="34" charset="0"/>
              <a:cs typeface="Times New Roman" panose="02020603050405020304" pitchFamily="18" charset="0"/>
            </a:endParaRPr>
          </a:p>
          <a:p>
            <a:pPr marL="685800" lvl="1" indent="-228600">
              <a:buFont typeface="Wingdings" pitchFamily="2" charset="2"/>
              <a:buChar char=""/>
            </a:pPr>
            <a:r>
              <a:rPr lang="fr-CA" sz="1400" kern="100" dirty="0" err="1">
                <a:solidFill>
                  <a:schemeClr val="bg1"/>
                </a:solidFill>
                <a:effectLst/>
                <a:ea typeface="Calibri" panose="020F0502020204030204" pitchFamily="34" charset="0"/>
                <a:cs typeface="Times New Roman" panose="02020603050405020304" pitchFamily="18" charset="0"/>
              </a:rPr>
              <a:t>Codependency</a:t>
            </a:r>
            <a:r>
              <a:rPr lang="fr-CA" sz="1400" kern="100" dirty="0">
                <a:solidFill>
                  <a:schemeClr val="bg1"/>
                </a:solidFill>
                <a:effectLst/>
                <a:ea typeface="Calibri" panose="020F0502020204030204" pitchFamily="34" charset="0"/>
                <a:cs typeface="Times New Roman" panose="02020603050405020304" pitchFamily="18" charset="0"/>
              </a:rPr>
              <a:t> traits</a:t>
            </a:r>
          </a:p>
          <a:p>
            <a:pPr marL="1143000" lvl="2" indent="-228600">
              <a:buFont typeface="Symbol" pitchFamily="2" charset="2"/>
              <a:buChar char=""/>
            </a:pPr>
            <a:r>
              <a:rPr lang="en-US" sz="1400" kern="100" dirty="0">
                <a:solidFill>
                  <a:schemeClr val="bg1"/>
                </a:solidFill>
                <a:ea typeface="Calibri" panose="020F0502020204030204" pitchFamily="34" charset="0"/>
                <a:cs typeface="Times New Roman" panose="02020603050405020304" pitchFamily="18" charset="0"/>
              </a:rPr>
              <a:t>Weak</a:t>
            </a:r>
            <a:endParaRPr lang="fr-CA" sz="1400" kern="100" dirty="0">
              <a:solidFill>
                <a:schemeClr val="bg1"/>
              </a:solidFill>
              <a:effectLst/>
              <a:ea typeface="Calibri" panose="020F0502020204030204" pitchFamily="34" charset="0"/>
              <a:cs typeface="Times New Roman" panose="02020603050405020304" pitchFamily="18" charset="0"/>
            </a:endParaRPr>
          </a:p>
          <a:p>
            <a:pPr marL="1143000" lvl="2" indent="-228600">
              <a:buFont typeface="Symbol" pitchFamily="2" charset="2"/>
              <a:buChar char=""/>
            </a:pPr>
            <a:r>
              <a:rPr lang="en-US" sz="1400" kern="100" dirty="0">
                <a:solidFill>
                  <a:schemeClr val="bg1"/>
                </a:solidFill>
                <a:ea typeface="Calibri" panose="020F0502020204030204" pitchFamily="34" charset="0"/>
                <a:cs typeface="Times New Roman" panose="02020603050405020304" pitchFamily="18" charset="0"/>
              </a:rPr>
              <a:t>Moderate</a:t>
            </a:r>
            <a:endParaRPr lang="fr-CA" sz="1400" kern="100" dirty="0">
              <a:solidFill>
                <a:schemeClr val="bg1"/>
              </a:solidFill>
              <a:effectLst/>
              <a:ea typeface="Calibri" panose="020F0502020204030204" pitchFamily="34" charset="0"/>
              <a:cs typeface="Times New Roman" panose="02020603050405020304" pitchFamily="18" charset="0"/>
            </a:endParaRPr>
          </a:p>
          <a:p>
            <a:pPr marL="1143000" lvl="2" indent="-228600">
              <a:buFont typeface="Symbol" pitchFamily="2" charset="2"/>
              <a:buChar char=""/>
            </a:pPr>
            <a:r>
              <a:rPr lang="en-US" sz="1400" kern="100" dirty="0">
                <a:solidFill>
                  <a:schemeClr val="bg1"/>
                </a:solidFill>
                <a:effectLst/>
                <a:ea typeface="Calibri" panose="020F0502020204030204" pitchFamily="34" charset="0"/>
                <a:cs typeface="Times New Roman" panose="02020603050405020304" pitchFamily="18" charset="0"/>
              </a:rPr>
              <a:t>Strong</a:t>
            </a:r>
            <a:endParaRPr lang="fr-CA" sz="1400" kern="100" dirty="0">
              <a:solidFill>
                <a:schemeClr val="bg1"/>
              </a:solidFill>
              <a:effectLst/>
              <a:ea typeface="Calibri" panose="020F0502020204030204" pitchFamily="34" charset="0"/>
              <a:cs typeface="Times New Roman" panose="02020603050405020304" pitchFamily="18" charset="0"/>
            </a:endParaRPr>
          </a:p>
          <a:p>
            <a:r>
              <a:rPr lang="fr-CA" b="1" dirty="0">
                <a:solidFill>
                  <a:schemeClr val="bg1"/>
                </a:solidFill>
                <a:effectLst/>
              </a:rPr>
              <a:t> </a:t>
            </a:r>
            <a:endParaRPr lang="fr-FR" b="1" dirty="0">
              <a:solidFill>
                <a:schemeClr val="bg1"/>
              </a:solidFill>
            </a:endParaRPr>
          </a:p>
        </p:txBody>
      </p:sp>
      <p:sp>
        <p:nvSpPr>
          <p:cNvPr id="4" name="ZoneTexte 3">
            <a:extLst>
              <a:ext uri="{FF2B5EF4-FFF2-40B4-BE49-F238E27FC236}">
                <a16:creationId xmlns:a16="http://schemas.microsoft.com/office/drawing/2014/main" id="{BF3720C4-1A0C-4777-D40F-F6392B7B86E9}"/>
              </a:ext>
            </a:extLst>
          </p:cNvPr>
          <p:cNvSpPr txBox="1"/>
          <p:nvPr>
            <p:custDataLst>
              <p:tags r:id="rId7"/>
            </p:custDataLst>
          </p:nvPr>
        </p:nvSpPr>
        <p:spPr>
          <a:xfrm>
            <a:off x="3695699" y="2206435"/>
            <a:ext cx="3771902" cy="2739211"/>
          </a:xfrm>
          <a:prstGeom prst="rect">
            <a:avLst/>
          </a:prstGeom>
          <a:noFill/>
        </p:spPr>
        <p:txBody>
          <a:bodyPr wrap="square" rtlCol="0">
            <a:spAutoFit/>
          </a:bodyPr>
          <a:lstStyle/>
          <a:p>
            <a:pPr marL="342900" lvl="0" indent="-342900">
              <a:buFont typeface="Symbol" pitchFamily="2" charset="2"/>
              <a:buChar char=""/>
            </a:pPr>
            <a:r>
              <a:rPr lang="en-US" sz="1400" kern="100" dirty="0">
                <a:solidFill>
                  <a:schemeClr val="bg1"/>
                </a:solidFill>
                <a:ea typeface="Calibri" panose="020F0502020204030204" pitchFamily="34" charset="0"/>
                <a:cs typeface="Times New Roman" panose="02020603050405020304" pitchFamily="18" charset="0"/>
              </a:rPr>
              <a:t>Addiction counselors (</a:t>
            </a:r>
            <a:r>
              <a:rPr lang="en-US" sz="1400" kern="100" dirty="0">
                <a:solidFill>
                  <a:schemeClr val="bg1"/>
                </a:solidFill>
                <a:effectLst/>
                <a:ea typeface="Calibri" panose="020F0502020204030204" pitchFamily="34" charset="0"/>
                <a:cs typeface="Times New Roman" panose="02020603050405020304" pitchFamily="18" charset="0"/>
              </a:rPr>
              <a:t>n=29)</a:t>
            </a:r>
            <a:endParaRPr lang="fr-CA" sz="1400" kern="100" dirty="0">
              <a:solidFill>
                <a:schemeClr val="bg1"/>
              </a:solidFill>
              <a:effectLst/>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endParaRPr lang="fr-CA" sz="1400" kern="100" dirty="0">
              <a:solidFill>
                <a:schemeClr val="bg1"/>
              </a:solidFill>
              <a:effectLst/>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en-US" sz="1400" kern="100" dirty="0">
                <a:solidFill>
                  <a:schemeClr val="bg1"/>
                </a:solidFill>
                <a:ea typeface="Calibri" panose="020F0502020204030204" pitchFamily="34" charset="0"/>
                <a:cs typeface="Times New Roman" panose="02020603050405020304" pitchFamily="18" charset="0"/>
              </a:rPr>
              <a:t>Each had to classify a deck 
</a:t>
            </a:r>
            <a:r>
              <a:rPr lang="fr-CA" sz="1400" kern="100" dirty="0">
                <a:solidFill>
                  <a:schemeClr val="bg1"/>
                </a:solidFill>
                <a:effectLst/>
                <a:ea typeface="Calibri" panose="020F0502020204030204" pitchFamily="34" charset="0"/>
                <a:cs typeface="Times New Roman" panose="02020603050405020304" pitchFamily="18" charset="0"/>
              </a:rPr>
              <a:t>Concordance</a:t>
            </a:r>
          </a:p>
          <a:p>
            <a:pPr marL="1600200" lvl="3" indent="-228600">
              <a:buFont typeface="Symbol" pitchFamily="2" charset="2"/>
              <a:buChar char=""/>
            </a:pPr>
            <a:r>
              <a:rPr lang="fr-CA" sz="1400" kern="100" dirty="0">
                <a:solidFill>
                  <a:schemeClr val="bg1"/>
                </a:solidFill>
                <a:effectLst/>
                <a:ea typeface="Calibri" panose="020F0502020204030204" pitchFamily="34" charset="0"/>
                <a:cs typeface="Times New Roman" panose="02020603050405020304" pitchFamily="18" charset="0"/>
              </a:rPr>
              <a:t>Inter-</a:t>
            </a:r>
            <a:r>
              <a:rPr lang="fr-CA" sz="1400" kern="100" dirty="0" err="1">
                <a:solidFill>
                  <a:schemeClr val="bg1"/>
                </a:solidFill>
                <a:effectLst/>
                <a:ea typeface="Calibri" panose="020F0502020204030204" pitchFamily="34" charset="0"/>
                <a:cs typeface="Times New Roman" panose="02020603050405020304" pitchFamily="18" charset="0"/>
              </a:rPr>
              <a:t>raters</a:t>
            </a:r>
            <a:r>
              <a:rPr lang="fr-CA" sz="1400" kern="100" dirty="0">
                <a:solidFill>
                  <a:schemeClr val="bg1"/>
                </a:solidFill>
                <a:effectLst/>
                <a:ea typeface="Calibri" panose="020F0502020204030204" pitchFamily="34" charset="0"/>
                <a:cs typeface="Times New Roman" panose="02020603050405020304" pitchFamily="18" charset="0"/>
              </a:rPr>
              <a:t> agreement</a:t>
            </a:r>
          </a:p>
          <a:p>
            <a:pPr marL="2057400" lvl="4" indent="-228600">
              <a:buFont typeface="Courier New" panose="02070309020205020404" pitchFamily="49" charset="0"/>
              <a:buChar char="o"/>
            </a:pPr>
            <a:r>
              <a:rPr lang="fr-CA" sz="1400" kern="100" dirty="0">
                <a:solidFill>
                  <a:schemeClr val="bg1"/>
                </a:solidFill>
                <a:ea typeface="Calibri" panose="020F0502020204030204" pitchFamily="34" charset="0"/>
                <a:cs typeface="Times New Roman" panose="02020603050405020304" pitchFamily="18" charset="0"/>
              </a:rPr>
              <a:t>Weak </a:t>
            </a:r>
            <a:r>
              <a:rPr lang="fr-CA" sz="1400" kern="100" dirty="0">
                <a:solidFill>
                  <a:schemeClr val="bg1"/>
                </a:solidFill>
                <a:effectLst/>
                <a:ea typeface="Calibri" panose="020F0502020204030204" pitchFamily="34" charset="0"/>
                <a:cs typeface="Times New Roman" panose="02020603050405020304" pitchFamily="18" charset="0"/>
              </a:rPr>
              <a:t>(K = .65 )</a:t>
            </a:r>
          </a:p>
          <a:p>
            <a:pPr marL="2057400" lvl="4" indent="-228600">
              <a:buFont typeface="Courier New" panose="02070309020205020404" pitchFamily="49" charset="0"/>
              <a:buChar char="o"/>
            </a:pPr>
            <a:r>
              <a:rPr lang="fr-CA" sz="1400" kern="100" dirty="0" err="1">
                <a:solidFill>
                  <a:schemeClr val="bg1"/>
                </a:solidFill>
                <a:ea typeface="Calibri" panose="020F0502020204030204" pitchFamily="34" charset="0"/>
                <a:cs typeface="Times New Roman" panose="02020603050405020304" pitchFamily="18" charset="0"/>
              </a:rPr>
              <a:t>Moderate</a:t>
            </a:r>
            <a:r>
              <a:rPr lang="fr-CA" sz="1400" kern="100" dirty="0">
                <a:solidFill>
                  <a:schemeClr val="bg1"/>
                </a:solidFill>
                <a:ea typeface="Calibri" panose="020F0502020204030204" pitchFamily="34" charset="0"/>
                <a:cs typeface="Times New Roman" panose="02020603050405020304" pitchFamily="18" charset="0"/>
              </a:rPr>
              <a:t> </a:t>
            </a:r>
            <a:r>
              <a:rPr lang="fr-CA" sz="1400" kern="100" dirty="0">
                <a:solidFill>
                  <a:schemeClr val="bg1"/>
                </a:solidFill>
                <a:effectLst/>
                <a:ea typeface="Calibri" panose="020F0502020204030204" pitchFamily="34" charset="0"/>
                <a:cs typeface="Times New Roman" panose="02020603050405020304" pitchFamily="18" charset="0"/>
              </a:rPr>
              <a:t>(K = .66)</a:t>
            </a:r>
          </a:p>
          <a:p>
            <a:pPr marL="2057400" lvl="4" indent="-228600">
              <a:buFont typeface="Courier New" panose="02070309020205020404" pitchFamily="49" charset="0"/>
              <a:buChar char="o"/>
            </a:pPr>
            <a:r>
              <a:rPr lang="fr-CA" sz="1400" kern="100" dirty="0">
                <a:solidFill>
                  <a:schemeClr val="bg1"/>
                </a:solidFill>
                <a:effectLst/>
                <a:ea typeface="Calibri" panose="020F0502020204030204" pitchFamily="34" charset="0"/>
                <a:cs typeface="Times New Roman" panose="02020603050405020304" pitchFamily="18" charset="0"/>
              </a:rPr>
              <a:t>Strong (K = .53)</a:t>
            </a:r>
          </a:p>
          <a:p>
            <a:pPr lvl="4"/>
            <a:endParaRPr lang="fr-CA" sz="1400" kern="100" dirty="0">
              <a:solidFill>
                <a:schemeClr val="bg1"/>
              </a:solidFill>
              <a:effectLst/>
              <a:ea typeface="Calibri" panose="020F0502020204030204" pitchFamily="34" charset="0"/>
              <a:cs typeface="Times New Roman" panose="02020603050405020304" pitchFamily="18" charset="0"/>
            </a:endParaRPr>
          </a:p>
          <a:p>
            <a:r>
              <a:rPr lang="fr-CA" sz="1400" kern="100" dirty="0">
                <a:solidFill>
                  <a:schemeClr val="bg1"/>
                </a:solidFill>
                <a:effectLst/>
                <a:ea typeface="Calibri" panose="020F0502020204030204" pitchFamily="34" charset="0"/>
                <a:cs typeface="Times New Roman" panose="02020603050405020304" pitchFamily="18" charset="0"/>
              </a:rPr>
              <a:t> </a:t>
            </a:r>
          </a:p>
          <a:p>
            <a:pPr marL="800100" lvl="1" indent="-342900">
              <a:buFont typeface="Courier New" panose="02070309020205020404" pitchFamily="49" charset="0"/>
              <a:buChar char="o"/>
            </a:pPr>
            <a:r>
              <a:rPr lang="fr-CA" sz="1400" kern="100" dirty="0">
                <a:solidFill>
                  <a:schemeClr val="bg1"/>
                </a:solidFill>
                <a:ea typeface="Calibri" panose="020F0502020204030204" pitchFamily="34" charset="0"/>
                <a:cs typeface="Times New Roman" panose="02020603050405020304" pitchFamily="18" charset="0"/>
              </a:rPr>
              <a:t>Select the best vignettes </a:t>
            </a:r>
            <a:r>
              <a:rPr lang="fr-CA" sz="1400" kern="100" dirty="0">
                <a:solidFill>
                  <a:schemeClr val="bg1"/>
                </a:solidFill>
                <a:effectLst/>
                <a:ea typeface="Calibri" panose="020F0502020204030204" pitchFamily="34" charset="0"/>
                <a:cs typeface="Times New Roman" panose="02020603050405020304" pitchFamily="18" charset="0"/>
              </a:rPr>
              <a:t>(42)</a:t>
            </a:r>
          </a:p>
          <a:p>
            <a:endParaRPr lang="fr-FR" dirty="0"/>
          </a:p>
        </p:txBody>
      </p:sp>
      <p:sp>
        <p:nvSpPr>
          <p:cNvPr id="5" name="ZoneTexte 4">
            <a:extLst>
              <a:ext uri="{FF2B5EF4-FFF2-40B4-BE49-F238E27FC236}">
                <a16:creationId xmlns:a16="http://schemas.microsoft.com/office/drawing/2014/main" id="{DAFB7720-3354-8D6D-82A3-F7EFF76ADCE5}"/>
              </a:ext>
            </a:extLst>
          </p:cNvPr>
          <p:cNvSpPr txBox="1"/>
          <p:nvPr>
            <p:custDataLst>
              <p:tags r:id="rId8"/>
            </p:custDataLst>
          </p:nvPr>
        </p:nvSpPr>
        <p:spPr>
          <a:xfrm>
            <a:off x="7389103" y="2189435"/>
            <a:ext cx="3608614" cy="3323987"/>
          </a:xfrm>
          <a:prstGeom prst="rect">
            <a:avLst/>
          </a:prstGeom>
          <a:noFill/>
        </p:spPr>
        <p:txBody>
          <a:bodyPr wrap="square" rtlCol="0">
            <a:spAutoFit/>
          </a:bodyPr>
          <a:lstStyle/>
          <a:p>
            <a:pPr marL="342900" lvl="0" indent="-342900">
              <a:buFont typeface="Symbol" pitchFamily="2" charset="2"/>
              <a:buChar char=""/>
            </a:pPr>
            <a:r>
              <a:rPr lang="en-US" sz="1400" kern="100" dirty="0">
                <a:solidFill>
                  <a:schemeClr val="bg1"/>
                </a:solidFill>
                <a:ea typeface="Calibri" panose="020F0502020204030204" pitchFamily="34" charset="0"/>
                <a:cs typeface="Times New Roman" panose="02020603050405020304" pitchFamily="18" charset="0"/>
              </a:rPr>
              <a:t>Addiction counsellors (</a:t>
            </a:r>
            <a:r>
              <a:rPr lang="en-US" sz="1400" kern="100" dirty="0">
                <a:solidFill>
                  <a:schemeClr val="bg1"/>
                </a:solidFill>
                <a:effectLst/>
                <a:ea typeface="Calibri" panose="020F0502020204030204" pitchFamily="34" charset="0"/>
                <a:cs typeface="Times New Roman" panose="02020603050405020304" pitchFamily="18" charset="0"/>
              </a:rPr>
              <a:t>n=11)</a:t>
            </a:r>
            <a:endParaRPr lang="fr-CA" sz="1400" kern="100" dirty="0">
              <a:solidFill>
                <a:schemeClr val="bg1"/>
              </a:solidFill>
              <a:effectLst/>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fr-CA" sz="1400" kern="100" dirty="0">
                <a:solidFill>
                  <a:schemeClr val="bg1"/>
                </a:solidFill>
                <a:effectLst/>
                <a:ea typeface="Calibri" panose="020F0502020204030204" pitchFamily="34" charset="0"/>
                <a:cs typeface="Times New Roman" panose="02020603050405020304" pitchFamily="18" charset="0"/>
              </a:rPr>
              <a:t>Concordance (K = .78)</a:t>
            </a:r>
          </a:p>
          <a:p>
            <a:pPr marL="914400"/>
            <a:r>
              <a:rPr lang="fr-CA" sz="1400" kern="100" dirty="0">
                <a:solidFill>
                  <a:schemeClr val="bg1"/>
                </a:solidFill>
                <a:effectLst/>
                <a:ea typeface="Calibri" panose="020F0502020204030204" pitchFamily="34" charset="0"/>
                <a:cs typeface="Times New Roman" panose="02020603050405020304" pitchFamily="18" charset="0"/>
              </a:rPr>
              <a:t> </a:t>
            </a:r>
          </a:p>
          <a:p>
            <a:pPr marL="342900" indent="-342900">
              <a:buFont typeface="Symbol" pitchFamily="2" charset="2"/>
              <a:buChar char=""/>
            </a:pPr>
            <a:r>
              <a:rPr lang="en-US" sz="1400" kern="100" dirty="0">
                <a:solidFill>
                  <a:schemeClr val="bg1"/>
                </a:solidFill>
                <a:ea typeface="Calibri" panose="020F0502020204030204" pitchFamily="34" charset="0"/>
                <a:cs typeface="Times New Roman" panose="02020603050405020304" pitchFamily="18" charset="0"/>
              </a:rPr>
              <a:t>Gender attribution</a:t>
            </a:r>
          </a:p>
          <a:p>
            <a:pPr marL="742950" lvl="1" indent="-285750">
              <a:buFont typeface="Courier New" panose="02070309020205020404" pitchFamily="49" charset="0"/>
              <a:buChar char="o"/>
            </a:pPr>
            <a:r>
              <a:rPr lang="fr-CA" sz="1400" kern="100" dirty="0">
                <a:solidFill>
                  <a:schemeClr val="bg1"/>
                </a:solidFill>
                <a:effectLst/>
                <a:ea typeface="Calibri" panose="020F0502020204030204" pitchFamily="34" charset="0"/>
                <a:cs typeface="Times New Roman" panose="02020603050405020304" pitchFamily="18" charset="0"/>
              </a:rPr>
              <a:t>60 first vignettes</a:t>
            </a:r>
          </a:p>
          <a:p>
            <a:pPr marL="1143000" lvl="2" indent="-228600">
              <a:buFont typeface="Wingdings" pitchFamily="2" charset="2"/>
              <a:buChar char=""/>
            </a:pPr>
            <a:r>
              <a:rPr lang="fr-CA" sz="1400" kern="100" dirty="0">
                <a:solidFill>
                  <a:schemeClr val="bg1"/>
                </a:solidFill>
                <a:effectLst/>
                <a:ea typeface="Calibri" panose="020F0502020204030204" pitchFamily="34" charset="0"/>
                <a:cs typeface="Times New Roman" panose="02020603050405020304" pitchFamily="18" charset="0"/>
              </a:rPr>
              <a:t>77% </a:t>
            </a:r>
            <a:r>
              <a:rPr lang="fr-CA" sz="1400" kern="100" dirty="0" err="1">
                <a:solidFill>
                  <a:schemeClr val="bg1"/>
                </a:solidFill>
                <a:effectLst/>
                <a:ea typeface="Calibri" panose="020F0502020204030204" pitchFamily="34" charset="0"/>
                <a:cs typeface="Times New Roman" panose="02020603050405020304" pitchFamily="18" charset="0"/>
              </a:rPr>
              <a:t>women</a:t>
            </a:r>
            <a:endParaRPr lang="fr-CA" sz="1400" kern="100" dirty="0">
              <a:solidFill>
                <a:schemeClr val="bg1"/>
              </a:solidFill>
              <a:effectLst/>
              <a:ea typeface="Calibri" panose="020F0502020204030204" pitchFamily="34" charset="0"/>
              <a:cs typeface="Times New Roman" panose="02020603050405020304" pitchFamily="18" charset="0"/>
            </a:endParaRPr>
          </a:p>
          <a:p>
            <a:pPr lvl="2"/>
            <a:endParaRPr lang="fr-CA" sz="1400" kern="100" dirty="0">
              <a:solidFill>
                <a:schemeClr val="bg1"/>
              </a:solidFill>
              <a:effectLst/>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fr-CA" sz="1400" kern="100" dirty="0">
                <a:solidFill>
                  <a:schemeClr val="bg1"/>
                </a:solidFill>
                <a:effectLst/>
                <a:ea typeface="Calibri" panose="020F0502020204030204" pitchFamily="34" charset="0"/>
                <a:cs typeface="Times New Roman" panose="02020603050405020304" pitchFamily="18" charset="0"/>
              </a:rPr>
              <a:t>40 </a:t>
            </a:r>
            <a:r>
              <a:rPr lang="fr-CA" sz="1400" kern="100" dirty="0" err="1">
                <a:solidFill>
                  <a:schemeClr val="bg1"/>
                </a:solidFill>
                <a:effectLst/>
                <a:ea typeface="Calibri" panose="020F0502020204030204" pitchFamily="34" charset="0"/>
                <a:cs typeface="Times New Roman" panose="02020603050405020304" pitchFamily="18" charset="0"/>
              </a:rPr>
              <a:t>from</a:t>
            </a:r>
            <a:r>
              <a:rPr lang="fr-CA" sz="1400" kern="100" dirty="0">
                <a:solidFill>
                  <a:schemeClr val="bg1"/>
                </a:solidFill>
                <a:effectLst/>
                <a:ea typeface="Calibri" panose="020F0502020204030204" pitchFamily="34" charset="0"/>
                <a:cs typeface="Times New Roman" panose="02020603050405020304" pitchFamily="18" charset="0"/>
              </a:rPr>
              <a:t> the </a:t>
            </a:r>
            <a:r>
              <a:rPr lang="fr-CA" sz="1400" kern="100" dirty="0" err="1">
                <a:solidFill>
                  <a:schemeClr val="bg1"/>
                </a:solidFill>
                <a:effectLst/>
                <a:ea typeface="Calibri" panose="020F0502020204030204" pitchFamily="34" charset="0"/>
                <a:cs typeface="Times New Roman" panose="02020603050405020304" pitchFamily="18" charset="0"/>
              </a:rPr>
              <a:t>two</a:t>
            </a:r>
            <a:r>
              <a:rPr lang="fr-CA" sz="1400" kern="100" dirty="0">
                <a:solidFill>
                  <a:schemeClr val="bg1"/>
                </a:solidFill>
                <a:effectLst/>
                <a:ea typeface="Calibri" panose="020F0502020204030204" pitchFamily="34" charset="0"/>
                <a:cs typeface="Times New Roman" panose="02020603050405020304" pitchFamily="18" charset="0"/>
              </a:rPr>
              <a:t> </a:t>
            </a:r>
            <a:r>
              <a:rPr lang="fr-CA" sz="1400" kern="100" dirty="0" err="1">
                <a:solidFill>
                  <a:schemeClr val="bg1"/>
                </a:solidFill>
                <a:effectLst/>
                <a:ea typeface="Calibri" panose="020F0502020204030204" pitchFamily="34" charset="0"/>
                <a:cs typeface="Times New Roman" panose="02020603050405020304" pitchFamily="18" charset="0"/>
              </a:rPr>
              <a:t>other</a:t>
            </a:r>
            <a:r>
              <a:rPr lang="fr-CA" sz="1400" kern="100" dirty="0">
                <a:solidFill>
                  <a:schemeClr val="bg1"/>
                </a:solidFill>
                <a:effectLst/>
                <a:ea typeface="Calibri" panose="020F0502020204030204" pitchFamily="34" charset="0"/>
                <a:cs typeface="Times New Roman" panose="02020603050405020304" pitchFamily="18" charset="0"/>
              </a:rPr>
              <a:t> </a:t>
            </a:r>
            <a:r>
              <a:rPr lang="fr-CA" sz="1400" kern="100" dirty="0" err="1">
                <a:solidFill>
                  <a:schemeClr val="bg1"/>
                </a:solidFill>
                <a:effectLst/>
                <a:ea typeface="Calibri" panose="020F0502020204030204" pitchFamily="34" charset="0"/>
                <a:cs typeface="Times New Roman" panose="02020603050405020304" pitchFamily="18" charset="0"/>
              </a:rPr>
              <a:t>steps</a:t>
            </a:r>
            <a:endParaRPr lang="fr-CA" sz="1400" kern="100" dirty="0">
              <a:solidFill>
                <a:schemeClr val="bg1"/>
              </a:solidFill>
              <a:effectLst/>
              <a:ea typeface="Calibri" panose="020F0502020204030204" pitchFamily="34" charset="0"/>
              <a:cs typeface="Times New Roman" panose="02020603050405020304" pitchFamily="18" charset="0"/>
            </a:endParaRPr>
          </a:p>
          <a:p>
            <a:pPr marL="1143000" lvl="2" indent="-228600">
              <a:buFont typeface="Wingdings" pitchFamily="2" charset="2"/>
              <a:buChar char=""/>
            </a:pPr>
            <a:r>
              <a:rPr lang="fr-CA" sz="1400" kern="100" dirty="0">
                <a:solidFill>
                  <a:schemeClr val="bg1"/>
                </a:solidFill>
                <a:effectLst/>
                <a:ea typeface="Calibri" panose="020F0502020204030204" pitchFamily="34" charset="0"/>
                <a:cs typeface="Times New Roman" panose="02020603050405020304" pitchFamily="18" charset="0"/>
              </a:rPr>
              <a:t>Top 5 = 84,5% </a:t>
            </a:r>
            <a:r>
              <a:rPr lang="fr-CA" sz="1400" kern="100" dirty="0" err="1">
                <a:solidFill>
                  <a:schemeClr val="bg1"/>
                </a:solidFill>
                <a:effectLst/>
                <a:ea typeface="Calibri" panose="020F0502020204030204" pitchFamily="34" charset="0"/>
                <a:cs typeface="Times New Roman" panose="02020603050405020304" pitchFamily="18" charset="0"/>
              </a:rPr>
              <a:t>women</a:t>
            </a:r>
            <a:endParaRPr lang="fr-CA" sz="1400" kern="100" dirty="0">
              <a:solidFill>
                <a:schemeClr val="bg1"/>
              </a:solidFill>
              <a:effectLst/>
              <a:ea typeface="Calibri" panose="020F0502020204030204" pitchFamily="34" charset="0"/>
              <a:cs typeface="Times New Roman" panose="02020603050405020304" pitchFamily="18" charset="0"/>
            </a:endParaRPr>
          </a:p>
          <a:p>
            <a:pPr lvl="2"/>
            <a:endParaRPr lang="fr-CA" sz="1400" kern="100" dirty="0">
              <a:solidFill>
                <a:schemeClr val="bg1"/>
              </a:solidFill>
              <a:effectLst/>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fr-CA" sz="1400" kern="100" dirty="0" err="1">
                <a:solidFill>
                  <a:schemeClr val="bg1"/>
                </a:solidFill>
                <a:ea typeface="Calibri" panose="020F0502020204030204" pitchFamily="34" charset="0"/>
                <a:cs typeface="Times New Roman" panose="02020603050405020304" pitchFamily="18" charset="0"/>
              </a:rPr>
              <a:t>Cooper's</a:t>
            </a:r>
            <a:r>
              <a:rPr lang="fr-CA" sz="1400" kern="100" dirty="0">
                <a:solidFill>
                  <a:schemeClr val="bg1"/>
                </a:solidFill>
                <a:ea typeface="Calibri" panose="020F0502020204030204" pitchFamily="34" charset="0"/>
                <a:cs typeface="Times New Roman" panose="02020603050405020304" pitchFamily="18" charset="0"/>
              </a:rPr>
              <a:t> formula</a:t>
            </a:r>
          </a:p>
          <a:p>
            <a:pPr marL="1200150" lvl="2" indent="-285750">
              <a:buFont typeface="Arial" panose="020B0604020202020204" pitchFamily="34" charset="0"/>
              <a:buChar char="•"/>
            </a:pPr>
            <a:r>
              <a:rPr lang="en-US" sz="1400" kern="100" dirty="0">
                <a:solidFill>
                  <a:schemeClr val="bg1"/>
                </a:solidFill>
                <a:ea typeface="Calibri" panose="020F0502020204030204" pitchFamily="34" charset="0"/>
                <a:cs typeface="Times New Roman" panose="02020603050405020304" pitchFamily="18" charset="0"/>
              </a:rPr>
              <a:t>Gender explained only 10% of the classification of top 5 vignettes</a:t>
            </a:r>
            <a:r>
              <a:rPr lang="fr-CA" sz="1400" kern="100" dirty="0">
                <a:solidFill>
                  <a:schemeClr val="bg1"/>
                </a:solidFill>
                <a:effectLst/>
                <a:ea typeface="Calibri" panose="020F0502020204030204" pitchFamily="34" charset="0"/>
                <a:cs typeface="Times New Roman" panose="02020603050405020304" pitchFamily="18" charset="0"/>
              </a:rPr>
              <a:t>.</a:t>
            </a:r>
          </a:p>
          <a:p>
            <a:endParaRPr lang="fr-FR" sz="1400" dirty="0"/>
          </a:p>
        </p:txBody>
      </p:sp>
    </p:spTree>
    <p:extLst>
      <p:ext uri="{BB962C8B-B14F-4D97-AF65-F5344CB8AC3E}">
        <p14:creationId xmlns:p14="http://schemas.microsoft.com/office/powerpoint/2010/main" val="878623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B324FA0-0DB4-3942-B6B8-27D09C4FFA0C}"/>
              </a:ext>
            </a:extLst>
          </p:cNvPr>
          <p:cNvSpPr>
            <a:spLocks noGrp="1"/>
          </p:cNvSpPr>
          <p:nvPr>
            <p:ph type="title"/>
            <p:custDataLst>
              <p:tags r:id="rId1"/>
            </p:custDataLst>
          </p:nvPr>
        </p:nvSpPr>
        <p:spPr/>
        <p:txBody>
          <a:bodyPr/>
          <a:lstStyle/>
          <a:p>
            <a:r>
              <a:rPr lang="en-US" dirty="0"/>
              <a:t>Presentation structure</a:t>
            </a:r>
          </a:p>
        </p:txBody>
      </p:sp>
      <p:sp>
        <p:nvSpPr>
          <p:cNvPr id="2" name="Text Placeholder 1">
            <a:extLst>
              <a:ext uri="{FF2B5EF4-FFF2-40B4-BE49-F238E27FC236}">
                <a16:creationId xmlns:a16="http://schemas.microsoft.com/office/drawing/2014/main" id="{E209607A-1079-0440-B136-F827E83999C2}"/>
              </a:ext>
            </a:extLst>
          </p:cNvPr>
          <p:cNvSpPr>
            <a:spLocks noGrp="1"/>
          </p:cNvSpPr>
          <p:nvPr>
            <p:ph type="body" sz="quarter" idx="10"/>
            <p:custDataLst>
              <p:tags r:id="rId2"/>
            </p:custDataLst>
          </p:nvPr>
        </p:nvSpPr>
        <p:spPr>
          <a:xfrm>
            <a:off x="1028700" y="2286000"/>
            <a:ext cx="9639300" cy="3572932"/>
          </a:xfrm>
        </p:spPr>
        <p:txBody>
          <a:bodyPr/>
          <a:lstStyle/>
          <a:p>
            <a:pPr>
              <a:lnSpc>
                <a:spcPct val="110000"/>
              </a:lnSpc>
            </a:pPr>
            <a:r>
              <a:rPr lang="en-US" sz="2400" b="1" dirty="0">
                <a:cs typeface="Calibri"/>
              </a:rPr>
              <a:t>1. </a:t>
            </a:r>
            <a:r>
              <a:rPr lang="en-US" sz="2400" dirty="0">
                <a:cs typeface="Calibri"/>
              </a:rPr>
              <a:t>Definitions</a:t>
            </a:r>
          </a:p>
          <a:p>
            <a:pPr>
              <a:lnSpc>
                <a:spcPct val="110000"/>
              </a:lnSpc>
            </a:pPr>
            <a:r>
              <a:rPr lang="en-US" sz="2400" b="1" dirty="0">
                <a:cs typeface="Calibri"/>
              </a:rPr>
              <a:t>2. </a:t>
            </a:r>
            <a:r>
              <a:rPr lang="en-US" sz="2400" dirty="0">
                <a:cs typeface="Calibri"/>
              </a:rPr>
              <a:t>Narrative review</a:t>
            </a:r>
          </a:p>
          <a:p>
            <a:pPr>
              <a:lnSpc>
                <a:spcPct val="110000"/>
              </a:lnSpc>
            </a:pPr>
            <a:r>
              <a:rPr lang="en-US" sz="2400" dirty="0">
                <a:cs typeface="Calibri"/>
              </a:rPr>
              <a:t>	</a:t>
            </a:r>
            <a:r>
              <a:rPr lang="en-US" sz="2400" b="1" dirty="0">
                <a:cs typeface="Calibri"/>
              </a:rPr>
              <a:t>2.1 </a:t>
            </a:r>
            <a:r>
              <a:rPr lang="en-US" sz="2400" dirty="0">
                <a:cs typeface="Calibri"/>
              </a:rPr>
              <a:t>Methodology</a:t>
            </a:r>
          </a:p>
          <a:p>
            <a:pPr>
              <a:lnSpc>
                <a:spcPct val="110000"/>
              </a:lnSpc>
            </a:pPr>
            <a:r>
              <a:rPr lang="en-US" sz="2400" b="1" dirty="0">
                <a:cs typeface="Calibri"/>
              </a:rPr>
              <a:t>	2.2 </a:t>
            </a:r>
            <a:r>
              <a:rPr lang="en-US" sz="2400" dirty="0">
                <a:cs typeface="Calibri"/>
              </a:rPr>
              <a:t>Results</a:t>
            </a:r>
          </a:p>
          <a:p>
            <a:pPr>
              <a:lnSpc>
                <a:spcPct val="110000"/>
              </a:lnSpc>
            </a:pPr>
            <a:endParaRPr lang="en-US" dirty="0"/>
          </a:p>
          <a:p>
            <a:endParaRPr lang="en-US" dirty="0"/>
          </a:p>
        </p:txBody>
      </p:sp>
      <p:sp>
        <p:nvSpPr>
          <p:cNvPr id="6" name="Slide Number Placeholder 5">
            <a:extLst>
              <a:ext uri="{FF2B5EF4-FFF2-40B4-BE49-F238E27FC236}">
                <a16:creationId xmlns:a16="http://schemas.microsoft.com/office/drawing/2014/main" id="{6841C65C-0714-4BCD-8550-1DD2C44FAD8F}"/>
              </a:ext>
            </a:extLst>
          </p:cNvPr>
          <p:cNvSpPr>
            <a:spLocks noGrp="1"/>
          </p:cNvSpPr>
          <p:nvPr>
            <p:ph type="sldNum" sz="quarter" idx="13"/>
            <p:custDataLst>
              <p:tags r:id="rId3"/>
            </p:custDataLst>
          </p:nvPr>
        </p:nvSpPr>
        <p:spPr>
          <a:xfrm>
            <a:off x="11493500" y="6292334"/>
            <a:ext cx="412750" cy="182880"/>
          </a:xfrm>
        </p:spPr>
        <p:txBody>
          <a:bodyPr/>
          <a:lstStyle/>
          <a:p>
            <a:fld id="{7782931A-7D25-4B4B-9464-57AE418934A3}" type="slidenum">
              <a:rPr lang="en-US" smtClean="0"/>
              <a:pPr/>
              <a:t>2</a:t>
            </a:fld>
            <a:endParaRPr lang="en-US" dirty="0"/>
          </a:p>
        </p:txBody>
      </p:sp>
    </p:spTree>
    <p:extLst>
      <p:ext uri="{BB962C8B-B14F-4D97-AF65-F5344CB8AC3E}">
        <p14:creationId xmlns:p14="http://schemas.microsoft.com/office/powerpoint/2010/main" val="7385775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p:txBody>
          <a:bodyPr/>
          <a:lstStyle/>
          <a:p>
            <a:r>
              <a:rPr lang="en-US" dirty="0"/>
              <a:t>Benefits of a broad definition</a:t>
            </a:r>
            <a:endParaRPr lang="fr-FR" dirty="0"/>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20</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149531" y="2299063"/>
            <a:ext cx="9562012" cy="646331"/>
          </a:xfrm>
          <a:prstGeom prst="rect">
            <a:avLst/>
          </a:prstGeom>
          <a:noFill/>
        </p:spPr>
        <p:txBody>
          <a:bodyPr wrap="square" rtlCol="0">
            <a:spAutoFit/>
          </a:bodyPr>
          <a:lstStyle/>
          <a:p>
            <a:endParaRPr lang="fr-FR" dirty="0"/>
          </a:p>
          <a:p>
            <a:endParaRPr lang="fr-FR" dirty="0"/>
          </a:p>
        </p:txBody>
      </p:sp>
      <p:sp>
        <p:nvSpPr>
          <p:cNvPr id="2" name="ZoneTexte 1">
            <a:extLst>
              <a:ext uri="{FF2B5EF4-FFF2-40B4-BE49-F238E27FC236}">
                <a16:creationId xmlns:a16="http://schemas.microsoft.com/office/drawing/2014/main" id="{EAA5FEF6-7BA7-FC22-4BD4-6373E9EE21C5}"/>
              </a:ext>
            </a:extLst>
          </p:cNvPr>
          <p:cNvSpPr txBox="1"/>
          <p:nvPr>
            <p:custDataLst>
              <p:tags r:id="rId6"/>
            </p:custDataLst>
          </p:nvPr>
        </p:nvSpPr>
        <p:spPr>
          <a:xfrm>
            <a:off x="600892" y="2222255"/>
            <a:ext cx="8686800" cy="2492990"/>
          </a:xfrm>
          <a:prstGeom prst="rect">
            <a:avLst/>
          </a:prstGeom>
          <a:noFill/>
        </p:spPr>
        <p:txBody>
          <a:bodyPr wrap="square" rtlCol="0">
            <a:spAutoFit/>
          </a:bodyPr>
          <a:lstStyle/>
          <a:p>
            <a:r>
              <a:rPr lang="en-US" sz="1400" b="1" dirty="0">
                <a:solidFill>
                  <a:schemeClr val="bg1"/>
                </a:solidFill>
                <a:effectLst/>
                <a:ea typeface="Calibri" panose="020F0502020204030204" pitchFamily="34" charset="0"/>
                <a:cs typeface="Times New Roman" panose="02020603050405020304" pitchFamily="18" charset="0"/>
              </a:rPr>
              <a:t>Harkness, (1997, 2014)</a:t>
            </a:r>
          </a:p>
          <a:p>
            <a:pPr algn="ctr"/>
            <a:endParaRPr lang="en-US" sz="2400" b="1" dirty="0">
              <a:solidFill>
                <a:schemeClr val="bg1"/>
              </a:solidFill>
              <a:cs typeface="Times New Roman" panose="02020603050405020304" pitchFamily="18" charset="0"/>
            </a:endParaRPr>
          </a:p>
          <a:p>
            <a:pPr algn="ctr"/>
            <a:r>
              <a:rPr lang="fr-CA" sz="2400" dirty="0">
                <a:solidFill>
                  <a:schemeClr val="bg1"/>
                </a:solidFill>
              </a:rPr>
              <a:t>« </a:t>
            </a:r>
            <a:r>
              <a:rPr lang="en-US" sz="2400" dirty="0">
                <a:solidFill>
                  <a:schemeClr val="bg1"/>
                </a:solidFill>
              </a:rPr>
              <a:t>The findings suggest that codependency is a</a:t>
            </a:r>
          </a:p>
          <a:p>
            <a:pPr algn="ctr"/>
            <a:r>
              <a:rPr lang="en-US" sz="2400" dirty="0">
                <a:solidFill>
                  <a:schemeClr val="bg1"/>
                </a:solidFill>
              </a:rPr>
              <a:t>reliable social construction that substance-abuse counselors use to describe persons of both genders</a:t>
            </a:r>
            <a:r>
              <a:rPr lang="fr-CA" sz="2400" dirty="0">
                <a:solidFill>
                  <a:schemeClr val="bg1"/>
                </a:solidFill>
              </a:rPr>
              <a:t>. »</a:t>
            </a:r>
          </a:p>
          <a:p>
            <a:endParaRPr lang="en-US" sz="1400" b="1" dirty="0">
              <a:solidFill>
                <a:schemeClr val="bg1"/>
              </a:solidFill>
              <a:effectLst/>
              <a:ea typeface="Calibri" panose="020F0502020204030204" pitchFamily="34" charset="0"/>
              <a:cs typeface="Times New Roman" panose="02020603050405020304" pitchFamily="18" charset="0"/>
            </a:endParaRPr>
          </a:p>
          <a:p>
            <a:endParaRPr lang="en-US" sz="1400" b="1" dirty="0">
              <a:solidFill>
                <a:schemeClr val="bg1"/>
              </a:solidFill>
              <a:cs typeface="Times New Roman" panose="02020603050405020304" pitchFamily="18" charset="0"/>
            </a:endParaRPr>
          </a:p>
          <a:p>
            <a:r>
              <a:rPr lang="fr-CA" b="1" dirty="0">
                <a:solidFill>
                  <a:schemeClr val="bg1"/>
                </a:solidFill>
                <a:effectLst/>
              </a:rPr>
              <a:t> </a:t>
            </a:r>
            <a:endParaRPr lang="fr-FR" b="1" dirty="0">
              <a:solidFill>
                <a:schemeClr val="bg1"/>
              </a:solidFill>
            </a:endParaRPr>
          </a:p>
        </p:txBody>
      </p:sp>
    </p:spTree>
    <p:extLst>
      <p:ext uri="{BB962C8B-B14F-4D97-AF65-F5344CB8AC3E}">
        <p14:creationId xmlns:p14="http://schemas.microsoft.com/office/powerpoint/2010/main" val="3252404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74C189C-8B5F-1BB0-16CB-E3E9AA7D84B4}"/>
              </a:ext>
            </a:extLst>
          </p:cNvPr>
          <p:cNvSpPr/>
          <p:nvPr>
            <p:custDataLst>
              <p:tags r:id="rId1"/>
            </p:custDataLst>
          </p:nvPr>
        </p:nvSpPr>
        <p:spPr>
          <a:xfrm>
            <a:off x="0" y="15320"/>
            <a:ext cx="12192000" cy="6858000"/>
          </a:xfrm>
          <a:prstGeom prst="rect">
            <a:avLst/>
          </a:prstGeom>
          <a:solidFill>
            <a:schemeClr val="tx1">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Title 9">
            <a:extLst>
              <a:ext uri="{FF2B5EF4-FFF2-40B4-BE49-F238E27FC236}">
                <a16:creationId xmlns:a16="http://schemas.microsoft.com/office/drawing/2014/main" id="{F253E442-C966-BF47-A022-DDAA2A6FEA48}"/>
              </a:ext>
            </a:extLst>
          </p:cNvPr>
          <p:cNvSpPr>
            <a:spLocks noGrp="1"/>
          </p:cNvSpPr>
          <p:nvPr>
            <p:ph type="title"/>
            <p:custDataLst>
              <p:tags r:id="rId2"/>
            </p:custDataLst>
          </p:nvPr>
        </p:nvSpPr>
        <p:spPr/>
        <p:txBody>
          <a:bodyPr/>
          <a:lstStyle/>
          <a:p>
            <a:r>
              <a:rPr lang="en-US" dirty="0"/>
              <a:t>Results</a:t>
            </a:r>
          </a:p>
        </p:txBody>
      </p:sp>
      <p:cxnSp>
        <p:nvCxnSpPr>
          <p:cNvPr id="6" name="Straight Connector 5">
            <a:extLst>
              <a:ext uri="{FF2B5EF4-FFF2-40B4-BE49-F238E27FC236}">
                <a16:creationId xmlns:a16="http://schemas.microsoft.com/office/drawing/2014/main" id="{FAD7BE2C-4E52-6E40-83F8-6BB9BB0244A2}"/>
              </a:ext>
              <a:ext uri="{C183D7F6-B498-43B3-948B-1728B52AA6E4}">
                <adec:decorative xmlns:adec="http://schemas.microsoft.com/office/drawing/2017/decorative" val="1"/>
              </a:ext>
            </a:extLst>
          </p:cNvPr>
          <p:cNvCxnSpPr>
            <a:cxnSpLocks/>
          </p:cNvCxnSpPr>
          <p:nvPr>
            <p:custDataLst>
              <p:tags r:id="rId3"/>
            </p:custDataLst>
          </p:nvPr>
        </p:nvCxnSpPr>
        <p:spPr>
          <a:xfrm>
            <a:off x="1036261" y="1876617"/>
            <a:ext cx="10122586" cy="0"/>
          </a:xfrm>
          <a:prstGeom prst="line">
            <a:avLst/>
          </a:prstGeom>
          <a:ln w="76200"/>
        </p:spPr>
        <p:style>
          <a:lnRef idx="1">
            <a:schemeClr val="dk1"/>
          </a:lnRef>
          <a:fillRef idx="0">
            <a:schemeClr val="dk1"/>
          </a:fillRef>
          <a:effectRef idx="0">
            <a:schemeClr val="dk1"/>
          </a:effectRef>
          <a:fontRef idx="minor">
            <a:schemeClr val="tx1"/>
          </a:fontRef>
        </p:style>
      </p:cxnSp>
      <p:sp>
        <p:nvSpPr>
          <p:cNvPr id="13" name="Slide Number Placeholder 5">
            <a:extLst>
              <a:ext uri="{FF2B5EF4-FFF2-40B4-BE49-F238E27FC236}">
                <a16:creationId xmlns:a16="http://schemas.microsoft.com/office/drawing/2014/main" id="{2ADE5F9E-39DA-49B7-8AA0-FF8E2B15DEEB}"/>
              </a:ext>
            </a:extLst>
          </p:cNvPr>
          <p:cNvSpPr>
            <a:spLocks noGrp="1"/>
          </p:cNvSpPr>
          <p:nvPr>
            <p:custDataLst>
              <p:tags r:id="rId4"/>
            </p:custDataLst>
          </p:nvPr>
        </p:nvSpPr>
        <p:spPr>
          <a:xfrm>
            <a:off x="11494800" y="6292800"/>
            <a:ext cx="412750" cy="1828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42</a:t>
            </a:r>
          </a:p>
        </p:txBody>
      </p:sp>
      <p:sp>
        <p:nvSpPr>
          <p:cNvPr id="3" name="ZoneTexte 2">
            <a:extLst>
              <a:ext uri="{FF2B5EF4-FFF2-40B4-BE49-F238E27FC236}">
                <a16:creationId xmlns:a16="http://schemas.microsoft.com/office/drawing/2014/main" id="{CB3B99D2-380D-54E3-7955-DB543BC8D25F}"/>
              </a:ext>
            </a:extLst>
          </p:cNvPr>
          <p:cNvSpPr txBox="1"/>
          <p:nvPr>
            <p:custDataLst>
              <p:tags r:id="rId5"/>
            </p:custDataLst>
          </p:nvPr>
        </p:nvSpPr>
        <p:spPr>
          <a:xfrm>
            <a:off x="1028700" y="2509516"/>
            <a:ext cx="3757808" cy="615553"/>
          </a:xfrm>
          <a:prstGeom prst="rect">
            <a:avLst/>
          </a:prstGeom>
          <a:noFill/>
        </p:spPr>
        <p:txBody>
          <a:bodyPr wrap="square" rtlCol="0">
            <a:spAutoFit/>
          </a:bodyPr>
          <a:lstStyle/>
          <a:p>
            <a:r>
              <a:rPr lang="fr-FR" sz="1600" dirty="0">
                <a:solidFill>
                  <a:schemeClr val="bg1"/>
                </a:solidFill>
              </a:rPr>
              <a:t>1. </a:t>
            </a:r>
            <a:r>
              <a:rPr lang="en-US" sz="1600" dirty="0">
                <a:solidFill>
                  <a:schemeClr val="bg1"/>
                </a:solidFill>
              </a:rPr>
              <a:t>Lack of a clear definition</a:t>
            </a:r>
            <a:endParaRPr lang="fr-FR" sz="1600" dirty="0">
              <a:solidFill>
                <a:schemeClr val="bg1"/>
              </a:solidFill>
            </a:endParaRPr>
          </a:p>
          <a:p>
            <a:endParaRPr lang="fr-FR" dirty="0">
              <a:solidFill>
                <a:schemeClr val="bg1"/>
              </a:solidFill>
            </a:endParaRPr>
          </a:p>
        </p:txBody>
      </p:sp>
      <p:sp>
        <p:nvSpPr>
          <p:cNvPr id="4" name="ZoneTexte 3">
            <a:extLst>
              <a:ext uri="{FF2B5EF4-FFF2-40B4-BE49-F238E27FC236}">
                <a16:creationId xmlns:a16="http://schemas.microsoft.com/office/drawing/2014/main" id="{7900A905-6135-F381-9446-3A45E1EA875A}"/>
              </a:ext>
            </a:extLst>
          </p:cNvPr>
          <p:cNvSpPr txBox="1"/>
          <p:nvPr>
            <p:custDataLst>
              <p:tags r:id="rId6"/>
            </p:custDataLst>
          </p:nvPr>
        </p:nvSpPr>
        <p:spPr>
          <a:xfrm>
            <a:off x="6711981" y="2509516"/>
            <a:ext cx="3757808" cy="584775"/>
          </a:xfrm>
          <a:prstGeom prst="rect">
            <a:avLst/>
          </a:prstGeom>
          <a:noFill/>
        </p:spPr>
        <p:txBody>
          <a:bodyPr wrap="square" rtlCol="0">
            <a:spAutoFit/>
          </a:bodyPr>
          <a:lstStyle/>
          <a:p>
            <a:r>
              <a:rPr lang="en-US" sz="1600" dirty="0">
                <a:solidFill>
                  <a:schemeClr val="bg1"/>
                </a:solidFill>
              </a:rPr>
              <a:t>Benefits of a broad definition
</a:t>
            </a:r>
            <a:endParaRPr lang="fr-FR" sz="1600" dirty="0">
              <a:solidFill>
                <a:schemeClr val="bg1"/>
              </a:solidFill>
            </a:endParaRPr>
          </a:p>
        </p:txBody>
      </p:sp>
      <p:sp>
        <p:nvSpPr>
          <p:cNvPr id="5" name="ZoneTexte 4">
            <a:extLst>
              <a:ext uri="{FF2B5EF4-FFF2-40B4-BE49-F238E27FC236}">
                <a16:creationId xmlns:a16="http://schemas.microsoft.com/office/drawing/2014/main" id="{E1A73FB1-E311-356E-F47E-B9A24DD47772}"/>
              </a:ext>
            </a:extLst>
          </p:cNvPr>
          <p:cNvSpPr txBox="1"/>
          <p:nvPr>
            <p:custDataLst>
              <p:tags r:id="rId7"/>
            </p:custDataLst>
          </p:nvPr>
        </p:nvSpPr>
        <p:spPr>
          <a:xfrm>
            <a:off x="1021139" y="3139071"/>
            <a:ext cx="4705894" cy="584775"/>
          </a:xfrm>
          <a:prstGeom prst="rect">
            <a:avLst/>
          </a:prstGeom>
          <a:noFill/>
        </p:spPr>
        <p:txBody>
          <a:bodyPr wrap="square" rtlCol="0">
            <a:spAutoFit/>
          </a:bodyPr>
          <a:lstStyle/>
          <a:p>
            <a:r>
              <a:rPr lang="fr-CA" sz="1600" kern="100" dirty="0">
                <a:solidFill>
                  <a:schemeClr val="bg1"/>
                </a:solidFill>
                <a:effectLst/>
                <a:ea typeface="Calibri" panose="020F0502020204030204" pitchFamily="34" charset="0"/>
                <a:cs typeface="Times New Roman" panose="02020603050405020304" pitchFamily="18" charset="0"/>
              </a:rPr>
              <a:t>2. </a:t>
            </a:r>
            <a:r>
              <a:rPr lang="en-US" sz="1600" kern="100" dirty="0">
                <a:solidFill>
                  <a:schemeClr val="bg1"/>
                </a:solidFill>
                <a:ea typeface="Calibri" panose="020F0502020204030204" pitchFamily="34" charset="0"/>
                <a:cs typeface="Times New Roman" panose="02020603050405020304" pitchFamily="18" charset="0"/>
              </a:rPr>
              <a:t>Limitations of hypotheses and etiological theories of codependency</a:t>
            </a:r>
            <a:endParaRPr lang="fr-CA" sz="1600" kern="100" dirty="0">
              <a:solidFill>
                <a:schemeClr val="bg1"/>
              </a:solidFill>
              <a:effectLst/>
              <a:ea typeface="Calibri" panose="020F0502020204030204" pitchFamily="34" charset="0"/>
              <a:cs typeface="Times New Roman" panose="02020603050405020304" pitchFamily="18" charset="0"/>
            </a:endParaRPr>
          </a:p>
        </p:txBody>
      </p:sp>
      <p:sp>
        <p:nvSpPr>
          <p:cNvPr id="7" name="ZoneTexte 6">
            <a:extLst>
              <a:ext uri="{FF2B5EF4-FFF2-40B4-BE49-F238E27FC236}">
                <a16:creationId xmlns:a16="http://schemas.microsoft.com/office/drawing/2014/main" id="{36C075F3-F67A-B343-3B09-0957623404D0}"/>
              </a:ext>
            </a:extLst>
          </p:cNvPr>
          <p:cNvSpPr txBox="1"/>
          <p:nvPr>
            <p:custDataLst>
              <p:tags r:id="rId8"/>
            </p:custDataLst>
          </p:nvPr>
        </p:nvSpPr>
        <p:spPr>
          <a:xfrm>
            <a:off x="1036261" y="4080647"/>
            <a:ext cx="3757808" cy="338554"/>
          </a:xfrm>
          <a:prstGeom prst="rect">
            <a:avLst/>
          </a:prstGeom>
          <a:noFill/>
        </p:spPr>
        <p:txBody>
          <a:bodyPr wrap="square" rtlCol="0">
            <a:spAutoFit/>
          </a:bodyPr>
          <a:lstStyle/>
          <a:p>
            <a:r>
              <a:rPr lang="fr-FR" sz="1600" dirty="0">
                <a:solidFill>
                  <a:schemeClr val="bg1"/>
                </a:solidFill>
              </a:rPr>
              <a:t>3. </a:t>
            </a:r>
            <a:r>
              <a:rPr lang="fr-FR" sz="1600" dirty="0" err="1">
                <a:solidFill>
                  <a:schemeClr val="bg1"/>
                </a:solidFill>
              </a:rPr>
              <a:t>Clinical</a:t>
            </a:r>
            <a:r>
              <a:rPr lang="fr-FR" sz="1600" dirty="0">
                <a:solidFill>
                  <a:schemeClr val="bg1"/>
                </a:solidFill>
              </a:rPr>
              <a:t> Issues</a:t>
            </a:r>
          </a:p>
        </p:txBody>
      </p:sp>
      <p:sp>
        <p:nvSpPr>
          <p:cNvPr id="8" name="ZoneTexte 7">
            <a:extLst>
              <a:ext uri="{FF2B5EF4-FFF2-40B4-BE49-F238E27FC236}">
                <a16:creationId xmlns:a16="http://schemas.microsoft.com/office/drawing/2014/main" id="{EFC9EB2E-E233-71E4-747C-8FDA2B134975}"/>
              </a:ext>
            </a:extLst>
          </p:cNvPr>
          <p:cNvSpPr txBox="1"/>
          <p:nvPr>
            <p:custDataLst>
              <p:tags r:id="rId9"/>
            </p:custDataLst>
          </p:nvPr>
        </p:nvSpPr>
        <p:spPr>
          <a:xfrm>
            <a:off x="1021139" y="4792651"/>
            <a:ext cx="3757808" cy="584775"/>
          </a:xfrm>
          <a:prstGeom prst="rect">
            <a:avLst/>
          </a:prstGeom>
          <a:noFill/>
        </p:spPr>
        <p:txBody>
          <a:bodyPr wrap="square" rtlCol="0">
            <a:spAutoFit/>
          </a:bodyPr>
          <a:lstStyle/>
          <a:p>
            <a:r>
              <a:rPr lang="fr-FR" sz="1600" dirty="0">
                <a:solidFill>
                  <a:schemeClr val="bg1"/>
                </a:solidFill>
              </a:rPr>
              <a:t>4. </a:t>
            </a:r>
            <a:r>
              <a:rPr lang="en-US" sz="1600" dirty="0">
                <a:solidFill>
                  <a:schemeClr val="bg1"/>
                </a:solidFill>
              </a:rPr>
              <a:t>Concept taken up by popular psychology</a:t>
            </a:r>
            <a:endParaRPr lang="fr-FR" sz="1600" dirty="0">
              <a:solidFill>
                <a:schemeClr val="bg1"/>
              </a:solidFill>
            </a:endParaRPr>
          </a:p>
        </p:txBody>
      </p:sp>
      <p:sp>
        <p:nvSpPr>
          <p:cNvPr id="9" name="ZoneTexte 8">
            <a:extLst>
              <a:ext uri="{FF2B5EF4-FFF2-40B4-BE49-F238E27FC236}">
                <a16:creationId xmlns:a16="http://schemas.microsoft.com/office/drawing/2014/main" id="{36A09D7F-D157-61D5-C2AB-B5B763362841}"/>
              </a:ext>
            </a:extLst>
          </p:cNvPr>
          <p:cNvSpPr txBox="1"/>
          <p:nvPr>
            <p:custDataLst>
              <p:tags r:id="rId10"/>
            </p:custDataLst>
          </p:nvPr>
        </p:nvSpPr>
        <p:spPr>
          <a:xfrm>
            <a:off x="1028700" y="5689655"/>
            <a:ext cx="3757808" cy="338554"/>
          </a:xfrm>
          <a:prstGeom prst="rect">
            <a:avLst/>
          </a:prstGeom>
          <a:noFill/>
        </p:spPr>
        <p:txBody>
          <a:bodyPr wrap="square" rtlCol="0">
            <a:spAutoFit/>
          </a:bodyPr>
          <a:lstStyle/>
          <a:p>
            <a:r>
              <a:rPr lang="fr-FR" sz="1600" dirty="0">
                <a:solidFill>
                  <a:schemeClr val="bg1"/>
                </a:solidFill>
              </a:rPr>
              <a:t>5. </a:t>
            </a:r>
            <a:r>
              <a:rPr lang="fr-FR" sz="1600" dirty="0" err="1">
                <a:solidFill>
                  <a:schemeClr val="bg1"/>
                </a:solidFill>
              </a:rPr>
              <a:t>Feminist</a:t>
            </a:r>
            <a:r>
              <a:rPr lang="fr-FR" sz="1600" dirty="0">
                <a:solidFill>
                  <a:schemeClr val="bg1"/>
                </a:solidFill>
              </a:rPr>
              <a:t> </a:t>
            </a:r>
            <a:r>
              <a:rPr lang="fr-FR" sz="1600" dirty="0" err="1">
                <a:solidFill>
                  <a:schemeClr val="bg1"/>
                </a:solidFill>
              </a:rPr>
              <a:t>criticism</a:t>
            </a:r>
            <a:endParaRPr lang="fr-FR" sz="1600" dirty="0">
              <a:solidFill>
                <a:schemeClr val="bg1"/>
              </a:solidFill>
            </a:endParaRPr>
          </a:p>
        </p:txBody>
      </p:sp>
      <p:sp>
        <p:nvSpPr>
          <p:cNvPr id="11" name="ZoneTexte 10">
            <a:extLst>
              <a:ext uri="{FF2B5EF4-FFF2-40B4-BE49-F238E27FC236}">
                <a16:creationId xmlns:a16="http://schemas.microsoft.com/office/drawing/2014/main" id="{FF7897B9-800B-7F8C-7B21-86537F2EAC51}"/>
              </a:ext>
            </a:extLst>
          </p:cNvPr>
          <p:cNvSpPr txBox="1"/>
          <p:nvPr>
            <p:custDataLst>
              <p:tags r:id="rId11"/>
            </p:custDataLst>
          </p:nvPr>
        </p:nvSpPr>
        <p:spPr>
          <a:xfrm>
            <a:off x="6711981" y="3092904"/>
            <a:ext cx="3757808" cy="584775"/>
          </a:xfrm>
          <a:prstGeom prst="rect">
            <a:avLst/>
          </a:prstGeom>
          <a:noFill/>
        </p:spPr>
        <p:txBody>
          <a:bodyPr wrap="square" rtlCol="0">
            <a:spAutoFit/>
          </a:bodyPr>
          <a:lstStyle/>
          <a:p>
            <a:r>
              <a:rPr lang="en-US" sz="1600" dirty="0">
                <a:solidFill>
                  <a:schemeClr val="bg1"/>
                </a:solidFill>
              </a:rPr>
              <a:t>Support for etiological hypotheses and theories</a:t>
            </a:r>
            <a:endParaRPr lang="fr-FR" sz="1600" dirty="0">
              <a:solidFill>
                <a:schemeClr val="bg1"/>
              </a:solidFill>
            </a:endParaRPr>
          </a:p>
        </p:txBody>
      </p:sp>
      <p:sp>
        <p:nvSpPr>
          <p:cNvPr id="15" name="ZoneTexte 14">
            <a:extLst>
              <a:ext uri="{FF2B5EF4-FFF2-40B4-BE49-F238E27FC236}">
                <a16:creationId xmlns:a16="http://schemas.microsoft.com/office/drawing/2014/main" id="{4F4275BE-C9A2-006C-DC41-6B0A7FB3EE74}"/>
              </a:ext>
            </a:extLst>
          </p:cNvPr>
          <p:cNvSpPr txBox="1"/>
          <p:nvPr>
            <p:custDataLst>
              <p:tags r:id="rId12"/>
            </p:custDataLst>
          </p:nvPr>
        </p:nvSpPr>
        <p:spPr>
          <a:xfrm>
            <a:off x="6727103" y="4092973"/>
            <a:ext cx="3757808" cy="338554"/>
          </a:xfrm>
          <a:prstGeom prst="rect">
            <a:avLst/>
          </a:prstGeom>
          <a:noFill/>
        </p:spPr>
        <p:txBody>
          <a:bodyPr wrap="square" rtlCol="0">
            <a:spAutoFit/>
          </a:bodyPr>
          <a:lstStyle/>
          <a:p>
            <a:r>
              <a:rPr lang="fr-FR" sz="1600" dirty="0" err="1">
                <a:solidFill>
                  <a:schemeClr val="bg1"/>
                </a:solidFill>
              </a:rPr>
              <a:t>Clinical</a:t>
            </a:r>
            <a:r>
              <a:rPr lang="fr-FR" sz="1600" dirty="0">
                <a:solidFill>
                  <a:schemeClr val="bg1"/>
                </a:solidFill>
              </a:rPr>
              <a:t> </a:t>
            </a:r>
            <a:r>
              <a:rPr lang="fr-FR" sz="1600" dirty="0" err="1">
                <a:solidFill>
                  <a:schemeClr val="bg1"/>
                </a:solidFill>
              </a:rPr>
              <a:t>usefulness</a:t>
            </a:r>
            <a:r>
              <a:rPr lang="fr-FR" sz="1600" dirty="0">
                <a:solidFill>
                  <a:schemeClr val="bg1"/>
                </a:solidFill>
              </a:rPr>
              <a:t> of the concept</a:t>
            </a:r>
          </a:p>
        </p:txBody>
      </p:sp>
      <p:sp>
        <p:nvSpPr>
          <p:cNvPr id="16" name="ZoneTexte 15">
            <a:extLst>
              <a:ext uri="{FF2B5EF4-FFF2-40B4-BE49-F238E27FC236}">
                <a16:creationId xmlns:a16="http://schemas.microsoft.com/office/drawing/2014/main" id="{23803B93-EA09-D711-4147-B90C69885792}"/>
              </a:ext>
            </a:extLst>
          </p:cNvPr>
          <p:cNvSpPr txBox="1"/>
          <p:nvPr>
            <p:custDataLst>
              <p:tags r:id="rId13"/>
            </p:custDataLst>
          </p:nvPr>
        </p:nvSpPr>
        <p:spPr>
          <a:xfrm>
            <a:off x="6711981" y="4801877"/>
            <a:ext cx="3757808" cy="584775"/>
          </a:xfrm>
          <a:prstGeom prst="rect">
            <a:avLst/>
          </a:prstGeom>
          <a:noFill/>
        </p:spPr>
        <p:txBody>
          <a:bodyPr wrap="square" rtlCol="0">
            <a:spAutoFit/>
          </a:bodyPr>
          <a:lstStyle/>
          <a:p>
            <a:r>
              <a:rPr lang="fr-FR" sz="1600" dirty="0" err="1">
                <a:solidFill>
                  <a:schemeClr val="bg1"/>
                </a:solidFill>
              </a:rPr>
              <a:t>Popularity</a:t>
            </a:r>
            <a:r>
              <a:rPr lang="fr-FR" sz="1600" dirty="0">
                <a:solidFill>
                  <a:schemeClr val="bg1"/>
                </a:solidFill>
              </a:rPr>
              <a:t> of the concept
</a:t>
            </a:r>
          </a:p>
        </p:txBody>
      </p:sp>
      <p:sp>
        <p:nvSpPr>
          <p:cNvPr id="17" name="ZoneTexte 16">
            <a:extLst>
              <a:ext uri="{FF2B5EF4-FFF2-40B4-BE49-F238E27FC236}">
                <a16:creationId xmlns:a16="http://schemas.microsoft.com/office/drawing/2014/main" id="{901CCBF1-C950-C747-8BF1-54EA94DE884A}"/>
              </a:ext>
            </a:extLst>
          </p:cNvPr>
          <p:cNvSpPr txBox="1"/>
          <p:nvPr>
            <p:custDataLst>
              <p:tags r:id="rId14"/>
            </p:custDataLst>
          </p:nvPr>
        </p:nvSpPr>
        <p:spPr>
          <a:xfrm>
            <a:off x="6711981" y="5689655"/>
            <a:ext cx="3757808" cy="584775"/>
          </a:xfrm>
          <a:prstGeom prst="rect">
            <a:avLst/>
          </a:prstGeom>
          <a:noFill/>
        </p:spPr>
        <p:txBody>
          <a:bodyPr wrap="square" rtlCol="0">
            <a:spAutoFit/>
          </a:bodyPr>
          <a:lstStyle/>
          <a:p>
            <a:r>
              <a:rPr lang="fr-FR" sz="1600" dirty="0">
                <a:solidFill>
                  <a:schemeClr val="bg1"/>
                </a:solidFill>
              </a:rPr>
              <a:t>Evolution of the concept
</a:t>
            </a:r>
          </a:p>
        </p:txBody>
      </p:sp>
      <p:cxnSp>
        <p:nvCxnSpPr>
          <p:cNvPr id="19" name="Connecteur droit avec flèche 18">
            <a:extLst>
              <a:ext uri="{FF2B5EF4-FFF2-40B4-BE49-F238E27FC236}">
                <a16:creationId xmlns:a16="http://schemas.microsoft.com/office/drawing/2014/main" id="{40B2943B-0FD3-43EA-DE1D-FF0D263E38C4}"/>
              </a:ext>
            </a:extLst>
          </p:cNvPr>
          <p:cNvCxnSpPr/>
          <p:nvPr>
            <p:custDataLst>
              <p:tags r:id="rId15"/>
            </p:custDataLst>
          </p:nvPr>
        </p:nvCxnSpPr>
        <p:spPr>
          <a:xfrm>
            <a:off x="4590565" y="2694182"/>
            <a:ext cx="1998617"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1" name="Connecteur droit avec flèche 20">
            <a:extLst>
              <a:ext uri="{FF2B5EF4-FFF2-40B4-BE49-F238E27FC236}">
                <a16:creationId xmlns:a16="http://schemas.microsoft.com/office/drawing/2014/main" id="{F6475806-5737-83B8-8F46-0426FC9BCE7C}"/>
              </a:ext>
            </a:extLst>
          </p:cNvPr>
          <p:cNvCxnSpPr/>
          <p:nvPr>
            <p:custDataLst>
              <p:tags r:id="rId16"/>
            </p:custDataLst>
          </p:nvPr>
        </p:nvCxnSpPr>
        <p:spPr>
          <a:xfrm>
            <a:off x="5282896" y="3319413"/>
            <a:ext cx="1306286"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3" name="Connecteur droit avec flèche 22">
            <a:extLst>
              <a:ext uri="{FF2B5EF4-FFF2-40B4-BE49-F238E27FC236}">
                <a16:creationId xmlns:a16="http://schemas.microsoft.com/office/drawing/2014/main" id="{9EAC3EDE-C035-07AD-054D-EBF443279CBA}"/>
              </a:ext>
            </a:extLst>
          </p:cNvPr>
          <p:cNvCxnSpPr>
            <a:cxnSpLocks/>
          </p:cNvCxnSpPr>
          <p:nvPr>
            <p:custDataLst>
              <p:tags r:id="rId17"/>
            </p:custDataLst>
          </p:nvPr>
        </p:nvCxnSpPr>
        <p:spPr>
          <a:xfrm>
            <a:off x="4396681" y="4277639"/>
            <a:ext cx="2207623"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Connecteur droit avec flèche 25">
            <a:extLst>
              <a:ext uri="{FF2B5EF4-FFF2-40B4-BE49-F238E27FC236}">
                <a16:creationId xmlns:a16="http://schemas.microsoft.com/office/drawing/2014/main" id="{12386127-032F-1CF2-B502-201F6B90E02D}"/>
              </a:ext>
            </a:extLst>
          </p:cNvPr>
          <p:cNvCxnSpPr/>
          <p:nvPr>
            <p:custDataLst>
              <p:tags r:id="rId18"/>
            </p:custDataLst>
          </p:nvPr>
        </p:nvCxnSpPr>
        <p:spPr>
          <a:xfrm>
            <a:off x="4778947" y="4986543"/>
            <a:ext cx="1810235"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8" name="Connecteur droit avec flèche 27">
            <a:extLst>
              <a:ext uri="{FF2B5EF4-FFF2-40B4-BE49-F238E27FC236}">
                <a16:creationId xmlns:a16="http://schemas.microsoft.com/office/drawing/2014/main" id="{C16A4C63-CE55-79E2-0F35-0B6044A350F5}"/>
              </a:ext>
            </a:extLst>
          </p:cNvPr>
          <p:cNvCxnSpPr/>
          <p:nvPr>
            <p:custDataLst>
              <p:tags r:id="rId19"/>
            </p:custDataLst>
          </p:nvPr>
        </p:nvCxnSpPr>
        <p:spPr>
          <a:xfrm>
            <a:off x="3374086" y="5874321"/>
            <a:ext cx="3215096"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29" name="ZoneTexte 28">
            <a:extLst>
              <a:ext uri="{FF2B5EF4-FFF2-40B4-BE49-F238E27FC236}">
                <a16:creationId xmlns:a16="http://schemas.microsoft.com/office/drawing/2014/main" id="{060EB4AD-3216-9191-AD29-707FE9F59838}"/>
              </a:ext>
            </a:extLst>
          </p:cNvPr>
          <p:cNvSpPr txBox="1"/>
          <p:nvPr>
            <p:custDataLst>
              <p:tags r:id="rId20"/>
            </p:custDataLst>
          </p:nvPr>
        </p:nvSpPr>
        <p:spPr>
          <a:xfrm>
            <a:off x="963297" y="2046403"/>
            <a:ext cx="6866768" cy="369332"/>
          </a:xfrm>
          <a:prstGeom prst="rect">
            <a:avLst/>
          </a:prstGeom>
          <a:noFill/>
        </p:spPr>
        <p:txBody>
          <a:bodyPr wrap="square" rtlCol="0">
            <a:spAutoFit/>
          </a:bodyPr>
          <a:lstStyle/>
          <a:p>
            <a:r>
              <a:rPr lang="fr-FR" b="1" dirty="0">
                <a:solidFill>
                  <a:schemeClr val="bg1"/>
                </a:solidFill>
              </a:rPr>
              <a:t>Main </a:t>
            </a:r>
            <a:r>
              <a:rPr lang="fr-FR" b="1" dirty="0" err="1">
                <a:solidFill>
                  <a:schemeClr val="bg1"/>
                </a:solidFill>
              </a:rPr>
              <a:t>themes</a:t>
            </a:r>
            <a:r>
              <a:rPr lang="fr-FR" b="1" dirty="0">
                <a:solidFill>
                  <a:schemeClr val="bg1"/>
                </a:solidFill>
              </a:rPr>
              <a:t>:</a:t>
            </a:r>
          </a:p>
        </p:txBody>
      </p:sp>
      <p:sp>
        <p:nvSpPr>
          <p:cNvPr id="12" name="Rectangle 11">
            <a:extLst>
              <a:ext uri="{FF2B5EF4-FFF2-40B4-BE49-F238E27FC236}">
                <a16:creationId xmlns:a16="http://schemas.microsoft.com/office/drawing/2014/main" id="{86C4490E-15FB-7C32-CD2E-341E2551AF2A}"/>
              </a:ext>
            </a:extLst>
          </p:cNvPr>
          <p:cNvSpPr/>
          <p:nvPr>
            <p:custDataLst>
              <p:tags r:id="rId21"/>
            </p:custDataLst>
          </p:nvPr>
        </p:nvSpPr>
        <p:spPr>
          <a:xfrm>
            <a:off x="858793" y="3149824"/>
            <a:ext cx="9610996" cy="53994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3471526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9839597" cy="645284"/>
          </a:xfrm>
        </p:spPr>
        <p:txBody>
          <a:bodyPr/>
          <a:lstStyle/>
          <a:p>
            <a:r>
              <a:rPr lang="fr-CA" sz="3600" kern="100" dirty="0">
                <a:solidFill>
                  <a:schemeClr val="bg1"/>
                </a:solidFill>
                <a:effectLst/>
                <a:ea typeface="Calibri" panose="020F0502020204030204" pitchFamily="34" charset="0"/>
                <a:cs typeface="Times New Roman" panose="02020603050405020304" pitchFamily="18" charset="0"/>
              </a:rPr>
              <a:t>2. </a:t>
            </a:r>
            <a:r>
              <a:rPr lang="en-US" sz="3600" kern="100" dirty="0">
                <a:ea typeface="Calibri" panose="020F0502020204030204" pitchFamily="34" charset="0"/>
                <a:cs typeface="Times New Roman" panose="02020603050405020304" pitchFamily="18" charset="0"/>
              </a:rPr>
              <a:t>Limitations of hypotheses and etiological theories of codependency</a:t>
            </a:r>
            <a:endParaRPr lang="fr-CA" sz="3600" kern="100" dirty="0">
              <a:solidFill>
                <a:schemeClr val="bg1"/>
              </a:solidFill>
              <a:effectLst/>
              <a:ea typeface="Calibri" panose="020F0502020204030204" pitchFamily="34" charset="0"/>
              <a:cs typeface="Times New Roman" panose="02020603050405020304" pitchFamily="18" charset="0"/>
            </a:endParaRPr>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22</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149531" y="2063931"/>
            <a:ext cx="9052560" cy="1200329"/>
          </a:xfrm>
          <a:prstGeom prst="rect">
            <a:avLst/>
          </a:prstGeom>
          <a:noFill/>
        </p:spPr>
        <p:txBody>
          <a:bodyPr wrap="square" rtlCol="0">
            <a:spAutoFit/>
          </a:bodyPr>
          <a:lstStyle/>
          <a:p>
            <a:endParaRPr lang="fr-CA" sz="2400" kern="100" dirty="0">
              <a:solidFill>
                <a:schemeClr val="bg1"/>
              </a:solidFill>
              <a:ea typeface="Calibri" panose="020F0502020204030204" pitchFamily="34" charset="0"/>
              <a:cs typeface="Times New Roman" panose="02020603050405020304" pitchFamily="18" charset="0"/>
            </a:endParaRPr>
          </a:p>
          <a:p>
            <a:endParaRPr lang="fr-CA" sz="2400" kern="100" dirty="0">
              <a:solidFill>
                <a:schemeClr val="bg1"/>
              </a:solidFill>
              <a:ea typeface="Calibri" panose="020F0502020204030204" pitchFamily="34" charset="0"/>
              <a:cs typeface="Times New Roman" panose="02020603050405020304" pitchFamily="18" charset="0"/>
            </a:endParaRPr>
          </a:p>
          <a:p>
            <a:r>
              <a:rPr lang="en-US" sz="2400" dirty="0">
                <a:solidFill>
                  <a:schemeClr val="bg1"/>
                </a:solidFill>
                <a:ea typeface="Calibri" panose="020F0502020204030204" pitchFamily="34" charset="0"/>
                <a:cs typeface="Times New Roman" panose="02020603050405020304" pitchFamily="18" charset="0"/>
              </a:rPr>
              <a:t>"Codependent" people would have a personality disorder </a:t>
            </a:r>
            <a:endParaRPr lang="fr-FR" dirty="0">
              <a:solidFill>
                <a:schemeClr val="bg1"/>
              </a:solidFill>
            </a:endParaRPr>
          </a:p>
        </p:txBody>
      </p:sp>
    </p:spTree>
    <p:extLst>
      <p:ext uri="{BB962C8B-B14F-4D97-AF65-F5344CB8AC3E}">
        <p14:creationId xmlns:p14="http://schemas.microsoft.com/office/powerpoint/2010/main" val="27020711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10013769" cy="645284"/>
          </a:xfrm>
        </p:spPr>
        <p:txBody>
          <a:bodyPr/>
          <a:lstStyle/>
          <a:p>
            <a:pPr lvl="0"/>
            <a:r>
              <a:rPr lang="en-US" sz="3600" kern="100" dirty="0">
                <a:ea typeface="Calibri" panose="020F0502020204030204" pitchFamily="34" charset="0"/>
                <a:cs typeface="Times New Roman" panose="02020603050405020304" pitchFamily="18" charset="0"/>
              </a:rPr>
              <a:t>"Codependent" people would have a personality disorder</a:t>
            </a:r>
            <a:endParaRPr lang="fr-CA" sz="3600" kern="100" dirty="0">
              <a:solidFill>
                <a:schemeClr val="bg1"/>
              </a:solidFill>
              <a:effectLst/>
              <a:ea typeface="Calibri" panose="020F0502020204030204" pitchFamily="34" charset="0"/>
              <a:cs typeface="Times New Roman" panose="02020603050405020304" pitchFamily="18" charset="0"/>
            </a:endParaRPr>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23</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028700" y="2047602"/>
            <a:ext cx="9052560" cy="369332"/>
          </a:xfrm>
          <a:prstGeom prst="rect">
            <a:avLst/>
          </a:prstGeom>
          <a:noFill/>
        </p:spPr>
        <p:txBody>
          <a:bodyPr wrap="square" rtlCol="0">
            <a:spAutoFit/>
          </a:bodyPr>
          <a:lstStyle/>
          <a:p>
            <a:r>
              <a:rPr lang="fr-CA" b="1" kern="100" dirty="0" err="1">
                <a:solidFill>
                  <a:schemeClr val="bg1"/>
                </a:solidFill>
                <a:ea typeface="Calibri" panose="020F0502020204030204" pitchFamily="34" charset="0"/>
                <a:cs typeface="Calibri" panose="020F0502020204030204" pitchFamily="34" charset="0"/>
              </a:rPr>
              <a:t>Peled</a:t>
            </a:r>
            <a:r>
              <a:rPr lang="fr-CA" b="1" kern="100" dirty="0">
                <a:solidFill>
                  <a:schemeClr val="bg1"/>
                </a:solidFill>
                <a:ea typeface="Calibri" panose="020F0502020204030204" pitchFamily="34" charset="0"/>
                <a:cs typeface="Calibri" panose="020F0502020204030204" pitchFamily="34" charset="0"/>
              </a:rPr>
              <a:t> (2006)</a:t>
            </a:r>
            <a:endParaRPr lang="fr-CA" sz="1800" b="1" kern="100" dirty="0">
              <a:solidFill>
                <a:schemeClr val="bg1"/>
              </a:solidFill>
              <a:effectLst/>
              <a:ea typeface="Calibri" panose="020F0502020204030204" pitchFamily="34" charset="0"/>
              <a:cs typeface="Times New Roman" panose="02020603050405020304" pitchFamily="18" charset="0"/>
            </a:endParaRPr>
          </a:p>
        </p:txBody>
      </p:sp>
      <p:sp>
        <p:nvSpPr>
          <p:cNvPr id="2" name="ZoneTexte 1">
            <a:extLst>
              <a:ext uri="{FF2B5EF4-FFF2-40B4-BE49-F238E27FC236}">
                <a16:creationId xmlns:a16="http://schemas.microsoft.com/office/drawing/2014/main" id="{0A6F5E66-F386-6905-CCA3-F77D7FB91EDF}"/>
              </a:ext>
            </a:extLst>
          </p:cNvPr>
          <p:cNvSpPr txBox="1"/>
          <p:nvPr>
            <p:custDataLst>
              <p:tags r:id="rId6"/>
            </p:custDataLst>
          </p:nvPr>
        </p:nvSpPr>
        <p:spPr>
          <a:xfrm>
            <a:off x="1028700" y="2649591"/>
            <a:ext cx="3308169" cy="3046988"/>
          </a:xfrm>
          <a:prstGeom prst="rect">
            <a:avLst/>
          </a:prstGeom>
          <a:noFill/>
        </p:spPr>
        <p:txBody>
          <a:bodyPr wrap="square" rtlCol="0">
            <a:spAutoFit/>
          </a:bodyPr>
          <a:lstStyle/>
          <a:p>
            <a:pPr lvl="0"/>
            <a:r>
              <a:rPr lang="fr-CA" sz="1600" dirty="0" err="1">
                <a:solidFill>
                  <a:schemeClr val="bg1"/>
                </a:solidFill>
              </a:rPr>
              <a:t>Israeli</a:t>
            </a:r>
            <a:r>
              <a:rPr lang="fr-CA" sz="1600" dirty="0">
                <a:solidFill>
                  <a:schemeClr val="bg1"/>
                </a:solidFill>
              </a:rPr>
              <a:t> </a:t>
            </a:r>
            <a:r>
              <a:rPr lang="fr-CA" sz="1600" dirty="0" err="1">
                <a:solidFill>
                  <a:schemeClr val="bg1"/>
                </a:solidFill>
              </a:rPr>
              <a:t>study</a:t>
            </a:r>
            <a:r>
              <a:rPr lang="fr-CA" sz="1600" dirty="0">
                <a:solidFill>
                  <a:schemeClr val="bg1"/>
                </a:solidFill>
              </a:rPr>
              <a:t>
</a:t>
            </a:r>
          </a:p>
          <a:p>
            <a:pPr lvl="0"/>
            <a:r>
              <a:rPr lang="en-US" sz="1600" dirty="0">
                <a:solidFill>
                  <a:schemeClr val="bg1"/>
                </a:solidFill>
              </a:rPr>
              <a:t>Qualitative study guided by a feminist paradigm
</a:t>
            </a:r>
            <a:endParaRPr lang="fr-CA" sz="1600" dirty="0">
              <a:solidFill>
                <a:schemeClr val="bg1"/>
              </a:solidFill>
            </a:endParaRPr>
          </a:p>
          <a:p>
            <a:pPr lvl="0"/>
            <a:r>
              <a:rPr lang="fr-CA" sz="1600" dirty="0" err="1">
                <a:solidFill>
                  <a:schemeClr val="bg1"/>
                </a:solidFill>
              </a:rPr>
              <a:t>Unstructured</a:t>
            </a:r>
            <a:r>
              <a:rPr lang="fr-CA" sz="1600" dirty="0">
                <a:solidFill>
                  <a:schemeClr val="bg1"/>
                </a:solidFill>
              </a:rPr>
              <a:t> interviews
</a:t>
            </a:r>
          </a:p>
          <a:p>
            <a:pPr lvl="0"/>
            <a:r>
              <a:rPr lang="en-US" sz="1600" dirty="0">
                <a:solidFill>
                  <a:schemeClr val="bg1"/>
                </a:solidFill>
              </a:rPr>
              <a:t>10 women married to men with an </a:t>
            </a:r>
            <a:r>
              <a:rPr lang="en-US" sz="1600" dirty="0" err="1">
                <a:solidFill>
                  <a:schemeClr val="bg1"/>
                </a:solidFill>
              </a:rPr>
              <a:t>alchool</a:t>
            </a:r>
            <a:r>
              <a:rPr lang="en-US" sz="1600" dirty="0">
                <a:solidFill>
                  <a:schemeClr val="bg1"/>
                </a:solidFill>
              </a:rPr>
              <a:t> addiction problem for at least 10 years and do not identify as "codependent"
</a:t>
            </a:r>
            <a:endParaRPr lang="fr-CA" sz="1600" dirty="0">
              <a:solidFill>
                <a:schemeClr val="bg1"/>
              </a:solidFill>
            </a:endParaRPr>
          </a:p>
        </p:txBody>
      </p:sp>
      <p:sp>
        <p:nvSpPr>
          <p:cNvPr id="8" name="ZoneTexte 7">
            <a:extLst>
              <a:ext uri="{FF2B5EF4-FFF2-40B4-BE49-F238E27FC236}">
                <a16:creationId xmlns:a16="http://schemas.microsoft.com/office/drawing/2014/main" id="{D99F32D2-9CF9-FF7E-C3BC-91BF2C50D8EA}"/>
              </a:ext>
            </a:extLst>
          </p:cNvPr>
          <p:cNvSpPr txBox="1"/>
          <p:nvPr>
            <p:custDataLst>
              <p:tags r:id="rId7"/>
            </p:custDataLst>
          </p:nvPr>
        </p:nvSpPr>
        <p:spPr>
          <a:xfrm>
            <a:off x="4594881" y="2643420"/>
            <a:ext cx="6447588" cy="1323439"/>
          </a:xfrm>
          <a:prstGeom prst="rect">
            <a:avLst/>
          </a:prstGeom>
          <a:noFill/>
        </p:spPr>
        <p:txBody>
          <a:bodyPr wrap="square" rtlCol="0">
            <a:spAutoFit/>
          </a:bodyPr>
          <a:lstStyle/>
          <a:p>
            <a:r>
              <a:rPr lang="en-US" sz="1600" i="1" kern="100" dirty="0">
                <a:solidFill>
                  <a:schemeClr val="bg1"/>
                </a:solidFill>
                <a:ea typeface="Calibri" panose="020F0502020204030204" pitchFamily="34" charset="0"/>
                <a:cs typeface="Times New Roman" panose="02020603050405020304" pitchFamily="18" charset="0"/>
              </a:rPr>
              <a:t>They attributed their deviation from the prevalent norms to their circumstances rather than personality. It appears that, from their viewpoint, living with an addicted partner was not a choice but a dreadful stroke of fate inflicted on them and their children and with which they had to contend</a:t>
            </a:r>
            <a:r>
              <a:rPr lang="fr-CA" sz="1600" kern="100" dirty="0">
                <a:solidFill>
                  <a:schemeClr val="bg1"/>
                </a:solidFill>
                <a:ea typeface="Calibri" panose="020F0502020204030204" pitchFamily="34" charset="0"/>
                <a:cs typeface="Times New Roman" panose="02020603050405020304" pitchFamily="18" charset="0"/>
              </a:rPr>
              <a:t>.</a:t>
            </a:r>
            <a:endParaRPr lang="fr-FR" dirty="0"/>
          </a:p>
        </p:txBody>
      </p:sp>
    </p:spTree>
    <p:extLst>
      <p:ext uri="{BB962C8B-B14F-4D97-AF65-F5344CB8AC3E}">
        <p14:creationId xmlns:p14="http://schemas.microsoft.com/office/powerpoint/2010/main" val="1554052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2" grpId="0"/>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10013769" cy="645284"/>
          </a:xfrm>
        </p:spPr>
        <p:txBody>
          <a:bodyPr/>
          <a:lstStyle/>
          <a:p>
            <a:r>
              <a:rPr lang="en-US" dirty="0"/>
              <a:t>Support for etiological hypotheses and theories</a:t>
            </a:r>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24</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149531" y="2299063"/>
            <a:ext cx="9562012" cy="646331"/>
          </a:xfrm>
          <a:prstGeom prst="rect">
            <a:avLst/>
          </a:prstGeom>
          <a:noFill/>
        </p:spPr>
        <p:txBody>
          <a:bodyPr wrap="square" rtlCol="0">
            <a:spAutoFit/>
          </a:bodyPr>
          <a:lstStyle/>
          <a:p>
            <a:endParaRPr lang="fr-FR" dirty="0"/>
          </a:p>
          <a:p>
            <a:endParaRPr lang="fr-FR" dirty="0"/>
          </a:p>
        </p:txBody>
      </p:sp>
      <p:sp>
        <p:nvSpPr>
          <p:cNvPr id="2" name="ZoneTexte 1">
            <a:extLst>
              <a:ext uri="{FF2B5EF4-FFF2-40B4-BE49-F238E27FC236}">
                <a16:creationId xmlns:a16="http://schemas.microsoft.com/office/drawing/2014/main" id="{EAA5FEF6-7BA7-FC22-4BD4-6373E9EE21C5}"/>
              </a:ext>
            </a:extLst>
          </p:cNvPr>
          <p:cNvSpPr txBox="1"/>
          <p:nvPr>
            <p:custDataLst>
              <p:tags r:id="rId6"/>
            </p:custDataLst>
          </p:nvPr>
        </p:nvSpPr>
        <p:spPr>
          <a:xfrm>
            <a:off x="941616" y="2329841"/>
            <a:ext cx="10100854" cy="1938992"/>
          </a:xfrm>
          <a:prstGeom prst="rect">
            <a:avLst/>
          </a:prstGeom>
          <a:noFill/>
        </p:spPr>
        <p:txBody>
          <a:bodyPr wrap="square" rtlCol="0">
            <a:spAutoFit/>
          </a:bodyPr>
          <a:lstStyle/>
          <a:p>
            <a:r>
              <a:rPr lang="en-US" sz="2000" dirty="0">
                <a:solidFill>
                  <a:schemeClr val="bg1"/>
                </a:solidFill>
                <a:ea typeface="Calibri" panose="020F0502020204030204" pitchFamily="34" charset="0"/>
                <a:cs typeface="Times New Roman" panose="02020603050405020304" pitchFamily="18" charset="0"/>
              </a:rPr>
              <a:t>According to several studies, there is a greater prevalence of individuals who have experienced childhood difficulties who are "codependent" or family members of individuals with an addiction.</a:t>
            </a:r>
            <a:r>
              <a:rPr lang="fr-CA" sz="2000" baseline="30000" dirty="0">
                <a:solidFill>
                  <a:schemeClr val="bg1"/>
                </a:solidFill>
                <a:ea typeface="Calibri" panose="020F0502020204030204" pitchFamily="34" charset="0"/>
                <a:cs typeface="Times New Roman" panose="02020603050405020304" pitchFamily="18" charset="0"/>
              </a:rPr>
              <a:t>1</a:t>
            </a:r>
            <a:endParaRPr lang="fr-CA" sz="2000" baseline="30000" dirty="0">
              <a:solidFill>
                <a:schemeClr val="bg1"/>
              </a:solidFill>
            </a:endParaRPr>
          </a:p>
          <a:p>
            <a:endParaRPr lang="en-US" sz="1400" kern="100" dirty="0">
              <a:solidFill>
                <a:schemeClr val="bg1"/>
              </a:solidFill>
              <a:ea typeface="Calibri" panose="020F0502020204030204" pitchFamily="34" charset="0"/>
              <a:cs typeface="Times New Roman" panose="02020603050405020304" pitchFamily="18" charset="0"/>
            </a:endParaRPr>
          </a:p>
          <a:p>
            <a:pPr lvl="0"/>
            <a:endParaRPr lang="en-US" sz="1400" kern="100" dirty="0">
              <a:solidFill>
                <a:schemeClr val="bg1"/>
              </a:solidFill>
              <a:ea typeface="Calibri" panose="020F0502020204030204" pitchFamily="34" charset="0"/>
              <a:cs typeface="Times New Roman" panose="02020603050405020304" pitchFamily="18" charset="0"/>
            </a:endParaRPr>
          </a:p>
          <a:p>
            <a:pPr lvl="0"/>
            <a:endParaRPr lang="en-US" sz="1400" kern="100" dirty="0">
              <a:solidFill>
                <a:schemeClr val="bg1"/>
              </a:solidFill>
              <a:ea typeface="Calibri" panose="020F0502020204030204" pitchFamily="34" charset="0"/>
              <a:cs typeface="Times New Roman" panose="02020603050405020304" pitchFamily="18" charset="0"/>
            </a:endParaRPr>
          </a:p>
          <a:p>
            <a:r>
              <a:rPr lang="fr-CA" b="1" dirty="0">
                <a:solidFill>
                  <a:schemeClr val="bg1"/>
                </a:solidFill>
                <a:effectLst/>
              </a:rPr>
              <a:t> </a:t>
            </a:r>
            <a:endParaRPr lang="fr-FR" b="1" dirty="0">
              <a:solidFill>
                <a:schemeClr val="bg1"/>
              </a:solidFill>
            </a:endParaRPr>
          </a:p>
        </p:txBody>
      </p:sp>
      <p:sp>
        <p:nvSpPr>
          <p:cNvPr id="5" name="ZoneTexte 4">
            <a:extLst>
              <a:ext uri="{FF2B5EF4-FFF2-40B4-BE49-F238E27FC236}">
                <a16:creationId xmlns:a16="http://schemas.microsoft.com/office/drawing/2014/main" id="{559652C8-6ECC-2C20-5365-23CB792FC884}"/>
              </a:ext>
            </a:extLst>
          </p:cNvPr>
          <p:cNvSpPr txBox="1"/>
          <p:nvPr>
            <p:custDataLst>
              <p:tags r:id="rId7"/>
            </p:custDataLst>
          </p:nvPr>
        </p:nvSpPr>
        <p:spPr>
          <a:xfrm>
            <a:off x="941615" y="6198215"/>
            <a:ext cx="10221685" cy="276999"/>
          </a:xfrm>
          <a:prstGeom prst="rect">
            <a:avLst/>
          </a:prstGeom>
          <a:noFill/>
        </p:spPr>
        <p:txBody>
          <a:bodyPr wrap="square" rtlCol="0">
            <a:spAutoFit/>
          </a:bodyPr>
          <a:lstStyle/>
          <a:p>
            <a:r>
              <a:rPr lang="fr-FR" sz="1200" b="1" dirty="0">
                <a:solidFill>
                  <a:schemeClr val="bg1"/>
                </a:solidFill>
              </a:rPr>
              <a:t>1. </a:t>
            </a:r>
            <a:r>
              <a:rPr lang="fr-FR" sz="1200" dirty="0">
                <a:solidFill>
                  <a:schemeClr val="bg1"/>
                </a:solidFill>
              </a:rPr>
              <a:t>Lee, (2002); Lee et </a:t>
            </a:r>
            <a:r>
              <a:rPr lang="fr-FR" sz="1200" dirty="0" err="1">
                <a:solidFill>
                  <a:schemeClr val="bg1"/>
                </a:solidFill>
              </a:rPr>
              <a:t>Awosoga</a:t>
            </a:r>
            <a:r>
              <a:rPr lang="fr-FR" sz="1200" dirty="0">
                <a:solidFill>
                  <a:schemeClr val="bg1"/>
                </a:solidFill>
              </a:rPr>
              <a:t> (2014); Prest LA et </a:t>
            </a:r>
            <a:r>
              <a:rPr lang="fr-FR" sz="1200" dirty="0" err="1">
                <a:solidFill>
                  <a:schemeClr val="bg1"/>
                </a:solidFill>
              </a:rPr>
              <a:t>Protinsky</a:t>
            </a:r>
            <a:r>
              <a:rPr lang="fr-FR" sz="1200" dirty="0">
                <a:solidFill>
                  <a:schemeClr val="bg1"/>
                </a:solidFill>
              </a:rPr>
              <a:t> H (1993); Fuller J et Warner R, (2000). </a:t>
            </a:r>
          </a:p>
        </p:txBody>
      </p:sp>
    </p:spTree>
    <p:extLst>
      <p:ext uri="{BB962C8B-B14F-4D97-AF65-F5344CB8AC3E}">
        <p14:creationId xmlns:p14="http://schemas.microsoft.com/office/powerpoint/2010/main" val="28176205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10013769" cy="645284"/>
          </a:xfrm>
        </p:spPr>
        <p:txBody>
          <a:bodyPr/>
          <a:lstStyle/>
          <a:p>
            <a:r>
              <a:rPr lang="en-US" dirty="0"/>
              <a:t>Support for etiological hypotheses and theories</a:t>
            </a:r>
            <a:endParaRPr lang="fr-FR" dirty="0"/>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25</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138645" y="1780892"/>
            <a:ext cx="9562012" cy="646331"/>
          </a:xfrm>
          <a:prstGeom prst="rect">
            <a:avLst/>
          </a:prstGeom>
          <a:noFill/>
        </p:spPr>
        <p:txBody>
          <a:bodyPr wrap="square" rtlCol="0">
            <a:spAutoFit/>
          </a:bodyPr>
          <a:lstStyle/>
          <a:p>
            <a:endParaRPr lang="fr-FR" dirty="0"/>
          </a:p>
          <a:p>
            <a:endParaRPr lang="fr-FR" dirty="0"/>
          </a:p>
        </p:txBody>
      </p:sp>
      <p:sp>
        <p:nvSpPr>
          <p:cNvPr id="2" name="ZoneTexte 1">
            <a:extLst>
              <a:ext uri="{FF2B5EF4-FFF2-40B4-BE49-F238E27FC236}">
                <a16:creationId xmlns:a16="http://schemas.microsoft.com/office/drawing/2014/main" id="{EAA5FEF6-7BA7-FC22-4BD4-6373E9EE21C5}"/>
              </a:ext>
            </a:extLst>
          </p:cNvPr>
          <p:cNvSpPr txBox="1"/>
          <p:nvPr>
            <p:custDataLst>
              <p:tags r:id="rId6"/>
            </p:custDataLst>
          </p:nvPr>
        </p:nvSpPr>
        <p:spPr>
          <a:xfrm>
            <a:off x="849087" y="2104058"/>
            <a:ext cx="3921033" cy="2523768"/>
          </a:xfrm>
          <a:prstGeom prst="rect">
            <a:avLst/>
          </a:prstGeom>
          <a:noFill/>
        </p:spPr>
        <p:txBody>
          <a:bodyPr wrap="square" rtlCol="0">
            <a:spAutoFit/>
          </a:bodyPr>
          <a:lstStyle/>
          <a:p>
            <a:r>
              <a:rPr lang="en-US" sz="1400" b="1" dirty="0">
                <a:solidFill>
                  <a:schemeClr val="bg1"/>
                </a:solidFill>
                <a:ea typeface="Calibri" panose="020F0502020204030204" pitchFamily="34" charset="0"/>
                <a:cs typeface="Times New Roman" panose="02020603050405020304" pitchFamily="18" charset="0"/>
              </a:rPr>
              <a:t>Noriega et al., 2008</a:t>
            </a:r>
            <a:endParaRPr lang="en-US" sz="1400" b="1" dirty="0">
              <a:solidFill>
                <a:schemeClr val="bg1"/>
              </a:solidFill>
              <a:cs typeface="Times New Roman" panose="02020603050405020304" pitchFamily="18" charset="0"/>
            </a:endParaRPr>
          </a:p>
          <a:p>
            <a:pPr lvl="0"/>
            <a:endParaRPr lang="en-US" sz="1600" kern="100" dirty="0">
              <a:solidFill>
                <a:schemeClr val="bg1"/>
              </a:solidFill>
              <a:ea typeface="Calibri" panose="020F0502020204030204" pitchFamily="34" charset="0"/>
              <a:cs typeface="Times New Roman" panose="02020603050405020304" pitchFamily="18" charset="0"/>
            </a:endParaRPr>
          </a:p>
          <a:p>
            <a:pPr lvl="0"/>
            <a:r>
              <a:rPr lang="en-US" sz="1600" kern="100" dirty="0">
                <a:solidFill>
                  <a:schemeClr val="bg1"/>
                </a:solidFill>
                <a:ea typeface="Calibri" panose="020F0502020204030204" pitchFamily="34" charset="0"/>
                <a:cs typeface="Times New Roman" panose="02020603050405020304" pitchFamily="18" charset="0"/>
              </a:rPr>
              <a:t>Mexico</a:t>
            </a:r>
          </a:p>
          <a:p>
            <a:pPr lvl="0"/>
            <a:endParaRPr lang="en-US" sz="1600" kern="100" dirty="0">
              <a:solidFill>
                <a:schemeClr val="bg1"/>
              </a:solidFill>
              <a:ea typeface="Calibri" panose="020F0502020204030204" pitchFamily="34" charset="0"/>
              <a:cs typeface="Times New Roman" panose="02020603050405020304" pitchFamily="18" charset="0"/>
            </a:endParaRPr>
          </a:p>
          <a:p>
            <a:pPr lvl="0"/>
            <a:r>
              <a:rPr lang="en-US" sz="1600" kern="100" dirty="0">
                <a:solidFill>
                  <a:schemeClr val="bg1"/>
                </a:solidFill>
                <a:ea typeface="Calibri" panose="020F0502020204030204" pitchFamily="34" charset="0"/>
                <a:cs typeface="Times New Roman" panose="02020603050405020304" pitchFamily="18" charset="0"/>
              </a:rPr>
              <a:t>845 women who applied for help at a medical center in Mexico City for any health problem (physical or psychological). </a:t>
            </a:r>
          </a:p>
          <a:p>
            <a:pPr lvl="0"/>
            <a:endParaRPr lang="en-US" sz="1400" kern="100" dirty="0">
              <a:solidFill>
                <a:schemeClr val="bg1"/>
              </a:solidFill>
              <a:ea typeface="Calibri" panose="020F0502020204030204" pitchFamily="34" charset="0"/>
              <a:cs typeface="Times New Roman" panose="02020603050405020304" pitchFamily="18" charset="0"/>
            </a:endParaRPr>
          </a:p>
          <a:p>
            <a:r>
              <a:rPr lang="fr-CA" b="1" dirty="0">
                <a:solidFill>
                  <a:schemeClr val="bg1"/>
                </a:solidFill>
                <a:effectLst/>
              </a:rPr>
              <a:t> </a:t>
            </a:r>
            <a:endParaRPr lang="fr-FR" b="1" dirty="0">
              <a:solidFill>
                <a:schemeClr val="bg1"/>
              </a:solidFill>
            </a:endParaRPr>
          </a:p>
        </p:txBody>
      </p:sp>
      <p:sp>
        <p:nvSpPr>
          <p:cNvPr id="4" name="ZoneTexte 3">
            <a:extLst>
              <a:ext uri="{FF2B5EF4-FFF2-40B4-BE49-F238E27FC236}">
                <a16:creationId xmlns:a16="http://schemas.microsoft.com/office/drawing/2014/main" id="{BF3720C4-1A0C-4777-D40F-F6392B7B86E9}"/>
              </a:ext>
            </a:extLst>
          </p:cNvPr>
          <p:cNvSpPr txBox="1"/>
          <p:nvPr>
            <p:custDataLst>
              <p:tags r:id="rId7"/>
            </p:custDataLst>
          </p:nvPr>
        </p:nvSpPr>
        <p:spPr>
          <a:xfrm>
            <a:off x="5313863" y="2104057"/>
            <a:ext cx="5386794" cy="2800767"/>
          </a:xfrm>
          <a:prstGeom prst="rect">
            <a:avLst/>
          </a:prstGeom>
          <a:noFill/>
        </p:spPr>
        <p:txBody>
          <a:bodyPr wrap="square" rtlCol="0">
            <a:spAutoFit/>
          </a:bodyPr>
          <a:lstStyle/>
          <a:p>
            <a:pPr lvl="0"/>
            <a:r>
              <a:rPr lang="en-US" sz="1600" kern="100" dirty="0">
                <a:solidFill>
                  <a:schemeClr val="bg1"/>
                </a:solidFill>
                <a:ea typeface="Calibri" panose="020F0502020204030204" pitchFamily="34" charset="0"/>
                <a:cs typeface="Times New Roman" panose="02020603050405020304" pitchFamily="18" charset="0"/>
              </a:rPr>
              <a:t>Objectives:</a:t>
            </a:r>
          </a:p>
          <a:p>
            <a:pPr lvl="0"/>
            <a:endParaRPr lang="en-US" sz="1600" kern="100" dirty="0">
              <a:solidFill>
                <a:schemeClr val="bg1"/>
              </a:solidFill>
              <a:ea typeface="Calibri" panose="020F0502020204030204" pitchFamily="34" charset="0"/>
              <a:cs typeface="Times New Roman" panose="02020603050405020304" pitchFamily="18" charset="0"/>
            </a:endParaRPr>
          </a:p>
          <a:p>
            <a:pPr marL="342900" lvl="0" indent="-342900">
              <a:buAutoNum type="arabicParenR"/>
            </a:pPr>
            <a:r>
              <a:rPr lang="en-US" sz="1600" kern="100" dirty="0">
                <a:solidFill>
                  <a:schemeClr val="bg1"/>
                </a:solidFill>
                <a:ea typeface="Calibri" panose="020F0502020204030204" pitchFamily="34" charset="0"/>
                <a:cs typeface="Times New Roman" panose="02020603050405020304" pitchFamily="18" charset="0"/>
              </a:rPr>
              <a:t>To determine the prevalence of codependency among young women who sought primary health care</a:t>
            </a:r>
          </a:p>
          <a:p>
            <a:pPr marL="342900" lvl="0" indent="-342900">
              <a:buAutoNum type="arabicParenR"/>
            </a:pPr>
            <a:endParaRPr lang="en-US" sz="1600" kern="100" dirty="0">
              <a:solidFill>
                <a:schemeClr val="bg1"/>
              </a:solidFill>
              <a:ea typeface="Calibri" panose="020F0502020204030204" pitchFamily="34" charset="0"/>
              <a:cs typeface="Times New Roman" panose="02020603050405020304" pitchFamily="18" charset="0"/>
            </a:endParaRPr>
          </a:p>
          <a:p>
            <a:pPr marL="342900" lvl="0" indent="-342900">
              <a:buAutoNum type="arabicParenR"/>
            </a:pPr>
            <a:r>
              <a:rPr lang="en-US" sz="1600" kern="100" dirty="0">
                <a:solidFill>
                  <a:schemeClr val="bg1"/>
                </a:solidFill>
                <a:ea typeface="Calibri" panose="020F0502020204030204" pitchFamily="34" charset="0"/>
                <a:cs typeface="Times New Roman" panose="02020603050405020304" pitchFamily="18" charset="0"/>
              </a:rPr>
              <a:t>Testing certain risk factors for codependency.</a:t>
            </a:r>
          </a:p>
          <a:p>
            <a:pPr lvl="0"/>
            <a:endParaRPr lang="en-US" sz="1600" kern="100" dirty="0">
              <a:solidFill>
                <a:schemeClr val="bg1"/>
              </a:solidFill>
              <a:ea typeface="Calibri" panose="020F0502020204030204" pitchFamily="34" charset="0"/>
              <a:cs typeface="Times New Roman" panose="02020603050405020304" pitchFamily="18" charset="0"/>
            </a:endParaRPr>
          </a:p>
          <a:p>
            <a:pPr lvl="0"/>
            <a:endParaRPr lang="en-US" sz="1600" kern="100" dirty="0">
              <a:solidFill>
                <a:schemeClr val="bg1"/>
              </a:solidFill>
              <a:ea typeface="Calibri" panose="020F0502020204030204" pitchFamily="34" charset="0"/>
              <a:cs typeface="Times New Roman" panose="02020603050405020304" pitchFamily="18" charset="0"/>
            </a:endParaRPr>
          </a:p>
          <a:p>
            <a:pPr lvl="0"/>
            <a:r>
              <a:rPr lang="en-US" sz="1600" i="1" kern="100" dirty="0">
                <a:solidFill>
                  <a:schemeClr val="bg1"/>
                </a:solidFill>
                <a:ea typeface="Calibri" panose="020F0502020204030204" pitchFamily="34" charset="0"/>
                <a:cs typeface="Times New Roman" panose="02020603050405020304" pitchFamily="18" charset="0"/>
              </a:rPr>
              <a:t>Codependency instrument </a:t>
            </a:r>
            <a:r>
              <a:rPr lang="en-US" sz="1600" kern="100" dirty="0">
                <a:solidFill>
                  <a:schemeClr val="bg1"/>
                </a:solidFill>
                <a:ea typeface="Calibri" panose="020F0502020204030204" pitchFamily="34" charset="0"/>
                <a:cs typeface="Times New Roman" panose="02020603050405020304" pitchFamily="18" charset="0"/>
              </a:rPr>
              <a:t>(homemade questionnaire)</a:t>
            </a:r>
          </a:p>
          <a:p>
            <a:pPr marL="342900" lvl="0" indent="-342900">
              <a:buFont typeface="Symbol" pitchFamily="2" charset="2"/>
              <a:buChar char=""/>
            </a:pPr>
            <a:endParaRPr lang="en-US" sz="1400" kern="100" dirty="0">
              <a:solidFill>
                <a:schemeClr val="bg1"/>
              </a:solidFill>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val="1829346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10013769" cy="645284"/>
          </a:xfrm>
        </p:spPr>
        <p:txBody>
          <a:bodyPr/>
          <a:lstStyle/>
          <a:p>
            <a:r>
              <a:rPr lang="en-US" dirty="0"/>
              <a:t>Support for etiological hypotheses and theories</a:t>
            </a:r>
            <a:endParaRPr lang="fr-FR" dirty="0"/>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26</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149531" y="2299063"/>
            <a:ext cx="9562012" cy="646331"/>
          </a:xfrm>
          <a:prstGeom prst="rect">
            <a:avLst/>
          </a:prstGeom>
          <a:noFill/>
        </p:spPr>
        <p:txBody>
          <a:bodyPr wrap="square" rtlCol="0">
            <a:spAutoFit/>
          </a:bodyPr>
          <a:lstStyle/>
          <a:p>
            <a:endParaRPr lang="fr-FR" dirty="0"/>
          </a:p>
          <a:p>
            <a:endParaRPr lang="fr-FR" dirty="0"/>
          </a:p>
        </p:txBody>
      </p:sp>
      <p:sp>
        <p:nvSpPr>
          <p:cNvPr id="2" name="ZoneTexte 1">
            <a:extLst>
              <a:ext uri="{FF2B5EF4-FFF2-40B4-BE49-F238E27FC236}">
                <a16:creationId xmlns:a16="http://schemas.microsoft.com/office/drawing/2014/main" id="{EAA5FEF6-7BA7-FC22-4BD4-6373E9EE21C5}"/>
              </a:ext>
            </a:extLst>
          </p:cNvPr>
          <p:cNvSpPr txBox="1"/>
          <p:nvPr>
            <p:custDataLst>
              <p:tags r:id="rId6"/>
            </p:custDataLst>
          </p:nvPr>
        </p:nvSpPr>
        <p:spPr>
          <a:xfrm>
            <a:off x="849087" y="2104058"/>
            <a:ext cx="10193382" cy="3508653"/>
          </a:xfrm>
          <a:prstGeom prst="rect">
            <a:avLst/>
          </a:prstGeom>
          <a:noFill/>
        </p:spPr>
        <p:txBody>
          <a:bodyPr wrap="square" rtlCol="0">
            <a:spAutoFit/>
          </a:bodyPr>
          <a:lstStyle/>
          <a:p>
            <a:r>
              <a:rPr lang="en-US" sz="1400" b="1" dirty="0">
                <a:solidFill>
                  <a:schemeClr val="bg1"/>
                </a:solidFill>
                <a:ea typeface="Calibri" panose="020F0502020204030204" pitchFamily="34" charset="0"/>
                <a:cs typeface="Times New Roman" panose="02020603050405020304" pitchFamily="18" charset="0"/>
              </a:rPr>
              <a:t>Noriega et al., 2008</a:t>
            </a:r>
            <a:endParaRPr lang="en-US" sz="1400" b="1" dirty="0">
              <a:solidFill>
                <a:schemeClr val="bg1"/>
              </a:solidFill>
              <a:cs typeface="Times New Roman" panose="02020603050405020304" pitchFamily="18" charset="0"/>
            </a:endParaRPr>
          </a:p>
          <a:p>
            <a:pPr lvl="0"/>
            <a:endParaRPr lang="en-US" sz="1600" kern="100" dirty="0">
              <a:solidFill>
                <a:schemeClr val="bg1"/>
              </a:solidFill>
              <a:ea typeface="Calibri" panose="020F0502020204030204" pitchFamily="34" charset="0"/>
              <a:cs typeface="Times New Roman" panose="02020603050405020304" pitchFamily="18" charset="0"/>
            </a:endParaRPr>
          </a:p>
          <a:p>
            <a:pPr lvl="0"/>
            <a:r>
              <a:rPr lang="en-US" sz="1600" u="sng" kern="100" dirty="0">
                <a:solidFill>
                  <a:schemeClr val="bg1"/>
                </a:solidFill>
                <a:ea typeface="Calibri" panose="020F0502020204030204" pitchFamily="34" charset="0"/>
                <a:cs typeface="Times New Roman" panose="02020603050405020304" pitchFamily="18" charset="0"/>
              </a:rPr>
              <a:t>Results:</a:t>
            </a:r>
          </a:p>
          <a:p>
            <a:pPr lvl="0"/>
            <a:endParaRPr lang="en-US" sz="1600" kern="100" dirty="0">
              <a:solidFill>
                <a:schemeClr val="bg1"/>
              </a:solidFill>
              <a:ea typeface="Calibri" panose="020F0502020204030204" pitchFamily="34" charset="0"/>
              <a:cs typeface="Times New Roman" panose="02020603050405020304" pitchFamily="18" charset="0"/>
            </a:endParaRPr>
          </a:p>
          <a:p>
            <a:pPr lvl="0"/>
            <a:r>
              <a:rPr lang="en-US" sz="1600" dirty="0">
                <a:solidFill>
                  <a:schemeClr val="bg1"/>
                </a:solidFill>
              </a:rPr>
              <a:t>Having a father with an addiction problem </a:t>
            </a:r>
            <a:r>
              <a:rPr lang="fr-CA" sz="1600" dirty="0">
                <a:solidFill>
                  <a:schemeClr val="bg1"/>
                </a:solidFill>
              </a:rPr>
              <a:t>= 1.9 x</a:t>
            </a:r>
          </a:p>
          <a:p>
            <a:pPr lvl="0"/>
            <a:endParaRPr lang="fr-CA" sz="1600" dirty="0">
              <a:solidFill>
                <a:schemeClr val="bg1"/>
              </a:solidFill>
            </a:endParaRPr>
          </a:p>
          <a:p>
            <a:pPr lvl="0"/>
            <a:r>
              <a:rPr lang="en-US" sz="1600" dirty="0">
                <a:solidFill>
                  <a:schemeClr val="bg1"/>
                </a:solidFill>
              </a:rPr>
              <a:t>Having a history of child abuse </a:t>
            </a:r>
            <a:r>
              <a:rPr lang="fr-CA" sz="1600" dirty="0">
                <a:solidFill>
                  <a:schemeClr val="bg1"/>
                </a:solidFill>
              </a:rPr>
              <a:t>= 2.3 x</a:t>
            </a:r>
          </a:p>
          <a:p>
            <a:pPr lvl="0"/>
            <a:endParaRPr lang="fr-CA" sz="1600" dirty="0">
              <a:solidFill>
                <a:schemeClr val="bg1"/>
              </a:solidFill>
            </a:endParaRPr>
          </a:p>
          <a:p>
            <a:pPr lvl="0"/>
            <a:r>
              <a:rPr lang="en-US" sz="1600" dirty="0">
                <a:solidFill>
                  <a:schemeClr val="bg1"/>
                </a:solidFill>
              </a:rPr>
              <a:t>Emotional deficiencies in childhood </a:t>
            </a:r>
            <a:r>
              <a:rPr lang="fr-CA" sz="1600" dirty="0">
                <a:solidFill>
                  <a:schemeClr val="bg1"/>
                </a:solidFill>
              </a:rPr>
              <a:t>= 2.6 x</a:t>
            </a:r>
          </a:p>
          <a:p>
            <a:pPr lvl="0"/>
            <a:endParaRPr lang="fr-CA" sz="1600" dirty="0">
              <a:solidFill>
                <a:schemeClr val="bg1"/>
              </a:solidFill>
            </a:endParaRPr>
          </a:p>
          <a:p>
            <a:pPr lvl="0"/>
            <a:r>
              <a:rPr lang="en-US" sz="1600" dirty="0">
                <a:solidFill>
                  <a:schemeClr val="bg1"/>
                </a:solidFill>
              </a:rPr>
              <a:t>Having a partner with a probable alcohol dependence problem </a:t>
            </a:r>
            <a:r>
              <a:rPr lang="fr-CA" sz="1600" dirty="0">
                <a:solidFill>
                  <a:schemeClr val="bg1"/>
                </a:solidFill>
              </a:rPr>
              <a:t>= 4.7 x</a:t>
            </a:r>
          </a:p>
          <a:p>
            <a:pPr lvl="0"/>
            <a:endParaRPr lang="fr-CA" sz="1600" dirty="0">
              <a:solidFill>
                <a:schemeClr val="bg1"/>
              </a:solidFill>
            </a:endParaRPr>
          </a:p>
          <a:p>
            <a:pPr lvl="0"/>
            <a:r>
              <a:rPr lang="en-US" sz="1600" dirty="0">
                <a:solidFill>
                  <a:schemeClr val="bg1"/>
                </a:solidFill>
              </a:rPr>
              <a:t>Have integrated a submissive script based on gender stereotypes (i.e., a tendency to be conformist, passive, fearful, indecisive, etc.) </a:t>
            </a:r>
            <a:r>
              <a:rPr lang="fr-CA" sz="1600" dirty="0">
                <a:solidFill>
                  <a:schemeClr val="bg1"/>
                </a:solidFill>
              </a:rPr>
              <a:t>= 7.6 x</a:t>
            </a:r>
          </a:p>
        </p:txBody>
      </p:sp>
    </p:spTree>
    <p:extLst>
      <p:ext uri="{BB962C8B-B14F-4D97-AF65-F5344CB8AC3E}">
        <p14:creationId xmlns:p14="http://schemas.microsoft.com/office/powerpoint/2010/main" val="2739318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74C189C-8B5F-1BB0-16CB-E3E9AA7D84B4}"/>
              </a:ext>
            </a:extLst>
          </p:cNvPr>
          <p:cNvSpPr/>
          <p:nvPr>
            <p:custDataLst>
              <p:tags r:id="rId1"/>
            </p:custDataLst>
          </p:nvPr>
        </p:nvSpPr>
        <p:spPr>
          <a:xfrm>
            <a:off x="0" y="15320"/>
            <a:ext cx="12192000" cy="6858000"/>
          </a:xfrm>
          <a:prstGeom prst="rect">
            <a:avLst/>
          </a:prstGeom>
          <a:solidFill>
            <a:schemeClr val="tx1">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Title 9">
            <a:extLst>
              <a:ext uri="{FF2B5EF4-FFF2-40B4-BE49-F238E27FC236}">
                <a16:creationId xmlns:a16="http://schemas.microsoft.com/office/drawing/2014/main" id="{F253E442-C966-BF47-A022-DDAA2A6FEA48}"/>
              </a:ext>
            </a:extLst>
          </p:cNvPr>
          <p:cNvSpPr>
            <a:spLocks noGrp="1"/>
          </p:cNvSpPr>
          <p:nvPr>
            <p:ph type="title"/>
            <p:custDataLst>
              <p:tags r:id="rId2"/>
            </p:custDataLst>
          </p:nvPr>
        </p:nvSpPr>
        <p:spPr/>
        <p:txBody>
          <a:bodyPr/>
          <a:lstStyle/>
          <a:p>
            <a:r>
              <a:rPr lang="en-US" dirty="0"/>
              <a:t>Results</a:t>
            </a:r>
          </a:p>
        </p:txBody>
      </p:sp>
      <p:cxnSp>
        <p:nvCxnSpPr>
          <p:cNvPr id="6" name="Straight Connector 5">
            <a:extLst>
              <a:ext uri="{FF2B5EF4-FFF2-40B4-BE49-F238E27FC236}">
                <a16:creationId xmlns:a16="http://schemas.microsoft.com/office/drawing/2014/main" id="{FAD7BE2C-4E52-6E40-83F8-6BB9BB0244A2}"/>
              </a:ext>
              <a:ext uri="{C183D7F6-B498-43B3-948B-1728B52AA6E4}">
                <adec:decorative xmlns:adec="http://schemas.microsoft.com/office/drawing/2017/decorative" val="1"/>
              </a:ext>
            </a:extLst>
          </p:cNvPr>
          <p:cNvCxnSpPr>
            <a:cxnSpLocks/>
          </p:cNvCxnSpPr>
          <p:nvPr>
            <p:custDataLst>
              <p:tags r:id="rId3"/>
            </p:custDataLst>
          </p:nvPr>
        </p:nvCxnSpPr>
        <p:spPr>
          <a:xfrm>
            <a:off x="1036261" y="1876617"/>
            <a:ext cx="10122586" cy="0"/>
          </a:xfrm>
          <a:prstGeom prst="line">
            <a:avLst/>
          </a:prstGeom>
          <a:ln w="76200"/>
        </p:spPr>
        <p:style>
          <a:lnRef idx="1">
            <a:schemeClr val="dk1"/>
          </a:lnRef>
          <a:fillRef idx="0">
            <a:schemeClr val="dk1"/>
          </a:fillRef>
          <a:effectRef idx="0">
            <a:schemeClr val="dk1"/>
          </a:effectRef>
          <a:fontRef idx="minor">
            <a:schemeClr val="tx1"/>
          </a:fontRef>
        </p:style>
      </p:cxnSp>
      <p:sp>
        <p:nvSpPr>
          <p:cNvPr id="13" name="Slide Number Placeholder 5">
            <a:extLst>
              <a:ext uri="{FF2B5EF4-FFF2-40B4-BE49-F238E27FC236}">
                <a16:creationId xmlns:a16="http://schemas.microsoft.com/office/drawing/2014/main" id="{2ADE5F9E-39DA-49B7-8AA0-FF8E2B15DEEB}"/>
              </a:ext>
            </a:extLst>
          </p:cNvPr>
          <p:cNvSpPr>
            <a:spLocks noGrp="1"/>
          </p:cNvSpPr>
          <p:nvPr>
            <p:custDataLst>
              <p:tags r:id="rId4"/>
            </p:custDataLst>
          </p:nvPr>
        </p:nvSpPr>
        <p:spPr>
          <a:xfrm>
            <a:off x="11494800" y="6292800"/>
            <a:ext cx="412750" cy="1828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42</a:t>
            </a:r>
          </a:p>
        </p:txBody>
      </p:sp>
      <p:sp>
        <p:nvSpPr>
          <p:cNvPr id="3" name="ZoneTexte 2">
            <a:extLst>
              <a:ext uri="{FF2B5EF4-FFF2-40B4-BE49-F238E27FC236}">
                <a16:creationId xmlns:a16="http://schemas.microsoft.com/office/drawing/2014/main" id="{CB3B99D2-380D-54E3-7955-DB543BC8D25F}"/>
              </a:ext>
            </a:extLst>
          </p:cNvPr>
          <p:cNvSpPr txBox="1"/>
          <p:nvPr>
            <p:custDataLst>
              <p:tags r:id="rId5"/>
            </p:custDataLst>
          </p:nvPr>
        </p:nvSpPr>
        <p:spPr>
          <a:xfrm>
            <a:off x="1028700" y="2509516"/>
            <a:ext cx="3757808" cy="615553"/>
          </a:xfrm>
          <a:prstGeom prst="rect">
            <a:avLst/>
          </a:prstGeom>
          <a:noFill/>
        </p:spPr>
        <p:txBody>
          <a:bodyPr wrap="square" rtlCol="0">
            <a:spAutoFit/>
          </a:bodyPr>
          <a:lstStyle/>
          <a:p>
            <a:r>
              <a:rPr lang="fr-FR" sz="1600" dirty="0">
                <a:solidFill>
                  <a:schemeClr val="bg1"/>
                </a:solidFill>
              </a:rPr>
              <a:t>1. </a:t>
            </a:r>
            <a:r>
              <a:rPr lang="en-US" sz="1600" dirty="0">
                <a:solidFill>
                  <a:schemeClr val="bg1"/>
                </a:solidFill>
              </a:rPr>
              <a:t>Lack of a clear definition</a:t>
            </a:r>
            <a:endParaRPr lang="fr-FR" sz="1600" dirty="0">
              <a:solidFill>
                <a:schemeClr val="bg1"/>
              </a:solidFill>
            </a:endParaRPr>
          </a:p>
          <a:p>
            <a:endParaRPr lang="fr-FR" dirty="0">
              <a:solidFill>
                <a:schemeClr val="bg1"/>
              </a:solidFill>
            </a:endParaRPr>
          </a:p>
        </p:txBody>
      </p:sp>
      <p:sp>
        <p:nvSpPr>
          <p:cNvPr id="4" name="ZoneTexte 3">
            <a:extLst>
              <a:ext uri="{FF2B5EF4-FFF2-40B4-BE49-F238E27FC236}">
                <a16:creationId xmlns:a16="http://schemas.microsoft.com/office/drawing/2014/main" id="{7900A905-6135-F381-9446-3A45E1EA875A}"/>
              </a:ext>
            </a:extLst>
          </p:cNvPr>
          <p:cNvSpPr txBox="1"/>
          <p:nvPr>
            <p:custDataLst>
              <p:tags r:id="rId6"/>
            </p:custDataLst>
          </p:nvPr>
        </p:nvSpPr>
        <p:spPr>
          <a:xfrm>
            <a:off x="6711981" y="2509516"/>
            <a:ext cx="3757808" cy="584775"/>
          </a:xfrm>
          <a:prstGeom prst="rect">
            <a:avLst/>
          </a:prstGeom>
          <a:noFill/>
        </p:spPr>
        <p:txBody>
          <a:bodyPr wrap="square" rtlCol="0">
            <a:spAutoFit/>
          </a:bodyPr>
          <a:lstStyle/>
          <a:p>
            <a:r>
              <a:rPr lang="en-US" sz="1600" dirty="0">
                <a:solidFill>
                  <a:schemeClr val="bg1"/>
                </a:solidFill>
              </a:rPr>
              <a:t>Benefits of a broad definition
</a:t>
            </a:r>
            <a:endParaRPr lang="fr-FR" sz="1600" dirty="0">
              <a:solidFill>
                <a:schemeClr val="bg1"/>
              </a:solidFill>
            </a:endParaRPr>
          </a:p>
        </p:txBody>
      </p:sp>
      <p:sp>
        <p:nvSpPr>
          <p:cNvPr id="5" name="ZoneTexte 4">
            <a:extLst>
              <a:ext uri="{FF2B5EF4-FFF2-40B4-BE49-F238E27FC236}">
                <a16:creationId xmlns:a16="http://schemas.microsoft.com/office/drawing/2014/main" id="{E1A73FB1-E311-356E-F47E-B9A24DD47772}"/>
              </a:ext>
            </a:extLst>
          </p:cNvPr>
          <p:cNvSpPr txBox="1"/>
          <p:nvPr>
            <p:custDataLst>
              <p:tags r:id="rId7"/>
            </p:custDataLst>
          </p:nvPr>
        </p:nvSpPr>
        <p:spPr>
          <a:xfrm>
            <a:off x="1021139" y="3139071"/>
            <a:ext cx="4705894" cy="584775"/>
          </a:xfrm>
          <a:prstGeom prst="rect">
            <a:avLst/>
          </a:prstGeom>
          <a:noFill/>
        </p:spPr>
        <p:txBody>
          <a:bodyPr wrap="square" rtlCol="0">
            <a:spAutoFit/>
          </a:bodyPr>
          <a:lstStyle/>
          <a:p>
            <a:r>
              <a:rPr lang="fr-CA" sz="1600" kern="100" dirty="0">
                <a:solidFill>
                  <a:schemeClr val="bg1"/>
                </a:solidFill>
                <a:effectLst/>
                <a:ea typeface="Calibri" panose="020F0502020204030204" pitchFamily="34" charset="0"/>
                <a:cs typeface="Times New Roman" panose="02020603050405020304" pitchFamily="18" charset="0"/>
              </a:rPr>
              <a:t>2. </a:t>
            </a:r>
            <a:r>
              <a:rPr lang="en-US" sz="1600" kern="100" dirty="0">
                <a:solidFill>
                  <a:schemeClr val="bg1"/>
                </a:solidFill>
                <a:ea typeface="Calibri" panose="020F0502020204030204" pitchFamily="34" charset="0"/>
                <a:cs typeface="Times New Roman" panose="02020603050405020304" pitchFamily="18" charset="0"/>
              </a:rPr>
              <a:t>Limitations of hypotheses and etiological theories of codependency</a:t>
            </a:r>
            <a:endParaRPr lang="fr-CA" sz="1600" kern="100" dirty="0">
              <a:solidFill>
                <a:schemeClr val="bg1"/>
              </a:solidFill>
              <a:effectLst/>
              <a:ea typeface="Calibri" panose="020F0502020204030204" pitchFamily="34" charset="0"/>
              <a:cs typeface="Times New Roman" panose="02020603050405020304" pitchFamily="18" charset="0"/>
            </a:endParaRPr>
          </a:p>
        </p:txBody>
      </p:sp>
      <p:sp>
        <p:nvSpPr>
          <p:cNvPr id="7" name="ZoneTexte 6">
            <a:extLst>
              <a:ext uri="{FF2B5EF4-FFF2-40B4-BE49-F238E27FC236}">
                <a16:creationId xmlns:a16="http://schemas.microsoft.com/office/drawing/2014/main" id="{36C075F3-F67A-B343-3B09-0957623404D0}"/>
              </a:ext>
            </a:extLst>
          </p:cNvPr>
          <p:cNvSpPr txBox="1"/>
          <p:nvPr>
            <p:custDataLst>
              <p:tags r:id="rId8"/>
            </p:custDataLst>
          </p:nvPr>
        </p:nvSpPr>
        <p:spPr>
          <a:xfrm>
            <a:off x="1036261" y="4080647"/>
            <a:ext cx="3757808" cy="338554"/>
          </a:xfrm>
          <a:prstGeom prst="rect">
            <a:avLst/>
          </a:prstGeom>
          <a:noFill/>
        </p:spPr>
        <p:txBody>
          <a:bodyPr wrap="square" rtlCol="0">
            <a:spAutoFit/>
          </a:bodyPr>
          <a:lstStyle/>
          <a:p>
            <a:r>
              <a:rPr lang="fr-FR" sz="1600" dirty="0">
                <a:solidFill>
                  <a:schemeClr val="bg1"/>
                </a:solidFill>
              </a:rPr>
              <a:t>3. </a:t>
            </a:r>
            <a:r>
              <a:rPr lang="fr-FR" sz="1600" dirty="0" err="1">
                <a:solidFill>
                  <a:schemeClr val="bg1"/>
                </a:solidFill>
              </a:rPr>
              <a:t>Clinical</a:t>
            </a:r>
            <a:r>
              <a:rPr lang="fr-FR" sz="1600" dirty="0">
                <a:solidFill>
                  <a:schemeClr val="bg1"/>
                </a:solidFill>
              </a:rPr>
              <a:t> Issues</a:t>
            </a:r>
          </a:p>
        </p:txBody>
      </p:sp>
      <p:sp>
        <p:nvSpPr>
          <p:cNvPr id="8" name="ZoneTexte 7">
            <a:extLst>
              <a:ext uri="{FF2B5EF4-FFF2-40B4-BE49-F238E27FC236}">
                <a16:creationId xmlns:a16="http://schemas.microsoft.com/office/drawing/2014/main" id="{EFC9EB2E-E233-71E4-747C-8FDA2B134975}"/>
              </a:ext>
            </a:extLst>
          </p:cNvPr>
          <p:cNvSpPr txBox="1"/>
          <p:nvPr>
            <p:custDataLst>
              <p:tags r:id="rId9"/>
            </p:custDataLst>
          </p:nvPr>
        </p:nvSpPr>
        <p:spPr>
          <a:xfrm>
            <a:off x="1021139" y="4792651"/>
            <a:ext cx="3757808" cy="584775"/>
          </a:xfrm>
          <a:prstGeom prst="rect">
            <a:avLst/>
          </a:prstGeom>
          <a:noFill/>
        </p:spPr>
        <p:txBody>
          <a:bodyPr wrap="square" rtlCol="0">
            <a:spAutoFit/>
          </a:bodyPr>
          <a:lstStyle/>
          <a:p>
            <a:r>
              <a:rPr lang="fr-FR" sz="1600" dirty="0">
                <a:solidFill>
                  <a:schemeClr val="bg1"/>
                </a:solidFill>
              </a:rPr>
              <a:t>4. </a:t>
            </a:r>
            <a:r>
              <a:rPr lang="en-US" sz="1600" dirty="0">
                <a:solidFill>
                  <a:schemeClr val="bg1"/>
                </a:solidFill>
              </a:rPr>
              <a:t>Concept taken up by popular psychology</a:t>
            </a:r>
            <a:endParaRPr lang="fr-FR" sz="1600" dirty="0">
              <a:solidFill>
                <a:schemeClr val="bg1"/>
              </a:solidFill>
            </a:endParaRPr>
          </a:p>
        </p:txBody>
      </p:sp>
      <p:sp>
        <p:nvSpPr>
          <p:cNvPr id="9" name="ZoneTexte 8">
            <a:extLst>
              <a:ext uri="{FF2B5EF4-FFF2-40B4-BE49-F238E27FC236}">
                <a16:creationId xmlns:a16="http://schemas.microsoft.com/office/drawing/2014/main" id="{36A09D7F-D157-61D5-C2AB-B5B763362841}"/>
              </a:ext>
            </a:extLst>
          </p:cNvPr>
          <p:cNvSpPr txBox="1"/>
          <p:nvPr>
            <p:custDataLst>
              <p:tags r:id="rId10"/>
            </p:custDataLst>
          </p:nvPr>
        </p:nvSpPr>
        <p:spPr>
          <a:xfrm>
            <a:off x="1028700" y="5689655"/>
            <a:ext cx="3757808" cy="338554"/>
          </a:xfrm>
          <a:prstGeom prst="rect">
            <a:avLst/>
          </a:prstGeom>
          <a:noFill/>
        </p:spPr>
        <p:txBody>
          <a:bodyPr wrap="square" rtlCol="0">
            <a:spAutoFit/>
          </a:bodyPr>
          <a:lstStyle/>
          <a:p>
            <a:r>
              <a:rPr lang="fr-FR" sz="1600" dirty="0">
                <a:solidFill>
                  <a:schemeClr val="bg1"/>
                </a:solidFill>
              </a:rPr>
              <a:t>5. </a:t>
            </a:r>
            <a:r>
              <a:rPr lang="fr-FR" sz="1600" dirty="0" err="1">
                <a:solidFill>
                  <a:schemeClr val="bg1"/>
                </a:solidFill>
              </a:rPr>
              <a:t>Feminist</a:t>
            </a:r>
            <a:r>
              <a:rPr lang="fr-FR" sz="1600" dirty="0">
                <a:solidFill>
                  <a:schemeClr val="bg1"/>
                </a:solidFill>
              </a:rPr>
              <a:t> </a:t>
            </a:r>
            <a:r>
              <a:rPr lang="fr-FR" sz="1600" dirty="0" err="1">
                <a:solidFill>
                  <a:schemeClr val="bg1"/>
                </a:solidFill>
              </a:rPr>
              <a:t>criticism</a:t>
            </a:r>
            <a:endParaRPr lang="fr-FR" sz="1600" dirty="0">
              <a:solidFill>
                <a:schemeClr val="bg1"/>
              </a:solidFill>
            </a:endParaRPr>
          </a:p>
        </p:txBody>
      </p:sp>
      <p:sp>
        <p:nvSpPr>
          <p:cNvPr id="11" name="ZoneTexte 10">
            <a:extLst>
              <a:ext uri="{FF2B5EF4-FFF2-40B4-BE49-F238E27FC236}">
                <a16:creationId xmlns:a16="http://schemas.microsoft.com/office/drawing/2014/main" id="{FF7897B9-800B-7F8C-7B21-86537F2EAC51}"/>
              </a:ext>
            </a:extLst>
          </p:cNvPr>
          <p:cNvSpPr txBox="1"/>
          <p:nvPr>
            <p:custDataLst>
              <p:tags r:id="rId11"/>
            </p:custDataLst>
          </p:nvPr>
        </p:nvSpPr>
        <p:spPr>
          <a:xfrm>
            <a:off x="6711981" y="3092904"/>
            <a:ext cx="3757808" cy="584775"/>
          </a:xfrm>
          <a:prstGeom prst="rect">
            <a:avLst/>
          </a:prstGeom>
          <a:noFill/>
        </p:spPr>
        <p:txBody>
          <a:bodyPr wrap="square" rtlCol="0">
            <a:spAutoFit/>
          </a:bodyPr>
          <a:lstStyle/>
          <a:p>
            <a:r>
              <a:rPr lang="en-US" sz="1600" dirty="0">
                <a:solidFill>
                  <a:schemeClr val="bg1"/>
                </a:solidFill>
              </a:rPr>
              <a:t>Support for etiological hypotheses and theories</a:t>
            </a:r>
            <a:endParaRPr lang="fr-FR" sz="1600" dirty="0">
              <a:solidFill>
                <a:schemeClr val="bg1"/>
              </a:solidFill>
            </a:endParaRPr>
          </a:p>
        </p:txBody>
      </p:sp>
      <p:sp>
        <p:nvSpPr>
          <p:cNvPr id="15" name="ZoneTexte 14">
            <a:extLst>
              <a:ext uri="{FF2B5EF4-FFF2-40B4-BE49-F238E27FC236}">
                <a16:creationId xmlns:a16="http://schemas.microsoft.com/office/drawing/2014/main" id="{4F4275BE-C9A2-006C-DC41-6B0A7FB3EE74}"/>
              </a:ext>
            </a:extLst>
          </p:cNvPr>
          <p:cNvSpPr txBox="1"/>
          <p:nvPr>
            <p:custDataLst>
              <p:tags r:id="rId12"/>
            </p:custDataLst>
          </p:nvPr>
        </p:nvSpPr>
        <p:spPr>
          <a:xfrm>
            <a:off x="6727103" y="4092973"/>
            <a:ext cx="3757808" cy="338554"/>
          </a:xfrm>
          <a:prstGeom prst="rect">
            <a:avLst/>
          </a:prstGeom>
          <a:noFill/>
        </p:spPr>
        <p:txBody>
          <a:bodyPr wrap="square" rtlCol="0">
            <a:spAutoFit/>
          </a:bodyPr>
          <a:lstStyle/>
          <a:p>
            <a:r>
              <a:rPr lang="fr-FR" sz="1600" dirty="0" err="1">
                <a:solidFill>
                  <a:schemeClr val="bg1"/>
                </a:solidFill>
              </a:rPr>
              <a:t>Clinical</a:t>
            </a:r>
            <a:r>
              <a:rPr lang="fr-FR" sz="1600" dirty="0">
                <a:solidFill>
                  <a:schemeClr val="bg1"/>
                </a:solidFill>
              </a:rPr>
              <a:t> </a:t>
            </a:r>
            <a:r>
              <a:rPr lang="fr-FR" sz="1600" dirty="0" err="1">
                <a:solidFill>
                  <a:schemeClr val="bg1"/>
                </a:solidFill>
              </a:rPr>
              <a:t>usefulness</a:t>
            </a:r>
            <a:r>
              <a:rPr lang="fr-FR" sz="1600" dirty="0">
                <a:solidFill>
                  <a:schemeClr val="bg1"/>
                </a:solidFill>
              </a:rPr>
              <a:t> of the concept</a:t>
            </a:r>
          </a:p>
        </p:txBody>
      </p:sp>
      <p:sp>
        <p:nvSpPr>
          <p:cNvPr id="16" name="ZoneTexte 15">
            <a:extLst>
              <a:ext uri="{FF2B5EF4-FFF2-40B4-BE49-F238E27FC236}">
                <a16:creationId xmlns:a16="http://schemas.microsoft.com/office/drawing/2014/main" id="{23803B93-EA09-D711-4147-B90C69885792}"/>
              </a:ext>
            </a:extLst>
          </p:cNvPr>
          <p:cNvSpPr txBox="1"/>
          <p:nvPr>
            <p:custDataLst>
              <p:tags r:id="rId13"/>
            </p:custDataLst>
          </p:nvPr>
        </p:nvSpPr>
        <p:spPr>
          <a:xfrm>
            <a:off x="6711981" y="4801877"/>
            <a:ext cx="3757808" cy="584775"/>
          </a:xfrm>
          <a:prstGeom prst="rect">
            <a:avLst/>
          </a:prstGeom>
          <a:noFill/>
        </p:spPr>
        <p:txBody>
          <a:bodyPr wrap="square" rtlCol="0">
            <a:spAutoFit/>
          </a:bodyPr>
          <a:lstStyle/>
          <a:p>
            <a:r>
              <a:rPr lang="fr-FR" sz="1600" dirty="0" err="1">
                <a:solidFill>
                  <a:schemeClr val="bg1"/>
                </a:solidFill>
              </a:rPr>
              <a:t>Popularity</a:t>
            </a:r>
            <a:r>
              <a:rPr lang="fr-FR" sz="1600" dirty="0">
                <a:solidFill>
                  <a:schemeClr val="bg1"/>
                </a:solidFill>
              </a:rPr>
              <a:t> of the concept
</a:t>
            </a:r>
          </a:p>
        </p:txBody>
      </p:sp>
      <p:sp>
        <p:nvSpPr>
          <p:cNvPr id="17" name="ZoneTexte 16">
            <a:extLst>
              <a:ext uri="{FF2B5EF4-FFF2-40B4-BE49-F238E27FC236}">
                <a16:creationId xmlns:a16="http://schemas.microsoft.com/office/drawing/2014/main" id="{901CCBF1-C950-C747-8BF1-54EA94DE884A}"/>
              </a:ext>
            </a:extLst>
          </p:cNvPr>
          <p:cNvSpPr txBox="1"/>
          <p:nvPr>
            <p:custDataLst>
              <p:tags r:id="rId14"/>
            </p:custDataLst>
          </p:nvPr>
        </p:nvSpPr>
        <p:spPr>
          <a:xfrm>
            <a:off x="6711981" y="5689655"/>
            <a:ext cx="3757808" cy="584775"/>
          </a:xfrm>
          <a:prstGeom prst="rect">
            <a:avLst/>
          </a:prstGeom>
          <a:noFill/>
        </p:spPr>
        <p:txBody>
          <a:bodyPr wrap="square" rtlCol="0">
            <a:spAutoFit/>
          </a:bodyPr>
          <a:lstStyle/>
          <a:p>
            <a:r>
              <a:rPr lang="fr-FR" sz="1600" dirty="0">
                <a:solidFill>
                  <a:schemeClr val="bg1"/>
                </a:solidFill>
              </a:rPr>
              <a:t>Evolution of the concept
</a:t>
            </a:r>
          </a:p>
        </p:txBody>
      </p:sp>
      <p:cxnSp>
        <p:nvCxnSpPr>
          <p:cNvPr id="19" name="Connecteur droit avec flèche 18">
            <a:extLst>
              <a:ext uri="{FF2B5EF4-FFF2-40B4-BE49-F238E27FC236}">
                <a16:creationId xmlns:a16="http://schemas.microsoft.com/office/drawing/2014/main" id="{40B2943B-0FD3-43EA-DE1D-FF0D263E38C4}"/>
              </a:ext>
            </a:extLst>
          </p:cNvPr>
          <p:cNvCxnSpPr/>
          <p:nvPr>
            <p:custDataLst>
              <p:tags r:id="rId15"/>
            </p:custDataLst>
          </p:nvPr>
        </p:nvCxnSpPr>
        <p:spPr>
          <a:xfrm>
            <a:off x="4590565" y="2694182"/>
            <a:ext cx="1998617"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1" name="Connecteur droit avec flèche 20">
            <a:extLst>
              <a:ext uri="{FF2B5EF4-FFF2-40B4-BE49-F238E27FC236}">
                <a16:creationId xmlns:a16="http://schemas.microsoft.com/office/drawing/2014/main" id="{F6475806-5737-83B8-8F46-0426FC9BCE7C}"/>
              </a:ext>
            </a:extLst>
          </p:cNvPr>
          <p:cNvCxnSpPr/>
          <p:nvPr>
            <p:custDataLst>
              <p:tags r:id="rId16"/>
            </p:custDataLst>
          </p:nvPr>
        </p:nvCxnSpPr>
        <p:spPr>
          <a:xfrm>
            <a:off x="5282896" y="3319413"/>
            <a:ext cx="1306286"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3" name="Connecteur droit avec flèche 22">
            <a:extLst>
              <a:ext uri="{FF2B5EF4-FFF2-40B4-BE49-F238E27FC236}">
                <a16:creationId xmlns:a16="http://schemas.microsoft.com/office/drawing/2014/main" id="{9EAC3EDE-C035-07AD-054D-EBF443279CBA}"/>
              </a:ext>
            </a:extLst>
          </p:cNvPr>
          <p:cNvCxnSpPr>
            <a:cxnSpLocks/>
          </p:cNvCxnSpPr>
          <p:nvPr>
            <p:custDataLst>
              <p:tags r:id="rId17"/>
            </p:custDataLst>
          </p:nvPr>
        </p:nvCxnSpPr>
        <p:spPr>
          <a:xfrm>
            <a:off x="4396681" y="4277639"/>
            <a:ext cx="2207623"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Connecteur droit avec flèche 25">
            <a:extLst>
              <a:ext uri="{FF2B5EF4-FFF2-40B4-BE49-F238E27FC236}">
                <a16:creationId xmlns:a16="http://schemas.microsoft.com/office/drawing/2014/main" id="{12386127-032F-1CF2-B502-201F6B90E02D}"/>
              </a:ext>
            </a:extLst>
          </p:cNvPr>
          <p:cNvCxnSpPr/>
          <p:nvPr>
            <p:custDataLst>
              <p:tags r:id="rId18"/>
            </p:custDataLst>
          </p:nvPr>
        </p:nvCxnSpPr>
        <p:spPr>
          <a:xfrm>
            <a:off x="4778947" y="4986543"/>
            <a:ext cx="1810235"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8" name="Connecteur droit avec flèche 27">
            <a:extLst>
              <a:ext uri="{FF2B5EF4-FFF2-40B4-BE49-F238E27FC236}">
                <a16:creationId xmlns:a16="http://schemas.microsoft.com/office/drawing/2014/main" id="{C16A4C63-CE55-79E2-0F35-0B6044A350F5}"/>
              </a:ext>
            </a:extLst>
          </p:cNvPr>
          <p:cNvCxnSpPr/>
          <p:nvPr>
            <p:custDataLst>
              <p:tags r:id="rId19"/>
            </p:custDataLst>
          </p:nvPr>
        </p:nvCxnSpPr>
        <p:spPr>
          <a:xfrm>
            <a:off x="3374086" y="5874321"/>
            <a:ext cx="3215096"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29" name="ZoneTexte 28">
            <a:extLst>
              <a:ext uri="{FF2B5EF4-FFF2-40B4-BE49-F238E27FC236}">
                <a16:creationId xmlns:a16="http://schemas.microsoft.com/office/drawing/2014/main" id="{060EB4AD-3216-9191-AD29-707FE9F59838}"/>
              </a:ext>
            </a:extLst>
          </p:cNvPr>
          <p:cNvSpPr txBox="1"/>
          <p:nvPr>
            <p:custDataLst>
              <p:tags r:id="rId20"/>
            </p:custDataLst>
          </p:nvPr>
        </p:nvSpPr>
        <p:spPr>
          <a:xfrm>
            <a:off x="963297" y="2046403"/>
            <a:ext cx="6866768" cy="369332"/>
          </a:xfrm>
          <a:prstGeom prst="rect">
            <a:avLst/>
          </a:prstGeom>
          <a:noFill/>
        </p:spPr>
        <p:txBody>
          <a:bodyPr wrap="square" rtlCol="0">
            <a:spAutoFit/>
          </a:bodyPr>
          <a:lstStyle/>
          <a:p>
            <a:r>
              <a:rPr lang="fr-FR" b="1" dirty="0">
                <a:solidFill>
                  <a:schemeClr val="bg1"/>
                </a:solidFill>
              </a:rPr>
              <a:t>Main </a:t>
            </a:r>
            <a:r>
              <a:rPr lang="fr-FR" b="1" dirty="0" err="1">
                <a:solidFill>
                  <a:schemeClr val="bg1"/>
                </a:solidFill>
              </a:rPr>
              <a:t>themes</a:t>
            </a:r>
            <a:r>
              <a:rPr lang="fr-FR" b="1" dirty="0">
                <a:solidFill>
                  <a:schemeClr val="bg1"/>
                </a:solidFill>
              </a:rPr>
              <a:t>:</a:t>
            </a:r>
          </a:p>
        </p:txBody>
      </p:sp>
      <p:sp>
        <p:nvSpPr>
          <p:cNvPr id="12" name="Rectangle 11">
            <a:extLst>
              <a:ext uri="{FF2B5EF4-FFF2-40B4-BE49-F238E27FC236}">
                <a16:creationId xmlns:a16="http://schemas.microsoft.com/office/drawing/2014/main" id="{86C4490E-15FB-7C32-CD2E-341E2551AF2A}"/>
              </a:ext>
            </a:extLst>
          </p:cNvPr>
          <p:cNvSpPr/>
          <p:nvPr>
            <p:custDataLst>
              <p:tags r:id="rId21"/>
            </p:custDataLst>
          </p:nvPr>
        </p:nvSpPr>
        <p:spPr>
          <a:xfrm>
            <a:off x="784375" y="3991096"/>
            <a:ext cx="9610996" cy="53994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18144078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33867"/>
            <a:ext cx="11163300" cy="585893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10013769" cy="645284"/>
          </a:xfrm>
        </p:spPr>
        <p:txBody>
          <a:bodyPr/>
          <a:lstStyle/>
          <a:p>
            <a:pPr lvl="0"/>
            <a:r>
              <a:rPr lang="fr-CA" sz="3600" kern="100" dirty="0" err="1">
                <a:solidFill>
                  <a:schemeClr val="bg1"/>
                </a:solidFill>
                <a:effectLst/>
                <a:ea typeface="Calibri" panose="020F0502020204030204" pitchFamily="34" charset="0"/>
                <a:cs typeface="Times New Roman" panose="02020603050405020304" pitchFamily="18" charset="0"/>
              </a:rPr>
              <a:t>Clinical</a:t>
            </a:r>
            <a:r>
              <a:rPr lang="fr-CA" sz="3600" kern="100" dirty="0">
                <a:solidFill>
                  <a:schemeClr val="bg1"/>
                </a:solidFill>
                <a:effectLst/>
                <a:ea typeface="Calibri" panose="020F0502020204030204" pitchFamily="34" charset="0"/>
                <a:cs typeface="Times New Roman" panose="02020603050405020304" pitchFamily="18" charset="0"/>
              </a:rPr>
              <a:t> issues</a:t>
            </a:r>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28</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2" name="ZoneTexte 1">
            <a:extLst>
              <a:ext uri="{FF2B5EF4-FFF2-40B4-BE49-F238E27FC236}">
                <a16:creationId xmlns:a16="http://schemas.microsoft.com/office/drawing/2014/main" id="{0A6F5E66-F386-6905-CCA3-F77D7FB91EDF}"/>
              </a:ext>
            </a:extLst>
          </p:cNvPr>
          <p:cNvSpPr txBox="1"/>
          <p:nvPr>
            <p:custDataLst>
              <p:tags r:id="rId5"/>
            </p:custDataLst>
          </p:nvPr>
        </p:nvSpPr>
        <p:spPr>
          <a:xfrm>
            <a:off x="1028700" y="2306454"/>
            <a:ext cx="9395460" cy="1661993"/>
          </a:xfrm>
          <a:prstGeom prst="rect">
            <a:avLst/>
          </a:prstGeom>
          <a:noFill/>
        </p:spPr>
        <p:txBody>
          <a:bodyPr wrap="square" rtlCol="0">
            <a:spAutoFit/>
          </a:bodyPr>
          <a:lstStyle/>
          <a:p>
            <a:pPr lvl="0"/>
            <a:endParaRPr lang="fr-CA" dirty="0">
              <a:solidFill>
                <a:schemeClr val="bg1"/>
              </a:solidFill>
            </a:endParaRPr>
          </a:p>
          <a:p>
            <a:pPr marL="285750" lvl="0" indent="-285750">
              <a:buFont typeface="Arial" panose="020B0604020202020204" pitchFamily="34" charset="0"/>
              <a:buChar char="•"/>
            </a:pPr>
            <a:r>
              <a:rPr lang="fr-CA" dirty="0" err="1">
                <a:solidFill>
                  <a:schemeClr val="bg1"/>
                </a:solidFill>
              </a:rPr>
              <a:t>Codependency</a:t>
            </a:r>
            <a:r>
              <a:rPr lang="fr-CA" dirty="0">
                <a:solidFill>
                  <a:schemeClr val="bg1"/>
                </a:solidFill>
              </a:rPr>
              <a:t> </a:t>
            </a:r>
            <a:r>
              <a:rPr lang="en-US" dirty="0">
                <a:solidFill>
                  <a:schemeClr val="bg1"/>
                </a:solidFill>
              </a:rPr>
              <a:t>can lead to the use of confrontation</a:t>
            </a:r>
            <a:r>
              <a:rPr lang="fr-CA" baseline="30000" dirty="0">
                <a:solidFill>
                  <a:schemeClr val="bg1"/>
                </a:solidFill>
              </a:rPr>
              <a:t>1</a:t>
            </a:r>
          </a:p>
          <a:p>
            <a:pPr marL="285750" lvl="0" indent="-285750">
              <a:buFont typeface="Arial" panose="020B0604020202020204" pitchFamily="34" charset="0"/>
              <a:buChar char="•"/>
            </a:pPr>
            <a:endParaRPr lang="fr-CA" dirty="0">
              <a:solidFill>
                <a:schemeClr val="bg1"/>
              </a:solidFill>
            </a:endParaRPr>
          </a:p>
          <a:p>
            <a:pPr lvl="0"/>
            <a:endParaRPr lang="fr-CA" baseline="30000" dirty="0">
              <a:solidFill>
                <a:schemeClr val="bg1"/>
              </a:solidFill>
            </a:endParaRPr>
          </a:p>
          <a:p>
            <a:pPr marL="285750" indent="-285750">
              <a:buFont typeface="Arial" panose="020B0604020202020204" pitchFamily="34" charset="0"/>
              <a:buChar char="•"/>
            </a:pPr>
            <a:r>
              <a:rPr lang="en-US" kern="100" dirty="0">
                <a:solidFill>
                  <a:schemeClr val="bg1"/>
                </a:solidFill>
                <a:ea typeface="Calibri" panose="020F0502020204030204" pitchFamily="34" charset="0"/>
                <a:cs typeface="Times New Roman" panose="02020603050405020304" pitchFamily="18" charset="0"/>
              </a:rPr>
              <a:t>Using the codependency label would have the effect of blaming </a:t>
            </a:r>
            <a:r>
              <a:rPr lang="fr-CA" kern="100" dirty="0" err="1">
                <a:solidFill>
                  <a:schemeClr val="bg1"/>
                </a:solidFill>
                <a:ea typeface="Calibri" panose="020F0502020204030204" pitchFamily="34" charset="0"/>
                <a:cs typeface="Times New Roman" panose="02020603050405020304" pitchFamily="18" charset="0"/>
              </a:rPr>
              <a:t>family</a:t>
            </a:r>
            <a:r>
              <a:rPr lang="fr-CA" kern="100" dirty="0">
                <a:solidFill>
                  <a:schemeClr val="bg1"/>
                </a:solidFill>
                <a:ea typeface="Calibri" panose="020F0502020204030204" pitchFamily="34" charset="0"/>
                <a:cs typeface="Times New Roman" panose="02020603050405020304" pitchFamily="18" charset="0"/>
              </a:rPr>
              <a:t> </a:t>
            </a:r>
            <a:r>
              <a:rPr lang="fr-CA" kern="100" dirty="0" err="1">
                <a:solidFill>
                  <a:schemeClr val="bg1"/>
                </a:solidFill>
                <a:ea typeface="Calibri" panose="020F0502020204030204" pitchFamily="34" charset="0"/>
                <a:cs typeface="Times New Roman" panose="02020603050405020304" pitchFamily="18" charset="0"/>
              </a:rPr>
              <a:t>members</a:t>
            </a:r>
            <a:r>
              <a:rPr lang="fr-CA" kern="100" dirty="0">
                <a:solidFill>
                  <a:schemeClr val="bg1"/>
                </a:solidFill>
                <a:ea typeface="Calibri" panose="020F0502020204030204" pitchFamily="34" charset="0"/>
                <a:cs typeface="Times New Roman" panose="02020603050405020304" pitchFamily="18" charset="0"/>
              </a:rPr>
              <a:t> for the </a:t>
            </a:r>
            <a:r>
              <a:rPr lang="fr-CA" kern="100" dirty="0" err="1">
                <a:solidFill>
                  <a:schemeClr val="bg1"/>
                </a:solidFill>
                <a:ea typeface="Calibri" panose="020F0502020204030204" pitchFamily="34" charset="0"/>
                <a:cs typeface="Times New Roman" panose="02020603050405020304" pitchFamily="18" charset="0"/>
              </a:rPr>
              <a:t>problem</a:t>
            </a:r>
            <a:r>
              <a:rPr lang="fr-CA" kern="100" dirty="0">
                <a:solidFill>
                  <a:schemeClr val="bg1"/>
                </a:solidFill>
                <a:ea typeface="Calibri" panose="020F0502020204030204" pitchFamily="34" charset="0"/>
                <a:cs typeface="Times New Roman" panose="02020603050405020304" pitchFamily="18" charset="0"/>
              </a:rPr>
              <a:t> of </a:t>
            </a:r>
            <a:r>
              <a:rPr lang="fr-CA" kern="100" dirty="0" err="1">
                <a:solidFill>
                  <a:schemeClr val="bg1"/>
                </a:solidFill>
                <a:ea typeface="Calibri" panose="020F0502020204030204" pitchFamily="34" charset="0"/>
                <a:cs typeface="Times New Roman" panose="02020603050405020304" pitchFamily="18" charset="0"/>
              </a:rPr>
              <a:t>their</a:t>
            </a:r>
            <a:r>
              <a:rPr lang="fr-CA" kern="100" dirty="0">
                <a:solidFill>
                  <a:schemeClr val="bg1"/>
                </a:solidFill>
                <a:ea typeface="Calibri" panose="020F0502020204030204" pitchFamily="34" charset="0"/>
                <a:cs typeface="Times New Roman" panose="02020603050405020304" pitchFamily="18" charset="0"/>
              </a:rPr>
              <a:t> </a:t>
            </a:r>
            <a:r>
              <a:rPr lang="fr-CA" kern="100" dirty="0" err="1">
                <a:solidFill>
                  <a:schemeClr val="bg1"/>
                </a:solidFill>
                <a:ea typeface="Calibri" panose="020F0502020204030204" pitchFamily="34" charset="0"/>
                <a:cs typeface="Times New Roman" panose="02020603050405020304" pitchFamily="18" charset="0"/>
              </a:rPr>
              <a:t>loved</a:t>
            </a:r>
            <a:r>
              <a:rPr lang="fr-CA" kern="100" dirty="0">
                <a:solidFill>
                  <a:schemeClr val="bg1"/>
                </a:solidFill>
                <a:ea typeface="Calibri" panose="020F0502020204030204" pitchFamily="34" charset="0"/>
                <a:cs typeface="Times New Roman" panose="02020603050405020304" pitchFamily="18" charset="0"/>
              </a:rPr>
              <a:t> one</a:t>
            </a:r>
            <a:r>
              <a:rPr lang="fr-CA" sz="1800" kern="100" baseline="30000" dirty="0">
                <a:solidFill>
                  <a:schemeClr val="bg1"/>
                </a:solidFill>
                <a:ea typeface="Calibri" panose="020F0502020204030204" pitchFamily="34" charset="0"/>
                <a:cs typeface="Times New Roman" panose="02020603050405020304" pitchFamily="18" charset="0"/>
              </a:rPr>
              <a:t>2</a:t>
            </a:r>
            <a:endParaRPr lang="fr-CA" sz="1800" kern="100" baseline="30000" dirty="0">
              <a:solidFill>
                <a:schemeClr val="bg1"/>
              </a:solidFill>
              <a:effectLst/>
              <a:ea typeface="Calibri" panose="020F0502020204030204" pitchFamily="34" charset="0"/>
              <a:cs typeface="Times New Roman" panose="02020603050405020304" pitchFamily="18" charset="0"/>
            </a:endParaRPr>
          </a:p>
        </p:txBody>
      </p:sp>
      <p:sp>
        <p:nvSpPr>
          <p:cNvPr id="4" name="ZoneTexte 3">
            <a:extLst>
              <a:ext uri="{FF2B5EF4-FFF2-40B4-BE49-F238E27FC236}">
                <a16:creationId xmlns:a16="http://schemas.microsoft.com/office/drawing/2014/main" id="{FDF3C19B-8E5A-7D7C-B7C5-952D91A28723}"/>
              </a:ext>
            </a:extLst>
          </p:cNvPr>
          <p:cNvSpPr txBox="1"/>
          <p:nvPr>
            <p:custDataLst>
              <p:tags r:id="rId6"/>
            </p:custDataLst>
          </p:nvPr>
        </p:nvSpPr>
        <p:spPr>
          <a:xfrm>
            <a:off x="941615" y="6198215"/>
            <a:ext cx="10221685" cy="276999"/>
          </a:xfrm>
          <a:prstGeom prst="rect">
            <a:avLst/>
          </a:prstGeom>
          <a:noFill/>
        </p:spPr>
        <p:txBody>
          <a:bodyPr wrap="square" rtlCol="0">
            <a:spAutoFit/>
          </a:bodyPr>
          <a:lstStyle/>
          <a:p>
            <a:r>
              <a:rPr lang="fr-FR" sz="1200" b="1" dirty="0">
                <a:solidFill>
                  <a:schemeClr val="bg1"/>
                </a:solidFill>
              </a:rPr>
              <a:t>1. </a:t>
            </a:r>
            <a:r>
              <a:rPr lang="fr-FR" sz="1200" dirty="0" err="1">
                <a:solidFill>
                  <a:schemeClr val="bg1"/>
                </a:solidFill>
              </a:rPr>
              <a:t>Calderwood</a:t>
            </a:r>
            <a:r>
              <a:rPr lang="fr-FR" sz="1200" dirty="0">
                <a:solidFill>
                  <a:schemeClr val="bg1"/>
                </a:solidFill>
              </a:rPr>
              <a:t> &amp; </a:t>
            </a:r>
            <a:r>
              <a:rPr lang="fr-FR" sz="1200" dirty="0" err="1">
                <a:solidFill>
                  <a:schemeClr val="bg1"/>
                </a:solidFill>
              </a:rPr>
              <a:t>Rajesparam</a:t>
            </a:r>
            <a:r>
              <a:rPr lang="fr-FR" sz="1200" dirty="0">
                <a:solidFill>
                  <a:schemeClr val="bg1"/>
                </a:solidFill>
              </a:rPr>
              <a:t>, 2014b;</a:t>
            </a:r>
            <a:r>
              <a:rPr lang="fr-FR" sz="1200" b="1" dirty="0">
                <a:solidFill>
                  <a:schemeClr val="bg1"/>
                </a:solidFill>
              </a:rPr>
              <a:t> 2</a:t>
            </a:r>
            <a:r>
              <a:rPr lang="fr-FR" sz="1200" dirty="0">
                <a:solidFill>
                  <a:schemeClr val="bg1"/>
                </a:solidFill>
              </a:rPr>
              <a:t>. </a:t>
            </a:r>
            <a:r>
              <a:rPr lang="fr-FR" sz="1200" dirty="0" err="1">
                <a:solidFill>
                  <a:schemeClr val="bg1"/>
                </a:solidFill>
              </a:rPr>
              <a:t>Hoenigmann</a:t>
            </a:r>
            <a:r>
              <a:rPr lang="fr-FR" sz="1200" dirty="0">
                <a:solidFill>
                  <a:schemeClr val="bg1"/>
                </a:solidFill>
              </a:rPr>
              <a:t>-Lion et Whitehead, (2006); Stafford, (2001 </a:t>
            </a:r>
            <a:r>
              <a:rPr lang="fr-FR" sz="1200" b="1" dirty="0">
                <a:solidFill>
                  <a:schemeClr val="bg1"/>
                </a:solidFill>
              </a:rPr>
              <a:t>3. </a:t>
            </a:r>
            <a:r>
              <a:rPr lang="fr-FR" sz="1200" dirty="0">
                <a:solidFill>
                  <a:schemeClr val="bg1"/>
                </a:solidFill>
              </a:rPr>
              <a:t>Lee, 2014 </a:t>
            </a:r>
          </a:p>
        </p:txBody>
      </p:sp>
    </p:spTree>
    <p:extLst>
      <p:ext uri="{BB962C8B-B14F-4D97-AF65-F5344CB8AC3E}">
        <p14:creationId xmlns:p14="http://schemas.microsoft.com/office/powerpoint/2010/main" val="36654973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10013769" cy="645284"/>
          </a:xfrm>
        </p:spPr>
        <p:txBody>
          <a:bodyPr/>
          <a:lstStyle/>
          <a:p>
            <a:pPr lvl="0"/>
            <a:r>
              <a:rPr lang="fr-CA" sz="3600" kern="100" dirty="0" err="1">
                <a:solidFill>
                  <a:schemeClr val="bg1"/>
                </a:solidFill>
                <a:effectLst/>
                <a:ea typeface="Calibri" panose="020F0502020204030204" pitchFamily="34" charset="0"/>
                <a:cs typeface="Times New Roman" panose="02020603050405020304" pitchFamily="18" charset="0"/>
              </a:rPr>
              <a:t>Clinical</a:t>
            </a:r>
            <a:r>
              <a:rPr lang="fr-CA" sz="3600" kern="100" dirty="0">
                <a:solidFill>
                  <a:schemeClr val="bg1"/>
                </a:solidFill>
                <a:effectLst/>
                <a:ea typeface="Calibri" panose="020F0502020204030204" pitchFamily="34" charset="0"/>
                <a:cs typeface="Times New Roman" panose="02020603050405020304" pitchFamily="18" charset="0"/>
              </a:rPr>
              <a:t> issues</a:t>
            </a:r>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29</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028700" y="2222255"/>
            <a:ext cx="9748157" cy="2862322"/>
          </a:xfrm>
          <a:prstGeom prst="rect">
            <a:avLst/>
          </a:prstGeom>
          <a:noFill/>
        </p:spPr>
        <p:txBody>
          <a:bodyPr wrap="square" rtlCol="0">
            <a:spAutoFit/>
          </a:bodyPr>
          <a:lstStyle/>
          <a:p>
            <a:r>
              <a:rPr lang="fr-CA" b="1" dirty="0">
                <a:solidFill>
                  <a:schemeClr val="bg1"/>
                </a:solidFill>
              </a:rPr>
              <a:t>Asher et </a:t>
            </a:r>
            <a:r>
              <a:rPr lang="fr-CA" b="1" dirty="0" err="1">
                <a:solidFill>
                  <a:schemeClr val="bg1"/>
                </a:solidFill>
              </a:rPr>
              <a:t>Brissett</a:t>
            </a:r>
            <a:r>
              <a:rPr lang="fr-CA" b="1" dirty="0">
                <a:solidFill>
                  <a:schemeClr val="bg1"/>
                </a:solidFill>
              </a:rPr>
              <a:t> (1988) </a:t>
            </a:r>
            <a:r>
              <a:rPr lang="en-US" dirty="0">
                <a:solidFill>
                  <a:schemeClr val="bg1"/>
                </a:solidFill>
              </a:rPr>
              <a:t>mentions that those who promote codependency assume that family members are as "sick" as individuals with addictions</a:t>
            </a:r>
            <a:r>
              <a:rPr lang="fr-CA" dirty="0">
                <a:solidFill>
                  <a:schemeClr val="bg1"/>
                </a:solidFill>
              </a:rPr>
              <a:t>.</a:t>
            </a:r>
          </a:p>
          <a:p>
            <a:endParaRPr lang="fr-CA" dirty="0">
              <a:solidFill>
                <a:schemeClr val="bg1"/>
              </a:solidFill>
            </a:endParaRPr>
          </a:p>
          <a:p>
            <a:r>
              <a:rPr lang="fr-CA" dirty="0">
                <a:solidFill>
                  <a:schemeClr val="bg1"/>
                </a:solidFill>
              </a:rPr>
              <a:t>Indeed, </a:t>
            </a:r>
            <a:r>
              <a:rPr lang="fr-CA" b="1" dirty="0">
                <a:solidFill>
                  <a:schemeClr val="bg1"/>
                </a:solidFill>
              </a:rPr>
              <a:t>da Silva et al., (2019) </a:t>
            </a:r>
            <a:r>
              <a:rPr lang="fr-CA" dirty="0" err="1">
                <a:solidFill>
                  <a:schemeClr val="bg1"/>
                </a:solidFill>
              </a:rPr>
              <a:t>mentioned</a:t>
            </a:r>
            <a:r>
              <a:rPr lang="fr-CA" dirty="0">
                <a:solidFill>
                  <a:schemeClr val="bg1"/>
                </a:solidFill>
              </a:rPr>
              <a:t> :</a:t>
            </a:r>
          </a:p>
          <a:p>
            <a:pPr algn="ctr"/>
            <a:r>
              <a:rPr lang="fr-CA" dirty="0">
                <a:solidFill>
                  <a:schemeClr val="bg1"/>
                </a:solidFill>
              </a:rPr>
              <a:t> </a:t>
            </a:r>
          </a:p>
          <a:p>
            <a:pPr algn="ctr"/>
            <a:r>
              <a:rPr lang="fr-CA" dirty="0">
                <a:solidFill>
                  <a:schemeClr val="bg1"/>
                </a:solidFill>
              </a:rPr>
              <a:t>«</a:t>
            </a:r>
            <a:r>
              <a:rPr lang="en-US" dirty="0">
                <a:solidFill>
                  <a:schemeClr val="bg1"/>
                </a:solidFill>
              </a:rPr>
              <a:t>The codependent needs to realize and acknowledge</a:t>
            </a:r>
          </a:p>
          <a:p>
            <a:pPr algn="ctr"/>
            <a:r>
              <a:rPr lang="en-US" dirty="0">
                <a:solidFill>
                  <a:schemeClr val="bg1"/>
                </a:solidFill>
              </a:rPr>
              <a:t>that, its relationship with the drug addict is</a:t>
            </a:r>
          </a:p>
          <a:p>
            <a:pPr algn="ctr"/>
            <a:r>
              <a:rPr lang="en-US" b="1" dirty="0">
                <a:solidFill>
                  <a:schemeClr val="bg1"/>
                </a:solidFill>
              </a:rPr>
              <a:t>pathological</a:t>
            </a:r>
            <a:r>
              <a:rPr lang="en-US" dirty="0">
                <a:solidFill>
                  <a:schemeClr val="bg1"/>
                </a:solidFill>
              </a:rPr>
              <a:t>, and that its efforts to help and protect</a:t>
            </a:r>
          </a:p>
          <a:p>
            <a:pPr algn="ctr"/>
            <a:r>
              <a:rPr lang="en-US" dirty="0">
                <a:solidFill>
                  <a:schemeClr val="bg1"/>
                </a:solidFill>
              </a:rPr>
              <a:t>him are doomed to </a:t>
            </a:r>
            <a:r>
              <a:rPr lang="en-US" b="1" dirty="0">
                <a:solidFill>
                  <a:schemeClr val="bg1"/>
                </a:solidFill>
              </a:rPr>
              <a:t>failure</a:t>
            </a:r>
            <a:r>
              <a:rPr lang="en-US" dirty="0">
                <a:solidFill>
                  <a:schemeClr val="bg1"/>
                </a:solidFill>
              </a:rPr>
              <a:t>, due </a:t>
            </a:r>
            <a:r>
              <a:rPr lang="en-US" b="1" dirty="0">
                <a:solidFill>
                  <a:schemeClr val="bg1"/>
                </a:solidFill>
              </a:rPr>
              <a:t>to their inability</a:t>
            </a:r>
          </a:p>
          <a:p>
            <a:pPr algn="ctr"/>
            <a:r>
              <a:rPr lang="en-US" b="1" dirty="0">
                <a:solidFill>
                  <a:schemeClr val="bg1"/>
                </a:solidFill>
              </a:rPr>
              <a:t>to care</a:t>
            </a:r>
            <a:r>
              <a:rPr lang="en-US" dirty="0">
                <a:solidFill>
                  <a:schemeClr val="bg1"/>
                </a:solidFill>
              </a:rPr>
              <a:t> because they are also </a:t>
            </a:r>
            <a:r>
              <a:rPr lang="en-US" b="1" dirty="0">
                <a:solidFill>
                  <a:schemeClr val="bg1"/>
                </a:solidFill>
              </a:rPr>
              <a:t>ill</a:t>
            </a:r>
            <a:r>
              <a:rPr lang="fr-CA" dirty="0">
                <a:solidFill>
                  <a:schemeClr val="bg1"/>
                </a:solidFill>
              </a:rPr>
              <a:t>.»</a:t>
            </a:r>
          </a:p>
        </p:txBody>
      </p:sp>
    </p:spTree>
    <p:extLst>
      <p:ext uri="{BB962C8B-B14F-4D97-AF65-F5344CB8AC3E}">
        <p14:creationId xmlns:p14="http://schemas.microsoft.com/office/powerpoint/2010/main" val="3426184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966EE-4FBD-534E-AAED-6C54465EF91C}"/>
              </a:ext>
            </a:extLst>
          </p:cNvPr>
          <p:cNvSpPr>
            <a:spLocks noGrp="1"/>
          </p:cNvSpPr>
          <p:nvPr>
            <p:ph type="title"/>
            <p:custDataLst>
              <p:tags r:id="rId1"/>
            </p:custDataLst>
          </p:nvPr>
        </p:nvSpPr>
        <p:spPr>
          <a:xfrm>
            <a:off x="939800" y="1577622"/>
            <a:ext cx="10553700" cy="1263352"/>
          </a:xfrm>
        </p:spPr>
        <p:txBody>
          <a:bodyPr/>
          <a:lstStyle/>
          <a:p>
            <a:r>
              <a:rPr lang="en-US" dirty="0"/>
              <a:t>The codependency definitions</a:t>
            </a:r>
          </a:p>
        </p:txBody>
      </p:sp>
      <p:sp>
        <p:nvSpPr>
          <p:cNvPr id="6" name="Slide Number Placeholder 5">
            <a:extLst>
              <a:ext uri="{FF2B5EF4-FFF2-40B4-BE49-F238E27FC236}">
                <a16:creationId xmlns:a16="http://schemas.microsoft.com/office/drawing/2014/main" id="{2ADE5F9E-39DA-49B7-8AA0-FF8E2B15DEEB}"/>
              </a:ext>
            </a:extLst>
          </p:cNvPr>
          <p:cNvSpPr>
            <a:spLocks noGrp="1"/>
          </p:cNvSpPr>
          <p:nvPr>
            <p:ph type="sldNum" sz="quarter" idx="13"/>
            <p:custDataLst>
              <p:tags r:id="rId2"/>
            </p:custDataLst>
          </p:nvPr>
        </p:nvSpPr>
        <p:spPr>
          <a:xfrm>
            <a:off x="11493500" y="6292334"/>
            <a:ext cx="412750" cy="182880"/>
          </a:xfrm>
        </p:spPr>
        <p:txBody>
          <a:bodyPr/>
          <a:lstStyle/>
          <a:p>
            <a:fld id="{7782931A-7D25-4B4B-9464-57AE418934A3}" type="slidenum">
              <a:rPr lang="en-US" smtClean="0"/>
              <a:pPr/>
              <a:t>3</a:t>
            </a:fld>
            <a:endParaRPr lang="en-US" dirty="0"/>
          </a:p>
        </p:txBody>
      </p:sp>
    </p:spTree>
    <p:extLst>
      <p:ext uri="{BB962C8B-B14F-4D97-AF65-F5344CB8AC3E}">
        <p14:creationId xmlns:p14="http://schemas.microsoft.com/office/powerpoint/2010/main" val="40178328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15928"/>
            <a:ext cx="11163300" cy="585893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10464800" cy="645284"/>
          </a:xfrm>
        </p:spPr>
        <p:txBody>
          <a:bodyPr/>
          <a:lstStyle/>
          <a:p>
            <a:r>
              <a:rPr lang="en-US" dirty="0"/>
              <a:t>Clinical usefulness of the concept</a:t>
            </a:r>
            <a:endParaRPr lang="fr-FR" dirty="0"/>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30</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149531" y="2299063"/>
            <a:ext cx="9562012" cy="646331"/>
          </a:xfrm>
          <a:prstGeom prst="rect">
            <a:avLst/>
          </a:prstGeom>
          <a:noFill/>
        </p:spPr>
        <p:txBody>
          <a:bodyPr wrap="square" rtlCol="0">
            <a:spAutoFit/>
          </a:bodyPr>
          <a:lstStyle/>
          <a:p>
            <a:endParaRPr lang="fr-FR" dirty="0"/>
          </a:p>
          <a:p>
            <a:endParaRPr lang="fr-FR" dirty="0"/>
          </a:p>
        </p:txBody>
      </p:sp>
      <p:sp>
        <p:nvSpPr>
          <p:cNvPr id="2" name="ZoneTexte 1">
            <a:extLst>
              <a:ext uri="{FF2B5EF4-FFF2-40B4-BE49-F238E27FC236}">
                <a16:creationId xmlns:a16="http://schemas.microsoft.com/office/drawing/2014/main" id="{EAA5FEF6-7BA7-FC22-4BD4-6373E9EE21C5}"/>
              </a:ext>
            </a:extLst>
          </p:cNvPr>
          <p:cNvSpPr txBox="1"/>
          <p:nvPr>
            <p:custDataLst>
              <p:tags r:id="rId6"/>
            </p:custDataLst>
          </p:nvPr>
        </p:nvSpPr>
        <p:spPr>
          <a:xfrm>
            <a:off x="923834" y="2406836"/>
            <a:ext cx="9562012" cy="1477328"/>
          </a:xfrm>
          <a:prstGeom prst="rect">
            <a:avLst/>
          </a:prstGeom>
          <a:noFill/>
        </p:spPr>
        <p:txBody>
          <a:bodyPr wrap="square" rtlCol="0">
            <a:spAutoFit/>
          </a:bodyPr>
          <a:lstStyle/>
          <a:p>
            <a:r>
              <a:rPr lang="en-US" dirty="0">
                <a:solidFill>
                  <a:schemeClr val="bg1"/>
                </a:solidFill>
                <a:ea typeface="Calibri" panose="020F0502020204030204" pitchFamily="34" charset="0"/>
                <a:cs typeface="Times New Roman" panose="02020603050405020304" pitchFamily="18" charset="0"/>
              </a:rPr>
              <a:t>Codependency</a:t>
            </a:r>
            <a:r>
              <a:rPr lang="en-US" baseline="30000" dirty="0">
                <a:solidFill>
                  <a:schemeClr val="bg1"/>
                </a:solidFill>
                <a:ea typeface="Calibri" panose="020F0502020204030204" pitchFamily="34" charset="0"/>
                <a:cs typeface="Times New Roman" panose="02020603050405020304" pitchFamily="18" charset="0"/>
              </a:rPr>
              <a:t>1</a:t>
            </a:r>
            <a:r>
              <a:rPr lang="en-US" dirty="0">
                <a:solidFill>
                  <a:schemeClr val="bg1"/>
                </a:solidFill>
                <a:ea typeface="Calibri" panose="020F0502020204030204" pitchFamily="34" charset="0"/>
                <a:cs typeface="Times New Roman" panose="02020603050405020304" pitchFamily="18" charset="0"/>
              </a:rPr>
              <a:t> :</a:t>
            </a:r>
          </a:p>
          <a:p>
            <a:endParaRPr lang="en-US" dirty="0">
              <a:solidFill>
                <a:schemeClr val="bg1"/>
              </a:solidFill>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dirty="0">
                <a:solidFill>
                  <a:schemeClr val="bg1"/>
                </a:solidFill>
                <a:ea typeface="Calibri" panose="020F0502020204030204" pitchFamily="34" charset="0"/>
                <a:cs typeface="Times New Roman" panose="02020603050405020304" pitchFamily="18" charset="0"/>
              </a:rPr>
              <a:t>Make sense for family members</a:t>
            </a:r>
          </a:p>
          <a:p>
            <a:pPr marL="285750" indent="-285750">
              <a:buFont typeface="Arial" panose="020B0604020202020204" pitchFamily="34" charset="0"/>
              <a:buChar char="•"/>
            </a:pPr>
            <a:endParaRPr lang="en-US" dirty="0">
              <a:solidFill>
                <a:schemeClr val="bg1"/>
              </a:solidFill>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dirty="0">
                <a:solidFill>
                  <a:schemeClr val="bg1"/>
                </a:solidFill>
                <a:ea typeface="Calibri" panose="020F0502020204030204" pitchFamily="34" charset="0"/>
                <a:cs typeface="Times New Roman" panose="02020603050405020304" pitchFamily="18" charset="0"/>
              </a:rPr>
              <a:t>Understanding the principles of the concept was revealing and enlightening </a:t>
            </a:r>
            <a:endParaRPr lang="fr-FR" b="1" dirty="0">
              <a:solidFill>
                <a:schemeClr val="bg1"/>
              </a:solidFill>
            </a:endParaRPr>
          </a:p>
        </p:txBody>
      </p:sp>
      <p:sp>
        <p:nvSpPr>
          <p:cNvPr id="8" name="ZoneTexte 7">
            <a:extLst>
              <a:ext uri="{FF2B5EF4-FFF2-40B4-BE49-F238E27FC236}">
                <a16:creationId xmlns:a16="http://schemas.microsoft.com/office/drawing/2014/main" id="{237A6406-59DE-B7C2-0077-F9EC27C0051E}"/>
              </a:ext>
            </a:extLst>
          </p:cNvPr>
          <p:cNvSpPr txBox="1"/>
          <p:nvPr>
            <p:custDataLst>
              <p:tags r:id="rId7"/>
            </p:custDataLst>
          </p:nvPr>
        </p:nvSpPr>
        <p:spPr>
          <a:xfrm>
            <a:off x="941615" y="6198215"/>
            <a:ext cx="10221685" cy="276999"/>
          </a:xfrm>
          <a:prstGeom prst="rect">
            <a:avLst/>
          </a:prstGeom>
          <a:noFill/>
        </p:spPr>
        <p:txBody>
          <a:bodyPr wrap="square" rtlCol="0">
            <a:spAutoFit/>
          </a:bodyPr>
          <a:lstStyle/>
          <a:p>
            <a:r>
              <a:rPr lang="fr-FR" sz="1200" b="1" dirty="0">
                <a:solidFill>
                  <a:schemeClr val="bg1"/>
                </a:solidFill>
              </a:rPr>
              <a:t>1. </a:t>
            </a:r>
            <a:r>
              <a:rPr lang="fr-FR" sz="1200" dirty="0">
                <a:solidFill>
                  <a:schemeClr val="bg1"/>
                </a:solidFill>
              </a:rPr>
              <a:t>Bacon et al., 2020; da Silva et al., 2019; Stafford, 2001; </a:t>
            </a:r>
            <a:r>
              <a:rPr lang="fr-FR" sz="1200" dirty="0" err="1">
                <a:solidFill>
                  <a:schemeClr val="bg1"/>
                </a:solidFill>
              </a:rPr>
              <a:t>Vederhus</a:t>
            </a:r>
            <a:r>
              <a:rPr lang="fr-FR" sz="1200" dirty="0">
                <a:solidFill>
                  <a:schemeClr val="bg1"/>
                </a:solidFill>
              </a:rPr>
              <a:t> et al., 2019)</a:t>
            </a:r>
          </a:p>
        </p:txBody>
      </p:sp>
    </p:spTree>
    <p:extLst>
      <p:ext uri="{BB962C8B-B14F-4D97-AF65-F5344CB8AC3E}">
        <p14:creationId xmlns:p14="http://schemas.microsoft.com/office/powerpoint/2010/main" val="17752551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10464800" cy="645284"/>
          </a:xfrm>
        </p:spPr>
        <p:txBody>
          <a:bodyPr/>
          <a:lstStyle/>
          <a:p>
            <a:r>
              <a:rPr lang="en-US" dirty="0"/>
              <a:t>Clinical usefulness of the concept</a:t>
            </a:r>
            <a:endParaRPr lang="fr-FR" dirty="0"/>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31</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149531" y="2459216"/>
            <a:ext cx="9562012" cy="646331"/>
          </a:xfrm>
          <a:prstGeom prst="rect">
            <a:avLst/>
          </a:prstGeom>
          <a:noFill/>
        </p:spPr>
        <p:txBody>
          <a:bodyPr wrap="square" rtlCol="0">
            <a:spAutoFit/>
          </a:bodyPr>
          <a:lstStyle/>
          <a:p>
            <a:endParaRPr lang="fr-FR" dirty="0"/>
          </a:p>
          <a:p>
            <a:endParaRPr lang="fr-FR" dirty="0"/>
          </a:p>
        </p:txBody>
      </p:sp>
      <p:sp>
        <p:nvSpPr>
          <p:cNvPr id="2" name="ZoneTexte 1">
            <a:extLst>
              <a:ext uri="{FF2B5EF4-FFF2-40B4-BE49-F238E27FC236}">
                <a16:creationId xmlns:a16="http://schemas.microsoft.com/office/drawing/2014/main" id="{EAA5FEF6-7BA7-FC22-4BD4-6373E9EE21C5}"/>
              </a:ext>
            </a:extLst>
          </p:cNvPr>
          <p:cNvSpPr txBox="1"/>
          <p:nvPr>
            <p:custDataLst>
              <p:tags r:id="rId6"/>
            </p:custDataLst>
          </p:nvPr>
        </p:nvSpPr>
        <p:spPr>
          <a:xfrm>
            <a:off x="941615" y="2714813"/>
            <a:ext cx="2511697" cy="3046988"/>
          </a:xfrm>
          <a:prstGeom prst="rect">
            <a:avLst/>
          </a:prstGeom>
          <a:noFill/>
        </p:spPr>
        <p:txBody>
          <a:bodyPr wrap="square" rtlCol="0">
            <a:spAutoFit/>
          </a:bodyPr>
          <a:lstStyle/>
          <a:p>
            <a:r>
              <a:rPr lang="fr-CA" sz="16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United </a:t>
            </a:r>
            <a:r>
              <a:rPr lang="fr-CA" sz="1600" kern="100"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Kingdom</a:t>
            </a:r>
            <a:r>
              <a:rPr lang="fr-CA" sz="16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endParaRPr lang="fr-CA"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Courier New" panose="02070309020205020404" pitchFamily="49" charset="0"/>
              <a:buChar char="o"/>
            </a:pPr>
            <a:r>
              <a:rPr lang="en-US" sz="16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Qualitative phenomenological study of the lived experience of individuals who identify with </a:t>
            </a:r>
            <a:r>
              <a:rPr lang="fr-CA" sz="1600" kern="100"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codependency</a:t>
            </a:r>
            <a:endParaRPr lang="fr-CA"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lang="fr-CA"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Courier New" panose="02070309020205020404" pitchFamily="49" charset="0"/>
              <a:buChar char="o"/>
            </a:pPr>
            <a:r>
              <a:rPr lang="fr-CA"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8 participants</a:t>
            </a:r>
          </a:p>
          <a:p>
            <a:pPr marL="685800" lvl="1" indent="-228600">
              <a:buFont typeface="Wingdings" pitchFamily="2" charset="2"/>
              <a:buChar char=""/>
            </a:pPr>
            <a:r>
              <a:rPr lang="fr-CA"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F (n=5)</a:t>
            </a:r>
          </a:p>
          <a:p>
            <a:pPr marL="685800" lvl="1" indent="-228600">
              <a:buFont typeface="Wingdings" pitchFamily="2" charset="2"/>
              <a:buChar char=""/>
            </a:pPr>
            <a:r>
              <a:rPr lang="fr-CA" sz="16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M</a:t>
            </a:r>
            <a:r>
              <a:rPr lang="fr-CA"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(n=3)</a:t>
            </a:r>
          </a:p>
        </p:txBody>
      </p:sp>
      <p:sp>
        <p:nvSpPr>
          <p:cNvPr id="4" name="ZoneTexte 3">
            <a:extLst>
              <a:ext uri="{FF2B5EF4-FFF2-40B4-BE49-F238E27FC236}">
                <a16:creationId xmlns:a16="http://schemas.microsoft.com/office/drawing/2014/main" id="{39F579C6-7AEE-8DB8-A087-DBDB28D45204}"/>
              </a:ext>
            </a:extLst>
          </p:cNvPr>
          <p:cNvSpPr txBox="1"/>
          <p:nvPr>
            <p:custDataLst>
              <p:tags r:id="rId7"/>
            </p:custDataLst>
          </p:nvPr>
        </p:nvSpPr>
        <p:spPr>
          <a:xfrm>
            <a:off x="941615" y="2181893"/>
            <a:ext cx="4139836" cy="369332"/>
          </a:xfrm>
          <a:prstGeom prst="rect">
            <a:avLst/>
          </a:prstGeom>
          <a:noFill/>
        </p:spPr>
        <p:txBody>
          <a:bodyPr wrap="square" rtlCol="0">
            <a:spAutoFit/>
          </a:bodyPr>
          <a:lstStyle/>
          <a:p>
            <a:r>
              <a:rPr lang="en-US" b="1" dirty="0">
                <a:solidFill>
                  <a:schemeClr val="bg1"/>
                </a:solidFill>
                <a:ea typeface="Calibri" panose="020F0502020204030204" pitchFamily="34" charset="0"/>
                <a:cs typeface="Times New Roman" panose="02020603050405020304" pitchFamily="18" charset="0"/>
              </a:rPr>
              <a:t>Bacon et al., (2020)  </a:t>
            </a:r>
          </a:p>
        </p:txBody>
      </p:sp>
      <p:sp>
        <p:nvSpPr>
          <p:cNvPr id="5" name="ZoneTexte 4">
            <a:extLst>
              <a:ext uri="{FF2B5EF4-FFF2-40B4-BE49-F238E27FC236}">
                <a16:creationId xmlns:a16="http://schemas.microsoft.com/office/drawing/2014/main" id="{34E56146-F02C-11C0-2F53-F929794EAD5F}"/>
              </a:ext>
            </a:extLst>
          </p:cNvPr>
          <p:cNvSpPr txBox="1"/>
          <p:nvPr>
            <p:custDataLst>
              <p:tags r:id="rId8"/>
            </p:custDataLst>
          </p:nvPr>
        </p:nvSpPr>
        <p:spPr>
          <a:xfrm>
            <a:off x="4234906" y="2714813"/>
            <a:ext cx="6146799" cy="3046988"/>
          </a:xfrm>
          <a:prstGeom prst="rect">
            <a:avLst/>
          </a:prstGeom>
          <a:noFill/>
        </p:spPr>
        <p:txBody>
          <a:bodyPr wrap="square" rtlCol="0">
            <a:spAutoFit/>
          </a:bodyPr>
          <a:lstStyle/>
          <a:p>
            <a:r>
              <a:rPr lang="en-US" sz="16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The shared experience of codependency was portrayed by the participants as a complex but tangible multidimensional psychosocial problem in their lives. It incorporated three interlinked experiences</a:t>
            </a:r>
            <a:r>
              <a:rPr lang="fr-CA"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p>
          <a:p>
            <a:endParaRPr lang="fr-CA"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a lack of clear sense of self</a:t>
            </a:r>
            <a:r>
              <a:rPr lang="fr-CA"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p>
          <a:p>
            <a:pPr marL="285750" indent="-285750">
              <a:buFont typeface="Arial" panose="020B0604020202020204" pitchFamily="34" charset="0"/>
              <a:buChar char="•"/>
            </a:pPr>
            <a:endParaRPr lang="fr-CA"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an enduring pattern of extreme, emotional, relational, and occupational imbalance</a:t>
            </a:r>
            <a:r>
              <a:rPr lang="fr-CA"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p>
          <a:p>
            <a:pPr marL="285750" indent="-285750">
              <a:buFont typeface="Arial" panose="020B0604020202020204" pitchFamily="34" charset="0"/>
              <a:buChar char="•"/>
            </a:pPr>
            <a:endParaRPr lang="fr-CA"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US" sz="1600"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an attribution of current problems in terms of parental abandonment and control in childhood</a:t>
            </a:r>
            <a:r>
              <a:rPr lang="fr-CA"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t>
            </a:r>
          </a:p>
          <a:p>
            <a:endParaRPr lang="fr-CA" sz="16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444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10464800" cy="645284"/>
          </a:xfrm>
        </p:spPr>
        <p:txBody>
          <a:bodyPr/>
          <a:lstStyle/>
          <a:p>
            <a:r>
              <a:rPr lang="en-US" dirty="0"/>
              <a:t>The importance of addressing dysfunctional elements</a:t>
            </a:r>
            <a:endParaRPr lang="fr-FR" dirty="0"/>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32</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149531" y="2459216"/>
            <a:ext cx="9562012" cy="646331"/>
          </a:xfrm>
          <a:prstGeom prst="rect">
            <a:avLst/>
          </a:prstGeom>
          <a:noFill/>
        </p:spPr>
        <p:txBody>
          <a:bodyPr wrap="square" rtlCol="0">
            <a:spAutoFit/>
          </a:bodyPr>
          <a:lstStyle/>
          <a:p>
            <a:endParaRPr lang="fr-FR" dirty="0"/>
          </a:p>
          <a:p>
            <a:endParaRPr lang="fr-FR" dirty="0"/>
          </a:p>
        </p:txBody>
      </p:sp>
      <p:sp>
        <p:nvSpPr>
          <p:cNvPr id="8" name="ZoneTexte 7">
            <a:extLst>
              <a:ext uri="{FF2B5EF4-FFF2-40B4-BE49-F238E27FC236}">
                <a16:creationId xmlns:a16="http://schemas.microsoft.com/office/drawing/2014/main" id="{E9FF7875-8059-D8FA-C953-73CCB8A58095}"/>
              </a:ext>
            </a:extLst>
          </p:cNvPr>
          <p:cNvSpPr txBox="1"/>
          <p:nvPr>
            <p:custDataLst>
              <p:tags r:id="rId6"/>
            </p:custDataLst>
          </p:nvPr>
        </p:nvSpPr>
        <p:spPr>
          <a:xfrm>
            <a:off x="941615" y="6198215"/>
            <a:ext cx="10221685" cy="461665"/>
          </a:xfrm>
          <a:prstGeom prst="rect">
            <a:avLst/>
          </a:prstGeom>
          <a:noFill/>
        </p:spPr>
        <p:txBody>
          <a:bodyPr wrap="square" rtlCol="0">
            <a:spAutoFit/>
          </a:bodyPr>
          <a:lstStyle/>
          <a:p>
            <a:r>
              <a:rPr lang="fr-FR" sz="1200" b="1" dirty="0">
                <a:solidFill>
                  <a:schemeClr val="bg1"/>
                </a:solidFill>
              </a:rPr>
              <a:t>1. </a:t>
            </a:r>
            <a:r>
              <a:rPr lang="fr-FR" sz="1200" dirty="0">
                <a:solidFill>
                  <a:schemeClr val="bg1"/>
                </a:solidFill>
              </a:rPr>
              <a:t>da Silva et al., (2019) </a:t>
            </a:r>
            <a:r>
              <a:rPr lang="fr-FR" sz="1200" b="1" dirty="0">
                <a:solidFill>
                  <a:schemeClr val="bg1"/>
                </a:solidFill>
              </a:rPr>
              <a:t>2. </a:t>
            </a:r>
            <a:r>
              <a:rPr lang="fr-FR" sz="1200" dirty="0">
                <a:solidFill>
                  <a:schemeClr val="bg1"/>
                </a:solidFill>
              </a:rPr>
              <a:t>Noriega et al., (2008) </a:t>
            </a:r>
            <a:r>
              <a:rPr lang="fr-FR" sz="1200" b="1" dirty="0">
                <a:solidFill>
                  <a:schemeClr val="bg1"/>
                </a:solidFill>
              </a:rPr>
              <a:t>3. </a:t>
            </a:r>
            <a:r>
              <a:rPr lang="fr-FR" sz="1200" dirty="0">
                <a:solidFill>
                  <a:schemeClr val="bg1"/>
                </a:solidFill>
              </a:rPr>
              <a:t>Ahmad-</a:t>
            </a:r>
            <a:r>
              <a:rPr lang="fr-FR" sz="1200" dirty="0" err="1">
                <a:solidFill>
                  <a:schemeClr val="bg1"/>
                </a:solidFill>
              </a:rPr>
              <a:t>Abadi</a:t>
            </a:r>
            <a:r>
              <a:rPr lang="fr-FR" sz="1200" dirty="0">
                <a:solidFill>
                  <a:schemeClr val="bg1"/>
                </a:solidFill>
              </a:rPr>
              <a:t> et al., (2017); </a:t>
            </a:r>
            <a:r>
              <a:rPr lang="fr-FR" sz="1200" dirty="0" err="1">
                <a:solidFill>
                  <a:schemeClr val="bg1"/>
                </a:solidFill>
              </a:rPr>
              <a:t>Hoenigmann</a:t>
            </a:r>
            <a:r>
              <a:rPr lang="fr-FR" sz="1200" dirty="0">
                <a:solidFill>
                  <a:schemeClr val="bg1"/>
                </a:solidFill>
              </a:rPr>
              <a:t>-Lion &amp; Whitehead (2007); </a:t>
            </a:r>
            <a:r>
              <a:rPr lang="fr-FR" sz="1200" dirty="0" err="1">
                <a:solidFill>
                  <a:schemeClr val="bg1"/>
                </a:solidFill>
              </a:rPr>
              <a:t>Rotunda</a:t>
            </a:r>
            <a:r>
              <a:rPr lang="fr-FR" sz="1200" dirty="0">
                <a:solidFill>
                  <a:schemeClr val="bg1"/>
                </a:solidFill>
              </a:rPr>
              <a:t> et al. (2004); Young &amp; </a:t>
            </a:r>
            <a:r>
              <a:rPr lang="fr-FR" sz="1200" dirty="0" err="1">
                <a:solidFill>
                  <a:schemeClr val="bg1"/>
                </a:solidFill>
              </a:rPr>
              <a:t>Timko</a:t>
            </a:r>
            <a:r>
              <a:rPr lang="fr-FR" sz="1200" dirty="0">
                <a:solidFill>
                  <a:schemeClr val="bg1"/>
                </a:solidFill>
              </a:rPr>
              <a:t>, (2015)</a:t>
            </a:r>
          </a:p>
        </p:txBody>
      </p:sp>
      <p:sp>
        <p:nvSpPr>
          <p:cNvPr id="5" name="ZoneTexte 4">
            <a:extLst>
              <a:ext uri="{FF2B5EF4-FFF2-40B4-BE49-F238E27FC236}">
                <a16:creationId xmlns:a16="http://schemas.microsoft.com/office/drawing/2014/main" id="{733DD215-D983-3010-EEC9-FD3670D4B84F}"/>
              </a:ext>
            </a:extLst>
          </p:cNvPr>
          <p:cNvSpPr txBox="1"/>
          <p:nvPr>
            <p:custDataLst>
              <p:tags r:id="rId7"/>
            </p:custDataLst>
          </p:nvPr>
        </p:nvSpPr>
        <p:spPr>
          <a:xfrm>
            <a:off x="941615" y="2929466"/>
            <a:ext cx="2794362" cy="923330"/>
          </a:xfrm>
          <a:prstGeom prst="rect">
            <a:avLst/>
          </a:prstGeom>
          <a:noFill/>
        </p:spPr>
        <p:txBody>
          <a:bodyPr wrap="square" rtlCol="0">
            <a:spAutoFit/>
          </a:bodyPr>
          <a:lstStyle/>
          <a:p>
            <a:r>
              <a:rPr lang="en-US" dirty="0">
                <a:solidFill>
                  <a:schemeClr val="bg1"/>
                </a:solidFill>
              </a:rPr>
              <a:t>The lack of interpersonal boundaries in the relationship</a:t>
            </a:r>
            <a:r>
              <a:rPr lang="fr-FR" baseline="30000" dirty="0">
                <a:solidFill>
                  <a:schemeClr val="bg1"/>
                </a:solidFill>
              </a:rPr>
              <a:t>1</a:t>
            </a:r>
          </a:p>
        </p:txBody>
      </p:sp>
      <p:sp>
        <p:nvSpPr>
          <p:cNvPr id="11" name="ZoneTexte 10">
            <a:extLst>
              <a:ext uri="{FF2B5EF4-FFF2-40B4-BE49-F238E27FC236}">
                <a16:creationId xmlns:a16="http://schemas.microsoft.com/office/drawing/2014/main" id="{D7FCD673-AA07-E87C-FE66-DE1B3D065FDF}"/>
              </a:ext>
            </a:extLst>
          </p:cNvPr>
          <p:cNvSpPr txBox="1"/>
          <p:nvPr>
            <p:custDataLst>
              <p:tags r:id="rId8"/>
            </p:custDataLst>
          </p:nvPr>
        </p:nvSpPr>
        <p:spPr>
          <a:xfrm>
            <a:off x="4184469" y="2929466"/>
            <a:ext cx="2794362" cy="1477328"/>
          </a:xfrm>
          <a:prstGeom prst="rect">
            <a:avLst/>
          </a:prstGeom>
          <a:noFill/>
        </p:spPr>
        <p:txBody>
          <a:bodyPr wrap="square" rtlCol="0">
            <a:spAutoFit/>
          </a:bodyPr>
          <a:lstStyle/>
          <a:p>
            <a:r>
              <a:rPr lang="en-US" dirty="0">
                <a:solidFill>
                  <a:schemeClr val="bg1"/>
                </a:solidFill>
              </a:rPr>
              <a:t>The tendency of family members to focus on their loved one </a:t>
            </a:r>
            <a:r>
              <a:rPr lang="en-US" dirty="0" err="1">
                <a:solidFill>
                  <a:schemeClr val="bg1"/>
                </a:solidFill>
              </a:rPr>
              <a:t>behaviours</a:t>
            </a:r>
            <a:r>
              <a:rPr lang="en-US" dirty="0">
                <a:solidFill>
                  <a:schemeClr val="bg1"/>
                </a:solidFill>
              </a:rPr>
              <a:t>, ignoring their own feelings and needs</a:t>
            </a:r>
            <a:r>
              <a:rPr lang="fr-FR" baseline="30000" dirty="0">
                <a:solidFill>
                  <a:schemeClr val="bg1"/>
                </a:solidFill>
              </a:rPr>
              <a:t>1,2</a:t>
            </a:r>
          </a:p>
        </p:txBody>
      </p:sp>
      <p:sp>
        <p:nvSpPr>
          <p:cNvPr id="12" name="ZoneTexte 11">
            <a:extLst>
              <a:ext uri="{FF2B5EF4-FFF2-40B4-BE49-F238E27FC236}">
                <a16:creationId xmlns:a16="http://schemas.microsoft.com/office/drawing/2014/main" id="{CC2B8AB8-93A4-7CCC-9BD4-0E8CF09DE733}"/>
              </a:ext>
            </a:extLst>
          </p:cNvPr>
          <p:cNvSpPr txBox="1"/>
          <p:nvPr>
            <p:custDataLst>
              <p:tags r:id="rId9"/>
            </p:custDataLst>
          </p:nvPr>
        </p:nvSpPr>
        <p:spPr>
          <a:xfrm>
            <a:off x="7448006" y="2940664"/>
            <a:ext cx="2794362" cy="369332"/>
          </a:xfrm>
          <a:prstGeom prst="rect">
            <a:avLst/>
          </a:prstGeom>
          <a:noFill/>
        </p:spPr>
        <p:txBody>
          <a:bodyPr wrap="square" rtlCol="0">
            <a:spAutoFit/>
          </a:bodyPr>
          <a:lstStyle/>
          <a:p>
            <a:r>
              <a:rPr lang="fr-FR" dirty="0" err="1">
                <a:solidFill>
                  <a:schemeClr val="bg1"/>
                </a:solidFill>
              </a:rPr>
              <a:t>Enabling</a:t>
            </a:r>
            <a:r>
              <a:rPr lang="fr-FR" dirty="0">
                <a:solidFill>
                  <a:schemeClr val="bg1"/>
                </a:solidFill>
              </a:rPr>
              <a:t> behaviours</a:t>
            </a:r>
            <a:r>
              <a:rPr lang="fr-FR" baseline="30000" dirty="0">
                <a:solidFill>
                  <a:schemeClr val="bg1"/>
                </a:solidFill>
              </a:rPr>
              <a:t>3</a:t>
            </a:r>
          </a:p>
        </p:txBody>
      </p:sp>
    </p:spTree>
    <p:extLst>
      <p:ext uri="{BB962C8B-B14F-4D97-AF65-F5344CB8AC3E}">
        <p14:creationId xmlns:p14="http://schemas.microsoft.com/office/powerpoint/2010/main" val="3650811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74C189C-8B5F-1BB0-16CB-E3E9AA7D84B4}"/>
              </a:ext>
            </a:extLst>
          </p:cNvPr>
          <p:cNvSpPr/>
          <p:nvPr>
            <p:custDataLst>
              <p:tags r:id="rId1"/>
            </p:custDataLst>
          </p:nvPr>
        </p:nvSpPr>
        <p:spPr>
          <a:xfrm>
            <a:off x="0" y="15320"/>
            <a:ext cx="12192000" cy="6858000"/>
          </a:xfrm>
          <a:prstGeom prst="rect">
            <a:avLst/>
          </a:prstGeom>
          <a:solidFill>
            <a:schemeClr val="tx1">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Title 9">
            <a:extLst>
              <a:ext uri="{FF2B5EF4-FFF2-40B4-BE49-F238E27FC236}">
                <a16:creationId xmlns:a16="http://schemas.microsoft.com/office/drawing/2014/main" id="{F253E442-C966-BF47-A022-DDAA2A6FEA48}"/>
              </a:ext>
            </a:extLst>
          </p:cNvPr>
          <p:cNvSpPr>
            <a:spLocks noGrp="1"/>
          </p:cNvSpPr>
          <p:nvPr>
            <p:ph type="title"/>
            <p:custDataLst>
              <p:tags r:id="rId2"/>
            </p:custDataLst>
          </p:nvPr>
        </p:nvSpPr>
        <p:spPr/>
        <p:txBody>
          <a:bodyPr/>
          <a:lstStyle/>
          <a:p>
            <a:r>
              <a:rPr lang="en-US" dirty="0"/>
              <a:t>Results</a:t>
            </a:r>
          </a:p>
        </p:txBody>
      </p:sp>
      <p:cxnSp>
        <p:nvCxnSpPr>
          <p:cNvPr id="6" name="Straight Connector 5">
            <a:extLst>
              <a:ext uri="{FF2B5EF4-FFF2-40B4-BE49-F238E27FC236}">
                <a16:creationId xmlns:a16="http://schemas.microsoft.com/office/drawing/2014/main" id="{FAD7BE2C-4E52-6E40-83F8-6BB9BB0244A2}"/>
              </a:ext>
              <a:ext uri="{C183D7F6-B498-43B3-948B-1728B52AA6E4}">
                <adec:decorative xmlns:adec="http://schemas.microsoft.com/office/drawing/2017/decorative" val="1"/>
              </a:ext>
            </a:extLst>
          </p:cNvPr>
          <p:cNvCxnSpPr>
            <a:cxnSpLocks/>
          </p:cNvCxnSpPr>
          <p:nvPr>
            <p:custDataLst>
              <p:tags r:id="rId3"/>
            </p:custDataLst>
          </p:nvPr>
        </p:nvCxnSpPr>
        <p:spPr>
          <a:xfrm>
            <a:off x="1036261" y="1876617"/>
            <a:ext cx="10122586" cy="0"/>
          </a:xfrm>
          <a:prstGeom prst="line">
            <a:avLst/>
          </a:prstGeom>
          <a:ln w="76200"/>
        </p:spPr>
        <p:style>
          <a:lnRef idx="1">
            <a:schemeClr val="dk1"/>
          </a:lnRef>
          <a:fillRef idx="0">
            <a:schemeClr val="dk1"/>
          </a:fillRef>
          <a:effectRef idx="0">
            <a:schemeClr val="dk1"/>
          </a:effectRef>
          <a:fontRef idx="minor">
            <a:schemeClr val="tx1"/>
          </a:fontRef>
        </p:style>
      </p:cxnSp>
      <p:sp>
        <p:nvSpPr>
          <p:cNvPr id="13" name="Slide Number Placeholder 5">
            <a:extLst>
              <a:ext uri="{FF2B5EF4-FFF2-40B4-BE49-F238E27FC236}">
                <a16:creationId xmlns:a16="http://schemas.microsoft.com/office/drawing/2014/main" id="{2ADE5F9E-39DA-49B7-8AA0-FF8E2B15DEEB}"/>
              </a:ext>
            </a:extLst>
          </p:cNvPr>
          <p:cNvSpPr>
            <a:spLocks noGrp="1"/>
          </p:cNvSpPr>
          <p:nvPr>
            <p:custDataLst>
              <p:tags r:id="rId4"/>
            </p:custDataLst>
          </p:nvPr>
        </p:nvSpPr>
        <p:spPr>
          <a:xfrm>
            <a:off x="11494800" y="6292800"/>
            <a:ext cx="412750" cy="1828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42</a:t>
            </a:r>
          </a:p>
        </p:txBody>
      </p:sp>
      <p:sp>
        <p:nvSpPr>
          <p:cNvPr id="3" name="ZoneTexte 2">
            <a:extLst>
              <a:ext uri="{FF2B5EF4-FFF2-40B4-BE49-F238E27FC236}">
                <a16:creationId xmlns:a16="http://schemas.microsoft.com/office/drawing/2014/main" id="{CB3B99D2-380D-54E3-7955-DB543BC8D25F}"/>
              </a:ext>
            </a:extLst>
          </p:cNvPr>
          <p:cNvSpPr txBox="1"/>
          <p:nvPr>
            <p:custDataLst>
              <p:tags r:id="rId5"/>
            </p:custDataLst>
          </p:nvPr>
        </p:nvSpPr>
        <p:spPr>
          <a:xfrm>
            <a:off x="1028700" y="2509516"/>
            <a:ext cx="3757808" cy="615553"/>
          </a:xfrm>
          <a:prstGeom prst="rect">
            <a:avLst/>
          </a:prstGeom>
          <a:noFill/>
        </p:spPr>
        <p:txBody>
          <a:bodyPr wrap="square" rtlCol="0">
            <a:spAutoFit/>
          </a:bodyPr>
          <a:lstStyle/>
          <a:p>
            <a:r>
              <a:rPr lang="fr-FR" sz="1600" dirty="0">
                <a:solidFill>
                  <a:schemeClr val="bg1"/>
                </a:solidFill>
              </a:rPr>
              <a:t>1. </a:t>
            </a:r>
            <a:r>
              <a:rPr lang="en-US" sz="1600" dirty="0">
                <a:solidFill>
                  <a:schemeClr val="bg1"/>
                </a:solidFill>
              </a:rPr>
              <a:t>Lack of a clear definition</a:t>
            </a:r>
            <a:endParaRPr lang="fr-FR" sz="1600" dirty="0">
              <a:solidFill>
                <a:schemeClr val="bg1"/>
              </a:solidFill>
            </a:endParaRPr>
          </a:p>
          <a:p>
            <a:endParaRPr lang="fr-FR" dirty="0">
              <a:solidFill>
                <a:schemeClr val="bg1"/>
              </a:solidFill>
            </a:endParaRPr>
          </a:p>
        </p:txBody>
      </p:sp>
      <p:sp>
        <p:nvSpPr>
          <p:cNvPr id="4" name="ZoneTexte 3">
            <a:extLst>
              <a:ext uri="{FF2B5EF4-FFF2-40B4-BE49-F238E27FC236}">
                <a16:creationId xmlns:a16="http://schemas.microsoft.com/office/drawing/2014/main" id="{7900A905-6135-F381-9446-3A45E1EA875A}"/>
              </a:ext>
            </a:extLst>
          </p:cNvPr>
          <p:cNvSpPr txBox="1"/>
          <p:nvPr>
            <p:custDataLst>
              <p:tags r:id="rId6"/>
            </p:custDataLst>
          </p:nvPr>
        </p:nvSpPr>
        <p:spPr>
          <a:xfrm>
            <a:off x="6711981" y="2509516"/>
            <a:ext cx="3757808" cy="584775"/>
          </a:xfrm>
          <a:prstGeom prst="rect">
            <a:avLst/>
          </a:prstGeom>
          <a:noFill/>
        </p:spPr>
        <p:txBody>
          <a:bodyPr wrap="square" rtlCol="0">
            <a:spAutoFit/>
          </a:bodyPr>
          <a:lstStyle/>
          <a:p>
            <a:r>
              <a:rPr lang="en-US" sz="1600" dirty="0">
                <a:solidFill>
                  <a:schemeClr val="bg1"/>
                </a:solidFill>
              </a:rPr>
              <a:t>Benefits of a broad definition
</a:t>
            </a:r>
            <a:endParaRPr lang="fr-FR" sz="1600" dirty="0">
              <a:solidFill>
                <a:schemeClr val="bg1"/>
              </a:solidFill>
            </a:endParaRPr>
          </a:p>
        </p:txBody>
      </p:sp>
      <p:sp>
        <p:nvSpPr>
          <p:cNvPr id="5" name="ZoneTexte 4">
            <a:extLst>
              <a:ext uri="{FF2B5EF4-FFF2-40B4-BE49-F238E27FC236}">
                <a16:creationId xmlns:a16="http://schemas.microsoft.com/office/drawing/2014/main" id="{E1A73FB1-E311-356E-F47E-B9A24DD47772}"/>
              </a:ext>
            </a:extLst>
          </p:cNvPr>
          <p:cNvSpPr txBox="1"/>
          <p:nvPr>
            <p:custDataLst>
              <p:tags r:id="rId7"/>
            </p:custDataLst>
          </p:nvPr>
        </p:nvSpPr>
        <p:spPr>
          <a:xfrm>
            <a:off x="1021139" y="3139071"/>
            <a:ext cx="4705894" cy="584775"/>
          </a:xfrm>
          <a:prstGeom prst="rect">
            <a:avLst/>
          </a:prstGeom>
          <a:noFill/>
        </p:spPr>
        <p:txBody>
          <a:bodyPr wrap="square" rtlCol="0">
            <a:spAutoFit/>
          </a:bodyPr>
          <a:lstStyle/>
          <a:p>
            <a:r>
              <a:rPr lang="fr-CA" sz="1600" kern="100" dirty="0">
                <a:solidFill>
                  <a:schemeClr val="bg1"/>
                </a:solidFill>
                <a:effectLst/>
                <a:ea typeface="Calibri" panose="020F0502020204030204" pitchFamily="34" charset="0"/>
                <a:cs typeface="Times New Roman" panose="02020603050405020304" pitchFamily="18" charset="0"/>
              </a:rPr>
              <a:t>2. </a:t>
            </a:r>
            <a:r>
              <a:rPr lang="en-US" sz="1600" kern="100" dirty="0">
                <a:solidFill>
                  <a:schemeClr val="bg1"/>
                </a:solidFill>
                <a:ea typeface="Calibri" panose="020F0502020204030204" pitchFamily="34" charset="0"/>
                <a:cs typeface="Times New Roman" panose="02020603050405020304" pitchFamily="18" charset="0"/>
              </a:rPr>
              <a:t>Limitations of hypotheses and etiological theories of codependency</a:t>
            </a:r>
            <a:endParaRPr lang="fr-CA" sz="1600" kern="100" dirty="0">
              <a:solidFill>
                <a:schemeClr val="bg1"/>
              </a:solidFill>
              <a:effectLst/>
              <a:ea typeface="Calibri" panose="020F0502020204030204" pitchFamily="34" charset="0"/>
              <a:cs typeface="Times New Roman" panose="02020603050405020304" pitchFamily="18" charset="0"/>
            </a:endParaRPr>
          </a:p>
        </p:txBody>
      </p:sp>
      <p:sp>
        <p:nvSpPr>
          <p:cNvPr id="7" name="ZoneTexte 6">
            <a:extLst>
              <a:ext uri="{FF2B5EF4-FFF2-40B4-BE49-F238E27FC236}">
                <a16:creationId xmlns:a16="http://schemas.microsoft.com/office/drawing/2014/main" id="{36C075F3-F67A-B343-3B09-0957623404D0}"/>
              </a:ext>
            </a:extLst>
          </p:cNvPr>
          <p:cNvSpPr txBox="1"/>
          <p:nvPr>
            <p:custDataLst>
              <p:tags r:id="rId8"/>
            </p:custDataLst>
          </p:nvPr>
        </p:nvSpPr>
        <p:spPr>
          <a:xfrm>
            <a:off x="1036261" y="4080647"/>
            <a:ext cx="3757808" cy="338554"/>
          </a:xfrm>
          <a:prstGeom prst="rect">
            <a:avLst/>
          </a:prstGeom>
          <a:noFill/>
        </p:spPr>
        <p:txBody>
          <a:bodyPr wrap="square" rtlCol="0">
            <a:spAutoFit/>
          </a:bodyPr>
          <a:lstStyle/>
          <a:p>
            <a:r>
              <a:rPr lang="fr-FR" sz="1600" dirty="0">
                <a:solidFill>
                  <a:schemeClr val="bg1"/>
                </a:solidFill>
              </a:rPr>
              <a:t>3. </a:t>
            </a:r>
            <a:r>
              <a:rPr lang="fr-FR" sz="1600" dirty="0" err="1">
                <a:solidFill>
                  <a:schemeClr val="bg1"/>
                </a:solidFill>
              </a:rPr>
              <a:t>Clinical</a:t>
            </a:r>
            <a:r>
              <a:rPr lang="fr-FR" sz="1600" dirty="0">
                <a:solidFill>
                  <a:schemeClr val="bg1"/>
                </a:solidFill>
              </a:rPr>
              <a:t> Issues</a:t>
            </a:r>
          </a:p>
        </p:txBody>
      </p:sp>
      <p:sp>
        <p:nvSpPr>
          <p:cNvPr id="8" name="ZoneTexte 7">
            <a:extLst>
              <a:ext uri="{FF2B5EF4-FFF2-40B4-BE49-F238E27FC236}">
                <a16:creationId xmlns:a16="http://schemas.microsoft.com/office/drawing/2014/main" id="{EFC9EB2E-E233-71E4-747C-8FDA2B134975}"/>
              </a:ext>
            </a:extLst>
          </p:cNvPr>
          <p:cNvSpPr txBox="1"/>
          <p:nvPr>
            <p:custDataLst>
              <p:tags r:id="rId9"/>
            </p:custDataLst>
          </p:nvPr>
        </p:nvSpPr>
        <p:spPr>
          <a:xfrm>
            <a:off x="1021139" y="4792651"/>
            <a:ext cx="3757808" cy="584775"/>
          </a:xfrm>
          <a:prstGeom prst="rect">
            <a:avLst/>
          </a:prstGeom>
          <a:noFill/>
        </p:spPr>
        <p:txBody>
          <a:bodyPr wrap="square" rtlCol="0">
            <a:spAutoFit/>
          </a:bodyPr>
          <a:lstStyle/>
          <a:p>
            <a:r>
              <a:rPr lang="fr-FR" sz="1600" dirty="0">
                <a:solidFill>
                  <a:schemeClr val="bg1"/>
                </a:solidFill>
              </a:rPr>
              <a:t>4. </a:t>
            </a:r>
            <a:r>
              <a:rPr lang="en-US" sz="1600" dirty="0">
                <a:solidFill>
                  <a:schemeClr val="bg1"/>
                </a:solidFill>
              </a:rPr>
              <a:t>Concept taken up by popular psychology</a:t>
            </a:r>
            <a:endParaRPr lang="fr-FR" sz="1600" dirty="0">
              <a:solidFill>
                <a:schemeClr val="bg1"/>
              </a:solidFill>
            </a:endParaRPr>
          </a:p>
        </p:txBody>
      </p:sp>
      <p:sp>
        <p:nvSpPr>
          <p:cNvPr id="9" name="ZoneTexte 8">
            <a:extLst>
              <a:ext uri="{FF2B5EF4-FFF2-40B4-BE49-F238E27FC236}">
                <a16:creationId xmlns:a16="http://schemas.microsoft.com/office/drawing/2014/main" id="{36A09D7F-D157-61D5-C2AB-B5B763362841}"/>
              </a:ext>
            </a:extLst>
          </p:cNvPr>
          <p:cNvSpPr txBox="1"/>
          <p:nvPr>
            <p:custDataLst>
              <p:tags r:id="rId10"/>
            </p:custDataLst>
          </p:nvPr>
        </p:nvSpPr>
        <p:spPr>
          <a:xfrm>
            <a:off x="1028700" y="5689655"/>
            <a:ext cx="3757808" cy="338554"/>
          </a:xfrm>
          <a:prstGeom prst="rect">
            <a:avLst/>
          </a:prstGeom>
          <a:noFill/>
        </p:spPr>
        <p:txBody>
          <a:bodyPr wrap="square" rtlCol="0">
            <a:spAutoFit/>
          </a:bodyPr>
          <a:lstStyle/>
          <a:p>
            <a:r>
              <a:rPr lang="fr-FR" sz="1600" dirty="0">
                <a:solidFill>
                  <a:schemeClr val="bg1"/>
                </a:solidFill>
              </a:rPr>
              <a:t>5. </a:t>
            </a:r>
            <a:r>
              <a:rPr lang="fr-FR" sz="1600" dirty="0" err="1">
                <a:solidFill>
                  <a:schemeClr val="bg1"/>
                </a:solidFill>
              </a:rPr>
              <a:t>Feminist</a:t>
            </a:r>
            <a:r>
              <a:rPr lang="fr-FR" sz="1600" dirty="0">
                <a:solidFill>
                  <a:schemeClr val="bg1"/>
                </a:solidFill>
              </a:rPr>
              <a:t> </a:t>
            </a:r>
            <a:r>
              <a:rPr lang="fr-FR" sz="1600" dirty="0" err="1">
                <a:solidFill>
                  <a:schemeClr val="bg1"/>
                </a:solidFill>
              </a:rPr>
              <a:t>criticism</a:t>
            </a:r>
            <a:endParaRPr lang="fr-FR" sz="1600" dirty="0">
              <a:solidFill>
                <a:schemeClr val="bg1"/>
              </a:solidFill>
            </a:endParaRPr>
          </a:p>
        </p:txBody>
      </p:sp>
      <p:sp>
        <p:nvSpPr>
          <p:cNvPr id="11" name="ZoneTexte 10">
            <a:extLst>
              <a:ext uri="{FF2B5EF4-FFF2-40B4-BE49-F238E27FC236}">
                <a16:creationId xmlns:a16="http://schemas.microsoft.com/office/drawing/2014/main" id="{FF7897B9-800B-7F8C-7B21-86537F2EAC51}"/>
              </a:ext>
            </a:extLst>
          </p:cNvPr>
          <p:cNvSpPr txBox="1"/>
          <p:nvPr>
            <p:custDataLst>
              <p:tags r:id="rId11"/>
            </p:custDataLst>
          </p:nvPr>
        </p:nvSpPr>
        <p:spPr>
          <a:xfrm>
            <a:off x="6711981" y="3092904"/>
            <a:ext cx="3757808" cy="584775"/>
          </a:xfrm>
          <a:prstGeom prst="rect">
            <a:avLst/>
          </a:prstGeom>
          <a:noFill/>
        </p:spPr>
        <p:txBody>
          <a:bodyPr wrap="square" rtlCol="0">
            <a:spAutoFit/>
          </a:bodyPr>
          <a:lstStyle/>
          <a:p>
            <a:r>
              <a:rPr lang="en-US" sz="1600" dirty="0">
                <a:solidFill>
                  <a:schemeClr val="bg1"/>
                </a:solidFill>
              </a:rPr>
              <a:t>Support for etiological hypotheses and theories</a:t>
            </a:r>
            <a:endParaRPr lang="fr-FR" sz="1600" dirty="0">
              <a:solidFill>
                <a:schemeClr val="bg1"/>
              </a:solidFill>
            </a:endParaRPr>
          </a:p>
        </p:txBody>
      </p:sp>
      <p:sp>
        <p:nvSpPr>
          <p:cNvPr id="15" name="ZoneTexte 14">
            <a:extLst>
              <a:ext uri="{FF2B5EF4-FFF2-40B4-BE49-F238E27FC236}">
                <a16:creationId xmlns:a16="http://schemas.microsoft.com/office/drawing/2014/main" id="{4F4275BE-C9A2-006C-DC41-6B0A7FB3EE74}"/>
              </a:ext>
            </a:extLst>
          </p:cNvPr>
          <p:cNvSpPr txBox="1"/>
          <p:nvPr>
            <p:custDataLst>
              <p:tags r:id="rId12"/>
            </p:custDataLst>
          </p:nvPr>
        </p:nvSpPr>
        <p:spPr>
          <a:xfrm>
            <a:off x="6727103" y="4092973"/>
            <a:ext cx="3757808" cy="338554"/>
          </a:xfrm>
          <a:prstGeom prst="rect">
            <a:avLst/>
          </a:prstGeom>
          <a:noFill/>
        </p:spPr>
        <p:txBody>
          <a:bodyPr wrap="square" rtlCol="0">
            <a:spAutoFit/>
          </a:bodyPr>
          <a:lstStyle/>
          <a:p>
            <a:r>
              <a:rPr lang="fr-FR" sz="1600" dirty="0" err="1">
                <a:solidFill>
                  <a:schemeClr val="bg1"/>
                </a:solidFill>
              </a:rPr>
              <a:t>Clinical</a:t>
            </a:r>
            <a:r>
              <a:rPr lang="fr-FR" sz="1600" dirty="0">
                <a:solidFill>
                  <a:schemeClr val="bg1"/>
                </a:solidFill>
              </a:rPr>
              <a:t> </a:t>
            </a:r>
            <a:r>
              <a:rPr lang="fr-FR" sz="1600" dirty="0" err="1">
                <a:solidFill>
                  <a:schemeClr val="bg1"/>
                </a:solidFill>
              </a:rPr>
              <a:t>usefulness</a:t>
            </a:r>
            <a:r>
              <a:rPr lang="fr-FR" sz="1600" dirty="0">
                <a:solidFill>
                  <a:schemeClr val="bg1"/>
                </a:solidFill>
              </a:rPr>
              <a:t> of the concept</a:t>
            </a:r>
          </a:p>
        </p:txBody>
      </p:sp>
      <p:sp>
        <p:nvSpPr>
          <p:cNvPr id="16" name="ZoneTexte 15">
            <a:extLst>
              <a:ext uri="{FF2B5EF4-FFF2-40B4-BE49-F238E27FC236}">
                <a16:creationId xmlns:a16="http://schemas.microsoft.com/office/drawing/2014/main" id="{23803B93-EA09-D711-4147-B90C69885792}"/>
              </a:ext>
            </a:extLst>
          </p:cNvPr>
          <p:cNvSpPr txBox="1"/>
          <p:nvPr>
            <p:custDataLst>
              <p:tags r:id="rId13"/>
            </p:custDataLst>
          </p:nvPr>
        </p:nvSpPr>
        <p:spPr>
          <a:xfrm>
            <a:off x="6711981" y="4801877"/>
            <a:ext cx="3757808" cy="584775"/>
          </a:xfrm>
          <a:prstGeom prst="rect">
            <a:avLst/>
          </a:prstGeom>
          <a:noFill/>
        </p:spPr>
        <p:txBody>
          <a:bodyPr wrap="square" rtlCol="0">
            <a:spAutoFit/>
          </a:bodyPr>
          <a:lstStyle/>
          <a:p>
            <a:r>
              <a:rPr lang="fr-FR" sz="1600" dirty="0" err="1">
                <a:solidFill>
                  <a:schemeClr val="bg1"/>
                </a:solidFill>
              </a:rPr>
              <a:t>Popularity</a:t>
            </a:r>
            <a:r>
              <a:rPr lang="fr-FR" sz="1600" dirty="0">
                <a:solidFill>
                  <a:schemeClr val="bg1"/>
                </a:solidFill>
              </a:rPr>
              <a:t> of the concept
</a:t>
            </a:r>
          </a:p>
        </p:txBody>
      </p:sp>
      <p:sp>
        <p:nvSpPr>
          <p:cNvPr id="17" name="ZoneTexte 16">
            <a:extLst>
              <a:ext uri="{FF2B5EF4-FFF2-40B4-BE49-F238E27FC236}">
                <a16:creationId xmlns:a16="http://schemas.microsoft.com/office/drawing/2014/main" id="{901CCBF1-C950-C747-8BF1-54EA94DE884A}"/>
              </a:ext>
            </a:extLst>
          </p:cNvPr>
          <p:cNvSpPr txBox="1"/>
          <p:nvPr>
            <p:custDataLst>
              <p:tags r:id="rId14"/>
            </p:custDataLst>
          </p:nvPr>
        </p:nvSpPr>
        <p:spPr>
          <a:xfrm>
            <a:off x="6711981" y="5689655"/>
            <a:ext cx="3757808" cy="584775"/>
          </a:xfrm>
          <a:prstGeom prst="rect">
            <a:avLst/>
          </a:prstGeom>
          <a:noFill/>
        </p:spPr>
        <p:txBody>
          <a:bodyPr wrap="square" rtlCol="0">
            <a:spAutoFit/>
          </a:bodyPr>
          <a:lstStyle/>
          <a:p>
            <a:r>
              <a:rPr lang="fr-FR" sz="1600" dirty="0">
                <a:solidFill>
                  <a:schemeClr val="bg1"/>
                </a:solidFill>
              </a:rPr>
              <a:t>Evolution of the concept
</a:t>
            </a:r>
          </a:p>
        </p:txBody>
      </p:sp>
      <p:cxnSp>
        <p:nvCxnSpPr>
          <p:cNvPr id="19" name="Connecteur droit avec flèche 18">
            <a:extLst>
              <a:ext uri="{FF2B5EF4-FFF2-40B4-BE49-F238E27FC236}">
                <a16:creationId xmlns:a16="http://schemas.microsoft.com/office/drawing/2014/main" id="{40B2943B-0FD3-43EA-DE1D-FF0D263E38C4}"/>
              </a:ext>
            </a:extLst>
          </p:cNvPr>
          <p:cNvCxnSpPr/>
          <p:nvPr>
            <p:custDataLst>
              <p:tags r:id="rId15"/>
            </p:custDataLst>
          </p:nvPr>
        </p:nvCxnSpPr>
        <p:spPr>
          <a:xfrm>
            <a:off x="4590565" y="2694182"/>
            <a:ext cx="1998617"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1" name="Connecteur droit avec flèche 20">
            <a:extLst>
              <a:ext uri="{FF2B5EF4-FFF2-40B4-BE49-F238E27FC236}">
                <a16:creationId xmlns:a16="http://schemas.microsoft.com/office/drawing/2014/main" id="{F6475806-5737-83B8-8F46-0426FC9BCE7C}"/>
              </a:ext>
            </a:extLst>
          </p:cNvPr>
          <p:cNvCxnSpPr/>
          <p:nvPr>
            <p:custDataLst>
              <p:tags r:id="rId16"/>
            </p:custDataLst>
          </p:nvPr>
        </p:nvCxnSpPr>
        <p:spPr>
          <a:xfrm>
            <a:off x="5282896" y="3319413"/>
            <a:ext cx="1306286"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3" name="Connecteur droit avec flèche 22">
            <a:extLst>
              <a:ext uri="{FF2B5EF4-FFF2-40B4-BE49-F238E27FC236}">
                <a16:creationId xmlns:a16="http://schemas.microsoft.com/office/drawing/2014/main" id="{9EAC3EDE-C035-07AD-054D-EBF443279CBA}"/>
              </a:ext>
            </a:extLst>
          </p:cNvPr>
          <p:cNvCxnSpPr>
            <a:cxnSpLocks/>
          </p:cNvCxnSpPr>
          <p:nvPr>
            <p:custDataLst>
              <p:tags r:id="rId17"/>
            </p:custDataLst>
          </p:nvPr>
        </p:nvCxnSpPr>
        <p:spPr>
          <a:xfrm>
            <a:off x="4396681" y="4277639"/>
            <a:ext cx="2207623"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Connecteur droit avec flèche 25">
            <a:extLst>
              <a:ext uri="{FF2B5EF4-FFF2-40B4-BE49-F238E27FC236}">
                <a16:creationId xmlns:a16="http://schemas.microsoft.com/office/drawing/2014/main" id="{12386127-032F-1CF2-B502-201F6B90E02D}"/>
              </a:ext>
            </a:extLst>
          </p:cNvPr>
          <p:cNvCxnSpPr/>
          <p:nvPr>
            <p:custDataLst>
              <p:tags r:id="rId18"/>
            </p:custDataLst>
          </p:nvPr>
        </p:nvCxnSpPr>
        <p:spPr>
          <a:xfrm>
            <a:off x="4778947" y="4986543"/>
            <a:ext cx="1810235"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8" name="Connecteur droit avec flèche 27">
            <a:extLst>
              <a:ext uri="{FF2B5EF4-FFF2-40B4-BE49-F238E27FC236}">
                <a16:creationId xmlns:a16="http://schemas.microsoft.com/office/drawing/2014/main" id="{C16A4C63-CE55-79E2-0F35-0B6044A350F5}"/>
              </a:ext>
            </a:extLst>
          </p:cNvPr>
          <p:cNvCxnSpPr/>
          <p:nvPr>
            <p:custDataLst>
              <p:tags r:id="rId19"/>
            </p:custDataLst>
          </p:nvPr>
        </p:nvCxnSpPr>
        <p:spPr>
          <a:xfrm>
            <a:off x="3374086" y="5874321"/>
            <a:ext cx="3215096"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29" name="ZoneTexte 28">
            <a:extLst>
              <a:ext uri="{FF2B5EF4-FFF2-40B4-BE49-F238E27FC236}">
                <a16:creationId xmlns:a16="http://schemas.microsoft.com/office/drawing/2014/main" id="{060EB4AD-3216-9191-AD29-707FE9F59838}"/>
              </a:ext>
            </a:extLst>
          </p:cNvPr>
          <p:cNvSpPr txBox="1"/>
          <p:nvPr>
            <p:custDataLst>
              <p:tags r:id="rId20"/>
            </p:custDataLst>
          </p:nvPr>
        </p:nvSpPr>
        <p:spPr>
          <a:xfrm>
            <a:off x="963297" y="2046403"/>
            <a:ext cx="6866768" cy="369332"/>
          </a:xfrm>
          <a:prstGeom prst="rect">
            <a:avLst/>
          </a:prstGeom>
          <a:noFill/>
        </p:spPr>
        <p:txBody>
          <a:bodyPr wrap="square" rtlCol="0">
            <a:spAutoFit/>
          </a:bodyPr>
          <a:lstStyle/>
          <a:p>
            <a:r>
              <a:rPr lang="fr-FR" b="1" dirty="0">
                <a:solidFill>
                  <a:schemeClr val="bg1"/>
                </a:solidFill>
              </a:rPr>
              <a:t>Main </a:t>
            </a:r>
            <a:r>
              <a:rPr lang="fr-FR" b="1" dirty="0" err="1">
                <a:solidFill>
                  <a:schemeClr val="bg1"/>
                </a:solidFill>
              </a:rPr>
              <a:t>themes</a:t>
            </a:r>
            <a:r>
              <a:rPr lang="fr-FR" b="1" dirty="0">
                <a:solidFill>
                  <a:schemeClr val="bg1"/>
                </a:solidFill>
              </a:rPr>
              <a:t>:</a:t>
            </a:r>
          </a:p>
        </p:txBody>
      </p:sp>
      <p:sp>
        <p:nvSpPr>
          <p:cNvPr id="12" name="Rectangle 11">
            <a:extLst>
              <a:ext uri="{FF2B5EF4-FFF2-40B4-BE49-F238E27FC236}">
                <a16:creationId xmlns:a16="http://schemas.microsoft.com/office/drawing/2014/main" id="{86C4490E-15FB-7C32-CD2E-341E2551AF2A}"/>
              </a:ext>
            </a:extLst>
          </p:cNvPr>
          <p:cNvSpPr/>
          <p:nvPr>
            <p:custDataLst>
              <p:tags r:id="rId21"/>
            </p:custDataLst>
          </p:nvPr>
        </p:nvSpPr>
        <p:spPr>
          <a:xfrm>
            <a:off x="784375" y="4824293"/>
            <a:ext cx="9610996" cy="53994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26561610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10013769" cy="645284"/>
          </a:xfrm>
        </p:spPr>
        <p:txBody>
          <a:bodyPr/>
          <a:lstStyle/>
          <a:p>
            <a:pPr lvl="0"/>
            <a:r>
              <a:rPr lang="en-US" sz="3600" kern="100" dirty="0">
                <a:ea typeface="Calibri" panose="020F0502020204030204" pitchFamily="34" charset="0"/>
                <a:cs typeface="Times New Roman" panose="02020603050405020304" pitchFamily="18" charset="0"/>
              </a:rPr>
              <a:t>Concept taken up by popular psychology</a:t>
            </a:r>
            <a:endParaRPr lang="fr-CA" sz="3600" kern="100" dirty="0">
              <a:solidFill>
                <a:schemeClr val="bg1"/>
              </a:solidFill>
              <a:effectLst/>
              <a:ea typeface="Calibri" panose="020F0502020204030204" pitchFamily="34" charset="0"/>
              <a:cs typeface="Times New Roman" panose="02020603050405020304" pitchFamily="18" charset="0"/>
            </a:endParaRPr>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34</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2" name="ZoneTexte 1">
            <a:extLst>
              <a:ext uri="{FF2B5EF4-FFF2-40B4-BE49-F238E27FC236}">
                <a16:creationId xmlns:a16="http://schemas.microsoft.com/office/drawing/2014/main" id="{0A6F5E66-F386-6905-CCA3-F77D7FB91EDF}"/>
              </a:ext>
            </a:extLst>
          </p:cNvPr>
          <p:cNvSpPr txBox="1"/>
          <p:nvPr>
            <p:custDataLst>
              <p:tags r:id="rId5"/>
            </p:custDataLst>
          </p:nvPr>
        </p:nvSpPr>
        <p:spPr>
          <a:xfrm>
            <a:off x="1028700" y="2330397"/>
            <a:ext cx="9395460" cy="2031325"/>
          </a:xfrm>
          <a:prstGeom prst="rect">
            <a:avLst/>
          </a:prstGeom>
          <a:noFill/>
        </p:spPr>
        <p:txBody>
          <a:bodyPr wrap="square" rtlCol="0">
            <a:spAutoFit/>
          </a:bodyPr>
          <a:lstStyle/>
          <a:p>
            <a:pPr lvl="0"/>
            <a:endParaRPr lang="fr-CA" dirty="0">
              <a:solidFill>
                <a:schemeClr val="bg1"/>
              </a:solidFill>
            </a:endParaRPr>
          </a:p>
          <a:p>
            <a:pPr marL="285750" lvl="0" indent="-285750">
              <a:buFont typeface="Arial" panose="020B0604020202020204" pitchFamily="34" charset="0"/>
              <a:buChar char="•"/>
            </a:pPr>
            <a:r>
              <a:rPr lang="en-US" dirty="0">
                <a:solidFill>
                  <a:schemeClr val="bg1"/>
                </a:solidFill>
              </a:rPr>
              <a:t>Most therapists who would adhere to the concept of codependency would be nonprofessionals biased by their own experience</a:t>
            </a:r>
            <a:r>
              <a:rPr lang="fr-CA" baseline="30000" dirty="0">
                <a:solidFill>
                  <a:schemeClr val="bg1"/>
                </a:solidFill>
              </a:rPr>
              <a:t>1</a:t>
            </a:r>
            <a:r>
              <a:rPr lang="fr-CA" dirty="0">
                <a:solidFill>
                  <a:schemeClr val="bg1"/>
                </a:solidFill>
              </a:rPr>
              <a:t>.</a:t>
            </a:r>
          </a:p>
          <a:p>
            <a:pPr lvl="0"/>
            <a:endParaRPr lang="fr-CA" dirty="0">
              <a:solidFill>
                <a:schemeClr val="bg1"/>
              </a:solidFill>
            </a:endParaRPr>
          </a:p>
          <a:p>
            <a:pPr marL="285750" lvl="0" indent="-285750">
              <a:buFont typeface="Arial" panose="020B0604020202020204" pitchFamily="34" charset="0"/>
              <a:buChar char="•"/>
            </a:pPr>
            <a:r>
              <a:rPr lang="en-US" dirty="0">
                <a:solidFill>
                  <a:schemeClr val="bg1"/>
                </a:solidFill>
              </a:rPr>
              <a:t>The concept of codependency has become so widespread and influential, particularly in the United States, that some regard it as a social movement sustained by profitable business</a:t>
            </a:r>
            <a:r>
              <a:rPr lang="fr-CA" baseline="30000" dirty="0">
                <a:solidFill>
                  <a:schemeClr val="bg1"/>
                </a:solidFill>
              </a:rPr>
              <a:t>2</a:t>
            </a:r>
            <a:r>
              <a:rPr lang="fr-CA" dirty="0">
                <a:solidFill>
                  <a:schemeClr val="bg1"/>
                </a:solidFill>
              </a:rPr>
              <a:t>.</a:t>
            </a:r>
            <a:endParaRPr lang="fr-CA" baseline="30000" dirty="0">
              <a:solidFill>
                <a:schemeClr val="bg1"/>
              </a:solidFill>
            </a:endParaRPr>
          </a:p>
        </p:txBody>
      </p:sp>
      <p:sp>
        <p:nvSpPr>
          <p:cNvPr id="4" name="ZoneTexte 3">
            <a:extLst>
              <a:ext uri="{FF2B5EF4-FFF2-40B4-BE49-F238E27FC236}">
                <a16:creationId xmlns:a16="http://schemas.microsoft.com/office/drawing/2014/main" id="{FDF3C19B-8E5A-7D7C-B7C5-952D91A28723}"/>
              </a:ext>
            </a:extLst>
          </p:cNvPr>
          <p:cNvSpPr txBox="1"/>
          <p:nvPr>
            <p:custDataLst>
              <p:tags r:id="rId6"/>
            </p:custDataLst>
          </p:nvPr>
        </p:nvSpPr>
        <p:spPr>
          <a:xfrm>
            <a:off x="941615" y="6198215"/>
            <a:ext cx="10221685" cy="276999"/>
          </a:xfrm>
          <a:prstGeom prst="rect">
            <a:avLst/>
          </a:prstGeom>
          <a:noFill/>
        </p:spPr>
        <p:txBody>
          <a:bodyPr wrap="square" rtlCol="0">
            <a:spAutoFit/>
          </a:bodyPr>
          <a:lstStyle/>
          <a:p>
            <a:r>
              <a:rPr lang="fr-FR" sz="1200" b="1" dirty="0">
                <a:solidFill>
                  <a:schemeClr val="bg1"/>
                </a:solidFill>
              </a:rPr>
              <a:t>1. </a:t>
            </a:r>
            <a:r>
              <a:rPr lang="fr-FR" sz="1200" dirty="0">
                <a:solidFill>
                  <a:schemeClr val="bg1"/>
                </a:solidFill>
              </a:rPr>
              <a:t>Harper and </a:t>
            </a:r>
            <a:r>
              <a:rPr lang="fr-FR" sz="1200" dirty="0" err="1">
                <a:solidFill>
                  <a:schemeClr val="bg1"/>
                </a:solidFill>
              </a:rPr>
              <a:t>Capdevila</a:t>
            </a:r>
            <a:r>
              <a:rPr lang="fr-FR" sz="1200" dirty="0">
                <a:solidFill>
                  <a:schemeClr val="bg1"/>
                </a:solidFill>
              </a:rPr>
              <a:t> (1990) </a:t>
            </a:r>
            <a:r>
              <a:rPr lang="fr-FR" sz="1200" dirty="0" err="1">
                <a:solidFill>
                  <a:schemeClr val="bg1"/>
                </a:solidFill>
              </a:rPr>
              <a:t>cited</a:t>
            </a:r>
            <a:r>
              <a:rPr lang="fr-FR" sz="1200" dirty="0">
                <a:solidFill>
                  <a:schemeClr val="bg1"/>
                </a:solidFill>
              </a:rPr>
              <a:t> in </a:t>
            </a:r>
            <a:r>
              <a:rPr lang="fr-FR" sz="1200" dirty="0" err="1">
                <a:solidFill>
                  <a:schemeClr val="bg1"/>
                </a:solidFill>
              </a:rPr>
              <a:t>Calderwood</a:t>
            </a:r>
            <a:r>
              <a:rPr lang="fr-FR" sz="1200" dirty="0">
                <a:solidFill>
                  <a:schemeClr val="bg1"/>
                </a:solidFill>
              </a:rPr>
              <a:t> &amp; </a:t>
            </a:r>
            <a:r>
              <a:rPr lang="fr-FR" sz="1200" dirty="0" err="1">
                <a:solidFill>
                  <a:schemeClr val="bg1"/>
                </a:solidFill>
              </a:rPr>
              <a:t>Rajesparam</a:t>
            </a:r>
            <a:r>
              <a:rPr lang="fr-FR" sz="1200" dirty="0">
                <a:solidFill>
                  <a:schemeClr val="bg1"/>
                </a:solidFill>
              </a:rPr>
              <a:t>, 2014b; </a:t>
            </a:r>
            <a:r>
              <a:rPr lang="fr-FR" sz="1200" b="1" dirty="0">
                <a:solidFill>
                  <a:schemeClr val="bg1"/>
                </a:solidFill>
              </a:rPr>
              <a:t>2. </a:t>
            </a:r>
            <a:r>
              <a:rPr lang="fr-FR" sz="1200" dirty="0">
                <a:solidFill>
                  <a:schemeClr val="bg1"/>
                </a:solidFill>
              </a:rPr>
              <a:t>Collins (1993), Messner (1996) </a:t>
            </a:r>
            <a:r>
              <a:rPr lang="fr-FR" sz="1200" dirty="0" err="1">
                <a:solidFill>
                  <a:schemeClr val="bg1"/>
                </a:solidFill>
              </a:rPr>
              <a:t>cited</a:t>
            </a:r>
            <a:r>
              <a:rPr lang="fr-FR" sz="1200" dirty="0">
                <a:solidFill>
                  <a:schemeClr val="bg1"/>
                </a:solidFill>
              </a:rPr>
              <a:t> in </a:t>
            </a:r>
            <a:r>
              <a:rPr lang="fr-FR" sz="1200" dirty="0" err="1">
                <a:solidFill>
                  <a:schemeClr val="bg1"/>
                </a:solidFill>
              </a:rPr>
              <a:t>Peled</a:t>
            </a:r>
            <a:r>
              <a:rPr lang="fr-FR" sz="1200" dirty="0">
                <a:solidFill>
                  <a:schemeClr val="bg1"/>
                </a:solidFill>
              </a:rPr>
              <a:t> &amp; Sacks, 2008</a:t>
            </a:r>
          </a:p>
        </p:txBody>
      </p:sp>
    </p:spTree>
    <p:extLst>
      <p:ext uri="{BB962C8B-B14F-4D97-AF65-F5344CB8AC3E}">
        <p14:creationId xmlns:p14="http://schemas.microsoft.com/office/powerpoint/2010/main" val="20622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10464800" cy="645284"/>
          </a:xfrm>
        </p:spPr>
        <p:txBody>
          <a:bodyPr/>
          <a:lstStyle/>
          <a:p>
            <a:r>
              <a:rPr lang="fr-FR" dirty="0" err="1"/>
              <a:t>Popularity</a:t>
            </a:r>
            <a:r>
              <a:rPr lang="fr-FR" dirty="0"/>
              <a:t> of the concept</a:t>
            </a:r>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35</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149531" y="2459216"/>
            <a:ext cx="9562012" cy="646331"/>
          </a:xfrm>
          <a:prstGeom prst="rect">
            <a:avLst/>
          </a:prstGeom>
          <a:noFill/>
        </p:spPr>
        <p:txBody>
          <a:bodyPr wrap="square" rtlCol="0">
            <a:spAutoFit/>
          </a:bodyPr>
          <a:lstStyle/>
          <a:p>
            <a:endParaRPr lang="fr-FR" dirty="0"/>
          </a:p>
          <a:p>
            <a:endParaRPr lang="fr-FR" dirty="0"/>
          </a:p>
        </p:txBody>
      </p:sp>
      <p:sp>
        <p:nvSpPr>
          <p:cNvPr id="5" name="ZoneTexte 4">
            <a:extLst>
              <a:ext uri="{FF2B5EF4-FFF2-40B4-BE49-F238E27FC236}">
                <a16:creationId xmlns:a16="http://schemas.microsoft.com/office/drawing/2014/main" id="{733DD215-D983-3010-EEC9-FD3670D4B84F}"/>
              </a:ext>
            </a:extLst>
          </p:cNvPr>
          <p:cNvSpPr txBox="1"/>
          <p:nvPr>
            <p:custDataLst>
              <p:tags r:id="rId6"/>
            </p:custDataLst>
          </p:nvPr>
        </p:nvSpPr>
        <p:spPr>
          <a:xfrm>
            <a:off x="1028699" y="2418790"/>
            <a:ext cx="8624751" cy="1384995"/>
          </a:xfrm>
          <a:prstGeom prst="rect">
            <a:avLst/>
          </a:prstGeom>
          <a:noFill/>
        </p:spPr>
        <p:txBody>
          <a:bodyPr wrap="square" rtlCol="0">
            <a:spAutoFit/>
          </a:bodyPr>
          <a:lstStyle/>
          <a:p>
            <a:r>
              <a:rPr lang="en-US" dirty="0">
                <a:solidFill>
                  <a:schemeClr val="bg1"/>
                </a:solidFill>
              </a:rPr>
              <a:t>Both supporters and opponents of the concept mentioned that codependency is popular in the social and clinical spheres and that it is important for stakeholders to understand the issues raised by the concept and to be informed of the arguments in favor and against its use to help family members. 
</a:t>
            </a:r>
            <a:endParaRPr lang="fr-FR" baseline="30000" dirty="0">
              <a:solidFill>
                <a:schemeClr val="bg1"/>
              </a:solidFill>
            </a:endParaRPr>
          </a:p>
        </p:txBody>
      </p:sp>
      <p:sp>
        <p:nvSpPr>
          <p:cNvPr id="4" name="ZoneTexte 3">
            <a:extLst>
              <a:ext uri="{FF2B5EF4-FFF2-40B4-BE49-F238E27FC236}">
                <a16:creationId xmlns:a16="http://schemas.microsoft.com/office/drawing/2014/main" id="{8E3347C3-F094-1903-D213-E11EB42AFBBB}"/>
              </a:ext>
            </a:extLst>
          </p:cNvPr>
          <p:cNvSpPr txBox="1"/>
          <p:nvPr>
            <p:custDataLst>
              <p:tags r:id="rId7"/>
            </p:custDataLst>
          </p:nvPr>
        </p:nvSpPr>
        <p:spPr>
          <a:xfrm>
            <a:off x="941616" y="6198215"/>
            <a:ext cx="7711410" cy="461665"/>
          </a:xfrm>
          <a:prstGeom prst="rect">
            <a:avLst/>
          </a:prstGeom>
          <a:noFill/>
        </p:spPr>
        <p:txBody>
          <a:bodyPr wrap="square" rtlCol="0">
            <a:spAutoFit/>
          </a:bodyPr>
          <a:lstStyle/>
          <a:p>
            <a:r>
              <a:rPr lang="fr-FR" sz="1200" b="1" dirty="0">
                <a:solidFill>
                  <a:schemeClr val="bg1"/>
                </a:solidFill>
              </a:rPr>
              <a:t>1. </a:t>
            </a:r>
            <a:r>
              <a:rPr lang="fr-CA"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Ahmad-</a:t>
            </a:r>
            <a:r>
              <a:rPr lang="fr-CA"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Abadi</a:t>
            </a:r>
            <a:r>
              <a:rPr lang="fr-CA"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et al. (2017); Bacon et al. (2020); </a:t>
            </a:r>
            <a:r>
              <a:rPr lang="fr-CA"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Calderwood</a:t>
            </a:r>
            <a:r>
              <a:rPr lang="fr-CA"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&amp; </a:t>
            </a:r>
            <a:r>
              <a:rPr lang="fr-CA"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Rajesparam</a:t>
            </a:r>
            <a:r>
              <a:rPr lang="fr-CA"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(2014a), (2014b); Stafford, (2001)</a:t>
            </a:r>
          </a:p>
          <a:p>
            <a:endParaRPr lang="fr-FR" sz="1200" dirty="0">
              <a:solidFill>
                <a:schemeClr val="bg1"/>
              </a:solidFill>
            </a:endParaRPr>
          </a:p>
        </p:txBody>
      </p:sp>
    </p:spTree>
    <p:extLst>
      <p:ext uri="{BB962C8B-B14F-4D97-AF65-F5344CB8AC3E}">
        <p14:creationId xmlns:p14="http://schemas.microsoft.com/office/powerpoint/2010/main" val="2860814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74C189C-8B5F-1BB0-16CB-E3E9AA7D84B4}"/>
              </a:ext>
            </a:extLst>
          </p:cNvPr>
          <p:cNvSpPr/>
          <p:nvPr>
            <p:custDataLst>
              <p:tags r:id="rId1"/>
            </p:custDataLst>
          </p:nvPr>
        </p:nvSpPr>
        <p:spPr>
          <a:xfrm>
            <a:off x="0" y="15320"/>
            <a:ext cx="12192000" cy="6858000"/>
          </a:xfrm>
          <a:prstGeom prst="rect">
            <a:avLst/>
          </a:prstGeom>
          <a:solidFill>
            <a:schemeClr val="tx1">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Title 9">
            <a:extLst>
              <a:ext uri="{FF2B5EF4-FFF2-40B4-BE49-F238E27FC236}">
                <a16:creationId xmlns:a16="http://schemas.microsoft.com/office/drawing/2014/main" id="{F253E442-C966-BF47-A022-DDAA2A6FEA48}"/>
              </a:ext>
            </a:extLst>
          </p:cNvPr>
          <p:cNvSpPr>
            <a:spLocks noGrp="1"/>
          </p:cNvSpPr>
          <p:nvPr>
            <p:ph type="title"/>
            <p:custDataLst>
              <p:tags r:id="rId2"/>
            </p:custDataLst>
          </p:nvPr>
        </p:nvSpPr>
        <p:spPr/>
        <p:txBody>
          <a:bodyPr/>
          <a:lstStyle/>
          <a:p>
            <a:r>
              <a:rPr lang="en-US" dirty="0"/>
              <a:t>Results</a:t>
            </a:r>
          </a:p>
        </p:txBody>
      </p:sp>
      <p:cxnSp>
        <p:nvCxnSpPr>
          <p:cNvPr id="6" name="Straight Connector 5">
            <a:extLst>
              <a:ext uri="{FF2B5EF4-FFF2-40B4-BE49-F238E27FC236}">
                <a16:creationId xmlns:a16="http://schemas.microsoft.com/office/drawing/2014/main" id="{FAD7BE2C-4E52-6E40-83F8-6BB9BB0244A2}"/>
              </a:ext>
              <a:ext uri="{C183D7F6-B498-43B3-948B-1728B52AA6E4}">
                <adec:decorative xmlns:adec="http://schemas.microsoft.com/office/drawing/2017/decorative" val="1"/>
              </a:ext>
            </a:extLst>
          </p:cNvPr>
          <p:cNvCxnSpPr>
            <a:cxnSpLocks/>
          </p:cNvCxnSpPr>
          <p:nvPr>
            <p:custDataLst>
              <p:tags r:id="rId3"/>
            </p:custDataLst>
          </p:nvPr>
        </p:nvCxnSpPr>
        <p:spPr>
          <a:xfrm>
            <a:off x="1036261" y="1876617"/>
            <a:ext cx="10122586" cy="0"/>
          </a:xfrm>
          <a:prstGeom prst="line">
            <a:avLst/>
          </a:prstGeom>
          <a:ln w="76200"/>
        </p:spPr>
        <p:style>
          <a:lnRef idx="1">
            <a:schemeClr val="dk1"/>
          </a:lnRef>
          <a:fillRef idx="0">
            <a:schemeClr val="dk1"/>
          </a:fillRef>
          <a:effectRef idx="0">
            <a:schemeClr val="dk1"/>
          </a:effectRef>
          <a:fontRef idx="minor">
            <a:schemeClr val="tx1"/>
          </a:fontRef>
        </p:style>
      </p:cxnSp>
      <p:sp>
        <p:nvSpPr>
          <p:cNvPr id="13" name="Slide Number Placeholder 5">
            <a:extLst>
              <a:ext uri="{FF2B5EF4-FFF2-40B4-BE49-F238E27FC236}">
                <a16:creationId xmlns:a16="http://schemas.microsoft.com/office/drawing/2014/main" id="{2ADE5F9E-39DA-49B7-8AA0-FF8E2B15DEEB}"/>
              </a:ext>
            </a:extLst>
          </p:cNvPr>
          <p:cNvSpPr>
            <a:spLocks noGrp="1"/>
          </p:cNvSpPr>
          <p:nvPr>
            <p:custDataLst>
              <p:tags r:id="rId4"/>
            </p:custDataLst>
          </p:nvPr>
        </p:nvSpPr>
        <p:spPr>
          <a:xfrm>
            <a:off x="11494800" y="6292800"/>
            <a:ext cx="412750" cy="1828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42</a:t>
            </a:r>
          </a:p>
        </p:txBody>
      </p:sp>
      <p:sp>
        <p:nvSpPr>
          <p:cNvPr id="3" name="ZoneTexte 2">
            <a:extLst>
              <a:ext uri="{FF2B5EF4-FFF2-40B4-BE49-F238E27FC236}">
                <a16:creationId xmlns:a16="http://schemas.microsoft.com/office/drawing/2014/main" id="{CB3B99D2-380D-54E3-7955-DB543BC8D25F}"/>
              </a:ext>
            </a:extLst>
          </p:cNvPr>
          <p:cNvSpPr txBox="1"/>
          <p:nvPr>
            <p:custDataLst>
              <p:tags r:id="rId5"/>
            </p:custDataLst>
          </p:nvPr>
        </p:nvSpPr>
        <p:spPr>
          <a:xfrm>
            <a:off x="1028700" y="2509516"/>
            <a:ext cx="3757808" cy="615553"/>
          </a:xfrm>
          <a:prstGeom prst="rect">
            <a:avLst/>
          </a:prstGeom>
          <a:noFill/>
        </p:spPr>
        <p:txBody>
          <a:bodyPr wrap="square" rtlCol="0">
            <a:spAutoFit/>
          </a:bodyPr>
          <a:lstStyle/>
          <a:p>
            <a:r>
              <a:rPr lang="fr-FR" sz="1600" dirty="0">
                <a:solidFill>
                  <a:schemeClr val="bg1"/>
                </a:solidFill>
              </a:rPr>
              <a:t>1. </a:t>
            </a:r>
            <a:r>
              <a:rPr lang="en-US" sz="1600" dirty="0">
                <a:solidFill>
                  <a:schemeClr val="bg1"/>
                </a:solidFill>
              </a:rPr>
              <a:t>Lack of a clear definition</a:t>
            </a:r>
            <a:endParaRPr lang="fr-FR" sz="1600" dirty="0">
              <a:solidFill>
                <a:schemeClr val="bg1"/>
              </a:solidFill>
            </a:endParaRPr>
          </a:p>
          <a:p>
            <a:endParaRPr lang="fr-FR" dirty="0">
              <a:solidFill>
                <a:schemeClr val="bg1"/>
              </a:solidFill>
            </a:endParaRPr>
          </a:p>
        </p:txBody>
      </p:sp>
      <p:sp>
        <p:nvSpPr>
          <p:cNvPr id="4" name="ZoneTexte 3">
            <a:extLst>
              <a:ext uri="{FF2B5EF4-FFF2-40B4-BE49-F238E27FC236}">
                <a16:creationId xmlns:a16="http://schemas.microsoft.com/office/drawing/2014/main" id="{7900A905-6135-F381-9446-3A45E1EA875A}"/>
              </a:ext>
            </a:extLst>
          </p:cNvPr>
          <p:cNvSpPr txBox="1"/>
          <p:nvPr>
            <p:custDataLst>
              <p:tags r:id="rId6"/>
            </p:custDataLst>
          </p:nvPr>
        </p:nvSpPr>
        <p:spPr>
          <a:xfrm>
            <a:off x="6711981" y="2509516"/>
            <a:ext cx="3757808" cy="584775"/>
          </a:xfrm>
          <a:prstGeom prst="rect">
            <a:avLst/>
          </a:prstGeom>
          <a:noFill/>
        </p:spPr>
        <p:txBody>
          <a:bodyPr wrap="square" rtlCol="0">
            <a:spAutoFit/>
          </a:bodyPr>
          <a:lstStyle/>
          <a:p>
            <a:r>
              <a:rPr lang="en-US" sz="1600" dirty="0">
                <a:solidFill>
                  <a:schemeClr val="bg1"/>
                </a:solidFill>
              </a:rPr>
              <a:t>Benefits of a broad definition
</a:t>
            </a:r>
            <a:endParaRPr lang="fr-FR" sz="1600" dirty="0">
              <a:solidFill>
                <a:schemeClr val="bg1"/>
              </a:solidFill>
            </a:endParaRPr>
          </a:p>
        </p:txBody>
      </p:sp>
      <p:sp>
        <p:nvSpPr>
          <p:cNvPr id="5" name="ZoneTexte 4">
            <a:extLst>
              <a:ext uri="{FF2B5EF4-FFF2-40B4-BE49-F238E27FC236}">
                <a16:creationId xmlns:a16="http://schemas.microsoft.com/office/drawing/2014/main" id="{E1A73FB1-E311-356E-F47E-B9A24DD47772}"/>
              </a:ext>
            </a:extLst>
          </p:cNvPr>
          <p:cNvSpPr txBox="1"/>
          <p:nvPr>
            <p:custDataLst>
              <p:tags r:id="rId7"/>
            </p:custDataLst>
          </p:nvPr>
        </p:nvSpPr>
        <p:spPr>
          <a:xfrm>
            <a:off x="1021139" y="3139071"/>
            <a:ext cx="4705894" cy="584775"/>
          </a:xfrm>
          <a:prstGeom prst="rect">
            <a:avLst/>
          </a:prstGeom>
          <a:noFill/>
        </p:spPr>
        <p:txBody>
          <a:bodyPr wrap="square" rtlCol="0">
            <a:spAutoFit/>
          </a:bodyPr>
          <a:lstStyle/>
          <a:p>
            <a:r>
              <a:rPr lang="fr-CA" sz="1600" kern="100" dirty="0">
                <a:solidFill>
                  <a:schemeClr val="bg1"/>
                </a:solidFill>
                <a:effectLst/>
                <a:ea typeface="Calibri" panose="020F0502020204030204" pitchFamily="34" charset="0"/>
                <a:cs typeface="Times New Roman" panose="02020603050405020304" pitchFamily="18" charset="0"/>
              </a:rPr>
              <a:t>2. </a:t>
            </a:r>
            <a:r>
              <a:rPr lang="en-US" sz="1600" kern="100" dirty="0">
                <a:solidFill>
                  <a:schemeClr val="bg1"/>
                </a:solidFill>
                <a:ea typeface="Calibri" panose="020F0502020204030204" pitchFamily="34" charset="0"/>
                <a:cs typeface="Times New Roman" panose="02020603050405020304" pitchFamily="18" charset="0"/>
              </a:rPr>
              <a:t>Limitations of hypotheses and etiological theories of codependency</a:t>
            </a:r>
            <a:endParaRPr lang="fr-CA" sz="1600" kern="100" dirty="0">
              <a:solidFill>
                <a:schemeClr val="bg1"/>
              </a:solidFill>
              <a:effectLst/>
              <a:ea typeface="Calibri" panose="020F0502020204030204" pitchFamily="34" charset="0"/>
              <a:cs typeface="Times New Roman" panose="02020603050405020304" pitchFamily="18" charset="0"/>
            </a:endParaRPr>
          </a:p>
        </p:txBody>
      </p:sp>
      <p:sp>
        <p:nvSpPr>
          <p:cNvPr id="7" name="ZoneTexte 6">
            <a:extLst>
              <a:ext uri="{FF2B5EF4-FFF2-40B4-BE49-F238E27FC236}">
                <a16:creationId xmlns:a16="http://schemas.microsoft.com/office/drawing/2014/main" id="{36C075F3-F67A-B343-3B09-0957623404D0}"/>
              </a:ext>
            </a:extLst>
          </p:cNvPr>
          <p:cNvSpPr txBox="1"/>
          <p:nvPr>
            <p:custDataLst>
              <p:tags r:id="rId8"/>
            </p:custDataLst>
          </p:nvPr>
        </p:nvSpPr>
        <p:spPr>
          <a:xfrm>
            <a:off x="1036261" y="4080647"/>
            <a:ext cx="3757808" cy="338554"/>
          </a:xfrm>
          <a:prstGeom prst="rect">
            <a:avLst/>
          </a:prstGeom>
          <a:noFill/>
        </p:spPr>
        <p:txBody>
          <a:bodyPr wrap="square" rtlCol="0">
            <a:spAutoFit/>
          </a:bodyPr>
          <a:lstStyle/>
          <a:p>
            <a:r>
              <a:rPr lang="fr-FR" sz="1600" dirty="0">
                <a:solidFill>
                  <a:schemeClr val="bg1"/>
                </a:solidFill>
              </a:rPr>
              <a:t>3. </a:t>
            </a:r>
            <a:r>
              <a:rPr lang="fr-FR" sz="1600" dirty="0" err="1">
                <a:solidFill>
                  <a:schemeClr val="bg1"/>
                </a:solidFill>
              </a:rPr>
              <a:t>Clinical</a:t>
            </a:r>
            <a:r>
              <a:rPr lang="fr-FR" sz="1600" dirty="0">
                <a:solidFill>
                  <a:schemeClr val="bg1"/>
                </a:solidFill>
              </a:rPr>
              <a:t> Issues</a:t>
            </a:r>
          </a:p>
        </p:txBody>
      </p:sp>
      <p:sp>
        <p:nvSpPr>
          <p:cNvPr id="8" name="ZoneTexte 7">
            <a:extLst>
              <a:ext uri="{FF2B5EF4-FFF2-40B4-BE49-F238E27FC236}">
                <a16:creationId xmlns:a16="http://schemas.microsoft.com/office/drawing/2014/main" id="{EFC9EB2E-E233-71E4-747C-8FDA2B134975}"/>
              </a:ext>
            </a:extLst>
          </p:cNvPr>
          <p:cNvSpPr txBox="1"/>
          <p:nvPr>
            <p:custDataLst>
              <p:tags r:id="rId9"/>
            </p:custDataLst>
          </p:nvPr>
        </p:nvSpPr>
        <p:spPr>
          <a:xfrm>
            <a:off x="1021139" y="4792651"/>
            <a:ext cx="3757808" cy="584775"/>
          </a:xfrm>
          <a:prstGeom prst="rect">
            <a:avLst/>
          </a:prstGeom>
          <a:noFill/>
        </p:spPr>
        <p:txBody>
          <a:bodyPr wrap="square" rtlCol="0">
            <a:spAutoFit/>
          </a:bodyPr>
          <a:lstStyle/>
          <a:p>
            <a:r>
              <a:rPr lang="fr-FR" sz="1600" dirty="0">
                <a:solidFill>
                  <a:schemeClr val="bg1"/>
                </a:solidFill>
              </a:rPr>
              <a:t>4. </a:t>
            </a:r>
            <a:r>
              <a:rPr lang="en-US" sz="1600" dirty="0">
                <a:solidFill>
                  <a:schemeClr val="bg1"/>
                </a:solidFill>
              </a:rPr>
              <a:t>Concept taken up by popular psychology</a:t>
            </a:r>
            <a:endParaRPr lang="fr-FR" sz="1600" dirty="0">
              <a:solidFill>
                <a:schemeClr val="bg1"/>
              </a:solidFill>
            </a:endParaRPr>
          </a:p>
        </p:txBody>
      </p:sp>
      <p:sp>
        <p:nvSpPr>
          <p:cNvPr id="9" name="ZoneTexte 8">
            <a:extLst>
              <a:ext uri="{FF2B5EF4-FFF2-40B4-BE49-F238E27FC236}">
                <a16:creationId xmlns:a16="http://schemas.microsoft.com/office/drawing/2014/main" id="{36A09D7F-D157-61D5-C2AB-B5B763362841}"/>
              </a:ext>
            </a:extLst>
          </p:cNvPr>
          <p:cNvSpPr txBox="1"/>
          <p:nvPr>
            <p:custDataLst>
              <p:tags r:id="rId10"/>
            </p:custDataLst>
          </p:nvPr>
        </p:nvSpPr>
        <p:spPr>
          <a:xfrm>
            <a:off x="1028700" y="5689655"/>
            <a:ext cx="3757808" cy="338554"/>
          </a:xfrm>
          <a:prstGeom prst="rect">
            <a:avLst/>
          </a:prstGeom>
          <a:noFill/>
        </p:spPr>
        <p:txBody>
          <a:bodyPr wrap="square" rtlCol="0">
            <a:spAutoFit/>
          </a:bodyPr>
          <a:lstStyle/>
          <a:p>
            <a:r>
              <a:rPr lang="fr-FR" sz="1600" dirty="0">
                <a:solidFill>
                  <a:schemeClr val="bg1"/>
                </a:solidFill>
              </a:rPr>
              <a:t>5. </a:t>
            </a:r>
            <a:r>
              <a:rPr lang="fr-FR" sz="1600" dirty="0" err="1">
                <a:solidFill>
                  <a:schemeClr val="bg1"/>
                </a:solidFill>
              </a:rPr>
              <a:t>Feminist</a:t>
            </a:r>
            <a:r>
              <a:rPr lang="fr-FR" sz="1600" dirty="0">
                <a:solidFill>
                  <a:schemeClr val="bg1"/>
                </a:solidFill>
              </a:rPr>
              <a:t> </a:t>
            </a:r>
            <a:r>
              <a:rPr lang="fr-FR" sz="1600" dirty="0" err="1">
                <a:solidFill>
                  <a:schemeClr val="bg1"/>
                </a:solidFill>
              </a:rPr>
              <a:t>criticism</a:t>
            </a:r>
            <a:endParaRPr lang="fr-FR" sz="1600" dirty="0">
              <a:solidFill>
                <a:schemeClr val="bg1"/>
              </a:solidFill>
            </a:endParaRPr>
          </a:p>
        </p:txBody>
      </p:sp>
      <p:sp>
        <p:nvSpPr>
          <p:cNvPr id="11" name="ZoneTexte 10">
            <a:extLst>
              <a:ext uri="{FF2B5EF4-FFF2-40B4-BE49-F238E27FC236}">
                <a16:creationId xmlns:a16="http://schemas.microsoft.com/office/drawing/2014/main" id="{FF7897B9-800B-7F8C-7B21-86537F2EAC51}"/>
              </a:ext>
            </a:extLst>
          </p:cNvPr>
          <p:cNvSpPr txBox="1"/>
          <p:nvPr>
            <p:custDataLst>
              <p:tags r:id="rId11"/>
            </p:custDataLst>
          </p:nvPr>
        </p:nvSpPr>
        <p:spPr>
          <a:xfrm>
            <a:off x="6711981" y="3092904"/>
            <a:ext cx="3757808" cy="584775"/>
          </a:xfrm>
          <a:prstGeom prst="rect">
            <a:avLst/>
          </a:prstGeom>
          <a:noFill/>
        </p:spPr>
        <p:txBody>
          <a:bodyPr wrap="square" rtlCol="0">
            <a:spAutoFit/>
          </a:bodyPr>
          <a:lstStyle/>
          <a:p>
            <a:r>
              <a:rPr lang="en-US" sz="1600" dirty="0">
                <a:solidFill>
                  <a:schemeClr val="bg1"/>
                </a:solidFill>
              </a:rPr>
              <a:t>Support for etiological hypotheses and theories</a:t>
            </a:r>
            <a:endParaRPr lang="fr-FR" sz="1600" dirty="0">
              <a:solidFill>
                <a:schemeClr val="bg1"/>
              </a:solidFill>
            </a:endParaRPr>
          </a:p>
        </p:txBody>
      </p:sp>
      <p:sp>
        <p:nvSpPr>
          <p:cNvPr id="15" name="ZoneTexte 14">
            <a:extLst>
              <a:ext uri="{FF2B5EF4-FFF2-40B4-BE49-F238E27FC236}">
                <a16:creationId xmlns:a16="http://schemas.microsoft.com/office/drawing/2014/main" id="{4F4275BE-C9A2-006C-DC41-6B0A7FB3EE74}"/>
              </a:ext>
            </a:extLst>
          </p:cNvPr>
          <p:cNvSpPr txBox="1"/>
          <p:nvPr>
            <p:custDataLst>
              <p:tags r:id="rId12"/>
            </p:custDataLst>
          </p:nvPr>
        </p:nvSpPr>
        <p:spPr>
          <a:xfrm>
            <a:off x="6727103" y="4092973"/>
            <a:ext cx="3757808" cy="338554"/>
          </a:xfrm>
          <a:prstGeom prst="rect">
            <a:avLst/>
          </a:prstGeom>
          <a:noFill/>
        </p:spPr>
        <p:txBody>
          <a:bodyPr wrap="square" rtlCol="0">
            <a:spAutoFit/>
          </a:bodyPr>
          <a:lstStyle/>
          <a:p>
            <a:r>
              <a:rPr lang="fr-FR" sz="1600" dirty="0" err="1">
                <a:solidFill>
                  <a:schemeClr val="bg1"/>
                </a:solidFill>
              </a:rPr>
              <a:t>Clinical</a:t>
            </a:r>
            <a:r>
              <a:rPr lang="fr-FR" sz="1600" dirty="0">
                <a:solidFill>
                  <a:schemeClr val="bg1"/>
                </a:solidFill>
              </a:rPr>
              <a:t> </a:t>
            </a:r>
            <a:r>
              <a:rPr lang="fr-FR" sz="1600" dirty="0" err="1">
                <a:solidFill>
                  <a:schemeClr val="bg1"/>
                </a:solidFill>
              </a:rPr>
              <a:t>usefulness</a:t>
            </a:r>
            <a:r>
              <a:rPr lang="fr-FR" sz="1600" dirty="0">
                <a:solidFill>
                  <a:schemeClr val="bg1"/>
                </a:solidFill>
              </a:rPr>
              <a:t> of the concept</a:t>
            </a:r>
          </a:p>
        </p:txBody>
      </p:sp>
      <p:sp>
        <p:nvSpPr>
          <p:cNvPr id="16" name="ZoneTexte 15">
            <a:extLst>
              <a:ext uri="{FF2B5EF4-FFF2-40B4-BE49-F238E27FC236}">
                <a16:creationId xmlns:a16="http://schemas.microsoft.com/office/drawing/2014/main" id="{23803B93-EA09-D711-4147-B90C69885792}"/>
              </a:ext>
            </a:extLst>
          </p:cNvPr>
          <p:cNvSpPr txBox="1"/>
          <p:nvPr>
            <p:custDataLst>
              <p:tags r:id="rId13"/>
            </p:custDataLst>
          </p:nvPr>
        </p:nvSpPr>
        <p:spPr>
          <a:xfrm>
            <a:off x="6711981" y="4801877"/>
            <a:ext cx="3757808" cy="584775"/>
          </a:xfrm>
          <a:prstGeom prst="rect">
            <a:avLst/>
          </a:prstGeom>
          <a:noFill/>
        </p:spPr>
        <p:txBody>
          <a:bodyPr wrap="square" rtlCol="0">
            <a:spAutoFit/>
          </a:bodyPr>
          <a:lstStyle/>
          <a:p>
            <a:r>
              <a:rPr lang="fr-FR" sz="1600" dirty="0" err="1">
                <a:solidFill>
                  <a:schemeClr val="bg1"/>
                </a:solidFill>
              </a:rPr>
              <a:t>Popularity</a:t>
            </a:r>
            <a:r>
              <a:rPr lang="fr-FR" sz="1600" dirty="0">
                <a:solidFill>
                  <a:schemeClr val="bg1"/>
                </a:solidFill>
              </a:rPr>
              <a:t> of the concept
</a:t>
            </a:r>
          </a:p>
        </p:txBody>
      </p:sp>
      <p:sp>
        <p:nvSpPr>
          <p:cNvPr id="17" name="ZoneTexte 16">
            <a:extLst>
              <a:ext uri="{FF2B5EF4-FFF2-40B4-BE49-F238E27FC236}">
                <a16:creationId xmlns:a16="http://schemas.microsoft.com/office/drawing/2014/main" id="{901CCBF1-C950-C747-8BF1-54EA94DE884A}"/>
              </a:ext>
            </a:extLst>
          </p:cNvPr>
          <p:cNvSpPr txBox="1"/>
          <p:nvPr>
            <p:custDataLst>
              <p:tags r:id="rId14"/>
            </p:custDataLst>
          </p:nvPr>
        </p:nvSpPr>
        <p:spPr>
          <a:xfrm>
            <a:off x="6711981" y="5689655"/>
            <a:ext cx="3757808" cy="584775"/>
          </a:xfrm>
          <a:prstGeom prst="rect">
            <a:avLst/>
          </a:prstGeom>
          <a:noFill/>
        </p:spPr>
        <p:txBody>
          <a:bodyPr wrap="square" rtlCol="0">
            <a:spAutoFit/>
          </a:bodyPr>
          <a:lstStyle/>
          <a:p>
            <a:r>
              <a:rPr lang="fr-FR" sz="1600" dirty="0">
                <a:solidFill>
                  <a:schemeClr val="bg1"/>
                </a:solidFill>
              </a:rPr>
              <a:t>Evolution of the concept
</a:t>
            </a:r>
          </a:p>
        </p:txBody>
      </p:sp>
      <p:cxnSp>
        <p:nvCxnSpPr>
          <p:cNvPr id="19" name="Connecteur droit avec flèche 18">
            <a:extLst>
              <a:ext uri="{FF2B5EF4-FFF2-40B4-BE49-F238E27FC236}">
                <a16:creationId xmlns:a16="http://schemas.microsoft.com/office/drawing/2014/main" id="{40B2943B-0FD3-43EA-DE1D-FF0D263E38C4}"/>
              </a:ext>
            </a:extLst>
          </p:cNvPr>
          <p:cNvCxnSpPr/>
          <p:nvPr>
            <p:custDataLst>
              <p:tags r:id="rId15"/>
            </p:custDataLst>
          </p:nvPr>
        </p:nvCxnSpPr>
        <p:spPr>
          <a:xfrm>
            <a:off x="4590565" y="2694182"/>
            <a:ext cx="1998617"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1" name="Connecteur droit avec flèche 20">
            <a:extLst>
              <a:ext uri="{FF2B5EF4-FFF2-40B4-BE49-F238E27FC236}">
                <a16:creationId xmlns:a16="http://schemas.microsoft.com/office/drawing/2014/main" id="{F6475806-5737-83B8-8F46-0426FC9BCE7C}"/>
              </a:ext>
            </a:extLst>
          </p:cNvPr>
          <p:cNvCxnSpPr/>
          <p:nvPr>
            <p:custDataLst>
              <p:tags r:id="rId16"/>
            </p:custDataLst>
          </p:nvPr>
        </p:nvCxnSpPr>
        <p:spPr>
          <a:xfrm>
            <a:off x="5282896" y="3319413"/>
            <a:ext cx="1306286"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3" name="Connecteur droit avec flèche 22">
            <a:extLst>
              <a:ext uri="{FF2B5EF4-FFF2-40B4-BE49-F238E27FC236}">
                <a16:creationId xmlns:a16="http://schemas.microsoft.com/office/drawing/2014/main" id="{9EAC3EDE-C035-07AD-054D-EBF443279CBA}"/>
              </a:ext>
            </a:extLst>
          </p:cNvPr>
          <p:cNvCxnSpPr>
            <a:cxnSpLocks/>
          </p:cNvCxnSpPr>
          <p:nvPr>
            <p:custDataLst>
              <p:tags r:id="rId17"/>
            </p:custDataLst>
          </p:nvPr>
        </p:nvCxnSpPr>
        <p:spPr>
          <a:xfrm>
            <a:off x="4396681" y="4277639"/>
            <a:ext cx="2207623"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Connecteur droit avec flèche 25">
            <a:extLst>
              <a:ext uri="{FF2B5EF4-FFF2-40B4-BE49-F238E27FC236}">
                <a16:creationId xmlns:a16="http://schemas.microsoft.com/office/drawing/2014/main" id="{12386127-032F-1CF2-B502-201F6B90E02D}"/>
              </a:ext>
            </a:extLst>
          </p:cNvPr>
          <p:cNvCxnSpPr/>
          <p:nvPr>
            <p:custDataLst>
              <p:tags r:id="rId18"/>
            </p:custDataLst>
          </p:nvPr>
        </p:nvCxnSpPr>
        <p:spPr>
          <a:xfrm>
            <a:off x="4778947" y="4986543"/>
            <a:ext cx="1810235"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8" name="Connecteur droit avec flèche 27">
            <a:extLst>
              <a:ext uri="{FF2B5EF4-FFF2-40B4-BE49-F238E27FC236}">
                <a16:creationId xmlns:a16="http://schemas.microsoft.com/office/drawing/2014/main" id="{C16A4C63-CE55-79E2-0F35-0B6044A350F5}"/>
              </a:ext>
            </a:extLst>
          </p:cNvPr>
          <p:cNvCxnSpPr/>
          <p:nvPr>
            <p:custDataLst>
              <p:tags r:id="rId19"/>
            </p:custDataLst>
          </p:nvPr>
        </p:nvCxnSpPr>
        <p:spPr>
          <a:xfrm>
            <a:off x="3374086" y="5874321"/>
            <a:ext cx="3215096" cy="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29" name="ZoneTexte 28">
            <a:extLst>
              <a:ext uri="{FF2B5EF4-FFF2-40B4-BE49-F238E27FC236}">
                <a16:creationId xmlns:a16="http://schemas.microsoft.com/office/drawing/2014/main" id="{060EB4AD-3216-9191-AD29-707FE9F59838}"/>
              </a:ext>
            </a:extLst>
          </p:cNvPr>
          <p:cNvSpPr txBox="1"/>
          <p:nvPr>
            <p:custDataLst>
              <p:tags r:id="rId20"/>
            </p:custDataLst>
          </p:nvPr>
        </p:nvSpPr>
        <p:spPr>
          <a:xfrm>
            <a:off x="963297" y="2046403"/>
            <a:ext cx="6866768" cy="369332"/>
          </a:xfrm>
          <a:prstGeom prst="rect">
            <a:avLst/>
          </a:prstGeom>
          <a:noFill/>
        </p:spPr>
        <p:txBody>
          <a:bodyPr wrap="square" rtlCol="0">
            <a:spAutoFit/>
          </a:bodyPr>
          <a:lstStyle/>
          <a:p>
            <a:r>
              <a:rPr lang="fr-FR" b="1" dirty="0">
                <a:solidFill>
                  <a:schemeClr val="bg1"/>
                </a:solidFill>
              </a:rPr>
              <a:t>Main </a:t>
            </a:r>
            <a:r>
              <a:rPr lang="fr-FR" b="1" dirty="0" err="1">
                <a:solidFill>
                  <a:schemeClr val="bg1"/>
                </a:solidFill>
              </a:rPr>
              <a:t>themes</a:t>
            </a:r>
            <a:r>
              <a:rPr lang="fr-FR" b="1" dirty="0">
                <a:solidFill>
                  <a:schemeClr val="bg1"/>
                </a:solidFill>
              </a:rPr>
              <a:t>:</a:t>
            </a:r>
          </a:p>
        </p:txBody>
      </p:sp>
      <p:sp>
        <p:nvSpPr>
          <p:cNvPr id="12" name="Rectangle 11">
            <a:extLst>
              <a:ext uri="{FF2B5EF4-FFF2-40B4-BE49-F238E27FC236}">
                <a16:creationId xmlns:a16="http://schemas.microsoft.com/office/drawing/2014/main" id="{86C4490E-15FB-7C32-CD2E-341E2551AF2A}"/>
              </a:ext>
            </a:extLst>
          </p:cNvPr>
          <p:cNvSpPr/>
          <p:nvPr>
            <p:custDataLst>
              <p:tags r:id="rId21"/>
            </p:custDataLst>
          </p:nvPr>
        </p:nvSpPr>
        <p:spPr>
          <a:xfrm>
            <a:off x="694994" y="5624063"/>
            <a:ext cx="9610996" cy="539941"/>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A"/>
          </a:p>
        </p:txBody>
      </p:sp>
    </p:spTree>
    <p:extLst>
      <p:ext uri="{BB962C8B-B14F-4D97-AF65-F5344CB8AC3E}">
        <p14:creationId xmlns:p14="http://schemas.microsoft.com/office/powerpoint/2010/main" val="12780849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10013769" cy="645284"/>
          </a:xfrm>
        </p:spPr>
        <p:txBody>
          <a:bodyPr/>
          <a:lstStyle/>
          <a:p>
            <a:pPr lvl="0"/>
            <a:r>
              <a:rPr lang="fr-CA" sz="3600" kern="100" dirty="0" err="1">
                <a:ea typeface="Calibri" panose="020F0502020204030204" pitchFamily="34" charset="0"/>
                <a:cs typeface="Times New Roman" panose="02020603050405020304" pitchFamily="18" charset="0"/>
              </a:rPr>
              <a:t>Feminist</a:t>
            </a:r>
            <a:r>
              <a:rPr lang="fr-CA" sz="3600" kern="100" dirty="0">
                <a:ea typeface="Calibri" panose="020F0502020204030204" pitchFamily="34" charset="0"/>
                <a:cs typeface="Times New Roman" panose="02020603050405020304" pitchFamily="18" charset="0"/>
              </a:rPr>
              <a:t> </a:t>
            </a:r>
            <a:r>
              <a:rPr lang="fr-CA" sz="3600" kern="100" dirty="0" err="1">
                <a:ea typeface="Calibri" panose="020F0502020204030204" pitchFamily="34" charset="0"/>
                <a:cs typeface="Times New Roman" panose="02020603050405020304" pitchFamily="18" charset="0"/>
              </a:rPr>
              <a:t>criticism</a:t>
            </a:r>
            <a:endParaRPr lang="fr-CA" sz="3600" kern="100" dirty="0">
              <a:solidFill>
                <a:schemeClr val="bg1"/>
              </a:solidFill>
              <a:effectLst/>
              <a:ea typeface="Calibri" panose="020F0502020204030204" pitchFamily="34" charset="0"/>
              <a:cs typeface="Times New Roman" panose="02020603050405020304" pitchFamily="18" charset="0"/>
            </a:endParaRPr>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37</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2" name="ZoneTexte 1">
            <a:extLst>
              <a:ext uri="{FF2B5EF4-FFF2-40B4-BE49-F238E27FC236}">
                <a16:creationId xmlns:a16="http://schemas.microsoft.com/office/drawing/2014/main" id="{0A6F5E66-F386-6905-CCA3-F77D7FB91EDF}"/>
              </a:ext>
            </a:extLst>
          </p:cNvPr>
          <p:cNvSpPr txBox="1"/>
          <p:nvPr>
            <p:custDataLst>
              <p:tags r:id="rId5"/>
            </p:custDataLst>
          </p:nvPr>
        </p:nvSpPr>
        <p:spPr>
          <a:xfrm>
            <a:off x="1028700" y="2330397"/>
            <a:ext cx="9630591" cy="923330"/>
          </a:xfrm>
          <a:prstGeom prst="rect">
            <a:avLst/>
          </a:prstGeom>
          <a:noFill/>
        </p:spPr>
        <p:txBody>
          <a:bodyPr wrap="square" rtlCol="0">
            <a:spAutoFit/>
          </a:bodyPr>
          <a:lstStyle/>
          <a:p>
            <a:pPr lvl="0"/>
            <a:r>
              <a:rPr lang="en-US" dirty="0">
                <a:solidFill>
                  <a:schemeClr val="bg1"/>
                </a:solidFill>
              </a:rPr>
              <a:t>For example, women are socialized to put their needs after those of others, to take charge of the family. Patriarchy and socio-economic discrimination against women over the centuries would have favored the emergence of the principles of codependency.</a:t>
            </a:r>
            <a:r>
              <a:rPr lang="fr-CA" baseline="30000" dirty="0">
                <a:solidFill>
                  <a:schemeClr val="bg1"/>
                </a:solidFill>
              </a:rPr>
              <a:t>1</a:t>
            </a:r>
            <a:r>
              <a:rPr lang="fr-CA" dirty="0">
                <a:solidFill>
                  <a:schemeClr val="bg1"/>
                </a:solidFill>
              </a:rPr>
              <a:t>. </a:t>
            </a:r>
            <a:endParaRPr lang="fr-CA" baseline="30000" dirty="0">
              <a:solidFill>
                <a:schemeClr val="bg1"/>
              </a:solidFill>
            </a:endParaRPr>
          </a:p>
        </p:txBody>
      </p:sp>
      <p:sp>
        <p:nvSpPr>
          <p:cNvPr id="4" name="ZoneTexte 3">
            <a:extLst>
              <a:ext uri="{FF2B5EF4-FFF2-40B4-BE49-F238E27FC236}">
                <a16:creationId xmlns:a16="http://schemas.microsoft.com/office/drawing/2014/main" id="{FDF3C19B-8E5A-7D7C-B7C5-952D91A28723}"/>
              </a:ext>
            </a:extLst>
          </p:cNvPr>
          <p:cNvSpPr txBox="1"/>
          <p:nvPr>
            <p:custDataLst>
              <p:tags r:id="rId6"/>
            </p:custDataLst>
          </p:nvPr>
        </p:nvSpPr>
        <p:spPr>
          <a:xfrm>
            <a:off x="941615" y="6198215"/>
            <a:ext cx="10221685" cy="276999"/>
          </a:xfrm>
          <a:prstGeom prst="rect">
            <a:avLst/>
          </a:prstGeom>
          <a:noFill/>
        </p:spPr>
        <p:txBody>
          <a:bodyPr wrap="square" rtlCol="0">
            <a:spAutoFit/>
          </a:bodyPr>
          <a:lstStyle/>
          <a:p>
            <a:r>
              <a:rPr lang="fr-FR" sz="1200" b="1" dirty="0">
                <a:solidFill>
                  <a:schemeClr val="bg1"/>
                </a:solidFill>
              </a:rPr>
              <a:t>1. </a:t>
            </a:r>
            <a:r>
              <a:rPr lang="fr-FR" sz="1200" dirty="0" err="1">
                <a:solidFill>
                  <a:schemeClr val="bg1"/>
                </a:solidFill>
              </a:rPr>
              <a:t>Calderwood</a:t>
            </a:r>
            <a:r>
              <a:rPr lang="fr-FR" sz="1200" dirty="0">
                <a:solidFill>
                  <a:schemeClr val="bg1"/>
                </a:solidFill>
              </a:rPr>
              <a:t> &amp; </a:t>
            </a:r>
            <a:r>
              <a:rPr lang="fr-FR" sz="1200" dirty="0" err="1">
                <a:solidFill>
                  <a:schemeClr val="bg1"/>
                </a:solidFill>
              </a:rPr>
              <a:t>Rajesparam</a:t>
            </a:r>
            <a:r>
              <a:rPr lang="fr-FR" sz="1200" dirty="0">
                <a:solidFill>
                  <a:schemeClr val="bg1"/>
                </a:solidFill>
              </a:rPr>
              <a:t>, 2014b; </a:t>
            </a:r>
            <a:r>
              <a:rPr lang="fr-FR" sz="1200" b="1" dirty="0">
                <a:solidFill>
                  <a:schemeClr val="bg1"/>
                </a:solidFill>
              </a:rPr>
              <a:t>2. </a:t>
            </a:r>
            <a:r>
              <a:rPr lang="fr-FR" sz="1200" dirty="0" err="1">
                <a:solidFill>
                  <a:schemeClr val="bg1"/>
                </a:solidFill>
              </a:rPr>
              <a:t>Peled</a:t>
            </a:r>
            <a:r>
              <a:rPr lang="fr-FR" sz="1200" dirty="0">
                <a:solidFill>
                  <a:schemeClr val="bg1"/>
                </a:solidFill>
              </a:rPr>
              <a:t> &amp; Sacks, 2008</a:t>
            </a:r>
          </a:p>
        </p:txBody>
      </p:sp>
      <p:sp>
        <p:nvSpPr>
          <p:cNvPr id="5" name="ZoneTexte 4">
            <a:extLst>
              <a:ext uri="{FF2B5EF4-FFF2-40B4-BE49-F238E27FC236}">
                <a16:creationId xmlns:a16="http://schemas.microsoft.com/office/drawing/2014/main" id="{D350C128-B522-270F-6746-26DF0B5ABFC2}"/>
              </a:ext>
            </a:extLst>
          </p:cNvPr>
          <p:cNvSpPr txBox="1"/>
          <p:nvPr>
            <p:custDataLst>
              <p:tags r:id="rId7"/>
            </p:custDataLst>
          </p:nvPr>
        </p:nvSpPr>
        <p:spPr>
          <a:xfrm>
            <a:off x="1028700" y="4048497"/>
            <a:ext cx="9313818" cy="646331"/>
          </a:xfrm>
          <a:prstGeom prst="rect">
            <a:avLst/>
          </a:prstGeom>
          <a:noFill/>
        </p:spPr>
        <p:txBody>
          <a:bodyPr wrap="square" rtlCol="0">
            <a:spAutoFit/>
          </a:bodyPr>
          <a:lstStyle/>
          <a:p>
            <a:r>
              <a:rPr lang="en-US" dirty="0">
                <a:solidFill>
                  <a:schemeClr val="bg1"/>
                </a:solidFill>
              </a:rPr>
              <a:t>All the studies in the review that collected data had a sample composed mainly of women, or even exclusively of women</a:t>
            </a:r>
            <a:r>
              <a:rPr lang="fr-FR" dirty="0">
                <a:solidFill>
                  <a:schemeClr val="bg1"/>
                </a:solidFill>
              </a:rPr>
              <a:t>.</a:t>
            </a:r>
          </a:p>
        </p:txBody>
      </p:sp>
    </p:spTree>
    <p:extLst>
      <p:ext uri="{BB962C8B-B14F-4D97-AF65-F5344CB8AC3E}">
        <p14:creationId xmlns:p14="http://schemas.microsoft.com/office/powerpoint/2010/main" val="2818960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10464800" cy="645284"/>
          </a:xfrm>
        </p:spPr>
        <p:txBody>
          <a:bodyPr/>
          <a:lstStyle/>
          <a:p>
            <a:r>
              <a:rPr lang="fr-FR" dirty="0"/>
              <a:t>Evolution of the concept</a:t>
            </a:r>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38</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149531" y="2459216"/>
            <a:ext cx="9562012" cy="646331"/>
          </a:xfrm>
          <a:prstGeom prst="rect">
            <a:avLst/>
          </a:prstGeom>
          <a:noFill/>
        </p:spPr>
        <p:txBody>
          <a:bodyPr wrap="square" rtlCol="0">
            <a:spAutoFit/>
          </a:bodyPr>
          <a:lstStyle/>
          <a:p>
            <a:endParaRPr lang="fr-FR" dirty="0"/>
          </a:p>
          <a:p>
            <a:endParaRPr lang="fr-FR" dirty="0"/>
          </a:p>
        </p:txBody>
      </p:sp>
      <p:sp>
        <p:nvSpPr>
          <p:cNvPr id="5" name="ZoneTexte 4">
            <a:extLst>
              <a:ext uri="{FF2B5EF4-FFF2-40B4-BE49-F238E27FC236}">
                <a16:creationId xmlns:a16="http://schemas.microsoft.com/office/drawing/2014/main" id="{733DD215-D983-3010-EEC9-FD3670D4B84F}"/>
              </a:ext>
            </a:extLst>
          </p:cNvPr>
          <p:cNvSpPr txBox="1"/>
          <p:nvPr>
            <p:custDataLst>
              <p:tags r:id="rId6"/>
            </p:custDataLst>
          </p:nvPr>
        </p:nvSpPr>
        <p:spPr>
          <a:xfrm>
            <a:off x="1028699" y="2836378"/>
            <a:ext cx="9562012" cy="369332"/>
          </a:xfrm>
          <a:prstGeom prst="rect">
            <a:avLst/>
          </a:prstGeom>
          <a:noFill/>
        </p:spPr>
        <p:txBody>
          <a:bodyPr wrap="square" rtlCol="0">
            <a:spAutoFit/>
          </a:bodyPr>
          <a:lstStyle/>
          <a:p>
            <a:r>
              <a:rPr lang="en-US" dirty="0">
                <a:solidFill>
                  <a:schemeClr val="bg1"/>
                </a:solidFill>
              </a:rPr>
              <a:t>Codependency is no longer perceived as a problem mostly experienced by women</a:t>
            </a:r>
            <a:r>
              <a:rPr lang="fr-CA" baseline="30000" dirty="0">
                <a:solidFill>
                  <a:schemeClr val="bg1"/>
                </a:solidFill>
              </a:rPr>
              <a:t>1</a:t>
            </a:r>
            <a:r>
              <a:rPr lang="fr-CA" dirty="0">
                <a:solidFill>
                  <a:schemeClr val="bg1"/>
                </a:solidFill>
              </a:rPr>
              <a:t>. </a:t>
            </a:r>
            <a:endParaRPr lang="fr-FR" baseline="30000" dirty="0">
              <a:solidFill>
                <a:schemeClr val="bg1"/>
              </a:solidFill>
            </a:endParaRPr>
          </a:p>
        </p:txBody>
      </p:sp>
      <p:sp>
        <p:nvSpPr>
          <p:cNvPr id="4" name="ZoneTexte 3">
            <a:extLst>
              <a:ext uri="{FF2B5EF4-FFF2-40B4-BE49-F238E27FC236}">
                <a16:creationId xmlns:a16="http://schemas.microsoft.com/office/drawing/2014/main" id="{8E3347C3-F094-1903-D213-E11EB42AFBBB}"/>
              </a:ext>
            </a:extLst>
          </p:cNvPr>
          <p:cNvSpPr txBox="1"/>
          <p:nvPr>
            <p:custDataLst>
              <p:tags r:id="rId7"/>
            </p:custDataLst>
          </p:nvPr>
        </p:nvSpPr>
        <p:spPr>
          <a:xfrm>
            <a:off x="941615" y="6198215"/>
            <a:ext cx="9649095" cy="276999"/>
          </a:xfrm>
          <a:prstGeom prst="rect">
            <a:avLst/>
          </a:prstGeom>
          <a:noFill/>
        </p:spPr>
        <p:txBody>
          <a:bodyPr wrap="square" rtlCol="0">
            <a:spAutoFit/>
          </a:bodyPr>
          <a:lstStyle/>
          <a:p>
            <a:r>
              <a:rPr lang="fr-FR" sz="1200" b="1" dirty="0">
                <a:solidFill>
                  <a:schemeClr val="bg1"/>
                </a:solidFill>
              </a:rPr>
              <a:t>1. </a:t>
            </a:r>
            <a:r>
              <a:rPr lang="fr-CA"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Amaro, 2012; Noriega et al., 2008; Stafford, 2001; </a:t>
            </a:r>
            <a:r>
              <a:rPr lang="fr-CA" sz="1200" b="1"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2. </a:t>
            </a:r>
            <a:r>
              <a:rPr lang="fr-CA"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Bacon et al., 2020; </a:t>
            </a:r>
            <a:r>
              <a:rPr lang="fr-CA" sz="1200" kern="100" dirty="0" err="1">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Hoenigmann</a:t>
            </a:r>
            <a:r>
              <a:rPr lang="fr-CA" sz="12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-Lion et Whitehead, 2006; Noriega et al., 2008; Stafford, 2001</a:t>
            </a:r>
            <a:endParaRPr lang="fr-FR" sz="1200" dirty="0">
              <a:solidFill>
                <a:schemeClr val="bg1"/>
              </a:solidFill>
            </a:endParaRPr>
          </a:p>
        </p:txBody>
      </p:sp>
      <p:sp>
        <p:nvSpPr>
          <p:cNvPr id="2" name="ZoneTexte 1">
            <a:extLst>
              <a:ext uri="{FF2B5EF4-FFF2-40B4-BE49-F238E27FC236}">
                <a16:creationId xmlns:a16="http://schemas.microsoft.com/office/drawing/2014/main" id="{8AF3AB9F-FBA7-892A-F514-C8F67A8B79C5}"/>
              </a:ext>
            </a:extLst>
          </p:cNvPr>
          <p:cNvSpPr txBox="1"/>
          <p:nvPr>
            <p:custDataLst>
              <p:tags r:id="rId8"/>
            </p:custDataLst>
          </p:nvPr>
        </p:nvSpPr>
        <p:spPr>
          <a:xfrm>
            <a:off x="1028699" y="3677196"/>
            <a:ext cx="9562012" cy="646331"/>
          </a:xfrm>
          <a:prstGeom prst="rect">
            <a:avLst/>
          </a:prstGeom>
          <a:noFill/>
        </p:spPr>
        <p:txBody>
          <a:bodyPr wrap="square" rtlCol="0">
            <a:spAutoFit/>
          </a:bodyPr>
          <a:lstStyle/>
          <a:p>
            <a:r>
              <a:rPr lang="en-US" dirty="0">
                <a:solidFill>
                  <a:schemeClr val="bg1"/>
                </a:solidFill>
              </a:rPr>
              <a:t>Today, codependency is seen more as a behavioral or relationship problem than as a personality disorder</a:t>
            </a:r>
            <a:r>
              <a:rPr lang="en-US" baseline="30000" dirty="0">
                <a:solidFill>
                  <a:schemeClr val="bg1"/>
                </a:solidFill>
              </a:rPr>
              <a:t>2</a:t>
            </a:r>
            <a:r>
              <a:rPr lang="en-US" dirty="0">
                <a:solidFill>
                  <a:schemeClr val="bg1"/>
                </a:solidFill>
              </a:rPr>
              <a:t>.</a:t>
            </a:r>
            <a:r>
              <a:rPr lang="fr-CA" dirty="0">
                <a:solidFill>
                  <a:schemeClr val="bg1"/>
                </a:solidFill>
              </a:rPr>
              <a:t> </a:t>
            </a:r>
            <a:endParaRPr lang="fr-FR" baseline="30000" dirty="0">
              <a:solidFill>
                <a:schemeClr val="bg1"/>
              </a:solidFill>
            </a:endParaRPr>
          </a:p>
        </p:txBody>
      </p:sp>
    </p:spTree>
    <p:extLst>
      <p:ext uri="{BB962C8B-B14F-4D97-AF65-F5344CB8AC3E}">
        <p14:creationId xmlns:p14="http://schemas.microsoft.com/office/powerpoint/2010/main" val="4219066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74C189C-8B5F-1BB0-16CB-E3E9AA7D84B4}"/>
              </a:ext>
            </a:extLst>
          </p:cNvPr>
          <p:cNvSpPr/>
          <p:nvPr>
            <p:custDataLst>
              <p:tags r:id="rId1"/>
            </p:custDataLst>
          </p:nvPr>
        </p:nvSpPr>
        <p:spPr>
          <a:xfrm>
            <a:off x="0" y="0"/>
            <a:ext cx="12192000" cy="6858000"/>
          </a:xfrm>
          <a:prstGeom prst="rect">
            <a:avLst/>
          </a:prstGeom>
          <a:solidFill>
            <a:schemeClr val="tx1">
              <a:alpha val="2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Title 9">
            <a:extLst>
              <a:ext uri="{FF2B5EF4-FFF2-40B4-BE49-F238E27FC236}">
                <a16:creationId xmlns:a16="http://schemas.microsoft.com/office/drawing/2014/main" id="{F253E442-C966-BF47-A022-DDAA2A6FEA48}"/>
              </a:ext>
            </a:extLst>
          </p:cNvPr>
          <p:cNvSpPr>
            <a:spLocks noGrp="1"/>
          </p:cNvSpPr>
          <p:nvPr>
            <p:ph type="title"/>
            <p:custDataLst>
              <p:tags r:id="rId2"/>
            </p:custDataLst>
          </p:nvPr>
        </p:nvSpPr>
        <p:spPr/>
        <p:txBody>
          <a:bodyPr/>
          <a:lstStyle/>
          <a:p>
            <a:r>
              <a:rPr lang="en-US" dirty="0"/>
              <a:t>Conclusion </a:t>
            </a:r>
          </a:p>
        </p:txBody>
      </p:sp>
      <p:cxnSp>
        <p:nvCxnSpPr>
          <p:cNvPr id="6" name="Straight Connector 5">
            <a:extLst>
              <a:ext uri="{FF2B5EF4-FFF2-40B4-BE49-F238E27FC236}">
                <a16:creationId xmlns:a16="http://schemas.microsoft.com/office/drawing/2014/main" id="{FAD7BE2C-4E52-6E40-83F8-6BB9BB0244A2}"/>
              </a:ext>
              <a:ext uri="{C183D7F6-B498-43B3-948B-1728B52AA6E4}">
                <adec:decorative xmlns:adec="http://schemas.microsoft.com/office/drawing/2017/decorative" val="1"/>
              </a:ext>
            </a:extLst>
          </p:cNvPr>
          <p:cNvCxnSpPr>
            <a:cxnSpLocks/>
          </p:cNvCxnSpPr>
          <p:nvPr>
            <p:custDataLst>
              <p:tags r:id="rId3"/>
            </p:custDataLst>
          </p:nvPr>
        </p:nvCxnSpPr>
        <p:spPr>
          <a:xfrm>
            <a:off x="1036261" y="1876617"/>
            <a:ext cx="10122586" cy="0"/>
          </a:xfrm>
          <a:prstGeom prst="line">
            <a:avLst/>
          </a:prstGeom>
          <a:ln w="76200"/>
        </p:spPr>
        <p:style>
          <a:lnRef idx="1">
            <a:schemeClr val="dk1"/>
          </a:lnRef>
          <a:fillRef idx="0">
            <a:schemeClr val="dk1"/>
          </a:fillRef>
          <a:effectRef idx="0">
            <a:schemeClr val="dk1"/>
          </a:effectRef>
          <a:fontRef idx="minor">
            <a:schemeClr val="tx1"/>
          </a:fontRef>
        </p:style>
      </p:cxnSp>
      <p:sp>
        <p:nvSpPr>
          <p:cNvPr id="13" name="Slide Number Placeholder 5">
            <a:extLst>
              <a:ext uri="{FF2B5EF4-FFF2-40B4-BE49-F238E27FC236}">
                <a16:creationId xmlns:a16="http://schemas.microsoft.com/office/drawing/2014/main" id="{2ADE5F9E-39DA-49B7-8AA0-FF8E2B15DEEB}"/>
              </a:ext>
            </a:extLst>
          </p:cNvPr>
          <p:cNvSpPr>
            <a:spLocks noGrp="1"/>
          </p:cNvSpPr>
          <p:nvPr>
            <p:custDataLst>
              <p:tags r:id="rId4"/>
            </p:custDataLst>
          </p:nvPr>
        </p:nvSpPr>
        <p:spPr>
          <a:xfrm>
            <a:off x="11494800" y="6292800"/>
            <a:ext cx="412750" cy="1828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41</a:t>
            </a:r>
          </a:p>
        </p:txBody>
      </p:sp>
      <p:sp>
        <p:nvSpPr>
          <p:cNvPr id="3" name="ZoneTexte 2">
            <a:extLst>
              <a:ext uri="{FF2B5EF4-FFF2-40B4-BE49-F238E27FC236}">
                <a16:creationId xmlns:a16="http://schemas.microsoft.com/office/drawing/2014/main" id="{CB3B99D2-380D-54E3-7955-DB543BC8D25F}"/>
              </a:ext>
            </a:extLst>
          </p:cNvPr>
          <p:cNvSpPr txBox="1"/>
          <p:nvPr>
            <p:custDataLst>
              <p:tags r:id="rId5"/>
            </p:custDataLst>
          </p:nvPr>
        </p:nvSpPr>
        <p:spPr>
          <a:xfrm>
            <a:off x="1036260" y="2168434"/>
            <a:ext cx="10871289" cy="3693319"/>
          </a:xfrm>
          <a:prstGeom prst="rect">
            <a:avLst/>
          </a:prstGeom>
          <a:noFill/>
        </p:spPr>
        <p:txBody>
          <a:bodyPr wrap="square" rtlCol="0">
            <a:spAutoFit/>
          </a:bodyPr>
          <a:lstStyle/>
          <a:p>
            <a:r>
              <a:rPr lang="fr-FR" b="1" dirty="0" err="1">
                <a:solidFill>
                  <a:schemeClr val="bg1"/>
                </a:solidFill>
              </a:rPr>
              <a:t>Purpose</a:t>
            </a:r>
            <a:r>
              <a:rPr lang="fr-FR" b="1" dirty="0">
                <a:solidFill>
                  <a:schemeClr val="bg1"/>
                </a:solidFill>
              </a:rPr>
              <a:t> of the </a:t>
            </a:r>
            <a:r>
              <a:rPr lang="fr-FR" b="1" dirty="0" err="1">
                <a:solidFill>
                  <a:schemeClr val="bg1"/>
                </a:solidFill>
              </a:rPr>
              <a:t>presentation</a:t>
            </a:r>
            <a:r>
              <a:rPr lang="fr-FR" b="1" dirty="0">
                <a:solidFill>
                  <a:schemeClr val="bg1"/>
                </a:solidFill>
              </a:rPr>
              <a:t>: </a:t>
            </a:r>
            <a:r>
              <a:rPr lang="fr-FR" dirty="0">
                <a:solidFill>
                  <a:schemeClr val="bg1"/>
                </a:solidFill>
              </a:rPr>
              <a:t>to</a:t>
            </a:r>
            <a:r>
              <a:rPr lang="fr-FR" b="1" dirty="0">
                <a:solidFill>
                  <a:schemeClr val="bg1"/>
                </a:solidFill>
              </a:rPr>
              <a:t> </a:t>
            </a:r>
            <a:r>
              <a:rPr lang="en-US" dirty="0">
                <a:solidFill>
                  <a:schemeClr val="bg1"/>
                </a:solidFill>
              </a:rPr>
              <a:t>present the arguments in favor and against codependency to allow counsellors, researchers or stakeholders to make informed choices</a:t>
            </a:r>
            <a:r>
              <a:rPr lang="fr-FR" dirty="0">
                <a:solidFill>
                  <a:schemeClr val="bg1"/>
                </a:solidFill>
              </a:rPr>
              <a:t>.</a:t>
            </a:r>
          </a:p>
          <a:p>
            <a:endParaRPr lang="fr-FR" dirty="0">
              <a:solidFill>
                <a:schemeClr val="bg1"/>
              </a:solidFill>
            </a:endParaRPr>
          </a:p>
          <a:p>
            <a:pPr marL="285750" indent="-285750">
              <a:buFont typeface="Arial" panose="020B0604020202020204" pitchFamily="34" charset="0"/>
              <a:buChar char="•"/>
            </a:pPr>
            <a:r>
              <a:rPr lang="en-US" dirty="0">
                <a:solidFill>
                  <a:schemeClr val="bg1"/>
                </a:solidFill>
              </a:rPr>
              <a:t>No studies reported that family members themselves felt pathologized or stigmatized by the concept, but stigmatizing or guilt-inducing language was found in some studies</a:t>
            </a:r>
            <a:r>
              <a:rPr lang="fr-FR" dirty="0">
                <a:solidFill>
                  <a:schemeClr val="bg1"/>
                </a:solidFill>
              </a:rPr>
              <a:t>.</a:t>
            </a:r>
          </a:p>
          <a:p>
            <a:endParaRPr lang="fr-FR" dirty="0">
              <a:solidFill>
                <a:schemeClr val="bg1"/>
              </a:solidFill>
            </a:endParaRPr>
          </a:p>
          <a:p>
            <a:pPr marL="285750" indent="-285750">
              <a:buFont typeface="Arial" panose="020B0604020202020204" pitchFamily="34" charset="0"/>
              <a:buChar char="•"/>
            </a:pPr>
            <a:r>
              <a:rPr lang="fr-FR" dirty="0">
                <a:solidFill>
                  <a:schemeClr val="bg1"/>
                </a:solidFill>
              </a:rPr>
              <a:t>Consensus:</a:t>
            </a:r>
          </a:p>
          <a:p>
            <a:pPr marL="285750" indent="-285750">
              <a:buFont typeface="Arial" panose="020B0604020202020204" pitchFamily="34" charset="0"/>
              <a:buChar char="•"/>
            </a:pPr>
            <a:endParaRPr lang="fr-FR" dirty="0">
              <a:solidFill>
                <a:schemeClr val="bg1"/>
              </a:solidFill>
            </a:endParaRPr>
          </a:p>
          <a:p>
            <a:pPr marL="742950" lvl="1" indent="-285750">
              <a:buFont typeface="Arial" panose="020B0604020202020204" pitchFamily="34" charset="0"/>
              <a:buChar char="•"/>
            </a:pPr>
            <a:r>
              <a:rPr lang="fr-FR" dirty="0" err="1">
                <a:solidFill>
                  <a:schemeClr val="bg1"/>
                </a:solidFill>
              </a:rPr>
              <a:t>Popularity</a:t>
            </a:r>
            <a:r>
              <a:rPr lang="fr-FR" dirty="0">
                <a:solidFill>
                  <a:schemeClr val="bg1"/>
                </a:solidFill>
              </a:rPr>
              <a:t> of the concept</a:t>
            </a:r>
          </a:p>
          <a:p>
            <a:pPr marL="742950" lvl="1" indent="-285750">
              <a:buFont typeface="Arial" panose="020B0604020202020204" pitchFamily="34" charset="0"/>
              <a:buChar char="•"/>
            </a:pPr>
            <a:endParaRPr lang="fr-FR" dirty="0">
              <a:solidFill>
                <a:schemeClr val="bg1"/>
              </a:solidFill>
            </a:endParaRPr>
          </a:p>
          <a:p>
            <a:pPr marL="742950" lvl="1" indent="-285750">
              <a:buFont typeface="Arial" panose="020B0604020202020204" pitchFamily="34" charset="0"/>
              <a:buChar char="•"/>
            </a:pPr>
            <a:r>
              <a:rPr lang="fr-FR" dirty="0" err="1">
                <a:solidFill>
                  <a:schemeClr val="bg1"/>
                </a:solidFill>
              </a:rPr>
              <a:t>Enabling</a:t>
            </a:r>
            <a:r>
              <a:rPr lang="fr-FR" dirty="0">
                <a:solidFill>
                  <a:schemeClr val="bg1"/>
                </a:solidFill>
              </a:rPr>
              <a:t> </a:t>
            </a:r>
            <a:r>
              <a:rPr lang="fr-FR" dirty="0" err="1">
                <a:solidFill>
                  <a:schemeClr val="bg1"/>
                </a:solidFill>
              </a:rPr>
              <a:t>behaviours</a:t>
            </a:r>
            <a:r>
              <a:rPr lang="fr-FR" dirty="0">
                <a:solidFill>
                  <a:schemeClr val="bg1"/>
                </a:solidFill>
              </a:rPr>
              <a:t>. </a:t>
            </a:r>
          </a:p>
          <a:p>
            <a:pPr marL="742950" lvl="1" indent="-285750">
              <a:buFont typeface="Arial" panose="020B0604020202020204" pitchFamily="34" charset="0"/>
              <a:buChar char="•"/>
            </a:pPr>
            <a:endParaRPr lang="fr-FR" dirty="0">
              <a:solidFill>
                <a:schemeClr val="bg1"/>
              </a:solidFill>
            </a:endParaRPr>
          </a:p>
          <a:p>
            <a:pPr marL="285750" indent="-285750">
              <a:buFont typeface="Arial" panose="020B0604020202020204" pitchFamily="34" charset="0"/>
              <a:buChar char="•"/>
            </a:pPr>
            <a:r>
              <a:rPr lang="en-US" dirty="0">
                <a:solidFill>
                  <a:schemeClr val="bg1"/>
                </a:solidFill>
              </a:rPr>
              <a:t>Research needs more studies that focus on the experience directly reported by family members</a:t>
            </a:r>
            <a:endParaRPr lang="fr-FR" dirty="0">
              <a:solidFill>
                <a:schemeClr val="bg1"/>
              </a:solidFill>
            </a:endParaRPr>
          </a:p>
        </p:txBody>
      </p:sp>
    </p:spTree>
    <p:extLst>
      <p:ext uri="{BB962C8B-B14F-4D97-AF65-F5344CB8AC3E}">
        <p14:creationId xmlns:p14="http://schemas.microsoft.com/office/powerpoint/2010/main" val="2202577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C9BB335-2462-3D47-A2A8-85BA2D85C19B}"/>
              </a:ext>
            </a:extLst>
          </p:cNvPr>
          <p:cNvSpPr>
            <a:spLocks noGrp="1"/>
          </p:cNvSpPr>
          <p:nvPr>
            <p:ph type="title"/>
            <p:custDataLst>
              <p:tags r:id="rId1"/>
            </p:custDataLst>
          </p:nvPr>
        </p:nvSpPr>
        <p:spPr/>
        <p:txBody>
          <a:bodyPr/>
          <a:lstStyle/>
          <a:p>
            <a:r>
              <a:rPr lang="en-US" dirty="0"/>
              <a:t>Codependency (CD)</a:t>
            </a:r>
          </a:p>
        </p:txBody>
      </p:sp>
      <p:sp>
        <p:nvSpPr>
          <p:cNvPr id="9" name="ZoneTexte 8">
            <a:extLst>
              <a:ext uri="{FF2B5EF4-FFF2-40B4-BE49-F238E27FC236}">
                <a16:creationId xmlns:a16="http://schemas.microsoft.com/office/drawing/2014/main" id="{E58FA634-8B5E-212D-24BC-5D17815D5BAA}"/>
              </a:ext>
            </a:extLst>
          </p:cNvPr>
          <p:cNvSpPr txBox="1"/>
          <p:nvPr>
            <p:custDataLst>
              <p:tags r:id="rId2"/>
            </p:custDataLst>
          </p:nvPr>
        </p:nvSpPr>
        <p:spPr>
          <a:xfrm>
            <a:off x="1196622" y="2348089"/>
            <a:ext cx="8816622" cy="2523768"/>
          </a:xfrm>
          <a:prstGeom prst="rect">
            <a:avLst/>
          </a:prstGeom>
          <a:noFill/>
        </p:spPr>
        <p:txBody>
          <a:bodyPr wrap="square" rtlCol="0">
            <a:spAutoFit/>
          </a:bodyPr>
          <a:lstStyle/>
          <a:p>
            <a:r>
              <a:rPr lang="en-US" sz="2000" u="sng" dirty="0">
                <a:solidFill>
                  <a:schemeClr val="bg1"/>
                </a:solidFill>
              </a:rPr>
              <a:t>3 conceptualizations:</a:t>
            </a:r>
          </a:p>
          <a:p>
            <a:endParaRPr lang="en-US" sz="2000" dirty="0">
              <a:solidFill>
                <a:schemeClr val="bg1"/>
              </a:solidFill>
            </a:endParaRPr>
          </a:p>
          <a:p>
            <a:pPr marL="514350" indent="-514350">
              <a:buFont typeface="+mj-lt"/>
              <a:buAutoNum type="arabicPeriod"/>
            </a:pPr>
            <a:r>
              <a:rPr lang="fr-FR" sz="2000" dirty="0">
                <a:solidFill>
                  <a:schemeClr val="bg1"/>
                </a:solidFill>
              </a:rPr>
              <a:t>A </a:t>
            </a:r>
            <a:r>
              <a:rPr lang="fr-FR" sz="2000" dirty="0" err="1">
                <a:solidFill>
                  <a:schemeClr val="bg1"/>
                </a:solidFill>
              </a:rPr>
              <a:t>relationship</a:t>
            </a:r>
            <a:r>
              <a:rPr lang="fr-FR" sz="2000" dirty="0">
                <a:solidFill>
                  <a:schemeClr val="bg1"/>
                </a:solidFill>
              </a:rPr>
              <a:t> </a:t>
            </a:r>
            <a:r>
              <a:rPr lang="fr-FR" sz="2000" dirty="0" err="1">
                <a:solidFill>
                  <a:schemeClr val="bg1"/>
                </a:solidFill>
              </a:rPr>
              <a:t>problem</a:t>
            </a:r>
            <a:endParaRPr lang="fr-FR" sz="2000" dirty="0">
              <a:solidFill>
                <a:schemeClr val="bg1"/>
              </a:solidFill>
            </a:endParaRPr>
          </a:p>
          <a:p>
            <a:pPr marL="514350" indent="-514350">
              <a:buFont typeface="+mj-lt"/>
              <a:buAutoNum type="arabicPeriod"/>
            </a:pPr>
            <a:endParaRPr lang="fr-FR" sz="2000" dirty="0">
              <a:solidFill>
                <a:schemeClr val="bg1"/>
              </a:solidFill>
            </a:endParaRPr>
          </a:p>
          <a:p>
            <a:pPr marL="514350" indent="-514350">
              <a:buFont typeface="+mj-lt"/>
              <a:buAutoNum type="arabicPeriod"/>
            </a:pPr>
            <a:r>
              <a:rPr lang="fr-CA" sz="2000" dirty="0" err="1">
                <a:solidFill>
                  <a:schemeClr val="bg1"/>
                </a:solidFill>
                <a:ea typeface="Quattrocento Sans"/>
                <a:cs typeface="Arial" panose="020B0604020202020204" pitchFamily="34" charset="0"/>
                <a:sym typeface="Quattrocento Sans"/>
              </a:rPr>
              <a:t>Psychological</a:t>
            </a:r>
            <a:r>
              <a:rPr lang="fr-CA" sz="2000" dirty="0">
                <a:solidFill>
                  <a:schemeClr val="bg1"/>
                </a:solidFill>
                <a:ea typeface="Quattrocento Sans"/>
                <a:cs typeface="Arial" panose="020B0604020202020204" pitchFamily="34" charset="0"/>
                <a:sym typeface="Quattrocento Sans"/>
              </a:rPr>
              <a:t> </a:t>
            </a:r>
            <a:r>
              <a:rPr lang="fr-CA" sz="2000" dirty="0" err="1">
                <a:solidFill>
                  <a:schemeClr val="bg1"/>
                </a:solidFill>
                <a:ea typeface="Quattrocento Sans"/>
                <a:cs typeface="Arial" panose="020B0604020202020204" pitchFamily="34" charset="0"/>
                <a:sym typeface="Quattrocento Sans"/>
              </a:rPr>
              <a:t>disorder</a:t>
            </a:r>
            <a:r>
              <a:rPr lang="fr-CA" sz="2000" dirty="0">
                <a:solidFill>
                  <a:schemeClr val="bg1"/>
                </a:solidFill>
                <a:ea typeface="Quattrocento Sans"/>
                <a:cs typeface="Arial" panose="020B0604020202020204" pitchFamily="34" charset="0"/>
                <a:sym typeface="Quattrocento Sans"/>
              </a:rPr>
              <a:t>/</a:t>
            </a:r>
            <a:r>
              <a:rPr lang="fr-CA" sz="2000" dirty="0" err="1">
                <a:solidFill>
                  <a:schemeClr val="bg1"/>
                </a:solidFill>
                <a:ea typeface="Quattrocento Sans"/>
                <a:cs typeface="Arial" panose="020B0604020202020204" pitchFamily="34" charset="0"/>
                <a:sym typeface="Quattrocento Sans"/>
              </a:rPr>
              <a:t>personality</a:t>
            </a:r>
            <a:r>
              <a:rPr lang="fr-CA" sz="2000" dirty="0">
                <a:solidFill>
                  <a:schemeClr val="bg1"/>
                </a:solidFill>
                <a:ea typeface="Quattrocento Sans"/>
                <a:cs typeface="Arial" panose="020B0604020202020204" pitchFamily="34" charset="0"/>
                <a:sym typeface="Quattrocento Sans"/>
              </a:rPr>
              <a:t> traits</a:t>
            </a:r>
          </a:p>
          <a:p>
            <a:pPr marL="514350" indent="-514350">
              <a:buFont typeface="+mj-lt"/>
              <a:buAutoNum type="arabicPeriod"/>
            </a:pPr>
            <a:endParaRPr lang="fr-FR" sz="2000" dirty="0">
              <a:solidFill>
                <a:schemeClr val="bg1"/>
              </a:solidFill>
            </a:endParaRPr>
          </a:p>
          <a:p>
            <a:pPr marL="514350" indent="-514350">
              <a:buFont typeface="+mj-lt"/>
              <a:buAutoNum type="arabicPeriod"/>
            </a:pPr>
            <a:r>
              <a:rPr lang="fr-CA" sz="2000" dirty="0" err="1">
                <a:solidFill>
                  <a:schemeClr val="bg1"/>
                </a:solidFill>
                <a:ea typeface="Quattrocento Sans"/>
                <a:cs typeface="Arial" panose="020B0604020202020204" pitchFamily="34" charset="0"/>
                <a:sym typeface="Quattrocento Sans"/>
              </a:rPr>
              <a:t>Specific</a:t>
            </a:r>
            <a:r>
              <a:rPr lang="fr-CA" sz="2000" dirty="0">
                <a:solidFill>
                  <a:schemeClr val="bg1"/>
                </a:solidFill>
                <a:ea typeface="Quattrocento Sans"/>
                <a:cs typeface="Arial" panose="020B0604020202020204" pitchFamily="34" charset="0"/>
                <a:sym typeface="Quattrocento Sans"/>
              </a:rPr>
              <a:t> </a:t>
            </a:r>
            <a:r>
              <a:rPr lang="fr-CA" sz="2000" dirty="0" err="1">
                <a:solidFill>
                  <a:schemeClr val="bg1"/>
                </a:solidFill>
                <a:ea typeface="Quattrocento Sans"/>
                <a:cs typeface="Arial" panose="020B0604020202020204" pitchFamily="34" charset="0"/>
                <a:sym typeface="Quattrocento Sans"/>
              </a:rPr>
              <a:t>Behaviours</a:t>
            </a:r>
            <a:endParaRPr lang="en-US" dirty="0">
              <a:solidFill>
                <a:schemeClr val="bg1"/>
              </a:solidFill>
            </a:endParaRPr>
          </a:p>
          <a:p>
            <a:endParaRPr lang="fr-FR" dirty="0">
              <a:solidFill>
                <a:schemeClr val="bg1"/>
              </a:solidFill>
            </a:endParaRPr>
          </a:p>
        </p:txBody>
      </p:sp>
      <p:sp>
        <p:nvSpPr>
          <p:cNvPr id="5" name="Slide Number Placeholder 4">
            <a:extLst>
              <a:ext uri="{FF2B5EF4-FFF2-40B4-BE49-F238E27FC236}">
                <a16:creationId xmlns:a16="http://schemas.microsoft.com/office/drawing/2014/main" id="{031A4ADA-7998-4A9D-939E-3A1B16A0F2F1}"/>
              </a:ext>
            </a:extLst>
          </p:cNvPr>
          <p:cNvSpPr>
            <a:spLocks noGrp="1"/>
          </p:cNvSpPr>
          <p:nvPr>
            <p:ph type="sldNum" sz="quarter" idx="13"/>
            <p:custDataLst>
              <p:tags r:id="rId3"/>
            </p:custDataLst>
          </p:nvPr>
        </p:nvSpPr>
        <p:spPr>
          <a:xfrm>
            <a:off x="11493500" y="6292334"/>
            <a:ext cx="412750" cy="182880"/>
          </a:xfrm>
        </p:spPr>
        <p:txBody>
          <a:bodyPr/>
          <a:lstStyle/>
          <a:p>
            <a:fld id="{7782931A-7D25-4B4B-9464-57AE418934A3}" type="slidenum">
              <a:rPr lang="en-US" smtClean="0"/>
              <a:pPr/>
              <a:t>4</a:t>
            </a:fld>
            <a:endParaRPr lang="en-US"/>
          </a:p>
        </p:txBody>
      </p:sp>
    </p:spTree>
    <p:extLst>
      <p:ext uri="{BB962C8B-B14F-4D97-AF65-F5344CB8AC3E}">
        <p14:creationId xmlns:p14="http://schemas.microsoft.com/office/powerpoint/2010/main" val="2949425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67F85-B014-E54D-AC82-A789515E821B}"/>
              </a:ext>
            </a:extLst>
          </p:cNvPr>
          <p:cNvSpPr>
            <a:spLocks noGrp="1"/>
          </p:cNvSpPr>
          <p:nvPr>
            <p:ph type="title"/>
            <p:custDataLst>
              <p:tags r:id="rId1"/>
            </p:custDataLst>
          </p:nvPr>
        </p:nvSpPr>
        <p:spPr/>
        <p:txBody>
          <a:bodyPr/>
          <a:lstStyle/>
          <a:p>
            <a:r>
              <a:rPr lang="en-US" dirty="0"/>
              <a:t>THANK YOU!</a:t>
            </a:r>
            <a:br>
              <a:rPr lang="en-US" dirty="0"/>
            </a:br>
            <a:r>
              <a:rPr lang="en-US" dirty="0"/>
              <a:t>Dank u </a:t>
            </a:r>
            <a:r>
              <a:rPr lang="en-US" dirty="0" err="1"/>
              <a:t>wel</a:t>
            </a:r>
            <a:r>
              <a:rPr lang="en-US" dirty="0"/>
              <a:t>!</a:t>
            </a:r>
          </a:p>
        </p:txBody>
      </p:sp>
      <p:sp>
        <p:nvSpPr>
          <p:cNvPr id="8" name="Slide Number Placeholder 7">
            <a:extLst>
              <a:ext uri="{FF2B5EF4-FFF2-40B4-BE49-F238E27FC236}">
                <a16:creationId xmlns:a16="http://schemas.microsoft.com/office/drawing/2014/main" id="{8A0CAF6B-5914-4E2F-90A1-4B2D92D5ADC0}"/>
              </a:ext>
            </a:extLst>
          </p:cNvPr>
          <p:cNvSpPr>
            <a:spLocks noGrp="1"/>
          </p:cNvSpPr>
          <p:nvPr>
            <p:ph type="sldNum" sz="quarter" idx="15"/>
            <p:custDataLst>
              <p:tags r:id="rId2"/>
            </p:custDataLst>
          </p:nvPr>
        </p:nvSpPr>
        <p:spPr>
          <a:xfrm>
            <a:off x="11493500" y="6292334"/>
            <a:ext cx="412750" cy="182880"/>
          </a:xfrm>
        </p:spPr>
        <p:txBody>
          <a:bodyPr/>
          <a:lstStyle/>
          <a:p>
            <a:fld id="{7782931A-7D25-4B4B-9464-57AE418934A3}" type="slidenum">
              <a:rPr lang="en-US" smtClean="0"/>
              <a:pPr/>
              <a:t>40</a:t>
            </a:fld>
            <a:endParaRPr lang="en-US" dirty="0"/>
          </a:p>
        </p:txBody>
      </p:sp>
      <p:pic>
        <p:nvPicPr>
          <p:cNvPr id="13" name="Picture 2">
            <a:extLst>
              <a:ext uri="{FF2B5EF4-FFF2-40B4-BE49-F238E27FC236}">
                <a16:creationId xmlns:a16="http://schemas.microsoft.com/office/drawing/2014/main" id="{736D6FE1-8473-F30E-5897-DB9092488E52}"/>
              </a:ext>
            </a:extLst>
          </p:cNvPr>
          <p:cNvPicPr>
            <a:picLocks noChangeAspect="1" noChangeArrowheads="1"/>
          </p:cNvPicPr>
          <p:nvPr>
            <p:custDataLst>
              <p:tags r:id="rId3"/>
            </p:custDataLst>
          </p:nvPr>
        </p:nvPicPr>
        <p:blipFill>
          <a:blip r:embed="rId9">
            <a:extLst>
              <a:ext uri="{28A0092B-C50C-407E-A947-70E740481C1C}">
                <a14:useLocalDpi xmlns:a14="http://schemas.microsoft.com/office/drawing/2010/main" val="0"/>
              </a:ext>
            </a:extLst>
          </a:blip>
          <a:srcRect/>
          <a:stretch>
            <a:fillRect/>
          </a:stretch>
        </p:blipFill>
        <p:spPr bwMode="auto">
          <a:xfrm>
            <a:off x="1058093" y="709061"/>
            <a:ext cx="4128178" cy="1870581"/>
          </a:xfrm>
          <a:prstGeom prst="rect">
            <a:avLst/>
          </a:prstGeom>
          <a:noFill/>
          <a:extLst>
            <a:ext uri="{909E8E84-426E-40DD-AFC4-6F175D3DCCD1}">
              <a14:hiddenFill xmlns:a14="http://schemas.microsoft.com/office/drawing/2010/main">
                <a:solidFill>
                  <a:srgbClr val="FFFFFF"/>
                </a:solidFill>
              </a14:hiddenFill>
            </a:ext>
          </a:extLst>
        </p:spPr>
      </p:pic>
      <p:pic>
        <p:nvPicPr>
          <p:cNvPr id="14" name="Espace réservé du contenu 3">
            <a:extLst>
              <a:ext uri="{FF2B5EF4-FFF2-40B4-BE49-F238E27FC236}">
                <a16:creationId xmlns:a16="http://schemas.microsoft.com/office/drawing/2014/main" id="{4D130359-DCF0-286C-7CED-C4CA93B1A077}"/>
              </a:ext>
            </a:extLst>
          </p:cNvPr>
          <p:cNvPicPr>
            <a:picLocks noChangeAspect="1"/>
          </p:cNvPicPr>
          <p:nvPr>
            <p:custDataLst>
              <p:tags r:id="rId4"/>
            </p:custDataLst>
          </p:nvPr>
        </p:nvPicPr>
        <p:blipFill>
          <a:blip r:embed="rId10"/>
          <a:stretch>
            <a:fillRect/>
          </a:stretch>
        </p:blipFill>
        <p:spPr>
          <a:xfrm>
            <a:off x="1232310" y="2660806"/>
            <a:ext cx="3779744" cy="1617553"/>
          </a:xfrm>
          <a:prstGeom prst="rect">
            <a:avLst/>
          </a:prstGeom>
        </p:spPr>
      </p:pic>
      <p:sp>
        <p:nvSpPr>
          <p:cNvPr id="3" name="ZoneTexte 2">
            <a:extLst>
              <a:ext uri="{FF2B5EF4-FFF2-40B4-BE49-F238E27FC236}">
                <a16:creationId xmlns:a16="http://schemas.microsoft.com/office/drawing/2014/main" id="{1D2CC09A-54BF-43D1-975F-1B7557BC9B88}"/>
              </a:ext>
            </a:extLst>
          </p:cNvPr>
          <p:cNvSpPr txBox="1"/>
          <p:nvPr>
            <p:custDataLst>
              <p:tags r:id="rId5"/>
            </p:custDataLst>
          </p:nvPr>
        </p:nvSpPr>
        <p:spPr>
          <a:xfrm>
            <a:off x="6382871" y="2366682"/>
            <a:ext cx="4285129" cy="1938992"/>
          </a:xfrm>
          <a:prstGeom prst="rect">
            <a:avLst/>
          </a:prstGeom>
          <a:noFill/>
        </p:spPr>
        <p:txBody>
          <a:bodyPr wrap="square" rtlCol="0">
            <a:spAutoFit/>
          </a:bodyPr>
          <a:lstStyle/>
          <a:p>
            <a:r>
              <a:rPr lang="fr-FR" sz="2400" dirty="0">
                <a:solidFill>
                  <a:schemeClr val="bg1"/>
                </a:solidFill>
              </a:rPr>
              <a:t>To </a:t>
            </a:r>
            <a:r>
              <a:rPr lang="fr-FR" sz="2400" dirty="0" err="1">
                <a:solidFill>
                  <a:schemeClr val="bg1"/>
                </a:solidFill>
              </a:rPr>
              <a:t>my</a:t>
            </a:r>
            <a:r>
              <a:rPr lang="fr-FR" sz="2400" dirty="0">
                <a:solidFill>
                  <a:schemeClr val="bg1"/>
                </a:solidFill>
              </a:rPr>
              <a:t> </a:t>
            </a:r>
            <a:r>
              <a:rPr lang="fr-FR" sz="2400" dirty="0" err="1">
                <a:solidFill>
                  <a:schemeClr val="bg1"/>
                </a:solidFill>
              </a:rPr>
              <a:t>directors</a:t>
            </a:r>
            <a:r>
              <a:rPr lang="fr-FR" sz="2400" dirty="0">
                <a:solidFill>
                  <a:schemeClr val="bg1"/>
                </a:solidFill>
              </a:rPr>
              <a:t>:</a:t>
            </a:r>
          </a:p>
          <a:p>
            <a:endParaRPr lang="fr-FR" sz="2400" dirty="0">
              <a:solidFill>
                <a:schemeClr val="bg1"/>
              </a:solidFill>
            </a:endParaRPr>
          </a:p>
          <a:p>
            <a:pPr marL="342900" indent="-342900">
              <a:buFont typeface="Arial" panose="020B0604020202020204" pitchFamily="34" charset="0"/>
              <a:buChar char="•"/>
            </a:pPr>
            <a:r>
              <a:rPr lang="fr-FR" sz="2400" dirty="0">
                <a:solidFill>
                  <a:schemeClr val="bg1"/>
                </a:solidFill>
              </a:rPr>
              <a:t>Myriam Laventure</a:t>
            </a:r>
          </a:p>
          <a:p>
            <a:pPr marL="342900" indent="-342900">
              <a:buFont typeface="Arial" panose="020B0604020202020204" pitchFamily="34" charset="0"/>
              <a:buChar char="•"/>
            </a:pPr>
            <a:endParaRPr lang="fr-FR" sz="2400" dirty="0">
              <a:solidFill>
                <a:schemeClr val="bg1"/>
              </a:solidFill>
            </a:endParaRPr>
          </a:p>
          <a:p>
            <a:pPr marL="342900" indent="-342900">
              <a:buFont typeface="Arial" panose="020B0604020202020204" pitchFamily="34" charset="0"/>
              <a:buChar char="•"/>
            </a:pPr>
            <a:r>
              <a:rPr lang="fr-FR" sz="2400" dirty="0">
                <a:solidFill>
                  <a:schemeClr val="bg1"/>
                </a:solidFill>
              </a:rPr>
              <a:t>Karine Bertrand</a:t>
            </a:r>
          </a:p>
        </p:txBody>
      </p:sp>
      <p:pic>
        <p:nvPicPr>
          <p:cNvPr id="5" name="Picture 4">
            <a:extLst>
              <a:ext uri="{FF2B5EF4-FFF2-40B4-BE49-F238E27FC236}">
                <a16:creationId xmlns:a16="http://schemas.microsoft.com/office/drawing/2014/main" id="{1D5BBD37-71AA-B622-07CC-49EE99900285}"/>
              </a:ext>
            </a:extLst>
          </p:cNvPr>
          <p:cNvPicPr>
            <a:picLocks noChangeAspect="1"/>
          </p:cNvPicPr>
          <p:nvPr>
            <p:custDataLst>
              <p:tags r:id="rId6"/>
            </p:custDataLst>
          </p:nvPr>
        </p:nvPicPr>
        <p:blipFill>
          <a:blip r:embed="rId11"/>
          <a:stretch>
            <a:fillRect/>
          </a:stretch>
        </p:blipFill>
        <p:spPr>
          <a:xfrm>
            <a:off x="1409151" y="4305674"/>
            <a:ext cx="2970203" cy="2150533"/>
          </a:xfrm>
          <a:prstGeom prst="rect">
            <a:avLst/>
          </a:prstGeom>
        </p:spPr>
      </p:pic>
    </p:spTree>
    <p:extLst>
      <p:ext uri="{BB962C8B-B14F-4D97-AF65-F5344CB8AC3E}">
        <p14:creationId xmlns:p14="http://schemas.microsoft.com/office/powerpoint/2010/main" val="17432356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10013769" cy="645284"/>
          </a:xfrm>
        </p:spPr>
        <p:txBody>
          <a:bodyPr/>
          <a:lstStyle/>
          <a:p>
            <a:pPr lvl="0"/>
            <a:r>
              <a:rPr lang="en-US" sz="3600" kern="100" dirty="0">
                <a:ea typeface="Calibri" panose="020F0502020204030204" pitchFamily="34" charset="0"/>
                <a:cs typeface="Times New Roman" panose="02020603050405020304" pitchFamily="18" charset="0"/>
              </a:rPr>
              <a:t>Undue pressure from those who promote the concept</a:t>
            </a:r>
            <a:endParaRPr lang="fr-CA" sz="3600" kern="100" dirty="0">
              <a:solidFill>
                <a:schemeClr val="bg1"/>
              </a:solidFill>
              <a:effectLst/>
              <a:ea typeface="Calibri" panose="020F0502020204030204" pitchFamily="34" charset="0"/>
              <a:cs typeface="Times New Roman" panose="02020603050405020304" pitchFamily="18" charset="0"/>
            </a:endParaRPr>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41</a:t>
            </a:fld>
            <a:endParaRPr lang="en-US" dirty="0"/>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119116" y="2208607"/>
            <a:ext cx="9671389" cy="3139321"/>
          </a:xfrm>
          <a:prstGeom prst="rect">
            <a:avLst/>
          </a:prstGeom>
          <a:noFill/>
        </p:spPr>
        <p:txBody>
          <a:bodyPr wrap="square" rtlCol="0">
            <a:spAutoFit/>
          </a:bodyPr>
          <a:lstStyle/>
          <a:p>
            <a:r>
              <a:rPr lang="en-US" sz="1800" b="1" kern="1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Asher &amp; Brissett, (1988)</a:t>
            </a:r>
          </a:p>
          <a:p>
            <a:endParaRPr lang="fr-CA"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lvl="0"/>
            <a:r>
              <a:rPr lang="fr-CA"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a:t>
            </a:r>
            <a:r>
              <a:rPr lang="en-US"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Self-labelling and identification occur through retrospective reinterpretation of their lives with their alcoholic husbands, guided and legitimated by rehabilitation personnel</a:t>
            </a:r>
            <a:r>
              <a:rPr lang="fr-CA"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 » </a:t>
            </a:r>
          </a:p>
          <a:p>
            <a:pPr lvl="0"/>
            <a:endParaRPr lang="fr-CA" kern="1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lvl="0"/>
            <a:r>
              <a:rPr lang="fr-CA"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The identity of codependency is both proffered and legitimatized by those persons in the treatment industry to which the wife turns for counsel and assistance. At point of entry into this system, the women are confused, bewildered, and upset. Becoming codependent enables many of them to refashion their current life situation, reconstruct their troubled past, and establish a new and promising future</a:t>
            </a:r>
            <a:r>
              <a:rPr lang="fr-CA"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 </a:t>
            </a:r>
            <a:endParaRPr lang="fr-CA" sz="18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lang="fr-CA" sz="1800" kern="1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27191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A0FF1D-4573-71A7-ED01-8A306152A091}"/>
              </a:ext>
            </a:extLst>
          </p:cNvPr>
          <p:cNvSpPr/>
          <p:nvPr>
            <p:custDataLst>
              <p:tags r:id="rId1"/>
            </p:custDataLst>
          </p:nvPr>
        </p:nvSpPr>
        <p:spPr>
          <a:xfrm>
            <a:off x="0" y="0"/>
            <a:ext cx="11163300" cy="5858932"/>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Titre 2">
            <a:extLst>
              <a:ext uri="{FF2B5EF4-FFF2-40B4-BE49-F238E27FC236}">
                <a16:creationId xmlns:a16="http://schemas.microsoft.com/office/drawing/2014/main" id="{4820B040-E905-A214-4925-D3ADF28A8F7D}"/>
              </a:ext>
            </a:extLst>
          </p:cNvPr>
          <p:cNvSpPr>
            <a:spLocks noGrp="1"/>
          </p:cNvSpPr>
          <p:nvPr>
            <p:ph type="title"/>
            <p:custDataLst>
              <p:tags r:id="rId2"/>
            </p:custDataLst>
          </p:nvPr>
        </p:nvSpPr>
        <p:spPr>
          <a:xfrm>
            <a:off x="1028700" y="999068"/>
            <a:ext cx="10464800" cy="645284"/>
          </a:xfrm>
        </p:spPr>
        <p:txBody>
          <a:bodyPr/>
          <a:lstStyle/>
          <a:p>
            <a:r>
              <a:rPr lang="en-US" dirty="0"/>
              <a:t>Could prevent the use of inappropriate therapeutic means</a:t>
            </a:r>
            <a:endParaRPr lang="fr-FR" dirty="0"/>
          </a:p>
        </p:txBody>
      </p:sp>
      <p:sp>
        <p:nvSpPr>
          <p:cNvPr id="6" name="Espace réservé du numéro de diapositive 5">
            <a:extLst>
              <a:ext uri="{FF2B5EF4-FFF2-40B4-BE49-F238E27FC236}">
                <a16:creationId xmlns:a16="http://schemas.microsoft.com/office/drawing/2014/main" id="{AA2F0E73-3819-B97A-3D7B-39E643BEFE23}"/>
              </a:ext>
            </a:extLst>
          </p:cNvPr>
          <p:cNvSpPr>
            <a:spLocks noGrp="1"/>
          </p:cNvSpPr>
          <p:nvPr>
            <p:ph type="sldNum" sz="quarter" idx="13"/>
            <p:custDataLst>
              <p:tags r:id="rId3"/>
            </p:custDataLst>
          </p:nvPr>
        </p:nvSpPr>
        <p:spPr/>
        <p:txBody>
          <a:bodyPr/>
          <a:lstStyle/>
          <a:p>
            <a:fld id="{7782931A-7D25-4B4B-9464-57AE418934A3}" type="slidenum">
              <a:rPr lang="en-US" smtClean="0"/>
              <a:pPr/>
              <a:t>42</a:t>
            </a:fld>
            <a:endParaRPr lang="en-US"/>
          </a:p>
        </p:txBody>
      </p:sp>
      <p:cxnSp>
        <p:nvCxnSpPr>
          <p:cNvPr id="9" name="Connecteur droit 8">
            <a:extLst>
              <a:ext uri="{FF2B5EF4-FFF2-40B4-BE49-F238E27FC236}">
                <a16:creationId xmlns:a16="http://schemas.microsoft.com/office/drawing/2014/main" id="{332BF309-5AEB-1FE5-F7A9-28EED3A5F54E}"/>
              </a:ext>
            </a:extLst>
          </p:cNvPr>
          <p:cNvCxnSpPr>
            <a:cxnSpLocks/>
          </p:cNvCxnSpPr>
          <p:nvPr>
            <p:custDataLst>
              <p:tags r:id="rId4"/>
            </p:custDataLst>
          </p:nvPr>
        </p:nvCxnSpPr>
        <p:spPr>
          <a:xfrm>
            <a:off x="1149531" y="1933303"/>
            <a:ext cx="10013769" cy="0"/>
          </a:xfrm>
          <a:prstGeom prst="line">
            <a:avLst/>
          </a:prstGeom>
          <a:ln w="88900"/>
        </p:spPr>
        <p:style>
          <a:lnRef idx="3">
            <a:schemeClr val="dk1"/>
          </a:lnRef>
          <a:fillRef idx="0">
            <a:schemeClr val="dk1"/>
          </a:fillRef>
          <a:effectRef idx="2">
            <a:schemeClr val="dk1"/>
          </a:effectRef>
          <a:fontRef idx="minor">
            <a:schemeClr val="tx1"/>
          </a:fontRef>
        </p:style>
      </p:cxnSp>
      <p:sp>
        <p:nvSpPr>
          <p:cNvPr id="10" name="ZoneTexte 9">
            <a:extLst>
              <a:ext uri="{FF2B5EF4-FFF2-40B4-BE49-F238E27FC236}">
                <a16:creationId xmlns:a16="http://schemas.microsoft.com/office/drawing/2014/main" id="{268426B9-FD52-9195-BC63-F22C68072A41}"/>
              </a:ext>
            </a:extLst>
          </p:cNvPr>
          <p:cNvSpPr txBox="1"/>
          <p:nvPr>
            <p:custDataLst>
              <p:tags r:id="rId5"/>
            </p:custDataLst>
          </p:nvPr>
        </p:nvSpPr>
        <p:spPr>
          <a:xfrm>
            <a:off x="1149531" y="2459216"/>
            <a:ext cx="9562012" cy="646331"/>
          </a:xfrm>
          <a:prstGeom prst="rect">
            <a:avLst/>
          </a:prstGeom>
          <a:noFill/>
        </p:spPr>
        <p:txBody>
          <a:bodyPr wrap="square" rtlCol="0">
            <a:spAutoFit/>
          </a:bodyPr>
          <a:lstStyle/>
          <a:p>
            <a:endParaRPr lang="fr-FR" dirty="0"/>
          </a:p>
          <a:p>
            <a:endParaRPr lang="fr-FR" dirty="0"/>
          </a:p>
        </p:txBody>
      </p:sp>
      <p:sp>
        <p:nvSpPr>
          <p:cNvPr id="2" name="ZoneTexte 1">
            <a:extLst>
              <a:ext uri="{FF2B5EF4-FFF2-40B4-BE49-F238E27FC236}">
                <a16:creationId xmlns:a16="http://schemas.microsoft.com/office/drawing/2014/main" id="{EAA5FEF6-7BA7-FC22-4BD4-6373E9EE21C5}"/>
              </a:ext>
            </a:extLst>
          </p:cNvPr>
          <p:cNvSpPr txBox="1"/>
          <p:nvPr>
            <p:custDataLst>
              <p:tags r:id="rId6"/>
            </p:custDataLst>
          </p:nvPr>
        </p:nvSpPr>
        <p:spPr>
          <a:xfrm>
            <a:off x="941615" y="2714813"/>
            <a:ext cx="10013769" cy="1477328"/>
          </a:xfrm>
          <a:prstGeom prst="rect">
            <a:avLst/>
          </a:prstGeom>
          <a:noFill/>
        </p:spPr>
        <p:txBody>
          <a:bodyPr wrap="square" rtlCol="0">
            <a:spAutoFit/>
          </a:bodyPr>
          <a:lstStyle/>
          <a:p>
            <a:r>
              <a:rPr lang="en-US"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Understanding codependency could prevent interventions with family members that would focus only on helping the person with an addiction</a:t>
            </a:r>
            <a:r>
              <a:rPr lang="fr-CA"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endParaRPr lang="fr-CA" kern="100" baseline="30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endParaRPr lang="fr-CA" kern="1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r>
              <a:rPr lang="en-US" kern="100" dirty="0">
                <a:solidFill>
                  <a:schemeClr val="bg1"/>
                </a:solidFill>
                <a:latin typeface="Calibri" panose="020F0502020204030204" pitchFamily="34" charset="0"/>
                <a:ea typeface="Calibri" panose="020F0502020204030204" pitchFamily="34" charset="0"/>
                <a:cs typeface="Times New Roman" panose="02020603050405020304" pitchFamily="18" charset="0"/>
              </a:rPr>
              <a:t>Indeed, researchers (for or against the concept) warn against considering a family member only as an "agent of change" without considering its own difficulties and needs.</a:t>
            </a:r>
            <a:r>
              <a:rPr lang="fr-CA" kern="100" baseline="30000" dirty="0">
                <a:solidFill>
                  <a:schemeClr val="bg1"/>
                </a:solidFill>
                <a:latin typeface="Calibri" panose="020F0502020204030204" pitchFamily="34" charset="0"/>
                <a:ea typeface="Calibri" panose="020F0502020204030204" pitchFamily="34" charset="0"/>
                <a:cs typeface="Times New Roman" panose="02020603050405020304" pitchFamily="18" charset="0"/>
              </a:rPr>
              <a:t>1</a:t>
            </a:r>
            <a:endParaRPr lang="fr-CA" sz="1600" kern="100" baseline="30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 name="ZoneTexte 3">
            <a:extLst>
              <a:ext uri="{FF2B5EF4-FFF2-40B4-BE49-F238E27FC236}">
                <a16:creationId xmlns:a16="http://schemas.microsoft.com/office/drawing/2014/main" id="{39F579C6-7AEE-8DB8-A087-DBDB28D45204}"/>
              </a:ext>
            </a:extLst>
          </p:cNvPr>
          <p:cNvSpPr txBox="1"/>
          <p:nvPr>
            <p:custDataLst>
              <p:tags r:id="rId7"/>
            </p:custDataLst>
          </p:nvPr>
        </p:nvSpPr>
        <p:spPr>
          <a:xfrm>
            <a:off x="941615" y="2181893"/>
            <a:ext cx="4615180" cy="646331"/>
          </a:xfrm>
          <a:prstGeom prst="rect">
            <a:avLst/>
          </a:prstGeom>
          <a:noFill/>
        </p:spPr>
        <p:txBody>
          <a:bodyPr wrap="square" rtlCol="0">
            <a:spAutoFit/>
          </a:bodyPr>
          <a:lstStyle/>
          <a:p>
            <a:r>
              <a:rPr lang="en-US" b="1" dirty="0">
                <a:solidFill>
                  <a:schemeClr val="bg1"/>
                </a:solidFill>
                <a:ea typeface="Calibri" panose="020F0502020204030204" pitchFamily="34" charset="0"/>
                <a:cs typeface="Times New Roman" panose="02020603050405020304" pitchFamily="18" charset="0"/>
              </a:rPr>
              <a:t>The "agent of change trap”
</a:t>
            </a:r>
          </a:p>
        </p:txBody>
      </p:sp>
      <p:sp>
        <p:nvSpPr>
          <p:cNvPr id="8" name="ZoneTexte 7">
            <a:extLst>
              <a:ext uri="{FF2B5EF4-FFF2-40B4-BE49-F238E27FC236}">
                <a16:creationId xmlns:a16="http://schemas.microsoft.com/office/drawing/2014/main" id="{E9FF7875-8059-D8FA-C953-73CCB8A58095}"/>
              </a:ext>
            </a:extLst>
          </p:cNvPr>
          <p:cNvSpPr txBox="1"/>
          <p:nvPr>
            <p:custDataLst>
              <p:tags r:id="rId8"/>
            </p:custDataLst>
          </p:nvPr>
        </p:nvSpPr>
        <p:spPr>
          <a:xfrm>
            <a:off x="941615" y="6198215"/>
            <a:ext cx="10221685" cy="276999"/>
          </a:xfrm>
          <a:prstGeom prst="rect">
            <a:avLst/>
          </a:prstGeom>
          <a:noFill/>
        </p:spPr>
        <p:txBody>
          <a:bodyPr wrap="square" rtlCol="0">
            <a:spAutoFit/>
          </a:bodyPr>
          <a:lstStyle/>
          <a:p>
            <a:r>
              <a:rPr lang="fr-FR" sz="1200" b="1" dirty="0">
                <a:solidFill>
                  <a:schemeClr val="bg1"/>
                </a:solidFill>
              </a:rPr>
              <a:t>1. </a:t>
            </a:r>
            <a:r>
              <a:rPr lang="fr-FR" sz="1200" dirty="0">
                <a:solidFill>
                  <a:schemeClr val="bg1"/>
                </a:solidFill>
              </a:rPr>
              <a:t>Ahmad-</a:t>
            </a:r>
            <a:r>
              <a:rPr lang="fr-FR" sz="1200" dirty="0" err="1">
                <a:solidFill>
                  <a:schemeClr val="bg1"/>
                </a:solidFill>
              </a:rPr>
              <a:t>Abadi</a:t>
            </a:r>
            <a:r>
              <a:rPr lang="fr-FR" sz="1200" dirty="0">
                <a:solidFill>
                  <a:schemeClr val="bg1"/>
                </a:solidFill>
              </a:rPr>
              <a:t> et al., (2017); da Silva et al., (2019); </a:t>
            </a:r>
            <a:r>
              <a:rPr lang="fr-FR" sz="1200" dirty="0" err="1">
                <a:solidFill>
                  <a:schemeClr val="bg1"/>
                </a:solidFill>
              </a:rPr>
              <a:t>Peled</a:t>
            </a:r>
            <a:r>
              <a:rPr lang="fr-FR" sz="1200" dirty="0">
                <a:solidFill>
                  <a:schemeClr val="bg1"/>
                </a:solidFill>
              </a:rPr>
              <a:t> et Sacks, (2008)</a:t>
            </a:r>
          </a:p>
        </p:txBody>
      </p:sp>
    </p:spTree>
    <p:extLst>
      <p:ext uri="{BB962C8B-B14F-4D97-AF65-F5344CB8AC3E}">
        <p14:creationId xmlns:p14="http://schemas.microsoft.com/office/powerpoint/2010/main" val="2543502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3DC4DCC-46DD-4ED5-93DF-7D5D252BFF95}"/>
              </a:ext>
            </a:extLst>
          </p:cNvPr>
          <p:cNvSpPr>
            <a:spLocks noGrp="1"/>
          </p:cNvSpPr>
          <p:nvPr>
            <p:ph type="title"/>
            <p:custDataLst>
              <p:tags r:id="rId1"/>
            </p:custDataLst>
          </p:nvPr>
        </p:nvSpPr>
        <p:spPr/>
        <p:txBody>
          <a:bodyPr/>
          <a:lstStyle/>
          <a:p>
            <a:r>
              <a:rPr lang="en-US" dirty="0"/>
              <a:t>“</a:t>
            </a:r>
          </a:p>
        </p:txBody>
      </p:sp>
      <p:sp>
        <p:nvSpPr>
          <p:cNvPr id="2" name="Text Placeholder 1">
            <a:extLst>
              <a:ext uri="{FF2B5EF4-FFF2-40B4-BE49-F238E27FC236}">
                <a16:creationId xmlns:a16="http://schemas.microsoft.com/office/drawing/2014/main" id="{EDC35020-811A-6347-8ACA-87D6CC930F63}"/>
              </a:ext>
            </a:extLst>
          </p:cNvPr>
          <p:cNvSpPr>
            <a:spLocks noGrp="1"/>
          </p:cNvSpPr>
          <p:nvPr>
            <p:ph type="body" sz="quarter" idx="10"/>
            <p:custDataLst>
              <p:tags r:id="rId2"/>
            </p:custDataLst>
          </p:nvPr>
        </p:nvSpPr>
        <p:spPr>
          <a:xfrm>
            <a:off x="1028699" y="2304344"/>
            <a:ext cx="9469315" cy="2989263"/>
          </a:xfrm>
        </p:spPr>
        <p:txBody>
          <a:bodyPr/>
          <a:lstStyle/>
          <a:p>
            <a:r>
              <a:rPr lang="fr-CA" dirty="0"/>
              <a:t>A </a:t>
            </a:r>
            <a:r>
              <a:rPr lang="fr-CA" dirty="0" err="1"/>
              <a:t>dysfunctional</a:t>
            </a:r>
            <a:r>
              <a:rPr lang="fr-CA" dirty="0"/>
              <a:t> </a:t>
            </a:r>
            <a:r>
              <a:rPr lang="fr-CA" dirty="0" err="1"/>
              <a:t>relationship</a:t>
            </a:r>
            <a:r>
              <a:rPr lang="fr-CA" dirty="0"/>
              <a:t> pattern in </a:t>
            </a:r>
            <a:r>
              <a:rPr lang="fr-CA" dirty="0" err="1"/>
              <a:t>which</a:t>
            </a:r>
            <a:r>
              <a:rPr lang="fr-CA" dirty="0"/>
              <a:t> an </a:t>
            </a:r>
            <a:r>
              <a:rPr lang="fr-CA" dirty="0" err="1"/>
              <a:t>individual</a:t>
            </a:r>
            <a:r>
              <a:rPr lang="fr-CA" dirty="0"/>
              <a:t> </a:t>
            </a:r>
            <a:r>
              <a:rPr lang="fr-CA" dirty="0" err="1"/>
              <a:t>is</a:t>
            </a:r>
            <a:r>
              <a:rPr lang="fr-CA" dirty="0"/>
              <a:t> </a:t>
            </a:r>
            <a:r>
              <a:rPr lang="fr-CA" dirty="0" err="1"/>
              <a:t>psychologically</a:t>
            </a:r>
            <a:r>
              <a:rPr lang="fr-CA" dirty="0"/>
              <a:t> </a:t>
            </a:r>
            <a:r>
              <a:rPr lang="fr-CA" dirty="0" err="1"/>
              <a:t>dependent</a:t>
            </a:r>
            <a:r>
              <a:rPr lang="fr-CA" dirty="0"/>
              <a:t> on (or </a:t>
            </a:r>
            <a:r>
              <a:rPr lang="fr-CA" dirty="0" err="1"/>
              <a:t>controlled</a:t>
            </a:r>
            <a:r>
              <a:rPr lang="fr-CA" dirty="0"/>
              <a:t> by) a </a:t>
            </a:r>
            <a:r>
              <a:rPr lang="fr-CA" dirty="0" err="1"/>
              <a:t>person</a:t>
            </a:r>
            <a:r>
              <a:rPr lang="fr-CA" dirty="0"/>
              <a:t> </a:t>
            </a:r>
            <a:r>
              <a:rPr lang="fr-CA" dirty="0" err="1"/>
              <a:t>who</a:t>
            </a:r>
            <a:r>
              <a:rPr lang="fr-CA" dirty="0"/>
              <a:t> has a </a:t>
            </a:r>
            <a:r>
              <a:rPr lang="fr-CA" dirty="0" err="1"/>
              <a:t>pathological</a:t>
            </a:r>
            <a:r>
              <a:rPr lang="fr-CA" dirty="0"/>
              <a:t> addiction (e.g., </a:t>
            </a:r>
            <a:r>
              <a:rPr lang="fr-CA" dirty="0" err="1"/>
              <a:t>alcohol</a:t>
            </a:r>
            <a:r>
              <a:rPr lang="fr-CA" dirty="0"/>
              <a:t>, gambling)</a:t>
            </a:r>
            <a:r>
              <a:rPr lang="en-US" baseline="30000" dirty="0"/>
              <a:t>1</a:t>
            </a:r>
            <a:r>
              <a:rPr lang="en-US" dirty="0"/>
              <a:t> </a:t>
            </a:r>
          </a:p>
        </p:txBody>
      </p:sp>
      <p:sp>
        <p:nvSpPr>
          <p:cNvPr id="5" name="Slide Number Placeholder 4">
            <a:extLst>
              <a:ext uri="{FF2B5EF4-FFF2-40B4-BE49-F238E27FC236}">
                <a16:creationId xmlns:a16="http://schemas.microsoft.com/office/drawing/2014/main" id="{5978C4B2-02EF-4CCF-8822-E0B9DF4345B4}"/>
              </a:ext>
            </a:extLst>
          </p:cNvPr>
          <p:cNvSpPr>
            <a:spLocks noGrp="1"/>
          </p:cNvSpPr>
          <p:nvPr>
            <p:ph type="sldNum" sz="quarter" idx="13"/>
            <p:custDataLst>
              <p:tags r:id="rId3"/>
            </p:custDataLst>
          </p:nvPr>
        </p:nvSpPr>
        <p:spPr>
          <a:xfrm>
            <a:off x="11493500" y="6292334"/>
            <a:ext cx="412750" cy="182880"/>
          </a:xfrm>
        </p:spPr>
        <p:txBody>
          <a:bodyPr/>
          <a:lstStyle/>
          <a:p>
            <a:fld id="{7782931A-7D25-4B4B-9464-57AE418934A3}" type="slidenum">
              <a:rPr lang="en-US" smtClean="0"/>
              <a:pPr/>
              <a:t>5</a:t>
            </a:fld>
            <a:endParaRPr lang="en-US"/>
          </a:p>
        </p:txBody>
      </p:sp>
      <p:sp>
        <p:nvSpPr>
          <p:cNvPr id="3" name="ZoneTexte 2">
            <a:extLst>
              <a:ext uri="{FF2B5EF4-FFF2-40B4-BE49-F238E27FC236}">
                <a16:creationId xmlns:a16="http://schemas.microsoft.com/office/drawing/2014/main" id="{E731859E-AD9E-8793-AAB0-93AA87AC94FD}"/>
              </a:ext>
            </a:extLst>
          </p:cNvPr>
          <p:cNvSpPr txBox="1"/>
          <p:nvPr>
            <p:custDataLst>
              <p:tags r:id="rId4"/>
            </p:custDataLst>
          </p:nvPr>
        </p:nvSpPr>
        <p:spPr>
          <a:xfrm>
            <a:off x="807134" y="521581"/>
            <a:ext cx="7491046" cy="1200329"/>
          </a:xfrm>
          <a:prstGeom prst="rect">
            <a:avLst/>
          </a:prstGeom>
          <a:noFill/>
        </p:spPr>
        <p:txBody>
          <a:bodyPr wrap="square" rtlCol="0">
            <a:spAutoFit/>
          </a:bodyPr>
          <a:lstStyle/>
          <a:p>
            <a:r>
              <a:rPr lang="fr-FR" sz="3600" b="1" dirty="0">
                <a:solidFill>
                  <a:schemeClr val="bg1"/>
                </a:solidFill>
              </a:rPr>
              <a:t>1. Type of </a:t>
            </a:r>
            <a:r>
              <a:rPr lang="fr-FR" sz="3600" b="1" dirty="0" err="1">
                <a:solidFill>
                  <a:schemeClr val="bg1"/>
                </a:solidFill>
              </a:rPr>
              <a:t>relationship</a:t>
            </a:r>
            <a:r>
              <a:rPr lang="fr-FR" sz="3600" b="1" dirty="0">
                <a:solidFill>
                  <a:schemeClr val="bg1"/>
                </a:solidFill>
              </a:rPr>
              <a:t>
</a:t>
            </a:r>
          </a:p>
        </p:txBody>
      </p:sp>
      <p:sp>
        <p:nvSpPr>
          <p:cNvPr id="10" name="ZoneTexte 9">
            <a:extLst>
              <a:ext uri="{FF2B5EF4-FFF2-40B4-BE49-F238E27FC236}">
                <a16:creationId xmlns:a16="http://schemas.microsoft.com/office/drawing/2014/main" id="{1DD84688-FF4C-E11B-3484-A43FC1AF596F}"/>
              </a:ext>
            </a:extLst>
          </p:cNvPr>
          <p:cNvSpPr txBox="1"/>
          <p:nvPr>
            <p:custDataLst>
              <p:tags r:id="rId5"/>
            </p:custDataLst>
          </p:nvPr>
        </p:nvSpPr>
        <p:spPr>
          <a:xfrm>
            <a:off x="941616" y="6198215"/>
            <a:ext cx="7711410" cy="276999"/>
          </a:xfrm>
          <a:prstGeom prst="rect">
            <a:avLst/>
          </a:prstGeom>
          <a:noFill/>
        </p:spPr>
        <p:txBody>
          <a:bodyPr wrap="square" rtlCol="0">
            <a:spAutoFit/>
          </a:bodyPr>
          <a:lstStyle/>
          <a:p>
            <a:r>
              <a:rPr lang="fr-FR" sz="1200" dirty="0">
                <a:solidFill>
                  <a:schemeClr val="bg1"/>
                </a:solidFill>
              </a:rPr>
              <a:t>1. </a:t>
            </a:r>
            <a:r>
              <a:rPr lang="fr-FR" sz="1200" dirty="0" err="1">
                <a:solidFill>
                  <a:schemeClr val="bg1"/>
                </a:solidFill>
              </a:rPr>
              <a:t>Codependency</a:t>
            </a:r>
            <a:r>
              <a:rPr lang="fr-FR" sz="1200" dirty="0">
                <a:solidFill>
                  <a:schemeClr val="bg1"/>
                </a:solidFill>
              </a:rPr>
              <a:t>., American </a:t>
            </a:r>
            <a:r>
              <a:rPr lang="fr-FR" sz="1200" dirty="0" err="1">
                <a:solidFill>
                  <a:schemeClr val="bg1"/>
                </a:solidFill>
              </a:rPr>
              <a:t>Psychological</a:t>
            </a:r>
            <a:r>
              <a:rPr lang="fr-FR" sz="1200" dirty="0">
                <a:solidFill>
                  <a:schemeClr val="bg1"/>
                </a:solidFill>
              </a:rPr>
              <a:t> Association (APA) (2023)</a:t>
            </a:r>
          </a:p>
        </p:txBody>
      </p:sp>
    </p:spTree>
    <p:extLst>
      <p:ext uri="{BB962C8B-B14F-4D97-AF65-F5344CB8AC3E}">
        <p14:creationId xmlns:p14="http://schemas.microsoft.com/office/powerpoint/2010/main" val="3029947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build="p"/>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alpha val="40000"/>
          </a:schemeClr>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D69A6B-78BB-5480-A149-1F5F2CAE1EC5}"/>
              </a:ext>
            </a:extLst>
          </p:cNvPr>
          <p:cNvSpPr>
            <a:spLocks noGrp="1"/>
          </p:cNvSpPr>
          <p:nvPr>
            <p:ph type="title"/>
            <p:custDataLst>
              <p:tags r:id="rId1"/>
            </p:custDataLst>
          </p:nvPr>
        </p:nvSpPr>
        <p:spPr>
          <a:xfrm>
            <a:off x="1028700" y="999068"/>
            <a:ext cx="10877550" cy="645284"/>
          </a:xfrm>
        </p:spPr>
        <p:txBody>
          <a:bodyPr/>
          <a:lstStyle/>
          <a:p>
            <a:r>
              <a:rPr lang="fr-FR" sz="4000" dirty="0"/>
              <a:t>2. </a:t>
            </a:r>
            <a:r>
              <a:rPr lang="fr-FR" sz="4000" dirty="0" err="1"/>
              <a:t>Psychological</a:t>
            </a:r>
            <a:r>
              <a:rPr lang="fr-FR" sz="4000" dirty="0"/>
              <a:t> </a:t>
            </a:r>
            <a:r>
              <a:rPr lang="fr-FR" sz="4000" dirty="0" err="1"/>
              <a:t>disorder</a:t>
            </a:r>
            <a:r>
              <a:rPr lang="fr-FR" sz="4000" dirty="0"/>
              <a:t>/</a:t>
            </a:r>
            <a:r>
              <a:rPr lang="fr-FR" sz="4000" dirty="0" err="1"/>
              <a:t>personality</a:t>
            </a:r>
            <a:r>
              <a:rPr lang="fr-FR" sz="4000" dirty="0"/>
              <a:t> traits</a:t>
            </a:r>
          </a:p>
        </p:txBody>
      </p:sp>
      <p:sp>
        <p:nvSpPr>
          <p:cNvPr id="3" name="Espace réservé du texte 2">
            <a:extLst>
              <a:ext uri="{FF2B5EF4-FFF2-40B4-BE49-F238E27FC236}">
                <a16:creationId xmlns:a16="http://schemas.microsoft.com/office/drawing/2014/main" id="{9A63523B-75D2-87AB-C202-C23E87200500}"/>
              </a:ext>
            </a:extLst>
          </p:cNvPr>
          <p:cNvSpPr>
            <a:spLocks noGrp="1"/>
          </p:cNvSpPr>
          <p:nvPr>
            <p:ph type="body" sz="quarter" idx="17"/>
            <p:custDataLst>
              <p:tags r:id="rId2"/>
            </p:custDataLst>
          </p:nvPr>
        </p:nvSpPr>
        <p:spPr>
          <a:xfrm>
            <a:off x="941616" y="2356338"/>
            <a:ext cx="4231275" cy="2879306"/>
          </a:xfrm>
        </p:spPr>
        <p:txBody>
          <a:bodyPr/>
          <a:lstStyle/>
          <a:p>
            <a:pPr marL="0" lvl="0" indent="0" algn="just"/>
            <a:r>
              <a:rPr lang="fr-CA" sz="2000" kern="100" dirty="0" err="1">
                <a:effectLst/>
                <a:ea typeface="Calibri" panose="020F0502020204030204" pitchFamily="34" charset="0"/>
                <a:cs typeface="Arial Narrow" panose="020B0604020202020204" pitchFamily="34" charset="0"/>
              </a:rPr>
              <a:t>Timmen</a:t>
            </a:r>
            <a:r>
              <a:rPr lang="fr-CA" sz="2000" kern="100" dirty="0">
                <a:effectLst/>
                <a:ea typeface="Calibri" panose="020F0502020204030204" pitchFamily="34" charset="0"/>
                <a:cs typeface="Arial Narrow" panose="020B0604020202020204" pitchFamily="34" charset="0"/>
              </a:rPr>
              <a:t> L. </a:t>
            </a:r>
            <a:r>
              <a:rPr lang="fr-CA" sz="2000" kern="100" dirty="0" err="1">
                <a:effectLst/>
                <a:ea typeface="Calibri" panose="020F0502020204030204" pitchFamily="34" charset="0"/>
                <a:cs typeface="Arial Narrow" panose="020B0604020202020204" pitchFamily="34" charset="0"/>
              </a:rPr>
              <a:t>Cermak</a:t>
            </a:r>
            <a:r>
              <a:rPr lang="fr-CA" sz="2000" kern="100" dirty="0">
                <a:effectLst/>
                <a:ea typeface="Calibri" panose="020F0502020204030204" pitchFamily="34" charset="0"/>
                <a:cs typeface="Arial Narrow" panose="020B0604020202020204" pitchFamily="34" charset="0"/>
              </a:rPr>
              <a:t> (1986)</a:t>
            </a:r>
            <a:r>
              <a:rPr lang="fr-CA" sz="2000" kern="100" baseline="30000" dirty="0">
                <a:effectLst/>
                <a:ea typeface="Calibri" panose="020F0502020204030204" pitchFamily="34" charset="0"/>
                <a:cs typeface="Arial Narrow" panose="020B0604020202020204" pitchFamily="34" charset="0"/>
              </a:rPr>
              <a:t>1</a:t>
            </a:r>
          </a:p>
          <a:p>
            <a:pPr marL="342900" lvl="0" indent="-342900" algn="just">
              <a:buFont typeface="Arial" panose="020B0604020202020204" pitchFamily="34" charset="0"/>
              <a:buChar char="•"/>
            </a:pPr>
            <a:endParaRPr lang="fr-CA" sz="2000" kern="100" dirty="0">
              <a:effectLst/>
              <a:ea typeface="Calibri" panose="020F0502020204030204" pitchFamily="34" charset="0"/>
              <a:cs typeface="Arial Narrow" panose="020B0604020202020204" pitchFamily="34" charset="0"/>
            </a:endParaRPr>
          </a:p>
          <a:p>
            <a:pPr lvl="1"/>
            <a:r>
              <a:rPr lang="fr-CA" sz="2000" kern="100" dirty="0" err="1">
                <a:ea typeface="Calibri" panose="020F0502020204030204" pitchFamily="34" charset="0"/>
                <a:cs typeface="Arial Narrow" panose="020B0604020202020204" pitchFamily="34" charset="0"/>
              </a:rPr>
              <a:t>Wished</a:t>
            </a:r>
            <a:r>
              <a:rPr lang="fr-CA" sz="2000" kern="100" dirty="0">
                <a:ea typeface="Calibri" panose="020F0502020204030204" pitchFamily="34" charset="0"/>
                <a:cs typeface="Arial Narrow" panose="020B0604020202020204" pitchFamily="34" charset="0"/>
              </a:rPr>
              <a:t> to </a:t>
            </a:r>
            <a:r>
              <a:rPr lang="fr-CA" sz="2000" kern="100" dirty="0" err="1">
                <a:ea typeface="Calibri" panose="020F0502020204030204" pitchFamily="34" charset="0"/>
                <a:cs typeface="Arial Narrow" panose="020B0604020202020204" pitchFamily="34" charset="0"/>
              </a:rPr>
              <a:t>add</a:t>
            </a:r>
            <a:r>
              <a:rPr lang="fr-CA" sz="2000" kern="100" dirty="0">
                <a:ea typeface="Calibri" panose="020F0502020204030204" pitchFamily="34" charset="0"/>
                <a:cs typeface="Arial Narrow" panose="020B0604020202020204" pitchFamily="34" charset="0"/>
              </a:rPr>
              <a:t> </a:t>
            </a:r>
            <a:r>
              <a:rPr lang="fr-CA" sz="2000" kern="100" dirty="0" err="1">
                <a:ea typeface="Calibri" panose="020F0502020204030204" pitchFamily="34" charset="0"/>
                <a:cs typeface="Arial Narrow" panose="020B0604020202020204" pitchFamily="34" charset="0"/>
              </a:rPr>
              <a:t>codependency</a:t>
            </a:r>
            <a:r>
              <a:rPr lang="fr-CA" sz="2000" kern="100" dirty="0">
                <a:ea typeface="Calibri" panose="020F0502020204030204" pitchFamily="34" charset="0"/>
                <a:cs typeface="Arial Narrow" panose="020B0604020202020204" pitchFamily="34" charset="0"/>
              </a:rPr>
              <a:t> to the DSM-III </a:t>
            </a:r>
            <a:r>
              <a:rPr lang="fr-CA" sz="2000" kern="100" dirty="0" err="1">
                <a:ea typeface="Calibri" panose="020F0502020204030204" pitchFamily="34" charset="0"/>
                <a:cs typeface="Arial Narrow" panose="020B0604020202020204" pitchFamily="34" charset="0"/>
              </a:rPr>
              <a:t>revision</a:t>
            </a:r>
            <a:endParaRPr lang="fr-CA" sz="2000" kern="100" dirty="0">
              <a:ea typeface="Calibri" panose="020F0502020204030204" pitchFamily="34" charset="0"/>
              <a:cs typeface="Arial Narrow" panose="020B0604020202020204" pitchFamily="34" charset="0"/>
            </a:endParaRPr>
          </a:p>
          <a:p>
            <a:pPr lvl="1"/>
            <a:endParaRPr lang="fr-CA" sz="2000" kern="100" dirty="0">
              <a:ea typeface="Calibri" panose="020F0502020204030204" pitchFamily="34" charset="0"/>
              <a:cs typeface="Arial Narrow" panose="020B0604020202020204" pitchFamily="34" charset="0"/>
            </a:endParaRPr>
          </a:p>
          <a:p>
            <a:pPr lvl="2"/>
            <a:r>
              <a:rPr lang="fr-CA" sz="1600" kern="100" dirty="0">
                <a:ea typeface="Calibri" panose="020F0502020204030204" pitchFamily="34" charset="0"/>
                <a:cs typeface="Arial Narrow" panose="020B0604020202020204" pitchFamily="34" charset="0"/>
              </a:rPr>
              <a:t>« Mixed </a:t>
            </a:r>
            <a:r>
              <a:rPr lang="fr-CA" sz="1600" kern="100" dirty="0" err="1">
                <a:ea typeface="Calibri" panose="020F0502020204030204" pitchFamily="34" charset="0"/>
                <a:cs typeface="Arial Narrow" panose="020B0604020202020204" pitchFamily="34" charset="0"/>
              </a:rPr>
              <a:t>Personality</a:t>
            </a:r>
            <a:r>
              <a:rPr lang="fr-CA" sz="1600" kern="100" dirty="0">
                <a:ea typeface="Calibri" panose="020F0502020204030204" pitchFamily="34" charset="0"/>
                <a:cs typeface="Arial Narrow" panose="020B0604020202020204" pitchFamily="34" charset="0"/>
              </a:rPr>
              <a:t> </a:t>
            </a:r>
            <a:r>
              <a:rPr lang="fr-CA" sz="1600" kern="100" dirty="0" err="1">
                <a:ea typeface="Calibri" panose="020F0502020204030204" pitchFamily="34" charset="0"/>
                <a:cs typeface="Arial Narrow" panose="020B0604020202020204" pitchFamily="34" charset="0"/>
              </a:rPr>
              <a:t>Disorder</a:t>
            </a:r>
            <a:r>
              <a:rPr lang="fr-CA" sz="1600" kern="100" dirty="0">
                <a:ea typeface="Calibri" panose="020F0502020204030204" pitchFamily="34" charset="0"/>
                <a:cs typeface="Arial Narrow" panose="020B0604020202020204" pitchFamily="34" charset="0"/>
              </a:rPr>
              <a:t> » category</a:t>
            </a:r>
            <a:r>
              <a:rPr lang="fr-CA" sz="1600" kern="100" baseline="30000" dirty="0">
                <a:ea typeface="Calibri" panose="020F0502020204030204" pitchFamily="34" charset="0"/>
                <a:cs typeface="Arial Narrow" panose="020B0604020202020204" pitchFamily="34" charset="0"/>
              </a:rPr>
              <a:t>1</a:t>
            </a:r>
          </a:p>
          <a:p>
            <a:pPr marL="457200" lvl="1" indent="0" algn="just">
              <a:buNone/>
            </a:pPr>
            <a:endParaRPr lang="fr-CA" kern="100" dirty="0">
              <a:ea typeface="Calibri" panose="020F0502020204030204" pitchFamily="34" charset="0"/>
              <a:cs typeface="Arial Narrow" panose="020B0604020202020204" pitchFamily="34" charset="0"/>
            </a:endParaRPr>
          </a:p>
          <a:p>
            <a:endParaRPr lang="fr-FR" dirty="0"/>
          </a:p>
        </p:txBody>
      </p:sp>
      <p:sp>
        <p:nvSpPr>
          <p:cNvPr id="13" name="Espace réservé du numéro de diapositive 12">
            <a:extLst>
              <a:ext uri="{FF2B5EF4-FFF2-40B4-BE49-F238E27FC236}">
                <a16:creationId xmlns:a16="http://schemas.microsoft.com/office/drawing/2014/main" id="{20AA91B2-8659-AFDF-9DB9-9EAB9A594A84}"/>
              </a:ext>
            </a:extLst>
          </p:cNvPr>
          <p:cNvSpPr>
            <a:spLocks noGrp="1"/>
          </p:cNvSpPr>
          <p:nvPr>
            <p:ph type="sldNum" sz="quarter" idx="28"/>
            <p:custDataLst>
              <p:tags r:id="rId3"/>
            </p:custDataLst>
          </p:nvPr>
        </p:nvSpPr>
        <p:spPr/>
        <p:txBody>
          <a:bodyPr/>
          <a:lstStyle/>
          <a:p>
            <a:fld id="{7782931A-7D25-4B4B-9464-57AE418934A3}" type="slidenum">
              <a:rPr lang="en-US" smtClean="0"/>
              <a:pPr/>
              <a:t>6</a:t>
            </a:fld>
            <a:endParaRPr lang="en-US" dirty="0"/>
          </a:p>
        </p:txBody>
      </p:sp>
      <p:sp>
        <p:nvSpPr>
          <p:cNvPr id="14" name="Espace réservé du texte 3">
            <a:extLst>
              <a:ext uri="{FF2B5EF4-FFF2-40B4-BE49-F238E27FC236}">
                <a16:creationId xmlns:a16="http://schemas.microsoft.com/office/drawing/2014/main" id="{1EE20F00-00ED-C73E-F95A-F2B67FECA127}"/>
              </a:ext>
            </a:extLst>
          </p:cNvPr>
          <p:cNvSpPr>
            <a:spLocks noGrp="1"/>
          </p:cNvSpPr>
          <p:nvPr>
            <p:custDataLst>
              <p:tags r:id="rId4"/>
            </p:custDataLst>
          </p:nvPr>
        </p:nvSpPr>
        <p:spPr>
          <a:xfrm>
            <a:off x="6661513" y="2973485"/>
            <a:ext cx="4527199" cy="91102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None/>
              <a:defRPr sz="1800" b="1"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fr-FR" dirty="0"/>
          </a:p>
        </p:txBody>
      </p:sp>
      <p:sp>
        <p:nvSpPr>
          <p:cNvPr id="5" name="ZoneTexte 4">
            <a:extLst>
              <a:ext uri="{FF2B5EF4-FFF2-40B4-BE49-F238E27FC236}">
                <a16:creationId xmlns:a16="http://schemas.microsoft.com/office/drawing/2014/main" id="{C7D4FC3E-D62E-006E-3623-42117DC22E47}"/>
              </a:ext>
            </a:extLst>
          </p:cNvPr>
          <p:cNvSpPr txBox="1"/>
          <p:nvPr>
            <p:custDataLst>
              <p:tags r:id="rId5"/>
            </p:custDataLst>
          </p:nvPr>
        </p:nvSpPr>
        <p:spPr>
          <a:xfrm>
            <a:off x="941616" y="6198215"/>
            <a:ext cx="7711410" cy="276999"/>
          </a:xfrm>
          <a:prstGeom prst="rect">
            <a:avLst/>
          </a:prstGeom>
          <a:noFill/>
        </p:spPr>
        <p:txBody>
          <a:bodyPr wrap="square" rtlCol="0">
            <a:spAutoFit/>
          </a:bodyPr>
          <a:lstStyle/>
          <a:p>
            <a:r>
              <a:rPr lang="fr-FR" sz="1200" b="1" dirty="0">
                <a:solidFill>
                  <a:schemeClr val="bg1"/>
                </a:solidFill>
              </a:rPr>
              <a:t>1. </a:t>
            </a:r>
            <a:r>
              <a:rPr lang="fr-FR" sz="1200" dirty="0" err="1">
                <a:solidFill>
                  <a:schemeClr val="bg1"/>
                </a:solidFill>
              </a:rPr>
              <a:t>Cermak</a:t>
            </a:r>
            <a:r>
              <a:rPr lang="fr-FR" sz="1200" dirty="0">
                <a:solidFill>
                  <a:schemeClr val="bg1"/>
                </a:solidFill>
              </a:rPr>
              <a:t> (1986) </a:t>
            </a:r>
            <a:r>
              <a:rPr lang="fr-FR" sz="1200" b="1" dirty="0">
                <a:solidFill>
                  <a:schemeClr val="bg1"/>
                </a:solidFill>
              </a:rPr>
              <a:t>2. </a:t>
            </a:r>
            <a:r>
              <a:rPr lang="fr-FR" sz="1200" dirty="0" err="1">
                <a:solidFill>
                  <a:schemeClr val="bg1"/>
                </a:solidFill>
              </a:rPr>
              <a:t>Dear</a:t>
            </a:r>
            <a:r>
              <a:rPr lang="fr-FR" sz="1200" dirty="0">
                <a:solidFill>
                  <a:schemeClr val="bg1"/>
                </a:solidFill>
              </a:rPr>
              <a:t> et al. (2005)</a:t>
            </a:r>
          </a:p>
        </p:txBody>
      </p:sp>
      <p:sp>
        <p:nvSpPr>
          <p:cNvPr id="4" name="Espace réservé du texte 2">
            <a:extLst>
              <a:ext uri="{FF2B5EF4-FFF2-40B4-BE49-F238E27FC236}">
                <a16:creationId xmlns:a16="http://schemas.microsoft.com/office/drawing/2014/main" id="{BA0896A7-6928-9C96-4929-402012BA9196}"/>
              </a:ext>
            </a:extLst>
          </p:cNvPr>
          <p:cNvSpPr txBox="1">
            <a:spLocks/>
          </p:cNvSpPr>
          <p:nvPr>
            <p:custDataLst>
              <p:tags r:id="rId6"/>
            </p:custDataLst>
          </p:nvPr>
        </p:nvSpPr>
        <p:spPr>
          <a:xfrm>
            <a:off x="5613763" y="2356338"/>
            <a:ext cx="4738415" cy="39302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None/>
              <a:defRPr sz="1800" b="1"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r>
              <a:rPr lang="fr-CA" sz="2000" kern="100" dirty="0" err="1">
                <a:ea typeface="Calibri" panose="020F0502020204030204" pitchFamily="34" charset="0"/>
                <a:cs typeface="Times New Roman" panose="02020603050405020304" pitchFamily="18" charset="0"/>
              </a:rPr>
              <a:t>Dear</a:t>
            </a:r>
            <a:r>
              <a:rPr lang="fr-CA" sz="2000" kern="100" dirty="0">
                <a:ea typeface="Calibri" panose="020F0502020204030204" pitchFamily="34" charset="0"/>
                <a:cs typeface="Times New Roman" panose="02020603050405020304" pitchFamily="18" charset="0"/>
              </a:rPr>
              <a:t> et al. (2005)</a:t>
            </a:r>
            <a:r>
              <a:rPr lang="fr-CA" sz="2000" kern="100" baseline="30000" dirty="0">
                <a:ea typeface="Calibri" panose="020F0502020204030204" pitchFamily="34" charset="0"/>
                <a:cs typeface="Times New Roman" panose="02020603050405020304" pitchFamily="18" charset="0"/>
              </a:rPr>
              <a:t>2</a:t>
            </a:r>
          </a:p>
        </p:txBody>
      </p:sp>
      <p:sp>
        <p:nvSpPr>
          <p:cNvPr id="6" name="ZoneTexte 5">
            <a:extLst>
              <a:ext uri="{FF2B5EF4-FFF2-40B4-BE49-F238E27FC236}">
                <a16:creationId xmlns:a16="http://schemas.microsoft.com/office/drawing/2014/main" id="{4C1B7EB3-8B9C-1C26-98FE-D8E080CE468E}"/>
              </a:ext>
            </a:extLst>
          </p:cNvPr>
          <p:cNvSpPr txBox="1"/>
          <p:nvPr>
            <p:custDataLst>
              <p:tags r:id="rId7"/>
            </p:custDataLst>
          </p:nvPr>
        </p:nvSpPr>
        <p:spPr>
          <a:xfrm>
            <a:off x="5122515" y="3060680"/>
            <a:ext cx="5824159" cy="2923877"/>
          </a:xfrm>
          <a:prstGeom prst="rect">
            <a:avLst/>
          </a:prstGeom>
          <a:noFill/>
        </p:spPr>
        <p:txBody>
          <a:bodyPr wrap="square" rtlCol="0">
            <a:spAutoFit/>
          </a:bodyPr>
          <a:lstStyle/>
          <a:p>
            <a:pPr marL="1257300" lvl="2" indent="-342900">
              <a:buFont typeface="Arial" panose="020B0604020202020204" pitchFamily="34" charset="0"/>
              <a:buChar char="•"/>
            </a:pPr>
            <a:r>
              <a:rPr lang="fr-CA" sz="2000" kern="100" dirty="0" err="1">
                <a:solidFill>
                  <a:schemeClr val="bg1"/>
                </a:solidFill>
                <a:ea typeface="Calibri" panose="020F0502020204030204" pitchFamily="34" charset="0"/>
                <a:cs typeface="Times New Roman" panose="02020603050405020304" pitchFamily="18" charset="0"/>
              </a:rPr>
              <a:t>Systematic</a:t>
            </a:r>
            <a:r>
              <a:rPr lang="fr-CA" sz="2000" kern="100" dirty="0">
                <a:solidFill>
                  <a:schemeClr val="bg1"/>
                </a:solidFill>
                <a:ea typeface="Calibri" panose="020F0502020204030204" pitchFamily="34" charset="0"/>
                <a:cs typeface="Times New Roman" panose="02020603050405020304" pitchFamily="18" charset="0"/>
              </a:rPr>
              <a:t> </a:t>
            </a:r>
            <a:r>
              <a:rPr lang="fr-CA" sz="2000" kern="100" dirty="0" err="1">
                <a:solidFill>
                  <a:schemeClr val="bg1"/>
                </a:solidFill>
                <a:ea typeface="Calibri" panose="020F0502020204030204" pitchFamily="34" charset="0"/>
                <a:cs typeface="Times New Roman" panose="02020603050405020304" pitchFamily="18" charset="0"/>
              </a:rPr>
              <a:t>review</a:t>
            </a:r>
            <a:r>
              <a:rPr lang="fr-CA" sz="2000" kern="100" dirty="0">
                <a:solidFill>
                  <a:schemeClr val="bg1"/>
                </a:solidFill>
                <a:ea typeface="Calibri" panose="020F0502020204030204" pitchFamily="34" charset="0"/>
                <a:cs typeface="Times New Roman" panose="02020603050405020304" pitchFamily="18" charset="0"/>
              </a:rPr>
              <a:t> of 11 </a:t>
            </a:r>
            <a:r>
              <a:rPr lang="fr-CA" sz="2000" kern="100" dirty="0" err="1">
                <a:solidFill>
                  <a:schemeClr val="bg1"/>
                </a:solidFill>
                <a:ea typeface="Calibri" panose="020F0502020204030204" pitchFamily="34" charset="0"/>
                <a:cs typeface="Times New Roman" panose="02020603050405020304" pitchFamily="18" charset="0"/>
              </a:rPr>
              <a:t>definitions</a:t>
            </a:r>
            <a:endParaRPr lang="fr-CA" sz="2000" kern="100" dirty="0">
              <a:solidFill>
                <a:schemeClr val="bg1"/>
              </a:solidFill>
              <a:ea typeface="Calibri" panose="020F0502020204030204" pitchFamily="34" charset="0"/>
              <a:cs typeface="Times New Roman" panose="02020603050405020304" pitchFamily="18" charset="0"/>
            </a:endParaRPr>
          </a:p>
          <a:p>
            <a:pPr lvl="2"/>
            <a:endParaRPr lang="fr-CA" sz="2000" kern="100" dirty="0">
              <a:solidFill>
                <a:schemeClr val="bg1"/>
              </a:solidFill>
              <a:effectLst/>
              <a:ea typeface="Calibri" panose="020F0502020204030204" pitchFamily="34" charset="0"/>
              <a:cs typeface="Times New Roman" panose="02020603050405020304" pitchFamily="18" charset="0"/>
            </a:endParaRPr>
          </a:p>
          <a:p>
            <a:pPr lvl="3"/>
            <a:r>
              <a:rPr lang="fr-CA" kern="100" dirty="0">
                <a:solidFill>
                  <a:schemeClr val="bg1"/>
                </a:solidFill>
                <a:ea typeface="Calibri" panose="020F0502020204030204" pitchFamily="34" charset="0"/>
                <a:cs typeface="Times New Roman" panose="02020603050405020304" pitchFamily="18" charset="0"/>
              </a:rPr>
              <a:t>1. An </a:t>
            </a:r>
            <a:r>
              <a:rPr lang="fr-CA" kern="100" dirty="0" err="1">
                <a:solidFill>
                  <a:schemeClr val="bg1"/>
                </a:solidFill>
                <a:ea typeface="Calibri" panose="020F0502020204030204" pitchFamily="34" charset="0"/>
                <a:cs typeface="Times New Roman" panose="02020603050405020304" pitchFamily="18" charset="0"/>
              </a:rPr>
              <a:t>external</a:t>
            </a:r>
            <a:r>
              <a:rPr lang="fr-CA" kern="100" dirty="0">
                <a:solidFill>
                  <a:schemeClr val="bg1"/>
                </a:solidFill>
                <a:ea typeface="Calibri" panose="020F0502020204030204" pitchFamily="34" charset="0"/>
                <a:cs typeface="Times New Roman" panose="02020603050405020304" pitchFamily="18" charset="0"/>
              </a:rPr>
              <a:t> focus
</a:t>
            </a:r>
            <a:endParaRPr lang="fr-CA" kern="100" dirty="0">
              <a:solidFill>
                <a:schemeClr val="bg1"/>
              </a:solidFill>
              <a:effectLst/>
              <a:ea typeface="Calibri" panose="020F0502020204030204" pitchFamily="34" charset="0"/>
              <a:cs typeface="Times New Roman" panose="02020603050405020304" pitchFamily="18" charset="0"/>
            </a:endParaRPr>
          </a:p>
          <a:p>
            <a:pPr lvl="3"/>
            <a:r>
              <a:rPr lang="fr-CA" kern="100" dirty="0">
                <a:solidFill>
                  <a:schemeClr val="bg1"/>
                </a:solidFill>
                <a:effectLst/>
                <a:ea typeface="Calibri" panose="020F0502020204030204" pitchFamily="34" charset="0"/>
                <a:cs typeface="Times New Roman" panose="02020603050405020304" pitchFamily="18" charset="0"/>
              </a:rPr>
              <a:t>2. </a:t>
            </a:r>
            <a:r>
              <a:rPr lang="fr-CA" kern="100" dirty="0">
                <a:solidFill>
                  <a:schemeClr val="bg1"/>
                </a:solidFill>
                <a:ea typeface="Calibri" panose="020F0502020204030204" pitchFamily="34" charset="0"/>
                <a:cs typeface="Times New Roman" panose="02020603050405020304" pitchFamily="18" charset="0"/>
              </a:rPr>
              <a:t>Self-sacrifice
</a:t>
            </a:r>
            <a:endParaRPr lang="fr-CA" kern="100" dirty="0">
              <a:solidFill>
                <a:schemeClr val="bg1"/>
              </a:solidFill>
              <a:effectLst/>
              <a:ea typeface="Calibri" panose="020F0502020204030204" pitchFamily="34" charset="0"/>
              <a:cs typeface="Times New Roman" panose="02020603050405020304" pitchFamily="18" charset="0"/>
            </a:endParaRPr>
          </a:p>
          <a:p>
            <a:pPr lvl="3"/>
            <a:r>
              <a:rPr lang="fr-CA" kern="100" dirty="0">
                <a:solidFill>
                  <a:schemeClr val="bg1"/>
                </a:solidFill>
                <a:effectLst/>
                <a:ea typeface="Calibri" panose="020F0502020204030204" pitchFamily="34" charset="0"/>
                <a:cs typeface="Times New Roman" panose="02020603050405020304" pitchFamily="18" charset="0"/>
              </a:rPr>
              <a:t>3. </a:t>
            </a:r>
            <a:r>
              <a:rPr lang="fr-CA" kern="100" dirty="0">
                <a:solidFill>
                  <a:schemeClr val="bg1"/>
                </a:solidFill>
                <a:ea typeface="Calibri" panose="020F0502020204030204" pitchFamily="34" charset="0"/>
                <a:cs typeface="Times New Roman" panose="02020603050405020304" pitchFamily="18" charset="0"/>
              </a:rPr>
              <a:t>The </a:t>
            </a:r>
            <a:r>
              <a:rPr lang="fr-CA" kern="100" dirty="0" err="1">
                <a:solidFill>
                  <a:schemeClr val="bg1"/>
                </a:solidFill>
                <a:ea typeface="Calibri" panose="020F0502020204030204" pitchFamily="34" charset="0"/>
                <a:cs typeface="Times New Roman" panose="02020603050405020304" pitchFamily="18" charset="0"/>
              </a:rPr>
              <a:t>need</a:t>
            </a:r>
            <a:r>
              <a:rPr lang="fr-CA" kern="100" dirty="0">
                <a:solidFill>
                  <a:schemeClr val="bg1"/>
                </a:solidFill>
                <a:ea typeface="Calibri" panose="020F0502020204030204" pitchFamily="34" charset="0"/>
                <a:cs typeface="Times New Roman" panose="02020603050405020304" pitchFamily="18" charset="0"/>
              </a:rPr>
              <a:t> for control
</a:t>
            </a:r>
            <a:endParaRPr lang="fr-CA" kern="100" dirty="0">
              <a:solidFill>
                <a:schemeClr val="bg1"/>
              </a:solidFill>
              <a:effectLst/>
              <a:ea typeface="Calibri" panose="020F0502020204030204" pitchFamily="34" charset="0"/>
              <a:cs typeface="Times New Roman" panose="02020603050405020304" pitchFamily="18" charset="0"/>
            </a:endParaRPr>
          </a:p>
          <a:p>
            <a:pPr lvl="3"/>
            <a:r>
              <a:rPr lang="fr-CA" kern="100" dirty="0">
                <a:solidFill>
                  <a:schemeClr val="bg1"/>
                </a:solidFill>
                <a:effectLst/>
                <a:ea typeface="Calibri" panose="020F0502020204030204" pitchFamily="34" charset="0"/>
                <a:cs typeface="Times New Roman" panose="02020603050405020304" pitchFamily="18" charset="0"/>
              </a:rPr>
              <a:t>4. </a:t>
            </a:r>
            <a:r>
              <a:rPr lang="fr-CA" kern="100" dirty="0" err="1">
                <a:solidFill>
                  <a:schemeClr val="bg1"/>
                </a:solidFill>
                <a:ea typeface="Calibri" panose="020F0502020204030204" pitchFamily="34" charset="0"/>
                <a:cs typeface="Times New Roman" panose="02020603050405020304" pitchFamily="18" charset="0"/>
              </a:rPr>
              <a:t>Emotional</a:t>
            </a:r>
            <a:r>
              <a:rPr lang="fr-CA" kern="100" dirty="0">
                <a:solidFill>
                  <a:schemeClr val="bg1"/>
                </a:solidFill>
                <a:ea typeface="Calibri" panose="020F0502020204030204" pitchFamily="34" charset="0"/>
                <a:cs typeface="Times New Roman" panose="02020603050405020304" pitchFamily="18" charset="0"/>
              </a:rPr>
              <a:t> suppression
</a:t>
            </a:r>
            <a:endParaRPr lang="fr-FR" dirty="0">
              <a:solidFill>
                <a:schemeClr val="bg1"/>
              </a:solidFill>
            </a:endParaRPr>
          </a:p>
        </p:txBody>
      </p:sp>
    </p:spTree>
    <p:extLst>
      <p:ext uri="{BB962C8B-B14F-4D97-AF65-F5344CB8AC3E}">
        <p14:creationId xmlns:p14="http://schemas.microsoft.com/office/powerpoint/2010/main" val="124790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AE9F5AB-1F21-D3A0-D097-648233B499F1}"/>
              </a:ext>
            </a:extLst>
          </p:cNvPr>
          <p:cNvSpPr/>
          <p:nvPr>
            <p:custDataLst>
              <p:tags r:id="rId1"/>
            </p:custDataLst>
          </p:nvPr>
        </p:nvSpPr>
        <p:spPr>
          <a:xfrm>
            <a:off x="0" y="0"/>
            <a:ext cx="12192000" cy="7009766"/>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Title 9">
            <a:extLst>
              <a:ext uri="{FF2B5EF4-FFF2-40B4-BE49-F238E27FC236}">
                <a16:creationId xmlns:a16="http://schemas.microsoft.com/office/drawing/2014/main" id="{F253E442-C966-BF47-A022-DDAA2A6FEA48}"/>
              </a:ext>
            </a:extLst>
          </p:cNvPr>
          <p:cNvSpPr>
            <a:spLocks noGrp="1"/>
          </p:cNvSpPr>
          <p:nvPr>
            <p:ph type="title"/>
            <p:custDataLst>
              <p:tags r:id="rId2"/>
            </p:custDataLst>
          </p:nvPr>
        </p:nvSpPr>
        <p:spPr/>
        <p:txBody>
          <a:bodyPr/>
          <a:lstStyle/>
          <a:p>
            <a:r>
              <a:rPr lang="en-US" dirty="0"/>
              <a:t>3. </a:t>
            </a:r>
            <a:r>
              <a:rPr lang="fr-CA" sz="4400" dirty="0" err="1">
                <a:solidFill>
                  <a:schemeClr val="bg1"/>
                </a:solidFill>
                <a:ea typeface="Quattrocento Sans"/>
                <a:cs typeface="Arial" panose="020B0604020202020204" pitchFamily="34" charset="0"/>
                <a:sym typeface="Quattrocento Sans"/>
              </a:rPr>
              <a:t>Specific</a:t>
            </a:r>
            <a:r>
              <a:rPr lang="fr-CA" sz="4400" dirty="0">
                <a:solidFill>
                  <a:schemeClr val="bg1"/>
                </a:solidFill>
                <a:ea typeface="Quattrocento Sans"/>
                <a:cs typeface="Arial" panose="020B0604020202020204" pitchFamily="34" charset="0"/>
                <a:sym typeface="Quattrocento Sans"/>
              </a:rPr>
              <a:t> </a:t>
            </a:r>
            <a:r>
              <a:rPr lang="fr-CA" sz="4400" dirty="0" err="1">
                <a:solidFill>
                  <a:schemeClr val="bg1"/>
                </a:solidFill>
                <a:ea typeface="Quattrocento Sans"/>
                <a:cs typeface="Arial" panose="020B0604020202020204" pitchFamily="34" charset="0"/>
                <a:sym typeface="Quattrocento Sans"/>
              </a:rPr>
              <a:t>Behaviours</a:t>
            </a:r>
            <a:endParaRPr lang="en-US" dirty="0"/>
          </a:p>
        </p:txBody>
      </p:sp>
      <p:cxnSp>
        <p:nvCxnSpPr>
          <p:cNvPr id="6" name="Straight Connector 5">
            <a:extLst>
              <a:ext uri="{FF2B5EF4-FFF2-40B4-BE49-F238E27FC236}">
                <a16:creationId xmlns:a16="http://schemas.microsoft.com/office/drawing/2014/main" id="{FAD7BE2C-4E52-6E40-83F8-6BB9BB0244A2}"/>
              </a:ext>
              <a:ext uri="{C183D7F6-B498-43B3-948B-1728B52AA6E4}">
                <adec:decorative xmlns:adec="http://schemas.microsoft.com/office/drawing/2017/decorative" val="1"/>
              </a:ext>
            </a:extLst>
          </p:cNvPr>
          <p:cNvCxnSpPr>
            <a:cxnSpLocks/>
          </p:cNvCxnSpPr>
          <p:nvPr>
            <p:custDataLst>
              <p:tags r:id="rId3"/>
            </p:custDataLst>
          </p:nvPr>
        </p:nvCxnSpPr>
        <p:spPr>
          <a:xfrm>
            <a:off x="1036261" y="1876617"/>
            <a:ext cx="10122586" cy="0"/>
          </a:xfrm>
          <a:prstGeom prst="line">
            <a:avLst/>
          </a:prstGeom>
          <a:ln w="76200"/>
        </p:spPr>
        <p:style>
          <a:lnRef idx="1">
            <a:schemeClr val="dk1"/>
          </a:lnRef>
          <a:fillRef idx="0">
            <a:schemeClr val="dk1"/>
          </a:fillRef>
          <a:effectRef idx="0">
            <a:schemeClr val="dk1"/>
          </a:effectRef>
          <a:fontRef idx="minor">
            <a:schemeClr val="tx1"/>
          </a:fontRef>
        </p:style>
      </p:cxnSp>
      <p:sp>
        <p:nvSpPr>
          <p:cNvPr id="13" name="Slide Number Placeholder 5">
            <a:extLst>
              <a:ext uri="{FF2B5EF4-FFF2-40B4-BE49-F238E27FC236}">
                <a16:creationId xmlns:a16="http://schemas.microsoft.com/office/drawing/2014/main" id="{2ADE5F9E-39DA-49B7-8AA0-FF8E2B15DEEB}"/>
              </a:ext>
            </a:extLst>
          </p:cNvPr>
          <p:cNvSpPr>
            <a:spLocks noGrp="1"/>
          </p:cNvSpPr>
          <p:nvPr>
            <p:custDataLst>
              <p:tags r:id="rId4"/>
            </p:custDataLst>
          </p:nvPr>
        </p:nvSpPr>
        <p:spPr>
          <a:xfrm>
            <a:off x="11494800" y="6292800"/>
            <a:ext cx="412750" cy="182880"/>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8</a:t>
            </a:r>
          </a:p>
        </p:txBody>
      </p:sp>
      <p:sp>
        <p:nvSpPr>
          <p:cNvPr id="11" name="ZoneTexte 10">
            <a:extLst>
              <a:ext uri="{FF2B5EF4-FFF2-40B4-BE49-F238E27FC236}">
                <a16:creationId xmlns:a16="http://schemas.microsoft.com/office/drawing/2014/main" id="{3F094BE2-D41C-992F-C090-8663480E5E07}"/>
              </a:ext>
            </a:extLst>
          </p:cNvPr>
          <p:cNvSpPr txBox="1"/>
          <p:nvPr>
            <p:custDataLst>
              <p:tags r:id="rId5"/>
            </p:custDataLst>
          </p:nvPr>
        </p:nvSpPr>
        <p:spPr>
          <a:xfrm>
            <a:off x="822963" y="2294530"/>
            <a:ext cx="7403404" cy="400110"/>
          </a:xfrm>
          <a:prstGeom prst="rect">
            <a:avLst/>
          </a:prstGeom>
          <a:noFill/>
        </p:spPr>
        <p:txBody>
          <a:bodyPr wrap="square">
            <a:spAutoFit/>
          </a:bodyPr>
          <a:lstStyle/>
          <a:p>
            <a:pPr marL="0" lvl="0" indent="0" algn="l" rtl="0">
              <a:spcBef>
                <a:spcPts val="600"/>
              </a:spcBef>
              <a:spcAft>
                <a:spcPts val="0"/>
              </a:spcAft>
              <a:buNone/>
            </a:pPr>
            <a:r>
              <a:rPr lang="fr-CA" sz="2000" b="1" dirty="0" err="1">
                <a:solidFill>
                  <a:schemeClr val="bg1"/>
                </a:solidFill>
                <a:highlight>
                  <a:schemeClr val="accent1"/>
                </a:highlight>
                <a:ea typeface="Quattrocento Sans"/>
                <a:cs typeface="Arial" panose="020B0604020202020204" pitchFamily="34" charset="0"/>
                <a:sym typeface="Quattrocento Sans"/>
              </a:rPr>
              <a:t>Rotunda</a:t>
            </a:r>
            <a:r>
              <a:rPr lang="fr-CA" sz="2000" b="1" dirty="0">
                <a:solidFill>
                  <a:schemeClr val="bg1"/>
                </a:solidFill>
                <a:highlight>
                  <a:schemeClr val="accent1"/>
                </a:highlight>
                <a:ea typeface="Quattrocento Sans"/>
                <a:cs typeface="Arial" panose="020B0604020202020204" pitchFamily="34" charset="0"/>
                <a:sym typeface="Quattrocento Sans"/>
              </a:rPr>
              <a:t> et al. 2004</a:t>
            </a:r>
          </a:p>
        </p:txBody>
      </p:sp>
      <p:sp>
        <p:nvSpPr>
          <p:cNvPr id="15" name="ZoneTexte 14">
            <a:extLst>
              <a:ext uri="{FF2B5EF4-FFF2-40B4-BE49-F238E27FC236}">
                <a16:creationId xmlns:a16="http://schemas.microsoft.com/office/drawing/2014/main" id="{B29B78A4-6AD2-6C3F-50A9-35D4D7B84A62}"/>
              </a:ext>
            </a:extLst>
          </p:cNvPr>
          <p:cNvSpPr txBox="1"/>
          <p:nvPr>
            <p:custDataLst>
              <p:tags r:id="rId6"/>
            </p:custDataLst>
          </p:nvPr>
        </p:nvSpPr>
        <p:spPr>
          <a:xfrm>
            <a:off x="822962" y="2839676"/>
            <a:ext cx="10881357" cy="369332"/>
          </a:xfrm>
          <a:prstGeom prst="rect">
            <a:avLst/>
          </a:prstGeom>
          <a:noFill/>
        </p:spPr>
        <p:txBody>
          <a:bodyPr wrap="square" rtlCol="0">
            <a:spAutoFit/>
          </a:bodyPr>
          <a:lstStyle/>
          <a:p>
            <a:r>
              <a:rPr lang="fr-CA" dirty="0" err="1">
                <a:solidFill>
                  <a:schemeClr val="bg1"/>
                </a:solidFill>
                <a:ea typeface="Calibri" panose="020F0502020204030204" pitchFamily="34" charset="0"/>
                <a:cs typeface="Times New Roman" panose="02020603050405020304" pitchFamily="18" charset="0"/>
              </a:rPr>
              <a:t>Enabling</a:t>
            </a:r>
            <a:r>
              <a:rPr lang="fr-CA" dirty="0">
                <a:solidFill>
                  <a:schemeClr val="bg1"/>
                </a:solidFill>
                <a:ea typeface="Calibri" panose="020F0502020204030204" pitchFamily="34" charset="0"/>
                <a:cs typeface="Times New Roman" panose="02020603050405020304" pitchFamily="18" charset="0"/>
              </a:rPr>
              <a:t> </a:t>
            </a:r>
            <a:r>
              <a:rPr lang="fr-CA" dirty="0" err="1">
                <a:solidFill>
                  <a:schemeClr val="bg1"/>
                </a:solidFill>
                <a:ea typeface="Calibri" panose="020F0502020204030204" pitchFamily="34" charset="0"/>
                <a:cs typeface="Times New Roman" panose="02020603050405020304" pitchFamily="18" charset="0"/>
              </a:rPr>
              <a:t>behaviours</a:t>
            </a:r>
            <a:r>
              <a:rPr lang="fr-CA" dirty="0">
                <a:solidFill>
                  <a:schemeClr val="bg1"/>
                </a:solidFill>
                <a:ea typeface="Calibri" panose="020F0502020204030204" pitchFamily="34" charset="0"/>
                <a:cs typeface="Times New Roman" panose="02020603050405020304" pitchFamily="18" charset="0"/>
              </a:rPr>
              <a:t> </a:t>
            </a:r>
            <a:endParaRPr lang="fr-FR" dirty="0"/>
          </a:p>
        </p:txBody>
      </p:sp>
      <p:sp>
        <p:nvSpPr>
          <p:cNvPr id="3" name="Google Shape;92;p13">
            <a:extLst>
              <a:ext uri="{FF2B5EF4-FFF2-40B4-BE49-F238E27FC236}">
                <a16:creationId xmlns:a16="http://schemas.microsoft.com/office/drawing/2014/main" id="{1B8390FB-82C9-4F00-FEA0-FD12402E5796}"/>
              </a:ext>
            </a:extLst>
          </p:cNvPr>
          <p:cNvSpPr txBox="1"/>
          <p:nvPr>
            <p:custDataLst>
              <p:tags r:id="rId7"/>
            </p:custDataLst>
          </p:nvPr>
        </p:nvSpPr>
        <p:spPr>
          <a:xfrm>
            <a:off x="822962" y="3209008"/>
            <a:ext cx="4450078" cy="2525224"/>
          </a:xfrm>
          <a:prstGeom prst="rect">
            <a:avLst/>
          </a:prstGeom>
          <a:noFill/>
          <a:ln>
            <a:noFill/>
          </a:ln>
        </p:spPr>
        <p:txBody>
          <a:bodyPr spcFirstLastPara="1" wrap="square" lIns="91425" tIns="91425" rIns="91425" bIns="91425" anchor="t" anchorCtr="0">
            <a:noAutofit/>
          </a:bodyPr>
          <a:lstStyle/>
          <a:p>
            <a:pPr marL="0" lvl="0" indent="0" algn="l" rtl="0">
              <a:lnSpc>
                <a:spcPct val="200000"/>
              </a:lnSpc>
              <a:spcBef>
                <a:spcPts val="600"/>
              </a:spcBef>
              <a:spcAft>
                <a:spcPts val="0"/>
              </a:spcAft>
              <a:buNone/>
            </a:pPr>
            <a:r>
              <a:rPr lang="fr-CA" sz="1600" b="1" dirty="0">
                <a:solidFill>
                  <a:schemeClr val="bg1"/>
                </a:solidFill>
                <a:highlight>
                  <a:schemeClr val="accent1"/>
                </a:highlight>
                <a:latin typeface="Arial" panose="020B0604020202020204" pitchFamily="34" charset="0"/>
                <a:ea typeface="Quattrocento Sans"/>
                <a:cs typeface="Arial" panose="020B0604020202020204" pitchFamily="34" charset="0"/>
                <a:sym typeface="Quattrocento Sans"/>
              </a:rPr>
              <a:t>Examples</a:t>
            </a:r>
            <a:r>
              <a:rPr lang="fr-CA" sz="1600" b="1" baseline="30000" dirty="0">
                <a:solidFill>
                  <a:schemeClr val="bg1"/>
                </a:solidFill>
                <a:highlight>
                  <a:schemeClr val="accent1"/>
                </a:highlight>
                <a:latin typeface="Arial" panose="020B0604020202020204" pitchFamily="34" charset="0"/>
                <a:ea typeface="Quattrocento Sans"/>
                <a:cs typeface="Arial" panose="020B0604020202020204" pitchFamily="34" charset="0"/>
                <a:sym typeface="Quattrocento Sans"/>
              </a:rPr>
              <a:t>2</a:t>
            </a:r>
            <a:r>
              <a:rPr lang="fr-CA" sz="1600" b="1" dirty="0">
                <a:solidFill>
                  <a:schemeClr val="bg1"/>
                </a:solidFill>
                <a:highlight>
                  <a:schemeClr val="accent1"/>
                </a:highlight>
                <a:latin typeface="Arial" panose="020B0604020202020204" pitchFamily="34" charset="0"/>
                <a:ea typeface="Quattrocento Sans"/>
                <a:cs typeface="Arial" panose="020B0604020202020204" pitchFamily="34" charset="0"/>
                <a:sym typeface="Quattrocento Sans"/>
              </a:rPr>
              <a:t>:</a:t>
            </a:r>
          </a:p>
          <a:p>
            <a:pPr marL="457200" indent="-356616">
              <a:spcBef>
                <a:spcPts val="600"/>
              </a:spcBef>
              <a:buClr>
                <a:schemeClr val="accent1"/>
              </a:buClr>
              <a:buSzPts val="2000"/>
              <a:buFont typeface="Quattrocento Sans" panose="020B0502050000020003" pitchFamily="34" charset="0"/>
              <a:buChar char="◉"/>
            </a:pPr>
            <a:r>
              <a:rPr lang="fr-FR" dirty="0" err="1">
                <a:solidFill>
                  <a:schemeClr val="bg1"/>
                </a:solidFill>
                <a:latin typeface="Arial" panose="020B0604020202020204" pitchFamily="34" charset="0"/>
                <a:cs typeface="Arial" panose="020B0604020202020204" pitchFamily="34" charset="0"/>
              </a:rPr>
              <a:t>Paying</a:t>
            </a:r>
            <a:r>
              <a:rPr lang="fr-FR" dirty="0">
                <a:solidFill>
                  <a:schemeClr val="bg1"/>
                </a:solidFill>
                <a:latin typeface="Arial" panose="020B0604020202020204" pitchFamily="34" charset="0"/>
                <a:cs typeface="Arial" panose="020B0604020202020204" pitchFamily="34" charset="0"/>
              </a:rPr>
              <a:t> the bills of the </a:t>
            </a:r>
            <a:r>
              <a:rPr lang="fr-FR" dirty="0" err="1">
                <a:solidFill>
                  <a:schemeClr val="bg1"/>
                </a:solidFill>
                <a:latin typeface="Arial" panose="020B0604020202020204" pitchFamily="34" charset="0"/>
                <a:cs typeface="Arial" panose="020B0604020202020204" pitchFamily="34" charset="0"/>
              </a:rPr>
              <a:t>loved</a:t>
            </a:r>
            <a:r>
              <a:rPr lang="fr-FR" dirty="0">
                <a:solidFill>
                  <a:schemeClr val="bg1"/>
                </a:solidFill>
                <a:latin typeface="Arial" panose="020B0604020202020204" pitchFamily="34" charset="0"/>
                <a:cs typeface="Arial" panose="020B0604020202020204" pitchFamily="34" charset="0"/>
              </a:rPr>
              <a:t> one </a:t>
            </a:r>
            <a:r>
              <a:rPr lang="fr-FR" dirty="0" err="1">
                <a:solidFill>
                  <a:schemeClr val="bg1"/>
                </a:solidFill>
                <a:latin typeface="Arial" panose="020B0604020202020204" pitchFamily="34" charset="0"/>
                <a:cs typeface="Arial" panose="020B0604020202020204" pitchFamily="34" charset="0"/>
              </a:rPr>
              <a:t>with</a:t>
            </a:r>
            <a:r>
              <a:rPr lang="fr-FR" dirty="0">
                <a:solidFill>
                  <a:schemeClr val="bg1"/>
                </a:solidFill>
                <a:latin typeface="Arial" panose="020B0604020202020204" pitchFamily="34" charset="0"/>
                <a:cs typeface="Arial" panose="020B0604020202020204" pitchFamily="34" charset="0"/>
              </a:rPr>
              <a:t> an addiction
</a:t>
            </a:r>
            <a:r>
              <a:rPr lang="fr-FR" dirty="0" err="1">
                <a:solidFill>
                  <a:schemeClr val="bg1"/>
                </a:solidFill>
                <a:latin typeface="Arial" panose="020B0604020202020204" pitchFamily="34" charset="0"/>
                <a:cs typeface="Arial" panose="020B0604020202020204" pitchFamily="34" charset="0"/>
              </a:rPr>
              <a:t>Buying</a:t>
            </a:r>
            <a:r>
              <a:rPr lang="fr-FR" dirty="0">
                <a:solidFill>
                  <a:schemeClr val="bg1"/>
                </a:solidFill>
                <a:latin typeface="Arial" panose="020B0604020202020204" pitchFamily="34" charset="0"/>
                <a:cs typeface="Arial" panose="020B0604020202020204" pitchFamily="34" charset="0"/>
              </a:rPr>
              <a:t> </a:t>
            </a:r>
            <a:r>
              <a:rPr lang="fr-FR" dirty="0" err="1">
                <a:solidFill>
                  <a:schemeClr val="bg1"/>
                </a:solidFill>
                <a:latin typeface="Arial" panose="020B0604020202020204" pitchFamily="34" charset="0"/>
                <a:cs typeface="Arial" panose="020B0604020202020204" pitchFamily="34" charset="0"/>
              </a:rPr>
              <a:t>drugs</a:t>
            </a:r>
            <a:r>
              <a:rPr lang="fr-FR" dirty="0">
                <a:solidFill>
                  <a:schemeClr val="bg1"/>
                </a:solidFill>
                <a:latin typeface="Arial" panose="020B0604020202020204" pitchFamily="34" charset="0"/>
                <a:cs typeface="Arial" panose="020B0604020202020204" pitchFamily="34" charset="0"/>
              </a:rPr>
              <a:t> for the </a:t>
            </a:r>
            <a:r>
              <a:rPr lang="fr-FR" dirty="0" err="1">
                <a:solidFill>
                  <a:schemeClr val="bg1"/>
                </a:solidFill>
                <a:latin typeface="Arial" panose="020B0604020202020204" pitchFamily="34" charset="0"/>
                <a:cs typeface="Arial" panose="020B0604020202020204" pitchFamily="34" charset="0"/>
              </a:rPr>
              <a:t>loved</a:t>
            </a:r>
            <a:r>
              <a:rPr lang="fr-FR" dirty="0">
                <a:solidFill>
                  <a:schemeClr val="bg1"/>
                </a:solidFill>
                <a:latin typeface="Arial" panose="020B0604020202020204" pitchFamily="34" charset="0"/>
                <a:cs typeface="Arial" panose="020B0604020202020204" pitchFamily="34" charset="0"/>
              </a:rPr>
              <a:t> one </a:t>
            </a:r>
          </a:p>
          <a:p>
            <a:pPr marL="457200" indent="-356616">
              <a:spcBef>
                <a:spcPts val="600"/>
              </a:spcBef>
              <a:buClr>
                <a:schemeClr val="accent1"/>
              </a:buClr>
              <a:buSzPts val="2000"/>
              <a:buFont typeface="Quattrocento Sans" panose="020B0502050000020003" pitchFamily="34" charset="0"/>
              <a:buChar char="◉"/>
            </a:pPr>
            <a:r>
              <a:rPr lang="fr-CA" dirty="0" err="1">
                <a:solidFill>
                  <a:schemeClr val="bg1"/>
                </a:solidFill>
                <a:latin typeface="Arial" panose="020B0604020202020204" pitchFamily="34" charset="0"/>
                <a:cs typeface="Arial" panose="020B0604020202020204" pitchFamily="34" charset="0"/>
              </a:rPr>
              <a:t>Lying</a:t>
            </a:r>
            <a:r>
              <a:rPr lang="fr-CA" dirty="0">
                <a:solidFill>
                  <a:schemeClr val="bg1"/>
                </a:solidFill>
                <a:latin typeface="Arial" panose="020B0604020202020204" pitchFamily="34" charset="0"/>
                <a:cs typeface="Arial" panose="020B0604020202020204" pitchFamily="34" charset="0"/>
              </a:rPr>
              <a:t> for the </a:t>
            </a:r>
            <a:r>
              <a:rPr lang="fr-CA" dirty="0" err="1">
                <a:solidFill>
                  <a:schemeClr val="bg1"/>
                </a:solidFill>
                <a:latin typeface="Arial" panose="020B0604020202020204" pitchFamily="34" charset="0"/>
                <a:cs typeface="Arial" panose="020B0604020202020204" pitchFamily="34" charset="0"/>
              </a:rPr>
              <a:t>loved</a:t>
            </a:r>
            <a:r>
              <a:rPr lang="fr-CA" dirty="0">
                <a:solidFill>
                  <a:schemeClr val="bg1"/>
                </a:solidFill>
                <a:latin typeface="Arial" panose="020B0604020202020204" pitchFamily="34" charset="0"/>
                <a:cs typeface="Arial" panose="020B0604020202020204" pitchFamily="34" charset="0"/>
              </a:rPr>
              <a:t> one</a:t>
            </a:r>
            <a:endParaRPr lang="fr-CA" sz="1200" dirty="0">
              <a:effectLst/>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401924D5-6FB0-FDD8-AC36-F8734256B670}"/>
              </a:ext>
            </a:extLst>
          </p:cNvPr>
          <p:cNvSpPr txBox="1"/>
          <p:nvPr>
            <p:custDataLst>
              <p:tags r:id="rId8"/>
            </p:custDataLst>
          </p:nvPr>
        </p:nvSpPr>
        <p:spPr>
          <a:xfrm>
            <a:off x="941616" y="6248600"/>
            <a:ext cx="7711410" cy="276999"/>
          </a:xfrm>
          <a:prstGeom prst="rect">
            <a:avLst/>
          </a:prstGeom>
          <a:noFill/>
        </p:spPr>
        <p:txBody>
          <a:bodyPr wrap="square" rtlCol="0">
            <a:spAutoFit/>
          </a:bodyPr>
          <a:lstStyle/>
          <a:p>
            <a:r>
              <a:rPr lang="fr-FR" sz="1200" b="1" dirty="0">
                <a:solidFill>
                  <a:schemeClr val="bg1"/>
                </a:solidFill>
              </a:rPr>
              <a:t>1. </a:t>
            </a:r>
            <a:r>
              <a:rPr lang="fr-FR" sz="1200" dirty="0" err="1">
                <a:solidFill>
                  <a:schemeClr val="bg1"/>
                </a:solidFill>
              </a:rPr>
              <a:t>Rotunda</a:t>
            </a:r>
            <a:r>
              <a:rPr lang="fr-FR" sz="1200" dirty="0">
                <a:solidFill>
                  <a:schemeClr val="bg1"/>
                </a:solidFill>
              </a:rPr>
              <a:t> et al. (2004).  </a:t>
            </a:r>
            <a:r>
              <a:rPr lang="fr-FR" sz="1200" b="1" dirty="0">
                <a:solidFill>
                  <a:schemeClr val="bg1"/>
                </a:solidFill>
              </a:rPr>
              <a:t>2. </a:t>
            </a:r>
            <a:r>
              <a:rPr lang="fr-FR" sz="1200" dirty="0" err="1">
                <a:solidFill>
                  <a:schemeClr val="bg1"/>
                </a:solidFill>
              </a:rPr>
              <a:t>Alemi</a:t>
            </a:r>
            <a:r>
              <a:rPr lang="fr-FR" sz="1200" dirty="0">
                <a:solidFill>
                  <a:schemeClr val="bg1"/>
                </a:solidFill>
              </a:rPr>
              <a:t> et al., (2005). </a:t>
            </a:r>
          </a:p>
        </p:txBody>
      </p:sp>
      <p:sp>
        <p:nvSpPr>
          <p:cNvPr id="5" name="ZoneTexte 4">
            <a:extLst>
              <a:ext uri="{FF2B5EF4-FFF2-40B4-BE49-F238E27FC236}">
                <a16:creationId xmlns:a16="http://schemas.microsoft.com/office/drawing/2014/main" id="{9B1AB9EB-E22F-AADC-6BA0-033509D90CC3}"/>
              </a:ext>
            </a:extLst>
          </p:cNvPr>
          <p:cNvSpPr txBox="1"/>
          <p:nvPr>
            <p:custDataLst>
              <p:tags r:id="rId9"/>
            </p:custDataLst>
          </p:nvPr>
        </p:nvSpPr>
        <p:spPr>
          <a:xfrm>
            <a:off x="5911121" y="3531060"/>
            <a:ext cx="5642797" cy="1892826"/>
          </a:xfrm>
          <a:prstGeom prst="rect">
            <a:avLst/>
          </a:prstGeom>
          <a:noFill/>
        </p:spPr>
        <p:txBody>
          <a:bodyPr wrap="square">
            <a:spAutoFit/>
          </a:bodyPr>
          <a:lstStyle/>
          <a:p>
            <a:pPr lvl="0">
              <a:spcBef>
                <a:spcPts val="600"/>
              </a:spcBef>
            </a:pPr>
            <a:r>
              <a:rPr lang="fr-FR" dirty="0" err="1">
                <a:solidFill>
                  <a:schemeClr val="bg1"/>
                </a:solidFill>
              </a:rPr>
              <a:t>These</a:t>
            </a:r>
            <a:r>
              <a:rPr lang="fr-FR" dirty="0">
                <a:solidFill>
                  <a:schemeClr val="bg1"/>
                </a:solidFill>
              </a:rPr>
              <a:t> </a:t>
            </a:r>
            <a:r>
              <a:rPr lang="fr-FR" dirty="0" err="1">
                <a:solidFill>
                  <a:schemeClr val="bg1"/>
                </a:solidFill>
              </a:rPr>
              <a:t>behaviours</a:t>
            </a:r>
            <a:r>
              <a:rPr lang="fr-FR" dirty="0">
                <a:solidFill>
                  <a:schemeClr val="bg1"/>
                </a:solidFill>
              </a:rPr>
              <a:t> </a:t>
            </a:r>
            <a:r>
              <a:rPr lang="fr-FR" dirty="0" err="1">
                <a:solidFill>
                  <a:schemeClr val="bg1"/>
                </a:solidFill>
              </a:rPr>
              <a:t>seem</a:t>
            </a:r>
            <a:r>
              <a:rPr lang="fr-FR" dirty="0">
                <a:solidFill>
                  <a:schemeClr val="bg1"/>
                </a:solidFill>
              </a:rPr>
              <a:t> </a:t>
            </a:r>
            <a:r>
              <a:rPr lang="fr-CA" dirty="0">
                <a:solidFill>
                  <a:schemeClr val="bg1"/>
                </a:solidFill>
                <a:ea typeface="Quattrocento Sans"/>
                <a:cs typeface="Arial" panose="020B0604020202020204" pitchFamily="34" charset="0"/>
                <a:sym typeface="Quattrocento Sans"/>
              </a:rPr>
              <a:t>to </a:t>
            </a:r>
            <a:r>
              <a:rPr lang="fr-CA" dirty="0" err="1">
                <a:solidFill>
                  <a:schemeClr val="bg1"/>
                </a:solidFill>
                <a:ea typeface="Quattrocento Sans"/>
                <a:cs typeface="Arial" panose="020B0604020202020204" pitchFamily="34" charset="0"/>
                <a:sym typeface="Quattrocento Sans"/>
              </a:rPr>
              <a:t>be</a:t>
            </a:r>
            <a:r>
              <a:rPr lang="fr-CA" dirty="0">
                <a:solidFill>
                  <a:schemeClr val="bg1"/>
                </a:solidFill>
                <a:ea typeface="Quattrocento Sans"/>
                <a:cs typeface="Arial" panose="020B0604020202020204" pitchFamily="34" charset="0"/>
                <a:sym typeface="Quattrocento Sans"/>
              </a:rPr>
              <a:t> </a:t>
            </a:r>
            <a:r>
              <a:rPr lang="fr-CA" dirty="0" err="1">
                <a:solidFill>
                  <a:schemeClr val="bg1"/>
                </a:solidFill>
                <a:ea typeface="Quattrocento Sans"/>
                <a:cs typeface="Arial" panose="020B0604020202020204" pitchFamily="34" charset="0"/>
                <a:sym typeface="Quattrocento Sans"/>
              </a:rPr>
              <a:t>present</a:t>
            </a:r>
            <a:r>
              <a:rPr lang="fr-CA" dirty="0">
                <a:solidFill>
                  <a:schemeClr val="bg1"/>
                </a:solidFill>
                <a:ea typeface="Quattrocento Sans"/>
                <a:cs typeface="Arial" panose="020B0604020202020204" pitchFamily="34" charset="0"/>
                <a:sym typeface="Quattrocento Sans"/>
              </a:rPr>
              <a:t> in </a:t>
            </a:r>
            <a:r>
              <a:rPr lang="fr-CA" dirty="0" err="1">
                <a:solidFill>
                  <a:schemeClr val="bg1"/>
                </a:solidFill>
                <a:ea typeface="Quattrocento Sans"/>
                <a:cs typeface="Arial" panose="020B0604020202020204" pitchFamily="34" charset="0"/>
                <a:sym typeface="Quattrocento Sans"/>
              </a:rPr>
              <a:t>most</a:t>
            </a:r>
            <a:r>
              <a:rPr lang="fr-CA" dirty="0">
                <a:solidFill>
                  <a:schemeClr val="bg1"/>
                </a:solidFill>
                <a:ea typeface="Quattrocento Sans"/>
                <a:cs typeface="Arial" panose="020B0604020202020204" pitchFamily="34" charset="0"/>
                <a:sym typeface="Quattrocento Sans"/>
              </a:rPr>
              <a:t> </a:t>
            </a:r>
            <a:r>
              <a:rPr lang="fr-CA" dirty="0" err="1">
                <a:solidFill>
                  <a:schemeClr val="bg1"/>
                </a:solidFill>
                <a:ea typeface="Quattrocento Sans"/>
                <a:cs typeface="Arial" panose="020B0604020202020204" pitchFamily="34" charset="0"/>
                <a:sym typeface="Quattrocento Sans"/>
              </a:rPr>
              <a:t>families</a:t>
            </a:r>
            <a:r>
              <a:rPr lang="fr-CA" dirty="0">
                <a:solidFill>
                  <a:schemeClr val="bg1"/>
                </a:solidFill>
                <a:ea typeface="Quattrocento Sans"/>
                <a:cs typeface="Arial" panose="020B0604020202020204" pitchFamily="34" charset="0"/>
                <a:sym typeface="Quattrocento Sans"/>
              </a:rPr>
              <a:t> </a:t>
            </a:r>
            <a:r>
              <a:rPr lang="fr-CA" dirty="0" err="1">
                <a:solidFill>
                  <a:schemeClr val="bg1"/>
                </a:solidFill>
                <a:ea typeface="Quattrocento Sans"/>
                <a:cs typeface="Arial" panose="020B0604020202020204" pitchFamily="34" charset="0"/>
                <a:sym typeface="Quattrocento Sans"/>
              </a:rPr>
              <a:t>where</a:t>
            </a:r>
            <a:r>
              <a:rPr lang="fr-CA" dirty="0">
                <a:solidFill>
                  <a:schemeClr val="bg1"/>
                </a:solidFill>
                <a:ea typeface="Quattrocento Sans"/>
                <a:cs typeface="Arial" panose="020B0604020202020204" pitchFamily="34" charset="0"/>
                <a:sym typeface="Quattrocento Sans"/>
              </a:rPr>
              <a:t> one or more </a:t>
            </a:r>
            <a:r>
              <a:rPr lang="fr-CA" dirty="0" err="1">
                <a:solidFill>
                  <a:schemeClr val="bg1"/>
                </a:solidFill>
                <a:ea typeface="Quattrocento Sans"/>
                <a:cs typeface="Arial" panose="020B0604020202020204" pitchFamily="34" charset="0"/>
                <a:sym typeface="Quattrocento Sans"/>
              </a:rPr>
              <a:t>members</a:t>
            </a:r>
            <a:r>
              <a:rPr lang="fr-CA" dirty="0">
                <a:solidFill>
                  <a:schemeClr val="bg1"/>
                </a:solidFill>
                <a:ea typeface="Quattrocento Sans"/>
                <a:cs typeface="Arial" panose="020B0604020202020204" pitchFamily="34" charset="0"/>
                <a:sym typeface="Quattrocento Sans"/>
              </a:rPr>
              <a:t> have an addiction.</a:t>
            </a:r>
            <a:r>
              <a:rPr lang="fr-CA" baseline="30000" dirty="0">
                <a:solidFill>
                  <a:schemeClr val="bg1"/>
                </a:solidFill>
                <a:ea typeface="Quattrocento Sans"/>
                <a:cs typeface="Arial" panose="020B0604020202020204" pitchFamily="34" charset="0"/>
                <a:sym typeface="Quattrocento Sans"/>
              </a:rPr>
              <a:t>1</a:t>
            </a:r>
            <a:r>
              <a:rPr lang="fr-CA" dirty="0">
                <a:solidFill>
                  <a:schemeClr val="bg1"/>
                </a:solidFill>
                <a:ea typeface="Quattrocento Sans"/>
                <a:cs typeface="Arial" panose="020B0604020202020204" pitchFamily="34" charset="0"/>
                <a:sym typeface="Quattrocento Sans"/>
              </a:rPr>
              <a:t>
</a:t>
            </a:r>
            <a:endParaRPr lang="fr-FR" b="0" dirty="0">
              <a:solidFill>
                <a:schemeClr val="bg1"/>
              </a:solidFill>
              <a:effectLst/>
              <a:ea typeface="Quattrocento Sans" panose="020B0502050000020003" pitchFamily="34" charset="0"/>
              <a:cs typeface="Arial" panose="020B0604020202020204" pitchFamily="34" charset="0"/>
            </a:endParaRPr>
          </a:p>
          <a:p>
            <a:pPr marL="742950" lvl="1" indent="-285750">
              <a:spcBef>
                <a:spcPts val="600"/>
              </a:spcBef>
              <a:buFont typeface="Arial" panose="020B0604020202020204" pitchFamily="34" charset="0"/>
              <a:buChar char="•"/>
            </a:pPr>
            <a:r>
              <a:rPr lang="fr-FR" dirty="0" err="1">
                <a:solidFill>
                  <a:schemeClr val="bg1"/>
                </a:solidFill>
                <a:ea typeface="Quattrocento Sans" panose="020B0502050000020003" pitchFamily="34" charset="0"/>
                <a:cs typeface="Arial" panose="020B0604020202020204" pitchFamily="34" charset="0"/>
              </a:rPr>
              <a:t>Their</a:t>
            </a:r>
            <a:r>
              <a:rPr lang="fr-FR" dirty="0">
                <a:solidFill>
                  <a:schemeClr val="bg1"/>
                </a:solidFill>
                <a:ea typeface="Quattrocento Sans" panose="020B0502050000020003" pitchFamily="34" charset="0"/>
                <a:cs typeface="Arial" panose="020B0604020202020204" pitchFamily="34" charset="0"/>
              </a:rPr>
              <a:t> </a:t>
            </a:r>
            <a:r>
              <a:rPr lang="fr-FR" dirty="0" err="1">
                <a:solidFill>
                  <a:schemeClr val="bg1"/>
                </a:solidFill>
                <a:ea typeface="Quattrocento Sans" panose="020B0502050000020003" pitchFamily="34" charset="0"/>
                <a:cs typeface="Arial" panose="020B0604020202020204" pitchFamily="34" charset="0"/>
              </a:rPr>
              <a:t>intensity</a:t>
            </a:r>
            <a:r>
              <a:rPr lang="fr-FR" dirty="0">
                <a:solidFill>
                  <a:schemeClr val="bg1"/>
                </a:solidFill>
                <a:ea typeface="Quattrocento Sans" panose="020B0502050000020003" pitchFamily="34" charset="0"/>
                <a:cs typeface="Arial" panose="020B0604020202020204" pitchFamily="34" charset="0"/>
              </a:rPr>
              <a:t> varies </a:t>
            </a:r>
            <a:r>
              <a:rPr lang="fr-FR" dirty="0" err="1">
                <a:solidFill>
                  <a:schemeClr val="bg1"/>
                </a:solidFill>
                <a:ea typeface="Quattrocento Sans" panose="020B0502050000020003" pitchFamily="34" charset="0"/>
                <a:cs typeface="Arial" panose="020B0604020202020204" pitchFamily="34" charset="0"/>
              </a:rPr>
              <a:t>greatly</a:t>
            </a:r>
            <a:r>
              <a:rPr lang="fr-FR" dirty="0">
                <a:solidFill>
                  <a:schemeClr val="bg1"/>
                </a:solidFill>
                <a:ea typeface="Quattrocento Sans" panose="020B0502050000020003" pitchFamily="34" charset="0"/>
                <a:cs typeface="Arial" panose="020B0604020202020204" pitchFamily="34" charset="0"/>
              </a:rPr>
              <a:t> </a:t>
            </a:r>
            <a:r>
              <a:rPr lang="fr-FR" dirty="0" err="1">
                <a:solidFill>
                  <a:schemeClr val="bg1"/>
                </a:solidFill>
                <a:ea typeface="Quattrocento Sans" panose="020B0502050000020003" pitchFamily="34" charset="0"/>
                <a:cs typeface="Arial" panose="020B0604020202020204" pitchFamily="34" charset="0"/>
              </a:rPr>
              <a:t>from</a:t>
            </a:r>
            <a:r>
              <a:rPr lang="fr-FR" dirty="0">
                <a:solidFill>
                  <a:schemeClr val="bg1"/>
                </a:solidFill>
                <a:ea typeface="Quattrocento Sans" panose="020B0502050000020003" pitchFamily="34" charset="0"/>
                <a:cs typeface="Arial" panose="020B0604020202020204" pitchFamily="34" charset="0"/>
              </a:rPr>
              <a:t> one </a:t>
            </a:r>
            <a:r>
              <a:rPr lang="fr-FR" dirty="0" err="1">
                <a:solidFill>
                  <a:schemeClr val="bg1"/>
                </a:solidFill>
                <a:ea typeface="Quattrocento Sans" panose="020B0502050000020003" pitchFamily="34" charset="0"/>
                <a:cs typeface="Arial" panose="020B0604020202020204" pitchFamily="34" charset="0"/>
              </a:rPr>
              <a:t>family</a:t>
            </a:r>
            <a:r>
              <a:rPr lang="fr-FR" dirty="0">
                <a:solidFill>
                  <a:schemeClr val="bg1"/>
                </a:solidFill>
                <a:ea typeface="Quattrocento Sans" panose="020B0502050000020003" pitchFamily="34" charset="0"/>
                <a:cs typeface="Arial" panose="020B0604020202020204" pitchFamily="34" charset="0"/>
              </a:rPr>
              <a:t> to another</a:t>
            </a:r>
            <a:r>
              <a:rPr lang="fr-FR" baseline="30000" dirty="0">
                <a:solidFill>
                  <a:schemeClr val="bg1"/>
                </a:solidFill>
                <a:ea typeface="Quattrocento Sans" panose="020B0502050000020003" pitchFamily="34" charset="0"/>
                <a:cs typeface="Arial" panose="020B0604020202020204" pitchFamily="34" charset="0"/>
              </a:rPr>
              <a:t>1</a:t>
            </a:r>
            <a:r>
              <a:rPr lang="fr-FR" b="0" dirty="0">
                <a:solidFill>
                  <a:schemeClr val="bg1"/>
                </a:solidFill>
                <a:effectLst/>
                <a:ea typeface="Quattrocento Sans" panose="020B0502050000020003" pitchFamily="34" charset="0"/>
                <a:cs typeface="Arial" panose="020B0604020202020204" pitchFamily="34" charset="0"/>
              </a:rPr>
              <a:t> </a:t>
            </a:r>
            <a:endParaRPr lang="fr-CA" dirty="0">
              <a:solidFill>
                <a:schemeClr val="bg1"/>
              </a:solidFill>
              <a:highlight>
                <a:schemeClr val="accent1"/>
              </a:highlight>
              <a:ea typeface="Quattrocento Sans"/>
              <a:cs typeface="Arial" panose="020B0604020202020204" pitchFamily="34" charset="0"/>
              <a:sym typeface="Quattrocento Sans"/>
            </a:endParaRPr>
          </a:p>
          <a:p>
            <a:pPr marL="0" lvl="0" indent="0" algn="l" rtl="0">
              <a:spcBef>
                <a:spcPts val="600"/>
              </a:spcBef>
              <a:spcAft>
                <a:spcPts val="0"/>
              </a:spcAft>
              <a:buNone/>
            </a:pPr>
            <a:r>
              <a:rPr lang="fr-CA" sz="1200" dirty="0">
                <a:highlight>
                  <a:schemeClr val="accent1"/>
                </a:highlight>
                <a:latin typeface="Quattrocento Sans"/>
                <a:ea typeface="Quattrocento Sans"/>
                <a:cs typeface="Quattrocento Sans"/>
                <a:sym typeface="Quattrocento Sans"/>
              </a:rPr>
              <a:t>   </a:t>
            </a:r>
          </a:p>
        </p:txBody>
      </p:sp>
    </p:spTree>
    <p:extLst>
      <p:ext uri="{BB962C8B-B14F-4D97-AF65-F5344CB8AC3E}">
        <p14:creationId xmlns:p14="http://schemas.microsoft.com/office/powerpoint/2010/main" val="2072174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966EE-4FBD-534E-AAED-6C54465EF91C}"/>
              </a:ext>
            </a:extLst>
          </p:cNvPr>
          <p:cNvSpPr>
            <a:spLocks noGrp="1"/>
          </p:cNvSpPr>
          <p:nvPr>
            <p:ph type="title"/>
            <p:custDataLst>
              <p:tags r:id="rId1"/>
            </p:custDataLst>
          </p:nvPr>
        </p:nvSpPr>
        <p:spPr>
          <a:xfrm>
            <a:off x="939800" y="1577622"/>
            <a:ext cx="10553700" cy="1263352"/>
          </a:xfrm>
        </p:spPr>
        <p:txBody>
          <a:bodyPr/>
          <a:lstStyle/>
          <a:p>
            <a:r>
              <a:rPr lang="en-US" dirty="0"/>
              <a:t>The codependency definitions</a:t>
            </a:r>
          </a:p>
        </p:txBody>
      </p:sp>
      <p:sp>
        <p:nvSpPr>
          <p:cNvPr id="6" name="Slide Number Placeholder 5">
            <a:extLst>
              <a:ext uri="{FF2B5EF4-FFF2-40B4-BE49-F238E27FC236}">
                <a16:creationId xmlns:a16="http://schemas.microsoft.com/office/drawing/2014/main" id="{2ADE5F9E-39DA-49B7-8AA0-FF8E2B15DEEB}"/>
              </a:ext>
            </a:extLst>
          </p:cNvPr>
          <p:cNvSpPr>
            <a:spLocks noGrp="1"/>
          </p:cNvSpPr>
          <p:nvPr>
            <p:ph type="sldNum" sz="quarter" idx="13"/>
            <p:custDataLst>
              <p:tags r:id="rId2"/>
            </p:custDataLst>
          </p:nvPr>
        </p:nvSpPr>
        <p:spPr>
          <a:xfrm>
            <a:off x="11493500" y="6292334"/>
            <a:ext cx="412750" cy="182880"/>
          </a:xfrm>
        </p:spPr>
        <p:txBody>
          <a:bodyPr/>
          <a:lstStyle/>
          <a:p>
            <a:fld id="{7782931A-7D25-4B4B-9464-57AE418934A3}" type="slidenum">
              <a:rPr lang="en-US" smtClean="0"/>
              <a:pPr/>
              <a:t>8</a:t>
            </a:fld>
            <a:endParaRPr lang="en-US" dirty="0"/>
          </a:p>
        </p:txBody>
      </p:sp>
      <p:sp>
        <p:nvSpPr>
          <p:cNvPr id="3" name="TextBox 2">
            <a:extLst>
              <a:ext uri="{FF2B5EF4-FFF2-40B4-BE49-F238E27FC236}">
                <a16:creationId xmlns:a16="http://schemas.microsoft.com/office/drawing/2014/main" id="{41067D49-C421-226A-3D61-9128DEBEF3C9}"/>
              </a:ext>
            </a:extLst>
          </p:cNvPr>
          <p:cNvSpPr txBox="1"/>
          <p:nvPr>
            <p:custDataLst>
              <p:tags r:id="rId3"/>
            </p:custDataLst>
          </p:nvPr>
        </p:nvSpPr>
        <p:spPr>
          <a:xfrm>
            <a:off x="1187355" y="3429000"/>
            <a:ext cx="5786651" cy="461665"/>
          </a:xfrm>
          <a:prstGeom prst="rect">
            <a:avLst/>
          </a:prstGeom>
          <a:noFill/>
        </p:spPr>
        <p:txBody>
          <a:bodyPr wrap="square" rtlCol="0">
            <a:spAutoFit/>
          </a:bodyPr>
          <a:lstStyle/>
          <a:p>
            <a:r>
              <a:rPr lang="fr-CA" sz="2400" dirty="0">
                <a:solidFill>
                  <a:schemeClr val="bg1"/>
                </a:solidFill>
              </a:rPr>
              <a:t>No</a:t>
            </a:r>
            <a:r>
              <a:rPr lang="fr-CA" sz="2400" dirty="0"/>
              <a:t> </a:t>
            </a:r>
            <a:r>
              <a:rPr lang="fr-CA" sz="2400" dirty="0">
                <a:solidFill>
                  <a:schemeClr val="bg1"/>
                </a:solidFill>
              </a:rPr>
              <a:t>consensus</a:t>
            </a:r>
          </a:p>
        </p:txBody>
      </p:sp>
    </p:spTree>
    <p:extLst>
      <p:ext uri="{BB962C8B-B14F-4D97-AF65-F5344CB8AC3E}">
        <p14:creationId xmlns:p14="http://schemas.microsoft.com/office/powerpoint/2010/main" val="272074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966EE-4FBD-534E-AAED-6C54465EF91C}"/>
              </a:ext>
            </a:extLst>
          </p:cNvPr>
          <p:cNvSpPr>
            <a:spLocks noGrp="1"/>
          </p:cNvSpPr>
          <p:nvPr>
            <p:ph type="title"/>
            <p:custDataLst>
              <p:tags r:id="rId1"/>
            </p:custDataLst>
          </p:nvPr>
        </p:nvSpPr>
        <p:spPr>
          <a:xfrm>
            <a:off x="939800" y="1577622"/>
            <a:ext cx="10553700" cy="1263352"/>
          </a:xfrm>
        </p:spPr>
        <p:txBody>
          <a:bodyPr/>
          <a:lstStyle/>
          <a:p>
            <a:r>
              <a:rPr lang="en-US" dirty="0"/>
              <a:t>Narrative review</a:t>
            </a:r>
          </a:p>
        </p:txBody>
      </p:sp>
      <p:sp>
        <p:nvSpPr>
          <p:cNvPr id="6" name="Slide Number Placeholder 5">
            <a:extLst>
              <a:ext uri="{FF2B5EF4-FFF2-40B4-BE49-F238E27FC236}">
                <a16:creationId xmlns:a16="http://schemas.microsoft.com/office/drawing/2014/main" id="{2ADE5F9E-39DA-49B7-8AA0-FF8E2B15DEEB}"/>
              </a:ext>
            </a:extLst>
          </p:cNvPr>
          <p:cNvSpPr>
            <a:spLocks noGrp="1"/>
          </p:cNvSpPr>
          <p:nvPr>
            <p:ph type="sldNum" sz="quarter" idx="13"/>
            <p:custDataLst>
              <p:tags r:id="rId2"/>
            </p:custDataLst>
          </p:nvPr>
        </p:nvSpPr>
        <p:spPr>
          <a:xfrm>
            <a:off x="11493500" y="6292334"/>
            <a:ext cx="412750" cy="182880"/>
          </a:xfrm>
        </p:spPr>
        <p:txBody>
          <a:bodyPr/>
          <a:lstStyle/>
          <a:p>
            <a:fld id="{7782931A-7D25-4B4B-9464-57AE418934A3}" type="slidenum">
              <a:rPr lang="en-US" smtClean="0"/>
              <a:pPr/>
              <a:t>9</a:t>
            </a:fld>
            <a:endParaRPr lang="en-US" dirty="0"/>
          </a:p>
        </p:txBody>
      </p:sp>
    </p:spTree>
    <p:extLst>
      <p:ext uri="{BB962C8B-B14F-4D97-AF65-F5344CB8AC3E}">
        <p14:creationId xmlns:p14="http://schemas.microsoft.com/office/powerpoint/2010/main" val="9516928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00.xml><?xml version="1.0" encoding="utf-8"?>
<p:tagLst xmlns:a="http://schemas.openxmlformats.org/drawingml/2006/main" xmlns:r="http://schemas.openxmlformats.org/officeDocument/2006/relationships" xmlns:p="http://schemas.openxmlformats.org/presentationml/2006/main">
  <p:tag name="NUM" val="21"/>
</p:tagLst>
</file>

<file path=ppt/tags/tag101.xml><?xml version="1.0" encoding="utf-8"?>
<p:tagLst xmlns:a="http://schemas.openxmlformats.org/drawingml/2006/main" xmlns:r="http://schemas.openxmlformats.org/officeDocument/2006/relationships" xmlns:p="http://schemas.openxmlformats.org/presentationml/2006/main">
  <p:tag name="NUM" val="1"/>
</p:tagLst>
</file>

<file path=ppt/tags/tag102.xml><?xml version="1.0" encoding="utf-8"?>
<p:tagLst xmlns:a="http://schemas.openxmlformats.org/drawingml/2006/main" xmlns:r="http://schemas.openxmlformats.org/officeDocument/2006/relationships" xmlns:p="http://schemas.openxmlformats.org/presentationml/2006/main">
  <p:tag name="NUM" val="2"/>
</p:tagLst>
</file>

<file path=ppt/tags/tag103.xml><?xml version="1.0" encoding="utf-8"?>
<p:tagLst xmlns:a="http://schemas.openxmlformats.org/drawingml/2006/main" xmlns:r="http://schemas.openxmlformats.org/officeDocument/2006/relationships" xmlns:p="http://schemas.openxmlformats.org/presentationml/2006/main">
  <p:tag name="NUM" val="3"/>
</p:tagLst>
</file>

<file path=ppt/tags/tag104.xml><?xml version="1.0" encoding="utf-8"?>
<p:tagLst xmlns:a="http://schemas.openxmlformats.org/drawingml/2006/main" xmlns:r="http://schemas.openxmlformats.org/officeDocument/2006/relationships" xmlns:p="http://schemas.openxmlformats.org/presentationml/2006/main">
  <p:tag name="NUM" val="4"/>
</p:tagLst>
</file>

<file path=ppt/tags/tag105.xml><?xml version="1.0" encoding="utf-8"?>
<p:tagLst xmlns:a="http://schemas.openxmlformats.org/drawingml/2006/main" xmlns:r="http://schemas.openxmlformats.org/officeDocument/2006/relationships" xmlns:p="http://schemas.openxmlformats.org/presentationml/2006/main">
  <p:tag name="NUM" val="5"/>
</p:tagLst>
</file>

<file path=ppt/tags/tag106.xml><?xml version="1.0" encoding="utf-8"?>
<p:tagLst xmlns:a="http://schemas.openxmlformats.org/drawingml/2006/main" xmlns:r="http://schemas.openxmlformats.org/officeDocument/2006/relationships" xmlns:p="http://schemas.openxmlformats.org/presentationml/2006/main">
  <p:tag name="NUM" val="6"/>
</p:tagLst>
</file>

<file path=ppt/tags/tag107.xml><?xml version="1.0" encoding="utf-8"?>
<p:tagLst xmlns:a="http://schemas.openxmlformats.org/drawingml/2006/main" xmlns:r="http://schemas.openxmlformats.org/officeDocument/2006/relationships" xmlns:p="http://schemas.openxmlformats.org/presentationml/2006/main">
  <p:tag name="NUM" val="1"/>
</p:tagLst>
</file>

<file path=ppt/tags/tag108.xml><?xml version="1.0" encoding="utf-8"?>
<p:tagLst xmlns:a="http://schemas.openxmlformats.org/drawingml/2006/main" xmlns:r="http://schemas.openxmlformats.org/officeDocument/2006/relationships" xmlns:p="http://schemas.openxmlformats.org/presentationml/2006/main">
  <p:tag name="NUM" val="2"/>
</p:tagLst>
</file>

<file path=ppt/tags/tag109.xml><?xml version="1.0" encoding="utf-8"?>
<p:tagLst xmlns:a="http://schemas.openxmlformats.org/drawingml/2006/main" xmlns:r="http://schemas.openxmlformats.org/officeDocument/2006/relationships" xmlns:p="http://schemas.openxmlformats.org/presentationml/2006/main">
  <p:tag name="NUM" val="3"/>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10.xml><?xml version="1.0" encoding="utf-8"?>
<p:tagLst xmlns:a="http://schemas.openxmlformats.org/drawingml/2006/main" xmlns:r="http://schemas.openxmlformats.org/officeDocument/2006/relationships" xmlns:p="http://schemas.openxmlformats.org/presentationml/2006/main">
  <p:tag name="NUM" val="4"/>
</p:tagLst>
</file>

<file path=ppt/tags/tag111.xml><?xml version="1.0" encoding="utf-8"?>
<p:tagLst xmlns:a="http://schemas.openxmlformats.org/drawingml/2006/main" xmlns:r="http://schemas.openxmlformats.org/officeDocument/2006/relationships" xmlns:p="http://schemas.openxmlformats.org/presentationml/2006/main">
  <p:tag name="NUM" val="5"/>
</p:tagLst>
</file>

<file path=ppt/tags/tag112.xml><?xml version="1.0" encoding="utf-8"?>
<p:tagLst xmlns:a="http://schemas.openxmlformats.org/drawingml/2006/main" xmlns:r="http://schemas.openxmlformats.org/officeDocument/2006/relationships" xmlns:p="http://schemas.openxmlformats.org/presentationml/2006/main">
  <p:tag name="NUM" val="6"/>
</p:tagLst>
</file>

<file path=ppt/tags/tag113.xml><?xml version="1.0" encoding="utf-8"?>
<p:tagLst xmlns:a="http://schemas.openxmlformats.org/drawingml/2006/main" xmlns:r="http://schemas.openxmlformats.org/officeDocument/2006/relationships" xmlns:p="http://schemas.openxmlformats.org/presentationml/2006/main">
  <p:tag name="NUM" val="1"/>
</p:tagLst>
</file>

<file path=ppt/tags/tag114.xml><?xml version="1.0" encoding="utf-8"?>
<p:tagLst xmlns:a="http://schemas.openxmlformats.org/drawingml/2006/main" xmlns:r="http://schemas.openxmlformats.org/officeDocument/2006/relationships" xmlns:p="http://schemas.openxmlformats.org/presentationml/2006/main">
  <p:tag name="NUM" val="2"/>
</p:tagLst>
</file>

<file path=ppt/tags/tag115.xml><?xml version="1.0" encoding="utf-8"?>
<p:tagLst xmlns:a="http://schemas.openxmlformats.org/drawingml/2006/main" xmlns:r="http://schemas.openxmlformats.org/officeDocument/2006/relationships" xmlns:p="http://schemas.openxmlformats.org/presentationml/2006/main">
  <p:tag name="NUM" val="3"/>
</p:tagLst>
</file>

<file path=ppt/tags/tag116.xml><?xml version="1.0" encoding="utf-8"?>
<p:tagLst xmlns:a="http://schemas.openxmlformats.org/drawingml/2006/main" xmlns:r="http://schemas.openxmlformats.org/officeDocument/2006/relationships" xmlns:p="http://schemas.openxmlformats.org/presentationml/2006/main">
  <p:tag name="NUM" val="4"/>
</p:tagLst>
</file>

<file path=ppt/tags/tag117.xml><?xml version="1.0" encoding="utf-8"?>
<p:tagLst xmlns:a="http://schemas.openxmlformats.org/drawingml/2006/main" xmlns:r="http://schemas.openxmlformats.org/officeDocument/2006/relationships" xmlns:p="http://schemas.openxmlformats.org/presentationml/2006/main">
  <p:tag name="NUM" val="5"/>
</p:tagLst>
</file>

<file path=ppt/tags/tag118.xml><?xml version="1.0" encoding="utf-8"?>
<p:tagLst xmlns:a="http://schemas.openxmlformats.org/drawingml/2006/main" xmlns:r="http://schemas.openxmlformats.org/officeDocument/2006/relationships" xmlns:p="http://schemas.openxmlformats.org/presentationml/2006/main">
  <p:tag name="NUM" val="6"/>
</p:tagLst>
</file>

<file path=ppt/tags/tag119.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20.xml><?xml version="1.0" encoding="utf-8"?>
<p:tagLst xmlns:a="http://schemas.openxmlformats.org/drawingml/2006/main" xmlns:r="http://schemas.openxmlformats.org/officeDocument/2006/relationships" xmlns:p="http://schemas.openxmlformats.org/presentationml/2006/main">
  <p:tag name="NUM" val="2"/>
</p:tagLst>
</file>

<file path=ppt/tags/tag121.xml><?xml version="1.0" encoding="utf-8"?>
<p:tagLst xmlns:a="http://schemas.openxmlformats.org/drawingml/2006/main" xmlns:r="http://schemas.openxmlformats.org/officeDocument/2006/relationships" xmlns:p="http://schemas.openxmlformats.org/presentationml/2006/main">
  <p:tag name="NUM" val="3"/>
</p:tagLst>
</file>

<file path=ppt/tags/tag122.xml><?xml version="1.0" encoding="utf-8"?>
<p:tagLst xmlns:a="http://schemas.openxmlformats.org/drawingml/2006/main" xmlns:r="http://schemas.openxmlformats.org/officeDocument/2006/relationships" xmlns:p="http://schemas.openxmlformats.org/presentationml/2006/main">
  <p:tag name="NUM" val="4"/>
</p:tagLst>
</file>

<file path=ppt/tags/tag123.xml><?xml version="1.0" encoding="utf-8"?>
<p:tagLst xmlns:a="http://schemas.openxmlformats.org/drawingml/2006/main" xmlns:r="http://schemas.openxmlformats.org/officeDocument/2006/relationships" xmlns:p="http://schemas.openxmlformats.org/presentationml/2006/main">
  <p:tag name="NUM" val="5"/>
</p:tagLst>
</file>

<file path=ppt/tags/tag124.xml><?xml version="1.0" encoding="utf-8"?>
<p:tagLst xmlns:a="http://schemas.openxmlformats.org/drawingml/2006/main" xmlns:r="http://schemas.openxmlformats.org/officeDocument/2006/relationships" xmlns:p="http://schemas.openxmlformats.org/presentationml/2006/main">
  <p:tag name="NUM" val="6"/>
</p:tagLst>
</file>

<file path=ppt/tags/tag125.xml><?xml version="1.0" encoding="utf-8"?>
<p:tagLst xmlns:a="http://schemas.openxmlformats.org/drawingml/2006/main" xmlns:r="http://schemas.openxmlformats.org/officeDocument/2006/relationships" xmlns:p="http://schemas.openxmlformats.org/presentationml/2006/main">
  <p:tag name="NUM" val="7"/>
</p:tagLst>
</file>

<file path=ppt/tags/tag126.xml><?xml version="1.0" encoding="utf-8"?>
<p:tagLst xmlns:a="http://schemas.openxmlformats.org/drawingml/2006/main" xmlns:r="http://schemas.openxmlformats.org/officeDocument/2006/relationships" xmlns:p="http://schemas.openxmlformats.org/presentationml/2006/main">
  <p:tag name="NUM" val="8"/>
</p:tagLst>
</file>

<file path=ppt/tags/tag127.xml><?xml version="1.0" encoding="utf-8"?>
<p:tagLst xmlns:a="http://schemas.openxmlformats.org/drawingml/2006/main" xmlns:r="http://schemas.openxmlformats.org/officeDocument/2006/relationships" xmlns:p="http://schemas.openxmlformats.org/presentationml/2006/main">
  <p:tag name="NUM" val="1"/>
</p:tagLst>
</file>

<file path=ppt/tags/tag128.xml><?xml version="1.0" encoding="utf-8"?>
<p:tagLst xmlns:a="http://schemas.openxmlformats.org/drawingml/2006/main" xmlns:r="http://schemas.openxmlformats.org/officeDocument/2006/relationships" xmlns:p="http://schemas.openxmlformats.org/presentationml/2006/main">
  <p:tag name="NUM" val="2"/>
</p:tagLst>
</file>

<file path=ppt/tags/tag129.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30.xml><?xml version="1.0" encoding="utf-8"?>
<p:tagLst xmlns:a="http://schemas.openxmlformats.org/drawingml/2006/main" xmlns:r="http://schemas.openxmlformats.org/officeDocument/2006/relationships" xmlns:p="http://schemas.openxmlformats.org/presentationml/2006/main">
  <p:tag name="NUM" val="4"/>
</p:tagLst>
</file>

<file path=ppt/tags/tag131.xml><?xml version="1.0" encoding="utf-8"?>
<p:tagLst xmlns:a="http://schemas.openxmlformats.org/drawingml/2006/main" xmlns:r="http://schemas.openxmlformats.org/officeDocument/2006/relationships" xmlns:p="http://schemas.openxmlformats.org/presentationml/2006/main">
  <p:tag name="NUM" val="5"/>
</p:tagLst>
</file>

<file path=ppt/tags/tag132.xml><?xml version="1.0" encoding="utf-8"?>
<p:tagLst xmlns:a="http://schemas.openxmlformats.org/drawingml/2006/main" xmlns:r="http://schemas.openxmlformats.org/officeDocument/2006/relationships" xmlns:p="http://schemas.openxmlformats.org/presentationml/2006/main">
  <p:tag name="NUM" val="6"/>
</p:tagLst>
</file>

<file path=ppt/tags/tag133.xml><?xml version="1.0" encoding="utf-8"?>
<p:tagLst xmlns:a="http://schemas.openxmlformats.org/drawingml/2006/main" xmlns:r="http://schemas.openxmlformats.org/officeDocument/2006/relationships" xmlns:p="http://schemas.openxmlformats.org/presentationml/2006/main">
  <p:tag name="NUM" val="1"/>
</p:tagLst>
</file>

<file path=ppt/tags/tag134.xml><?xml version="1.0" encoding="utf-8"?>
<p:tagLst xmlns:a="http://schemas.openxmlformats.org/drawingml/2006/main" xmlns:r="http://schemas.openxmlformats.org/officeDocument/2006/relationships" xmlns:p="http://schemas.openxmlformats.org/presentationml/2006/main">
  <p:tag name="NUM" val="2"/>
</p:tagLst>
</file>

<file path=ppt/tags/tag135.xml><?xml version="1.0" encoding="utf-8"?>
<p:tagLst xmlns:a="http://schemas.openxmlformats.org/drawingml/2006/main" xmlns:r="http://schemas.openxmlformats.org/officeDocument/2006/relationships" xmlns:p="http://schemas.openxmlformats.org/presentationml/2006/main">
  <p:tag name="NUM" val="3"/>
</p:tagLst>
</file>

<file path=ppt/tags/tag136.xml><?xml version="1.0" encoding="utf-8"?>
<p:tagLst xmlns:a="http://schemas.openxmlformats.org/drawingml/2006/main" xmlns:r="http://schemas.openxmlformats.org/officeDocument/2006/relationships" xmlns:p="http://schemas.openxmlformats.org/presentationml/2006/main">
  <p:tag name="NUM" val="4"/>
</p:tagLst>
</file>

<file path=ppt/tags/tag137.xml><?xml version="1.0" encoding="utf-8"?>
<p:tagLst xmlns:a="http://schemas.openxmlformats.org/drawingml/2006/main" xmlns:r="http://schemas.openxmlformats.org/officeDocument/2006/relationships" xmlns:p="http://schemas.openxmlformats.org/presentationml/2006/main">
  <p:tag name="NUM" val="5"/>
</p:tagLst>
</file>

<file path=ppt/tags/tag138.xml><?xml version="1.0" encoding="utf-8"?>
<p:tagLst xmlns:a="http://schemas.openxmlformats.org/drawingml/2006/main" xmlns:r="http://schemas.openxmlformats.org/officeDocument/2006/relationships" xmlns:p="http://schemas.openxmlformats.org/presentationml/2006/main">
  <p:tag name="NUM" val="6"/>
</p:tagLst>
</file>

<file path=ppt/tags/tag139.xml><?xml version="1.0" encoding="utf-8"?>
<p:tagLst xmlns:a="http://schemas.openxmlformats.org/drawingml/2006/main" xmlns:r="http://schemas.openxmlformats.org/officeDocument/2006/relationships" xmlns:p="http://schemas.openxmlformats.org/presentationml/2006/main">
  <p:tag name="NUM" val="7"/>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40.xml><?xml version="1.0" encoding="utf-8"?>
<p:tagLst xmlns:a="http://schemas.openxmlformats.org/drawingml/2006/main" xmlns:r="http://schemas.openxmlformats.org/officeDocument/2006/relationships" xmlns:p="http://schemas.openxmlformats.org/presentationml/2006/main">
  <p:tag name="NUM" val="8"/>
</p:tagLst>
</file>

<file path=ppt/tags/tag141.xml><?xml version="1.0" encoding="utf-8"?>
<p:tagLst xmlns:a="http://schemas.openxmlformats.org/drawingml/2006/main" xmlns:r="http://schemas.openxmlformats.org/officeDocument/2006/relationships" xmlns:p="http://schemas.openxmlformats.org/presentationml/2006/main">
  <p:tag name="NUM" val="9"/>
</p:tagLst>
</file>

<file path=ppt/tags/tag142.xml><?xml version="1.0" encoding="utf-8"?>
<p:tagLst xmlns:a="http://schemas.openxmlformats.org/drawingml/2006/main" xmlns:r="http://schemas.openxmlformats.org/officeDocument/2006/relationships" xmlns:p="http://schemas.openxmlformats.org/presentationml/2006/main">
  <p:tag name="NUM" val="10"/>
</p:tagLst>
</file>

<file path=ppt/tags/tag143.xml><?xml version="1.0" encoding="utf-8"?>
<p:tagLst xmlns:a="http://schemas.openxmlformats.org/drawingml/2006/main" xmlns:r="http://schemas.openxmlformats.org/officeDocument/2006/relationships" xmlns:p="http://schemas.openxmlformats.org/presentationml/2006/main">
  <p:tag name="NUM" val="11"/>
</p:tagLst>
</file>

<file path=ppt/tags/tag144.xml><?xml version="1.0" encoding="utf-8"?>
<p:tagLst xmlns:a="http://schemas.openxmlformats.org/drawingml/2006/main" xmlns:r="http://schemas.openxmlformats.org/officeDocument/2006/relationships" xmlns:p="http://schemas.openxmlformats.org/presentationml/2006/main">
  <p:tag name="NUM" val="12"/>
</p:tagLst>
</file>

<file path=ppt/tags/tag145.xml><?xml version="1.0" encoding="utf-8"?>
<p:tagLst xmlns:a="http://schemas.openxmlformats.org/drawingml/2006/main" xmlns:r="http://schemas.openxmlformats.org/officeDocument/2006/relationships" xmlns:p="http://schemas.openxmlformats.org/presentationml/2006/main">
  <p:tag name="NUM" val="13"/>
</p:tagLst>
</file>

<file path=ppt/tags/tag146.xml><?xml version="1.0" encoding="utf-8"?>
<p:tagLst xmlns:a="http://schemas.openxmlformats.org/drawingml/2006/main" xmlns:r="http://schemas.openxmlformats.org/officeDocument/2006/relationships" xmlns:p="http://schemas.openxmlformats.org/presentationml/2006/main">
  <p:tag name="NUM" val="14"/>
</p:tagLst>
</file>

<file path=ppt/tags/tag147.xml><?xml version="1.0" encoding="utf-8"?>
<p:tagLst xmlns:a="http://schemas.openxmlformats.org/drawingml/2006/main" xmlns:r="http://schemas.openxmlformats.org/officeDocument/2006/relationships" xmlns:p="http://schemas.openxmlformats.org/presentationml/2006/main">
  <p:tag name="NUM" val="15"/>
</p:tagLst>
</file>

<file path=ppt/tags/tag148.xml><?xml version="1.0" encoding="utf-8"?>
<p:tagLst xmlns:a="http://schemas.openxmlformats.org/drawingml/2006/main" xmlns:r="http://schemas.openxmlformats.org/officeDocument/2006/relationships" xmlns:p="http://schemas.openxmlformats.org/presentationml/2006/main">
  <p:tag name="NUM" val="16"/>
</p:tagLst>
</file>

<file path=ppt/tags/tag149.xml><?xml version="1.0" encoding="utf-8"?>
<p:tagLst xmlns:a="http://schemas.openxmlformats.org/drawingml/2006/main" xmlns:r="http://schemas.openxmlformats.org/officeDocument/2006/relationships" xmlns:p="http://schemas.openxmlformats.org/presentationml/2006/main">
  <p:tag name="NUM" val="17"/>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50.xml><?xml version="1.0" encoding="utf-8"?>
<p:tagLst xmlns:a="http://schemas.openxmlformats.org/drawingml/2006/main" xmlns:r="http://schemas.openxmlformats.org/officeDocument/2006/relationships" xmlns:p="http://schemas.openxmlformats.org/presentationml/2006/main">
  <p:tag name="NUM" val="18"/>
</p:tagLst>
</file>

<file path=ppt/tags/tag151.xml><?xml version="1.0" encoding="utf-8"?>
<p:tagLst xmlns:a="http://schemas.openxmlformats.org/drawingml/2006/main" xmlns:r="http://schemas.openxmlformats.org/officeDocument/2006/relationships" xmlns:p="http://schemas.openxmlformats.org/presentationml/2006/main">
  <p:tag name="NUM" val="19"/>
</p:tagLst>
</file>

<file path=ppt/tags/tag152.xml><?xml version="1.0" encoding="utf-8"?>
<p:tagLst xmlns:a="http://schemas.openxmlformats.org/drawingml/2006/main" xmlns:r="http://schemas.openxmlformats.org/officeDocument/2006/relationships" xmlns:p="http://schemas.openxmlformats.org/presentationml/2006/main">
  <p:tag name="NUM" val="20"/>
</p:tagLst>
</file>

<file path=ppt/tags/tag153.xml><?xml version="1.0" encoding="utf-8"?>
<p:tagLst xmlns:a="http://schemas.openxmlformats.org/drawingml/2006/main" xmlns:r="http://schemas.openxmlformats.org/officeDocument/2006/relationships" xmlns:p="http://schemas.openxmlformats.org/presentationml/2006/main">
  <p:tag name="NUM" val="21"/>
</p:tagLst>
</file>

<file path=ppt/tags/tag154.xml><?xml version="1.0" encoding="utf-8"?>
<p:tagLst xmlns:a="http://schemas.openxmlformats.org/drawingml/2006/main" xmlns:r="http://schemas.openxmlformats.org/officeDocument/2006/relationships" xmlns:p="http://schemas.openxmlformats.org/presentationml/2006/main">
  <p:tag name="NUM" val="1"/>
</p:tagLst>
</file>

<file path=ppt/tags/tag155.xml><?xml version="1.0" encoding="utf-8"?>
<p:tagLst xmlns:a="http://schemas.openxmlformats.org/drawingml/2006/main" xmlns:r="http://schemas.openxmlformats.org/officeDocument/2006/relationships" xmlns:p="http://schemas.openxmlformats.org/presentationml/2006/main">
  <p:tag name="NUM" val="2"/>
</p:tagLst>
</file>

<file path=ppt/tags/tag156.xml><?xml version="1.0" encoding="utf-8"?>
<p:tagLst xmlns:a="http://schemas.openxmlformats.org/drawingml/2006/main" xmlns:r="http://schemas.openxmlformats.org/officeDocument/2006/relationships" xmlns:p="http://schemas.openxmlformats.org/presentationml/2006/main">
  <p:tag name="NUM" val="3"/>
</p:tagLst>
</file>

<file path=ppt/tags/tag157.xml><?xml version="1.0" encoding="utf-8"?>
<p:tagLst xmlns:a="http://schemas.openxmlformats.org/drawingml/2006/main" xmlns:r="http://schemas.openxmlformats.org/officeDocument/2006/relationships" xmlns:p="http://schemas.openxmlformats.org/presentationml/2006/main">
  <p:tag name="NUM" val="4"/>
</p:tagLst>
</file>

<file path=ppt/tags/tag158.xml><?xml version="1.0" encoding="utf-8"?>
<p:tagLst xmlns:a="http://schemas.openxmlformats.org/drawingml/2006/main" xmlns:r="http://schemas.openxmlformats.org/officeDocument/2006/relationships" xmlns:p="http://schemas.openxmlformats.org/presentationml/2006/main">
  <p:tag name="NUM" val="5"/>
</p:tagLst>
</file>

<file path=ppt/tags/tag159.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60.xml><?xml version="1.0" encoding="utf-8"?>
<p:tagLst xmlns:a="http://schemas.openxmlformats.org/drawingml/2006/main" xmlns:r="http://schemas.openxmlformats.org/officeDocument/2006/relationships" xmlns:p="http://schemas.openxmlformats.org/presentationml/2006/main">
  <p:tag name="NUM" val="2"/>
</p:tagLst>
</file>

<file path=ppt/tags/tag161.xml><?xml version="1.0" encoding="utf-8"?>
<p:tagLst xmlns:a="http://schemas.openxmlformats.org/drawingml/2006/main" xmlns:r="http://schemas.openxmlformats.org/officeDocument/2006/relationships" xmlns:p="http://schemas.openxmlformats.org/presentationml/2006/main">
  <p:tag name="NUM" val="3"/>
</p:tagLst>
</file>

<file path=ppt/tags/tag162.xml><?xml version="1.0" encoding="utf-8"?>
<p:tagLst xmlns:a="http://schemas.openxmlformats.org/drawingml/2006/main" xmlns:r="http://schemas.openxmlformats.org/officeDocument/2006/relationships" xmlns:p="http://schemas.openxmlformats.org/presentationml/2006/main">
  <p:tag name="NUM" val="4"/>
</p:tagLst>
</file>

<file path=ppt/tags/tag163.xml><?xml version="1.0" encoding="utf-8"?>
<p:tagLst xmlns:a="http://schemas.openxmlformats.org/drawingml/2006/main" xmlns:r="http://schemas.openxmlformats.org/officeDocument/2006/relationships" xmlns:p="http://schemas.openxmlformats.org/presentationml/2006/main">
  <p:tag name="NUM" val="5"/>
</p:tagLst>
</file>

<file path=ppt/tags/tag164.xml><?xml version="1.0" encoding="utf-8"?>
<p:tagLst xmlns:a="http://schemas.openxmlformats.org/drawingml/2006/main" xmlns:r="http://schemas.openxmlformats.org/officeDocument/2006/relationships" xmlns:p="http://schemas.openxmlformats.org/presentationml/2006/main">
  <p:tag name="NUM" val="6"/>
</p:tagLst>
</file>

<file path=ppt/tags/tag165.xml><?xml version="1.0" encoding="utf-8"?>
<p:tagLst xmlns:a="http://schemas.openxmlformats.org/drawingml/2006/main" xmlns:r="http://schemas.openxmlformats.org/officeDocument/2006/relationships" xmlns:p="http://schemas.openxmlformats.org/presentationml/2006/main">
  <p:tag name="NUM" val="7"/>
</p:tagLst>
</file>

<file path=ppt/tags/tag166.xml><?xml version="1.0" encoding="utf-8"?>
<p:tagLst xmlns:a="http://schemas.openxmlformats.org/drawingml/2006/main" xmlns:r="http://schemas.openxmlformats.org/officeDocument/2006/relationships" xmlns:p="http://schemas.openxmlformats.org/presentationml/2006/main">
  <p:tag name="NUM" val="1"/>
</p:tagLst>
</file>

<file path=ppt/tags/tag167.xml><?xml version="1.0" encoding="utf-8"?>
<p:tagLst xmlns:a="http://schemas.openxmlformats.org/drawingml/2006/main" xmlns:r="http://schemas.openxmlformats.org/officeDocument/2006/relationships" xmlns:p="http://schemas.openxmlformats.org/presentationml/2006/main">
  <p:tag name="NUM" val="2"/>
</p:tagLst>
</file>

<file path=ppt/tags/tag168.xml><?xml version="1.0" encoding="utf-8"?>
<p:tagLst xmlns:a="http://schemas.openxmlformats.org/drawingml/2006/main" xmlns:r="http://schemas.openxmlformats.org/officeDocument/2006/relationships" xmlns:p="http://schemas.openxmlformats.org/presentationml/2006/main">
  <p:tag name="NUM" val="3"/>
</p:tagLst>
</file>

<file path=ppt/tags/tag169.xml><?xml version="1.0" encoding="utf-8"?>
<p:tagLst xmlns:a="http://schemas.openxmlformats.org/drawingml/2006/main" xmlns:r="http://schemas.openxmlformats.org/officeDocument/2006/relationships" xmlns:p="http://schemas.openxmlformats.org/presentationml/2006/main">
  <p:tag name="NUM" val="4"/>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70.xml><?xml version="1.0" encoding="utf-8"?>
<p:tagLst xmlns:a="http://schemas.openxmlformats.org/drawingml/2006/main" xmlns:r="http://schemas.openxmlformats.org/officeDocument/2006/relationships" xmlns:p="http://schemas.openxmlformats.org/presentationml/2006/main">
  <p:tag name="NUM" val="5"/>
</p:tagLst>
</file>

<file path=ppt/tags/tag171.xml><?xml version="1.0" encoding="utf-8"?>
<p:tagLst xmlns:a="http://schemas.openxmlformats.org/drawingml/2006/main" xmlns:r="http://schemas.openxmlformats.org/officeDocument/2006/relationships" xmlns:p="http://schemas.openxmlformats.org/presentationml/2006/main">
  <p:tag name="NUM" val="6"/>
</p:tagLst>
</file>

<file path=ppt/tags/tag172.xml><?xml version="1.0" encoding="utf-8"?>
<p:tagLst xmlns:a="http://schemas.openxmlformats.org/drawingml/2006/main" xmlns:r="http://schemas.openxmlformats.org/officeDocument/2006/relationships" xmlns:p="http://schemas.openxmlformats.org/presentationml/2006/main">
  <p:tag name="NUM" val="7"/>
</p:tagLst>
</file>

<file path=ppt/tags/tag173.xml><?xml version="1.0" encoding="utf-8"?>
<p:tagLst xmlns:a="http://schemas.openxmlformats.org/drawingml/2006/main" xmlns:r="http://schemas.openxmlformats.org/officeDocument/2006/relationships" xmlns:p="http://schemas.openxmlformats.org/presentationml/2006/main">
  <p:tag name="NUM" val="1"/>
</p:tagLst>
</file>

<file path=ppt/tags/tag174.xml><?xml version="1.0" encoding="utf-8"?>
<p:tagLst xmlns:a="http://schemas.openxmlformats.org/drawingml/2006/main" xmlns:r="http://schemas.openxmlformats.org/officeDocument/2006/relationships" xmlns:p="http://schemas.openxmlformats.org/presentationml/2006/main">
  <p:tag name="NUM" val="2"/>
</p:tagLst>
</file>

<file path=ppt/tags/tag175.xml><?xml version="1.0" encoding="utf-8"?>
<p:tagLst xmlns:a="http://schemas.openxmlformats.org/drawingml/2006/main" xmlns:r="http://schemas.openxmlformats.org/officeDocument/2006/relationships" xmlns:p="http://schemas.openxmlformats.org/presentationml/2006/main">
  <p:tag name="NUM" val="3"/>
</p:tagLst>
</file>

<file path=ppt/tags/tag176.xml><?xml version="1.0" encoding="utf-8"?>
<p:tagLst xmlns:a="http://schemas.openxmlformats.org/drawingml/2006/main" xmlns:r="http://schemas.openxmlformats.org/officeDocument/2006/relationships" xmlns:p="http://schemas.openxmlformats.org/presentationml/2006/main">
  <p:tag name="NUM" val="4"/>
</p:tagLst>
</file>

<file path=ppt/tags/tag177.xml><?xml version="1.0" encoding="utf-8"?>
<p:tagLst xmlns:a="http://schemas.openxmlformats.org/drawingml/2006/main" xmlns:r="http://schemas.openxmlformats.org/officeDocument/2006/relationships" xmlns:p="http://schemas.openxmlformats.org/presentationml/2006/main">
  <p:tag name="NUM" val="5"/>
</p:tagLst>
</file>

<file path=ppt/tags/tag178.xml><?xml version="1.0" encoding="utf-8"?>
<p:tagLst xmlns:a="http://schemas.openxmlformats.org/drawingml/2006/main" xmlns:r="http://schemas.openxmlformats.org/officeDocument/2006/relationships" xmlns:p="http://schemas.openxmlformats.org/presentationml/2006/main">
  <p:tag name="NUM" val="6"/>
</p:tagLst>
</file>

<file path=ppt/tags/tag179.xml><?xml version="1.0" encoding="utf-8"?>
<p:tagLst xmlns:a="http://schemas.openxmlformats.org/drawingml/2006/main" xmlns:r="http://schemas.openxmlformats.org/officeDocument/2006/relationships" xmlns:p="http://schemas.openxmlformats.org/presentationml/2006/main">
  <p:tag name="NUM" val="7"/>
</p:tagLst>
</file>

<file path=ppt/tags/tag18.xml><?xml version="1.0" encoding="utf-8"?>
<p:tagLst xmlns:a="http://schemas.openxmlformats.org/drawingml/2006/main" xmlns:r="http://schemas.openxmlformats.org/officeDocument/2006/relationships" xmlns:p="http://schemas.openxmlformats.org/presentationml/2006/main">
  <p:tag name="NUM" val="4"/>
</p:tagLst>
</file>

<file path=ppt/tags/tag180.xml><?xml version="1.0" encoding="utf-8"?>
<p:tagLst xmlns:a="http://schemas.openxmlformats.org/drawingml/2006/main" xmlns:r="http://schemas.openxmlformats.org/officeDocument/2006/relationships" xmlns:p="http://schemas.openxmlformats.org/presentationml/2006/main">
  <p:tag name="NUM" val="1"/>
</p:tagLst>
</file>

<file path=ppt/tags/tag181.xml><?xml version="1.0" encoding="utf-8"?>
<p:tagLst xmlns:a="http://schemas.openxmlformats.org/drawingml/2006/main" xmlns:r="http://schemas.openxmlformats.org/officeDocument/2006/relationships" xmlns:p="http://schemas.openxmlformats.org/presentationml/2006/main">
  <p:tag name="NUM" val="2"/>
</p:tagLst>
</file>

<file path=ppt/tags/tag182.xml><?xml version="1.0" encoding="utf-8"?>
<p:tagLst xmlns:a="http://schemas.openxmlformats.org/drawingml/2006/main" xmlns:r="http://schemas.openxmlformats.org/officeDocument/2006/relationships" xmlns:p="http://schemas.openxmlformats.org/presentationml/2006/main">
  <p:tag name="NUM" val="3"/>
</p:tagLst>
</file>

<file path=ppt/tags/tag183.xml><?xml version="1.0" encoding="utf-8"?>
<p:tagLst xmlns:a="http://schemas.openxmlformats.org/drawingml/2006/main" xmlns:r="http://schemas.openxmlformats.org/officeDocument/2006/relationships" xmlns:p="http://schemas.openxmlformats.org/presentationml/2006/main">
  <p:tag name="NUM" val="4"/>
</p:tagLst>
</file>

<file path=ppt/tags/tag184.xml><?xml version="1.0" encoding="utf-8"?>
<p:tagLst xmlns:a="http://schemas.openxmlformats.org/drawingml/2006/main" xmlns:r="http://schemas.openxmlformats.org/officeDocument/2006/relationships" xmlns:p="http://schemas.openxmlformats.org/presentationml/2006/main">
  <p:tag name="NUM" val="5"/>
</p:tagLst>
</file>

<file path=ppt/tags/tag185.xml><?xml version="1.0" encoding="utf-8"?>
<p:tagLst xmlns:a="http://schemas.openxmlformats.org/drawingml/2006/main" xmlns:r="http://schemas.openxmlformats.org/officeDocument/2006/relationships" xmlns:p="http://schemas.openxmlformats.org/presentationml/2006/main">
  <p:tag name="NUM" val="6"/>
</p:tagLst>
</file>

<file path=ppt/tags/tag186.xml><?xml version="1.0" encoding="utf-8"?>
<p:tagLst xmlns:a="http://schemas.openxmlformats.org/drawingml/2006/main" xmlns:r="http://schemas.openxmlformats.org/officeDocument/2006/relationships" xmlns:p="http://schemas.openxmlformats.org/presentationml/2006/main">
  <p:tag name="NUM" val="1"/>
</p:tagLst>
</file>

<file path=ppt/tags/tag187.xml><?xml version="1.0" encoding="utf-8"?>
<p:tagLst xmlns:a="http://schemas.openxmlformats.org/drawingml/2006/main" xmlns:r="http://schemas.openxmlformats.org/officeDocument/2006/relationships" xmlns:p="http://schemas.openxmlformats.org/presentationml/2006/main">
  <p:tag name="NUM" val="2"/>
</p:tagLst>
</file>

<file path=ppt/tags/tag188.xml><?xml version="1.0" encoding="utf-8"?>
<p:tagLst xmlns:a="http://schemas.openxmlformats.org/drawingml/2006/main" xmlns:r="http://schemas.openxmlformats.org/officeDocument/2006/relationships" xmlns:p="http://schemas.openxmlformats.org/presentationml/2006/main">
  <p:tag name="NUM" val="3"/>
</p:tagLst>
</file>

<file path=ppt/tags/tag189.xml><?xml version="1.0" encoding="utf-8"?>
<p:tagLst xmlns:a="http://schemas.openxmlformats.org/drawingml/2006/main" xmlns:r="http://schemas.openxmlformats.org/officeDocument/2006/relationships" xmlns:p="http://schemas.openxmlformats.org/presentationml/2006/main">
  <p:tag name="NUM" val="4"/>
</p:tagLst>
</file>

<file path=ppt/tags/tag19.xml><?xml version="1.0" encoding="utf-8"?>
<p:tagLst xmlns:a="http://schemas.openxmlformats.org/drawingml/2006/main" xmlns:r="http://schemas.openxmlformats.org/officeDocument/2006/relationships" xmlns:p="http://schemas.openxmlformats.org/presentationml/2006/main">
  <p:tag name="NUM" val="5"/>
</p:tagLst>
</file>

<file path=ppt/tags/tag190.xml><?xml version="1.0" encoding="utf-8"?>
<p:tagLst xmlns:a="http://schemas.openxmlformats.org/drawingml/2006/main" xmlns:r="http://schemas.openxmlformats.org/officeDocument/2006/relationships" xmlns:p="http://schemas.openxmlformats.org/presentationml/2006/main">
  <p:tag name="NUM" val="5"/>
</p:tagLst>
</file>

<file path=ppt/tags/tag191.xml><?xml version="1.0" encoding="utf-8"?>
<p:tagLst xmlns:a="http://schemas.openxmlformats.org/drawingml/2006/main" xmlns:r="http://schemas.openxmlformats.org/officeDocument/2006/relationships" xmlns:p="http://schemas.openxmlformats.org/presentationml/2006/main">
  <p:tag name="NUM" val="6"/>
</p:tagLst>
</file>

<file path=ppt/tags/tag192.xml><?xml version="1.0" encoding="utf-8"?>
<p:tagLst xmlns:a="http://schemas.openxmlformats.org/drawingml/2006/main" xmlns:r="http://schemas.openxmlformats.org/officeDocument/2006/relationships" xmlns:p="http://schemas.openxmlformats.org/presentationml/2006/main">
  <p:tag name="NUM" val="7"/>
</p:tagLst>
</file>

<file path=ppt/tags/tag193.xml><?xml version="1.0" encoding="utf-8"?>
<p:tagLst xmlns:a="http://schemas.openxmlformats.org/drawingml/2006/main" xmlns:r="http://schemas.openxmlformats.org/officeDocument/2006/relationships" xmlns:p="http://schemas.openxmlformats.org/presentationml/2006/main">
  <p:tag name="NUM" val="8"/>
</p:tagLst>
</file>

<file path=ppt/tags/tag194.xml><?xml version="1.0" encoding="utf-8"?>
<p:tagLst xmlns:a="http://schemas.openxmlformats.org/drawingml/2006/main" xmlns:r="http://schemas.openxmlformats.org/officeDocument/2006/relationships" xmlns:p="http://schemas.openxmlformats.org/presentationml/2006/main">
  <p:tag name="NUM" val="9"/>
</p:tagLst>
</file>

<file path=ppt/tags/tag195.xml><?xml version="1.0" encoding="utf-8"?>
<p:tagLst xmlns:a="http://schemas.openxmlformats.org/drawingml/2006/main" xmlns:r="http://schemas.openxmlformats.org/officeDocument/2006/relationships" xmlns:p="http://schemas.openxmlformats.org/presentationml/2006/main">
  <p:tag name="NUM" val="10"/>
</p:tagLst>
</file>

<file path=ppt/tags/tag196.xml><?xml version="1.0" encoding="utf-8"?>
<p:tagLst xmlns:a="http://schemas.openxmlformats.org/drawingml/2006/main" xmlns:r="http://schemas.openxmlformats.org/officeDocument/2006/relationships" xmlns:p="http://schemas.openxmlformats.org/presentationml/2006/main">
  <p:tag name="NUM" val="11"/>
</p:tagLst>
</file>

<file path=ppt/tags/tag197.xml><?xml version="1.0" encoding="utf-8"?>
<p:tagLst xmlns:a="http://schemas.openxmlformats.org/drawingml/2006/main" xmlns:r="http://schemas.openxmlformats.org/officeDocument/2006/relationships" xmlns:p="http://schemas.openxmlformats.org/presentationml/2006/main">
  <p:tag name="NUM" val="12"/>
</p:tagLst>
</file>

<file path=ppt/tags/tag198.xml><?xml version="1.0" encoding="utf-8"?>
<p:tagLst xmlns:a="http://schemas.openxmlformats.org/drawingml/2006/main" xmlns:r="http://schemas.openxmlformats.org/officeDocument/2006/relationships" xmlns:p="http://schemas.openxmlformats.org/presentationml/2006/main">
  <p:tag name="NUM" val="13"/>
</p:tagLst>
</file>

<file path=ppt/tags/tag199.xml><?xml version="1.0" encoding="utf-8"?>
<p:tagLst xmlns:a="http://schemas.openxmlformats.org/drawingml/2006/main" xmlns:r="http://schemas.openxmlformats.org/officeDocument/2006/relationships" xmlns:p="http://schemas.openxmlformats.org/presentationml/2006/main">
  <p:tag name="NUM" val="14"/>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1"/>
</p:tagLst>
</file>

<file path=ppt/tags/tag200.xml><?xml version="1.0" encoding="utf-8"?>
<p:tagLst xmlns:a="http://schemas.openxmlformats.org/drawingml/2006/main" xmlns:r="http://schemas.openxmlformats.org/officeDocument/2006/relationships" xmlns:p="http://schemas.openxmlformats.org/presentationml/2006/main">
  <p:tag name="NUM" val="15"/>
</p:tagLst>
</file>

<file path=ppt/tags/tag201.xml><?xml version="1.0" encoding="utf-8"?>
<p:tagLst xmlns:a="http://schemas.openxmlformats.org/drawingml/2006/main" xmlns:r="http://schemas.openxmlformats.org/officeDocument/2006/relationships" xmlns:p="http://schemas.openxmlformats.org/presentationml/2006/main">
  <p:tag name="NUM" val="16"/>
</p:tagLst>
</file>

<file path=ppt/tags/tag202.xml><?xml version="1.0" encoding="utf-8"?>
<p:tagLst xmlns:a="http://schemas.openxmlformats.org/drawingml/2006/main" xmlns:r="http://schemas.openxmlformats.org/officeDocument/2006/relationships" xmlns:p="http://schemas.openxmlformats.org/presentationml/2006/main">
  <p:tag name="NUM" val="17"/>
</p:tagLst>
</file>

<file path=ppt/tags/tag203.xml><?xml version="1.0" encoding="utf-8"?>
<p:tagLst xmlns:a="http://schemas.openxmlformats.org/drawingml/2006/main" xmlns:r="http://schemas.openxmlformats.org/officeDocument/2006/relationships" xmlns:p="http://schemas.openxmlformats.org/presentationml/2006/main">
  <p:tag name="NUM" val="18"/>
</p:tagLst>
</file>

<file path=ppt/tags/tag204.xml><?xml version="1.0" encoding="utf-8"?>
<p:tagLst xmlns:a="http://schemas.openxmlformats.org/drawingml/2006/main" xmlns:r="http://schemas.openxmlformats.org/officeDocument/2006/relationships" xmlns:p="http://schemas.openxmlformats.org/presentationml/2006/main">
  <p:tag name="NUM" val="19"/>
</p:tagLst>
</file>

<file path=ppt/tags/tag205.xml><?xml version="1.0" encoding="utf-8"?>
<p:tagLst xmlns:a="http://schemas.openxmlformats.org/drawingml/2006/main" xmlns:r="http://schemas.openxmlformats.org/officeDocument/2006/relationships" xmlns:p="http://schemas.openxmlformats.org/presentationml/2006/main">
  <p:tag name="NUM" val="20"/>
</p:tagLst>
</file>

<file path=ppt/tags/tag206.xml><?xml version="1.0" encoding="utf-8"?>
<p:tagLst xmlns:a="http://schemas.openxmlformats.org/drawingml/2006/main" xmlns:r="http://schemas.openxmlformats.org/officeDocument/2006/relationships" xmlns:p="http://schemas.openxmlformats.org/presentationml/2006/main">
  <p:tag name="NUM" val="21"/>
</p:tagLst>
</file>

<file path=ppt/tags/tag207.xml><?xml version="1.0" encoding="utf-8"?>
<p:tagLst xmlns:a="http://schemas.openxmlformats.org/drawingml/2006/main" xmlns:r="http://schemas.openxmlformats.org/officeDocument/2006/relationships" xmlns:p="http://schemas.openxmlformats.org/presentationml/2006/main">
  <p:tag name="NUM" val="1"/>
</p:tagLst>
</file>

<file path=ppt/tags/tag208.xml><?xml version="1.0" encoding="utf-8"?>
<p:tagLst xmlns:a="http://schemas.openxmlformats.org/drawingml/2006/main" xmlns:r="http://schemas.openxmlformats.org/officeDocument/2006/relationships" xmlns:p="http://schemas.openxmlformats.org/presentationml/2006/main">
  <p:tag name="NUM" val="2"/>
</p:tagLst>
</file>

<file path=ppt/tags/tag209.xml><?xml version="1.0" encoding="utf-8"?>
<p:tagLst xmlns:a="http://schemas.openxmlformats.org/drawingml/2006/main" xmlns:r="http://schemas.openxmlformats.org/officeDocument/2006/relationships" xmlns:p="http://schemas.openxmlformats.org/presentationml/2006/main">
  <p:tag name="NUM" val="3"/>
</p:tagLst>
</file>

<file path=ppt/tags/tag21.xml><?xml version="1.0" encoding="utf-8"?>
<p:tagLst xmlns:a="http://schemas.openxmlformats.org/drawingml/2006/main" xmlns:r="http://schemas.openxmlformats.org/officeDocument/2006/relationships" xmlns:p="http://schemas.openxmlformats.org/presentationml/2006/main">
  <p:tag name="NUM" val="2"/>
</p:tagLst>
</file>

<file path=ppt/tags/tag210.xml><?xml version="1.0" encoding="utf-8"?>
<p:tagLst xmlns:a="http://schemas.openxmlformats.org/drawingml/2006/main" xmlns:r="http://schemas.openxmlformats.org/officeDocument/2006/relationships" xmlns:p="http://schemas.openxmlformats.org/presentationml/2006/main">
  <p:tag name="NUM" val="4"/>
</p:tagLst>
</file>

<file path=ppt/tags/tag211.xml><?xml version="1.0" encoding="utf-8"?>
<p:tagLst xmlns:a="http://schemas.openxmlformats.org/drawingml/2006/main" xmlns:r="http://schemas.openxmlformats.org/officeDocument/2006/relationships" xmlns:p="http://schemas.openxmlformats.org/presentationml/2006/main">
  <p:tag name="NUM" val="5"/>
</p:tagLst>
</file>

<file path=ppt/tags/tag212.xml><?xml version="1.0" encoding="utf-8"?>
<p:tagLst xmlns:a="http://schemas.openxmlformats.org/drawingml/2006/main" xmlns:r="http://schemas.openxmlformats.org/officeDocument/2006/relationships" xmlns:p="http://schemas.openxmlformats.org/presentationml/2006/main">
  <p:tag name="NUM" val="6"/>
</p:tagLst>
</file>

<file path=ppt/tags/tag213.xml><?xml version="1.0" encoding="utf-8"?>
<p:tagLst xmlns:a="http://schemas.openxmlformats.org/drawingml/2006/main" xmlns:r="http://schemas.openxmlformats.org/officeDocument/2006/relationships" xmlns:p="http://schemas.openxmlformats.org/presentationml/2006/main">
  <p:tag name="NUM" val="1"/>
</p:tagLst>
</file>

<file path=ppt/tags/tag214.xml><?xml version="1.0" encoding="utf-8"?>
<p:tagLst xmlns:a="http://schemas.openxmlformats.org/drawingml/2006/main" xmlns:r="http://schemas.openxmlformats.org/officeDocument/2006/relationships" xmlns:p="http://schemas.openxmlformats.org/presentationml/2006/main">
  <p:tag name="NUM" val="2"/>
</p:tagLst>
</file>

<file path=ppt/tags/tag215.xml><?xml version="1.0" encoding="utf-8"?>
<p:tagLst xmlns:a="http://schemas.openxmlformats.org/drawingml/2006/main" xmlns:r="http://schemas.openxmlformats.org/officeDocument/2006/relationships" xmlns:p="http://schemas.openxmlformats.org/presentationml/2006/main">
  <p:tag name="NUM" val="3"/>
</p:tagLst>
</file>

<file path=ppt/tags/tag216.xml><?xml version="1.0" encoding="utf-8"?>
<p:tagLst xmlns:a="http://schemas.openxmlformats.org/drawingml/2006/main" xmlns:r="http://schemas.openxmlformats.org/officeDocument/2006/relationships" xmlns:p="http://schemas.openxmlformats.org/presentationml/2006/main">
  <p:tag name="NUM" val="4"/>
</p:tagLst>
</file>

<file path=ppt/tags/tag217.xml><?xml version="1.0" encoding="utf-8"?>
<p:tagLst xmlns:a="http://schemas.openxmlformats.org/drawingml/2006/main" xmlns:r="http://schemas.openxmlformats.org/officeDocument/2006/relationships" xmlns:p="http://schemas.openxmlformats.org/presentationml/2006/main">
  <p:tag name="NUM" val="5"/>
</p:tagLst>
</file>

<file path=ppt/tags/tag218.xml><?xml version="1.0" encoding="utf-8"?>
<p:tagLst xmlns:a="http://schemas.openxmlformats.org/drawingml/2006/main" xmlns:r="http://schemas.openxmlformats.org/officeDocument/2006/relationships" xmlns:p="http://schemas.openxmlformats.org/presentationml/2006/main">
  <p:tag name="NUM" val="1"/>
</p:tagLst>
</file>

<file path=ppt/tags/tag219.xml><?xml version="1.0" encoding="utf-8"?>
<p:tagLst xmlns:a="http://schemas.openxmlformats.org/drawingml/2006/main" xmlns:r="http://schemas.openxmlformats.org/officeDocument/2006/relationships" xmlns:p="http://schemas.openxmlformats.org/presentationml/2006/main">
  <p:tag name="NUM" val="2"/>
</p:tagLst>
</file>

<file path=ppt/tags/tag22.xml><?xml version="1.0" encoding="utf-8"?>
<p:tagLst xmlns:a="http://schemas.openxmlformats.org/drawingml/2006/main" xmlns:r="http://schemas.openxmlformats.org/officeDocument/2006/relationships" xmlns:p="http://schemas.openxmlformats.org/presentationml/2006/main">
  <p:tag name="NUM" val="3"/>
</p:tagLst>
</file>

<file path=ppt/tags/tag220.xml><?xml version="1.0" encoding="utf-8"?>
<p:tagLst xmlns:a="http://schemas.openxmlformats.org/drawingml/2006/main" xmlns:r="http://schemas.openxmlformats.org/officeDocument/2006/relationships" xmlns:p="http://schemas.openxmlformats.org/presentationml/2006/main">
  <p:tag name="NUM" val="3"/>
</p:tagLst>
</file>

<file path=ppt/tags/tag221.xml><?xml version="1.0" encoding="utf-8"?>
<p:tagLst xmlns:a="http://schemas.openxmlformats.org/drawingml/2006/main" xmlns:r="http://schemas.openxmlformats.org/officeDocument/2006/relationships" xmlns:p="http://schemas.openxmlformats.org/presentationml/2006/main">
  <p:tag name="NUM" val="4"/>
</p:tagLst>
</file>

<file path=ppt/tags/tag222.xml><?xml version="1.0" encoding="utf-8"?>
<p:tagLst xmlns:a="http://schemas.openxmlformats.org/drawingml/2006/main" xmlns:r="http://schemas.openxmlformats.org/officeDocument/2006/relationships" xmlns:p="http://schemas.openxmlformats.org/presentationml/2006/main">
  <p:tag name="NUM" val="5"/>
</p:tagLst>
</file>

<file path=ppt/tags/tag223.xml><?xml version="1.0" encoding="utf-8"?>
<p:tagLst xmlns:a="http://schemas.openxmlformats.org/drawingml/2006/main" xmlns:r="http://schemas.openxmlformats.org/officeDocument/2006/relationships" xmlns:p="http://schemas.openxmlformats.org/presentationml/2006/main">
  <p:tag name="NUM" val="6"/>
</p:tagLst>
</file>

<file path=ppt/tags/tag224.xml><?xml version="1.0" encoding="utf-8"?>
<p:tagLst xmlns:a="http://schemas.openxmlformats.org/drawingml/2006/main" xmlns:r="http://schemas.openxmlformats.org/officeDocument/2006/relationships" xmlns:p="http://schemas.openxmlformats.org/presentationml/2006/main">
  <p:tag name="NUM" val="7"/>
</p:tagLst>
</file>

<file path=ppt/tags/tag225.xml><?xml version="1.0" encoding="utf-8"?>
<p:tagLst xmlns:a="http://schemas.openxmlformats.org/drawingml/2006/main" xmlns:r="http://schemas.openxmlformats.org/officeDocument/2006/relationships" xmlns:p="http://schemas.openxmlformats.org/presentationml/2006/main">
  <p:tag name="NUM" val="1"/>
</p:tagLst>
</file>

<file path=ppt/tags/tag226.xml><?xml version="1.0" encoding="utf-8"?>
<p:tagLst xmlns:a="http://schemas.openxmlformats.org/drawingml/2006/main" xmlns:r="http://schemas.openxmlformats.org/officeDocument/2006/relationships" xmlns:p="http://schemas.openxmlformats.org/presentationml/2006/main">
  <p:tag name="NUM" val="2"/>
</p:tagLst>
</file>

<file path=ppt/tags/tag227.xml><?xml version="1.0" encoding="utf-8"?>
<p:tagLst xmlns:a="http://schemas.openxmlformats.org/drawingml/2006/main" xmlns:r="http://schemas.openxmlformats.org/officeDocument/2006/relationships" xmlns:p="http://schemas.openxmlformats.org/presentationml/2006/main">
  <p:tag name="NUM" val="3"/>
</p:tagLst>
</file>

<file path=ppt/tags/tag228.xml><?xml version="1.0" encoding="utf-8"?>
<p:tagLst xmlns:a="http://schemas.openxmlformats.org/drawingml/2006/main" xmlns:r="http://schemas.openxmlformats.org/officeDocument/2006/relationships" xmlns:p="http://schemas.openxmlformats.org/presentationml/2006/main">
  <p:tag name="NUM" val="4"/>
</p:tagLst>
</file>

<file path=ppt/tags/tag229.xml><?xml version="1.0" encoding="utf-8"?>
<p:tagLst xmlns:a="http://schemas.openxmlformats.org/drawingml/2006/main" xmlns:r="http://schemas.openxmlformats.org/officeDocument/2006/relationships" xmlns:p="http://schemas.openxmlformats.org/presentationml/2006/main">
  <p:tag name="NUM" val="5"/>
</p:tagLst>
</file>

<file path=ppt/tags/tag23.xml><?xml version="1.0" encoding="utf-8"?>
<p:tagLst xmlns:a="http://schemas.openxmlformats.org/drawingml/2006/main" xmlns:r="http://schemas.openxmlformats.org/officeDocument/2006/relationships" xmlns:p="http://schemas.openxmlformats.org/presentationml/2006/main">
  <p:tag name="NUM" val="4"/>
</p:tagLst>
</file>

<file path=ppt/tags/tag230.xml><?xml version="1.0" encoding="utf-8"?>
<p:tagLst xmlns:a="http://schemas.openxmlformats.org/drawingml/2006/main" xmlns:r="http://schemas.openxmlformats.org/officeDocument/2006/relationships" xmlns:p="http://schemas.openxmlformats.org/presentationml/2006/main">
  <p:tag name="NUM" val="6"/>
</p:tagLst>
</file>

<file path=ppt/tags/tag231.xml><?xml version="1.0" encoding="utf-8"?>
<p:tagLst xmlns:a="http://schemas.openxmlformats.org/drawingml/2006/main" xmlns:r="http://schemas.openxmlformats.org/officeDocument/2006/relationships" xmlns:p="http://schemas.openxmlformats.org/presentationml/2006/main">
  <p:tag name="NUM" val="7"/>
</p:tagLst>
</file>

<file path=ppt/tags/tag232.xml><?xml version="1.0" encoding="utf-8"?>
<p:tagLst xmlns:a="http://schemas.openxmlformats.org/drawingml/2006/main" xmlns:r="http://schemas.openxmlformats.org/officeDocument/2006/relationships" xmlns:p="http://schemas.openxmlformats.org/presentationml/2006/main">
  <p:tag name="NUM" val="8"/>
</p:tagLst>
</file>

<file path=ppt/tags/tag233.xml><?xml version="1.0" encoding="utf-8"?>
<p:tagLst xmlns:a="http://schemas.openxmlformats.org/drawingml/2006/main" xmlns:r="http://schemas.openxmlformats.org/officeDocument/2006/relationships" xmlns:p="http://schemas.openxmlformats.org/presentationml/2006/main">
  <p:tag name="NUM" val="1"/>
</p:tagLst>
</file>

<file path=ppt/tags/tag234.xml><?xml version="1.0" encoding="utf-8"?>
<p:tagLst xmlns:a="http://schemas.openxmlformats.org/drawingml/2006/main" xmlns:r="http://schemas.openxmlformats.org/officeDocument/2006/relationships" xmlns:p="http://schemas.openxmlformats.org/presentationml/2006/main">
  <p:tag name="NUM" val="2"/>
</p:tagLst>
</file>

<file path=ppt/tags/tag235.xml><?xml version="1.0" encoding="utf-8"?>
<p:tagLst xmlns:a="http://schemas.openxmlformats.org/drawingml/2006/main" xmlns:r="http://schemas.openxmlformats.org/officeDocument/2006/relationships" xmlns:p="http://schemas.openxmlformats.org/presentationml/2006/main">
  <p:tag name="NUM" val="3"/>
</p:tagLst>
</file>

<file path=ppt/tags/tag236.xml><?xml version="1.0" encoding="utf-8"?>
<p:tagLst xmlns:a="http://schemas.openxmlformats.org/drawingml/2006/main" xmlns:r="http://schemas.openxmlformats.org/officeDocument/2006/relationships" xmlns:p="http://schemas.openxmlformats.org/presentationml/2006/main">
  <p:tag name="NUM" val="4"/>
</p:tagLst>
</file>

<file path=ppt/tags/tag237.xml><?xml version="1.0" encoding="utf-8"?>
<p:tagLst xmlns:a="http://schemas.openxmlformats.org/drawingml/2006/main" xmlns:r="http://schemas.openxmlformats.org/officeDocument/2006/relationships" xmlns:p="http://schemas.openxmlformats.org/presentationml/2006/main">
  <p:tag name="NUM" val="5"/>
</p:tagLst>
</file>

<file path=ppt/tags/tag238.xml><?xml version="1.0" encoding="utf-8"?>
<p:tagLst xmlns:a="http://schemas.openxmlformats.org/drawingml/2006/main" xmlns:r="http://schemas.openxmlformats.org/officeDocument/2006/relationships" xmlns:p="http://schemas.openxmlformats.org/presentationml/2006/main">
  <p:tag name="NUM" val="6"/>
</p:tagLst>
</file>

<file path=ppt/tags/tag239.xml><?xml version="1.0" encoding="utf-8"?>
<p:tagLst xmlns:a="http://schemas.openxmlformats.org/drawingml/2006/main" xmlns:r="http://schemas.openxmlformats.org/officeDocument/2006/relationships" xmlns:p="http://schemas.openxmlformats.org/presentationml/2006/main">
  <p:tag name="NUM" val="7"/>
</p:tagLst>
</file>

<file path=ppt/tags/tag24.xml><?xml version="1.0" encoding="utf-8"?>
<p:tagLst xmlns:a="http://schemas.openxmlformats.org/drawingml/2006/main" xmlns:r="http://schemas.openxmlformats.org/officeDocument/2006/relationships" xmlns:p="http://schemas.openxmlformats.org/presentationml/2006/main">
  <p:tag name="NUM" val="5"/>
</p:tagLst>
</file>

<file path=ppt/tags/tag240.xml><?xml version="1.0" encoding="utf-8"?>
<p:tagLst xmlns:a="http://schemas.openxmlformats.org/drawingml/2006/main" xmlns:r="http://schemas.openxmlformats.org/officeDocument/2006/relationships" xmlns:p="http://schemas.openxmlformats.org/presentationml/2006/main">
  <p:tag name="NUM" val="8"/>
</p:tagLst>
</file>

<file path=ppt/tags/tag241.xml><?xml version="1.0" encoding="utf-8"?>
<p:tagLst xmlns:a="http://schemas.openxmlformats.org/drawingml/2006/main" xmlns:r="http://schemas.openxmlformats.org/officeDocument/2006/relationships" xmlns:p="http://schemas.openxmlformats.org/presentationml/2006/main">
  <p:tag name="NUM" val="9"/>
</p:tagLst>
</file>

<file path=ppt/tags/tag242.xml><?xml version="1.0" encoding="utf-8"?>
<p:tagLst xmlns:a="http://schemas.openxmlformats.org/drawingml/2006/main" xmlns:r="http://schemas.openxmlformats.org/officeDocument/2006/relationships" xmlns:p="http://schemas.openxmlformats.org/presentationml/2006/main">
  <p:tag name="NUM" val="1"/>
</p:tagLst>
</file>

<file path=ppt/tags/tag243.xml><?xml version="1.0" encoding="utf-8"?>
<p:tagLst xmlns:a="http://schemas.openxmlformats.org/drawingml/2006/main" xmlns:r="http://schemas.openxmlformats.org/officeDocument/2006/relationships" xmlns:p="http://schemas.openxmlformats.org/presentationml/2006/main">
  <p:tag name="NUM" val="2"/>
</p:tagLst>
</file>

<file path=ppt/tags/tag244.xml><?xml version="1.0" encoding="utf-8"?>
<p:tagLst xmlns:a="http://schemas.openxmlformats.org/drawingml/2006/main" xmlns:r="http://schemas.openxmlformats.org/officeDocument/2006/relationships" xmlns:p="http://schemas.openxmlformats.org/presentationml/2006/main">
  <p:tag name="NUM" val="3"/>
</p:tagLst>
</file>

<file path=ppt/tags/tag245.xml><?xml version="1.0" encoding="utf-8"?>
<p:tagLst xmlns:a="http://schemas.openxmlformats.org/drawingml/2006/main" xmlns:r="http://schemas.openxmlformats.org/officeDocument/2006/relationships" xmlns:p="http://schemas.openxmlformats.org/presentationml/2006/main">
  <p:tag name="NUM" val="4"/>
</p:tagLst>
</file>

<file path=ppt/tags/tag246.xml><?xml version="1.0" encoding="utf-8"?>
<p:tagLst xmlns:a="http://schemas.openxmlformats.org/drawingml/2006/main" xmlns:r="http://schemas.openxmlformats.org/officeDocument/2006/relationships" xmlns:p="http://schemas.openxmlformats.org/presentationml/2006/main">
  <p:tag name="NUM" val="5"/>
</p:tagLst>
</file>

<file path=ppt/tags/tag247.xml><?xml version="1.0" encoding="utf-8"?>
<p:tagLst xmlns:a="http://schemas.openxmlformats.org/drawingml/2006/main" xmlns:r="http://schemas.openxmlformats.org/officeDocument/2006/relationships" xmlns:p="http://schemas.openxmlformats.org/presentationml/2006/main">
  <p:tag name="NUM" val="6"/>
</p:tagLst>
</file>

<file path=ppt/tags/tag248.xml><?xml version="1.0" encoding="utf-8"?>
<p:tagLst xmlns:a="http://schemas.openxmlformats.org/drawingml/2006/main" xmlns:r="http://schemas.openxmlformats.org/officeDocument/2006/relationships" xmlns:p="http://schemas.openxmlformats.org/presentationml/2006/main">
  <p:tag name="NUM" val="7"/>
</p:tagLst>
</file>

<file path=ppt/tags/tag249.xml><?xml version="1.0" encoding="utf-8"?>
<p:tagLst xmlns:a="http://schemas.openxmlformats.org/drawingml/2006/main" xmlns:r="http://schemas.openxmlformats.org/officeDocument/2006/relationships" xmlns:p="http://schemas.openxmlformats.org/presentationml/2006/main">
  <p:tag name="NUM" val="8"/>
</p:tagLst>
</file>

<file path=ppt/tags/tag25.xml><?xml version="1.0" encoding="utf-8"?>
<p:tagLst xmlns:a="http://schemas.openxmlformats.org/drawingml/2006/main" xmlns:r="http://schemas.openxmlformats.org/officeDocument/2006/relationships" xmlns:p="http://schemas.openxmlformats.org/presentationml/2006/main">
  <p:tag name="NUM" val="6"/>
</p:tagLst>
</file>

<file path=ppt/tags/tag250.xml><?xml version="1.0" encoding="utf-8"?>
<p:tagLst xmlns:a="http://schemas.openxmlformats.org/drawingml/2006/main" xmlns:r="http://schemas.openxmlformats.org/officeDocument/2006/relationships" xmlns:p="http://schemas.openxmlformats.org/presentationml/2006/main">
  <p:tag name="NUM" val="9"/>
</p:tagLst>
</file>

<file path=ppt/tags/tag251.xml><?xml version="1.0" encoding="utf-8"?>
<p:tagLst xmlns:a="http://schemas.openxmlformats.org/drawingml/2006/main" xmlns:r="http://schemas.openxmlformats.org/officeDocument/2006/relationships" xmlns:p="http://schemas.openxmlformats.org/presentationml/2006/main">
  <p:tag name="NUM" val="10"/>
</p:tagLst>
</file>

<file path=ppt/tags/tag252.xml><?xml version="1.0" encoding="utf-8"?>
<p:tagLst xmlns:a="http://schemas.openxmlformats.org/drawingml/2006/main" xmlns:r="http://schemas.openxmlformats.org/officeDocument/2006/relationships" xmlns:p="http://schemas.openxmlformats.org/presentationml/2006/main">
  <p:tag name="NUM" val="11"/>
</p:tagLst>
</file>

<file path=ppt/tags/tag253.xml><?xml version="1.0" encoding="utf-8"?>
<p:tagLst xmlns:a="http://schemas.openxmlformats.org/drawingml/2006/main" xmlns:r="http://schemas.openxmlformats.org/officeDocument/2006/relationships" xmlns:p="http://schemas.openxmlformats.org/presentationml/2006/main">
  <p:tag name="NUM" val="12"/>
</p:tagLst>
</file>

<file path=ppt/tags/tag254.xml><?xml version="1.0" encoding="utf-8"?>
<p:tagLst xmlns:a="http://schemas.openxmlformats.org/drawingml/2006/main" xmlns:r="http://schemas.openxmlformats.org/officeDocument/2006/relationships" xmlns:p="http://schemas.openxmlformats.org/presentationml/2006/main">
  <p:tag name="NUM" val="13"/>
</p:tagLst>
</file>

<file path=ppt/tags/tag255.xml><?xml version="1.0" encoding="utf-8"?>
<p:tagLst xmlns:a="http://schemas.openxmlformats.org/drawingml/2006/main" xmlns:r="http://schemas.openxmlformats.org/officeDocument/2006/relationships" xmlns:p="http://schemas.openxmlformats.org/presentationml/2006/main">
  <p:tag name="NUM" val="14"/>
</p:tagLst>
</file>

<file path=ppt/tags/tag256.xml><?xml version="1.0" encoding="utf-8"?>
<p:tagLst xmlns:a="http://schemas.openxmlformats.org/drawingml/2006/main" xmlns:r="http://schemas.openxmlformats.org/officeDocument/2006/relationships" xmlns:p="http://schemas.openxmlformats.org/presentationml/2006/main">
  <p:tag name="NUM" val="15"/>
</p:tagLst>
</file>

<file path=ppt/tags/tag257.xml><?xml version="1.0" encoding="utf-8"?>
<p:tagLst xmlns:a="http://schemas.openxmlformats.org/drawingml/2006/main" xmlns:r="http://schemas.openxmlformats.org/officeDocument/2006/relationships" xmlns:p="http://schemas.openxmlformats.org/presentationml/2006/main">
  <p:tag name="NUM" val="16"/>
</p:tagLst>
</file>

<file path=ppt/tags/tag258.xml><?xml version="1.0" encoding="utf-8"?>
<p:tagLst xmlns:a="http://schemas.openxmlformats.org/drawingml/2006/main" xmlns:r="http://schemas.openxmlformats.org/officeDocument/2006/relationships" xmlns:p="http://schemas.openxmlformats.org/presentationml/2006/main">
  <p:tag name="NUM" val="17"/>
</p:tagLst>
</file>

<file path=ppt/tags/tag259.xml><?xml version="1.0" encoding="utf-8"?>
<p:tagLst xmlns:a="http://schemas.openxmlformats.org/drawingml/2006/main" xmlns:r="http://schemas.openxmlformats.org/officeDocument/2006/relationships" xmlns:p="http://schemas.openxmlformats.org/presentationml/2006/main">
  <p:tag name="NUM" val="18"/>
</p:tagLst>
</file>

<file path=ppt/tags/tag26.xml><?xml version="1.0" encoding="utf-8"?>
<p:tagLst xmlns:a="http://schemas.openxmlformats.org/drawingml/2006/main" xmlns:r="http://schemas.openxmlformats.org/officeDocument/2006/relationships" xmlns:p="http://schemas.openxmlformats.org/presentationml/2006/main">
  <p:tag name="NUM" val="7"/>
</p:tagLst>
</file>

<file path=ppt/tags/tag260.xml><?xml version="1.0" encoding="utf-8"?>
<p:tagLst xmlns:a="http://schemas.openxmlformats.org/drawingml/2006/main" xmlns:r="http://schemas.openxmlformats.org/officeDocument/2006/relationships" xmlns:p="http://schemas.openxmlformats.org/presentationml/2006/main">
  <p:tag name="NUM" val="19"/>
</p:tagLst>
</file>

<file path=ppt/tags/tag261.xml><?xml version="1.0" encoding="utf-8"?>
<p:tagLst xmlns:a="http://schemas.openxmlformats.org/drawingml/2006/main" xmlns:r="http://schemas.openxmlformats.org/officeDocument/2006/relationships" xmlns:p="http://schemas.openxmlformats.org/presentationml/2006/main">
  <p:tag name="NUM" val="20"/>
</p:tagLst>
</file>

<file path=ppt/tags/tag262.xml><?xml version="1.0" encoding="utf-8"?>
<p:tagLst xmlns:a="http://schemas.openxmlformats.org/drawingml/2006/main" xmlns:r="http://schemas.openxmlformats.org/officeDocument/2006/relationships" xmlns:p="http://schemas.openxmlformats.org/presentationml/2006/main">
  <p:tag name="NUM" val="21"/>
</p:tagLst>
</file>

<file path=ppt/tags/tag263.xml><?xml version="1.0" encoding="utf-8"?>
<p:tagLst xmlns:a="http://schemas.openxmlformats.org/drawingml/2006/main" xmlns:r="http://schemas.openxmlformats.org/officeDocument/2006/relationships" xmlns:p="http://schemas.openxmlformats.org/presentationml/2006/main">
  <p:tag name="NUM" val="1"/>
</p:tagLst>
</file>

<file path=ppt/tags/tag264.xml><?xml version="1.0" encoding="utf-8"?>
<p:tagLst xmlns:a="http://schemas.openxmlformats.org/drawingml/2006/main" xmlns:r="http://schemas.openxmlformats.org/officeDocument/2006/relationships" xmlns:p="http://schemas.openxmlformats.org/presentationml/2006/main">
  <p:tag name="NUM" val="2"/>
</p:tagLst>
</file>

<file path=ppt/tags/tag265.xml><?xml version="1.0" encoding="utf-8"?>
<p:tagLst xmlns:a="http://schemas.openxmlformats.org/drawingml/2006/main" xmlns:r="http://schemas.openxmlformats.org/officeDocument/2006/relationships" xmlns:p="http://schemas.openxmlformats.org/presentationml/2006/main">
  <p:tag name="NUM" val="3"/>
</p:tagLst>
</file>

<file path=ppt/tags/tag266.xml><?xml version="1.0" encoding="utf-8"?>
<p:tagLst xmlns:a="http://schemas.openxmlformats.org/drawingml/2006/main" xmlns:r="http://schemas.openxmlformats.org/officeDocument/2006/relationships" xmlns:p="http://schemas.openxmlformats.org/presentationml/2006/main">
  <p:tag name="NUM" val="4"/>
</p:tagLst>
</file>

<file path=ppt/tags/tag267.xml><?xml version="1.0" encoding="utf-8"?>
<p:tagLst xmlns:a="http://schemas.openxmlformats.org/drawingml/2006/main" xmlns:r="http://schemas.openxmlformats.org/officeDocument/2006/relationships" xmlns:p="http://schemas.openxmlformats.org/presentationml/2006/main">
  <p:tag name="NUM" val="5"/>
</p:tagLst>
</file>

<file path=ppt/tags/tag268.xml><?xml version="1.0" encoding="utf-8"?>
<p:tagLst xmlns:a="http://schemas.openxmlformats.org/drawingml/2006/main" xmlns:r="http://schemas.openxmlformats.org/officeDocument/2006/relationships" xmlns:p="http://schemas.openxmlformats.org/presentationml/2006/main">
  <p:tag name="NUM" val="6"/>
</p:tagLst>
</file>

<file path=ppt/tags/tag269.xml><?xml version="1.0" encoding="utf-8"?>
<p:tagLst xmlns:a="http://schemas.openxmlformats.org/drawingml/2006/main" xmlns:r="http://schemas.openxmlformats.org/officeDocument/2006/relationships" xmlns:p="http://schemas.openxmlformats.org/presentationml/2006/main">
  <p:tag name="NUM" val="1"/>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70.xml><?xml version="1.0" encoding="utf-8"?>
<p:tagLst xmlns:a="http://schemas.openxmlformats.org/drawingml/2006/main" xmlns:r="http://schemas.openxmlformats.org/officeDocument/2006/relationships" xmlns:p="http://schemas.openxmlformats.org/presentationml/2006/main">
  <p:tag name="NUM" val="2"/>
</p:tagLst>
</file>

<file path=ppt/tags/tag271.xml><?xml version="1.0" encoding="utf-8"?>
<p:tagLst xmlns:a="http://schemas.openxmlformats.org/drawingml/2006/main" xmlns:r="http://schemas.openxmlformats.org/officeDocument/2006/relationships" xmlns:p="http://schemas.openxmlformats.org/presentationml/2006/main">
  <p:tag name="NUM" val="3"/>
</p:tagLst>
</file>

<file path=ppt/tags/tag272.xml><?xml version="1.0" encoding="utf-8"?>
<p:tagLst xmlns:a="http://schemas.openxmlformats.org/drawingml/2006/main" xmlns:r="http://schemas.openxmlformats.org/officeDocument/2006/relationships" xmlns:p="http://schemas.openxmlformats.org/presentationml/2006/main">
  <p:tag name="NUM" val="4"/>
</p:tagLst>
</file>

<file path=ppt/tags/tag273.xml><?xml version="1.0" encoding="utf-8"?>
<p:tagLst xmlns:a="http://schemas.openxmlformats.org/drawingml/2006/main" xmlns:r="http://schemas.openxmlformats.org/officeDocument/2006/relationships" xmlns:p="http://schemas.openxmlformats.org/presentationml/2006/main">
  <p:tag name="NUM" val="5"/>
</p:tagLst>
</file>

<file path=ppt/tags/tag274.xml><?xml version="1.0" encoding="utf-8"?>
<p:tagLst xmlns:a="http://schemas.openxmlformats.org/drawingml/2006/main" xmlns:r="http://schemas.openxmlformats.org/officeDocument/2006/relationships" xmlns:p="http://schemas.openxmlformats.org/presentationml/2006/main">
  <p:tag name="NUM" val="6"/>
</p:tagLst>
</file>

<file path=ppt/tags/tag275.xml><?xml version="1.0" encoding="utf-8"?>
<p:tagLst xmlns:a="http://schemas.openxmlformats.org/drawingml/2006/main" xmlns:r="http://schemas.openxmlformats.org/officeDocument/2006/relationships" xmlns:p="http://schemas.openxmlformats.org/presentationml/2006/main">
  <p:tag name="NUM" val="7"/>
</p:tagLst>
</file>

<file path=ppt/tags/tag276.xml><?xml version="1.0" encoding="utf-8"?>
<p:tagLst xmlns:a="http://schemas.openxmlformats.org/drawingml/2006/main" xmlns:r="http://schemas.openxmlformats.org/officeDocument/2006/relationships" xmlns:p="http://schemas.openxmlformats.org/presentationml/2006/main">
  <p:tag name="NUM" val="1"/>
</p:tagLst>
</file>

<file path=ppt/tags/tag277.xml><?xml version="1.0" encoding="utf-8"?>
<p:tagLst xmlns:a="http://schemas.openxmlformats.org/drawingml/2006/main" xmlns:r="http://schemas.openxmlformats.org/officeDocument/2006/relationships" xmlns:p="http://schemas.openxmlformats.org/presentationml/2006/main">
  <p:tag name="NUM" val="2"/>
</p:tagLst>
</file>

<file path=ppt/tags/tag278.xml><?xml version="1.0" encoding="utf-8"?>
<p:tagLst xmlns:a="http://schemas.openxmlformats.org/drawingml/2006/main" xmlns:r="http://schemas.openxmlformats.org/officeDocument/2006/relationships" xmlns:p="http://schemas.openxmlformats.org/presentationml/2006/main">
  <p:tag name="NUM" val="3"/>
</p:tagLst>
</file>

<file path=ppt/tags/tag279.xml><?xml version="1.0" encoding="utf-8"?>
<p:tagLst xmlns:a="http://schemas.openxmlformats.org/drawingml/2006/main" xmlns:r="http://schemas.openxmlformats.org/officeDocument/2006/relationships" xmlns:p="http://schemas.openxmlformats.org/presentationml/2006/main">
  <p:tag name="NUM" val="4"/>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80.xml><?xml version="1.0" encoding="utf-8"?>
<p:tagLst xmlns:a="http://schemas.openxmlformats.org/drawingml/2006/main" xmlns:r="http://schemas.openxmlformats.org/officeDocument/2006/relationships" xmlns:p="http://schemas.openxmlformats.org/presentationml/2006/main">
  <p:tag name="NUM" val="5"/>
</p:tagLst>
</file>

<file path=ppt/tags/tag281.xml><?xml version="1.0" encoding="utf-8"?>
<p:tagLst xmlns:a="http://schemas.openxmlformats.org/drawingml/2006/main" xmlns:r="http://schemas.openxmlformats.org/officeDocument/2006/relationships" xmlns:p="http://schemas.openxmlformats.org/presentationml/2006/main">
  <p:tag name="NUM" val="6"/>
</p:tagLst>
</file>

<file path=ppt/tags/tag282.xml><?xml version="1.0" encoding="utf-8"?>
<p:tagLst xmlns:a="http://schemas.openxmlformats.org/drawingml/2006/main" xmlns:r="http://schemas.openxmlformats.org/officeDocument/2006/relationships" xmlns:p="http://schemas.openxmlformats.org/presentationml/2006/main">
  <p:tag name="NUM" val="7"/>
</p:tagLst>
</file>

<file path=ppt/tags/tag283.xml><?xml version="1.0" encoding="utf-8"?>
<p:tagLst xmlns:a="http://schemas.openxmlformats.org/drawingml/2006/main" xmlns:r="http://schemas.openxmlformats.org/officeDocument/2006/relationships" xmlns:p="http://schemas.openxmlformats.org/presentationml/2006/main">
  <p:tag name="NUM" val="8"/>
</p:tagLst>
</file>

<file path=ppt/tags/tag284.xml><?xml version="1.0" encoding="utf-8"?>
<p:tagLst xmlns:a="http://schemas.openxmlformats.org/drawingml/2006/main" xmlns:r="http://schemas.openxmlformats.org/officeDocument/2006/relationships" xmlns:p="http://schemas.openxmlformats.org/presentationml/2006/main">
  <p:tag name="NUM" val="9"/>
</p:tagLst>
</file>

<file path=ppt/tags/tag285.xml><?xml version="1.0" encoding="utf-8"?>
<p:tagLst xmlns:a="http://schemas.openxmlformats.org/drawingml/2006/main" xmlns:r="http://schemas.openxmlformats.org/officeDocument/2006/relationships" xmlns:p="http://schemas.openxmlformats.org/presentationml/2006/main">
  <p:tag name="NUM" val="10"/>
</p:tagLst>
</file>

<file path=ppt/tags/tag286.xml><?xml version="1.0" encoding="utf-8"?>
<p:tagLst xmlns:a="http://schemas.openxmlformats.org/drawingml/2006/main" xmlns:r="http://schemas.openxmlformats.org/officeDocument/2006/relationships" xmlns:p="http://schemas.openxmlformats.org/presentationml/2006/main">
  <p:tag name="NUM" val="11"/>
</p:tagLst>
</file>

<file path=ppt/tags/tag287.xml><?xml version="1.0" encoding="utf-8"?>
<p:tagLst xmlns:a="http://schemas.openxmlformats.org/drawingml/2006/main" xmlns:r="http://schemas.openxmlformats.org/officeDocument/2006/relationships" xmlns:p="http://schemas.openxmlformats.org/presentationml/2006/main">
  <p:tag name="NUM" val="12"/>
</p:tagLst>
</file>

<file path=ppt/tags/tag288.xml><?xml version="1.0" encoding="utf-8"?>
<p:tagLst xmlns:a="http://schemas.openxmlformats.org/drawingml/2006/main" xmlns:r="http://schemas.openxmlformats.org/officeDocument/2006/relationships" xmlns:p="http://schemas.openxmlformats.org/presentationml/2006/main">
  <p:tag name="NUM" val="13"/>
</p:tagLst>
</file>

<file path=ppt/tags/tag289.xml><?xml version="1.0" encoding="utf-8"?>
<p:tagLst xmlns:a="http://schemas.openxmlformats.org/drawingml/2006/main" xmlns:r="http://schemas.openxmlformats.org/officeDocument/2006/relationships" xmlns:p="http://schemas.openxmlformats.org/presentationml/2006/main">
  <p:tag name="NUM" val="14"/>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290.xml><?xml version="1.0" encoding="utf-8"?>
<p:tagLst xmlns:a="http://schemas.openxmlformats.org/drawingml/2006/main" xmlns:r="http://schemas.openxmlformats.org/officeDocument/2006/relationships" xmlns:p="http://schemas.openxmlformats.org/presentationml/2006/main">
  <p:tag name="NUM" val="15"/>
</p:tagLst>
</file>

<file path=ppt/tags/tag291.xml><?xml version="1.0" encoding="utf-8"?>
<p:tagLst xmlns:a="http://schemas.openxmlformats.org/drawingml/2006/main" xmlns:r="http://schemas.openxmlformats.org/officeDocument/2006/relationships" xmlns:p="http://schemas.openxmlformats.org/presentationml/2006/main">
  <p:tag name="NUM" val="16"/>
</p:tagLst>
</file>

<file path=ppt/tags/tag292.xml><?xml version="1.0" encoding="utf-8"?>
<p:tagLst xmlns:a="http://schemas.openxmlformats.org/drawingml/2006/main" xmlns:r="http://schemas.openxmlformats.org/officeDocument/2006/relationships" xmlns:p="http://schemas.openxmlformats.org/presentationml/2006/main">
  <p:tag name="NUM" val="17"/>
</p:tagLst>
</file>

<file path=ppt/tags/tag293.xml><?xml version="1.0" encoding="utf-8"?>
<p:tagLst xmlns:a="http://schemas.openxmlformats.org/drawingml/2006/main" xmlns:r="http://schemas.openxmlformats.org/officeDocument/2006/relationships" xmlns:p="http://schemas.openxmlformats.org/presentationml/2006/main">
  <p:tag name="NUM" val="18"/>
</p:tagLst>
</file>

<file path=ppt/tags/tag294.xml><?xml version="1.0" encoding="utf-8"?>
<p:tagLst xmlns:a="http://schemas.openxmlformats.org/drawingml/2006/main" xmlns:r="http://schemas.openxmlformats.org/officeDocument/2006/relationships" xmlns:p="http://schemas.openxmlformats.org/presentationml/2006/main">
  <p:tag name="NUM" val="19"/>
</p:tagLst>
</file>

<file path=ppt/tags/tag295.xml><?xml version="1.0" encoding="utf-8"?>
<p:tagLst xmlns:a="http://schemas.openxmlformats.org/drawingml/2006/main" xmlns:r="http://schemas.openxmlformats.org/officeDocument/2006/relationships" xmlns:p="http://schemas.openxmlformats.org/presentationml/2006/main">
  <p:tag name="NUM" val="20"/>
</p:tagLst>
</file>

<file path=ppt/tags/tag296.xml><?xml version="1.0" encoding="utf-8"?>
<p:tagLst xmlns:a="http://schemas.openxmlformats.org/drawingml/2006/main" xmlns:r="http://schemas.openxmlformats.org/officeDocument/2006/relationships" xmlns:p="http://schemas.openxmlformats.org/presentationml/2006/main">
  <p:tag name="NUM" val="21"/>
</p:tagLst>
</file>

<file path=ppt/tags/tag297.xml><?xml version="1.0" encoding="utf-8"?>
<p:tagLst xmlns:a="http://schemas.openxmlformats.org/drawingml/2006/main" xmlns:r="http://schemas.openxmlformats.org/officeDocument/2006/relationships" xmlns:p="http://schemas.openxmlformats.org/presentationml/2006/main">
  <p:tag name="NUM" val="1"/>
</p:tagLst>
</file>

<file path=ppt/tags/tag298.xml><?xml version="1.0" encoding="utf-8"?>
<p:tagLst xmlns:a="http://schemas.openxmlformats.org/drawingml/2006/main" xmlns:r="http://schemas.openxmlformats.org/officeDocument/2006/relationships" xmlns:p="http://schemas.openxmlformats.org/presentationml/2006/main">
  <p:tag name="NUM" val="2"/>
</p:tagLst>
</file>

<file path=ppt/tags/tag29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4"/>
</p:tagLst>
</file>

<file path=ppt/tags/tag300.xml><?xml version="1.0" encoding="utf-8"?>
<p:tagLst xmlns:a="http://schemas.openxmlformats.org/drawingml/2006/main" xmlns:r="http://schemas.openxmlformats.org/officeDocument/2006/relationships" xmlns:p="http://schemas.openxmlformats.org/presentationml/2006/main">
  <p:tag name="NUM" val="4"/>
</p:tagLst>
</file>

<file path=ppt/tags/tag301.xml><?xml version="1.0" encoding="utf-8"?>
<p:tagLst xmlns:a="http://schemas.openxmlformats.org/drawingml/2006/main" xmlns:r="http://schemas.openxmlformats.org/officeDocument/2006/relationships" xmlns:p="http://schemas.openxmlformats.org/presentationml/2006/main">
  <p:tag name="NUM" val="5"/>
</p:tagLst>
</file>

<file path=ppt/tags/tag302.xml><?xml version="1.0" encoding="utf-8"?>
<p:tagLst xmlns:a="http://schemas.openxmlformats.org/drawingml/2006/main" xmlns:r="http://schemas.openxmlformats.org/officeDocument/2006/relationships" xmlns:p="http://schemas.openxmlformats.org/presentationml/2006/main">
  <p:tag name="NUM" val="6"/>
</p:tagLst>
</file>

<file path=ppt/tags/tag303.xml><?xml version="1.0" encoding="utf-8"?>
<p:tagLst xmlns:a="http://schemas.openxmlformats.org/drawingml/2006/main" xmlns:r="http://schemas.openxmlformats.org/officeDocument/2006/relationships" xmlns:p="http://schemas.openxmlformats.org/presentationml/2006/main">
  <p:tag name="NUM" val="7"/>
</p:tagLst>
</file>

<file path=ppt/tags/tag304.xml><?xml version="1.0" encoding="utf-8"?>
<p:tagLst xmlns:a="http://schemas.openxmlformats.org/drawingml/2006/main" xmlns:r="http://schemas.openxmlformats.org/officeDocument/2006/relationships" xmlns:p="http://schemas.openxmlformats.org/presentationml/2006/main">
  <p:tag name="NUM" val="1"/>
</p:tagLst>
</file>

<file path=ppt/tags/tag305.xml><?xml version="1.0" encoding="utf-8"?>
<p:tagLst xmlns:a="http://schemas.openxmlformats.org/drawingml/2006/main" xmlns:r="http://schemas.openxmlformats.org/officeDocument/2006/relationships" xmlns:p="http://schemas.openxmlformats.org/presentationml/2006/main">
  <p:tag name="NUM" val="2"/>
</p:tagLst>
</file>

<file path=ppt/tags/tag306.xml><?xml version="1.0" encoding="utf-8"?>
<p:tagLst xmlns:a="http://schemas.openxmlformats.org/drawingml/2006/main" xmlns:r="http://schemas.openxmlformats.org/officeDocument/2006/relationships" xmlns:p="http://schemas.openxmlformats.org/presentationml/2006/main">
  <p:tag name="NUM" val="3"/>
</p:tagLst>
</file>

<file path=ppt/tags/tag307.xml><?xml version="1.0" encoding="utf-8"?>
<p:tagLst xmlns:a="http://schemas.openxmlformats.org/drawingml/2006/main" xmlns:r="http://schemas.openxmlformats.org/officeDocument/2006/relationships" xmlns:p="http://schemas.openxmlformats.org/presentationml/2006/main">
  <p:tag name="NUM" val="4"/>
</p:tagLst>
</file>

<file path=ppt/tags/tag308.xml><?xml version="1.0" encoding="utf-8"?>
<p:tagLst xmlns:a="http://schemas.openxmlformats.org/drawingml/2006/main" xmlns:r="http://schemas.openxmlformats.org/officeDocument/2006/relationships" xmlns:p="http://schemas.openxmlformats.org/presentationml/2006/main">
  <p:tag name="NUM" val="5"/>
</p:tagLst>
</file>

<file path=ppt/tags/tag309.xml><?xml version="1.0" encoding="utf-8"?>
<p:tagLst xmlns:a="http://schemas.openxmlformats.org/drawingml/2006/main" xmlns:r="http://schemas.openxmlformats.org/officeDocument/2006/relationships" xmlns:p="http://schemas.openxmlformats.org/presentationml/2006/main">
  <p:tag name="NUM" val="6"/>
</p:tagLst>
</file>

<file path=ppt/tags/tag31.xml><?xml version="1.0" encoding="utf-8"?>
<p:tagLst xmlns:a="http://schemas.openxmlformats.org/drawingml/2006/main" xmlns:r="http://schemas.openxmlformats.org/officeDocument/2006/relationships" xmlns:p="http://schemas.openxmlformats.org/presentationml/2006/main">
  <p:tag name="NUM" val="5"/>
</p:tagLst>
</file>

<file path=ppt/tags/tag310.xml><?xml version="1.0" encoding="utf-8"?>
<p:tagLst xmlns:a="http://schemas.openxmlformats.org/drawingml/2006/main" xmlns:r="http://schemas.openxmlformats.org/officeDocument/2006/relationships" xmlns:p="http://schemas.openxmlformats.org/presentationml/2006/main">
  <p:tag name="NUM" val="7"/>
</p:tagLst>
</file>

<file path=ppt/tags/tag311.xml><?xml version="1.0" encoding="utf-8"?>
<p:tagLst xmlns:a="http://schemas.openxmlformats.org/drawingml/2006/main" xmlns:r="http://schemas.openxmlformats.org/officeDocument/2006/relationships" xmlns:p="http://schemas.openxmlformats.org/presentationml/2006/main">
  <p:tag name="NUM" val="8"/>
</p:tagLst>
</file>

<file path=ppt/tags/tag312.xml><?xml version="1.0" encoding="utf-8"?>
<p:tagLst xmlns:a="http://schemas.openxmlformats.org/drawingml/2006/main" xmlns:r="http://schemas.openxmlformats.org/officeDocument/2006/relationships" xmlns:p="http://schemas.openxmlformats.org/presentationml/2006/main">
  <p:tag name="NUM" val="1"/>
</p:tagLst>
</file>

<file path=ppt/tags/tag313.xml><?xml version="1.0" encoding="utf-8"?>
<p:tagLst xmlns:a="http://schemas.openxmlformats.org/drawingml/2006/main" xmlns:r="http://schemas.openxmlformats.org/officeDocument/2006/relationships" xmlns:p="http://schemas.openxmlformats.org/presentationml/2006/main">
  <p:tag name="NUM" val="2"/>
</p:tagLst>
</file>

<file path=ppt/tags/tag314.xml><?xml version="1.0" encoding="utf-8"?>
<p:tagLst xmlns:a="http://schemas.openxmlformats.org/drawingml/2006/main" xmlns:r="http://schemas.openxmlformats.org/officeDocument/2006/relationships" xmlns:p="http://schemas.openxmlformats.org/presentationml/2006/main">
  <p:tag name="NUM" val="3"/>
</p:tagLst>
</file>

<file path=ppt/tags/tag315.xml><?xml version="1.0" encoding="utf-8"?>
<p:tagLst xmlns:a="http://schemas.openxmlformats.org/drawingml/2006/main" xmlns:r="http://schemas.openxmlformats.org/officeDocument/2006/relationships" xmlns:p="http://schemas.openxmlformats.org/presentationml/2006/main">
  <p:tag name="NUM" val="4"/>
</p:tagLst>
</file>

<file path=ppt/tags/tag316.xml><?xml version="1.0" encoding="utf-8"?>
<p:tagLst xmlns:a="http://schemas.openxmlformats.org/drawingml/2006/main" xmlns:r="http://schemas.openxmlformats.org/officeDocument/2006/relationships" xmlns:p="http://schemas.openxmlformats.org/presentationml/2006/main">
  <p:tag name="NUM" val="5"/>
</p:tagLst>
</file>

<file path=ppt/tags/tag317.xml><?xml version="1.0" encoding="utf-8"?>
<p:tagLst xmlns:a="http://schemas.openxmlformats.org/drawingml/2006/main" xmlns:r="http://schemas.openxmlformats.org/officeDocument/2006/relationships" xmlns:p="http://schemas.openxmlformats.org/presentationml/2006/main">
  <p:tag name="NUM" val="1"/>
</p:tagLst>
</file>

<file path=ppt/tags/tag318.xml><?xml version="1.0" encoding="utf-8"?>
<p:tagLst xmlns:a="http://schemas.openxmlformats.org/drawingml/2006/main" xmlns:r="http://schemas.openxmlformats.org/officeDocument/2006/relationships" xmlns:p="http://schemas.openxmlformats.org/presentationml/2006/main">
  <p:tag name="NUM" val="2"/>
</p:tagLst>
</file>

<file path=ppt/tags/tag319.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6"/>
</p:tagLst>
</file>

<file path=ppt/tags/tag320.xml><?xml version="1.0" encoding="utf-8"?>
<p:tagLst xmlns:a="http://schemas.openxmlformats.org/drawingml/2006/main" xmlns:r="http://schemas.openxmlformats.org/officeDocument/2006/relationships" xmlns:p="http://schemas.openxmlformats.org/presentationml/2006/main">
  <p:tag name="NUM" val="4"/>
</p:tagLst>
</file>

<file path=ppt/tags/tag321.xml><?xml version="1.0" encoding="utf-8"?>
<p:tagLst xmlns:a="http://schemas.openxmlformats.org/drawingml/2006/main" xmlns:r="http://schemas.openxmlformats.org/officeDocument/2006/relationships" xmlns:p="http://schemas.openxmlformats.org/presentationml/2006/main">
  <p:tag name="NUM" val="5"/>
</p:tagLst>
</file>

<file path=ppt/tags/tag322.xml><?xml version="1.0" encoding="utf-8"?>
<p:tagLst xmlns:a="http://schemas.openxmlformats.org/drawingml/2006/main" xmlns:r="http://schemas.openxmlformats.org/officeDocument/2006/relationships" xmlns:p="http://schemas.openxmlformats.org/presentationml/2006/main">
  <p:tag name="NUM" val="6"/>
</p:tagLst>
</file>

<file path=ppt/tags/tag323.xml><?xml version="1.0" encoding="utf-8"?>
<p:tagLst xmlns:a="http://schemas.openxmlformats.org/drawingml/2006/main" xmlns:r="http://schemas.openxmlformats.org/officeDocument/2006/relationships" xmlns:p="http://schemas.openxmlformats.org/presentationml/2006/main">
  <p:tag name="NUM" val="1"/>
</p:tagLst>
</file>

<file path=ppt/tags/tag324.xml><?xml version="1.0" encoding="utf-8"?>
<p:tagLst xmlns:a="http://schemas.openxmlformats.org/drawingml/2006/main" xmlns:r="http://schemas.openxmlformats.org/officeDocument/2006/relationships" xmlns:p="http://schemas.openxmlformats.org/presentationml/2006/main">
  <p:tag name="NUM" val="2"/>
</p:tagLst>
</file>

<file path=ppt/tags/tag325.xml><?xml version="1.0" encoding="utf-8"?>
<p:tagLst xmlns:a="http://schemas.openxmlformats.org/drawingml/2006/main" xmlns:r="http://schemas.openxmlformats.org/officeDocument/2006/relationships" xmlns:p="http://schemas.openxmlformats.org/presentationml/2006/main">
  <p:tag name="NUM" val="3"/>
</p:tagLst>
</file>

<file path=ppt/tags/tag326.xml><?xml version="1.0" encoding="utf-8"?>
<p:tagLst xmlns:a="http://schemas.openxmlformats.org/drawingml/2006/main" xmlns:r="http://schemas.openxmlformats.org/officeDocument/2006/relationships" xmlns:p="http://schemas.openxmlformats.org/presentationml/2006/main">
  <p:tag name="NUM" val="4"/>
</p:tagLst>
</file>

<file path=ppt/tags/tag327.xml><?xml version="1.0" encoding="utf-8"?>
<p:tagLst xmlns:a="http://schemas.openxmlformats.org/drawingml/2006/main" xmlns:r="http://schemas.openxmlformats.org/officeDocument/2006/relationships" xmlns:p="http://schemas.openxmlformats.org/presentationml/2006/main">
  <p:tag name="NUM" val="5"/>
</p:tagLst>
</file>

<file path=ppt/tags/tag328.xml><?xml version="1.0" encoding="utf-8"?>
<p:tagLst xmlns:a="http://schemas.openxmlformats.org/drawingml/2006/main" xmlns:r="http://schemas.openxmlformats.org/officeDocument/2006/relationships" xmlns:p="http://schemas.openxmlformats.org/presentationml/2006/main">
  <p:tag name="NUM" val="1"/>
</p:tagLst>
</file>

<file path=ppt/tags/tag329.xml><?xml version="1.0" encoding="utf-8"?>
<p:tagLst xmlns:a="http://schemas.openxmlformats.org/drawingml/2006/main" xmlns:r="http://schemas.openxmlformats.org/officeDocument/2006/relationships" xmlns:p="http://schemas.openxmlformats.org/presentationml/2006/main">
  <p:tag name="NUM" val="2"/>
</p:tagLst>
</file>

<file path=ppt/tags/tag33.xml><?xml version="1.0" encoding="utf-8"?>
<p:tagLst xmlns:a="http://schemas.openxmlformats.org/drawingml/2006/main" xmlns:r="http://schemas.openxmlformats.org/officeDocument/2006/relationships" xmlns:p="http://schemas.openxmlformats.org/presentationml/2006/main">
  <p:tag name="NUM" val="7"/>
</p:tagLst>
</file>

<file path=ppt/tags/tag330.xml><?xml version="1.0" encoding="utf-8"?>
<p:tagLst xmlns:a="http://schemas.openxmlformats.org/drawingml/2006/main" xmlns:r="http://schemas.openxmlformats.org/officeDocument/2006/relationships" xmlns:p="http://schemas.openxmlformats.org/presentationml/2006/main">
  <p:tag name="NUM" val="3"/>
</p:tagLst>
</file>

<file path=ppt/tags/tag331.xml><?xml version="1.0" encoding="utf-8"?>
<p:tagLst xmlns:a="http://schemas.openxmlformats.org/drawingml/2006/main" xmlns:r="http://schemas.openxmlformats.org/officeDocument/2006/relationships" xmlns:p="http://schemas.openxmlformats.org/presentationml/2006/main">
  <p:tag name="NUM" val="4"/>
</p:tagLst>
</file>

<file path=ppt/tags/tag332.xml><?xml version="1.0" encoding="utf-8"?>
<p:tagLst xmlns:a="http://schemas.openxmlformats.org/drawingml/2006/main" xmlns:r="http://schemas.openxmlformats.org/officeDocument/2006/relationships" xmlns:p="http://schemas.openxmlformats.org/presentationml/2006/main">
  <p:tag name="NUM" val="5"/>
</p:tagLst>
</file>

<file path=ppt/tags/tag333.xml><?xml version="1.0" encoding="utf-8"?>
<p:tagLst xmlns:a="http://schemas.openxmlformats.org/drawingml/2006/main" xmlns:r="http://schemas.openxmlformats.org/officeDocument/2006/relationships" xmlns:p="http://schemas.openxmlformats.org/presentationml/2006/main">
  <p:tag name="NUM" val="6"/>
</p:tagLst>
</file>

<file path=ppt/tags/tag334.xml><?xml version="1.0" encoding="utf-8"?>
<p:tagLst xmlns:a="http://schemas.openxmlformats.org/drawingml/2006/main" xmlns:r="http://schemas.openxmlformats.org/officeDocument/2006/relationships" xmlns:p="http://schemas.openxmlformats.org/presentationml/2006/main">
  <p:tag name="NUM" val="7"/>
</p:tagLst>
</file>

<file path=ppt/tags/tag335.xml><?xml version="1.0" encoding="utf-8"?>
<p:tagLst xmlns:a="http://schemas.openxmlformats.org/drawingml/2006/main" xmlns:r="http://schemas.openxmlformats.org/officeDocument/2006/relationships" xmlns:p="http://schemas.openxmlformats.org/presentationml/2006/main">
  <p:tag name="NUM" val="8"/>
</p:tagLst>
</file>

<file path=ppt/tags/tag34.xml><?xml version="1.0" encoding="utf-8"?>
<p:tagLst xmlns:a="http://schemas.openxmlformats.org/drawingml/2006/main" xmlns:r="http://schemas.openxmlformats.org/officeDocument/2006/relationships" xmlns:p="http://schemas.openxmlformats.org/presentationml/2006/main">
  <p:tag name="NUM" val="8"/>
</p:tagLst>
</file>

<file path=ppt/tags/tag35.xml><?xml version="1.0" encoding="utf-8"?>
<p:tagLst xmlns:a="http://schemas.openxmlformats.org/drawingml/2006/main" xmlns:r="http://schemas.openxmlformats.org/officeDocument/2006/relationships" xmlns:p="http://schemas.openxmlformats.org/presentationml/2006/main">
  <p:tag name="NUM" val="9"/>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3"/>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1"/>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3"/>
</p:tagLst>
</file>

<file path=ppt/tags/tag44.xml><?xml version="1.0" encoding="utf-8"?>
<p:tagLst xmlns:a="http://schemas.openxmlformats.org/drawingml/2006/main" xmlns:r="http://schemas.openxmlformats.org/officeDocument/2006/relationships" xmlns:p="http://schemas.openxmlformats.org/presentationml/2006/main">
  <p:tag name="NUM" val="4"/>
</p:tagLst>
</file>

<file path=ppt/tags/tag45.xml><?xml version="1.0" encoding="utf-8"?>
<p:tagLst xmlns:a="http://schemas.openxmlformats.org/drawingml/2006/main" xmlns:r="http://schemas.openxmlformats.org/officeDocument/2006/relationships" xmlns:p="http://schemas.openxmlformats.org/presentationml/2006/main">
  <p:tag name="NUM" val="5"/>
</p:tagLst>
</file>

<file path=ppt/tags/tag46.xml><?xml version="1.0" encoding="utf-8"?>
<p:tagLst xmlns:a="http://schemas.openxmlformats.org/drawingml/2006/main" xmlns:r="http://schemas.openxmlformats.org/officeDocument/2006/relationships" xmlns:p="http://schemas.openxmlformats.org/presentationml/2006/main">
  <p:tag name="NUM" val="6"/>
</p:tagLst>
</file>

<file path=ppt/tags/tag47.xml><?xml version="1.0" encoding="utf-8"?>
<p:tagLst xmlns:a="http://schemas.openxmlformats.org/drawingml/2006/main" xmlns:r="http://schemas.openxmlformats.org/officeDocument/2006/relationships" xmlns:p="http://schemas.openxmlformats.org/presentationml/2006/main">
  <p:tag name="NUM" val="1"/>
</p:tagLst>
</file>

<file path=ppt/tags/tag48.xml><?xml version="1.0" encoding="utf-8"?>
<p:tagLst xmlns:a="http://schemas.openxmlformats.org/drawingml/2006/main" xmlns:r="http://schemas.openxmlformats.org/officeDocument/2006/relationships" xmlns:p="http://schemas.openxmlformats.org/presentationml/2006/main">
  <p:tag name="NUM" val="2"/>
</p:tagLst>
</file>

<file path=ppt/tags/tag49.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50.xml><?xml version="1.0" encoding="utf-8"?>
<p:tagLst xmlns:a="http://schemas.openxmlformats.org/drawingml/2006/main" xmlns:r="http://schemas.openxmlformats.org/officeDocument/2006/relationships" xmlns:p="http://schemas.openxmlformats.org/presentationml/2006/main">
  <p:tag name="NUM" val="2"/>
</p:tagLst>
</file>

<file path=ppt/tags/tag51.xml><?xml version="1.0" encoding="utf-8"?>
<p:tagLst xmlns:a="http://schemas.openxmlformats.org/drawingml/2006/main" xmlns:r="http://schemas.openxmlformats.org/officeDocument/2006/relationships" xmlns:p="http://schemas.openxmlformats.org/presentationml/2006/main">
  <p:tag name="NUM" val="3"/>
</p:tagLst>
</file>

<file path=ppt/tags/tag52.xml><?xml version="1.0" encoding="utf-8"?>
<p:tagLst xmlns:a="http://schemas.openxmlformats.org/drawingml/2006/main" xmlns:r="http://schemas.openxmlformats.org/officeDocument/2006/relationships" xmlns:p="http://schemas.openxmlformats.org/presentationml/2006/main">
  <p:tag name="NUM" val="4"/>
</p:tagLst>
</file>

<file path=ppt/tags/tag53.xml><?xml version="1.0" encoding="utf-8"?>
<p:tagLst xmlns:a="http://schemas.openxmlformats.org/drawingml/2006/main" xmlns:r="http://schemas.openxmlformats.org/officeDocument/2006/relationships" xmlns:p="http://schemas.openxmlformats.org/presentationml/2006/main">
  <p:tag name="NUM" val="5"/>
</p:tagLst>
</file>

<file path=ppt/tags/tag54.xml><?xml version="1.0" encoding="utf-8"?>
<p:tagLst xmlns:a="http://schemas.openxmlformats.org/drawingml/2006/main" xmlns:r="http://schemas.openxmlformats.org/officeDocument/2006/relationships" xmlns:p="http://schemas.openxmlformats.org/presentationml/2006/main">
  <p:tag name="NUM" val="6"/>
</p:tagLst>
</file>

<file path=ppt/tags/tag55.xml><?xml version="1.0" encoding="utf-8"?>
<p:tagLst xmlns:a="http://schemas.openxmlformats.org/drawingml/2006/main" xmlns:r="http://schemas.openxmlformats.org/officeDocument/2006/relationships" xmlns:p="http://schemas.openxmlformats.org/presentationml/2006/main">
  <p:tag name="NUM" val="7"/>
</p:tagLst>
</file>

<file path=ppt/tags/tag56.xml><?xml version="1.0" encoding="utf-8"?>
<p:tagLst xmlns:a="http://schemas.openxmlformats.org/drawingml/2006/main" xmlns:r="http://schemas.openxmlformats.org/officeDocument/2006/relationships" xmlns:p="http://schemas.openxmlformats.org/presentationml/2006/main">
  <p:tag name="NUM" val="8"/>
</p:tagLst>
</file>

<file path=ppt/tags/tag57.xml><?xml version="1.0" encoding="utf-8"?>
<p:tagLst xmlns:a="http://schemas.openxmlformats.org/drawingml/2006/main" xmlns:r="http://schemas.openxmlformats.org/officeDocument/2006/relationships" xmlns:p="http://schemas.openxmlformats.org/presentationml/2006/main">
  <p:tag name="NUM" val="9"/>
</p:tagLst>
</file>

<file path=ppt/tags/tag58.xml><?xml version="1.0" encoding="utf-8"?>
<p:tagLst xmlns:a="http://schemas.openxmlformats.org/drawingml/2006/main" xmlns:r="http://schemas.openxmlformats.org/officeDocument/2006/relationships" xmlns:p="http://schemas.openxmlformats.org/presentationml/2006/main">
  <p:tag name="NUM" val="10"/>
</p:tagLst>
</file>

<file path=ppt/tags/tag59.xml><?xml version="1.0" encoding="utf-8"?>
<p:tagLst xmlns:a="http://schemas.openxmlformats.org/drawingml/2006/main" xmlns:r="http://schemas.openxmlformats.org/officeDocument/2006/relationships" xmlns:p="http://schemas.openxmlformats.org/presentationml/2006/main">
  <p:tag name="NUM" val="11"/>
</p:tagLst>
</file>

<file path=ppt/tags/tag6.xml><?xml version="1.0" encoding="utf-8"?>
<p:tagLst xmlns:a="http://schemas.openxmlformats.org/drawingml/2006/main" xmlns:r="http://schemas.openxmlformats.org/officeDocument/2006/relationships" xmlns:p="http://schemas.openxmlformats.org/presentationml/2006/main">
  <p:tag name="NUM" val="6"/>
</p:tagLst>
</file>

<file path=ppt/tags/tag60.xml><?xml version="1.0" encoding="utf-8"?>
<p:tagLst xmlns:a="http://schemas.openxmlformats.org/drawingml/2006/main" xmlns:r="http://schemas.openxmlformats.org/officeDocument/2006/relationships" xmlns:p="http://schemas.openxmlformats.org/presentationml/2006/main">
  <p:tag name="NUM" val="12"/>
</p:tagLst>
</file>

<file path=ppt/tags/tag61.xml><?xml version="1.0" encoding="utf-8"?>
<p:tagLst xmlns:a="http://schemas.openxmlformats.org/drawingml/2006/main" xmlns:r="http://schemas.openxmlformats.org/officeDocument/2006/relationships" xmlns:p="http://schemas.openxmlformats.org/presentationml/2006/main">
  <p:tag name="NUM" val="13"/>
</p:tagLst>
</file>

<file path=ppt/tags/tag62.xml><?xml version="1.0" encoding="utf-8"?>
<p:tagLst xmlns:a="http://schemas.openxmlformats.org/drawingml/2006/main" xmlns:r="http://schemas.openxmlformats.org/officeDocument/2006/relationships" xmlns:p="http://schemas.openxmlformats.org/presentationml/2006/main">
  <p:tag name="NUM" val="14"/>
</p:tagLst>
</file>

<file path=ppt/tags/tag63.xml><?xml version="1.0" encoding="utf-8"?>
<p:tagLst xmlns:a="http://schemas.openxmlformats.org/drawingml/2006/main" xmlns:r="http://schemas.openxmlformats.org/officeDocument/2006/relationships" xmlns:p="http://schemas.openxmlformats.org/presentationml/2006/main">
  <p:tag name="NUM" val="15"/>
</p:tagLst>
</file>

<file path=ppt/tags/tag64.xml><?xml version="1.0" encoding="utf-8"?>
<p:tagLst xmlns:a="http://schemas.openxmlformats.org/drawingml/2006/main" xmlns:r="http://schemas.openxmlformats.org/officeDocument/2006/relationships" xmlns:p="http://schemas.openxmlformats.org/presentationml/2006/main">
  <p:tag name="NUM" val="16"/>
</p:tagLst>
</file>

<file path=ppt/tags/tag65.xml><?xml version="1.0" encoding="utf-8"?>
<p:tagLst xmlns:a="http://schemas.openxmlformats.org/drawingml/2006/main" xmlns:r="http://schemas.openxmlformats.org/officeDocument/2006/relationships" xmlns:p="http://schemas.openxmlformats.org/presentationml/2006/main">
  <p:tag name="NUM" val="17"/>
</p:tagLst>
</file>

<file path=ppt/tags/tag66.xml><?xml version="1.0" encoding="utf-8"?>
<p:tagLst xmlns:a="http://schemas.openxmlformats.org/drawingml/2006/main" xmlns:r="http://schemas.openxmlformats.org/officeDocument/2006/relationships" xmlns:p="http://schemas.openxmlformats.org/presentationml/2006/main">
  <p:tag name="NUM" val="18"/>
</p:tagLst>
</file>

<file path=ppt/tags/tag67.xml><?xml version="1.0" encoding="utf-8"?>
<p:tagLst xmlns:a="http://schemas.openxmlformats.org/drawingml/2006/main" xmlns:r="http://schemas.openxmlformats.org/officeDocument/2006/relationships" xmlns:p="http://schemas.openxmlformats.org/presentationml/2006/main">
  <p:tag name="NUM" val="1"/>
</p:tagLst>
</file>

<file path=ppt/tags/tag68.xml><?xml version="1.0" encoding="utf-8"?>
<p:tagLst xmlns:a="http://schemas.openxmlformats.org/drawingml/2006/main" xmlns:r="http://schemas.openxmlformats.org/officeDocument/2006/relationships" xmlns:p="http://schemas.openxmlformats.org/presentationml/2006/main">
  <p:tag name="NUM" val="2"/>
</p:tagLst>
</file>

<file path=ppt/tags/tag69.xml><?xml version="1.0" encoding="utf-8"?>
<p:tagLst xmlns:a="http://schemas.openxmlformats.org/drawingml/2006/main" xmlns:r="http://schemas.openxmlformats.org/officeDocument/2006/relationships" xmlns:p="http://schemas.openxmlformats.org/presentationml/2006/main">
  <p:tag name="NUM" val="3"/>
</p:tagLst>
</file>

<file path=ppt/tags/tag7.xml><?xml version="1.0" encoding="utf-8"?>
<p:tagLst xmlns:a="http://schemas.openxmlformats.org/drawingml/2006/main" xmlns:r="http://schemas.openxmlformats.org/officeDocument/2006/relationships" xmlns:p="http://schemas.openxmlformats.org/presentationml/2006/main">
  <p:tag name="NUM" val="1"/>
</p:tagLst>
</file>

<file path=ppt/tags/tag70.xml><?xml version="1.0" encoding="utf-8"?>
<p:tagLst xmlns:a="http://schemas.openxmlformats.org/drawingml/2006/main" xmlns:r="http://schemas.openxmlformats.org/officeDocument/2006/relationships" xmlns:p="http://schemas.openxmlformats.org/presentationml/2006/main">
  <p:tag name="NUM" val="4"/>
</p:tagLst>
</file>

<file path=ppt/tags/tag71.xml><?xml version="1.0" encoding="utf-8"?>
<p:tagLst xmlns:a="http://schemas.openxmlformats.org/drawingml/2006/main" xmlns:r="http://schemas.openxmlformats.org/officeDocument/2006/relationships" xmlns:p="http://schemas.openxmlformats.org/presentationml/2006/main">
  <p:tag name="NUM" val="5"/>
</p:tagLst>
</file>

<file path=ppt/tags/tag72.xml><?xml version="1.0" encoding="utf-8"?>
<p:tagLst xmlns:a="http://schemas.openxmlformats.org/drawingml/2006/main" xmlns:r="http://schemas.openxmlformats.org/officeDocument/2006/relationships" xmlns:p="http://schemas.openxmlformats.org/presentationml/2006/main">
  <p:tag name="NUM" val="6"/>
</p:tagLst>
</file>

<file path=ppt/tags/tag73.xml><?xml version="1.0" encoding="utf-8"?>
<p:tagLst xmlns:a="http://schemas.openxmlformats.org/drawingml/2006/main" xmlns:r="http://schemas.openxmlformats.org/officeDocument/2006/relationships" xmlns:p="http://schemas.openxmlformats.org/presentationml/2006/main">
  <p:tag name="NUM" val="7"/>
</p:tagLst>
</file>

<file path=ppt/tags/tag74.xml><?xml version="1.0" encoding="utf-8"?>
<p:tagLst xmlns:a="http://schemas.openxmlformats.org/drawingml/2006/main" xmlns:r="http://schemas.openxmlformats.org/officeDocument/2006/relationships" xmlns:p="http://schemas.openxmlformats.org/presentationml/2006/main">
  <p:tag name="NUM" val="8"/>
</p:tagLst>
</file>

<file path=ppt/tags/tag75.xml><?xml version="1.0" encoding="utf-8"?>
<p:tagLst xmlns:a="http://schemas.openxmlformats.org/drawingml/2006/main" xmlns:r="http://schemas.openxmlformats.org/officeDocument/2006/relationships" xmlns:p="http://schemas.openxmlformats.org/presentationml/2006/main">
  <p:tag name="NUM" val="1"/>
</p:tagLst>
</file>

<file path=ppt/tags/tag76.xml><?xml version="1.0" encoding="utf-8"?>
<p:tagLst xmlns:a="http://schemas.openxmlformats.org/drawingml/2006/main" xmlns:r="http://schemas.openxmlformats.org/officeDocument/2006/relationships" xmlns:p="http://schemas.openxmlformats.org/presentationml/2006/main">
  <p:tag name="NUM" val="2"/>
</p:tagLst>
</file>

<file path=ppt/tags/tag77.xml><?xml version="1.0" encoding="utf-8"?>
<p:tagLst xmlns:a="http://schemas.openxmlformats.org/drawingml/2006/main" xmlns:r="http://schemas.openxmlformats.org/officeDocument/2006/relationships" xmlns:p="http://schemas.openxmlformats.org/presentationml/2006/main">
  <p:tag name="NUM" val="3"/>
</p:tagLst>
</file>

<file path=ppt/tags/tag78.xml><?xml version="1.0" encoding="utf-8"?>
<p:tagLst xmlns:a="http://schemas.openxmlformats.org/drawingml/2006/main" xmlns:r="http://schemas.openxmlformats.org/officeDocument/2006/relationships" xmlns:p="http://schemas.openxmlformats.org/presentationml/2006/main">
  <p:tag name="NUM" val="4"/>
</p:tagLst>
</file>

<file path=ppt/tags/tag79.xml><?xml version="1.0" encoding="utf-8"?>
<p:tagLst xmlns:a="http://schemas.openxmlformats.org/drawingml/2006/main" xmlns:r="http://schemas.openxmlformats.org/officeDocument/2006/relationships" xmlns:p="http://schemas.openxmlformats.org/presentationml/2006/main">
  <p:tag name="NUM" val="5"/>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80.xml><?xml version="1.0" encoding="utf-8"?>
<p:tagLst xmlns:a="http://schemas.openxmlformats.org/drawingml/2006/main" xmlns:r="http://schemas.openxmlformats.org/officeDocument/2006/relationships" xmlns:p="http://schemas.openxmlformats.org/presentationml/2006/main">
  <p:tag name="NUM" val="1"/>
</p:tagLst>
</file>

<file path=ppt/tags/tag81.xml><?xml version="1.0" encoding="utf-8"?>
<p:tagLst xmlns:a="http://schemas.openxmlformats.org/drawingml/2006/main" xmlns:r="http://schemas.openxmlformats.org/officeDocument/2006/relationships" xmlns:p="http://schemas.openxmlformats.org/presentationml/2006/main">
  <p:tag name="NUM" val="2"/>
</p:tagLst>
</file>

<file path=ppt/tags/tag82.xml><?xml version="1.0" encoding="utf-8"?>
<p:tagLst xmlns:a="http://schemas.openxmlformats.org/drawingml/2006/main" xmlns:r="http://schemas.openxmlformats.org/officeDocument/2006/relationships" xmlns:p="http://schemas.openxmlformats.org/presentationml/2006/main">
  <p:tag name="NUM" val="3"/>
</p:tagLst>
</file>

<file path=ppt/tags/tag83.xml><?xml version="1.0" encoding="utf-8"?>
<p:tagLst xmlns:a="http://schemas.openxmlformats.org/drawingml/2006/main" xmlns:r="http://schemas.openxmlformats.org/officeDocument/2006/relationships" xmlns:p="http://schemas.openxmlformats.org/presentationml/2006/main">
  <p:tag name="NUM" val="4"/>
</p:tagLst>
</file>

<file path=ppt/tags/tag84.xml><?xml version="1.0" encoding="utf-8"?>
<p:tagLst xmlns:a="http://schemas.openxmlformats.org/drawingml/2006/main" xmlns:r="http://schemas.openxmlformats.org/officeDocument/2006/relationships" xmlns:p="http://schemas.openxmlformats.org/presentationml/2006/main">
  <p:tag name="NUM" val="5"/>
</p:tagLst>
</file>

<file path=ppt/tags/tag85.xml><?xml version="1.0" encoding="utf-8"?>
<p:tagLst xmlns:a="http://schemas.openxmlformats.org/drawingml/2006/main" xmlns:r="http://schemas.openxmlformats.org/officeDocument/2006/relationships" xmlns:p="http://schemas.openxmlformats.org/presentationml/2006/main">
  <p:tag name="NUM" val="6"/>
</p:tagLst>
</file>

<file path=ppt/tags/tag86.xml><?xml version="1.0" encoding="utf-8"?>
<p:tagLst xmlns:a="http://schemas.openxmlformats.org/drawingml/2006/main" xmlns:r="http://schemas.openxmlformats.org/officeDocument/2006/relationships" xmlns:p="http://schemas.openxmlformats.org/presentationml/2006/main">
  <p:tag name="NUM" val="7"/>
</p:tagLst>
</file>

<file path=ppt/tags/tag87.xml><?xml version="1.0" encoding="utf-8"?>
<p:tagLst xmlns:a="http://schemas.openxmlformats.org/drawingml/2006/main" xmlns:r="http://schemas.openxmlformats.org/officeDocument/2006/relationships" xmlns:p="http://schemas.openxmlformats.org/presentationml/2006/main">
  <p:tag name="NUM" val="8"/>
</p:tagLst>
</file>

<file path=ppt/tags/tag88.xml><?xml version="1.0" encoding="utf-8"?>
<p:tagLst xmlns:a="http://schemas.openxmlformats.org/drawingml/2006/main" xmlns:r="http://schemas.openxmlformats.org/officeDocument/2006/relationships" xmlns:p="http://schemas.openxmlformats.org/presentationml/2006/main">
  <p:tag name="NUM" val="9"/>
</p:tagLst>
</file>

<file path=ppt/tags/tag89.xml><?xml version="1.0" encoding="utf-8"?>
<p:tagLst xmlns:a="http://schemas.openxmlformats.org/drawingml/2006/main" xmlns:r="http://schemas.openxmlformats.org/officeDocument/2006/relationships" xmlns:p="http://schemas.openxmlformats.org/presentationml/2006/main">
  <p:tag name="NUM" val="10"/>
</p:tagLst>
</file>

<file path=ppt/tags/tag9.xml><?xml version="1.0" encoding="utf-8"?>
<p:tagLst xmlns:a="http://schemas.openxmlformats.org/drawingml/2006/main" xmlns:r="http://schemas.openxmlformats.org/officeDocument/2006/relationships" xmlns:p="http://schemas.openxmlformats.org/presentationml/2006/main">
  <p:tag name="NUM" val="3"/>
</p:tagLst>
</file>

<file path=ppt/tags/tag90.xml><?xml version="1.0" encoding="utf-8"?>
<p:tagLst xmlns:a="http://schemas.openxmlformats.org/drawingml/2006/main" xmlns:r="http://schemas.openxmlformats.org/officeDocument/2006/relationships" xmlns:p="http://schemas.openxmlformats.org/presentationml/2006/main">
  <p:tag name="NUM" val="11"/>
</p:tagLst>
</file>

<file path=ppt/tags/tag91.xml><?xml version="1.0" encoding="utf-8"?>
<p:tagLst xmlns:a="http://schemas.openxmlformats.org/drawingml/2006/main" xmlns:r="http://schemas.openxmlformats.org/officeDocument/2006/relationships" xmlns:p="http://schemas.openxmlformats.org/presentationml/2006/main">
  <p:tag name="NUM" val="12"/>
</p:tagLst>
</file>

<file path=ppt/tags/tag92.xml><?xml version="1.0" encoding="utf-8"?>
<p:tagLst xmlns:a="http://schemas.openxmlformats.org/drawingml/2006/main" xmlns:r="http://schemas.openxmlformats.org/officeDocument/2006/relationships" xmlns:p="http://schemas.openxmlformats.org/presentationml/2006/main">
  <p:tag name="NUM" val="13"/>
</p:tagLst>
</file>

<file path=ppt/tags/tag93.xml><?xml version="1.0" encoding="utf-8"?>
<p:tagLst xmlns:a="http://schemas.openxmlformats.org/drawingml/2006/main" xmlns:r="http://schemas.openxmlformats.org/officeDocument/2006/relationships" xmlns:p="http://schemas.openxmlformats.org/presentationml/2006/main">
  <p:tag name="NUM" val="14"/>
</p:tagLst>
</file>

<file path=ppt/tags/tag94.xml><?xml version="1.0" encoding="utf-8"?>
<p:tagLst xmlns:a="http://schemas.openxmlformats.org/drawingml/2006/main" xmlns:r="http://schemas.openxmlformats.org/officeDocument/2006/relationships" xmlns:p="http://schemas.openxmlformats.org/presentationml/2006/main">
  <p:tag name="NUM" val="15"/>
</p:tagLst>
</file>

<file path=ppt/tags/tag95.xml><?xml version="1.0" encoding="utf-8"?>
<p:tagLst xmlns:a="http://schemas.openxmlformats.org/drawingml/2006/main" xmlns:r="http://schemas.openxmlformats.org/officeDocument/2006/relationships" xmlns:p="http://schemas.openxmlformats.org/presentationml/2006/main">
  <p:tag name="NUM" val="16"/>
</p:tagLst>
</file>

<file path=ppt/tags/tag96.xml><?xml version="1.0" encoding="utf-8"?>
<p:tagLst xmlns:a="http://schemas.openxmlformats.org/drawingml/2006/main" xmlns:r="http://schemas.openxmlformats.org/officeDocument/2006/relationships" xmlns:p="http://schemas.openxmlformats.org/presentationml/2006/main">
  <p:tag name="NUM" val="17"/>
</p:tagLst>
</file>

<file path=ppt/tags/tag97.xml><?xml version="1.0" encoding="utf-8"?>
<p:tagLst xmlns:a="http://schemas.openxmlformats.org/drawingml/2006/main" xmlns:r="http://schemas.openxmlformats.org/officeDocument/2006/relationships" xmlns:p="http://schemas.openxmlformats.org/presentationml/2006/main">
  <p:tag name="NUM" val="18"/>
</p:tagLst>
</file>

<file path=ppt/tags/tag98.xml><?xml version="1.0" encoding="utf-8"?>
<p:tagLst xmlns:a="http://schemas.openxmlformats.org/drawingml/2006/main" xmlns:r="http://schemas.openxmlformats.org/officeDocument/2006/relationships" xmlns:p="http://schemas.openxmlformats.org/presentationml/2006/main">
  <p:tag name="NUM" val="19"/>
</p:tagLst>
</file>

<file path=ppt/tags/tag99.xml><?xml version="1.0" encoding="utf-8"?>
<p:tagLst xmlns:a="http://schemas.openxmlformats.org/drawingml/2006/main" xmlns:r="http://schemas.openxmlformats.org/officeDocument/2006/relationships" xmlns:p="http://schemas.openxmlformats.org/presentationml/2006/main">
  <p:tag name="NUM" val="20"/>
</p:tagLst>
</file>

<file path=ppt/theme/theme1.xml><?xml version="1.0" encoding="utf-8"?>
<a:theme xmlns:a="http://schemas.openxmlformats.org/drawingml/2006/main" name="Theme1">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35">
      <a:majorFont>
        <a:latin typeface="Arial Nova"/>
        <a:ea typeface=""/>
        <a:cs typeface=""/>
      </a:majorFont>
      <a:minorFont>
        <a:latin typeface="Arial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wissPresentation A_Win32_MW_JS_SL_v2" id="{44541DF4-21D6-4F7A-B904-007D7865A971}" vid="{47A233BE-44D9-439C-9A9E-AF9EA0822A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426e97fa315356fffbdcd9876fe988c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14b8f0def80e6d70ce3def20c90759a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9D363B3-DC66-45B9-8B2A-DA220F5DD1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81B53F0-FE0E-4C4C-84FF-93580062270A}">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3149A8C3-21EC-4C35-871F-CCC7148089A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{F65F6B0D-74E1-F542-AD86-4FE6D52513A5}tf10001119_mac</Template>
  <TotalTime>0</TotalTime>
  <Words>4183</Words>
  <Application>Microsoft Office PowerPoint</Application>
  <PresentationFormat>Widescreen</PresentationFormat>
  <Paragraphs>675</Paragraphs>
  <Slides>42</Slides>
  <Notes>42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42</vt:i4>
      </vt:variant>
    </vt:vector>
  </HeadingPairs>
  <TitlesOfParts>
    <vt:vector size="52" baseType="lpstr">
      <vt:lpstr>-apple-system</vt:lpstr>
      <vt:lpstr>Arial</vt:lpstr>
      <vt:lpstr>Arial Nova</vt:lpstr>
      <vt:lpstr>Arial Nova (Headings)</vt:lpstr>
      <vt:lpstr>Calibri</vt:lpstr>
      <vt:lpstr>Courier New</vt:lpstr>
      <vt:lpstr>Quattrocento Sans</vt:lpstr>
      <vt:lpstr>Symbol</vt:lpstr>
      <vt:lpstr>Wingdings</vt:lpstr>
      <vt:lpstr>Theme1</vt:lpstr>
      <vt:lpstr>In favor or against the codependency concept: A narrative review of arguments in literature</vt:lpstr>
      <vt:lpstr>Presentation structure</vt:lpstr>
      <vt:lpstr>The codependency definitions</vt:lpstr>
      <vt:lpstr>Codependency (CD)</vt:lpstr>
      <vt:lpstr>“</vt:lpstr>
      <vt:lpstr>2. Psychological disorder/personality traits</vt:lpstr>
      <vt:lpstr>3. Specific Behaviours</vt:lpstr>
      <vt:lpstr>The codependency definitions</vt:lpstr>
      <vt:lpstr>Narrative review</vt:lpstr>
      <vt:lpstr>Methodology</vt:lpstr>
      <vt:lpstr>Results</vt:lpstr>
      <vt:lpstr>PowerPoint Presentation</vt:lpstr>
      <vt:lpstr>Results</vt:lpstr>
      <vt:lpstr>Results </vt:lpstr>
      <vt:lpstr>Results</vt:lpstr>
      <vt:lpstr>1. Lack of a clear definition</vt:lpstr>
      <vt:lpstr>The ambiguity of the concept makes it difficult to reject </vt:lpstr>
      <vt:lpstr>Benefits of a broad definition</vt:lpstr>
      <vt:lpstr>Counselors from different backgrounds can reliably identify codependent behaviours</vt:lpstr>
      <vt:lpstr>Benefits of a broad definition</vt:lpstr>
      <vt:lpstr>Results</vt:lpstr>
      <vt:lpstr>2. Limitations of hypotheses and etiological theories of codependency</vt:lpstr>
      <vt:lpstr>"Codependent" people would have a personality disorder</vt:lpstr>
      <vt:lpstr>Support for etiological hypotheses and theories</vt:lpstr>
      <vt:lpstr>Support for etiological hypotheses and theories</vt:lpstr>
      <vt:lpstr>Support for etiological hypotheses and theories</vt:lpstr>
      <vt:lpstr>Results</vt:lpstr>
      <vt:lpstr>Clinical issues</vt:lpstr>
      <vt:lpstr>Clinical issues</vt:lpstr>
      <vt:lpstr>Clinical usefulness of the concept</vt:lpstr>
      <vt:lpstr>Clinical usefulness of the concept</vt:lpstr>
      <vt:lpstr>The importance of addressing dysfunctional elements</vt:lpstr>
      <vt:lpstr>Results</vt:lpstr>
      <vt:lpstr>Concept taken up by popular psychology</vt:lpstr>
      <vt:lpstr>Popularity of the concept</vt:lpstr>
      <vt:lpstr>Results</vt:lpstr>
      <vt:lpstr>Feminist criticism</vt:lpstr>
      <vt:lpstr>Evolution of the concept</vt:lpstr>
      <vt:lpstr>Conclusion </vt:lpstr>
      <vt:lpstr>THANK YOU! Dank u wel!</vt:lpstr>
      <vt:lpstr>Undue pressure from those who promote the concept</vt:lpstr>
      <vt:lpstr>Could prevent the use of inappropriate therapeutic means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2020-10-14T20:00:28Z</dcterms:created>
  <dcterms:modified xsi:type="dcterms:W3CDTF">2023-06-14T20:22:17Z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