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6" r:id="rId2"/>
    <p:sldId id="300" r:id="rId3"/>
    <p:sldId id="257" r:id="rId4"/>
    <p:sldId id="272" r:id="rId5"/>
    <p:sldId id="273" r:id="rId6"/>
    <p:sldId id="275" r:id="rId7"/>
    <p:sldId id="276" r:id="rId8"/>
    <p:sldId id="281" r:id="rId9"/>
    <p:sldId id="277" r:id="rId10"/>
    <p:sldId id="284" r:id="rId11"/>
    <p:sldId id="278" r:id="rId12"/>
    <p:sldId id="279" r:id="rId13"/>
    <p:sldId id="280" r:id="rId14"/>
    <p:sldId id="292" r:id="rId15"/>
    <p:sldId id="291" r:id="rId16"/>
    <p:sldId id="282" r:id="rId17"/>
    <p:sldId id="290" r:id="rId18"/>
    <p:sldId id="301" r:id="rId19"/>
    <p:sldId id="283" r:id="rId20"/>
    <p:sldId id="299" r:id="rId21"/>
    <p:sldId id="286" r:id="rId22"/>
    <p:sldId id="293" r:id="rId23"/>
    <p:sldId id="288" r:id="rId24"/>
    <p:sldId id="294" r:id="rId25"/>
    <p:sldId id="287" r:id="rId26"/>
    <p:sldId id="289" r:id="rId27"/>
    <p:sldId id="295" r:id="rId28"/>
    <p:sldId id="296" r:id="rId29"/>
    <p:sldId id="297" r:id="rId30"/>
    <p:sldId id="29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69"/>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07T17:15:48.55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135 396,'-1'14,"-1"0,-1 0,0-1,0 1,-2-1,-11 25,-1 4,4-6,-9 22,-14 65,31-102,2-1,0 1,1-1,1 1,1-1,1 1,5 25,0-19,2 0,0 0,2-1,25 46,-27-54,-1 0,8 28,-11-29,1-1,1 0,0-1,9 16,1-7,1-1,0-1,2 0,0-1,1-2,2 0,38 27,-42-32,0 2,28 31,-33-32,2 0,0-1,33 24,-29-25,0 0,-2 1,22 21,-6-5,2-2,0-2,72 39,15 12,-88-57,0-2,1-1,1-2,50 15,-65-23,73 21,104 17,-14-5,-19 9,-133-37,0 1,59 36,-1 1,146 59,-79-40,-119-52,80 23,133 20,-131-41,191 6,126-25,-204-3,1202 3,-953 17,-29 0,696-16,-527-2,1468 1,-626 0,-1393-2,0-3,110-22,106-34,-230 49,96-6,59 10,-85 4,-89 2,0-2,-1-2,0-1,0-2,-1-1,0-2,61-30,-71 30,1 1,1 1,-1 1,2 1,-1 2,1 1,50-3,326 6,-226 4,-44-1,170-3,-238-2,-1-2,98-24,-121 16,-1-1,0-2,-2-2,0-2,-1-1,41-32,-23 8,-43 33,1 0,30-18,-41 29,10-7,0 1,0 1,1 1,0 0,1 0,17-3,162-37,16-3,-195 47,-2 0,1-1,0 0,0-1,-1-1,0-1,0 0,0 0,19-14,-20 10,-2 0,1 0,-1-1,-1-1,0 0,-1 0,0-1,-1 0,0-1,-1 0,9-25,-8 13,-2 0,0 0,-2 0,-1 0,-1-1,-1-30,-6-371,5 419,-1-1,0 1,0 0,-1 0,0 0,-1 0,-7-16,-1 3,-22-32,21 37,1 0,1-2,-12-28,14 24,-2 0,0 0,-1 1,-20-28,-20-16,35 47,0 0,1-1,2-1,-19-36,22 29,-14-27,22 51,0 0,-1 1,0-1,0 0,0 1,0-1,0 1,-1 0,0 0,-6-4,0 2,0 1,-1 0,0 1,1 0,-1 0,0 1,-15 0,-84-1,79 4,-66-4,1-4,0-4,0-4,-98-29,-201-33,220 47,-3-4,-128-22,217 45,-102 0,-91 15,58 0,-1102-4,1197 1,-225 29,253-5,65-15,-48 8,-64-5,-190-7,233-7,-1862-2,496 3,1320 2,-199 28,233-13,-164 21,-9-23,-50-16,-492-21,-90-69,566 21,198 34,111 28,0 2,-51 0,-97 8,81 0,-893 0,789-18,22 0,-340 14,282 4,223-2,0 1,0 2,1 1,-1 1,1 2,0 1,-51 21,44-11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07T17:15:51.78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67 467,'-10'158,"0"-54,-29 342,36-430,1-18,0-26,1-488,3 238,-1 249,1 25,1 9,5 28,-1 1,4 41,-3-14,35 209,40 309,-77-530,1 0,3-1,17 49,-20-83,-7-14,0 0,0 0,0 0,0 0,1 0,-1 0,0 0,0 0,0 0,0 0,0 0,0 0,1 0,-1 0,0 0,0 0,0 0,0 0,0 0,0 0,1 0,-1 0,0 0,0 0,0 0,0 0,0 0,0 0,0 0,0-1,1 1,-1 0,0 0,0 0,0 0,0 0,0 0,0 0,0 0,0-1,0 1,0 0,0 0,0 0,0 0,0 0,0 0,0-1,0 1,0 0,4-31,-2-437,-5 215,2 194,0 3,7-60,-4 98,1 1,1 0,0 0,1 0,1 1,0-1,16-26,-9 27,-13 16,1 0,-1 0,0-1,0 1,1 0,-1 0,1 0,-1 0,0 0,1-1,-1 1,0 0,1 0,-1 0,0 0,1 0,-1 0,1 0,-1 0,0 0,1 0,-1 1,0-1,1 0,-1 0,0 0,1 0,0 1,0 1,1 0,-1 1,0-1,0 0,0 1,0-1,0 1,0-1,-1 1,1 0,-1-1,0 1,0 4,3 55,-4 0,-10 73,9-110,-85 544,54-384,18-105,9-60,6-20,0 0,0 0,0 0,0 0,0 0,0-1,0 1,0 0,0 0,0 0,0 0,0 0,-1 0,1 0,0 0,0 0,0-1,0 1,0 0,0 0,0 0,0 0,0 0,0 0,0 0,0 0,0 0,0 0,0 0,-1 0,1 0,0 0,0-1,0 1,0 0,0 0,0 0,0 0,0 0,0 0,-1 0,1 0,0 0,0 0,0 0,0 0,0 0,0 0,0 0,0 0,0 1,-1-1,1 0,0 0,0 0,0 0,0 0,0 0,0 0,0 0,0 0,0 0,0 0,0 0,0 0,0 0,-1 1,-2-38,2-466,4 287,-1-688,-2 911,-14 631,-28-164,34-401,3 97,5-142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07T17:18:34.962"/>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07T17:18:59.042"/>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6-07T17:19:12.580"/>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A8B84F-EE48-4F9E-AC66-3DC7DC9384BE}" type="datetimeFigureOut">
              <a:rPr lang="it-IT" smtClean="0"/>
              <a:t>08/06/2023</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4E069-401D-491A-8D1E-F6551698262E}" type="slidenum">
              <a:rPr lang="it-IT" smtClean="0"/>
              <a:t>‹#›</a:t>
            </a:fld>
            <a:endParaRPr lang="it-IT" dirty="0"/>
          </a:p>
        </p:txBody>
      </p:sp>
    </p:spTree>
    <p:extLst>
      <p:ext uri="{BB962C8B-B14F-4D97-AF65-F5344CB8AC3E}">
        <p14:creationId xmlns:p14="http://schemas.microsoft.com/office/powerpoint/2010/main" val="1711399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C55CCBA-EC9B-4095-875A-F94DCE1981E8}" type="datetime1">
              <a:rPr lang="it-IT" smtClean="0"/>
              <a:t>08/06/2023</a:t>
            </a:fld>
            <a:endParaRPr lang="it-IT" dirty="0"/>
          </a:p>
        </p:txBody>
      </p:sp>
      <p:sp>
        <p:nvSpPr>
          <p:cNvPr id="5" name="Footer Placeholder 4"/>
          <p:cNvSpPr>
            <a:spLocks noGrp="1"/>
          </p:cNvSpPr>
          <p:nvPr>
            <p:ph type="ftr" sz="quarter" idx="11"/>
          </p:nvPr>
        </p:nvSpPr>
        <p:spPr/>
        <p:txBody>
          <a:bodyPr/>
          <a:lstStyle/>
          <a:p>
            <a:r>
              <a:rPr lang="it-IT" dirty="0"/>
              <a:t>AFINet 2023     -     Rotterdam                           </a:t>
            </a:r>
          </a:p>
        </p:txBody>
      </p:sp>
      <p:sp>
        <p:nvSpPr>
          <p:cNvPr id="6" name="Slide Number Placeholder 5"/>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1329616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2EBEB74-4F15-488D-B292-41FD1F3344AE}" type="datetime1">
              <a:rPr lang="it-IT" smtClean="0"/>
              <a:t>08/06/2023</a:t>
            </a:fld>
            <a:endParaRPr lang="it-IT" dirty="0"/>
          </a:p>
        </p:txBody>
      </p:sp>
      <p:sp>
        <p:nvSpPr>
          <p:cNvPr id="8" name="Footer Placeholder 7"/>
          <p:cNvSpPr>
            <a:spLocks noGrp="1"/>
          </p:cNvSpPr>
          <p:nvPr>
            <p:ph type="ftr" sz="quarter" idx="11"/>
          </p:nvPr>
        </p:nvSpPr>
        <p:spPr/>
        <p:txBody>
          <a:bodyPr/>
          <a:lstStyle/>
          <a:p>
            <a:r>
              <a:rPr lang="it-IT" dirty="0"/>
              <a:t>AFINet 2023     -     Rotterdam                           </a:t>
            </a:r>
          </a:p>
        </p:txBody>
      </p:sp>
      <p:sp>
        <p:nvSpPr>
          <p:cNvPr id="9" name="Slide Number Placeholder 8"/>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2740470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6ECB71B-F882-43B5-9987-EF2CDD51912D}" type="datetime1">
              <a:rPr lang="it-IT" smtClean="0"/>
              <a:t>08/06/2023</a:t>
            </a:fld>
            <a:endParaRPr lang="it-IT" dirty="0"/>
          </a:p>
        </p:txBody>
      </p:sp>
      <p:sp>
        <p:nvSpPr>
          <p:cNvPr id="8" name="Footer Placeholder 7"/>
          <p:cNvSpPr>
            <a:spLocks noGrp="1"/>
          </p:cNvSpPr>
          <p:nvPr>
            <p:ph type="ftr" sz="quarter" idx="11"/>
          </p:nvPr>
        </p:nvSpPr>
        <p:spPr/>
        <p:txBody>
          <a:bodyPr/>
          <a:lstStyle/>
          <a:p>
            <a:r>
              <a:rPr lang="it-IT" dirty="0"/>
              <a:t>AFINet 2023     -     Rotterdam                           </a:t>
            </a:r>
          </a:p>
        </p:txBody>
      </p:sp>
      <p:sp>
        <p:nvSpPr>
          <p:cNvPr id="9" name="Slide Number Placeholder 8"/>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3652558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700BFD-60D0-4674-B566-0E48CDD184ED}" type="datetime1">
              <a:rPr lang="it-IT" smtClean="0"/>
              <a:t>08/06/2023</a:t>
            </a:fld>
            <a:endParaRPr lang="it-IT" dirty="0"/>
          </a:p>
        </p:txBody>
      </p:sp>
      <p:sp>
        <p:nvSpPr>
          <p:cNvPr id="5" name="Footer Placeholder 4"/>
          <p:cNvSpPr>
            <a:spLocks noGrp="1"/>
          </p:cNvSpPr>
          <p:nvPr>
            <p:ph type="ftr" sz="quarter" idx="11"/>
          </p:nvPr>
        </p:nvSpPr>
        <p:spPr/>
        <p:txBody>
          <a:bodyPr/>
          <a:lstStyle/>
          <a:p>
            <a:r>
              <a:rPr lang="it-IT" dirty="0"/>
              <a:t>AFINet 2023     -     Rotterdam                           </a:t>
            </a:r>
          </a:p>
        </p:txBody>
      </p:sp>
      <p:sp>
        <p:nvSpPr>
          <p:cNvPr id="6" name="Slide Number Placeholder 5"/>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998025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56B95EA-9033-4C99-937F-F1A51FA1054B}" type="datetime1">
              <a:rPr lang="it-IT" smtClean="0"/>
              <a:t>08/06/2023</a:t>
            </a:fld>
            <a:endParaRPr lang="it-IT" dirty="0"/>
          </a:p>
        </p:txBody>
      </p:sp>
      <p:sp>
        <p:nvSpPr>
          <p:cNvPr id="5" name="Footer Placeholder 4"/>
          <p:cNvSpPr>
            <a:spLocks noGrp="1"/>
          </p:cNvSpPr>
          <p:nvPr>
            <p:ph type="ftr" sz="quarter" idx="11"/>
          </p:nvPr>
        </p:nvSpPr>
        <p:spPr/>
        <p:txBody>
          <a:bodyPr/>
          <a:lstStyle/>
          <a:p>
            <a:r>
              <a:rPr lang="it-IT" dirty="0"/>
              <a:t>AFINet 2023     -     Rotterdam                           </a:t>
            </a:r>
          </a:p>
        </p:txBody>
      </p:sp>
      <p:sp>
        <p:nvSpPr>
          <p:cNvPr id="6" name="Slide Number Placeholder 5"/>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60384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80D4B961-5DBE-45AE-869F-22AFF88E0090}" type="datetime1">
              <a:rPr lang="it-IT" smtClean="0"/>
              <a:t>08/06/2023</a:t>
            </a:fld>
            <a:endParaRPr lang="it-IT" dirty="0"/>
          </a:p>
        </p:txBody>
      </p:sp>
      <p:sp>
        <p:nvSpPr>
          <p:cNvPr id="9" name="Footer Placeholder 8"/>
          <p:cNvSpPr>
            <a:spLocks noGrp="1"/>
          </p:cNvSpPr>
          <p:nvPr>
            <p:ph type="ftr" sz="quarter" idx="11"/>
          </p:nvPr>
        </p:nvSpPr>
        <p:spPr/>
        <p:txBody>
          <a:bodyPr/>
          <a:lstStyle/>
          <a:p>
            <a:r>
              <a:rPr lang="it-IT" dirty="0"/>
              <a:t>AFINet 2023     -     Rotterdam                           </a:t>
            </a:r>
          </a:p>
        </p:txBody>
      </p:sp>
      <p:sp>
        <p:nvSpPr>
          <p:cNvPr id="10" name="Slide Number Placeholder 9"/>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49769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Date Placeholder 1"/>
          <p:cNvSpPr>
            <a:spLocks noGrp="1"/>
          </p:cNvSpPr>
          <p:nvPr>
            <p:ph type="dt" sz="half" idx="10"/>
          </p:nvPr>
        </p:nvSpPr>
        <p:spPr/>
        <p:txBody>
          <a:bodyPr/>
          <a:lstStyle/>
          <a:p>
            <a:fld id="{57FDC2B8-0E23-4546-A061-45F04DB4B45C}" type="datetime1">
              <a:rPr lang="it-IT" smtClean="0"/>
              <a:t>08/06/2023</a:t>
            </a:fld>
            <a:endParaRPr lang="it-IT" dirty="0"/>
          </a:p>
        </p:txBody>
      </p:sp>
      <p:sp>
        <p:nvSpPr>
          <p:cNvPr id="11" name="Footer Placeholder 10"/>
          <p:cNvSpPr>
            <a:spLocks noGrp="1"/>
          </p:cNvSpPr>
          <p:nvPr>
            <p:ph type="ftr" sz="quarter" idx="11"/>
          </p:nvPr>
        </p:nvSpPr>
        <p:spPr/>
        <p:txBody>
          <a:bodyPr/>
          <a:lstStyle/>
          <a:p>
            <a:r>
              <a:rPr lang="it-IT" dirty="0"/>
              <a:t>AFINet 2023     -     Rotterdam                           </a:t>
            </a:r>
          </a:p>
        </p:txBody>
      </p:sp>
      <p:sp>
        <p:nvSpPr>
          <p:cNvPr id="12" name="Slide Number Placeholder 11"/>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747266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2" name="Date Placeholder 1"/>
          <p:cNvSpPr>
            <a:spLocks noGrp="1"/>
          </p:cNvSpPr>
          <p:nvPr>
            <p:ph type="dt" sz="half" idx="10"/>
          </p:nvPr>
        </p:nvSpPr>
        <p:spPr/>
        <p:txBody>
          <a:bodyPr/>
          <a:lstStyle/>
          <a:p>
            <a:fld id="{7DDD074B-AD9C-42D0-9C3D-D9937642D41E}" type="datetime1">
              <a:rPr lang="it-IT" smtClean="0"/>
              <a:t>08/06/2023</a:t>
            </a:fld>
            <a:endParaRPr lang="it-IT" dirty="0"/>
          </a:p>
        </p:txBody>
      </p:sp>
      <p:sp>
        <p:nvSpPr>
          <p:cNvPr id="7" name="Footer Placeholder 6"/>
          <p:cNvSpPr>
            <a:spLocks noGrp="1"/>
          </p:cNvSpPr>
          <p:nvPr>
            <p:ph type="ftr" sz="quarter" idx="11"/>
          </p:nvPr>
        </p:nvSpPr>
        <p:spPr/>
        <p:txBody>
          <a:bodyPr/>
          <a:lstStyle/>
          <a:p>
            <a:r>
              <a:rPr lang="it-IT" dirty="0"/>
              <a:t>AFINet 2023     -     Rotterdam                           </a:t>
            </a:r>
          </a:p>
        </p:txBody>
      </p:sp>
      <p:sp>
        <p:nvSpPr>
          <p:cNvPr id="8" name="Slide Number Placeholder 7"/>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2564318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487AEB-83F9-4E06-85C7-729030C3E131}" type="datetime1">
              <a:rPr lang="it-IT" smtClean="0"/>
              <a:t>08/06/2023</a:t>
            </a:fld>
            <a:endParaRPr lang="it-IT" dirty="0"/>
          </a:p>
        </p:txBody>
      </p:sp>
      <p:sp>
        <p:nvSpPr>
          <p:cNvPr id="6" name="Footer Placeholder 5"/>
          <p:cNvSpPr>
            <a:spLocks noGrp="1"/>
          </p:cNvSpPr>
          <p:nvPr>
            <p:ph type="ftr" sz="quarter" idx="11"/>
          </p:nvPr>
        </p:nvSpPr>
        <p:spPr/>
        <p:txBody>
          <a:bodyPr/>
          <a:lstStyle/>
          <a:p>
            <a:r>
              <a:rPr lang="it-IT" dirty="0"/>
              <a:t>AFINet 2023     -     Rotterdam                           </a:t>
            </a:r>
          </a:p>
        </p:txBody>
      </p:sp>
      <p:sp>
        <p:nvSpPr>
          <p:cNvPr id="7" name="Slide Number Placeholder 6"/>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4163486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C7915B93-8863-42C3-AC48-5A9F5FF2715F}" type="datetime1">
              <a:rPr lang="it-IT" smtClean="0"/>
              <a:t>08/06/2023</a:t>
            </a:fld>
            <a:endParaRPr lang="it-IT" dirty="0"/>
          </a:p>
        </p:txBody>
      </p:sp>
      <p:sp>
        <p:nvSpPr>
          <p:cNvPr id="9" name="Footer Placeholder 8"/>
          <p:cNvSpPr>
            <a:spLocks noGrp="1"/>
          </p:cNvSpPr>
          <p:nvPr>
            <p:ph type="ftr" sz="quarter" idx="11"/>
          </p:nvPr>
        </p:nvSpPr>
        <p:spPr/>
        <p:txBody>
          <a:bodyPr/>
          <a:lstStyle/>
          <a:p>
            <a:r>
              <a:rPr lang="it-IT" dirty="0"/>
              <a:t>AFINet 2023     -     Rotterdam                           </a:t>
            </a:r>
          </a:p>
        </p:txBody>
      </p:sp>
      <p:sp>
        <p:nvSpPr>
          <p:cNvPr id="10" name="Slide Number Placeholder 9"/>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2132793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93A8DAF0-BA80-4AA3-BB57-D317B329C8A0}" type="datetime1">
              <a:rPr lang="it-IT" smtClean="0"/>
              <a:t>08/06/2023</a:t>
            </a:fld>
            <a:endParaRPr lang="it-IT" dirty="0"/>
          </a:p>
        </p:txBody>
      </p:sp>
      <p:sp>
        <p:nvSpPr>
          <p:cNvPr id="9" name="Footer Placeholder 8"/>
          <p:cNvSpPr>
            <a:spLocks noGrp="1"/>
          </p:cNvSpPr>
          <p:nvPr>
            <p:ph type="ftr" sz="quarter" idx="11"/>
          </p:nvPr>
        </p:nvSpPr>
        <p:spPr>
          <a:xfrm>
            <a:off x="3499101" y="6356350"/>
            <a:ext cx="5911517" cy="365125"/>
          </a:xfrm>
        </p:spPr>
        <p:txBody>
          <a:bodyPr/>
          <a:lstStyle/>
          <a:p>
            <a:r>
              <a:rPr lang="it-IT" dirty="0"/>
              <a:t>AFINet 2023     -     Rotterdam                           </a:t>
            </a:r>
          </a:p>
        </p:txBody>
      </p:sp>
      <p:sp>
        <p:nvSpPr>
          <p:cNvPr id="10" name="Slide Number Placeholder 9"/>
          <p:cNvSpPr>
            <a:spLocks noGrp="1"/>
          </p:cNvSpPr>
          <p:nvPr>
            <p:ph type="sldNum" sz="quarter" idx="12"/>
          </p:nvPr>
        </p:nvSpPr>
        <p:spPr/>
        <p:txBody>
          <a:bodyPr/>
          <a:lstStyle/>
          <a:p>
            <a:fld id="{FD99FCF3-664B-4443-B016-313E58594E48}" type="slidenum">
              <a:rPr lang="it-IT" smtClean="0"/>
              <a:t>‹#›</a:t>
            </a:fld>
            <a:endParaRPr lang="it-IT" dirty="0"/>
          </a:p>
        </p:txBody>
      </p:sp>
    </p:spTree>
    <p:extLst>
      <p:ext uri="{BB962C8B-B14F-4D97-AF65-F5344CB8AC3E}">
        <p14:creationId xmlns:p14="http://schemas.microsoft.com/office/powerpoint/2010/main" val="838346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CF38464-812F-45E2-9EBA-975169C4580D}" type="datetime1">
              <a:rPr lang="it-IT" smtClean="0"/>
              <a:t>08/06/2023</a:t>
            </a:fld>
            <a:endParaRPr lang="it-IT"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it-IT" dirty="0"/>
              <a:t>AFINet 2023     -     Rotterdam                           </a:t>
            </a: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D99FCF3-664B-4443-B016-313E58594E48}" type="slidenum">
              <a:rPr lang="it-IT" smtClean="0"/>
              <a:t>‹#›</a:t>
            </a:fld>
            <a:endParaRPr lang="it-IT" dirty="0"/>
          </a:p>
        </p:txBody>
      </p:sp>
    </p:spTree>
    <p:extLst>
      <p:ext uri="{BB962C8B-B14F-4D97-AF65-F5344CB8AC3E}">
        <p14:creationId xmlns:p14="http://schemas.microsoft.com/office/powerpoint/2010/main" val="386703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5.png"/><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customXml" Target="../ink/ink2.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customXml" Target="../ink/ink4.xml"/><Relationship Id="rId10" Type="http://schemas.openxmlformats.org/officeDocument/2006/relationships/image" Target="../media/image20.png"/><Relationship Id="rId4" Type="http://schemas.openxmlformats.org/officeDocument/2006/relationships/image" Target="../media/image21.png"/><Relationship Id="rId9"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5067ED-F995-04D8-6FC0-E13B3328938E}"/>
              </a:ext>
            </a:extLst>
          </p:cNvPr>
          <p:cNvSpPr>
            <a:spLocks noGrp="1"/>
          </p:cNvSpPr>
          <p:nvPr>
            <p:ph type="ctrTitle"/>
          </p:nvPr>
        </p:nvSpPr>
        <p:spPr/>
        <p:txBody>
          <a:bodyPr>
            <a:normAutofit/>
          </a:bodyPr>
          <a:lstStyle/>
          <a:p>
            <a:pPr algn="ctr"/>
            <a:r>
              <a:rPr lang="en-US" b="1" dirty="0"/>
              <a:t>Young </a:t>
            </a:r>
            <a:br>
              <a:rPr lang="en-US" b="1" dirty="0"/>
            </a:br>
            <a:r>
              <a:rPr lang="en-US" b="1" dirty="0"/>
              <a:t>family members: </a:t>
            </a:r>
            <a:br>
              <a:rPr lang="en-US" b="1" dirty="0"/>
            </a:br>
            <a:r>
              <a:rPr lang="en-US" sz="4800" b="1" dirty="0"/>
              <a:t>the most hidden part of the Iceberg</a:t>
            </a:r>
            <a:endParaRPr lang="it-IT" b="1" dirty="0"/>
          </a:p>
        </p:txBody>
      </p:sp>
      <p:sp>
        <p:nvSpPr>
          <p:cNvPr id="3" name="Sottotitolo 2">
            <a:extLst>
              <a:ext uri="{FF2B5EF4-FFF2-40B4-BE49-F238E27FC236}">
                <a16:creationId xmlns:a16="http://schemas.microsoft.com/office/drawing/2014/main" id="{A3F98AB4-F33B-593E-CCDC-095EE5476704}"/>
              </a:ext>
            </a:extLst>
          </p:cNvPr>
          <p:cNvSpPr>
            <a:spLocks noGrp="1"/>
          </p:cNvSpPr>
          <p:nvPr>
            <p:ph type="subTitle" idx="1"/>
          </p:nvPr>
        </p:nvSpPr>
        <p:spPr/>
        <p:txBody>
          <a:bodyPr>
            <a:normAutofit/>
          </a:bodyPr>
          <a:lstStyle/>
          <a:p>
            <a:pPr algn="ctr"/>
            <a:r>
              <a:rPr lang="it-IT" sz="2400" dirty="0"/>
              <a:t>Rotterdam, 15 giugno 2023</a:t>
            </a:r>
          </a:p>
          <a:p>
            <a:pPr algn="ctr"/>
            <a:r>
              <a:rPr lang="it-IT" sz="2400" dirty="0"/>
              <a:t>Alessandra Bassi, Fausta Fagnoni, Maurizio Avanzi</a:t>
            </a:r>
          </a:p>
        </p:txBody>
      </p:sp>
      <p:pic>
        <p:nvPicPr>
          <p:cNvPr id="4" name="Immagine 3">
            <a:extLst>
              <a:ext uri="{FF2B5EF4-FFF2-40B4-BE49-F238E27FC236}">
                <a16:creationId xmlns:a16="http://schemas.microsoft.com/office/drawing/2014/main" id="{EB3611BA-DA8B-D5C8-0660-5E50FA0A11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5860" y="2100943"/>
            <a:ext cx="2753451" cy="2569303"/>
          </a:xfrm>
          <a:prstGeom prst="rect">
            <a:avLst/>
          </a:prstGeom>
        </p:spPr>
      </p:pic>
    </p:spTree>
    <p:extLst>
      <p:ext uri="{BB962C8B-B14F-4D97-AF65-F5344CB8AC3E}">
        <p14:creationId xmlns:p14="http://schemas.microsoft.com/office/powerpoint/2010/main" val="3876957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2E68A2-9389-E8C2-E8BB-BD25567B19DE}"/>
              </a:ext>
            </a:extLst>
          </p:cNvPr>
          <p:cNvSpPr>
            <a:spLocks noGrp="1"/>
          </p:cNvSpPr>
          <p:nvPr>
            <p:ph type="title"/>
          </p:nvPr>
        </p:nvSpPr>
        <p:spPr/>
        <p:txBody>
          <a:bodyPr>
            <a:normAutofit/>
          </a:bodyPr>
          <a:lstStyle/>
          <a:p>
            <a:br>
              <a:rPr lang="it-IT" sz="4800" b="1" dirty="0"/>
            </a:br>
            <a:br>
              <a:rPr lang="it-IT" sz="4800" b="1" dirty="0"/>
            </a:br>
            <a:r>
              <a:rPr lang="it-IT" sz="4800" b="1" dirty="0"/>
              <a:t>The burden </a:t>
            </a:r>
          </a:p>
        </p:txBody>
      </p:sp>
      <p:sp>
        <p:nvSpPr>
          <p:cNvPr id="4" name="Segnaposto piè di pagina 3">
            <a:extLst>
              <a:ext uri="{FF2B5EF4-FFF2-40B4-BE49-F238E27FC236}">
                <a16:creationId xmlns:a16="http://schemas.microsoft.com/office/drawing/2014/main" id="{0B75A13D-2016-B9D0-506A-36FDF7D628B4}"/>
              </a:ext>
            </a:extLst>
          </p:cNvPr>
          <p:cNvSpPr>
            <a:spLocks noGrp="1"/>
          </p:cNvSpPr>
          <p:nvPr>
            <p:ph type="ftr" sz="quarter" idx="11"/>
          </p:nvPr>
        </p:nvSpPr>
        <p:spPr/>
        <p:txBody>
          <a:bodyPr/>
          <a:lstStyle/>
          <a:p>
            <a:r>
              <a:rPr lang="it-IT" dirty="0"/>
              <a:t>AFINet 2023     -     Rotterdam                           </a:t>
            </a:r>
          </a:p>
        </p:txBody>
      </p:sp>
      <p:sp>
        <p:nvSpPr>
          <p:cNvPr id="5" name="Segnaposto numero diapositiva 4">
            <a:extLst>
              <a:ext uri="{FF2B5EF4-FFF2-40B4-BE49-F238E27FC236}">
                <a16:creationId xmlns:a16="http://schemas.microsoft.com/office/drawing/2014/main" id="{9D065C80-4A3F-8268-2C28-C6CB45FAAD04}"/>
              </a:ext>
            </a:extLst>
          </p:cNvPr>
          <p:cNvSpPr>
            <a:spLocks noGrp="1"/>
          </p:cNvSpPr>
          <p:nvPr>
            <p:ph type="sldNum" sz="quarter" idx="12"/>
          </p:nvPr>
        </p:nvSpPr>
        <p:spPr/>
        <p:txBody>
          <a:bodyPr/>
          <a:lstStyle/>
          <a:p>
            <a:fld id="{FD99FCF3-664B-4443-B016-313E58594E48}" type="slidenum">
              <a:rPr lang="it-IT" smtClean="0"/>
              <a:t>10</a:t>
            </a:fld>
            <a:endParaRPr lang="it-IT" dirty="0"/>
          </a:p>
        </p:txBody>
      </p:sp>
      <p:pic>
        <p:nvPicPr>
          <p:cNvPr id="7" name="Immagine 6">
            <a:extLst>
              <a:ext uri="{FF2B5EF4-FFF2-40B4-BE49-F238E27FC236}">
                <a16:creationId xmlns:a16="http://schemas.microsoft.com/office/drawing/2014/main" id="{AB298BE5-03CC-64B7-6E0B-1AEEA30120F6}"/>
              </a:ext>
            </a:extLst>
          </p:cNvPr>
          <p:cNvPicPr>
            <a:picLocks noChangeAspect="1"/>
          </p:cNvPicPr>
          <p:nvPr/>
        </p:nvPicPr>
        <p:blipFill>
          <a:blip r:embed="rId2"/>
          <a:stretch>
            <a:fillRect/>
          </a:stretch>
        </p:blipFill>
        <p:spPr>
          <a:xfrm>
            <a:off x="252919" y="136526"/>
            <a:ext cx="4247829" cy="2953914"/>
          </a:xfrm>
          <a:prstGeom prst="rect">
            <a:avLst/>
          </a:prstGeom>
        </p:spPr>
      </p:pic>
      <p:pic>
        <p:nvPicPr>
          <p:cNvPr id="6" name="Immagine 5">
            <a:extLst>
              <a:ext uri="{FF2B5EF4-FFF2-40B4-BE49-F238E27FC236}">
                <a16:creationId xmlns:a16="http://schemas.microsoft.com/office/drawing/2014/main" id="{452CDAF1-EE01-E73F-50F5-15AF64540118}"/>
              </a:ext>
            </a:extLst>
          </p:cNvPr>
          <p:cNvPicPr>
            <a:picLocks noChangeAspect="1"/>
          </p:cNvPicPr>
          <p:nvPr/>
        </p:nvPicPr>
        <p:blipFill>
          <a:blip r:embed="rId3"/>
          <a:stretch>
            <a:fillRect/>
          </a:stretch>
        </p:blipFill>
        <p:spPr>
          <a:xfrm>
            <a:off x="4280587" y="3046403"/>
            <a:ext cx="7658494" cy="3372023"/>
          </a:xfrm>
          <a:prstGeom prst="rect">
            <a:avLst/>
          </a:prstGeom>
        </p:spPr>
      </p:pic>
    </p:spTree>
    <p:extLst>
      <p:ext uri="{BB962C8B-B14F-4D97-AF65-F5344CB8AC3E}">
        <p14:creationId xmlns:p14="http://schemas.microsoft.com/office/powerpoint/2010/main" val="404314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598F57-1985-2145-324F-D419AB2AEC44}"/>
              </a:ext>
            </a:extLst>
          </p:cNvPr>
          <p:cNvSpPr>
            <a:spLocks noGrp="1"/>
          </p:cNvSpPr>
          <p:nvPr>
            <p:ph type="title"/>
          </p:nvPr>
        </p:nvSpPr>
        <p:spPr/>
        <p:txBody>
          <a:bodyPr>
            <a:normAutofit/>
          </a:bodyPr>
          <a:lstStyle/>
          <a:p>
            <a:r>
              <a:rPr lang="it-IT" sz="4000" b="1" dirty="0"/>
              <a:t>Young FMs’ burden</a:t>
            </a:r>
            <a:br>
              <a:rPr lang="it-IT" sz="4000" b="1" dirty="0"/>
            </a:br>
            <a:br>
              <a:rPr lang="it-IT" sz="4000" b="1" dirty="0"/>
            </a:br>
            <a:r>
              <a:rPr lang="it-IT" sz="4000" b="1" dirty="0"/>
              <a:t>… and </a:t>
            </a:r>
            <a:br>
              <a:rPr lang="it-IT" sz="4000" b="1" dirty="0"/>
            </a:br>
            <a:r>
              <a:rPr lang="it-IT" sz="4000" b="1" dirty="0"/>
              <a:t>time</a:t>
            </a:r>
          </a:p>
        </p:txBody>
      </p:sp>
      <p:sp>
        <p:nvSpPr>
          <p:cNvPr id="5" name="Segnaposto contenuto 4">
            <a:extLst>
              <a:ext uri="{FF2B5EF4-FFF2-40B4-BE49-F238E27FC236}">
                <a16:creationId xmlns:a16="http://schemas.microsoft.com/office/drawing/2014/main" id="{2785A289-F2AF-9E15-39C1-D4E1B803DFAE}"/>
              </a:ext>
            </a:extLst>
          </p:cNvPr>
          <p:cNvSpPr>
            <a:spLocks noGrp="1"/>
          </p:cNvSpPr>
          <p:nvPr>
            <p:ph idx="1"/>
          </p:nvPr>
        </p:nvSpPr>
        <p:spPr/>
        <p:txBody>
          <a:bodyPr>
            <a:noAutofit/>
          </a:bodyPr>
          <a:lstStyle/>
          <a:p>
            <a:pPr marL="0" indent="0">
              <a:buNone/>
            </a:pPr>
            <a:r>
              <a:rPr lang="en-US" sz="2800" dirty="0"/>
              <a:t>The answers to the </a:t>
            </a:r>
            <a:r>
              <a:rPr lang="en-US" sz="2800" b="1" dirty="0">
                <a:solidFill>
                  <a:schemeClr val="accent1"/>
                </a:solidFill>
              </a:rPr>
              <a:t>burden</a:t>
            </a:r>
            <a:r>
              <a:rPr lang="en-US" sz="2800" dirty="0"/>
              <a:t> they carry are very strong: given a few zeros, the three are numerous. With a maximum possible of 36, the </a:t>
            </a:r>
            <a:r>
              <a:rPr lang="en-US" sz="2800" b="1" dirty="0">
                <a:solidFill>
                  <a:schemeClr val="accent1"/>
                </a:solidFill>
              </a:rPr>
              <a:t>average</a:t>
            </a:r>
            <a:r>
              <a:rPr lang="en-US" sz="2800" dirty="0"/>
              <a:t> burden on them is </a:t>
            </a:r>
            <a:r>
              <a:rPr lang="en-US" sz="2800" b="1" dirty="0">
                <a:solidFill>
                  <a:schemeClr val="accent1"/>
                </a:solidFill>
              </a:rPr>
              <a:t>25.6.</a:t>
            </a:r>
            <a:endParaRPr lang="en-US" sz="2800" dirty="0"/>
          </a:p>
          <a:p>
            <a:pPr marL="0" indent="0">
              <a:buNone/>
            </a:pPr>
            <a:r>
              <a:rPr lang="en-US" sz="2800" dirty="0"/>
              <a:t>Gambling has been part of the lives of these young people for </a:t>
            </a:r>
            <a:r>
              <a:rPr lang="en-US" sz="2800" b="1" dirty="0">
                <a:solidFill>
                  <a:schemeClr val="accent1"/>
                </a:solidFill>
              </a:rPr>
              <a:t>an average of 14.33 years</a:t>
            </a:r>
            <a:r>
              <a:rPr lang="en-US" sz="2800" dirty="0"/>
              <a:t>, but the number of years it weighs on the </a:t>
            </a:r>
            <a:r>
              <a:rPr lang="en-US" sz="2800" b="1" dirty="0">
                <a:solidFill>
                  <a:schemeClr val="accent1"/>
                </a:solidFill>
              </a:rPr>
              <a:t>children</a:t>
            </a:r>
            <a:r>
              <a:rPr lang="en-US" sz="2800" dirty="0"/>
              <a:t> is </a:t>
            </a:r>
            <a:r>
              <a:rPr lang="en-US" sz="2800" b="1" dirty="0">
                <a:solidFill>
                  <a:schemeClr val="accent1"/>
                </a:solidFill>
              </a:rPr>
              <a:t>18,33 </a:t>
            </a:r>
            <a:r>
              <a:rPr lang="en-US" sz="2800" dirty="0"/>
              <a:t>on average. </a:t>
            </a:r>
          </a:p>
          <a:p>
            <a:pPr marL="0" indent="0">
              <a:buNone/>
            </a:pPr>
            <a:r>
              <a:rPr lang="en-US" sz="2800" dirty="0"/>
              <a:t>Bearing in mind the children are on </a:t>
            </a:r>
            <a:r>
              <a:rPr lang="en-US" sz="2800" b="1" dirty="0">
                <a:solidFill>
                  <a:schemeClr val="accent1"/>
                </a:solidFill>
              </a:rPr>
              <a:t>average 25,5 years old</a:t>
            </a:r>
            <a:r>
              <a:rPr lang="en-US" sz="2800" dirty="0"/>
              <a:t>, the fact that they have lived with a problematic gambling close relative for almost </a:t>
            </a:r>
            <a:r>
              <a:rPr lang="en-US" sz="2800" b="1" dirty="0">
                <a:solidFill>
                  <a:schemeClr val="accent1"/>
                </a:solidFill>
              </a:rPr>
              <a:t>a quarter of their lives </a:t>
            </a:r>
            <a:r>
              <a:rPr lang="en-US" sz="2800" dirty="0"/>
              <a:t>is a shocking figure. This confirms the value of the suffering they report.</a:t>
            </a:r>
            <a:endParaRPr lang="it-IT" sz="2400" dirty="0"/>
          </a:p>
        </p:txBody>
      </p:sp>
      <p:sp>
        <p:nvSpPr>
          <p:cNvPr id="3" name="Segnaposto piè di pagina 2">
            <a:extLst>
              <a:ext uri="{FF2B5EF4-FFF2-40B4-BE49-F238E27FC236}">
                <a16:creationId xmlns:a16="http://schemas.microsoft.com/office/drawing/2014/main" id="{8C5FA95C-BB16-8F66-34AB-51FE8DEDD847}"/>
              </a:ext>
            </a:extLst>
          </p:cNvPr>
          <p:cNvSpPr>
            <a:spLocks noGrp="1"/>
          </p:cNvSpPr>
          <p:nvPr>
            <p:ph type="ftr" sz="quarter" idx="11"/>
          </p:nvPr>
        </p:nvSpPr>
        <p:spPr/>
        <p:txBody>
          <a:bodyPr/>
          <a:lstStyle/>
          <a:p>
            <a:r>
              <a:rPr lang="it-IT" dirty="0"/>
              <a:t>AFINet 2023     -     Rotterdam                           </a:t>
            </a:r>
          </a:p>
        </p:txBody>
      </p:sp>
      <p:sp>
        <p:nvSpPr>
          <p:cNvPr id="4" name="Segnaposto numero diapositiva 3">
            <a:extLst>
              <a:ext uri="{FF2B5EF4-FFF2-40B4-BE49-F238E27FC236}">
                <a16:creationId xmlns:a16="http://schemas.microsoft.com/office/drawing/2014/main" id="{594D6B29-64B6-9DB2-F8DE-883CCB891CB6}"/>
              </a:ext>
            </a:extLst>
          </p:cNvPr>
          <p:cNvSpPr>
            <a:spLocks noGrp="1"/>
          </p:cNvSpPr>
          <p:nvPr>
            <p:ph type="sldNum" sz="quarter" idx="12"/>
          </p:nvPr>
        </p:nvSpPr>
        <p:spPr/>
        <p:txBody>
          <a:bodyPr/>
          <a:lstStyle/>
          <a:p>
            <a:fld id="{FD99FCF3-664B-4443-B016-313E58594E48}" type="slidenum">
              <a:rPr lang="it-IT" smtClean="0"/>
              <a:t>11</a:t>
            </a:fld>
            <a:endParaRPr lang="it-IT" dirty="0"/>
          </a:p>
        </p:txBody>
      </p:sp>
    </p:spTree>
    <p:extLst>
      <p:ext uri="{BB962C8B-B14F-4D97-AF65-F5344CB8AC3E}">
        <p14:creationId xmlns:p14="http://schemas.microsoft.com/office/powerpoint/2010/main" val="347202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2E68A2-9389-E8C2-E8BB-BD25567B19DE}"/>
              </a:ext>
            </a:extLst>
          </p:cNvPr>
          <p:cNvSpPr>
            <a:spLocks noGrp="1"/>
          </p:cNvSpPr>
          <p:nvPr>
            <p:ph type="title"/>
          </p:nvPr>
        </p:nvSpPr>
        <p:spPr/>
        <p:txBody>
          <a:bodyPr/>
          <a:lstStyle/>
          <a:p>
            <a:r>
              <a:rPr lang="it-IT" b="1" dirty="0"/>
              <a:t>Their </a:t>
            </a:r>
            <a:br>
              <a:rPr lang="it-IT" b="1" dirty="0"/>
            </a:br>
            <a:r>
              <a:rPr lang="it-IT" b="1" dirty="0"/>
              <a:t>free </a:t>
            </a:r>
            <a:r>
              <a:rPr lang="en-GB" b="1" dirty="0"/>
              <a:t>comments</a:t>
            </a:r>
            <a:r>
              <a:rPr lang="it-IT" b="1" dirty="0"/>
              <a:t> </a:t>
            </a:r>
            <a:br>
              <a:rPr lang="it-IT" b="1" dirty="0"/>
            </a:br>
            <a:r>
              <a:rPr lang="it-IT" b="1" dirty="0"/>
              <a:t>to </a:t>
            </a:r>
            <a:br>
              <a:rPr lang="it-IT" b="1" dirty="0"/>
            </a:br>
            <a:r>
              <a:rPr lang="it-IT" b="1" dirty="0"/>
              <a:t>burden </a:t>
            </a:r>
          </a:p>
        </p:txBody>
      </p:sp>
      <p:sp>
        <p:nvSpPr>
          <p:cNvPr id="3" name="Segnaposto contenuto 2">
            <a:extLst>
              <a:ext uri="{FF2B5EF4-FFF2-40B4-BE49-F238E27FC236}">
                <a16:creationId xmlns:a16="http://schemas.microsoft.com/office/drawing/2014/main" id="{822163D3-2EC7-2B99-770E-E974842AE124}"/>
              </a:ext>
            </a:extLst>
          </p:cNvPr>
          <p:cNvSpPr>
            <a:spLocks noGrp="1"/>
          </p:cNvSpPr>
          <p:nvPr>
            <p:ph idx="1"/>
          </p:nvPr>
        </p:nvSpPr>
        <p:spPr>
          <a:xfrm>
            <a:off x="3869268" y="522514"/>
            <a:ext cx="7315200" cy="5833836"/>
          </a:xfrm>
        </p:spPr>
        <p:txBody>
          <a:bodyPr>
            <a:normAutofit fontScale="92500"/>
          </a:bodyPr>
          <a:lstStyle/>
          <a:p>
            <a:r>
              <a:rPr lang="en-US" sz="2400" b="1" dirty="0">
                <a:solidFill>
                  <a:schemeClr val="accent1"/>
                </a:solidFill>
              </a:rPr>
              <a:t>“This disease is like a cancer that changes people, eats them and leads to ruining all relationships with people. It slowly ruins everything. Worse than that...’. </a:t>
            </a:r>
            <a:r>
              <a:rPr lang="en-US" sz="2400" b="1" i="1" dirty="0">
                <a:solidFill>
                  <a:schemeClr val="accent1"/>
                </a:solidFill>
              </a:rPr>
              <a:t>A wife</a:t>
            </a:r>
          </a:p>
          <a:p>
            <a:r>
              <a:rPr lang="en-US" sz="2400" b="1" dirty="0">
                <a:solidFill>
                  <a:schemeClr val="accent1"/>
                </a:solidFill>
              </a:rPr>
              <a:t>“they seem to be the only ones with the problem and that nothing falls on us. It seems that we always have to be there to help them”. </a:t>
            </a:r>
            <a:r>
              <a:rPr lang="en-US" sz="2400" b="1" i="1" dirty="0">
                <a:solidFill>
                  <a:schemeClr val="accent1"/>
                </a:solidFill>
              </a:rPr>
              <a:t>The daughter of a mother, the youngest we interviewed this time, 22. </a:t>
            </a:r>
          </a:p>
          <a:p>
            <a:r>
              <a:rPr lang="en-US" sz="2400" b="1" dirty="0">
                <a:solidFill>
                  <a:schemeClr val="accent1"/>
                </a:solidFill>
              </a:rPr>
              <a:t>“I was more a parent to my parents than a child”. </a:t>
            </a:r>
            <a:r>
              <a:rPr lang="en-US" sz="2400" b="1" i="1" dirty="0">
                <a:solidFill>
                  <a:schemeClr val="accent1"/>
                </a:solidFill>
              </a:rPr>
              <a:t>A son</a:t>
            </a:r>
          </a:p>
          <a:p>
            <a:r>
              <a:rPr lang="en-US" sz="2400" b="1" dirty="0">
                <a:solidFill>
                  <a:schemeClr val="accent1"/>
                </a:solidFill>
              </a:rPr>
              <a:t>She never thought it would happen in her house because even though she knew he gambled, she had always told her that he wasn't crazy and that he only gambled two euros at most. And she trusted him. </a:t>
            </a:r>
            <a:r>
              <a:rPr lang="en-US" sz="2400" b="1" i="1" dirty="0">
                <a:solidFill>
                  <a:schemeClr val="accent1"/>
                </a:solidFill>
              </a:rPr>
              <a:t>A wife</a:t>
            </a:r>
          </a:p>
          <a:p>
            <a:r>
              <a:rPr lang="en-US" sz="2400" b="1" dirty="0">
                <a:solidFill>
                  <a:schemeClr val="accent1"/>
                </a:solidFill>
              </a:rPr>
              <a:t>'Lies really do weigh a lot”. </a:t>
            </a:r>
            <a:r>
              <a:rPr lang="en-US" sz="2400" b="1" i="1" dirty="0">
                <a:solidFill>
                  <a:schemeClr val="accent1"/>
                </a:solidFill>
              </a:rPr>
              <a:t>A sister</a:t>
            </a:r>
          </a:p>
          <a:p>
            <a:r>
              <a:rPr lang="en-US" sz="2400" b="1" i="1" dirty="0">
                <a:solidFill>
                  <a:schemeClr val="accent1"/>
                </a:solidFill>
              </a:rPr>
              <a:t>“</a:t>
            </a:r>
            <a:r>
              <a:rPr lang="en-US" sz="2400" b="1" dirty="0">
                <a:solidFill>
                  <a:schemeClr val="accent1"/>
                </a:solidFill>
              </a:rPr>
              <a:t>After 6 years since my father left home, the consequences continue and the conflict with other family members also continues". </a:t>
            </a:r>
            <a:r>
              <a:rPr lang="en-US" sz="2400" b="1" i="1" dirty="0">
                <a:solidFill>
                  <a:schemeClr val="accent1"/>
                </a:solidFill>
              </a:rPr>
              <a:t>A daughter</a:t>
            </a:r>
            <a:endParaRPr lang="en-GB" sz="2400" b="1" i="1" dirty="0">
              <a:solidFill>
                <a:schemeClr val="accent1"/>
              </a:solidFill>
            </a:endParaRPr>
          </a:p>
        </p:txBody>
      </p:sp>
      <p:sp>
        <p:nvSpPr>
          <p:cNvPr id="4" name="Segnaposto piè di pagina 3">
            <a:extLst>
              <a:ext uri="{FF2B5EF4-FFF2-40B4-BE49-F238E27FC236}">
                <a16:creationId xmlns:a16="http://schemas.microsoft.com/office/drawing/2014/main" id="{0B75A13D-2016-B9D0-506A-36FDF7D628B4}"/>
              </a:ext>
            </a:extLst>
          </p:cNvPr>
          <p:cNvSpPr>
            <a:spLocks noGrp="1"/>
          </p:cNvSpPr>
          <p:nvPr>
            <p:ph type="ftr" sz="quarter" idx="11"/>
          </p:nvPr>
        </p:nvSpPr>
        <p:spPr/>
        <p:txBody>
          <a:bodyPr/>
          <a:lstStyle/>
          <a:p>
            <a:r>
              <a:rPr lang="it-IT" dirty="0"/>
              <a:t>AFINet 2023     -     Rotterdam                           </a:t>
            </a:r>
          </a:p>
        </p:txBody>
      </p:sp>
      <p:sp>
        <p:nvSpPr>
          <p:cNvPr id="5" name="Segnaposto numero diapositiva 4">
            <a:extLst>
              <a:ext uri="{FF2B5EF4-FFF2-40B4-BE49-F238E27FC236}">
                <a16:creationId xmlns:a16="http://schemas.microsoft.com/office/drawing/2014/main" id="{9D065C80-4A3F-8268-2C28-C6CB45FAAD04}"/>
              </a:ext>
            </a:extLst>
          </p:cNvPr>
          <p:cNvSpPr>
            <a:spLocks noGrp="1"/>
          </p:cNvSpPr>
          <p:nvPr>
            <p:ph type="sldNum" sz="quarter" idx="12"/>
          </p:nvPr>
        </p:nvSpPr>
        <p:spPr/>
        <p:txBody>
          <a:bodyPr/>
          <a:lstStyle/>
          <a:p>
            <a:fld id="{FD99FCF3-664B-4443-B016-313E58594E48}" type="slidenum">
              <a:rPr lang="it-IT" smtClean="0"/>
              <a:t>12</a:t>
            </a:fld>
            <a:endParaRPr lang="it-IT" dirty="0"/>
          </a:p>
        </p:txBody>
      </p:sp>
    </p:spTree>
    <p:extLst>
      <p:ext uri="{BB962C8B-B14F-4D97-AF65-F5344CB8AC3E}">
        <p14:creationId xmlns:p14="http://schemas.microsoft.com/office/powerpoint/2010/main" val="1512652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Help </a:t>
            </a:r>
            <a:br>
              <a:rPr lang="en-US" sz="4400" b="1" dirty="0"/>
            </a:br>
            <a:r>
              <a:rPr lang="en-US" sz="4400" b="1" dirty="0"/>
              <a:t>and</a:t>
            </a:r>
            <a:br>
              <a:rPr lang="en-US" sz="4400" b="1" dirty="0"/>
            </a:br>
            <a:r>
              <a:rPr lang="en-US" sz="4400" b="1" dirty="0"/>
              <a:t>support</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fontScale="70000" lnSpcReduction="20000"/>
          </a:bodyPr>
          <a:lstStyle/>
          <a:p>
            <a:pPr marL="0" indent="0">
              <a:buNone/>
            </a:pPr>
            <a:r>
              <a:rPr lang="en-US" sz="4000" dirty="0"/>
              <a:t>The most important part for us is </a:t>
            </a:r>
            <a:r>
              <a:rPr lang="en-US" sz="4000" b="1" dirty="0">
                <a:solidFill>
                  <a:schemeClr val="accent1"/>
                </a:solidFill>
              </a:rPr>
              <a:t>what helped </a:t>
            </a:r>
            <a:r>
              <a:rPr lang="en-US" sz="4000" dirty="0"/>
              <a:t>these young people: we entered different sources of support with scores from 0 to 3 for: </a:t>
            </a:r>
          </a:p>
          <a:p>
            <a:pPr lvl="1"/>
            <a:r>
              <a:rPr lang="en-US" sz="4000" b="1" dirty="0">
                <a:solidFill>
                  <a:schemeClr val="accent1"/>
                </a:solidFill>
              </a:rPr>
              <a:t>People</a:t>
            </a:r>
            <a:r>
              <a:rPr lang="en-US" sz="3800" dirty="0"/>
              <a:t> who helped you, </a:t>
            </a:r>
            <a:r>
              <a:rPr lang="en-US" sz="4000" b="1" dirty="0">
                <a:solidFill>
                  <a:schemeClr val="accent1"/>
                </a:solidFill>
              </a:rPr>
              <a:t>in the family</a:t>
            </a:r>
            <a:r>
              <a:rPr lang="en-US" sz="3800" dirty="0"/>
              <a:t>, </a:t>
            </a:r>
            <a:r>
              <a:rPr lang="en-US" sz="4000" b="1" dirty="0">
                <a:solidFill>
                  <a:schemeClr val="accent1"/>
                </a:solidFill>
              </a:rPr>
              <a:t>outside</a:t>
            </a:r>
            <a:r>
              <a:rPr lang="en-US" sz="3800" dirty="0"/>
              <a:t> the family, </a:t>
            </a:r>
            <a:r>
              <a:rPr lang="en-US" sz="4000" b="1" dirty="0">
                <a:solidFill>
                  <a:schemeClr val="accent1"/>
                </a:solidFill>
              </a:rPr>
              <a:t>practitioners and institutions</a:t>
            </a:r>
          </a:p>
          <a:p>
            <a:pPr lvl="1"/>
            <a:r>
              <a:rPr lang="en-US" sz="3800" dirty="0"/>
              <a:t>Own </a:t>
            </a:r>
            <a:r>
              <a:rPr lang="en-US" sz="4000" b="1" dirty="0">
                <a:solidFill>
                  <a:schemeClr val="accent1"/>
                </a:solidFill>
              </a:rPr>
              <a:t>thoughts</a:t>
            </a:r>
            <a:r>
              <a:rPr lang="en-US" sz="3800" dirty="0"/>
              <a:t>, </a:t>
            </a:r>
            <a:r>
              <a:rPr lang="en-US" sz="4000" b="1" dirty="0">
                <a:solidFill>
                  <a:schemeClr val="accent1"/>
                </a:solidFill>
              </a:rPr>
              <a:t>experiences</a:t>
            </a:r>
            <a:r>
              <a:rPr lang="en-US" sz="3800" dirty="0"/>
              <a:t> etc.</a:t>
            </a:r>
          </a:p>
          <a:p>
            <a:r>
              <a:rPr lang="en-US" sz="4000" dirty="0"/>
              <a:t>Highest possible score </a:t>
            </a:r>
            <a:r>
              <a:rPr lang="en-US" sz="4000" b="1" dirty="0">
                <a:solidFill>
                  <a:schemeClr val="accent1"/>
                </a:solidFill>
              </a:rPr>
              <a:t>36</a:t>
            </a:r>
          </a:p>
          <a:p>
            <a:endParaRPr lang="en-US" sz="4000" dirty="0"/>
          </a:p>
          <a:p>
            <a:r>
              <a:rPr lang="en-US" sz="4000" b="1" dirty="0">
                <a:solidFill>
                  <a:schemeClr val="accent1"/>
                </a:solidFill>
              </a:rPr>
              <a:t>5-Step Method</a:t>
            </a:r>
            <a:r>
              <a:rPr lang="en-US" sz="4000" dirty="0"/>
              <a:t>: highest possible total </a:t>
            </a:r>
            <a:r>
              <a:rPr lang="en-US" sz="4000" b="1" dirty="0">
                <a:solidFill>
                  <a:schemeClr val="accent1"/>
                </a:solidFill>
              </a:rPr>
              <a:t>18</a:t>
            </a:r>
          </a:p>
          <a:p>
            <a:r>
              <a:rPr lang="en-US" sz="4000" dirty="0"/>
              <a:t>What you would like the </a:t>
            </a:r>
            <a:r>
              <a:rPr lang="en-US" sz="4000" b="1" dirty="0">
                <a:solidFill>
                  <a:schemeClr val="accent1"/>
                </a:solidFill>
              </a:rPr>
              <a:t>world to know</a:t>
            </a:r>
            <a:r>
              <a:rPr lang="en-US" sz="4000" dirty="0"/>
              <a:t>: highest possible </a:t>
            </a:r>
            <a:r>
              <a:rPr lang="en-US" sz="4000" b="1" dirty="0">
                <a:solidFill>
                  <a:schemeClr val="accent1"/>
                </a:solidFill>
              </a:rPr>
              <a:t>3</a:t>
            </a:r>
            <a:r>
              <a:rPr lang="en-US" sz="4000" dirty="0"/>
              <a:t>. </a:t>
            </a:r>
          </a:p>
          <a:p>
            <a:r>
              <a:rPr lang="en-US" sz="4000" dirty="0"/>
              <a:t>The highest possible </a:t>
            </a:r>
            <a:r>
              <a:rPr lang="en-US" sz="4000" b="1" dirty="0">
                <a:solidFill>
                  <a:schemeClr val="accent1"/>
                </a:solidFill>
              </a:rPr>
              <a:t>total of positive experiences is 57.</a:t>
            </a: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r>
              <a:rPr lang="it-IT" dirty="0"/>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fld id="{FD99FCF3-664B-4443-B016-313E58594E48}" type="slidenum">
              <a:rPr lang="it-IT" smtClean="0"/>
              <a:t>13</a:t>
            </a:fld>
            <a:endParaRPr lang="it-IT" dirty="0"/>
          </a:p>
        </p:txBody>
      </p:sp>
    </p:spTree>
    <p:extLst>
      <p:ext uri="{BB962C8B-B14F-4D97-AF65-F5344CB8AC3E}">
        <p14:creationId xmlns:p14="http://schemas.microsoft.com/office/powerpoint/2010/main" val="72610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Help </a:t>
            </a:r>
            <a:br>
              <a:rPr lang="en-US" sz="4400" b="1" dirty="0"/>
            </a:br>
            <a:r>
              <a:rPr lang="en-US" sz="4400" b="1" dirty="0"/>
              <a:t>and</a:t>
            </a:r>
            <a:br>
              <a:rPr lang="en-US" sz="4400" b="1" dirty="0"/>
            </a:br>
            <a:r>
              <a:rPr lang="en-US" sz="4400" b="1" dirty="0"/>
              <a:t>support</a:t>
            </a:r>
            <a:br>
              <a:rPr lang="en-US" sz="4400" b="1" dirty="0"/>
            </a:br>
            <a:r>
              <a:rPr lang="en-US" sz="4400" b="1" dirty="0"/>
              <a:t>3. </a:t>
            </a:r>
            <a:r>
              <a:rPr lang="en-US" sz="3200" b="1" dirty="0"/>
              <a:t>1.2.3</a:t>
            </a:r>
            <a:br>
              <a:rPr lang="en-US" sz="4400" b="1" dirty="0"/>
            </a:br>
            <a:br>
              <a:rPr lang="en-US" sz="4400" b="1" dirty="0"/>
            </a:br>
            <a:r>
              <a:rPr lang="en-US" sz="4400" b="1" dirty="0"/>
              <a:t>the </a:t>
            </a:r>
            <a:br>
              <a:rPr lang="en-US" sz="4400" b="1" dirty="0"/>
            </a:br>
            <a:r>
              <a:rPr lang="en-US" sz="4400" b="1" dirty="0"/>
              <a:t>scores</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57601" y="546265"/>
            <a:ext cx="7873340" cy="5764215"/>
          </a:xfrm>
        </p:spPr>
        <p:txBody>
          <a:bodyPr>
            <a:noAutofit/>
          </a:bodyPr>
          <a:lstStyle/>
          <a:p>
            <a:pPr marL="0" indent="0">
              <a:buNone/>
            </a:pPr>
            <a:r>
              <a:rPr lang="en-US" sz="2800" dirty="0"/>
              <a:t>When it comes to </a:t>
            </a:r>
            <a:r>
              <a:rPr lang="en-US" sz="2800" b="1" dirty="0">
                <a:solidFill>
                  <a:schemeClr val="accent1"/>
                </a:solidFill>
              </a:rPr>
              <a:t>help</a:t>
            </a:r>
            <a:r>
              <a:rPr lang="en-US" sz="2800" dirty="0"/>
              <a:t>, young people give </a:t>
            </a:r>
            <a:r>
              <a:rPr lang="en-US" sz="2800" b="1" dirty="0">
                <a:solidFill>
                  <a:schemeClr val="accent1"/>
                </a:solidFill>
              </a:rPr>
              <a:t>very low scores to people within and outside the family</a:t>
            </a:r>
            <a:r>
              <a:rPr lang="en-US" sz="2800" dirty="0"/>
              <a:t>; they give unexpectedly </a:t>
            </a:r>
            <a:r>
              <a:rPr lang="en-US" sz="2800" b="1" dirty="0">
                <a:solidFill>
                  <a:schemeClr val="accent1"/>
                </a:solidFill>
              </a:rPr>
              <a:t>high scores to practitioners and institutions</a:t>
            </a:r>
            <a:r>
              <a:rPr lang="en-US" sz="2800" dirty="0"/>
              <a:t>, also because they tell us that </a:t>
            </a:r>
            <a:r>
              <a:rPr lang="en-US" sz="2800" b="1" dirty="0">
                <a:solidFill>
                  <a:schemeClr val="accent1"/>
                </a:solidFill>
              </a:rPr>
              <a:t>we</a:t>
            </a:r>
            <a:r>
              <a:rPr lang="en-US" sz="2800" dirty="0"/>
              <a:t> in the Iceberg project and the SerDP have helped them.</a:t>
            </a: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b="1" dirty="0">
              <a:solidFill>
                <a:schemeClr val="accent1"/>
              </a:solidFill>
            </a:endParaRPr>
          </a:p>
        </p:txBody>
      </p:sp>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9" name="Immagine 8">
            <a:extLst>
              <a:ext uri="{FF2B5EF4-FFF2-40B4-BE49-F238E27FC236}">
                <a16:creationId xmlns:a16="http://schemas.microsoft.com/office/drawing/2014/main" id="{C86910BC-D67F-9E5A-D444-DDA66F73397B}"/>
              </a:ext>
            </a:extLst>
          </p:cNvPr>
          <p:cNvPicPr>
            <a:picLocks noChangeAspect="1"/>
          </p:cNvPicPr>
          <p:nvPr/>
        </p:nvPicPr>
        <p:blipFill>
          <a:blip r:embed="rId2"/>
          <a:stretch>
            <a:fillRect/>
          </a:stretch>
        </p:blipFill>
        <p:spPr>
          <a:xfrm>
            <a:off x="3869268" y="2915014"/>
            <a:ext cx="7613787" cy="3489653"/>
          </a:xfrm>
          <a:prstGeom prst="rect">
            <a:avLst/>
          </a:prstGeom>
        </p:spPr>
      </p:pic>
    </p:spTree>
    <p:extLst>
      <p:ext uri="{BB962C8B-B14F-4D97-AF65-F5344CB8AC3E}">
        <p14:creationId xmlns:p14="http://schemas.microsoft.com/office/powerpoint/2010/main" val="380019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Help </a:t>
            </a:r>
            <a:br>
              <a:rPr lang="en-US" sz="4400" b="1" dirty="0"/>
            </a:br>
            <a:r>
              <a:rPr lang="en-US" sz="4400" b="1" dirty="0"/>
              <a:t>and</a:t>
            </a:r>
            <a:br>
              <a:rPr lang="en-US" sz="4400" b="1" dirty="0"/>
            </a:br>
            <a:r>
              <a:rPr lang="en-US" sz="4400" b="1" dirty="0"/>
              <a:t>support</a:t>
            </a:r>
            <a:br>
              <a:rPr lang="en-US" sz="4400" b="1" dirty="0"/>
            </a:br>
            <a:r>
              <a:rPr lang="en-US" sz="4400" b="1" dirty="0"/>
              <a:t>3. </a:t>
            </a:r>
            <a:r>
              <a:rPr lang="en-US" sz="3200" b="1" dirty="0"/>
              <a:t>4.5.6</a:t>
            </a:r>
            <a:br>
              <a:rPr lang="en-US" sz="4400" b="1" dirty="0"/>
            </a:br>
            <a:br>
              <a:rPr lang="en-US" sz="4400" b="1" dirty="0"/>
            </a:br>
            <a:r>
              <a:rPr lang="en-US" sz="4400" b="1" dirty="0"/>
              <a:t>the scores</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57601" y="653143"/>
            <a:ext cx="7873340" cy="5759532"/>
          </a:xfrm>
        </p:spPr>
        <p:txBody>
          <a:bodyPr>
            <a:noAutofit/>
          </a:bodyPr>
          <a:lstStyle/>
          <a:p>
            <a:pPr marL="0" indent="0">
              <a:buNone/>
            </a:pPr>
            <a:r>
              <a:rPr lang="en-US" sz="2400" dirty="0"/>
              <a:t>Young people give </a:t>
            </a:r>
            <a:r>
              <a:rPr lang="en-US" sz="2400" b="1" dirty="0">
                <a:solidFill>
                  <a:schemeClr val="accent1"/>
                </a:solidFill>
              </a:rPr>
              <a:t>good scores to their own thoughts and experiences </a:t>
            </a:r>
            <a:r>
              <a:rPr lang="en-US" sz="2400" dirty="0"/>
              <a:t>that have helped them</a:t>
            </a:r>
          </a:p>
          <a:p>
            <a:pPr marL="0" indent="0">
              <a:buNone/>
            </a:pPr>
            <a:endParaRPr lang="en-US" sz="2400" dirty="0"/>
          </a:p>
          <a:p>
            <a:pPr marL="0" indent="0">
              <a:buNone/>
            </a:pPr>
            <a:endParaRPr lang="en-US" sz="2400" dirty="0"/>
          </a:p>
          <a:p>
            <a:pPr marL="0" indent="0">
              <a:buNone/>
            </a:pPr>
            <a:r>
              <a:rPr lang="en-US" sz="2400" dirty="0"/>
              <a:t>They give </a:t>
            </a:r>
            <a:r>
              <a:rPr lang="en-US" sz="2400" b="1" dirty="0">
                <a:solidFill>
                  <a:schemeClr val="accent1"/>
                </a:solidFill>
              </a:rPr>
              <a:t>high scores to the 5-Step </a:t>
            </a:r>
            <a:r>
              <a:rPr lang="en-US" sz="2400" dirty="0"/>
              <a:t>or to </a:t>
            </a:r>
            <a:r>
              <a:rPr lang="en-US" sz="2400" b="1" dirty="0">
                <a:solidFill>
                  <a:schemeClr val="accent1"/>
                </a:solidFill>
              </a:rPr>
              <a:t>parts they remember positive. </a:t>
            </a:r>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They give also </a:t>
            </a:r>
            <a:r>
              <a:rPr lang="en-US" sz="2400" b="1" dirty="0">
                <a:solidFill>
                  <a:schemeClr val="accent1"/>
                </a:solidFill>
              </a:rPr>
              <a:t>high scores </a:t>
            </a:r>
            <a:r>
              <a:rPr lang="en-US" sz="2400" dirty="0"/>
              <a:t>to </a:t>
            </a:r>
            <a:r>
              <a:rPr lang="en-US" sz="2400" b="1" dirty="0">
                <a:solidFill>
                  <a:schemeClr val="accent1"/>
                </a:solidFill>
              </a:rPr>
              <a:t>the message </a:t>
            </a:r>
            <a:r>
              <a:rPr lang="en-US" sz="2400" dirty="0"/>
              <a:t>they would like to give to the world about their experience as young family members of gamblers</a:t>
            </a:r>
          </a:p>
          <a:p>
            <a:pPr marL="0" indent="0">
              <a:buNone/>
            </a:pPr>
            <a:endParaRPr lang="en-US" sz="2400" b="1" dirty="0">
              <a:solidFill>
                <a:schemeClr val="accent1"/>
              </a:solidFill>
            </a:endParaRPr>
          </a:p>
          <a:p>
            <a:pPr marL="0" indent="0">
              <a:buNone/>
            </a:pPr>
            <a:endParaRPr lang="en-US" sz="2400" b="1" dirty="0">
              <a:solidFill>
                <a:schemeClr val="accent1"/>
              </a:solidFill>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8" name="Immagine 7">
            <a:extLst>
              <a:ext uri="{FF2B5EF4-FFF2-40B4-BE49-F238E27FC236}">
                <a16:creationId xmlns:a16="http://schemas.microsoft.com/office/drawing/2014/main" id="{1DD7B541-0869-D40C-ADBC-CEF457DF0286}"/>
              </a:ext>
            </a:extLst>
          </p:cNvPr>
          <p:cNvPicPr>
            <a:picLocks noChangeAspect="1"/>
          </p:cNvPicPr>
          <p:nvPr/>
        </p:nvPicPr>
        <p:blipFill>
          <a:blip r:embed="rId3"/>
          <a:stretch>
            <a:fillRect/>
          </a:stretch>
        </p:blipFill>
        <p:spPr>
          <a:xfrm>
            <a:off x="3962198" y="1341099"/>
            <a:ext cx="6844347" cy="845216"/>
          </a:xfrm>
          <a:prstGeom prst="rect">
            <a:avLst/>
          </a:prstGeom>
        </p:spPr>
      </p:pic>
      <p:pic>
        <p:nvPicPr>
          <p:cNvPr id="11" name="Immagine 10">
            <a:extLst>
              <a:ext uri="{FF2B5EF4-FFF2-40B4-BE49-F238E27FC236}">
                <a16:creationId xmlns:a16="http://schemas.microsoft.com/office/drawing/2014/main" id="{4DBCF51A-391F-AFE8-DD2C-1175B9B839AC}"/>
              </a:ext>
            </a:extLst>
          </p:cNvPr>
          <p:cNvPicPr>
            <a:picLocks noChangeAspect="1"/>
          </p:cNvPicPr>
          <p:nvPr/>
        </p:nvPicPr>
        <p:blipFill>
          <a:blip r:embed="rId4"/>
          <a:stretch>
            <a:fillRect/>
          </a:stretch>
        </p:blipFill>
        <p:spPr>
          <a:xfrm>
            <a:off x="3657601" y="3016332"/>
            <a:ext cx="7718106" cy="1360334"/>
          </a:xfrm>
          <a:prstGeom prst="rect">
            <a:avLst/>
          </a:prstGeom>
        </p:spPr>
      </p:pic>
      <p:pic>
        <p:nvPicPr>
          <p:cNvPr id="15" name="Immagine 14">
            <a:extLst>
              <a:ext uri="{FF2B5EF4-FFF2-40B4-BE49-F238E27FC236}">
                <a16:creationId xmlns:a16="http://schemas.microsoft.com/office/drawing/2014/main" id="{D9B2BDC9-DFA9-BFBF-56B4-5391484C7888}"/>
              </a:ext>
            </a:extLst>
          </p:cNvPr>
          <p:cNvPicPr>
            <a:picLocks noChangeAspect="1"/>
          </p:cNvPicPr>
          <p:nvPr/>
        </p:nvPicPr>
        <p:blipFill>
          <a:blip r:embed="rId5"/>
          <a:stretch>
            <a:fillRect/>
          </a:stretch>
        </p:blipFill>
        <p:spPr>
          <a:xfrm>
            <a:off x="3632645" y="5774486"/>
            <a:ext cx="6902805" cy="273064"/>
          </a:xfrm>
          <a:prstGeom prst="rect">
            <a:avLst/>
          </a:prstGeom>
        </p:spPr>
      </p:pic>
    </p:spTree>
    <p:extLst>
      <p:ext uri="{BB962C8B-B14F-4D97-AF65-F5344CB8AC3E}">
        <p14:creationId xmlns:p14="http://schemas.microsoft.com/office/powerpoint/2010/main" val="6054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265BE-2A9E-6111-3974-8AC9F87B977E}"/>
              </a:ext>
            </a:extLst>
          </p:cNvPr>
          <p:cNvSpPr>
            <a:spLocks noGrp="1"/>
          </p:cNvSpPr>
          <p:nvPr>
            <p:ph type="title"/>
          </p:nvPr>
        </p:nvSpPr>
        <p:spPr/>
        <p:txBody>
          <a:bodyPr/>
          <a:lstStyle/>
          <a:p>
            <a:r>
              <a:rPr lang="en-GB" b="1" dirty="0"/>
              <a:t>Comparing</a:t>
            </a:r>
            <a:r>
              <a:rPr lang="it-IT" b="1" dirty="0"/>
              <a:t>  burden </a:t>
            </a:r>
            <a:br>
              <a:rPr lang="it-IT" b="1" dirty="0"/>
            </a:br>
            <a:r>
              <a:rPr lang="it-IT" b="1" dirty="0"/>
              <a:t>with </a:t>
            </a:r>
            <a:br>
              <a:rPr lang="it-IT" b="1" dirty="0"/>
            </a:br>
            <a:r>
              <a:rPr lang="it-IT" b="1" dirty="0"/>
              <a:t>positive</a:t>
            </a:r>
          </a:p>
        </p:txBody>
      </p:sp>
      <p:sp>
        <p:nvSpPr>
          <p:cNvPr id="3" name="Segnaposto contenuto 2">
            <a:extLst>
              <a:ext uri="{FF2B5EF4-FFF2-40B4-BE49-F238E27FC236}">
                <a16:creationId xmlns:a16="http://schemas.microsoft.com/office/drawing/2014/main" id="{4C2AB0BB-A61E-AE49-AA06-72134ED96908}"/>
              </a:ext>
            </a:extLst>
          </p:cNvPr>
          <p:cNvSpPr>
            <a:spLocks noGrp="1"/>
          </p:cNvSpPr>
          <p:nvPr>
            <p:ph idx="1"/>
          </p:nvPr>
        </p:nvSpPr>
        <p:spPr/>
        <p:txBody>
          <a:bodyPr>
            <a:normAutofit/>
          </a:bodyPr>
          <a:lstStyle/>
          <a:p>
            <a:pPr algn="just">
              <a:lnSpc>
                <a:spcPct val="100000"/>
              </a:lnSpc>
              <a:spcAft>
                <a:spcPts val="800"/>
              </a:spcAft>
            </a:pPr>
            <a:r>
              <a:rPr lang="en-US" sz="2400" kern="0" dirty="0">
                <a:effectLst/>
                <a:ea typeface="Calibri" panose="020F0502020204030204" pitchFamily="34" charset="0"/>
                <a:cs typeface="Times New Roman" panose="02020603050405020304" pitchFamily="18" charset="0"/>
              </a:rPr>
              <a:t>Subtracting difficulties from positive data, we found that </a:t>
            </a:r>
            <a:r>
              <a:rPr lang="en-US" sz="2400" b="1" kern="0" dirty="0">
                <a:solidFill>
                  <a:schemeClr val="accent1"/>
                </a:solidFill>
                <a:ea typeface="Calibri" panose="020F0502020204030204" pitchFamily="34" charset="0"/>
                <a:cs typeface="Times New Roman" panose="02020603050405020304" pitchFamily="18" charset="0"/>
              </a:rPr>
              <a:t>8</a:t>
            </a:r>
            <a:r>
              <a:rPr lang="en-US" sz="2400" kern="0" dirty="0">
                <a:effectLst/>
                <a:ea typeface="Calibri" panose="020F0502020204030204" pitchFamily="34" charset="0"/>
                <a:cs typeface="Times New Roman" panose="02020603050405020304" pitchFamily="18" charset="0"/>
              </a:rPr>
              <a:t>, so </a:t>
            </a:r>
            <a:r>
              <a:rPr lang="en-US" sz="2400" b="1" kern="0" dirty="0">
                <a:solidFill>
                  <a:schemeClr val="accent1"/>
                </a:solidFill>
                <a:effectLst/>
                <a:ea typeface="Calibri" panose="020F0502020204030204" pitchFamily="34" charset="0"/>
                <a:cs typeface="Times New Roman" panose="02020603050405020304" pitchFamily="18" charset="0"/>
              </a:rPr>
              <a:t>slightly more than half of the young people have a positive balance</a:t>
            </a:r>
            <a:r>
              <a:rPr lang="en-US" sz="2400" kern="0" dirty="0">
                <a:effectLst/>
                <a:ea typeface="Calibri" panose="020F0502020204030204" pitchFamily="34" charset="0"/>
                <a:cs typeface="Times New Roman" panose="02020603050405020304" pitchFamily="18" charset="0"/>
              </a:rPr>
              <a:t>, and slightly less than half have a negative one. </a:t>
            </a:r>
            <a:endParaRPr lang="it-IT" sz="2400" kern="100" dirty="0">
              <a:effectLst/>
              <a:ea typeface="Calibri" panose="020F0502020204030204" pitchFamily="34" charset="0"/>
              <a:cs typeface="Times New Roman" panose="02020603050405020304" pitchFamily="18" charset="0"/>
            </a:endParaRPr>
          </a:p>
          <a:p>
            <a:pPr>
              <a:lnSpc>
                <a:spcPct val="100000"/>
              </a:lnSpc>
            </a:pPr>
            <a:r>
              <a:rPr lang="en-US" sz="2400" dirty="0">
                <a:effectLst/>
                <a:ea typeface="Calibri" panose="020F0502020204030204" pitchFamily="34" charset="0"/>
                <a:cs typeface="Times New Roman" panose="02020603050405020304" pitchFamily="18" charset="0"/>
              </a:rPr>
              <a:t>Well over half of these young people (</a:t>
            </a:r>
            <a:r>
              <a:rPr lang="en-US" sz="2400" b="1" dirty="0">
                <a:solidFill>
                  <a:schemeClr val="accent1"/>
                </a:solidFill>
                <a:ea typeface="Calibri" panose="020F0502020204030204" pitchFamily="34" charset="0"/>
                <a:cs typeface="Times New Roman" panose="02020603050405020304" pitchFamily="18" charset="0"/>
              </a:rPr>
              <a:t>10</a:t>
            </a:r>
            <a:r>
              <a:rPr lang="en-US" sz="2400" dirty="0">
                <a:effectLst/>
                <a:ea typeface="Calibri" panose="020F0502020204030204" pitchFamily="34" charset="0"/>
                <a:cs typeface="Times New Roman" panose="02020603050405020304" pitchFamily="18" charset="0"/>
              </a:rPr>
              <a:t>) have a </a:t>
            </a:r>
            <a:r>
              <a:rPr lang="en-US" sz="2400" b="1" dirty="0">
                <a:solidFill>
                  <a:schemeClr val="accent1"/>
                </a:solidFill>
                <a:effectLst/>
                <a:ea typeface="Calibri" panose="020F0502020204030204" pitchFamily="34" charset="0"/>
                <a:cs typeface="Times New Roman" panose="02020603050405020304" pitchFamily="18" charset="0"/>
              </a:rPr>
              <a:t>gambling relative who does not want (or get) to stop gambling, continues to lie</a:t>
            </a:r>
            <a:r>
              <a:rPr lang="en-US" sz="2400" dirty="0">
                <a:effectLst/>
                <a:ea typeface="Calibri" panose="020F0502020204030204" pitchFamily="34" charset="0"/>
                <a:cs typeface="Times New Roman" panose="02020603050405020304" pitchFamily="18" charset="0"/>
              </a:rPr>
              <a:t>, has other problems, etc., so we expected that it would be the relatives of these difficult gamblers who would suffer the most: this is true for some but not all, and it struck us that </a:t>
            </a:r>
            <a:r>
              <a:rPr lang="en-US" sz="2400" b="1" dirty="0">
                <a:solidFill>
                  <a:schemeClr val="accent1"/>
                </a:solidFill>
                <a:effectLst/>
                <a:ea typeface="Calibri" panose="020F0502020204030204" pitchFamily="34" charset="0"/>
                <a:cs typeface="Times New Roman" panose="02020603050405020304" pitchFamily="18" charset="0"/>
              </a:rPr>
              <a:t>3</a:t>
            </a:r>
            <a:r>
              <a:rPr lang="en-US" sz="2400" dirty="0">
                <a:effectLst/>
                <a:ea typeface="Calibri" panose="020F0502020204030204" pitchFamily="34" charset="0"/>
                <a:cs typeface="Times New Roman" panose="02020603050405020304" pitchFamily="18" charset="0"/>
              </a:rPr>
              <a:t> </a:t>
            </a:r>
            <a:r>
              <a:rPr lang="en-US" sz="2400" b="1" dirty="0">
                <a:solidFill>
                  <a:schemeClr val="accent1"/>
                </a:solidFill>
                <a:ea typeface="Calibri" panose="020F0502020204030204" pitchFamily="34" charset="0"/>
                <a:cs typeface="Times New Roman" panose="02020603050405020304" pitchFamily="18" charset="0"/>
              </a:rPr>
              <a:t>young people with a very difficult gambler have a positive balance of 10, </a:t>
            </a:r>
            <a:r>
              <a:rPr lang="en-US" sz="2400" kern="0" dirty="0">
                <a:effectLst/>
                <a:ea typeface="Calibri" panose="020F0502020204030204" pitchFamily="34" charset="0"/>
                <a:cs typeface="Times New Roman" panose="02020603050405020304" pitchFamily="18" charset="0"/>
              </a:rPr>
              <a:t>and the other </a:t>
            </a:r>
            <a:r>
              <a:rPr lang="en-US" sz="2400" b="1" kern="0" dirty="0">
                <a:solidFill>
                  <a:schemeClr val="accent1"/>
                </a:solidFill>
                <a:effectLst/>
                <a:ea typeface="Calibri" panose="020F0502020204030204" pitchFamily="34" charset="0"/>
                <a:cs typeface="Times New Roman" panose="02020603050405020304" pitchFamily="18" charset="0"/>
              </a:rPr>
              <a:t>7 FMs </a:t>
            </a:r>
            <a:r>
              <a:rPr lang="en-US" sz="2400" kern="0" dirty="0">
                <a:effectLst/>
                <a:ea typeface="Calibri" panose="020F0502020204030204" pitchFamily="34" charset="0"/>
                <a:cs typeface="Times New Roman" panose="02020603050405020304" pitchFamily="18" charset="0"/>
              </a:rPr>
              <a:t>with difficult gambler have </a:t>
            </a:r>
            <a:r>
              <a:rPr lang="en-US" sz="2400" b="1" kern="0" dirty="0">
                <a:solidFill>
                  <a:schemeClr val="accent1"/>
                </a:solidFill>
                <a:effectLst/>
                <a:ea typeface="Calibri" panose="020F0502020204030204" pitchFamily="34" charset="0"/>
                <a:cs typeface="Times New Roman" panose="02020603050405020304" pitchFamily="18" charset="0"/>
              </a:rPr>
              <a:t>negative balance</a:t>
            </a:r>
            <a:r>
              <a:rPr lang="en-US" sz="2400" kern="0" dirty="0">
                <a:effectLst/>
                <a:ea typeface="Calibri" panose="020F0502020204030204" pitchFamily="34" charset="0"/>
                <a:cs typeface="Times New Roman" panose="02020603050405020304" pitchFamily="18" charset="0"/>
              </a:rPr>
              <a:t>. </a:t>
            </a:r>
            <a:endParaRPr lang="it-IT" sz="2800" dirty="0"/>
          </a:p>
        </p:txBody>
      </p:sp>
      <p:sp>
        <p:nvSpPr>
          <p:cNvPr id="4" name="Segnaposto piè di pagina 3">
            <a:extLst>
              <a:ext uri="{FF2B5EF4-FFF2-40B4-BE49-F238E27FC236}">
                <a16:creationId xmlns:a16="http://schemas.microsoft.com/office/drawing/2014/main" id="{1663512B-98BE-8C12-CA2D-4EBAF72C6AE3}"/>
              </a:ext>
            </a:extLst>
          </p:cNvPr>
          <p:cNvSpPr>
            <a:spLocks noGrp="1"/>
          </p:cNvSpPr>
          <p:nvPr>
            <p:ph type="ftr" sz="quarter" idx="11"/>
          </p:nvPr>
        </p:nvSpPr>
        <p:spPr/>
        <p:txBody>
          <a:bodyPr/>
          <a:lstStyle/>
          <a:p>
            <a:r>
              <a:rPr lang="it-IT" dirty="0"/>
              <a:t>AFINet 2023     -     Rotterdam                           </a:t>
            </a:r>
          </a:p>
        </p:txBody>
      </p:sp>
      <p:sp>
        <p:nvSpPr>
          <p:cNvPr id="5" name="Segnaposto numero diapositiva 4">
            <a:extLst>
              <a:ext uri="{FF2B5EF4-FFF2-40B4-BE49-F238E27FC236}">
                <a16:creationId xmlns:a16="http://schemas.microsoft.com/office/drawing/2014/main" id="{512AC298-A6A0-CF0B-2447-6613AD2C8008}"/>
              </a:ext>
            </a:extLst>
          </p:cNvPr>
          <p:cNvSpPr>
            <a:spLocks noGrp="1"/>
          </p:cNvSpPr>
          <p:nvPr>
            <p:ph type="sldNum" sz="quarter" idx="12"/>
          </p:nvPr>
        </p:nvSpPr>
        <p:spPr/>
        <p:txBody>
          <a:bodyPr/>
          <a:lstStyle/>
          <a:p>
            <a:fld id="{FD99FCF3-664B-4443-B016-313E58594E48}" type="slidenum">
              <a:rPr lang="it-IT" smtClean="0"/>
              <a:t>16</a:t>
            </a:fld>
            <a:endParaRPr lang="it-IT" dirty="0"/>
          </a:p>
        </p:txBody>
      </p:sp>
    </p:spTree>
    <p:extLst>
      <p:ext uri="{BB962C8B-B14F-4D97-AF65-F5344CB8AC3E}">
        <p14:creationId xmlns:p14="http://schemas.microsoft.com/office/powerpoint/2010/main" val="142513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265BE-2A9E-6111-3974-8AC9F87B977E}"/>
              </a:ext>
            </a:extLst>
          </p:cNvPr>
          <p:cNvSpPr>
            <a:spLocks noGrp="1"/>
          </p:cNvSpPr>
          <p:nvPr>
            <p:ph type="title"/>
          </p:nvPr>
        </p:nvSpPr>
        <p:spPr/>
        <p:txBody>
          <a:bodyPr/>
          <a:lstStyle/>
          <a:p>
            <a:r>
              <a:rPr lang="en-GB" b="1" dirty="0"/>
              <a:t>Visualizing </a:t>
            </a:r>
            <a:r>
              <a:rPr lang="en-US" b="1" dirty="0"/>
              <a:t>the comparison between burden </a:t>
            </a:r>
            <a:br>
              <a:rPr lang="en-US" b="1" dirty="0"/>
            </a:br>
            <a:r>
              <a:rPr lang="en-US" b="1" dirty="0"/>
              <a:t>and positive side </a:t>
            </a:r>
            <a:endParaRPr lang="it-IT" b="1" dirty="0"/>
          </a:p>
        </p:txBody>
      </p:sp>
      <p:sp>
        <p:nvSpPr>
          <p:cNvPr id="4" name="Segnaposto piè di pagina 3">
            <a:extLst>
              <a:ext uri="{FF2B5EF4-FFF2-40B4-BE49-F238E27FC236}">
                <a16:creationId xmlns:a16="http://schemas.microsoft.com/office/drawing/2014/main" id="{1663512B-98BE-8C12-CA2D-4EBAF72C6AE3}"/>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5" name="Segnaposto numero diapositiva 4">
            <a:extLst>
              <a:ext uri="{FF2B5EF4-FFF2-40B4-BE49-F238E27FC236}">
                <a16:creationId xmlns:a16="http://schemas.microsoft.com/office/drawing/2014/main" id="{512AC298-A6A0-CF0B-2447-6613AD2C800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9" name="Immagine 8">
            <a:extLst>
              <a:ext uri="{FF2B5EF4-FFF2-40B4-BE49-F238E27FC236}">
                <a16:creationId xmlns:a16="http://schemas.microsoft.com/office/drawing/2014/main" id="{43F80969-BC4A-F83D-A4DD-793553FD6D09}"/>
              </a:ext>
            </a:extLst>
          </p:cNvPr>
          <p:cNvPicPr>
            <a:picLocks noChangeAspect="1"/>
          </p:cNvPicPr>
          <p:nvPr/>
        </p:nvPicPr>
        <p:blipFill>
          <a:blip r:embed="rId2"/>
          <a:stretch>
            <a:fillRect/>
          </a:stretch>
        </p:blipFill>
        <p:spPr>
          <a:xfrm>
            <a:off x="3212176" y="688770"/>
            <a:ext cx="8756437" cy="5462648"/>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put penna 11">
                <a:extLst>
                  <a:ext uri="{FF2B5EF4-FFF2-40B4-BE49-F238E27FC236}">
                    <a16:creationId xmlns:a16="http://schemas.microsoft.com/office/drawing/2014/main" id="{01B0C50C-86F7-7493-9B49-8278894B112D}"/>
                  </a:ext>
                </a:extLst>
              </p14:cNvPr>
              <p14:cNvContentPartPr/>
              <p14:nvPr/>
            </p14:nvContentPartPr>
            <p14:xfrm>
              <a:off x="6055191" y="5450456"/>
              <a:ext cx="5785920" cy="987120"/>
            </p14:xfrm>
          </p:contentPart>
        </mc:Choice>
        <mc:Fallback xmlns="">
          <p:pic>
            <p:nvPicPr>
              <p:cNvPr id="12" name="Input penna 11">
                <a:extLst>
                  <a:ext uri="{FF2B5EF4-FFF2-40B4-BE49-F238E27FC236}">
                    <a16:creationId xmlns:a16="http://schemas.microsoft.com/office/drawing/2014/main" id="{01B0C50C-86F7-7493-9B49-8278894B112D}"/>
                  </a:ext>
                </a:extLst>
              </p:cNvPr>
              <p:cNvPicPr/>
              <p:nvPr/>
            </p:nvPicPr>
            <p:blipFill>
              <a:blip r:embed="rId4"/>
              <a:stretch>
                <a:fillRect/>
              </a:stretch>
            </p:blipFill>
            <p:spPr>
              <a:xfrm>
                <a:off x="6001191" y="5342456"/>
                <a:ext cx="5893560" cy="12027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3" name="Input penna 12">
                <a:extLst>
                  <a:ext uri="{FF2B5EF4-FFF2-40B4-BE49-F238E27FC236}">
                    <a16:creationId xmlns:a16="http://schemas.microsoft.com/office/drawing/2014/main" id="{41551989-6E7F-66A7-1BC0-BFAA7974BA5A}"/>
                  </a:ext>
                </a:extLst>
              </p14:cNvPr>
              <p14:cNvContentPartPr/>
              <p14:nvPr/>
            </p14:nvContentPartPr>
            <p14:xfrm>
              <a:off x="6281631" y="5508416"/>
              <a:ext cx="117720" cy="598320"/>
            </p14:xfrm>
          </p:contentPart>
        </mc:Choice>
        <mc:Fallback xmlns="">
          <p:pic>
            <p:nvPicPr>
              <p:cNvPr id="13" name="Input penna 12">
                <a:extLst>
                  <a:ext uri="{FF2B5EF4-FFF2-40B4-BE49-F238E27FC236}">
                    <a16:creationId xmlns:a16="http://schemas.microsoft.com/office/drawing/2014/main" id="{41551989-6E7F-66A7-1BC0-BFAA7974BA5A}"/>
                  </a:ext>
                </a:extLst>
              </p:cNvPr>
              <p:cNvPicPr/>
              <p:nvPr/>
            </p:nvPicPr>
            <p:blipFill>
              <a:blip r:embed="rId6"/>
              <a:stretch>
                <a:fillRect/>
              </a:stretch>
            </p:blipFill>
            <p:spPr>
              <a:xfrm>
                <a:off x="6227631" y="5400416"/>
                <a:ext cx="225360" cy="813960"/>
              </a:xfrm>
              <a:prstGeom prst="rect">
                <a:avLst/>
              </a:prstGeom>
            </p:spPr>
          </p:pic>
        </mc:Fallback>
      </mc:AlternateContent>
    </p:spTree>
    <p:extLst>
      <p:ext uri="{BB962C8B-B14F-4D97-AF65-F5344CB8AC3E}">
        <p14:creationId xmlns:p14="http://schemas.microsoft.com/office/powerpoint/2010/main" val="95831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265BE-2A9E-6111-3974-8AC9F87B977E}"/>
              </a:ext>
            </a:extLst>
          </p:cNvPr>
          <p:cNvSpPr>
            <a:spLocks noGrp="1"/>
          </p:cNvSpPr>
          <p:nvPr>
            <p:ph type="title"/>
          </p:nvPr>
        </p:nvSpPr>
        <p:spPr/>
        <p:txBody>
          <a:bodyPr/>
          <a:lstStyle/>
          <a:p>
            <a:r>
              <a:rPr lang="en-US" b="1" dirty="0"/>
              <a:t>burden </a:t>
            </a:r>
            <a:br>
              <a:rPr lang="en-US" b="1" dirty="0"/>
            </a:br>
            <a:br>
              <a:rPr lang="en-US" b="1" dirty="0"/>
            </a:br>
            <a:r>
              <a:rPr lang="en-US" b="1" dirty="0"/>
              <a:t>and</a:t>
            </a:r>
            <a:br>
              <a:rPr lang="en-US" b="1" dirty="0"/>
            </a:br>
            <a:br>
              <a:rPr lang="en-US" b="1" dirty="0"/>
            </a:br>
            <a:r>
              <a:rPr lang="en-US" b="1" dirty="0"/>
              <a:t>positive</a:t>
            </a:r>
            <a:endParaRPr lang="it-IT" b="1" dirty="0"/>
          </a:p>
        </p:txBody>
      </p:sp>
      <p:sp>
        <p:nvSpPr>
          <p:cNvPr id="4" name="Segnaposto piè di pagina 3">
            <a:extLst>
              <a:ext uri="{FF2B5EF4-FFF2-40B4-BE49-F238E27FC236}">
                <a16:creationId xmlns:a16="http://schemas.microsoft.com/office/drawing/2014/main" id="{1663512B-98BE-8C12-CA2D-4EBAF72C6AE3}"/>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5" name="Segnaposto numero diapositiva 4">
            <a:extLst>
              <a:ext uri="{FF2B5EF4-FFF2-40B4-BE49-F238E27FC236}">
                <a16:creationId xmlns:a16="http://schemas.microsoft.com/office/drawing/2014/main" id="{512AC298-A6A0-CF0B-2447-6613AD2C800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6" name="Immagine 5">
            <a:extLst>
              <a:ext uri="{FF2B5EF4-FFF2-40B4-BE49-F238E27FC236}">
                <a16:creationId xmlns:a16="http://schemas.microsoft.com/office/drawing/2014/main" id="{4285B9AA-D6D8-6861-63DC-F2223D4FB30B}"/>
              </a:ext>
            </a:extLst>
          </p:cNvPr>
          <p:cNvPicPr>
            <a:picLocks noChangeAspect="1"/>
          </p:cNvPicPr>
          <p:nvPr/>
        </p:nvPicPr>
        <p:blipFill>
          <a:blip r:embed="rId2"/>
          <a:stretch>
            <a:fillRect/>
          </a:stretch>
        </p:blipFill>
        <p:spPr>
          <a:xfrm>
            <a:off x="2139879" y="2368510"/>
            <a:ext cx="9701232" cy="1791306"/>
          </a:xfrm>
          <a:prstGeom prst="rect">
            <a:avLst/>
          </a:prstGeom>
        </p:spPr>
      </p:pic>
    </p:spTree>
    <p:extLst>
      <p:ext uri="{BB962C8B-B14F-4D97-AF65-F5344CB8AC3E}">
        <p14:creationId xmlns:p14="http://schemas.microsoft.com/office/powerpoint/2010/main" val="215381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GB" sz="4400" b="1" dirty="0"/>
              <a:t>The impact</a:t>
            </a:r>
            <a:br>
              <a:rPr lang="en-GB" sz="4400" b="1" dirty="0"/>
            </a:br>
            <a:r>
              <a:rPr lang="en-GB" sz="4400" b="1" dirty="0"/>
              <a:t>of </a:t>
            </a:r>
            <a:br>
              <a:rPr lang="en-GB" sz="4400" b="1" dirty="0"/>
            </a:br>
            <a:r>
              <a:rPr lang="en-GB" sz="4400" b="1" dirty="0"/>
              <a:t>5-Step </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fontScale="92500" lnSpcReduction="20000"/>
          </a:bodyPr>
          <a:lstStyle/>
          <a:p>
            <a:pPr marL="0" indent="0" algn="just">
              <a:lnSpc>
                <a:spcPct val="110000"/>
              </a:lnSpc>
              <a:spcAft>
                <a:spcPts val="800"/>
              </a:spcAft>
              <a:buNone/>
            </a:pPr>
            <a:r>
              <a:rPr lang="en-GB" sz="2800" kern="0" dirty="0">
                <a:effectLst/>
                <a:latin typeface="Corbel" panose="020B0503020204020204" pitchFamily="34" charset="0"/>
                <a:ea typeface="Calibri" panose="020F0502020204030204" pitchFamily="34" charset="0"/>
                <a:cs typeface="Times New Roman" panose="02020603050405020304" pitchFamily="18" charset="0"/>
              </a:rPr>
              <a:t>Then we noticed that the </a:t>
            </a:r>
            <a:r>
              <a:rPr lang="en-GB" sz="2800" b="1" kern="0" dirty="0">
                <a:solidFill>
                  <a:schemeClr val="accent1"/>
                </a:solidFill>
                <a:effectLst/>
                <a:latin typeface="Corbel" panose="020B0503020204020204" pitchFamily="34" charset="0"/>
                <a:ea typeface="Calibri" panose="020F0502020204030204" pitchFamily="34" charset="0"/>
                <a:cs typeface="Times New Roman" panose="02020603050405020304" pitchFamily="18" charset="0"/>
              </a:rPr>
              <a:t>4 guys </a:t>
            </a:r>
            <a:r>
              <a:rPr lang="en-GB" sz="2800" kern="0" dirty="0">
                <a:effectLst/>
                <a:latin typeface="Corbel" panose="020B0503020204020204" pitchFamily="34" charset="0"/>
                <a:ea typeface="Calibri" panose="020F0502020204030204" pitchFamily="34" charset="0"/>
                <a:cs typeface="Times New Roman" panose="02020603050405020304" pitchFamily="18" charset="0"/>
              </a:rPr>
              <a:t>who did </a:t>
            </a:r>
            <a:r>
              <a:rPr lang="en-GB" sz="2800" b="1" kern="0" dirty="0">
                <a:solidFill>
                  <a:schemeClr val="accent1"/>
                </a:solidFill>
                <a:effectLst/>
                <a:latin typeface="Corbel" panose="020B0503020204020204" pitchFamily="34" charset="0"/>
                <a:ea typeface="Calibri" panose="020F0502020204030204" pitchFamily="34" charset="0"/>
                <a:cs typeface="Times New Roman" panose="02020603050405020304" pitchFamily="18" charset="0"/>
              </a:rPr>
              <a:t>not</a:t>
            </a:r>
            <a:r>
              <a:rPr lang="en-GB" sz="2800" kern="0" dirty="0">
                <a:effectLst/>
                <a:latin typeface="Corbel" panose="020B0503020204020204" pitchFamily="34" charset="0"/>
                <a:ea typeface="Calibri" panose="020F0502020204030204" pitchFamily="34" charset="0"/>
                <a:cs typeface="Times New Roman" panose="02020603050405020304" pitchFamily="18" charset="0"/>
              </a:rPr>
              <a:t> take the </a:t>
            </a:r>
            <a:r>
              <a:rPr lang="en-GB" sz="2800" b="1" kern="0" dirty="0">
                <a:solidFill>
                  <a:schemeClr val="accent1"/>
                </a:solidFill>
                <a:latin typeface="Corbel" panose="020B0503020204020204" pitchFamily="34" charset="0"/>
                <a:ea typeface="Calibri" panose="020F0502020204030204" pitchFamily="34" charset="0"/>
                <a:cs typeface="Times New Roman" panose="02020603050405020304" pitchFamily="18" charset="0"/>
              </a:rPr>
              <a:t>5-Step </a:t>
            </a:r>
            <a:r>
              <a:rPr lang="en-GB" sz="2800" kern="0" dirty="0">
                <a:effectLst/>
                <a:latin typeface="Corbel" panose="020B0503020204020204" pitchFamily="34" charset="0"/>
                <a:ea typeface="Calibri" panose="020F0502020204030204" pitchFamily="34" charset="0"/>
                <a:cs typeface="Times New Roman" panose="02020603050405020304" pitchFamily="18" charset="0"/>
              </a:rPr>
              <a:t>all had a </a:t>
            </a:r>
            <a:r>
              <a:rPr lang="en-GB" sz="2800" b="1" kern="0" dirty="0">
                <a:solidFill>
                  <a:schemeClr val="accent1"/>
                </a:solidFill>
                <a:latin typeface="Corbel" panose="020B0503020204020204" pitchFamily="34" charset="0"/>
                <a:ea typeface="Calibri" panose="020F0502020204030204" pitchFamily="34" charset="0"/>
                <a:cs typeface="Times New Roman" panose="02020603050405020304" pitchFamily="18" charset="0"/>
              </a:rPr>
              <a:t>negative</a:t>
            </a:r>
            <a:r>
              <a:rPr lang="en-GB" sz="2800" kern="0" dirty="0">
                <a:effectLst/>
                <a:latin typeface="Corbel" panose="020B0503020204020204" pitchFamily="34" charset="0"/>
                <a:ea typeface="Calibri" panose="020F0502020204030204" pitchFamily="34" charset="0"/>
                <a:cs typeface="Times New Roman" panose="02020603050405020304" pitchFamily="18" charset="0"/>
              </a:rPr>
              <a:t> balance.</a:t>
            </a:r>
            <a:endParaRPr lang="en-GB" sz="2800" kern="100" dirty="0">
              <a:effectLst/>
              <a:latin typeface="Corbel" panose="020B0503020204020204" pitchFamily="34" charset="0"/>
              <a:ea typeface="Calibri" panose="020F0502020204030204" pitchFamily="34" charset="0"/>
              <a:cs typeface="Times New Roman" panose="02020603050405020304" pitchFamily="18" charset="0"/>
            </a:endParaRPr>
          </a:p>
          <a:p>
            <a:pPr marL="0" indent="0" algn="just">
              <a:lnSpc>
                <a:spcPct val="110000"/>
              </a:lnSpc>
              <a:spcAft>
                <a:spcPts val="800"/>
              </a:spcAft>
              <a:buNone/>
            </a:pPr>
            <a:r>
              <a:rPr lang="en-GB" sz="2800" kern="0" dirty="0">
                <a:effectLst/>
                <a:latin typeface="Corbel" panose="020B0503020204020204" pitchFamily="34" charset="0"/>
                <a:ea typeface="Calibri" panose="020F0502020204030204" pitchFamily="34" charset="0"/>
                <a:cs typeface="Times New Roman" panose="02020603050405020304" pitchFamily="18" charset="0"/>
              </a:rPr>
              <a:t>We then tried to </a:t>
            </a:r>
            <a:r>
              <a:rPr lang="en-GB" sz="2800" b="1" kern="0" dirty="0">
                <a:solidFill>
                  <a:schemeClr val="accent1"/>
                </a:solidFill>
                <a:effectLst/>
                <a:latin typeface="Corbel" panose="020B0503020204020204" pitchFamily="34" charset="0"/>
                <a:ea typeface="Calibri" panose="020F0502020204030204" pitchFamily="34" charset="0"/>
                <a:cs typeface="Times New Roman" panose="02020603050405020304" pitchFamily="18" charset="0"/>
              </a:rPr>
              <a:t>remove the scores given to the 5-Step </a:t>
            </a:r>
            <a:r>
              <a:rPr lang="en-GB" sz="2800" kern="0" dirty="0">
                <a:effectLst/>
                <a:latin typeface="Corbel" panose="020B0503020204020204" pitchFamily="34" charset="0"/>
                <a:ea typeface="Calibri" panose="020F0502020204030204" pitchFamily="34" charset="0"/>
                <a:cs typeface="Times New Roman" panose="02020603050405020304" pitchFamily="18" charset="0"/>
              </a:rPr>
              <a:t>paths from the positive count: the result is </a:t>
            </a:r>
            <a:r>
              <a:rPr lang="en-GB" sz="2800" b="1" kern="0" dirty="0">
                <a:solidFill>
                  <a:schemeClr val="accent1"/>
                </a:solidFill>
                <a:latin typeface="Corbel" panose="020B0503020204020204" pitchFamily="34" charset="0"/>
                <a:ea typeface="Calibri" panose="020F0502020204030204" pitchFamily="34" charset="0"/>
                <a:cs typeface="Times New Roman" panose="02020603050405020304" pitchFamily="18" charset="0"/>
              </a:rPr>
              <a:t>shocking</a:t>
            </a:r>
            <a:r>
              <a:rPr lang="en-GB" sz="2800" kern="0" dirty="0">
                <a:effectLst/>
                <a:latin typeface="Corbel" panose="020B0503020204020204" pitchFamily="34" charset="0"/>
                <a:ea typeface="Calibri" panose="020F0502020204030204" pitchFamily="34" charset="0"/>
                <a:cs typeface="Times New Roman" panose="02020603050405020304" pitchFamily="18" charset="0"/>
              </a:rPr>
              <a:t>, at least to us. </a:t>
            </a:r>
            <a:endParaRPr lang="en-GB" sz="2800" kern="100" dirty="0">
              <a:effectLst/>
              <a:latin typeface="Corbel" panose="020B0503020204020204" pitchFamily="34" charset="0"/>
              <a:ea typeface="Calibri" panose="020F0502020204030204" pitchFamily="34" charset="0"/>
              <a:cs typeface="Times New Roman" panose="02020603050405020304" pitchFamily="18" charset="0"/>
            </a:endParaRPr>
          </a:p>
          <a:p>
            <a:pPr marL="0" indent="0">
              <a:lnSpc>
                <a:spcPct val="110000"/>
              </a:lnSpc>
              <a:buNone/>
            </a:pPr>
            <a:r>
              <a:rPr lang="en-GB" sz="2800" dirty="0">
                <a:effectLst/>
                <a:latin typeface="Corbel" panose="020B0503020204020204" pitchFamily="34" charset="0"/>
                <a:ea typeface="Calibri" panose="020F0502020204030204" pitchFamily="34" charset="0"/>
                <a:cs typeface="Times New Roman" panose="02020603050405020304" pitchFamily="18" charset="0"/>
              </a:rPr>
              <a:t>We found that by </a:t>
            </a:r>
            <a:r>
              <a:rPr lang="en-GB" sz="2800" b="1" dirty="0">
                <a:solidFill>
                  <a:schemeClr val="accent1"/>
                </a:solidFill>
                <a:effectLst/>
                <a:latin typeface="Corbel" panose="020B0503020204020204" pitchFamily="34" charset="0"/>
                <a:ea typeface="Calibri" panose="020F0502020204030204" pitchFamily="34" charset="0"/>
                <a:cs typeface="Times New Roman" panose="02020603050405020304" pitchFamily="18" charset="0"/>
              </a:rPr>
              <a:t>removing the 5-Step all the balances are negative except for one, which only comes to +1 </a:t>
            </a:r>
            <a:r>
              <a:rPr lang="en-GB" sz="2800" dirty="0">
                <a:effectLst/>
                <a:latin typeface="Corbel" panose="020B0503020204020204" pitchFamily="34" charset="0"/>
                <a:ea typeface="Calibri" panose="020F0502020204030204" pitchFamily="34" charset="0"/>
                <a:cs typeface="Times New Roman" panose="02020603050405020304" pitchFamily="18" charset="0"/>
              </a:rPr>
              <a:t>anyway: the negative balances become staggering and we realised that </a:t>
            </a:r>
            <a:r>
              <a:rPr lang="en-GB" sz="2800" b="1" dirty="0">
                <a:solidFill>
                  <a:schemeClr val="accent1"/>
                </a:solidFill>
                <a:effectLst/>
                <a:latin typeface="Corbel" panose="020B0503020204020204" pitchFamily="34" charset="0"/>
                <a:ea typeface="Calibri" panose="020F0502020204030204" pitchFamily="34" charset="0"/>
                <a:cs typeface="Times New Roman" panose="02020603050405020304" pitchFamily="18" charset="0"/>
              </a:rPr>
              <a:t>even the 5-Steps done before the training and accreditation helped</a:t>
            </a:r>
            <a:r>
              <a:rPr lang="en-GB" sz="2800" dirty="0">
                <a:effectLst/>
                <a:latin typeface="Corbel" panose="020B0503020204020204" pitchFamily="34" charset="0"/>
                <a:ea typeface="Calibri" panose="020F0502020204030204" pitchFamily="34" charset="0"/>
                <a:cs typeface="Times New Roman" panose="02020603050405020304" pitchFamily="18" charset="0"/>
              </a:rPr>
              <a:t> these young men and women </a:t>
            </a:r>
            <a:r>
              <a:rPr lang="en-GB" sz="2800" b="1" dirty="0">
                <a:solidFill>
                  <a:schemeClr val="accent1"/>
                </a:solidFill>
                <a:effectLst/>
                <a:latin typeface="Corbel" panose="020B0503020204020204" pitchFamily="34" charset="0"/>
                <a:ea typeface="Calibri" panose="020F0502020204030204" pitchFamily="34" charset="0"/>
                <a:cs typeface="Times New Roman" panose="02020603050405020304" pitchFamily="18" charset="0"/>
              </a:rPr>
              <a:t>even in the presence of heavy diagnoses </a:t>
            </a:r>
            <a:r>
              <a:rPr lang="en-GB" sz="2800" dirty="0">
                <a:effectLst/>
                <a:latin typeface="Corbel" panose="020B0503020204020204" pitchFamily="34" charset="0"/>
                <a:ea typeface="Calibri" panose="020F0502020204030204" pitchFamily="34" charset="0"/>
                <a:cs typeface="Times New Roman" panose="02020603050405020304" pitchFamily="18" charset="0"/>
              </a:rPr>
              <a:t>of the children themselves.</a:t>
            </a:r>
            <a:endParaRPr lang="en-GB" sz="5400" dirty="0">
              <a:latin typeface="Corbel" panose="020B0503020204020204" pitchFamily="34" charset="0"/>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r>
              <a:rPr lang="it-IT" dirty="0"/>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fld id="{FD99FCF3-664B-4443-B016-313E58594E48}" type="slidenum">
              <a:rPr lang="it-IT" smtClean="0"/>
              <a:t>19</a:t>
            </a:fld>
            <a:endParaRPr lang="it-IT" dirty="0"/>
          </a:p>
        </p:txBody>
      </p:sp>
    </p:spTree>
    <p:extLst>
      <p:ext uri="{BB962C8B-B14F-4D97-AF65-F5344CB8AC3E}">
        <p14:creationId xmlns:p14="http://schemas.microsoft.com/office/powerpoint/2010/main" val="19483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99A70A-D929-5770-6960-4C6400077D48}"/>
              </a:ext>
            </a:extLst>
          </p:cNvPr>
          <p:cNvSpPr>
            <a:spLocks noGrp="1"/>
          </p:cNvSpPr>
          <p:nvPr>
            <p:ph type="title"/>
          </p:nvPr>
        </p:nvSpPr>
        <p:spPr/>
        <p:txBody>
          <a:bodyPr>
            <a:normAutofit fontScale="90000"/>
          </a:bodyPr>
          <a:lstStyle/>
          <a:p>
            <a:pPr algn="ctr"/>
            <a:br>
              <a:rPr lang="en-GB" b="1" dirty="0"/>
            </a:br>
            <a:br>
              <a:rPr lang="en-GB" b="1" dirty="0"/>
            </a:br>
            <a:br>
              <a:rPr lang="en-GB" b="1" dirty="0"/>
            </a:br>
            <a:br>
              <a:rPr lang="en-GB" b="1" dirty="0"/>
            </a:br>
            <a:br>
              <a:rPr lang="en-GB" b="1" dirty="0"/>
            </a:br>
            <a:br>
              <a:rPr lang="en-GB" b="1" dirty="0"/>
            </a:br>
            <a:br>
              <a:rPr lang="en-GB" b="1" dirty="0"/>
            </a:br>
            <a:br>
              <a:rPr lang="en-GB" b="1" dirty="0"/>
            </a:br>
            <a:br>
              <a:rPr lang="en-GB" b="1" dirty="0"/>
            </a:br>
            <a:r>
              <a:rPr lang="en-GB" b="1" dirty="0"/>
              <a:t>Iceberg</a:t>
            </a:r>
            <a:r>
              <a:rPr lang="en-GB" sz="2400" b="1" dirty="0"/>
              <a:t> - the </a:t>
            </a:r>
            <a:br>
              <a:rPr lang="en-GB" sz="2400" b="1" dirty="0"/>
            </a:br>
            <a:r>
              <a:rPr lang="en-GB" sz="2400" b="1" dirty="0"/>
              <a:t>hidden side of </a:t>
            </a:r>
            <a:br>
              <a:rPr lang="en-GB" sz="2400" b="1" dirty="0"/>
            </a:br>
            <a:r>
              <a:rPr lang="en-GB" sz="2400" b="1" dirty="0"/>
              <a:t>gambling</a:t>
            </a:r>
          </a:p>
        </p:txBody>
      </p:sp>
      <p:sp>
        <p:nvSpPr>
          <p:cNvPr id="3" name="Segnaposto contenuto 2">
            <a:extLst>
              <a:ext uri="{FF2B5EF4-FFF2-40B4-BE49-F238E27FC236}">
                <a16:creationId xmlns:a16="http://schemas.microsoft.com/office/drawing/2014/main" id="{ECD1F32D-79C7-2B17-DF39-00CEB90404F1}"/>
              </a:ext>
            </a:extLst>
          </p:cNvPr>
          <p:cNvSpPr>
            <a:spLocks noGrp="1"/>
          </p:cNvSpPr>
          <p:nvPr>
            <p:ph idx="1"/>
          </p:nvPr>
        </p:nvSpPr>
        <p:spPr>
          <a:xfrm>
            <a:off x="3621974" y="760021"/>
            <a:ext cx="8087096" cy="5596329"/>
          </a:xfrm>
        </p:spPr>
        <p:txBody>
          <a:bodyPr>
            <a:normAutofit/>
          </a:bodyPr>
          <a:lstStyle/>
          <a:p>
            <a:pPr marL="0" marR="0" lvl="0" indent="0" algn="l" defTabSz="914400" rtl="0" eaLnBrk="1" fontAlgn="auto" latinLnBrk="0" hangingPunct="1">
              <a:lnSpc>
                <a:spcPct val="107000"/>
              </a:lnSpc>
              <a:spcBef>
                <a:spcPts val="0"/>
              </a:spcBef>
              <a:spcAft>
                <a:spcPts val="0"/>
              </a:spcAft>
              <a:buClr>
                <a:srgbClr val="0F6FC6"/>
              </a:buClr>
              <a:buSzTx/>
              <a:buFont typeface="Wingdings 2" pitchFamily="18" charset="2"/>
              <a:buNone/>
              <a:tabLst/>
              <a:defRPr/>
            </a:pP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I </a:t>
            </a:r>
            <a:r>
              <a:rPr kumimoji="0" lang="en-GB"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will talk about a little </a:t>
            </a:r>
            <a:r>
              <a:rPr kumimoji="0" lang="en-GB" sz="2200" b="1" i="0" u="none" strike="noStrike" kern="1200" cap="none" spc="0" normalizeH="0" baseline="0" noProof="0" dirty="0">
                <a:ln>
                  <a:noFill/>
                </a:ln>
                <a:solidFill>
                  <a:srgbClr val="0F6FC6"/>
                </a:solidFill>
                <a:effectLst/>
                <a:uLnTx/>
                <a:uFillTx/>
                <a:latin typeface="Corbel" panose="020B0503020204020204" pitchFamily="34" charset="0"/>
                <a:ea typeface="Calibri" panose="020F0502020204030204" pitchFamily="34" charset="0"/>
                <a:cs typeface="Times New Roman" panose="02020603050405020304" pitchFamily="18" charset="0"/>
              </a:rPr>
              <a:t>research on family members of problem gamblers</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led in Italy (in the province of Piacenza) by the practitioners of the </a:t>
            </a:r>
            <a:r>
              <a:rPr kumimoji="0" lang="en-US" sz="2200" b="1" i="0" u="none" strike="noStrike" kern="1200" cap="none" spc="0" normalizeH="0" baseline="0" noProof="0" dirty="0">
                <a:ln>
                  <a:noFill/>
                </a:ln>
                <a:solidFill>
                  <a:srgbClr val="0F6FC6"/>
                </a:solidFill>
                <a:effectLst/>
                <a:uLnTx/>
                <a:uFillTx/>
                <a:latin typeface="Corbel" panose="020B0503020204020204" pitchFamily="34" charset="0"/>
                <a:ea typeface="Calibri" panose="020F0502020204030204" pitchFamily="34" charset="0"/>
                <a:cs typeface="Times New Roman" panose="02020603050405020304" pitchFamily="18" charset="0"/>
              </a:rPr>
              <a:t>Iceberg</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Project (</a:t>
            </a:r>
            <a:r>
              <a:rPr kumimoji="0" lang="it-IT"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cooperativa L’Arco e Associazione La Ricerca</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and </a:t>
            </a:r>
            <a:r>
              <a:rPr kumimoji="0" lang="en-US" sz="2200" b="1" i="0" u="none" strike="noStrike" kern="1200" cap="none" spc="0" normalizeH="0" baseline="0" noProof="0" dirty="0">
                <a:ln>
                  <a:noFill/>
                </a:ln>
                <a:solidFill>
                  <a:srgbClr val="0F6FC6"/>
                </a:solidFill>
                <a:effectLst/>
                <a:uLnTx/>
                <a:uFillTx/>
                <a:latin typeface="Corbel" panose="020B0503020204020204" pitchFamily="34" charset="0"/>
                <a:ea typeface="Calibri" panose="020F0502020204030204" pitchFamily="34" charset="0"/>
                <a:cs typeface="Times New Roman" panose="02020603050405020304" pitchFamily="18" charset="0"/>
              </a:rPr>
              <a:t>SerDP</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Servizio</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Dipendenze</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Patologiche</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(Pathological Addiction Service).</a:t>
            </a:r>
            <a:endParaRPr kumimoji="0" lang="en-US" sz="5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600"/>
              </a:spcBef>
              <a:spcAft>
                <a:spcPts val="0"/>
              </a:spcAft>
              <a:buClr>
                <a:srgbClr val="0F6FC6"/>
              </a:buClr>
              <a:buSzTx/>
              <a:buFont typeface="Wingdings 2" pitchFamily="18" charset="2"/>
              <a:buNone/>
              <a:tabLst/>
              <a:defRPr/>
            </a:pPr>
            <a:br>
              <a:rPr kumimoji="0" lang="it-IT" sz="5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br>
            <a:r>
              <a:rPr lang="en-US" sz="2200" noProof="0" dirty="0">
                <a:solidFill>
                  <a:prstClr val="black">
                    <a:lumMod val="65000"/>
                    <a:lumOff val="35000"/>
                  </a:prstClr>
                </a:solidFill>
                <a:latin typeface="Corbel" panose="020B0503020204020204" pitchFamily="34" charset="0"/>
                <a:ea typeface="Calibri" panose="020F0502020204030204" pitchFamily="34" charset="0"/>
                <a:cs typeface="Times New Roman" panose="02020603050405020304" pitchFamily="18" charset="0"/>
              </a:rPr>
              <a:t>W</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e have try to support </a:t>
            </a:r>
            <a:r>
              <a:rPr kumimoji="0" lang="en-US" sz="21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family</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Calibri" panose="020F0502020204030204" pitchFamily="34" charset="0"/>
                <a:cs typeface="Times New Roman" panose="02020603050405020304" pitchFamily="18" charset="0"/>
              </a:rPr>
              <a:t> members of gamblers followed by the SerDP or gamblers who refuse treatment. </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mn-ea"/>
                <a:cs typeface="Times New Roman" panose="02020603050405020304" pitchFamily="18" charset="0"/>
              </a:rPr>
              <a:t>Since 2012 we have been using the </a:t>
            </a:r>
            <a:r>
              <a:rPr kumimoji="0" lang="en-US" sz="2200" b="1" i="0" u="none" strike="noStrike" kern="1200" cap="none" spc="0" normalizeH="0" baseline="0" noProof="0" dirty="0">
                <a:ln>
                  <a:noFill/>
                </a:ln>
                <a:solidFill>
                  <a:srgbClr val="0F6FC6"/>
                </a:solidFill>
                <a:effectLst/>
                <a:uLnTx/>
                <a:uFillTx/>
                <a:latin typeface="Corbel" panose="020B0503020204020204" pitchFamily="34" charset="0"/>
                <a:ea typeface="+mn-ea"/>
                <a:cs typeface="Times New Roman" panose="02020603050405020304" pitchFamily="18" charset="0"/>
              </a:rPr>
              <a:t>5-Step handbook for family members</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mn-ea"/>
                <a:cs typeface="Times New Roman" panose="02020603050405020304" pitchFamily="18" charset="0"/>
              </a:rPr>
              <a:t> as a guide for our work. In 2018 we attended the AFINet conference in Newcastle and finally thanks to Covid (!!!) we were able to organize an online </a:t>
            </a:r>
            <a:r>
              <a:rPr kumimoji="0" lang="en-US" sz="2200" b="1" i="0" u="none" strike="noStrike" kern="1200" cap="none" spc="0" normalizeH="0" baseline="0" noProof="0" dirty="0">
                <a:ln>
                  <a:noFill/>
                </a:ln>
                <a:solidFill>
                  <a:srgbClr val="0F6FC6"/>
                </a:solidFill>
                <a:effectLst/>
                <a:uLnTx/>
                <a:uFillTx/>
                <a:latin typeface="Corbel" panose="020B0503020204020204" pitchFamily="34" charset="0"/>
                <a:ea typeface="+mn-ea"/>
                <a:cs typeface="Times New Roman" panose="02020603050405020304" pitchFamily="18" charset="0"/>
              </a:rPr>
              <a:t>training</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mn-ea"/>
                <a:cs typeface="Times New Roman" panose="02020603050405020304" pitchFamily="18" charset="0"/>
              </a:rPr>
              <a:t> to learn how to use the </a:t>
            </a:r>
            <a:r>
              <a:rPr kumimoji="0" lang="en-US" sz="2200" b="1" i="0" u="none" strike="noStrike" kern="1200" cap="none" spc="0" normalizeH="0" baseline="0" noProof="0" dirty="0">
                <a:ln>
                  <a:noFill/>
                </a:ln>
                <a:solidFill>
                  <a:srgbClr val="0F6FC6"/>
                </a:solidFill>
                <a:effectLst/>
                <a:uLnTx/>
                <a:uFillTx/>
                <a:latin typeface="Corbel" panose="020B0503020204020204" pitchFamily="34" charset="0"/>
                <a:ea typeface="+mn-ea"/>
                <a:cs typeface="Times New Roman" panose="02020603050405020304" pitchFamily="18" charset="0"/>
              </a:rPr>
              <a:t>5-Step Method </a:t>
            </a:r>
            <a:r>
              <a:rPr kumimoji="0" lang="en-US"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mn-ea"/>
                <a:cs typeface="Times New Roman" panose="02020603050405020304" pitchFamily="18" charset="0"/>
              </a:rPr>
              <a:t>in the most correct and effective way. Now, 2.8 of us 3 have been accredited as 5-Steps Practitioners. The others are following suit. </a:t>
            </a:r>
            <a:endParaRPr kumimoji="0" lang="it-IT" sz="2200" b="0" i="0" u="none" strike="noStrike" kern="1200" cap="none" spc="0" normalizeH="0" baseline="0" noProof="0" dirty="0">
              <a:ln>
                <a:noFill/>
              </a:ln>
              <a:solidFill>
                <a:prstClr val="black">
                  <a:lumMod val="65000"/>
                  <a:lumOff val="35000"/>
                </a:prstClr>
              </a:solidFill>
              <a:effectLst/>
              <a:uLnTx/>
              <a:uFillTx/>
              <a:latin typeface="Corbel" panose="020B0503020204020204" pitchFamily="34" charset="0"/>
              <a:ea typeface="+mn-ea"/>
              <a:cs typeface="Times New Roman" panose="02020603050405020304" pitchFamily="18" charset="0"/>
            </a:endParaRPr>
          </a:p>
        </p:txBody>
      </p:sp>
      <p:sp>
        <p:nvSpPr>
          <p:cNvPr id="4" name="Segnaposto piè di pagina 3">
            <a:extLst>
              <a:ext uri="{FF2B5EF4-FFF2-40B4-BE49-F238E27FC236}">
                <a16:creationId xmlns:a16="http://schemas.microsoft.com/office/drawing/2014/main" id="{AA59A20C-55E6-5E0D-AF6C-7D99179FFAD5}"/>
              </a:ext>
            </a:extLst>
          </p:cNvPr>
          <p:cNvSpPr>
            <a:spLocks noGrp="1"/>
          </p:cNvSpPr>
          <p:nvPr>
            <p:ph type="ftr" sz="quarter" idx="11"/>
          </p:nvPr>
        </p:nvSpPr>
        <p:spPr/>
        <p:txBody>
          <a:bodyPr/>
          <a:lstStyle/>
          <a:p>
            <a:r>
              <a:rPr lang="it-IT"/>
              <a:t>AFINet 2023     -     Rotterdam                           </a:t>
            </a:r>
            <a:endParaRPr lang="it-IT" dirty="0"/>
          </a:p>
        </p:txBody>
      </p:sp>
      <p:sp>
        <p:nvSpPr>
          <p:cNvPr id="5" name="Segnaposto numero diapositiva 4">
            <a:extLst>
              <a:ext uri="{FF2B5EF4-FFF2-40B4-BE49-F238E27FC236}">
                <a16:creationId xmlns:a16="http://schemas.microsoft.com/office/drawing/2014/main" id="{CB64465C-36E7-122A-06B3-EFABC78B493A}"/>
              </a:ext>
            </a:extLst>
          </p:cNvPr>
          <p:cNvSpPr>
            <a:spLocks noGrp="1"/>
          </p:cNvSpPr>
          <p:nvPr>
            <p:ph type="sldNum" sz="quarter" idx="12"/>
          </p:nvPr>
        </p:nvSpPr>
        <p:spPr/>
        <p:txBody>
          <a:bodyPr/>
          <a:lstStyle/>
          <a:p>
            <a:fld id="{FD99FCF3-664B-4443-B016-313E58594E48}" type="slidenum">
              <a:rPr lang="it-IT" smtClean="0"/>
              <a:t>2</a:t>
            </a:fld>
            <a:endParaRPr lang="it-IT" dirty="0"/>
          </a:p>
        </p:txBody>
      </p:sp>
      <p:pic>
        <p:nvPicPr>
          <p:cNvPr id="6" name="Immagine 5" descr="NewLogo1">
            <a:extLst>
              <a:ext uri="{FF2B5EF4-FFF2-40B4-BE49-F238E27FC236}">
                <a16:creationId xmlns:a16="http://schemas.microsoft.com/office/drawing/2014/main" id="{0389D2C0-02CE-CED2-BBCC-11C3BE8054B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919" y="992460"/>
            <a:ext cx="590550" cy="775335"/>
          </a:xfrm>
          <a:prstGeom prst="rect">
            <a:avLst/>
          </a:prstGeom>
          <a:noFill/>
        </p:spPr>
      </p:pic>
      <p:pic>
        <p:nvPicPr>
          <p:cNvPr id="7" name="Immagine 6">
            <a:extLst>
              <a:ext uri="{FF2B5EF4-FFF2-40B4-BE49-F238E27FC236}">
                <a16:creationId xmlns:a16="http://schemas.microsoft.com/office/drawing/2014/main" id="{64964D5F-02E0-9156-E9AB-C92BAE09DD4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7444" y="1066452"/>
            <a:ext cx="1076325" cy="450850"/>
          </a:xfrm>
          <a:prstGeom prst="rect">
            <a:avLst/>
          </a:prstGeom>
          <a:noFill/>
        </p:spPr>
      </p:pic>
      <p:pic>
        <p:nvPicPr>
          <p:cNvPr id="9" name="Immagine 8">
            <a:extLst>
              <a:ext uri="{FF2B5EF4-FFF2-40B4-BE49-F238E27FC236}">
                <a16:creationId xmlns:a16="http://schemas.microsoft.com/office/drawing/2014/main" id="{D5BFB0DB-AD77-A578-7317-81A3DC6DF629}"/>
              </a:ext>
            </a:extLst>
          </p:cNvPr>
          <p:cNvPicPr>
            <a:picLocks noChangeAspect="1"/>
          </p:cNvPicPr>
          <p:nvPr/>
        </p:nvPicPr>
        <p:blipFill>
          <a:blip r:embed="rId4"/>
          <a:stretch>
            <a:fillRect/>
          </a:stretch>
        </p:blipFill>
        <p:spPr>
          <a:xfrm>
            <a:off x="252919" y="2029015"/>
            <a:ext cx="2990850" cy="2790825"/>
          </a:xfrm>
          <a:prstGeom prst="rect">
            <a:avLst/>
          </a:prstGeom>
        </p:spPr>
      </p:pic>
    </p:spTree>
    <p:extLst>
      <p:ext uri="{BB962C8B-B14F-4D97-AF65-F5344CB8AC3E}">
        <p14:creationId xmlns:p14="http://schemas.microsoft.com/office/powerpoint/2010/main" val="413731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fontScale="90000"/>
          </a:bodyPr>
          <a:lstStyle/>
          <a:p>
            <a:pPr marL="0" indent="0">
              <a:buNone/>
            </a:pPr>
            <a:br>
              <a:rPr lang="en-GB" sz="4400" b="1" dirty="0"/>
            </a:br>
            <a:r>
              <a:rPr lang="en-GB" sz="4400" b="1" dirty="0"/>
              <a:t>Visualizing the </a:t>
            </a:r>
            <a:br>
              <a:rPr lang="en-GB" sz="4400" b="1" dirty="0"/>
            </a:br>
            <a:r>
              <a:rPr lang="en-GB" sz="4400" b="1" dirty="0"/>
              <a:t>impact</a:t>
            </a:r>
            <a:br>
              <a:rPr lang="en-GB" sz="4400" b="1" dirty="0"/>
            </a:br>
            <a:r>
              <a:rPr lang="en-GB" sz="4400" b="1" dirty="0"/>
              <a:t>of </a:t>
            </a:r>
            <a:br>
              <a:rPr lang="en-GB" sz="4400" b="1" dirty="0"/>
            </a:br>
            <a:r>
              <a:rPr lang="en-GB" sz="4400" b="1" dirty="0"/>
              <a:t>5-Step </a:t>
            </a:r>
            <a:br>
              <a:rPr lang="en-GB" sz="4400" b="1" dirty="0"/>
            </a:br>
            <a:br>
              <a:rPr lang="en-GB" sz="4400" b="1" dirty="0"/>
            </a:br>
            <a:endParaRPr lang="en-GB" sz="4400" b="1" dirty="0"/>
          </a:p>
        </p:txBody>
      </p:sp>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07532" y="5416322"/>
            <a:ext cx="1218332" cy="1136851"/>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3">
            <p14:nvContentPartPr>
              <p14:cNvPr id="24" name="Input penna 23">
                <a:extLst>
                  <a:ext uri="{FF2B5EF4-FFF2-40B4-BE49-F238E27FC236}">
                    <a16:creationId xmlns:a16="http://schemas.microsoft.com/office/drawing/2014/main" id="{0B4D94F8-B94C-D206-3865-68754EDCDEE6}"/>
                  </a:ext>
                </a:extLst>
              </p14:cNvPr>
              <p14:cNvContentPartPr/>
              <p14:nvPr/>
            </p14:nvContentPartPr>
            <p14:xfrm>
              <a:off x="7564671" y="534296"/>
              <a:ext cx="360" cy="360"/>
            </p14:xfrm>
          </p:contentPart>
        </mc:Choice>
        <mc:Fallback xmlns="">
          <p:pic>
            <p:nvPicPr>
              <p:cNvPr id="24" name="Input penna 23">
                <a:extLst>
                  <a:ext uri="{FF2B5EF4-FFF2-40B4-BE49-F238E27FC236}">
                    <a16:creationId xmlns:a16="http://schemas.microsoft.com/office/drawing/2014/main" id="{0B4D94F8-B94C-D206-3865-68754EDCDEE6}"/>
                  </a:ext>
                </a:extLst>
              </p:cNvPr>
              <p:cNvPicPr/>
              <p:nvPr/>
            </p:nvPicPr>
            <p:blipFill>
              <a:blip r:embed="rId4"/>
              <a:stretch>
                <a:fillRect/>
              </a:stretch>
            </p:blipFill>
            <p:spPr>
              <a:xfrm>
                <a:off x="7546671" y="426296"/>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
            <p14:nvContentPartPr>
              <p14:cNvPr id="25" name="Input penna 24">
                <a:extLst>
                  <a:ext uri="{FF2B5EF4-FFF2-40B4-BE49-F238E27FC236}">
                    <a16:creationId xmlns:a16="http://schemas.microsoft.com/office/drawing/2014/main" id="{29D7B55A-2564-5290-3FEA-D1B60CAC0A69}"/>
                  </a:ext>
                </a:extLst>
              </p14:cNvPr>
              <p14:cNvContentPartPr/>
              <p14:nvPr/>
            </p14:nvContentPartPr>
            <p14:xfrm>
              <a:off x="4939551" y="1555616"/>
              <a:ext cx="360" cy="360"/>
            </p14:xfrm>
          </p:contentPart>
        </mc:Choice>
        <mc:Fallback xmlns="">
          <p:pic>
            <p:nvPicPr>
              <p:cNvPr id="25" name="Input penna 24">
                <a:extLst>
                  <a:ext uri="{FF2B5EF4-FFF2-40B4-BE49-F238E27FC236}">
                    <a16:creationId xmlns:a16="http://schemas.microsoft.com/office/drawing/2014/main" id="{29D7B55A-2564-5290-3FEA-D1B60CAC0A69}"/>
                  </a:ext>
                </a:extLst>
              </p:cNvPr>
              <p:cNvPicPr/>
              <p:nvPr/>
            </p:nvPicPr>
            <p:blipFill>
              <a:blip r:embed="rId6"/>
              <a:stretch>
                <a:fillRect/>
              </a:stretch>
            </p:blipFill>
            <p:spPr>
              <a:xfrm>
                <a:off x="4921551" y="1447616"/>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27" name="Input penna 26">
                <a:extLst>
                  <a:ext uri="{FF2B5EF4-FFF2-40B4-BE49-F238E27FC236}">
                    <a16:creationId xmlns:a16="http://schemas.microsoft.com/office/drawing/2014/main" id="{E64837ED-928D-FA41-45DF-6A7DA949BE28}"/>
                  </a:ext>
                </a:extLst>
              </p14:cNvPr>
              <p14:cNvContentPartPr/>
              <p14:nvPr/>
            </p14:nvContentPartPr>
            <p14:xfrm>
              <a:off x="5438511" y="2945216"/>
              <a:ext cx="360" cy="360"/>
            </p14:xfrm>
          </p:contentPart>
        </mc:Choice>
        <mc:Fallback xmlns="">
          <p:pic>
            <p:nvPicPr>
              <p:cNvPr id="27" name="Input penna 26">
                <a:extLst>
                  <a:ext uri="{FF2B5EF4-FFF2-40B4-BE49-F238E27FC236}">
                    <a16:creationId xmlns:a16="http://schemas.microsoft.com/office/drawing/2014/main" id="{E64837ED-928D-FA41-45DF-6A7DA949BE28}"/>
                  </a:ext>
                </a:extLst>
              </p:cNvPr>
              <p:cNvPicPr/>
              <p:nvPr/>
            </p:nvPicPr>
            <p:blipFill>
              <a:blip r:embed="rId8"/>
              <a:stretch>
                <a:fillRect/>
              </a:stretch>
            </p:blipFill>
            <p:spPr>
              <a:xfrm>
                <a:off x="5420511" y="2837216"/>
                <a:ext cx="36000" cy="216000"/>
              </a:xfrm>
              <a:prstGeom prst="rect">
                <a:avLst/>
              </a:prstGeom>
            </p:spPr>
          </p:pic>
        </mc:Fallback>
      </mc:AlternateContent>
      <p:sp>
        <p:nvSpPr>
          <p:cNvPr id="7" name="Segnaposto contenuto 6">
            <a:extLst>
              <a:ext uri="{FF2B5EF4-FFF2-40B4-BE49-F238E27FC236}">
                <a16:creationId xmlns:a16="http://schemas.microsoft.com/office/drawing/2014/main" id="{6D2D2794-79F0-3242-4D83-633475964E01}"/>
              </a:ext>
            </a:extLst>
          </p:cNvPr>
          <p:cNvSpPr>
            <a:spLocks noGrp="1"/>
          </p:cNvSpPr>
          <p:nvPr>
            <p:ph idx="1"/>
          </p:nvPr>
        </p:nvSpPr>
        <p:spPr/>
        <p:txBody>
          <a:bodyPr/>
          <a:lstStyle/>
          <a:p>
            <a:pPr marL="0" indent="0" algn="ctr">
              <a:buNone/>
            </a:pPr>
            <a:r>
              <a:rPr lang="it-IT" sz="3200" b="1" dirty="0">
                <a:solidFill>
                  <a:schemeClr val="accent1"/>
                </a:solidFill>
              </a:rPr>
              <a:t>With 5-Steps Method scores</a:t>
            </a:r>
          </a:p>
          <a:p>
            <a:pPr marL="0" indent="0">
              <a:buNone/>
            </a:pPr>
            <a:endParaRPr lang="it-IT" sz="3200" b="1" dirty="0">
              <a:solidFill>
                <a:schemeClr val="accent1"/>
              </a:solidFill>
            </a:endParaRPr>
          </a:p>
          <a:p>
            <a:pPr marL="0" indent="0">
              <a:buNone/>
            </a:pPr>
            <a:endParaRPr lang="it-IT" sz="3200" b="1" dirty="0">
              <a:solidFill>
                <a:schemeClr val="accent1"/>
              </a:solidFill>
            </a:endParaRPr>
          </a:p>
          <a:p>
            <a:pPr marL="0" indent="0">
              <a:buNone/>
            </a:pPr>
            <a:endParaRPr lang="it-IT" sz="3200" b="1" dirty="0">
              <a:solidFill>
                <a:schemeClr val="accent1"/>
              </a:solidFill>
            </a:endParaRPr>
          </a:p>
          <a:p>
            <a:pPr marL="0" indent="0" algn="ctr">
              <a:buNone/>
            </a:pPr>
            <a:r>
              <a:rPr lang="en-GB" sz="3200" b="1" dirty="0">
                <a:solidFill>
                  <a:schemeClr val="accent1"/>
                </a:solidFill>
              </a:rPr>
              <a:t>Without</a:t>
            </a:r>
            <a:r>
              <a:rPr lang="it-IT" sz="3200" b="1" dirty="0">
                <a:solidFill>
                  <a:schemeClr val="accent1"/>
                </a:solidFill>
              </a:rPr>
              <a:t> 5-Steps Method scores</a:t>
            </a:r>
          </a:p>
          <a:p>
            <a:pPr marL="0" indent="0">
              <a:buNone/>
            </a:pPr>
            <a:endParaRPr lang="it-IT" sz="3200" b="1" dirty="0">
              <a:solidFill>
                <a:schemeClr val="accent1"/>
              </a:solidFill>
            </a:endParaRPr>
          </a:p>
          <a:p>
            <a:pPr marL="0" indent="0">
              <a:buNone/>
            </a:pPr>
            <a:endParaRPr lang="it-IT" sz="3200" b="1" dirty="0">
              <a:solidFill>
                <a:schemeClr val="accent1"/>
              </a:solidFill>
            </a:endParaRPr>
          </a:p>
          <a:p>
            <a:endParaRPr lang="it-IT" dirty="0"/>
          </a:p>
          <a:p>
            <a:endParaRPr lang="it-IT" dirty="0"/>
          </a:p>
        </p:txBody>
      </p:sp>
      <p:pic>
        <p:nvPicPr>
          <p:cNvPr id="15" name="Immagine 14">
            <a:extLst>
              <a:ext uri="{FF2B5EF4-FFF2-40B4-BE49-F238E27FC236}">
                <a16:creationId xmlns:a16="http://schemas.microsoft.com/office/drawing/2014/main" id="{33D6476D-4861-63A0-872C-B1445C406C3E}"/>
              </a:ext>
            </a:extLst>
          </p:cNvPr>
          <p:cNvPicPr>
            <a:picLocks noChangeAspect="1"/>
          </p:cNvPicPr>
          <p:nvPr/>
        </p:nvPicPr>
        <p:blipFill>
          <a:blip r:embed="rId9"/>
          <a:stretch>
            <a:fillRect/>
          </a:stretch>
        </p:blipFill>
        <p:spPr>
          <a:xfrm>
            <a:off x="3587378" y="1719603"/>
            <a:ext cx="8239708" cy="1462984"/>
          </a:xfrm>
          <a:prstGeom prst="rect">
            <a:avLst/>
          </a:prstGeom>
        </p:spPr>
      </p:pic>
      <p:pic>
        <p:nvPicPr>
          <p:cNvPr id="16" name="Immagine 15">
            <a:extLst>
              <a:ext uri="{FF2B5EF4-FFF2-40B4-BE49-F238E27FC236}">
                <a16:creationId xmlns:a16="http://schemas.microsoft.com/office/drawing/2014/main" id="{E1002462-36EF-69AD-63C4-22595124D70F}"/>
              </a:ext>
            </a:extLst>
          </p:cNvPr>
          <p:cNvPicPr>
            <a:picLocks noChangeAspect="1"/>
          </p:cNvPicPr>
          <p:nvPr/>
        </p:nvPicPr>
        <p:blipFill>
          <a:blip r:embed="rId10"/>
          <a:stretch>
            <a:fillRect/>
          </a:stretch>
        </p:blipFill>
        <p:spPr>
          <a:xfrm>
            <a:off x="3587378" y="4080285"/>
            <a:ext cx="8119982" cy="1809876"/>
          </a:xfrm>
          <a:prstGeom prst="rect">
            <a:avLst/>
          </a:prstGeom>
        </p:spPr>
      </p:pic>
    </p:spTree>
    <p:extLst>
      <p:ext uri="{BB962C8B-B14F-4D97-AF65-F5344CB8AC3E}">
        <p14:creationId xmlns:p14="http://schemas.microsoft.com/office/powerpoint/2010/main" val="268527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4" end="4"/>
                                            </p:txEl>
                                          </p:spTgt>
                                        </p:tgtEl>
                                        <p:attrNameLst>
                                          <p:attrName>style.visibility</p:attrName>
                                        </p:attrNameLst>
                                      </p:cBhvr>
                                      <p:to>
                                        <p:strVal val="visible"/>
                                      </p:to>
                                    </p:set>
                                    <p:animEffect transition="in" filter="fade">
                                      <p:cBhvr>
                                        <p:cTn id="14" dur="1000"/>
                                        <p:tgtEl>
                                          <p:spTgt spid="7">
                                            <p:txEl>
                                              <p:pRg st="4" end="4"/>
                                            </p:txEl>
                                          </p:spTgt>
                                        </p:tgtEl>
                                      </p:cBhvr>
                                    </p:animEffect>
                                    <p:anim calcmode="lin" valueType="num">
                                      <p:cBhvr>
                                        <p:cTn id="1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anim calcmode="lin" valueType="num">
                                      <p:cBhvr>
                                        <p:cTn id="29" dur="1000" fill="hold"/>
                                        <p:tgtEl>
                                          <p:spTgt spid="16"/>
                                        </p:tgtEl>
                                        <p:attrNameLst>
                                          <p:attrName>ppt_x</p:attrName>
                                        </p:attrNameLst>
                                      </p:cBhvr>
                                      <p:tavLst>
                                        <p:tav tm="0">
                                          <p:val>
                                            <p:strVal val="#ppt_x"/>
                                          </p:val>
                                        </p:tav>
                                        <p:tav tm="100000">
                                          <p:val>
                                            <p:strVal val="#ppt_x"/>
                                          </p:val>
                                        </p:tav>
                                      </p:tavLst>
                                    </p:anim>
                                    <p:anim calcmode="lin" valueType="num">
                                      <p:cBhvr>
                                        <p:cTn id="3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GB" sz="4400" b="1" dirty="0"/>
              <a:t>The help they give themselves</a:t>
            </a:r>
            <a:br>
              <a:rPr lang="en-GB" sz="4400" b="1" dirty="0"/>
            </a:br>
            <a:endParaRPr lang="en-GB" sz="4400" b="1" dirty="0"/>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a:bodyPr>
          <a:lstStyle/>
          <a:p>
            <a:pPr marL="0" indent="0">
              <a:buNone/>
            </a:pPr>
            <a:r>
              <a:rPr lang="en-US" sz="2800" dirty="0"/>
              <a:t>The absolute most interesting part for us is the one concerning the help they give or gave themselves:</a:t>
            </a:r>
            <a:endParaRPr lang="it-IT" sz="2800" dirty="0"/>
          </a:p>
          <a:p>
            <a:pPr marL="0" indent="0">
              <a:buNone/>
            </a:pPr>
            <a:r>
              <a:rPr lang="en-US" sz="2800" dirty="0"/>
              <a:t>The questions we asked were totally 4 and here are the three that we ask first :</a:t>
            </a:r>
          </a:p>
          <a:p>
            <a:pPr marL="0" indent="0">
              <a:buNone/>
            </a:pPr>
            <a:endParaRPr lang="en-US" sz="2800" dirty="0"/>
          </a:p>
          <a:p>
            <a:pPr marL="0" indent="0">
              <a:buNone/>
            </a:pPr>
            <a:r>
              <a:rPr lang="en-US" sz="2800" b="1" dirty="0">
                <a:solidFill>
                  <a:srgbClr val="4472C4"/>
                </a:solidFill>
                <a:ea typeface="Calibri" panose="020F0502020204030204" pitchFamily="34" charset="0"/>
                <a:cs typeface="Times New Roman" panose="02020603050405020304" pitchFamily="18" charset="0"/>
              </a:rPr>
              <a:t>Thoughts and reflections you made: which ones and how much did they help you?</a:t>
            </a:r>
          </a:p>
          <a:p>
            <a:pPr marL="0" indent="0">
              <a:buNone/>
            </a:pPr>
            <a:r>
              <a:rPr lang="en-US" sz="2800" b="1" dirty="0">
                <a:solidFill>
                  <a:srgbClr val="4472C4"/>
                </a:solidFill>
                <a:ea typeface="Calibri" panose="020F0502020204030204" pitchFamily="34" charset="0"/>
                <a:cs typeface="Times New Roman" panose="02020603050405020304" pitchFamily="18" charset="0"/>
              </a:rPr>
              <a:t>Experiences you made and things you do or did: which ones and how much did they help you?</a:t>
            </a:r>
          </a:p>
          <a:p>
            <a:pPr marL="0" indent="0">
              <a:buNone/>
            </a:pPr>
            <a:r>
              <a:rPr lang="en-US" sz="2800" b="1" dirty="0">
                <a:solidFill>
                  <a:srgbClr val="4472C4"/>
                </a:solidFill>
                <a:ea typeface="Calibri" panose="020F0502020204030204" pitchFamily="34" charset="0"/>
                <a:cs typeface="Times New Roman" panose="02020603050405020304" pitchFamily="18" charset="0"/>
              </a:rPr>
              <a:t>Others: please explain</a:t>
            </a: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92445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GB" sz="4400" b="1" dirty="0"/>
              <a:t>The help they give themselves</a:t>
            </a:r>
            <a:br>
              <a:rPr lang="en-GB" sz="4400" b="1" dirty="0"/>
            </a:br>
            <a:br>
              <a:rPr lang="en-GB" sz="4400" b="1" dirty="0"/>
            </a:br>
            <a:r>
              <a:rPr lang="en-GB" sz="4400" b="1" dirty="0"/>
              <a:t>quotations </a:t>
            </a:r>
            <a:br>
              <a:rPr lang="en-GB" sz="4400" b="1" dirty="0"/>
            </a:br>
            <a:r>
              <a:rPr lang="en-GB" sz="4400" b="1" dirty="0"/>
              <a:t>1</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p:txBody>
          <a:bodyPr>
            <a:normAutofit fontScale="92500" lnSpcReduction="20000"/>
          </a:bodyPr>
          <a:lstStyle/>
          <a:p>
            <a:r>
              <a:rPr lang="en-GB" sz="2800" b="1" dirty="0">
                <a:solidFill>
                  <a:schemeClr val="accent1"/>
                </a:solidFill>
              </a:rPr>
              <a:t>Participating in the Polaroid-based photography project 'Don't you gamble’. </a:t>
            </a:r>
            <a:r>
              <a:rPr lang="en-GB" sz="2800" b="1" i="1" dirty="0">
                <a:solidFill>
                  <a:schemeClr val="accent1"/>
                </a:solidFill>
              </a:rPr>
              <a:t>A daughter</a:t>
            </a:r>
          </a:p>
          <a:p>
            <a:r>
              <a:rPr lang="en-GB" sz="2800" b="1" dirty="0">
                <a:solidFill>
                  <a:schemeClr val="accent1"/>
                </a:solidFill>
              </a:rPr>
              <a:t>I became adult faster. </a:t>
            </a:r>
            <a:r>
              <a:rPr lang="en-GB" sz="2800" b="1" i="1" dirty="0">
                <a:solidFill>
                  <a:schemeClr val="accent1"/>
                </a:solidFill>
              </a:rPr>
              <a:t>A son</a:t>
            </a:r>
          </a:p>
          <a:p>
            <a:r>
              <a:rPr lang="en-GB" sz="2800" b="1" dirty="0">
                <a:solidFill>
                  <a:schemeClr val="accent1"/>
                </a:solidFill>
              </a:rPr>
              <a:t>She tried to understand what gambling is, this helped her a lot, trying to understand what this experience entailed for her. Things she did: Studying at university, in the professional educator programme helped her a lot. Getting to know people who have gone through painful or problematic experiences. Learning how to solve problems in all areas... everything she did helped her. It was only by doing certain things that she was able to cope, 'because if you just stay there that's the end. Only if you have experiences can you change your life’. </a:t>
            </a:r>
            <a:r>
              <a:rPr lang="en-GB" sz="2800" b="1" i="1" dirty="0">
                <a:solidFill>
                  <a:schemeClr val="accent1"/>
                </a:solidFill>
              </a:rPr>
              <a:t>A daughter</a:t>
            </a:r>
            <a:endParaRPr lang="en-GB" sz="2800" i="1" dirty="0"/>
          </a:p>
        </p:txBody>
      </p:sp>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Tree>
    <p:extLst>
      <p:ext uri="{BB962C8B-B14F-4D97-AF65-F5344CB8AC3E}">
        <p14:creationId xmlns:p14="http://schemas.microsoft.com/office/powerpoint/2010/main" val="3879792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GB" sz="4400" b="1" dirty="0"/>
              <a:t>The help they give themselves</a:t>
            </a:r>
            <a:br>
              <a:rPr lang="en-GB" sz="4400" b="1" dirty="0"/>
            </a:br>
            <a:br>
              <a:rPr lang="en-GB" sz="4400" b="1" dirty="0"/>
            </a:br>
            <a:r>
              <a:rPr lang="en-GB" sz="4400" b="1" dirty="0"/>
              <a:t>quotations </a:t>
            </a:r>
            <a:br>
              <a:rPr lang="en-GB" sz="4400" b="1" dirty="0"/>
            </a:br>
            <a:r>
              <a:rPr lang="en-GB" sz="4400" b="1" dirty="0"/>
              <a:t>2</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869268" y="700644"/>
            <a:ext cx="7315200" cy="5655705"/>
          </a:xfrm>
        </p:spPr>
        <p:txBody>
          <a:bodyPr>
            <a:normAutofit fontScale="92500" lnSpcReduction="10000"/>
          </a:bodyPr>
          <a:lstStyle/>
          <a:p>
            <a:pPr lvl="0">
              <a:buClr>
                <a:srgbClr val="0F6FC6"/>
              </a:buClr>
            </a:pPr>
            <a:r>
              <a:rPr lang="en-GB" sz="2800" b="1" dirty="0">
                <a:solidFill>
                  <a:srgbClr val="0F6FC6"/>
                </a:solidFill>
              </a:rPr>
              <a:t>Last year she and her 2 brothers took a trip to Rome and it was great. She organised it and they did it all on foot seeing things, 'we talked and did reflections like we wouldn't have done at home'. It was a moment of “open-mindedness and light-heartedness. The only thought was how to get the ticket to enter the Colosseum”. Now her brother is getting married and he is afraid. She is happy and scared about it. To him she says 'tattoo on your arm that you must be honest with yourself and others. Because he sometimes tells lies even to himself'. </a:t>
            </a:r>
            <a:r>
              <a:rPr lang="en-GB" sz="2800" b="1" i="1" dirty="0">
                <a:solidFill>
                  <a:srgbClr val="0F6FC6"/>
                </a:solidFill>
              </a:rPr>
              <a:t>A sister</a:t>
            </a:r>
          </a:p>
          <a:p>
            <a:pPr lvl="0">
              <a:buClr>
                <a:srgbClr val="0F6FC6"/>
              </a:buClr>
            </a:pPr>
            <a:r>
              <a:rPr lang="en-US" sz="2800" b="1" dirty="0">
                <a:solidFill>
                  <a:srgbClr val="0F6FC6"/>
                </a:solidFill>
              </a:rPr>
              <a:t>She looked for help because she did not want to be alone and wanted someone to help her understand what was going on, to "figure out how to deal with this vortex that sucks you in". </a:t>
            </a:r>
            <a:endParaRPr lang="en-GB" sz="2800" b="1" dirty="0">
              <a:solidFill>
                <a:srgbClr val="0F6FC6"/>
              </a:solidFill>
            </a:endParaRPr>
          </a:p>
        </p:txBody>
      </p:sp>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Tree>
    <p:extLst>
      <p:ext uri="{BB962C8B-B14F-4D97-AF65-F5344CB8AC3E}">
        <p14:creationId xmlns:p14="http://schemas.microsoft.com/office/powerpoint/2010/main" val="337490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GB" sz="4400" b="1" dirty="0"/>
              <a:t>The help they give themselves</a:t>
            </a:r>
            <a:br>
              <a:rPr lang="en-GB" sz="4400" b="1" dirty="0"/>
            </a:br>
            <a:br>
              <a:rPr lang="en-GB" sz="4400" b="1" dirty="0"/>
            </a:br>
            <a:r>
              <a:rPr lang="en-GB" sz="4400" b="1" dirty="0"/>
              <a:t>quotations </a:t>
            </a:r>
            <a:br>
              <a:rPr lang="en-GB" sz="4400" b="1" dirty="0"/>
            </a:br>
            <a:r>
              <a:rPr lang="en-GB" sz="4400" b="1" dirty="0"/>
              <a:t>3</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869268" y="657685"/>
            <a:ext cx="7315200" cy="5533486"/>
          </a:xfrm>
        </p:spPr>
        <p:txBody>
          <a:bodyPr>
            <a:normAutofit fontScale="92500" lnSpcReduction="20000"/>
          </a:bodyPr>
          <a:lstStyle/>
          <a:p>
            <a:r>
              <a:rPr lang="en-GB" sz="2800" b="1" dirty="0">
                <a:solidFill>
                  <a:schemeClr val="accent1"/>
                </a:solidFill>
              </a:rPr>
              <a:t>Maintaining a social network, having friends when you don't have family helps... the social network helped, also because it gave her 'the appearance of a normal life’. </a:t>
            </a:r>
            <a:r>
              <a:rPr lang="en-GB" sz="2800" b="1" i="1" dirty="0">
                <a:solidFill>
                  <a:schemeClr val="accent1"/>
                </a:solidFill>
              </a:rPr>
              <a:t>A daughter</a:t>
            </a:r>
          </a:p>
          <a:p>
            <a:r>
              <a:rPr lang="en-GB" sz="2800" b="1" dirty="0">
                <a:solidFill>
                  <a:schemeClr val="accent1"/>
                </a:solidFill>
              </a:rPr>
              <a:t>“Just thinking that I can talk to someone about it and that sooner or later maybe it will end, I have hope because I see the steps we are taking… I focus on practical things: my work, don't keep thinking about that”. </a:t>
            </a:r>
            <a:r>
              <a:rPr lang="en-GB" sz="2800" b="1" i="1" dirty="0">
                <a:solidFill>
                  <a:schemeClr val="accent1"/>
                </a:solidFill>
              </a:rPr>
              <a:t>A wife</a:t>
            </a:r>
          </a:p>
          <a:p>
            <a:r>
              <a:rPr lang="en-GB" sz="2800" b="1" dirty="0">
                <a:solidFill>
                  <a:schemeClr val="accent1"/>
                </a:solidFill>
              </a:rPr>
              <a:t>"Uncertainty never leaves me. I take it into my account. I carry on”. </a:t>
            </a:r>
            <a:r>
              <a:rPr lang="en-GB" sz="2800" b="1" i="1" dirty="0">
                <a:solidFill>
                  <a:schemeClr val="accent1"/>
                </a:solidFill>
              </a:rPr>
              <a:t>A wife</a:t>
            </a:r>
            <a:endParaRPr lang="en-GB" sz="2800" b="1" dirty="0">
              <a:solidFill>
                <a:schemeClr val="accent1"/>
              </a:solidFill>
            </a:endParaRPr>
          </a:p>
          <a:p>
            <a:r>
              <a:rPr lang="en-GB" sz="2800" b="1" dirty="0">
                <a:solidFill>
                  <a:schemeClr val="accent1"/>
                </a:solidFill>
              </a:rPr>
              <a:t>Slowly coming to the realisation that her father's was an illness, as diabetes can be, and not a condition sought voluntarily. "The realisation that I could 'leave' the situation when I wanted to, that I could leave and that no one would blame me for it". </a:t>
            </a:r>
            <a:r>
              <a:rPr lang="en-GB" sz="2800" b="1" i="1" dirty="0">
                <a:solidFill>
                  <a:schemeClr val="accent1"/>
                </a:solidFill>
              </a:rPr>
              <a:t>A daughter</a:t>
            </a:r>
            <a:endParaRPr lang="en-GB" sz="2800" i="1" dirty="0"/>
          </a:p>
        </p:txBody>
      </p:sp>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Tree>
    <p:extLst>
      <p:ext uri="{BB962C8B-B14F-4D97-AF65-F5344CB8AC3E}">
        <p14:creationId xmlns:p14="http://schemas.microsoft.com/office/powerpoint/2010/main" val="187011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What you would like the world to know </a:t>
            </a:r>
            <a:br>
              <a:rPr lang="en-US" sz="4400" b="1" dirty="0"/>
            </a:br>
            <a:br>
              <a:rPr lang="en-US" sz="4400" b="1" dirty="0"/>
            </a:br>
            <a:r>
              <a:rPr lang="en-GB" sz="2800" b="1" dirty="0"/>
              <a:t>an  help they can or could </a:t>
            </a:r>
            <a:br>
              <a:rPr lang="en-GB" sz="2800" b="1" dirty="0"/>
            </a:br>
            <a:r>
              <a:rPr lang="en-GB" sz="2800" b="1" dirty="0"/>
              <a:t>give themselves</a:t>
            </a:r>
            <a:endParaRPr lang="en-GB" sz="4400" b="1" dirty="0"/>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a:bodyPr>
          <a:lstStyle/>
          <a:p>
            <a:pPr marL="0" indent="0">
              <a:buNone/>
            </a:pPr>
            <a:r>
              <a:rPr lang="en-GB" sz="3600" dirty="0"/>
              <a:t>At the end we ask again about something that can lead to positive or negative: it’s up to them.</a:t>
            </a:r>
          </a:p>
          <a:p>
            <a:pPr marL="0" indent="0">
              <a:buNone/>
            </a:pPr>
            <a:r>
              <a:rPr lang="en-GB" sz="3600" dirty="0"/>
              <a:t>So, the final question is: </a:t>
            </a:r>
          </a:p>
          <a:p>
            <a:pPr marL="0" indent="0">
              <a:buNone/>
            </a:pPr>
            <a:endParaRPr lang="en-GB" sz="3600" dirty="0"/>
          </a:p>
          <a:p>
            <a:pPr marL="0" indent="0">
              <a:buNone/>
            </a:pPr>
            <a:r>
              <a:rPr lang="en-GB" sz="3600" b="1" dirty="0">
                <a:solidFill>
                  <a:srgbClr val="4472C4"/>
                </a:solidFill>
                <a:latin typeface="Calibri" panose="020F0502020204030204" pitchFamily="34" charset="0"/>
                <a:ea typeface="Calibri" panose="020F0502020204030204" pitchFamily="34" charset="0"/>
                <a:cs typeface="Times New Roman" panose="02020603050405020304" pitchFamily="18" charset="0"/>
              </a:rPr>
              <a:t>What would you like others to know about your experience as a young family member of a problem gambler? How do you value this from 0 to 3?</a:t>
            </a:r>
            <a:endParaRPr lang="en-GB" sz="3600" b="1" dirty="0"/>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08784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What you would like the world to know</a:t>
            </a:r>
            <a:br>
              <a:rPr lang="en-GB" sz="4400" b="1" dirty="0"/>
            </a:br>
            <a:br>
              <a:rPr lang="en-GB" sz="4400" b="1" dirty="0"/>
            </a:br>
            <a:r>
              <a:rPr lang="en-GB" sz="4400" b="1" dirty="0"/>
              <a:t>quotations</a:t>
            </a:r>
            <a:br>
              <a:rPr lang="en-GB" sz="4400" b="1" dirty="0"/>
            </a:br>
            <a:r>
              <a:rPr lang="en-GB" sz="4400" b="1" dirty="0"/>
              <a:t>1</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fontScale="92500"/>
          </a:bodyPr>
          <a:lstStyle/>
          <a:p>
            <a:r>
              <a:rPr lang="en-GB" sz="3200" b="1" dirty="0">
                <a:solidFill>
                  <a:schemeClr val="accent1"/>
                </a:solidFill>
              </a:rPr>
              <a:t>They have to get treated, but there is no magic, they have to do it together with those who treat them. They are not aware of this: they keep saying they can do it. </a:t>
            </a:r>
            <a:r>
              <a:rPr lang="en-GB" sz="3200" b="1" i="1" dirty="0">
                <a:solidFill>
                  <a:schemeClr val="accent1"/>
                </a:solidFill>
              </a:rPr>
              <a:t>A wife</a:t>
            </a:r>
            <a:endParaRPr lang="en-GB" sz="3200" b="1" dirty="0">
              <a:solidFill>
                <a:schemeClr val="accent1"/>
              </a:solidFill>
            </a:endParaRPr>
          </a:p>
          <a:p>
            <a:r>
              <a:rPr lang="en-GB" sz="3200" b="1" dirty="0">
                <a:solidFill>
                  <a:schemeClr val="accent1"/>
                </a:solidFill>
              </a:rPr>
              <a:t>She keeps Pandora's box closed, but would like to let everyone know. She would like to organise and participate in a listening group for family members of gamblers. </a:t>
            </a:r>
            <a:r>
              <a:rPr lang="en-GB" sz="3200" b="1" i="1" dirty="0">
                <a:solidFill>
                  <a:schemeClr val="accent1"/>
                </a:solidFill>
              </a:rPr>
              <a:t>A daughter</a:t>
            </a:r>
            <a:endParaRPr lang="en-GB" sz="3200" b="1" dirty="0">
              <a:solidFill>
                <a:schemeClr val="accent1"/>
              </a:solidFill>
            </a:endParaRPr>
          </a:p>
          <a:p>
            <a:r>
              <a:rPr lang="en-US" sz="3200" b="1" dirty="0">
                <a:solidFill>
                  <a:schemeClr val="accent1"/>
                </a:solidFill>
              </a:rPr>
              <a:t>"get information and ask for help, so that you don't feel alone in this situation and understand if you can solve it". </a:t>
            </a:r>
            <a:r>
              <a:rPr lang="en-US" sz="3200" b="1" i="1" dirty="0">
                <a:solidFill>
                  <a:schemeClr val="accent1"/>
                </a:solidFill>
              </a:rPr>
              <a:t>A son</a:t>
            </a:r>
            <a:endParaRPr lang="en-GB" sz="3600" b="1" dirty="0">
              <a:solidFill>
                <a:schemeClr val="accent1"/>
              </a:solidFill>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spTree>
    <p:extLst>
      <p:ext uri="{BB962C8B-B14F-4D97-AF65-F5344CB8AC3E}">
        <p14:creationId xmlns:p14="http://schemas.microsoft.com/office/powerpoint/2010/main" val="92717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What you would like the world to know</a:t>
            </a:r>
            <a:br>
              <a:rPr lang="en-GB" sz="4400" b="1" dirty="0"/>
            </a:br>
            <a:br>
              <a:rPr lang="en-GB" sz="4400" b="1" dirty="0"/>
            </a:br>
            <a:r>
              <a:rPr lang="en-GB" sz="4400" b="1" dirty="0"/>
              <a:t>quotations</a:t>
            </a:r>
            <a:br>
              <a:rPr lang="en-GB" sz="4400" b="1" dirty="0"/>
            </a:br>
            <a:r>
              <a:rPr lang="en-GB" sz="4400" b="1" dirty="0"/>
              <a:t>2</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488041" y="831274"/>
            <a:ext cx="8316032" cy="5248892"/>
          </a:xfrm>
        </p:spPr>
        <p:txBody>
          <a:bodyPr>
            <a:noAutofit/>
          </a:bodyPr>
          <a:lstStyle/>
          <a:p>
            <a:r>
              <a:rPr lang="en-US" sz="2600" b="1" dirty="0">
                <a:solidFill>
                  <a:schemeClr val="accent1"/>
                </a:solidFill>
              </a:rPr>
              <a:t>"To the relatives of gamblers I would like them to know that we are powerless when it comes to addiction: the more we try to help them to stop, the more sick we become”. She didn't care about the money and instead it made her sick that her mother was careless at home, completely detached from them. </a:t>
            </a:r>
            <a:r>
              <a:rPr lang="en-US" sz="2600" b="1" i="1" dirty="0">
                <a:solidFill>
                  <a:schemeClr val="accent1"/>
                </a:solidFill>
              </a:rPr>
              <a:t>A daughter</a:t>
            </a:r>
            <a:endParaRPr lang="en-US" sz="2600" b="1" dirty="0">
              <a:solidFill>
                <a:schemeClr val="accent1"/>
              </a:solidFill>
            </a:endParaRPr>
          </a:p>
          <a:p>
            <a:r>
              <a:rPr lang="en-US" sz="2600" b="1" dirty="0">
                <a:solidFill>
                  <a:schemeClr val="accent1"/>
                </a:solidFill>
              </a:rPr>
              <a:t>The 5-Step was a useful path to gain awareness of what I experienced but above all it is useful to you once you have finished because it helps you process </a:t>
            </a:r>
            <a:r>
              <a:rPr lang="en-GB" sz="2600" b="1" dirty="0">
                <a:solidFill>
                  <a:schemeClr val="accent1"/>
                </a:solidFill>
              </a:rPr>
              <a:t>what happened and you learn to forgive and to forgive yourself. </a:t>
            </a:r>
            <a:r>
              <a:rPr lang="en-GB" sz="2600" b="1" i="1" dirty="0">
                <a:solidFill>
                  <a:schemeClr val="accent1"/>
                </a:solidFill>
              </a:rPr>
              <a:t>A son</a:t>
            </a:r>
          </a:p>
          <a:p>
            <a:r>
              <a:rPr lang="en-GB" sz="2600" b="1" dirty="0">
                <a:solidFill>
                  <a:schemeClr val="accent1"/>
                </a:solidFill>
              </a:rPr>
              <a:t>" you should not underestimate each other's behaviour: if something changes, it is better to ask why”. </a:t>
            </a:r>
            <a:r>
              <a:rPr lang="en-GB" sz="2600" b="1" i="1" dirty="0">
                <a:solidFill>
                  <a:schemeClr val="accent1"/>
                </a:solidFill>
              </a:rPr>
              <a:t>A wife</a:t>
            </a:r>
            <a:endParaRPr lang="en-GB" sz="2600" b="1" dirty="0">
              <a:solidFill>
                <a:schemeClr val="accent1"/>
              </a:solidFill>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117494" y="558462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16765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What you would like the world to know</a:t>
            </a:r>
            <a:br>
              <a:rPr lang="en-GB" sz="4400" b="1" dirty="0"/>
            </a:br>
            <a:br>
              <a:rPr lang="en-GB" sz="4400" b="1" dirty="0"/>
            </a:br>
            <a:r>
              <a:rPr lang="en-GB" sz="4400" b="1" dirty="0"/>
              <a:t>quotations</a:t>
            </a:r>
            <a:br>
              <a:rPr lang="en-GB" sz="4400" b="1" dirty="0"/>
            </a:br>
            <a:r>
              <a:rPr lang="en-GB" sz="4400" b="1" dirty="0"/>
              <a:t>3</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Autofit/>
          </a:bodyPr>
          <a:lstStyle/>
          <a:p>
            <a:r>
              <a:rPr lang="en-US" sz="2800" b="1" dirty="0">
                <a:solidFill>
                  <a:schemeClr val="accent1"/>
                </a:solidFill>
              </a:rPr>
              <a:t>You must never gamble, and never underestimate addiction: you must always save your children because they will have very serious consequences even years later. Family members must rebuild their lives, leave them and move on. There has to be more awareness: even not being understood for years was hard. To friends sometimes it didn't seem like a problem at all”. </a:t>
            </a:r>
            <a:r>
              <a:rPr lang="en-US" sz="2800" b="1" i="1" dirty="0">
                <a:solidFill>
                  <a:schemeClr val="accent1"/>
                </a:solidFill>
              </a:rPr>
              <a:t>A daughter</a:t>
            </a:r>
            <a:endParaRPr lang="en-US" sz="2800" b="1" dirty="0">
              <a:solidFill>
                <a:schemeClr val="accent1"/>
              </a:solidFill>
            </a:endParaRPr>
          </a:p>
          <a:p>
            <a:r>
              <a:rPr lang="en-US" sz="2800" b="1" dirty="0">
                <a:solidFill>
                  <a:schemeClr val="accent1"/>
                </a:solidFill>
              </a:rPr>
              <a:t>"A family member can get out of that situation if they want to". What she had been through was helpful in giving her a boost of personal fulfilment: 'I had nothing good behind me, so I had to build something good myself’. </a:t>
            </a:r>
            <a:r>
              <a:rPr lang="en-US" sz="2800" b="1" i="1" dirty="0">
                <a:solidFill>
                  <a:schemeClr val="accent1"/>
                </a:solidFill>
              </a:rPr>
              <a:t>A daughter</a:t>
            </a:r>
            <a:endParaRPr lang="en-GB" sz="2800" b="1" dirty="0">
              <a:solidFill>
                <a:schemeClr val="accent1"/>
              </a:solidFill>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192883" y="558462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6021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What you would like the world to know</a:t>
            </a:r>
            <a:br>
              <a:rPr lang="en-GB" sz="4400" b="1" dirty="0"/>
            </a:br>
            <a:br>
              <a:rPr lang="en-GB" sz="4400" b="1" dirty="0"/>
            </a:br>
            <a:r>
              <a:rPr lang="en-GB" sz="4400" b="1" dirty="0"/>
              <a:t>quotations</a:t>
            </a:r>
            <a:br>
              <a:rPr lang="en-GB" sz="4400" b="1" dirty="0"/>
            </a:br>
            <a:r>
              <a:rPr lang="en-GB" sz="4400" b="1" dirty="0"/>
              <a:t>4</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fontScale="77500" lnSpcReduction="20000"/>
          </a:bodyPr>
          <a:lstStyle/>
          <a:p>
            <a:r>
              <a:rPr lang="en-US" sz="3600" b="1" dirty="0">
                <a:solidFill>
                  <a:schemeClr val="accent1"/>
                </a:solidFill>
              </a:rPr>
              <a:t>She would like to let people know that something good can come out of such a negative experience. "The more you widen your gaze, the more you discover that there is so much suffering, and there are people who suffer and have no support". This experience has made her the person she is now, and "this awareness in times of despair helps". </a:t>
            </a:r>
            <a:r>
              <a:rPr lang="en-US" sz="3600" b="1" i="1" dirty="0">
                <a:solidFill>
                  <a:schemeClr val="accent1"/>
                </a:solidFill>
              </a:rPr>
              <a:t>A daughter</a:t>
            </a:r>
            <a:endParaRPr lang="en-US" sz="3600" b="1" dirty="0">
              <a:solidFill>
                <a:schemeClr val="accent1"/>
              </a:solidFill>
            </a:endParaRPr>
          </a:p>
          <a:p>
            <a:r>
              <a:rPr lang="en-US" sz="3600" b="1" dirty="0">
                <a:solidFill>
                  <a:schemeClr val="accent1"/>
                </a:solidFill>
              </a:rPr>
              <a:t>“I would like to let the world know how much I love my brother. We are all human beings and we can all make mistakes but nothing is permanent except death. As Tolstoy also said". </a:t>
            </a:r>
            <a:r>
              <a:rPr lang="en-US" sz="3600" b="1" i="1" dirty="0">
                <a:solidFill>
                  <a:schemeClr val="accent1"/>
                </a:solidFill>
              </a:rPr>
              <a:t>A sister</a:t>
            </a:r>
          </a:p>
          <a:p>
            <a:r>
              <a:rPr lang="en-US" sz="3600" b="1" dirty="0">
                <a:solidFill>
                  <a:schemeClr val="accent1"/>
                </a:solidFill>
              </a:rPr>
              <a:t>“Nobody is stronger than statistics, you can't beat the system, you just don't win”. </a:t>
            </a:r>
            <a:r>
              <a:rPr lang="en-US" sz="3600" b="1" i="1" dirty="0">
                <a:solidFill>
                  <a:schemeClr val="accent1"/>
                </a:solidFill>
              </a:rPr>
              <a:t>A minor daughter</a:t>
            </a:r>
            <a:endParaRPr lang="en-GB" sz="3600" b="1" dirty="0">
              <a:solidFill>
                <a:schemeClr val="accent1"/>
              </a:solidFill>
            </a:endParaRP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1133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r>
              <a:rPr lang="en-GB" sz="4800" b="1" dirty="0"/>
              <a:t>Young AFMs</a:t>
            </a:r>
            <a:br>
              <a:rPr lang="en-GB" sz="4800" b="1" dirty="0"/>
            </a:br>
            <a:br>
              <a:rPr lang="en-GB" sz="4800" b="1" dirty="0"/>
            </a:br>
            <a:r>
              <a:rPr lang="en-GB" sz="2800" b="1" dirty="0"/>
              <a:t>victims </a:t>
            </a:r>
            <a:br>
              <a:rPr lang="en-GB" sz="2800" b="1" dirty="0"/>
            </a:br>
            <a:r>
              <a:rPr lang="en-GB" sz="2800" b="1" dirty="0"/>
              <a:t>of </a:t>
            </a:r>
            <a:br>
              <a:rPr lang="en-GB" sz="2800" b="1" dirty="0"/>
            </a:br>
            <a:r>
              <a:rPr lang="en-GB" sz="2800" b="1" dirty="0"/>
              <a:t>passive gambling</a:t>
            </a:r>
            <a:endParaRPr lang="en-GB" sz="4800" b="1" dirty="0"/>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617517"/>
            <a:ext cx="7849589" cy="5723905"/>
          </a:xfrm>
        </p:spPr>
        <p:txBody>
          <a:bodyPr>
            <a:normAutofit/>
          </a:bodyPr>
          <a:lstStyle/>
          <a:p>
            <a:pPr marL="0" indent="0">
              <a:buNone/>
            </a:pPr>
            <a:r>
              <a:rPr lang="en-US" sz="2100" dirty="0"/>
              <a:t>Working with AFMs, we have met also </a:t>
            </a:r>
            <a:r>
              <a:rPr lang="en-US" sz="2100" b="1" dirty="0">
                <a:solidFill>
                  <a:schemeClr val="accent1"/>
                </a:solidFill>
              </a:rPr>
              <a:t>young victims of passive gambling</a:t>
            </a:r>
            <a:r>
              <a:rPr lang="en-US" sz="2100" dirty="0"/>
              <a:t>. </a:t>
            </a:r>
          </a:p>
          <a:p>
            <a:pPr marL="0" indent="0">
              <a:buNone/>
            </a:pPr>
            <a:r>
              <a:rPr lang="en-US" sz="2100" b="1" dirty="0">
                <a:solidFill>
                  <a:schemeClr val="accent1"/>
                </a:solidFill>
              </a:rPr>
              <a:t>Their sufferings have left marks </a:t>
            </a:r>
            <a:r>
              <a:rPr lang="en-US" sz="2100" dirty="0"/>
              <a:t>in us and in our colleagues.</a:t>
            </a:r>
          </a:p>
          <a:p>
            <a:pPr marL="0" indent="0">
              <a:buNone/>
            </a:pPr>
            <a:r>
              <a:rPr lang="en-US" sz="2100" dirty="0"/>
              <a:t>Meeting these young children and relatives is </a:t>
            </a:r>
            <a:r>
              <a:rPr lang="en-US" sz="2100" b="1" dirty="0">
                <a:solidFill>
                  <a:schemeClr val="accent1"/>
                </a:solidFill>
              </a:rPr>
              <a:t>shocking</a:t>
            </a:r>
            <a:r>
              <a:rPr lang="en-US" sz="2100" dirty="0"/>
              <a:t> because of the level of </a:t>
            </a:r>
            <a:r>
              <a:rPr lang="en-US" sz="2100" b="1" dirty="0">
                <a:solidFill>
                  <a:schemeClr val="accent1"/>
                </a:solidFill>
              </a:rPr>
              <a:t>suffering</a:t>
            </a:r>
            <a:r>
              <a:rPr lang="en-US" sz="2100" dirty="0"/>
              <a:t> and </a:t>
            </a:r>
            <a:r>
              <a:rPr lang="en-US" sz="2100" b="1" dirty="0">
                <a:solidFill>
                  <a:schemeClr val="accent1"/>
                </a:solidFill>
              </a:rPr>
              <a:t>silence</a:t>
            </a:r>
            <a:r>
              <a:rPr lang="en-US" sz="2100" dirty="0"/>
              <a:t> they share: they don’t talk about the problem that gambling created for them and their family with anyone, and they are worried to talk about it.</a:t>
            </a:r>
          </a:p>
          <a:p>
            <a:pPr marL="0" indent="0">
              <a:buNone/>
            </a:pPr>
            <a:r>
              <a:rPr lang="en-US" sz="2100" dirty="0"/>
              <a:t>They often take on overwhelming responsibilities and try to fix what can be patched up by working and making sacrifices of all kinds. They have strong emotions. Some are very </a:t>
            </a:r>
            <a:r>
              <a:rPr lang="en-US" sz="2100" b="1" dirty="0">
                <a:solidFill>
                  <a:schemeClr val="accent1"/>
                </a:solidFill>
              </a:rPr>
              <a:t>angry</a:t>
            </a:r>
            <a:r>
              <a:rPr lang="en-US" sz="2100" dirty="0"/>
              <a:t> but above all they seem to be suffering: dignified, sometimes very serious and sometimes ironic, </a:t>
            </a:r>
            <a:r>
              <a:rPr lang="en-US" sz="2100" b="1" dirty="0">
                <a:solidFill>
                  <a:schemeClr val="accent1"/>
                </a:solidFill>
              </a:rPr>
              <a:t>always alone</a:t>
            </a:r>
            <a:r>
              <a:rPr lang="en-US" sz="2100" dirty="0"/>
              <a:t>. Some have </a:t>
            </a:r>
            <a:r>
              <a:rPr lang="en-US" sz="2100" b="1" dirty="0">
                <a:solidFill>
                  <a:schemeClr val="accent1"/>
                </a:solidFill>
              </a:rPr>
              <a:t>mental and physical health problems</a:t>
            </a:r>
            <a:r>
              <a:rPr lang="en-US" sz="2100" dirty="0"/>
              <a:t>, and safety remains an open and painful question. They have often learned not to stir up trouble at home.</a:t>
            </a:r>
          </a:p>
          <a:p>
            <a:pPr marL="0" indent="0">
              <a:buNone/>
            </a:pPr>
            <a:r>
              <a:rPr lang="en-US" sz="2100" dirty="0"/>
              <a:t>We asked these young family members </a:t>
            </a:r>
            <a:r>
              <a:rPr lang="en-US" sz="2100" b="1" dirty="0">
                <a:solidFill>
                  <a:schemeClr val="accent1"/>
                </a:solidFill>
              </a:rPr>
              <a:t>what helped them most and what was hardest for them</a:t>
            </a:r>
            <a:r>
              <a:rPr lang="en-US" sz="2100" dirty="0"/>
              <a:t>.</a:t>
            </a:r>
          </a:p>
        </p:txBody>
      </p:sp>
      <p:sp>
        <p:nvSpPr>
          <p:cNvPr id="4" name="Segnaposto piè di pagina 3">
            <a:extLst>
              <a:ext uri="{FF2B5EF4-FFF2-40B4-BE49-F238E27FC236}">
                <a16:creationId xmlns:a16="http://schemas.microsoft.com/office/drawing/2014/main" id="{992E2D63-A4AD-7204-2947-F31BAF77C8FE}"/>
              </a:ext>
            </a:extLst>
          </p:cNvPr>
          <p:cNvSpPr>
            <a:spLocks noGrp="1"/>
          </p:cNvSpPr>
          <p:nvPr>
            <p:ph type="ftr" sz="quarter" idx="11"/>
          </p:nvPr>
        </p:nvSpPr>
        <p:spPr/>
        <p:txBody>
          <a:bodyPr/>
          <a:lstStyle/>
          <a:p>
            <a:r>
              <a:rPr lang="it-IT" dirty="0"/>
              <a:t>AFINet 2023     -     Rotterdam                           </a:t>
            </a:r>
          </a:p>
        </p:txBody>
      </p:sp>
      <p:sp>
        <p:nvSpPr>
          <p:cNvPr id="5" name="Segnaposto numero diapositiva 4">
            <a:extLst>
              <a:ext uri="{FF2B5EF4-FFF2-40B4-BE49-F238E27FC236}">
                <a16:creationId xmlns:a16="http://schemas.microsoft.com/office/drawing/2014/main" id="{3C33A2FD-E0B8-5E93-C40E-05CCA60A16FC}"/>
              </a:ext>
            </a:extLst>
          </p:cNvPr>
          <p:cNvSpPr>
            <a:spLocks noGrp="1"/>
          </p:cNvSpPr>
          <p:nvPr>
            <p:ph type="sldNum" sz="quarter" idx="12"/>
          </p:nvPr>
        </p:nvSpPr>
        <p:spPr/>
        <p:txBody>
          <a:bodyPr/>
          <a:lstStyle/>
          <a:p>
            <a:fld id="{FD99FCF3-664B-4443-B016-313E58594E48}" type="slidenum">
              <a:rPr lang="it-IT" smtClean="0"/>
              <a:t>3</a:t>
            </a:fld>
            <a:endParaRPr lang="it-IT" dirty="0"/>
          </a:p>
        </p:txBody>
      </p:sp>
    </p:spTree>
    <p:extLst>
      <p:ext uri="{BB962C8B-B14F-4D97-AF65-F5344CB8AC3E}">
        <p14:creationId xmlns:p14="http://schemas.microsoft.com/office/powerpoint/2010/main" val="347256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400" b="1" dirty="0"/>
              <a:t>What we would like the world to know</a:t>
            </a:r>
            <a:endParaRPr lang="en-GB" sz="4400" b="1" dirty="0"/>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a:bodyPr>
          <a:lstStyle/>
          <a:p>
            <a:r>
              <a:rPr lang="en-US" sz="2400" dirty="0"/>
              <a:t>We too would like to let the world know something, both the big world we all inhabit and the small worlds of services and practitioners. </a:t>
            </a:r>
          </a:p>
          <a:p>
            <a:r>
              <a:rPr lang="en-US" sz="2400" dirty="0"/>
              <a:t>What we would like the world to know is that </a:t>
            </a:r>
            <a:r>
              <a:rPr lang="en-US" sz="2400" b="1" dirty="0">
                <a:solidFill>
                  <a:schemeClr val="accent1"/>
                </a:solidFill>
              </a:rPr>
              <a:t>under the iceberg there are many young people who would like someone to give them a hand, an ear, an arm</a:t>
            </a:r>
            <a:r>
              <a:rPr lang="en-US" sz="2400" dirty="0"/>
              <a:t>, a head, legs and feet. It is true that </a:t>
            </a:r>
            <a:r>
              <a:rPr lang="en-US" sz="2400" b="1" dirty="0">
                <a:solidFill>
                  <a:schemeClr val="accent1"/>
                </a:solidFill>
              </a:rPr>
              <a:t>they are hidden, but it is also true that when they find a practitioner </a:t>
            </a:r>
            <a:r>
              <a:rPr lang="en-US" sz="2400" dirty="0"/>
              <a:t>who listens to them, who believes their stories and does not judge them as exaggerated or far-fetched, who supports them and walks with them even for a little piece of their journey... </a:t>
            </a:r>
            <a:r>
              <a:rPr lang="en-US" sz="2400" b="1" dirty="0">
                <a:solidFill>
                  <a:schemeClr val="accent1"/>
                </a:solidFill>
              </a:rPr>
              <a:t>it is something important to them. </a:t>
            </a:r>
          </a:p>
          <a:p>
            <a:pPr marL="0" indent="0" algn="ctr">
              <a:buNone/>
            </a:pPr>
            <a:r>
              <a:rPr lang="en-US" sz="2800" b="1" dirty="0">
                <a:solidFill>
                  <a:schemeClr val="accent1"/>
                </a:solidFill>
              </a:rPr>
              <a:t>All the darkness in the world cannot extinguish the light of a single candle. </a:t>
            </a:r>
            <a:r>
              <a:rPr lang="en-US" sz="2800" i="1" dirty="0"/>
              <a:t>St Francis of Assisi</a:t>
            </a: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117494" y="5511740"/>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100" b="0" i="0" u="none" strike="noStrike" kern="1200" cap="none" spc="0" normalizeH="0" baseline="0" noProof="0" dirty="0">
                <a:ln>
                  <a:noFill/>
                </a:ln>
                <a:solidFill>
                  <a:prstClr val="black">
                    <a:lumMod val="50000"/>
                    <a:lumOff val="50000"/>
                  </a:prstClr>
                </a:solidFill>
                <a:effectLst/>
                <a:uLnTx/>
                <a:uFillTx/>
                <a:latin typeface="Corbel" panose="020B0503020204020204"/>
                <a:ea typeface="+mn-ea"/>
                <a:cs typeface="+mn-cs"/>
              </a:rPr>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99FCF3-664B-4443-B016-313E58594E48}" type="slidenum">
              <a:rPr kumimoji="0" lang="it-IT" sz="1200" b="1" i="0" u="none" strike="noStrike" kern="1200" cap="none" spc="0" normalizeH="0" baseline="0" noProof="0" smtClean="0">
                <a:ln>
                  <a:noFill/>
                </a:ln>
                <a:solidFill>
                  <a:srgbClr val="0F6FC6"/>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it-IT" sz="1200" b="1" i="0" u="none" strike="noStrike" kern="1200" cap="none" spc="0" normalizeH="0" baseline="0" noProof="0" dirty="0">
              <a:ln>
                <a:noFill/>
              </a:ln>
              <a:solidFill>
                <a:srgbClr val="0F6FC6"/>
              </a:solidFill>
              <a:effectLst/>
              <a:uLnTx/>
              <a:uFillTx/>
              <a:latin typeface="Corbel" panose="020B0503020204020204"/>
              <a:ea typeface="+mn-ea"/>
              <a:cs typeface="+mn-cs"/>
            </a:endParaRPr>
          </a:p>
        </p:txBody>
      </p:sp>
    </p:spTree>
    <p:extLst>
      <p:ext uri="{BB962C8B-B14F-4D97-AF65-F5344CB8AC3E}">
        <p14:creationId xmlns:p14="http://schemas.microsoft.com/office/powerpoint/2010/main" val="94161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sz="4800" b="1" dirty="0"/>
              <a:t>Don't wake sleeping dogs</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a:bodyPr>
          <a:lstStyle/>
          <a:p>
            <a:pPr marL="0" indent="0">
              <a:lnSpc>
                <a:spcPct val="120000"/>
              </a:lnSpc>
              <a:buNone/>
            </a:pPr>
            <a:r>
              <a:rPr lang="en-US" sz="2400" dirty="0"/>
              <a:t>The prevailing attitude of </a:t>
            </a:r>
            <a:r>
              <a:rPr lang="en-US" sz="2400" b="1" dirty="0">
                <a:solidFill>
                  <a:schemeClr val="accent1"/>
                </a:solidFill>
              </a:rPr>
              <a:t>addiction workers </a:t>
            </a:r>
            <a:r>
              <a:rPr lang="en-US" sz="2400" dirty="0"/>
              <a:t>when it comes to young family members is not to cause further suffering, so they generally tend to </a:t>
            </a:r>
            <a:r>
              <a:rPr lang="en-US" sz="2400" b="1" dirty="0">
                <a:solidFill>
                  <a:schemeClr val="accent1"/>
                </a:solidFill>
              </a:rPr>
              <a:t>avoid involving them as much as possible in the treatment </a:t>
            </a:r>
            <a:r>
              <a:rPr lang="en-US" sz="2400" dirty="0"/>
              <a:t>of their relative gamblers. </a:t>
            </a:r>
          </a:p>
          <a:p>
            <a:pPr marL="0" indent="0">
              <a:lnSpc>
                <a:spcPct val="120000"/>
              </a:lnSpc>
              <a:buNone/>
            </a:pPr>
            <a:r>
              <a:rPr lang="en-US" sz="2400" dirty="0"/>
              <a:t>If young FMs do not show up, they are not summoned; if their parents or relatives do not ask for help for them, nothing is offered. Gamblers and their adult family members </a:t>
            </a:r>
            <a:r>
              <a:rPr lang="en-US" sz="2400" b="1" dirty="0">
                <a:solidFill>
                  <a:schemeClr val="accent1"/>
                </a:solidFill>
              </a:rPr>
              <a:t>always say that children or siblings are fine</a:t>
            </a:r>
            <a:r>
              <a:rPr lang="en-US" sz="2400" dirty="0"/>
              <a:t>, they have not heard any arguments, they have </a:t>
            </a:r>
            <a:r>
              <a:rPr lang="en-US" sz="2400" b="1" dirty="0">
                <a:solidFill>
                  <a:schemeClr val="accent1"/>
                </a:solidFill>
              </a:rPr>
              <a:t>not suffered anything </a:t>
            </a:r>
            <a:r>
              <a:rPr lang="en-US" sz="2400" dirty="0"/>
              <a:t>because of the situation.</a:t>
            </a:r>
          </a:p>
          <a:p>
            <a:pPr marL="0" indent="0" algn="ctr">
              <a:lnSpc>
                <a:spcPct val="120000"/>
              </a:lnSpc>
              <a:buNone/>
            </a:pPr>
            <a:r>
              <a:rPr lang="en-US" sz="2400" b="1" dirty="0">
                <a:solidFill>
                  <a:schemeClr val="accent1"/>
                </a:solidFill>
              </a:rPr>
              <a:t>What the young family members told us is quite different</a:t>
            </a:r>
            <a:r>
              <a:rPr lang="en-US" sz="2400" dirty="0"/>
              <a:t>.</a:t>
            </a: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958376" y="5402061"/>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r>
              <a:rPr lang="it-IT" dirty="0"/>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fld id="{FD99FCF3-664B-4443-B016-313E58594E48}" type="slidenum">
              <a:rPr lang="it-IT" smtClean="0"/>
              <a:t>4</a:t>
            </a:fld>
            <a:endParaRPr lang="it-IT" dirty="0"/>
          </a:p>
        </p:txBody>
      </p:sp>
    </p:spTree>
    <p:extLst>
      <p:ext uri="{BB962C8B-B14F-4D97-AF65-F5344CB8AC3E}">
        <p14:creationId xmlns:p14="http://schemas.microsoft.com/office/powerpoint/2010/main" val="381171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b="1" dirty="0"/>
              <a:t>The group </a:t>
            </a:r>
            <a:br>
              <a:rPr lang="en-US" b="1" dirty="0"/>
            </a:br>
            <a:r>
              <a:rPr lang="en-US" b="1" dirty="0"/>
              <a:t>and </a:t>
            </a:r>
            <a:br>
              <a:rPr lang="en-US" b="1" dirty="0"/>
            </a:br>
            <a:br>
              <a:rPr lang="en-US" b="1" dirty="0"/>
            </a:br>
            <a:r>
              <a:rPr lang="en-US" b="1" dirty="0"/>
              <a:t>the questionnaire</a:t>
            </a:r>
          </a:p>
        </p:txBody>
      </p:sp>
      <p:sp>
        <p:nvSpPr>
          <p:cNvPr id="3" name="Segnaposto contenuto 2">
            <a:extLst>
              <a:ext uri="{FF2B5EF4-FFF2-40B4-BE49-F238E27FC236}">
                <a16:creationId xmlns:a16="http://schemas.microsoft.com/office/drawing/2014/main" id="{0E44DECC-8D5B-CA87-E1B0-D925E4D93D40}"/>
              </a:ext>
            </a:extLst>
          </p:cNvPr>
          <p:cNvSpPr>
            <a:spLocks noGrp="1"/>
          </p:cNvSpPr>
          <p:nvPr>
            <p:ph idx="1"/>
          </p:nvPr>
        </p:nvSpPr>
        <p:spPr>
          <a:xfrm>
            <a:off x="3681351" y="831274"/>
            <a:ext cx="7849589" cy="5248892"/>
          </a:xfrm>
        </p:spPr>
        <p:txBody>
          <a:bodyPr>
            <a:normAutofit/>
          </a:bodyPr>
          <a:lstStyle/>
          <a:p>
            <a:pPr marL="0" indent="0">
              <a:buNone/>
            </a:pPr>
            <a:r>
              <a:rPr lang="en-US" sz="4000" dirty="0"/>
              <a:t>For this small research, we constructed a questionnaire and proposed it to </a:t>
            </a:r>
            <a:r>
              <a:rPr lang="en-US" sz="4000" b="1" dirty="0">
                <a:solidFill>
                  <a:schemeClr val="accent1"/>
                </a:solidFill>
              </a:rPr>
              <a:t>15 young AFMs</a:t>
            </a:r>
            <a:r>
              <a:rPr lang="en-US" sz="4000" dirty="0"/>
              <a:t>: </a:t>
            </a:r>
            <a:r>
              <a:rPr lang="en-US" sz="4000" b="1" dirty="0">
                <a:solidFill>
                  <a:schemeClr val="accent1"/>
                </a:solidFill>
              </a:rPr>
              <a:t>8 daughters, 2 sons, 1 sister and 4 wives. </a:t>
            </a:r>
          </a:p>
          <a:p>
            <a:pPr marL="0" indent="0">
              <a:buNone/>
            </a:pPr>
            <a:r>
              <a:rPr lang="en-US" sz="4000" dirty="0"/>
              <a:t>The </a:t>
            </a:r>
            <a:r>
              <a:rPr lang="en-US" sz="4000" b="1" dirty="0">
                <a:solidFill>
                  <a:schemeClr val="accent1"/>
                </a:solidFill>
              </a:rPr>
              <a:t>questionnaire</a:t>
            </a:r>
            <a:r>
              <a:rPr lang="en-US" sz="4000" dirty="0"/>
              <a:t> is divided into 6 parts and answers can range </a:t>
            </a:r>
            <a:r>
              <a:rPr lang="en-US" sz="4000" b="1" dirty="0">
                <a:solidFill>
                  <a:schemeClr val="accent1"/>
                </a:solidFill>
              </a:rPr>
              <a:t>from 0 to 3</a:t>
            </a:r>
            <a:r>
              <a:rPr lang="en-US" sz="4000" dirty="0"/>
              <a:t>; there are open and closed questions. </a:t>
            </a:r>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r>
              <a:rPr lang="it-IT" dirty="0"/>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fld id="{FD99FCF3-664B-4443-B016-313E58594E48}" type="slidenum">
              <a:rPr lang="it-IT" smtClean="0"/>
              <a:t>5</a:t>
            </a:fld>
            <a:endParaRPr lang="it-IT" dirty="0"/>
          </a:p>
        </p:txBody>
      </p:sp>
    </p:spTree>
    <p:extLst>
      <p:ext uri="{BB962C8B-B14F-4D97-AF65-F5344CB8AC3E}">
        <p14:creationId xmlns:p14="http://schemas.microsoft.com/office/powerpoint/2010/main" val="159475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635EA-E706-30E8-71D9-D18CF274C5CB}"/>
              </a:ext>
            </a:extLst>
          </p:cNvPr>
          <p:cNvSpPr>
            <a:spLocks noGrp="1"/>
          </p:cNvSpPr>
          <p:nvPr>
            <p:ph type="title"/>
          </p:nvPr>
        </p:nvSpPr>
        <p:spPr/>
        <p:txBody>
          <a:bodyPr>
            <a:normAutofit/>
          </a:bodyPr>
          <a:lstStyle/>
          <a:p>
            <a:pPr marL="0" indent="0">
              <a:buNone/>
            </a:pPr>
            <a:r>
              <a:rPr lang="en-US" b="1" dirty="0"/>
              <a:t>Questionnaire</a:t>
            </a:r>
            <a:br>
              <a:rPr lang="en-US" b="1" dirty="0"/>
            </a:br>
            <a:r>
              <a:rPr lang="en-US" b="1" dirty="0"/>
              <a:t>questions </a:t>
            </a:r>
            <a:br>
              <a:rPr lang="en-US" b="1" dirty="0"/>
            </a:br>
            <a:r>
              <a:rPr lang="en-US" b="1" dirty="0"/>
              <a:t>1 and 2</a:t>
            </a:r>
          </a:p>
        </p:txBody>
      </p:sp>
      <p:sp>
        <p:nvSpPr>
          <p:cNvPr id="5" name="Segnaposto piè di pagina 4">
            <a:extLst>
              <a:ext uri="{FF2B5EF4-FFF2-40B4-BE49-F238E27FC236}">
                <a16:creationId xmlns:a16="http://schemas.microsoft.com/office/drawing/2014/main" id="{30A6FB7E-6103-E923-7117-739F25321EAC}"/>
              </a:ext>
            </a:extLst>
          </p:cNvPr>
          <p:cNvSpPr>
            <a:spLocks noGrp="1"/>
          </p:cNvSpPr>
          <p:nvPr>
            <p:ph type="ftr" sz="quarter" idx="11"/>
          </p:nvPr>
        </p:nvSpPr>
        <p:spPr/>
        <p:txBody>
          <a:bodyPr/>
          <a:lstStyle/>
          <a:p>
            <a:r>
              <a:rPr lang="it-IT" dirty="0"/>
              <a:t>AFINet 2023     -     Rotterdam                           </a:t>
            </a:r>
          </a:p>
        </p:txBody>
      </p:sp>
      <p:sp>
        <p:nvSpPr>
          <p:cNvPr id="6" name="Segnaposto numero diapositiva 5">
            <a:extLst>
              <a:ext uri="{FF2B5EF4-FFF2-40B4-BE49-F238E27FC236}">
                <a16:creationId xmlns:a16="http://schemas.microsoft.com/office/drawing/2014/main" id="{7DBE6AF7-FA8C-6665-C794-BC663223321A}"/>
              </a:ext>
            </a:extLst>
          </p:cNvPr>
          <p:cNvSpPr>
            <a:spLocks noGrp="1"/>
          </p:cNvSpPr>
          <p:nvPr>
            <p:ph type="sldNum" sz="quarter" idx="12"/>
          </p:nvPr>
        </p:nvSpPr>
        <p:spPr/>
        <p:txBody>
          <a:bodyPr/>
          <a:lstStyle/>
          <a:p>
            <a:fld id="{FD99FCF3-664B-4443-B016-313E58594E48}" type="slidenum">
              <a:rPr lang="it-IT" smtClean="0"/>
              <a:t>6</a:t>
            </a:fld>
            <a:endParaRPr lang="it-IT" dirty="0"/>
          </a:p>
        </p:txBody>
      </p:sp>
      <p:pic>
        <p:nvPicPr>
          <p:cNvPr id="4" name="Immagine 3">
            <a:extLst>
              <a:ext uri="{FF2B5EF4-FFF2-40B4-BE49-F238E27FC236}">
                <a16:creationId xmlns:a16="http://schemas.microsoft.com/office/drawing/2014/main" id="{732957FC-FF55-37C3-1B17-30282AD3D6E8}"/>
              </a:ext>
            </a:extLst>
          </p:cNvPr>
          <p:cNvPicPr>
            <a:picLocks noChangeAspect="1"/>
          </p:cNvPicPr>
          <p:nvPr/>
        </p:nvPicPr>
        <p:blipFill>
          <a:blip r:embed="rId2"/>
          <a:stretch>
            <a:fillRect/>
          </a:stretch>
        </p:blipFill>
        <p:spPr>
          <a:xfrm>
            <a:off x="10921774" y="5630494"/>
            <a:ext cx="1218332" cy="1136851"/>
          </a:xfrm>
          <a:prstGeom prst="rect">
            <a:avLst/>
          </a:prstGeom>
        </p:spPr>
      </p:pic>
      <p:pic>
        <p:nvPicPr>
          <p:cNvPr id="7" name="Immagine 6">
            <a:extLst>
              <a:ext uri="{FF2B5EF4-FFF2-40B4-BE49-F238E27FC236}">
                <a16:creationId xmlns:a16="http://schemas.microsoft.com/office/drawing/2014/main" id="{155FD866-0B8F-0296-2ECE-071B1B09735E}"/>
              </a:ext>
            </a:extLst>
          </p:cNvPr>
          <p:cNvPicPr>
            <a:picLocks noChangeAspect="1"/>
          </p:cNvPicPr>
          <p:nvPr/>
        </p:nvPicPr>
        <p:blipFill>
          <a:blip r:embed="rId3"/>
          <a:stretch>
            <a:fillRect/>
          </a:stretch>
        </p:blipFill>
        <p:spPr>
          <a:xfrm>
            <a:off x="3479423" y="945707"/>
            <a:ext cx="8357619" cy="4481316"/>
          </a:xfrm>
          <a:prstGeom prst="rect">
            <a:avLst/>
          </a:prstGeom>
        </p:spPr>
      </p:pic>
    </p:spTree>
    <p:extLst>
      <p:ext uri="{BB962C8B-B14F-4D97-AF65-F5344CB8AC3E}">
        <p14:creationId xmlns:p14="http://schemas.microsoft.com/office/powerpoint/2010/main" val="1592842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13F5E3-BB8A-FD29-1523-159659818FD2}"/>
              </a:ext>
            </a:extLst>
          </p:cNvPr>
          <p:cNvSpPr>
            <a:spLocks noGrp="1"/>
          </p:cNvSpPr>
          <p:nvPr>
            <p:ph type="title"/>
          </p:nvPr>
        </p:nvSpPr>
        <p:spPr/>
        <p:txBody>
          <a:bodyPr/>
          <a:lstStyle/>
          <a:p>
            <a:r>
              <a:rPr lang="en-US" b="1" dirty="0"/>
              <a:t>Questionnaire </a:t>
            </a:r>
            <a:br>
              <a:rPr lang="en-US" b="1" dirty="0"/>
            </a:br>
            <a:r>
              <a:rPr lang="en-US" b="1" dirty="0"/>
              <a:t>3:</a:t>
            </a:r>
            <a:br>
              <a:rPr lang="en-US" b="1" dirty="0"/>
            </a:br>
            <a:r>
              <a:rPr lang="en-US" b="1" dirty="0"/>
              <a:t>from 3.1 to 3.2</a:t>
            </a:r>
            <a:br>
              <a:rPr lang="en-US" b="1" dirty="0"/>
            </a:br>
            <a:endParaRPr lang="it-IT" dirty="0"/>
          </a:p>
        </p:txBody>
      </p:sp>
      <p:sp>
        <p:nvSpPr>
          <p:cNvPr id="3" name="Segnaposto piè di pagina 2">
            <a:extLst>
              <a:ext uri="{FF2B5EF4-FFF2-40B4-BE49-F238E27FC236}">
                <a16:creationId xmlns:a16="http://schemas.microsoft.com/office/drawing/2014/main" id="{20886EAC-7E63-8F9E-90BF-BEDAA2949AEB}"/>
              </a:ext>
            </a:extLst>
          </p:cNvPr>
          <p:cNvSpPr>
            <a:spLocks noGrp="1"/>
          </p:cNvSpPr>
          <p:nvPr>
            <p:ph type="ftr" sz="quarter" idx="11"/>
          </p:nvPr>
        </p:nvSpPr>
        <p:spPr/>
        <p:txBody>
          <a:bodyPr/>
          <a:lstStyle/>
          <a:p>
            <a:r>
              <a:rPr lang="it-IT" dirty="0"/>
              <a:t>AFINet 2023     -     Rotterdam                           </a:t>
            </a:r>
          </a:p>
        </p:txBody>
      </p:sp>
      <p:sp>
        <p:nvSpPr>
          <p:cNvPr id="4" name="Segnaposto numero diapositiva 3">
            <a:extLst>
              <a:ext uri="{FF2B5EF4-FFF2-40B4-BE49-F238E27FC236}">
                <a16:creationId xmlns:a16="http://schemas.microsoft.com/office/drawing/2014/main" id="{67E5AD14-6CDA-1671-C8E7-760C55FC4890}"/>
              </a:ext>
            </a:extLst>
          </p:cNvPr>
          <p:cNvSpPr>
            <a:spLocks noGrp="1"/>
          </p:cNvSpPr>
          <p:nvPr>
            <p:ph type="sldNum" sz="quarter" idx="12"/>
          </p:nvPr>
        </p:nvSpPr>
        <p:spPr/>
        <p:txBody>
          <a:bodyPr/>
          <a:lstStyle/>
          <a:p>
            <a:fld id="{FD99FCF3-664B-4443-B016-313E58594E48}" type="slidenum">
              <a:rPr lang="it-IT" smtClean="0"/>
              <a:t>7</a:t>
            </a:fld>
            <a:endParaRPr lang="it-IT" dirty="0"/>
          </a:p>
        </p:txBody>
      </p:sp>
      <p:pic>
        <p:nvPicPr>
          <p:cNvPr id="7" name="Immagine 6">
            <a:extLst>
              <a:ext uri="{FF2B5EF4-FFF2-40B4-BE49-F238E27FC236}">
                <a16:creationId xmlns:a16="http://schemas.microsoft.com/office/drawing/2014/main" id="{2171F978-AFD3-6A96-130B-625416CDAA83}"/>
              </a:ext>
            </a:extLst>
          </p:cNvPr>
          <p:cNvPicPr>
            <a:picLocks noChangeAspect="1"/>
          </p:cNvPicPr>
          <p:nvPr/>
        </p:nvPicPr>
        <p:blipFill>
          <a:blip r:embed="rId2"/>
          <a:stretch>
            <a:fillRect/>
          </a:stretch>
        </p:blipFill>
        <p:spPr>
          <a:xfrm>
            <a:off x="3545640" y="629392"/>
            <a:ext cx="7873474" cy="5418724"/>
          </a:xfrm>
          <a:prstGeom prst="rect">
            <a:avLst/>
          </a:prstGeom>
        </p:spPr>
      </p:pic>
    </p:spTree>
    <p:extLst>
      <p:ext uri="{BB962C8B-B14F-4D97-AF65-F5344CB8AC3E}">
        <p14:creationId xmlns:p14="http://schemas.microsoft.com/office/powerpoint/2010/main" val="364769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13F5E3-BB8A-FD29-1523-159659818FD2}"/>
              </a:ext>
            </a:extLst>
          </p:cNvPr>
          <p:cNvSpPr>
            <a:spLocks noGrp="1"/>
          </p:cNvSpPr>
          <p:nvPr>
            <p:ph type="title"/>
          </p:nvPr>
        </p:nvSpPr>
        <p:spPr/>
        <p:txBody>
          <a:bodyPr/>
          <a:lstStyle/>
          <a:p>
            <a:r>
              <a:rPr lang="en-US" b="1" dirty="0"/>
              <a:t>Questionnaire </a:t>
            </a:r>
            <a:br>
              <a:rPr lang="en-US" b="1" dirty="0"/>
            </a:br>
            <a:r>
              <a:rPr lang="en-US" b="1" dirty="0"/>
              <a:t>3:</a:t>
            </a:r>
            <a:br>
              <a:rPr lang="en-US" b="1" dirty="0"/>
            </a:br>
            <a:r>
              <a:rPr lang="en-US" b="1" dirty="0"/>
              <a:t>from 3.3 to 3.6</a:t>
            </a:r>
            <a:endParaRPr lang="it-IT" dirty="0"/>
          </a:p>
        </p:txBody>
      </p:sp>
      <p:sp>
        <p:nvSpPr>
          <p:cNvPr id="3" name="Segnaposto piè di pagina 2">
            <a:extLst>
              <a:ext uri="{FF2B5EF4-FFF2-40B4-BE49-F238E27FC236}">
                <a16:creationId xmlns:a16="http://schemas.microsoft.com/office/drawing/2014/main" id="{20886EAC-7E63-8F9E-90BF-BEDAA2949AEB}"/>
              </a:ext>
            </a:extLst>
          </p:cNvPr>
          <p:cNvSpPr>
            <a:spLocks noGrp="1"/>
          </p:cNvSpPr>
          <p:nvPr>
            <p:ph type="ftr" sz="quarter" idx="11"/>
          </p:nvPr>
        </p:nvSpPr>
        <p:spPr/>
        <p:txBody>
          <a:bodyPr/>
          <a:lstStyle/>
          <a:p>
            <a:r>
              <a:rPr lang="it-IT" dirty="0"/>
              <a:t>AFINet 2023     -     Rotterdam                           </a:t>
            </a:r>
          </a:p>
        </p:txBody>
      </p:sp>
      <p:sp>
        <p:nvSpPr>
          <p:cNvPr id="4" name="Segnaposto numero diapositiva 3">
            <a:extLst>
              <a:ext uri="{FF2B5EF4-FFF2-40B4-BE49-F238E27FC236}">
                <a16:creationId xmlns:a16="http://schemas.microsoft.com/office/drawing/2014/main" id="{67E5AD14-6CDA-1671-C8E7-760C55FC4890}"/>
              </a:ext>
            </a:extLst>
          </p:cNvPr>
          <p:cNvSpPr>
            <a:spLocks noGrp="1"/>
          </p:cNvSpPr>
          <p:nvPr>
            <p:ph type="sldNum" sz="quarter" idx="12"/>
          </p:nvPr>
        </p:nvSpPr>
        <p:spPr/>
        <p:txBody>
          <a:bodyPr/>
          <a:lstStyle/>
          <a:p>
            <a:fld id="{FD99FCF3-664B-4443-B016-313E58594E48}" type="slidenum">
              <a:rPr lang="it-IT" smtClean="0"/>
              <a:t>8</a:t>
            </a:fld>
            <a:endParaRPr lang="it-IT" dirty="0"/>
          </a:p>
        </p:txBody>
      </p:sp>
      <p:pic>
        <p:nvPicPr>
          <p:cNvPr id="9" name="Immagine 8">
            <a:extLst>
              <a:ext uri="{FF2B5EF4-FFF2-40B4-BE49-F238E27FC236}">
                <a16:creationId xmlns:a16="http://schemas.microsoft.com/office/drawing/2014/main" id="{58AA8D8D-6701-CD9C-9F54-83EBD5917D84}"/>
              </a:ext>
            </a:extLst>
          </p:cNvPr>
          <p:cNvPicPr>
            <a:picLocks noChangeAspect="1"/>
          </p:cNvPicPr>
          <p:nvPr/>
        </p:nvPicPr>
        <p:blipFill>
          <a:blip r:embed="rId2"/>
          <a:stretch>
            <a:fillRect/>
          </a:stretch>
        </p:blipFill>
        <p:spPr>
          <a:xfrm>
            <a:off x="3461112" y="936171"/>
            <a:ext cx="8220261" cy="4681555"/>
          </a:xfrm>
          <a:prstGeom prst="rect">
            <a:avLst/>
          </a:prstGeom>
        </p:spPr>
      </p:pic>
    </p:spTree>
    <p:extLst>
      <p:ext uri="{BB962C8B-B14F-4D97-AF65-F5344CB8AC3E}">
        <p14:creationId xmlns:p14="http://schemas.microsoft.com/office/powerpoint/2010/main" val="4278963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BFE074-5D23-E42B-2CAF-E9E94394E28C}"/>
              </a:ext>
            </a:extLst>
          </p:cNvPr>
          <p:cNvSpPr>
            <a:spLocks noGrp="1"/>
          </p:cNvSpPr>
          <p:nvPr>
            <p:ph type="title"/>
          </p:nvPr>
        </p:nvSpPr>
        <p:spPr/>
        <p:txBody>
          <a:bodyPr/>
          <a:lstStyle/>
          <a:p>
            <a:r>
              <a:rPr lang="it-IT" b="1" dirty="0"/>
              <a:t>The </a:t>
            </a:r>
            <a:r>
              <a:rPr lang="en-GB" b="1" dirty="0"/>
              <a:t>questionnaire</a:t>
            </a:r>
            <a:br>
              <a:rPr lang="it-IT" b="1" dirty="0"/>
            </a:br>
            <a:r>
              <a:rPr lang="it-IT" b="1" dirty="0"/>
              <a:t>4</a:t>
            </a:r>
            <a:br>
              <a:rPr lang="it-IT" b="1" dirty="0"/>
            </a:br>
            <a:r>
              <a:rPr lang="it-IT" b="1" dirty="0"/>
              <a:t>5</a:t>
            </a:r>
          </a:p>
        </p:txBody>
      </p:sp>
      <p:sp>
        <p:nvSpPr>
          <p:cNvPr id="3" name="Segnaposto piè di pagina 2">
            <a:extLst>
              <a:ext uri="{FF2B5EF4-FFF2-40B4-BE49-F238E27FC236}">
                <a16:creationId xmlns:a16="http://schemas.microsoft.com/office/drawing/2014/main" id="{E067CEAC-4D2B-F789-AB39-2D757CFC1399}"/>
              </a:ext>
            </a:extLst>
          </p:cNvPr>
          <p:cNvSpPr>
            <a:spLocks noGrp="1"/>
          </p:cNvSpPr>
          <p:nvPr>
            <p:ph type="ftr" sz="quarter" idx="11"/>
          </p:nvPr>
        </p:nvSpPr>
        <p:spPr/>
        <p:txBody>
          <a:bodyPr/>
          <a:lstStyle/>
          <a:p>
            <a:r>
              <a:rPr lang="it-IT"/>
              <a:t>AFINet 2023     -     Rotterdam                           </a:t>
            </a:r>
          </a:p>
        </p:txBody>
      </p:sp>
      <p:sp>
        <p:nvSpPr>
          <p:cNvPr id="4" name="Segnaposto numero diapositiva 3">
            <a:extLst>
              <a:ext uri="{FF2B5EF4-FFF2-40B4-BE49-F238E27FC236}">
                <a16:creationId xmlns:a16="http://schemas.microsoft.com/office/drawing/2014/main" id="{42A294A4-62F5-48CF-B52C-2141FB0EE6F2}"/>
              </a:ext>
            </a:extLst>
          </p:cNvPr>
          <p:cNvSpPr>
            <a:spLocks noGrp="1"/>
          </p:cNvSpPr>
          <p:nvPr>
            <p:ph type="sldNum" sz="quarter" idx="12"/>
          </p:nvPr>
        </p:nvSpPr>
        <p:spPr/>
        <p:txBody>
          <a:bodyPr/>
          <a:lstStyle/>
          <a:p>
            <a:fld id="{FD99FCF3-664B-4443-B016-313E58594E48}" type="slidenum">
              <a:rPr lang="it-IT" smtClean="0"/>
              <a:t>9</a:t>
            </a:fld>
            <a:endParaRPr lang="it-IT"/>
          </a:p>
        </p:txBody>
      </p:sp>
      <p:pic>
        <p:nvPicPr>
          <p:cNvPr id="6" name="Immagine 5">
            <a:extLst>
              <a:ext uri="{FF2B5EF4-FFF2-40B4-BE49-F238E27FC236}">
                <a16:creationId xmlns:a16="http://schemas.microsoft.com/office/drawing/2014/main" id="{4C278DEF-2807-E79C-B70F-8C4F114354E4}"/>
              </a:ext>
            </a:extLst>
          </p:cNvPr>
          <p:cNvPicPr>
            <a:picLocks noChangeAspect="1"/>
          </p:cNvPicPr>
          <p:nvPr/>
        </p:nvPicPr>
        <p:blipFill>
          <a:blip r:embed="rId2"/>
          <a:stretch>
            <a:fillRect/>
          </a:stretch>
        </p:blipFill>
        <p:spPr>
          <a:xfrm>
            <a:off x="3593071" y="1710046"/>
            <a:ext cx="8061002" cy="3051959"/>
          </a:xfrm>
          <a:prstGeom prst="rect">
            <a:avLst/>
          </a:prstGeom>
        </p:spPr>
      </p:pic>
    </p:spTree>
    <p:extLst>
      <p:ext uri="{BB962C8B-B14F-4D97-AF65-F5344CB8AC3E}">
        <p14:creationId xmlns:p14="http://schemas.microsoft.com/office/powerpoint/2010/main" val="2227196678"/>
      </p:ext>
    </p:extLst>
  </p:cSld>
  <p:clrMapOvr>
    <a:masterClrMapping/>
  </p:clrMapOvr>
</p:sld>
</file>

<file path=ppt/theme/theme1.xml><?xml version="1.0" encoding="utf-8"?>
<a:theme xmlns:a="http://schemas.openxmlformats.org/drawingml/2006/main" name="Cornice">
  <a:themeElements>
    <a:clrScheme name="Bl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rnic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rnic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Cornice</Template>
  <TotalTime>1</TotalTime>
  <Words>2854</Words>
  <Application>Microsoft Office PowerPoint</Application>
  <PresentationFormat>Widescreen</PresentationFormat>
  <Paragraphs>178</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Calibri</vt:lpstr>
      <vt:lpstr>Corbel</vt:lpstr>
      <vt:lpstr>Wingdings 2</vt:lpstr>
      <vt:lpstr>Cornice</vt:lpstr>
      <vt:lpstr>Young  family members:  the most hidden part of the Iceberg</vt:lpstr>
      <vt:lpstr>         Iceberg - the  hidden side of  gambling</vt:lpstr>
      <vt:lpstr>Young AFMs  victims  of  passive gambling</vt:lpstr>
      <vt:lpstr>Don't wake sleeping dogs</vt:lpstr>
      <vt:lpstr>The group  and   the questionnaire</vt:lpstr>
      <vt:lpstr>Questionnaire questions  1 and 2</vt:lpstr>
      <vt:lpstr>Questionnaire  3: from 3.1 to 3.2 </vt:lpstr>
      <vt:lpstr>Questionnaire  3: from 3.3 to 3.6</vt:lpstr>
      <vt:lpstr>The questionnaire 4 5</vt:lpstr>
      <vt:lpstr>  The burden </vt:lpstr>
      <vt:lpstr>Young FMs’ burden  … and  time</vt:lpstr>
      <vt:lpstr>Their  free comments  to  burden </vt:lpstr>
      <vt:lpstr>Help  and support</vt:lpstr>
      <vt:lpstr>Help  and support 3. 1.2.3  the  scores</vt:lpstr>
      <vt:lpstr>Help  and support 3. 4.5.6  the scores</vt:lpstr>
      <vt:lpstr>Comparing  burden  with  positive</vt:lpstr>
      <vt:lpstr>Visualizing the comparison between burden  and positive side </vt:lpstr>
      <vt:lpstr>burden   and  positive</vt:lpstr>
      <vt:lpstr>The impact of  5-Step </vt:lpstr>
      <vt:lpstr> Visualizing the  impact of  5-Step   </vt:lpstr>
      <vt:lpstr>The help they give themselves </vt:lpstr>
      <vt:lpstr>The help they give themselves  quotations  1</vt:lpstr>
      <vt:lpstr>The help they give themselves  quotations  2</vt:lpstr>
      <vt:lpstr>The help they give themselves  quotations  3</vt:lpstr>
      <vt:lpstr>What you would like the world to know   an  help they can or could  give themselves</vt:lpstr>
      <vt:lpstr>What you would like the world to know  quotations 1</vt:lpstr>
      <vt:lpstr>What you would like the world to know  quotations 2</vt:lpstr>
      <vt:lpstr>What you would like the world to know  quotations 3</vt:lpstr>
      <vt:lpstr>What you would like the world to know  quotations 4</vt:lpstr>
      <vt:lpstr>What we would like the world to know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family members:  the most hidden part of the Iceberg</dc:title>
  <dc:creator>Alessandra Bassi</dc:creator>
  <cp:lastModifiedBy>Namen, D.M. van (Dorine)</cp:lastModifiedBy>
  <cp:revision>58</cp:revision>
  <dcterms:created xsi:type="dcterms:W3CDTF">2023-06-03T07:12:16Z</dcterms:created>
  <dcterms:modified xsi:type="dcterms:W3CDTF">2023-06-08T15:01:53Z</dcterms:modified>
</cp:coreProperties>
</file>