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88" r:id="rId5"/>
    <p:sldMasterId id="2147483690" r:id="rId6"/>
    <p:sldMasterId id="2147483692" r:id="rId7"/>
    <p:sldMasterId id="2147483705" r:id="rId8"/>
    <p:sldMasterId id="2147483707" r:id="rId9"/>
    <p:sldMasterId id="2147483709" r:id="rId10"/>
    <p:sldMasterId id="2147483711" r:id="rId11"/>
  </p:sldMasterIdLst>
  <p:notesMasterIdLst>
    <p:notesMasterId r:id="rId28"/>
  </p:notesMasterIdLst>
  <p:sldIdLst>
    <p:sldId id="256" r:id="rId12"/>
    <p:sldId id="351" r:id="rId13"/>
    <p:sldId id="361" r:id="rId14"/>
    <p:sldId id="360" r:id="rId15"/>
    <p:sldId id="353" r:id="rId16"/>
    <p:sldId id="354" r:id="rId17"/>
    <p:sldId id="363" r:id="rId18"/>
    <p:sldId id="355" r:id="rId19"/>
    <p:sldId id="365" r:id="rId20"/>
    <p:sldId id="366" r:id="rId21"/>
    <p:sldId id="362" r:id="rId22"/>
    <p:sldId id="367" r:id="rId23"/>
    <p:sldId id="368" r:id="rId24"/>
    <p:sldId id="358" r:id="rId25"/>
    <p:sldId id="281" r:id="rId26"/>
    <p:sldId id="270"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4" userDrawn="1">
          <p15:clr>
            <a:srgbClr val="A4A3A4"/>
          </p15:clr>
        </p15:guide>
        <p15:guide id="2" orient="horz" pos="2725" userDrawn="1">
          <p15:clr>
            <a:srgbClr val="A4A3A4"/>
          </p15:clr>
        </p15:guide>
        <p15:guide id="3" pos="2930" userDrawn="1">
          <p15:clr>
            <a:srgbClr val="A4A3A4"/>
          </p15:clr>
        </p15:guide>
        <p15:guide id="4" pos="54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06D"/>
    <a:srgbClr val="00B4D0"/>
    <a:srgbClr val="00B0F0"/>
    <a:srgbClr val="D400F0"/>
    <a:srgbClr val="5D5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20" autoAdjust="0"/>
    <p:restoredTop sz="44776" autoAdjust="0"/>
  </p:normalViewPr>
  <p:slideViewPr>
    <p:cSldViewPr snapToGrid="0">
      <p:cViewPr varScale="1">
        <p:scale>
          <a:sx n="55" d="100"/>
          <a:sy n="55" d="100"/>
        </p:scale>
        <p:origin x="1842" y="36"/>
      </p:cViewPr>
      <p:guideLst>
        <p:guide orient="horz" pos="854"/>
        <p:guide orient="horz" pos="2725"/>
        <p:guide pos="2930"/>
        <p:guide pos="54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40C69F-9A21-4F2D-8DBF-8E655BE4AE4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F24D37E-51EA-4054-AED0-F2B922300D9E}">
      <dgm:prSet custT="1"/>
      <dgm:spPr/>
      <dgm:t>
        <a:bodyPr/>
        <a:lstStyle/>
        <a:p>
          <a:r>
            <a:rPr lang="en-US" sz="900" dirty="0"/>
            <a:t>3. </a:t>
          </a:r>
          <a:r>
            <a:rPr lang="en-GB" sz="900" b="0" i="0" dirty="0"/>
            <a:t>National Advisory Committee on Drugs (2004). </a:t>
          </a:r>
          <a:r>
            <a:rPr lang="en-GB" sz="900" b="0" i="1" dirty="0"/>
            <a:t>The role of family support services in drug prevention. Dublin: Stationery Office.</a:t>
          </a:r>
          <a:r>
            <a:rPr lang="en-GB" sz="900" b="0" i="0" dirty="0"/>
            <a:t> Available at: https://www.drugsandalcohol.ie/5928/</a:t>
          </a:r>
          <a:endParaRPr lang="en-US" sz="900" dirty="0"/>
        </a:p>
      </dgm:t>
    </dgm:pt>
    <dgm:pt modelId="{FA135EE7-CA6B-4171-BB28-E5365D142CB1}" type="parTrans" cxnId="{44E58A7F-C596-46A4-8FE8-9D0804128DBF}">
      <dgm:prSet/>
      <dgm:spPr/>
      <dgm:t>
        <a:bodyPr/>
        <a:lstStyle/>
        <a:p>
          <a:endParaRPr lang="en-GB"/>
        </a:p>
      </dgm:t>
    </dgm:pt>
    <dgm:pt modelId="{5F6D4B3B-C6B8-458B-88B0-58F2E618E675}" type="sibTrans" cxnId="{44E58A7F-C596-46A4-8FE8-9D0804128DBF}">
      <dgm:prSet/>
      <dgm:spPr/>
      <dgm:t>
        <a:bodyPr/>
        <a:lstStyle/>
        <a:p>
          <a:endParaRPr lang="en-GB"/>
        </a:p>
      </dgm:t>
    </dgm:pt>
    <dgm:pt modelId="{9D02558D-1128-4F3B-9E2D-906ABEF794EC}">
      <dgm:prSet custT="1"/>
      <dgm:spPr/>
      <dgm:t>
        <a:bodyPr/>
        <a:lstStyle/>
        <a:p>
          <a:r>
            <a:rPr lang="en-US" sz="900" dirty="0"/>
            <a:t>4. </a:t>
          </a:r>
          <a:r>
            <a:rPr lang="en-GB" sz="900" b="0" i="0" dirty="0"/>
            <a:t>Department of Community, Rural and Gaeltacht Affairs, Ireland (2009) </a:t>
          </a:r>
          <a:r>
            <a:rPr lang="en-GB" sz="900" b="0" i="1" dirty="0"/>
            <a:t>National Drugs Strategy (interim) 2009</a:t>
          </a:r>
          <a:r>
            <a:rPr lang="en-GB" sz="900" dirty="0"/>
            <a:t>–</a:t>
          </a:r>
          <a:r>
            <a:rPr lang="en-GB" sz="900" b="0" i="1" dirty="0"/>
            <a:t>2016.</a:t>
          </a:r>
          <a:r>
            <a:rPr lang="en-GB" sz="900" b="0" i="1" u="none" dirty="0"/>
            <a:t> </a:t>
          </a:r>
          <a:r>
            <a:rPr lang="en-GB" sz="900" b="0" i="0" dirty="0"/>
            <a:t>Dublin: Department of Community, Rural and Gaeltacht Affairs.</a:t>
          </a:r>
          <a:endParaRPr lang="en-US" sz="900" dirty="0"/>
        </a:p>
      </dgm:t>
    </dgm:pt>
    <dgm:pt modelId="{6C1F7717-87F3-46B6-810A-1A8BDDA23975}" type="parTrans" cxnId="{9C53048A-561B-410D-869B-862FAD0F7CDB}">
      <dgm:prSet/>
      <dgm:spPr/>
      <dgm:t>
        <a:bodyPr/>
        <a:lstStyle/>
        <a:p>
          <a:endParaRPr lang="en-GB"/>
        </a:p>
      </dgm:t>
    </dgm:pt>
    <dgm:pt modelId="{FF96DC2C-8946-458B-8810-774FC4D07650}" type="sibTrans" cxnId="{9C53048A-561B-410D-869B-862FAD0F7CDB}">
      <dgm:prSet/>
      <dgm:spPr/>
      <dgm:t>
        <a:bodyPr/>
        <a:lstStyle/>
        <a:p>
          <a:endParaRPr lang="en-GB"/>
        </a:p>
      </dgm:t>
    </dgm:pt>
    <dgm:pt modelId="{1C27164A-416F-4E46-8AC0-7FE1AA3BA962}">
      <dgm:prSet custT="1"/>
      <dgm:spPr/>
      <dgm:t>
        <a:bodyPr/>
        <a:lstStyle/>
        <a:p>
          <a:r>
            <a:rPr lang="en-US" sz="900" dirty="0"/>
            <a:t>6. </a:t>
          </a:r>
          <a:r>
            <a:rPr lang="en-GB" sz="900" dirty="0"/>
            <a:t>Bruton, L, Gibney, S, Hynes, T, Collins, D, Moran, P (2021) </a:t>
          </a:r>
          <a:r>
            <a:rPr lang="en-GB" sz="900" i="1" dirty="0"/>
            <a:t>Spending review 2021. Focused policy assessment of Reducing Harm, Supporting Recovery: an analysis of expenditure and performance in the area of drug and alcohol misuse.</a:t>
          </a:r>
          <a:r>
            <a:rPr lang="en-GB" sz="900" dirty="0"/>
            <a:t> Dublin: Government of Ireland. Available at: https://www.drugsandalcohol.ie/34729/</a:t>
          </a:r>
          <a:endParaRPr lang="en-US" sz="900" dirty="0"/>
        </a:p>
      </dgm:t>
    </dgm:pt>
    <dgm:pt modelId="{380858C1-7FF4-44E4-B226-5E4276DF176D}" type="parTrans" cxnId="{E48457C0-0B91-4F53-ABE7-5D402E1D522A}">
      <dgm:prSet/>
      <dgm:spPr/>
      <dgm:t>
        <a:bodyPr/>
        <a:lstStyle/>
        <a:p>
          <a:endParaRPr lang="en-GB"/>
        </a:p>
      </dgm:t>
    </dgm:pt>
    <dgm:pt modelId="{F46FAFD5-317D-404D-8D37-965B68669132}" type="sibTrans" cxnId="{E48457C0-0B91-4F53-ABE7-5D402E1D522A}">
      <dgm:prSet/>
      <dgm:spPr/>
      <dgm:t>
        <a:bodyPr/>
        <a:lstStyle/>
        <a:p>
          <a:endParaRPr lang="en-GB"/>
        </a:p>
      </dgm:t>
    </dgm:pt>
    <dgm:pt modelId="{2AFB8EB3-75C6-4AF6-BBC9-4A30311DF486}">
      <dgm:prSet custT="1"/>
      <dgm:spPr/>
      <dgm:t>
        <a:bodyPr/>
        <a:lstStyle/>
        <a:p>
          <a:r>
            <a:rPr lang="en-US" sz="900" dirty="0"/>
            <a:t>1. </a:t>
          </a:r>
          <a:r>
            <a:rPr lang="en-GB" sz="900" dirty="0"/>
            <a:t>Orford, J., Velleman, R., </a:t>
          </a:r>
          <a:r>
            <a:rPr lang="en-GB" sz="900" dirty="0" err="1"/>
            <a:t>Natera</a:t>
          </a:r>
          <a:r>
            <a:rPr lang="en-GB" sz="900" dirty="0"/>
            <a:t>, G., Templeton, L., &amp; </a:t>
          </a:r>
          <a:r>
            <a:rPr lang="en-GB" sz="900" dirty="0" err="1"/>
            <a:t>Copello</a:t>
          </a:r>
          <a:r>
            <a:rPr lang="en-GB" sz="900" dirty="0"/>
            <a:t>, A. (2013). Addiction in the family is a major but neglected contributor to the global burden of adult ill-health. </a:t>
          </a:r>
          <a:r>
            <a:rPr lang="en-GB" sz="900" i="1" dirty="0"/>
            <a:t>Soc Sci Med, 78</a:t>
          </a:r>
          <a:r>
            <a:rPr lang="en-GB" sz="900" dirty="0"/>
            <a:t>, 70-77. https://doi.org/10.1016/j.socscimed.2012.11.036  </a:t>
          </a:r>
          <a:endParaRPr lang="en-US" sz="900" dirty="0"/>
        </a:p>
      </dgm:t>
    </dgm:pt>
    <dgm:pt modelId="{917DF883-3A74-4CA9-A948-82604EEC7A28}" type="parTrans" cxnId="{E6BC08CA-5235-45E0-B775-D27ABD79EAB6}">
      <dgm:prSet/>
      <dgm:spPr/>
      <dgm:t>
        <a:bodyPr/>
        <a:lstStyle/>
        <a:p>
          <a:endParaRPr lang="en-GB"/>
        </a:p>
      </dgm:t>
    </dgm:pt>
    <dgm:pt modelId="{8E153B45-A841-49DF-986C-53AB2DEF0DC2}" type="sibTrans" cxnId="{E6BC08CA-5235-45E0-B775-D27ABD79EAB6}">
      <dgm:prSet/>
      <dgm:spPr/>
      <dgm:t>
        <a:bodyPr/>
        <a:lstStyle/>
        <a:p>
          <a:endParaRPr lang="en-GB"/>
        </a:p>
      </dgm:t>
    </dgm:pt>
    <dgm:pt modelId="{D4CBB5C4-E4B8-4598-9B16-C7539078C324}">
      <dgm:prSet custT="1"/>
      <dgm:spPr/>
      <dgm:t>
        <a:bodyPr/>
        <a:lstStyle/>
        <a:p>
          <a:r>
            <a:rPr lang="en-US" sz="900" dirty="0"/>
            <a:t>5. </a:t>
          </a:r>
          <a:r>
            <a:rPr lang="en-GB" sz="900" dirty="0"/>
            <a:t>European Monitoring System for Drugs and Drug Addiction (EMCDDA). (2012). </a:t>
          </a:r>
          <a:r>
            <a:rPr lang="en-GB" sz="900" i="1" dirty="0"/>
            <a:t>Treatment demand indicator (TDI) standard protocol 3.0: Guidelines for reporting data on people entering drug treatment in European countries.</a:t>
          </a:r>
          <a:r>
            <a:rPr lang="en-GB" sz="900" dirty="0"/>
            <a:t> EMCDDA. https://www.emcdda.Europa.eu/publications/manuals/tdi-protocol-3.0_en </a:t>
          </a:r>
          <a:endParaRPr lang="en-US" sz="900" dirty="0"/>
        </a:p>
      </dgm:t>
    </dgm:pt>
    <dgm:pt modelId="{18152286-579D-4D19-908F-0A454DAEA1EC}" type="parTrans" cxnId="{DA803399-AAF9-4002-97BD-D2C2D3E95390}">
      <dgm:prSet/>
      <dgm:spPr/>
      <dgm:t>
        <a:bodyPr/>
        <a:lstStyle/>
        <a:p>
          <a:endParaRPr lang="en-GB"/>
        </a:p>
      </dgm:t>
    </dgm:pt>
    <dgm:pt modelId="{98175E82-31A2-4918-8A0D-E96A65C625BA}" type="sibTrans" cxnId="{DA803399-AAF9-4002-97BD-D2C2D3E95390}">
      <dgm:prSet/>
      <dgm:spPr/>
      <dgm:t>
        <a:bodyPr/>
        <a:lstStyle/>
        <a:p>
          <a:endParaRPr lang="en-GB"/>
        </a:p>
      </dgm:t>
    </dgm:pt>
    <dgm:pt modelId="{088D1432-A4B2-4652-A7DA-8C6173B44EE2}">
      <dgm:prSet custT="1"/>
      <dgm:spPr/>
      <dgm:t>
        <a:bodyPr/>
        <a:lstStyle/>
        <a:p>
          <a:r>
            <a:rPr lang="en-US" sz="900" dirty="0"/>
            <a:t>7. </a:t>
          </a:r>
          <a:r>
            <a:rPr lang="en-GB" sz="900" dirty="0"/>
            <a:t>Department of Health. (2017) </a:t>
          </a:r>
          <a:r>
            <a:rPr lang="en-GB" sz="900" i="1" dirty="0"/>
            <a:t>Reducing harm, supporting recovery. A health-led response to drug and alcohol use in Ireland 2017 - 2025. </a:t>
          </a:r>
          <a:r>
            <a:rPr lang="en-GB" sz="900" dirty="0"/>
            <a:t>Dublin: Department of Health. Available at https://www.drugsandalcohol.ie/27603/</a:t>
          </a:r>
          <a:r>
            <a:rPr lang="en-US" sz="900" dirty="0"/>
            <a:t> </a:t>
          </a:r>
        </a:p>
      </dgm:t>
    </dgm:pt>
    <dgm:pt modelId="{C0E2869E-C7B3-4DE3-B89E-18ABB4581B4F}" type="parTrans" cxnId="{B8B1CAC2-FF0A-486B-A376-E076B133BA32}">
      <dgm:prSet/>
      <dgm:spPr/>
      <dgm:t>
        <a:bodyPr/>
        <a:lstStyle/>
        <a:p>
          <a:endParaRPr lang="en-GB"/>
        </a:p>
      </dgm:t>
    </dgm:pt>
    <dgm:pt modelId="{2FA7D38C-0251-47DD-9E54-164A3E1DD42E}" type="sibTrans" cxnId="{B8B1CAC2-FF0A-486B-A376-E076B133BA32}">
      <dgm:prSet/>
      <dgm:spPr/>
      <dgm:t>
        <a:bodyPr/>
        <a:lstStyle/>
        <a:p>
          <a:endParaRPr lang="en-GB"/>
        </a:p>
      </dgm:t>
    </dgm:pt>
    <dgm:pt modelId="{6F879E00-8B94-4874-97FC-68B83FE149E5}">
      <dgm:prSet custT="1"/>
      <dgm:spPr/>
      <dgm:t>
        <a:bodyPr/>
        <a:lstStyle/>
        <a:p>
          <a:r>
            <a:rPr lang="en-IE" sz="900" dirty="0"/>
            <a:t>8. </a:t>
          </a:r>
          <a:r>
            <a:rPr lang="en-GB" sz="900" dirty="0"/>
            <a:t>Health Research Board (2021). </a:t>
          </a:r>
          <a:r>
            <a:rPr lang="en-GB" sz="900" i="1" dirty="0"/>
            <a:t>National Drug Treatment Reporting System (NDTRS).</a:t>
          </a:r>
          <a:r>
            <a:rPr lang="en-GB" sz="900" dirty="0"/>
            <a:t> Available at: www.hrb.ie/data-collections-evidence/alcohol-and-drug-treatment/how-data-is-collected </a:t>
          </a:r>
          <a:r>
            <a:rPr lang="en-IE" sz="900" dirty="0"/>
            <a:t> </a:t>
          </a:r>
          <a:endParaRPr lang="en-US" sz="900" dirty="0"/>
        </a:p>
      </dgm:t>
    </dgm:pt>
    <dgm:pt modelId="{04697617-B351-4F32-932A-A1A4F6A1DDC2}" type="parTrans" cxnId="{3D522DBB-136A-4CE0-B0C6-C8868699A5FD}">
      <dgm:prSet/>
      <dgm:spPr/>
      <dgm:t>
        <a:bodyPr/>
        <a:lstStyle/>
        <a:p>
          <a:endParaRPr lang="en-GB"/>
        </a:p>
      </dgm:t>
    </dgm:pt>
    <dgm:pt modelId="{E03C2FEB-7DC7-4814-811F-3C21DBBC7480}" type="sibTrans" cxnId="{3D522DBB-136A-4CE0-B0C6-C8868699A5FD}">
      <dgm:prSet/>
      <dgm:spPr/>
      <dgm:t>
        <a:bodyPr/>
        <a:lstStyle/>
        <a:p>
          <a:endParaRPr lang="en-GB"/>
        </a:p>
      </dgm:t>
    </dgm:pt>
    <dgm:pt modelId="{41457C19-08C7-4E8A-83C7-D80AF4069782}">
      <dgm:prSet custT="1"/>
      <dgm:spPr/>
      <dgm:t>
        <a:bodyPr/>
        <a:lstStyle/>
        <a:p>
          <a:r>
            <a:rPr lang="en-GB" sz="900" dirty="0"/>
            <a:t>2. Department of Tourism, Sport and Recreation, Ireland (2001). </a:t>
          </a:r>
          <a:r>
            <a:rPr lang="en-GB" sz="900" i="1" dirty="0"/>
            <a:t>Building on Experience: National Drugs Strategy 2001 - 2008. </a:t>
          </a:r>
          <a:r>
            <a:rPr lang="en-GB" sz="900" dirty="0"/>
            <a:t>Dublin</a:t>
          </a:r>
          <a:r>
            <a:rPr lang="en-GB" sz="900" b="0" i="0" dirty="0"/>
            <a:t>: Stationery Office.</a:t>
          </a:r>
          <a:endParaRPr lang="en-GB" sz="900" i="1" dirty="0"/>
        </a:p>
      </dgm:t>
    </dgm:pt>
    <dgm:pt modelId="{D63F6B98-E04B-4C1C-A2C0-7397AEEB335C}" type="parTrans" cxnId="{7F5C8FAF-A041-4FC7-B19A-B1F4F988EB6C}">
      <dgm:prSet/>
      <dgm:spPr/>
      <dgm:t>
        <a:bodyPr/>
        <a:lstStyle/>
        <a:p>
          <a:endParaRPr lang="en-GB"/>
        </a:p>
      </dgm:t>
    </dgm:pt>
    <dgm:pt modelId="{88BC377B-4A04-4351-AA20-A7B866893B69}" type="sibTrans" cxnId="{7F5C8FAF-A041-4FC7-B19A-B1F4F988EB6C}">
      <dgm:prSet/>
      <dgm:spPr/>
      <dgm:t>
        <a:bodyPr/>
        <a:lstStyle/>
        <a:p>
          <a:endParaRPr lang="en-GB"/>
        </a:p>
      </dgm:t>
    </dgm:pt>
    <dgm:pt modelId="{D661C33F-6F65-4D3B-ACDA-1C30CE5466DD}" type="pres">
      <dgm:prSet presAssocID="{8240C69F-9A21-4F2D-8DBF-8E655BE4AE4B}" presName="vert0" presStyleCnt="0">
        <dgm:presLayoutVars>
          <dgm:dir/>
          <dgm:animOne val="branch"/>
          <dgm:animLvl val="lvl"/>
        </dgm:presLayoutVars>
      </dgm:prSet>
      <dgm:spPr/>
    </dgm:pt>
    <dgm:pt modelId="{1B3648A1-031F-4EFF-B35D-AC9064505D8F}" type="pres">
      <dgm:prSet presAssocID="{2AFB8EB3-75C6-4AF6-BBC9-4A30311DF486}" presName="thickLine" presStyleLbl="alignNode1" presStyleIdx="0" presStyleCnt="8"/>
      <dgm:spPr/>
    </dgm:pt>
    <dgm:pt modelId="{95A16727-E2CB-47FB-86D2-6646BC079C66}" type="pres">
      <dgm:prSet presAssocID="{2AFB8EB3-75C6-4AF6-BBC9-4A30311DF486}" presName="horz1" presStyleCnt="0"/>
      <dgm:spPr/>
    </dgm:pt>
    <dgm:pt modelId="{ECC30AB5-E0BF-4EF8-9B93-0F3F7BB283E1}" type="pres">
      <dgm:prSet presAssocID="{2AFB8EB3-75C6-4AF6-BBC9-4A30311DF486}" presName="tx1" presStyleLbl="revTx" presStyleIdx="0" presStyleCnt="8" custScaleY="96190" custLinFactNeighborX="979" custLinFactNeighborY="-18292"/>
      <dgm:spPr/>
    </dgm:pt>
    <dgm:pt modelId="{0BC5D3C8-1C41-47E7-ABE4-94EAC3439236}" type="pres">
      <dgm:prSet presAssocID="{2AFB8EB3-75C6-4AF6-BBC9-4A30311DF486}" presName="vert1" presStyleCnt="0"/>
      <dgm:spPr/>
    </dgm:pt>
    <dgm:pt modelId="{DCDA94EB-0851-4348-B356-6D13BB99D5C0}" type="pres">
      <dgm:prSet presAssocID="{41457C19-08C7-4E8A-83C7-D80AF4069782}" presName="thickLine" presStyleLbl="alignNode1" presStyleIdx="1" presStyleCnt="8"/>
      <dgm:spPr/>
    </dgm:pt>
    <dgm:pt modelId="{D6091F34-0759-49CB-91D5-195C2BF3D48B}" type="pres">
      <dgm:prSet presAssocID="{41457C19-08C7-4E8A-83C7-D80AF4069782}" presName="horz1" presStyleCnt="0"/>
      <dgm:spPr/>
    </dgm:pt>
    <dgm:pt modelId="{8D02B976-6E70-42D3-A15C-6E0F1AD3D67C}" type="pres">
      <dgm:prSet presAssocID="{41457C19-08C7-4E8A-83C7-D80AF4069782}" presName="tx1" presStyleLbl="revTx" presStyleIdx="1" presStyleCnt="8" custScaleY="86519"/>
      <dgm:spPr/>
    </dgm:pt>
    <dgm:pt modelId="{53DA97CC-4153-44B7-805A-1E379F7500A0}" type="pres">
      <dgm:prSet presAssocID="{41457C19-08C7-4E8A-83C7-D80AF4069782}" presName="vert1" presStyleCnt="0"/>
      <dgm:spPr/>
    </dgm:pt>
    <dgm:pt modelId="{1282F271-51CB-45B5-8BB8-8AEC8D17B046}" type="pres">
      <dgm:prSet presAssocID="{4F24D37E-51EA-4054-AED0-F2B922300D9E}" presName="thickLine" presStyleLbl="alignNode1" presStyleIdx="2" presStyleCnt="8"/>
      <dgm:spPr/>
    </dgm:pt>
    <dgm:pt modelId="{B49692CC-9419-4D18-BC88-716FB70D3453}" type="pres">
      <dgm:prSet presAssocID="{4F24D37E-51EA-4054-AED0-F2B922300D9E}" presName="horz1" presStyleCnt="0"/>
      <dgm:spPr/>
    </dgm:pt>
    <dgm:pt modelId="{CA8DE8BD-FF02-4924-9978-D9C6B609AA15}" type="pres">
      <dgm:prSet presAssocID="{4F24D37E-51EA-4054-AED0-F2B922300D9E}" presName="tx1" presStyleLbl="revTx" presStyleIdx="2" presStyleCnt="8" custScaleY="91980"/>
      <dgm:spPr/>
    </dgm:pt>
    <dgm:pt modelId="{7F933B8D-7915-4A73-87F4-A9C34401EAB4}" type="pres">
      <dgm:prSet presAssocID="{4F24D37E-51EA-4054-AED0-F2B922300D9E}" presName="vert1" presStyleCnt="0"/>
      <dgm:spPr/>
    </dgm:pt>
    <dgm:pt modelId="{E7AB36B7-BE55-4BAD-869D-7E3D5EC0F066}" type="pres">
      <dgm:prSet presAssocID="{9D02558D-1128-4F3B-9E2D-906ABEF794EC}" presName="thickLine" presStyleLbl="alignNode1" presStyleIdx="3" presStyleCnt="8"/>
      <dgm:spPr/>
    </dgm:pt>
    <dgm:pt modelId="{3F793498-323B-4993-AA52-C565F317EB7B}" type="pres">
      <dgm:prSet presAssocID="{9D02558D-1128-4F3B-9E2D-906ABEF794EC}" presName="horz1" presStyleCnt="0"/>
      <dgm:spPr/>
    </dgm:pt>
    <dgm:pt modelId="{AB240E9C-BA88-484A-8A3D-A467A9649B3F}" type="pres">
      <dgm:prSet presAssocID="{9D02558D-1128-4F3B-9E2D-906ABEF794EC}" presName="tx1" presStyleLbl="revTx" presStyleIdx="3" presStyleCnt="8" custScaleY="85394"/>
      <dgm:spPr/>
    </dgm:pt>
    <dgm:pt modelId="{EA240842-4421-4ECE-A795-93EDAB9036B6}" type="pres">
      <dgm:prSet presAssocID="{9D02558D-1128-4F3B-9E2D-906ABEF794EC}" presName="vert1" presStyleCnt="0"/>
      <dgm:spPr/>
    </dgm:pt>
    <dgm:pt modelId="{24AAFFDD-B8FD-4C9A-B215-F94426A541DD}" type="pres">
      <dgm:prSet presAssocID="{D4CBB5C4-E4B8-4598-9B16-C7539078C324}" presName="thickLine" presStyleLbl="alignNode1" presStyleIdx="4" presStyleCnt="8"/>
      <dgm:spPr/>
    </dgm:pt>
    <dgm:pt modelId="{D8AF3CE2-1D85-4C94-AEBC-BB04A8BA27EC}" type="pres">
      <dgm:prSet presAssocID="{D4CBB5C4-E4B8-4598-9B16-C7539078C324}" presName="horz1" presStyleCnt="0"/>
      <dgm:spPr/>
    </dgm:pt>
    <dgm:pt modelId="{8CF6024E-2BCA-4F9C-855C-30CFBEC60DCA}" type="pres">
      <dgm:prSet presAssocID="{D4CBB5C4-E4B8-4598-9B16-C7539078C324}" presName="tx1" presStyleLbl="revTx" presStyleIdx="4" presStyleCnt="8" custScaleY="119698"/>
      <dgm:spPr/>
    </dgm:pt>
    <dgm:pt modelId="{F2C228DA-DCF3-4EB7-99E4-F399ED33EBC6}" type="pres">
      <dgm:prSet presAssocID="{D4CBB5C4-E4B8-4598-9B16-C7539078C324}" presName="vert1" presStyleCnt="0"/>
      <dgm:spPr/>
    </dgm:pt>
    <dgm:pt modelId="{7D8C2860-72D5-4230-939C-385AFECCA922}" type="pres">
      <dgm:prSet presAssocID="{1C27164A-416F-4E46-8AC0-7FE1AA3BA962}" presName="thickLine" presStyleLbl="alignNode1" presStyleIdx="5" presStyleCnt="8"/>
      <dgm:spPr/>
    </dgm:pt>
    <dgm:pt modelId="{A1D399C4-C5E3-4C2D-9514-C9CD853CD769}" type="pres">
      <dgm:prSet presAssocID="{1C27164A-416F-4E46-8AC0-7FE1AA3BA962}" presName="horz1" presStyleCnt="0"/>
      <dgm:spPr/>
    </dgm:pt>
    <dgm:pt modelId="{E7027EF2-C4D0-44C1-8558-A065751D2C07}" type="pres">
      <dgm:prSet presAssocID="{1C27164A-416F-4E46-8AC0-7FE1AA3BA962}" presName="tx1" presStyleLbl="revTx" presStyleIdx="5" presStyleCnt="8" custScaleY="111379"/>
      <dgm:spPr/>
    </dgm:pt>
    <dgm:pt modelId="{948E65B8-7825-44F8-833F-85E270F550E1}" type="pres">
      <dgm:prSet presAssocID="{1C27164A-416F-4E46-8AC0-7FE1AA3BA962}" presName="vert1" presStyleCnt="0"/>
      <dgm:spPr/>
    </dgm:pt>
    <dgm:pt modelId="{1AE998CC-CBC7-4DAE-B9F6-8F2A82C7BF67}" type="pres">
      <dgm:prSet presAssocID="{088D1432-A4B2-4652-A7DA-8C6173B44EE2}" presName="thickLine" presStyleLbl="alignNode1" presStyleIdx="6" presStyleCnt="8"/>
      <dgm:spPr/>
    </dgm:pt>
    <dgm:pt modelId="{BD0EF8F8-CE85-4FEB-85F1-2708AA0E2B9B}" type="pres">
      <dgm:prSet presAssocID="{088D1432-A4B2-4652-A7DA-8C6173B44EE2}" presName="horz1" presStyleCnt="0"/>
      <dgm:spPr/>
    </dgm:pt>
    <dgm:pt modelId="{34BEAAD5-2CAA-4090-831A-D8F32EEC1B63}" type="pres">
      <dgm:prSet presAssocID="{088D1432-A4B2-4652-A7DA-8C6173B44EE2}" presName="tx1" presStyleLbl="revTx" presStyleIdx="6" presStyleCnt="8" custScaleY="86389"/>
      <dgm:spPr/>
    </dgm:pt>
    <dgm:pt modelId="{867D6804-6F89-4615-8D73-7BC3B58E25D6}" type="pres">
      <dgm:prSet presAssocID="{088D1432-A4B2-4652-A7DA-8C6173B44EE2}" presName="vert1" presStyleCnt="0"/>
      <dgm:spPr/>
    </dgm:pt>
    <dgm:pt modelId="{296E820D-885F-4A9D-B9BA-501FD4760532}" type="pres">
      <dgm:prSet presAssocID="{6F879E00-8B94-4874-97FC-68B83FE149E5}" presName="thickLine" presStyleLbl="alignNode1" presStyleIdx="7" presStyleCnt="8"/>
      <dgm:spPr/>
    </dgm:pt>
    <dgm:pt modelId="{A330153C-4480-4D34-991C-7AB3DC2391F1}" type="pres">
      <dgm:prSet presAssocID="{6F879E00-8B94-4874-97FC-68B83FE149E5}" presName="horz1" presStyleCnt="0"/>
      <dgm:spPr/>
    </dgm:pt>
    <dgm:pt modelId="{E48EF5D6-B7E0-4BAE-94C8-6627BD194061}" type="pres">
      <dgm:prSet presAssocID="{6F879E00-8B94-4874-97FC-68B83FE149E5}" presName="tx1" presStyleLbl="revTx" presStyleIdx="7" presStyleCnt="8"/>
      <dgm:spPr/>
    </dgm:pt>
    <dgm:pt modelId="{9C01E745-1FF5-4288-B6C9-0EE9D2732903}" type="pres">
      <dgm:prSet presAssocID="{6F879E00-8B94-4874-97FC-68B83FE149E5}" presName="vert1" presStyleCnt="0"/>
      <dgm:spPr/>
    </dgm:pt>
  </dgm:ptLst>
  <dgm:cxnLst>
    <dgm:cxn modelId="{DB67D50F-9C8B-40EA-BA95-9C47C563DDE6}" type="presOf" srcId="{D4CBB5C4-E4B8-4598-9B16-C7539078C324}" destId="{8CF6024E-2BCA-4F9C-855C-30CFBEC60DCA}" srcOrd="0" destOrd="0" presId="urn:microsoft.com/office/officeart/2008/layout/LinedList"/>
    <dgm:cxn modelId="{DF942011-16C5-4E4B-860E-89F133093016}" type="presOf" srcId="{088D1432-A4B2-4652-A7DA-8C6173B44EE2}" destId="{34BEAAD5-2CAA-4090-831A-D8F32EEC1B63}" srcOrd="0" destOrd="0" presId="urn:microsoft.com/office/officeart/2008/layout/LinedList"/>
    <dgm:cxn modelId="{5248C528-2BCC-462E-AA96-ADC83CA3291B}" type="presOf" srcId="{41457C19-08C7-4E8A-83C7-D80AF4069782}" destId="{8D02B976-6E70-42D3-A15C-6E0F1AD3D67C}" srcOrd="0" destOrd="0" presId="urn:microsoft.com/office/officeart/2008/layout/LinedList"/>
    <dgm:cxn modelId="{4C22AD2E-6FBE-4966-A02A-A7AECDB41806}" type="presOf" srcId="{2AFB8EB3-75C6-4AF6-BBC9-4A30311DF486}" destId="{ECC30AB5-E0BF-4EF8-9B93-0F3F7BB283E1}" srcOrd="0" destOrd="0" presId="urn:microsoft.com/office/officeart/2008/layout/LinedList"/>
    <dgm:cxn modelId="{19872A5D-EAA5-42E0-804A-0AF1E770D12E}" type="presOf" srcId="{1C27164A-416F-4E46-8AC0-7FE1AA3BA962}" destId="{E7027EF2-C4D0-44C1-8558-A065751D2C07}" srcOrd="0" destOrd="0" presId="urn:microsoft.com/office/officeart/2008/layout/LinedList"/>
    <dgm:cxn modelId="{4DD66B43-7DDD-4294-B878-C4A57348FA37}" type="presOf" srcId="{9D02558D-1128-4F3B-9E2D-906ABEF794EC}" destId="{AB240E9C-BA88-484A-8A3D-A467A9649B3F}" srcOrd="0" destOrd="0" presId="urn:microsoft.com/office/officeart/2008/layout/LinedList"/>
    <dgm:cxn modelId="{0FC6CE47-A1E4-43C6-A686-3E82A13AD647}" type="presOf" srcId="{4F24D37E-51EA-4054-AED0-F2B922300D9E}" destId="{CA8DE8BD-FF02-4924-9978-D9C6B609AA15}" srcOrd="0" destOrd="0" presId="urn:microsoft.com/office/officeart/2008/layout/LinedList"/>
    <dgm:cxn modelId="{44E58A7F-C596-46A4-8FE8-9D0804128DBF}" srcId="{8240C69F-9A21-4F2D-8DBF-8E655BE4AE4B}" destId="{4F24D37E-51EA-4054-AED0-F2B922300D9E}" srcOrd="2" destOrd="0" parTransId="{FA135EE7-CA6B-4171-BB28-E5365D142CB1}" sibTransId="{5F6D4B3B-C6B8-458B-88B0-58F2E618E675}"/>
    <dgm:cxn modelId="{9C53048A-561B-410D-869B-862FAD0F7CDB}" srcId="{8240C69F-9A21-4F2D-8DBF-8E655BE4AE4B}" destId="{9D02558D-1128-4F3B-9E2D-906ABEF794EC}" srcOrd="3" destOrd="0" parTransId="{6C1F7717-87F3-46B6-810A-1A8BDDA23975}" sibTransId="{FF96DC2C-8946-458B-8810-774FC4D07650}"/>
    <dgm:cxn modelId="{AF85388C-4A1A-4090-8CD1-AD7C81C379E6}" type="presOf" srcId="{6F879E00-8B94-4874-97FC-68B83FE149E5}" destId="{E48EF5D6-B7E0-4BAE-94C8-6627BD194061}" srcOrd="0" destOrd="0" presId="urn:microsoft.com/office/officeart/2008/layout/LinedList"/>
    <dgm:cxn modelId="{DA803399-AAF9-4002-97BD-D2C2D3E95390}" srcId="{8240C69F-9A21-4F2D-8DBF-8E655BE4AE4B}" destId="{D4CBB5C4-E4B8-4598-9B16-C7539078C324}" srcOrd="4" destOrd="0" parTransId="{18152286-579D-4D19-908F-0A454DAEA1EC}" sibTransId="{98175E82-31A2-4918-8A0D-E96A65C625BA}"/>
    <dgm:cxn modelId="{7F5C8FAF-A041-4FC7-B19A-B1F4F988EB6C}" srcId="{8240C69F-9A21-4F2D-8DBF-8E655BE4AE4B}" destId="{41457C19-08C7-4E8A-83C7-D80AF4069782}" srcOrd="1" destOrd="0" parTransId="{D63F6B98-E04B-4C1C-A2C0-7397AEEB335C}" sibTransId="{88BC377B-4A04-4351-AA20-A7B866893B69}"/>
    <dgm:cxn modelId="{3D522DBB-136A-4CE0-B0C6-C8868699A5FD}" srcId="{8240C69F-9A21-4F2D-8DBF-8E655BE4AE4B}" destId="{6F879E00-8B94-4874-97FC-68B83FE149E5}" srcOrd="7" destOrd="0" parTransId="{04697617-B351-4F32-932A-A1A4F6A1DDC2}" sibTransId="{E03C2FEB-7DC7-4814-811F-3C21DBBC7480}"/>
    <dgm:cxn modelId="{E48457C0-0B91-4F53-ABE7-5D402E1D522A}" srcId="{8240C69F-9A21-4F2D-8DBF-8E655BE4AE4B}" destId="{1C27164A-416F-4E46-8AC0-7FE1AA3BA962}" srcOrd="5" destOrd="0" parTransId="{380858C1-7FF4-44E4-B226-5E4276DF176D}" sibTransId="{F46FAFD5-317D-404D-8D37-965B68669132}"/>
    <dgm:cxn modelId="{B8B1CAC2-FF0A-486B-A376-E076B133BA32}" srcId="{8240C69F-9A21-4F2D-8DBF-8E655BE4AE4B}" destId="{088D1432-A4B2-4652-A7DA-8C6173B44EE2}" srcOrd="6" destOrd="0" parTransId="{C0E2869E-C7B3-4DE3-B89E-18ABB4581B4F}" sibTransId="{2FA7D38C-0251-47DD-9E54-164A3E1DD42E}"/>
    <dgm:cxn modelId="{E6BC08CA-5235-45E0-B775-D27ABD79EAB6}" srcId="{8240C69F-9A21-4F2D-8DBF-8E655BE4AE4B}" destId="{2AFB8EB3-75C6-4AF6-BBC9-4A30311DF486}" srcOrd="0" destOrd="0" parTransId="{917DF883-3A74-4CA9-A948-82604EEC7A28}" sibTransId="{8E153B45-A841-49DF-986C-53AB2DEF0DC2}"/>
    <dgm:cxn modelId="{B6FF20CA-AF06-475F-8ED8-37E55FD9ED20}" type="presOf" srcId="{8240C69F-9A21-4F2D-8DBF-8E655BE4AE4B}" destId="{D661C33F-6F65-4D3B-ACDA-1C30CE5466DD}" srcOrd="0" destOrd="0" presId="urn:microsoft.com/office/officeart/2008/layout/LinedList"/>
    <dgm:cxn modelId="{78A8C1CE-05A7-416A-A612-093279B7A710}" type="presParOf" srcId="{D661C33F-6F65-4D3B-ACDA-1C30CE5466DD}" destId="{1B3648A1-031F-4EFF-B35D-AC9064505D8F}" srcOrd="0" destOrd="0" presId="urn:microsoft.com/office/officeart/2008/layout/LinedList"/>
    <dgm:cxn modelId="{F1F23243-2E0C-43E6-8A31-575A7E72BD11}" type="presParOf" srcId="{D661C33F-6F65-4D3B-ACDA-1C30CE5466DD}" destId="{95A16727-E2CB-47FB-86D2-6646BC079C66}" srcOrd="1" destOrd="0" presId="urn:microsoft.com/office/officeart/2008/layout/LinedList"/>
    <dgm:cxn modelId="{D4162699-F25F-453C-B726-6BD56472BA80}" type="presParOf" srcId="{95A16727-E2CB-47FB-86D2-6646BC079C66}" destId="{ECC30AB5-E0BF-4EF8-9B93-0F3F7BB283E1}" srcOrd="0" destOrd="0" presId="urn:microsoft.com/office/officeart/2008/layout/LinedList"/>
    <dgm:cxn modelId="{DFA0D66D-3596-4305-8AC0-5A7B88687D39}" type="presParOf" srcId="{95A16727-E2CB-47FB-86D2-6646BC079C66}" destId="{0BC5D3C8-1C41-47E7-ABE4-94EAC3439236}" srcOrd="1" destOrd="0" presId="urn:microsoft.com/office/officeart/2008/layout/LinedList"/>
    <dgm:cxn modelId="{563BAF7F-8EB8-4FB9-AC19-36180F60C112}" type="presParOf" srcId="{D661C33F-6F65-4D3B-ACDA-1C30CE5466DD}" destId="{DCDA94EB-0851-4348-B356-6D13BB99D5C0}" srcOrd="2" destOrd="0" presId="urn:microsoft.com/office/officeart/2008/layout/LinedList"/>
    <dgm:cxn modelId="{1C5E6CB5-06A4-4B1E-AAF0-7ADABD0C1D78}" type="presParOf" srcId="{D661C33F-6F65-4D3B-ACDA-1C30CE5466DD}" destId="{D6091F34-0759-49CB-91D5-195C2BF3D48B}" srcOrd="3" destOrd="0" presId="urn:microsoft.com/office/officeart/2008/layout/LinedList"/>
    <dgm:cxn modelId="{56E223B5-74B4-4F06-B312-615C142F6430}" type="presParOf" srcId="{D6091F34-0759-49CB-91D5-195C2BF3D48B}" destId="{8D02B976-6E70-42D3-A15C-6E0F1AD3D67C}" srcOrd="0" destOrd="0" presId="urn:microsoft.com/office/officeart/2008/layout/LinedList"/>
    <dgm:cxn modelId="{3059DABD-C94F-42E4-A5DF-CF8AA361603B}" type="presParOf" srcId="{D6091F34-0759-49CB-91D5-195C2BF3D48B}" destId="{53DA97CC-4153-44B7-805A-1E379F7500A0}" srcOrd="1" destOrd="0" presId="urn:microsoft.com/office/officeart/2008/layout/LinedList"/>
    <dgm:cxn modelId="{5525D91F-495B-48BD-9EF3-F914AAFA6609}" type="presParOf" srcId="{D661C33F-6F65-4D3B-ACDA-1C30CE5466DD}" destId="{1282F271-51CB-45B5-8BB8-8AEC8D17B046}" srcOrd="4" destOrd="0" presId="urn:microsoft.com/office/officeart/2008/layout/LinedList"/>
    <dgm:cxn modelId="{7F9F0D33-E859-44B3-BE13-C8A6DF3BC469}" type="presParOf" srcId="{D661C33F-6F65-4D3B-ACDA-1C30CE5466DD}" destId="{B49692CC-9419-4D18-BC88-716FB70D3453}" srcOrd="5" destOrd="0" presId="urn:microsoft.com/office/officeart/2008/layout/LinedList"/>
    <dgm:cxn modelId="{6E43369F-CE0B-47C0-AB99-4DA69382D21E}" type="presParOf" srcId="{B49692CC-9419-4D18-BC88-716FB70D3453}" destId="{CA8DE8BD-FF02-4924-9978-D9C6B609AA15}" srcOrd="0" destOrd="0" presId="urn:microsoft.com/office/officeart/2008/layout/LinedList"/>
    <dgm:cxn modelId="{ABD913CE-814E-4E9A-AD82-4BF87C16091A}" type="presParOf" srcId="{B49692CC-9419-4D18-BC88-716FB70D3453}" destId="{7F933B8D-7915-4A73-87F4-A9C34401EAB4}" srcOrd="1" destOrd="0" presId="urn:microsoft.com/office/officeart/2008/layout/LinedList"/>
    <dgm:cxn modelId="{D2224307-B3D8-4484-9E70-B45AA95B76E2}" type="presParOf" srcId="{D661C33F-6F65-4D3B-ACDA-1C30CE5466DD}" destId="{E7AB36B7-BE55-4BAD-869D-7E3D5EC0F066}" srcOrd="6" destOrd="0" presId="urn:microsoft.com/office/officeart/2008/layout/LinedList"/>
    <dgm:cxn modelId="{FE80D432-F80C-4BF9-B396-C1B8CDA752EE}" type="presParOf" srcId="{D661C33F-6F65-4D3B-ACDA-1C30CE5466DD}" destId="{3F793498-323B-4993-AA52-C565F317EB7B}" srcOrd="7" destOrd="0" presId="urn:microsoft.com/office/officeart/2008/layout/LinedList"/>
    <dgm:cxn modelId="{D78D881D-D899-4FAC-8FAB-1B9B887731A0}" type="presParOf" srcId="{3F793498-323B-4993-AA52-C565F317EB7B}" destId="{AB240E9C-BA88-484A-8A3D-A467A9649B3F}" srcOrd="0" destOrd="0" presId="urn:microsoft.com/office/officeart/2008/layout/LinedList"/>
    <dgm:cxn modelId="{C758D43B-3C6F-4912-9ED2-0B4A48CE8BA4}" type="presParOf" srcId="{3F793498-323B-4993-AA52-C565F317EB7B}" destId="{EA240842-4421-4ECE-A795-93EDAB9036B6}" srcOrd="1" destOrd="0" presId="urn:microsoft.com/office/officeart/2008/layout/LinedList"/>
    <dgm:cxn modelId="{1BB1A7BC-DEED-4E32-B4F0-BD99CC30A086}" type="presParOf" srcId="{D661C33F-6F65-4D3B-ACDA-1C30CE5466DD}" destId="{24AAFFDD-B8FD-4C9A-B215-F94426A541DD}" srcOrd="8" destOrd="0" presId="urn:microsoft.com/office/officeart/2008/layout/LinedList"/>
    <dgm:cxn modelId="{D7101558-7277-44B0-82DD-CCCC472895DE}" type="presParOf" srcId="{D661C33F-6F65-4D3B-ACDA-1C30CE5466DD}" destId="{D8AF3CE2-1D85-4C94-AEBC-BB04A8BA27EC}" srcOrd="9" destOrd="0" presId="urn:microsoft.com/office/officeart/2008/layout/LinedList"/>
    <dgm:cxn modelId="{AF2ECE5C-B070-4324-811A-705429A9545B}" type="presParOf" srcId="{D8AF3CE2-1D85-4C94-AEBC-BB04A8BA27EC}" destId="{8CF6024E-2BCA-4F9C-855C-30CFBEC60DCA}" srcOrd="0" destOrd="0" presId="urn:microsoft.com/office/officeart/2008/layout/LinedList"/>
    <dgm:cxn modelId="{B7B64BD0-920B-4883-882A-6ABE8EBCF98D}" type="presParOf" srcId="{D8AF3CE2-1D85-4C94-AEBC-BB04A8BA27EC}" destId="{F2C228DA-DCF3-4EB7-99E4-F399ED33EBC6}" srcOrd="1" destOrd="0" presId="urn:microsoft.com/office/officeart/2008/layout/LinedList"/>
    <dgm:cxn modelId="{7E1D8D2C-2671-4E36-878D-4DD4AD6FB1B7}" type="presParOf" srcId="{D661C33F-6F65-4D3B-ACDA-1C30CE5466DD}" destId="{7D8C2860-72D5-4230-939C-385AFECCA922}" srcOrd="10" destOrd="0" presId="urn:microsoft.com/office/officeart/2008/layout/LinedList"/>
    <dgm:cxn modelId="{7AD9B784-B44B-4E08-BEA2-4C4F9775052D}" type="presParOf" srcId="{D661C33F-6F65-4D3B-ACDA-1C30CE5466DD}" destId="{A1D399C4-C5E3-4C2D-9514-C9CD853CD769}" srcOrd="11" destOrd="0" presId="urn:microsoft.com/office/officeart/2008/layout/LinedList"/>
    <dgm:cxn modelId="{622799A9-400B-4A69-A506-08A6B5D7D2D8}" type="presParOf" srcId="{A1D399C4-C5E3-4C2D-9514-C9CD853CD769}" destId="{E7027EF2-C4D0-44C1-8558-A065751D2C07}" srcOrd="0" destOrd="0" presId="urn:microsoft.com/office/officeart/2008/layout/LinedList"/>
    <dgm:cxn modelId="{87A50842-3D3C-4E5E-AA9B-A3994B5B5ABE}" type="presParOf" srcId="{A1D399C4-C5E3-4C2D-9514-C9CD853CD769}" destId="{948E65B8-7825-44F8-833F-85E270F550E1}" srcOrd="1" destOrd="0" presId="urn:microsoft.com/office/officeart/2008/layout/LinedList"/>
    <dgm:cxn modelId="{67AF6FD5-949E-432A-85F9-7D9421AA635D}" type="presParOf" srcId="{D661C33F-6F65-4D3B-ACDA-1C30CE5466DD}" destId="{1AE998CC-CBC7-4DAE-B9F6-8F2A82C7BF67}" srcOrd="12" destOrd="0" presId="urn:microsoft.com/office/officeart/2008/layout/LinedList"/>
    <dgm:cxn modelId="{C9124EAD-F971-43E8-B194-48F439CB2751}" type="presParOf" srcId="{D661C33F-6F65-4D3B-ACDA-1C30CE5466DD}" destId="{BD0EF8F8-CE85-4FEB-85F1-2708AA0E2B9B}" srcOrd="13" destOrd="0" presId="urn:microsoft.com/office/officeart/2008/layout/LinedList"/>
    <dgm:cxn modelId="{600C9726-C0F2-4DAD-BA78-56E9EAB5B9C7}" type="presParOf" srcId="{BD0EF8F8-CE85-4FEB-85F1-2708AA0E2B9B}" destId="{34BEAAD5-2CAA-4090-831A-D8F32EEC1B63}" srcOrd="0" destOrd="0" presId="urn:microsoft.com/office/officeart/2008/layout/LinedList"/>
    <dgm:cxn modelId="{108DF126-E2A8-4116-A6BB-075A3A83DC17}" type="presParOf" srcId="{BD0EF8F8-CE85-4FEB-85F1-2708AA0E2B9B}" destId="{867D6804-6F89-4615-8D73-7BC3B58E25D6}" srcOrd="1" destOrd="0" presId="urn:microsoft.com/office/officeart/2008/layout/LinedList"/>
    <dgm:cxn modelId="{0578B949-3BE3-436B-959D-9AA9046A2E42}" type="presParOf" srcId="{D661C33F-6F65-4D3B-ACDA-1C30CE5466DD}" destId="{296E820D-885F-4A9D-B9BA-501FD4760532}" srcOrd="14" destOrd="0" presId="urn:microsoft.com/office/officeart/2008/layout/LinedList"/>
    <dgm:cxn modelId="{08A06EA2-E492-4610-80E7-D6F1A966D805}" type="presParOf" srcId="{D661C33F-6F65-4D3B-ACDA-1C30CE5466DD}" destId="{A330153C-4480-4D34-991C-7AB3DC2391F1}" srcOrd="15" destOrd="0" presId="urn:microsoft.com/office/officeart/2008/layout/LinedList"/>
    <dgm:cxn modelId="{5BE9F1DC-ABA2-447B-AD57-911737487D0E}" type="presParOf" srcId="{A330153C-4480-4D34-991C-7AB3DC2391F1}" destId="{E48EF5D6-B7E0-4BAE-94C8-6627BD194061}" srcOrd="0" destOrd="0" presId="urn:microsoft.com/office/officeart/2008/layout/LinedList"/>
    <dgm:cxn modelId="{5100AED9-02DC-4DCB-BEBC-2EEF3732BB2B}" type="presParOf" srcId="{A330153C-4480-4D34-991C-7AB3DC2391F1}" destId="{9C01E745-1FF5-4288-B6C9-0EE9D273290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0C69F-9A21-4F2D-8DBF-8E655BE4AE4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896C4A1-0CFD-47B7-B491-69AE2DA9A208}">
      <dgm:prSet custT="1"/>
      <dgm:spPr/>
      <dgm:t>
        <a:bodyPr/>
        <a:lstStyle/>
        <a:p>
          <a:r>
            <a:rPr lang="en-US" sz="900" kern="1200" dirty="0"/>
            <a:t>12. Kelleher</a:t>
          </a:r>
          <a:r>
            <a:rPr lang="en-GB" sz="900" kern="1200" dirty="0"/>
            <a:t>, C.</a:t>
          </a:r>
          <a:r>
            <a:rPr lang="en-US" sz="900" kern="1200" dirty="0"/>
            <a:t>, Carew, A.M. &amp; Lyons, S</a:t>
          </a:r>
          <a:r>
            <a:rPr lang="en-GB" sz="900" kern="1200" dirty="0"/>
            <a:t>. </a:t>
          </a:r>
          <a:r>
            <a:rPr lang="en-GB" sz="900" kern="1200" dirty="0">
              <a:solidFill>
                <a:srgbClr val="003E90">
                  <a:hueOff val="0"/>
                  <a:satOff val="0"/>
                  <a:lumOff val="0"/>
                  <a:alphaOff val="0"/>
                </a:srgbClr>
              </a:solidFill>
              <a:latin typeface="Calibri" panose="020F0502020204030204"/>
              <a:ea typeface="+mn-ea"/>
              <a:cs typeface="+mn-cs"/>
            </a:rPr>
            <a:t>(2023) </a:t>
          </a:r>
          <a:r>
            <a:rPr lang="en-US" sz="900" kern="1200" dirty="0">
              <a:solidFill>
                <a:srgbClr val="003E90">
                  <a:hueOff val="0"/>
                  <a:satOff val="0"/>
                  <a:lumOff val="0"/>
                  <a:alphaOff val="0"/>
                </a:srgbClr>
              </a:solidFill>
              <a:latin typeface="Calibri" panose="020F0502020204030204"/>
              <a:ea typeface="+mn-ea"/>
              <a:cs typeface="+mn-cs"/>
            </a:rPr>
            <a:t> </a:t>
          </a:r>
          <a:r>
            <a:rPr lang="en-GB" sz="900" kern="1200" dirty="0">
              <a:solidFill>
                <a:srgbClr val="003E90">
                  <a:hueOff val="0"/>
                  <a:satOff val="0"/>
                  <a:lumOff val="0"/>
                  <a:alphaOff val="0"/>
                </a:srgbClr>
              </a:solidFill>
              <a:latin typeface="Calibri" panose="020F0502020204030204"/>
              <a:ea typeface="+mn-ea"/>
              <a:cs typeface="+mn-cs"/>
            </a:rPr>
            <a:t>Affected family members seeking</a:t>
          </a:r>
          <a:br>
            <a:rPr lang="en-GB" sz="900" kern="1200" dirty="0">
              <a:solidFill>
                <a:srgbClr val="003E90">
                  <a:hueOff val="0"/>
                  <a:satOff val="0"/>
                  <a:lumOff val="0"/>
                  <a:alphaOff val="0"/>
                </a:srgbClr>
              </a:solidFill>
              <a:latin typeface="Calibri" panose="020F0502020204030204"/>
              <a:ea typeface="+mn-ea"/>
              <a:cs typeface="+mn-cs"/>
            </a:rPr>
          </a:br>
          <a:r>
            <a:rPr lang="en-GB" sz="900" kern="1200" dirty="0">
              <a:solidFill>
                <a:srgbClr val="003E90">
                  <a:hueOff val="0"/>
                  <a:satOff val="0"/>
                  <a:lumOff val="0"/>
                  <a:alphaOff val="0"/>
                </a:srgbClr>
              </a:solidFill>
              <a:latin typeface="Calibri" panose="020F0502020204030204"/>
              <a:ea typeface="+mn-ea"/>
              <a:cs typeface="+mn-cs"/>
            </a:rPr>
            <a:t>treatment in their own right: Findings from a secondary analysis of existing</a:t>
          </a:r>
          <a:br>
            <a:rPr lang="en-GB" sz="900" kern="1200" dirty="0">
              <a:solidFill>
                <a:srgbClr val="003E90">
                  <a:hueOff val="0"/>
                  <a:satOff val="0"/>
                  <a:lumOff val="0"/>
                  <a:alphaOff val="0"/>
                </a:srgbClr>
              </a:solidFill>
              <a:latin typeface="Calibri" panose="020F0502020204030204"/>
              <a:ea typeface="+mn-ea"/>
              <a:cs typeface="+mn-cs"/>
            </a:rPr>
          </a:br>
          <a:r>
            <a:rPr lang="en-GB" sz="900" kern="1200" dirty="0">
              <a:solidFill>
                <a:srgbClr val="003E90">
                  <a:hueOff val="0"/>
                  <a:satOff val="0"/>
                  <a:lumOff val="0"/>
                  <a:alphaOff val="0"/>
                </a:srgbClr>
              </a:solidFill>
              <a:latin typeface="Calibri" panose="020F0502020204030204"/>
              <a:ea typeface="+mn-ea"/>
              <a:cs typeface="+mn-cs"/>
            </a:rPr>
            <a:t>Irish health surveillance data for 2010 to 2020. </a:t>
          </a:r>
          <a:r>
            <a:rPr lang="en-GB" sz="900" i="1" kern="1200" dirty="0">
              <a:solidFill>
                <a:srgbClr val="003E90">
                  <a:hueOff val="0"/>
                  <a:satOff val="0"/>
                  <a:lumOff val="0"/>
                  <a:alphaOff val="0"/>
                </a:srgbClr>
              </a:solidFill>
              <a:latin typeface="Calibri" panose="020F0502020204030204"/>
              <a:ea typeface="+mn-ea"/>
              <a:cs typeface="+mn-cs"/>
            </a:rPr>
            <a:t>Addiction and the Family International Network 4th Annual AFINet Conference. </a:t>
          </a:r>
          <a:r>
            <a:rPr lang="en-GB" sz="900" kern="1200" dirty="0">
              <a:solidFill>
                <a:srgbClr val="003E90">
                  <a:hueOff val="0"/>
                  <a:satOff val="0"/>
                  <a:lumOff val="0"/>
                  <a:alphaOff val="0"/>
                </a:srgbClr>
              </a:solidFill>
              <a:latin typeface="Calibri" panose="020F0502020204030204"/>
              <a:ea typeface="+mn-ea"/>
              <a:cs typeface="+mn-cs"/>
            </a:rPr>
            <a:t>Rotterdam, Holland. 15 June 2023</a:t>
          </a:r>
          <a:endParaRPr lang="en-US" sz="900" kern="1200" dirty="0"/>
        </a:p>
      </dgm:t>
    </dgm:pt>
    <dgm:pt modelId="{0B9426D1-AFED-4191-BF81-A49FF18537CC}" type="parTrans" cxnId="{0360867F-E51E-448B-9EFC-73D7416F4D08}">
      <dgm:prSet/>
      <dgm:spPr/>
      <dgm:t>
        <a:bodyPr/>
        <a:lstStyle/>
        <a:p>
          <a:endParaRPr lang="en-GB"/>
        </a:p>
      </dgm:t>
    </dgm:pt>
    <dgm:pt modelId="{6F3E5DF3-9F69-4B48-899F-189174B74D27}" type="sibTrans" cxnId="{0360867F-E51E-448B-9EFC-73D7416F4D08}">
      <dgm:prSet/>
      <dgm:spPr/>
      <dgm:t>
        <a:bodyPr/>
        <a:lstStyle/>
        <a:p>
          <a:endParaRPr lang="en-GB"/>
        </a:p>
      </dgm:t>
    </dgm:pt>
    <dgm:pt modelId="{0C682ED5-617A-4834-9B16-E300BEF707B2}">
      <dgm:prSet custT="1"/>
      <dgm:spPr/>
      <dgm:t>
        <a:bodyPr/>
        <a:lstStyle/>
        <a:p>
          <a:r>
            <a:rPr lang="en-IE" sz="900" kern="1200" dirty="0"/>
            <a:t>13. </a:t>
          </a:r>
          <a:r>
            <a:rPr lang="en-US" sz="900" kern="1200" dirty="0"/>
            <a:t>Kelleher</a:t>
          </a:r>
          <a:r>
            <a:rPr lang="en-GB" sz="900" kern="1200" dirty="0"/>
            <a:t>, C.</a:t>
          </a:r>
          <a:r>
            <a:rPr lang="en-US" sz="900" kern="1200" dirty="0"/>
            <a:t>, Carew, A.M. &amp; Lyons, S</a:t>
          </a:r>
          <a:r>
            <a:rPr lang="en-GB" sz="900" kern="1200" dirty="0"/>
            <a:t>. (In press) </a:t>
          </a:r>
          <a:r>
            <a:rPr lang="en-GB" sz="900" b="0" i="0" kern="1200" dirty="0"/>
            <a:t> </a:t>
          </a:r>
          <a:r>
            <a:rPr lang="en-GB" sz="900" kern="1200" dirty="0">
              <a:solidFill>
                <a:srgbClr val="003E90">
                  <a:hueOff val="0"/>
                  <a:satOff val="0"/>
                  <a:lumOff val="0"/>
                  <a:alphaOff val="0"/>
                </a:srgbClr>
              </a:solidFill>
              <a:latin typeface="Calibri" panose="020F0502020204030204"/>
              <a:ea typeface="+mn-ea"/>
              <a:cs typeface="+mn-cs"/>
            </a:rPr>
            <a:t>Characteristics of affected family members seeking treatment in their own right: A secondary analysis of existing Irish health data for 2010 to 2020. </a:t>
          </a:r>
          <a:r>
            <a:rPr lang="en-GB" sz="900" b="0" i="1" kern="1200" dirty="0"/>
            <a:t>Drugs: Education, Prevention and Policy</a:t>
          </a:r>
          <a:r>
            <a:rPr lang="en-GB" sz="900" b="0" i="0" kern="1200" dirty="0"/>
            <a:t>.</a:t>
          </a:r>
          <a:endParaRPr lang="en-US" sz="900" kern="1200" dirty="0"/>
        </a:p>
      </dgm:t>
    </dgm:pt>
    <dgm:pt modelId="{B638DE9F-156B-4E0A-86B4-EA53E53F12A0}" type="parTrans" cxnId="{4B3F1131-CF2E-4D5B-A053-7EEBCF9594E8}">
      <dgm:prSet/>
      <dgm:spPr/>
      <dgm:t>
        <a:bodyPr/>
        <a:lstStyle/>
        <a:p>
          <a:endParaRPr lang="en-GB"/>
        </a:p>
      </dgm:t>
    </dgm:pt>
    <dgm:pt modelId="{EC81F24C-C4CB-4445-B5AB-BC9AE7F58800}" type="sibTrans" cxnId="{4B3F1131-CF2E-4D5B-A053-7EEBCF9594E8}">
      <dgm:prSet/>
      <dgm:spPr/>
      <dgm:t>
        <a:bodyPr/>
        <a:lstStyle/>
        <a:p>
          <a:endParaRPr lang="en-GB"/>
        </a:p>
      </dgm:t>
    </dgm:pt>
    <dgm:pt modelId="{0AF95380-AEFA-4D52-80D5-3F6153BEE8E9}">
      <dgm:prSet custT="1"/>
      <dgm:spPr/>
      <dgm:t>
        <a:bodyPr/>
        <a:lstStyle/>
        <a:p>
          <a:r>
            <a:rPr lang="en-US" sz="900" dirty="0"/>
            <a:t>15. Galligan, K., &amp; Comiskey, C. M. (2019). Hidden harms and the number of children whose parents misuse substances: A stepwise methodological framework for estimating prevalence. </a:t>
          </a:r>
          <a:r>
            <a:rPr lang="en-US" sz="900" i="1" dirty="0" err="1"/>
            <a:t>Subst</a:t>
          </a:r>
          <a:r>
            <a:rPr lang="en-US" sz="900" i="1" dirty="0"/>
            <a:t> Use Misuse</a:t>
          </a:r>
          <a:r>
            <a:rPr lang="en-US" sz="900" dirty="0"/>
            <a:t>,</a:t>
          </a:r>
          <a:r>
            <a:rPr lang="en-US" sz="900" i="1" dirty="0"/>
            <a:t> 54</a:t>
          </a:r>
          <a:r>
            <a:rPr lang="en-US" sz="900" dirty="0"/>
            <a:t>(9), 1429-1437. https://doi.org/10.1080/10826084.2019.1584224  </a:t>
          </a:r>
        </a:p>
      </dgm:t>
    </dgm:pt>
    <dgm:pt modelId="{ECF70FBE-5F1E-4DBC-8DA1-EF4733134DBD}" type="parTrans" cxnId="{07569A34-88DC-4FDC-A542-89789D289954}">
      <dgm:prSet/>
      <dgm:spPr/>
      <dgm:t>
        <a:bodyPr/>
        <a:lstStyle/>
        <a:p>
          <a:endParaRPr lang="en-GB"/>
        </a:p>
      </dgm:t>
    </dgm:pt>
    <dgm:pt modelId="{A1E643C1-99A2-442F-8A78-A670B78FCE05}" type="sibTrans" cxnId="{07569A34-88DC-4FDC-A542-89789D289954}">
      <dgm:prSet/>
      <dgm:spPr/>
      <dgm:t>
        <a:bodyPr/>
        <a:lstStyle/>
        <a:p>
          <a:endParaRPr lang="en-GB"/>
        </a:p>
      </dgm:t>
    </dgm:pt>
    <dgm:pt modelId="{FADC407C-9284-4B27-AE78-B9163AAE38C9}">
      <dgm:prSet custT="1"/>
      <dgm:spPr/>
      <dgm:t>
        <a:bodyPr/>
        <a:lstStyle/>
        <a:p>
          <a:r>
            <a:rPr lang="en-GB" sz="900" dirty="0"/>
            <a:t>10.</a:t>
          </a:r>
          <a:r>
            <a:rPr lang="en-US" sz="900" dirty="0"/>
            <a:t> Kelleher</a:t>
          </a:r>
          <a:r>
            <a:rPr lang="en-GB" sz="900" dirty="0"/>
            <a:t>, C.</a:t>
          </a:r>
          <a:r>
            <a:rPr lang="en-US" sz="900" dirty="0"/>
            <a:t>, Carew, A.M. &amp; Lyons, S</a:t>
          </a:r>
          <a:r>
            <a:rPr lang="en-GB" sz="900" dirty="0"/>
            <a:t>. (2022) </a:t>
          </a:r>
          <a:r>
            <a:rPr lang="en-US" sz="900" dirty="0"/>
            <a:t>Characteristics of concerned persons accessing treatment services in their own </a:t>
          </a:r>
          <a:r>
            <a:rPr lang="en-US" sz="900" dirty="0">
              <a:solidFill>
                <a:srgbClr val="003E90">
                  <a:hueOff val="0"/>
                  <a:satOff val="0"/>
                  <a:lumOff val="0"/>
                  <a:alphaOff val="0"/>
                </a:srgbClr>
              </a:solidFill>
              <a:latin typeface="Calibri" panose="020F0502020204030204"/>
              <a:ea typeface="+mn-ea"/>
              <a:cs typeface="+mn-cs"/>
            </a:rPr>
            <a:t>right</a:t>
          </a:r>
          <a:r>
            <a:rPr lang="en-GB" sz="900" dirty="0">
              <a:solidFill>
                <a:srgbClr val="003E90">
                  <a:hueOff val="0"/>
                  <a:satOff val="0"/>
                  <a:lumOff val="0"/>
                  <a:alphaOff val="0"/>
                </a:srgbClr>
              </a:solidFill>
              <a:latin typeface="Calibri" panose="020F0502020204030204"/>
              <a:ea typeface="+mn-ea"/>
              <a:cs typeface="+mn-cs"/>
            </a:rPr>
            <a:t>: A secondary analysis of Irish health data for 2010 to 2020. </a:t>
          </a:r>
          <a:r>
            <a:rPr lang="en-GB" sz="900" i="1" dirty="0">
              <a:solidFill>
                <a:srgbClr val="003E90">
                  <a:hueOff val="0"/>
                  <a:satOff val="0"/>
                  <a:lumOff val="0"/>
                  <a:alphaOff val="0"/>
                </a:srgbClr>
              </a:solidFill>
              <a:latin typeface="Calibri" panose="020F0502020204030204"/>
              <a:ea typeface="+mn-ea"/>
              <a:cs typeface="+mn-cs"/>
            </a:rPr>
            <a:t>Lisbon Addictions 2022. </a:t>
          </a:r>
          <a:r>
            <a:rPr lang="en-GB" sz="900" b="0" i="1" dirty="0"/>
            <a:t>European Conference on Addictive Behaviours and Dependencies. </a:t>
          </a:r>
          <a:r>
            <a:rPr lang="en-GB" sz="900" dirty="0"/>
            <a:t>Lisbon, Portugal. 24 November 2022. </a:t>
          </a:r>
          <a:endParaRPr lang="en-US" sz="900" dirty="0"/>
        </a:p>
      </dgm:t>
    </dgm:pt>
    <dgm:pt modelId="{5BF3D289-230E-434D-88C3-2DF2F2A2CC47}" type="parTrans" cxnId="{B91DAC0E-6410-4172-9CD7-32E38AB59858}">
      <dgm:prSet/>
      <dgm:spPr/>
      <dgm:t>
        <a:bodyPr/>
        <a:lstStyle/>
        <a:p>
          <a:endParaRPr lang="en-GB"/>
        </a:p>
      </dgm:t>
    </dgm:pt>
    <dgm:pt modelId="{77FBA63E-6E18-459C-80C5-787091414778}" type="sibTrans" cxnId="{B91DAC0E-6410-4172-9CD7-32E38AB59858}">
      <dgm:prSet/>
      <dgm:spPr/>
      <dgm:t>
        <a:bodyPr/>
        <a:lstStyle/>
        <a:p>
          <a:endParaRPr lang="en-GB"/>
        </a:p>
      </dgm:t>
    </dgm:pt>
    <dgm:pt modelId="{2ABB6319-41A9-4381-B411-86395E987B1D}">
      <dgm:prSet custT="1"/>
      <dgm:spPr/>
      <dgm:t>
        <a:bodyPr/>
        <a:lstStyle/>
        <a:p>
          <a:r>
            <a:rPr lang="en-US" sz="900" dirty="0"/>
            <a:t>14. Kelleher</a:t>
          </a:r>
          <a:r>
            <a:rPr lang="en-GB" sz="900" dirty="0"/>
            <a:t>, Cathy. (2023) </a:t>
          </a:r>
          <a:r>
            <a:rPr lang="en-GB" sz="900" i="0" dirty="0"/>
            <a:t>Family members seeking treatment in their own right: Insights from Irish health data for 2010 to 2020. </a:t>
          </a:r>
          <a:r>
            <a:rPr lang="en-GB" sz="900" b="0" i="1" dirty="0"/>
            <a:t>Second Meeting of the Citizens’ Assembly on Drugs Use. </a:t>
          </a:r>
          <a:r>
            <a:rPr lang="en-GB" sz="900" dirty="0"/>
            <a:t>Dublin, Ireland. 13 May 2023. </a:t>
          </a:r>
          <a:endParaRPr lang="en-US" sz="900" dirty="0"/>
        </a:p>
      </dgm:t>
    </dgm:pt>
    <dgm:pt modelId="{A442046B-E40C-4B45-9AA3-DB772887215C}" type="parTrans" cxnId="{2CBF08BD-BBB9-42C3-821B-4AAFAF4A31F8}">
      <dgm:prSet/>
      <dgm:spPr/>
      <dgm:t>
        <a:bodyPr/>
        <a:lstStyle/>
        <a:p>
          <a:endParaRPr lang="en-GB"/>
        </a:p>
      </dgm:t>
    </dgm:pt>
    <dgm:pt modelId="{2F877F4B-4775-4F91-B755-FA72C9F4CDF6}" type="sibTrans" cxnId="{2CBF08BD-BBB9-42C3-821B-4AAFAF4A31F8}">
      <dgm:prSet/>
      <dgm:spPr/>
      <dgm:t>
        <a:bodyPr/>
        <a:lstStyle/>
        <a:p>
          <a:endParaRPr lang="en-GB"/>
        </a:p>
      </dgm:t>
    </dgm:pt>
    <dgm:pt modelId="{ECC83887-99F7-4ABB-97B7-3C84880486BE}">
      <dgm:prSet custT="1"/>
      <dgm:spPr/>
      <dgm:t>
        <a:bodyPr/>
        <a:lstStyle/>
        <a:p>
          <a:r>
            <a:rPr lang="en-US" sz="900" kern="1200" dirty="0"/>
            <a:t>11. Carew, A.M., Kelleher</a:t>
          </a:r>
          <a:r>
            <a:rPr lang="en-GB" sz="900" kern="1200" dirty="0"/>
            <a:t>, C.,</a:t>
          </a:r>
          <a:r>
            <a:rPr lang="en-US" sz="900" kern="1200" dirty="0"/>
            <a:t> &amp; Lyons, S</a:t>
          </a:r>
          <a:r>
            <a:rPr lang="en-GB" sz="900" kern="1200" dirty="0"/>
            <a:t>. (2023) </a:t>
          </a:r>
          <a:r>
            <a:rPr lang="en-US" sz="900" kern="1200" dirty="0"/>
            <a:t> </a:t>
          </a:r>
          <a:r>
            <a:rPr lang="en-GB" sz="900" kern="1200" dirty="0"/>
            <a:t>Incorporating data on affected family members into a routine </a:t>
          </a:r>
          <a:r>
            <a:rPr lang="en-GB" sz="900" kern="1200" dirty="0">
              <a:solidFill>
                <a:srgbClr val="003E90">
                  <a:hueOff val="0"/>
                  <a:satOff val="0"/>
                  <a:lumOff val="0"/>
                  <a:alphaOff val="0"/>
                </a:srgbClr>
              </a:solidFill>
              <a:latin typeface="Calibri" panose="020F0502020204030204"/>
              <a:ea typeface="+mn-ea"/>
              <a:cs typeface="+mn-cs"/>
            </a:rPr>
            <a:t>national health surveillance system: The integration journey, lessons learned and the value of such data. </a:t>
          </a:r>
          <a:r>
            <a:rPr lang="en-GB" sz="900" i="1" kern="1200" dirty="0">
              <a:solidFill>
                <a:srgbClr val="003E90">
                  <a:hueOff val="0"/>
                  <a:satOff val="0"/>
                  <a:lumOff val="0"/>
                  <a:alphaOff val="0"/>
                </a:srgbClr>
              </a:solidFill>
              <a:latin typeface="Calibri" panose="020F0502020204030204"/>
              <a:ea typeface="+mn-ea"/>
              <a:cs typeface="+mn-cs"/>
            </a:rPr>
            <a:t>Addiction and the Family International Network 4th Annual AFINet Conference. </a:t>
          </a:r>
          <a:r>
            <a:rPr lang="en-GB" sz="900" kern="1200" dirty="0">
              <a:solidFill>
                <a:srgbClr val="003E90">
                  <a:hueOff val="0"/>
                  <a:satOff val="0"/>
                  <a:lumOff val="0"/>
                  <a:alphaOff val="0"/>
                </a:srgbClr>
              </a:solidFill>
              <a:latin typeface="Calibri" panose="020F0502020204030204"/>
              <a:ea typeface="+mn-ea"/>
              <a:cs typeface="+mn-cs"/>
            </a:rPr>
            <a:t>Rotterdam, Holland. 14 June 2023</a:t>
          </a:r>
          <a:endParaRPr lang="en-US" sz="900" kern="1200" dirty="0">
            <a:solidFill>
              <a:srgbClr val="003E90">
                <a:hueOff val="0"/>
                <a:satOff val="0"/>
                <a:lumOff val="0"/>
                <a:alphaOff val="0"/>
              </a:srgbClr>
            </a:solidFill>
            <a:latin typeface="Calibri" panose="020F0502020204030204"/>
            <a:ea typeface="+mn-ea"/>
            <a:cs typeface="+mn-cs"/>
          </a:endParaRPr>
        </a:p>
      </dgm:t>
    </dgm:pt>
    <dgm:pt modelId="{399D1968-AD1E-4D8C-94BA-4F0FA0C7F143}" type="parTrans" cxnId="{1EBC35D0-874A-4C78-B3D6-06720F56458B}">
      <dgm:prSet/>
      <dgm:spPr/>
      <dgm:t>
        <a:bodyPr/>
        <a:lstStyle/>
        <a:p>
          <a:endParaRPr lang="en-GB"/>
        </a:p>
      </dgm:t>
    </dgm:pt>
    <dgm:pt modelId="{A479D694-773C-4879-AECB-5A4B22A2DD0B}" type="sibTrans" cxnId="{1EBC35D0-874A-4C78-B3D6-06720F56458B}">
      <dgm:prSet/>
      <dgm:spPr/>
      <dgm:t>
        <a:bodyPr/>
        <a:lstStyle/>
        <a:p>
          <a:endParaRPr lang="en-GB"/>
        </a:p>
      </dgm:t>
    </dgm:pt>
    <dgm:pt modelId="{FF2A8F11-D007-4425-A0F2-89FFFA2CDDDE}">
      <dgm:prSet custT="1"/>
      <dgm:spPr/>
      <dgm:t>
        <a:bodyPr/>
        <a:lstStyle/>
        <a:p>
          <a:r>
            <a:rPr lang="en-US" sz="900" dirty="0"/>
            <a:t>9. Kelleher</a:t>
          </a:r>
          <a:r>
            <a:rPr lang="en-GB" sz="900" dirty="0"/>
            <a:t>, C.</a:t>
          </a:r>
          <a:r>
            <a:rPr lang="en-US" sz="900" dirty="0"/>
            <a:t>, Carew, A.M. &amp; Lyons, S</a:t>
          </a:r>
          <a:r>
            <a:rPr lang="en-GB" sz="900" dirty="0"/>
            <a:t>. (2021) </a:t>
          </a:r>
          <a:r>
            <a:rPr lang="en-US" sz="900" dirty="0"/>
            <a:t> </a:t>
          </a:r>
          <a:r>
            <a:rPr lang="en-GB" sz="900" dirty="0"/>
            <a:t>Characteristics of concerned persons accessing addiction treatment services in their own right: A secondary analysis of existing Irish health data for 2010-2020</a:t>
          </a:r>
          <a:r>
            <a:rPr lang="en-GB" sz="900" dirty="0">
              <a:solidFill>
                <a:srgbClr val="003E90">
                  <a:hueOff val="0"/>
                  <a:satOff val="0"/>
                  <a:lumOff val="0"/>
                  <a:alphaOff val="0"/>
                </a:srgbClr>
              </a:solidFill>
              <a:latin typeface="Calibri" panose="020F0502020204030204"/>
              <a:ea typeface="+mn-ea"/>
              <a:cs typeface="+mn-cs"/>
            </a:rPr>
            <a:t>. Society for the Study of Addiction Annual Conference 2021. Online. </a:t>
          </a:r>
          <a:r>
            <a:rPr lang="en-GB" sz="900" dirty="0"/>
            <a:t>4 – 5 November 2021.</a:t>
          </a:r>
          <a:r>
            <a:rPr lang="en-US" sz="900" dirty="0">
              <a:solidFill>
                <a:srgbClr val="003E90">
                  <a:hueOff val="0"/>
                  <a:satOff val="0"/>
                  <a:lumOff val="0"/>
                  <a:alphaOff val="0"/>
                </a:srgbClr>
              </a:solidFill>
              <a:latin typeface="Calibri" panose="020F0502020204030204"/>
              <a:ea typeface="+mn-ea"/>
              <a:cs typeface="+mn-cs"/>
            </a:rPr>
            <a:t> </a:t>
          </a:r>
          <a:endParaRPr lang="en-US" sz="900" dirty="0"/>
        </a:p>
      </dgm:t>
    </dgm:pt>
    <dgm:pt modelId="{72C156D7-7ECE-4D42-A160-76D947C6928C}" type="parTrans" cxnId="{7A28AFD0-8A88-481B-8B61-D464E36AF31B}">
      <dgm:prSet/>
      <dgm:spPr/>
      <dgm:t>
        <a:bodyPr/>
        <a:lstStyle/>
        <a:p>
          <a:endParaRPr lang="en-GB"/>
        </a:p>
      </dgm:t>
    </dgm:pt>
    <dgm:pt modelId="{4A861459-3BA8-48EA-A9DF-8BCA3CC028DE}" type="sibTrans" cxnId="{7A28AFD0-8A88-481B-8B61-D464E36AF31B}">
      <dgm:prSet/>
      <dgm:spPr/>
      <dgm:t>
        <a:bodyPr/>
        <a:lstStyle/>
        <a:p>
          <a:endParaRPr lang="en-GB"/>
        </a:p>
      </dgm:t>
    </dgm:pt>
    <dgm:pt modelId="{D661C33F-6F65-4D3B-ACDA-1C30CE5466DD}" type="pres">
      <dgm:prSet presAssocID="{8240C69F-9A21-4F2D-8DBF-8E655BE4AE4B}" presName="vert0" presStyleCnt="0">
        <dgm:presLayoutVars>
          <dgm:dir/>
          <dgm:animOne val="branch"/>
          <dgm:animLvl val="lvl"/>
        </dgm:presLayoutVars>
      </dgm:prSet>
      <dgm:spPr/>
    </dgm:pt>
    <dgm:pt modelId="{8FAD68F5-F314-4B64-8B16-C55255C3B4D4}" type="pres">
      <dgm:prSet presAssocID="{FF2A8F11-D007-4425-A0F2-89FFFA2CDDDE}" presName="thickLine" presStyleLbl="alignNode1" presStyleIdx="0" presStyleCnt="7"/>
      <dgm:spPr/>
    </dgm:pt>
    <dgm:pt modelId="{0C750B4F-8D3D-4DE3-AD68-3CE195A7B708}" type="pres">
      <dgm:prSet presAssocID="{FF2A8F11-D007-4425-A0F2-89FFFA2CDDDE}" presName="horz1" presStyleCnt="0"/>
      <dgm:spPr/>
    </dgm:pt>
    <dgm:pt modelId="{EF82DE6E-E00B-49EA-8464-5F2457A48657}" type="pres">
      <dgm:prSet presAssocID="{FF2A8F11-D007-4425-A0F2-89FFFA2CDDDE}" presName="tx1" presStyleLbl="revTx" presStyleIdx="0" presStyleCnt="7" custScaleY="112525"/>
      <dgm:spPr/>
    </dgm:pt>
    <dgm:pt modelId="{9D12CA23-6BF0-4B13-A6F7-B5246D3C1AF6}" type="pres">
      <dgm:prSet presAssocID="{FF2A8F11-D007-4425-A0F2-89FFFA2CDDDE}" presName="vert1" presStyleCnt="0"/>
      <dgm:spPr/>
    </dgm:pt>
    <dgm:pt modelId="{41860951-6414-4716-A2A8-E09424EB29CC}" type="pres">
      <dgm:prSet presAssocID="{FADC407C-9284-4B27-AE78-B9163AAE38C9}" presName="thickLine" presStyleLbl="alignNode1" presStyleIdx="1" presStyleCnt="7"/>
      <dgm:spPr/>
    </dgm:pt>
    <dgm:pt modelId="{1FFC8AF1-6CDE-4A4D-B30D-7FA45C19C55D}" type="pres">
      <dgm:prSet presAssocID="{FADC407C-9284-4B27-AE78-B9163AAE38C9}" presName="horz1" presStyleCnt="0"/>
      <dgm:spPr/>
    </dgm:pt>
    <dgm:pt modelId="{9A625D94-3F15-445C-ABAB-576F39CD2477}" type="pres">
      <dgm:prSet presAssocID="{FADC407C-9284-4B27-AE78-B9163AAE38C9}" presName="tx1" presStyleLbl="revTx" presStyleIdx="1" presStyleCnt="7" custScaleY="104470"/>
      <dgm:spPr/>
    </dgm:pt>
    <dgm:pt modelId="{60FBB922-3578-495D-999D-B7AB65ADC925}" type="pres">
      <dgm:prSet presAssocID="{FADC407C-9284-4B27-AE78-B9163AAE38C9}" presName="vert1" presStyleCnt="0"/>
      <dgm:spPr/>
    </dgm:pt>
    <dgm:pt modelId="{972FF7F3-032D-4DF2-987A-97B8B249223C}" type="pres">
      <dgm:prSet presAssocID="{ECC83887-99F7-4ABB-97B7-3C84880486BE}" presName="thickLine" presStyleLbl="alignNode1" presStyleIdx="2" presStyleCnt="7"/>
      <dgm:spPr/>
    </dgm:pt>
    <dgm:pt modelId="{13F82017-2860-403A-A3AC-07225D567E74}" type="pres">
      <dgm:prSet presAssocID="{ECC83887-99F7-4ABB-97B7-3C84880486BE}" presName="horz1" presStyleCnt="0"/>
      <dgm:spPr/>
    </dgm:pt>
    <dgm:pt modelId="{74C4977C-B975-405B-88E7-428068D7810C}" type="pres">
      <dgm:prSet presAssocID="{ECC83887-99F7-4ABB-97B7-3C84880486BE}" presName="tx1" presStyleLbl="revTx" presStyleIdx="2" presStyleCnt="7" custScaleY="106997"/>
      <dgm:spPr/>
    </dgm:pt>
    <dgm:pt modelId="{B22421B7-B296-4E65-8754-05EC24D32775}" type="pres">
      <dgm:prSet presAssocID="{ECC83887-99F7-4ABB-97B7-3C84880486BE}" presName="vert1" presStyleCnt="0"/>
      <dgm:spPr/>
    </dgm:pt>
    <dgm:pt modelId="{B190E214-10A8-4CE6-9BB3-D2F61BF55B7E}" type="pres">
      <dgm:prSet presAssocID="{A896C4A1-0CFD-47B7-B491-69AE2DA9A208}" presName="thickLine" presStyleLbl="alignNode1" presStyleIdx="3" presStyleCnt="7"/>
      <dgm:spPr/>
    </dgm:pt>
    <dgm:pt modelId="{3EA4B7C0-321B-403E-B566-68E7E812A81B}" type="pres">
      <dgm:prSet presAssocID="{A896C4A1-0CFD-47B7-B491-69AE2DA9A208}" presName="horz1" presStyleCnt="0"/>
      <dgm:spPr/>
    </dgm:pt>
    <dgm:pt modelId="{4D64417B-FCFE-42D0-8312-33615CF0AF18}" type="pres">
      <dgm:prSet presAssocID="{A896C4A1-0CFD-47B7-B491-69AE2DA9A208}" presName="tx1" presStyleLbl="revTx" presStyleIdx="3" presStyleCnt="7" custScaleY="105275"/>
      <dgm:spPr/>
    </dgm:pt>
    <dgm:pt modelId="{F3F0E4EF-5256-4623-93B1-3244C36E676A}" type="pres">
      <dgm:prSet presAssocID="{A896C4A1-0CFD-47B7-B491-69AE2DA9A208}" presName="vert1" presStyleCnt="0"/>
      <dgm:spPr/>
    </dgm:pt>
    <dgm:pt modelId="{E069015C-99E0-440E-B0B5-9CC4ADB7D8C8}" type="pres">
      <dgm:prSet presAssocID="{0C682ED5-617A-4834-9B16-E300BEF707B2}" presName="thickLine" presStyleLbl="alignNode1" presStyleIdx="4" presStyleCnt="7"/>
      <dgm:spPr/>
    </dgm:pt>
    <dgm:pt modelId="{275E8049-6223-4012-ADDC-B587330DE46F}" type="pres">
      <dgm:prSet presAssocID="{0C682ED5-617A-4834-9B16-E300BEF707B2}" presName="horz1" presStyleCnt="0"/>
      <dgm:spPr/>
    </dgm:pt>
    <dgm:pt modelId="{FE91A7FD-FC87-4EBE-A4E4-05E5266C22AA}" type="pres">
      <dgm:prSet presAssocID="{0C682ED5-617A-4834-9B16-E300BEF707B2}" presName="tx1" presStyleLbl="revTx" presStyleIdx="4" presStyleCnt="7" custScaleY="103214"/>
      <dgm:spPr/>
    </dgm:pt>
    <dgm:pt modelId="{82FCA618-F072-43F1-A88D-FFCE03D3D832}" type="pres">
      <dgm:prSet presAssocID="{0C682ED5-617A-4834-9B16-E300BEF707B2}" presName="vert1" presStyleCnt="0"/>
      <dgm:spPr/>
    </dgm:pt>
    <dgm:pt modelId="{1C8C5343-9726-47FA-ADE8-F132FFDB2EF2}" type="pres">
      <dgm:prSet presAssocID="{2ABB6319-41A9-4381-B411-86395E987B1D}" presName="thickLine" presStyleLbl="alignNode1" presStyleIdx="5" presStyleCnt="7"/>
      <dgm:spPr/>
    </dgm:pt>
    <dgm:pt modelId="{3EE6DBA4-CBA5-4EFF-86C8-4628750586AA}" type="pres">
      <dgm:prSet presAssocID="{2ABB6319-41A9-4381-B411-86395E987B1D}" presName="horz1" presStyleCnt="0"/>
      <dgm:spPr/>
    </dgm:pt>
    <dgm:pt modelId="{FFD0C418-DF10-4F7D-85D9-7F655A218A82}" type="pres">
      <dgm:prSet presAssocID="{2ABB6319-41A9-4381-B411-86395E987B1D}" presName="tx1" presStyleLbl="revTx" presStyleIdx="5" presStyleCnt="7" custScaleY="105225"/>
      <dgm:spPr/>
    </dgm:pt>
    <dgm:pt modelId="{9F148E5E-FEDA-4DCB-93A1-FF605404A62C}" type="pres">
      <dgm:prSet presAssocID="{2ABB6319-41A9-4381-B411-86395E987B1D}" presName="vert1" presStyleCnt="0"/>
      <dgm:spPr/>
    </dgm:pt>
    <dgm:pt modelId="{CB8AA2CC-4E4E-4B7E-AB2E-0337068D2919}" type="pres">
      <dgm:prSet presAssocID="{0AF95380-AEFA-4D52-80D5-3F6153BEE8E9}" presName="thickLine" presStyleLbl="alignNode1" presStyleIdx="6" presStyleCnt="7"/>
      <dgm:spPr/>
    </dgm:pt>
    <dgm:pt modelId="{62750DE1-CBDE-4227-8A81-581D41545171}" type="pres">
      <dgm:prSet presAssocID="{0AF95380-AEFA-4D52-80D5-3F6153BEE8E9}" presName="horz1" presStyleCnt="0"/>
      <dgm:spPr/>
    </dgm:pt>
    <dgm:pt modelId="{1DC4F7C1-E644-4E52-8133-7F12963312B9}" type="pres">
      <dgm:prSet presAssocID="{0AF95380-AEFA-4D52-80D5-3F6153BEE8E9}" presName="tx1" presStyleLbl="revTx" presStyleIdx="6" presStyleCnt="7"/>
      <dgm:spPr/>
    </dgm:pt>
    <dgm:pt modelId="{097466CD-2E90-4B7A-8936-3DAE1DEBCC48}" type="pres">
      <dgm:prSet presAssocID="{0AF95380-AEFA-4D52-80D5-3F6153BEE8E9}" presName="vert1" presStyleCnt="0"/>
      <dgm:spPr/>
    </dgm:pt>
  </dgm:ptLst>
  <dgm:cxnLst>
    <dgm:cxn modelId="{B91DAC0E-6410-4172-9CD7-32E38AB59858}" srcId="{8240C69F-9A21-4F2D-8DBF-8E655BE4AE4B}" destId="{FADC407C-9284-4B27-AE78-B9163AAE38C9}" srcOrd="1" destOrd="0" parTransId="{5BF3D289-230E-434D-88C3-2DF2F2A2CC47}" sibTransId="{77FBA63E-6E18-459C-80C5-787091414778}"/>
    <dgm:cxn modelId="{A7B00F15-E718-43F6-A248-CDA9A9CF5F83}" type="presOf" srcId="{0AF95380-AEFA-4D52-80D5-3F6153BEE8E9}" destId="{1DC4F7C1-E644-4E52-8133-7F12963312B9}" srcOrd="0" destOrd="0" presId="urn:microsoft.com/office/officeart/2008/layout/LinedList"/>
    <dgm:cxn modelId="{E4CE3E29-EE55-4E21-8087-89483EBA26FC}" type="presOf" srcId="{ECC83887-99F7-4ABB-97B7-3C84880486BE}" destId="{74C4977C-B975-405B-88E7-428068D7810C}" srcOrd="0" destOrd="0" presId="urn:microsoft.com/office/officeart/2008/layout/LinedList"/>
    <dgm:cxn modelId="{4B3F1131-CF2E-4D5B-A053-7EEBCF9594E8}" srcId="{8240C69F-9A21-4F2D-8DBF-8E655BE4AE4B}" destId="{0C682ED5-617A-4834-9B16-E300BEF707B2}" srcOrd="4" destOrd="0" parTransId="{B638DE9F-156B-4E0A-86B4-EA53E53F12A0}" sibTransId="{EC81F24C-C4CB-4445-B5AB-BC9AE7F58800}"/>
    <dgm:cxn modelId="{F6C64E32-C1BF-4169-B1FF-69447F9D5146}" type="presOf" srcId="{FF2A8F11-D007-4425-A0F2-89FFFA2CDDDE}" destId="{EF82DE6E-E00B-49EA-8464-5F2457A48657}" srcOrd="0" destOrd="0" presId="urn:microsoft.com/office/officeart/2008/layout/LinedList"/>
    <dgm:cxn modelId="{07569A34-88DC-4FDC-A542-89789D289954}" srcId="{8240C69F-9A21-4F2D-8DBF-8E655BE4AE4B}" destId="{0AF95380-AEFA-4D52-80D5-3F6153BEE8E9}" srcOrd="6" destOrd="0" parTransId="{ECF70FBE-5F1E-4DBC-8DA1-EF4733134DBD}" sibTransId="{A1E643C1-99A2-442F-8A78-A670B78FCE05}"/>
    <dgm:cxn modelId="{FCE49B66-282A-4CBC-90A7-B40857384B25}" type="presOf" srcId="{2ABB6319-41A9-4381-B411-86395E987B1D}" destId="{FFD0C418-DF10-4F7D-85D9-7F655A218A82}" srcOrd="0" destOrd="0" presId="urn:microsoft.com/office/officeart/2008/layout/LinedList"/>
    <dgm:cxn modelId="{59DBF36D-A205-4CC0-BCFD-D78FC3D7190D}" type="presOf" srcId="{0C682ED5-617A-4834-9B16-E300BEF707B2}" destId="{FE91A7FD-FC87-4EBE-A4E4-05E5266C22AA}" srcOrd="0" destOrd="0" presId="urn:microsoft.com/office/officeart/2008/layout/LinedList"/>
    <dgm:cxn modelId="{D4B7274F-AFC1-4E75-AF28-194CBC64B0F9}" type="presOf" srcId="{A896C4A1-0CFD-47B7-B491-69AE2DA9A208}" destId="{4D64417B-FCFE-42D0-8312-33615CF0AF18}" srcOrd="0" destOrd="0" presId="urn:microsoft.com/office/officeart/2008/layout/LinedList"/>
    <dgm:cxn modelId="{0360867F-E51E-448B-9EFC-73D7416F4D08}" srcId="{8240C69F-9A21-4F2D-8DBF-8E655BE4AE4B}" destId="{A896C4A1-0CFD-47B7-B491-69AE2DA9A208}" srcOrd="3" destOrd="0" parTransId="{0B9426D1-AFED-4191-BF81-A49FF18537CC}" sibTransId="{6F3E5DF3-9F69-4B48-899F-189174B74D27}"/>
    <dgm:cxn modelId="{2CBF08BD-BBB9-42C3-821B-4AAFAF4A31F8}" srcId="{8240C69F-9A21-4F2D-8DBF-8E655BE4AE4B}" destId="{2ABB6319-41A9-4381-B411-86395E987B1D}" srcOrd="5" destOrd="0" parTransId="{A442046B-E40C-4B45-9AA3-DB772887215C}" sibTransId="{2F877F4B-4775-4F91-B755-FA72C9F4CDF6}"/>
    <dgm:cxn modelId="{27F721C1-7C8E-44A1-A7CC-F9526C55C2F8}" type="presOf" srcId="{FADC407C-9284-4B27-AE78-B9163AAE38C9}" destId="{9A625D94-3F15-445C-ABAB-576F39CD2477}" srcOrd="0" destOrd="0" presId="urn:microsoft.com/office/officeart/2008/layout/LinedList"/>
    <dgm:cxn modelId="{B6FF20CA-AF06-475F-8ED8-37E55FD9ED20}" type="presOf" srcId="{8240C69F-9A21-4F2D-8DBF-8E655BE4AE4B}" destId="{D661C33F-6F65-4D3B-ACDA-1C30CE5466DD}" srcOrd="0" destOrd="0" presId="urn:microsoft.com/office/officeart/2008/layout/LinedList"/>
    <dgm:cxn modelId="{1EBC35D0-874A-4C78-B3D6-06720F56458B}" srcId="{8240C69F-9A21-4F2D-8DBF-8E655BE4AE4B}" destId="{ECC83887-99F7-4ABB-97B7-3C84880486BE}" srcOrd="2" destOrd="0" parTransId="{399D1968-AD1E-4D8C-94BA-4F0FA0C7F143}" sibTransId="{A479D694-773C-4879-AECB-5A4B22A2DD0B}"/>
    <dgm:cxn modelId="{7A28AFD0-8A88-481B-8B61-D464E36AF31B}" srcId="{8240C69F-9A21-4F2D-8DBF-8E655BE4AE4B}" destId="{FF2A8F11-D007-4425-A0F2-89FFFA2CDDDE}" srcOrd="0" destOrd="0" parTransId="{72C156D7-7ECE-4D42-A160-76D947C6928C}" sibTransId="{4A861459-3BA8-48EA-A9DF-8BCA3CC028DE}"/>
    <dgm:cxn modelId="{903E3544-728C-467B-8F27-169497CCBCD0}" type="presParOf" srcId="{D661C33F-6F65-4D3B-ACDA-1C30CE5466DD}" destId="{8FAD68F5-F314-4B64-8B16-C55255C3B4D4}" srcOrd="0" destOrd="0" presId="urn:microsoft.com/office/officeart/2008/layout/LinedList"/>
    <dgm:cxn modelId="{46A73E60-00F7-4C0C-9D99-D2265F00C33B}" type="presParOf" srcId="{D661C33F-6F65-4D3B-ACDA-1C30CE5466DD}" destId="{0C750B4F-8D3D-4DE3-AD68-3CE195A7B708}" srcOrd="1" destOrd="0" presId="urn:microsoft.com/office/officeart/2008/layout/LinedList"/>
    <dgm:cxn modelId="{6F27166D-1A0C-461E-B721-9A2885D32F93}" type="presParOf" srcId="{0C750B4F-8D3D-4DE3-AD68-3CE195A7B708}" destId="{EF82DE6E-E00B-49EA-8464-5F2457A48657}" srcOrd="0" destOrd="0" presId="urn:microsoft.com/office/officeart/2008/layout/LinedList"/>
    <dgm:cxn modelId="{3C3338B6-0BE9-48A9-82BC-5E9C9E313D99}" type="presParOf" srcId="{0C750B4F-8D3D-4DE3-AD68-3CE195A7B708}" destId="{9D12CA23-6BF0-4B13-A6F7-B5246D3C1AF6}" srcOrd="1" destOrd="0" presId="urn:microsoft.com/office/officeart/2008/layout/LinedList"/>
    <dgm:cxn modelId="{1E7E50AF-CD95-48B0-96DE-D9F6597C0563}" type="presParOf" srcId="{D661C33F-6F65-4D3B-ACDA-1C30CE5466DD}" destId="{41860951-6414-4716-A2A8-E09424EB29CC}" srcOrd="2" destOrd="0" presId="urn:microsoft.com/office/officeart/2008/layout/LinedList"/>
    <dgm:cxn modelId="{44E65385-ABE4-47BD-8292-7F494AC2118E}" type="presParOf" srcId="{D661C33F-6F65-4D3B-ACDA-1C30CE5466DD}" destId="{1FFC8AF1-6CDE-4A4D-B30D-7FA45C19C55D}" srcOrd="3" destOrd="0" presId="urn:microsoft.com/office/officeart/2008/layout/LinedList"/>
    <dgm:cxn modelId="{0CF55399-B2D8-4854-8172-FABAC04EE86D}" type="presParOf" srcId="{1FFC8AF1-6CDE-4A4D-B30D-7FA45C19C55D}" destId="{9A625D94-3F15-445C-ABAB-576F39CD2477}" srcOrd="0" destOrd="0" presId="urn:microsoft.com/office/officeart/2008/layout/LinedList"/>
    <dgm:cxn modelId="{F0CF973E-FA0D-420C-B871-8A23969F68DF}" type="presParOf" srcId="{1FFC8AF1-6CDE-4A4D-B30D-7FA45C19C55D}" destId="{60FBB922-3578-495D-999D-B7AB65ADC925}" srcOrd="1" destOrd="0" presId="urn:microsoft.com/office/officeart/2008/layout/LinedList"/>
    <dgm:cxn modelId="{AB7489F6-A243-43F8-A9F1-ECE80F2E604C}" type="presParOf" srcId="{D661C33F-6F65-4D3B-ACDA-1C30CE5466DD}" destId="{972FF7F3-032D-4DF2-987A-97B8B249223C}" srcOrd="4" destOrd="0" presId="urn:microsoft.com/office/officeart/2008/layout/LinedList"/>
    <dgm:cxn modelId="{FDEB7205-9E9A-41E9-A67A-FC0AFB62121E}" type="presParOf" srcId="{D661C33F-6F65-4D3B-ACDA-1C30CE5466DD}" destId="{13F82017-2860-403A-A3AC-07225D567E74}" srcOrd="5" destOrd="0" presId="urn:microsoft.com/office/officeart/2008/layout/LinedList"/>
    <dgm:cxn modelId="{62ABC56F-1C15-445B-9710-1A41FC20BB47}" type="presParOf" srcId="{13F82017-2860-403A-A3AC-07225D567E74}" destId="{74C4977C-B975-405B-88E7-428068D7810C}" srcOrd="0" destOrd="0" presId="urn:microsoft.com/office/officeart/2008/layout/LinedList"/>
    <dgm:cxn modelId="{B4610609-4078-4339-BC43-7ABF426E1791}" type="presParOf" srcId="{13F82017-2860-403A-A3AC-07225D567E74}" destId="{B22421B7-B296-4E65-8754-05EC24D32775}" srcOrd="1" destOrd="0" presId="urn:microsoft.com/office/officeart/2008/layout/LinedList"/>
    <dgm:cxn modelId="{DFC13AA5-5F25-4D49-96C9-E72C454BF3FE}" type="presParOf" srcId="{D661C33F-6F65-4D3B-ACDA-1C30CE5466DD}" destId="{B190E214-10A8-4CE6-9BB3-D2F61BF55B7E}" srcOrd="6" destOrd="0" presId="urn:microsoft.com/office/officeart/2008/layout/LinedList"/>
    <dgm:cxn modelId="{95D31168-CCA7-45E6-9911-F554E7414D1B}" type="presParOf" srcId="{D661C33F-6F65-4D3B-ACDA-1C30CE5466DD}" destId="{3EA4B7C0-321B-403E-B566-68E7E812A81B}" srcOrd="7" destOrd="0" presId="urn:microsoft.com/office/officeart/2008/layout/LinedList"/>
    <dgm:cxn modelId="{4B167CD4-733C-4E99-9204-A26DAFA66D9F}" type="presParOf" srcId="{3EA4B7C0-321B-403E-B566-68E7E812A81B}" destId="{4D64417B-FCFE-42D0-8312-33615CF0AF18}" srcOrd="0" destOrd="0" presId="urn:microsoft.com/office/officeart/2008/layout/LinedList"/>
    <dgm:cxn modelId="{16A3D2F7-FA3A-447C-8754-3F8472569DFA}" type="presParOf" srcId="{3EA4B7C0-321B-403E-B566-68E7E812A81B}" destId="{F3F0E4EF-5256-4623-93B1-3244C36E676A}" srcOrd="1" destOrd="0" presId="urn:microsoft.com/office/officeart/2008/layout/LinedList"/>
    <dgm:cxn modelId="{AC0CC746-5034-4DEC-8333-E37DAC72CFDB}" type="presParOf" srcId="{D661C33F-6F65-4D3B-ACDA-1C30CE5466DD}" destId="{E069015C-99E0-440E-B0B5-9CC4ADB7D8C8}" srcOrd="8" destOrd="0" presId="urn:microsoft.com/office/officeart/2008/layout/LinedList"/>
    <dgm:cxn modelId="{D7C4D6DA-938D-4198-8EC6-76CB7635A5B1}" type="presParOf" srcId="{D661C33F-6F65-4D3B-ACDA-1C30CE5466DD}" destId="{275E8049-6223-4012-ADDC-B587330DE46F}" srcOrd="9" destOrd="0" presId="urn:microsoft.com/office/officeart/2008/layout/LinedList"/>
    <dgm:cxn modelId="{08DB890B-AB47-4053-85ED-8B202455624A}" type="presParOf" srcId="{275E8049-6223-4012-ADDC-B587330DE46F}" destId="{FE91A7FD-FC87-4EBE-A4E4-05E5266C22AA}" srcOrd="0" destOrd="0" presId="urn:microsoft.com/office/officeart/2008/layout/LinedList"/>
    <dgm:cxn modelId="{E5F3BB64-9C03-4A60-A995-998E16548934}" type="presParOf" srcId="{275E8049-6223-4012-ADDC-B587330DE46F}" destId="{82FCA618-F072-43F1-A88D-FFCE03D3D832}" srcOrd="1" destOrd="0" presId="urn:microsoft.com/office/officeart/2008/layout/LinedList"/>
    <dgm:cxn modelId="{E0967CA4-B116-47FE-AF7B-875531A0004C}" type="presParOf" srcId="{D661C33F-6F65-4D3B-ACDA-1C30CE5466DD}" destId="{1C8C5343-9726-47FA-ADE8-F132FFDB2EF2}" srcOrd="10" destOrd="0" presId="urn:microsoft.com/office/officeart/2008/layout/LinedList"/>
    <dgm:cxn modelId="{535F1372-5F7F-447A-B3BC-4D280C4D4E80}" type="presParOf" srcId="{D661C33F-6F65-4D3B-ACDA-1C30CE5466DD}" destId="{3EE6DBA4-CBA5-4EFF-86C8-4628750586AA}" srcOrd="11" destOrd="0" presId="urn:microsoft.com/office/officeart/2008/layout/LinedList"/>
    <dgm:cxn modelId="{09D2F600-B52B-4E34-9D6A-0ED029DE3C50}" type="presParOf" srcId="{3EE6DBA4-CBA5-4EFF-86C8-4628750586AA}" destId="{FFD0C418-DF10-4F7D-85D9-7F655A218A82}" srcOrd="0" destOrd="0" presId="urn:microsoft.com/office/officeart/2008/layout/LinedList"/>
    <dgm:cxn modelId="{C356A445-2466-425D-922D-6BAD45EED711}" type="presParOf" srcId="{3EE6DBA4-CBA5-4EFF-86C8-4628750586AA}" destId="{9F148E5E-FEDA-4DCB-93A1-FF605404A62C}" srcOrd="1" destOrd="0" presId="urn:microsoft.com/office/officeart/2008/layout/LinedList"/>
    <dgm:cxn modelId="{81E84C4B-9F3E-4D6D-92CB-5B798B5BC7ED}" type="presParOf" srcId="{D661C33F-6F65-4D3B-ACDA-1C30CE5466DD}" destId="{CB8AA2CC-4E4E-4B7E-AB2E-0337068D2919}" srcOrd="12" destOrd="0" presId="urn:microsoft.com/office/officeart/2008/layout/LinedList"/>
    <dgm:cxn modelId="{8BD8A1FB-AD9D-433F-9AF5-F16884C0666F}" type="presParOf" srcId="{D661C33F-6F65-4D3B-ACDA-1C30CE5466DD}" destId="{62750DE1-CBDE-4227-8A81-581D41545171}" srcOrd="13" destOrd="0" presId="urn:microsoft.com/office/officeart/2008/layout/LinedList"/>
    <dgm:cxn modelId="{FE0236DC-7E2B-4A64-9117-45BD4EFC90DF}" type="presParOf" srcId="{62750DE1-CBDE-4227-8A81-581D41545171}" destId="{1DC4F7C1-E644-4E52-8133-7F12963312B9}" srcOrd="0" destOrd="0" presId="urn:microsoft.com/office/officeart/2008/layout/LinedList"/>
    <dgm:cxn modelId="{B644D914-57A0-4E8F-A1C6-3BE392DE7E2F}" type="presParOf" srcId="{62750DE1-CBDE-4227-8A81-581D41545171}" destId="{097466CD-2E90-4B7A-8936-3DAE1DEBCC48}"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648A1-031F-4EFF-B35D-AC9064505D8F}">
      <dsp:nvSpPr>
        <dsp:cNvPr id="0" name=""/>
        <dsp:cNvSpPr/>
      </dsp:nvSpPr>
      <dsp:spPr>
        <a:xfrm>
          <a:off x="0" y="2946"/>
          <a:ext cx="40146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C30AB5-E0BF-4EF8-9B93-0F3F7BB283E1}">
      <dsp:nvSpPr>
        <dsp:cNvPr id="0" name=""/>
        <dsp:cNvSpPr/>
      </dsp:nvSpPr>
      <dsp:spPr>
        <a:xfrm>
          <a:off x="0" y="0"/>
          <a:ext cx="4014651" cy="48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1. </a:t>
          </a:r>
          <a:r>
            <a:rPr lang="en-GB" sz="900" kern="1200" dirty="0"/>
            <a:t>Orford, J., Velleman, R., </a:t>
          </a:r>
          <a:r>
            <a:rPr lang="en-GB" sz="900" kern="1200" dirty="0" err="1"/>
            <a:t>Natera</a:t>
          </a:r>
          <a:r>
            <a:rPr lang="en-GB" sz="900" kern="1200" dirty="0"/>
            <a:t>, G., Templeton, L., &amp; </a:t>
          </a:r>
          <a:r>
            <a:rPr lang="en-GB" sz="900" kern="1200" dirty="0" err="1"/>
            <a:t>Copello</a:t>
          </a:r>
          <a:r>
            <a:rPr lang="en-GB" sz="900" kern="1200" dirty="0"/>
            <a:t>, A. (2013). Addiction in the family is a major but neglected contributor to the global burden of adult ill-health. </a:t>
          </a:r>
          <a:r>
            <a:rPr lang="en-GB" sz="900" i="1" kern="1200" dirty="0"/>
            <a:t>Soc Sci Med, 78</a:t>
          </a:r>
          <a:r>
            <a:rPr lang="en-GB" sz="900" kern="1200" dirty="0"/>
            <a:t>, 70-77. https://doi.org/10.1016/j.socscimed.2012.11.036  </a:t>
          </a:r>
          <a:endParaRPr lang="en-US" sz="900" kern="1200" dirty="0"/>
        </a:p>
      </dsp:txBody>
      <dsp:txXfrm>
        <a:off x="0" y="0"/>
        <a:ext cx="4014651" cy="489456"/>
      </dsp:txXfrm>
    </dsp:sp>
    <dsp:sp modelId="{DCDA94EB-0851-4348-B356-6D13BB99D5C0}">
      <dsp:nvSpPr>
        <dsp:cNvPr id="0" name=""/>
        <dsp:cNvSpPr/>
      </dsp:nvSpPr>
      <dsp:spPr>
        <a:xfrm>
          <a:off x="0" y="492403"/>
          <a:ext cx="40146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02B976-6E70-42D3-A15C-6E0F1AD3D67C}">
      <dsp:nvSpPr>
        <dsp:cNvPr id="0" name=""/>
        <dsp:cNvSpPr/>
      </dsp:nvSpPr>
      <dsp:spPr>
        <a:xfrm>
          <a:off x="0" y="492403"/>
          <a:ext cx="4014651" cy="440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kern="1200" dirty="0"/>
            <a:t>2. Department of Tourism, Sport and Recreation, Ireland (2001). </a:t>
          </a:r>
          <a:r>
            <a:rPr lang="en-GB" sz="900" i="1" kern="1200" dirty="0"/>
            <a:t>Building on Experience: National Drugs Strategy 2001 - 2008. </a:t>
          </a:r>
          <a:r>
            <a:rPr lang="en-GB" sz="900" kern="1200" dirty="0"/>
            <a:t>Dublin</a:t>
          </a:r>
          <a:r>
            <a:rPr lang="en-GB" sz="900" b="0" i="0" kern="1200" dirty="0"/>
            <a:t>: Stationery Office.</a:t>
          </a:r>
          <a:endParaRPr lang="en-GB" sz="900" i="1" kern="1200" dirty="0"/>
        </a:p>
      </dsp:txBody>
      <dsp:txXfrm>
        <a:off x="0" y="492403"/>
        <a:ext cx="4014651" cy="440246"/>
      </dsp:txXfrm>
    </dsp:sp>
    <dsp:sp modelId="{1282F271-51CB-45B5-8BB8-8AEC8D17B046}">
      <dsp:nvSpPr>
        <dsp:cNvPr id="0" name=""/>
        <dsp:cNvSpPr/>
      </dsp:nvSpPr>
      <dsp:spPr>
        <a:xfrm>
          <a:off x="0" y="932649"/>
          <a:ext cx="40146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8DE8BD-FF02-4924-9978-D9C6B609AA15}">
      <dsp:nvSpPr>
        <dsp:cNvPr id="0" name=""/>
        <dsp:cNvSpPr/>
      </dsp:nvSpPr>
      <dsp:spPr>
        <a:xfrm>
          <a:off x="0" y="932649"/>
          <a:ext cx="4014651" cy="46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3. </a:t>
          </a:r>
          <a:r>
            <a:rPr lang="en-GB" sz="900" b="0" i="0" kern="1200" dirty="0"/>
            <a:t>National Advisory Committee on Drugs (2004). </a:t>
          </a:r>
          <a:r>
            <a:rPr lang="en-GB" sz="900" b="0" i="1" kern="1200" dirty="0"/>
            <a:t>The role of family support services in drug prevention. Dublin: Stationery Office.</a:t>
          </a:r>
          <a:r>
            <a:rPr lang="en-GB" sz="900" b="0" i="0" kern="1200" dirty="0"/>
            <a:t> Available at: https://www.drugsandalcohol.ie/5928/</a:t>
          </a:r>
          <a:endParaRPr lang="en-US" sz="900" kern="1200" dirty="0"/>
        </a:p>
      </dsp:txBody>
      <dsp:txXfrm>
        <a:off x="0" y="932649"/>
        <a:ext cx="4014651" cy="468034"/>
      </dsp:txXfrm>
    </dsp:sp>
    <dsp:sp modelId="{E7AB36B7-BE55-4BAD-869D-7E3D5EC0F066}">
      <dsp:nvSpPr>
        <dsp:cNvPr id="0" name=""/>
        <dsp:cNvSpPr/>
      </dsp:nvSpPr>
      <dsp:spPr>
        <a:xfrm>
          <a:off x="0" y="1400683"/>
          <a:ext cx="40146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240E9C-BA88-484A-8A3D-A467A9649B3F}">
      <dsp:nvSpPr>
        <dsp:cNvPr id="0" name=""/>
        <dsp:cNvSpPr/>
      </dsp:nvSpPr>
      <dsp:spPr>
        <a:xfrm>
          <a:off x="0" y="1400683"/>
          <a:ext cx="4014651" cy="43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4. </a:t>
          </a:r>
          <a:r>
            <a:rPr lang="en-GB" sz="900" b="0" i="0" kern="1200" dirty="0"/>
            <a:t>Department of Community, Rural and Gaeltacht Affairs, Ireland (2009) </a:t>
          </a:r>
          <a:r>
            <a:rPr lang="en-GB" sz="900" b="0" i="1" kern="1200" dirty="0"/>
            <a:t>National Drugs Strategy (interim) 2009</a:t>
          </a:r>
          <a:r>
            <a:rPr lang="en-GB" sz="900" kern="1200" dirty="0"/>
            <a:t>–</a:t>
          </a:r>
          <a:r>
            <a:rPr lang="en-GB" sz="900" b="0" i="1" kern="1200" dirty="0"/>
            <a:t>2016.</a:t>
          </a:r>
          <a:r>
            <a:rPr lang="en-GB" sz="900" b="0" i="1" u="none" kern="1200" dirty="0"/>
            <a:t> </a:t>
          </a:r>
          <a:r>
            <a:rPr lang="en-GB" sz="900" b="0" i="0" kern="1200" dirty="0"/>
            <a:t>Dublin: Department of Community, Rural and Gaeltacht Affairs.</a:t>
          </a:r>
          <a:endParaRPr lang="en-US" sz="900" kern="1200" dirty="0"/>
        </a:p>
      </dsp:txBody>
      <dsp:txXfrm>
        <a:off x="0" y="1400683"/>
        <a:ext cx="4014651" cy="434521"/>
      </dsp:txXfrm>
    </dsp:sp>
    <dsp:sp modelId="{24AAFFDD-B8FD-4C9A-B215-F94426A541DD}">
      <dsp:nvSpPr>
        <dsp:cNvPr id="0" name=""/>
        <dsp:cNvSpPr/>
      </dsp:nvSpPr>
      <dsp:spPr>
        <a:xfrm>
          <a:off x="0" y="1835205"/>
          <a:ext cx="40146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F6024E-2BCA-4F9C-855C-30CFBEC60DCA}">
      <dsp:nvSpPr>
        <dsp:cNvPr id="0" name=""/>
        <dsp:cNvSpPr/>
      </dsp:nvSpPr>
      <dsp:spPr>
        <a:xfrm>
          <a:off x="0" y="1835205"/>
          <a:ext cx="4010730" cy="609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5. </a:t>
          </a:r>
          <a:r>
            <a:rPr lang="en-GB" sz="900" kern="1200" dirty="0"/>
            <a:t>European Monitoring System for Drugs and Drug Addiction (EMCDDA). (2012). </a:t>
          </a:r>
          <a:r>
            <a:rPr lang="en-GB" sz="900" i="1" kern="1200" dirty="0"/>
            <a:t>Treatment demand indicator (TDI) standard protocol 3.0: Guidelines for reporting data on people entering drug treatment in European countries.</a:t>
          </a:r>
          <a:r>
            <a:rPr lang="en-GB" sz="900" kern="1200" dirty="0"/>
            <a:t> EMCDDA. https://www.emcdda.Europa.eu/publications/manuals/tdi-protocol-3.0_en </a:t>
          </a:r>
          <a:endParaRPr lang="en-US" sz="900" kern="1200" dirty="0"/>
        </a:p>
      </dsp:txBody>
      <dsp:txXfrm>
        <a:off x="0" y="1835205"/>
        <a:ext cx="4010730" cy="609075"/>
      </dsp:txXfrm>
    </dsp:sp>
    <dsp:sp modelId="{7D8C2860-72D5-4230-939C-385AFECCA922}">
      <dsp:nvSpPr>
        <dsp:cNvPr id="0" name=""/>
        <dsp:cNvSpPr/>
      </dsp:nvSpPr>
      <dsp:spPr>
        <a:xfrm>
          <a:off x="0" y="2444280"/>
          <a:ext cx="40146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27EF2-C4D0-44C1-8558-A065751D2C07}">
      <dsp:nvSpPr>
        <dsp:cNvPr id="0" name=""/>
        <dsp:cNvSpPr/>
      </dsp:nvSpPr>
      <dsp:spPr>
        <a:xfrm>
          <a:off x="0" y="2444280"/>
          <a:ext cx="4010730" cy="56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6. </a:t>
          </a:r>
          <a:r>
            <a:rPr lang="en-GB" sz="900" kern="1200" dirty="0"/>
            <a:t>Bruton, L, Gibney, S, Hynes, T, Collins, D, Moran, P (2021) </a:t>
          </a:r>
          <a:r>
            <a:rPr lang="en-GB" sz="900" i="1" kern="1200" dirty="0"/>
            <a:t>Spending review 2021. Focused policy assessment of Reducing Harm, Supporting Recovery: an analysis of expenditure and performance in the area of drug and alcohol misuse.</a:t>
          </a:r>
          <a:r>
            <a:rPr lang="en-GB" sz="900" kern="1200" dirty="0"/>
            <a:t> Dublin: Government of Ireland. Available at: https://www.drugsandalcohol.ie/34729/</a:t>
          </a:r>
          <a:endParaRPr lang="en-US" sz="900" kern="1200" dirty="0"/>
        </a:p>
      </dsp:txBody>
      <dsp:txXfrm>
        <a:off x="0" y="2444280"/>
        <a:ext cx="4010730" cy="566744"/>
      </dsp:txXfrm>
    </dsp:sp>
    <dsp:sp modelId="{1AE998CC-CBC7-4DAE-B9F6-8F2A82C7BF67}">
      <dsp:nvSpPr>
        <dsp:cNvPr id="0" name=""/>
        <dsp:cNvSpPr/>
      </dsp:nvSpPr>
      <dsp:spPr>
        <a:xfrm>
          <a:off x="0" y="3011025"/>
          <a:ext cx="40146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BEAAD5-2CAA-4090-831A-D8F32EEC1B63}">
      <dsp:nvSpPr>
        <dsp:cNvPr id="0" name=""/>
        <dsp:cNvSpPr/>
      </dsp:nvSpPr>
      <dsp:spPr>
        <a:xfrm>
          <a:off x="0" y="3011025"/>
          <a:ext cx="4014651" cy="43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7. </a:t>
          </a:r>
          <a:r>
            <a:rPr lang="en-GB" sz="900" kern="1200" dirty="0"/>
            <a:t>Department of Health. (2017) </a:t>
          </a:r>
          <a:r>
            <a:rPr lang="en-GB" sz="900" i="1" kern="1200" dirty="0"/>
            <a:t>Reducing harm, supporting recovery. A health-led response to drug and alcohol use in Ireland 2017 - 2025. </a:t>
          </a:r>
          <a:r>
            <a:rPr lang="en-GB" sz="900" kern="1200" dirty="0"/>
            <a:t>Dublin: Department of Health. Available at https://www.drugsandalcohol.ie/27603/</a:t>
          </a:r>
          <a:r>
            <a:rPr lang="en-US" sz="900" kern="1200" dirty="0"/>
            <a:t> </a:t>
          </a:r>
        </a:p>
      </dsp:txBody>
      <dsp:txXfrm>
        <a:off x="0" y="3011025"/>
        <a:ext cx="4014651" cy="439584"/>
      </dsp:txXfrm>
    </dsp:sp>
    <dsp:sp modelId="{296E820D-885F-4A9D-B9BA-501FD4760532}">
      <dsp:nvSpPr>
        <dsp:cNvPr id="0" name=""/>
        <dsp:cNvSpPr/>
      </dsp:nvSpPr>
      <dsp:spPr>
        <a:xfrm>
          <a:off x="0" y="3450609"/>
          <a:ext cx="40146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8EF5D6-B7E0-4BAE-94C8-6627BD194061}">
      <dsp:nvSpPr>
        <dsp:cNvPr id="0" name=""/>
        <dsp:cNvSpPr/>
      </dsp:nvSpPr>
      <dsp:spPr>
        <a:xfrm>
          <a:off x="0" y="3450609"/>
          <a:ext cx="4014651" cy="508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IE" sz="900" kern="1200" dirty="0"/>
            <a:t>8. </a:t>
          </a:r>
          <a:r>
            <a:rPr lang="en-GB" sz="900" kern="1200" dirty="0"/>
            <a:t>Health Research Board (2021). </a:t>
          </a:r>
          <a:r>
            <a:rPr lang="en-GB" sz="900" i="1" kern="1200" dirty="0"/>
            <a:t>National Drug Treatment Reporting System (NDTRS).</a:t>
          </a:r>
          <a:r>
            <a:rPr lang="en-GB" sz="900" kern="1200" dirty="0"/>
            <a:t> Available at: www.hrb.ie/data-collections-evidence/alcohol-and-drug-treatment/how-data-is-collected </a:t>
          </a:r>
          <a:r>
            <a:rPr lang="en-IE" sz="900" kern="1200" dirty="0"/>
            <a:t> </a:t>
          </a:r>
          <a:endParaRPr lang="en-US" sz="900" kern="1200" dirty="0"/>
        </a:p>
      </dsp:txBody>
      <dsp:txXfrm>
        <a:off x="0" y="3450609"/>
        <a:ext cx="4014651" cy="508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D68F5-F314-4B64-8B16-C55255C3B4D4}">
      <dsp:nvSpPr>
        <dsp:cNvPr id="0" name=""/>
        <dsp:cNvSpPr/>
      </dsp:nvSpPr>
      <dsp:spPr>
        <a:xfrm>
          <a:off x="0" y="853"/>
          <a:ext cx="40799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2DE6E-E00B-49EA-8464-5F2457A48657}">
      <dsp:nvSpPr>
        <dsp:cNvPr id="0" name=""/>
        <dsp:cNvSpPr/>
      </dsp:nvSpPr>
      <dsp:spPr>
        <a:xfrm>
          <a:off x="0" y="853"/>
          <a:ext cx="4075979" cy="61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9. Kelleher</a:t>
          </a:r>
          <a:r>
            <a:rPr lang="en-GB" sz="900" kern="1200" dirty="0"/>
            <a:t>, C.</a:t>
          </a:r>
          <a:r>
            <a:rPr lang="en-US" sz="900" kern="1200" dirty="0"/>
            <a:t>, Carew, A.M. &amp; Lyons, S</a:t>
          </a:r>
          <a:r>
            <a:rPr lang="en-GB" sz="900" kern="1200" dirty="0"/>
            <a:t>. (2021) </a:t>
          </a:r>
          <a:r>
            <a:rPr lang="en-US" sz="900" kern="1200" dirty="0"/>
            <a:t> </a:t>
          </a:r>
          <a:r>
            <a:rPr lang="en-GB" sz="900" kern="1200" dirty="0"/>
            <a:t>Characteristics of concerned persons accessing addiction treatment services in their own right: A secondary analysis of existing Irish health data for 2010-2020</a:t>
          </a:r>
          <a:r>
            <a:rPr lang="en-GB" sz="900" kern="1200" dirty="0">
              <a:solidFill>
                <a:srgbClr val="003E90">
                  <a:hueOff val="0"/>
                  <a:satOff val="0"/>
                  <a:lumOff val="0"/>
                  <a:alphaOff val="0"/>
                </a:srgbClr>
              </a:solidFill>
              <a:latin typeface="Calibri" panose="020F0502020204030204"/>
              <a:ea typeface="+mn-ea"/>
              <a:cs typeface="+mn-cs"/>
            </a:rPr>
            <a:t>. Society for the Study of Addiction Annual Conference 2021. Online. </a:t>
          </a:r>
          <a:r>
            <a:rPr lang="en-GB" sz="900" kern="1200" dirty="0"/>
            <a:t>4 – 5 November 2021.</a:t>
          </a:r>
          <a:r>
            <a:rPr lang="en-US" sz="900" kern="1200" dirty="0">
              <a:solidFill>
                <a:srgbClr val="003E90">
                  <a:hueOff val="0"/>
                  <a:satOff val="0"/>
                  <a:lumOff val="0"/>
                  <a:alphaOff val="0"/>
                </a:srgbClr>
              </a:solidFill>
              <a:latin typeface="Calibri" panose="020F0502020204030204"/>
              <a:ea typeface="+mn-ea"/>
              <a:cs typeface="+mn-cs"/>
            </a:rPr>
            <a:t> </a:t>
          </a:r>
          <a:endParaRPr lang="en-US" sz="900" kern="1200" dirty="0"/>
        </a:p>
      </dsp:txBody>
      <dsp:txXfrm>
        <a:off x="0" y="853"/>
        <a:ext cx="4075979" cy="615762"/>
      </dsp:txXfrm>
    </dsp:sp>
    <dsp:sp modelId="{41860951-6414-4716-A2A8-E09424EB29CC}">
      <dsp:nvSpPr>
        <dsp:cNvPr id="0" name=""/>
        <dsp:cNvSpPr/>
      </dsp:nvSpPr>
      <dsp:spPr>
        <a:xfrm>
          <a:off x="0" y="616615"/>
          <a:ext cx="40799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25D94-3F15-445C-ABAB-576F39CD2477}">
      <dsp:nvSpPr>
        <dsp:cNvPr id="0" name=""/>
        <dsp:cNvSpPr/>
      </dsp:nvSpPr>
      <dsp:spPr>
        <a:xfrm>
          <a:off x="0" y="616615"/>
          <a:ext cx="4075979" cy="57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kern="1200" dirty="0"/>
            <a:t>10.</a:t>
          </a:r>
          <a:r>
            <a:rPr lang="en-US" sz="900" kern="1200" dirty="0"/>
            <a:t> Kelleher</a:t>
          </a:r>
          <a:r>
            <a:rPr lang="en-GB" sz="900" kern="1200" dirty="0"/>
            <a:t>, C.</a:t>
          </a:r>
          <a:r>
            <a:rPr lang="en-US" sz="900" kern="1200" dirty="0"/>
            <a:t>, Carew, A.M. &amp; Lyons, S</a:t>
          </a:r>
          <a:r>
            <a:rPr lang="en-GB" sz="900" kern="1200" dirty="0"/>
            <a:t>. (2022) </a:t>
          </a:r>
          <a:r>
            <a:rPr lang="en-US" sz="900" kern="1200" dirty="0"/>
            <a:t>Characteristics of concerned persons accessing treatment services in their own </a:t>
          </a:r>
          <a:r>
            <a:rPr lang="en-US" sz="900" kern="1200" dirty="0">
              <a:solidFill>
                <a:srgbClr val="003E90">
                  <a:hueOff val="0"/>
                  <a:satOff val="0"/>
                  <a:lumOff val="0"/>
                  <a:alphaOff val="0"/>
                </a:srgbClr>
              </a:solidFill>
              <a:latin typeface="Calibri" panose="020F0502020204030204"/>
              <a:ea typeface="+mn-ea"/>
              <a:cs typeface="+mn-cs"/>
            </a:rPr>
            <a:t>right</a:t>
          </a:r>
          <a:r>
            <a:rPr lang="en-GB" sz="900" kern="1200" dirty="0">
              <a:solidFill>
                <a:srgbClr val="003E90">
                  <a:hueOff val="0"/>
                  <a:satOff val="0"/>
                  <a:lumOff val="0"/>
                  <a:alphaOff val="0"/>
                </a:srgbClr>
              </a:solidFill>
              <a:latin typeface="Calibri" panose="020F0502020204030204"/>
              <a:ea typeface="+mn-ea"/>
              <a:cs typeface="+mn-cs"/>
            </a:rPr>
            <a:t>: A secondary analysis of Irish health data for 2010 to 2020. </a:t>
          </a:r>
          <a:r>
            <a:rPr lang="en-GB" sz="900" i="1" kern="1200" dirty="0">
              <a:solidFill>
                <a:srgbClr val="003E90">
                  <a:hueOff val="0"/>
                  <a:satOff val="0"/>
                  <a:lumOff val="0"/>
                  <a:alphaOff val="0"/>
                </a:srgbClr>
              </a:solidFill>
              <a:latin typeface="Calibri" panose="020F0502020204030204"/>
              <a:ea typeface="+mn-ea"/>
              <a:cs typeface="+mn-cs"/>
            </a:rPr>
            <a:t>Lisbon Addictions 2022. </a:t>
          </a:r>
          <a:r>
            <a:rPr lang="en-GB" sz="900" b="0" i="1" kern="1200" dirty="0"/>
            <a:t>European Conference on Addictive Behaviours and Dependencies. </a:t>
          </a:r>
          <a:r>
            <a:rPr lang="en-GB" sz="900" kern="1200" dirty="0"/>
            <a:t>Lisbon, Portugal. 24 November 2022. </a:t>
          </a:r>
          <a:endParaRPr lang="en-US" sz="900" kern="1200" dirty="0"/>
        </a:p>
      </dsp:txBody>
      <dsp:txXfrm>
        <a:off x="0" y="616615"/>
        <a:ext cx="4075979" cy="571683"/>
      </dsp:txXfrm>
    </dsp:sp>
    <dsp:sp modelId="{972FF7F3-032D-4DF2-987A-97B8B249223C}">
      <dsp:nvSpPr>
        <dsp:cNvPr id="0" name=""/>
        <dsp:cNvSpPr/>
      </dsp:nvSpPr>
      <dsp:spPr>
        <a:xfrm>
          <a:off x="0" y="1188298"/>
          <a:ext cx="40799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4977C-B975-405B-88E7-428068D7810C}">
      <dsp:nvSpPr>
        <dsp:cNvPr id="0" name=""/>
        <dsp:cNvSpPr/>
      </dsp:nvSpPr>
      <dsp:spPr>
        <a:xfrm>
          <a:off x="0" y="1188298"/>
          <a:ext cx="4075979" cy="58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11. Carew, A.M., Kelleher</a:t>
          </a:r>
          <a:r>
            <a:rPr lang="en-GB" sz="900" kern="1200" dirty="0"/>
            <a:t>, C.,</a:t>
          </a:r>
          <a:r>
            <a:rPr lang="en-US" sz="900" kern="1200" dirty="0"/>
            <a:t> &amp; Lyons, S</a:t>
          </a:r>
          <a:r>
            <a:rPr lang="en-GB" sz="900" kern="1200" dirty="0"/>
            <a:t>. (2023) </a:t>
          </a:r>
          <a:r>
            <a:rPr lang="en-US" sz="900" kern="1200" dirty="0"/>
            <a:t> </a:t>
          </a:r>
          <a:r>
            <a:rPr lang="en-GB" sz="900" kern="1200" dirty="0"/>
            <a:t>Incorporating data on affected family members into a routine </a:t>
          </a:r>
          <a:r>
            <a:rPr lang="en-GB" sz="900" kern="1200" dirty="0">
              <a:solidFill>
                <a:srgbClr val="003E90">
                  <a:hueOff val="0"/>
                  <a:satOff val="0"/>
                  <a:lumOff val="0"/>
                  <a:alphaOff val="0"/>
                </a:srgbClr>
              </a:solidFill>
              <a:latin typeface="Calibri" panose="020F0502020204030204"/>
              <a:ea typeface="+mn-ea"/>
              <a:cs typeface="+mn-cs"/>
            </a:rPr>
            <a:t>national health surveillance system: The integration journey, lessons learned and the value of such data. </a:t>
          </a:r>
          <a:r>
            <a:rPr lang="en-GB" sz="900" i="1" kern="1200" dirty="0">
              <a:solidFill>
                <a:srgbClr val="003E90">
                  <a:hueOff val="0"/>
                  <a:satOff val="0"/>
                  <a:lumOff val="0"/>
                  <a:alphaOff val="0"/>
                </a:srgbClr>
              </a:solidFill>
              <a:latin typeface="Calibri" panose="020F0502020204030204"/>
              <a:ea typeface="+mn-ea"/>
              <a:cs typeface="+mn-cs"/>
            </a:rPr>
            <a:t>Addiction and the Family International Network 4th Annual AFINet Conference. </a:t>
          </a:r>
          <a:r>
            <a:rPr lang="en-GB" sz="900" kern="1200" dirty="0">
              <a:solidFill>
                <a:srgbClr val="003E90">
                  <a:hueOff val="0"/>
                  <a:satOff val="0"/>
                  <a:lumOff val="0"/>
                  <a:alphaOff val="0"/>
                </a:srgbClr>
              </a:solidFill>
              <a:latin typeface="Calibri" panose="020F0502020204030204"/>
              <a:ea typeface="+mn-ea"/>
              <a:cs typeface="+mn-cs"/>
            </a:rPr>
            <a:t>Rotterdam, Holland. 14 June 2023</a:t>
          </a:r>
          <a:endParaRPr lang="en-US" sz="900" kern="1200" dirty="0">
            <a:solidFill>
              <a:srgbClr val="003E90">
                <a:hueOff val="0"/>
                <a:satOff val="0"/>
                <a:lumOff val="0"/>
                <a:alphaOff val="0"/>
              </a:srgbClr>
            </a:solidFill>
            <a:latin typeface="Calibri" panose="020F0502020204030204"/>
            <a:ea typeface="+mn-ea"/>
            <a:cs typeface="+mn-cs"/>
          </a:endParaRPr>
        </a:p>
      </dsp:txBody>
      <dsp:txXfrm>
        <a:off x="0" y="1188298"/>
        <a:ext cx="4075979" cy="585511"/>
      </dsp:txXfrm>
    </dsp:sp>
    <dsp:sp modelId="{B190E214-10A8-4CE6-9BB3-D2F61BF55B7E}">
      <dsp:nvSpPr>
        <dsp:cNvPr id="0" name=""/>
        <dsp:cNvSpPr/>
      </dsp:nvSpPr>
      <dsp:spPr>
        <a:xfrm>
          <a:off x="0" y="1773810"/>
          <a:ext cx="40799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64417B-FCFE-42D0-8312-33615CF0AF18}">
      <dsp:nvSpPr>
        <dsp:cNvPr id="0" name=""/>
        <dsp:cNvSpPr/>
      </dsp:nvSpPr>
      <dsp:spPr>
        <a:xfrm>
          <a:off x="0" y="1773810"/>
          <a:ext cx="4075979" cy="576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12. Kelleher</a:t>
          </a:r>
          <a:r>
            <a:rPr lang="en-GB" sz="900" kern="1200" dirty="0"/>
            <a:t>, C.</a:t>
          </a:r>
          <a:r>
            <a:rPr lang="en-US" sz="900" kern="1200" dirty="0"/>
            <a:t>, Carew, A.M. &amp; Lyons, S</a:t>
          </a:r>
          <a:r>
            <a:rPr lang="en-GB" sz="900" kern="1200" dirty="0"/>
            <a:t>. </a:t>
          </a:r>
          <a:r>
            <a:rPr lang="en-GB" sz="900" kern="1200" dirty="0">
              <a:solidFill>
                <a:srgbClr val="003E90">
                  <a:hueOff val="0"/>
                  <a:satOff val="0"/>
                  <a:lumOff val="0"/>
                  <a:alphaOff val="0"/>
                </a:srgbClr>
              </a:solidFill>
              <a:latin typeface="Calibri" panose="020F0502020204030204"/>
              <a:ea typeface="+mn-ea"/>
              <a:cs typeface="+mn-cs"/>
            </a:rPr>
            <a:t>(2023) </a:t>
          </a:r>
          <a:r>
            <a:rPr lang="en-US" sz="900" kern="1200" dirty="0">
              <a:solidFill>
                <a:srgbClr val="003E90">
                  <a:hueOff val="0"/>
                  <a:satOff val="0"/>
                  <a:lumOff val="0"/>
                  <a:alphaOff val="0"/>
                </a:srgbClr>
              </a:solidFill>
              <a:latin typeface="Calibri" panose="020F0502020204030204"/>
              <a:ea typeface="+mn-ea"/>
              <a:cs typeface="+mn-cs"/>
            </a:rPr>
            <a:t> </a:t>
          </a:r>
          <a:r>
            <a:rPr lang="en-GB" sz="900" kern="1200" dirty="0">
              <a:solidFill>
                <a:srgbClr val="003E90">
                  <a:hueOff val="0"/>
                  <a:satOff val="0"/>
                  <a:lumOff val="0"/>
                  <a:alphaOff val="0"/>
                </a:srgbClr>
              </a:solidFill>
              <a:latin typeface="Calibri" panose="020F0502020204030204"/>
              <a:ea typeface="+mn-ea"/>
              <a:cs typeface="+mn-cs"/>
            </a:rPr>
            <a:t>Affected family members seeking</a:t>
          </a:r>
          <a:br>
            <a:rPr lang="en-GB" sz="900" kern="1200" dirty="0">
              <a:solidFill>
                <a:srgbClr val="003E90">
                  <a:hueOff val="0"/>
                  <a:satOff val="0"/>
                  <a:lumOff val="0"/>
                  <a:alphaOff val="0"/>
                </a:srgbClr>
              </a:solidFill>
              <a:latin typeface="Calibri" panose="020F0502020204030204"/>
              <a:ea typeface="+mn-ea"/>
              <a:cs typeface="+mn-cs"/>
            </a:rPr>
          </a:br>
          <a:r>
            <a:rPr lang="en-GB" sz="900" kern="1200" dirty="0">
              <a:solidFill>
                <a:srgbClr val="003E90">
                  <a:hueOff val="0"/>
                  <a:satOff val="0"/>
                  <a:lumOff val="0"/>
                  <a:alphaOff val="0"/>
                </a:srgbClr>
              </a:solidFill>
              <a:latin typeface="Calibri" panose="020F0502020204030204"/>
              <a:ea typeface="+mn-ea"/>
              <a:cs typeface="+mn-cs"/>
            </a:rPr>
            <a:t>treatment in their own right: Findings from a secondary analysis of existing</a:t>
          </a:r>
          <a:br>
            <a:rPr lang="en-GB" sz="900" kern="1200" dirty="0">
              <a:solidFill>
                <a:srgbClr val="003E90">
                  <a:hueOff val="0"/>
                  <a:satOff val="0"/>
                  <a:lumOff val="0"/>
                  <a:alphaOff val="0"/>
                </a:srgbClr>
              </a:solidFill>
              <a:latin typeface="Calibri" panose="020F0502020204030204"/>
              <a:ea typeface="+mn-ea"/>
              <a:cs typeface="+mn-cs"/>
            </a:rPr>
          </a:br>
          <a:r>
            <a:rPr lang="en-GB" sz="900" kern="1200" dirty="0">
              <a:solidFill>
                <a:srgbClr val="003E90">
                  <a:hueOff val="0"/>
                  <a:satOff val="0"/>
                  <a:lumOff val="0"/>
                  <a:alphaOff val="0"/>
                </a:srgbClr>
              </a:solidFill>
              <a:latin typeface="Calibri" panose="020F0502020204030204"/>
              <a:ea typeface="+mn-ea"/>
              <a:cs typeface="+mn-cs"/>
            </a:rPr>
            <a:t>Irish health surveillance data for 2010 to 2020. </a:t>
          </a:r>
          <a:r>
            <a:rPr lang="en-GB" sz="900" i="1" kern="1200" dirty="0">
              <a:solidFill>
                <a:srgbClr val="003E90">
                  <a:hueOff val="0"/>
                  <a:satOff val="0"/>
                  <a:lumOff val="0"/>
                  <a:alphaOff val="0"/>
                </a:srgbClr>
              </a:solidFill>
              <a:latin typeface="Calibri" panose="020F0502020204030204"/>
              <a:ea typeface="+mn-ea"/>
              <a:cs typeface="+mn-cs"/>
            </a:rPr>
            <a:t>Addiction and the Family International Network 4th Annual AFINet Conference. </a:t>
          </a:r>
          <a:r>
            <a:rPr lang="en-GB" sz="900" kern="1200" dirty="0">
              <a:solidFill>
                <a:srgbClr val="003E90">
                  <a:hueOff val="0"/>
                  <a:satOff val="0"/>
                  <a:lumOff val="0"/>
                  <a:alphaOff val="0"/>
                </a:srgbClr>
              </a:solidFill>
              <a:latin typeface="Calibri" panose="020F0502020204030204"/>
              <a:ea typeface="+mn-ea"/>
              <a:cs typeface="+mn-cs"/>
            </a:rPr>
            <a:t>Rotterdam, Holland. 15 June 2023</a:t>
          </a:r>
          <a:endParaRPr lang="en-US" sz="900" kern="1200" dirty="0"/>
        </a:p>
      </dsp:txBody>
      <dsp:txXfrm>
        <a:off x="0" y="1773810"/>
        <a:ext cx="4075979" cy="576088"/>
      </dsp:txXfrm>
    </dsp:sp>
    <dsp:sp modelId="{E069015C-99E0-440E-B0B5-9CC4ADB7D8C8}">
      <dsp:nvSpPr>
        <dsp:cNvPr id="0" name=""/>
        <dsp:cNvSpPr/>
      </dsp:nvSpPr>
      <dsp:spPr>
        <a:xfrm>
          <a:off x="0" y="2349898"/>
          <a:ext cx="40799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1A7FD-FC87-4EBE-A4E4-05E5266C22AA}">
      <dsp:nvSpPr>
        <dsp:cNvPr id="0" name=""/>
        <dsp:cNvSpPr/>
      </dsp:nvSpPr>
      <dsp:spPr>
        <a:xfrm>
          <a:off x="0" y="2349898"/>
          <a:ext cx="4075979" cy="56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IE" sz="900" kern="1200" dirty="0"/>
            <a:t>13. </a:t>
          </a:r>
          <a:r>
            <a:rPr lang="en-US" sz="900" kern="1200" dirty="0"/>
            <a:t>Kelleher</a:t>
          </a:r>
          <a:r>
            <a:rPr lang="en-GB" sz="900" kern="1200" dirty="0"/>
            <a:t>, C.</a:t>
          </a:r>
          <a:r>
            <a:rPr lang="en-US" sz="900" kern="1200" dirty="0"/>
            <a:t>, Carew, A.M. &amp; Lyons, S</a:t>
          </a:r>
          <a:r>
            <a:rPr lang="en-GB" sz="900" kern="1200" dirty="0"/>
            <a:t>. (In press) </a:t>
          </a:r>
          <a:r>
            <a:rPr lang="en-GB" sz="900" b="0" i="0" kern="1200" dirty="0"/>
            <a:t> </a:t>
          </a:r>
          <a:r>
            <a:rPr lang="en-GB" sz="900" kern="1200" dirty="0">
              <a:solidFill>
                <a:srgbClr val="003E90">
                  <a:hueOff val="0"/>
                  <a:satOff val="0"/>
                  <a:lumOff val="0"/>
                  <a:alphaOff val="0"/>
                </a:srgbClr>
              </a:solidFill>
              <a:latin typeface="Calibri" panose="020F0502020204030204"/>
              <a:ea typeface="+mn-ea"/>
              <a:cs typeface="+mn-cs"/>
            </a:rPr>
            <a:t>Characteristics of affected family members seeking treatment in their own right: A secondary analysis of existing Irish health data for 2010 to 2020. </a:t>
          </a:r>
          <a:r>
            <a:rPr lang="en-GB" sz="900" b="0" i="1" kern="1200" dirty="0"/>
            <a:t>Drugs: Education, Prevention and Policy</a:t>
          </a:r>
          <a:r>
            <a:rPr lang="en-GB" sz="900" b="0" i="0" kern="1200" dirty="0"/>
            <a:t>.</a:t>
          </a:r>
          <a:endParaRPr lang="en-US" sz="900" kern="1200" dirty="0"/>
        </a:p>
      </dsp:txBody>
      <dsp:txXfrm>
        <a:off x="0" y="2349898"/>
        <a:ext cx="4075979" cy="564810"/>
      </dsp:txXfrm>
    </dsp:sp>
    <dsp:sp modelId="{1C8C5343-9726-47FA-ADE8-F132FFDB2EF2}">
      <dsp:nvSpPr>
        <dsp:cNvPr id="0" name=""/>
        <dsp:cNvSpPr/>
      </dsp:nvSpPr>
      <dsp:spPr>
        <a:xfrm>
          <a:off x="0" y="2914709"/>
          <a:ext cx="40799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0C418-DF10-4F7D-85D9-7F655A218A82}">
      <dsp:nvSpPr>
        <dsp:cNvPr id="0" name=""/>
        <dsp:cNvSpPr/>
      </dsp:nvSpPr>
      <dsp:spPr>
        <a:xfrm>
          <a:off x="0" y="2914709"/>
          <a:ext cx="4075979" cy="575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14. Kelleher</a:t>
          </a:r>
          <a:r>
            <a:rPr lang="en-GB" sz="900" kern="1200" dirty="0"/>
            <a:t>, Cathy. (2023) </a:t>
          </a:r>
          <a:r>
            <a:rPr lang="en-GB" sz="900" i="0" kern="1200" dirty="0"/>
            <a:t>Family members seeking treatment in their own right: Insights from Irish health data for 2010 to 2020. </a:t>
          </a:r>
          <a:r>
            <a:rPr lang="en-GB" sz="900" b="0" i="1" kern="1200" dirty="0"/>
            <a:t>Second Meeting of the Citizens’ Assembly on Drugs Use. </a:t>
          </a:r>
          <a:r>
            <a:rPr lang="en-GB" sz="900" kern="1200" dirty="0"/>
            <a:t>Dublin, Ireland. 13 May 2023. </a:t>
          </a:r>
          <a:endParaRPr lang="en-US" sz="900" kern="1200" dirty="0"/>
        </a:p>
      </dsp:txBody>
      <dsp:txXfrm>
        <a:off x="0" y="2914709"/>
        <a:ext cx="4075979" cy="575814"/>
      </dsp:txXfrm>
    </dsp:sp>
    <dsp:sp modelId="{CB8AA2CC-4E4E-4B7E-AB2E-0337068D2919}">
      <dsp:nvSpPr>
        <dsp:cNvPr id="0" name=""/>
        <dsp:cNvSpPr/>
      </dsp:nvSpPr>
      <dsp:spPr>
        <a:xfrm>
          <a:off x="0" y="3490523"/>
          <a:ext cx="40799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C4F7C1-E644-4E52-8133-7F12963312B9}">
      <dsp:nvSpPr>
        <dsp:cNvPr id="0" name=""/>
        <dsp:cNvSpPr/>
      </dsp:nvSpPr>
      <dsp:spPr>
        <a:xfrm>
          <a:off x="0" y="3490523"/>
          <a:ext cx="4079964" cy="547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15. Galligan, K., &amp; Comiskey, C. M. (2019). Hidden harms and the number of children whose parents misuse substances: A stepwise methodological framework for estimating prevalence. </a:t>
          </a:r>
          <a:r>
            <a:rPr lang="en-US" sz="900" i="1" kern="1200" dirty="0" err="1"/>
            <a:t>Subst</a:t>
          </a:r>
          <a:r>
            <a:rPr lang="en-US" sz="900" i="1" kern="1200" dirty="0"/>
            <a:t> Use Misuse</a:t>
          </a:r>
          <a:r>
            <a:rPr lang="en-US" sz="900" kern="1200" dirty="0"/>
            <a:t>,</a:t>
          </a:r>
          <a:r>
            <a:rPr lang="en-US" sz="900" i="1" kern="1200" dirty="0"/>
            <a:t> 54</a:t>
          </a:r>
          <a:r>
            <a:rPr lang="en-US" sz="900" kern="1200" dirty="0"/>
            <a:t>(9), 1429-1437. https://doi.org/10.1080/10826084.2019.1584224  </a:t>
          </a:r>
        </a:p>
      </dsp:txBody>
      <dsp:txXfrm>
        <a:off x="0" y="3490523"/>
        <a:ext cx="4079964" cy="5472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9057B-C982-B242-9FB2-80E6CCE55B04}"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E48A9-E882-924C-9034-480D74388790}" type="slidenum">
              <a:rPr lang="en-US" smtClean="0"/>
              <a:t>‹#›</a:t>
            </a:fld>
            <a:endParaRPr lang="en-US"/>
          </a:p>
        </p:txBody>
      </p:sp>
    </p:spTree>
    <p:extLst>
      <p:ext uri="{BB962C8B-B14F-4D97-AF65-F5344CB8AC3E}">
        <p14:creationId xmlns:p14="http://schemas.microsoft.com/office/powerpoint/2010/main" val="2691618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1</a:t>
            </a:fld>
            <a:endParaRPr lang="en-US"/>
          </a:p>
        </p:txBody>
      </p:sp>
    </p:spTree>
    <p:extLst>
      <p:ext uri="{BB962C8B-B14F-4D97-AF65-F5344CB8AC3E}">
        <p14:creationId xmlns:p14="http://schemas.microsoft.com/office/powerpoint/2010/main" val="37748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lang="en-GB" sz="1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10</a:t>
            </a:fld>
            <a:endParaRPr lang="en-US"/>
          </a:p>
        </p:txBody>
      </p:sp>
    </p:spTree>
    <p:extLst>
      <p:ext uri="{BB962C8B-B14F-4D97-AF65-F5344CB8AC3E}">
        <p14:creationId xmlns:p14="http://schemas.microsoft.com/office/powerpoint/2010/main" val="167755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mj-lt"/>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11</a:t>
            </a:fld>
            <a:endParaRPr lang="en-US"/>
          </a:p>
        </p:txBody>
      </p:sp>
    </p:spTree>
    <p:extLst>
      <p:ext uri="{BB962C8B-B14F-4D97-AF65-F5344CB8AC3E}">
        <p14:creationId xmlns:p14="http://schemas.microsoft.com/office/powerpoint/2010/main" val="4141307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dirty="0">
              <a:latin typeface="+mj-lt"/>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12</a:t>
            </a:fld>
            <a:endParaRPr lang="en-US"/>
          </a:p>
        </p:txBody>
      </p:sp>
    </p:spTree>
    <p:extLst>
      <p:ext uri="{BB962C8B-B14F-4D97-AF65-F5344CB8AC3E}">
        <p14:creationId xmlns:p14="http://schemas.microsoft.com/office/powerpoint/2010/main" val="2869886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000" dirty="0"/>
          </a:p>
        </p:txBody>
      </p:sp>
      <p:sp>
        <p:nvSpPr>
          <p:cNvPr id="4" name="Slide Number Placeholder 3"/>
          <p:cNvSpPr>
            <a:spLocks noGrp="1"/>
          </p:cNvSpPr>
          <p:nvPr>
            <p:ph type="sldNum" sz="quarter" idx="5"/>
          </p:nvPr>
        </p:nvSpPr>
        <p:spPr/>
        <p:txBody>
          <a:bodyPr/>
          <a:lstStyle/>
          <a:p>
            <a:fld id="{5CCE48A9-E882-924C-9034-480D74388790}" type="slidenum">
              <a:rPr lang="en-US" smtClean="0"/>
              <a:t>13</a:t>
            </a:fld>
            <a:endParaRPr lang="en-US"/>
          </a:p>
        </p:txBody>
      </p:sp>
    </p:spTree>
    <p:extLst>
      <p:ext uri="{BB962C8B-B14F-4D97-AF65-F5344CB8AC3E}">
        <p14:creationId xmlns:p14="http://schemas.microsoft.com/office/powerpoint/2010/main" val="406132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mj-lt"/>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14</a:t>
            </a:fld>
            <a:endParaRPr lang="en-US"/>
          </a:p>
        </p:txBody>
      </p:sp>
    </p:spTree>
    <p:extLst>
      <p:ext uri="{BB962C8B-B14F-4D97-AF65-F5344CB8AC3E}">
        <p14:creationId xmlns:p14="http://schemas.microsoft.com/office/powerpoint/2010/main" val="2017007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E48A9-E882-924C-9034-480D74388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879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E48A9-E882-924C-9034-480D74388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52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latin typeface="+mj-lt"/>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2</a:t>
            </a:fld>
            <a:endParaRPr lang="en-US"/>
          </a:p>
        </p:txBody>
      </p:sp>
    </p:spTree>
    <p:extLst>
      <p:ext uri="{BB962C8B-B14F-4D97-AF65-F5344CB8AC3E}">
        <p14:creationId xmlns:p14="http://schemas.microsoft.com/office/powerpoint/2010/main" val="109934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dirty="0">
              <a:latin typeface="+mj-lt"/>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3</a:t>
            </a:fld>
            <a:endParaRPr lang="en-US"/>
          </a:p>
        </p:txBody>
      </p:sp>
    </p:spTree>
    <p:extLst>
      <p:ext uri="{BB962C8B-B14F-4D97-AF65-F5344CB8AC3E}">
        <p14:creationId xmlns:p14="http://schemas.microsoft.com/office/powerpoint/2010/main" val="203423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pPr>
            <a:endParaRPr lang="en-GB" sz="1000" dirty="0">
              <a:latin typeface="+mj-lt"/>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4</a:t>
            </a:fld>
            <a:endParaRPr lang="en-US"/>
          </a:p>
        </p:txBody>
      </p:sp>
    </p:spTree>
    <p:extLst>
      <p:ext uri="{BB962C8B-B14F-4D97-AF65-F5344CB8AC3E}">
        <p14:creationId xmlns:p14="http://schemas.microsoft.com/office/powerpoint/2010/main" val="6294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endParaRPr lang="en-IE" sz="1000"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5</a:t>
            </a:fld>
            <a:endParaRPr lang="en-US"/>
          </a:p>
        </p:txBody>
      </p:sp>
    </p:spTree>
    <p:extLst>
      <p:ext uri="{BB962C8B-B14F-4D97-AF65-F5344CB8AC3E}">
        <p14:creationId xmlns:p14="http://schemas.microsoft.com/office/powerpoint/2010/main" val="158214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0000"/>
              </a:lnSpc>
              <a:buFont typeface="Symbol" panose="05050102010706020507" pitchFamily="18" charset="2"/>
              <a:buChar char=""/>
            </a:pPr>
            <a:endParaRPr lang="en-GB" sz="85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6</a:t>
            </a:fld>
            <a:endParaRPr lang="en-US"/>
          </a:p>
        </p:txBody>
      </p:sp>
    </p:spTree>
    <p:extLst>
      <p:ext uri="{BB962C8B-B14F-4D97-AF65-F5344CB8AC3E}">
        <p14:creationId xmlns:p14="http://schemas.microsoft.com/office/powerpoint/2010/main" val="61255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dirty="0"/>
          </a:p>
        </p:txBody>
      </p:sp>
      <p:sp>
        <p:nvSpPr>
          <p:cNvPr id="4" name="Slide Number Placeholder 3"/>
          <p:cNvSpPr>
            <a:spLocks noGrp="1"/>
          </p:cNvSpPr>
          <p:nvPr>
            <p:ph type="sldNum" sz="quarter" idx="5"/>
          </p:nvPr>
        </p:nvSpPr>
        <p:spPr/>
        <p:txBody>
          <a:bodyPr/>
          <a:lstStyle/>
          <a:p>
            <a:fld id="{5CCE48A9-E882-924C-9034-480D74388790}" type="slidenum">
              <a:rPr lang="en-US" smtClean="0"/>
              <a:t>7</a:t>
            </a:fld>
            <a:endParaRPr lang="en-US"/>
          </a:p>
        </p:txBody>
      </p:sp>
    </p:spTree>
    <p:extLst>
      <p:ext uri="{BB962C8B-B14F-4D97-AF65-F5344CB8AC3E}">
        <p14:creationId xmlns:p14="http://schemas.microsoft.com/office/powerpoint/2010/main" val="338714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000" dirty="0"/>
          </a:p>
        </p:txBody>
      </p:sp>
      <p:sp>
        <p:nvSpPr>
          <p:cNvPr id="4" name="Slide Number Placeholder 3"/>
          <p:cNvSpPr>
            <a:spLocks noGrp="1"/>
          </p:cNvSpPr>
          <p:nvPr>
            <p:ph type="sldNum" sz="quarter" idx="5"/>
          </p:nvPr>
        </p:nvSpPr>
        <p:spPr/>
        <p:txBody>
          <a:bodyPr/>
          <a:lstStyle/>
          <a:p>
            <a:fld id="{5CCE48A9-E882-924C-9034-480D74388790}" type="slidenum">
              <a:rPr lang="en-US" smtClean="0"/>
              <a:t>8</a:t>
            </a:fld>
            <a:endParaRPr lang="en-US"/>
          </a:p>
        </p:txBody>
      </p:sp>
    </p:spTree>
    <p:extLst>
      <p:ext uri="{BB962C8B-B14F-4D97-AF65-F5344CB8AC3E}">
        <p14:creationId xmlns:p14="http://schemas.microsoft.com/office/powerpoint/2010/main" val="3613189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dirty="0">
              <a:latin typeface="+mj-lt"/>
            </a:endParaRPr>
          </a:p>
        </p:txBody>
      </p:sp>
      <p:sp>
        <p:nvSpPr>
          <p:cNvPr id="4" name="Slide Number Placeholder 3"/>
          <p:cNvSpPr>
            <a:spLocks noGrp="1"/>
          </p:cNvSpPr>
          <p:nvPr>
            <p:ph type="sldNum" sz="quarter" idx="5"/>
          </p:nvPr>
        </p:nvSpPr>
        <p:spPr/>
        <p:txBody>
          <a:bodyPr/>
          <a:lstStyle/>
          <a:p>
            <a:fld id="{5CCE48A9-E882-924C-9034-480D74388790}" type="slidenum">
              <a:rPr lang="en-US" smtClean="0"/>
              <a:t>9</a:t>
            </a:fld>
            <a:endParaRPr lang="en-US"/>
          </a:p>
        </p:txBody>
      </p:sp>
    </p:spTree>
    <p:extLst>
      <p:ext uri="{BB962C8B-B14F-4D97-AF65-F5344CB8AC3E}">
        <p14:creationId xmlns:p14="http://schemas.microsoft.com/office/powerpoint/2010/main" val="3277084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image" Target="../media/image6.emf"/><Relationship Id="rId1" Type="http://schemas.openxmlformats.org/officeDocument/2006/relationships/slideMaster" Target="../slideMasters/slideMaster6.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B329-312E-E539-F1EE-B6087B9E3743}"/>
              </a:ext>
            </a:extLst>
          </p:cNvPr>
          <p:cNvSpPr>
            <a:spLocks noGrp="1"/>
          </p:cNvSpPr>
          <p:nvPr>
            <p:ph type="ctrTitle"/>
          </p:nvPr>
        </p:nvSpPr>
        <p:spPr>
          <a:xfrm>
            <a:off x="648000" y="935645"/>
            <a:ext cx="4681559" cy="1790700"/>
          </a:xfrm>
          <a:prstGeom prst="rect">
            <a:avLst/>
          </a:prstGeom>
        </p:spPr>
        <p:txBody>
          <a:bodyPr anchor="b"/>
          <a:lstStyle>
            <a:lvl1pPr algn="l">
              <a:lnSpc>
                <a:spcPts val="3500"/>
              </a:lnSpc>
              <a:defRPr sz="3700" b="1">
                <a:solidFill>
                  <a:schemeClr val="bg1"/>
                </a:solidFill>
                <a:latin typeface="+mj-lt"/>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7480678-F842-8B3E-40A5-79272CEA5EDD}"/>
              </a:ext>
            </a:extLst>
          </p:cNvPr>
          <p:cNvSpPr>
            <a:spLocks noGrp="1"/>
          </p:cNvSpPr>
          <p:nvPr>
            <p:ph type="subTitle" idx="1" hasCustomPrompt="1"/>
          </p:nvPr>
        </p:nvSpPr>
        <p:spPr>
          <a:xfrm>
            <a:off x="648000" y="2808000"/>
            <a:ext cx="4681559" cy="723387"/>
          </a:xfrm>
          <a:prstGeom prst="rect">
            <a:avLst/>
          </a:prstGeom>
        </p:spPr>
        <p:txBody>
          <a:bodyPr/>
          <a:lstStyle>
            <a:lvl1pPr marL="0" indent="0" algn="l">
              <a:lnSpc>
                <a:spcPts val="2100"/>
              </a:lnSpc>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US" dirty="0"/>
          </a:p>
        </p:txBody>
      </p:sp>
      <p:sp>
        <p:nvSpPr>
          <p:cNvPr id="12" name="Text Placeholder 11">
            <a:extLst>
              <a:ext uri="{FF2B5EF4-FFF2-40B4-BE49-F238E27FC236}">
                <a16:creationId xmlns:a16="http://schemas.microsoft.com/office/drawing/2014/main" id="{39093184-FDCB-29D1-7C40-9CA3A8B5ACA3}"/>
              </a:ext>
            </a:extLst>
          </p:cNvPr>
          <p:cNvSpPr>
            <a:spLocks noGrp="1"/>
          </p:cNvSpPr>
          <p:nvPr>
            <p:ph type="body" sz="quarter" idx="10" hasCustomPrompt="1"/>
          </p:nvPr>
        </p:nvSpPr>
        <p:spPr>
          <a:xfrm>
            <a:off x="648000" y="3908425"/>
            <a:ext cx="4643438" cy="762000"/>
          </a:xfrm>
          <a:prstGeom prst="rect">
            <a:avLst/>
          </a:prstGeom>
        </p:spPr>
        <p:txBody>
          <a:bodyPr/>
          <a:lstStyle>
            <a:lvl1pPr marL="0" indent="0">
              <a:lnSpc>
                <a:spcPts val="1700"/>
              </a:lnSpc>
              <a:buNone/>
              <a:defRPr sz="1600">
                <a:solidFill>
                  <a:schemeClr val="bg1"/>
                </a:solidFill>
              </a:defRPr>
            </a:lvl1pPr>
            <a:lvl2pPr marL="457200" indent="0">
              <a:lnSpc>
                <a:spcPts val="1700"/>
              </a:lnSpc>
              <a:buNone/>
              <a:defRPr sz="1600">
                <a:solidFill>
                  <a:schemeClr val="bg1"/>
                </a:solidFill>
              </a:defRPr>
            </a:lvl2pPr>
            <a:lvl3pPr marL="914400" indent="0">
              <a:lnSpc>
                <a:spcPts val="1700"/>
              </a:lnSpc>
              <a:buNone/>
              <a:defRPr sz="1600">
                <a:solidFill>
                  <a:schemeClr val="bg1"/>
                </a:solidFill>
              </a:defRPr>
            </a:lvl3pPr>
            <a:lvl4pPr marL="1371600" indent="0">
              <a:lnSpc>
                <a:spcPts val="1700"/>
              </a:lnSpc>
              <a:buNone/>
              <a:defRPr sz="1600">
                <a:solidFill>
                  <a:schemeClr val="bg1"/>
                </a:solidFill>
              </a:defRPr>
            </a:lvl4pPr>
            <a:lvl5pPr marL="1828800" indent="0">
              <a:lnSpc>
                <a:spcPts val="1700"/>
              </a:lnSpc>
              <a:buNone/>
              <a:defRPr sz="1600">
                <a:solidFill>
                  <a:schemeClr val="bg1"/>
                </a:solidFill>
              </a:defRPr>
            </a:lvl5pPr>
          </a:lstStyle>
          <a:p>
            <a:pPr lvl="0"/>
            <a:r>
              <a:rPr lang="en-GB" dirty="0"/>
              <a:t>Click to add Authors</a:t>
            </a:r>
          </a:p>
        </p:txBody>
      </p:sp>
    </p:spTree>
    <p:extLst>
      <p:ext uri="{BB962C8B-B14F-4D97-AF65-F5344CB8AC3E}">
        <p14:creationId xmlns:p14="http://schemas.microsoft.com/office/powerpoint/2010/main" val="123132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3D97-1BE7-0AA9-47FF-CE346EB8444E}"/>
              </a:ext>
            </a:extLst>
          </p:cNvPr>
          <p:cNvSpPr>
            <a:spLocks noGrp="1"/>
          </p:cNvSpPr>
          <p:nvPr>
            <p:ph type="title"/>
          </p:nvPr>
        </p:nvSpPr>
        <p:spPr>
          <a:xfrm>
            <a:off x="457199" y="457201"/>
            <a:ext cx="8265459" cy="619126"/>
          </a:xfrm>
          <a:prstGeom prst="rect">
            <a:avLst/>
          </a:prstGeom>
        </p:spPr>
        <p:txBody>
          <a:bodyPr/>
          <a:lstStyle>
            <a:lvl1pPr>
              <a:defRPr sz="3600" b="1"/>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E667004-9E99-2360-7F01-71850198BB98}"/>
              </a:ext>
            </a:extLst>
          </p:cNvPr>
          <p:cNvSpPr>
            <a:spLocks noGrp="1"/>
          </p:cNvSpPr>
          <p:nvPr>
            <p:ph type="body" idx="1"/>
          </p:nvPr>
        </p:nvSpPr>
        <p:spPr>
          <a:xfrm>
            <a:off x="457200" y="1260475"/>
            <a:ext cx="3962399" cy="619125"/>
          </a:xfrm>
          <a:prstGeom prst="rect">
            <a:avLst/>
          </a:prstGeom>
        </p:spPr>
        <p:txBody>
          <a:bodyPr anchor="b"/>
          <a:lstStyle>
            <a:lvl1pPr marL="0" indent="0">
              <a:lnSpc>
                <a:spcPts val="22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5" name="Text Placeholder 4">
            <a:extLst>
              <a:ext uri="{FF2B5EF4-FFF2-40B4-BE49-F238E27FC236}">
                <a16:creationId xmlns:a16="http://schemas.microsoft.com/office/drawing/2014/main" id="{9DF5D61F-120A-BA17-BF80-D12666B1524F}"/>
              </a:ext>
            </a:extLst>
          </p:cNvPr>
          <p:cNvSpPr>
            <a:spLocks noGrp="1"/>
          </p:cNvSpPr>
          <p:nvPr>
            <p:ph type="body" sz="quarter" idx="3"/>
          </p:nvPr>
        </p:nvSpPr>
        <p:spPr>
          <a:xfrm>
            <a:off x="4697037" y="1260475"/>
            <a:ext cx="4002086" cy="619125"/>
          </a:xfrm>
          <a:prstGeom prst="rect">
            <a:avLst/>
          </a:prstGeom>
        </p:spPr>
        <p:txBody>
          <a:bodyPr anchor="b"/>
          <a:lstStyle>
            <a:lvl1pPr marL="0" indent="0">
              <a:lnSpc>
                <a:spcPts val="22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Content Placeholder 2">
            <a:extLst>
              <a:ext uri="{FF2B5EF4-FFF2-40B4-BE49-F238E27FC236}">
                <a16:creationId xmlns:a16="http://schemas.microsoft.com/office/drawing/2014/main" id="{8FC411A1-F9B8-753E-F433-1CFF43554760}"/>
              </a:ext>
            </a:extLst>
          </p:cNvPr>
          <p:cNvSpPr>
            <a:spLocks noGrp="1"/>
          </p:cNvSpPr>
          <p:nvPr>
            <p:ph sz="half" idx="10"/>
          </p:nvPr>
        </p:nvSpPr>
        <p:spPr>
          <a:xfrm>
            <a:off x="457198" y="1995530"/>
            <a:ext cx="3962401" cy="2244776"/>
          </a:xfrm>
          <a:prstGeom prst="rect">
            <a:avLst/>
          </a:prstGeom>
        </p:spPr>
        <p:txBody>
          <a:bodyPr/>
          <a:lstStyle>
            <a:lvl1pPr>
              <a:defRPr sz="2000">
                <a:solidFill>
                  <a:schemeClr val="bg2">
                    <a:lumMod val="10000"/>
                  </a:schemeClr>
                </a:solidFill>
              </a:defRPr>
            </a:lvl1pPr>
            <a:lvl2pPr marL="685800" indent="-228600">
              <a:buFont typeface="Apple Symbols" panose="02000000000000000000" pitchFamily="2" charset="-79"/>
              <a:buChar char="⎼"/>
              <a:defRPr sz="2000">
                <a:solidFill>
                  <a:schemeClr val="bg2">
                    <a:lumMod val="10000"/>
                  </a:schemeClr>
                </a:solidFill>
              </a:defRPr>
            </a:lvl2pPr>
            <a:lvl3pPr>
              <a:defRPr sz="2000">
                <a:solidFill>
                  <a:schemeClr val="bg2">
                    <a:lumMod val="10000"/>
                  </a:schemeClr>
                </a:solidFill>
              </a:defRPr>
            </a:lvl3pPr>
            <a:lvl4pPr marL="1600200" indent="-228600">
              <a:buFont typeface="Apple Symbols" panose="02000000000000000000" pitchFamily="2" charset="-79"/>
              <a:buChar char="⎼"/>
              <a:defRPr sz="2000">
                <a:solidFill>
                  <a:schemeClr val="bg2">
                    <a:lumMod val="10000"/>
                  </a:schemeClr>
                </a:solidFill>
              </a:defRPr>
            </a:lvl4pPr>
            <a:lvl5pPr marL="2057400" indent="-228600">
              <a:buFont typeface="System Font Regular"/>
              <a:buChar char="○"/>
              <a:defRPr sz="2000">
                <a:solidFill>
                  <a:schemeClr val="bg2">
                    <a:lumMod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3">
            <a:extLst>
              <a:ext uri="{FF2B5EF4-FFF2-40B4-BE49-F238E27FC236}">
                <a16:creationId xmlns:a16="http://schemas.microsoft.com/office/drawing/2014/main" id="{0592B4C8-C167-5F0C-C50B-D34E45439D62}"/>
              </a:ext>
            </a:extLst>
          </p:cNvPr>
          <p:cNvSpPr>
            <a:spLocks noGrp="1"/>
          </p:cNvSpPr>
          <p:nvPr>
            <p:ph sz="half" idx="2"/>
          </p:nvPr>
        </p:nvSpPr>
        <p:spPr>
          <a:xfrm>
            <a:off x="4648200" y="1995530"/>
            <a:ext cx="4038602" cy="2244776"/>
          </a:xfrm>
          <a:prstGeom prst="rect">
            <a:avLst/>
          </a:prstGeom>
        </p:spPr>
        <p:txBody>
          <a:bodyPr/>
          <a:lstStyle>
            <a:lvl1pPr>
              <a:defRPr sz="2000">
                <a:solidFill>
                  <a:schemeClr val="bg2">
                    <a:lumMod val="10000"/>
                  </a:schemeClr>
                </a:solidFill>
              </a:defRPr>
            </a:lvl1pPr>
            <a:lvl2pPr marL="685800" indent="-228600">
              <a:buFont typeface="Apple Symbols" panose="02000000000000000000" pitchFamily="2" charset="-79"/>
              <a:buChar char="⎼"/>
              <a:defRPr sz="2000">
                <a:solidFill>
                  <a:schemeClr val="bg2">
                    <a:lumMod val="10000"/>
                  </a:schemeClr>
                </a:solidFill>
              </a:defRPr>
            </a:lvl2pPr>
            <a:lvl3pPr>
              <a:defRPr sz="2000">
                <a:solidFill>
                  <a:schemeClr val="bg2">
                    <a:lumMod val="10000"/>
                  </a:schemeClr>
                </a:solidFill>
              </a:defRPr>
            </a:lvl3pPr>
            <a:lvl4pPr marL="1600200" indent="-228600">
              <a:buFont typeface="Apple Symbols" panose="02000000000000000000" pitchFamily="2" charset="-79"/>
              <a:buChar char="⎼"/>
              <a:defRPr sz="2000">
                <a:solidFill>
                  <a:schemeClr val="bg2">
                    <a:lumMod val="10000"/>
                  </a:schemeClr>
                </a:solidFill>
              </a:defRPr>
            </a:lvl4pPr>
            <a:lvl5pPr marL="2057400" indent="-228600">
              <a:buFont typeface="System Font Regular"/>
              <a:buChar char="○"/>
              <a:defRPr sz="2000">
                <a:solidFill>
                  <a:schemeClr val="bg2">
                    <a:lumMod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999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98BC-5B97-1018-97F4-F41D8063758E}"/>
              </a:ext>
            </a:extLst>
          </p:cNvPr>
          <p:cNvSpPr>
            <a:spLocks noGrp="1"/>
          </p:cNvSpPr>
          <p:nvPr>
            <p:ph type="title"/>
          </p:nvPr>
        </p:nvSpPr>
        <p:spPr>
          <a:xfrm>
            <a:off x="457199" y="457200"/>
            <a:ext cx="8220075" cy="993775"/>
          </a:xfrm>
          <a:prstGeom prst="rect">
            <a:avLst/>
          </a:prstGeom>
        </p:spPr>
        <p:txBody>
          <a:bodyPr/>
          <a:lstStyle>
            <a:lvl1pPr>
              <a:defRPr sz="3600" b="1"/>
            </a:lvl1pPr>
          </a:lstStyle>
          <a:p>
            <a:r>
              <a:rPr lang="en-GB" dirty="0"/>
              <a:t>Click to edit Master title style</a:t>
            </a:r>
            <a:endParaRPr lang="en-US" dirty="0"/>
          </a:p>
        </p:txBody>
      </p:sp>
    </p:spTree>
    <p:extLst>
      <p:ext uri="{BB962C8B-B14F-4D97-AF65-F5344CB8AC3E}">
        <p14:creationId xmlns:p14="http://schemas.microsoft.com/office/powerpoint/2010/main" val="1125847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57E0C8-F716-14CB-F403-50AA30D6BBEB}"/>
              </a:ext>
            </a:extLst>
          </p:cNvPr>
          <p:cNvSpPr>
            <a:spLocks noGrp="1"/>
          </p:cNvSpPr>
          <p:nvPr>
            <p:ph type="title"/>
          </p:nvPr>
        </p:nvSpPr>
        <p:spPr>
          <a:xfrm>
            <a:off x="457200" y="457200"/>
            <a:ext cx="8182838" cy="486000"/>
          </a:xfrm>
          <a:prstGeom prst="rect">
            <a:avLst/>
          </a:prstGeom>
        </p:spPr>
        <p:txBody>
          <a:bodyPr/>
          <a:lstStyle>
            <a:lvl1pPr>
              <a:defRPr sz="3600" b="1">
                <a:solidFill>
                  <a:schemeClr val="tx1"/>
                </a:solidFill>
              </a:defRPr>
            </a:lvl1pPr>
          </a:lstStyle>
          <a:p>
            <a:r>
              <a:rPr lang="en-US" dirty="0"/>
              <a:t>Click to edit Master title style</a:t>
            </a:r>
            <a:endParaRPr lang="en-IE" dirty="0"/>
          </a:p>
        </p:txBody>
      </p:sp>
      <p:sp>
        <p:nvSpPr>
          <p:cNvPr id="5" name="Table Placeholder 4">
            <a:extLst>
              <a:ext uri="{FF2B5EF4-FFF2-40B4-BE49-F238E27FC236}">
                <a16:creationId xmlns:a16="http://schemas.microsoft.com/office/drawing/2014/main" id="{DA150CB1-B5D6-7424-1DB8-BBB77CF1DBAF}"/>
              </a:ext>
            </a:extLst>
          </p:cNvPr>
          <p:cNvSpPr>
            <a:spLocks noGrp="1"/>
          </p:cNvSpPr>
          <p:nvPr>
            <p:ph type="tbl" sz="quarter" idx="14"/>
          </p:nvPr>
        </p:nvSpPr>
        <p:spPr>
          <a:xfrm>
            <a:off x="457200" y="1525748"/>
            <a:ext cx="8182838" cy="2321719"/>
          </a:xfrm>
          <a:prstGeom prst="rect">
            <a:avLst/>
          </a:prstGeom>
        </p:spPr>
        <p:txBody>
          <a:bodyPr lIns="90000">
            <a:normAutofit/>
          </a:bodyPr>
          <a:lstStyle>
            <a:lvl1pPr>
              <a:buNone/>
              <a:defRPr sz="2000"/>
            </a:lvl1pPr>
          </a:lstStyle>
          <a:p>
            <a:endParaRPr lang="en-IE" dirty="0"/>
          </a:p>
        </p:txBody>
      </p:sp>
      <p:sp>
        <p:nvSpPr>
          <p:cNvPr id="6" name="Text Placeholder 6">
            <a:extLst>
              <a:ext uri="{FF2B5EF4-FFF2-40B4-BE49-F238E27FC236}">
                <a16:creationId xmlns:a16="http://schemas.microsoft.com/office/drawing/2014/main" id="{AF8537BF-C27B-4E90-F560-ECC0BCFCDE52}"/>
              </a:ext>
            </a:extLst>
          </p:cNvPr>
          <p:cNvSpPr>
            <a:spLocks noGrp="1"/>
          </p:cNvSpPr>
          <p:nvPr>
            <p:ph type="body" sz="quarter" idx="15" hasCustomPrompt="1"/>
          </p:nvPr>
        </p:nvSpPr>
        <p:spPr>
          <a:xfrm>
            <a:off x="457200" y="3955748"/>
            <a:ext cx="8182838" cy="215503"/>
          </a:xfrm>
          <a:prstGeom prst="rect">
            <a:avLst/>
          </a:prstGeom>
        </p:spPr>
        <p:txBody>
          <a:bodyPr>
            <a:noAutofit/>
          </a:bodyPr>
          <a:lstStyle>
            <a:lvl1pPr>
              <a:buNone/>
              <a:defRPr sz="1200" i="1">
                <a:solidFill>
                  <a:schemeClr val="bg2">
                    <a:lumMod val="10000"/>
                  </a:schemeClr>
                </a:solidFill>
                <a:latin typeface="+mj-lt"/>
              </a:defRPr>
            </a:lvl1pPr>
            <a:lvl2pPr>
              <a:defRPr>
                <a:solidFill>
                  <a:srgbClr val="5D5F66"/>
                </a:solidFill>
              </a:defRPr>
            </a:lvl2pPr>
            <a:lvl3pPr>
              <a:defRPr>
                <a:solidFill>
                  <a:srgbClr val="5D5F66"/>
                </a:solidFill>
              </a:defRPr>
            </a:lvl3pPr>
            <a:lvl4pPr>
              <a:defRPr>
                <a:solidFill>
                  <a:srgbClr val="5D5F66"/>
                </a:solidFill>
              </a:defRPr>
            </a:lvl4pPr>
            <a:lvl5pPr>
              <a:defRPr>
                <a:solidFill>
                  <a:srgbClr val="5D5F66"/>
                </a:solidFill>
              </a:defRPr>
            </a:lvl5pPr>
          </a:lstStyle>
          <a:p>
            <a:pPr lvl="0"/>
            <a:r>
              <a:rPr lang="en-US" dirty="0"/>
              <a:t>Click to edit Master table/diagram credit styles</a:t>
            </a:r>
          </a:p>
        </p:txBody>
      </p:sp>
      <p:sp>
        <p:nvSpPr>
          <p:cNvPr id="8" name="Text Placeholder 7">
            <a:extLst>
              <a:ext uri="{FF2B5EF4-FFF2-40B4-BE49-F238E27FC236}">
                <a16:creationId xmlns:a16="http://schemas.microsoft.com/office/drawing/2014/main" id="{7BEE1A3B-05D6-34D4-17B9-18A568BA56DC}"/>
              </a:ext>
            </a:extLst>
          </p:cNvPr>
          <p:cNvSpPr>
            <a:spLocks noGrp="1"/>
          </p:cNvSpPr>
          <p:nvPr>
            <p:ph type="body" sz="quarter" idx="16" hasCustomPrompt="1"/>
          </p:nvPr>
        </p:nvSpPr>
        <p:spPr>
          <a:xfrm>
            <a:off x="457200" y="1057275"/>
            <a:ext cx="8183563" cy="419100"/>
          </a:xfrm>
          <a:prstGeom prst="rect">
            <a:avLst/>
          </a:prstGeom>
        </p:spPr>
        <p:txBody>
          <a:bodyPr/>
          <a:lstStyle>
            <a:lvl1pPr marL="0" indent="0">
              <a:lnSpc>
                <a:spcPts val="2200"/>
              </a:lnSpc>
              <a:spcBef>
                <a:spcPts val="0"/>
              </a:spcBef>
              <a:spcAft>
                <a:spcPts val="400"/>
              </a:spcAft>
              <a:buNone/>
              <a:defRPr sz="20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dirty="0"/>
              <a:t>Click to edit table heading</a:t>
            </a:r>
            <a:endParaRPr lang="en-US" dirty="0"/>
          </a:p>
        </p:txBody>
      </p:sp>
    </p:spTree>
    <p:extLst>
      <p:ext uri="{BB962C8B-B14F-4D97-AF65-F5344CB8AC3E}">
        <p14:creationId xmlns:p14="http://schemas.microsoft.com/office/powerpoint/2010/main" val="249593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83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A09F-F389-2EE2-2285-DB89C42CFB3A}"/>
              </a:ext>
            </a:extLst>
          </p:cNvPr>
          <p:cNvSpPr>
            <a:spLocks noGrp="1"/>
          </p:cNvSpPr>
          <p:nvPr>
            <p:ph type="title"/>
          </p:nvPr>
        </p:nvSpPr>
        <p:spPr>
          <a:xfrm>
            <a:off x="630238" y="342899"/>
            <a:ext cx="2949575" cy="1476935"/>
          </a:xfrm>
          <a:prstGeom prst="rect">
            <a:avLst/>
          </a:prstGeom>
        </p:spPr>
        <p:txBody>
          <a:bodyPr anchor="t"/>
          <a:lstStyle>
            <a:lvl1pPr>
              <a:lnSpc>
                <a:spcPts val="3400"/>
              </a:lnSpc>
              <a:defRPr sz="3600" b="1"/>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D275684D-9816-325A-F8DC-5D5FA7252EF0}"/>
              </a:ext>
            </a:extLst>
          </p:cNvPr>
          <p:cNvSpPr>
            <a:spLocks noGrp="1"/>
          </p:cNvSpPr>
          <p:nvPr>
            <p:ph type="body" sz="half" idx="2"/>
          </p:nvPr>
        </p:nvSpPr>
        <p:spPr>
          <a:xfrm>
            <a:off x="630238" y="2008094"/>
            <a:ext cx="2949575" cy="2194340"/>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9" name="Content Placeholder 3">
            <a:extLst>
              <a:ext uri="{FF2B5EF4-FFF2-40B4-BE49-F238E27FC236}">
                <a16:creationId xmlns:a16="http://schemas.microsoft.com/office/drawing/2014/main" id="{5937F1CD-355F-03FA-702B-80C4F17A06C6}"/>
              </a:ext>
            </a:extLst>
          </p:cNvPr>
          <p:cNvSpPr>
            <a:spLocks noGrp="1"/>
          </p:cNvSpPr>
          <p:nvPr>
            <p:ph sz="half" idx="10"/>
          </p:nvPr>
        </p:nvSpPr>
        <p:spPr>
          <a:xfrm>
            <a:off x="3863788" y="342900"/>
            <a:ext cx="4823014" cy="3859534"/>
          </a:xfrm>
          <a:prstGeom prst="rect">
            <a:avLst/>
          </a:prstGeom>
        </p:spPr>
        <p:txBody>
          <a:bodyPr/>
          <a:lstStyle>
            <a:lvl1pPr>
              <a:lnSpc>
                <a:spcPts val="2000"/>
              </a:lnSpc>
              <a:spcAft>
                <a:spcPts val="200"/>
              </a:spcAft>
              <a:defRPr sz="2000">
                <a:solidFill>
                  <a:schemeClr val="bg2">
                    <a:lumMod val="10000"/>
                  </a:schemeClr>
                </a:solidFill>
              </a:defRPr>
            </a:lvl1pPr>
            <a:lvl2pPr marL="685800" indent="-228600">
              <a:lnSpc>
                <a:spcPts val="2000"/>
              </a:lnSpc>
              <a:spcAft>
                <a:spcPts val="200"/>
              </a:spcAft>
              <a:buFont typeface="Apple Symbols" panose="02000000000000000000" pitchFamily="2" charset="-79"/>
              <a:buChar char="⎼"/>
              <a:defRPr sz="2000">
                <a:solidFill>
                  <a:schemeClr val="bg2">
                    <a:lumMod val="10000"/>
                  </a:schemeClr>
                </a:solidFill>
              </a:defRPr>
            </a:lvl2pPr>
            <a:lvl3pPr>
              <a:lnSpc>
                <a:spcPts val="2000"/>
              </a:lnSpc>
              <a:spcAft>
                <a:spcPts val="200"/>
              </a:spcAft>
              <a:defRPr sz="2000">
                <a:solidFill>
                  <a:schemeClr val="bg2">
                    <a:lumMod val="10000"/>
                  </a:schemeClr>
                </a:solidFill>
              </a:defRPr>
            </a:lvl3pPr>
            <a:lvl4pPr marL="1600200" indent="-228600">
              <a:lnSpc>
                <a:spcPts val="2000"/>
              </a:lnSpc>
              <a:spcAft>
                <a:spcPts val="200"/>
              </a:spcAft>
              <a:buFont typeface="Apple Symbols" panose="02000000000000000000" pitchFamily="2" charset="-79"/>
              <a:buChar char="⎼"/>
              <a:defRPr sz="2000">
                <a:solidFill>
                  <a:schemeClr val="bg2">
                    <a:lumMod val="10000"/>
                  </a:schemeClr>
                </a:solidFill>
              </a:defRPr>
            </a:lvl4pPr>
            <a:lvl5pPr marL="2057400" indent="-228600">
              <a:lnSpc>
                <a:spcPts val="2000"/>
              </a:lnSpc>
              <a:spcAft>
                <a:spcPts val="200"/>
              </a:spcAft>
              <a:buFont typeface="System Font Regular"/>
              <a:buChar char="○"/>
              <a:defRPr sz="2000">
                <a:solidFill>
                  <a:schemeClr val="bg2">
                    <a:lumMod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68585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8B33-21E7-A6C4-D531-FF5357BBB937}"/>
              </a:ext>
            </a:extLst>
          </p:cNvPr>
          <p:cNvSpPr>
            <a:spLocks noGrp="1"/>
          </p:cNvSpPr>
          <p:nvPr>
            <p:ph type="title"/>
          </p:nvPr>
        </p:nvSpPr>
        <p:spPr>
          <a:xfrm>
            <a:off x="457200" y="457200"/>
            <a:ext cx="8229600" cy="517712"/>
          </a:xfrm>
          <a:prstGeom prst="rect">
            <a:avLst/>
          </a:prstGeom>
        </p:spPr>
        <p:txBody>
          <a:bodyPr anchor="t"/>
          <a:lstStyle>
            <a:lvl1pPr>
              <a:lnSpc>
                <a:spcPts val="3700"/>
              </a:lnSpc>
              <a:defRPr sz="3600" b="1"/>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562197F-78BD-1899-72EC-8120E895359D}"/>
              </a:ext>
            </a:extLst>
          </p:cNvPr>
          <p:cNvSpPr>
            <a:spLocks noGrp="1"/>
          </p:cNvSpPr>
          <p:nvPr>
            <p:ph type="pic" idx="1"/>
          </p:nvPr>
        </p:nvSpPr>
        <p:spPr>
          <a:xfrm>
            <a:off x="4057650" y="1367999"/>
            <a:ext cx="4629150" cy="28454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D59AD5-65BB-8273-E523-EC982550F1C8}"/>
              </a:ext>
            </a:extLst>
          </p:cNvPr>
          <p:cNvSpPr>
            <a:spLocks noGrp="1"/>
          </p:cNvSpPr>
          <p:nvPr>
            <p:ph type="body" sz="half" idx="2"/>
          </p:nvPr>
        </p:nvSpPr>
        <p:spPr>
          <a:xfrm>
            <a:off x="457200" y="1368000"/>
            <a:ext cx="3352800" cy="2845413"/>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60761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CE22D-1A14-24F1-80D7-3A6B5485084F}"/>
              </a:ext>
            </a:extLst>
          </p:cNvPr>
          <p:cNvSpPr>
            <a:spLocks noGrp="1"/>
          </p:cNvSpPr>
          <p:nvPr>
            <p:ph type="ctrTitle" hasCustomPrompt="1"/>
          </p:nvPr>
        </p:nvSpPr>
        <p:spPr>
          <a:xfrm>
            <a:off x="648000" y="155180"/>
            <a:ext cx="6858000" cy="1790700"/>
          </a:xfrm>
          <a:prstGeom prst="rect">
            <a:avLst/>
          </a:prstGeom>
        </p:spPr>
        <p:txBody>
          <a:bodyPr anchor="b"/>
          <a:lstStyle>
            <a:lvl1pPr algn="l">
              <a:defRPr sz="6000">
                <a:solidFill>
                  <a:schemeClr val="accent1"/>
                </a:solidFill>
              </a:defRPr>
            </a:lvl1pPr>
          </a:lstStyle>
          <a:p>
            <a:r>
              <a:rPr lang="en-GB" dirty="0"/>
              <a:t>Thank you</a:t>
            </a:r>
            <a:endParaRPr lang="en-US" dirty="0"/>
          </a:p>
        </p:txBody>
      </p:sp>
    </p:spTree>
    <p:extLst>
      <p:ext uri="{BB962C8B-B14F-4D97-AF65-F5344CB8AC3E}">
        <p14:creationId xmlns:p14="http://schemas.microsoft.com/office/powerpoint/2010/main" val="2595012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731061-683F-47EA-28F6-DCC17FEC234D}"/>
              </a:ext>
            </a:extLst>
          </p:cNvPr>
          <p:cNvGrpSpPr/>
          <p:nvPr userDrawn="1"/>
        </p:nvGrpSpPr>
        <p:grpSpPr>
          <a:xfrm>
            <a:off x="3750365" y="395633"/>
            <a:ext cx="1628085" cy="2874617"/>
            <a:chOff x="3750365" y="395633"/>
            <a:chExt cx="1628085" cy="2874617"/>
          </a:xfrm>
        </p:grpSpPr>
        <p:pic>
          <p:nvPicPr>
            <p:cNvPr id="8" name="Picture 7">
              <a:extLst>
                <a:ext uri="{FF2B5EF4-FFF2-40B4-BE49-F238E27FC236}">
                  <a16:creationId xmlns:a16="http://schemas.microsoft.com/office/drawing/2014/main" id="{AF29DB97-214B-0BAB-65E4-4C301E6BEC06}"/>
                </a:ext>
              </a:extLst>
            </p:cNvPr>
            <p:cNvPicPr>
              <a:picLocks noChangeAspect="1"/>
            </p:cNvPicPr>
            <p:nvPr/>
          </p:nvPicPr>
          <p:blipFill>
            <a:blip r:embed="rId2"/>
            <a:stretch>
              <a:fillRect/>
            </a:stretch>
          </p:blipFill>
          <p:spPr>
            <a:xfrm>
              <a:off x="3765550" y="1873250"/>
              <a:ext cx="1612900" cy="1397000"/>
            </a:xfrm>
            <a:prstGeom prst="rect">
              <a:avLst/>
            </a:prstGeom>
          </p:spPr>
        </p:pic>
        <p:pic>
          <p:nvPicPr>
            <p:cNvPr id="9" name="Picture 8">
              <a:extLst>
                <a:ext uri="{FF2B5EF4-FFF2-40B4-BE49-F238E27FC236}">
                  <a16:creationId xmlns:a16="http://schemas.microsoft.com/office/drawing/2014/main" id="{5CE903F8-8059-D215-3E05-2AE260020744}"/>
                </a:ext>
              </a:extLst>
            </p:cNvPr>
            <p:cNvPicPr>
              <a:picLocks noChangeAspect="1"/>
            </p:cNvPicPr>
            <p:nvPr/>
          </p:nvPicPr>
          <p:blipFill>
            <a:blip r:embed="rId3"/>
            <a:stretch>
              <a:fillRect/>
            </a:stretch>
          </p:blipFill>
          <p:spPr>
            <a:xfrm>
              <a:off x="3750365" y="395633"/>
              <a:ext cx="1612900" cy="1397000"/>
            </a:xfrm>
            <a:prstGeom prst="rect">
              <a:avLst/>
            </a:prstGeom>
          </p:spPr>
        </p:pic>
      </p:grpSp>
      <p:grpSp>
        <p:nvGrpSpPr>
          <p:cNvPr id="10" name="Group 9">
            <a:extLst>
              <a:ext uri="{FF2B5EF4-FFF2-40B4-BE49-F238E27FC236}">
                <a16:creationId xmlns:a16="http://schemas.microsoft.com/office/drawing/2014/main" id="{B3AFEB97-4547-51A6-4026-4C44E4E2EE42}"/>
              </a:ext>
            </a:extLst>
          </p:cNvPr>
          <p:cNvGrpSpPr/>
          <p:nvPr userDrawn="1"/>
        </p:nvGrpSpPr>
        <p:grpSpPr>
          <a:xfrm>
            <a:off x="5051011" y="1134442"/>
            <a:ext cx="1612900" cy="2881795"/>
            <a:chOff x="5051011" y="1134442"/>
            <a:chExt cx="1612900" cy="2881795"/>
          </a:xfrm>
        </p:grpSpPr>
        <p:pic>
          <p:nvPicPr>
            <p:cNvPr id="11" name="Picture 10">
              <a:extLst>
                <a:ext uri="{FF2B5EF4-FFF2-40B4-BE49-F238E27FC236}">
                  <a16:creationId xmlns:a16="http://schemas.microsoft.com/office/drawing/2014/main" id="{CC9FBA5E-4E89-78CB-70F8-B72217C43DBE}"/>
                </a:ext>
              </a:extLst>
            </p:cNvPr>
            <p:cNvPicPr>
              <a:picLocks noChangeAspect="1"/>
            </p:cNvPicPr>
            <p:nvPr/>
          </p:nvPicPr>
          <p:blipFill>
            <a:blip r:embed="rId4"/>
            <a:stretch>
              <a:fillRect/>
            </a:stretch>
          </p:blipFill>
          <p:spPr>
            <a:xfrm>
              <a:off x="5051011" y="1134442"/>
              <a:ext cx="1612900" cy="1397000"/>
            </a:xfrm>
            <a:prstGeom prst="rect">
              <a:avLst/>
            </a:prstGeom>
          </p:spPr>
        </p:pic>
        <p:pic>
          <p:nvPicPr>
            <p:cNvPr id="12" name="Picture 11">
              <a:extLst>
                <a:ext uri="{FF2B5EF4-FFF2-40B4-BE49-F238E27FC236}">
                  <a16:creationId xmlns:a16="http://schemas.microsoft.com/office/drawing/2014/main" id="{D7623DEF-A517-3D8C-A6F0-ECA5C18ECDD5}"/>
                </a:ext>
              </a:extLst>
            </p:cNvPr>
            <p:cNvPicPr>
              <a:picLocks noChangeAspect="1"/>
            </p:cNvPicPr>
            <p:nvPr/>
          </p:nvPicPr>
          <p:blipFill>
            <a:blip r:embed="rId5"/>
            <a:stretch>
              <a:fillRect/>
            </a:stretch>
          </p:blipFill>
          <p:spPr>
            <a:xfrm>
              <a:off x="5051011" y="2619237"/>
              <a:ext cx="1612900" cy="1397000"/>
            </a:xfrm>
            <a:prstGeom prst="rect">
              <a:avLst/>
            </a:prstGeom>
          </p:spPr>
        </p:pic>
      </p:grpSp>
      <p:grpSp>
        <p:nvGrpSpPr>
          <p:cNvPr id="13" name="Group 12">
            <a:extLst>
              <a:ext uri="{FF2B5EF4-FFF2-40B4-BE49-F238E27FC236}">
                <a16:creationId xmlns:a16="http://schemas.microsoft.com/office/drawing/2014/main" id="{9F1DEAC4-3EE0-A7D2-FC8D-8B9F38273F21}"/>
              </a:ext>
            </a:extLst>
          </p:cNvPr>
          <p:cNvGrpSpPr/>
          <p:nvPr userDrawn="1"/>
        </p:nvGrpSpPr>
        <p:grpSpPr>
          <a:xfrm>
            <a:off x="6331778" y="395633"/>
            <a:ext cx="2191303" cy="2874617"/>
            <a:chOff x="6331778" y="395633"/>
            <a:chExt cx="2191303" cy="2874617"/>
          </a:xfrm>
        </p:grpSpPr>
        <p:pic>
          <p:nvPicPr>
            <p:cNvPr id="14" name="Picture 13">
              <a:extLst>
                <a:ext uri="{FF2B5EF4-FFF2-40B4-BE49-F238E27FC236}">
                  <a16:creationId xmlns:a16="http://schemas.microsoft.com/office/drawing/2014/main" id="{C258BA7C-CFA9-C113-2636-3A280EB99427}"/>
                </a:ext>
              </a:extLst>
            </p:cNvPr>
            <p:cNvPicPr>
              <a:picLocks noChangeAspect="1"/>
            </p:cNvPicPr>
            <p:nvPr/>
          </p:nvPicPr>
          <p:blipFill>
            <a:blip r:embed="rId6"/>
            <a:stretch>
              <a:fillRect/>
            </a:stretch>
          </p:blipFill>
          <p:spPr>
            <a:xfrm>
              <a:off x="6331778" y="1873250"/>
              <a:ext cx="1612900" cy="1397000"/>
            </a:xfrm>
            <a:prstGeom prst="rect">
              <a:avLst/>
            </a:prstGeom>
          </p:spPr>
        </p:pic>
        <p:pic>
          <p:nvPicPr>
            <p:cNvPr id="15" name="Picture 14">
              <a:extLst>
                <a:ext uri="{FF2B5EF4-FFF2-40B4-BE49-F238E27FC236}">
                  <a16:creationId xmlns:a16="http://schemas.microsoft.com/office/drawing/2014/main" id="{90B3976A-03D3-2B38-EDD8-1989BFD99352}"/>
                </a:ext>
              </a:extLst>
            </p:cNvPr>
            <p:cNvPicPr>
              <a:picLocks noChangeAspect="1"/>
            </p:cNvPicPr>
            <p:nvPr/>
          </p:nvPicPr>
          <p:blipFill>
            <a:blip r:embed="rId7"/>
            <a:stretch>
              <a:fillRect/>
            </a:stretch>
          </p:blipFill>
          <p:spPr>
            <a:xfrm>
              <a:off x="6331778" y="395633"/>
              <a:ext cx="1612900" cy="1397000"/>
            </a:xfrm>
            <a:prstGeom prst="rect">
              <a:avLst/>
            </a:prstGeom>
          </p:spPr>
        </p:pic>
        <p:pic>
          <p:nvPicPr>
            <p:cNvPr id="16" name="Picture 15">
              <a:extLst>
                <a:ext uri="{FF2B5EF4-FFF2-40B4-BE49-F238E27FC236}">
                  <a16:creationId xmlns:a16="http://schemas.microsoft.com/office/drawing/2014/main" id="{E7A84BB3-B31C-1B81-A60D-F5732695CC8E}"/>
                </a:ext>
              </a:extLst>
            </p:cNvPr>
            <p:cNvPicPr>
              <a:picLocks noChangeAspect="1"/>
            </p:cNvPicPr>
            <p:nvPr/>
          </p:nvPicPr>
          <p:blipFill>
            <a:blip r:embed="rId8"/>
            <a:stretch>
              <a:fillRect/>
            </a:stretch>
          </p:blipFill>
          <p:spPr>
            <a:xfrm>
              <a:off x="7608681" y="1432892"/>
              <a:ext cx="914400" cy="800100"/>
            </a:xfrm>
            <a:prstGeom prst="rect">
              <a:avLst/>
            </a:prstGeom>
          </p:spPr>
        </p:pic>
      </p:grpSp>
      <p:grpSp>
        <p:nvGrpSpPr>
          <p:cNvPr id="17" name="Group 16">
            <a:extLst>
              <a:ext uri="{FF2B5EF4-FFF2-40B4-BE49-F238E27FC236}">
                <a16:creationId xmlns:a16="http://schemas.microsoft.com/office/drawing/2014/main" id="{D351B55F-940C-6147-AA5B-8BEDD6D746CB}"/>
              </a:ext>
            </a:extLst>
          </p:cNvPr>
          <p:cNvGrpSpPr/>
          <p:nvPr userDrawn="1"/>
        </p:nvGrpSpPr>
        <p:grpSpPr>
          <a:xfrm>
            <a:off x="602973" y="388455"/>
            <a:ext cx="2191303" cy="2888974"/>
            <a:chOff x="602973" y="388455"/>
            <a:chExt cx="2191303" cy="2888974"/>
          </a:xfrm>
        </p:grpSpPr>
        <p:pic>
          <p:nvPicPr>
            <p:cNvPr id="18" name="Picture 17">
              <a:extLst>
                <a:ext uri="{FF2B5EF4-FFF2-40B4-BE49-F238E27FC236}">
                  <a16:creationId xmlns:a16="http://schemas.microsoft.com/office/drawing/2014/main" id="{218B0900-E8BE-36C1-C1FF-DD1EAC80E6D3}"/>
                </a:ext>
              </a:extLst>
            </p:cNvPr>
            <p:cNvPicPr>
              <a:picLocks noChangeAspect="1"/>
            </p:cNvPicPr>
            <p:nvPr/>
          </p:nvPicPr>
          <p:blipFill>
            <a:blip r:embed="rId9"/>
            <a:stretch>
              <a:fillRect/>
            </a:stretch>
          </p:blipFill>
          <p:spPr>
            <a:xfrm>
              <a:off x="1181376" y="1880429"/>
              <a:ext cx="1612900" cy="1397000"/>
            </a:xfrm>
            <a:prstGeom prst="rect">
              <a:avLst/>
            </a:prstGeom>
          </p:spPr>
        </p:pic>
        <p:pic>
          <p:nvPicPr>
            <p:cNvPr id="19" name="Picture 18">
              <a:extLst>
                <a:ext uri="{FF2B5EF4-FFF2-40B4-BE49-F238E27FC236}">
                  <a16:creationId xmlns:a16="http://schemas.microsoft.com/office/drawing/2014/main" id="{D9F681E2-5C3F-B874-8CF7-15AFDF653A6C}"/>
                </a:ext>
              </a:extLst>
            </p:cNvPr>
            <p:cNvPicPr>
              <a:picLocks noChangeAspect="1"/>
            </p:cNvPicPr>
            <p:nvPr/>
          </p:nvPicPr>
          <p:blipFill>
            <a:blip r:embed="rId10"/>
            <a:stretch>
              <a:fillRect/>
            </a:stretch>
          </p:blipFill>
          <p:spPr>
            <a:xfrm>
              <a:off x="1181376" y="388455"/>
              <a:ext cx="1612900" cy="1397000"/>
            </a:xfrm>
            <a:prstGeom prst="rect">
              <a:avLst/>
            </a:prstGeom>
          </p:spPr>
        </p:pic>
        <p:pic>
          <p:nvPicPr>
            <p:cNvPr id="20" name="Picture 19">
              <a:extLst>
                <a:ext uri="{FF2B5EF4-FFF2-40B4-BE49-F238E27FC236}">
                  <a16:creationId xmlns:a16="http://schemas.microsoft.com/office/drawing/2014/main" id="{9C4D4249-90B8-9738-825F-1625EC4EB290}"/>
                </a:ext>
              </a:extLst>
            </p:cNvPr>
            <p:cNvPicPr>
              <a:picLocks noChangeAspect="1"/>
            </p:cNvPicPr>
            <p:nvPr/>
          </p:nvPicPr>
          <p:blipFill>
            <a:blip r:embed="rId11"/>
            <a:stretch>
              <a:fillRect/>
            </a:stretch>
          </p:blipFill>
          <p:spPr>
            <a:xfrm>
              <a:off x="602973" y="1434273"/>
              <a:ext cx="914400" cy="800100"/>
            </a:xfrm>
            <a:prstGeom prst="rect">
              <a:avLst/>
            </a:prstGeom>
          </p:spPr>
        </p:pic>
      </p:grpSp>
      <p:grpSp>
        <p:nvGrpSpPr>
          <p:cNvPr id="21" name="Group 20">
            <a:extLst>
              <a:ext uri="{FF2B5EF4-FFF2-40B4-BE49-F238E27FC236}">
                <a16:creationId xmlns:a16="http://schemas.microsoft.com/office/drawing/2014/main" id="{5391E6B9-9E02-83E4-9A85-9AF2C90DDE70}"/>
              </a:ext>
            </a:extLst>
          </p:cNvPr>
          <p:cNvGrpSpPr/>
          <p:nvPr userDrawn="1"/>
        </p:nvGrpSpPr>
        <p:grpSpPr>
          <a:xfrm>
            <a:off x="1793461" y="487847"/>
            <a:ext cx="2299529" cy="3588577"/>
            <a:chOff x="1793461" y="487847"/>
            <a:chExt cx="2299529" cy="3588577"/>
          </a:xfrm>
        </p:grpSpPr>
        <p:pic>
          <p:nvPicPr>
            <p:cNvPr id="22" name="Picture 21">
              <a:extLst>
                <a:ext uri="{FF2B5EF4-FFF2-40B4-BE49-F238E27FC236}">
                  <a16:creationId xmlns:a16="http://schemas.microsoft.com/office/drawing/2014/main" id="{41AFDE97-00E3-95C9-A797-B7DE24CA6AF4}"/>
                </a:ext>
              </a:extLst>
            </p:cNvPr>
            <p:cNvPicPr>
              <a:picLocks noChangeAspect="1"/>
            </p:cNvPicPr>
            <p:nvPr/>
          </p:nvPicPr>
          <p:blipFill>
            <a:blip r:embed="rId12"/>
            <a:stretch>
              <a:fillRect/>
            </a:stretch>
          </p:blipFill>
          <p:spPr>
            <a:xfrm>
              <a:off x="2460211" y="1134442"/>
              <a:ext cx="1612900" cy="1397000"/>
            </a:xfrm>
            <a:prstGeom prst="rect">
              <a:avLst/>
            </a:prstGeom>
          </p:spPr>
        </p:pic>
        <p:pic>
          <p:nvPicPr>
            <p:cNvPr id="23" name="Picture 22">
              <a:extLst>
                <a:ext uri="{FF2B5EF4-FFF2-40B4-BE49-F238E27FC236}">
                  <a16:creationId xmlns:a16="http://schemas.microsoft.com/office/drawing/2014/main" id="{F0064F06-CD90-C1A4-A2EC-C5DBFF3FE9D0}"/>
                </a:ext>
              </a:extLst>
            </p:cNvPr>
            <p:cNvPicPr>
              <a:picLocks noChangeAspect="1"/>
            </p:cNvPicPr>
            <p:nvPr/>
          </p:nvPicPr>
          <p:blipFill>
            <a:blip r:embed="rId13"/>
            <a:stretch>
              <a:fillRect/>
            </a:stretch>
          </p:blipFill>
          <p:spPr>
            <a:xfrm>
              <a:off x="2480090" y="2619237"/>
              <a:ext cx="1612900" cy="1397000"/>
            </a:xfrm>
            <a:prstGeom prst="rect">
              <a:avLst/>
            </a:prstGeom>
          </p:spPr>
        </p:pic>
        <p:pic>
          <p:nvPicPr>
            <p:cNvPr id="24" name="Picture 23">
              <a:extLst>
                <a:ext uri="{FF2B5EF4-FFF2-40B4-BE49-F238E27FC236}">
                  <a16:creationId xmlns:a16="http://schemas.microsoft.com/office/drawing/2014/main" id="{62C1F2EC-3381-C023-38D7-BA07499A129C}"/>
                </a:ext>
              </a:extLst>
            </p:cNvPr>
            <p:cNvPicPr>
              <a:picLocks noChangeAspect="1"/>
            </p:cNvPicPr>
            <p:nvPr/>
          </p:nvPicPr>
          <p:blipFill>
            <a:blip r:embed="rId14"/>
            <a:stretch>
              <a:fillRect/>
            </a:stretch>
          </p:blipFill>
          <p:spPr>
            <a:xfrm>
              <a:off x="1793461" y="3365224"/>
              <a:ext cx="812800" cy="711200"/>
            </a:xfrm>
            <a:prstGeom prst="rect">
              <a:avLst/>
            </a:prstGeom>
          </p:spPr>
        </p:pic>
        <p:pic>
          <p:nvPicPr>
            <p:cNvPr id="25" name="Picture 24">
              <a:extLst>
                <a:ext uri="{FF2B5EF4-FFF2-40B4-BE49-F238E27FC236}">
                  <a16:creationId xmlns:a16="http://schemas.microsoft.com/office/drawing/2014/main" id="{D879AEB1-7799-D9B8-2661-9C643F926BE6}"/>
                </a:ext>
              </a:extLst>
            </p:cNvPr>
            <p:cNvPicPr>
              <a:picLocks noChangeAspect="1"/>
            </p:cNvPicPr>
            <p:nvPr/>
          </p:nvPicPr>
          <p:blipFill>
            <a:blip r:embed="rId15"/>
            <a:stretch>
              <a:fillRect/>
            </a:stretch>
          </p:blipFill>
          <p:spPr>
            <a:xfrm>
              <a:off x="2724979" y="487847"/>
              <a:ext cx="647700" cy="558800"/>
            </a:xfrm>
            <a:prstGeom prst="rect">
              <a:avLst/>
            </a:prstGeom>
          </p:spPr>
        </p:pic>
      </p:grpSp>
    </p:spTree>
    <p:extLst>
      <p:ext uri="{BB962C8B-B14F-4D97-AF65-F5344CB8AC3E}">
        <p14:creationId xmlns:p14="http://schemas.microsoft.com/office/powerpoint/2010/main" val="30103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15000"/>
                            </p:stCondLst>
                            <p:childTnLst>
                              <p:par>
                                <p:cTn id="11" presetID="1" presetClass="entr" presetSubtype="0" fill="hold" nodeType="afterEffect">
                                  <p:stCondLst>
                                    <p:cond delay="2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35000"/>
                            </p:stCondLst>
                            <p:childTnLst>
                              <p:par>
                                <p:cTn id="14" presetID="1" presetClass="entr" presetSubtype="0" fill="hold" nodeType="afterEffect">
                                  <p:stCondLst>
                                    <p:cond delay="15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00"/>
                            </p:stCondLst>
                            <p:childTnLst>
                              <p:par>
                                <p:cTn id="17" presetID="1" presetClass="entr" presetSubtype="0" fill="hold" nodeType="afterEffect">
                                  <p:stCondLst>
                                    <p:cond delay="10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5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09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D776-0B35-BAE4-C69F-E445E8820303}"/>
              </a:ext>
            </a:extLst>
          </p:cNvPr>
          <p:cNvSpPr>
            <a:spLocks noGrp="1"/>
          </p:cNvSpPr>
          <p:nvPr>
            <p:ph type="ctrTitle" hasCustomPrompt="1"/>
          </p:nvPr>
        </p:nvSpPr>
        <p:spPr>
          <a:xfrm>
            <a:off x="648000" y="555812"/>
            <a:ext cx="4766682" cy="3585881"/>
          </a:xfrm>
          <a:prstGeom prst="rect">
            <a:avLst/>
          </a:prstGeom>
        </p:spPr>
        <p:txBody>
          <a:bodyPr anchor="ctr"/>
          <a:lstStyle>
            <a:lvl1pPr algn="l">
              <a:lnSpc>
                <a:spcPts val="3500"/>
              </a:lnSpc>
              <a:defRPr sz="3700" b="1">
                <a:solidFill>
                  <a:schemeClr val="tx1"/>
                </a:solidFill>
              </a:defRPr>
            </a:lvl1pPr>
          </a:lstStyle>
          <a:p>
            <a:r>
              <a:rPr lang="en-GB" dirty="0"/>
              <a:t>Click to edit section divider</a:t>
            </a:r>
            <a:endParaRPr lang="en-US" dirty="0"/>
          </a:p>
        </p:txBody>
      </p:sp>
    </p:spTree>
    <p:extLst>
      <p:ext uri="{BB962C8B-B14F-4D97-AF65-F5344CB8AC3E}">
        <p14:creationId xmlns:p14="http://schemas.microsoft.com/office/powerpoint/2010/main" val="147487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B329-312E-E539-F1EE-B6087B9E3743}"/>
              </a:ext>
            </a:extLst>
          </p:cNvPr>
          <p:cNvSpPr>
            <a:spLocks noGrp="1"/>
          </p:cNvSpPr>
          <p:nvPr>
            <p:ph type="ctrTitle"/>
          </p:nvPr>
        </p:nvSpPr>
        <p:spPr>
          <a:xfrm>
            <a:off x="648000" y="935645"/>
            <a:ext cx="4681559" cy="1790700"/>
          </a:xfrm>
          <a:prstGeom prst="rect">
            <a:avLst/>
          </a:prstGeom>
        </p:spPr>
        <p:txBody>
          <a:bodyPr anchor="b"/>
          <a:lstStyle>
            <a:lvl1pPr algn="l">
              <a:lnSpc>
                <a:spcPts val="3500"/>
              </a:lnSpc>
              <a:defRPr sz="3700" b="1">
                <a:solidFill>
                  <a:schemeClr val="bg1"/>
                </a:solidFill>
                <a:latin typeface="+mj-lt"/>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7480678-F842-8B3E-40A5-79272CEA5EDD}"/>
              </a:ext>
            </a:extLst>
          </p:cNvPr>
          <p:cNvSpPr>
            <a:spLocks noGrp="1"/>
          </p:cNvSpPr>
          <p:nvPr>
            <p:ph type="subTitle" idx="1" hasCustomPrompt="1"/>
          </p:nvPr>
        </p:nvSpPr>
        <p:spPr>
          <a:xfrm>
            <a:off x="648000" y="2808000"/>
            <a:ext cx="4681559" cy="723387"/>
          </a:xfrm>
          <a:prstGeom prst="rect">
            <a:avLst/>
          </a:prstGeom>
        </p:spPr>
        <p:txBody>
          <a:bodyPr/>
          <a:lstStyle>
            <a:lvl1pPr marL="0" indent="0" algn="l">
              <a:lnSpc>
                <a:spcPts val="2100"/>
              </a:lnSpc>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US" dirty="0"/>
          </a:p>
        </p:txBody>
      </p:sp>
      <p:sp>
        <p:nvSpPr>
          <p:cNvPr id="12" name="Text Placeholder 11">
            <a:extLst>
              <a:ext uri="{FF2B5EF4-FFF2-40B4-BE49-F238E27FC236}">
                <a16:creationId xmlns:a16="http://schemas.microsoft.com/office/drawing/2014/main" id="{39093184-FDCB-29D1-7C40-9CA3A8B5ACA3}"/>
              </a:ext>
            </a:extLst>
          </p:cNvPr>
          <p:cNvSpPr>
            <a:spLocks noGrp="1"/>
          </p:cNvSpPr>
          <p:nvPr>
            <p:ph type="body" sz="quarter" idx="10" hasCustomPrompt="1"/>
          </p:nvPr>
        </p:nvSpPr>
        <p:spPr>
          <a:xfrm>
            <a:off x="648000" y="3908425"/>
            <a:ext cx="4643438" cy="762000"/>
          </a:xfrm>
          <a:prstGeom prst="rect">
            <a:avLst/>
          </a:prstGeom>
        </p:spPr>
        <p:txBody>
          <a:bodyPr/>
          <a:lstStyle>
            <a:lvl1pPr marL="0" indent="0">
              <a:lnSpc>
                <a:spcPts val="1700"/>
              </a:lnSpc>
              <a:buNone/>
              <a:defRPr sz="1600">
                <a:solidFill>
                  <a:schemeClr val="bg1"/>
                </a:solidFill>
              </a:defRPr>
            </a:lvl1pPr>
            <a:lvl2pPr marL="457200" indent="0">
              <a:lnSpc>
                <a:spcPts val="1700"/>
              </a:lnSpc>
              <a:buNone/>
              <a:defRPr sz="1600">
                <a:solidFill>
                  <a:schemeClr val="bg1"/>
                </a:solidFill>
              </a:defRPr>
            </a:lvl2pPr>
            <a:lvl3pPr marL="914400" indent="0">
              <a:lnSpc>
                <a:spcPts val="1700"/>
              </a:lnSpc>
              <a:buNone/>
              <a:defRPr sz="1600">
                <a:solidFill>
                  <a:schemeClr val="bg1"/>
                </a:solidFill>
              </a:defRPr>
            </a:lvl3pPr>
            <a:lvl4pPr marL="1371600" indent="0">
              <a:lnSpc>
                <a:spcPts val="1700"/>
              </a:lnSpc>
              <a:buNone/>
              <a:defRPr sz="1600">
                <a:solidFill>
                  <a:schemeClr val="bg1"/>
                </a:solidFill>
              </a:defRPr>
            </a:lvl4pPr>
            <a:lvl5pPr marL="1828800" indent="0">
              <a:lnSpc>
                <a:spcPts val="1700"/>
              </a:lnSpc>
              <a:buNone/>
              <a:defRPr sz="1600">
                <a:solidFill>
                  <a:schemeClr val="bg1"/>
                </a:solidFill>
              </a:defRPr>
            </a:lvl5pPr>
          </a:lstStyle>
          <a:p>
            <a:pPr lvl="0"/>
            <a:r>
              <a:rPr lang="en-GB" dirty="0"/>
              <a:t>Click to add Authors</a:t>
            </a:r>
          </a:p>
        </p:txBody>
      </p:sp>
    </p:spTree>
    <p:extLst>
      <p:ext uri="{BB962C8B-B14F-4D97-AF65-F5344CB8AC3E}">
        <p14:creationId xmlns:p14="http://schemas.microsoft.com/office/powerpoint/2010/main" val="218613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8E96B1-5031-4BB4-896C-1522B44253BC}"/>
              </a:ext>
            </a:extLst>
          </p:cNvPr>
          <p:cNvSpPr>
            <a:spLocks noGrp="1"/>
          </p:cNvSpPr>
          <p:nvPr>
            <p:ph type="ctrTitle" hasCustomPrompt="1"/>
          </p:nvPr>
        </p:nvSpPr>
        <p:spPr>
          <a:xfrm>
            <a:off x="648000" y="555812"/>
            <a:ext cx="4766682" cy="3585881"/>
          </a:xfrm>
          <a:prstGeom prst="rect">
            <a:avLst/>
          </a:prstGeom>
        </p:spPr>
        <p:txBody>
          <a:bodyPr anchor="ctr"/>
          <a:lstStyle>
            <a:lvl1pPr algn="l">
              <a:lnSpc>
                <a:spcPts val="3500"/>
              </a:lnSpc>
              <a:defRPr sz="3700" b="1">
                <a:solidFill>
                  <a:schemeClr val="bg1"/>
                </a:solidFill>
              </a:defRPr>
            </a:lvl1pPr>
          </a:lstStyle>
          <a:p>
            <a:r>
              <a:rPr lang="en-GB" dirty="0"/>
              <a:t>Click to edit section divider</a:t>
            </a:r>
            <a:endParaRPr lang="en-US" dirty="0"/>
          </a:p>
        </p:txBody>
      </p:sp>
    </p:spTree>
    <p:extLst>
      <p:ext uri="{BB962C8B-B14F-4D97-AF65-F5344CB8AC3E}">
        <p14:creationId xmlns:p14="http://schemas.microsoft.com/office/powerpoint/2010/main" val="407473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head &amp; Bodycop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1C93-7A75-8C0B-4557-8949D4BE2ACC}"/>
              </a:ext>
            </a:extLst>
          </p:cNvPr>
          <p:cNvSpPr>
            <a:spLocks noGrp="1"/>
          </p:cNvSpPr>
          <p:nvPr>
            <p:ph type="title"/>
          </p:nvPr>
        </p:nvSpPr>
        <p:spPr>
          <a:xfrm>
            <a:off x="457200" y="457200"/>
            <a:ext cx="8229600" cy="622800"/>
          </a:xfrm>
          <a:prstGeom prst="rect">
            <a:avLst/>
          </a:prstGeom>
        </p:spPr>
        <p:txBody>
          <a:bodyPr anchor="t"/>
          <a:lstStyle>
            <a:lvl1pPr>
              <a:defRPr sz="3600" b="1"/>
            </a:lvl1pPr>
          </a:lstStyle>
          <a:p>
            <a:r>
              <a:rPr lang="en-GB" dirty="0"/>
              <a:t>Click to edit Master title style</a:t>
            </a:r>
            <a:endParaRPr lang="en-US" dirty="0"/>
          </a:p>
        </p:txBody>
      </p:sp>
      <p:sp>
        <p:nvSpPr>
          <p:cNvPr id="5" name="Text Placeholder 7">
            <a:extLst>
              <a:ext uri="{FF2B5EF4-FFF2-40B4-BE49-F238E27FC236}">
                <a16:creationId xmlns:a16="http://schemas.microsoft.com/office/drawing/2014/main" id="{96666795-EB93-3082-5004-9E0B9C5845CA}"/>
              </a:ext>
            </a:extLst>
          </p:cNvPr>
          <p:cNvSpPr>
            <a:spLocks noGrp="1"/>
          </p:cNvSpPr>
          <p:nvPr>
            <p:ph type="body" sz="quarter" idx="13" hasCustomPrompt="1"/>
          </p:nvPr>
        </p:nvSpPr>
        <p:spPr>
          <a:xfrm>
            <a:off x="457201" y="1368000"/>
            <a:ext cx="8229599" cy="405000"/>
          </a:xfrm>
          <a:prstGeom prst="rect">
            <a:avLst/>
          </a:prstGeom>
        </p:spPr>
        <p:txBody>
          <a:bodyPr>
            <a:noAutofit/>
          </a:bodyPr>
          <a:lstStyle>
            <a:lvl1pPr marL="0" indent="0">
              <a:lnSpc>
                <a:spcPts val="2200"/>
              </a:lnSpc>
              <a:spcBef>
                <a:spcPts val="0"/>
              </a:spcBef>
              <a:buNone/>
              <a:defRPr sz="2000" b="1"/>
            </a:lvl1pPr>
            <a:lvl2pPr>
              <a:buNone/>
              <a:defRPr/>
            </a:lvl2pPr>
            <a:lvl3pPr>
              <a:buNone/>
              <a:defRPr/>
            </a:lvl3pPr>
            <a:lvl4pPr>
              <a:buNone/>
              <a:defRPr/>
            </a:lvl4pPr>
            <a:lvl5pPr>
              <a:buNone/>
              <a:defRPr/>
            </a:lvl5pPr>
          </a:lstStyle>
          <a:p>
            <a:pPr lvl="0"/>
            <a:r>
              <a:rPr lang="en-US" dirty="0"/>
              <a:t>Click to edit Master sub heading styles</a:t>
            </a:r>
          </a:p>
        </p:txBody>
      </p:sp>
      <p:sp>
        <p:nvSpPr>
          <p:cNvPr id="7" name="Text Placeholder 6">
            <a:extLst>
              <a:ext uri="{FF2B5EF4-FFF2-40B4-BE49-F238E27FC236}">
                <a16:creationId xmlns:a16="http://schemas.microsoft.com/office/drawing/2014/main" id="{5AB8E6BC-CD4C-DB3F-3FE6-E118A9E2C724}"/>
              </a:ext>
            </a:extLst>
          </p:cNvPr>
          <p:cNvSpPr>
            <a:spLocks noGrp="1"/>
          </p:cNvSpPr>
          <p:nvPr>
            <p:ph type="body" sz="quarter" idx="15"/>
          </p:nvPr>
        </p:nvSpPr>
        <p:spPr>
          <a:xfrm>
            <a:off x="457199" y="1849746"/>
            <a:ext cx="8229599" cy="900000"/>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BA786D9D-4E0F-0388-2BA8-32FD037F0DBA}"/>
              </a:ext>
            </a:extLst>
          </p:cNvPr>
          <p:cNvSpPr>
            <a:spLocks noGrp="1"/>
          </p:cNvSpPr>
          <p:nvPr>
            <p:ph type="body" sz="quarter" idx="16" hasCustomPrompt="1"/>
          </p:nvPr>
        </p:nvSpPr>
        <p:spPr>
          <a:xfrm>
            <a:off x="457201" y="2811037"/>
            <a:ext cx="8229599" cy="405001"/>
          </a:xfrm>
          <a:prstGeom prst="rect">
            <a:avLst/>
          </a:prstGeom>
        </p:spPr>
        <p:txBody>
          <a:bodyPr>
            <a:noAutofit/>
          </a:bodyPr>
          <a:lstStyle>
            <a:lvl1pPr marL="0" indent="0">
              <a:lnSpc>
                <a:spcPts val="2200"/>
              </a:lnSpc>
              <a:spcBef>
                <a:spcPts val="0"/>
              </a:spcBef>
              <a:buNone/>
              <a:defRPr sz="2000" b="1"/>
            </a:lvl1pPr>
            <a:lvl2pPr>
              <a:buNone/>
              <a:defRPr/>
            </a:lvl2pPr>
            <a:lvl3pPr>
              <a:buNone/>
              <a:defRPr/>
            </a:lvl3pPr>
            <a:lvl4pPr>
              <a:buNone/>
              <a:defRPr/>
            </a:lvl4pPr>
            <a:lvl5pPr>
              <a:buNone/>
              <a:defRPr/>
            </a:lvl5pPr>
          </a:lstStyle>
          <a:p>
            <a:pPr lvl="0"/>
            <a:r>
              <a:rPr lang="en-US" dirty="0"/>
              <a:t>Click to edit Master sub heading styles</a:t>
            </a:r>
          </a:p>
        </p:txBody>
      </p:sp>
      <p:sp>
        <p:nvSpPr>
          <p:cNvPr id="9" name="Text Placeholder 6">
            <a:extLst>
              <a:ext uri="{FF2B5EF4-FFF2-40B4-BE49-F238E27FC236}">
                <a16:creationId xmlns:a16="http://schemas.microsoft.com/office/drawing/2014/main" id="{2D4CC97D-41A4-292C-81EE-517249706B9C}"/>
              </a:ext>
            </a:extLst>
          </p:cNvPr>
          <p:cNvSpPr>
            <a:spLocks noGrp="1"/>
          </p:cNvSpPr>
          <p:nvPr>
            <p:ph type="body" sz="quarter" idx="17"/>
          </p:nvPr>
        </p:nvSpPr>
        <p:spPr>
          <a:xfrm>
            <a:off x="457199" y="3290895"/>
            <a:ext cx="8229599" cy="900000"/>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stStyle>
          <a:p>
            <a:pPr lvl="0"/>
            <a:r>
              <a:rPr lang="en-US" dirty="0"/>
              <a:t>Click to edit Master text styles</a:t>
            </a:r>
          </a:p>
        </p:txBody>
      </p:sp>
    </p:spTree>
    <p:extLst>
      <p:ext uri="{BB962C8B-B14F-4D97-AF65-F5344CB8AC3E}">
        <p14:creationId xmlns:p14="http://schemas.microsoft.com/office/powerpoint/2010/main" val="179804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amp; Bo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1C93-7A75-8C0B-4557-8949D4BE2ACC}"/>
              </a:ext>
            </a:extLst>
          </p:cNvPr>
          <p:cNvSpPr>
            <a:spLocks noGrp="1"/>
          </p:cNvSpPr>
          <p:nvPr>
            <p:ph type="title"/>
          </p:nvPr>
        </p:nvSpPr>
        <p:spPr>
          <a:xfrm>
            <a:off x="457200" y="457200"/>
            <a:ext cx="8229600" cy="622800"/>
          </a:xfrm>
          <a:prstGeom prst="rect">
            <a:avLst/>
          </a:prstGeom>
        </p:spPr>
        <p:txBody>
          <a:bodyPr anchor="t"/>
          <a:lstStyle>
            <a:lvl1pPr>
              <a:defRPr sz="3600" b="1"/>
            </a:lvl1pPr>
          </a:lstStyle>
          <a:p>
            <a:r>
              <a:rPr lang="en-GB" dirty="0"/>
              <a:t>Click to edit Master title style</a:t>
            </a:r>
            <a:endParaRPr lang="en-US" dirty="0"/>
          </a:p>
        </p:txBody>
      </p:sp>
      <p:sp>
        <p:nvSpPr>
          <p:cNvPr id="5" name="Text Placeholder 7">
            <a:extLst>
              <a:ext uri="{FF2B5EF4-FFF2-40B4-BE49-F238E27FC236}">
                <a16:creationId xmlns:a16="http://schemas.microsoft.com/office/drawing/2014/main" id="{96666795-EB93-3082-5004-9E0B9C5845CA}"/>
              </a:ext>
            </a:extLst>
          </p:cNvPr>
          <p:cNvSpPr>
            <a:spLocks noGrp="1"/>
          </p:cNvSpPr>
          <p:nvPr>
            <p:ph type="body" sz="quarter" idx="13" hasCustomPrompt="1"/>
          </p:nvPr>
        </p:nvSpPr>
        <p:spPr>
          <a:xfrm>
            <a:off x="457201" y="1368000"/>
            <a:ext cx="8229599" cy="405000"/>
          </a:xfrm>
          <a:prstGeom prst="rect">
            <a:avLst/>
          </a:prstGeom>
        </p:spPr>
        <p:txBody>
          <a:bodyPr>
            <a:noAutofit/>
          </a:bodyPr>
          <a:lstStyle>
            <a:lvl1pPr marL="0" indent="0">
              <a:lnSpc>
                <a:spcPts val="2200"/>
              </a:lnSpc>
              <a:spcBef>
                <a:spcPts val="0"/>
              </a:spcBef>
              <a:buNone/>
              <a:defRPr sz="2000" b="1"/>
            </a:lvl1pPr>
            <a:lvl2pPr>
              <a:buNone/>
              <a:defRPr/>
            </a:lvl2pPr>
            <a:lvl3pPr>
              <a:buNone/>
              <a:defRPr/>
            </a:lvl3pPr>
            <a:lvl4pPr>
              <a:buNone/>
              <a:defRPr/>
            </a:lvl4pPr>
            <a:lvl5pPr>
              <a:buNone/>
              <a:defRPr/>
            </a:lvl5pPr>
          </a:lstStyle>
          <a:p>
            <a:pPr lvl="0"/>
            <a:r>
              <a:rPr lang="en-US" dirty="0"/>
              <a:t>Click to edit Master sub heading styles</a:t>
            </a:r>
          </a:p>
        </p:txBody>
      </p:sp>
      <p:sp>
        <p:nvSpPr>
          <p:cNvPr id="7" name="Text Placeholder 6">
            <a:extLst>
              <a:ext uri="{FF2B5EF4-FFF2-40B4-BE49-F238E27FC236}">
                <a16:creationId xmlns:a16="http://schemas.microsoft.com/office/drawing/2014/main" id="{5AB8E6BC-CD4C-DB3F-3FE6-E118A9E2C724}"/>
              </a:ext>
            </a:extLst>
          </p:cNvPr>
          <p:cNvSpPr>
            <a:spLocks noGrp="1"/>
          </p:cNvSpPr>
          <p:nvPr>
            <p:ph type="body" sz="quarter" idx="15"/>
          </p:nvPr>
        </p:nvSpPr>
        <p:spPr>
          <a:xfrm>
            <a:off x="457199" y="1849746"/>
            <a:ext cx="8229599" cy="2345736"/>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stStyle>
          <a:p>
            <a:pPr lvl="0"/>
            <a:r>
              <a:rPr lang="en-US" dirty="0"/>
              <a:t>Click to edit Master text styles</a:t>
            </a:r>
          </a:p>
        </p:txBody>
      </p:sp>
    </p:spTree>
    <p:extLst>
      <p:ext uri="{BB962C8B-B14F-4D97-AF65-F5344CB8AC3E}">
        <p14:creationId xmlns:p14="http://schemas.microsoft.com/office/powerpoint/2010/main" val="368956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le and 1 Column Body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1C93-7A75-8C0B-4557-8949D4BE2ACC}"/>
              </a:ext>
            </a:extLst>
          </p:cNvPr>
          <p:cNvSpPr>
            <a:spLocks noGrp="1"/>
          </p:cNvSpPr>
          <p:nvPr>
            <p:ph type="title"/>
          </p:nvPr>
        </p:nvSpPr>
        <p:spPr>
          <a:xfrm>
            <a:off x="457200" y="457200"/>
            <a:ext cx="8229600" cy="663388"/>
          </a:xfrm>
          <a:prstGeom prst="rect">
            <a:avLst/>
          </a:prstGeom>
        </p:spPr>
        <p:txBody>
          <a:bodyPr anchor="t"/>
          <a:lstStyle>
            <a:lvl1pPr>
              <a:defRPr sz="3600" b="1"/>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894592F-E478-0562-52BA-E27F8D805671}"/>
              </a:ext>
            </a:extLst>
          </p:cNvPr>
          <p:cNvSpPr>
            <a:spLocks noGrp="1"/>
          </p:cNvSpPr>
          <p:nvPr>
            <p:ph type="body" idx="1" hasCustomPrompt="1"/>
          </p:nvPr>
        </p:nvSpPr>
        <p:spPr>
          <a:xfrm>
            <a:off x="457200" y="1368000"/>
            <a:ext cx="8229600" cy="2841811"/>
          </a:xfrm>
          <a:prstGeom prst="rect">
            <a:avLst/>
          </a:prstGeom>
        </p:spPr>
        <p:txBody>
          <a:bodyPr/>
          <a:lstStyle>
            <a:lvl1pPr marL="0" indent="0">
              <a:lnSpc>
                <a:spcPts val="2200"/>
              </a:lnSpc>
              <a:spcBef>
                <a:spcPts val="0"/>
              </a:spcBef>
              <a:spcAft>
                <a:spcPts val="400"/>
              </a:spcAft>
              <a:buNone/>
              <a:defRPr sz="2000">
                <a:solidFill>
                  <a:schemeClr val="bg2">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 1 column text styles</a:t>
            </a:r>
          </a:p>
        </p:txBody>
      </p:sp>
    </p:spTree>
    <p:extLst>
      <p:ext uri="{BB962C8B-B14F-4D97-AF65-F5344CB8AC3E}">
        <p14:creationId xmlns:p14="http://schemas.microsoft.com/office/powerpoint/2010/main" val="4267640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74CD-0D61-1C0D-51DC-4796AD2008B2}"/>
              </a:ext>
            </a:extLst>
          </p:cNvPr>
          <p:cNvSpPr>
            <a:spLocks noGrp="1"/>
          </p:cNvSpPr>
          <p:nvPr>
            <p:ph type="title"/>
          </p:nvPr>
        </p:nvSpPr>
        <p:spPr>
          <a:xfrm>
            <a:off x="457199" y="457200"/>
            <a:ext cx="8220635" cy="672353"/>
          </a:xfrm>
          <a:prstGeom prst="rect">
            <a:avLst/>
          </a:prstGeom>
        </p:spPr>
        <p:txBody>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C5B80A8-B7FB-C374-C18B-8367DCA2B7ED}"/>
              </a:ext>
            </a:extLst>
          </p:cNvPr>
          <p:cNvSpPr>
            <a:spLocks noGrp="1"/>
          </p:cNvSpPr>
          <p:nvPr>
            <p:ph idx="1"/>
          </p:nvPr>
        </p:nvSpPr>
        <p:spPr>
          <a:xfrm>
            <a:off x="457199" y="1368000"/>
            <a:ext cx="8220635" cy="2825469"/>
          </a:xfrm>
          <a:prstGeom prst="rect">
            <a:avLst/>
          </a:prstGeom>
        </p:spPr>
        <p:txBody>
          <a:bodyPr/>
          <a:lstStyle>
            <a:lvl1pPr>
              <a:lnSpc>
                <a:spcPts val="2000"/>
              </a:lnSpc>
              <a:spcAft>
                <a:spcPts val="200"/>
              </a:spcAft>
              <a:defRPr sz="2000">
                <a:solidFill>
                  <a:schemeClr val="bg2">
                    <a:lumMod val="10000"/>
                  </a:schemeClr>
                </a:solidFill>
              </a:defRPr>
            </a:lvl1pPr>
            <a:lvl2pPr marL="685800" indent="-228600">
              <a:lnSpc>
                <a:spcPts val="2000"/>
              </a:lnSpc>
              <a:spcAft>
                <a:spcPts val="200"/>
              </a:spcAft>
              <a:buFont typeface="Apple Symbols" panose="02000000000000000000" pitchFamily="2" charset="-79"/>
              <a:buChar char="⎼"/>
              <a:defRPr sz="2000">
                <a:solidFill>
                  <a:schemeClr val="bg2">
                    <a:lumMod val="10000"/>
                  </a:schemeClr>
                </a:solidFill>
              </a:defRPr>
            </a:lvl2pPr>
            <a:lvl3pPr>
              <a:lnSpc>
                <a:spcPts val="2000"/>
              </a:lnSpc>
              <a:spcAft>
                <a:spcPts val="200"/>
              </a:spcAft>
              <a:defRPr sz="2000">
                <a:solidFill>
                  <a:schemeClr val="bg2">
                    <a:lumMod val="10000"/>
                  </a:schemeClr>
                </a:solidFill>
              </a:defRPr>
            </a:lvl3pPr>
            <a:lvl4pPr marL="1600200" indent="-228600">
              <a:lnSpc>
                <a:spcPts val="2000"/>
              </a:lnSpc>
              <a:spcAft>
                <a:spcPts val="200"/>
              </a:spcAft>
              <a:buFont typeface="Apple Symbols" panose="02000000000000000000" pitchFamily="2" charset="-79"/>
              <a:buChar char="⎼"/>
              <a:defRPr sz="2000">
                <a:solidFill>
                  <a:schemeClr val="bg2">
                    <a:lumMod val="10000"/>
                  </a:schemeClr>
                </a:solidFill>
              </a:defRPr>
            </a:lvl4pPr>
            <a:lvl5pPr marL="2057400" indent="-228600">
              <a:lnSpc>
                <a:spcPts val="2000"/>
              </a:lnSpc>
              <a:spcAft>
                <a:spcPts val="200"/>
              </a:spcAft>
              <a:buFont typeface="System Font Regular"/>
              <a:buChar char="○"/>
              <a:defRPr sz="20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3698879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le and Two Bull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BC9A4-0CA8-88D7-AEA4-FBE35B345D7B}"/>
              </a:ext>
            </a:extLst>
          </p:cNvPr>
          <p:cNvSpPr>
            <a:spLocks noGrp="1"/>
          </p:cNvSpPr>
          <p:nvPr>
            <p:ph type="title"/>
          </p:nvPr>
        </p:nvSpPr>
        <p:spPr>
          <a:xfrm>
            <a:off x="457199" y="457200"/>
            <a:ext cx="8247529" cy="627529"/>
          </a:xfrm>
          <a:prstGeom prst="rect">
            <a:avLst/>
          </a:prstGeom>
        </p:spPr>
        <p:txBody>
          <a:bodyPr/>
          <a:lstStyle>
            <a:lvl1pPr>
              <a:defRPr sz="36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B69DD28-4173-A4F5-0F17-44433D063A38}"/>
              </a:ext>
            </a:extLst>
          </p:cNvPr>
          <p:cNvSpPr>
            <a:spLocks noGrp="1"/>
          </p:cNvSpPr>
          <p:nvPr>
            <p:ph sz="half" idx="1"/>
          </p:nvPr>
        </p:nvSpPr>
        <p:spPr>
          <a:xfrm>
            <a:off x="457198" y="1368000"/>
            <a:ext cx="3962401" cy="2827056"/>
          </a:xfrm>
          <a:prstGeom prst="rect">
            <a:avLst/>
          </a:prstGeom>
        </p:spPr>
        <p:txBody>
          <a:bodyPr/>
          <a:lstStyle>
            <a:lvl1pPr>
              <a:lnSpc>
                <a:spcPts val="2000"/>
              </a:lnSpc>
              <a:spcAft>
                <a:spcPts val="200"/>
              </a:spcAft>
              <a:defRPr sz="2000">
                <a:solidFill>
                  <a:schemeClr val="bg2">
                    <a:lumMod val="10000"/>
                  </a:schemeClr>
                </a:solidFill>
              </a:defRPr>
            </a:lvl1pPr>
            <a:lvl2pPr marL="685800" indent="-228600">
              <a:lnSpc>
                <a:spcPts val="2000"/>
              </a:lnSpc>
              <a:spcAft>
                <a:spcPts val="200"/>
              </a:spcAft>
              <a:buFont typeface="Apple Symbols" panose="02000000000000000000" pitchFamily="2" charset="-79"/>
              <a:buChar char="⎼"/>
              <a:defRPr sz="2000">
                <a:solidFill>
                  <a:schemeClr val="bg2">
                    <a:lumMod val="10000"/>
                  </a:schemeClr>
                </a:solidFill>
              </a:defRPr>
            </a:lvl2pPr>
            <a:lvl3pPr>
              <a:lnSpc>
                <a:spcPts val="2000"/>
              </a:lnSpc>
              <a:spcAft>
                <a:spcPts val="200"/>
              </a:spcAft>
              <a:defRPr sz="2000">
                <a:solidFill>
                  <a:schemeClr val="bg2">
                    <a:lumMod val="10000"/>
                  </a:schemeClr>
                </a:solidFill>
              </a:defRPr>
            </a:lvl3pPr>
            <a:lvl4pPr marL="1600200" indent="-228600">
              <a:lnSpc>
                <a:spcPts val="2000"/>
              </a:lnSpc>
              <a:spcAft>
                <a:spcPts val="200"/>
              </a:spcAft>
              <a:buFont typeface="Apple Symbols" panose="02000000000000000000" pitchFamily="2" charset="-79"/>
              <a:buChar char="⎼"/>
              <a:defRPr sz="2000">
                <a:solidFill>
                  <a:schemeClr val="bg2">
                    <a:lumMod val="10000"/>
                  </a:schemeClr>
                </a:solidFill>
              </a:defRPr>
            </a:lvl4pPr>
            <a:lvl5pPr marL="2057400" indent="-228600">
              <a:lnSpc>
                <a:spcPts val="2000"/>
              </a:lnSpc>
              <a:spcAft>
                <a:spcPts val="200"/>
              </a:spcAft>
              <a:buFont typeface="System Font Regular"/>
              <a:buChar char="○"/>
              <a:defRPr sz="2000">
                <a:solidFill>
                  <a:schemeClr val="bg2">
                    <a:lumMod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0751996-1484-FBAB-2BA3-1BE457601779}"/>
              </a:ext>
            </a:extLst>
          </p:cNvPr>
          <p:cNvSpPr>
            <a:spLocks noGrp="1"/>
          </p:cNvSpPr>
          <p:nvPr>
            <p:ph sz="half" idx="2"/>
          </p:nvPr>
        </p:nvSpPr>
        <p:spPr>
          <a:xfrm>
            <a:off x="4648200" y="1368000"/>
            <a:ext cx="4038602" cy="2834434"/>
          </a:xfrm>
          <a:prstGeom prst="rect">
            <a:avLst/>
          </a:prstGeom>
        </p:spPr>
        <p:txBody>
          <a:bodyPr/>
          <a:lstStyle>
            <a:lvl1pPr>
              <a:lnSpc>
                <a:spcPts val="2000"/>
              </a:lnSpc>
              <a:spcAft>
                <a:spcPts val="200"/>
              </a:spcAft>
              <a:defRPr sz="2000">
                <a:solidFill>
                  <a:schemeClr val="bg2">
                    <a:lumMod val="10000"/>
                  </a:schemeClr>
                </a:solidFill>
              </a:defRPr>
            </a:lvl1pPr>
            <a:lvl2pPr marL="685800" indent="-228600">
              <a:lnSpc>
                <a:spcPts val="2000"/>
              </a:lnSpc>
              <a:spcAft>
                <a:spcPts val="200"/>
              </a:spcAft>
              <a:buFont typeface="Apple Symbols" panose="02000000000000000000" pitchFamily="2" charset="-79"/>
              <a:buChar char="⎼"/>
              <a:defRPr sz="2000">
                <a:solidFill>
                  <a:schemeClr val="bg2">
                    <a:lumMod val="10000"/>
                  </a:schemeClr>
                </a:solidFill>
              </a:defRPr>
            </a:lvl2pPr>
            <a:lvl3pPr>
              <a:lnSpc>
                <a:spcPts val="2000"/>
              </a:lnSpc>
              <a:spcAft>
                <a:spcPts val="200"/>
              </a:spcAft>
              <a:defRPr sz="2000">
                <a:solidFill>
                  <a:schemeClr val="bg2">
                    <a:lumMod val="10000"/>
                  </a:schemeClr>
                </a:solidFill>
              </a:defRPr>
            </a:lvl3pPr>
            <a:lvl4pPr marL="1600200" indent="-228600">
              <a:lnSpc>
                <a:spcPts val="2000"/>
              </a:lnSpc>
              <a:spcAft>
                <a:spcPts val="200"/>
              </a:spcAft>
              <a:buFont typeface="Apple Symbols" panose="02000000000000000000" pitchFamily="2" charset="-79"/>
              <a:buChar char="⎼"/>
              <a:defRPr sz="2000">
                <a:solidFill>
                  <a:schemeClr val="bg2">
                    <a:lumMod val="10000"/>
                  </a:schemeClr>
                </a:solidFill>
              </a:defRPr>
            </a:lvl4pPr>
            <a:lvl5pPr marL="2057400" indent="-228600">
              <a:lnSpc>
                <a:spcPts val="2000"/>
              </a:lnSpc>
              <a:spcAft>
                <a:spcPts val="200"/>
              </a:spcAft>
              <a:buFont typeface="System Font Regular"/>
              <a:buChar char="○"/>
              <a:defRPr sz="2000">
                <a:solidFill>
                  <a:schemeClr val="bg2">
                    <a:lumMod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479301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emf"/><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theme" Target="../theme/theme6.xml"/><Relationship Id="rId16" Type="http://schemas.openxmlformats.org/officeDocument/2006/relationships/image" Target="../media/image17.emf"/><Relationship Id="rId1" Type="http://schemas.openxmlformats.org/officeDocument/2006/relationships/slideLayout" Target="../slideLayouts/slideLayout17.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theme" Target="../theme/theme7.xml"/><Relationship Id="rId16" Type="http://schemas.openxmlformats.org/officeDocument/2006/relationships/image" Target="../media/image17.emf"/><Relationship Id="rId1" Type="http://schemas.openxmlformats.org/officeDocument/2006/relationships/slideLayout" Target="../slideLayouts/slideLayout18.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theme" Target="../theme/theme8.xml"/><Relationship Id="rId16" Type="http://schemas.openxmlformats.org/officeDocument/2006/relationships/image" Target="../media/image17.emf"/><Relationship Id="rId1" Type="http://schemas.openxmlformats.org/officeDocument/2006/relationships/slideLayout" Target="../slideLayouts/slideLayout19.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8832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659593"/>
      </p:ext>
    </p:extLst>
  </p:cSld>
  <p:clrMap bg1="lt1" tx1="dk1" bg2="lt2" tx2="dk2" accent1="accent1" accent2="accent2" accent3="accent3" accent4="accent4" accent5="accent5" accent6="accent6" hlink="hlink" folHlink="folHlink"/>
  <p:sldLayoutIdLst>
    <p:sldLayoutId id="214748368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248944"/>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6DB113-D2C1-0977-085E-A2E58DCC5C6D}"/>
              </a:ext>
            </a:extLst>
          </p:cNvPr>
          <p:cNvPicPr>
            <a:picLocks noChangeAspect="1"/>
          </p:cNvPicPr>
          <p:nvPr userDrawn="1"/>
        </p:nvPicPr>
        <p:blipFill>
          <a:blip r:embed="rId13"/>
          <a:stretch>
            <a:fillRect/>
          </a:stretch>
        </p:blipFill>
        <p:spPr>
          <a:xfrm>
            <a:off x="7581900" y="4203700"/>
            <a:ext cx="1562100" cy="939800"/>
          </a:xfrm>
          <a:prstGeom prst="rect">
            <a:avLst/>
          </a:prstGeom>
        </p:spPr>
      </p:pic>
      <p:sp>
        <p:nvSpPr>
          <p:cNvPr id="8" name="TextBox 7">
            <a:extLst>
              <a:ext uri="{FF2B5EF4-FFF2-40B4-BE49-F238E27FC236}">
                <a16:creationId xmlns:a16="http://schemas.microsoft.com/office/drawing/2014/main" id="{8C3F6235-7458-0196-51F6-D18CC7A64364}"/>
              </a:ext>
            </a:extLst>
          </p:cNvPr>
          <p:cNvSpPr txBox="1"/>
          <p:nvPr userDrawn="1"/>
        </p:nvSpPr>
        <p:spPr>
          <a:xfrm>
            <a:off x="8099612" y="4522375"/>
            <a:ext cx="815788" cy="338554"/>
          </a:xfrm>
          <a:prstGeom prst="rect">
            <a:avLst/>
          </a:prstGeom>
          <a:noFill/>
        </p:spPr>
        <p:txBody>
          <a:bodyPr wrap="square" rtlCol="0">
            <a:spAutoFit/>
          </a:bodyPr>
          <a:lstStyle/>
          <a:p>
            <a:r>
              <a:rPr lang="en-US" sz="1600" b="1" dirty="0" err="1"/>
              <a:t>hrb.ie</a:t>
            </a:r>
            <a:endParaRPr lang="en-US" sz="1600" b="1" dirty="0"/>
          </a:p>
        </p:txBody>
      </p:sp>
      <p:cxnSp>
        <p:nvCxnSpPr>
          <p:cNvPr id="11" name="Straight Connector 10">
            <a:extLst>
              <a:ext uri="{FF2B5EF4-FFF2-40B4-BE49-F238E27FC236}">
                <a16:creationId xmlns:a16="http://schemas.microsoft.com/office/drawing/2014/main" id="{D2053B54-8B9C-C201-9107-12D442B46E73}"/>
              </a:ext>
            </a:extLst>
          </p:cNvPr>
          <p:cNvCxnSpPr>
            <a:cxnSpLocks/>
          </p:cNvCxnSpPr>
          <p:nvPr userDrawn="1"/>
        </p:nvCxnSpPr>
        <p:spPr>
          <a:xfrm>
            <a:off x="1498600" y="4446494"/>
            <a:ext cx="718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10;&#10;Description automatically generated">
            <a:extLst>
              <a:ext uri="{FF2B5EF4-FFF2-40B4-BE49-F238E27FC236}">
                <a16:creationId xmlns:a16="http://schemas.microsoft.com/office/drawing/2014/main" id="{6ECA8100-4D9D-75C1-B646-747F4D268F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9339" y="4293111"/>
            <a:ext cx="1206500" cy="533400"/>
          </a:xfrm>
          <a:prstGeom prst="rect">
            <a:avLst/>
          </a:prstGeom>
        </p:spPr>
      </p:pic>
    </p:spTree>
    <p:extLst>
      <p:ext uri="{BB962C8B-B14F-4D97-AF65-F5344CB8AC3E}">
        <p14:creationId xmlns:p14="http://schemas.microsoft.com/office/powerpoint/2010/main" val="283378162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695" r:id="rId3"/>
    <p:sldLayoutId id="2147483694" r:id="rId4"/>
    <p:sldLayoutId id="2147483696" r:id="rId5"/>
    <p:sldLayoutId id="2147483697" r:id="rId6"/>
    <p:sldLayoutId id="2147483698" r:id="rId7"/>
    <p:sldLayoutId id="2147483702"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24043"/>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1E1D06-4C1E-4F59-872F-A728E62DCDA2}"/>
              </a:ext>
            </a:extLst>
          </p:cNvPr>
          <p:cNvPicPr>
            <a:picLocks noChangeAspect="1"/>
          </p:cNvPicPr>
          <p:nvPr userDrawn="1"/>
        </p:nvPicPr>
        <p:blipFill>
          <a:blip r:embed="rId3"/>
          <a:stretch>
            <a:fillRect/>
          </a:stretch>
        </p:blipFill>
        <p:spPr>
          <a:xfrm>
            <a:off x="7581900" y="4203700"/>
            <a:ext cx="1562100" cy="939800"/>
          </a:xfrm>
          <a:prstGeom prst="rect">
            <a:avLst/>
          </a:prstGeom>
        </p:spPr>
      </p:pic>
      <p:sp>
        <p:nvSpPr>
          <p:cNvPr id="8" name="TextBox 7">
            <a:extLst>
              <a:ext uri="{FF2B5EF4-FFF2-40B4-BE49-F238E27FC236}">
                <a16:creationId xmlns:a16="http://schemas.microsoft.com/office/drawing/2014/main" id="{86E49807-23B0-D499-AE00-8CF4C40967BD}"/>
              </a:ext>
            </a:extLst>
          </p:cNvPr>
          <p:cNvSpPr txBox="1"/>
          <p:nvPr userDrawn="1"/>
        </p:nvSpPr>
        <p:spPr>
          <a:xfrm>
            <a:off x="8099612" y="4522375"/>
            <a:ext cx="815788" cy="338554"/>
          </a:xfrm>
          <a:prstGeom prst="rect">
            <a:avLst/>
          </a:prstGeom>
          <a:noFill/>
        </p:spPr>
        <p:txBody>
          <a:bodyPr wrap="square" rtlCol="0">
            <a:spAutoFit/>
          </a:bodyPr>
          <a:lstStyle/>
          <a:p>
            <a:r>
              <a:rPr lang="en-US" sz="1600" b="1" dirty="0" err="1"/>
              <a:t>hrb.ie</a:t>
            </a:r>
            <a:endParaRPr lang="en-US" sz="1600" b="1" dirty="0"/>
          </a:p>
        </p:txBody>
      </p:sp>
      <p:cxnSp>
        <p:nvCxnSpPr>
          <p:cNvPr id="9" name="Straight Connector 8">
            <a:extLst>
              <a:ext uri="{FF2B5EF4-FFF2-40B4-BE49-F238E27FC236}">
                <a16:creationId xmlns:a16="http://schemas.microsoft.com/office/drawing/2014/main" id="{EF7ACDFA-ED0C-2D56-55CD-03F281B91205}"/>
              </a:ext>
            </a:extLst>
          </p:cNvPr>
          <p:cNvCxnSpPr>
            <a:cxnSpLocks/>
          </p:cNvCxnSpPr>
          <p:nvPr userDrawn="1"/>
        </p:nvCxnSpPr>
        <p:spPr>
          <a:xfrm>
            <a:off x="1498600" y="4446494"/>
            <a:ext cx="718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193EA158-3AAA-8E3B-FDA6-3F115901C7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339" y="4293111"/>
            <a:ext cx="1206500" cy="533400"/>
          </a:xfrm>
          <a:prstGeom prst="rect">
            <a:avLst/>
          </a:prstGeom>
        </p:spPr>
      </p:pic>
      <p:grpSp>
        <p:nvGrpSpPr>
          <p:cNvPr id="11" name="Group 10">
            <a:extLst>
              <a:ext uri="{FF2B5EF4-FFF2-40B4-BE49-F238E27FC236}">
                <a16:creationId xmlns:a16="http://schemas.microsoft.com/office/drawing/2014/main" id="{08EF8EA7-35B8-8FF4-9B41-AFA3B4909708}"/>
              </a:ext>
            </a:extLst>
          </p:cNvPr>
          <p:cNvGrpSpPr/>
          <p:nvPr userDrawn="1"/>
        </p:nvGrpSpPr>
        <p:grpSpPr>
          <a:xfrm>
            <a:off x="3750365" y="395633"/>
            <a:ext cx="1628085" cy="2874617"/>
            <a:chOff x="3750365" y="395633"/>
            <a:chExt cx="1628085" cy="2874617"/>
          </a:xfrm>
        </p:grpSpPr>
        <p:pic>
          <p:nvPicPr>
            <p:cNvPr id="12" name="Picture 11">
              <a:extLst>
                <a:ext uri="{FF2B5EF4-FFF2-40B4-BE49-F238E27FC236}">
                  <a16:creationId xmlns:a16="http://schemas.microsoft.com/office/drawing/2014/main" id="{421B9745-3714-0409-6971-E13B937F8BCF}"/>
                </a:ext>
              </a:extLst>
            </p:cNvPr>
            <p:cNvPicPr>
              <a:picLocks noChangeAspect="1"/>
            </p:cNvPicPr>
            <p:nvPr/>
          </p:nvPicPr>
          <p:blipFill>
            <a:blip r:embed="rId5"/>
            <a:stretch>
              <a:fillRect/>
            </a:stretch>
          </p:blipFill>
          <p:spPr>
            <a:xfrm>
              <a:off x="3765550" y="1873250"/>
              <a:ext cx="1612900" cy="1397000"/>
            </a:xfrm>
            <a:prstGeom prst="rect">
              <a:avLst/>
            </a:prstGeom>
          </p:spPr>
        </p:pic>
        <p:pic>
          <p:nvPicPr>
            <p:cNvPr id="13" name="Picture 12">
              <a:extLst>
                <a:ext uri="{FF2B5EF4-FFF2-40B4-BE49-F238E27FC236}">
                  <a16:creationId xmlns:a16="http://schemas.microsoft.com/office/drawing/2014/main" id="{8B9B645B-BB6A-F742-E2C6-5381E4D7494C}"/>
                </a:ext>
              </a:extLst>
            </p:cNvPr>
            <p:cNvPicPr>
              <a:picLocks noChangeAspect="1"/>
            </p:cNvPicPr>
            <p:nvPr/>
          </p:nvPicPr>
          <p:blipFill>
            <a:blip r:embed="rId6"/>
            <a:stretch>
              <a:fillRect/>
            </a:stretch>
          </p:blipFill>
          <p:spPr>
            <a:xfrm>
              <a:off x="3750365" y="395633"/>
              <a:ext cx="1612900" cy="1397000"/>
            </a:xfrm>
            <a:prstGeom prst="rect">
              <a:avLst/>
            </a:prstGeom>
          </p:spPr>
        </p:pic>
      </p:grpSp>
      <p:grpSp>
        <p:nvGrpSpPr>
          <p:cNvPr id="14" name="Group 13">
            <a:extLst>
              <a:ext uri="{FF2B5EF4-FFF2-40B4-BE49-F238E27FC236}">
                <a16:creationId xmlns:a16="http://schemas.microsoft.com/office/drawing/2014/main" id="{74B55A65-70E3-1FB4-15C4-4D0596183E8B}"/>
              </a:ext>
            </a:extLst>
          </p:cNvPr>
          <p:cNvGrpSpPr/>
          <p:nvPr userDrawn="1"/>
        </p:nvGrpSpPr>
        <p:grpSpPr>
          <a:xfrm>
            <a:off x="5051011" y="1134442"/>
            <a:ext cx="1612900" cy="2881795"/>
            <a:chOff x="5051011" y="1134442"/>
            <a:chExt cx="1612900" cy="2881795"/>
          </a:xfrm>
        </p:grpSpPr>
        <p:pic>
          <p:nvPicPr>
            <p:cNvPr id="15" name="Picture 14">
              <a:extLst>
                <a:ext uri="{FF2B5EF4-FFF2-40B4-BE49-F238E27FC236}">
                  <a16:creationId xmlns:a16="http://schemas.microsoft.com/office/drawing/2014/main" id="{F647005F-E949-87EF-1E1B-E11F9ADD29AC}"/>
                </a:ext>
              </a:extLst>
            </p:cNvPr>
            <p:cNvPicPr>
              <a:picLocks noChangeAspect="1"/>
            </p:cNvPicPr>
            <p:nvPr/>
          </p:nvPicPr>
          <p:blipFill>
            <a:blip r:embed="rId7"/>
            <a:stretch>
              <a:fillRect/>
            </a:stretch>
          </p:blipFill>
          <p:spPr>
            <a:xfrm>
              <a:off x="5051011" y="1134442"/>
              <a:ext cx="1612900" cy="1397000"/>
            </a:xfrm>
            <a:prstGeom prst="rect">
              <a:avLst/>
            </a:prstGeom>
          </p:spPr>
        </p:pic>
        <p:pic>
          <p:nvPicPr>
            <p:cNvPr id="16" name="Picture 15">
              <a:extLst>
                <a:ext uri="{FF2B5EF4-FFF2-40B4-BE49-F238E27FC236}">
                  <a16:creationId xmlns:a16="http://schemas.microsoft.com/office/drawing/2014/main" id="{28567D69-2ED7-EAB7-443E-A244B1F797BA}"/>
                </a:ext>
              </a:extLst>
            </p:cNvPr>
            <p:cNvPicPr>
              <a:picLocks noChangeAspect="1"/>
            </p:cNvPicPr>
            <p:nvPr/>
          </p:nvPicPr>
          <p:blipFill>
            <a:blip r:embed="rId8"/>
            <a:stretch>
              <a:fillRect/>
            </a:stretch>
          </p:blipFill>
          <p:spPr>
            <a:xfrm>
              <a:off x="5051011" y="2619237"/>
              <a:ext cx="1612900" cy="1397000"/>
            </a:xfrm>
            <a:prstGeom prst="rect">
              <a:avLst/>
            </a:prstGeom>
          </p:spPr>
        </p:pic>
      </p:grpSp>
      <p:grpSp>
        <p:nvGrpSpPr>
          <p:cNvPr id="17" name="Group 16">
            <a:extLst>
              <a:ext uri="{FF2B5EF4-FFF2-40B4-BE49-F238E27FC236}">
                <a16:creationId xmlns:a16="http://schemas.microsoft.com/office/drawing/2014/main" id="{D3AC72EE-D265-802C-1621-9D6C8188B508}"/>
              </a:ext>
            </a:extLst>
          </p:cNvPr>
          <p:cNvGrpSpPr/>
          <p:nvPr userDrawn="1"/>
        </p:nvGrpSpPr>
        <p:grpSpPr>
          <a:xfrm>
            <a:off x="6331778" y="395633"/>
            <a:ext cx="2191303" cy="2874617"/>
            <a:chOff x="6331778" y="395633"/>
            <a:chExt cx="2191303" cy="2874617"/>
          </a:xfrm>
        </p:grpSpPr>
        <p:pic>
          <p:nvPicPr>
            <p:cNvPr id="18" name="Picture 17">
              <a:extLst>
                <a:ext uri="{FF2B5EF4-FFF2-40B4-BE49-F238E27FC236}">
                  <a16:creationId xmlns:a16="http://schemas.microsoft.com/office/drawing/2014/main" id="{7AE312FF-1506-D470-A825-C8F8D04DC532}"/>
                </a:ext>
              </a:extLst>
            </p:cNvPr>
            <p:cNvPicPr>
              <a:picLocks noChangeAspect="1"/>
            </p:cNvPicPr>
            <p:nvPr/>
          </p:nvPicPr>
          <p:blipFill>
            <a:blip r:embed="rId9"/>
            <a:stretch>
              <a:fillRect/>
            </a:stretch>
          </p:blipFill>
          <p:spPr>
            <a:xfrm>
              <a:off x="6331778" y="1873250"/>
              <a:ext cx="1612900" cy="1397000"/>
            </a:xfrm>
            <a:prstGeom prst="rect">
              <a:avLst/>
            </a:prstGeom>
          </p:spPr>
        </p:pic>
        <p:pic>
          <p:nvPicPr>
            <p:cNvPr id="19" name="Picture 18">
              <a:extLst>
                <a:ext uri="{FF2B5EF4-FFF2-40B4-BE49-F238E27FC236}">
                  <a16:creationId xmlns:a16="http://schemas.microsoft.com/office/drawing/2014/main" id="{7D789584-DF94-4996-279A-58B84CC0B781}"/>
                </a:ext>
              </a:extLst>
            </p:cNvPr>
            <p:cNvPicPr>
              <a:picLocks noChangeAspect="1"/>
            </p:cNvPicPr>
            <p:nvPr/>
          </p:nvPicPr>
          <p:blipFill>
            <a:blip r:embed="rId10"/>
            <a:stretch>
              <a:fillRect/>
            </a:stretch>
          </p:blipFill>
          <p:spPr>
            <a:xfrm>
              <a:off x="6331778" y="395633"/>
              <a:ext cx="1612900" cy="1397000"/>
            </a:xfrm>
            <a:prstGeom prst="rect">
              <a:avLst/>
            </a:prstGeom>
          </p:spPr>
        </p:pic>
        <p:pic>
          <p:nvPicPr>
            <p:cNvPr id="20" name="Picture 19">
              <a:extLst>
                <a:ext uri="{FF2B5EF4-FFF2-40B4-BE49-F238E27FC236}">
                  <a16:creationId xmlns:a16="http://schemas.microsoft.com/office/drawing/2014/main" id="{57B1224A-9C5B-B789-3899-6FA89693BC66}"/>
                </a:ext>
              </a:extLst>
            </p:cNvPr>
            <p:cNvPicPr>
              <a:picLocks noChangeAspect="1"/>
            </p:cNvPicPr>
            <p:nvPr/>
          </p:nvPicPr>
          <p:blipFill>
            <a:blip r:embed="rId11"/>
            <a:stretch>
              <a:fillRect/>
            </a:stretch>
          </p:blipFill>
          <p:spPr>
            <a:xfrm>
              <a:off x="7608681" y="1432892"/>
              <a:ext cx="914400" cy="800100"/>
            </a:xfrm>
            <a:prstGeom prst="rect">
              <a:avLst/>
            </a:prstGeom>
          </p:spPr>
        </p:pic>
      </p:grpSp>
      <p:grpSp>
        <p:nvGrpSpPr>
          <p:cNvPr id="21" name="Group 20">
            <a:extLst>
              <a:ext uri="{FF2B5EF4-FFF2-40B4-BE49-F238E27FC236}">
                <a16:creationId xmlns:a16="http://schemas.microsoft.com/office/drawing/2014/main" id="{29CA8BC0-CA67-3BDB-F24F-F2146CA14E18}"/>
              </a:ext>
            </a:extLst>
          </p:cNvPr>
          <p:cNvGrpSpPr/>
          <p:nvPr userDrawn="1"/>
        </p:nvGrpSpPr>
        <p:grpSpPr>
          <a:xfrm>
            <a:off x="602973" y="388455"/>
            <a:ext cx="2191303" cy="2888974"/>
            <a:chOff x="602973" y="388455"/>
            <a:chExt cx="2191303" cy="2888974"/>
          </a:xfrm>
        </p:grpSpPr>
        <p:pic>
          <p:nvPicPr>
            <p:cNvPr id="22" name="Picture 21">
              <a:extLst>
                <a:ext uri="{FF2B5EF4-FFF2-40B4-BE49-F238E27FC236}">
                  <a16:creationId xmlns:a16="http://schemas.microsoft.com/office/drawing/2014/main" id="{515EAC23-0468-2BE1-A293-43601CB2E1B2}"/>
                </a:ext>
              </a:extLst>
            </p:cNvPr>
            <p:cNvPicPr>
              <a:picLocks noChangeAspect="1"/>
            </p:cNvPicPr>
            <p:nvPr/>
          </p:nvPicPr>
          <p:blipFill>
            <a:blip r:embed="rId12"/>
            <a:stretch>
              <a:fillRect/>
            </a:stretch>
          </p:blipFill>
          <p:spPr>
            <a:xfrm>
              <a:off x="1181376" y="1880429"/>
              <a:ext cx="1612900" cy="1397000"/>
            </a:xfrm>
            <a:prstGeom prst="rect">
              <a:avLst/>
            </a:prstGeom>
          </p:spPr>
        </p:pic>
        <p:pic>
          <p:nvPicPr>
            <p:cNvPr id="23" name="Picture 22">
              <a:extLst>
                <a:ext uri="{FF2B5EF4-FFF2-40B4-BE49-F238E27FC236}">
                  <a16:creationId xmlns:a16="http://schemas.microsoft.com/office/drawing/2014/main" id="{0C2DE8AF-7D13-B808-EE01-31BB3574C3EB}"/>
                </a:ext>
              </a:extLst>
            </p:cNvPr>
            <p:cNvPicPr>
              <a:picLocks noChangeAspect="1"/>
            </p:cNvPicPr>
            <p:nvPr/>
          </p:nvPicPr>
          <p:blipFill>
            <a:blip r:embed="rId13"/>
            <a:stretch>
              <a:fillRect/>
            </a:stretch>
          </p:blipFill>
          <p:spPr>
            <a:xfrm>
              <a:off x="1181376" y="388455"/>
              <a:ext cx="1612900" cy="1397000"/>
            </a:xfrm>
            <a:prstGeom prst="rect">
              <a:avLst/>
            </a:prstGeom>
          </p:spPr>
        </p:pic>
        <p:pic>
          <p:nvPicPr>
            <p:cNvPr id="24" name="Picture 23">
              <a:extLst>
                <a:ext uri="{FF2B5EF4-FFF2-40B4-BE49-F238E27FC236}">
                  <a16:creationId xmlns:a16="http://schemas.microsoft.com/office/drawing/2014/main" id="{966DDEFA-E9EA-0327-4245-9BDF256456CE}"/>
                </a:ext>
              </a:extLst>
            </p:cNvPr>
            <p:cNvPicPr>
              <a:picLocks noChangeAspect="1"/>
            </p:cNvPicPr>
            <p:nvPr/>
          </p:nvPicPr>
          <p:blipFill>
            <a:blip r:embed="rId14"/>
            <a:stretch>
              <a:fillRect/>
            </a:stretch>
          </p:blipFill>
          <p:spPr>
            <a:xfrm>
              <a:off x="602973" y="1434273"/>
              <a:ext cx="914400" cy="800100"/>
            </a:xfrm>
            <a:prstGeom prst="rect">
              <a:avLst/>
            </a:prstGeom>
          </p:spPr>
        </p:pic>
      </p:grpSp>
      <p:grpSp>
        <p:nvGrpSpPr>
          <p:cNvPr id="25" name="Group 24">
            <a:extLst>
              <a:ext uri="{FF2B5EF4-FFF2-40B4-BE49-F238E27FC236}">
                <a16:creationId xmlns:a16="http://schemas.microsoft.com/office/drawing/2014/main" id="{7516CE6F-60D1-6724-EC44-BB8225438E8C}"/>
              </a:ext>
            </a:extLst>
          </p:cNvPr>
          <p:cNvGrpSpPr/>
          <p:nvPr userDrawn="1"/>
        </p:nvGrpSpPr>
        <p:grpSpPr>
          <a:xfrm>
            <a:off x="1793461" y="487847"/>
            <a:ext cx="2299529" cy="3588577"/>
            <a:chOff x="1793461" y="487847"/>
            <a:chExt cx="2299529" cy="3588577"/>
          </a:xfrm>
        </p:grpSpPr>
        <p:pic>
          <p:nvPicPr>
            <p:cNvPr id="26" name="Picture 25">
              <a:extLst>
                <a:ext uri="{FF2B5EF4-FFF2-40B4-BE49-F238E27FC236}">
                  <a16:creationId xmlns:a16="http://schemas.microsoft.com/office/drawing/2014/main" id="{991A4AB7-9F1F-520B-B83D-A5DB9E0C95B5}"/>
                </a:ext>
              </a:extLst>
            </p:cNvPr>
            <p:cNvPicPr>
              <a:picLocks noChangeAspect="1"/>
            </p:cNvPicPr>
            <p:nvPr/>
          </p:nvPicPr>
          <p:blipFill>
            <a:blip r:embed="rId15"/>
            <a:stretch>
              <a:fillRect/>
            </a:stretch>
          </p:blipFill>
          <p:spPr>
            <a:xfrm>
              <a:off x="2460211" y="1134442"/>
              <a:ext cx="1612900" cy="1397000"/>
            </a:xfrm>
            <a:prstGeom prst="rect">
              <a:avLst/>
            </a:prstGeom>
          </p:spPr>
        </p:pic>
        <p:pic>
          <p:nvPicPr>
            <p:cNvPr id="27" name="Picture 26">
              <a:extLst>
                <a:ext uri="{FF2B5EF4-FFF2-40B4-BE49-F238E27FC236}">
                  <a16:creationId xmlns:a16="http://schemas.microsoft.com/office/drawing/2014/main" id="{37F0069C-9161-7B5A-D82B-5D3654D67EF8}"/>
                </a:ext>
              </a:extLst>
            </p:cNvPr>
            <p:cNvPicPr>
              <a:picLocks noChangeAspect="1"/>
            </p:cNvPicPr>
            <p:nvPr/>
          </p:nvPicPr>
          <p:blipFill>
            <a:blip r:embed="rId16"/>
            <a:stretch>
              <a:fillRect/>
            </a:stretch>
          </p:blipFill>
          <p:spPr>
            <a:xfrm>
              <a:off x="2480090" y="2619237"/>
              <a:ext cx="1612900" cy="1397000"/>
            </a:xfrm>
            <a:prstGeom prst="rect">
              <a:avLst/>
            </a:prstGeom>
          </p:spPr>
        </p:pic>
        <p:pic>
          <p:nvPicPr>
            <p:cNvPr id="28" name="Picture 27">
              <a:extLst>
                <a:ext uri="{FF2B5EF4-FFF2-40B4-BE49-F238E27FC236}">
                  <a16:creationId xmlns:a16="http://schemas.microsoft.com/office/drawing/2014/main" id="{F216CD44-BEEF-423E-48DF-7195B181B6DF}"/>
                </a:ext>
              </a:extLst>
            </p:cNvPr>
            <p:cNvPicPr>
              <a:picLocks noChangeAspect="1"/>
            </p:cNvPicPr>
            <p:nvPr/>
          </p:nvPicPr>
          <p:blipFill>
            <a:blip r:embed="rId17"/>
            <a:stretch>
              <a:fillRect/>
            </a:stretch>
          </p:blipFill>
          <p:spPr>
            <a:xfrm>
              <a:off x="1793461" y="3365224"/>
              <a:ext cx="812800" cy="711200"/>
            </a:xfrm>
            <a:prstGeom prst="rect">
              <a:avLst/>
            </a:prstGeom>
          </p:spPr>
        </p:pic>
        <p:pic>
          <p:nvPicPr>
            <p:cNvPr id="29" name="Picture 28">
              <a:extLst>
                <a:ext uri="{FF2B5EF4-FFF2-40B4-BE49-F238E27FC236}">
                  <a16:creationId xmlns:a16="http://schemas.microsoft.com/office/drawing/2014/main" id="{17BAFBBE-C278-4CC9-1E0B-B6F6B8B4468F}"/>
                </a:ext>
              </a:extLst>
            </p:cNvPr>
            <p:cNvPicPr>
              <a:picLocks noChangeAspect="1"/>
            </p:cNvPicPr>
            <p:nvPr/>
          </p:nvPicPr>
          <p:blipFill>
            <a:blip r:embed="rId18"/>
            <a:stretch>
              <a:fillRect/>
            </a:stretch>
          </p:blipFill>
          <p:spPr>
            <a:xfrm>
              <a:off x="2724979" y="487847"/>
              <a:ext cx="647700" cy="558800"/>
            </a:xfrm>
            <a:prstGeom prst="rect">
              <a:avLst/>
            </a:prstGeom>
          </p:spPr>
        </p:pic>
      </p:grpSp>
    </p:spTree>
    <p:extLst>
      <p:ext uri="{BB962C8B-B14F-4D97-AF65-F5344CB8AC3E}">
        <p14:creationId xmlns:p14="http://schemas.microsoft.com/office/powerpoint/2010/main" val="3632397642"/>
      </p:ext>
    </p:extLst>
  </p:cSld>
  <p:clrMap bg1="lt1" tx1="dk1" bg2="lt2" tx2="dk2" accent1="accent1" accent2="accent2" accent3="accent3" accent4="accent4" accent5="accent5" accent6="accent6" hlink="hlink" folHlink="folHlink"/>
  <p:sldLayoutIdLst>
    <p:sldLayoutId id="2147483708"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200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9B1C5-3B1E-6670-25BA-0D050DC99BC7}"/>
              </a:ext>
            </a:extLst>
          </p:cNvPr>
          <p:cNvPicPr>
            <a:picLocks noChangeAspect="1"/>
          </p:cNvPicPr>
          <p:nvPr userDrawn="1"/>
        </p:nvPicPr>
        <p:blipFill>
          <a:blip r:embed="rId3"/>
          <a:stretch>
            <a:fillRect/>
          </a:stretch>
        </p:blipFill>
        <p:spPr>
          <a:xfrm>
            <a:off x="7581900" y="4203700"/>
            <a:ext cx="1562100" cy="939800"/>
          </a:xfrm>
          <a:prstGeom prst="rect">
            <a:avLst/>
          </a:prstGeom>
        </p:spPr>
      </p:pic>
      <p:sp>
        <p:nvSpPr>
          <p:cNvPr id="8" name="TextBox 7">
            <a:extLst>
              <a:ext uri="{FF2B5EF4-FFF2-40B4-BE49-F238E27FC236}">
                <a16:creationId xmlns:a16="http://schemas.microsoft.com/office/drawing/2014/main" id="{B6923E3E-00A7-D535-711F-99567D251A17}"/>
              </a:ext>
            </a:extLst>
          </p:cNvPr>
          <p:cNvSpPr txBox="1"/>
          <p:nvPr userDrawn="1"/>
        </p:nvSpPr>
        <p:spPr>
          <a:xfrm>
            <a:off x="8099612" y="4522375"/>
            <a:ext cx="815788" cy="338554"/>
          </a:xfrm>
          <a:prstGeom prst="rect">
            <a:avLst/>
          </a:prstGeom>
          <a:noFill/>
        </p:spPr>
        <p:txBody>
          <a:bodyPr wrap="square" rtlCol="0">
            <a:spAutoFit/>
          </a:bodyPr>
          <a:lstStyle/>
          <a:p>
            <a:r>
              <a:rPr lang="en-US" sz="1600" b="1" dirty="0" err="1"/>
              <a:t>hrb.ie</a:t>
            </a:r>
            <a:endParaRPr lang="en-US" sz="1600" b="1" dirty="0"/>
          </a:p>
        </p:txBody>
      </p:sp>
      <p:cxnSp>
        <p:nvCxnSpPr>
          <p:cNvPr id="9" name="Straight Connector 8">
            <a:extLst>
              <a:ext uri="{FF2B5EF4-FFF2-40B4-BE49-F238E27FC236}">
                <a16:creationId xmlns:a16="http://schemas.microsoft.com/office/drawing/2014/main" id="{CBA32CEA-8D64-66F9-8DFD-EC6EB97F86A2}"/>
              </a:ext>
            </a:extLst>
          </p:cNvPr>
          <p:cNvCxnSpPr>
            <a:cxnSpLocks/>
          </p:cNvCxnSpPr>
          <p:nvPr userDrawn="1"/>
        </p:nvCxnSpPr>
        <p:spPr>
          <a:xfrm>
            <a:off x="1498600" y="4446494"/>
            <a:ext cx="718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9D3A9AFA-389B-84CB-42DE-9A46BF7867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339" y="4293111"/>
            <a:ext cx="1206500" cy="533400"/>
          </a:xfrm>
          <a:prstGeom prst="rect">
            <a:avLst/>
          </a:prstGeom>
        </p:spPr>
      </p:pic>
      <p:grpSp>
        <p:nvGrpSpPr>
          <p:cNvPr id="11" name="Group 10">
            <a:extLst>
              <a:ext uri="{FF2B5EF4-FFF2-40B4-BE49-F238E27FC236}">
                <a16:creationId xmlns:a16="http://schemas.microsoft.com/office/drawing/2014/main" id="{23694275-9E3C-511A-C21C-94B348488970}"/>
              </a:ext>
            </a:extLst>
          </p:cNvPr>
          <p:cNvGrpSpPr/>
          <p:nvPr userDrawn="1"/>
        </p:nvGrpSpPr>
        <p:grpSpPr>
          <a:xfrm>
            <a:off x="3750365" y="395633"/>
            <a:ext cx="1628085" cy="2874617"/>
            <a:chOff x="3750365" y="395633"/>
            <a:chExt cx="1628085" cy="2874617"/>
          </a:xfrm>
        </p:grpSpPr>
        <p:pic>
          <p:nvPicPr>
            <p:cNvPr id="12" name="Picture 11">
              <a:extLst>
                <a:ext uri="{FF2B5EF4-FFF2-40B4-BE49-F238E27FC236}">
                  <a16:creationId xmlns:a16="http://schemas.microsoft.com/office/drawing/2014/main" id="{8C8D138E-2852-0C7B-3778-37E7DC324172}"/>
                </a:ext>
              </a:extLst>
            </p:cNvPr>
            <p:cNvPicPr>
              <a:picLocks noChangeAspect="1"/>
            </p:cNvPicPr>
            <p:nvPr/>
          </p:nvPicPr>
          <p:blipFill>
            <a:blip r:embed="rId5"/>
            <a:stretch>
              <a:fillRect/>
            </a:stretch>
          </p:blipFill>
          <p:spPr>
            <a:xfrm>
              <a:off x="3765550" y="1873250"/>
              <a:ext cx="1612900" cy="1397000"/>
            </a:xfrm>
            <a:prstGeom prst="rect">
              <a:avLst/>
            </a:prstGeom>
          </p:spPr>
        </p:pic>
        <p:pic>
          <p:nvPicPr>
            <p:cNvPr id="13" name="Picture 12">
              <a:extLst>
                <a:ext uri="{FF2B5EF4-FFF2-40B4-BE49-F238E27FC236}">
                  <a16:creationId xmlns:a16="http://schemas.microsoft.com/office/drawing/2014/main" id="{723F9C4C-847E-C16E-8BCC-03113EE7F138}"/>
                </a:ext>
              </a:extLst>
            </p:cNvPr>
            <p:cNvPicPr>
              <a:picLocks noChangeAspect="1"/>
            </p:cNvPicPr>
            <p:nvPr/>
          </p:nvPicPr>
          <p:blipFill>
            <a:blip r:embed="rId6"/>
            <a:stretch>
              <a:fillRect/>
            </a:stretch>
          </p:blipFill>
          <p:spPr>
            <a:xfrm>
              <a:off x="3750365" y="395633"/>
              <a:ext cx="1612900" cy="1397000"/>
            </a:xfrm>
            <a:prstGeom prst="rect">
              <a:avLst/>
            </a:prstGeom>
          </p:spPr>
        </p:pic>
      </p:grpSp>
      <p:grpSp>
        <p:nvGrpSpPr>
          <p:cNvPr id="14" name="Group 13">
            <a:extLst>
              <a:ext uri="{FF2B5EF4-FFF2-40B4-BE49-F238E27FC236}">
                <a16:creationId xmlns:a16="http://schemas.microsoft.com/office/drawing/2014/main" id="{E962EAB8-41B2-A6E8-EB7B-5EF284C5DDB3}"/>
              </a:ext>
            </a:extLst>
          </p:cNvPr>
          <p:cNvGrpSpPr/>
          <p:nvPr userDrawn="1"/>
        </p:nvGrpSpPr>
        <p:grpSpPr>
          <a:xfrm>
            <a:off x="5051011" y="1134442"/>
            <a:ext cx="1612900" cy="2881795"/>
            <a:chOff x="5051011" y="1134442"/>
            <a:chExt cx="1612900" cy="2881795"/>
          </a:xfrm>
        </p:grpSpPr>
        <p:pic>
          <p:nvPicPr>
            <p:cNvPr id="15" name="Picture 14">
              <a:extLst>
                <a:ext uri="{FF2B5EF4-FFF2-40B4-BE49-F238E27FC236}">
                  <a16:creationId xmlns:a16="http://schemas.microsoft.com/office/drawing/2014/main" id="{9FEBE85E-6514-D142-8E2F-85B2956F50E0}"/>
                </a:ext>
              </a:extLst>
            </p:cNvPr>
            <p:cNvPicPr>
              <a:picLocks noChangeAspect="1"/>
            </p:cNvPicPr>
            <p:nvPr/>
          </p:nvPicPr>
          <p:blipFill>
            <a:blip r:embed="rId7"/>
            <a:stretch>
              <a:fillRect/>
            </a:stretch>
          </p:blipFill>
          <p:spPr>
            <a:xfrm>
              <a:off x="5051011" y="1134442"/>
              <a:ext cx="1612900" cy="1397000"/>
            </a:xfrm>
            <a:prstGeom prst="rect">
              <a:avLst/>
            </a:prstGeom>
          </p:spPr>
        </p:pic>
        <p:pic>
          <p:nvPicPr>
            <p:cNvPr id="16" name="Picture 15">
              <a:extLst>
                <a:ext uri="{FF2B5EF4-FFF2-40B4-BE49-F238E27FC236}">
                  <a16:creationId xmlns:a16="http://schemas.microsoft.com/office/drawing/2014/main" id="{B715E1B8-309A-BBD8-0C94-EA3FF072926F}"/>
                </a:ext>
              </a:extLst>
            </p:cNvPr>
            <p:cNvPicPr>
              <a:picLocks noChangeAspect="1"/>
            </p:cNvPicPr>
            <p:nvPr/>
          </p:nvPicPr>
          <p:blipFill>
            <a:blip r:embed="rId8"/>
            <a:stretch>
              <a:fillRect/>
            </a:stretch>
          </p:blipFill>
          <p:spPr>
            <a:xfrm>
              <a:off x="5051011" y="2619237"/>
              <a:ext cx="1612900" cy="1397000"/>
            </a:xfrm>
            <a:prstGeom prst="rect">
              <a:avLst/>
            </a:prstGeom>
          </p:spPr>
        </p:pic>
      </p:grpSp>
      <p:grpSp>
        <p:nvGrpSpPr>
          <p:cNvPr id="17" name="Group 16">
            <a:extLst>
              <a:ext uri="{FF2B5EF4-FFF2-40B4-BE49-F238E27FC236}">
                <a16:creationId xmlns:a16="http://schemas.microsoft.com/office/drawing/2014/main" id="{BCD0CBB7-7077-7EF0-8756-253E9F8A0906}"/>
              </a:ext>
            </a:extLst>
          </p:cNvPr>
          <p:cNvGrpSpPr/>
          <p:nvPr userDrawn="1"/>
        </p:nvGrpSpPr>
        <p:grpSpPr>
          <a:xfrm>
            <a:off x="6331778" y="395633"/>
            <a:ext cx="2191303" cy="2874617"/>
            <a:chOff x="6331778" y="395633"/>
            <a:chExt cx="2191303" cy="2874617"/>
          </a:xfrm>
        </p:grpSpPr>
        <p:pic>
          <p:nvPicPr>
            <p:cNvPr id="18" name="Picture 17">
              <a:extLst>
                <a:ext uri="{FF2B5EF4-FFF2-40B4-BE49-F238E27FC236}">
                  <a16:creationId xmlns:a16="http://schemas.microsoft.com/office/drawing/2014/main" id="{F032E996-DEBC-206A-E0AD-16E51F322ECA}"/>
                </a:ext>
              </a:extLst>
            </p:cNvPr>
            <p:cNvPicPr>
              <a:picLocks noChangeAspect="1"/>
            </p:cNvPicPr>
            <p:nvPr/>
          </p:nvPicPr>
          <p:blipFill>
            <a:blip r:embed="rId9"/>
            <a:stretch>
              <a:fillRect/>
            </a:stretch>
          </p:blipFill>
          <p:spPr>
            <a:xfrm>
              <a:off x="6331778" y="1873250"/>
              <a:ext cx="1612900" cy="1397000"/>
            </a:xfrm>
            <a:prstGeom prst="rect">
              <a:avLst/>
            </a:prstGeom>
          </p:spPr>
        </p:pic>
        <p:pic>
          <p:nvPicPr>
            <p:cNvPr id="19" name="Picture 18">
              <a:extLst>
                <a:ext uri="{FF2B5EF4-FFF2-40B4-BE49-F238E27FC236}">
                  <a16:creationId xmlns:a16="http://schemas.microsoft.com/office/drawing/2014/main" id="{4296BC5A-B1F8-369E-2628-B169AA320124}"/>
                </a:ext>
              </a:extLst>
            </p:cNvPr>
            <p:cNvPicPr>
              <a:picLocks noChangeAspect="1"/>
            </p:cNvPicPr>
            <p:nvPr/>
          </p:nvPicPr>
          <p:blipFill>
            <a:blip r:embed="rId10"/>
            <a:stretch>
              <a:fillRect/>
            </a:stretch>
          </p:blipFill>
          <p:spPr>
            <a:xfrm>
              <a:off x="6331778" y="395633"/>
              <a:ext cx="1612900" cy="1397000"/>
            </a:xfrm>
            <a:prstGeom prst="rect">
              <a:avLst/>
            </a:prstGeom>
          </p:spPr>
        </p:pic>
        <p:pic>
          <p:nvPicPr>
            <p:cNvPr id="20" name="Picture 19">
              <a:extLst>
                <a:ext uri="{FF2B5EF4-FFF2-40B4-BE49-F238E27FC236}">
                  <a16:creationId xmlns:a16="http://schemas.microsoft.com/office/drawing/2014/main" id="{D61F5814-1C30-21BD-C56A-9385C29E6EA3}"/>
                </a:ext>
              </a:extLst>
            </p:cNvPr>
            <p:cNvPicPr>
              <a:picLocks noChangeAspect="1"/>
            </p:cNvPicPr>
            <p:nvPr/>
          </p:nvPicPr>
          <p:blipFill>
            <a:blip r:embed="rId11"/>
            <a:stretch>
              <a:fillRect/>
            </a:stretch>
          </p:blipFill>
          <p:spPr>
            <a:xfrm>
              <a:off x="7608681" y="1432892"/>
              <a:ext cx="914400" cy="800100"/>
            </a:xfrm>
            <a:prstGeom prst="rect">
              <a:avLst/>
            </a:prstGeom>
          </p:spPr>
        </p:pic>
      </p:grpSp>
      <p:grpSp>
        <p:nvGrpSpPr>
          <p:cNvPr id="21" name="Group 20">
            <a:extLst>
              <a:ext uri="{FF2B5EF4-FFF2-40B4-BE49-F238E27FC236}">
                <a16:creationId xmlns:a16="http://schemas.microsoft.com/office/drawing/2014/main" id="{A849DF58-0F42-1202-EB40-13A10963E614}"/>
              </a:ext>
            </a:extLst>
          </p:cNvPr>
          <p:cNvGrpSpPr/>
          <p:nvPr userDrawn="1"/>
        </p:nvGrpSpPr>
        <p:grpSpPr>
          <a:xfrm>
            <a:off x="602973" y="388455"/>
            <a:ext cx="2191303" cy="2888974"/>
            <a:chOff x="602973" y="388455"/>
            <a:chExt cx="2191303" cy="2888974"/>
          </a:xfrm>
        </p:grpSpPr>
        <p:pic>
          <p:nvPicPr>
            <p:cNvPr id="22" name="Picture 21">
              <a:extLst>
                <a:ext uri="{FF2B5EF4-FFF2-40B4-BE49-F238E27FC236}">
                  <a16:creationId xmlns:a16="http://schemas.microsoft.com/office/drawing/2014/main" id="{59BE07BD-9850-6FEF-986B-4AEA2D9A6343}"/>
                </a:ext>
              </a:extLst>
            </p:cNvPr>
            <p:cNvPicPr>
              <a:picLocks noChangeAspect="1"/>
            </p:cNvPicPr>
            <p:nvPr/>
          </p:nvPicPr>
          <p:blipFill>
            <a:blip r:embed="rId12"/>
            <a:stretch>
              <a:fillRect/>
            </a:stretch>
          </p:blipFill>
          <p:spPr>
            <a:xfrm>
              <a:off x="1181376" y="1880429"/>
              <a:ext cx="1612900" cy="1397000"/>
            </a:xfrm>
            <a:prstGeom prst="rect">
              <a:avLst/>
            </a:prstGeom>
          </p:spPr>
        </p:pic>
        <p:pic>
          <p:nvPicPr>
            <p:cNvPr id="23" name="Picture 22">
              <a:extLst>
                <a:ext uri="{FF2B5EF4-FFF2-40B4-BE49-F238E27FC236}">
                  <a16:creationId xmlns:a16="http://schemas.microsoft.com/office/drawing/2014/main" id="{1F2C415A-F950-C445-8481-32B78BFBDCE8}"/>
                </a:ext>
              </a:extLst>
            </p:cNvPr>
            <p:cNvPicPr>
              <a:picLocks noChangeAspect="1"/>
            </p:cNvPicPr>
            <p:nvPr/>
          </p:nvPicPr>
          <p:blipFill>
            <a:blip r:embed="rId13"/>
            <a:stretch>
              <a:fillRect/>
            </a:stretch>
          </p:blipFill>
          <p:spPr>
            <a:xfrm>
              <a:off x="1181376" y="388455"/>
              <a:ext cx="1612900" cy="1397000"/>
            </a:xfrm>
            <a:prstGeom prst="rect">
              <a:avLst/>
            </a:prstGeom>
          </p:spPr>
        </p:pic>
        <p:pic>
          <p:nvPicPr>
            <p:cNvPr id="24" name="Picture 23">
              <a:extLst>
                <a:ext uri="{FF2B5EF4-FFF2-40B4-BE49-F238E27FC236}">
                  <a16:creationId xmlns:a16="http://schemas.microsoft.com/office/drawing/2014/main" id="{3B8E82CE-B1A5-0F23-EBC5-18ED50204301}"/>
                </a:ext>
              </a:extLst>
            </p:cNvPr>
            <p:cNvPicPr>
              <a:picLocks noChangeAspect="1"/>
            </p:cNvPicPr>
            <p:nvPr/>
          </p:nvPicPr>
          <p:blipFill>
            <a:blip r:embed="rId14"/>
            <a:stretch>
              <a:fillRect/>
            </a:stretch>
          </p:blipFill>
          <p:spPr>
            <a:xfrm>
              <a:off x="602973" y="1434273"/>
              <a:ext cx="914400" cy="800100"/>
            </a:xfrm>
            <a:prstGeom prst="rect">
              <a:avLst/>
            </a:prstGeom>
          </p:spPr>
        </p:pic>
      </p:grpSp>
      <p:grpSp>
        <p:nvGrpSpPr>
          <p:cNvPr id="25" name="Group 24">
            <a:extLst>
              <a:ext uri="{FF2B5EF4-FFF2-40B4-BE49-F238E27FC236}">
                <a16:creationId xmlns:a16="http://schemas.microsoft.com/office/drawing/2014/main" id="{F7AEB1FC-8AF6-CF25-8AD0-7AEEA6C99FE2}"/>
              </a:ext>
            </a:extLst>
          </p:cNvPr>
          <p:cNvGrpSpPr/>
          <p:nvPr userDrawn="1"/>
        </p:nvGrpSpPr>
        <p:grpSpPr>
          <a:xfrm>
            <a:off x="1793461" y="487847"/>
            <a:ext cx="2299529" cy="3588577"/>
            <a:chOff x="1793461" y="487847"/>
            <a:chExt cx="2299529" cy="3588577"/>
          </a:xfrm>
        </p:grpSpPr>
        <p:pic>
          <p:nvPicPr>
            <p:cNvPr id="26" name="Picture 25">
              <a:extLst>
                <a:ext uri="{FF2B5EF4-FFF2-40B4-BE49-F238E27FC236}">
                  <a16:creationId xmlns:a16="http://schemas.microsoft.com/office/drawing/2014/main" id="{8C9A1103-BC37-9B62-FEE8-EB90E75692D2}"/>
                </a:ext>
              </a:extLst>
            </p:cNvPr>
            <p:cNvPicPr>
              <a:picLocks noChangeAspect="1"/>
            </p:cNvPicPr>
            <p:nvPr/>
          </p:nvPicPr>
          <p:blipFill>
            <a:blip r:embed="rId15"/>
            <a:stretch>
              <a:fillRect/>
            </a:stretch>
          </p:blipFill>
          <p:spPr>
            <a:xfrm>
              <a:off x="2460211" y="1134442"/>
              <a:ext cx="1612900" cy="1397000"/>
            </a:xfrm>
            <a:prstGeom prst="rect">
              <a:avLst/>
            </a:prstGeom>
          </p:spPr>
        </p:pic>
        <p:pic>
          <p:nvPicPr>
            <p:cNvPr id="27" name="Picture 26">
              <a:extLst>
                <a:ext uri="{FF2B5EF4-FFF2-40B4-BE49-F238E27FC236}">
                  <a16:creationId xmlns:a16="http://schemas.microsoft.com/office/drawing/2014/main" id="{A0ABCE93-4B85-3CE0-B25C-2EE686928303}"/>
                </a:ext>
              </a:extLst>
            </p:cNvPr>
            <p:cNvPicPr>
              <a:picLocks noChangeAspect="1"/>
            </p:cNvPicPr>
            <p:nvPr/>
          </p:nvPicPr>
          <p:blipFill>
            <a:blip r:embed="rId16"/>
            <a:stretch>
              <a:fillRect/>
            </a:stretch>
          </p:blipFill>
          <p:spPr>
            <a:xfrm>
              <a:off x="2480090" y="2619237"/>
              <a:ext cx="1612900" cy="1397000"/>
            </a:xfrm>
            <a:prstGeom prst="rect">
              <a:avLst/>
            </a:prstGeom>
          </p:spPr>
        </p:pic>
        <p:pic>
          <p:nvPicPr>
            <p:cNvPr id="28" name="Picture 27">
              <a:extLst>
                <a:ext uri="{FF2B5EF4-FFF2-40B4-BE49-F238E27FC236}">
                  <a16:creationId xmlns:a16="http://schemas.microsoft.com/office/drawing/2014/main" id="{AAA408BD-7E79-E724-1230-40B351F6FD31}"/>
                </a:ext>
              </a:extLst>
            </p:cNvPr>
            <p:cNvPicPr>
              <a:picLocks noChangeAspect="1"/>
            </p:cNvPicPr>
            <p:nvPr/>
          </p:nvPicPr>
          <p:blipFill>
            <a:blip r:embed="rId17"/>
            <a:stretch>
              <a:fillRect/>
            </a:stretch>
          </p:blipFill>
          <p:spPr>
            <a:xfrm>
              <a:off x="1793461" y="3365224"/>
              <a:ext cx="812800" cy="711200"/>
            </a:xfrm>
            <a:prstGeom prst="rect">
              <a:avLst/>
            </a:prstGeom>
          </p:spPr>
        </p:pic>
        <p:pic>
          <p:nvPicPr>
            <p:cNvPr id="29" name="Picture 28">
              <a:extLst>
                <a:ext uri="{FF2B5EF4-FFF2-40B4-BE49-F238E27FC236}">
                  <a16:creationId xmlns:a16="http://schemas.microsoft.com/office/drawing/2014/main" id="{0D2C3629-7DE9-956D-EAEA-9261F43C11B8}"/>
                </a:ext>
              </a:extLst>
            </p:cNvPr>
            <p:cNvPicPr>
              <a:picLocks noChangeAspect="1"/>
            </p:cNvPicPr>
            <p:nvPr/>
          </p:nvPicPr>
          <p:blipFill>
            <a:blip r:embed="rId18"/>
            <a:stretch>
              <a:fillRect/>
            </a:stretch>
          </p:blipFill>
          <p:spPr>
            <a:xfrm>
              <a:off x="2724979" y="487847"/>
              <a:ext cx="647700" cy="558800"/>
            </a:xfrm>
            <a:prstGeom prst="rect">
              <a:avLst/>
            </a:prstGeom>
          </p:spPr>
        </p:pic>
      </p:grpSp>
    </p:spTree>
    <p:extLst>
      <p:ext uri="{BB962C8B-B14F-4D97-AF65-F5344CB8AC3E}">
        <p14:creationId xmlns:p14="http://schemas.microsoft.com/office/powerpoint/2010/main" val="3167839148"/>
      </p:ext>
    </p:extLst>
  </p:cSld>
  <p:clrMap bg1="lt1" tx1="dk1" bg2="lt2" tx2="dk2" accent1="accent1" accent2="accent2" accent3="accent3" accent4="accent4" accent5="accent5" accent6="accent6" hlink="hlink" folHlink="folHlink"/>
  <p:sldLayoutIdLst>
    <p:sldLayoutId id="2147483710"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9B1C5-3B1E-6670-25BA-0D050DC99BC7}"/>
              </a:ext>
            </a:extLst>
          </p:cNvPr>
          <p:cNvPicPr>
            <a:picLocks noChangeAspect="1"/>
          </p:cNvPicPr>
          <p:nvPr userDrawn="1"/>
        </p:nvPicPr>
        <p:blipFill>
          <a:blip r:embed="rId3"/>
          <a:stretch>
            <a:fillRect/>
          </a:stretch>
        </p:blipFill>
        <p:spPr>
          <a:xfrm>
            <a:off x="7581900" y="4203700"/>
            <a:ext cx="1562100" cy="939800"/>
          </a:xfrm>
          <a:prstGeom prst="rect">
            <a:avLst/>
          </a:prstGeom>
        </p:spPr>
      </p:pic>
      <p:sp>
        <p:nvSpPr>
          <p:cNvPr id="8" name="TextBox 7">
            <a:extLst>
              <a:ext uri="{FF2B5EF4-FFF2-40B4-BE49-F238E27FC236}">
                <a16:creationId xmlns:a16="http://schemas.microsoft.com/office/drawing/2014/main" id="{B6923E3E-00A7-D535-711F-99567D251A17}"/>
              </a:ext>
            </a:extLst>
          </p:cNvPr>
          <p:cNvSpPr txBox="1"/>
          <p:nvPr userDrawn="1"/>
        </p:nvSpPr>
        <p:spPr>
          <a:xfrm>
            <a:off x="8099612" y="4522375"/>
            <a:ext cx="815788" cy="338554"/>
          </a:xfrm>
          <a:prstGeom prst="rect">
            <a:avLst/>
          </a:prstGeom>
          <a:noFill/>
        </p:spPr>
        <p:txBody>
          <a:bodyPr wrap="square" rtlCol="0">
            <a:spAutoFit/>
          </a:bodyPr>
          <a:lstStyle/>
          <a:p>
            <a:r>
              <a:rPr lang="en-US" sz="1600" b="1" dirty="0" err="1"/>
              <a:t>hrb.ie</a:t>
            </a:r>
            <a:endParaRPr lang="en-US" sz="1600" b="1" dirty="0"/>
          </a:p>
        </p:txBody>
      </p:sp>
      <p:cxnSp>
        <p:nvCxnSpPr>
          <p:cNvPr id="9" name="Straight Connector 8">
            <a:extLst>
              <a:ext uri="{FF2B5EF4-FFF2-40B4-BE49-F238E27FC236}">
                <a16:creationId xmlns:a16="http://schemas.microsoft.com/office/drawing/2014/main" id="{CBA32CEA-8D64-66F9-8DFD-EC6EB97F86A2}"/>
              </a:ext>
            </a:extLst>
          </p:cNvPr>
          <p:cNvCxnSpPr>
            <a:cxnSpLocks/>
          </p:cNvCxnSpPr>
          <p:nvPr userDrawn="1"/>
        </p:nvCxnSpPr>
        <p:spPr>
          <a:xfrm>
            <a:off x="1498600" y="4446494"/>
            <a:ext cx="718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9D3A9AFA-389B-84CB-42DE-9A46BF7867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339" y="4293111"/>
            <a:ext cx="1206500" cy="533400"/>
          </a:xfrm>
          <a:prstGeom prst="rect">
            <a:avLst/>
          </a:prstGeom>
        </p:spPr>
      </p:pic>
      <p:grpSp>
        <p:nvGrpSpPr>
          <p:cNvPr id="11" name="Group 10">
            <a:extLst>
              <a:ext uri="{FF2B5EF4-FFF2-40B4-BE49-F238E27FC236}">
                <a16:creationId xmlns:a16="http://schemas.microsoft.com/office/drawing/2014/main" id="{23694275-9E3C-511A-C21C-94B348488970}"/>
              </a:ext>
            </a:extLst>
          </p:cNvPr>
          <p:cNvGrpSpPr/>
          <p:nvPr userDrawn="1"/>
        </p:nvGrpSpPr>
        <p:grpSpPr>
          <a:xfrm>
            <a:off x="3750365" y="395633"/>
            <a:ext cx="1628085" cy="2874617"/>
            <a:chOff x="3750365" y="395633"/>
            <a:chExt cx="1628085" cy="2874617"/>
          </a:xfrm>
        </p:grpSpPr>
        <p:pic>
          <p:nvPicPr>
            <p:cNvPr id="12" name="Picture 11">
              <a:extLst>
                <a:ext uri="{FF2B5EF4-FFF2-40B4-BE49-F238E27FC236}">
                  <a16:creationId xmlns:a16="http://schemas.microsoft.com/office/drawing/2014/main" id="{8C8D138E-2852-0C7B-3778-37E7DC324172}"/>
                </a:ext>
              </a:extLst>
            </p:cNvPr>
            <p:cNvPicPr>
              <a:picLocks noChangeAspect="1"/>
            </p:cNvPicPr>
            <p:nvPr/>
          </p:nvPicPr>
          <p:blipFill>
            <a:blip r:embed="rId5"/>
            <a:stretch>
              <a:fillRect/>
            </a:stretch>
          </p:blipFill>
          <p:spPr>
            <a:xfrm>
              <a:off x="3765550" y="1873250"/>
              <a:ext cx="1612900" cy="1397000"/>
            </a:xfrm>
            <a:prstGeom prst="rect">
              <a:avLst/>
            </a:prstGeom>
          </p:spPr>
        </p:pic>
        <p:pic>
          <p:nvPicPr>
            <p:cNvPr id="13" name="Picture 12">
              <a:extLst>
                <a:ext uri="{FF2B5EF4-FFF2-40B4-BE49-F238E27FC236}">
                  <a16:creationId xmlns:a16="http://schemas.microsoft.com/office/drawing/2014/main" id="{723F9C4C-847E-C16E-8BCC-03113EE7F138}"/>
                </a:ext>
              </a:extLst>
            </p:cNvPr>
            <p:cNvPicPr>
              <a:picLocks noChangeAspect="1"/>
            </p:cNvPicPr>
            <p:nvPr/>
          </p:nvPicPr>
          <p:blipFill>
            <a:blip r:embed="rId6"/>
            <a:stretch>
              <a:fillRect/>
            </a:stretch>
          </p:blipFill>
          <p:spPr>
            <a:xfrm>
              <a:off x="3750365" y="395633"/>
              <a:ext cx="1612900" cy="1397000"/>
            </a:xfrm>
            <a:prstGeom prst="rect">
              <a:avLst/>
            </a:prstGeom>
          </p:spPr>
        </p:pic>
      </p:grpSp>
      <p:grpSp>
        <p:nvGrpSpPr>
          <p:cNvPr id="14" name="Group 13">
            <a:extLst>
              <a:ext uri="{FF2B5EF4-FFF2-40B4-BE49-F238E27FC236}">
                <a16:creationId xmlns:a16="http://schemas.microsoft.com/office/drawing/2014/main" id="{E962EAB8-41B2-A6E8-EB7B-5EF284C5DDB3}"/>
              </a:ext>
            </a:extLst>
          </p:cNvPr>
          <p:cNvGrpSpPr/>
          <p:nvPr userDrawn="1"/>
        </p:nvGrpSpPr>
        <p:grpSpPr>
          <a:xfrm>
            <a:off x="5051011" y="1134442"/>
            <a:ext cx="1612900" cy="2881795"/>
            <a:chOff x="5051011" y="1134442"/>
            <a:chExt cx="1612900" cy="2881795"/>
          </a:xfrm>
        </p:grpSpPr>
        <p:pic>
          <p:nvPicPr>
            <p:cNvPr id="15" name="Picture 14">
              <a:extLst>
                <a:ext uri="{FF2B5EF4-FFF2-40B4-BE49-F238E27FC236}">
                  <a16:creationId xmlns:a16="http://schemas.microsoft.com/office/drawing/2014/main" id="{9FEBE85E-6514-D142-8E2F-85B2956F50E0}"/>
                </a:ext>
              </a:extLst>
            </p:cNvPr>
            <p:cNvPicPr>
              <a:picLocks noChangeAspect="1"/>
            </p:cNvPicPr>
            <p:nvPr/>
          </p:nvPicPr>
          <p:blipFill>
            <a:blip r:embed="rId7"/>
            <a:stretch>
              <a:fillRect/>
            </a:stretch>
          </p:blipFill>
          <p:spPr>
            <a:xfrm>
              <a:off x="5051011" y="1134442"/>
              <a:ext cx="1612900" cy="1397000"/>
            </a:xfrm>
            <a:prstGeom prst="rect">
              <a:avLst/>
            </a:prstGeom>
          </p:spPr>
        </p:pic>
        <p:pic>
          <p:nvPicPr>
            <p:cNvPr id="16" name="Picture 15">
              <a:extLst>
                <a:ext uri="{FF2B5EF4-FFF2-40B4-BE49-F238E27FC236}">
                  <a16:creationId xmlns:a16="http://schemas.microsoft.com/office/drawing/2014/main" id="{B715E1B8-309A-BBD8-0C94-EA3FF072926F}"/>
                </a:ext>
              </a:extLst>
            </p:cNvPr>
            <p:cNvPicPr>
              <a:picLocks noChangeAspect="1"/>
            </p:cNvPicPr>
            <p:nvPr/>
          </p:nvPicPr>
          <p:blipFill>
            <a:blip r:embed="rId8"/>
            <a:stretch>
              <a:fillRect/>
            </a:stretch>
          </p:blipFill>
          <p:spPr>
            <a:xfrm>
              <a:off x="5051011" y="2619237"/>
              <a:ext cx="1612900" cy="1397000"/>
            </a:xfrm>
            <a:prstGeom prst="rect">
              <a:avLst/>
            </a:prstGeom>
          </p:spPr>
        </p:pic>
      </p:grpSp>
      <p:grpSp>
        <p:nvGrpSpPr>
          <p:cNvPr id="17" name="Group 16">
            <a:extLst>
              <a:ext uri="{FF2B5EF4-FFF2-40B4-BE49-F238E27FC236}">
                <a16:creationId xmlns:a16="http://schemas.microsoft.com/office/drawing/2014/main" id="{BCD0CBB7-7077-7EF0-8756-253E9F8A0906}"/>
              </a:ext>
            </a:extLst>
          </p:cNvPr>
          <p:cNvGrpSpPr/>
          <p:nvPr userDrawn="1"/>
        </p:nvGrpSpPr>
        <p:grpSpPr>
          <a:xfrm>
            <a:off x="6331778" y="395633"/>
            <a:ext cx="2191303" cy="2874617"/>
            <a:chOff x="6331778" y="395633"/>
            <a:chExt cx="2191303" cy="2874617"/>
          </a:xfrm>
        </p:grpSpPr>
        <p:pic>
          <p:nvPicPr>
            <p:cNvPr id="18" name="Picture 17">
              <a:extLst>
                <a:ext uri="{FF2B5EF4-FFF2-40B4-BE49-F238E27FC236}">
                  <a16:creationId xmlns:a16="http://schemas.microsoft.com/office/drawing/2014/main" id="{F032E996-DEBC-206A-E0AD-16E51F322ECA}"/>
                </a:ext>
              </a:extLst>
            </p:cNvPr>
            <p:cNvPicPr>
              <a:picLocks noChangeAspect="1"/>
            </p:cNvPicPr>
            <p:nvPr/>
          </p:nvPicPr>
          <p:blipFill>
            <a:blip r:embed="rId9"/>
            <a:stretch>
              <a:fillRect/>
            </a:stretch>
          </p:blipFill>
          <p:spPr>
            <a:xfrm>
              <a:off x="6331778" y="1873250"/>
              <a:ext cx="1612900" cy="1397000"/>
            </a:xfrm>
            <a:prstGeom prst="rect">
              <a:avLst/>
            </a:prstGeom>
          </p:spPr>
        </p:pic>
        <p:pic>
          <p:nvPicPr>
            <p:cNvPr id="19" name="Picture 18">
              <a:extLst>
                <a:ext uri="{FF2B5EF4-FFF2-40B4-BE49-F238E27FC236}">
                  <a16:creationId xmlns:a16="http://schemas.microsoft.com/office/drawing/2014/main" id="{4296BC5A-B1F8-369E-2628-B169AA320124}"/>
                </a:ext>
              </a:extLst>
            </p:cNvPr>
            <p:cNvPicPr>
              <a:picLocks noChangeAspect="1"/>
            </p:cNvPicPr>
            <p:nvPr/>
          </p:nvPicPr>
          <p:blipFill>
            <a:blip r:embed="rId10"/>
            <a:stretch>
              <a:fillRect/>
            </a:stretch>
          </p:blipFill>
          <p:spPr>
            <a:xfrm>
              <a:off x="6331778" y="395633"/>
              <a:ext cx="1612900" cy="1397000"/>
            </a:xfrm>
            <a:prstGeom prst="rect">
              <a:avLst/>
            </a:prstGeom>
          </p:spPr>
        </p:pic>
        <p:pic>
          <p:nvPicPr>
            <p:cNvPr id="20" name="Picture 19">
              <a:extLst>
                <a:ext uri="{FF2B5EF4-FFF2-40B4-BE49-F238E27FC236}">
                  <a16:creationId xmlns:a16="http://schemas.microsoft.com/office/drawing/2014/main" id="{D61F5814-1C30-21BD-C56A-9385C29E6EA3}"/>
                </a:ext>
              </a:extLst>
            </p:cNvPr>
            <p:cNvPicPr>
              <a:picLocks noChangeAspect="1"/>
            </p:cNvPicPr>
            <p:nvPr/>
          </p:nvPicPr>
          <p:blipFill>
            <a:blip r:embed="rId11"/>
            <a:stretch>
              <a:fillRect/>
            </a:stretch>
          </p:blipFill>
          <p:spPr>
            <a:xfrm>
              <a:off x="7608681" y="1432892"/>
              <a:ext cx="914400" cy="800100"/>
            </a:xfrm>
            <a:prstGeom prst="rect">
              <a:avLst/>
            </a:prstGeom>
          </p:spPr>
        </p:pic>
      </p:grpSp>
      <p:grpSp>
        <p:nvGrpSpPr>
          <p:cNvPr id="21" name="Group 20">
            <a:extLst>
              <a:ext uri="{FF2B5EF4-FFF2-40B4-BE49-F238E27FC236}">
                <a16:creationId xmlns:a16="http://schemas.microsoft.com/office/drawing/2014/main" id="{A849DF58-0F42-1202-EB40-13A10963E614}"/>
              </a:ext>
            </a:extLst>
          </p:cNvPr>
          <p:cNvGrpSpPr/>
          <p:nvPr userDrawn="1"/>
        </p:nvGrpSpPr>
        <p:grpSpPr>
          <a:xfrm>
            <a:off x="602973" y="388455"/>
            <a:ext cx="2191303" cy="2888974"/>
            <a:chOff x="602973" y="388455"/>
            <a:chExt cx="2191303" cy="2888974"/>
          </a:xfrm>
        </p:grpSpPr>
        <p:pic>
          <p:nvPicPr>
            <p:cNvPr id="22" name="Picture 21">
              <a:extLst>
                <a:ext uri="{FF2B5EF4-FFF2-40B4-BE49-F238E27FC236}">
                  <a16:creationId xmlns:a16="http://schemas.microsoft.com/office/drawing/2014/main" id="{59BE07BD-9850-6FEF-986B-4AEA2D9A6343}"/>
                </a:ext>
              </a:extLst>
            </p:cNvPr>
            <p:cNvPicPr>
              <a:picLocks noChangeAspect="1"/>
            </p:cNvPicPr>
            <p:nvPr/>
          </p:nvPicPr>
          <p:blipFill>
            <a:blip r:embed="rId12"/>
            <a:stretch>
              <a:fillRect/>
            </a:stretch>
          </p:blipFill>
          <p:spPr>
            <a:xfrm>
              <a:off x="1181376" y="1880429"/>
              <a:ext cx="1612900" cy="1397000"/>
            </a:xfrm>
            <a:prstGeom prst="rect">
              <a:avLst/>
            </a:prstGeom>
          </p:spPr>
        </p:pic>
        <p:pic>
          <p:nvPicPr>
            <p:cNvPr id="23" name="Picture 22">
              <a:extLst>
                <a:ext uri="{FF2B5EF4-FFF2-40B4-BE49-F238E27FC236}">
                  <a16:creationId xmlns:a16="http://schemas.microsoft.com/office/drawing/2014/main" id="{1F2C415A-F950-C445-8481-32B78BFBDCE8}"/>
                </a:ext>
              </a:extLst>
            </p:cNvPr>
            <p:cNvPicPr>
              <a:picLocks noChangeAspect="1"/>
            </p:cNvPicPr>
            <p:nvPr/>
          </p:nvPicPr>
          <p:blipFill>
            <a:blip r:embed="rId13"/>
            <a:stretch>
              <a:fillRect/>
            </a:stretch>
          </p:blipFill>
          <p:spPr>
            <a:xfrm>
              <a:off x="1181376" y="388455"/>
              <a:ext cx="1612900" cy="1397000"/>
            </a:xfrm>
            <a:prstGeom prst="rect">
              <a:avLst/>
            </a:prstGeom>
          </p:spPr>
        </p:pic>
        <p:pic>
          <p:nvPicPr>
            <p:cNvPr id="24" name="Picture 23">
              <a:extLst>
                <a:ext uri="{FF2B5EF4-FFF2-40B4-BE49-F238E27FC236}">
                  <a16:creationId xmlns:a16="http://schemas.microsoft.com/office/drawing/2014/main" id="{3B8E82CE-B1A5-0F23-EBC5-18ED50204301}"/>
                </a:ext>
              </a:extLst>
            </p:cNvPr>
            <p:cNvPicPr>
              <a:picLocks noChangeAspect="1"/>
            </p:cNvPicPr>
            <p:nvPr/>
          </p:nvPicPr>
          <p:blipFill>
            <a:blip r:embed="rId14"/>
            <a:stretch>
              <a:fillRect/>
            </a:stretch>
          </p:blipFill>
          <p:spPr>
            <a:xfrm>
              <a:off x="602973" y="1434273"/>
              <a:ext cx="914400" cy="800100"/>
            </a:xfrm>
            <a:prstGeom prst="rect">
              <a:avLst/>
            </a:prstGeom>
          </p:spPr>
        </p:pic>
      </p:grpSp>
      <p:grpSp>
        <p:nvGrpSpPr>
          <p:cNvPr id="25" name="Group 24">
            <a:extLst>
              <a:ext uri="{FF2B5EF4-FFF2-40B4-BE49-F238E27FC236}">
                <a16:creationId xmlns:a16="http://schemas.microsoft.com/office/drawing/2014/main" id="{F7AEB1FC-8AF6-CF25-8AD0-7AEEA6C99FE2}"/>
              </a:ext>
            </a:extLst>
          </p:cNvPr>
          <p:cNvGrpSpPr/>
          <p:nvPr userDrawn="1"/>
        </p:nvGrpSpPr>
        <p:grpSpPr>
          <a:xfrm>
            <a:off x="1793461" y="487847"/>
            <a:ext cx="2299529" cy="3588577"/>
            <a:chOff x="1793461" y="487847"/>
            <a:chExt cx="2299529" cy="3588577"/>
          </a:xfrm>
        </p:grpSpPr>
        <p:pic>
          <p:nvPicPr>
            <p:cNvPr id="26" name="Picture 25">
              <a:extLst>
                <a:ext uri="{FF2B5EF4-FFF2-40B4-BE49-F238E27FC236}">
                  <a16:creationId xmlns:a16="http://schemas.microsoft.com/office/drawing/2014/main" id="{8C9A1103-BC37-9B62-FEE8-EB90E75692D2}"/>
                </a:ext>
              </a:extLst>
            </p:cNvPr>
            <p:cNvPicPr>
              <a:picLocks noChangeAspect="1"/>
            </p:cNvPicPr>
            <p:nvPr/>
          </p:nvPicPr>
          <p:blipFill>
            <a:blip r:embed="rId15"/>
            <a:stretch>
              <a:fillRect/>
            </a:stretch>
          </p:blipFill>
          <p:spPr>
            <a:xfrm>
              <a:off x="2460211" y="1134442"/>
              <a:ext cx="1612900" cy="1397000"/>
            </a:xfrm>
            <a:prstGeom prst="rect">
              <a:avLst/>
            </a:prstGeom>
          </p:spPr>
        </p:pic>
        <p:pic>
          <p:nvPicPr>
            <p:cNvPr id="27" name="Picture 26">
              <a:extLst>
                <a:ext uri="{FF2B5EF4-FFF2-40B4-BE49-F238E27FC236}">
                  <a16:creationId xmlns:a16="http://schemas.microsoft.com/office/drawing/2014/main" id="{A0ABCE93-4B85-3CE0-B25C-2EE686928303}"/>
                </a:ext>
              </a:extLst>
            </p:cNvPr>
            <p:cNvPicPr>
              <a:picLocks noChangeAspect="1"/>
            </p:cNvPicPr>
            <p:nvPr/>
          </p:nvPicPr>
          <p:blipFill>
            <a:blip r:embed="rId16"/>
            <a:stretch>
              <a:fillRect/>
            </a:stretch>
          </p:blipFill>
          <p:spPr>
            <a:xfrm>
              <a:off x="2480090" y="2619237"/>
              <a:ext cx="1612900" cy="1397000"/>
            </a:xfrm>
            <a:prstGeom prst="rect">
              <a:avLst/>
            </a:prstGeom>
          </p:spPr>
        </p:pic>
        <p:pic>
          <p:nvPicPr>
            <p:cNvPr id="28" name="Picture 27">
              <a:extLst>
                <a:ext uri="{FF2B5EF4-FFF2-40B4-BE49-F238E27FC236}">
                  <a16:creationId xmlns:a16="http://schemas.microsoft.com/office/drawing/2014/main" id="{AAA408BD-7E79-E724-1230-40B351F6FD31}"/>
                </a:ext>
              </a:extLst>
            </p:cNvPr>
            <p:cNvPicPr>
              <a:picLocks noChangeAspect="1"/>
            </p:cNvPicPr>
            <p:nvPr/>
          </p:nvPicPr>
          <p:blipFill>
            <a:blip r:embed="rId17"/>
            <a:stretch>
              <a:fillRect/>
            </a:stretch>
          </p:blipFill>
          <p:spPr>
            <a:xfrm>
              <a:off x="1793461" y="3365224"/>
              <a:ext cx="812800" cy="711200"/>
            </a:xfrm>
            <a:prstGeom prst="rect">
              <a:avLst/>
            </a:prstGeom>
          </p:spPr>
        </p:pic>
        <p:pic>
          <p:nvPicPr>
            <p:cNvPr id="29" name="Picture 28">
              <a:extLst>
                <a:ext uri="{FF2B5EF4-FFF2-40B4-BE49-F238E27FC236}">
                  <a16:creationId xmlns:a16="http://schemas.microsoft.com/office/drawing/2014/main" id="{0D2C3629-7DE9-956D-EAEA-9261F43C11B8}"/>
                </a:ext>
              </a:extLst>
            </p:cNvPr>
            <p:cNvPicPr>
              <a:picLocks noChangeAspect="1"/>
            </p:cNvPicPr>
            <p:nvPr/>
          </p:nvPicPr>
          <p:blipFill>
            <a:blip r:embed="rId18"/>
            <a:stretch>
              <a:fillRect/>
            </a:stretch>
          </p:blipFill>
          <p:spPr>
            <a:xfrm>
              <a:off x="2724979" y="487847"/>
              <a:ext cx="647700" cy="558800"/>
            </a:xfrm>
            <a:prstGeom prst="rect">
              <a:avLst/>
            </a:prstGeom>
          </p:spPr>
        </p:pic>
      </p:grpSp>
    </p:spTree>
    <p:extLst>
      <p:ext uri="{BB962C8B-B14F-4D97-AF65-F5344CB8AC3E}">
        <p14:creationId xmlns:p14="http://schemas.microsoft.com/office/powerpoint/2010/main" val="1800268522"/>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45D9-B9B0-7497-CF18-22E2892CCDCE}"/>
              </a:ext>
            </a:extLst>
          </p:cNvPr>
          <p:cNvSpPr>
            <a:spLocks noGrp="1"/>
          </p:cNvSpPr>
          <p:nvPr>
            <p:ph type="ctrTitle"/>
          </p:nvPr>
        </p:nvSpPr>
        <p:spPr>
          <a:xfrm>
            <a:off x="647997" y="882305"/>
            <a:ext cx="7274105" cy="1790700"/>
          </a:xfrm>
        </p:spPr>
        <p:txBody>
          <a:bodyPr/>
          <a:lstStyle/>
          <a:p>
            <a:r>
              <a:rPr lang="en-GB" sz="3600" dirty="0"/>
              <a:t>Incorporating data on affected family members into a routine national health surveillance system:</a:t>
            </a:r>
            <a:endParaRPr lang="en-US" sz="3600" dirty="0"/>
          </a:p>
        </p:txBody>
      </p:sp>
      <p:sp>
        <p:nvSpPr>
          <p:cNvPr id="3" name="Subtitle 2">
            <a:extLst>
              <a:ext uri="{FF2B5EF4-FFF2-40B4-BE49-F238E27FC236}">
                <a16:creationId xmlns:a16="http://schemas.microsoft.com/office/drawing/2014/main" id="{4A523CB7-8168-C3EA-47C1-6B22DE2409FF}"/>
              </a:ext>
            </a:extLst>
          </p:cNvPr>
          <p:cNvSpPr>
            <a:spLocks noGrp="1"/>
          </p:cNvSpPr>
          <p:nvPr>
            <p:ph type="subTitle" idx="1"/>
          </p:nvPr>
        </p:nvSpPr>
        <p:spPr>
          <a:xfrm>
            <a:off x="647999" y="2673005"/>
            <a:ext cx="6537727" cy="723387"/>
          </a:xfrm>
        </p:spPr>
        <p:txBody>
          <a:bodyPr/>
          <a:lstStyle/>
          <a:p>
            <a:r>
              <a:rPr lang="en-GB" sz="2400" dirty="0">
                <a:solidFill>
                  <a:schemeClr val="bg1"/>
                </a:solidFill>
              </a:rPr>
              <a:t>The integration journey, lessons learned and the value of such data</a:t>
            </a:r>
          </a:p>
        </p:txBody>
      </p:sp>
      <p:sp>
        <p:nvSpPr>
          <p:cNvPr id="4" name="Text Placeholder 3">
            <a:extLst>
              <a:ext uri="{FF2B5EF4-FFF2-40B4-BE49-F238E27FC236}">
                <a16:creationId xmlns:a16="http://schemas.microsoft.com/office/drawing/2014/main" id="{11CC7665-339C-CAEC-5A2C-5299008FBEB0}"/>
              </a:ext>
            </a:extLst>
          </p:cNvPr>
          <p:cNvSpPr>
            <a:spLocks noGrp="1"/>
          </p:cNvSpPr>
          <p:nvPr>
            <p:ph type="body" sz="quarter" idx="10"/>
          </p:nvPr>
        </p:nvSpPr>
        <p:spPr>
          <a:xfrm>
            <a:off x="676070" y="3984584"/>
            <a:ext cx="4643438" cy="435919"/>
          </a:xfrm>
        </p:spPr>
        <p:txBody>
          <a:bodyPr/>
          <a:lstStyle/>
          <a:p>
            <a:r>
              <a:rPr lang="fr-FR" dirty="0"/>
              <a:t>Anne Marie Carew, Cathy Kelleher and Suzi Lyons</a:t>
            </a:r>
            <a:endParaRPr lang="en-US" dirty="0"/>
          </a:p>
        </p:txBody>
      </p:sp>
      <p:sp>
        <p:nvSpPr>
          <p:cNvPr id="5" name="TextBox 4">
            <a:extLst>
              <a:ext uri="{FF2B5EF4-FFF2-40B4-BE49-F238E27FC236}">
                <a16:creationId xmlns:a16="http://schemas.microsoft.com/office/drawing/2014/main" id="{8C116A48-BA7A-F120-1881-5B790F924BCA}"/>
              </a:ext>
            </a:extLst>
          </p:cNvPr>
          <p:cNvSpPr txBox="1"/>
          <p:nvPr/>
        </p:nvSpPr>
        <p:spPr>
          <a:xfrm>
            <a:off x="647996" y="3396392"/>
            <a:ext cx="7274105" cy="523220"/>
          </a:xfrm>
          <a:prstGeom prst="rect">
            <a:avLst/>
          </a:prstGeom>
          <a:noFill/>
        </p:spPr>
        <p:txBody>
          <a:bodyPr wrap="square" rtlCol="0">
            <a:spAutoFit/>
          </a:bodyPr>
          <a:lstStyle/>
          <a:p>
            <a:r>
              <a:rPr lang="en-GB" sz="2800" dirty="0">
                <a:solidFill>
                  <a:schemeClr val="accent1"/>
                </a:solidFill>
              </a:rPr>
              <a:t>AFINet Conference 2023 </a:t>
            </a:r>
            <a:endParaRPr lang="en-US" sz="2800" dirty="0">
              <a:solidFill>
                <a:schemeClr val="accent1"/>
              </a:solidFill>
            </a:endParaRPr>
          </a:p>
        </p:txBody>
      </p:sp>
    </p:spTree>
    <p:extLst>
      <p:ext uri="{BB962C8B-B14F-4D97-AF65-F5344CB8AC3E}">
        <p14:creationId xmlns:p14="http://schemas.microsoft.com/office/powerpoint/2010/main" val="167367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4B15-E23B-DF73-3194-62BBC9284AA6}"/>
              </a:ext>
            </a:extLst>
          </p:cNvPr>
          <p:cNvSpPr>
            <a:spLocks noGrp="1"/>
          </p:cNvSpPr>
          <p:nvPr>
            <p:ph type="title"/>
          </p:nvPr>
        </p:nvSpPr>
        <p:spPr/>
        <p:txBody>
          <a:bodyPr/>
          <a:lstStyle/>
          <a:p>
            <a:r>
              <a:rPr lang="en-GB" dirty="0"/>
              <a:t>Future developments</a:t>
            </a:r>
          </a:p>
        </p:txBody>
      </p:sp>
      <p:sp>
        <p:nvSpPr>
          <p:cNvPr id="3" name="Text Placeholder 2">
            <a:extLst>
              <a:ext uri="{FF2B5EF4-FFF2-40B4-BE49-F238E27FC236}">
                <a16:creationId xmlns:a16="http://schemas.microsoft.com/office/drawing/2014/main" id="{165D4E61-B610-3CB2-E6F9-D18FE01F7270}"/>
              </a:ext>
            </a:extLst>
          </p:cNvPr>
          <p:cNvSpPr>
            <a:spLocks noGrp="1"/>
          </p:cNvSpPr>
          <p:nvPr>
            <p:ph type="body" idx="1"/>
          </p:nvPr>
        </p:nvSpPr>
        <p:spPr>
          <a:xfrm>
            <a:off x="457200" y="1135780"/>
            <a:ext cx="3962399" cy="619125"/>
          </a:xfrm>
        </p:spPr>
        <p:txBody>
          <a:bodyPr/>
          <a:lstStyle/>
          <a:p>
            <a:r>
              <a:rPr lang="en-GB" dirty="0"/>
              <a:t>Extended AFM data </a:t>
            </a:r>
          </a:p>
        </p:txBody>
      </p:sp>
      <p:sp>
        <p:nvSpPr>
          <p:cNvPr id="6" name="Text Placeholder 5">
            <a:extLst>
              <a:ext uri="{FF2B5EF4-FFF2-40B4-BE49-F238E27FC236}">
                <a16:creationId xmlns:a16="http://schemas.microsoft.com/office/drawing/2014/main" id="{631A9D3D-176D-4CC7-CA63-D96EBB429DDE}"/>
              </a:ext>
            </a:extLst>
          </p:cNvPr>
          <p:cNvSpPr>
            <a:spLocks noGrp="1"/>
          </p:cNvSpPr>
          <p:nvPr>
            <p:ph type="body" sz="quarter" idx="3"/>
          </p:nvPr>
        </p:nvSpPr>
        <p:spPr>
          <a:xfrm>
            <a:off x="4697037" y="1135780"/>
            <a:ext cx="4002086" cy="619125"/>
          </a:xfrm>
        </p:spPr>
        <p:txBody>
          <a:bodyPr/>
          <a:lstStyle/>
          <a:p>
            <a:r>
              <a:rPr lang="en-GB" dirty="0"/>
              <a:t>Data on </a:t>
            </a:r>
            <a:r>
              <a:rPr lang="en-GB" b="1" dirty="0">
                <a:solidFill>
                  <a:srgbClr val="003E90"/>
                </a:solidFill>
              </a:rPr>
              <a:t>significant other</a:t>
            </a:r>
            <a:endParaRPr lang="en-GB" dirty="0"/>
          </a:p>
        </p:txBody>
      </p:sp>
      <p:sp>
        <p:nvSpPr>
          <p:cNvPr id="4" name="Text Placeholder 3">
            <a:extLst>
              <a:ext uri="{FF2B5EF4-FFF2-40B4-BE49-F238E27FC236}">
                <a16:creationId xmlns:a16="http://schemas.microsoft.com/office/drawing/2014/main" id="{07E24CBA-1026-AF99-7E57-B007A56CD3E6}"/>
              </a:ext>
            </a:extLst>
          </p:cNvPr>
          <p:cNvSpPr>
            <a:spLocks noGrp="1"/>
          </p:cNvSpPr>
          <p:nvPr>
            <p:ph sz="half" idx="10"/>
          </p:nvPr>
        </p:nvSpPr>
        <p:spPr>
          <a:xfrm>
            <a:off x="96982" y="1870835"/>
            <a:ext cx="4475018" cy="2244776"/>
          </a:xfrm>
        </p:spPr>
        <p:txBody>
          <a:bodyPr/>
          <a:lstStyle/>
          <a:p>
            <a:pPr marL="1028700" lvl="1" indent="-342900"/>
            <a:r>
              <a:rPr lang="en-GB" dirty="0">
                <a:solidFill>
                  <a:srgbClr val="003E90"/>
                </a:solidFill>
              </a:rPr>
              <a:t>relationship between the AFM and their significant other</a:t>
            </a:r>
          </a:p>
          <a:p>
            <a:pPr marL="1028700" lvl="1" indent="-342900"/>
            <a:r>
              <a:rPr lang="en-GB" dirty="0">
                <a:solidFill>
                  <a:srgbClr val="003E90"/>
                </a:solidFill>
              </a:rPr>
              <a:t>Family relationships of AFMs seeking assistance</a:t>
            </a:r>
          </a:p>
          <a:p>
            <a:pPr marL="1028700" lvl="1" indent="-342900"/>
            <a:r>
              <a:rPr lang="en-GB" dirty="0">
                <a:solidFill>
                  <a:srgbClr val="003E90"/>
                </a:solidFill>
              </a:rPr>
              <a:t>Co-occurrence of additional risks </a:t>
            </a:r>
          </a:p>
          <a:p>
            <a:pPr marL="1028700" lvl="1" indent="-342900"/>
            <a:r>
              <a:rPr lang="en-GB" dirty="0">
                <a:solidFill>
                  <a:srgbClr val="003E90"/>
                </a:solidFill>
              </a:rPr>
              <a:t>Outcomes specific to AFMs</a:t>
            </a:r>
          </a:p>
          <a:p>
            <a:pPr marL="342900" indent="-342900">
              <a:buFont typeface="Arial" panose="020B0604020202020204" pitchFamily="34" charset="0"/>
              <a:buChar char="•"/>
            </a:pPr>
            <a:endParaRPr lang="en-GB" dirty="0">
              <a:solidFill>
                <a:srgbClr val="003E90"/>
              </a:solidFill>
              <a:latin typeface="Calibri" panose="020F0502020204030204"/>
            </a:endParaRPr>
          </a:p>
        </p:txBody>
      </p:sp>
      <p:sp>
        <p:nvSpPr>
          <p:cNvPr id="5" name="Content Placeholder 4">
            <a:extLst>
              <a:ext uri="{FF2B5EF4-FFF2-40B4-BE49-F238E27FC236}">
                <a16:creationId xmlns:a16="http://schemas.microsoft.com/office/drawing/2014/main" id="{E4903EAC-91C8-7F00-127D-85707A369A71}"/>
              </a:ext>
            </a:extLst>
          </p:cNvPr>
          <p:cNvSpPr>
            <a:spLocks noGrp="1"/>
          </p:cNvSpPr>
          <p:nvPr>
            <p:ph sz="half" idx="2"/>
          </p:nvPr>
        </p:nvSpPr>
        <p:spPr>
          <a:xfrm>
            <a:off x="4170218" y="1870835"/>
            <a:ext cx="4516584" cy="2244776"/>
          </a:xfrm>
        </p:spPr>
        <p:txBody>
          <a:bodyPr/>
          <a:lstStyle/>
          <a:p>
            <a:pPr marL="1028700" lvl="1" indent="-342900"/>
            <a:r>
              <a:rPr lang="en-GB" dirty="0">
                <a:solidFill>
                  <a:srgbClr val="003E90"/>
                </a:solidFill>
              </a:rPr>
              <a:t>The living status of the significant other</a:t>
            </a:r>
          </a:p>
          <a:p>
            <a:pPr marL="1028700" lvl="1" indent="-342900"/>
            <a:r>
              <a:rPr lang="en-GB" dirty="0">
                <a:solidFill>
                  <a:srgbClr val="003E90"/>
                </a:solidFill>
                <a:latin typeface="Calibri" panose="020F0502020204030204"/>
              </a:rPr>
              <a:t>Problem substances/behaviours of the significant other</a:t>
            </a:r>
          </a:p>
          <a:p>
            <a:pPr marL="1028700" lvl="1" indent="-342900"/>
            <a:r>
              <a:rPr lang="en-GB" dirty="0">
                <a:solidFill>
                  <a:srgbClr val="003E90"/>
                </a:solidFill>
                <a:latin typeface="Calibri" panose="020F0502020204030204"/>
              </a:rPr>
              <a:t>If significant other is in treatment</a:t>
            </a:r>
          </a:p>
          <a:p>
            <a:endParaRPr lang="en-GB" dirty="0"/>
          </a:p>
        </p:txBody>
      </p:sp>
      <p:pic>
        <p:nvPicPr>
          <p:cNvPr id="10" name="Picture 9">
            <a:extLst>
              <a:ext uri="{FF2B5EF4-FFF2-40B4-BE49-F238E27FC236}">
                <a16:creationId xmlns:a16="http://schemas.microsoft.com/office/drawing/2014/main" id="{2C15F716-F838-60A8-7375-5907EC541D7B}"/>
              </a:ext>
            </a:extLst>
          </p:cNvPr>
          <p:cNvPicPr>
            <a:picLocks noChangeAspect="1"/>
          </p:cNvPicPr>
          <p:nvPr/>
        </p:nvPicPr>
        <p:blipFill>
          <a:blip r:embed="rId3"/>
          <a:stretch>
            <a:fillRect/>
          </a:stretch>
        </p:blipFill>
        <p:spPr>
          <a:xfrm>
            <a:off x="7832593" y="143386"/>
            <a:ext cx="1008483" cy="1468877"/>
          </a:xfrm>
          <a:prstGeom prst="rect">
            <a:avLst/>
          </a:prstGeom>
        </p:spPr>
      </p:pic>
    </p:spTree>
    <p:extLst>
      <p:ext uri="{BB962C8B-B14F-4D97-AF65-F5344CB8AC3E}">
        <p14:creationId xmlns:p14="http://schemas.microsoft.com/office/powerpoint/2010/main" val="230766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4"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9CE9-440C-DD35-DFF0-1241986EE7CF}"/>
              </a:ext>
            </a:extLst>
          </p:cNvPr>
          <p:cNvSpPr>
            <a:spLocks noGrp="1"/>
          </p:cNvSpPr>
          <p:nvPr>
            <p:ph type="title"/>
          </p:nvPr>
        </p:nvSpPr>
        <p:spPr/>
        <p:txBody>
          <a:bodyPr/>
          <a:lstStyle/>
          <a:p>
            <a:r>
              <a:rPr lang="en-GB" dirty="0"/>
              <a:t>Impact</a:t>
            </a:r>
          </a:p>
        </p:txBody>
      </p:sp>
      <p:sp>
        <p:nvSpPr>
          <p:cNvPr id="5" name="Text Placeholder 4">
            <a:extLst>
              <a:ext uri="{FF2B5EF4-FFF2-40B4-BE49-F238E27FC236}">
                <a16:creationId xmlns:a16="http://schemas.microsoft.com/office/drawing/2014/main" id="{618CC94A-4BF2-525B-97AD-8EC2AB813049}"/>
              </a:ext>
            </a:extLst>
          </p:cNvPr>
          <p:cNvSpPr>
            <a:spLocks noGrp="1"/>
          </p:cNvSpPr>
          <p:nvPr>
            <p:ph type="body" idx="1"/>
          </p:nvPr>
        </p:nvSpPr>
        <p:spPr>
          <a:prstGeom prst="rect">
            <a:avLst/>
          </a:prstGeom>
        </p:spPr>
        <p:txBody>
          <a:bodyPr/>
          <a:lstStyle/>
          <a:p>
            <a:pPr marL="342900" indent="-342900">
              <a:buFont typeface="Arial" panose="020B0604020202020204" pitchFamily="34" charset="0"/>
              <a:buChar char="•"/>
            </a:pPr>
            <a:r>
              <a:rPr lang="en-GB" dirty="0">
                <a:solidFill>
                  <a:srgbClr val="003E90"/>
                </a:solidFill>
                <a:latin typeface="Calibri" panose="020F0502020204030204"/>
              </a:rPr>
              <a:t>Increased awareness of AFMs</a:t>
            </a:r>
          </a:p>
          <a:p>
            <a:pPr marL="1028700" lvl="1" indent="-342900">
              <a:buFont typeface="Arial" panose="020B0604020202020204" pitchFamily="34" charset="0"/>
              <a:buChar char="•"/>
            </a:pPr>
            <a:r>
              <a:rPr lang="en-GB" sz="2000" dirty="0">
                <a:solidFill>
                  <a:srgbClr val="003E90"/>
                </a:solidFill>
                <a:latin typeface="Calibri" panose="020F0502020204030204"/>
              </a:rPr>
              <a:t>International audiences</a:t>
            </a:r>
            <a:r>
              <a:rPr lang="en-GB" sz="2000" baseline="30000" dirty="0">
                <a:solidFill>
                  <a:srgbClr val="003E90"/>
                </a:solidFill>
                <a:latin typeface="Calibri" panose="020F0502020204030204"/>
              </a:rPr>
              <a:t> 9, 10, 11, 12 </a:t>
            </a:r>
          </a:p>
          <a:p>
            <a:pPr marL="1028700" lvl="1" indent="-342900">
              <a:buFont typeface="Arial" panose="020B0604020202020204" pitchFamily="34" charset="0"/>
              <a:buChar char="•"/>
            </a:pPr>
            <a:r>
              <a:rPr lang="en-GB" sz="2000" dirty="0">
                <a:solidFill>
                  <a:srgbClr val="003E90"/>
                </a:solidFill>
                <a:latin typeface="Calibri" panose="020F0502020204030204"/>
              </a:rPr>
              <a:t>Journal article</a:t>
            </a:r>
            <a:r>
              <a:rPr lang="en-GB" sz="2000" baseline="30000" dirty="0">
                <a:solidFill>
                  <a:srgbClr val="003E90"/>
                </a:solidFill>
                <a:latin typeface="Calibri" panose="020F0502020204030204"/>
              </a:rPr>
              <a:t> 13</a:t>
            </a:r>
            <a:endParaRPr lang="en-GB" sz="2000" dirty="0">
              <a:solidFill>
                <a:srgbClr val="003E90"/>
              </a:solidFill>
              <a:latin typeface="Calibri" panose="020F0502020204030204"/>
            </a:endParaRPr>
          </a:p>
          <a:p>
            <a:pPr marL="1028700" lvl="1" indent="-342900">
              <a:buFont typeface="Arial" panose="020B0604020202020204" pitchFamily="34" charset="0"/>
              <a:buChar char="•"/>
            </a:pPr>
            <a:r>
              <a:rPr lang="en-GB" sz="2000" dirty="0">
                <a:solidFill>
                  <a:srgbClr val="003E90"/>
                </a:solidFill>
                <a:latin typeface="Calibri" panose="020F0502020204030204"/>
              </a:rPr>
              <a:t>Networks</a:t>
            </a:r>
          </a:p>
          <a:p>
            <a:pPr marL="1028700" lvl="1" indent="-342900">
              <a:buFont typeface="Arial" panose="020B0604020202020204" pitchFamily="34" charset="0"/>
              <a:buChar char="•"/>
            </a:pPr>
            <a:r>
              <a:rPr lang="en-GB" sz="2000" dirty="0">
                <a:solidFill>
                  <a:srgbClr val="003E90"/>
                </a:solidFill>
                <a:latin typeface="Calibri" panose="020F0502020204030204"/>
              </a:rPr>
              <a:t>Citizens’ Assembly on Drugs Use</a:t>
            </a:r>
            <a:r>
              <a:rPr lang="en-GB" sz="2000" baseline="30000" dirty="0">
                <a:solidFill>
                  <a:srgbClr val="003E90"/>
                </a:solidFill>
                <a:latin typeface="Calibri" panose="020F0502020204030204"/>
              </a:rPr>
              <a:t> 14</a:t>
            </a:r>
            <a:r>
              <a:rPr lang="en-GB" sz="2000" dirty="0">
                <a:solidFill>
                  <a:srgbClr val="003E90"/>
                </a:solidFill>
                <a:latin typeface="Calibri" panose="020F0502020204030204"/>
              </a:rPr>
              <a:t> </a:t>
            </a:r>
          </a:p>
          <a:p>
            <a:pPr marL="1028700" lvl="1" indent="-342900"/>
            <a:endParaRPr lang="en-GB" dirty="0">
              <a:solidFill>
                <a:srgbClr val="003E90"/>
              </a:solidFill>
              <a:latin typeface="Calibri" panose="020F0502020204030204"/>
            </a:endParaRPr>
          </a:p>
          <a:p>
            <a:endParaRPr lang="en-GB" dirty="0"/>
          </a:p>
        </p:txBody>
      </p:sp>
      <p:pic>
        <p:nvPicPr>
          <p:cNvPr id="6" name="Picture 5">
            <a:extLst>
              <a:ext uri="{FF2B5EF4-FFF2-40B4-BE49-F238E27FC236}">
                <a16:creationId xmlns:a16="http://schemas.microsoft.com/office/drawing/2014/main" id="{14CE45EC-8A2F-A799-84D6-76D3CC3CAAB7}"/>
              </a:ext>
            </a:extLst>
          </p:cNvPr>
          <p:cNvPicPr>
            <a:picLocks noChangeAspect="1"/>
          </p:cNvPicPr>
          <p:nvPr/>
        </p:nvPicPr>
        <p:blipFill>
          <a:blip r:embed="rId3"/>
          <a:stretch>
            <a:fillRect/>
          </a:stretch>
        </p:blipFill>
        <p:spPr>
          <a:xfrm>
            <a:off x="5969537" y="1361180"/>
            <a:ext cx="1715138" cy="1784940"/>
          </a:xfrm>
          <a:prstGeom prst="rect">
            <a:avLst/>
          </a:prstGeom>
        </p:spPr>
      </p:pic>
    </p:spTree>
    <p:extLst>
      <p:ext uri="{BB962C8B-B14F-4D97-AF65-F5344CB8AC3E}">
        <p14:creationId xmlns:p14="http://schemas.microsoft.com/office/powerpoint/2010/main" val="3514537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8E3F-322C-B61F-4EA0-07E65819530F}"/>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5D42E20-B577-E500-C27C-D07285EDFDD1}"/>
              </a:ext>
            </a:extLst>
          </p:cNvPr>
          <p:cNvSpPr>
            <a:spLocks noGrp="1"/>
          </p:cNvSpPr>
          <p:nvPr>
            <p:ph type="body" idx="1"/>
          </p:nvPr>
        </p:nvSpPr>
        <p:spPr/>
        <p:txBody>
          <a:bodyPr/>
          <a:lstStyle/>
          <a:p>
            <a:r>
              <a:rPr lang="en-GB" i="1" dirty="0">
                <a:solidFill>
                  <a:srgbClr val="003E90"/>
                </a:solidFill>
                <a:latin typeface="Calibri" panose="020F0502020204030204"/>
              </a:rPr>
              <a:t>"HRB data collection captures the extent and nature of lived experience of affected family members which informs policy, and decision makers who in turn provide services like HOPE Cottage to meet their needs and affect real change in their lives" 				        </a:t>
            </a:r>
            <a:r>
              <a:rPr lang="en-GB" b="1" dirty="0">
                <a:solidFill>
                  <a:srgbClr val="003E90"/>
                </a:solidFill>
                <a:latin typeface="Calibri" panose="020F0502020204030204"/>
              </a:rPr>
              <a:t>Service coordinator</a:t>
            </a:r>
          </a:p>
          <a:p>
            <a:endParaRPr lang="en-IE" sz="1000" i="1" dirty="0">
              <a:solidFill>
                <a:srgbClr val="003E90"/>
              </a:solidFill>
              <a:latin typeface="Calibri" panose="020F0502020204030204"/>
            </a:endParaRPr>
          </a:p>
          <a:p>
            <a:r>
              <a:rPr lang="en-IE" i="1" dirty="0">
                <a:solidFill>
                  <a:srgbClr val="003E90"/>
                </a:solidFill>
                <a:latin typeface="Calibri" panose="020F0502020204030204"/>
              </a:rPr>
              <a:t>“The NDTRS is an excellent system in terms of capturing data to inform planning, resourcing and service development and review.   It makes sense then that it would have a function in captured family members and it was a very progressive move to include a function for this since 2010.”</a:t>
            </a:r>
          </a:p>
          <a:p>
            <a:pPr algn="r"/>
            <a:r>
              <a:rPr lang="en-IE" b="1" dirty="0">
                <a:solidFill>
                  <a:srgbClr val="003E90"/>
                </a:solidFill>
                <a:latin typeface="Calibri" panose="020F0502020204030204"/>
              </a:rPr>
              <a:t>Regional Drug and Alcohol Task Force Coordinator</a:t>
            </a:r>
            <a:endParaRPr lang="en-GB" b="1" dirty="0">
              <a:solidFill>
                <a:srgbClr val="003E90"/>
              </a:solidFill>
              <a:latin typeface="Calibri" panose="020F0502020204030204"/>
            </a:endParaRPr>
          </a:p>
          <a:p>
            <a:endParaRPr lang="en-GB" sz="1800" i="1" dirty="0">
              <a:solidFill>
                <a:srgbClr val="000000"/>
              </a:solidFill>
              <a:latin typeface="Calibri" panose="020F0502020204030204" pitchFamily="34" charset="0"/>
            </a:endParaRPr>
          </a:p>
          <a:p>
            <a:endParaRPr lang="en-GB" dirty="0"/>
          </a:p>
        </p:txBody>
      </p:sp>
    </p:spTree>
    <p:extLst>
      <p:ext uri="{BB962C8B-B14F-4D97-AF65-F5344CB8AC3E}">
        <p14:creationId xmlns:p14="http://schemas.microsoft.com/office/powerpoint/2010/main" val="1913357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C153B-DF78-AD53-E5E0-8D9D30B14C9D}"/>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5DFF754E-DEF1-9DED-D9FC-36C62072ACF9}"/>
              </a:ext>
            </a:extLst>
          </p:cNvPr>
          <p:cNvSpPr>
            <a:spLocks noGrp="1"/>
          </p:cNvSpPr>
          <p:nvPr>
            <p:ph type="body" idx="1"/>
          </p:nvPr>
        </p:nvSpPr>
        <p:spPr/>
        <p:txBody>
          <a:bodyPr/>
          <a:lstStyle/>
          <a:p>
            <a:r>
              <a:rPr lang="en-GB" i="1" dirty="0">
                <a:solidFill>
                  <a:srgbClr val="003E90"/>
                </a:solidFill>
                <a:latin typeface="Calibri" panose="020F0502020204030204"/>
              </a:rPr>
              <a:t>“HOPE Cottage is a Life Saver for me!! Discovering I wasn’t alone, how to find the strength dealing with the Horrors of life and new friendships. Life is tuff when you have addiction in it especially when you are on your own to deal with the worries and fear. To get out of home and away from the issues has helped me.”</a:t>
            </a:r>
          </a:p>
          <a:p>
            <a:pPr algn="r"/>
            <a:r>
              <a:rPr lang="en-GB" b="1" dirty="0">
                <a:solidFill>
                  <a:srgbClr val="003E90"/>
                </a:solidFill>
                <a:latin typeface="Calibri" panose="020F0502020204030204"/>
              </a:rPr>
              <a:t>AFM Mother </a:t>
            </a:r>
          </a:p>
        </p:txBody>
      </p:sp>
    </p:spTree>
    <p:extLst>
      <p:ext uri="{BB962C8B-B14F-4D97-AF65-F5344CB8AC3E}">
        <p14:creationId xmlns:p14="http://schemas.microsoft.com/office/powerpoint/2010/main" val="1075944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8AB3-5BBB-582A-8BAB-2E32CF7CF6E5}"/>
              </a:ext>
            </a:extLst>
          </p:cNvPr>
          <p:cNvSpPr>
            <a:spLocks noGrp="1"/>
          </p:cNvSpPr>
          <p:nvPr>
            <p:ph type="title"/>
          </p:nvPr>
        </p:nvSpPr>
        <p:spPr/>
        <p:txBody>
          <a:bodyPr/>
          <a:lstStyle/>
          <a:p>
            <a:r>
              <a:rPr lang="en-US" dirty="0"/>
              <a:t>Conclusion</a:t>
            </a:r>
          </a:p>
        </p:txBody>
      </p:sp>
      <p:sp>
        <p:nvSpPr>
          <p:cNvPr id="4" name="Text Placeholder 3">
            <a:extLst>
              <a:ext uri="{FF2B5EF4-FFF2-40B4-BE49-F238E27FC236}">
                <a16:creationId xmlns:a16="http://schemas.microsoft.com/office/drawing/2014/main" id="{9A352DE3-6B9F-04DF-E9B9-544B00F28177}"/>
              </a:ext>
            </a:extLst>
          </p:cNvPr>
          <p:cNvSpPr>
            <a:spLocks noGrp="1"/>
          </p:cNvSpPr>
          <p:nvPr>
            <p:ph type="body" sz="quarter" idx="15"/>
          </p:nvPr>
        </p:nvSpPr>
        <p:spPr/>
        <p:txBody>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2000" dirty="0">
                <a:solidFill>
                  <a:srgbClr val="003E90"/>
                </a:solidFill>
                <a:latin typeface="Calibri" panose="020F0502020204030204"/>
              </a:rPr>
              <a:t>Difficult</a:t>
            </a:r>
            <a:r>
              <a:rPr kumimoji="0" lang="en-GB" sz="2000" b="0" i="0" u="none" strike="noStrike" kern="1200" cap="none" spc="0" normalizeH="0" baseline="0" noProof="0" dirty="0">
                <a:ln>
                  <a:noFill/>
                </a:ln>
                <a:solidFill>
                  <a:srgbClr val="003E90"/>
                </a:solidFill>
                <a:effectLst/>
                <a:uLnTx/>
                <a:uFillTx/>
                <a:latin typeface="Calibri" panose="020F0502020204030204"/>
                <a:ea typeface="+mn-ea"/>
                <a:cs typeface="+mn-cs"/>
              </a:rPr>
              <a:t> to assess the extent of hidden harm</a:t>
            </a:r>
            <a:r>
              <a:rPr lang="en-GB" sz="2000" baseline="30000" dirty="0">
                <a:solidFill>
                  <a:srgbClr val="003E90"/>
                </a:solidFill>
                <a:latin typeface="Calibri" panose="020F0502020204030204"/>
              </a:rPr>
              <a:t> 15</a:t>
            </a:r>
            <a:endParaRPr kumimoji="0" lang="en-GB" sz="2000" b="0" i="0" u="none" strike="noStrike" kern="1200" cap="none" spc="0" normalizeH="0" baseline="0" noProof="0" dirty="0">
              <a:ln>
                <a:noFill/>
              </a:ln>
              <a:solidFill>
                <a:srgbClr val="003E90"/>
              </a:solidFill>
              <a:effectLst/>
              <a:uLnTx/>
              <a:uFillTx/>
              <a:latin typeface="Calibri" panose="020F0502020204030204"/>
              <a:ea typeface="+mn-ea"/>
              <a:cs typeface="+mn-cs"/>
            </a:endParaRPr>
          </a:p>
          <a:p>
            <a:pPr marL="285750" indent="-285750">
              <a:spcAft>
                <a:spcPts val="600"/>
              </a:spcAft>
              <a:buFont typeface="Wingdings" panose="05000000000000000000" pitchFamily="2" charset="2"/>
              <a:buChar char="§"/>
              <a:defRPr/>
            </a:pPr>
            <a:r>
              <a:rPr lang="en-GB" sz="2000" dirty="0">
                <a:solidFill>
                  <a:srgbClr val="003E90"/>
                </a:solidFill>
              </a:rPr>
              <a:t>Need and demand for treatment is likely much greater</a:t>
            </a:r>
            <a:endParaRPr kumimoji="0" lang="en-GB" sz="2000" b="0" i="0" u="none" strike="noStrike" kern="1200" cap="none" spc="0" normalizeH="0" baseline="0" noProof="0" dirty="0">
              <a:ln>
                <a:noFill/>
              </a:ln>
              <a:solidFill>
                <a:srgbClr val="003E90"/>
              </a:solidFill>
              <a:effectLst/>
              <a:uLnTx/>
              <a:uFillTx/>
              <a:latin typeface="Calibri" panose="020F0502020204030204"/>
              <a:ea typeface="+mn-ea"/>
              <a:cs typeface="+mn-cs"/>
            </a:endParaRPr>
          </a:p>
          <a:p>
            <a:pPr marL="285750" indent="-285750">
              <a:spcAft>
                <a:spcPts val="600"/>
              </a:spcAft>
              <a:buFont typeface="Wingdings" panose="05000000000000000000" pitchFamily="2" charset="2"/>
              <a:buChar char="§"/>
              <a:defRPr/>
            </a:pPr>
            <a:r>
              <a:rPr lang="en-GB" sz="2000" dirty="0">
                <a:solidFill>
                  <a:srgbClr val="003E90"/>
                </a:solidFill>
              </a:rPr>
              <a:t>Routine monitoring is a valuable source of evidence</a:t>
            </a:r>
          </a:p>
          <a:p>
            <a:pPr marL="285750" indent="-285750">
              <a:spcAft>
                <a:spcPts val="600"/>
              </a:spcAft>
              <a:buFont typeface="Wingdings" panose="05000000000000000000" pitchFamily="2" charset="2"/>
              <a:buChar char="§"/>
              <a:defRPr/>
            </a:pPr>
            <a:endParaRPr kumimoji="0" lang="en-GB" sz="2000" b="0" i="0" u="none" strike="noStrike" kern="1200" cap="none" spc="0" normalizeH="0" baseline="0" noProof="0" dirty="0">
              <a:ln>
                <a:noFill/>
              </a:ln>
              <a:solidFill>
                <a:srgbClr val="003E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38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8D5F-D70D-58E9-7F21-A1EEC2B9021D}"/>
              </a:ext>
            </a:extLst>
          </p:cNvPr>
          <p:cNvSpPr>
            <a:spLocks noGrp="1"/>
          </p:cNvSpPr>
          <p:nvPr>
            <p:ph type="title"/>
          </p:nvPr>
        </p:nvSpPr>
        <p:spPr>
          <a:xfrm>
            <a:off x="391885" y="45720"/>
            <a:ext cx="8229600" cy="304800"/>
          </a:xfrm>
        </p:spPr>
        <p:txBody>
          <a:bodyPr/>
          <a:lstStyle/>
          <a:p>
            <a:r>
              <a:rPr lang="en-GB" sz="1400" dirty="0"/>
              <a:t>References</a:t>
            </a:r>
          </a:p>
        </p:txBody>
      </p:sp>
      <p:graphicFrame>
        <p:nvGraphicFramePr>
          <p:cNvPr id="5" name="Text Placeholder 2">
            <a:extLst>
              <a:ext uri="{FF2B5EF4-FFF2-40B4-BE49-F238E27FC236}">
                <a16:creationId xmlns:a16="http://schemas.microsoft.com/office/drawing/2014/main" id="{10752E3C-32D7-7294-F016-C4FA12655FF2}"/>
              </a:ext>
            </a:extLst>
          </p:cNvPr>
          <p:cNvGraphicFramePr/>
          <p:nvPr>
            <p:extLst>
              <p:ext uri="{D42A27DB-BD31-4B8C-83A1-F6EECF244321}">
                <p14:modId xmlns:p14="http://schemas.microsoft.com/office/powerpoint/2010/main" val="2019990041"/>
              </p:ext>
            </p:extLst>
          </p:nvPr>
        </p:nvGraphicFramePr>
        <p:xfrm>
          <a:off x="391885" y="350520"/>
          <a:ext cx="4014651"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ext Placeholder 2">
            <a:extLst>
              <a:ext uri="{FF2B5EF4-FFF2-40B4-BE49-F238E27FC236}">
                <a16:creationId xmlns:a16="http://schemas.microsoft.com/office/drawing/2014/main" id="{D74149A9-9352-6B1D-A375-606581B6D241}"/>
              </a:ext>
            </a:extLst>
          </p:cNvPr>
          <p:cNvGraphicFramePr/>
          <p:nvPr>
            <p:extLst>
              <p:ext uri="{D42A27DB-BD31-4B8C-83A1-F6EECF244321}">
                <p14:modId xmlns:p14="http://schemas.microsoft.com/office/powerpoint/2010/main" val="673863742"/>
              </p:ext>
            </p:extLst>
          </p:nvPr>
        </p:nvGraphicFramePr>
        <p:xfrm>
          <a:off x="4672151" y="274320"/>
          <a:ext cx="4079964" cy="4038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15497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D3E26F-63F8-0350-86B9-36E250BF9F0D}"/>
              </a:ext>
            </a:extLst>
          </p:cNvPr>
          <p:cNvSpPr>
            <a:spLocks noGrp="1"/>
          </p:cNvSpPr>
          <p:nvPr>
            <p:ph type="ctrTitle"/>
          </p:nvPr>
        </p:nvSpPr>
        <p:spPr>
          <a:xfrm>
            <a:off x="449881" y="1686347"/>
            <a:ext cx="4681559" cy="1053175"/>
          </a:xfrm>
        </p:spPr>
        <p:txBody>
          <a:bodyPr/>
          <a:lstStyle/>
          <a:p>
            <a:r>
              <a:rPr lang="en-GB" dirty="0"/>
              <a:t>Thank you</a:t>
            </a:r>
          </a:p>
        </p:txBody>
      </p:sp>
      <p:sp>
        <p:nvSpPr>
          <p:cNvPr id="2" name="Subtitle 9">
            <a:extLst>
              <a:ext uri="{FF2B5EF4-FFF2-40B4-BE49-F238E27FC236}">
                <a16:creationId xmlns:a16="http://schemas.microsoft.com/office/drawing/2014/main" id="{EFE8E111-95D4-ACB6-773F-84E4600247BC}"/>
              </a:ext>
            </a:extLst>
          </p:cNvPr>
          <p:cNvSpPr txBox="1">
            <a:spLocks/>
          </p:cNvSpPr>
          <p:nvPr/>
        </p:nvSpPr>
        <p:spPr>
          <a:xfrm>
            <a:off x="449881" y="2922752"/>
            <a:ext cx="4681559" cy="723387"/>
          </a:xfrm>
          <a:prstGeom prst="rect">
            <a:avLst/>
          </a:prstGeom>
        </p:spPr>
        <p:txBody>
          <a:bodyPr/>
          <a:lstStyle>
            <a:lvl1pPr marL="0" indent="0" algn="l" defTabSz="914400" rtl="0" eaLnBrk="1" latinLnBrk="0" hangingPunct="1">
              <a:lnSpc>
                <a:spcPts val="21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200"/>
                </a:solidFill>
                <a:effectLst/>
                <a:uLnTx/>
                <a:uFillTx/>
                <a:latin typeface="Calibri" panose="020F0502020204030204"/>
                <a:ea typeface="+mn-ea"/>
                <a:cs typeface="+mn-cs"/>
              </a:rPr>
              <a:t>Anne Marie Carew</a:t>
            </a:r>
          </a:p>
          <a:p>
            <a:pPr marL="0" marR="0" lvl="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200"/>
                </a:solidFill>
                <a:effectLst/>
                <a:uLnTx/>
                <a:uFillTx/>
                <a:latin typeface="Calibri" panose="020F0502020204030204"/>
                <a:ea typeface="+mn-ea"/>
                <a:cs typeface="+mn-cs"/>
              </a:rPr>
              <a:t>amcarew@hrb.ie</a:t>
            </a:r>
          </a:p>
        </p:txBody>
      </p:sp>
      <p:sp>
        <p:nvSpPr>
          <p:cNvPr id="3" name="TextBox 2">
            <a:extLst>
              <a:ext uri="{FF2B5EF4-FFF2-40B4-BE49-F238E27FC236}">
                <a16:creationId xmlns:a16="http://schemas.microsoft.com/office/drawing/2014/main" id="{D0D52757-DF69-6034-2566-7D8EDF1ABDE4}"/>
              </a:ext>
            </a:extLst>
          </p:cNvPr>
          <p:cNvSpPr txBox="1"/>
          <p:nvPr/>
        </p:nvSpPr>
        <p:spPr>
          <a:xfrm>
            <a:off x="3669185" y="2834502"/>
            <a:ext cx="41097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200"/>
                </a:solidFill>
                <a:effectLst/>
                <a:uLnTx/>
                <a:uFillTx/>
                <a:latin typeface="Calibri" panose="020F0502020204030204"/>
                <a:ea typeface="+mn-ea"/>
                <a:cs typeface="+mn-cs"/>
              </a:rPr>
              <a:t>#AFINetworkConference2023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200"/>
                </a:solidFill>
                <a:effectLst/>
                <a:uLnTx/>
                <a:uFillTx/>
                <a:latin typeface="Calibri" panose="020F0502020204030204"/>
                <a:ea typeface="+mn-ea"/>
                <a:cs typeface="+mn-cs"/>
              </a:rPr>
              <a:t>@HRBdrugslibrary </a:t>
            </a:r>
          </a:p>
        </p:txBody>
      </p:sp>
    </p:spTree>
    <p:extLst>
      <p:ext uri="{BB962C8B-B14F-4D97-AF65-F5344CB8AC3E}">
        <p14:creationId xmlns:p14="http://schemas.microsoft.com/office/powerpoint/2010/main" val="3025765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78D2-10C2-1591-F8E7-8244F01599AA}"/>
              </a:ext>
            </a:extLst>
          </p:cNvPr>
          <p:cNvSpPr>
            <a:spLocks noGrp="1"/>
          </p:cNvSpPr>
          <p:nvPr>
            <p:ph type="title"/>
          </p:nvPr>
        </p:nvSpPr>
        <p:spPr/>
        <p:txBody>
          <a:bodyPr/>
          <a:lstStyle/>
          <a:p>
            <a:r>
              <a:rPr lang="en-US" dirty="0"/>
              <a:t>Affected Family Members</a:t>
            </a:r>
          </a:p>
        </p:txBody>
      </p:sp>
      <p:sp>
        <p:nvSpPr>
          <p:cNvPr id="4" name="Text Placeholder 3">
            <a:extLst>
              <a:ext uri="{FF2B5EF4-FFF2-40B4-BE49-F238E27FC236}">
                <a16:creationId xmlns:a16="http://schemas.microsoft.com/office/drawing/2014/main" id="{DDA34063-B6A2-D0DB-7CDC-D6544A6F7A3B}"/>
              </a:ext>
            </a:extLst>
          </p:cNvPr>
          <p:cNvSpPr>
            <a:spLocks noGrp="1"/>
          </p:cNvSpPr>
          <p:nvPr>
            <p:ph type="body" sz="quarter" idx="15"/>
          </p:nvPr>
        </p:nvSpPr>
        <p:spPr>
          <a:xfrm>
            <a:off x="457200" y="1849746"/>
            <a:ext cx="2837544" cy="2345736"/>
          </a:xfrm>
        </p:spPr>
        <p:txBody>
          <a:bodyPr/>
          <a:lstStyle/>
          <a:p>
            <a:r>
              <a:rPr lang="en-US" dirty="0">
                <a:solidFill>
                  <a:srgbClr val="003E90"/>
                </a:solidFill>
                <a:latin typeface="Calibri" panose="020F0502020204030204"/>
              </a:rPr>
              <a:t>Family members, friends, and colleagues affected by a significant other’s problem substance use or addictions </a:t>
            </a:r>
          </a:p>
          <a:p>
            <a:endParaRPr lang="en-US" dirty="0">
              <a:solidFill>
                <a:schemeClr val="accent5"/>
              </a:solidFill>
            </a:endParaRPr>
          </a:p>
          <a:p>
            <a:r>
              <a:rPr lang="en-GB" dirty="0">
                <a:solidFill>
                  <a:srgbClr val="003E90"/>
                </a:solidFill>
                <a:latin typeface="Calibri" panose="020F0502020204030204"/>
              </a:rPr>
              <a:t>&gt; 100m worldwide</a:t>
            </a:r>
            <a:r>
              <a:rPr lang="en-GB" baseline="30000" dirty="0">
                <a:solidFill>
                  <a:srgbClr val="003E90"/>
                </a:solidFill>
                <a:latin typeface="Calibri" panose="020F0502020204030204"/>
              </a:rPr>
              <a:t> 1</a:t>
            </a:r>
          </a:p>
          <a:p>
            <a:endParaRPr lang="en-US" dirty="0">
              <a:solidFill>
                <a:schemeClr val="accent5"/>
              </a:solidFill>
            </a:endParaRPr>
          </a:p>
        </p:txBody>
      </p:sp>
      <p:pic>
        <p:nvPicPr>
          <p:cNvPr id="5" name="Picture 4">
            <a:extLst>
              <a:ext uri="{FF2B5EF4-FFF2-40B4-BE49-F238E27FC236}">
                <a16:creationId xmlns:a16="http://schemas.microsoft.com/office/drawing/2014/main" id="{1F0B6EA6-C6E4-102A-B48D-2B22A0606DED}"/>
              </a:ext>
            </a:extLst>
          </p:cNvPr>
          <p:cNvPicPr>
            <a:picLocks noChangeAspect="1"/>
          </p:cNvPicPr>
          <p:nvPr/>
        </p:nvPicPr>
        <p:blipFill>
          <a:blip r:embed="rId3"/>
          <a:stretch>
            <a:fillRect/>
          </a:stretch>
        </p:blipFill>
        <p:spPr>
          <a:xfrm>
            <a:off x="3236341" y="196518"/>
            <a:ext cx="6223247" cy="4730546"/>
          </a:xfrm>
          <a:prstGeom prst="rect">
            <a:avLst/>
          </a:prstGeom>
        </p:spPr>
      </p:pic>
    </p:spTree>
    <p:extLst>
      <p:ext uri="{BB962C8B-B14F-4D97-AF65-F5344CB8AC3E}">
        <p14:creationId xmlns:p14="http://schemas.microsoft.com/office/powerpoint/2010/main" val="996042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1C0F-DD1B-109A-CCF8-025FA637ABBF}"/>
              </a:ext>
            </a:extLst>
          </p:cNvPr>
          <p:cNvSpPr>
            <a:spLocks noGrp="1"/>
          </p:cNvSpPr>
          <p:nvPr>
            <p:ph type="title"/>
          </p:nvPr>
        </p:nvSpPr>
        <p:spPr/>
        <p:txBody>
          <a:bodyPr/>
          <a:lstStyle/>
          <a:p>
            <a:r>
              <a:rPr lang="en-GB" dirty="0"/>
              <a:t>Background – policy context</a:t>
            </a:r>
          </a:p>
        </p:txBody>
      </p:sp>
      <p:sp>
        <p:nvSpPr>
          <p:cNvPr id="4" name="Text Placeholder 3">
            <a:extLst>
              <a:ext uri="{FF2B5EF4-FFF2-40B4-BE49-F238E27FC236}">
                <a16:creationId xmlns:a16="http://schemas.microsoft.com/office/drawing/2014/main" id="{230F109B-5D24-6D86-E37E-73CC6750E35D}"/>
              </a:ext>
            </a:extLst>
          </p:cNvPr>
          <p:cNvSpPr>
            <a:spLocks noGrp="1"/>
          </p:cNvSpPr>
          <p:nvPr>
            <p:ph type="body" idx="1"/>
          </p:nvPr>
        </p:nvSpPr>
        <p:spPr>
          <a:prstGeom prst="rect">
            <a:avLst/>
          </a:prstGeom>
        </p:spPr>
        <p:txBody>
          <a:bodyPr/>
          <a:lstStyle/>
          <a:p>
            <a:pPr marL="342900" indent="-342900">
              <a:buFont typeface="Arial" panose="020B0604020202020204" pitchFamily="34" charset="0"/>
              <a:buChar char="•"/>
            </a:pPr>
            <a:r>
              <a:rPr lang="en-GB" dirty="0">
                <a:solidFill>
                  <a:srgbClr val="003E90"/>
                </a:solidFill>
                <a:latin typeface="Calibri" panose="020F0502020204030204"/>
              </a:rPr>
              <a:t>National Drugs Strategy 2001 – 2008 </a:t>
            </a:r>
            <a:r>
              <a:rPr lang="en-GB" baseline="30000" dirty="0">
                <a:solidFill>
                  <a:srgbClr val="003E90"/>
                </a:solidFill>
                <a:latin typeface="Calibri" panose="020F0502020204030204"/>
              </a:rPr>
              <a:t>2 </a:t>
            </a:r>
          </a:p>
          <a:p>
            <a:pPr marL="342900" indent="-342900">
              <a:buFont typeface="Arial" panose="020B0604020202020204" pitchFamily="34" charset="0"/>
              <a:buChar char="•"/>
            </a:pPr>
            <a:r>
              <a:rPr lang="en-GB" dirty="0">
                <a:solidFill>
                  <a:srgbClr val="003E90"/>
                </a:solidFill>
                <a:latin typeface="Calibri" panose="020F0502020204030204"/>
              </a:rPr>
              <a:t>The Role of Family Services in Drug Prevention</a:t>
            </a:r>
            <a:r>
              <a:rPr lang="en-GB" baseline="30000" dirty="0">
                <a:solidFill>
                  <a:srgbClr val="003E90"/>
                </a:solidFill>
                <a:latin typeface="Calibri" panose="020F0502020204030204"/>
              </a:rPr>
              <a:t> 3</a:t>
            </a:r>
          </a:p>
          <a:p>
            <a:pPr marL="342900" indent="-342900">
              <a:buFont typeface="Arial" panose="020B0604020202020204" pitchFamily="34" charset="0"/>
              <a:buChar char="•"/>
            </a:pPr>
            <a:r>
              <a:rPr lang="en-GB" dirty="0">
                <a:solidFill>
                  <a:srgbClr val="003E90"/>
                </a:solidFill>
                <a:latin typeface="Calibri" panose="020F0502020204030204"/>
              </a:rPr>
              <a:t>National Drug Strategy 2009 – 2016</a:t>
            </a:r>
            <a:r>
              <a:rPr lang="en-GB" baseline="30000" dirty="0">
                <a:solidFill>
                  <a:srgbClr val="003E90"/>
                </a:solidFill>
                <a:latin typeface="Calibri" panose="020F0502020204030204"/>
              </a:rPr>
              <a:t> 4</a:t>
            </a:r>
            <a:r>
              <a:rPr lang="en-GB" dirty="0">
                <a:solidFill>
                  <a:srgbClr val="003E90"/>
                </a:solidFill>
                <a:latin typeface="Calibri" panose="020F0502020204030204"/>
              </a:rPr>
              <a:t>: </a:t>
            </a:r>
          </a:p>
          <a:p>
            <a:pPr marL="800100" lvl="2" indent="-342900">
              <a:lnSpc>
                <a:spcPts val="2200"/>
              </a:lnSpc>
              <a:spcBef>
                <a:spcPts val="0"/>
              </a:spcBef>
              <a:spcAft>
                <a:spcPts val="400"/>
              </a:spcAft>
            </a:pPr>
            <a:r>
              <a:rPr lang="en-GB" sz="1600" dirty="0">
                <a:solidFill>
                  <a:srgbClr val="003E90"/>
                </a:solidFill>
                <a:latin typeface="Calibri" panose="020F0502020204030204"/>
              </a:rPr>
              <a:t>Service providers should actively encourage family participation</a:t>
            </a:r>
          </a:p>
          <a:p>
            <a:pPr marL="800100" lvl="2" indent="-342900">
              <a:lnSpc>
                <a:spcPts val="2200"/>
              </a:lnSpc>
              <a:spcBef>
                <a:spcPts val="0"/>
              </a:spcBef>
              <a:spcAft>
                <a:spcPts val="400"/>
              </a:spcAft>
            </a:pPr>
            <a:r>
              <a:rPr lang="en-GB" sz="1600" dirty="0">
                <a:solidFill>
                  <a:srgbClr val="003E90"/>
                </a:solidFill>
                <a:latin typeface="Calibri" panose="020F0502020204030204"/>
              </a:rPr>
              <a:t>Gaps in services for families. </a:t>
            </a:r>
          </a:p>
          <a:p>
            <a:pPr marL="800100" lvl="2" indent="-342900">
              <a:lnSpc>
                <a:spcPts val="2200"/>
              </a:lnSpc>
              <a:spcBef>
                <a:spcPts val="0"/>
              </a:spcBef>
              <a:spcAft>
                <a:spcPts val="400"/>
              </a:spcAft>
            </a:pPr>
            <a:r>
              <a:rPr lang="en-GB" sz="1600" dirty="0">
                <a:solidFill>
                  <a:srgbClr val="003E90"/>
                </a:solidFill>
                <a:latin typeface="Calibri" panose="020F0502020204030204"/>
              </a:rPr>
              <a:t>Families should be seen as service users in their own right</a:t>
            </a:r>
          </a:p>
        </p:txBody>
      </p:sp>
    </p:spTree>
    <p:extLst>
      <p:ext uri="{BB962C8B-B14F-4D97-AF65-F5344CB8AC3E}">
        <p14:creationId xmlns:p14="http://schemas.microsoft.com/office/powerpoint/2010/main" val="30085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1C0F-DD1B-109A-CCF8-025FA637ABBF}"/>
              </a:ext>
            </a:extLst>
          </p:cNvPr>
          <p:cNvSpPr>
            <a:spLocks noGrp="1"/>
          </p:cNvSpPr>
          <p:nvPr>
            <p:ph type="title"/>
          </p:nvPr>
        </p:nvSpPr>
        <p:spPr/>
        <p:txBody>
          <a:bodyPr/>
          <a:lstStyle/>
          <a:p>
            <a:r>
              <a:rPr lang="en-GB" dirty="0"/>
              <a:t>Background - NDTRS</a:t>
            </a:r>
          </a:p>
        </p:txBody>
      </p:sp>
      <p:sp>
        <p:nvSpPr>
          <p:cNvPr id="4" name="Text Placeholder 3">
            <a:extLst>
              <a:ext uri="{FF2B5EF4-FFF2-40B4-BE49-F238E27FC236}">
                <a16:creationId xmlns:a16="http://schemas.microsoft.com/office/drawing/2014/main" id="{230F109B-5D24-6D86-E37E-73CC6750E35D}"/>
              </a:ext>
            </a:extLst>
          </p:cNvPr>
          <p:cNvSpPr>
            <a:spLocks noGrp="1"/>
          </p:cNvSpPr>
          <p:nvPr>
            <p:ph type="body" idx="1"/>
          </p:nvPr>
        </p:nvSpPr>
        <p:spPr>
          <a:prstGeom prst="rect">
            <a:avLst/>
          </a:prstGeom>
        </p:spPr>
        <p:txBody>
          <a:bodyPr/>
          <a:lstStyle/>
          <a:p>
            <a:pPr marL="342900" indent="-342900">
              <a:buFont typeface="Arial" panose="020B0604020202020204" pitchFamily="34" charset="0"/>
              <a:buChar char="•"/>
            </a:pPr>
            <a:r>
              <a:rPr lang="en-IE" dirty="0">
                <a:solidFill>
                  <a:srgbClr val="003E90"/>
                </a:solidFill>
                <a:latin typeface="Calibri" panose="020F0502020204030204"/>
              </a:rPr>
              <a:t>National Drug Treatment Reporting System (NDTRS) </a:t>
            </a:r>
          </a:p>
          <a:p>
            <a:pPr marL="800100" lvl="1" indent="-342900">
              <a:buFont typeface="Arial" panose="020B0604020202020204" pitchFamily="34" charset="0"/>
              <a:buChar char="•"/>
            </a:pPr>
            <a:r>
              <a:rPr lang="en-IE" dirty="0">
                <a:solidFill>
                  <a:srgbClr val="003E90"/>
                </a:solidFill>
                <a:latin typeface="Calibri" panose="020F0502020204030204"/>
              </a:rPr>
              <a:t>Irish n</a:t>
            </a:r>
            <a:r>
              <a:rPr lang="en-GB" dirty="0" err="1">
                <a:solidFill>
                  <a:srgbClr val="003E90"/>
                </a:solidFill>
                <a:latin typeface="Calibri" panose="020F0502020204030204"/>
              </a:rPr>
              <a:t>ational</a:t>
            </a:r>
            <a:r>
              <a:rPr lang="en-GB" dirty="0">
                <a:solidFill>
                  <a:srgbClr val="003E90"/>
                </a:solidFill>
                <a:latin typeface="Calibri" panose="020F0502020204030204"/>
              </a:rPr>
              <a:t> public health surveillance database</a:t>
            </a:r>
          </a:p>
          <a:p>
            <a:pPr marL="342900" indent="-342900">
              <a:buFont typeface="Arial" panose="020B0604020202020204" pitchFamily="34" charset="0"/>
              <a:buChar char="•"/>
            </a:pPr>
            <a:r>
              <a:rPr lang="en-GB" dirty="0">
                <a:solidFill>
                  <a:srgbClr val="003E90"/>
                </a:solidFill>
                <a:latin typeface="Calibri" panose="020F0502020204030204"/>
              </a:rPr>
              <a:t>Established 1991</a:t>
            </a:r>
          </a:p>
          <a:p>
            <a:pPr marL="342900" indent="-342900">
              <a:buFont typeface="Arial" panose="020B0604020202020204" pitchFamily="34" charset="0"/>
              <a:buChar char="•"/>
            </a:pPr>
            <a:r>
              <a:rPr lang="en-GB" dirty="0">
                <a:solidFill>
                  <a:srgbClr val="003E90"/>
                </a:solidFill>
                <a:latin typeface="Calibri" panose="020F0502020204030204"/>
              </a:rPr>
              <a:t>Reporting requirements at national, European</a:t>
            </a:r>
            <a:r>
              <a:rPr lang="en-GB" baseline="30000" dirty="0">
                <a:solidFill>
                  <a:srgbClr val="003E90"/>
                </a:solidFill>
                <a:latin typeface="Calibri" panose="020F0502020204030204"/>
              </a:rPr>
              <a:t> 5</a:t>
            </a:r>
            <a:r>
              <a:rPr lang="en-GB" dirty="0">
                <a:solidFill>
                  <a:srgbClr val="003E90"/>
                </a:solidFill>
                <a:latin typeface="Calibri" panose="020F0502020204030204"/>
              </a:rPr>
              <a:t> and international levels</a:t>
            </a:r>
          </a:p>
          <a:p>
            <a:pPr marL="342900" indent="-342900">
              <a:buFont typeface="Arial" panose="020B0604020202020204" pitchFamily="34" charset="0"/>
              <a:buChar char="•"/>
            </a:pPr>
            <a:r>
              <a:rPr lang="en-GB" dirty="0">
                <a:solidFill>
                  <a:srgbClr val="003E90"/>
                </a:solidFill>
                <a:latin typeface="Calibri" panose="020F0502020204030204"/>
              </a:rPr>
              <a:t>Routine data collection</a:t>
            </a:r>
          </a:p>
          <a:p>
            <a:pPr marL="342900" indent="-342900">
              <a:buFont typeface="Arial" panose="020B0604020202020204" pitchFamily="34" charset="0"/>
              <a:buChar char="•"/>
            </a:pPr>
            <a:r>
              <a:rPr lang="en-GB" dirty="0">
                <a:solidFill>
                  <a:srgbClr val="003E90"/>
                </a:solidFill>
                <a:latin typeface="Calibri" panose="020F0502020204030204"/>
              </a:rPr>
              <a:t>Comprehensive measure of treatment demand</a:t>
            </a:r>
            <a:r>
              <a:rPr lang="en-GB" baseline="30000" dirty="0">
                <a:solidFill>
                  <a:srgbClr val="003E90"/>
                </a:solidFill>
                <a:latin typeface="Calibri" panose="020F0502020204030204"/>
              </a:rPr>
              <a:t> 6</a:t>
            </a:r>
            <a:r>
              <a:rPr lang="en-GB" dirty="0">
                <a:solidFill>
                  <a:srgbClr val="003E90"/>
                </a:solidFill>
                <a:latin typeface="Calibri" panose="020F0502020204030204"/>
              </a:rPr>
              <a:t> </a:t>
            </a:r>
          </a:p>
          <a:p>
            <a:pPr marL="342900" indent="-342900">
              <a:buFont typeface="Arial" panose="020B0604020202020204" pitchFamily="34" charset="0"/>
              <a:buChar char="•"/>
            </a:pPr>
            <a:r>
              <a:rPr lang="en-GB" dirty="0">
                <a:solidFill>
                  <a:srgbClr val="003E90"/>
                </a:solidFill>
                <a:latin typeface="Calibri" panose="020F0502020204030204"/>
              </a:rPr>
              <a:t>Requirement for all publicly funded drug and alcohol services complete the NDTRS</a:t>
            </a:r>
            <a:r>
              <a:rPr lang="en-GB" baseline="30000" dirty="0">
                <a:solidFill>
                  <a:srgbClr val="003E90"/>
                </a:solidFill>
                <a:latin typeface="Calibri" panose="020F0502020204030204"/>
              </a:rPr>
              <a:t> 7</a:t>
            </a:r>
            <a:r>
              <a:rPr lang="en-GB" dirty="0">
                <a:solidFill>
                  <a:srgbClr val="003E90"/>
                </a:solidFill>
                <a:latin typeface="Calibri" panose="020F0502020204030204"/>
              </a:rPr>
              <a:t> </a:t>
            </a:r>
          </a:p>
          <a:p>
            <a:pPr marL="342900" indent="-342900">
              <a:buFont typeface="Arial" panose="020B0604020202020204" pitchFamily="34" charset="0"/>
              <a:buChar char="•"/>
            </a:pPr>
            <a:endParaRPr lang="en-GB" dirty="0">
              <a:solidFill>
                <a:srgbClr val="003E90"/>
              </a:solidFill>
              <a:latin typeface="Calibri" panose="020F0502020204030204"/>
            </a:endParaRPr>
          </a:p>
          <a:p>
            <a:pPr marL="342900" indent="-342900">
              <a:buFont typeface="Arial" panose="020B0604020202020204" pitchFamily="34" charset="0"/>
              <a:buChar char="•"/>
            </a:pPr>
            <a:endParaRPr lang="en-GB" dirty="0">
              <a:solidFill>
                <a:srgbClr val="003E90"/>
              </a:solidFill>
              <a:latin typeface="Calibri" panose="020F0502020204030204"/>
            </a:endParaRPr>
          </a:p>
          <a:p>
            <a:pPr marL="342900" indent="-342900">
              <a:buFont typeface="Arial" panose="020B0604020202020204" pitchFamily="34" charset="0"/>
              <a:buChar char="•"/>
            </a:pPr>
            <a:endParaRPr lang="en-GB" dirty="0">
              <a:solidFill>
                <a:srgbClr val="003E90"/>
              </a:solidFill>
              <a:latin typeface="Calibri" panose="020F0502020204030204"/>
            </a:endParaRPr>
          </a:p>
        </p:txBody>
      </p:sp>
      <p:grpSp>
        <p:nvGrpSpPr>
          <p:cNvPr id="5" name="Group 4">
            <a:extLst>
              <a:ext uri="{FF2B5EF4-FFF2-40B4-BE49-F238E27FC236}">
                <a16:creationId xmlns:a16="http://schemas.microsoft.com/office/drawing/2014/main" id="{654D8DC2-B2CA-5CC7-6D73-E57A52EF97E3}"/>
              </a:ext>
            </a:extLst>
          </p:cNvPr>
          <p:cNvGrpSpPr>
            <a:grpSpLocks noChangeAspect="1"/>
          </p:cNvGrpSpPr>
          <p:nvPr/>
        </p:nvGrpSpPr>
        <p:grpSpPr bwMode="auto">
          <a:xfrm>
            <a:off x="7516580" y="494281"/>
            <a:ext cx="1116754" cy="1116754"/>
            <a:chOff x="288" y="814"/>
            <a:chExt cx="530" cy="530"/>
          </a:xfrm>
        </p:grpSpPr>
        <p:sp>
          <p:nvSpPr>
            <p:cNvPr id="6" name="AutoShape 3">
              <a:extLst>
                <a:ext uri="{FF2B5EF4-FFF2-40B4-BE49-F238E27FC236}">
                  <a16:creationId xmlns:a16="http://schemas.microsoft.com/office/drawing/2014/main" id="{5E226854-3871-6ADE-2049-2F7AC23A1C20}"/>
                </a:ext>
              </a:extLst>
            </p:cNvPr>
            <p:cNvSpPr>
              <a:spLocks noChangeAspect="1" noChangeArrowheads="1" noTextEdit="1"/>
            </p:cNvSpPr>
            <p:nvPr/>
          </p:nvSpPr>
          <p:spPr bwMode="auto">
            <a:xfrm>
              <a:off x="288" y="814"/>
              <a:ext cx="530"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666D3E45-BB23-CDC8-5E16-CBD1F0E88315}"/>
                </a:ext>
              </a:extLst>
            </p:cNvPr>
            <p:cNvSpPr>
              <a:spLocks/>
            </p:cNvSpPr>
            <p:nvPr/>
          </p:nvSpPr>
          <p:spPr bwMode="auto">
            <a:xfrm>
              <a:off x="350" y="1029"/>
              <a:ext cx="137" cy="138"/>
            </a:xfrm>
            <a:custGeom>
              <a:avLst/>
              <a:gdLst>
                <a:gd name="T0" fmla="*/ 0 w 261"/>
                <a:gd name="T1" fmla="*/ 131 h 261"/>
                <a:gd name="T2" fmla="*/ 0 w 261"/>
                <a:gd name="T3" fmla="*/ 131 h 261"/>
                <a:gd name="T4" fmla="*/ 131 w 261"/>
                <a:gd name="T5" fmla="*/ 261 h 261"/>
                <a:gd name="T6" fmla="*/ 261 w 261"/>
                <a:gd name="T7" fmla="*/ 131 h 261"/>
                <a:gd name="T8" fmla="*/ 261 w 261"/>
                <a:gd name="T9" fmla="*/ 131 h 261"/>
                <a:gd name="T10" fmla="*/ 131 w 261"/>
                <a:gd name="T11" fmla="*/ 0 h 261"/>
                <a:gd name="T12" fmla="*/ 0 w 261"/>
                <a:gd name="T13" fmla="*/ 131 h 261"/>
                <a:gd name="T14" fmla="*/ 0 w 261"/>
                <a:gd name="T15" fmla="*/ 131 h 261"/>
                <a:gd name="T16" fmla="*/ 0 w 261"/>
                <a:gd name="T17" fmla="*/ 13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61">
                  <a:moveTo>
                    <a:pt x="0" y="131"/>
                  </a:moveTo>
                  <a:lnTo>
                    <a:pt x="0" y="131"/>
                  </a:lnTo>
                  <a:cubicBezTo>
                    <a:pt x="0" y="203"/>
                    <a:pt x="59" y="261"/>
                    <a:pt x="131" y="261"/>
                  </a:cubicBezTo>
                  <a:cubicBezTo>
                    <a:pt x="203" y="261"/>
                    <a:pt x="261" y="203"/>
                    <a:pt x="261" y="131"/>
                  </a:cubicBezTo>
                  <a:lnTo>
                    <a:pt x="261" y="131"/>
                  </a:lnTo>
                  <a:cubicBezTo>
                    <a:pt x="261" y="59"/>
                    <a:pt x="203" y="0"/>
                    <a:pt x="131" y="0"/>
                  </a:cubicBezTo>
                  <a:cubicBezTo>
                    <a:pt x="59" y="0"/>
                    <a:pt x="0" y="59"/>
                    <a:pt x="0" y="131"/>
                  </a:cubicBezTo>
                  <a:cubicBezTo>
                    <a:pt x="0" y="131"/>
                    <a:pt x="0" y="131"/>
                    <a:pt x="0" y="131"/>
                  </a:cubicBezTo>
                  <a:lnTo>
                    <a:pt x="0" y="131"/>
                  </a:lnTo>
                  <a:close/>
                </a:path>
              </a:pathLst>
            </a:custGeom>
            <a:noFill/>
            <a:ln w="3333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B90B1469-E104-70C4-E6EF-410D69AD8A38}"/>
                </a:ext>
              </a:extLst>
            </p:cNvPr>
            <p:cNvSpPr>
              <a:spLocks/>
            </p:cNvSpPr>
            <p:nvPr/>
          </p:nvSpPr>
          <p:spPr bwMode="auto">
            <a:xfrm>
              <a:off x="315" y="1188"/>
              <a:ext cx="138" cy="116"/>
            </a:xfrm>
            <a:custGeom>
              <a:avLst/>
              <a:gdLst>
                <a:gd name="T0" fmla="*/ 261 w 261"/>
                <a:gd name="T1" fmla="*/ 36 h 220"/>
                <a:gd name="T2" fmla="*/ 261 w 261"/>
                <a:gd name="T3" fmla="*/ 36 h 220"/>
                <a:gd name="T4" fmla="*/ 11 w 261"/>
                <a:gd name="T5" fmla="*/ 155 h 220"/>
                <a:gd name="T6" fmla="*/ 0 w 261"/>
                <a:gd name="T7" fmla="*/ 220 h 220"/>
              </a:gdLst>
              <a:ahLst/>
              <a:cxnLst>
                <a:cxn ang="0">
                  <a:pos x="T0" y="T1"/>
                </a:cxn>
                <a:cxn ang="0">
                  <a:pos x="T2" y="T3"/>
                </a:cxn>
                <a:cxn ang="0">
                  <a:pos x="T4" y="T5"/>
                </a:cxn>
                <a:cxn ang="0">
                  <a:pos x="T6" y="T7"/>
                </a:cxn>
              </a:cxnLst>
              <a:rect l="0" t="0" r="r" b="b"/>
              <a:pathLst>
                <a:path w="261" h="220">
                  <a:moveTo>
                    <a:pt x="261" y="36"/>
                  </a:moveTo>
                  <a:lnTo>
                    <a:pt x="261" y="36"/>
                  </a:lnTo>
                  <a:cubicBezTo>
                    <a:pt x="159" y="0"/>
                    <a:pt x="47" y="53"/>
                    <a:pt x="11" y="155"/>
                  </a:cubicBezTo>
                  <a:cubicBezTo>
                    <a:pt x="4" y="176"/>
                    <a:pt x="0" y="198"/>
                    <a:pt x="0" y="220"/>
                  </a:cubicBezTo>
                </a:path>
              </a:pathLst>
            </a:custGeom>
            <a:noFill/>
            <a:ln w="3333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902B5649-9910-45CC-A553-07DD5F79F24C}"/>
                </a:ext>
              </a:extLst>
            </p:cNvPr>
            <p:cNvSpPr>
              <a:spLocks/>
            </p:cNvSpPr>
            <p:nvPr/>
          </p:nvSpPr>
          <p:spPr bwMode="auto">
            <a:xfrm>
              <a:off x="659" y="1201"/>
              <a:ext cx="137" cy="103"/>
            </a:xfrm>
            <a:custGeom>
              <a:avLst/>
              <a:gdLst>
                <a:gd name="T0" fmla="*/ 260 w 260"/>
                <a:gd name="T1" fmla="*/ 196 h 196"/>
                <a:gd name="T2" fmla="*/ 260 w 260"/>
                <a:gd name="T3" fmla="*/ 196 h 196"/>
                <a:gd name="T4" fmla="*/ 65 w 260"/>
                <a:gd name="T5" fmla="*/ 0 h 196"/>
                <a:gd name="T6" fmla="*/ 0 w 260"/>
                <a:gd name="T7" fmla="*/ 12 h 196"/>
              </a:gdLst>
              <a:ahLst/>
              <a:cxnLst>
                <a:cxn ang="0">
                  <a:pos x="T0" y="T1"/>
                </a:cxn>
                <a:cxn ang="0">
                  <a:pos x="T2" y="T3"/>
                </a:cxn>
                <a:cxn ang="0">
                  <a:pos x="T4" y="T5"/>
                </a:cxn>
                <a:cxn ang="0">
                  <a:pos x="T6" y="T7"/>
                </a:cxn>
              </a:cxnLst>
              <a:rect l="0" t="0" r="r" b="b"/>
              <a:pathLst>
                <a:path w="260" h="196">
                  <a:moveTo>
                    <a:pt x="260" y="196"/>
                  </a:moveTo>
                  <a:lnTo>
                    <a:pt x="260" y="196"/>
                  </a:lnTo>
                  <a:cubicBezTo>
                    <a:pt x="260" y="88"/>
                    <a:pt x="173" y="1"/>
                    <a:pt x="65" y="0"/>
                  </a:cubicBezTo>
                  <a:cubicBezTo>
                    <a:pt x="43" y="0"/>
                    <a:pt x="20" y="4"/>
                    <a:pt x="0" y="12"/>
                  </a:cubicBezTo>
                </a:path>
              </a:pathLst>
            </a:custGeom>
            <a:noFill/>
            <a:ln w="3333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2484BE88-5B3F-A2F3-4F37-66FAA6E07BBB}"/>
                </a:ext>
              </a:extLst>
            </p:cNvPr>
            <p:cNvSpPr>
              <a:spLocks/>
            </p:cNvSpPr>
            <p:nvPr/>
          </p:nvSpPr>
          <p:spPr bwMode="auto">
            <a:xfrm>
              <a:off x="624" y="1029"/>
              <a:ext cx="138" cy="138"/>
            </a:xfrm>
            <a:custGeom>
              <a:avLst/>
              <a:gdLst>
                <a:gd name="T0" fmla="*/ 0 w 261"/>
                <a:gd name="T1" fmla="*/ 131 h 261"/>
                <a:gd name="T2" fmla="*/ 0 w 261"/>
                <a:gd name="T3" fmla="*/ 131 h 261"/>
                <a:gd name="T4" fmla="*/ 131 w 261"/>
                <a:gd name="T5" fmla="*/ 261 h 261"/>
                <a:gd name="T6" fmla="*/ 261 w 261"/>
                <a:gd name="T7" fmla="*/ 131 h 261"/>
                <a:gd name="T8" fmla="*/ 131 w 261"/>
                <a:gd name="T9" fmla="*/ 0 h 261"/>
                <a:gd name="T10" fmla="*/ 0 w 261"/>
                <a:gd name="T11" fmla="*/ 131 h 261"/>
                <a:gd name="T12" fmla="*/ 0 w 261"/>
                <a:gd name="T13" fmla="*/ 131 h 261"/>
              </a:gdLst>
              <a:ahLst/>
              <a:cxnLst>
                <a:cxn ang="0">
                  <a:pos x="T0" y="T1"/>
                </a:cxn>
                <a:cxn ang="0">
                  <a:pos x="T2" y="T3"/>
                </a:cxn>
                <a:cxn ang="0">
                  <a:pos x="T4" y="T5"/>
                </a:cxn>
                <a:cxn ang="0">
                  <a:pos x="T6" y="T7"/>
                </a:cxn>
                <a:cxn ang="0">
                  <a:pos x="T8" y="T9"/>
                </a:cxn>
                <a:cxn ang="0">
                  <a:pos x="T10" y="T11"/>
                </a:cxn>
                <a:cxn ang="0">
                  <a:pos x="T12" y="T13"/>
                </a:cxn>
              </a:cxnLst>
              <a:rect l="0" t="0" r="r" b="b"/>
              <a:pathLst>
                <a:path w="261" h="261">
                  <a:moveTo>
                    <a:pt x="0" y="131"/>
                  </a:moveTo>
                  <a:lnTo>
                    <a:pt x="0" y="131"/>
                  </a:lnTo>
                  <a:cubicBezTo>
                    <a:pt x="0" y="203"/>
                    <a:pt x="59" y="261"/>
                    <a:pt x="131" y="261"/>
                  </a:cubicBezTo>
                  <a:cubicBezTo>
                    <a:pt x="203" y="261"/>
                    <a:pt x="261" y="203"/>
                    <a:pt x="261" y="131"/>
                  </a:cubicBezTo>
                  <a:cubicBezTo>
                    <a:pt x="261" y="59"/>
                    <a:pt x="203" y="0"/>
                    <a:pt x="131" y="0"/>
                  </a:cubicBezTo>
                  <a:cubicBezTo>
                    <a:pt x="59" y="0"/>
                    <a:pt x="0" y="59"/>
                    <a:pt x="0" y="131"/>
                  </a:cubicBezTo>
                  <a:lnTo>
                    <a:pt x="0" y="131"/>
                  </a:lnTo>
                  <a:close/>
                </a:path>
              </a:pathLst>
            </a:custGeom>
            <a:noFill/>
            <a:ln w="3333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E90"/>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E2FC224A-AECE-0456-D387-16228FFA3936}"/>
                </a:ext>
              </a:extLst>
            </p:cNvPr>
            <p:cNvSpPr>
              <a:spLocks/>
            </p:cNvSpPr>
            <p:nvPr/>
          </p:nvSpPr>
          <p:spPr bwMode="auto">
            <a:xfrm>
              <a:off x="504" y="1167"/>
              <a:ext cx="103" cy="103"/>
            </a:xfrm>
            <a:custGeom>
              <a:avLst/>
              <a:gdLst>
                <a:gd name="T0" fmla="*/ 0 w 196"/>
                <a:gd name="T1" fmla="*/ 98 h 196"/>
                <a:gd name="T2" fmla="*/ 0 w 196"/>
                <a:gd name="T3" fmla="*/ 98 h 196"/>
                <a:gd name="T4" fmla="*/ 98 w 196"/>
                <a:gd name="T5" fmla="*/ 196 h 196"/>
                <a:gd name="T6" fmla="*/ 196 w 196"/>
                <a:gd name="T7" fmla="*/ 98 h 196"/>
                <a:gd name="T8" fmla="*/ 98 w 196"/>
                <a:gd name="T9" fmla="*/ 0 h 196"/>
                <a:gd name="T10" fmla="*/ 0 w 196"/>
                <a:gd name="T11" fmla="*/ 98 h 196"/>
                <a:gd name="T12" fmla="*/ 0 w 196"/>
                <a:gd name="T13" fmla="*/ 98 h 196"/>
              </a:gdLst>
              <a:ahLst/>
              <a:cxnLst>
                <a:cxn ang="0">
                  <a:pos x="T0" y="T1"/>
                </a:cxn>
                <a:cxn ang="0">
                  <a:pos x="T2" y="T3"/>
                </a:cxn>
                <a:cxn ang="0">
                  <a:pos x="T4" y="T5"/>
                </a:cxn>
                <a:cxn ang="0">
                  <a:pos x="T6" y="T7"/>
                </a:cxn>
                <a:cxn ang="0">
                  <a:pos x="T8" y="T9"/>
                </a:cxn>
                <a:cxn ang="0">
                  <a:pos x="T10" y="T11"/>
                </a:cxn>
                <a:cxn ang="0">
                  <a:pos x="T12" y="T13"/>
                </a:cxn>
              </a:cxnLst>
              <a:rect l="0" t="0" r="r" b="b"/>
              <a:pathLst>
                <a:path w="196" h="196">
                  <a:moveTo>
                    <a:pt x="0" y="98"/>
                  </a:moveTo>
                  <a:lnTo>
                    <a:pt x="0" y="98"/>
                  </a:lnTo>
                  <a:cubicBezTo>
                    <a:pt x="0" y="152"/>
                    <a:pt x="44" y="196"/>
                    <a:pt x="98" y="196"/>
                  </a:cubicBezTo>
                  <a:cubicBezTo>
                    <a:pt x="152" y="196"/>
                    <a:pt x="196" y="152"/>
                    <a:pt x="196" y="98"/>
                  </a:cubicBezTo>
                  <a:cubicBezTo>
                    <a:pt x="196" y="44"/>
                    <a:pt x="152" y="0"/>
                    <a:pt x="98" y="0"/>
                  </a:cubicBezTo>
                  <a:cubicBezTo>
                    <a:pt x="44" y="0"/>
                    <a:pt x="0" y="44"/>
                    <a:pt x="0" y="98"/>
                  </a:cubicBezTo>
                  <a:lnTo>
                    <a:pt x="0" y="98"/>
                  </a:lnTo>
                  <a:close/>
                </a:path>
              </a:pathLst>
            </a:custGeom>
            <a:noFill/>
            <a:ln w="33338" cap="rnd">
              <a:solidFill>
                <a:srgbClr val="46B9D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E90"/>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1140536-BC7A-1F3B-9703-1DEF38052DAB}"/>
                </a:ext>
              </a:extLst>
            </p:cNvPr>
            <p:cNvSpPr>
              <a:spLocks/>
            </p:cNvSpPr>
            <p:nvPr/>
          </p:nvSpPr>
          <p:spPr bwMode="auto">
            <a:xfrm>
              <a:off x="466" y="1272"/>
              <a:ext cx="179" cy="67"/>
            </a:xfrm>
            <a:custGeom>
              <a:avLst/>
              <a:gdLst>
                <a:gd name="T0" fmla="*/ 339 w 339"/>
                <a:gd name="T1" fmla="*/ 126 h 126"/>
                <a:gd name="T2" fmla="*/ 339 w 339"/>
                <a:gd name="T3" fmla="*/ 126 h 126"/>
                <a:gd name="T4" fmla="*/ 72 w 339"/>
                <a:gd name="T5" fmla="*/ 54 h 126"/>
                <a:gd name="T6" fmla="*/ 0 w 339"/>
                <a:gd name="T7" fmla="*/ 126 h 126"/>
              </a:gdLst>
              <a:ahLst/>
              <a:cxnLst>
                <a:cxn ang="0">
                  <a:pos x="T0" y="T1"/>
                </a:cxn>
                <a:cxn ang="0">
                  <a:pos x="T2" y="T3"/>
                </a:cxn>
                <a:cxn ang="0">
                  <a:pos x="T4" y="T5"/>
                </a:cxn>
                <a:cxn ang="0">
                  <a:pos x="T6" y="T7"/>
                </a:cxn>
              </a:cxnLst>
              <a:rect l="0" t="0" r="r" b="b"/>
              <a:pathLst>
                <a:path w="339" h="126">
                  <a:moveTo>
                    <a:pt x="339" y="126"/>
                  </a:moveTo>
                  <a:lnTo>
                    <a:pt x="339" y="126"/>
                  </a:lnTo>
                  <a:cubicBezTo>
                    <a:pt x="285" y="32"/>
                    <a:pt x="166" y="0"/>
                    <a:pt x="72" y="54"/>
                  </a:cubicBezTo>
                  <a:cubicBezTo>
                    <a:pt x="42" y="71"/>
                    <a:pt x="18" y="96"/>
                    <a:pt x="0" y="126"/>
                  </a:cubicBezTo>
                </a:path>
              </a:pathLst>
            </a:custGeom>
            <a:noFill/>
            <a:ln w="33338" cap="rnd">
              <a:solidFill>
                <a:srgbClr val="46B9D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grpSp>
      <p:grpSp>
        <p:nvGrpSpPr>
          <p:cNvPr id="13" name="Group 4">
            <a:extLst>
              <a:ext uri="{FF2B5EF4-FFF2-40B4-BE49-F238E27FC236}">
                <a16:creationId xmlns:a16="http://schemas.microsoft.com/office/drawing/2014/main" id="{1C7F3861-A168-735E-96BD-696A9E377F75}"/>
              </a:ext>
            </a:extLst>
          </p:cNvPr>
          <p:cNvGrpSpPr>
            <a:grpSpLocks noChangeAspect="1"/>
          </p:cNvGrpSpPr>
          <p:nvPr/>
        </p:nvGrpSpPr>
        <p:grpSpPr bwMode="auto">
          <a:xfrm>
            <a:off x="6776958" y="375590"/>
            <a:ext cx="1135178" cy="1384734"/>
            <a:chOff x="4423" y="1999"/>
            <a:chExt cx="373" cy="455"/>
          </a:xfrm>
        </p:grpSpPr>
        <p:sp>
          <p:nvSpPr>
            <p:cNvPr id="14" name="Freeform 5">
              <a:extLst>
                <a:ext uri="{FF2B5EF4-FFF2-40B4-BE49-F238E27FC236}">
                  <a16:creationId xmlns:a16="http://schemas.microsoft.com/office/drawing/2014/main" id="{0FC01E45-4DCE-DFED-3C8A-B25DB7D69EAC}"/>
                </a:ext>
              </a:extLst>
            </p:cNvPr>
            <p:cNvSpPr>
              <a:spLocks/>
            </p:cNvSpPr>
            <p:nvPr/>
          </p:nvSpPr>
          <p:spPr bwMode="auto">
            <a:xfrm>
              <a:off x="4496" y="2069"/>
              <a:ext cx="300" cy="385"/>
            </a:xfrm>
            <a:custGeom>
              <a:avLst/>
              <a:gdLst>
                <a:gd name="T0" fmla="*/ 476 w 698"/>
                <a:gd name="T1" fmla="*/ 900 h 900"/>
                <a:gd name="T2" fmla="*/ 476 w 698"/>
                <a:gd name="T3" fmla="*/ 900 h 900"/>
                <a:gd name="T4" fmla="*/ 0 w 698"/>
                <a:gd name="T5" fmla="*/ 900 h 900"/>
                <a:gd name="T6" fmla="*/ 0 w 698"/>
                <a:gd name="T7" fmla="*/ 276 h 900"/>
                <a:gd name="T8" fmla="*/ 276 w 698"/>
                <a:gd name="T9" fmla="*/ 0 h 900"/>
                <a:gd name="T10" fmla="*/ 698 w 698"/>
                <a:gd name="T11" fmla="*/ 0 h 900"/>
                <a:gd name="T12" fmla="*/ 698 w 698"/>
                <a:gd name="T13" fmla="*/ 179 h 900"/>
              </a:gdLst>
              <a:ahLst/>
              <a:cxnLst>
                <a:cxn ang="0">
                  <a:pos x="T0" y="T1"/>
                </a:cxn>
                <a:cxn ang="0">
                  <a:pos x="T2" y="T3"/>
                </a:cxn>
                <a:cxn ang="0">
                  <a:pos x="T4" y="T5"/>
                </a:cxn>
                <a:cxn ang="0">
                  <a:pos x="T6" y="T7"/>
                </a:cxn>
                <a:cxn ang="0">
                  <a:pos x="T8" y="T9"/>
                </a:cxn>
                <a:cxn ang="0">
                  <a:pos x="T10" y="T11"/>
                </a:cxn>
                <a:cxn ang="0">
                  <a:pos x="T12" y="T13"/>
                </a:cxn>
              </a:cxnLst>
              <a:rect l="0" t="0" r="r" b="b"/>
              <a:pathLst>
                <a:path w="698" h="900">
                  <a:moveTo>
                    <a:pt x="476" y="900"/>
                  </a:moveTo>
                  <a:lnTo>
                    <a:pt x="476" y="900"/>
                  </a:lnTo>
                  <a:lnTo>
                    <a:pt x="0" y="900"/>
                  </a:lnTo>
                  <a:lnTo>
                    <a:pt x="0" y="276"/>
                  </a:lnTo>
                  <a:lnTo>
                    <a:pt x="276" y="0"/>
                  </a:lnTo>
                  <a:lnTo>
                    <a:pt x="698" y="0"/>
                  </a:lnTo>
                  <a:lnTo>
                    <a:pt x="698" y="179"/>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6">
              <a:extLst>
                <a:ext uri="{FF2B5EF4-FFF2-40B4-BE49-F238E27FC236}">
                  <a16:creationId xmlns:a16="http://schemas.microsoft.com/office/drawing/2014/main" id="{50DE3388-0764-8AE9-AE02-3ACF47CA544B}"/>
                </a:ext>
              </a:extLst>
            </p:cNvPr>
            <p:cNvSpPr>
              <a:spLocks/>
            </p:cNvSpPr>
            <p:nvPr/>
          </p:nvSpPr>
          <p:spPr bwMode="auto">
            <a:xfrm>
              <a:off x="4561" y="2287"/>
              <a:ext cx="77" cy="0"/>
            </a:xfrm>
            <a:custGeom>
              <a:avLst/>
              <a:gdLst>
                <a:gd name="T0" fmla="*/ 0 w 180"/>
                <a:gd name="T1" fmla="*/ 0 w 180"/>
                <a:gd name="T2" fmla="*/ 180 w 180"/>
              </a:gdLst>
              <a:ahLst/>
              <a:cxnLst>
                <a:cxn ang="0">
                  <a:pos x="T0" y="0"/>
                </a:cxn>
                <a:cxn ang="0">
                  <a:pos x="T1" y="0"/>
                </a:cxn>
                <a:cxn ang="0">
                  <a:pos x="T2" y="0"/>
                </a:cxn>
              </a:cxnLst>
              <a:rect l="0" t="0" r="r" b="b"/>
              <a:pathLst>
                <a:path w="180">
                  <a:moveTo>
                    <a:pt x="0" y="0"/>
                  </a:moveTo>
                  <a:lnTo>
                    <a:pt x="0" y="0"/>
                  </a:lnTo>
                  <a:lnTo>
                    <a:pt x="180" y="0"/>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7">
              <a:extLst>
                <a:ext uri="{FF2B5EF4-FFF2-40B4-BE49-F238E27FC236}">
                  <a16:creationId xmlns:a16="http://schemas.microsoft.com/office/drawing/2014/main" id="{99BC058F-88FB-03E1-C780-81F03BF86696}"/>
                </a:ext>
              </a:extLst>
            </p:cNvPr>
            <p:cNvSpPr>
              <a:spLocks/>
            </p:cNvSpPr>
            <p:nvPr/>
          </p:nvSpPr>
          <p:spPr bwMode="auto">
            <a:xfrm>
              <a:off x="4561" y="2345"/>
              <a:ext cx="94" cy="0"/>
            </a:xfrm>
            <a:custGeom>
              <a:avLst/>
              <a:gdLst>
                <a:gd name="T0" fmla="*/ 0 w 219"/>
                <a:gd name="T1" fmla="*/ 0 w 219"/>
                <a:gd name="T2" fmla="*/ 219 w 219"/>
              </a:gdLst>
              <a:ahLst/>
              <a:cxnLst>
                <a:cxn ang="0">
                  <a:pos x="T0" y="0"/>
                </a:cxn>
                <a:cxn ang="0">
                  <a:pos x="T1" y="0"/>
                </a:cxn>
                <a:cxn ang="0">
                  <a:pos x="T2" y="0"/>
                </a:cxn>
              </a:cxnLst>
              <a:rect l="0" t="0" r="r" b="b"/>
              <a:pathLst>
                <a:path w="219">
                  <a:moveTo>
                    <a:pt x="0" y="0"/>
                  </a:moveTo>
                  <a:lnTo>
                    <a:pt x="0" y="0"/>
                  </a:lnTo>
                  <a:lnTo>
                    <a:pt x="219" y="0"/>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Freeform 8">
              <a:extLst>
                <a:ext uri="{FF2B5EF4-FFF2-40B4-BE49-F238E27FC236}">
                  <a16:creationId xmlns:a16="http://schemas.microsoft.com/office/drawing/2014/main" id="{9A0789D9-453E-D9E7-3D6E-BC33A81FDD18}"/>
                </a:ext>
              </a:extLst>
            </p:cNvPr>
            <p:cNvSpPr>
              <a:spLocks/>
            </p:cNvSpPr>
            <p:nvPr/>
          </p:nvSpPr>
          <p:spPr bwMode="auto">
            <a:xfrm>
              <a:off x="4496" y="2069"/>
              <a:ext cx="119" cy="118"/>
            </a:xfrm>
            <a:custGeom>
              <a:avLst/>
              <a:gdLst>
                <a:gd name="T0" fmla="*/ 0 w 276"/>
                <a:gd name="T1" fmla="*/ 276 h 276"/>
                <a:gd name="T2" fmla="*/ 0 w 276"/>
                <a:gd name="T3" fmla="*/ 276 h 276"/>
                <a:gd name="T4" fmla="*/ 276 w 276"/>
                <a:gd name="T5" fmla="*/ 276 h 276"/>
                <a:gd name="T6" fmla="*/ 276 w 276"/>
                <a:gd name="T7" fmla="*/ 0 h 276"/>
              </a:gdLst>
              <a:ahLst/>
              <a:cxnLst>
                <a:cxn ang="0">
                  <a:pos x="T0" y="T1"/>
                </a:cxn>
                <a:cxn ang="0">
                  <a:pos x="T2" y="T3"/>
                </a:cxn>
                <a:cxn ang="0">
                  <a:pos x="T4" y="T5"/>
                </a:cxn>
                <a:cxn ang="0">
                  <a:pos x="T6" y="T7"/>
                </a:cxn>
              </a:cxnLst>
              <a:rect l="0" t="0" r="r" b="b"/>
              <a:pathLst>
                <a:path w="276" h="276">
                  <a:moveTo>
                    <a:pt x="0" y="276"/>
                  </a:moveTo>
                  <a:lnTo>
                    <a:pt x="0" y="276"/>
                  </a:lnTo>
                  <a:lnTo>
                    <a:pt x="276" y="276"/>
                  </a:lnTo>
                  <a:lnTo>
                    <a:pt x="276" y="0"/>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Freeform 9">
              <a:extLst>
                <a:ext uri="{FF2B5EF4-FFF2-40B4-BE49-F238E27FC236}">
                  <a16:creationId xmlns:a16="http://schemas.microsoft.com/office/drawing/2014/main" id="{4CC0EE70-7E1F-1412-C27A-93F23B1574E2}"/>
                </a:ext>
              </a:extLst>
            </p:cNvPr>
            <p:cNvSpPr>
              <a:spLocks/>
            </p:cNvSpPr>
            <p:nvPr/>
          </p:nvSpPr>
          <p:spPr bwMode="auto">
            <a:xfrm>
              <a:off x="4456" y="2038"/>
              <a:ext cx="300" cy="384"/>
            </a:xfrm>
            <a:custGeom>
              <a:avLst/>
              <a:gdLst>
                <a:gd name="T0" fmla="*/ 78 w 700"/>
                <a:gd name="T1" fmla="*/ 899 h 899"/>
                <a:gd name="T2" fmla="*/ 78 w 700"/>
                <a:gd name="T3" fmla="*/ 899 h 899"/>
                <a:gd name="T4" fmla="*/ 2 w 700"/>
                <a:gd name="T5" fmla="*/ 899 h 899"/>
                <a:gd name="T6" fmla="*/ 2 w 700"/>
                <a:gd name="T7" fmla="*/ 275 h 899"/>
                <a:gd name="T8" fmla="*/ 0 w 700"/>
                <a:gd name="T9" fmla="*/ 0 h 899"/>
                <a:gd name="T10" fmla="*/ 700 w 700"/>
                <a:gd name="T11" fmla="*/ 0 h 899"/>
                <a:gd name="T12" fmla="*/ 700 w 700"/>
                <a:gd name="T13" fmla="*/ 70 h 899"/>
              </a:gdLst>
              <a:ahLst/>
              <a:cxnLst>
                <a:cxn ang="0">
                  <a:pos x="T0" y="T1"/>
                </a:cxn>
                <a:cxn ang="0">
                  <a:pos x="T2" y="T3"/>
                </a:cxn>
                <a:cxn ang="0">
                  <a:pos x="T4" y="T5"/>
                </a:cxn>
                <a:cxn ang="0">
                  <a:pos x="T6" y="T7"/>
                </a:cxn>
                <a:cxn ang="0">
                  <a:pos x="T8" y="T9"/>
                </a:cxn>
                <a:cxn ang="0">
                  <a:pos x="T10" y="T11"/>
                </a:cxn>
                <a:cxn ang="0">
                  <a:pos x="T12" y="T13"/>
                </a:cxn>
              </a:cxnLst>
              <a:rect l="0" t="0" r="r" b="b"/>
              <a:pathLst>
                <a:path w="700" h="899">
                  <a:moveTo>
                    <a:pt x="78" y="899"/>
                  </a:moveTo>
                  <a:lnTo>
                    <a:pt x="78" y="899"/>
                  </a:lnTo>
                  <a:lnTo>
                    <a:pt x="2" y="899"/>
                  </a:lnTo>
                  <a:lnTo>
                    <a:pt x="2" y="275"/>
                  </a:lnTo>
                  <a:lnTo>
                    <a:pt x="0" y="0"/>
                  </a:lnTo>
                  <a:lnTo>
                    <a:pt x="700" y="0"/>
                  </a:lnTo>
                  <a:lnTo>
                    <a:pt x="700" y="70"/>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Freeform 10">
              <a:extLst>
                <a:ext uri="{FF2B5EF4-FFF2-40B4-BE49-F238E27FC236}">
                  <a16:creationId xmlns:a16="http://schemas.microsoft.com/office/drawing/2014/main" id="{58C40992-FAD2-E28F-3EAD-665873C95D59}"/>
                </a:ext>
              </a:extLst>
            </p:cNvPr>
            <p:cNvSpPr>
              <a:spLocks/>
            </p:cNvSpPr>
            <p:nvPr/>
          </p:nvSpPr>
          <p:spPr bwMode="auto">
            <a:xfrm>
              <a:off x="4423" y="1999"/>
              <a:ext cx="299" cy="384"/>
            </a:xfrm>
            <a:custGeom>
              <a:avLst/>
              <a:gdLst>
                <a:gd name="T0" fmla="*/ 77 w 699"/>
                <a:gd name="T1" fmla="*/ 900 h 900"/>
                <a:gd name="T2" fmla="*/ 77 w 699"/>
                <a:gd name="T3" fmla="*/ 900 h 900"/>
                <a:gd name="T4" fmla="*/ 1 w 699"/>
                <a:gd name="T5" fmla="*/ 900 h 900"/>
                <a:gd name="T6" fmla="*/ 1 w 699"/>
                <a:gd name="T7" fmla="*/ 276 h 900"/>
                <a:gd name="T8" fmla="*/ 0 w 699"/>
                <a:gd name="T9" fmla="*/ 0 h 900"/>
                <a:gd name="T10" fmla="*/ 699 w 699"/>
                <a:gd name="T11" fmla="*/ 0 h 900"/>
                <a:gd name="T12" fmla="*/ 699 w 699"/>
                <a:gd name="T13" fmla="*/ 71 h 900"/>
              </a:gdLst>
              <a:ahLst/>
              <a:cxnLst>
                <a:cxn ang="0">
                  <a:pos x="T0" y="T1"/>
                </a:cxn>
                <a:cxn ang="0">
                  <a:pos x="T2" y="T3"/>
                </a:cxn>
                <a:cxn ang="0">
                  <a:pos x="T4" y="T5"/>
                </a:cxn>
                <a:cxn ang="0">
                  <a:pos x="T6" y="T7"/>
                </a:cxn>
                <a:cxn ang="0">
                  <a:pos x="T8" y="T9"/>
                </a:cxn>
                <a:cxn ang="0">
                  <a:pos x="T10" y="T11"/>
                </a:cxn>
                <a:cxn ang="0">
                  <a:pos x="T12" y="T13"/>
                </a:cxn>
              </a:cxnLst>
              <a:rect l="0" t="0" r="r" b="b"/>
              <a:pathLst>
                <a:path w="699" h="900">
                  <a:moveTo>
                    <a:pt x="77" y="900"/>
                  </a:moveTo>
                  <a:lnTo>
                    <a:pt x="77" y="900"/>
                  </a:lnTo>
                  <a:lnTo>
                    <a:pt x="1" y="900"/>
                  </a:lnTo>
                  <a:lnTo>
                    <a:pt x="1" y="276"/>
                  </a:lnTo>
                  <a:lnTo>
                    <a:pt x="0" y="0"/>
                  </a:lnTo>
                  <a:lnTo>
                    <a:pt x="699" y="0"/>
                  </a:lnTo>
                  <a:lnTo>
                    <a:pt x="699" y="71"/>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30201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2E57-B2AB-977A-8708-E7A988AA0DB5}"/>
              </a:ext>
            </a:extLst>
          </p:cNvPr>
          <p:cNvSpPr>
            <a:spLocks noGrp="1"/>
          </p:cNvSpPr>
          <p:nvPr>
            <p:ph type="title"/>
          </p:nvPr>
        </p:nvSpPr>
        <p:spPr/>
        <p:txBody>
          <a:bodyPr/>
          <a:lstStyle/>
          <a:p>
            <a:r>
              <a:rPr lang="en-GB" dirty="0"/>
              <a:t>Backdrop and process</a:t>
            </a:r>
          </a:p>
        </p:txBody>
      </p:sp>
      <p:sp>
        <p:nvSpPr>
          <p:cNvPr id="4" name="Text Placeholder 3">
            <a:extLst>
              <a:ext uri="{FF2B5EF4-FFF2-40B4-BE49-F238E27FC236}">
                <a16:creationId xmlns:a16="http://schemas.microsoft.com/office/drawing/2014/main" id="{5B0A8DAA-B679-0B82-2524-FA0C1509AF4D}"/>
              </a:ext>
            </a:extLst>
          </p:cNvPr>
          <p:cNvSpPr>
            <a:spLocks noGrp="1"/>
          </p:cNvSpPr>
          <p:nvPr>
            <p:ph type="body" idx="1"/>
          </p:nvPr>
        </p:nvSpPr>
        <p:spPr>
          <a:prstGeom prst="rect">
            <a:avLst/>
          </a:prstGeom>
        </p:spPr>
        <p:txBody>
          <a:bodyPr/>
          <a:lstStyle/>
          <a:p>
            <a:pPr marL="342900" indent="-342900">
              <a:buFont typeface="Arial" panose="020B0604020202020204" pitchFamily="34" charset="0"/>
              <a:buChar char="•"/>
            </a:pPr>
            <a:r>
              <a:rPr lang="en-GB" dirty="0">
                <a:solidFill>
                  <a:srgbClr val="003E90"/>
                </a:solidFill>
                <a:latin typeface="Calibri" panose="020F0502020204030204"/>
              </a:rPr>
              <a:t>Data on AFMs are not routinely included in surveillance data from addiction services</a:t>
            </a:r>
          </a:p>
          <a:p>
            <a:pPr marL="342900" indent="-342900">
              <a:buFont typeface="Arial" panose="020B0604020202020204" pitchFamily="34" charset="0"/>
              <a:buChar char="•"/>
            </a:pPr>
            <a:r>
              <a:rPr lang="en-GB" sz="2000" dirty="0">
                <a:solidFill>
                  <a:srgbClr val="003E90"/>
                </a:solidFill>
                <a:latin typeface="Calibri" panose="020F0502020204030204"/>
              </a:rPr>
              <a:t>Circa 2008 - request from service provider</a:t>
            </a:r>
          </a:p>
          <a:p>
            <a:pPr marL="342900" indent="-342900">
              <a:buFont typeface="Arial" panose="020B0604020202020204" pitchFamily="34" charset="0"/>
              <a:buChar char="•"/>
            </a:pPr>
            <a:r>
              <a:rPr lang="en-GB" dirty="0">
                <a:solidFill>
                  <a:srgbClr val="003E90"/>
                </a:solidFill>
                <a:latin typeface="Calibri" panose="020F0502020204030204"/>
              </a:rPr>
              <a:t>Local need to record information on AFMs</a:t>
            </a:r>
          </a:p>
          <a:p>
            <a:pPr marL="342900" indent="-342900">
              <a:buFont typeface="Arial" panose="020B0604020202020204" pitchFamily="34" charset="0"/>
              <a:buChar char="•"/>
            </a:pPr>
            <a:r>
              <a:rPr lang="en-GB" dirty="0">
                <a:solidFill>
                  <a:srgbClr val="003E90"/>
                </a:solidFill>
                <a:latin typeface="Calibri" panose="020F0502020204030204"/>
              </a:rPr>
              <a:t>In Ireland, the National Drug Treatment Reporting System (NDTRS) has collected data on AFMs since 2010</a:t>
            </a:r>
            <a:r>
              <a:rPr lang="en-GB" baseline="30000" dirty="0">
                <a:solidFill>
                  <a:srgbClr val="003E90"/>
                </a:solidFill>
                <a:latin typeface="Calibri" panose="020F0502020204030204"/>
              </a:rPr>
              <a:t> 8</a:t>
            </a:r>
            <a:endParaRPr lang="en-GB" dirty="0">
              <a:solidFill>
                <a:srgbClr val="003E90"/>
              </a:solidFill>
              <a:latin typeface="Calibri" panose="020F0502020204030204"/>
            </a:endParaRPr>
          </a:p>
          <a:p>
            <a:endParaRPr lang="en-GB" sz="2000" dirty="0">
              <a:solidFill>
                <a:srgbClr val="003E90"/>
              </a:solidFill>
              <a:latin typeface="Calibri" panose="020F0502020204030204"/>
            </a:endParaRPr>
          </a:p>
          <a:p>
            <a:pPr marL="342900" indent="-342900">
              <a:buFont typeface="Arial" panose="020B0604020202020204" pitchFamily="34" charset="0"/>
              <a:buChar char="•"/>
            </a:pPr>
            <a:endParaRPr kumimoji="0" lang="en-GB" sz="2000" b="0" i="0" u="none" strike="noStrike" kern="1200" cap="none" spc="0" normalizeH="0" baseline="0" noProof="0" dirty="0">
              <a:ln>
                <a:noFill/>
              </a:ln>
              <a:solidFill>
                <a:srgbClr val="003E90"/>
              </a:solidFill>
              <a:effectLst/>
              <a:uLnTx/>
              <a:uFillTx/>
              <a:latin typeface="Calibri" panose="020F0502020204030204"/>
              <a:ea typeface="+mn-ea"/>
              <a:cs typeface="+mn-cs"/>
            </a:endParaRPr>
          </a:p>
          <a:p>
            <a:endParaRPr lang="en-GB" dirty="0"/>
          </a:p>
        </p:txBody>
      </p:sp>
    </p:spTree>
    <p:extLst>
      <p:ext uri="{BB962C8B-B14F-4D97-AF65-F5344CB8AC3E}">
        <p14:creationId xmlns:p14="http://schemas.microsoft.com/office/powerpoint/2010/main" val="207509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1902-7F1D-CA08-2BC1-0A7805E35FE9}"/>
              </a:ext>
            </a:extLst>
          </p:cNvPr>
          <p:cNvSpPr>
            <a:spLocks noGrp="1"/>
          </p:cNvSpPr>
          <p:nvPr>
            <p:ph type="title"/>
          </p:nvPr>
        </p:nvSpPr>
        <p:spPr/>
        <p:txBody>
          <a:bodyPr/>
          <a:lstStyle/>
          <a:p>
            <a:r>
              <a:rPr lang="en-IE" b="1" dirty="0">
                <a:effectLst/>
                <a:latin typeface="Times New Roman" panose="02020603050405020304" pitchFamily="18" charset="0"/>
                <a:ea typeface="Calibri" panose="020F0502020204030204" pitchFamily="34" charset="0"/>
              </a:rPr>
              <a:t>The journey and evolution over time</a:t>
            </a:r>
            <a:endParaRPr lang="en-GB" dirty="0"/>
          </a:p>
        </p:txBody>
      </p:sp>
      <p:sp>
        <p:nvSpPr>
          <p:cNvPr id="4" name="Text Placeholder 3">
            <a:extLst>
              <a:ext uri="{FF2B5EF4-FFF2-40B4-BE49-F238E27FC236}">
                <a16:creationId xmlns:a16="http://schemas.microsoft.com/office/drawing/2014/main" id="{9EDB8C80-F56D-A50E-C022-5DE7F72B3AB6}"/>
              </a:ext>
            </a:extLst>
          </p:cNvPr>
          <p:cNvSpPr>
            <a:spLocks noGrp="1"/>
          </p:cNvSpPr>
          <p:nvPr>
            <p:ph type="body" idx="1"/>
          </p:nvPr>
        </p:nvSpPr>
        <p:spPr>
          <a:prstGeom prst="rect">
            <a:avLst/>
          </a:prstGeom>
        </p:spPr>
        <p:txBody>
          <a:bodyPr/>
          <a:lstStyle/>
          <a:p>
            <a:pPr marL="342900" indent="-342900">
              <a:buFont typeface="Arial" panose="020B0604020202020204" pitchFamily="34" charset="0"/>
              <a:buChar char="•"/>
            </a:pPr>
            <a:r>
              <a:rPr lang="en-GB" sz="2000" dirty="0">
                <a:solidFill>
                  <a:srgbClr val="003E90"/>
                </a:solidFill>
                <a:latin typeface="Calibri" panose="020F0502020204030204"/>
              </a:rPr>
              <a:t>National system responded to service provider needs</a:t>
            </a:r>
          </a:p>
          <a:p>
            <a:pPr marL="342900" indent="-342900">
              <a:buFont typeface="Arial" panose="020B0604020202020204" pitchFamily="34" charset="0"/>
              <a:buChar char="•"/>
            </a:pPr>
            <a:r>
              <a:rPr lang="en-GB" sz="2000" dirty="0">
                <a:solidFill>
                  <a:srgbClr val="003E90"/>
                </a:solidFill>
                <a:latin typeface="Calibri" panose="020F0502020204030204"/>
              </a:rPr>
              <a:t>Modified national system</a:t>
            </a:r>
          </a:p>
          <a:p>
            <a:pPr marL="342900" indent="-342900">
              <a:buFont typeface="Arial" panose="020B0604020202020204" pitchFamily="34" charset="0"/>
              <a:buChar char="•"/>
            </a:pPr>
            <a:r>
              <a:rPr lang="en-GB" dirty="0">
                <a:solidFill>
                  <a:srgbClr val="003E90"/>
                </a:solidFill>
                <a:latin typeface="Calibri" panose="020F0502020204030204"/>
              </a:rPr>
              <a:t>Optional data recording for referrals</a:t>
            </a:r>
          </a:p>
          <a:p>
            <a:pPr marL="342900" indent="-342900">
              <a:buFont typeface="Arial" panose="020B0604020202020204" pitchFamily="34" charset="0"/>
              <a:buChar char="•"/>
            </a:pPr>
            <a:r>
              <a:rPr lang="en-GB" sz="2000" dirty="0">
                <a:solidFill>
                  <a:srgbClr val="003E90"/>
                </a:solidFill>
                <a:latin typeface="Calibri" panose="020F0502020204030204"/>
              </a:rPr>
              <a:t>Evolved over time to record more detail</a:t>
            </a:r>
          </a:p>
          <a:p>
            <a:endParaRPr lang="en-GB" dirty="0"/>
          </a:p>
        </p:txBody>
      </p:sp>
      <p:pic>
        <p:nvPicPr>
          <p:cNvPr id="5" name="Picture 4">
            <a:extLst>
              <a:ext uri="{FF2B5EF4-FFF2-40B4-BE49-F238E27FC236}">
                <a16:creationId xmlns:a16="http://schemas.microsoft.com/office/drawing/2014/main" id="{1969C563-3FB5-F607-2F94-89687C07948E}"/>
              </a:ext>
            </a:extLst>
          </p:cNvPr>
          <p:cNvPicPr>
            <a:picLocks noChangeAspect="1"/>
          </p:cNvPicPr>
          <p:nvPr/>
        </p:nvPicPr>
        <p:blipFill>
          <a:blip r:embed="rId3"/>
          <a:stretch>
            <a:fillRect/>
          </a:stretch>
        </p:blipFill>
        <p:spPr>
          <a:xfrm>
            <a:off x="6924415" y="1357928"/>
            <a:ext cx="1279468" cy="1144787"/>
          </a:xfrm>
          <a:prstGeom prst="rect">
            <a:avLst/>
          </a:prstGeom>
        </p:spPr>
      </p:pic>
      <p:pic>
        <p:nvPicPr>
          <p:cNvPr id="6" name="Picture 5">
            <a:extLst>
              <a:ext uri="{FF2B5EF4-FFF2-40B4-BE49-F238E27FC236}">
                <a16:creationId xmlns:a16="http://schemas.microsoft.com/office/drawing/2014/main" id="{1943122A-0ED0-8843-8570-83E5705D4214}"/>
              </a:ext>
            </a:extLst>
          </p:cNvPr>
          <p:cNvPicPr>
            <a:picLocks noChangeAspect="1"/>
          </p:cNvPicPr>
          <p:nvPr/>
        </p:nvPicPr>
        <p:blipFill>
          <a:blip r:embed="rId4"/>
          <a:stretch>
            <a:fillRect/>
          </a:stretch>
        </p:blipFill>
        <p:spPr>
          <a:xfrm>
            <a:off x="7016513" y="2640785"/>
            <a:ext cx="1008483" cy="1468877"/>
          </a:xfrm>
          <a:prstGeom prst="rect">
            <a:avLst/>
          </a:prstGeom>
        </p:spPr>
      </p:pic>
    </p:spTree>
    <p:extLst>
      <p:ext uri="{BB962C8B-B14F-4D97-AF65-F5344CB8AC3E}">
        <p14:creationId xmlns:p14="http://schemas.microsoft.com/office/powerpoint/2010/main" val="3218482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0912-EE0D-A024-EB99-1278FB3CB02A}"/>
              </a:ext>
            </a:extLst>
          </p:cNvPr>
          <p:cNvSpPr>
            <a:spLocks noGrp="1"/>
          </p:cNvSpPr>
          <p:nvPr>
            <p:ph type="title"/>
          </p:nvPr>
        </p:nvSpPr>
        <p:spPr/>
        <p:txBody>
          <a:bodyPr/>
          <a:lstStyle/>
          <a:p>
            <a:r>
              <a:rPr lang="en-GB" dirty="0"/>
              <a:t>Data collected</a:t>
            </a:r>
          </a:p>
        </p:txBody>
      </p:sp>
      <p:sp>
        <p:nvSpPr>
          <p:cNvPr id="4" name="Text Placeholder 3">
            <a:extLst>
              <a:ext uri="{FF2B5EF4-FFF2-40B4-BE49-F238E27FC236}">
                <a16:creationId xmlns:a16="http://schemas.microsoft.com/office/drawing/2014/main" id="{DEAC6A48-1FC8-F056-400F-3948630C0975}"/>
              </a:ext>
            </a:extLst>
          </p:cNvPr>
          <p:cNvSpPr>
            <a:spLocks noGrp="1"/>
          </p:cNvSpPr>
          <p:nvPr>
            <p:ph type="body" idx="1"/>
          </p:nvPr>
        </p:nvSpPr>
        <p:spPr>
          <a:prstGeom prst="rect">
            <a:avLst/>
          </a:prstGeom>
        </p:spPr>
        <p:txBody>
          <a:bodyPr numCol="1"/>
          <a:lstStyle/>
          <a:p>
            <a:pPr marL="1028700" lvl="1" indent="-342900">
              <a:buFont typeface="Wingdings" panose="05000000000000000000" pitchFamily="2" charset="2"/>
              <a:buChar char="ü"/>
            </a:pPr>
            <a:r>
              <a:rPr lang="en-GB" sz="2000" dirty="0">
                <a:solidFill>
                  <a:srgbClr val="003E90"/>
                </a:solidFill>
                <a:latin typeface="Calibri" panose="020F0502020204030204"/>
              </a:rPr>
              <a:t>Demographic characteristics</a:t>
            </a:r>
          </a:p>
          <a:p>
            <a:pPr marL="1028700" lvl="1" indent="-342900">
              <a:buFont typeface="Wingdings" panose="05000000000000000000" pitchFamily="2" charset="2"/>
              <a:buChar char="ü"/>
            </a:pPr>
            <a:r>
              <a:rPr lang="en-GB" sz="2000" dirty="0">
                <a:solidFill>
                  <a:srgbClr val="003E90"/>
                </a:solidFill>
                <a:latin typeface="Calibri" panose="020F0502020204030204"/>
              </a:rPr>
              <a:t>Living arrangements</a:t>
            </a:r>
          </a:p>
          <a:p>
            <a:pPr marL="1028700" lvl="1" indent="-342900">
              <a:buFont typeface="Wingdings" panose="05000000000000000000" pitchFamily="2" charset="2"/>
              <a:buChar char="ü"/>
            </a:pPr>
            <a:r>
              <a:rPr lang="en-GB" sz="2000" dirty="0">
                <a:solidFill>
                  <a:srgbClr val="003E90"/>
                </a:solidFill>
                <a:latin typeface="Calibri" panose="020F0502020204030204"/>
              </a:rPr>
              <a:t>Treatment settings</a:t>
            </a:r>
          </a:p>
          <a:p>
            <a:pPr marL="1028700" lvl="1" indent="-342900">
              <a:buFont typeface="Wingdings" panose="05000000000000000000" pitchFamily="2" charset="2"/>
              <a:buChar char="ü"/>
            </a:pPr>
            <a:r>
              <a:rPr lang="en-GB" sz="2000" dirty="0">
                <a:solidFill>
                  <a:srgbClr val="003E90"/>
                </a:solidFill>
                <a:latin typeface="Calibri" panose="020F0502020204030204"/>
              </a:rPr>
              <a:t>Referral pathways</a:t>
            </a:r>
          </a:p>
          <a:p>
            <a:pPr marL="1028700" lvl="1" indent="-342900">
              <a:buFont typeface="Wingdings" panose="05000000000000000000" pitchFamily="2" charset="2"/>
              <a:buChar char="ü"/>
            </a:pPr>
            <a:r>
              <a:rPr lang="en-GB" sz="2000" dirty="0">
                <a:solidFill>
                  <a:srgbClr val="003E90"/>
                </a:solidFill>
                <a:latin typeface="Calibri" panose="020F0502020204030204"/>
              </a:rPr>
              <a:t>Treatment and supports provided</a:t>
            </a:r>
          </a:p>
          <a:p>
            <a:pPr marL="1028700" lvl="1" indent="-342900">
              <a:buFont typeface="Wingdings" panose="05000000000000000000" pitchFamily="2" charset="2"/>
              <a:buChar char="ü"/>
            </a:pPr>
            <a:r>
              <a:rPr lang="en-GB" sz="2000" dirty="0">
                <a:solidFill>
                  <a:srgbClr val="003E90"/>
                </a:solidFill>
                <a:latin typeface="Calibri" panose="020F0502020204030204"/>
              </a:rPr>
              <a:t>Duration of treatment</a:t>
            </a:r>
          </a:p>
          <a:p>
            <a:pPr marL="1028700" lvl="1" indent="-342900">
              <a:buFont typeface="Wingdings" panose="05000000000000000000" pitchFamily="2" charset="2"/>
              <a:buChar char="ü"/>
            </a:pPr>
            <a:r>
              <a:rPr lang="en-GB" sz="2000" dirty="0">
                <a:solidFill>
                  <a:srgbClr val="003E90"/>
                </a:solidFill>
                <a:latin typeface="Calibri" panose="020F0502020204030204"/>
              </a:rPr>
              <a:t>Outcomes</a:t>
            </a:r>
          </a:p>
          <a:p>
            <a:pPr marL="342900" indent="-342900">
              <a:buFont typeface="Arial" panose="020B0604020202020204" pitchFamily="34" charset="0"/>
              <a:buChar char="•"/>
            </a:pPr>
            <a:endParaRPr lang="en-GB" dirty="0">
              <a:solidFill>
                <a:srgbClr val="003E90"/>
              </a:solidFill>
            </a:endParaRPr>
          </a:p>
        </p:txBody>
      </p:sp>
      <p:grpSp>
        <p:nvGrpSpPr>
          <p:cNvPr id="12" name="Group 4">
            <a:extLst>
              <a:ext uri="{FF2B5EF4-FFF2-40B4-BE49-F238E27FC236}">
                <a16:creationId xmlns:a16="http://schemas.microsoft.com/office/drawing/2014/main" id="{7387AC42-E0D9-91D4-EE67-81CDCCDC872B}"/>
              </a:ext>
            </a:extLst>
          </p:cNvPr>
          <p:cNvGrpSpPr>
            <a:grpSpLocks noChangeAspect="1"/>
          </p:cNvGrpSpPr>
          <p:nvPr/>
        </p:nvGrpSpPr>
        <p:grpSpPr bwMode="auto">
          <a:xfrm>
            <a:off x="6808656" y="1736688"/>
            <a:ext cx="1116754" cy="1116754"/>
            <a:chOff x="288" y="814"/>
            <a:chExt cx="530" cy="530"/>
          </a:xfrm>
        </p:grpSpPr>
        <p:sp>
          <p:nvSpPr>
            <p:cNvPr id="13" name="AutoShape 3">
              <a:extLst>
                <a:ext uri="{FF2B5EF4-FFF2-40B4-BE49-F238E27FC236}">
                  <a16:creationId xmlns:a16="http://schemas.microsoft.com/office/drawing/2014/main" id="{D554DC69-2DEB-098D-3C30-E8CD1BE89821}"/>
                </a:ext>
              </a:extLst>
            </p:cNvPr>
            <p:cNvSpPr>
              <a:spLocks noChangeAspect="1" noChangeArrowheads="1" noTextEdit="1"/>
            </p:cNvSpPr>
            <p:nvPr/>
          </p:nvSpPr>
          <p:spPr bwMode="auto">
            <a:xfrm>
              <a:off x="288" y="814"/>
              <a:ext cx="530"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sp>
          <p:nvSpPr>
            <p:cNvPr id="14" name="Freeform 6">
              <a:extLst>
                <a:ext uri="{FF2B5EF4-FFF2-40B4-BE49-F238E27FC236}">
                  <a16:creationId xmlns:a16="http://schemas.microsoft.com/office/drawing/2014/main" id="{1D7530E8-17D3-D086-D70E-FA3847A0C049}"/>
                </a:ext>
              </a:extLst>
            </p:cNvPr>
            <p:cNvSpPr>
              <a:spLocks/>
            </p:cNvSpPr>
            <p:nvPr/>
          </p:nvSpPr>
          <p:spPr bwMode="auto">
            <a:xfrm>
              <a:off x="350" y="1029"/>
              <a:ext cx="137" cy="138"/>
            </a:xfrm>
            <a:custGeom>
              <a:avLst/>
              <a:gdLst>
                <a:gd name="T0" fmla="*/ 0 w 261"/>
                <a:gd name="T1" fmla="*/ 131 h 261"/>
                <a:gd name="T2" fmla="*/ 0 w 261"/>
                <a:gd name="T3" fmla="*/ 131 h 261"/>
                <a:gd name="T4" fmla="*/ 131 w 261"/>
                <a:gd name="T5" fmla="*/ 261 h 261"/>
                <a:gd name="T6" fmla="*/ 261 w 261"/>
                <a:gd name="T7" fmla="*/ 131 h 261"/>
                <a:gd name="T8" fmla="*/ 261 w 261"/>
                <a:gd name="T9" fmla="*/ 131 h 261"/>
                <a:gd name="T10" fmla="*/ 131 w 261"/>
                <a:gd name="T11" fmla="*/ 0 h 261"/>
                <a:gd name="T12" fmla="*/ 0 w 261"/>
                <a:gd name="T13" fmla="*/ 131 h 261"/>
                <a:gd name="T14" fmla="*/ 0 w 261"/>
                <a:gd name="T15" fmla="*/ 131 h 261"/>
                <a:gd name="T16" fmla="*/ 0 w 261"/>
                <a:gd name="T17" fmla="*/ 13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61">
                  <a:moveTo>
                    <a:pt x="0" y="131"/>
                  </a:moveTo>
                  <a:lnTo>
                    <a:pt x="0" y="131"/>
                  </a:lnTo>
                  <a:cubicBezTo>
                    <a:pt x="0" y="203"/>
                    <a:pt x="59" y="261"/>
                    <a:pt x="131" y="261"/>
                  </a:cubicBezTo>
                  <a:cubicBezTo>
                    <a:pt x="203" y="261"/>
                    <a:pt x="261" y="203"/>
                    <a:pt x="261" y="131"/>
                  </a:cubicBezTo>
                  <a:lnTo>
                    <a:pt x="261" y="131"/>
                  </a:lnTo>
                  <a:cubicBezTo>
                    <a:pt x="261" y="59"/>
                    <a:pt x="203" y="0"/>
                    <a:pt x="131" y="0"/>
                  </a:cubicBezTo>
                  <a:cubicBezTo>
                    <a:pt x="59" y="0"/>
                    <a:pt x="0" y="59"/>
                    <a:pt x="0" y="131"/>
                  </a:cubicBezTo>
                  <a:cubicBezTo>
                    <a:pt x="0" y="131"/>
                    <a:pt x="0" y="131"/>
                    <a:pt x="0" y="131"/>
                  </a:cubicBezTo>
                  <a:lnTo>
                    <a:pt x="0" y="131"/>
                  </a:lnTo>
                  <a:close/>
                </a:path>
              </a:pathLst>
            </a:custGeom>
            <a:noFill/>
            <a:ln w="3333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sp>
          <p:nvSpPr>
            <p:cNvPr id="15" name="Freeform 7">
              <a:extLst>
                <a:ext uri="{FF2B5EF4-FFF2-40B4-BE49-F238E27FC236}">
                  <a16:creationId xmlns:a16="http://schemas.microsoft.com/office/drawing/2014/main" id="{E17597FC-A361-F7EB-CFC5-270E97BE827A}"/>
                </a:ext>
              </a:extLst>
            </p:cNvPr>
            <p:cNvSpPr>
              <a:spLocks/>
            </p:cNvSpPr>
            <p:nvPr/>
          </p:nvSpPr>
          <p:spPr bwMode="auto">
            <a:xfrm>
              <a:off x="315" y="1188"/>
              <a:ext cx="138" cy="116"/>
            </a:xfrm>
            <a:custGeom>
              <a:avLst/>
              <a:gdLst>
                <a:gd name="T0" fmla="*/ 261 w 261"/>
                <a:gd name="T1" fmla="*/ 36 h 220"/>
                <a:gd name="T2" fmla="*/ 261 w 261"/>
                <a:gd name="T3" fmla="*/ 36 h 220"/>
                <a:gd name="T4" fmla="*/ 11 w 261"/>
                <a:gd name="T5" fmla="*/ 155 h 220"/>
                <a:gd name="T6" fmla="*/ 0 w 261"/>
                <a:gd name="T7" fmla="*/ 220 h 220"/>
              </a:gdLst>
              <a:ahLst/>
              <a:cxnLst>
                <a:cxn ang="0">
                  <a:pos x="T0" y="T1"/>
                </a:cxn>
                <a:cxn ang="0">
                  <a:pos x="T2" y="T3"/>
                </a:cxn>
                <a:cxn ang="0">
                  <a:pos x="T4" y="T5"/>
                </a:cxn>
                <a:cxn ang="0">
                  <a:pos x="T6" y="T7"/>
                </a:cxn>
              </a:cxnLst>
              <a:rect l="0" t="0" r="r" b="b"/>
              <a:pathLst>
                <a:path w="261" h="220">
                  <a:moveTo>
                    <a:pt x="261" y="36"/>
                  </a:moveTo>
                  <a:lnTo>
                    <a:pt x="261" y="36"/>
                  </a:lnTo>
                  <a:cubicBezTo>
                    <a:pt x="159" y="0"/>
                    <a:pt x="47" y="53"/>
                    <a:pt x="11" y="155"/>
                  </a:cubicBezTo>
                  <a:cubicBezTo>
                    <a:pt x="4" y="176"/>
                    <a:pt x="0" y="198"/>
                    <a:pt x="0" y="220"/>
                  </a:cubicBezTo>
                </a:path>
              </a:pathLst>
            </a:custGeom>
            <a:noFill/>
            <a:ln w="3333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FE925B86-6429-67C4-490E-F50F549B2A4D}"/>
                </a:ext>
              </a:extLst>
            </p:cNvPr>
            <p:cNvSpPr>
              <a:spLocks/>
            </p:cNvSpPr>
            <p:nvPr/>
          </p:nvSpPr>
          <p:spPr bwMode="auto">
            <a:xfrm>
              <a:off x="659" y="1201"/>
              <a:ext cx="137" cy="103"/>
            </a:xfrm>
            <a:custGeom>
              <a:avLst/>
              <a:gdLst>
                <a:gd name="T0" fmla="*/ 260 w 260"/>
                <a:gd name="T1" fmla="*/ 196 h 196"/>
                <a:gd name="T2" fmla="*/ 260 w 260"/>
                <a:gd name="T3" fmla="*/ 196 h 196"/>
                <a:gd name="T4" fmla="*/ 65 w 260"/>
                <a:gd name="T5" fmla="*/ 0 h 196"/>
                <a:gd name="T6" fmla="*/ 0 w 260"/>
                <a:gd name="T7" fmla="*/ 12 h 196"/>
              </a:gdLst>
              <a:ahLst/>
              <a:cxnLst>
                <a:cxn ang="0">
                  <a:pos x="T0" y="T1"/>
                </a:cxn>
                <a:cxn ang="0">
                  <a:pos x="T2" y="T3"/>
                </a:cxn>
                <a:cxn ang="0">
                  <a:pos x="T4" y="T5"/>
                </a:cxn>
                <a:cxn ang="0">
                  <a:pos x="T6" y="T7"/>
                </a:cxn>
              </a:cxnLst>
              <a:rect l="0" t="0" r="r" b="b"/>
              <a:pathLst>
                <a:path w="260" h="196">
                  <a:moveTo>
                    <a:pt x="260" y="196"/>
                  </a:moveTo>
                  <a:lnTo>
                    <a:pt x="260" y="196"/>
                  </a:lnTo>
                  <a:cubicBezTo>
                    <a:pt x="260" y="88"/>
                    <a:pt x="173" y="1"/>
                    <a:pt x="65" y="0"/>
                  </a:cubicBezTo>
                  <a:cubicBezTo>
                    <a:pt x="43" y="0"/>
                    <a:pt x="20" y="4"/>
                    <a:pt x="0" y="12"/>
                  </a:cubicBezTo>
                </a:path>
              </a:pathLst>
            </a:custGeom>
            <a:noFill/>
            <a:ln w="3333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sp>
          <p:nvSpPr>
            <p:cNvPr id="17" name="Freeform 9">
              <a:extLst>
                <a:ext uri="{FF2B5EF4-FFF2-40B4-BE49-F238E27FC236}">
                  <a16:creationId xmlns:a16="http://schemas.microsoft.com/office/drawing/2014/main" id="{2D8BBE0C-9717-C746-06EE-2B48D6B12F88}"/>
                </a:ext>
              </a:extLst>
            </p:cNvPr>
            <p:cNvSpPr>
              <a:spLocks/>
            </p:cNvSpPr>
            <p:nvPr/>
          </p:nvSpPr>
          <p:spPr bwMode="auto">
            <a:xfrm>
              <a:off x="624" y="1029"/>
              <a:ext cx="138" cy="138"/>
            </a:xfrm>
            <a:custGeom>
              <a:avLst/>
              <a:gdLst>
                <a:gd name="T0" fmla="*/ 0 w 261"/>
                <a:gd name="T1" fmla="*/ 131 h 261"/>
                <a:gd name="T2" fmla="*/ 0 w 261"/>
                <a:gd name="T3" fmla="*/ 131 h 261"/>
                <a:gd name="T4" fmla="*/ 131 w 261"/>
                <a:gd name="T5" fmla="*/ 261 h 261"/>
                <a:gd name="T6" fmla="*/ 261 w 261"/>
                <a:gd name="T7" fmla="*/ 131 h 261"/>
                <a:gd name="T8" fmla="*/ 131 w 261"/>
                <a:gd name="T9" fmla="*/ 0 h 261"/>
                <a:gd name="T10" fmla="*/ 0 w 261"/>
                <a:gd name="T11" fmla="*/ 131 h 261"/>
                <a:gd name="T12" fmla="*/ 0 w 261"/>
                <a:gd name="T13" fmla="*/ 131 h 261"/>
              </a:gdLst>
              <a:ahLst/>
              <a:cxnLst>
                <a:cxn ang="0">
                  <a:pos x="T0" y="T1"/>
                </a:cxn>
                <a:cxn ang="0">
                  <a:pos x="T2" y="T3"/>
                </a:cxn>
                <a:cxn ang="0">
                  <a:pos x="T4" y="T5"/>
                </a:cxn>
                <a:cxn ang="0">
                  <a:pos x="T6" y="T7"/>
                </a:cxn>
                <a:cxn ang="0">
                  <a:pos x="T8" y="T9"/>
                </a:cxn>
                <a:cxn ang="0">
                  <a:pos x="T10" y="T11"/>
                </a:cxn>
                <a:cxn ang="0">
                  <a:pos x="T12" y="T13"/>
                </a:cxn>
              </a:cxnLst>
              <a:rect l="0" t="0" r="r" b="b"/>
              <a:pathLst>
                <a:path w="261" h="261">
                  <a:moveTo>
                    <a:pt x="0" y="131"/>
                  </a:moveTo>
                  <a:lnTo>
                    <a:pt x="0" y="131"/>
                  </a:lnTo>
                  <a:cubicBezTo>
                    <a:pt x="0" y="203"/>
                    <a:pt x="59" y="261"/>
                    <a:pt x="131" y="261"/>
                  </a:cubicBezTo>
                  <a:cubicBezTo>
                    <a:pt x="203" y="261"/>
                    <a:pt x="261" y="203"/>
                    <a:pt x="261" y="131"/>
                  </a:cubicBezTo>
                  <a:cubicBezTo>
                    <a:pt x="261" y="59"/>
                    <a:pt x="203" y="0"/>
                    <a:pt x="131" y="0"/>
                  </a:cubicBezTo>
                  <a:cubicBezTo>
                    <a:pt x="59" y="0"/>
                    <a:pt x="0" y="59"/>
                    <a:pt x="0" y="131"/>
                  </a:cubicBezTo>
                  <a:lnTo>
                    <a:pt x="0" y="131"/>
                  </a:lnTo>
                  <a:close/>
                </a:path>
              </a:pathLst>
            </a:custGeom>
            <a:noFill/>
            <a:ln w="3333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E90"/>
                </a:solidFill>
                <a:effectLst/>
                <a:uLnTx/>
                <a:uFillTx/>
                <a:latin typeface="Calibri" panose="020F0502020204030204"/>
                <a:ea typeface="+mn-ea"/>
                <a:cs typeface="+mn-cs"/>
              </a:endParaRPr>
            </a:p>
          </p:txBody>
        </p:sp>
        <p:sp>
          <p:nvSpPr>
            <p:cNvPr id="18" name="Freeform 10">
              <a:extLst>
                <a:ext uri="{FF2B5EF4-FFF2-40B4-BE49-F238E27FC236}">
                  <a16:creationId xmlns:a16="http://schemas.microsoft.com/office/drawing/2014/main" id="{2227086B-3BAE-D554-7D28-F00950228448}"/>
                </a:ext>
              </a:extLst>
            </p:cNvPr>
            <p:cNvSpPr>
              <a:spLocks/>
            </p:cNvSpPr>
            <p:nvPr/>
          </p:nvSpPr>
          <p:spPr bwMode="auto">
            <a:xfrm>
              <a:off x="504" y="1167"/>
              <a:ext cx="103" cy="103"/>
            </a:xfrm>
            <a:custGeom>
              <a:avLst/>
              <a:gdLst>
                <a:gd name="T0" fmla="*/ 0 w 196"/>
                <a:gd name="T1" fmla="*/ 98 h 196"/>
                <a:gd name="T2" fmla="*/ 0 w 196"/>
                <a:gd name="T3" fmla="*/ 98 h 196"/>
                <a:gd name="T4" fmla="*/ 98 w 196"/>
                <a:gd name="T5" fmla="*/ 196 h 196"/>
                <a:gd name="T6" fmla="*/ 196 w 196"/>
                <a:gd name="T7" fmla="*/ 98 h 196"/>
                <a:gd name="T8" fmla="*/ 98 w 196"/>
                <a:gd name="T9" fmla="*/ 0 h 196"/>
                <a:gd name="T10" fmla="*/ 0 w 196"/>
                <a:gd name="T11" fmla="*/ 98 h 196"/>
                <a:gd name="T12" fmla="*/ 0 w 196"/>
                <a:gd name="T13" fmla="*/ 98 h 196"/>
              </a:gdLst>
              <a:ahLst/>
              <a:cxnLst>
                <a:cxn ang="0">
                  <a:pos x="T0" y="T1"/>
                </a:cxn>
                <a:cxn ang="0">
                  <a:pos x="T2" y="T3"/>
                </a:cxn>
                <a:cxn ang="0">
                  <a:pos x="T4" y="T5"/>
                </a:cxn>
                <a:cxn ang="0">
                  <a:pos x="T6" y="T7"/>
                </a:cxn>
                <a:cxn ang="0">
                  <a:pos x="T8" y="T9"/>
                </a:cxn>
                <a:cxn ang="0">
                  <a:pos x="T10" y="T11"/>
                </a:cxn>
                <a:cxn ang="0">
                  <a:pos x="T12" y="T13"/>
                </a:cxn>
              </a:cxnLst>
              <a:rect l="0" t="0" r="r" b="b"/>
              <a:pathLst>
                <a:path w="196" h="196">
                  <a:moveTo>
                    <a:pt x="0" y="98"/>
                  </a:moveTo>
                  <a:lnTo>
                    <a:pt x="0" y="98"/>
                  </a:lnTo>
                  <a:cubicBezTo>
                    <a:pt x="0" y="152"/>
                    <a:pt x="44" y="196"/>
                    <a:pt x="98" y="196"/>
                  </a:cubicBezTo>
                  <a:cubicBezTo>
                    <a:pt x="152" y="196"/>
                    <a:pt x="196" y="152"/>
                    <a:pt x="196" y="98"/>
                  </a:cubicBezTo>
                  <a:cubicBezTo>
                    <a:pt x="196" y="44"/>
                    <a:pt x="152" y="0"/>
                    <a:pt x="98" y="0"/>
                  </a:cubicBezTo>
                  <a:cubicBezTo>
                    <a:pt x="44" y="0"/>
                    <a:pt x="0" y="44"/>
                    <a:pt x="0" y="98"/>
                  </a:cubicBezTo>
                  <a:lnTo>
                    <a:pt x="0" y="98"/>
                  </a:lnTo>
                  <a:close/>
                </a:path>
              </a:pathLst>
            </a:custGeom>
            <a:noFill/>
            <a:ln w="33338" cap="rnd">
              <a:solidFill>
                <a:srgbClr val="46B9D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E90"/>
                </a:solidFill>
                <a:effectLst/>
                <a:uLnTx/>
                <a:uFillTx/>
                <a:latin typeface="Calibri" panose="020F0502020204030204"/>
                <a:ea typeface="+mn-ea"/>
                <a:cs typeface="+mn-cs"/>
              </a:endParaRPr>
            </a:p>
          </p:txBody>
        </p:sp>
        <p:sp>
          <p:nvSpPr>
            <p:cNvPr id="19" name="Freeform 11">
              <a:extLst>
                <a:ext uri="{FF2B5EF4-FFF2-40B4-BE49-F238E27FC236}">
                  <a16:creationId xmlns:a16="http://schemas.microsoft.com/office/drawing/2014/main" id="{57698B8D-60FA-CD2C-2EB4-FBF95EBE96BC}"/>
                </a:ext>
              </a:extLst>
            </p:cNvPr>
            <p:cNvSpPr>
              <a:spLocks/>
            </p:cNvSpPr>
            <p:nvPr/>
          </p:nvSpPr>
          <p:spPr bwMode="auto">
            <a:xfrm>
              <a:off x="466" y="1272"/>
              <a:ext cx="179" cy="67"/>
            </a:xfrm>
            <a:custGeom>
              <a:avLst/>
              <a:gdLst>
                <a:gd name="T0" fmla="*/ 339 w 339"/>
                <a:gd name="T1" fmla="*/ 126 h 126"/>
                <a:gd name="T2" fmla="*/ 339 w 339"/>
                <a:gd name="T3" fmla="*/ 126 h 126"/>
                <a:gd name="T4" fmla="*/ 72 w 339"/>
                <a:gd name="T5" fmla="*/ 54 h 126"/>
                <a:gd name="T6" fmla="*/ 0 w 339"/>
                <a:gd name="T7" fmla="*/ 126 h 126"/>
              </a:gdLst>
              <a:ahLst/>
              <a:cxnLst>
                <a:cxn ang="0">
                  <a:pos x="T0" y="T1"/>
                </a:cxn>
                <a:cxn ang="0">
                  <a:pos x="T2" y="T3"/>
                </a:cxn>
                <a:cxn ang="0">
                  <a:pos x="T4" y="T5"/>
                </a:cxn>
                <a:cxn ang="0">
                  <a:pos x="T6" y="T7"/>
                </a:cxn>
              </a:cxnLst>
              <a:rect l="0" t="0" r="r" b="b"/>
              <a:pathLst>
                <a:path w="339" h="126">
                  <a:moveTo>
                    <a:pt x="339" y="126"/>
                  </a:moveTo>
                  <a:lnTo>
                    <a:pt x="339" y="126"/>
                  </a:lnTo>
                  <a:cubicBezTo>
                    <a:pt x="285" y="32"/>
                    <a:pt x="166" y="0"/>
                    <a:pt x="72" y="54"/>
                  </a:cubicBezTo>
                  <a:cubicBezTo>
                    <a:pt x="42" y="71"/>
                    <a:pt x="18" y="96"/>
                    <a:pt x="0" y="126"/>
                  </a:cubicBezTo>
                </a:path>
              </a:pathLst>
            </a:custGeom>
            <a:noFill/>
            <a:ln w="33338" cap="rnd">
              <a:solidFill>
                <a:srgbClr val="46B9D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E90"/>
                </a:solidFill>
                <a:effectLst/>
                <a:uLnTx/>
                <a:uFillTx/>
                <a:latin typeface="Calibri" panose="020F0502020204030204"/>
                <a:ea typeface="+mn-ea"/>
                <a:cs typeface="+mn-cs"/>
              </a:endParaRPr>
            </a:p>
          </p:txBody>
        </p:sp>
      </p:grpSp>
      <p:grpSp>
        <p:nvGrpSpPr>
          <p:cNvPr id="20" name="Group 4">
            <a:extLst>
              <a:ext uri="{FF2B5EF4-FFF2-40B4-BE49-F238E27FC236}">
                <a16:creationId xmlns:a16="http://schemas.microsoft.com/office/drawing/2014/main" id="{5B65D6A5-A3AF-8D06-E7F1-13C1EF6EE07B}"/>
              </a:ext>
            </a:extLst>
          </p:cNvPr>
          <p:cNvGrpSpPr>
            <a:grpSpLocks noChangeAspect="1"/>
          </p:cNvGrpSpPr>
          <p:nvPr/>
        </p:nvGrpSpPr>
        <p:grpSpPr bwMode="auto">
          <a:xfrm>
            <a:off x="6073824" y="1617997"/>
            <a:ext cx="1135178" cy="1384734"/>
            <a:chOff x="4423" y="1999"/>
            <a:chExt cx="373" cy="455"/>
          </a:xfrm>
        </p:grpSpPr>
        <p:sp>
          <p:nvSpPr>
            <p:cNvPr id="21" name="Freeform 5">
              <a:extLst>
                <a:ext uri="{FF2B5EF4-FFF2-40B4-BE49-F238E27FC236}">
                  <a16:creationId xmlns:a16="http://schemas.microsoft.com/office/drawing/2014/main" id="{49A23AD0-62FC-4501-D75F-0F6B65508E12}"/>
                </a:ext>
              </a:extLst>
            </p:cNvPr>
            <p:cNvSpPr>
              <a:spLocks/>
            </p:cNvSpPr>
            <p:nvPr/>
          </p:nvSpPr>
          <p:spPr bwMode="auto">
            <a:xfrm>
              <a:off x="4496" y="2069"/>
              <a:ext cx="300" cy="385"/>
            </a:xfrm>
            <a:custGeom>
              <a:avLst/>
              <a:gdLst>
                <a:gd name="T0" fmla="*/ 476 w 698"/>
                <a:gd name="T1" fmla="*/ 900 h 900"/>
                <a:gd name="T2" fmla="*/ 476 w 698"/>
                <a:gd name="T3" fmla="*/ 900 h 900"/>
                <a:gd name="T4" fmla="*/ 0 w 698"/>
                <a:gd name="T5" fmla="*/ 900 h 900"/>
                <a:gd name="T6" fmla="*/ 0 w 698"/>
                <a:gd name="T7" fmla="*/ 276 h 900"/>
                <a:gd name="T8" fmla="*/ 276 w 698"/>
                <a:gd name="T9" fmla="*/ 0 h 900"/>
                <a:gd name="T10" fmla="*/ 698 w 698"/>
                <a:gd name="T11" fmla="*/ 0 h 900"/>
                <a:gd name="T12" fmla="*/ 698 w 698"/>
                <a:gd name="T13" fmla="*/ 179 h 900"/>
              </a:gdLst>
              <a:ahLst/>
              <a:cxnLst>
                <a:cxn ang="0">
                  <a:pos x="T0" y="T1"/>
                </a:cxn>
                <a:cxn ang="0">
                  <a:pos x="T2" y="T3"/>
                </a:cxn>
                <a:cxn ang="0">
                  <a:pos x="T4" y="T5"/>
                </a:cxn>
                <a:cxn ang="0">
                  <a:pos x="T6" y="T7"/>
                </a:cxn>
                <a:cxn ang="0">
                  <a:pos x="T8" y="T9"/>
                </a:cxn>
                <a:cxn ang="0">
                  <a:pos x="T10" y="T11"/>
                </a:cxn>
                <a:cxn ang="0">
                  <a:pos x="T12" y="T13"/>
                </a:cxn>
              </a:cxnLst>
              <a:rect l="0" t="0" r="r" b="b"/>
              <a:pathLst>
                <a:path w="698" h="900">
                  <a:moveTo>
                    <a:pt x="476" y="900"/>
                  </a:moveTo>
                  <a:lnTo>
                    <a:pt x="476" y="900"/>
                  </a:lnTo>
                  <a:lnTo>
                    <a:pt x="0" y="900"/>
                  </a:lnTo>
                  <a:lnTo>
                    <a:pt x="0" y="276"/>
                  </a:lnTo>
                  <a:lnTo>
                    <a:pt x="276" y="0"/>
                  </a:lnTo>
                  <a:lnTo>
                    <a:pt x="698" y="0"/>
                  </a:lnTo>
                  <a:lnTo>
                    <a:pt x="698" y="179"/>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reeform 6">
              <a:extLst>
                <a:ext uri="{FF2B5EF4-FFF2-40B4-BE49-F238E27FC236}">
                  <a16:creationId xmlns:a16="http://schemas.microsoft.com/office/drawing/2014/main" id="{AFBD558F-F63A-2A5F-C17E-EAEAF42CBE22}"/>
                </a:ext>
              </a:extLst>
            </p:cNvPr>
            <p:cNvSpPr>
              <a:spLocks/>
            </p:cNvSpPr>
            <p:nvPr/>
          </p:nvSpPr>
          <p:spPr bwMode="auto">
            <a:xfrm>
              <a:off x="4561" y="2287"/>
              <a:ext cx="77" cy="0"/>
            </a:xfrm>
            <a:custGeom>
              <a:avLst/>
              <a:gdLst>
                <a:gd name="T0" fmla="*/ 0 w 180"/>
                <a:gd name="T1" fmla="*/ 0 w 180"/>
                <a:gd name="T2" fmla="*/ 180 w 180"/>
              </a:gdLst>
              <a:ahLst/>
              <a:cxnLst>
                <a:cxn ang="0">
                  <a:pos x="T0" y="0"/>
                </a:cxn>
                <a:cxn ang="0">
                  <a:pos x="T1" y="0"/>
                </a:cxn>
                <a:cxn ang="0">
                  <a:pos x="T2" y="0"/>
                </a:cxn>
              </a:cxnLst>
              <a:rect l="0" t="0" r="r" b="b"/>
              <a:pathLst>
                <a:path w="180">
                  <a:moveTo>
                    <a:pt x="0" y="0"/>
                  </a:moveTo>
                  <a:lnTo>
                    <a:pt x="0" y="0"/>
                  </a:lnTo>
                  <a:lnTo>
                    <a:pt x="180" y="0"/>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7">
              <a:extLst>
                <a:ext uri="{FF2B5EF4-FFF2-40B4-BE49-F238E27FC236}">
                  <a16:creationId xmlns:a16="http://schemas.microsoft.com/office/drawing/2014/main" id="{4A771E34-09A6-7ABC-F143-F4797893C86F}"/>
                </a:ext>
              </a:extLst>
            </p:cNvPr>
            <p:cNvSpPr>
              <a:spLocks/>
            </p:cNvSpPr>
            <p:nvPr/>
          </p:nvSpPr>
          <p:spPr bwMode="auto">
            <a:xfrm>
              <a:off x="4561" y="2345"/>
              <a:ext cx="94" cy="0"/>
            </a:xfrm>
            <a:custGeom>
              <a:avLst/>
              <a:gdLst>
                <a:gd name="T0" fmla="*/ 0 w 219"/>
                <a:gd name="T1" fmla="*/ 0 w 219"/>
                <a:gd name="T2" fmla="*/ 219 w 219"/>
              </a:gdLst>
              <a:ahLst/>
              <a:cxnLst>
                <a:cxn ang="0">
                  <a:pos x="T0" y="0"/>
                </a:cxn>
                <a:cxn ang="0">
                  <a:pos x="T1" y="0"/>
                </a:cxn>
                <a:cxn ang="0">
                  <a:pos x="T2" y="0"/>
                </a:cxn>
              </a:cxnLst>
              <a:rect l="0" t="0" r="r" b="b"/>
              <a:pathLst>
                <a:path w="219">
                  <a:moveTo>
                    <a:pt x="0" y="0"/>
                  </a:moveTo>
                  <a:lnTo>
                    <a:pt x="0" y="0"/>
                  </a:lnTo>
                  <a:lnTo>
                    <a:pt x="219" y="0"/>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Freeform 8">
              <a:extLst>
                <a:ext uri="{FF2B5EF4-FFF2-40B4-BE49-F238E27FC236}">
                  <a16:creationId xmlns:a16="http://schemas.microsoft.com/office/drawing/2014/main" id="{3D885536-1BAB-A97C-BC59-D6D178A92E77}"/>
                </a:ext>
              </a:extLst>
            </p:cNvPr>
            <p:cNvSpPr>
              <a:spLocks/>
            </p:cNvSpPr>
            <p:nvPr/>
          </p:nvSpPr>
          <p:spPr bwMode="auto">
            <a:xfrm>
              <a:off x="4496" y="2069"/>
              <a:ext cx="119" cy="118"/>
            </a:xfrm>
            <a:custGeom>
              <a:avLst/>
              <a:gdLst>
                <a:gd name="T0" fmla="*/ 0 w 276"/>
                <a:gd name="T1" fmla="*/ 276 h 276"/>
                <a:gd name="T2" fmla="*/ 0 w 276"/>
                <a:gd name="T3" fmla="*/ 276 h 276"/>
                <a:gd name="T4" fmla="*/ 276 w 276"/>
                <a:gd name="T5" fmla="*/ 276 h 276"/>
                <a:gd name="T6" fmla="*/ 276 w 276"/>
                <a:gd name="T7" fmla="*/ 0 h 276"/>
              </a:gdLst>
              <a:ahLst/>
              <a:cxnLst>
                <a:cxn ang="0">
                  <a:pos x="T0" y="T1"/>
                </a:cxn>
                <a:cxn ang="0">
                  <a:pos x="T2" y="T3"/>
                </a:cxn>
                <a:cxn ang="0">
                  <a:pos x="T4" y="T5"/>
                </a:cxn>
                <a:cxn ang="0">
                  <a:pos x="T6" y="T7"/>
                </a:cxn>
              </a:cxnLst>
              <a:rect l="0" t="0" r="r" b="b"/>
              <a:pathLst>
                <a:path w="276" h="276">
                  <a:moveTo>
                    <a:pt x="0" y="276"/>
                  </a:moveTo>
                  <a:lnTo>
                    <a:pt x="0" y="276"/>
                  </a:lnTo>
                  <a:lnTo>
                    <a:pt x="276" y="276"/>
                  </a:lnTo>
                  <a:lnTo>
                    <a:pt x="276" y="0"/>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9">
              <a:extLst>
                <a:ext uri="{FF2B5EF4-FFF2-40B4-BE49-F238E27FC236}">
                  <a16:creationId xmlns:a16="http://schemas.microsoft.com/office/drawing/2014/main" id="{627EFC7A-D6ED-3137-ADC3-F9CF0BCF585C}"/>
                </a:ext>
              </a:extLst>
            </p:cNvPr>
            <p:cNvSpPr>
              <a:spLocks/>
            </p:cNvSpPr>
            <p:nvPr/>
          </p:nvSpPr>
          <p:spPr bwMode="auto">
            <a:xfrm>
              <a:off x="4456" y="2038"/>
              <a:ext cx="300" cy="384"/>
            </a:xfrm>
            <a:custGeom>
              <a:avLst/>
              <a:gdLst>
                <a:gd name="T0" fmla="*/ 78 w 700"/>
                <a:gd name="T1" fmla="*/ 899 h 899"/>
                <a:gd name="T2" fmla="*/ 78 w 700"/>
                <a:gd name="T3" fmla="*/ 899 h 899"/>
                <a:gd name="T4" fmla="*/ 2 w 700"/>
                <a:gd name="T5" fmla="*/ 899 h 899"/>
                <a:gd name="T6" fmla="*/ 2 w 700"/>
                <a:gd name="T7" fmla="*/ 275 h 899"/>
                <a:gd name="T8" fmla="*/ 0 w 700"/>
                <a:gd name="T9" fmla="*/ 0 h 899"/>
                <a:gd name="T10" fmla="*/ 700 w 700"/>
                <a:gd name="T11" fmla="*/ 0 h 899"/>
                <a:gd name="T12" fmla="*/ 700 w 700"/>
                <a:gd name="T13" fmla="*/ 70 h 899"/>
              </a:gdLst>
              <a:ahLst/>
              <a:cxnLst>
                <a:cxn ang="0">
                  <a:pos x="T0" y="T1"/>
                </a:cxn>
                <a:cxn ang="0">
                  <a:pos x="T2" y="T3"/>
                </a:cxn>
                <a:cxn ang="0">
                  <a:pos x="T4" y="T5"/>
                </a:cxn>
                <a:cxn ang="0">
                  <a:pos x="T6" y="T7"/>
                </a:cxn>
                <a:cxn ang="0">
                  <a:pos x="T8" y="T9"/>
                </a:cxn>
                <a:cxn ang="0">
                  <a:pos x="T10" y="T11"/>
                </a:cxn>
                <a:cxn ang="0">
                  <a:pos x="T12" y="T13"/>
                </a:cxn>
              </a:cxnLst>
              <a:rect l="0" t="0" r="r" b="b"/>
              <a:pathLst>
                <a:path w="700" h="899">
                  <a:moveTo>
                    <a:pt x="78" y="899"/>
                  </a:moveTo>
                  <a:lnTo>
                    <a:pt x="78" y="899"/>
                  </a:lnTo>
                  <a:lnTo>
                    <a:pt x="2" y="899"/>
                  </a:lnTo>
                  <a:lnTo>
                    <a:pt x="2" y="275"/>
                  </a:lnTo>
                  <a:lnTo>
                    <a:pt x="0" y="0"/>
                  </a:lnTo>
                  <a:lnTo>
                    <a:pt x="700" y="0"/>
                  </a:lnTo>
                  <a:lnTo>
                    <a:pt x="700" y="70"/>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Freeform 10">
              <a:extLst>
                <a:ext uri="{FF2B5EF4-FFF2-40B4-BE49-F238E27FC236}">
                  <a16:creationId xmlns:a16="http://schemas.microsoft.com/office/drawing/2014/main" id="{14310C12-3337-F689-8483-DE0221AFE3F4}"/>
                </a:ext>
              </a:extLst>
            </p:cNvPr>
            <p:cNvSpPr>
              <a:spLocks/>
            </p:cNvSpPr>
            <p:nvPr/>
          </p:nvSpPr>
          <p:spPr bwMode="auto">
            <a:xfrm>
              <a:off x="4423" y="1999"/>
              <a:ext cx="299" cy="384"/>
            </a:xfrm>
            <a:custGeom>
              <a:avLst/>
              <a:gdLst>
                <a:gd name="T0" fmla="*/ 77 w 699"/>
                <a:gd name="T1" fmla="*/ 900 h 900"/>
                <a:gd name="T2" fmla="*/ 77 w 699"/>
                <a:gd name="T3" fmla="*/ 900 h 900"/>
                <a:gd name="T4" fmla="*/ 1 w 699"/>
                <a:gd name="T5" fmla="*/ 900 h 900"/>
                <a:gd name="T6" fmla="*/ 1 w 699"/>
                <a:gd name="T7" fmla="*/ 276 h 900"/>
                <a:gd name="T8" fmla="*/ 0 w 699"/>
                <a:gd name="T9" fmla="*/ 0 h 900"/>
                <a:gd name="T10" fmla="*/ 699 w 699"/>
                <a:gd name="T11" fmla="*/ 0 h 900"/>
                <a:gd name="T12" fmla="*/ 699 w 699"/>
                <a:gd name="T13" fmla="*/ 71 h 900"/>
              </a:gdLst>
              <a:ahLst/>
              <a:cxnLst>
                <a:cxn ang="0">
                  <a:pos x="T0" y="T1"/>
                </a:cxn>
                <a:cxn ang="0">
                  <a:pos x="T2" y="T3"/>
                </a:cxn>
                <a:cxn ang="0">
                  <a:pos x="T4" y="T5"/>
                </a:cxn>
                <a:cxn ang="0">
                  <a:pos x="T6" y="T7"/>
                </a:cxn>
                <a:cxn ang="0">
                  <a:pos x="T8" y="T9"/>
                </a:cxn>
                <a:cxn ang="0">
                  <a:pos x="T10" y="T11"/>
                </a:cxn>
                <a:cxn ang="0">
                  <a:pos x="T12" y="T13"/>
                </a:cxn>
              </a:cxnLst>
              <a:rect l="0" t="0" r="r" b="b"/>
              <a:pathLst>
                <a:path w="699" h="900">
                  <a:moveTo>
                    <a:pt x="77" y="900"/>
                  </a:moveTo>
                  <a:lnTo>
                    <a:pt x="77" y="900"/>
                  </a:lnTo>
                  <a:lnTo>
                    <a:pt x="1" y="900"/>
                  </a:lnTo>
                  <a:lnTo>
                    <a:pt x="1" y="276"/>
                  </a:lnTo>
                  <a:lnTo>
                    <a:pt x="0" y="0"/>
                  </a:lnTo>
                  <a:lnTo>
                    <a:pt x="699" y="0"/>
                  </a:lnTo>
                  <a:lnTo>
                    <a:pt x="699" y="71"/>
                  </a:lnTo>
                </a:path>
              </a:pathLst>
            </a:custGeom>
            <a:noFill/>
            <a:ln w="26988" cap="rnd">
              <a:solidFill>
                <a:srgbClr val="2743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40107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0912-EE0D-A024-EB99-1278FB3CB02A}"/>
              </a:ext>
            </a:extLst>
          </p:cNvPr>
          <p:cNvSpPr>
            <a:spLocks noGrp="1"/>
          </p:cNvSpPr>
          <p:nvPr>
            <p:ph type="title"/>
          </p:nvPr>
        </p:nvSpPr>
        <p:spPr/>
        <p:txBody>
          <a:bodyPr/>
          <a:lstStyle/>
          <a:p>
            <a:r>
              <a:rPr lang="en-GB" dirty="0"/>
              <a:t>Why collect AFM data?</a:t>
            </a:r>
          </a:p>
        </p:txBody>
      </p:sp>
      <p:sp>
        <p:nvSpPr>
          <p:cNvPr id="4" name="Text Placeholder 3">
            <a:extLst>
              <a:ext uri="{FF2B5EF4-FFF2-40B4-BE49-F238E27FC236}">
                <a16:creationId xmlns:a16="http://schemas.microsoft.com/office/drawing/2014/main" id="{DEAC6A48-1FC8-F056-400F-3948630C0975}"/>
              </a:ext>
            </a:extLst>
          </p:cNvPr>
          <p:cNvSpPr>
            <a:spLocks noGrp="1"/>
          </p:cNvSpPr>
          <p:nvPr>
            <p:ph type="body" idx="1"/>
          </p:nvPr>
        </p:nvSpPr>
        <p:spPr>
          <a:xfrm>
            <a:off x="457200" y="1368000"/>
            <a:ext cx="8104909" cy="2841811"/>
          </a:xfrm>
          <a:prstGeom prst="rect">
            <a:avLst/>
          </a:prstGeom>
        </p:spPr>
        <p:txBody>
          <a:bodyPr numCol="1"/>
          <a:lstStyle/>
          <a:p>
            <a:pPr marL="342900" indent="-342900">
              <a:buFont typeface="Arial" panose="020B0604020202020204" pitchFamily="34" charset="0"/>
              <a:buChar char="•"/>
            </a:pPr>
            <a:r>
              <a:rPr lang="en-GB" dirty="0">
                <a:solidFill>
                  <a:srgbClr val="003E90"/>
                </a:solidFill>
              </a:rPr>
              <a:t>Data describing: </a:t>
            </a:r>
          </a:p>
          <a:p>
            <a:pPr marL="800100" lvl="1" indent="-342900">
              <a:buFont typeface="Arial" panose="020B0604020202020204" pitchFamily="34" charset="0"/>
              <a:buChar char="•"/>
            </a:pPr>
            <a:r>
              <a:rPr lang="en-GB" dirty="0">
                <a:solidFill>
                  <a:srgbClr val="003E90"/>
                </a:solidFill>
              </a:rPr>
              <a:t>characteristics of AFMs seeking support</a:t>
            </a:r>
          </a:p>
          <a:p>
            <a:pPr marL="800100" lvl="1" indent="-342900">
              <a:buFont typeface="Arial" panose="020B0604020202020204" pitchFamily="34" charset="0"/>
              <a:buChar char="•"/>
            </a:pPr>
            <a:r>
              <a:rPr lang="en-GB" dirty="0">
                <a:solidFill>
                  <a:srgbClr val="003E90"/>
                </a:solidFill>
              </a:rPr>
              <a:t>services received</a:t>
            </a:r>
          </a:p>
          <a:p>
            <a:pPr marL="342900" indent="-342900">
              <a:buFont typeface="Arial" panose="020B0604020202020204" pitchFamily="34" charset="0"/>
              <a:buChar char="•"/>
            </a:pPr>
            <a:r>
              <a:rPr lang="en-GB" dirty="0">
                <a:solidFill>
                  <a:srgbClr val="003E90"/>
                </a:solidFill>
                <a:latin typeface="Calibri" panose="020F0502020204030204"/>
              </a:rPr>
              <a:t>Highlights the demand for treatment by AFMs</a:t>
            </a:r>
          </a:p>
          <a:p>
            <a:pPr marL="342900" indent="-342900">
              <a:buFont typeface="Arial" panose="020B0604020202020204" pitchFamily="34" charset="0"/>
              <a:buChar char="•"/>
            </a:pPr>
            <a:r>
              <a:rPr lang="en-GB" dirty="0">
                <a:solidFill>
                  <a:srgbClr val="003E90"/>
                </a:solidFill>
                <a:latin typeface="Calibri" panose="020F0502020204030204"/>
              </a:rPr>
              <a:t>Inform measures to support AFMs and the work of treatment services</a:t>
            </a:r>
          </a:p>
          <a:p>
            <a:pPr marL="342900" indent="-342900">
              <a:buFont typeface="Arial" panose="020B0604020202020204" pitchFamily="34" charset="0"/>
              <a:buChar char="•"/>
            </a:pPr>
            <a:r>
              <a:rPr lang="en-GB" dirty="0">
                <a:solidFill>
                  <a:srgbClr val="003E90"/>
                </a:solidFill>
                <a:latin typeface="Calibri" panose="020F0502020204030204"/>
              </a:rPr>
              <a:t>Generate evidence to inform policy, planning and the delivery of services for AFMs</a:t>
            </a:r>
          </a:p>
        </p:txBody>
      </p:sp>
    </p:spTree>
    <p:extLst>
      <p:ext uri="{BB962C8B-B14F-4D97-AF65-F5344CB8AC3E}">
        <p14:creationId xmlns:p14="http://schemas.microsoft.com/office/powerpoint/2010/main" val="70613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7CD3-0DC9-1F3D-6149-E96A8CE765C3}"/>
              </a:ext>
            </a:extLst>
          </p:cNvPr>
          <p:cNvSpPr>
            <a:spLocks noGrp="1"/>
          </p:cNvSpPr>
          <p:nvPr>
            <p:ph type="title"/>
          </p:nvPr>
        </p:nvSpPr>
        <p:spPr/>
        <p:txBody>
          <a:bodyPr/>
          <a:lstStyle/>
          <a:p>
            <a:r>
              <a:rPr lang="en-GB" dirty="0"/>
              <a:t>Lessons learned</a:t>
            </a:r>
          </a:p>
        </p:txBody>
      </p:sp>
      <p:sp>
        <p:nvSpPr>
          <p:cNvPr id="3" name="Text Placeholder 2">
            <a:extLst>
              <a:ext uri="{FF2B5EF4-FFF2-40B4-BE49-F238E27FC236}">
                <a16:creationId xmlns:a16="http://schemas.microsoft.com/office/drawing/2014/main" id="{950E0DEB-BB80-2ACF-EECE-4402E3E38F4F}"/>
              </a:ext>
            </a:extLst>
          </p:cNvPr>
          <p:cNvSpPr>
            <a:spLocks noGrp="1"/>
          </p:cNvSpPr>
          <p:nvPr>
            <p:ph sz="half" idx="1"/>
          </p:nvPr>
        </p:nvSpPr>
        <p:spPr/>
        <p:txBody>
          <a:bodyPr/>
          <a:lstStyle/>
          <a:p>
            <a:pPr marL="342900" indent="-342900">
              <a:buFont typeface="Arial" panose="020B0604020202020204" pitchFamily="34" charset="0"/>
              <a:buChar char="•"/>
            </a:pPr>
            <a:r>
              <a:rPr lang="en-GB" dirty="0">
                <a:solidFill>
                  <a:srgbClr val="003E90"/>
                </a:solidFill>
                <a:latin typeface="Calibri" panose="020F0502020204030204"/>
              </a:rPr>
              <a:t>Importance of software</a:t>
            </a:r>
            <a:endParaRPr lang="en-GB" dirty="0">
              <a:solidFill>
                <a:srgbClr val="003E90"/>
              </a:solidFill>
            </a:endParaRPr>
          </a:p>
          <a:p>
            <a:pPr marL="342900" indent="-342900">
              <a:buFont typeface="Arial" panose="020B0604020202020204" pitchFamily="34" charset="0"/>
              <a:buChar char="•"/>
            </a:pPr>
            <a:r>
              <a:rPr lang="en-GB" dirty="0">
                <a:solidFill>
                  <a:srgbClr val="003E90"/>
                </a:solidFill>
                <a:latin typeface="Calibri" panose="020F0502020204030204"/>
              </a:rPr>
              <a:t>Time and costs</a:t>
            </a:r>
          </a:p>
          <a:p>
            <a:pPr marL="342900" indent="-342900">
              <a:buFont typeface="Arial" panose="020B0604020202020204" pitchFamily="34" charset="0"/>
              <a:buChar char="•"/>
            </a:pPr>
            <a:r>
              <a:rPr lang="en-GB" dirty="0">
                <a:solidFill>
                  <a:srgbClr val="003E90"/>
                </a:solidFill>
                <a:latin typeface="Calibri" panose="020F0502020204030204"/>
              </a:rPr>
              <a:t>Managing expectations</a:t>
            </a:r>
          </a:p>
          <a:p>
            <a:pPr marL="342900" indent="-342900">
              <a:buFont typeface="Arial" panose="020B0604020202020204" pitchFamily="34" charset="0"/>
              <a:buChar char="•"/>
            </a:pPr>
            <a:r>
              <a:rPr lang="en-GB" dirty="0">
                <a:solidFill>
                  <a:srgbClr val="003E90"/>
                </a:solidFill>
                <a:latin typeface="Calibri" panose="020F0502020204030204"/>
              </a:rPr>
              <a:t>Reluctance</a:t>
            </a:r>
          </a:p>
          <a:p>
            <a:pPr marL="342900" indent="-342900">
              <a:buFont typeface="Arial" panose="020B0604020202020204" pitchFamily="34" charset="0"/>
              <a:buChar char="•"/>
            </a:pPr>
            <a:r>
              <a:rPr lang="en-GB" dirty="0">
                <a:solidFill>
                  <a:srgbClr val="003E90"/>
                </a:solidFill>
              </a:rPr>
              <a:t>Unique health identifier</a:t>
            </a:r>
          </a:p>
          <a:p>
            <a:pPr marL="342900" indent="-342900">
              <a:buFont typeface="Arial" panose="020B0604020202020204" pitchFamily="34" charset="0"/>
              <a:buChar char="•"/>
            </a:pPr>
            <a:r>
              <a:rPr lang="en-GB" dirty="0">
                <a:solidFill>
                  <a:srgbClr val="003E90"/>
                </a:solidFill>
                <a:latin typeface="Calibri" panose="020F0502020204030204"/>
              </a:rPr>
              <a:t>Data capture for drug related intimidation</a:t>
            </a:r>
          </a:p>
        </p:txBody>
      </p:sp>
      <p:sp>
        <p:nvSpPr>
          <p:cNvPr id="4" name="Content Placeholder 3">
            <a:extLst>
              <a:ext uri="{FF2B5EF4-FFF2-40B4-BE49-F238E27FC236}">
                <a16:creationId xmlns:a16="http://schemas.microsoft.com/office/drawing/2014/main" id="{95102918-5411-9CA8-6E88-5C09696BD33A}"/>
              </a:ext>
            </a:extLst>
          </p:cNvPr>
          <p:cNvSpPr>
            <a:spLocks noGrp="1"/>
          </p:cNvSpPr>
          <p:nvPr>
            <p:ph sz="half" idx="2"/>
          </p:nvPr>
        </p:nvSpPr>
        <p:spPr/>
        <p:txBody>
          <a:bodyPr/>
          <a:lstStyle/>
          <a:p>
            <a:r>
              <a:rPr lang="en-GB" dirty="0">
                <a:solidFill>
                  <a:srgbClr val="003E90"/>
                </a:solidFill>
              </a:rPr>
              <a:t>Routinely collected health data presents opportunities for innovative, efficient, and cost-effective observational research that can inform health policy, planning, and research</a:t>
            </a:r>
          </a:p>
          <a:p>
            <a:r>
              <a:rPr lang="en-GB" dirty="0">
                <a:solidFill>
                  <a:srgbClr val="003E90"/>
                </a:solidFill>
                <a:latin typeface="Calibri" panose="020F0502020204030204"/>
              </a:rPr>
              <a:t>Possible to increase awareness</a:t>
            </a:r>
          </a:p>
          <a:p>
            <a:r>
              <a:rPr lang="en-GB" dirty="0">
                <a:solidFill>
                  <a:srgbClr val="003E90"/>
                </a:solidFill>
                <a:latin typeface="Calibri" panose="020F0502020204030204"/>
              </a:rPr>
              <a:t>Value outweighs negatives </a:t>
            </a:r>
          </a:p>
          <a:p>
            <a:endParaRPr lang="en-GB" dirty="0">
              <a:solidFill>
                <a:srgbClr val="003E90"/>
              </a:solidFill>
              <a:latin typeface="Calibri" panose="020F0502020204030204"/>
            </a:endParaRPr>
          </a:p>
          <a:p>
            <a:endParaRPr lang="en-GB" dirty="0"/>
          </a:p>
        </p:txBody>
      </p:sp>
    </p:spTree>
    <p:extLst>
      <p:ext uri="{BB962C8B-B14F-4D97-AF65-F5344CB8AC3E}">
        <p14:creationId xmlns:p14="http://schemas.microsoft.com/office/powerpoint/2010/main" val="25284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Style 1">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 1">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Divider 2">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tyles">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utomatic Graphic Animation">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nual Graphic Animation">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Graphic Static">
  <a:themeElements>
    <a:clrScheme name="HRB">
      <a:dk1>
        <a:srgbClr val="003E90"/>
      </a:dk1>
      <a:lt1>
        <a:srgbClr val="FFFFFF"/>
      </a:lt1>
      <a:dk2>
        <a:srgbClr val="003E90"/>
      </a:dk2>
      <a:lt2>
        <a:srgbClr val="E7E6E6"/>
      </a:lt2>
      <a:accent1>
        <a:srgbClr val="FFF200"/>
      </a:accent1>
      <a:accent2>
        <a:srgbClr val="00AEC0"/>
      </a:accent2>
      <a:accent3>
        <a:srgbClr val="C9E2E2"/>
      </a:accent3>
      <a:accent4>
        <a:srgbClr val="94CDD5"/>
      </a:accent4>
      <a:accent5>
        <a:srgbClr val="61564B"/>
      </a:accent5>
      <a:accent6>
        <a:srgbClr val="A9A49D"/>
      </a:accent6>
      <a:hlink>
        <a:srgbClr val="003E90"/>
      </a:hlink>
      <a:folHlink>
        <a:srgbClr val="003E9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ea2ed49-9a2b-4213-86b3-53980e800d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C67AF954E1C34FAD210779A1937909" ma:contentTypeVersion="13" ma:contentTypeDescription="Create a new document." ma:contentTypeScope="" ma:versionID="7fe204a5dc4c64b8e1cbe579000b3648">
  <xsd:schema xmlns:xsd="http://www.w3.org/2001/XMLSchema" xmlns:xs="http://www.w3.org/2001/XMLSchema" xmlns:p="http://schemas.microsoft.com/office/2006/metadata/properties" xmlns:ns3="2929d99f-856a-4b14-9163-47343d38e9c8" xmlns:ns4="9ea2ed49-9a2b-4213-86b3-53980e800d19" targetNamespace="http://schemas.microsoft.com/office/2006/metadata/properties" ma:root="true" ma:fieldsID="544cebf6a6b8cdc277268520d26c13dd" ns3:_="" ns4:_="">
    <xsd:import namespace="2929d99f-856a-4b14-9163-47343d38e9c8"/>
    <xsd:import namespace="9ea2ed49-9a2b-4213-86b3-53980e800d1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9d99f-856a-4b14-9163-47343d38e9c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a2ed49-9a2b-4213-86b3-53980e800d1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4C459A-C10C-4BF0-A4C3-BFDFAD719F65}">
  <ds:schemaRef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www.w3.org/XML/1998/namespace"/>
    <ds:schemaRef ds:uri="2929d99f-856a-4b14-9163-47343d38e9c8"/>
    <ds:schemaRef ds:uri="9ea2ed49-9a2b-4213-86b3-53980e800d19"/>
    <ds:schemaRef ds:uri="http://purl.org/dc/dcmitype/"/>
  </ds:schemaRefs>
</ds:datastoreItem>
</file>

<file path=customXml/itemProps2.xml><?xml version="1.0" encoding="utf-8"?>
<ds:datastoreItem xmlns:ds="http://schemas.openxmlformats.org/officeDocument/2006/customXml" ds:itemID="{3A484BDD-9F27-4C47-A1DE-1399F145C8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9d99f-856a-4b14-9163-47343d38e9c8"/>
    <ds:schemaRef ds:uri="9ea2ed49-9a2b-4213-86b3-53980e800d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49CAFB-3603-4A4F-A67F-F302E721D6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HRB_MasterTheme_2016</Template>
  <TotalTime>7151</TotalTime>
  <Words>1463</Words>
  <Application>Microsoft Office PowerPoint</Application>
  <PresentationFormat>On-screen Show (16:9)</PresentationFormat>
  <Paragraphs>123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16</vt:i4>
      </vt:variant>
    </vt:vector>
  </HeadingPairs>
  <TitlesOfParts>
    <vt:vector size="32" baseType="lpstr">
      <vt:lpstr>Apple Symbols</vt:lpstr>
      <vt:lpstr>Arial</vt:lpstr>
      <vt:lpstr>Calibri</vt:lpstr>
      <vt:lpstr>Calibri Light</vt:lpstr>
      <vt:lpstr>Symbol</vt:lpstr>
      <vt:lpstr>System Font Regular</vt:lpstr>
      <vt:lpstr>Times New Roman</vt:lpstr>
      <vt:lpstr>Wingdings</vt:lpstr>
      <vt:lpstr>Cover Style 1</vt:lpstr>
      <vt:lpstr>Section Divider 1</vt:lpstr>
      <vt:lpstr>Section Divider 2</vt:lpstr>
      <vt:lpstr>Content Styles</vt:lpstr>
      <vt:lpstr>Custom Design</vt:lpstr>
      <vt:lpstr>Automatic Graphic Animation</vt:lpstr>
      <vt:lpstr>Manual Graphic Animation</vt:lpstr>
      <vt:lpstr>Graphic Static</vt:lpstr>
      <vt:lpstr>Incorporating data on affected family members into a routine national health surveillance system:</vt:lpstr>
      <vt:lpstr>Affected Family Members</vt:lpstr>
      <vt:lpstr>Background – policy context</vt:lpstr>
      <vt:lpstr>Background - NDTRS</vt:lpstr>
      <vt:lpstr>Backdrop and process</vt:lpstr>
      <vt:lpstr>The journey and evolution over time</vt:lpstr>
      <vt:lpstr>Data collected</vt:lpstr>
      <vt:lpstr>Why collect AFM data?</vt:lpstr>
      <vt:lpstr>Lessons learned</vt:lpstr>
      <vt:lpstr>Future developments</vt:lpstr>
      <vt:lpstr>Impact</vt:lpstr>
      <vt:lpstr>PowerPoint Presentation</vt:lpstr>
      <vt:lpstr>PowerPoint Presentation</vt:lpstr>
      <vt:lpstr>Conclusion</vt:lpstr>
      <vt:lpstr>References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Valerie Haslam</dc:creator>
  <cp:lastModifiedBy>Namen, D.M. van (Dorine)</cp:lastModifiedBy>
  <cp:revision>526</cp:revision>
  <dcterms:created xsi:type="dcterms:W3CDTF">2016-03-24T11:34:17Z</dcterms:created>
  <dcterms:modified xsi:type="dcterms:W3CDTF">2023-06-14T20:15:23Z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0x01010041C67AF954E1C34FAD210779A1937909</vt:lpwstr>
  </property>
</Properties>
</file>