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 id="2147483696" r:id="rId2"/>
  </p:sldMasterIdLst>
  <p:notesMasterIdLst>
    <p:notesMasterId r:id="rId33"/>
  </p:notesMasterIdLst>
  <p:sldIdLst>
    <p:sldId id="296" r:id="rId3"/>
    <p:sldId id="327" r:id="rId4"/>
    <p:sldId id="258" r:id="rId5"/>
    <p:sldId id="300" r:id="rId6"/>
    <p:sldId id="302" r:id="rId7"/>
    <p:sldId id="303" r:id="rId8"/>
    <p:sldId id="332" r:id="rId9"/>
    <p:sldId id="297" r:id="rId10"/>
    <p:sldId id="308" r:id="rId11"/>
    <p:sldId id="304" r:id="rId12"/>
    <p:sldId id="305" r:id="rId13"/>
    <p:sldId id="280" r:id="rId14"/>
    <p:sldId id="306" r:id="rId15"/>
    <p:sldId id="307" r:id="rId16"/>
    <p:sldId id="309" r:id="rId17"/>
    <p:sldId id="318" r:id="rId18"/>
    <p:sldId id="311" r:id="rId19"/>
    <p:sldId id="316" r:id="rId20"/>
    <p:sldId id="310" r:id="rId21"/>
    <p:sldId id="312" r:id="rId22"/>
    <p:sldId id="319" r:id="rId23"/>
    <p:sldId id="320" r:id="rId24"/>
    <p:sldId id="331" r:id="rId25"/>
    <p:sldId id="313" r:id="rId26"/>
    <p:sldId id="328" r:id="rId27"/>
    <p:sldId id="329" r:id="rId28"/>
    <p:sldId id="314" r:id="rId29"/>
    <p:sldId id="325" r:id="rId30"/>
    <p:sldId id="324" r:id="rId31"/>
    <p:sldId id="323"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3072" autoAdjust="0"/>
  </p:normalViewPr>
  <p:slideViewPr>
    <p:cSldViewPr snapToGrid="0">
      <p:cViewPr varScale="1">
        <p:scale>
          <a:sx n="56" d="100"/>
          <a:sy n="56" d="100"/>
        </p:scale>
        <p:origin x="632" y="60"/>
      </p:cViewPr>
      <p:guideLst/>
    </p:cSldViewPr>
  </p:slideViewPr>
  <p:notesTextViewPr>
    <p:cViewPr>
      <p:scale>
        <a:sx n="1" d="1"/>
        <a:sy n="1" d="1"/>
      </p:scale>
      <p:origin x="0" y="0"/>
    </p:cViewPr>
  </p:notesTextViewPr>
  <p:sorterViewPr>
    <p:cViewPr varScale="1">
      <p:scale>
        <a:sx n="100" d="100"/>
        <a:sy n="100" d="100"/>
      </p:scale>
      <p:origin x="0" y="-1116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colorful3#6">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6">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AA35DC-D840-405A-82C0-080E8379CD8D}" type="doc">
      <dgm:prSet loTypeId="urn:microsoft.com/office/officeart/2005/8/layout/radial1" loCatId="relationship" qsTypeId="urn:microsoft.com/office/officeart/2005/8/quickstyle/simple3#1" qsCatId="simple" csTypeId="urn:microsoft.com/office/officeart/2005/8/colors/colorful3#6" csCatId="colorful" phldr="1"/>
      <dgm:spPr/>
    </dgm:pt>
    <dgm:pt modelId="{04BEA816-CB8F-40DF-BDFF-0B76831E0D91}">
      <dgm:prSet/>
      <dgm:spPr>
        <a:xfrm>
          <a:off x="2570233" y="1677820"/>
          <a:ext cx="1107933" cy="1107933"/>
        </a:xfrm>
        <a:prstGeom prst="ellipse">
          <a:avLst/>
        </a:prstGeom>
        <a:gradFill rotWithShape="0">
          <a:gsLst>
            <a:gs pos="0">
              <a:srgbClr val="C0504D">
                <a:hueOff val="0"/>
                <a:satOff val="0"/>
                <a:lumOff val="0"/>
                <a:alphaOff val="0"/>
                <a:tint val="50000"/>
                <a:satMod val="300000"/>
              </a:srgbClr>
            </a:gs>
            <a:gs pos="35000">
              <a:srgbClr val="C0504D">
                <a:hueOff val="0"/>
                <a:satOff val="0"/>
                <a:lumOff val="0"/>
                <a:alphaOff val="0"/>
                <a:tint val="37000"/>
                <a:satMod val="300000"/>
              </a:srgbClr>
            </a:gs>
            <a:gs pos="100000">
              <a:srgbClr val="C0504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R="0" algn="ctr" rtl="0">
            <a:buNone/>
          </a:pPr>
          <a:r>
            <a:rPr lang="en-GB" b="1" i="0" u="none" strike="noStrike" baseline="0" dirty="0">
              <a:solidFill>
                <a:sysClr val="windowText" lastClr="000000"/>
              </a:solidFill>
              <a:latin typeface="Segoe UI" panose="020B0502040204020203" pitchFamily="34" charset="0"/>
              <a:ea typeface="+mn-ea"/>
              <a:cs typeface="+mn-cs"/>
            </a:rPr>
            <a:t>Julia</a:t>
          </a:r>
          <a:endParaRPr lang="en-GB" dirty="0">
            <a:solidFill>
              <a:sysClr val="windowText" lastClr="000000"/>
            </a:solidFill>
            <a:latin typeface="Calibri"/>
            <a:ea typeface="+mn-ea"/>
            <a:cs typeface="+mn-cs"/>
          </a:endParaRPr>
        </a:p>
      </dgm:t>
    </dgm:pt>
    <dgm:pt modelId="{39C2AC33-D3AA-40A9-A5E2-C8BF248079DE}" type="parTrans" cxnId="{2E1C40E1-4B10-41E8-976F-55939DC40640}">
      <dgm:prSet/>
      <dgm:spPr/>
      <dgm:t>
        <a:bodyPr/>
        <a:lstStyle/>
        <a:p>
          <a:pPr algn="ctr"/>
          <a:endParaRPr lang="en-US"/>
        </a:p>
      </dgm:t>
    </dgm:pt>
    <dgm:pt modelId="{673C5C65-8C24-482D-BFD1-A4E5F332FF34}" type="sibTrans" cxnId="{2E1C40E1-4B10-41E8-976F-55939DC40640}">
      <dgm:prSet/>
      <dgm:spPr/>
      <dgm:t>
        <a:bodyPr/>
        <a:lstStyle/>
        <a:p>
          <a:pPr algn="ctr"/>
          <a:endParaRPr lang="en-US"/>
        </a:p>
      </dgm:t>
    </dgm:pt>
    <dgm:pt modelId="{4299E0F4-7275-453F-98D0-5CFE9DE69179}">
      <dgm:prSet/>
      <dgm:spPr>
        <a:xfrm>
          <a:off x="2570233" y="15467"/>
          <a:ext cx="1107933" cy="1107933"/>
        </a:xfrm>
        <a:prstGeom prst="ellipse">
          <a:avLst/>
        </a:prstGeom>
        <a:gradFill rotWithShape="0">
          <a:gsLst>
            <a:gs pos="0">
              <a:srgbClr val="9BBB59">
                <a:hueOff val="0"/>
                <a:satOff val="0"/>
                <a:lumOff val="0"/>
                <a:alphaOff val="0"/>
                <a:tint val="50000"/>
                <a:satMod val="300000"/>
              </a:srgbClr>
            </a:gs>
            <a:gs pos="35000">
              <a:srgbClr val="9BBB59">
                <a:hueOff val="0"/>
                <a:satOff val="0"/>
                <a:lumOff val="0"/>
                <a:alphaOff val="0"/>
                <a:tint val="37000"/>
                <a:satMod val="300000"/>
              </a:srgbClr>
            </a:gs>
            <a:gs pos="100000">
              <a:srgbClr val="9BBB59">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R="0" algn="ctr" rtl="0">
            <a:buNone/>
          </a:pPr>
          <a:r>
            <a:rPr lang="en-GB" b="0" i="0" u="none" strike="noStrike" baseline="0">
              <a:solidFill>
                <a:sysClr val="windowText" lastClr="000000"/>
              </a:solidFill>
              <a:latin typeface="Segoe UI" panose="020B0502040204020203" pitchFamily="34" charset="0"/>
              <a:ea typeface="+mn-ea"/>
              <a:cs typeface="+mn-cs"/>
            </a:rPr>
            <a:t>Mum</a:t>
          </a:r>
        </a:p>
        <a:p>
          <a:pPr marR="0" algn="ctr" rtl="0">
            <a:buNone/>
          </a:pPr>
          <a:r>
            <a:rPr lang="en-GB" b="0" i="0" u="none" strike="noStrike" baseline="0">
              <a:solidFill>
                <a:sysClr val="windowText" lastClr="000000"/>
              </a:solidFill>
              <a:latin typeface="Segoe UI" panose="020B0502040204020203" pitchFamily="34" charset="0"/>
              <a:ea typeface="+mn-ea"/>
              <a:cs typeface="+mn-cs"/>
            </a:rPr>
            <a:t>+</a:t>
          </a:r>
          <a:endParaRPr lang="en-GB">
            <a:solidFill>
              <a:sysClr val="windowText" lastClr="000000"/>
            </a:solidFill>
            <a:latin typeface="Calibri"/>
            <a:ea typeface="+mn-ea"/>
            <a:cs typeface="+mn-cs"/>
          </a:endParaRPr>
        </a:p>
      </dgm:t>
    </dgm:pt>
    <dgm:pt modelId="{22E3AD61-BCFD-4D32-91BB-E8650A074B97}" type="parTrans" cxnId="{349E1DA7-1281-4FC8-BB6B-650EAA460737}">
      <dgm:prSet/>
      <dgm:spPr>
        <a:xfrm rot="16200000">
          <a:off x="2846990" y="1384652"/>
          <a:ext cx="554419" cy="31916"/>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gm:spPr>
      <dgm:t>
        <a:bodyPr/>
        <a:lstStyle/>
        <a:p>
          <a:pPr algn="ctr">
            <a:buNone/>
          </a:pPr>
          <a:endParaRPr lang="en-US">
            <a:solidFill>
              <a:sysClr val="windowText" lastClr="000000">
                <a:hueOff val="0"/>
                <a:satOff val="0"/>
                <a:lumOff val="0"/>
                <a:alphaOff val="0"/>
              </a:sysClr>
            </a:solidFill>
            <a:latin typeface="Calibri"/>
            <a:ea typeface="+mn-ea"/>
            <a:cs typeface="+mn-cs"/>
          </a:endParaRPr>
        </a:p>
      </dgm:t>
    </dgm:pt>
    <dgm:pt modelId="{F9D2CDD4-91B1-4C2A-9109-FD6F4DA058A3}" type="sibTrans" cxnId="{349E1DA7-1281-4FC8-BB6B-650EAA460737}">
      <dgm:prSet/>
      <dgm:spPr/>
      <dgm:t>
        <a:bodyPr/>
        <a:lstStyle/>
        <a:p>
          <a:pPr algn="ctr"/>
          <a:endParaRPr lang="en-US"/>
        </a:p>
      </dgm:t>
    </dgm:pt>
    <dgm:pt modelId="{2EC0F582-65C6-499A-A7C1-B64FC66A4EDB}">
      <dgm:prSet/>
      <dgm:spPr>
        <a:xfrm>
          <a:off x="3869912" y="641360"/>
          <a:ext cx="1107933" cy="1107933"/>
        </a:xfrm>
        <a:prstGeom prst="ellipse">
          <a:avLst/>
        </a:prstGeom>
        <a:gradFill rotWithShape="0">
          <a:gsLst>
            <a:gs pos="0">
              <a:srgbClr val="9BBB59">
                <a:hueOff val="1875044"/>
                <a:satOff val="-2813"/>
                <a:lumOff val="-458"/>
                <a:alphaOff val="0"/>
                <a:tint val="50000"/>
                <a:satMod val="300000"/>
              </a:srgbClr>
            </a:gs>
            <a:gs pos="35000">
              <a:srgbClr val="9BBB59">
                <a:hueOff val="1875044"/>
                <a:satOff val="-2813"/>
                <a:lumOff val="-458"/>
                <a:alphaOff val="0"/>
                <a:tint val="37000"/>
                <a:satMod val="300000"/>
              </a:srgbClr>
            </a:gs>
            <a:gs pos="100000">
              <a:srgbClr val="9BBB59">
                <a:hueOff val="1875044"/>
                <a:satOff val="-2813"/>
                <a:lumOff val="-458"/>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R="0" algn="ctr" rtl="0">
            <a:buNone/>
          </a:pPr>
          <a:r>
            <a:rPr lang="en-GB" b="0" i="0" u="none" strike="noStrike" baseline="0">
              <a:solidFill>
                <a:sysClr val="windowText" lastClr="000000"/>
              </a:solidFill>
              <a:latin typeface="Segoe UI" panose="020B0502040204020203" pitchFamily="34" charset="0"/>
              <a:ea typeface="+mn-ea"/>
              <a:cs typeface="+mn-cs"/>
            </a:rPr>
            <a:t>Sister and Brother-in law (Emma &amp; Steve)</a:t>
          </a:r>
        </a:p>
        <a:p>
          <a:pPr marR="0" algn="ctr" rtl="0">
            <a:buNone/>
          </a:pPr>
          <a:r>
            <a:rPr lang="en-GB" b="0" i="0" u="none" strike="noStrike" baseline="0">
              <a:solidFill>
                <a:sysClr val="windowText" lastClr="000000"/>
              </a:solidFill>
              <a:latin typeface="Segoe UI" panose="020B0502040204020203" pitchFamily="34" charset="0"/>
              <a:ea typeface="+mn-ea"/>
              <a:cs typeface="+mn-cs"/>
            </a:rPr>
            <a:t>-/+</a:t>
          </a:r>
          <a:endParaRPr lang="en-GB">
            <a:solidFill>
              <a:sysClr val="windowText" lastClr="000000"/>
            </a:solidFill>
            <a:latin typeface="Calibri"/>
            <a:ea typeface="+mn-ea"/>
            <a:cs typeface="+mn-cs"/>
          </a:endParaRPr>
        </a:p>
      </dgm:t>
    </dgm:pt>
    <dgm:pt modelId="{17B2CB2F-AEF1-4484-9403-0D6903F48731}" type="parTrans" cxnId="{B7AF47E7-9521-4397-8FEC-B3248FC85798}">
      <dgm:prSet/>
      <dgm:spPr>
        <a:xfrm rot="19285714">
          <a:off x="3496830" y="1697599"/>
          <a:ext cx="554419" cy="31916"/>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gm:spPr>
      <dgm:t>
        <a:bodyPr/>
        <a:lstStyle/>
        <a:p>
          <a:pPr algn="ctr">
            <a:buNone/>
          </a:pPr>
          <a:endParaRPr lang="en-US">
            <a:solidFill>
              <a:sysClr val="windowText" lastClr="000000">
                <a:hueOff val="0"/>
                <a:satOff val="0"/>
                <a:lumOff val="0"/>
                <a:alphaOff val="0"/>
              </a:sysClr>
            </a:solidFill>
            <a:latin typeface="Calibri"/>
            <a:ea typeface="+mn-ea"/>
            <a:cs typeface="+mn-cs"/>
          </a:endParaRPr>
        </a:p>
      </dgm:t>
    </dgm:pt>
    <dgm:pt modelId="{244CB881-B1DE-48F9-94E9-6F16244F2C93}" type="sibTrans" cxnId="{B7AF47E7-9521-4397-8FEC-B3248FC85798}">
      <dgm:prSet/>
      <dgm:spPr/>
      <dgm:t>
        <a:bodyPr/>
        <a:lstStyle/>
        <a:p>
          <a:pPr algn="ctr"/>
          <a:endParaRPr lang="en-US"/>
        </a:p>
      </dgm:t>
    </dgm:pt>
    <dgm:pt modelId="{C8C4522E-1911-4374-8FD7-EF2019EEEEA4}">
      <dgm:prSet/>
      <dgm:spPr>
        <a:xfrm>
          <a:off x="4190907" y="2047728"/>
          <a:ext cx="1107933" cy="1107933"/>
        </a:xfrm>
        <a:prstGeom prst="ellipse">
          <a:avLst/>
        </a:prstGeom>
        <a:gradFill rotWithShape="0">
          <a:gsLst>
            <a:gs pos="0">
              <a:srgbClr val="9BBB59">
                <a:hueOff val="3750088"/>
                <a:satOff val="-5627"/>
                <a:lumOff val="-915"/>
                <a:alphaOff val="0"/>
                <a:tint val="50000"/>
                <a:satMod val="300000"/>
              </a:srgbClr>
            </a:gs>
            <a:gs pos="35000">
              <a:srgbClr val="9BBB59">
                <a:hueOff val="3750088"/>
                <a:satOff val="-5627"/>
                <a:lumOff val="-915"/>
                <a:alphaOff val="0"/>
                <a:tint val="37000"/>
                <a:satMod val="300000"/>
              </a:srgbClr>
            </a:gs>
            <a:gs pos="100000">
              <a:srgbClr val="9BBB59">
                <a:hueOff val="3750088"/>
                <a:satOff val="-5627"/>
                <a:lumOff val="-915"/>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R="0" algn="ctr" rtl="0">
            <a:buNone/>
          </a:pPr>
          <a:r>
            <a:rPr lang="en-GB" b="0" i="0" u="none" strike="noStrike" baseline="0">
              <a:solidFill>
                <a:sysClr val="windowText" lastClr="000000"/>
              </a:solidFill>
              <a:latin typeface="Segoe UI" panose="020B0502040204020203" pitchFamily="34" charset="0"/>
              <a:ea typeface="+mn-ea"/>
              <a:cs typeface="+mn-cs"/>
            </a:rPr>
            <a:t>Running club</a:t>
          </a:r>
        </a:p>
        <a:p>
          <a:pPr marR="0" algn="ctr" rtl="0">
            <a:buNone/>
          </a:pPr>
          <a:r>
            <a:rPr lang="en-GB" b="0" i="0" u="none" strike="noStrike" baseline="0">
              <a:solidFill>
                <a:sysClr val="windowText" lastClr="000000"/>
              </a:solidFill>
              <a:latin typeface="Segoe UI" panose="020B0502040204020203" pitchFamily="34" charset="0"/>
              <a:ea typeface="+mn-ea"/>
              <a:cs typeface="+mn-cs"/>
            </a:rPr>
            <a:t>+</a:t>
          </a:r>
          <a:endParaRPr lang="en-GB">
            <a:solidFill>
              <a:sysClr val="windowText" lastClr="000000"/>
            </a:solidFill>
            <a:latin typeface="Calibri"/>
            <a:ea typeface="+mn-ea"/>
            <a:cs typeface="+mn-cs"/>
          </a:endParaRPr>
        </a:p>
      </dgm:t>
    </dgm:pt>
    <dgm:pt modelId="{CBC194ED-1EBA-4121-A884-9D7081FE7C2B}" type="parTrans" cxnId="{88919147-6723-4B52-969D-904BC7FB9F60}">
      <dgm:prSet/>
      <dgm:spPr>
        <a:xfrm rot="771429">
          <a:off x="3657327" y="2400783"/>
          <a:ext cx="554419" cy="31916"/>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gm:spPr>
      <dgm:t>
        <a:bodyPr/>
        <a:lstStyle/>
        <a:p>
          <a:pPr algn="ctr">
            <a:buNone/>
          </a:pPr>
          <a:endParaRPr lang="en-US">
            <a:solidFill>
              <a:sysClr val="windowText" lastClr="000000">
                <a:hueOff val="0"/>
                <a:satOff val="0"/>
                <a:lumOff val="0"/>
                <a:alphaOff val="0"/>
              </a:sysClr>
            </a:solidFill>
            <a:latin typeface="Calibri"/>
            <a:ea typeface="+mn-ea"/>
            <a:cs typeface="+mn-cs"/>
          </a:endParaRPr>
        </a:p>
      </dgm:t>
    </dgm:pt>
    <dgm:pt modelId="{93482754-71C0-44DC-8E85-1F56DFC4C58C}" type="sibTrans" cxnId="{88919147-6723-4B52-969D-904BC7FB9F60}">
      <dgm:prSet/>
      <dgm:spPr/>
      <dgm:t>
        <a:bodyPr/>
        <a:lstStyle/>
        <a:p>
          <a:pPr algn="ctr"/>
          <a:endParaRPr lang="en-US"/>
        </a:p>
      </dgm:t>
    </dgm:pt>
    <dgm:pt modelId="{0571468A-1FD6-451C-ACD6-6595A8135A0F}">
      <dgm:prSet/>
      <dgm:spPr>
        <a:xfrm>
          <a:off x="3291501" y="3175548"/>
          <a:ext cx="1107933" cy="1107933"/>
        </a:xfrm>
        <a:prstGeom prst="ellipse">
          <a:avLst/>
        </a:prstGeom>
        <a:gradFill rotWithShape="0">
          <a:gsLst>
            <a:gs pos="0">
              <a:srgbClr val="9BBB59">
                <a:hueOff val="5625132"/>
                <a:satOff val="-8440"/>
                <a:lumOff val="-1373"/>
                <a:alphaOff val="0"/>
                <a:tint val="50000"/>
                <a:satMod val="300000"/>
              </a:srgbClr>
            </a:gs>
            <a:gs pos="35000">
              <a:srgbClr val="9BBB59">
                <a:hueOff val="5625132"/>
                <a:satOff val="-8440"/>
                <a:lumOff val="-1373"/>
                <a:alphaOff val="0"/>
                <a:tint val="37000"/>
                <a:satMod val="300000"/>
              </a:srgbClr>
            </a:gs>
            <a:gs pos="100000">
              <a:srgbClr val="9BBB59">
                <a:hueOff val="5625132"/>
                <a:satOff val="-8440"/>
                <a:lumOff val="-1373"/>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R="0" algn="ctr" rtl="0">
            <a:buNone/>
          </a:pPr>
          <a:r>
            <a:rPr lang="en-GB" dirty="0">
              <a:solidFill>
                <a:sysClr val="windowText" lastClr="000000"/>
              </a:solidFill>
              <a:latin typeface="Calibri"/>
              <a:ea typeface="+mn-ea"/>
              <a:cs typeface="+mn-cs"/>
            </a:rPr>
            <a:t>Listening to music &amp; gardening</a:t>
          </a:r>
        </a:p>
        <a:p>
          <a:pPr marR="0" algn="ctr" rtl="0">
            <a:buNone/>
          </a:pPr>
          <a:r>
            <a:rPr lang="en-GB" b="0" i="0" u="none" strike="noStrike" baseline="0" dirty="0">
              <a:solidFill>
                <a:sysClr val="windowText" lastClr="000000"/>
              </a:solidFill>
              <a:latin typeface="Segoe UI" panose="020B0502040204020203" pitchFamily="34" charset="0"/>
              <a:ea typeface="+mn-ea"/>
              <a:cs typeface="+mn-cs"/>
            </a:rPr>
            <a:t>+</a:t>
          </a:r>
          <a:endParaRPr lang="en-GB" dirty="0">
            <a:solidFill>
              <a:sysClr val="windowText" lastClr="000000"/>
            </a:solidFill>
            <a:latin typeface="Calibri"/>
            <a:ea typeface="+mn-ea"/>
            <a:cs typeface="+mn-cs"/>
          </a:endParaRPr>
        </a:p>
      </dgm:t>
    </dgm:pt>
    <dgm:pt modelId="{1383F87A-850A-42DD-B4B4-ED4E9F5FF99B}" type="parTrans" cxnId="{7DA0A1CC-B581-4EDF-9E52-A4C4153540E9}">
      <dgm:prSet/>
      <dgm:spPr>
        <a:xfrm rot="3857143">
          <a:off x="3207624" y="2964693"/>
          <a:ext cx="554419" cy="31916"/>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gm:spPr>
      <dgm:t>
        <a:bodyPr/>
        <a:lstStyle/>
        <a:p>
          <a:pPr algn="ctr">
            <a:buNone/>
          </a:pPr>
          <a:endParaRPr lang="en-US">
            <a:solidFill>
              <a:sysClr val="windowText" lastClr="000000">
                <a:hueOff val="0"/>
                <a:satOff val="0"/>
                <a:lumOff val="0"/>
                <a:alphaOff val="0"/>
              </a:sysClr>
            </a:solidFill>
            <a:latin typeface="Calibri"/>
            <a:ea typeface="+mn-ea"/>
            <a:cs typeface="+mn-cs"/>
          </a:endParaRPr>
        </a:p>
      </dgm:t>
    </dgm:pt>
    <dgm:pt modelId="{3A9E0E94-BFF5-40C0-A56A-A45C7A791301}" type="sibTrans" cxnId="{7DA0A1CC-B581-4EDF-9E52-A4C4153540E9}">
      <dgm:prSet/>
      <dgm:spPr/>
      <dgm:t>
        <a:bodyPr/>
        <a:lstStyle/>
        <a:p>
          <a:pPr algn="ctr"/>
          <a:endParaRPr lang="en-US"/>
        </a:p>
      </dgm:t>
    </dgm:pt>
    <dgm:pt modelId="{5BC9AF81-0F84-4A14-B996-C61525EB42D1}">
      <dgm:prSet/>
      <dgm:spPr>
        <a:xfrm>
          <a:off x="1848965" y="3175548"/>
          <a:ext cx="1107933" cy="1107933"/>
        </a:xfrm>
        <a:prstGeom prst="ellipse">
          <a:avLst/>
        </a:prstGeom>
        <a:gradFill rotWithShape="0">
          <a:gsLst>
            <a:gs pos="0">
              <a:srgbClr val="9BBB59">
                <a:hueOff val="7500176"/>
                <a:satOff val="-11253"/>
                <a:lumOff val="-1830"/>
                <a:alphaOff val="0"/>
                <a:tint val="50000"/>
                <a:satMod val="300000"/>
              </a:srgbClr>
            </a:gs>
            <a:gs pos="35000">
              <a:srgbClr val="9BBB59">
                <a:hueOff val="7500176"/>
                <a:satOff val="-11253"/>
                <a:lumOff val="-1830"/>
                <a:alphaOff val="0"/>
                <a:tint val="37000"/>
                <a:satMod val="300000"/>
              </a:srgbClr>
            </a:gs>
            <a:gs pos="100000">
              <a:srgbClr val="9BBB59">
                <a:hueOff val="7500176"/>
                <a:satOff val="-11253"/>
                <a:lumOff val="-183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R="0" algn="ctr" rtl="0">
            <a:buNone/>
          </a:pPr>
          <a:r>
            <a:rPr lang="en-GB" b="0" i="0" u="none" strike="noStrike" baseline="0">
              <a:solidFill>
                <a:sysClr val="windowText" lastClr="000000"/>
              </a:solidFill>
              <a:latin typeface="Segoe UI" panose="020B0502040204020203" pitchFamily="34" charset="0"/>
              <a:ea typeface="+mn-ea"/>
              <a:cs typeface="+mn-cs"/>
            </a:rPr>
            <a:t>GP, Dr Barnes</a:t>
          </a:r>
        </a:p>
        <a:p>
          <a:pPr marR="0" algn="ctr" rtl="0">
            <a:buNone/>
          </a:pPr>
          <a:r>
            <a:rPr lang="en-GB" b="0" i="0" u="none" strike="noStrike" baseline="0">
              <a:solidFill>
                <a:sysClr val="windowText" lastClr="000000"/>
              </a:solidFill>
              <a:latin typeface="Segoe UI" panose="020B0502040204020203" pitchFamily="34" charset="0"/>
              <a:ea typeface="+mn-ea"/>
              <a:cs typeface="+mn-cs"/>
            </a:rPr>
            <a:t>+/-</a:t>
          </a:r>
          <a:endParaRPr lang="en-GB">
            <a:solidFill>
              <a:sysClr val="windowText" lastClr="000000"/>
            </a:solidFill>
            <a:latin typeface="Calibri"/>
            <a:ea typeface="+mn-ea"/>
            <a:cs typeface="+mn-cs"/>
          </a:endParaRPr>
        </a:p>
      </dgm:t>
    </dgm:pt>
    <dgm:pt modelId="{578ED299-9C74-4C4B-B3FF-FF33A5A61F09}" type="parTrans" cxnId="{AB66ABDF-46DB-4242-86D0-4F6B8EC33BBC}">
      <dgm:prSet/>
      <dgm:spPr>
        <a:xfrm rot="6942857">
          <a:off x="2486356" y="2964693"/>
          <a:ext cx="554419" cy="31916"/>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gm:spPr>
      <dgm:t>
        <a:bodyPr/>
        <a:lstStyle/>
        <a:p>
          <a:pPr algn="ctr">
            <a:buNone/>
          </a:pPr>
          <a:endParaRPr lang="en-US">
            <a:solidFill>
              <a:sysClr val="windowText" lastClr="000000">
                <a:hueOff val="0"/>
                <a:satOff val="0"/>
                <a:lumOff val="0"/>
                <a:alphaOff val="0"/>
              </a:sysClr>
            </a:solidFill>
            <a:latin typeface="Calibri"/>
            <a:ea typeface="+mn-ea"/>
            <a:cs typeface="+mn-cs"/>
          </a:endParaRPr>
        </a:p>
      </dgm:t>
    </dgm:pt>
    <dgm:pt modelId="{BBC6B606-D823-4FD8-96BC-186F1B6B143D}" type="sibTrans" cxnId="{AB66ABDF-46DB-4242-86D0-4F6B8EC33BBC}">
      <dgm:prSet/>
      <dgm:spPr/>
      <dgm:t>
        <a:bodyPr/>
        <a:lstStyle/>
        <a:p>
          <a:pPr algn="ctr"/>
          <a:endParaRPr lang="en-US"/>
        </a:p>
      </dgm:t>
    </dgm:pt>
    <dgm:pt modelId="{658DE47E-2CCC-4999-8348-B5D822E800A2}">
      <dgm:prSet/>
      <dgm:spPr>
        <a:xfrm>
          <a:off x="949559" y="2047728"/>
          <a:ext cx="1107933" cy="1107933"/>
        </a:xfrm>
        <a:prstGeom prst="ellipse">
          <a:avLst/>
        </a:prstGeom>
        <a:gradFill rotWithShape="0">
          <a:gsLst>
            <a:gs pos="0">
              <a:srgbClr val="9BBB59">
                <a:hueOff val="9375220"/>
                <a:satOff val="-14067"/>
                <a:lumOff val="-2288"/>
                <a:alphaOff val="0"/>
                <a:tint val="50000"/>
                <a:satMod val="300000"/>
              </a:srgbClr>
            </a:gs>
            <a:gs pos="35000">
              <a:srgbClr val="9BBB59">
                <a:hueOff val="9375220"/>
                <a:satOff val="-14067"/>
                <a:lumOff val="-2288"/>
                <a:alphaOff val="0"/>
                <a:tint val="37000"/>
                <a:satMod val="300000"/>
              </a:srgbClr>
            </a:gs>
            <a:gs pos="100000">
              <a:srgbClr val="9BBB59">
                <a:hueOff val="9375220"/>
                <a:satOff val="-14067"/>
                <a:lumOff val="-2288"/>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R="0" algn="ctr" rtl="0">
            <a:buNone/>
          </a:pPr>
          <a:r>
            <a:rPr lang="en-GB" b="0" i="0" u="none" strike="noStrike" baseline="0">
              <a:solidFill>
                <a:sysClr val="windowText" lastClr="000000"/>
              </a:solidFill>
              <a:latin typeface="Segoe UI" panose="020B0502040204020203" pitchFamily="34" charset="0"/>
              <a:ea typeface="+mn-ea"/>
              <a:cs typeface="+mn-cs"/>
            </a:rPr>
            <a:t>Manager at work, John</a:t>
          </a:r>
        </a:p>
        <a:p>
          <a:pPr marR="0" algn="ctr" rtl="0">
            <a:buNone/>
          </a:pPr>
          <a:r>
            <a:rPr lang="en-GB" b="0" i="0" u="none" strike="noStrike" baseline="0">
              <a:solidFill>
                <a:sysClr val="windowText" lastClr="000000"/>
              </a:solidFill>
              <a:latin typeface="Segoe UI" panose="020B0502040204020203" pitchFamily="34" charset="0"/>
              <a:ea typeface="+mn-ea"/>
              <a:cs typeface="+mn-cs"/>
            </a:rPr>
            <a:t>+</a:t>
          </a:r>
          <a:endParaRPr lang="en-GB">
            <a:solidFill>
              <a:sysClr val="windowText" lastClr="000000"/>
            </a:solidFill>
            <a:latin typeface="Calibri"/>
            <a:ea typeface="+mn-ea"/>
            <a:cs typeface="+mn-cs"/>
          </a:endParaRPr>
        </a:p>
      </dgm:t>
    </dgm:pt>
    <dgm:pt modelId="{B9CE74BF-A847-49B4-97BA-81319C5CBD5C}" type="parTrans" cxnId="{4346974F-932F-4004-903F-2162C183593D}">
      <dgm:prSet/>
      <dgm:spPr>
        <a:xfrm rot="10028571">
          <a:off x="2036653" y="2400783"/>
          <a:ext cx="554419" cy="31916"/>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gm:spPr>
      <dgm:t>
        <a:bodyPr/>
        <a:lstStyle/>
        <a:p>
          <a:pPr algn="ctr">
            <a:buNone/>
          </a:pPr>
          <a:endParaRPr lang="en-US">
            <a:solidFill>
              <a:sysClr val="windowText" lastClr="000000">
                <a:hueOff val="0"/>
                <a:satOff val="0"/>
                <a:lumOff val="0"/>
                <a:alphaOff val="0"/>
              </a:sysClr>
            </a:solidFill>
            <a:latin typeface="Calibri"/>
            <a:ea typeface="+mn-ea"/>
            <a:cs typeface="+mn-cs"/>
          </a:endParaRPr>
        </a:p>
      </dgm:t>
    </dgm:pt>
    <dgm:pt modelId="{4FB416F7-4765-4F6F-BC20-EE4B299949D6}" type="sibTrans" cxnId="{4346974F-932F-4004-903F-2162C183593D}">
      <dgm:prSet/>
      <dgm:spPr/>
      <dgm:t>
        <a:bodyPr/>
        <a:lstStyle/>
        <a:p>
          <a:pPr algn="ctr"/>
          <a:endParaRPr lang="en-US"/>
        </a:p>
      </dgm:t>
    </dgm:pt>
    <dgm:pt modelId="{16E0586F-0FDD-425F-902F-F9649026C63C}">
      <dgm:prSet/>
      <dgm:spPr>
        <a:xfrm>
          <a:off x="1270553" y="641360"/>
          <a:ext cx="1107933" cy="1107933"/>
        </a:xfrm>
        <a:prstGeom prst="ellipse">
          <a:avLst/>
        </a:prstGeom>
        <a:gradFill rotWithShape="0">
          <a:gsLst>
            <a:gs pos="0">
              <a:srgbClr val="9BBB59">
                <a:hueOff val="11250264"/>
                <a:satOff val="-16880"/>
                <a:lumOff val="-2745"/>
                <a:alphaOff val="0"/>
                <a:tint val="50000"/>
                <a:satMod val="300000"/>
              </a:srgbClr>
            </a:gs>
            <a:gs pos="35000">
              <a:srgbClr val="9BBB59">
                <a:hueOff val="11250264"/>
                <a:satOff val="-16880"/>
                <a:lumOff val="-2745"/>
                <a:alphaOff val="0"/>
                <a:tint val="37000"/>
                <a:satMod val="300000"/>
              </a:srgbClr>
            </a:gs>
            <a:gs pos="100000">
              <a:srgbClr val="9BBB59">
                <a:hueOff val="11250264"/>
                <a:satOff val="-16880"/>
                <a:lumOff val="-2745"/>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R="0" algn="ctr" rtl="0">
            <a:buNone/>
          </a:pPr>
          <a:r>
            <a:rPr lang="en-GB" b="0" i="0" u="none" strike="noStrike" baseline="0">
              <a:solidFill>
                <a:sysClr val="windowText" lastClr="000000"/>
              </a:solidFill>
              <a:latin typeface="Segoe UI" panose="020B0502040204020203" pitchFamily="34" charset="0"/>
              <a:ea typeface="+mn-ea"/>
              <a:cs typeface="+mn-cs"/>
            </a:rPr>
            <a:t>Friend, Liz</a:t>
          </a:r>
        </a:p>
        <a:p>
          <a:pPr marR="0" algn="ctr" rtl="0">
            <a:buNone/>
          </a:pPr>
          <a:r>
            <a:rPr lang="en-GB" b="0" i="0" u="none" strike="noStrike" baseline="0">
              <a:solidFill>
                <a:sysClr val="windowText" lastClr="000000"/>
              </a:solidFill>
              <a:latin typeface="Segoe UI" panose="020B0502040204020203" pitchFamily="34" charset="0"/>
              <a:ea typeface="+mn-ea"/>
              <a:cs typeface="+mn-cs"/>
            </a:rPr>
            <a:t>+/</a:t>
          </a:r>
          <a:r>
            <a:rPr lang="en-GB">
              <a:solidFill>
                <a:sysClr val="windowText" lastClr="000000"/>
              </a:solidFill>
              <a:latin typeface="Calibri"/>
              <a:ea typeface="+mn-ea"/>
              <a:cs typeface="+mn-cs"/>
            </a:rPr>
            <a:t>-</a:t>
          </a:r>
        </a:p>
      </dgm:t>
    </dgm:pt>
    <dgm:pt modelId="{4D527846-3808-457A-B056-4226F7423FE8}" type="parTrans" cxnId="{1CB54D48-492C-4C5E-82C1-EEEF76F3FC6C}">
      <dgm:prSet/>
      <dgm:spPr>
        <a:xfrm rot="13114286">
          <a:off x="2197150" y="1697599"/>
          <a:ext cx="554419" cy="31916"/>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gm:spPr>
      <dgm:t>
        <a:bodyPr/>
        <a:lstStyle/>
        <a:p>
          <a:pPr algn="ctr">
            <a:buNone/>
          </a:pPr>
          <a:endParaRPr lang="en-US">
            <a:solidFill>
              <a:sysClr val="windowText" lastClr="000000">
                <a:hueOff val="0"/>
                <a:satOff val="0"/>
                <a:lumOff val="0"/>
                <a:alphaOff val="0"/>
              </a:sysClr>
            </a:solidFill>
            <a:latin typeface="Calibri"/>
            <a:ea typeface="+mn-ea"/>
            <a:cs typeface="+mn-cs"/>
          </a:endParaRPr>
        </a:p>
      </dgm:t>
    </dgm:pt>
    <dgm:pt modelId="{876965B9-0ABB-4D0C-9F05-A0F3AAD59327}" type="sibTrans" cxnId="{1CB54D48-492C-4C5E-82C1-EEEF76F3FC6C}">
      <dgm:prSet/>
      <dgm:spPr/>
      <dgm:t>
        <a:bodyPr/>
        <a:lstStyle/>
        <a:p>
          <a:pPr algn="ctr"/>
          <a:endParaRPr lang="en-US"/>
        </a:p>
      </dgm:t>
    </dgm:pt>
    <dgm:pt modelId="{71940D13-82ED-4CBC-AE68-5DEFC8DD9480}" type="pres">
      <dgm:prSet presAssocID="{37AA35DC-D840-405A-82C0-080E8379CD8D}" presName="cycle" presStyleCnt="0">
        <dgm:presLayoutVars>
          <dgm:chMax val="1"/>
          <dgm:dir/>
          <dgm:animLvl val="ctr"/>
          <dgm:resizeHandles val="exact"/>
        </dgm:presLayoutVars>
      </dgm:prSet>
      <dgm:spPr/>
    </dgm:pt>
    <dgm:pt modelId="{F04138A2-9D88-4DA4-A49D-88AC2D84C6E2}" type="pres">
      <dgm:prSet presAssocID="{04BEA816-CB8F-40DF-BDFF-0B76831E0D91}" presName="centerShape" presStyleLbl="node0" presStyleIdx="0" presStyleCnt="1"/>
      <dgm:spPr/>
    </dgm:pt>
    <dgm:pt modelId="{E6D2A186-D1BF-464F-9E67-4843A79AFF16}" type="pres">
      <dgm:prSet presAssocID="{22E3AD61-BCFD-4D32-91BB-E8650A074B97}" presName="Name9" presStyleLbl="parChTrans1D2" presStyleIdx="0" presStyleCnt="7"/>
      <dgm:spPr/>
    </dgm:pt>
    <dgm:pt modelId="{D4222BEB-E03C-4F69-B8F6-52CD5E77B58A}" type="pres">
      <dgm:prSet presAssocID="{22E3AD61-BCFD-4D32-91BB-E8650A074B97}" presName="connTx" presStyleLbl="parChTrans1D2" presStyleIdx="0" presStyleCnt="7"/>
      <dgm:spPr/>
    </dgm:pt>
    <dgm:pt modelId="{6197DBC0-1BFD-4C96-ACF6-AB776440869A}" type="pres">
      <dgm:prSet presAssocID="{4299E0F4-7275-453F-98D0-5CFE9DE69179}" presName="node" presStyleLbl="node1" presStyleIdx="0" presStyleCnt="7">
        <dgm:presLayoutVars>
          <dgm:bulletEnabled val="1"/>
        </dgm:presLayoutVars>
      </dgm:prSet>
      <dgm:spPr/>
    </dgm:pt>
    <dgm:pt modelId="{1F06E9BD-76B6-459F-BE42-C9EDE25B73E0}" type="pres">
      <dgm:prSet presAssocID="{17B2CB2F-AEF1-4484-9403-0D6903F48731}" presName="Name9" presStyleLbl="parChTrans1D2" presStyleIdx="1" presStyleCnt="7"/>
      <dgm:spPr/>
    </dgm:pt>
    <dgm:pt modelId="{37C4722F-82F4-4D58-96CE-78828DA72BF0}" type="pres">
      <dgm:prSet presAssocID="{17B2CB2F-AEF1-4484-9403-0D6903F48731}" presName="connTx" presStyleLbl="parChTrans1D2" presStyleIdx="1" presStyleCnt="7"/>
      <dgm:spPr/>
    </dgm:pt>
    <dgm:pt modelId="{AA7A4058-2B66-479D-B92B-03B23C1A32D7}" type="pres">
      <dgm:prSet presAssocID="{2EC0F582-65C6-499A-A7C1-B64FC66A4EDB}" presName="node" presStyleLbl="node1" presStyleIdx="1" presStyleCnt="7">
        <dgm:presLayoutVars>
          <dgm:bulletEnabled val="1"/>
        </dgm:presLayoutVars>
      </dgm:prSet>
      <dgm:spPr/>
    </dgm:pt>
    <dgm:pt modelId="{64694D0C-A8E7-44CC-93F6-DCC1C670A1A6}" type="pres">
      <dgm:prSet presAssocID="{CBC194ED-1EBA-4121-A884-9D7081FE7C2B}" presName="Name9" presStyleLbl="parChTrans1D2" presStyleIdx="2" presStyleCnt="7"/>
      <dgm:spPr/>
    </dgm:pt>
    <dgm:pt modelId="{C6F57DE5-C4D2-47DF-8408-AF9F5B274565}" type="pres">
      <dgm:prSet presAssocID="{CBC194ED-1EBA-4121-A884-9D7081FE7C2B}" presName="connTx" presStyleLbl="parChTrans1D2" presStyleIdx="2" presStyleCnt="7"/>
      <dgm:spPr/>
    </dgm:pt>
    <dgm:pt modelId="{75D1EF8C-2186-4E6E-A332-579F3C0CCF36}" type="pres">
      <dgm:prSet presAssocID="{C8C4522E-1911-4374-8FD7-EF2019EEEEA4}" presName="node" presStyleLbl="node1" presStyleIdx="2" presStyleCnt="7">
        <dgm:presLayoutVars>
          <dgm:bulletEnabled val="1"/>
        </dgm:presLayoutVars>
      </dgm:prSet>
      <dgm:spPr/>
    </dgm:pt>
    <dgm:pt modelId="{8BE4F394-4F07-4FD5-AF17-D808190E09C0}" type="pres">
      <dgm:prSet presAssocID="{1383F87A-850A-42DD-B4B4-ED4E9F5FF99B}" presName="Name9" presStyleLbl="parChTrans1D2" presStyleIdx="3" presStyleCnt="7"/>
      <dgm:spPr/>
    </dgm:pt>
    <dgm:pt modelId="{2D71A6A4-7DB8-4B85-8AFB-CCE292636EE1}" type="pres">
      <dgm:prSet presAssocID="{1383F87A-850A-42DD-B4B4-ED4E9F5FF99B}" presName="connTx" presStyleLbl="parChTrans1D2" presStyleIdx="3" presStyleCnt="7"/>
      <dgm:spPr/>
    </dgm:pt>
    <dgm:pt modelId="{E5967FF7-513A-4A97-A70D-B7DBC7B440EA}" type="pres">
      <dgm:prSet presAssocID="{0571468A-1FD6-451C-ACD6-6595A8135A0F}" presName="node" presStyleLbl="node1" presStyleIdx="3" presStyleCnt="7">
        <dgm:presLayoutVars>
          <dgm:bulletEnabled val="1"/>
        </dgm:presLayoutVars>
      </dgm:prSet>
      <dgm:spPr/>
    </dgm:pt>
    <dgm:pt modelId="{9704D9ED-647B-431D-84BF-780666AA3C79}" type="pres">
      <dgm:prSet presAssocID="{578ED299-9C74-4C4B-B3FF-FF33A5A61F09}" presName="Name9" presStyleLbl="parChTrans1D2" presStyleIdx="4" presStyleCnt="7"/>
      <dgm:spPr/>
    </dgm:pt>
    <dgm:pt modelId="{7972FAE8-3494-455B-B48F-4E1A0187FDA7}" type="pres">
      <dgm:prSet presAssocID="{578ED299-9C74-4C4B-B3FF-FF33A5A61F09}" presName="connTx" presStyleLbl="parChTrans1D2" presStyleIdx="4" presStyleCnt="7"/>
      <dgm:spPr/>
    </dgm:pt>
    <dgm:pt modelId="{E543BDE1-78C7-42F8-833C-617C116EACD1}" type="pres">
      <dgm:prSet presAssocID="{5BC9AF81-0F84-4A14-B996-C61525EB42D1}" presName="node" presStyleLbl="node1" presStyleIdx="4" presStyleCnt="7">
        <dgm:presLayoutVars>
          <dgm:bulletEnabled val="1"/>
        </dgm:presLayoutVars>
      </dgm:prSet>
      <dgm:spPr/>
    </dgm:pt>
    <dgm:pt modelId="{1CDF964F-2238-4B3C-B5D1-980384A04DF6}" type="pres">
      <dgm:prSet presAssocID="{B9CE74BF-A847-49B4-97BA-81319C5CBD5C}" presName="Name9" presStyleLbl="parChTrans1D2" presStyleIdx="5" presStyleCnt="7"/>
      <dgm:spPr/>
    </dgm:pt>
    <dgm:pt modelId="{F14C9114-7691-4AFB-9950-E91C30952665}" type="pres">
      <dgm:prSet presAssocID="{B9CE74BF-A847-49B4-97BA-81319C5CBD5C}" presName="connTx" presStyleLbl="parChTrans1D2" presStyleIdx="5" presStyleCnt="7"/>
      <dgm:spPr/>
    </dgm:pt>
    <dgm:pt modelId="{A4F8306B-CAF5-40AB-9730-D32107A34F2B}" type="pres">
      <dgm:prSet presAssocID="{658DE47E-2CCC-4999-8348-B5D822E800A2}" presName="node" presStyleLbl="node1" presStyleIdx="5" presStyleCnt="7">
        <dgm:presLayoutVars>
          <dgm:bulletEnabled val="1"/>
        </dgm:presLayoutVars>
      </dgm:prSet>
      <dgm:spPr/>
    </dgm:pt>
    <dgm:pt modelId="{148948BE-1FDC-419A-90F9-A9EEB835A44E}" type="pres">
      <dgm:prSet presAssocID="{4D527846-3808-457A-B056-4226F7423FE8}" presName="Name9" presStyleLbl="parChTrans1D2" presStyleIdx="6" presStyleCnt="7"/>
      <dgm:spPr/>
    </dgm:pt>
    <dgm:pt modelId="{48A4780B-1E16-4C96-8223-F1A92AA4EFD7}" type="pres">
      <dgm:prSet presAssocID="{4D527846-3808-457A-B056-4226F7423FE8}" presName="connTx" presStyleLbl="parChTrans1D2" presStyleIdx="6" presStyleCnt="7"/>
      <dgm:spPr/>
    </dgm:pt>
    <dgm:pt modelId="{DB5171C3-265E-4CE1-92A6-81F2A01765E6}" type="pres">
      <dgm:prSet presAssocID="{16E0586F-0FDD-425F-902F-F9649026C63C}" presName="node" presStyleLbl="node1" presStyleIdx="6" presStyleCnt="7">
        <dgm:presLayoutVars>
          <dgm:bulletEnabled val="1"/>
        </dgm:presLayoutVars>
      </dgm:prSet>
      <dgm:spPr/>
    </dgm:pt>
  </dgm:ptLst>
  <dgm:cxnLst>
    <dgm:cxn modelId="{90B9070C-5C2E-4D3B-A637-2E0E8B008662}" type="presOf" srcId="{4D527846-3808-457A-B056-4226F7423FE8}" destId="{148948BE-1FDC-419A-90F9-A9EEB835A44E}" srcOrd="0" destOrd="0" presId="urn:microsoft.com/office/officeart/2005/8/layout/radial1"/>
    <dgm:cxn modelId="{A1B0EA10-E8CF-42F0-995D-8AE76D69CE59}" type="presOf" srcId="{C8C4522E-1911-4374-8FD7-EF2019EEEEA4}" destId="{75D1EF8C-2186-4E6E-A332-579F3C0CCF36}" srcOrd="0" destOrd="0" presId="urn:microsoft.com/office/officeart/2005/8/layout/radial1"/>
    <dgm:cxn modelId="{6AD56518-4B6A-47F5-8E21-46B663AC4C07}" type="presOf" srcId="{22E3AD61-BCFD-4D32-91BB-E8650A074B97}" destId="{E6D2A186-D1BF-464F-9E67-4843A79AFF16}" srcOrd="0" destOrd="0" presId="urn:microsoft.com/office/officeart/2005/8/layout/radial1"/>
    <dgm:cxn modelId="{6DF02227-D9F5-415A-B030-77AC7A1F0CA8}" type="presOf" srcId="{4299E0F4-7275-453F-98D0-5CFE9DE69179}" destId="{6197DBC0-1BFD-4C96-ACF6-AB776440869A}" srcOrd="0" destOrd="0" presId="urn:microsoft.com/office/officeart/2005/8/layout/radial1"/>
    <dgm:cxn modelId="{F484A42A-3542-4E2B-ADDE-B2BA9FD59D1F}" type="presOf" srcId="{B9CE74BF-A847-49B4-97BA-81319C5CBD5C}" destId="{1CDF964F-2238-4B3C-B5D1-980384A04DF6}" srcOrd="0" destOrd="0" presId="urn:microsoft.com/office/officeart/2005/8/layout/radial1"/>
    <dgm:cxn modelId="{C4BE692E-602F-4C0F-AAB0-C586C8C3584C}" type="presOf" srcId="{5BC9AF81-0F84-4A14-B996-C61525EB42D1}" destId="{E543BDE1-78C7-42F8-833C-617C116EACD1}" srcOrd="0" destOrd="0" presId="urn:microsoft.com/office/officeart/2005/8/layout/radial1"/>
    <dgm:cxn modelId="{D11BCA5F-6B60-48E7-895E-170DBCACCE71}" type="presOf" srcId="{0571468A-1FD6-451C-ACD6-6595A8135A0F}" destId="{E5967FF7-513A-4A97-A70D-B7DBC7B440EA}" srcOrd="0" destOrd="0" presId="urn:microsoft.com/office/officeart/2005/8/layout/radial1"/>
    <dgm:cxn modelId="{88919147-6723-4B52-969D-904BC7FB9F60}" srcId="{04BEA816-CB8F-40DF-BDFF-0B76831E0D91}" destId="{C8C4522E-1911-4374-8FD7-EF2019EEEEA4}" srcOrd="2" destOrd="0" parTransId="{CBC194ED-1EBA-4121-A884-9D7081FE7C2B}" sibTransId="{93482754-71C0-44DC-8E85-1F56DFC4C58C}"/>
    <dgm:cxn modelId="{1CB54D48-492C-4C5E-82C1-EEEF76F3FC6C}" srcId="{04BEA816-CB8F-40DF-BDFF-0B76831E0D91}" destId="{16E0586F-0FDD-425F-902F-F9649026C63C}" srcOrd="6" destOrd="0" parTransId="{4D527846-3808-457A-B056-4226F7423FE8}" sibTransId="{876965B9-0ABB-4D0C-9F05-A0F3AAD59327}"/>
    <dgm:cxn modelId="{A746D368-99A3-42ED-8C45-848F5795EC78}" type="presOf" srcId="{17B2CB2F-AEF1-4484-9403-0D6903F48731}" destId="{37C4722F-82F4-4D58-96CE-78828DA72BF0}" srcOrd="1" destOrd="0" presId="urn:microsoft.com/office/officeart/2005/8/layout/radial1"/>
    <dgm:cxn modelId="{D85B3C4A-EFC6-4FD6-9599-C5A499449DCE}" type="presOf" srcId="{B9CE74BF-A847-49B4-97BA-81319C5CBD5C}" destId="{F14C9114-7691-4AFB-9950-E91C30952665}" srcOrd="1" destOrd="0" presId="urn:microsoft.com/office/officeart/2005/8/layout/radial1"/>
    <dgm:cxn modelId="{4346974F-932F-4004-903F-2162C183593D}" srcId="{04BEA816-CB8F-40DF-BDFF-0B76831E0D91}" destId="{658DE47E-2CCC-4999-8348-B5D822E800A2}" srcOrd="5" destOrd="0" parTransId="{B9CE74BF-A847-49B4-97BA-81319C5CBD5C}" sibTransId="{4FB416F7-4765-4F6F-BC20-EE4B299949D6}"/>
    <dgm:cxn modelId="{39C55B70-3E75-4E9E-AF33-244C32CC560A}" type="presOf" srcId="{578ED299-9C74-4C4B-B3FF-FF33A5A61F09}" destId="{7972FAE8-3494-455B-B48F-4E1A0187FDA7}" srcOrd="1" destOrd="0" presId="urn:microsoft.com/office/officeart/2005/8/layout/radial1"/>
    <dgm:cxn modelId="{94E12555-7BC3-4415-BCE1-14ECAE06D046}" type="presOf" srcId="{22E3AD61-BCFD-4D32-91BB-E8650A074B97}" destId="{D4222BEB-E03C-4F69-B8F6-52CD5E77B58A}" srcOrd="1" destOrd="0" presId="urn:microsoft.com/office/officeart/2005/8/layout/radial1"/>
    <dgm:cxn modelId="{71AC9681-BF0A-461B-9A61-2043838EF09C}" type="presOf" srcId="{1383F87A-850A-42DD-B4B4-ED4E9F5FF99B}" destId="{2D71A6A4-7DB8-4B85-8AFB-CCE292636EE1}" srcOrd="1" destOrd="0" presId="urn:microsoft.com/office/officeart/2005/8/layout/radial1"/>
    <dgm:cxn modelId="{94B4B28F-CD6B-4CBC-99DE-A400AB349468}" type="presOf" srcId="{17B2CB2F-AEF1-4484-9403-0D6903F48731}" destId="{1F06E9BD-76B6-459F-BE42-C9EDE25B73E0}" srcOrd="0" destOrd="0" presId="urn:microsoft.com/office/officeart/2005/8/layout/radial1"/>
    <dgm:cxn modelId="{8CC01195-EE61-4AE7-B0FE-0C2F54E4F7E0}" type="presOf" srcId="{04BEA816-CB8F-40DF-BDFF-0B76831E0D91}" destId="{F04138A2-9D88-4DA4-A49D-88AC2D84C6E2}" srcOrd="0" destOrd="0" presId="urn:microsoft.com/office/officeart/2005/8/layout/radial1"/>
    <dgm:cxn modelId="{87465EA0-9F3F-4727-93F4-F73FDF3AA2B6}" type="presOf" srcId="{658DE47E-2CCC-4999-8348-B5D822E800A2}" destId="{A4F8306B-CAF5-40AB-9730-D32107A34F2B}" srcOrd="0" destOrd="0" presId="urn:microsoft.com/office/officeart/2005/8/layout/radial1"/>
    <dgm:cxn modelId="{942377A0-7E81-4BD9-898C-4AD41FF72D73}" type="presOf" srcId="{578ED299-9C74-4C4B-B3FF-FF33A5A61F09}" destId="{9704D9ED-647B-431D-84BF-780666AA3C79}" srcOrd="0" destOrd="0" presId="urn:microsoft.com/office/officeart/2005/8/layout/radial1"/>
    <dgm:cxn modelId="{349E1DA7-1281-4FC8-BB6B-650EAA460737}" srcId="{04BEA816-CB8F-40DF-BDFF-0B76831E0D91}" destId="{4299E0F4-7275-453F-98D0-5CFE9DE69179}" srcOrd="0" destOrd="0" parTransId="{22E3AD61-BCFD-4D32-91BB-E8650A074B97}" sibTransId="{F9D2CDD4-91B1-4C2A-9109-FD6F4DA058A3}"/>
    <dgm:cxn modelId="{61CE48AC-6069-4EE5-AC80-0377B5F6DE58}" type="presOf" srcId="{16E0586F-0FDD-425F-902F-F9649026C63C}" destId="{DB5171C3-265E-4CE1-92A6-81F2A01765E6}" srcOrd="0" destOrd="0" presId="urn:microsoft.com/office/officeart/2005/8/layout/radial1"/>
    <dgm:cxn modelId="{99787EB2-3ED0-4B7C-BCDA-1194E6340F86}" type="presOf" srcId="{4D527846-3808-457A-B056-4226F7423FE8}" destId="{48A4780B-1E16-4C96-8223-F1A92AA4EFD7}" srcOrd="1" destOrd="0" presId="urn:microsoft.com/office/officeart/2005/8/layout/radial1"/>
    <dgm:cxn modelId="{A9AD79C0-2E97-431C-88F6-423ED0F954C2}" type="presOf" srcId="{1383F87A-850A-42DD-B4B4-ED4E9F5FF99B}" destId="{8BE4F394-4F07-4FD5-AF17-D808190E09C0}" srcOrd="0" destOrd="0" presId="urn:microsoft.com/office/officeart/2005/8/layout/radial1"/>
    <dgm:cxn modelId="{7DA0A1CC-B581-4EDF-9E52-A4C4153540E9}" srcId="{04BEA816-CB8F-40DF-BDFF-0B76831E0D91}" destId="{0571468A-1FD6-451C-ACD6-6595A8135A0F}" srcOrd="3" destOrd="0" parTransId="{1383F87A-850A-42DD-B4B4-ED4E9F5FF99B}" sibTransId="{3A9E0E94-BFF5-40C0-A56A-A45C7A791301}"/>
    <dgm:cxn modelId="{CDC5B4D3-ABB3-4AB7-B3BB-88A9D8F3C9DF}" type="presOf" srcId="{CBC194ED-1EBA-4121-A884-9D7081FE7C2B}" destId="{64694D0C-A8E7-44CC-93F6-DCC1C670A1A6}" srcOrd="0" destOrd="0" presId="urn:microsoft.com/office/officeart/2005/8/layout/radial1"/>
    <dgm:cxn modelId="{AB66ABDF-46DB-4242-86D0-4F6B8EC33BBC}" srcId="{04BEA816-CB8F-40DF-BDFF-0B76831E0D91}" destId="{5BC9AF81-0F84-4A14-B996-C61525EB42D1}" srcOrd="4" destOrd="0" parTransId="{578ED299-9C74-4C4B-B3FF-FF33A5A61F09}" sibTransId="{BBC6B606-D823-4FD8-96BC-186F1B6B143D}"/>
    <dgm:cxn modelId="{5707F4DF-C22F-4BE1-881E-69A8899E81F2}" type="presOf" srcId="{37AA35DC-D840-405A-82C0-080E8379CD8D}" destId="{71940D13-82ED-4CBC-AE68-5DEFC8DD9480}" srcOrd="0" destOrd="0" presId="urn:microsoft.com/office/officeart/2005/8/layout/radial1"/>
    <dgm:cxn modelId="{2E1C40E1-4B10-41E8-976F-55939DC40640}" srcId="{37AA35DC-D840-405A-82C0-080E8379CD8D}" destId="{04BEA816-CB8F-40DF-BDFF-0B76831E0D91}" srcOrd="0" destOrd="0" parTransId="{39C2AC33-D3AA-40A9-A5E2-C8BF248079DE}" sibTransId="{673C5C65-8C24-482D-BFD1-A4E5F332FF34}"/>
    <dgm:cxn modelId="{B7AF47E7-9521-4397-8FEC-B3248FC85798}" srcId="{04BEA816-CB8F-40DF-BDFF-0B76831E0D91}" destId="{2EC0F582-65C6-499A-A7C1-B64FC66A4EDB}" srcOrd="1" destOrd="0" parTransId="{17B2CB2F-AEF1-4484-9403-0D6903F48731}" sibTransId="{244CB881-B1DE-48F9-94E9-6F16244F2C93}"/>
    <dgm:cxn modelId="{5F85B1F8-CECF-4CA0-8D99-78BC291C1EEF}" type="presOf" srcId="{CBC194ED-1EBA-4121-A884-9D7081FE7C2B}" destId="{C6F57DE5-C4D2-47DF-8408-AF9F5B274565}" srcOrd="1" destOrd="0" presId="urn:microsoft.com/office/officeart/2005/8/layout/radial1"/>
    <dgm:cxn modelId="{ED6195FB-FD58-46D8-9EF9-C61B6A45D5D2}" type="presOf" srcId="{2EC0F582-65C6-499A-A7C1-B64FC66A4EDB}" destId="{AA7A4058-2B66-479D-B92B-03B23C1A32D7}" srcOrd="0" destOrd="0" presId="urn:microsoft.com/office/officeart/2005/8/layout/radial1"/>
    <dgm:cxn modelId="{273E1946-C8A4-410E-81A5-E02C8451D885}" type="presParOf" srcId="{71940D13-82ED-4CBC-AE68-5DEFC8DD9480}" destId="{F04138A2-9D88-4DA4-A49D-88AC2D84C6E2}" srcOrd="0" destOrd="0" presId="urn:microsoft.com/office/officeart/2005/8/layout/radial1"/>
    <dgm:cxn modelId="{7C74E863-7F53-4A38-A330-26A89B45C091}" type="presParOf" srcId="{71940D13-82ED-4CBC-AE68-5DEFC8DD9480}" destId="{E6D2A186-D1BF-464F-9E67-4843A79AFF16}" srcOrd="1" destOrd="0" presId="urn:microsoft.com/office/officeart/2005/8/layout/radial1"/>
    <dgm:cxn modelId="{2CFE5340-1F4B-425C-91BD-8E2CFF429767}" type="presParOf" srcId="{E6D2A186-D1BF-464F-9E67-4843A79AFF16}" destId="{D4222BEB-E03C-4F69-B8F6-52CD5E77B58A}" srcOrd="0" destOrd="0" presId="urn:microsoft.com/office/officeart/2005/8/layout/radial1"/>
    <dgm:cxn modelId="{DBAE7734-4146-42FA-AFF9-ACC7AA898924}" type="presParOf" srcId="{71940D13-82ED-4CBC-AE68-5DEFC8DD9480}" destId="{6197DBC0-1BFD-4C96-ACF6-AB776440869A}" srcOrd="2" destOrd="0" presId="urn:microsoft.com/office/officeart/2005/8/layout/radial1"/>
    <dgm:cxn modelId="{3A3251C1-1973-46E7-9827-030DE7B4B3B2}" type="presParOf" srcId="{71940D13-82ED-4CBC-AE68-5DEFC8DD9480}" destId="{1F06E9BD-76B6-459F-BE42-C9EDE25B73E0}" srcOrd="3" destOrd="0" presId="urn:microsoft.com/office/officeart/2005/8/layout/radial1"/>
    <dgm:cxn modelId="{6E0C6CDB-494D-4D3B-A36C-4ACD59DE70C3}" type="presParOf" srcId="{1F06E9BD-76B6-459F-BE42-C9EDE25B73E0}" destId="{37C4722F-82F4-4D58-96CE-78828DA72BF0}" srcOrd="0" destOrd="0" presId="urn:microsoft.com/office/officeart/2005/8/layout/radial1"/>
    <dgm:cxn modelId="{4BE773C5-082F-4A5F-A282-DE537A65E697}" type="presParOf" srcId="{71940D13-82ED-4CBC-AE68-5DEFC8DD9480}" destId="{AA7A4058-2B66-479D-B92B-03B23C1A32D7}" srcOrd="4" destOrd="0" presId="urn:microsoft.com/office/officeart/2005/8/layout/radial1"/>
    <dgm:cxn modelId="{A15A6CDE-5472-41C7-80E2-C5A529976837}" type="presParOf" srcId="{71940D13-82ED-4CBC-AE68-5DEFC8DD9480}" destId="{64694D0C-A8E7-44CC-93F6-DCC1C670A1A6}" srcOrd="5" destOrd="0" presId="urn:microsoft.com/office/officeart/2005/8/layout/radial1"/>
    <dgm:cxn modelId="{F5B8C073-2295-4620-9665-1B1E06AF7A95}" type="presParOf" srcId="{64694D0C-A8E7-44CC-93F6-DCC1C670A1A6}" destId="{C6F57DE5-C4D2-47DF-8408-AF9F5B274565}" srcOrd="0" destOrd="0" presId="urn:microsoft.com/office/officeart/2005/8/layout/radial1"/>
    <dgm:cxn modelId="{012B9FFE-4927-4E17-B25F-7E208AF6C79C}" type="presParOf" srcId="{71940D13-82ED-4CBC-AE68-5DEFC8DD9480}" destId="{75D1EF8C-2186-4E6E-A332-579F3C0CCF36}" srcOrd="6" destOrd="0" presId="urn:microsoft.com/office/officeart/2005/8/layout/radial1"/>
    <dgm:cxn modelId="{4AC3760A-E86A-4D70-85A7-FD7DB313EDDF}" type="presParOf" srcId="{71940D13-82ED-4CBC-AE68-5DEFC8DD9480}" destId="{8BE4F394-4F07-4FD5-AF17-D808190E09C0}" srcOrd="7" destOrd="0" presId="urn:microsoft.com/office/officeart/2005/8/layout/radial1"/>
    <dgm:cxn modelId="{9E0FC160-691D-4997-90A9-0A071E97D8D0}" type="presParOf" srcId="{8BE4F394-4F07-4FD5-AF17-D808190E09C0}" destId="{2D71A6A4-7DB8-4B85-8AFB-CCE292636EE1}" srcOrd="0" destOrd="0" presId="urn:microsoft.com/office/officeart/2005/8/layout/radial1"/>
    <dgm:cxn modelId="{FC6ACB8A-7B20-4393-AB99-5BFDEA96A354}" type="presParOf" srcId="{71940D13-82ED-4CBC-AE68-5DEFC8DD9480}" destId="{E5967FF7-513A-4A97-A70D-B7DBC7B440EA}" srcOrd="8" destOrd="0" presId="urn:microsoft.com/office/officeart/2005/8/layout/radial1"/>
    <dgm:cxn modelId="{71F1C59F-9816-4FC5-ACCD-A9E66D458354}" type="presParOf" srcId="{71940D13-82ED-4CBC-AE68-5DEFC8DD9480}" destId="{9704D9ED-647B-431D-84BF-780666AA3C79}" srcOrd="9" destOrd="0" presId="urn:microsoft.com/office/officeart/2005/8/layout/radial1"/>
    <dgm:cxn modelId="{04293D83-E715-42ED-983B-36FC41815AA3}" type="presParOf" srcId="{9704D9ED-647B-431D-84BF-780666AA3C79}" destId="{7972FAE8-3494-455B-B48F-4E1A0187FDA7}" srcOrd="0" destOrd="0" presId="urn:microsoft.com/office/officeart/2005/8/layout/radial1"/>
    <dgm:cxn modelId="{FA5573AD-8F39-4A2F-B22A-94F2E67B2431}" type="presParOf" srcId="{71940D13-82ED-4CBC-AE68-5DEFC8DD9480}" destId="{E543BDE1-78C7-42F8-833C-617C116EACD1}" srcOrd="10" destOrd="0" presId="urn:microsoft.com/office/officeart/2005/8/layout/radial1"/>
    <dgm:cxn modelId="{97AC3639-2274-434E-A854-CD5438E5C93A}" type="presParOf" srcId="{71940D13-82ED-4CBC-AE68-5DEFC8DD9480}" destId="{1CDF964F-2238-4B3C-B5D1-980384A04DF6}" srcOrd="11" destOrd="0" presId="urn:microsoft.com/office/officeart/2005/8/layout/radial1"/>
    <dgm:cxn modelId="{CDA1D616-5C76-41EB-8D11-8FEB75888E00}" type="presParOf" srcId="{1CDF964F-2238-4B3C-B5D1-980384A04DF6}" destId="{F14C9114-7691-4AFB-9950-E91C30952665}" srcOrd="0" destOrd="0" presId="urn:microsoft.com/office/officeart/2005/8/layout/radial1"/>
    <dgm:cxn modelId="{C7EDE0F6-789E-46AC-B74B-0CF3746B12EB}" type="presParOf" srcId="{71940D13-82ED-4CBC-AE68-5DEFC8DD9480}" destId="{A4F8306B-CAF5-40AB-9730-D32107A34F2B}" srcOrd="12" destOrd="0" presId="urn:microsoft.com/office/officeart/2005/8/layout/radial1"/>
    <dgm:cxn modelId="{EAC7B30A-5700-4F62-BE30-14F697EBF86A}" type="presParOf" srcId="{71940D13-82ED-4CBC-AE68-5DEFC8DD9480}" destId="{148948BE-1FDC-419A-90F9-A9EEB835A44E}" srcOrd="13" destOrd="0" presId="urn:microsoft.com/office/officeart/2005/8/layout/radial1"/>
    <dgm:cxn modelId="{0462588F-9BE4-473B-97CF-E5751FC0CE64}" type="presParOf" srcId="{148948BE-1FDC-419A-90F9-A9EEB835A44E}" destId="{48A4780B-1E16-4C96-8223-F1A92AA4EFD7}" srcOrd="0" destOrd="0" presId="urn:microsoft.com/office/officeart/2005/8/layout/radial1"/>
    <dgm:cxn modelId="{DC9F299B-FE9F-4757-8F61-C0DEF7A1DB18}" type="presParOf" srcId="{71940D13-82ED-4CBC-AE68-5DEFC8DD9480}" destId="{DB5171C3-265E-4CE1-92A6-81F2A01765E6}" srcOrd="14"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37AA35DC-D840-405A-82C0-080E8379CD8D}" type="doc">
      <dgm:prSet loTypeId="urn:microsoft.com/office/officeart/2005/8/layout/radial1" loCatId="relationship" qsTypeId="urn:microsoft.com/office/officeart/2005/8/quickstyle/simple3#1" qsCatId="simple" csTypeId="urn:microsoft.com/office/officeart/2005/8/colors/colorful3#6" csCatId="colorful" phldr="1"/>
      <dgm:spPr/>
    </dgm:pt>
    <dgm:pt modelId="{04BEA816-CB8F-40DF-BDFF-0B76831E0D91}">
      <dgm:prSet/>
      <dgm:spPr>
        <a:xfrm>
          <a:off x="2570233" y="1677820"/>
          <a:ext cx="1107933" cy="1107933"/>
        </a:xfrm>
        <a:prstGeom prst="ellipse">
          <a:avLst/>
        </a:prstGeom>
        <a:gradFill rotWithShape="0">
          <a:gsLst>
            <a:gs pos="0">
              <a:srgbClr val="C0504D">
                <a:hueOff val="0"/>
                <a:satOff val="0"/>
                <a:lumOff val="0"/>
                <a:alphaOff val="0"/>
                <a:tint val="50000"/>
                <a:satMod val="300000"/>
              </a:srgbClr>
            </a:gs>
            <a:gs pos="35000">
              <a:srgbClr val="C0504D">
                <a:hueOff val="0"/>
                <a:satOff val="0"/>
                <a:lumOff val="0"/>
                <a:alphaOff val="0"/>
                <a:tint val="37000"/>
                <a:satMod val="300000"/>
              </a:srgbClr>
            </a:gs>
            <a:gs pos="100000">
              <a:srgbClr val="C0504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R="0" algn="ctr" rtl="0">
            <a:buNone/>
          </a:pPr>
          <a:r>
            <a:rPr lang="en-GB" b="1" i="0" u="none" strike="noStrike" baseline="0" dirty="0">
              <a:solidFill>
                <a:sysClr val="windowText" lastClr="000000"/>
              </a:solidFill>
              <a:latin typeface="Segoe UI" panose="020B0502040204020203" pitchFamily="34" charset="0"/>
              <a:ea typeface="+mn-ea"/>
              <a:cs typeface="+mn-cs"/>
            </a:rPr>
            <a:t>Julia</a:t>
          </a:r>
          <a:endParaRPr lang="en-GB" dirty="0">
            <a:solidFill>
              <a:sysClr val="windowText" lastClr="000000"/>
            </a:solidFill>
            <a:latin typeface="Calibri"/>
            <a:ea typeface="+mn-ea"/>
            <a:cs typeface="+mn-cs"/>
          </a:endParaRPr>
        </a:p>
      </dgm:t>
    </dgm:pt>
    <dgm:pt modelId="{39C2AC33-D3AA-40A9-A5E2-C8BF248079DE}" type="parTrans" cxnId="{2E1C40E1-4B10-41E8-976F-55939DC40640}">
      <dgm:prSet/>
      <dgm:spPr/>
      <dgm:t>
        <a:bodyPr/>
        <a:lstStyle/>
        <a:p>
          <a:pPr algn="ctr"/>
          <a:endParaRPr lang="en-US"/>
        </a:p>
      </dgm:t>
    </dgm:pt>
    <dgm:pt modelId="{673C5C65-8C24-482D-BFD1-A4E5F332FF34}" type="sibTrans" cxnId="{2E1C40E1-4B10-41E8-976F-55939DC40640}">
      <dgm:prSet/>
      <dgm:spPr/>
      <dgm:t>
        <a:bodyPr/>
        <a:lstStyle/>
        <a:p>
          <a:pPr algn="ctr"/>
          <a:endParaRPr lang="en-US"/>
        </a:p>
      </dgm:t>
    </dgm:pt>
    <dgm:pt modelId="{4299E0F4-7275-453F-98D0-5CFE9DE69179}">
      <dgm:prSet/>
      <dgm:spPr>
        <a:xfrm>
          <a:off x="2570233" y="15467"/>
          <a:ext cx="1107933" cy="1107933"/>
        </a:xfrm>
        <a:prstGeom prst="ellipse">
          <a:avLst/>
        </a:prstGeom>
        <a:gradFill rotWithShape="0">
          <a:gsLst>
            <a:gs pos="0">
              <a:srgbClr val="9BBB59">
                <a:hueOff val="0"/>
                <a:satOff val="0"/>
                <a:lumOff val="0"/>
                <a:alphaOff val="0"/>
                <a:tint val="50000"/>
                <a:satMod val="300000"/>
              </a:srgbClr>
            </a:gs>
            <a:gs pos="35000">
              <a:srgbClr val="9BBB59">
                <a:hueOff val="0"/>
                <a:satOff val="0"/>
                <a:lumOff val="0"/>
                <a:alphaOff val="0"/>
                <a:tint val="37000"/>
                <a:satMod val="300000"/>
              </a:srgbClr>
            </a:gs>
            <a:gs pos="100000">
              <a:srgbClr val="9BBB59">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R="0" algn="ctr" rtl="0">
            <a:buNone/>
          </a:pPr>
          <a:r>
            <a:rPr lang="en-GB" b="0" i="0" u="none" strike="noStrike" baseline="0">
              <a:solidFill>
                <a:sysClr val="windowText" lastClr="000000"/>
              </a:solidFill>
              <a:latin typeface="Segoe UI" panose="020B0502040204020203" pitchFamily="34" charset="0"/>
              <a:ea typeface="+mn-ea"/>
              <a:cs typeface="+mn-cs"/>
            </a:rPr>
            <a:t>Mum</a:t>
          </a:r>
        </a:p>
        <a:p>
          <a:pPr marR="0" algn="ctr" rtl="0">
            <a:buNone/>
          </a:pPr>
          <a:r>
            <a:rPr lang="en-GB" b="0" i="0" u="none" strike="noStrike" baseline="0">
              <a:solidFill>
                <a:sysClr val="windowText" lastClr="000000"/>
              </a:solidFill>
              <a:latin typeface="Segoe UI" panose="020B0502040204020203" pitchFamily="34" charset="0"/>
              <a:ea typeface="+mn-ea"/>
              <a:cs typeface="+mn-cs"/>
            </a:rPr>
            <a:t>+</a:t>
          </a:r>
          <a:endParaRPr lang="en-GB">
            <a:solidFill>
              <a:sysClr val="windowText" lastClr="000000"/>
            </a:solidFill>
            <a:latin typeface="Calibri"/>
            <a:ea typeface="+mn-ea"/>
            <a:cs typeface="+mn-cs"/>
          </a:endParaRPr>
        </a:p>
      </dgm:t>
    </dgm:pt>
    <dgm:pt modelId="{22E3AD61-BCFD-4D32-91BB-E8650A074B97}" type="parTrans" cxnId="{349E1DA7-1281-4FC8-BB6B-650EAA460737}">
      <dgm:prSet/>
      <dgm:spPr>
        <a:xfrm rot="16200000">
          <a:off x="2846990" y="1384652"/>
          <a:ext cx="554419" cy="31916"/>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gm:spPr>
      <dgm:t>
        <a:bodyPr/>
        <a:lstStyle/>
        <a:p>
          <a:pPr algn="ctr">
            <a:buNone/>
          </a:pPr>
          <a:endParaRPr lang="en-US">
            <a:solidFill>
              <a:sysClr val="windowText" lastClr="000000">
                <a:hueOff val="0"/>
                <a:satOff val="0"/>
                <a:lumOff val="0"/>
                <a:alphaOff val="0"/>
              </a:sysClr>
            </a:solidFill>
            <a:latin typeface="Calibri"/>
            <a:ea typeface="+mn-ea"/>
            <a:cs typeface="+mn-cs"/>
          </a:endParaRPr>
        </a:p>
      </dgm:t>
    </dgm:pt>
    <dgm:pt modelId="{F9D2CDD4-91B1-4C2A-9109-FD6F4DA058A3}" type="sibTrans" cxnId="{349E1DA7-1281-4FC8-BB6B-650EAA460737}">
      <dgm:prSet/>
      <dgm:spPr/>
      <dgm:t>
        <a:bodyPr/>
        <a:lstStyle/>
        <a:p>
          <a:pPr algn="ctr"/>
          <a:endParaRPr lang="en-US"/>
        </a:p>
      </dgm:t>
    </dgm:pt>
    <dgm:pt modelId="{2EC0F582-65C6-499A-A7C1-B64FC66A4EDB}">
      <dgm:prSet/>
      <dgm:spPr>
        <a:xfrm>
          <a:off x="3869912" y="641360"/>
          <a:ext cx="1107933" cy="1107933"/>
        </a:xfrm>
        <a:prstGeom prst="ellipse">
          <a:avLst/>
        </a:prstGeom>
        <a:gradFill rotWithShape="0">
          <a:gsLst>
            <a:gs pos="0">
              <a:srgbClr val="9BBB59">
                <a:hueOff val="1875044"/>
                <a:satOff val="-2813"/>
                <a:lumOff val="-458"/>
                <a:alphaOff val="0"/>
                <a:tint val="50000"/>
                <a:satMod val="300000"/>
              </a:srgbClr>
            </a:gs>
            <a:gs pos="35000">
              <a:srgbClr val="9BBB59">
                <a:hueOff val="1875044"/>
                <a:satOff val="-2813"/>
                <a:lumOff val="-458"/>
                <a:alphaOff val="0"/>
                <a:tint val="37000"/>
                <a:satMod val="300000"/>
              </a:srgbClr>
            </a:gs>
            <a:gs pos="100000">
              <a:srgbClr val="9BBB59">
                <a:hueOff val="1875044"/>
                <a:satOff val="-2813"/>
                <a:lumOff val="-458"/>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R="0" algn="ctr" rtl="0">
            <a:buNone/>
          </a:pPr>
          <a:r>
            <a:rPr lang="en-GB" b="0" i="0" u="none" strike="noStrike" baseline="0">
              <a:solidFill>
                <a:sysClr val="windowText" lastClr="000000"/>
              </a:solidFill>
              <a:latin typeface="Segoe UI" panose="020B0502040204020203" pitchFamily="34" charset="0"/>
              <a:ea typeface="+mn-ea"/>
              <a:cs typeface="+mn-cs"/>
            </a:rPr>
            <a:t>Sister and Brother-in law (Emma &amp; Steve)</a:t>
          </a:r>
        </a:p>
        <a:p>
          <a:pPr marR="0" algn="ctr" rtl="0">
            <a:buNone/>
          </a:pPr>
          <a:r>
            <a:rPr lang="en-GB" b="0" i="0" u="none" strike="noStrike" baseline="0">
              <a:solidFill>
                <a:sysClr val="windowText" lastClr="000000"/>
              </a:solidFill>
              <a:latin typeface="Segoe UI" panose="020B0502040204020203" pitchFamily="34" charset="0"/>
              <a:ea typeface="+mn-ea"/>
              <a:cs typeface="+mn-cs"/>
            </a:rPr>
            <a:t>-/+</a:t>
          </a:r>
          <a:endParaRPr lang="en-GB">
            <a:solidFill>
              <a:sysClr val="windowText" lastClr="000000"/>
            </a:solidFill>
            <a:latin typeface="Calibri"/>
            <a:ea typeface="+mn-ea"/>
            <a:cs typeface="+mn-cs"/>
          </a:endParaRPr>
        </a:p>
      </dgm:t>
    </dgm:pt>
    <dgm:pt modelId="{17B2CB2F-AEF1-4484-9403-0D6903F48731}" type="parTrans" cxnId="{B7AF47E7-9521-4397-8FEC-B3248FC85798}">
      <dgm:prSet/>
      <dgm:spPr>
        <a:xfrm rot="19285714">
          <a:off x="3496830" y="1697599"/>
          <a:ext cx="554419" cy="31916"/>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gm:spPr>
      <dgm:t>
        <a:bodyPr/>
        <a:lstStyle/>
        <a:p>
          <a:pPr algn="ctr">
            <a:buNone/>
          </a:pPr>
          <a:endParaRPr lang="en-US">
            <a:solidFill>
              <a:sysClr val="windowText" lastClr="000000">
                <a:hueOff val="0"/>
                <a:satOff val="0"/>
                <a:lumOff val="0"/>
                <a:alphaOff val="0"/>
              </a:sysClr>
            </a:solidFill>
            <a:latin typeface="Calibri"/>
            <a:ea typeface="+mn-ea"/>
            <a:cs typeface="+mn-cs"/>
          </a:endParaRPr>
        </a:p>
      </dgm:t>
    </dgm:pt>
    <dgm:pt modelId="{244CB881-B1DE-48F9-94E9-6F16244F2C93}" type="sibTrans" cxnId="{B7AF47E7-9521-4397-8FEC-B3248FC85798}">
      <dgm:prSet/>
      <dgm:spPr/>
      <dgm:t>
        <a:bodyPr/>
        <a:lstStyle/>
        <a:p>
          <a:pPr algn="ctr"/>
          <a:endParaRPr lang="en-US"/>
        </a:p>
      </dgm:t>
    </dgm:pt>
    <dgm:pt modelId="{C8C4522E-1911-4374-8FD7-EF2019EEEEA4}">
      <dgm:prSet/>
      <dgm:spPr>
        <a:xfrm>
          <a:off x="4190907" y="2047728"/>
          <a:ext cx="1107933" cy="1107933"/>
        </a:xfrm>
        <a:prstGeom prst="ellipse">
          <a:avLst/>
        </a:prstGeom>
        <a:gradFill rotWithShape="0">
          <a:gsLst>
            <a:gs pos="0">
              <a:srgbClr val="9BBB59">
                <a:hueOff val="3750088"/>
                <a:satOff val="-5627"/>
                <a:lumOff val="-915"/>
                <a:alphaOff val="0"/>
                <a:tint val="50000"/>
                <a:satMod val="300000"/>
              </a:srgbClr>
            </a:gs>
            <a:gs pos="35000">
              <a:srgbClr val="9BBB59">
                <a:hueOff val="3750088"/>
                <a:satOff val="-5627"/>
                <a:lumOff val="-915"/>
                <a:alphaOff val="0"/>
                <a:tint val="37000"/>
                <a:satMod val="300000"/>
              </a:srgbClr>
            </a:gs>
            <a:gs pos="100000">
              <a:srgbClr val="9BBB59">
                <a:hueOff val="3750088"/>
                <a:satOff val="-5627"/>
                <a:lumOff val="-915"/>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R="0" algn="ctr" rtl="0">
            <a:buNone/>
          </a:pPr>
          <a:r>
            <a:rPr lang="en-GB" b="0" i="0" u="none" strike="noStrike" baseline="0">
              <a:solidFill>
                <a:sysClr val="windowText" lastClr="000000"/>
              </a:solidFill>
              <a:latin typeface="Segoe UI" panose="020B0502040204020203" pitchFamily="34" charset="0"/>
              <a:ea typeface="+mn-ea"/>
              <a:cs typeface="+mn-cs"/>
            </a:rPr>
            <a:t>Running club</a:t>
          </a:r>
        </a:p>
        <a:p>
          <a:pPr marR="0" algn="ctr" rtl="0">
            <a:buNone/>
          </a:pPr>
          <a:r>
            <a:rPr lang="en-GB" b="0" i="0" u="none" strike="noStrike" baseline="0">
              <a:solidFill>
                <a:sysClr val="windowText" lastClr="000000"/>
              </a:solidFill>
              <a:latin typeface="Segoe UI" panose="020B0502040204020203" pitchFamily="34" charset="0"/>
              <a:ea typeface="+mn-ea"/>
              <a:cs typeface="+mn-cs"/>
            </a:rPr>
            <a:t>+</a:t>
          </a:r>
          <a:endParaRPr lang="en-GB">
            <a:solidFill>
              <a:sysClr val="windowText" lastClr="000000"/>
            </a:solidFill>
            <a:latin typeface="Calibri"/>
            <a:ea typeface="+mn-ea"/>
            <a:cs typeface="+mn-cs"/>
          </a:endParaRPr>
        </a:p>
      </dgm:t>
    </dgm:pt>
    <dgm:pt modelId="{CBC194ED-1EBA-4121-A884-9D7081FE7C2B}" type="parTrans" cxnId="{88919147-6723-4B52-969D-904BC7FB9F60}">
      <dgm:prSet/>
      <dgm:spPr>
        <a:xfrm rot="771429">
          <a:off x="3657327" y="2400783"/>
          <a:ext cx="554419" cy="31916"/>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gm:spPr>
      <dgm:t>
        <a:bodyPr/>
        <a:lstStyle/>
        <a:p>
          <a:pPr algn="ctr">
            <a:buNone/>
          </a:pPr>
          <a:endParaRPr lang="en-US">
            <a:solidFill>
              <a:sysClr val="windowText" lastClr="000000">
                <a:hueOff val="0"/>
                <a:satOff val="0"/>
                <a:lumOff val="0"/>
                <a:alphaOff val="0"/>
              </a:sysClr>
            </a:solidFill>
            <a:latin typeface="Calibri"/>
            <a:ea typeface="+mn-ea"/>
            <a:cs typeface="+mn-cs"/>
          </a:endParaRPr>
        </a:p>
      </dgm:t>
    </dgm:pt>
    <dgm:pt modelId="{93482754-71C0-44DC-8E85-1F56DFC4C58C}" type="sibTrans" cxnId="{88919147-6723-4B52-969D-904BC7FB9F60}">
      <dgm:prSet/>
      <dgm:spPr/>
      <dgm:t>
        <a:bodyPr/>
        <a:lstStyle/>
        <a:p>
          <a:pPr algn="ctr"/>
          <a:endParaRPr lang="en-US"/>
        </a:p>
      </dgm:t>
    </dgm:pt>
    <dgm:pt modelId="{0571468A-1FD6-451C-ACD6-6595A8135A0F}">
      <dgm:prSet/>
      <dgm:spPr>
        <a:xfrm>
          <a:off x="3291501" y="3175548"/>
          <a:ext cx="1107933" cy="1107933"/>
        </a:xfrm>
        <a:prstGeom prst="ellipse">
          <a:avLst/>
        </a:prstGeom>
        <a:gradFill rotWithShape="0">
          <a:gsLst>
            <a:gs pos="0">
              <a:srgbClr val="9BBB59">
                <a:hueOff val="5625132"/>
                <a:satOff val="-8440"/>
                <a:lumOff val="-1373"/>
                <a:alphaOff val="0"/>
                <a:tint val="50000"/>
                <a:satMod val="300000"/>
              </a:srgbClr>
            </a:gs>
            <a:gs pos="35000">
              <a:srgbClr val="9BBB59">
                <a:hueOff val="5625132"/>
                <a:satOff val="-8440"/>
                <a:lumOff val="-1373"/>
                <a:alphaOff val="0"/>
                <a:tint val="37000"/>
                <a:satMod val="300000"/>
              </a:srgbClr>
            </a:gs>
            <a:gs pos="100000">
              <a:srgbClr val="9BBB59">
                <a:hueOff val="5625132"/>
                <a:satOff val="-8440"/>
                <a:lumOff val="-1373"/>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R="0" algn="ctr" rtl="0">
            <a:buNone/>
          </a:pPr>
          <a:r>
            <a:rPr lang="en-GB" dirty="0">
              <a:solidFill>
                <a:sysClr val="windowText" lastClr="000000"/>
              </a:solidFill>
              <a:latin typeface="Calibri"/>
              <a:ea typeface="+mn-ea"/>
              <a:cs typeface="+mn-cs"/>
            </a:rPr>
            <a:t>Listening to music &amp; gardening</a:t>
          </a:r>
        </a:p>
        <a:p>
          <a:pPr marR="0" algn="ctr" rtl="0">
            <a:buNone/>
          </a:pPr>
          <a:r>
            <a:rPr lang="en-GB" b="0" i="0" u="none" strike="noStrike" baseline="0" dirty="0">
              <a:solidFill>
                <a:sysClr val="windowText" lastClr="000000"/>
              </a:solidFill>
              <a:latin typeface="Segoe UI" panose="020B0502040204020203" pitchFamily="34" charset="0"/>
              <a:ea typeface="+mn-ea"/>
              <a:cs typeface="+mn-cs"/>
            </a:rPr>
            <a:t>+</a:t>
          </a:r>
          <a:endParaRPr lang="en-GB" dirty="0">
            <a:solidFill>
              <a:sysClr val="windowText" lastClr="000000"/>
            </a:solidFill>
            <a:latin typeface="Calibri"/>
            <a:ea typeface="+mn-ea"/>
            <a:cs typeface="+mn-cs"/>
          </a:endParaRPr>
        </a:p>
      </dgm:t>
    </dgm:pt>
    <dgm:pt modelId="{1383F87A-850A-42DD-B4B4-ED4E9F5FF99B}" type="parTrans" cxnId="{7DA0A1CC-B581-4EDF-9E52-A4C4153540E9}">
      <dgm:prSet/>
      <dgm:spPr>
        <a:xfrm rot="3857143">
          <a:off x="3207624" y="2964693"/>
          <a:ext cx="554419" cy="31916"/>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gm:spPr>
      <dgm:t>
        <a:bodyPr/>
        <a:lstStyle/>
        <a:p>
          <a:pPr algn="ctr">
            <a:buNone/>
          </a:pPr>
          <a:endParaRPr lang="en-US">
            <a:solidFill>
              <a:sysClr val="windowText" lastClr="000000">
                <a:hueOff val="0"/>
                <a:satOff val="0"/>
                <a:lumOff val="0"/>
                <a:alphaOff val="0"/>
              </a:sysClr>
            </a:solidFill>
            <a:latin typeface="Calibri"/>
            <a:ea typeface="+mn-ea"/>
            <a:cs typeface="+mn-cs"/>
          </a:endParaRPr>
        </a:p>
      </dgm:t>
    </dgm:pt>
    <dgm:pt modelId="{3A9E0E94-BFF5-40C0-A56A-A45C7A791301}" type="sibTrans" cxnId="{7DA0A1CC-B581-4EDF-9E52-A4C4153540E9}">
      <dgm:prSet/>
      <dgm:spPr/>
      <dgm:t>
        <a:bodyPr/>
        <a:lstStyle/>
        <a:p>
          <a:pPr algn="ctr"/>
          <a:endParaRPr lang="en-US"/>
        </a:p>
      </dgm:t>
    </dgm:pt>
    <dgm:pt modelId="{5BC9AF81-0F84-4A14-B996-C61525EB42D1}">
      <dgm:prSet/>
      <dgm:spPr>
        <a:xfrm>
          <a:off x="1848965" y="3175548"/>
          <a:ext cx="1107933" cy="1107933"/>
        </a:xfrm>
        <a:prstGeom prst="ellipse">
          <a:avLst/>
        </a:prstGeom>
        <a:gradFill rotWithShape="0">
          <a:gsLst>
            <a:gs pos="0">
              <a:srgbClr val="9BBB59">
                <a:hueOff val="7500176"/>
                <a:satOff val="-11253"/>
                <a:lumOff val="-1830"/>
                <a:alphaOff val="0"/>
                <a:tint val="50000"/>
                <a:satMod val="300000"/>
              </a:srgbClr>
            </a:gs>
            <a:gs pos="35000">
              <a:srgbClr val="9BBB59">
                <a:hueOff val="7500176"/>
                <a:satOff val="-11253"/>
                <a:lumOff val="-1830"/>
                <a:alphaOff val="0"/>
                <a:tint val="37000"/>
                <a:satMod val="300000"/>
              </a:srgbClr>
            </a:gs>
            <a:gs pos="100000">
              <a:srgbClr val="9BBB59">
                <a:hueOff val="7500176"/>
                <a:satOff val="-11253"/>
                <a:lumOff val="-183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R="0" algn="ctr" rtl="0">
            <a:buNone/>
          </a:pPr>
          <a:r>
            <a:rPr lang="en-GB" b="0" i="0" u="none" strike="noStrike" baseline="0">
              <a:solidFill>
                <a:sysClr val="windowText" lastClr="000000"/>
              </a:solidFill>
              <a:latin typeface="Segoe UI" panose="020B0502040204020203" pitchFamily="34" charset="0"/>
              <a:ea typeface="+mn-ea"/>
              <a:cs typeface="+mn-cs"/>
            </a:rPr>
            <a:t>GP, Dr Barnes</a:t>
          </a:r>
        </a:p>
        <a:p>
          <a:pPr marR="0" algn="ctr" rtl="0">
            <a:buNone/>
          </a:pPr>
          <a:r>
            <a:rPr lang="en-GB" b="0" i="0" u="none" strike="noStrike" baseline="0">
              <a:solidFill>
                <a:sysClr val="windowText" lastClr="000000"/>
              </a:solidFill>
              <a:latin typeface="Segoe UI" panose="020B0502040204020203" pitchFamily="34" charset="0"/>
              <a:ea typeface="+mn-ea"/>
              <a:cs typeface="+mn-cs"/>
            </a:rPr>
            <a:t>+/-</a:t>
          </a:r>
          <a:endParaRPr lang="en-GB">
            <a:solidFill>
              <a:sysClr val="windowText" lastClr="000000"/>
            </a:solidFill>
            <a:latin typeface="Calibri"/>
            <a:ea typeface="+mn-ea"/>
            <a:cs typeface="+mn-cs"/>
          </a:endParaRPr>
        </a:p>
      </dgm:t>
    </dgm:pt>
    <dgm:pt modelId="{578ED299-9C74-4C4B-B3FF-FF33A5A61F09}" type="parTrans" cxnId="{AB66ABDF-46DB-4242-86D0-4F6B8EC33BBC}">
      <dgm:prSet/>
      <dgm:spPr>
        <a:xfrm rot="6942857">
          <a:off x="2486356" y="2964693"/>
          <a:ext cx="554419" cy="31916"/>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gm:spPr>
      <dgm:t>
        <a:bodyPr/>
        <a:lstStyle/>
        <a:p>
          <a:pPr algn="ctr">
            <a:buNone/>
          </a:pPr>
          <a:endParaRPr lang="en-US">
            <a:solidFill>
              <a:sysClr val="windowText" lastClr="000000">
                <a:hueOff val="0"/>
                <a:satOff val="0"/>
                <a:lumOff val="0"/>
                <a:alphaOff val="0"/>
              </a:sysClr>
            </a:solidFill>
            <a:latin typeface="Calibri"/>
            <a:ea typeface="+mn-ea"/>
            <a:cs typeface="+mn-cs"/>
          </a:endParaRPr>
        </a:p>
      </dgm:t>
    </dgm:pt>
    <dgm:pt modelId="{BBC6B606-D823-4FD8-96BC-186F1B6B143D}" type="sibTrans" cxnId="{AB66ABDF-46DB-4242-86D0-4F6B8EC33BBC}">
      <dgm:prSet/>
      <dgm:spPr/>
      <dgm:t>
        <a:bodyPr/>
        <a:lstStyle/>
        <a:p>
          <a:pPr algn="ctr"/>
          <a:endParaRPr lang="en-US"/>
        </a:p>
      </dgm:t>
    </dgm:pt>
    <dgm:pt modelId="{658DE47E-2CCC-4999-8348-B5D822E800A2}">
      <dgm:prSet/>
      <dgm:spPr>
        <a:xfrm>
          <a:off x="949559" y="2047728"/>
          <a:ext cx="1107933" cy="1107933"/>
        </a:xfrm>
        <a:prstGeom prst="ellipse">
          <a:avLst/>
        </a:prstGeom>
        <a:gradFill rotWithShape="0">
          <a:gsLst>
            <a:gs pos="0">
              <a:srgbClr val="9BBB59">
                <a:hueOff val="9375220"/>
                <a:satOff val="-14067"/>
                <a:lumOff val="-2288"/>
                <a:alphaOff val="0"/>
                <a:tint val="50000"/>
                <a:satMod val="300000"/>
              </a:srgbClr>
            </a:gs>
            <a:gs pos="35000">
              <a:srgbClr val="9BBB59">
                <a:hueOff val="9375220"/>
                <a:satOff val="-14067"/>
                <a:lumOff val="-2288"/>
                <a:alphaOff val="0"/>
                <a:tint val="37000"/>
                <a:satMod val="300000"/>
              </a:srgbClr>
            </a:gs>
            <a:gs pos="100000">
              <a:srgbClr val="9BBB59">
                <a:hueOff val="9375220"/>
                <a:satOff val="-14067"/>
                <a:lumOff val="-2288"/>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R="0" algn="ctr" rtl="0">
            <a:buNone/>
          </a:pPr>
          <a:r>
            <a:rPr lang="en-GB" b="0" i="0" u="none" strike="noStrike" baseline="0">
              <a:solidFill>
                <a:sysClr val="windowText" lastClr="000000"/>
              </a:solidFill>
              <a:latin typeface="Segoe UI" panose="020B0502040204020203" pitchFamily="34" charset="0"/>
              <a:ea typeface="+mn-ea"/>
              <a:cs typeface="+mn-cs"/>
            </a:rPr>
            <a:t>Manager at work, John</a:t>
          </a:r>
        </a:p>
        <a:p>
          <a:pPr marR="0" algn="ctr" rtl="0">
            <a:buNone/>
          </a:pPr>
          <a:r>
            <a:rPr lang="en-GB" b="0" i="0" u="none" strike="noStrike" baseline="0">
              <a:solidFill>
                <a:sysClr val="windowText" lastClr="000000"/>
              </a:solidFill>
              <a:latin typeface="Segoe UI" panose="020B0502040204020203" pitchFamily="34" charset="0"/>
              <a:ea typeface="+mn-ea"/>
              <a:cs typeface="+mn-cs"/>
            </a:rPr>
            <a:t>+</a:t>
          </a:r>
          <a:endParaRPr lang="en-GB">
            <a:solidFill>
              <a:sysClr val="windowText" lastClr="000000"/>
            </a:solidFill>
            <a:latin typeface="Calibri"/>
            <a:ea typeface="+mn-ea"/>
            <a:cs typeface="+mn-cs"/>
          </a:endParaRPr>
        </a:p>
      </dgm:t>
    </dgm:pt>
    <dgm:pt modelId="{B9CE74BF-A847-49B4-97BA-81319C5CBD5C}" type="parTrans" cxnId="{4346974F-932F-4004-903F-2162C183593D}">
      <dgm:prSet/>
      <dgm:spPr>
        <a:xfrm rot="10028571">
          <a:off x="2036653" y="2400783"/>
          <a:ext cx="554419" cy="31916"/>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gm:spPr>
      <dgm:t>
        <a:bodyPr/>
        <a:lstStyle/>
        <a:p>
          <a:pPr algn="ctr">
            <a:buNone/>
          </a:pPr>
          <a:endParaRPr lang="en-US">
            <a:solidFill>
              <a:sysClr val="windowText" lastClr="000000">
                <a:hueOff val="0"/>
                <a:satOff val="0"/>
                <a:lumOff val="0"/>
                <a:alphaOff val="0"/>
              </a:sysClr>
            </a:solidFill>
            <a:latin typeface="Calibri"/>
            <a:ea typeface="+mn-ea"/>
            <a:cs typeface="+mn-cs"/>
          </a:endParaRPr>
        </a:p>
      </dgm:t>
    </dgm:pt>
    <dgm:pt modelId="{4FB416F7-4765-4F6F-BC20-EE4B299949D6}" type="sibTrans" cxnId="{4346974F-932F-4004-903F-2162C183593D}">
      <dgm:prSet/>
      <dgm:spPr/>
      <dgm:t>
        <a:bodyPr/>
        <a:lstStyle/>
        <a:p>
          <a:pPr algn="ctr"/>
          <a:endParaRPr lang="en-US"/>
        </a:p>
      </dgm:t>
    </dgm:pt>
    <dgm:pt modelId="{16E0586F-0FDD-425F-902F-F9649026C63C}">
      <dgm:prSet/>
      <dgm:spPr>
        <a:xfrm>
          <a:off x="1270553" y="641360"/>
          <a:ext cx="1107933" cy="1107933"/>
        </a:xfrm>
        <a:prstGeom prst="ellipse">
          <a:avLst/>
        </a:prstGeom>
        <a:gradFill rotWithShape="0">
          <a:gsLst>
            <a:gs pos="0">
              <a:srgbClr val="9BBB59">
                <a:hueOff val="11250264"/>
                <a:satOff val="-16880"/>
                <a:lumOff val="-2745"/>
                <a:alphaOff val="0"/>
                <a:tint val="50000"/>
                <a:satMod val="300000"/>
              </a:srgbClr>
            </a:gs>
            <a:gs pos="35000">
              <a:srgbClr val="9BBB59">
                <a:hueOff val="11250264"/>
                <a:satOff val="-16880"/>
                <a:lumOff val="-2745"/>
                <a:alphaOff val="0"/>
                <a:tint val="37000"/>
                <a:satMod val="300000"/>
              </a:srgbClr>
            </a:gs>
            <a:gs pos="100000">
              <a:srgbClr val="9BBB59">
                <a:hueOff val="11250264"/>
                <a:satOff val="-16880"/>
                <a:lumOff val="-2745"/>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gm:spPr>
      <dgm:t>
        <a:bodyPr/>
        <a:lstStyle/>
        <a:p>
          <a:pPr marR="0" algn="ctr" rtl="0">
            <a:buNone/>
          </a:pPr>
          <a:r>
            <a:rPr lang="en-GB" b="0" i="0" u="none" strike="noStrike" baseline="0">
              <a:solidFill>
                <a:sysClr val="windowText" lastClr="000000"/>
              </a:solidFill>
              <a:latin typeface="Segoe UI" panose="020B0502040204020203" pitchFamily="34" charset="0"/>
              <a:ea typeface="+mn-ea"/>
              <a:cs typeface="+mn-cs"/>
            </a:rPr>
            <a:t>Friend, Liz</a:t>
          </a:r>
        </a:p>
        <a:p>
          <a:pPr marR="0" algn="ctr" rtl="0">
            <a:buNone/>
          </a:pPr>
          <a:r>
            <a:rPr lang="en-GB" b="0" i="0" u="none" strike="noStrike" baseline="0">
              <a:solidFill>
                <a:sysClr val="windowText" lastClr="000000"/>
              </a:solidFill>
              <a:latin typeface="Segoe UI" panose="020B0502040204020203" pitchFamily="34" charset="0"/>
              <a:ea typeface="+mn-ea"/>
              <a:cs typeface="+mn-cs"/>
            </a:rPr>
            <a:t>+/</a:t>
          </a:r>
          <a:r>
            <a:rPr lang="en-GB">
              <a:solidFill>
                <a:sysClr val="windowText" lastClr="000000"/>
              </a:solidFill>
              <a:latin typeface="Calibri"/>
              <a:ea typeface="+mn-ea"/>
              <a:cs typeface="+mn-cs"/>
            </a:rPr>
            <a:t>-</a:t>
          </a:r>
        </a:p>
      </dgm:t>
    </dgm:pt>
    <dgm:pt modelId="{4D527846-3808-457A-B056-4226F7423FE8}" type="parTrans" cxnId="{1CB54D48-492C-4C5E-82C1-EEEF76F3FC6C}">
      <dgm:prSet/>
      <dgm:spPr>
        <a:xfrm rot="13114286">
          <a:off x="2197150" y="1697599"/>
          <a:ext cx="554419" cy="31916"/>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gm:spPr>
      <dgm:t>
        <a:bodyPr/>
        <a:lstStyle/>
        <a:p>
          <a:pPr algn="ctr">
            <a:buNone/>
          </a:pPr>
          <a:endParaRPr lang="en-US">
            <a:solidFill>
              <a:sysClr val="windowText" lastClr="000000">
                <a:hueOff val="0"/>
                <a:satOff val="0"/>
                <a:lumOff val="0"/>
                <a:alphaOff val="0"/>
              </a:sysClr>
            </a:solidFill>
            <a:latin typeface="Calibri"/>
            <a:ea typeface="+mn-ea"/>
            <a:cs typeface="+mn-cs"/>
          </a:endParaRPr>
        </a:p>
      </dgm:t>
    </dgm:pt>
    <dgm:pt modelId="{876965B9-0ABB-4D0C-9F05-A0F3AAD59327}" type="sibTrans" cxnId="{1CB54D48-492C-4C5E-82C1-EEEF76F3FC6C}">
      <dgm:prSet/>
      <dgm:spPr/>
      <dgm:t>
        <a:bodyPr/>
        <a:lstStyle/>
        <a:p>
          <a:pPr algn="ctr"/>
          <a:endParaRPr lang="en-US"/>
        </a:p>
      </dgm:t>
    </dgm:pt>
    <dgm:pt modelId="{71940D13-82ED-4CBC-AE68-5DEFC8DD9480}" type="pres">
      <dgm:prSet presAssocID="{37AA35DC-D840-405A-82C0-080E8379CD8D}" presName="cycle" presStyleCnt="0">
        <dgm:presLayoutVars>
          <dgm:chMax val="1"/>
          <dgm:dir/>
          <dgm:animLvl val="ctr"/>
          <dgm:resizeHandles val="exact"/>
        </dgm:presLayoutVars>
      </dgm:prSet>
      <dgm:spPr/>
    </dgm:pt>
    <dgm:pt modelId="{F04138A2-9D88-4DA4-A49D-88AC2D84C6E2}" type="pres">
      <dgm:prSet presAssocID="{04BEA816-CB8F-40DF-BDFF-0B76831E0D91}" presName="centerShape" presStyleLbl="node0" presStyleIdx="0" presStyleCnt="1"/>
      <dgm:spPr/>
    </dgm:pt>
    <dgm:pt modelId="{E6D2A186-D1BF-464F-9E67-4843A79AFF16}" type="pres">
      <dgm:prSet presAssocID="{22E3AD61-BCFD-4D32-91BB-E8650A074B97}" presName="Name9" presStyleLbl="parChTrans1D2" presStyleIdx="0" presStyleCnt="7"/>
      <dgm:spPr/>
    </dgm:pt>
    <dgm:pt modelId="{D4222BEB-E03C-4F69-B8F6-52CD5E77B58A}" type="pres">
      <dgm:prSet presAssocID="{22E3AD61-BCFD-4D32-91BB-E8650A074B97}" presName="connTx" presStyleLbl="parChTrans1D2" presStyleIdx="0" presStyleCnt="7"/>
      <dgm:spPr/>
    </dgm:pt>
    <dgm:pt modelId="{6197DBC0-1BFD-4C96-ACF6-AB776440869A}" type="pres">
      <dgm:prSet presAssocID="{4299E0F4-7275-453F-98D0-5CFE9DE69179}" presName="node" presStyleLbl="node1" presStyleIdx="0" presStyleCnt="7">
        <dgm:presLayoutVars>
          <dgm:bulletEnabled val="1"/>
        </dgm:presLayoutVars>
      </dgm:prSet>
      <dgm:spPr/>
    </dgm:pt>
    <dgm:pt modelId="{1F06E9BD-76B6-459F-BE42-C9EDE25B73E0}" type="pres">
      <dgm:prSet presAssocID="{17B2CB2F-AEF1-4484-9403-0D6903F48731}" presName="Name9" presStyleLbl="parChTrans1D2" presStyleIdx="1" presStyleCnt="7"/>
      <dgm:spPr/>
    </dgm:pt>
    <dgm:pt modelId="{37C4722F-82F4-4D58-96CE-78828DA72BF0}" type="pres">
      <dgm:prSet presAssocID="{17B2CB2F-AEF1-4484-9403-0D6903F48731}" presName="connTx" presStyleLbl="parChTrans1D2" presStyleIdx="1" presStyleCnt="7"/>
      <dgm:spPr/>
    </dgm:pt>
    <dgm:pt modelId="{AA7A4058-2B66-479D-B92B-03B23C1A32D7}" type="pres">
      <dgm:prSet presAssocID="{2EC0F582-65C6-499A-A7C1-B64FC66A4EDB}" presName="node" presStyleLbl="node1" presStyleIdx="1" presStyleCnt="7">
        <dgm:presLayoutVars>
          <dgm:bulletEnabled val="1"/>
        </dgm:presLayoutVars>
      </dgm:prSet>
      <dgm:spPr/>
    </dgm:pt>
    <dgm:pt modelId="{64694D0C-A8E7-44CC-93F6-DCC1C670A1A6}" type="pres">
      <dgm:prSet presAssocID="{CBC194ED-1EBA-4121-A884-9D7081FE7C2B}" presName="Name9" presStyleLbl="parChTrans1D2" presStyleIdx="2" presStyleCnt="7"/>
      <dgm:spPr/>
    </dgm:pt>
    <dgm:pt modelId="{C6F57DE5-C4D2-47DF-8408-AF9F5B274565}" type="pres">
      <dgm:prSet presAssocID="{CBC194ED-1EBA-4121-A884-9D7081FE7C2B}" presName="connTx" presStyleLbl="parChTrans1D2" presStyleIdx="2" presStyleCnt="7"/>
      <dgm:spPr/>
    </dgm:pt>
    <dgm:pt modelId="{75D1EF8C-2186-4E6E-A332-579F3C0CCF36}" type="pres">
      <dgm:prSet presAssocID="{C8C4522E-1911-4374-8FD7-EF2019EEEEA4}" presName="node" presStyleLbl="node1" presStyleIdx="2" presStyleCnt="7">
        <dgm:presLayoutVars>
          <dgm:bulletEnabled val="1"/>
        </dgm:presLayoutVars>
      </dgm:prSet>
      <dgm:spPr/>
    </dgm:pt>
    <dgm:pt modelId="{8BE4F394-4F07-4FD5-AF17-D808190E09C0}" type="pres">
      <dgm:prSet presAssocID="{1383F87A-850A-42DD-B4B4-ED4E9F5FF99B}" presName="Name9" presStyleLbl="parChTrans1D2" presStyleIdx="3" presStyleCnt="7"/>
      <dgm:spPr/>
    </dgm:pt>
    <dgm:pt modelId="{2D71A6A4-7DB8-4B85-8AFB-CCE292636EE1}" type="pres">
      <dgm:prSet presAssocID="{1383F87A-850A-42DD-B4B4-ED4E9F5FF99B}" presName="connTx" presStyleLbl="parChTrans1D2" presStyleIdx="3" presStyleCnt="7"/>
      <dgm:spPr/>
    </dgm:pt>
    <dgm:pt modelId="{E5967FF7-513A-4A97-A70D-B7DBC7B440EA}" type="pres">
      <dgm:prSet presAssocID="{0571468A-1FD6-451C-ACD6-6595A8135A0F}" presName="node" presStyleLbl="node1" presStyleIdx="3" presStyleCnt="7">
        <dgm:presLayoutVars>
          <dgm:bulletEnabled val="1"/>
        </dgm:presLayoutVars>
      </dgm:prSet>
      <dgm:spPr/>
    </dgm:pt>
    <dgm:pt modelId="{9704D9ED-647B-431D-84BF-780666AA3C79}" type="pres">
      <dgm:prSet presAssocID="{578ED299-9C74-4C4B-B3FF-FF33A5A61F09}" presName="Name9" presStyleLbl="parChTrans1D2" presStyleIdx="4" presStyleCnt="7"/>
      <dgm:spPr/>
    </dgm:pt>
    <dgm:pt modelId="{7972FAE8-3494-455B-B48F-4E1A0187FDA7}" type="pres">
      <dgm:prSet presAssocID="{578ED299-9C74-4C4B-B3FF-FF33A5A61F09}" presName="connTx" presStyleLbl="parChTrans1D2" presStyleIdx="4" presStyleCnt="7"/>
      <dgm:spPr/>
    </dgm:pt>
    <dgm:pt modelId="{E543BDE1-78C7-42F8-833C-617C116EACD1}" type="pres">
      <dgm:prSet presAssocID="{5BC9AF81-0F84-4A14-B996-C61525EB42D1}" presName="node" presStyleLbl="node1" presStyleIdx="4" presStyleCnt="7">
        <dgm:presLayoutVars>
          <dgm:bulletEnabled val="1"/>
        </dgm:presLayoutVars>
      </dgm:prSet>
      <dgm:spPr/>
    </dgm:pt>
    <dgm:pt modelId="{1CDF964F-2238-4B3C-B5D1-980384A04DF6}" type="pres">
      <dgm:prSet presAssocID="{B9CE74BF-A847-49B4-97BA-81319C5CBD5C}" presName="Name9" presStyleLbl="parChTrans1D2" presStyleIdx="5" presStyleCnt="7"/>
      <dgm:spPr/>
    </dgm:pt>
    <dgm:pt modelId="{F14C9114-7691-4AFB-9950-E91C30952665}" type="pres">
      <dgm:prSet presAssocID="{B9CE74BF-A847-49B4-97BA-81319C5CBD5C}" presName="connTx" presStyleLbl="parChTrans1D2" presStyleIdx="5" presStyleCnt="7"/>
      <dgm:spPr/>
    </dgm:pt>
    <dgm:pt modelId="{A4F8306B-CAF5-40AB-9730-D32107A34F2B}" type="pres">
      <dgm:prSet presAssocID="{658DE47E-2CCC-4999-8348-B5D822E800A2}" presName="node" presStyleLbl="node1" presStyleIdx="5" presStyleCnt="7">
        <dgm:presLayoutVars>
          <dgm:bulletEnabled val="1"/>
        </dgm:presLayoutVars>
      </dgm:prSet>
      <dgm:spPr/>
    </dgm:pt>
    <dgm:pt modelId="{148948BE-1FDC-419A-90F9-A9EEB835A44E}" type="pres">
      <dgm:prSet presAssocID="{4D527846-3808-457A-B056-4226F7423FE8}" presName="Name9" presStyleLbl="parChTrans1D2" presStyleIdx="6" presStyleCnt="7"/>
      <dgm:spPr/>
    </dgm:pt>
    <dgm:pt modelId="{48A4780B-1E16-4C96-8223-F1A92AA4EFD7}" type="pres">
      <dgm:prSet presAssocID="{4D527846-3808-457A-B056-4226F7423FE8}" presName="connTx" presStyleLbl="parChTrans1D2" presStyleIdx="6" presStyleCnt="7"/>
      <dgm:spPr/>
    </dgm:pt>
    <dgm:pt modelId="{DB5171C3-265E-4CE1-92A6-81F2A01765E6}" type="pres">
      <dgm:prSet presAssocID="{16E0586F-0FDD-425F-902F-F9649026C63C}" presName="node" presStyleLbl="node1" presStyleIdx="6" presStyleCnt="7">
        <dgm:presLayoutVars>
          <dgm:bulletEnabled val="1"/>
        </dgm:presLayoutVars>
      </dgm:prSet>
      <dgm:spPr/>
    </dgm:pt>
  </dgm:ptLst>
  <dgm:cxnLst>
    <dgm:cxn modelId="{90B9070C-5C2E-4D3B-A637-2E0E8B008662}" type="presOf" srcId="{4D527846-3808-457A-B056-4226F7423FE8}" destId="{148948BE-1FDC-419A-90F9-A9EEB835A44E}" srcOrd="0" destOrd="0" presId="urn:microsoft.com/office/officeart/2005/8/layout/radial1"/>
    <dgm:cxn modelId="{A1B0EA10-E8CF-42F0-995D-8AE76D69CE59}" type="presOf" srcId="{C8C4522E-1911-4374-8FD7-EF2019EEEEA4}" destId="{75D1EF8C-2186-4E6E-A332-579F3C0CCF36}" srcOrd="0" destOrd="0" presId="urn:microsoft.com/office/officeart/2005/8/layout/radial1"/>
    <dgm:cxn modelId="{6AD56518-4B6A-47F5-8E21-46B663AC4C07}" type="presOf" srcId="{22E3AD61-BCFD-4D32-91BB-E8650A074B97}" destId="{E6D2A186-D1BF-464F-9E67-4843A79AFF16}" srcOrd="0" destOrd="0" presId="urn:microsoft.com/office/officeart/2005/8/layout/radial1"/>
    <dgm:cxn modelId="{6DF02227-D9F5-415A-B030-77AC7A1F0CA8}" type="presOf" srcId="{4299E0F4-7275-453F-98D0-5CFE9DE69179}" destId="{6197DBC0-1BFD-4C96-ACF6-AB776440869A}" srcOrd="0" destOrd="0" presId="urn:microsoft.com/office/officeart/2005/8/layout/radial1"/>
    <dgm:cxn modelId="{F484A42A-3542-4E2B-ADDE-B2BA9FD59D1F}" type="presOf" srcId="{B9CE74BF-A847-49B4-97BA-81319C5CBD5C}" destId="{1CDF964F-2238-4B3C-B5D1-980384A04DF6}" srcOrd="0" destOrd="0" presId="urn:microsoft.com/office/officeart/2005/8/layout/radial1"/>
    <dgm:cxn modelId="{C4BE692E-602F-4C0F-AAB0-C586C8C3584C}" type="presOf" srcId="{5BC9AF81-0F84-4A14-B996-C61525EB42D1}" destId="{E543BDE1-78C7-42F8-833C-617C116EACD1}" srcOrd="0" destOrd="0" presId="urn:microsoft.com/office/officeart/2005/8/layout/radial1"/>
    <dgm:cxn modelId="{D11BCA5F-6B60-48E7-895E-170DBCACCE71}" type="presOf" srcId="{0571468A-1FD6-451C-ACD6-6595A8135A0F}" destId="{E5967FF7-513A-4A97-A70D-B7DBC7B440EA}" srcOrd="0" destOrd="0" presId="urn:microsoft.com/office/officeart/2005/8/layout/radial1"/>
    <dgm:cxn modelId="{88919147-6723-4B52-969D-904BC7FB9F60}" srcId="{04BEA816-CB8F-40DF-BDFF-0B76831E0D91}" destId="{C8C4522E-1911-4374-8FD7-EF2019EEEEA4}" srcOrd="2" destOrd="0" parTransId="{CBC194ED-1EBA-4121-A884-9D7081FE7C2B}" sibTransId="{93482754-71C0-44DC-8E85-1F56DFC4C58C}"/>
    <dgm:cxn modelId="{1CB54D48-492C-4C5E-82C1-EEEF76F3FC6C}" srcId="{04BEA816-CB8F-40DF-BDFF-0B76831E0D91}" destId="{16E0586F-0FDD-425F-902F-F9649026C63C}" srcOrd="6" destOrd="0" parTransId="{4D527846-3808-457A-B056-4226F7423FE8}" sibTransId="{876965B9-0ABB-4D0C-9F05-A0F3AAD59327}"/>
    <dgm:cxn modelId="{A746D368-99A3-42ED-8C45-848F5795EC78}" type="presOf" srcId="{17B2CB2F-AEF1-4484-9403-0D6903F48731}" destId="{37C4722F-82F4-4D58-96CE-78828DA72BF0}" srcOrd="1" destOrd="0" presId="urn:microsoft.com/office/officeart/2005/8/layout/radial1"/>
    <dgm:cxn modelId="{D85B3C4A-EFC6-4FD6-9599-C5A499449DCE}" type="presOf" srcId="{B9CE74BF-A847-49B4-97BA-81319C5CBD5C}" destId="{F14C9114-7691-4AFB-9950-E91C30952665}" srcOrd="1" destOrd="0" presId="urn:microsoft.com/office/officeart/2005/8/layout/radial1"/>
    <dgm:cxn modelId="{4346974F-932F-4004-903F-2162C183593D}" srcId="{04BEA816-CB8F-40DF-BDFF-0B76831E0D91}" destId="{658DE47E-2CCC-4999-8348-B5D822E800A2}" srcOrd="5" destOrd="0" parTransId="{B9CE74BF-A847-49B4-97BA-81319C5CBD5C}" sibTransId="{4FB416F7-4765-4F6F-BC20-EE4B299949D6}"/>
    <dgm:cxn modelId="{39C55B70-3E75-4E9E-AF33-244C32CC560A}" type="presOf" srcId="{578ED299-9C74-4C4B-B3FF-FF33A5A61F09}" destId="{7972FAE8-3494-455B-B48F-4E1A0187FDA7}" srcOrd="1" destOrd="0" presId="urn:microsoft.com/office/officeart/2005/8/layout/radial1"/>
    <dgm:cxn modelId="{94E12555-7BC3-4415-BCE1-14ECAE06D046}" type="presOf" srcId="{22E3AD61-BCFD-4D32-91BB-E8650A074B97}" destId="{D4222BEB-E03C-4F69-B8F6-52CD5E77B58A}" srcOrd="1" destOrd="0" presId="urn:microsoft.com/office/officeart/2005/8/layout/radial1"/>
    <dgm:cxn modelId="{71AC9681-BF0A-461B-9A61-2043838EF09C}" type="presOf" srcId="{1383F87A-850A-42DD-B4B4-ED4E9F5FF99B}" destId="{2D71A6A4-7DB8-4B85-8AFB-CCE292636EE1}" srcOrd="1" destOrd="0" presId="urn:microsoft.com/office/officeart/2005/8/layout/radial1"/>
    <dgm:cxn modelId="{94B4B28F-CD6B-4CBC-99DE-A400AB349468}" type="presOf" srcId="{17B2CB2F-AEF1-4484-9403-0D6903F48731}" destId="{1F06E9BD-76B6-459F-BE42-C9EDE25B73E0}" srcOrd="0" destOrd="0" presId="urn:microsoft.com/office/officeart/2005/8/layout/radial1"/>
    <dgm:cxn modelId="{8CC01195-EE61-4AE7-B0FE-0C2F54E4F7E0}" type="presOf" srcId="{04BEA816-CB8F-40DF-BDFF-0B76831E0D91}" destId="{F04138A2-9D88-4DA4-A49D-88AC2D84C6E2}" srcOrd="0" destOrd="0" presId="urn:microsoft.com/office/officeart/2005/8/layout/radial1"/>
    <dgm:cxn modelId="{87465EA0-9F3F-4727-93F4-F73FDF3AA2B6}" type="presOf" srcId="{658DE47E-2CCC-4999-8348-B5D822E800A2}" destId="{A4F8306B-CAF5-40AB-9730-D32107A34F2B}" srcOrd="0" destOrd="0" presId="urn:microsoft.com/office/officeart/2005/8/layout/radial1"/>
    <dgm:cxn modelId="{942377A0-7E81-4BD9-898C-4AD41FF72D73}" type="presOf" srcId="{578ED299-9C74-4C4B-B3FF-FF33A5A61F09}" destId="{9704D9ED-647B-431D-84BF-780666AA3C79}" srcOrd="0" destOrd="0" presId="urn:microsoft.com/office/officeart/2005/8/layout/radial1"/>
    <dgm:cxn modelId="{349E1DA7-1281-4FC8-BB6B-650EAA460737}" srcId="{04BEA816-CB8F-40DF-BDFF-0B76831E0D91}" destId="{4299E0F4-7275-453F-98D0-5CFE9DE69179}" srcOrd="0" destOrd="0" parTransId="{22E3AD61-BCFD-4D32-91BB-E8650A074B97}" sibTransId="{F9D2CDD4-91B1-4C2A-9109-FD6F4DA058A3}"/>
    <dgm:cxn modelId="{61CE48AC-6069-4EE5-AC80-0377B5F6DE58}" type="presOf" srcId="{16E0586F-0FDD-425F-902F-F9649026C63C}" destId="{DB5171C3-265E-4CE1-92A6-81F2A01765E6}" srcOrd="0" destOrd="0" presId="urn:microsoft.com/office/officeart/2005/8/layout/radial1"/>
    <dgm:cxn modelId="{99787EB2-3ED0-4B7C-BCDA-1194E6340F86}" type="presOf" srcId="{4D527846-3808-457A-B056-4226F7423FE8}" destId="{48A4780B-1E16-4C96-8223-F1A92AA4EFD7}" srcOrd="1" destOrd="0" presId="urn:microsoft.com/office/officeart/2005/8/layout/radial1"/>
    <dgm:cxn modelId="{A9AD79C0-2E97-431C-88F6-423ED0F954C2}" type="presOf" srcId="{1383F87A-850A-42DD-B4B4-ED4E9F5FF99B}" destId="{8BE4F394-4F07-4FD5-AF17-D808190E09C0}" srcOrd="0" destOrd="0" presId="urn:microsoft.com/office/officeart/2005/8/layout/radial1"/>
    <dgm:cxn modelId="{7DA0A1CC-B581-4EDF-9E52-A4C4153540E9}" srcId="{04BEA816-CB8F-40DF-BDFF-0B76831E0D91}" destId="{0571468A-1FD6-451C-ACD6-6595A8135A0F}" srcOrd="3" destOrd="0" parTransId="{1383F87A-850A-42DD-B4B4-ED4E9F5FF99B}" sibTransId="{3A9E0E94-BFF5-40C0-A56A-A45C7A791301}"/>
    <dgm:cxn modelId="{CDC5B4D3-ABB3-4AB7-B3BB-88A9D8F3C9DF}" type="presOf" srcId="{CBC194ED-1EBA-4121-A884-9D7081FE7C2B}" destId="{64694D0C-A8E7-44CC-93F6-DCC1C670A1A6}" srcOrd="0" destOrd="0" presId="urn:microsoft.com/office/officeart/2005/8/layout/radial1"/>
    <dgm:cxn modelId="{AB66ABDF-46DB-4242-86D0-4F6B8EC33BBC}" srcId="{04BEA816-CB8F-40DF-BDFF-0B76831E0D91}" destId="{5BC9AF81-0F84-4A14-B996-C61525EB42D1}" srcOrd="4" destOrd="0" parTransId="{578ED299-9C74-4C4B-B3FF-FF33A5A61F09}" sibTransId="{BBC6B606-D823-4FD8-96BC-186F1B6B143D}"/>
    <dgm:cxn modelId="{5707F4DF-C22F-4BE1-881E-69A8899E81F2}" type="presOf" srcId="{37AA35DC-D840-405A-82C0-080E8379CD8D}" destId="{71940D13-82ED-4CBC-AE68-5DEFC8DD9480}" srcOrd="0" destOrd="0" presId="urn:microsoft.com/office/officeart/2005/8/layout/radial1"/>
    <dgm:cxn modelId="{2E1C40E1-4B10-41E8-976F-55939DC40640}" srcId="{37AA35DC-D840-405A-82C0-080E8379CD8D}" destId="{04BEA816-CB8F-40DF-BDFF-0B76831E0D91}" srcOrd="0" destOrd="0" parTransId="{39C2AC33-D3AA-40A9-A5E2-C8BF248079DE}" sibTransId="{673C5C65-8C24-482D-BFD1-A4E5F332FF34}"/>
    <dgm:cxn modelId="{B7AF47E7-9521-4397-8FEC-B3248FC85798}" srcId="{04BEA816-CB8F-40DF-BDFF-0B76831E0D91}" destId="{2EC0F582-65C6-499A-A7C1-B64FC66A4EDB}" srcOrd="1" destOrd="0" parTransId="{17B2CB2F-AEF1-4484-9403-0D6903F48731}" sibTransId="{244CB881-B1DE-48F9-94E9-6F16244F2C93}"/>
    <dgm:cxn modelId="{5F85B1F8-CECF-4CA0-8D99-78BC291C1EEF}" type="presOf" srcId="{CBC194ED-1EBA-4121-A884-9D7081FE7C2B}" destId="{C6F57DE5-C4D2-47DF-8408-AF9F5B274565}" srcOrd="1" destOrd="0" presId="urn:microsoft.com/office/officeart/2005/8/layout/radial1"/>
    <dgm:cxn modelId="{ED6195FB-FD58-46D8-9EF9-C61B6A45D5D2}" type="presOf" srcId="{2EC0F582-65C6-499A-A7C1-B64FC66A4EDB}" destId="{AA7A4058-2B66-479D-B92B-03B23C1A32D7}" srcOrd="0" destOrd="0" presId="urn:microsoft.com/office/officeart/2005/8/layout/radial1"/>
    <dgm:cxn modelId="{273E1946-C8A4-410E-81A5-E02C8451D885}" type="presParOf" srcId="{71940D13-82ED-4CBC-AE68-5DEFC8DD9480}" destId="{F04138A2-9D88-4DA4-A49D-88AC2D84C6E2}" srcOrd="0" destOrd="0" presId="urn:microsoft.com/office/officeart/2005/8/layout/radial1"/>
    <dgm:cxn modelId="{7C74E863-7F53-4A38-A330-26A89B45C091}" type="presParOf" srcId="{71940D13-82ED-4CBC-AE68-5DEFC8DD9480}" destId="{E6D2A186-D1BF-464F-9E67-4843A79AFF16}" srcOrd="1" destOrd="0" presId="urn:microsoft.com/office/officeart/2005/8/layout/radial1"/>
    <dgm:cxn modelId="{2CFE5340-1F4B-425C-91BD-8E2CFF429767}" type="presParOf" srcId="{E6D2A186-D1BF-464F-9E67-4843A79AFF16}" destId="{D4222BEB-E03C-4F69-B8F6-52CD5E77B58A}" srcOrd="0" destOrd="0" presId="urn:microsoft.com/office/officeart/2005/8/layout/radial1"/>
    <dgm:cxn modelId="{DBAE7734-4146-42FA-AFF9-ACC7AA898924}" type="presParOf" srcId="{71940D13-82ED-4CBC-AE68-5DEFC8DD9480}" destId="{6197DBC0-1BFD-4C96-ACF6-AB776440869A}" srcOrd="2" destOrd="0" presId="urn:microsoft.com/office/officeart/2005/8/layout/radial1"/>
    <dgm:cxn modelId="{3A3251C1-1973-46E7-9827-030DE7B4B3B2}" type="presParOf" srcId="{71940D13-82ED-4CBC-AE68-5DEFC8DD9480}" destId="{1F06E9BD-76B6-459F-BE42-C9EDE25B73E0}" srcOrd="3" destOrd="0" presId="urn:microsoft.com/office/officeart/2005/8/layout/radial1"/>
    <dgm:cxn modelId="{6E0C6CDB-494D-4D3B-A36C-4ACD59DE70C3}" type="presParOf" srcId="{1F06E9BD-76B6-459F-BE42-C9EDE25B73E0}" destId="{37C4722F-82F4-4D58-96CE-78828DA72BF0}" srcOrd="0" destOrd="0" presId="urn:microsoft.com/office/officeart/2005/8/layout/radial1"/>
    <dgm:cxn modelId="{4BE773C5-082F-4A5F-A282-DE537A65E697}" type="presParOf" srcId="{71940D13-82ED-4CBC-AE68-5DEFC8DD9480}" destId="{AA7A4058-2B66-479D-B92B-03B23C1A32D7}" srcOrd="4" destOrd="0" presId="urn:microsoft.com/office/officeart/2005/8/layout/radial1"/>
    <dgm:cxn modelId="{A15A6CDE-5472-41C7-80E2-C5A529976837}" type="presParOf" srcId="{71940D13-82ED-4CBC-AE68-5DEFC8DD9480}" destId="{64694D0C-A8E7-44CC-93F6-DCC1C670A1A6}" srcOrd="5" destOrd="0" presId="urn:microsoft.com/office/officeart/2005/8/layout/radial1"/>
    <dgm:cxn modelId="{F5B8C073-2295-4620-9665-1B1E06AF7A95}" type="presParOf" srcId="{64694D0C-A8E7-44CC-93F6-DCC1C670A1A6}" destId="{C6F57DE5-C4D2-47DF-8408-AF9F5B274565}" srcOrd="0" destOrd="0" presId="urn:microsoft.com/office/officeart/2005/8/layout/radial1"/>
    <dgm:cxn modelId="{012B9FFE-4927-4E17-B25F-7E208AF6C79C}" type="presParOf" srcId="{71940D13-82ED-4CBC-AE68-5DEFC8DD9480}" destId="{75D1EF8C-2186-4E6E-A332-579F3C0CCF36}" srcOrd="6" destOrd="0" presId="urn:microsoft.com/office/officeart/2005/8/layout/radial1"/>
    <dgm:cxn modelId="{4AC3760A-E86A-4D70-85A7-FD7DB313EDDF}" type="presParOf" srcId="{71940D13-82ED-4CBC-AE68-5DEFC8DD9480}" destId="{8BE4F394-4F07-4FD5-AF17-D808190E09C0}" srcOrd="7" destOrd="0" presId="urn:microsoft.com/office/officeart/2005/8/layout/radial1"/>
    <dgm:cxn modelId="{9E0FC160-691D-4997-90A9-0A071E97D8D0}" type="presParOf" srcId="{8BE4F394-4F07-4FD5-AF17-D808190E09C0}" destId="{2D71A6A4-7DB8-4B85-8AFB-CCE292636EE1}" srcOrd="0" destOrd="0" presId="urn:microsoft.com/office/officeart/2005/8/layout/radial1"/>
    <dgm:cxn modelId="{FC6ACB8A-7B20-4393-AB99-5BFDEA96A354}" type="presParOf" srcId="{71940D13-82ED-4CBC-AE68-5DEFC8DD9480}" destId="{E5967FF7-513A-4A97-A70D-B7DBC7B440EA}" srcOrd="8" destOrd="0" presId="urn:microsoft.com/office/officeart/2005/8/layout/radial1"/>
    <dgm:cxn modelId="{71F1C59F-9816-4FC5-ACCD-A9E66D458354}" type="presParOf" srcId="{71940D13-82ED-4CBC-AE68-5DEFC8DD9480}" destId="{9704D9ED-647B-431D-84BF-780666AA3C79}" srcOrd="9" destOrd="0" presId="urn:microsoft.com/office/officeart/2005/8/layout/radial1"/>
    <dgm:cxn modelId="{04293D83-E715-42ED-983B-36FC41815AA3}" type="presParOf" srcId="{9704D9ED-647B-431D-84BF-780666AA3C79}" destId="{7972FAE8-3494-455B-B48F-4E1A0187FDA7}" srcOrd="0" destOrd="0" presId="urn:microsoft.com/office/officeart/2005/8/layout/radial1"/>
    <dgm:cxn modelId="{FA5573AD-8F39-4A2F-B22A-94F2E67B2431}" type="presParOf" srcId="{71940D13-82ED-4CBC-AE68-5DEFC8DD9480}" destId="{E543BDE1-78C7-42F8-833C-617C116EACD1}" srcOrd="10" destOrd="0" presId="urn:microsoft.com/office/officeart/2005/8/layout/radial1"/>
    <dgm:cxn modelId="{97AC3639-2274-434E-A854-CD5438E5C93A}" type="presParOf" srcId="{71940D13-82ED-4CBC-AE68-5DEFC8DD9480}" destId="{1CDF964F-2238-4B3C-B5D1-980384A04DF6}" srcOrd="11" destOrd="0" presId="urn:microsoft.com/office/officeart/2005/8/layout/radial1"/>
    <dgm:cxn modelId="{CDA1D616-5C76-41EB-8D11-8FEB75888E00}" type="presParOf" srcId="{1CDF964F-2238-4B3C-B5D1-980384A04DF6}" destId="{F14C9114-7691-4AFB-9950-E91C30952665}" srcOrd="0" destOrd="0" presId="urn:microsoft.com/office/officeart/2005/8/layout/radial1"/>
    <dgm:cxn modelId="{C7EDE0F6-789E-46AC-B74B-0CF3746B12EB}" type="presParOf" srcId="{71940D13-82ED-4CBC-AE68-5DEFC8DD9480}" destId="{A4F8306B-CAF5-40AB-9730-D32107A34F2B}" srcOrd="12" destOrd="0" presId="urn:microsoft.com/office/officeart/2005/8/layout/radial1"/>
    <dgm:cxn modelId="{EAC7B30A-5700-4F62-BE30-14F697EBF86A}" type="presParOf" srcId="{71940D13-82ED-4CBC-AE68-5DEFC8DD9480}" destId="{148948BE-1FDC-419A-90F9-A9EEB835A44E}" srcOrd="13" destOrd="0" presId="urn:microsoft.com/office/officeart/2005/8/layout/radial1"/>
    <dgm:cxn modelId="{0462588F-9BE4-473B-97CF-E5751FC0CE64}" type="presParOf" srcId="{148948BE-1FDC-419A-90F9-A9EEB835A44E}" destId="{48A4780B-1E16-4C96-8223-F1A92AA4EFD7}" srcOrd="0" destOrd="0" presId="urn:microsoft.com/office/officeart/2005/8/layout/radial1"/>
    <dgm:cxn modelId="{DC9F299B-FE9F-4757-8F61-C0DEF7A1DB18}" type="presParOf" srcId="{71940D13-82ED-4CBC-AE68-5DEFC8DD9480}" destId="{DB5171C3-265E-4CE1-92A6-81F2A01765E6}" srcOrd="14" destOrd="0" presId="urn:microsoft.com/office/officeart/2005/8/layout/radial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4138A2-9D88-4DA4-A49D-88AC2D84C6E2}">
      <dsp:nvSpPr>
        <dsp:cNvPr id="0" name=""/>
        <dsp:cNvSpPr/>
      </dsp:nvSpPr>
      <dsp:spPr>
        <a:xfrm>
          <a:off x="1094801" y="830456"/>
          <a:ext cx="547690" cy="547690"/>
        </a:xfrm>
        <a:prstGeom prst="ellipse">
          <a:avLst/>
        </a:prstGeom>
        <a:gradFill rotWithShape="0">
          <a:gsLst>
            <a:gs pos="0">
              <a:srgbClr val="C0504D">
                <a:hueOff val="0"/>
                <a:satOff val="0"/>
                <a:lumOff val="0"/>
                <a:alphaOff val="0"/>
                <a:tint val="50000"/>
                <a:satMod val="300000"/>
              </a:srgbClr>
            </a:gs>
            <a:gs pos="35000">
              <a:srgbClr val="C0504D">
                <a:hueOff val="0"/>
                <a:satOff val="0"/>
                <a:lumOff val="0"/>
                <a:alphaOff val="0"/>
                <a:tint val="37000"/>
                <a:satMod val="300000"/>
              </a:srgbClr>
            </a:gs>
            <a:gs pos="100000">
              <a:srgbClr val="C0504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marL="0" marR="0" lvl="0" indent="0" algn="ctr" defTabSz="577850" rtl="0">
            <a:lnSpc>
              <a:spcPct val="90000"/>
            </a:lnSpc>
            <a:spcBef>
              <a:spcPct val="0"/>
            </a:spcBef>
            <a:spcAft>
              <a:spcPct val="35000"/>
            </a:spcAft>
            <a:buNone/>
          </a:pPr>
          <a:r>
            <a:rPr lang="en-GB" sz="1300" b="1" i="0" u="none" strike="noStrike" kern="1200" baseline="0" dirty="0">
              <a:solidFill>
                <a:sysClr val="windowText" lastClr="000000"/>
              </a:solidFill>
              <a:latin typeface="Segoe UI" panose="020B0502040204020203" pitchFamily="34" charset="0"/>
              <a:ea typeface="+mn-ea"/>
              <a:cs typeface="+mn-cs"/>
            </a:rPr>
            <a:t>Julia</a:t>
          </a:r>
          <a:endParaRPr lang="en-GB" sz="1300" kern="1200" dirty="0">
            <a:solidFill>
              <a:sysClr val="windowText" lastClr="000000"/>
            </a:solidFill>
            <a:latin typeface="Calibri"/>
            <a:ea typeface="+mn-ea"/>
            <a:cs typeface="+mn-cs"/>
          </a:endParaRPr>
        </a:p>
      </dsp:txBody>
      <dsp:txXfrm>
        <a:off x="1175008" y="910663"/>
        <a:ext cx="387276" cy="387276"/>
      </dsp:txXfrm>
    </dsp:sp>
    <dsp:sp modelId="{E6D2A186-D1BF-464F-9E67-4843A79AFF16}">
      <dsp:nvSpPr>
        <dsp:cNvPr id="0" name=""/>
        <dsp:cNvSpPr/>
      </dsp:nvSpPr>
      <dsp:spPr>
        <a:xfrm rot="16200000">
          <a:off x="1231496" y="675297"/>
          <a:ext cx="274301" cy="36015"/>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a:ea typeface="+mn-ea"/>
            <a:cs typeface="+mn-cs"/>
          </a:endParaRPr>
        </a:p>
      </dsp:txBody>
      <dsp:txXfrm>
        <a:off x="1361789" y="700162"/>
        <a:ext cx="0" cy="0"/>
      </dsp:txXfrm>
    </dsp:sp>
    <dsp:sp modelId="{6197DBC0-1BFD-4C96-ACF6-AB776440869A}">
      <dsp:nvSpPr>
        <dsp:cNvPr id="0" name=""/>
        <dsp:cNvSpPr/>
      </dsp:nvSpPr>
      <dsp:spPr>
        <a:xfrm>
          <a:off x="1094801" y="8463"/>
          <a:ext cx="547690" cy="547690"/>
        </a:xfrm>
        <a:prstGeom prst="ellipse">
          <a:avLst/>
        </a:prstGeom>
        <a:gradFill rotWithShape="0">
          <a:gsLst>
            <a:gs pos="0">
              <a:srgbClr val="9BBB59">
                <a:hueOff val="0"/>
                <a:satOff val="0"/>
                <a:lumOff val="0"/>
                <a:alphaOff val="0"/>
                <a:tint val="50000"/>
                <a:satMod val="300000"/>
              </a:srgbClr>
            </a:gs>
            <a:gs pos="35000">
              <a:srgbClr val="9BBB59">
                <a:hueOff val="0"/>
                <a:satOff val="0"/>
                <a:lumOff val="0"/>
                <a:alphaOff val="0"/>
                <a:tint val="37000"/>
                <a:satMod val="300000"/>
              </a:srgbClr>
            </a:gs>
            <a:gs pos="100000">
              <a:srgbClr val="9BBB59">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5" tIns="3175" rIns="3175" bIns="3175" numCol="1" spcCol="1270" anchor="ctr" anchorCtr="0">
          <a:noAutofit/>
        </a:bodyPr>
        <a:lstStyle/>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Mum</a:t>
          </a:r>
        </a:p>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a:t>
          </a:r>
          <a:endParaRPr lang="en-GB" sz="500" kern="1200">
            <a:solidFill>
              <a:sysClr val="windowText" lastClr="000000"/>
            </a:solidFill>
            <a:latin typeface="Calibri"/>
            <a:ea typeface="+mn-ea"/>
            <a:cs typeface="+mn-cs"/>
          </a:endParaRPr>
        </a:p>
      </dsp:txBody>
      <dsp:txXfrm>
        <a:off x="1175008" y="88670"/>
        <a:ext cx="387276" cy="387276"/>
      </dsp:txXfrm>
    </dsp:sp>
    <dsp:sp modelId="{1F06E9BD-76B6-459F-BE42-C9EDE25B73E0}">
      <dsp:nvSpPr>
        <dsp:cNvPr id="0" name=""/>
        <dsp:cNvSpPr/>
      </dsp:nvSpPr>
      <dsp:spPr>
        <a:xfrm rot="19285714">
          <a:off x="1552825" y="830041"/>
          <a:ext cx="274301" cy="36015"/>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a:ea typeface="+mn-ea"/>
            <a:cs typeface="+mn-cs"/>
          </a:endParaRPr>
        </a:p>
      </dsp:txBody>
      <dsp:txXfrm>
        <a:off x="1680340" y="846964"/>
        <a:ext cx="0" cy="0"/>
      </dsp:txXfrm>
    </dsp:sp>
    <dsp:sp modelId="{AA7A4058-2B66-479D-B92B-03B23C1A32D7}">
      <dsp:nvSpPr>
        <dsp:cNvPr id="0" name=""/>
        <dsp:cNvSpPr/>
      </dsp:nvSpPr>
      <dsp:spPr>
        <a:xfrm>
          <a:off x="1737461" y="317952"/>
          <a:ext cx="547690" cy="547690"/>
        </a:xfrm>
        <a:prstGeom prst="ellipse">
          <a:avLst/>
        </a:prstGeom>
        <a:gradFill rotWithShape="0">
          <a:gsLst>
            <a:gs pos="0">
              <a:srgbClr val="9BBB59">
                <a:hueOff val="1875044"/>
                <a:satOff val="-2813"/>
                <a:lumOff val="-458"/>
                <a:alphaOff val="0"/>
                <a:tint val="50000"/>
                <a:satMod val="300000"/>
              </a:srgbClr>
            </a:gs>
            <a:gs pos="35000">
              <a:srgbClr val="9BBB59">
                <a:hueOff val="1875044"/>
                <a:satOff val="-2813"/>
                <a:lumOff val="-458"/>
                <a:alphaOff val="0"/>
                <a:tint val="37000"/>
                <a:satMod val="300000"/>
              </a:srgbClr>
            </a:gs>
            <a:gs pos="100000">
              <a:srgbClr val="9BBB59">
                <a:hueOff val="1875044"/>
                <a:satOff val="-2813"/>
                <a:lumOff val="-458"/>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5" tIns="3175" rIns="3175" bIns="3175" numCol="1" spcCol="1270" anchor="ctr" anchorCtr="0">
          <a:noAutofit/>
        </a:bodyPr>
        <a:lstStyle/>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Sister and Brother-in law (Emma &amp; Steve)</a:t>
          </a:r>
        </a:p>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a:t>
          </a:r>
          <a:endParaRPr lang="en-GB" sz="500" kern="1200">
            <a:solidFill>
              <a:sysClr val="windowText" lastClr="000000"/>
            </a:solidFill>
            <a:latin typeface="Calibri"/>
            <a:ea typeface="+mn-ea"/>
            <a:cs typeface="+mn-cs"/>
          </a:endParaRPr>
        </a:p>
      </dsp:txBody>
      <dsp:txXfrm>
        <a:off x="1817668" y="398159"/>
        <a:ext cx="387276" cy="387276"/>
      </dsp:txXfrm>
    </dsp:sp>
    <dsp:sp modelId="{64694D0C-A8E7-44CC-93F6-DCC1C670A1A6}">
      <dsp:nvSpPr>
        <dsp:cNvPr id="0" name=""/>
        <dsp:cNvSpPr/>
      </dsp:nvSpPr>
      <dsp:spPr>
        <a:xfrm rot="771429">
          <a:off x="1632187" y="1177749"/>
          <a:ext cx="274301" cy="36015"/>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a:ea typeface="+mn-ea"/>
            <a:cs typeface="+mn-cs"/>
          </a:endParaRPr>
        </a:p>
      </dsp:txBody>
      <dsp:txXfrm>
        <a:off x="1764178" y="1187545"/>
        <a:ext cx="0" cy="0"/>
      </dsp:txXfrm>
    </dsp:sp>
    <dsp:sp modelId="{75D1EF8C-2186-4E6E-A332-579F3C0CCF36}">
      <dsp:nvSpPr>
        <dsp:cNvPr id="0" name=""/>
        <dsp:cNvSpPr/>
      </dsp:nvSpPr>
      <dsp:spPr>
        <a:xfrm>
          <a:off x="1896184" y="1013366"/>
          <a:ext cx="547690" cy="547690"/>
        </a:xfrm>
        <a:prstGeom prst="ellipse">
          <a:avLst/>
        </a:prstGeom>
        <a:gradFill rotWithShape="0">
          <a:gsLst>
            <a:gs pos="0">
              <a:srgbClr val="9BBB59">
                <a:hueOff val="3750088"/>
                <a:satOff val="-5627"/>
                <a:lumOff val="-915"/>
                <a:alphaOff val="0"/>
                <a:tint val="50000"/>
                <a:satMod val="300000"/>
              </a:srgbClr>
            </a:gs>
            <a:gs pos="35000">
              <a:srgbClr val="9BBB59">
                <a:hueOff val="3750088"/>
                <a:satOff val="-5627"/>
                <a:lumOff val="-915"/>
                <a:alphaOff val="0"/>
                <a:tint val="37000"/>
                <a:satMod val="300000"/>
              </a:srgbClr>
            </a:gs>
            <a:gs pos="100000">
              <a:srgbClr val="9BBB59">
                <a:hueOff val="3750088"/>
                <a:satOff val="-5627"/>
                <a:lumOff val="-915"/>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5" tIns="3175" rIns="3175" bIns="3175" numCol="1" spcCol="1270" anchor="ctr" anchorCtr="0">
          <a:noAutofit/>
        </a:bodyPr>
        <a:lstStyle/>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Running club</a:t>
          </a:r>
        </a:p>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a:t>
          </a:r>
          <a:endParaRPr lang="en-GB" sz="500" kern="1200">
            <a:solidFill>
              <a:sysClr val="windowText" lastClr="000000"/>
            </a:solidFill>
            <a:latin typeface="Calibri"/>
            <a:ea typeface="+mn-ea"/>
            <a:cs typeface="+mn-cs"/>
          </a:endParaRPr>
        </a:p>
      </dsp:txBody>
      <dsp:txXfrm>
        <a:off x="1976391" y="1093573"/>
        <a:ext cx="387276" cy="387276"/>
      </dsp:txXfrm>
    </dsp:sp>
    <dsp:sp modelId="{8BE4F394-4F07-4FD5-AF17-D808190E09C0}">
      <dsp:nvSpPr>
        <dsp:cNvPr id="0" name=""/>
        <dsp:cNvSpPr/>
      </dsp:nvSpPr>
      <dsp:spPr>
        <a:xfrm rot="3857143">
          <a:off x="1409820" y="1456588"/>
          <a:ext cx="274301" cy="36015"/>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a:ea typeface="+mn-ea"/>
            <a:cs typeface="+mn-cs"/>
          </a:endParaRPr>
        </a:p>
      </dsp:txBody>
      <dsp:txXfrm>
        <a:off x="1550174" y="1465442"/>
        <a:ext cx="0" cy="0"/>
      </dsp:txXfrm>
    </dsp:sp>
    <dsp:sp modelId="{E5967FF7-513A-4A97-A70D-B7DBC7B440EA}">
      <dsp:nvSpPr>
        <dsp:cNvPr id="0" name=""/>
        <dsp:cNvSpPr/>
      </dsp:nvSpPr>
      <dsp:spPr>
        <a:xfrm>
          <a:off x="1451450" y="1571045"/>
          <a:ext cx="547690" cy="547690"/>
        </a:xfrm>
        <a:prstGeom prst="ellipse">
          <a:avLst/>
        </a:prstGeom>
        <a:gradFill rotWithShape="0">
          <a:gsLst>
            <a:gs pos="0">
              <a:srgbClr val="9BBB59">
                <a:hueOff val="5625132"/>
                <a:satOff val="-8440"/>
                <a:lumOff val="-1373"/>
                <a:alphaOff val="0"/>
                <a:tint val="50000"/>
                <a:satMod val="300000"/>
              </a:srgbClr>
            </a:gs>
            <a:gs pos="35000">
              <a:srgbClr val="9BBB59">
                <a:hueOff val="5625132"/>
                <a:satOff val="-8440"/>
                <a:lumOff val="-1373"/>
                <a:alphaOff val="0"/>
                <a:tint val="37000"/>
                <a:satMod val="300000"/>
              </a:srgbClr>
            </a:gs>
            <a:gs pos="100000">
              <a:srgbClr val="9BBB59">
                <a:hueOff val="5625132"/>
                <a:satOff val="-8440"/>
                <a:lumOff val="-1373"/>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5" tIns="3175" rIns="3175" bIns="3175" numCol="1" spcCol="1270" anchor="ctr" anchorCtr="0">
          <a:noAutofit/>
        </a:bodyPr>
        <a:lstStyle/>
        <a:p>
          <a:pPr marL="0" marR="0" lvl="0" indent="0" algn="ctr" defTabSz="222250" rtl="0">
            <a:lnSpc>
              <a:spcPct val="90000"/>
            </a:lnSpc>
            <a:spcBef>
              <a:spcPct val="0"/>
            </a:spcBef>
            <a:spcAft>
              <a:spcPct val="35000"/>
            </a:spcAft>
            <a:buNone/>
          </a:pPr>
          <a:r>
            <a:rPr lang="en-GB" sz="500" kern="1200" dirty="0">
              <a:solidFill>
                <a:sysClr val="windowText" lastClr="000000"/>
              </a:solidFill>
              <a:latin typeface="Calibri"/>
              <a:ea typeface="+mn-ea"/>
              <a:cs typeface="+mn-cs"/>
            </a:rPr>
            <a:t>Listening to music &amp; gardening</a:t>
          </a:r>
        </a:p>
        <a:p>
          <a:pPr marL="0" marR="0" lvl="0" indent="0" algn="ctr" defTabSz="222250" rtl="0">
            <a:lnSpc>
              <a:spcPct val="90000"/>
            </a:lnSpc>
            <a:spcBef>
              <a:spcPct val="0"/>
            </a:spcBef>
            <a:spcAft>
              <a:spcPct val="35000"/>
            </a:spcAft>
            <a:buNone/>
          </a:pPr>
          <a:r>
            <a:rPr lang="en-GB" sz="500" b="0" i="0" u="none" strike="noStrike" kern="1200" baseline="0" dirty="0">
              <a:solidFill>
                <a:sysClr val="windowText" lastClr="000000"/>
              </a:solidFill>
              <a:latin typeface="Segoe UI" panose="020B0502040204020203" pitchFamily="34" charset="0"/>
              <a:ea typeface="+mn-ea"/>
              <a:cs typeface="+mn-cs"/>
            </a:rPr>
            <a:t>+</a:t>
          </a:r>
          <a:endParaRPr lang="en-GB" sz="500" kern="1200" dirty="0">
            <a:solidFill>
              <a:sysClr val="windowText" lastClr="000000"/>
            </a:solidFill>
            <a:latin typeface="Calibri"/>
            <a:ea typeface="+mn-ea"/>
            <a:cs typeface="+mn-cs"/>
          </a:endParaRPr>
        </a:p>
      </dsp:txBody>
      <dsp:txXfrm>
        <a:off x="1531657" y="1651252"/>
        <a:ext cx="387276" cy="387276"/>
      </dsp:txXfrm>
    </dsp:sp>
    <dsp:sp modelId="{9704D9ED-647B-431D-84BF-780666AA3C79}">
      <dsp:nvSpPr>
        <dsp:cNvPr id="0" name=""/>
        <dsp:cNvSpPr/>
      </dsp:nvSpPr>
      <dsp:spPr>
        <a:xfrm rot="6942857">
          <a:off x="1053171" y="1456588"/>
          <a:ext cx="274301" cy="36015"/>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a:ea typeface="+mn-ea"/>
            <a:cs typeface="+mn-cs"/>
          </a:endParaRPr>
        </a:p>
      </dsp:txBody>
      <dsp:txXfrm rot="10800000">
        <a:off x="1199475" y="1471392"/>
        <a:ext cx="0" cy="0"/>
      </dsp:txXfrm>
    </dsp:sp>
    <dsp:sp modelId="{E543BDE1-78C7-42F8-833C-617C116EACD1}">
      <dsp:nvSpPr>
        <dsp:cNvPr id="0" name=""/>
        <dsp:cNvSpPr/>
      </dsp:nvSpPr>
      <dsp:spPr>
        <a:xfrm>
          <a:off x="738152" y="1571045"/>
          <a:ext cx="547690" cy="547690"/>
        </a:xfrm>
        <a:prstGeom prst="ellipse">
          <a:avLst/>
        </a:prstGeom>
        <a:gradFill rotWithShape="0">
          <a:gsLst>
            <a:gs pos="0">
              <a:srgbClr val="9BBB59">
                <a:hueOff val="7500176"/>
                <a:satOff val="-11253"/>
                <a:lumOff val="-1830"/>
                <a:alphaOff val="0"/>
                <a:tint val="50000"/>
                <a:satMod val="300000"/>
              </a:srgbClr>
            </a:gs>
            <a:gs pos="35000">
              <a:srgbClr val="9BBB59">
                <a:hueOff val="7500176"/>
                <a:satOff val="-11253"/>
                <a:lumOff val="-1830"/>
                <a:alphaOff val="0"/>
                <a:tint val="37000"/>
                <a:satMod val="300000"/>
              </a:srgbClr>
            </a:gs>
            <a:gs pos="100000">
              <a:srgbClr val="9BBB59">
                <a:hueOff val="7500176"/>
                <a:satOff val="-11253"/>
                <a:lumOff val="-183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5" tIns="3175" rIns="3175" bIns="3175" numCol="1" spcCol="1270" anchor="ctr" anchorCtr="0">
          <a:noAutofit/>
        </a:bodyPr>
        <a:lstStyle/>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GP, Dr Barnes</a:t>
          </a:r>
        </a:p>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a:t>
          </a:r>
          <a:endParaRPr lang="en-GB" sz="500" kern="1200">
            <a:solidFill>
              <a:sysClr val="windowText" lastClr="000000"/>
            </a:solidFill>
            <a:latin typeface="Calibri"/>
            <a:ea typeface="+mn-ea"/>
            <a:cs typeface="+mn-cs"/>
          </a:endParaRPr>
        </a:p>
      </dsp:txBody>
      <dsp:txXfrm>
        <a:off x="818359" y="1651252"/>
        <a:ext cx="387276" cy="387276"/>
      </dsp:txXfrm>
    </dsp:sp>
    <dsp:sp modelId="{1CDF964F-2238-4B3C-B5D1-980384A04DF6}">
      <dsp:nvSpPr>
        <dsp:cNvPr id="0" name=""/>
        <dsp:cNvSpPr/>
      </dsp:nvSpPr>
      <dsp:spPr>
        <a:xfrm rot="10028571">
          <a:off x="830804" y="1177749"/>
          <a:ext cx="274301" cy="36015"/>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a:ea typeface="+mn-ea"/>
            <a:cs typeface="+mn-cs"/>
          </a:endParaRPr>
        </a:p>
      </dsp:txBody>
      <dsp:txXfrm rot="10800000">
        <a:off x="976166" y="1200916"/>
        <a:ext cx="0" cy="0"/>
      </dsp:txXfrm>
    </dsp:sp>
    <dsp:sp modelId="{A4F8306B-CAF5-40AB-9730-D32107A34F2B}">
      <dsp:nvSpPr>
        <dsp:cNvPr id="0" name=""/>
        <dsp:cNvSpPr/>
      </dsp:nvSpPr>
      <dsp:spPr>
        <a:xfrm>
          <a:off x="293418" y="1013366"/>
          <a:ext cx="547690" cy="547690"/>
        </a:xfrm>
        <a:prstGeom prst="ellipse">
          <a:avLst/>
        </a:prstGeom>
        <a:gradFill rotWithShape="0">
          <a:gsLst>
            <a:gs pos="0">
              <a:srgbClr val="9BBB59">
                <a:hueOff val="9375220"/>
                <a:satOff val="-14067"/>
                <a:lumOff val="-2288"/>
                <a:alphaOff val="0"/>
                <a:tint val="50000"/>
                <a:satMod val="300000"/>
              </a:srgbClr>
            </a:gs>
            <a:gs pos="35000">
              <a:srgbClr val="9BBB59">
                <a:hueOff val="9375220"/>
                <a:satOff val="-14067"/>
                <a:lumOff val="-2288"/>
                <a:alphaOff val="0"/>
                <a:tint val="37000"/>
                <a:satMod val="300000"/>
              </a:srgbClr>
            </a:gs>
            <a:gs pos="100000">
              <a:srgbClr val="9BBB59">
                <a:hueOff val="9375220"/>
                <a:satOff val="-14067"/>
                <a:lumOff val="-2288"/>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5" tIns="3175" rIns="3175" bIns="3175" numCol="1" spcCol="1270" anchor="ctr" anchorCtr="0">
          <a:noAutofit/>
        </a:bodyPr>
        <a:lstStyle/>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Manager at work, John</a:t>
          </a:r>
        </a:p>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a:t>
          </a:r>
          <a:endParaRPr lang="en-GB" sz="500" kern="1200">
            <a:solidFill>
              <a:sysClr val="windowText" lastClr="000000"/>
            </a:solidFill>
            <a:latin typeface="Calibri"/>
            <a:ea typeface="+mn-ea"/>
            <a:cs typeface="+mn-cs"/>
          </a:endParaRPr>
        </a:p>
      </dsp:txBody>
      <dsp:txXfrm>
        <a:off x="373625" y="1093573"/>
        <a:ext cx="387276" cy="387276"/>
      </dsp:txXfrm>
    </dsp:sp>
    <dsp:sp modelId="{148948BE-1FDC-419A-90F9-A9EEB835A44E}">
      <dsp:nvSpPr>
        <dsp:cNvPr id="0" name=""/>
        <dsp:cNvSpPr/>
      </dsp:nvSpPr>
      <dsp:spPr>
        <a:xfrm rot="13114286">
          <a:off x="910166" y="830041"/>
          <a:ext cx="274301" cy="36015"/>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a:ea typeface="+mn-ea"/>
            <a:cs typeface="+mn-cs"/>
          </a:endParaRPr>
        </a:p>
      </dsp:txBody>
      <dsp:txXfrm rot="10800000">
        <a:off x="1048402" y="857686"/>
        <a:ext cx="0" cy="0"/>
      </dsp:txXfrm>
    </dsp:sp>
    <dsp:sp modelId="{DB5171C3-265E-4CE1-92A6-81F2A01765E6}">
      <dsp:nvSpPr>
        <dsp:cNvPr id="0" name=""/>
        <dsp:cNvSpPr/>
      </dsp:nvSpPr>
      <dsp:spPr>
        <a:xfrm>
          <a:off x="452142" y="317952"/>
          <a:ext cx="547690" cy="547690"/>
        </a:xfrm>
        <a:prstGeom prst="ellipse">
          <a:avLst/>
        </a:prstGeom>
        <a:gradFill rotWithShape="0">
          <a:gsLst>
            <a:gs pos="0">
              <a:srgbClr val="9BBB59">
                <a:hueOff val="11250264"/>
                <a:satOff val="-16880"/>
                <a:lumOff val="-2745"/>
                <a:alphaOff val="0"/>
                <a:tint val="50000"/>
                <a:satMod val="300000"/>
              </a:srgbClr>
            </a:gs>
            <a:gs pos="35000">
              <a:srgbClr val="9BBB59">
                <a:hueOff val="11250264"/>
                <a:satOff val="-16880"/>
                <a:lumOff val="-2745"/>
                <a:alphaOff val="0"/>
                <a:tint val="37000"/>
                <a:satMod val="300000"/>
              </a:srgbClr>
            </a:gs>
            <a:gs pos="100000">
              <a:srgbClr val="9BBB59">
                <a:hueOff val="11250264"/>
                <a:satOff val="-16880"/>
                <a:lumOff val="-2745"/>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5" tIns="3175" rIns="3175" bIns="3175" numCol="1" spcCol="1270" anchor="ctr" anchorCtr="0">
          <a:noAutofit/>
        </a:bodyPr>
        <a:lstStyle/>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Friend, Liz</a:t>
          </a:r>
        </a:p>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a:t>
          </a:r>
          <a:r>
            <a:rPr lang="en-GB" sz="500" kern="1200">
              <a:solidFill>
                <a:sysClr val="windowText" lastClr="000000"/>
              </a:solidFill>
              <a:latin typeface="Calibri"/>
              <a:ea typeface="+mn-ea"/>
              <a:cs typeface="+mn-cs"/>
            </a:rPr>
            <a:t>-</a:t>
          </a:r>
        </a:p>
      </dsp:txBody>
      <dsp:txXfrm>
        <a:off x="532349" y="398159"/>
        <a:ext cx="387276" cy="3872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4138A2-9D88-4DA4-A49D-88AC2D84C6E2}">
      <dsp:nvSpPr>
        <dsp:cNvPr id="0" name=""/>
        <dsp:cNvSpPr/>
      </dsp:nvSpPr>
      <dsp:spPr>
        <a:xfrm>
          <a:off x="903441" y="629518"/>
          <a:ext cx="415616" cy="415616"/>
        </a:xfrm>
        <a:prstGeom prst="ellipse">
          <a:avLst/>
        </a:prstGeom>
        <a:gradFill rotWithShape="0">
          <a:gsLst>
            <a:gs pos="0">
              <a:srgbClr val="C0504D">
                <a:hueOff val="0"/>
                <a:satOff val="0"/>
                <a:lumOff val="0"/>
                <a:alphaOff val="0"/>
                <a:tint val="50000"/>
                <a:satMod val="300000"/>
              </a:srgbClr>
            </a:gs>
            <a:gs pos="35000">
              <a:srgbClr val="C0504D">
                <a:hueOff val="0"/>
                <a:satOff val="0"/>
                <a:lumOff val="0"/>
                <a:alphaOff val="0"/>
                <a:tint val="37000"/>
                <a:satMod val="300000"/>
              </a:srgbClr>
            </a:gs>
            <a:gs pos="100000">
              <a:srgbClr val="C0504D">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50" tIns="6350" rIns="6350" bIns="6350" numCol="1" spcCol="1270" anchor="ctr" anchorCtr="0">
          <a:noAutofit/>
        </a:bodyPr>
        <a:lstStyle/>
        <a:p>
          <a:pPr marL="0" marR="0" lvl="0" indent="0" algn="ctr" defTabSz="444500" rtl="0">
            <a:lnSpc>
              <a:spcPct val="90000"/>
            </a:lnSpc>
            <a:spcBef>
              <a:spcPct val="0"/>
            </a:spcBef>
            <a:spcAft>
              <a:spcPct val="35000"/>
            </a:spcAft>
            <a:buNone/>
          </a:pPr>
          <a:r>
            <a:rPr lang="en-GB" sz="1000" b="1" i="0" u="none" strike="noStrike" kern="1200" baseline="0" dirty="0">
              <a:solidFill>
                <a:sysClr val="windowText" lastClr="000000"/>
              </a:solidFill>
              <a:latin typeface="Segoe UI" panose="020B0502040204020203" pitchFamily="34" charset="0"/>
              <a:ea typeface="+mn-ea"/>
              <a:cs typeface="+mn-cs"/>
            </a:rPr>
            <a:t>Julia</a:t>
          </a:r>
          <a:endParaRPr lang="en-GB" sz="1000" kern="1200" dirty="0">
            <a:solidFill>
              <a:sysClr val="windowText" lastClr="000000"/>
            </a:solidFill>
            <a:latin typeface="Calibri"/>
            <a:ea typeface="+mn-ea"/>
            <a:cs typeface="+mn-cs"/>
          </a:endParaRPr>
        </a:p>
      </dsp:txBody>
      <dsp:txXfrm>
        <a:off x="964307" y="690384"/>
        <a:ext cx="293884" cy="293884"/>
      </dsp:txXfrm>
    </dsp:sp>
    <dsp:sp modelId="{E6D2A186-D1BF-464F-9E67-4843A79AFF16}">
      <dsp:nvSpPr>
        <dsp:cNvPr id="0" name=""/>
        <dsp:cNvSpPr/>
      </dsp:nvSpPr>
      <dsp:spPr>
        <a:xfrm rot="16200000">
          <a:off x="1007277" y="508715"/>
          <a:ext cx="207944" cy="33660"/>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a:ea typeface="+mn-ea"/>
            <a:cs typeface="+mn-cs"/>
          </a:endParaRPr>
        </a:p>
      </dsp:txBody>
      <dsp:txXfrm>
        <a:off x="1106051" y="530744"/>
        <a:ext cx="0" cy="0"/>
      </dsp:txXfrm>
    </dsp:sp>
    <dsp:sp modelId="{6197DBC0-1BFD-4C96-ACF6-AB776440869A}">
      <dsp:nvSpPr>
        <dsp:cNvPr id="0" name=""/>
        <dsp:cNvSpPr/>
      </dsp:nvSpPr>
      <dsp:spPr>
        <a:xfrm>
          <a:off x="903441" y="5957"/>
          <a:ext cx="415616" cy="415616"/>
        </a:xfrm>
        <a:prstGeom prst="ellipse">
          <a:avLst/>
        </a:prstGeom>
        <a:gradFill rotWithShape="0">
          <a:gsLst>
            <a:gs pos="0">
              <a:srgbClr val="9BBB59">
                <a:hueOff val="0"/>
                <a:satOff val="0"/>
                <a:lumOff val="0"/>
                <a:alphaOff val="0"/>
                <a:tint val="50000"/>
                <a:satMod val="300000"/>
              </a:srgbClr>
            </a:gs>
            <a:gs pos="35000">
              <a:srgbClr val="9BBB59">
                <a:hueOff val="0"/>
                <a:satOff val="0"/>
                <a:lumOff val="0"/>
                <a:alphaOff val="0"/>
                <a:tint val="37000"/>
                <a:satMod val="300000"/>
              </a:srgbClr>
            </a:gs>
            <a:gs pos="100000">
              <a:srgbClr val="9BBB59">
                <a:hueOff val="0"/>
                <a:satOff val="0"/>
                <a:lumOff val="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5" tIns="3175" rIns="3175" bIns="3175" numCol="1" spcCol="1270" anchor="ctr" anchorCtr="0">
          <a:noAutofit/>
        </a:bodyPr>
        <a:lstStyle/>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Mum</a:t>
          </a:r>
        </a:p>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a:t>
          </a:r>
          <a:endParaRPr lang="en-GB" sz="500" kern="1200">
            <a:solidFill>
              <a:sysClr val="windowText" lastClr="000000"/>
            </a:solidFill>
            <a:latin typeface="Calibri"/>
            <a:ea typeface="+mn-ea"/>
            <a:cs typeface="+mn-cs"/>
          </a:endParaRPr>
        </a:p>
      </dsp:txBody>
      <dsp:txXfrm>
        <a:off x="964307" y="66823"/>
        <a:ext cx="293884" cy="293884"/>
      </dsp:txXfrm>
    </dsp:sp>
    <dsp:sp modelId="{1F06E9BD-76B6-459F-BE42-C9EDE25B73E0}">
      <dsp:nvSpPr>
        <dsp:cNvPr id="0" name=""/>
        <dsp:cNvSpPr/>
      </dsp:nvSpPr>
      <dsp:spPr>
        <a:xfrm rot="19285714">
          <a:off x="1251037" y="626104"/>
          <a:ext cx="207944" cy="33660"/>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a:ea typeface="+mn-ea"/>
            <a:cs typeface="+mn-cs"/>
          </a:endParaRPr>
        </a:p>
      </dsp:txBody>
      <dsp:txXfrm>
        <a:off x="1347704" y="642110"/>
        <a:ext cx="0" cy="0"/>
      </dsp:txXfrm>
    </dsp:sp>
    <dsp:sp modelId="{AA7A4058-2B66-479D-B92B-03B23C1A32D7}">
      <dsp:nvSpPr>
        <dsp:cNvPr id="0" name=""/>
        <dsp:cNvSpPr/>
      </dsp:nvSpPr>
      <dsp:spPr>
        <a:xfrm>
          <a:off x="1390961" y="240734"/>
          <a:ext cx="415616" cy="415616"/>
        </a:xfrm>
        <a:prstGeom prst="ellipse">
          <a:avLst/>
        </a:prstGeom>
        <a:gradFill rotWithShape="0">
          <a:gsLst>
            <a:gs pos="0">
              <a:srgbClr val="9BBB59">
                <a:hueOff val="1875044"/>
                <a:satOff val="-2813"/>
                <a:lumOff val="-458"/>
                <a:alphaOff val="0"/>
                <a:tint val="50000"/>
                <a:satMod val="300000"/>
              </a:srgbClr>
            </a:gs>
            <a:gs pos="35000">
              <a:srgbClr val="9BBB59">
                <a:hueOff val="1875044"/>
                <a:satOff val="-2813"/>
                <a:lumOff val="-458"/>
                <a:alphaOff val="0"/>
                <a:tint val="37000"/>
                <a:satMod val="300000"/>
              </a:srgbClr>
            </a:gs>
            <a:gs pos="100000">
              <a:srgbClr val="9BBB59">
                <a:hueOff val="1875044"/>
                <a:satOff val="-2813"/>
                <a:lumOff val="-458"/>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5" tIns="3175" rIns="3175" bIns="3175" numCol="1" spcCol="1270" anchor="ctr" anchorCtr="0">
          <a:noAutofit/>
        </a:bodyPr>
        <a:lstStyle/>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Sister and Brother-in law (Emma &amp; Steve)</a:t>
          </a:r>
        </a:p>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a:t>
          </a:r>
          <a:endParaRPr lang="en-GB" sz="500" kern="1200">
            <a:solidFill>
              <a:sysClr val="windowText" lastClr="000000"/>
            </a:solidFill>
            <a:latin typeface="Calibri"/>
            <a:ea typeface="+mn-ea"/>
            <a:cs typeface="+mn-cs"/>
          </a:endParaRPr>
        </a:p>
      </dsp:txBody>
      <dsp:txXfrm>
        <a:off x="1451827" y="301600"/>
        <a:ext cx="293884" cy="293884"/>
      </dsp:txXfrm>
    </dsp:sp>
    <dsp:sp modelId="{64694D0C-A8E7-44CC-93F6-DCC1C670A1A6}">
      <dsp:nvSpPr>
        <dsp:cNvPr id="0" name=""/>
        <dsp:cNvSpPr/>
      </dsp:nvSpPr>
      <dsp:spPr>
        <a:xfrm rot="771429">
          <a:off x="1311241" y="889873"/>
          <a:ext cx="207944" cy="33660"/>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a:ea typeface="+mn-ea"/>
            <a:cs typeface="+mn-cs"/>
          </a:endParaRPr>
        </a:p>
      </dsp:txBody>
      <dsp:txXfrm>
        <a:off x="1411301" y="900479"/>
        <a:ext cx="0" cy="0"/>
      </dsp:txXfrm>
    </dsp:sp>
    <dsp:sp modelId="{75D1EF8C-2186-4E6E-A332-579F3C0CCF36}">
      <dsp:nvSpPr>
        <dsp:cNvPr id="0" name=""/>
        <dsp:cNvSpPr/>
      </dsp:nvSpPr>
      <dsp:spPr>
        <a:xfrm>
          <a:off x="1511368" y="768273"/>
          <a:ext cx="415616" cy="415616"/>
        </a:xfrm>
        <a:prstGeom prst="ellipse">
          <a:avLst/>
        </a:prstGeom>
        <a:gradFill rotWithShape="0">
          <a:gsLst>
            <a:gs pos="0">
              <a:srgbClr val="9BBB59">
                <a:hueOff val="3750088"/>
                <a:satOff val="-5627"/>
                <a:lumOff val="-915"/>
                <a:alphaOff val="0"/>
                <a:tint val="50000"/>
                <a:satMod val="300000"/>
              </a:srgbClr>
            </a:gs>
            <a:gs pos="35000">
              <a:srgbClr val="9BBB59">
                <a:hueOff val="3750088"/>
                <a:satOff val="-5627"/>
                <a:lumOff val="-915"/>
                <a:alphaOff val="0"/>
                <a:tint val="37000"/>
                <a:satMod val="300000"/>
              </a:srgbClr>
            </a:gs>
            <a:gs pos="100000">
              <a:srgbClr val="9BBB59">
                <a:hueOff val="3750088"/>
                <a:satOff val="-5627"/>
                <a:lumOff val="-915"/>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5" tIns="3175" rIns="3175" bIns="3175" numCol="1" spcCol="1270" anchor="ctr" anchorCtr="0">
          <a:noAutofit/>
        </a:bodyPr>
        <a:lstStyle/>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Running club</a:t>
          </a:r>
        </a:p>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a:t>
          </a:r>
          <a:endParaRPr lang="en-GB" sz="500" kern="1200">
            <a:solidFill>
              <a:sysClr val="windowText" lastClr="000000"/>
            </a:solidFill>
            <a:latin typeface="Calibri"/>
            <a:ea typeface="+mn-ea"/>
            <a:cs typeface="+mn-cs"/>
          </a:endParaRPr>
        </a:p>
      </dsp:txBody>
      <dsp:txXfrm>
        <a:off x="1572234" y="829139"/>
        <a:ext cx="293884" cy="293884"/>
      </dsp:txXfrm>
    </dsp:sp>
    <dsp:sp modelId="{8BE4F394-4F07-4FD5-AF17-D808190E09C0}">
      <dsp:nvSpPr>
        <dsp:cNvPr id="0" name=""/>
        <dsp:cNvSpPr/>
      </dsp:nvSpPr>
      <dsp:spPr>
        <a:xfrm rot="3857143">
          <a:off x="1142554" y="1101400"/>
          <a:ext cx="207944" cy="33660"/>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a:ea typeface="+mn-ea"/>
            <a:cs typeface="+mn-cs"/>
          </a:endParaRPr>
        </a:p>
      </dsp:txBody>
      <dsp:txXfrm>
        <a:off x="1248954" y="1111291"/>
        <a:ext cx="0" cy="0"/>
      </dsp:txXfrm>
    </dsp:sp>
    <dsp:sp modelId="{E5967FF7-513A-4A97-A70D-B7DBC7B440EA}">
      <dsp:nvSpPr>
        <dsp:cNvPr id="0" name=""/>
        <dsp:cNvSpPr/>
      </dsp:nvSpPr>
      <dsp:spPr>
        <a:xfrm>
          <a:off x="1173994" y="1191327"/>
          <a:ext cx="415616" cy="415616"/>
        </a:xfrm>
        <a:prstGeom prst="ellipse">
          <a:avLst/>
        </a:prstGeom>
        <a:gradFill rotWithShape="0">
          <a:gsLst>
            <a:gs pos="0">
              <a:srgbClr val="9BBB59">
                <a:hueOff val="5625132"/>
                <a:satOff val="-8440"/>
                <a:lumOff val="-1373"/>
                <a:alphaOff val="0"/>
                <a:tint val="50000"/>
                <a:satMod val="300000"/>
              </a:srgbClr>
            </a:gs>
            <a:gs pos="35000">
              <a:srgbClr val="9BBB59">
                <a:hueOff val="5625132"/>
                <a:satOff val="-8440"/>
                <a:lumOff val="-1373"/>
                <a:alphaOff val="0"/>
                <a:tint val="37000"/>
                <a:satMod val="300000"/>
              </a:srgbClr>
            </a:gs>
            <a:gs pos="100000">
              <a:srgbClr val="9BBB59">
                <a:hueOff val="5625132"/>
                <a:satOff val="-8440"/>
                <a:lumOff val="-1373"/>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5" tIns="3175" rIns="3175" bIns="3175" numCol="1" spcCol="1270" anchor="ctr" anchorCtr="0">
          <a:noAutofit/>
        </a:bodyPr>
        <a:lstStyle/>
        <a:p>
          <a:pPr marL="0" marR="0" lvl="0" indent="0" algn="ctr" defTabSz="222250" rtl="0">
            <a:lnSpc>
              <a:spcPct val="90000"/>
            </a:lnSpc>
            <a:spcBef>
              <a:spcPct val="0"/>
            </a:spcBef>
            <a:spcAft>
              <a:spcPct val="35000"/>
            </a:spcAft>
            <a:buNone/>
          </a:pPr>
          <a:r>
            <a:rPr lang="en-GB" sz="500" kern="1200" dirty="0">
              <a:solidFill>
                <a:sysClr val="windowText" lastClr="000000"/>
              </a:solidFill>
              <a:latin typeface="Calibri"/>
              <a:ea typeface="+mn-ea"/>
              <a:cs typeface="+mn-cs"/>
            </a:rPr>
            <a:t>Listening to music &amp; gardening</a:t>
          </a:r>
        </a:p>
        <a:p>
          <a:pPr marL="0" marR="0" lvl="0" indent="0" algn="ctr" defTabSz="222250" rtl="0">
            <a:lnSpc>
              <a:spcPct val="90000"/>
            </a:lnSpc>
            <a:spcBef>
              <a:spcPct val="0"/>
            </a:spcBef>
            <a:spcAft>
              <a:spcPct val="35000"/>
            </a:spcAft>
            <a:buNone/>
          </a:pPr>
          <a:r>
            <a:rPr lang="en-GB" sz="500" b="0" i="0" u="none" strike="noStrike" kern="1200" baseline="0" dirty="0">
              <a:solidFill>
                <a:sysClr val="windowText" lastClr="000000"/>
              </a:solidFill>
              <a:latin typeface="Segoe UI" panose="020B0502040204020203" pitchFamily="34" charset="0"/>
              <a:ea typeface="+mn-ea"/>
              <a:cs typeface="+mn-cs"/>
            </a:rPr>
            <a:t>+</a:t>
          </a:r>
          <a:endParaRPr lang="en-GB" sz="500" kern="1200" dirty="0">
            <a:solidFill>
              <a:sysClr val="windowText" lastClr="000000"/>
            </a:solidFill>
            <a:latin typeface="Calibri"/>
            <a:ea typeface="+mn-ea"/>
            <a:cs typeface="+mn-cs"/>
          </a:endParaRPr>
        </a:p>
      </dsp:txBody>
      <dsp:txXfrm>
        <a:off x="1234860" y="1252193"/>
        <a:ext cx="293884" cy="293884"/>
      </dsp:txXfrm>
    </dsp:sp>
    <dsp:sp modelId="{9704D9ED-647B-431D-84BF-780666AA3C79}">
      <dsp:nvSpPr>
        <dsp:cNvPr id="0" name=""/>
        <dsp:cNvSpPr/>
      </dsp:nvSpPr>
      <dsp:spPr>
        <a:xfrm rot="6942857">
          <a:off x="872001" y="1101400"/>
          <a:ext cx="207944" cy="33660"/>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a:ea typeface="+mn-ea"/>
            <a:cs typeface="+mn-cs"/>
          </a:endParaRPr>
        </a:p>
      </dsp:txBody>
      <dsp:txXfrm rot="10800000">
        <a:off x="982912" y="1115802"/>
        <a:ext cx="0" cy="0"/>
      </dsp:txXfrm>
    </dsp:sp>
    <dsp:sp modelId="{E543BDE1-78C7-42F8-833C-617C116EACD1}">
      <dsp:nvSpPr>
        <dsp:cNvPr id="0" name=""/>
        <dsp:cNvSpPr/>
      </dsp:nvSpPr>
      <dsp:spPr>
        <a:xfrm>
          <a:off x="632888" y="1191327"/>
          <a:ext cx="415616" cy="415616"/>
        </a:xfrm>
        <a:prstGeom prst="ellipse">
          <a:avLst/>
        </a:prstGeom>
        <a:gradFill rotWithShape="0">
          <a:gsLst>
            <a:gs pos="0">
              <a:srgbClr val="9BBB59">
                <a:hueOff val="7500176"/>
                <a:satOff val="-11253"/>
                <a:lumOff val="-1830"/>
                <a:alphaOff val="0"/>
                <a:tint val="50000"/>
                <a:satMod val="300000"/>
              </a:srgbClr>
            </a:gs>
            <a:gs pos="35000">
              <a:srgbClr val="9BBB59">
                <a:hueOff val="7500176"/>
                <a:satOff val="-11253"/>
                <a:lumOff val="-1830"/>
                <a:alphaOff val="0"/>
                <a:tint val="37000"/>
                <a:satMod val="300000"/>
              </a:srgbClr>
            </a:gs>
            <a:gs pos="100000">
              <a:srgbClr val="9BBB59">
                <a:hueOff val="7500176"/>
                <a:satOff val="-11253"/>
                <a:lumOff val="-1830"/>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5" tIns="3175" rIns="3175" bIns="3175" numCol="1" spcCol="1270" anchor="ctr" anchorCtr="0">
          <a:noAutofit/>
        </a:bodyPr>
        <a:lstStyle/>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GP, Dr Barnes</a:t>
          </a:r>
        </a:p>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a:t>
          </a:r>
          <a:endParaRPr lang="en-GB" sz="500" kern="1200">
            <a:solidFill>
              <a:sysClr val="windowText" lastClr="000000"/>
            </a:solidFill>
            <a:latin typeface="Calibri"/>
            <a:ea typeface="+mn-ea"/>
            <a:cs typeface="+mn-cs"/>
          </a:endParaRPr>
        </a:p>
      </dsp:txBody>
      <dsp:txXfrm>
        <a:off x="693754" y="1252193"/>
        <a:ext cx="293884" cy="293884"/>
      </dsp:txXfrm>
    </dsp:sp>
    <dsp:sp modelId="{1CDF964F-2238-4B3C-B5D1-980384A04DF6}">
      <dsp:nvSpPr>
        <dsp:cNvPr id="0" name=""/>
        <dsp:cNvSpPr/>
      </dsp:nvSpPr>
      <dsp:spPr>
        <a:xfrm rot="10028571">
          <a:off x="703314" y="889873"/>
          <a:ext cx="207944" cy="33660"/>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a:ea typeface="+mn-ea"/>
            <a:cs typeface="+mn-cs"/>
          </a:endParaRPr>
        </a:p>
      </dsp:txBody>
      <dsp:txXfrm rot="10800000">
        <a:off x="813510" y="910615"/>
        <a:ext cx="0" cy="0"/>
      </dsp:txXfrm>
    </dsp:sp>
    <dsp:sp modelId="{A4F8306B-CAF5-40AB-9730-D32107A34F2B}">
      <dsp:nvSpPr>
        <dsp:cNvPr id="0" name=""/>
        <dsp:cNvSpPr/>
      </dsp:nvSpPr>
      <dsp:spPr>
        <a:xfrm>
          <a:off x="295514" y="768273"/>
          <a:ext cx="415616" cy="415616"/>
        </a:xfrm>
        <a:prstGeom prst="ellipse">
          <a:avLst/>
        </a:prstGeom>
        <a:gradFill rotWithShape="0">
          <a:gsLst>
            <a:gs pos="0">
              <a:srgbClr val="9BBB59">
                <a:hueOff val="9375220"/>
                <a:satOff val="-14067"/>
                <a:lumOff val="-2288"/>
                <a:alphaOff val="0"/>
                <a:tint val="50000"/>
                <a:satMod val="300000"/>
              </a:srgbClr>
            </a:gs>
            <a:gs pos="35000">
              <a:srgbClr val="9BBB59">
                <a:hueOff val="9375220"/>
                <a:satOff val="-14067"/>
                <a:lumOff val="-2288"/>
                <a:alphaOff val="0"/>
                <a:tint val="37000"/>
                <a:satMod val="300000"/>
              </a:srgbClr>
            </a:gs>
            <a:gs pos="100000">
              <a:srgbClr val="9BBB59">
                <a:hueOff val="9375220"/>
                <a:satOff val="-14067"/>
                <a:lumOff val="-2288"/>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5" tIns="3175" rIns="3175" bIns="3175" numCol="1" spcCol="1270" anchor="ctr" anchorCtr="0">
          <a:noAutofit/>
        </a:bodyPr>
        <a:lstStyle/>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Manager at work, John</a:t>
          </a:r>
        </a:p>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a:t>
          </a:r>
          <a:endParaRPr lang="en-GB" sz="500" kern="1200">
            <a:solidFill>
              <a:sysClr val="windowText" lastClr="000000"/>
            </a:solidFill>
            <a:latin typeface="Calibri"/>
            <a:ea typeface="+mn-ea"/>
            <a:cs typeface="+mn-cs"/>
          </a:endParaRPr>
        </a:p>
      </dsp:txBody>
      <dsp:txXfrm>
        <a:off x="356380" y="829139"/>
        <a:ext cx="293884" cy="293884"/>
      </dsp:txXfrm>
    </dsp:sp>
    <dsp:sp modelId="{148948BE-1FDC-419A-90F9-A9EEB835A44E}">
      <dsp:nvSpPr>
        <dsp:cNvPr id="0" name=""/>
        <dsp:cNvSpPr/>
      </dsp:nvSpPr>
      <dsp:spPr>
        <a:xfrm rot="13114286">
          <a:off x="763518" y="626104"/>
          <a:ext cx="207944" cy="33660"/>
        </a:xfrm>
        <a:custGeom>
          <a:avLst/>
          <a:gdLst/>
          <a:ahLst/>
          <a:cxnLst/>
          <a:rect l="0" t="0" r="0" b="0"/>
          <a:pathLst>
            <a:path>
              <a:moveTo>
                <a:pt x="0" y="15958"/>
              </a:moveTo>
              <a:lnTo>
                <a:pt x="554419" y="15958"/>
              </a:lnTo>
            </a:path>
          </a:pathLst>
        </a:custGeom>
        <a:noFill/>
        <a:ln w="25400" cap="flat" cmpd="sng" algn="ctr">
          <a:solidFill>
            <a:srgbClr val="8064A2">
              <a:hueOff val="0"/>
              <a:satOff val="0"/>
              <a:lumOff val="0"/>
              <a:alphaOff val="0"/>
            </a:srgb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a:ea typeface="+mn-ea"/>
            <a:cs typeface="+mn-cs"/>
          </a:endParaRPr>
        </a:p>
      </dsp:txBody>
      <dsp:txXfrm rot="10800000">
        <a:off x="868313" y="650239"/>
        <a:ext cx="0" cy="0"/>
      </dsp:txXfrm>
    </dsp:sp>
    <dsp:sp modelId="{DB5171C3-265E-4CE1-92A6-81F2A01765E6}">
      <dsp:nvSpPr>
        <dsp:cNvPr id="0" name=""/>
        <dsp:cNvSpPr/>
      </dsp:nvSpPr>
      <dsp:spPr>
        <a:xfrm>
          <a:off x="415922" y="240734"/>
          <a:ext cx="415616" cy="415616"/>
        </a:xfrm>
        <a:prstGeom prst="ellipse">
          <a:avLst/>
        </a:prstGeom>
        <a:gradFill rotWithShape="0">
          <a:gsLst>
            <a:gs pos="0">
              <a:srgbClr val="9BBB59">
                <a:hueOff val="11250264"/>
                <a:satOff val="-16880"/>
                <a:lumOff val="-2745"/>
                <a:alphaOff val="0"/>
                <a:tint val="50000"/>
                <a:satMod val="300000"/>
              </a:srgbClr>
            </a:gs>
            <a:gs pos="35000">
              <a:srgbClr val="9BBB59">
                <a:hueOff val="11250264"/>
                <a:satOff val="-16880"/>
                <a:lumOff val="-2745"/>
                <a:alphaOff val="0"/>
                <a:tint val="37000"/>
                <a:satMod val="300000"/>
              </a:srgbClr>
            </a:gs>
            <a:gs pos="100000">
              <a:srgbClr val="9BBB59">
                <a:hueOff val="11250264"/>
                <a:satOff val="-16880"/>
                <a:lumOff val="-2745"/>
                <a:alphaOff val="0"/>
                <a:tint val="15000"/>
                <a:satMod val="350000"/>
              </a:srgb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175" tIns="3175" rIns="3175" bIns="3175" numCol="1" spcCol="1270" anchor="ctr" anchorCtr="0">
          <a:noAutofit/>
        </a:bodyPr>
        <a:lstStyle/>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Friend, Liz</a:t>
          </a:r>
        </a:p>
        <a:p>
          <a:pPr marL="0" marR="0" lvl="0" indent="0" algn="ctr" defTabSz="222250" rtl="0">
            <a:lnSpc>
              <a:spcPct val="90000"/>
            </a:lnSpc>
            <a:spcBef>
              <a:spcPct val="0"/>
            </a:spcBef>
            <a:spcAft>
              <a:spcPct val="35000"/>
            </a:spcAft>
            <a:buNone/>
          </a:pPr>
          <a:r>
            <a:rPr lang="en-GB" sz="500" b="0" i="0" u="none" strike="noStrike" kern="1200" baseline="0">
              <a:solidFill>
                <a:sysClr val="windowText" lastClr="000000"/>
              </a:solidFill>
              <a:latin typeface="Segoe UI" panose="020B0502040204020203" pitchFamily="34" charset="0"/>
              <a:ea typeface="+mn-ea"/>
              <a:cs typeface="+mn-cs"/>
            </a:rPr>
            <a:t>+/</a:t>
          </a:r>
          <a:r>
            <a:rPr lang="en-GB" sz="500" kern="1200">
              <a:solidFill>
                <a:sysClr val="windowText" lastClr="000000"/>
              </a:solidFill>
              <a:latin typeface="Calibri"/>
              <a:ea typeface="+mn-ea"/>
              <a:cs typeface="+mn-cs"/>
            </a:rPr>
            <a:t>-</a:t>
          </a:r>
        </a:p>
      </dsp:txBody>
      <dsp:txXfrm>
        <a:off x="476788" y="301600"/>
        <a:ext cx="293884" cy="293884"/>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8CF937-61C7-445B-A7F3-184A7BF5DA49}" type="datetimeFigureOut">
              <a:rPr lang="it-IT" smtClean="0"/>
              <a:t>06/09/2026</a:t>
            </a:fld>
            <a:endParaRPr lang="it-IT" dirty="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1CFC12-46D3-4391-B1E3-DB0A48D2D0B7}" type="slidenum">
              <a:rPr lang="it-IT" smtClean="0"/>
              <a:t>‹N›</a:t>
            </a:fld>
            <a:endParaRPr lang="it-IT" dirty="0"/>
          </a:p>
        </p:txBody>
      </p:sp>
    </p:spTree>
    <p:extLst>
      <p:ext uri="{BB962C8B-B14F-4D97-AF65-F5344CB8AC3E}">
        <p14:creationId xmlns:p14="http://schemas.microsoft.com/office/powerpoint/2010/main" val="3998629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a:t>When we are asked to deliver an awareness-raising session, the team responsible for that target audience assesses the characteristics of the group for whom the session is intended and the participants’ likely expectations: whether it is a group of social and educational workers, a voluntary </a:t>
            </a:r>
            <a:r>
              <a:rPr lang="en-US" dirty="0" err="1"/>
              <a:t>organisation</a:t>
            </a:r>
            <a:r>
              <a:rPr lang="en-US" dirty="0"/>
              <a:t>, a team of colleagues, and so on.</a:t>
            </a:r>
          </a:p>
          <a:p>
            <a:r>
              <a:rPr lang="en-US" dirty="0"/>
              <a:t>Our team then uses this checklist to decide what to cover during the session, or what to propose for the first session – if two sessions are planned, as we hope – and how to structure the second session.</a:t>
            </a:r>
          </a:p>
          <a:p>
            <a:endParaRPr lang="it-IT" dirty="0"/>
          </a:p>
        </p:txBody>
      </p:sp>
      <p:sp>
        <p:nvSpPr>
          <p:cNvPr id="4" name="Segnaposto numero diapositiva 3"/>
          <p:cNvSpPr>
            <a:spLocks noGrp="1"/>
          </p:cNvSpPr>
          <p:nvPr>
            <p:ph type="sldNum" sz="quarter" idx="5"/>
          </p:nvPr>
        </p:nvSpPr>
        <p:spPr/>
        <p:txBody>
          <a:bodyPr/>
          <a:lstStyle/>
          <a:p>
            <a:fld id="{351CFC12-46D3-4391-B1E3-DB0A48D2D0B7}" type="slidenum">
              <a:rPr lang="it-IT" smtClean="0"/>
              <a:t>8</a:t>
            </a:fld>
            <a:endParaRPr lang="it-IT"/>
          </a:p>
        </p:txBody>
      </p:sp>
    </p:spTree>
    <p:extLst>
      <p:ext uri="{BB962C8B-B14F-4D97-AF65-F5344CB8AC3E}">
        <p14:creationId xmlns:p14="http://schemas.microsoft.com/office/powerpoint/2010/main" val="1681485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351CFC12-46D3-4391-B1E3-DB0A48D2D0B7}" type="slidenum">
              <a:rPr lang="it-IT" smtClean="0"/>
              <a:t>9</a:t>
            </a:fld>
            <a:endParaRPr lang="it-IT"/>
          </a:p>
        </p:txBody>
      </p:sp>
    </p:spTree>
    <p:extLst>
      <p:ext uri="{BB962C8B-B14F-4D97-AF65-F5344CB8AC3E}">
        <p14:creationId xmlns:p14="http://schemas.microsoft.com/office/powerpoint/2010/main" val="2546782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a:t>In Italy, 12.7 per cent of the population consists of children under the age of 14, 10 per cent of young people aged between 15 and 24, 11 per cent are young adults aged between 25 and 34, 12 per cent are adults aged between 35 and 44, 31 per cent are adults aged between 45 and 65, and 24 per cent are older people aged over 65. Fifteen per cent of the population are migrants</a:t>
            </a:r>
            <a:endParaRPr lang="it-IT" dirty="0"/>
          </a:p>
        </p:txBody>
      </p:sp>
      <p:sp>
        <p:nvSpPr>
          <p:cNvPr id="4" name="Segnaposto numero diapositiva 3"/>
          <p:cNvSpPr>
            <a:spLocks noGrp="1"/>
          </p:cNvSpPr>
          <p:nvPr>
            <p:ph type="sldNum" sz="quarter" idx="5"/>
          </p:nvPr>
        </p:nvSpPr>
        <p:spPr/>
        <p:txBody>
          <a:bodyPr/>
          <a:lstStyle/>
          <a:p>
            <a:fld id="{351CFC12-46D3-4391-B1E3-DB0A48D2D0B7}" type="slidenum">
              <a:rPr lang="it-IT" smtClean="0"/>
              <a:t>11</a:t>
            </a:fld>
            <a:endParaRPr lang="it-IT"/>
          </a:p>
        </p:txBody>
      </p:sp>
    </p:spTree>
    <p:extLst>
      <p:ext uri="{BB962C8B-B14F-4D97-AF65-F5344CB8AC3E}">
        <p14:creationId xmlns:p14="http://schemas.microsoft.com/office/powerpoint/2010/main" val="1207383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351CFC12-46D3-4391-B1E3-DB0A48D2D0B7}" type="slidenum">
              <a:rPr lang="it-IT" smtClean="0"/>
              <a:t>16</a:t>
            </a:fld>
            <a:endParaRPr lang="it-IT"/>
          </a:p>
        </p:txBody>
      </p:sp>
    </p:spTree>
    <p:extLst>
      <p:ext uri="{BB962C8B-B14F-4D97-AF65-F5344CB8AC3E}">
        <p14:creationId xmlns:p14="http://schemas.microsoft.com/office/powerpoint/2010/main" val="232316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351CFC12-46D3-4391-B1E3-DB0A48D2D0B7}" type="slidenum">
              <a:rPr lang="it-IT" smtClean="0"/>
              <a:t>18</a:t>
            </a:fld>
            <a:endParaRPr lang="it-IT" dirty="0"/>
          </a:p>
        </p:txBody>
      </p:sp>
    </p:spTree>
    <p:extLst>
      <p:ext uri="{BB962C8B-B14F-4D97-AF65-F5344CB8AC3E}">
        <p14:creationId xmlns:p14="http://schemas.microsoft.com/office/powerpoint/2010/main" val="4174580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Notes </a:t>
            </a:r>
            <a:r>
              <a:rPr lang="en-US" dirty="0"/>
              <a:t>Using the cards helps people and practitioners see the similarities between themselves and FM families; presenting the model then enables people and practitioners to understand the differences between themselves and families facing difficulties. Indeed, many people comment by drawing comparisons between situations involving addiction and those caused by disability, Alzheimer’s and other degenerative diseases.</a:t>
            </a:r>
          </a:p>
          <a:p>
            <a:endParaRPr lang="it-IT" dirty="0"/>
          </a:p>
        </p:txBody>
      </p:sp>
      <p:sp>
        <p:nvSpPr>
          <p:cNvPr id="4" name="Segnaposto numero diapositiva 3"/>
          <p:cNvSpPr>
            <a:spLocks noGrp="1"/>
          </p:cNvSpPr>
          <p:nvPr>
            <p:ph type="sldNum" sz="quarter" idx="5"/>
          </p:nvPr>
        </p:nvSpPr>
        <p:spPr/>
        <p:txBody>
          <a:bodyPr/>
          <a:lstStyle/>
          <a:p>
            <a:fld id="{351CFC12-46D3-4391-B1E3-DB0A48D2D0B7}" type="slidenum">
              <a:rPr lang="it-IT" smtClean="0"/>
              <a:t>19</a:t>
            </a:fld>
            <a:endParaRPr lang="it-IT"/>
          </a:p>
        </p:txBody>
      </p:sp>
    </p:spTree>
    <p:extLst>
      <p:ext uri="{BB962C8B-B14F-4D97-AF65-F5344CB8AC3E}">
        <p14:creationId xmlns:p14="http://schemas.microsoft.com/office/powerpoint/2010/main" val="19083199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351CFC12-46D3-4391-B1E3-DB0A48D2D0B7}" type="slidenum">
              <a:rPr lang="it-IT" smtClean="0"/>
              <a:t>22</a:t>
            </a:fld>
            <a:endParaRPr lang="it-IT" dirty="0"/>
          </a:p>
        </p:txBody>
      </p:sp>
    </p:spTree>
    <p:extLst>
      <p:ext uri="{BB962C8B-B14F-4D97-AF65-F5344CB8AC3E}">
        <p14:creationId xmlns:p14="http://schemas.microsoft.com/office/powerpoint/2010/main" val="4071561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351CFC12-46D3-4391-B1E3-DB0A48D2D0B7}" type="slidenum">
              <a:rPr lang="it-IT" smtClean="0"/>
              <a:t>29</a:t>
            </a:fld>
            <a:endParaRPr lang="it-IT" dirty="0"/>
          </a:p>
        </p:txBody>
      </p:sp>
    </p:spTree>
    <p:extLst>
      <p:ext uri="{BB962C8B-B14F-4D97-AF65-F5344CB8AC3E}">
        <p14:creationId xmlns:p14="http://schemas.microsoft.com/office/powerpoint/2010/main" val="30199050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7983232" y="5037663"/>
            <a:ext cx="897467" cy="279400"/>
          </a:xfrm>
        </p:spPr>
        <p:txBody>
          <a:bodyPr/>
          <a:lstStyle/>
          <a:p>
            <a:fld id="{ADDD58B9-7906-4705-829D-5F2B6ABBE877}" type="datetimeFigureOut">
              <a:rPr lang="it-IT" smtClean="0"/>
              <a:t>06/09/2026</a:t>
            </a:fld>
            <a:endParaRPr lang="it-IT" dirty="0"/>
          </a:p>
        </p:txBody>
      </p:sp>
      <p:sp>
        <p:nvSpPr>
          <p:cNvPr id="5" name="Footer Placeholder 4"/>
          <p:cNvSpPr>
            <a:spLocks noGrp="1"/>
          </p:cNvSpPr>
          <p:nvPr>
            <p:ph type="ftr" sz="quarter" idx="11"/>
          </p:nvPr>
        </p:nvSpPr>
        <p:spPr>
          <a:xfrm>
            <a:off x="2692397" y="5037663"/>
            <a:ext cx="5214635" cy="279400"/>
          </a:xfrm>
        </p:spPr>
        <p:txBody>
          <a:bodyPr/>
          <a:lstStyle/>
          <a:p>
            <a:endParaRPr lang="it-IT" dirty="0"/>
          </a:p>
        </p:txBody>
      </p:sp>
      <p:sp>
        <p:nvSpPr>
          <p:cNvPr id="6" name="Slide Number Placeholder 5"/>
          <p:cNvSpPr>
            <a:spLocks noGrp="1"/>
          </p:cNvSpPr>
          <p:nvPr>
            <p:ph type="sldNum" sz="quarter" idx="12"/>
          </p:nvPr>
        </p:nvSpPr>
        <p:spPr>
          <a:xfrm>
            <a:off x="8956900" y="5037663"/>
            <a:ext cx="551167" cy="279400"/>
          </a:xfrm>
        </p:spPr>
        <p:txBody>
          <a:bodyPr/>
          <a:lstStyle/>
          <a:p>
            <a:fld id="{30E93BBA-756F-4901-A595-BA7983F7FCEC}" type="slidenum">
              <a:rPr lang="it-IT" smtClean="0"/>
              <a:t>‹N›</a:t>
            </a:fld>
            <a:endParaRPr lang="it-IT" dirty="0"/>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5912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DDD58B9-7906-4705-829D-5F2B6ABBE877}" type="datetimeFigureOut">
              <a:rPr lang="it-IT" smtClean="0"/>
              <a:t>06/09/2026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30E93BBA-756F-4901-A595-BA7983F7FCEC}" type="slidenum">
              <a:rPr lang="it-IT" smtClean="0"/>
              <a:t>‹N›</a:t>
            </a:fld>
            <a:endParaRPr lang="it-IT" dirty="0"/>
          </a:p>
        </p:txBody>
      </p:sp>
    </p:spTree>
    <p:extLst>
      <p:ext uri="{BB962C8B-B14F-4D97-AF65-F5344CB8AC3E}">
        <p14:creationId xmlns:p14="http://schemas.microsoft.com/office/powerpoint/2010/main" val="59110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DDD58B9-7906-4705-829D-5F2B6ABBE877}" type="datetimeFigureOut">
              <a:rPr lang="it-IT" smtClean="0"/>
              <a:t>06/09/2026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30E93BBA-756F-4901-A595-BA7983F7FCEC}" type="slidenum">
              <a:rPr lang="it-IT" smtClean="0"/>
              <a:t>‹N›</a:t>
            </a:fld>
            <a:endParaRPr lang="it-IT" dirty="0"/>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63043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DDD58B9-7906-4705-829D-5F2B6ABBE877}" type="datetimeFigureOut">
              <a:rPr lang="it-IT" smtClean="0"/>
              <a:t>06/09/2026</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p:txBody>
          <a:bodyPr/>
          <a:lstStyle/>
          <a:p>
            <a:fld id="{30E93BBA-756F-4901-A595-BA7983F7FCEC}" type="slidenum">
              <a:rPr lang="it-IT" smtClean="0"/>
              <a:t>‹N›</a:t>
            </a:fld>
            <a:endParaRPr lang="it-IT" dirty="0"/>
          </a:p>
        </p:txBody>
      </p:sp>
    </p:spTree>
    <p:extLst>
      <p:ext uri="{BB962C8B-B14F-4D97-AF65-F5344CB8AC3E}">
        <p14:creationId xmlns:p14="http://schemas.microsoft.com/office/powerpoint/2010/main" val="166628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ADDD58B9-7906-4705-829D-5F2B6ABBE877}" type="datetimeFigureOut">
              <a:rPr lang="it-IT" smtClean="0"/>
              <a:t>06/09/2026</a:t>
            </a:fld>
            <a:endParaRPr lang="it-IT" dirty="0"/>
          </a:p>
        </p:txBody>
      </p:sp>
      <p:sp>
        <p:nvSpPr>
          <p:cNvPr id="8" name="Footer Placeholder 7"/>
          <p:cNvSpPr>
            <a:spLocks noGrp="1"/>
          </p:cNvSpPr>
          <p:nvPr>
            <p:ph type="ftr" sz="quarter" idx="11"/>
          </p:nvPr>
        </p:nvSpPr>
        <p:spPr/>
        <p:txBody>
          <a:bodyPr/>
          <a:lstStyle/>
          <a:p>
            <a:endParaRPr lang="it-IT" dirty="0"/>
          </a:p>
        </p:txBody>
      </p:sp>
      <p:sp>
        <p:nvSpPr>
          <p:cNvPr id="9" name="Slide Number Placeholder 8"/>
          <p:cNvSpPr>
            <a:spLocks noGrp="1"/>
          </p:cNvSpPr>
          <p:nvPr>
            <p:ph type="sldNum" sz="quarter" idx="12"/>
          </p:nvPr>
        </p:nvSpPr>
        <p:spPr/>
        <p:txBody>
          <a:bodyPr/>
          <a:lstStyle/>
          <a:p>
            <a:fld id="{30E93BBA-756F-4901-A595-BA7983F7FCEC}" type="slidenum">
              <a:rPr lang="it-IT" smtClean="0"/>
              <a:t>‹N›</a:t>
            </a:fld>
            <a:endParaRPr lang="it-IT" dirty="0"/>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2482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ADDD58B9-7906-4705-829D-5F2B6ABBE877}" type="datetimeFigureOut">
              <a:rPr lang="it-IT" smtClean="0"/>
              <a:t>06/09/2026</a:t>
            </a:fld>
            <a:endParaRPr lang="it-IT" dirty="0"/>
          </a:p>
        </p:txBody>
      </p:sp>
      <p:sp>
        <p:nvSpPr>
          <p:cNvPr id="4" name="Footer Placeholder 3"/>
          <p:cNvSpPr>
            <a:spLocks noGrp="1"/>
          </p:cNvSpPr>
          <p:nvPr>
            <p:ph type="ftr" sz="quarter" idx="11"/>
          </p:nvPr>
        </p:nvSpPr>
        <p:spPr/>
        <p:txBody>
          <a:bodyPr/>
          <a:lstStyle/>
          <a:p>
            <a:endParaRPr lang="it-IT" dirty="0"/>
          </a:p>
        </p:txBody>
      </p:sp>
      <p:sp>
        <p:nvSpPr>
          <p:cNvPr id="5" name="Slide Number Placeholder 4"/>
          <p:cNvSpPr>
            <a:spLocks noGrp="1"/>
          </p:cNvSpPr>
          <p:nvPr>
            <p:ph type="sldNum" sz="quarter" idx="12"/>
          </p:nvPr>
        </p:nvSpPr>
        <p:spPr/>
        <p:txBody>
          <a:bodyPr/>
          <a:lstStyle/>
          <a:p>
            <a:fld id="{30E93BBA-756F-4901-A595-BA7983F7FCEC}" type="slidenum">
              <a:rPr lang="it-IT" smtClean="0"/>
              <a:t>‹N›</a:t>
            </a:fld>
            <a:endParaRPr lang="it-IT"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2628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DD58B9-7906-4705-829D-5F2B6ABBE877}" type="datetimeFigureOut">
              <a:rPr lang="it-IT" smtClean="0"/>
              <a:t>06/09/2026</a:t>
            </a:fld>
            <a:endParaRPr lang="it-IT" dirty="0"/>
          </a:p>
        </p:txBody>
      </p:sp>
      <p:sp>
        <p:nvSpPr>
          <p:cNvPr id="3" name="Footer Placeholder 2"/>
          <p:cNvSpPr>
            <a:spLocks noGrp="1"/>
          </p:cNvSpPr>
          <p:nvPr>
            <p:ph type="ftr" sz="quarter" idx="11"/>
          </p:nvPr>
        </p:nvSpPr>
        <p:spPr/>
        <p:txBody>
          <a:bodyPr/>
          <a:lstStyle/>
          <a:p>
            <a:endParaRPr lang="it-IT" dirty="0"/>
          </a:p>
        </p:txBody>
      </p:sp>
      <p:sp>
        <p:nvSpPr>
          <p:cNvPr id="4" name="Slide Number Placeholder 3"/>
          <p:cNvSpPr>
            <a:spLocks noGrp="1"/>
          </p:cNvSpPr>
          <p:nvPr>
            <p:ph type="sldNum" sz="quarter" idx="12"/>
          </p:nvPr>
        </p:nvSpPr>
        <p:spPr/>
        <p:txBody>
          <a:bodyPr/>
          <a:lstStyle/>
          <a:p>
            <a:fld id="{30E93BBA-756F-4901-A595-BA7983F7FCEC}" type="slidenum">
              <a:rPr lang="it-IT" smtClean="0"/>
              <a:t>‹N›</a:t>
            </a:fld>
            <a:endParaRPr lang="it-IT" dirty="0"/>
          </a:p>
        </p:txBody>
      </p:sp>
    </p:spTree>
    <p:extLst>
      <p:ext uri="{BB962C8B-B14F-4D97-AF65-F5344CB8AC3E}">
        <p14:creationId xmlns:p14="http://schemas.microsoft.com/office/powerpoint/2010/main" val="2477256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ADDD58B9-7906-4705-829D-5F2B6ABBE877}" type="datetimeFigureOut">
              <a:rPr lang="it-IT" smtClean="0"/>
              <a:t>06/09/2026</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p:txBody>
          <a:bodyPr/>
          <a:lstStyle/>
          <a:p>
            <a:fld id="{30E93BBA-756F-4901-A595-BA7983F7FCEC}" type="slidenum">
              <a:rPr lang="it-IT" smtClean="0"/>
              <a:t>‹N›</a:t>
            </a:fld>
            <a:endParaRPr lang="it-IT" dirty="0"/>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44356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it-IT"/>
              <a:t>Fare clic per modificare lo stile del titolo dello schema</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dirty="0"/>
              <a:t>Fare clic sull'icona per inserire un'immagine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ADDD58B9-7906-4705-829D-5F2B6ABBE877}" type="datetimeFigureOut">
              <a:rPr lang="it-IT" smtClean="0"/>
              <a:t>06/09/2026</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p:txBody>
          <a:bodyPr/>
          <a:lstStyle/>
          <a:p>
            <a:fld id="{30E93BBA-756F-4901-A595-BA7983F7FCEC}" type="slidenum">
              <a:rPr lang="it-IT" smtClean="0"/>
              <a:t>‹N›</a:t>
            </a:fld>
            <a:endParaRPr lang="it-IT" dirty="0"/>
          </a:p>
        </p:txBody>
      </p:sp>
    </p:spTree>
    <p:extLst>
      <p:ext uri="{BB962C8B-B14F-4D97-AF65-F5344CB8AC3E}">
        <p14:creationId xmlns:p14="http://schemas.microsoft.com/office/powerpoint/2010/main" val="1057576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dirty="0"/>
              <a:t>Fare clic sull'icona per inserire un'immagine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ADDD58B9-7906-4705-829D-5F2B6ABBE877}" type="datetimeFigureOut">
              <a:rPr lang="it-IT" smtClean="0"/>
              <a:t>06/09/2026</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p:txBody>
          <a:bodyPr/>
          <a:lstStyle/>
          <a:p>
            <a:fld id="{30E93BBA-756F-4901-A595-BA7983F7FCEC}" type="slidenum">
              <a:rPr lang="it-IT" smtClean="0"/>
              <a:t>‹N›</a:t>
            </a:fld>
            <a:endParaRPr lang="it-IT" dirty="0"/>
          </a:p>
        </p:txBody>
      </p:sp>
    </p:spTree>
    <p:extLst>
      <p:ext uri="{BB962C8B-B14F-4D97-AF65-F5344CB8AC3E}">
        <p14:creationId xmlns:p14="http://schemas.microsoft.com/office/powerpoint/2010/main" val="2737796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DDD58B9-7906-4705-829D-5F2B6ABBE877}" type="datetimeFigureOut">
              <a:rPr lang="it-IT" smtClean="0"/>
              <a:t>06/09/2026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30E93BBA-756F-4901-A595-BA7983F7FCEC}" type="slidenum">
              <a:rPr lang="it-IT" smtClean="0"/>
              <a:t>‹N›</a:t>
            </a:fld>
            <a:endParaRPr lang="it-IT" dirty="0"/>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86250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DDD58B9-7906-4705-829D-5F2B6ABBE877}" type="datetimeFigureOut">
              <a:rPr lang="it-IT" smtClean="0"/>
              <a:t>06/09/2026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30E93BBA-756F-4901-A595-BA7983F7FCEC}" type="slidenum">
              <a:rPr lang="it-IT" smtClean="0"/>
              <a:t>‹N›</a:t>
            </a:fld>
            <a:endParaRPr lang="it-IT"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81652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DDD58B9-7906-4705-829D-5F2B6ABBE877}" type="datetimeFigureOut">
              <a:rPr lang="it-IT" smtClean="0"/>
              <a:t>06/09/2026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30E93BBA-756F-4901-A595-BA7983F7FCEC}" type="slidenum">
              <a:rPr lang="it-IT" smtClean="0"/>
              <a:t>‹N›</a:t>
            </a:fld>
            <a:endParaRPr lang="it-IT" dirty="0"/>
          </a:p>
        </p:txBody>
      </p:sp>
    </p:spTree>
    <p:extLst>
      <p:ext uri="{BB962C8B-B14F-4D97-AF65-F5344CB8AC3E}">
        <p14:creationId xmlns:p14="http://schemas.microsoft.com/office/powerpoint/2010/main" val="31042704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DDD58B9-7906-4705-829D-5F2B6ABBE877}" type="datetimeFigureOut">
              <a:rPr lang="it-IT" smtClean="0"/>
              <a:t>06/09/2026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30E93BBA-756F-4901-A595-BA7983F7FCEC}" type="slidenum">
              <a:rPr lang="it-IT" smtClean="0"/>
              <a:t>‹N›</a:t>
            </a:fld>
            <a:endParaRPr lang="it-IT"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07403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it-IT"/>
              <a:t>Fare clic per modificare lo stile del titolo dello schema</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DDD58B9-7906-4705-829D-5F2B6ABBE877}" type="datetimeFigureOut">
              <a:rPr lang="it-IT" smtClean="0"/>
              <a:t>06/09/2026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30E93BBA-756F-4901-A595-BA7983F7FCEC}" type="slidenum">
              <a:rPr lang="it-IT" smtClean="0"/>
              <a:t>‹N›</a:t>
            </a:fld>
            <a:endParaRPr lang="it-IT" dirty="0"/>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37854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DDD58B9-7906-4705-829D-5F2B6ABBE877}" type="datetimeFigureOut">
              <a:rPr lang="it-IT" smtClean="0"/>
              <a:t>06/09/2026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30E93BBA-756F-4901-A595-BA7983F7FCEC}" type="slidenum">
              <a:rPr lang="it-IT" smtClean="0"/>
              <a:t>‹N›</a:t>
            </a:fld>
            <a:endParaRPr lang="it-IT"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0948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DDD58B9-7906-4705-829D-5F2B6ABBE877}" type="datetimeFigureOut">
              <a:rPr lang="it-IT" smtClean="0"/>
              <a:t>06/09/2026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30E93BBA-756F-4901-A595-BA7983F7FCEC}" type="slidenum">
              <a:rPr lang="it-IT" smtClean="0"/>
              <a:t>‹N›</a:t>
            </a:fld>
            <a:endParaRPr lang="it-IT" dirty="0"/>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56490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5CD753D-7137-4507-BF64-4D2B4A60B4EE}" type="datetimeFigureOut">
              <a:rPr lang="it-IT" smtClean="0"/>
              <a:t>06/09/2026</a:t>
            </a:fld>
            <a:endParaRPr lang="it-IT" dirty="0"/>
          </a:p>
        </p:txBody>
      </p:sp>
      <p:sp>
        <p:nvSpPr>
          <p:cNvPr id="5" name="Footer Placeholder 4"/>
          <p:cNvSpPr>
            <a:spLocks noGrp="1"/>
          </p:cNvSpPr>
          <p:nvPr>
            <p:ph type="ftr" sz="quarter" idx="11"/>
          </p:nvPr>
        </p:nvSpPr>
        <p:spPr>
          <a:xfrm>
            <a:off x="2692397" y="5037663"/>
            <a:ext cx="5214635" cy="279400"/>
          </a:xfrm>
        </p:spPr>
        <p:txBody>
          <a:bodyPr/>
          <a:lstStyle/>
          <a:p>
            <a:endParaRPr lang="it-IT" dirty="0"/>
          </a:p>
        </p:txBody>
      </p:sp>
      <p:sp>
        <p:nvSpPr>
          <p:cNvPr id="6" name="Slide Number Placeholder 5"/>
          <p:cNvSpPr>
            <a:spLocks noGrp="1"/>
          </p:cNvSpPr>
          <p:nvPr>
            <p:ph type="sldNum" sz="quarter" idx="12"/>
          </p:nvPr>
        </p:nvSpPr>
        <p:spPr>
          <a:xfrm>
            <a:off x="8956900" y="5037663"/>
            <a:ext cx="551167" cy="279400"/>
          </a:xfrm>
        </p:spPr>
        <p:txBody>
          <a:bodyPr/>
          <a:lstStyle/>
          <a:p>
            <a:fld id="{BAB04179-4402-4ED5-9B3A-B55D59E5B221}" type="slidenum">
              <a:rPr lang="it-IT" smtClean="0"/>
              <a:t>‹N›</a:t>
            </a:fld>
            <a:endParaRPr lang="it-IT" dirty="0"/>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7177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5CD753D-7137-4507-BF64-4D2B4A60B4EE}" type="datetimeFigureOut">
              <a:rPr lang="it-IT" smtClean="0"/>
              <a:t>06/09/2026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BAB04179-4402-4ED5-9B3A-B55D59E5B221}" type="slidenum">
              <a:rPr lang="it-IT" smtClean="0"/>
              <a:t>‹N›</a:t>
            </a:fld>
            <a:endParaRPr lang="it-IT" dirty="0"/>
          </a:p>
        </p:txBody>
      </p:sp>
    </p:spTree>
    <p:extLst>
      <p:ext uri="{BB962C8B-B14F-4D97-AF65-F5344CB8AC3E}">
        <p14:creationId xmlns:p14="http://schemas.microsoft.com/office/powerpoint/2010/main" val="8631408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95CD753D-7137-4507-BF64-4D2B4A60B4EE}" type="datetimeFigureOut">
              <a:rPr lang="it-IT" smtClean="0"/>
              <a:t>06/09/2026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BAB04179-4402-4ED5-9B3A-B55D59E5B221}" type="slidenum">
              <a:rPr lang="it-IT" smtClean="0"/>
              <a:t>‹N›</a:t>
            </a:fld>
            <a:endParaRPr lang="it-IT" dirty="0"/>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57260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95CD753D-7137-4507-BF64-4D2B4A60B4EE}" type="datetimeFigureOut">
              <a:rPr lang="it-IT" smtClean="0"/>
              <a:t>06/09/2026</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p:txBody>
          <a:bodyPr/>
          <a:lstStyle/>
          <a:p>
            <a:fld id="{BAB04179-4402-4ED5-9B3A-B55D59E5B221}" type="slidenum">
              <a:rPr lang="it-IT" smtClean="0"/>
              <a:t>‹N›</a:t>
            </a:fld>
            <a:endParaRPr lang="it-IT" dirty="0"/>
          </a:p>
        </p:txBody>
      </p:sp>
    </p:spTree>
    <p:extLst>
      <p:ext uri="{BB962C8B-B14F-4D97-AF65-F5344CB8AC3E}">
        <p14:creationId xmlns:p14="http://schemas.microsoft.com/office/powerpoint/2010/main" val="22229992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95CD753D-7137-4507-BF64-4D2B4A60B4EE}" type="datetimeFigureOut">
              <a:rPr lang="it-IT" smtClean="0"/>
              <a:t>06/09/2026</a:t>
            </a:fld>
            <a:endParaRPr lang="it-IT" dirty="0"/>
          </a:p>
        </p:txBody>
      </p:sp>
      <p:sp>
        <p:nvSpPr>
          <p:cNvPr id="8" name="Footer Placeholder 7"/>
          <p:cNvSpPr>
            <a:spLocks noGrp="1"/>
          </p:cNvSpPr>
          <p:nvPr>
            <p:ph type="ftr" sz="quarter" idx="11"/>
          </p:nvPr>
        </p:nvSpPr>
        <p:spPr/>
        <p:txBody>
          <a:bodyPr/>
          <a:lstStyle/>
          <a:p>
            <a:endParaRPr lang="it-IT" dirty="0"/>
          </a:p>
        </p:txBody>
      </p:sp>
      <p:sp>
        <p:nvSpPr>
          <p:cNvPr id="9" name="Slide Number Placeholder 8"/>
          <p:cNvSpPr>
            <a:spLocks noGrp="1"/>
          </p:cNvSpPr>
          <p:nvPr>
            <p:ph type="sldNum" sz="quarter" idx="12"/>
          </p:nvPr>
        </p:nvSpPr>
        <p:spPr/>
        <p:txBody>
          <a:bodyPr/>
          <a:lstStyle/>
          <a:p>
            <a:fld id="{BAB04179-4402-4ED5-9B3A-B55D59E5B221}" type="slidenum">
              <a:rPr lang="it-IT" smtClean="0"/>
              <a:t>‹N›</a:t>
            </a:fld>
            <a:endParaRPr lang="it-IT" dirty="0"/>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705941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95CD753D-7137-4507-BF64-4D2B4A60B4EE}" type="datetimeFigureOut">
              <a:rPr lang="it-IT" smtClean="0"/>
              <a:t>06/09/2026</a:t>
            </a:fld>
            <a:endParaRPr lang="it-IT" dirty="0"/>
          </a:p>
        </p:txBody>
      </p:sp>
      <p:sp>
        <p:nvSpPr>
          <p:cNvPr id="4" name="Footer Placeholder 3"/>
          <p:cNvSpPr>
            <a:spLocks noGrp="1"/>
          </p:cNvSpPr>
          <p:nvPr>
            <p:ph type="ftr" sz="quarter" idx="11"/>
          </p:nvPr>
        </p:nvSpPr>
        <p:spPr/>
        <p:txBody>
          <a:bodyPr/>
          <a:lstStyle/>
          <a:p>
            <a:endParaRPr lang="it-IT" dirty="0"/>
          </a:p>
        </p:txBody>
      </p:sp>
      <p:sp>
        <p:nvSpPr>
          <p:cNvPr id="5" name="Slide Number Placeholder 4"/>
          <p:cNvSpPr>
            <a:spLocks noGrp="1"/>
          </p:cNvSpPr>
          <p:nvPr>
            <p:ph type="sldNum" sz="quarter" idx="12"/>
          </p:nvPr>
        </p:nvSpPr>
        <p:spPr/>
        <p:txBody>
          <a:bodyPr/>
          <a:lstStyle/>
          <a:p>
            <a:fld id="{BAB04179-4402-4ED5-9B3A-B55D59E5B221}" type="slidenum">
              <a:rPr lang="it-IT" smtClean="0"/>
              <a:t>‹N›</a:t>
            </a:fld>
            <a:endParaRPr lang="it-IT"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93653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CD753D-7137-4507-BF64-4D2B4A60B4EE}" type="datetimeFigureOut">
              <a:rPr lang="it-IT" smtClean="0"/>
              <a:t>06/09/2026</a:t>
            </a:fld>
            <a:endParaRPr lang="it-IT" dirty="0"/>
          </a:p>
        </p:txBody>
      </p:sp>
      <p:sp>
        <p:nvSpPr>
          <p:cNvPr id="3" name="Footer Placeholder 2"/>
          <p:cNvSpPr>
            <a:spLocks noGrp="1"/>
          </p:cNvSpPr>
          <p:nvPr>
            <p:ph type="ftr" sz="quarter" idx="11"/>
          </p:nvPr>
        </p:nvSpPr>
        <p:spPr/>
        <p:txBody>
          <a:bodyPr/>
          <a:lstStyle/>
          <a:p>
            <a:endParaRPr lang="it-IT" dirty="0"/>
          </a:p>
        </p:txBody>
      </p:sp>
      <p:sp>
        <p:nvSpPr>
          <p:cNvPr id="4" name="Slide Number Placeholder 3"/>
          <p:cNvSpPr>
            <a:spLocks noGrp="1"/>
          </p:cNvSpPr>
          <p:nvPr>
            <p:ph type="sldNum" sz="quarter" idx="12"/>
          </p:nvPr>
        </p:nvSpPr>
        <p:spPr/>
        <p:txBody>
          <a:bodyPr/>
          <a:lstStyle/>
          <a:p>
            <a:fld id="{BAB04179-4402-4ED5-9B3A-B55D59E5B221}" type="slidenum">
              <a:rPr lang="it-IT" smtClean="0"/>
              <a:t>‹N›</a:t>
            </a:fld>
            <a:endParaRPr lang="it-IT" dirty="0"/>
          </a:p>
        </p:txBody>
      </p:sp>
    </p:spTree>
    <p:extLst>
      <p:ext uri="{BB962C8B-B14F-4D97-AF65-F5344CB8AC3E}">
        <p14:creationId xmlns:p14="http://schemas.microsoft.com/office/powerpoint/2010/main" val="11951319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95CD753D-7137-4507-BF64-4D2B4A60B4EE}" type="datetimeFigureOut">
              <a:rPr lang="it-IT" smtClean="0"/>
              <a:t>06/09/2026</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p:txBody>
          <a:bodyPr/>
          <a:lstStyle/>
          <a:p>
            <a:fld id="{BAB04179-4402-4ED5-9B3A-B55D59E5B221}" type="slidenum">
              <a:rPr lang="it-IT" smtClean="0"/>
              <a:t>‹N›</a:t>
            </a:fld>
            <a:endParaRPr lang="it-IT" dirty="0"/>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697641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it-IT"/>
              <a:t>Fare clic per modificare lo stile del titolo dello schema</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dirty="0"/>
              <a:t>Fare clic sull'icona per inserire un'immagine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95CD753D-7137-4507-BF64-4D2B4A60B4EE}" type="datetimeFigureOut">
              <a:rPr lang="it-IT" smtClean="0"/>
              <a:t>06/09/2026</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p:txBody>
          <a:bodyPr/>
          <a:lstStyle/>
          <a:p>
            <a:fld id="{BAB04179-4402-4ED5-9B3A-B55D59E5B221}" type="slidenum">
              <a:rPr lang="it-IT" smtClean="0"/>
              <a:t>‹N›</a:t>
            </a:fld>
            <a:endParaRPr lang="it-IT" dirty="0"/>
          </a:p>
        </p:txBody>
      </p:sp>
    </p:spTree>
    <p:extLst>
      <p:ext uri="{BB962C8B-B14F-4D97-AF65-F5344CB8AC3E}">
        <p14:creationId xmlns:p14="http://schemas.microsoft.com/office/powerpoint/2010/main" val="20954926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dirty="0"/>
              <a:t>Fare clic sull'icona per inserire un'immagine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95CD753D-7137-4507-BF64-4D2B4A60B4EE}" type="datetimeFigureOut">
              <a:rPr lang="it-IT" smtClean="0"/>
              <a:t>06/09/2026</a:t>
            </a:fld>
            <a:endParaRPr lang="it-IT" dirty="0"/>
          </a:p>
        </p:txBody>
      </p:sp>
      <p:sp>
        <p:nvSpPr>
          <p:cNvPr id="6" name="Footer Placeholder 5"/>
          <p:cNvSpPr>
            <a:spLocks noGrp="1"/>
          </p:cNvSpPr>
          <p:nvPr>
            <p:ph type="ftr" sz="quarter" idx="11"/>
          </p:nvPr>
        </p:nvSpPr>
        <p:spPr/>
        <p:txBody>
          <a:bodyPr/>
          <a:lstStyle/>
          <a:p>
            <a:endParaRPr lang="it-IT" dirty="0"/>
          </a:p>
        </p:txBody>
      </p:sp>
      <p:sp>
        <p:nvSpPr>
          <p:cNvPr id="7" name="Slide Number Placeholder 6"/>
          <p:cNvSpPr>
            <a:spLocks noGrp="1"/>
          </p:cNvSpPr>
          <p:nvPr>
            <p:ph type="sldNum" sz="quarter" idx="12"/>
          </p:nvPr>
        </p:nvSpPr>
        <p:spPr/>
        <p:txBody>
          <a:bodyPr/>
          <a:lstStyle/>
          <a:p>
            <a:fld id="{BAB04179-4402-4ED5-9B3A-B55D59E5B221}" type="slidenum">
              <a:rPr lang="it-IT" smtClean="0"/>
              <a:t>‹N›</a:t>
            </a:fld>
            <a:endParaRPr lang="it-IT" dirty="0"/>
          </a:p>
        </p:txBody>
      </p:sp>
    </p:spTree>
    <p:extLst>
      <p:ext uri="{BB962C8B-B14F-4D97-AF65-F5344CB8AC3E}">
        <p14:creationId xmlns:p14="http://schemas.microsoft.com/office/powerpoint/2010/main" val="39565698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95CD753D-7137-4507-BF64-4D2B4A60B4EE}" type="datetimeFigureOut">
              <a:rPr lang="it-IT" smtClean="0"/>
              <a:t>06/09/2026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BAB04179-4402-4ED5-9B3A-B55D59E5B221}" type="slidenum">
              <a:rPr lang="it-IT" smtClean="0"/>
              <a:t>‹N›</a:t>
            </a:fld>
            <a:endParaRPr lang="it-IT" dirty="0"/>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62155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95CD753D-7137-4507-BF64-4D2B4A60B4EE}" type="datetimeFigureOut">
              <a:rPr lang="it-IT" smtClean="0"/>
              <a:t>06/09/2026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BAB04179-4402-4ED5-9B3A-B55D59E5B221}" type="slidenum">
              <a:rPr lang="it-IT" smtClean="0"/>
              <a:t>‹N›</a:t>
            </a:fld>
            <a:endParaRPr lang="it-IT"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61279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95CD753D-7137-4507-BF64-4D2B4A60B4EE}" type="datetimeFigureOut">
              <a:rPr lang="it-IT" smtClean="0"/>
              <a:t>06/09/2026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BAB04179-4402-4ED5-9B3A-B55D59E5B221}" type="slidenum">
              <a:rPr lang="it-IT" smtClean="0"/>
              <a:t>‹N›</a:t>
            </a:fld>
            <a:endParaRPr lang="it-IT" dirty="0"/>
          </a:p>
        </p:txBody>
      </p:sp>
    </p:spTree>
    <p:extLst>
      <p:ext uri="{BB962C8B-B14F-4D97-AF65-F5344CB8AC3E}">
        <p14:creationId xmlns:p14="http://schemas.microsoft.com/office/powerpoint/2010/main" val="27182584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it-IT"/>
              <a:t>Fare clic per modificare lo stile del titolo dello schema</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95CD753D-7137-4507-BF64-4D2B4A60B4EE}" type="datetimeFigureOut">
              <a:rPr lang="it-IT" smtClean="0"/>
              <a:t>06/09/2026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BAB04179-4402-4ED5-9B3A-B55D59E5B221}" type="slidenum">
              <a:rPr lang="it-IT" smtClean="0"/>
              <a:t>‹N›</a:t>
            </a:fld>
            <a:endParaRPr lang="it-IT"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566918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it-IT"/>
              <a:t>Fare clic per modificare lo stile del titolo dello schema</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95CD753D-7137-4507-BF64-4D2B4A60B4EE}" type="datetimeFigureOut">
              <a:rPr lang="it-IT" smtClean="0"/>
              <a:t>06/09/2026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BAB04179-4402-4ED5-9B3A-B55D59E5B221}" type="slidenum">
              <a:rPr lang="it-IT" smtClean="0"/>
              <a:t>‹N›</a:t>
            </a:fld>
            <a:endParaRPr lang="it-IT" dirty="0"/>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43489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5CD753D-7137-4507-BF64-4D2B4A60B4EE}" type="datetimeFigureOut">
              <a:rPr lang="it-IT" smtClean="0"/>
              <a:t>06/09/2026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BAB04179-4402-4ED5-9B3A-B55D59E5B221}" type="slidenum">
              <a:rPr lang="it-IT" smtClean="0"/>
              <a:t>‹N›</a:t>
            </a:fld>
            <a:endParaRPr lang="it-IT"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38171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5CD753D-7137-4507-BF64-4D2B4A60B4EE}" type="datetimeFigureOut">
              <a:rPr lang="it-IT" smtClean="0"/>
              <a:t>06/09/2026</a:t>
            </a:fld>
            <a:endParaRPr lang="it-IT" dirty="0"/>
          </a:p>
        </p:txBody>
      </p:sp>
      <p:sp>
        <p:nvSpPr>
          <p:cNvPr id="5" name="Footer Placeholder 4"/>
          <p:cNvSpPr>
            <a:spLocks noGrp="1"/>
          </p:cNvSpPr>
          <p:nvPr>
            <p:ph type="ftr" sz="quarter" idx="11"/>
          </p:nvPr>
        </p:nvSpPr>
        <p:spPr/>
        <p:txBody>
          <a:bodyPr/>
          <a:lstStyle/>
          <a:p>
            <a:endParaRPr lang="it-IT" dirty="0"/>
          </a:p>
        </p:txBody>
      </p:sp>
      <p:sp>
        <p:nvSpPr>
          <p:cNvPr id="6" name="Slide Number Placeholder 5"/>
          <p:cNvSpPr>
            <a:spLocks noGrp="1"/>
          </p:cNvSpPr>
          <p:nvPr>
            <p:ph type="sldNum" sz="quarter" idx="12"/>
          </p:nvPr>
        </p:nvSpPr>
        <p:spPr/>
        <p:txBody>
          <a:bodyPr/>
          <a:lstStyle/>
          <a:p>
            <a:fld id="{BAB04179-4402-4ED5-9B3A-B55D59E5B221}" type="slidenum">
              <a:rPr lang="it-IT" smtClean="0"/>
              <a:t>‹N›</a:t>
            </a:fld>
            <a:endParaRPr lang="it-IT" dirty="0"/>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57088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3.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DDD58B9-7906-4705-829D-5F2B6ABBE877}" type="datetimeFigureOut">
              <a:rPr lang="it-IT" smtClean="0"/>
              <a:t>06/09/2026</a:t>
            </a:fld>
            <a:endParaRPr lang="it-IT"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it-IT"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0E93BBA-756F-4901-A595-BA7983F7FCEC}" type="slidenum">
              <a:rPr lang="it-IT" smtClean="0"/>
              <a:t>‹N›</a:t>
            </a:fld>
            <a:endParaRPr lang="it-IT" dirty="0"/>
          </a:p>
        </p:txBody>
      </p:sp>
    </p:spTree>
    <p:extLst>
      <p:ext uri="{BB962C8B-B14F-4D97-AF65-F5344CB8AC3E}">
        <p14:creationId xmlns:p14="http://schemas.microsoft.com/office/powerpoint/2010/main" val="380481275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5CD753D-7137-4507-BF64-4D2B4A60B4EE}" type="datetimeFigureOut">
              <a:rPr lang="it-IT" smtClean="0"/>
              <a:t>06/09/2026</a:t>
            </a:fld>
            <a:endParaRPr lang="it-IT"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it-IT"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AB04179-4402-4ED5-9B3A-B55D59E5B221}" type="slidenum">
              <a:rPr lang="it-IT" smtClean="0"/>
              <a:t>‹N›</a:t>
            </a:fld>
            <a:endParaRPr lang="it-IT" dirty="0"/>
          </a:p>
        </p:txBody>
      </p:sp>
    </p:spTree>
    <p:extLst>
      <p:ext uri="{BB962C8B-B14F-4D97-AF65-F5344CB8AC3E}">
        <p14:creationId xmlns:p14="http://schemas.microsoft.com/office/powerpoint/2010/main" val="109188231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23.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9.jpeg"/><Relationship Id="rId4" Type="http://schemas.openxmlformats.org/officeDocument/2006/relationships/diagramLayout" Target="../diagrams/layout1.xml"/><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jpeg"/><Relationship Id="rId3" Type="http://schemas.openxmlformats.org/officeDocument/2006/relationships/image" Target="../media/image25.jpeg"/><Relationship Id="rId7" Type="http://schemas.openxmlformats.org/officeDocument/2006/relationships/image" Target="../media/image29.png"/><Relationship Id="rId12" Type="http://schemas.openxmlformats.org/officeDocument/2006/relationships/image" Target="../media/image34.jpeg"/><Relationship Id="rId17" Type="http://schemas.openxmlformats.org/officeDocument/2006/relationships/image" Target="../media/image39.jpeg"/><Relationship Id="rId2" Type="http://schemas.openxmlformats.org/officeDocument/2006/relationships/image" Target="../media/image24.png"/><Relationship Id="rId16"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image" Target="../media/image28.jpeg"/><Relationship Id="rId11" Type="http://schemas.openxmlformats.org/officeDocument/2006/relationships/image" Target="../media/image33.jpeg"/><Relationship Id="rId5" Type="http://schemas.openxmlformats.org/officeDocument/2006/relationships/image" Target="../media/image27.jpeg"/><Relationship Id="rId15" Type="http://schemas.openxmlformats.org/officeDocument/2006/relationships/image" Target="../media/image37.jpe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jpeg"/><Relationship Id="rId14" Type="http://schemas.openxmlformats.org/officeDocument/2006/relationships/image" Target="../media/image36.jpeg"/></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2.jpeg"/><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6.pn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6.xml"/><Relationship Id="rId6" Type="http://schemas.openxmlformats.org/officeDocument/2006/relationships/image" Target="../media/image53.jpeg"/><Relationship Id="rId5" Type="http://schemas.openxmlformats.org/officeDocument/2006/relationships/image" Target="../media/image21.jpeg"/><Relationship Id="rId4" Type="http://schemas.openxmlformats.org/officeDocument/2006/relationships/image" Target="../media/image5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1026269" y="0"/>
            <a:ext cx="14563321" cy="6858000"/>
          </a:xfrm>
          <a:custGeom>
            <a:avLst/>
            <a:gdLst/>
            <a:ahLst/>
            <a:cxnLst/>
            <a:rect l="l" t="t" r="r" b="b"/>
            <a:pathLst>
              <a:path w="21844981" h="10287000">
                <a:moveTo>
                  <a:pt x="21844981" y="0"/>
                </a:moveTo>
                <a:lnTo>
                  <a:pt x="0" y="0"/>
                </a:lnTo>
                <a:lnTo>
                  <a:pt x="0" y="10287000"/>
                </a:lnTo>
                <a:lnTo>
                  <a:pt x="21844981" y="10287000"/>
                </a:lnTo>
                <a:lnTo>
                  <a:pt x="21844981"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noProof="0" dirty="0"/>
          </a:p>
        </p:txBody>
      </p:sp>
      <p:sp>
        <p:nvSpPr>
          <p:cNvPr id="3" name="Freeform 3"/>
          <p:cNvSpPr/>
          <p:nvPr/>
        </p:nvSpPr>
        <p:spPr>
          <a:xfrm>
            <a:off x="759656" y="4934049"/>
            <a:ext cx="1642717" cy="1642717"/>
          </a:xfrm>
          <a:custGeom>
            <a:avLst/>
            <a:gdLst/>
            <a:ahLst/>
            <a:cxnLst/>
            <a:rect l="l" t="t" r="r" b="b"/>
            <a:pathLst>
              <a:path w="2464076" h="2464076">
                <a:moveTo>
                  <a:pt x="0" y="0"/>
                </a:moveTo>
                <a:lnTo>
                  <a:pt x="2464075" y="0"/>
                </a:lnTo>
                <a:lnTo>
                  <a:pt x="2464075" y="2464076"/>
                </a:lnTo>
                <a:lnTo>
                  <a:pt x="0" y="2464076"/>
                </a:lnTo>
                <a:lnTo>
                  <a:pt x="0" y="0"/>
                </a:lnTo>
                <a:close/>
              </a:path>
            </a:pathLst>
          </a:custGeom>
          <a:blipFill>
            <a:blip r:embed="rId3"/>
            <a:stretch>
              <a:fillRect l="-17661" t="-18839" r="-15306" b="-14129"/>
            </a:stretch>
          </a:blipFill>
        </p:spPr>
        <p:txBody>
          <a:bodyPr/>
          <a:lstStyle/>
          <a:p>
            <a:endParaRPr lang="en-GB" noProof="0" dirty="0"/>
          </a:p>
        </p:txBody>
      </p:sp>
      <p:grpSp>
        <p:nvGrpSpPr>
          <p:cNvPr id="4" name="Group 4"/>
          <p:cNvGrpSpPr/>
          <p:nvPr/>
        </p:nvGrpSpPr>
        <p:grpSpPr>
          <a:xfrm>
            <a:off x="2572418" y="4184596"/>
            <a:ext cx="4722901" cy="1895261"/>
            <a:chOff x="0" y="-57149"/>
            <a:chExt cx="9445802" cy="3790525"/>
          </a:xfrm>
        </p:grpSpPr>
        <p:sp>
          <p:nvSpPr>
            <p:cNvPr id="5" name="TextBox 5"/>
            <p:cNvSpPr txBox="1"/>
            <p:nvPr/>
          </p:nvSpPr>
          <p:spPr>
            <a:xfrm>
              <a:off x="0" y="-57149"/>
              <a:ext cx="8619100" cy="644278"/>
            </a:xfrm>
            <a:prstGeom prst="rect">
              <a:avLst/>
            </a:prstGeom>
          </p:spPr>
          <p:txBody>
            <a:bodyPr lIns="0" tIns="0" rIns="0" bIns="0" rtlCol="0" anchor="t">
              <a:spAutoFit/>
            </a:bodyPr>
            <a:lstStyle/>
            <a:p>
              <a:pPr marL="0" marR="0" lvl="0" indent="0" algn="l" defTabSz="457200" rtl="0" eaLnBrk="1" fontAlgn="auto" latinLnBrk="0" hangingPunct="1">
                <a:lnSpc>
                  <a:spcPts val="2947"/>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6" name="TextBox 6"/>
            <p:cNvSpPr txBox="1"/>
            <p:nvPr/>
          </p:nvSpPr>
          <p:spPr>
            <a:xfrm>
              <a:off x="0" y="1373754"/>
              <a:ext cx="9445802" cy="2359622"/>
            </a:xfrm>
            <a:prstGeom prst="rect">
              <a:avLst/>
            </a:prstGeom>
          </p:spPr>
          <p:txBody>
            <a:bodyPr lIns="0" tIns="0" rIns="0" bIns="0" rtlCol="0" anchor="t">
              <a:spAutoFit/>
            </a:bodyPr>
            <a:lstStyle/>
            <a:p>
              <a:pPr marL="0" marR="0" lvl="0" indent="0" algn="just" defTabSz="457200" rtl="0" eaLnBrk="1" fontAlgn="auto" latinLnBrk="0" hangingPunct="1">
                <a:lnSpc>
                  <a:spcPts val="4623"/>
                </a:lnSpc>
                <a:spcBef>
                  <a:spcPts val="0"/>
                </a:spcBef>
                <a:spcAft>
                  <a:spcPts val="0"/>
                </a:spcAft>
                <a:buClrTx/>
                <a:buSzTx/>
                <a:buFontTx/>
                <a:buNone/>
                <a:tabLst/>
                <a:defRPr/>
              </a:pPr>
              <a:r>
                <a:rPr kumimoji="0" lang="en-GB" sz="4866" b="1" i="0" u="none" strike="noStrike" kern="1200" cap="none" spc="0" normalizeH="0" baseline="0" noProof="0" dirty="0">
                  <a:ln>
                    <a:noFill/>
                  </a:ln>
                  <a:solidFill>
                    <a:srgbClr val="6EB8E7"/>
                  </a:solidFill>
                  <a:effectLst/>
                  <a:uLnTx/>
                  <a:uFillTx/>
                  <a:latin typeface="Raleway 1 Heavy"/>
                  <a:ea typeface="Raleway 1 Heavy"/>
                  <a:cs typeface="Raleway 1 Heavy"/>
                  <a:sym typeface="Raleway 1 Heavy"/>
                </a:rPr>
                <a:t>PROGETTO</a:t>
              </a:r>
            </a:p>
            <a:p>
              <a:pPr marL="0" marR="0" lvl="0" indent="0" algn="just" defTabSz="457200" rtl="0" eaLnBrk="1" fontAlgn="auto" latinLnBrk="0" hangingPunct="1">
                <a:lnSpc>
                  <a:spcPts val="4623"/>
                </a:lnSpc>
                <a:spcBef>
                  <a:spcPts val="0"/>
                </a:spcBef>
                <a:spcAft>
                  <a:spcPts val="0"/>
                </a:spcAft>
                <a:buClrTx/>
                <a:buSzTx/>
                <a:buFontTx/>
                <a:buNone/>
                <a:tabLst/>
                <a:defRPr/>
              </a:pPr>
              <a:r>
                <a:rPr kumimoji="0" lang="en-GB" sz="4866" b="1" i="0" u="none" strike="noStrike" kern="1200" cap="none" spc="0" normalizeH="0" baseline="0" noProof="0" dirty="0">
                  <a:ln>
                    <a:noFill/>
                  </a:ln>
                  <a:solidFill>
                    <a:srgbClr val="FFFFFF"/>
                  </a:solidFill>
                  <a:effectLst/>
                  <a:uLnTx/>
                  <a:uFillTx/>
                  <a:latin typeface="Raleway 1 Heavy"/>
                  <a:ea typeface="Raleway 1 Heavy"/>
                  <a:cs typeface="Raleway 1 Heavy"/>
                  <a:sym typeface="Raleway 1 Heavy"/>
                </a:rPr>
                <a:t>ICEBERG</a:t>
              </a:r>
            </a:p>
          </p:txBody>
        </p:sp>
      </p:grpSp>
      <p:sp>
        <p:nvSpPr>
          <p:cNvPr id="7" name="TextBox 7"/>
          <p:cNvSpPr txBox="1"/>
          <p:nvPr/>
        </p:nvSpPr>
        <p:spPr>
          <a:xfrm>
            <a:off x="3729863" y="496285"/>
            <a:ext cx="7184656" cy="3052118"/>
          </a:xfrm>
          <a:prstGeom prst="rect">
            <a:avLst/>
          </a:prstGeom>
        </p:spPr>
        <p:txBody>
          <a:bodyPr wrap="square" lIns="0" tIns="0" rIns="0" bIns="0" rtlCol="0" anchor="t">
            <a:spAutoFit/>
          </a:bodyPr>
          <a:lstStyle/>
          <a:p>
            <a:pPr marL="0" marR="0" lvl="0" indent="0" algn="ctr" defTabSz="457200" rtl="0" eaLnBrk="1" fontAlgn="auto" latinLnBrk="0" hangingPunct="1">
              <a:lnSpc>
                <a:spcPts val="4923"/>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003074"/>
                </a:solidFill>
                <a:effectLst/>
                <a:uLnTx/>
                <a:uFillTx/>
                <a:latin typeface="Raleway 1 Heavy"/>
                <a:ea typeface="Raleway 1 Heavy"/>
                <a:cs typeface="Raleway 1 Heavy"/>
                <a:sym typeface="Raleway 1 Heavy"/>
              </a:rPr>
              <a:t>Something new </a:t>
            </a:r>
            <a:br>
              <a:rPr kumimoji="0" lang="en-GB" sz="5400" b="1" i="0" u="none" strike="noStrike" kern="1200" cap="none" spc="0" normalizeH="0" baseline="0" noProof="0" dirty="0">
                <a:ln>
                  <a:noFill/>
                </a:ln>
                <a:solidFill>
                  <a:srgbClr val="003074"/>
                </a:solidFill>
                <a:effectLst/>
                <a:uLnTx/>
                <a:uFillTx/>
                <a:latin typeface="Raleway 1 Heavy"/>
                <a:ea typeface="Raleway 1 Heavy"/>
                <a:cs typeface="Raleway 1 Heavy"/>
                <a:sym typeface="Raleway 1 Heavy"/>
              </a:rPr>
            </a:br>
            <a:r>
              <a:rPr kumimoji="0" lang="en-GB" sz="5400" b="1" i="0" u="none" strike="noStrike" kern="1200" cap="none" spc="0" normalizeH="0" baseline="0" noProof="0" dirty="0">
                <a:ln>
                  <a:noFill/>
                </a:ln>
                <a:solidFill>
                  <a:srgbClr val="003074"/>
                </a:solidFill>
                <a:effectLst/>
                <a:uLnTx/>
                <a:uFillTx/>
                <a:latin typeface="Raleway 1 Heavy"/>
                <a:ea typeface="Raleway 1 Heavy"/>
                <a:cs typeface="Raleway 1 Heavy"/>
                <a:sym typeface="Raleway 1 Heavy"/>
              </a:rPr>
              <a:t>for your toolbox</a:t>
            </a:r>
          </a:p>
          <a:p>
            <a:pPr algn="r">
              <a:lnSpc>
                <a:spcPts val="3456"/>
              </a:lnSpc>
            </a:pPr>
            <a:endParaRPr lang="en-GB" sz="3141" b="1" noProof="0" dirty="0">
              <a:solidFill>
                <a:srgbClr val="003074"/>
              </a:solidFill>
              <a:latin typeface="Raleway 1 Heavy"/>
              <a:ea typeface="Raleway 1 Heavy"/>
              <a:cs typeface="Raleway 1 Heavy"/>
              <a:sym typeface="Raleway 1 Heavy"/>
            </a:endParaRPr>
          </a:p>
          <a:p>
            <a:pPr algn="r">
              <a:lnSpc>
                <a:spcPts val="3456"/>
              </a:lnSpc>
            </a:pPr>
            <a:endParaRPr lang="en-GB" sz="3141" b="1" noProof="0" dirty="0">
              <a:solidFill>
                <a:srgbClr val="003074"/>
              </a:solidFill>
              <a:latin typeface="Raleway 1 Heavy"/>
              <a:ea typeface="Raleway 1 Heavy"/>
              <a:cs typeface="Raleway 1 Heavy"/>
              <a:sym typeface="Raleway 1 Heavy"/>
            </a:endParaRPr>
          </a:p>
          <a:p>
            <a:pPr algn="r">
              <a:lnSpc>
                <a:spcPts val="3456"/>
              </a:lnSpc>
            </a:pPr>
            <a:r>
              <a:rPr lang="en-GB" sz="3141" b="1" noProof="0" dirty="0">
                <a:solidFill>
                  <a:srgbClr val="003074"/>
                </a:solidFill>
                <a:latin typeface="Raleway 1 Heavy"/>
                <a:ea typeface="Raleway 1 Heavy"/>
                <a:cs typeface="Raleway 1 Heavy"/>
                <a:sym typeface="Raleway 1 Heavy"/>
              </a:rPr>
              <a:t>By the Iceberg team</a:t>
            </a:r>
          </a:p>
          <a:p>
            <a:pPr algn="r">
              <a:lnSpc>
                <a:spcPts val="3456"/>
              </a:lnSpc>
            </a:pPr>
            <a:r>
              <a:rPr lang="en-GB" sz="3141" b="1" noProof="0" dirty="0">
                <a:solidFill>
                  <a:srgbClr val="003074"/>
                </a:solidFill>
                <a:latin typeface="Raleway 1 Heavy"/>
                <a:ea typeface="Raleway 1 Heavy"/>
                <a:cs typeface="Raleway 1 Heavy"/>
                <a:sym typeface="Raleway 1 Heavy"/>
              </a:rPr>
              <a:t>L’Arco e La Ricerca</a:t>
            </a:r>
          </a:p>
        </p:txBody>
      </p:sp>
      <p:sp>
        <p:nvSpPr>
          <p:cNvPr id="8" name="AutoShape 8"/>
          <p:cNvSpPr/>
          <p:nvPr/>
        </p:nvSpPr>
        <p:spPr>
          <a:xfrm>
            <a:off x="2572418" y="6159216"/>
            <a:ext cx="4169361" cy="25968"/>
          </a:xfrm>
          <a:prstGeom prst="rect">
            <a:avLst/>
          </a:prstGeom>
          <a:solidFill>
            <a:srgbClr val="F5FFF9"/>
          </a:solidFill>
        </p:spPr>
        <p:txBody>
          <a:bodyPr/>
          <a:lstStyle/>
          <a:p>
            <a:endParaRPr lang="en-GB" noProof="0" dirty="0"/>
          </a:p>
        </p:txBody>
      </p:sp>
      <p:sp>
        <p:nvSpPr>
          <p:cNvPr id="9" name="TextBox 9"/>
          <p:cNvSpPr txBox="1"/>
          <p:nvPr/>
        </p:nvSpPr>
        <p:spPr>
          <a:xfrm>
            <a:off x="2572418" y="6316351"/>
            <a:ext cx="4749773" cy="187103"/>
          </a:xfrm>
          <a:prstGeom prst="rect">
            <a:avLst/>
          </a:prstGeom>
        </p:spPr>
        <p:txBody>
          <a:bodyPr lIns="0" tIns="0" rIns="0" bIns="0" rtlCol="0" anchor="t">
            <a:spAutoFit/>
          </a:bodyPr>
          <a:lstStyle/>
          <a:p>
            <a:pPr marL="0" marR="0" lvl="0" indent="0" algn="l" defTabSz="457200" rtl="0" eaLnBrk="1" fontAlgn="auto" latinLnBrk="0" hangingPunct="1">
              <a:lnSpc>
                <a:spcPts val="1579"/>
              </a:lnSpc>
              <a:spcBef>
                <a:spcPts val="0"/>
              </a:spcBef>
              <a:spcAft>
                <a:spcPts val="0"/>
              </a:spcAft>
              <a:buClrTx/>
              <a:buSzTx/>
              <a:buFontTx/>
              <a:buNone/>
              <a:tabLst/>
              <a:defRPr/>
            </a:pPr>
            <a:r>
              <a:rPr kumimoji="0" lang="en-GB" sz="1127" b="0" i="0" u="none" strike="noStrike" kern="1200" cap="none" spc="0" normalizeH="0" baseline="0" noProof="0" dirty="0">
                <a:ln>
                  <a:noFill/>
                </a:ln>
                <a:solidFill>
                  <a:srgbClr val="FFFFFF"/>
                </a:solidFill>
                <a:effectLst/>
                <a:uLnTx/>
                <a:uFillTx/>
                <a:latin typeface="Raleway 1"/>
                <a:ea typeface="Raleway 1"/>
                <a:cs typeface="Raleway 1"/>
                <a:sym typeface="Raleway 1"/>
              </a:rPr>
              <a:t>Fondazione La Ricerca, Cooperativa </a:t>
            </a:r>
            <a:r>
              <a:rPr kumimoji="0" lang="en-GB" sz="1127" b="0" i="0" u="none" strike="noStrike" kern="1200" cap="none" spc="0" normalizeH="0" baseline="0" noProof="0" dirty="0" err="1">
                <a:ln>
                  <a:noFill/>
                </a:ln>
                <a:solidFill>
                  <a:srgbClr val="FFFFFF"/>
                </a:solidFill>
                <a:effectLst/>
                <a:uLnTx/>
                <a:uFillTx/>
                <a:latin typeface="Raleway 1"/>
                <a:ea typeface="Raleway 1"/>
                <a:cs typeface="Raleway 1"/>
                <a:sym typeface="Raleway 1"/>
              </a:rPr>
              <a:t>sociale</a:t>
            </a:r>
            <a:r>
              <a:rPr kumimoji="0" lang="en-GB" sz="1127" b="0" i="0" u="none" strike="noStrike" kern="1200" cap="none" spc="0" normalizeH="0" baseline="0" noProof="0" dirty="0">
                <a:ln>
                  <a:noFill/>
                </a:ln>
                <a:solidFill>
                  <a:srgbClr val="FFFFFF"/>
                </a:solidFill>
                <a:effectLst/>
                <a:uLnTx/>
                <a:uFillTx/>
                <a:latin typeface="Raleway 1"/>
                <a:ea typeface="Raleway 1"/>
                <a:cs typeface="Raleway 1"/>
                <a:sym typeface="Raleway 1"/>
              </a:rPr>
              <a:t> L’Arco</a:t>
            </a:r>
          </a:p>
        </p:txBody>
      </p:sp>
      <p:sp>
        <p:nvSpPr>
          <p:cNvPr id="10" name="TextBox 10"/>
          <p:cNvSpPr txBox="1"/>
          <p:nvPr/>
        </p:nvSpPr>
        <p:spPr>
          <a:xfrm>
            <a:off x="7880496" y="5755407"/>
            <a:ext cx="3827719" cy="972639"/>
          </a:xfrm>
          <a:prstGeom prst="rect">
            <a:avLst/>
          </a:prstGeom>
        </p:spPr>
        <p:txBody>
          <a:bodyPr wrap="square" lIns="0" tIns="0" rIns="0" bIns="0" rtlCol="0" anchor="t">
            <a:spAutoFit/>
          </a:bodyPr>
          <a:lstStyle/>
          <a:p>
            <a:pPr marL="0" marR="0" lvl="0" indent="0" algn="r" defTabSz="457200" rtl="0" eaLnBrk="1" fontAlgn="auto" latinLnBrk="0" hangingPunct="1">
              <a:lnSpc>
                <a:spcPts val="1493"/>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3074"/>
                </a:solidFill>
                <a:effectLst/>
                <a:uLnTx/>
                <a:uFillTx/>
                <a:latin typeface="Raleway 1 Bold"/>
                <a:ea typeface="Raleway 1 Bold"/>
                <a:cs typeface="Raleway 1 Bold"/>
                <a:sym typeface="Raleway 1 Bold"/>
              </a:rPr>
              <a:t>Alessandra Bassi</a:t>
            </a:r>
            <a:endParaRPr kumimoji="0" lang="en-GB" sz="1400" b="1" i="0" u="none" strike="noStrike" kern="1200" cap="none" spc="0" normalizeH="0" baseline="0" noProof="0" dirty="0">
              <a:ln>
                <a:noFill/>
              </a:ln>
              <a:solidFill>
                <a:srgbClr val="003074"/>
              </a:solidFill>
              <a:effectLst/>
              <a:uLnTx/>
              <a:uFillTx/>
              <a:latin typeface="Raleway 1 Bold"/>
              <a:ea typeface="Raleway 1 Bold"/>
              <a:cs typeface="Raleway 1 Bold"/>
              <a:sym typeface="Raleway 1 Bold"/>
            </a:endParaRPr>
          </a:p>
          <a:p>
            <a:pPr marL="0" marR="0" lvl="0" indent="0" algn="r" defTabSz="457200" rtl="0" eaLnBrk="1" fontAlgn="auto" latinLnBrk="0" hangingPunct="1">
              <a:lnSpc>
                <a:spcPts val="1493"/>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003074"/>
              </a:solidFill>
              <a:effectLst/>
              <a:uLnTx/>
              <a:uFillTx/>
              <a:latin typeface="Raleway 1 Bold"/>
              <a:ea typeface="Raleway 1 Bold"/>
              <a:cs typeface="Raleway 1 Bold"/>
              <a:sym typeface="Raleway 1 Bold"/>
            </a:endParaRPr>
          </a:p>
          <a:p>
            <a:pPr marL="0" marR="0" lvl="0" indent="0" algn="r" defTabSz="457200" rtl="0" eaLnBrk="1" fontAlgn="auto" latinLnBrk="0" hangingPunct="1">
              <a:lnSpc>
                <a:spcPts val="1493"/>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3074"/>
                </a:solidFill>
                <a:effectLst/>
                <a:uLnTx/>
                <a:uFillTx/>
                <a:latin typeface="Raleway 1 Bold"/>
                <a:ea typeface="Raleway 1 Bold"/>
                <a:cs typeface="Raleway 1 Bold"/>
                <a:sym typeface="Raleway 1 Bold"/>
              </a:rPr>
              <a:t>September 15, 2026</a:t>
            </a:r>
          </a:p>
          <a:p>
            <a:pPr marL="0" marR="0" lvl="0" indent="0" algn="r" defTabSz="457200" rtl="0" eaLnBrk="1" fontAlgn="auto" latinLnBrk="0" hangingPunct="1">
              <a:lnSpc>
                <a:spcPts val="1493"/>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003074"/>
              </a:solidFill>
              <a:effectLst/>
              <a:uLnTx/>
              <a:uFillTx/>
              <a:latin typeface="Raleway 1 Bold"/>
              <a:ea typeface="Raleway 1 Bold"/>
              <a:cs typeface="Raleway 1 Bold"/>
              <a:sym typeface="Raleway 1 Bold"/>
            </a:endParaRPr>
          </a:p>
          <a:p>
            <a:pPr marL="0" marR="0" lvl="0" indent="0" algn="r" defTabSz="457200" rtl="0" eaLnBrk="1" fontAlgn="auto" latinLnBrk="0" hangingPunct="1">
              <a:lnSpc>
                <a:spcPts val="1493"/>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03074"/>
                </a:solidFill>
                <a:effectLst/>
                <a:uLnTx/>
                <a:uFillTx/>
                <a:latin typeface="Raleway 1"/>
                <a:ea typeface="Raleway 1"/>
                <a:cs typeface="Raleway 1"/>
                <a:sym typeface="Raleway 1"/>
              </a:rPr>
              <a:t>AFINet Conference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CC8FEC-8214-A554-9921-D3EEEFA58023}"/>
              </a:ext>
            </a:extLst>
          </p:cNvPr>
          <p:cNvSpPr>
            <a:spLocks noGrp="1"/>
          </p:cNvSpPr>
          <p:nvPr>
            <p:ph type="title"/>
          </p:nvPr>
        </p:nvSpPr>
        <p:spPr/>
        <p:txBody>
          <a:bodyPr>
            <a:normAutofit/>
          </a:bodyPr>
          <a:lstStyle/>
          <a:p>
            <a:r>
              <a:rPr lang="en-GB" sz="5400" b="1" dirty="0">
                <a:solidFill>
                  <a:schemeClr val="accent3"/>
                </a:solidFill>
              </a:rPr>
              <a:t>The context</a:t>
            </a:r>
            <a:endParaRPr lang="it-IT" sz="5400" dirty="0"/>
          </a:p>
        </p:txBody>
      </p:sp>
      <p:pic>
        <p:nvPicPr>
          <p:cNvPr id="3" name="Immagine 2">
            <a:extLst>
              <a:ext uri="{FF2B5EF4-FFF2-40B4-BE49-F238E27FC236}">
                <a16:creationId xmlns:a16="http://schemas.microsoft.com/office/drawing/2014/main" id="{66AA1A91-3B5A-963D-9592-2AA6E66C6EF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3342" t="6120" r="6392" b="10138"/>
          <a:stretch>
            <a:fillRect/>
          </a:stretch>
        </p:blipFill>
        <p:spPr bwMode="auto">
          <a:xfrm>
            <a:off x="5451957" y="2542323"/>
            <a:ext cx="1075918" cy="1581710"/>
          </a:xfrm>
          <a:prstGeom prst="rect">
            <a:avLst/>
          </a:prstGeom>
          <a:noFill/>
          <a:ln>
            <a:noFill/>
          </a:ln>
          <a:extLst>
            <a:ext uri="{53640926-AAD7-44D8-BBD7-CCE9431645EC}">
              <a14:shadowObscured xmlns:a14="http://schemas.microsoft.com/office/drawing/2010/main"/>
            </a:ext>
          </a:extLst>
        </p:spPr>
      </p:pic>
      <p:pic>
        <p:nvPicPr>
          <p:cNvPr id="4" name="Immagine 3">
            <a:extLst>
              <a:ext uri="{FF2B5EF4-FFF2-40B4-BE49-F238E27FC236}">
                <a16:creationId xmlns:a16="http://schemas.microsoft.com/office/drawing/2014/main" id="{C59C7D6D-E3E2-9A9C-B72E-270F03B2341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568" t="7636" r="53962" b="7877"/>
          <a:stretch>
            <a:fillRect/>
          </a:stretch>
        </p:blipFill>
        <p:spPr bwMode="auto">
          <a:xfrm>
            <a:off x="1105897" y="4393778"/>
            <a:ext cx="979805" cy="1482090"/>
          </a:xfrm>
          <a:prstGeom prst="rect">
            <a:avLst/>
          </a:prstGeom>
          <a:noFill/>
          <a:ln>
            <a:noFill/>
          </a:ln>
          <a:extLst>
            <a:ext uri="{53640926-AAD7-44D8-BBD7-CCE9431645EC}">
              <a14:shadowObscured xmlns:a14="http://schemas.microsoft.com/office/drawing/2010/main"/>
            </a:ext>
          </a:extLst>
        </p:spPr>
      </p:pic>
      <p:pic>
        <p:nvPicPr>
          <p:cNvPr id="5" name="Immagine 4">
            <a:extLst>
              <a:ext uri="{FF2B5EF4-FFF2-40B4-BE49-F238E27FC236}">
                <a16:creationId xmlns:a16="http://schemas.microsoft.com/office/drawing/2014/main" id="{BFA7178F-E3DB-2B57-4BFA-D47BD4FF973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004" t="3617" r="56151" b="17284"/>
          <a:stretch>
            <a:fillRect/>
          </a:stretch>
        </p:blipFill>
        <p:spPr bwMode="auto">
          <a:xfrm>
            <a:off x="10189559" y="4453785"/>
            <a:ext cx="1036320" cy="1453515"/>
          </a:xfrm>
          <a:prstGeom prst="rect">
            <a:avLst/>
          </a:prstGeom>
          <a:noFill/>
          <a:ln>
            <a:noFill/>
          </a:ln>
          <a:extLst>
            <a:ext uri="{53640926-AAD7-44D8-BBD7-CCE9431645EC}">
              <a14:shadowObscured xmlns:a14="http://schemas.microsoft.com/office/drawing/2010/main"/>
            </a:ext>
          </a:extLst>
        </p:spPr>
      </p:pic>
      <p:pic>
        <p:nvPicPr>
          <p:cNvPr id="6" name="Immagine 5">
            <a:extLst>
              <a:ext uri="{FF2B5EF4-FFF2-40B4-BE49-F238E27FC236}">
                <a16:creationId xmlns:a16="http://schemas.microsoft.com/office/drawing/2014/main" id="{A2F999D0-AA98-33C9-CEF3-E6E0A09F811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2615" t="7738" r="6592" b="9532"/>
          <a:stretch>
            <a:fillRect/>
          </a:stretch>
        </p:blipFill>
        <p:spPr bwMode="auto">
          <a:xfrm>
            <a:off x="3364649" y="3238078"/>
            <a:ext cx="805815" cy="1155700"/>
          </a:xfrm>
          <a:prstGeom prst="rect">
            <a:avLst/>
          </a:prstGeom>
          <a:noFill/>
          <a:ln>
            <a:noFill/>
          </a:ln>
          <a:extLst>
            <a:ext uri="{53640926-AAD7-44D8-BBD7-CCE9431645EC}">
              <a14:shadowObscured xmlns:a14="http://schemas.microsoft.com/office/drawing/2010/main"/>
            </a:ext>
          </a:extLst>
        </p:spPr>
      </p:pic>
      <p:pic>
        <p:nvPicPr>
          <p:cNvPr id="7" name="Immagine 6">
            <a:extLst>
              <a:ext uri="{FF2B5EF4-FFF2-40B4-BE49-F238E27FC236}">
                <a16:creationId xmlns:a16="http://schemas.microsoft.com/office/drawing/2014/main" id="{C80A9674-908E-44A4-E907-DFFD231DEC4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4764" t="13000" r="3754" b="3245"/>
          <a:stretch>
            <a:fillRect/>
          </a:stretch>
        </p:blipFill>
        <p:spPr bwMode="auto">
          <a:xfrm>
            <a:off x="6800324" y="2721318"/>
            <a:ext cx="982345" cy="1402715"/>
          </a:xfrm>
          <a:prstGeom prst="rect">
            <a:avLst/>
          </a:prstGeom>
          <a:noFill/>
          <a:ln>
            <a:noFill/>
          </a:ln>
          <a:extLst>
            <a:ext uri="{53640926-AAD7-44D8-BBD7-CCE9431645EC}">
              <a14:shadowObscured xmlns:a14="http://schemas.microsoft.com/office/drawing/2010/main"/>
            </a:ext>
          </a:extLst>
        </p:spPr>
      </p:pic>
      <p:pic>
        <p:nvPicPr>
          <p:cNvPr id="8" name="Immagine 7">
            <a:extLst>
              <a:ext uri="{FF2B5EF4-FFF2-40B4-BE49-F238E27FC236}">
                <a16:creationId xmlns:a16="http://schemas.microsoft.com/office/drawing/2014/main" id="{71015787-E609-D6BD-9891-CED9469AF6C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4204"/>
          <a:stretch>
            <a:fillRect/>
          </a:stretch>
        </p:blipFill>
        <p:spPr bwMode="auto">
          <a:xfrm>
            <a:off x="4311887" y="2721318"/>
            <a:ext cx="1111524" cy="1492598"/>
          </a:xfrm>
          <a:prstGeom prst="rect">
            <a:avLst/>
          </a:prstGeom>
          <a:noFill/>
          <a:ln>
            <a:noFill/>
          </a:ln>
          <a:extLst>
            <a:ext uri="{53640926-AAD7-44D8-BBD7-CCE9431645EC}">
              <a14:shadowObscured xmlns:a14="http://schemas.microsoft.com/office/drawing/2010/main"/>
            </a:ext>
          </a:extLst>
        </p:spPr>
      </p:pic>
      <p:pic>
        <p:nvPicPr>
          <p:cNvPr id="9" name="Immagine 8">
            <a:extLst>
              <a:ext uri="{FF2B5EF4-FFF2-40B4-BE49-F238E27FC236}">
                <a16:creationId xmlns:a16="http://schemas.microsoft.com/office/drawing/2014/main" id="{3C808164-2932-CEB2-26D5-D9EF4D92B45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736" t="6359" r="50503" b="9272"/>
          <a:stretch>
            <a:fillRect/>
          </a:stretch>
        </p:blipFill>
        <p:spPr bwMode="auto">
          <a:xfrm>
            <a:off x="2205956" y="3875935"/>
            <a:ext cx="1017270" cy="1244600"/>
          </a:xfrm>
          <a:prstGeom prst="rect">
            <a:avLst/>
          </a:prstGeom>
          <a:noFill/>
          <a:ln>
            <a:noFill/>
          </a:ln>
          <a:extLst>
            <a:ext uri="{53640926-AAD7-44D8-BBD7-CCE9431645EC}">
              <a14:shadowObscured xmlns:a14="http://schemas.microsoft.com/office/drawing/2010/main"/>
            </a:ext>
          </a:extLst>
        </p:spPr>
      </p:pic>
      <p:pic>
        <p:nvPicPr>
          <p:cNvPr id="11" name="Immagine 10">
            <a:extLst>
              <a:ext uri="{FF2B5EF4-FFF2-40B4-BE49-F238E27FC236}">
                <a16:creationId xmlns:a16="http://schemas.microsoft.com/office/drawing/2014/main" id="{4B5CB2D4-8420-7B2D-1269-5F1A500A56FA}"/>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59537" t="5947" r="14509" b="61181"/>
          <a:stretch>
            <a:fillRect/>
          </a:stretch>
        </p:blipFill>
        <p:spPr bwMode="auto">
          <a:xfrm>
            <a:off x="8912259" y="3949702"/>
            <a:ext cx="1389924" cy="1244600"/>
          </a:xfrm>
          <a:prstGeom prst="rect">
            <a:avLst/>
          </a:prstGeom>
          <a:noFill/>
          <a:ln>
            <a:noFill/>
          </a:ln>
          <a:extLst>
            <a:ext uri="{53640926-AAD7-44D8-BBD7-CCE9431645EC}">
              <a14:shadowObscured xmlns:a14="http://schemas.microsoft.com/office/drawing/2010/main"/>
            </a:ext>
          </a:extLst>
        </p:spPr>
      </p:pic>
      <p:pic>
        <p:nvPicPr>
          <p:cNvPr id="12" name="Immagine 11">
            <a:extLst>
              <a:ext uri="{FF2B5EF4-FFF2-40B4-BE49-F238E27FC236}">
                <a16:creationId xmlns:a16="http://schemas.microsoft.com/office/drawing/2014/main" id="{282DAC8D-A65B-1B18-0464-8D18CC30E70E}"/>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0765" t="2415" r="61668" b="54189"/>
          <a:stretch>
            <a:fillRect/>
          </a:stretch>
        </p:blipFill>
        <p:spPr bwMode="auto">
          <a:xfrm>
            <a:off x="7998193" y="3294316"/>
            <a:ext cx="1171933" cy="130345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04110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61B9C91-8D3D-9BCF-BF44-48308633920E}"/>
              </a:ext>
            </a:extLst>
          </p:cNvPr>
          <p:cNvSpPr>
            <a:spLocks noGrp="1"/>
          </p:cNvSpPr>
          <p:nvPr>
            <p:ph type="title"/>
          </p:nvPr>
        </p:nvSpPr>
        <p:spPr/>
        <p:txBody>
          <a:bodyPr/>
          <a:lstStyle/>
          <a:p>
            <a:r>
              <a:rPr lang="en-GB" b="1" dirty="0">
                <a:solidFill>
                  <a:schemeClr val="accent3"/>
                </a:solidFill>
              </a:rPr>
              <a:t>Let’s talk about some new tools …</a:t>
            </a:r>
            <a:endParaRPr lang="en-GB" b="1" noProof="0" dirty="0">
              <a:solidFill>
                <a:schemeClr val="accent3"/>
              </a:solidFill>
            </a:endParaRPr>
          </a:p>
        </p:txBody>
      </p:sp>
      <p:sp>
        <p:nvSpPr>
          <p:cNvPr id="3" name="Segnaposto contenuto 2">
            <a:extLst>
              <a:ext uri="{FF2B5EF4-FFF2-40B4-BE49-F238E27FC236}">
                <a16:creationId xmlns:a16="http://schemas.microsoft.com/office/drawing/2014/main" id="{61947F94-6921-064E-3281-4FA930E4F0FD}"/>
              </a:ext>
            </a:extLst>
          </p:cNvPr>
          <p:cNvSpPr>
            <a:spLocks noGrp="1"/>
          </p:cNvSpPr>
          <p:nvPr>
            <p:ph idx="1"/>
          </p:nvPr>
        </p:nvSpPr>
        <p:spPr/>
        <p:txBody>
          <a:bodyPr>
            <a:normAutofit/>
          </a:bodyPr>
          <a:lstStyle/>
          <a:p>
            <a:r>
              <a:rPr lang="en-US" dirty="0"/>
              <a:t>… devised by the </a:t>
            </a:r>
            <a:r>
              <a:rPr lang="en-US" b="1" dirty="0">
                <a:solidFill>
                  <a:schemeClr val="accent3">
                    <a:lumMod val="75000"/>
                  </a:schemeClr>
                </a:solidFill>
              </a:rPr>
              <a:t>Iceberg team to raise awareness amongst social and health professionals, people </a:t>
            </a:r>
            <a:r>
              <a:rPr lang="en-US" dirty="0"/>
              <a:t>and </a:t>
            </a:r>
            <a:r>
              <a:rPr lang="en-US" b="1" dirty="0">
                <a:solidFill>
                  <a:schemeClr val="accent3">
                    <a:lumMod val="75000"/>
                  </a:schemeClr>
                </a:solidFill>
              </a:rPr>
              <a:t>communities</a:t>
            </a:r>
            <a:r>
              <a:rPr lang="en-US" dirty="0"/>
              <a:t> about the </a:t>
            </a:r>
            <a:r>
              <a:rPr lang="en-US" b="1" dirty="0">
                <a:solidFill>
                  <a:schemeClr val="accent3">
                    <a:lumMod val="75000"/>
                  </a:schemeClr>
                </a:solidFill>
              </a:rPr>
              <a:t>family members of problem gamblers</a:t>
            </a:r>
            <a:r>
              <a:rPr lang="en-US" dirty="0"/>
              <a:t>. We work alongside them as part of the Iceberg project (L’Arco cooperative, Fondazione La Ricerca, and SerDP from Piacenza, Italy).</a:t>
            </a:r>
          </a:p>
          <a:p>
            <a:r>
              <a:rPr lang="en-US" dirty="0"/>
              <a:t>After writing </a:t>
            </a:r>
            <a:r>
              <a:rPr lang="en-US" b="1" dirty="0">
                <a:solidFill>
                  <a:schemeClr val="accent3">
                    <a:lumMod val="75000"/>
                  </a:schemeClr>
                </a:solidFill>
              </a:rPr>
              <a:t>Chapter 14 </a:t>
            </a:r>
            <a:r>
              <a:rPr lang="en-US" dirty="0"/>
              <a:t>of *</a:t>
            </a:r>
            <a:r>
              <a:rPr lang="en-US" b="1" dirty="0">
                <a:solidFill>
                  <a:schemeClr val="accent3">
                    <a:lumMod val="75000"/>
                  </a:schemeClr>
                </a:solidFill>
              </a:rPr>
              <a:t>FAMILIES AFFECTED BY ADDICTION</a:t>
            </a:r>
            <a:r>
              <a:rPr lang="en-US" dirty="0"/>
              <a:t>*, we have been continuing to </a:t>
            </a:r>
            <a:r>
              <a:rPr lang="en-US" b="1" dirty="0">
                <a:solidFill>
                  <a:schemeClr val="accent3">
                    <a:lumMod val="75000"/>
                  </a:schemeClr>
                </a:solidFill>
              </a:rPr>
              <a:t>reflect on tools, </a:t>
            </a:r>
            <a:r>
              <a:rPr lang="en-US" b="1" dirty="0" err="1">
                <a:solidFill>
                  <a:schemeClr val="accent3">
                    <a:lumMod val="75000"/>
                  </a:schemeClr>
                </a:solidFill>
              </a:rPr>
              <a:t>organise</a:t>
            </a:r>
            <a:r>
              <a:rPr lang="en-US" b="1" dirty="0">
                <a:solidFill>
                  <a:schemeClr val="accent3">
                    <a:lumMod val="75000"/>
                  </a:schemeClr>
                </a:solidFill>
              </a:rPr>
              <a:t> them and try out new ones.</a:t>
            </a:r>
          </a:p>
          <a:p>
            <a:endParaRPr lang="it-IT" dirty="0"/>
          </a:p>
        </p:txBody>
      </p:sp>
    </p:spTree>
    <p:extLst>
      <p:ext uri="{BB962C8B-B14F-4D97-AF65-F5344CB8AC3E}">
        <p14:creationId xmlns:p14="http://schemas.microsoft.com/office/powerpoint/2010/main" val="1292517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830E9B-6703-C0E1-895C-9AF526C8FAE5}"/>
              </a:ext>
            </a:extLst>
          </p:cNvPr>
          <p:cNvSpPr>
            <a:spLocks noGrp="1"/>
          </p:cNvSpPr>
          <p:nvPr>
            <p:ph type="title"/>
          </p:nvPr>
        </p:nvSpPr>
        <p:spPr/>
        <p:txBody>
          <a:bodyPr>
            <a:normAutofit/>
          </a:bodyPr>
          <a:lstStyle/>
          <a:p>
            <a:r>
              <a:rPr lang="en-US" b="1" dirty="0">
                <a:solidFill>
                  <a:schemeClr val="accent3"/>
                </a:solidFill>
              </a:rPr>
              <a:t>Why new tools?</a:t>
            </a:r>
            <a:endParaRPr lang="it-IT" b="1" dirty="0">
              <a:solidFill>
                <a:schemeClr val="accent3"/>
              </a:solidFill>
            </a:endParaRPr>
          </a:p>
        </p:txBody>
      </p:sp>
      <p:sp>
        <p:nvSpPr>
          <p:cNvPr id="3" name="Segnaposto contenuto 2">
            <a:extLst>
              <a:ext uri="{FF2B5EF4-FFF2-40B4-BE49-F238E27FC236}">
                <a16:creationId xmlns:a16="http://schemas.microsoft.com/office/drawing/2014/main" id="{9B1F03FB-6C42-48D3-4211-BD2F9A91F76D}"/>
              </a:ext>
            </a:extLst>
          </p:cNvPr>
          <p:cNvSpPr>
            <a:spLocks noGrp="1"/>
          </p:cNvSpPr>
          <p:nvPr>
            <p:ph idx="1"/>
          </p:nvPr>
        </p:nvSpPr>
        <p:spPr>
          <a:xfrm>
            <a:off x="1099751" y="2556932"/>
            <a:ext cx="10058400" cy="3318936"/>
          </a:xfrm>
        </p:spPr>
        <p:txBody>
          <a:bodyPr>
            <a:normAutofit/>
          </a:bodyPr>
          <a:lstStyle/>
          <a:p>
            <a:r>
              <a:rPr lang="en-US" dirty="0"/>
              <a:t>Encouraging people and communities to listen to and see </a:t>
            </a:r>
            <a:r>
              <a:rPr lang="en-US" b="1" dirty="0">
                <a:solidFill>
                  <a:schemeClr val="accent3">
                    <a:lumMod val="75000"/>
                  </a:schemeClr>
                </a:solidFill>
              </a:rPr>
              <a:t>a voiceless group, which remains largely invisible</a:t>
            </a:r>
            <a:r>
              <a:rPr lang="en-US" dirty="0"/>
              <a:t>, has always been </a:t>
            </a:r>
            <a:r>
              <a:rPr lang="en-US" b="1" dirty="0">
                <a:solidFill>
                  <a:schemeClr val="accent3">
                    <a:lumMod val="75000"/>
                  </a:schemeClr>
                </a:solidFill>
              </a:rPr>
              <a:t>a challenge</a:t>
            </a:r>
            <a:r>
              <a:rPr lang="en-US" dirty="0"/>
              <a:t>.</a:t>
            </a:r>
          </a:p>
          <a:p>
            <a:r>
              <a:rPr lang="en-US" b="1" dirty="0">
                <a:solidFill>
                  <a:schemeClr val="accent3">
                    <a:lumMod val="75000"/>
                  </a:schemeClr>
                </a:solidFill>
              </a:rPr>
              <a:t>Gambling is a topic that arouses curiosity</a:t>
            </a:r>
            <a:r>
              <a:rPr lang="en-US" dirty="0"/>
              <a:t>: both the general public and professionals want to understand it better.</a:t>
            </a:r>
          </a:p>
          <a:p>
            <a:r>
              <a:rPr lang="en-US" b="1" dirty="0">
                <a:solidFill>
                  <a:schemeClr val="accent3">
                    <a:lumMod val="75000"/>
                  </a:schemeClr>
                </a:solidFill>
              </a:rPr>
              <a:t>The stories of family members are a subject that strikes a chord </a:t>
            </a:r>
            <a:r>
              <a:rPr lang="en-US" dirty="0"/>
              <a:t>and stirs strong emotions: they face serious problems, suffering, and physical and mental illnesses. But </a:t>
            </a:r>
            <a:r>
              <a:rPr lang="en-US" b="1" dirty="0">
                <a:solidFill>
                  <a:schemeClr val="accent3">
                    <a:lumMod val="75000"/>
                  </a:schemeClr>
                </a:solidFill>
              </a:rPr>
              <a:t>interest wanes quickly</a:t>
            </a:r>
            <a:r>
              <a:rPr lang="en-US" dirty="0"/>
              <a:t>. What people think – and sometimes say – is ‘thank goodness my family isn’t like that’.</a:t>
            </a:r>
          </a:p>
        </p:txBody>
      </p:sp>
    </p:spTree>
    <p:extLst>
      <p:ext uri="{BB962C8B-B14F-4D97-AF65-F5344CB8AC3E}">
        <p14:creationId xmlns:p14="http://schemas.microsoft.com/office/powerpoint/2010/main" val="3579507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9D62DC5-259F-EC3E-71CF-F89DAA6A56F1}"/>
              </a:ext>
            </a:extLst>
          </p:cNvPr>
          <p:cNvSpPr>
            <a:spLocks noGrp="1"/>
          </p:cNvSpPr>
          <p:nvPr>
            <p:ph type="title"/>
          </p:nvPr>
        </p:nvSpPr>
        <p:spPr/>
        <p:txBody>
          <a:bodyPr>
            <a:normAutofit fontScale="90000"/>
          </a:bodyPr>
          <a:lstStyle/>
          <a:p>
            <a:r>
              <a:rPr lang="en-US" b="1" dirty="0">
                <a:solidFill>
                  <a:schemeClr val="accent3"/>
                </a:solidFill>
              </a:rPr>
              <a:t>Explaining family members' problems</a:t>
            </a:r>
            <a:br>
              <a:rPr lang="en-US" b="1" dirty="0">
                <a:solidFill>
                  <a:schemeClr val="accent3"/>
                </a:solidFill>
              </a:rPr>
            </a:br>
            <a:r>
              <a:rPr lang="en-US" b="1" dirty="0">
                <a:solidFill>
                  <a:schemeClr val="accent3"/>
                </a:solidFill>
              </a:rPr>
              <a:t> is easy… </a:t>
            </a:r>
            <a:endParaRPr lang="it-IT" b="1" dirty="0">
              <a:solidFill>
                <a:schemeClr val="accent3"/>
              </a:solidFill>
            </a:endParaRPr>
          </a:p>
        </p:txBody>
      </p:sp>
      <p:sp>
        <p:nvSpPr>
          <p:cNvPr id="3" name="Segnaposto contenuto 2">
            <a:extLst>
              <a:ext uri="{FF2B5EF4-FFF2-40B4-BE49-F238E27FC236}">
                <a16:creationId xmlns:a16="http://schemas.microsoft.com/office/drawing/2014/main" id="{B779D148-D9D7-E0A2-03D1-FB69306BDEF0}"/>
              </a:ext>
            </a:extLst>
          </p:cNvPr>
          <p:cNvSpPr>
            <a:spLocks noGrp="1"/>
          </p:cNvSpPr>
          <p:nvPr>
            <p:ph idx="1"/>
          </p:nvPr>
        </p:nvSpPr>
        <p:spPr>
          <a:xfrm>
            <a:off x="1130300" y="2556932"/>
            <a:ext cx="9982200" cy="3488268"/>
          </a:xfrm>
        </p:spPr>
        <p:txBody>
          <a:bodyPr>
            <a:normAutofit/>
          </a:bodyPr>
          <a:lstStyle/>
          <a:p>
            <a:r>
              <a:rPr lang="en-US" sz="2800" dirty="0"/>
              <a:t>… but tends to elicit in those who listen </a:t>
            </a:r>
            <a:r>
              <a:rPr lang="en-US" sz="2800" b="1" dirty="0">
                <a:solidFill>
                  <a:schemeClr val="accent3">
                    <a:lumMod val="75000"/>
                  </a:schemeClr>
                </a:solidFill>
              </a:rPr>
              <a:t>feelings of helplessness </a:t>
            </a:r>
          </a:p>
          <a:p>
            <a:r>
              <a:rPr lang="en-US" sz="2800" dirty="0"/>
              <a:t>Everyone believes that, in order to improve the situation of family members, problem gamblers need to </a:t>
            </a:r>
            <a:r>
              <a:rPr lang="en-US" sz="2800" b="1" dirty="0">
                <a:solidFill>
                  <a:schemeClr val="accent3">
                    <a:lumMod val="75000"/>
                  </a:schemeClr>
                </a:solidFill>
              </a:rPr>
              <a:t>undergo treatment</a:t>
            </a:r>
            <a:r>
              <a:rPr lang="en-US" sz="2800" dirty="0"/>
              <a:t>. Yet only 3 per cent of problem gamblers actually do so: this leads to feelings of frustration and mistrust amongst professionals and the community.</a:t>
            </a:r>
          </a:p>
          <a:p>
            <a:r>
              <a:rPr lang="en-US" sz="2800" b="1" dirty="0">
                <a:solidFill>
                  <a:schemeClr val="accent3">
                    <a:lumMod val="75000"/>
                  </a:schemeClr>
                </a:solidFill>
              </a:rPr>
              <a:t>Explaining family members' problems  is easy… but often leads people to avoid the topic.</a:t>
            </a:r>
            <a:endParaRPr lang="en-US" sz="2800" dirty="0">
              <a:solidFill>
                <a:schemeClr val="accent3">
                  <a:lumMod val="75000"/>
                </a:schemeClr>
              </a:solidFill>
            </a:endParaRPr>
          </a:p>
        </p:txBody>
      </p:sp>
    </p:spTree>
    <p:extLst>
      <p:ext uri="{BB962C8B-B14F-4D97-AF65-F5344CB8AC3E}">
        <p14:creationId xmlns:p14="http://schemas.microsoft.com/office/powerpoint/2010/main" val="2887140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4C57D36-1CC6-3C78-956F-1F281FF4AE8E}"/>
              </a:ext>
            </a:extLst>
          </p:cNvPr>
          <p:cNvSpPr>
            <a:spLocks noGrp="1"/>
          </p:cNvSpPr>
          <p:nvPr>
            <p:ph type="title"/>
          </p:nvPr>
        </p:nvSpPr>
        <p:spPr/>
        <p:txBody>
          <a:bodyPr>
            <a:normAutofit/>
          </a:bodyPr>
          <a:lstStyle/>
          <a:p>
            <a:r>
              <a:rPr kumimoji="0" lang="en-US" sz="4400" b="1" i="0" u="none" strike="noStrike" kern="1200" cap="none" spc="0" normalizeH="0" baseline="0" noProof="0" dirty="0">
                <a:ln w="3175" cmpd="sng">
                  <a:noFill/>
                </a:ln>
                <a:solidFill>
                  <a:srgbClr val="297FD5"/>
                </a:solidFill>
                <a:effectLst/>
                <a:uLnTx/>
                <a:uFillTx/>
                <a:latin typeface="Garamond" panose="02020404030301010803"/>
                <a:ea typeface="+mj-ea"/>
                <a:cs typeface="+mj-cs"/>
              </a:rPr>
              <a:t>Then we designed tools that could …</a:t>
            </a:r>
            <a:endParaRPr lang="it-IT" dirty="0"/>
          </a:p>
        </p:txBody>
      </p:sp>
      <p:sp>
        <p:nvSpPr>
          <p:cNvPr id="3" name="Segnaposto contenuto 2">
            <a:extLst>
              <a:ext uri="{FF2B5EF4-FFF2-40B4-BE49-F238E27FC236}">
                <a16:creationId xmlns:a16="http://schemas.microsoft.com/office/drawing/2014/main" id="{78AFD575-93E2-8544-FB24-A4F92FF9D95C}"/>
              </a:ext>
            </a:extLst>
          </p:cNvPr>
          <p:cNvSpPr>
            <a:spLocks noGrp="1"/>
          </p:cNvSpPr>
          <p:nvPr>
            <p:ph idx="1"/>
          </p:nvPr>
        </p:nvSpPr>
        <p:spPr/>
        <p:txBody>
          <a:bodyPr>
            <a:normAutofit/>
          </a:bodyPr>
          <a:lstStyle/>
          <a:p>
            <a:r>
              <a:rPr lang="en-US" dirty="0"/>
              <a:t>… </a:t>
            </a:r>
            <a:r>
              <a:rPr lang="en-US" b="1" dirty="0">
                <a:solidFill>
                  <a:schemeClr val="accent3">
                    <a:lumMod val="75000"/>
                  </a:schemeClr>
                </a:solidFill>
              </a:rPr>
              <a:t>engage people </a:t>
            </a:r>
            <a:r>
              <a:rPr lang="en-US" dirty="0"/>
              <a:t>so that they can put themselves </a:t>
            </a:r>
            <a:r>
              <a:rPr lang="en-US" b="1" dirty="0">
                <a:solidFill>
                  <a:schemeClr val="accent3">
                    <a:lumMod val="75000"/>
                  </a:schemeClr>
                </a:solidFill>
              </a:rPr>
              <a:t>in the shoes of family members</a:t>
            </a:r>
            <a:r>
              <a:rPr lang="en-US" dirty="0"/>
              <a:t>. Raising awareness </a:t>
            </a:r>
            <a:r>
              <a:rPr lang="en-US" b="1" dirty="0">
                <a:solidFill>
                  <a:schemeClr val="accent3">
                    <a:lumMod val="75000"/>
                  </a:schemeClr>
                </a:solidFill>
              </a:rPr>
              <a:t>within groups </a:t>
            </a:r>
            <a:r>
              <a:rPr lang="en-US" dirty="0"/>
              <a:t>is extremely helpful because </a:t>
            </a:r>
            <a:r>
              <a:rPr lang="en-US" b="1" dirty="0">
                <a:solidFill>
                  <a:schemeClr val="accent3">
                    <a:lumMod val="75000"/>
                  </a:schemeClr>
                </a:solidFill>
              </a:rPr>
              <a:t>groups create resonance and mirroring effects</a:t>
            </a:r>
            <a:r>
              <a:rPr lang="en-US" dirty="0"/>
              <a:t>..</a:t>
            </a:r>
          </a:p>
          <a:p>
            <a:r>
              <a:rPr lang="en-US" dirty="0"/>
              <a:t>To </a:t>
            </a:r>
            <a:r>
              <a:rPr lang="en-US" b="1" dirty="0">
                <a:solidFill>
                  <a:schemeClr val="accent3">
                    <a:lumMod val="75000"/>
                  </a:schemeClr>
                </a:solidFill>
              </a:rPr>
              <a:t>inspire</a:t>
            </a:r>
            <a:r>
              <a:rPr lang="en-US" dirty="0"/>
              <a:t> </a:t>
            </a:r>
            <a:r>
              <a:rPr lang="en-US" b="1" dirty="0">
                <a:solidFill>
                  <a:schemeClr val="accent3">
                    <a:lumMod val="75000"/>
                  </a:schemeClr>
                </a:solidFill>
              </a:rPr>
              <a:t>constructive and positive attitudes </a:t>
            </a:r>
            <a:r>
              <a:rPr lang="en-US" dirty="0"/>
              <a:t>in people. To help them understand that </a:t>
            </a:r>
            <a:r>
              <a:rPr lang="en-US" b="1" dirty="0">
                <a:solidFill>
                  <a:schemeClr val="accent3">
                    <a:lumMod val="75000"/>
                  </a:schemeClr>
                </a:solidFill>
              </a:rPr>
              <a:t>family members need support and help</a:t>
            </a:r>
            <a:r>
              <a:rPr lang="en-US" dirty="0"/>
              <a:t>, which a </a:t>
            </a:r>
            <a:r>
              <a:rPr lang="en-US" b="1" dirty="0">
                <a:solidFill>
                  <a:schemeClr val="accent3">
                    <a:lumMod val="75000"/>
                  </a:schemeClr>
                </a:solidFill>
              </a:rPr>
              <a:t>community can provide.</a:t>
            </a:r>
          </a:p>
          <a:p>
            <a:r>
              <a:rPr lang="en-US" dirty="0"/>
              <a:t>We have </a:t>
            </a:r>
            <a:r>
              <a:rPr lang="en-GB" noProof="0" dirty="0"/>
              <a:t>organised</a:t>
            </a:r>
            <a:r>
              <a:rPr lang="en-US" dirty="0"/>
              <a:t> the use of these tools into a </a:t>
            </a:r>
            <a:r>
              <a:rPr lang="en-US" b="1" dirty="0">
                <a:solidFill>
                  <a:schemeClr val="accent3">
                    <a:lumMod val="75000"/>
                  </a:schemeClr>
                </a:solidFill>
              </a:rPr>
              <a:t>flexible checklist</a:t>
            </a:r>
            <a:r>
              <a:rPr lang="en-US" dirty="0"/>
              <a:t>: it contains everything we can use.</a:t>
            </a:r>
          </a:p>
        </p:txBody>
      </p:sp>
    </p:spTree>
    <p:extLst>
      <p:ext uri="{BB962C8B-B14F-4D97-AF65-F5344CB8AC3E}">
        <p14:creationId xmlns:p14="http://schemas.microsoft.com/office/powerpoint/2010/main" val="3913241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E6328-6C16-04E6-B992-26A43FE86A7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72B2502-F83B-7580-2170-8F7E3671BE1A}"/>
              </a:ext>
            </a:extLst>
          </p:cNvPr>
          <p:cNvSpPr>
            <a:spLocks noGrp="1"/>
          </p:cNvSpPr>
          <p:nvPr>
            <p:ph type="title" idx="4294967295"/>
          </p:nvPr>
        </p:nvSpPr>
        <p:spPr>
          <a:xfrm>
            <a:off x="3728720" y="544052"/>
            <a:ext cx="4572000" cy="985838"/>
          </a:xfrm>
        </p:spPr>
        <p:txBody>
          <a:bodyPr/>
          <a:lstStyle/>
          <a:p>
            <a:r>
              <a:rPr lang="it-IT" sz="5400" b="1" dirty="0">
                <a:solidFill>
                  <a:schemeClr val="accent3"/>
                </a:solidFill>
              </a:rPr>
              <a:t>Output</a:t>
            </a:r>
            <a:endParaRPr lang="it-IT" dirty="0">
              <a:highlight>
                <a:srgbClr val="FFFF00"/>
              </a:highlight>
            </a:endParaRPr>
          </a:p>
        </p:txBody>
      </p:sp>
      <p:sp>
        <p:nvSpPr>
          <p:cNvPr id="11" name="Segnaposto contenuto 10">
            <a:extLst>
              <a:ext uri="{FF2B5EF4-FFF2-40B4-BE49-F238E27FC236}">
                <a16:creationId xmlns:a16="http://schemas.microsoft.com/office/drawing/2014/main" id="{853995D9-1D68-67CB-A034-673E714BFF78}"/>
              </a:ext>
            </a:extLst>
          </p:cNvPr>
          <p:cNvSpPr>
            <a:spLocks noGrp="1"/>
          </p:cNvSpPr>
          <p:nvPr>
            <p:ph sz="half" idx="4294967295"/>
          </p:nvPr>
        </p:nvSpPr>
        <p:spPr>
          <a:xfrm>
            <a:off x="4631992" y="1475931"/>
            <a:ext cx="3465512" cy="2430463"/>
          </a:xfrm>
        </p:spPr>
        <p:txBody>
          <a:bodyPr/>
          <a:lstStyle/>
          <a:p>
            <a:r>
              <a:rPr lang="it-IT" dirty="0"/>
              <a:t>The checklist</a:t>
            </a:r>
          </a:p>
          <a:p>
            <a:r>
              <a:rPr lang="it-IT" dirty="0"/>
              <a:t>The FM cards</a:t>
            </a:r>
          </a:p>
          <a:p>
            <a:r>
              <a:rPr lang="it-IT" dirty="0"/>
              <a:t>The network and </a:t>
            </a:r>
            <a:r>
              <a:rPr lang="en-GB" noProof="0" dirty="0"/>
              <a:t>its</a:t>
            </a:r>
            <a:r>
              <a:rPr lang="it-IT" dirty="0"/>
              <a:t> cards </a:t>
            </a:r>
          </a:p>
          <a:p>
            <a:r>
              <a:rPr lang="it-IT" dirty="0"/>
              <a:t>The podcast</a:t>
            </a:r>
          </a:p>
        </p:txBody>
      </p:sp>
      <p:pic>
        <p:nvPicPr>
          <p:cNvPr id="4" name="Elemento grafico 1">
            <a:extLst>
              <a:ext uri="{FF2B5EF4-FFF2-40B4-BE49-F238E27FC236}">
                <a16:creationId xmlns:a16="http://schemas.microsoft.com/office/drawing/2014/main" id="{7ECD28CC-591D-99A0-9AC2-529CB0F3157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182" y="415830"/>
            <a:ext cx="4320952" cy="2429900"/>
          </a:xfrm>
          <a:prstGeom prst="rect">
            <a:avLst/>
          </a:prstGeom>
        </p:spPr>
      </p:pic>
      <p:graphicFrame>
        <p:nvGraphicFramePr>
          <p:cNvPr id="8" name="Diagram 548">
            <a:extLst>
              <a:ext uri="{FF2B5EF4-FFF2-40B4-BE49-F238E27FC236}">
                <a16:creationId xmlns:a16="http://schemas.microsoft.com/office/drawing/2014/main" id="{D7563EED-F5F3-AC82-5168-ECAF6228E82B}"/>
              </a:ext>
            </a:extLst>
          </p:cNvPr>
          <p:cNvGraphicFramePr/>
          <p:nvPr>
            <p:extLst>
              <p:ext uri="{D42A27DB-BD31-4B8C-83A1-F6EECF244321}">
                <p14:modId xmlns:p14="http://schemas.microsoft.com/office/powerpoint/2010/main" val="2753392403"/>
              </p:ext>
            </p:extLst>
          </p:nvPr>
        </p:nvGraphicFramePr>
        <p:xfrm>
          <a:off x="8838551" y="3591434"/>
          <a:ext cx="2737294" cy="212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magine 6">
            <a:extLst>
              <a:ext uri="{FF2B5EF4-FFF2-40B4-BE49-F238E27FC236}">
                <a16:creationId xmlns:a16="http://schemas.microsoft.com/office/drawing/2014/main" id="{D07DD9CE-D35B-E4A6-7F1D-122DA9823604}"/>
              </a:ext>
            </a:extLst>
          </p:cNvPr>
          <p:cNvPicPr>
            <a:picLocks noChangeAspect="1"/>
          </p:cNvPicPr>
          <p:nvPr/>
        </p:nvPicPr>
        <p:blipFill>
          <a:blip r:embed="rId8"/>
          <a:stretch>
            <a:fillRect/>
          </a:stretch>
        </p:blipFill>
        <p:spPr>
          <a:xfrm>
            <a:off x="4276741" y="4113955"/>
            <a:ext cx="4320952" cy="2041229"/>
          </a:xfrm>
          <a:prstGeom prst="rect">
            <a:avLst/>
          </a:prstGeom>
        </p:spPr>
      </p:pic>
      <p:pic>
        <p:nvPicPr>
          <p:cNvPr id="10" name="Immagine 9">
            <a:extLst>
              <a:ext uri="{FF2B5EF4-FFF2-40B4-BE49-F238E27FC236}">
                <a16:creationId xmlns:a16="http://schemas.microsoft.com/office/drawing/2014/main" id="{82F11560-EA13-F965-7F99-C4EC995FBBAB}"/>
              </a:ext>
            </a:extLst>
          </p:cNvPr>
          <p:cNvPicPr>
            <a:picLocks noChangeAspect="1"/>
          </p:cNvPicPr>
          <p:nvPr/>
        </p:nvPicPr>
        <p:blipFill>
          <a:blip r:embed="rId9"/>
          <a:stretch>
            <a:fillRect/>
          </a:stretch>
        </p:blipFill>
        <p:spPr>
          <a:xfrm>
            <a:off x="176021" y="2992324"/>
            <a:ext cx="3859862" cy="3325419"/>
          </a:xfrm>
          <a:prstGeom prst="rect">
            <a:avLst/>
          </a:prstGeom>
        </p:spPr>
      </p:pic>
      <p:pic>
        <p:nvPicPr>
          <p:cNvPr id="5" name="Immagine 4">
            <a:extLst>
              <a:ext uri="{FF2B5EF4-FFF2-40B4-BE49-F238E27FC236}">
                <a16:creationId xmlns:a16="http://schemas.microsoft.com/office/drawing/2014/main" id="{1B4B0246-BC77-33E9-7BB3-D708A351371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478619" y="1022186"/>
            <a:ext cx="4097226" cy="2239400"/>
          </a:xfrm>
          <a:prstGeom prst="rect">
            <a:avLst/>
          </a:prstGeom>
        </p:spPr>
      </p:pic>
    </p:spTree>
    <p:extLst>
      <p:ext uri="{BB962C8B-B14F-4D97-AF65-F5344CB8AC3E}">
        <p14:creationId xmlns:p14="http://schemas.microsoft.com/office/powerpoint/2010/main" val="2050334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C86AC6-DAEF-36B6-8628-868845D3A23D}"/>
              </a:ext>
            </a:extLst>
          </p:cNvPr>
          <p:cNvSpPr>
            <a:spLocks noGrp="1"/>
          </p:cNvSpPr>
          <p:nvPr>
            <p:ph type="title"/>
          </p:nvPr>
        </p:nvSpPr>
        <p:spPr/>
        <p:txBody>
          <a:bodyPr>
            <a:normAutofit/>
          </a:bodyPr>
          <a:lstStyle/>
          <a:p>
            <a:r>
              <a:rPr kumimoji="0" lang="en-US" sz="4400" b="1" i="0" u="none" strike="noStrike" kern="1200" cap="none" spc="0" normalizeH="0" baseline="0" noProof="0" dirty="0">
                <a:ln w="3175" cmpd="sng">
                  <a:noFill/>
                </a:ln>
                <a:solidFill>
                  <a:srgbClr val="297FD5"/>
                </a:solidFill>
                <a:effectLst/>
                <a:uLnTx/>
                <a:uFillTx/>
                <a:latin typeface="Garamond" panose="02020404030301010803"/>
                <a:ea typeface="+mj-ea"/>
                <a:cs typeface="+mj-cs"/>
              </a:rPr>
              <a:t>Our Checklist…</a:t>
            </a:r>
            <a:endParaRPr lang="it-IT" dirty="0"/>
          </a:p>
        </p:txBody>
      </p:sp>
      <p:sp>
        <p:nvSpPr>
          <p:cNvPr id="3" name="Segnaposto contenuto 2">
            <a:extLst>
              <a:ext uri="{FF2B5EF4-FFF2-40B4-BE49-F238E27FC236}">
                <a16:creationId xmlns:a16="http://schemas.microsoft.com/office/drawing/2014/main" id="{CFD69CBF-F99B-B570-08F1-FDE24441B65E}"/>
              </a:ext>
            </a:extLst>
          </p:cNvPr>
          <p:cNvSpPr>
            <a:spLocks noGrp="1"/>
          </p:cNvSpPr>
          <p:nvPr>
            <p:ph idx="1"/>
          </p:nvPr>
        </p:nvSpPr>
        <p:spPr>
          <a:xfrm>
            <a:off x="858522" y="2684463"/>
            <a:ext cx="9601196" cy="2929468"/>
          </a:xfrm>
        </p:spPr>
        <p:txBody>
          <a:bodyPr>
            <a:normAutofit lnSpcReduction="10000"/>
          </a:bodyPr>
          <a:lstStyle/>
          <a:p>
            <a:r>
              <a:rPr lang="en-US" sz="2800" dirty="0"/>
              <a:t>… is inspired by the one we use in the </a:t>
            </a:r>
            <a:r>
              <a:rPr lang="en-US" sz="2800" b="1" dirty="0">
                <a:solidFill>
                  <a:schemeClr val="accent3">
                    <a:lumMod val="75000"/>
                  </a:schemeClr>
                </a:solidFill>
              </a:rPr>
              <a:t>5-Step Method</a:t>
            </a:r>
            <a:r>
              <a:rPr lang="en-US" sz="2800" dirty="0"/>
              <a:t>, but is designed to </a:t>
            </a:r>
            <a:r>
              <a:rPr lang="en-US" sz="2800" b="1" dirty="0">
                <a:solidFill>
                  <a:schemeClr val="accent3">
                    <a:lumMod val="75000"/>
                  </a:schemeClr>
                </a:solidFill>
              </a:rPr>
              <a:t>support the process of awareness-raising </a:t>
            </a:r>
            <a:r>
              <a:rPr lang="en-US" sz="2800" dirty="0"/>
              <a:t>and training sessions.</a:t>
            </a:r>
          </a:p>
          <a:p>
            <a:r>
              <a:rPr lang="en-US" sz="2800" dirty="0"/>
              <a:t>We use it to </a:t>
            </a:r>
            <a:r>
              <a:rPr lang="en-US" sz="2800" b="1" dirty="0">
                <a:solidFill>
                  <a:schemeClr val="accent3">
                    <a:lumMod val="75000"/>
                  </a:schemeClr>
                </a:solidFill>
              </a:rPr>
              <a:t>prepare awareness-raising sessions</a:t>
            </a:r>
            <a:r>
              <a:rPr lang="en-US" sz="2800" dirty="0"/>
              <a:t>, to </a:t>
            </a:r>
            <a:r>
              <a:rPr lang="en-US" sz="2800" b="1" dirty="0">
                <a:solidFill>
                  <a:schemeClr val="accent3">
                    <a:lumMod val="75000"/>
                  </a:schemeClr>
                </a:solidFill>
              </a:rPr>
              <a:t>decide who does what</a:t>
            </a:r>
            <a:r>
              <a:rPr lang="en-US" sz="2800" dirty="0"/>
              <a:t>, to </a:t>
            </a:r>
            <a:r>
              <a:rPr lang="en-US" sz="2800" b="1" dirty="0">
                <a:solidFill>
                  <a:schemeClr val="accent3">
                    <a:lumMod val="75000"/>
                  </a:schemeClr>
                </a:solidFill>
              </a:rPr>
              <a:t>assess</a:t>
            </a:r>
            <a:r>
              <a:rPr lang="en-US" sz="2800" dirty="0"/>
              <a:t> how the sessions went.</a:t>
            </a:r>
          </a:p>
          <a:p>
            <a:r>
              <a:rPr lang="en-US" sz="2800" dirty="0"/>
              <a:t>Here we present </a:t>
            </a:r>
            <a:r>
              <a:rPr lang="en-US" sz="2800" b="1" dirty="0">
                <a:solidFill>
                  <a:schemeClr val="accent3">
                    <a:lumMod val="75000"/>
                  </a:schemeClr>
                </a:solidFill>
              </a:rPr>
              <a:t>parts of the first and of the second </a:t>
            </a:r>
            <a:r>
              <a:rPr lang="it-IT" sz="2800" b="1" dirty="0">
                <a:solidFill>
                  <a:schemeClr val="accent3">
                    <a:lumMod val="75000"/>
                  </a:schemeClr>
                </a:solidFill>
              </a:rPr>
              <a:t>meeting</a:t>
            </a:r>
            <a:endParaRPr lang="en-US" sz="2800" b="1" dirty="0">
              <a:solidFill>
                <a:schemeClr val="accent3">
                  <a:lumMod val="75000"/>
                </a:schemeClr>
              </a:solidFill>
            </a:endParaRPr>
          </a:p>
        </p:txBody>
      </p:sp>
      <p:pic>
        <p:nvPicPr>
          <p:cNvPr id="4" name="Immagine 3">
            <a:extLst>
              <a:ext uri="{FF2B5EF4-FFF2-40B4-BE49-F238E27FC236}">
                <a16:creationId xmlns:a16="http://schemas.microsoft.com/office/drawing/2014/main" id="{9D8E4D31-D548-3906-A2D0-0CCC2E368F9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049" t="1039" r="8539"/>
          <a:stretch>
            <a:fillRect/>
          </a:stretch>
        </p:blipFill>
        <p:spPr bwMode="auto">
          <a:xfrm>
            <a:off x="990600" y="151552"/>
            <a:ext cx="1320800" cy="2405380"/>
          </a:xfrm>
          <a:prstGeom prst="rect">
            <a:avLst/>
          </a:prstGeom>
          <a:noFill/>
          <a:ln>
            <a:noFill/>
          </a:ln>
          <a:extLst>
            <a:ext uri="{53640926-AAD7-44D8-BBD7-CCE9431645EC}">
              <a14:shadowObscured xmlns:a14="http://schemas.microsoft.com/office/drawing/2010/main"/>
            </a:ext>
          </a:extLst>
        </p:spPr>
      </p:pic>
      <p:pic>
        <p:nvPicPr>
          <p:cNvPr id="5" name="Immagine 4">
            <a:extLst>
              <a:ext uri="{FF2B5EF4-FFF2-40B4-BE49-F238E27FC236}">
                <a16:creationId xmlns:a16="http://schemas.microsoft.com/office/drawing/2014/main" id="{3BF62031-7F01-9544-8680-C3907CCDB4A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1387" t="5737" r="888" b="1406"/>
          <a:stretch/>
        </p:blipFill>
        <p:spPr bwMode="auto">
          <a:xfrm>
            <a:off x="10332403" y="3751369"/>
            <a:ext cx="1544637" cy="212449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11812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064CBEF7-6913-E96C-43F4-A7BD2898DA19}"/>
              </a:ext>
            </a:extLst>
          </p:cNvPr>
          <p:cNvSpPr>
            <a:spLocks noGrp="1"/>
          </p:cNvSpPr>
          <p:nvPr>
            <p:ph type="title"/>
          </p:nvPr>
        </p:nvSpPr>
        <p:spPr>
          <a:xfrm>
            <a:off x="1295402" y="982132"/>
            <a:ext cx="9601196" cy="792239"/>
          </a:xfrm>
        </p:spPr>
        <p:txBody>
          <a:bodyPr>
            <a:normAutofit/>
          </a:bodyPr>
          <a:lstStyle/>
          <a:p>
            <a:r>
              <a:rPr lang="it-IT" b="1" dirty="0">
                <a:solidFill>
                  <a:schemeClr val="accent3"/>
                </a:solidFill>
              </a:rPr>
              <a:t>Checklist 1.1 &amp; 1.2</a:t>
            </a:r>
            <a:endParaRPr lang="it-IT" dirty="0"/>
          </a:p>
        </p:txBody>
      </p:sp>
      <p:graphicFrame>
        <p:nvGraphicFramePr>
          <p:cNvPr id="2" name="Tabella 1">
            <a:extLst>
              <a:ext uri="{FF2B5EF4-FFF2-40B4-BE49-F238E27FC236}">
                <a16:creationId xmlns:a16="http://schemas.microsoft.com/office/drawing/2014/main" id="{2FDCE3B8-E9CB-4EAC-7190-7AD533B10EB0}"/>
              </a:ext>
            </a:extLst>
          </p:cNvPr>
          <p:cNvGraphicFramePr>
            <a:graphicFrameLocks noGrp="1"/>
          </p:cNvGraphicFramePr>
          <p:nvPr>
            <p:extLst>
              <p:ext uri="{D42A27DB-BD31-4B8C-83A1-F6EECF244321}">
                <p14:modId xmlns:p14="http://schemas.microsoft.com/office/powerpoint/2010/main" val="1888855761"/>
              </p:ext>
            </p:extLst>
          </p:nvPr>
        </p:nvGraphicFramePr>
        <p:xfrm>
          <a:off x="977901" y="2066888"/>
          <a:ext cx="10299700" cy="4064642"/>
        </p:xfrm>
        <a:graphic>
          <a:graphicData uri="http://schemas.openxmlformats.org/drawingml/2006/table">
            <a:tbl>
              <a:tblPr firstRow="1" firstCol="1" bandRow="1"/>
              <a:tblGrid>
                <a:gridCol w="1122561">
                  <a:extLst>
                    <a:ext uri="{9D8B030D-6E8A-4147-A177-3AD203B41FA5}">
                      <a16:colId xmlns:a16="http://schemas.microsoft.com/office/drawing/2014/main" val="88543262"/>
                    </a:ext>
                  </a:extLst>
                </a:gridCol>
                <a:gridCol w="2150891">
                  <a:extLst>
                    <a:ext uri="{9D8B030D-6E8A-4147-A177-3AD203B41FA5}">
                      <a16:colId xmlns:a16="http://schemas.microsoft.com/office/drawing/2014/main" val="4278338041"/>
                    </a:ext>
                  </a:extLst>
                </a:gridCol>
                <a:gridCol w="7026248">
                  <a:extLst>
                    <a:ext uri="{9D8B030D-6E8A-4147-A177-3AD203B41FA5}">
                      <a16:colId xmlns:a16="http://schemas.microsoft.com/office/drawing/2014/main" val="952108671"/>
                    </a:ext>
                  </a:extLst>
                </a:gridCol>
              </a:tblGrid>
              <a:tr h="240256">
                <a:tc>
                  <a:txBody>
                    <a:bodyPr/>
                    <a:lstStyle/>
                    <a:p>
                      <a:pPr>
                        <a:lnSpc>
                          <a:spcPct val="107000"/>
                        </a:lnSpc>
                        <a:spcAft>
                          <a:spcPts val="800"/>
                        </a:spcAft>
                        <a:buNone/>
                      </a:pPr>
                      <a:r>
                        <a:rPr lang="en-GB" sz="2400" b="1" kern="100" dirty="0">
                          <a:solidFill>
                            <a:srgbClr val="297FD5"/>
                          </a:solidFill>
                          <a:effectLst/>
                          <a:latin typeface="Calibri" panose="020F0502020204030204" pitchFamily="34" charset="0"/>
                          <a:ea typeface="Calibri" panose="020F0502020204030204" pitchFamily="34" charset="0"/>
                          <a:cs typeface="Calibri" panose="020F0502020204030204" pitchFamily="34" charset="0"/>
                        </a:rPr>
                        <a:t>Criteria </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400" b="1" kern="100" dirty="0">
                          <a:solidFill>
                            <a:srgbClr val="297FD5"/>
                          </a:solidFill>
                          <a:effectLst/>
                          <a:latin typeface="Calibri" panose="020F0502020204030204" pitchFamily="34" charset="0"/>
                          <a:ea typeface="Calibri" panose="020F0502020204030204" pitchFamily="34" charset="0"/>
                          <a:cs typeface="Calibri" panose="020F0502020204030204" pitchFamily="34" charset="0"/>
                        </a:rPr>
                        <a:t>Did you?</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400" b="1" kern="100" dirty="0">
                          <a:solidFill>
                            <a:srgbClr val="297FD5"/>
                          </a:solidFill>
                          <a:effectLst/>
                          <a:latin typeface="Calibri" panose="020F0502020204030204" pitchFamily="34" charset="0"/>
                          <a:ea typeface="Calibri" panose="020F0502020204030204" pitchFamily="34" charset="0"/>
                          <a:cs typeface="Calibri" panose="020F0502020204030204" pitchFamily="34" charset="0"/>
                        </a:rPr>
                        <a:t>Examples</a:t>
                      </a:r>
                      <a:r>
                        <a:rPr lang="en-GB" sz="24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4613664"/>
                  </a:ext>
                </a:extLst>
              </a:tr>
              <a:tr h="1221747">
                <a:tc>
                  <a:txBody>
                    <a:bodyPr/>
                    <a:lstStyle/>
                    <a:p>
                      <a:pPr algn="ctr">
                        <a:lnSpc>
                          <a:spcPct val="107000"/>
                        </a:lnSpc>
                        <a:spcAft>
                          <a:spcPts val="800"/>
                        </a:spcAft>
                        <a:buNone/>
                      </a:pPr>
                      <a:r>
                        <a:rPr lang="en-GB" sz="2000" b="1" kern="100" dirty="0">
                          <a:solidFill>
                            <a:srgbClr val="297FD5"/>
                          </a:solidFill>
                          <a:effectLst/>
                          <a:latin typeface="Calibri" panose="020F0502020204030204" pitchFamily="34" charset="0"/>
                          <a:ea typeface="Calibri" panose="020F0502020204030204" pitchFamily="34" charset="0"/>
                          <a:cs typeface="Calibri" panose="020F0502020204030204" pitchFamily="34" charset="0"/>
                        </a:rPr>
                        <a:t>1.1</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Provide a </a:t>
                      </a:r>
                      <a:r>
                        <a:rPr lang="en-GB" sz="18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warm welcome? </a:t>
                      </a:r>
                      <a:endParaRPr lang="it-IT" sz="18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buNone/>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Introduced yourselves?</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Good morning, </a:t>
                      </a:r>
                      <a:r>
                        <a:rPr lang="en-GB" sz="18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we are very pleased to hold a meeting with you  about family members of problem gamblers, </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and we would like to thank you for being here.</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buNone/>
                      </a:pPr>
                      <a:r>
                        <a:rPr lang="en-GB" sz="18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We are …</a:t>
                      </a:r>
                      <a:endParaRPr lang="it-IT" sz="18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53534666"/>
                  </a:ext>
                </a:extLst>
              </a:tr>
              <a:tr h="2293689">
                <a:tc>
                  <a:txBody>
                    <a:bodyPr/>
                    <a:lstStyle/>
                    <a:p>
                      <a:pPr algn="ctr">
                        <a:lnSpc>
                          <a:spcPct val="107000"/>
                        </a:lnSpc>
                        <a:spcAft>
                          <a:spcPts val="800"/>
                        </a:spcAft>
                        <a:buNone/>
                      </a:pPr>
                      <a:r>
                        <a:rPr lang="en-GB" sz="2000" b="1" kern="100" dirty="0">
                          <a:solidFill>
                            <a:srgbClr val="297FD5"/>
                          </a:solidFill>
                          <a:effectLst/>
                          <a:latin typeface="Calibri" panose="020F0502020204030204" pitchFamily="34" charset="0"/>
                          <a:ea typeface="Calibri" panose="020F0502020204030204" pitchFamily="34" charset="0"/>
                          <a:cs typeface="Calibri" panose="020F0502020204030204" pitchFamily="34" charset="0"/>
                        </a:rPr>
                        <a:t>1.2</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Set a </a:t>
                      </a:r>
                      <a:r>
                        <a:rPr lang="en-GB" sz="18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clear and structured agenda </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for the session, </a:t>
                      </a:r>
                      <a:r>
                        <a:rPr lang="en-GB" sz="18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communicate this to the participants </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and ensured that this agenda is followed throughout the meeting?</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We will offer </a:t>
                      </a:r>
                      <a:r>
                        <a:rPr lang="en-GB" sz="18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activities that will engage you</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allow you to ask questions and make connections between experiences, thoughts and situations that may, until now, have seemed unrelated.</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buNone/>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We will also </a:t>
                      </a:r>
                      <a:r>
                        <a:rPr lang="en-GB" sz="18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ask you to share your views on the activities </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we have done together.</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buNone/>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Please feel </a:t>
                      </a:r>
                      <a:r>
                        <a:rPr lang="en-GB" sz="18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free to interrupt us, make requests</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and let us know whether </a:t>
                      </a:r>
                      <a:r>
                        <a:rPr lang="en-GB" sz="18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you feel comfortable</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and whether what we are doing is </a:t>
                      </a:r>
                      <a:r>
                        <a:rPr lang="en-GB" sz="18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helpful</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to you or might be helpful.</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94498832"/>
                  </a:ext>
                </a:extLst>
              </a:tr>
            </a:tbl>
          </a:graphicData>
        </a:graphic>
      </p:graphicFrame>
    </p:spTree>
    <p:extLst>
      <p:ext uri="{BB962C8B-B14F-4D97-AF65-F5344CB8AC3E}">
        <p14:creationId xmlns:p14="http://schemas.microsoft.com/office/powerpoint/2010/main" val="2825262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E5ACD-166A-F944-5102-B1AA5167991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1DB812E-82B6-DF89-238E-5D80B7D683B3}"/>
              </a:ext>
            </a:extLst>
          </p:cNvPr>
          <p:cNvSpPr>
            <a:spLocks noGrp="1"/>
          </p:cNvSpPr>
          <p:nvPr>
            <p:ph type="title"/>
          </p:nvPr>
        </p:nvSpPr>
        <p:spPr>
          <a:xfrm>
            <a:off x="1431473" y="927462"/>
            <a:ext cx="9601196" cy="1303867"/>
          </a:xfrm>
        </p:spPr>
        <p:txBody>
          <a:bodyPr/>
          <a:lstStyle/>
          <a:p>
            <a:r>
              <a:rPr lang="it-IT" b="1" dirty="0">
                <a:solidFill>
                  <a:schemeClr val="accent3"/>
                </a:solidFill>
              </a:rPr>
              <a:t>Checklist 1.3</a:t>
            </a:r>
          </a:p>
        </p:txBody>
      </p:sp>
      <p:graphicFrame>
        <p:nvGraphicFramePr>
          <p:cNvPr id="4" name="Segnaposto contenuto 3">
            <a:extLst>
              <a:ext uri="{FF2B5EF4-FFF2-40B4-BE49-F238E27FC236}">
                <a16:creationId xmlns:a16="http://schemas.microsoft.com/office/drawing/2014/main" id="{D46F0D23-9BB8-6672-6B43-74E58904CD85}"/>
              </a:ext>
            </a:extLst>
          </p:cNvPr>
          <p:cNvGraphicFramePr>
            <a:graphicFrameLocks noGrp="1"/>
          </p:cNvGraphicFramePr>
          <p:nvPr>
            <p:ph idx="1"/>
            <p:extLst>
              <p:ext uri="{D42A27DB-BD31-4B8C-83A1-F6EECF244321}">
                <p14:modId xmlns:p14="http://schemas.microsoft.com/office/powerpoint/2010/main" val="2387705351"/>
              </p:ext>
            </p:extLst>
          </p:nvPr>
        </p:nvGraphicFramePr>
        <p:xfrm>
          <a:off x="1295400" y="2541052"/>
          <a:ext cx="9873341" cy="3389486"/>
        </p:xfrm>
        <a:graphic>
          <a:graphicData uri="http://schemas.openxmlformats.org/drawingml/2006/table">
            <a:tbl>
              <a:tblPr firstRow="1" firstCol="1" bandRow="1"/>
              <a:tblGrid>
                <a:gridCol w="1147352">
                  <a:extLst>
                    <a:ext uri="{9D8B030D-6E8A-4147-A177-3AD203B41FA5}">
                      <a16:colId xmlns:a16="http://schemas.microsoft.com/office/drawing/2014/main" val="2005138922"/>
                    </a:ext>
                  </a:extLst>
                </a:gridCol>
                <a:gridCol w="2168435">
                  <a:extLst>
                    <a:ext uri="{9D8B030D-6E8A-4147-A177-3AD203B41FA5}">
                      <a16:colId xmlns:a16="http://schemas.microsoft.com/office/drawing/2014/main" val="1377727449"/>
                    </a:ext>
                  </a:extLst>
                </a:gridCol>
                <a:gridCol w="6557554">
                  <a:extLst>
                    <a:ext uri="{9D8B030D-6E8A-4147-A177-3AD203B41FA5}">
                      <a16:colId xmlns:a16="http://schemas.microsoft.com/office/drawing/2014/main" val="3559211662"/>
                    </a:ext>
                  </a:extLst>
                </a:gridCol>
              </a:tblGrid>
              <a:tr h="418011">
                <a:tc>
                  <a:txBody>
                    <a:bodyPr/>
                    <a:lstStyle/>
                    <a:p>
                      <a:pPr algn="ctr">
                        <a:lnSpc>
                          <a:spcPct val="107000"/>
                        </a:lnSpc>
                        <a:spcAft>
                          <a:spcPts val="800"/>
                        </a:spcAft>
                        <a:buNone/>
                      </a:pPr>
                      <a:r>
                        <a:rPr lang="en-GB" sz="2400" b="1" kern="100" dirty="0">
                          <a:solidFill>
                            <a:srgbClr val="297FD5"/>
                          </a:solidFill>
                          <a:effectLst/>
                          <a:latin typeface="Calibri" panose="020F0502020204030204" pitchFamily="34" charset="0"/>
                          <a:ea typeface="Calibri" panose="020F0502020204030204" pitchFamily="34" charset="0"/>
                          <a:cs typeface="Calibri" panose="020F0502020204030204" pitchFamily="34" charset="0"/>
                        </a:rPr>
                        <a:t>Criteria</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400" b="1" kern="100" dirty="0">
                          <a:solidFill>
                            <a:srgbClr val="297FD5"/>
                          </a:solidFill>
                          <a:effectLst/>
                          <a:latin typeface="Calibri" panose="020F0502020204030204" pitchFamily="34" charset="0"/>
                          <a:ea typeface="Calibri" panose="020F0502020204030204" pitchFamily="34" charset="0"/>
                          <a:cs typeface="Calibri" panose="020F0502020204030204" pitchFamily="34" charset="0"/>
                        </a:rPr>
                        <a:t>Did you?</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400" b="1" kern="100" dirty="0">
                          <a:solidFill>
                            <a:srgbClr val="297FD5"/>
                          </a:solidFill>
                          <a:effectLst/>
                          <a:latin typeface="Calibri" panose="020F0502020204030204" pitchFamily="34" charset="0"/>
                          <a:ea typeface="Calibri" panose="020F0502020204030204" pitchFamily="34" charset="0"/>
                          <a:cs typeface="Calibri" panose="020F0502020204030204" pitchFamily="34" charset="0"/>
                        </a:rPr>
                        <a:t>Examples</a:t>
                      </a:r>
                      <a:r>
                        <a:rPr lang="en-GB" sz="24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58866359"/>
                  </a:ext>
                </a:extLst>
              </a:tr>
              <a:tr h="2971475">
                <a:tc>
                  <a:txBody>
                    <a:bodyPr/>
                    <a:lstStyle/>
                    <a:p>
                      <a:pPr algn="ctr">
                        <a:lnSpc>
                          <a:spcPct val="107000"/>
                        </a:lnSpc>
                        <a:spcAft>
                          <a:spcPts val="800"/>
                        </a:spcAft>
                        <a:buNone/>
                      </a:pPr>
                      <a:r>
                        <a:rPr lang="en-GB" sz="2400" b="1" kern="100" dirty="0">
                          <a:solidFill>
                            <a:srgbClr val="297FD5"/>
                          </a:solidFill>
                          <a:effectLst/>
                          <a:latin typeface="Calibri" panose="020F0502020204030204" pitchFamily="34" charset="0"/>
                          <a:ea typeface="Calibri" panose="020F0502020204030204" pitchFamily="34" charset="0"/>
                          <a:cs typeface="Calibri" panose="020F0502020204030204" pitchFamily="34" charset="0"/>
                        </a:rPr>
                        <a:t>1.3</a:t>
                      </a:r>
                      <a:endParaRPr lang="it-IT" sz="2400" b="1" kern="100" dirty="0">
                        <a:solidFill>
                          <a:srgbClr val="297FD5"/>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000" b="1" kern="100" dirty="0">
                          <a:solidFill>
                            <a:schemeClr val="accent3"/>
                          </a:solidFill>
                          <a:effectLst/>
                          <a:latin typeface="Calibri" panose="020F0502020204030204" pitchFamily="34" charset="0"/>
                          <a:ea typeface="Calibri" panose="020F0502020204030204" pitchFamily="34" charset="0"/>
                          <a:cs typeface="Times New Roman" panose="02020603050405020304" pitchFamily="18" charset="0"/>
                        </a:rPr>
                        <a:t>Show the family cards and ask the participants to create a family</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 – real or imaginary? Did you ask them to describe real-life situations, emotions, etc.?</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Let’s start by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asking you to imagine a family in which gambling takes place</a:t>
                      </a:r>
                      <a:r>
                        <a:rPr lang="en-GB" sz="2000"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(is it problematic?): who are the family members? Who gambles?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What happens? How do the different people experience the situation?</a:t>
                      </a:r>
                      <a:endParaRPr lang="it-IT"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You can draw inspiration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from real life or make up a family</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The important thing is that you describe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concrete, real or realistic situations</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 including what is happening or has happened in the past, and the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emotions involved</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9516024"/>
                  </a:ext>
                </a:extLst>
              </a:tr>
            </a:tbl>
          </a:graphicData>
        </a:graphic>
      </p:graphicFrame>
    </p:spTree>
    <p:extLst>
      <p:ext uri="{BB962C8B-B14F-4D97-AF65-F5344CB8AC3E}">
        <p14:creationId xmlns:p14="http://schemas.microsoft.com/office/powerpoint/2010/main" val="3036968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A8DC1-162F-356D-81E9-34600DADA8D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21D5352-B58C-2F77-F858-7DC720DB13F9}"/>
              </a:ext>
            </a:extLst>
          </p:cNvPr>
          <p:cNvSpPr>
            <a:spLocks noGrp="1"/>
          </p:cNvSpPr>
          <p:nvPr>
            <p:ph type="title"/>
          </p:nvPr>
        </p:nvSpPr>
        <p:spPr/>
        <p:txBody>
          <a:bodyPr/>
          <a:lstStyle/>
          <a:p>
            <a:r>
              <a:rPr lang="it-IT" b="1" dirty="0">
                <a:solidFill>
                  <a:schemeClr val="accent3"/>
                </a:solidFill>
              </a:rPr>
              <a:t> Family Members’ Cards</a:t>
            </a:r>
          </a:p>
        </p:txBody>
      </p:sp>
      <p:sp>
        <p:nvSpPr>
          <p:cNvPr id="3" name="Segnaposto contenuto 2">
            <a:extLst>
              <a:ext uri="{FF2B5EF4-FFF2-40B4-BE49-F238E27FC236}">
                <a16:creationId xmlns:a16="http://schemas.microsoft.com/office/drawing/2014/main" id="{CC28F572-6D28-2FE2-A723-8DD52618CD50}"/>
              </a:ext>
            </a:extLst>
          </p:cNvPr>
          <p:cNvSpPr>
            <a:spLocks noGrp="1"/>
          </p:cNvSpPr>
          <p:nvPr>
            <p:ph sz="half" idx="1"/>
          </p:nvPr>
        </p:nvSpPr>
        <p:spPr>
          <a:xfrm>
            <a:off x="1117338" y="2575282"/>
            <a:ext cx="7184572" cy="3487783"/>
          </a:xfrm>
        </p:spPr>
        <p:txBody>
          <a:bodyPr>
            <a:noAutofit/>
          </a:bodyPr>
          <a:lstStyle/>
          <a:p>
            <a:r>
              <a:rPr lang="en-US" sz="2000" dirty="0"/>
              <a:t>We created a pack of </a:t>
            </a:r>
            <a:r>
              <a:rPr lang="en-US" sz="2000" b="1" dirty="0">
                <a:solidFill>
                  <a:schemeClr val="accent3">
                    <a:lumMod val="75000"/>
                  </a:schemeClr>
                </a:solidFill>
              </a:rPr>
              <a:t>cards entirely dedicated to family members</a:t>
            </a:r>
            <a:r>
              <a:rPr lang="en-US" sz="2000" dirty="0"/>
              <a:t>: we took into account the </a:t>
            </a:r>
            <a:r>
              <a:rPr lang="en-US" sz="2000" b="1" dirty="0">
                <a:solidFill>
                  <a:schemeClr val="accent3">
                    <a:lumMod val="75000"/>
                  </a:schemeClr>
                </a:solidFill>
              </a:rPr>
              <a:t>statistics</a:t>
            </a:r>
            <a:r>
              <a:rPr lang="en-US" sz="2000" dirty="0"/>
              <a:t> relating to the resident population in Italy; we designed and had the cards printed, making the packs available to the entire Iceberg project team.</a:t>
            </a:r>
          </a:p>
          <a:p>
            <a:r>
              <a:rPr lang="en-US" sz="2000" dirty="0"/>
              <a:t>The </a:t>
            </a:r>
            <a:r>
              <a:rPr lang="en-US" sz="2000" b="1" dirty="0">
                <a:solidFill>
                  <a:schemeClr val="accent3">
                    <a:lumMod val="75000"/>
                  </a:schemeClr>
                </a:solidFill>
              </a:rPr>
              <a:t>35 cards </a:t>
            </a:r>
            <a:r>
              <a:rPr lang="en-US" sz="2000" dirty="0"/>
              <a:t>can therefore represent </a:t>
            </a:r>
            <a:r>
              <a:rPr lang="en-US" sz="2000" b="1" dirty="0">
                <a:solidFill>
                  <a:schemeClr val="accent3">
                    <a:lumMod val="75000"/>
                  </a:schemeClr>
                </a:solidFill>
              </a:rPr>
              <a:t>people of various ages, genders, backgrounds</a:t>
            </a:r>
            <a:r>
              <a:rPr lang="en-US" sz="2000" dirty="0"/>
              <a:t> (in Italy, </a:t>
            </a:r>
            <a:r>
              <a:rPr lang="en-US" sz="2000" b="1" dirty="0">
                <a:solidFill>
                  <a:schemeClr val="accent3">
                    <a:lumMod val="75000"/>
                  </a:schemeClr>
                </a:solidFill>
              </a:rPr>
              <a:t>15 per cent of residents are migrants</a:t>
            </a:r>
            <a:r>
              <a:rPr lang="en-US" sz="2000" dirty="0"/>
              <a:t>) and possible </a:t>
            </a:r>
            <a:r>
              <a:rPr lang="en-US" sz="2000" b="1" dirty="0">
                <a:solidFill>
                  <a:schemeClr val="accent3">
                    <a:lumMod val="75000"/>
                  </a:schemeClr>
                </a:solidFill>
              </a:rPr>
              <a:t>roles</a:t>
            </a:r>
            <a:r>
              <a:rPr lang="en-US" sz="2000" dirty="0"/>
              <a:t> within the family…</a:t>
            </a:r>
          </a:p>
          <a:p>
            <a:r>
              <a:rPr lang="en-US" sz="2000" dirty="0"/>
              <a:t>If there are more than 8 participants at the meeting, we ask that they form </a:t>
            </a:r>
            <a:r>
              <a:rPr lang="en-US" sz="2000" b="1" dirty="0">
                <a:solidFill>
                  <a:schemeClr val="accent3">
                    <a:lumMod val="75000"/>
                  </a:schemeClr>
                </a:solidFill>
              </a:rPr>
              <a:t>small groups </a:t>
            </a:r>
            <a:r>
              <a:rPr lang="en-US" sz="2000" dirty="0"/>
              <a:t>to discuss how to create families. If there are a great many people, we can use </a:t>
            </a:r>
            <a:r>
              <a:rPr lang="en-US" sz="2000" b="1" dirty="0">
                <a:solidFill>
                  <a:schemeClr val="accent3">
                    <a:lumMod val="75000"/>
                  </a:schemeClr>
                </a:solidFill>
              </a:rPr>
              <a:t>two packs</a:t>
            </a:r>
            <a:r>
              <a:rPr lang="en-US" sz="2000" dirty="0"/>
              <a:t>.</a:t>
            </a:r>
          </a:p>
        </p:txBody>
      </p:sp>
      <p:graphicFrame>
        <p:nvGraphicFramePr>
          <p:cNvPr id="8" name="Segnaposto contenuto 7">
            <a:extLst>
              <a:ext uri="{FF2B5EF4-FFF2-40B4-BE49-F238E27FC236}">
                <a16:creationId xmlns:a16="http://schemas.microsoft.com/office/drawing/2014/main" id="{D150C93C-CBE8-A332-F75E-0945CA01272A}"/>
              </a:ext>
            </a:extLst>
          </p:cNvPr>
          <p:cNvGraphicFramePr>
            <a:graphicFrameLocks noGrp="1"/>
          </p:cNvGraphicFramePr>
          <p:nvPr>
            <p:ph sz="half" idx="2"/>
            <p:extLst>
              <p:ext uri="{D42A27DB-BD31-4B8C-83A1-F6EECF244321}">
                <p14:modId xmlns:p14="http://schemas.microsoft.com/office/powerpoint/2010/main" val="3280043923"/>
              </p:ext>
            </p:extLst>
          </p:nvPr>
        </p:nvGraphicFramePr>
        <p:xfrm>
          <a:off x="8036560" y="2441968"/>
          <a:ext cx="3487782" cy="3638906"/>
        </p:xfrm>
        <a:graphic>
          <a:graphicData uri="http://schemas.openxmlformats.org/drawingml/2006/table">
            <a:tbl>
              <a:tblPr/>
              <a:tblGrid>
                <a:gridCol w="472538">
                  <a:extLst>
                    <a:ext uri="{9D8B030D-6E8A-4147-A177-3AD203B41FA5}">
                      <a16:colId xmlns:a16="http://schemas.microsoft.com/office/drawing/2014/main" val="2554186350"/>
                    </a:ext>
                  </a:extLst>
                </a:gridCol>
                <a:gridCol w="1462618">
                  <a:extLst>
                    <a:ext uri="{9D8B030D-6E8A-4147-A177-3AD203B41FA5}">
                      <a16:colId xmlns:a16="http://schemas.microsoft.com/office/drawing/2014/main" val="575735772"/>
                    </a:ext>
                  </a:extLst>
                </a:gridCol>
                <a:gridCol w="1080088">
                  <a:extLst>
                    <a:ext uri="{9D8B030D-6E8A-4147-A177-3AD203B41FA5}">
                      <a16:colId xmlns:a16="http://schemas.microsoft.com/office/drawing/2014/main" val="523967913"/>
                    </a:ext>
                  </a:extLst>
                </a:gridCol>
                <a:gridCol w="472538">
                  <a:extLst>
                    <a:ext uri="{9D8B030D-6E8A-4147-A177-3AD203B41FA5}">
                      <a16:colId xmlns:a16="http://schemas.microsoft.com/office/drawing/2014/main" val="248470421"/>
                    </a:ext>
                  </a:extLst>
                </a:gridCol>
              </a:tblGrid>
              <a:tr h="331013">
                <a:tc>
                  <a:txBody>
                    <a:bodyPr/>
                    <a:lstStyle/>
                    <a:p>
                      <a:pPr algn="l" fontAlgn="b">
                        <a:buNone/>
                      </a:pPr>
                      <a:endParaRPr lang="it-IT"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l" fontAlgn="b">
                        <a:buNone/>
                      </a:pPr>
                      <a:endParaRPr lang="it-IT"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l" fontAlgn="b">
                        <a:buNone/>
                      </a:pPr>
                      <a:endParaRPr lang="it-IT"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l" fontAlgn="b">
                        <a:buNone/>
                      </a:pPr>
                      <a:endParaRPr lang="it-IT"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245296423"/>
                  </a:ext>
                </a:extLst>
              </a:tr>
              <a:tr h="331013">
                <a:tc>
                  <a:txBody>
                    <a:bodyPr/>
                    <a:lstStyle/>
                    <a:p>
                      <a:pPr algn="l" fontAlgn="b">
                        <a:buNone/>
                      </a:pPr>
                      <a:endParaRPr lang="it-IT"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ctr" fontAlgn="b">
                        <a:buNone/>
                      </a:pPr>
                      <a:r>
                        <a:rPr lang="it-IT" sz="2400" b="1" i="0" u="none" strike="noStrike" dirty="0">
                          <a:solidFill>
                            <a:schemeClr val="accent3">
                              <a:lumMod val="75000"/>
                            </a:schemeClr>
                          </a:solidFill>
                          <a:effectLst/>
                          <a:latin typeface="Calibri" panose="020F0502020204030204" pitchFamily="34" charset="0"/>
                        </a:rPr>
                        <a:t>Age range</a:t>
                      </a:r>
                    </a:p>
                  </a:txBody>
                  <a:tcPr marL="6350" marR="6350" marT="6350" marB="0" anchor="b">
                    <a:lnL>
                      <a:noFill/>
                    </a:lnL>
                    <a:lnR>
                      <a:noFill/>
                    </a:lnR>
                    <a:lnT>
                      <a:noFill/>
                    </a:lnT>
                    <a:lnB>
                      <a:noFill/>
                    </a:lnB>
                    <a:solidFill>
                      <a:srgbClr val="DDEBF7"/>
                    </a:solidFill>
                  </a:tcPr>
                </a:tc>
                <a:tc>
                  <a:txBody>
                    <a:bodyPr/>
                    <a:lstStyle/>
                    <a:p>
                      <a:pPr algn="ctr" fontAlgn="b">
                        <a:buNone/>
                      </a:pPr>
                      <a:r>
                        <a:rPr lang="it-IT" sz="2400" b="1" i="0" u="none" strike="noStrike" dirty="0">
                          <a:solidFill>
                            <a:schemeClr val="accent3">
                              <a:lumMod val="75000"/>
                            </a:schemeClr>
                          </a:solidFill>
                          <a:effectLst/>
                          <a:latin typeface="Calibri" panose="020F0502020204030204" pitchFamily="34" charset="0"/>
                        </a:rPr>
                        <a:t>%</a:t>
                      </a:r>
                    </a:p>
                  </a:txBody>
                  <a:tcPr marL="6350" marR="6350" marT="6350" marB="0" anchor="b">
                    <a:lnL>
                      <a:noFill/>
                    </a:lnL>
                    <a:lnR>
                      <a:noFill/>
                    </a:lnR>
                    <a:lnT>
                      <a:noFill/>
                    </a:lnT>
                    <a:lnB>
                      <a:noFill/>
                    </a:lnB>
                    <a:solidFill>
                      <a:srgbClr val="DDEBF7"/>
                    </a:solidFill>
                  </a:tcPr>
                </a:tc>
                <a:tc>
                  <a:txBody>
                    <a:bodyPr/>
                    <a:lstStyle/>
                    <a:p>
                      <a:pPr algn="l" fontAlgn="b">
                        <a:buNone/>
                      </a:pPr>
                      <a:endParaRPr lang="it-IT"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1502880198"/>
                  </a:ext>
                </a:extLst>
              </a:tr>
              <a:tr h="331013">
                <a:tc>
                  <a:txBody>
                    <a:bodyPr/>
                    <a:lstStyle/>
                    <a:p>
                      <a:pPr algn="l" fontAlgn="b">
                        <a:buNone/>
                      </a:pPr>
                      <a:endParaRPr lang="it-IT"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l" fontAlgn="b">
                        <a:buNone/>
                      </a:pPr>
                      <a:endParaRPr lang="it-IT" sz="2400" b="0" i="0" u="none" strike="noStrike" dirty="0">
                        <a:solidFill>
                          <a:schemeClr val="accent3">
                            <a:lumMod val="75000"/>
                          </a:schemeClr>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l" fontAlgn="b">
                        <a:buNone/>
                      </a:pPr>
                      <a:endParaRPr lang="it-IT" sz="2400" b="0" i="0" u="none" strike="noStrike">
                        <a:solidFill>
                          <a:schemeClr val="accent3">
                            <a:lumMod val="75000"/>
                          </a:schemeClr>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l" fontAlgn="b">
                        <a:buNone/>
                      </a:pPr>
                      <a:endParaRPr lang="it-IT"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2938110739"/>
                  </a:ext>
                </a:extLst>
              </a:tr>
              <a:tr h="331013">
                <a:tc>
                  <a:txBody>
                    <a:bodyPr/>
                    <a:lstStyle/>
                    <a:p>
                      <a:pPr algn="l" fontAlgn="b">
                        <a:buNone/>
                      </a:pPr>
                      <a:endParaRPr lang="it-IT"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l" fontAlgn="b">
                        <a:buNone/>
                      </a:pPr>
                      <a:r>
                        <a:rPr lang="it-IT" sz="2400" b="1" i="0" u="none" strike="noStrike" dirty="0">
                          <a:solidFill>
                            <a:schemeClr val="accent3">
                              <a:lumMod val="75000"/>
                            </a:schemeClr>
                          </a:solidFill>
                          <a:effectLst/>
                          <a:latin typeface="Calibri" panose="020F0502020204030204" pitchFamily="34" charset="0"/>
                        </a:rPr>
                        <a:t>0 to 14</a:t>
                      </a:r>
                    </a:p>
                  </a:txBody>
                  <a:tcPr marL="6350" marR="6350" marT="6350" marB="0" anchor="b">
                    <a:lnL>
                      <a:noFill/>
                    </a:lnL>
                    <a:lnR>
                      <a:noFill/>
                    </a:lnR>
                    <a:lnT>
                      <a:noFill/>
                    </a:lnT>
                    <a:lnB>
                      <a:noFill/>
                    </a:lnB>
                    <a:solidFill>
                      <a:srgbClr val="DDEBF7"/>
                    </a:solidFill>
                  </a:tcPr>
                </a:tc>
                <a:tc>
                  <a:txBody>
                    <a:bodyPr/>
                    <a:lstStyle/>
                    <a:p>
                      <a:pPr algn="ctr" fontAlgn="b">
                        <a:buNone/>
                      </a:pPr>
                      <a:r>
                        <a:rPr lang="it-IT" sz="2400" b="1" i="0" u="none" strike="noStrike">
                          <a:solidFill>
                            <a:schemeClr val="accent3">
                              <a:lumMod val="75000"/>
                            </a:schemeClr>
                          </a:solidFill>
                          <a:effectLst/>
                          <a:latin typeface="Calibri" panose="020F0502020204030204" pitchFamily="34" charset="0"/>
                        </a:rPr>
                        <a:t>12,7</a:t>
                      </a:r>
                    </a:p>
                  </a:txBody>
                  <a:tcPr marL="6350" marR="6350" marT="6350" marB="0" anchor="b">
                    <a:lnL>
                      <a:noFill/>
                    </a:lnL>
                    <a:lnR>
                      <a:noFill/>
                    </a:lnR>
                    <a:lnT>
                      <a:noFill/>
                    </a:lnT>
                    <a:lnB>
                      <a:noFill/>
                    </a:lnB>
                    <a:solidFill>
                      <a:srgbClr val="DDEBF7"/>
                    </a:solidFill>
                  </a:tcPr>
                </a:tc>
                <a:tc>
                  <a:txBody>
                    <a:bodyPr/>
                    <a:lstStyle/>
                    <a:p>
                      <a:pPr algn="l" fontAlgn="b">
                        <a:buNone/>
                      </a:pPr>
                      <a:endParaRPr lang="it-IT"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3062227666"/>
                  </a:ext>
                </a:extLst>
              </a:tr>
              <a:tr h="331013">
                <a:tc>
                  <a:txBody>
                    <a:bodyPr/>
                    <a:lstStyle/>
                    <a:p>
                      <a:pPr algn="l" fontAlgn="b">
                        <a:buNone/>
                      </a:pPr>
                      <a:endParaRPr lang="it-IT"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l" fontAlgn="b">
                        <a:buNone/>
                      </a:pPr>
                      <a:r>
                        <a:rPr lang="it-IT" sz="2400" b="1" i="0" u="none" strike="noStrike" dirty="0">
                          <a:solidFill>
                            <a:schemeClr val="accent3">
                              <a:lumMod val="75000"/>
                            </a:schemeClr>
                          </a:solidFill>
                          <a:effectLst/>
                          <a:latin typeface="Calibri" panose="020F0502020204030204" pitchFamily="34" charset="0"/>
                        </a:rPr>
                        <a:t>15 to 24</a:t>
                      </a:r>
                    </a:p>
                  </a:txBody>
                  <a:tcPr marL="6350" marR="6350" marT="6350" marB="0" anchor="b">
                    <a:lnL>
                      <a:noFill/>
                    </a:lnL>
                    <a:lnR>
                      <a:noFill/>
                    </a:lnR>
                    <a:lnT>
                      <a:noFill/>
                    </a:lnT>
                    <a:lnB>
                      <a:noFill/>
                    </a:lnB>
                    <a:solidFill>
                      <a:srgbClr val="DDEBF7"/>
                    </a:solidFill>
                  </a:tcPr>
                </a:tc>
                <a:tc>
                  <a:txBody>
                    <a:bodyPr/>
                    <a:lstStyle/>
                    <a:p>
                      <a:pPr algn="ctr" fontAlgn="ctr">
                        <a:buNone/>
                      </a:pPr>
                      <a:r>
                        <a:rPr lang="it-IT" sz="2400" b="1" i="0" u="none" strike="noStrike">
                          <a:solidFill>
                            <a:schemeClr val="accent3">
                              <a:lumMod val="75000"/>
                            </a:schemeClr>
                          </a:solidFill>
                          <a:effectLst/>
                          <a:latin typeface="Calibri" panose="020F0502020204030204" pitchFamily="34" charset="0"/>
                        </a:rPr>
                        <a:t>9,87</a:t>
                      </a:r>
                    </a:p>
                  </a:txBody>
                  <a:tcPr marL="6350" marR="6350" marT="6350" marB="0" anchor="ctr">
                    <a:lnL>
                      <a:noFill/>
                    </a:lnL>
                    <a:lnR>
                      <a:noFill/>
                    </a:lnR>
                    <a:lnT>
                      <a:noFill/>
                    </a:lnT>
                    <a:lnB>
                      <a:noFill/>
                    </a:lnB>
                    <a:solidFill>
                      <a:srgbClr val="DDEBF7"/>
                    </a:solidFill>
                  </a:tcPr>
                </a:tc>
                <a:tc>
                  <a:txBody>
                    <a:bodyPr/>
                    <a:lstStyle/>
                    <a:p>
                      <a:pPr algn="l" fontAlgn="b">
                        <a:buNone/>
                      </a:pPr>
                      <a:endParaRPr lang="it-IT"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3728653044"/>
                  </a:ext>
                </a:extLst>
              </a:tr>
              <a:tr h="331013">
                <a:tc>
                  <a:txBody>
                    <a:bodyPr/>
                    <a:lstStyle/>
                    <a:p>
                      <a:pPr algn="l" fontAlgn="b">
                        <a:buNone/>
                      </a:pPr>
                      <a:endParaRPr lang="it-IT"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l" fontAlgn="b">
                        <a:buNone/>
                      </a:pPr>
                      <a:r>
                        <a:rPr lang="it-IT" sz="2400" b="1" i="0" u="none" strike="noStrike" dirty="0">
                          <a:solidFill>
                            <a:schemeClr val="accent3">
                              <a:lumMod val="75000"/>
                            </a:schemeClr>
                          </a:solidFill>
                          <a:effectLst/>
                          <a:latin typeface="Calibri" panose="020F0502020204030204" pitchFamily="34" charset="0"/>
                        </a:rPr>
                        <a:t>25 to 34</a:t>
                      </a:r>
                    </a:p>
                  </a:txBody>
                  <a:tcPr marL="6350" marR="6350" marT="6350" marB="0" anchor="b">
                    <a:lnL>
                      <a:noFill/>
                    </a:lnL>
                    <a:lnR>
                      <a:noFill/>
                    </a:lnR>
                    <a:lnT>
                      <a:noFill/>
                    </a:lnT>
                    <a:lnB>
                      <a:noFill/>
                    </a:lnB>
                    <a:solidFill>
                      <a:srgbClr val="DDEBF7"/>
                    </a:solidFill>
                  </a:tcPr>
                </a:tc>
                <a:tc>
                  <a:txBody>
                    <a:bodyPr/>
                    <a:lstStyle/>
                    <a:p>
                      <a:pPr algn="ctr" fontAlgn="b">
                        <a:buNone/>
                      </a:pPr>
                      <a:r>
                        <a:rPr lang="it-IT" sz="2400" b="1" i="0" u="none" strike="noStrike">
                          <a:solidFill>
                            <a:schemeClr val="accent3">
                              <a:lumMod val="75000"/>
                            </a:schemeClr>
                          </a:solidFill>
                          <a:effectLst/>
                          <a:latin typeface="Calibri" panose="020F0502020204030204" pitchFamily="34" charset="0"/>
                        </a:rPr>
                        <a:t>10,56</a:t>
                      </a:r>
                    </a:p>
                  </a:txBody>
                  <a:tcPr marL="6350" marR="6350" marT="6350" marB="0" anchor="b">
                    <a:lnL>
                      <a:noFill/>
                    </a:lnL>
                    <a:lnR>
                      <a:noFill/>
                    </a:lnR>
                    <a:lnT>
                      <a:noFill/>
                    </a:lnT>
                    <a:lnB>
                      <a:noFill/>
                    </a:lnB>
                    <a:solidFill>
                      <a:srgbClr val="DDEBF7"/>
                    </a:solidFill>
                  </a:tcPr>
                </a:tc>
                <a:tc>
                  <a:txBody>
                    <a:bodyPr/>
                    <a:lstStyle/>
                    <a:p>
                      <a:pPr algn="l" fontAlgn="b">
                        <a:buNone/>
                      </a:pPr>
                      <a:endParaRPr lang="it-IT"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3700821123"/>
                  </a:ext>
                </a:extLst>
              </a:tr>
              <a:tr h="331013">
                <a:tc>
                  <a:txBody>
                    <a:bodyPr/>
                    <a:lstStyle/>
                    <a:p>
                      <a:pPr algn="l" fontAlgn="b">
                        <a:buNone/>
                      </a:pPr>
                      <a:endParaRPr lang="it-IT"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l" fontAlgn="b">
                        <a:buNone/>
                      </a:pPr>
                      <a:r>
                        <a:rPr lang="it-IT" sz="2400" b="1" i="0" u="none" strike="noStrike">
                          <a:solidFill>
                            <a:schemeClr val="accent3">
                              <a:lumMod val="75000"/>
                            </a:schemeClr>
                          </a:solidFill>
                          <a:effectLst/>
                          <a:latin typeface="Calibri" panose="020F0502020204030204" pitchFamily="34" charset="0"/>
                        </a:rPr>
                        <a:t>35 to 44 </a:t>
                      </a:r>
                    </a:p>
                  </a:txBody>
                  <a:tcPr marL="6350" marR="6350" marT="6350" marB="0" anchor="b">
                    <a:lnL>
                      <a:noFill/>
                    </a:lnL>
                    <a:lnR>
                      <a:noFill/>
                    </a:lnR>
                    <a:lnT>
                      <a:noFill/>
                    </a:lnT>
                    <a:lnB>
                      <a:noFill/>
                    </a:lnB>
                    <a:solidFill>
                      <a:srgbClr val="DDEBF7"/>
                    </a:solidFill>
                  </a:tcPr>
                </a:tc>
                <a:tc>
                  <a:txBody>
                    <a:bodyPr/>
                    <a:lstStyle/>
                    <a:p>
                      <a:pPr algn="ctr" fontAlgn="b">
                        <a:buNone/>
                      </a:pPr>
                      <a:r>
                        <a:rPr lang="it-IT" sz="2400" b="1" i="0" u="none" strike="noStrike" dirty="0">
                          <a:solidFill>
                            <a:schemeClr val="accent3">
                              <a:lumMod val="75000"/>
                            </a:schemeClr>
                          </a:solidFill>
                          <a:effectLst/>
                          <a:latin typeface="Calibri" panose="020F0502020204030204" pitchFamily="34" charset="0"/>
                        </a:rPr>
                        <a:t>12,1</a:t>
                      </a:r>
                    </a:p>
                  </a:txBody>
                  <a:tcPr marL="6350" marR="6350" marT="6350" marB="0" anchor="b">
                    <a:lnL>
                      <a:noFill/>
                    </a:lnL>
                    <a:lnR>
                      <a:noFill/>
                    </a:lnR>
                    <a:lnT>
                      <a:noFill/>
                    </a:lnT>
                    <a:lnB>
                      <a:noFill/>
                    </a:lnB>
                    <a:solidFill>
                      <a:srgbClr val="DDEBF7"/>
                    </a:solidFill>
                  </a:tcPr>
                </a:tc>
                <a:tc>
                  <a:txBody>
                    <a:bodyPr/>
                    <a:lstStyle/>
                    <a:p>
                      <a:pPr algn="l" fontAlgn="b">
                        <a:buNone/>
                      </a:pPr>
                      <a:endParaRPr lang="it-IT"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194099999"/>
                  </a:ext>
                </a:extLst>
              </a:tr>
              <a:tr h="331013">
                <a:tc>
                  <a:txBody>
                    <a:bodyPr/>
                    <a:lstStyle/>
                    <a:p>
                      <a:pPr algn="l" fontAlgn="b">
                        <a:buNone/>
                      </a:pPr>
                      <a:endParaRPr lang="it-IT"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l" fontAlgn="b">
                        <a:buNone/>
                      </a:pPr>
                      <a:r>
                        <a:rPr lang="it-IT" sz="2400" b="1" i="0" u="none" strike="noStrike">
                          <a:solidFill>
                            <a:schemeClr val="accent3">
                              <a:lumMod val="75000"/>
                            </a:schemeClr>
                          </a:solidFill>
                          <a:effectLst/>
                          <a:latin typeface="Calibri" panose="020F0502020204030204" pitchFamily="34" charset="0"/>
                        </a:rPr>
                        <a:t>45 to 64</a:t>
                      </a:r>
                    </a:p>
                  </a:txBody>
                  <a:tcPr marL="6350" marR="6350" marT="6350" marB="0" anchor="b">
                    <a:lnL>
                      <a:noFill/>
                    </a:lnL>
                    <a:lnR>
                      <a:noFill/>
                    </a:lnR>
                    <a:lnT>
                      <a:noFill/>
                    </a:lnT>
                    <a:lnB>
                      <a:noFill/>
                    </a:lnB>
                    <a:solidFill>
                      <a:srgbClr val="DDEBF7"/>
                    </a:solidFill>
                  </a:tcPr>
                </a:tc>
                <a:tc>
                  <a:txBody>
                    <a:bodyPr/>
                    <a:lstStyle/>
                    <a:p>
                      <a:pPr algn="ctr" fontAlgn="b">
                        <a:buNone/>
                      </a:pPr>
                      <a:r>
                        <a:rPr lang="it-IT" sz="2400" b="1" i="0" u="none" strike="noStrike" dirty="0">
                          <a:solidFill>
                            <a:schemeClr val="accent3">
                              <a:lumMod val="75000"/>
                            </a:schemeClr>
                          </a:solidFill>
                          <a:effectLst/>
                          <a:latin typeface="Calibri" panose="020F0502020204030204" pitchFamily="34" charset="0"/>
                        </a:rPr>
                        <a:t>30,97</a:t>
                      </a:r>
                    </a:p>
                  </a:txBody>
                  <a:tcPr marL="6350" marR="6350" marT="6350" marB="0" anchor="b">
                    <a:lnL>
                      <a:noFill/>
                    </a:lnL>
                    <a:lnR>
                      <a:noFill/>
                    </a:lnR>
                    <a:lnT>
                      <a:noFill/>
                    </a:lnT>
                    <a:lnB>
                      <a:noFill/>
                    </a:lnB>
                    <a:solidFill>
                      <a:srgbClr val="DDEBF7"/>
                    </a:solidFill>
                  </a:tcPr>
                </a:tc>
                <a:tc>
                  <a:txBody>
                    <a:bodyPr/>
                    <a:lstStyle/>
                    <a:p>
                      <a:pPr algn="l" fontAlgn="b">
                        <a:buNone/>
                      </a:pPr>
                      <a:endParaRPr lang="it-IT"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677584840"/>
                  </a:ext>
                </a:extLst>
              </a:tr>
              <a:tr h="331013">
                <a:tc>
                  <a:txBody>
                    <a:bodyPr/>
                    <a:lstStyle/>
                    <a:p>
                      <a:pPr algn="l" fontAlgn="b">
                        <a:buNone/>
                      </a:pPr>
                      <a:endParaRPr lang="it-IT"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l" fontAlgn="b">
                        <a:buNone/>
                      </a:pPr>
                      <a:r>
                        <a:rPr lang="it-IT" sz="2400" b="1" i="0" u="none" strike="noStrike" dirty="0">
                          <a:solidFill>
                            <a:schemeClr val="accent3">
                              <a:lumMod val="75000"/>
                            </a:schemeClr>
                          </a:solidFill>
                          <a:effectLst/>
                          <a:latin typeface="Calibri" panose="020F0502020204030204" pitchFamily="34" charset="0"/>
                        </a:rPr>
                        <a:t>65 </a:t>
                      </a:r>
                      <a:r>
                        <a:rPr lang="it-IT" sz="2000" b="1" i="0" u="none" strike="noStrike" dirty="0">
                          <a:solidFill>
                            <a:schemeClr val="accent3">
                              <a:lumMod val="75000"/>
                            </a:schemeClr>
                          </a:solidFill>
                          <a:effectLst/>
                          <a:latin typeface="Calibri" panose="020F0502020204030204" pitchFamily="34" charset="0"/>
                        </a:rPr>
                        <a:t>and more</a:t>
                      </a:r>
                      <a:endParaRPr lang="it-IT" sz="2400" b="1" i="0" u="none" strike="noStrike" dirty="0">
                        <a:solidFill>
                          <a:schemeClr val="accent3">
                            <a:lumMod val="75000"/>
                          </a:schemeClr>
                        </a:solidFill>
                        <a:effectLst/>
                        <a:latin typeface="Calibri" panose="020F0502020204030204" pitchFamily="34" charset="0"/>
                      </a:endParaRPr>
                    </a:p>
                  </a:txBody>
                  <a:tcPr marL="6350" marR="6350" marT="6350" marB="0" anchor="b">
                    <a:lnL>
                      <a:noFill/>
                    </a:lnL>
                    <a:lnR>
                      <a:noFill/>
                    </a:lnR>
                    <a:lnT>
                      <a:noFill/>
                    </a:lnT>
                    <a:lnB>
                      <a:noFill/>
                    </a:lnB>
                    <a:solidFill>
                      <a:srgbClr val="DDEBF7"/>
                    </a:solidFill>
                  </a:tcPr>
                </a:tc>
                <a:tc>
                  <a:txBody>
                    <a:bodyPr/>
                    <a:lstStyle/>
                    <a:p>
                      <a:pPr algn="ctr" fontAlgn="b">
                        <a:buNone/>
                      </a:pPr>
                      <a:r>
                        <a:rPr lang="it-IT" sz="2400" b="1" i="0" u="none" strike="noStrike" dirty="0">
                          <a:solidFill>
                            <a:schemeClr val="accent3">
                              <a:lumMod val="75000"/>
                            </a:schemeClr>
                          </a:solidFill>
                          <a:effectLst/>
                          <a:latin typeface="Calibri" panose="020F0502020204030204" pitchFamily="34" charset="0"/>
                        </a:rPr>
                        <a:t>24,04</a:t>
                      </a:r>
                    </a:p>
                  </a:txBody>
                  <a:tcPr marL="6350" marR="6350" marT="6350" marB="0" anchor="b">
                    <a:lnL>
                      <a:noFill/>
                    </a:lnL>
                    <a:lnR>
                      <a:noFill/>
                    </a:lnR>
                    <a:lnT>
                      <a:noFill/>
                    </a:lnT>
                    <a:lnB>
                      <a:noFill/>
                    </a:lnB>
                    <a:solidFill>
                      <a:srgbClr val="DDEBF7"/>
                    </a:solidFill>
                  </a:tcPr>
                </a:tc>
                <a:tc>
                  <a:txBody>
                    <a:bodyPr/>
                    <a:lstStyle/>
                    <a:p>
                      <a:pPr algn="l" fontAlgn="b">
                        <a:buNone/>
                      </a:pPr>
                      <a:endParaRPr lang="it-IT"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287435366"/>
                  </a:ext>
                </a:extLst>
              </a:tr>
              <a:tr h="331013">
                <a:tc>
                  <a:txBody>
                    <a:bodyPr/>
                    <a:lstStyle/>
                    <a:p>
                      <a:pPr algn="l" fontAlgn="b">
                        <a:buNone/>
                      </a:pPr>
                      <a:endParaRPr lang="it-IT"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l" fontAlgn="b">
                        <a:buNone/>
                      </a:pPr>
                      <a:endParaRPr lang="it-IT"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l" fontAlgn="b">
                        <a:buNone/>
                      </a:pPr>
                      <a:endParaRPr lang="it-IT"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l" fontAlgn="b">
                        <a:buNone/>
                      </a:pPr>
                      <a:endParaRPr lang="it-IT" sz="1100" b="0"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859301461"/>
                  </a:ext>
                </a:extLst>
              </a:tr>
            </a:tbl>
          </a:graphicData>
        </a:graphic>
      </p:graphicFrame>
      <p:pic>
        <p:nvPicPr>
          <p:cNvPr id="4" name="Immagine 3">
            <a:extLst>
              <a:ext uri="{FF2B5EF4-FFF2-40B4-BE49-F238E27FC236}">
                <a16:creationId xmlns:a16="http://schemas.microsoft.com/office/drawing/2014/main" id="{EF44E3FB-6B1F-97AC-C93F-714D5557665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42" t="7359" r="53671" b="9850"/>
          <a:stretch>
            <a:fillRect/>
          </a:stretch>
        </p:blipFill>
        <p:spPr bwMode="auto">
          <a:xfrm>
            <a:off x="9604193" y="335845"/>
            <a:ext cx="1292405" cy="1877206"/>
          </a:xfrm>
          <a:prstGeom prst="rect">
            <a:avLst/>
          </a:prstGeom>
          <a:noFill/>
          <a:ln>
            <a:noFill/>
          </a:ln>
          <a:extLst>
            <a:ext uri="{53640926-AAD7-44D8-BBD7-CCE9431645EC}">
              <a14:shadowObscured xmlns:a14="http://schemas.microsoft.com/office/drawing/2010/main"/>
            </a:ext>
          </a:extLst>
        </p:spPr>
      </p:pic>
      <p:pic>
        <p:nvPicPr>
          <p:cNvPr id="5" name="Immagine 4">
            <a:extLst>
              <a:ext uri="{FF2B5EF4-FFF2-40B4-BE49-F238E27FC236}">
                <a16:creationId xmlns:a16="http://schemas.microsoft.com/office/drawing/2014/main" id="{A248A768-D59B-2720-321C-7B83DB52F8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316" t="6705" r="3232" b="10882"/>
          <a:stretch>
            <a:fillRect/>
          </a:stretch>
        </p:blipFill>
        <p:spPr bwMode="auto">
          <a:xfrm>
            <a:off x="1117338" y="106928"/>
            <a:ext cx="1686822" cy="233504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00815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42C305A8-F5D8-07A2-DC1B-EAB151B0481F}"/>
              </a:ext>
            </a:extLst>
          </p:cNvPr>
          <p:cNvPicPr>
            <a:picLocks noChangeAspect="1"/>
          </p:cNvPicPr>
          <p:nvPr/>
        </p:nvPicPr>
        <p:blipFill>
          <a:blip r:embed="rId2"/>
          <a:srcRect b="10729"/>
          <a:stretch>
            <a:fillRect/>
          </a:stretch>
        </p:blipFill>
        <p:spPr>
          <a:xfrm>
            <a:off x="267572" y="-21336"/>
            <a:ext cx="1709297" cy="2162415"/>
          </a:xfrm>
          <a:prstGeom prst="rect">
            <a:avLst/>
          </a:prstGeom>
        </p:spPr>
      </p:pic>
      <p:pic>
        <p:nvPicPr>
          <p:cNvPr id="3" name="Immagine 2">
            <a:extLst>
              <a:ext uri="{FF2B5EF4-FFF2-40B4-BE49-F238E27FC236}">
                <a16:creationId xmlns:a16="http://schemas.microsoft.com/office/drawing/2014/main" id="{5E2F2A75-8A35-9471-C717-DA654513E41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3045" t="5689" r="4707" b="7145"/>
          <a:stretch>
            <a:fillRect/>
          </a:stretch>
        </p:blipFill>
        <p:spPr bwMode="auto">
          <a:xfrm>
            <a:off x="8267877" y="1189824"/>
            <a:ext cx="1880125" cy="2741849"/>
          </a:xfrm>
          <a:prstGeom prst="rect">
            <a:avLst/>
          </a:prstGeom>
          <a:noFill/>
          <a:ln>
            <a:noFill/>
          </a:ln>
          <a:extLst>
            <a:ext uri="{53640926-AAD7-44D8-BBD7-CCE9431645EC}">
              <a14:shadowObscured xmlns:a14="http://schemas.microsoft.com/office/drawing/2010/main"/>
            </a:ext>
          </a:extLst>
        </p:spPr>
      </p:pic>
      <p:pic>
        <p:nvPicPr>
          <p:cNvPr id="4" name="Immagine 3">
            <a:extLst>
              <a:ext uri="{FF2B5EF4-FFF2-40B4-BE49-F238E27FC236}">
                <a16:creationId xmlns:a16="http://schemas.microsoft.com/office/drawing/2014/main" id="{19919000-CA43-93C3-6336-D2D1C9EEF4C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0230" t="1299" b="5622"/>
          <a:stretch>
            <a:fillRect/>
          </a:stretch>
        </p:blipFill>
        <p:spPr bwMode="auto">
          <a:xfrm>
            <a:off x="4619819" y="-66171"/>
            <a:ext cx="1758415" cy="2324145"/>
          </a:xfrm>
          <a:prstGeom prst="rect">
            <a:avLst/>
          </a:prstGeom>
          <a:noFill/>
          <a:ln>
            <a:noFill/>
          </a:ln>
          <a:extLst>
            <a:ext uri="{53640926-AAD7-44D8-BBD7-CCE9431645EC}">
              <a14:shadowObscured xmlns:a14="http://schemas.microsoft.com/office/drawing/2010/main"/>
            </a:ext>
          </a:extLst>
        </p:spPr>
      </p:pic>
      <p:pic>
        <p:nvPicPr>
          <p:cNvPr id="5" name="Immagine 4">
            <a:extLst>
              <a:ext uri="{FF2B5EF4-FFF2-40B4-BE49-F238E27FC236}">
                <a16:creationId xmlns:a16="http://schemas.microsoft.com/office/drawing/2014/main" id="{FFC792A5-3D97-3879-2548-BD14ECD8B79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36" t="5067" r="50503" b="12032"/>
          <a:stretch>
            <a:fillRect/>
          </a:stretch>
        </p:blipFill>
        <p:spPr bwMode="auto">
          <a:xfrm>
            <a:off x="2347311" y="-22140"/>
            <a:ext cx="1860848" cy="2236083"/>
          </a:xfrm>
          <a:prstGeom prst="rect">
            <a:avLst/>
          </a:prstGeom>
          <a:noFill/>
          <a:ln>
            <a:noFill/>
          </a:ln>
          <a:extLst>
            <a:ext uri="{53640926-AAD7-44D8-BBD7-CCE9431645EC}">
              <a14:shadowObscured xmlns:a14="http://schemas.microsoft.com/office/drawing/2010/main"/>
            </a:ext>
          </a:extLst>
        </p:spPr>
      </p:pic>
      <p:pic>
        <p:nvPicPr>
          <p:cNvPr id="6" name="Immagine 5">
            <a:extLst>
              <a:ext uri="{FF2B5EF4-FFF2-40B4-BE49-F238E27FC236}">
                <a16:creationId xmlns:a16="http://schemas.microsoft.com/office/drawing/2014/main" id="{22BD0D10-0258-B91F-FF0B-27F91D46221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849" t="8616" r="50119" b="5529"/>
          <a:stretch/>
        </p:blipFill>
        <p:spPr bwMode="auto">
          <a:xfrm>
            <a:off x="218418" y="2178885"/>
            <a:ext cx="1717235" cy="2125196"/>
          </a:xfrm>
          <a:prstGeom prst="rect">
            <a:avLst/>
          </a:prstGeom>
          <a:noFill/>
          <a:ln>
            <a:noFill/>
          </a:ln>
          <a:extLst>
            <a:ext uri="{53640926-AAD7-44D8-BBD7-CCE9431645EC}">
              <a14:shadowObscured xmlns:a14="http://schemas.microsoft.com/office/drawing/2010/main"/>
            </a:ext>
          </a:extLst>
        </p:spPr>
      </p:pic>
      <p:pic>
        <p:nvPicPr>
          <p:cNvPr id="7" name="Immagine 6">
            <a:extLst>
              <a:ext uri="{FF2B5EF4-FFF2-40B4-BE49-F238E27FC236}">
                <a16:creationId xmlns:a16="http://schemas.microsoft.com/office/drawing/2014/main" id="{6DA343FF-D072-EBBE-96A7-9E78378BEA91}"/>
              </a:ext>
            </a:extLst>
          </p:cNvPr>
          <p:cNvPicPr>
            <a:picLocks noChangeAspect="1"/>
          </p:cNvPicPr>
          <p:nvPr/>
        </p:nvPicPr>
        <p:blipFill>
          <a:blip r:embed="rId7"/>
          <a:stretch>
            <a:fillRect/>
          </a:stretch>
        </p:blipFill>
        <p:spPr>
          <a:xfrm>
            <a:off x="7010400" y="63502"/>
            <a:ext cx="1658353" cy="1770671"/>
          </a:xfrm>
          <a:prstGeom prst="rect">
            <a:avLst/>
          </a:prstGeom>
        </p:spPr>
      </p:pic>
      <p:pic>
        <p:nvPicPr>
          <p:cNvPr id="8" name="Immagine 7">
            <a:extLst>
              <a:ext uri="{FF2B5EF4-FFF2-40B4-BE49-F238E27FC236}">
                <a16:creationId xmlns:a16="http://schemas.microsoft.com/office/drawing/2014/main" id="{4D2151AF-3E1B-986C-829E-73FF4A8576A3}"/>
              </a:ext>
            </a:extLst>
          </p:cNvPr>
          <p:cNvPicPr>
            <a:picLocks noChangeAspect="1"/>
          </p:cNvPicPr>
          <p:nvPr/>
        </p:nvPicPr>
        <p:blipFill>
          <a:blip r:embed="rId8"/>
          <a:stretch>
            <a:fillRect/>
          </a:stretch>
        </p:blipFill>
        <p:spPr>
          <a:xfrm>
            <a:off x="4226302" y="4465225"/>
            <a:ext cx="2240995" cy="2392775"/>
          </a:xfrm>
          <a:prstGeom prst="rect">
            <a:avLst/>
          </a:prstGeom>
        </p:spPr>
      </p:pic>
      <p:pic>
        <p:nvPicPr>
          <p:cNvPr id="9" name="Immagine 8">
            <a:extLst>
              <a:ext uri="{FF2B5EF4-FFF2-40B4-BE49-F238E27FC236}">
                <a16:creationId xmlns:a16="http://schemas.microsoft.com/office/drawing/2014/main" id="{DF214874-9BC5-C221-13FA-D400200853BD}"/>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848" t="5202" r="50778" b="7498"/>
          <a:stretch>
            <a:fillRect/>
          </a:stretch>
        </p:blipFill>
        <p:spPr bwMode="auto">
          <a:xfrm>
            <a:off x="4613158" y="2079410"/>
            <a:ext cx="1822046" cy="2324145"/>
          </a:xfrm>
          <a:prstGeom prst="rect">
            <a:avLst/>
          </a:prstGeom>
          <a:noFill/>
          <a:ln>
            <a:noFill/>
          </a:ln>
          <a:extLst>
            <a:ext uri="{53640926-AAD7-44D8-BBD7-CCE9431645EC}">
              <a14:shadowObscured xmlns:a14="http://schemas.microsoft.com/office/drawing/2010/main"/>
            </a:ext>
          </a:extLst>
        </p:spPr>
      </p:pic>
      <p:pic>
        <p:nvPicPr>
          <p:cNvPr id="10" name="Immagine 9">
            <a:extLst>
              <a:ext uri="{FF2B5EF4-FFF2-40B4-BE49-F238E27FC236}">
                <a16:creationId xmlns:a16="http://schemas.microsoft.com/office/drawing/2014/main" id="{59034256-A1D0-32CB-52DE-027B7F38609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50167" t="1066" r="1454"/>
          <a:stretch/>
        </p:blipFill>
        <p:spPr bwMode="auto">
          <a:xfrm>
            <a:off x="10138760" y="86556"/>
            <a:ext cx="1805820" cy="2609977"/>
          </a:xfrm>
          <a:prstGeom prst="rect">
            <a:avLst/>
          </a:prstGeom>
          <a:noFill/>
          <a:ln>
            <a:noFill/>
          </a:ln>
          <a:extLst>
            <a:ext uri="{53640926-AAD7-44D8-BBD7-CCE9431645EC}">
              <a14:shadowObscured xmlns:a14="http://schemas.microsoft.com/office/drawing/2010/main"/>
            </a:ext>
          </a:extLst>
        </p:spPr>
      </p:pic>
      <p:pic>
        <p:nvPicPr>
          <p:cNvPr id="11" name="Immagine 10">
            <a:extLst>
              <a:ext uri="{FF2B5EF4-FFF2-40B4-BE49-F238E27FC236}">
                <a16:creationId xmlns:a16="http://schemas.microsoft.com/office/drawing/2014/main" id="{0E36D978-07C2-7271-1AF4-111E204950D0}"/>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49879" t="1468"/>
          <a:stretch/>
        </p:blipFill>
        <p:spPr bwMode="auto">
          <a:xfrm>
            <a:off x="121657" y="4302712"/>
            <a:ext cx="1717235" cy="2386235"/>
          </a:xfrm>
          <a:prstGeom prst="rect">
            <a:avLst/>
          </a:prstGeom>
          <a:noFill/>
          <a:ln>
            <a:noFill/>
          </a:ln>
          <a:extLst>
            <a:ext uri="{53640926-AAD7-44D8-BBD7-CCE9431645EC}">
              <a14:shadowObscured xmlns:a14="http://schemas.microsoft.com/office/drawing/2010/main"/>
            </a:ext>
          </a:extLst>
        </p:spPr>
      </p:pic>
      <p:pic>
        <p:nvPicPr>
          <p:cNvPr id="12" name="Immagine 11">
            <a:extLst>
              <a:ext uri="{FF2B5EF4-FFF2-40B4-BE49-F238E27FC236}">
                <a16:creationId xmlns:a16="http://schemas.microsoft.com/office/drawing/2014/main" id="{99B7D176-C988-4A73-691C-536A0EEE6965}"/>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551" t="7687" r="50780" b="1366"/>
          <a:stretch>
            <a:fillRect/>
          </a:stretch>
        </p:blipFill>
        <p:spPr bwMode="auto">
          <a:xfrm>
            <a:off x="10138760" y="3861304"/>
            <a:ext cx="2053240" cy="2712172"/>
          </a:xfrm>
          <a:prstGeom prst="rect">
            <a:avLst/>
          </a:prstGeom>
          <a:noFill/>
          <a:ln>
            <a:noFill/>
          </a:ln>
          <a:extLst>
            <a:ext uri="{53640926-AAD7-44D8-BBD7-CCE9431645EC}">
              <a14:shadowObscured xmlns:a14="http://schemas.microsoft.com/office/drawing/2010/main"/>
            </a:ext>
          </a:extLst>
        </p:spPr>
      </p:pic>
      <p:pic>
        <p:nvPicPr>
          <p:cNvPr id="13" name="Immagine 12">
            <a:extLst>
              <a:ext uri="{FF2B5EF4-FFF2-40B4-BE49-F238E27FC236}">
                <a16:creationId xmlns:a16="http://schemas.microsoft.com/office/drawing/2014/main" id="{4CEF4906-3990-8EB5-BAB1-B0BE91B4FC68}"/>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644" t="1170" r="50503"/>
          <a:stretch/>
        </p:blipFill>
        <p:spPr bwMode="auto">
          <a:xfrm>
            <a:off x="2425547" y="1959997"/>
            <a:ext cx="1792250" cy="2562971"/>
          </a:xfrm>
          <a:prstGeom prst="rect">
            <a:avLst/>
          </a:prstGeom>
          <a:noFill/>
          <a:ln>
            <a:noFill/>
          </a:ln>
          <a:extLst>
            <a:ext uri="{53640926-AAD7-44D8-BBD7-CCE9431645EC}">
              <a14:shadowObscured xmlns:a14="http://schemas.microsoft.com/office/drawing/2010/main"/>
            </a:ext>
          </a:extLst>
        </p:spPr>
      </p:pic>
      <p:pic>
        <p:nvPicPr>
          <p:cNvPr id="14" name="Immagine 13">
            <a:extLst>
              <a:ext uri="{FF2B5EF4-FFF2-40B4-BE49-F238E27FC236}">
                <a16:creationId xmlns:a16="http://schemas.microsoft.com/office/drawing/2014/main" id="{106065E6-F442-A3DB-0C84-055F5F9A57EF}"/>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56272" t="3728" r="2860" b="6128"/>
          <a:stretch>
            <a:fillRect/>
          </a:stretch>
        </p:blipFill>
        <p:spPr bwMode="auto">
          <a:xfrm>
            <a:off x="6596147" y="3985985"/>
            <a:ext cx="1792250" cy="2794000"/>
          </a:xfrm>
          <a:prstGeom prst="rect">
            <a:avLst/>
          </a:prstGeom>
          <a:noFill/>
          <a:ln>
            <a:noFill/>
          </a:ln>
          <a:extLst>
            <a:ext uri="{53640926-AAD7-44D8-BBD7-CCE9431645EC}">
              <a14:shadowObscured xmlns:a14="http://schemas.microsoft.com/office/drawing/2010/main"/>
            </a:ext>
          </a:extLst>
        </p:spPr>
      </p:pic>
      <p:pic>
        <p:nvPicPr>
          <p:cNvPr id="15" name="Immagine 14">
            <a:extLst>
              <a:ext uri="{FF2B5EF4-FFF2-40B4-BE49-F238E27FC236}">
                <a16:creationId xmlns:a16="http://schemas.microsoft.com/office/drawing/2014/main" id="{4EF7CF44-9E19-1FDD-6939-25A79D513AD4}"/>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l="8118" t="12880" r="58437" b="2940"/>
          <a:stretch>
            <a:fillRect/>
          </a:stretch>
        </p:blipFill>
        <p:spPr bwMode="auto">
          <a:xfrm>
            <a:off x="8485575" y="3996871"/>
            <a:ext cx="1403765" cy="2497349"/>
          </a:xfrm>
          <a:prstGeom prst="rect">
            <a:avLst/>
          </a:prstGeom>
          <a:noFill/>
          <a:ln>
            <a:noFill/>
          </a:ln>
          <a:extLst>
            <a:ext uri="{53640926-AAD7-44D8-BBD7-CCE9431645EC}">
              <a14:shadowObscured xmlns:a14="http://schemas.microsoft.com/office/drawing/2010/main"/>
            </a:ext>
          </a:extLst>
        </p:spPr>
      </p:pic>
      <p:pic>
        <p:nvPicPr>
          <p:cNvPr id="16" name="Immagine 15">
            <a:extLst>
              <a:ext uri="{FF2B5EF4-FFF2-40B4-BE49-F238E27FC236}">
                <a16:creationId xmlns:a16="http://schemas.microsoft.com/office/drawing/2014/main" id="{52302363-3CC4-5D20-02CB-D91A53A8553C}"/>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8294" t="15281" b="3988"/>
          <a:stretch>
            <a:fillRect/>
          </a:stretch>
        </p:blipFill>
        <p:spPr bwMode="auto">
          <a:xfrm>
            <a:off x="2216848" y="4522969"/>
            <a:ext cx="1578529" cy="1971251"/>
          </a:xfrm>
          <a:prstGeom prst="rect">
            <a:avLst/>
          </a:prstGeom>
          <a:noFill/>
          <a:ln>
            <a:noFill/>
          </a:ln>
          <a:extLst>
            <a:ext uri="{53640926-AAD7-44D8-BBD7-CCE9431645EC}">
              <a14:shadowObscured xmlns:a14="http://schemas.microsoft.com/office/drawing/2010/main"/>
            </a:ext>
          </a:extLst>
        </p:spPr>
      </p:pic>
      <p:pic>
        <p:nvPicPr>
          <p:cNvPr id="17" name="Immagine 16">
            <a:extLst>
              <a:ext uri="{FF2B5EF4-FFF2-40B4-BE49-F238E27FC236}">
                <a16:creationId xmlns:a16="http://schemas.microsoft.com/office/drawing/2014/main" id="{F32F1149-255B-5D0D-AD67-92CBAB214F31}"/>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3133" t="11490" r="3620" b="2579"/>
          <a:stretch>
            <a:fillRect/>
          </a:stretch>
        </p:blipFill>
        <p:spPr bwMode="auto">
          <a:xfrm>
            <a:off x="6359352" y="1676904"/>
            <a:ext cx="1671277" cy="218440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92689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1000"/>
                                        <p:tgtEl>
                                          <p:spTgt spid="6"/>
                                        </p:tgtEl>
                                      </p:cBhvr>
                                    </p:animEffect>
                                    <p:anim calcmode="lin" valueType="num">
                                      <p:cBhvr>
                                        <p:cTn id="43" dur="1000" fill="hold"/>
                                        <p:tgtEl>
                                          <p:spTgt spid="6"/>
                                        </p:tgtEl>
                                        <p:attrNameLst>
                                          <p:attrName>ppt_x</p:attrName>
                                        </p:attrNameLst>
                                      </p:cBhvr>
                                      <p:tavLst>
                                        <p:tav tm="0">
                                          <p:val>
                                            <p:strVal val="#ppt_x"/>
                                          </p:val>
                                        </p:tav>
                                        <p:tav tm="100000">
                                          <p:val>
                                            <p:strVal val="#ppt_x"/>
                                          </p:val>
                                        </p:tav>
                                      </p:tavLst>
                                    </p:anim>
                                    <p:anim calcmode="lin" valueType="num">
                                      <p:cBhvr>
                                        <p:cTn id="4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1000"/>
                                        <p:tgtEl>
                                          <p:spTgt spid="3"/>
                                        </p:tgtEl>
                                      </p:cBhvr>
                                    </p:animEffect>
                                    <p:anim calcmode="lin" valueType="num">
                                      <p:cBhvr>
                                        <p:cTn id="50" dur="1000" fill="hold"/>
                                        <p:tgtEl>
                                          <p:spTgt spid="3"/>
                                        </p:tgtEl>
                                        <p:attrNameLst>
                                          <p:attrName>ppt_x</p:attrName>
                                        </p:attrNameLst>
                                      </p:cBhvr>
                                      <p:tavLst>
                                        <p:tav tm="0">
                                          <p:val>
                                            <p:strVal val="#ppt_x"/>
                                          </p:val>
                                        </p:tav>
                                        <p:tav tm="100000">
                                          <p:val>
                                            <p:strVal val="#ppt_x"/>
                                          </p:val>
                                        </p:tav>
                                      </p:tavLst>
                                    </p:anim>
                                    <p:anim calcmode="lin" valueType="num">
                                      <p:cBhvr>
                                        <p:cTn id="5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1000"/>
                                        <p:tgtEl>
                                          <p:spTgt spid="14"/>
                                        </p:tgtEl>
                                      </p:cBhvr>
                                    </p:animEffect>
                                    <p:anim calcmode="lin" valueType="num">
                                      <p:cBhvr>
                                        <p:cTn id="71" dur="1000" fill="hold"/>
                                        <p:tgtEl>
                                          <p:spTgt spid="14"/>
                                        </p:tgtEl>
                                        <p:attrNameLst>
                                          <p:attrName>ppt_x</p:attrName>
                                        </p:attrNameLst>
                                      </p:cBhvr>
                                      <p:tavLst>
                                        <p:tav tm="0">
                                          <p:val>
                                            <p:strVal val="#ppt_x"/>
                                          </p:val>
                                        </p:tav>
                                        <p:tav tm="100000">
                                          <p:val>
                                            <p:strVal val="#ppt_x"/>
                                          </p:val>
                                        </p:tav>
                                      </p:tavLst>
                                    </p:anim>
                                    <p:anim calcmode="lin" valueType="num">
                                      <p:cBhvr>
                                        <p:cTn id="7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fade">
                                      <p:cBhvr>
                                        <p:cTn id="77" dur="1000"/>
                                        <p:tgtEl>
                                          <p:spTgt spid="11"/>
                                        </p:tgtEl>
                                      </p:cBhvr>
                                    </p:animEffect>
                                    <p:anim calcmode="lin" valueType="num">
                                      <p:cBhvr>
                                        <p:cTn id="78" dur="1000" fill="hold"/>
                                        <p:tgtEl>
                                          <p:spTgt spid="11"/>
                                        </p:tgtEl>
                                        <p:attrNameLst>
                                          <p:attrName>ppt_x</p:attrName>
                                        </p:attrNameLst>
                                      </p:cBhvr>
                                      <p:tavLst>
                                        <p:tav tm="0">
                                          <p:val>
                                            <p:strVal val="#ppt_x"/>
                                          </p:val>
                                        </p:tav>
                                        <p:tav tm="100000">
                                          <p:val>
                                            <p:strVal val="#ppt_x"/>
                                          </p:val>
                                        </p:tav>
                                      </p:tavLst>
                                    </p:anim>
                                    <p:anim calcmode="lin" valueType="num">
                                      <p:cBhvr>
                                        <p:cTn id="7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fade">
                                      <p:cBhvr>
                                        <p:cTn id="84" dur="1000"/>
                                        <p:tgtEl>
                                          <p:spTgt spid="13"/>
                                        </p:tgtEl>
                                      </p:cBhvr>
                                    </p:animEffect>
                                    <p:anim calcmode="lin" valueType="num">
                                      <p:cBhvr>
                                        <p:cTn id="85" dur="1000" fill="hold"/>
                                        <p:tgtEl>
                                          <p:spTgt spid="13"/>
                                        </p:tgtEl>
                                        <p:attrNameLst>
                                          <p:attrName>ppt_x</p:attrName>
                                        </p:attrNameLst>
                                      </p:cBhvr>
                                      <p:tavLst>
                                        <p:tav tm="0">
                                          <p:val>
                                            <p:strVal val="#ppt_x"/>
                                          </p:val>
                                        </p:tav>
                                        <p:tav tm="100000">
                                          <p:val>
                                            <p:strVal val="#ppt_x"/>
                                          </p:val>
                                        </p:tav>
                                      </p:tavLst>
                                    </p:anim>
                                    <p:anim calcmode="lin" valueType="num">
                                      <p:cBhvr>
                                        <p:cTn id="8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16"/>
                                        </p:tgtEl>
                                        <p:attrNameLst>
                                          <p:attrName>style.visibility</p:attrName>
                                        </p:attrNameLst>
                                      </p:cBhvr>
                                      <p:to>
                                        <p:strVal val="visible"/>
                                      </p:to>
                                    </p:set>
                                    <p:animEffect transition="in" filter="fade">
                                      <p:cBhvr>
                                        <p:cTn id="91" dur="1000"/>
                                        <p:tgtEl>
                                          <p:spTgt spid="16"/>
                                        </p:tgtEl>
                                      </p:cBhvr>
                                    </p:animEffect>
                                    <p:anim calcmode="lin" valueType="num">
                                      <p:cBhvr>
                                        <p:cTn id="92" dur="1000" fill="hold"/>
                                        <p:tgtEl>
                                          <p:spTgt spid="16"/>
                                        </p:tgtEl>
                                        <p:attrNameLst>
                                          <p:attrName>ppt_x</p:attrName>
                                        </p:attrNameLst>
                                      </p:cBhvr>
                                      <p:tavLst>
                                        <p:tav tm="0">
                                          <p:val>
                                            <p:strVal val="#ppt_x"/>
                                          </p:val>
                                        </p:tav>
                                        <p:tav tm="100000">
                                          <p:val>
                                            <p:strVal val="#ppt_x"/>
                                          </p:val>
                                        </p:tav>
                                      </p:tavLst>
                                    </p:anim>
                                    <p:anim calcmode="lin" valueType="num">
                                      <p:cBhvr>
                                        <p:cTn id="9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nodeType="clickEffect">
                                  <p:stCondLst>
                                    <p:cond delay="0"/>
                                  </p:stCondLst>
                                  <p:childTnLst>
                                    <p:set>
                                      <p:cBhvr>
                                        <p:cTn id="97" dur="1" fill="hold">
                                          <p:stCondLst>
                                            <p:cond delay="0"/>
                                          </p:stCondLst>
                                        </p:cTn>
                                        <p:tgtEl>
                                          <p:spTgt spid="8"/>
                                        </p:tgtEl>
                                        <p:attrNameLst>
                                          <p:attrName>style.visibility</p:attrName>
                                        </p:attrNameLst>
                                      </p:cBhvr>
                                      <p:to>
                                        <p:strVal val="visible"/>
                                      </p:to>
                                    </p:set>
                                    <p:animEffect transition="in" filter="fade">
                                      <p:cBhvr>
                                        <p:cTn id="98" dur="1000"/>
                                        <p:tgtEl>
                                          <p:spTgt spid="8"/>
                                        </p:tgtEl>
                                      </p:cBhvr>
                                    </p:animEffect>
                                    <p:anim calcmode="lin" valueType="num">
                                      <p:cBhvr>
                                        <p:cTn id="99" dur="1000" fill="hold"/>
                                        <p:tgtEl>
                                          <p:spTgt spid="8"/>
                                        </p:tgtEl>
                                        <p:attrNameLst>
                                          <p:attrName>ppt_x</p:attrName>
                                        </p:attrNameLst>
                                      </p:cBhvr>
                                      <p:tavLst>
                                        <p:tav tm="0">
                                          <p:val>
                                            <p:strVal val="#ppt_x"/>
                                          </p:val>
                                        </p:tav>
                                        <p:tav tm="100000">
                                          <p:val>
                                            <p:strVal val="#ppt_x"/>
                                          </p:val>
                                        </p:tav>
                                      </p:tavLst>
                                    </p:anim>
                                    <p:anim calcmode="lin" valueType="num">
                                      <p:cBhvr>
                                        <p:cTn id="10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nodeType="clickEffect">
                                  <p:stCondLst>
                                    <p:cond delay="0"/>
                                  </p:stCondLst>
                                  <p:childTnLst>
                                    <p:set>
                                      <p:cBhvr>
                                        <p:cTn id="104" dur="1" fill="hold">
                                          <p:stCondLst>
                                            <p:cond delay="0"/>
                                          </p:stCondLst>
                                        </p:cTn>
                                        <p:tgtEl>
                                          <p:spTgt spid="12"/>
                                        </p:tgtEl>
                                        <p:attrNameLst>
                                          <p:attrName>style.visibility</p:attrName>
                                        </p:attrNameLst>
                                      </p:cBhvr>
                                      <p:to>
                                        <p:strVal val="visible"/>
                                      </p:to>
                                    </p:set>
                                    <p:animEffect transition="in" filter="fade">
                                      <p:cBhvr>
                                        <p:cTn id="105" dur="1000"/>
                                        <p:tgtEl>
                                          <p:spTgt spid="12"/>
                                        </p:tgtEl>
                                      </p:cBhvr>
                                    </p:animEffect>
                                    <p:anim calcmode="lin" valueType="num">
                                      <p:cBhvr>
                                        <p:cTn id="106" dur="1000" fill="hold"/>
                                        <p:tgtEl>
                                          <p:spTgt spid="12"/>
                                        </p:tgtEl>
                                        <p:attrNameLst>
                                          <p:attrName>ppt_x</p:attrName>
                                        </p:attrNameLst>
                                      </p:cBhvr>
                                      <p:tavLst>
                                        <p:tav tm="0">
                                          <p:val>
                                            <p:strVal val="#ppt_x"/>
                                          </p:val>
                                        </p:tav>
                                        <p:tav tm="100000">
                                          <p:val>
                                            <p:strVal val="#ppt_x"/>
                                          </p:val>
                                        </p:tav>
                                      </p:tavLst>
                                    </p:anim>
                                    <p:anim calcmode="lin" valueType="num">
                                      <p:cBhvr>
                                        <p:cTn id="10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nodeType="clickEffect">
                                  <p:stCondLst>
                                    <p:cond delay="0"/>
                                  </p:stCondLst>
                                  <p:childTnLst>
                                    <p:set>
                                      <p:cBhvr>
                                        <p:cTn id="111" dur="1" fill="hold">
                                          <p:stCondLst>
                                            <p:cond delay="0"/>
                                          </p:stCondLst>
                                        </p:cTn>
                                        <p:tgtEl>
                                          <p:spTgt spid="17"/>
                                        </p:tgtEl>
                                        <p:attrNameLst>
                                          <p:attrName>style.visibility</p:attrName>
                                        </p:attrNameLst>
                                      </p:cBhvr>
                                      <p:to>
                                        <p:strVal val="visible"/>
                                      </p:to>
                                    </p:set>
                                    <p:animEffect transition="in" filter="fade">
                                      <p:cBhvr>
                                        <p:cTn id="112" dur="1000"/>
                                        <p:tgtEl>
                                          <p:spTgt spid="17"/>
                                        </p:tgtEl>
                                      </p:cBhvr>
                                    </p:animEffect>
                                    <p:anim calcmode="lin" valueType="num">
                                      <p:cBhvr>
                                        <p:cTn id="113" dur="1000" fill="hold"/>
                                        <p:tgtEl>
                                          <p:spTgt spid="17"/>
                                        </p:tgtEl>
                                        <p:attrNameLst>
                                          <p:attrName>ppt_x</p:attrName>
                                        </p:attrNameLst>
                                      </p:cBhvr>
                                      <p:tavLst>
                                        <p:tav tm="0">
                                          <p:val>
                                            <p:strVal val="#ppt_x"/>
                                          </p:val>
                                        </p:tav>
                                        <p:tav tm="100000">
                                          <p:val>
                                            <p:strVal val="#ppt_x"/>
                                          </p:val>
                                        </p:tav>
                                      </p:tavLst>
                                    </p:anim>
                                    <p:anim calcmode="lin" valueType="num">
                                      <p:cBhvr>
                                        <p:cTn id="1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4ACAE-34B1-3A4C-B2CF-303F9E435C0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67C0E22-AB76-A79E-479E-AD1F81B0137C}"/>
              </a:ext>
            </a:extLst>
          </p:cNvPr>
          <p:cNvSpPr>
            <a:spLocks noGrp="1"/>
          </p:cNvSpPr>
          <p:nvPr>
            <p:ph type="title"/>
          </p:nvPr>
        </p:nvSpPr>
        <p:spPr/>
        <p:txBody>
          <a:bodyPr/>
          <a:lstStyle/>
          <a:p>
            <a:r>
              <a:rPr lang="it-IT" b="1" dirty="0">
                <a:solidFill>
                  <a:schemeClr val="accent3"/>
                </a:solidFill>
              </a:rPr>
              <a:t>Checklist 1.4</a:t>
            </a:r>
          </a:p>
        </p:txBody>
      </p:sp>
      <p:graphicFrame>
        <p:nvGraphicFramePr>
          <p:cNvPr id="4" name="Segnaposto contenuto 3">
            <a:extLst>
              <a:ext uri="{FF2B5EF4-FFF2-40B4-BE49-F238E27FC236}">
                <a16:creationId xmlns:a16="http://schemas.microsoft.com/office/drawing/2014/main" id="{B6CE5A3F-2551-A065-2493-A74B13A5C3B5}"/>
              </a:ext>
            </a:extLst>
          </p:cNvPr>
          <p:cNvGraphicFramePr>
            <a:graphicFrameLocks noGrp="1"/>
          </p:cNvGraphicFramePr>
          <p:nvPr>
            <p:ph idx="1"/>
            <p:extLst>
              <p:ext uri="{D42A27DB-BD31-4B8C-83A1-F6EECF244321}">
                <p14:modId xmlns:p14="http://schemas.microsoft.com/office/powerpoint/2010/main" val="2148044142"/>
              </p:ext>
            </p:extLst>
          </p:nvPr>
        </p:nvGraphicFramePr>
        <p:xfrm>
          <a:off x="1295402" y="2455815"/>
          <a:ext cx="9951717" cy="3566161"/>
        </p:xfrm>
        <a:graphic>
          <a:graphicData uri="http://schemas.openxmlformats.org/drawingml/2006/table">
            <a:tbl>
              <a:tblPr firstRow="1" firstCol="1" bandRow="1"/>
              <a:tblGrid>
                <a:gridCol w="1160415">
                  <a:extLst>
                    <a:ext uri="{9D8B030D-6E8A-4147-A177-3AD203B41FA5}">
                      <a16:colId xmlns:a16="http://schemas.microsoft.com/office/drawing/2014/main" val="3281026986"/>
                    </a:ext>
                  </a:extLst>
                </a:gridCol>
                <a:gridCol w="1666399">
                  <a:extLst>
                    <a:ext uri="{9D8B030D-6E8A-4147-A177-3AD203B41FA5}">
                      <a16:colId xmlns:a16="http://schemas.microsoft.com/office/drawing/2014/main" val="686568313"/>
                    </a:ext>
                  </a:extLst>
                </a:gridCol>
                <a:gridCol w="7124903">
                  <a:extLst>
                    <a:ext uri="{9D8B030D-6E8A-4147-A177-3AD203B41FA5}">
                      <a16:colId xmlns:a16="http://schemas.microsoft.com/office/drawing/2014/main" val="393625492"/>
                    </a:ext>
                  </a:extLst>
                </a:gridCol>
              </a:tblGrid>
              <a:tr h="490841">
                <a:tc>
                  <a:txBody>
                    <a:bodyPr/>
                    <a:lstStyle/>
                    <a:p>
                      <a:pPr algn="ctr">
                        <a:lnSpc>
                          <a:spcPct val="107000"/>
                        </a:lnSpc>
                        <a:spcAft>
                          <a:spcPts val="800"/>
                        </a:spcAft>
                        <a:buNone/>
                      </a:pPr>
                      <a:r>
                        <a:rPr lang="en-GB" sz="2400" b="1" kern="100" dirty="0">
                          <a:solidFill>
                            <a:srgbClr val="297FD5"/>
                          </a:solidFill>
                          <a:effectLst/>
                          <a:latin typeface="Calibri" panose="020F0502020204030204" pitchFamily="34" charset="0"/>
                          <a:ea typeface="Calibri" panose="020F0502020204030204" pitchFamily="34" charset="0"/>
                          <a:cs typeface="Calibri" panose="020F0502020204030204" pitchFamily="34" charset="0"/>
                        </a:rPr>
                        <a:t>Criteria</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400" b="1" kern="100" dirty="0">
                          <a:solidFill>
                            <a:srgbClr val="297FD5"/>
                          </a:solidFill>
                          <a:effectLst/>
                          <a:latin typeface="Calibri" panose="020F0502020204030204" pitchFamily="34" charset="0"/>
                          <a:ea typeface="Calibri" panose="020F0502020204030204" pitchFamily="34" charset="0"/>
                          <a:cs typeface="Calibri" panose="020F0502020204030204" pitchFamily="34" charset="0"/>
                        </a:rPr>
                        <a:t>Did you?</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400" b="1" kern="100" dirty="0">
                          <a:solidFill>
                            <a:srgbClr val="297FD5"/>
                          </a:solidFill>
                          <a:effectLst/>
                          <a:latin typeface="Calibri" panose="020F0502020204030204" pitchFamily="34" charset="0"/>
                          <a:ea typeface="Calibri" panose="020F0502020204030204" pitchFamily="34" charset="0"/>
                          <a:cs typeface="Calibri" panose="020F0502020204030204" pitchFamily="34" charset="0"/>
                        </a:rPr>
                        <a:t>Examples</a:t>
                      </a:r>
                      <a:r>
                        <a:rPr lang="en-GB" sz="24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76393395"/>
                  </a:ext>
                </a:extLst>
              </a:tr>
              <a:tr h="3075320">
                <a:tc>
                  <a:txBody>
                    <a:bodyPr/>
                    <a:lstStyle/>
                    <a:p>
                      <a:pPr algn="ctr">
                        <a:lnSpc>
                          <a:spcPct val="107000"/>
                        </a:lnSpc>
                        <a:spcAft>
                          <a:spcPts val="800"/>
                        </a:spcAft>
                        <a:buNone/>
                      </a:pPr>
                      <a:r>
                        <a:rPr lang="en-GB" sz="2400" b="1" kern="100" dirty="0">
                          <a:solidFill>
                            <a:srgbClr val="297FD5"/>
                          </a:solidFill>
                          <a:effectLst/>
                          <a:latin typeface="Calibri" panose="020F0502020204030204" pitchFamily="34" charset="0"/>
                          <a:ea typeface="Calibri" panose="020F0502020204030204" pitchFamily="34" charset="0"/>
                          <a:cs typeface="Calibri" panose="020F0502020204030204" pitchFamily="34" charset="0"/>
                        </a:rPr>
                        <a:t>1.4</a:t>
                      </a:r>
                      <a:endParaRPr lang="it-IT" sz="2400" b="1" kern="100" dirty="0">
                        <a:solidFill>
                          <a:srgbClr val="297FD5"/>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Listen to the families’ descriptions and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ask for any other details</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Aft>
                          <a:spcPts val="800"/>
                        </a:spcAft>
                        <a:buNone/>
                      </a:pP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Does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anyone understand what’s going on</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buNone/>
                      </a:pP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Is there anything particularly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worrying</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buNone/>
                      </a:pP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Are people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reacting</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 to what’s happening?</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buNone/>
                      </a:pP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In this family, are there some who know something and others who know nothing?</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buNone/>
                      </a:pP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How long </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has this situation been going on?</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800"/>
                        </a:spcAft>
                        <a:buNone/>
                      </a:pP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What problems </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are there? How serious are they? Is anyone trying to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tackle</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 them? And how is that going?</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3704781"/>
                  </a:ext>
                </a:extLst>
              </a:tr>
            </a:tbl>
          </a:graphicData>
        </a:graphic>
      </p:graphicFrame>
      <p:pic>
        <p:nvPicPr>
          <p:cNvPr id="3" name="Immagine 2">
            <a:extLst>
              <a:ext uri="{FF2B5EF4-FFF2-40B4-BE49-F238E27FC236}">
                <a16:creationId xmlns:a16="http://schemas.microsoft.com/office/drawing/2014/main" id="{2BD8860B-3107-2D06-9D5C-6486C4A0C28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088" t="7218" r="50316" b="10152"/>
          <a:stretch>
            <a:fillRect/>
          </a:stretch>
        </p:blipFill>
        <p:spPr bwMode="auto">
          <a:xfrm>
            <a:off x="9374561" y="516707"/>
            <a:ext cx="1288709" cy="1854200"/>
          </a:xfrm>
          <a:prstGeom prst="rect">
            <a:avLst/>
          </a:prstGeom>
          <a:noFill/>
          <a:ln>
            <a:noFill/>
          </a:ln>
          <a:extLst>
            <a:ext uri="{53640926-AAD7-44D8-BBD7-CCE9431645EC}">
              <a14:shadowObscured xmlns:a14="http://schemas.microsoft.com/office/drawing/2010/main"/>
            </a:ext>
          </a:extLst>
        </p:spPr>
      </p:pic>
      <p:pic>
        <p:nvPicPr>
          <p:cNvPr id="6" name="Immagine 5">
            <a:extLst>
              <a:ext uri="{FF2B5EF4-FFF2-40B4-BE49-F238E27FC236}">
                <a16:creationId xmlns:a16="http://schemas.microsoft.com/office/drawing/2014/main" id="{E3FECA37-9025-5EA0-E062-01DF3CB26FC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4360" t="6911" r="7856" b="7556"/>
          <a:stretch>
            <a:fillRect/>
          </a:stretch>
        </p:blipFill>
        <p:spPr bwMode="auto">
          <a:xfrm>
            <a:off x="1765934" y="499730"/>
            <a:ext cx="1180465" cy="188815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99424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3947C-9EE0-8CE6-D4F8-95A1BC7ABFC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4C0DA04-9383-9D68-7752-EC21251BF26A}"/>
              </a:ext>
            </a:extLst>
          </p:cNvPr>
          <p:cNvSpPr>
            <a:spLocks noGrp="1"/>
          </p:cNvSpPr>
          <p:nvPr>
            <p:ph type="title"/>
          </p:nvPr>
        </p:nvSpPr>
        <p:spPr>
          <a:xfrm>
            <a:off x="1295402" y="546100"/>
            <a:ext cx="9601196" cy="1739899"/>
          </a:xfrm>
        </p:spPr>
        <p:txBody>
          <a:bodyPr>
            <a:normAutofit/>
          </a:bodyPr>
          <a:lstStyle/>
          <a:p>
            <a:r>
              <a:rPr lang="en-GB" b="1" noProof="0" dirty="0">
                <a:solidFill>
                  <a:schemeClr val="accent3"/>
                </a:solidFill>
              </a:rPr>
              <a:t>Using cards, people build stories</a:t>
            </a:r>
            <a:br>
              <a:rPr lang="en-GB" b="1" noProof="0" dirty="0">
                <a:solidFill>
                  <a:schemeClr val="accent3"/>
                </a:solidFill>
              </a:rPr>
            </a:br>
            <a:endParaRPr lang="en-GB" b="1" noProof="0" dirty="0">
              <a:solidFill>
                <a:schemeClr val="accent3"/>
              </a:solidFill>
            </a:endParaRPr>
          </a:p>
        </p:txBody>
      </p:sp>
      <p:sp>
        <p:nvSpPr>
          <p:cNvPr id="3" name="Segnaposto contenuto 2">
            <a:extLst>
              <a:ext uri="{FF2B5EF4-FFF2-40B4-BE49-F238E27FC236}">
                <a16:creationId xmlns:a16="http://schemas.microsoft.com/office/drawing/2014/main" id="{EC35EB94-50CB-6379-7D9A-6596EEE8F586}"/>
              </a:ext>
            </a:extLst>
          </p:cNvPr>
          <p:cNvSpPr>
            <a:spLocks noGrp="1"/>
          </p:cNvSpPr>
          <p:nvPr>
            <p:ph idx="1"/>
          </p:nvPr>
        </p:nvSpPr>
        <p:spPr>
          <a:xfrm>
            <a:off x="1092926" y="2657157"/>
            <a:ext cx="10006148" cy="3318936"/>
          </a:xfrm>
        </p:spPr>
        <p:txBody>
          <a:bodyPr>
            <a:noAutofit/>
          </a:bodyPr>
          <a:lstStyle/>
          <a:p>
            <a:r>
              <a:rPr lang="en-GB" noProof="0" dirty="0"/>
              <a:t>They are </a:t>
            </a:r>
            <a:r>
              <a:rPr lang="en-GB" b="1" noProof="0" dirty="0">
                <a:solidFill>
                  <a:schemeClr val="accent3">
                    <a:lumMod val="75000"/>
                  </a:schemeClr>
                </a:solidFill>
              </a:rPr>
              <a:t>free to invent situations or draw on real families</a:t>
            </a:r>
            <a:r>
              <a:rPr lang="en-GB" noProof="0" dirty="0"/>
              <a:t>. They are not forced to talk about themselves, but they can– whether through similarities or differences.</a:t>
            </a:r>
          </a:p>
          <a:p>
            <a:r>
              <a:rPr lang="en-GB" noProof="0" dirty="0"/>
              <a:t>Our questions bring out the </a:t>
            </a:r>
            <a:r>
              <a:rPr lang="en-GB" b="1" noProof="0" dirty="0">
                <a:solidFill>
                  <a:schemeClr val="accent3">
                    <a:lumMod val="75000"/>
                  </a:schemeClr>
                </a:solidFill>
              </a:rPr>
              <a:t>participants’ skills </a:t>
            </a:r>
            <a:r>
              <a:rPr lang="en-GB" noProof="0" dirty="0"/>
              <a:t>and help them realise that they </a:t>
            </a:r>
            <a:r>
              <a:rPr lang="en-GB" b="1" noProof="0" dirty="0">
                <a:solidFill>
                  <a:schemeClr val="accent3">
                    <a:lumMod val="75000"/>
                  </a:schemeClr>
                </a:solidFill>
              </a:rPr>
              <a:t>know far more than they think they do</a:t>
            </a:r>
            <a:r>
              <a:rPr lang="en-GB" noProof="0" dirty="0"/>
              <a:t>. People emerge feeling empowered: they know a great deal about family members and are able to understand them.</a:t>
            </a:r>
          </a:p>
          <a:p>
            <a:r>
              <a:rPr lang="en-GB" noProof="0" dirty="0"/>
              <a:t>Many </a:t>
            </a:r>
            <a:r>
              <a:rPr lang="en-GB" b="1" noProof="0" dirty="0">
                <a:solidFill>
                  <a:schemeClr val="accent3">
                    <a:lumMod val="75000"/>
                  </a:schemeClr>
                </a:solidFill>
              </a:rPr>
              <a:t>topics that we used to introduce ourselves are now raised by the participants</a:t>
            </a:r>
            <a:r>
              <a:rPr lang="en-GB" noProof="0" dirty="0"/>
              <a:t>, and all we have to do, is to reflect them back in a simple way.</a:t>
            </a:r>
          </a:p>
        </p:txBody>
      </p:sp>
      <p:pic>
        <p:nvPicPr>
          <p:cNvPr id="4" name="Immagine 3">
            <a:extLst>
              <a:ext uri="{FF2B5EF4-FFF2-40B4-BE49-F238E27FC236}">
                <a16:creationId xmlns:a16="http://schemas.microsoft.com/office/drawing/2014/main" id="{85CAFE6A-30AB-E7BB-C3A4-56113FAF21E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004" t="3617" r="56151" b="17284"/>
          <a:stretch>
            <a:fillRect/>
          </a:stretch>
        </p:blipFill>
        <p:spPr bwMode="auto">
          <a:xfrm>
            <a:off x="8613826" y="1304210"/>
            <a:ext cx="898461" cy="1260157"/>
          </a:xfrm>
          <a:prstGeom prst="rect">
            <a:avLst/>
          </a:prstGeom>
          <a:noFill/>
          <a:ln>
            <a:noFill/>
          </a:ln>
          <a:extLst>
            <a:ext uri="{53640926-AAD7-44D8-BBD7-CCE9431645EC}">
              <a14:shadowObscured xmlns:a14="http://schemas.microsoft.com/office/drawing/2010/main"/>
            </a:ext>
          </a:extLst>
        </p:spPr>
      </p:pic>
      <p:pic>
        <p:nvPicPr>
          <p:cNvPr id="5" name="Immagine 4">
            <a:extLst>
              <a:ext uri="{FF2B5EF4-FFF2-40B4-BE49-F238E27FC236}">
                <a16:creationId xmlns:a16="http://schemas.microsoft.com/office/drawing/2014/main" id="{D495FEA5-6399-91A3-0C1B-3627258E88D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4764" t="13000" r="3754" b="3245"/>
          <a:stretch>
            <a:fillRect/>
          </a:stretch>
        </p:blipFill>
        <p:spPr bwMode="auto">
          <a:xfrm>
            <a:off x="7124335" y="1350605"/>
            <a:ext cx="882509" cy="1260157"/>
          </a:xfrm>
          <a:prstGeom prst="rect">
            <a:avLst/>
          </a:prstGeom>
          <a:noFill/>
          <a:ln>
            <a:noFill/>
          </a:ln>
          <a:extLst>
            <a:ext uri="{53640926-AAD7-44D8-BBD7-CCE9431645EC}">
              <a14:shadowObscured xmlns:a14="http://schemas.microsoft.com/office/drawing/2010/main"/>
            </a:ext>
          </a:extLst>
        </p:spPr>
      </p:pic>
      <p:pic>
        <p:nvPicPr>
          <p:cNvPr id="6" name="Immagine 5">
            <a:extLst>
              <a:ext uri="{FF2B5EF4-FFF2-40B4-BE49-F238E27FC236}">
                <a16:creationId xmlns:a16="http://schemas.microsoft.com/office/drawing/2014/main" id="{9BB75FE8-8C75-54E5-C8DD-D0A71C40234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568" t="7636" r="53962" b="7877"/>
          <a:stretch>
            <a:fillRect/>
          </a:stretch>
        </p:blipFill>
        <p:spPr bwMode="auto">
          <a:xfrm>
            <a:off x="10119269" y="989488"/>
            <a:ext cx="979805" cy="1482090"/>
          </a:xfrm>
          <a:prstGeom prst="rect">
            <a:avLst/>
          </a:prstGeom>
          <a:noFill/>
          <a:ln>
            <a:noFill/>
          </a:ln>
          <a:extLst>
            <a:ext uri="{53640926-AAD7-44D8-BBD7-CCE9431645EC}">
              <a14:shadowObscured xmlns:a14="http://schemas.microsoft.com/office/drawing/2010/main"/>
            </a:ext>
          </a:extLst>
        </p:spPr>
      </p:pic>
      <p:pic>
        <p:nvPicPr>
          <p:cNvPr id="7" name="Immagine 6">
            <a:extLst>
              <a:ext uri="{FF2B5EF4-FFF2-40B4-BE49-F238E27FC236}">
                <a16:creationId xmlns:a16="http://schemas.microsoft.com/office/drawing/2014/main" id="{5376C38C-311B-BF63-9A66-AB32BF9D5CC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660" t="2753" r="55204" b="7981"/>
          <a:stretch>
            <a:fillRect/>
          </a:stretch>
        </p:blipFill>
        <p:spPr bwMode="auto">
          <a:xfrm>
            <a:off x="884691" y="695253"/>
            <a:ext cx="1218474" cy="191550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34393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B55DE-72FF-4AAB-48C9-0C833883EC6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49866BC-9140-0D66-15F6-7FED70FF5CF7}"/>
              </a:ext>
            </a:extLst>
          </p:cNvPr>
          <p:cNvSpPr>
            <a:spLocks noGrp="1"/>
          </p:cNvSpPr>
          <p:nvPr>
            <p:ph type="title"/>
          </p:nvPr>
        </p:nvSpPr>
        <p:spPr/>
        <p:txBody>
          <a:bodyPr/>
          <a:lstStyle/>
          <a:p>
            <a:r>
              <a:rPr lang="it-IT" b="1" dirty="0">
                <a:solidFill>
                  <a:schemeClr val="accent3"/>
                </a:solidFill>
              </a:rPr>
              <a:t>Checklist 1.5</a:t>
            </a:r>
          </a:p>
        </p:txBody>
      </p:sp>
      <p:graphicFrame>
        <p:nvGraphicFramePr>
          <p:cNvPr id="4" name="Segnaposto contenuto 3">
            <a:extLst>
              <a:ext uri="{FF2B5EF4-FFF2-40B4-BE49-F238E27FC236}">
                <a16:creationId xmlns:a16="http://schemas.microsoft.com/office/drawing/2014/main" id="{05DB4D6D-C512-F3A8-104C-7ACFE02B2AB3}"/>
              </a:ext>
            </a:extLst>
          </p:cNvPr>
          <p:cNvGraphicFramePr>
            <a:graphicFrameLocks noGrp="1"/>
          </p:cNvGraphicFramePr>
          <p:nvPr>
            <p:ph idx="1"/>
            <p:extLst>
              <p:ext uri="{D42A27DB-BD31-4B8C-83A1-F6EECF244321}">
                <p14:modId xmlns:p14="http://schemas.microsoft.com/office/powerpoint/2010/main" val="4287267373"/>
              </p:ext>
            </p:extLst>
          </p:nvPr>
        </p:nvGraphicFramePr>
        <p:xfrm>
          <a:off x="903516" y="2613203"/>
          <a:ext cx="10384968" cy="3533140"/>
        </p:xfrm>
        <a:graphic>
          <a:graphicData uri="http://schemas.openxmlformats.org/drawingml/2006/table">
            <a:tbl>
              <a:tblPr firstRow="1" firstCol="1" bandRow="1"/>
              <a:tblGrid>
                <a:gridCol w="1227905">
                  <a:extLst>
                    <a:ext uri="{9D8B030D-6E8A-4147-A177-3AD203B41FA5}">
                      <a16:colId xmlns:a16="http://schemas.microsoft.com/office/drawing/2014/main" val="3190856365"/>
                    </a:ext>
                  </a:extLst>
                </a:gridCol>
                <a:gridCol w="1721976">
                  <a:extLst>
                    <a:ext uri="{9D8B030D-6E8A-4147-A177-3AD203B41FA5}">
                      <a16:colId xmlns:a16="http://schemas.microsoft.com/office/drawing/2014/main" val="2496345621"/>
                    </a:ext>
                  </a:extLst>
                </a:gridCol>
                <a:gridCol w="7435087">
                  <a:extLst>
                    <a:ext uri="{9D8B030D-6E8A-4147-A177-3AD203B41FA5}">
                      <a16:colId xmlns:a16="http://schemas.microsoft.com/office/drawing/2014/main" val="3428977944"/>
                    </a:ext>
                  </a:extLst>
                </a:gridCol>
              </a:tblGrid>
              <a:tr h="112005">
                <a:tc>
                  <a:txBody>
                    <a:bodyPr/>
                    <a:lstStyle/>
                    <a:p>
                      <a:pPr algn="ctr">
                        <a:lnSpc>
                          <a:spcPct val="107000"/>
                        </a:lnSpc>
                        <a:spcAft>
                          <a:spcPts val="800"/>
                        </a:spcAft>
                        <a:buNone/>
                      </a:pPr>
                      <a:r>
                        <a:rPr lang="en-GB" sz="2400" b="1" kern="100">
                          <a:solidFill>
                            <a:srgbClr val="297FD5"/>
                          </a:solidFill>
                          <a:effectLst/>
                          <a:latin typeface="Calibri" panose="020F0502020204030204" pitchFamily="34" charset="0"/>
                          <a:ea typeface="Calibri" panose="020F0502020204030204" pitchFamily="34" charset="0"/>
                          <a:cs typeface="Calibri" panose="020F0502020204030204" pitchFamily="34" charset="0"/>
                        </a:rPr>
                        <a:t>Criteria </a:t>
                      </a:r>
                      <a:endParaRPr lang="it-IT"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42333" marR="423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400" b="1" kern="100">
                          <a:solidFill>
                            <a:srgbClr val="297FD5"/>
                          </a:solidFill>
                          <a:effectLst/>
                          <a:latin typeface="Calibri" panose="020F0502020204030204" pitchFamily="34" charset="0"/>
                          <a:ea typeface="Calibri" panose="020F0502020204030204" pitchFamily="34" charset="0"/>
                          <a:cs typeface="Calibri" panose="020F0502020204030204" pitchFamily="34" charset="0"/>
                        </a:rPr>
                        <a:t>Did you?</a:t>
                      </a:r>
                      <a:endParaRPr lang="it-IT"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42333" marR="423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400" b="1" kern="100">
                          <a:solidFill>
                            <a:srgbClr val="297FD5"/>
                          </a:solidFill>
                          <a:effectLst/>
                          <a:latin typeface="Calibri" panose="020F0502020204030204" pitchFamily="34" charset="0"/>
                          <a:ea typeface="Calibri" panose="020F0502020204030204" pitchFamily="34" charset="0"/>
                          <a:cs typeface="Calibri" panose="020F0502020204030204" pitchFamily="34" charset="0"/>
                        </a:rPr>
                        <a:t>Examples</a:t>
                      </a:r>
                      <a:r>
                        <a:rPr lang="en-GB" sz="2400" b="1" kern="100">
                          <a:effectLst/>
                          <a:latin typeface="Calibri" panose="020F0502020204030204" pitchFamily="34" charset="0"/>
                          <a:ea typeface="Calibri" panose="020F0502020204030204" pitchFamily="34" charset="0"/>
                          <a:cs typeface="Times New Roman" panose="02020603050405020304" pitchFamily="18" charset="0"/>
                        </a:rPr>
                        <a:t> </a:t>
                      </a:r>
                      <a:endParaRPr lang="it-IT"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42333" marR="423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14738955"/>
                  </a:ext>
                </a:extLst>
              </a:tr>
              <a:tr h="2081923">
                <a:tc>
                  <a:txBody>
                    <a:bodyPr/>
                    <a:lstStyle/>
                    <a:p>
                      <a:pPr algn="ctr">
                        <a:lnSpc>
                          <a:spcPct val="107000"/>
                        </a:lnSpc>
                        <a:spcAft>
                          <a:spcPts val="800"/>
                        </a:spcAft>
                        <a:buNone/>
                      </a:pPr>
                      <a:r>
                        <a:rPr lang="en-GB" sz="2400" b="1" kern="100">
                          <a:solidFill>
                            <a:srgbClr val="297FD5"/>
                          </a:solidFill>
                          <a:effectLst/>
                          <a:latin typeface="Calibri" panose="020F0502020204030204" pitchFamily="34" charset="0"/>
                          <a:ea typeface="Calibri" panose="020F0502020204030204" pitchFamily="34" charset="0"/>
                          <a:cs typeface="Calibri" panose="020F0502020204030204" pitchFamily="34" charset="0"/>
                        </a:rPr>
                        <a:t>1.5</a:t>
                      </a:r>
                      <a:endParaRPr lang="it-IT"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42333" marR="423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200" kern="100" dirty="0">
                          <a:effectLst/>
                          <a:latin typeface="Calibri" panose="020F0502020204030204" pitchFamily="34" charset="0"/>
                          <a:ea typeface="Calibri" panose="020F0502020204030204" pitchFamily="34" charset="0"/>
                          <a:cs typeface="Times New Roman" panose="02020603050405020304" pitchFamily="18" charset="0"/>
                        </a:rPr>
                        <a:t>Introduce the </a:t>
                      </a:r>
                      <a:r>
                        <a:rPr lang="en-GB" sz="22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Stress-Strain-Information -Coping-Support Model</a:t>
                      </a:r>
                      <a:r>
                        <a:rPr lang="en-GB" sz="2200" kern="100" dirty="0">
                          <a:effectLst/>
                          <a:latin typeface="Calibri" panose="020F0502020204030204" pitchFamily="34" charset="0"/>
                          <a:ea typeface="Calibri" panose="020F0502020204030204" pitchFamily="34" charset="0"/>
                          <a:cs typeface="Times New Roman" panose="02020603050405020304" pitchFamily="18" charset="0"/>
                        </a:rPr>
                        <a:t>?</a:t>
                      </a:r>
                      <a:endParaRPr lang="it-IT"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2333" marR="423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200" kern="100" dirty="0">
                          <a:effectLst/>
                          <a:latin typeface="Calibri" panose="020F0502020204030204" pitchFamily="34" charset="0"/>
                          <a:ea typeface="Calibri" panose="020F0502020204030204" pitchFamily="34" charset="0"/>
                          <a:cs typeface="Times New Roman" panose="02020603050405020304" pitchFamily="18" charset="0"/>
                        </a:rPr>
                        <a:t>Hearing your descriptions of these families and their stories, </a:t>
                      </a:r>
                      <a:r>
                        <a:rPr lang="en-GB" sz="22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we see that you said everything we would have told you </a:t>
                      </a:r>
                      <a:r>
                        <a:rPr lang="en-GB" sz="2200" kern="100" dirty="0">
                          <a:effectLst/>
                          <a:latin typeface="Calibri" panose="020F0502020204030204" pitchFamily="34" charset="0"/>
                          <a:ea typeface="Calibri" panose="020F0502020204030204" pitchFamily="34" charset="0"/>
                          <a:cs typeface="Times New Roman" panose="02020603050405020304" pitchFamily="18" charset="0"/>
                        </a:rPr>
                        <a:t>about families of problem gamblers. You have very clear and accurate ideas, and you are very competent</a:t>
                      </a:r>
                      <a:endParaRPr lang="it-IT"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GB" sz="22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it-IT"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GB" sz="2200" kern="100" dirty="0">
                          <a:effectLst/>
                          <a:latin typeface="Calibri" panose="020F0502020204030204" pitchFamily="34" charset="0"/>
                          <a:ea typeface="Calibri" panose="020F0502020204030204" pitchFamily="34" charset="0"/>
                          <a:cs typeface="Times New Roman" panose="02020603050405020304" pitchFamily="18" charset="0"/>
                        </a:rPr>
                        <a:t>(</a:t>
                      </a:r>
                      <a:r>
                        <a:rPr lang="en-GB" sz="22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or: the ideas you have are not consistent with our experiences: where did your views come from?</a:t>
                      </a:r>
                      <a:r>
                        <a:rPr lang="en-GB" sz="2200" kern="1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buNone/>
                      </a:pPr>
                      <a:endParaRPr lang="it-IT" sz="2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2333" marR="423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67906094"/>
                  </a:ext>
                </a:extLst>
              </a:tr>
            </a:tbl>
          </a:graphicData>
        </a:graphic>
      </p:graphicFrame>
      <p:pic>
        <p:nvPicPr>
          <p:cNvPr id="3" name="Immagine 2">
            <a:extLst>
              <a:ext uri="{FF2B5EF4-FFF2-40B4-BE49-F238E27FC236}">
                <a16:creationId xmlns:a16="http://schemas.microsoft.com/office/drawing/2014/main" id="{53555323-B4FF-4DAA-53D0-2738CF7CE521}"/>
              </a:ext>
            </a:extLst>
          </p:cNvPr>
          <p:cNvPicPr>
            <a:picLocks noChangeAspect="1"/>
          </p:cNvPicPr>
          <p:nvPr/>
        </p:nvPicPr>
        <p:blipFill rotWithShape="1">
          <a:blip r:embed="rId2">
            <a:extLst>
              <a:ext uri="{28A0092B-C50C-407E-A947-70E740481C1C}">
                <a14:useLocalDpi xmlns:a14="http://schemas.microsoft.com/office/drawing/2010/main" val="0"/>
              </a:ext>
            </a:extLst>
          </a:blip>
          <a:srcRect l="23348" r="11906"/>
          <a:stretch>
            <a:fillRect/>
          </a:stretch>
        </p:blipFill>
        <p:spPr bwMode="auto">
          <a:xfrm>
            <a:off x="9697402" y="569183"/>
            <a:ext cx="754698" cy="1836405"/>
          </a:xfrm>
          <a:prstGeom prst="rect">
            <a:avLst/>
          </a:prstGeom>
          <a:noFill/>
          <a:ln>
            <a:noFill/>
          </a:ln>
          <a:extLst>
            <a:ext uri="{53640926-AAD7-44D8-BBD7-CCE9431645EC}">
              <a14:shadowObscured xmlns:a14="http://schemas.microsoft.com/office/drawing/2010/main"/>
            </a:ext>
          </a:extLst>
        </p:spPr>
      </p:pic>
      <p:pic>
        <p:nvPicPr>
          <p:cNvPr id="5" name="Immagine 4">
            <a:extLst>
              <a:ext uri="{FF2B5EF4-FFF2-40B4-BE49-F238E27FC236}">
                <a16:creationId xmlns:a16="http://schemas.microsoft.com/office/drawing/2014/main" id="{3915F60C-A059-8AFD-9146-BB4D89496A6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2615" t="7738" r="6592" b="9532"/>
          <a:stretch>
            <a:fillRect/>
          </a:stretch>
        </p:blipFill>
        <p:spPr bwMode="auto">
          <a:xfrm>
            <a:off x="1295402" y="711657"/>
            <a:ext cx="1181098" cy="169393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77525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B674B-C674-5B0A-FCBA-857431C4E64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F5B44A6-69A8-FF8D-24C9-26C7D2154E5D}"/>
              </a:ext>
            </a:extLst>
          </p:cNvPr>
          <p:cNvSpPr>
            <a:spLocks noGrp="1"/>
          </p:cNvSpPr>
          <p:nvPr>
            <p:ph type="title"/>
          </p:nvPr>
        </p:nvSpPr>
        <p:spPr>
          <a:xfrm>
            <a:off x="1295402" y="982132"/>
            <a:ext cx="9601196" cy="807479"/>
          </a:xfrm>
        </p:spPr>
        <p:txBody>
          <a:bodyPr/>
          <a:lstStyle/>
          <a:p>
            <a:r>
              <a:rPr lang="en-GB" b="1" noProof="0" dirty="0">
                <a:solidFill>
                  <a:schemeClr val="accent3"/>
                </a:solidFill>
              </a:rPr>
              <a:t>Checklist 1.5, again</a:t>
            </a:r>
          </a:p>
        </p:txBody>
      </p:sp>
      <p:graphicFrame>
        <p:nvGraphicFramePr>
          <p:cNvPr id="4" name="Segnaposto contenuto 3">
            <a:extLst>
              <a:ext uri="{FF2B5EF4-FFF2-40B4-BE49-F238E27FC236}">
                <a16:creationId xmlns:a16="http://schemas.microsoft.com/office/drawing/2014/main" id="{5BF5AAC9-F02F-8A5D-50DE-15EA4D553B86}"/>
              </a:ext>
            </a:extLst>
          </p:cNvPr>
          <p:cNvGraphicFramePr>
            <a:graphicFrameLocks noGrp="1"/>
          </p:cNvGraphicFramePr>
          <p:nvPr>
            <p:ph idx="1"/>
            <p:extLst>
              <p:ext uri="{D42A27DB-BD31-4B8C-83A1-F6EECF244321}">
                <p14:modId xmlns:p14="http://schemas.microsoft.com/office/powerpoint/2010/main" val="3657934519"/>
              </p:ext>
            </p:extLst>
          </p:nvPr>
        </p:nvGraphicFramePr>
        <p:xfrm>
          <a:off x="901337" y="2091265"/>
          <a:ext cx="10384972" cy="3983551"/>
        </p:xfrm>
        <a:graphic>
          <a:graphicData uri="http://schemas.openxmlformats.org/drawingml/2006/table">
            <a:tbl>
              <a:tblPr firstRow="1" firstCol="1" bandRow="1"/>
              <a:tblGrid>
                <a:gridCol w="892922">
                  <a:extLst>
                    <a:ext uri="{9D8B030D-6E8A-4147-A177-3AD203B41FA5}">
                      <a16:colId xmlns:a16="http://schemas.microsoft.com/office/drawing/2014/main" val="3190856365"/>
                    </a:ext>
                  </a:extLst>
                </a:gridCol>
                <a:gridCol w="1091819">
                  <a:extLst>
                    <a:ext uri="{9D8B030D-6E8A-4147-A177-3AD203B41FA5}">
                      <a16:colId xmlns:a16="http://schemas.microsoft.com/office/drawing/2014/main" val="2496345621"/>
                    </a:ext>
                  </a:extLst>
                </a:gridCol>
                <a:gridCol w="8400231">
                  <a:extLst>
                    <a:ext uri="{9D8B030D-6E8A-4147-A177-3AD203B41FA5}">
                      <a16:colId xmlns:a16="http://schemas.microsoft.com/office/drawing/2014/main" val="3428977944"/>
                    </a:ext>
                  </a:extLst>
                </a:gridCol>
              </a:tblGrid>
              <a:tr h="298008">
                <a:tc>
                  <a:txBody>
                    <a:bodyPr/>
                    <a:lstStyle/>
                    <a:p>
                      <a:pPr algn="ctr">
                        <a:lnSpc>
                          <a:spcPct val="107000"/>
                        </a:lnSpc>
                        <a:spcAft>
                          <a:spcPts val="800"/>
                        </a:spcAft>
                        <a:buNone/>
                      </a:pPr>
                      <a:r>
                        <a:rPr lang="en-GB" sz="2000" b="1" kern="100" dirty="0">
                          <a:solidFill>
                            <a:srgbClr val="297FD5"/>
                          </a:solidFill>
                          <a:effectLst/>
                          <a:latin typeface="Calibri" panose="020F0502020204030204" pitchFamily="34" charset="0"/>
                          <a:ea typeface="Calibri" panose="020F0502020204030204" pitchFamily="34" charset="0"/>
                          <a:cs typeface="Calibri" panose="020F0502020204030204" pitchFamily="34" charset="0"/>
                        </a:rPr>
                        <a:t>Criteria </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2333" marR="423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000" b="1" kern="100" dirty="0">
                          <a:solidFill>
                            <a:srgbClr val="297FD5"/>
                          </a:solidFill>
                          <a:effectLst/>
                          <a:latin typeface="Calibri" panose="020F0502020204030204" pitchFamily="34" charset="0"/>
                          <a:ea typeface="Calibri" panose="020F0502020204030204" pitchFamily="34" charset="0"/>
                          <a:cs typeface="Calibri" panose="020F0502020204030204" pitchFamily="34" charset="0"/>
                        </a:rPr>
                        <a:t>Did you?</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2333" marR="423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000" b="1" kern="100" dirty="0">
                          <a:solidFill>
                            <a:srgbClr val="297FD5"/>
                          </a:solidFill>
                          <a:effectLst/>
                          <a:latin typeface="Calibri" panose="020F0502020204030204" pitchFamily="34" charset="0"/>
                          <a:ea typeface="Calibri" panose="020F0502020204030204" pitchFamily="34" charset="0"/>
                          <a:cs typeface="Calibri" panose="020F0502020204030204" pitchFamily="34" charset="0"/>
                        </a:rPr>
                        <a:t>Examples</a:t>
                      </a:r>
                      <a:r>
                        <a:rPr lang="en-GB" sz="20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2333" marR="423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14738955"/>
                  </a:ext>
                </a:extLst>
              </a:tr>
              <a:tr h="3671893">
                <a:tc>
                  <a:txBody>
                    <a:bodyPr/>
                    <a:lstStyle/>
                    <a:p>
                      <a:pPr algn="ctr">
                        <a:lnSpc>
                          <a:spcPct val="107000"/>
                        </a:lnSpc>
                        <a:spcAft>
                          <a:spcPts val="800"/>
                        </a:spcAft>
                        <a:buNone/>
                      </a:pPr>
                      <a:r>
                        <a:rPr lang="en-GB" sz="2400" b="1" kern="100" dirty="0">
                          <a:solidFill>
                            <a:srgbClr val="297FD5"/>
                          </a:solidFill>
                          <a:effectLst/>
                          <a:latin typeface="Calibri" panose="020F0502020204030204" pitchFamily="34" charset="0"/>
                          <a:ea typeface="Calibri" panose="020F0502020204030204" pitchFamily="34" charset="0"/>
                          <a:cs typeface="Calibri" panose="020F0502020204030204" pitchFamily="34" charset="0"/>
                        </a:rPr>
                        <a:t>1.5</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2333" marR="423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Introduce the Stress-Strain-Information -Coping-Support Model?</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2333" marR="423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What we can tell you is that </a:t>
                      </a:r>
                      <a:r>
                        <a:rPr lang="en-GB" sz="18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your experiences are precisely those we find in the SSICS model.</a:t>
                      </a:r>
                      <a:endPar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A </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group of researchers asked family members of people with an addiction about their circumstances: great suffering, arising from constant and significant stress going on for months or years, to which family members naturally react with strain. Strain can be psychological and physical symptoms: depression, anxiety, headaches, heart or gastrointestinal problems, fatigue, sleep disturbances, aches and pains all over the body.</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Research were carried out worldwide and led to the SSICS (Stress Strain Information Coping Support) model. Most important: what  helped family members suffering so much from stress and strain was an improvement in three areas. Some information (etc.), more  awareness of their ways of coping, and a good support network.</a:t>
                      </a:r>
                      <a:r>
                        <a:rPr lang="it-IT"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it-I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2333" marR="423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67906094"/>
                  </a:ext>
                </a:extLst>
              </a:tr>
            </a:tbl>
          </a:graphicData>
        </a:graphic>
      </p:graphicFrame>
    </p:spTree>
    <p:extLst>
      <p:ext uri="{BB962C8B-B14F-4D97-AF65-F5344CB8AC3E}">
        <p14:creationId xmlns:p14="http://schemas.microsoft.com/office/powerpoint/2010/main" val="2616247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25CC6-ECA5-B9A2-0F59-A167A9815BE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6E1AB98-68E7-CE4D-79A2-F7B54F460589}"/>
              </a:ext>
            </a:extLst>
          </p:cNvPr>
          <p:cNvSpPr>
            <a:spLocks noGrp="1"/>
          </p:cNvSpPr>
          <p:nvPr>
            <p:ph type="title"/>
          </p:nvPr>
        </p:nvSpPr>
        <p:spPr>
          <a:xfrm>
            <a:off x="1293811" y="796834"/>
            <a:ext cx="3718455" cy="2106991"/>
          </a:xfrm>
        </p:spPr>
        <p:txBody>
          <a:bodyPr>
            <a:noAutofit/>
          </a:bodyPr>
          <a:lstStyle/>
          <a:p>
            <a:r>
              <a:rPr lang="it-IT" sz="3300" b="1" dirty="0">
                <a:solidFill>
                  <a:schemeClr val="accent3"/>
                </a:solidFill>
              </a:rPr>
              <a:t>The Stress Strain Information Coping Support Model</a:t>
            </a:r>
          </a:p>
        </p:txBody>
      </p:sp>
      <p:sp>
        <p:nvSpPr>
          <p:cNvPr id="5" name="Segnaposto testo 4">
            <a:extLst>
              <a:ext uri="{FF2B5EF4-FFF2-40B4-BE49-F238E27FC236}">
                <a16:creationId xmlns:a16="http://schemas.microsoft.com/office/drawing/2014/main" id="{0E53EE83-9FE9-6C53-E345-96505EA42699}"/>
              </a:ext>
            </a:extLst>
          </p:cNvPr>
          <p:cNvSpPr>
            <a:spLocks noGrp="1"/>
          </p:cNvSpPr>
          <p:nvPr>
            <p:ph type="body" sz="half" idx="2"/>
          </p:nvPr>
        </p:nvSpPr>
        <p:spPr>
          <a:xfrm>
            <a:off x="1293811" y="3031065"/>
            <a:ext cx="3718455" cy="2612090"/>
          </a:xfrm>
        </p:spPr>
        <p:txBody>
          <a:bodyPr>
            <a:normAutofit lnSpcReduction="10000"/>
          </a:bodyPr>
          <a:lstStyle/>
          <a:p>
            <a:r>
              <a:rPr lang="en-US" sz="2800" dirty="0"/>
              <a:t>We present the SSICS model because it is the one that can </a:t>
            </a:r>
            <a:r>
              <a:rPr lang="en-US" sz="2800" b="1" dirty="0">
                <a:solidFill>
                  <a:schemeClr val="accent3">
                    <a:lumMod val="75000"/>
                  </a:schemeClr>
                </a:solidFill>
              </a:rPr>
              <a:t>help people understand the complexity of situations</a:t>
            </a:r>
            <a:r>
              <a:rPr lang="en-US" sz="2800" dirty="0"/>
              <a:t>.</a:t>
            </a:r>
            <a:endParaRPr lang="it-IT" sz="2400" dirty="0"/>
          </a:p>
          <a:p>
            <a:endParaRPr lang="it-IT" dirty="0"/>
          </a:p>
        </p:txBody>
      </p:sp>
      <p:pic>
        <p:nvPicPr>
          <p:cNvPr id="12" name="Segnaposto contenuto 11">
            <a:extLst>
              <a:ext uri="{FF2B5EF4-FFF2-40B4-BE49-F238E27FC236}">
                <a16:creationId xmlns:a16="http://schemas.microsoft.com/office/drawing/2014/main" id="{77D09FA0-33AE-F349-788E-FFCBAD88B4FE}"/>
              </a:ext>
            </a:extLst>
          </p:cNvPr>
          <p:cNvPicPr>
            <a:picLocks noGrp="1" noChangeAspect="1"/>
          </p:cNvPicPr>
          <p:nvPr>
            <p:ph idx="1"/>
          </p:nvPr>
        </p:nvPicPr>
        <p:blipFill>
          <a:blip r:embed="rId2"/>
          <a:srcRect l="18694" r="20859"/>
          <a:stretch>
            <a:fillRect/>
          </a:stretch>
        </p:blipFill>
        <p:spPr>
          <a:xfrm>
            <a:off x="5012266" y="982135"/>
            <a:ext cx="6065038" cy="4893730"/>
          </a:xfrm>
          <a:prstGeom prst="rect">
            <a:avLst/>
          </a:prstGeom>
        </p:spPr>
      </p:pic>
    </p:spTree>
    <p:extLst>
      <p:ext uri="{BB962C8B-B14F-4D97-AF65-F5344CB8AC3E}">
        <p14:creationId xmlns:p14="http://schemas.microsoft.com/office/powerpoint/2010/main" val="3802479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FD3C3-4E2C-BBCC-9907-2CD3C82E9D0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83FBE4A-4A2C-E492-45E6-52DA9F7851CE}"/>
              </a:ext>
            </a:extLst>
          </p:cNvPr>
          <p:cNvSpPr>
            <a:spLocks noGrp="1"/>
          </p:cNvSpPr>
          <p:nvPr>
            <p:ph type="title"/>
          </p:nvPr>
        </p:nvSpPr>
        <p:spPr/>
        <p:txBody>
          <a:bodyPr/>
          <a:lstStyle/>
          <a:p>
            <a:r>
              <a:rPr lang="en-US" b="1" dirty="0">
                <a:solidFill>
                  <a:schemeClr val="accent3"/>
                </a:solidFill>
              </a:rPr>
              <a:t>The second meeting</a:t>
            </a:r>
            <a:endParaRPr lang="it-IT" b="1" dirty="0">
              <a:solidFill>
                <a:schemeClr val="accent3"/>
              </a:solidFill>
            </a:endParaRPr>
          </a:p>
        </p:txBody>
      </p:sp>
      <p:sp>
        <p:nvSpPr>
          <p:cNvPr id="3" name="Segnaposto contenuto 2">
            <a:extLst>
              <a:ext uri="{FF2B5EF4-FFF2-40B4-BE49-F238E27FC236}">
                <a16:creationId xmlns:a16="http://schemas.microsoft.com/office/drawing/2014/main" id="{CD9A397E-552A-78D1-7520-9964CD3E7FA1}"/>
              </a:ext>
            </a:extLst>
          </p:cNvPr>
          <p:cNvSpPr>
            <a:spLocks noGrp="1"/>
          </p:cNvSpPr>
          <p:nvPr>
            <p:ph idx="1"/>
          </p:nvPr>
        </p:nvSpPr>
        <p:spPr>
          <a:xfrm>
            <a:off x="901664" y="2556931"/>
            <a:ext cx="10388671" cy="3318937"/>
          </a:xfrm>
        </p:spPr>
        <p:txBody>
          <a:bodyPr>
            <a:noAutofit/>
          </a:bodyPr>
          <a:lstStyle/>
          <a:p>
            <a:r>
              <a:rPr lang="en-US" dirty="0"/>
              <a:t>In the second session, we help people understand </a:t>
            </a:r>
            <a:r>
              <a:rPr lang="en-US" b="1" dirty="0">
                <a:solidFill>
                  <a:schemeClr val="accent3">
                    <a:lumMod val="75000"/>
                  </a:schemeClr>
                </a:solidFill>
              </a:rPr>
              <a:t>how they can support any family members</a:t>
            </a:r>
            <a:r>
              <a:rPr lang="en-US" dirty="0"/>
              <a:t> they may meet. In the first session, they feel that they can understand them; in the second, they learn how to be there for them and how to </a:t>
            </a:r>
            <a:r>
              <a:rPr lang="en-US" b="1" dirty="0">
                <a:solidFill>
                  <a:schemeClr val="accent3">
                    <a:lumMod val="75000"/>
                  </a:schemeClr>
                </a:solidFill>
              </a:rPr>
              <a:t>become part of their support network</a:t>
            </a:r>
            <a:r>
              <a:rPr lang="en-US" dirty="0"/>
              <a:t>.</a:t>
            </a:r>
          </a:p>
          <a:p>
            <a:r>
              <a:rPr lang="en-US" dirty="0"/>
              <a:t>The main </a:t>
            </a:r>
            <a:r>
              <a:rPr lang="en-US" b="1" dirty="0">
                <a:solidFill>
                  <a:schemeClr val="accent3">
                    <a:lumMod val="75000"/>
                  </a:schemeClr>
                </a:solidFill>
              </a:rPr>
              <a:t>tool</a:t>
            </a:r>
            <a:r>
              <a:rPr lang="en-US" dirty="0"/>
              <a:t> here is </a:t>
            </a:r>
            <a:r>
              <a:rPr lang="en-US" b="1" dirty="0">
                <a:solidFill>
                  <a:schemeClr val="accent3">
                    <a:lumMod val="75000"/>
                  </a:schemeClr>
                </a:solidFill>
              </a:rPr>
              <a:t>the network</a:t>
            </a:r>
            <a:r>
              <a:rPr lang="en-US" dirty="0"/>
              <a:t>. .</a:t>
            </a:r>
          </a:p>
          <a:p>
            <a:r>
              <a:rPr lang="en-US" dirty="0"/>
              <a:t>The network, as presented in step 4, is central in supporting family members; therefore, we encourage participants to </a:t>
            </a:r>
            <a:r>
              <a:rPr lang="en-US" b="1" dirty="0">
                <a:solidFill>
                  <a:schemeClr val="accent3">
                    <a:lumMod val="75000"/>
                  </a:schemeClr>
                </a:solidFill>
              </a:rPr>
              <a:t>build their own network </a:t>
            </a:r>
            <a:r>
              <a:rPr lang="en-US" dirty="0"/>
              <a:t>and to understand </a:t>
            </a:r>
            <a:r>
              <a:rPr lang="en-US" b="1" dirty="0">
                <a:solidFill>
                  <a:schemeClr val="accent3">
                    <a:lumMod val="75000"/>
                  </a:schemeClr>
                </a:solidFill>
              </a:rPr>
              <a:t>what is helpful </a:t>
            </a:r>
            <a:r>
              <a:rPr lang="en-US" dirty="0"/>
              <a:t>and what does </a:t>
            </a:r>
            <a:r>
              <a:rPr lang="en-US" b="1" dirty="0">
                <a:solidFill>
                  <a:schemeClr val="accent3">
                    <a:lumMod val="75000"/>
                  </a:schemeClr>
                </a:solidFill>
              </a:rPr>
              <a:t>not, in fact, provide support to them</a:t>
            </a:r>
            <a:r>
              <a:rPr lang="en-US" dirty="0"/>
              <a:t>. </a:t>
            </a:r>
            <a:endParaRPr lang="it-IT" dirty="0"/>
          </a:p>
        </p:txBody>
      </p:sp>
      <p:pic>
        <p:nvPicPr>
          <p:cNvPr id="5" name="Immagine 4">
            <a:extLst>
              <a:ext uri="{FF2B5EF4-FFF2-40B4-BE49-F238E27FC236}">
                <a16:creationId xmlns:a16="http://schemas.microsoft.com/office/drawing/2014/main" id="{EF5CE4C3-F4EA-D665-7770-E27805BB7C92}"/>
              </a:ext>
            </a:extLst>
          </p:cNvPr>
          <p:cNvPicPr>
            <a:picLocks noChangeAspect="1"/>
          </p:cNvPicPr>
          <p:nvPr/>
        </p:nvPicPr>
        <p:blipFill>
          <a:blip r:embed="rId3"/>
          <a:srcRect b="22204"/>
          <a:stretch>
            <a:fillRect/>
          </a:stretch>
        </p:blipFill>
        <p:spPr>
          <a:xfrm>
            <a:off x="977829" y="773154"/>
            <a:ext cx="2374971" cy="1512845"/>
          </a:xfrm>
          <a:prstGeom prst="rect">
            <a:avLst/>
          </a:prstGeom>
        </p:spPr>
      </p:pic>
      <p:graphicFrame>
        <p:nvGraphicFramePr>
          <p:cNvPr id="7" name="Diagram 548">
            <a:extLst>
              <a:ext uri="{FF2B5EF4-FFF2-40B4-BE49-F238E27FC236}">
                <a16:creationId xmlns:a16="http://schemas.microsoft.com/office/drawing/2014/main" id="{1D0DE5F1-4B25-A17E-9411-9EB8D52B20E6}"/>
              </a:ext>
            </a:extLst>
          </p:cNvPr>
          <p:cNvGraphicFramePr/>
          <p:nvPr>
            <p:extLst>
              <p:ext uri="{D42A27DB-BD31-4B8C-83A1-F6EECF244321}">
                <p14:modId xmlns:p14="http://schemas.microsoft.com/office/powerpoint/2010/main" val="1591919288"/>
              </p:ext>
            </p:extLst>
          </p:nvPr>
        </p:nvGraphicFramePr>
        <p:xfrm>
          <a:off x="9245600" y="773154"/>
          <a:ext cx="2222500" cy="16129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61191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1204E-FF6E-F5F1-2CAB-8EFAD5F84A2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E0FB426-9D7D-0532-455F-F9D4BA067F59}"/>
              </a:ext>
            </a:extLst>
          </p:cNvPr>
          <p:cNvSpPr>
            <a:spLocks noGrp="1"/>
          </p:cNvSpPr>
          <p:nvPr>
            <p:ph type="title"/>
          </p:nvPr>
        </p:nvSpPr>
        <p:spPr/>
        <p:txBody>
          <a:bodyPr/>
          <a:lstStyle/>
          <a:p>
            <a:r>
              <a:rPr lang="it-IT" b="1" dirty="0">
                <a:solidFill>
                  <a:schemeClr val="accent3"/>
                </a:solidFill>
              </a:rPr>
              <a:t>Checklist 2.1</a:t>
            </a:r>
          </a:p>
        </p:txBody>
      </p:sp>
      <p:graphicFrame>
        <p:nvGraphicFramePr>
          <p:cNvPr id="4" name="Segnaposto contenuto 3">
            <a:extLst>
              <a:ext uri="{FF2B5EF4-FFF2-40B4-BE49-F238E27FC236}">
                <a16:creationId xmlns:a16="http://schemas.microsoft.com/office/drawing/2014/main" id="{2DB32F17-0C2A-0A5C-99A2-A9FF27FE13AC}"/>
              </a:ext>
            </a:extLst>
          </p:cNvPr>
          <p:cNvGraphicFramePr>
            <a:graphicFrameLocks noGrp="1"/>
          </p:cNvGraphicFramePr>
          <p:nvPr>
            <p:ph idx="1"/>
            <p:extLst>
              <p:ext uri="{D42A27DB-BD31-4B8C-83A1-F6EECF244321}">
                <p14:modId xmlns:p14="http://schemas.microsoft.com/office/powerpoint/2010/main" val="3907754688"/>
              </p:ext>
            </p:extLst>
          </p:nvPr>
        </p:nvGraphicFramePr>
        <p:xfrm>
          <a:off x="1123406" y="2508070"/>
          <a:ext cx="9966960" cy="3684247"/>
        </p:xfrm>
        <a:graphic>
          <a:graphicData uri="http://schemas.openxmlformats.org/drawingml/2006/table">
            <a:tbl>
              <a:tblPr firstRow="1" firstCol="1" bandRow="1"/>
              <a:tblGrid>
                <a:gridCol w="1175657">
                  <a:extLst>
                    <a:ext uri="{9D8B030D-6E8A-4147-A177-3AD203B41FA5}">
                      <a16:colId xmlns:a16="http://schemas.microsoft.com/office/drawing/2014/main" val="808605198"/>
                    </a:ext>
                  </a:extLst>
                </a:gridCol>
                <a:gridCol w="1763486">
                  <a:extLst>
                    <a:ext uri="{9D8B030D-6E8A-4147-A177-3AD203B41FA5}">
                      <a16:colId xmlns:a16="http://schemas.microsoft.com/office/drawing/2014/main" val="3736617199"/>
                    </a:ext>
                  </a:extLst>
                </a:gridCol>
                <a:gridCol w="7027817">
                  <a:extLst>
                    <a:ext uri="{9D8B030D-6E8A-4147-A177-3AD203B41FA5}">
                      <a16:colId xmlns:a16="http://schemas.microsoft.com/office/drawing/2014/main" val="2001366911"/>
                    </a:ext>
                  </a:extLst>
                </a:gridCol>
              </a:tblGrid>
              <a:tr h="458701">
                <a:tc>
                  <a:txBody>
                    <a:bodyPr/>
                    <a:lstStyle/>
                    <a:p>
                      <a:pPr algn="ctr">
                        <a:lnSpc>
                          <a:spcPct val="107000"/>
                        </a:lnSpc>
                        <a:spcAft>
                          <a:spcPts val="800"/>
                        </a:spcAft>
                        <a:buNone/>
                      </a:pPr>
                      <a:r>
                        <a:rPr lang="en-GB" sz="2400" b="1" kern="100">
                          <a:solidFill>
                            <a:srgbClr val="297FD5"/>
                          </a:solidFill>
                          <a:effectLst/>
                          <a:latin typeface="Calibri" panose="020F0502020204030204" pitchFamily="34" charset="0"/>
                          <a:ea typeface="Calibri" panose="020F0502020204030204" pitchFamily="34" charset="0"/>
                          <a:cs typeface="Calibri" panose="020F0502020204030204" pitchFamily="34" charset="0"/>
                        </a:rPr>
                        <a:t>Criteria </a:t>
                      </a:r>
                      <a:endParaRPr lang="it-IT"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400" b="1" kern="100" dirty="0">
                          <a:solidFill>
                            <a:srgbClr val="297FD5"/>
                          </a:solidFill>
                          <a:effectLst/>
                          <a:latin typeface="Calibri" panose="020F0502020204030204" pitchFamily="34" charset="0"/>
                          <a:ea typeface="Calibri" panose="020F0502020204030204" pitchFamily="34" charset="0"/>
                          <a:cs typeface="Calibri" panose="020F0502020204030204" pitchFamily="34" charset="0"/>
                        </a:rPr>
                        <a:t>Did you?</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400" b="1" kern="100">
                          <a:solidFill>
                            <a:srgbClr val="297FD5"/>
                          </a:solidFill>
                          <a:effectLst/>
                          <a:latin typeface="Calibri" panose="020F0502020204030204" pitchFamily="34" charset="0"/>
                          <a:ea typeface="Calibri" panose="020F0502020204030204" pitchFamily="34" charset="0"/>
                          <a:cs typeface="Calibri" panose="020F0502020204030204" pitchFamily="34" charset="0"/>
                        </a:rPr>
                        <a:t>Examples</a:t>
                      </a:r>
                      <a:r>
                        <a:rPr lang="en-GB" sz="2400" b="1" kern="100">
                          <a:effectLst/>
                          <a:latin typeface="Calibri" panose="020F0502020204030204" pitchFamily="34" charset="0"/>
                          <a:ea typeface="Calibri" panose="020F0502020204030204" pitchFamily="34" charset="0"/>
                          <a:cs typeface="Times New Roman" panose="02020603050405020304" pitchFamily="18" charset="0"/>
                        </a:rPr>
                        <a:t> </a:t>
                      </a:r>
                      <a:endParaRPr lang="it-IT"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74836999"/>
                  </a:ext>
                </a:extLst>
              </a:tr>
              <a:tr h="2075492">
                <a:tc>
                  <a:txBody>
                    <a:bodyPr/>
                    <a:lstStyle/>
                    <a:p>
                      <a:pPr algn="ctr">
                        <a:lnSpc>
                          <a:spcPct val="107000"/>
                        </a:lnSpc>
                        <a:spcAft>
                          <a:spcPts val="800"/>
                        </a:spcAft>
                        <a:buNone/>
                      </a:pPr>
                      <a:r>
                        <a:rPr lang="en-GB" sz="2400" b="1" kern="100">
                          <a:solidFill>
                            <a:srgbClr val="297FD5"/>
                          </a:solidFill>
                          <a:effectLst/>
                          <a:latin typeface="Calibri" panose="020F0502020204030204" pitchFamily="34" charset="0"/>
                          <a:ea typeface="Calibri" panose="020F0502020204030204" pitchFamily="34" charset="0"/>
                          <a:cs typeface="Calibri" panose="020F0502020204030204" pitchFamily="34" charset="0"/>
                        </a:rPr>
                        <a:t>2.1</a:t>
                      </a:r>
                      <a:endParaRPr lang="it-IT"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Explained that the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vast majority </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of problem gamblers and their family members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do not seek help</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Family members are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suffering but do not ask for help</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 just as gamblers themselves do not, given their natural ambivalence.</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Suggesting that they seek specialist help may lead to refusal on the part of the gamblers and can cause great distress to family members.</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What can be done instead?</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Help is available for family members: we can offer both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orientation interviews</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 and the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5-Step method</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 which is based on the model we discussed earlier.</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8411891"/>
                  </a:ext>
                </a:extLst>
              </a:tr>
            </a:tbl>
          </a:graphicData>
        </a:graphic>
      </p:graphicFrame>
      <p:pic>
        <p:nvPicPr>
          <p:cNvPr id="3" name="Immagine 2">
            <a:extLst>
              <a:ext uri="{FF2B5EF4-FFF2-40B4-BE49-F238E27FC236}">
                <a16:creationId xmlns:a16="http://schemas.microsoft.com/office/drawing/2014/main" id="{BD698D0D-41B0-BF31-6149-7C196C4B238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139" t="9970" r="1805" b="5032"/>
          <a:stretch>
            <a:fillRect/>
          </a:stretch>
        </p:blipFill>
        <p:spPr bwMode="auto">
          <a:xfrm>
            <a:off x="1689101" y="556477"/>
            <a:ext cx="1562100" cy="1951593"/>
          </a:xfrm>
          <a:prstGeom prst="rect">
            <a:avLst/>
          </a:prstGeom>
          <a:noFill/>
          <a:ln>
            <a:noFill/>
          </a:ln>
          <a:extLst>
            <a:ext uri="{53640926-AAD7-44D8-BBD7-CCE9431645EC}">
              <a14:shadowObscured xmlns:a14="http://schemas.microsoft.com/office/drawing/2010/main"/>
            </a:ext>
          </a:extLst>
        </p:spPr>
      </p:pic>
      <p:pic>
        <p:nvPicPr>
          <p:cNvPr id="5" name="Immagine 4">
            <a:extLst>
              <a:ext uri="{FF2B5EF4-FFF2-40B4-BE49-F238E27FC236}">
                <a16:creationId xmlns:a16="http://schemas.microsoft.com/office/drawing/2014/main" id="{179FB74D-5F6D-8506-19EA-26BDA4D3648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414" t="12658" r="4195" b="6061"/>
          <a:stretch>
            <a:fillRect/>
          </a:stretch>
        </p:blipFill>
        <p:spPr bwMode="auto">
          <a:xfrm>
            <a:off x="9524999" y="682615"/>
            <a:ext cx="1371599" cy="172952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9771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C291D-2C3D-D2C5-B768-DCC9A36FDB3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4E45DAA-6CD7-3474-E113-44B1CF30667C}"/>
              </a:ext>
            </a:extLst>
          </p:cNvPr>
          <p:cNvSpPr>
            <a:spLocks noGrp="1"/>
          </p:cNvSpPr>
          <p:nvPr>
            <p:ph type="title"/>
          </p:nvPr>
        </p:nvSpPr>
        <p:spPr>
          <a:xfrm>
            <a:off x="1295402" y="730033"/>
            <a:ext cx="9601196" cy="1303867"/>
          </a:xfrm>
        </p:spPr>
        <p:txBody>
          <a:bodyPr/>
          <a:lstStyle/>
          <a:p>
            <a:r>
              <a:rPr kumimoji="0" lang="it-IT" sz="4400" b="1" i="0" u="none" strike="noStrike" kern="1200" cap="none" spc="0" normalizeH="0" baseline="0" noProof="0" dirty="0">
                <a:ln w="3175" cmpd="sng">
                  <a:noFill/>
                </a:ln>
                <a:solidFill>
                  <a:srgbClr val="297FD5"/>
                </a:solidFill>
                <a:effectLst/>
                <a:uLnTx/>
                <a:uFillTx/>
                <a:latin typeface="Garamond" panose="02020404030301010803"/>
                <a:ea typeface="+mj-ea"/>
                <a:cs typeface="+mj-cs"/>
              </a:rPr>
              <a:t>Checklist 2.2</a:t>
            </a:r>
            <a:endParaRPr lang="it-IT" b="1" dirty="0">
              <a:solidFill>
                <a:schemeClr val="accent3"/>
              </a:solidFill>
            </a:endParaRPr>
          </a:p>
        </p:txBody>
      </p:sp>
      <p:graphicFrame>
        <p:nvGraphicFramePr>
          <p:cNvPr id="4" name="Segnaposto contenuto 3">
            <a:extLst>
              <a:ext uri="{FF2B5EF4-FFF2-40B4-BE49-F238E27FC236}">
                <a16:creationId xmlns:a16="http://schemas.microsoft.com/office/drawing/2014/main" id="{2E41253A-4392-BA75-63C3-F3817BCEB8AC}"/>
              </a:ext>
            </a:extLst>
          </p:cNvPr>
          <p:cNvGraphicFramePr>
            <a:graphicFrameLocks noGrp="1"/>
          </p:cNvGraphicFramePr>
          <p:nvPr>
            <p:ph idx="1"/>
            <p:extLst>
              <p:ext uri="{D42A27DB-BD31-4B8C-83A1-F6EECF244321}">
                <p14:modId xmlns:p14="http://schemas.microsoft.com/office/powerpoint/2010/main" val="3113066307"/>
              </p:ext>
            </p:extLst>
          </p:nvPr>
        </p:nvGraphicFramePr>
        <p:xfrm>
          <a:off x="910046" y="2033900"/>
          <a:ext cx="10371908" cy="4251833"/>
        </p:xfrm>
        <a:graphic>
          <a:graphicData uri="http://schemas.openxmlformats.org/drawingml/2006/table">
            <a:tbl>
              <a:tblPr firstRow="1" firstCol="1" bandRow="1"/>
              <a:tblGrid>
                <a:gridCol w="1188720">
                  <a:extLst>
                    <a:ext uri="{9D8B030D-6E8A-4147-A177-3AD203B41FA5}">
                      <a16:colId xmlns:a16="http://schemas.microsoft.com/office/drawing/2014/main" val="802954993"/>
                    </a:ext>
                  </a:extLst>
                </a:gridCol>
                <a:gridCol w="1711234">
                  <a:extLst>
                    <a:ext uri="{9D8B030D-6E8A-4147-A177-3AD203B41FA5}">
                      <a16:colId xmlns:a16="http://schemas.microsoft.com/office/drawing/2014/main" val="3677847080"/>
                    </a:ext>
                  </a:extLst>
                </a:gridCol>
                <a:gridCol w="7471954">
                  <a:extLst>
                    <a:ext uri="{9D8B030D-6E8A-4147-A177-3AD203B41FA5}">
                      <a16:colId xmlns:a16="http://schemas.microsoft.com/office/drawing/2014/main" val="2218973013"/>
                    </a:ext>
                  </a:extLst>
                </a:gridCol>
              </a:tblGrid>
              <a:tr h="0">
                <a:tc>
                  <a:txBody>
                    <a:bodyPr/>
                    <a:lstStyle/>
                    <a:p>
                      <a:pPr algn="ctr">
                        <a:lnSpc>
                          <a:spcPct val="107000"/>
                        </a:lnSpc>
                        <a:spcAft>
                          <a:spcPts val="800"/>
                        </a:spcAft>
                        <a:buNone/>
                      </a:pPr>
                      <a:r>
                        <a:rPr lang="en-GB" sz="2400" b="1" kern="100">
                          <a:solidFill>
                            <a:srgbClr val="297FD5"/>
                          </a:solidFill>
                          <a:effectLst/>
                          <a:latin typeface="Calibri" panose="020F0502020204030204" pitchFamily="34" charset="0"/>
                          <a:ea typeface="Calibri" panose="020F0502020204030204" pitchFamily="34" charset="0"/>
                          <a:cs typeface="Calibri" panose="020F0502020204030204" pitchFamily="34" charset="0"/>
                        </a:rPr>
                        <a:t>Criteria </a:t>
                      </a:r>
                      <a:endParaRPr lang="it-IT"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400" b="1" kern="100">
                          <a:solidFill>
                            <a:srgbClr val="297FD5"/>
                          </a:solidFill>
                          <a:effectLst/>
                          <a:latin typeface="Calibri" panose="020F0502020204030204" pitchFamily="34" charset="0"/>
                          <a:ea typeface="Calibri" panose="020F0502020204030204" pitchFamily="34" charset="0"/>
                          <a:cs typeface="Calibri" panose="020F0502020204030204" pitchFamily="34" charset="0"/>
                        </a:rPr>
                        <a:t>Did you?</a:t>
                      </a:r>
                      <a:endParaRPr lang="it-IT"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400" b="1" kern="100" dirty="0">
                          <a:solidFill>
                            <a:srgbClr val="297FD5"/>
                          </a:solidFill>
                          <a:effectLst/>
                          <a:latin typeface="Calibri" panose="020F0502020204030204" pitchFamily="34" charset="0"/>
                          <a:ea typeface="Calibri" panose="020F0502020204030204" pitchFamily="34" charset="0"/>
                          <a:cs typeface="Calibri" panose="020F0502020204030204" pitchFamily="34" charset="0"/>
                        </a:rPr>
                        <a:t>Examples</a:t>
                      </a:r>
                      <a:r>
                        <a:rPr lang="en-GB" sz="24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it-IT"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26807481"/>
                  </a:ext>
                </a:extLst>
              </a:tr>
              <a:tr h="0">
                <a:tc>
                  <a:txBody>
                    <a:bodyPr/>
                    <a:lstStyle/>
                    <a:p>
                      <a:pPr algn="ctr">
                        <a:lnSpc>
                          <a:spcPct val="107000"/>
                        </a:lnSpc>
                        <a:spcAft>
                          <a:spcPts val="800"/>
                        </a:spcAft>
                        <a:buNone/>
                      </a:pPr>
                      <a:r>
                        <a:rPr lang="en-GB" sz="2400" b="1" kern="100">
                          <a:solidFill>
                            <a:srgbClr val="297FD5"/>
                          </a:solidFill>
                          <a:effectLst/>
                          <a:latin typeface="Calibri" panose="020F0502020204030204" pitchFamily="34" charset="0"/>
                          <a:ea typeface="Calibri" panose="020F0502020204030204" pitchFamily="34" charset="0"/>
                          <a:cs typeface="Calibri" panose="020F0502020204030204" pitchFamily="34" charset="0"/>
                        </a:rPr>
                        <a:t>2.2</a:t>
                      </a:r>
                      <a:endParaRPr lang="it-IT"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Did you ask the participants to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build their own network</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Did you suggest using the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network cards </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and the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8 dimensions of wellness</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buNone/>
                      </a:pP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To better understand how we can support our family members, let’s start by thinking about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who and what supports us</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When you think about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your support network</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 who would you include in it? You’ll find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some suggestions in these cards</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people</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 like husbands, wives, parents, sons, daughters, relatives of all kinds, friends, and colleagues.</a:t>
                      </a:r>
                      <a:endParaRPr lang="it-IT"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Also think about the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activities</a:t>
                      </a: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 you do that make you feel good or even help you feel better when you’re going through a difficult time: sport, political or cultural interests, nature, walks, dancing, etc.</a:t>
                      </a:r>
                      <a:endParaRPr lang="it-IT"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GB" sz="2000" kern="100" dirty="0">
                          <a:effectLst/>
                          <a:latin typeface="Calibri" panose="020F0502020204030204" pitchFamily="34" charset="0"/>
                          <a:ea typeface="Calibri" panose="020F0502020204030204" pitchFamily="34" charset="0"/>
                          <a:cs typeface="Times New Roman" panose="02020603050405020304" pitchFamily="18" charset="0"/>
                        </a:rPr>
                        <a:t>Does anyone or anything come to mind that is </a:t>
                      </a:r>
                      <a:r>
                        <a:rPr lang="en-GB"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rPr>
                        <a:t>partly helpful and partly not? </a:t>
                      </a:r>
                      <a:endParaRPr lang="it-IT" sz="2000" b="1" kern="100" dirty="0">
                        <a:solidFill>
                          <a:schemeClr val="accent3">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0242811"/>
                  </a:ext>
                </a:extLst>
              </a:tr>
            </a:tbl>
          </a:graphicData>
        </a:graphic>
      </p:graphicFrame>
      <p:pic>
        <p:nvPicPr>
          <p:cNvPr id="3" name="Picture 3" descr="Diagram&#10;&#10;Description automatically generated">
            <a:extLst>
              <a:ext uri="{FF2B5EF4-FFF2-40B4-BE49-F238E27FC236}">
                <a16:creationId xmlns:a16="http://schemas.microsoft.com/office/drawing/2014/main" id="{51EF46DF-EE93-4325-BE40-94F0AB185935}"/>
              </a:ext>
            </a:extLst>
          </p:cNvPr>
          <p:cNvPicPr>
            <a:picLocks noChangeAspect="1"/>
          </p:cNvPicPr>
          <p:nvPr/>
        </p:nvPicPr>
        <p:blipFill>
          <a:blip r:embed="rId2" cstate="print">
            <a:extLst>
              <a:ext uri="{28A0092B-C50C-407E-A947-70E740481C1C}">
                <a14:useLocalDpi xmlns:a14="http://schemas.microsoft.com/office/drawing/2010/main" val="0"/>
              </a:ext>
            </a:extLst>
          </a:blip>
          <a:srcRect t="6842"/>
          <a:stretch>
            <a:fillRect/>
          </a:stretch>
        </p:blipFill>
        <p:spPr>
          <a:xfrm>
            <a:off x="7927502" y="154300"/>
            <a:ext cx="3354452" cy="1955800"/>
          </a:xfrm>
          <a:prstGeom prst="rect">
            <a:avLst/>
          </a:prstGeom>
        </p:spPr>
      </p:pic>
    </p:spTree>
    <p:extLst>
      <p:ext uri="{BB962C8B-B14F-4D97-AF65-F5344CB8AC3E}">
        <p14:creationId xmlns:p14="http://schemas.microsoft.com/office/powerpoint/2010/main" val="34219113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Eight Dimensions of Wellbeing ⋆ TUDSU.tv">
            <a:extLst>
              <a:ext uri="{FF2B5EF4-FFF2-40B4-BE49-F238E27FC236}">
                <a16:creationId xmlns:a16="http://schemas.microsoft.com/office/drawing/2014/main" id="{425BEA8B-A402-4895-8434-B738EF86484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85109" y="497070"/>
            <a:ext cx="8843554" cy="5878334"/>
          </a:xfrm>
          <a:prstGeom prst="rect">
            <a:avLst/>
          </a:prstGeom>
          <a:noFill/>
        </p:spPr>
      </p:pic>
    </p:spTree>
    <p:extLst>
      <p:ext uri="{BB962C8B-B14F-4D97-AF65-F5344CB8AC3E}">
        <p14:creationId xmlns:p14="http://schemas.microsoft.com/office/powerpoint/2010/main" val="31319013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a:extLst>
              <a:ext uri="{FF2B5EF4-FFF2-40B4-BE49-F238E27FC236}">
                <a16:creationId xmlns:a16="http://schemas.microsoft.com/office/drawing/2014/main" id="{CBF3E1C2-66C2-CF53-AC0B-1BF1110F593F}"/>
              </a:ext>
            </a:extLst>
          </p:cNvPr>
          <p:cNvGraphicFramePr>
            <a:graphicFrameLocks noGrp="1"/>
          </p:cNvGraphicFramePr>
          <p:nvPr>
            <p:extLst>
              <p:ext uri="{D42A27DB-BD31-4B8C-83A1-F6EECF244321}">
                <p14:modId xmlns:p14="http://schemas.microsoft.com/office/powerpoint/2010/main" val="4195877126"/>
              </p:ext>
            </p:extLst>
          </p:nvPr>
        </p:nvGraphicFramePr>
        <p:xfrm>
          <a:off x="522517" y="409910"/>
          <a:ext cx="3492137" cy="5894792"/>
        </p:xfrm>
        <a:graphic>
          <a:graphicData uri="http://schemas.openxmlformats.org/drawingml/2006/table">
            <a:tbl>
              <a:tblPr firstRow="1" firstCol="1" bandRow="1"/>
              <a:tblGrid>
                <a:gridCol w="1818061">
                  <a:extLst>
                    <a:ext uri="{9D8B030D-6E8A-4147-A177-3AD203B41FA5}">
                      <a16:colId xmlns:a16="http://schemas.microsoft.com/office/drawing/2014/main" val="3461054497"/>
                    </a:ext>
                  </a:extLst>
                </a:gridCol>
                <a:gridCol w="1674076">
                  <a:extLst>
                    <a:ext uri="{9D8B030D-6E8A-4147-A177-3AD203B41FA5}">
                      <a16:colId xmlns:a16="http://schemas.microsoft.com/office/drawing/2014/main" val="575982336"/>
                    </a:ext>
                  </a:extLst>
                </a:gridCol>
              </a:tblGrid>
              <a:tr h="820994">
                <a:tc>
                  <a:txBody>
                    <a:bodyPr/>
                    <a:lstStyle/>
                    <a:p>
                      <a:pPr algn="ctr">
                        <a:lnSpc>
                          <a:spcPct val="107000"/>
                        </a:lnSpc>
                        <a:spcAft>
                          <a:spcPts val="800"/>
                        </a:spcAft>
                        <a:buNone/>
                      </a:pP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My friends</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2282" marR="222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457200" rtl="0" eaLnBrk="1" fontAlgn="auto" latinLnBrk="0" hangingPunct="1">
                        <a:lnSpc>
                          <a:spcPct val="107000"/>
                        </a:lnSpc>
                        <a:spcBef>
                          <a:spcPts val="0"/>
                        </a:spcBef>
                        <a:spcAft>
                          <a:spcPts val="800"/>
                        </a:spcAft>
                        <a:buClrTx/>
                        <a:buSzTx/>
                        <a:buFontTx/>
                        <a:buNone/>
                        <a:tabLst/>
                        <a:defRPr/>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My sister</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2282" marR="222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7872268"/>
                  </a:ext>
                </a:extLst>
              </a:tr>
              <a:tr h="880203">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My husband</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2282" marR="222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My dog</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2282" marR="222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7329106"/>
                  </a:ext>
                </a:extLst>
              </a:tr>
              <a:tr h="913286">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My wife</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2282" marR="222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My cat</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2282" marR="222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5062720"/>
                  </a:ext>
                </a:extLst>
              </a:tr>
              <a:tr h="882631">
                <a:tc>
                  <a:txBody>
                    <a:bodyPr/>
                    <a:lstStyle/>
                    <a:p>
                      <a:pPr algn="ctr">
                        <a:lnSpc>
                          <a:spcPct val="107000"/>
                        </a:lnSpc>
                        <a:spcAft>
                          <a:spcPts val="800"/>
                        </a:spcAft>
                        <a:buNone/>
                      </a:pPr>
                      <a:r>
                        <a:rPr lang="en-GB" sz="1600" kern="10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a:effectLst/>
                          <a:latin typeface="Segoe UI Black" panose="020B0A02040204020203" pitchFamily="34" charset="0"/>
                          <a:ea typeface="Calibri" panose="020F0502020204030204" pitchFamily="34" charset="0"/>
                          <a:cs typeface="Times New Roman" panose="02020603050405020304" pitchFamily="18" charset="0"/>
                        </a:rPr>
                        <a:t>My daughter</a:t>
                      </a:r>
                      <a:endParaRPr lang="it-IT" sz="1600" kern="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22282" marR="222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457200" rtl="0" eaLnBrk="1" fontAlgn="auto" latinLnBrk="0" hangingPunct="1">
                        <a:lnSpc>
                          <a:spcPct val="107000"/>
                        </a:lnSpc>
                        <a:spcBef>
                          <a:spcPts val="0"/>
                        </a:spcBef>
                        <a:spcAft>
                          <a:spcPts val="800"/>
                        </a:spcAft>
                        <a:buClrTx/>
                        <a:buSzTx/>
                        <a:buFontTx/>
                        <a:buNone/>
                        <a:tabLst/>
                        <a:defRPr/>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My colleagues</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2282" marR="222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4192787"/>
                  </a:ext>
                </a:extLst>
              </a:tr>
              <a:tr h="749417">
                <a:tc>
                  <a:txBody>
                    <a:bodyPr/>
                    <a:lstStyle/>
                    <a:p>
                      <a:pPr algn="ctr">
                        <a:lnSpc>
                          <a:spcPct val="107000"/>
                        </a:lnSpc>
                        <a:spcAft>
                          <a:spcPts val="800"/>
                        </a:spcAft>
                        <a:buNone/>
                      </a:pPr>
                      <a:r>
                        <a:rPr lang="en-GB" sz="1600" kern="10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a:effectLst/>
                          <a:latin typeface="Segoe UI Black" panose="020B0A02040204020203" pitchFamily="34" charset="0"/>
                          <a:ea typeface="Calibri" panose="020F0502020204030204" pitchFamily="34" charset="0"/>
                          <a:cs typeface="Times New Roman" panose="02020603050405020304" pitchFamily="18" charset="0"/>
                        </a:rPr>
                        <a:t>My niece</a:t>
                      </a:r>
                      <a:endParaRPr lang="it-IT"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22282" marR="222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My partner</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2282" marR="222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7778458"/>
                  </a:ext>
                </a:extLst>
              </a:tr>
              <a:tr h="1029420">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My son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2282" marR="222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My brother</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2282" marR="222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74664115"/>
                  </a:ext>
                </a:extLst>
              </a:tr>
            </a:tbl>
          </a:graphicData>
        </a:graphic>
      </p:graphicFrame>
      <p:graphicFrame>
        <p:nvGraphicFramePr>
          <p:cNvPr id="3" name="Tabella 2">
            <a:extLst>
              <a:ext uri="{FF2B5EF4-FFF2-40B4-BE49-F238E27FC236}">
                <a16:creationId xmlns:a16="http://schemas.microsoft.com/office/drawing/2014/main" id="{5E4BB983-0EE3-D0D2-3CD8-1B1C104D6744}"/>
              </a:ext>
            </a:extLst>
          </p:cNvPr>
          <p:cNvGraphicFramePr>
            <a:graphicFrameLocks noGrp="1"/>
          </p:cNvGraphicFramePr>
          <p:nvPr>
            <p:extLst>
              <p:ext uri="{D42A27DB-BD31-4B8C-83A1-F6EECF244321}">
                <p14:modId xmlns:p14="http://schemas.microsoft.com/office/powerpoint/2010/main" val="2748276730"/>
              </p:ext>
            </p:extLst>
          </p:nvPr>
        </p:nvGraphicFramePr>
        <p:xfrm>
          <a:off x="4109357" y="896998"/>
          <a:ext cx="3973286" cy="5064002"/>
        </p:xfrm>
        <a:graphic>
          <a:graphicData uri="http://schemas.openxmlformats.org/drawingml/2006/table">
            <a:tbl>
              <a:tblPr firstRow="1" firstCol="1" bandRow="1"/>
              <a:tblGrid>
                <a:gridCol w="1961747">
                  <a:extLst>
                    <a:ext uri="{9D8B030D-6E8A-4147-A177-3AD203B41FA5}">
                      <a16:colId xmlns:a16="http://schemas.microsoft.com/office/drawing/2014/main" val="3629385620"/>
                    </a:ext>
                  </a:extLst>
                </a:gridCol>
                <a:gridCol w="2011539">
                  <a:extLst>
                    <a:ext uri="{9D8B030D-6E8A-4147-A177-3AD203B41FA5}">
                      <a16:colId xmlns:a16="http://schemas.microsoft.com/office/drawing/2014/main" val="3807835803"/>
                    </a:ext>
                  </a:extLst>
                </a:gridCol>
              </a:tblGrid>
              <a:tr h="776677">
                <a:tc>
                  <a:txBody>
                    <a:bodyPr/>
                    <a:lstStyle/>
                    <a:p>
                      <a:pPr marL="0" marR="0" lvl="0" indent="0" algn="ctr" defTabSz="457200" rtl="0" eaLnBrk="1" fontAlgn="auto" latinLnBrk="0" hangingPunct="1">
                        <a:lnSpc>
                          <a:spcPct val="107000"/>
                        </a:lnSpc>
                        <a:spcBef>
                          <a:spcPts val="0"/>
                        </a:spcBef>
                        <a:spcAft>
                          <a:spcPts val="800"/>
                        </a:spcAft>
                        <a:buClrTx/>
                        <a:buSzTx/>
                        <a:buFontTx/>
                        <a:buNone/>
                        <a:tabLst/>
                        <a:defRPr/>
                      </a:pPr>
                      <a:endParaRPr lang="en-GB" sz="1600" kern="100" dirty="0">
                        <a:effectLst/>
                        <a:latin typeface="Segoe UI Black" panose="020B0A02040204020203" pitchFamily="34" charset="0"/>
                        <a:ea typeface="Calibri" panose="020F0502020204030204" pitchFamily="34" charset="0"/>
                        <a:cs typeface="Times New Roman" panose="02020603050405020304" pitchFamily="18" charset="0"/>
                      </a:endParaRPr>
                    </a:p>
                    <a:p>
                      <a:pPr marL="0" marR="0" lvl="0" indent="0" algn="ctr" defTabSz="457200" rtl="0" eaLnBrk="1" fontAlgn="auto" latinLnBrk="0" hangingPunct="1">
                        <a:lnSpc>
                          <a:spcPct val="107000"/>
                        </a:lnSpc>
                        <a:spcBef>
                          <a:spcPts val="0"/>
                        </a:spcBef>
                        <a:spcAft>
                          <a:spcPts val="800"/>
                        </a:spcAft>
                        <a:buClrTx/>
                        <a:buSzTx/>
                        <a:buFontTx/>
                        <a:buNone/>
                        <a:tabLst/>
                        <a:defRPr/>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My parents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4932" marR="249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457200" rtl="0" eaLnBrk="1" fontAlgn="auto" latinLnBrk="0" hangingPunct="1">
                        <a:lnSpc>
                          <a:spcPct val="107000"/>
                        </a:lnSpc>
                        <a:spcBef>
                          <a:spcPts val="0"/>
                        </a:spcBef>
                        <a:spcAft>
                          <a:spcPts val="800"/>
                        </a:spcAft>
                        <a:buClrTx/>
                        <a:buSzTx/>
                        <a:buFontTx/>
                        <a:buNone/>
                        <a:tabLst/>
                        <a:defRPr/>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My aunt</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4932" marR="249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78311482"/>
                  </a:ext>
                </a:extLst>
              </a:tr>
              <a:tr h="1018306">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My sister in law</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4932" marR="249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457200" rtl="0" eaLnBrk="1" fontAlgn="auto" latinLnBrk="0" hangingPunct="1">
                        <a:lnSpc>
                          <a:spcPct val="107000"/>
                        </a:lnSpc>
                        <a:spcBef>
                          <a:spcPts val="0"/>
                        </a:spcBef>
                        <a:spcAft>
                          <a:spcPts val="800"/>
                        </a:spcAft>
                        <a:buClrTx/>
                        <a:buSzTx/>
                        <a:buFontTx/>
                        <a:buNone/>
                        <a:tabLst/>
                        <a:defRPr/>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My brother in law</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4932" marR="249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27648373"/>
                  </a:ext>
                </a:extLst>
              </a:tr>
              <a:tr h="773637">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My uncle</a:t>
                      </a:r>
                    </a:p>
                    <a:p>
                      <a:pPr algn="ctr">
                        <a:lnSpc>
                          <a:spcPct val="107000"/>
                        </a:lnSpc>
                        <a:spcAft>
                          <a:spcPts val="800"/>
                        </a:spcAft>
                        <a:buNone/>
                      </a:pP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4932" marR="249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My nephew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4932" marR="249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3588989"/>
                  </a:ext>
                </a:extLst>
              </a:tr>
              <a:tr h="847694">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My grandchildren</a:t>
                      </a:r>
                    </a:p>
                    <a:p>
                      <a:pPr algn="ctr">
                        <a:lnSpc>
                          <a:spcPct val="107000"/>
                        </a:lnSpc>
                        <a:spcAft>
                          <a:spcPts val="800"/>
                        </a:spcAft>
                        <a:buNone/>
                      </a:pP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4932" marR="249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457200" rtl="0" eaLnBrk="1" fontAlgn="auto" latinLnBrk="0" hangingPunct="1">
                        <a:lnSpc>
                          <a:spcPct val="107000"/>
                        </a:lnSpc>
                        <a:spcBef>
                          <a:spcPts val="0"/>
                        </a:spcBef>
                        <a:spcAft>
                          <a:spcPts val="800"/>
                        </a:spcAft>
                        <a:buClrTx/>
                        <a:buSzTx/>
                        <a:buFontTx/>
                        <a:buNone/>
                        <a:tabLst/>
                        <a:defRPr/>
                      </a:pPr>
                      <a:r>
                        <a:rPr lang="it-IT" sz="1600" kern="100" dirty="0">
                          <a:effectLst/>
                          <a:latin typeface="Segoe UI Black" panose="020B0A02040204020203" pitchFamily="34" charset="0"/>
                          <a:ea typeface="Calibri" panose="020F0502020204030204" pitchFamily="34" charset="0"/>
                          <a:cs typeface="Times New Roman" panose="02020603050405020304" pitchFamily="18" charset="0"/>
                        </a:rPr>
                        <a:t>Creative activities</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4932" marR="249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109560"/>
                  </a:ext>
                </a:extLst>
              </a:tr>
              <a:tr h="1122664">
                <a:tc>
                  <a:txBody>
                    <a:bodyPr/>
                    <a:lstStyle/>
                    <a:p>
                      <a:pPr algn="ctr">
                        <a:lnSpc>
                          <a:spcPct val="107000"/>
                        </a:lnSpc>
                        <a:spcAft>
                          <a:spcPts val="800"/>
                        </a:spcAft>
                        <a:buNone/>
                      </a:pPr>
                      <a:endParaRPr lang="en-GB" sz="1600" kern="100" dirty="0">
                        <a:effectLst/>
                        <a:latin typeface="Segoe UI Black" panose="020B0A02040204020203"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Health</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Practitioners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4932" marR="249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Social</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Workers</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4932" marR="249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4942531"/>
                  </a:ext>
                </a:extLst>
              </a:tr>
            </a:tbl>
          </a:graphicData>
        </a:graphic>
      </p:graphicFrame>
      <p:graphicFrame>
        <p:nvGraphicFramePr>
          <p:cNvPr id="6" name="Tabella 5">
            <a:extLst>
              <a:ext uri="{FF2B5EF4-FFF2-40B4-BE49-F238E27FC236}">
                <a16:creationId xmlns:a16="http://schemas.microsoft.com/office/drawing/2014/main" id="{82392B86-5624-F860-F9F2-B03F0853AF22}"/>
              </a:ext>
            </a:extLst>
          </p:cNvPr>
          <p:cNvGraphicFramePr>
            <a:graphicFrameLocks noGrp="1"/>
          </p:cNvGraphicFramePr>
          <p:nvPr>
            <p:extLst>
              <p:ext uri="{D42A27DB-BD31-4B8C-83A1-F6EECF244321}">
                <p14:modId xmlns:p14="http://schemas.microsoft.com/office/powerpoint/2010/main" val="3664907174"/>
              </p:ext>
            </p:extLst>
          </p:nvPr>
        </p:nvGraphicFramePr>
        <p:xfrm>
          <a:off x="8177347" y="409910"/>
          <a:ext cx="3492137" cy="6038178"/>
        </p:xfrm>
        <a:graphic>
          <a:graphicData uri="http://schemas.openxmlformats.org/drawingml/2006/table">
            <a:tbl>
              <a:tblPr firstRow="1" firstCol="1" bandRow="1"/>
              <a:tblGrid>
                <a:gridCol w="1724189">
                  <a:extLst>
                    <a:ext uri="{9D8B030D-6E8A-4147-A177-3AD203B41FA5}">
                      <a16:colId xmlns:a16="http://schemas.microsoft.com/office/drawing/2014/main" val="3072295306"/>
                    </a:ext>
                  </a:extLst>
                </a:gridCol>
                <a:gridCol w="1767948">
                  <a:extLst>
                    <a:ext uri="{9D8B030D-6E8A-4147-A177-3AD203B41FA5}">
                      <a16:colId xmlns:a16="http://schemas.microsoft.com/office/drawing/2014/main" val="2642872073"/>
                    </a:ext>
                  </a:extLst>
                </a:gridCol>
              </a:tblGrid>
              <a:tr h="557130">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Take a walk</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9476" marR="19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Cooking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9476" marR="19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1097921"/>
                  </a:ext>
                </a:extLst>
              </a:tr>
              <a:tr h="726512">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Travel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9476" marR="19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Read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9476" marR="19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99780304"/>
                  </a:ext>
                </a:extLst>
              </a:tr>
              <a:tr h="887680">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Volunteering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9476" marR="19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Associationism</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9476" marR="19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49123559"/>
                  </a:ext>
                </a:extLst>
              </a:tr>
              <a:tr h="887680">
                <a:tc>
                  <a:txBody>
                    <a:bodyPr/>
                    <a:lstStyle/>
                    <a:p>
                      <a:pPr algn="ctr">
                        <a:lnSpc>
                          <a:spcPct val="107000"/>
                        </a:lnSpc>
                        <a:spcAft>
                          <a:spcPts val="800"/>
                        </a:spcAft>
                        <a:buNone/>
                      </a:pPr>
                      <a:r>
                        <a:rPr lang="it-IT"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457200" rtl="0" eaLnBrk="1" fontAlgn="auto" latinLnBrk="0" hangingPunct="1">
                        <a:lnSpc>
                          <a:spcPct val="107000"/>
                        </a:lnSpc>
                        <a:spcBef>
                          <a:spcPts val="0"/>
                        </a:spcBef>
                        <a:spcAft>
                          <a:spcPts val="800"/>
                        </a:spcAft>
                        <a:buClrTx/>
                        <a:buSzTx/>
                        <a:buFontTx/>
                        <a:buNone/>
                        <a:tabLst/>
                        <a:defRPr/>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My church</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9476" marR="19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Exercise</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9476" marR="19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20025147"/>
                  </a:ext>
                </a:extLst>
              </a:tr>
              <a:tr h="348330">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Hike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9476" marR="19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Sport</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9476" marR="19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27560710"/>
                  </a:ext>
                </a:extLst>
              </a:tr>
              <a:tr h="1174393">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457200" rtl="0" eaLnBrk="1" fontAlgn="auto" latinLnBrk="0" hangingPunct="1">
                        <a:lnSpc>
                          <a:spcPct val="107000"/>
                        </a:lnSpc>
                        <a:spcBef>
                          <a:spcPts val="0"/>
                        </a:spcBef>
                        <a:spcAft>
                          <a:spcPts val="800"/>
                        </a:spcAft>
                        <a:buClrTx/>
                        <a:buSzTx/>
                        <a:buFontTx/>
                        <a:buNone/>
                        <a:tabLst/>
                        <a:defRPr/>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The book club</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9476" marR="19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GB" sz="1600" kern="100" dirty="0">
                          <a:effectLst/>
                          <a:latin typeface="Segoe UI Black" panose="020B0A02040204020203" pitchFamily="34" charset="0"/>
                          <a:ea typeface="Calibri" panose="020F0502020204030204" pitchFamily="34" charset="0"/>
                          <a:cs typeface="Times New Roman" panose="02020603050405020304" pitchFamily="18" charset="0"/>
                        </a:rPr>
                        <a:t>Get involved in politics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9476" marR="1947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30503018"/>
                  </a:ext>
                </a:extLst>
              </a:tr>
            </a:tbl>
          </a:graphicData>
        </a:graphic>
      </p:graphicFrame>
    </p:spTree>
    <p:extLst>
      <p:ext uri="{BB962C8B-B14F-4D97-AF65-F5344CB8AC3E}">
        <p14:creationId xmlns:p14="http://schemas.microsoft.com/office/powerpoint/2010/main" val="1515071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B8FF7F88-D803-6BDC-CD6B-730D58A2A3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920" y="649673"/>
            <a:ext cx="10170160" cy="5558653"/>
          </a:xfrm>
          <a:prstGeom prst="rect">
            <a:avLst/>
          </a:prstGeom>
        </p:spPr>
      </p:pic>
    </p:spTree>
    <p:extLst>
      <p:ext uri="{BB962C8B-B14F-4D97-AF65-F5344CB8AC3E}">
        <p14:creationId xmlns:p14="http://schemas.microsoft.com/office/powerpoint/2010/main" val="33812490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5F8DF-0767-F50D-E201-7C0F7059B5F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FB0B77D-5697-DAA1-B7B0-4B015610A405}"/>
              </a:ext>
            </a:extLst>
          </p:cNvPr>
          <p:cNvSpPr>
            <a:spLocks noGrp="1"/>
          </p:cNvSpPr>
          <p:nvPr>
            <p:ph type="title"/>
          </p:nvPr>
        </p:nvSpPr>
        <p:spPr/>
        <p:txBody>
          <a:bodyPr>
            <a:normAutofit fontScale="90000"/>
          </a:bodyPr>
          <a:lstStyle/>
          <a:p>
            <a:r>
              <a:rPr lang="en-GB" b="1" noProof="0" dirty="0">
                <a:solidFill>
                  <a:schemeClr val="accent3"/>
                </a:solidFill>
              </a:rPr>
              <a:t>Another</a:t>
            </a:r>
            <a:r>
              <a:rPr lang="it-IT" b="1" dirty="0">
                <a:solidFill>
                  <a:schemeClr val="accent3"/>
                </a:solidFill>
              </a:rPr>
              <a:t> tool: the podcast «</a:t>
            </a:r>
            <a:r>
              <a:rPr kumimoji="0" lang="it-IT" sz="4000" b="1" i="0" u="none" strike="noStrike" kern="1200" cap="none" spc="0" normalizeH="0" baseline="0" noProof="0" dirty="0">
                <a:ln w="3175" cmpd="sng">
                  <a:noFill/>
                </a:ln>
                <a:solidFill>
                  <a:srgbClr val="297FD5"/>
                </a:solidFill>
                <a:effectLst/>
                <a:uLnTx/>
                <a:uFillTx/>
                <a:latin typeface="Garamond" panose="02020404030301010803"/>
                <a:ea typeface="+mj-ea"/>
                <a:cs typeface="+mj-cs"/>
              </a:rPr>
              <a:t>Playing to Lose»</a:t>
            </a:r>
            <a:endParaRPr lang="it-IT" b="1" dirty="0">
              <a:solidFill>
                <a:schemeClr val="accent3"/>
              </a:solidFill>
            </a:endParaRPr>
          </a:p>
        </p:txBody>
      </p:sp>
      <p:sp>
        <p:nvSpPr>
          <p:cNvPr id="3" name="Segnaposto contenuto 2">
            <a:extLst>
              <a:ext uri="{FF2B5EF4-FFF2-40B4-BE49-F238E27FC236}">
                <a16:creationId xmlns:a16="http://schemas.microsoft.com/office/drawing/2014/main" id="{CA0318E6-29EF-CDDA-DCFC-2DDD3FD17A24}"/>
              </a:ext>
            </a:extLst>
          </p:cNvPr>
          <p:cNvSpPr>
            <a:spLocks noGrp="1"/>
          </p:cNvSpPr>
          <p:nvPr>
            <p:ph idx="1"/>
          </p:nvPr>
        </p:nvSpPr>
        <p:spPr/>
        <p:txBody>
          <a:bodyPr>
            <a:normAutofit fontScale="85000" lnSpcReduction="20000"/>
          </a:bodyPr>
          <a:lstStyle/>
          <a:p>
            <a:r>
              <a:rPr lang="en-US" dirty="0"/>
              <a:t>It is a </a:t>
            </a:r>
            <a:r>
              <a:rPr lang="en-US" b="1" dirty="0">
                <a:solidFill>
                  <a:schemeClr val="accent3">
                    <a:lumMod val="75000"/>
                  </a:schemeClr>
                </a:solidFill>
              </a:rPr>
              <a:t>tool designed to raise awareness amongst the general public</a:t>
            </a:r>
            <a:r>
              <a:rPr lang="en-US" dirty="0"/>
              <a:t>, and we found it to be </a:t>
            </a:r>
            <a:r>
              <a:rPr lang="en-US" b="1" dirty="0">
                <a:solidFill>
                  <a:schemeClr val="accent3">
                    <a:lumMod val="75000"/>
                  </a:schemeClr>
                </a:solidFill>
              </a:rPr>
              <a:t>very powerful in training and awareness-raising contexts</a:t>
            </a:r>
            <a:r>
              <a:rPr lang="en-US" dirty="0"/>
              <a:t> as well. We also recommend that family members who are following the 5-Step Method listen to it— </a:t>
            </a:r>
            <a:endParaRPr lang="it-IT" dirty="0"/>
          </a:p>
          <a:p>
            <a:r>
              <a:rPr lang="en-US" dirty="0"/>
              <a:t>The Iceberg podcast consists of </a:t>
            </a:r>
            <a:r>
              <a:rPr lang="en-US" b="1" dirty="0">
                <a:solidFill>
                  <a:schemeClr val="accent3">
                    <a:lumMod val="75000"/>
                  </a:schemeClr>
                </a:solidFill>
              </a:rPr>
              <a:t>four episodes</a:t>
            </a:r>
            <a:r>
              <a:rPr lang="en-US" dirty="0"/>
              <a:t>, in which a journalist </a:t>
            </a:r>
            <a:r>
              <a:rPr lang="en-US" b="1" dirty="0">
                <a:solidFill>
                  <a:schemeClr val="accent3">
                    <a:lumMod val="75000"/>
                  </a:schemeClr>
                </a:solidFill>
              </a:rPr>
              <a:t>interviews Iceberg team practitioners and SerDP</a:t>
            </a:r>
            <a:r>
              <a:rPr lang="en-US" dirty="0"/>
              <a:t>, other members of the </a:t>
            </a:r>
            <a:r>
              <a:rPr lang="en-US" b="1" dirty="0">
                <a:solidFill>
                  <a:schemeClr val="accent3">
                    <a:lumMod val="75000"/>
                  </a:schemeClr>
                </a:solidFill>
              </a:rPr>
              <a:t>community</a:t>
            </a:r>
            <a:r>
              <a:rPr lang="en-US" dirty="0"/>
              <a:t> and, above all, </a:t>
            </a:r>
            <a:r>
              <a:rPr lang="en-US" b="1" dirty="0">
                <a:solidFill>
                  <a:schemeClr val="accent3">
                    <a:lumMod val="75000"/>
                  </a:schemeClr>
                </a:solidFill>
              </a:rPr>
              <a:t>many family members and some problem gamblers</a:t>
            </a:r>
            <a:r>
              <a:rPr lang="en-US" dirty="0"/>
              <a:t>.</a:t>
            </a:r>
          </a:p>
          <a:p>
            <a:r>
              <a:rPr lang="en-US" dirty="0"/>
              <a:t>We decided to use some </a:t>
            </a:r>
            <a:r>
              <a:rPr lang="en-US" b="1" dirty="0">
                <a:solidFill>
                  <a:schemeClr val="accent3">
                    <a:lumMod val="75000"/>
                  </a:schemeClr>
                </a:solidFill>
              </a:rPr>
              <a:t>excerpts from the interviews with family members during the second awareness-raising session</a:t>
            </a:r>
            <a:r>
              <a:rPr lang="en-US" dirty="0"/>
              <a:t> to tie in with the themes of the first session, immersing participants in the real-life experiences of families, and suggesting a </a:t>
            </a:r>
            <a:r>
              <a:rPr lang="en-US" b="1" dirty="0">
                <a:solidFill>
                  <a:schemeClr val="accent3">
                    <a:lumMod val="75000"/>
                  </a:schemeClr>
                </a:solidFill>
              </a:rPr>
              <a:t>three-step approach</a:t>
            </a:r>
            <a:r>
              <a:rPr lang="en-US" dirty="0"/>
              <a:t>: 1., we </a:t>
            </a:r>
            <a:r>
              <a:rPr lang="en-US" b="1" dirty="0">
                <a:solidFill>
                  <a:schemeClr val="accent3">
                    <a:lumMod val="75000"/>
                  </a:schemeClr>
                </a:solidFill>
              </a:rPr>
              <a:t>listen to the family members</a:t>
            </a:r>
            <a:r>
              <a:rPr lang="en-US" dirty="0"/>
              <a:t>, 2. then move on to </a:t>
            </a:r>
            <a:r>
              <a:rPr lang="en-US" b="1" dirty="0">
                <a:solidFill>
                  <a:schemeClr val="accent3">
                    <a:lumMod val="75000"/>
                  </a:schemeClr>
                </a:solidFill>
              </a:rPr>
              <a:t>consider our own support network</a:t>
            </a:r>
            <a:r>
              <a:rPr lang="en-US" dirty="0"/>
              <a:t> (and what is helpful or not), and 3. finally </a:t>
            </a:r>
            <a:r>
              <a:rPr lang="en-US" b="1" dirty="0">
                <a:solidFill>
                  <a:schemeClr val="accent3">
                    <a:lumMod val="75000"/>
                  </a:schemeClr>
                </a:solidFill>
              </a:rPr>
              <a:t>return to the family members </a:t>
            </a:r>
            <a:r>
              <a:rPr lang="en-US" dirty="0"/>
              <a:t>to imagine what might be </a:t>
            </a:r>
            <a:r>
              <a:rPr lang="en-US" b="1" dirty="0">
                <a:solidFill>
                  <a:schemeClr val="accent3">
                    <a:lumMod val="75000"/>
                  </a:schemeClr>
                </a:solidFill>
              </a:rPr>
              <a:t>helpful to them</a:t>
            </a:r>
            <a:r>
              <a:rPr lang="en-US" dirty="0"/>
              <a:t>.</a:t>
            </a:r>
          </a:p>
        </p:txBody>
      </p:sp>
    </p:spTree>
    <p:extLst>
      <p:ext uri="{BB962C8B-B14F-4D97-AF65-F5344CB8AC3E}">
        <p14:creationId xmlns:p14="http://schemas.microsoft.com/office/powerpoint/2010/main" val="2635759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5CE4256D-C0B2-8C7B-72B5-95A6257FEE30}"/>
              </a:ext>
            </a:extLst>
          </p:cNvPr>
          <p:cNvSpPr>
            <a:spLocks noGrp="1"/>
          </p:cNvSpPr>
          <p:nvPr>
            <p:ph type="title"/>
          </p:nvPr>
        </p:nvSpPr>
        <p:spPr/>
        <p:txBody>
          <a:bodyPr/>
          <a:lstStyle/>
          <a:p>
            <a:r>
              <a:rPr lang="en-GB" b="1" noProof="0" dirty="0">
                <a:solidFill>
                  <a:schemeClr val="accent3"/>
                </a:solidFill>
              </a:rPr>
              <a:t>Something metacognitive</a:t>
            </a:r>
          </a:p>
        </p:txBody>
      </p:sp>
      <p:pic>
        <p:nvPicPr>
          <p:cNvPr id="2" name="Immagine 1">
            <a:extLst>
              <a:ext uri="{FF2B5EF4-FFF2-40B4-BE49-F238E27FC236}">
                <a16:creationId xmlns:a16="http://schemas.microsoft.com/office/drawing/2014/main" id="{095A2EAB-A484-784A-BCBF-D2D5FB54968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912" t="5517" r="52180" b="4633"/>
          <a:stretch>
            <a:fillRect/>
          </a:stretch>
        </p:blipFill>
        <p:spPr bwMode="auto">
          <a:xfrm>
            <a:off x="4918246" y="2548889"/>
            <a:ext cx="2355508" cy="348615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971077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a 3">
            <a:extLst>
              <a:ext uri="{FF2B5EF4-FFF2-40B4-BE49-F238E27FC236}">
                <a16:creationId xmlns:a16="http://schemas.microsoft.com/office/drawing/2014/main" id="{0CC03485-F3BA-D4B8-95C4-AD8B1A6794BC}"/>
              </a:ext>
            </a:extLst>
          </p:cNvPr>
          <p:cNvGraphicFramePr>
            <a:graphicFrameLocks noGrp="1"/>
          </p:cNvGraphicFramePr>
          <p:nvPr>
            <p:extLst>
              <p:ext uri="{D42A27DB-BD31-4B8C-83A1-F6EECF244321}">
                <p14:modId xmlns:p14="http://schemas.microsoft.com/office/powerpoint/2010/main" val="358380902"/>
              </p:ext>
            </p:extLst>
          </p:nvPr>
        </p:nvGraphicFramePr>
        <p:xfrm>
          <a:off x="692443" y="1005744"/>
          <a:ext cx="10566402" cy="5396997"/>
        </p:xfrm>
        <a:graphic>
          <a:graphicData uri="http://schemas.openxmlformats.org/drawingml/2006/table">
            <a:tbl>
              <a:tblPr/>
              <a:tblGrid>
                <a:gridCol w="512072">
                  <a:extLst>
                    <a:ext uri="{9D8B030D-6E8A-4147-A177-3AD203B41FA5}">
                      <a16:colId xmlns:a16="http://schemas.microsoft.com/office/drawing/2014/main" val="3899309228"/>
                    </a:ext>
                  </a:extLst>
                </a:gridCol>
                <a:gridCol w="2816394">
                  <a:extLst>
                    <a:ext uri="{9D8B030D-6E8A-4147-A177-3AD203B41FA5}">
                      <a16:colId xmlns:a16="http://schemas.microsoft.com/office/drawing/2014/main" val="807544381"/>
                    </a:ext>
                  </a:extLst>
                </a:gridCol>
                <a:gridCol w="118170">
                  <a:extLst>
                    <a:ext uri="{9D8B030D-6E8A-4147-A177-3AD203B41FA5}">
                      <a16:colId xmlns:a16="http://schemas.microsoft.com/office/drawing/2014/main" val="2078043833"/>
                    </a:ext>
                  </a:extLst>
                </a:gridCol>
                <a:gridCol w="905973">
                  <a:extLst>
                    <a:ext uri="{9D8B030D-6E8A-4147-A177-3AD203B41FA5}">
                      <a16:colId xmlns:a16="http://schemas.microsoft.com/office/drawing/2014/main" val="2481116242"/>
                    </a:ext>
                  </a:extLst>
                </a:gridCol>
                <a:gridCol w="157039">
                  <a:extLst>
                    <a:ext uri="{9D8B030D-6E8A-4147-A177-3AD203B41FA5}">
                      <a16:colId xmlns:a16="http://schemas.microsoft.com/office/drawing/2014/main" val="2674897954"/>
                    </a:ext>
                  </a:extLst>
                </a:gridCol>
                <a:gridCol w="689849">
                  <a:extLst>
                    <a:ext uri="{9D8B030D-6E8A-4147-A177-3AD203B41FA5}">
                      <a16:colId xmlns:a16="http://schemas.microsoft.com/office/drawing/2014/main" val="2993600507"/>
                    </a:ext>
                  </a:extLst>
                </a:gridCol>
                <a:gridCol w="824340">
                  <a:extLst>
                    <a:ext uri="{9D8B030D-6E8A-4147-A177-3AD203B41FA5}">
                      <a16:colId xmlns:a16="http://schemas.microsoft.com/office/drawing/2014/main" val="2283560868"/>
                    </a:ext>
                  </a:extLst>
                </a:gridCol>
                <a:gridCol w="576050">
                  <a:extLst>
                    <a:ext uri="{9D8B030D-6E8A-4147-A177-3AD203B41FA5}">
                      <a16:colId xmlns:a16="http://schemas.microsoft.com/office/drawing/2014/main" val="1891370961"/>
                    </a:ext>
                  </a:extLst>
                </a:gridCol>
                <a:gridCol w="992559">
                  <a:extLst>
                    <a:ext uri="{9D8B030D-6E8A-4147-A177-3AD203B41FA5}">
                      <a16:colId xmlns:a16="http://schemas.microsoft.com/office/drawing/2014/main" val="2033307604"/>
                    </a:ext>
                  </a:extLst>
                </a:gridCol>
                <a:gridCol w="126623">
                  <a:extLst>
                    <a:ext uri="{9D8B030D-6E8A-4147-A177-3AD203B41FA5}">
                      <a16:colId xmlns:a16="http://schemas.microsoft.com/office/drawing/2014/main" val="3024494365"/>
                    </a:ext>
                  </a:extLst>
                </a:gridCol>
                <a:gridCol w="477298">
                  <a:extLst>
                    <a:ext uri="{9D8B030D-6E8A-4147-A177-3AD203B41FA5}">
                      <a16:colId xmlns:a16="http://schemas.microsoft.com/office/drawing/2014/main" val="1183162075"/>
                    </a:ext>
                  </a:extLst>
                </a:gridCol>
                <a:gridCol w="784581">
                  <a:extLst>
                    <a:ext uri="{9D8B030D-6E8A-4147-A177-3AD203B41FA5}">
                      <a16:colId xmlns:a16="http://schemas.microsoft.com/office/drawing/2014/main" val="638134115"/>
                    </a:ext>
                  </a:extLst>
                </a:gridCol>
                <a:gridCol w="548563">
                  <a:extLst>
                    <a:ext uri="{9D8B030D-6E8A-4147-A177-3AD203B41FA5}">
                      <a16:colId xmlns:a16="http://schemas.microsoft.com/office/drawing/2014/main" val="3624325487"/>
                    </a:ext>
                  </a:extLst>
                </a:gridCol>
                <a:gridCol w="190002">
                  <a:extLst>
                    <a:ext uri="{9D8B030D-6E8A-4147-A177-3AD203B41FA5}">
                      <a16:colId xmlns:a16="http://schemas.microsoft.com/office/drawing/2014/main" val="1918678667"/>
                    </a:ext>
                  </a:extLst>
                </a:gridCol>
                <a:gridCol w="768107">
                  <a:extLst>
                    <a:ext uri="{9D8B030D-6E8A-4147-A177-3AD203B41FA5}">
                      <a16:colId xmlns:a16="http://schemas.microsoft.com/office/drawing/2014/main" val="3282986569"/>
                    </a:ext>
                  </a:extLst>
                </a:gridCol>
                <a:gridCol w="78782">
                  <a:extLst>
                    <a:ext uri="{9D8B030D-6E8A-4147-A177-3AD203B41FA5}">
                      <a16:colId xmlns:a16="http://schemas.microsoft.com/office/drawing/2014/main" val="2633073248"/>
                    </a:ext>
                  </a:extLst>
                </a:gridCol>
              </a:tblGrid>
              <a:tr h="154215">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gridSpan="2">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gridSpan="2">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hMerge="1">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extLst>
                  <a:ext uri="{0D108BD9-81ED-4DB2-BD59-A6C34878D82A}">
                    <a16:rowId xmlns:a16="http://schemas.microsoft.com/office/drawing/2014/main" val="2632279504"/>
                  </a:ext>
                </a:extLst>
              </a:tr>
              <a:tr h="272914">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r>
                        <a:rPr lang="en-GB" sz="1800" b="0" i="0" u="none" strike="noStrike" noProof="0" dirty="0">
                          <a:solidFill>
                            <a:srgbClr val="000000"/>
                          </a:solidFill>
                          <a:effectLst/>
                          <a:latin typeface="Calibri" panose="020F0502020204030204" pitchFamily="34" charset="0"/>
                        </a:rPr>
                        <a:t>people</a:t>
                      </a:r>
                    </a:p>
                  </a:txBody>
                  <a:tcPr marL="6000" marR="6000" marT="6000" marB="0" anchor="b">
                    <a:lnL>
                      <a:noFill/>
                    </a:lnL>
                    <a:lnR>
                      <a:noFill/>
                    </a:lnR>
                    <a:lnT>
                      <a:noFill/>
                    </a:lnT>
                    <a:lnB>
                      <a:noFill/>
                    </a:lnB>
                    <a:solidFill>
                      <a:srgbClr val="E2EFDA"/>
                    </a:solidFill>
                  </a:tcPr>
                </a:tc>
                <a:tc>
                  <a:txBody>
                    <a:bodyPr/>
                    <a:lstStyle/>
                    <a:p>
                      <a:pPr algn="ctr" fontAlgn="ctr">
                        <a:buNone/>
                      </a:pPr>
                      <a:endParaRPr lang="en-GB" sz="1800" b="0" i="0" u="none" strike="noStrike" noProof="0" dirty="0">
                        <a:solidFill>
                          <a:srgbClr val="000000"/>
                        </a:solidFill>
                        <a:effectLst/>
                        <a:latin typeface="Calibri" panose="020F0502020204030204" pitchFamily="34" charset="0"/>
                      </a:endParaRPr>
                    </a:p>
                  </a:txBody>
                  <a:tcPr marL="6000" marR="6000" marT="6000" marB="0" anchor="ctr">
                    <a:lnL>
                      <a:noFill/>
                    </a:lnL>
                    <a:lnR w="6350" cap="flat" cmpd="sng" algn="ctr">
                      <a:solidFill>
                        <a:srgbClr val="000000"/>
                      </a:solidFill>
                      <a:prstDash val="solid"/>
                      <a:round/>
                      <a:headEnd type="none" w="med" len="med"/>
                      <a:tailEnd type="none" w="med" len="med"/>
                    </a:lnR>
                    <a:lnT>
                      <a:noFill/>
                    </a:lnT>
                    <a:lnB>
                      <a:noFill/>
                    </a:lnB>
                    <a:noFill/>
                  </a:tcPr>
                </a:tc>
                <a:tc gridSpan="3">
                  <a:txBody>
                    <a:bodyPr/>
                    <a:lstStyle/>
                    <a:p>
                      <a:pPr algn="ctr" fontAlgn="ctr">
                        <a:buNone/>
                      </a:pPr>
                      <a:r>
                        <a:rPr lang="en-GB" sz="1800" b="1" i="0" u="none" strike="noStrike" noProof="0" dirty="0">
                          <a:solidFill>
                            <a:srgbClr val="4472C4"/>
                          </a:solidFill>
                          <a:effectLst/>
                          <a:latin typeface="Calibri" panose="020F0502020204030204" pitchFamily="34" charset="0"/>
                        </a:rPr>
                        <a:t>meetings</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it-IT"/>
                    </a:p>
                  </a:txBody>
                  <a:tcPr/>
                </a:tc>
                <a:tc hMerge="1">
                  <a:txBody>
                    <a:bodyPr/>
                    <a:lstStyle/>
                    <a:p>
                      <a:endParaRPr lang="it-IT"/>
                    </a:p>
                  </a:txBody>
                  <a:tcPr/>
                </a:tc>
                <a:tc gridSpan="3">
                  <a:txBody>
                    <a:bodyPr/>
                    <a:lstStyle/>
                    <a:p>
                      <a:pPr algn="ctr" fontAlgn="ctr">
                        <a:buNone/>
                      </a:pPr>
                      <a:r>
                        <a:rPr lang="en-GB" sz="1800" b="1" i="0" u="none" strike="noStrike" noProof="0" dirty="0">
                          <a:solidFill>
                            <a:srgbClr val="4472C4"/>
                          </a:solidFill>
                          <a:effectLst/>
                          <a:latin typeface="Calibri" panose="020F0502020204030204" pitchFamily="34" charset="0"/>
                        </a:rPr>
                        <a:t> numb of persons</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it-IT"/>
                    </a:p>
                  </a:txBody>
                  <a:tcPr/>
                </a:tc>
                <a:tc hMerge="1">
                  <a:txBody>
                    <a:bodyPr/>
                    <a:lstStyle/>
                    <a:p>
                      <a:endParaRPr lang="it-IT"/>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a:txBody>
                    <a:bodyPr/>
                    <a:lstStyle/>
                    <a:p>
                      <a:pPr algn="ctr" fontAlgn="ctr">
                        <a:buNone/>
                      </a:pPr>
                      <a:endParaRPr lang="en-GB" sz="1800" b="0" i="0" u="none" strike="noStrike" noProof="0" dirty="0">
                        <a:solidFill>
                          <a:srgbClr val="000000"/>
                        </a:solidFill>
                        <a:effectLst/>
                        <a:latin typeface="Calibri" panose="020F0502020204030204" pitchFamily="34" charset="0"/>
                      </a:endParaRPr>
                    </a:p>
                  </a:txBody>
                  <a:tcPr marL="6000" marR="6000" marT="6000" marB="0" anchor="ctr">
                    <a:lnL w="6350" cap="flat" cmpd="sng" algn="ctr">
                      <a:solidFill>
                        <a:srgbClr val="000000"/>
                      </a:solidFill>
                      <a:prstDash val="solid"/>
                      <a:round/>
                      <a:headEnd type="none" w="med" len="med"/>
                      <a:tailEnd type="none" w="med" len="med"/>
                    </a:lnL>
                    <a:lnR>
                      <a:noFill/>
                    </a:lnR>
                    <a:lnT>
                      <a:noFill/>
                    </a:lnT>
                    <a:lnB>
                      <a:noFill/>
                    </a:lnB>
                    <a:no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meetings</a:t>
                      </a:r>
                    </a:p>
                  </a:txBody>
                  <a:tcPr marL="6000" marR="6000" marT="6000" marB="0" anchor="ctr">
                    <a:lnL>
                      <a:noFill/>
                    </a:lnL>
                    <a:lnR>
                      <a:noFill/>
                    </a:lnR>
                    <a:lnT>
                      <a:noFill/>
                    </a:lnT>
                    <a:lnB>
                      <a:noFill/>
                    </a:lnB>
                    <a:solidFill>
                      <a:srgbClr val="E2EFDA"/>
                    </a:solidFill>
                  </a:tcPr>
                </a:tc>
                <a:tc hMerge="1">
                  <a:txBody>
                    <a:bodyPr/>
                    <a:lstStyle/>
                    <a:p>
                      <a:endParaRPr lang="it-IT"/>
                    </a:p>
                  </a:txBody>
                  <a:tcPr/>
                </a:tc>
                <a:tc gridSpan="3">
                  <a:txBody>
                    <a:bodyPr/>
                    <a:lstStyle/>
                    <a:p>
                      <a:pPr algn="ctr" fontAlgn="ctr">
                        <a:buNone/>
                      </a:pPr>
                      <a:r>
                        <a:rPr lang="en-GB" sz="1800" b="1" i="0" u="none" strike="noStrike" noProof="0" dirty="0">
                          <a:solidFill>
                            <a:srgbClr val="4472C4"/>
                          </a:solidFill>
                          <a:effectLst/>
                          <a:latin typeface="Calibri" panose="020F0502020204030204" pitchFamily="34" charset="0"/>
                        </a:rPr>
                        <a:t>meetings</a:t>
                      </a:r>
                    </a:p>
                  </a:txBody>
                  <a:tcPr marL="6000" marR="6000" marT="6000" marB="0" anchor="ctr">
                    <a:lnL>
                      <a:noFill/>
                    </a:lnL>
                    <a:lnR>
                      <a:noFill/>
                    </a:lnR>
                    <a:lnT>
                      <a:noFill/>
                    </a:lnT>
                    <a:lnB>
                      <a:noFill/>
                    </a:lnB>
                    <a:solidFill>
                      <a:srgbClr val="BDD7EE"/>
                    </a:solidFill>
                  </a:tcPr>
                </a:tc>
                <a:tc hMerge="1">
                  <a:txBody>
                    <a:bodyPr/>
                    <a:lstStyle/>
                    <a:p>
                      <a:endParaRPr lang="it-IT"/>
                    </a:p>
                  </a:txBody>
                  <a:tcPr/>
                </a:tc>
                <a:tc hMerge="1">
                  <a:txBody>
                    <a:bodyPr/>
                    <a:lstStyle/>
                    <a:p>
                      <a:pPr algn="ctr" fontAlgn="ctr">
                        <a:buNone/>
                      </a:pPr>
                      <a:endParaRPr lang="it-IT" sz="1800" b="1" i="0" u="none" strike="noStrike">
                        <a:solidFill>
                          <a:srgbClr val="4472C4"/>
                        </a:solidFill>
                        <a:effectLst/>
                        <a:latin typeface="Calibri" panose="020F0502020204030204" pitchFamily="34" charset="0"/>
                      </a:endParaRPr>
                    </a:p>
                  </a:txBody>
                  <a:tcPr marL="6000" marR="6000" marT="6000" marB="0" anchor="ctr">
                    <a:lnL>
                      <a:noFill/>
                    </a:lnL>
                    <a:lnR>
                      <a:noFill/>
                    </a:lnR>
                    <a:lnT>
                      <a:noFill/>
                    </a:lnT>
                    <a:lnB>
                      <a:noFill/>
                    </a:lnB>
                    <a:solidFill>
                      <a:srgbClr val="BDD7EE"/>
                    </a:solid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extLst>
                  <a:ext uri="{0D108BD9-81ED-4DB2-BD59-A6C34878D82A}">
                    <a16:rowId xmlns:a16="http://schemas.microsoft.com/office/drawing/2014/main" val="3388738422"/>
                  </a:ext>
                </a:extLst>
              </a:tr>
              <a:tr h="448319">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r>
                        <a:rPr lang="en-GB" sz="1800" b="0" i="0" u="none" strike="noStrike" noProof="0" dirty="0">
                          <a:solidFill>
                            <a:srgbClr val="000000"/>
                          </a:solidFill>
                          <a:effectLst/>
                          <a:latin typeface="Calibri" panose="020F0502020204030204" pitchFamily="34" charset="0"/>
                        </a:rPr>
                        <a:t>Professionals </a:t>
                      </a:r>
                    </a:p>
                  </a:txBody>
                  <a:tcPr marL="6000" marR="6000" marT="6000" marB="0" anchor="b">
                    <a:lnL>
                      <a:noFill/>
                    </a:lnL>
                    <a:lnR>
                      <a:noFill/>
                    </a:lnR>
                    <a:lnT>
                      <a:noFill/>
                    </a:lnT>
                    <a:lnB>
                      <a:noFill/>
                    </a:lnB>
                    <a:solidFill>
                      <a:srgbClr val="BDD7EE"/>
                    </a:solidFill>
                  </a:tcPr>
                </a:tc>
                <a:tc>
                  <a:txBody>
                    <a:bodyPr/>
                    <a:lstStyle/>
                    <a:p>
                      <a:pPr algn="ctr" fontAlgn="ctr">
                        <a:buNone/>
                      </a:pPr>
                      <a:endParaRPr lang="en-GB" sz="1800" b="0" i="0" u="none" strike="noStrike" noProof="0" dirty="0">
                        <a:solidFill>
                          <a:srgbClr val="000000"/>
                        </a:solidFill>
                        <a:effectLst/>
                        <a:latin typeface="Calibri" panose="020F0502020204030204" pitchFamily="34" charset="0"/>
                      </a:endParaRPr>
                    </a:p>
                  </a:txBody>
                  <a:tcPr marL="6000" marR="6000" marT="6000" marB="0" anchor="ctr">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numb of</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persons</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ctr" fontAlgn="ctr">
                        <a:buNone/>
                      </a:pPr>
                      <a:r>
                        <a:rPr lang="it-IT" sz="1800" b="1" i="0" u="none" strike="noStrike">
                          <a:solidFill>
                            <a:srgbClr val="4472C4"/>
                          </a:solidFill>
                          <a:effectLst/>
                          <a:latin typeface="Calibri" panose="020F0502020204030204" pitchFamily="34" charset="0"/>
                        </a:rPr>
                        <a:t>persons</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CARDS</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NET</a:t>
                      </a:r>
                      <a:endParaRPr lang="it-IT" sz="1800" b="1" i="0" u="none" strike="noStrike" dirty="0">
                        <a:solidFill>
                          <a:srgbClr val="4472C4"/>
                        </a:solidFill>
                        <a:effectLst/>
                        <a:latin typeface="Calibri" panose="020F0502020204030204" pitchFamily="34" charset="0"/>
                      </a:endParaRP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PODCAST</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1800" b="1" i="0" u="none" strike="noStrike" noProof="0" dirty="0">
                        <a:solidFill>
                          <a:srgbClr val="4472C4"/>
                        </a:solidFill>
                        <a:effectLst/>
                        <a:latin typeface="Calibri" panose="020F0502020204030204" pitchFamily="34" charset="0"/>
                      </a:endParaRPr>
                    </a:p>
                  </a:txBody>
                  <a:tcPr marL="6000" marR="6000" marT="6000" marB="0" anchor="ctr">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num</a:t>
                      </a:r>
                    </a:p>
                  </a:txBody>
                  <a:tcPr marL="6000" marR="6000" marT="6000" marB="0" anchor="ctr">
                    <a:lnL>
                      <a:noFill/>
                    </a:lnL>
                    <a:lnR>
                      <a:noFill/>
                    </a:lnR>
                    <a:lnT>
                      <a:noFill/>
                    </a:lnT>
                    <a:lnB>
                      <a:noFill/>
                    </a:lnB>
                    <a:solidFill>
                      <a:srgbClr val="E2EFDA"/>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PEOPLE</a:t>
                      </a:r>
                    </a:p>
                  </a:txBody>
                  <a:tcPr marL="6000" marR="6000" marT="6000" marB="0" anchor="ctr">
                    <a:lnL>
                      <a:noFill/>
                    </a:lnL>
                    <a:lnR>
                      <a:noFill/>
                    </a:lnR>
                    <a:lnT>
                      <a:noFill/>
                    </a:lnT>
                    <a:lnB>
                      <a:noFill/>
                    </a:lnB>
                    <a:solidFill>
                      <a:srgbClr val="E2EFDA"/>
                    </a:solid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PROFES</a:t>
                      </a:r>
                    </a:p>
                  </a:txBody>
                  <a:tcPr marL="6000" marR="6000" marT="6000" marB="0" anchor="ctr">
                    <a:lnL>
                      <a:noFill/>
                    </a:lnL>
                    <a:lnR>
                      <a:noFill/>
                    </a:lnR>
                    <a:lnT>
                      <a:noFill/>
                    </a:lnT>
                    <a:lnB>
                      <a:noFill/>
                    </a:lnB>
                    <a:solidFill>
                      <a:srgbClr val="BDD7EE"/>
                    </a:solidFill>
                  </a:tcPr>
                </a:tc>
                <a:tc hMerge="1">
                  <a:txBody>
                    <a:bodyPr/>
                    <a:lstStyle/>
                    <a:p>
                      <a:pPr algn="ctr" fontAlgn="ctr">
                        <a:buNone/>
                      </a:pPr>
                      <a:r>
                        <a:rPr lang="it-IT" sz="1800" b="1" i="0" u="none" strike="noStrike">
                          <a:solidFill>
                            <a:srgbClr val="4472C4"/>
                          </a:solidFill>
                          <a:effectLst/>
                          <a:latin typeface="Calibri" panose="020F0502020204030204" pitchFamily="34" charset="0"/>
                        </a:rPr>
                        <a:t>num</a:t>
                      </a:r>
                    </a:p>
                  </a:txBody>
                  <a:tcPr marL="6000" marR="6000" marT="6000" marB="0" anchor="ctr">
                    <a:lnL>
                      <a:noFill/>
                    </a:lnL>
                    <a:lnR>
                      <a:noFill/>
                    </a:lnR>
                    <a:lnT>
                      <a:noFill/>
                    </a:lnT>
                    <a:lnB>
                      <a:noFill/>
                    </a:lnB>
                    <a:solidFill>
                      <a:srgbClr val="BDD7EE"/>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num</a:t>
                      </a:r>
                    </a:p>
                  </a:txBody>
                  <a:tcPr marL="6000" marR="6000" marT="6000" marB="0" anchor="ctr">
                    <a:lnL>
                      <a:noFill/>
                    </a:lnL>
                    <a:lnR>
                      <a:noFill/>
                    </a:lnR>
                    <a:lnT>
                      <a:noFill/>
                    </a:lnT>
                    <a:lnB>
                      <a:noFill/>
                    </a:lnB>
                    <a:solidFill>
                      <a:srgbClr val="BDD7EE"/>
                    </a:solid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extLst>
                  <a:ext uri="{0D108BD9-81ED-4DB2-BD59-A6C34878D82A}">
                    <a16:rowId xmlns:a16="http://schemas.microsoft.com/office/drawing/2014/main" val="68973759"/>
                  </a:ext>
                </a:extLst>
              </a:tr>
              <a:tr h="272914">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l" fontAlgn="b">
                        <a:buNone/>
                      </a:pPr>
                      <a:endParaRPr lang="it-IT" sz="1800" b="0" i="0" u="none" strike="noStrike">
                        <a:solidFill>
                          <a:srgbClr val="000000"/>
                        </a:solidFill>
                        <a:effectLst/>
                        <a:latin typeface="Calibri" panose="020F0502020204030204" pitchFamily="34" charset="0"/>
                      </a:endParaRPr>
                    </a:p>
                  </a:txBody>
                  <a:tcPr marL="6000" marR="6000" marT="60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it-IT" sz="1800" b="0" i="0" u="none" strike="noStrike">
                        <a:solidFill>
                          <a:srgbClr val="000000"/>
                        </a:solidFill>
                        <a:effectLst/>
                        <a:latin typeface="Calibri" panose="020F0502020204030204" pitchFamily="34" charset="0"/>
                      </a:endParaRPr>
                    </a:p>
                  </a:txBody>
                  <a:tcPr marL="6000" marR="6000" marT="60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gridSpan="2">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hMerge="1">
                  <a:txBody>
                    <a:bodyPr/>
                    <a:lstStyle/>
                    <a:p>
                      <a:pPr algn="l" fontAlgn="b">
                        <a:buNone/>
                      </a:pPr>
                      <a:endParaRPr lang="it-IT" sz="18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extLst>
                  <a:ext uri="{0D108BD9-81ED-4DB2-BD59-A6C34878D82A}">
                    <a16:rowId xmlns:a16="http://schemas.microsoft.com/office/drawing/2014/main" val="4085902030"/>
                  </a:ext>
                </a:extLst>
              </a:tr>
              <a:tr h="319850">
                <a:tc>
                  <a:txBody>
                    <a:bodyPr/>
                    <a:lstStyle/>
                    <a:p>
                      <a:pPr algn="ctr" fontAlgn="ctr">
                        <a:buNone/>
                      </a:pPr>
                      <a:r>
                        <a:rPr lang="it-IT" sz="1000" b="1" i="0" u="none" strike="noStrike">
                          <a:solidFill>
                            <a:srgbClr val="4472C4"/>
                          </a:solidFill>
                          <a:effectLst/>
                          <a:latin typeface="Calibri" panose="020F0502020204030204" pitchFamily="34" charset="0"/>
                        </a:rPr>
                        <a:t>2026</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800" b="0" i="0" u="none" strike="noStrike" noProof="0" dirty="0" err="1">
                          <a:solidFill>
                            <a:srgbClr val="000000"/>
                          </a:solidFill>
                          <a:effectLst/>
                          <a:latin typeface="Calibri" panose="020F0502020204030204" pitchFamily="34" charset="0"/>
                        </a:rPr>
                        <a:t>Fiorenzuola</a:t>
                      </a:r>
                      <a:r>
                        <a:rPr lang="en-GB" sz="1800" b="0" i="0" u="none" strike="noStrike" noProof="0" dirty="0">
                          <a:solidFill>
                            <a:srgbClr val="000000"/>
                          </a:solidFill>
                          <a:effectLst/>
                          <a:latin typeface="Calibri" panose="020F0502020204030204" pitchFamily="34" charset="0"/>
                        </a:rPr>
                        <a:t> </a:t>
                      </a:r>
                      <a:r>
                        <a:rPr lang="en-GB" sz="1800" b="0" i="0" u="none" strike="noStrike" noProof="0" dirty="0" err="1">
                          <a:solidFill>
                            <a:srgbClr val="000000"/>
                          </a:solidFill>
                          <a:effectLst/>
                          <a:latin typeface="Calibri" panose="020F0502020204030204" pitchFamily="34" charset="0"/>
                        </a:rPr>
                        <a:t>Pubblica</a:t>
                      </a:r>
                      <a:r>
                        <a:rPr lang="en-GB" sz="1800" b="0" i="0" u="none" strike="noStrike" noProof="0" dirty="0">
                          <a:solidFill>
                            <a:srgbClr val="000000"/>
                          </a:solidFill>
                          <a:effectLst/>
                          <a:latin typeface="Calibri" panose="020F0502020204030204" pitchFamily="34" charset="0"/>
                        </a:rPr>
                        <a:t> Assist</a:t>
                      </a:r>
                    </a:p>
                  </a:txBody>
                  <a:tcPr marL="6000" marR="6000" marT="6000" marB="0" anchor="b">
                    <a:lnL w="6350" cap="flat" cmpd="sng" algn="ctr">
                      <a:solidFill>
                        <a:srgbClr val="000000"/>
                      </a:solidFill>
                      <a:prstDash val="solid"/>
                      <a:round/>
                      <a:headEnd type="none" w="med" len="med"/>
                      <a:tailEnd type="none" w="med" len="med"/>
                    </a:lnL>
                    <a:lnR>
                      <a:noFill/>
                    </a:lnR>
                    <a:lnT>
                      <a:noFill/>
                    </a:lnT>
                    <a:lnB>
                      <a:noFill/>
                    </a:lnB>
                    <a:solidFill>
                      <a:srgbClr val="E2EFDA"/>
                    </a:solid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2</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15</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pPr algn="ctr" fontAlgn="ctr">
                        <a:buNone/>
                      </a:pPr>
                      <a:r>
                        <a:rPr lang="it-IT" sz="1800" b="1" i="0" u="none" strike="noStrike">
                          <a:solidFill>
                            <a:srgbClr val="4472C4"/>
                          </a:solidFill>
                          <a:effectLst/>
                          <a:latin typeface="Calibri" panose="020F0502020204030204" pitchFamily="34" charset="0"/>
                        </a:rPr>
                        <a:t>15</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15</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en-GB" sz="1800" b="1" i="0" u="none" strike="noStrike" noProof="0">
                          <a:solidFill>
                            <a:srgbClr val="4472C4"/>
                          </a:solidFill>
                          <a:effectLst/>
                          <a:latin typeface="Calibri" panose="020F0502020204030204" pitchFamily="34" charset="0"/>
                        </a:rPr>
                        <a:t>15</a:t>
                      </a:r>
                      <a:endParaRPr lang="it-IT" sz="1800" b="1" i="0" u="none" strike="noStrike">
                        <a:solidFill>
                          <a:srgbClr val="4472C4"/>
                        </a:solidFill>
                        <a:effectLst/>
                        <a:latin typeface="Calibri" panose="020F0502020204030204" pitchFamily="34" charset="0"/>
                      </a:endParaRP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15</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2</a:t>
                      </a:r>
                    </a:p>
                  </a:txBody>
                  <a:tcPr marL="6000" marR="6000" marT="6000" marB="0" anchor="ctr">
                    <a:lnL>
                      <a:noFill/>
                    </a:lnL>
                    <a:lnR>
                      <a:noFill/>
                    </a:lnR>
                    <a:lnT>
                      <a:noFill/>
                    </a:lnT>
                    <a:lnB>
                      <a:noFill/>
                    </a:lnB>
                    <a:solidFill>
                      <a:srgbClr val="E2EFDA"/>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15</a:t>
                      </a:r>
                    </a:p>
                  </a:txBody>
                  <a:tcPr marL="6000" marR="6000" marT="6000" marB="0" anchor="ctr">
                    <a:lnL>
                      <a:noFill/>
                    </a:lnL>
                    <a:lnR>
                      <a:noFill/>
                    </a:lnR>
                    <a:lnT>
                      <a:noFill/>
                    </a:lnT>
                    <a:lnB>
                      <a:noFill/>
                    </a:lnB>
                    <a:solidFill>
                      <a:srgbClr val="E2EFDA"/>
                    </a:solidFill>
                  </a:tcPr>
                </a:tc>
                <a:tc gridSpan="2">
                  <a:txBody>
                    <a:bodyPr/>
                    <a:lstStyle/>
                    <a:p>
                      <a:pPr algn="ctr"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hMerge="1">
                  <a:txBody>
                    <a:bodyPr/>
                    <a:lstStyle/>
                    <a:p>
                      <a:pPr algn="l" fontAlgn="b">
                        <a:buNone/>
                      </a:pPr>
                      <a:endParaRPr lang="it-IT" sz="18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extLst>
                  <a:ext uri="{0D108BD9-81ED-4DB2-BD59-A6C34878D82A}">
                    <a16:rowId xmlns:a16="http://schemas.microsoft.com/office/drawing/2014/main" val="3326384998"/>
                  </a:ext>
                </a:extLst>
              </a:tr>
              <a:tr h="272914">
                <a:tc>
                  <a:txBody>
                    <a:bodyPr/>
                    <a:lstStyle/>
                    <a:p>
                      <a:pPr algn="ctr" fontAlgn="ctr">
                        <a:buNone/>
                      </a:pPr>
                      <a:r>
                        <a:rPr lang="it-IT" sz="1000" b="1" i="0" u="none" strike="noStrike">
                          <a:solidFill>
                            <a:srgbClr val="4472C4"/>
                          </a:solidFill>
                          <a:effectLst/>
                          <a:latin typeface="Calibri" panose="020F0502020204030204" pitchFamily="34" charset="0"/>
                        </a:rPr>
                        <a:t>2025</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800" b="0" i="0" u="none" strike="noStrike" noProof="0" dirty="0">
                          <a:solidFill>
                            <a:srgbClr val="000000"/>
                          </a:solidFill>
                          <a:effectLst/>
                          <a:latin typeface="Calibri" panose="020F0502020204030204" pitchFamily="34" charset="0"/>
                        </a:rPr>
                        <a:t>Modena Counseling Day</a:t>
                      </a:r>
                    </a:p>
                  </a:txBody>
                  <a:tcPr marL="6000" marR="6000" marT="6000" marB="0" anchor="b">
                    <a:lnL w="6350" cap="flat" cmpd="sng" algn="ctr">
                      <a:solidFill>
                        <a:srgbClr val="000000"/>
                      </a:solidFill>
                      <a:prstDash val="solid"/>
                      <a:round/>
                      <a:headEnd type="none" w="med" len="med"/>
                      <a:tailEnd type="none" w="med" len="med"/>
                    </a:lnL>
                    <a:lnR>
                      <a:noFill/>
                    </a:lnR>
                    <a:lnT>
                      <a:noFill/>
                    </a:lnT>
                    <a:lnB>
                      <a:noFill/>
                    </a:lnB>
                    <a:solidFill>
                      <a:srgbClr val="BDD7EE"/>
                    </a:solid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1</a:t>
                      </a:r>
                    </a:p>
                  </a:txBody>
                  <a:tcPr marL="6000" marR="6000" marT="600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15</a:t>
                      </a:r>
                    </a:p>
                  </a:txBody>
                  <a:tcPr marL="6000" marR="6000" marT="600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hMerge="1">
                  <a:txBody>
                    <a:bodyPr/>
                    <a:lstStyle/>
                    <a:p>
                      <a:pPr algn="ctr" fontAlgn="ctr">
                        <a:buNone/>
                      </a:pPr>
                      <a:r>
                        <a:rPr lang="it-IT" sz="1800" b="1" i="0" u="none" strike="noStrike">
                          <a:solidFill>
                            <a:srgbClr val="4472C4"/>
                          </a:solidFill>
                          <a:effectLst/>
                          <a:latin typeface="Calibri" panose="020F0502020204030204" pitchFamily="34" charset="0"/>
                        </a:rPr>
                        <a:t>15</a:t>
                      </a:r>
                    </a:p>
                  </a:txBody>
                  <a:tcPr marL="6000" marR="6000" marT="600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15</a:t>
                      </a:r>
                    </a:p>
                  </a:txBody>
                  <a:tcPr marL="6000" marR="6000" marT="600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buNone/>
                      </a:pPr>
                      <a:endParaRPr lang="it-IT" sz="1800" b="0" i="0" u="none" strike="noStrike">
                        <a:solidFill>
                          <a:srgbClr val="000000"/>
                        </a:solidFill>
                        <a:effectLst/>
                        <a:latin typeface="Calibri" panose="020F0502020204030204" pitchFamily="34" charset="0"/>
                      </a:endParaRPr>
                    </a:p>
                  </a:txBody>
                  <a:tcPr marL="6000" marR="6000" marT="600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ctr" fontAlgn="ctr">
                        <a:buNone/>
                      </a:pPr>
                      <a:endParaRPr lang="en-GB" sz="1800" b="1" i="0" u="none" strike="noStrike" noProof="0" dirty="0">
                        <a:solidFill>
                          <a:srgbClr val="4472C4"/>
                        </a:solidFill>
                        <a:effectLst/>
                        <a:latin typeface="Calibri" panose="020F0502020204030204" pitchFamily="34" charset="0"/>
                      </a:endParaRPr>
                    </a:p>
                  </a:txBody>
                  <a:tcPr marL="6000" marR="6000" marT="6000" marB="0" anchor="ctr">
                    <a:lnL>
                      <a:noFill/>
                    </a:lnL>
                    <a:lnR>
                      <a:noFill/>
                    </a:lnR>
                    <a:lnT>
                      <a:noFill/>
                    </a:lnT>
                    <a:lnB>
                      <a:noFill/>
                    </a:lnB>
                    <a:noFill/>
                  </a:tcPr>
                </a:tc>
                <a:tc>
                  <a:txBody>
                    <a:bodyPr/>
                    <a:lstStyle/>
                    <a:p>
                      <a:pPr algn="ctr"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15</a:t>
                      </a:r>
                    </a:p>
                  </a:txBody>
                  <a:tcPr marL="6000" marR="6000" marT="6000" marB="0" anchor="ctr">
                    <a:lnL>
                      <a:noFill/>
                    </a:lnL>
                    <a:lnR>
                      <a:noFill/>
                    </a:lnR>
                    <a:lnT>
                      <a:noFill/>
                    </a:lnT>
                    <a:lnB>
                      <a:noFill/>
                    </a:lnB>
                    <a:solidFill>
                      <a:srgbClr val="BDD7EE"/>
                    </a:solidFill>
                  </a:tcPr>
                </a:tc>
                <a:tc hMerge="1">
                  <a:txBody>
                    <a:bodyPr/>
                    <a:lstStyle/>
                    <a:p>
                      <a:pPr algn="ctr" fontAlgn="ctr">
                        <a:buNone/>
                      </a:pPr>
                      <a:r>
                        <a:rPr lang="it-IT" sz="1800" b="1" i="0" u="none" strike="noStrike">
                          <a:solidFill>
                            <a:srgbClr val="4472C4"/>
                          </a:solidFill>
                          <a:effectLst/>
                          <a:latin typeface="Calibri" panose="020F0502020204030204" pitchFamily="34" charset="0"/>
                        </a:rPr>
                        <a:t>1</a:t>
                      </a:r>
                    </a:p>
                  </a:txBody>
                  <a:tcPr marL="6000" marR="6000" marT="6000" marB="0" anchor="ctr">
                    <a:lnL>
                      <a:noFill/>
                    </a:lnL>
                    <a:lnR>
                      <a:noFill/>
                    </a:lnR>
                    <a:lnT>
                      <a:noFill/>
                    </a:lnT>
                    <a:lnB>
                      <a:noFill/>
                    </a:lnB>
                    <a:solidFill>
                      <a:srgbClr val="BDD7EE"/>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1</a:t>
                      </a:r>
                    </a:p>
                  </a:txBody>
                  <a:tcPr marL="6000" marR="6000" marT="6000" marB="0" anchor="ctr">
                    <a:lnL>
                      <a:noFill/>
                    </a:lnL>
                    <a:lnR>
                      <a:noFill/>
                    </a:lnR>
                    <a:lnT>
                      <a:noFill/>
                    </a:lnT>
                    <a:lnB>
                      <a:noFill/>
                    </a:lnB>
                    <a:solidFill>
                      <a:srgbClr val="BDD7EE"/>
                    </a:solid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extLst>
                  <a:ext uri="{0D108BD9-81ED-4DB2-BD59-A6C34878D82A}">
                    <a16:rowId xmlns:a16="http://schemas.microsoft.com/office/drawing/2014/main" val="2383258575"/>
                  </a:ext>
                </a:extLst>
              </a:tr>
              <a:tr h="258160">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r>
                        <a:rPr lang="en-GB" sz="1800" b="0" i="0" u="none" strike="noStrike" noProof="0" dirty="0">
                          <a:solidFill>
                            <a:srgbClr val="000000"/>
                          </a:solidFill>
                          <a:effectLst/>
                          <a:latin typeface="Calibri" panose="020F0502020204030204" pitchFamily="34" charset="0"/>
                        </a:rPr>
                        <a:t>Mara Monica Ponente</a:t>
                      </a:r>
                    </a:p>
                  </a:txBody>
                  <a:tcPr marL="6000" marR="6000" marT="6000" marB="0" anchor="b">
                    <a:lnL>
                      <a:noFill/>
                    </a:lnL>
                    <a:lnR>
                      <a:noFill/>
                    </a:lnR>
                    <a:lnT>
                      <a:noFill/>
                    </a:lnT>
                    <a:lnB>
                      <a:noFill/>
                    </a:lnB>
                    <a:solidFill>
                      <a:srgbClr val="E2EFDA"/>
                    </a:solid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1</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35</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pPr algn="ctr" fontAlgn="ctr">
                        <a:buNone/>
                      </a:pPr>
                      <a:r>
                        <a:rPr lang="it-IT" sz="1800" b="1" i="0" u="none" strike="noStrike" dirty="0">
                          <a:solidFill>
                            <a:srgbClr val="4472C4"/>
                          </a:solidFill>
                          <a:effectLst/>
                          <a:latin typeface="Calibri" panose="020F0502020204030204" pitchFamily="34" charset="0"/>
                        </a:rPr>
                        <a:t>35</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35</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buNone/>
                      </a:pPr>
                      <a:endParaRPr lang="it-IT" sz="1800" b="0" i="0" u="none" strike="noStrike" dirty="0">
                        <a:solidFill>
                          <a:srgbClr val="000000"/>
                        </a:solidFill>
                        <a:effectLst/>
                        <a:latin typeface="Calibri" panose="020F0502020204030204" pitchFamily="34" charset="0"/>
                      </a:endParaRPr>
                    </a:p>
                  </a:txBody>
                  <a:tcPr marL="6000" marR="6000" marT="600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1</a:t>
                      </a:r>
                    </a:p>
                  </a:txBody>
                  <a:tcPr marL="6000" marR="6000" marT="6000" marB="0" anchor="ctr">
                    <a:lnL>
                      <a:noFill/>
                    </a:lnL>
                    <a:lnR>
                      <a:noFill/>
                    </a:lnR>
                    <a:lnT>
                      <a:noFill/>
                    </a:lnT>
                    <a:lnB>
                      <a:noFill/>
                    </a:lnB>
                    <a:solidFill>
                      <a:srgbClr val="E2EFDA"/>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35</a:t>
                      </a:r>
                    </a:p>
                  </a:txBody>
                  <a:tcPr marL="6000" marR="6000" marT="6000" marB="0" anchor="ctr">
                    <a:lnL>
                      <a:noFill/>
                    </a:lnL>
                    <a:lnR>
                      <a:noFill/>
                    </a:lnR>
                    <a:lnT>
                      <a:noFill/>
                    </a:lnT>
                    <a:lnB>
                      <a:noFill/>
                    </a:lnB>
                    <a:solidFill>
                      <a:srgbClr val="E2EFDA"/>
                    </a:solidFill>
                  </a:tcPr>
                </a:tc>
                <a:tc gridSpan="2">
                  <a:txBody>
                    <a:bodyPr/>
                    <a:lstStyle/>
                    <a:p>
                      <a:pPr algn="ctr"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hMerge="1">
                  <a:txBody>
                    <a:bodyPr/>
                    <a:lstStyle/>
                    <a:p>
                      <a:pPr algn="l" fontAlgn="b">
                        <a:buNone/>
                      </a:pPr>
                      <a:endParaRPr lang="it-IT" sz="18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extLst>
                  <a:ext uri="{0D108BD9-81ED-4DB2-BD59-A6C34878D82A}">
                    <a16:rowId xmlns:a16="http://schemas.microsoft.com/office/drawing/2014/main" val="342050817"/>
                  </a:ext>
                </a:extLst>
              </a:tr>
              <a:tr h="272914">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r>
                        <a:rPr lang="en-GB" sz="1800" b="0" i="0" u="none" strike="noStrike" noProof="0" dirty="0">
                          <a:solidFill>
                            <a:srgbClr val="000000"/>
                          </a:solidFill>
                          <a:effectLst/>
                          <a:latin typeface="Calibri" panose="020F0502020204030204" pitchFamily="34" charset="0"/>
                        </a:rPr>
                        <a:t>ANZIANI </a:t>
                      </a:r>
                      <a:r>
                        <a:rPr lang="en-GB" sz="1800" b="0" i="0" u="none" strike="noStrike" noProof="0" dirty="0" err="1">
                          <a:solidFill>
                            <a:srgbClr val="000000"/>
                          </a:solidFill>
                          <a:effectLst/>
                          <a:latin typeface="Calibri" panose="020F0502020204030204" pitchFamily="34" charset="0"/>
                        </a:rPr>
                        <a:t>comune</a:t>
                      </a:r>
                      <a:r>
                        <a:rPr lang="en-GB" sz="1800" b="0" i="0" u="none" strike="noStrike" noProof="0" dirty="0">
                          <a:solidFill>
                            <a:srgbClr val="000000"/>
                          </a:solidFill>
                          <a:effectLst/>
                          <a:latin typeface="Calibri" panose="020F0502020204030204" pitchFamily="34" charset="0"/>
                        </a:rPr>
                        <a:t> PC</a:t>
                      </a:r>
                    </a:p>
                  </a:txBody>
                  <a:tcPr marL="6000" marR="6000" marT="6000" marB="0" anchor="b">
                    <a:lnL>
                      <a:noFill/>
                    </a:lnL>
                    <a:lnR>
                      <a:noFill/>
                    </a:lnR>
                    <a:lnT>
                      <a:noFill/>
                    </a:lnT>
                    <a:lnB>
                      <a:noFill/>
                    </a:lnB>
                    <a:solidFill>
                      <a:srgbClr val="E2EFDA"/>
                    </a:solid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2</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8</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pPr algn="ctr" fontAlgn="ctr">
                        <a:buNone/>
                      </a:pPr>
                      <a:r>
                        <a:rPr lang="it-IT" sz="1800" b="1" i="0" u="none" strike="noStrike">
                          <a:solidFill>
                            <a:srgbClr val="4472C4"/>
                          </a:solidFill>
                          <a:effectLst/>
                          <a:latin typeface="Calibri" panose="020F0502020204030204" pitchFamily="34" charset="0"/>
                        </a:rPr>
                        <a:t>8</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8</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en-GB" sz="1800" b="1" i="0" u="none" strike="noStrike" noProof="0">
                          <a:solidFill>
                            <a:srgbClr val="4472C4"/>
                          </a:solidFill>
                          <a:effectLst/>
                          <a:latin typeface="Calibri" panose="020F0502020204030204" pitchFamily="34" charset="0"/>
                        </a:rPr>
                        <a:t>8</a:t>
                      </a:r>
                      <a:endParaRPr lang="it-IT" sz="1800" b="1" i="0" u="none" strike="noStrike">
                        <a:solidFill>
                          <a:srgbClr val="4472C4"/>
                        </a:solidFill>
                        <a:effectLst/>
                        <a:latin typeface="Calibri" panose="020F0502020204030204" pitchFamily="34" charset="0"/>
                      </a:endParaRP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2</a:t>
                      </a:r>
                    </a:p>
                  </a:txBody>
                  <a:tcPr marL="6000" marR="6000" marT="6000" marB="0" anchor="ctr">
                    <a:lnL>
                      <a:noFill/>
                    </a:lnL>
                    <a:lnR>
                      <a:noFill/>
                    </a:lnR>
                    <a:lnT>
                      <a:noFill/>
                    </a:lnT>
                    <a:lnB>
                      <a:noFill/>
                    </a:lnB>
                    <a:solidFill>
                      <a:srgbClr val="E2EFDA"/>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8</a:t>
                      </a:r>
                    </a:p>
                  </a:txBody>
                  <a:tcPr marL="6000" marR="6000" marT="6000" marB="0" anchor="ctr">
                    <a:lnL>
                      <a:noFill/>
                    </a:lnL>
                    <a:lnR>
                      <a:noFill/>
                    </a:lnR>
                    <a:lnT>
                      <a:noFill/>
                    </a:lnT>
                    <a:lnB>
                      <a:noFill/>
                    </a:lnB>
                    <a:solidFill>
                      <a:srgbClr val="E2EFDA"/>
                    </a:solidFill>
                  </a:tcPr>
                </a:tc>
                <a:tc gridSpan="2">
                  <a:txBody>
                    <a:bodyPr/>
                    <a:lstStyle/>
                    <a:p>
                      <a:pPr algn="ctr"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hMerge="1">
                  <a:txBody>
                    <a:bodyPr/>
                    <a:lstStyle/>
                    <a:p>
                      <a:pPr algn="l" fontAlgn="b">
                        <a:buNone/>
                      </a:pPr>
                      <a:endParaRPr lang="it-IT" sz="18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extLst>
                  <a:ext uri="{0D108BD9-81ED-4DB2-BD59-A6C34878D82A}">
                    <a16:rowId xmlns:a16="http://schemas.microsoft.com/office/drawing/2014/main" val="741971513"/>
                  </a:ext>
                </a:extLst>
              </a:tr>
              <a:tr h="272914">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r>
                        <a:rPr lang="en-GB" sz="1800" b="0" i="0" u="none" strike="noStrike" noProof="0" dirty="0">
                          <a:solidFill>
                            <a:srgbClr val="000000"/>
                          </a:solidFill>
                          <a:effectLst/>
                          <a:latin typeface="Calibri" panose="020F0502020204030204" pitchFamily="34" charset="0"/>
                        </a:rPr>
                        <a:t>Centro per le FAMIGLIE PC</a:t>
                      </a:r>
                    </a:p>
                  </a:txBody>
                  <a:tcPr marL="6000" marR="6000" marT="6000" marB="0" anchor="b">
                    <a:lnL>
                      <a:noFill/>
                    </a:lnL>
                    <a:lnR>
                      <a:noFill/>
                    </a:lnR>
                    <a:lnT>
                      <a:noFill/>
                    </a:lnT>
                    <a:lnB>
                      <a:noFill/>
                    </a:lnB>
                    <a:solidFill>
                      <a:srgbClr val="BDD7EE"/>
                    </a:solid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3</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15</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hMerge="1">
                  <a:txBody>
                    <a:bodyPr/>
                    <a:lstStyle/>
                    <a:p>
                      <a:pPr algn="ctr" fontAlgn="ctr">
                        <a:buNone/>
                      </a:pPr>
                      <a:r>
                        <a:rPr lang="it-IT" sz="1800" b="1" i="0" u="none" strike="noStrike" dirty="0">
                          <a:solidFill>
                            <a:srgbClr val="4472C4"/>
                          </a:solidFill>
                          <a:effectLst/>
                          <a:latin typeface="Calibri" panose="020F0502020204030204" pitchFamily="34" charset="0"/>
                        </a:rPr>
                        <a:t>15</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15</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buNone/>
                      </a:pPr>
                      <a:r>
                        <a:rPr lang="en-GB" sz="1800" b="1" i="0" u="none" strike="noStrike" noProof="0">
                          <a:solidFill>
                            <a:srgbClr val="4472C4"/>
                          </a:solidFill>
                          <a:effectLst/>
                          <a:latin typeface="Calibri" panose="020F0502020204030204" pitchFamily="34" charset="0"/>
                        </a:rPr>
                        <a:t>15</a:t>
                      </a:r>
                      <a:endParaRPr lang="it-IT" sz="1800" b="1" i="0" u="none" strike="noStrike">
                        <a:solidFill>
                          <a:srgbClr val="4472C4"/>
                        </a:solidFill>
                        <a:effectLst/>
                        <a:latin typeface="Calibri" panose="020F0502020204030204" pitchFamily="34" charset="0"/>
                      </a:endParaRP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ctr"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15</a:t>
                      </a:r>
                    </a:p>
                  </a:txBody>
                  <a:tcPr marL="6000" marR="6000" marT="6000" marB="0" anchor="ctr">
                    <a:lnL>
                      <a:noFill/>
                    </a:lnL>
                    <a:lnR>
                      <a:noFill/>
                    </a:lnR>
                    <a:lnT>
                      <a:noFill/>
                    </a:lnT>
                    <a:lnB>
                      <a:noFill/>
                    </a:lnB>
                    <a:solidFill>
                      <a:srgbClr val="BDD7EE"/>
                    </a:solidFill>
                  </a:tcPr>
                </a:tc>
                <a:tc hMerge="1">
                  <a:txBody>
                    <a:bodyPr/>
                    <a:lstStyle/>
                    <a:p>
                      <a:pPr algn="ctr" fontAlgn="ctr">
                        <a:buNone/>
                      </a:pPr>
                      <a:r>
                        <a:rPr lang="it-IT" sz="1800" b="1" i="0" u="none" strike="noStrike">
                          <a:solidFill>
                            <a:srgbClr val="4472C4"/>
                          </a:solidFill>
                          <a:effectLst/>
                          <a:latin typeface="Calibri" panose="020F0502020204030204" pitchFamily="34" charset="0"/>
                        </a:rPr>
                        <a:t>3</a:t>
                      </a:r>
                    </a:p>
                  </a:txBody>
                  <a:tcPr marL="6000" marR="6000" marT="6000" marB="0" anchor="ctr">
                    <a:lnL>
                      <a:noFill/>
                    </a:lnL>
                    <a:lnR>
                      <a:noFill/>
                    </a:lnR>
                    <a:lnT>
                      <a:noFill/>
                    </a:lnT>
                    <a:lnB>
                      <a:noFill/>
                    </a:lnB>
                    <a:solidFill>
                      <a:srgbClr val="BDD7EE"/>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3</a:t>
                      </a:r>
                    </a:p>
                  </a:txBody>
                  <a:tcPr marL="6000" marR="6000" marT="6000" marB="0" anchor="ctr">
                    <a:lnL>
                      <a:noFill/>
                    </a:lnL>
                    <a:lnR>
                      <a:noFill/>
                    </a:lnR>
                    <a:lnT>
                      <a:noFill/>
                    </a:lnT>
                    <a:lnB>
                      <a:noFill/>
                    </a:lnB>
                    <a:solidFill>
                      <a:srgbClr val="BDD7EE"/>
                    </a:solid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extLst>
                  <a:ext uri="{0D108BD9-81ED-4DB2-BD59-A6C34878D82A}">
                    <a16:rowId xmlns:a16="http://schemas.microsoft.com/office/drawing/2014/main" val="1250147717"/>
                  </a:ext>
                </a:extLst>
              </a:tr>
              <a:tr h="272914">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r>
                        <a:rPr lang="en-GB" sz="1800" b="0" i="0" u="none" strike="noStrike" noProof="0" dirty="0">
                          <a:solidFill>
                            <a:srgbClr val="000000"/>
                          </a:solidFill>
                          <a:effectLst/>
                          <a:latin typeface="Calibri" panose="020F0502020204030204" pitchFamily="34" charset="0"/>
                        </a:rPr>
                        <a:t>IPPOGRIFO</a:t>
                      </a:r>
                    </a:p>
                  </a:txBody>
                  <a:tcPr marL="6000" marR="6000" marT="6000" marB="0" anchor="b">
                    <a:lnL>
                      <a:noFill/>
                    </a:lnL>
                    <a:lnR>
                      <a:noFill/>
                    </a:lnR>
                    <a:lnT>
                      <a:noFill/>
                    </a:lnT>
                    <a:lnB>
                      <a:noFill/>
                    </a:lnB>
                    <a:solidFill>
                      <a:srgbClr val="BDD7EE"/>
                    </a:solid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2</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6</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hMerge="1">
                  <a:txBody>
                    <a:bodyPr/>
                    <a:lstStyle/>
                    <a:p>
                      <a:pPr algn="ctr" fontAlgn="ctr">
                        <a:buNone/>
                      </a:pPr>
                      <a:r>
                        <a:rPr lang="it-IT" sz="1800" b="1" i="0" u="none" strike="noStrike">
                          <a:solidFill>
                            <a:srgbClr val="4472C4"/>
                          </a:solidFill>
                          <a:effectLst/>
                          <a:latin typeface="Calibri" panose="020F0502020204030204" pitchFamily="34" charset="0"/>
                        </a:rPr>
                        <a:t>6</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6</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buNone/>
                      </a:pPr>
                      <a:r>
                        <a:rPr lang="en-GB" sz="1800" b="1" i="0" u="none" strike="noStrike" noProof="0">
                          <a:solidFill>
                            <a:srgbClr val="4472C4"/>
                          </a:solidFill>
                          <a:effectLst/>
                          <a:latin typeface="Calibri" panose="020F0502020204030204" pitchFamily="34" charset="0"/>
                        </a:rPr>
                        <a:t>6</a:t>
                      </a:r>
                      <a:endParaRPr lang="it-IT" sz="1800" b="1" i="0" u="none" strike="noStrike">
                        <a:solidFill>
                          <a:srgbClr val="4472C4"/>
                        </a:solidFill>
                        <a:effectLst/>
                        <a:latin typeface="Calibri" panose="020F0502020204030204" pitchFamily="34" charset="0"/>
                      </a:endParaRP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ctr"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6</a:t>
                      </a:r>
                    </a:p>
                  </a:txBody>
                  <a:tcPr marL="6000" marR="6000" marT="6000" marB="0" anchor="ctr">
                    <a:lnL>
                      <a:noFill/>
                    </a:lnL>
                    <a:lnR>
                      <a:noFill/>
                    </a:lnR>
                    <a:lnT>
                      <a:noFill/>
                    </a:lnT>
                    <a:lnB>
                      <a:noFill/>
                    </a:lnB>
                    <a:solidFill>
                      <a:srgbClr val="BDD7EE"/>
                    </a:solidFill>
                  </a:tcPr>
                </a:tc>
                <a:tc hMerge="1">
                  <a:txBody>
                    <a:bodyPr/>
                    <a:lstStyle/>
                    <a:p>
                      <a:pPr algn="ctr" fontAlgn="ctr">
                        <a:buNone/>
                      </a:pPr>
                      <a:r>
                        <a:rPr lang="it-IT" sz="1800" b="1" i="0" u="none" strike="noStrike">
                          <a:solidFill>
                            <a:srgbClr val="4472C4"/>
                          </a:solidFill>
                          <a:effectLst/>
                          <a:latin typeface="Calibri" panose="020F0502020204030204" pitchFamily="34" charset="0"/>
                        </a:rPr>
                        <a:t>2</a:t>
                      </a:r>
                    </a:p>
                  </a:txBody>
                  <a:tcPr marL="6000" marR="6000" marT="6000" marB="0" anchor="ctr">
                    <a:lnL>
                      <a:noFill/>
                    </a:lnL>
                    <a:lnR>
                      <a:noFill/>
                    </a:lnR>
                    <a:lnT>
                      <a:noFill/>
                    </a:lnT>
                    <a:lnB>
                      <a:noFill/>
                    </a:lnB>
                    <a:solidFill>
                      <a:srgbClr val="BDD7EE"/>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2</a:t>
                      </a:r>
                    </a:p>
                  </a:txBody>
                  <a:tcPr marL="6000" marR="6000" marT="6000" marB="0" anchor="ctr">
                    <a:lnL>
                      <a:noFill/>
                    </a:lnL>
                    <a:lnR>
                      <a:noFill/>
                    </a:lnR>
                    <a:lnT>
                      <a:noFill/>
                    </a:lnT>
                    <a:lnB>
                      <a:noFill/>
                    </a:lnB>
                    <a:solidFill>
                      <a:srgbClr val="BDD7EE"/>
                    </a:solid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extLst>
                  <a:ext uri="{0D108BD9-81ED-4DB2-BD59-A6C34878D82A}">
                    <a16:rowId xmlns:a16="http://schemas.microsoft.com/office/drawing/2014/main" val="950199090"/>
                  </a:ext>
                </a:extLst>
              </a:tr>
              <a:tr h="272914">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r>
                        <a:rPr lang="en-GB" sz="1800" b="0" i="0" u="none" strike="noStrike" noProof="0" dirty="0">
                          <a:solidFill>
                            <a:srgbClr val="000000"/>
                          </a:solidFill>
                          <a:effectLst/>
                          <a:latin typeface="Calibri" panose="020F0502020204030204" pitchFamily="34" charset="0"/>
                        </a:rPr>
                        <a:t>SOC workers  </a:t>
                      </a:r>
                      <a:r>
                        <a:rPr lang="en-GB" sz="1800" b="0" i="0" u="none" strike="noStrike" noProof="0" dirty="0" err="1">
                          <a:solidFill>
                            <a:srgbClr val="000000"/>
                          </a:solidFill>
                          <a:effectLst/>
                          <a:latin typeface="Calibri" panose="020F0502020204030204" pitchFamily="34" charset="0"/>
                        </a:rPr>
                        <a:t>Fiorenzuola</a:t>
                      </a: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solidFill>
                      <a:srgbClr val="BDD7EE"/>
                    </a:solid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1</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7</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hMerge="1">
                  <a:txBody>
                    <a:bodyPr/>
                    <a:lstStyle/>
                    <a:p>
                      <a:pPr algn="ctr" fontAlgn="ctr">
                        <a:buNone/>
                      </a:pPr>
                      <a:r>
                        <a:rPr lang="it-IT" sz="1800" b="1" i="0" u="none" strike="noStrike">
                          <a:solidFill>
                            <a:srgbClr val="4472C4"/>
                          </a:solidFill>
                          <a:effectLst/>
                          <a:latin typeface="Calibri" panose="020F0502020204030204" pitchFamily="34" charset="0"/>
                        </a:rPr>
                        <a:t>7</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7</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buNone/>
                      </a:pPr>
                      <a:endParaRPr lang="it-IT" sz="1800" b="0" i="0" u="none" strike="noStrike" dirty="0">
                        <a:solidFill>
                          <a:srgbClr val="000000"/>
                        </a:solidFill>
                        <a:effectLst/>
                        <a:latin typeface="Calibri" panose="020F0502020204030204" pitchFamily="34" charset="0"/>
                      </a:endParaRPr>
                    </a:p>
                  </a:txBody>
                  <a:tcPr marL="6000" marR="6000" marT="60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ctr"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7</a:t>
                      </a:r>
                    </a:p>
                  </a:txBody>
                  <a:tcPr marL="6000" marR="6000" marT="6000" marB="0" anchor="ctr">
                    <a:lnL>
                      <a:noFill/>
                    </a:lnL>
                    <a:lnR>
                      <a:noFill/>
                    </a:lnR>
                    <a:lnT>
                      <a:noFill/>
                    </a:lnT>
                    <a:lnB>
                      <a:noFill/>
                    </a:lnB>
                    <a:solidFill>
                      <a:srgbClr val="BDD7EE"/>
                    </a:solidFill>
                  </a:tcPr>
                </a:tc>
                <a:tc hMerge="1">
                  <a:txBody>
                    <a:bodyPr/>
                    <a:lstStyle/>
                    <a:p>
                      <a:pPr algn="ctr" fontAlgn="ctr">
                        <a:buNone/>
                      </a:pPr>
                      <a:r>
                        <a:rPr lang="it-IT" sz="1800" b="1" i="0" u="none" strike="noStrike">
                          <a:solidFill>
                            <a:srgbClr val="4472C4"/>
                          </a:solidFill>
                          <a:effectLst/>
                          <a:latin typeface="Calibri" panose="020F0502020204030204" pitchFamily="34" charset="0"/>
                        </a:rPr>
                        <a:t>1</a:t>
                      </a:r>
                    </a:p>
                  </a:txBody>
                  <a:tcPr marL="6000" marR="6000" marT="6000" marB="0" anchor="ctr">
                    <a:lnL>
                      <a:noFill/>
                    </a:lnL>
                    <a:lnR>
                      <a:noFill/>
                    </a:lnR>
                    <a:lnT>
                      <a:noFill/>
                    </a:lnT>
                    <a:lnB>
                      <a:noFill/>
                    </a:lnB>
                    <a:solidFill>
                      <a:srgbClr val="BDD7EE"/>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1</a:t>
                      </a:r>
                    </a:p>
                  </a:txBody>
                  <a:tcPr marL="6000" marR="6000" marT="6000" marB="0" anchor="ctr">
                    <a:lnL>
                      <a:noFill/>
                    </a:lnL>
                    <a:lnR>
                      <a:noFill/>
                    </a:lnR>
                    <a:lnT>
                      <a:noFill/>
                    </a:lnT>
                    <a:lnB>
                      <a:noFill/>
                    </a:lnB>
                    <a:solidFill>
                      <a:srgbClr val="BDD7EE"/>
                    </a:solid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extLst>
                  <a:ext uri="{0D108BD9-81ED-4DB2-BD59-A6C34878D82A}">
                    <a16:rowId xmlns:a16="http://schemas.microsoft.com/office/drawing/2014/main" val="913197460"/>
                  </a:ext>
                </a:extLst>
              </a:tr>
              <a:tr h="289120">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r>
                        <a:rPr lang="en-GB" sz="1800" b="0" i="0" u="none" strike="noStrike" noProof="0" dirty="0">
                          <a:solidFill>
                            <a:srgbClr val="000000"/>
                          </a:solidFill>
                          <a:effectLst/>
                          <a:latin typeface="Calibri" panose="020F0502020204030204" pitchFamily="34" charset="0"/>
                        </a:rPr>
                        <a:t>SOC workers PC ANZIANI</a:t>
                      </a:r>
                    </a:p>
                  </a:txBody>
                  <a:tcPr marL="6000" marR="6000" marT="6000" marB="0" anchor="b">
                    <a:lnL>
                      <a:noFill/>
                    </a:lnL>
                    <a:lnR>
                      <a:noFill/>
                    </a:lnR>
                    <a:lnT>
                      <a:noFill/>
                    </a:lnT>
                    <a:lnB>
                      <a:noFill/>
                    </a:lnB>
                    <a:solidFill>
                      <a:srgbClr val="BDD7EE"/>
                    </a:solid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2</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16</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hMerge="1">
                  <a:txBody>
                    <a:bodyPr/>
                    <a:lstStyle/>
                    <a:p>
                      <a:pPr algn="ctr" fontAlgn="ctr">
                        <a:buNone/>
                      </a:pPr>
                      <a:r>
                        <a:rPr lang="it-IT" sz="1800" b="1" i="0" u="none" strike="noStrike">
                          <a:solidFill>
                            <a:srgbClr val="4472C4"/>
                          </a:solidFill>
                          <a:effectLst/>
                          <a:latin typeface="Calibri" panose="020F0502020204030204" pitchFamily="34" charset="0"/>
                        </a:rPr>
                        <a:t>16</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16</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buNone/>
                      </a:pPr>
                      <a:endParaRPr lang="it-IT" sz="1800" b="0" i="0" u="none" strike="noStrike">
                        <a:solidFill>
                          <a:srgbClr val="000000"/>
                        </a:solidFill>
                        <a:effectLst/>
                        <a:latin typeface="Calibri" panose="020F0502020204030204" pitchFamily="34" charset="0"/>
                      </a:endParaRPr>
                    </a:p>
                  </a:txBody>
                  <a:tcPr marL="6000" marR="6000" marT="6000" marB="0"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ctr"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16</a:t>
                      </a:r>
                    </a:p>
                  </a:txBody>
                  <a:tcPr marL="6000" marR="6000" marT="6000" marB="0" anchor="ctr">
                    <a:lnL>
                      <a:noFill/>
                    </a:lnL>
                    <a:lnR>
                      <a:noFill/>
                    </a:lnR>
                    <a:lnT>
                      <a:noFill/>
                    </a:lnT>
                    <a:lnB>
                      <a:noFill/>
                    </a:lnB>
                    <a:solidFill>
                      <a:srgbClr val="BDD7EE"/>
                    </a:solidFill>
                  </a:tcPr>
                </a:tc>
                <a:tc hMerge="1">
                  <a:txBody>
                    <a:bodyPr/>
                    <a:lstStyle/>
                    <a:p>
                      <a:pPr algn="ctr" fontAlgn="ctr">
                        <a:buNone/>
                      </a:pPr>
                      <a:r>
                        <a:rPr lang="it-IT" sz="1800" b="1" i="0" u="none" strike="noStrike">
                          <a:solidFill>
                            <a:srgbClr val="4472C4"/>
                          </a:solidFill>
                          <a:effectLst/>
                          <a:latin typeface="Calibri" panose="020F0502020204030204" pitchFamily="34" charset="0"/>
                        </a:rPr>
                        <a:t>2</a:t>
                      </a:r>
                    </a:p>
                  </a:txBody>
                  <a:tcPr marL="6000" marR="6000" marT="6000" marB="0" anchor="ctr">
                    <a:lnL>
                      <a:noFill/>
                    </a:lnL>
                    <a:lnR>
                      <a:noFill/>
                    </a:lnR>
                    <a:lnT>
                      <a:noFill/>
                    </a:lnT>
                    <a:lnB>
                      <a:noFill/>
                    </a:lnB>
                    <a:solidFill>
                      <a:srgbClr val="BDD7EE"/>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2</a:t>
                      </a:r>
                    </a:p>
                  </a:txBody>
                  <a:tcPr marL="6000" marR="6000" marT="6000" marB="0" anchor="ctr">
                    <a:lnL>
                      <a:noFill/>
                    </a:lnL>
                    <a:lnR>
                      <a:noFill/>
                    </a:lnR>
                    <a:lnT>
                      <a:noFill/>
                    </a:lnT>
                    <a:lnB>
                      <a:noFill/>
                    </a:lnB>
                    <a:solidFill>
                      <a:srgbClr val="BDD7EE"/>
                    </a:solid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extLst>
                  <a:ext uri="{0D108BD9-81ED-4DB2-BD59-A6C34878D82A}">
                    <a16:rowId xmlns:a16="http://schemas.microsoft.com/office/drawing/2014/main" val="1570642595"/>
                  </a:ext>
                </a:extLst>
              </a:tr>
              <a:tr h="314960">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r>
                        <a:rPr lang="en-GB" sz="1800" b="0" i="0" u="none" strike="noStrike" noProof="0" dirty="0">
                          <a:solidFill>
                            <a:srgbClr val="000000"/>
                          </a:solidFill>
                          <a:effectLst/>
                          <a:latin typeface="Calibri" panose="020F0502020204030204" pitchFamily="34" charset="0"/>
                        </a:rPr>
                        <a:t>SOC workers ADULTI FRAG PC</a:t>
                      </a:r>
                    </a:p>
                  </a:txBody>
                  <a:tcPr marL="6000" marR="6000" marT="6000" marB="0" anchor="b">
                    <a:lnL>
                      <a:noFill/>
                    </a:lnL>
                    <a:lnR>
                      <a:noFill/>
                    </a:lnR>
                    <a:lnT>
                      <a:noFill/>
                    </a:lnT>
                    <a:lnB>
                      <a:noFill/>
                    </a:lnB>
                    <a:solidFill>
                      <a:srgbClr val="BDD7EE"/>
                    </a:solid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1</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7</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hMerge="1">
                  <a:txBody>
                    <a:bodyPr/>
                    <a:lstStyle/>
                    <a:p>
                      <a:pPr algn="ctr" fontAlgn="ctr">
                        <a:buNone/>
                      </a:pPr>
                      <a:r>
                        <a:rPr lang="it-IT" sz="1800" b="1" i="0" u="none" strike="noStrike">
                          <a:solidFill>
                            <a:srgbClr val="4472C4"/>
                          </a:solidFill>
                          <a:effectLst/>
                          <a:latin typeface="Calibri" panose="020F0502020204030204" pitchFamily="34" charset="0"/>
                        </a:rPr>
                        <a:t>7</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7</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buNone/>
                      </a:pPr>
                      <a:endParaRPr lang="it-IT" sz="1800" b="0" i="0" u="none" strike="noStrike">
                        <a:solidFill>
                          <a:srgbClr val="000000"/>
                        </a:solidFill>
                        <a:effectLst/>
                        <a:latin typeface="Calibri" panose="020F0502020204030204" pitchFamily="34" charset="0"/>
                      </a:endParaRPr>
                    </a:p>
                  </a:txBody>
                  <a:tcPr marL="6000" marR="6000" marT="6000" marB="0"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ctr"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7</a:t>
                      </a:r>
                    </a:p>
                  </a:txBody>
                  <a:tcPr marL="6000" marR="6000" marT="6000" marB="0" anchor="ctr">
                    <a:lnL>
                      <a:noFill/>
                    </a:lnL>
                    <a:lnR>
                      <a:noFill/>
                    </a:lnR>
                    <a:lnT>
                      <a:noFill/>
                    </a:lnT>
                    <a:lnB>
                      <a:noFill/>
                    </a:lnB>
                    <a:solidFill>
                      <a:srgbClr val="BDD7EE"/>
                    </a:solidFill>
                  </a:tcPr>
                </a:tc>
                <a:tc hMerge="1">
                  <a:txBody>
                    <a:bodyPr/>
                    <a:lstStyle/>
                    <a:p>
                      <a:pPr algn="ctr" fontAlgn="ctr">
                        <a:buNone/>
                      </a:pPr>
                      <a:r>
                        <a:rPr lang="it-IT" sz="1800" b="1" i="0" u="none" strike="noStrike">
                          <a:solidFill>
                            <a:srgbClr val="4472C4"/>
                          </a:solidFill>
                          <a:effectLst/>
                          <a:latin typeface="Calibri" panose="020F0502020204030204" pitchFamily="34" charset="0"/>
                        </a:rPr>
                        <a:t>1</a:t>
                      </a:r>
                    </a:p>
                  </a:txBody>
                  <a:tcPr marL="6000" marR="6000" marT="6000" marB="0" anchor="ctr">
                    <a:lnL>
                      <a:noFill/>
                    </a:lnL>
                    <a:lnR>
                      <a:noFill/>
                    </a:lnR>
                    <a:lnT>
                      <a:noFill/>
                    </a:lnT>
                    <a:lnB>
                      <a:noFill/>
                    </a:lnB>
                    <a:solidFill>
                      <a:srgbClr val="BDD7EE"/>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1</a:t>
                      </a:r>
                    </a:p>
                  </a:txBody>
                  <a:tcPr marL="6000" marR="6000" marT="6000" marB="0" anchor="ctr">
                    <a:lnL>
                      <a:noFill/>
                    </a:lnL>
                    <a:lnR>
                      <a:noFill/>
                    </a:lnR>
                    <a:lnT>
                      <a:noFill/>
                    </a:lnT>
                    <a:lnB>
                      <a:noFill/>
                    </a:lnB>
                    <a:solidFill>
                      <a:srgbClr val="BDD7EE"/>
                    </a:solid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extLst>
                  <a:ext uri="{0D108BD9-81ED-4DB2-BD59-A6C34878D82A}">
                    <a16:rowId xmlns:a16="http://schemas.microsoft.com/office/drawing/2014/main" val="3102345031"/>
                  </a:ext>
                </a:extLst>
              </a:tr>
              <a:tr h="272914">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r>
                        <a:rPr lang="en-GB" sz="1800" b="0" i="0" u="none" strike="noStrike" noProof="0" dirty="0">
                          <a:solidFill>
                            <a:srgbClr val="000000"/>
                          </a:solidFill>
                          <a:effectLst/>
                          <a:latin typeface="Calibri" panose="020F0502020204030204" pitchFamily="34" charset="0"/>
                        </a:rPr>
                        <a:t>2 classes of high school</a:t>
                      </a:r>
                    </a:p>
                  </a:txBody>
                  <a:tcPr marL="6000" marR="6000" marT="6000" marB="0" anchor="b">
                    <a:lnL>
                      <a:noFill/>
                    </a:lnL>
                    <a:lnR>
                      <a:noFill/>
                    </a:lnR>
                    <a:lnT>
                      <a:noFill/>
                    </a:lnT>
                    <a:lnB>
                      <a:noFill/>
                    </a:lnB>
                    <a:solidFill>
                      <a:srgbClr val="E2EFDA"/>
                    </a:solid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2</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30</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hMerge="1">
                  <a:txBody>
                    <a:bodyPr/>
                    <a:lstStyle/>
                    <a:p>
                      <a:pPr algn="ctr" fontAlgn="ctr">
                        <a:buNone/>
                      </a:pPr>
                      <a:r>
                        <a:rPr lang="it-IT" sz="1800" b="1" i="0" u="none" strike="noStrike">
                          <a:solidFill>
                            <a:srgbClr val="4472C4"/>
                          </a:solidFill>
                          <a:effectLst/>
                          <a:latin typeface="Calibri" panose="020F0502020204030204" pitchFamily="34" charset="0"/>
                        </a:rPr>
                        <a:t>30</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30</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buNone/>
                      </a:pPr>
                      <a:endParaRPr lang="it-IT" sz="1800" b="0" i="0" u="none" strike="noStrike">
                        <a:solidFill>
                          <a:srgbClr val="000000"/>
                        </a:solidFill>
                        <a:effectLst/>
                        <a:latin typeface="Calibri" panose="020F0502020204030204" pitchFamily="34" charset="0"/>
                      </a:endParaRPr>
                    </a:p>
                  </a:txBody>
                  <a:tcPr marL="6000" marR="6000" marT="6000" marB="0"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2</a:t>
                      </a:r>
                    </a:p>
                  </a:txBody>
                  <a:tcPr marL="6000" marR="6000" marT="6000" marB="0" anchor="ctr">
                    <a:lnL>
                      <a:noFill/>
                    </a:lnL>
                    <a:lnR>
                      <a:noFill/>
                    </a:lnR>
                    <a:lnT>
                      <a:noFill/>
                    </a:lnT>
                    <a:lnB>
                      <a:noFill/>
                    </a:lnB>
                    <a:solidFill>
                      <a:srgbClr val="E2EFDA"/>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30</a:t>
                      </a:r>
                    </a:p>
                  </a:txBody>
                  <a:tcPr marL="6000" marR="6000" marT="6000" marB="0" anchor="ctr">
                    <a:lnL>
                      <a:noFill/>
                    </a:lnL>
                    <a:lnR>
                      <a:noFill/>
                    </a:lnR>
                    <a:lnT>
                      <a:noFill/>
                    </a:lnT>
                    <a:lnB>
                      <a:noFill/>
                    </a:lnB>
                    <a:solidFill>
                      <a:srgbClr val="E2EFDA"/>
                    </a:solidFill>
                  </a:tcPr>
                </a:tc>
                <a:tc gridSpan="2">
                  <a:txBody>
                    <a:bodyPr/>
                    <a:lstStyle/>
                    <a:p>
                      <a:pPr algn="ctr"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hMerge="1">
                  <a:txBody>
                    <a:bodyPr/>
                    <a:lstStyle/>
                    <a:p>
                      <a:pPr algn="l" fontAlgn="b">
                        <a:buNone/>
                      </a:pPr>
                      <a:endParaRPr lang="it-IT" sz="18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extLst>
                  <a:ext uri="{0D108BD9-81ED-4DB2-BD59-A6C34878D82A}">
                    <a16:rowId xmlns:a16="http://schemas.microsoft.com/office/drawing/2014/main" val="1427542018"/>
                  </a:ext>
                </a:extLst>
              </a:tr>
              <a:tr h="272914">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r>
                        <a:rPr lang="en-GB" sz="1800" b="0" i="0" u="none" strike="noStrike" noProof="0" dirty="0">
                          <a:solidFill>
                            <a:srgbClr val="000000"/>
                          </a:solidFill>
                          <a:effectLst/>
                          <a:latin typeface="Calibri" panose="020F0502020204030204" pitchFamily="34" charset="0"/>
                        </a:rPr>
                        <a:t>SerDP </a:t>
                      </a: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colleagues</a:t>
                      </a: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solidFill>
                      <a:srgbClr val="BDD7EE"/>
                    </a:solid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1</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12</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hMerge="1">
                  <a:txBody>
                    <a:bodyPr/>
                    <a:lstStyle/>
                    <a:p>
                      <a:pPr algn="ctr" fontAlgn="ctr">
                        <a:buNone/>
                      </a:pPr>
                      <a:r>
                        <a:rPr lang="it-IT" sz="1800" b="1" i="0" u="none" strike="noStrike">
                          <a:solidFill>
                            <a:srgbClr val="4472C4"/>
                          </a:solidFill>
                          <a:effectLst/>
                          <a:latin typeface="Calibri" panose="020F0502020204030204" pitchFamily="34" charset="0"/>
                        </a:rPr>
                        <a:t>12</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12</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buNone/>
                      </a:pPr>
                      <a:endParaRPr lang="it-IT" sz="1800" b="0" i="0" u="none" strike="noStrike">
                        <a:solidFill>
                          <a:srgbClr val="000000"/>
                        </a:solidFill>
                        <a:effectLst/>
                        <a:latin typeface="Calibri" panose="020F0502020204030204" pitchFamily="34" charset="0"/>
                      </a:endParaRPr>
                    </a:p>
                  </a:txBody>
                  <a:tcPr marL="6000" marR="6000" marT="6000" marB="0"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ctr"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12</a:t>
                      </a:r>
                    </a:p>
                  </a:txBody>
                  <a:tcPr marL="6000" marR="6000" marT="6000" marB="0" anchor="ctr">
                    <a:lnL>
                      <a:noFill/>
                    </a:lnL>
                    <a:lnR>
                      <a:noFill/>
                    </a:lnR>
                    <a:lnT>
                      <a:noFill/>
                    </a:lnT>
                    <a:lnB>
                      <a:noFill/>
                    </a:lnB>
                    <a:solidFill>
                      <a:srgbClr val="BDD7EE"/>
                    </a:solidFill>
                  </a:tcPr>
                </a:tc>
                <a:tc hMerge="1">
                  <a:txBody>
                    <a:bodyPr/>
                    <a:lstStyle/>
                    <a:p>
                      <a:pPr algn="ctr" fontAlgn="ctr">
                        <a:buNone/>
                      </a:pPr>
                      <a:r>
                        <a:rPr lang="it-IT" sz="1800" b="1" i="0" u="none" strike="noStrike">
                          <a:solidFill>
                            <a:srgbClr val="4472C4"/>
                          </a:solidFill>
                          <a:effectLst/>
                          <a:latin typeface="Calibri" panose="020F0502020204030204" pitchFamily="34" charset="0"/>
                        </a:rPr>
                        <a:t>1</a:t>
                      </a:r>
                    </a:p>
                  </a:txBody>
                  <a:tcPr marL="6000" marR="6000" marT="6000" marB="0" anchor="ctr">
                    <a:lnL>
                      <a:noFill/>
                    </a:lnL>
                    <a:lnR>
                      <a:noFill/>
                    </a:lnR>
                    <a:lnT>
                      <a:noFill/>
                    </a:lnT>
                    <a:lnB>
                      <a:noFill/>
                    </a:lnB>
                    <a:solidFill>
                      <a:srgbClr val="BDD7EE"/>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1</a:t>
                      </a:r>
                    </a:p>
                  </a:txBody>
                  <a:tcPr marL="6000" marR="6000" marT="6000" marB="0" anchor="ctr">
                    <a:lnL>
                      <a:noFill/>
                    </a:lnL>
                    <a:lnR>
                      <a:noFill/>
                    </a:lnR>
                    <a:lnT>
                      <a:noFill/>
                    </a:lnT>
                    <a:lnB>
                      <a:noFill/>
                    </a:lnB>
                    <a:solidFill>
                      <a:srgbClr val="BDD7EE"/>
                    </a:solid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extLst>
                  <a:ext uri="{0D108BD9-81ED-4DB2-BD59-A6C34878D82A}">
                    <a16:rowId xmlns:a16="http://schemas.microsoft.com/office/drawing/2014/main" val="4033117020"/>
                  </a:ext>
                </a:extLst>
              </a:tr>
              <a:tr h="344108">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r>
                        <a:rPr lang="en-GB" sz="1800" b="0" i="0" u="none" strike="noStrike" noProof="0" dirty="0">
                          <a:solidFill>
                            <a:srgbClr val="000000"/>
                          </a:solidFill>
                          <a:effectLst/>
                          <a:latin typeface="Calibri" panose="020F0502020204030204" pitchFamily="34" charset="0"/>
                        </a:rPr>
                        <a:t>Maurizio at nurses training</a:t>
                      </a:r>
                    </a:p>
                  </a:txBody>
                  <a:tcPr marL="6000" marR="6000" marT="6000" marB="0" anchor="b">
                    <a:lnL>
                      <a:noFill/>
                    </a:lnL>
                    <a:lnR>
                      <a:noFill/>
                    </a:lnR>
                    <a:lnT>
                      <a:noFill/>
                    </a:lnT>
                    <a:lnB>
                      <a:noFill/>
                    </a:lnB>
                    <a:solidFill>
                      <a:srgbClr val="BDD7EE"/>
                    </a:solid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1</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45</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hMerge="1">
                  <a:txBody>
                    <a:bodyPr/>
                    <a:lstStyle/>
                    <a:p>
                      <a:pPr algn="ctr" fontAlgn="ctr">
                        <a:buNone/>
                      </a:pPr>
                      <a:r>
                        <a:rPr lang="it-IT" sz="1800" b="1" i="0" u="none" strike="noStrike">
                          <a:solidFill>
                            <a:srgbClr val="4472C4"/>
                          </a:solidFill>
                          <a:effectLst/>
                          <a:latin typeface="Calibri" panose="020F0502020204030204" pitchFamily="34" charset="0"/>
                        </a:rPr>
                        <a:t>45</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45</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buNone/>
                      </a:pPr>
                      <a:endParaRPr lang="it-IT" sz="1800" b="0" i="0" u="none" strike="noStrike">
                        <a:solidFill>
                          <a:srgbClr val="000000"/>
                        </a:solidFill>
                        <a:effectLst/>
                        <a:latin typeface="Calibri" panose="020F0502020204030204" pitchFamily="34" charset="0"/>
                      </a:endParaRPr>
                    </a:p>
                  </a:txBody>
                  <a:tcPr marL="6000" marR="6000" marT="6000" marB="0" anchor="b">
                    <a:lnL w="6350" cap="flat" cmpd="sng" algn="ctr">
                      <a:solidFill>
                        <a:srgbClr val="000000"/>
                      </a:solidFill>
                      <a:prstDash val="solid"/>
                      <a:round/>
                      <a:headEnd type="none" w="med" len="med"/>
                      <a:tailEnd type="none" w="med" len="med"/>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ctr"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45</a:t>
                      </a:r>
                    </a:p>
                  </a:txBody>
                  <a:tcPr marL="6000" marR="6000" marT="6000" marB="0" anchor="ctr">
                    <a:lnL>
                      <a:noFill/>
                    </a:lnL>
                    <a:lnR>
                      <a:noFill/>
                    </a:lnR>
                    <a:lnT>
                      <a:noFill/>
                    </a:lnT>
                    <a:lnB>
                      <a:noFill/>
                    </a:lnB>
                    <a:solidFill>
                      <a:srgbClr val="BDD7EE"/>
                    </a:solidFill>
                  </a:tcPr>
                </a:tc>
                <a:tc hMerge="1">
                  <a:txBody>
                    <a:bodyPr/>
                    <a:lstStyle/>
                    <a:p>
                      <a:pPr algn="ctr" fontAlgn="ctr">
                        <a:buNone/>
                      </a:pPr>
                      <a:r>
                        <a:rPr lang="it-IT" sz="1800" b="1" i="0" u="none" strike="noStrike">
                          <a:solidFill>
                            <a:srgbClr val="4472C4"/>
                          </a:solidFill>
                          <a:effectLst/>
                          <a:latin typeface="Calibri" panose="020F0502020204030204" pitchFamily="34" charset="0"/>
                        </a:rPr>
                        <a:t>1</a:t>
                      </a:r>
                    </a:p>
                  </a:txBody>
                  <a:tcPr marL="6000" marR="6000" marT="6000" marB="0" anchor="ctr">
                    <a:lnL>
                      <a:noFill/>
                    </a:lnL>
                    <a:lnR>
                      <a:noFill/>
                    </a:lnR>
                    <a:lnT>
                      <a:noFill/>
                    </a:lnT>
                    <a:lnB>
                      <a:noFill/>
                    </a:lnB>
                    <a:solidFill>
                      <a:srgbClr val="BDD7EE"/>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1</a:t>
                      </a:r>
                    </a:p>
                  </a:txBody>
                  <a:tcPr marL="6000" marR="6000" marT="6000" marB="0" anchor="ctr">
                    <a:lnL>
                      <a:noFill/>
                    </a:lnL>
                    <a:lnR>
                      <a:noFill/>
                    </a:lnR>
                    <a:lnT>
                      <a:noFill/>
                    </a:lnT>
                    <a:lnB>
                      <a:noFill/>
                    </a:lnB>
                    <a:solidFill>
                      <a:srgbClr val="BDD7EE"/>
                    </a:solid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extLst>
                  <a:ext uri="{0D108BD9-81ED-4DB2-BD59-A6C34878D82A}">
                    <a16:rowId xmlns:a16="http://schemas.microsoft.com/office/drawing/2014/main" val="3498875695"/>
                  </a:ext>
                </a:extLst>
              </a:tr>
              <a:tr h="272914">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ctr" fontAlgn="ctr">
                        <a:buNone/>
                      </a:pPr>
                      <a:endParaRPr lang="en-GB" sz="1800" b="1" i="0" u="none" strike="noStrike" noProof="0" dirty="0">
                        <a:solidFill>
                          <a:srgbClr val="4472C4"/>
                        </a:solidFill>
                        <a:effectLst/>
                        <a:latin typeface="Calibri" panose="020F0502020204030204" pitchFamily="34" charset="0"/>
                      </a:endParaRPr>
                    </a:p>
                  </a:txBody>
                  <a:tcPr marL="6000" marR="6000" marT="600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ctr" fontAlgn="ctr">
                        <a:buNone/>
                      </a:pPr>
                      <a:endParaRPr lang="en-GB" sz="1800" b="1" i="0" u="none" strike="noStrike" noProof="0" dirty="0">
                        <a:solidFill>
                          <a:srgbClr val="4472C4"/>
                        </a:solidFill>
                        <a:effectLst/>
                        <a:latin typeface="Calibri" panose="020F0502020204030204" pitchFamily="34" charset="0"/>
                      </a:endParaRPr>
                    </a:p>
                  </a:txBody>
                  <a:tcPr marL="6000" marR="6000" marT="600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ctr" fontAlgn="ctr">
                        <a:buNone/>
                      </a:pPr>
                      <a:endParaRPr lang="it-IT" sz="1800" b="1" i="0" u="none" strike="noStrike">
                        <a:solidFill>
                          <a:srgbClr val="4472C4"/>
                        </a:solidFill>
                        <a:effectLst/>
                        <a:latin typeface="Calibri" panose="020F0502020204030204" pitchFamily="34" charset="0"/>
                      </a:endParaRPr>
                    </a:p>
                  </a:txBody>
                  <a:tcPr marL="6000" marR="6000" marT="600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it-IT" sz="18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w="6350" cap="flat" cmpd="sng" algn="ctr">
                      <a:solidFill>
                        <a:srgbClr val="000000"/>
                      </a:solidFill>
                      <a:prstDash val="solid"/>
                      <a:round/>
                      <a:headEnd type="none" w="med" len="med"/>
                      <a:tailEnd type="none" w="med" len="med"/>
                    </a:lnB>
                    <a:noFill/>
                  </a:tcPr>
                </a:tc>
                <a:tc gridSpan="2">
                  <a:txBody>
                    <a:bodyPr/>
                    <a:lstStyle/>
                    <a:p>
                      <a:pPr algn="ctr"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pPr algn="l" fontAlgn="b">
                        <a:buNone/>
                      </a:pPr>
                      <a:endParaRPr lang="it-IT" sz="18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extLst>
                  <a:ext uri="{0D108BD9-81ED-4DB2-BD59-A6C34878D82A}">
                    <a16:rowId xmlns:a16="http://schemas.microsoft.com/office/drawing/2014/main" val="3889887360"/>
                  </a:ext>
                </a:extLst>
              </a:tr>
              <a:tr h="272914">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en-GB" sz="1800" b="0" i="0" u="none" strike="noStrike" noProof="0" dirty="0">
                        <a:solidFill>
                          <a:srgbClr val="000000"/>
                        </a:solidFill>
                        <a:effectLst/>
                        <a:latin typeface="Calibri" panose="020F0502020204030204" pitchFamily="34" charset="0"/>
                      </a:endParaRPr>
                    </a:p>
                  </a:txBody>
                  <a:tcPr marL="6000" marR="6000" marT="600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19</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211</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algn="ctr" fontAlgn="ctr">
                        <a:buNone/>
                      </a:pPr>
                      <a:r>
                        <a:rPr lang="it-IT" sz="1800" b="1" i="0" u="none" strike="noStrike">
                          <a:solidFill>
                            <a:srgbClr val="4472C4"/>
                          </a:solidFill>
                          <a:effectLst/>
                          <a:latin typeface="Calibri" panose="020F0502020204030204" pitchFamily="34" charset="0"/>
                        </a:rPr>
                        <a:t>211</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211</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800" b="1" i="0" u="none" strike="noStrike" noProof="0">
                          <a:solidFill>
                            <a:srgbClr val="4472C4"/>
                          </a:solidFill>
                          <a:effectLst/>
                          <a:latin typeface="Calibri" panose="020F0502020204030204" pitchFamily="34" charset="0"/>
                        </a:rPr>
                        <a:t>44</a:t>
                      </a:r>
                      <a:endParaRPr lang="it-IT" sz="1800" b="1" i="0" u="none" strike="noStrike">
                        <a:solidFill>
                          <a:srgbClr val="4472C4"/>
                        </a:solidFill>
                        <a:effectLst/>
                        <a:latin typeface="Calibri" panose="020F0502020204030204" pitchFamily="34" charset="0"/>
                      </a:endParaRP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15</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en-GB" sz="1800" b="1" i="0" u="none" strike="noStrike" noProof="0" dirty="0">
                        <a:solidFill>
                          <a:srgbClr val="4472C4"/>
                        </a:solidFill>
                        <a:effectLst/>
                        <a:latin typeface="Calibri" panose="020F0502020204030204" pitchFamily="34" charset="0"/>
                      </a:endParaRP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7</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88</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gridSpan="2">
                  <a:txBody>
                    <a:bodyPr/>
                    <a:lstStyle/>
                    <a:p>
                      <a:pPr algn="ctr" fontAlgn="ctr">
                        <a:buNone/>
                      </a:pPr>
                      <a:r>
                        <a:rPr lang="en-GB" sz="1800" b="1" i="0" u="none" strike="noStrike" noProof="0" dirty="0">
                          <a:solidFill>
                            <a:srgbClr val="4472C4"/>
                          </a:solidFill>
                          <a:effectLst/>
                          <a:latin typeface="Calibri" panose="020F0502020204030204" pitchFamily="34" charset="0"/>
                        </a:rPr>
                        <a:t>123</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hMerge="1">
                  <a:txBody>
                    <a:bodyPr/>
                    <a:lstStyle/>
                    <a:p>
                      <a:pPr algn="ctr" fontAlgn="ctr">
                        <a:buNone/>
                      </a:pPr>
                      <a:r>
                        <a:rPr lang="it-IT" sz="1800" b="1" i="0" u="none" strike="noStrike" dirty="0">
                          <a:solidFill>
                            <a:srgbClr val="4472C4"/>
                          </a:solidFill>
                          <a:effectLst/>
                          <a:latin typeface="Calibri" panose="020F0502020204030204" pitchFamily="34" charset="0"/>
                        </a:rPr>
                        <a:t>11</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ctr">
                        <a:buNone/>
                      </a:pPr>
                      <a:r>
                        <a:rPr lang="en-GB" sz="1800" b="1" i="0" u="none" strike="noStrike" noProof="0" dirty="0">
                          <a:solidFill>
                            <a:srgbClr val="4472C4"/>
                          </a:solidFill>
                          <a:effectLst/>
                          <a:latin typeface="Calibri" panose="020F0502020204030204" pitchFamily="34" charset="0"/>
                        </a:rPr>
                        <a:t>11</a:t>
                      </a:r>
                    </a:p>
                  </a:txBody>
                  <a:tcPr marL="6000" marR="6000" marT="60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w="635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527861895"/>
                  </a:ext>
                </a:extLst>
              </a:tr>
              <a:tr h="154215">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w="6350" cap="flat" cmpd="sng" algn="ctr">
                      <a:solidFill>
                        <a:srgbClr val="000000"/>
                      </a:solidFill>
                      <a:prstDash val="solid"/>
                      <a:round/>
                      <a:headEnd type="none" w="med" len="med"/>
                      <a:tailEnd type="none" w="med" len="med"/>
                    </a:lnT>
                    <a:lnB>
                      <a:noFill/>
                    </a:lnB>
                    <a:noFill/>
                  </a:tcPr>
                </a:tc>
                <a:tc gridSpan="2">
                  <a:txBody>
                    <a:bodyPr/>
                    <a:lstStyle/>
                    <a:p>
                      <a:pPr algn="l" fontAlgn="b">
                        <a:buNone/>
                      </a:pPr>
                      <a:endParaRPr lang="it-IT" sz="1000" b="0" i="0" u="none" strike="noStrike" dirty="0">
                        <a:solidFill>
                          <a:srgbClr val="000000"/>
                        </a:solidFill>
                        <a:effectLst/>
                        <a:latin typeface="Calibri" panose="020F0502020204030204" pitchFamily="34" charset="0"/>
                      </a:endParaRPr>
                    </a:p>
                  </a:txBody>
                  <a:tcPr marL="6000" marR="6000" marT="6000" marB="0" anchor="b">
                    <a:lnL>
                      <a:noFill/>
                    </a:lnL>
                    <a:lnR>
                      <a:noFill/>
                    </a:lnR>
                    <a:lnT w="6350" cap="flat" cmpd="sng" algn="ctr">
                      <a:solidFill>
                        <a:srgbClr val="000000"/>
                      </a:solidFill>
                      <a:prstDash val="solid"/>
                      <a:round/>
                      <a:headEnd type="none" w="med" len="med"/>
                      <a:tailEnd type="none" w="med" len="med"/>
                    </a:lnT>
                    <a:lnB>
                      <a:noFill/>
                    </a:lnB>
                    <a:noFill/>
                  </a:tcPr>
                </a:tc>
                <a:tc hMerge="1">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it-IT" sz="1000" b="0" i="0" u="none" strike="noStrike" dirty="0">
                        <a:solidFill>
                          <a:srgbClr val="000000"/>
                        </a:solidFill>
                        <a:effectLst/>
                        <a:latin typeface="Calibri" panose="020F0502020204030204" pitchFamily="34" charset="0"/>
                      </a:endParaRPr>
                    </a:p>
                  </a:txBody>
                  <a:tcPr marL="6000" marR="6000" marT="600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w="6350" cap="flat" cmpd="sng" algn="ctr">
                      <a:solidFill>
                        <a:srgbClr val="000000"/>
                      </a:solidFill>
                      <a:prstDash val="solid"/>
                      <a:round/>
                      <a:headEnd type="none" w="med" len="med"/>
                      <a:tailEnd type="none" w="med" len="med"/>
                    </a:lnT>
                    <a:lnB>
                      <a:noFill/>
                    </a:lnB>
                    <a:noFill/>
                  </a:tcPr>
                </a:tc>
                <a:tc gridSpan="2">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w="6350" cap="flat" cmpd="sng" algn="ctr">
                      <a:solidFill>
                        <a:srgbClr val="000000"/>
                      </a:solidFill>
                      <a:prstDash val="solid"/>
                      <a:round/>
                      <a:headEnd type="none" w="med" len="med"/>
                      <a:tailEnd type="none" w="med" len="med"/>
                    </a:lnT>
                    <a:lnB>
                      <a:noFill/>
                    </a:lnB>
                    <a:noFill/>
                  </a:tcPr>
                </a:tc>
                <a:tc hMerge="1">
                  <a:txBody>
                    <a:bodyPr/>
                    <a:lstStyle/>
                    <a:p>
                      <a:pPr algn="l" fontAlgn="b">
                        <a:buNone/>
                      </a:pPr>
                      <a:endParaRPr lang="it-IT" sz="1000" b="0" i="0" u="none" strike="noStrike">
                        <a:solidFill>
                          <a:srgbClr val="000000"/>
                        </a:solidFill>
                        <a:effectLst/>
                        <a:latin typeface="Calibri" panose="020F0502020204030204" pitchFamily="34" charset="0"/>
                      </a:endParaRPr>
                    </a:p>
                  </a:txBody>
                  <a:tcPr marL="6000" marR="6000" marT="600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it-IT" sz="1000" b="0" i="0" u="none" strike="noStrike" dirty="0">
                        <a:solidFill>
                          <a:srgbClr val="000000"/>
                        </a:solidFill>
                        <a:effectLst/>
                        <a:latin typeface="Calibri" panose="020F0502020204030204" pitchFamily="34" charset="0"/>
                      </a:endParaRPr>
                    </a:p>
                  </a:txBody>
                  <a:tcPr marL="6000" marR="6000" marT="600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it-IT" sz="1000" b="0" i="0" u="none" strike="noStrike" dirty="0">
                        <a:solidFill>
                          <a:srgbClr val="000000"/>
                        </a:solidFill>
                        <a:effectLst/>
                        <a:latin typeface="Calibri" panose="020F0502020204030204" pitchFamily="34" charset="0"/>
                      </a:endParaRPr>
                    </a:p>
                  </a:txBody>
                  <a:tcPr marL="6000" marR="6000" marT="6000" marB="0" anchor="b">
                    <a:lnL>
                      <a:noFill/>
                    </a:lnL>
                    <a:lnR>
                      <a:noFill/>
                    </a:lnR>
                    <a:lnT>
                      <a:noFill/>
                    </a:lnT>
                    <a:lnB>
                      <a:noFill/>
                    </a:lnB>
                    <a:noFill/>
                  </a:tcPr>
                </a:tc>
                <a:extLst>
                  <a:ext uri="{0D108BD9-81ED-4DB2-BD59-A6C34878D82A}">
                    <a16:rowId xmlns:a16="http://schemas.microsoft.com/office/drawing/2014/main" val="810265478"/>
                  </a:ext>
                </a:extLst>
              </a:tr>
            </a:tbl>
          </a:graphicData>
        </a:graphic>
      </p:graphicFrame>
      <p:sp>
        <p:nvSpPr>
          <p:cNvPr id="6" name="CasellaDiTesto 5">
            <a:extLst>
              <a:ext uri="{FF2B5EF4-FFF2-40B4-BE49-F238E27FC236}">
                <a16:creationId xmlns:a16="http://schemas.microsoft.com/office/drawing/2014/main" id="{6B1B9280-7C90-1ADA-0B1A-41E3BA2245B2}"/>
              </a:ext>
            </a:extLst>
          </p:cNvPr>
          <p:cNvSpPr txBox="1"/>
          <p:nvPr/>
        </p:nvSpPr>
        <p:spPr>
          <a:xfrm>
            <a:off x="3182573" y="508303"/>
            <a:ext cx="6050373" cy="646331"/>
          </a:xfrm>
          <a:prstGeom prst="rect">
            <a:avLst/>
          </a:prstGeom>
          <a:noFill/>
        </p:spPr>
        <p:txBody>
          <a:bodyPr wrap="square">
            <a:spAutoFit/>
          </a:bodyPr>
          <a:lstStyle/>
          <a:p>
            <a:r>
              <a:rPr kumimoji="0" lang="it-IT" sz="3600" b="1" i="0" u="none" strike="noStrike" kern="1200" cap="none" spc="0" normalizeH="0" baseline="0" noProof="0" dirty="0">
                <a:ln w="3175" cmpd="sng">
                  <a:noFill/>
                </a:ln>
                <a:solidFill>
                  <a:srgbClr val="297FD5"/>
                </a:solidFill>
                <a:effectLst/>
                <a:uLnTx/>
                <a:uFillTx/>
                <a:latin typeface="Garamond" panose="02020404030301010803"/>
                <a:ea typeface="+mj-ea"/>
                <a:cs typeface="+mj-cs"/>
              </a:rPr>
              <a:t>    </a:t>
            </a:r>
            <a:r>
              <a:rPr kumimoji="0" lang="en-GB" sz="3600" b="1" i="0" u="none" strike="noStrike" kern="1200" cap="none" spc="0" normalizeH="0" baseline="0" noProof="0" dirty="0">
                <a:ln w="3175" cmpd="sng">
                  <a:noFill/>
                </a:ln>
                <a:solidFill>
                  <a:srgbClr val="297FD5"/>
                </a:solidFill>
                <a:effectLst/>
                <a:uLnTx/>
                <a:uFillTx/>
                <a:latin typeface="Garamond" panose="02020404030301010803"/>
                <a:ea typeface="+mj-ea"/>
                <a:cs typeface="+mj-cs"/>
              </a:rPr>
              <a:t>Using engaging tools </a:t>
            </a:r>
            <a:r>
              <a:rPr kumimoji="0" lang="it-IT" sz="3600" b="1" i="0" u="none" strike="noStrike" kern="1200" cap="none" spc="0" normalizeH="0" baseline="0" noProof="0" dirty="0">
                <a:ln w="3175" cmpd="sng">
                  <a:noFill/>
                </a:ln>
                <a:solidFill>
                  <a:srgbClr val="297FD5"/>
                </a:solidFill>
                <a:effectLst/>
                <a:uLnTx/>
                <a:uFillTx/>
                <a:latin typeface="Garamond" panose="02020404030301010803"/>
                <a:ea typeface="+mj-ea"/>
                <a:cs typeface="+mj-cs"/>
              </a:rPr>
              <a:t>…</a:t>
            </a:r>
          </a:p>
        </p:txBody>
      </p:sp>
      <p:sp>
        <p:nvSpPr>
          <p:cNvPr id="8" name="Ovale 7">
            <a:extLst>
              <a:ext uri="{FF2B5EF4-FFF2-40B4-BE49-F238E27FC236}">
                <a16:creationId xmlns:a16="http://schemas.microsoft.com/office/drawing/2014/main" id="{996D9F76-2B12-AA7F-4D2C-80DCC678B770}"/>
              </a:ext>
            </a:extLst>
          </p:cNvPr>
          <p:cNvSpPr/>
          <p:nvPr/>
        </p:nvSpPr>
        <p:spPr>
          <a:xfrm>
            <a:off x="3101929" y="508303"/>
            <a:ext cx="5747431" cy="64633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Ovale 8">
            <a:extLst>
              <a:ext uri="{FF2B5EF4-FFF2-40B4-BE49-F238E27FC236}">
                <a16:creationId xmlns:a16="http://schemas.microsoft.com/office/drawing/2014/main" id="{2FAB5B41-43F9-2E38-5203-E07E6E4E8BD0}"/>
              </a:ext>
            </a:extLst>
          </p:cNvPr>
          <p:cNvSpPr/>
          <p:nvPr/>
        </p:nvSpPr>
        <p:spPr>
          <a:xfrm>
            <a:off x="4253078" y="5902959"/>
            <a:ext cx="725322" cy="44673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Ovale 9">
            <a:extLst>
              <a:ext uri="{FF2B5EF4-FFF2-40B4-BE49-F238E27FC236}">
                <a16:creationId xmlns:a16="http://schemas.microsoft.com/office/drawing/2014/main" id="{B27AC4ED-E3D8-A41A-4D1A-00FBCEE549A2}"/>
              </a:ext>
            </a:extLst>
          </p:cNvPr>
          <p:cNvSpPr/>
          <p:nvPr/>
        </p:nvSpPr>
        <p:spPr>
          <a:xfrm>
            <a:off x="5126838" y="5902958"/>
            <a:ext cx="725322" cy="44673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Ovale 10">
            <a:extLst>
              <a:ext uri="{FF2B5EF4-FFF2-40B4-BE49-F238E27FC236}">
                <a16:creationId xmlns:a16="http://schemas.microsoft.com/office/drawing/2014/main" id="{F7212D28-3496-B06B-7837-11F0E37A3E79}"/>
              </a:ext>
            </a:extLst>
          </p:cNvPr>
          <p:cNvSpPr/>
          <p:nvPr/>
        </p:nvSpPr>
        <p:spPr>
          <a:xfrm>
            <a:off x="5975644" y="1455433"/>
            <a:ext cx="725322" cy="44673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Ovale 11">
            <a:extLst>
              <a:ext uri="{FF2B5EF4-FFF2-40B4-BE49-F238E27FC236}">
                <a16:creationId xmlns:a16="http://schemas.microsoft.com/office/drawing/2014/main" id="{BDB3D8AD-B4E0-086C-BB26-4DF82AF7BC71}"/>
              </a:ext>
            </a:extLst>
          </p:cNvPr>
          <p:cNvSpPr/>
          <p:nvPr/>
        </p:nvSpPr>
        <p:spPr>
          <a:xfrm>
            <a:off x="6700966" y="1455433"/>
            <a:ext cx="614234" cy="44673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Ovale 12">
            <a:extLst>
              <a:ext uri="{FF2B5EF4-FFF2-40B4-BE49-F238E27FC236}">
                <a16:creationId xmlns:a16="http://schemas.microsoft.com/office/drawing/2014/main" id="{EA2CF265-FC19-E599-F89A-F6A5A42AC887}"/>
              </a:ext>
            </a:extLst>
          </p:cNvPr>
          <p:cNvSpPr/>
          <p:nvPr/>
        </p:nvSpPr>
        <p:spPr>
          <a:xfrm>
            <a:off x="6700966" y="5923124"/>
            <a:ext cx="614234" cy="44673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Ovale 13">
            <a:extLst>
              <a:ext uri="{FF2B5EF4-FFF2-40B4-BE49-F238E27FC236}">
                <a16:creationId xmlns:a16="http://schemas.microsoft.com/office/drawing/2014/main" id="{FB292ED6-1EAD-E7CE-F373-DDDC64CD809D}"/>
              </a:ext>
            </a:extLst>
          </p:cNvPr>
          <p:cNvSpPr/>
          <p:nvPr/>
        </p:nvSpPr>
        <p:spPr>
          <a:xfrm>
            <a:off x="7315201" y="1455432"/>
            <a:ext cx="1005840" cy="44673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Ovale 14">
            <a:extLst>
              <a:ext uri="{FF2B5EF4-FFF2-40B4-BE49-F238E27FC236}">
                <a16:creationId xmlns:a16="http://schemas.microsoft.com/office/drawing/2014/main" id="{BB604D41-8314-B84D-7CFE-61B57A889732}"/>
              </a:ext>
            </a:extLst>
          </p:cNvPr>
          <p:cNvSpPr/>
          <p:nvPr/>
        </p:nvSpPr>
        <p:spPr>
          <a:xfrm>
            <a:off x="7426288" y="5890244"/>
            <a:ext cx="725322" cy="44673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Ovale 15">
            <a:extLst>
              <a:ext uri="{FF2B5EF4-FFF2-40B4-BE49-F238E27FC236}">
                <a16:creationId xmlns:a16="http://schemas.microsoft.com/office/drawing/2014/main" id="{5CF4373D-875A-731B-1A7A-BA8FAD6DBA66}"/>
              </a:ext>
            </a:extLst>
          </p:cNvPr>
          <p:cNvSpPr/>
          <p:nvPr/>
        </p:nvSpPr>
        <p:spPr>
          <a:xfrm>
            <a:off x="8849360" y="1428706"/>
            <a:ext cx="1747520" cy="44673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Ovale 16">
            <a:extLst>
              <a:ext uri="{FF2B5EF4-FFF2-40B4-BE49-F238E27FC236}">
                <a16:creationId xmlns:a16="http://schemas.microsoft.com/office/drawing/2014/main" id="{78D35308-9194-A1EC-4A31-A8832CD6E608}"/>
              </a:ext>
            </a:extLst>
          </p:cNvPr>
          <p:cNvSpPr/>
          <p:nvPr/>
        </p:nvSpPr>
        <p:spPr>
          <a:xfrm>
            <a:off x="9000416" y="5852256"/>
            <a:ext cx="1372944" cy="44673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752655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1000"/>
                                        <p:tgtEl>
                                          <p:spTgt spid="13"/>
                                        </p:tgtEl>
                                      </p:cBhvr>
                                    </p:animEffect>
                                    <p:anim calcmode="lin" valueType="num">
                                      <p:cBhvr>
                                        <p:cTn id="57" dur="1000" fill="hold"/>
                                        <p:tgtEl>
                                          <p:spTgt spid="13"/>
                                        </p:tgtEl>
                                        <p:attrNameLst>
                                          <p:attrName>ppt_x</p:attrName>
                                        </p:attrNameLst>
                                      </p:cBhvr>
                                      <p:tavLst>
                                        <p:tav tm="0">
                                          <p:val>
                                            <p:strVal val="#ppt_x"/>
                                          </p:val>
                                        </p:tav>
                                        <p:tav tm="100000">
                                          <p:val>
                                            <p:strVal val="#ppt_x"/>
                                          </p:val>
                                        </p:tav>
                                      </p:tavLst>
                                    </p:anim>
                                    <p:anim calcmode="lin" valueType="num">
                                      <p:cBhvr>
                                        <p:cTn id="5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1000"/>
                                        <p:tgtEl>
                                          <p:spTgt spid="14"/>
                                        </p:tgtEl>
                                      </p:cBhvr>
                                    </p:animEffect>
                                    <p:anim calcmode="lin" valueType="num">
                                      <p:cBhvr>
                                        <p:cTn id="64" dur="1000" fill="hold"/>
                                        <p:tgtEl>
                                          <p:spTgt spid="14"/>
                                        </p:tgtEl>
                                        <p:attrNameLst>
                                          <p:attrName>ppt_x</p:attrName>
                                        </p:attrNameLst>
                                      </p:cBhvr>
                                      <p:tavLst>
                                        <p:tav tm="0">
                                          <p:val>
                                            <p:strVal val="#ppt_x"/>
                                          </p:val>
                                        </p:tav>
                                        <p:tav tm="100000">
                                          <p:val>
                                            <p:strVal val="#ppt_x"/>
                                          </p:val>
                                        </p:tav>
                                      </p:tavLst>
                                    </p:anim>
                                    <p:anim calcmode="lin" valueType="num">
                                      <p:cBhvr>
                                        <p:cTn id="6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1000"/>
                                        <p:tgtEl>
                                          <p:spTgt spid="15"/>
                                        </p:tgtEl>
                                      </p:cBhvr>
                                    </p:animEffect>
                                    <p:anim calcmode="lin" valueType="num">
                                      <p:cBhvr>
                                        <p:cTn id="71" dur="1000" fill="hold"/>
                                        <p:tgtEl>
                                          <p:spTgt spid="15"/>
                                        </p:tgtEl>
                                        <p:attrNameLst>
                                          <p:attrName>ppt_x</p:attrName>
                                        </p:attrNameLst>
                                      </p:cBhvr>
                                      <p:tavLst>
                                        <p:tav tm="0">
                                          <p:val>
                                            <p:strVal val="#ppt_x"/>
                                          </p:val>
                                        </p:tav>
                                        <p:tav tm="100000">
                                          <p:val>
                                            <p:strVal val="#ppt_x"/>
                                          </p:val>
                                        </p:tav>
                                      </p:tavLst>
                                    </p:anim>
                                    <p:anim calcmode="lin" valueType="num">
                                      <p:cBhvr>
                                        <p:cTn id="7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1000"/>
                                        <p:tgtEl>
                                          <p:spTgt spid="16"/>
                                        </p:tgtEl>
                                      </p:cBhvr>
                                    </p:animEffect>
                                    <p:anim calcmode="lin" valueType="num">
                                      <p:cBhvr>
                                        <p:cTn id="78" dur="1000" fill="hold"/>
                                        <p:tgtEl>
                                          <p:spTgt spid="16"/>
                                        </p:tgtEl>
                                        <p:attrNameLst>
                                          <p:attrName>ppt_x</p:attrName>
                                        </p:attrNameLst>
                                      </p:cBhvr>
                                      <p:tavLst>
                                        <p:tav tm="0">
                                          <p:val>
                                            <p:strVal val="#ppt_x"/>
                                          </p:val>
                                        </p:tav>
                                        <p:tav tm="100000">
                                          <p:val>
                                            <p:strVal val="#ppt_x"/>
                                          </p:val>
                                        </p:tav>
                                      </p:tavLst>
                                    </p:anim>
                                    <p:anim calcmode="lin" valueType="num">
                                      <p:cBhvr>
                                        <p:cTn id="7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fade">
                                      <p:cBhvr>
                                        <p:cTn id="84" dur="1000"/>
                                        <p:tgtEl>
                                          <p:spTgt spid="17"/>
                                        </p:tgtEl>
                                      </p:cBhvr>
                                    </p:animEffect>
                                    <p:anim calcmode="lin" valueType="num">
                                      <p:cBhvr>
                                        <p:cTn id="85" dur="1000" fill="hold"/>
                                        <p:tgtEl>
                                          <p:spTgt spid="17"/>
                                        </p:tgtEl>
                                        <p:attrNameLst>
                                          <p:attrName>ppt_x</p:attrName>
                                        </p:attrNameLst>
                                      </p:cBhvr>
                                      <p:tavLst>
                                        <p:tav tm="0">
                                          <p:val>
                                            <p:strVal val="#ppt_x"/>
                                          </p:val>
                                        </p:tav>
                                        <p:tav tm="100000">
                                          <p:val>
                                            <p:strVal val="#ppt_x"/>
                                          </p:val>
                                        </p:tav>
                                      </p:tavLst>
                                    </p:anim>
                                    <p:anim calcmode="lin" valueType="num">
                                      <p:cBhvr>
                                        <p:cTn id="8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7A8A1-C994-B0B4-F4F4-144A5417E33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26C041B9-3D87-D4A9-82EB-0E003902FB23}"/>
              </a:ext>
            </a:extLst>
          </p:cNvPr>
          <p:cNvSpPr>
            <a:spLocks noGrp="1"/>
          </p:cNvSpPr>
          <p:nvPr>
            <p:ph type="title"/>
          </p:nvPr>
        </p:nvSpPr>
        <p:spPr/>
        <p:txBody>
          <a:bodyPr/>
          <a:lstStyle/>
          <a:p>
            <a:r>
              <a:rPr lang="en-US" b="1" dirty="0">
                <a:solidFill>
                  <a:schemeClr val="accent3"/>
                </a:solidFill>
              </a:rPr>
              <a:t>Using visual and engaging tools…</a:t>
            </a:r>
            <a:endParaRPr lang="it-IT" b="1" dirty="0">
              <a:solidFill>
                <a:schemeClr val="accent3"/>
              </a:solidFill>
            </a:endParaRPr>
          </a:p>
        </p:txBody>
      </p:sp>
      <p:sp>
        <p:nvSpPr>
          <p:cNvPr id="3" name="Segnaposto contenuto 2">
            <a:extLst>
              <a:ext uri="{FF2B5EF4-FFF2-40B4-BE49-F238E27FC236}">
                <a16:creationId xmlns:a16="http://schemas.microsoft.com/office/drawing/2014/main" id="{611F0FCA-78BE-D101-F1A0-F892F2D74C04}"/>
              </a:ext>
            </a:extLst>
          </p:cNvPr>
          <p:cNvSpPr>
            <a:spLocks noGrp="1"/>
          </p:cNvSpPr>
          <p:nvPr>
            <p:ph idx="1"/>
          </p:nvPr>
        </p:nvSpPr>
        <p:spPr/>
        <p:txBody>
          <a:bodyPr>
            <a:normAutofit/>
          </a:bodyPr>
          <a:lstStyle/>
          <a:p>
            <a:r>
              <a:rPr lang="en-US" dirty="0"/>
              <a:t>Between 2025 and early 2026, we used the new tools in a total of 18 sessions: nearly 200 people (including professionals, residents and students) used the family member cards; more than 40 professionals and residents used the network; and 15 listened to part of the podcast before working on the network.</a:t>
            </a:r>
          </a:p>
          <a:p>
            <a:r>
              <a:rPr lang="en-US" dirty="0"/>
              <a:t>The podcast was recommended as further listening on many occasions, and at one awareness-raising session it was used as an ice-breaker, leading to a great deal of emotional engagement.</a:t>
            </a:r>
          </a:p>
        </p:txBody>
      </p:sp>
    </p:spTree>
    <p:extLst>
      <p:ext uri="{BB962C8B-B14F-4D97-AF65-F5344CB8AC3E}">
        <p14:creationId xmlns:p14="http://schemas.microsoft.com/office/powerpoint/2010/main" val="42649598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93519-0BBF-3422-57C0-1084C2D0A22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1360FAFC-C93B-9825-F32F-0D395E3CDD22}"/>
              </a:ext>
            </a:extLst>
          </p:cNvPr>
          <p:cNvSpPr>
            <a:spLocks noGrp="1"/>
          </p:cNvSpPr>
          <p:nvPr>
            <p:ph type="title"/>
          </p:nvPr>
        </p:nvSpPr>
        <p:spPr>
          <a:xfrm>
            <a:off x="1297779" y="698500"/>
            <a:ext cx="9601196" cy="1130299"/>
          </a:xfrm>
        </p:spPr>
        <p:txBody>
          <a:bodyPr>
            <a:normAutofit/>
          </a:bodyPr>
          <a:lstStyle/>
          <a:p>
            <a:r>
              <a:rPr lang="en-GB" sz="4000" b="1" dirty="0">
                <a:solidFill>
                  <a:schemeClr val="accent3"/>
                </a:solidFill>
              </a:rPr>
              <a:t>A SWOT analysis of the new tools</a:t>
            </a:r>
            <a:endParaRPr lang="it-IT" sz="4000" dirty="0"/>
          </a:p>
        </p:txBody>
      </p:sp>
      <p:sp>
        <p:nvSpPr>
          <p:cNvPr id="3" name="Segnaposto testo 2">
            <a:extLst>
              <a:ext uri="{FF2B5EF4-FFF2-40B4-BE49-F238E27FC236}">
                <a16:creationId xmlns:a16="http://schemas.microsoft.com/office/drawing/2014/main" id="{E2AB634C-E38F-D3C6-3E5A-D2A0871615DD}"/>
              </a:ext>
            </a:extLst>
          </p:cNvPr>
          <p:cNvSpPr>
            <a:spLocks noGrp="1"/>
          </p:cNvSpPr>
          <p:nvPr>
            <p:ph type="body" idx="1"/>
          </p:nvPr>
        </p:nvSpPr>
        <p:spPr>
          <a:xfrm>
            <a:off x="1377696" y="1790567"/>
            <a:ext cx="4718304" cy="576262"/>
          </a:xfrm>
        </p:spPr>
        <p:txBody>
          <a:bodyPr/>
          <a:lstStyle/>
          <a:p>
            <a:r>
              <a:rPr kumimoji="0" lang="en-GB" sz="3600" b="1" i="0" u="none" strike="noStrike" kern="1200" cap="none" spc="0" normalizeH="0" baseline="0" noProof="0" dirty="0">
                <a:ln w="3175" cmpd="sng">
                  <a:noFill/>
                </a:ln>
                <a:solidFill>
                  <a:srgbClr val="297FD5"/>
                </a:solidFill>
                <a:effectLst/>
                <a:uLnTx/>
                <a:uFillTx/>
                <a:latin typeface="Garamond" panose="02020404030301010803"/>
                <a:ea typeface="+mj-ea"/>
                <a:cs typeface="+mj-cs"/>
              </a:rPr>
              <a:t>Strengths</a:t>
            </a:r>
            <a:endParaRPr lang="it-IT" sz="2000" dirty="0"/>
          </a:p>
        </p:txBody>
      </p:sp>
      <p:sp>
        <p:nvSpPr>
          <p:cNvPr id="4" name="Segnaposto contenuto 3">
            <a:extLst>
              <a:ext uri="{FF2B5EF4-FFF2-40B4-BE49-F238E27FC236}">
                <a16:creationId xmlns:a16="http://schemas.microsoft.com/office/drawing/2014/main" id="{E97B0A54-10EB-2F2F-50A1-EFE0EFC7DDAA}"/>
              </a:ext>
            </a:extLst>
          </p:cNvPr>
          <p:cNvSpPr>
            <a:spLocks noGrp="1"/>
          </p:cNvSpPr>
          <p:nvPr>
            <p:ph sz="half" idx="2"/>
          </p:nvPr>
        </p:nvSpPr>
        <p:spPr>
          <a:xfrm>
            <a:off x="1193396" y="2494491"/>
            <a:ext cx="4902604" cy="3424238"/>
          </a:xfrm>
        </p:spPr>
        <p:txBody>
          <a:bodyPr>
            <a:noAutofit/>
          </a:bodyPr>
          <a:lstStyle/>
          <a:p>
            <a:r>
              <a:rPr kumimoji="0" lang="en-US" sz="2000" b="1" i="0" u="none" strike="noStrike" kern="1200" cap="none" spc="0" normalizeH="0" baseline="0" noProof="0" dirty="0">
                <a:ln>
                  <a:noFill/>
                </a:ln>
                <a:solidFill>
                  <a:schemeClr val="accent3">
                    <a:lumMod val="75000"/>
                  </a:schemeClr>
                </a:solidFill>
                <a:effectLst/>
                <a:uLnTx/>
                <a:uFillTx/>
                <a:latin typeface="Garamond" panose="02020404030301010803"/>
                <a:ea typeface="+mn-ea"/>
                <a:cs typeface="+mn-cs"/>
              </a:rPr>
              <a:t>Focus on family members rather than on gambling,</a:t>
            </a:r>
            <a:r>
              <a:rPr kumimoji="0" lang="en-US" sz="2000"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rPr>
              <a:t> and </a:t>
            </a:r>
            <a:r>
              <a:rPr kumimoji="0" lang="en-US" sz="2000" b="1" i="0" u="none" strike="noStrike" kern="1200" cap="none" spc="0" normalizeH="0" baseline="0" noProof="0" dirty="0">
                <a:ln>
                  <a:noFill/>
                </a:ln>
                <a:solidFill>
                  <a:schemeClr val="accent3">
                    <a:lumMod val="75000"/>
                  </a:schemeClr>
                </a:solidFill>
                <a:effectLst/>
                <a:uLnTx/>
                <a:uFillTx/>
                <a:latin typeface="Garamond" panose="02020404030301010803"/>
                <a:ea typeface="+mn-ea"/>
                <a:cs typeface="+mn-cs"/>
              </a:rPr>
              <a:t>on relationships rather than on problem</a:t>
            </a:r>
            <a:r>
              <a:rPr kumimoji="0" lang="en-US" sz="2000"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rPr>
              <a:t>. </a:t>
            </a:r>
            <a:r>
              <a:rPr kumimoji="0" lang="en-US" sz="2000" b="1" i="0" u="none" strike="noStrike" kern="1200" cap="none" spc="0" normalizeH="0" baseline="0" noProof="0" dirty="0">
                <a:ln>
                  <a:noFill/>
                </a:ln>
                <a:solidFill>
                  <a:schemeClr val="accent3">
                    <a:lumMod val="75000"/>
                  </a:schemeClr>
                </a:solidFill>
                <a:effectLst/>
                <a:uLnTx/>
                <a:uFillTx/>
                <a:latin typeface="Garamond" panose="02020404030301010803"/>
                <a:ea typeface="+mn-ea"/>
                <a:cs typeface="+mn-cs"/>
              </a:rPr>
              <a:t>People feel competent</a:t>
            </a:r>
            <a:endParaRPr kumimoji="0" lang="en-US" sz="2000"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endParaRPr>
          </a:p>
          <a:p>
            <a:r>
              <a:rPr lang="en-US" sz="2000" b="1" dirty="0">
                <a:solidFill>
                  <a:schemeClr val="accent3">
                    <a:lumMod val="75000"/>
                  </a:schemeClr>
                </a:solidFill>
                <a:latin typeface="Garamond" panose="02020404030301010803"/>
              </a:rPr>
              <a:t>Engagement</a:t>
            </a:r>
            <a:r>
              <a:rPr lang="en-US" sz="2000" dirty="0">
                <a:solidFill>
                  <a:prstClr val="black">
                    <a:lumMod val="85000"/>
                    <a:lumOff val="15000"/>
                  </a:prstClr>
                </a:solidFill>
                <a:latin typeface="Garamond" panose="02020404030301010803"/>
              </a:rPr>
              <a:t> </a:t>
            </a:r>
            <a:endParaRPr kumimoji="0" lang="en-US" sz="2000"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endParaRPr>
          </a:p>
          <a:p>
            <a:r>
              <a:rPr kumimoji="0" lang="en-US" sz="2000" b="1" i="0" u="none" strike="noStrike" kern="1200" cap="none" spc="0" normalizeH="0" baseline="0" noProof="0" dirty="0">
                <a:ln>
                  <a:noFill/>
                </a:ln>
                <a:solidFill>
                  <a:schemeClr val="accent3">
                    <a:lumMod val="75000"/>
                  </a:schemeClr>
                </a:solidFill>
                <a:effectLst/>
                <a:uLnTx/>
                <a:uFillTx/>
                <a:latin typeface="Garamond" panose="02020404030301010803"/>
                <a:ea typeface="+mn-ea"/>
                <a:cs typeface="+mn-cs"/>
              </a:rPr>
              <a:t>Network tool arose from questions posed by participants</a:t>
            </a:r>
            <a:endParaRPr kumimoji="0" lang="en-US" sz="2000"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endParaRPr>
          </a:p>
          <a:p>
            <a:r>
              <a:rPr kumimoji="0" lang="en-US" sz="2000" b="1" i="0" u="none" strike="noStrike" kern="1200" cap="none" spc="0" normalizeH="0" baseline="0" noProof="0" dirty="0">
                <a:ln>
                  <a:noFill/>
                </a:ln>
                <a:solidFill>
                  <a:schemeClr val="accent3">
                    <a:lumMod val="75000"/>
                  </a:schemeClr>
                </a:solidFill>
                <a:effectLst/>
                <a:uLnTx/>
                <a:uFillTx/>
                <a:latin typeface="Garamond" panose="02020404030301010803"/>
                <a:ea typeface="+mn-ea"/>
                <a:cs typeface="+mn-cs"/>
              </a:rPr>
              <a:t>Podcast</a:t>
            </a:r>
            <a:r>
              <a:rPr kumimoji="0" lang="en-US" sz="2000"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rPr>
              <a:t> has great potential </a:t>
            </a:r>
          </a:p>
          <a:p>
            <a:r>
              <a:rPr kumimoji="0" lang="en-US" sz="2000" b="1" i="0" u="none" strike="noStrike" kern="1200" cap="none" spc="0" normalizeH="0" baseline="0" noProof="0" dirty="0">
                <a:ln>
                  <a:noFill/>
                </a:ln>
                <a:solidFill>
                  <a:schemeClr val="accent3">
                    <a:lumMod val="75000"/>
                  </a:schemeClr>
                </a:solidFill>
                <a:effectLst/>
                <a:uLnTx/>
                <a:uFillTx/>
                <a:latin typeface="Garamond" panose="02020404030301010803"/>
                <a:ea typeface="+mn-ea"/>
                <a:cs typeface="+mn-cs"/>
              </a:rPr>
              <a:t>Shared methodology for the team</a:t>
            </a:r>
          </a:p>
        </p:txBody>
      </p:sp>
      <p:sp>
        <p:nvSpPr>
          <p:cNvPr id="5" name="Segnaposto testo 4">
            <a:extLst>
              <a:ext uri="{FF2B5EF4-FFF2-40B4-BE49-F238E27FC236}">
                <a16:creationId xmlns:a16="http://schemas.microsoft.com/office/drawing/2014/main" id="{6B139512-63B4-9588-F5DD-09B2C133B79C}"/>
              </a:ext>
            </a:extLst>
          </p:cNvPr>
          <p:cNvSpPr>
            <a:spLocks noGrp="1"/>
          </p:cNvSpPr>
          <p:nvPr>
            <p:ph type="body" sz="quarter" idx="3"/>
          </p:nvPr>
        </p:nvSpPr>
        <p:spPr>
          <a:xfrm>
            <a:off x="7104023" y="1856546"/>
            <a:ext cx="3022601" cy="576262"/>
          </a:xfrm>
        </p:spPr>
        <p:txBody>
          <a:bodyPr/>
          <a:lstStyle/>
          <a:p>
            <a:r>
              <a:rPr kumimoji="0" lang="en-GB" sz="3600" b="1" i="0" u="none" strike="noStrike" kern="1200" cap="none" spc="0" normalizeH="0" baseline="0" noProof="0" dirty="0">
                <a:ln w="3175" cmpd="sng">
                  <a:noFill/>
                </a:ln>
                <a:solidFill>
                  <a:srgbClr val="297FD5"/>
                </a:solidFill>
                <a:effectLst/>
                <a:uLnTx/>
                <a:uFillTx/>
                <a:latin typeface="Garamond" panose="02020404030301010803"/>
                <a:ea typeface="+mj-ea"/>
                <a:cs typeface="+mj-cs"/>
              </a:rPr>
              <a:t>Weaknesses</a:t>
            </a:r>
            <a:endParaRPr lang="it-IT" sz="2000" dirty="0"/>
          </a:p>
        </p:txBody>
      </p:sp>
      <p:sp>
        <p:nvSpPr>
          <p:cNvPr id="6" name="Segnaposto contenuto 5">
            <a:extLst>
              <a:ext uri="{FF2B5EF4-FFF2-40B4-BE49-F238E27FC236}">
                <a16:creationId xmlns:a16="http://schemas.microsoft.com/office/drawing/2014/main" id="{EC2780F4-4D30-4EEE-E1D5-2599655CE069}"/>
              </a:ext>
            </a:extLst>
          </p:cNvPr>
          <p:cNvSpPr>
            <a:spLocks noGrp="1"/>
          </p:cNvSpPr>
          <p:nvPr>
            <p:ph sz="quarter" idx="4"/>
          </p:nvPr>
        </p:nvSpPr>
        <p:spPr>
          <a:xfrm>
            <a:off x="6932428" y="2570162"/>
            <a:ext cx="4243571" cy="3305705"/>
          </a:xfrm>
        </p:spPr>
        <p:txBody>
          <a:bodyPr>
            <a:normAutofit/>
          </a:bodyPr>
          <a:lstStyle/>
          <a:p>
            <a:r>
              <a:rPr kumimoji="0" lang="en-US" sz="2800" b="1" i="0" u="none" strike="noStrike" kern="1200" cap="none" spc="0" normalizeH="0" baseline="0" noProof="0" dirty="0">
                <a:ln>
                  <a:noFill/>
                </a:ln>
                <a:solidFill>
                  <a:schemeClr val="accent3">
                    <a:lumMod val="75000"/>
                  </a:schemeClr>
                </a:solidFill>
                <a:effectLst/>
                <a:uLnTx/>
                <a:uFillTx/>
                <a:latin typeface="Garamond" panose="02020404030301010803"/>
                <a:ea typeface="+mn-ea"/>
                <a:cs typeface="+mn-cs"/>
              </a:rPr>
              <a:t>Staff skills</a:t>
            </a:r>
            <a:r>
              <a:rPr kumimoji="0" lang="en-US" sz="2800"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rPr>
              <a:t> to </a:t>
            </a:r>
            <a:r>
              <a:rPr kumimoji="0" lang="en-US" sz="2800" b="1" i="0" u="none" strike="noStrike" kern="1200" cap="none" spc="0" normalizeH="0" baseline="0" noProof="0" dirty="0">
                <a:ln>
                  <a:noFill/>
                </a:ln>
                <a:solidFill>
                  <a:schemeClr val="accent3">
                    <a:lumMod val="75000"/>
                  </a:schemeClr>
                </a:solidFill>
                <a:effectLst/>
                <a:uLnTx/>
                <a:uFillTx/>
                <a:latin typeface="Garamond" panose="02020404030301010803"/>
                <a:ea typeface="+mn-ea"/>
                <a:cs typeface="+mn-cs"/>
              </a:rPr>
              <a:t>engage with different groups</a:t>
            </a:r>
          </a:p>
          <a:p>
            <a:r>
              <a:rPr lang="en-US" sz="2800" b="1" dirty="0">
                <a:solidFill>
                  <a:schemeClr val="accent3">
                    <a:lumMod val="75000"/>
                  </a:schemeClr>
                </a:solidFill>
                <a:latin typeface="Garamond" panose="02020404030301010803"/>
              </a:rPr>
              <a:t>Engagement </a:t>
            </a:r>
            <a:endParaRPr kumimoji="0" lang="en-US" sz="2800" b="1" i="0" u="none" strike="noStrike" kern="1200" cap="none" spc="0" normalizeH="0" baseline="0" noProof="0" dirty="0">
              <a:ln>
                <a:noFill/>
              </a:ln>
              <a:solidFill>
                <a:schemeClr val="accent3">
                  <a:lumMod val="75000"/>
                </a:schemeClr>
              </a:solidFill>
              <a:effectLst/>
              <a:uLnTx/>
              <a:uFillTx/>
              <a:latin typeface="Garamond" panose="02020404030301010803"/>
              <a:ea typeface="+mn-ea"/>
              <a:cs typeface="+mn-cs"/>
            </a:endParaRPr>
          </a:p>
          <a:p>
            <a:r>
              <a:rPr kumimoji="0" lang="en-US" sz="2800" b="1" i="0" u="none" strike="noStrike" kern="1200" cap="none" spc="0" normalizeH="0" baseline="0" noProof="0" dirty="0">
                <a:ln>
                  <a:noFill/>
                </a:ln>
                <a:solidFill>
                  <a:schemeClr val="accent3">
                    <a:lumMod val="75000"/>
                  </a:schemeClr>
                </a:solidFill>
                <a:effectLst/>
                <a:uLnTx/>
                <a:uFillTx/>
                <a:latin typeface="Garamond" panose="02020404030301010803"/>
                <a:ea typeface="+mn-ea"/>
                <a:cs typeface="+mn-cs"/>
              </a:rPr>
              <a:t>Still no way of tracking participants’ feedback</a:t>
            </a:r>
          </a:p>
          <a:p>
            <a:endParaRPr lang="it-IT" dirty="0"/>
          </a:p>
        </p:txBody>
      </p:sp>
    </p:spTree>
    <p:extLst>
      <p:ext uri="{BB962C8B-B14F-4D97-AF65-F5344CB8AC3E}">
        <p14:creationId xmlns:p14="http://schemas.microsoft.com/office/powerpoint/2010/main" val="42441869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11FAFB5-6D82-30CE-B769-3726FA628B45}"/>
              </a:ext>
            </a:extLst>
          </p:cNvPr>
          <p:cNvSpPr>
            <a:spLocks noGrp="1"/>
          </p:cNvSpPr>
          <p:nvPr>
            <p:ph type="title"/>
          </p:nvPr>
        </p:nvSpPr>
        <p:spPr>
          <a:xfrm>
            <a:off x="1297779" y="785018"/>
            <a:ext cx="9601196" cy="1100668"/>
          </a:xfrm>
        </p:spPr>
        <p:txBody>
          <a:bodyPr>
            <a:normAutofit/>
          </a:bodyPr>
          <a:lstStyle/>
          <a:p>
            <a:r>
              <a:rPr lang="en-GB" sz="4000" b="1" dirty="0">
                <a:solidFill>
                  <a:schemeClr val="accent3"/>
                </a:solidFill>
              </a:rPr>
              <a:t>A SWOT analysis of the new tools</a:t>
            </a:r>
            <a:endParaRPr lang="it-IT" sz="4000" dirty="0"/>
          </a:p>
        </p:txBody>
      </p:sp>
      <p:sp>
        <p:nvSpPr>
          <p:cNvPr id="3" name="Segnaposto testo 2">
            <a:extLst>
              <a:ext uri="{FF2B5EF4-FFF2-40B4-BE49-F238E27FC236}">
                <a16:creationId xmlns:a16="http://schemas.microsoft.com/office/drawing/2014/main" id="{2A42C6F3-8AC0-8B3F-9467-A6F23394A233}"/>
              </a:ext>
            </a:extLst>
          </p:cNvPr>
          <p:cNvSpPr>
            <a:spLocks noGrp="1"/>
          </p:cNvSpPr>
          <p:nvPr>
            <p:ph type="body" idx="1"/>
          </p:nvPr>
        </p:nvSpPr>
        <p:spPr>
          <a:xfrm>
            <a:off x="1377696" y="1885686"/>
            <a:ext cx="4718304" cy="576262"/>
          </a:xfrm>
        </p:spPr>
        <p:txBody>
          <a:bodyPr/>
          <a:lstStyle/>
          <a:p>
            <a:r>
              <a:rPr kumimoji="0" lang="en-GB" sz="3600" b="1" i="0" u="none" strike="noStrike" kern="1200" cap="none" spc="0" normalizeH="0" baseline="0" noProof="0" dirty="0">
                <a:ln w="3175" cmpd="sng">
                  <a:noFill/>
                </a:ln>
                <a:solidFill>
                  <a:srgbClr val="297FD5"/>
                </a:solidFill>
                <a:effectLst/>
                <a:uLnTx/>
                <a:uFillTx/>
                <a:latin typeface="Garamond" panose="02020404030301010803"/>
                <a:ea typeface="+mj-ea"/>
                <a:cs typeface="+mj-cs"/>
              </a:rPr>
              <a:t>Opportunities</a:t>
            </a:r>
            <a:endParaRPr lang="it-IT" dirty="0"/>
          </a:p>
        </p:txBody>
      </p:sp>
      <p:sp>
        <p:nvSpPr>
          <p:cNvPr id="4" name="Segnaposto contenuto 3">
            <a:extLst>
              <a:ext uri="{FF2B5EF4-FFF2-40B4-BE49-F238E27FC236}">
                <a16:creationId xmlns:a16="http://schemas.microsoft.com/office/drawing/2014/main" id="{A868F2F7-11A4-5707-2FD5-1C664043E076}"/>
              </a:ext>
            </a:extLst>
          </p:cNvPr>
          <p:cNvSpPr>
            <a:spLocks noGrp="1"/>
          </p:cNvSpPr>
          <p:nvPr>
            <p:ph sz="half" idx="2"/>
          </p:nvPr>
        </p:nvSpPr>
        <p:spPr>
          <a:xfrm>
            <a:off x="1297779" y="2605615"/>
            <a:ext cx="5028593" cy="3323167"/>
          </a:xfrm>
        </p:spPr>
        <p:txBody>
          <a:bodyPr>
            <a:normAutofit/>
          </a:bodyPr>
          <a:lstStyle/>
          <a:p>
            <a:r>
              <a:rPr kumimoji="0" lang="en-US" sz="2000" b="1" i="0" u="none" strike="noStrike" kern="1200" cap="none" spc="0" normalizeH="0" baseline="0" noProof="0" dirty="0">
                <a:ln>
                  <a:noFill/>
                </a:ln>
                <a:solidFill>
                  <a:schemeClr val="accent3">
                    <a:lumMod val="75000"/>
                  </a:schemeClr>
                </a:solidFill>
                <a:effectLst/>
                <a:uLnTx/>
                <a:uFillTx/>
                <a:latin typeface="Garamond" panose="02020404030301010803"/>
                <a:ea typeface="+mn-ea"/>
                <a:cs typeface="+mn-cs"/>
              </a:rPr>
              <a:t>Flexibility</a:t>
            </a:r>
            <a:r>
              <a:rPr kumimoji="0" lang="en-US" sz="2000"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rPr>
              <a:t> allows for </a:t>
            </a:r>
            <a:r>
              <a:rPr kumimoji="0" lang="en-US" sz="2000" b="1" i="0" u="none" strike="noStrike" kern="1200" cap="none" spc="0" normalizeH="0" baseline="0" noProof="0" dirty="0">
                <a:ln>
                  <a:noFill/>
                </a:ln>
                <a:solidFill>
                  <a:schemeClr val="accent3">
                    <a:lumMod val="75000"/>
                  </a:schemeClr>
                </a:solidFill>
                <a:effectLst/>
                <a:uLnTx/>
                <a:uFillTx/>
                <a:latin typeface="Garamond" panose="02020404030301010803"/>
                <a:ea typeface="+mn-ea"/>
                <a:cs typeface="+mn-cs"/>
              </a:rPr>
              <a:t>adaptation</a:t>
            </a:r>
            <a:r>
              <a:rPr kumimoji="0" lang="en-US" sz="2000"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rPr>
              <a:t> to different contexts</a:t>
            </a:r>
          </a:p>
          <a:p>
            <a:r>
              <a:rPr kumimoji="0" lang="en-US" sz="2000" b="1" i="0" u="none" strike="noStrike" kern="1200" cap="none" spc="0" normalizeH="0" baseline="0" noProof="0" dirty="0">
                <a:ln>
                  <a:noFill/>
                </a:ln>
                <a:solidFill>
                  <a:schemeClr val="accent3">
                    <a:lumMod val="75000"/>
                  </a:schemeClr>
                </a:solidFill>
                <a:effectLst/>
                <a:uLnTx/>
                <a:uFillTx/>
                <a:latin typeface="Garamond" panose="02020404030301010803"/>
                <a:ea typeface="+mn-ea"/>
                <a:cs typeface="+mn-cs"/>
              </a:rPr>
              <a:t>Activities by the groups involved</a:t>
            </a:r>
          </a:p>
          <a:p>
            <a:r>
              <a:rPr kumimoji="0" lang="en-US" sz="2000" b="1" i="0" u="none" strike="noStrike" kern="1200" cap="none" spc="0" normalizeH="0" baseline="0" noProof="0" dirty="0">
                <a:ln>
                  <a:noFill/>
                </a:ln>
                <a:solidFill>
                  <a:schemeClr val="accent3">
                    <a:lumMod val="75000"/>
                  </a:schemeClr>
                </a:solidFill>
                <a:effectLst/>
                <a:uLnTx/>
                <a:uFillTx/>
                <a:latin typeface="Garamond" panose="02020404030301010803"/>
                <a:ea typeface="+mn-ea"/>
                <a:cs typeface="+mn-cs"/>
              </a:rPr>
              <a:t>Focus on potential rather than problems</a:t>
            </a:r>
          </a:p>
          <a:p>
            <a:r>
              <a:rPr kumimoji="0" lang="en-US" sz="2000" b="1" i="0" u="none" strike="noStrike" kern="1200" cap="none" spc="0" normalizeH="0" baseline="0" noProof="0" dirty="0">
                <a:ln>
                  <a:noFill/>
                </a:ln>
                <a:solidFill>
                  <a:schemeClr val="accent3">
                    <a:lumMod val="75000"/>
                  </a:schemeClr>
                </a:solidFill>
                <a:effectLst/>
                <a:uLnTx/>
                <a:uFillTx/>
                <a:latin typeface="Garamond" panose="02020404030301010803"/>
                <a:ea typeface="+mn-ea"/>
                <a:cs typeface="+mn-cs"/>
              </a:rPr>
              <a:t>People become aware of their own resources</a:t>
            </a:r>
          </a:p>
          <a:p>
            <a:r>
              <a:rPr kumimoji="0" lang="en-US" sz="2000" b="1" i="0" u="none" strike="noStrike" kern="1200" cap="none" spc="0" normalizeH="0" baseline="0" noProof="0" dirty="0">
                <a:ln>
                  <a:noFill/>
                </a:ln>
                <a:solidFill>
                  <a:schemeClr val="accent3">
                    <a:lumMod val="75000"/>
                  </a:schemeClr>
                </a:solidFill>
                <a:effectLst/>
                <a:uLnTx/>
                <a:uFillTx/>
                <a:latin typeface="Garamond" panose="02020404030301010803"/>
                <a:ea typeface="+mn-ea"/>
                <a:cs typeface="+mn-cs"/>
              </a:rPr>
              <a:t>Awareness of the Iceberg project and the opportunities it offers</a:t>
            </a:r>
          </a:p>
        </p:txBody>
      </p:sp>
      <p:sp>
        <p:nvSpPr>
          <p:cNvPr id="5" name="Segnaposto testo 4">
            <a:extLst>
              <a:ext uri="{FF2B5EF4-FFF2-40B4-BE49-F238E27FC236}">
                <a16:creationId xmlns:a16="http://schemas.microsoft.com/office/drawing/2014/main" id="{E6F41060-D79A-1FE2-A850-A6046711187C}"/>
              </a:ext>
            </a:extLst>
          </p:cNvPr>
          <p:cNvSpPr>
            <a:spLocks noGrp="1"/>
          </p:cNvSpPr>
          <p:nvPr>
            <p:ph type="body" sz="quarter" idx="3"/>
          </p:nvPr>
        </p:nvSpPr>
        <p:spPr>
          <a:xfrm>
            <a:off x="6921889" y="1885686"/>
            <a:ext cx="3520275" cy="576262"/>
          </a:xfrm>
        </p:spPr>
        <p:txBody>
          <a:bodyPr/>
          <a:lstStyle/>
          <a:p>
            <a:r>
              <a:rPr lang="en-GB" sz="3600" b="1" dirty="0">
                <a:ln w="3175" cmpd="sng">
                  <a:noFill/>
                </a:ln>
                <a:solidFill>
                  <a:srgbClr val="297FD5"/>
                </a:solidFill>
                <a:latin typeface="Garamond" panose="02020404030301010803"/>
                <a:ea typeface="+mj-ea"/>
                <a:cs typeface="+mj-cs"/>
              </a:rPr>
              <a:t>Risks (threats)</a:t>
            </a:r>
            <a:endParaRPr lang="it-IT" sz="3600" b="1" dirty="0">
              <a:ln w="3175" cmpd="sng">
                <a:noFill/>
              </a:ln>
              <a:solidFill>
                <a:srgbClr val="297FD5"/>
              </a:solidFill>
              <a:latin typeface="Garamond" panose="02020404030301010803"/>
              <a:ea typeface="+mj-ea"/>
              <a:cs typeface="+mj-cs"/>
            </a:endParaRPr>
          </a:p>
        </p:txBody>
      </p:sp>
      <p:sp>
        <p:nvSpPr>
          <p:cNvPr id="6" name="Segnaposto contenuto 5">
            <a:extLst>
              <a:ext uri="{FF2B5EF4-FFF2-40B4-BE49-F238E27FC236}">
                <a16:creationId xmlns:a16="http://schemas.microsoft.com/office/drawing/2014/main" id="{8CC5AA50-FE86-DA75-544A-D3F502A5C087}"/>
              </a:ext>
            </a:extLst>
          </p:cNvPr>
          <p:cNvSpPr>
            <a:spLocks noGrp="1"/>
          </p:cNvSpPr>
          <p:nvPr>
            <p:ph sz="quarter" idx="4"/>
          </p:nvPr>
        </p:nvSpPr>
        <p:spPr>
          <a:xfrm>
            <a:off x="6771140" y="2658531"/>
            <a:ext cx="4020907" cy="3217334"/>
          </a:xfrm>
        </p:spPr>
        <p:txBody>
          <a:bodyPr>
            <a:noAutofit/>
          </a:bodyPr>
          <a:lstStyle/>
          <a:p>
            <a:r>
              <a:rPr kumimoji="0" lang="en-US" sz="2000" b="1" i="0" u="none" strike="noStrike" kern="1200" cap="none" spc="0" normalizeH="0" baseline="0" noProof="0" dirty="0">
                <a:ln>
                  <a:noFill/>
                </a:ln>
                <a:solidFill>
                  <a:schemeClr val="accent3">
                    <a:lumMod val="75000"/>
                  </a:schemeClr>
                </a:solidFill>
                <a:effectLst/>
                <a:uLnTx/>
                <a:uFillTx/>
                <a:latin typeface="Garamond" panose="02020404030301010803"/>
                <a:ea typeface="+mn-ea"/>
                <a:cs typeface="+mn-cs"/>
              </a:rPr>
              <a:t>Practitioners or people unwilling to get involved </a:t>
            </a:r>
            <a:r>
              <a:rPr kumimoji="0" lang="en-US" sz="2000"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rPr>
              <a:t>(resistance to change)</a:t>
            </a:r>
          </a:p>
          <a:p>
            <a:r>
              <a:rPr kumimoji="0" lang="en-US" sz="2000" b="0" i="0" u="none" strike="noStrike" kern="1200" cap="none" spc="0" normalizeH="0" baseline="0" noProof="0" dirty="0">
                <a:ln>
                  <a:noFill/>
                </a:ln>
                <a:solidFill>
                  <a:prstClr val="black">
                    <a:lumMod val="85000"/>
                    <a:lumOff val="15000"/>
                  </a:prstClr>
                </a:solidFill>
                <a:effectLst/>
                <a:uLnTx/>
                <a:uFillTx/>
                <a:latin typeface="Garamond" panose="02020404030301010803"/>
                <a:ea typeface="+mn-ea"/>
                <a:cs typeface="+mn-cs"/>
              </a:rPr>
              <a:t>It’s </a:t>
            </a:r>
            <a:r>
              <a:rPr kumimoji="0" lang="en-US" sz="2000" b="1" i="0" u="none" strike="noStrike" kern="1200" cap="none" spc="0" normalizeH="0" baseline="0" noProof="0" dirty="0">
                <a:ln>
                  <a:noFill/>
                </a:ln>
                <a:solidFill>
                  <a:schemeClr val="accent3">
                    <a:lumMod val="75000"/>
                  </a:schemeClr>
                </a:solidFill>
                <a:effectLst/>
                <a:uLnTx/>
                <a:uFillTx/>
                <a:latin typeface="Garamond" panose="02020404030301010803"/>
                <a:ea typeface="+mn-ea"/>
                <a:cs typeface="+mn-cs"/>
              </a:rPr>
              <a:t>a project rather than a permanent service, with periods of inactivity</a:t>
            </a:r>
          </a:p>
          <a:p>
            <a:r>
              <a:rPr kumimoji="0" lang="en-US" sz="2000" b="1" i="0" u="none" strike="noStrike" kern="1200" cap="none" spc="0" normalizeH="0" baseline="0" noProof="0" dirty="0">
                <a:ln>
                  <a:noFill/>
                </a:ln>
                <a:solidFill>
                  <a:schemeClr val="accent3">
                    <a:lumMod val="75000"/>
                  </a:schemeClr>
                </a:solidFill>
                <a:effectLst/>
                <a:uLnTx/>
                <a:uFillTx/>
                <a:latin typeface="Garamond" panose="02020404030301010803"/>
                <a:ea typeface="+mn-ea"/>
                <a:cs typeface="+mn-cs"/>
              </a:rPr>
              <a:t>Uncertainty regarding funding</a:t>
            </a:r>
          </a:p>
          <a:p>
            <a:r>
              <a:rPr kumimoji="0" lang="en-US" sz="2000" b="1" i="0" u="none" strike="noStrike" kern="1200" cap="none" spc="0" normalizeH="0" baseline="0" noProof="0" dirty="0">
                <a:ln>
                  <a:noFill/>
                </a:ln>
                <a:solidFill>
                  <a:schemeClr val="accent3">
                    <a:lumMod val="75000"/>
                  </a:schemeClr>
                </a:solidFill>
                <a:effectLst/>
                <a:uLnTx/>
                <a:uFillTx/>
                <a:latin typeface="Garamond" panose="02020404030301010803"/>
                <a:ea typeface="+mn-ea"/>
                <a:cs typeface="+mn-cs"/>
              </a:rPr>
              <a:t>Staff turnover</a:t>
            </a:r>
          </a:p>
        </p:txBody>
      </p:sp>
    </p:spTree>
    <p:extLst>
      <p:ext uri="{BB962C8B-B14F-4D97-AF65-F5344CB8AC3E}">
        <p14:creationId xmlns:p14="http://schemas.microsoft.com/office/powerpoint/2010/main" val="20929975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id="{B33E1802-01B5-E854-6222-46C8523EB3EC}"/>
              </a:ext>
            </a:extLst>
          </p:cNvPr>
          <p:cNvSpPr>
            <a:spLocks noGrp="1"/>
          </p:cNvSpPr>
          <p:nvPr>
            <p:ph type="title"/>
          </p:nvPr>
        </p:nvSpPr>
        <p:spPr/>
        <p:txBody>
          <a:bodyPr/>
          <a:lstStyle/>
          <a:p>
            <a:r>
              <a:rPr lang="en-GB" b="1" noProof="0" dirty="0">
                <a:solidFill>
                  <a:schemeClr val="accent3"/>
                </a:solidFill>
              </a:rPr>
              <a:t>Thank you very much for your attention</a:t>
            </a:r>
          </a:p>
        </p:txBody>
      </p:sp>
      <p:pic>
        <p:nvPicPr>
          <p:cNvPr id="6" name="Immagine 5">
            <a:extLst>
              <a:ext uri="{FF2B5EF4-FFF2-40B4-BE49-F238E27FC236}">
                <a16:creationId xmlns:a16="http://schemas.microsoft.com/office/drawing/2014/main" id="{FA5DBBBC-61C6-87AB-7ECC-1A5BF43A2F9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573" t="1429" r="9734" b="1895"/>
          <a:stretch>
            <a:fillRect/>
          </a:stretch>
        </p:blipFill>
        <p:spPr bwMode="auto">
          <a:xfrm>
            <a:off x="9399413" y="2470467"/>
            <a:ext cx="1699895" cy="3664413"/>
          </a:xfrm>
          <a:prstGeom prst="rect">
            <a:avLst/>
          </a:prstGeom>
          <a:noFill/>
          <a:ln>
            <a:noFill/>
          </a:ln>
          <a:extLst>
            <a:ext uri="{53640926-AAD7-44D8-BBD7-CCE9431645EC}">
              <a14:shadowObscured xmlns:a14="http://schemas.microsoft.com/office/drawing/2010/main"/>
            </a:ext>
          </a:extLst>
        </p:spPr>
      </p:pic>
      <p:pic>
        <p:nvPicPr>
          <p:cNvPr id="8" name="Immagine 7">
            <a:extLst>
              <a:ext uri="{FF2B5EF4-FFF2-40B4-BE49-F238E27FC236}">
                <a16:creationId xmlns:a16="http://schemas.microsoft.com/office/drawing/2014/main" id="{ACFB17E0-2401-8F23-51A1-9776243FB68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49" t="8940" r="51901" b="4396"/>
          <a:stretch>
            <a:fillRect/>
          </a:stretch>
        </p:blipFill>
        <p:spPr bwMode="auto">
          <a:xfrm>
            <a:off x="5479916" y="3944967"/>
            <a:ext cx="1611312" cy="2189913"/>
          </a:xfrm>
          <a:prstGeom prst="rect">
            <a:avLst/>
          </a:prstGeom>
          <a:noFill/>
          <a:ln>
            <a:noFill/>
          </a:ln>
          <a:extLst>
            <a:ext uri="{53640926-AAD7-44D8-BBD7-CCE9431645EC}">
              <a14:shadowObscured xmlns:a14="http://schemas.microsoft.com/office/drawing/2010/main"/>
            </a:ext>
          </a:extLst>
        </p:spPr>
      </p:pic>
      <p:pic>
        <p:nvPicPr>
          <p:cNvPr id="9" name="Immagine 8">
            <a:extLst>
              <a:ext uri="{FF2B5EF4-FFF2-40B4-BE49-F238E27FC236}">
                <a16:creationId xmlns:a16="http://schemas.microsoft.com/office/drawing/2014/main" id="{5F1F6EBE-B743-97A0-EA9A-32371FAB247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9879" t="1468"/>
          <a:stretch/>
        </p:blipFill>
        <p:spPr bwMode="auto">
          <a:xfrm>
            <a:off x="7199232" y="2612707"/>
            <a:ext cx="1902605" cy="2643822"/>
          </a:xfrm>
          <a:prstGeom prst="rect">
            <a:avLst/>
          </a:prstGeom>
          <a:noFill/>
          <a:ln>
            <a:noFill/>
          </a:ln>
          <a:extLst>
            <a:ext uri="{53640926-AAD7-44D8-BBD7-CCE9431645EC}">
              <a14:shadowObscured xmlns:a14="http://schemas.microsoft.com/office/drawing/2010/main"/>
            </a:ext>
          </a:extLst>
        </p:spPr>
      </p:pic>
      <p:pic>
        <p:nvPicPr>
          <p:cNvPr id="10" name="Immagine 9">
            <a:extLst>
              <a:ext uri="{FF2B5EF4-FFF2-40B4-BE49-F238E27FC236}">
                <a16:creationId xmlns:a16="http://schemas.microsoft.com/office/drawing/2014/main" id="{0F8EDF0D-4215-3F0D-59C0-AA7AEAD550A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49" t="11905" r="50119" b="7440"/>
          <a:stretch>
            <a:fillRect/>
          </a:stretch>
        </p:blipFill>
        <p:spPr bwMode="auto">
          <a:xfrm>
            <a:off x="767555" y="2505077"/>
            <a:ext cx="1778000" cy="2066925"/>
          </a:xfrm>
          <a:prstGeom prst="rect">
            <a:avLst/>
          </a:prstGeom>
          <a:noFill/>
          <a:ln>
            <a:noFill/>
          </a:ln>
          <a:extLst>
            <a:ext uri="{53640926-AAD7-44D8-BBD7-CCE9431645EC}">
              <a14:shadowObscured xmlns:a14="http://schemas.microsoft.com/office/drawing/2010/main"/>
            </a:ext>
          </a:extLst>
        </p:spPr>
      </p:pic>
      <p:pic>
        <p:nvPicPr>
          <p:cNvPr id="12" name="Immagine 11">
            <a:extLst>
              <a:ext uri="{FF2B5EF4-FFF2-40B4-BE49-F238E27FC236}">
                <a16:creationId xmlns:a16="http://schemas.microsoft.com/office/drawing/2014/main" id="{1506A7E9-0467-59AA-A727-F19552E61F4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440" t="6105" r="57528" b="23275"/>
          <a:stretch>
            <a:fillRect/>
          </a:stretch>
        </p:blipFill>
        <p:spPr bwMode="auto">
          <a:xfrm>
            <a:off x="4120243" y="2491422"/>
            <a:ext cx="1305671" cy="1808944"/>
          </a:xfrm>
          <a:prstGeom prst="rect">
            <a:avLst/>
          </a:prstGeom>
          <a:noFill/>
          <a:ln>
            <a:noFill/>
          </a:ln>
          <a:extLst>
            <a:ext uri="{53640926-AAD7-44D8-BBD7-CCE9431645EC}">
              <a14:shadowObscured xmlns:a14="http://schemas.microsoft.com/office/drawing/2010/main"/>
            </a:ext>
          </a:extLst>
        </p:spPr>
      </p:pic>
      <p:pic>
        <p:nvPicPr>
          <p:cNvPr id="13" name="Immagine 12">
            <a:extLst>
              <a:ext uri="{FF2B5EF4-FFF2-40B4-BE49-F238E27FC236}">
                <a16:creationId xmlns:a16="http://schemas.microsoft.com/office/drawing/2014/main" id="{DA9CD0A0-F008-FC6C-866B-06A4748CB14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51" t="6515" r="54693" b="1367"/>
          <a:stretch>
            <a:fillRect/>
          </a:stretch>
        </p:blipFill>
        <p:spPr bwMode="auto">
          <a:xfrm>
            <a:off x="2612775" y="3999545"/>
            <a:ext cx="1611312" cy="234289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291859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o">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rga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1_Organico">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rga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Organico</Template>
  <TotalTime>0</TotalTime>
  <Words>2762</Words>
  <Application>Microsoft Office PowerPoint</Application>
  <PresentationFormat>Widescreen</PresentationFormat>
  <Paragraphs>406</Paragraphs>
  <Slides>30</Slides>
  <Notes>8</Notes>
  <HiddenSlides>0</HiddenSlides>
  <MMClips>0</MMClips>
  <ScaleCrop>false</ScaleCrop>
  <HeadingPairs>
    <vt:vector size="6" baseType="variant">
      <vt:variant>
        <vt:lpstr>Caratteri utilizzati</vt:lpstr>
      </vt:variant>
      <vt:variant>
        <vt:i4>8</vt:i4>
      </vt:variant>
      <vt:variant>
        <vt:lpstr>Tema</vt:lpstr>
      </vt:variant>
      <vt:variant>
        <vt:i4>2</vt:i4>
      </vt:variant>
      <vt:variant>
        <vt:lpstr>Titoli diapositive</vt:lpstr>
      </vt:variant>
      <vt:variant>
        <vt:i4>30</vt:i4>
      </vt:variant>
    </vt:vector>
  </HeadingPairs>
  <TitlesOfParts>
    <vt:vector size="40" baseType="lpstr">
      <vt:lpstr>Arial</vt:lpstr>
      <vt:lpstr>Calibri</vt:lpstr>
      <vt:lpstr>Garamond</vt:lpstr>
      <vt:lpstr>Raleway 1</vt:lpstr>
      <vt:lpstr>Raleway 1 Bold</vt:lpstr>
      <vt:lpstr>Raleway 1 Heavy</vt:lpstr>
      <vt:lpstr>Segoe UI</vt:lpstr>
      <vt:lpstr>Segoe UI Black</vt:lpstr>
      <vt:lpstr>Organico</vt:lpstr>
      <vt:lpstr>1_Organico</vt:lpstr>
      <vt:lpstr>Presentazione standard di PowerPoint</vt:lpstr>
      <vt:lpstr>The context</vt:lpstr>
      <vt:lpstr>Let’s talk about some new tools …</vt:lpstr>
      <vt:lpstr>Why new tools?</vt:lpstr>
      <vt:lpstr>Explaining family members' problems  is easy… </vt:lpstr>
      <vt:lpstr>Then we designed tools that could …</vt:lpstr>
      <vt:lpstr>Output</vt:lpstr>
      <vt:lpstr>Our Checklist…</vt:lpstr>
      <vt:lpstr>Checklist 1.1 &amp; 1.2</vt:lpstr>
      <vt:lpstr>Checklist 1.3</vt:lpstr>
      <vt:lpstr> Family Members’ Cards</vt:lpstr>
      <vt:lpstr>Presentazione standard di PowerPoint</vt:lpstr>
      <vt:lpstr>Checklist 1.4</vt:lpstr>
      <vt:lpstr>Using cards, people build stories </vt:lpstr>
      <vt:lpstr>Checklist 1.5</vt:lpstr>
      <vt:lpstr>Checklist 1.5, again</vt:lpstr>
      <vt:lpstr>The Stress Strain Information Coping Support Model</vt:lpstr>
      <vt:lpstr>The second meeting</vt:lpstr>
      <vt:lpstr>Checklist 2.1</vt:lpstr>
      <vt:lpstr>Checklist 2.2</vt:lpstr>
      <vt:lpstr>Presentazione standard di PowerPoint</vt:lpstr>
      <vt:lpstr>Presentazione standard di PowerPoint</vt:lpstr>
      <vt:lpstr>Presentazione standard di PowerPoint</vt:lpstr>
      <vt:lpstr>Another tool: the podcast «Playing to Lose»</vt:lpstr>
      <vt:lpstr>Something metacognitive</vt:lpstr>
      <vt:lpstr>Presentazione standard di PowerPoint</vt:lpstr>
      <vt:lpstr>Using visual and engaging tools…</vt:lpstr>
      <vt:lpstr>A SWOT analysis of the new tools</vt:lpstr>
      <vt:lpstr>A SWOT analysis of the new tools</vt:lpstr>
      <vt:lpstr>Thank you very much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Alessandra Bassi</dc:creator>
  <cp:lastModifiedBy>Alessandra Bassi</cp:lastModifiedBy>
  <cp:revision>75</cp:revision>
  <dcterms:created xsi:type="dcterms:W3CDTF">2026-08-20T13:23:51Z</dcterms:created>
  <dcterms:modified xsi:type="dcterms:W3CDTF">2026-09-07T05:40:56Z</dcterms:modified>
</cp:coreProperties>
</file>