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65" r:id="rId2"/>
    <p:sldId id="285" r:id="rId3"/>
    <p:sldId id="286" r:id="rId4"/>
    <p:sldId id="287" r:id="rId5"/>
    <p:sldId id="288" r:id="rId6"/>
    <p:sldId id="289" r:id="rId7"/>
    <p:sldId id="290" r:id="rId8"/>
    <p:sldId id="279" r:id="rId9"/>
    <p:sldId id="291" r:id="rId10"/>
    <p:sldId id="292" r:id="rId11"/>
    <p:sldId id="293" r:id="rId12"/>
    <p:sldId id="294" r:id="rId13"/>
    <p:sldId id="295" r:id="rId14"/>
    <p:sldId id="296" r:id="rId15"/>
    <p:sldId id="300" r:id="rId16"/>
    <p:sldId id="304" r:id="rId17"/>
    <p:sldId id="305" r:id="rId18"/>
    <p:sldId id="306" r:id="rId19"/>
    <p:sldId id="301" r:id="rId20"/>
    <p:sldId id="302" r:id="rId21"/>
    <p:sldId id="299" r:id="rId22"/>
    <p:sldId id="309" r:id="rId23"/>
    <p:sldId id="270" r:id="rId24"/>
    <p:sldId id="272" r:id="rId25"/>
    <p:sldId id="257" r:id="rId26"/>
    <p:sldId id="274" r:id="rId27"/>
    <p:sldId id="277" r:id="rId28"/>
    <p:sldId id="282" r:id="rId29"/>
    <p:sldId id="307" r:id="rId30"/>
    <p:sldId id="273" r:id="rId31"/>
    <p:sldId id="280" r:id="rId32"/>
    <p:sldId id="308" r:id="rId33"/>
    <p:sldId id="281" r:id="rId3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025525-ABE1-4472-A08F-88A8055D06CE}" v="8" dt="2024-01-16T09:36:54.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65887" autoAdjust="0"/>
  </p:normalViewPr>
  <p:slideViewPr>
    <p:cSldViewPr snapToGrid="0">
      <p:cViewPr varScale="1">
        <p:scale>
          <a:sx n="45" d="100"/>
          <a:sy n="45" d="100"/>
        </p:scale>
        <p:origin x="1484" y="48"/>
      </p:cViewPr>
      <p:guideLst/>
    </p:cSldViewPr>
  </p:slideViewPr>
  <p:notesTextViewPr>
    <p:cViewPr>
      <p:scale>
        <a:sx n="1" d="1"/>
        <a:sy n="1" d="1"/>
      </p:scale>
      <p:origin x="0" y="0"/>
    </p:cViewPr>
  </p:notesTextViewPr>
  <p:notesViewPr>
    <p:cSldViewPr snapToGrid="0">
      <p:cViewPr>
        <p:scale>
          <a:sx n="80" d="100"/>
          <a:sy n="80" d="100"/>
        </p:scale>
        <p:origin x="2352" y="-19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062D6F2-FD69-4A66-9510-A39CCF0FAF52}" type="datetimeFigureOut">
              <a:rPr lang="sv-SE" smtClean="0"/>
              <a:t>2024-01-16</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0A24E09-6D70-49E5-B708-E2E9901932A4}" type="slidenum">
              <a:rPr lang="sv-SE" smtClean="0"/>
              <a:t>‹#›</a:t>
            </a:fld>
            <a:endParaRPr lang="sv-SE"/>
          </a:p>
        </p:txBody>
      </p:sp>
    </p:spTree>
    <p:extLst>
      <p:ext uri="{BB962C8B-B14F-4D97-AF65-F5344CB8AC3E}">
        <p14:creationId xmlns:p14="http://schemas.microsoft.com/office/powerpoint/2010/main" val="1047249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1216025"/>
            <a:ext cx="5953125" cy="3349625"/>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0A24E09-6D70-49E5-B708-E2E9901932A4}" type="slidenum">
              <a:rPr lang="sv-SE" smtClean="0"/>
              <a:t>1</a:t>
            </a:fld>
            <a:endParaRPr lang="sv-SE"/>
          </a:p>
        </p:txBody>
      </p:sp>
    </p:spTree>
    <p:extLst>
      <p:ext uri="{BB962C8B-B14F-4D97-AF65-F5344CB8AC3E}">
        <p14:creationId xmlns:p14="http://schemas.microsoft.com/office/powerpoint/2010/main" val="3140025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0A24E09-6D70-49E5-B708-E2E9901932A4}" type="slidenum">
              <a:rPr lang="sv-SE" smtClean="0"/>
              <a:t>11</a:t>
            </a:fld>
            <a:endParaRPr lang="sv-SE"/>
          </a:p>
        </p:txBody>
      </p:sp>
    </p:spTree>
    <p:extLst>
      <p:ext uri="{BB962C8B-B14F-4D97-AF65-F5344CB8AC3E}">
        <p14:creationId xmlns:p14="http://schemas.microsoft.com/office/powerpoint/2010/main" val="347198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0A24E09-6D70-49E5-B708-E2E9901932A4}" type="slidenum">
              <a:rPr lang="sv-SE" smtClean="0"/>
              <a:t>12</a:t>
            </a:fld>
            <a:endParaRPr lang="sv-SE"/>
          </a:p>
        </p:txBody>
      </p:sp>
    </p:spTree>
    <p:extLst>
      <p:ext uri="{BB962C8B-B14F-4D97-AF65-F5344CB8AC3E}">
        <p14:creationId xmlns:p14="http://schemas.microsoft.com/office/powerpoint/2010/main" val="1575233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0A24E09-6D70-49E5-B708-E2E9901932A4}" type="slidenum">
              <a:rPr lang="sv-SE" smtClean="0"/>
              <a:t>13</a:t>
            </a:fld>
            <a:endParaRPr lang="sv-SE"/>
          </a:p>
        </p:txBody>
      </p:sp>
    </p:spTree>
    <p:extLst>
      <p:ext uri="{BB962C8B-B14F-4D97-AF65-F5344CB8AC3E}">
        <p14:creationId xmlns:p14="http://schemas.microsoft.com/office/powerpoint/2010/main" val="3947251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0A24E09-6D70-49E5-B708-E2E9901932A4}" type="slidenum">
              <a:rPr lang="sv-SE" smtClean="0"/>
              <a:t>14</a:t>
            </a:fld>
            <a:endParaRPr lang="sv-SE"/>
          </a:p>
        </p:txBody>
      </p:sp>
    </p:spTree>
    <p:extLst>
      <p:ext uri="{BB962C8B-B14F-4D97-AF65-F5344CB8AC3E}">
        <p14:creationId xmlns:p14="http://schemas.microsoft.com/office/powerpoint/2010/main" val="3420110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0A24E09-6D70-49E5-B708-E2E9901932A4}" type="slidenum">
              <a:rPr lang="sv-SE" smtClean="0"/>
              <a:t>15</a:t>
            </a:fld>
            <a:endParaRPr lang="sv-SE"/>
          </a:p>
        </p:txBody>
      </p:sp>
    </p:spTree>
    <p:extLst>
      <p:ext uri="{BB962C8B-B14F-4D97-AF65-F5344CB8AC3E}">
        <p14:creationId xmlns:p14="http://schemas.microsoft.com/office/powerpoint/2010/main" val="2960424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0A24E09-6D70-49E5-B708-E2E9901932A4}" type="slidenum">
              <a:rPr lang="sv-SE" smtClean="0"/>
              <a:t>16</a:t>
            </a:fld>
            <a:endParaRPr lang="sv-SE"/>
          </a:p>
        </p:txBody>
      </p:sp>
    </p:spTree>
    <p:extLst>
      <p:ext uri="{BB962C8B-B14F-4D97-AF65-F5344CB8AC3E}">
        <p14:creationId xmlns:p14="http://schemas.microsoft.com/office/powerpoint/2010/main" val="649332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0A24E09-6D70-49E5-B708-E2E9901932A4}" type="slidenum">
              <a:rPr lang="sv-SE" smtClean="0"/>
              <a:t>17</a:t>
            </a:fld>
            <a:endParaRPr lang="sv-SE"/>
          </a:p>
        </p:txBody>
      </p:sp>
    </p:spTree>
    <p:extLst>
      <p:ext uri="{BB962C8B-B14F-4D97-AF65-F5344CB8AC3E}">
        <p14:creationId xmlns:p14="http://schemas.microsoft.com/office/powerpoint/2010/main" val="396552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0A24E09-6D70-49E5-B708-E2E9901932A4}" type="slidenum">
              <a:rPr lang="sv-SE" smtClean="0"/>
              <a:t>18</a:t>
            </a:fld>
            <a:endParaRPr lang="sv-SE"/>
          </a:p>
        </p:txBody>
      </p:sp>
    </p:spTree>
    <p:extLst>
      <p:ext uri="{BB962C8B-B14F-4D97-AF65-F5344CB8AC3E}">
        <p14:creationId xmlns:p14="http://schemas.microsoft.com/office/powerpoint/2010/main" val="3402794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0A24E09-6D70-49E5-B708-E2E9901932A4}" type="slidenum">
              <a:rPr lang="sv-SE" smtClean="0"/>
              <a:t>19</a:t>
            </a:fld>
            <a:endParaRPr lang="sv-SE"/>
          </a:p>
        </p:txBody>
      </p:sp>
    </p:spTree>
    <p:extLst>
      <p:ext uri="{BB962C8B-B14F-4D97-AF65-F5344CB8AC3E}">
        <p14:creationId xmlns:p14="http://schemas.microsoft.com/office/powerpoint/2010/main" val="1268448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0A24E09-6D70-49E5-B708-E2E9901932A4}" type="slidenum">
              <a:rPr lang="sv-SE" smtClean="0"/>
              <a:t>20</a:t>
            </a:fld>
            <a:endParaRPr lang="sv-SE"/>
          </a:p>
        </p:txBody>
      </p:sp>
    </p:spTree>
    <p:extLst>
      <p:ext uri="{BB962C8B-B14F-4D97-AF65-F5344CB8AC3E}">
        <p14:creationId xmlns:p14="http://schemas.microsoft.com/office/powerpoint/2010/main" val="196825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A24E09-6D70-49E5-B708-E2E9901932A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419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
            </a:r>
            <a:br>
              <a:rPr lang="en-US" dirty="0"/>
            </a:br>
            <a:endParaRPr lang="sv-SE" dirty="0"/>
          </a:p>
        </p:txBody>
      </p:sp>
      <p:sp>
        <p:nvSpPr>
          <p:cNvPr id="4" name="Platshållare för bildnummer 3"/>
          <p:cNvSpPr>
            <a:spLocks noGrp="1"/>
          </p:cNvSpPr>
          <p:nvPr>
            <p:ph type="sldNum" sz="quarter" idx="10"/>
          </p:nvPr>
        </p:nvSpPr>
        <p:spPr/>
        <p:txBody>
          <a:bodyPr/>
          <a:lstStyle/>
          <a:p>
            <a:fld id="{A0A24E09-6D70-49E5-B708-E2E9901932A4}" type="slidenum">
              <a:rPr lang="sv-SE" smtClean="0"/>
              <a:t>22</a:t>
            </a:fld>
            <a:endParaRPr lang="sv-SE"/>
          </a:p>
        </p:txBody>
      </p:sp>
    </p:spTree>
    <p:extLst>
      <p:ext uri="{BB962C8B-B14F-4D97-AF65-F5344CB8AC3E}">
        <p14:creationId xmlns:p14="http://schemas.microsoft.com/office/powerpoint/2010/main" val="1951020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0A24E09-6D70-49E5-B708-E2E9901932A4}" type="slidenum">
              <a:rPr lang="sv-SE" smtClean="0"/>
              <a:t>23</a:t>
            </a:fld>
            <a:endParaRPr lang="sv-SE"/>
          </a:p>
        </p:txBody>
      </p:sp>
    </p:spTree>
    <p:extLst>
      <p:ext uri="{BB962C8B-B14F-4D97-AF65-F5344CB8AC3E}">
        <p14:creationId xmlns:p14="http://schemas.microsoft.com/office/powerpoint/2010/main" val="4084050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0A24E09-6D70-49E5-B708-E2E9901932A4}" type="slidenum">
              <a:rPr lang="sv-SE" smtClean="0"/>
              <a:t>24</a:t>
            </a:fld>
            <a:endParaRPr lang="sv-SE"/>
          </a:p>
        </p:txBody>
      </p:sp>
    </p:spTree>
    <p:extLst>
      <p:ext uri="{BB962C8B-B14F-4D97-AF65-F5344CB8AC3E}">
        <p14:creationId xmlns:p14="http://schemas.microsoft.com/office/powerpoint/2010/main" val="2959151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4" name="Platshållare för bildnummer 3"/>
          <p:cNvSpPr>
            <a:spLocks noGrp="1"/>
          </p:cNvSpPr>
          <p:nvPr>
            <p:ph type="sldNum" sz="quarter" idx="10"/>
          </p:nvPr>
        </p:nvSpPr>
        <p:spPr/>
        <p:txBody>
          <a:bodyPr/>
          <a:lstStyle/>
          <a:p>
            <a:fld id="{A0A24E09-6D70-49E5-B708-E2E9901932A4}" type="slidenum">
              <a:rPr lang="sv-SE" smtClean="0"/>
              <a:t>25</a:t>
            </a:fld>
            <a:endParaRPr lang="sv-SE"/>
          </a:p>
        </p:txBody>
      </p:sp>
      <p:sp>
        <p:nvSpPr>
          <p:cNvPr id="5" name="Rubrik 1"/>
          <p:cNvSpPr>
            <a:spLocks noGrp="1"/>
          </p:cNvSpPr>
          <p:nvPr>
            <p:ph type="body" idx="1"/>
          </p:nvPr>
        </p:nvSpPr>
        <p:spPr/>
        <p:txBody>
          <a:bodyPr>
            <a:normAutofit fontScale="97500"/>
          </a:bodyPr>
          <a:lstStyle/>
          <a:p>
            <a:endParaRPr lang="sv-SE" dirty="0"/>
          </a:p>
        </p:txBody>
      </p:sp>
    </p:spTree>
    <p:extLst>
      <p:ext uri="{BB962C8B-B14F-4D97-AF65-F5344CB8AC3E}">
        <p14:creationId xmlns:p14="http://schemas.microsoft.com/office/powerpoint/2010/main" val="2307349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4297137"/>
          </a:xfrm>
          <a:solidFill>
            <a:srgbClr val="FFFFFF"/>
          </a:solidFill>
        </p:spPr>
        <p:txBody>
          <a:bodyPr/>
          <a:lstStyle/>
          <a:p>
            <a:endParaRPr lang="sv-SE" b="1" dirty="0"/>
          </a:p>
        </p:txBody>
      </p:sp>
      <p:sp>
        <p:nvSpPr>
          <p:cNvPr id="4" name="Platshållare för bildnummer 3"/>
          <p:cNvSpPr>
            <a:spLocks noGrp="1"/>
          </p:cNvSpPr>
          <p:nvPr>
            <p:ph type="sldNum" sz="quarter" idx="10"/>
          </p:nvPr>
        </p:nvSpPr>
        <p:spPr/>
        <p:txBody>
          <a:bodyPr/>
          <a:lstStyle/>
          <a:p>
            <a:fld id="{A0A24E09-6D70-49E5-B708-E2E9901932A4}" type="slidenum">
              <a:rPr lang="sv-SE" smtClean="0"/>
              <a:t>26</a:t>
            </a:fld>
            <a:endParaRPr lang="sv-SE"/>
          </a:p>
        </p:txBody>
      </p:sp>
    </p:spTree>
    <p:extLst>
      <p:ext uri="{BB962C8B-B14F-4D97-AF65-F5344CB8AC3E}">
        <p14:creationId xmlns:p14="http://schemas.microsoft.com/office/powerpoint/2010/main" val="444176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2275" y="1268413"/>
            <a:ext cx="5953125" cy="3349625"/>
          </a:xfrm>
        </p:spPr>
      </p:sp>
      <p:sp>
        <p:nvSpPr>
          <p:cNvPr id="3" name="Platshållare för anteckningar 2"/>
          <p:cNvSpPr>
            <a:spLocks noGrp="1"/>
          </p:cNvSpPr>
          <p:nvPr>
            <p:ph type="body" idx="1"/>
          </p:nvPr>
        </p:nvSpPr>
        <p:spPr>
          <a:xfrm>
            <a:off x="679768" y="4777194"/>
            <a:ext cx="5438140" cy="4534937"/>
          </a:xfrm>
          <a:solidFill>
            <a:srgbClr val="FFFFFF"/>
          </a:solidFill>
        </p:spPr>
        <p:txBody>
          <a:bodyPr/>
          <a:lstStyle/>
          <a:p>
            <a:endParaRPr lang="en-US" dirty="0"/>
          </a:p>
        </p:txBody>
      </p:sp>
      <p:sp>
        <p:nvSpPr>
          <p:cNvPr id="4" name="Platshållare för bildnummer 3"/>
          <p:cNvSpPr>
            <a:spLocks noGrp="1"/>
          </p:cNvSpPr>
          <p:nvPr>
            <p:ph type="sldNum" sz="quarter" idx="10"/>
          </p:nvPr>
        </p:nvSpPr>
        <p:spPr/>
        <p:txBody>
          <a:bodyPr/>
          <a:lstStyle/>
          <a:p>
            <a:fld id="{A0A24E09-6D70-49E5-B708-E2E9901932A4}" type="slidenum">
              <a:rPr lang="sv-SE" smtClean="0"/>
              <a:t>27</a:t>
            </a:fld>
            <a:endParaRPr lang="sv-SE"/>
          </a:p>
        </p:txBody>
      </p:sp>
    </p:spTree>
    <p:extLst>
      <p:ext uri="{BB962C8B-B14F-4D97-AF65-F5344CB8AC3E}">
        <p14:creationId xmlns:p14="http://schemas.microsoft.com/office/powerpoint/2010/main" val="1361139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solidFill>
            <a:srgbClr val="FFFFFF"/>
          </a:solidFill>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A24E09-6D70-49E5-B708-E2E9901932A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141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0A24E09-6D70-49E5-B708-E2E9901932A4}" type="slidenum">
              <a:rPr lang="sv-SE" smtClean="0"/>
              <a:t>29</a:t>
            </a:fld>
            <a:endParaRPr lang="sv-SE"/>
          </a:p>
        </p:txBody>
      </p:sp>
    </p:spTree>
    <p:extLst>
      <p:ext uri="{BB962C8B-B14F-4D97-AF65-F5344CB8AC3E}">
        <p14:creationId xmlns:p14="http://schemas.microsoft.com/office/powerpoint/2010/main" val="4191496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0A24E09-6D70-49E5-B708-E2E9901932A4}" type="slidenum">
              <a:rPr lang="sv-SE" smtClean="0"/>
              <a:t>30</a:t>
            </a:fld>
            <a:endParaRPr lang="sv-SE"/>
          </a:p>
        </p:txBody>
      </p:sp>
    </p:spTree>
    <p:extLst>
      <p:ext uri="{BB962C8B-B14F-4D97-AF65-F5344CB8AC3E}">
        <p14:creationId xmlns:p14="http://schemas.microsoft.com/office/powerpoint/2010/main" val="3012136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0A24E09-6D70-49E5-B708-E2E9901932A4}" type="slidenum">
              <a:rPr lang="sv-SE" smtClean="0"/>
              <a:t>31</a:t>
            </a:fld>
            <a:endParaRPr lang="sv-SE"/>
          </a:p>
        </p:txBody>
      </p:sp>
    </p:spTree>
    <p:extLst>
      <p:ext uri="{BB962C8B-B14F-4D97-AF65-F5344CB8AC3E}">
        <p14:creationId xmlns:p14="http://schemas.microsoft.com/office/powerpoint/2010/main" val="63317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AF2B521-7335-4377-9306-4797762C995F}" type="slidenum">
              <a:rPr lang="sv-SE" smtClean="0"/>
              <a:t>3</a:t>
            </a:fld>
            <a:endParaRPr lang="sv-SE" dirty="0"/>
          </a:p>
        </p:txBody>
      </p:sp>
    </p:spTree>
    <p:extLst>
      <p:ext uri="{BB962C8B-B14F-4D97-AF65-F5344CB8AC3E}">
        <p14:creationId xmlns:p14="http://schemas.microsoft.com/office/powerpoint/2010/main" val="1980039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A0A24E09-6D70-49E5-B708-E2E9901932A4}" type="slidenum">
              <a:rPr lang="sv-SE" smtClean="0"/>
              <a:t>33</a:t>
            </a:fld>
            <a:endParaRPr lang="sv-SE"/>
          </a:p>
        </p:txBody>
      </p:sp>
    </p:spTree>
    <p:extLst>
      <p:ext uri="{BB962C8B-B14F-4D97-AF65-F5344CB8AC3E}">
        <p14:creationId xmlns:p14="http://schemas.microsoft.com/office/powerpoint/2010/main" val="208511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9AF2B521-7335-4377-9306-4797762C995F}" type="slidenum">
              <a:rPr lang="sv-SE" smtClean="0"/>
              <a:t>4</a:t>
            </a:fld>
            <a:endParaRPr lang="sv-SE"/>
          </a:p>
        </p:txBody>
      </p:sp>
    </p:spTree>
    <p:extLst>
      <p:ext uri="{BB962C8B-B14F-4D97-AF65-F5344CB8AC3E}">
        <p14:creationId xmlns:p14="http://schemas.microsoft.com/office/powerpoint/2010/main" val="843149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0A24E09-6D70-49E5-B708-E2E9901932A4}" type="slidenum">
              <a:rPr lang="sv-SE" smtClean="0"/>
              <a:t>5</a:t>
            </a:fld>
            <a:endParaRPr lang="sv-SE"/>
          </a:p>
        </p:txBody>
      </p:sp>
    </p:spTree>
    <p:extLst>
      <p:ext uri="{BB962C8B-B14F-4D97-AF65-F5344CB8AC3E}">
        <p14:creationId xmlns:p14="http://schemas.microsoft.com/office/powerpoint/2010/main" val="35960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47DDC16-9D40-4474-BCDB-6C242AAD7522}" type="slidenum">
              <a:rPr lang="sv-SE" smtClean="0"/>
              <a:t>6</a:t>
            </a:fld>
            <a:endParaRPr lang="sv-SE" dirty="0"/>
          </a:p>
        </p:txBody>
      </p:sp>
    </p:spTree>
    <p:extLst>
      <p:ext uri="{BB962C8B-B14F-4D97-AF65-F5344CB8AC3E}">
        <p14:creationId xmlns:p14="http://schemas.microsoft.com/office/powerpoint/2010/main" val="2119662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0A24E09-6D70-49E5-B708-E2E9901932A4}" type="slidenum">
              <a:rPr lang="sv-SE" smtClean="0"/>
              <a:t>7</a:t>
            </a:fld>
            <a:endParaRPr lang="sv-SE"/>
          </a:p>
        </p:txBody>
      </p:sp>
    </p:spTree>
    <p:extLst>
      <p:ext uri="{BB962C8B-B14F-4D97-AF65-F5344CB8AC3E}">
        <p14:creationId xmlns:p14="http://schemas.microsoft.com/office/powerpoint/2010/main" val="2203552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0A24E09-6D70-49E5-B708-E2E9901932A4}" type="slidenum">
              <a:rPr lang="sv-SE" smtClean="0"/>
              <a:t>8</a:t>
            </a:fld>
            <a:endParaRPr lang="sv-SE"/>
          </a:p>
        </p:txBody>
      </p:sp>
    </p:spTree>
    <p:extLst>
      <p:ext uri="{BB962C8B-B14F-4D97-AF65-F5344CB8AC3E}">
        <p14:creationId xmlns:p14="http://schemas.microsoft.com/office/powerpoint/2010/main" val="684693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0A24E09-6D70-49E5-B708-E2E9901932A4}" type="slidenum">
              <a:rPr lang="sv-SE" smtClean="0"/>
              <a:t>9</a:t>
            </a:fld>
            <a:endParaRPr lang="sv-SE"/>
          </a:p>
        </p:txBody>
      </p:sp>
    </p:spTree>
    <p:extLst>
      <p:ext uri="{BB962C8B-B14F-4D97-AF65-F5344CB8AC3E}">
        <p14:creationId xmlns:p14="http://schemas.microsoft.com/office/powerpoint/2010/main" val="2189859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v-SE"/>
              <a:t>Klicka här för att ändra format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B8E80441-94F9-448A-8794-46A3C380E243}" type="datetimeFigureOut">
              <a:rPr lang="sv-SE" smtClean="0"/>
              <a:t>2024-01-16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1F40E13-2E83-4E90-84B4-0BD1D8B05534}" type="slidenum">
              <a:rPr lang="sv-SE" smtClean="0"/>
              <a:t>‹#›</a:t>
            </a:fld>
            <a:endParaRPr lang="sv-SE"/>
          </a:p>
        </p:txBody>
      </p:sp>
    </p:spTree>
    <p:extLst>
      <p:ext uri="{BB962C8B-B14F-4D97-AF65-F5344CB8AC3E}">
        <p14:creationId xmlns:p14="http://schemas.microsoft.com/office/powerpoint/2010/main" val="3874909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v-SE"/>
              <a:t>Klicka här för att ändra format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8E80441-94F9-448A-8794-46A3C380E243}" type="datetimeFigureOut">
              <a:rPr lang="sv-SE" smtClean="0"/>
              <a:t>2024-01-16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1F40E13-2E83-4E90-84B4-0BD1D8B05534}" type="slidenum">
              <a:rPr lang="sv-SE" smtClean="0"/>
              <a:t>‹#›</a:t>
            </a:fld>
            <a:endParaRPr lang="sv-SE"/>
          </a:p>
        </p:txBody>
      </p:sp>
    </p:spTree>
    <p:extLst>
      <p:ext uri="{BB962C8B-B14F-4D97-AF65-F5344CB8AC3E}">
        <p14:creationId xmlns:p14="http://schemas.microsoft.com/office/powerpoint/2010/main" val="269598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format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8E80441-94F9-448A-8794-46A3C380E243}" type="datetimeFigureOut">
              <a:rPr lang="sv-SE" smtClean="0"/>
              <a:t>2024-01-16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1F40E13-2E83-4E90-84B4-0BD1D8B05534}" type="slidenum">
              <a:rPr lang="sv-SE" smtClean="0"/>
              <a:t>‹#›</a:t>
            </a:fld>
            <a:endParaRPr lang="sv-S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47586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v-SE"/>
              <a:t>Klicka här för att ändra format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8E80441-94F9-448A-8794-46A3C380E243}" type="datetimeFigureOut">
              <a:rPr lang="sv-SE" smtClean="0"/>
              <a:t>2024-01-16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1F40E13-2E83-4E90-84B4-0BD1D8B05534}" type="slidenum">
              <a:rPr lang="sv-SE" smtClean="0"/>
              <a:t>‹#›</a:t>
            </a:fld>
            <a:endParaRPr lang="sv-SE"/>
          </a:p>
        </p:txBody>
      </p:sp>
    </p:spTree>
    <p:extLst>
      <p:ext uri="{BB962C8B-B14F-4D97-AF65-F5344CB8AC3E}">
        <p14:creationId xmlns:p14="http://schemas.microsoft.com/office/powerpoint/2010/main" val="3831473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8E80441-94F9-448A-8794-46A3C380E243}" type="datetimeFigureOut">
              <a:rPr lang="sv-SE" smtClean="0"/>
              <a:t>2024-01-16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1F40E13-2E83-4E90-84B4-0BD1D8B05534}" type="slidenum">
              <a:rPr lang="sv-SE" smtClean="0"/>
              <a:t>‹#›</a:t>
            </a:fld>
            <a:endParaRPr lang="sv-S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4425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v-SE"/>
              <a:t>Klicka här för att ändra 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8E80441-94F9-448A-8794-46A3C380E243}" type="datetimeFigureOut">
              <a:rPr lang="sv-SE" smtClean="0"/>
              <a:t>2024-01-16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1F40E13-2E83-4E90-84B4-0BD1D8B05534}" type="slidenum">
              <a:rPr lang="sv-SE" smtClean="0"/>
              <a:t>‹#›</a:t>
            </a:fld>
            <a:endParaRPr lang="sv-SE"/>
          </a:p>
        </p:txBody>
      </p:sp>
    </p:spTree>
    <p:extLst>
      <p:ext uri="{BB962C8B-B14F-4D97-AF65-F5344CB8AC3E}">
        <p14:creationId xmlns:p14="http://schemas.microsoft.com/office/powerpoint/2010/main" val="3844084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8E80441-94F9-448A-8794-46A3C380E243}" type="datetimeFigureOut">
              <a:rPr lang="sv-SE" smtClean="0"/>
              <a:t>2024-01-16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1F40E13-2E83-4E90-84B4-0BD1D8B05534}" type="slidenum">
              <a:rPr lang="sv-SE" smtClean="0"/>
              <a:t>‹#›</a:t>
            </a:fld>
            <a:endParaRPr lang="sv-SE"/>
          </a:p>
        </p:txBody>
      </p:sp>
    </p:spTree>
    <p:extLst>
      <p:ext uri="{BB962C8B-B14F-4D97-AF65-F5344CB8AC3E}">
        <p14:creationId xmlns:p14="http://schemas.microsoft.com/office/powerpoint/2010/main" val="411860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v-SE"/>
              <a:t>Klicka här för att ändra format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8E80441-94F9-448A-8794-46A3C380E243}" type="datetimeFigureOut">
              <a:rPr lang="sv-SE" smtClean="0"/>
              <a:t>2024-01-16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1F40E13-2E83-4E90-84B4-0BD1D8B05534}" type="slidenum">
              <a:rPr lang="sv-SE" smtClean="0"/>
              <a:t>‹#›</a:t>
            </a:fld>
            <a:endParaRPr lang="sv-SE"/>
          </a:p>
        </p:txBody>
      </p:sp>
    </p:spTree>
    <p:extLst>
      <p:ext uri="{BB962C8B-B14F-4D97-AF65-F5344CB8AC3E}">
        <p14:creationId xmlns:p14="http://schemas.microsoft.com/office/powerpoint/2010/main" val="361658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8E80441-94F9-448A-8794-46A3C380E243}" type="datetimeFigureOut">
              <a:rPr lang="sv-SE" smtClean="0"/>
              <a:t>2024-01-16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1F40E13-2E83-4E90-84B4-0BD1D8B05534}" type="slidenum">
              <a:rPr lang="sv-SE" smtClean="0"/>
              <a:t>‹#›</a:t>
            </a:fld>
            <a:endParaRPr lang="sv-SE"/>
          </a:p>
        </p:txBody>
      </p:sp>
    </p:spTree>
    <p:extLst>
      <p:ext uri="{BB962C8B-B14F-4D97-AF65-F5344CB8AC3E}">
        <p14:creationId xmlns:p14="http://schemas.microsoft.com/office/powerpoint/2010/main" val="5470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v-SE"/>
              <a:t>Klicka här för att ändra format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8E80441-94F9-448A-8794-46A3C380E243}" type="datetimeFigureOut">
              <a:rPr lang="sv-SE" smtClean="0"/>
              <a:t>2024-01-16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1F40E13-2E83-4E90-84B4-0BD1D8B05534}" type="slidenum">
              <a:rPr lang="sv-SE" smtClean="0"/>
              <a:t>‹#›</a:t>
            </a:fld>
            <a:endParaRPr lang="sv-SE"/>
          </a:p>
        </p:txBody>
      </p:sp>
    </p:spTree>
    <p:extLst>
      <p:ext uri="{BB962C8B-B14F-4D97-AF65-F5344CB8AC3E}">
        <p14:creationId xmlns:p14="http://schemas.microsoft.com/office/powerpoint/2010/main" val="10682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8E80441-94F9-448A-8794-46A3C380E243}" type="datetimeFigureOut">
              <a:rPr lang="sv-SE" smtClean="0"/>
              <a:t>2024-01-16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1F40E13-2E83-4E90-84B4-0BD1D8B05534}" type="slidenum">
              <a:rPr lang="sv-SE" smtClean="0"/>
              <a:t>‹#›</a:t>
            </a:fld>
            <a:endParaRPr lang="sv-SE"/>
          </a:p>
        </p:txBody>
      </p:sp>
    </p:spTree>
    <p:extLst>
      <p:ext uri="{BB962C8B-B14F-4D97-AF65-F5344CB8AC3E}">
        <p14:creationId xmlns:p14="http://schemas.microsoft.com/office/powerpoint/2010/main" val="1498033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8E80441-94F9-448A-8794-46A3C380E243}" type="datetimeFigureOut">
              <a:rPr lang="sv-SE" smtClean="0"/>
              <a:t>2024-01-16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1F40E13-2E83-4E90-84B4-0BD1D8B05534}" type="slidenum">
              <a:rPr lang="sv-SE" smtClean="0"/>
              <a:t>‹#›</a:t>
            </a:fld>
            <a:endParaRPr lang="sv-SE"/>
          </a:p>
        </p:txBody>
      </p:sp>
    </p:spTree>
    <p:extLst>
      <p:ext uri="{BB962C8B-B14F-4D97-AF65-F5344CB8AC3E}">
        <p14:creationId xmlns:p14="http://schemas.microsoft.com/office/powerpoint/2010/main" val="413926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B8E80441-94F9-448A-8794-46A3C380E243}" type="datetimeFigureOut">
              <a:rPr lang="sv-SE" smtClean="0"/>
              <a:t>2024-01-16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1F40E13-2E83-4E90-84B4-0BD1D8B05534}" type="slidenum">
              <a:rPr lang="sv-SE" smtClean="0"/>
              <a:t>‹#›</a:t>
            </a:fld>
            <a:endParaRPr lang="sv-SE"/>
          </a:p>
        </p:txBody>
      </p:sp>
    </p:spTree>
    <p:extLst>
      <p:ext uri="{BB962C8B-B14F-4D97-AF65-F5344CB8AC3E}">
        <p14:creationId xmlns:p14="http://schemas.microsoft.com/office/powerpoint/2010/main" val="385596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80441-94F9-448A-8794-46A3C380E243}" type="datetimeFigureOut">
              <a:rPr lang="sv-SE" smtClean="0"/>
              <a:t>2024-01-16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1F40E13-2E83-4E90-84B4-0BD1D8B05534}" type="slidenum">
              <a:rPr lang="sv-SE" smtClean="0"/>
              <a:t>‹#›</a:t>
            </a:fld>
            <a:endParaRPr lang="sv-SE"/>
          </a:p>
        </p:txBody>
      </p:sp>
    </p:spTree>
    <p:extLst>
      <p:ext uri="{BB962C8B-B14F-4D97-AF65-F5344CB8AC3E}">
        <p14:creationId xmlns:p14="http://schemas.microsoft.com/office/powerpoint/2010/main" val="2675329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v-SE"/>
              <a:t>Klicka här för att ändra format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B8E80441-94F9-448A-8794-46A3C380E243}" type="datetimeFigureOut">
              <a:rPr lang="sv-SE" smtClean="0"/>
              <a:t>2024-01-16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1F40E13-2E83-4E90-84B4-0BD1D8B05534}" type="slidenum">
              <a:rPr lang="sv-SE" smtClean="0"/>
              <a:t>‹#›</a:t>
            </a:fld>
            <a:endParaRPr lang="sv-SE"/>
          </a:p>
        </p:txBody>
      </p:sp>
    </p:spTree>
    <p:extLst>
      <p:ext uri="{BB962C8B-B14F-4D97-AF65-F5344CB8AC3E}">
        <p14:creationId xmlns:p14="http://schemas.microsoft.com/office/powerpoint/2010/main" val="121971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8E80441-94F9-448A-8794-46A3C380E243}" type="datetimeFigureOut">
              <a:rPr lang="sv-SE" smtClean="0"/>
              <a:t>2024-01-16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1F40E13-2E83-4E90-84B4-0BD1D8B05534}" type="slidenum">
              <a:rPr lang="sv-SE" smtClean="0"/>
              <a:t>‹#›</a:t>
            </a:fld>
            <a:endParaRPr lang="sv-SE"/>
          </a:p>
        </p:txBody>
      </p:sp>
    </p:spTree>
    <p:extLst>
      <p:ext uri="{BB962C8B-B14F-4D97-AF65-F5344CB8AC3E}">
        <p14:creationId xmlns:p14="http://schemas.microsoft.com/office/powerpoint/2010/main" val="7129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v-SE"/>
              <a:t>Klicka här för att ändra format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E80441-94F9-448A-8794-46A3C380E243}" type="datetimeFigureOut">
              <a:rPr lang="sv-SE" smtClean="0"/>
              <a:t>2024-01-16</a:t>
            </a:fld>
            <a:endParaRPr lang="sv-S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F40E13-2E83-4E90-84B4-0BD1D8B05534}" type="slidenum">
              <a:rPr lang="sv-SE" smtClean="0"/>
              <a:t>‹#›</a:t>
            </a:fld>
            <a:endParaRPr lang="sv-SE"/>
          </a:p>
        </p:txBody>
      </p:sp>
    </p:spTree>
    <p:extLst>
      <p:ext uri="{BB962C8B-B14F-4D97-AF65-F5344CB8AC3E}">
        <p14:creationId xmlns:p14="http://schemas.microsoft.com/office/powerpoint/2010/main" val="2625778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hyperlink" Target="https://doi.org/10.1177/14550725231219845" TargetMode="External"/><Relationship Id="rId2" Type="http://schemas.openxmlformats.org/officeDocument/2006/relationships/hyperlink" Target="https://doi.org/10.1080/2156857X.2023.2192223"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mailto:kje@du.se" TargetMode="External"/><Relationship Id="rId5" Type="http://schemas.openxmlformats.org/officeDocument/2006/relationships/hyperlink" Target="mailto:ann.lyrberg@hig.se" TargetMode="External"/><Relationship Id="rId4" Type="http://schemas.openxmlformats.org/officeDocument/2006/relationships/hyperlink" Target="mailto:ann.lyrberg@regiongavleborg.s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1420440" y="2135026"/>
            <a:ext cx="7766936" cy="1646302"/>
          </a:xfrm>
        </p:spPr>
        <p:txBody>
          <a:bodyPr>
            <a:normAutofit/>
          </a:bodyPr>
          <a:lstStyle/>
          <a:p>
            <a:pPr algn="ctr">
              <a:spcAft>
                <a:spcPts val="0"/>
              </a:spcAft>
            </a:pPr>
            <a:r>
              <a:rPr lang="sv-SE" sz="3600" dirty="0" err="1">
                <a:solidFill>
                  <a:srgbClr val="90C226"/>
                </a:solidFill>
              </a:rPr>
              <a:t>Me</a:t>
            </a:r>
            <a:r>
              <a:rPr lang="sv-SE" sz="3600" dirty="0">
                <a:solidFill>
                  <a:srgbClr val="90C226"/>
                </a:solidFill>
              </a:rPr>
              <a:t> &amp; My </a:t>
            </a:r>
            <a:r>
              <a:rPr lang="sv-SE" sz="3600" dirty="0" err="1">
                <a:solidFill>
                  <a:srgbClr val="90C226"/>
                </a:solidFill>
              </a:rPr>
              <a:t>Family</a:t>
            </a:r>
            <a:r>
              <a:rPr lang="sv-SE" sz="3600" dirty="0">
                <a:solidFill>
                  <a:srgbClr val="90C226"/>
                </a:solidFill>
              </a:rPr>
              <a:t> </a:t>
            </a:r>
            <a:br>
              <a:rPr lang="sv-SE" sz="3600" dirty="0">
                <a:solidFill>
                  <a:srgbClr val="90C226"/>
                </a:solidFill>
              </a:rPr>
            </a:br>
            <a:r>
              <a:rPr lang="sv-SE" sz="3600" dirty="0">
                <a:solidFill>
                  <a:srgbClr val="90C226"/>
                </a:solidFill>
              </a:rPr>
              <a:t>– a </a:t>
            </a:r>
            <a:r>
              <a:rPr lang="sv-SE" sz="3600" dirty="0" err="1">
                <a:solidFill>
                  <a:srgbClr val="90C226"/>
                </a:solidFill>
              </a:rPr>
              <a:t>family</a:t>
            </a:r>
            <a:r>
              <a:rPr lang="sv-SE" sz="3600" dirty="0">
                <a:solidFill>
                  <a:srgbClr val="90C226"/>
                </a:solidFill>
              </a:rPr>
              <a:t> intervention</a:t>
            </a:r>
            <a:endParaRPr lang="sv-SE" sz="4000" dirty="0">
              <a:ln w="0"/>
              <a:effectLst>
                <a:outerShdw blurRad="38100" dist="25400" dir="5400000" algn="ctr" rotWithShape="0">
                  <a:srgbClr val="6E747A">
                    <a:alpha val="43000"/>
                  </a:srgbClr>
                </a:outerShdw>
              </a:effectLst>
            </a:endParaRPr>
          </a:p>
        </p:txBody>
      </p:sp>
      <p:sp>
        <p:nvSpPr>
          <p:cNvPr id="5" name="Underrubrik 4"/>
          <p:cNvSpPr>
            <a:spLocks noGrp="1"/>
          </p:cNvSpPr>
          <p:nvPr>
            <p:ph type="subTitle" idx="1"/>
          </p:nvPr>
        </p:nvSpPr>
        <p:spPr>
          <a:xfrm>
            <a:off x="1023486" y="3781328"/>
            <a:ext cx="9144000" cy="1899138"/>
          </a:xfrm>
        </p:spPr>
        <p:txBody>
          <a:bodyPr>
            <a:normAutofit fontScale="62500" lnSpcReduction="20000"/>
          </a:bodyPr>
          <a:lstStyle/>
          <a:p>
            <a:pPr algn="ctr"/>
            <a:endParaRPr lang="sv-SE" dirty="0"/>
          </a:p>
          <a:p>
            <a:pPr algn="ctr"/>
            <a:r>
              <a:rPr lang="sv-SE" dirty="0"/>
              <a:t>Ann Lyrberg</a:t>
            </a:r>
          </a:p>
          <a:p>
            <a:pPr algn="ctr"/>
            <a:r>
              <a:rPr lang="sv-SE" dirty="0"/>
              <a:t>PhD Student, University </a:t>
            </a:r>
            <a:r>
              <a:rPr lang="sv-SE" dirty="0" err="1"/>
              <a:t>of</a:t>
            </a:r>
            <a:r>
              <a:rPr lang="sv-SE" dirty="0"/>
              <a:t> Gävle</a:t>
            </a:r>
          </a:p>
          <a:p>
            <a:pPr algn="ctr"/>
            <a:r>
              <a:rPr lang="sv-SE" dirty="0"/>
              <a:t>Administrator, </a:t>
            </a:r>
            <a:r>
              <a:rPr lang="sv-SE" dirty="0" err="1"/>
              <a:t>coordinator</a:t>
            </a:r>
            <a:r>
              <a:rPr lang="sv-SE" dirty="0"/>
              <a:t>, </a:t>
            </a:r>
            <a:r>
              <a:rPr lang="sv-SE" dirty="0" err="1"/>
              <a:t>project</a:t>
            </a:r>
            <a:r>
              <a:rPr lang="sv-SE" dirty="0"/>
              <a:t> manager, FoU Välfärd Region Gävleborg.</a:t>
            </a:r>
          </a:p>
          <a:p>
            <a:pPr algn="ctr"/>
            <a:endParaRPr lang="sv-SE" dirty="0"/>
          </a:p>
          <a:p>
            <a:pPr algn="ctr"/>
            <a:r>
              <a:rPr lang="sv-SE" dirty="0"/>
              <a:t>Kari Jess</a:t>
            </a:r>
          </a:p>
          <a:p>
            <a:pPr algn="ctr"/>
            <a:r>
              <a:rPr lang="sv-SE" dirty="0"/>
              <a:t>PhD in social </a:t>
            </a:r>
            <a:r>
              <a:rPr lang="sv-SE" dirty="0" err="1"/>
              <a:t>work</a:t>
            </a:r>
            <a:r>
              <a:rPr lang="sv-SE" dirty="0"/>
              <a:t>. Senior </a:t>
            </a:r>
            <a:r>
              <a:rPr lang="sv-SE" dirty="0" err="1"/>
              <a:t>lecturer</a:t>
            </a:r>
            <a:r>
              <a:rPr lang="sv-SE" dirty="0"/>
              <a:t>, Dalarna University</a:t>
            </a:r>
          </a:p>
          <a:p>
            <a:pPr algn="ctr"/>
            <a:endParaRPr lang="sv-SE" dirty="0"/>
          </a:p>
        </p:txBody>
      </p:sp>
    </p:spTree>
    <p:extLst>
      <p:ext uri="{BB962C8B-B14F-4D97-AF65-F5344CB8AC3E}">
        <p14:creationId xmlns:p14="http://schemas.microsoft.com/office/powerpoint/2010/main" val="34709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DFC513-000E-F27E-DB65-E414066BF437}"/>
              </a:ext>
            </a:extLst>
          </p:cNvPr>
          <p:cNvSpPr>
            <a:spLocks noGrp="1"/>
          </p:cNvSpPr>
          <p:nvPr>
            <p:ph type="title"/>
          </p:nvPr>
        </p:nvSpPr>
        <p:spPr/>
        <p:txBody>
          <a:bodyPr/>
          <a:lstStyle/>
          <a:p>
            <a:r>
              <a:rPr lang="sv-SE" dirty="0"/>
              <a:t>The </a:t>
            </a:r>
            <a:r>
              <a:rPr lang="sv-SE" dirty="0" err="1"/>
              <a:t>outcome</a:t>
            </a:r>
            <a:r>
              <a:rPr lang="sv-SE" dirty="0"/>
              <a:t> </a:t>
            </a:r>
            <a:r>
              <a:rPr lang="sv-SE" dirty="0" err="1"/>
              <a:t>study</a:t>
            </a:r>
            <a:endParaRPr lang="sv-SE" dirty="0"/>
          </a:p>
        </p:txBody>
      </p:sp>
      <p:sp>
        <p:nvSpPr>
          <p:cNvPr id="3" name="Platshållare för innehåll 2">
            <a:extLst>
              <a:ext uri="{FF2B5EF4-FFF2-40B4-BE49-F238E27FC236}">
                <a16:creationId xmlns:a16="http://schemas.microsoft.com/office/drawing/2014/main" id="{DE2D72E3-E09E-1EE3-3E02-BF960D243F8D}"/>
              </a:ext>
            </a:extLst>
          </p:cNvPr>
          <p:cNvSpPr>
            <a:spLocks noGrp="1"/>
          </p:cNvSpPr>
          <p:nvPr>
            <p:ph idx="1"/>
          </p:nvPr>
        </p:nvSpPr>
        <p:spPr/>
        <p:txBody>
          <a:bodyPr/>
          <a:lstStyle/>
          <a:p>
            <a:r>
              <a:rPr lang="sv-SE" dirty="0">
                <a:latin typeface="+mj-lt"/>
              </a:rPr>
              <a:t>The </a:t>
            </a:r>
            <a:r>
              <a:rPr lang="sv-SE" dirty="0" err="1">
                <a:latin typeface="+mj-lt"/>
              </a:rPr>
              <a:t>aim</a:t>
            </a:r>
            <a:r>
              <a:rPr lang="sv-SE" dirty="0">
                <a:latin typeface="+mj-lt"/>
              </a:rPr>
              <a:t> </a:t>
            </a:r>
            <a:r>
              <a:rPr lang="sv-SE" dirty="0" err="1">
                <a:latin typeface="+mj-lt"/>
              </a:rPr>
              <a:t>of</a:t>
            </a:r>
            <a:r>
              <a:rPr lang="sv-SE" dirty="0">
                <a:latin typeface="+mj-lt"/>
              </a:rPr>
              <a:t> the </a:t>
            </a:r>
            <a:r>
              <a:rPr lang="sv-SE" dirty="0" err="1">
                <a:latin typeface="+mj-lt"/>
              </a:rPr>
              <a:t>outcome</a:t>
            </a:r>
            <a:r>
              <a:rPr lang="sv-SE" dirty="0">
                <a:latin typeface="+mj-lt"/>
              </a:rPr>
              <a:t> </a:t>
            </a:r>
            <a:r>
              <a:rPr lang="sv-SE" dirty="0" err="1">
                <a:latin typeface="+mj-lt"/>
              </a:rPr>
              <a:t>study</a:t>
            </a:r>
            <a:r>
              <a:rPr lang="sv-SE" dirty="0">
                <a:latin typeface="+mj-lt"/>
              </a:rPr>
              <a:t>:</a:t>
            </a:r>
          </a:p>
          <a:p>
            <a:r>
              <a:rPr lang="en-GB" sz="1800" dirty="0">
                <a:effectLst/>
                <a:latin typeface="+mj-lt"/>
                <a:ea typeface="Times New Roman" panose="02020603050405020304" pitchFamily="18" charset="0"/>
                <a:cs typeface="Arial" panose="020B0604020202020204" pitchFamily="34" charset="0"/>
              </a:rPr>
              <a:t>To evaluate the outcomes of the knowledge- and motivation-enhancing programme </a:t>
            </a:r>
            <a:r>
              <a:rPr lang="en-GB" sz="1800" i="1" dirty="0">
                <a:effectLst/>
                <a:latin typeface="+mj-lt"/>
                <a:ea typeface="Times New Roman" panose="02020603050405020304" pitchFamily="18" charset="0"/>
                <a:cs typeface="Arial" panose="020B0604020202020204" pitchFamily="34" charset="0"/>
              </a:rPr>
              <a:t>Me &amp; my family</a:t>
            </a:r>
            <a:r>
              <a:rPr lang="en-GB" sz="1800" dirty="0">
                <a:effectLst/>
                <a:latin typeface="+mj-lt"/>
                <a:ea typeface="Times New Roman" panose="02020603050405020304" pitchFamily="18" charset="0"/>
                <a:cs typeface="Arial" panose="020B0604020202020204" pitchFamily="34" charset="0"/>
              </a:rPr>
              <a:t>, focusing on child well-being </a:t>
            </a:r>
            <a:r>
              <a:rPr lang="en-GB" dirty="0">
                <a:latin typeface="+mj-lt"/>
                <a:ea typeface="Times New Roman" panose="02020603050405020304" pitchFamily="18" charset="0"/>
                <a:cs typeface="Arial" panose="020B0604020202020204" pitchFamily="34" charset="0"/>
              </a:rPr>
              <a:t>and</a:t>
            </a:r>
            <a:r>
              <a:rPr lang="en-GB" sz="1800" dirty="0">
                <a:effectLst/>
                <a:latin typeface="+mj-lt"/>
                <a:ea typeface="Times New Roman" panose="02020603050405020304" pitchFamily="18" charset="0"/>
                <a:cs typeface="Arial" panose="020B0604020202020204" pitchFamily="34" charset="0"/>
              </a:rPr>
              <a:t> </a:t>
            </a:r>
            <a:r>
              <a:rPr lang="en-GB" sz="1800" dirty="0" smtClean="0">
                <a:effectLst/>
                <a:latin typeface="+mj-lt"/>
                <a:ea typeface="Times New Roman" panose="02020603050405020304" pitchFamily="18" charset="0"/>
                <a:cs typeface="Arial" panose="020B0604020202020204" pitchFamily="34" charset="0"/>
              </a:rPr>
              <a:t>family </a:t>
            </a:r>
            <a:r>
              <a:rPr lang="en-GB" sz="1800" dirty="0">
                <a:effectLst/>
                <a:latin typeface="+mj-lt"/>
                <a:ea typeface="Times New Roman" panose="02020603050405020304" pitchFamily="18" charset="0"/>
                <a:cs typeface="Arial" panose="020B0604020202020204" pitchFamily="34" charset="0"/>
              </a:rPr>
              <a:t>climate, parental alcohol and drug use, and self-rated parental mental health. </a:t>
            </a:r>
          </a:p>
          <a:p>
            <a:endParaRPr lang="en-GB" sz="1800" dirty="0">
              <a:effectLst/>
              <a:latin typeface="+mj-lt"/>
              <a:ea typeface="Times New Roman" panose="02020603050405020304" pitchFamily="18" charset="0"/>
              <a:cs typeface="Arial" panose="020B0604020202020204" pitchFamily="34" charset="0"/>
            </a:endParaRPr>
          </a:p>
          <a:p>
            <a:pPr lvl="1"/>
            <a:r>
              <a:rPr lang="en-GB" dirty="0">
                <a:effectLst/>
                <a:latin typeface="+mj-lt"/>
                <a:ea typeface="Times New Roman" panose="02020603050405020304" pitchFamily="18" charset="0"/>
                <a:cs typeface="Arial" panose="020B0604020202020204" pitchFamily="34" charset="0"/>
              </a:rPr>
              <a:t>Addressing the limitations of previous research, this study includes children’s self-ratings. </a:t>
            </a:r>
            <a:endParaRPr lang="sv-SE" dirty="0">
              <a:effectLst/>
              <a:latin typeface="+mj-lt"/>
              <a:ea typeface="Times New Roman" panose="02020603050405020304" pitchFamily="18" charset="0"/>
              <a:cs typeface="Arial" panose="020B0604020202020204" pitchFamily="34" charset="0"/>
            </a:endParaRPr>
          </a:p>
          <a:p>
            <a:endParaRPr lang="sv-SE" dirty="0"/>
          </a:p>
        </p:txBody>
      </p:sp>
    </p:spTree>
    <p:extLst>
      <p:ext uri="{BB962C8B-B14F-4D97-AF65-F5344CB8AC3E}">
        <p14:creationId xmlns:p14="http://schemas.microsoft.com/office/powerpoint/2010/main" val="2211444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552A52-D1B9-8173-F94A-947225AA7B1F}"/>
              </a:ext>
            </a:extLst>
          </p:cNvPr>
          <p:cNvSpPr>
            <a:spLocks noGrp="1"/>
          </p:cNvSpPr>
          <p:nvPr>
            <p:ph type="title"/>
          </p:nvPr>
        </p:nvSpPr>
        <p:spPr/>
        <p:txBody>
          <a:bodyPr/>
          <a:lstStyle/>
          <a:p>
            <a:r>
              <a:rPr lang="sv-SE" dirty="0" err="1"/>
              <a:t>Study</a:t>
            </a:r>
            <a:r>
              <a:rPr lang="sv-SE" dirty="0"/>
              <a:t> design</a:t>
            </a:r>
          </a:p>
        </p:txBody>
      </p:sp>
      <p:sp>
        <p:nvSpPr>
          <p:cNvPr id="3" name="Platshållare för innehåll 2">
            <a:extLst>
              <a:ext uri="{FF2B5EF4-FFF2-40B4-BE49-F238E27FC236}">
                <a16:creationId xmlns:a16="http://schemas.microsoft.com/office/drawing/2014/main" id="{D860AE92-C60A-3897-AC3B-62D39874E84A}"/>
              </a:ext>
            </a:extLst>
          </p:cNvPr>
          <p:cNvSpPr>
            <a:spLocks noGrp="1"/>
          </p:cNvSpPr>
          <p:nvPr>
            <p:ph idx="1"/>
          </p:nvPr>
        </p:nvSpPr>
        <p:spPr/>
        <p:txBody>
          <a:bodyPr/>
          <a:lstStyle/>
          <a:p>
            <a:r>
              <a:rPr lang="en-GB" sz="1800" dirty="0">
                <a:effectLst/>
                <a:latin typeface="+mj-lt"/>
                <a:ea typeface="Times New Roman" panose="02020603050405020304" pitchFamily="18" charset="0"/>
              </a:rPr>
              <a:t>The study was initially designed as a </a:t>
            </a:r>
            <a:r>
              <a:rPr lang="en-GB" sz="1800" dirty="0" smtClean="0">
                <a:effectLst/>
                <a:latin typeface="+mj-lt"/>
                <a:ea typeface="Times New Roman" panose="02020603050405020304" pitchFamily="18" charset="0"/>
              </a:rPr>
              <a:t>randomised </a:t>
            </a:r>
            <a:r>
              <a:rPr lang="en-GB" sz="1800" dirty="0">
                <a:effectLst/>
                <a:latin typeface="+mj-lt"/>
                <a:ea typeface="Times New Roman" panose="02020603050405020304" pitchFamily="18" charset="0"/>
              </a:rPr>
              <a:t>controlled trial (RCT) in which participating families were randomly assigned </a:t>
            </a:r>
            <a:r>
              <a:rPr lang="en-US" dirty="0">
                <a:latin typeface="+mj-lt"/>
                <a:ea typeface="Times New Roman" panose="02020603050405020304" pitchFamily="18" charset="0"/>
              </a:rPr>
              <a:t>to start with the intervention immediately or </a:t>
            </a:r>
            <a:r>
              <a:rPr lang="en-GB" sz="1800" dirty="0" smtClean="0">
                <a:effectLst/>
                <a:latin typeface="+mj-lt"/>
                <a:ea typeface="Times New Roman" panose="02020603050405020304" pitchFamily="18" charset="0"/>
              </a:rPr>
              <a:t>to </a:t>
            </a:r>
            <a:r>
              <a:rPr lang="en-GB" sz="1800" dirty="0">
                <a:effectLst/>
                <a:latin typeface="+mj-lt"/>
                <a:ea typeface="Times New Roman" panose="02020603050405020304" pitchFamily="18" charset="0"/>
              </a:rPr>
              <a:t>a three-month waiting list. The families </a:t>
            </a:r>
            <a:r>
              <a:rPr lang="en-GB" sz="1800" dirty="0" smtClean="0">
                <a:effectLst/>
                <a:latin typeface="+mj-lt"/>
                <a:ea typeface="Times New Roman" panose="02020603050405020304" pitchFamily="18" charset="0"/>
              </a:rPr>
              <a:t>not </a:t>
            </a:r>
            <a:r>
              <a:rPr lang="en-GB" sz="1800" dirty="0">
                <a:effectLst/>
                <a:latin typeface="+mj-lt"/>
                <a:ea typeface="Times New Roman" panose="02020603050405020304" pitchFamily="18" charset="0"/>
              </a:rPr>
              <a:t>included in our study or </a:t>
            </a:r>
            <a:r>
              <a:rPr lang="en-GB" sz="1800" dirty="0" smtClean="0">
                <a:effectLst/>
                <a:latin typeface="+mj-lt"/>
                <a:ea typeface="Times New Roman" panose="02020603050405020304" pitchFamily="18" charset="0"/>
              </a:rPr>
              <a:t>randomised </a:t>
            </a:r>
            <a:r>
              <a:rPr lang="en-GB" sz="1800" dirty="0">
                <a:effectLst/>
                <a:latin typeface="+mj-lt"/>
                <a:ea typeface="Times New Roman" panose="02020603050405020304" pitchFamily="18" charset="0"/>
              </a:rPr>
              <a:t>to the waiting list received treatment as usual within the social services.</a:t>
            </a:r>
          </a:p>
          <a:p>
            <a:endParaRPr lang="en-GB" dirty="0">
              <a:latin typeface="+mj-lt"/>
            </a:endParaRPr>
          </a:p>
          <a:p>
            <a:r>
              <a:rPr lang="en-GB" sz="1800" dirty="0">
                <a:effectLst/>
                <a:latin typeface="+mj-lt"/>
                <a:ea typeface="Times New Roman" panose="02020603050405020304" pitchFamily="18" charset="0"/>
              </a:rPr>
              <a:t>During the first </a:t>
            </a:r>
            <a:r>
              <a:rPr lang="en-GB" sz="1800" dirty="0" smtClean="0">
                <a:effectLst/>
                <a:latin typeface="+mj-lt"/>
                <a:ea typeface="Times New Roman" panose="02020603050405020304" pitchFamily="18" charset="0"/>
              </a:rPr>
              <a:t>year</a:t>
            </a:r>
            <a:r>
              <a:rPr lang="en-US" dirty="0">
                <a:latin typeface="+mj-lt"/>
                <a:ea typeface="Times New Roman" panose="02020603050405020304" pitchFamily="18" charset="0"/>
              </a:rPr>
              <a:t>, the study design was </a:t>
            </a:r>
            <a:r>
              <a:rPr lang="en-US" dirty="0" smtClean="0">
                <a:latin typeface="+mj-lt"/>
                <a:ea typeface="Times New Roman" panose="02020603050405020304" pitchFamily="18" charset="0"/>
              </a:rPr>
              <a:t>revised. Instead,</a:t>
            </a:r>
            <a:r>
              <a:rPr lang="en-GB" sz="1800" dirty="0" smtClean="0">
                <a:effectLst/>
                <a:latin typeface="+mj-lt"/>
                <a:ea typeface="Times New Roman" panose="02020603050405020304" pitchFamily="18" charset="0"/>
              </a:rPr>
              <a:t> </a:t>
            </a:r>
            <a:r>
              <a:rPr lang="en-GB" sz="1800" dirty="0">
                <a:effectLst/>
                <a:latin typeface="+mj-lt"/>
                <a:ea typeface="Times New Roman" panose="02020603050405020304" pitchFamily="18" charset="0"/>
              </a:rPr>
              <a:t>we decided to measure the outcome by comparing family members with their own baseline measures on completing the intervention and at three, six, and 12 months post-intervention. </a:t>
            </a:r>
          </a:p>
        </p:txBody>
      </p:sp>
    </p:spTree>
    <p:extLst>
      <p:ext uri="{BB962C8B-B14F-4D97-AF65-F5344CB8AC3E}">
        <p14:creationId xmlns:p14="http://schemas.microsoft.com/office/powerpoint/2010/main" val="1583414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80C6DA-612F-2250-13AA-F13D01A03682}"/>
              </a:ext>
            </a:extLst>
          </p:cNvPr>
          <p:cNvSpPr>
            <a:spLocks noGrp="1"/>
          </p:cNvSpPr>
          <p:nvPr>
            <p:ph type="title"/>
          </p:nvPr>
        </p:nvSpPr>
        <p:spPr/>
        <p:txBody>
          <a:bodyPr/>
          <a:lstStyle/>
          <a:p>
            <a:r>
              <a:rPr lang="sv-SE" dirty="0" err="1"/>
              <a:t>Questionnaires</a:t>
            </a:r>
            <a:r>
              <a:rPr lang="sv-SE" dirty="0"/>
              <a:t> </a:t>
            </a:r>
            <a:r>
              <a:rPr lang="sv-SE" dirty="0" err="1"/>
              <a:t>used</a:t>
            </a:r>
            <a:r>
              <a:rPr lang="sv-SE" dirty="0"/>
              <a:t> in the </a:t>
            </a:r>
            <a:r>
              <a:rPr lang="sv-SE" dirty="0" err="1"/>
              <a:t>outcome</a:t>
            </a:r>
            <a:r>
              <a:rPr lang="sv-SE" dirty="0"/>
              <a:t> </a:t>
            </a:r>
            <a:r>
              <a:rPr lang="sv-SE" dirty="0" err="1"/>
              <a:t>study</a:t>
            </a:r>
            <a:endParaRPr lang="sv-SE" dirty="0"/>
          </a:p>
        </p:txBody>
      </p:sp>
      <p:graphicFrame>
        <p:nvGraphicFramePr>
          <p:cNvPr id="4" name="Platshållare för innehåll 3">
            <a:extLst>
              <a:ext uri="{FF2B5EF4-FFF2-40B4-BE49-F238E27FC236}">
                <a16:creationId xmlns:a16="http://schemas.microsoft.com/office/drawing/2014/main" id="{36149ECF-38BF-EFDA-AE38-0A92BC012C65}"/>
              </a:ext>
            </a:extLst>
          </p:cNvPr>
          <p:cNvGraphicFramePr>
            <a:graphicFrameLocks noGrp="1"/>
          </p:cNvGraphicFramePr>
          <p:nvPr>
            <p:ph idx="1"/>
            <p:extLst>
              <p:ext uri="{D42A27DB-BD31-4B8C-83A1-F6EECF244321}">
                <p14:modId xmlns:p14="http://schemas.microsoft.com/office/powerpoint/2010/main" val="1341727933"/>
              </p:ext>
            </p:extLst>
          </p:nvPr>
        </p:nvGraphicFramePr>
        <p:xfrm>
          <a:off x="1932495" y="2032412"/>
          <a:ext cx="5171927" cy="4396665"/>
        </p:xfrm>
        <a:graphic>
          <a:graphicData uri="http://schemas.openxmlformats.org/drawingml/2006/table">
            <a:tbl>
              <a:tblPr firstRow="1" firstCol="1" bandRow="1"/>
              <a:tblGrid>
                <a:gridCol w="1723595">
                  <a:extLst>
                    <a:ext uri="{9D8B030D-6E8A-4147-A177-3AD203B41FA5}">
                      <a16:colId xmlns:a16="http://schemas.microsoft.com/office/drawing/2014/main" val="3204121516"/>
                    </a:ext>
                  </a:extLst>
                </a:gridCol>
                <a:gridCol w="1724166">
                  <a:extLst>
                    <a:ext uri="{9D8B030D-6E8A-4147-A177-3AD203B41FA5}">
                      <a16:colId xmlns:a16="http://schemas.microsoft.com/office/drawing/2014/main" val="791427394"/>
                    </a:ext>
                  </a:extLst>
                </a:gridCol>
                <a:gridCol w="1724166">
                  <a:extLst>
                    <a:ext uri="{9D8B030D-6E8A-4147-A177-3AD203B41FA5}">
                      <a16:colId xmlns:a16="http://schemas.microsoft.com/office/drawing/2014/main" val="3554199748"/>
                    </a:ext>
                  </a:extLst>
                </a:gridCol>
              </a:tblGrid>
              <a:tr h="149615">
                <a:tc>
                  <a:txBody>
                    <a:bodyPr/>
                    <a:lstStyle/>
                    <a:p>
                      <a:pPr algn="ctr">
                        <a:lnSpc>
                          <a:spcPct val="107000"/>
                        </a:lnSpc>
                        <a:spcAft>
                          <a:spcPts val="800"/>
                        </a:spcAft>
                      </a:pPr>
                      <a:r>
                        <a:rPr lang="en-GB" sz="900" b="1">
                          <a:effectLst/>
                          <a:latin typeface="Times New Roman" panose="02020603050405020304" pitchFamily="18" charset="0"/>
                          <a:ea typeface="Calibri" panose="020F0502020204030204" pitchFamily="34" charset="0"/>
                          <a:cs typeface="Times New Roman" panose="02020603050405020304" pitchFamily="18" charset="0"/>
                        </a:rPr>
                        <a:t>Questionnaire</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900" b="1">
                          <a:effectLst/>
                          <a:latin typeface="Times New Roman" panose="02020603050405020304" pitchFamily="18" charset="0"/>
                          <a:ea typeface="Calibri" panose="020F0502020204030204" pitchFamily="34" charset="0"/>
                          <a:cs typeface="Times New Roman" panose="02020603050405020304" pitchFamily="18" charset="0"/>
                        </a:rPr>
                        <a:t>When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900" b="1">
                          <a:effectLst/>
                          <a:latin typeface="Times New Roman" panose="02020603050405020304" pitchFamily="18" charset="0"/>
                          <a:ea typeface="Calibri" panose="020F0502020204030204" pitchFamily="34" charset="0"/>
                          <a:cs typeface="Times New Roman" panose="02020603050405020304" pitchFamily="18" charset="0"/>
                        </a:rPr>
                        <a:t>To whom</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1074058"/>
                  </a:ext>
                </a:extLst>
              </a:tr>
              <a:tr h="848919">
                <a:tc>
                  <a:txBody>
                    <a:bodyPr/>
                    <a:lstStyle/>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Family Climate Questionnaire (pick minimum 15 of 85 adjectives)</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 </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Pre intervention and</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three, six, and 12 months post intervention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Children and parents</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9588697"/>
                  </a:ext>
                </a:extLst>
              </a:tr>
              <a:tr h="839357">
                <a:tc>
                  <a:txBody>
                    <a:bodyPr/>
                    <a:lstStyle/>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Strengths and Difficulties Questionnaire (SDQ)</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(25 items)</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 </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Pre intervention and</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three, six, and 12 months post intervention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Children; parents of children under 11 years old</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8046056"/>
                  </a:ext>
                </a:extLst>
              </a:tr>
              <a:tr h="839357">
                <a:tc>
                  <a:txBody>
                    <a:bodyPr/>
                    <a:lstStyle/>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Hospital Anxiety and Depression Scale (HADS)</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(14 items)</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 </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900" dirty="0">
                          <a:effectLst/>
                          <a:latin typeface="Times New Roman" panose="02020603050405020304" pitchFamily="18" charset="0"/>
                          <a:ea typeface="Calibri" panose="020F0502020204030204" pitchFamily="34" charset="0"/>
                          <a:cs typeface="Times New Roman" panose="02020603050405020304" pitchFamily="18" charset="0"/>
                        </a:rPr>
                        <a:t>Pre intervention and</a:t>
                      </a:r>
                      <a:endParaRPr lang="sv-SE"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dirty="0">
                          <a:effectLst/>
                          <a:latin typeface="Times New Roman" panose="02020603050405020304" pitchFamily="18" charset="0"/>
                          <a:ea typeface="Calibri" panose="020F0502020204030204" pitchFamily="34" charset="0"/>
                          <a:cs typeface="Times New Roman" panose="02020603050405020304" pitchFamily="18" charset="0"/>
                        </a:rPr>
                        <a:t>three, six, and 12 months post intervention</a:t>
                      </a:r>
                      <a:endParaRPr lang="sv-S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Parents</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4915575"/>
                  </a:ext>
                </a:extLst>
              </a:tr>
              <a:tr h="573139">
                <a:tc>
                  <a:txBody>
                    <a:bodyPr/>
                    <a:lstStyle/>
                    <a:p>
                      <a:pPr>
                        <a:lnSpc>
                          <a:spcPct val="107000"/>
                        </a:lnSpc>
                        <a:spcBef>
                          <a:spcPts val="200"/>
                        </a:spcBef>
                        <a:spcAft>
                          <a:spcPts val="800"/>
                        </a:spcAft>
                      </a:pPr>
                      <a:r>
                        <a:rPr lang="en-GB"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Alcohol Use Disorders Identification Test (AUDIT)</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(10 items)</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Pre intervention and</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three, six, and 12 months post intervention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Parents</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3695671"/>
                  </a:ext>
                </a:extLst>
              </a:tr>
              <a:tr h="573139">
                <a:tc>
                  <a:txBody>
                    <a:bodyPr/>
                    <a:lstStyle/>
                    <a:p>
                      <a:pPr>
                        <a:lnSpc>
                          <a:spcPct val="107000"/>
                        </a:lnSpc>
                        <a:spcBef>
                          <a:spcPts val="200"/>
                        </a:spcBef>
                        <a:spcAft>
                          <a:spcPts val="800"/>
                        </a:spcAft>
                      </a:pPr>
                      <a:r>
                        <a:rPr lang="en-GB" sz="9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Drug Use Disorders Identification Test (DUDIT)</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(10 items)</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Pre intervention and</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three, six, and 12 months post intervention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Parents</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4111068"/>
                  </a:ext>
                </a:extLst>
              </a:tr>
              <a:tr h="573139">
                <a:tc>
                  <a:txBody>
                    <a:bodyPr/>
                    <a:lstStyle/>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Motivation VAS scale, 1–10</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Pre intervention and</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900">
                          <a:effectLst/>
                          <a:latin typeface="Times New Roman" panose="02020603050405020304" pitchFamily="18" charset="0"/>
                          <a:ea typeface="Calibri" panose="020F0502020204030204" pitchFamily="34" charset="0"/>
                          <a:cs typeface="Times New Roman" panose="02020603050405020304" pitchFamily="18" charset="0"/>
                        </a:rPr>
                        <a:t>three, six, and 12 months post intervention</a:t>
                      </a:r>
                      <a:endParaRPr lang="sv-SE" sz="80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900" dirty="0">
                          <a:effectLst/>
                          <a:latin typeface="Times New Roman" panose="02020603050405020304" pitchFamily="18" charset="0"/>
                          <a:ea typeface="Calibri" panose="020F0502020204030204" pitchFamily="34" charset="0"/>
                          <a:cs typeface="Times New Roman" panose="02020603050405020304" pitchFamily="18" charset="0"/>
                        </a:rPr>
                        <a:t>Parents</a:t>
                      </a:r>
                      <a:endParaRPr lang="sv-S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732" marR="507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5958614"/>
                  </a:ext>
                </a:extLst>
              </a:tr>
            </a:tbl>
          </a:graphicData>
        </a:graphic>
      </p:graphicFrame>
    </p:spTree>
    <p:extLst>
      <p:ext uri="{BB962C8B-B14F-4D97-AF65-F5344CB8AC3E}">
        <p14:creationId xmlns:p14="http://schemas.microsoft.com/office/powerpoint/2010/main" val="3258398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BCA63E-EBBC-B458-6DB4-277A4448AFE1}"/>
              </a:ext>
            </a:extLst>
          </p:cNvPr>
          <p:cNvSpPr>
            <a:spLocks noGrp="1"/>
          </p:cNvSpPr>
          <p:nvPr>
            <p:ph type="title"/>
          </p:nvPr>
        </p:nvSpPr>
        <p:spPr/>
        <p:txBody>
          <a:bodyPr/>
          <a:lstStyle/>
          <a:p>
            <a:r>
              <a:rPr lang="sv-SE" dirty="0" err="1"/>
              <a:t>Statistical</a:t>
            </a:r>
            <a:r>
              <a:rPr lang="sv-SE" dirty="0"/>
              <a:t> </a:t>
            </a:r>
            <a:r>
              <a:rPr lang="sv-SE" dirty="0" err="1"/>
              <a:t>analysis</a:t>
            </a:r>
            <a:endParaRPr lang="sv-SE" dirty="0"/>
          </a:p>
        </p:txBody>
      </p:sp>
      <p:sp>
        <p:nvSpPr>
          <p:cNvPr id="3" name="Platshållare för innehåll 2">
            <a:extLst>
              <a:ext uri="{FF2B5EF4-FFF2-40B4-BE49-F238E27FC236}">
                <a16:creationId xmlns:a16="http://schemas.microsoft.com/office/drawing/2014/main" id="{9DAE631D-4534-6AE5-6077-17FAE8013AD3}"/>
              </a:ext>
            </a:extLst>
          </p:cNvPr>
          <p:cNvSpPr>
            <a:spLocks noGrp="1"/>
          </p:cNvSpPr>
          <p:nvPr>
            <p:ph idx="1"/>
          </p:nvPr>
        </p:nvSpPr>
        <p:spPr/>
        <p:txBody>
          <a:bodyPr/>
          <a:lstStyle/>
          <a:p>
            <a:r>
              <a:rPr lang="en-GB" sz="1800" dirty="0">
                <a:solidFill>
                  <a:srgbClr val="000000"/>
                </a:solidFill>
                <a:effectLst/>
                <a:latin typeface="+mj-lt"/>
                <a:ea typeface="Times New Roman" panose="02020603050405020304" pitchFamily="18" charset="0"/>
                <a:cs typeface="Arial" panose="020B0604020202020204" pitchFamily="34" charset="0"/>
              </a:rPr>
              <a:t>All analyses were conducted with IBM’s Statistical Package for the Social Sciences (SPSS), version 27. </a:t>
            </a:r>
          </a:p>
          <a:p>
            <a:r>
              <a:rPr lang="en-GB" sz="1800" dirty="0">
                <a:solidFill>
                  <a:srgbClr val="000000"/>
                </a:solidFill>
                <a:effectLst/>
                <a:latin typeface="+mj-lt"/>
                <a:ea typeface="Times New Roman" panose="02020603050405020304" pitchFamily="18" charset="0"/>
                <a:cs typeface="Arial" panose="020B0604020202020204" pitchFamily="34" charset="0"/>
              </a:rPr>
              <a:t>Descriptive statistics were used to describe the sample. </a:t>
            </a:r>
          </a:p>
          <a:p>
            <a:r>
              <a:rPr lang="en-GB" sz="1800" dirty="0">
                <a:solidFill>
                  <a:srgbClr val="000000"/>
                </a:solidFill>
                <a:effectLst/>
                <a:latin typeface="+mj-lt"/>
                <a:ea typeface="Times New Roman" panose="02020603050405020304" pitchFamily="18" charset="0"/>
                <a:cs typeface="Arial" panose="020B0604020202020204" pitchFamily="34" charset="0"/>
              </a:rPr>
              <a:t>Attrition analyses were assessed using </a:t>
            </a:r>
            <a:r>
              <a:rPr lang="en-GB" sz="1800" dirty="0" smtClean="0">
                <a:solidFill>
                  <a:srgbClr val="000000"/>
                </a:solidFill>
                <a:effectLst/>
                <a:latin typeface="+mj-lt"/>
                <a:ea typeface="Times New Roman" panose="02020603050405020304" pitchFamily="18" charset="0"/>
                <a:cs typeface="Arial" panose="020B0604020202020204" pitchFamily="34" charset="0"/>
              </a:rPr>
              <a:t>independent-sample </a:t>
            </a:r>
            <a:r>
              <a:rPr lang="en-GB" sz="1800" i="1" dirty="0">
                <a:solidFill>
                  <a:srgbClr val="000000"/>
                </a:solidFill>
                <a:effectLst/>
                <a:latin typeface="+mj-lt"/>
                <a:ea typeface="Times New Roman" panose="02020603050405020304" pitchFamily="18" charset="0"/>
                <a:cs typeface="Arial" panose="020B0604020202020204" pitchFamily="34" charset="0"/>
              </a:rPr>
              <a:t>t</a:t>
            </a:r>
            <a:r>
              <a:rPr lang="en-GB" sz="1800" dirty="0">
                <a:solidFill>
                  <a:srgbClr val="000000"/>
                </a:solidFill>
                <a:effectLst/>
                <a:latin typeface="+mj-lt"/>
                <a:ea typeface="Times New Roman" panose="02020603050405020304" pitchFamily="18" charset="0"/>
                <a:cs typeface="Arial" panose="020B0604020202020204" pitchFamily="34" charset="0"/>
              </a:rPr>
              <a:t>-tests and chi-squared tests. Linear mixed models were used to investigate changes in symptom ratings, family climate, and use of alcohol and drugs before (T1), on completing (T2), and three months after (T3) the intervention. </a:t>
            </a:r>
          </a:p>
          <a:p>
            <a:r>
              <a:rPr lang="en-GB" sz="1800" dirty="0">
                <a:solidFill>
                  <a:srgbClr val="000000"/>
                </a:solidFill>
                <a:effectLst/>
                <a:latin typeface="+mj-lt"/>
                <a:ea typeface="Times New Roman" panose="02020603050405020304" pitchFamily="18" charset="0"/>
              </a:rPr>
              <a:t>All reported results were considered significant at the 5% level (</a:t>
            </a:r>
            <a:r>
              <a:rPr lang="en-GB" sz="1800" b="1" dirty="0">
                <a:solidFill>
                  <a:srgbClr val="000000"/>
                </a:solidFill>
                <a:effectLst/>
                <a:latin typeface="+mj-lt"/>
                <a:ea typeface="Times New Roman" panose="02020603050405020304" pitchFamily="18" charset="0"/>
              </a:rPr>
              <a:t>bold</a:t>
            </a:r>
            <a:r>
              <a:rPr lang="en-GB" sz="1800" dirty="0">
                <a:solidFill>
                  <a:srgbClr val="000000"/>
                </a:solidFill>
                <a:effectLst/>
                <a:latin typeface="+mj-lt"/>
                <a:ea typeface="Times New Roman" panose="02020603050405020304" pitchFamily="18" charset="0"/>
              </a:rPr>
              <a:t> letters in the tables and figures)</a:t>
            </a:r>
            <a:endParaRPr lang="sv-SE" sz="1800" dirty="0">
              <a:effectLst/>
              <a:latin typeface="+mj-lt"/>
              <a:ea typeface="Times New Roman" panose="02020603050405020304" pitchFamily="18" charset="0"/>
            </a:endParaRPr>
          </a:p>
          <a:p>
            <a:pPr marL="0" indent="0">
              <a:buNone/>
            </a:pPr>
            <a:endParaRPr lang="sv-SE" dirty="0"/>
          </a:p>
        </p:txBody>
      </p:sp>
    </p:spTree>
    <p:extLst>
      <p:ext uri="{BB962C8B-B14F-4D97-AF65-F5344CB8AC3E}">
        <p14:creationId xmlns:p14="http://schemas.microsoft.com/office/powerpoint/2010/main" val="2459520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61164D-6B34-8BA0-DC1F-B02D027D1982}"/>
              </a:ext>
            </a:extLst>
          </p:cNvPr>
          <p:cNvSpPr>
            <a:spLocks noGrp="1"/>
          </p:cNvSpPr>
          <p:nvPr>
            <p:ph type="title"/>
          </p:nvPr>
        </p:nvSpPr>
        <p:spPr/>
        <p:txBody>
          <a:bodyPr/>
          <a:lstStyle/>
          <a:p>
            <a:r>
              <a:rPr lang="sv-SE" dirty="0" err="1"/>
              <a:t>Participants</a:t>
            </a:r>
            <a:r>
              <a:rPr lang="sv-SE" dirty="0"/>
              <a:t> </a:t>
            </a:r>
            <a:r>
              <a:rPr lang="sv-SE" dirty="0" err="1"/>
              <a:t>characteristics</a:t>
            </a:r>
            <a:endParaRPr lang="sv-SE" dirty="0"/>
          </a:p>
        </p:txBody>
      </p:sp>
      <p:graphicFrame>
        <p:nvGraphicFramePr>
          <p:cNvPr id="4" name="Platshållare för innehåll 3">
            <a:extLst>
              <a:ext uri="{FF2B5EF4-FFF2-40B4-BE49-F238E27FC236}">
                <a16:creationId xmlns:a16="http://schemas.microsoft.com/office/drawing/2014/main" id="{8D5887DF-59B8-03A0-E3AC-F6419D46261C}"/>
              </a:ext>
            </a:extLst>
          </p:cNvPr>
          <p:cNvGraphicFramePr>
            <a:graphicFrameLocks noGrp="1"/>
          </p:cNvGraphicFramePr>
          <p:nvPr>
            <p:ph idx="1"/>
            <p:extLst>
              <p:ext uri="{D42A27DB-BD31-4B8C-83A1-F6EECF244321}">
                <p14:modId xmlns:p14="http://schemas.microsoft.com/office/powerpoint/2010/main" val="1574657054"/>
              </p:ext>
            </p:extLst>
          </p:nvPr>
        </p:nvGraphicFramePr>
        <p:xfrm>
          <a:off x="1187778" y="1838226"/>
          <a:ext cx="6665426" cy="4119511"/>
        </p:xfrm>
        <a:graphic>
          <a:graphicData uri="http://schemas.openxmlformats.org/drawingml/2006/table">
            <a:tbl>
              <a:tblPr/>
              <a:tblGrid>
                <a:gridCol w="2186012">
                  <a:extLst>
                    <a:ext uri="{9D8B030D-6E8A-4147-A177-3AD203B41FA5}">
                      <a16:colId xmlns:a16="http://schemas.microsoft.com/office/drawing/2014/main" val="3505638421"/>
                    </a:ext>
                  </a:extLst>
                </a:gridCol>
                <a:gridCol w="1460039">
                  <a:extLst>
                    <a:ext uri="{9D8B030D-6E8A-4147-A177-3AD203B41FA5}">
                      <a16:colId xmlns:a16="http://schemas.microsoft.com/office/drawing/2014/main" val="2066521649"/>
                    </a:ext>
                  </a:extLst>
                </a:gridCol>
                <a:gridCol w="1352651">
                  <a:extLst>
                    <a:ext uri="{9D8B030D-6E8A-4147-A177-3AD203B41FA5}">
                      <a16:colId xmlns:a16="http://schemas.microsoft.com/office/drawing/2014/main" val="3638764280"/>
                    </a:ext>
                  </a:extLst>
                </a:gridCol>
                <a:gridCol w="1666724">
                  <a:extLst>
                    <a:ext uri="{9D8B030D-6E8A-4147-A177-3AD203B41FA5}">
                      <a16:colId xmlns:a16="http://schemas.microsoft.com/office/drawing/2014/main" val="126177861"/>
                    </a:ext>
                  </a:extLst>
                </a:gridCol>
              </a:tblGrid>
              <a:tr h="1005792">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 </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b="1">
                          <a:effectLst/>
                          <a:latin typeface="Times New Roman" panose="02020603050405020304" pitchFamily="18" charset="0"/>
                          <a:ea typeface="Times New Roman" panose="02020603050405020304" pitchFamily="18" charset="0"/>
                          <a:cs typeface="Arial" panose="020B0604020202020204" pitchFamily="34" charset="0"/>
                        </a:rPr>
                        <a:t>Participated </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800"/>
                        </a:spcAft>
                      </a:pPr>
                      <a:r>
                        <a:rPr lang="en-GB" sz="1200" i="1">
                          <a:effectLst/>
                          <a:latin typeface="Times New Roman" panose="02020603050405020304" pitchFamily="18" charset="0"/>
                          <a:ea typeface="Times New Roman" panose="02020603050405020304" pitchFamily="18" charset="0"/>
                          <a:cs typeface="Arial" panose="020B0604020202020204" pitchFamily="34" charset="0"/>
                        </a:rPr>
                        <a:t>n</a:t>
                      </a:r>
                      <a:r>
                        <a:rPr lang="en-GB" sz="1200">
                          <a:effectLst/>
                          <a:latin typeface="Times New Roman" panose="02020603050405020304" pitchFamily="18" charset="0"/>
                          <a:ea typeface="Times New Roman" panose="02020603050405020304" pitchFamily="18" charset="0"/>
                          <a:cs typeface="Arial" panose="020B0604020202020204" pitchFamily="34" charset="0"/>
                        </a:rPr>
                        <a:t> = 41 children; </a:t>
                      </a:r>
                      <a:br>
                        <a:rPr lang="en-GB" sz="1200">
                          <a:effectLst/>
                          <a:latin typeface="Times New Roman" panose="02020603050405020304" pitchFamily="18" charset="0"/>
                          <a:ea typeface="Times New Roman" panose="02020603050405020304" pitchFamily="18" charset="0"/>
                          <a:cs typeface="Arial" panose="020B0604020202020204" pitchFamily="34" charset="0"/>
                        </a:rPr>
                      </a:br>
                      <a:r>
                        <a:rPr lang="en-GB" sz="1200" i="1">
                          <a:effectLst/>
                          <a:latin typeface="Times New Roman" panose="02020603050405020304" pitchFamily="18" charset="0"/>
                          <a:ea typeface="Times New Roman" panose="02020603050405020304" pitchFamily="18" charset="0"/>
                          <a:cs typeface="Arial" panose="020B0604020202020204" pitchFamily="34" charset="0"/>
                        </a:rPr>
                        <a:t>n</a:t>
                      </a:r>
                      <a:r>
                        <a:rPr lang="en-GB" sz="1200">
                          <a:effectLst/>
                          <a:latin typeface="Times New Roman" panose="02020603050405020304" pitchFamily="18" charset="0"/>
                          <a:ea typeface="Times New Roman" panose="02020603050405020304" pitchFamily="18" charset="0"/>
                          <a:cs typeface="Arial" panose="020B0604020202020204" pitchFamily="34" charset="0"/>
                        </a:rPr>
                        <a:t> = 48 parents</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b="1">
                          <a:effectLst/>
                          <a:latin typeface="Times New Roman" panose="02020603050405020304" pitchFamily="18" charset="0"/>
                          <a:ea typeface="Times New Roman" panose="02020603050405020304" pitchFamily="18" charset="0"/>
                          <a:cs typeface="Arial" panose="020B0604020202020204" pitchFamily="34" charset="0"/>
                        </a:rPr>
                        <a:t>Drop-outs</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800"/>
                        </a:spcAft>
                      </a:pPr>
                      <a:r>
                        <a:rPr lang="en-GB" sz="1200" i="1">
                          <a:effectLst/>
                          <a:latin typeface="Times New Roman" panose="02020603050405020304" pitchFamily="18" charset="0"/>
                          <a:ea typeface="Times New Roman" panose="02020603050405020304" pitchFamily="18" charset="0"/>
                          <a:cs typeface="Arial" panose="020B0604020202020204" pitchFamily="34" charset="0"/>
                        </a:rPr>
                        <a:t>n</a:t>
                      </a:r>
                      <a:r>
                        <a:rPr lang="en-GB" sz="1200">
                          <a:effectLst/>
                          <a:latin typeface="Times New Roman" panose="02020603050405020304" pitchFamily="18" charset="0"/>
                          <a:ea typeface="Times New Roman" panose="02020603050405020304" pitchFamily="18" charset="0"/>
                          <a:cs typeface="Arial" panose="020B0604020202020204" pitchFamily="34" charset="0"/>
                        </a:rPr>
                        <a:t> = 18 children; </a:t>
                      </a:r>
                      <a:r>
                        <a:rPr lang="en-GB" sz="1200" i="1">
                          <a:effectLst/>
                          <a:latin typeface="Times New Roman" panose="02020603050405020304" pitchFamily="18" charset="0"/>
                          <a:ea typeface="Times New Roman" panose="02020603050405020304" pitchFamily="18" charset="0"/>
                          <a:cs typeface="Arial" panose="020B0604020202020204" pitchFamily="34" charset="0"/>
                        </a:rPr>
                        <a:t>n</a:t>
                      </a:r>
                      <a:r>
                        <a:rPr lang="en-GB" sz="1200">
                          <a:effectLst/>
                          <a:latin typeface="Times New Roman" panose="02020603050405020304" pitchFamily="18" charset="0"/>
                          <a:ea typeface="Times New Roman" panose="02020603050405020304" pitchFamily="18" charset="0"/>
                          <a:cs typeface="Arial" panose="020B0604020202020204" pitchFamily="34" charset="0"/>
                        </a:rPr>
                        <a:t> = 19 parents</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b="1">
                          <a:effectLst/>
                          <a:latin typeface="Times New Roman" panose="02020603050405020304" pitchFamily="18" charset="0"/>
                          <a:ea typeface="Times New Roman" panose="02020603050405020304" pitchFamily="18" charset="0"/>
                          <a:cs typeface="Arial" panose="020B0604020202020204" pitchFamily="34" charset="0"/>
                        </a:rPr>
                        <a:t>Statistics</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5286503"/>
                  </a:ext>
                </a:extLst>
              </a:tr>
              <a:tr h="275534">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Gender, children (females)</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55.3%</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50.0%</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χ</a:t>
                      </a:r>
                      <a:r>
                        <a:rPr lang="en-GB" sz="1200" baseline="30000">
                          <a:effectLst/>
                          <a:latin typeface="Times New Roman" panose="02020603050405020304" pitchFamily="18" charset="0"/>
                          <a:ea typeface="Times New Roman" panose="02020603050405020304" pitchFamily="18" charset="0"/>
                          <a:cs typeface="Arial" panose="020B0604020202020204" pitchFamily="34" charset="0"/>
                        </a:rPr>
                        <a:t>2</a:t>
                      </a:r>
                      <a:r>
                        <a:rPr lang="en-GB" sz="1200">
                          <a:effectLst/>
                          <a:latin typeface="Times New Roman" panose="02020603050405020304" pitchFamily="18" charset="0"/>
                          <a:ea typeface="Times New Roman" panose="02020603050405020304" pitchFamily="18" charset="0"/>
                          <a:cs typeface="Arial" panose="020B0604020202020204" pitchFamily="34" charset="0"/>
                        </a:rPr>
                        <a:t> = 0.14; </a:t>
                      </a:r>
                      <a:r>
                        <a:rPr lang="en-GB" sz="1200" i="1">
                          <a:effectLst/>
                          <a:latin typeface="Times New Roman" panose="02020603050405020304" pitchFamily="18" charset="0"/>
                          <a:ea typeface="Times New Roman" panose="02020603050405020304" pitchFamily="18" charset="0"/>
                          <a:cs typeface="Arial" panose="020B0604020202020204" pitchFamily="34" charset="0"/>
                        </a:rPr>
                        <a:t>p</a:t>
                      </a:r>
                      <a:r>
                        <a:rPr lang="en-GB" sz="1200">
                          <a:effectLst/>
                          <a:latin typeface="Times New Roman" panose="02020603050405020304" pitchFamily="18" charset="0"/>
                          <a:ea typeface="Times New Roman" panose="02020603050405020304" pitchFamily="18" charset="0"/>
                          <a:cs typeface="Arial" panose="020B0604020202020204" pitchFamily="34" charset="0"/>
                        </a:rPr>
                        <a:t> = 0.712</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8121740"/>
                  </a:ext>
                </a:extLst>
              </a:tr>
              <a:tr h="275534">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Gender, parents (females)</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52.1%</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47.4%</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χ</a:t>
                      </a:r>
                      <a:r>
                        <a:rPr lang="en-GB" sz="1200" baseline="30000">
                          <a:effectLst/>
                          <a:latin typeface="Times New Roman" panose="02020603050405020304" pitchFamily="18" charset="0"/>
                          <a:ea typeface="Times New Roman" panose="02020603050405020304" pitchFamily="18" charset="0"/>
                          <a:cs typeface="Arial" panose="020B0604020202020204" pitchFamily="34" charset="0"/>
                        </a:rPr>
                        <a:t>2</a:t>
                      </a:r>
                      <a:r>
                        <a:rPr lang="en-GB" sz="1200">
                          <a:effectLst/>
                          <a:latin typeface="Times New Roman" panose="02020603050405020304" pitchFamily="18" charset="0"/>
                          <a:ea typeface="Times New Roman" panose="02020603050405020304" pitchFamily="18" charset="0"/>
                          <a:cs typeface="Arial" panose="020B0604020202020204" pitchFamily="34" charset="0"/>
                        </a:rPr>
                        <a:t> = 0.12; </a:t>
                      </a:r>
                      <a:r>
                        <a:rPr lang="en-GB" sz="1200" i="1">
                          <a:effectLst/>
                          <a:latin typeface="Times New Roman" panose="02020603050405020304" pitchFamily="18" charset="0"/>
                          <a:ea typeface="Times New Roman" panose="02020603050405020304" pitchFamily="18" charset="0"/>
                          <a:cs typeface="Arial" panose="020B0604020202020204" pitchFamily="34" charset="0"/>
                        </a:rPr>
                        <a:t>p</a:t>
                      </a:r>
                      <a:r>
                        <a:rPr lang="en-GB" sz="1200">
                          <a:effectLst/>
                          <a:latin typeface="Times New Roman" panose="02020603050405020304" pitchFamily="18" charset="0"/>
                          <a:ea typeface="Times New Roman" panose="02020603050405020304" pitchFamily="18" charset="0"/>
                          <a:cs typeface="Arial" panose="020B0604020202020204" pitchFamily="34" charset="0"/>
                        </a:rPr>
                        <a:t> = 0.728</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4250769"/>
                  </a:ext>
                </a:extLst>
              </a:tr>
              <a:tr h="1147865">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Age </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  child, mean (SD)</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  parent, mean (SD)</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 </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11.15 (3.84)</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41.38 (9.08)</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 </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11.22 (3.32)</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40.89 (7.08)</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 </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800"/>
                        </a:spcAft>
                      </a:pPr>
                      <a:r>
                        <a:rPr lang="en-GB" sz="1200" i="1">
                          <a:effectLst/>
                          <a:latin typeface="Times New Roman" panose="02020603050405020304" pitchFamily="18" charset="0"/>
                          <a:ea typeface="Times New Roman" panose="02020603050405020304" pitchFamily="18" charset="0"/>
                          <a:cs typeface="Arial" panose="020B0604020202020204" pitchFamily="34" charset="0"/>
                        </a:rPr>
                        <a:t>t</a:t>
                      </a:r>
                      <a:r>
                        <a:rPr lang="en-GB" sz="1200">
                          <a:effectLst/>
                          <a:latin typeface="Times New Roman" panose="02020603050405020304" pitchFamily="18" charset="0"/>
                          <a:ea typeface="Times New Roman" panose="02020603050405020304" pitchFamily="18" charset="0"/>
                          <a:cs typeface="Arial" panose="020B0604020202020204" pitchFamily="34" charset="0"/>
                        </a:rPr>
                        <a:t> = 0.73; </a:t>
                      </a:r>
                      <a:r>
                        <a:rPr lang="en-GB" sz="1200" i="1">
                          <a:effectLst/>
                          <a:latin typeface="Times New Roman" panose="02020603050405020304" pitchFamily="18" charset="0"/>
                          <a:ea typeface="Times New Roman" panose="02020603050405020304" pitchFamily="18" charset="0"/>
                          <a:cs typeface="Arial" panose="020B0604020202020204" pitchFamily="34" charset="0"/>
                        </a:rPr>
                        <a:t>p</a:t>
                      </a:r>
                      <a:r>
                        <a:rPr lang="en-GB" sz="1200">
                          <a:effectLst/>
                          <a:latin typeface="Times New Roman" panose="02020603050405020304" pitchFamily="18" charset="0"/>
                          <a:ea typeface="Times New Roman" panose="02020603050405020304" pitchFamily="18" charset="0"/>
                          <a:cs typeface="Arial" panose="020B0604020202020204" pitchFamily="34" charset="0"/>
                        </a:rPr>
                        <a:t> = 0.942</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800"/>
                        </a:spcAft>
                      </a:pPr>
                      <a:r>
                        <a:rPr lang="en-GB" sz="1200" i="1">
                          <a:effectLst/>
                          <a:latin typeface="Times New Roman" panose="02020603050405020304" pitchFamily="18" charset="0"/>
                          <a:ea typeface="Times New Roman" panose="02020603050405020304" pitchFamily="18" charset="0"/>
                          <a:cs typeface="Arial" panose="020B0604020202020204" pitchFamily="34" charset="0"/>
                        </a:rPr>
                        <a:t>t</a:t>
                      </a:r>
                      <a:r>
                        <a:rPr lang="en-GB" sz="1200">
                          <a:effectLst/>
                          <a:latin typeface="Times New Roman" panose="02020603050405020304" pitchFamily="18" charset="0"/>
                          <a:ea typeface="Times New Roman" panose="02020603050405020304" pitchFamily="18" charset="0"/>
                          <a:cs typeface="Arial" panose="020B0604020202020204" pitchFamily="34" charset="0"/>
                        </a:rPr>
                        <a:t> = 0.21; </a:t>
                      </a:r>
                      <a:r>
                        <a:rPr lang="en-GB" sz="1200" i="1">
                          <a:effectLst/>
                          <a:latin typeface="Times New Roman" panose="02020603050405020304" pitchFamily="18" charset="0"/>
                          <a:ea typeface="Times New Roman" panose="02020603050405020304" pitchFamily="18" charset="0"/>
                          <a:cs typeface="Arial" panose="020B0604020202020204" pitchFamily="34" charset="0"/>
                        </a:rPr>
                        <a:t>p</a:t>
                      </a:r>
                      <a:r>
                        <a:rPr lang="en-GB" sz="1200">
                          <a:effectLst/>
                          <a:latin typeface="Times New Roman" panose="02020603050405020304" pitchFamily="18" charset="0"/>
                          <a:ea typeface="Times New Roman" panose="02020603050405020304" pitchFamily="18" charset="0"/>
                          <a:cs typeface="Arial" panose="020B0604020202020204" pitchFamily="34" charset="0"/>
                        </a:rPr>
                        <a:t> = 0.837</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2230332"/>
                  </a:ext>
                </a:extLst>
              </a:tr>
              <a:tr h="275534">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School participation, child</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100%</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90%</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χ</a:t>
                      </a:r>
                      <a:r>
                        <a:rPr lang="en-GB" sz="1200" baseline="30000">
                          <a:effectLst/>
                          <a:latin typeface="Times New Roman" panose="02020603050405020304" pitchFamily="18" charset="0"/>
                          <a:ea typeface="Times New Roman" panose="02020603050405020304" pitchFamily="18" charset="0"/>
                          <a:cs typeface="Arial" panose="020B0604020202020204" pitchFamily="34" charset="0"/>
                        </a:rPr>
                        <a:t>2</a:t>
                      </a:r>
                      <a:r>
                        <a:rPr lang="en-GB" sz="1200">
                          <a:effectLst/>
                          <a:latin typeface="Times New Roman" panose="02020603050405020304" pitchFamily="18" charset="0"/>
                          <a:ea typeface="Times New Roman" panose="02020603050405020304" pitchFamily="18" charset="0"/>
                          <a:cs typeface="Arial" panose="020B0604020202020204" pitchFamily="34" charset="0"/>
                        </a:rPr>
                        <a:t> = 3.08; </a:t>
                      </a:r>
                      <a:r>
                        <a:rPr lang="en-GB" sz="1200" i="1">
                          <a:effectLst/>
                          <a:latin typeface="Times New Roman" panose="02020603050405020304" pitchFamily="18" charset="0"/>
                          <a:ea typeface="Times New Roman" panose="02020603050405020304" pitchFamily="18" charset="0"/>
                          <a:cs typeface="Arial" panose="020B0604020202020204" pitchFamily="34" charset="0"/>
                        </a:rPr>
                        <a:t>p</a:t>
                      </a:r>
                      <a:r>
                        <a:rPr lang="en-GB" sz="1200">
                          <a:effectLst/>
                          <a:latin typeface="Times New Roman" panose="02020603050405020304" pitchFamily="18" charset="0"/>
                          <a:ea typeface="Times New Roman" panose="02020603050405020304" pitchFamily="18" charset="0"/>
                          <a:cs typeface="Arial" panose="020B0604020202020204" pitchFamily="34" charset="0"/>
                        </a:rPr>
                        <a:t> = 0.079</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9718871"/>
                  </a:ext>
                </a:extLst>
              </a:tr>
              <a:tr h="569626">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Occupation (work, student, parental leave), parent</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61.5%</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66.7%</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χ</a:t>
                      </a:r>
                      <a:r>
                        <a:rPr lang="en-GB" sz="1200" baseline="30000">
                          <a:effectLst/>
                          <a:latin typeface="Times New Roman" panose="02020603050405020304" pitchFamily="18" charset="0"/>
                          <a:ea typeface="Times New Roman" panose="02020603050405020304" pitchFamily="18" charset="0"/>
                          <a:cs typeface="Arial" panose="020B0604020202020204" pitchFamily="34" charset="0"/>
                        </a:rPr>
                        <a:t>2</a:t>
                      </a:r>
                      <a:r>
                        <a:rPr lang="en-GB" sz="1200">
                          <a:effectLst/>
                          <a:latin typeface="Times New Roman" panose="02020603050405020304" pitchFamily="18" charset="0"/>
                          <a:ea typeface="Times New Roman" panose="02020603050405020304" pitchFamily="18" charset="0"/>
                          <a:cs typeface="Arial" panose="020B0604020202020204" pitchFamily="34" charset="0"/>
                        </a:rPr>
                        <a:t> = 0.10; </a:t>
                      </a:r>
                      <a:r>
                        <a:rPr lang="en-GB" sz="1200" i="1">
                          <a:effectLst/>
                          <a:latin typeface="Times New Roman" panose="02020603050405020304" pitchFamily="18" charset="0"/>
                          <a:ea typeface="Times New Roman" panose="02020603050405020304" pitchFamily="18" charset="0"/>
                          <a:cs typeface="Arial" panose="020B0604020202020204" pitchFamily="34" charset="0"/>
                        </a:rPr>
                        <a:t>p</a:t>
                      </a:r>
                      <a:r>
                        <a:rPr lang="en-GB" sz="1200">
                          <a:effectLst/>
                          <a:latin typeface="Times New Roman" panose="02020603050405020304" pitchFamily="18" charset="0"/>
                          <a:ea typeface="Times New Roman" panose="02020603050405020304" pitchFamily="18" charset="0"/>
                          <a:cs typeface="Arial" panose="020B0604020202020204" pitchFamily="34" charset="0"/>
                        </a:rPr>
                        <a:t> = 0.748</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3707885"/>
                  </a:ext>
                </a:extLst>
              </a:tr>
              <a:tr h="569626">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Previous treatment for substance use problems</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62.4%</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a:effectLst/>
                          <a:latin typeface="Times New Roman" panose="02020603050405020304" pitchFamily="18" charset="0"/>
                          <a:ea typeface="Times New Roman" panose="02020603050405020304" pitchFamily="18" charset="0"/>
                          <a:cs typeface="Arial" panose="020B0604020202020204" pitchFamily="34" charset="0"/>
                        </a:rPr>
                        <a:t>65.5%</a:t>
                      </a:r>
                      <a:endParaRPr lang="sv-SE" sz="11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800"/>
                        </a:spcAft>
                      </a:pPr>
                      <a:r>
                        <a:rPr lang="en-GB" sz="1200" dirty="0">
                          <a:effectLst/>
                          <a:latin typeface="Times New Roman" panose="02020603050405020304" pitchFamily="18" charset="0"/>
                          <a:ea typeface="Times New Roman" panose="02020603050405020304" pitchFamily="18" charset="0"/>
                          <a:cs typeface="Arial" panose="020B0604020202020204" pitchFamily="34" charset="0"/>
                        </a:rPr>
                        <a:t>χ</a:t>
                      </a:r>
                      <a:r>
                        <a:rPr lang="en-GB" sz="1200" baseline="30000" dirty="0">
                          <a:effectLst/>
                          <a:latin typeface="Times New Roman" panose="02020603050405020304" pitchFamily="18" charset="0"/>
                          <a:ea typeface="Times New Roman" panose="02020603050405020304" pitchFamily="18" charset="0"/>
                          <a:cs typeface="Arial" panose="020B0604020202020204" pitchFamily="34" charset="0"/>
                        </a:rPr>
                        <a:t>2</a:t>
                      </a:r>
                      <a:r>
                        <a:rPr lang="en-GB" sz="1200" dirty="0">
                          <a:effectLst/>
                          <a:latin typeface="Times New Roman" panose="02020603050405020304" pitchFamily="18" charset="0"/>
                          <a:ea typeface="Times New Roman" panose="02020603050405020304" pitchFamily="18" charset="0"/>
                          <a:cs typeface="Arial" panose="020B0604020202020204" pitchFamily="34" charset="0"/>
                        </a:rPr>
                        <a:t> = 0.09; </a:t>
                      </a:r>
                      <a:r>
                        <a:rPr lang="en-GB" sz="1200" i="1" dirty="0">
                          <a:effectLst/>
                          <a:latin typeface="Times New Roman" panose="02020603050405020304" pitchFamily="18" charset="0"/>
                          <a:ea typeface="Times New Roman" panose="02020603050405020304" pitchFamily="18" charset="0"/>
                          <a:cs typeface="Arial" panose="020B0604020202020204" pitchFamily="34" charset="0"/>
                        </a:rPr>
                        <a:t>p</a:t>
                      </a:r>
                      <a:r>
                        <a:rPr lang="en-GB" sz="1200" dirty="0">
                          <a:effectLst/>
                          <a:latin typeface="Times New Roman" panose="02020603050405020304" pitchFamily="18" charset="0"/>
                          <a:ea typeface="Times New Roman" panose="02020603050405020304" pitchFamily="18" charset="0"/>
                          <a:cs typeface="Arial" panose="020B0604020202020204" pitchFamily="34" charset="0"/>
                        </a:rPr>
                        <a:t> = 0.760</a:t>
                      </a:r>
                      <a:endParaRPr lang="sv-SE"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8351464"/>
                  </a:ext>
                </a:extLst>
              </a:tr>
            </a:tbl>
          </a:graphicData>
        </a:graphic>
      </p:graphicFrame>
    </p:spTree>
    <p:extLst>
      <p:ext uri="{BB962C8B-B14F-4D97-AF65-F5344CB8AC3E}">
        <p14:creationId xmlns:p14="http://schemas.microsoft.com/office/powerpoint/2010/main" val="3369712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DEA866-FA3D-5A43-EBBB-C579102D87C3}"/>
              </a:ext>
            </a:extLst>
          </p:cNvPr>
          <p:cNvSpPr>
            <a:spLocks noGrp="1"/>
          </p:cNvSpPr>
          <p:nvPr>
            <p:ph type="title"/>
          </p:nvPr>
        </p:nvSpPr>
        <p:spPr/>
        <p:txBody>
          <a:bodyPr/>
          <a:lstStyle/>
          <a:p>
            <a:r>
              <a:rPr lang="sv-SE" dirty="0" err="1"/>
              <a:t>Outcomes</a:t>
            </a:r>
            <a:r>
              <a:rPr lang="sv-SE" dirty="0"/>
              <a:t> </a:t>
            </a:r>
            <a:r>
              <a:rPr lang="sv-SE" dirty="0" err="1"/>
              <a:t>family</a:t>
            </a:r>
            <a:r>
              <a:rPr lang="sv-SE" dirty="0"/>
              <a:t> </a:t>
            </a:r>
            <a:r>
              <a:rPr lang="sv-SE" dirty="0" err="1"/>
              <a:t>climate</a:t>
            </a:r>
            <a:r>
              <a:rPr lang="sv-SE" dirty="0"/>
              <a:t> </a:t>
            </a:r>
            <a:r>
              <a:rPr lang="sv-SE" sz="1200" dirty="0"/>
              <a:t>(</a:t>
            </a:r>
            <a:r>
              <a:rPr lang="sv-SE" sz="1200" b="1" dirty="0" err="1"/>
              <a:t>Bold</a:t>
            </a:r>
            <a:r>
              <a:rPr lang="sv-SE" sz="1200" dirty="0"/>
              <a:t> letters </a:t>
            </a:r>
            <a:r>
              <a:rPr lang="sv-SE" sz="1200" dirty="0" err="1"/>
              <a:t>indicate</a:t>
            </a:r>
            <a:r>
              <a:rPr lang="sv-SE" sz="1200" dirty="0"/>
              <a:t> </a:t>
            </a:r>
            <a:r>
              <a:rPr lang="sv-SE" sz="1200" dirty="0" err="1"/>
              <a:t>significant</a:t>
            </a:r>
            <a:r>
              <a:rPr lang="sv-SE" sz="1200" dirty="0"/>
              <a:t> </a:t>
            </a:r>
            <a:r>
              <a:rPr lang="sv-SE" sz="1200" dirty="0" err="1"/>
              <a:t>outcomes</a:t>
            </a:r>
            <a:r>
              <a:rPr lang="sv-SE" sz="1200" dirty="0"/>
              <a:t>)</a:t>
            </a:r>
            <a:br>
              <a:rPr lang="sv-SE" sz="1200" dirty="0"/>
            </a:br>
            <a:r>
              <a:rPr lang="sv-SE" dirty="0" err="1"/>
              <a:t>Closeness</a:t>
            </a:r>
            <a:endParaRPr lang="sv-SE" dirty="0"/>
          </a:p>
        </p:txBody>
      </p:sp>
      <p:pic>
        <p:nvPicPr>
          <p:cNvPr id="4" name="Platshållare för innehåll 3">
            <a:extLst>
              <a:ext uri="{FF2B5EF4-FFF2-40B4-BE49-F238E27FC236}">
                <a16:creationId xmlns:a16="http://schemas.microsoft.com/office/drawing/2014/main" id="{EE4E7104-D112-D293-B3EA-06D559E8BBF5}"/>
              </a:ext>
            </a:extLst>
          </p:cNvPr>
          <p:cNvPicPr>
            <a:picLocks noGrp="1" noChangeAspect="1"/>
          </p:cNvPicPr>
          <p:nvPr>
            <p:ph idx="1"/>
          </p:nvPr>
        </p:nvPicPr>
        <p:blipFill>
          <a:blip r:embed="rId3"/>
          <a:stretch>
            <a:fillRect/>
          </a:stretch>
        </p:blipFill>
        <p:spPr>
          <a:xfrm>
            <a:off x="752749" y="2103292"/>
            <a:ext cx="3346994" cy="1908213"/>
          </a:xfrm>
          <a:prstGeom prst="rect">
            <a:avLst/>
          </a:prstGeom>
        </p:spPr>
      </p:pic>
      <p:pic>
        <p:nvPicPr>
          <p:cNvPr id="10" name="Bildobjekt 9">
            <a:extLst>
              <a:ext uri="{FF2B5EF4-FFF2-40B4-BE49-F238E27FC236}">
                <a16:creationId xmlns:a16="http://schemas.microsoft.com/office/drawing/2014/main" id="{6FD768C6-49AA-9831-C48D-DD9ED381DBCC}"/>
              </a:ext>
            </a:extLst>
          </p:cNvPr>
          <p:cNvPicPr>
            <a:picLocks noChangeAspect="1"/>
          </p:cNvPicPr>
          <p:nvPr/>
        </p:nvPicPr>
        <p:blipFill>
          <a:blip r:embed="rId4"/>
          <a:stretch>
            <a:fillRect/>
          </a:stretch>
        </p:blipFill>
        <p:spPr>
          <a:xfrm>
            <a:off x="609163" y="4915233"/>
            <a:ext cx="7919390" cy="1036410"/>
          </a:xfrm>
          <a:prstGeom prst="rect">
            <a:avLst/>
          </a:prstGeom>
        </p:spPr>
      </p:pic>
    </p:spTree>
    <p:extLst>
      <p:ext uri="{BB962C8B-B14F-4D97-AF65-F5344CB8AC3E}">
        <p14:creationId xmlns:p14="http://schemas.microsoft.com/office/powerpoint/2010/main" val="3378020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0C90065E-4550-7ABD-1C33-45299BB57F8A}"/>
              </a:ext>
            </a:extLst>
          </p:cNvPr>
          <p:cNvPicPr>
            <a:picLocks noGrp="1" noChangeAspect="1"/>
          </p:cNvPicPr>
          <p:nvPr>
            <p:ph idx="1"/>
          </p:nvPr>
        </p:nvPicPr>
        <p:blipFill>
          <a:blip r:embed="rId3"/>
          <a:stretch>
            <a:fillRect/>
          </a:stretch>
        </p:blipFill>
        <p:spPr>
          <a:xfrm>
            <a:off x="677863" y="2232557"/>
            <a:ext cx="3426249" cy="1908213"/>
          </a:xfrm>
          <a:prstGeom prst="rect">
            <a:avLst/>
          </a:prstGeom>
        </p:spPr>
      </p:pic>
      <p:pic>
        <p:nvPicPr>
          <p:cNvPr id="5" name="Bildobjekt 4">
            <a:extLst>
              <a:ext uri="{FF2B5EF4-FFF2-40B4-BE49-F238E27FC236}">
                <a16:creationId xmlns:a16="http://schemas.microsoft.com/office/drawing/2014/main" id="{820835AE-CBD2-07DB-4F03-6E80EFB0C74F}"/>
              </a:ext>
            </a:extLst>
          </p:cNvPr>
          <p:cNvPicPr>
            <a:picLocks noChangeAspect="1"/>
          </p:cNvPicPr>
          <p:nvPr/>
        </p:nvPicPr>
        <p:blipFill>
          <a:blip r:embed="rId4"/>
          <a:stretch>
            <a:fillRect/>
          </a:stretch>
        </p:blipFill>
        <p:spPr>
          <a:xfrm>
            <a:off x="574450" y="4772866"/>
            <a:ext cx="7706012" cy="969348"/>
          </a:xfrm>
          <a:prstGeom prst="rect">
            <a:avLst/>
          </a:prstGeom>
        </p:spPr>
      </p:pic>
      <p:sp>
        <p:nvSpPr>
          <p:cNvPr id="6" name="Rubrik 1">
            <a:extLst>
              <a:ext uri="{FF2B5EF4-FFF2-40B4-BE49-F238E27FC236}">
                <a16:creationId xmlns:a16="http://schemas.microsoft.com/office/drawing/2014/main" id="{B97D6E74-283F-750D-30FE-023DEA2CC2EC}"/>
              </a:ext>
            </a:extLst>
          </p:cNvPr>
          <p:cNvSpPr>
            <a:spLocks noGrp="1"/>
          </p:cNvSpPr>
          <p:nvPr>
            <p:ph type="title"/>
          </p:nvPr>
        </p:nvSpPr>
        <p:spPr>
          <a:xfrm>
            <a:off x="677863" y="609600"/>
            <a:ext cx="8596312" cy="1320800"/>
          </a:xfrm>
        </p:spPr>
        <p:txBody>
          <a:bodyPr/>
          <a:lstStyle/>
          <a:p>
            <a:r>
              <a:rPr lang="sv-SE" dirty="0" err="1"/>
              <a:t>Outcomes</a:t>
            </a:r>
            <a:r>
              <a:rPr lang="sv-SE" dirty="0"/>
              <a:t> </a:t>
            </a:r>
            <a:r>
              <a:rPr lang="sv-SE" dirty="0" err="1"/>
              <a:t>family</a:t>
            </a:r>
            <a:r>
              <a:rPr lang="sv-SE" dirty="0"/>
              <a:t> </a:t>
            </a:r>
            <a:r>
              <a:rPr lang="sv-SE" dirty="0" err="1"/>
              <a:t>climate</a:t>
            </a:r>
            <a:r>
              <a:rPr lang="sv-SE" dirty="0"/>
              <a:t> </a:t>
            </a:r>
            <a:r>
              <a:rPr lang="sv-SE" sz="1200" dirty="0"/>
              <a:t>(</a:t>
            </a:r>
            <a:r>
              <a:rPr lang="sv-SE" sz="1200" b="1" dirty="0" err="1"/>
              <a:t>Bold</a:t>
            </a:r>
            <a:r>
              <a:rPr lang="sv-SE" sz="1200" dirty="0"/>
              <a:t> letters </a:t>
            </a:r>
            <a:r>
              <a:rPr lang="sv-SE" sz="1200" dirty="0" err="1"/>
              <a:t>indicate</a:t>
            </a:r>
            <a:r>
              <a:rPr lang="sv-SE" sz="1200" dirty="0"/>
              <a:t> </a:t>
            </a:r>
            <a:r>
              <a:rPr lang="sv-SE" sz="1200" dirty="0" err="1"/>
              <a:t>significant</a:t>
            </a:r>
            <a:r>
              <a:rPr lang="sv-SE" sz="1200" dirty="0"/>
              <a:t> </a:t>
            </a:r>
            <a:r>
              <a:rPr lang="sv-SE" sz="1200" dirty="0" err="1"/>
              <a:t>outcomes</a:t>
            </a:r>
            <a:r>
              <a:rPr lang="sv-SE" sz="1200" dirty="0"/>
              <a:t>)</a:t>
            </a:r>
            <a:br>
              <a:rPr lang="sv-SE" sz="1200" dirty="0"/>
            </a:br>
            <a:r>
              <a:rPr lang="sv-SE" dirty="0" err="1"/>
              <a:t>Distance</a:t>
            </a:r>
            <a:endParaRPr lang="sv-SE" dirty="0"/>
          </a:p>
        </p:txBody>
      </p:sp>
    </p:spTree>
    <p:extLst>
      <p:ext uri="{BB962C8B-B14F-4D97-AF65-F5344CB8AC3E}">
        <p14:creationId xmlns:p14="http://schemas.microsoft.com/office/powerpoint/2010/main" val="2206893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0116D5DE-11D0-2FEE-D719-D216BE6B8E26}"/>
              </a:ext>
            </a:extLst>
          </p:cNvPr>
          <p:cNvPicPr>
            <a:picLocks noGrp="1" noChangeAspect="1"/>
          </p:cNvPicPr>
          <p:nvPr>
            <p:ph idx="1"/>
          </p:nvPr>
        </p:nvPicPr>
        <p:blipFill>
          <a:blip r:embed="rId3"/>
          <a:stretch>
            <a:fillRect/>
          </a:stretch>
        </p:blipFill>
        <p:spPr>
          <a:xfrm>
            <a:off x="677334" y="2365156"/>
            <a:ext cx="3267739" cy="2127688"/>
          </a:xfrm>
          <a:prstGeom prst="rect">
            <a:avLst/>
          </a:prstGeom>
        </p:spPr>
      </p:pic>
      <p:pic>
        <p:nvPicPr>
          <p:cNvPr id="5" name="Bildobjekt 4">
            <a:extLst>
              <a:ext uri="{FF2B5EF4-FFF2-40B4-BE49-F238E27FC236}">
                <a16:creationId xmlns:a16="http://schemas.microsoft.com/office/drawing/2014/main" id="{B9FEAC54-B33F-1AA2-62F4-5C6B857E306E}"/>
              </a:ext>
            </a:extLst>
          </p:cNvPr>
          <p:cNvPicPr>
            <a:picLocks noChangeAspect="1"/>
          </p:cNvPicPr>
          <p:nvPr/>
        </p:nvPicPr>
        <p:blipFill>
          <a:blip r:embed="rId4"/>
          <a:stretch>
            <a:fillRect/>
          </a:stretch>
        </p:blipFill>
        <p:spPr>
          <a:xfrm>
            <a:off x="677334" y="4927600"/>
            <a:ext cx="6913463" cy="1310754"/>
          </a:xfrm>
          <a:prstGeom prst="rect">
            <a:avLst/>
          </a:prstGeom>
        </p:spPr>
      </p:pic>
      <p:sp>
        <p:nvSpPr>
          <p:cNvPr id="6" name="Rubrik 1">
            <a:extLst>
              <a:ext uri="{FF2B5EF4-FFF2-40B4-BE49-F238E27FC236}">
                <a16:creationId xmlns:a16="http://schemas.microsoft.com/office/drawing/2014/main" id="{FFA57134-5B8B-53EF-0FA1-D81182A6FE2A}"/>
              </a:ext>
            </a:extLst>
          </p:cNvPr>
          <p:cNvSpPr>
            <a:spLocks noGrp="1"/>
          </p:cNvSpPr>
          <p:nvPr>
            <p:ph type="title"/>
          </p:nvPr>
        </p:nvSpPr>
        <p:spPr>
          <a:xfrm>
            <a:off x="677863" y="609600"/>
            <a:ext cx="8596312" cy="1320800"/>
          </a:xfrm>
        </p:spPr>
        <p:txBody>
          <a:bodyPr/>
          <a:lstStyle/>
          <a:p>
            <a:r>
              <a:rPr lang="sv-SE" dirty="0" err="1"/>
              <a:t>Outcomes</a:t>
            </a:r>
            <a:r>
              <a:rPr lang="sv-SE" dirty="0"/>
              <a:t> </a:t>
            </a:r>
            <a:r>
              <a:rPr lang="sv-SE" dirty="0" err="1"/>
              <a:t>family</a:t>
            </a:r>
            <a:r>
              <a:rPr lang="sv-SE" dirty="0"/>
              <a:t> </a:t>
            </a:r>
            <a:r>
              <a:rPr lang="sv-SE" dirty="0" err="1"/>
              <a:t>climate</a:t>
            </a:r>
            <a:r>
              <a:rPr lang="sv-SE" dirty="0"/>
              <a:t> </a:t>
            </a:r>
            <a:r>
              <a:rPr lang="sv-SE" sz="1200" dirty="0"/>
              <a:t>(</a:t>
            </a:r>
            <a:r>
              <a:rPr lang="sv-SE" sz="1200" b="1" dirty="0" err="1"/>
              <a:t>Bold</a:t>
            </a:r>
            <a:r>
              <a:rPr lang="sv-SE" sz="1200" dirty="0"/>
              <a:t> letters </a:t>
            </a:r>
            <a:r>
              <a:rPr lang="sv-SE" sz="1200" dirty="0" err="1"/>
              <a:t>indicate</a:t>
            </a:r>
            <a:r>
              <a:rPr lang="sv-SE" sz="1200" dirty="0"/>
              <a:t> </a:t>
            </a:r>
            <a:r>
              <a:rPr lang="sv-SE" sz="1200" dirty="0" err="1"/>
              <a:t>significant</a:t>
            </a:r>
            <a:r>
              <a:rPr lang="sv-SE" sz="1200" dirty="0"/>
              <a:t> </a:t>
            </a:r>
            <a:r>
              <a:rPr lang="sv-SE" sz="1200" dirty="0" err="1"/>
              <a:t>outcomes</a:t>
            </a:r>
            <a:r>
              <a:rPr lang="sv-SE" sz="1200" dirty="0"/>
              <a:t>)</a:t>
            </a:r>
            <a:br>
              <a:rPr lang="sv-SE" sz="1200" dirty="0"/>
            </a:br>
            <a:r>
              <a:rPr lang="sv-SE" dirty="0" err="1"/>
              <a:t>Spontaneity</a:t>
            </a:r>
            <a:endParaRPr lang="sv-SE" dirty="0"/>
          </a:p>
        </p:txBody>
      </p:sp>
    </p:spTree>
    <p:extLst>
      <p:ext uri="{BB962C8B-B14F-4D97-AF65-F5344CB8AC3E}">
        <p14:creationId xmlns:p14="http://schemas.microsoft.com/office/powerpoint/2010/main" val="2654481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0F7628D4-A780-41AC-7E3A-92BE0940314C}"/>
              </a:ext>
            </a:extLst>
          </p:cNvPr>
          <p:cNvPicPr>
            <a:picLocks noGrp="1" noChangeAspect="1"/>
          </p:cNvPicPr>
          <p:nvPr>
            <p:ph idx="1"/>
          </p:nvPr>
        </p:nvPicPr>
        <p:blipFill>
          <a:blip r:embed="rId3"/>
          <a:stretch>
            <a:fillRect/>
          </a:stretch>
        </p:blipFill>
        <p:spPr>
          <a:xfrm>
            <a:off x="979393" y="4689140"/>
            <a:ext cx="7992549" cy="1237595"/>
          </a:xfrm>
          <a:prstGeom prst="rect">
            <a:avLst/>
          </a:prstGeom>
        </p:spPr>
      </p:pic>
      <p:pic>
        <p:nvPicPr>
          <p:cNvPr id="4" name="Bildobjekt 3">
            <a:extLst>
              <a:ext uri="{FF2B5EF4-FFF2-40B4-BE49-F238E27FC236}">
                <a16:creationId xmlns:a16="http://schemas.microsoft.com/office/drawing/2014/main" id="{05DF809C-6745-3384-5885-4AD53B069C33}"/>
              </a:ext>
            </a:extLst>
          </p:cNvPr>
          <p:cNvPicPr>
            <a:picLocks noChangeAspect="1"/>
          </p:cNvPicPr>
          <p:nvPr/>
        </p:nvPicPr>
        <p:blipFill>
          <a:blip r:embed="rId4"/>
          <a:stretch>
            <a:fillRect/>
          </a:stretch>
        </p:blipFill>
        <p:spPr>
          <a:xfrm>
            <a:off x="677334" y="2224588"/>
            <a:ext cx="3273836" cy="2170364"/>
          </a:xfrm>
          <a:prstGeom prst="rect">
            <a:avLst/>
          </a:prstGeom>
        </p:spPr>
      </p:pic>
      <p:sp>
        <p:nvSpPr>
          <p:cNvPr id="6" name="Rubrik 1">
            <a:extLst>
              <a:ext uri="{FF2B5EF4-FFF2-40B4-BE49-F238E27FC236}">
                <a16:creationId xmlns:a16="http://schemas.microsoft.com/office/drawing/2014/main" id="{89CF50B0-2304-AF65-3F6F-373BC751AC25}"/>
              </a:ext>
            </a:extLst>
          </p:cNvPr>
          <p:cNvSpPr>
            <a:spLocks noGrp="1"/>
          </p:cNvSpPr>
          <p:nvPr>
            <p:ph type="title"/>
          </p:nvPr>
        </p:nvSpPr>
        <p:spPr>
          <a:xfrm>
            <a:off x="677863" y="609600"/>
            <a:ext cx="8596312" cy="1320800"/>
          </a:xfrm>
        </p:spPr>
        <p:txBody>
          <a:bodyPr/>
          <a:lstStyle/>
          <a:p>
            <a:r>
              <a:rPr lang="sv-SE" dirty="0" err="1"/>
              <a:t>Outcomes</a:t>
            </a:r>
            <a:r>
              <a:rPr lang="sv-SE" dirty="0"/>
              <a:t> </a:t>
            </a:r>
            <a:r>
              <a:rPr lang="sv-SE" dirty="0" err="1"/>
              <a:t>family</a:t>
            </a:r>
            <a:r>
              <a:rPr lang="sv-SE" dirty="0"/>
              <a:t> </a:t>
            </a:r>
            <a:r>
              <a:rPr lang="sv-SE" dirty="0" err="1"/>
              <a:t>climate</a:t>
            </a:r>
            <a:r>
              <a:rPr lang="sv-SE" dirty="0"/>
              <a:t> </a:t>
            </a:r>
            <a:r>
              <a:rPr lang="sv-SE" sz="1200" dirty="0"/>
              <a:t>(</a:t>
            </a:r>
            <a:r>
              <a:rPr lang="sv-SE" sz="1200" b="1" dirty="0" err="1"/>
              <a:t>Bold</a:t>
            </a:r>
            <a:r>
              <a:rPr lang="sv-SE" sz="1200" dirty="0"/>
              <a:t> letters </a:t>
            </a:r>
            <a:r>
              <a:rPr lang="sv-SE" sz="1200" dirty="0" err="1"/>
              <a:t>indicate</a:t>
            </a:r>
            <a:r>
              <a:rPr lang="sv-SE" sz="1200" dirty="0"/>
              <a:t> </a:t>
            </a:r>
            <a:r>
              <a:rPr lang="sv-SE" sz="1200" dirty="0" err="1"/>
              <a:t>significant</a:t>
            </a:r>
            <a:r>
              <a:rPr lang="sv-SE" sz="1200" dirty="0"/>
              <a:t> </a:t>
            </a:r>
            <a:r>
              <a:rPr lang="sv-SE" sz="1200" dirty="0" err="1"/>
              <a:t>outcomes</a:t>
            </a:r>
            <a:r>
              <a:rPr lang="sv-SE" sz="1200" dirty="0"/>
              <a:t>)</a:t>
            </a:r>
            <a:br>
              <a:rPr lang="sv-SE" sz="1200" dirty="0"/>
            </a:br>
            <a:r>
              <a:rPr lang="sv-SE" dirty="0" err="1"/>
              <a:t>Chaos</a:t>
            </a:r>
            <a:endParaRPr lang="sv-SE" dirty="0"/>
          </a:p>
        </p:txBody>
      </p:sp>
    </p:spTree>
    <p:extLst>
      <p:ext uri="{BB962C8B-B14F-4D97-AF65-F5344CB8AC3E}">
        <p14:creationId xmlns:p14="http://schemas.microsoft.com/office/powerpoint/2010/main" val="3765740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AB8C3B-90AB-08DC-CA38-94B675B9D7E9}"/>
              </a:ext>
            </a:extLst>
          </p:cNvPr>
          <p:cNvSpPr>
            <a:spLocks noGrp="1"/>
          </p:cNvSpPr>
          <p:nvPr>
            <p:ph type="title"/>
          </p:nvPr>
        </p:nvSpPr>
        <p:spPr>
          <a:xfrm>
            <a:off x="677334" y="284118"/>
            <a:ext cx="8596668" cy="1320800"/>
          </a:xfrm>
        </p:spPr>
        <p:txBody>
          <a:bodyPr>
            <a:normAutofit/>
          </a:bodyPr>
          <a:lstStyle/>
          <a:p>
            <a:r>
              <a:rPr lang="sv-SE" dirty="0" err="1"/>
              <a:t>Strenghts</a:t>
            </a:r>
            <a:r>
              <a:rPr lang="sv-SE" dirty="0"/>
              <a:t> and </a:t>
            </a:r>
            <a:r>
              <a:rPr lang="sv-SE" dirty="0" err="1"/>
              <a:t>difficulties</a:t>
            </a:r>
            <a:r>
              <a:rPr lang="sv-SE" dirty="0"/>
              <a:t> SDQ Children</a:t>
            </a:r>
            <a:br>
              <a:rPr lang="sv-SE" dirty="0"/>
            </a:br>
            <a:r>
              <a:rPr lang="sv-SE" sz="1300" dirty="0"/>
              <a:t>(</a:t>
            </a:r>
            <a:r>
              <a:rPr lang="sv-SE" sz="1300" b="1" dirty="0" err="1"/>
              <a:t>Bold</a:t>
            </a:r>
            <a:r>
              <a:rPr lang="sv-SE" sz="1300" dirty="0"/>
              <a:t> letters </a:t>
            </a:r>
            <a:r>
              <a:rPr lang="sv-SE" sz="1300" dirty="0" err="1"/>
              <a:t>indicate</a:t>
            </a:r>
            <a:r>
              <a:rPr lang="sv-SE" sz="1300" dirty="0"/>
              <a:t> </a:t>
            </a:r>
            <a:r>
              <a:rPr lang="sv-SE" sz="1300" dirty="0" err="1"/>
              <a:t>significant</a:t>
            </a:r>
            <a:r>
              <a:rPr lang="sv-SE" sz="1300" dirty="0"/>
              <a:t> </a:t>
            </a:r>
            <a:r>
              <a:rPr lang="sv-SE" sz="1300" dirty="0" err="1"/>
              <a:t>outcomes</a:t>
            </a:r>
            <a:r>
              <a:rPr lang="sv-SE" sz="1300" dirty="0"/>
              <a:t>)</a:t>
            </a:r>
            <a:br>
              <a:rPr lang="sv-SE" sz="1300" dirty="0"/>
            </a:br>
            <a:endParaRPr lang="sv-SE" sz="1300" dirty="0"/>
          </a:p>
        </p:txBody>
      </p:sp>
      <p:pic>
        <p:nvPicPr>
          <p:cNvPr id="4" name="Platshållare för innehåll 3">
            <a:extLst>
              <a:ext uri="{FF2B5EF4-FFF2-40B4-BE49-F238E27FC236}">
                <a16:creationId xmlns:a16="http://schemas.microsoft.com/office/drawing/2014/main" id="{C17A1AE5-C30F-4401-475A-78274A7171C6}"/>
              </a:ext>
            </a:extLst>
          </p:cNvPr>
          <p:cNvPicPr>
            <a:picLocks noGrp="1" noChangeAspect="1"/>
          </p:cNvPicPr>
          <p:nvPr>
            <p:ph idx="1"/>
          </p:nvPr>
        </p:nvPicPr>
        <p:blipFill>
          <a:blip r:embed="rId3"/>
          <a:stretch>
            <a:fillRect/>
          </a:stretch>
        </p:blipFill>
        <p:spPr>
          <a:xfrm>
            <a:off x="826643" y="1197204"/>
            <a:ext cx="5781546" cy="3176833"/>
          </a:xfrm>
          <a:prstGeom prst="rect">
            <a:avLst/>
          </a:prstGeom>
        </p:spPr>
      </p:pic>
      <p:pic>
        <p:nvPicPr>
          <p:cNvPr id="5" name="Bildobjekt 4">
            <a:extLst>
              <a:ext uri="{FF2B5EF4-FFF2-40B4-BE49-F238E27FC236}">
                <a16:creationId xmlns:a16="http://schemas.microsoft.com/office/drawing/2014/main" id="{95D74FC8-94EE-2458-E2CC-61115263A572}"/>
              </a:ext>
            </a:extLst>
          </p:cNvPr>
          <p:cNvPicPr>
            <a:picLocks noChangeAspect="1"/>
          </p:cNvPicPr>
          <p:nvPr/>
        </p:nvPicPr>
        <p:blipFill>
          <a:blip r:embed="rId4"/>
          <a:stretch>
            <a:fillRect/>
          </a:stretch>
        </p:blipFill>
        <p:spPr>
          <a:xfrm>
            <a:off x="677334" y="4626723"/>
            <a:ext cx="8644877" cy="1621677"/>
          </a:xfrm>
          <a:prstGeom prst="rect">
            <a:avLst/>
          </a:prstGeom>
        </p:spPr>
      </p:pic>
    </p:spTree>
    <p:extLst>
      <p:ext uri="{BB962C8B-B14F-4D97-AF65-F5344CB8AC3E}">
        <p14:creationId xmlns:p14="http://schemas.microsoft.com/office/powerpoint/2010/main" val="101059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sz="2800" dirty="0"/>
              <a:t>Me &amp; my family - a family intervention and cross-sectional approach</a:t>
            </a:r>
            <a:endParaRPr lang="sv-SE" sz="2800" dirty="0"/>
          </a:p>
        </p:txBody>
      </p:sp>
      <p:sp>
        <p:nvSpPr>
          <p:cNvPr id="6" name="Platshållare för innehåll 5"/>
          <p:cNvSpPr>
            <a:spLocks noGrp="1"/>
          </p:cNvSpPr>
          <p:nvPr>
            <p:ph sz="half" idx="2"/>
          </p:nvPr>
        </p:nvSpPr>
        <p:spPr/>
        <p:txBody>
          <a:bodyPr>
            <a:normAutofit fontScale="92500" lnSpcReduction="20000"/>
          </a:bodyPr>
          <a:lstStyle/>
          <a:p>
            <a:r>
              <a:rPr lang="en-US" altLang="sv-SE" dirty="0"/>
              <a:t>A development project in 2013-2014 named "Coordinated </a:t>
            </a:r>
            <a:r>
              <a:rPr lang="en-US" altLang="sv-SE" dirty="0" smtClean="0"/>
              <a:t>Support </a:t>
            </a:r>
            <a:r>
              <a:rPr lang="en-US" altLang="sv-SE" dirty="0"/>
              <a:t>for </a:t>
            </a:r>
            <a:r>
              <a:rPr lang="en-US" altLang="sv-SE" dirty="0" smtClean="0"/>
              <a:t>Children </a:t>
            </a:r>
            <a:r>
              <a:rPr lang="en-US" altLang="sv-SE" dirty="0"/>
              <a:t>and </a:t>
            </a:r>
            <a:r>
              <a:rPr lang="en-US" altLang="sv-SE" dirty="0" smtClean="0"/>
              <a:t>Parents </a:t>
            </a:r>
            <a:r>
              <a:rPr lang="en-US" altLang="sv-SE" dirty="0"/>
              <a:t>in </a:t>
            </a:r>
            <a:r>
              <a:rPr lang="en-US" altLang="sv-SE" dirty="0" smtClean="0"/>
              <a:t>Families </a:t>
            </a:r>
            <a:r>
              <a:rPr lang="en-US" altLang="sv-SE" dirty="0"/>
              <a:t>with </a:t>
            </a:r>
            <a:r>
              <a:rPr lang="en-US" altLang="sv-SE" dirty="0" smtClean="0"/>
              <a:t>Substance Abuse" </a:t>
            </a:r>
            <a:r>
              <a:rPr lang="en-US" altLang="sv-SE" dirty="0"/>
              <a:t>by the Swedish National Board of Health and Welfare </a:t>
            </a:r>
          </a:p>
          <a:p>
            <a:r>
              <a:rPr lang="en-US" dirty="0"/>
              <a:t>Children's health and development are negatively affected by parents’ </a:t>
            </a:r>
            <a:r>
              <a:rPr lang="en-US" dirty="0" smtClean="0"/>
              <a:t>abuse. </a:t>
            </a:r>
            <a:endParaRPr lang="en-US" dirty="0"/>
          </a:p>
          <a:p>
            <a:r>
              <a:rPr lang="en-US" dirty="0"/>
              <a:t>The intervention implies cooperation between case managers working with alcohol abuse and child </a:t>
            </a:r>
            <a:r>
              <a:rPr lang="en-US" dirty="0" smtClean="0"/>
              <a:t>protection.</a:t>
            </a:r>
            <a:endParaRPr lang="en-US" dirty="0"/>
          </a:p>
          <a:p>
            <a:r>
              <a:rPr lang="en-US" dirty="0"/>
              <a:t>Family-oriented and involves children</a:t>
            </a:r>
          </a:p>
          <a:p>
            <a:r>
              <a:rPr lang="en-US" dirty="0" smtClean="0"/>
              <a:t>It focuses </a:t>
            </a:r>
            <a:r>
              <a:rPr lang="en-US" dirty="0"/>
              <a:t>on improving the children’s situation and is an example of preventive </a:t>
            </a:r>
            <a:r>
              <a:rPr lang="en-US" dirty="0" smtClean="0"/>
              <a:t>work. </a:t>
            </a:r>
            <a:endParaRPr lang="sv-SE" dirty="0"/>
          </a:p>
          <a:p>
            <a:endParaRPr lang="sv-SE" dirty="0"/>
          </a:p>
        </p:txBody>
      </p:sp>
      <p:grpSp>
        <p:nvGrpSpPr>
          <p:cNvPr id="10" name="Grupp 9"/>
          <p:cNvGrpSpPr/>
          <p:nvPr/>
        </p:nvGrpSpPr>
        <p:grpSpPr>
          <a:xfrm>
            <a:off x="1523237" y="2019124"/>
            <a:ext cx="2688282" cy="4597971"/>
            <a:chOff x="0" y="0"/>
            <a:chExt cx="2688282" cy="4597971"/>
          </a:xfrm>
        </p:grpSpPr>
        <p:sp>
          <p:nvSpPr>
            <p:cNvPr id="11" name="Rektangel med rundade hörn 10"/>
            <p:cNvSpPr/>
            <p:nvPr/>
          </p:nvSpPr>
          <p:spPr>
            <a:xfrm>
              <a:off x="0" y="0"/>
              <a:ext cx="2688282" cy="4597971"/>
            </a:xfrm>
            <a:prstGeom prst="roundRect">
              <a:avLst>
                <a:gd name="adj" fmla="val 10000"/>
              </a:avLst>
            </a:prstGeom>
            <a:solidFill>
              <a:srgbClr val="92D050"/>
            </a:solidFill>
            <a:ln w="12700" cap="flat" cmpd="sng" algn="ctr">
              <a:solidFill>
                <a:sysClr val="window" lastClr="FFFFFF">
                  <a:hueOff val="0"/>
                  <a:satOff val="0"/>
                  <a:lumOff val="0"/>
                  <a:alphaOff val="0"/>
                </a:sysClr>
              </a:solidFill>
              <a:prstDash val="solid"/>
              <a:miter lim="800000"/>
            </a:ln>
            <a:effectLst/>
          </p:spPr>
          <p:txBody>
            <a:bodyPr/>
            <a:lstStyle/>
            <a:p>
              <a:endParaRPr lang="sv-SE"/>
            </a:p>
          </p:txBody>
        </p:sp>
        <p:sp>
          <p:nvSpPr>
            <p:cNvPr id="12" name="textruta 11"/>
            <p:cNvSpPr txBox="1"/>
            <p:nvPr/>
          </p:nvSpPr>
          <p:spPr>
            <a:xfrm>
              <a:off x="0" y="1225238"/>
              <a:ext cx="2688282" cy="2453138"/>
            </a:xfrm>
            <a:prstGeom prst="rect">
              <a:avLst/>
            </a:prstGeom>
            <a:noFill/>
            <a:ln>
              <a:noFill/>
            </a:ln>
            <a:effectLst/>
          </p:spPr>
          <p:txBody>
            <a:bodyPr spcFirstLastPara="0" vert="horz" wrap="square" lIns="142240" tIns="142240" rIns="142240" bIns="14224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sv-SE" sz="20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sv-SE" sz="20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sv-SE" sz="20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a:p>
              <a:pPr marL="0" marR="0" lvl="0" indent="0" algn="ctr" defTabSz="889000" eaLnBrk="1" fontAlgn="auto" latinLnBrk="0" hangingPunct="1">
                <a:lnSpc>
                  <a:spcPct val="90000"/>
                </a:lnSpc>
                <a:spcBef>
                  <a:spcPct val="0"/>
                </a:spcBef>
                <a:spcAft>
                  <a:spcPct val="35000"/>
                </a:spcAft>
                <a:buClrTx/>
                <a:buSzTx/>
                <a:buFontTx/>
                <a:buNone/>
                <a:tabLst/>
                <a:defRPr/>
              </a:pPr>
              <a:r>
                <a:rPr kumimoji="0" lang="sv-SE" sz="2000" b="0" i="0" u="none" strike="noStrike" kern="1200" cap="none" spc="0" normalizeH="0" baseline="0" noProof="0" dirty="0" err="1">
                  <a:ln>
                    <a:noFill/>
                  </a:ln>
                  <a:solidFill>
                    <a:sysClr val="window" lastClr="FFFFFF"/>
                  </a:solidFill>
                  <a:effectLst/>
                  <a:uLnTx/>
                  <a:uFillTx/>
                  <a:latin typeface="Calibri" panose="020F0502020204030204"/>
                  <a:ea typeface="+mn-ea"/>
                  <a:cs typeface="+mn-cs"/>
                </a:rPr>
                <a:t>Me</a:t>
              </a:r>
              <a:r>
                <a:rPr kumimoji="0" lang="sv-SE" sz="2000" b="0" i="0" u="none" strike="noStrike" kern="1200" cap="none" spc="0" normalizeH="0" baseline="0" noProof="0" dirty="0">
                  <a:ln>
                    <a:noFill/>
                  </a:ln>
                  <a:solidFill>
                    <a:sysClr val="window" lastClr="FFFFFF"/>
                  </a:solidFill>
                  <a:effectLst/>
                  <a:uLnTx/>
                  <a:uFillTx/>
                  <a:latin typeface="Calibri" panose="020F0502020204030204"/>
                  <a:ea typeface="+mn-ea"/>
                  <a:cs typeface="+mn-cs"/>
                </a:rPr>
                <a:t> &amp;</a:t>
              </a:r>
              <a:r>
                <a:rPr kumimoji="0" lang="sv-SE" sz="2000" b="0" i="0" u="none" strike="noStrike" kern="1200" cap="none" spc="0" normalizeH="0" noProof="0" dirty="0">
                  <a:ln>
                    <a:noFill/>
                  </a:ln>
                  <a:solidFill>
                    <a:sysClr val="window" lastClr="FFFFFF"/>
                  </a:solidFill>
                  <a:effectLst/>
                  <a:uLnTx/>
                  <a:uFillTx/>
                  <a:latin typeface="Calibri" panose="020F0502020204030204"/>
                  <a:ea typeface="+mn-ea"/>
                  <a:cs typeface="+mn-cs"/>
                </a:rPr>
                <a:t> My </a:t>
              </a:r>
              <a:r>
                <a:rPr kumimoji="0" lang="sv-SE" sz="2000" b="0" i="0" u="none" strike="noStrike" kern="1200" cap="none" spc="0" normalizeH="0" noProof="0" dirty="0" err="1">
                  <a:ln>
                    <a:noFill/>
                  </a:ln>
                  <a:solidFill>
                    <a:sysClr val="window" lastClr="FFFFFF"/>
                  </a:solidFill>
                  <a:effectLst/>
                  <a:uLnTx/>
                  <a:uFillTx/>
                  <a:latin typeface="Calibri" panose="020F0502020204030204"/>
                  <a:ea typeface="+mn-ea"/>
                  <a:cs typeface="+mn-cs"/>
                </a:rPr>
                <a:t>Family</a:t>
              </a:r>
              <a:endParaRPr kumimoji="0" lang="sv-SE" sz="20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a:p>
              <a:pPr lvl="0" algn="ctr" defTabSz="889000">
                <a:lnSpc>
                  <a:spcPct val="90000"/>
                </a:lnSpc>
                <a:spcBef>
                  <a:spcPct val="0"/>
                </a:spcBef>
                <a:spcAft>
                  <a:spcPct val="35000"/>
                </a:spcAft>
                <a:defRPr/>
              </a:pPr>
              <a:r>
                <a:rPr lang="sv-SE" sz="1400" dirty="0" err="1">
                  <a:solidFill>
                    <a:sysClr val="window" lastClr="FFFFFF"/>
                  </a:solidFill>
                  <a:latin typeface="Calibri" panose="020F0502020204030204"/>
                </a:rPr>
                <a:t>Family-oriented</a:t>
              </a:r>
              <a:r>
                <a:rPr lang="sv-SE" sz="1400" dirty="0">
                  <a:solidFill>
                    <a:sysClr val="window" lastClr="FFFFFF"/>
                  </a:solidFill>
                  <a:latin typeface="Calibri" panose="020F0502020204030204"/>
                </a:rPr>
                <a:t> </a:t>
              </a:r>
              <a:r>
                <a:rPr lang="sv-SE" sz="1400" dirty="0" err="1">
                  <a:solidFill>
                    <a:sysClr val="window" lastClr="FFFFFF"/>
                  </a:solidFill>
                  <a:latin typeface="Calibri" panose="020F0502020204030204"/>
                </a:rPr>
                <a:t>outpatient</a:t>
              </a:r>
              <a:r>
                <a:rPr lang="sv-SE" sz="1400" dirty="0">
                  <a:solidFill>
                    <a:sysClr val="window" lastClr="FFFFFF"/>
                  </a:solidFill>
                  <a:latin typeface="Calibri" panose="020F0502020204030204"/>
                </a:rPr>
                <a:t> </a:t>
              </a:r>
              <a:r>
                <a:rPr lang="sv-SE" sz="1400" dirty="0" err="1">
                  <a:solidFill>
                    <a:sysClr val="window" lastClr="FFFFFF"/>
                  </a:solidFill>
                  <a:latin typeface="Calibri" panose="020F0502020204030204"/>
                </a:rPr>
                <a:t>programme</a:t>
              </a:r>
              <a:endParaRPr lang="sv-SE" sz="1400" dirty="0">
                <a:solidFill>
                  <a:sysClr val="window" lastClr="FFFFFF"/>
                </a:solidFill>
                <a:latin typeface="Calibri" panose="020F0502020204030204"/>
              </a:endParaRPr>
            </a:p>
            <a:p>
              <a:pPr lvl="0" algn="ctr" defTabSz="889000">
                <a:lnSpc>
                  <a:spcPct val="90000"/>
                </a:lnSpc>
                <a:spcBef>
                  <a:spcPct val="0"/>
                </a:spcBef>
                <a:spcAft>
                  <a:spcPct val="35000"/>
                </a:spcAft>
                <a:defRPr/>
              </a:pPr>
              <a:r>
                <a:rPr lang="sv-SE" sz="1400" dirty="0">
                  <a:solidFill>
                    <a:sysClr val="window" lastClr="FFFFFF"/>
                  </a:solidFill>
                  <a:latin typeface="Calibri" panose="020F0502020204030204"/>
                </a:rPr>
                <a:t>8 </a:t>
              </a:r>
              <a:r>
                <a:rPr kumimoji="0" lang="sv-SE" sz="1400" b="0" i="0" u="none" strike="noStrike" kern="1200" cap="none" spc="0" normalizeH="0" baseline="0" noProof="0" dirty="0">
                  <a:ln>
                    <a:noFill/>
                  </a:ln>
                  <a:solidFill>
                    <a:sysClr val="window" lastClr="FFFFFF"/>
                  </a:solidFill>
                  <a:effectLst/>
                  <a:uLnTx/>
                  <a:uFillTx/>
                  <a:latin typeface="Calibri" panose="020F0502020204030204"/>
                  <a:ea typeface="+mn-ea"/>
                  <a:cs typeface="+mn-cs"/>
                </a:rPr>
                <a:t>session</a:t>
              </a:r>
            </a:p>
            <a:p>
              <a:pPr lvl="0" algn="ctr" defTabSz="889000">
                <a:lnSpc>
                  <a:spcPct val="90000"/>
                </a:lnSpc>
                <a:spcBef>
                  <a:spcPct val="0"/>
                </a:spcBef>
                <a:spcAft>
                  <a:spcPct val="35000"/>
                </a:spcAft>
                <a:defRPr/>
              </a:pPr>
              <a:r>
                <a:rPr lang="sv-SE" sz="1400" dirty="0" err="1">
                  <a:solidFill>
                    <a:sysClr val="window" lastClr="FFFFFF"/>
                  </a:solidFill>
                  <a:latin typeface="Calibri" panose="020F0502020204030204"/>
                </a:rPr>
                <a:t>Communicate</a:t>
              </a:r>
              <a:r>
                <a:rPr lang="sv-SE" sz="1400" dirty="0">
                  <a:solidFill>
                    <a:sysClr val="window" lastClr="FFFFFF"/>
                  </a:solidFill>
                  <a:latin typeface="Calibri" panose="020F0502020204030204"/>
                </a:rPr>
                <a:t> the SUP/abuse</a:t>
              </a:r>
            </a:p>
            <a:p>
              <a:pPr lvl="0" algn="ctr" defTabSz="889000">
                <a:lnSpc>
                  <a:spcPct val="90000"/>
                </a:lnSpc>
                <a:spcBef>
                  <a:spcPct val="0"/>
                </a:spcBef>
                <a:spcAft>
                  <a:spcPct val="35000"/>
                </a:spcAft>
                <a:defRPr/>
              </a:pPr>
              <a:r>
                <a:rPr kumimoji="0" lang="sv-SE" sz="1400" b="0" i="0" u="none" strike="noStrike" kern="1200" cap="none" spc="0" normalizeH="0" baseline="0" noProof="0" dirty="0">
                  <a:ln>
                    <a:noFill/>
                  </a:ln>
                  <a:solidFill>
                    <a:sysClr val="window" lastClr="FFFFFF"/>
                  </a:solidFill>
                  <a:effectLst/>
                  <a:uLnTx/>
                  <a:uFillTx/>
                  <a:latin typeface="Calibri" panose="020F0502020204030204"/>
                  <a:ea typeface="+mn-ea"/>
                  <a:cs typeface="+mn-cs"/>
                </a:rPr>
                <a:t>Child</a:t>
              </a:r>
              <a:r>
                <a:rPr kumimoji="0" lang="sv-SE" sz="1400" b="0" i="0" u="none" strike="noStrike" kern="1200" cap="none" spc="0" normalizeH="0" noProof="0" dirty="0">
                  <a:ln>
                    <a:noFill/>
                  </a:ln>
                  <a:solidFill>
                    <a:sysClr val="window" lastClr="FFFFFF"/>
                  </a:solidFill>
                  <a:effectLst/>
                  <a:uLnTx/>
                  <a:uFillTx/>
                  <a:latin typeface="Calibri" panose="020F0502020204030204"/>
                  <a:ea typeface="+mn-ea"/>
                  <a:cs typeface="+mn-cs"/>
                </a:rPr>
                <a:t> participation</a:t>
              </a:r>
              <a:endParaRPr kumimoji="0" lang="sv-SE" sz="14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a:p>
              <a:pPr lvl="0" algn="ctr" defTabSz="889000">
                <a:lnSpc>
                  <a:spcPct val="90000"/>
                </a:lnSpc>
                <a:spcBef>
                  <a:spcPct val="0"/>
                </a:spcBef>
                <a:spcAft>
                  <a:spcPct val="35000"/>
                </a:spcAft>
                <a:defRPr/>
              </a:pPr>
              <a:r>
                <a:rPr lang="en-US" sz="1400" dirty="0">
                  <a:solidFill>
                    <a:sysClr val="window" lastClr="FFFFFF"/>
                  </a:solidFill>
                  <a:latin typeface="Calibri" panose="020F0502020204030204"/>
                </a:rPr>
                <a:t>Improved health and family relationships, increased motivation to change alcohol and drug use</a:t>
              </a:r>
              <a:endParaRPr kumimoji="0" lang="sv-SE" sz="14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3452" y="2205531"/>
            <a:ext cx="1407852" cy="1495330"/>
          </a:xfrm>
          <a:prstGeom prst="rect">
            <a:avLst/>
          </a:prstGeom>
        </p:spPr>
      </p:pic>
    </p:spTree>
    <p:extLst>
      <p:ext uri="{BB962C8B-B14F-4D97-AF65-F5344CB8AC3E}">
        <p14:creationId xmlns:p14="http://schemas.microsoft.com/office/powerpoint/2010/main" val="3443279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B32188-A718-8792-77CE-2F3CEAC8CD06}"/>
              </a:ext>
            </a:extLst>
          </p:cNvPr>
          <p:cNvSpPr>
            <a:spLocks noGrp="1"/>
          </p:cNvSpPr>
          <p:nvPr>
            <p:ph type="title"/>
          </p:nvPr>
        </p:nvSpPr>
        <p:spPr/>
        <p:txBody>
          <a:bodyPr/>
          <a:lstStyle/>
          <a:p>
            <a:r>
              <a:rPr lang="sv-SE" dirty="0"/>
              <a:t>HADS, AUDIT, DUDIT </a:t>
            </a:r>
            <a:r>
              <a:rPr lang="sv-SE" dirty="0" err="1"/>
              <a:t>Parents</a:t>
            </a:r>
            <a:r>
              <a:rPr lang="sv-SE" dirty="0"/>
              <a:t> </a:t>
            </a:r>
            <a:r>
              <a:rPr lang="sv-SE" sz="1000" b="1" dirty="0"/>
              <a:t>(</a:t>
            </a:r>
            <a:r>
              <a:rPr lang="sv-SE" sz="1000" b="1" dirty="0" err="1"/>
              <a:t>Bold</a:t>
            </a:r>
            <a:r>
              <a:rPr lang="sv-SE" sz="1000" b="1" dirty="0"/>
              <a:t> </a:t>
            </a:r>
            <a:r>
              <a:rPr lang="sv-SE" sz="1000" dirty="0"/>
              <a:t>letters </a:t>
            </a:r>
            <a:r>
              <a:rPr lang="sv-SE" sz="1000" dirty="0" err="1"/>
              <a:t>indicate</a:t>
            </a:r>
            <a:r>
              <a:rPr lang="sv-SE" sz="1000" dirty="0"/>
              <a:t> </a:t>
            </a:r>
            <a:r>
              <a:rPr lang="sv-SE" sz="1000" dirty="0" err="1"/>
              <a:t>significant</a:t>
            </a:r>
            <a:r>
              <a:rPr lang="sv-SE" sz="1000" dirty="0"/>
              <a:t> </a:t>
            </a:r>
            <a:r>
              <a:rPr lang="sv-SE" sz="1000" dirty="0" err="1"/>
              <a:t>outcomes</a:t>
            </a:r>
            <a:r>
              <a:rPr lang="sv-SE" sz="1000" dirty="0"/>
              <a:t>) </a:t>
            </a:r>
          </a:p>
        </p:txBody>
      </p:sp>
      <p:pic>
        <p:nvPicPr>
          <p:cNvPr id="4" name="Platshållare för innehåll 3">
            <a:extLst>
              <a:ext uri="{FF2B5EF4-FFF2-40B4-BE49-F238E27FC236}">
                <a16:creationId xmlns:a16="http://schemas.microsoft.com/office/drawing/2014/main" id="{27D38487-371F-A3FE-DB03-48B3A497A3EC}"/>
              </a:ext>
            </a:extLst>
          </p:cNvPr>
          <p:cNvPicPr>
            <a:picLocks noGrp="1" noChangeAspect="1"/>
          </p:cNvPicPr>
          <p:nvPr>
            <p:ph idx="1"/>
          </p:nvPr>
        </p:nvPicPr>
        <p:blipFill>
          <a:blip r:embed="rId3"/>
          <a:stretch>
            <a:fillRect/>
          </a:stretch>
        </p:blipFill>
        <p:spPr>
          <a:xfrm>
            <a:off x="2329227" y="1620769"/>
            <a:ext cx="5060119" cy="2645893"/>
          </a:xfrm>
          <a:prstGeom prst="rect">
            <a:avLst/>
          </a:prstGeom>
        </p:spPr>
      </p:pic>
      <p:sp>
        <p:nvSpPr>
          <p:cNvPr id="7" name="Platshållare för innehåll 2">
            <a:extLst>
              <a:ext uri="{FF2B5EF4-FFF2-40B4-BE49-F238E27FC236}">
                <a16:creationId xmlns:a16="http://schemas.microsoft.com/office/drawing/2014/main" id="{9796AB91-D64F-D9A8-6663-2AFCAFE8F831}"/>
              </a:ext>
            </a:extLst>
          </p:cNvPr>
          <p:cNvSpPr txBox="1">
            <a:spLocks/>
          </p:cNvSpPr>
          <p:nvPr/>
        </p:nvSpPr>
        <p:spPr bwMode="auto">
          <a:xfrm>
            <a:off x="683568" y="4673702"/>
            <a:ext cx="8064500" cy="156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j-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j-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j-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sv-SE" sz="1800" b="1" i="0" u="none" strike="noStrike" kern="0" cap="none" spc="0" normalizeH="0" baseline="0" noProof="0">
                <a:ln>
                  <a:noFill/>
                </a:ln>
                <a:solidFill>
                  <a:srgbClr val="000000"/>
                </a:solidFill>
                <a:effectLst/>
                <a:uLnTx/>
                <a:uFillTx/>
                <a:latin typeface="Myriad Pro"/>
                <a:ea typeface="ＭＳ Ｐゴシック" charset="0"/>
              </a:rPr>
              <a:t>             </a:t>
            </a:r>
            <a:r>
              <a:rPr kumimoji="0" lang="sv-SE" sz="1200" b="1" i="0" u="none" strike="noStrike" kern="0" cap="none" spc="0" normalizeH="0" baseline="0" noProof="0">
                <a:ln>
                  <a:noFill/>
                </a:ln>
                <a:solidFill>
                  <a:srgbClr val="000000"/>
                </a:solidFill>
                <a:effectLst/>
                <a:uLnTx/>
                <a:uFillTx/>
                <a:latin typeface="Myriad Pro"/>
                <a:ea typeface="ＭＳ Ｐゴシック" charset="0"/>
              </a:rPr>
              <a:t>  Before                  After             3 months after         P-value T1-T2           	 P-value T1-T3</a:t>
            </a:r>
            <a:endParaRPr kumimoji="0" lang="sv-SE" sz="1800" b="1" i="0" u="none" strike="noStrike" kern="0" cap="none" spc="0" normalizeH="0" baseline="0" noProof="0">
              <a:ln>
                <a:noFill/>
              </a:ln>
              <a:solidFill>
                <a:srgbClr val="000000"/>
              </a:solidFill>
              <a:effectLst/>
              <a:uLnTx/>
              <a:uFillTx/>
              <a:latin typeface="Myriad Pro"/>
              <a:ea typeface="ＭＳ Ｐゴシック"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sv-SE" sz="1200" b="0" i="0" u="none" strike="noStrike" kern="0" cap="none" spc="0" normalizeH="0" baseline="0" noProof="0">
                <a:ln>
                  <a:noFill/>
                </a:ln>
                <a:solidFill>
                  <a:srgbClr val="000000"/>
                </a:solidFill>
                <a:effectLst/>
                <a:uLnTx/>
                <a:uFillTx/>
                <a:latin typeface="Myriad Pro"/>
                <a:ea typeface="ＭＳ Ｐゴシック" charset="0"/>
              </a:rPr>
              <a:t>HADS  	12.23 	   10.31 	   9.23 	           	 </a:t>
            </a:r>
            <a:r>
              <a:rPr kumimoji="0" lang="sv-SE" sz="1200" b="1" i="0" u="none" strike="noStrike" kern="0" cap="none" spc="0" normalizeH="0" baseline="0" noProof="0">
                <a:ln>
                  <a:noFill/>
                </a:ln>
                <a:solidFill>
                  <a:srgbClr val="000000"/>
                </a:solidFill>
                <a:effectLst/>
                <a:uLnTx/>
                <a:uFillTx/>
                <a:latin typeface="Myriad Pro"/>
                <a:ea typeface="ＭＳ Ｐゴシック" charset="0"/>
              </a:rPr>
              <a:t>1.92, </a:t>
            </a:r>
            <a:r>
              <a:rPr kumimoji="0" lang="sv-SE" sz="1200" b="1" i="1" u="none" strike="noStrike" kern="0" cap="none" spc="0" normalizeH="0" baseline="0" noProof="0">
                <a:ln>
                  <a:noFill/>
                </a:ln>
                <a:solidFill>
                  <a:srgbClr val="000000"/>
                </a:solidFill>
                <a:effectLst/>
                <a:uLnTx/>
                <a:uFillTx/>
                <a:latin typeface="Myriad Pro"/>
                <a:ea typeface="ＭＳ Ｐゴシック" charset="0"/>
              </a:rPr>
              <a:t>p </a:t>
            </a:r>
            <a:r>
              <a:rPr kumimoji="0" lang="sv-SE" sz="1200" b="1" i="0" u="none" strike="noStrike" kern="0" cap="none" spc="0" normalizeH="0" baseline="0" noProof="0">
                <a:ln>
                  <a:noFill/>
                </a:ln>
                <a:solidFill>
                  <a:srgbClr val="000000"/>
                </a:solidFill>
                <a:effectLst/>
                <a:uLnTx/>
                <a:uFillTx/>
                <a:latin typeface="Myriad Pro"/>
                <a:ea typeface="ＭＳ Ｐゴシック" charset="0"/>
              </a:rPr>
              <a:t>= 0.026</a:t>
            </a:r>
            <a:r>
              <a:rPr kumimoji="0" lang="sv-SE" sz="1200" b="0" i="0" u="none" strike="noStrike" kern="0" cap="none" spc="0" normalizeH="0" baseline="0" noProof="0">
                <a:ln>
                  <a:noFill/>
                </a:ln>
                <a:solidFill>
                  <a:srgbClr val="000000"/>
                </a:solidFill>
                <a:effectLst/>
                <a:uLnTx/>
                <a:uFillTx/>
                <a:latin typeface="Myriad Pro"/>
                <a:ea typeface="ＭＳ Ｐゴシック" charset="0"/>
              </a:rPr>
              <a:t>	    </a:t>
            </a:r>
            <a:r>
              <a:rPr kumimoji="0" lang="sv-SE" sz="1200" b="1" i="0" u="none" strike="noStrike" kern="0" cap="none" spc="0" normalizeH="0" baseline="0" noProof="0">
                <a:ln>
                  <a:noFill/>
                </a:ln>
                <a:solidFill>
                  <a:srgbClr val="000000"/>
                </a:solidFill>
                <a:effectLst/>
                <a:uLnTx/>
                <a:uFillTx/>
                <a:latin typeface="Myriad Pro"/>
                <a:ea typeface="ＭＳ Ｐゴシック" charset="0"/>
              </a:rPr>
              <a:t>3.00, </a:t>
            </a:r>
            <a:r>
              <a:rPr kumimoji="0" lang="sv-SE" sz="1200" b="1" i="1" u="none" strike="noStrike" kern="0" cap="none" spc="0" normalizeH="0" baseline="0" noProof="0">
                <a:ln>
                  <a:noFill/>
                </a:ln>
                <a:solidFill>
                  <a:srgbClr val="000000"/>
                </a:solidFill>
                <a:effectLst/>
                <a:uLnTx/>
                <a:uFillTx/>
                <a:latin typeface="Myriad Pro"/>
                <a:ea typeface="ＭＳ Ｐゴシック" charset="0"/>
              </a:rPr>
              <a:t>p </a:t>
            </a:r>
            <a:r>
              <a:rPr kumimoji="0" lang="sv-SE" sz="1200" b="1" i="0" u="none" strike="noStrike" kern="0" cap="none" spc="0" normalizeH="0" baseline="0" noProof="0">
                <a:ln>
                  <a:noFill/>
                </a:ln>
                <a:solidFill>
                  <a:srgbClr val="000000"/>
                </a:solidFill>
                <a:effectLst/>
                <a:uLnTx/>
                <a:uFillTx/>
                <a:latin typeface="Myriad Pro"/>
                <a:ea typeface="ＭＳ Ｐゴシック" charset="0"/>
              </a:rPr>
              <a:t>= 0.002</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sv-SE" sz="1200" b="0" i="0" u="none" strike="noStrike" kern="0" cap="none" spc="0" normalizeH="0" baseline="0" noProof="0">
                <a:ln>
                  <a:noFill/>
                </a:ln>
                <a:solidFill>
                  <a:srgbClr val="000000"/>
                </a:solidFill>
                <a:effectLst/>
                <a:uLnTx/>
                <a:uFillTx/>
                <a:latin typeface="Myriad Pro"/>
                <a:ea typeface="ＭＳ Ｐゴシック"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sv-SE" sz="1200" b="0" i="0" u="none" strike="noStrike" kern="0" cap="none" spc="0" normalizeH="0" baseline="0" noProof="0">
                <a:ln>
                  <a:noFill/>
                </a:ln>
                <a:solidFill>
                  <a:srgbClr val="000000"/>
                </a:solidFill>
                <a:effectLst/>
                <a:uLnTx/>
                <a:uFillTx/>
                <a:latin typeface="Myriad Pro"/>
                <a:ea typeface="ＭＳ Ｐゴシック" charset="0"/>
              </a:rPr>
              <a:t>AUDIT	3.59 	     2.05 	    2.05 	            	</a:t>
            </a:r>
            <a:r>
              <a:rPr kumimoji="0" lang="sv-SE" sz="1200" b="1" i="0" u="none" strike="noStrike" kern="0" cap="none" spc="0" normalizeH="0" baseline="0" noProof="0">
                <a:ln>
                  <a:noFill/>
                </a:ln>
                <a:solidFill>
                  <a:srgbClr val="000000"/>
                </a:solidFill>
                <a:effectLst/>
                <a:uLnTx/>
                <a:uFillTx/>
                <a:latin typeface="Myriad Pro"/>
                <a:ea typeface="ＭＳ Ｐゴシック" charset="0"/>
              </a:rPr>
              <a:t>1.54, </a:t>
            </a:r>
            <a:r>
              <a:rPr kumimoji="0" lang="sv-SE" sz="1200" b="1" i="1" u="none" strike="noStrike" kern="0" cap="none" spc="0" normalizeH="0" baseline="0" noProof="0">
                <a:ln>
                  <a:noFill/>
                </a:ln>
                <a:solidFill>
                  <a:srgbClr val="000000"/>
                </a:solidFill>
                <a:effectLst/>
                <a:uLnTx/>
                <a:uFillTx/>
                <a:latin typeface="Myriad Pro"/>
                <a:ea typeface="ＭＳ Ｐゴシック" charset="0"/>
              </a:rPr>
              <a:t>p </a:t>
            </a:r>
            <a:r>
              <a:rPr kumimoji="0" lang="sv-SE" sz="1200" b="1" i="0" u="none" strike="noStrike" kern="0" cap="none" spc="0" normalizeH="0" baseline="0" noProof="0">
                <a:ln>
                  <a:noFill/>
                </a:ln>
                <a:solidFill>
                  <a:srgbClr val="000000"/>
                </a:solidFill>
                <a:effectLst/>
                <a:uLnTx/>
                <a:uFillTx/>
                <a:latin typeface="Myriad Pro"/>
                <a:ea typeface="ＭＳ Ｐゴシック" charset="0"/>
              </a:rPr>
              <a:t>= 0.001</a:t>
            </a:r>
            <a:r>
              <a:rPr kumimoji="0" lang="sv-SE" sz="1200" b="0" i="0" u="none" strike="noStrike" kern="0" cap="none" spc="0" normalizeH="0" baseline="0" noProof="0">
                <a:ln>
                  <a:noFill/>
                </a:ln>
                <a:solidFill>
                  <a:srgbClr val="000000"/>
                </a:solidFill>
                <a:effectLst/>
                <a:uLnTx/>
                <a:uFillTx/>
                <a:latin typeface="Myriad Pro"/>
                <a:ea typeface="ＭＳ Ｐゴシック" charset="0"/>
              </a:rPr>
              <a:t>	    </a:t>
            </a:r>
            <a:r>
              <a:rPr kumimoji="0" lang="sv-SE" sz="1200" b="1" i="0" u="none" strike="noStrike" kern="0" cap="none" spc="0" normalizeH="0" baseline="0" noProof="0">
                <a:ln>
                  <a:noFill/>
                </a:ln>
                <a:solidFill>
                  <a:srgbClr val="000000"/>
                </a:solidFill>
                <a:effectLst/>
                <a:uLnTx/>
                <a:uFillTx/>
                <a:latin typeface="Myriad Pro"/>
                <a:ea typeface="ＭＳ Ｐゴシック" charset="0"/>
              </a:rPr>
              <a:t>1.54, </a:t>
            </a:r>
            <a:r>
              <a:rPr kumimoji="0" lang="sv-SE" sz="1200" b="1" i="1" u="none" strike="noStrike" kern="0" cap="none" spc="0" normalizeH="0" baseline="0" noProof="0">
                <a:ln>
                  <a:noFill/>
                </a:ln>
                <a:solidFill>
                  <a:srgbClr val="000000"/>
                </a:solidFill>
                <a:effectLst/>
                <a:uLnTx/>
                <a:uFillTx/>
                <a:latin typeface="Myriad Pro"/>
                <a:ea typeface="ＭＳ Ｐゴシック" charset="0"/>
              </a:rPr>
              <a:t>p </a:t>
            </a:r>
            <a:r>
              <a:rPr kumimoji="0" lang="sv-SE" sz="1200" b="1" i="0" u="none" strike="noStrike" kern="0" cap="none" spc="0" normalizeH="0" baseline="0" noProof="0">
                <a:ln>
                  <a:noFill/>
                </a:ln>
                <a:solidFill>
                  <a:srgbClr val="000000"/>
                </a:solidFill>
                <a:effectLst/>
                <a:uLnTx/>
                <a:uFillTx/>
                <a:latin typeface="Myriad Pro"/>
                <a:ea typeface="ＭＳ Ｐゴシック" charset="0"/>
              </a:rPr>
              <a:t>= 0.001</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sv-SE" sz="1200" b="0" i="0" u="none" strike="noStrike" kern="0" cap="none" spc="0" normalizeH="0" baseline="0" noProof="0">
                <a:ln>
                  <a:noFill/>
                </a:ln>
                <a:solidFill>
                  <a:srgbClr val="000000"/>
                </a:solidFill>
                <a:effectLst/>
                <a:uLnTx/>
                <a:uFillTx/>
                <a:latin typeface="Myriad Pro"/>
                <a:ea typeface="ＭＳ Ｐゴシック"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sv-SE" sz="1200" b="0" i="0" u="none" strike="noStrike" kern="0" cap="none" spc="0" normalizeH="0" baseline="0" noProof="0">
                <a:ln>
                  <a:noFill/>
                </a:ln>
                <a:solidFill>
                  <a:srgbClr val="000000"/>
                </a:solidFill>
                <a:effectLst/>
                <a:uLnTx/>
                <a:uFillTx/>
                <a:latin typeface="Myriad Pro"/>
                <a:ea typeface="ＭＳ Ｐゴシック" charset="0"/>
              </a:rPr>
              <a:t>DUDIT	1.07 	     0.32 	    0.06 	             	 0.75, </a:t>
            </a:r>
            <a:r>
              <a:rPr kumimoji="0" lang="sv-SE" sz="1200" b="0" i="1" u="none" strike="noStrike" kern="0" cap="none" spc="0" normalizeH="0" baseline="0" noProof="0">
                <a:ln>
                  <a:noFill/>
                </a:ln>
                <a:solidFill>
                  <a:srgbClr val="000000"/>
                </a:solidFill>
                <a:effectLst/>
                <a:uLnTx/>
                <a:uFillTx/>
                <a:latin typeface="Myriad Pro"/>
                <a:ea typeface="ＭＳ Ｐゴシック" charset="0"/>
              </a:rPr>
              <a:t>p </a:t>
            </a:r>
            <a:r>
              <a:rPr kumimoji="0" lang="sv-SE" sz="1200" b="0" i="0" u="none" strike="noStrike" kern="0" cap="none" spc="0" normalizeH="0" baseline="0" noProof="0">
                <a:ln>
                  <a:noFill/>
                </a:ln>
                <a:solidFill>
                  <a:srgbClr val="000000"/>
                </a:solidFill>
                <a:effectLst/>
                <a:uLnTx/>
                <a:uFillTx/>
                <a:latin typeface="Myriad Pro"/>
                <a:ea typeface="ＭＳ Ｐゴシック" charset="0"/>
              </a:rPr>
              <a:t>= 0.73	     </a:t>
            </a:r>
            <a:r>
              <a:rPr kumimoji="0" lang="sv-SE" sz="1200" b="1" i="0" u="none" strike="noStrike" kern="0" cap="none" spc="0" normalizeH="0" baseline="0" noProof="0">
                <a:ln>
                  <a:noFill/>
                </a:ln>
                <a:solidFill>
                  <a:srgbClr val="000000"/>
                </a:solidFill>
                <a:effectLst/>
                <a:uLnTx/>
                <a:uFillTx/>
                <a:latin typeface="Myriad Pro"/>
                <a:ea typeface="ＭＳ Ｐゴシック" charset="0"/>
              </a:rPr>
              <a:t>1.01, </a:t>
            </a:r>
            <a:r>
              <a:rPr kumimoji="0" lang="sv-SE" sz="1200" b="1" i="1" u="none" strike="noStrike" kern="0" cap="none" spc="0" normalizeH="0" baseline="0" noProof="0">
                <a:ln>
                  <a:noFill/>
                </a:ln>
                <a:solidFill>
                  <a:srgbClr val="000000"/>
                </a:solidFill>
                <a:effectLst/>
                <a:uLnTx/>
                <a:uFillTx/>
                <a:latin typeface="Myriad Pro"/>
                <a:ea typeface="ＭＳ Ｐゴシック" charset="0"/>
              </a:rPr>
              <a:t>p </a:t>
            </a:r>
            <a:r>
              <a:rPr kumimoji="0" lang="sv-SE" sz="1200" b="1" i="0" u="none" strike="noStrike" kern="0" cap="none" spc="0" normalizeH="0" baseline="0" noProof="0">
                <a:ln>
                  <a:noFill/>
                </a:ln>
                <a:solidFill>
                  <a:srgbClr val="000000"/>
                </a:solidFill>
                <a:effectLst/>
                <a:uLnTx/>
                <a:uFillTx/>
                <a:latin typeface="Myriad Pro"/>
                <a:ea typeface="ＭＳ Ｐゴシック" charset="0"/>
              </a:rPr>
              <a:t>= 0.017</a:t>
            </a:r>
            <a:r>
              <a:rPr kumimoji="0" lang="sv-SE" sz="1200" b="0" i="0" u="none" strike="noStrike" kern="0" cap="none" spc="0" normalizeH="0" baseline="0" noProof="0">
                <a:ln>
                  <a:noFill/>
                </a:ln>
                <a:solidFill>
                  <a:srgbClr val="000000"/>
                </a:solidFill>
                <a:effectLst/>
                <a:uLnTx/>
                <a:uFillTx/>
                <a:latin typeface="Myriad Pro"/>
                <a:ea typeface="ＭＳ Ｐゴシック" charset="0"/>
              </a:rPr>
              <a:t>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sv-SE" sz="3200" b="0" i="0" u="none" strike="noStrike" kern="0" cap="none" spc="0" normalizeH="0" baseline="0" noProof="0">
              <a:ln>
                <a:noFill/>
              </a:ln>
              <a:solidFill>
                <a:srgbClr val="000000"/>
              </a:solidFill>
              <a:effectLst/>
              <a:uLnTx/>
              <a:uFillTx/>
              <a:latin typeface="Arial"/>
              <a:ea typeface="ＭＳ Ｐゴシック"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sv-SE" sz="3200" b="0" i="0" u="none" strike="noStrike" kern="0" cap="none" spc="0" normalizeH="0" baseline="0" noProof="0">
              <a:ln>
                <a:noFill/>
              </a:ln>
              <a:solidFill>
                <a:srgbClr val="000000"/>
              </a:solidFill>
              <a:effectLst/>
              <a:uLnTx/>
              <a:uFillTx/>
              <a:latin typeface="Arial"/>
              <a:ea typeface="ＭＳ Ｐゴシック"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sv-SE" sz="3200" b="0" i="0" u="none" strike="noStrike" kern="0" cap="none" spc="0" normalizeH="0" baseline="0" noProof="0">
              <a:ln>
                <a:noFill/>
              </a:ln>
              <a:solidFill>
                <a:srgbClr val="000000"/>
              </a:solidFill>
              <a:effectLst/>
              <a:uLnTx/>
              <a:uFillTx/>
              <a:latin typeface="Arial"/>
              <a:ea typeface="ＭＳ Ｐゴシック"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sv-SE" sz="3200" b="0" i="0" u="none" strike="noStrike" kern="0" cap="none" spc="0" normalizeH="0" baseline="0" noProof="0">
              <a:ln>
                <a:noFill/>
              </a:ln>
              <a:solidFill>
                <a:srgbClr val="000000"/>
              </a:solidFill>
              <a:effectLst/>
              <a:uLnTx/>
              <a:uFillTx/>
              <a:latin typeface="Arial"/>
              <a:ea typeface="ＭＳ Ｐゴシック"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sv-SE" sz="3200" b="0" i="0" u="none" strike="noStrike" kern="0" cap="none" spc="0" normalizeH="0" baseline="0" noProof="0">
              <a:ln>
                <a:noFill/>
              </a:ln>
              <a:solidFill>
                <a:srgbClr val="000000"/>
              </a:solidFill>
              <a:effectLst/>
              <a:uLnTx/>
              <a:uFillTx/>
              <a:latin typeface="Arial"/>
              <a:ea typeface="ＭＳ Ｐゴシック"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sv-SE" sz="1000" b="1" i="0" u="none" strike="noStrike" kern="0" cap="none" spc="0" normalizeH="0" baseline="0" noProof="0">
                <a:ln>
                  <a:noFill/>
                </a:ln>
                <a:solidFill>
                  <a:srgbClr val="000000"/>
                </a:solidFill>
                <a:effectLst/>
                <a:uLnTx/>
                <a:uFillTx/>
                <a:latin typeface="Arial"/>
                <a:ea typeface="ＭＳ Ｐゴシック" charset="0"/>
              </a:rPr>
              <a:t>*= fetstil är signifikanta resultat</a:t>
            </a:r>
            <a:endParaRPr kumimoji="0" lang="sv-SE" sz="1000" b="1" i="0" u="none" strike="noStrike" kern="0" cap="none" spc="0" normalizeH="0" baseline="0" noProof="0" dirty="0">
              <a:ln>
                <a:noFill/>
              </a:ln>
              <a:solidFill>
                <a:srgbClr val="000000"/>
              </a:solidFill>
              <a:effectLst/>
              <a:uLnTx/>
              <a:uFillTx/>
              <a:latin typeface="Arial"/>
              <a:ea typeface="ＭＳ Ｐゴシック" charset="0"/>
            </a:endParaRPr>
          </a:p>
        </p:txBody>
      </p:sp>
    </p:spTree>
    <p:extLst>
      <p:ext uri="{BB962C8B-B14F-4D97-AF65-F5344CB8AC3E}">
        <p14:creationId xmlns:p14="http://schemas.microsoft.com/office/powerpoint/2010/main" val="3914137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75424A-9841-E275-0844-68C7442C1890}"/>
              </a:ext>
            </a:extLst>
          </p:cNvPr>
          <p:cNvSpPr>
            <a:spLocks noGrp="1"/>
          </p:cNvSpPr>
          <p:nvPr>
            <p:ph type="title"/>
          </p:nvPr>
        </p:nvSpPr>
        <p:spPr/>
        <p:txBody>
          <a:bodyPr/>
          <a:lstStyle/>
          <a:p>
            <a:r>
              <a:rPr lang="sv-SE" dirty="0" err="1"/>
              <a:t>Outcomes</a:t>
            </a:r>
            <a:r>
              <a:rPr lang="sv-SE" dirty="0"/>
              <a:t> </a:t>
            </a:r>
            <a:r>
              <a:rPr lang="sv-SE" dirty="0" err="1"/>
              <a:t>summary</a:t>
            </a:r>
            <a:r>
              <a:rPr lang="sv-SE" dirty="0"/>
              <a:t> </a:t>
            </a:r>
            <a:r>
              <a:rPr lang="sv-SE" sz="1800" dirty="0"/>
              <a:t>(</a:t>
            </a:r>
            <a:r>
              <a:rPr lang="sv-SE" sz="1800" dirty="0" err="1"/>
              <a:t>significant</a:t>
            </a:r>
            <a:r>
              <a:rPr lang="sv-SE" sz="1800" dirty="0"/>
              <a:t> </a:t>
            </a:r>
            <a:r>
              <a:rPr lang="sv-SE" sz="1800" dirty="0" err="1"/>
              <a:t>outcomes</a:t>
            </a:r>
            <a:r>
              <a:rPr lang="sv-SE" sz="1800" dirty="0"/>
              <a:t>)</a:t>
            </a:r>
          </a:p>
        </p:txBody>
      </p:sp>
      <p:sp>
        <p:nvSpPr>
          <p:cNvPr id="3" name="Platshållare för innehåll 2">
            <a:extLst>
              <a:ext uri="{FF2B5EF4-FFF2-40B4-BE49-F238E27FC236}">
                <a16:creationId xmlns:a16="http://schemas.microsoft.com/office/drawing/2014/main" id="{72D28AD5-A4C0-934F-5CE0-1AFB33F656CC}"/>
              </a:ext>
            </a:extLst>
          </p:cNvPr>
          <p:cNvSpPr>
            <a:spLocks noGrp="1"/>
          </p:cNvSpPr>
          <p:nvPr>
            <p:ph idx="1"/>
          </p:nvPr>
        </p:nvSpPr>
        <p:spPr>
          <a:xfrm>
            <a:off x="677334" y="1545997"/>
            <a:ext cx="8596668" cy="4495366"/>
          </a:xfrm>
        </p:spPr>
        <p:txBody>
          <a:bodyPr/>
          <a:lstStyle/>
          <a:p>
            <a:endParaRPr lang="en-GB"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r>
              <a:rPr lang="en-GB" dirty="0">
                <a:solidFill>
                  <a:srgbClr val="000000"/>
                </a:solidFill>
                <a:latin typeface="Calibri" panose="020F0502020204030204" pitchFamily="34" charset="0"/>
                <a:ea typeface="Times New Roman" panose="02020603050405020304" pitchFamily="18" charset="0"/>
                <a:cs typeface="Arial" panose="020B0604020202020204" pitchFamily="34" charset="0"/>
              </a:rPr>
              <a:t>B</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oth the children and their parents self-reported more closeness and less chaos in the family post-intervention </a:t>
            </a:r>
          </a:p>
          <a:p>
            <a:endParaRPr lang="en-GB" dirty="0">
              <a:solidFill>
                <a:srgbClr val="000000"/>
              </a:solidFill>
              <a:latin typeface="Calibri" panose="020F0502020204030204" pitchFamily="34" charset="0"/>
              <a:cs typeface="Arial" panose="020B0604020202020204" pitchFamily="34" charset="0"/>
            </a:endParaRPr>
          </a:p>
          <a:p>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Self-reported reductions in child conduct problems</a:t>
            </a:r>
          </a:p>
          <a:p>
            <a:endParaRPr lang="en-GB" dirty="0">
              <a:solidFill>
                <a:srgbClr val="000000"/>
              </a:solidFill>
              <a:latin typeface="Calibri" panose="020F0502020204030204" pitchFamily="34" charset="0"/>
              <a:cs typeface="Arial" panose="020B0604020202020204" pitchFamily="34" charset="0"/>
            </a:endParaRPr>
          </a:p>
          <a:p>
            <a:r>
              <a:rPr lang="en-GB" dirty="0">
                <a:solidFill>
                  <a:srgbClr val="000000"/>
                </a:solidFill>
                <a:latin typeface="Calibri" panose="020F0502020204030204" pitchFamily="34" charset="0"/>
                <a:cs typeface="Arial" panose="020B0604020202020204" pitchFamily="34" charset="0"/>
              </a:rPr>
              <a:t>Self-reported reductions in </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parental symptoms of anxiety and depression </a:t>
            </a:r>
          </a:p>
          <a:p>
            <a:endParaRPr lang="en-GB" dirty="0">
              <a:solidFill>
                <a:srgbClr val="000000"/>
              </a:solidFill>
              <a:latin typeface="Calibri" panose="020F0502020204030204" pitchFamily="34" charset="0"/>
              <a:cs typeface="Arial" panose="020B0604020202020204" pitchFamily="34" charset="0"/>
            </a:endParaRPr>
          </a:p>
          <a:p>
            <a:r>
              <a:rPr lang="en-GB" dirty="0">
                <a:solidFill>
                  <a:srgbClr val="000000"/>
                </a:solidFill>
                <a:latin typeface="Calibri" panose="020F0502020204030204" pitchFamily="34" charset="0"/>
                <a:ea typeface="Times New Roman" panose="02020603050405020304" pitchFamily="18" charset="0"/>
                <a:cs typeface="Arial" panose="020B0604020202020204" pitchFamily="34" charset="0"/>
              </a:rPr>
              <a:t>P</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arents reported less substance use after the treatment. </a:t>
            </a:r>
            <a:endParaRPr lang="sv-SE" dirty="0"/>
          </a:p>
        </p:txBody>
      </p:sp>
    </p:spTree>
    <p:extLst>
      <p:ext uri="{BB962C8B-B14F-4D97-AF65-F5344CB8AC3E}">
        <p14:creationId xmlns:p14="http://schemas.microsoft.com/office/powerpoint/2010/main" val="511206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31196" y="1483806"/>
            <a:ext cx="8697009" cy="1784688"/>
          </a:xfrm>
        </p:spPr>
        <p:txBody>
          <a:bodyPr>
            <a:normAutofit/>
          </a:bodyPr>
          <a:lstStyle/>
          <a:p>
            <a:pPr algn="ctr"/>
            <a:r>
              <a:rPr lang="en-US" sz="3100" b="1" dirty="0" smtClean="0"/>
              <a:t>Interview study</a:t>
            </a:r>
            <a:r>
              <a:rPr lang="en-US" sz="3100" dirty="0" smtClean="0"/>
              <a:t/>
            </a:r>
            <a:br>
              <a:rPr lang="en-US" sz="3100" dirty="0" smtClean="0"/>
            </a:br>
            <a:r>
              <a:rPr lang="sv-SE" b="1" dirty="0"/>
              <a:t/>
            </a:r>
            <a:br>
              <a:rPr lang="sv-SE" b="1" dirty="0"/>
            </a:br>
            <a:endParaRPr lang="sv-SE" b="1" dirty="0"/>
          </a:p>
        </p:txBody>
      </p:sp>
      <p:sp>
        <p:nvSpPr>
          <p:cNvPr id="3" name="Platshållare för innehåll 2"/>
          <p:cNvSpPr>
            <a:spLocks noGrp="1"/>
          </p:cNvSpPr>
          <p:nvPr>
            <p:ph idx="1"/>
          </p:nvPr>
        </p:nvSpPr>
        <p:spPr>
          <a:xfrm>
            <a:off x="731196" y="2465173"/>
            <a:ext cx="10515600" cy="4085101"/>
          </a:xfrm>
        </p:spPr>
        <p:txBody>
          <a:bodyPr/>
          <a:lstStyle/>
          <a:p>
            <a:endParaRPr lang="en-US" dirty="0" smtClean="0"/>
          </a:p>
          <a:p>
            <a:pPr marL="0" indent="0">
              <a:buNone/>
            </a:pPr>
            <a:r>
              <a:rPr lang="en-US" sz="2400" b="1" dirty="0">
                <a:solidFill>
                  <a:srgbClr val="90C226"/>
                </a:solidFill>
                <a:ea typeface="+mj-ea"/>
                <a:cs typeface="+mj-cs"/>
              </a:rPr>
              <a:t>Aim</a:t>
            </a:r>
            <a:r>
              <a:rPr lang="en-US" sz="2400" dirty="0">
                <a:solidFill>
                  <a:srgbClr val="90C226"/>
                </a:solidFill>
                <a:ea typeface="+mj-ea"/>
                <a:cs typeface="+mj-cs"/>
              </a:rPr>
              <a:t/>
            </a:r>
            <a:br>
              <a:rPr lang="en-US" sz="2400" dirty="0">
                <a:solidFill>
                  <a:srgbClr val="90C226"/>
                </a:solidFill>
                <a:ea typeface="+mj-ea"/>
                <a:cs typeface="+mj-cs"/>
              </a:rPr>
            </a:br>
            <a:r>
              <a:rPr lang="en-US" sz="2400" dirty="0">
                <a:solidFill>
                  <a:srgbClr val="90C226"/>
                </a:solidFill>
                <a:ea typeface="+mj-ea"/>
                <a:cs typeface="+mj-cs"/>
              </a:rPr>
              <a:t>To investigate children’s experiences of the intervention </a:t>
            </a:r>
            <a:endParaRPr lang="en-US" sz="2400" dirty="0" smtClean="0">
              <a:solidFill>
                <a:srgbClr val="90C226"/>
              </a:solidFill>
              <a:ea typeface="+mj-ea"/>
              <a:cs typeface="+mj-cs"/>
            </a:endParaRPr>
          </a:p>
          <a:p>
            <a:pPr marL="0" indent="0">
              <a:buNone/>
            </a:pPr>
            <a:r>
              <a:rPr lang="en-US" sz="2400" dirty="0" smtClean="0">
                <a:solidFill>
                  <a:srgbClr val="90C226"/>
                </a:solidFill>
                <a:ea typeface="+mj-ea"/>
                <a:cs typeface="+mj-cs"/>
              </a:rPr>
              <a:t>Me </a:t>
            </a:r>
            <a:r>
              <a:rPr lang="en-US" sz="2400" dirty="0">
                <a:solidFill>
                  <a:srgbClr val="90C226"/>
                </a:solidFill>
                <a:ea typeface="+mj-ea"/>
                <a:cs typeface="+mj-cs"/>
              </a:rPr>
              <a:t>and my Family</a:t>
            </a:r>
            <a:endParaRPr lang="en-US" sz="2400" dirty="0" smtClean="0"/>
          </a:p>
          <a:p>
            <a:r>
              <a:rPr lang="en-US" dirty="0" smtClean="0"/>
              <a:t>What significance </a:t>
            </a:r>
            <a:r>
              <a:rPr lang="en-US" dirty="0"/>
              <a:t>has the intervention had for the children?</a:t>
            </a:r>
            <a:endParaRPr lang="en-US" dirty="0" smtClean="0"/>
          </a:p>
          <a:p>
            <a:r>
              <a:rPr lang="en-US" dirty="0" smtClean="0"/>
              <a:t>What </a:t>
            </a:r>
            <a:r>
              <a:rPr lang="en-US" dirty="0"/>
              <a:t>do the children find helpful?</a:t>
            </a:r>
            <a:endParaRPr lang="sv-SE" dirty="0"/>
          </a:p>
        </p:txBody>
      </p:sp>
      <p:pic>
        <p:nvPicPr>
          <p:cNvPr id="6" name="Bildobjekt 5"/>
          <p:cNvPicPr>
            <a:picLocks noChangeAspect="1"/>
          </p:cNvPicPr>
          <p:nvPr/>
        </p:nvPicPr>
        <p:blipFill>
          <a:blip r:embed="rId3"/>
          <a:stretch>
            <a:fillRect/>
          </a:stretch>
        </p:blipFill>
        <p:spPr>
          <a:xfrm>
            <a:off x="8842170" y="4995118"/>
            <a:ext cx="1466467" cy="1466467"/>
          </a:xfrm>
          <a:prstGeom prst="rect">
            <a:avLst/>
          </a:prstGeom>
        </p:spPr>
      </p:pic>
    </p:spTree>
    <p:extLst>
      <p:ext uri="{BB962C8B-B14F-4D97-AF65-F5344CB8AC3E}">
        <p14:creationId xmlns:p14="http://schemas.microsoft.com/office/powerpoint/2010/main" val="3419622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Method</a:t>
            </a:r>
            <a:endParaRPr lang="sv-SE" dirty="0"/>
          </a:p>
        </p:txBody>
      </p:sp>
      <p:sp>
        <p:nvSpPr>
          <p:cNvPr id="3" name="Platshållare för innehåll 2"/>
          <p:cNvSpPr>
            <a:spLocks noGrp="1"/>
          </p:cNvSpPr>
          <p:nvPr>
            <p:ph idx="1"/>
          </p:nvPr>
        </p:nvSpPr>
        <p:spPr/>
        <p:txBody>
          <a:bodyPr/>
          <a:lstStyle/>
          <a:p>
            <a:endParaRPr lang="sv-SE" dirty="0"/>
          </a:p>
          <a:p>
            <a:r>
              <a:rPr lang="sv-SE" dirty="0" err="1"/>
              <a:t>Qualitative</a:t>
            </a:r>
            <a:r>
              <a:rPr lang="sv-SE" dirty="0"/>
              <a:t> </a:t>
            </a:r>
          </a:p>
          <a:p>
            <a:r>
              <a:rPr lang="sv-SE" dirty="0"/>
              <a:t>Semi-</a:t>
            </a:r>
            <a:r>
              <a:rPr lang="sv-SE" dirty="0" err="1"/>
              <a:t>structured</a:t>
            </a:r>
            <a:r>
              <a:rPr lang="sv-SE" dirty="0"/>
              <a:t> </a:t>
            </a:r>
            <a:r>
              <a:rPr lang="sv-SE" dirty="0" err="1"/>
              <a:t>interviews</a:t>
            </a:r>
            <a:r>
              <a:rPr lang="sv-SE" dirty="0"/>
              <a:t> </a:t>
            </a:r>
          </a:p>
          <a:p>
            <a:r>
              <a:rPr lang="sv-SE" dirty="0"/>
              <a:t>17 Children </a:t>
            </a:r>
            <a:r>
              <a:rPr lang="sv-SE" dirty="0" err="1"/>
              <a:t>aged</a:t>
            </a:r>
            <a:r>
              <a:rPr lang="sv-SE" dirty="0"/>
              <a:t> 7-20, 11 </a:t>
            </a:r>
            <a:r>
              <a:rPr lang="sv-SE" dirty="0" err="1"/>
              <a:t>girls</a:t>
            </a:r>
            <a:r>
              <a:rPr lang="sv-SE" dirty="0"/>
              <a:t> and 6 boys</a:t>
            </a:r>
          </a:p>
          <a:p>
            <a:r>
              <a:rPr lang="sv-SE" dirty="0" err="1"/>
              <a:t>Completed</a:t>
            </a:r>
            <a:r>
              <a:rPr lang="sv-SE" dirty="0"/>
              <a:t> the program 2019-2021 </a:t>
            </a:r>
          </a:p>
          <a:p>
            <a:r>
              <a:rPr lang="sv-SE" dirty="0"/>
              <a:t>The </a:t>
            </a:r>
            <a:r>
              <a:rPr lang="sv-SE" dirty="0" err="1"/>
              <a:t>results</a:t>
            </a:r>
            <a:r>
              <a:rPr lang="sv-SE" dirty="0"/>
              <a:t> </a:t>
            </a:r>
            <a:r>
              <a:rPr lang="sv-SE" dirty="0" err="1"/>
              <a:t>are</a:t>
            </a:r>
            <a:r>
              <a:rPr lang="sv-SE" dirty="0"/>
              <a:t> </a:t>
            </a:r>
            <a:r>
              <a:rPr lang="sv-SE" dirty="0" err="1"/>
              <a:t>coded</a:t>
            </a:r>
            <a:r>
              <a:rPr lang="sv-SE" dirty="0"/>
              <a:t> and </a:t>
            </a:r>
            <a:r>
              <a:rPr lang="sv-SE" dirty="0" err="1"/>
              <a:t>analysed</a:t>
            </a:r>
            <a:r>
              <a:rPr lang="sv-SE" dirty="0"/>
              <a:t> </a:t>
            </a:r>
            <a:r>
              <a:rPr lang="sv-SE" dirty="0" err="1"/>
              <a:t>thematically</a:t>
            </a:r>
            <a:r>
              <a:rPr lang="sv-SE" dirty="0"/>
              <a:t> in </a:t>
            </a:r>
            <a:r>
              <a:rPr lang="sv-SE" dirty="0" err="1"/>
              <a:t>Nvivo</a:t>
            </a:r>
            <a:r>
              <a:rPr lang="sv-SE" dirty="0"/>
              <a:t>, </a:t>
            </a:r>
            <a:r>
              <a:rPr lang="sv-SE" dirty="0" err="1"/>
              <a:t>applying</a:t>
            </a:r>
            <a:r>
              <a:rPr lang="sv-SE" dirty="0"/>
              <a:t> a </a:t>
            </a:r>
            <a:r>
              <a:rPr lang="en-US" dirty="0" err="1"/>
              <a:t>salutogenic</a:t>
            </a:r>
            <a:r>
              <a:rPr lang="en-US" dirty="0"/>
              <a:t> </a:t>
            </a:r>
            <a:r>
              <a:rPr lang="en-US" dirty="0" smtClean="0"/>
              <a:t>perspective. </a:t>
            </a:r>
            <a:endParaRPr lang="sv-SE" dirty="0"/>
          </a:p>
        </p:txBody>
      </p:sp>
    </p:spTree>
    <p:extLst>
      <p:ext uri="{BB962C8B-B14F-4D97-AF65-F5344CB8AC3E}">
        <p14:creationId xmlns:p14="http://schemas.microsoft.com/office/powerpoint/2010/main" val="910210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Results</a:t>
            </a:r>
            <a:endParaRPr lang="sv-SE" dirty="0"/>
          </a:p>
        </p:txBody>
      </p:sp>
      <p:sp>
        <p:nvSpPr>
          <p:cNvPr id="3" name="Platshållare för innehåll 2"/>
          <p:cNvSpPr>
            <a:spLocks noGrp="1"/>
          </p:cNvSpPr>
          <p:nvPr>
            <p:ph idx="1"/>
          </p:nvPr>
        </p:nvSpPr>
        <p:spPr/>
        <p:txBody>
          <a:bodyPr/>
          <a:lstStyle/>
          <a:p>
            <a:pPr marL="0" indent="0">
              <a:buNone/>
            </a:pPr>
            <a:r>
              <a:rPr lang="sv-SE" dirty="0"/>
              <a:t>Three </a:t>
            </a:r>
            <a:r>
              <a:rPr lang="sv-SE" dirty="0" err="1"/>
              <a:t>main</a:t>
            </a:r>
            <a:r>
              <a:rPr lang="sv-SE" dirty="0"/>
              <a:t> </a:t>
            </a:r>
            <a:r>
              <a:rPr lang="sv-SE" dirty="0" err="1"/>
              <a:t>themes</a:t>
            </a:r>
            <a:r>
              <a:rPr lang="sv-SE" dirty="0"/>
              <a:t>:</a:t>
            </a:r>
          </a:p>
          <a:p>
            <a:r>
              <a:rPr lang="en-US" dirty="0"/>
              <a:t>Learn to know family members</a:t>
            </a:r>
          </a:p>
          <a:p>
            <a:r>
              <a:rPr lang="sv-SE" dirty="0" err="1"/>
              <a:t>Expressed</a:t>
            </a:r>
            <a:r>
              <a:rPr lang="sv-SE" dirty="0"/>
              <a:t> feelings </a:t>
            </a:r>
            <a:r>
              <a:rPr lang="sv-SE" dirty="0" err="1"/>
              <a:t>of</a:t>
            </a:r>
            <a:r>
              <a:rPr lang="sv-SE" dirty="0"/>
              <a:t> relief </a:t>
            </a:r>
          </a:p>
          <a:p>
            <a:r>
              <a:rPr lang="sv-SE" dirty="0" err="1"/>
              <a:t>Helpful</a:t>
            </a:r>
            <a:r>
              <a:rPr lang="sv-SE" dirty="0"/>
              <a:t> </a:t>
            </a:r>
            <a:r>
              <a:rPr lang="sv-SE" dirty="0" err="1"/>
              <a:t>incentives</a:t>
            </a:r>
            <a:endParaRPr lang="sv-SE" dirty="0"/>
          </a:p>
          <a:p>
            <a:endParaRPr lang="sv-SE" dirty="0"/>
          </a:p>
          <a:p>
            <a:endParaRPr lang="sv-SE" dirty="0"/>
          </a:p>
          <a:p>
            <a:endParaRPr lang="sv-SE" dirty="0"/>
          </a:p>
        </p:txBody>
      </p:sp>
    </p:spTree>
    <p:extLst>
      <p:ext uri="{BB962C8B-B14F-4D97-AF65-F5344CB8AC3E}">
        <p14:creationId xmlns:p14="http://schemas.microsoft.com/office/powerpoint/2010/main" val="227927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a:t>
            </a:r>
            <a:r>
              <a:rPr lang="sv-SE" dirty="0" err="1"/>
              <a:t>Scary</a:t>
            </a:r>
            <a:r>
              <a:rPr lang="sv-SE" dirty="0"/>
              <a:t> talk” </a:t>
            </a:r>
            <a:br>
              <a:rPr lang="sv-SE" dirty="0"/>
            </a:br>
            <a:endParaRPr lang="sv-SE" dirty="0"/>
          </a:p>
        </p:txBody>
      </p:sp>
      <p:pic>
        <p:nvPicPr>
          <p:cNvPr id="4" name="Platshållare för innehåll 3" descr="Purple Pink Elephant · Free vector graphic on Pixabay"/>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79105" y="3199413"/>
            <a:ext cx="3593126" cy="2679873"/>
          </a:xfrm>
          <a:prstGeom prst="rect">
            <a:avLst/>
          </a:prstGeom>
          <a:ln>
            <a:noFill/>
          </a:ln>
          <a:effectLst>
            <a:softEdge rad="112500"/>
          </a:effectLst>
        </p:spPr>
      </p:pic>
      <p:sp>
        <p:nvSpPr>
          <p:cNvPr id="3" name="Rektangel 2"/>
          <p:cNvSpPr/>
          <p:nvPr/>
        </p:nvSpPr>
        <p:spPr>
          <a:xfrm>
            <a:off x="891434" y="2010908"/>
            <a:ext cx="4307589" cy="369332"/>
          </a:xfrm>
          <a:prstGeom prst="rect">
            <a:avLst/>
          </a:prstGeom>
        </p:spPr>
        <p:txBody>
          <a:bodyPr wrap="none">
            <a:spAutoFit/>
          </a:bodyPr>
          <a:lstStyle/>
          <a:p>
            <a:r>
              <a:rPr lang="sv-SE" dirty="0" err="1"/>
              <a:t>How</a:t>
            </a:r>
            <a:r>
              <a:rPr lang="sv-SE" dirty="0"/>
              <a:t> </a:t>
            </a:r>
            <a:r>
              <a:rPr lang="sv-SE" dirty="0" err="1"/>
              <a:t>will</a:t>
            </a:r>
            <a:r>
              <a:rPr lang="sv-SE" dirty="0"/>
              <a:t> the </a:t>
            </a:r>
            <a:r>
              <a:rPr lang="sv-SE" dirty="0" err="1"/>
              <a:t>parent</a:t>
            </a:r>
            <a:r>
              <a:rPr lang="sv-SE" dirty="0"/>
              <a:t> </a:t>
            </a:r>
            <a:r>
              <a:rPr lang="sv-SE" dirty="0" err="1"/>
              <a:t>react</a:t>
            </a:r>
            <a:r>
              <a:rPr lang="sv-SE" dirty="0"/>
              <a:t>? </a:t>
            </a:r>
            <a:r>
              <a:rPr lang="sv-SE" dirty="0" err="1"/>
              <a:t>What</a:t>
            </a:r>
            <a:r>
              <a:rPr lang="sv-SE" dirty="0"/>
              <a:t> to </a:t>
            </a:r>
            <a:r>
              <a:rPr lang="sv-SE" dirty="0" err="1"/>
              <a:t>say</a:t>
            </a:r>
            <a:r>
              <a:rPr lang="sv-SE" dirty="0"/>
              <a:t>?</a:t>
            </a:r>
          </a:p>
        </p:txBody>
      </p:sp>
    </p:spTree>
    <p:extLst>
      <p:ext uri="{BB962C8B-B14F-4D97-AF65-F5344CB8AC3E}">
        <p14:creationId xmlns:p14="http://schemas.microsoft.com/office/powerpoint/2010/main" val="931184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37197" y="5175876"/>
            <a:ext cx="8596668" cy="1320800"/>
          </a:xfrm>
        </p:spPr>
        <p:txBody>
          <a:bodyPr/>
          <a:lstStyle/>
          <a:p>
            <a:pPr algn="ctr"/>
            <a:r>
              <a:rPr lang="en-US" dirty="0"/>
              <a:t>Process “learn to know family members”</a:t>
            </a:r>
            <a:endParaRPr lang="sv-SE" dirty="0"/>
          </a:p>
        </p:txBody>
      </p:sp>
      <p:sp>
        <p:nvSpPr>
          <p:cNvPr id="9" name="Ellips 8"/>
          <p:cNvSpPr/>
          <p:nvPr/>
        </p:nvSpPr>
        <p:spPr>
          <a:xfrm>
            <a:off x="465015" y="133005"/>
            <a:ext cx="10341032" cy="453043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Platshållare för innehåll 3" descr="Purple Pink Elephant · Free vector graphic on Pixabay"/>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52146" y="1953216"/>
            <a:ext cx="1341502" cy="1000537"/>
          </a:xfrm>
          <a:prstGeom prst="rect">
            <a:avLst/>
          </a:prstGeom>
          <a:ln>
            <a:noFill/>
          </a:ln>
          <a:effectLst>
            <a:softEdge rad="112500"/>
          </a:effectLst>
        </p:spPr>
      </p:pic>
      <p:sp>
        <p:nvSpPr>
          <p:cNvPr id="3" name="textruta 2"/>
          <p:cNvSpPr txBox="1"/>
          <p:nvPr/>
        </p:nvSpPr>
        <p:spPr>
          <a:xfrm>
            <a:off x="2022997" y="1122219"/>
            <a:ext cx="2948243" cy="369332"/>
          </a:xfrm>
          <a:prstGeom prst="rect">
            <a:avLst/>
          </a:prstGeom>
          <a:noFill/>
        </p:spPr>
        <p:txBody>
          <a:bodyPr wrap="none" rtlCol="0">
            <a:spAutoFit/>
          </a:bodyPr>
          <a:lstStyle/>
          <a:p>
            <a:r>
              <a:rPr lang="sv-SE" dirty="0" err="1"/>
              <a:t>Speak</a:t>
            </a:r>
            <a:r>
              <a:rPr lang="sv-SE" dirty="0"/>
              <a:t> </a:t>
            </a:r>
            <a:r>
              <a:rPr lang="sv-SE" dirty="0" err="1"/>
              <a:t>up</a:t>
            </a:r>
            <a:r>
              <a:rPr lang="sv-SE" dirty="0"/>
              <a:t> – the Childs story</a:t>
            </a:r>
          </a:p>
        </p:txBody>
      </p:sp>
      <p:sp>
        <p:nvSpPr>
          <p:cNvPr id="5" name="textruta 4"/>
          <p:cNvSpPr txBox="1"/>
          <p:nvPr/>
        </p:nvSpPr>
        <p:spPr>
          <a:xfrm>
            <a:off x="6292206" y="1029886"/>
            <a:ext cx="2584362" cy="923330"/>
          </a:xfrm>
          <a:prstGeom prst="rect">
            <a:avLst/>
          </a:prstGeom>
          <a:noFill/>
        </p:spPr>
        <p:txBody>
          <a:bodyPr wrap="none" rtlCol="0">
            <a:spAutoFit/>
          </a:bodyPr>
          <a:lstStyle/>
          <a:p>
            <a:r>
              <a:rPr lang="sv-SE" dirty="0" err="1"/>
              <a:t>Listening</a:t>
            </a:r>
            <a:r>
              <a:rPr lang="sv-SE" dirty="0"/>
              <a:t> </a:t>
            </a:r>
          </a:p>
          <a:p>
            <a:r>
              <a:rPr lang="sv-SE" dirty="0"/>
              <a:t>to </a:t>
            </a:r>
            <a:r>
              <a:rPr lang="sv-SE" dirty="0" err="1"/>
              <a:t>parents</a:t>
            </a:r>
            <a:r>
              <a:rPr lang="sv-SE" dirty="0"/>
              <a:t> and </a:t>
            </a:r>
            <a:r>
              <a:rPr lang="sv-SE" dirty="0" err="1"/>
              <a:t>siblings</a:t>
            </a:r>
            <a:r>
              <a:rPr lang="sv-SE" dirty="0"/>
              <a:t> </a:t>
            </a:r>
          </a:p>
          <a:p>
            <a:r>
              <a:rPr lang="sv-SE" dirty="0" err="1"/>
              <a:t>stories</a:t>
            </a:r>
            <a:endParaRPr lang="sv-SE" dirty="0"/>
          </a:p>
        </p:txBody>
      </p:sp>
      <p:sp>
        <p:nvSpPr>
          <p:cNvPr id="6" name="textruta 5"/>
          <p:cNvSpPr txBox="1"/>
          <p:nvPr/>
        </p:nvSpPr>
        <p:spPr>
          <a:xfrm>
            <a:off x="3881216" y="3623931"/>
            <a:ext cx="2977097" cy="369332"/>
          </a:xfrm>
          <a:prstGeom prst="rect">
            <a:avLst/>
          </a:prstGeom>
          <a:noFill/>
        </p:spPr>
        <p:txBody>
          <a:bodyPr wrap="none" rtlCol="0">
            <a:spAutoFit/>
          </a:bodyPr>
          <a:lstStyle/>
          <a:p>
            <a:r>
              <a:rPr lang="sv-SE" dirty="0" err="1"/>
              <a:t>Being</a:t>
            </a:r>
            <a:r>
              <a:rPr lang="sv-SE" dirty="0"/>
              <a:t> </a:t>
            </a:r>
            <a:r>
              <a:rPr lang="sv-SE" dirty="0" err="1"/>
              <a:t>heard</a:t>
            </a:r>
            <a:r>
              <a:rPr lang="sv-SE" dirty="0"/>
              <a:t> and </a:t>
            </a:r>
            <a:r>
              <a:rPr lang="sv-SE" dirty="0" err="1"/>
              <a:t>confirmed</a:t>
            </a:r>
            <a:endParaRPr lang="sv-SE" dirty="0"/>
          </a:p>
        </p:txBody>
      </p:sp>
    </p:spTree>
    <p:extLst>
      <p:ext uri="{BB962C8B-B14F-4D97-AF65-F5344CB8AC3E}">
        <p14:creationId xmlns:p14="http://schemas.microsoft.com/office/powerpoint/2010/main" val="206596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38676" y="831151"/>
            <a:ext cx="8596668" cy="1320800"/>
          </a:xfrm>
        </p:spPr>
        <p:txBody>
          <a:bodyPr/>
          <a:lstStyle/>
          <a:p>
            <a:pPr algn="ctr"/>
            <a:r>
              <a:rPr lang="en-US" dirty="0"/>
              <a:t>Process “Feelings of relief”</a:t>
            </a:r>
            <a:endParaRPr lang="sv-SE" dirty="0"/>
          </a:p>
        </p:txBody>
      </p:sp>
      <p:sp>
        <p:nvSpPr>
          <p:cNvPr id="9" name="Ellips 8"/>
          <p:cNvSpPr/>
          <p:nvPr/>
        </p:nvSpPr>
        <p:spPr>
          <a:xfrm>
            <a:off x="78205" y="1782619"/>
            <a:ext cx="10341032" cy="453043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4" name="Platshållare för innehåll 3" descr="Purple Pink Elephant · Free vector graphic on Pixabay"/>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7587" y="3447011"/>
            <a:ext cx="1258843" cy="938887"/>
          </a:xfrm>
          <a:prstGeom prst="rect">
            <a:avLst/>
          </a:prstGeom>
          <a:ln>
            <a:noFill/>
          </a:ln>
          <a:effectLst>
            <a:softEdge rad="112500"/>
          </a:effectLst>
        </p:spPr>
      </p:pic>
      <p:sp>
        <p:nvSpPr>
          <p:cNvPr id="3" name="textruta 2"/>
          <p:cNvSpPr txBox="1"/>
          <p:nvPr/>
        </p:nvSpPr>
        <p:spPr>
          <a:xfrm>
            <a:off x="1510034" y="2733252"/>
            <a:ext cx="2473754" cy="646331"/>
          </a:xfrm>
          <a:prstGeom prst="rect">
            <a:avLst/>
          </a:prstGeom>
          <a:noFill/>
        </p:spPr>
        <p:txBody>
          <a:bodyPr wrap="none" rtlCol="0">
            <a:spAutoFit/>
          </a:bodyPr>
          <a:lstStyle/>
          <a:p>
            <a:r>
              <a:rPr lang="sv-SE" dirty="0" err="1"/>
              <a:t>Decreased</a:t>
            </a:r>
            <a:r>
              <a:rPr lang="sv-SE" dirty="0"/>
              <a:t> feelings </a:t>
            </a:r>
            <a:r>
              <a:rPr lang="sv-SE" dirty="0" err="1"/>
              <a:t>of</a:t>
            </a:r>
            <a:r>
              <a:rPr lang="sv-SE" dirty="0"/>
              <a:t> </a:t>
            </a:r>
          </a:p>
          <a:p>
            <a:r>
              <a:rPr lang="sv-SE" dirty="0" err="1"/>
              <a:t>loneliness</a:t>
            </a:r>
            <a:endParaRPr lang="sv-SE" dirty="0"/>
          </a:p>
        </p:txBody>
      </p:sp>
      <p:sp>
        <p:nvSpPr>
          <p:cNvPr id="5" name="textruta 4"/>
          <p:cNvSpPr txBox="1"/>
          <p:nvPr/>
        </p:nvSpPr>
        <p:spPr>
          <a:xfrm>
            <a:off x="6466664" y="2673094"/>
            <a:ext cx="2396810" cy="646331"/>
          </a:xfrm>
          <a:prstGeom prst="rect">
            <a:avLst/>
          </a:prstGeom>
          <a:noFill/>
        </p:spPr>
        <p:txBody>
          <a:bodyPr wrap="none" rtlCol="0">
            <a:spAutoFit/>
          </a:bodyPr>
          <a:lstStyle/>
          <a:p>
            <a:r>
              <a:rPr lang="sv-SE" dirty="0" err="1"/>
              <a:t>Increased</a:t>
            </a:r>
            <a:r>
              <a:rPr lang="sv-SE" dirty="0"/>
              <a:t> feelings </a:t>
            </a:r>
            <a:r>
              <a:rPr lang="sv-SE" dirty="0" err="1"/>
              <a:t>of</a:t>
            </a:r>
            <a:r>
              <a:rPr lang="sv-SE" dirty="0"/>
              <a:t> </a:t>
            </a:r>
          </a:p>
          <a:p>
            <a:r>
              <a:rPr lang="sv-SE" dirty="0" err="1"/>
              <a:t>security</a:t>
            </a:r>
            <a:r>
              <a:rPr lang="sv-SE" dirty="0"/>
              <a:t> and </a:t>
            </a:r>
            <a:r>
              <a:rPr lang="sv-SE" dirty="0" err="1"/>
              <a:t>calm</a:t>
            </a:r>
            <a:endParaRPr lang="sv-SE" dirty="0"/>
          </a:p>
        </p:txBody>
      </p:sp>
      <p:sp>
        <p:nvSpPr>
          <p:cNvPr id="6" name="textruta 5"/>
          <p:cNvSpPr txBox="1"/>
          <p:nvPr/>
        </p:nvSpPr>
        <p:spPr>
          <a:xfrm>
            <a:off x="3533155" y="5133231"/>
            <a:ext cx="3807709" cy="369332"/>
          </a:xfrm>
          <a:prstGeom prst="rect">
            <a:avLst/>
          </a:prstGeom>
          <a:noFill/>
        </p:spPr>
        <p:txBody>
          <a:bodyPr wrap="none" rtlCol="0">
            <a:spAutoFit/>
          </a:bodyPr>
          <a:lstStyle/>
          <a:p>
            <a:r>
              <a:rPr lang="sv-SE" dirty="0" err="1"/>
              <a:t>Relieved</a:t>
            </a:r>
            <a:r>
              <a:rPr lang="sv-SE" dirty="0"/>
              <a:t> </a:t>
            </a:r>
            <a:r>
              <a:rPr lang="sv-SE" dirty="0" err="1"/>
              <a:t>of</a:t>
            </a:r>
            <a:r>
              <a:rPr lang="sv-SE" dirty="0"/>
              <a:t> </a:t>
            </a:r>
            <a:r>
              <a:rPr lang="sv-SE" dirty="0" err="1"/>
              <a:t>responsibility</a:t>
            </a:r>
            <a:r>
              <a:rPr lang="sv-SE" dirty="0"/>
              <a:t> and </a:t>
            </a:r>
            <a:r>
              <a:rPr lang="sv-SE" dirty="0" err="1"/>
              <a:t>guild</a:t>
            </a:r>
            <a:endParaRPr lang="sv-SE" dirty="0"/>
          </a:p>
        </p:txBody>
      </p:sp>
    </p:spTree>
    <p:extLst>
      <p:ext uri="{BB962C8B-B14F-4D97-AF65-F5344CB8AC3E}">
        <p14:creationId xmlns:p14="http://schemas.microsoft.com/office/powerpoint/2010/main" val="171247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96793" y="243528"/>
            <a:ext cx="8596668" cy="1320800"/>
          </a:xfrm>
        </p:spPr>
        <p:txBody>
          <a:bodyPr/>
          <a:lstStyle/>
          <a:p>
            <a:pPr algn="ctr"/>
            <a:r>
              <a:rPr lang="en-US" dirty="0"/>
              <a:t>Helpful incentives</a:t>
            </a:r>
            <a:endParaRPr lang="sv-SE" dirty="0"/>
          </a:p>
        </p:txBody>
      </p:sp>
      <p:sp>
        <p:nvSpPr>
          <p:cNvPr id="9" name="Ellips 8"/>
          <p:cNvSpPr/>
          <p:nvPr/>
        </p:nvSpPr>
        <p:spPr>
          <a:xfrm>
            <a:off x="258461" y="1569204"/>
            <a:ext cx="10341032" cy="453043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 name="Platshållare för innehåll 3" descr="Purple Pink Elephant · Free vector graphic on Pixabay"/>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58226" y="3192750"/>
            <a:ext cx="1341502" cy="1000537"/>
          </a:xfrm>
          <a:prstGeom prst="rect">
            <a:avLst/>
          </a:prstGeom>
          <a:ln>
            <a:noFill/>
          </a:ln>
          <a:effectLst>
            <a:softEdge rad="112500"/>
          </a:effectLst>
        </p:spPr>
      </p:pic>
      <p:sp>
        <p:nvSpPr>
          <p:cNvPr id="3" name="textruta 2"/>
          <p:cNvSpPr txBox="1"/>
          <p:nvPr/>
        </p:nvSpPr>
        <p:spPr>
          <a:xfrm>
            <a:off x="2095186" y="2684450"/>
            <a:ext cx="237436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Trebuchet MS" panose="020B0603020202020204"/>
                <a:ea typeface="+mn-ea"/>
                <a:cs typeface="+mn-cs"/>
              </a:rPr>
              <a:t>Open</a:t>
            </a: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sv-SE" sz="1800" b="0" i="0" u="none" strike="noStrike" kern="1200" cap="none" spc="0" normalizeH="0" baseline="0" noProof="0" dirty="0" err="1">
                <a:ln>
                  <a:noFill/>
                </a:ln>
                <a:solidFill>
                  <a:prstClr val="black"/>
                </a:solidFill>
                <a:effectLst/>
                <a:uLnTx/>
                <a:uFillTx/>
                <a:latin typeface="Trebuchet MS" panose="020B0603020202020204"/>
                <a:ea typeface="+mn-ea"/>
                <a:cs typeface="+mn-cs"/>
              </a:rPr>
              <a:t>communication</a:t>
            </a:r>
            <a:endPar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textruta 4"/>
          <p:cNvSpPr txBox="1"/>
          <p:nvPr/>
        </p:nvSpPr>
        <p:spPr>
          <a:xfrm>
            <a:off x="6751411" y="2703905"/>
            <a:ext cx="140140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A </a:t>
            </a:r>
            <a:r>
              <a:rPr kumimoji="0" lang="sv-SE" sz="1800" b="0" i="0" u="none" strike="noStrike" kern="1200" cap="none" spc="0" normalizeH="0" baseline="0" noProof="0" dirty="0" err="1">
                <a:ln>
                  <a:noFill/>
                </a:ln>
                <a:solidFill>
                  <a:prstClr val="black"/>
                </a:solidFill>
                <a:effectLst/>
                <a:uLnTx/>
                <a:uFillTx/>
                <a:latin typeface="Trebuchet MS" panose="020B0603020202020204"/>
                <a:ea typeface="+mn-ea"/>
                <a:cs typeface="+mn-cs"/>
              </a:rPr>
              <a:t>safe</a:t>
            </a: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sv-SE" sz="1800" b="0" i="0" u="none" strike="noStrike" kern="1200" cap="none" spc="0" normalizeH="0" baseline="0" noProof="0" dirty="0" err="1">
                <a:ln>
                  <a:noFill/>
                </a:ln>
                <a:solidFill>
                  <a:prstClr val="black"/>
                </a:solidFill>
                <a:effectLst/>
                <a:uLnTx/>
                <a:uFillTx/>
                <a:latin typeface="Trebuchet MS" panose="020B0603020202020204"/>
                <a:ea typeface="+mn-ea"/>
                <a:cs typeface="+mn-cs"/>
              </a:rPr>
              <a:t>room</a:t>
            </a:r>
            <a:endPar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textruta 5"/>
          <p:cNvSpPr txBox="1"/>
          <p:nvPr/>
        </p:nvSpPr>
        <p:spPr>
          <a:xfrm>
            <a:off x="2095186" y="4084414"/>
            <a:ext cx="129631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Trebuchet MS" panose="020B0603020202020204"/>
                <a:ea typeface="+mn-ea"/>
                <a:cs typeface="+mn-cs"/>
              </a:rPr>
              <a:t>Knowledge</a:t>
            </a:r>
            <a:endPar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7" name="textruta 6"/>
          <p:cNvSpPr txBox="1"/>
          <p:nvPr/>
        </p:nvSpPr>
        <p:spPr>
          <a:xfrm>
            <a:off x="4469554" y="5045487"/>
            <a:ext cx="207781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uLnTx/>
                <a:uFillTx/>
                <a:latin typeface="Trebuchet MS" panose="020B0603020202020204"/>
                <a:ea typeface="+mn-ea"/>
                <a:cs typeface="+mn-cs"/>
              </a:rPr>
              <a:t>Exercises</a:t>
            </a: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 and play</a:t>
            </a:r>
          </a:p>
        </p:txBody>
      </p:sp>
      <p:sp>
        <p:nvSpPr>
          <p:cNvPr id="10" name="textruta 9"/>
          <p:cNvSpPr txBox="1"/>
          <p:nvPr/>
        </p:nvSpPr>
        <p:spPr>
          <a:xfrm>
            <a:off x="6751411" y="4008621"/>
            <a:ext cx="247696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rebuchet MS" panose="020B0603020202020204"/>
                <a:ea typeface="+mn-ea"/>
                <a:cs typeface="+mn-cs"/>
              </a:rPr>
              <a:t>Case manager support</a:t>
            </a:r>
          </a:p>
        </p:txBody>
      </p:sp>
    </p:spTree>
    <p:extLst>
      <p:ext uri="{BB962C8B-B14F-4D97-AF65-F5344CB8AC3E}">
        <p14:creationId xmlns:p14="http://schemas.microsoft.com/office/powerpoint/2010/main" val="20614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D01035-6FF5-6C3A-8122-83CF10C1A51F}"/>
              </a:ext>
            </a:extLst>
          </p:cNvPr>
          <p:cNvSpPr>
            <a:spLocks noGrp="1"/>
          </p:cNvSpPr>
          <p:nvPr>
            <p:ph type="title"/>
          </p:nvPr>
        </p:nvSpPr>
        <p:spPr>
          <a:xfrm>
            <a:off x="677334" y="609600"/>
            <a:ext cx="8596668" cy="813847"/>
          </a:xfrm>
        </p:spPr>
        <p:txBody>
          <a:bodyPr/>
          <a:lstStyle/>
          <a:p>
            <a:r>
              <a:rPr lang="sv-SE" dirty="0" err="1"/>
              <a:t>Discussion</a:t>
            </a:r>
            <a:endParaRPr lang="sv-SE" dirty="0"/>
          </a:p>
        </p:txBody>
      </p:sp>
      <p:sp>
        <p:nvSpPr>
          <p:cNvPr id="3" name="Platshållare för innehåll 2">
            <a:extLst>
              <a:ext uri="{FF2B5EF4-FFF2-40B4-BE49-F238E27FC236}">
                <a16:creationId xmlns:a16="http://schemas.microsoft.com/office/drawing/2014/main" id="{C1EE0A13-5216-0126-6DDF-FA634A8BFE3F}"/>
              </a:ext>
            </a:extLst>
          </p:cNvPr>
          <p:cNvSpPr>
            <a:spLocks noGrp="1"/>
          </p:cNvSpPr>
          <p:nvPr>
            <p:ph idx="1"/>
          </p:nvPr>
        </p:nvSpPr>
        <p:spPr>
          <a:xfrm>
            <a:off x="677334" y="1423447"/>
            <a:ext cx="8596668" cy="4617915"/>
          </a:xfrm>
        </p:spPr>
        <p:txBody>
          <a:bodyPr/>
          <a:lstStyle/>
          <a:p>
            <a:pPr marL="0" indent="0">
              <a:buNone/>
            </a:pPr>
            <a:r>
              <a:rPr lang="sv-SE" dirty="0" err="1"/>
              <a:t>Outcomes</a:t>
            </a:r>
            <a:r>
              <a:rPr lang="sv-SE" dirty="0"/>
              <a:t> in the </a:t>
            </a:r>
            <a:r>
              <a:rPr lang="sv-SE" dirty="0" err="1"/>
              <a:t>reported</a:t>
            </a:r>
            <a:r>
              <a:rPr lang="sv-SE" dirty="0"/>
              <a:t> </a:t>
            </a:r>
            <a:r>
              <a:rPr lang="sv-SE" dirty="0" err="1"/>
              <a:t>quantitative</a:t>
            </a:r>
            <a:r>
              <a:rPr lang="sv-SE" dirty="0"/>
              <a:t> </a:t>
            </a:r>
            <a:r>
              <a:rPr lang="sv-SE" dirty="0" err="1"/>
              <a:t>study</a:t>
            </a:r>
            <a:r>
              <a:rPr lang="sv-SE" dirty="0"/>
              <a:t> </a:t>
            </a:r>
            <a:r>
              <a:rPr lang="sv-SE" dirty="0" err="1" smtClean="0"/>
              <a:t>mirror</a:t>
            </a:r>
            <a:r>
              <a:rPr lang="sv-SE" dirty="0" smtClean="0"/>
              <a:t> </a:t>
            </a:r>
            <a:r>
              <a:rPr lang="sv-SE" dirty="0"/>
              <a:t>the </a:t>
            </a:r>
            <a:r>
              <a:rPr lang="sv-SE" dirty="0" err="1"/>
              <a:t>results</a:t>
            </a:r>
            <a:r>
              <a:rPr lang="sv-SE" dirty="0"/>
              <a:t> from the </a:t>
            </a:r>
            <a:r>
              <a:rPr lang="sv-SE" dirty="0" err="1"/>
              <a:t>interview</a:t>
            </a:r>
            <a:r>
              <a:rPr lang="sv-SE" dirty="0"/>
              <a:t> </a:t>
            </a:r>
            <a:r>
              <a:rPr lang="sv-SE" dirty="0" err="1"/>
              <a:t>study</a:t>
            </a:r>
            <a:r>
              <a:rPr lang="sv-SE" dirty="0"/>
              <a:t> </a:t>
            </a:r>
            <a:r>
              <a:rPr lang="sv-SE" dirty="0" err="1"/>
              <a:t>with</a:t>
            </a:r>
            <a:r>
              <a:rPr lang="sv-SE" dirty="0"/>
              <a:t> </a:t>
            </a:r>
            <a:r>
              <a:rPr lang="sv-SE" dirty="0" err="1"/>
              <a:t>children</a:t>
            </a:r>
            <a:r>
              <a:rPr lang="sv-SE" dirty="0"/>
              <a:t> in the </a:t>
            </a:r>
            <a:r>
              <a:rPr lang="sv-SE" dirty="0" err="1"/>
              <a:t>following</a:t>
            </a:r>
            <a:r>
              <a:rPr lang="sv-SE" dirty="0"/>
              <a:t> </a:t>
            </a:r>
            <a:r>
              <a:rPr lang="sv-SE" dirty="0" err="1"/>
              <a:t>ways</a:t>
            </a:r>
            <a:r>
              <a:rPr lang="sv-SE" dirty="0"/>
              <a:t>:</a:t>
            </a:r>
          </a:p>
          <a:p>
            <a:pPr marL="0" indent="0">
              <a:buNone/>
            </a:pPr>
            <a:r>
              <a:rPr lang="en-GB" dirty="0">
                <a:solidFill>
                  <a:srgbClr val="000000"/>
                </a:solidFill>
                <a:latin typeface="Calibri" panose="020F0502020204030204" pitchFamily="34" charset="0"/>
                <a:ea typeface="Times New Roman" panose="02020603050405020304" pitchFamily="18" charset="0"/>
                <a:cs typeface="Arial" panose="020B0604020202020204" pitchFamily="34" charset="0"/>
              </a:rPr>
              <a:t>The outcome study:</a:t>
            </a:r>
          </a:p>
          <a:p>
            <a:pPr marL="0" indent="0">
              <a:buNone/>
            </a:pPr>
            <a:r>
              <a:rPr lang="en-GB" dirty="0">
                <a:solidFill>
                  <a:srgbClr val="000000"/>
                </a:solidFill>
                <a:latin typeface="Calibri" panose="020F0502020204030204" pitchFamily="34" charset="0"/>
                <a:ea typeface="Times New Roman" panose="02020603050405020304" pitchFamily="18" charset="0"/>
                <a:cs typeface="Arial" panose="020B0604020202020204" pitchFamily="34" charset="0"/>
              </a:rPr>
              <a:t>B</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oth the children and their parents self-reported </a:t>
            </a:r>
            <a:r>
              <a:rPr lang="en-GB" sz="1800" i="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more closeness and less chaos </a:t>
            </a: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 the family post-intervention </a:t>
            </a:r>
          </a:p>
          <a:p>
            <a:pPr marL="0" indent="0">
              <a:buNone/>
            </a:pPr>
            <a:r>
              <a:rPr lang="en-GB" dirty="0">
                <a:solidFill>
                  <a:srgbClr val="000000"/>
                </a:solidFill>
                <a:latin typeface="Calibri" panose="020F0502020204030204" pitchFamily="34" charset="0"/>
                <a:ea typeface="Times New Roman" panose="02020603050405020304" pitchFamily="18" charset="0"/>
                <a:cs typeface="Arial" panose="020B0604020202020204" pitchFamily="34" charset="0"/>
              </a:rPr>
              <a:t>The interview study:</a:t>
            </a:r>
          </a:p>
          <a:p>
            <a:pPr marL="0" indent="0">
              <a:buNone/>
            </a:pPr>
            <a:r>
              <a:rPr lang="en-US" dirty="0"/>
              <a:t>The children </a:t>
            </a:r>
            <a:r>
              <a:rPr lang="en-US" sz="1600" i="1" dirty="0" smtClean="0">
                <a:solidFill>
                  <a:srgbClr val="00B050"/>
                </a:solidFill>
              </a:rPr>
              <a:t>learned </a:t>
            </a:r>
            <a:r>
              <a:rPr lang="en-US" sz="1600" i="1" dirty="0">
                <a:solidFill>
                  <a:srgbClr val="00B050"/>
                </a:solidFill>
              </a:rPr>
              <a:t>to know family members and e</a:t>
            </a:r>
            <a:r>
              <a:rPr lang="sv-SE" sz="1600" i="1" dirty="0" err="1">
                <a:solidFill>
                  <a:srgbClr val="00B050"/>
                </a:solidFill>
              </a:rPr>
              <a:t>xpressed</a:t>
            </a:r>
            <a:r>
              <a:rPr lang="sv-SE" sz="1600" i="1" dirty="0">
                <a:solidFill>
                  <a:srgbClr val="00B050"/>
                </a:solidFill>
              </a:rPr>
              <a:t> feelings </a:t>
            </a:r>
            <a:r>
              <a:rPr lang="sv-SE" sz="1600" i="1" dirty="0" err="1">
                <a:solidFill>
                  <a:srgbClr val="00B050"/>
                </a:solidFill>
              </a:rPr>
              <a:t>of</a:t>
            </a:r>
            <a:r>
              <a:rPr lang="sv-SE" sz="1600" i="1" dirty="0">
                <a:solidFill>
                  <a:srgbClr val="00B050"/>
                </a:solidFill>
              </a:rPr>
              <a:t> relief </a:t>
            </a:r>
          </a:p>
          <a:p>
            <a:pPr marL="0" indent="0">
              <a:buNone/>
            </a:pPr>
            <a:r>
              <a:rPr lang="en-GB" dirty="0">
                <a:solidFill>
                  <a:srgbClr val="000000"/>
                </a:solidFill>
                <a:latin typeface="Calibri" panose="020F0502020204030204" pitchFamily="34" charset="0"/>
                <a:ea typeface="Times New Roman" panose="02020603050405020304" pitchFamily="18" charset="0"/>
                <a:cs typeface="Arial" panose="020B0604020202020204" pitchFamily="34" charset="0"/>
              </a:rPr>
              <a:t>The outcome study:</a:t>
            </a:r>
          </a:p>
          <a:p>
            <a:pPr marL="0" indent="0">
              <a:buNone/>
            </a:pPr>
            <a:r>
              <a:rPr lang="en-GB"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Self-reported </a:t>
            </a:r>
            <a:r>
              <a:rPr lang="en-GB" sz="1800" i="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reductions in child conduct problems</a:t>
            </a:r>
          </a:p>
          <a:p>
            <a:pPr marL="0" indent="0">
              <a:buNone/>
            </a:pPr>
            <a:r>
              <a:rPr lang="en-GB"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interview study:</a:t>
            </a:r>
          </a:p>
          <a:p>
            <a:pPr marL="0" indent="0">
              <a:buNone/>
            </a:pPr>
            <a:r>
              <a:rPr lang="en-GB"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Tabus are </a:t>
            </a:r>
            <a:r>
              <a:rPr lang="en-GB"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broken, </a:t>
            </a:r>
            <a:r>
              <a:rPr lang="en-GB"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and </a:t>
            </a:r>
            <a:r>
              <a:rPr lang="en-GB" i="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children</a:t>
            </a:r>
            <a:r>
              <a:rPr lang="en-GB" i="1" dirty="0">
                <a:solidFill>
                  <a:srgbClr val="00B050"/>
                </a:solidFill>
                <a:latin typeface="Calibri" panose="020F0502020204030204" pitchFamily="34" charset="0"/>
                <a:ea typeface="Times New Roman" panose="02020603050405020304" pitchFamily="18" charset="0"/>
                <a:cs typeface="Arial" panose="020B0604020202020204" pitchFamily="34" charset="0"/>
              </a:rPr>
              <a:t> feel</a:t>
            </a:r>
            <a:r>
              <a:rPr lang="en-GB" i="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 relief </a:t>
            </a:r>
            <a:r>
              <a:rPr lang="en-GB" i="1" dirty="0" smtClean="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from </a:t>
            </a:r>
            <a:r>
              <a:rPr lang="en-GB" i="1" dirty="0">
                <a:solidFill>
                  <a:srgbClr val="00B050"/>
                </a:solidFill>
                <a:effectLst/>
                <a:latin typeface="Calibri" panose="020F0502020204030204" pitchFamily="34" charset="0"/>
                <a:ea typeface="Times New Roman" panose="02020603050405020304" pitchFamily="18" charset="0"/>
                <a:cs typeface="Arial" panose="020B0604020202020204" pitchFamily="34" charset="0"/>
              </a:rPr>
              <a:t>negative feelings</a:t>
            </a:r>
          </a:p>
          <a:p>
            <a:pPr marL="0" indent="0">
              <a:buNone/>
            </a:pPr>
            <a:endParaRPr lang="sv-SE" dirty="0"/>
          </a:p>
        </p:txBody>
      </p:sp>
    </p:spTree>
    <p:extLst>
      <p:ext uri="{BB962C8B-B14F-4D97-AF65-F5344CB8AC3E}">
        <p14:creationId xmlns:p14="http://schemas.microsoft.com/office/powerpoint/2010/main" val="38855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15840" y="580146"/>
            <a:ext cx="7521575" cy="1143000"/>
          </a:xfrm>
        </p:spPr>
        <p:txBody>
          <a:bodyPr>
            <a:normAutofit fontScale="90000"/>
          </a:bodyPr>
          <a:lstStyle/>
          <a:p>
            <a:pPr algn="ctr"/>
            <a:r>
              <a:rPr lang="en-US" altLang="sv-SE" dirty="0"/>
              <a:t>The aim and overall objectives of the intervention</a:t>
            </a:r>
            <a:endParaRPr lang="sv-SE" altLang="sv-SE" dirty="0"/>
          </a:p>
        </p:txBody>
      </p:sp>
      <p:sp>
        <p:nvSpPr>
          <p:cNvPr id="6147" name="Rectangle 3"/>
          <p:cNvSpPr>
            <a:spLocks noGrp="1" noChangeArrowheads="1"/>
          </p:cNvSpPr>
          <p:nvPr>
            <p:ph type="body" idx="1"/>
          </p:nvPr>
        </p:nvSpPr>
        <p:spPr>
          <a:xfrm>
            <a:off x="492406" y="1907704"/>
            <a:ext cx="9368444" cy="3877203"/>
          </a:xfrm>
        </p:spPr>
        <p:txBody>
          <a:bodyPr/>
          <a:lstStyle/>
          <a:p>
            <a:pPr marL="0" indent="0" algn="ctr">
              <a:buNone/>
            </a:pPr>
            <a:r>
              <a:rPr lang="en-US" altLang="sv-SE" sz="2400" dirty="0"/>
              <a:t>Me &amp; my family </a:t>
            </a:r>
            <a:r>
              <a:rPr lang="en-US" altLang="sv-SE" sz="2400" dirty="0" smtClean="0"/>
              <a:t>aim </a:t>
            </a:r>
            <a:r>
              <a:rPr lang="en-US" altLang="sv-SE" sz="2400" dirty="0"/>
              <a:t>to involve children and </a:t>
            </a:r>
            <a:r>
              <a:rPr lang="en-US" altLang="sv-SE" sz="2400" dirty="0" smtClean="0"/>
              <a:t>parents </a:t>
            </a:r>
            <a:r>
              <a:rPr lang="en-US" altLang="sv-SE" sz="2400" dirty="0"/>
              <a:t>and to communicate in a factual, de-</a:t>
            </a:r>
            <a:r>
              <a:rPr lang="en-US" altLang="sv-SE" sz="2400" dirty="0" err="1"/>
              <a:t>dramatised</a:t>
            </a:r>
            <a:r>
              <a:rPr lang="en-US" altLang="sv-SE" sz="2400" dirty="0"/>
              <a:t>, non-judgmental way about the SUP/addiction and the problems in the family.</a:t>
            </a:r>
            <a:endParaRPr lang="sv-SE" altLang="sv-SE" sz="2400" dirty="0"/>
          </a:p>
          <a:p>
            <a:pPr marL="0" indent="0" eaLnBrk="1" hangingPunct="1">
              <a:buNone/>
            </a:pPr>
            <a:endParaRPr lang="sv-SE" altLang="sv-SE" sz="2400" dirty="0"/>
          </a:p>
          <a:p>
            <a:pPr marL="0" indent="0">
              <a:buNone/>
            </a:pPr>
            <a:r>
              <a:rPr lang="en-US" altLang="sv-SE" sz="2400" dirty="0"/>
              <a:t>The intervention focuses on child participation: Listening to children and taking their views and experiences seriously</a:t>
            </a:r>
            <a:endParaRPr lang="sv-SE" altLang="sv-SE" sz="2400" dirty="0"/>
          </a:p>
        </p:txBody>
      </p:sp>
      <p:pic>
        <p:nvPicPr>
          <p:cNvPr id="6148" name="Picture 12" descr="C:\Users\al11925\AppData\Local\Microsoft\Windows\Temporary Internet Files\Content.IE5\BWBG0UYC\family-222131_6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6276" y="4645823"/>
            <a:ext cx="2539928"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687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Bildobjekt 3"/>
          <p:cNvPicPr>
            <a:picLocks noChangeAspect="1"/>
          </p:cNvPicPr>
          <p:nvPr/>
        </p:nvPicPr>
        <p:blipFill>
          <a:blip r:embed="rId3"/>
          <a:stretch>
            <a:fillRect/>
          </a:stretch>
        </p:blipFill>
        <p:spPr>
          <a:xfrm>
            <a:off x="2033801" y="340926"/>
            <a:ext cx="5211610" cy="6245629"/>
          </a:xfrm>
          <a:prstGeom prst="rect">
            <a:avLst/>
          </a:prstGeom>
        </p:spPr>
      </p:pic>
      <p:pic>
        <p:nvPicPr>
          <p:cNvPr id="5" name="Bildobjekt 4"/>
          <p:cNvPicPr>
            <a:picLocks noChangeAspect="1"/>
          </p:cNvPicPr>
          <p:nvPr/>
        </p:nvPicPr>
        <p:blipFill>
          <a:blip r:embed="rId4"/>
          <a:stretch>
            <a:fillRect/>
          </a:stretch>
        </p:blipFill>
        <p:spPr>
          <a:xfrm>
            <a:off x="5671598" y="1883567"/>
            <a:ext cx="1316343" cy="554043"/>
          </a:xfrm>
          <a:prstGeom prst="rect">
            <a:avLst/>
          </a:prstGeom>
        </p:spPr>
      </p:pic>
      <p:sp>
        <p:nvSpPr>
          <p:cNvPr id="6" name="Rektangel med rundade hörn 5"/>
          <p:cNvSpPr/>
          <p:nvPr/>
        </p:nvSpPr>
        <p:spPr>
          <a:xfrm>
            <a:off x="1170452" y="4452705"/>
            <a:ext cx="1778000" cy="838199"/>
          </a:xfrm>
          <a:prstGeom prst="round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Contributed to stronger bonds between children and their parents and siblings</a:t>
            </a:r>
            <a:endParaRPr lang="sv-SE" sz="1000" b="1" dirty="0"/>
          </a:p>
        </p:txBody>
      </p:sp>
      <p:sp>
        <p:nvSpPr>
          <p:cNvPr id="7" name="Platshållare för innehåll 6"/>
          <p:cNvSpPr>
            <a:spLocks noGrp="1"/>
          </p:cNvSpPr>
          <p:nvPr>
            <p:ph idx="1"/>
          </p:nvPr>
        </p:nvSpPr>
        <p:spPr>
          <a:xfrm>
            <a:off x="6298737" y="4434572"/>
            <a:ext cx="1515472" cy="838198"/>
          </a:xfrm>
          <a:prstGeom prst="round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sv-SE" sz="1050" b="1" dirty="0"/>
              <a:t>Break the </a:t>
            </a:r>
            <a:r>
              <a:rPr lang="sv-SE" sz="1050" b="1" dirty="0" err="1"/>
              <a:t>taboo</a:t>
            </a:r>
            <a:endParaRPr lang="sv-SE" sz="1050" b="1" dirty="0"/>
          </a:p>
        </p:txBody>
      </p:sp>
      <p:sp>
        <p:nvSpPr>
          <p:cNvPr id="8" name="Nedåtpil 7"/>
          <p:cNvSpPr/>
          <p:nvPr/>
        </p:nvSpPr>
        <p:spPr>
          <a:xfrm rot="-2460000">
            <a:off x="3288577" y="5227637"/>
            <a:ext cx="260350" cy="1064335"/>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Nedåtpil 8"/>
          <p:cNvSpPr/>
          <p:nvPr/>
        </p:nvSpPr>
        <p:spPr>
          <a:xfrm rot="2160000">
            <a:off x="5956299" y="5262792"/>
            <a:ext cx="222250" cy="978408"/>
          </a:xfrm>
          <a:prstGeom prst="down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767495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Questions</a:t>
            </a:r>
            <a:r>
              <a:rPr lang="sv-SE" dirty="0"/>
              <a:t>?</a:t>
            </a:r>
          </a:p>
        </p:txBody>
      </p:sp>
      <p:sp>
        <p:nvSpPr>
          <p:cNvPr id="23" name="Platshållare för innehåll 22"/>
          <p:cNvSpPr>
            <a:spLocks noGrp="1"/>
          </p:cNvSpPr>
          <p:nvPr>
            <p:ph sz="half" idx="1"/>
          </p:nvPr>
        </p:nvSpPr>
        <p:spPr/>
        <p:txBody>
          <a:bodyPr/>
          <a:lstStyle/>
          <a:p>
            <a:endParaRPr lang="sv-SE"/>
          </a:p>
        </p:txBody>
      </p:sp>
      <p:sp>
        <p:nvSpPr>
          <p:cNvPr id="24" name="Platshållare för innehåll 23"/>
          <p:cNvSpPr>
            <a:spLocks noGrp="1"/>
          </p:cNvSpPr>
          <p:nvPr>
            <p:ph sz="half" idx="2"/>
          </p:nvPr>
        </p:nvSpPr>
        <p:spPr/>
        <p:txBody>
          <a:bodyPr/>
          <a:lstStyle/>
          <a:p>
            <a:endParaRPr lang="sv-SE"/>
          </a:p>
        </p:txBody>
      </p:sp>
      <p:pic>
        <p:nvPicPr>
          <p:cNvPr id="10" name="Bildobjekt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861" y="2819054"/>
            <a:ext cx="3035531" cy="2276648"/>
          </a:xfrm>
          <a:prstGeom prst="rect">
            <a:avLst/>
          </a:prstGeom>
        </p:spPr>
      </p:pic>
      <p:pic>
        <p:nvPicPr>
          <p:cNvPr id="21" name="Bildobjekt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7049" y="2700800"/>
            <a:ext cx="2809875" cy="2800350"/>
          </a:xfrm>
          <a:prstGeom prst="rect">
            <a:avLst/>
          </a:prstGeom>
        </p:spPr>
      </p:pic>
    </p:spTree>
    <p:extLst>
      <p:ext uri="{BB962C8B-B14F-4D97-AF65-F5344CB8AC3E}">
        <p14:creationId xmlns:p14="http://schemas.microsoft.com/office/powerpoint/2010/main" val="461580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FE391C-248B-8495-A906-A994015D6B8A}"/>
              </a:ext>
            </a:extLst>
          </p:cNvPr>
          <p:cNvSpPr>
            <a:spLocks noGrp="1"/>
          </p:cNvSpPr>
          <p:nvPr>
            <p:ph type="title"/>
          </p:nvPr>
        </p:nvSpPr>
        <p:spPr/>
        <p:txBody>
          <a:bodyPr/>
          <a:lstStyle/>
          <a:p>
            <a:r>
              <a:rPr lang="sv-SE" dirty="0" err="1"/>
              <a:t>Published</a:t>
            </a:r>
            <a:r>
              <a:rPr lang="sv-SE" dirty="0"/>
              <a:t> </a:t>
            </a:r>
            <a:r>
              <a:rPr lang="sv-SE" dirty="0" err="1"/>
              <a:t>articles</a:t>
            </a:r>
            <a:endParaRPr lang="sv-SE" dirty="0"/>
          </a:p>
        </p:txBody>
      </p:sp>
      <p:sp>
        <p:nvSpPr>
          <p:cNvPr id="3" name="Platshållare för innehåll 2">
            <a:extLst>
              <a:ext uri="{FF2B5EF4-FFF2-40B4-BE49-F238E27FC236}">
                <a16:creationId xmlns:a16="http://schemas.microsoft.com/office/drawing/2014/main" id="{C5DC108D-EC6C-E8F0-359C-1C0673DB7674}"/>
              </a:ext>
            </a:extLst>
          </p:cNvPr>
          <p:cNvSpPr>
            <a:spLocks noGrp="1"/>
          </p:cNvSpPr>
          <p:nvPr>
            <p:ph idx="1"/>
          </p:nvPr>
        </p:nvSpPr>
        <p:spPr/>
        <p:txBody>
          <a:bodyPr/>
          <a:lstStyle/>
          <a:p>
            <a:r>
              <a:rPr lang="sv-SE" dirty="0" smtClean="0"/>
              <a:t>Jess, K., Lyrberg, A., Isaksson, J. &amp; </a:t>
            </a:r>
            <a:r>
              <a:rPr lang="sv-SE" dirty="0" err="1" smtClean="0"/>
              <a:t>Nehlin</a:t>
            </a:r>
            <a:r>
              <a:rPr lang="sv-SE" dirty="0" smtClean="0"/>
              <a:t>, C. </a:t>
            </a:r>
            <a:r>
              <a:rPr lang="sv-SE" dirty="0"/>
              <a:t>(</a:t>
            </a:r>
            <a:r>
              <a:rPr lang="sv-SE" dirty="0" smtClean="0"/>
              <a:t>2023). </a:t>
            </a:r>
            <a:r>
              <a:rPr lang="sv-SE" dirty="0" err="1" smtClean="0"/>
              <a:t>Me</a:t>
            </a:r>
            <a:r>
              <a:rPr lang="sv-SE" dirty="0" smtClean="0"/>
              <a:t> &amp; my </a:t>
            </a:r>
            <a:r>
              <a:rPr lang="sv-SE" dirty="0" err="1" smtClean="0"/>
              <a:t>family</a:t>
            </a:r>
            <a:r>
              <a:rPr lang="sv-SE" dirty="0" smtClean="0"/>
              <a:t>: A </a:t>
            </a:r>
            <a:r>
              <a:rPr lang="sv-SE" dirty="0" err="1" smtClean="0"/>
              <a:t>programme</a:t>
            </a:r>
            <a:r>
              <a:rPr lang="sv-SE" dirty="0" smtClean="0"/>
              <a:t> for </a:t>
            </a:r>
            <a:r>
              <a:rPr lang="sv-SE" dirty="0" err="1" smtClean="0"/>
              <a:t>children</a:t>
            </a:r>
            <a:r>
              <a:rPr lang="sv-SE" dirty="0" smtClean="0"/>
              <a:t> and </a:t>
            </a:r>
            <a:r>
              <a:rPr lang="sv-SE" dirty="0" err="1" smtClean="0"/>
              <a:t>parents</a:t>
            </a:r>
            <a:r>
              <a:rPr lang="sv-SE" dirty="0" smtClean="0"/>
              <a:t> in </a:t>
            </a:r>
            <a:r>
              <a:rPr lang="sv-SE" dirty="0" err="1" smtClean="0"/>
              <a:t>families</a:t>
            </a:r>
            <a:r>
              <a:rPr lang="sv-SE" dirty="0" smtClean="0"/>
              <a:t> </a:t>
            </a:r>
            <a:r>
              <a:rPr lang="sv-SE" dirty="0" err="1" smtClean="0"/>
              <a:t>with</a:t>
            </a:r>
            <a:r>
              <a:rPr lang="sv-SE" dirty="0" smtClean="0"/>
              <a:t> </a:t>
            </a:r>
            <a:r>
              <a:rPr lang="sv-SE" dirty="0" err="1" smtClean="0"/>
              <a:t>parental</a:t>
            </a:r>
            <a:r>
              <a:rPr lang="sv-SE" dirty="0" smtClean="0"/>
              <a:t> </a:t>
            </a:r>
            <a:r>
              <a:rPr lang="sv-SE" dirty="0" err="1" smtClean="0"/>
              <a:t>substance</a:t>
            </a:r>
            <a:r>
              <a:rPr lang="sv-SE" dirty="0" smtClean="0"/>
              <a:t> </a:t>
            </a:r>
            <a:r>
              <a:rPr lang="sv-SE" dirty="0" err="1" smtClean="0"/>
              <a:t>use</a:t>
            </a:r>
            <a:r>
              <a:rPr lang="sv-SE" dirty="0" smtClean="0"/>
              <a:t> problems - an </a:t>
            </a:r>
            <a:r>
              <a:rPr lang="sv-SE" dirty="0" err="1" smtClean="0"/>
              <a:t>outcome</a:t>
            </a:r>
            <a:r>
              <a:rPr lang="sv-SE" dirty="0" smtClean="0"/>
              <a:t> </a:t>
            </a:r>
            <a:r>
              <a:rPr lang="sv-SE" dirty="0" err="1" smtClean="0"/>
              <a:t>study</a:t>
            </a:r>
            <a:r>
              <a:rPr lang="sv-SE" dirty="0" smtClean="0"/>
              <a:t>. </a:t>
            </a:r>
            <a:r>
              <a:rPr lang="sv-SE" i="1" dirty="0" smtClean="0"/>
              <a:t>Nordic Social </a:t>
            </a:r>
            <a:r>
              <a:rPr lang="sv-SE" i="1" dirty="0" err="1" smtClean="0"/>
              <a:t>Work</a:t>
            </a:r>
            <a:r>
              <a:rPr lang="sv-SE" i="1" dirty="0" smtClean="0"/>
              <a:t> Research. </a:t>
            </a:r>
            <a:r>
              <a:rPr lang="sv-SE" dirty="0" smtClean="0">
                <a:hlinkClick r:id="rId2"/>
              </a:rPr>
              <a:t>https://doi.org/10.1080/2156857X.2023.2192223</a:t>
            </a:r>
            <a:endParaRPr lang="sv-SE" dirty="0" smtClean="0"/>
          </a:p>
          <a:p>
            <a:pPr marL="0" indent="0">
              <a:buNone/>
            </a:pPr>
            <a:endParaRPr lang="sv-SE" dirty="0" smtClean="0"/>
          </a:p>
          <a:p>
            <a:r>
              <a:rPr lang="sv-SE" dirty="0" smtClean="0"/>
              <a:t>Lyrberg, A., Jess, K., &amp; Forinder, U. (2024). Barns upplevelser av en intervention i familjer där vuxna har ett problematiskt bruk av alkohol och  droger. </a:t>
            </a:r>
            <a:r>
              <a:rPr lang="sv-SE" i="1" dirty="0" smtClean="0"/>
              <a:t>Nordic Studies on </a:t>
            </a:r>
            <a:r>
              <a:rPr lang="sv-SE" i="1" dirty="0" err="1" smtClean="0"/>
              <a:t>Alcohol</a:t>
            </a:r>
            <a:r>
              <a:rPr lang="sv-SE" i="1" dirty="0" smtClean="0"/>
              <a:t> and </a:t>
            </a:r>
            <a:r>
              <a:rPr lang="sv-SE" i="1" dirty="0" err="1" smtClean="0"/>
              <a:t>Drugs</a:t>
            </a:r>
            <a:r>
              <a:rPr lang="sv-SE" i="1" dirty="0" smtClean="0"/>
              <a:t>. </a:t>
            </a:r>
            <a:r>
              <a:rPr lang="sv-SE" dirty="0"/>
              <a:t/>
            </a:r>
            <a:br>
              <a:rPr lang="sv-SE" dirty="0"/>
            </a:br>
            <a:r>
              <a:rPr lang="sv-SE" u="sng" dirty="0">
                <a:hlinkClick r:id="rId3"/>
              </a:rPr>
              <a:t>https://</a:t>
            </a:r>
            <a:r>
              <a:rPr lang="sv-SE" u="sng" dirty="0" smtClean="0">
                <a:hlinkClick r:id="rId3"/>
              </a:rPr>
              <a:t>doi.org/10.1177/14550725231219845</a:t>
            </a:r>
            <a:endParaRPr lang="sv-SE" u="sng" dirty="0" smtClean="0"/>
          </a:p>
          <a:p>
            <a:endParaRPr lang="sv-SE" dirty="0"/>
          </a:p>
        </p:txBody>
      </p:sp>
    </p:spTree>
    <p:extLst>
      <p:ext uri="{BB962C8B-B14F-4D97-AF65-F5344CB8AC3E}">
        <p14:creationId xmlns:p14="http://schemas.microsoft.com/office/powerpoint/2010/main" val="2995971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err="1"/>
              <a:t>Thanks</a:t>
            </a:r>
            <a:r>
              <a:rPr lang="sv-SE" dirty="0"/>
              <a:t>! </a:t>
            </a:r>
          </a:p>
        </p:txBody>
      </p:sp>
      <p:pic>
        <p:nvPicPr>
          <p:cNvPr id="2" name="Platshållare för innehåll 1">
            <a:extLst>
              <a:ext uri="{FF2B5EF4-FFF2-40B4-BE49-F238E27FC236}">
                <a16:creationId xmlns:a16="http://schemas.microsoft.com/office/drawing/2014/main" id="{EB436734-CC9E-7DCF-44E9-E10127AF62FF}"/>
              </a:ext>
            </a:extLst>
          </p:cNvPr>
          <p:cNvPicPr>
            <a:picLocks noGrp="1" noChangeAspect="1"/>
          </p:cNvPicPr>
          <p:nvPr>
            <p:ph sz="half" idx="1"/>
          </p:nvPr>
        </p:nvPicPr>
        <p:blipFill>
          <a:blip r:embed="rId3"/>
          <a:stretch>
            <a:fillRect/>
          </a:stretch>
        </p:blipFill>
        <p:spPr>
          <a:xfrm>
            <a:off x="950850" y="4356101"/>
            <a:ext cx="2132817" cy="1616682"/>
          </a:xfrm>
          <a:prstGeom prst="rect">
            <a:avLst/>
          </a:prstGeom>
        </p:spPr>
      </p:pic>
      <p:sp>
        <p:nvSpPr>
          <p:cNvPr id="7" name="Platshållare för innehåll 6"/>
          <p:cNvSpPr>
            <a:spLocks noGrp="1"/>
          </p:cNvSpPr>
          <p:nvPr>
            <p:ph sz="half" idx="2"/>
          </p:nvPr>
        </p:nvSpPr>
        <p:spPr/>
        <p:txBody>
          <a:bodyPr>
            <a:normAutofit fontScale="92500" lnSpcReduction="20000"/>
          </a:bodyPr>
          <a:lstStyle/>
          <a:p>
            <a:pPr marL="0" indent="0">
              <a:buNone/>
            </a:pPr>
            <a:r>
              <a:rPr lang="sv-SE" dirty="0"/>
              <a:t>Ann Lyrberg</a:t>
            </a:r>
          </a:p>
          <a:p>
            <a:pPr marL="0" indent="0">
              <a:buNone/>
            </a:pPr>
            <a:r>
              <a:rPr lang="sv-SE" dirty="0">
                <a:hlinkClick r:id="rId4"/>
              </a:rPr>
              <a:t>ann.lyrberg@regiongavleborg.se</a:t>
            </a:r>
            <a:endParaRPr lang="sv-SE" dirty="0"/>
          </a:p>
          <a:p>
            <a:pPr marL="0" indent="0">
              <a:buNone/>
            </a:pPr>
            <a:r>
              <a:rPr lang="sv-SE" dirty="0">
                <a:hlinkClick r:id="rId5"/>
              </a:rPr>
              <a:t>ann.lyrberg@hig.se</a:t>
            </a:r>
            <a:endParaRPr lang="sv-SE" dirty="0"/>
          </a:p>
          <a:p>
            <a:pPr marL="0" indent="0">
              <a:buNone/>
            </a:pPr>
            <a:r>
              <a:rPr lang="sv-SE" dirty="0" err="1"/>
              <a:t>Phone</a:t>
            </a:r>
            <a:r>
              <a:rPr lang="sv-SE" dirty="0"/>
              <a:t>:</a:t>
            </a:r>
          </a:p>
          <a:p>
            <a:pPr marL="0" indent="0">
              <a:buNone/>
            </a:pPr>
            <a:r>
              <a:rPr lang="sv-SE" dirty="0"/>
              <a:t>+4626531520</a:t>
            </a:r>
          </a:p>
          <a:p>
            <a:pPr marL="0" indent="0">
              <a:buNone/>
            </a:pPr>
            <a:r>
              <a:rPr lang="sv-SE" dirty="0"/>
              <a:t>+46725232631</a:t>
            </a:r>
          </a:p>
          <a:p>
            <a:pPr marL="0" indent="0">
              <a:buNone/>
            </a:pPr>
            <a:r>
              <a:rPr lang="sv-SE" dirty="0"/>
              <a:t>Kari Jess</a:t>
            </a:r>
          </a:p>
          <a:p>
            <a:pPr marL="0" indent="0">
              <a:buNone/>
            </a:pPr>
            <a:r>
              <a:rPr lang="sv-SE" dirty="0">
                <a:hlinkClick r:id="rId6"/>
              </a:rPr>
              <a:t>kje@du.se</a:t>
            </a:r>
            <a:endParaRPr lang="sv-SE" dirty="0"/>
          </a:p>
          <a:p>
            <a:pPr marL="0" indent="0">
              <a:buNone/>
            </a:pPr>
            <a:r>
              <a:rPr lang="sv-SE" dirty="0" err="1"/>
              <a:t>Phone</a:t>
            </a:r>
            <a:r>
              <a:rPr lang="sv-SE" dirty="0"/>
              <a:t>:</a:t>
            </a:r>
          </a:p>
          <a:p>
            <a:pPr marL="0" indent="0">
              <a:buNone/>
            </a:pPr>
            <a:r>
              <a:rPr lang="sv-SE" dirty="0"/>
              <a:t>+4623778513</a:t>
            </a:r>
          </a:p>
          <a:p>
            <a:pPr marL="0" indent="0">
              <a:buNone/>
            </a:pPr>
            <a:r>
              <a:rPr lang="sv-SE" dirty="0"/>
              <a:t>+46760507320</a:t>
            </a:r>
          </a:p>
          <a:p>
            <a:pPr marL="0" indent="0">
              <a:buNone/>
            </a:pPr>
            <a:endParaRPr lang="sv-SE" dirty="0"/>
          </a:p>
        </p:txBody>
      </p:sp>
      <p:pic>
        <p:nvPicPr>
          <p:cNvPr id="8" name="Bildobjekt 7"/>
          <p:cNvPicPr>
            <a:picLocks noChangeAspect="1"/>
          </p:cNvPicPr>
          <p:nvPr/>
        </p:nvPicPr>
        <p:blipFill>
          <a:blip r:embed="rId7"/>
          <a:stretch>
            <a:fillRect/>
          </a:stretch>
        </p:blipFill>
        <p:spPr>
          <a:xfrm>
            <a:off x="1214036" y="1930400"/>
            <a:ext cx="1608295" cy="2144393"/>
          </a:xfrm>
          <a:prstGeom prst="rect">
            <a:avLst/>
          </a:prstGeom>
        </p:spPr>
      </p:pic>
    </p:spTree>
    <p:extLst>
      <p:ext uri="{BB962C8B-B14F-4D97-AF65-F5344CB8AC3E}">
        <p14:creationId xmlns:p14="http://schemas.microsoft.com/office/powerpoint/2010/main" val="359922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7334" y="565639"/>
            <a:ext cx="8596668" cy="1320800"/>
          </a:xfrm>
        </p:spPr>
        <p:txBody>
          <a:bodyPr/>
          <a:lstStyle/>
          <a:p>
            <a:r>
              <a:rPr lang="sv-SE" dirty="0"/>
              <a:t>Target </a:t>
            </a:r>
            <a:r>
              <a:rPr lang="sv-SE" dirty="0" err="1"/>
              <a:t>group</a:t>
            </a:r>
            <a:endParaRPr lang="sv-SE" dirty="0"/>
          </a:p>
        </p:txBody>
      </p:sp>
      <p:sp>
        <p:nvSpPr>
          <p:cNvPr id="3" name="Platshållare för innehåll 2"/>
          <p:cNvSpPr>
            <a:spLocks noGrp="1"/>
          </p:cNvSpPr>
          <p:nvPr>
            <p:ph idx="1"/>
          </p:nvPr>
        </p:nvSpPr>
        <p:spPr>
          <a:xfrm>
            <a:off x="677334" y="1696915"/>
            <a:ext cx="8596668" cy="4344447"/>
          </a:xfrm>
        </p:spPr>
        <p:txBody>
          <a:bodyPr>
            <a:normAutofit fontScale="92500" lnSpcReduction="10000"/>
          </a:bodyPr>
          <a:lstStyle/>
          <a:p>
            <a:pPr marL="0" indent="0">
              <a:buNone/>
            </a:pPr>
            <a:r>
              <a:rPr lang="en-US" sz="2400" dirty="0"/>
              <a:t>The </a:t>
            </a:r>
            <a:r>
              <a:rPr lang="en-US" sz="2400" dirty="0" err="1"/>
              <a:t>programme</a:t>
            </a:r>
            <a:r>
              <a:rPr lang="en-US" sz="2400" dirty="0"/>
              <a:t> is aimed at families where one or both </a:t>
            </a:r>
            <a:r>
              <a:rPr lang="en-US" sz="2400" dirty="0" smtClean="0"/>
              <a:t>parents </a:t>
            </a:r>
            <a:r>
              <a:rPr lang="en-US" sz="2400" dirty="0"/>
              <a:t>or the parent's </a:t>
            </a:r>
            <a:r>
              <a:rPr lang="en-US" sz="2400" dirty="0" smtClean="0"/>
              <a:t>partner </a:t>
            </a:r>
            <a:r>
              <a:rPr lang="en-US" sz="2400" dirty="0"/>
              <a:t>have substance use </a:t>
            </a:r>
            <a:r>
              <a:rPr lang="en-US" sz="2400" dirty="0" smtClean="0"/>
              <a:t>problems.</a:t>
            </a:r>
            <a:endParaRPr lang="en-US" sz="2400" dirty="0"/>
          </a:p>
          <a:p>
            <a:pPr marL="0" indent="0">
              <a:buNone/>
            </a:pPr>
            <a:endParaRPr lang="sv-SE" sz="2000" dirty="0"/>
          </a:p>
          <a:p>
            <a:pPr marL="0" indent="0">
              <a:buNone/>
            </a:pPr>
            <a:r>
              <a:rPr lang="sv-SE" sz="2000" dirty="0" err="1"/>
              <a:t>Exclusion</a:t>
            </a:r>
            <a:r>
              <a:rPr lang="sv-SE" sz="2000" dirty="0"/>
              <a:t> </a:t>
            </a:r>
            <a:r>
              <a:rPr lang="sv-SE" sz="2000" dirty="0" err="1"/>
              <a:t>criteria</a:t>
            </a:r>
            <a:r>
              <a:rPr lang="sv-SE" sz="2000" dirty="0"/>
              <a:t>:</a:t>
            </a:r>
          </a:p>
          <a:p>
            <a:r>
              <a:rPr lang="en-US" sz="2000" dirty="0"/>
              <a:t>Families with a chaotic social situation</a:t>
            </a:r>
          </a:p>
          <a:p>
            <a:r>
              <a:rPr lang="en-US" sz="2000" dirty="0"/>
              <a:t>Ongoing domestic violence</a:t>
            </a:r>
          </a:p>
          <a:p>
            <a:r>
              <a:rPr lang="en-US" sz="2000" dirty="0"/>
              <a:t>In cases of escalated abuse and where children </a:t>
            </a:r>
            <a:r>
              <a:rPr lang="en-US" sz="2000" dirty="0" smtClean="0"/>
              <a:t>need </a:t>
            </a:r>
            <a:r>
              <a:rPr lang="en-US" sz="2000" dirty="0"/>
              <a:t>protection.</a:t>
            </a:r>
          </a:p>
          <a:p>
            <a:r>
              <a:rPr lang="en-US" sz="2000" dirty="0"/>
              <a:t>When a parent has an active psychotic disorder</a:t>
            </a:r>
            <a:endParaRPr lang="sv-SE" sz="2000" dirty="0"/>
          </a:p>
          <a:p>
            <a:endParaRPr lang="sv-SE" sz="2000" dirty="0"/>
          </a:p>
          <a:p>
            <a:pPr marL="0" indent="0">
              <a:buNone/>
            </a:pPr>
            <a:r>
              <a:rPr lang="en-US" sz="2000" dirty="0" smtClean="0"/>
              <a:t>There is no </a:t>
            </a:r>
            <a:r>
              <a:rPr lang="en-US" sz="2000" dirty="0"/>
              <a:t>requirement for time in sobriety, but the parent must be sober at the sessions.</a:t>
            </a:r>
            <a:endParaRPr lang="sv-SE" sz="2000" dirty="0"/>
          </a:p>
        </p:txBody>
      </p:sp>
    </p:spTree>
    <p:extLst>
      <p:ext uri="{BB962C8B-B14F-4D97-AF65-F5344CB8AC3E}">
        <p14:creationId xmlns:p14="http://schemas.microsoft.com/office/powerpoint/2010/main" val="867636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45551" y="1476266"/>
            <a:ext cx="8101011" cy="785022"/>
          </a:xfrm>
        </p:spPr>
        <p:txBody>
          <a:bodyPr/>
          <a:lstStyle/>
          <a:p>
            <a:r>
              <a:rPr lang="sv-SE" altLang="sv-SE" dirty="0" err="1"/>
              <a:t>Guiding</a:t>
            </a:r>
            <a:r>
              <a:rPr lang="sv-SE" altLang="sv-SE" dirty="0"/>
              <a:t> </a:t>
            </a:r>
            <a:r>
              <a:rPr lang="sv-SE" altLang="sv-SE" dirty="0" err="1"/>
              <a:t>principles</a:t>
            </a:r>
            <a:endParaRPr lang="sv-SE" altLang="sv-SE" dirty="0"/>
          </a:p>
        </p:txBody>
      </p:sp>
      <p:sp>
        <p:nvSpPr>
          <p:cNvPr id="8195" name="Rectangle 3"/>
          <p:cNvSpPr>
            <a:spLocks noGrp="1" noChangeArrowheads="1"/>
          </p:cNvSpPr>
          <p:nvPr>
            <p:ph type="body" idx="1"/>
          </p:nvPr>
        </p:nvSpPr>
        <p:spPr>
          <a:xfrm>
            <a:off x="2054066" y="2636912"/>
            <a:ext cx="8101012" cy="3313038"/>
          </a:xfrm>
        </p:spPr>
        <p:txBody>
          <a:bodyPr>
            <a:normAutofit/>
          </a:bodyPr>
          <a:lstStyle/>
          <a:p>
            <a:pPr>
              <a:buBlip>
                <a:blip r:embed="rId3"/>
              </a:buBlip>
              <a:defRPr/>
            </a:pPr>
            <a:r>
              <a:rPr lang="en-US" altLang="sv-SE" dirty="0"/>
              <a:t>All family constellations are </a:t>
            </a:r>
            <a:r>
              <a:rPr lang="en-US" altLang="sv-SE" dirty="0" smtClean="0"/>
              <a:t>OK.</a:t>
            </a:r>
            <a:endParaRPr lang="sv-SE" altLang="sv-SE" dirty="0"/>
          </a:p>
          <a:p>
            <a:pPr>
              <a:buBlip>
                <a:blip r:embed="rId3"/>
              </a:buBlip>
              <a:defRPr/>
            </a:pPr>
            <a:r>
              <a:rPr lang="en-US" altLang="sv-SE" dirty="0"/>
              <a:t>Parents want their children to have a good upbringing.</a:t>
            </a:r>
            <a:endParaRPr lang="sv-SE" altLang="sv-SE" dirty="0"/>
          </a:p>
          <a:p>
            <a:pPr>
              <a:buBlip>
                <a:blip r:embed="rId3"/>
              </a:buBlip>
              <a:defRPr/>
            </a:pPr>
            <a:r>
              <a:rPr lang="en-US" altLang="sv-SE" dirty="0"/>
              <a:t>No one chooses to develop substance use problems/addiction</a:t>
            </a:r>
            <a:endParaRPr lang="sv-SE" altLang="sv-SE" dirty="0"/>
          </a:p>
          <a:p>
            <a:pPr>
              <a:buBlip>
                <a:blip r:embed="rId3"/>
              </a:buBlip>
              <a:defRPr/>
            </a:pPr>
            <a:r>
              <a:rPr lang="en-US" altLang="sv-SE" dirty="0"/>
              <a:t>Everyone in the child's household matters</a:t>
            </a:r>
            <a:endParaRPr lang="sv-SE" altLang="sv-SE" dirty="0"/>
          </a:p>
          <a:p>
            <a:pPr>
              <a:buBlip>
                <a:blip r:embed="rId3"/>
              </a:buBlip>
              <a:defRPr/>
            </a:pPr>
            <a:r>
              <a:rPr lang="en-US" altLang="sv-SE" dirty="0"/>
              <a:t>There is no perfect family</a:t>
            </a:r>
          </a:p>
          <a:p>
            <a:pPr>
              <a:buBlip>
                <a:blip r:embed="rId3"/>
              </a:buBlip>
              <a:defRPr/>
            </a:pPr>
            <a:r>
              <a:rPr lang="en-US" altLang="sv-SE" dirty="0"/>
              <a:t>There is always hope.  We can make a difference today and in the future.</a:t>
            </a:r>
            <a:endParaRPr lang="sv-SE" altLang="sv-SE" dirty="0"/>
          </a:p>
        </p:txBody>
      </p:sp>
      <p:pic>
        <p:nvPicPr>
          <p:cNvPr id="8196" name="Picture 4" descr="C:\Users\al11925\AppData\Local\Microsoft\Windows\Temporary Internet Files\Content.IE5\O9KCE9QR\radial-star-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971" y="134077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6090" y="1340768"/>
            <a:ext cx="914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8744" y="1353238"/>
            <a:ext cx="914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9797" y="1345531"/>
            <a:ext cx="914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20786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08612" y="664662"/>
            <a:ext cx="8101011" cy="785022"/>
          </a:xfrm>
        </p:spPr>
        <p:txBody>
          <a:bodyPr>
            <a:normAutofit/>
          </a:bodyPr>
          <a:lstStyle/>
          <a:p>
            <a:r>
              <a:rPr lang="en-US" altLang="sv-SE" sz="2800" dirty="0"/>
              <a:t>5 themes in 8 sessions</a:t>
            </a:r>
            <a:endParaRPr lang="sv-SE" altLang="sv-SE" sz="2800" dirty="0"/>
          </a:p>
        </p:txBody>
      </p:sp>
      <p:sp>
        <p:nvSpPr>
          <p:cNvPr id="10243" name="Rectangle 3"/>
          <p:cNvSpPr>
            <a:spLocks noGrp="1" noChangeArrowheads="1"/>
          </p:cNvSpPr>
          <p:nvPr>
            <p:ph type="body" idx="1"/>
          </p:nvPr>
        </p:nvSpPr>
        <p:spPr>
          <a:xfrm>
            <a:off x="1808612" y="1637674"/>
            <a:ext cx="8346466" cy="4312276"/>
          </a:xfrm>
        </p:spPr>
        <p:txBody>
          <a:bodyPr>
            <a:normAutofit fontScale="92500" lnSpcReduction="10000"/>
          </a:bodyPr>
          <a:lstStyle/>
          <a:p>
            <a:pPr marL="0" indent="0">
              <a:buNone/>
            </a:pPr>
            <a:r>
              <a:rPr lang="sv-SE" altLang="sv-SE" sz="1800" dirty="0" err="1"/>
              <a:t>Two</a:t>
            </a:r>
            <a:r>
              <a:rPr lang="sv-SE" altLang="sv-SE" sz="1800" dirty="0"/>
              <a:t> information sessions </a:t>
            </a:r>
            <a:r>
              <a:rPr lang="sv-SE" altLang="sv-SE" sz="1800" dirty="0" err="1"/>
              <a:t>before</a:t>
            </a:r>
            <a:r>
              <a:rPr lang="sv-SE" altLang="sv-SE" sz="1800" dirty="0"/>
              <a:t> start</a:t>
            </a:r>
          </a:p>
          <a:p>
            <a:pPr marL="0" indent="0">
              <a:buNone/>
            </a:pPr>
            <a:endParaRPr lang="sv-SE" altLang="sv-SE" sz="1800" dirty="0"/>
          </a:p>
          <a:p>
            <a:pPr marL="0" indent="0">
              <a:buNone/>
            </a:pPr>
            <a:r>
              <a:rPr lang="sv-SE" altLang="sv-SE" sz="1800" dirty="0"/>
              <a:t>Session 1: 	</a:t>
            </a:r>
            <a:r>
              <a:rPr lang="sv-SE" altLang="sv-SE" dirty="0" err="1"/>
              <a:t>Addiction</a:t>
            </a:r>
            <a:r>
              <a:rPr lang="sv-SE" altLang="sv-SE" dirty="0"/>
              <a:t> </a:t>
            </a:r>
            <a:r>
              <a:rPr lang="sv-SE" altLang="sv-SE" dirty="0" err="1"/>
              <a:t>development</a:t>
            </a:r>
            <a:endParaRPr lang="sv-SE" altLang="sv-SE" dirty="0"/>
          </a:p>
          <a:p>
            <a:pPr marL="0" indent="0">
              <a:buNone/>
            </a:pPr>
            <a:r>
              <a:rPr lang="sv-SE" sz="1800" dirty="0"/>
              <a:t>Session 2:  	</a:t>
            </a:r>
            <a:r>
              <a:rPr lang="sv-SE" dirty="0" err="1"/>
              <a:t>Addiction</a:t>
            </a:r>
            <a:r>
              <a:rPr lang="sv-SE" dirty="0"/>
              <a:t> </a:t>
            </a:r>
            <a:r>
              <a:rPr lang="sv-SE" dirty="0" err="1"/>
              <a:t>development</a:t>
            </a:r>
            <a:endParaRPr lang="sv-SE" dirty="0"/>
          </a:p>
          <a:p>
            <a:pPr marL="0" indent="0">
              <a:buNone/>
            </a:pPr>
            <a:r>
              <a:rPr lang="sv-SE" altLang="sv-SE" sz="1800" dirty="0"/>
              <a:t>Session 3:  	</a:t>
            </a:r>
            <a:r>
              <a:rPr lang="en-US" altLang="sv-SE" dirty="0"/>
              <a:t>The family as a system</a:t>
            </a:r>
          </a:p>
          <a:p>
            <a:pPr marL="0" indent="0">
              <a:buNone/>
            </a:pPr>
            <a:r>
              <a:rPr lang="sv-SE" altLang="sv-SE" sz="1800" dirty="0"/>
              <a:t>Session 4:  	</a:t>
            </a:r>
            <a:r>
              <a:rPr lang="en-US" altLang="sv-SE" dirty="0"/>
              <a:t>How are children and parenting affected by SUP/abuse?</a:t>
            </a:r>
            <a:endParaRPr lang="sv-SE" altLang="sv-SE" sz="1800" dirty="0"/>
          </a:p>
          <a:p>
            <a:pPr marL="0" indent="0">
              <a:buNone/>
            </a:pPr>
            <a:r>
              <a:rPr lang="sv-SE" altLang="sv-SE" sz="1800" dirty="0"/>
              <a:t>Session 5:  	</a:t>
            </a:r>
            <a:r>
              <a:rPr lang="en-US" altLang="sv-SE" dirty="0"/>
              <a:t>Communication: “The importance of clear </a:t>
            </a:r>
            <a:r>
              <a:rPr lang="en-US" altLang="sv-SE" dirty="0" smtClean="0"/>
              <a:t>communication.”</a:t>
            </a:r>
            <a:endParaRPr lang="en-US" altLang="sv-SE" dirty="0"/>
          </a:p>
          <a:p>
            <a:pPr marL="0" indent="0">
              <a:buNone/>
            </a:pPr>
            <a:r>
              <a:rPr lang="sv-SE" sz="1800" dirty="0"/>
              <a:t>Session 6:  	</a:t>
            </a:r>
            <a:r>
              <a:rPr lang="en-US" dirty="0"/>
              <a:t>Dealing with emotions and how to improve family </a:t>
            </a:r>
            <a:r>
              <a:rPr lang="sv-SE" dirty="0"/>
              <a:t>relationships</a:t>
            </a:r>
            <a:endParaRPr lang="sv-SE" sz="1800" dirty="0"/>
          </a:p>
          <a:p>
            <a:pPr marL="0" indent="0">
              <a:buNone/>
            </a:pPr>
            <a:r>
              <a:rPr lang="sv-SE" sz="1800" dirty="0"/>
              <a:t>Session 7:  	</a:t>
            </a:r>
            <a:r>
              <a:rPr lang="sv-SE" dirty="0" err="1"/>
              <a:t>Safety</a:t>
            </a:r>
            <a:r>
              <a:rPr lang="sv-SE" dirty="0"/>
              <a:t> plan</a:t>
            </a:r>
          </a:p>
          <a:p>
            <a:pPr marL="0" indent="0">
              <a:buNone/>
            </a:pPr>
            <a:r>
              <a:rPr lang="sv-SE" altLang="sv-SE" sz="1800" dirty="0"/>
              <a:t>Session 8: 	</a:t>
            </a:r>
            <a:r>
              <a:rPr lang="sv-SE" altLang="sv-SE" dirty="0" err="1"/>
              <a:t>Summarising</a:t>
            </a:r>
            <a:r>
              <a:rPr lang="sv-SE" altLang="sv-SE" dirty="0"/>
              <a:t> and </a:t>
            </a:r>
            <a:r>
              <a:rPr lang="sv-SE" altLang="sv-SE" dirty="0" err="1"/>
              <a:t>closing</a:t>
            </a:r>
            <a:r>
              <a:rPr lang="sv-SE" altLang="sv-SE" dirty="0"/>
              <a:t> </a:t>
            </a:r>
            <a:endParaRPr lang="sv-SE" altLang="sv-SE" sz="1800" dirty="0"/>
          </a:p>
          <a:p>
            <a:pPr marL="0" indent="0">
              <a:buNone/>
            </a:pPr>
            <a:endParaRPr lang="en-US" altLang="sv-SE" dirty="0"/>
          </a:p>
          <a:p>
            <a:pPr marL="0" indent="0">
              <a:buNone/>
            </a:pPr>
            <a:r>
              <a:rPr lang="en-US" altLang="sv-SE" dirty="0"/>
              <a:t>Two </a:t>
            </a:r>
            <a:r>
              <a:rPr lang="en-US" altLang="sv-SE" dirty="0" smtClean="0"/>
              <a:t>follow-up </a:t>
            </a:r>
            <a:r>
              <a:rPr lang="en-US" altLang="sv-SE" dirty="0"/>
              <a:t>meetings: 6 weeks and 3 months after completion</a:t>
            </a:r>
            <a:endParaRPr lang="sv-SE" altLang="sv-SE" sz="1800" dirty="0"/>
          </a:p>
        </p:txBody>
      </p:sp>
    </p:spTree>
    <p:extLst>
      <p:ext uri="{BB962C8B-B14F-4D97-AF65-F5344CB8AC3E}">
        <p14:creationId xmlns:p14="http://schemas.microsoft.com/office/powerpoint/2010/main" val="100712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9416" y="908720"/>
            <a:ext cx="10801348" cy="785022"/>
          </a:xfrm>
        </p:spPr>
        <p:txBody>
          <a:bodyPr/>
          <a:lstStyle/>
          <a:p>
            <a:pPr algn="ctr" eaLnBrk="1" hangingPunct="1"/>
            <a:r>
              <a:rPr lang="sv-SE" altLang="sv-SE" dirty="0" err="1"/>
              <a:t>How</a:t>
            </a:r>
            <a:r>
              <a:rPr lang="sv-SE" altLang="sv-SE" dirty="0"/>
              <a:t> the sessions </a:t>
            </a:r>
            <a:r>
              <a:rPr lang="sv-SE" altLang="sv-SE" dirty="0" err="1"/>
              <a:t>work</a:t>
            </a:r>
            <a:endParaRPr lang="sv-SE" altLang="sv-SE" dirty="0"/>
          </a:p>
        </p:txBody>
      </p:sp>
      <p:sp>
        <p:nvSpPr>
          <p:cNvPr id="11267" name="Rectangle 3"/>
          <p:cNvSpPr>
            <a:spLocks noGrp="1" noChangeArrowheads="1"/>
          </p:cNvSpPr>
          <p:nvPr>
            <p:ph type="body" idx="1"/>
          </p:nvPr>
        </p:nvSpPr>
        <p:spPr>
          <a:xfrm>
            <a:off x="1127448" y="2060848"/>
            <a:ext cx="10452663" cy="3745086"/>
          </a:xfrm>
        </p:spPr>
        <p:txBody>
          <a:bodyPr>
            <a:normAutofit/>
          </a:bodyPr>
          <a:lstStyle/>
          <a:p>
            <a:pPr>
              <a:lnSpc>
                <a:spcPct val="90000"/>
              </a:lnSpc>
              <a:buFont typeface="Wingdings" panose="05000000000000000000" pitchFamily="2" charset="2"/>
              <a:buChar char="q"/>
            </a:pPr>
            <a:r>
              <a:rPr lang="sv-SE" altLang="sv-SE" dirty="0"/>
              <a:t>The Bear </a:t>
            </a:r>
            <a:r>
              <a:rPr lang="sv-SE" altLang="sv-SE" dirty="0" err="1"/>
              <a:t>cards</a:t>
            </a:r>
            <a:r>
              <a:rPr lang="sv-SE" altLang="sv-SE" dirty="0"/>
              <a:t>: </a:t>
            </a:r>
            <a:r>
              <a:rPr lang="en-US" altLang="sv-SE" dirty="0"/>
              <a:t>“</a:t>
            </a:r>
            <a:r>
              <a:rPr lang="en-US" dirty="0"/>
              <a:t>How do you feel today?”" </a:t>
            </a:r>
          </a:p>
          <a:p>
            <a:pPr>
              <a:lnSpc>
                <a:spcPct val="90000"/>
              </a:lnSpc>
              <a:buFont typeface="Wingdings" panose="05000000000000000000" pitchFamily="2" charset="2"/>
              <a:buChar char="q"/>
            </a:pPr>
            <a:r>
              <a:rPr lang="en-US" dirty="0"/>
              <a:t>Highlights and lowlights since last session</a:t>
            </a:r>
          </a:p>
          <a:p>
            <a:pPr>
              <a:lnSpc>
                <a:spcPct val="90000"/>
              </a:lnSpc>
              <a:buFont typeface="Wingdings" panose="05000000000000000000" pitchFamily="2" charset="2"/>
              <a:buChar char="q"/>
            </a:pPr>
            <a:r>
              <a:rPr lang="en-US" dirty="0" smtClean="0"/>
              <a:t>The theme </a:t>
            </a:r>
            <a:r>
              <a:rPr lang="en-US" dirty="0"/>
              <a:t>of the day</a:t>
            </a:r>
            <a:r>
              <a:rPr lang="sv-SE" altLang="sv-SE" dirty="0"/>
              <a:t>.  </a:t>
            </a:r>
          </a:p>
          <a:p>
            <a:pPr lvl="1">
              <a:lnSpc>
                <a:spcPct val="90000"/>
              </a:lnSpc>
              <a:buFont typeface="Wingdings" panose="05000000000000000000" pitchFamily="2" charset="2"/>
              <a:buChar char="ü"/>
            </a:pPr>
            <a:r>
              <a:rPr lang="en-US" dirty="0"/>
              <a:t>Short lecture</a:t>
            </a:r>
            <a:r>
              <a:rPr lang="sv-SE" altLang="sv-SE" dirty="0"/>
              <a:t> </a:t>
            </a:r>
          </a:p>
          <a:p>
            <a:pPr lvl="1">
              <a:lnSpc>
                <a:spcPct val="90000"/>
              </a:lnSpc>
              <a:buFont typeface="Wingdings" panose="05000000000000000000" pitchFamily="2" charset="2"/>
              <a:buChar char="ü"/>
            </a:pPr>
            <a:r>
              <a:rPr lang="en-US" dirty="0"/>
              <a:t>Discussion</a:t>
            </a:r>
            <a:endParaRPr lang="sv-SE" altLang="sv-SE" dirty="0"/>
          </a:p>
          <a:p>
            <a:pPr>
              <a:lnSpc>
                <a:spcPct val="90000"/>
              </a:lnSpc>
              <a:buFont typeface="Wingdings" panose="05000000000000000000" pitchFamily="2" charset="2"/>
              <a:buChar char="q"/>
            </a:pPr>
            <a:r>
              <a:rPr lang="en-US" dirty="0"/>
              <a:t>Exercise, e.g. drawing a picture:</a:t>
            </a:r>
          </a:p>
          <a:p>
            <a:pPr lvl="1">
              <a:lnSpc>
                <a:spcPct val="90000"/>
              </a:lnSpc>
              <a:buFont typeface="Wingdings" panose="05000000000000000000" pitchFamily="2" charset="2"/>
              <a:buChar char="ü"/>
            </a:pPr>
            <a:r>
              <a:rPr lang="en-US" dirty="0"/>
              <a:t> How I feel when mum/dad drinks</a:t>
            </a:r>
            <a:endParaRPr lang="sv-SE" altLang="sv-SE" dirty="0"/>
          </a:p>
          <a:p>
            <a:pPr>
              <a:lnSpc>
                <a:spcPct val="90000"/>
              </a:lnSpc>
              <a:buFont typeface="Wingdings" panose="05000000000000000000" pitchFamily="2" charset="2"/>
              <a:buChar char="q"/>
            </a:pPr>
            <a:r>
              <a:rPr lang="en-US" dirty="0"/>
              <a:t>Homework assignment (e.g. an activity that reinforces sober </a:t>
            </a:r>
            <a:r>
              <a:rPr lang="en-US" dirty="0" err="1"/>
              <a:t>behaviour</a:t>
            </a:r>
            <a:r>
              <a:rPr lang="en-US" dirty="0"/>
              <a:t> and contributes to good social interaction)</a:t>
            </a:r>
          </a:p>
          <a:p>
            <a:pPr>
              <a:lnSpc>
                <a:spcPct val="90000"/>
              </a:lnSpc>
              <a:buFont typeface="Wingdings" panose="05000000000000000000" pitchFamily="2" charset="2"/>
              <a:buChar char="q"/>
            </a:pPr>
            <a:r>
              <a:rPr lang="sv-SE" altLang="sv-SE" dirty="0"/>
              <a:t>The Bear </a:t>
            </a:r>
            <a:r>
              <a:rPr lang="sv-SE" altLang="sv-SE" dirty="0" err="1"/>
              <a:t>cards</a:t>
            </a:r>
            <a:r>
              <a:rPr lang="sv-SE" altLang="sv-SE" dirty="0"/>
              <a:t>: ”</a:t>
            </a:r>
            <a:r>
              <a:rPr lang="en-US" dirty="0"/>
              <a:t>With which feeling do you leave the session?”</a:t>
            </a:r>
            <a:endParaRPr lang="sv-SE" dirty="0"/>
          </a:p>
          <a:p>
            <a:pPr>
              <a:lnSpc>
                <a:spcPct val="90000"/>
              </a:lnSpc>
              <a:buFont typeface="Wingdings" panose="05000000000000000000" pitchFamily="2" charset="2"/>
              <a:buChar char="q"/>
            </a:pPr>
            <a:endParaRPr lang="sv-SE" altLang="sv-SE" dirty="0"/>
          </a:p>
          <a:p>
            <a:pPr lvl="1" eaLnBrk="1" hangingPunct="1">
              <a:lnSpc>
                <a:spcPct val="90000"/>
              </a:lnSpc>
              <a:buClr>
                <a:schemeClr val="accent1"/>
              </a:buClr>
              <a:buFont typeface="Wingdings" panose="05000000000000000000" pitchFamily="2" charset="2"/>
              <a:buChar char="q"/>
            </a:pPr>
            <a:endParaRPr lang="sv-SE" altLang="sv-SE" sz="1800" dirty="0"/>
          </a:p>
        </p:txBody>
      </p:sp>
    </p:spTree>
    <p:extLst>
      <p:ext uri="{BB962C8B-B14F-4D97-AF65-F5344CB8AC3E}">
        <p14:creationId xmlns:p14="http://schemas.microsoft.com/office/powerpoint/2010/main" val="3969298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t>Theoretical framework</a:t>
            </a:r>
            <a:br>
              <a:rPr lang="en-US" dirty="0"/>
            </a:br>
            <a:r>
              <a:rPr lang="en-US" dirty="0"/>
              <a:t>- </a:t>
            </a:r>
            <a:r>
              <a:rPr lang="en-US" sz="2700" dirty="0"/>
              <a:t>childhood sociological perspective </a:t>
            </a:r>
            <a:r>
              <a:rPr lang="en-US" dirty="0"/>
              <a:t/>
            </a:r>
            <a:br>
              <a:rPr lang="en-US" dirty="0"/>
            </a:br>
            <a:endParaRPr lang="sv-SE" dirty="0"/>
          </a:p>
        </p:txBody>
      </p:sp>
      <p:sp>
        <p:nvSpPr>
          <p:cNvPr id="3" name="Platshållare för innehåll 2"/>
          <p:cNvSpPr>
            <a:spLocks noGrp="1"/>
          </p:cNvSpPr>
          <p:nvPr>
            <p:ph idx="1"/>
          </p:nvPr>
        </p:nvSpPr>
        <p:spPr/>
        <p:txBody>
          <a:bodyPr>
            <a:normAutofit/>
          </a:bodyPr>
          <a:lstStyle/>
          <a:p>
            <a:pPr marL="0" indent="0">
              <a:buNone/>
            </a:pPr>
            <a:r>
              <a:rPr lang="en-US" sz="2400" dirty="0"/>
              <a:t>The program is based on assumptions that:</a:t>
            </a:r>
          </a:p>
          <a:p>
            <a:r>
              <a:rPr lang="en-US" dirty="0"/>
              <a:t>Children are capable of meaning-making and competent in constructing their lives,</a:t>
            </a:r>
          </a:p>
          <a:p>
            <a:r>
              <a:rPr lang="en-US" dirty="0"/>
              <a:t>Children's agency affects not only children's own lives but also their environment, society, social relationships and cultures,</a:t>
            </a:r>
          </a:p>
          <a:p>
            <a:r>
              <a:rPr lang="en-US" dirty="0"/>
              <a:t>Children as actors and agents are developed through participation,</a:t>
            </a:r>
          </a:p>
          <a:p>
            <a:r>
              <a:rPr lang="en-US" dirty="0"/>
              <a:t>Child participation is a social right </a:t>
            </a:r>
            <a:r>
              <a:rPr lang="en-US" dirty="0" smtClean="0"/>
              <a:t>by </a:t>
            </a:r>
            <a:r>
              <a:rPr lang="en-US" dirty="0"/>
              <a:t>Article 12 of the Convention on the Rights of the Child,</a:t>
            </a:r>
          </a:p>
          <a:p>
            <a:r>
              <a:rPr lang="en-US" dirty="0"/>
              <a:t>Participation promotes children's health - it becomes more comprehensible, meaningful, and manageable and increases the sense of coherence.</a:t>
            </a:r>
          </a:p>
          <a:p>
            <a:endParaRPr lang="sv-SE" dirty="0"/>
          </a:p>
        </p:txBody>
      </p:sp>
    </p:spTree>
    <p:extLst>
      <p:ext uri="{BB962C8B-B14F-4D97-AF65-F5344CB8AC3E}">
        <p14:creationId xmlns:p14="http://schemas.microsoft.com/office/powerpoint/2010/main" val="112808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err="1"/>
              <a:t>Results</a:t>
            </a:r>
            <a:r>
              <a:rPr lang="sv-SE" dirty="0"/>
              <a:t> from </a:t>
            </a:r>
            <a:r>
              <a:rPr lang="sv-SE" dirty="0" err="1"/>
              <a:t>two</a:t>
            </a:r>
            <a:r>
              <a:rPr lang="sv-SE" dirty="0"/>
              <a:t> studies</a:t>
            </a:r>
          </a:p>
        </p:txBody>
      </p:sp>
      <p:sp>
        <p:nvSpPr>
          <p:cNvPr id="3" name="Platshållare för innehåll 2"/>
          <p:cNvSpPr>
            <a:spLocks noGrp="1"/>
          </p:cNvSpPr>
          <p:nvPr>
            <p:ph idx="1"/>
          </p:nvPr>
        </p:nvSpPr>
        <p:spPr/>
        <p:txBody>
          <a:bodyPr/>
          <a:lstStyle/>
          <a:p>
            <a:r>
              <a:rPr lang="sv-SE" dirty="0"/>
              <a:t>An </a:t>
            </a:r>
            <a:r>
              <a:rPr lang="sv-SE" dirty="0" err="1"/>
              <a:t>outcome</a:t>
            </a:r>
            <a:r>
              <a:rPr lang="sv-SE" dirty="0"/>
              <a:t> </a:t>
            </a:r>
            <a:r>
              <a:rPr lang="sv-SE" dirty="0" err="1"/>
              <a:t>study</a:t>
            </a:r>
            <a:endParaRPr lang="sv-SE" dirty="0"/>
          </a:p>
          <a:p>
            <a:r>
              <a:rPr lang="sv-SE" dirty="0"/>
              <a:t>An </a:t>
            </a:r>
            <a:r>
              <a:rPr lang="sv-SE" dirty="0" err="1"/>
              <a:t>interview</a:t>
            </a:r>
            <a:r>
              <a:rPr lang="sv-SE" dirty="0"/>
              <a:t> </a:t>
            </a:r>
            <a:r>
              <a:rPr lang="sv-SE" dirty="0" err="1"/>
              <a:t>study</a:t>
            </a:r>
            <a:r>
              <a:rPr lang="sv-SE" dirty="0"/>
              <a:t> </a:t>
            </a:r>
            <a:r>
              <a:rPr lang="sv-SE" dirty="0" err="1"/>
              <a:t>with</a:t>
            </a:r>
            <a:r>
              <a:rPr lang="sv-SE" dirty="0"/>
              <a:t> </a:t>
            </a:r>
            <a:r>
              <a:rPr lang="sv-SE" dirty="0" err="1"/>
              <a:t>children</a:t>
            </a:r>
            <a:endParaRPr lang="sv-SE" dirty="0"/>
          </a:p>
          <a:p>
            <a:endParaRPr lang="sv-SE" dirty="0"/>
          </a:p>
        </p:txBody>
      </p:sp>
    </p:spTree>
    <p:extLst>
      <p:ext uri="{BB962C8B-B14F-4D97-AF65-F5344CB8AC3E}">
        <p14:creationId xmlns:p14="http://schemas.microsoft.com/office/powerpoint/2010/main" val="2570828713"/>
      </p:ext>
    </p:extLst>
  </p:cSld>
  <p:clrMapOvr>
    <a:masterClrMapping/>
  </p:clrMapOvr>
</p:sld>
</file>

<file path=ppt/theme/theme1.xml><?xml version="1.0" encoding="utf-8"?>
<a:theme xmlns:a="http://schemas.openxmlformats.org/drawingml/2006/main" name="Fasett">
  <a:themeElements>
    <a:clrScheme name="Faset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4399</TotalTime>
  <Words>1819</Words>
  <Application>Microsoft Office PowerPoint</Application>
  <PresentationFormat>Bredbild</PresentationFormat>
  <Paragraphs>291</Paragraphs>
  <Slides>33</Slides>
  <Notes>30</Notes>
  <HiddenSlides>2</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33</vt:i4>
      </vt:variant>
    </vt:vector>
  </HeadingPairs>
  <TitlesOfParts>
    <vt:vector size="42" baseType="lpstr">
      <vt:lpstr>ＭＳ Ｐゴシック</vt:lpstr>
      <vt:lpstr>Arial</vt:lpstr>
      <vt:lpstr>Calibri</vt:lpstr>
      <vt:lpstr>Myriad Pro</vt:lpstr>
      <vt:lpstr>Times New Roman</vt:lpstr>
      <vt:lpstr>Trebuchet MS</vt:lpstr>
      <vt:lpstr>Wingdings</vt:lpstr>
      <vt:lpstr>Wingdings 3</vt:lpstr>
      <vt:lpstr>Fasett</vt:lpstr>
      <vt:lpstr>Me &amp; My Family  – a family intervention</vt:lpstr>
      <vt:lpstr>Me &amp; my family - a family intervention and cross-sectional approach</vt:lpstr>
      <vt:lpstr>The aim and overall objectives of the intervention</vt:lpstr>
      <vt:lpstr>Target group</vt:lpstr>
      <vt:lpstr>Guiding principles</vt:lpstr>
      <vt:lpstr>5 themes in 8 sessions</vt:lpstr>
      <vt:lpstr>How the sessions work</vt:lpstr>
      <vt:lpstr>Theoretical framework - childhood sociological perspective  </vt:lpstr>
      <vt:lpstr>Results from two studies</vt:lpstr>
      <vt:lpstr>The outcome study</vt:lpstr>
      <vt:lpstr>Study design</vt:lpstr>
      <vt:lpstr>Questionnaires used in the outcome study</vt:lpstr>
      <vt:lpstr>Statistical analysis</vt:lpstr>
      <vt:lpstr>Participants characteristics</vt:lpstr>
      <vt:lpstr>Outcomes family climate (Bold letters indicate significant outcomes) Closeness</vt:lpstr>
      <vt:lpstr>Outcomes family climate (Bold letters indicate significant outcomes) Distance</vt:lpstr>
      <vt:lpstr>Outcomes family climate (Bold letters indicate significant outcomes) Spontaneity</vt:lpstr>
      <vt:lpstr>Outcomes family climate (Bold letters indicate significant outcomes) Chaos</vt:lpstr>
      <vt:lpstr>Strenghts and difficulties SDQ Children (Bold letters indicate significant outcomes) </vt:lpstr>
      <vt:lpstr>HADS, AUDIT, DUDIT Parents (Bold letters indicate significant outcomes) </vt:lpstr>
      <vt:lpstr>Outcomes summary (significant outcomes)</vt:lpstr>
      <vt:lpstr>Interview study  </vt:lpstr>
      <vt:lpstr>Method</vt:lpstr>
      <vt:lpstr>Results</vt:lpstr>
      <vt:lpstr>”Scary talk”  </vt:lpstr>
      <vt:lpstr>Process “learn to know family members”</vt:lpstr>
      <vt:lpstr>Process “Feelings of relief”</vt:lpstr>
      <vt:lpstr>Helpful incentives</vt:lpstr>
      <vt:lpstr>Discussion</vt:lpstr>
      <vt:lpstr>PowerPoint-presentation</vt:lpstr>
      <vt:lpstr>Questions?</vt:lpstr>
      <vt:lpstr>Published articles</vt:lpstr>
      <vt:lpstr>Thanks! </vt:lpstr>
    </vt:vector>
  </TitlesOfParts>
  <Company>Region Gävleborg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Jag &amp; min familj</dc:title>
  <dc:creator>Lyrberg Ann - FORSHM - FoU Välfärd</dc:creator>
  <cp:lastModifiedBy>Lyrberg Ann - FORSHM - FoU Välfärd</cp:lastModifiedBy>
  <cp:revision>185</cp:revision>
  <cp:lastPrinted>2023-06-09T14:36:13Z</cp:lastPrinted>
  <dcterms:created xsi:type="dcterms:W3CDTF">2020-10-14T09:37:22Z</dcterms:created>
  <dcterms:modified xsi:type="dcterms:W3CDTF">2024-01-16T12:42:18Z</dcterms:modified>
  <cp:contentStatus>Slutgiltig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MarkAsFinal">
    <vt:bool>true</vt:bool>
  </property>
  <property fmtid="{D5CDD505-2E9C-101B-9397-08002B2CF9AE}" pid="4" name="_AdHocReviewCycleID">
    <vt:i4>1391990598</vt:i4>
  </property>
  <property fmtid="{D5CDD505-2E9C-101B-9397-08002B2CF9AE}" pid="5" name="_EmailSubject">
    <vt:lpwstr>PPT 18th January AFINet Webinar</vt:lpwstr>
  </property>
  <property fmtid="{D5CDD505-2E9C-101B-9397-08002B2CF9AE}" pid="6" name="_AuthorEmail">
    <vt:lpwstr>ann.lyrberg@regiongavleborg.se</vt:lpwstr>
  </property>
  <property fmtid="{D5CDD505-2E9C-101B-9397-08002B2CF9AE}" pid="7" name="_AuthorEmailDisplayName">
    <vt:lpwstr>Lyrberg Ann - FORSHM - FoU Välfärd</vt:lpwstr>
  </property>
</Properties>
</file>