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omments/modernComment_1B7_50D3C9F7.xml" ContentType="application/vnd.ms-powerpoint.comments+xml"/>
  <Override PartName="/ppt/notesSlides/notesSlide32.xml" ContentType="application/vnd.openxmlformats-officedocument.presentationml.notesSlide+xml"/>
  <Override PartName="/ppt/comments/modernComment_1C1_C6E466F6.xml" ContentType="application/vnd.ms-powerpoint.comments+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9"/>
  </p:notesMasterIdLst>
  <p:sldIdLst>
    <p:sldId id="260" r:id="rId5"/>
    <p:sldId id="393" r:id="rId6"/>
    <p:sldId id="369" r:id="rId7"/>
    <p:sldId id="399" r:id="rId8"/>
    <p:sldId id="366" r:id="rId9"/>
    <p:sldId id="368" r:id="rId10"/>
    <p:sldId id="416" r:id="rId11"/>
    <p:sldId id="370" r:id="rId12"/>
    <p:sldId id="417" r:id="rId13"/>
    <p:sldId id="418" r:id="rId14"/>
    <p:sldId id="419" r:id="rId15"/>
    <p:sldId id="420" r:id="rId16"/>
    <p:sldId id="421" r:id="rId17"/>
    <p:sldId id="422" r:id="rId18"/>
    <p:sldId id="410" r:id="rId19"/>
    <p:sldId id="438" r:id="rId20"/>
    <p:sldId id="437" r:id="rId21"/>
    <p:sldId id="436" r:id="rId22"/>
    <p:sldId id="435" r:id="rId23"/>
    <p:sldId id="434" r:id="rId24"/>
    <p:sldId id="433" r:id="rId25"/>
    <p:sldId id="432" r:id="rId26"/>
    <p:sldId id="431" r:id="rId27"/>
    <p:sldId id="430" r:id="rId28"/>
    <p:sldId id="429" r:id="rId29"/>
    <p:sldId id="428" r:id="rId30"/>
    <p:sldId id="427" r:id="rId31"/>
    <p:sldId id="426" r:id="rId32"/>
    <p:sldId id="425" r:id="rId33"/>
    <p:sldId id="424" r:id="rId34"/>
    <p:sldId id="423" r:id="rId35"/>
    <p:sldId id="412" r:id="rId36"/>
    <p:sldId id="439" r:id="rId37"/>
    <p:sldId id="449" r:id="rId38"/>
    <p:sldId id="448" r:id="rId39"/>
    <p:sldId id="447" r:id="rId40"/>
    <p:sldId id="446" r:id="rId41"/>
    <p:sldId id="445" r:id="rId42"/>
    <p:sldId id="444" r:id="rId43"/>
    <p:sldId id="443" r:id="rId44"/>
    <p:sldId id="442" r:id="rId45"/>
    <p:sldId id="441" r:id="rId46"/>
    <p:sldId id="406" r:id="rId47"/>
    <p:sldId id="415" r:id="rId4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24810D-B70A-2FAB-52C4-C62535534BFA}" name="Hannah Carver" initials="HC" userId="S::hc22@stir.ac.uk::63c74532-29ee-4957-9310-10892a6e34c7" providerId="AD"/>
  <p188:author id="{C84EA313-B1CE-F9E0-8C4B-9322EEC601C9}" name="Anne Whittaker" initials="AW" userId="S::aw80@stir.ac.uk::95b52dc9-1d30-4e81-8496-9aaaff6e7559" providerId="AD"/>
  <p188:author id="{AAD45C21-2608-9899-4CB4-2BDBA6ECF9D7}" name="Emma Beecham" initials="EB" userId="S::k2362904@kcl.ac.uk::13325860-2d70-4d04-b55f-bc89a388eca9" providerId="AD"/>
  <p188:author id="{68CB9857-ED73-821C-66C8-7CAE7F7A65C5}" name="Judith Warburton" initials="JW" userId="S::jmw7@stir.ac.uk::fa97304c-3ad6-4942-89cb-eb2c0efadb1e" providerId="AD"/>
  <p188:author id="{89E6A674-7650-7EB0-ADDD-92D9384BD1D5}" name="Polly Radcliffe" initials="PR" userId="S::k1346535@kcl.ac.uk::dcf9aaa3-863e-43bd-a977-d893cd2df312" providerId="AD"/>
  <p188:author id="{A9310288-4488-569F-BEA5-9A9F1466841B}" name="carol-ann.getty" initials="ca" userId="S::carol-ann.getty_kcl.ac.uk#ext#@stir.onmicrosoft.com::5f59c580-026d-4f69-8bb6-db2b52d1b8cf" providerId="AD"/>
  <p188:author id="{8C1A1B92-6185-8EC4-E08F-39E53135ABDF}" name="Radcliffe, Polly" initials="RP" userId="S::polly.radcliffe_kcl.ac.uk#ext#@stir.onmicrosoft.com::def2979b-09c5-4106-bfb8-34c680e32e53" providerId="AD"/>
  <p188:author id="{C31216AE-95DF-0334-A66B-47D346A7B1DE}" name="emma.beecham@kcl.ac.uk" initials="em" userId="S::emma.beecham_kcl.ac.uk#ext#@stir.onmicrosoft.com::0ad410b5-529e-476d-8952-02cbe32092e9" providerId="AD"/>
  <p188:author id="{572B92EB-B6AC-353E-DB19-061330857BA0}" name="Carol-Ann Getty" initials="CG" userId="S::k1643745@kcl.ac.uk::64b4a261-5957-4ed3-963b-031bd8619e5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065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34E724-6CDE-4756-AD2E-D7F89D70D048}" v="2" dt="2023-06-16T10:03:18.1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76518" autoAdjust="0"/>
  </p:normalViewPr>
  <p:slideViewPr>
    <p:cSldViewPr snapToGrid="0">
      <p:cViewPr varScale="1">
        <p:scale>
          <a:sx n="71" d="100"/>
          <a:sy n="71" d="100"/>
        </p:scale>
        <p:origin x="687" y="45"/>
      </p:cViewPr>
      <p:guideLst>
        <p:guide orient="horz" pos="2160"/>
        <p:guide pos="3840"/>
      </p:guideLst>
    </p:cSldViewPr>
  </p:slideViewPr>
  <p:outlineViewPr>
    <p:cViewPr>
      <p:scale>
        <a:sx n="33" d="100"/>
        <a:sy n="33" d="100"/>
      </p:scale>
      <p:origin x="0" y="-15016"/>
    </p:cViewPr>
  </p:outlineViewPr>
  <p:notesTextViewPr>
    <p:cViewPr>
      <p:scale>
        <a:sx n="1" d="1"/>
        <a:sy n="1" d="1"/>
      </p:scale>
      <p:origin x="0" y="0"/>
    </p:cViewPr>
  </p:notesTextViewPr>
  <p:notesViewPr>
    <p:cSldViewPr snapToGrid="0">
      <p:cViewPr varScale="1">
        <p:scale>
          <a:sx n="47" d="100"/>
          <a:sy n="47" d="100"/>
        </p:scale>
        <p:origin x="2792" y="4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amen, D.M. van (Dorine)" userId="ff86b847-99bd-4a70-a150-ca8fbfd8a8d1" providerId="ADAL" clId="{5534E724-6CDE-4756-AD2E-D7F89D70D048}"/>
    <pc:docChg chg="modSld">
      <pc:chgData name="Namen, D.M. van (Dorine)" userId="ff86b847-99bd-4a70-a150-ca8fbfd8a8d1" providerId="ADAL" clId="{5534E724-6CDE-4756-AD2E-D7F89D70D048}" dt="2023-06-16T10:03:18.179" v="1"/>
      <pc:docMkLst>
        <pc:docMk/>
      </pc:docMkLst>
      <pc:sldChg chg="modTransition">
        <pc:chgData name="Namen, D.M. van (Dorine)" userId="ff86b847-99bd-4a70-a150-ca8fbfd8a8d1" providerId="ADAL" clId="{5534E724-6CDE-4756-AD2E-D7F89D70D048}" dt="2023-06-16T10:03:10.212" v="0"/>
        <pc:sldMkLst>
          <pc:docMk/>
          <pc:sldMk cId="3188472358" sldId="368"/>
        </pc:sldMkLst>
      </pc:sldChg>
      <pc:sldChg chg="modTransition">
        <pc:chgData name="Namen, D.M. van (Dorine)" userId="ff86b847-99bd-4a70-a150-ca8fbfd8a8d1" providerId="ADAL" clId="{5534E724-6CDE-4756-AD2E-D7F89D70D048}" dt="2023-06-16T10:03:18.179" v="1"/>
        <pc:sldMkLst>
          <pc:docMk/>
          <pc:sldMk cId="1078775493" sldId="419"/>
        </pc:sldMkLst>
      </pc:sldChg>
    </pc:docChg>
  </pc:docChgLst>
</pc:chgInfo>
</file>

<file path=ppt/comments/modernComment_1B7_50D3C9F7.xml><?xml version="1.0" encoding="utf-8"?>
<p188:cmLst xmlns:a="http://schemas.openxmlformats.org/drawingml/2006/main" xmlns:r="http://schemas.openxmlformats.org/officeDocument/2006/relationships" xmlns:p188="http://schemas.microsoft.com/office/powerpoint/2018/8/main">
  <p188:cm id="{BF953E13-9F05-4780-930A-83735044C3A3}" authorId="{C84EA313-B1CE-F9E0-8C4B-9322EEC601C9}" status="resolved" created="2023-06-09T12:00:17.008" complete="100000">
    <ac:txMkLst xmlns:ac="http://schemas.microsoft.com/office/drawing/2013/main/command">
      <pc:docMk xmlns:pc="http://schemas.microsoft.com/office/powerpoint/2013/main/command"/>
      <pc:sldMk xmlns:pc="http://schemas.microsoft.com/office/powerpoint/2013/main/command" cId="1356057079" sldId="439"/>
      <ac:spMk id="17" creationId="{CBA9D476-D0C4-A20D-2563-0A3406178357}"/>
      <ac:txMk cp="9" len="53">
        <ac:context len="556" hash="3371832457"/>
      </ac:txMk>
    </ac:txMkLst>
    <p188:pos x="1043353" y="996461"/>
    <p188:txBody>
      <a:bodyPr/>
      <a:lstStyle/>
      <a:p>
        <a:r>
          <a:rPr lang="en-GB"/>
          <a:t>not clear to me what these titles refer to - is they are titles of policy documents then add citation year </a:t>
        </a:r>
      </a:p>
    </p188:txBody>
  </p188:cm>
  <p188:cm id="{D05EE0CB-A16F-4D9C-9121-697CA9D13A67}" authorId="{C84EA313-B1CE-F9E0-8C4B-9322EEC601C9}" status="resolved" created="2023-06-09T12:00:59.838" complete="100000">
    <ac:txMkLst xmlns:ac="http://schemas.microsoft.com/office/drawing/2013/main/command">
      <pc:docMk xmlns:pc="http://schemas.microsoft.com/office/powerpoint/2013/main/command"/>
      <pc:sldMk xmlns:pc="http://schemas.microsoft.com/office/powerpoint/2013/main/command" cId="1356057079" sldId="439"/>
      <ac:spMk id="17" creationId="{CBA9D476-D0C4-A20D-2563-0A3406178357}"/>
      <ac:txMk cp="290" len="264">
        <ac:context len="556" hash="3371832457"/>
      </ac:txMk>
    </ac:txMkLst>
    <p188:pos x="1922584" y="4513384"/>
    <p188:txBody>
      <a:bodyPr/>
      <a:lstStyle/>
      <a:p>
        <a:r>
          <a:rPr lang="en-GB"/>
          <a:t>presume these are quotes from policy docs, if so add page numbers</a:t>
        </a:r>
      </a:p>
    </p188:txBody>
  </p188:cm>
</p188:cmLst>
</file>

<file path=ppt/comments/modernComment_1C1_C6E466F6.xml><?xml version="1.0" encoding="utf-8"?>
<p188:cmLst xmlns:a="http://schemas.openxmlformats.org/drawingml/2006/main" xmlns:r="http://schemas.openxmlformats.org/officeDocument/2006/relationships" xmlns:p188="http://schemas.microsoft.com/office/powerpoint/2018/8/main">
  <p188:cm id="{F1A30812-DADA-4129-8FFA-567D7EB206B9}" authorId="{C84EA313-B1CE-F9E0-8C4B-9322EEC601C9}" created="2023-06-09T15:40:26.979">
    <ac:deMkLst xmlns:ac="http://schemas.microsoft.com/office/drawing/2013/main/command">
      <pc:docMk xmlns:pc="http://schemas.microsoft.com/office/powerpoint/2013/main/command"/>
      <pc:sldMk xmlns:pc="http://schemas.microsoft.com/office/powerpoint/2013/main/command" cId="2841870437" sldId="407"/>
      <ac:spMk id="25" creationId="{00000000-0000-0000-0000-000000000000}"/>
    </ac:deMkLst>
    <p188:replyLst>
      <p188:reply id="{BFAF370C-CF5E-426F-A2F3-C1E4627B19F9}" authorId="{68CB9857-ED73-821C-66C8-7CAE7F7A65C5}" created="2023-06-09T15:59:55.194">
        <p188:txBody>
          <a:bodyPr/>
          <a:lstStyle/>
          <a:p>
            <a:r>
              <a:rPr lang="en-US"/>
              <a:t>sorry, thought i had cut theses down?  will do it now!</a:t>
            </a:r>
          </a:p>
        </p188:txBody>
      </p188:reply>
    </p188:replyLst>
    <p188:txBody>
      <a:bodyPr/>
      <a:lstStyle/>
      <a:p>
        <a:r>
          <a:rPr lang="en-GB"/>
          <a:t>where is this quote from?</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5558" tIns="47779" rIns="95558" bIns="47779" rtlCol="0"/>
          <a:lstStyle>
            <a:lvl1pPr algn="l">
              <a:defRPr sz="13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5558" tIns="47779" rIns="95558" bIns="47779" rtlCol="0"/>
          <a:lstStyle>
            <a:lvl1pPr algn="r">
              <a:defRPr sz="1300"/>
            </a:lvl1pPr>
          </a:lstStyle>
          <a:p>
            <a:fld id="{51DA54DE-B91E-4712-AA02-7ECB2410EBDF}" type="datetimeFigureOut">
              <a:rPr lang="en-GB" smtClean="0"/>
              <a:pPr/>
              <a:t>16/06/2023</a:t>
            </a:fld>
            <a:endParaRPr lang="en-GB"/>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5558" tIns="47779" rIns="95558" bIns="47779"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5558" tIns="47779" rIns="95558" bIns="477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5"/>
            <a:ext cx="2945659" cy="498055"/>
          </a:xfrm>
          <a:prstGeom prst="rect">
            <a:avLst/>
          </a:prstGeom>
        </p:spPr>
        <p:txBody>
          <a:bodyPr vert="horz" lIns="95558" tIns="47779" rIns="95558" bIns="47779" rtlCol="0" anchor="b"/>
          <a:lstStyle>
            <a:lvl1pPr algn="l">
              <a:defRPr sz="1300"/>
            </a:lvl1pPr>
          </a:lstStyle>
          <a:p>
            <a:endParaRPr lang="en-GB"/>
          </a:p>
        </p:txBody>
      </p:sp>
      <p:sp>
        <p:nvSpPr>
          <p:cNvPr id="7" name="Slide Number Placeholder 6"/>
          <p:cNvSpPr>
            <a:spLocks noGrp="1"/>
          </p:cNvSpPr>
          <p:nvPr>
            <p:ph type="sldNum" sz="quarter" idx="5"/>
          </p:nvPr>
        </p:nvSpPr>
        <p:spPr>
          <a:xfrm>
            <a:off x="3850443" y="9428585"/>
            <a:ext cx="2945659" cy="498055"/>
          </a:xfrm>
          <a:prstGeom prst="rect">
            <a:avLst/>
          </a:prstGeom>
        </p:spPr>
        <p:txBody>
          <a:bodyPr vert="horz" lIns="95558" tIns="47779" rIns="95558" bIns="47779" rtlCol="0" anchor="b"/>
          <a:lstStyle>
            <a:lvl1pPr algn="r">
              <a:defRPr sz="1300"/>
            </a:lvl1pPr>
          </a:lstStyle>
          <a:p>
            <a:fld id="{BC794F2D-2175-4D49-BAE1-A2EF817009BD}" type="slidenum">
              <a:rPr lang="en-GB" smtClean="0"/>
              <a:pPr/>
              <a:t>‹#›</a:t>
            </a:fld>
            <a:endParaRPr lang="en-GB"/>
          </a:p>
        </p:txBody>
      </p:sp>
    </p:spTree>
    <p:extLst>
      <p:ext uri="{BB962C8B-B14F-4D97-AF65-F5344CB8AC3E}">
        <p14:creationId xmlns:p14="http://schemas.microsoft.com/office/powerpoint/2010/main" val="2843460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1a5eddb4f0f_0_138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1a5eddb4f0f_0_1386:notes"/>
          <p:cNvSpPr txBox="1">
            <a:spLocks noGrp="1"/>
          </p:cNvSpPr>
          <p:nvPr>
            <p:ph type="body" idx="1"/>
          </p:nvPr>
        </p:nvSpPr>
        <p:spPr>
          <a:xfrm>
            <a:off x="679768" y="4715153"/>
            <a:ext cx="5438140" cy="4466987"/>
          </a:xfrm>
          <a:prstGeom prst="rect">
            <a:avLst/>
          </a:prstGeom>
        </p:spPr>
        <p:txBody>
          <a:bodyPr spcFirstLastPara="1" wrap="square" lIns="95542" tIns="95542" rIns="95542" bIns="95542" anchor="t" anchorCtr="0">
            <a:noAutofit/>
          </a:bodyPr>
          <a:lstStyle/>
          <a:p>
            <a:endParaRPr sz="1300" dirty="0">
              <a:latin typeface="Google Sans Text"/>
              <a:ea typeface="Google Sans Text"/>
              <a:cs typeface="Google Sans Text"/>
              <a:sym typeface="Google Sans Tex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94F2D-2175-4D49-BAE1-A2EF817009BD}" type="slidenum">
              <a:rPr lang="en-GB" smtClean="0"/>
              <a:pPr/>
              <a:t>10</a:t>
            </a:fld>
            <a:endParaRPr lang="en-GB"/>
          </a:p>
        </p:txBody>
      </p:sp>
    </p:spTree>
    <p:extLst>
      <p:ext uri="{BB962C8B-B14F-4D97-AF65-F5344CB8AC3E}">
        <p14:creationId xmlns:p14="http://schemas.microsoft.com/office/powerpoint/2010/main" val="18127040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94F2D-2175-4D49-BAE1-A2EF817009BD}" type="slidenum">
              <a:rPr lang="en-GB" smtClean="0"/>
              <a:pPr/>
              <a:t>12</a:t>
            </a:fld>
            <a:endParaRPr lang="en-GB"/>
          </a:p>
        </p:txBody>
      </p:sp>
    </p:spTree>
    <p:extLst>
      <p:ext uri="{BB962C8B-B14F-4D97-AF65-F5344CB8AC3E}">
        <p14:creationId xmlns:p14="http://schemas.microsoft.com/office/powerpoint/2010/main" val="34543759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94F2D-2175-4D49-BAE1-A2EF817009BD}" type="slidenum">
              <a:rPr lang="en-GB" smtClean="0"/>
              <a:pPr/>
              <a:t>13</a:t>
            </a:fld>
            <a:endParaRPr lang="en-GB"/>
          </a:p>
        </p:txBody>
      </p:sp>
    </p:spTree>
    <p:extLst>
      <p:ext uri="{BB962C8B-B14F-4D97-AF65-F5344CB8AC3E}">
        <p14:creationId xmlns:p14="http://schemas.microsoft.com/office/powerpoint/2010/main" val="21188422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94F2D-2175-4D49-BAE1-A2EF817009BD}" type="slidenum">
              <a:rPr lang="en-GB" smtClean="0"/>
              <a:pPr/>
              <a:t>14</a:t>
            </a:fld>
            <a:endParaRPr lang="en-GB"/>
          </a:p>
        </p:txBody>
      </p:sp>
    </p:spTree>
    <p:extLst>
      <p:ext uri="{BB962C8B-B14F-4D97-AF65-F5344CB8AC3E}">
        <p14:creationId xmlns:p14="http://schemas.microsoft.com/office/powerpoint/2010/main" val="33311991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1a5eddb4f0f_0_138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1a5eddb4f0f_0_1386:notes"/>
          <p:cNvSpPr txBox="1">
            <a:spLocks noGrp="1"/>
          </p:cNvSpPr>
          <p:nvPr>
            <p:ph type="body" idx="1"/>
          </p:nvPr>
        </p:nvSpPr>
        <p:spPr>
          <a:xfrm>
            <a:off x="679768" y="4715153"/>
            <a:ext cx="5438140" cy="4466987"/>
          </a:xfrm>
          <a:prstGeom prst="rect">
            <a:avLst/>
          </a:prstGeom>
        </p:spPr>
        <p:txBody>
          <a:bodyPr spcFirstLastPara="1" wrap="square" lIns="95542" tIns="95542" rIns="95542" bIns="95542" anchor="t" anchorCtr="0">
            <a:noAutofit/>
          </a:bodyPr>
          <a:lstStyle/>
          <a:p>
            <a:endParaRPr sz="1300" dirty="0">
              <a:latin typeface="Google Sans Text"/>
              <a:ea typeface="Google Sans Text"/>
              <a:cs typeface="Google Sans Text"/>
              <a:sym typeface="Google Sans Text"/>
            </a:endParaRPr>
          </a:p>
        </p:txBody>
      </p:sp>
    </p:spTree>
    <p:extLst>
      <p:ext uri="{BB962C8B-B14F-4D97-AF65-F5344CB8AC3E}">
        <p14:creationId xmlns:p14="http://schemas.microsoft.com/office/powerpoint/2010/main" val="1818510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16</a:t>
            </a:fld>
            <a:endParaRPr lang="en-GB"/>
          </a:p>
        </p:txBody>
      </p:sp>
    </p:spTree>
    <p:extLst>
      <p:ext uri="{BB962C8B-B14F-4D97-AF65-F5344CB8AC3E}">
        <p14:creationId xmlns:p14="http://schemas.microsoft.com/office/powerpoint/2010/main" val="12008125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18</a:t>
            </a:fld>
            <a:endParaRPr lang="en-GB"/>
          </a:p>
        </p:txBody>
      </p:sp>
    </p:spTree>
    <p:extLst>
      <p:ext uri="{BB962C8B-B14F-4D97-AF65-F5344CB8AC3E}">
        <p14:creationId xmlns:p14="http://schemas.microsoft.com/office/powerpoint/2010/main" val="34269070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19</a:t>
            </a:fld>
            <a:endParaRPr lang="en-GB"/>
          </a:p>
        </p:txBody>
      </p:sp>
    </p:spTree>
    <p:extLst>
      <p:ext uri="{BB962C8B-B14F-4D97-AF65-F5344CB8AC3E}">
        <p14:creationId xmlns:p14="http://schemas.microsoft.com/office/powerpoint/2010/main" val="4012798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20</a:t>
            </a:fld>
            <a:endParaRPr lang="en-GB"/>
          </a:p>
        </p:txBody>
      </p:sp>
    </p:spTree>
    <p:extLst>
      <p:ext uri="{BB962C8B-B14F-4D97-AF65-F5344CB8AC3E}">
        <p14:creationId xmlns:p14="http://schemas.microsoft.com/office/powerpoint/2010/main" val="2216903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21</a:t>
            </a:fld>
            <a:endParaRPr lang="en-GB"/>
          </a:p>
        </p:txBody>
      </p:sp>
    </p:spTree>
    <p:extLst>
      <p:ext uri="{BB962C8B-B14F-4D97-AF65-F5344CB8AC3E}">
        <p14:creationId xmlns:p14="http://schemas.microsoft.com/office/powerpoint/2010/main" val="8789529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a:t>
            </a:fld>
            <a:endParaRPr lang="en-GB"/>
          </a:p>
        </p:txBody>
      </p:sp>
    </p:spTree>
    <p:extLst>
      <p:ext uri="{BB962C8B-B14F-4D97-AF65-F5344CB8AC3E}">
        <p14:creationId xmlns:p14="http://schemas.microsoft.com/office/powerpoint/2010/main" val="2932554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22</a:t>
            </a:fld>
            <a:endParaRPr lang="en-GB"/>
          </a:p>
        </p:txBody>
      </p:sp>
    </p:spTree>
    <p:extLst>
      <p:ext uri="{BB962C8B-B14F-4D97-AF65-F5344CB8AC3E}">
        <p14:creationId xmlns:p14="http://schemas.microsoft.com/office/powerpoint/2010/main" val="4139802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23</a:t>
            </a:fld>
            <a:endParaRPr lang="en-GB"/>
          </a:p>
        </p:txBody>
      </p:sp>
    </p:spTree>
    <p:extLst>
      <p:ext uri="{BB962C8B-B14F-4D97-AF65-F5344CB8AC3E}">
        <p14:creationId xmlns:p14="http://schemas.microsoft.com/office/powerpoint/2010/main" val="1591256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24</a:t>
            </a:fld>
            <a:endParaRPr lang="en-GB"/>
          </a:p>
        </p:txBody>
      </p:sp>
    </p:spTree>
    <p:extLst>
      <p:ext uri="{BB962C8B-B14F-4D97-AF65-F5344CB8AC3E}">
        <p14:creationId xmlns:p14="http://schemas.microsoft.com/office/powerpoint/2010/main" val="11912677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25</a:t>
            </a:fld>
            <a:endParaRPr lang="en-GB"/>
          </a:p>
        </p:txBody>
      </p:sp>
    </p:spTree>
    <p:extLst>
      <p:ext uri="{BB962C8B-B14F-4D97-AF65-F5344CB8AC3E}">
        <p14:creationId xmlns:p14="http://schemas.microsoft.com/office/powerpoint/2010/main" val="478254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26</a:t>
            </a:fld>
            <a:endParaRPr lang="en-GB"/>
          </a:p>
        </p:txBody>
      </p:sp>
    </p:spTree>
    <p:extLst>
      <p:ext uri="{BB962C8B-B14F-4D97-AF65-F5344CB8AC3E}">
        <p14:creationId xmlns:p14="http://schemas.microsoft.com/office/powerpoint/2010/main" val="156206372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27</a:t>
            </a:fld>
            <a:endParaRPr lang="en-GB"/>
          </a:p>
        </p:txBody>
      </p:sp>
    </p:spTree>
    <p:extLst>
      <p:ext uri="{BB962C8B-B14F-4D97-AF65-F5344CB8AC3E}">
        <p14:creationId xmlns:p14="http://schemas.microsoft.com/office/powerpoint/2010/main" val="21758390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28</a:t>
            </a:fld>
            <a:endParaRPr lang="en-GB"/>
          </a:p>
        </p:txBody>
      </p:sp>
    </p:spTree>
    <p:extLst>
      <p:ext uri="{BB962C8B-B14F-4D97-AF65-F5344CB8AC3E}">
        <p14:creationId xmlns:p14="http://schemas.microsoft.com/office/powerpoint/2010/main" val="4871088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29</a:t>
            </a:fld>
            <a:endParaRPr lang="en-GB"/>
          </a:p>
        </p:txBody>
      </p:sp>
    </p:spTree>
    <p:extLst>
      <p:ext uri="{BB962C8B-B14F-4D97-AF65-F5344CB8AC3E}">
        <p14:creationId xmlns:p14="http://schemas.microsoft.com/office/powerpoint/2010/main" val="9550905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30</a:t>
            </a:fld>
            <a:endParaRPr lang="en-GB"/>
          </a:p>
        </p:txBody>
      </p:sp>
    </p:spTree>
    <p:extLst>
      <p:ext uri="{BB962C8B-B14F-4D97-AF65-F5344CB8AC3E}">
        <p14:creationId xmlns:p14="http://schemas.microsoft.com/office/powerpoint/2010/main" val="40547049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31</a:t>
            </a:fld>
            <a:endParaRPr lang="en-GB"/>
          </a:p>
        </p:txBody>
      </p:sp>
    </p:spTree>
    <p:extLst>
      <p:ext uri="{BB962C8B-B14F-4D97-AF65-F5344CB8AC3E}">
        <p14:creationId xmlns:p14="http://schemas.microsoft.com/office/powerpoint/2010/main" val="32235714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5"/>
            <a:ext cx="5438140" cy="4368800"/>
          </a:xfrm>
        </p:spPr>
        <p:txBody>
          <a:bodyPr/>
          <a:lstStyle/>
          <a:p>
            <a:endParaRPr lang="en-GB" dirty="0"/>
          </a:p>
        </p:txBody>
      </p:sp>
      <p:sp>
        <p:nvSpPr>
          <p:cNvPr id="4" name="Slide Number Placeholder 3"/>
          <p:cNvSpPr>
            <a:spLocks noGrp="1"/>
          </p:cNvSpPr>
          <p:nvPr>
            <p:ph type="sldNum" sz="quarter" idx="5"/>
          </p:nvPr>
        </p:nvSpPr>
        <p:spPr/>
        <p:txBody>
          <a:bodyPr/>
          <a:lstStyle/>
          <a:p>
            <a:fld id="{BC794F2D-2175-4D49-BAE1-A2EF817009BD}" type="slidenum">
              <a:rPr lang="en-GB" smtClean="0"/>
              <a:pPr/>
              <a:t>3</a:t>
            </a:fld>
            <a:endParaRPr lang="en-GB"/>
          </a:p>
        </p:txBody>
      </p:sp>
    </p:spTree>
    <p:extLst>
      <p:ext uri="{BB962C8B-B14F-4D97-AF65-F5344CB8AC3E}">
        <p14:creationId xmlns:p14="http://schemas.microsoft.com/office/powerpoint/2010/main" val="17919202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1a5eddb4f0f_0_138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1a5eddb4f0f_0_1386:notes"/>
          <p:cNvSpPr txBox="1">
            <a:spLocks noGrp="1"/>
          </p:cNvSpPr>
          <p:nvPr>
            <p:ph type="body" idx="1"/>
          </p:nvPr>
        </p:nvSpPr>
        <p:spPr>
          <a:xfrm>
            <a:off x="679768" y="4715153"/>
            <a:ext cx="5438140" cy="4466987"/>
          </a:xfrm>
          <a:prstGeom prst="rect">
            <a:avLst/>
          </a:prstGeom>
        </p:spPr>
        <p:txBody>
          <a:bodyPr spcFirstLastPara="1" wrap="square" lIns="95542" tIns="95542" rIns="95542" bIns="95542" anchor="t" anchorCtr="0">
            <a:noAutofit/>
          </a:bodyPr>
          <a:lstStyle/>
          <a:p>
            <a:endParaRPr sz="1300" dirty="0">
              <a:latin typeface="Google Sans Text"/>
              <a:ea typeface="Google Sans Text"/>
              <a:cs typeface="Google Sans Text"/>
              <a:sym typeface="Google Sans Text"/>
            </a:endParaRPr>
          </a:p>
        </p:txBody>
      </p:sp>
    </p:spTree>
    <p:extLst>
      <p:ext uri="{BB962C8B-B14F-4D97-AF65-F5344CB8AC3E}">
        <p14:creationId xmlns:p14="http://schemas.microsoft.com/office/powerpoint/2010/main" val="54044994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What</a:t>
            </a:r>
            <a:r>
              <a:rPr lang="en-US" baseline="0">
                <a:cs typeface="Calibri"/>
              </a:rPr>
              <a:t> is the policy Landscape – More embedded in Scotland has </a:t>
            </a:r>
            <a:r>
              <a:rPr lang="en-US" baseline="0" err="1">
                <a:cs typeface="Calibri"/>
              </a:rPr>
              <a:t>ben</a:t>
            </a:r>
            <a:r>
              <a:rPr lang="en-US" baseline="0">
                <a:cs typeface="Calibri"/>
              </a:rPr>
              <a:t> part of GIRFEC </a:t>
            </a:r>
            <a:r>
              <a:rPr lang="en-US" baseline="0" err="1">
                <a:cs typeface="Calibri"/>
              </a:rPr>
              <a:t>aganda</a:t>
            </a:r>
            <a:r>
              <a:rPr lang="en-US" baseline="0">
                <a:cs typeface="Calibri"/>
              </a:rPr>
              <a:t> since….</a:t>
            </a:r>
          </a:p>
          <a:p>
            <a:endParaRPr lang="en-US" baseline="0">
              <a:cs typeface="Calibri"/>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latin typeface="+mn-lt"/>
                <a:ea typeface="+mn-ea"/>
                <a:cs typeface="+mn-cs"/>
              </a:rPr>
              <a:t>In Scotland family inclusive practice and whole family approach is embodied in policy both as part of the Getting it Right for Every Child (GIRFEC) approach to child welfare and the family inclusive Families Affected by Drug and Alcohol Use in Scotland: A Framework for Holistic Whole Family Approaches and Family Inclusive Practice, published in 2021, In England the policy emphasis is not so clearly stated, discourses appear to show, however,  that the approach is </a:t>
            </a:r>
            <a:r>
              <a:rPr lang="en-US" sz="1200" kern="1200" err="1">
                <a:solidFill>
                  <a:schemeClr val="tx1"/>
                </a:solidFill>
                <a:latin typeface="+mn-lt"/>
                <a:ea typeface="+mn-ea"/>
                <a:cs typeface="+mn-cs"/>
              </a:rPr>
              <a:t>aspirational</a:t>
            </a:r>
            <a:r>
              <a:rPr lang="en-US" sz="1200" kern="1200">
                <a:solidFill>
                  <a:schemeClr val="tx1"/>
                </a:solidFill>
                <a:latin typeface="+mn-lt"/>
                <a:ea typeface="+mn-ea"/>
                <a:cs typeface="+mn-cs"/>
              </a:rPr>
              <a:t> in both jurisdictions. </a:t>
            </a:r>
            <a:endParaRPr lang="en-GB" sz="1200" kern="1200">
              <a:solidFill>
                <a:schemeClr val="tx1"/>
              </a:solidFill>
              <a:latin typeface="+mn-lt"/>
              <a:ea typeface="+mn-ea"/>
              <a:cs typeface="+mn-cs"/>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endParaRPr lang="en-US">
              <a:cs typeface="Calibri"/>
            </a:endParaRPr>
          </a:p>
          <a:p>
            <a:r>
              <a:rPr lang="en-US">
                <a:cs typeface="Calibri"/>
              </a:rPr>
              <a:t>One of the key themes was underlying representations and assumptions. One of those assumptions is that parental drug use is incompatible with being a good enough parent</a:t>
            </a:r>
          </a:p>
        </p:txBody>
      </p:sp>
      <p:sp>
        <p:nvSpPr>
          <p:cNvPr id="4" name="Slide Number Placeholder 3"/>
          <p:cNvSpPr>
            <a:spLocks noGrp="1"/>
          </p:cNvSpPr>
          <p:nvPr>
            <p:ph type="sldNum" sz="quarter" idx="5"/>
          </p:nvPr>
        </p:nvSpPr>
        <p:spPr/>
        <p:txBody>
          <a:bodyPr/>
          <a:lstStyle/>
          <a:p>
            <a:fld id="{BC794F2D-2175-4D49-BAE1-A2EF817009BD}" type="slidenum">
              <a:rPr lang="en-GB" smtClean="0"/>
              <a:pPr/>
              <a:t>33</a:t>
            </a:fld>
            <a:endParaRPr lang="en-GB"/>
          </a:p>
        </p:txBody>
      </p:sp>
    </p:spTree>
    <p:extLst>
      <p:ext uri="{BB962C8B-B14F-4D97-AF65-F5344CB8AC3E}">
        <p14:creationId xmlns:p14="http://schemas.microsoft.com/office/powerpoint/2010/main" val="294888622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200" b="1">
                <a:solidFill>
                  <a:srgbClr val="0070C0"/>
                </a:solidFill>
              </a:rPr>
              <a:t>What do we mean by the </a:t>
            </a:r>
            <a:r>
              <a:rPr lang="en-US" sz="1200" b="1" baseline="0">
                <a:solidFill>
                  <a:srgbClr val="0070C0"/>
                </a:solidFill>
              </a:rPr>
              <a:t>Whole family approach – different interpretations</a:t>
            </a:r>
            <a:r>
              <a:rPr lang="en-US" b="1">
                <a:solidFill>
                  <a:srgbClr val="0070C0"/>
                </a:solidFill>
              </a:rPr>
              <a:t> </a:t>
            </a:r>
            <a:endParaRPr lang="en-US"/>
          </a:p>
          <a:p>
            <a:pPr>
              <a:defRPr/>
            </a:pPr>
            <a:r>
              <a:rPr lang="en-US" b="1">
                <a:solidFill>
                  <a:srgbClr val="0070C0"/>
                </a:solidFill>
              </a:rPr>
              <a:t>– different ways that a 'whole family approach' has been represented in policy?</a:t>
            </a:r>
            <a:endParaRPr lang="en-US"/>
          </a:p>
          <a:p>
            <a:pPr>
              <a:defRPr/>
            </a:pPr>
            <a:r>
              <a:rPr lang="en-US" b="1">
                <a:solidFill>
                  <a:srgbClr val="0070C0"/>
                </a:solidFill>
                <a:cs typeface="Calibri"/>
              </a:rPr>
              <a:t>Assumptions... whole family approach leads to better outcomes for everyone in the family? Brings children and adults together. So one left out. All on board. One big happy family!</a:t>
            </a:r>
          </a:p>
          <a:p>
            <a:pPr>
              <a:defRPr/>
            </a:pPr>
            <a:r>
              <a:rPr lang="en-US" b="1">
                <a:solidFill>
                  <a:srgbClr val="0070C0"/>
                </a:solidFill>
                <a:cs typeface="Calibri"/>
              </a:rPr>
              <a:t>Better joined up working, coordination, collaboration between services - everyone working together, happy services!</a:t>
            </a:r>
            <a:endParaRPr lang="en-US" sz="1200" b="1">
              <a:solidFill>
                <a:srgbClr val="0070C0"/>
              </a:solidFill>
              <a:cs typeface="Calibri"/>
            </a:endParaRPr>
          </a:p>
          <a:p>
            <a:pPr>
              <a:defRPr/>
            </a:pPr>
            <a:r>
              <a:rPr lang="en-US" b="1">
                <a:solidFill>
                  <a:srgbClr val="0070C0"/>
                </a:solidFill>
                <a:cs typeface="Calibri"/>
              </a:rPr>
              <a:t>Prevents family crises</a:t>
            </a:r>
          </a:p>
          <a:p>
            <a:pPr>
              <a:defRPr/>
            </a:pPr>
            <a:r>
              <a:rPr lang="en-US" b="1">
                <a:solidFill>
                  <a:srgbClr val="0070C0"/>
                </a:solidFill>
                <a:cs typeface="Calibri"/>
              </a:rPr>
              <a:t>No tensions, no challenges, everyone on the same page!</a:t>
            </a:r>
          </a:p>
          <a:p>
            <a:pPr>
              <a:defRPr/>
            </a:pPr>
            <a:endParaRPr lang="en-US" b="1">
              <a:solidFill>
                <a:srgbClr val="0070C0"/>
              </a:solidFill>
              <a:cs typeface="Calibri"/>
            </a:endParaRPr>
          </a:p>
          <a:p>
            <a:pPr>
              <a:defRPr/>
            </a:pPr>
            <a:endParaRPr lang="en-GB">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34</a:t>
            </a:fld>
            <a:endParaRPr lang="en-GB"/>
          </a:p>
        </p:txBody>
      </p:sp>
    </p:spTree>
    <p:extLst>
      <p:ext uri="{BB962C8B-B14F-4D97-AF65-F5344CB8AC3E}">
        <p14:creationId xmlns:p14="http://schemas.microsoft.com/office/powerpoint/2010/main" val="5235382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Whilst there were some examples of good practice </a:t>
            </a:r>
            <a:r>
              <a:rPr lang="en-GB" baseline="0"/>
              <a:t>which I will come on to we found that in the main the culture of working </a:t>
            </a:r>
            <a:r>
              <a:rPr lang="en-GB"/>
              <a:t>and care systems in</a:t>
            </a:r>
            <a:r>
              <a:rPr lang="en-GB" baseline="0"/>
              <a:t> both </a:t>
            </a:r>
            <a:r>
              <a:rPr lang="en-GB"/>
              <a:t>countries</a:t>
            </a:r>
            <a:r>
              <a:rPr lang="en-GB" baseline="0"/>
              <a:t> </a:t>
            </a:r>
            <a:r>
              <a:rPr lang="en-GB"/>
              <a:t>did not enable a </a:t>
            </a:r>
            <a:r>
              <a:rPr lang="en-GB" baseline="0"/>
              <a:t>Whole family approach</a:t>
            </a:r>
          </a:p>
          <a:p>
            <a:endParaRPr lang="en-GB" baseline="0"/>
          </a:p>
          <a:p>
            <a:r>
              <a:rPr lang="en-GB" baseline="0"/>
              <a:t>Political focus </a:t>
            </a:r>
            <a:r>
              <a:rPr lang="en-GB"/>
              <a:t>in Scotland is</a:t>
            </a:r>
            <a:r>
              <a:rPr lang="en-GB" baseline="0"/>
              <a:t> on reducing drug deaths!</a:t>
            </a:r>
            <a:r>
              <a:rPr lang="en-GB"/>
              <a:t> Political focus in England primarily related to the criminal justice agenda!</a:t>
            </a:r>
            <a:endParaRPr lang="en-GB">
              <a:cs typeface="Calibri"/>
            </a:endParaRPr>
          </a:p>
          <a:p>
            <a:endParaRPr lang="en-GB">
              <a:cs typeface="Calibri"/>
            </a:endParaRPr>
          </a:p>
          <a:p>
            <a:r>
              <a:rPr lang="en-GB">
                <a:cs typeface="Calibri"/>
              </a:rPr>
              <a:t>Main impetus for adult services not aligned with child and family welfare agenda.</a:t>
            </a:r>
          </a:p>
        </p:txBody>
      </p:sp>
      <p:sp>
        <p:nvSpPr>
          <p:cNvPr id="4" name="Slide Number Placeholder 3"/>
          <p:cNvSpPr>
            <a:spLocks noGrp="1"/>
          </p:cNvSpPr>
          <p:nvPr>
            <p:ph type="sldNum" sz="quarter" idx="10"/>
          </p:nvPr>
        </p:nvSpPr>
        <p:spPr/>
        <p:txBody>
          <a:bodyPr/>
          <a:lstStyle/>
          <a:p>
            <a:fld id="{BC794F2D-2175-4D49-BAE1-A2EF817009BD}" type="slidenum">
              <a:rPr lang="en-GB" smtClean="0"/>
              <a:pPr/>
              <a:t>35</a:t>
            </a:fld>
            <a:endParaRPr lang="en-GB"/>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kern="1200">
                <a:solidFill>
                  <a:schemeClr val="tx1"/>
                </a:solidFill>
                <a:latin typeface="+mn-lt"/>
                <a:ea typeface="+mn-ea"/>
                <a:cs typeface="+mn-cs"/>
              </a:rPr>
              <a:t>Current policy focus on MAT (Medication Assisted Treatment) Standards/reducing drug-related deaths in Scotland. Current emphasis on treatment/harm reduction (medical model) e.g. prioritisation of standards 1-5, with less focus on recovery aspects. Narrow, siloed policy approach with emphasis on targets.</a:t>
            </a:r>
          </a:p>
          <a:p>
            <a:endParaRPr lang="en-GB" sz="1200" b="0" i="0" kern="1200">
              <a:solidFill>
                <a:schemeClr val="tx1"/>
              </a:solidFill>
              <a:latin typeface="+mn-lt"/>
              <a:ea typeface="+mn-ea"/>
              <a:cs typeface="+mn-cs"/>
            </a:endParaRPr>
          </a:p>
          <a:p>
            <a:r>
              <a:rPr lang="en-GB" sz="1200" b="0" i="0" kern="1200">
                <a:solidFill>
                  <a:schemeClr val="tx1"/>
                </a:solidFill>
                <a:latin typeface="+mn-lt"/>
                <a:ea typeface="+mn-ea"/>
                <a:cs typeface="+mn-cs"/>
              </a:rPr>
              <a:t>Distinct split within the MAT Standards - Standards 1-5 are about OST, harm reduction and retention, while Standards 6-10 focus on psychological and trauma-informed care, mental health, primary care, advocacy. </a:t>
            </a:r>
            <a:endParaRPr lang="en-GB" sz="1200" kern="1200">
              <a:solidFill>
                <a:schemeClr val="tx1"/>
              </a:solidFill>
              <a:latin typeface="+mn-lt"/>
              <a:cs typeface="Calibri"/>
            </a:endParaRPr>
          </a:p>
          <a:p>
            <a:endParaRPr lang="en-GB">
              <a:cs typeface="Calibri"/>
            </a:endParaRPr>
          </a:p>
          <a:p>
            <a:r>
              <a:rPr lang="en-GB"/>
              <a:t>where the best way to protect children is to reduce parental drug use  </a:t>
            </a:r>
            <a:endParaRPr lang="en-US"/>
          </a:p>
          <a:p>
            <a:endParaRPr lang="en-GB"/>
          </a:p>
          <a:p>
            <a:r>
              <a:rPr lang="en-GB"/>
              <a:t>Emphasis on Targets</a:t>
            </a:r>
            <a:endParaRPr lang="en-GB">
              <a:cs typeface="Calibri"/>
            </a:endParaRPr>
          </a:p>
        </p:txBody>
      </p:sp>
      <p:sp>
        <p:nvSpPr>
          <p:cNvPr id="4" name="Slide Number Placeholder 3"/>
          <p:cNvSpPr>
            <a:spLocks noGrp="1"/>
          </p:cNvSpPr>
          <p:nvPr>
            <p:ph type="sldNum" sz="quarter" idx="10"/>
          </p:nvPr>
        </p:nvSpPr>
        <p:spPr/>
        <p:txBody>
          <a:bodyPr/>
          <a:lstStyle/>
          <a:p>
            <a:fld id="{BC794F2D-2175-4D49-BAE1-A2EF817009BD}" type="slidenum">
              <a:rPr lang="en-GB" smtClean="0"/>
              <a:pPr/>
              <a:t>36</a:t>
            </a:fld>
            <a:endParaRPr lang="en-GB"/>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Whilst there are some pocket</a:t>
            </a:r>
            <a:r>
              <a:rPr lang="en-GB" baseline="0"/>
              <a:t> which I will come on to we found that in the main the culture of working in both </a:t>
            </a:r>
            <a:r>
              <a:rPr lang="en-GB" baseline="0" err="1"/>
              <a:t>countires</a:t>
            </a:r>
            <a:r>
              <a:rPr lang="en-GB" baseline="0"/>
              <a:t> is not compatible with the Whole family approach</a:t>
            </a:r>
          </a:p>
          <a:p>
            <a:endParaRPr lang="en-GB">
              <a:cs typeface="Calibri"/>
            </a:endParaRPr>
          </a:p>
          <a:p>
            <a:r>
              <a:rPr lang="en-GB"/>
              <a:t>Deficit model where parents are constantly asked to ‘prove’ that they are fit to parent</a:t>
            </a:r>
          </a:p>
          <a:p>
            <a:endParaRPr lang="en-GB"/>
          </a:p>
          <a:p>
            <a:r>
              <a:rPr lang="en-GB"/>
              <a:t>Incompatible with positive relationships</a:t>
            </a:r>
            <a:endParaRPr lang="en-US"/>
          </a:p>
          <a:p>
            <a:endParaRPr lang="en-GB">
              <a:cs typeface="Calibri"/>
            </a:endParaRPr>
          </a:p>
        </p:txBody>
      </p:sp>
      <p:sp>
        <p:nvSpPr>
          <p:cNvPr id="4" name="Slide Number Placeholder 3"/>
          <p:cNvSpPr>
            <a:spLocks noGrp="1"/>
          </p:cNvSpPr>
          <p:nvPr>
            <p:ph type="sldNum" sz="quarter" idx="10"/>
          </p:nvPr>
        </p:nvSpPr>
        <p:spPr/>
        <p:txBody>
          <a:bodyPr/>
          <a:lstStyle/>
          <a:p>
            <a:fld id="{BC794F2D-2175-4D49-BAE1-A2EF817009BD}" type="slidenum">
              <a:rPr lang="en-GB" smtClean="0"/>
              <a:pPr/>
              <a:t>37</a:t>
            </a:fld>
            <a:endParaRPr lang="en-GB"/>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a:solidFill>
                  <a:schemeClr val="tx1"/>
                </a:solidFill>
                <a:latin typeface="+mn-lt"/>
                <a:ea typeface="+mn-ea"/>
                <a:cs typeface="+mn-cs"/>
              </a:rPr>
              <a:t>care plans focused on </a:t>
            </a:r>
            <a:r>
              <a:rPr lang="en-GB" sz="1200" b="1" i="0" u="none" strike="noStrike" kern="1200">
                <a:solidFill>
                  <a:schemeClr val="tx1"/>
                </a:solidFill>
                <a:latin typeface="+mn-lt"/>
                <a:ea typeface="+mn-ea"/>
                <a:cs typeface="+mn-cs"/>
              </a:rPr>
              <a:t>individuals,</a:t>
            </a:r>
            <a:r>
              <a:rPr lang="en-GB" sz="1200" b="0" i="0" u="none" strike="noStrike" kern="1200">
                <a:solidFill>
                  <a:schemeClr val="tx1"/>
                </a:solidFill>
                <a:latin typeface="+mn-lt"/>
                <a:ea typeface="+mn-ea"/>
                <a:cs typeface="+mn-cs"/>
              </a:rPr>
              <a:t> individual needs, individual behaviours (children, parents)</a:t>
            </a:r>
            <a:r>
              <a:rPr lang="en-GB" sz="1200" b="0" i="0" kern="1200">
                <a:solidFill>
                  <a:schemeClr val="tx1"/>
                </a:solidFill>
                <a:latin typeface="+mn-lt"/>
                <a:ea typeface="+mn-ea"/>
                <a:cs typeface="+mn-cs"/>
              </a:rPr>
              <a:t>​</a:t>
            </a:r>
          </a:p>
          <a:p>
            <a:endParaRPr lang="en-GB" sz="1200" b="0" i="0" kern="1200">
              <a:solidFill>
                <a:schemeClr val="tx1"/>
              </a:solidFill>
              <a:latin typeface="+mn-lt"/>
              <a:ea typeface="+mn-ea"/>
              <a:cs typeface="+mn-cs"/>
            </a:endParaRPr>
          </a:p>
          <a:p>
            <a:r>
              <a:rPr lang="en-US" sz="1200" kern="1200">
                <a:solidFill>
                  <a:schemeClr val="tx1"/>
                </a:solidFill>
                <a:latin typeface="+mn-lt"/>
                <a:ea typeface="+mn-ea"/>
                <a:cs typeface="+mn-cs"/>
              </a:rPr>
              <a:t>Whilst there is also a recognition that there is scope for improvement, there is perhaps a stronger commitment to the whole family approach reflected in the third sector sites </a:t>
            </a:r>
            <a:endParaRPr lang="en-GB" sz="1200" kern="1200">
              <a:solidFill>
                <a:schemeClr val="tx1"/>
              </a:solidFill>
              <a:latin typeface="+mn-lt"/>
              <a:ea typeface="+mn-ea"/>
              <a:cs typeface="+mn-cs"/>
            </a:endParaRPr>
          </a:p>
          <a:p>
            <a:r>
              <a:rPr lang="en-US" sz="1200" kern="1200">
                <a:solidFill>
                  <a:schemeClr val="tx1"/>
                </a:solidFill>
                <a:latin typeface="+mn-lt"/>
                <a:ea typeface="+mn-ea"/>
                <a:cs typeface="+mn-cs"/>
              </a:rPr>
              <a:t>Better funded service? inter-agency working </a:t>
            </a:r>
            <a:endParaRPr lang="en-GB" sz="1200" kern="1200">
              <a:solidFill>
                <a:schemeClr val="tx1"/>
              </a:solidFill>
              <a:latin typeface="+mn-lt"/>
              <a:ea typeface="+mn-ea"/>
              <a:cs typeface="+mn-cs"/>
            </a:endParaRPr>
          </a:p>
          <a:p>
            <a:endParaRPr lang="en-US">
              <a:cs typeface="Calibri"/>
            </a:endParaRPr>
          </a:p>
          <a:p>
            <a:r>
              <a:rPr lang="en-GB"/>
              <a:t>Engagement with wider family seen as too hard, doubling the work, not sufficient time,</a:t>
            </a:r>
            <a:endParaRPr lang="en-US"/>
          </a:p>
          <a:p>
            <a:endParaRPr lang="en-GB">
              <a:cs typeface="Calibri"/>
            </a:endParaRPr>
          </a:p>
        </p:txBody>
      </p:sp>
      <p:sp>
        <p:nvSpPr>
          <p:cNvPr id="4" name="Slide Number Placeholder 3"/>
          <p:cNvSpPr>
            <a:spLocks noGrp="1"/>
          </p:cNvSpPr>
          <p:nvPr>
            <p:ph type="sldNum" sz="quarter" idx="10"/>
          </p:nvPr>
        </p:nvSpPr>
        <p:spPr/>
        <p:txBody>
          <a:bodyPr/>
          <a:lstStyle/>
          <a:p>
            <a:fld id="{BC794F2D-2175-4D49-BAE1-A2EF817009BD}" type="slidenum">
              <a:rPr lang="en-GB" smtClean="0"/>
              <a:pPr/>
              <a:t>38</a:t>
            </a:fld>
            <a:endParaRPr lang="en-GB"/>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cs typeface="Calibri"/>
              </a:rPr>
              <a:t>Seen as gold standard but barriers in the way of implementation</a:t>
            </a:r>
            <a:endParaRPr lang="en-GB"/>
          </a:p>
          <a:p>
            <a:endParaRPr lang="en-GB"/>
          </a:p>
          <a:p>
            <a:r>
              <a:rPr lang="en-GB" sz="1200" b="0" i="0" u="none" strike="noStrike" kern="1200">
                <a:solidFill>
                  <a:schemeClr val="tx1"/>
                </a:solidFill>
                <a:latin typeface="+mn-lt"/>
                <a:ea typeface="+mn-ea"/>
                <a:cs typeface="+mn-cs"/>
              </a:rPr>
              <a:t>care plans focused on </a:t>
            </a:r>
            <a:r>
              <a:rPr lang="en-GB" sz="1200" b="1" i="0" u="none" strike="noStrike" kern="1200">
                <a:solidFill>
                  <a:schemeClr val="tx1"/>
                </a:solidFill>
                <a:latin typeface="+mn-lt"/>
                <a:ea typeface="+mn-ea"/>
                <a:cs typeface="+mn-cs"/>
              </a:rPr>
              <a:t>individuals,</a:t>
            </a:r>
            <a:r>
              <a:rPr lang="en-GB" sz="1200" b="0" i="0" u="none" strike="noStrike" kern="1200">
                <a:solidFill>
                  <a:schemeClr val="tx1"/>
                </a:solidFill>
                <a:latin typeface="+mn-lt"/>
                <a:ea typeface="+mn-ea"/>
                <a:cs typeface="+mn-cs"/>
              </a:rPr>
              <a:t> individual needs, individual behaviours (children, parents)</a:t>
            </a:r>
            <a:r>
              <a:rPr lang="en-GB" sz="1200" b="0" i="0" kern="1200">
                <a:solidFill>
                  <a:schemeClr val="tx1"/>
                </a:solidFill>
                <a:latin typeface="+mn-lt"/>
                <a:ea typeface="+mn-ea"/>
                <a:cs typeface="+mn-cs"/>
              </a:rPr>
              <a:t>​</a:t>
            </a:r>
            <a:endParaRPr lang="en-GB">
              <a:cs typeface="Calibri"/>
            </a:endParaRPr>
          </a:p>
          <a:p>
            <a:endParaRPr lang="en-GB" sz="1200" b="0" i="0" kern="1200">
              <a:solidFill>
                <a:schemeClr val="tx1"/>
              </a:solidFill>
              <a:latin typeface="+mn-lt"/>
              <a:ea typeface="+mn-ea"/>
              <a:cs typeface="+mn-cs"/>
            </a:endParaRPr>
          </a:p>
          <a:p>
            <a:pPr>
              <a:defRPr/>
            </a:pPr>
            <a:r>
              <a:rPr lang="en-GB">
                <a:cs typeface="Calibri"/>
              </a:rPr>
              <a:t>Engagement with wider family seen as too hard, doubling the work, not sufficient time </a:t>
            </a:r>
          </a:p>
          <a:p>
            <a:pPr>
              <a:defRPr/>
            </a:pPr>
            <a:endParaRPr lang="en-GB">
              <a:cs typeface="Calibri"/>
            </a:endParaRPr>
          </a:p>
          <a:p>
            <a:pPr>
              <a:defRPr/>
            </a:pPr>
            <a:r>
              <a:rPr lang="en-GB">
                <a:cs typeface="Calibri"/>
              </a:rPr>
              <a:t>(resources)</a:t>
            </a:r>
          </a:p>
          <a:p>
            <a:pPr>
              <a:defRPr/>
            </a:pPr>
            <a:endParaRPr lang="en-GB">
              <a:cs typeface="Calibri"/>
            </a:endParaRPr>
          </a:p>
          <a:p>
            <a:pPr>
              <a:defRPr/>
            </a:pPr>
            <a:r>
              <a:rPr lang="en-GB">
                <a:cs typeface="Calibri"/>
              </a:rPr>
              <a:t>Info Sharing</a:t>
            </a:r>
            <a:endParaRPr lang="en-GB" sz="1200" b="0" i="0" kern="1200">
              <a:solidFill>
                <a:schemeClr val="tx1"/>
              </a:solidFill>
              <a:latin typeface="+mn-lt"/>
              <a:ea typeface="+mn-ea"/>
              <a:cs typeface="+mn-cs"/>
            </a:endParaRPr>
          </a:p>
          <a:p>
            <a:endParaRPr lang="en-GB" sz="1200" b="0" i="0" kern="1200">
              <a:solidFill>
                <a:schemeClr val="tx1"/>
              </a:solidFill>
              <a:latin typeface="+mn-lt"/>
              <a:ea typeface="+mn-ea"/>
              <a:cs typeface="+mn-cs"/>
            </a:endParaRPr>
          </a:p>
          <a:p>
            <a:r>
              <a:rPr lang="en-GB" sz="1200" b="0" i="0" kern="1200" err="1">
                <a:solidFill>
                  <a:schemeClr val="tx1"/>
                </a:solidFill>
                <a:latin typeface="+mn-lt"/>
                <a:ea typeface="+mn-ea"/>
                <a:cs typeface="+mn-cs"/>
              </a:rPr>
              <a:t>Phychologist</a:t>
            </a:r>
            <a:r>
              <a:rPr lang="en-GB" sz="1200" b="0" i="0" kern="1200">
                <a:solidFill>
                  <a:schemeClr val="tx1"/>
                </a:solidFill>
                <a:latin typeface="+mn-lt"/>
                <a:ea typeface="+mn-ea"/>
                <a:cs typeface="+mn-cs"/>
              </a:rPr>
              <a:t> – so focused on the immediate problems that don’t have the capacity to look forward and take </a:t>
            </a:r>
            <a:r>
              <a:rPr lang="en-GB" sz="1200" b="0" i="0" kern="1200" err="1">
                <a:solidFill>
                  <a:schemeClr val="tx1"/>
                </a:solidFill>
                <a:latin typeface="+mn-lt"/>
                <a:ea typeface="+mn-ea"/>
                <a:cs typeface="+mn-cs"/>
              </a:rPr>
              <a:t>th</a:t>
            </a:r>
            <a:r>
              <a:rPr lang="en-GB" sz="1200" b="0" i="0" kern="1200">
                <a:solidFill>
                  <a:schemeClr val="tx1"/>
                </a:solidFill>
                <a:latin typeface="+mn-lt"/>
                <a:ea typeface="+mn-ea"/>
                <a:cs typeface="+mn-cs"/>
              </a:rPr>
              <a:t> </a:t>
            </a:r>
            <a:r>
              <a:rPr lang="en-GB" sz="1200" b="0" i="0" kern="1200" err="1">
                <a:solidFill>
                  <a:schemeClr val="tx1"/>
                </a:solidFill>
                <a:latin typeface="+mn-lt"/>
                <a:ea typeface="+mn-ea"/>
                <a:cs typeface="+mn-cs"/>
              </a:rPr>
              <a:t>elong</a:t>
            </a:r>
            <a:r>
              <a:rPr lang="en-GB" sz="1200" b="0" i="0" kern="1200">
                <a:solidFill>
                  <a:schemeClr val="tx1"/>
                </a:solidFill>
                <a:latin typeface="+mn-lt"/>
                <a:ea typeface="+mn-ea"/>
                <a:cs typeface="+mn-cs"/>
              </a:rPr>
              <a:t> view</a:t>
            </a:r>
            <a:endParaRPr lang="en-GB" sz="1200" b="0" i="0" kern="1200">
              <a:solidFill>
                <a:schemeClr val="tx1"/>
              </a:solidFill>
              <a:latin typeface="+mn-lt"/>
              <a:cs typeface="Calibri"/>
            </a:endParaRPr>
          </a:p>
          <a:p>
            <a:endParaRPr lang="en-GB"/>
          </a:p>
        </p:txBody>
      </p:sp>
      <p:sp>
        <p:nvSpPr>
          <p:cNvPr id="4" name="Slide Number Placeholder 3"/>
          <p:cNvSpPr>
            <a:spLocks noGrp="1"/>
          </p:cNvSpPr>
          <p:nvPr>
            <p:ph type="sldNum" sz="quarter" idx="10"/>
          </p:nvPr>
        </p:nvSpPr>
        <p:spPr/>
        <p:txBody>
          <a:bodyPr/>
          <a:lstStyle/>
          <a:p>
            <a:fld id="{BC794F2D-2175-4D49-BAE1-A2EF817009BD}" type="slidenum">
              <a:rPr lang="en-GB" smtClean="0"/>
              <a:pPr/>
              <a:t>39</a:t>
            </a:fld>
            <a:endParaRPr lang="en-GB"/>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a:t>We</a:t>
            </a:r>
            <a:r>
              <a:rPr lang="en-GB" baseline="0"/>
              <a:t> didn’t find much evidence of it in our research</a:t>
            </a:r>
            <a:endParaRPr lang="en-GB"/>
          </a:p>
        </p:txBody>
      </p:sp>
      <p:sp>
        <p:nvSpPr>
          <p:cNvPr id="4" name="Slide Number Placeholder 3"/>
          <p:cNvSpPr>
            <a:spLocks noGrp="1"/>
          </p:cNvSpPr>
          <p:nvPr>
            <p:ph type="sldNum" sz="quarter" idx="10"/>
          </p:nvPr>
        </p:nvSpPr>
        <p:spPr/>
        <p:txBody>
          <a:bodyPr/>
          <a:lstStyle/>
          <a:p>
            <a:fld id="{BC794F2D-2175-4D49-BAE1-A2EF817009BD}" type="slidenum">
              <a:rPr lang="en-GB" smtClean="0"/>
              <a:pPr/>
              <a:t>40</a:t>
            </a:fld>
            <a:endParaRPr lang="en-GB"/>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a:p>
            <a:r>
              <a:rPr lang="en-GB"/>
              <a:t>1. Although we found that parents valued strong supportive relationships,</a:t>
            </a:r>
            <a:r>
              <a:rPr lang="en-GB" baseline="0"/>
              <a:t> what we found was mistrust where parents </a:t>
            </a:r>
            <a:r>
              <a:rPr lang="en-GB"/>
              <a:t>did not feel</a:t>
            </a:r>
            <a:r>
              <a:rPr lang="en-GB" baseline="0"/>
              <a:t> that they could be honest with workers</a:t>
            </a:r>
            <a:r>
              <a:rPr lang="en-GB"/>
              <a:t> </a:t>
            </a:r>
            <a:endParaRPr lang="en-GB">
              <a:cs typeface="Calibri"/>
            </a:endParaRPr>
          </a:p>
          <a:p>
            <a:r>
              <a:rPr lang="en-GB"/>
              <a:t>Assessments, linking, feedback, interventions, relationships, connections, wider caregiving environment of the family  </a:t>
            </a:r>
            <a:endParaRPr lang="en-GB">
              <a:cs typeface="Calibri"/>
            </a:endParaRPr>
          </a:p>
        </p:txBody>
      </p:sp>
      <p:sp>
        <p:nvSpPr>
          <p:cNvPr id="4" name="Slide Number Placeholder 3"/>
          <p:cNvSpPr>
            <a:spLocks noGrp="1"/>
          </p:cNvSpPr>
          <p:nvPr>
            <p:ph type="sldNum" sz="quarter" idx="10"/>
          </p:nvPr>
        </p:nvSpPr>
        <p:spPr/>
        <p:txBody>
          <a:bodyPr/>
          <a:lstStyle/>
          <a:p>
            <a:fld id="{BC794F2D-2175-4D49-BAE1-A2EF817009BD}" type="slidenum">
              <a:rPr lang="en-GB" smtClean="0"/>
              <a:pPr/>
              <a:t>41</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400" dirty="0"/>
          </a:p>
        </p:txBody>
      </p:sp>
      <p:sp>
        <p:nvSpPr>
          <p:cNvPr id="4" name="Slide Number Placeholder 3"/>
          <p:cNvSpPr>
            <a:spLocks noGrp="1"/>
          </p:cNvSpPr>
          <p:nvPr>
            <p:ph type="sldNum" sz="quarter" idx="5"/>
          </p:nvPr>
        </p:nvSpPr>
        <p:spPr/>
        <p:txBody>
          <a:bodyPr/>
          <a:lstStyle/>
          <a:p>
            <a:fld id="{BC794F2D-2175-4D49-BAE1-A2EF817009BD}" type="slidenum">
              <a:rPr lang="en-GB" smtClean="0"/>
              <a:pPr/>
              <a:t>4</a:t>
            </a:fld>
            <a:endParaRPr lang="en-GB"/>
          </a:p>
        </p:txBody>
      </p:sp>
    </p:spTree>
    <p:extLst>
      <p:ext uri="{BB962C8B-B14F-4D97-AF65-F5344CB8AC3E}">
        <p14:creationId xmlns:p14="http://schemas.microsoft.com/office/powerpoint/2010/main" val="1879664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a:cs typeface="Calibri"/>
              </a:rPr>
              <a:t>Structural societal causes rather than individual</a:t>
            </a:r>
          </a:p>
          <a:p>
            <a:endParaRPr lang="en-GB" dirty="0">
              <a:cs typeface="Calibri"/>
            </a:endParaRPr>
          </a:p>
          <a:p>
            <a:r>
              <a:rPr lang="en-GB" dirty="0">
                <a:ea typeface="Calibri"/>
                <a:cs typeface="Calibri"/>
              </a:rPr>
              <a:t>How do we develop a more social-ecological model of care that takes account of the economic, environmental and cultural barriers that families face? </a:t>
            </a:r>
            <a:endParaRPr lang="en-GB" dirty="0">
              <a:cs typeface="Calibri"/>
            </a:endParaRPr>
          </a:p>
        </p:txBody>
      </p:sp>
      <p:sp>
        <p:nvSpPr>
          <p:cNvPr id="4" name="Slide Number Placeholder 3"/>
          <p:cNvSpPr>
            <a:spLocks noGrp="1"/>
          </p:cNvSpPr>
          <p:nvPr>
            <p:ph type="sldNum" sz="quarter" idx="10"/>
          </p:nvPr>
        </p:nvSpPr>
        <p:spPr/>
        <p:txBody>
          <a:bodyPr/>
          <a:lstStyle/>
          <a:p>
            <a:fld id="{BC794F2D-2175-4D49-BAE1-A2EF817009BD}" type="slidenum">
              <a:rPr lang="en-GB" smtClean="0"/>
              <a:pPr/>
              <a:t>42</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BC794F2D-2175-4D49-BAE1-A2EF817009BD}" type="slidenum">
              <a:rPr lang="en-GB" smtClean="0"/>
              <a:pPr/>
              <a:t>43</a:t>
            </a:fld>
            <a:endParaRPr lang="en-GB"/>
          </a:p>
        </p:txBody>
      </p:sp>
    </p:spTree>
    <p:extLst>
      <p:ext uri="{BB962C8B-B14F-4D97-AF65-F5344CB8AC3E}">
        <p14:creationId xmlns:p14="http://schemas.microsoft.com/office/powerpoint/2010/main" val="3714508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1a5eddb4f0f_0_1386:notes"/>
          <p:cNvSpPr>
            <a:spLocks noGrp="1" noRot="1" noChangeAspect="1"/>
          </p:cNvSpPr>
          <p:nvPr>
            <p:ph type="sldImg" idx="2"/>
          </p:nvPr>
        </p:nvSpPr>
        <p:spPr>
          <a:xfrm>
            <a:off x="90488" y="744538"/>
            <a:ext cx="6616700" cy="3722687"/>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1a5eddb4f0f_0_1386:notes"/>
          <p:cNvSpPr txBox="1">
            <a:spLocks noGrp="1"/>
          </p:cNvSpPr>
          <p:nvPr>
            <p:ph type="body" idx="1"/>
          </p:nvPr>
        </p:nvSpPr>
        <p:spPr>
          <a:xfrm>
            <a:off x="679768" y="4715153"/>
            <a:ext cx="5438140" cy="4466987"/>
          </a:xfrm>
          <a:prstGeom prst="rect">
            <a:avLst/>
          </a:prstGeom>
        </p:spPr>
        <p:txBody>
          <a:bodyPr spcFirstLastPara="1" wrap="square" lIns="95542" tIns="95542" rIns="95542" bIns="95542" anchor="t" anchorCtr="0">
            <a:noAutofit/>
          </a:bodyPr>
          <a:lstStyle/>
          <a:p>
            <a:endParaRPr sz="1300" dirty="0">
              <a:latin typeface="Google Sans Text"/>
              <a:ea typeface="Google Sans Text"/>
              <a:cs typeface="Google Sans Text"/>
              <a:sym typeface="Google Sans Text"/>
            </a:endParaRPr>
          </a:p>
        </p:txBody>
      </p:sp>
    </p:spTree>
    <p:extLst>
      <p:ext uri="{BB962C8B-B14F-4D97-AF65-F5344CB8AC3E}">
        <p14:creationId xmlns:p14="http://schemas.microsoft.com/office/powerpoint/2010/main" val="153198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94F2D-2175-4D49-BAE1-A2EF817009BD}" type="slidenum">
              <a:rPr lang="en-GB" smtClean="0"/>
              <a:pPr/>
              <a:t>5</a:t>
            </a:fld>
            <a:endParaRPr lang="en-GB"/>
          </a:p>
        </p:txBody>
      </p:sp>
    </p:spTree>
    <p:extLst>
      <p:ext uri="{BB962C8B-B14F-4D97-AF65-F5344CB8AC3E}">
        <p14:creationId xmlns:p14="http://schemas.microsoft.com/office/powerpoint/2010/main" val="39959302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BC794F2D-2175-4D49-BAE1-A2EF817009BD}" type="slidenum">
              <a:rPr lang="en-GB" smtClean="0"/>
              <a:pPr/>
              <a:t>6</a:t>
            </a:fld>
            <a:endParaRPr lang="en-GB"/>
          </a:p>
        </p:txBody>
      </p:sp>
    </p:spTree>
    <p:extLst>
      <p:ext uri="{BB962C8B-B14F-4D97-AF65-F5344CB8AC3E}">
        <p14:creationId xmlns:p14="http://schemas.microsoft.com/office/powerpoint/2010/main" val="41569982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0"/>
        <p:cNvGrpSpPr/>
        <p:nvPr/>
      </p:nvGrpSpPr>
      <p:grpSpPr>
        <a:xfrm>
          <a:off x="0" y="0"/>
          <a:ext cx="0" cy="0"/>
          <a:chOff x="0" y="0"/>
          <a:chExt cx="0" cy="0"/>
        </a:xfrm>
      </p:grpSpPr>
      <p:sp>
        <p:nvSpPr>
          <p:cNvPr id="1931" name="Google Shape;1931;g1a5eddb4f0f_0_138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2" name="Google Shape;1932;g1a5eddb4f0f_0_138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sz="1200" dirty="0">
              <a:latin typeface="Google Sans Text"/>
              <a:ea typeface="Google Sans Text"/>
              <a:cs typeface="Google Sans Text"/>
              <a:sym typeface="Google Sans Tex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94F2D-2175-4D49-BAE1-A2EF817009BD}" type="slidenum">
              <a:rPr lang="en-GB" smtClean="0"/>
              <a:pPr/>
              <a:t>8</a:t>
            </a:fld>
            <a:endParaRPr lang="en-GB"/>
          </a:p>
        </p:txBody>
      </p:sp>
    </p:spTree>
    <p:extLst>
      <p:ext uri="{BB962C8B-B14F-4D97-AF65-F5344CB8AC3E}">
        <p14:creationId xmlns:p14="http://schemas.microsoft.com/office/powerpoint/2010/main" val="3831650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C794F2D-2175-4D49-BAE1-A2EF817009BD}" type="slidenum">
              <a:rPr lang="en-GB" smtClean="0"/>
              <a:pPr/>
              <a:t>9</a:t>
            </a:fld>
            <a:endParaRPr lang="en-GB"/>
          </a:p>
        </p:txBody>
      </p:sp>
    </p:spTree>
    <p:extLst>
      <p:ext uri="{BB962C8B-B14F-4D97-AF65-F5344CB8AC3E}">
        <p14:creationId xmlns:p14="http://schemas.microsoft.com/office/powerpoint/2010/main" val="3386295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11EA7-6953-43A4-4695-899C97DCEF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F74EBD0-EA8A-EB6E-1CB3-F9B600E65C1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C7F73E5-FD87-D4D5-CFE8-B37B7CD6EEEE}"/>
              </a:ext>
            </a:extLst>
          </p:cNvPr>
          <p:cNvSpPr>
            <a:spLocks noGrp="1"/>
          </p:cNvSpPr>
          <p:nvPr>
            <p:ph type="dt" sz="half" idx="10"/>
          </p:nvPr>
        </p:nvSpPr>
        <p:spPr/>
        <p:txBody>
          <a:bodyPr/>
          <a:lstStyle/>
          <a:p>
            <a:fld id="{3DDE9BE6-2D6E-4320-9752-B0705EB3BB43}" type="datetime1">
              <a:rPr lang="en-GB" smtClean="0"/>
              <a:pPr/>
              <a:t>16/06/2023</a:t>
            </a:fld>
            <a:endParaRPr lang="en-GB"/>
          </a:p>
        </p:txBody>
      </p:sp>
      <p:sp>
        <p:nvSpPr>
          <p:cNvPr id="5" name="Footer Placeholder 4">
            <a:extLst>
              <a:ext uri="{FF2B5EF4-FFF2-40B4-BE49-F238E27FC236}">
                <a16:creationId xmlns:a16="http://schemas.microsoft.com/office/drawing/2014/main" id="{A302BD04-69E5-17CC-B785-FCC2A56BCEE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0F0824-5C84-A917-66A9-9BC9ED831D7C}"/>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1544538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22D6F-89E3-BA46-0D9E-E4A95571A30B}"/>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68E496EC-8F18-3B2A-CF18-D4F978EDF97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E18D961-D7E9-9127-6B42-28750D3665DF}"/>
              </a:ext>
            </a:extLst>
          </p:cNvPr>
          <p:cNvSpPr>
            <a:spLocks noGrp="1"/>
          </p:cNvSpPr>
          <p:nvPr>
            <p:ph type="dt" sz="half" idx="10"/>
          </p:nvPr>
        </p:nvSpPr>
        <p:spPr/>
        <p:txBody>
          <a:bodyPr/>
          <a:lstStyle/>
          <a:p>
            <a:fld id="{4784D110-6628-4955-8C85-7EB190009005}" type="datetime1">
              <a:rPr lang="en-GB" smtClean="0"/>
              <a:pPr/>
              <a:t>16/06/2023</a:t>
            </a:fld>
            <a:endParaRPr lang="en-GB"/>
          </a:p>
        </p:txBody>
      </p:sp>
      <p:sp>
        <p:nvSpPr>
          <p:cNvPr id="5" name="Footer Placeholder 4">
            <a:extLst>
              <a:ext uri="{FF2B5EF4-FFF2-40B4-BE49-F238E27FC236}">
                <a16:creationId xmlns:a16="http://schemas.microsoft.com/office/drawing/2014/main" id="{50ADBB2B-E43E-8F43-04F6-20B8893E9E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98055D-F373-8A9A-A130-978FB5FC048F}"/>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1411024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42FDC0-39D8-7B2D-19ED-5683AE267DC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BFC1C3-35F9-FC23-A866-9585EB9A240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5BB46A-C606-64CF-68DD-8DF3FDBF0BE4}"/>
              </a:ext>
            </a:extLst>
          </p:cNvPr>
          <p:cNvSpPr>
            <a:spLocks noGrp="1"/>
          </p:cNvSpPr>
          <p:nvPr>
            <p:ph type="dt" sz="half" idx="10"/>
          </p:nvPr>
        </p:nvSpPr>
        <p:spPr/>
        <p:txBody>
          <a:bodyPr/>
          <a:lstStyle/>
          <a:p>
            <a:fld id="{A539F8C0-FF12-4BF6-970D-6E690062F45E}" type="datetime1">
              <a:rPr lang="en-GB" smtClean="0"/>
              <a:pPr/>
              <a:t>16/06/2023</a:t>
            </a:fld>
            <a:endParaRPr lang="en-GB"/>
          </a:p>
        </p:txBody>
      </p:sp>
      <p:sp>
        <p:nvSpPr>
          <p:cNvPr id="5" name="Footer Placeholder 4">
            <a:extLst>
              <a:ext uri="{FF2B5EF4-FFF2-40B4-BE49-F238E27FC236}">
                <a16:creationId xmlns:a16="http://schemas.microsoft.com/office/drawing/2014/main" id="{14877504-C53B-EAB7-79E9-CCDD8431C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AF56E3D-8634-2F58-C800-57650271F303}"/>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10651495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White">
  <p:cSld name="Blank White">
    <p:spTree>
      <p:nvGrpSpPr>
        <p:cNvPr id="1" name="Shape 472"/>
        <p:cNvGrpSpPr/>
        <p:nvPr/>
      </p:nvGrpSpPr>
      <p:grpSpPr>
        <a:xfrm>
          <a:off x="0" y="0"/>
          <a:ext cx="0" cy="0"/>
          <a:chOff x="0" y="0"/>
          <a:chExt cx="0" cy="0"/>
        </a:xfrm>
      </p:grpSpPr>
      <p:sp>
        <p:nvSpPr>
          <p:cNvPr id="473" name="Google Shape;473;p89"/>
          <p:cNvSpPr/>
          <p:nvPr/>
        </p:nvSpPr>
        <p:spPr>
          <a:xfrm>
            <a:off x="200" y="567"/>
            <a:ext cx="12192000" cy="6858000"/>
          </a:xfrm>
          <a:prstGeom prst="rect">
            <a:avLst/>
          </a:pr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40434412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BD008-E4AB-8392-F079-E36560C0977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23D7E2F-8FFA-E525-3BBB-711635EDF52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EE386-C371-60B4-B985-E25AA993A642}"/>
              </a:ext>
            </a:extLst>
          </p:cNvPr>
          <p:cNvSpPr>
            <a:spLocks noGrp="1"/>
          </p:cNvSpPr>
          <p:nvPr>
            <p:ph type="dt" sz="half" idx="10"/>
          </p:nvPr>
        </p:nvSpPr>
        <p:spPr/>
        <p:txBody>
          <a:bodyPr/>
          <a:lstStyle/>
          <a:p>
            <a:fld id="{DBC42C8E-C898-4CAD-A04E-B7EE4A34FD93}" type="datetime1">
              <a:rPr lang="en-GB" smtClean="0"/>
              <a:pPr/>
              <a:t>16/06/2023</a:t>
            </a:fld>
            <a:endParaRPr lang="en-GB"/>
          </a:p>
        </p:txBody>
      </p:sp>
      <p:sp>
        <p:nvSpPr>
          <p:cNvPr id="5" name="Footer Placeholder 4">
            <a:extLst>
              <a:ext uri="{FF2B5EF4-FFF2-40B4-BE49-F238E27FC236}">
                <a16:creationId xmlns:a16="http://schemas.microsoft.com/office/drawing/2014/main" id="{B78DA191-BE51-73C7-5601-5979602064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4EECA9D-6621-B774-54ED-73EFAE6A2774}"/>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37833899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FBB5B5-B13E-AB5E-56FE-D8BB80268D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525DF06-88AB-D7BF-DF0E-3F75786A4D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E07DDE5-2FEB-7D9D-4986-F9D8473F19DE}"/>
              </a:ext>
            </a:extLst>
          </p:cNvPr>
          <p:cNvSpPr>
            <a:spLocks noGrp="1"/>
          </p:cNvSpPr>
          <p:nvPr>
            <p:ph type="dt" sz="half" idx="10"/>
          </p:nvPr>
        </p:nvSpPr>
        <p:spPr/>
        <p:txBody>
          <a:bodyPr/>
          <a:lstStyle/>
          <a:p>
            <a:fld id="{01EEEF50-202D-4D52-A40B-096B93810B98}" type="datetime1">
              <a:rPr lang="en-GB" smtClean="0"/>
              <a:pPr/>
              <a:t>16/06/2023</a:t>
            </a:fld>
            <a:endParaRPr lang="en-GB"/>
          </a:p>
        </p:txBody>
      </p:sp>
      <p:sp>
        <p:nvSpPr>
          <p:cNvPr id="5" name="Footer Placeholder 4">
            <a:extLst>
              <a:ext uri="{FF2B5EF4-FFF2-40B4-BE49-F238E27FC236}">
                <a16:creationId xmlns:a16="http://schemas.microsoft.com/office/drawing/2014/main" id="{D32B7657-DA36-3AA1-45CA-33FCDB819F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338DFBA-CDF9-F03F-14F4-9F2AD0B3467A}"/>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344968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4797C-A59C-CA88-4679-330F1F9367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C87EBD2-B1BA-F98C-2632-BA87A6DD13D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798FE00-968F-C224-1827-02DBBD50D31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B3DBFB-BA0F-0B0E-A6F7-BD7496E2E1A3}"/>
              </a:ext>
            </a:extLst>
          </p:cNvPr>
          <p:cNvSpPr>
            <a:spLocks noGrp="1"/>
          </p:cNvSpPr>
          <p:nvPr>
            <p:ph type="dt" sz="half" idx="10"/>
          </p:nvPr>
        </p:nvSpPr>
        <p:spPr/>
        <p:txBody>
          <a:bodyPr/>
          <a:lstStyle/>
          <a:p>
            <a:fld id="{D8A9784B-F9EA-4AD2-9E8E-FFDA63C2A6C8}" type="datetime1">
              <a:rPr lang="en-GB" smtClean="0"/>
              <a:pPr/>
              <a:t>16/06/2023</a:t>
            </a:fld>
            <a:endParaRPr lang="en-GB"/>
          </a:p>
        </p:txBody>
      </p:sp>
      <p:sp>
        <p:nvSpPr>
          <p:cNvPr id="6" name="Footer Placeholder 5">
            <a:extLst>
              <a:ext uri="{FF2B5EF4-FFF2-40B4-BE49-F238E27FC236}">
                <a16:creationId xmlns:a16="http://schemas.microsoft.com/office/drawing/2014/main" id="{52AAB307-10B8-69B9-30EE-61EF96C4F84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BFBCBF-427E-191B-53DD-86FCF2DBCA9A}"/>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4007396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4944F8-D863-A65F-A03A-39496EE72CA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508CCFC-E376-020F-7AC5-B180BF9F75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E6D0BA0-0E05-495F-FD8B-5FC01B94C70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7F535E04-F0EE-1ED7-8241-166CD11F7AB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621FF3C-DC3C-107B-FFC5-93AD5A8A6B5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FE4ED37-17FA-E405-C167-8F776759CF63}"/>
              </a:ext>
            </a:extLst>
          </p:cNvPr>
          <p:cNvSpPr>
            <a:spLocks noGrp="1"/>
          </p:cNvSpPr>
          <p:nvPr>
            <p:ph type="dt" sz="half" idx="10"/>
          </p:nvPr>
        </p:nvSpPr>
        <p:spPr/>
        <p:txBody>
          <a:bodyPr/>
          <a:lstStyle/>
          <a:p>
            <a:fld id="{C4FBC85E-0383-4CB6-8DA9-B87DDBCAFC70}" type="datetime1">
              <a:rPr lang="en-GB" smtClean="0"/>
              <a:pPr/>
              <a:t>16/06/2023</a:t>
            </a:fld>
            <a:endParaRPr lang="en-GB"/>
          </a:p>
        </p:txBody>
      </p:sp>
      <p:sp>
        <p:nvSpPr>
          <p:cNvPr id="8" name="Footer Placeholder 7">
            <a:extLst>
              <a:ext uri="{FF2B5EF4-FFF2-40B4-BE49-F238E27FC236}">
                <a16:creationId xmlns:a16="http://schemas.microsoft.com/office/drawing/2014/main" id="{4E8A734E-48F4-FD10-19C8-C59774DD19D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D580CA8-E247-92AF-5573-6190A1135F09}"/>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26064035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669194-D63F-799D-FB73-097E7A310DD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A28BF78-A1DC-856F-B830-26D52AC8CD75}"/>
              </a:ext>
            </a:extLst>
          </p:cNvPr>
          <p:cNvSpPr>
            <a:spLocks noGrp="1"/>
          </p:cNvSpPr>
          <p:nvPr>
            <p:ph type="dt" sz="half" idx="10"/>
          </p:nvPr>
        </p:nvSpPr>
        <p:spPr/>
        <p:txBody>
          <a:bodyPr/>
          <a:lstStyle/>
          <a:p>
            <a:fld id="{F08C0928-DDB4-46E1-ACB3-F0896CF0A0FF}" type="datetime1">
              <a:rPr lang="en-GB" smtClean="0"/>
              <a:pPr/>
              <a:t>16/06/2023</a:t>
            </a:fld>
            <a:endParaRPr lang="en-GB"/>
          </a:p>
        </p:txBody>
      </p:sp>
      <p:sp>
        <p:nvSpPr>
          <p:cNvPr id="4" name="Footer Placeholder 3">
            <a:extLst>
              <a:ext uri="{FF2B5EF4-FFF2-40B4-BE49-F238E27FC236}">
                <a16:creationId xmlns:a16="http://schemas.microsoft.com/office/drawing/2014/main" id="{80C5039D-6F8E-169F-3B59-5BD00238085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AE8E01A-DC2F-2F77-57E9-FF0C6009CA9C}"/>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4027879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7E5EC3-C690-0C21-679A-3126DDA463F2}"/>
              </a:ext>
            </a:extLst>
          </p:cNvPr>
          <p:cNvSpPr>
            <a:spLocks noGrp="1"/>
          </p:cNvSpPr>
          <p:nvPr>
            <p:ph type="dt" sz="half" idx="10"/>
          </p:nvPr>
        </p:nvSpPr>
        <p:spPr/>
        <p:txBody>
          <a:bodyPr/>
          <a:lstStyle/>
          <a:p>
            <a:fld id="{71165AA4-BAB4-4D2E-9369-63A05D5E667E}" type="datetime1">
              <a:rPr lang="en-GB" smtClean="0"/>
              <a:pPr/>
              <a:t>16/06/2023</a:t>
            </a:fld>
            <a:endParaRPr lang="en-GB"/>
          </a:p>
        </p:txBody>
      </p:sp>
      <p:sp>
        <p:nvSpPr>
          <p:cNvPr id="3" name="Footer Placeholder 2">
            <a:extLst>
              <a:ext uri="{FF2B5EF4-FFF2-40B4-BE49-F238E27FC236}">
                <a16:creationId xmlns:a16="http://schemas.microsoft.com/office/drawing/2014/main" id="{3127CB16-B0D6-20BF-7DAC-3F4AFE6670C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706082D-9458-7F45-83A9-BF1E279C03CE}"/>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24733653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4AFB5-C800-4C81-40D2-CD0C98C13FA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75F3FDA-8F3C-7B93-57CA-1780B11EBA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D0A1250-3BDA-4570-916A-10E6748CBF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B45808-FEE3-B339-A801-6F34232C97B6}"/>
              </a:ext>
            </a:extLst>
          </p:cNvPr>
          <p:cNvSpPr>
            <a:spLocks noGrp="1"/>
          </p:cNvSpPr>
          <p:nvPr>
            <p:ph type="dt" sz="half" idx="10"/>
          </p:nvPr>
        </p:nvSpPr>
        <p:spPr/>
        <p:txBody>
          <a:bodyPr/>
          <a:lstStyle/>
          <a:p>
            <a:fld id="{DD02CD0E-C683-4E5A-8A00-113D7B180A1B}" type="datetime1">
              <a:rPr lang="en-GB" smtClean="0"/>
              <a:pPr/>
              <a:t>16/06/2023</a:t>
            </a:fld>
            <a:endParaRPr lang="en-GB"/>
          </a:p>
        </p:txBody>
      </p:sp>
      <p:sp>
        <p:nvSpPr>
          <p:cNvPr id="6" name="Footer Placeholder 5">
            <a:extLst>
              <a:ext uri="{FF2B5EF4-FFF2-40B4-BE49-F238E27FC236}">
                <a16:creationId xmlns:a16="http://schemas.microsoft.com/office/drawing/2014/main" id="{AA4DC1C1-B899-9FB3-7260-B1B63052E8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B40FAA-8065-26DF-1F2B-00AE8BE89FF3}"/>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1375683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D12F9-94E4-31E7-096D-4E73FBA145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30E0F1E-23BC-302E-EA1E-357E0EECBAC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1296280-EE36-1546-BE45-20DF19D56B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CF66AF-6ECD-4A38-33E1-E5A02F184D60}"/>
              </a:ext>
            </a:extLst>
          </p:cNvPr>
          <p:cNvSpPr>
            <a:spLocks noGrp="1"/>
          </p:cNvSpPr>
          <p:nvPr>
            <p:ph type="dt" sz="half" idx="10"/>
          </p:nvPr>
        </p:nvSpPr>
        <p:spPr/>
        <p:txBody>
          <a:bodyPr/>
          <a:lstStyle/>
          <a:p>
            <a:fld id="{0E28566B-6CCC-488B-8936-510689B8C9F5}" type="datetime1">
              <a:rPr lang="en-GB" smtClean="0"/>
              <a:pPr/>
              <a:t>16/06/2023</a:t>
            </a:fld>
            <a:endParaRPr lang="en-GB"/>
          </a:p>
        </p:txBody>
      </p:sp>
      <p:sp>
        <p:nvSpPr>
          <p:cNvPr id="6" name="Footer Placeholder 5">
            <a:extLst>
              <a:ext uri="{FF2B5EF4-FFF2-40B4-BE49-F238E27FC236}">
                <a16:creationId xmlns:a16="http://schemas.microsoft.com/office/drawing/2014/main" id="{3A862ABF-D991-43A1-2A83-7B603613AEC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9B7014F-FB3C-1B75-3A1A-54F8A36A53D4}"/>
              </a:ext>
            </a:extLst>
          </p:cNvPr>
          <p:cNvSpPr>
            <a:spLocks noGrp="1"/>
          </p:cNvSpPr>
          <p:nvPr>
            <p:ph type="sldNum" sz="quarter" idx="12"/>
          </p:nvPr>
        </p:nvSpPr>
        <p:spPr/>
        <p:txBody>
          <a:bodyPr/>
          <a:lstStyle/>
          <a:p>
            <a:fld id="{86A175BE-F501-43AF-9B58-901F41ACC68C}" type="slidenum">
              <a:rPr lang="en-GB" smtClean="0"/>
              <a:pPr/>
              <a:t>‹#›</a:t>
            </a:fld>
            <a:endParaRPr lang="en-GB"/>
          </a:p>
        </p:txBody>
      </p:sp>
    </p:spTree>
    <p:extLst>
      <p:ext uri="{BB962C8B-B14F-4D97-AF65-F5344CB8AC3E}">
        <p14:creationId xmlns:p14="http://schemas.microsoft.com/office/powerpoint/2010/main" val="38873146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4C0041-A284-65D5-719F-F1E997B460C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0426B45-B66C-33FF-F048-1D96FC42BE5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333F861-7F28-D993-7247-5B1D80F1D8C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88D6AB-B526-4E94-998F-11487E5EBD54}" type="datetime1">
              <a:rPr lang="en-GB" smtClean="0"/>
              <a:pPr/>
              <a:t>16/06/2023</a:t>
            </a:fld>
            <a:endParaRPr lang="en-GB"/>
          </a:p>
        </p:txBody>
      </p:sp>
      <p:sp>
        <p:nvSpPr>
          <p:cNvPr id="5" name="Footer Placeholder 4">
            <a:extLst>
              <a:ext uri="{FF2B5EF4-FFF2-40B4-BE49-F238E27FC236}">
                <a16:creationId xmlns:a16="http://schemas.microsoft.com/office/drawing/2014/main" id="{6233AE15-4FE3-2167-527C-C93A8D594B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269A5264-5FF5-9F98-D9B6-BF6135C498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A175BE-F501-43AF-9B58-901F41ACC68C}" type="slidenum">
              <a:rPr lang="en-GB" smtClean="0"/>
              <a:pPr/>
              <a:t>‹#›</a:t>
            </a:fld>
            <a:endParaRPr lang="en-GB"/>
          </a:p>
        </p:txBody>
      </p:sp>
    </p:spTree>
    <p:extLst>
      <p:ext uri="{BB962C8B-B14F-4D97-AF65-F5344CB8AC3E}">
        <p14:creationId xmlns:p14="http://schemas.microsoft.com/office/powerpoint/2010/main" val="39864606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Elaine.Robinson@stir.ac.uk" TargetMode="External"/><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Judith.Warburton@stir.ac.uk" TargetMode="External"/><Relationship Id="rId7"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microsoft.com/office/2018/10/relationships/comments" Target="../comments/modernComment_1B7_50D3C9F7.xml"/><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34.xml.rels><?xml version="1.0" encoding="UTF-8" standalone="yes"?>
<Relationships xmlns="http://schemas.openxmlformats.org/package/2006/relationships"><Relationship Id="rId3" Type="http://schemas.microsoft.com/office/2018/10/relationships/comments" Target="../comments/modernComment_1C1_C6E466F6.xm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3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4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5.xml"/><Relationship Id="rId5" Type="http://schemas.openxmlformats.org/officeDocument/2006/relationships/image" Target="../media/image9.jpeg"/><Relationship Id="rId4" Type="http://schemas.openxmlformats.org/officeDocument/2006/relationships/image" Target="../media/image6.png"/></Relationships>
</file>

<file path=ppt/slides/_rels/slide4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hyperlink" Target="mailto:Hannah.carver@stir.ac.uk"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8.png"/><Relationship Id="rId4" Type="http://schemas.openxmlformats.org/officeDocument/2006/relationships/image" Target="../media/image1.png"/><Relationship Id="rId9"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3" name="Rectangle 2">
            <a:extLst>
              <a:ext uri="{FF2B5EF4-FFF2-40B4-BE49-F238E27FC236}">
                <a16:creationId xmlns:a16="http://schemas.microsoft.com/office/drawing/2014/main" id="{40338FEF-26F5-714B-CC81-2F4A68D497EC}"/>
              </a:ext>
            </a:extLst>
          </p:cNvPr>
          <p:cNvSpPr/>
          <p:nvPr/>
        </p:nvSpPr>
        <p:spPr>
          <a:xfrm>
            <a:off x="-25622" y="5987867"/>
            <a:ext cx="12243243" cy="8922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90" rtl="0" eaLnBrk="1" latinLnBrk="0" hangingPunct="1">
              <a:defRPr sz="1801" kern="1200">
                <a:solidFill>
                  <a:schemeClr val="lt1"/>
                </a:solidFill>
                <a:latin typeface="+mn-lt"/>
                <a:ea typeface="+mn-ea"/>
                <a:cs typeface="+mn-cs"/>
              </a:defRPr>
            </a:lvl1pPr>
            <a:lvl2pPr marL="457194" algn="l" defTabSz="914390" rtl="0" eaLnBrk="1" latinLnBrk="0" hangingPunct="1">
              <a:defRPr sz="1801" kern="1200">
                <a:solidFill>
                  <a:schemeClr val="lt1"/>
                </a:solidFill>
                <a:latin typeface="+mn-lt"/>
                <a:ea typeface="+mn-ea"/>
                <a:cs typeface="+mn-cs"/>
              </a:defRPr>
            </a:lvl2pPr>
            <a:lvl3pPr marL="914390" algn="l" defTabSz="914390" rtl="0" eaLnBrk="1" latinLnBrk="0" hangingPunct="1">
              <a:defRPr sz="1801" kern="1200">
                <a:solidFill>
                  <a:schemeClr val="lt1"/>
                </a:solidFill>
                <a:latin typeface="+mn-lt"/>
                <a:ea typeface="+mn-ea"/>
                <a:cs typeface="+mn-cs"/>
              </a:defRPr>
            </a:lvl3pPr>
            <a:lvl4pPr marL="1371581" algn="l" defTabSz="914390" rtl="0" eaLnBrk="1" latinLnBrk="0" hangingPunct="1">
              <a:defRPr sz="1801" kern="1200">
                <a:solidFill>
                  <a:schemeClr val="lt1"/>
                </a:solidFill>
                <a:latin typeface="+mn-lt"/>
                <a:ea typeface="+mn-ea"/>
                <a:cs typeface="+mn-cs"/>
              </a:defRPr>
            </a:lvl4pPr>
            <a:lvl5pPr marL="1828778" algn="l" defTabSz="914390" rtl="0" eaLnBrk="1" latinLnBrk="0" hangingPunct="1">
              <a:defRPr sz="1801" kern="1200">
                <a:solidFill>
                  <a:schemeClr val="lt1"/>
                </a:solidFill>
                <a:latin typeface="+mn-lt"/>
                <a:ea typeface="+mn-ea"/>
                <a:cs typeface="+mn-cs"/>
              </a:defRPr>
            </a:lvl5pPr>
            <a:lvl6pPr marL="2285971" algn="l" defTabSz="914390" rtl="0" eaLnBrk="1" latinLnBrk="0" hangingPunct="1">
              <a:defRPr sz="1801" kern="1200">
                <a:solidFill>
                  <a:schemeClr val="lt1"/>
                </a:solidFill>
                <a:latin typeface="+mn-lt"/>
                <a:ea typeface="+mn-ea"/>
                <a:cs typeface="+mn-cs"/>
              </a:defRPr>
            </a:lvl6pPr>
            <a:lvl7pPr marL="2743165" algn="l" defTabSz="914390" rtl="0" eaLnBrk="1" latinLnBrk="0" hangingPunct="1">
              <a:defRPr sz="1801" kern="1200">
                <a:solidFill>
                  <a:schemeClr val="lt1"/>
                </a:solidFill>
                <a:latin typeface="+mn-lt"/>
                <a:ea typeface="+mn-ea"/>
                <a:cs typeface="+mn-cs"/>
              </a:defRPr>
            </a:lvl7pPr>
            <a:lvl8pPr marL="3200359" algn="l" defTabSz="914390" rtl="0" eaLnBrk="1" latinLnBrk="0" hangingPunct="1">
              <a:defRPr sz="1801" kern="1200">
                <a:solidFill>
                  <a:schemeClr val="lt1"/>
                </a:solidFill>
                <a:latin typeface="+mn-lt"/>
                <a:ea typeface="+mn-ea"/>
                <a:cs typeface="+mn-cs"/>
              </a:defRPr>
            </a:lvl8pPr>
            <a:lvl9pPr marL="3657553" algn="l" defTabSz="914390" rtl="0" eaLnBrk="1" latinLnBrk="0" hangingPunct="1">
              <a:defRPr sz="1801" kern="1200">
                <a:solidFill>
                  <a:schemeClr val="lt1"/>
                </a:solidFill>
                <a:latin typeface="+mn-lt"/>
                <a:ea typeface="+mn-ea"/>
                <a:cs typeface="+mn-cs"/>
              </a:defRPr>
            </a:lvl9pPr>
          </a:lstStyle>
          <a:p>
            <a:r>
              <a:rPr lang="en-GB" sz="2401">
                <a:solidFill>
                  <a:schemeClr val="tx1"/>
                </a:solidFill>
              </a:rPr>
              <a:t> </a:t>
            </a:r>
          </a:p>
        </p:txBody>
      </p:sp>
      <p:sp>
        <p:nvSpPr>
          <p:cNvPr id="1936" name="Google Shape;1936;p308"/>
          <p:cNvSpPr txBox="1"/>
          <p:nvPr/>
        </p:nvSpPr>
        <p:spPr>
          <a:xfrm>
            <a:off x="5031364" y="1127117"/>
            <a:ext cx="6805732" cy="3178072"/>
          </a:xfrm>
          <a:prstGeom prst="rect">
            <a:avLst/>
          </a:prstGeom>
          <a:noFill/>
          <a:ln>
            <a:noFill/>
          </a:ln>
        </p:spPr>
        <p:txBody>
          <a:bodyPr spcFirstLastPara="1" wrap="square" lIns="121900" tIns="121900" rIns="121900" bIns="121900" anchor="t" anchorCtr="0">
            <a:noAutofit/>
          </a:bodyPr>
          <a:lstStyle/>
          <a:p>
            <a:pPr>
              <a:lnSpc>
                <a:spcPct val="115000"/>
              </a:lnSpc>
            </a:pPr>
            <a:r>
              <a:rPr lang="en-GB" sz="3600" b="1" dirty="0">
                <a:ea typeface="Google Sans"/>
                <a:cs typeface="Google Sans"/>
                <a:sym typeface="Google Sans"/>
              </a:rPr>
              <a:t>The Relations Study</a:t>
            </a:r>
          </a:p>
          <a:p>
            <a:pPr>
              <a:lnSpc>
                <a:spcPct val="115000"/>
              </a:lnSpc>
            </a:pPr>
            <a:r>
              <a:rPr lang="en-GB" sz="2800" b="1" i="1" dirty="0">
                <a:solidFill>
                  <a:srgbClr val="0070C0"/>
                </a:solidFill>
                <a:latin typeface="Calibri"/>
                <a:ea typeface="Calibri"/>
                <a:cs typeface="Calibri"/>
              </a:rPr>
              <a:t>Caring for children and families affected by parental drug use: what can we learn from ethnographic research and family engagement in research?</a:t>
            </a:r>
            <a:endParaRPr lang="en-GB" sz="2800" b="1" i="1">
              <a:solidFill>
                <a:srgbClr val="0070C0"/>
              </a:solidFill>
              <a:latin typeface="Calibri"/>
              <a:ea typeface="Google Sans"/>
              <a:cs typeface="Google Sans"/>
            </a:endParaRPr>
          </a:p>
          <a:p>
            <a:pPr>
              <a:lnSpc>
                <a:spcPct val="114999"/>
              </a:lnSpc>
            </a:pPr>
            <a:endParaRPr lang="en-GB" sz="3200" b="1" dirty="0">
              <a:solidFill>
                <a:srgbClr val="3C4043"/>
              </a:solidFill>
              <a:ea typeface="Google Sans"/>
              <a:cs typeface="Google Sans"/>
              <a:sym typeface="Google Sans"/>
            </a:endParaRPr>
          </a:p>
          <a:p>
            <a:pPr>
              <a:lnSpc>
                <a:spcPct val="114999"/>
              </a:lnSpc>
            </a:pPr>
            <a:r>
              <a:rPr lang="en-GB" sz="3200" b="1" dirty="0">
                <a:solidFill>
                  <a:srgbClr val="3C4043"/>
                </a:solidFill>
                <a:ea typeface="Google Sans"/>
                <a:cs typeface="Google Sans"/>
                <a:sym typeface="Google Sans"/>
              </a:rPr>
              <a:t>CHAIR: Professor Anne Whittaker</a:t>
            </a:r>
            <a:endParaRPr lang="en-GB" sz="3200" b="1" dirty="0">
              <a:solidFill>
                <a:srgbClr val="3C4043"/>
              </a:solidFill>
              <a:ea typeface="Google Sans"/>
              <a:cs typeface="Google Sans"/>
            </a:endParaRPr>
          </a:p>
          <a:p>
            <a:pPr>
              <a:lnSpc>
                <a:spcPct val="114999"/>
              </a:lnSpc>
            </a:pPr>
            <a:r>
              <a:rPr lang="en-GB" sz="3200" b="1" dirty="0">
                <a:solidFill>
                  <a:srgbClr val="3C4043"/>
                </a:solidFill>
                <a:ea typeface="Google Sans"/>
                <a:cs typeface="Google Sans"/>
                <a:sym typeface="Google Sans"/>
              </a:rPr>
              <a:t>AFINet International Conference 2023</a:t>
            </a:r>
            <a:endParaRPr lang="en-US" sz="2800" b="1" i="1" dirty="0">
              <a:solidFill>
                <a:srgbClr val="3C4043"/>
              </a:solidFill>
              <a:cs typeface="Calibri"/>
            </a:endParaRPr>
          </a:p>
          <a:p>
            <a:pPr>
              <a:lnSpc>
                <a:spcPct val="115000"/>
              </a:lnSpc>
            </a:pPr>
            <a:endParaRPr lang="en-GB" sz="933" b="1" dirty="0">
              <a:solidFill>
                <a:schemeClr val="lt1"/>
              </a:solidFill>
              <a:latin typeface="Google Sans"/>
              <a:ea typeface="Google Sans"/>
              <a:cs typeface="Google Sans"/>
            </a:endParaRPr>
          </a:p>
          <a:p>
            <a:pPr>
              <a:lnSpc>
                <a:spcPct val="115000"/>
              </a:lnSpc>
            </a:pPr>
            <a:endParaRPr lang="en-GB" sz="2400" dirty="0">
              <a:solidFill>
                <a:schemeClr val="lt1"/>
              </a:solidFill>
              <a:latin typeface="Google Sans"/>
              <a:ea typeface="Google Sans"/>
              <a:cs typeface="Google Sans"/>
              <a:sym typeface="Google Sans"/>
            </a:endParaRPr>
          </a:p>
          <a:p>
            <a:pPr>
              <a:lnSpc>
                <a:spcPct val="150000"/>
              </a:lnSpc>
            </a:pPr>
            <a:endParaRPr lang="en-GB" sz="2400" dirty="0">
              <a:solidFill>
                <a:schemeClr val="lt1"/>
              </a:solidFill>
              <a:latin typeface="Google Sans"/>
              <a:ea typeface="Google Sans"/>
              <a:cs typeface="Google Sans"/>
            </a:endParaRPr>
          </a:p>
        </p:txBody>
      </p:sp>
      <p:grpSp>
        <p:nvGrpSpPr>
          <p:cNvPr id="2" name="Group 1">
            <a:extLst>
              <a:ext uri="{FF2B5EF4-FFF2-40B4-BE49-F238E27FC236}">
                <a16:creationId xmlns:a16="http://schemas.microsoft.com/office/drawing/2014/main" id="{CAF87086-B922-B7D7-F6EC-184FB327883E}"/>
              </a:ext>
            </a:extLst>
          </p:cNvPr>
          <p:cNvGrpSpPr/>
          <p:nvPr/>
        </p:nvGrpSpPr>
        <p:grpSpPr>
          <a:xfrm>
            <a:off x="5031364" y="44175"/>
            <a:ext cx="7040157" cy="943945"/>
            <a:chOff x="3084512" y="285641"/>
            <a:chExt cx="5914493" cy="820012"/>
          </a:xfrm>
        </p:grpSpPr>
        <p:pic>
          <p:nvPicPr>
            <p:cNvPr id="1032" name="Picture 8">
              <a:extLst>
                <a:ext uri="{FF2B5EF4-FFF2-40B4-BE49-F238E27FC236}">
                  <a16:creationId xmlns:a16="http://schemas.microsoft.com/office/drawing/2014/main" id="{CC97272F-C5E5-12CA-B197-1997DE8FF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2" y="324602"/>
              <a:ext cx="2238375"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A152B8B-C8C1-7B01-222F-ECC2A7C0A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13" y="285641"/>
              <a:ext cx="2447392" cy="620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a:extLst>
              <a:ext uri="{FF2B5EF4-FFF2-40B4-BE49-F238E27FC236}">
                <a16:creationId xmlns:a16="http://schemas.microsoft.com/office/drawing/2014/main" id="{B39C4C08-B37D-3A6D-3ADC-C488BBF3A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621" y="5965733"/>
            <a:ext cx="2159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D515D25-EBF9-DAAC-E4B3-61F1FFA199E6}"/>
              </a:ext>
            </a:extLst>
          </p:cNvPr>
          <p:cNvPicPr>
            <a:picLocks noChangeAspect="1"/>
          </p:cNvPicPr>
          <p:nvPr/>
        </p:nvPicPr>
        <p:blipFill>
          <a:blip r:embed="rId6"/>
          <a:stretch>
            <a:fillRect/>
          </a:stretch>
        </p:blipFill>
        <p:spPr>
          <a:xfrm>
            <a:off x="63796" y="45369"/>
            <a:ext cx="4630477" cy="5943241"/>
          </a:xfrm>
          <a:prstGeom prst="rect">
            <a:avLst/>
          </a:prstGeom>
        </p:spPr>
      </p:pic>
      <p:pic>
        <p:nvPicPr>
          <p:cNvPr id="1026" name="Picture 2">
            <a:extLst>
              <a:ext uri="{FF2B5EF4-FFF2-40B4-BE49-F238E27FC236}">
                <a16:creationId xmlns:a16="http://schemas.microsoft.com/office/drawing/2014/main" id="{2728E192-5095-6F25-1B25-323B9B6194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3373" y="3575"/>
            <a:ext cx="3324439" cy="15211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549786D-3D16-7D7D-ED4E-B8CBD1DD71BE}"/>
              </a:ext>
            </a:extLst>
          </p:cNvPr>
          <p:cNvGrpSpPr/>
          <p:nvPr/>
        </p:nvGrpSpPr>
        <p:grpSpPr>
          <a:xfrm>
            <a:off x="137296" y="6345985"/>
            <a:ext cx="3374074" cy="369332"/>
            <a:chOff x="114712" y="6504169"/>
            <a:chExt cx="3374074" cy="369332"/>
          </a:xfrm>
        </p:grpSpPr>
        <p:pic>
          <p:nvPicPr>
            <p:cNvPr id="10" name="Picture 10">
              <a:extLst>
                <a:ext uri="{FF2B5EF4-FFF2-40B4-BE49-F238E27FC236}">
                  <a16:creationId xmlns:a16="http://schemas.microsoft.com/office/drawing/2014/main" id="{BF67F223-39D4-6256-3FCC-DD9166D81EFC}"/>
                </a:ext>
              </a:extLst>
            </p:cNvPr>
            <p:cNvPicPr>
              <a:picLocks noChangeAspect="1"/>
            </p:cNvPicPr>
            <p:nvPr/>
          </p:nvPicPr>
          <p:blipFill>
            <a:blip r:embed="rId8"/>
            <a:stretch>
              <a:fillRect/>
            </a:stretch>
          </p:blipFill>
          <p:spPr>
            <a:xfrm>
              <a:off x="114712" y="6530622"/>
              <a:ext cx="278578" cy="306683"/>
            </a:xfrm>
            <a:prstGeom prst="rect">
              <a:avLst/>
            </a:prstGeom>
          </p:spPr>
        </p:pic>
        <p:sp>
          <p:nvSpPr>
            <p:cNvPr id="11" name="Rectangle 10">
              <a:extLst>
                <a:ext uri="{FF2B5EF4-FFF2-40B4-BE49-F238E27FC236}">
                  <a16:creationId xmlns:a16="http://schemas.microsoft.com/office/drawing/2014/main" id="{C57176D0-E803-2B1E-A11E-4C57A20E1FFF}"/>
                </a:ext>
              </a:extLst>
            </p:cNvPr>
            <p:cNvSpPr/>
            <p:nvPr/>
          </p:nvSpPr>
          <p:spPr>
            <a:xfrm>
              <a:off x="433856" y="6504169"/>
              <a:ext cx="3054930"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7904435" y="1833358"/>
            <a:ext cx="4141760" cy="1897342"/>
          </a:xfrm>
          <a:custGeom>
            <a:avLst/>
            <a:gdLst/>
            <a:ahLst/>
            <a:cxnLst/>
            <a:rect l="l" t="t" r="r" b="b"/>
            <a:pathLst>
              <a:path w="4141760" h="4377846">
                <a:moveTo>
                  <a:pt x="0" y="0"/>
                </a:moveTo>
                <a:lnTo>
                  <a:pt x="4141760" y="0"/>
                </a:lnTo>
                <a:lnTo>
                  <a:pt x="4141760" y="4377846"/>
                </a:lnTo>
                <a:lnTo>
                  <a:pt x="0" y="4377846"/>
                </a:lnTo>
                <a:close/>
              </a:path>
            </a:pathLst>
          </a:custGeom>
        </p:spPr>
      </p:pic>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grpSp>
        <p:nvGrpSpPr>
          <p:cNvPr id="2" name="Group 1">
            <a:extLst>
              <a:ext uri="{FF2B5EF4-FFF2-40B4-BE49-F238E27FC236}">
                <a16:creationId xmlns:a16="http://schemas.microsoft.com/office/drawing/2014/main" id="{321B0856-01F1-88BF-DDDF-675526043D40}"/>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D17D3F54-F925-DB2D-D2E0-614F0B47B110}"/>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B9756E92-BF01-D56C-055B-5621A27A16AA}"/>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7" name="Title 6">
            <a:extLst>
              <a:ext uri="{FF2B5EF4-FFF2-40B4-BE49-F238E27FC236}">
                <a16:creationId xmlns:a16="http://schemas.microsoft.com/office/drawing/2014/main" id="{9B89FBFE-43AE-6E44-1B4A-0EC6DCA87A0B}"/>
              </a:ext>
            </a:extLst>
          </p:cNvPr>
          <p:cNvSpPr>
            <a:spLocks noGrp="1"/>
          </p:cNvSpPr>
          <p:nvPr>
            <p:ph type="title"/>
          </p:nvPr>
        </p:nvSpPr>
        <p:spPr>
          <a:xfrm>
            <a:off x="276584" y="160629"/>
            <a:ext cx="11652179" cy="947735"/>
          </a:xfrm>
        </p:spPr>
        <p:txBody>
          <a:bodyPr>
            <a:normAutofit/>
          </a:bodyPr>
          <a:lstStyle/>
          <a:p>
            <a:r>
              <a:rPr lang="en-GB" sz="3600" b="1" dirty="0">
                <a:solidFill>
                  <a:srgbClr val="0070C0"/>
                </a:solidFill>
                <a:latin typeface="+mn-lt"/>
                <a:cs typeface="Calibri"/>
              </a:rPr>
              <a:t>What have we done so far? </a:t>
            </a:r>
            <a:endParaRPr lang="en-US" sz="3600" b="1" dirty="0">
              <a:latin typeface="+mn-lt"/>
            </a:endParaRPr>
          </a:p>
        </p:txBody>
      </p:sp>
      <p:sp>
        <p:nvSpPr>
          <p:cNvPr id="8" name="TextBox 7">
            <a:extLst>
              <a:ext uri="{FF2B5EF4-FFF2-40B4-BE49-F238E27FC236}">
                <a16:creationId xmlns:a16="http://schemas.microsoft.com/office/drawing/2014/main" id="{F7DBAAD2-174E-A41A-4B41-C22B79CFFB9E}"/>
              </a:ext>
            </a:extLst>
          </p:cNvPr>
          <p:cNvSpPr txBox="1"/>
          <p:nvPr/>
        </p:nvSpPr>
        <p:spPr>
          <a:xfrm>
            <a:off x="254320" y="1000406"/>
            <a:ext cx="8169244" cy="4939814"/>
          </a:xfrm>
          <a:prstGeom prst="rect">
            <a:avLst/>
          </a:prstGeom>
          <a:noFill/>
        </p:spPr>
        <p:txBody>
          <a:bodyPr wrap="square">
            <a:spAutoFit/>
          </a:bodyPr>
          <a:lstStyle/>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i="0" u="none" strike="noStrike" kern="1200" cap="none" spc="0" normalizeH="0" baseline="0" noProof="0" dirty="0">
                <a:ln>
                  <a:noFill/>
                </a:ln>
                <a:effectLst/>
                <a:uLnTx/>
                <a:uFillTx/>
                <a:latin typeface="Calibri" panose="020F0502020204030204"/>
                <a:cs typeface="Calibri"/>
              </a:rPr>
              <a:t>During 2020 and 2021, we held meetings for each of the groups separately (6 groups in total).</a:t>
            </a:r>
            <a:r>
              <a:rPr lang="en-GB" sz="2100" dirty="0">
                <a:latin typeface="Calibri" panose="020F0502020204030204"/>
                <a:cs typeface="Calibri"/>
              </a:rPr>
              <a:t> Each meeting focused on a specific theme/area of interest.</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100" dirty="0">
              <a:latin typeface="Calibri" panose="020F0502020204030204"/>
              <a:cs typeface="Calibri"/>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latin typeface="Calibri" panose="020F0502020204030204"/>
                <a:cs typeface="Calibri"/>
              </a:rPr>
              <a:t>Professionals supported recruitment for the ethnography across a range of services in Scotland and England.</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100" dirty="0">
              <a:latin typeface="Calibri" panose="020F0502020204030204"/>
              <a:cs typeface="Calibri"/>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latin typeface="Calibri" panose="020F0502020204030204"/>
                <a:cs typeface="Calibri"/>
              </a:rPr>
              <a:t>Parents/family members created ‘standards of care’.</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100" dirty="0">
              <a:latin typeface="Calibri" panose="020F0502020204030204"/>
              <a:cs typeface="Calibri"/>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latin typeface="Calibri" panose="020F0502020204030204"/>
                <a:cs typeface="Calibri"/>
              </a:rPr>
              <a:t>Initial findings shared with all members for discussion and feedback.</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100" dirty="0">
              <a:latin typeface="Calibri" panose="020F0502020204030204"/>
              <a:cs typeface="Calibri"/>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latin typeface="Calibri" panose="020F0502020204030204"/>
                <a:cs typeface="Calibri"/>
              </a:rPr>
              <a:t>Members supporting wider impact work.</a:t>
            </a: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2100" dirty="0">
              <a:latin typeface="Calibri" panose="020F0502020204030204"/>
              <a:cs typeface="Calibri"/>
            </a:endParaRPr>
          </a:p>
          <a:p>
            <a:pPr marL="342900" marR="0" lvl="0" indent="-342900"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100" dirty="0">
                <a:latin typeface="Calibri" panose="020F0502020204030204"/>
                <a:cs typeface="Calibri"/>
              </a:rPr>
              <a:t>Data from meeting notes analysed thematically to understand common themes.</a:t>
            </a:r>
          </a:p>
        </p:txBody>
      </p:sp>
    </p:spTree>
    <p:extLst>
      <p:ext uri="{BB962C8B-B14F-4D97-AF65-F5344CB8AC3E}">
        <p14:creationId xmlns:p14="http://schemas.microsoft.com/office/powerpoint/2010/main" val="3458001943"/>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2"/>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245327" y="178879"/>
            <a:ext cx="11701346" cy="1054021"/>
          </a:xfrm>
        </p:spPr>
        <p:txBody>
          <a:bodyPr>
            <a:normAutofit/>
          </a:bodyPr>
          <a:lstStyle/>
          <a:p>
            <a:r>
              <a:rPr lang="en-GB" sz="3600" b="1" dirty="0">
                <a:solidFill>
                  <a:srgbClr val="0070C0"/>
                </a:solidFill>
                <a:latin typeface="+mn-lt"/>
                <a:cs typeface="Calibri"/>
              </a:rPr>
              <a:t>Findings from Learning Alliance discussions</a:t>
            </a:r>
            <a:endParaRPr lang="en-GB" sz="3600" b="1" dirty="0">
              <a:solidFill>
                <a:srgbClr val="0070C0"/>
              </a:solidFill>
              <a:latin typeface="Calibri"/>
              <a:cs typeface="Calibri"/>
            </a:endParaRPr>
          </a:p>
        </p:txBody>
      </p:sp>
      <p:sp>
        <p:nvSpPr>
          <p:cNvPr id="12" name="Content Placeholder 11">
            <a:extLst>
              <a:ext uri="{FF2B5EF4-FFF2-40B4-BE49-F238E27FC236}">
                <a16:creationId xmlns:a16="http://schemas.microsoft.com/office/drawing/2014/main" id="{7056A569-9C57-B63D-25D8-9FB7F1823759}"/>
              </a:ext>
            </a:extLst>
          </p:cNvPr>
          <p:cNvSpPr>
            <a:spLocks noGrp="1"/>
          </p:cNvSpPr>
          <p:nvPr>
            <p:ph sz="half" idx="1"/>
          </p:nvPr>
        </p:nvSpPr>
        <p:spPr>
          <a:xfrm>
            <a:off x="245327" y="1184025"/>
            <a:ext cx="5850673" cy="4806536"/>
          </a:xfrm>
          <a:solidFill>
            <a:schemeClr val="accent5">
              <a:lumMod val="20000"/>
              <a:lumOff val="80000"/>
            </a:schemeClr>
          </a:solidFill>
        </p:spPr>
        <p:txBody>
          <a:bodyPr vert="horz" lIns="91440" tIns="45720" rIns="91440" bIns="45720" rtlCol="0" anchor="t">
            <a:noAutofit/>
          </a:bodyPr>
          <a:lstStyle/>
          <a:p>
            <a:pPr>
              <a:lnSpc>
                <a:spcPct val="100000"/>
              </a:lnSpc>
              <a:spcBef>
                <a:spcPts val="0"/>
              </a:spcBef>
              <a:defRPr/>
            </a:pPr>
            <a:r>
              <a:rPr lang="en-GB" sz="1800" i="0" u="none" strike="noStrike" kern="1200" cap="none" spc="0" normalizeH="0" baseline="0" noProof="0" dirty="0">
                <a:ln>
                  <a:noFill/>
                </a:ln>
                <a:effectLst/>
                <a:uLnTx/>
                <a:uFillTx/>
                <a:cs typeface="Calibri"/>
              </a:rPr>
              <a:t>Gendered divisions of care, expectations and responsibilities.</a:t>
            </a:r>
          </a:p>
          <a:p>
            <a:pPr>
              <a:lnSpc>
                <a:spcPct val="100000"/>
              </a:lnSpc>
              <a:spcBef>
                <a:spcPts val="0"/>
              </a:spcBef>
              <a:defRPr/>
            </a:pPr>
            <a:endParaRPr lang="en-GB" sz="1800" dirty="0">
              <a:cs typeface="Calibri"/>
            </a:endParaRPr>
          </a:p>
          <a:p>
            <a:pPr>
              <a:lnSpc>
                <a:spcPct val="100000"/>
              </a:lnSpc>
              <a:spcBef>
                <a:spcPts val="0"/>
              </a:spcBef>
              <a:defRPr/>
            </a:pPr>
            <a:r>
              <a:rPr lang="en-GB" sz="1800" b="0" dirty="0"/>
              <a:t>Feeling/becoming ‘torn’ between caring responsibilities: Adult child who uses drugs vs. grandchild, often with complex needs.</a:t>
            </a:r>
          </a:p>
          <a:p>
            <a:pPr>
              <a:lnSpc>
                <a:spcPct val="100000"/>
              </a:lnSpc>
              <a:spcBef>
                <a:spcPts val="0"/>
              </a:spcBef>
              <a:defRPr/>
            </a:pPr>
            <a:endParaRPr lang="en-GB" sz="1800" b="0" dirty="0"/>
          </a:p>
          <a:p>
            <a:pPr>
              <a:lnSpc>
                <a:spcPct val="100000"/>
              </a:lnSpc>
              <a:spcBef>
                <a:spcPts val="0"/>
              </a:spcBef>
              <a:defRPr/>
            </a:pPr>
            <a:r>
              <a:rPr lang="en-GB" sz="1800" b="0" dirty="0"/>
              <a:t>How AFMs situate/position themselves: Advocates for children/grandchildren, ‘victims’ and ‘survivors’ of ‘the system’.</a:t>
            </a:r>
          </a:p>
          <a:p>
            <a:pPr>
              <a:lnSpc>
                <a:spcPct val="100000"/>
              </a:lnSpc>
              <a:spcBef>
                <a:spcPts val="0"/>
              </a:spcBef>
              <a:defRPr/>
            </a:pPr>
            <a:endParaRPr lang="en-GB" sz="1800" dirty="0"/>
          </a:p>
          <a:p>
            <a:pPr>
              <a:lnSpc>
                <a:spcPct val="100000"/>
              </a:lnSpc>
              <a:spcBef>
                <a:spcPts val="0"/>
              </a:spcBef>
              <a:defRPr/>
            </a:pPr>
            <a:r>
              <a:rPr lang="en-GB" sz="1800" b="0" dirty="0"/>
              <a:t>Systematic failures: inaccuracies, insufficient support and space, chronic miscommunication and lack of communication, a palpable sense of frustration.</a:t>
            </a:r>
          </a:p>
          <a:p>
            <a:pPr>
              <a:lnSpc>
                <a:spcPct val="100000"/>
              </a:lnSpc>
              <a:spcBef>
                <a:spcPts val="0"/>
              </a:spcBef>
              <a:defRPr/>
            </a:pPr>
            <a:endParaRPr lang="en-GB" sz="1800" dirty="0"/>
          </a:p>
          <a:p>
            <a:pPr>
              <a:lnSpc>
                <a:spcPct val="100000"/>
              </a:lnSpc>
              <a:spcBef>
                <a:spcPts val="0"/>
              </a:spcBef>
            </a:pPr>
            <a:r>
              <a:rPr lang="en-GB" sz="1800" dirty="0"/>
              <a:t>Kinship assessments: Constant questioning, scrutiny, intrusion, stress.</a:t>
            </a:r>
          </a:p>
          <a:p>
            <a:endParaRPr lang="en-GB" dirty="0"/>
          </a:p>
        </p:txBody>
      </p:sp>
      <p:sp>
        <p:nvSpPr>
          <p:cNvPr id="13" name="Content Placeholder 12">
            <a:extLst>
              <a:ext uri="{FF2B5EF4-FFF2-40B4-BE49-F238E27FC236}">
                <a16:creationId xmlns:a16="http://schemas.microsoft.com/office/drawing/2014/main" id="{CBA9D476-D0C4-A20D-2563-0A3406178357}"/>
              </a:ext>
            </a:extLst>
          </p:cNvPr>
          <p:cNvSpPr>
            <a:spLocks noGrp="1"/>
          </p:cNvSpPr>
          <p:nvPr>
            <p:ph sz="half" idx="2"/>
          </p:nvPr>
        </p:nvSpPr>
        <p:spPr>
          <a:xfrm>
            <a:off x="6317674" y="1185283"/>
            <a:ext cx="5629000" cy="4805278"/>
          </a:xfrm>
        </p:spPr>
        <p:txBody>
          <a:bodyPr vert="horz" lIns="91440" tIns="45720" rIns="91440" bIns="45720" rtlCol="0" anchor="t">
            <a:noAutofit/>
          </a:bodyPr>
          <a:lstStyle/>
          <a:p>
            <a:pPr>
              <a:lnSpc>
                <a:spcPct val="100000"/>
              </a:lnSpc>
              <a:spcBef>
                <a:spcPts val="0"/>
              </a:spcBef>
            </a:pPr>
            <a:r>
              <a:rPr lang="en-GB" sz="1800" dirty="0"/>
              <a:t>Level of understanding with professionals and the role they face: Underfunding, high job turnover, high caseloads, etc.</a:t>
            </a:r>
            <a:endParaRPr lang="en-GB" sz="1800" b="0" dirty="0"/>
          </a:p>
          <a:p>
            <a:pPr>
              <a:lnSpc>
                <a:spcPct val="100000"/>
              </a:lnSpc>
              <a:spcBef>
                <a:spcPts val="0"/>
              </a:spcBef>
            </a:pPr>
            <a:endParaRPr lang="en-GB" sz="1800" b="0" dirty="0"/>
          </a:p>
          <a:p>
            <a:pPr>
              <a:lnSpc>
                <a:spcPct val="100000"/>
              </a:lnSpc>
              <a:spcBef>
                <a:spcPts val="0"/>
              </a:spcBef>
            </a:pPr>
            <a:r>
              <a:rPr lang="en-GB" sz="1800" b="0" dirty="0"/>
              <a:t>Lack of support for intra-familial relations e.g. between parents and kinship carers.</a:t>
            </a:r>
          </a:p>
          <a:p>
            <a:pPr>
              <a:lnSpc>
                <a:spcPct val="100000"/>
              </a:lnSpc>
              <a:spcBef>
                <a:spcPts val="0"/>
              </a:spcBef>
            </a:pPr>
            <a:endParaRPr lang="en-GB" sz="1800" b="0" dirty="0"/>
          </a:p>
          <a:p>
            <a:pPr>
              <a:lnSpc>
                <a:spcPct val="100000"/>
              </a:lnSpc>
              <a:spcBef>
                <a:spcPts val="0"/>
              </a:spcBef>
            </a:pPr>
            <a:r>
              <a:rPr lang="en-GB" sz="1800" b="0" dirty="0"/>
              <a:t>Inadequate data recording and information sharing systems: Incorrect minuting, odd or irrelevant information shared between agencies.</a:t>
            </a:r>
          </a:p>
          <a:p>
            <a:pPr>
              <a:lnSpc>
                <a:spcPct val="100000"/>
              </a:lnSpc>
              <a:spcBef>
                <a:spcPts val="0"/>
              </a:spcBef>
            </a:pPr>
            <a:endParaRPr lang="en-GB" sz="1800" b="0" dirty="0"/>
          </a:p>
          <a:p>
            <a:pPr>
              <a:lnSpc>
                <a:spcPct val="100000"/>
              </a:lnSpc>
              <a:spcBef>
                <a:spcPts val="0"/>
              </a:spcBef>
            </a:pPr>
            <a:r>
              <a:rPr lang="en-GB" sz="1800" b="0" dirty="0"/>
              <a:t>Lack of financial support and increased funding/service accessibility for ‘looked after’ children, state carers/foster carers vs. kinship carers.</a:t>
            </a:r>
          </a:p>
          <a:p>
            <a:pPr>
              <a:lnSpc>
                <a:spcPct val="100000"/>
              </a:lnSpc>
              <a:spcBef>
                <a:spcPts val="0"/>
              </a:spcBef>
            </a:pPr>
            <a:endParaRPr lang="en-GB" sz="1800" b="0" dirty="0"/>
          </a:p>
          <a:p>
            <a:pPr>
              <a:lnSpc>
                <a:spcPct val="100000"/>
              </a:lnSpc>
              <a:spcBef>
                <a:spcPts val="0"/>
              </a:spcBef>
            </a:pPr>
            <a:r>
              <a:rPr lang="en-GB" sz="1800" b="0" dirty="0"/>
              <a:t>General impression of system being ‘more difficult’ in England compared to Scotland</a:t>
            </a:r>
            <a:endParaRPr lang="en-GB" sz="1800" dirty="0"/>
          </a:p>
          <a:p>
            <a:endParaRPr lang="en-GB" dirty="0"/>
          </a:p>
        </p:txBody>
      </p:sp>
      <p:grpSp>
        <p:nvGrpSpPr>
          <p:cNvPr id="2" name="Group 1">
            <a:extLst>
              <a:ext uri="{FF2B5EF4-FFF2-40B4-BE49-F238E27FC236}">
                <a16:creationId xmlns:a16="http://schemas.microsoft.com/office/drawing/2014/main" id="{11C660B7-CE33-0444-2C7F-0F4BBD5A662C}"/>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8317D8F0-BDCE-75C2-E69C-C3496B4A7C31}"/>
                </a:ext>
              </a:extLst>
            </p:cNvPr>
            <p:cNvPicPr>
              <a:picLocks noChangeAspect="1"/>
            </p:cNvPicPr>
            <p:nvPr/>
          </p:nvPicPr>
          <p:blipFill>
            <a:blip r:embed="rId3"/>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62F66308-7805-A244-3459-253B2C140022}"/>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1078775493"/>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8500321" y="1833358"/>
            <a:ext cx="3545873" cy="1624366"/>
          </a:xfrm>
          <a:custGeom>
            <a:avLst/>
            <a:gdLst/>
            <a:ahLst/>
            <a:cxnLst/>
            <a:rect l="l" t="t" r="r" b="b"/>
            <a:pathLst>
              <a:path w="4141760" h="4377846">
                <a:moveTo>
                  <a:pt x="0" y="0"/>
                </a:moveTo>
                <a:lnTo>
                  <a:pt x="4141760" y="0"/>
                </a:lnTo>
                <a:lnTo>
                  <a:pt x="4141760" y="4377846"/>
                </a:lnTo>
                <a:lnTo>
                  <a:pt x="0" y="4377846"/>
                </a:lnTo>
                <a:close/>
              </a:path>
            </a:pathLst>
          </a:custGeom>
        </p:spPr>
      </p:pic>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grpSp>
        <p:nvGrpSpPr>
          <p:cNvPr id="2" name="Group 1">
            <a:extLst>
              <a:ext uri="{FF2B5EF4-FFF2-40B4-BE49-F238E27FC236}">
                <a16:creationId xmlns:a16="http://schemas.microsoft.com/office/drawing/2014/main" id="{321B0856-01F1-88BF-DDDF-675526043D40}"/>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D17D3F54-F925-DB2D-D2E0-614F0B47B110}"/>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B9756E92-BF01-D56C-055B-5621A27A16AA}"/>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7" name="Title 6">
            <a:extLst>
              <a:ext uri="{FF2B5EF4-FFF2-40B4-BE49-F238E27FC236}">
                <a16:creationId xmlns:a16="http://schemas.microsoft.com/office/drawing/2014/main" id="{9B89FBFE-43AE-6E44-1B4A-0EC6DCA87A0B}"/>
              </a:ext>
            </a:extLst>
          </p:cNvPr>
          <p:cNvSpPr>
            <a:spLocks noGrp="1"/>
          </p:cNvSpPr>
          <p:nvPr>
            <p:ph type="title"/>
          </p:nvPr>
        </p:nvSpPr>
        <p:spPr>
          <a:xfrm>
            <a:off x="276584" y="160629"/>
            <a:ext cx="11652179" cy="947735"/>
          </a:xfrm>
        </p:spPr>
        <p:txBody>
          <a:bodyPr>
            <a:normAutofit/>
          </a:bodyPr>
          <a:lstStyle/>
          <a:p>
            <a:r>
              <a:rPr lang="en-GB" sz="3600" b="1" dirty="0">
                <a:solidFill>
                  <a:srgbClr val="0070C0"/>
                </a:solidFill>
                <a:latin typeface="+mn-lt"/>
                <a:cs typeface="Calibri"/>
              </a:rPr>
              <a:t>Benefits of Learning Alliances</a:t>
            </a:r>
            <a:endParaRPr lang="en-US" sz="3600" b="1" dirty="0">
              <a:latin typeface="+mn-lt"/>
            </a:endParaRPr>
          </a:p>
        </p:txBody>
      </p:sp>
      <p:sp>
        <p:nvSpPr>
          <p:cNvPr id="8" name="TextBox 7">
            <a:extLst>
              <a:ext uri="{FF2B5EF4-FFF2-40B4-BE49-F238E27FC236}">
                <a16:creationId xmlns:a16="http://schemas.microsoft.com/office/drawing/2014/main" id="{F7DBAAD2-174E-A41A-4B41-C22B79CFFB9E}"/>
              </a:ext>
            </a:extLst>
          </p:cNvPr>
          <p:cNvSpPr txBox="1"/>
          <p:nvPr/>
        </p:nvSpPr>
        <p:spPr>
          <a:xfrm>
            <a:off x="263236" y="921425"/>
            <a:ext cx="8417395" cy="5016758"/>
          </a:xfrm>
          <a:prstGeom prst="rect">
            <a:avLst/>
          </a:prstGeom>
          <a:noFill/>
        </p:spPr>
        <p:txBody>
          <a:bodyPr wrap="square">
            <a:spAutoFit/>
          </a:bodyPr>
          <a:lstStyle/>
          <a:p>
            <a:pPr marL="342900" indent="-342900">
              <a:lnSpc>
                <a:spcPct val="100000"/>
              </a:lnSpc>
              <a:spcBef>
                <a:spcPts val="0"/>
              </a:spcBef>
              <a:buFont typeface="Arial" panose="020B0604020202020204" pitchFamily="34" charset="0"/>
              <a:buChar char="•"/>
              <a:defRPr/>
            </a:pPr>
            <a:r>
              <a:rPr lang="en-GB" sz="2000" i="0" u="none" strike="noStrike" kern="1200" cap="none" spc="0" normalizeH="0" baseline="0" noProof="0" dirty="0">
                <a:ln>
                  <a:noFill/>
                </a:ln>
                <a:effectLst/>
                <a:uLnTx/>
                <a:uFillTx/>
                <a:cs typeface="Calibri"/>
              </a:rPr>
              <a:t>Able to get a wide range of views, perspectives and experiences.</a:t>
            </a:r>
          </a:p>
          <a:p>
            <a:pPr marL="342900" indent="-342900">
              <a:lnSpc>
                <a:spcPct val="100000"/>
              </a:lnSpc>
              <a:spcBef>
                <a:spcPts val="0"/>
              </a:spcBef>
              <a:buFont typeface="Arial" panose="020B0604020202020204" pitchFamily="34" charset="0"/>
              <a:buChar char="•"/>
              <a:defRPr/>
            </a:pPr>
            <a:endParaRPr lang="en-GB" sz="1600" dirty="0">
              <a:cs typeface="Calibri"/>
            </a:endParaRPr>
          </a:p>
          <a:p>
            <a:pPr marL="342900" indent="-342900">
              <a:lnSpc>
                <a:spcPct val="100000"/>
              </a:lnSpc>
              <a:spcBef>
                <a:spcPts val="0"/>
              </a:spcBef>
              <a:buFont typeface="Arial" panose="020B0604020202020204" pitchFamily="34" charset="0"/>
              <a:buChar char="•"/>
              <a:defRPr/>
            </a:pPr>
            <a:r>
              <a:rPr lang="en-GB" sz="2000" i="0" u="none" strike="noStrike" kern="1200" cap="none" spc="0" normalizeH="0" baseline="0" noProof="0" dirty="0">
                <a:ln>
                  <a:noFill/>
                </a:ln>
                <a:effectLst/>
                <a:uLnTx/>
                <a:uFillTx/>
                <a:cs typeface="Calibri"/>
              </a:rPr>
              <a:t>Excellent engagement from many members.</a:t>
            </a:r>
          </a:p>
          <a:p>
            <a:pPr marL="342900" indent="-342900">
              <a:lnSpc>
                <a:spcPct val="100000"/>
              </a:lnSpc>
              <a:spcBef>
                <a:spcPts val="0"/>
              </a:spcBef>
              <a:buFont typeface="Arial" panose="020B0604020202020204" pitchFamily="34" charset="0"/>
              <a:buChar char="•"/>
              <a:defRPr/>
            </a:pPr>
            <a:endParaRPr lang="en-GB" sz="1600" dirty="0">
              <a:cs typeface="Calibri"/>
            </a:endParaRPr>
          </a:p>
          <a:p>
            <a:pPr marL="342900" indent="-342900">
              <a:lnSpc>
                <a:spcPct val="100000"/>
              </a:lnSpc>
              <a:spcBef>
                <a:spcPts val="0"/>
              </a:spcBef>
              <a:buFont typeface="Arial" panose="020B0604020202020204" pitchFamily="34" charset="0"/>
              <a:buChar char="•"/>
              <a:defRPr/>
            </a:pPr>
            <a:r>
              <a:rPr lang="en-GB" sz="2000" i="0" u="none" strike="noStrike" kern="1200" cap="none" spc="0" normalizeH="0" baseline="0" noProof="0" dirty="0">
                <a:ln>
                  <a:noFill/>
                </a:ln>
                <a:effectLst/>
                <a:uLnTx/>
                <a:uFillTx/>
                <a:cs typeface="Calibri"/>
              </a:rPr>
              <a:t>Key areas of interest to members can be explored in the ethnography, ensuring data collection reflects lived experiences.</a:t>
            </a:r>
          </a:p>
          <a:p>
            <a:pPr marL="342900" indent="-342900">
              <a:lnSpc>
                <a:spcPct val="100000"/>
              </a:lnSpc>
              <a:spcBef>
                <a:spcPts val="0"/>
              </a:spcBef>
              <a:buFont typeface="Arial" panose="020B0604020202020204" pitchFamily="34" charset="0"/>
              <a:buChar char="•"/>
              <a:defRPr/>
            </a:pPr>
            <a:endParaRPr lang="en-GB" sz="1600" dirty="0">
              <a:cs typeface="Calibri"/>
            </a:endParaRPr>
          </a:p>
          <a:p>
            <a:pPr marL="342900" indent="-342900">
              <a:lnSpc>
                <a:spcPct val="100000"/>
              </a:lnSpc>
              <a:spcBef>
                <a:spcPts val="0"/>
              </a:spcBef>
              <a:buFont typeface="Arial" panose="020B0604020202020204" pitchFamily="34" charset="0"/>
              <a:buChar char="•"/>
              <a:defRPr/>
            </a:pPr>
            <a:r>
              <a:rPr lang="en-GB" sz="2000" i="0" u="none" strike="noStrike" kern="1200" cap="none" spc="0" normalizeH="0" baseline="0" noProof="0" dirty="0">
                <a:ln>
                  <a:noFill/>
                </a:ln>
                <a:effectLst/>
                <a:uLnTx/>
                <a:uFillTx/>
                <a:cs typeface="Calibri"/>
              </a:rPr>
              <a:t>Members have helped with recruitment when challenges experienced.</a:t>
            </a:r>
          </a:p>
          <a:p>
            <a:pPr marL="342900" indent="-342900">
              <a:lnSpc>
                <a:spcPct val="100000"/>
              </a:lnSpc>
              <a:spcBef>
                <a:spcPts val="0"/>
              </a:spcBef>
              <a:buFont typeface="Arial" panose="020B0604020202020204" pitchFamily="34" charset="0"/>
              <a:buChar char="•"/>
              <a:defRPr/>
            </a:pPr>
            <a:endParaRPr lang="en-GB" sz="1600" dirty="0">
              <a:cs typeface="Calibri"/>
            </a:endParaRPr>
          </a:p>
          <a:p>
            <a:pPr marL="342900" indent="-342900">
              <a:buFont typeface="Arial" panose="020B0604020202020204" pitchFamily="34" charset="0"/>
              <a:buChar char="•"/>
              <a:defRPr/>
            </a:pPr>
            <a:r>
              <a:rPr lang="en-GB" sz="2000" dirty="0"/>
              <a:t>Findings can be more meaningful when receiving feedback from Learning Alliance members.</a:t>
            </a:r>
          </a:p>
          <a:p>
            <a:pPr marL="342900" indent="-342900">
              <a:buFont typeface="Arial" panose="020B0604020202020204" pitchFamily="34" charset="0"/>
              <a:buChar char="•"/>
              <a:defRPr/>
            </a:pPr>
            <a:endParaRPr lang="en-GB" sz="1600" dirty="0"/>
          </a:p>
          <a:p>
            <a:pPr marL="342900" indent="-342900">
              <a:buFont typeface="Arial" panose="020B0604020202020204" pitchFamily="34" charset="0"/>
              <a:buChar char="•"/>
              <a:defRPr/>
            </a:pPr>
            <a:r>
              <a:rPr lang="en-GB" sz="2000" dirty="0"/>
              <a:t>Better impact and dissemination when members support sharing the findings and providing their ideas regarding methods of dissemination. </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Online meetings more flexible for people who are busy and potentially had better engagement as a result.</a:t>
            </a:r>
          </a:p>
        </p:txBody>
      </p:sp>
    </p:spTree>
    <p:extLst>
      <p:ext uri="{BB962C8B-B14F-4D97-AF65-F5344CB8AC3E}">
        <p14:creationId xmlns:p14="http://schemas.microsoft.com/office/powerpoint/2010/main" val="369190254"/>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8500321" y="1833358"/>
            <a:ext cx="3545873" cy="1624366"/>
          </a:xfrm>
          <a:custGeom>
            <a:avLst/>
            <a:gdLst/>
            <a:ahLst/>
            <a:cxnLst/>
            <a:rect l="l" t="t" r="r" b="b"/>
            <a:pathLst>
              <a:path w="4141760" h="4377846">
                <a:moveTo>
                  <a:pt x="0" y="0"/>
                </a:moveTo>
                <a:lnTo>
                  <a:pt x="4141760" y="0"/>
                </a:lnTo>
                <a:lnTo>
                  <a:pt x="4141760" y="4377846"/>
                </a:lnTo>
                <a:lnTo>
                  <a:pt x="0" y="4377846"/>
                </a:lnTo>
                <a:close/>
              </a:path>
            </a:pathLst>
          </a:custGeom>
        </p:spPr>
      </p:pic>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grpSp>
        <p:nvGrpSpPr>
          <p:cNvPr id="2" name="Group 1">
            <a:extLst>
              <a:ext uri="{FF2B5EF4-FFF2-40B4-BE49-F238E27FC236}">
                <a16:creationId xmlns:a16="http://schemas.microsoft.com/office/drawing/2014/main" id="{321B0856-01F1-88BF-DDDF-675526043D40}"/>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D17D3F54-F925-DB2D-D2E0-614F0B47B110}"/>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B9756E92-BF01-D56C-055B-5621A27A16AA}"/>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7" name="Title 6">
            <a:extLst>
              <a:ext uri="{FF2B5EF4-FFF2-40B4-BE49-F238E27FC236}">
                <a16:creationId xmlns:a16="http://schemas.microsoft.com/office/drawing/2014/main" id="{9B89FBFE-43AE-6E44-1B4A-0EC6DCA87A0B}"/>
              </a:ext>
            </a:extLst>
          </p:cNvPr>
          <p:cNvSpPr>
            <a:spLocks noGrp="1"/>
          </p:cNvSpPr>
          <p:nvPr>
            <p:ph type="title"/>
          </p:nvPr>
        </p:nvSpPr>
        <p:spPr>
          <a:xfrm>
            <a:off x="276584" y="160629"/>
            <a:ext cx="11652179" cy="947735"/>
          </a:xfrm>
        </p:spPr>
        <p:txBody>
          <a:bodyPr>
            <a:normAutofit/>
          </a:bodyPr>
          <a:lstStyle/>
          <a:p>
            <a:r>
              <a:rPr lang="en-GB" sz="3600" b="1" dirty="0">
                <a:solidFill>
                  <a:srgbClr val="0070C0"/>
                </a:solidFill>
                <a:latin typeface="+mn-lt"/>
                <a:cs typeface="Calibri"/>
              </a:rPr>
              <a:t>Challenges of Learning Alliances</a:t>
            </a:r>
            <a:endParaRPr lang="en-US" sz="3600" b="1" dirty="0">
              <a:latin typeface="+mn-lt"/>
            </a:endParaRPr>
          </a:p>
        </p:txBody>
      </p:sp>
      <p:sp>
        <p:nvSpPr>
          <p:cNvPr id="8" name="TextBox 7">
            <a:extLst>
              <a:ext uri="{FF2B5EF4-FFF2-40B4-BE49-F238E27FC236}">
                <a16:creationId xmlns:a16="http://schemas.microsoft.com/office/drawing/2014/main" id="{F7DBAAD2-174E-A41A-4B41-C22B79CFFB9E}"/>
              </a:ext>
            </a:extLst>
          </p:cNvPr>
          <p:cNvSpPr txBox="1"/>
          <p:nvPr/>
        </p:nvSpPr>
        <p:spPr>
          <a:xfrm>
            <a:off x="145806" y="1213832"/>
            <a:ext cx="8417395" cy="4124206"/>
          </a:xfrm>
          <a:prstGeom prst="rect">
            <a:avLst/>
          </a:prstGeom>
          <a:noFill/>
        </p:spPr>
        <p:txBody>
          <a:bodyPr wrap="square">
            <a:spAutoFit/>
          </a:bodyPr>
          <a:lstStyle/>
          <a:p>
            <a:pPr marL="342900" indent="-342900">
              <a:lnSpc>
                <a:spcPct val="100000"/>
              </a:lnSpc>
              <a:spcBef>
                <a:spcPts val="0"/>
              </a:spcBef>
              <a:buFont typeface="Arial" panose="020B0604020202020204" pitchFamily="34" charset="0"/>
              <a:buChar char="•"/>
              <a:defRPr/>
            </a:pPr>
            <a:r>
              <a:rPr lang="en-GB" sz="2400" i="0" u="none" strike="noStrike" kern="1200" cap="none" spc="0" normalizeH="0" baseline="0" noProof="0" dirty="0">
                <a:ln>
                  <a:noFill/>
                </a:ln>
                <a:effectLst/>
                <a:uLnTx/>
                <a:uFillTx/>
                <a:cs typeface="Calibri"/>
              </a:rPr>
              <a:t>Difficult to identify and recruit suitable people – inclusion criteria</a:t>
            </a:r>
            <a:r>
              <a:rPr lang="en-GB" sz="2400" dirty="0">
                <a:cs typeface="Calibri"/>
              </a:rPr>
              <a:t>, involvement of young people, ongoing engagement.</a:t>
            </a:r>
          </a:p>
          <a:p>
            <a:pPr marL="342900" indent="-342900">
              <a:lnSpc>
                <a:spcPct val="100000"/>
              </a:lnSpc>
              <a:spcBef>
                <a:spcPts val="0"/>
              </a:spcBef>
              <a:buFont typeface="Arial" panose="020B0604020202020204" pitchFamily="34" charset="0"/>
              <a:buChar char="•"/>
              <a:defRPr/>
            </a:pPr>
            <a:endParaRPr lang="en-GB" sz="2400" dirty="0">
              <a:cs typeface="Calibri"/>
            </a:endParaRPr>
          </a:p>
          <a:p>
            <a:pPr marL="342900" indent="-342900">
              <a:lnSpc>
                <a:spcPct val="100000"/>
              </a:lnSpc>
              <a:spcBef>
                <a:spcPts val="0"/>
              </a:spcBef>
              <a:buFont typeface="Arial" panose="020B0604020202020204" pitchFamily="34" charset="0"/>
              <a:buChar char="•"/>
              <a:defRPr/>
            </a:pPr>
            <a:r>
              <a:rPr lang="en-GB" sz="2400" dirty="0">
                <a:cs typeface="Calibri"/>
              </a:rPr>
              <a:t>Difficulties with online technology for some members.</a:t>
            </a:r>
          </a:p>
          <a:p>
            <a:pPr marL="342900" indent="-342900">
              <a:lnSpc>
                <a:spcPct val="100000"/>
              </a:lnSpc>
              <a:spcBef>
                <a:spcPts val="0"/>
              </a:spcBef>
              <a:buFont typeface="Arial" panose="020B0604020202020204" pitchFamily="34" charset="0"/>
              <a:buChar char="•"/>
              <a:defRPr/>
            </a:pPr>
            <a:endParaRPr lang="en-GB" sz="2400" dirty="0">
              <a:cs typeface="Calibri"/>
            </a:endParaRPr>
          </a:p>
          <a:p>
            <a:pPr marL="342900" indent="-342900">
              <a:lnSpc>
                <a:spcPct val="100000"/>
              </a:lnSpc>
              <a:spcBef>
                <a:spcPts val="0"/>
              </a:spcBef>
              <a:buFont typeface="Arial" panose="020B0604020202020204" pitchFamily="34" charset="0"/>
              <a:buChar char="•"/>
              <a:defRPr/>
            </a:pPr>
            <a:r>
              <a:rPr lang="en-GB" sz="2400" dirty="0"/>
              <a:t>Frequency and number of meetings time-consuming (6 meetings every 6-8 weeks at the beginning).</a:t>
            </a:r>
          </a:p>
          <a:p>
            <a:pPr marL="342900" indent="-342900">
              <a:lnSpc>
                <a:spcPct val="100000"/>
              </a:lnSpc>
              <a:spcBef>
                <a:spcPts val="0"/>
              </a:spcBef>
              <a:buFont typeface="Arial" panose="020B0604020202020204" pitchFamily="34" charset="0"/>
              <a:buChar char="•"/>
              <a:defRPr/>
            </a:pPr>
            <a:endParaRPr lang="en-GB" sz="2400" dirty="0"/>
          </a:p>
          <a:p>
            <a:pPr marL="342900" indent="-342900">
              <a:lnSpc>
                <a:spcPct val="100000"/>
              </a:lnSpc>
              <a:spcBef>
                <a:spcPts val="0"/>
              </a:spcBef>
              <a:buFont typeface="Arial" panose="020B0604020202020204" pitchFamily="34" charset="0"/>
              <a:buChar char="•"/>
              <a:defRPr/>
            </a:pPr>
            <a:r>
              <a:rPr lang="en-GB" sz="2400" dirty="0"/>
              <a:t>Not always capturing a wide range of voices (especially in terms of affected family members).</a:t>
            </a:r>
          </a:p>
          <a:p>
            <a:pPr marL="342900" indent="-342900">
              <a:lnSpc>
                <a:spcPct val="100000"/>
              </a:lnSpc>
              <a:spcBef>
                <a:spcPts val="0"/>
              </a:spcBef>
              <a:buFont typeface="Arial" panose="020B0604020202020204" pitchFamily="34" charset="0"/>
              <a:buChar char="•"/>
              <a:defRPr/>
            </a:pPr>
            <a:endParaRPr lang="en-GB" sz="2200" dirty="0"/>
          </a:p>
        </p:txBody>
      </p:sp>
    </p:spTree>
    <p:extLst>
      <p:ext uri="{BB962C8B-B14F-4D97-AF65-F5344CB8AC3E}">
        <p14:creationId xmlns:p14="http://schemas.microsoft.com/office/powerpoint/2010/main" val="2129094489"/>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8500321" y="1833358"/>
            <a:ext cx="3545873" cy="1624366"/>
          </a:xfrm>
          <a:custGeom>
            <a:avLst/>
            <a:gdLst/>
            <a:ahLst/>
            <a:cxnLst/>
            <a:rect l="l" t="t" r="r" b="b"/>
            <a:pathLst>
              <a:path w="4141760" h="4377846">
                <a:moveTo>
                  <a:pt x="0" y="0"/>
                </a:moveTo>
                <a:lnTo>
                  <a:pt x="4141760" y="0"/>
                </a:lnTo>
                <a:lnTo>
                  <a:pt x="4141760" y="4377846"/>
                </a:lnTo>
                <a:lnTo>
                  <a:pt x="0" y="4377846"/>
                </a:lnTo>
                <a:close/>
              </a:path>
            </a:pathLst>
          </a:custGeom>
        </p:spPr>
      </p:pic>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grpSp>
        <p:nvGrpSpPr>
          <p:cNvPr id="2" name="Group 1">
            <a:extLst>
              <a:ext uri="{FF2B5EF4-FFF2-40B4-BE49-F238E27FC236}">
                <a16:creationId xmlns:a16="http://schemas.microsoft.com/office/drawing/2014/main" id="{321B0856-01F1-88BF-DDDF-675526043D40}"/>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D17D3F54-F925-DB2D-D2E0-614F0B47B110}"/>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B9756E92-BF01-D56C-055B-5621A27A16AA}"/>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7" name="Title 6">
            <a:extLst>
              <a:ext uri="{FF2B5EF4-FFF2-40B4-BE49-F238E27FC236}">
                <a16:creationId xmlns:a16="http://schemas.microsoft.com/office/drawing/2014/main" id="{9B89FBFE-43AE-6E44-1B4A-0EC6DCA87A0B}"/>
              </a:ext>
            </a:extLst>
          </p:cNvPr>
          <p:cNvSpPr>
            <a:spLocks noGrp="1"/>
          </p:cNvSpPr>
          <p:nvPr>
            <p:ph type="title"/>
          </p:nvPr>
        </p:nvSpPr>
        <p:spPr>
          <a:xfrm>
            <a:off x="276584" y="160629"/>
            <a:ext cx="11652179" cy="947735"/>
          </a:xfrm>
        </p:spPr>
        <p:txBody>
          <a:bodyPr>
            <a:normAutofit/>
          </a:bodyPr>
          <a:lstStyle/>
          <a:p>
            <a:r>
              <a:rPr lang="en-GB" sz="3600" b="1" dirty="0">
                <a:solidFill>
                  <a:srgbClr val="0070C0"/>
                </a:solidFill>
                <a:latin typeface="+mn-lt"/>
                <a:cs typeface="Calibri"/>
              </a:rPr>
              <a:t>Implications for future research</a:t>
            </a:r>
            <a:endParaRPr lang="en-US" sz="3600" b="1" dirty="0">
              <a:latin typeface="+mn-lt"/>
            </a:endParaRPr>
          </a:p>
        </p:txBody>
      </p:sp>
      <p:sp>
        <p:nvSpPr>
          <p:cNvPr id="8" name="TextBox 7">
            <a:extLst>
              <a:ext uri="{FF2B5EF4-FFF2-40B4-BE49-F238E27FC236}">
                <a16:creationId xmlns:a16="http://schemas.microsoft.com/office/drawing/2014/main" id="{F7DBAAD2-174E-A41A-4B41-C22B79CFFB9E}"/>
              </a:ext>
            </a:extLst>
          </p:cNvPr>
          <p:cNvSpPr txBox="1"/>
          <p:nvPr/>
        </p:nvSpPr>
        <p:spPr>
          <a:xfrm>
            <a:off x="145806" y="1213832"/>
            <a:ext cx="8417395" cy="4708981"/>
          </a:xfrm>
          <a:prstGeom prst="rect">
            <a:avLst/>
          </a:prstGeom>
          <a:noFill/>
        </p:spPr>
        <p:txBody>
          <a:bodyPr wrap="square">
            <a:spAutoFit/>
          </a:bodyPr>
          <a:lstStyle/>
          <a:p>
            <a:pPr marL="342900" indent="-342900">
              <a:lnSpc>
                <a:spcPct val="100000"/>
              </a:lnSpc>
              <a:spcBef>
                <a:spcPts val="0"/>
              </a:spcBef>
              <a:buFont typeface="Arial" panose="020B0604020202020204" pitchFamily="34" charset="0"/>
              <a:buChar char="•"/>
              <a:defRPr/>
            </a:pPr>
            <a:r>
              <a:rPr lang="en-GB" sz="2000" i="0" u="none" strike="noStrike" kern="1200" cap="none" spc="0" normalizeH="0" baseline="0" noProof="0" dirty="0">
                <a:ln>
                  <a:noFill/>
                </a:ln>
                <a:effectLst/>
                <a:uLnTx/>
                <a:uFillTx/>
                <a:latin typeface="Calibri" panose="020F0502020204030204"/>
                <a:cs typeface="Calibri"/>
              </a:rPr>
              <a:t>The involvement of relevant people in research is essential for high quality, rigorous research.</a:t>
            </a:r>
          </a:p>
          <a:p>
            <a:pPr marL="342900" indent="-342900">
              <a:lnSpc>
                <a:spcPct val="100000"/>
              </a:lnSpc>
              <a:spcBef>
                <a:spcPts val="0"/>
              </a:spcBef>
              <a:buFont typeface="Arial" panose="020B0604020202020204" pitchFamily="34" charset="0"/>
              <a:buChar char="•"/>
              <a:defRPr/>
            </a:pPr>
            <a:endParaRPr lang="en-GB" sz="2000" dirty="0">
              <a:latin typeface="Calibri" panose="020F0502020204030204"/>
              <a:cs typeface="Calibri"/>
            </a:endParaRPr>
          </a:p>
          <a:p>
            <a:pPr marL="342900" indent="-342900">
              <a:lnSpc>
                <a:spcPct val="100000"/>
              </a:lnSpc>
              <a:spcBef>
                <a:spcPts val="0"/>
              </a:spcBef>
              <a:buFont typeface="Arial" panose="020B0604020202020204" pitchFamily="34" charset="0"/>
              <a:buChar char="•"/>
              <a:defRPr/>
            </a:pPr>
            <a:r>
              <a:rPr lang="en-GB" sz="2000" i="0" u="none" strike="noStrike" kern="1200" cap="none" spc="0" normalizeH="0" baseline="0" noProof="0" dirty="0">
                <a:ln>
                  <a:noFill/>
                </a:ln>
                <a:effectLst/>
                <a:uLnTx/>
                <a:uFillTx/>
                <a:latin typeface="Calibri" panose="020F0502020204030204"/>
                <a:cs typeface="Calibri"/>
              </a:rPr>
              <a:t>Involving a range of people provided greater insight into the experiences of those affected by parental drug use than a traditional PPI group.</a:t>
            </a:r>
          </a:p>
          <a:p>
            <a:pPr marL="342900" indent="-342900">
              <a:lnSpc>
                <a:spcPct val="100000"/>
              </a:lnSpc>
              <a:spcBef>
                <a:spcPts val="0"/>
              </a:spcBef>
              <a:buFont typeface="Arial" panose="020B0604020202020204" pitchFamily="34" charset="0"/>
              <a:buChar char="•"/>
              <a:defRPr/>
            </a:pPr>
            <a:endParaRPr lang="en-GB" sz="2000" dirty="0">
              <a:latin typeface="Calibri" panose="020F0502020204030204"/>
              <a:cs typeface="Calibri"/>
            </a:endParaRPr>
          </a:p>
          <a:p>
            <a:pPr marL="342900" indent="-342900">
              <a:lnSpc>
                <a:spcPct val="100000"/>
              </a:lnSpc>
              <a:spcBef>
                <a:spcPts val="0"/>
              </a:spcBef>
              <a:buFont typeface="Arial" panose="020B0604020202020204" pitchFamily="34" charset="0"/>
              <a:buChar char="•"/>
              <a:defRPr/>
            </a:pPr>
            <a:r>
              <a:rPr lang="en-GB" sz="2000" i="0" u="none" strike="noStrike" kern="1200" cap="none" spc="0" normalizeH="0" baseline="0" noProof="0" dirty="0">
                <a:ln>
                  <a:noFill/>
                </a:ln>
                <a:effectLst/>
                <a:uLnTx/>
                <a:uFillTx/>
                <a:latin typeface="Calibri" panose="020F0502020204030204"/>
                <a:cs typeface="Calibri"/>
              </a:rPr>
              <a:t>Members’ </a:t>
            </a:r>
            <a:r>
              <a:rPr lang="en-GB" sz="2000" dirty="0">
                <a:latin typeface="Calibri" panose="020F0502020204030204"/>
                <a:cs typeface="Calibri"/>
              </a:rPr>
              <a:t>insights </a:t>
            </a:r>
            <a:r>
              <a:rPr lang="en-GB" sz="2000" i="0" u="none" strike="noStrike" kern="1200" cap="none" spc="0" normalizeH="0" baseline="0" noProof="0" dirty="0">
                <a:ln>
                  <a:noFill/>
                </a:ln>
                <a:effectLst/>
                <a:uLnTx/>
                <a:uFillTx/>
                <a:latin typeface="Calibri" panose="020F0502020204030204"/>
                <a:cs typeface="Calibri"/>
              </a:rPr>
              <a:t>enabled us to explore previously unidentified issues in our ethnography. </a:t>
            </a:r>
          </a:p>
          <a:p>
            <a:pPr marL="342900" indent="-342900">
              <a:lnSpc>
                <a:spcPct val="100000"/>
              </a:lnSpc>
              <a:spcBef>
                <a:spcPts val="0"/>
              </a:spcBef>
              <a:buFont typeface="Arial" panose="020B0604020202020204" pitchFamily="34" charset="0"/>
              <a:buChar char="•"/>
              <a:defRPr/>
            </a:pPr>
            <a:endParaRPr lang="en-GB" sz="2000" dirty="0">
              <a:latin typeface="Calibri" panose="020F0502020204030204"/>
              <a:cs typeface="Calibri"/>
            </a:endParaRPr>
          </a:p>
          <a:p>
            <a:pPr marL="342900" indent="-342900">
              <a:lnSpc>
                <a:spcPct val="100000"/>
              </a:lnSpc>
              <a:spcBef>
                <a:spcPts val="0"/>
              </a:spcBef>
              <a:buFont typeface="Arial" panose="020B0604020202020204" pitchFamily="34" charset="0"/>
              <a:buChar char="•"/>
              <a:defRPr/>
            </a:pPr>
            <a:r>
              <a:rPr lang="en-GB" sz="2000" dirty="0">
                <a:latin typeface="Calibri" panose="020F0502020204030204"/>
                <a:cs typeface="Calibri"/>
              </a:rPr>
              <a:t>Involvement of those affected by parental drug use will likely mean our findings have greater impact and can be disseminated to those who are working in and using services.</a:t>
            </a:r>
          </a:p>
          <a:p>
            <a:pPr marL="342900" indent="-342900">
              <a:lnSpc>
                <a:spcPct val="100000"/>
              </a:lnSpc>
              <a:spcBef>
                <a:spcPts val="0"/>
              </a:spcBef>
              <a:buFont typeface="Arial" panose="020B0604020202020204" pitchFamily="34" charset="0"/>
              <a:buChar char="•"/>
              <a:defRPr/>
            </a:pPr>
            <a:endParaRPr lang="en-GB" sz="2000" dirty="0">
              <a:latin typeface="Calibri" panose="020F0502020204030204"/>
              <a:cs typeface="Calibri"/>
            </a:endParaRPr>
          </a:p>
          <a:p>
            <a:pPr marL="342900" indent="-342900">
              <a:lnSpc>
                <a:spcPct val="100000"/>
              </a:lnSpc>
              <a:spcBef>
                <a:spcPts val="0"/>
              </a:spcBef>
              <a:buFont typeface="Arial" panose="020B0604020202020204" pitchFamily="34" charset="0"/>
              <a:buChar char="•"/>
              <a:defRPr/>
            </a:pPr>
            <a:r>
              <a:rPr lang="en-GB" sz="2000" dirty="0">
                <a:latin typeface="Calibri" panose="020F0502020204030204"/>
                <a:cs typeface="Calibri"/>
              </a:rPr>
              <a:t>Questions raised regarding how to involve people throughout the process – not just a static group.</a:t>
            </a:r>
          </a:p>
        </p:txBody>
      </p:sp>
    </p:spTree>
    <p:extLst>
      <p:ext uri="{BB962C8B-B14F-4D97-AF65-F5344CB8AC3E}">
        <p14:creationId xmlns:p14="http://schemas.microsoft.com/office/powerpoint/2010/main" val="1987392460"/>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3" name="Rectangle 2">
            <a:extLst>
              <a:ext uri="{FF2B5EF4-FFF2-40B4-BE49-F238E27FC236}">
                <a16:creationId xmlns:a16="http://schemas.microsoft.com/office/drawing/2014/main" id="{40338FEF-26F5-714B-CC81-2F4A68D497EC}"/>
              </a:ext>
            </a:extLst>
          </p:cNvPr>
          <p:cNvSpPr/>
          <p:nvPr/>
        </p:nvSpPr>
        <p:spPr>
          <a:xfrm>
            <a:off x="-25622" y="5987867"/>
            <a:ext cx="12243243" cy="8922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90" rtl="0" eaLnBrk="1" latinLnBrk="0" hangingPunct="1">
              <a:defRPr sz="1801" kern="1200">
                <a:solidFill>
                  <a:schemeClr val="lt1"/>
                </a:solidFill>
                <a:latin typeface="+mn-lt"/>
                <a:ea typeface="+mn-ea"/>
                <a:cs typeface="+mn-cs"/>
              </a:defRPr>
            </a:lvl1pPr>
            <a:lvl2pPr marL="457194" algn="l" defTabSz="914390" rtl="0" eaLnBrk="1" latinLnBrk="0" hangingPunct="1">
              <a:defRPr sz="1801" kern="1200">
                <a:solidFill>
                  <a:schemeClr val="lt1"/>
                </a:solidFill>
                <a:latin typeface="+mn-lt"/>
                <a:ea typeface="+mn-ea"/>
                <a:cs typeface="+mn-cs"/>
              </a:defRPr>
            </a:lvl2pPr>
            <a:lvl3pPr marL="914390" algn="l" defTabSz="914390" rtl="0" eaLnBrk="1" latinLnBrk="0" hangingPunct="1">
              <a:defRPr sz="1801" kern="1200">
                <a:solidFill>
                  <a:schemeClr val="lt1"/>
                </a:solidFill>
                <a:latin typeface="+mn-lt"/>
                <a:ea typeface="+mn-ea"/>
                <a:cs typeface="+mn-cs"/>
              </a:defRPr>
            </a:lvl3pPr>
            <a:lvl4pPr marL="1371581" algn="l" defTabSz="914390" rtl="0" eaLnBrk="1" latinLnBrk="0" hangingPunct="1">
              <a:defRPr sz="1801" kern="1200">
                <a:solidFill>
                  <a:schemeClr val="lt1"/>
                </a:solidFill>
                <a:latin typeface="+mn-lt"/>
                <a:ea typeface="+mn-ea"/>
                <a:cs typeface="+mn-cs"/>
              </a:defRPr>
            </a:lvl4pPr>
            <a:lvl5pPr marL="1828778" algn="l" defTabSz="914390" rtl="0" eaLnBrk="1" latinLnBrk="0" hangingPunct="1">
              <a:defRPr sz="1801" kern="1200">
                <a:solidFill>
                  <a:schemeClr val="lt1"/>
                </a:solidFill>
                <a:latin typeface="+mn-lt"/>
                <a:ea typeface="+mn-ea"/>
                <a:cs typeface="+mn-cs"/>
              </a:defRPr>
            </a:lvl5pPr>
            <a:lvl6pPr marL="2285971" algn="l" defTabSz="914390" rtl="0" eaLnBrk="1" latinLnBrk="0" hangingPunct="1">
              <a:defRPr sz="1801" kern="1200">
                <a:solidFill>
                  <a:schemeClr val="lt1"/>
                </a:solidFill>
                <a:latin typeface="+mn-lt"/>
                <a:ea typeface="+mn-ea"/>
                <a:cs typeface="+mn-cs"/>
              </a:defRPr>
            </a:lvl6pPr>
            <a:lvl7pPr marL="2743165" algn="l" defTabSz="914390" rtl="0" eaLnBrk="1" latinLnBrk="0" hangingPunct="1">
              <a:defRPr sz="1801" kern="1200">
                <a:solidFill>
                  <a:schemeClr val="lt1"/>
                </a:solidFill>
                <a:latin typeface="+mn-lt"/>
                <a:ea typeface="+mn-ea"/>
                <a:cs typeface="+mn-cs"/>
              </a:defRPr>
            </a:lvl7pPr>
            <a:lvl8pPr marL="3200359" algn="l" defTabSz="914390" rtl="0" eaLnBrk="1" latinLnBrk="0" hangingPunct="1">
              <a:defRPr sz="1801" kern="1200">
                <a:solidFill>
                  <a:schemeClr val="lt1"/>
                </a:solidFill>
                <a:latin typeface="+mn-lt"/>
                <a:ea typeface="+mn-ea"/>
                <a:cs typeface="+mn-cs"/>
              </a:defRPr>
            </a:lvl8pPr>
            <a:lvl9pPr marL="3657553" algn="l" defTabSz="914390" rtl="0" eaLnBrk="1" latinLnBrk="0" hangingPunct="1">
              <a:defRPr sz="1801" kern="1200">
                <a:solidFill>
                  <a:schemeClr val="lt1"/>
                </a:solidFill>
                <a:latin typeface="+mn-lt"/>
                <a:ea typeface="+mn-ea"/>
                <a:cs typeface="+mn-cs"/>
              </a:defRPr>
            </a:lvl9pPr>
          </a:lstStyle>
          <a:p>
            <a:r>
              <a:rPr lang="en-GB" sz="2401">
                <a:solidFill>
                  <a:schemeClr val="tx1"/>
                </a:solidFill>
              </a:rPr>
              <a:t> </a:t>
            </a:r>
          </a:p>
        </p:txBody>
      </p:sp>
      <p:sp>
        <p:nvSpPr>
          <p:cNvPr id="1936" name="Google Shape;1936;p308"/>
          <p:cNvSpPr txBox="1"/>
          <p:nvPr/>
        </p:nvSpPr>
        <p:spPr>
          <a:xfrm>
            <a:off x="5031364" y="1524682"/>
            <a:ext cx="6805732" cy="2128942"/>
          </a:xfrm>
          <a:prstGeom prst="rect">
            <a:avLst/>
          </a:prstGeom>
          <a:noFill/>
          <a:ln>
            <a:noFill/>
          </a:ln>
        </p:spPr>
        <p:txBody>
          <a:bodyPr spcFirstLastPara="1" wrap="square" lIns="121900" tIns="121900" rIns="121900" bIns="121900" anchor="t" anchorCtr="0">
            <a:noAutofit/>
          </a:bodyPr>
          <a:lstStyle/>
          <a:p>
            <a:pPr>
              <a:lnSpc>
                <a:spcPct val="114999"/>
              </a:lnSpc>
            </a:pPr>
            <a:r>
              <a:rPr lang="en-GB" sz="2800" b="1" i="1" dirty="0">
                <a:solidFill>
                  <a:srgbClr val="0070C0"/>
                </a:solidFill>
                <a:latin typeface="Arial"/>
                <a:ea typeface="Calibri"/>
                <a:cs typeface="Arial"/>
              </a:rPr>
              <a:t>Exploring relations between parents who use drugs and the wider family: are the family part of the ‘problem’ or part </a:t>
            </a:r>
            <a:r>
              <a:rPr lang="en-GB" sz="2800" b="1" i="1" dirty="0">
                <a:solidFill>
                  <a:srgbClr val="0070C0"/>
                </a:solidFill>
                <a:effectLst/>
                <a:latin typeface="Arial"/>
                <a:ea typeface="Calibri"/>
                <a:cs typeface="Arial"/>
              </a:rPr>
              <a:t>of </a:t>
            </a:r>
            <a:r>
              <a:rPr lang="en-GB" sz="2800" b="1" i="1" dirty="0">
                <a:solidFill>
                  <a:srgbClr val="0070C0"/>
                </a:solidFill>
                <a:latin typeface="Arial"/>
                <a:ea typeface="Calibri"/>
                <a:cs typeface="Arial"/>
              </a:rPr>
              <a:t>the ‘solution’?</a:t>
            </a:r>
          </a:p>
          <a:p>
            <a:pPr>
              <a:lnSpc>
                <a:spcPct val="114999"/>
              </a:lnSpc>
            </a:pPr>
            <a:endParaRPr lang="en-GB" sz="2800" b="1" i="1" dirty="0">
              <a:solidFill>
                <a:srgbClr val="0070C0"/>
              </a:solidFill>
              <a:effectLst/>
              <a:latin typeface="Arial" panose="020B0604020202020204" pitchFamily="34" charset="0"/>
              <a:cs typeface="Arial"/>
            </a:endParaRPr>
          </a:p>
          <a:p>
            <a:pPr>
              <a:lnSpc>
                <a:spcPct val="114999"/>
              </a:lnSpc>
            </a:pPr>
            <a:r>
              <a:rPr lang="en-GB" sz="3200" b="1" dirty="0">
                <a:solidFill>
                  <a:srgbClr val="3C4043"/>
                </a:solidFill>
                <a:ea typeface="Google Sans"/>
                <a:cs typeface="Google Sans"/>
                <a:sym typeface="Google Sans"/>
              </a:rPr>
              <a:t>Dr Elaine Robinson</a:t>
            </a:r>
          </a:p>
          <a:p>
            <a:pPr>
              <a:lnSpc>
                <a:spcPct val="114999"/>
              </a:lnSpc>
            </a:pPr>
            <a:r>
              <a:rPr lang="en-GB" sz="2000" b="1" dirty="0">
                <a:solidFill>
                  <a:srgbClr val="3C4043"/>
                </a:solidFill>
                <a:latin typeface="Calibri" panose="020F0502020204030204"/>
                <a:ea typeface="Google Sans"/>
                <a:cs typeface="Google Sans"/>
              </a:rPr>
              <a:t>University of Stirling</a:t>
            </a:r>
          </a:p>
          <a:p>
            <a:pPr>
              <a:lnSpc>
                <a:spcPct val="114999"/>
              </a:lnSpc>
            </a:pPr>
            <a:r>
              <a:rPr lang="en-GB" sz="2000" b="1" dirty="0">
                <a:solidFill>
                  <a:srgbClr val="3C4043"/>
                </a:solidFill>
                <a:latin typeface="Calibri"/>
                <a:ea typeface="Google Sans"/>
                <a:cs typeface="Google Sans"/>
                <a:hlinkClick r:id="rId3"/>
              </a:rPr>
              <a:t>Elaine.Robinson@stir.ac.uk</a:t>
            </a:r>
            <a:r>
              <a:rPr lang="en-GB" sz="2000" b="1" dirty="0">
                <a:solidFill>
                  <a:srgbClr val="3C4043"/>
                </a:solidFill>
                <a:latin typeface="Calibri"/>
                <a:ea typeface="Google Sans"/>
                <a:cs typeface="Google Sans"/>
              </a:rPr>
              <a:t> </a:t>
            </a:r>
          </a:p>
          <a:p>
            <a:pPr>
              <a:lnSpc>
                <a:spcPct val="115000"/>
              </a:lnSpc>
            </a:pPr>
            <a:endParaRPr lang="en-GB" sz="933" b="1" dirty="0">
              <a:solidFill>
                <a:schemeClr val="lt1"/>
              </a:solidFill>
              <a:latin typeface="Google Sans"/>
              <a:ea typeface="Google Sans"/>
              <a:cs typeface="Google Sans"/>
            </a:endParaRPr>
          </a:p>
          <a:p>
            <a:pPr>
              <a:lnSpc>
                <a:spcPct val="115000"/>
              </a:lnSpc>
            </a:pPr>
            <a:endParaRPr lang="en-GB" sz="2400" dirty="0">
              <a:solidFill>
                <a:schemeClr val="lt1"/>
              </a:solidFill>
              <a:latin typeface="Google Sans"/>
              <a:ea typeface="Google Sans"/>
              <a:cs typeface="Google Sans"/>
            </a:endParaRPr>
          </a:p>
          <a:p>
            <a:pPr>
              <a:lnSpc>
                <a:spcPct val="150000"/>
              </a:lnSpc>
            </a:pPr>
            <a:endParaRPr lang="en-GB" sz="2400" dirty="0">
              <a:solidFill>
                <a:schemeClr val="lt1"/>
              </a:solidFill>
              <a:latin typeface="Google Sans"/>
              <a:ea typeface="Google Sans"/>
              <a:cs typeface="Google Sans"/>
            </a:endParaRPr>
          </a:p>
        </p:txBody>
      </p:sp>
      <p:grpSp>
        <p:nvGrpSpPr>
          <p:cNvPr id="2" name="Group 1">
            <a:extLst>
              <a:ext uri="{FF2B5EF4-FFF2-40B4-BE49-F238E27FC236}">
                <a16:creationId xmlns:a16="http://schemas.microsoft.com/office/drawing/2014/main" id="{CAF87086-B922-B7D7-F6EC-184FB327883E}"/>
              </a:ext>
            </a:extLst>
          </p:cNvPr>
          <p:cNvGrpSpPr/>
          <p:nvPr/>
        </p:nvGrpSpPr>
        <p:grpSpPr>
          <a:xfrm>
            <a:off x="5031364" y="44175"/>
            <a:ext cx="7040157" cy="943945"/>
            <a:chOff x="3084512" y="285641"/>
            <a:chExt cx="5914493" cy="820012"/>
          </a:xfrm>
        </p:grpSpPr>
        <p:pic>
          <p:nvPicPr>
            <p:cNvPr id="1032" name="Picture 8">
              <a:extLst>
                <a:ext uri="{FF2B5EF4-FFF2-40B4-BE49-F238E27FC236}">
                  <a16:creationId xmlns:a16="http://schemas.microsoft.com/office/drawing/2014/main" id="{CC97272F-C5E5-12CA-B197-1997DE8FF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2" y="324602"/>
              <a:ext cx="2238375"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A152B8B-C8C1-7B01-222F-ECC2A7C0A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613" y="285641"/>
              <a:ext cx="2447392" cy="620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a:extLst>
              <a:ext uri="{FF2B5EF4-FFF2-40B4-BE49-F238E27FC236}">
                <a16:creationId xmlns:a16="http://schemas.microsoft.com/office/drawing/2014/main" id="{B39C4C08-B37D-3A6D-3ADC-C488BBF3A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621" y="5965733"/>
            <a:ext cx="2159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D515D25-EBF9-DAAC-E4B3-61F1FFA199E6}"/>
              </a:ext>
            </a:extLst>
          </p:cNvPr>
          <p:cNvPicPr>
            <a:picLocks noChangeAspect="1"/>
          </p:cNvPicPr>
          <p:nvPr/>
        </p:nvPicPr>
        <p:blipFill>
          <a:blip r:embed="rId7"/>
          <a:stretch>
            <a:fillRect/>
          </a:stretch>
        </p:blipFill>
        <p:spPr>
          <a:xfrm>
            <a:off x="63796" y="45369"/>
            <a:ext cx="4630477" cy="5943241"/>
          </a:xfrm>
          <a:prstGeom prst="rect">
            <a:avLst/>
          </a:prstGeom>
        </p:spPr>
      </p:pic>
      <p:pic>
        <p:nvPicPr>
          <p:cNvPr id="1026" name="Picture 2">
            <a:extLst>
              <a:ext uri="{FF2B5EF4-FFF2-40B4-BE49-F238E27FC236}">
                <a16:creationId xmlns:a16="http://schemas.microsoft.com/office/drawing/2014/main" id="{2728E192-5095-6F25-1B25-323B9B6194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73" y="3575"/>
            <a:ext cx="3324439" cy="15211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549786D-3D16-7D7D-ED4E-B8CBD1DD71BE}"/>
              </a:ext>
            </a:extLst>
          </p:cNvPr>
          <p:cNvGrpSpPr/>
          <p:nvPr/>
        </p:nvGrpSpPr>
        <p:grpSpPr>
          <a:xfrm>
            <a:off x="137296" y="6345985"/>
            <a:ext cx="3374074" cy="369332"/>
            <a:chOff x="114712" y="6504169"/>
            <a:chExt cx="3374074" cy="369332"/>
          </a:xfrm>
        </p:grpSpPr>
        <p:pic>
          <p:nvPicPr>
            <p:cNvPr id="10" name="Picture 10">
              <a:extLst>
                <a:ext uri="{FF2B5EF4-FFF2-40B4-BE49-F238E27FC236}">
                  <a16:creationId xmlns:a16="http://schemas.microsoft.com/office/drawing/2014/main" id="{BF67F223-39D4-6256-3FCC-DD9166D81EFC}"/>
                </a:ext>
              </a:extLst>
            </p:cNvPr>
            <p:cNvPicPr>
              <a:picLocks noChangeAspect="1"/>
            </p:cNvPicPr>
            <p:nvPr/>
          </p:nvPicPr>
          <p:blipFill>
            <a:blip r:embed="rId9"/>
            <a:stretch>
              <a:fillRect/>
            </a:stretch>
          </p:blipFill>
          <p:spPr>
            <a:xfrm>
              <a:off x="114712" y="6530622"/>
              <a:ext cx="278578" cy="306683"/>
            </a:xfrm>
            <a:prstGeom prst="rect">
              <a:avLst/>
            </a:prstGeom>
          </p:spPr>
        </p:pic>
        <p:sp>
          <p:nvSpPr>
            <p:cNvPr id="11" name="Rectangle 10">
              <a:extLst>
                <a:ext uri="{FF2B5EF4-FFF2-40B4-BE49-F238E27FC236}">
                  <a16:creationId xmlns:a16="http://schemas.microsoft.com/office/drawing/2014/main" id="{C57176D0-E803-2B1E-A11E-4C57A20E1FFF}"/>
                </a:ext>
              </a:extLst>
            </p:cNvPr>
            <p:cNvSpPr/>
            <p:nvPr/>
          </p:nvSpPr>
          <p:spPr>
            <a:xfrm>
              <a:off x="433856" y="6504169"/>
              <a:ext cx="3054930"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11801286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endParaRPr kumimoji="0" lang="en-GB" sz="24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Introduction</a:t>
            </a: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9" name="TextBox 8">
            <a:extLst>
              <a:ext uri="{FF2B5EF4-FFF2-40B4-BE49-F238E27FC236}">
                <a16:creationId xmlns:a16="http://schemas.microsoft.com/office/drawing/2014/main" id="{A3D97230-15C8-877E-0FD1-6FC090C49D82}"/>
              </a:ext>
            </a:extLst>
          </p:cNvPr>
          <p:cNvSpPr txBox="1"/>
          <p:nvPr/>
        </p:nvSpPr>
        <p:spPr>
          <a:xfrm>
            <a:off x="455838" y="899247"/>
            <a:ext cx="10034465" cy="5296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a:t>Accounts from parents and professionals highlighted complexities and tensions within families, especially when the welfare of the parents and their children is at stake</a:t>
            </a:r>
            <a:endParaRPr lang="en-US" sz="2800">
              <a:ea typeface="Calibri"/>
              <a:cs typeface="Calibri"/>
            </a:endParaRPr>
          </a:p>
          <a:p>
            <a:pPr marL="342900" indent="-342900">
              <a:buFont typeface="Arial"/>
              <a:buChar char="•"/>
            </a:pPr>
            <a:endParaRPr lang="en-US" sz="2800">
              <a:ea typeface="Calibri"/>
              <a:cs typeface="Calibri"/>
            </a:endParaRPr>
          </a:p>
          <a:p>
            <a:pPr marL="342900" indent="-342900">
              <a:buFont typeface="Arial"/>
              <a:buChar char="•"/>
            </a:pPr>
            <a:r>
              <a:rPr lang="en-US" sz="2800"/>
              <a:t>Family histories, relationships, social circumstances and levels of support were portrayed in differing ways - as part of the problem and origins of parental drug use, and, as part of the solution for parental wellbeing and child welfare</a:t>
            </a:r>
            <a:endParaRPr lang="en-US" sz="2800">
              <a:ea typeface="Calibri"/>
              <a:cs typeface="Calibri"/>
            </a:endParaRPr>
          </a:p>
          <a:p>
            <a:pPr marL="342900" indent="-342900">
              <a:buFont typeface="Arial"/>
              <a:buChar char="•"/>
            </a:pPr>
            <a:endParaRPr lang="en-US" sz="2800">
              <a:ea typeface="Calibri"/>
              <a:cs typeface="Calibri"/>
            </a:endParaRPr>
          </a:p>
          <a:p>
            <a:pPr marL="342900" indent="-342900">
              <a:buFont typeface="Arial"/>
              <a:buChar char="•"/>
            </a:pPr>
            <a:r>
              <a:rPr lang="en-US" sz="2800"/>
              <a:t>More often though, families posed both problems and solutions for parents and professionals. Navigating these complex dynamics was a recurring theme</a:t>
            </a:r>
            <a:endParaRPr lang="en-US" sz="2400">
              <a:ea typeface="Calibri"/>
              <a:cs typeface="Calibri"/>
            </a:endParaRPr>
          </a:p>
        </p:txBody>
      </p:sp>
    </p:spTree>
    <p:extLst>
      <p:ext uri="{BB962C8B-B14F-4D97-AF65-F5344CB8AC3E}">
        <p14:creationId xmlns:p14="http://schemas.microsoft.com/office/powerpoint/2010/main" val="2427384746"/>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2"/>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256370" y="148886"/>
            <a:ext cx="11097430" cy="1084014"/>
          </a:xfrm>
        </p:spPr>
        <p:txBody>
          <a:bodyPr>
            <a:normAutofit/>
          </a:bodyPr>
          <a:lstStyle/>
          <a:p>
            <a:r>
              <a:rPr lang="en-GB" sz="3600" b="1">
                <a:solidFill>
                  <a:srgbClr val="0070C0"/>
                </a:solidFill>
                <a:latin typeface="Calibri"/>
                <a:cs typeface="Calibri"/>
              </a:rPr>
              <a:t>Representations of family</a:t>
            </a:r>
          </a:p>
        </p:txBody>
      </p:sp>
      <p:sp>
        <p:nvSpPr>
          <p:cNvPr id="13" name="Content Placeholder 12">
            <a:extLst>
              <a:ext uri="{FF2B5EF4-FFF2-40B4-BE49-F238E27FC236}">
                <a16:creationId xmlns:a16="http://schemas.microsoft.com/office/drawing/2014/main" id="{CBA9D476-D0C4-A20D-2563-0A3406178357}"/>
              </a:ext>
            </a:extLst>
          </p:cNvPr>
          <p:cNvSpPr>
            <a:spLocks noGrp="1"/>
          </p:cNvSpPr>
          <p:nvPr>
            <p:ph sz="half" idx="2"/>
          </p:nvPr>
        </p:nvSpPr>
        <p:spPr>
          <a:xfrm>
            <a:off x="6092080" y="1297255"/>
            <a:ext cx="5832506" cy="4662970"/>
          </a:xfrm>
          <a:solidFill>
            <a:schemeClr val="accent5">
              <a:lumMod val="20000"/>
              <a:lumOff val="80000"/>
            </a:schemeClr>
          </a:solidFill>
        </p:spPr>
        <p:txBody>
          <a:bodyPr vert="horz" lIns="91440" tIns="45720" rIns="91440" bIns="45720" rtlCol="0" anchor="t">
            <a:normAutofit fontScale="92500" lnSpcReduction="10000"/>
          </a:bodyPr>
          <a:lstStyle/>
          <a:p>
            <a:pPr>
              <a:buFont typeface="Wingdings" panose="020B0604020202020204" pitchFamily="34" charset="0"/>
              <a:buChar char="Ø"/>
              <a:defRPr/>
            </a:pPr>
            <a:r>
              <a:rPr lang="en-GB">
                <a:cs typeface="Calibri"/>
              </a:rPr>
              <a:t> As a protective factor</a:t>
            </a:r>
            <a:endParaRPr lang="en-US">
              <a:cs typeface="Calibri"/>
            </a:endParaRPr>
          </a:p>
          <a:p>
            <a:pPr>
              <a:buFont typeface="Wingdings"/>
              <a:buChar char="v"/>
              <a:defRPr/>
            </a:pPr>
            <a:endParaRPr lang="en-GB">
              <a:cs typeface="Calibri"/>
            </a:endParaRPr>
          </a:p>
          <a:p>
            <a:pPr>
              <a:buFont typeface="Arial"/>
              <a:buChar char="•"/>
              <a:defRPr/>
            </a:pPr>
            <a:r>
              <a:rPr lang="en-GB">
                <a:cs typeface="Calibri"/>
              </a:rPr>
              <a:t>Families as source of social support, reliable childcare, family routines and stability, a route to service intervention and recovery resource </a:t>
            </a:r>
          </a:p>
          <a:p>
            <a:pPr>
              <a:buFont typeface="Arial"/>
              <a:buChar char="•"/>
              <a:defRPr/>
            </a:pPr>
            <a:endParaRPr lang="en-GB">
              <a:cs typeface="Calibri"/>
            </a:endParaRPr>
          </a:p>
          <a:p>
            <a:pPr>
              <a:buFont typeface="Arial"/>
              <a:buChar char="•"/>
              <a:defRPr/>
            </a:pPr>
            <a:r>
              <a:rPr lang="en-GB">
                <a:cs typeface="Calibri"/>
              </a:rPr>
              <a:t>Families as available, connected, loving, capable, willing, active, and engaged both practically and emotionally, economic resource to counter effects of child poverty </a:t>
            </a:r>
          </a:p>
          <a:p>
            <a:pPr>
              <a:buFont typeface="Wingdings"/>
              <a:buChar char="§"/>
              <a:defRPr/>
            </a:pPr>
            <a:endParaRPr lang="en-GB">
              <a:cs typeface="Calibri"/>
            </a:endParaRPr>
          </a:p>
          <a:p>
            <a:pPr>
              <a:buFont typeface="Wingdings"/>
              <a:buChar char="§"/>
              <a:defRPr/>
            </a:pPr>
            <a:endParaRPr lang="en-GB">
              <a:cs typeface="Calibri"/>
            </a:endParaRPr>
          </a:p>
        </p:txBody>
      </p:sp>
      <p:grpSp>
        <p:nvGrpSpPr>
          <p:cNvPr id="2" name="Group 1">
            <a:extLst>
              <a:ext uri="{FF2B5EF4-FFF2-40B4-BE49-F238E27FC236}">
                <a16:creationId xmlns:a16="http://schemas.microsoft.com/office/drawing/2014/main" id="{0D3E249D-7F21-C923-78EF-37E1920F8BC4}"/>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F8FA7B55-6DEC-81E2-D095-314C6222F2C7}"/>
                </a:ext>
              </a:extLst>
            </p:cNvPr>
            <p:cNvPicPr>
              <a:picLocks noChangeAspect="1"/>
            </p:cNvPicPr>
            <p:nvPr/>
          </p:nvPicPr>
          <p:blipFill>
            <a:blip r:embed="rId3"/>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CC970AE7-45D9-09A0-A9D8-EE41F8867587}"/>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4" name="Content Placeholder 12">
            <a:extLst>
              <a:ext uri="{FF2B5EF4-FFF2-40B4-BE49-F238E27FC236}">
                <a16:creationId xmlns:a16="http://schemas.microsoft.com/office/drawing/2014/main" id="{04B49845-B97D-2306-141E-397599D0913C}"/>
              </a:ext>
            </a:extLst>
          </p:cNvPr>
          <p:cNvSpPr txBox="1">
            <a:spLocks/>
          </p:cNvSpPr>
          <p:nvPr/>
        </p:nvSpPr>
        <p:spPr>
          <a:xfrm>
            <a:off x="258915" y="1295046"/>
            <a:ext cx="5699985" cy="4662970"/>
          </a:xfrm>
          <a:prstGeom prst="rect">
            <a:avLst/>
          </a:prstGeom>
          <a:solidFill>
            <a:schemeClr val="accent5">
              <a:lumMod val="20000"/>
              <a:lumOff val="80000"/>
            </a:schemeClr>
          </a:solidFill>
        </p:spPr>
        <p:txBody>
          <a:bodyPr vert="horz" lIns="91440" tIns="45720" rIns="91440" bIns="45720" rtlCol="0" anchor="t">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20B0604020202020204" pitchFamily="34" charset="0"/>
              <a:buChar char="Ø"/>
              <a:defRPr/>
            </a:pPr>
            <a:r>
              <a:rPr lang="en-GB">
                <a:cs typeface="Calibri"/>
              </a:rPr>
              <a:t> As a risk factor</a:t>
            </a:r>
            <a:endParaRPr lang="en-US">
              <a:cs typeface="Calibri"/>
            </a:endParaRPr>
          </a:p>
          <a:p>
            <a:pPr>
              <a:buFont typeface="Wingdings"/>
              <a:buChar char="v"/>
              <a:defRPr/>
            </a:pPr>
            <a:endParaRPr lang="en-GB">
              <a:cs typeface="Calibri"/>
            </a:endParaRPr>
          </a:p>
          <a:p>
            <a:pPr>
              <a:buFont typeface="Arial"/>
              <a:buChar char="•"/>
              <a:defRPr/>
            </a:pPr>
            <a:r>
              <a:rPr lang="en-GB">
                <a:cs typeface="Calibri"/>
              </a:rPr>
              <a:t>Families as a source of harm to both parents and children, abusive, neglectful, unsupportive, manipulative, unreliable, a parental stressor, cause of social isolation</a:t>
            </a:r>
          </a:p>
          <a:p>
            <a:pPr>
              <a:buFont typeface="Arial"/>
              <a:buChar char="•"/>
              <a:defRPr/>
            </a:pPr>
            <a:endParaRPr lang="en-GB">
              <a:cs typeface="Calibri"/>
            </a:endParaRPr>
          </a:p>
          <a:p>
            <a:pPr>
              <a:buFont typeface="Arial"/>
              <a:buChar char="•"/>
              <a:defRPr/>
            </a:pPr>
            <a:r>
              <a:rPr lang="en-GB">
                <a:cs typeface="Calibri"/>
              </a:rPr>
              <a:t>Families as the origin of trauma leading to drug dependence, where drug use is normalised, described as inherent, cycles that are difficult to break</a:t>
            </a:r>
          </a:p>
          <a:p>
            <a:pPr>
              <a:buFont typeface="Wingdings"/>
              <a:buChar char="§"/>
              <a:defRPr/>
            </a:pPr>
            <a:endParaRPr lang="en-GB">
              <a:cs typeface="Calibri"/>
            </a:endParaRPr>
          </a:p>
          <a:p>
            <a:pPr>
              <a:buFont typeface="Wingdings"/>
              <a:buChar char="§"/>
              <a:defRPr/>
            </a:pPr>
            <a:endParaRPr lang="en-GB">
              <a:cs typeface="Calibri"/>
            </a:endParaRPr>
          </a:p>
        </p:txBody>
      </p:sp>
    </p:spTree>
    <p:extLst>
      <p:ext uri="{BB962C8B-B14F-4D97-AF65-F5344CB8AC3E}">
        <p14:creationId xmlns:p14="http://schemas.microsoft.com/office/powerpoint/2010/main" val="1030541530"/>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endParaRPr kumimoji="0" lang="en-GB" sz="24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Representations of family</a:t>
            </a:r>
            <a:endParaRPr lang="en-US"/>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8" name="Speech Bubble: Rectangle with Corners Rounded 7">
            <a:extLst>
              <a:ext uri="{FF2B5EF4-FFF2-40B4-BE49-F238E27FC236}">
                <a16:creationId xmlns:a16="http://schemas.microsoft.com/office/drawing/2014/main" id="{46B3CFC7-5E8D-F732-143E-419BA137DFD4}"/>
              </a:ext>
            </a:extLst>
          </p:cNvPr>
          <p:cNvSpPr/>
          <p:nvPr/>
        </p:nvSpPr>
        <p:spPr>
          <a:xfrm>
            <a:off x="456594" y="954647"/>
            <a:ext cx="5432729" cy="379532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29E8154A-E68F-B1BA-4B98-4A1758EECC29}"/>
              </a:ext>
            </a:extLst>
          </p:cNvPr>
          <p:cNvSpPr txBox="1"/>
          <p:nvPr/>
        </p:nvSpPr>
        <p:spPr>
          <a:xfrm>
            <a:off x="459277" y="1514489"/>
            <a:ext cx="5442044"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t>A lot of my parents ... where drug misuse is a big issue, the chances are they’ve also been </a:t>
            </a:r>
            <a:r>
              <a:rPr lang="en-US" sz="2200" b="1" i="1"/>
              <a:t>brought up in a house where the Mum and/or Dad has been a drug user</a:t>
            </a:r>
            <a:r>
              <a:rPr lang="en-US" sz="2200" i="1"/>
              <a:t>... as a health visitor, we’re trying to </a:t>
            </a:r>
            <a:r>
              <a:rPr lang="en-US" sz="2200" b="1" i="1"/>
              <a:t>break those generational kind of cycles</a:t>
            </a:r>
            <a:r>
              <a:rPr lang="en-US" sz="2200" i="1"/>
              <a:t> </a:t>
            </a:r>
            <a:endParaRPr lang="en-US" sz="2200">
              <a:ea typeface="Calibri"/>
              <a:cs typeface="Calibri"/>
            </a:endParaRPr>
          </a:p>
          <a:p>
            <a:endParaRPr lang="en-US" sz="2200">
              <a:ea typeface="Calibri"/>
              <a:cs typeface="Calibri"/>
            </a:endParaRPr>
          </a:p>
          <a:p>
            <a:pPr algn="ctr"/>
            <a:r>
              <a:rPr lang="en-US" sz="2200"/>
              <a:t>(Health Visitor, Scotland)</a:t>
            </a:r>
            <a:endParaRPr lang="en-US" sz="2200">
              <a:ea typeface="Calibri" panose="020F0502020204030204"/>
              <a:cs typeface="Calibri" panose="020F0502020204030204"/>
            </a:endParaRPr>
          </a:p>
        </p:txBody>
      </p:sp>
      <p:sp>
        <p:nvSpPr>
          <p:cNvPr id="18" name="Speech Bubble: Rectangle with Corners Rounded 17">
            <a:extLst>
              <a:ext uri="{FF2B5EF4-FFF2-40B4-BE49-F238E27FC236}">
                <a16:creationId xmlns:a16="http://schemas.microsoft.com/office/drawing/2014/main" id="{B6FE0173-3F6A-E89A-C9DA-DCA30F8E0A8A}"/>
              </a:ext>
            </a:extLst>
          </p:cNvPr>
          <p:cNvSpPr/>
          <p:nvPr/>
        </p:nvSpPr>
        <p:spPr>
          <a:xfrm>
            <a:off x="6147354" y="1238265"/>
            <a:ext cx="5554208" cy="428801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316A722A-EB14-21D4-16CB-979032B42C1F}"/>
              </a:ext>
            </a:extLst>
          </p:cNvPr>
          <p:cNvSpPr txBox="1"/>
          <p:nvPr/>
        </p:nvSpPr>
        <p:spPr>
          <a:xfrm>
            <a:off x="6149009" y="1599096"/>
            <a:ext cx="5559286"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sz="2200">
              <a:cs typeface="Segoe UI"/>
            </a:endParaRPr>
          </a:p>
        </p:txBody>
      </p:sp>
      <p:sp>
        <p:nvSpPr>
          <p:cNvPr id="13" name="TextBox 12">
            <a:extLst>
              <a:ext uri="{FF2B5EF4-FFF2-40B4-BE49-F238E27FC236}">
                <a16:creationId xmlns:a16="http://schemas.microsoft.com/office/drawing/2014/main" id="{38EA1E40-8D91-2148-4CCA-54206D8DB4DC}"/>
              </a:ext>
            </a:extLst>
          </p:cNvPr>
          <p:cNvSpPr txBox="1"/>
          <p:nvPr/>
        </p:nvSpPr>
        <p:spPr>
          <a:xfrm>
            <a:off x="6414052" y="1930400"/>
            <a:ext cx="5018156"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cs typeface="Segoe UI"/>
              </a:rPr>
              <a:t>If there is a good network of family support to sort of, yeah,</a:t>
            </a:r>
            <a:r>
              <a:rPr lang="en-US" sz="2200" b="1" i="1">
                <a:cs typeface="Segoe UI"/>
              </a:rPr>
              <a:t> act as a protective factor</a:t>
            </a:r>
            <a:r>
              <a:rPr lang="en-US" sz="2200" i="1">
                <a:cs typeface="Segoe UI"/>
              </a:rPr>
              <a:t> that reduces... It really depends on what protective factors [are] already in place and trying to increase them</a:t>
            </a:r>
            <a:r>
              <a:rPr lang="en-US" sz="2200">
                <a:cs typeface="Segoe UI"/>
              </a:rPr>
              <a:t>​</a:t>
            </a:r>
          </a:p>
          <a:p>
            <a:pPr algn="ctr"/>
            <a:r>
              <a:rPr lang="en-US" sz="2200">
                <a:cs typeface="Segoe UI"/>
              </a:rPr>
              <a:t>​</a:t>
            </a:r>
          </a:p>
          <a:p>
            <a:pPr algn="ctr"/>
            <a:r>
              <a:rPr lang="en-US" sz="2200">
                <a:cs typeface="Segoe UI"/>
              </a:rPr>
              <a:t>(Children and Families Social Worker, England)</a:t>
            </a:r>
          </a:p>
        </p:txBody>
      </p:sp>
    </p:spTree>
    <p:extLst>
      <p:ext uri="{BB962C8B-B14F-4D97-AF65-F5344CB8AC3E}">
        <p14:creationId xmlns:p14="http://schemas.microsoft.com/office/powerpoint/2010/main" val="2324451144"/>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endParaRPr kumimoji="0" lang="en-GB" sz="24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Case study: Jeremy</a:t>
            </a:r>
            <a:endParaRPr lang="en-GB" sz="3600">
              <a:solidFill>
                <a:srgbClr val="0070C0"/>
              </a:solidFill>
              <a:latin typeface="+mn-lt"/>
              <a:ea typeface="Calibri" panose="020F0502020204030204"/>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9" name="TextBox 8">
            <a:extLst>
              <a:ext uri="{FF2B5EF4-FFF2-40B4-BE49-F238E27FC236}">
                <a16:creationId xmlns:a16="http://schemas.microsoft.com/office/drawing/2014/main" id="{A3D97230-15C8-877E-0FD1-6FC090C49D82}"/>
              </a:ext>
            </a:extLst>
          </p:cNvPr>
          <p:cNvSpPr txBox="1"/>
          <p:nvPr/>
        </p:nvSpPr>
        <p:spPr>
          <a:xfrm>
            <a:off x="448845" y="1135912"/>
            <a:ext cx="11449921"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a:solidFill>
                  <a:srgbClr val="000000"/>
                </a:solidFill>
                <a:cs typeface="Calibri"/>
              </a:rPr>
              <a:t>Single dad in his 50s, prescribed OST for over 20yrs</a:t>
            </a:r>
          </a:p>
          <a:p>
            <a:pPr marL="342900" indent="-342900">
              <a:buFont typeface="Arial,Sans-Serif"/>
              <a:buChar char="•"/>
            </a:pPr>
            <a:r>
              <a:rPr lang="en-US" sz="2400">
                <a:solidFill>
                  <a:srgbClr val="000000"/>
                </a:solidFill>
                <a:cs typeface="Calibri"/>
              </a:rPr>
              <a:t>One primary school aged child living with him, four older children (over 18yrs). </a:t>
            </a:r>
          </a:p>
          <a:p>
            <a:pPr marL="342900" indent="-342900">
              <a:buFont typeface="Arial,Sans-Serif"/>
              <a:buChar char="•"/>
            </a:pPr>
            <a:r>
              <a:rPr lang="en-US" sz="2400">
                <a:solidFill>
                  <a:srgbClr val="000000"/>
                </a:solidFill>
                <a:cs typeface="Calibri"/>
              </a:rPr>
              <a:t>Close relationship with second youngest child who he partly raised as a single dad (relationship now stressful for dad due to child's poor mental health, drug use and social circumstances). Estranged from two oldest children.  </a:t>
            </a:r>
            <a:endParaRPr lang="en-US" sz="2400">
              <a:solidFill>
                <a:srgbClr val="000000"/>
              </a:solidFill>
              <a:ea typeface="Calibri" panose="020F0502020204030204"/>
              <a:cs typeface="Calibri"/>
            </a:endParaRPr>
          </a:p>
          <a:p>
            <a:pPr marL="342900" indent="-342900">
              <a:buFont typeface="Arial,Sans-Serif"/>
              <a:buChar char="•"/>
            </a:pPr>
            <a:r>
              <a:rPr lang="en-US" sz="2400">
                <a:ea typeface="Calibri"/>
                <a:cs typeface="Calibri"/>
              </a:rPr>
              <a:t>Described complex relationships with his birth family and ex-partner's family: estranged from some family members, not others, upbringing abusive, death of brother early 20s, one sister (kinship carer) neglected second youngest child</a:t>
            </a:r>
          </a:p>
          <a:p>
            <a:pPr marL="342900" indent="-342900">
              <a:buFont typeface="Arial,Sans-Serif"/>
              <a:buChar char="•"/>
            </a:pPr>
            <a:r>
              <a:rPr lang="en-US" sz="2400">
                <a:ea typeface="Calibri"/>
                <a:cs typeface="Calibri"/>
              </a:rPr>
              <a:t>Supportive relationship with ex-partner's sister who provides care for youngest child during school holidays and occasional weekends</a:t>
            </a:r>
          </a:p>
          <a:p>
            <a:pPr marL="342900" indent="-342900">
              <a:buFont typeface="Arial,Sans-Serif"/>
              <a:buChar char="•"/>
            </a:pPr>
            <a:r>
              <a:rPr lang="en-US" sz="2400">
                <a:cs typeface="Calibri"/>
              </a:rPr>
              <a:t>Talked about feeling very socially isolated and family tensions (historical and ongoing), wanting better relationships with family members, importance of family for his children and for their future.</a:t>
            </a:r>
          </a:p>
          <a:p>
            <a:pPr marL="342900" indent="-342900">
              <a:buFont typeface="Arial,Sans-Serif"/>
              <a:buChar char="•"/>
            </a:pPr>
            <a:endParaRPr lang="en-US">
              <a:ea typeface="Calibri"/>
              <a:cs typeface="Calibri"/>
            </a:endParaRPr>
          </a:p>
          <a:p>
            <a:pPr marL="342900" indent="-342900">
              <a:buFont typeface="Arial,Sans-Serif"/>
              <a:buChar char="•"/>
            </a:pPr>
            <a:endParaRPr lang="en-US" sz="2800">
              <a:ea typeface="Calibri"/>
              <a:cs typeface="Calibri"/>
            </a:endParaRPr>
          </a:p>
        </p:txBody>
      </p:sp>
    </p:spTree>
    <p:extLst>
      <p:ext uri="{BB962C8B-B14F-4D97-AF65-F5344CB8AC3E}">
        <p14:creationId xmlns:p14="http://schemas.microsoft.com/office/powerpoint/2010/main" val="370197613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8352820" y="-51238"/>
            <a:ext cx="3844062" cy="1757285"/>
          </a:xfrm>
          <a:prstGeom prst="rect">
            <a:avLst/>
          </a:prstGeom>
        </p:spPr>
      </p:pic>
      <p:sp>
        <p:nvSpPr>
          <p:cNvPr id="2" name="TextBox 1">
            <a:extLst>
              <a:ext uri="{FF2B5EF4-FFF2-40B4-BE49-F238E27FC236}">
                <a16:creationId xmlns:a16="http://schemas.microsoft.com/office/drawing/2014/main" id="{C2A0D9B8-F769-5D05-DD9B-AC255B138596}"/>
              </a:ext>
            </a:extLst>
          </p:cNvPr>
          <p:cNvSpPr txBox="1"/>
          <p:nvPr/>
        </p:nvSpPr>
        <p:spPr>
          <a:xfrm>
            <a:off x="336825" y="358913"/>
            <a:ext cx="6327912" cy="427809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200" b="1" dirty="0">
                <a:solidFill>
                  <a:srgbClr val="0070C0"/>
                </a:solidFill>
                <a:cs typeface="Calibri"/>
              </a:rPr>
              <a:t>The Relations Study Research Team</a:t>
            </a:r>
          </a:p>
          <a:p>
            <a:endParaRPr lang="en-GB" sz="2400" dirty="0">
              <a:cs typeface="Calibri"/>
            </a:endParaRPr>
          </a:p>
          <a:p>
            <a:r>
              <a:rPr lang="en-GB" sz="2400" b="1" dirty="0">
                <a:cs typeface="Calibri"/>
              </a:rPr>
              <a:t>Principle Investigator:</a:t>
            </a:r>
            <a:r>
              <a:rPr lang="en-GB" sz="2400" dirty="0">
                <a:cs typeface="Calibri"/>
              </a:rPr>
              <a:t> Professor Anne Whittaker</a:t>
            </a:r>
          </a:p>
          <a:p>
            <a:endParaRPr lang="en-GB" sz="2400" dirty="0">
              <a:cs typeface="Calibri"/>
            </a:endParaRPr>
          </a:p>
          <a:p>
            <a:r>
              <a:rPr lang="en-GB" sz="2400" b="1" dirty="0">
                <a:cs typeface="Calibri"/>
              </a:rPr>
              <a:t>Co-investigators:</a:t>
            </a:r>
          </a:p>
          <a:p>
            <a:r>
              <a:rPr lang="en-GB" sz="2400" dirty="0">
                <a:cs typeface="Calibri"/>
              </a:rPr>
              <a:t>Dr Polly Radcliffe</a:t>
            </a:r>
          </a:p>
          <a:p>
            <a:r>
              <a:rPr lang="en-GB" sz="2400" dirty="0">
                <a:cs typeface="Calibri"/>
              </a:rPr>
              <a:t>Dr Emma Wincup</a:t>
            </a:r>
          </a:p>
          <a:p>
            <a:r>
              <a:rPr lang="en-GB" sz="2400" dirty="0">
                <a:cs typeface="Calibri"/>
              </a:rPr>
              <a:t>Dr Amy Chandler</a:t>
            </a:r>
          </a:p>
          <a:p>
            <a:r>
              <a:rPr lang="en-GB" sz="2400" dirty="0">
                <a:cs typeface="Calibri"/>
              </a:rPr>
              <a:t>Dr Hannah Carver</a:t>
            </a:r>
          </a:p>
          <a:p>
            <a:r>
              <a:rPr lang="en-GB" sz="2400" dirty="0">
                <a:cs typeface="Calibri"/>
              </a:rPr>
              <a:t>Dr Emily Finch</a:t>
            </a:r>
          </a:p>
          <a:p>
            <a:r>
              <a:rPr lang="en-GB" sz="2400" dirty="0">
                <a:cs typeface="Calibri"/>
              </a:rPr>
              <a:t>Professor Jane Callaghan</a:t>
            </a:r>
          </a:p>
        </p:txBody>
      </p:sp>
      <p:sp>
        <p:nvSpPr>
          <p:cNvPr id="4" name="TextBox 3">
            <a:extLst>
              <a:ext uri="{FF2B5EF4-FFF2-40B4-BE49-F238E27FC236}">
                <a16:creationId xmlns:a16="http://schemas.microsoft.com/office/drawing/2014/main" id="{525542ED-12DA-3702-79C9-6B18348E1950}"/>
              </a:ext>
            </a:extLst>
          </p:cNvPr>
          <p:cNvSpPr txBox="1"/>
          <p:nvPr/>
        </p:nvSpPr>
        <p:spPr>
          <a:xfrm>
            <a:off x="6407592" y="1860006"/>
            <a:ext cx="4005946" cy="295465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2400" b="1">
                <a:cs typeface="Calibri"/>
              </a:rPr>
              <a:t>Researchers</a:t>
            </a:r>
            <a:r>
              <a:rPr lang="en-GB" sz="2400">
                <a:cs typeface="Calibri"/>
              </a:rPr>
              <a:t>:</a:t>
            </a:r>
            <a:endParaRPr lang="en-US" sz="2400">
              <a:cs typeface="Calibri"/>
            </a:endParaRPr>
          </a:p>
          <a:p>
            <a:r>
              <a:rPr lang="en-GB" sz="2400">
                <a:cs typeface="Calibri"/>
              </a:rPr>
              <a:t>Dr Emma Coles</a:t>
            </a:r>
            <a:endParaRPr lang="en-US" sz="2400">
              <a:cs typeface="Calibri"/>
            </a:endParaRPr>
          </a:p>
          <a:p>
            <a:r>
              <a:rPr lang="en-GB" sz="2400">
                <a:cs typeface="Calibri"/>
              </a:rPr>
              <a:t>Judith Warburton</a:t>
            </a:r>
            <a:endParaRPr lang="en-US" sz="2400">
              <a:cs typeface="Calibri"/>
            </a:endParaRPr>
          </a:p>
          <a:p>
            <a:r>
              <a:rPr lang="en-GB" sz="2400">
                <a:cs typeface="Calibri"/>
              </a:rPr>
              <a:t>Dr Elaine Robinson</a:t>
            </a:r>
            <a:endParaRPr lang="en-US" sz="2400">
              <a:cs typeface="Calibri"/>
            </a:endParaRPr>
          </a:p>
          <a:p>
            <a:r>
              <a:rPr lang="en-GB" sz="2400">
                <a:cs typeface="Calibri"/>
              </a:rPr>
              <a:t>Dr Carol-Ann Getty</a:t>
            </a:r>
            <a:endParaRPr lang="en-US" sz="2400">
              <a:cs typeface="Calibri"/>
            </a:endParaRPr>
          </a:p>
          <a:p>
            <a:r>
              <a:rPr lang="en-GB" sz="2400">
                <a:cs typeface="Calibri"/>
              </a:rPr>
              <a:t>Dr Emma Beecham</a:t>
            </a:r>
          </a:p>
          <a:p>
            <a:r>
              <a:rPr lang="en-GB" sz="2400">
                <a:cs typeface="Calibri"/>
              </a:rPr>
              <a:t>Stephanie Fincham-Campbell</a:t>
            </a:r>
            <a:endParaRPr lang="en-US" sz="2400">
              <a:cs typeface="Calibri"/>
            </a:endParaRPr>
          </a:p>
          <a:p>
            <a:pPr algn="l"/>
            <a:endParaRPr lang="en-GB">
              <a:cs typeface="Calibri"/>
            </a:endParaRPr>
          </a:p>
        </p:txBody>
      </p:sp>
      <p:sp>
        <p:nvSpPr>
          <p:cNvPr id="6" name="TextBox 5">
            <a:extLst>
              <a:ext uri="{FF2B5EF4-FFF2-40B4-BE49-F238E27FC236}">
                <a16:creationId xmlns:a16="http://schemas.microsoft.com/office/drawing/2014/main" id="{E9D93B23-CBA6-E986-0CBC-7A32D696645D}"/>
              </a:ext>
            </a:extLst>
          </p:cNvPr>
          <p:cNvSpPr txBox="1"/>
          <p:nvPr/>
        </p:nvSpPr>
        <p:spPr>
          <a:xfrm>
            <a:off x="347868" y="4903305"/>
            <a:ext cx="8281781"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GB">
              <a:cs typeface="Calibri"/>
            </a:endParaRPr>
          </a:p>
          <a:p>
            <a:r>
              <a:rPr lang="en-GB" sz="2400" b="1">
                <a:solidFill>
                  <a:srgbClr val="C00000"/>
                </a:solidFill>
                <a:cs typeface="Calibri"/>
              </a:rPr>
              <a:t>Funded by the Economic and Social Research Council (ESRC)</a:t>
            </a:r>
          </a:p>
          <a:p>
            <a:endParaRPr lang="en-GB">
              <a:cs typeface="Calibri"/>
            </a:endParaRPr>
          </a:p>
          <a:p>
            <a:endParaRPr lang="en-GB">
              <a:cs typeface="Calibri"/>
            </a:endParaRPr>
          </a:p>
        </p:txBody>
      </p:sp>
      <p:pic>
        <p:nvPicPr>
          <p:cNvPr id="9" name="Picture 10" descr="A picture containing graphical user interface&#10;&#10;Description automatically generated">
            <a:extLst>
              <a:ext uri="{FF2B5EF4-FFF2-40B4-BE49-F238E27FC236}">
                <a16:creationId xmlns:a16="http://schemas.microsoft.com/office/drawing/2014/main" id="{56A1FA94-E1AD-86DC-6DE6-057671F58D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88320" y="5084866"/>
            <a:ext cx="2913187" cy="714678"/>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41973A55-9752-D6BB-0648-6B05F8C91BA4}"/>
              </a:ext>
            </a:extLst>
          </p:cNvPr>
          <p:cNvGrpSpPr/>
          <p:nvPr/>
        </p:nvGrpSpPr>
        <p:grpSpPr>
          <a:xfrm>
            <a:off x="137296" y="6345985"/>
            <a:ext cx="3374074" cy="333136"/>
            <a:chOff x="114712" y="6504169"/>
            <a:chExt cx="3374074" cy="333136"/>
          </a:xfrm>
        </p:grpSpPr>
        <p:pic>
          <p:nvPicPr>
            <p:cNvPr id="10" name="Picture 10">
              <a:extLst>
                <a:ext uri="{FF2B5EF4-FFF2-40B4-BE49-F238E27FC236}">
                  <a16:creationId xmlns:a16="http://schemas.microsoft.com/office/drawing/2014/main" id="{F456824E-6DC4-D5DD-3D06-D8DE1341CDAB}"/>
                </a:ext>
              </a:extLst>
            </p:cNvPr>
            <p:cNvPicPr>
              <a:picLocks noChangeAspect="1"/>
            </p:cNvPicPr>
            <p:nvPr/>
          </p:nvPicPr>
          <p:blipFill>
            <a:blip r:embed="rId5"/>
            <a:stretch>
              <a:fillRect/>
            </a:stretch>
          </p:blipFill>
          <p:spPr>
            <a:xfrm>
              <a:off x="114712" y="6530622"/>
              <a:ext cx="278578" cy="306683"/>
            </a:xfrm>
            <a:prstGeom prst="rect">
              <a:avLst/>
            </a:prstGeom>
          </p:spPr>
        </p:pic>
        <p:sp>
          <p:nvSpPr>
            <p:cNvPr id="11" name="Rectangle 10">
              <a:extLst>
                <a:ext uri="{FF2B5EF4-FFF2-40B4-BE49-F238E27FC236}">
                  <a16:creationId xmlns:a16="http://schemas.microsoft.com/office/drawing/2014/main" id="{A23C63F5-5AA7-1E51-15CD-916C98E9380E}"/>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1564609756"/>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95410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800">
                <a:ea typeface="Calibri"/>
                <a:cs typeface="Arial"/>
              </a:rPr>
              <a:t>Relationship with mother is complex: described as abusive, and concerned for his children </a:t>
            </a:r>
            <a:endParaRPr kumimoji="0" lang="en-GB" sz="28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ea typeface="Calibri" panose="020F0502020204030204"/>
                <a:cs typeface="Calibri"/>
              </a:rPr>
              <a:t>Relationship with mother</a:t>
            </a: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8" name="Speech Bubble: Rectangle with Corners Rounded 17">
            <a:extLst>
              <a:ext uri="{FF2B5EF4-FFF2-40B4-BE49-F238E27FC236}">
                <a16:creationId xmlns:a16="http://schemas.microsoft.com/office/drawing/2014/main" id="{B6FE0173-3F6A-E89A-C9DA-DCA30F8E0A8A}"/>
              </a:ext>
            </a:extLst>
          </p:cNvPr>
          <p:cNvSpPr/>
          <p:nvPr/>
        </p:nvSpPr>
        <p:spPr>
          <a:xfrm>
            <a:off x="261021" y="2006068"/>
            <a:ext cx="5210667" cy="3520301"/>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5D2EB3-B07A-2299-EF58-F5618413BEBB}"/>
              </a:ext>
            </a:extLst>
          </p:cNvPr>
          <p:cNvSpPr txBox="1"/>
          <p:nvPr/>
        </p:nvSpPr>
        <p:spPr>
          <a:xfrm>
            <a:off x="638170" y="2206898"/>
            <a:ext cx="4453191"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ea typeface="Calibri"/>
                <a:cs typeface="Calibri"/>
              </a:rPr>
              <a:t>I said to her, “</a:t>
            </a:r>
            <a:r>
              <a:rPr lang="en-US" sz="2200" b="1" i="1">
                <a:ea typeface="Calibri"/>
                <a:cs typeface="Calibri"/>
              </a:rPr>
              <a:t>I’ll always love you</a:t>
            </a:r>
            <a:r>
              <a:rPr lang="en-US" sz="2200" i="1">
                <a:ea typeface="Calibri"/>
                <a:cs typeface="Calibri"/>
              </a:rPr>
              <a:t>, and </a:t>
            </a:r>
            <a:r>
              <a:rPr lang="en-US" sz="2200" b="1" i="1">
                <a:ea typeface="Calibri"/>
                <a:cs typeface="Calibri"/>
              </a:rPr>
              <a:t>I've no regrets of what you've done</a:t>
            </a:r>
            <a:r>
              <a:rPr lang="en-US" sz="2200" i="1">
                <a:ea typeface="Calibri"/>
                <a:cs typeface="Calibri"/>
              </a:rPr>
              <a:t> ... because I don't care what you've done, but I will say one thing ...  </a:t>
            </a:r>
            <a:r>
              <a:rPr lang="en-US" sz="2200" b="1" i="1">
                <a:ea typeface="Calibri"/>
                <a:cs typeface="Calibri"/>
              </a:rPr>
              <a:t>my children, I'll treat them a lot better than what you did</a:t>
            </a:r>
            <a:r>
              <a:rPr lang="en-US" sz="2200" i="1">
                <a:ea typeface="Calibri"/>
                <a:cs typeface="Calibri"/>
              </a:rPr>
              <a:t>... No, they're not going through that, what I went through, ma.”</a:t>
            </a:r>
            <a:endParaRPr lang="en-US" sz="2200">
              <a:ea typeface="Calibri" panose="020F0502020204030204"/>
              <a:cs typeface="Calibri" panose="020F0502020204030204"/>
            </a:endParaRPr>
          </a:p>
        </p:txBody>
      </p:sp>
      <p:sp>
        <p:nvSpPr>
          <p:cNvPr id="8" name="Speech Bubble: Rectangle with Corners Rounded 7">
            <a:extLst>
              <a:ext uri="{FF2B5EF4-FFF2-40B4-BE49-F238E27FC236}">
                <a16:creationId xmlns:a16="http://schemas.microsoft.com/office/drawing/2014/main" id="{2306DFE5-298F-04D4-5879-658FBB519250}"/>
              </a:ext>
            </a:extLst>
          </p:cNvPr>
          <p:cNvSpPr/>
          <p:nvPr/>
        </p:nvSpPr>
        <p:spPr>
          <a:xfrm>
            <a:off x="5617107" y="1775891"/>
            <a:ext cx="5972666" cy="374890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4B1DE87-D4B8-8DEE-FDF3-4C59B5366398}"/>
              </a:ext>
            </a:extLst>
          </p:cNvPr>
          <p:cNvSpPr txBox="1"/>
          <p:nvPr/>
        </p:nvSpPr>
        <p:spPr>
          <a:xfrm>
            <a:off x="6021220" y="2089584"/>
            <a:ext cx="516124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i="1">
                <a:cs typeface="Calibri"/>
              </a:rPr>
              <a:t>I would never put [youngest child] through what I went through</a:t>
            </a:r>
            <a:r>
              <a:rPr lang="en-US" sz="2200" i="1">
                <a:cs typeface="Calibri"/>
              </a:rPr>
              <a:t>, I mean me able to say to her, </a:t>
            </a:r>
            <a:r>
              <a:rPr lang="en-US" sz="2200" i="1" err="1">
                <a:cs typeface="Calibri"/>
              </a:rPr>
              <a:t>'cause</a:t>
            </a:r>
            <a:r>
              <a:rPr lang="en-US" sz="2200" i="1">
                <a:cs typeface="Calibri"/>
              </a:rPr>
              <a:t> me, I was half-confused half the time, a scared little boy I was, scared to open my mouth, scared to say anything to my mum, so </a:t>
            </a:r>
            <a:r>
              <a:rPr lang="en-US" sz="2200" b="1" i="1">
                <a:cs typeface="Calibri"/>
              </a:rPr>
              <a:t>the only person I was really scared of was my mum</a:t>
            </a:r>
            <a:r>
              <a:rPr lang="en-US" sz="2200" i="1">
                <a:cs typeface="Calibri"/>
              </a:rPr>
              <a:t>, everybody else I </a:t>
            </a:r>
            <a:r>
              <a:rPr lang="en-US" sz="2200" i="1" err="1">
                <a:cs typeface="Calibri"/>
              </a:rPr>
              <a:t>didnae</a:t>
            </a:r>
            <a:r>
              <a:rPr lang="en-US" sz="2200" i="1">
                <a:cs typeface="Calibri"/>
              </a:rPr>
              <a:t> care about, she was the only person I was really scared of.</a:t>
            </a:r>
            <a:endParaRPr lang="en-US"/>
          </a:p>
        </p:txBody>
      </p:sp>
    </p:spTree>
    <p:extLst>
      <p:ext uri="{BB962C8B-B14F-4D97-AF65-F5344CB8AC3E}">
        <p14:creationId xmlns:p14="http://schemas.microsoft.com/office/powerpoint/2010/main" val="3054524724"/>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578772" cy="5232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800">
                <a:ea typeface="Calibri"/>
                <a:cs typeface="Arial"/>
              </a:rPr>
              <a:t>Sister kinship carer for second youngest child, described as neglectful, strict</a:t>
            </a:r>
            <a:endParaRPr lang="en-GB" sz="2800" b="0" i="0" u="none" strike="noStrike" kern="1200" cap="none" spc="0" normalizeH="0" baseline="0" noProof="0">
              <a:ln>
                <a:noFill/>
              </a:ln>
              <a:effectLst/>
              <a:uLnTx/>
              <a:uFillTx/>
              <a:ea typeface="Calibri"/>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Calibri"/>
                <a:cs typeface="Calibri"/>
              </a:rPr>
              <a:t>Sibling's care of second youngest child</a:t>
            </a:r>
            <a:endParaRPr lang="en-GB" sz="3600" b="1">
              <a:solidFill>
                <a:srgbClr val="0070C0"/>
              </a:solidFill>
              <a:latin typeface="Calibri"/>
              <a:ea typeface="Calibri"/>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8" name="Speech Bubble: Rectangle with Corners Rounded 17">
            <a:extLst>
              <a:ext uri="{FF2B5EF4-FFF2-40B4-BE49-F238E27FC236}">
                <a16:creationId xmlns:a16="http://schemas.microsoft.com/office/drawing/2014/main" id="{B6FE0173-3F6A-E89A-C9DA-DCA30F8E0A8A}"/>
              </a:ext>
            </a:extLst>
          </p:cNvPr>
          <p:cNvSpPr/>
          <p:nvPr/>
        </p:nvSpPr>
        <p:spPr>
          <a:xfrm>
            <a:off x="5992585" y="1723039"/>
            <a:ext cx="6027886" cy="374748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825D2EB3-B07A-2299-EF58-F5618413BEBB}"/>
              </a:ext>
            </a:extLst>
          </p:cNvPr>
          <p:cNvSpPr txBox="1"/>
          <p:nvPr/>
        </p:nvSpPr>
        <p:spPr>
          <a:xfrm>
            <a:off x="6168271" y="2317176"/>
            <a:ext cx="5685644"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cs typeface="Calibri"/>
              </a:rPr>
              <a:t>I got [second youngest child] back when [they were] in [primary school]. </a:t>
            </a:r>
            <a:r>
              <a:rPr lang="en-US" sz="2200" b="1" i="1">
                <a:cs typeface="Calibri"/>
              </a:rPr>
              <a:t>I fought and fought and fought, I went to every meeting</a:t>
            </a:r>
            <a:r>
              <a:rPr lang="en-US" sz="2200" i="1">
                <a:cs typeface="Calibri"/>
              </a:rPr>
              <a:t>... I never missed a visit - </a:t>
            </a:r>
            <a:r>
              <a:rPr lang="en-US" sz="2200" b="1" i="1">
                <a:cs typeface="Calibri"/>
              </a:rPr>
              <a:t>I phoned them every night</a:t>
            </a:r>
            <a:r>
              <a:rPr lang="en-US" sz="2200" i="1">
                <a:cs typeface="Calibri"/>
              </a:rPr>
              <a:t>. I made sure, [second youngest child], do you know - </a:t>
            </a:r>
            <a:r>
              <a:rPr lang="en-US" sz="2200" b="1" i="1">
                <a:cs typeface="Calibri"/>
              </a:rPr>
              <a:t>I always went to see them</a:t>
            </a:r>
            <a:r>
              <a:rPr lang="en-US" sz="2200" i="1">
                <a:cs typeface="Calibri"/>
              </a:rPr>
              <a:t>, every two, three days, and every weekend.</a:t>
            </a:r>
            <a:endParaRPr lang="en-US" sz="2200">
              <a:cs typeface="Calibri"/>
            </a:endParaRPr>
          </a:p>
        </p:txBody>
      </p:sp>
      <p:sp>
        <p:nvSpPr>
          <p:cNvPr id="8" name="Speech Bubble: Rectangle with Corners Rounded 7">
            <a:extLst>
              <a:ext uri="{FF2B5EF4-FFF2-40B4-BE49-F238E27FC236}">
                <a16:creationId xmlns:a16="http://schemas.microsoft.com/office/drawing/2014/main" id="{0E267F20-B0B1-A1BC-27F0-8E3A1827BED3}"/>
              </a:ext>
            </a:extLst>
          </p:cNvPr>
          <p:cNvSpPr/>
          <p:nvPr/>
        </p:nvSpPr>
        <p:spPr>
          <a:xfrm>
            <a:off x="305194" y="1951639"/>
            <a:ext cx="5343188" cy="360596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5267A97-8FD6-66D3-8CEA-2488AE81E0D8}"/>
              </a:ext>
            </a:extLst>
          </p:cNvPr>
          <p:cNvSpPr txBox="1"/>
          <p:nvPr/>
        </p:nvSpPr>
        <p:spPr>
          <a:xfrm>
            <a:off x="726661" y="2313451"/>
            <a:ext cx="4499113" cy="280076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i="1"/>
              <a:t>She was a bit strict</a:t>
            </a:r>
            <a:r>
              <a:rPr lang="en-US" sz="2200" i="1"/>
              <a:t>, she had the back [garden], my [second youngest child] was growing up, and [my sister] </a:t>
            </a:r>
            <a:r>
              <a:rPr lang="en-US" sz="2200" b="1" i="1"/>
              <a:t>wouldn't let her go out herself</a:t>
            </a:r>
            <a:r>
              <a:rPr lang="en-US" sz="2200" i="1"/>
              <a:t>, to the parks or wandering about, she was always stuck in with [sister] or in her room watching DVDs, and </a:t>
            </a:r>
            <a:r>
              <a:rPr lang="en-US" sz="2200" b="1" i="1"/>
              <a:t>it’s not healthy for a child that age</a:t>
            </a:r>
            <a:endParaRPr lang="en-US" b="1"/>
          </a:p>
        </p:txBody>
      </p:sp>
    </p:spTree>
    <p:extLst>
      <p:ext uri="{BB962C8B-B14F-4D97-AF65-F5344CB8AC3E}">
        <p14:creationId xmlns:p14="http://schemas.microsoft.com/office/powerpoint/2010/main" val="523896389"/>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523220"/>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800">
                <a:ea typeface="Calibri"/>
                <a:cs typeface="Arial"/>
              </a:rPr>
              <a:t>Now has a supportive and caring relationship with ex-partner's family</a:t>
            </a:r>
            <a:endParaRPr lang="en-GB" sz="2800" b="0" i="0" u="none" strike="noStrike" kern="1200" cap="none" spc="0" normalizeH="0" baseline="0" noProof="0">
              <a:ln>
                <a:noFill/>
              </a:ln>
              <a:effectLst/>
              <a:uLnTx/>
              <a:uFillTx/>
              <a:ea typeface="Calibri"/>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Support and care from ex-partner's family</a:t>
            </a:r>
            <a:endParaRPr lang="en-GB" sz="3600" b="1">
              <a:solidFill>
                <a:srgbClr val="0070C0"/>
              </a:solidFill>
              <a:latin typeface="Calibri"/>
              <a:ea typeface="Calibri"/>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8" name="Speech Bubble: Rectangle with Corners Rounded 7">
            <a:extLst>
              <a:ext uri="{FF2B5EF4-FFF2-40B4-BE49-F238E27FC236}">
                <a16:creationId xmlns:a16="http://schemas.microsoft.com/office/drawing/2014/main" id="{46B3CFC7-5E8D-F732-143E-419BA137DFD4}"/>
              </a:ext>
            </a:extLst>
          </p:cNvPr>
          <p:cNvSpPr/>
          <p:nvPr/>
        </p:nvSpPr>
        <p:spPr>
          <a:xfrm>
            <a:off x="133649" y="1714124"/>
            <a:ext cx="5676632" cy="381724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B6FE0173-3F6A-E89A-C9DA-DCA30F8E0A8A}"/>
              </a:ext>
            </a:extLst>
          </p:cNvPr>
          <p:cNvSpPr/>
          <p:nvPr/>
        </p:nvSpPr>
        <p:spPr>
          <a:xfrm>
            <a:off x="6174516" y="1800526"/>
            <a:ext cx="5844640" cy="326370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895046-FC01-64EF-C5B6-248D6FEB8B96}"/>
              </a:ext>
            </a:extLst>
          </p:cNvPr>
          <p:cNvSpPr txBox="1"/>
          <p:nvPr/>
        </p:nvSpPr>
        <p:spPr>
          <a:xfrm>
            <a:off x="501532" y="1966684"/>
            <a:ext cx="4931228"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ea typeface="+mn-lt"/>
                <a:cs typeface="+mn-lt"/>
              </a:rPr>
              <a:t>Oh, </a:t>
            </a:r>
            <a:r>
              <a:rPr lang="en-US" sz="2200" b="1" i="1">
                <a:ea typeface="+mn-lt"/>
                <a:cs typeface="+mn-lt"/>
              </a:rPr>
              <a:t>[youngest child] loves going [to ex-partner’s sister]</a:t>
            </a:r>
            <a:r>
              <a:rPr lang="en-US" sz="2200" i="1">
                <a:ea typeface="+mn-lt"/>
                <a:cs typeface="+mn-lt"/>
              </a:rPr>
              <a:t>, so... and sees cousins and family, granddad and grandma.  But I’ve not got any, so... </a:t>
            </a:r>
            <a:r>
              <a:rPr lang="en-US" sz="2200" b="1" i="1">
                <a:ea typeface="+mn-lt"/>
                <a:cs typeface="+mn-lt"/>
              </a:rPr>
              <a:t>[my youngest child] is lucky they've got them</a:t>
            </a:r>
            <a:r>
              <a:rPr lang="en-US" sz="2200" i="1">
                <a:ea typeface="+mn-lt"/>
                <a:cs typeface="+mn-lt"/>
              </a:rPr>
              <a:t> because I've not got a mum and dad, but </a:t>
            </a:r>
            <a:r>
              <a:rPr lang="en-US" sz="2200" b="1" i="1">
                <a:ea typeface="+mn-lt"/>
                <a:cs typeface="+mn-lt"/>
              </a:rPr>
              <a:t>I call [ex-partner’s mother] my mum</a:t>
            </a:r>
            <a:r>
              <a:rPr lang="en-US" sz="2200" i="1">
                <a:ea typeface="+mn-lt"/>
                <a:cs typeface="+mn-lt"/>
              </a:rPr>
              <a:t>…and I'm only younger by [years], you know what I mean?</a:t>
            </a:r>
            <a:endParaRPr lang="en-US"/>
          </a:p>
        </p:txBody>
      </p:sp>
      <p:sp>
        <p:nvSpPr>
          <p:cNvPr id="11" name="TextBox 10">
            <a:extLst>
              <a:ext uri="{FF2B5EF4-FFF2-40B4-BE49-F238E27FC236}">
                <a16:creationId xmlns:a16="http://schemas.microsoft.com/office/drawing/2014/main" id="{A5EDF4CE-AA80-93F9-A27D-AC2F9D5D1FA6}"/>
              </a:ext>
            </a:extLst>
          </p:cNvPr>
          <p:cNvSpPr txBox="1"/>
          <p:nvPr/>
        </p:nvSpPr>
        <p:spPr>
          <a:xfrm>
            <a:off x="6361673" y="2458120"/>
            <a:ext cx="5459107" cy="200054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i="1">
                <a:ea typeface="+mn-lt"/>
                <a:cs typeface="+mn-lt"/>
              </a:rPr>
              <a:t>[Ex-partner's sister]’s the one I trust</a:t>
            </a:r>
            <a:r>
              <a:rPr lang="en-US" sz="2200" i="1">
                <a:ea typeface="+mn-lt"/>
                <a:cs typeface="+mn-lt"/>
              </a:rPr>
              <a:t>. Aye, and she’s the only person [youngest child] would go to, </a:t>
            </a:r>
            <a:r>
              <a:rPr lang="en-US" sz="2200" b="1" i="1">
                <a:ea typeface="+mn-lt"/>
                <a:cs typeface="+mn-lt"/>
              </a:rPr>
              <a:t>she was the only person they asked for</a:t>
            </a:r>
            <a:r>
              <a:rPr lang="en-US" sz="2200" i="1">
                <a:ea typeface="+mn-lt"/>
                <a:cs typeface="+mn-lt"/>
              </a:rPr>
              <a:t>, it was always 'take me to [ex-partner’s sister]'</a:t>
            </a:r>
            <a:endParaRPr lang="en-US" sz="2200"/>
          </a:p>
          <a:p>
            <a:pPr algn="ctr"/>
            <a:endParaRPr lang="en-US" i="1">
              <a:cs typeface="Calibri"/>
            </a:endParaRPr>
          </a:p>
          <a:p>
            <a:pPr algn="ctr"/>
            <a:endParaRPr lang="en-US" i="1">
              <a:cs typeface="Calibri"/>
            </a:endParaRPr>
          </a:p>
        </p:txBody>
      </p:sp>
    </p:spTree>
    <p:extLst>
      <p:ext uri="{BB962C8B-B14F-4D97-AF65-F5344CB8AC3E}">
        <p14:creationId xmlns:p14="http://schemas.microsoft.com/office/powerpoint/2010/main" val="3491264003"/>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endParaRPr kumimoji="0" lang="en-GB" sz="24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Case study: Imelda</a:t>
            </a:r>
            <a:endParaRPr lang="en-GB" sz="3600">
              <a:solidFill>
                <a:srgbClr val="0070C0"/>
              </a:solidFill>
              <a:latin typeface="+mn-lt"/>
              <a:ea typeface="Calibri" panose="020F0502020204030204"/>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9" name="TextBox 8">
            <a:extLst>
              <a:ext uri="{FF2B5EF4-FFF2-40B4-BE49-F238E27FC236}">
                <a16:creationId xmlns:a16="http://schemas.microsoft.com/office/drawing/2014/main" id="{A3D97230-15C8-877E-0FD1-6FC090C49D82}"/>
              </a:ext>
            </a:extLst>
          </p:cNvPr>
          <p:cNvSpPr txBox="1"/>
          <p:nvPr/>
        </p:nvSpPr>
        <p:spPr>
          <a:xfrm>
            <a:off x="448845" y="1135912"/>
            <a:ext cx="11371828" cy="560153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a:solidFill>
                  <a:srgbClr val="000000"/>
                </a:solidFill>
                <a:cs typeface="Calibri"/>
              </a:rPr>
              <a:t>Single Mum in her 40s, prescribed OST for about 20 years.</a:t>
            </a:r>
            <a:endParaRPr lang="en-US" sz="2400">
              <a:cs typeface="Calibri"/>
            </a:endParaRPr>
          </a:p>
          <a:p>
            <a:pPr marL="342900" indent="-342900">
              <a:buFont typeface="Arial,Sans-Serif"/>
              <a:buChar char="•"/>
            </a:pPr>
            <a:r>
              <a:rPr lang="en-US" sz="2400">
                <a:solidFill>
                  <a:srgbClr val="000000"/>
                </a:solidFill>
                <a:cs typeface="Calibri"/>
              </a:rPr>
              <a:t>One primary school aged child living with her, two older children (over 18yrs) who were taken into care when they were young and place with her father, then removed and placed with </a:t>
            </a:r>
            <a:r>
              <a:rPr lang="en-US" sz="2400">
                <a:cs typeface="Calibri"/>
              </a:rPr>
              <a:t>foster carers. </a:t>
            </a:r>
          </a:p>
          <a:p>
            <a:pPr marL="342900" indent="-342900">
              <a:buFont typeface="Arial,Sans-Serif"/>
              <a:buChar char="•"/>
            </a:pPr>
            <a:r>
              <a:rPr lang="en-US" sz="2400">
                <a:cs typeface="Calibri"/>
              </a:rPr>
              <a:t>Good relationship with one older daughter (although concerned about her welfare and the welfare of her toddler son). Cares for her grandchild frequently. </a:t>
            </a:r>
            <a:endParaRPr lang="en-US"/>
          </a:p>
          <a:p>
            <a:pPr marL="342900" indent="-342900">
              <a:buFont typeface="Arial,Sans-Serif"/>
              <a:buChar char="•"/>
            </a:pPr>
            <a:r>
              <a:rPr lang="en-US" sz="2400">
                <a:cs typeface="Calibri"/>
              </a:rPr>
              <a:t>Described complex relationship with birth family: father sexually abused her, left home aged 16yrs to escape abuse. Estranged from family but wanting to reconnect with her mother and siblings. </a:t>
            </a:r>
          </a:p>
          <a:p>
            <a:pPr marL="342900" indent="-342900">
              <a:buFont typeface="Arial,Sans-Serif"/>
              <a:buChar char="•"/>
            </a:pPr>
            <a:r>
              <a:rPr lang="en-US" sz="2400">
                <a:cs typeface="Calibri"/>
              </a:rPr>
              <a:t>Close relationship with ex-partner's family and grandparents of youngest child. Had a difficult relation with ex-partner (domestic violence) when together but now very close and describes him as a very good father. Spends every weekend and holidays with the ex-partner and paternal grandparents - calls them her 'Mum' and 'Dad'.</a:t>
            </a:r>
          </a:p>
          <a:p>
            <a:pPr marL="342900" indent="-342900">
              <a:buFont typeface="Arial,Sans-Serif"/>
              <a:buChar char="•"/>
            </a:pPr>
            <a:endParaRPr lang="en-US" sz="2800">
              <a:cs typeface="Calibri"/>
            </a:endParaRPr>
          </a:p>
          <a:p>
            <a:pPr marL="342900" indent="-342900">
              <a:buFont typeface="Arial,Sans-Serif"/>
              <a:buChar char="•"/>
            </a:pPr>
            <a:endParaRPr lang="en-US">
              <a:cs typeface="Calibri"/>
            </a:endParaRPr>
          </a:p>
        </p:txBody>
      </p:sp>
    </p:spTree>
    <p:extLst>
      <p:ext uri="{BB962C8B-B14F-4D97-AF65-F5344CB8AC3E}">
        <p14:creationId xmlns:p14="http://schemas.microsoft.com/office/powerpoint/2010/main" val="2844319639"/>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endParaRPr kumimoji="0" lang="en-GB" sz="24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Relationship with family</a:t>
            </a:r>
            <a:endParaRPr lang="en-US" sz="3600">
              <a:ea typeface="Calibri Light"/>
              <a:cs typeface="Calibri Light"/>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9" name="TextBox 8">
            <a:extLst>
              <a:ext uri="{FF2B5EF4-FFF2-40B4-BE49-F238E27FC236}">
                <a16:creationId xmlns:a16="http://schemas.microsoft.com/office/drawing/2014/main" id="{A3D97230-15C8-877E-0FD1-6FC090C49D82}"/>
              </a:ext>
            </a:extLst>
          </p:cNvPr>
          <p:cNvSpPr txBox="1"/>
          <p:nvPr/>
        </p:nvSpPr>
        <p:spPr>
          <a:xfrm>
            <a:off x="427074" y="1135912"/>
            <a:ext cx="8963246"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a:ea typeface="Calibri"/>
                <a:cs typeface="Calibri"/>
              </a:rPr>
              <a:t>Has an estranged and difficult relationship with family</a:t>
            </a:r>
          </a:p>
        </p:txBody>
      </p:sp>
      <p:sp>
        <p:nvSpPr>
          <p:cNvPr id="8" name="Speech Bubble: Rectangle with Corners Rounded 7">
            <a:extLst>
              <a:ext uri="{FF2B5EF4-FFF2-40B4-BE49-F238E27FC236}">
                <a16:creationId xmlns:a16="http://schemas.microsoft.com/office/drawing/2014/main" id="{46B3CFC7-5E8D-F732-143E-419BA137DFD4}"/>
              </a:ext>
            </a:extLst>
          </p:cNvPr>
          <p:cNvSpPr/>
          <p:nvPr/>
        </p:nvSpPr>
        <p:spPr>
          <a:xfrm>
            <a:off x="531215" y="1788745"/>
            <a:ext cx="10734545" cy="365159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895046-FC01-64EF-C5B6-248D6FEB8B96}"/>
              </a:ext>
            </a:extLst>
          </p:cNvPr>
          <p:cNvSpPr txBox="1"/>
          <p:nvPr/>
        </p:nvSpPr>
        <p:spPr>
          <a:xfrm>
            <a:off x="898942" y="2328279"/>
            <a:ext cx="10011227" cy="246221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i="1"/>
              <a:t>I never had any family support</a:t>
            </a:r>
            <a:r>
              <a:rPr lang="en-US" sz="2200" i="1"/>
              <a:t>... I'm trying to write a letter to my mum, and it’s hard, I keep writing it and the words aren’t right, so I'll have to start again, and I don't know, I'm trying to explain to her like </a:t>
            </a:r>
            <a:r>
              <a:rPr lang="en-US" sz="2200" b="1" i="1"/>
              <a:t>I never ran away because of her, it was because of him </a:t>
            </a:r>
            <a:r>
              <a:rPr lang="en-US" sz="2200" b="1" i="1" err="1"/>
              <a:t>kinda</a:t>
            </a:r>
            <a:r>
              <a:rPr lang="en-US" sz="2200" b="1" i="1"/>
              <a:t> thing, my dad</a:t>
            </a:r>
            <a:r>
              <a:rPr lang="en-US" sz="2200" i="1"/>
              <a:t>, that I couldn't take anything longer... We've barely spoke. Yeah, </a:t>
            </a:r>
            <a:r>
              <a:rPr lang="en-US" sz="2200" b="1" i="1"/>
              <a:t>it’s actually heartbreaking</a:t>
            </a:r>
            <a:r>
              <a:rPr lang="en-US" sz="2200" i="1"/>
              <a:t>, I miss them so much, and my [siblings]. </a:t>
            </a:r>
            <a:r>
              <a:rPr lang="en-US" sz="2200" b="1" i="1"/>
              <a:t>They're the missing pieces,</a:t>
            </a:r>
            <a:r>
              <a:rPr lang="en-US" sz="2200" i="1"/>
              <a:t> yeah. I just wanted to, I think if I write it down and explain it in words that it might hit home to them a bit better.</a:t>
            </a:r>
            <a:endParaRPr lang="en-US" sz="2200" i="1">
              <a:cs typeface="Calibri"/>
            </a:endParaRPr>
          </a:p>
        </p:txBody>
      </p:sp>
    </p:spTree>
    <p:extLst>
      <p:ext uri="{BB962C8B-B14F-4D97-AF65-F5344CB8AC3E}">
        <p14:creationId xmlns:p14="http://schemas.microsoft.com/office/powerpoint/2010/main" val="2606708620"/>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95410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800">
                <a:ea typeface="Calibri"/>
                <a:cs typeface="Arial"/>
              </a:rPr>
              <a:t>Describes a very supportive and close relationship with paternal grandparents of youngest child</a:t>
            </a:r>
            <a:endParaRPr lang="en-GB" sz="2800" b="0" i="0" u="none" strike="noStrike" kern="1200" cap="none" spc="0" normalizeH="0" baseline="0" noProof="0">
              <a:ln>
                <a:noFill/>
              </a:ln>
              <a:effectLst/>
              <a:uLnTx/>
              <a:uFillTx/>
              <a:ea typeface="Calibri"/>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Supportive relationship with paternal family</a:t>
            </a:r>
            <a:endParaRPr lang="en-GB" sz="3600" b="1">
              <a:solidFill>
                <a:srgbClr val="0070C0"/>
              </a:solidFill>
              <a:latin typeface="Calibri"/>
              <a:ea typeface="Calibri"/>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8" name="Speech Bubble: Rectangle with Corners Rounded 7">
            <a:extLst>
              <a:ext uri="{FF2B5EF4-FFF2-40B4-BE49-F238E27FC236}">
                <a16:creationId xmlns:a16="http://schemas.microsoft.com/office/drawing/2014/main" id="{46B3CFC7-5E8D-F732-143E-419BA137DFD4}"/>
              </a:ext>
            </a:extLst>
          </p:cNvPr>
          <p:cNvSpPr/>
          <p:nvPr/>
        </p:nvSpPr>
        <p:spPr>
          <a:xfrm>
            <a:off x="133807" y="2533865"/>
            <a:ext cx="5676632" cy="292272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B6FE0173-3F6A-E89A-C9DA-DCA30F8E0A8A}"/>
              </a:ext>
            </a:extLst>
          </p:cNvPr>
          <p:cNvSpPr/>
          <p:nvPr/>
        </p:nvSpPr>
        <p:spPr>
          <a:xfrm>
            <a:off x="5975735" y="1681728"/>
            <a:ext cx="6010291" cy="3495619"/>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895046-FC01-64EF-C5B6-248D6FEB8B96}"/>
              </a:ext>
            </a:extLst>
          </p:cNvPr>
          <p:cNvSpPr txBox="1"/>
          <p:nvPr/>
        </p:nvSpPr>
        <p:spPr>
          <a:xfrm>
            <a:off x="457201" y="2873828"/>
            <a:ext cx="4931228" cy="24006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i="1">
                <a:ea typeface="+mn-lt"/>
                <a:cs typeface="+mn-lt"/>
              </a:rPr>
              <a:t>They [youngest child's grandparents] support me in everything</a:t>
            </a:r>
            <a:r>
              <a:rPr lang="en-US" sz="2200" i="1">
                <a:ea typeface="+mn-lt"/>
                <a:cs typeface="+mn-lt"/>
              </a:rPr>
              <a:t>. And I could phone them if I've got an issue and it’d be sorted straightaway. They support me. They're very supportive, really </a:t>
            </a:r>
            <a:r>
              <a:rPr lang="en-US" sz="2200" b="1" i="1">
                <a:ea typeface="+mn-lt"/>
                <a:cs typeface="+mn-lt"/>
              </a:rPr>
              <a:t>I'd be lost without them, I really would</a:t>
            </a:r>
            <a:endParaRPr lang="en-US" sz="2200" b="1">
              <a:ea typeface="Calibri"/>
              <a:cs typeface="Calibri"/>
            </a:endParaRPr>
          </a:p>
          <a:p>
            <a:pPr algn="ctr"/>
            <a:endParaRPr lang="en-US" i="1">
              <a:ea typeface="Calibri"/>
              <a:cs typeface="Calibri"/>
            </a:endParaRPr>
          </a:p>
        </p:txBody>
      </p:sp>
      <p:sp>
        <p:nvSpPr>
          <p:cNvPr id="11" name="TextBox 10">
            <a:extLst>
              <a:ext uri="{FF2B5EF4-FFF2-40B4-BE49-F238E27FC236}">
                <a16:creationId xmlns:a16="http://schemas.microsoft.com/office/drawing/2014/main" id="{A5EDF4CE-AA80-93F9-A27D-AC2F9D5D1FA6}"/>
              </a:ext>
            </a:extLst>
          </p:cNvPr>
          <p:cNvSpPr txBox="1"/>
          <p:nvPr/>
        </p:nvSpPr>
        <p:spPr>
          <a:xfrm>
            <a:off x="6052457" y="2206172"/>
            <a:ext cx="5845628" cy="30162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i="1">
                <a:ea typeface="+mn-lt"/>
                <a:cs typeface="+mn-lt"/>
              </a:rPr>
              <a:t>They're my life. And [youngest child] loves them so much.</a:t>
            </a:r>
            <a:r>
              <a:rPr lang="en-US" sz="2200" i="1">
                <a:ea typeface="+mn-lt"/>
                <a:cs typeface="+mn-lt"/>
              </a:rPr>
              <a:t> She’s so close to her [paternal] grandparents, especially her grandad, she’s a grandad’s girl, </a:t>
            </a:r>
            <a:r>
              <a:rPr lang="en-US" sz="2200" b="1" i="1">
                <a:ea typeface="+mn-lt"/>
                <a:cs typeface="+mn-lt"/>
              </a:rPr>
              <a:t>she’s such a grandad’s girl</a:t>
            </a:r>
            <a:r>
              <a:rPr lang="en-US" sz="2200" i="1">
                <a:ea typeface="+mn-lt"/>
                <a:cs typeface="+mn-lt"/>
              </a:rPr>
              <a:t>; she's got him wrapped around that finger. But it’s nice... </a:t>
            </a:r>
            <a:r>
              <a:rPr lang="en-US" sz="2200" b="1" i="1">
                <a:ea typeface="+mn-lt"/>
                <a:cs typeface="+mn-lt"/>
              </a:rPr>
              <a:t>they've got a lovely, lovely, lovely bond</a:t>
            </a:r>
            <a:endParaRPr lang="en-US" sz="2200" b="1">
              <a:ea typeface="+mn-lt"/>
              <a:cs typeface="+mn-lt"/>
            </a:endParaRPr>
          </a:p>
          <a:p>
            <a:pPr algn="ctr"/>
            <a:endParaRPr lang="en-US" sz="2200" i="1">
              <a:ea typeface="Calibri"/>
              <a:cs typeface="Calibri"/>
            </a:endParaRPr>
          </a:p>
          <a:p>
            <a:pPr algn="ctr"/>
            <a:endParaRPr lang="en-US" i="1">
              <a:ea typeface="Calibri"/>
              <a:cs typeface="Calibri"/>
            </a:endParaRPr>
          </a:p>
          <a:p>
            <a:pPr algn="ctr"/>
            <a:endParaRPr lang="en-US" i="1">
              <a:ea typeface="Calibri"/>
              <a:cs typeface="Calibri"/>
            </a:endParaRPr>
          </a:p>
        </p:txBody>
      </p:sp>
    </p:spTree>
    <p:extLst>
      <p:ext uri="{BB962C8B-B14F-4D97-AF65-F5344CB8AC3E}">
        <p14:creationId xmlns:p14="http://schemas.microsoft.com/office/powerpoint/2010/main" val="3515793077"/>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endParaRPr kumimoji="0" lang="en-GB" sz="24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Case study: Marianne</a:t>
            </a:r>
            <a:endParaRPr lang="en-GB" sz="3600">
              <a:solidFill>
                <a:srgbClr val="0070C0"/>
              </a:solidFill>
              <a:latin typeface="+mn-lt"/>
              <a:ea typeface="Calibri" panose="020F0502020204030204"/>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9" name="TextBox 8">
            <a:extLst>
              <a:ext uri="{FF2B5EF4-FFF2-40B4-BE49-F238E27FC236}">
                <a16:creationId xmlns:a16="http://schemas.microsoft.com/office/drawing/2014/main" id="{A3D97230-15C8-877E-0FD1-6FC090C49D82}"/>
              </a:ext>
            </a:extLst>
          </p:cNvPr>
          <p:cNvSpPr txBox="1"/>
          <p:nvPr/>
        </p:nvSpPr>
        <p:spPr>
          <a:xfrm>
            <a:off x="448845" y="1135912"/>
            <a:ext cx="11371826" cy="538609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Sans-Serif"/>
              <a:buChar char="•"/>
            </a:pPr>
            <a:r>
              <a:rPr lang="en-US" sz="2400">
                <a:solidFill>
                  <a:srgbClr val="000000"/>
                </a:solidFill>
                <a:cs typeface="Calibri"/>
              </a:rPr>
              <a:t>Mum in her 20s, prescribed OST for less than five years, and longstanding history of problem alcohol use.</a:t>
            </a:r>
            <a:endParaRPr lang="en-US" sz="2400">
              <a:cs typeface="Calibri"/>
            </a:endParaRPr>
          </a:p>
          <a:p>
            <a:pPr marL="342900" indent="-342900">
              <a:buFont typeface="Arial,Sans-Serif"/>
              <a:buChar char="•"/>
            </a:pPr>
            <a:r>
              <a:rPr lang="en-US" sz="2400">
                <a:solidFill>
                  <a:srgbClr val="000000"/>
                </a:solidFill>
                <a:cs typeface="Calibri"/>
              </a:rPr>
              <a:t>Has one toddler living with her and her partner and two primary school aged children in foster care, previously in kinship care with paternal grandparents. </a:t>
            </a:r>
          </a:p>
          <a:p>
            <a:pPr marL="342900" indent="-342900">
              <a:buFont typeface="Arial,Sans-Serif"/>
              <a:buChar char="•"/>
            </a:pPr>
            <a:r>
              <a:rPr lang="en-US" sz="2400">
                <a:solidFill>
                  <a:srgbClr val="000000"/>
                </a:solidFill>
                <a:cs typeface="Calibri"/>
              </a:rPr>
              <a:t>Now has regular ongoing phone and in-person contact with two older children and good relationship with foster carers. Working towards reunification.</a:t>
            </a:r>
            <a:endParaRPr lang="en-US" sz="2400">
              <a:solidFill>
                <a:srgbClr val="000000"/>
              </a:solidFill>
              <a:ea typeface="Calibri" panose="020F0502020204030204"/>
              <a:cs typeface="Calibri"/>
            </a:endParaRPr>
          </a:p>
          <a:p>
            <a:pPr marL="342900" indent="-342900">
              <a:buFont typeface="Arial,Sans-Serif"/>
              <a:buChar char="•"/>
            </a:pPr>
            <a:r>
              <a:rPr lang="en-US" sz="2400">
                <a:cs typeface="Calibri"/>
              </a:rPr>
              <a:t>Describes complex family relationship with birth family. Close relationship with her sister and they maintain regular contact. Good relationship with her mother, who she talks to regularly, but also requires distance from. Not close to father's side of the family.</a:t>
            </a:r>
          </a:p>
          <a:p>
            <a:pPr marL="342900" indent="-342900">
              <a:buFont typeface="Arial,Sans-Serif"/>
              <a:buChar char="•"/>
            </a:pPr>
            <a:r>
              <a:rPr lang="en-US" sz="2400">
                <a:cs typeface="Calibri"/>
              </a:rPr>
              <a:t>Describes a very difficult relationship with ex-partner (father of two older children in foster care) and his family.</a:t>
            </a:r>
            <a:endParaRPr lang="en-US" sz="2400" b="1" i="1">
              <a:ea typeface="Calibri"/>
              <a:cs typeface="Calibri"/>
            </a:endParaRPr>
          </a:p>
          <a:p>
            <a:pPr marL="342900" indent="-342900">
              <a:buFont typeface="Arial,Sans-Serif"/>
              <a:buChar char="•"/>
            </a:pPr>
            <a:endParaRPr lang="en-US" sz="2800">
              <a:cs typeface="Calibri"/>
            </a:endParaRPr>
          </a:p>
          <a:p>
            <a:pPr marL="342900" indent="-342900">
              <a:buFont typeface="Arial,Sans-Serif"/>
              <a:buChar char="•"/>
            </a:pPr>
            <a:endParaRPr lang="en-US" sz="2800">
              <a:cs typeface="Calibri"/>
            </a:endParaRPr>
          </a:p>
        </p:txBody>
      </p:sp>
    </p:spTree>
    <p:extLst>
      <p:ext uri="{BB962C8B-B14F-4D97-AF65-F5344CB8AC3E}">
        <p14:creationId xmlns:p14="http://schemas.microsoft.com/office/powerpoint/2010/main" val="3447086994"/>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95410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800">
                <a:ea typeface="Calibri"/>
                <a:cs typeface="Arial"/>
              </a:rPr>
              <a:t>Describes a supportive and tight knit family: is close with her sister, and talks frequently with her mother, she is not close to father's side</a:t>
            </a:r>
            <a:endParaRPr lang="en-GB" sz="2800" b="0" i="0" u="none" strike="noStrike" kern="1200" cap="none" spc="0" normalizeH="0" baseline="0" noProof="0">
              <a:ln>
                <a:noFill/>
              </a:ln>
              <a:effectLst/>
              <a:uLnTx/>
              <a:uFillTx/>
              <a:ea typeface="Calibri"/>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Mixed relationship with family</a:t>
            </a:r>
            <a:endParaRPr lang="en-GB" sz="3600" b="1">
              <a:solidFill>
                <a:srgbClr val="0070C0"/>
              </a:solidFill>
              <a:latin typeface="Calibri"/>
              <a:ea typeface="Calibri"/>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8" name="Speech Bubble: Rectangle with Corners Rounded 7">
            <a:extLst>
              <a:ext uri="{FF2B5EF4-FFF2-40B4-BE49-F238E27FC236}">
                <a16:creationId xmlns:a16="http://schemas.microsoft.com/office/drawing/2014/main" id="{46B3CFC7-5E8D-F732-143E-419BA137DFD4}"/>
              </a:ext>
            </a:extLst>
          </p:cNvPr>
          <p:cNvSpPr/>
          <p:nvPr/>
        </p:nvSpPr>
        <p:spPr>
          <a:xfrm>
            <a:off x="984155" y="2644300"/>
            <a:ext cx="9928372" cy="300003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895046-FC01-64EF-C5B6-248D6FEB8B96}"/>
              </a:ext>
            </a:extLst>
          </p:cNvPr>
          <p:cNvSpPr txBox="1"/>
          <p:nvPr/>
        </p:nvSpPr>
        <p:spPr>
          <a:xfrm>
            <a:off x="1141897" y="2774437"/>
            <a:ext cx="9503228" cy="375487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ea typeface="+mn-lt"/>
                <a:cs typeface="+mn-lt"/>
              </a:rPr>
              <a:t>Marianne said her sister lives [nearby] and had said that “if anything happens to [infant], or me or  [partner] </a:t>
            </a:r>
            <a:r>
              <a:rPr lang="en-US" sz="2200" b="1" i="1">
                <a:ea typeface="+mn-lt"/>
                <a:cs typeface="+mn-lt"/>
              </a:rPr>
              <a:t>I’ve to phone her no matter what time it is</a:t>
            </a:r>
            <a:r>
              <a:rPr lang="en-US" sz="2200" i="1">
                <a:ea typeface="+mn-lt"/>
                <a:cs typeface="+mn-lt"/>
              </a:rPr>
              <a:t> and she’ll be here quicker than an ambulance would.” Marianne also spoke about her Mum - </a:t>
            </a:r>
            <a:r>
              <a:rPr lang="en-US" sz="2200" b="1" i="1">
                <a:ea typeface="+mn-lt"/>
                <a:cs typeface="+mn-lt"/>
              </a:rPr>
              <a:t>“I’m always on the phone to her.”</a:t>
            </a:r>
            <a:r>
              <a:rPr lang="en-US" sz="2200" i="1">
                <a:ea typeface="+mn-lt"/>
                <a:cs typeface="+mn-lt"/>
              </a:rPr>
              <a:t> She described [partner]’s family who live in another local authority, then briefly mentioned a brother “and that’s basically it.</a:t>
            </a:r>
            <a:r>
              <a:rPr lang="en-US" sz="2200" b="1" i="1">
                <a:ea typeface="+mn-lt"/>
                <a:cs typeface="+mn-lt"/>
              </a:rPr>
              <a:t> I keep it small</a:t>
            </a:r>
            <a:r>
              <a:rPr lang="en-US" sz="2200" i="1">
                <a:ea typeface="+mn-lt"/>
                <a:cs typeface="+mn-lt"/>
              </a:rPr>
              <a:t>.” </a:t>
            </a:r>
            <a:endParaRPr lang="en-US"/>
          </a:p>
          <a:p>
            <a:pPr algn="ctr"/>
            <a:endParaRPr lang="en-US" sz="2200" i="1">
              <a:cs typeface="Calibri"/>
            </a:endParaRPr>
          </a:p>
          <a:p>
            <a:pPr algn="ctr"/>
            <a:r>
              <a:rPr lang="en-US" sz="2200">
                <a:ea typeface="Calibri"/>
                <a:cs typeface="Calibri"/>
              </a:rPr>
              <a:t>(Researcher Fieldnote)</a:t>
            </a:r>
          </a:p>
          <a:p>
            <a:pPr algn="ctr"/>
            <a:endParaRPr lang="en-US" sz="2200" i="1">
              <a:ea typeface="Calibri"/>
              <a:cs typeface="Calibri"/>
            </a:endParaRPr>
          </a:p>
          <a:p>
            <a:pPr algn="ctr"/>
            <a:endParaRPr lang="en-US" sz="2200" b="1" i="1">
              <a:ea typeface="Calibri"/>
              <a:cs typeface="Calibri"/>
            </a:endParaRPr>
          </a:p>
          <a:p>
            <a:pPr algn="ctr"/>
            <a:endParaRPr lang="en-US" i="1">
              <a:ea typeface="Calibri"/>
              <a:cs typeface="Calibri"/>
            </a:endParaRPr>
          </a:p>
        </p:txBody>
      </p:sp>
    </p:spTree>
    <p:extLst>
      <p:ext uri="{BB962C8B-B14F-4D97-AF65-F5344CB8AC3E}">
        <p14:creationId xmlns:p14="http://schemas.microsoft.com/office/powerpoint/2010/main" val="3355837523"/>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95410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800">
                <a:ea typeface="Calibri"/>
                <a:cs typeface="Arial"/>
              </a:rPr>
              <a:t>Describes a very difficult relationship with ex-partner and grandparents of children in foster care</a:t>
            </a:r>
            <a:endParaRPr lang="en-GB" sz="2800" b="0" i="0" u="none" strike="noStrike" kern="1200" cap="none" spc="0" normalizeH="0" baseline="0" noProof="0">
              <a:ln>
                <a:noFill/>
              </a:ln>
              <a:effectLst/>
              <a:uLnTx/>
              <a:uFillTx/>
              <a:ea typeface="Calibri"/>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Difficult relationship with paternal family</a:t>
            </a:r>
            <a:endParaRPr lang="en-GB" sz="3600" b="1">
              <a:solidFill>
                <a:srgbClr val="0070C0"/>
              </a:solidFill>
              <a:latin typeface="Calibri"/>
              <a:ea typeface="Calibri"/>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8" name="Speech Bubble: Rectangle with Corners Rounded 7">
            <a:extLst>
              <a:ext uri="{FF2B5EF4-FFF2-40B4-BE49-F238E27FC236}">
                <a16:creationId xmlns:a16="http://schemas.microsoft.com/office/drawing/2014/main" id="{46B3CFC7-5E8D-F732-143E-419BA137DFD4}"/>
              </a:ext>
            </a:extLst>
          </p:cNvPr>
          <p:cNvSpPr/>
          <p:nvPr/>
        </p:nvSpPr>
        <p:spPr>
          <a:xfrm>
            <a:off x="133807" y="2633256"/>
            <a:ext cx="5676632" cy="282333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Speech Bubble: Rectangle with Corners Rounded 17">
            <a:extLst>
              <a:ext uri="{FF2B5EF4-FFF2-40B4-BE49-F238E27FC236}">
                <a16:creationId xmlns:a16="http://schemas.microsoft.com/office/drawing/2014/main" id="{B6FE0173-3F6A-E89A-C9DA-DCA30F8E0A8A}"/>
              </a:ext>
            </a:extLst>
          </p:cNvPr>
          <p:cNvSpPr/>
          <p:nvPr/>
        </p:nvSpPr>
        <p:spPr>
          <a:xfrm>
            <a:off x="5975735" y="1902597"/>
            <a:ext cx="6010291" cy="3274750"/>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5895046-FC01-64EF-C5B6-248D6FEB8B96}"/>
              </a:ext>
            </a:extLst>
          </p:cNvPr>
          <p:cNvSpPr txBox="1"/>
          <p:nvPr/>
        </p:nvSpPr>
        <p:spPr>
          <a:xfrm>
            <a:off x="457201" y="2873828"/>
            <a:ext cx="4931228" cy="30777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b="1" i="1">
                <a:cs typeface="Calibri"/>
              </a:rPr>
              <a:t>If I had my way I’d be saying [no contact] whatsoever</a:t>
            </a:r>
            <a:r>
              <a:rPr lang="en-US" sz="2200" i="1">
                <a:cs typeface="Calibri"/>
              </a:rPr>
              <a:t>, but for the kids, he’s played a big part in their lives and they love him obviously, </a:t>
            </a:r>
            <a:r>
              <a:rPr lang="en-US" sz="2200" b="1" i="1">
                <a:cs typeface="Calibri"/>
              </a:rPr>
              <a:t>they’ve got a lot of loyalty for their granny and grandad</a:t>
            </a:r>
            <a:r>
              <a:rPr lang="en-US" sz="2200" i="1">
                <a:cs typeface="Calibri"/>
              </a:rPr>
              <a:t>. But </a:t>
            </a:r>
            <a:r>
              <a:rPr lang="en-US" sz="2200" b="1" i="1">
                <a:cs typeface="Calibri"/>
              </a:rPr>
              <a:t>I need to think about their safety as well</a:t>
            </a:r>
            <a:r>
              <a:rPr lang="en-US" sz="2200" i="1">
                <a:cs typeface="Calibri"/>
              </a:rPr>
              <a:t> and it would need to be supervised</a:t>
            </a:r>
            <a:endParaRPr lang="en-US"/>
          </a:p>
          <a:p>
            <a:pPr algn="ctr"/>
            <a:endParaRPr lang="en-US" sz="2200" b="1" i="1">
              <a:ea typeface="Calibri"/>
              <a:cs typeface="Calibri"/>
            </a:endParaRPr>
          </a:p>
          <a:p>
            <a:pPr algn="ctr"/>
            <a:endParaRPr lang="en-US" i="1">
              <a:ea typeface="Calibri"/>
              <a:cs typeface="Calibri"/>
            </a:endParaRPr>
          </a:p>
        </p:txBody>
      </p:sp>
      <p:sp>
        <p:nvSpPr>
          <p:cNvPr id="11" name="TextBox 10">
            <a:extLst>
              <a:ext uri="{FF2B5EF4-FFF2-40B4-BE49-F238E27FC236}">
                <a16:creationId xmlns:a16="http://schemas.microsoft.com/office/drawing/2014/main" id="{A5EDF4CE-AA80-93F9-A27D-AC2F9D5D1FA6}"/>
              </a:ext>
            </a:extLst>
          </p:cNvPr>
          <p:cNvSpPr txBox="1"/>
          <p:nvPr/>
        </p:nvSpPr>
        <p:spPr>
          <a:xfrm>
            <a:off x="6052457" y="2206172"/>
            <a:ext cx="5845628" cy="403187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ea typeface="+mn-lt"/>
                <a:cs typeface="+mn-lt"/>
              </a:rPr>
              <a:t>Because </a:t>
            </a:r>
            <a:r>
              <a:rPr lang="en-US" sz="2200" b="1" i="1">
                <a:ea typeface="+mn-lt"/>
                <a:cs typeface="+mn-lt"/>
              </a:rPr>
              <a:t>the kids, their heads are getting like fed with God knows what</a:t>
            </a:r>
            <a:r>
              <a:rPr lang="en-US" sz="2200" i="1">
                <a:ea typeface="+mn-lt"/>
                <a:cs typeface="+mn-lt"/>
              </a:rPr>
              <a:t>. I just wished that everybody round me knew what that family was like as much as I do. Because </a:t>
            </a:r>
            <a:r>
              <a:rPr lang="en-US" sz="2200" b="1" i="1">
                <a:ea typeface="+mn-lt"/>
                <a:cs typeface="+mn-lt"/>
              </a:rPr>
              <a:t>I was in that for [years]</a:t>
            </a:r>
            <a:r>
              <a:rPr lang="en-US" sz="2200" i="1">
                <a:ea typeface="+mn-lt"/>
                <a:cs typeface="+mn-lt"/>
              </a:rPr>
              <a:t>. It's hard because I’m sitting here biting my hand saying ‘it’s them, it’s them’ but nobody can prove it because </a:t>
            </a:r>
            <a:r>
              <a:rPr lang="en-US" sz="2200" b="1" i="1">
                <a:ea typeface="+mn-lt"/>
                <a:cs typeface="+mn-lt"/>
              </a:rPr>
              <a:t>they don't know them as well as what I do</a:t>
            </a:r>
            <a:endParaRPr lang="en-US" b="1">
              <a:cs typeface="Calibri"/>
            </a:endParaRPr>
          </a:p>
          <a:p>
            <a:pPr algn="ctr"/>
            <a:endParaRPr lang="en-US" sz="2200" b="1" i="1">
              <a:ea typeface="+mn-lt"/>
              <a:cs typeface="+mn-lt"/>
            </a:endParaRPr>
          </a:p>
          <a:p>
            <a:pPr algn="ctr"/>
            <a:endParaRPr lang="en-US" sz="2200" i="1">
              <a:ea typeface="Calibri"/>
              <a:cs typeface="Calibri"/>
            </a:endParaRPr>
          </a:p>
          <a:p>
            <a:pPr algn="ctr"/>
            <a:endParaRPr lang="en-US" i="1">
              <a:ea typeface="Calibri"/>
              <a:cs typeface="Calibri"/>
            </a:endParaRPr>
          </a:p>
          <a:p>
            <a:pPr algn="ctr"/>
            <a:endParaRPr lang="en-US" i="1">
              <a:ea typeface="Calibri"/>
              <a:cs typeface="Calibri"/>
            </a:endParaRPr>
          </a:p>
        </p:txBody>
      </p:sp>
    </p:spTree>
    <p:extLst>
      <p:ext uri="{BB962C8B-B14F-4D97-AF65-F5344CB8AC3E}">
        <p14:creationId xmlns:p14="http://schemas.microsoft.com/office/powerpoint/2010/main" val="2775186073"/>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endParaRPr kumimoji="0" lang="en-GB" sz="24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ea typeface="Calibri"/>
                <a:cs typeface="Calibri"/>
              </a:rPr>
              <a:t>Navigating complex family relationships</a:t>
            </a:r>
            <a:endParaRPr lang="en-US" sz="3600">
              <a:ea typeface="Calibri Light"/>
              <a:cs typeface="Calibri Light"/>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9" name="TextBox 8">
            <a:extLst>
              <a:ext uri="{FF2B5EF4-FFF2-40B4-BE49-F238E27FC236}">
                <a16:creationId xmlns:a16="http://schemas.microsoft.com/office/drawing/2014/main" id="{A3D97230-15C8-877E-0FD1-6FC090C49D82}"/>
              </a:ext>
            </a:extLst>
          </p:cNvPr>
          <p:cNvSpPr txBox="1"/>
          <p:nvPr/>
        </p:nvSpPr>
        <p:spPr>
          <a:xfrm>
            <a:off x="459731" y="1059712"/>
            <a:ext cx="10117132"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Arial"/>
              <a:buChar char="•"/>
            </a:pPr>
            <a:r>
              <a:rPr lang="en-US" sz="2800"/>
              <a:t>Practitioners described having to try and support complex, and at times very strained family relationships</a:t>
            </a:r>
            <a:endParaRPr lang="en-US" sz="2800">
              <a:ea typeface="Calibri"/>
              <a:cs typeface="Calibri"/>
            </a:endParaRPr>
          </a:p>
        </p:txBody>
      </p:sp>
      <p:sp>
        <p:nvSpPr>
          <p:cNvPr id="17" name="TextBox 16">
            <a:extLst>
              <a:ext uri="{FF2B5EF4-FFF2-40B4-BE49-F238E27FC236}">
                <a16:creationId xmlns:a16="http://schemas.microsoft.com/office/drawing/2014/main" id="{29E8154A-E68F-B1BA-4B98-4A1758EECC29}"/>
              </a:ext>
            </a:extLst>
          </p:cNvPr>
          <p:cNvSpPr txBox="1"/>
          <p:nvPr/>
        </p:nvSpPr>
        <p:spPr>
          <a:xfrm>
            <a:off x="6257261" y="3076353"/>
            <a:ext cx="49671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endParaRPr lang="en-US" i="1">
              <a:ea typeface="Calibri" panose="020F0502020204030204"/>
              <a:cs typeface="Calibri" panose="020F0502020204030204"/>
            </a:endParaRPr>
          </a:p>
        </p:txBody>
      </p:sp>
      <p:sp>
        <p:nvSpPr>
          <p:cNvPr id="18" name="Speech Bubble: Rectangle with Corners Rounded 17">
            <a:extLst>
              <a:ext uri="{FF2B5EF4-FFF2-40B4-BE49-F238E27FC236}">
                <a16:creationId xmlns:a16="http://schemas.microsoft.com/office/drawing/2014/main" id="{B6FE0173-3F6A-E89A-C9DA-DCA30F8E0A8A}"/>
              </a:ext>
            </a:extLst>
          </p:cNvPr>
          <p:cNvSpPr/>
          <p:nvPr/>
        </p:nvSpPr>
        <p:spPr>
          <a:xfrm>
            <a:off x="371014" y="1977933"/>
            <a:ext cx="11360713" cy="3611336"/>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83867C16-9A6A-2EFC-7A98-F597AB3267E0}"/>
              </a:ext>
            </a:extLst>
          </p:cNvPr>
          <p:cNvSpPr txBox="1"/>
          <p:nvPr/>
        </p:nvSpPr>
        <p:spPr>
          <a:xfrm>
            <a:off x="456128" y="2174875"/>
            <a:ext cx="11139314" cy="33239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100" b="1" i="1"/>
              <a:t>[The grandparents] weren’t willing to supervise contact or permit contact</a:t>
            </a:r>
            <a:r>
              <a:rPr lang="en-US" sz="2100" i="1"/>
              <a:t> if mum was using... and mum’s drug use over the past year has escalated significantly... but she would deny that she’s using, she’s really forgetful, really started to become quite aggressive, so they stopped all contact, so [the child] has not seen her mum since last summer, she has video calls and phone calls, but that’s it.  So, </a:t>
            </a:r>
            <a:r>
              <a:rPr lang="en-US" sz="2100" b="1" i="1"/>
              <a:t>it’s been a difficult one, because I can’t force contact to happen</a:t>
            </a:r>
            <a:r>
              <a:rPr lang="en-US" sz="2100" i="1"/>
              <a:t>, I do think it could happen as long as there is supervision of it, so I think that’s a bit of a conflict between me and [the kinship carers], but they’re the ones that are going to have to manage this for the rest of [the child’s] life, and they feel very strongly that what they’re doing is the best thing.</a:t>
            </a:r>
            <a:endParaRPr lang="en-US" sz="2100" i="1">
              <a:ea typeface="Calibri"/>
              <a:cs typeface="Calibri"/>
            </a:endParaRPr>
          </a:p>
          <a:p>
            <a:pPr algn="ctr"/>
            <a:endParaRPr lang="en-US" sz="2100" i="1">
              <a:ea typeface="Calibri"/>
              <a:cs typeface="Calibri"/>
            </a:endParaRPr>
          </a:p>
          <a:p>
            <a:pPr algn="ctr"/>
            <a:r>
              <a:rPr lang="en-US" sz="2100">
                <a:ea typeface="Calibri"/>
                <a:cs typeface="Calibri"/>
              </a:rPr>
              <a:t>(Social Worker, Scotland)</a:t>
            </a:r>
          </a:p>
        </p:txBody>
      </p:sp>
    </p:spTree>
    <p:extLst>
      <p:ext uri="{BB962C8B-B14F-4D97-AF65-F5344CB8AC3E}">
        <p14:creationId xmlns:p14="http://schemas.microsoft.com/office/powerpoint/2010/main" val="3685977452"/>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617220" y="51349"/>
            <a:ext cx="10736580" cy="1639339"/>
          </a:xfrm>
        </p:spPr>
        <p:txBody>
          <a:bodyPr>
            <a:normAutofit/>
          </a:bodyPr>
          <a:lstStyle/>
          <a:p>
            <a:r>
              <a:rPr lang="en-GB" sz="3600" b="1" dirty="0">
                <a:solidFill>
                  <a:srgbClr val="0070C0"/>
                </a:solidFill>
                <a:latin typeface="Calibri"/>
                <a:cs typeface="Calibri Light"/>
              </a:rPr>
              <a:t>Study aim and research questions</a:t>
            </a:r>
          </a:p>
        </p:txBody>
      </p:sp>
      <p:sp>
        <p:nvSpPr>
          <p:cNvPr id="12" name="Content Placeholder 11">
            <a:extLst>
              <a:ext uri="{FF2B5EF4-FFF2-40B4-BE49-F238E27FC236}">
                <a16:creationId xmlns:a16="http://schemas.microsoft.com/office/drawing/2014/main" id="{7056A569-9C57-B63D-25D8-9FB7F1823759}"/>
              </a:ext>
            </a:extLst>
          </p:cNvPr>
          <p:cNvSpPr>
            <a:spLocks noGrp="1"/>
          </p:cNvSpPr>
          <p:nvPr>
            <p:ph idx="1"/>
          </p:nvPr>
        </p:nvSpPr>
        <p:spPr>
          <a:xfrm>
            <a:off x="617220" y="1588882"/>
            <a:ext cx="10957560" cy="4351338"/>
          </a:xfrm>
          <a:solidFill>
            <a:schemeClr val="accent6">
              <a:lumMod val="20000"/>
              <a:lumOff val="80000"/>
            </a:schemeClr>
          </a:solidFill>
          <a:ln>
            <a:solidFill>
              <a:schemeClr val="accent1"/>
            </a:solidFill>
          </a:ln>
        </p:spPr>
        <p:txBody>
          <a:bodyPr vert="horz" lIns="91440" tIns="45720" rIns="91440" bIns="45720" rtlCol="0" anchor="t">
            <a:noAutofit/>
          </a:bodyPr>
          <a:lstStyle/>
          <a:p>
            <a:pPr marL="114300" indent="0">
              <a:lnSpc>
                <a:spcPct val="150000"/>
              </a:lnSpc>
              <a:buNone/>
            </a:pPr>
            <a:r>
              <a:rPr lang="en-GB" sz="2400" b="1" dirty="0">
                <a:ea typeface="+mn-lt"/>
                <a:cs typeface="+mn-lt"/>
              </a:rPr>
              <a:t>AIM: Explore the treatment and care of parents who use opioids and their families. </a:t>
            </a:r>
          </a:p>
          <a:p>
            <a:pPr marL="457200" indent="-342900">
              <a:lnSpc>
                <a:spcPct val="150000"/>
              </a:lnSpc>
              <a:buFont typeface="+mj-lt"/>
              <a:buAutoNum type="arabicPeriod"/>
            </a:pPr>
            <a:r>
              <a:rPr lang="en-GB" sz="2400" dirty="0">
                <a:ea typeface="+mn-lt"/>
                <a:cs typeface="+mn-lt"/>
              </a:rPr>
              <a:t>How is parental opioid use represented and understood? </a:t>
            </a:r>
            <a:r>
              <a:rPr lang="en-US" sz="2400" dirty="0">
                <a:ea typeface="+mn-lt"/>
                <a:cs typeface="+mn-lt"/>
              </a:rPr>
              <a:t> </a:t>
            </a:r>
            <a:endParaRPr lang="en-US" sz="2400" dirty="0"/>
          </a:p>
          <a:p>
            <a:pPr marL="457200" indent="-342900">
              <a:lnSpc>
                <a:spcPct val="150000"/>
              </a:lnSpc>
              <a:buFont typeface="+mj-lt"/>
              <a:buAutoNum type="arabicPeriod"/>
            </a:pPr>
            <a:r>
              <a:rPr lang="en-GB" sz="2400" dirty="0">
                <a:ea typeface="+mn-lt"/>
                <a:cs typeface="+mn-lt"/>
              </a:rPr>
              <a:t>What policies and practices underpin care? </a:t>
            </a:r>
            <a:r>
              <a:rPr lang="en-US" sz="2400" dirty="0">
                <a:ea typeface="+mn-lt"/>
                <a:cs typeface="+mn-lt"/>
              </a:rPr>
              <a:t> </a:t>
            </a:r>
          </a:p>
          <a:p>
            <a:pPr marL="457200" indent="-342900">
              <a:lnSpc>
                <a:spcPct val="150000"/>
              </a:lnSpc>
              <a:buFont typeface="+mj-lt"/>
              <a:buAutoNum type="arabicPeriod"/>
            </a:pPr>
            <a:r>
              <a:rPr lang="en-GB" sz="2400" dirty="0">
                <a:ea typeface="+mn-lt"/>
                <a:cs typeface="+mn-lt"/>
              </a:rPr>
              <a:t>How are these delivered (enacted) and experienced locally? </a:t>
            </a:r>
            <a:r>
              <a:rPr lang="en-US" sz="2400" dirty="0">
                <a:ea typeface="+mn-lt"/>
                <a:cs typeface="+mn-lt"/>
              </a:rPr>
              <a:t> </a:t>
            </a:r>
          </a:p>
          <a:p>
            <a:pPr marL="457200" indent="-342900">
              <a:lnSpc>
                <a:spcPct val="150000"/>
              </a:lnSpc>
              <a:buFont typeface="+mj-lt"/>
              <a:buAutoNum type="arabicPeriod"/>
            </a:pPr>
            <a:r>
              <a:rPr lang="en-GB" sz="2400" dirty="0">
                <a:ea typeface="+mn-lt"/>
                <a:cs typeface="+mn-lt"/>
              </a:rPr>
              <a:t>What are the effects on parents/families and professionals/services?</a:t>
            </a:r>
          </a:p>
          <a:p>
            <a:pPr marL="457200" indent="-342900">
              <a:lnSpc>
                <a:spcPct val="150000"/>
              </a:lnSpc>
              <a:buFont typeface="+mj-lt"/>
              <a:buAutoNum type="arabicPeriod"/>
            </a:pPr>
            <a:r>
              <a:rPr lang="en-GB" sz="2400" dirty="0">
                <a:ea typeface="+mn-lt"/>
                <a:cs typeface="+mn-lt"/>
              </a:rPr>
              <a:t>Are there alternative ways of responding to parental opioid use?</a:t>
            </a:r>
          </a:p>
        </p:txBody>
      </p:sp>
      <p:grpSp>
        <p:nvGrpSpPr>
          <p:cNvPr id="2" name="Group 1">
            <a:extLst>
              <a:ext uri="{FF2B5EF4-FFF2-40B4-BE49-F238E27FC236}">
                <a16:creationId xmlns:a16="http://schemas.microsoft.com/office/drawing/2014/main" id="{29AAD2D7-C953-1269-61FB-CAC1DC990A77}"/>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692DCC56-2F01-DC9A-BF4D-EB55C467882B}"/>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3C11D584-F089-46D8-6792-4F05B31AFD4E}"/>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303335531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954107"/>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r>
              <a:rPr lang="en-GB" sz="2800">
                <a:ea typeface="Calibri"/>
                <a:cs typeface="Arial"/>
              </a:rPr>
              <a:t>Decisions to put children in the care of family members caused tensions due to parental worries over safety</a:t>
            </a:r>
            <a:endParaRPr lang="en-GB" sz="2800" b="0" i="0" u="none" strike="noStrike" kern="1200" cap="none" spc="0" normalizeH="0" baseline="0" noProof="0">
              <a:ln>
                <a:noFill/>
              </a:ln>
              <a:effectLst/>
              <a:uLnTx/>
              <a:uFillTx/>
              <a:ea typeface="Calibri"/>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Autofit/>
          </a:bodyPr>
          <a:lstStyle/>
          <a:p>
            <a:r>
              <a:rPr lang="en-GB" sz="3600" b="1">
                <a:solidFill>
                  <a:srgbClr val="0070C0"/>
                </a:solidFill>
                <a:latin typeface="+mn-lt"/>
                <a:cs typeface="Calibri"/>
              </a:rPr>
              <a:t>Navigating complex family relationships </a:t>
            </a:r>
            <a:endParaRPr lang="en-GB" sz="3600" b="1">
              <a:solidFill>
                <a:srgbClr val="0070C0"/>
              </a:solidFill>
              <a:latin typeface="+mn-lt"/>
              <a:ea typeface="Calibri"/>
              <a:cs typeface="Calibri"/>
            </a:endParaRP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8" name="Speech Bubble: Rectangle with Corners Rounded 7">
            <a:extLst>
              <a:ext uri="{FF2B5EF4-FFF2-40B4-BE49-F238E27FC236}">
                <a16:creationId xmlns:a16="http://schemas.microsoft.com/office/drawing/2014/main" id="{46B3CFC7-5E8D-F732-143E-419BA137DFD4}"/>
              </a:ext>
            </a:extLst>
          </p:cNvPr>
          <p:cNvSpPr/>
          <p:nvPr/>
        </p:nvSpPr>
        <p:spPr>
          <a:xfrm>
            <a:off x="375067" y="1993883"/>
            <a:ext cx="4930582" cy="3567008"/>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03410062-1821-F3D5-5792-92D5E2DB0FC9}"/>
              </a:ext>
            </a:extLst>
          </p:cNvPr>
          <p:cNvSpPr txBox="1"/>
          <p:nvPr/>
        </p:nvSpPr>
        <p:spPr>
          <a:xfrm>
            <a:off x="5896262" y="1744752"/>
            <a:ext cx="5897521" cy="38164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t>I had one lady last year who </a:t>
            </a:r>
            <a:r>
              <a:rPr lang="en-US" sz="2200" b="1" i="1"/>
              <a:t>didn’t want her baby to go to her mum</a:t>
            </a:r>
            <a:r>
              <a:rPr lang="en-US" sz="2200" i="1"/>
              <a:t>...</a:t>
            </a:r>
            <a:r>
              <a:rPr lang="en-US" sz="2200" b="1" i="1"/>
              <a:t> </a:t>
            </a:r>
            <a:r>
              <a:rPr lang="en-US" sz="2200" i="1"/>
              <a:t>she said ‘she couldn’t look after me, I do not want my baby going to my mum, </a:t>
            </a:r>
            <a:r>
              <a:rPr lang="en-US" sz="2200" b="1" i="1"/>
              <a:t>I want my baby in foster care</a:t>
            </a:r>
            <a:r>
              <a:rPr lang="en-US" sz="2200" i="1"/>
              <a:t>, I could not sleep, I’d be worrying, she's coming over as all nice and nice to you guys but that is not the case’ so </a:t>
            </a:r>
            <a:r>
              <a:rPr lang="en-US" sz="2200" b="1" i="1"/>
              <a:t>that was really difficult for that lady</a:t>
            </a:r>
            <a:r>
              <a:rPr lang="en-US" sz="2200" i="1"/>
              <a:t> and the </a:t>
            </a:r>
            <a:r>
              <a:rPr lang="en-US" sz="2200" b="1" i="1"/>
              <a:t>baby actually did go to mum</a:t>
            </a:r>
            <a:r>
              <a:rPr lang="en-US" sz="2200" i="1"/>
              <a:t>, so that was a </a:t>
            </a:r>
            <a:r>
              <a:rPr lang="en-US" sz="2200" i="1">
                <a:cs typeface="Calibri"/>
              </a:rPr>
              <a:t>hard one</a:t>
            </a:r>
            <a:r>
              <a:rPr lang="en-US" sz="2200" i="1"/>
              <a:t>. </a:t>
            </a:r>
            <a:endParaRPr lang="en-US" sz="2200">
              <a:cs typeface="Calibri"/>
            </a:endParaRPr>
          </a:p>
          <a:p>
            <a:pPr algn="ctr"/>
            <a:endParaRPr lang="en-US" sz="2200">
              <a:cs typeface="Calibri"/>
            </a:endParaRPr>
          </a:p>
          <a:p>
            <a:pPr algn="ctr"/>
            <a:r>
              <a:rPr lang="en-US" sz="2200">
                <a:cs typeface="Calibri"/>
              </a:rPr>
              <a:t>(Mental Health/Addiction Nurse, Scotland)</a:t>
            </a:r>
            <a:endParaRPr lang="en-US" sz="2200">
              <a:ea typeface="Calibri"/>
              <a:cs typeface="Calibri"/>
            </a:endParaRPr>
          </a:p>
        </p:txBody>
      </p:sp>
      <p:sp>
        <p:nvSpPr>
          <p:cNvPr id="17" name="TextBox 16">
            <a:extLst>
              <a:ext uri="{FF2B5EF4-FFF2-40B4-BE49-F238E27FC236}">
                <a16:creationId xmlns:a16="http://schemas.microsoft.com/office/drawing/2014/main" id="{29E8154A-E68F-B1BA-4B98-4A1758EECC29}"/>
              </a:ext>
            </a:extLst>
          </p:cNvPr>
          <p:cNvSpPr txBox="1"/>
          <p:nvPr/>
        </p:nvSpPr>
        <p:spPr>
          <a:xfrm>
            <a:off x="561100" y="2124626"/>
            <a:ext cx="456440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a:cs typeface="Calibri" panose="020F0502020204030204"/>
              </a:rPr>
              <a:t>Kinship carers are hugely important. But again, you then have sometimes the problem of continued, intergenerational drug use. </a:t>
            </a:r>
            <a:r>
              <a:rPr lang="en-US" sz="2200" b="1" i="1">
                <a:cs typeface="Calibri" panose="020F0502020204030204"/>
              </a:rPr>
              <a:t>I've seen women have to give a kid to a mother who's abused them </a:t>
            </a:r>
            <a:r>
              <a:rPr lang="en-US" sz="2200" i="1">
                <a:cs typeface="Calibri" panose="020F0502020204030204"/>
              </a:rPr>
              <a:t>… that's pretty devastating.</a:t>
            </a:r>
            <a:endParaRPr lang="en-US" sz="2200">
              <a:ea typeface="Calibri"/>
              <a:cs typeface="Calibri"/>
            </a:endParaRPr>
          </a:p>
          <a:p>
            <a:pPr algn="ctr"/>
            <a:endParaRPr lang="en-US" sz="2200" i="1">
              <a:ea typeface="Calibri"/>
              <a:cs typeface="Calibri"/>
            </a:endParaRPr>
          </a:p>
          <a:p>
            <a:pPr algn="ctr"/>
            <a:r>
              <a:rPr lang="en-US" sz="2200">
                <a:cs typeface="Calibri"/>
              </a:rPr>
              <a:t>(Policymaker, England)</a:t>
            </a:r>
            <a:endParaRPr lang="en-US" sz="2200" i="1">
              <a:ea typeface="Calibri"/>
              <a:cs typeface="Calibri"/>
            </a:endParaRPr>
          </a:p>
        </p:txBody>
      </p:sp>
      <p:sp>
        <p:nvSpPr>
          <p:cNvPr id="18" name="Speech Bubble: Rectangle with Corners Rounded 17">
            <a:extLst>
              <a:ext uri="{FF2B5EF4-FFF2-40B4-BE49-F238E27FC236}">
                <a16:creationId xmlns:a16="http://schemas.microsoft.com/office/drawing/2014/main" id="{B6FE0173-3F6A-E89A-C9DA-DCA30F8E0A8A}"/>
              </a:ext>
            </a:extLst>
          </p:cNvPr>
          <p:cNvSpPr/>
          <p:nvPr/>
        </p:nvSpPr>
        <p:spPr>
          <a:xfrm>
            <a:off x="5670080" y="1634653"/>
            <a:ext cx="6340659" cy="391332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4723884"/>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306328" y="1052196"/>
            <a:ext cx="11192251" cy="461665"/>
          </a:xfrm>
          <a:prstGeom prst="rect">
            <a:avLst/>
          </a:prstGeom>
          <a:noFill/>
        </p:spPr>
        <p:txBody>
          <a:bodyPr wrap="square" lIns="91440" tIns="45720" rIns="91440" bIns="45720" rtlCol="0" anchor="t">
            <a:spAutoFit/>
          </a:bodyPr>
          <a:lstStyle/>
          <a:p>
            <a:pPr marL="342900" indent="-342900">
              <a:buFont typeface="Arial" panose="020B0604020202020204" pitchFamily="34" charset="0"/>
              <a:buChar char="•"/>
              <a:defRPr/>
            </a:pPr>
            <a:endParaRPr kumimoji="0" lang="en-GB" sz="2400" b="0" i="0" u="none" strike="noStrike" kern="1200" cap="none" spc="0" normalizeH="0" baseline="0" noProof="0">
              <a:ln>
                <a:noFill/>
              </a:ln>
              <a:solidFill>
                <a:prstClr val="black"/>
              </a:solidFill>
              <a:effectLst/>
              <a:uLnTx/>
              <a:uFillTx/>
              <a:ea typeface="+mn-ea"/>
              <a:cs typeface="Arial"/>
            </a:endParaRPr>
          </a:p>
        </p:txBody>
      </p: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sp>
        <p:nvSpPr>
          <p:cNvPr id="4" name="Title 5">
            <a:extLst>
              <a:ext uri="{FF2B5EF4-FFF2-40B4-BE49-F238E27FC236}">
                <a16:creationId xmlns:a16="http://schemas.microsoft.com/office/drawing/2014/main" id="{880D6AA3-6C72-4917-F845-CBFE9A1F9752}"/>
              </a:ext>
            </a:extLst>
          </p:cNvPr>
          <p:cNvSpPr>
            <a:spLocks noGrp="1"/>
          </p:cNvSpPr>
          <p:nvPr>
            <p:ph type="title"/>
          </p:nvPr>
        </p:nvSpPr>
        <p:spPr>
          <a:xfrm>
            <a:off x="455685" y="1523"/>
            <a:ext cx="8938656" cy="1050673"/>
          </a:xfrm>
        </p:spPr>
        <p:txBody>
          <a:bodyPr>
            <a:normAutofit/>
          </a:bodyPr>
          <a:lstStyle/>
          <a:p>
            <a:r>
              <a:rPr lang="en-GB" sz="3600" b="1">
                <a:solidFill>
                  <a:srgbClr val="0070C0"/>
                </a:solidFill>
                <a:latin typeface="+mn-lt"/>
                <a:cs typeface="Calibri"/>
              </a:rPr>
              <a:t>Summary</a:t>
            </a:r>
          </a:p>
        </p:txBody>
      </p:sp>
      <p:grpSp>
        <p:nvGrpSpPr>
          <p:cNvPr id="2" name="Group 1">
            <a:extLst>
              <a:ext uri="{FF2B5EF4-FFF2-40B4-BE49-F238E27FC236}">
                <a16:creationId xmlns:a16="http://schemas.microsoft.com/office/drawing/2014/main" id="{26A91922-CA25-6278-5C90-95DA7CA13182}"/>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7B7A05CE-47F1-56AE-0121-C165AE3F628C}"/>
                </a:ext>
              </a:extLst>
            </p:cNvPr>
            <p:cNvPicPr>
              <a:picLocks noChangeAspect="1"/>
            </p:cNvPicPr>
            <p:nvPr/>
          </p:nvPicPr>
          <p:blipFill>
            <a:blip r:embed="rId4"/>
            <a:stretch>
              <a:fillRect/>
            </a:stretch>
          </p:blipFill>
          <p:spPr>
            <a:xfrm>
              <a:off x="114712" y="6530622"/>
              <a:ext cx="278578" cy="306683"/>
            </a:xfrm>
            <a:prstGeom prst="rect">
              <a:avLst/>
            </a:prstGeom>
          </p:spPr>
        </p:pic>
        <p:sp>
          <p:nvSpPr>
            <p:cNvPr id="10" name="Rectangle 9">
              <a:extLst>
                <a:ext uri="{FF2B5EF4-FFF2-40B4-BE49-F238E27FC236}">
                  <a16:creationId xmlns:a16="http://schemas.microsoft.com/office/drawing/2014/main" id="{8B9CBC84-454E-D2EB-07B8-7E305D5A4CC8}"/>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9" name="TextBox 8">
            <a:extLst>
              <a:ext uri="{FF2B5EF4-FFF2-40B4-BE49-F238E27FC236}">
                <a16:creationId xmlns:a16="http://schemas.microsoft.com/office/drawing/2014/main" id="{A3D97230-15C8-877E-0FD1-6FC090C49D82}"/>
              </a:ext>
            </a:extLst>
          </p:cNvPr>
          <p:cNvSpPr txBox="1"/>
          <p:nvPr/>
        </p:nvSpPr>
        <p:spPr>
          <a:xfrm>
            <a:off x="449160" y="1135912"/>
            <a:ext cx="11260289" cy="412420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a:solidFill>
                  <a:srgbClr val="000000"/>
                </a:solidFill>
                <a:cs typeface="Calibri"/>
              </a:rPr>
              <a:t>Family relationships are complex, nuanced, changing, contingent, and often not straightforward.</a:t>
            </a:r>
            <a:r>
              <a:rPr lang="en-US" sz="2400">
                <a:solidFill>
                  <a:srgbClr val="000000"/>
                </a:solidFill>
                <a:ea typeface="Calibri" panose="020F0502020204030204"/>
                <a:cs typeface="Calibri"/>
              </a:rPr>
              <a:t> They can be both a source of stress/distress and support/love </a:t>
            </a:r>
            <a:endParaRPr lang="en-US" sz="2400">
              <a:ea typeface="Calibri" panose="020F0502020204030204"/>
              <a:cs typeface="Calibri"/>
            </a:endParaRPr>
          </a:p>
          <a:p>
            <a:pPr marL="342900" indent="-342900">
              <a:buFont typeface="Arial,Sans-Serif"/>
              <a:buChar char="•"/>
            </a:pPr>
            <a:endParaRPr lang="en-US" sz="2400">
              <a:solidFill>
                <a:srgbClr val="000000"/>
              </a:solidFill>
              <a:ea typeface="Calibri" panose="020F0502020204030204"/>
              <a:cs typeface="Calibri"/>
            </a:endParaRPr>
          </a:p>
          <a:p>
            <a:pPr marL="457200" indent="-457200">
              <a:buFont typeface="Arial,Sans-Serif"/>
              <a:buChar char="•"/>
            </a:pPr>
            <a:r>
              <a:rPr lang="en-US" sz="2400">
                <a:solidFill>
                  <a:srgbClr val="000000"/>
                </a:solidFill>
                <a:ea typeface="Calibri" panose="020F0502020204030204"/>
                <a:cs typeface="Calibri"/>
              </a:rPr>
              <a:t>When children are taken into care and placed with a family member, this can cause tension between parents and professionals and between family members, especially if parents are worried about their children's welfare</a:t>
            </a:r>
          </a:p>
          <a:p>
            <a:pPr marL="457200" indent="-457200">
              <a:buFont typeface="Arial,Sans-Serif"/>
              <a:buChar char="•"/>
            </a:pPr>
            <a:endParaRPr lang="en-US" sz="2400">
              <a:solidFill>
                <a:srgbClr val="000000"/>
              </a:solidFill>
              <a:ea typeface="Calibri" panose="020F0502020204030204"/>
              <a:cs typeface="Calibri"/>
            </a:endParaRPr>
          </a:p>
          <a:p>
            <a:pPr marL="457200" indent="-457200">
              <a:buFont typeface="Arial,Sans-Serif"/>
              <a:buChar char="•"/>
            </a:pPr>
            <a:r>
              <a:rPr lang="en-US" sz="2400">
                <a:ea typeface="Calibri" panose="020F0502020204030204"/>
                <a:cs typeface="Calibri"/>
              </a:rPr>
              <a:t>Navigating and managing these complex relationships and care arrangements for children is challenging for parents, family members and practitioners.</a:t>
            </a:r>
          </a:p>
          <a:p>
            <a:pPr marL="342900" indent="-342900">
              <a:buFont typeface="Arial,Sans-Serif"/>
              <a:buChar char="•"/>
            </a:pPr>
            <a:endParaRPr lang="en-US" sz="2800">
              <a:ea typeface="Calibri" panose="020F0502020204030204"/>
              <a:cs typeface="Calibri"/>
            </a:endParaRPr>
          </a:p>
          <a:p>
            <a:pPr marL="342900" indent="-342900">
              <a:buFont typeface="Arial,Sans-Serif"/>
              <a:buChar char="•"/>
            </a:pPr>
            <a:endParaRPr lang="en-US">
              <a:ea typeface="Calibri" panose="020F0502020204030204"/>
              <a:cs typeface="Calibri"/>
            </a:endParaRPr>
          </a:p>
        </p:txBody>
      </p:sp>
    </p:spTree>
    <p:extLst>
      <p:ext uri="{BB962C8B-B14F-4D97-AF65-F5344CB8AC3E}">
        <p14:creationId xmlns:p14="http://schemas.microsoft.com/office/powerpoint/2010/main" val="3101082056"/>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3" name="Rectangle 2">
            <a:extLst>
              <a:ext uri="{FF2B5EF4-FFF2-40B4-BE49-F238E27FC236}">
                <a16:creationId xmlns:a16="http://schemas.microsoft.com/office/drawing/2014/main" id="{40338FEF-26F5-714B-CC81-2F4A68D497EC}"/>
              </a:ext>
            </a:extLst>
          </p:cNvPr>
          <p:cNvSpPr/>
          <p:nvPr/>
        </p:nvSpPr>
        <p:spPr>
          <a:xfrm>
            <a:off x="-25622" y="5987867"/>
            <a:ext cx="12243243" cy="8922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90" rtl="0" eaLnBrk="1" latinLnBrk="0" hangingPunct="1">
              <a:defRPr sz="1801" kern="1200">
                <a:solidFill>
                  <a:schemeClr val="lt1"/>
                </a:solidFill>
                <a:latin typeface="+mn-lt"/>
                <a:ea typeface="+mn-ea"/>
                <a:cs typeface="+mn-cs"/>
              </a:defRPr>
            </a:lvl1pPr>
            <a:lvl2pPr marL="457194" algn="l" defTabSz="914390" rtl="0" eaLnBrk="1" latinLnBrk="0" hangingPunct="1">
              <a:defRPr sz="1801" kern="1200">
                <a:solidFill>
                  <a:schemeClr val="lt1"/>
                </a:solidFill>
                <a:latin typeface="+mn-lt"/>
                <a:ea typeface="+mn-ea"/>
                <a:cs typeface="+mn-cs"/>
              </a:defRPr>
            </a:lvl2pPr>
            <a:lvl3pPr marL="914390" algn="l" defTabSz="914390" rtl="0" eaLnBrk="1" latinLnBrk="0" hangingPunct="1">
              <a:defRPr sz="1801" kern="1200">
                <a:solidFill>
                  <a:schemeClr val="lt1"/>
                </a:solidFill>
                <a:latin typeface="+mn-lt"/>
                <a:ea typeface="+mn-ea"/>
                <a:cs typeface="+mn-cs"/>
              </a:defRPr>
            </a:lvl3pPr>
            <a:lvl4pPr marL="1371581" algn="l" defTabSz="914390" rtl="0" eaLnBrk="1" latinLnBrk="0" hangingPunct="1">
              <a:defRPr sz="1801" kern="1200">
                <a:solidFill>
                  <a:schemeClr val="lt1"/>
                </a:solidFill>
                <a:latin typeface="+mn-lt"/>
                <a:ea typeface="+mn-ea"/>
                <a:cs typeface="+mn-cs"/>
              </a:defRPr>
            </a:lvl4pPr>
            <a:lvl5pPr marL="1828778" algn="l" defTabSz="914390" rtl="0" eaLnBrk="1" latinLnBrk="0" hangingPunct="1">
              <a:defRPr sz="1801" kern="1200">
                <a:solidFill>
                  <a:schemeClr val="lt1"/>
                </a:solidFill>
                <a:latin typeface="+mn-lt"/>
                <a:ea typeface="+mn-ea"/>
                <a:cs typeface="+mn-cs"/>
              </a:defRPr>
            </a:lvl5pPr>
            <a:lvl6pPr marL="2285971" algn="l" defTabSz="914390" rtl="0" eaLnBrk="1" latinLnBrk="0" hangingPunct="1">
              <a:defRPr sz="1801" kern="1200">
                <a:solidFill>
                  <a:schemeClr val="lt1"/>
                </a:solidFill>
                <a:latin typeface="+mn-lt"/>
                <a:ea typeface="+mn-ea"/>
                <a:cs typeface="+mn-cs"/>
              </a:defRPr>
            </a:lvl6pPr>
            <a:lvl7pPr marL="2743165" algn="l" defTabSz="914390" rtl="0" eaLnBrk="1" latinLnBrk="0" hangingPunct="1">
              <a:defRPr sz="1801" kern="1200">
                <a:solidFill>
                  <a:schemeClr val="lt1"/>
                </a:solidFill>
                <a:latin typeface="+mn-lt"/>
                <a:ea typeface="+mn-ea"/>
                <a:cs typeface="+mn-cs"/>
              </a:defRPr>
            </a:lvl7pPr>
            <a:lvl8pPr marL="3200359" algn="l" defTabSz="914390" rtl="0" eaLnBrk="1" latinLnBrk="0" hangingPunct="1">
              <a:defRPr sz="1801" kern="1200">
                <a:solidFill>
                  <a:schemeClr val="lt1"/>
                </a:solidFill>
                <a:latin typeface="+mn-lt"/>
                <a:ea typeface="+mn-ea"/>
                <a:cs typeface="+mn-cs"/>
              </a:defRPr>
            </a:lvl8pPr>
            <a:lvl9pPr marL="3657553" algn="l" defTabSz="914390" rtl="0" eaLnBrk="1" latinLnBrk="0" hangingPunct="1">
              <a:defRPr sz="1801" kern="1200">
                <a:solidFill>
                  <a:schemeClr val="lt1"/>
                </a:solidFill>
                <a:latin typeface="+mn-lt"/>
                <a:ea typeface="+mn-ea"/>
                <a:cs typeface="+mn-cs"/>
              </a:defRPr>
            </a:lvl9pPr>
          </a:lstStyle>
          <a:p>
            <a:r>
              <a:rPr lang="en-GB" sz="2401">
                <a:solidFill>
                  <a:schemeClr val="tx1"/>
                </a:solidFill>
              </a:rPr>
              <a:t> </a:t>
            </a:r>
          </a:p>
        </p:txBody>
      </p:sp>
      <p:sp>
        <p:nvSpPr>
          <p:cNvPr id="1936" name="Google Shape;1936;p308"/>
          <p:cNvSpPr txBox="1"/>
          <p:nvPr/>
        </p:nvSpPr>
        <p:spPr>
          <a:xfrm>
            <a:off x="5152842" y="1712421"/>
            <a:ext cx="6805732" cy="2128942"/>
          </a:xfrm>
          <a:prstGeom prst="rect">
            <a:avLst/>
          </a:prstGeom>
          <a:noFill/>
          <a:ln>
            <a:noFill/>
          </a:ln>
        </p:spPr>
        <p:txBody>
          <a:bodyPr spcFirstLastPara="1" wrap="square" lIns="121900" tIns="121900" rIns="121900" bIns="121900" anchor="t" anchorCtr="0">
            <a:noAutofit/>
          </a:bodyPr>
          <a:lstStyle/>
          <a:p>
            <a:pPr>
              <a:lnSpc>
                <a:spcPct val="114999"/>
              </a:lnSpc>
            </a:pPr>
            <a:r>
              <a:rPr lang="en-GB" sz="2800" b="1" i="1" dirty="0">
                <a:solidFill>
                  <a:srgbClr val="0070C0"/>
                </a:solidFill>
                <a:latin typeface="Calibri"/>
                <a:cs typeface="Calibri"/>
              </a:rPr>
              <a:t>Examining the Whole Family Approach to providing services, contrasting the policy agenda, rhetoric and reality.</a:t>
            </a:r>
            <a:r>
              <a:rPr lang="en-GB" sz="2800" i="1" dirty="0">
                <a:solidFill>
                  <a:srgbClr val="0070C0"/>
                </a:solidFill>
                <a:latin typeface="Calibri"/>
                <a:cs typeface="Calibri"/>
              </a:rPr>
              <a:t> </a:t>
            </a:r>
            <a:endParaRPr lang="en-GB" sz="2800" i="1" dirty="0">
              <a:solidFill>
                <a:srgbClr val="0070C0"/>
              </a:solidFill>
              <a:effectLst/>
              <a:latin typeface="Calibri"/>
              <a:cs typeface="Calibri"/>
            </a:endParaRPr>
          </a:p>
          <a:p>
            <a:pPr>
              <a:lnSpc>
                <a:spcPct val="115000"/>
              </a:lnSpc>
            </a:pPr>
            <a:endParaRPr lang="en-GB" sz="2800" b="1" dirty="0">
              <a:solidFill>
                <a:srgbClr val="0070C0"/>
              </a:solidFill>
              <a:latin typeface="Google Sans"/>
              <a:ea typeface="Google Sans"/>
              <a:cs typeface="Google Sans"/>
              <a:sym typeface="Google Sans"/>
            </a:endParaRPr>
          </a:p>
          <a:p>
            <a:pPr>
              <a:lnSpc>
                <a:spcPct val="114999"/>
              </a:lnSpc>
            </a:pPr>
            <a:r>
              <a:rPr lang="en-GB" sz="3200" b="1" dirty="0">
                <a:solidFill>
                  <a:srgbClr val="3C4043"/>
                </a:solidFill>
                <a:ea typeface="Google Sans"/>
                <a:cs typeface="Google Sans"/>
                <a:sym typeface="Google Sans"/>
              </a:rPr>
              <a:t>Judith Warburton</a:t>
            </a:r>
            <a:endParaRPr lang="en-GB" sz="3200" b="1" dirty="0">
              <a:solidFill>
                <a:srgbClr val="3C4043"/>
              </a:solidFill>
              <a:ea typeface="Google Sans"/>
              <a:cs typeface="Google Sans"/>
            </a:endParaRPr>
          </a:p>
          <a:p>
            <a:pPr>
              <a:lnSpc>
                <a:spcPct val="114999"/>
              </a:lnSpc>
            </a:pPr>
            <a:r>
              <a:rPr lang="en-GB" sz="2000" b="1" dirty="0">
                <a:solidFill>
                  <a:srgbClr val="3C4043"/>
                </a:solidFill>
                <a:latin typeface="Calibri" panose="020F0502020204030204"/>
                <a:ea typeface="Google Sans"/>
                <a:cs typeface="Google Sans"/>
              </a:rPr>
              <a:t>University of Stirling</a:t>
            </a:r>
          </a:p>
          <a:p>
            <a:pPr>
              <a:lnSpc>
                <a:spcPct val="114999"/>
              </a:lnSpc>
            </a:pPr>
            <a:r>
              <a:rPr lang="en-GB" sz="2000" b="1" dirty="0">
                <a:solidFill>
                  <a:srgbClr val="3C4043"/>
                </a:solidFill>
                <a:latin typeface="Calibri"/>
                <a:ea typeface="Google Sans"/>
                <a:cs typeface="Google Sans"/>
                <a:hlinkClick r:id="rId3"/>
              </a:rPr>
              <a:t>Judith.Warburton@stir.ac.uk</a:t>
            </a:r>
            <a:r>
              <a:rPr lang="en-GB" sz="2000" b="1" dirty="0">
                <a:solidFill>
                  <a:srgbClr val="3C4043"/>
                </a:solidFill>
                <a:latin typeface="Calibri"/>
                <a:ea typeface="Google Sans"/>
                <a:cs typeface="Google Sans"/>
              </a:rPr>
              <a:t> </a:t>
            </a:r>
          </a:p>
          <a:p>
            <a:pPr>
              <a:lnSpc>
                <a:spcPct val="115000"/>
              </a:lnSpc>
            </a:pPr>
            <a:endParaRPr lang="en-GB" sz="933" b="1" dirty="0">
              <a:solidFill>
                <a:schemeClr val="lt1"/>
              </a:solidFill>
              <a:latin typeface="Google Sans"/>
              <a:ea typeface="Google Sans"/>
              <a:cs typeface="Google Sans"/>
            </a:endParaRPr>
          </a:p>
          <a:p>
            <a:pPr>
              <a:lnSpc>
                <a:spcPct val="115000"/>
              </a:lnSpc>
            </a:pPr>
            <a:endParaRPr lang="en-GB" sz="2400" dirty="0">
              <a:solidFill>
                <a:schemeClr val="lt1"/>
              </a:solidFill>
              <a:latin typeface="Google Sans"/>
              <a:ea typeface="Google Sans"/>
              <a:cs typeface="Google Sans"/>
            </a:endParaRPr>
          </a:p>
          <a:p>
            <a:pPr>
              <a:lnSpc>
                <a:spcPct val="150000"/>
              </a:lnSpc>
            </a:pPr>
            <a:endParaRPr lang="en-GB" sz="2400" dirty="0">
              <a:solidFill>
                <a:schemeClr val="lt1"/>
              </a:solidFill>
              <a:latin typeface="Google Sans"/>
              <a:ea typeface="Google Sans"/>
              <a:cs typeface="Google Sans"/>
            </a:endParaRPr>
          </a:p>
        </p:txBody>
      </p:sp>
      <p:grpSp>
        <p:nvGrpSpPr>
          <p:cNvPr id="2" name="Group 1">
            <a:extLst>
              <a:ext uri="{FF2B5EF4-FFF2-40B4-BE49-F238E27FC236}">
                <a16:creationId xmlns:a16="http://schemas.microsoft.com/office/drawing/2014/main" id="{CAF87086-B922-B7D7-F6EC-184FB327883E}"/>
              </a:ext>
            </a:extLst>
          </p:cNvPr>
          <p:cNvGrpSpPr/>
          <p:nvPr/>
        </p:nvGrpSpPr>
        <p:grpSpPr>
          <a:xfrm>
            <a:off x="5031364" y="44175"/>
            <a:ext cx="7040157" cy="943945"/>
            <a:chOff x="3084512" y="285641"/>
            <a:chExt cx="5914493" cy="820012"/>
          </a:xfrm>
        </p:grpSpPr>
        <p:pic>
          <p:nvPicPr>
            <p:cNvPr id="1032" name="Picture 8">
              <a:extLst>
                <a:ext uri="{FF2B5EF4-FFF2-40B4-BE49-F238E27FC236}">
                  <a16:creationId xmlns:a16="http://schemas.microsoft.com/office/drawing/2014/main" id="{CC97272F-C5E5-12CA-B197-1997DE8FF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2" y="324602"/>
              <a:ext cx="2238375"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A152B8B-C8C1-7B01-222F-ECC2A7C0A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613" y="285641"/>
              <a:ext cx="2447392" cy="620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a:extLst>
              <a:ext uri="{FF2B5EF4-FFF2-40B4-BE49-F238E27FC236}">
                <a16:creationId xmlns:a16="http://schemas.microsoft.com/office/drawing/2014/main" id="{B39C4C08-B37D-3A6D-3ADC-C488BBF3A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621" y="5965733"/>
            <a:ext cx="2159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D515D25-EBF9-DAAC-E4B3-61F1FFA199E6}"/>
              </a:ext>
            </a:extLst>
          </p:cNvPr>
          <p:cNvPicPr>
            <a:picLocks noChangeAspect="1"/>
          </p:cNvPicPr>
          <p:nvPr/>
        </p:nvPicPr>
        <p:blipFill>
          <a:blip r:embed="rId7"/>
          <a:stretch>
            <a:fillRect/>
          </a:stretch>
        </p:blipFill>
        <p:spPr>
          <a:xfrm>
            <a:off x="63796" y="45369"/>
            <a:ext cx="4630477" cy="5943241"/>
          </a:xfrm>
          <a:prstGeom prst="rect">
            <a:avLst/>
          </a:prstGeom>
        </p:spPr>
      </p:pic>
      <p:pic>
        <p:nvPicPr>
          <p:cNvPr id="1026" name="Picture 2">
            <a:extLst>
              <a:ext uri="{FF2B5EF4-FFF2-40B4-BE49-F238E27FC236}">
                <a16:creationId xmlns:a16="http://schemas.microsoft.com/office/drawing/2014/main" id="{2728E192-5095-6F25-1B25-323B9B6194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73" y="3575"/>
            <a:ext cx="3324439" cy="15211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549786D-3D16-7D7D-ED4E-B8CBD1DD71BE}"/>
              </a:ext>
            </a:extLst>
          </p:cNvPr>
          <p:cNvGrpSpPr/>
          <p:nvPr/>
        </p:nvGrpSpPr>
        <p:grpSpPr>
          <a:xfrm>
            <a:off x="137296" y="6345985"/>
            <a:ext cx="3374074" cy="369332"/>
            <a:chOff x="114712" y="6504169"/>
            <a:chExt cx="3374074" cy="369332"/>
          </a:xfrm>
        </p:grpSpPr>
        <p:pic>
          <p:nvPicPr>
            <p:cNvPr id="10" name="Picture 10">
              <a:extLst>
                <a:ext uri="{FF2B5EF4-FFF2-40B4-BE49-F238E27FC236}">
                  <a16:creationId xmlns:a16="http://schemas.microsoft.com/office/drawing/2014/main" id="{BF67F223-39D4-6256-3FCC-DD9166D81EFC}"/>
                </a:ext>
              </a:extLst>
            </p:cNvPr>
            <p:cNvPicPr>
              <a:picLocks noChangeAspect="1"/>
            </p:cNvPicPr>
            <p:nvPr/>
          </p:nvPicPr>
          <p:blipFill>
            <a:blip r:embed="rId9"/>
            <a:stretch>
              <a:fillRect/>
            </a:stretch>
          </p:blipFill>
          <p:spPr>
            <a:xfrm>
              <a:off x="114712" y="6530622"/>
              <a:ext cx="278578" cy="306683"/>
            </a:xfrm>
            <a:prstGeom prst="rect">
              <a:avLst/>
            </a:prstGeom>
          </p:spPr>
        </p:pic>
        <p:sp>
          <p:nvSpPr>
            <p:cNvPr id="11" name="Rectangle 10">
              <a:extLst>
                <a:ext uri="{FF2B5EF4-FFF2-40B4-BE49-F238E27FC236}">
                  <a16:creationId xmlns:a16="http://schemas.microsoft.com/office/drawing/2014/main" id="{C57176D0-E803-2B1E-A11E-4C57A20E1FFF}"/>
                </a:ext>
              </a:extLst>
            </p:cNvPr>
            <p:cNvSpPr/>
            <p:nvPr/>
          </p:nvSpPr>
          <p:spPr>
            <a:xfrm>
              <a:off x="433856" y="6504169"/>
              <a:ext cx="3054930"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22867337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5" name="TextBox 4">
            <a:extLst>
              <a:ext uri="{FF2B5EF4-FFF2-40B4-BE49-F238E27FC236}">
                <a16:creationId xmlns:a16="http://schemas.microsoft.com/office/drawing/2014/main" id="{20011DE7-87E8-4FAC-9A5B-6E2D31398C08}"/>
              </a:ext>
            </a:extLst>
          </p:cNvPr>
          <p:cNvSpPr txBox="1"/>
          <p:nvPr/>
        </p:nvSpPr>
        <p:spPr>
          <a:xfrm>
            <a:off x="859465" y="1405463"/>
            <a:ext cx="10473069" cy="721736"/>
          </a:xfrm>
          <a:prstGeom prst="rect">
            <a:avLst/>
          </a:prstGeom>
          <a:noFill/>
        </p:spPr>
        <p:txBody>
          <a:bodyPr wrap="square" lIns="91440" tIns="45720" rIns="91440" bIns="45720" rtlCol="0" anchor="t">
            <a:spAutoFit/>
          </a:bodyPr>
          <a:lstStyle/>
          <a:p>
            <a:pPr algn="ctr">
              <a:lnSpc>
                <a:spcPct val="107000"/>
              </a:lnSpc>
              <a:spcAft>
                <a:spcPts val="800"/>
              </a:spcAft>
            </a:pPr>
            <a:endParaRPr lang="en-GB" sz="4000" b="1">
              <a:effectLst/>
              <a:latin typeface="Calibri"/>
              <a:ea typeface="Arial" panose="020B0604020202020204" pitchFamily="34" charset="0"/>
              <a:cs typeface="Arial"/>
            </a:endParaRPr>
          </a:p>
        </p:txBody>
      </p:sp>
      <p:grpSp>
        <p:nvGrpSpPr>
          <p:cNvPr id="9" name="Group 8">
            <a:extLst>
              <a:ext uri="{FF2B5EF4-FFF2-40B4-BE49-F238E27FC236}">
                <a16:creationId xmlns:a16="http://schemas.microsoft.com/office/drawing/2014/main" id="{1B132E20-A2BC-B2E4-1DC6-6E8EFABB3F40}"/>
              </a:ext>
            </a:extLst>
          </p:cNvPr>
          <p:cNvGrpSpPr/>
          <p:nvPr/>
        </p:nvGrpSpPr>
        <p:grpSpPr>
          <a:xfrm>
            <a:off x="114712" y="6504169"/>
            <a:ext cx="3374074" cy="333136"/>
            <a:chOff x="114712" y="6504169"/>
            <a:chExt cx="3374074" cy="333136"/>
          </a:xfrm>
        </p:grpSpPr>
        <p:pic>
          <p:nvPicPr>
            <p:cNvPr id="7" name="Picture 10">
              <a:extLst>
                <a:ext uri="{FF2B5EF4-FFF2-40B4-BE49-F238E27FC236}">
                  <a16:creationId xmlns:a16="http://schemas.microsoft.com/office/drawing/2014/main" id="{3F8B3A28-E84E-7A93-BF73-8D8A28598D9E}"/>
                </a:ext>
              </a:extLst>
            </p:cNvPr>
            <p:cNvPicPr>
              <a:picLocks noChangeAspect="1"/>
            </p:cNvPicPr>
            <p:nvPr/>
          </p:nvPicPr>
          <p:blipFill>
            <a:blip r:embed="rId4"/>
            <a:stretch>
              <a:fillRect/>
            </a:stretch>
          </p:blipFill>
          <p:spPr>
            <a:xfrm>
              <a:off x="114712" y="6530622"/>
              <a:ext cx="278578" cy="306683"/>
            </a:xfrm>
            <a:prstGeom prst="rect">
              <a:avLst/>
            </a:prstGeom>
          </p:spPr>
        </p:pic>
        <p:sp>
          <p:nvSpPr>
            <p:cNvPr id="8" name="Rectangle 7">
              <a:extLst>
                <a:ext uri="{FF2B5EF4-FFF2-40B4-BE49-F238E27FC236}">
                  <a16:creationId xmlns:a16="http://schemas.microsoft.com/office/drawing/2014/main" id="{5CECC105-E4B4-387C-7321-1FB1CFC3D9BD}"/>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pic>
        <p:nvPicPr>
          <p:cNvPr id="11" name="Picture 21" descr="Text&#10;&#10;Description automatically generated">
            <a:extLst>
              <a:ext uri="{FF2B5EF4-FFF2-40B4-BE49-F238E27FC236}">
                <a16:creationId xmlns:a16="http://schemas.microsoft.com/office/drawing/2014/main" id="{B7E44D19-6A3F-21E0-6D35-ACBF8BA5FBAE}"/>
              </a:ext>
            </a:extLst>
          </p:cNvPr>
          <p:cNvPicPr>
            <a:picLocks noChangeAspect="1"/>
          </p:cNvPicPr>
          <p:nvPr/>
        </p:nvPicPr>
        <p:blipFill>
          <a:blip r:embed="rId5"/>
          <a:stretch>
            <a:fillRect/>
          </a:stretch>
        </p:blipFill>
        <p:spPr>
          <a:xfrm>
            <a:off x="9453682" y="-5517"/>
            <a:ext cx="2743200" cy="1254034"/>
          </a:xfrm>
          <a:prstGeom prst="rect">
            <a:avLst/>
          </a:prstGeom>
        </p:spPr>
      </p:pic>
      <p:sp>
        <p:nvSpPr>
          <p:cNvPr id="12" name="Title 8">
            <a:extLst>
              <a:ext uri="{FF2B5EF4-FFF2-40B4-BE49-F238E27FC236}">
                <a16:creationId xmlns:a16="http://schemas.microsoft.com/office/drawing/2014/main" id="{3DCF64E1-53B2-FDCF-B7C5-F28BC4840362}"/>
              </a:ext>
            </a:extLst>
          </p:cNvPr>
          <p:cNvSpPr>
            <a:spLocks noGrp="1"/>
          </p:cNvSpPr>
          <p:nvPr>
            <p:ph type="title"/>
          </p:nvPr>
        </p:nvSpPr>
        <p:spPr>
          <a:xfrm>
            <a:off x="599010" y="500428"/>
            <a:ext cx="8889992" cy="983315"/>
          </a:xfrm>
        </p:spPr>
        <p:txBody>
          <a:bodyPr vert="horz" lIns="91440" tIns="45720" rIns="91440" bIns="45720" rtlCol="0" anchor="ctr">
            <a:noAutofit/>
          </a:bodyPr>
          <a:lstStyle/>
          <a:p>
            <a:r>
              <a:rPr lang="en-GB" b="1">
                <a:solidFill>
                  <a:srgbClr val="333333"/>
                </a:solidFill>
              </a:rPr>
              <a:t>Policy Landscape</a:t>
            </a:r>
            <a:endParaRPr lang="en-US"/>
          </a:p>
          <a:p>
            <a:endParaRPr lang="en-GB" sz="3600" b="1">
              <a:solidFill>
                <a:srgbClr val="0070C0"/>
              </a:solidFill>
              <a:latin typeface="Calibri"/>
              <a:cs typeface="Calibri"/>
            </a:endParaRPr>
          </a:p>
        </p:txBody>
      </p:sp>
      <p:sp>
        <p:nvSpPr>
          <p:cNvPr id="13" name="Title 8">
            <a:extLst>
              <a:ext uri="{FF2B5EF4-FFF2-40B4-BE49-F238E27FC236}">
                <a16:creationId xmlns:a16="http://schemas.microsoft.com/office/drawing/2014/main" id="{3DCF64E1-53B2-FDCF-B7C5-F28BC4840362}"/>
              </a:ext>
            </a:extLst>
          </p:cNvPr>
          <p:cNvSpPr txBox="1">
            <a:spLocks/>
          </p:cNvSpPr>
          <p:nvPr/>
        </p:nvSpPr>
        <p:spPr>
          <a:xfrm>
            <a:off x="121056" y="1249789"/>
            <a:ext cx="11719885" cy="4460898"/>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3600" b="1" i="0" u="none" strike="noStrike" kern="1200" cap="none" spc="0" normalizeH="0" baseline="0" noProof="0">
              <a:ln>
                <a:noFill/>
              </a:ln>
              <a:solidFill>
                <a:srgbClr val="0070C0"/>
              </a:solidFill>
              <a:effectLst/>
              <a:uLnTx/>
              <a:uFillTx/>
              <a:latin typeface="Calibri"/>
              <a:ea typeface="+mj-ea"/>
              <a:cs typeface="Calibri"/>
            </a:endParaRPr>
          </a:p>
        </p:txBody>
      </p:sp>
      <p:sp>
        <p:nvSpPr>
          <p:cNvPr id="16" name="Content Placeholder 12">
            <a:extLst>
              <a:ext uri="{FF2B5EF4-FFF2-40B4-BE49-F238E27FC236}">
                <a16:creationId xmlns:a16="http://schemas.microsoft.com/office/drawing/2014/main" id="{CBA9D476-D0C4-A20D-2563-0A3406178357}"/>
              </a:ext>
            </a:extLst>
          </p:cNvPr>
          <p:cNvSpPr>
            <a:spLocks noGrp="1"/>
          </p:cNvSpPr>
          <p:nvPr>
            <p:ph sz="half" idx="4294967295"/>
          </p:nvPr>
        </p:nvSpPr>
        <p:spPr>
          <a:xfrm>
            <a:off x="6136963" y="1252413"/>
            <a:ext cx="5699985" cy="4725693"/>
          </a:xfrm>
          <a:prstGeom prst="rect">
            <a:avLst/>
          </a:prstGeom>
          <a:solidFill>
            <a:schemeClr val="accent5">
              <a:lumMod val="20000"/>
              <a:lumOff val="80000"/>
            </a:schemeClr>
          </a:solidFill>
        </p:spPr>
        <p:txBody>
          <a:bodyPr vert="horz" lIns="91440" tIns="45720" rIns="91440" bIns="45720" rtlCol="0" anchor="t">
            <a:normAutofit fontScale="92500" lnSpcReduction="10000"/>
          </a:bodyPr>
          <a:lstStyle/>
          <a:p>
            <a:pPr marL="342900" indent="-342900">
              <a:buFont typeface="Arial" panose="020B0604020202020204" pitchFamily="34" charset="0"/>
              <a:buNone/>
              <a:defRPr/>
            </a:pPr>
            <a:r>
              <a:rPr lang="en-GB" sz="2200" b="1">
                <a:cs typeface="Calibri"/>
              </a:rPr>
              <a:t>England</a:t>
            </a:r>
          </a:p>
          <a:p>
            <a:pPr marL="0" indent="0">
              <a:buNone/>
              <a:defRPr/>
            </a:pPr>
            <a:r>
              <a:rPr lang="en-GB" sz="2200" b="1">
                <a:cs typeface="Calibri"/>
              </a:rPr>
              <a:t>Supporting Families programme </a:t>
            </a:r>
            <a:endParaRPr lang="en-GB" sz="2200" b="1">
              <a:ea typeface="Calibri"/>
              <a:cs typeface="Calibri"/>
            </a:endParaRPr>
          </a:p>
          <a:p>
            <a:pPr>
              <a:buFont typeface="Wingdings" panose="020B0604020202020204" pitchFamily="34" charset="0"/>
              <a:buChar char="Ø"/>
            </a:pPr>
            <a:r>
              <a:rPr lang="en-GB" sz="2200" b="1"/>
              <a:t>Parents with alcohol and drug problems: adult treatment and children and family services (Public Health England, 2021)</a:t>
            </a:r>
            <a:endParaRPr lang="en-GB" sz="2200" b="1">
              <a:cs typeface="Calibri"/>
            </a:endParaRPr>
          </a:p>
          <a:p>
            <a:pPr>
              <a:buFont typeface="Wingdings" panose="020B0604020202020204" pitchFamily="34" charset="0"/>
              <a:buChar char="Ø"/>
              <a:defRPr/>
            </a:pPr>
            <a:r>
              <a:rPr lang="en-GB" sz="2200" b="1">
                <a:cs typeface="Calibri"/>
              </a:rPr>
              <a:t>Supporting Families Programme (Ministry of Housing, Communities &amp; Local Government, 2022)</a:t>
            </a:r>
          </a:p>
          <a:p>
            <a:pPr marL="0" indent="0">
              <a:lnSpc>
                <a:spcPct val="100000"/>
              </a:lnSpc>
              <a:buNone/>
              <a:defRPr/>
            </a:pPr>
            <a:r>
              <a:rPr lang="en-GB" sz="1700" i="1">
                <a:solidFill>
                  <a:srgbClr val="333333"/>
                </a:solidFill>
                <a:latin typeface="Roboto"/>
                <a:ea typeface="Roboto"/>
                <a:cs typeface="Roboto"/>
              </a:rPr>
              <a:t>"A ‘whole family’ approach is often needed, including observing parenting skills, parent-child and parent-parent interactions, and attachment" (p.8)</a:t>
            </a:r>
          </a:p>
          <a:p>
            <a:pPr marL="0" indent="0">
              <a:lnSpc>
                <a:spcPct val="100000"/>
              </a:lnSpc>
              <a:buNone/>
              <a:defRPr/>
            </a:pPr>
            <a:r>
              <a:rPr lang="en-GB" sz="1700" i="1">
                <a:solidFill>
                  <a:srgbClr val="333333"/>
                </a:solidFill>
                <a:latin typeface="Roboto"/>
                <a:ea typeface="Roboto"/>
                <a:cs typeface="Roboto"/>
              </a:rPr>
              <a:t>"Supporting Families seeks to not only incentivise the delivery of whole family support to families with some of the most complex needs but to drive wider reforms to the way public services are delivered and create a sustainable early help system" (Supporting Families Programme guidance p.7)</a:t>
            </a:r>
          </a:p>
        </p:txBody>
      </p:sp>
      <p:sp>
        <p:nvSpPr>
          <p:cNvPr id="17" name="Content Placeholder 12">
            <a:extLst>
              <a:ext uri="{FF2B5EF4-FFF2-40B4-BE49-F238E27FC236}">
                <a16:creationId xmlns:a16="http://schemas.microsoft.com/office/drawing/2014/main" id="{CBA9D476-D0C4-A20D-2563-0A3406178357}"/>
              </a:ext>
            </a:extLst>
          </p:cNvPr>
          <p:cNvSpPr>
            <a:spLocks noGrp="1"/>
          </p:cNvSpPr>
          <p:nvPr>
            <p:ph sz="half" idx="4294967295"/>
          </p:nvPr>
        </p:nvSpPr>
        <p:spPr>
          <a:xfrm>
            <a:off x="260896" y="1249538"/>
            <a:ext cx="5638202" cy="4721612"/>
          </a:xfrm>
          <a:prstGeom prst="rect">
            <a:avLst/>
          </a:prstGeom>
          <a:solidFill>
            <a:schemeClr val="accent5">
              <a:lumMod val="20000"/>
              <a:lumOff val="80000"/>
            </a:schemeClr>
          </a:solidFill>
        </p:spPr>
        <p:txBody>
          <a:bodyPr vert="horz" lIns="91440" tIns="45720" rIns="91440" bIns="45720" rtlCol="0" anchor="t">
            <a:normAutofit/>
          </a:bodyPr>
          <a:lstStyle/>
          <a:p>
            <a:pPr marL="342900" indent="-342900">
              <a:buNone/>
            </a:pPr>
            <a:r>
              <a:rPr lang="en-GB" sz="2000" b="1">
                <a:cs typeface="Calibri"/>
              </a:rPr>
              <a:t>Scotland</a:t>
            </a:r>
          </a:p>
          <a:p>
            <a:pPr marL="0" indent="0">
              <a:buNone/>
            </a:pPr>
            <a:r>
              <a:rPr lang="en-GB" sz="2000" b="1"/>
              <a:t>Families Affected by Drug and Alcohol Use in Scotland: A Framework for Holistic Whole Family Approaches and Family Inclusive Practice (Scottish Government, 2021)</a:t>
            </a:r>
            <a:endParaRPr lang="en-GB" sz="2000" b="1">
              <a:cs typeface="Calibri"/>
            </a:endParaRPr>
          </a:p>
          <a:p>
            <a:pPr marL="0" indent="0">
              <a:buFont typeface="Wingdings" panose="020B0604020202020204" pitchFamily="34" charset="0"/>
              <a:buChar char="Ø"/>
            </a:pPr>
            <a:r>
              <a:rPr lang="en-GB" sz="2000" b="1">
                <a:cs typeface="Calibri"/>
              </a:rPr>
              <a:t>Rights, Respect and Recovery (Scottish Government, 2018)</a:t>
            </a:r>
            <a:endParaRPr lang="en-GB" sz="2000" b="1">
              <a:ea typeface="Calibri"/>
              <a:cs typeface="Calibri"/>
            </a:endParaRPr>
          </a:p>
          <a:p>
            <a:pPr marL="0" indent="0">
              <a:buFont typeface="Wingdings" panose="020B0604020202020204" pitchFamily="34" charset="0"/>
              <a:buChar char="Ø"/>
            </a:pPr>
            <a:r>
              <a:rPr lang="en-GB" sz="2000" b="1">
                <a:cs typeface="Calibri"/>
              </a:rPr>
              <a:t>Getting it Right for Every Child (Scottish Government, 2022)</a:t>
            </a:r>
            <a:endParaRPr lang="en-GB" sz="2000" b="1">
              <a:ea typeface="Calibri"/>
              <a:cs typeface="Calibri"/>
            </a:endParaRPr>
          </a:p>
          <a:p>
            <a:pPr marL="0" indent="0">
              <a:buNone/>
            </a:pPr>
            <a:endParaRPr lang="en-US" sz="1600" i="1">
              <a:solidFill>
                <a:srgbClr val="333333"/>
              </a:solidFill>
              <a:latin typeface="Roboto"/>
              <a:ea typeface="Roboto"/>
              <a:cs typeface="Roboto"/>
            </a:endParaRPr>
          </a:p>
          <a:p>
            <a:pPr marL="0" indent="0">
              <a:buNone/>
            </a:pPr>
            <a:r>
              <a:rPr lang="en-US" sz="1600" i="1">
                <a:solidFill>
                  <a:srgbClr val="333333"/>
                </a:solidFill>
                <a:latin typeface="Roboto"/>
                <a:ea typeface="Roboto"/>
                <a:cs typeface="Roboto"/>
              </a:rPr>
              <a:t>"We mean a whole family approach to include </a:t>
            </a:r>
            <a:r>
              <a:rPr lang="en-US" sz="1600" i="1" err="1">
                <a:solidFill>
                  <a:srgbClr val="333333"/>
                </a:solidFill>
                <a:latin typeface="Roboto"/>
                <a:ea typeface="Roboto"/>
                <a:cs typeface="Roboto"/>
              </a:rPr>
              <a:t>co-ordinated</a:t>
            </a:r>
            <a:r>
              <a:rPr lang="en-US" sz="1600" i="1">
                <a:solidFill>
                  <a:srgbClr val="333333"/>
                </a:solidFill>
                <a:latin typeface="Roboto"/>
                <a:ea typeface="Roboto"/>
                <a:cs typeface="Roboto"/>
              </a:rPr>
              <a:t>, holistic services aimed at children, young people, their parents/</a:t>
            </a:r>
            <a:r>
              <a:rPr lang="en-US" sz="1600" i="1" err="1">
                <a:solidFill>
                  <a:srgbClr val="333333"/>
                </a:solidFill>
                <a:latin typeface="Roboto"/>
                <a:ea typeface="Roboto"/>
                <a:cs typeface="Roboto"/>
              </a:rPr>
              <a:t>carers</a:t>
            </a:r>
            <a:r>
              <a:rPr lang="en-US" sz="1600" i="1">
                <a:solidFill>
                  <a:srgbClr val="333333"/>
                </a:solidFill>
                <a:latin typeface="Roboto"/>
                <a:ea typeface="Roboto"/>
                <a:cs typeface="Roboto"/>
              </a:rPr>
              <a:t> and their wider family, all of whom are likely to have been affected by substance use as well as a range of other difficulties" (p.25)</a:t>
            </a:r>
            <a:endParaRPr lang="en-GB" sz="1600" b="1" i="1">
              <a:cs typeface="Calibri"/>
            </a:endParaRPr>
          </a:p>
          <a:p>
            <a:pPr marL="342900" indent="-342900">
              <a:buFont typeface="Arial" panose="020B0604020202020204" pitchFamily="34" charset="0"/>
              <a:buNone/>
              <a:defRPr/>
            </a:pPr>
            <a:endParaRPr lang="en-GB" sz="2000" b="1">
              <a:cs typeface="Calibri"/>
            </a:endParaRPr>
          </a:p>
        </p:txBody>
      </p:sp>
    </p:spTree>
    <p:extLst>
      <p:ext uri="{BB962C8B-B14F-4D97-AF65-F5344CB8AC3E}">
        <p14:creationId xmlns:p14="http://schemas.microsoft.com/office/powerpoint/2010/main" val="1356057079"/>
      </p:ext>
    </p:extLst>
  </p:cSld>
  <p:clrMapOvr>
    <a:masterClrMapping/>
  </p:clrMapOvr>
  <p:transition spd="slow"/>
  <p:extLst>
    <p:ext uri="{6950BFC3-D8DA-4A85-94F7-54DA5524770B}">
      <p188:commentRel xmlns:p188="http://schemas.microsoft.com/office/powerpoint/2018/8/main" r:id="rId3"/>
    </p:ext>
  </p:extLs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E5AD5ECB-1874-4E6E-94E5-2370873A30ED}"/>
              </a:ext>
            </a:extLst>
          </p:cNvPr>
          <p:cNvSpPr/>
          <p:nvPr/>
        </p:nvSpPr>
        <p:spPr>
          <a:xfrm>
            <a:off x="548640" y="6289706"/>
            <a:ext cx="6357257" cy="246221"/>
          </a:xfrm>
          <a:prstGeom prst="rect">
            <a:avLst/>
          </a:prstGeom>
        </p:spPr>
        <p:txBody>
          <a:bodyPr wrap="square">
            <a:spAutoFit/>
          </a:bodyPr>
          <a:lstStyle/>
          <a:p>
            <a:r>
              <a:rPr lang="en-GB" sz="1000">
                <a:latin typeface="Yu Gothic UI Semibold" panose="020B0700000000000000" pitchFamily="34" charset="-128"/>
                <a:ea typeface="Yu Gothic UI Semibold" panose="020B0700000000000000" pitchFamily="34" charset="-128"/>
              </a:rPr>
              <a:t>		</a:t>
            </a:r>
          </a:p>
        </p:txBody>
      </p:sp>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sp>
        <p:nvSpPr>
          <p:cNvPr id="6" name="TextBox 5">
            <a:extLst>
              <a:ext uri="{FF2B5EF4-FFF2-40B4-BE49-F238E27FC236}">
                <a16:creationId xmlns:a16="http://schemas.microsoft.com/office/drawing/2014/main" id="{0222AA40-5A34-3CCF-C358-17514E7DB683}"/>
              </a:ext>
            </a:extLst>
          </p:cNvPr>
          <p:cNvSpPr txBox="1"/>
          <p:nvPr/>
        </p:nvSpPr>
        <p:spPr>
          <a:xfrm>
            <a:off x="1171274" y="1423576"/>
            <a:ext cx="3451326" cy="1569660"/>
          </a:xfrm>
          <a:prstGeom prst="rect">
            <a:avLst/>
          </a:prstGeom>
          <a:noFill/>
        </p:spPr>
        <p:txBody>
          <a:bodyPr wrap="square" lIns="91440" tIns="45720" rIns="91440" bIns="45720" anchor="t">
            <a:spAutoFit/>
          </a:bodyPr>
          <a:lstStyle/>
          <a:p>
            <a:pPr algn="ctr"/>
            <a:r>
              <a:rPr lang="en-GB" sz="1600" i="1">
                <a:ea typeface="Arial" panose="020B0604020202020204" pitchFamily="34" charset="0"/>
                <a:cs typeface="Arial"/>
              </a:rPr>
              <a:t>In Rights, Respect and Recovery we mean family to include – </a:t>
            </a:r>
            <a:r>
              <a:rPr lang="en-GB" sz="1600" b="1" i="1">
                <a:ea typeface="Arial" panose="020B0604020202020204" pitchFamily="34" charset="0"/>
                <a:cs typeface="Arial"/>
              </a:rPr>
              <a:t>anyone that is affected by a loved one’s alcohol and drug use (they don’t have to be related) </a:t>
            </a:r>
            <a:r>
              <a:rPr lang="en-GB" sz="1600" i="1">
                <a:ea typeface="Arial" panose="020B0604020202020204" pitchFamily="34" charset="0"/>
                <a:cs typeface="Arial"/>
              </a:rPr>
              <a:t>(Families Affected by Drug and Alcohol Use in Scotland)</a:t>
            </a:r>
            <a:endParaRPr lang="en-GB" sz="1600" i="1">
              <a:latin typeface="Calibri"/>
              <a:cs typeface="Arial"/>
            </a:endParaRPr>
          </a:p>
        </p:txBody>
      </p:sp>
      <p:sp>
        <p:nvSpPr>
          <p:cNvPr id="5" name="TextBox 4">
            <a:extLst>
              <a:ext uri="{FF2B5EF4-FFF2-40B4-BE49-F238E27FC236}">
                <a16:creationId xmlns:a16="http://schemas.microsoft.com/office/drawing/2014/main" id="{A4760BA1-0C44-E670-DF00-48297A2CBBCC}"/>
              </a:ext>
            </a:extLst>
          </p:cNvPr>
          <p:cNvSpPr txBox="1"/>
          <p:nvPr/>
        </p:nvSpPr>
        <p:spPr>
          <a:xfrm>
            <a:off x="404589" y="506074"/>
            <a:ext cx="8805555"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800" b="1">
              <a:solidFill>
                <a:srgbClr val="0070C0"/>
              </a:solidFill>
              <a:cs typeface="Calibri"/>
            </a:endParaRPr>
          </a:p>
        </p:txBody>
      </p:sp>
      <p:sp>
        <p:nvSpPr>
          <p:cNvPr id="9" name="Speech Bubble: Rectangle with Corners Rounded 8">
            <a:extLst>
              <a:ext uri="{FF2B5EF4-FFF2-40B4-BE49-F238E27FC236}">
                <a16:creationId xmlns:a16="http://schemas.microsoft.com/office/drawing/2014/main" id="{971E24CA-4B2F-A244-7ADB-F533CCE00828}"/>
              </a:ext>
            </a:extLst>
          </p:cNvPr>
          <p:cNvSpPr/>
          <p:nvPr/>
        </p:nvSpPr>
        <p:spPr>
          <a:xfrm>
            <a:off x="835535" y="1284670"/>
            <a:ext cx="4487314" cy="1848122"/>
          </a:xfrm>
          <a:prstGeom prst="wedgeRoundRectCallout">
            <a:avLst>
              <a:gd name="adj1" fmla="val -18928"/>
              <a:gd name="adj2" fmla="val 504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21" descr="Text&#10;&#10;Description automatically generated">
            <a:extLst>
              <a:ext uri="{FF2B5EF4-FFF2-40B4-BE49-F238E27FC236}">
                <a16:creationId xmlns:a16="http://schemas.microsoft.com/office/drawing/2014/main" id="{AD0A078A-8227-F6BC-9274-5EAFD445A4B7}"/>
              </a:ext>
            </a:extLst>
          </p:cNvPr>
          <p:cNvPicPr>
            <a:picLocks noChangeAspect="1"/>
          </p:cNvPicPr>
          <p:nvPr/>
        </p:nvPicPr>
        <p:blipFill>
          <a:blip r:embed="rId4"/>
          <a:stretch>
            <a:fillRect/>
          </a:stretch>
        </p:blipFill>
        <p:spPr>
          <a:xfrm>
            <a:off x="9453682" y="-5517"/>
            <a:ext cx="2743200" cy="1254034"/>
          </a:xfrm>
          <a:prstGeom prst="rect">
            <a:avLst/>
          </a:prstGeom>
        </p:spPr>
      </p:pic>
      <p:grpSp>
        <p:nvGrpSpPr>
          <p:cNvPr id="2" name="Group 1">
            <a:extLst>
              <a:ext uri="{FF2B5EF4-FFF2-40B4-BE49-F238E27FC236}">
                <a16:creationId xmlns:a16="http://schemas.microsoft.com/office/drawing/2014/main" id="{31C4AE19-13CC-6435-D0EB-74E22168309A}"/>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F8231E70-C82F-070A-8322-095322FE4721}"/>
                </a:ext>
              </a:extLst>
            </p:cNvPr>
            <p:cNvPicPr>
              <a:picLocks noChangeAspect="1"/>
            </p:cNvPicPr>
            <p:nvPr/>
          </p:nvPicPr>
          <p:blipFill>
            <a:blip r:embed="rId5"/>
            <a:stretch>
              <a:fillRect/>
            </a:stretch>
          </p:blipFill>
          <p:spPr>
            <a:xfrm>
              <a:off x="114712" y="6530622"/>
              <a:ext cx="278578" cy="306683"/>
            </a:xfrm>
            <a:prstGeom prst="rect">
              <a:avLst/>
            </a:prstGeom>
          </p:spPr>
        </p:pic>
        <p:sp>
          <p:nvSpPr>
            <p:cNvPr id="8" name="Rectangle 7">
              <a:extLst>
                <a:ext uri="{FF2B5EF4-FFF2-40B4-BE49-F238E27FC236}">
                  <a16:creationId xmlns:a16="http://schemas.microsoft.com/office/drawing/2014/main" id="{AAA9D221-B96D-D635-D71D-794E83AC05C2}"/>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6" name="Rectangle 15"/>
          <p:cNvSpPr/>
          <p:nvPr/>
        </p:nvSpPr>
        <p:spPr>
          <a:xfrm>
            <a:off x="6189664" y="1363305"/>
            <a:ext cx="3968150" cy="1815882"/>
          </a:xfrm>
          <a:prstGeom prst="rect">
            <a:avLst/>
          </a:prstGeom>
        </p:spPr>
        <p:txBody>
          <a:bodyPr wrap="square">
            <a:spAutoFit/>
          </a:bodyPr>
          <a:lstStyle/>
          <a:p>
            <a:pPr algn="ctr"/>
            <a:r>
              <a:rPr lang="en-GB" sz="1600" b="1" i="1">
                <a:solidFill>
                  <a:srgbClr val="333333"/>
                </a:solidFill>
                <a:ea typeface="+mn-lt"/>
                <a:cs typeface="+mn-lt"/>
              </a:rPr>
              <a:t>The Whole Family Approach breaks down silos in existing social services</a:t>
            </a:r>
            <a:r>
              <a:rPr lang="en-GB" sz="1600" i="1">
                <a:solidFill>
                  <a:srgbClr val="333333"/>
                </a:solidFill>
                <a:ea typeface="+mn-lt"/>
                <a:cs typeface="+mn-lt"/>
              </a:rPr>
              <a:t>. It puts equal priority on the needs of adults and children and enables seamless collaboration among multiple organizations to support a family's plans. It is prevention rather than crisis-driven. </a:t>
            </a:r>
            <a:r>
              <a:rPr lang="en-GB" sz="1600">
                <a:solidFill>
                  <a:srgbClr val="333333"/>
                </a:solidFill>
                <a:ea typeface="+mn-lt"/>
                <a:cs typeface="+mn-lt"/>
              </a:rPr>
              <a:t>(Family Strengthening Network)</a:t>
            </a:r>
          </a:p>
        </p:txBody>
      </p:sp>
      <p:sp>
        <p:nvSpPr>
          <p:cNvPr id="17" name="Rectangle 16"/>
          <p:cNvSpPr/>
          <p:nvPr/>
        </p:nvSpPr>
        <p:spPr>
          <a:xfrm>
            <a:off x="5995954" y="3498659"/>
            <a:ext cx="4410480" cy="1815882"/>
          </a:xfrm>
          <a:prstGeom prst="rect">
            <a:avLst/>
          </a:prstGeom>
        </p:spPr>
        <p:txBody>
          <a:bodyPr wrap="square">
            <a:spAutoFit/>
          </a:bodyPr>
          <a:lstStyle/>
          <a:p>
            <a:pPr algn="ctr"/>
            <a:r>
              <a:rPr lang="en-GB" sz="1600" b="1" i="1">
                <a:solidFill>
                  <a:srgbClr val="333333"/>
                </a:solidFill>
                <a:ea typeface="+mn-lt"/>
                <a:cs typeface="+mn-lt"/>
              </a:rPr>
              <a:t>When whole families are treated, outcomes for each individual member improve while simultaneously the communication, coordination, and ability of adult members to support one another and the children increase</a:t>
            </a:r>
            <a:r>
              <a:rPr lang="en-GB" sz="1600" i="1">
                <a:solidFill>
                  <a:srgbClr val="333333"/>
                </a:solidFill>
                <a:ea typeface="+mn-lt"/>
                <a:cs typeface="+mn-lt"/>
              </a:rPr>
              <a:t>.” </a:t>
            </a:r>
            <a:r>
              <a:rPr lang="en-GB" sz="1600"/>
              <a:t>(Substance Abuse and Mental Health Services Administration 2007)</a:t>
            </a:r>
            <a:endParaRPr lang="en-GB" sz="1600" i="1">
              <a:solidFill>
                <a:srgbClr val="333333"/>
              </a:solidFill>
              <a:ea typeface="+mn-lt"/>
              <a:cs typeface="+mn-lt"/>
            </a:endParaRPr>
          </a:p>
        </p:txBody>
      </p:sp>
      <p:sp>
        <p:nvSpPr>
          <p:cNvPr id="19" name="Rectangle 18"/>
          <p:cNvSpPr/>
          <p:nvPr/>
        </p:nvSpPr>
        <p:spPr>
          <a:xfrm>
            <a:off x="1386433" y="3577776"/>
            <a:ext cx="3138121" cy="1569660"/>
          </a:xfrm>
          <a:prstGeom prst="rect">
            <a:avLst/>
          </a:prstGeom>
        </p:spPr>
        <p:txBody>
          <a:bodyPr wrap="square">
            <a:spAutoFit/>
          </a:bodyPr>
          <a:lstStyle/>
          <a:p>
            <a:pPr algn="ctr"/>
            <a:r>
              <a:rPr lang="en-GB" sz="1600" b="1"/>
              <a:t>It remains the case that when there is a focus on parental illness (mental and/or physical) and other difficulties, the voice and lived experience of the child can easily be overlooked</a:t>
            </a:r>
            <a:r>
              <a:rPr lang="en-GB" sz="1600"/>
              <a:t>. (English Guidance)</a:t>
            </a:r>
          </a:p>
        </p:txBody>
      </p:sp>
      <p:sp>
        <p:nvSpPr>
          <p:cNvPr id="20" name="Title 8">
            <a:extLst>
              <a:ext uri="{FF2B5EF4-FFF2-40B4-BE49-F238E27FC236}">
                <a16:creationId xmlns:a16="http://schemas.microsoft.com/office/drawing/2014/main" id="{3DCF64E1-53B2-FDCF-B7C5-F28BC4840362}"/>
              </a:ext>
            </a:extLst>
          </p:cNvPr>
          <p:cNvSpPr>
            <a:spLocks noGrp="1"/>
          </p:cNvSpPr>
          <p:nvPr>
            <p:ph type="title"/>
          </p:nvPr>
        </p:nvSpPr>
        <p:spPr>
          <a:xfrm>
            <a:off x="588491" y="189715"/>
            <a:ext cx="8889992" cy="928138"/>
          </a:xfrm>
        </p:spPr>
        <p:txBody>
          <a:bodyPr vert="horz" lIns="91440" tIns="45720" rIns="91440" bIns="45720" rtlCol="0" anchor="ctr">
            <a:noAutofit/>
          </a:bodyPr>
          <a:lstStyle/>
          <a:p>
            <a:r>
              <a:rPr lang="en-GB" b="1">
                <a:solidFill>
                  <a:srgbClr val="333333"/>
                </a:solidFill>
              </a:rPr>
              <a:t>A Whole Family Approach</a:t>
            </a:r>
            <a:endParaRPr lang="en-US"/>
          </a:p>
          <a:p>
            <a:endParaRPr lang="en-GB" sz="3600" b="1">
              <a:solidFill>
                <a:srgbClr val="0070C0"/>
              </a:solidFill>
              <a:latin typeface="Calibri"/>
              <a:cs typeface="Calibri"/>
            </a:endParaRPr>
          </a:p>
        </p:txBody>
      </p:sp>
      <p:sp>
        <p:nvSpPr>
          <p:cNvPr id="21" name="Speech Bubble: Rectangle with Corners Rounded 8">
            <a:extLst>
              <a:ext uri="{FF2B5EF4-FFF2-40B4-BE49-F238E27FC236}">
                <a16:creationId xmlns:a16="http://schemas.microsoft.com/office/drawing/2014/main" id="{971E24CA-4B2F-A244-7ADB-F533CCE00828}"/>
              </a:ext>
            </a:extLst>
          </p:cNvPr>
          <p:cNvSpPr/>
          <p:nvPr/>
        </p:nvSpPr>
        <p:spPr>
          <a:xfrm>
            <a:off x="6041436" y="1288527"/>
            <a:ext cx="4334107" cy="1848928"/>
          </a:xfrm>
          <a:prstGeom prst="wedgeRoundRectCallout">
            <a:avLst>
              <a:gd name="adj1" fmla="val -18928"/>
              <a:gd name="adj2" fmla="val 504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peech Bubble: Rectangle with Corners Rounded 8">
            <a:extLst>
              <a:ext uri="{FF2B5EF4-FFF2-40B4-BE49-F238E27FC236}">
                <a16:creationId xmlns:a16="http://schemas.microsoft.com/office/drawing/2014/main" id="{971E24CA-4B2F-A244-7ADB-F533CCE00828}"/>
              </a:ext>
            </a:extLst>
          </p:cNvPr>
          <p:cNvSpPr/>
          <p:nvPr/>
        </p:nvSpPr>
        <p:spPr>
          <a:xfrm>
            <a:off x="6045119" y="3420795"/>
            <a:ext cx="4314153" cy="1977238"/>
          </a:xfrm>
          <a:prstGeom prst="wedgeRoundRectCallout">
            <a:avLst>
              <a:gd name="adj1" fmla="val -18928"/>
              <a:gd name="adj2" fmla="val 504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Speech Bubble: Rectangle with Corners Rounded 8">
            <a:extLst>
              <a:ext uri="{FF2B5EF4-FFF2-40B4-BE49-F238E27FC236}">
                <a16:creationId xmlns:a16="http://schemas.microsoft.com/office/drawing/2014/main" id="{971E24CA-4B2F-A244-7ADB-F533CCE00828}"/>
              </a:ext>
            </a:extLst>
          </p:cNvPr>
          <p:cNvSpPr/>
          <p:nvPr/>
        </p:nvSpPr>
        <p:spPr>
          <a:xfrm>
            <a:off x="832028" y="3428369"/>
            <a:ext cx="4488365" cy="1978324"/>
          </a:xfrm>
          <a:prstGeom prst="wedgeRoundRectCallout">
            <a:avLst>
              <a:gd name="adj1" fmla="val -18928"/>
              <a:gd name="adj2" fmla="val 50478"/>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6857334"/>
      </p:ext>
    </p:extLst>
  </p:cSld>
  <p:clrMapOvr>
    <a:masterClrMapping/>
  </p:clrMapOvr>
  <p:transition spd="slow"/>
  <p:extLst>
    <p:ext uri="{6950BFC3-D8DA-4A85-94F7-54DA5524770B}">
      <p188:commentRel xmlns:p188="http://schemas.microsoft.com/office/powerpoint/2018/8/main" r:id="rId3"/>
    </p:ext>
  </p:extLst>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2458528" y="1406106"/>
            <a:ext cx="6952891" cy="3355675"/>
          </a:xfrm>
        </p:spPr>
        <p:txBody>
          <a:bodyPr>
            <a:normAutofit/>
          </a:bodyPr>
          <a:lstStyle/>
          <a:p>
            <a:pPr algn="ctr"/>
            <a:r>
              <a:rPr lang="en-GB" sz="3600" b="1">
                <a:solidFill>
                  <a:schemeClr val="accent1">
                    <a:lumMod val="75000"/>
                  </a:schemeClr>
                </a:solidFill>
                <a:latin typeface="+mn-lt"/>
              </a:rPr>
              <a:t>Data suggests a culture of working that is not compatible with a "whole family approach"</a:t>
            </a:r>
          </a:p>
        </p:txBody>
      </p:sp>
      <p:grpSp>
        <p:nvGrpSpPr>
          <p:cNvPr id="4" name="Group 3">
            <a:extLst>
              <a:ext uri="{FF2B5EF4-FFF2-40B4-BE49-F238E27FC236}">
                <a16:creationId xmlns:a16="http://schemas.microsoft.com/office/drawing/2014/main" id="{81E94852-C510-03F9-C428-9FFFBEAF0269}"/>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F8A7707B-0BB7-128F-248B-D6AADE8F47BC}"/>
                </a:ext>
              </a:extLst>
            </p:cNvPr>
            <p:cNvPicPr>
              <a:picLocks noChangeAspect="1"/>
            </p:cNvPicPr>
            <p:nvPr/>
          </p:nvPicPr>
          <p:blipFill>
            <a:blip r:embed="rId4"/>
            <a:stretch>
              <a:fillRect/>
            </a:stretch>
          </p:blipFill>
          <p:spPr>
            <a:xfrm>
              <a:off x="114712" y="6530622"/>
              <a:ext cx="278578" cy="306683"/>
            </a:xfrm>
            <a:prstGeom prst="rect">
              <a:avLst/>
            </a:prstGeom>
          </p:spPr>
        </p:pic>
        <p:sp>
          <p:nvSpPr>
            <p:cNvPr id="8" name="Rectangle 7">
              <a:extLst>
                <a:ext uri="{FF2B5EF4-FFF2-40B4-BE49-F238E27FC236}">
                  <a16:creationId xmlns:a16="http://schemas.microsoft.com/office/drawing/2014/main" id="{FC20DD55-EF33-BEB2-4346-4ED3FCD1638C}"/>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1780563685"/>
      </p:ext>
    </p:extLst>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12266" y="0"/>
            <a:ext cx="2743200" cy="1254034"/>
          </a:xfrm>
          <a:prstGeom prst="rect">
            <a:avLst/>
          </a:prstGeom>
        </p:spPr>
      </p:pic>
      <p:sp>
        <p:nvSpPr>
          <p:cNvPr id="6" name="TextBox 5">
            <a:extLst>
              <a:ext uri="{FF2B5EF4-FFF2-40B4-BE49-F238E27FC236}">
                <a16:creationId xmlns:a16="http://schemas.microsoft.com/office/drawing/2014/main" id="{A8C1AB8A-6C74-CB4E-3C7D-A4807B3B41DE}"/>
              </a:ext>
            </a:extLst>
          </p:cNvPr>
          <p:cNvSpPr txBox="1"/>
          <p:nvPr/>
        </p:nvSpPr>
        <p:spPr>
          <a:xfrm>
            <a:off x="8064290" y="3615773"/>
            <a:ext cx="3882384" cy="461665"/>
          </a:xfrm>
          <a:prstGeom prst="rect">
            <a:avLst/>
          </a:prstGeom>
          <a:noFill/>
        </p:spPr>
        <p:txBody>
          <a:bodyPr wrap="square" lIns="91440" tIns="45720" rIns="91440" bIns="45720" rtlCol="0" anchor="t">
            <a:spAutoFit/>
          </a:bodyPr>
          <a:lstStyle/>
          <a:p>
            <a:endParaRPr lang="en-GB" sz="2400" b="1">
              <a:solidFill>
                <a:srgbClr val="000000"/>
              </a:solidFill>
              <a:cs typeface="Calibri"/>
            </a:endParaRPr>
          </a:p>
        </p:txBody>
      </p:sp>
      <p:grpSp>
        <p:nvGrpSpPr>
          <p:cNvPr id="2" name="Group 3">
            <a:extLst>
              <a:ext uri="{FF2B5EF4-FFF2-40B4-BE49-F238E27FC236}">
                <a16:creationId xmlns:a16="http://schemas.microsoft.com/office/drawing/2014/main" id="{81E94852-C510-03F9-C428-9FFFBEAF0269}"/>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F8A7707B-0BB7-128F-248B-D6AADE8F47BC}"/>
                </a:ext>
              </a:extLst>
            </p:cNvPr>
            <p:cNvPicPr>
              <a:picLocks noChangeAspect="1"/>
            </p:cNvPicPr>
            <p:nvPr/>
          </p:nvPicPr>
          <p:blipFill>
            <a:blip r:embed="rId4"/>
            <a:stretch>
              <a:fillRect/>
            </a:stretch>
          </p:blipFill>
          <p:spPr>
            <a:xfrm>
              <a:off x="114712" y="6530622"/>
              <a:ext cx="278578" cy="306683"/>
            </a:xfrm>
            <a:prstGeom prst="rect">
              <a:avLst/>
            </a:prstGeom>
          </p:spPr>
        </p:pic>
        <p:sp>
          <p:nvSpPr>
            <p:cNvPr id="8" name="Rectangle 7">
              <a:extLst>
                <a:ext uri="{FF2B5EF4-FFF2-40B4-BE49-F238E27FC236}">
                  <a16:creationId xmlns:a16="http://schemas.microsoft.com/office/drawing/2014/main" id="{FC20DD55-EF33-BEB2-4346-4ED3FCD1638C}"/>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2" name="Content Placeholder 11">
            <a:extLst>
              <a:ext uri="{FF2B5EF4-FFF2-40B4-BE49-F238E27FC236}">
                <a16:creationId xmlns:a16="http://schemas.microsoft.com/office/drawing/2014/main" id="{7056A569-9C57-B63D-25D8-9FB7F1823759}"/>
              </a:ext>
            </a:extLst>
          </p:cNvPr>
          <p:cNvSpPr txBox="1">
            <a:spLocks/>
          </p:cNvSpPr>
          <p:nvPr/>
        </p:nvSpPr>
        <p:spPr>
          <a:xfrm>
            <a:off x="343815" y="163861"/>
            <a:ext cx="8213442" cy="961939"/>
          </a:xfrm>
          <a:prstGeom prst="rect">
            <a:avLst/>
          </a:prstGeom>
          <a:solidFill>
            <a:schemeClr val="bg1"/>
          </a:solidFill>
        </p:spPr>
        <p:txBody>
          <a:bodyPr vert="horz" lIns="91440" tIns="45720" rIns="91440" bIns="45720" rtlCol="0" anchor="t">
            <a:normAutofit/>
          </a:bodyPr>
          <a:lstStyle/>
          <a:p>
            <a:pPr>
              <a:defRPr/>
            </a:pPr>
            <a:r>
              <a:rPr lang="en-GB" sz="2800" b="1">
                <a:cs typeface="Calibri"/>
              </a:rPr>
              <a:t>Bio-medical model – Harm reduction and recovery</a:t>
            </a:r>
          </a:p>
          <a:p>
            <a:pPr>
              <a:defRPr/>
            </a:pPr>
            <a:endParaRPr lang="en-GB" sz="2400" b="1">
              <a:cs typeface="Calibri"/>
            </a:endParaRPr>
          </a:p>
          <a:p>
            <a:pPr>
              <a:defRPr/>
            </a:pPr>
            <a:endParaRPr lang="en-GB" sz="2400">
              <a:cs typeface="Calibri"/>
            </a:endParaRPr>
          </a:p>
        </p:txBody>
      </p:sp>
      <p:sp>
        <p:nvSpPr>
          <p:cNvPr id="13" name="Speech Bubble: Rectangle with Corners Rounded 8">
            <a:extLst>
              <a:ext uri="{FF2B5EF4-FFF2-40B4-BE49-F238E27FC236}">
                <a16:creationId xmlns:a16="http://schemas.microsoft.com/office/drawing/2014/main" id="{971E24CA-4B2F-A244-7ADB-F533CCE00828}"/>
              </a:ext>
            </a:extLst>
          </p:cNvPr>
          <p:cNvSpPr/>
          <p:nvPr/>
        </p:nvSpPr>
        <p:spPr>
          <a:xfrm>
            <a:off x="406365" y="1395076"/>
            <a:ext cx="5432851" cy="447576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6698586" y="1476672"/>
            <a:ext cx="5034341" cy="4401205"/>
          </a:xfrm>
          <a:prstGeom prst="rect">
            <a:avLst/>
          </a:prstGeom>
        </p:spPr>
        <p:txBody>
          <a:bodyPr wrap="square" lIns="91440" tIns="45720" rIns="91440" bIns="45720" anchor="t">
            <a:spAutoFit/>
          </a:bodyPr>
          <a:lstStyle/>
          <a:p>
            <a:pPr algn="ctr"/>
            <a:r>
              <a:rPr lang="en-GB" sz="2000" i="1"/>
              <a:t>"A lot of people come into harm reduction ... and they really just want a hand with housing, they want to have money to put onto their card, their phone or put food on the table, </a:t>
            </a:r>
            <a:r>
              <a:rPr lang="en-GB" sz="2000" b="1" i="1"/>
              <a:t>it’s not always necessarily about putting somebody onto a prescription, and there’s a huge emphasis being placed on MAT standards, but to the exclusion of people’s right to a roof over their head, people’s right not to live in poverty</a:t>
            </a:r>
            <a:r>
              <a:rPr lang="en-GB" sz="2000" i="1"/>
              <a:t> … while </a:t>
            </a:r>
            <a:r>
              <a:rPr lang="en-GB" sz="2000" b="1" i="1"/>
              <a:t>you’re prioritising something like drug related deaths … </a:t>
            </a:r>
            <a:r>
              <a:rPr lang="en-GB" sz="2000" i="1"/>
              <a:t>this is always going to feel slightly like an afterthought."</a:t>
            </a:r>
            <a:endParaRPr lang="en-US" sz="2000">
              <a:cs typeface="Calibri"/>
            </a:endParaRPr>
          </a:p>
          <a:p>
            <a:pPr algn="ctr"/>
            <a:r>
              <a:rPr lang="en-GB" sz="2000" i="1"/>
              <a:t>(</a:t>
            </a:r>
            <a:r>
              <a:rPr lang="en-GB" sz="2000"/>
              <a:t>Scottish NHS Addiction Manager)</a:t>
            </a:r>
            <a:endParaRPr lang="en-GB" sz="2000">
              <a:cs typeface="Calibri"/>
            </a:endParaRPr>
          </a:p>
        </p:txBody>
      </p:sp>
      <p:sp>
        <p:nvSpPr>
          <p:cNvPr id="16" name="Rectangle 15"/>
          <p:cNvSpPr/>
          <p:nvPr/>
        </p:nvSpPr>
        <p:spPr>
          <a:xfrm>
            <a:off x="657954" y="1898575"/>
            <a:ext cx="4784507" cy="3477875"/>
          </a:xfrm>
          <a:prstGeom prst="rect">
            <a:avLst/>
          </a:prstGeom>
        </p:spPr>
        <p:txBody>
          <a:bodyPr wrap="square" lIns="91440" tIns="45720" rIns="91440" bIns="45720" anchor="t">
            <a:spAutoFit/>
          </a:bodyPr>
          <a:lstStyle/>
          <a:p>
            <a:pPr algn="ctr"/>
            <a:r>
              <a:rPr lang="en-GB" sz="2000" i="1"/>
              <a:t>"The publication of the whole family approach framework has given a renewed focus ...</a:t>
            </a:r>
            <a:r>
              <a:rPr lang="en-GB" sz="2000" b="1" i="1"/>
              <a:t> but actually … I feel it’s kind of slipped off the agenda a bit for adult services … the focus is very much around … the treatment of the adults, and not necessarily thinking about the wider family</a:t>
            </a:r>
            <a:r>
              <a:rPr lang="en-GB" sz="2000" i="1"/>
              <a:t>, and the implications for the wider family … it’s </a:t>
            </a:r>
            <a:r>
              <a:rPr lang="en-GB" sz="2000" i="1" err="1"/>
              <a:t>kinda</a:t>
            </a:r>
            <a:r>
              <a:rPr lang="en-GB" sz="2000" i="1"/>
              <a:t> fallen off the agenda, but not just substance misuse, but also in social work.’"</a:t>
            </a:r>
            <a:endParaRPr lang="en-US" sz="2000">
              <a:cs typeface="Calibri"/>
            </a:endParaRPr>
          </a:p>
          <a:p>
            <a:pPr algn="ctr"/>
            <a:r>
              <a:rPr lang="en-GB" sz="2000"/>
              <a:t>(Commissioner, Scotland)</a:t>
            </a:r>
            <a:endParaRPr lang="en-GB" sz="2000">
              <a:cs typeface="Calibri"/>
            </a:endParaRPr>
          </a:p>
        </p:txBody>
      </p:sp>
      <p:sp>
        <p:nvSpPr>
          <p:cNvPr id="10" name="Speech Bubble: Rectangle with Corners Rounded 8">
            <a:extLst>
              <a:ext uri="{FF2B5EF4-FFF2-40B4-BE49-F238E27FC236}">
                <a16:creationId xmlns:a16="http://schemas.microsoft.com/office/drawing/2014/main" id="{486DC425-BA87-E6AE-BEEA-BC63130E818C}"/>
              </a:ext>
            </a:extLst>
          </p:cNvPr>
          <p:cNvSpPr/>
          <p:nvPr/>
        </p:nvSpPr>
        <p:spPr>
          <a:xfrm>
            <a:off x="6693489" y="1398083"/>
            <a:ext cx="5181708" cy="4472693"/>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15488202"/>
      </p:ext>
    </p:extLst>
  </p:cSld>
  <p:clrMapOvr>
    <a:masterClrMapping/>
  </p:clrMapOvr>
  <p:transition spd="slow"/>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6" name="TextBox 5">
            <a:extLst>
              <a:ext uri="{FF2B5EF4-FFF2-40B4-BE49-F238E27FC236}">
                <a16:creationId xmlns:a16="http://schemas.microsoft.com/office/drawing/2014/main" id="{A8C1AB8A-6C74-CB4E-3C7D-A4807B3B41DE}"/>
              </a:ext>
            </a:extLst>
          </p:cNvPr>
          <p:cNvSpPr txBox="1"/>
          <p:nvPr/>
        </p:nvSpPr>
        <p:spPr>
          <a:xfrm>
            <a:off x="8064290" y="3615773"/>
            <a:ext cx="3882384" cy="461665"/>
          </a:xfrm>
          <a:prstGeom prst="rect">
            <a:avLst/>
          </a:prstGeom>
          <a:noFill/>
        </p:spPr>
        <p:txBody>
          <a:bodyPr wrap="square" lIns="91440" tIns="45720" rIns="91440" bIns="45720" rtlCol="0" anchor="t">
            <a:spAutoFit/>
          </a:bodyPr>
          <a:lstStyle/>
          <a:p>
            <a:endParaRPr lang="en-GB" sz="2400" b="1">
              <a:solidFill>
                <a:srgbClr val="000000"/>
              </a:solidFill>
              <a:cs typeface="Calibri"/>
            </a:endParaRPr>
          </a:p>
        </p:txBody>
      </p:sp>
      <p:grpSp>
        <p:nvGrpSpPr>
          <p:cNvPr id="2" name="Group 3">
            <a:extLst>
              <a:ext uri="{FF2B5EF4-FFF2-40B4-BE49-F238E27FC236}">
                <a16:creationId xmlns:a16="http://schemas.microsoft.com/office/drawing/2014/main" id="{81E94852-C510-03F9-C428-9FFFBEAF0269}"/>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F8A7707B-0BB7-128F-248B-D6AADE8F47BC}"/>
                </a:ext>
              </a:extLst>
            </p:cNvPr>
            <p:cNvPicPr>
              <a:picLocks noChangeAspect="1"/>
            </p:cNvPicPr>
            <p:nvPr/>
          </p:nvPicPr>
          <p:blipFill>
            <a:blip r:embed="rId4"/>
            <a:stretch>
              <a:fillRect/>
            </a:stretch>
          </p:blipFill>
          <p:spPr>
            <a:xfrm>
              <a:off x="114712" y="6530622"/>
              <a:ext cx="278578" cy="306683"/>
            </a:xfrm>
            <a:prstGeom prst="rect">
              <a:avLst/>
            </a:prstGeom>
          </p:spPr>
        </p:pic>
        <p:sp>
          <p:nvSpPr>
            <p:cNvPr id="8" name="Rectangle 7">
              <a:extLst>
                <a:ext uri="{FF2B5EF4-FFF2-40B4-BE49-F238E27FC236}">
                  <a16:creationId xmlns:a16="http://schemas.microsoft.com/office/drawing/2014/main" id="{FC20DD55-EF33-BEB2-4346-4ED3FCD1638C}"/>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2" name="Content Placeholder 11">
            <a:extLst>
              <a:ext uri="{FF2B5EF4-FFF2-40B4-BE49-F238E27FC236}">
                <a16:creationId xmlns:a16="http://schemas.microsoft.com/office/drawing/2014/main" id="{7056A569-9C57-B63D-25D8-9FB7F1823759}"/>
              </a:ext>
            </a:extLst>
          </p:cNvPr>
          <p:cNvSpPr txBox="1">
            <a:spLocks/>
          </p:cNvSpPr>
          <p:nvPr/>
        </p:nvSpPr>
        <p:spPr>
          <a:xfrm>
            <a:off x="266956" y="322732"/>
            <a:ext cx="3220076" cy="5394539"/>
          </a:xfrm>
          <a:prstGeom prst="rect">
            <a:avLst/>
          </a:prstGeom>
          <a:solidFill>
            <a:schemeClr val="bg1"/>
          </a:solidFill>
        </p:spPr>
        <p:txBody>
          <a:bodyPr vert="horz" lIns="91440" tIns="45720" rIns="91440" bIns="45720" rtlCol="0" anchor="t">
            <a:normAutofit/>
          </a:bodyPr>
          <a:lstStyle/>
          <a:p>
            <a:pPr>
              <a:defRPr/>
            </a:pPr>
            <a:r>
              <a:rPr lang="en-GB" sz="2400"/>
              <a:t>Assumption: drug use </a:t>
            </a:r>
            <a:r>
              <a:rPr lang="en-GB" sz="2400" b="1"/>
              <a:t>incompatible </a:t>
            </a:r>
            <a:r>
              <a:rPr lang="en-GB" sz="2400"/>
              <a:t>with being a ‘</a:t>
            </a:r>
            <a:r>
              <a:rPr lang="en-GB" sz="2400" b="1"/>
              <a:t>good enough</a:t>
            </a:r>
            <a:r>
              <a:rPr lang="en-GB" sz="2400"/>
              <a:t>’ parent.</a:t>
            </a:r>
          </a:p>
          <a:p>
            <a:pPr>
              <a:defRPr/>
            </a:pPr>
            <a:endParaRPr lang="en-GB" sz="2400">
              <a:cs typeface="Calibri"/>
            </a:endParaRPr>
          </a:p>
          <a:p>
            <a:pPr>
              <a:defRPr/>
            </a:pPr>
            <a:endParaRPr lang="en-GB" sz="2400">
              <a:cs typeface="Calibri"/>
            </a:endParaRPr>
          </a:p>
          <a:p>
            <a:pPr>
              <a:defRPr/>
            </a:pPr>
            <a:endParaRPr lang="en-GB" sz="2400">
              <a:cs typeface="Calibri"/>
            </a:endParaRPr>
          </a:p>
          <a:p>
            <a:pPr>
              <a:defRPr/>
            </a:pPr>
            <a:r>
              <a:rPr lang="en-GB" sz="2400">
                <a:cs typeface="Calibri"/>
              </a:rPr>
              <a:t>Focus on risk, harm and deficits in parenting</a:t>
            </a:r>
          </a:p>
          <a:p>
            <a:pPr>
              <a:defRPr/>
            </a:pPr>
            <a:endParaRPr lang="en-GB" sz="2400">
              <a:cs typeface="Calibri"/>
            </a:endParaRPr>
          </a:p>
          <a:p>
            <a:pPr>
              <a:defRPr/>
            </a:pPr>
            <a:endParaRPr lang="en-GB" sz="2400">
              <a:cs typeface="Calibri"/>
            </a:endParaRPr>
          </a:p>
          <a:p>
            <a:pPr>
              <a:defRPr/>
            </a:pPr>
            <a:endParaRPr lang="en-GB" sz="2400">
              <a:cs typeface="Calibri"/>
            </a:endParaRPr>
          </a:p>
          <a:p>
            <a:pPr>
              <a:defRPr/>
            </a:pPr>
            <a:r>
              <a:rPr lang="en-GB" sz="2400">
                <a:cs typeface="Calibri"/>
              </a:rPr>
              <a:t>Proving/disproving good enough parenting</a:t>
            </a:r>
          </a:p>
        </p:txBody>
      </p:sp>
      <p:sp>
        <p:nvSpPr>
          <p:cNvPr id="13" name="Speech Bubble: Rectangle with Corners Rounded 8">
            <a:extLst>
              <a:ext uri="{FF2B5EF4-FFF2-40B4-BE49-F238E27FC236}">
                <a16:creationId xmlns:a16="http://schemas.microsoft.com/office/drawing/2014/main" id="{971E24CA-4B2F-A244-7ADB-F533CCE00828}"/>
              </a:ext>
            </a:extLst>
          </p:cNvPr>
          <p:cNvSpPr/>
          <p:nvPr/>
        </p:nvSpPr>
        <p:spPr>
          <a:xfrm>
            <a:off x="3764103" y="1302587"/>
            <a:ext cx="8087754" cy="207590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05769" y="1454319"/>
            <a:ext cx="7706262" cy="1631216"/>
          </a:xfrm>
          <a:prstGeom prst="rect">
            <a:avLst/>
          </a:prstGeom>
        </p:spPr>
        <p:txBody>
          <a:bodyPr wrap="square" lIns="91440" tIns="45720" rIns="91440" bIns="45720" anchor="t">
            <a:spAutoFit/>
          </a:bodyPr>
          <a:lstStyle/>
          <a:p>
            <a:pPr algn="ctr" fontAlgn="base"/>
            <a:r>
              <a:rPr lang="en-GB" sz="2000" i="1"/>
              <a:t>"I’m not feeling comfortable about [the parents] having a newborn baby who might have NAS [neonatal abstinence syndrome]… it’s a huge task and it’s a huge ask… the baby needs 24-hour care, </a:t>
            </a:r>
            <a:r>
              <a:rPr lang="en-GB" sz="2000" b="1" i="1"/>
              <a:t>[the parents] can’t take two hours off to allow them to go and smoke some heroin</a:t>
            </a:r>
            <a:r>
              <a:rPr lang="en-GB" sz="2000" i="1"/>
              <a:t>."</a:t>
            </a:r>
            <a:r>
              <a:rPr lang="en-GB" sz="2000"/>
              <a:t>​</a:t>
            </a:r>
            <a:endParaRPr lang="en-US" sz="2000">
              <a:cs typeface="Calibri"/>
            </a:endParaRPr>
          </a:p>
          <a:p>
            <a:pPr algn="ctr" fontAlgn="base"/>
            <a:r>
              <a:rPr lang="en-GB" sz="2000"/>
              <a:t>(Social Work Parenting Support Worker, Scotland)​</a:t>
            </a:r>
            <a:endParaRPr lang="en-GB" sz="2000">
              <a:cs typeface="Calibri"/>
            </a:endParaRPr>
          </a:p>
        </p:txBody>
      </p:sp>
      <p:sp>
        <p:nvSpPr>
          <p:cNvPr id="15" name="Rectangle 14"/>
          <p:cNvSpPr/>
          <p:nvPr/>
        </p:nvSpPr>
        <p:spPr>
          <a:xfrm>
            <a:off x="4152182" y="4091169"/>
            <a:ext cx="7332451" cy="1323439"/>
          </a:xfrm>
          <a:prstGeom prst="rect">
            <a:avLst/>
          </a:prstGeom>
        </p:spPr>
        <p:txBody>
          <a:bodyPr wrap="square" lIns="91440" tIns="45720" rIns="91440" bIns="45720" anchor="t">
            <a:spAutoFit/>
          </a:bodyPr>
          <a:lstStyle/>
          <a:p>
            <a:pPr algn="ctr" fontAlgn="base"/>
            <a:r>
              <a:rPr lang="en-GB" sz="2000" i="1"/>
              <a:t>"You could have a family who’s misusing drugs </a:t>
            </a:r>
            <a:r>
              <a:rPr lang="en-GB" sz="2000" b="1" i="1"/>
              <a:t>but in actual fact are good parents</a:t>
            </a:r>
            <a:r>
              <a:rPr lang="en-GB" sz="2000" i="1"/>
              <a:t>, looking after their children, they’re well loved, they’re going to nursery."</a:t>
            </a:r>
            <a:r>
              <a:rPr lang="en-GB" sz="2000"/>
              <a:t>​</a:t>
            </a:r>
            <a:endParaRPr lang="en-US" sz="2000">
              <a:cs typeface="Calibri"/>
            </a:endParaRPr>
          </a:p>
          <a:p>
            <a:pPr algn="ctr" fontAlgn="base"/>
            <a:r>
              <a:rPr lang="en-GB" sz="2000"/>
              <a:t>(Health Visitor, Scotland)​</a:t>
            </a:r>
            <a:endParaRPr lang="en-GB" sz="2000">
              <a:cs typeface="Calibri"/>
            </a:endParaRPr>
          </a:p>
        </p:txBody>
      </p:sp>
      <p:sp>
        <p:nvSpPr>
          <p:cNvPr id="16" name="Speech Bubble: Rectangle with Corners Rounded 8">
            <a:extLst>
              <a:ext uri="{FF2B5EF4-FFF2-40B4-BE49-F238E27FC236}">
                <a16:creationId xmlns:a16="http://schemas.microsoft.com/office/drawing/2014/main" id="{971E24CA-4B2F-A244-7ADB-F533CCE00828}"/>
              </a:ext>
            </a:extLst>
          </p:cNvPr>
          <p:cNvSpPr/>
          <p:nvPr/>
        </p:nvSpPr>
        <p:spPr>
          <a:xfrm>
            <a:off x="3779507" y="3784427"/>
            <a:ext cx="8062820" cy="194145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Down 3">
            <a:extLst>
              <a:ext uri="{FF2B5EF4-FFF2-40B4-BE49-F238E27FC236}">
                <a16:creationId xmlns:a16="http://schemas.microsoft.com/office/drawing/2014/main" id="{52526259-0BD4-0ADB-5B3F-65EB42833C6D}"/>
              </a:ext>
            </a:extLst>
          </p:cNvPr>
          <p:cNvSpPr/>
          <p:nvPr/>
        </p:nvSpPr>
        <p:spPr>
          <a:xfrm>
            <a:off x="1639018" y="1940942"/>
            <a:ext cx="460075" cy="64698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Arrow: Down 4">
            <a:extLst>
              <a:ext uri="{FF2B5EF4-FFF2-40B4-BE49-F238E27FC236}">
                <a16:creationId xmlns:a16="http://schemas.microsoft.com/office/drawing/2014/main" id="{885C41D1-5EAA-CB89-59A0-40ED4CE22B46}"/>
              </a:ext>
            </a:extLst>
          </p:cNvPr>
          <p:cNvSpPr/>
          <p:nvPr/>
        </p:nvSpPr>
        <p:spPr>
          <a:xfrm>
            <a:off x="1639018" y="3853132"/>
            <a:ext cx="474452" cy="690112"/>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028410915"/>
      </p:ext>
    </p:extLst>
  </p:cSld>
  <p:clrMapOvr>
    <a:masterClrMapping/>
  </p:clrMapOvr>
  <p:transition spd="slow"/>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6" name="TextBox 5">
            <a:extLst>
              <a:ext uri="{FF2B5EF4-FFF2-40B4-BE49-F238E27FC236}">
                <a16:creationId xmlns:a16="http://schemas.microsoft.com/office/drawing/2014/main" id="{A8C1AB8A-6C74-CB4E-3C7D-A4807B3B41DE}"/>
              </a:ext>
            </a:extLst>
          </p:cNvPr>
          <p:cNvSpPr txBox="1"/>
          <p:nvPr/>
        </p:nvSpPr>
        <p:spPr>
          <a:xfrm>
            <a:off x="8064290" y="3615773"/>
            <a:ext cx="3882384" cy="461665"/>
          </a:xfrm>
          <a:prstGeom prst="rect">
            <a:avLst/>
          </a:prstGeom>
          <a:noFill/>
        </p:spPr>
        <p:txBody>
          <a:bodyPr wrap="square" lIns="91440" tIns="45720" rIns="91440" bIns="45720" rtlCol="0" anchor="t">
            <a:spAutoFit/>
          </a:bodyPr>
          <a:lstStyle/>
          <a:p>
            <a:endParaRPr lang="en-GB" sz="2400" b="1">
              <a:solidFill>
                <a:srgbClr val="000000"/>
              </a:solidFill>
              <a:cs typeface="Calibri"/>
            </a:endParaRPr>
          </a:p>
        </p:txBody>
      </p:sp>
      <p:grpSp>
        <p:nvGrpSpPr>
          <p:cNvPr id="2" name="Group 3">
            <a:extLst>
              <a:ext uri="{FF2B5EF4-FFF2-40B4-BE49-F238E27FC236}">
                <a16:creationId xmlns:a16="http://schemas.microsoft.com/office/drawing/2014/main" id="{81E94852-C510-03F9-C428-9FFFBEAF0269}"/>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F8A7707B-0BB7-128F-248B-D6AADE8F47BC}"/>
                </a:ext>
              </a:extLst>
            </p:cNvPr>
            <p:cNvPicPr>
              <a:picLocks noChangeAspect="1"/>
            </p:cNvPicPr>
            <p:nvPr/>
          </p:nvPicPr>
          <p:blipFill>
            <a:blip r:embed="rId4"/>
            <a:stretch>
              <a:fillRect/>
            </a:stretch>
          </p:blipFill>
          <p:spPr>
            <a:xfrm>
              <a:off x="114712" y="6530622"/>
              <a:ext cx="278578" cy="306683"/>
            </a:xfrm>
            <a:prstGeom prst="rect">
              <a:avLst/>
            </a:prstGeom>
          </p:spPr>
        </p:pic>
        <p:sp>
          <p:nvSpPr>
            <p:cNvPr id="8" name="Rectangle 7">
              <a:extLst>
                <a:ext uri="{FF2B5EF4-FFF2-40B4-BE49-F238E27FC236}">
                  <a16:creationId xmlns:a16="http://schemas.microsoft.com/office/drawing/2014/main" id="{FC20DD55-EF33-BEB2-4346-4ED3FCD1638C}"/>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2" name="Content Placeholder 11">
            <a:extLst>
              <a:ext uri="{FF2B5EF4-FFF2-40B4-BE49-F238E27FC236}">
                <a16:creationId xmlns:a16="http://schemas.microsoft.com/office/drawing/2014/main" id="{7056A569-9C57-B63D-25D8-9FB7F1823759}"/>
              </a:ext>
            </a:extLst>
          </p:cNvPr>
          <p:cNvSpPr txBox="1">
            <a:spLocks/>
          </p:cNvSpPr>
          <p:nvPr/>
        </p:nvSpPr>
        <p:spPr>
          <a:xfrm>
            <a:off x="277538" y="296173"/>
            <a:ext cx="9012953" cy="777058"/>
          </a:xfrm>
          <a:prstGeom prst="rect">
            <a:avLst/>
          </a:prstGeom>
          <a:solidFill>
            <a:schemeClr val="bg1"/>
          </a:solidFill>
        </p:spPr>
        <p:txBody>
          <a:bodyPr vert="horz" lIns="91440" tIns="45720" rIns="91440" bIns="45720" rtlCol="0" anchor="t">
            <a:normAutofit/>
          </a:bodyPr>
          <a:lstStyle/>
          <a:p>
            <a:pPr>
              <a:defRPr/>
            </a:pPr>
            <a:r>
              <a:rPr lang="en-GB" sz="2800" b="1">
                <a:cs typeface="Calibri"/>
              </a:rPr>
              <a:t>Siloed working - Individual solutions to individual problems</a:t>
            </a:r>
            <a:endParaRPr lang="en-GB" sz="2800">
              <a:cs typeface="Calibri"/>
            </a:endParaRPr>
          </a:p>
          <a:p>
            <a:pPr>
              <a:defRPr/>
            </a:pPr>
            <a:endParaRPr lang="en-GB" sz="2400">
              <a:cs typeface="Calibri"/>
            </a:endParaRPr>
          </a:p>
        </p:txBody>
      </p:sp>
      <p:sp>
        <p:nvSpPr>
          <p:cNvPr id="36866" name="Rectangle 2"/>
          <p:cNvSpPr>
            <a:spLocks noChangeArrowheads="1"/>
          </p:cNvSpPr>
          <p:nvPr/>
        </p:nvSpPr>
        <p:spPr bwMode="auto">
          <a:xfrm>
            <a:off x="6216953" y="1966134"/>
            <a:ext cx="5499903" cy="31700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a:r>
              <a:rPr lang="en-US" sz="2000" i="1"/>
              <a:t>"…the number of times you hear social workers say, “</a:t>
            </a:r>
            <a:r>
              <a:rPr lang="en-US" sz="2000" b="1" i="1"/>
              <a:t>Oh, I'm the children’s social worker,” … but what does that really mean – a whole family approach, when you've actually got workers who are siloed off into working either with the woman ... the father ... and the child</a:t>
            </a:r>
            <a:r>
              <a:rPr lang="en-US" sz="2000" i="1"/>
              <a:t>?  I mean ... there’s nobody ... holding the family ... in their arms really, and it sounds a bit emotional, but … it’s not embracing the whole family</a:t>
            </a:r>
            <a:r>
              <a:rPr kumimoji="0" lang="en-GB" sz="2000" b="0" i="1" u="none" strike="noStrike" cap="none" normalizeH="0" baseline="0">
                <a:ln>
                  <a:noFill/>
                </a:ln>
                <a:solidFill>
                  <a:srgbClr val="000000"/>
                </a:solidFill>
                <a:effectLst/>
                <a:latin typeface="Calibri"/>
                <a:ea typeface="Calibri" pitchFamily="34" charset="0"/>
                <a:cs typeface="Calibri"/>
              </a:rPr>
              <a:t>child?”</a:t>
            </a:r>
            <a:r>
              <a:rPr lang="en-GB" sz="2000">
                <a:solidFill>
                  <a:srgbClr val="000000"/>
                </a:solidFill>
                <a:latin typeface="Calibri"/>
                <a:ea typeface="Calibri" pitchFamily="34" charset="0"/>
                <a:cs typeface="Calibri"/>
              </a:rPr>
              <a:t> </a:t>
            </a:r>
            <a:endParaRPr lang="en-GB" sz="2000">
              <a:solidFill>
                <a:srgbClr val="000000"/>
              </a:solidFill>
              <a:latin typeface="Calibri"/>
              <a:ea typeface="Calibri" pitchFamily="34" charset="0"/>
              <a:cs typeface="Arial" pitchFamily="34" charset="0"/>
            </a:endParaRPr>
          </a:p>
          <a:p>
            <a:pPr algn="ctr"/>
            <a:r>
              <a:rPr lang="en-GB" sz="2000">
                <a:solidFill>
                  <a:srgbClr val="000000"/>
                </a:solidFill>
                <a:latin typeface="Calibri"/>
                <a:ea typeface="Calibri" pitchFamily="34" charset="0"/>
                <a:cs typeface="Calibri"/>
              </a:rPr>
              <a:t>(Scottish </a:t>
            </a:r>
            <a:r>
              <a:rPr kumimoji="0" lang="en-GB" sz="2000" b="0" i="0" u="none" strike="noStrike" cap="none" normalizeH="0" baseline="0">
                <a:ln>
                  <a:noFill/>
                </a:ln>
                <a:solidFill>
                  <a:srgbClr val="000000"/>
                </a:solidFill>
                <a:effectLst/>
                <a:latin typeface="Calibri"/>
                <a:ea typeface="Calibri" pitchFamily="34" charset="0"/>
                <a:cs typeface="Calibri"/>
              </a:rPr>
              <a:t>(</a:t>
            </a:r>
            <a:r>
              <a:rPr lang="en-GB" sz="2000">
                <a:solidFill>
                  <a:srgbClr val="000000"/>
                </a:solidFill>
                <a:latin typeface="Calibri"/>
                <a:ea typeface="Calibri" pitchFamily="34" charset="0"/>
                <a:cs typeface="Calibri"/>
              </a:rPr>
              <a:t>Commissioner</a:t>
            </a:r>
            <a:r>
              <a:rPr kumimoji="0" lang="en-GB" sz="2000" b="0" i="0" u="none" strike="noStrike" cap="none" normalizeH="0" baseline="0">
                <a:ln>
                  <a:noFill/>
                </a:ln>
                <a:solidFill>
                  <a:srgbClr val="000000"/>
                </a:solidFill>
                <a:effectLst/>
                <a:latin typeface="Calibri"/>
                <a:ea typeface="Calibri" pitchFamily="34" charset="0"/>
                <a:cs typeface="Calibri"/>
              </a:rPr>
              <a:t>/</a:t>
            </a:r>
            <a:r>
              <a:rPr lang="en-GB" sz="2000">
                <a:solidFill>
                  <a:srgbClr val="000000"/>
                </a:solidFill>
                <a:latin typeface="Calibri"/>
                <a:ea typeface="Calibri" pitchFamily="34" charset="0"/>
                <a:cs typeface="Calibri"/>
              </a:rPr>
              <a:t>Policymaker</a:t>
            </a:r>
            <a:r>
              <a:rPr kumimoji="0" lang="en-GB" sz="2000" b="0" i="0" u="none" strike="noStrike" cap="none" normalizeH="0" baseline="0">
                <a:ln>
                  <a:noFill/>
                </a:ln>
                <a:solidFill>
                  <a:srgbClr val="000000"/>
                </a:solidFill>
                <a:effectLst/>
                <a:latin typeface="Calibri"/>
                <a:ea typeface="Calibri" pitchFamily="34" charset="0"/>
                <a:cs typeface="Calibri"/>
              </a:rPr>
              <a:t>)</a:t>
            </a:r>
            <a:r>
              <a:rPr lang="en-GB" sz="2000">
                <a:solidFill>
                  <a:srgbClr val="000000"/>
                </a:solidFill>
                <a:latin typeface="Calibri"/>
                <a:ea typeface="Calibri" pitchFamily="34" charset="0"/>
                <a:cs typeface="Calibri"/>
              </a:rPr>
              <a:t>  </a:t>
            </a:r>
            <a:endParaRPr lang="en-GB" sz="2000" b="0" i="0" u="none" strike="noStrike" cap="none" normalizeH="0" baseline="0">
              <a:ln>
                <a:noFill/>
              </a:ln>
              <a:effectLst/>
              <a:latin typeface="Calibri"/>
              <a:cs typeface="Arial" pitchFamily="34" charset="0"/>
            </a:endParaRPr>
          </a:p>
        </p:txBody>
      </p:sp>
      <p:sp>
        <p:nvSpPr>
          <p:cNvPr id="15" name="Rectangle 14"/>
          <p:cNvSpPr/>
          <p:nvPr/>
        </p:nvSpPr>
        <p:spPr>
          <a:xfrm>
            <a:off x="437720" y="1721890"/>
            <a:ext cx="5138467" cy="3477875"/>
          </a:xfrm>
          <a:prstGeom prst="rect">
            <a:avLst/>
          </a:prstGeom>
        </p:spPr>
        <p:txBody>
          <a:bodyPr wrap="square" lIns="91440" tIns="45720" rIns="91440" bIns="45720" anchor="t">
            <a:spAutoFit/>
          </a:bodyPr>
          <a:lstStyle/>
          <a:p>
            <a:pPr algn="ctr"/>
            <a:r>
              <a:rPr lang="en-US" sz="2000" i="1"/>
              <a:t>"...that’s a key component that has often fallen down. </a:t>
            </a:r>
            <a:r>
              <a:rPr lang="en-US" sz="2000" b="1" i="1"/>
              <a:t>So we can give this really intensive care and treatment and follow up to mums but … the dads were getting traditional care ... maybe a prescription and maybe once a month a review or something like that </a:t>
            </a:r>
            <a:r>
              <a:rPr lang="en-US" sz="2000" i="1"/>
              <a:t>… it would be really excellent to try and have them get intensive support as well to really pick up the family dynamic and improve things for the whole family." </a:t>
            </a:r>
            <a:endParaRPr lang="en-US" sz="2000">
              <a:cs typeface="Calibri"/>
            </a:endParaRPr>
          </a:p>
          <a:p>
            <a:pPr algn="ctr"/>
            <a:r>
              <a:rPr lang="en-GB" sz="2000">
                <a:cs typeface="Calibri"/>
              </a:rPr>
              <a:t>(Scottish Consultant Psychiatrist)  </a:t>
            </a:r>
            <a:endParaRPr lang="en-US" sz="2000">
              <a:cs typeface="Calibri"/>
            </a:endParaRPr>
          </a:p>
        </p:txBody>
      </p:sp>
      <p:sp>
        <p:nvSpPr>
          <p:cNvPr id="16" name="Speech Bubble: Rectangle with Corners Rounded 8">
            <a:extLst>
              <a:ext uri="{FF2B5EF4-FFF2-40B4-BE49-F238E27FC236}">
                <a16:creationId xmlns:a16="http://schemas.microsoft.com/office/drawing/2014/main" id="{971E24CA-4B2F-A244-7ADB-F533CCE00828}"/>
              </a:ext>
            </a:extLst>
          </p:cNvPr>
          <p:cNvSpPr/>
          <p:nvPr/>
        </p:nvSpPr>
        <p:spPr>
          <a:xfrm>
            <a:off x="6098589" y="1560543"/>
            <a:ext cx="5731059" cy="3959005"/>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8">
            <a:extLst>
              <a:ext uri="{FF2B5EF4-FFF2-40B4-BE49-F238E27FC236}">
                <a16:creationId xmlns:a16="http://schemas.microsoft.com/office/drawing/2014/main" id="{971E24CA-4B2F-A244-7ADB-F533CCE00828}"/>
              </a:ext>
            </a:extLst>
          </p:cNvPr>
          <p:cNvSpPr/>
          <p:nvPr/>
        </p:nvSpPr>
        <p:spPr>
          <a:xfrm>
            <a:off x="274168" y="1561860"/>
            <a:ext cx="5532019" cy="397584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3543129"/>
      </p:ext>
    </p:extLst>
  </p:cSld>
  <p:clrMapOvr>
    <a:masterClrMapping/>
  </p:clrMapOvr>
  <p:transition spd="slow"/>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6" name="TextBox 5">
            <a:extLst>
              <a:ext uri="{FF2B5EF4-FFF2-40B4-BE49-F238E27FC236}">
                <a16:creationId xmlns:a16="http://schemas.microsoft.com/office/drawing/2014/main" id="{A8C1AB8A-6C74-CB4E-3C7D-A4807B3B41DE}"/>
              </a:ext>
            </a:extLst>
          </p:cNvPr>
          <p:cNvSpPr txBox="1"/>
          <p:nvPr/>
        </p:nvSpPr>
        <p:spPr>
          <a:xfrm>
            <a:off x="8064290" y="3615773"/>
            <a:ext cx="3882384" cy="461665"/>
          </a:xfrm>
          <a:prstGeom prst="rect">
            <a:avLst/>
          </a:prstGeom>
          <a:noFill/>
        </p:spPr>
        <p:txBody>
          <a:bodyPr wrap="square" lIns="91440" tIns="45720" rIns="91440" bIns="45720" rtlCol="0" anchor="t">
            <a:spAutoFit/>
          </a:bodyPr>
          <a:lstStyle/>
          <a:p>
            <a:endParaRPr lang="en-GB" sz="2400" b="1">
              <a:solidFill>
                <a:srgbClr val="000000"/>
              </a:solidFill>
              <a:cs typeface="Calibri"/>
            </a:endParaRPr>
          </a:p>
        </p:txBody>
      </p:sp>
      <p:grpSp>
        <p:nvGrpSpPr>
          <p:cNvPr id="2" name="Group 3">
            <a:extLst>
              <a:ext uri="{FF2B5EF4-FFF2-40B4-BE49-F238E27FC236}">
                <a16:creationId xmlns:a16="http://schemas.microsoft.com/office/drawing/2014/main" id="{81E94852-C510-03F9-C428-9FFFBEAF0269}"/>
              </a:ext>
            </a:extLst>
          </p:cNvPr>
          <p:cNvGrpSpPr/>
          <p:nvPr/>
        </p:nvGrpSpPr>
        <p:grpSpPr>
          <a:xfrm>
            <a:off x="137296" y="6345985"/>
            <a:ext cx="3374074" cy="333136"/>
            <a:chOff x="114712" y="6504169"/>
            <a:chExt cx="3374074" cy="333136"/>
          </a:xfrm>
        </p:grpSpPr>
        <p:pic>
          <p:nvPicPr>
            <p:cNvPr id="7" name="Picture 10">
              <a:extLst>
                <a:ext uri="{FF2B5EF4-FFF2-40B4-BE49-F238E27FC236}">
                  <a16:creationId xmlns:a16="http://schemas.microsoft.com/office/drawing/2014/main" id="{F8A7707B-0BB7-128F-248B-D6AADE8F47BC}"/>
                </a:ext>
              </a:extLst>
            </p:cNvPr>
            <p:cNvPicPr>
              <a:picLocks noChangeAspect="1"/>
            </p:cNvPicPr>
            <p:nvPr/>
          </p:nvPicPr>
          <p:blipFill>
            <a:blip r:embed="rId4"/>
            <a:stretch>
              <a:fillRect/>
            </a:stretch>
          </p:blipFill>
          <p:spPr>
            <a:xfrm>
              <a:off x="114712" y="6530622"/>
              <a:ext cx="278578" cy="306683"/>
            </a:xfrm>
            <a:prstGeom prst="rect">
              <a:avLst/>
            </a:prstGeom>
          </p:spPr>
        </p:pic>
        <p:sp>
          <p:nvSpPr>
            <p:cNvPr id="8" name="Rectangle 7">
              <a:extLst>
                <a:ext uri="{FF2B5EF4-FFF2-40B4-BE49-F238E27FC236}">
                  <a16:creationId xmlns:a16="http://schemas.microsoft.com/office/drawing/2014/main" id="{FC20DD55-EF33-BEB2-4346-4ED3FCD1638C}"/>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2" name="Content Placeholder 11">
            <a:extLst>
              <a:ext uri="{FF2B5EF4-FFF2-40B4-BE49-F238E27FC236}">
                <a16:creationId xmlns:a16="http://schemas.microsoft.com/office/drawing/2014/main" id="{7056A569-9C57-B63D-25D8-9FB7F1823759}"/>
              </a:ext>
            </a:extLst>
          </p:cNvPr>
          <p:cNvSpPr txBox="1">
            <a:spLocks/>
          </p:cNvSpPr>
          <p:nvPr/>
        </p:nvSpPr>
        <p:spPr>
          <a:xfrm>
            <a:off x="141644" y="250895"/>
            <a:ext cx="8771008" cy="562866"/>
          </a:xfrm>
          <a:prstGeom prst="rect">
            <a:avLst/>
          </a:prstGeom>
          <a:solidFill>
            <a:schemeClr val="bg1"/>
          </a:solidFill>
        </p:spPr>
        <p:txBody>
          <a:bodyPr vert="horz" lIns="91440" tIns="45720" rIns="91440" bIns="45720" rtlCol="0" anchor="t">
            <a:normAutofit/>
          </a:bodyPr>
          <a:lstStyle/>
          <a:p>
            <a:pPr>
              <a:defRPr/>
            </a:pPr>
            <a:r>
              <a:rPr lang="en-GB" sz="2800" b="1">
                <a:cs typeface="Calibri"/>
              </a:rPr>
              <a:t>Considered gold standard – but barriers to delivery</a:t>
            </a:r>
          </a:p>
          <a:p>
            <a:pPr>
              <a:defRPr/>
            </a:pPr>
            <a:endParaRPr lang="en-GB" sz="2400">
              <a:cs typeface="Calibri"/>
            </a:endParaRPr>
          </a:p>
          <a:p>
            <a:pPr>
              <a:defRPr/>
            </a:pPr>
            <a:endParaRPr lang="en-GB" sz="2400">
              <a:cs typeface="Calibri"/>
            </a:endParaRPr>
          </a:p>
          <a:p>
            <a:pPr>
              <a:defRPr/>
            </a:pPr>
            <a:endParaRPr lang="en-GB" sz="2400">
              <a:cs typeface="Calibri"/>
            </a:endParaRPr>
          </a:p>
          <a:p>
            <a:pPr>
              <a:defRPr/>
            </a:pPr>
            <a:endParaRPr lang="en-GB" sz="2400">
              <a:cs typeface="Calibri"/>
            </a:endParaRPr>
          </a:p>
        </p:txBody>
      </p:sp>
      <p:sp>
        <p:nvSpPr>
          <p:cNvPr id="36865" name="Rectangle 1"/>
          <p:cNvSpPr>
            <a:spLocks noChangeArrowheads="1"/>
          </p:cNvSpPr>
          <p:nvPr/>
        </p:nvSpPr>
        <p:spPr bwMode="auto">
          <a:xfrm>
            <a:off x="691169" y="2414607"/>
            <a:ext cx="3264744"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ctr" fontAlgn="base">
              <a:spcBef>
                <a:spcPct val="0"/>
              </a:spcBef>
              <a:spcAft>
                <a:spcPct val="0"/>
              </a:spcAft>
            </a:pPr>
            <a:r>
              <a:rPr lang="en-GB" sz="2400" i="1">
                <a:latin typeface="Calibri"/>
                <a:ea typeface="Calibri" pitchFamily="34" charset="0"/>
                <a:cs typeface="Arial"/>
              </a:rPr>
              <a:t>"Taking</a:t>
            </a:r>
            <a:r>
              <a:rPr kumimoji="0" lang="en-GB" sz="2400" b="0" i="1" u="none" strike="noStrike" cap="none" normalizeH="0" baseline="0">
                <a:ln>
                  <a:noFill/>
                </a:ln>
                <a:effectLst/>
                <a:latin typeface="Calibri"/>
                <a:ea typeface="Calibri" pitchFamily="34" charset="0"/>
                <a:cs typeface="Arial"/>
              </a:rPr>
              <a:t> a family approach would require a significant case load to join up child and adult services. This just would not be possible</a:t>
            </a:r>
            <a:r>
              <a:rPr lang="en-GB" sz="2400" i="1">
                <a:latin typeface="Calibri"/>
                <a:ea typeface="Calibri" pitchFamily="34" charset="0"/>
                <a:cs typeface="Arial"/>
              </a:rPr>
              <a:t>." </a:t>
            </a:r>
            <a:endParaRPr lang="en-GB" sz="2400">
              <a:latin typeface="Calibri"/>
              <a:ea typeface="Calibri" pitchFamily="34" charset="0"/>
              <a:cs typeface="Arial"/>
            </a:endParaRPr>
          </a:p>
          <a:p>
            <a:pPr algn="ctr">
              <a:spcBef>
                <a:spcPct val="0"/>
              </a:spcBef>
              <a:spcAft>
                <a:spcPct val="0"/>
              </a:spcAft>
            </a:pPr>
            <a:r>
              <a:rPr kumimoji="0" lang="en-GB" sz="2400" b="0" u="none" strike="noStrike" cap="none" normalizeH="0" baseline="0">
                <a:ln>
                  <a:noFill/>
                </a:ln>
                <a:effectLst/>
                <a:latin typeface="Calibri"/>
                <a:ea typeface="Calibri" pitchFamily="34" charset="0"/>
                <a:cs typeface="Arial"/>
              </a:rPr>
              <a:t>(</a:t>
            </a:r>
            <a:r>
              <a:rPr kumimoji="0" lang="en-GB" sz="2400" b="0" i="0" u="none" strike="noStrike" cap="none" normalizeH="0" baseline="0">
                <a:ln>
                  <a:noFill/>
                </a:ln>
                <a:effectLst/>
                <a:latin typeface="Calibri"/>
                <a:ea typeface="Calibri" pitchFamily="34" charset="0"/>
                <a:cs typeface="Arial"/>
              </a:rPr>
              <a:t>English Drugs</a:t>
            </a:r>
            <a:r>
              <a:rPr kumimoji="0" lang="en-GB" sz="2400" b="0" i="0" u="none" strike="noStrike" cap="none" normalizeH="0">
                <a:ln>
                  <a:noFill/>
                </a:ln>
                <a:effectLst/>
                <a:latin typeface="Calibri"/>
                <a:ea typeface="Calibri" pitchFamily="34" charset="0"/>
                <a:cs typeface="Arial"/>
              </a:rPr>
              <a:t> Worker)</a:t>
            </a:r>
            <a:endParaRPr lang="en-GB" sz="2400" b="0" i="0" u="none" strike="noStrike" cap="none" normalizeH="0" baseline="0">
              <a:ln>
                <a:noFill/>
              </a:ln>
              <a:effectLst/>
              <a:latin typeface="Calibri"/>
              <a:cs typeface="Arial"/>
            </a:endParaRPr>
          </a:p>
        </p:txBody>
      </p:sp>
      <p:sp>
        <p:nvSpPr>
          <p:cNvPr id="56321" name="Rectangle 1"/>
          <p:cNvSpPr>
            <a:spLocks noChangeArrowheads="1"/>
          </p:cNvSpPr>
          <p:nvPr/>
        </p:nvSpPr>
        <p:spPr bwMode="auto">
          <a:xfrm>
            <a:off x="5350492" y="1618870"/>
            <a:ext cx="6159037" cy="381440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GB" sz="2400" i="1">
                <a:solidFill>
                  <a:srgbClr val="000000"/>
                </a:solidFill>
                <a:latin typeface="Calibri"/>
                <a:ea typeface="Calibri" pitchFamily="34" charset="0"/>
                <a:cs typeface="Calibri"/>
              </a:rPr>
              <a:t>"...</a:t>
            </a:r>
            <a:r>
              <a:rPr kumimoji="0" lang="en-GB" sz="2400" b="0" i="1" u="none" strike="noStrike" cap="none" normalizeH="0" baseline="0">
                <a:ln>
                  <a:noFill/>
                </a:ln>
                <a:solidFill>
                  <a:srgbClr val="000000"/>
                </a:solidFill>
                <a:effectLst/>
                <a:latin typeface="Calibri"/>
                <a:ea typeface="Calibri" pitchFamily="34" charset="0"/>
                <a:cs typeface="Calibri"/>
              </a:rPr>
              <a:t>we’ve just about got enough capacity to focus on doing the individual work that we do, and the training other staff to deliver that</a:t>
            </a:r>
            <a:r>
              <a:rPr lang="en-GB" sz="2400" i="1">
                <a:solidFill>
                  <a:srgbClr val="000000"/>
                </a:solidFill>
                <a:latin typeface="Calibri"/>
                <a:ea typeface="Calibri" pitchFamily="34" charset="0"/>
                <a:cs typeface="Calibri"/>
              </a:rPr>
              <a:t> … </a:t>
            </a:r>
            <a:r>
              <a:rPr kumimoji="0" lang="en-GB" sz="2400" b="0" i="1" u="none" strike="noStrike" cap="none" normalizeH="0" baseline="0">
                <a:ln>
                  <a:noFill/>
                </a:ln>
                <a:solidFill>
                  <a:srgbClr val="000000"/>
                </a:solidFill>
                <a:effectLst/>
                <a:latin typeface="Calibri"/>
                <a:ea typeface="Calibri" pitchFamily="34" charset="0"/>
                <a:cs typeface="Calibri"/>
              </a:rPr>
              <a:t>there’s just never really been the capacity to have someone focusing on the family intervention, psychological intervention side of things</a:t>
            </a:r>
            <a:r>
              <a:rPr lang="en-GB" sz="2400" i="1">
                <a:solidFill>
                  <a:srgbClr val="000000"/>
                </a:solidFill>
                <a:latin typeface="Calibri"/>
                <a:ea typeface="Calibri" pitchFamily="34" charset="0"/>
                <a:cs typeface="Calibri"/>
              </a:rPr>
              <a:t> … </a:t>
            </a:r>
            <a:r>
              <a:rPr kumimoji="0" lang="en-GB" sz="2400" b="0" i="1" u="none" strike="noStrike" cap="none" normalizeH="0" baseline="0">
                <a:ln>
                  <a:noFill/>
                </a:ln>
                <a:solidFill>
                  <a:srgbClr val="000000"/>
                </a:solidFill>
                <a:effectLst/>
                <a:latin typeface="Calibri"/>
                <a:ea typeface="Calibri" pitchFamily="34" charset="0"/>
                <a:cs typeface="Calibri"/>
              </a:rPr>
              <a:t>if we had even more resource that would be something that would come more into our focus</a:t>
            </a:r>
            <a:r>
              <a:rPr lang="en-GB" sz="2400" i="1">
                <a:solidFill>
                  <a:srgbClr val="000000"/>
                </a:solidFill>
                <a:latin typeface="Calibri"/>
                <a:ea typeface="Calibri" pitchFamily="34" charset="0"/>
                <a:cs typeface="Calibri"/>
              </a:rPr>
              <a:t>” </a:t>
            </a:r>
            <a:endParaRPr lang="en-GB" sz="2400">
              <a:solidFill>
                <a:srgbClr val="000000"/>
              </a:solidFill>
              <a:latin typeface="Calibri"/>
              <a:ea typeface="Calibri" pitchFamily="34" charset="0"/>
              <a:cs typeface="Calibri"/>
            </a:endParaRPr>
          </a:p>
          <a:p>
            <a:pPr>
              <a:spcBef>
                <a:spcPct val="0"/>
              </a:spcBef>
              <a:spcAft>
                <a:spcPct val="0"/>
              </a:spcAft>
            </a:pPr>
            <a:r>
              <a:rPr kumimoji="0" lang="en-GB" sz="2400" b="0" i="0" u="none" strike="noStrike" cap="none" normalizeH="0" baseline="0">
                <a:ln>
                  <a:noFill/>
                </a:ln>
                <a:solidFill>
                  <a:srgbClr val="000000"/>
                </a:solidFill>
                <a:effectLst/>
                <a:latin typeface="Calibri"/>
                <a:ea typeface="Calibri" pitchFamily="34" charset="0"/>
                <a:cs typeface="Calibri"/>
              </a:rPr>
              <a:t>(</a:t>
            </a:r>
            <a:r>
              <a:rPr lang="en-GB" sz="2400">
                <a:solidFill>
                  <a:srgbClr val="000000"/>
                </a:solidFill>
                <a:latin typeface="Calibri"/>
                <a:ea typeface="Calibri" pitchFamily="34" charset="0"/>
                <a:cs typeface="Calibri"/>
              </a:rPr>
              <a:t>Psychologist in Addictions, Scotland)</a:t>
            </a:r>
            <a:endParaRPr lang="en-GB" sz="2400" b="0" i="0" u="none" strike="noStrike" cap="none" normalizeH="0" baseline="0">
              <a:ln>
                <a:noFill/>
              </a:ln>
              <a:effectLst/>
              <a:latin typeface="Calibri"/>
              <a:cs typeface="Calibri"/>
            </a:endParaRPr>
          </a:p>
        </p:txBody>
      </p:sp>
      <p:sp>
        <p:nvSpPr>
          <p:cNvPr id="17" name="Speech Bubble: Rectangle with Corners Rounded 8">
            <a:extLst>
              <a:ext uri="{FF2B5EF4-FFF2-40B4-BE49-F238E27FC236}">
                <a16:creationId xmlns:a16="http://schemas.microsoft.com/office/drawing/2014/main" id="{971E24CA-4B2F-A244-7ADB-F533CCE00828}"/>
              </a:ext>
            </a:extLst>
          </p:cNvPr>
          <p:cNvSpPr/>
          <p:nvPr/>
        </p:nvSpPr>
        <p:spPr>
          <a:xfrm>
            <a:off x="374904" y="2064844"/>
            <a:ext cx="4076508" cy="3391007"/>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peech Bubble: Rectangle with Corners Rounded 8">
            <a:extLst>
              <a:ext uri="{FF2B5EF4-FFF2-40B4-BE49-F238E27FC236}">
                <a16:creationId xmlns:a16="http://schemas.microsoft.com/office/drawing/2014/main" id="{971E24CA-4B2F-A244-7ADB-F533CCE00828}"/>
              </a:ext>
            </a:extLst>
          </p:cNvPr>
          <p:cNvSpPr/>
          <p:nvPr/>
        </p:nvSpPr>
        <p:spPr>
          <a:xfrm>
            <a:off x="4910140" y="1438330"/>
            <a:ext cx="6918385" cy="4086921"/>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4989759"/>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88965" y="51349"/>
            <a:ext cx="2657707" cy="1214951"/>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838200" y="51349"/>
            <a:ext cx="10515600" cy="1134515"/>
          </a:xfrm>
        </p:spPr>
        <p:txBody>
          <a:bodyPr>
            <a:normAutofit/>
          </a:bodyPr>
          <a:lstStyle/>
          <a:p>
            <a:r>
              <a:rPr lang="en-GB" sz="3600" b="1" dirty="0">
                <a:solidFill>
                  <a:srgbClr val="0070C0"/>
                </a:solidFill>
                <a:latin typeface="Calibri"/>
                <a:cs typeface="Calibri"/>
              </a:rPr>
              <a:t>Methods</a:t>
            </a:r>
          </a:p>
        </p:txBody>
      </p:sp>
      <p:sp>
        <p:nvSpPr>
          <p:cNvPr id="12" name="Content Placeholder 11">
            <a:extLst>
              <a:ext uri="{FF2B5EF4-FFF2-40B4-BE49-F238E27FC236}">
                <a16:creationId xmlns:a16="http://schemas.microsoft.com/office/drawing/2014/main" id="{7056A569-9C57-B63D-25D8-9FB7F1823759}"/>
              </a:ext>
            </a:extLst>
          </p:cNvPr>
          <p:cNvSpPr>
            <a:spLocks noGrp="1"/>
          </p:cNvSpPr>
          <p:nvPr>
            <p:ph idx="1"/>
          </p:nvPr>
        </p:nvSpPr>
        <p:spPr>
          <a:xfrm>
            <a:off x="456440" y="1181859"/>
            <a:ext cx="10766881" cy="4863935"/>
          </a:xfrm>
          <a:solidFill>
            <a:schemeClr val="accent6">
              <a:lumMod val="20000"/>
              <a:lumOff val="80000"/>
            </a:schemeClr>
          </a:solidFill>
        </p:spPr>
        <p:txBody>
          <a:bodyPr vert="horz" lIns="91440" tIns="45720" rIns="91440" bIns="45720" rtlCol="0" anchor="t">
            <a:noAutofit/>
          </a:bodyPr>
          <a:lstStyle/>
          <a:p>
            <a:pPr marL="0" indent="0">
              <a:lnSpc>
                <a:spcPct val="170000"/>
              </a:lnSpc>
              <a:buNone/>
            </a:pPr>
            <a:r>
              <a:rPr lang="en-GB" sz="2400" b="1" dirty="0"/>
              <a:t>Relational ethnography, conducted in Scotland and England.</a:t>
            </a:r>
          </a:p>
          <a:p>
            <a:pPr marL="342900" indent="-342900">
              <a:lnSpc>
                <a:spcPct val="100000"/>
              </a:lnSpc>
              <a:buFont typeface="Wingdings" panose="020B0604020202020204" pitchFamily="34" charset="0"/>
              <a:buChar char="Ø"/>
            </a:pPr>
            <a:r>
              <a:rPr lang="en-GB" sz="2400" dirty="0"/>
              <a:t>Public engagement – Learning Alliance methodology</a:t>
            </a:r>
          </a:p>
          <a:p>
            <a:pPr marL="342900" indent="-342900">
              <a:lnSpc>
                <a:spcPct val="100000"/>
              </a:lnSpc>
              <a:buFont typeface="Wingdings" panose="020B0604020202020204" pitchFamily="34" charset="0"/>
              <a:buChar char="Ø"/>
            </a:pPr>
            <a:r>
              <a:rPr lang="en-GB" sz="2400" dirty="0"/>
              <a:t>Participant observation e.g., staff team meetings, clinic and home visits, supervised contact visits, case conference/core group meetings</a:t>
            </a:r>
            <a:endParaRPr lang="en-GB" sz="2400" dirty="0">
              <a:cs typeface="Calibri"/>
            </a:endParaRPr>
          </a:p>
          <a:p>
            <a:pPr marL="342900" indent="-342900">
              <a:lnSpc>
                <a:spcPct val="100000"/>
              </a:lnSpc>
              <a:buFont typeface="Wingdings" panose="020B0604020202020204" pitchFamily="34" charset="0"/>
              <a:buChar char="Ø"/>
            </a:pPr>
            <a:r>
              <a:rPr lang="en-GB" sz="2400" dirty="0"/>
              <a:t>Interviews with parents in the home, ‘walk and talk’ sessions in local community, telephone and video calls, visits to the park with their children, family, friends</a:t>
            </a:r>
            <a:endParaRPr lang="en-GB" sz="2400" dirty="0">
              <a:cs typeface="Calibri"/>
            </a:endParaRPr>
          </a:p>
          <a:p>
            <a:pPr marL="342900" indent="-342900">
              <a:lnSpc>
                <a:spcPct val="100000"/>
              </a:lnSpc>
              <a:buFont typeface="Wingdings" panose="020B0604020202020204" pitchFamily="34" charset="0"/>
              <a:buChar char="Ø"/>
            </a:pPr>
            <a:r>
              <a:rPr lang="en-GB" sz="2400" dirty="0"/>
              <a:t>Interviews with staff, focus groups with staff teams, ‘workday debriefs’</a:t>
            </a:r>
            <a:endParaRPr lang="en-GB" sz="2400" dirty="0">
              <a:cs typeface="Calibri"/>
            </a:endParaRPr>
          </a:p>
          <a:p>
            <a:pPr marL="342900" indent="-342900">
              <a:lnSpc>
                <a:spcPct val="100000"/>
              </a:lnSpc>
              <a:buFont typeface="Wingdings" panose="020B0604020202020204" pitchFamily="34" charset="0"/>
              <a:buChar char="Ø"/>
            </a:pPr>
            <a:r>
              <a:rPr lang="en-GB" sz="2400" dirty="0"/>
              <a:t>Analysis of organisational policies, practice guidance and parent information.</a:t>
            </a:r>
            <a:endParaRPr lang="en-GB" sz="2400" dirty="0">
              <a:cs typeface="Calibri"/>
            </a:endParaRPr>
          </a:p>
          <a:p>
            <a:endParaRPr lang="en-GB" dirty="0"/>
          </a:p>
        </p:txBody>
      </p:sp>
      <p:grpSp>
        <p:nvGrpSpPr>
          <p:cNvPr id="2" name="Group 1">
            <a:extLst>
              <a:ext uri="{FF2B5EF4-FFF2-40B4-BE49-F238E27FC236}">
                <a16:creationId xmlns:a16="http://schemas.microsoft.com/office/drawing/2014/main" id="{11C660B7-CE33-0444-2C7F-0F4BBD5A662C}"/>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8317D8F0-BDCE-75C2-E69C-C3496B4A7C31}"/>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62F66308-7805-A244-3459-253B2C140022}"/>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3827771464"/>
      </p:ext>
    </p:extLst>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grpSp>
        <p:nvGrpSpPr>
          <p:cNvPr id="2" name="Group 1">
            <a:extLst>
              <a:ext uri="{FF2B5EF4-FFF2-40B4-BE49-F238E27FC236}">
                <a16:creationId xmlns:a16="http://schemas.microsoft.com/office/drawing/2014/main" id="{33D8B53B-1C63-7885-D939-2C027421F2FF}"/>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0CC476FD-371A-D80A-C891-207B912EA857}"/>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5B98AFCC-0981-B55D-B1C9-B9E64E3B009F}"/>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49154" name="AutoShape 2" descr="data:image/jpg;base64,%20/9j/4AAQSkZJRgABAQEAYABgAAD/2wBDAAUDBAQEAwUEBAQFBQUGBwwIBwcHBw8LCwkMEQ8SEhEPERETFhwXExQaFRERGCEYGh0dHx8fExciJCIeJBweHx7/2wBDAQUFBQcGBw4ICA4eFBEUHh4eHh4eHh4eHh4eHh4eHh4eHh4eHh4eHh4eHh4eHh4eHh4eHh4eHh4eHh4eHh4eHh7/wAARCAHi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PSiigBvrWF4q1k6bAIbcg3Mv3eM7B61vd6888VSM/iC5z0XaorqwdJVKiUjGvPkVzKv7uaQPc3Uzy4/iY5/L0pFO5Q/YjiqmuymDRrpkOHMTLGfRscU3QL5NU0Oy1BCpWaJSfqOD+oNetCdqnKu36s4Wrw5i9RRRXQZhSUtNm4tpyenkvn6bTSk7K40ruw4q2PvD65oGSOORXxpFea2vwkfwNDcTN9tI8SC5yQq2yCRXXcOT88a16N8Y9fv9UvtE03Q4tcnk8MaLbalnT7Uzo166IyJOw+4mwMc+9caxdn8Jt7E+hCVUbnZFXP3mbaM+lKF5Odq46c8HPvXjt/qHhf4ifEXRZPFTwy+Gr3w0L/AEyzu7kxW0t0TibJDKC6YPU59jXP+LNL0fWbv4c6R4Ws5PGGj7dQFraapeyW4nEZ+4JByQCMJ+FDxYeyPoPYc4I28ZJB4A9aEBkRGjIdXyAUPB+tfOPh6SGb4faFZXl81t4Z1jxe8OsaclzIF0mIL8lkzt8wDP1PAIIroNcsvD/h/X/GnhzwtrK+HfDsvhmOXUZbSRp7fTbt5gsbLgts3qdrAEY3ZprGafCHsj23cDko6sM7SVPCn0oAbdxjJOMZwSfavC/h74b0OXxNd/DzV9HtLGXWtB8xrnQNUa5sbqNWG25aM5ZJwwBDZ7Hin+DrfUtf8J+KfFHizxELa60GwuPDdhewhytoIl2S3jgcmR/lyewNH1t/yh7I9xyCpKMjKDhtrZ2n396UjHTb+deGfDHw7olp4usfCWq6BpWdb0N1NxourvLZapAuGL3MRO6OTAzvHXJFZOk+F/D2nfD/AOMOrafp5t7zTLq+sbGf7RKzW9v5XEYy2Mc8E80vrUv5Q9kfRB7YK/nRg/3hj614J4Q8N2mlfD/VNXGieEbGebwtKVutL1mW4vZGaIE74nJAJyd2O9cBez6xJ4U0PwXcXUyjwpPFqUs2/iaO4aLyVB74LtR9bv8AZD2R9c96Wpbv/j5fr14z6VFXZHZGFrXCiiimADOeOtXNO1a905w1vKXjXrE7ZDD09jVOk54x/ng0pQU1yyGpcruen6Xdx31nHcxZCuOh6g9xVsVy3w+c/Y7qH+FZgR+I/wDrV1Ar5ytD2dRxR6kJc0UxaKKKzLCiiigAooooAKKKKACiiigAooooAKKKKACmyMqKWdgFHUntTq8t+OfiDy7ZPDdq37y5XzLkg8qg6L+J5/CgD1FTkAjpS1xnwn8S/wBveHFgmcte2IWGdieXH8L/AIjB/GuzHSgAooooAKKKKACiig9DQBFcTJDE0shwq9aerAqGHOeRVHXiBpFx0+7/AFq7H9xP90VPUB9FFFUAUUUUAFFFFACHpXm/if8A5GK76fe7/SvSO1eb+J/+Riu+v3uwz2ruy12qM5cV8ByHjaS6jsbUWjMC8hEgVeq4+9WX8HJpJfBzRsSfIvJUGRzjNTeIdeWDUvsYs97j5Nx+ZRurhPhr4gk0nxT/AGc+5oL2QwSKTwsmTsYfpXmUMfReaVJKd9lY7amFqPCqPJ5ntFFcd8RdW1ew1zwtpek3GoRJqct0Ln+zrMXNywjQFdiHtk9axNG+J08Hh+1utc003Nzb6VJqOq3Fuwj8hUuGgVDH185nCBl6Bt3YV9M8RFSseN7OR6XQ2Np3AlTwR6iuL1Dxtf6b59lqnhpbHV4JIUa1m1CMQ+XKruknmDOfukFQM5xWPqfxK1HVPCc+reFtFlVYIrWa9u7iRQLRppdnl+Wf9YdqHJHQYo+sQY+WR3H/AAjnh1YFgXQNMEa27WgUQ/IIWO4p/uE8ketXNOsbDTHuZNNsYLJ7tle5MCbfOIG0eZ68cD2rF8WeJV0PxXFpMNrcX9zc26fY7UOEimlaVY1BfseefQVycHxNvNNt5bbXNMaXVxeXhktlmVfs9rAyqFDAfvJMsceo61Dq007FcsjuZ/DHhm50uPSbnw5pFxp0LmSK1ktw0UbE5LKOxJ6+tW103TFms5l022SbT12WTqm02y+kf90VyN78QEe1nvLPSJ00uWV7G21N2HF75W9UeLrs6DPrVXTfiMy+H4NY1PSbh9IhZLLUNXjkUMt2U3ECHrtz8ufU0/a0Q5JM7F9C0GWO/jfRNNkj1M7r9WgGLpuzOP4j157U3QvDvh3QdNl03RdB06wsJwfPtoohsmGMHzCc7xgnjPFc/beO3TVbex1zw9Lo6XMcF0tz9qSWOO3mZkSRsfdO5cEdBkV0fh3Uxrnh2LWIbOa2iuo5JLdJCCxQZ2P9GAzRCVKVw5ZLQh8OeGPDfhprh/DuhWGkPcEea9vBtdwOmSecew4q5Z6dp1lbz29np9pBb3LNJPEkYKSs3DM46Et7+lef6Z8TJ4NL0D+0dNF/c30dss80VwqO8033NkWPu7gAST3Fa1t8R9KuLz7DFpt3JdMloyRLgmV5wTJGnYmEL8/uKaqU0xOMjd8P+E/C/hy4nn0Dw7p+lzXA2zS2sW12HUDPYfTirf8AZWk/Zby3Gl2awag7SXsIj+SeRsBjJz83Qc1i+A/FTeKkvA2ltp72+0+WbjzJQGyCGXqjrj5s5HpWH8T/ABXrWi+JNLsdIvLS2tNiS6lLLCGit98irH57H/VxOgk2kc7gKPaU4RuJcx0lj4K8F2EjS6f4R0W1Z42R2htcFkbhkznoQOauy6DoUgk8zQ9OcyLEkm6H76xn90reyHG2oPEuvpp8Wnf2XYtq11rE4i02AS+UJgVaQMXPCgIucnrkVmp40j8nVHudFvLebTJrS3uITKrN5txnABHB2kfjmjmpR90dpHWMSTzyR1J6mm150/xE1K8jtv7P0KOCRtUitp45boGRYGLBsofmVxtPqKtT/EqO1s1vrnw3dLBfQ/adH23CE30YlERDdo2ywODwRT+sU1oTySO8pK4aD4hXAnKX/hW8tyJru0zFcLKzXVum90VR1UrwD659K3PBPiIeJdMmvPscdq0UvlmOO4EoHyg9QAR16HpVRqwk7IHBo3qO3+fSijt/n0rUk674ff6m9/66L/KurrlPh9/qb3/rov8AKurFeBi/40j0sP8Aw0FFIa4j4g3l9L4m8O+Hbe/l0631KSU3FxEQHYIu4RqT0LHvXMbHcUV5jr9zqXhvSoks/EV3rRj1qKMxgI06IRzAxH3ifU4rI8SeKdekbxVLE+o6SYILIwWsyqHjLvhiuMj5ulAHstFeM6f4g12xXxJe2s2pta6XpxaS21YqZkueqsoUA7NpHtxWjOdV8N23hjWY/El5qUupXcNvdwzsGjnEo+8gH3cdsetAHqtFeE/8Jb4jtdKv7K+1OcC+1L/iU3WBvCpcqksBx0IHI9ia6m1j1LxRqfie4m8Q3mmrpV21pZw2rBVhCoGEjjHzZJz6YoA9NorxN9Y8Va3pGia1L/adzZTaUpuYdFlVJ4Z9xBnKNy6MBkAe9aep61rmn6Fofi7SdVk1m2uYFsriOVBGryOdscwX+Eq/DDvzQB6zRXlXiix8Vafa6Natf6pq6RwSNqS6fMkd00rf8tVU9YwcgKPaqus315cfDew1/T/FOqSTRzJaO4UQlt0oVt6Y4cDj60Aev0V5N4u/tjTvFulaFZ32v38AsJJmS1lQTyOG4ZiwxgVF4g1XWtH1bwwyXmpW1pbWr3WoQXrqzvGH2nzCOOM54oA9ZuS6wu0Sq8m07QxwCew/OvEtZ8A+N9Sv7rVLuGzluLh9zKLjGB2A+g4rpvhXrGs6p4u11tQvpZrOWOK6s4Dt2xRuW2479AK6X4l2Gpal4NvbPSPMN4+3y/LlMZ6/3qAOG8E+DPGnh7xDb6ksNmYm/d3MYuPvRn+ZB5r16MbUA6+9VdDimh0azhucidIEWTJydwAzz35q5QAUUUUAFFFFABTadSN900pOyYHg3j/xfq1v4Gh1aK6Etzb65OqqvCyIjEBD6+ldbpHjG71PU/AcqzQLFq9vcNcxx8jeEVtv4HNeKeLblv7E1SITAtDqcjrHtPybnPPpzUnwKup5fip4ftGdvs8JuHjiz8qEockfWvDw+LdSb16o9Sph1GGx9aHoapx3kb6pJYjHmRxLL+DMw/8AZattnacda81t9fKftATaQysY7nRwiezROWJ/KQ17M6qg0meYot7HpdFGR6ijI9a0EFFGR60UAJ2rznxJ/wAjJc/74/kK9GNeceJjjxFdnp839K78t/iM5sT8KPObmz01tE1LUpLjbqXmssMPmknAbltvQcZrB0vTNFXwTpGpm4i/tL+14QEA/eb/ADSCp9gu2rGvC3tfEr2crPulkUMAOMOa4bR4l/4TSyt9zrGNTUgA8L83/wBavi8DX/2mzhZq0fx3PoZ0m8Ompf1Y9w8TeHdL1+W1fUluBLZNIbaW2uWgkiLgK+GXnBAAqCx8I+GrRXjh0mExSWTWMyysWEtuz+ayuT1JYlix9TW4/wB8+xI/Wq+o2sV9pt5YztIkV1bywSNH95VdCpI9wCSK/R/ZxcV3sfJOWr9TzTWpPhTpvhabUYfN1X7Dfw7XgvJDeNPIDEoErc+WQWXjgc4Na+u+Hfhto0WmW+tJFpw8tEtoPtUg8xVYyDeF++qOxwzcDnmqzeANZuLOyj1LV9KEmnQWFlaG3tSFa3tp1lZnHd22BR25Nbni/wAParqWv3GsaLeadbSXumyaTdx30JkVIWcP5keOjjJBHQjHpXPyzX2S9P5hNVk8Ea/r0+n6hqFncaq1s1vIqzFGRUIkbDdFkBUPkHOBWPHpvw5uNKtV0y2a7soLp/tFxDdyI8CyDc8k7tgtE20EnoccUy5+Ga3HhuDQJNSVbaPU7u6M2z96YpYBCo93GMn1BNXfCHga40fTtYhup9OafUbBNPQxo8sYjQcNIHPzZ/udAM4otN7wDT+Yu6To3gXXLq413TIYLofNHLIJHEKN5e0yeWcBX8v+P05qhpVj8NtSvVn0i4tJbqPdbwoJmaMTCIgOYT8sjheQ3cVb8I+DrzTfDOsaHql4hh1GIxJDabylohTaSpf5uc5APAxgVR/4Q/xcY9KuBq2g/btFKxWQjsCsTwiMxlpSPm34OQOgqpR0+EP+3jiItF0K2l1bQ77xJbs2s21npQuo4ne3ktmLSnZkkq/y4yPlWvU0v/DukLd6jNr0Uen3FpB5UbyZjhgC+UpjA6hj6d657SPh7qOnQWYXUrSZo/syHfCdrCON45MehIfK+4qvD4A1jGm6dqOtaQ66ellHZxRwNvkgtrrzSzg9WbIU44FRTThtENP5i/p+g/DW81q1trExG+jEE0MEdw6qzwBWifHRnQFTtPI7ita903wd4dWDVr61tbFIZrloWYMx8275uFAHJJwTgfdANYVt4Fk0vx3NrEN1Zzsbu81iytZi32h5pEbcipnaqBmwXHO0rnpW14y0a617wnZNdf2bbXEEkdxMbnd5Mb7dp2SKQUZS/Dd8YPWtFqneOpL330K2naL4PtZUudH1L7NKbmzaWf7W0jzRkn7Pb7jyInLYC+1UFu/hv4+tZtZ1FovNgtn+328tw0ZEKSMmJlHEqq4JHXbkDvUUXw+8QwPBHJrtpeQTNpkuoyT2xSeWWykJHllflCuOOeQVqEfDPWLzTINO1LWNPA0y3mTTJLa0IO6W4Ewa4B+8oKKAO+Sazal/KV7v8x0LN4J1/wAO2+mi+hn0+zg8+ArcOk1tHEdpff8AeUrnB9mArm4Lr4Wya3ZQz2jWM++SCDzLhxBMLUgrJJ2Y5f5WPJzWlrfhLxVqt5c6q2raBDqGpWM+n3apaMIYoHZW3Rd2YFeS3qR6VRv/AIa311p6WkOrWSDN0HaWEthZlj24HqDGM+xpyU5fYDT+Y07zRfh1ptzMl66JePdxR5kuXaeOVTvjjU9QOc7emDzUukaJ8PtQvNRg0uO3up9wNwizuViAfdiIHhU3jnbwSKZovhHVk8Sz69rWoWEtzdTPJPHaREKoa38nCbu/fNRfDnwHL4TvzNNdWdwILRrO1aPf5joW3ZfdwvptXjvVxhLmV4Ce2jOgk8L+H5CPN08Pi6nvCDKeZZl2yt9WH5EVN4e0HS9Ahnh0u3eNrmTzLmWWQySTNjALMeTgACtQmkroUEnexm2+og/Sl7f59KKO3+fSrEdd8Pv9Te/9dF/lXViuU+H3+pvf+ui/yrqxXgYv+NI9LD/w0FZXiXQdM8QWa2up25lSNhJGysVeNh/ErDkGtWiuY2ObtPBfh200+CxgsdkUN0t2DvO95l6MzdWP1pdZ8L+H7+5vJtQhzLqSRRzAyFfMEZ3KAPaujNcp4tOo/wBsKLPb5n2CY2mcZ8/2z3xQBdvdB0KTX4dSuIU+3Nata4L/AOuh7qy9GAqjo/gPw7pOpRX9vb3Dvbk/ZUmnaSO3z/cU8LXPW+nz6ndaasf9uCFGlM0twdrrIUGQp643fhUUFx4kbUdLeS31YTrJAszNkq0ZGHOB8uPXPNAHWTeCfDkuiLo8lhvtEuzeIpc7llLliwPUcmote8D+H9Z1GW+uoriOWdQtyLedoluAMgeYB14yPxrnpxrNhYRXFxfani5so3vnZxlW81QQmeA23IAFUZLzWpbF2sJ9Vmsor24hjZgTKjBV8sHHJA+br680Adfrfgjw/qMtvM1vPZy29uLZHs5mhPkjpGdvVR/Wrj6BoV1o0Wgi1T7FYyR7IUJGxkIZc/jz+Nc/pr68njS1julvrhDEnmnBjjiHlYYkfdYF8n1zn2p19ba3d+IJbUyajDYtetueEBcqLcFeR23igDc8U+FdI8QXMF1ex3Md3ArJHcW0xikVG6ruHY46UreFNDbw5D4f+xbNPidZFjDEEurbgxPUndzWJql5ep4O0NtSk1OKWV0S6+zjE7DByP05xzWTdP4pVLBX/tAZB+yOFLPnfx5gHGdn96gDr/EXhDRte1CDUL5LlbqGIwpJBO0bBCckZFQyeCNAmtUtriC4uEW1ls90s5ZjFIcsCT1/pXOa3Hrkdl9rjm1V2kvZPMiAYqyD7g45TnoRxnrxS3EniD+0JG2atHqPBgjXmBYNnc9C2evvQB2OjeHtJ0e9a8s7cxSvbRWpJcn93GMIKofE2z1S/wDBV9a6Qs7Xr7dghk2OTkdDVXwdBqltqhjupL+WCfT4pXa55xPkhgPTjHFW/iXZ6tfeC7220VZjfPt8sRSbG69jQBt6FHPFotlHc7hOkCLJuOTuCjOT9auVT0KOeLRbKK63eekCLLuOTuCjOT35q5QAUUUUAFFFFACUjN8hbPGKU9a8q+KnjS78L+IoljR508pZEhSTHzcqeO/r+FY1qsaUbyLpU5VJWR4f4nv5p7XWbIvmCO/ZkIHJJc5ye9WvgH+7+LGiySOqqY7gnJxgCOqF29zqGjXqFmMklwshVgB1LE81d+FUV9a+N9NlmtIRZrZ3Yd84bc0fA9skYr5fC1I05Ny7s9+sueDUex9Wzatp0ThGvIlY7urDA24zk9uo/MetfOdn4wuW/aCtdUa13l7r7DszjbG4xn6jGaxdd8W65P4ptpvPmjjkVFmjU5jKuQHB/AD8hVDzJLT4rWuoLGJY01SGRiD8pDNj8a9F472soOJwU8KoKXMfU+teIbbS9QFnNGS5sproHIAOwqCufUlhWXqHjixt7uxiVMR3M81s0jHGyVIvMC/jxzXAfGLWodQ1WyawnDJA09lcK6kbm3J0x64HNeV6PLqFvp7PdXEyBruNkOfMJLKQWx2JBA/CirmrhKSXQmng+ZKR9F6B4+tNU0qyvERQ8t1FaypuHyFzjOPY8Vs+BdcOvaRLeNw0V3Nbt2+4+K+S/DGqXeneLIGt5THH9tBdezAPxn0r234MeLLCx8NeIpr69giEWoTXEaEnAQkZIz23GujC4yU5qMuqM6uF5Itns5K561514m58Q3Q6HP8ASumuPFnh+2tjNLqlsThsKr5ZioycD8a8o8ZeO7OENq9vbPMkko/c7wGxjnn+le7g68KT55bHl4inKStY5XxdNYw+MwLi0eWbdHhg+B1rhbJivju1Y8f8TVOPffXUa5rVlea5aX7WClrkxMu5+U+bpXJwnb40hbp/xM0PX/br4zDO+NnJfzfqfSv3cOl5H0TJ/rHP+0f502nP99/96m1+oQ2R8W92FFFFWSH61m+J21aPwvqb6GA2rLbObXpnfj+HPG70z3rSo5z70mrqwI8q0+PX7+807T7C88VxeHZ9QgE097uiu1byiZlJPIiLgc9M9K1fiZJrkHiLSH0ubWWhjjRUtbSNhHNJ5gzmRPuvjOfMyuO+a9BJZurM3vnNKglUfKHAPYVj9Xfc05zx69ufH5Dvp0niP+3i039voyAWsFvvXYbPPy+aEzsx15zg1bnvNahsLl9B/wCExn04WUyW8l6m26UmaMEoTl1CgsefmILYr1Z/MGFLnA5A3U0ud2WmG7/fqfq77j9pf7J5d8Nodan8ZaXc6tDqM1rbw6jDFPcwSIVid4Sq/vCWwTvK7jn5T0qv4gTXLwa5ZagniWbVZbm4ia3ijzpv2EOhgKjoflwePm3Fs8A160zM33nDH3el/elcfMR6A0fV33FzNdDx/wC2eNJ/FuqtHL4jtPNXUlk/ctIYAoH2cxg/uzjb8gXnDHJzVC5ufGP/AAjceybxQBBczfZisUx+2Hy1KgHPmRYfdt35TJPtXt58zABaTHYHNHmMGyXbd060fVX3D2jeliG1eV7O3e4jeKd4IzLG7bmRtgyCRwTnOT3NSUE+vX3pK6VtYhsWiiigQUDlQw5UnAI6UnrkZGOQOv4HtXBap4wj0X4gS2OtSzQWouxENQN1m22PFvSHyMbvMOMBwMVnVqKna5cYc2x3vfHej/P6VjS+LPDcMPm3GrLbQk58ya3ljTrwdzKB+uK1bCa31K0F1ptzb31uwyJraQSKcehUmrVWM0nEUouJ2fw9P7q9/wCui/yrqh1rg/CusW+lvNFcq4jlcEOO31/Ou4t54Z4xLDIjowyGU5FeHjIONVnoUJXiS0UUm4eorkNhaimhikkjkeNWeMkoxHK564qWigBBUd3PHbQPcTSCOKNSzsewFS1T1iyj1LTp7GXcI50KMVPI9CKAMK58T+Hb+xCTrNOs06QC3e2bezHJU7SOnBOfardzq2ieHVtrFwLYSfMEjjOEB6s2Og9zVWw8LTRanb6le6rNd3cUikuUCqUVGULgf7xOfejxP4Vt9a1CO+MnlSmH7PMDEsgaPOSBnocnrQBZfxboa3slq1xIGjD7n8tghKKGYA9yAQcUt34k02KdFW7hKovmS8EkKYy4K+pwAfxqFPDMC3MczXUj+XfS3ZjZRtYyRlNp46DtVWHwXaQ2MVquoXDFGmYyNglg67AD/urtA+lAFg+JtCub22t2aUu2GRpIGAic/dDEjCucHGacnjLQTFPL9qkCRKGLGFgHBbaNufvfNxxUd34WFxqc04v547a4minnt1UYeVMYOewOBke1RyeDoZLe1ia+mb7PGIwSB837zfk/yoAtW3i/RZ5/K86aI7HbdLCyKNv3hk9x6U0eM9DNp9oE0/3ygi8lvMJxn7vXGKbqnhW0v1Zbi4lMTyTuwGBu80YPbtiotI8Iw6fNDOb0tJHIWBWMKCNmwA++OaAL2keIrPVNWmsLVJWEdvHcLKVIVg/QZPeqvxLi1abwbeR6Gtw2oEL5YgYK/XtmrGg6D/ZN0skV7JLH9kS3MbqPmKE4bPbg1W+Jn9r/APCF339hfavt/wApj+z8SdecZoA3NDWddGs1ut32gQIJdx53YGc/jVyqWhfaP7FsvtW/7R5Cebv+9uwM5981doAKKKKACiiigCtqEpgsbi4HWOJmGfYZr5p8b6+3iq/s9Quo0SRVMYEZwCATX0lrSSSaPexxRl5Gt5FVR1YlTgV8x2Hgzx01vCsvg+6TYD1Kg9f96vAztVJcqgj0sv5E3JjbW48tAscNrGB23Ak1cguJZJE3SQKScBhn+lXbTwL4t6t4auV+sy//ABVaMPgXxUoTboMg25+9cL/8VXz3s8T2f3Hp89LucnHaWs8/2y4ZZlKqTFGuAFAAH15WrXmWKMyi124xk+WPw5rpo/h74oVWWPRIQuAozMvHOT3pJPh54vLEro1njI6zr/jW0KeLgvdi/uJlOg/ikcnqN/HJFG7RFgZlDENjLt1PNYn9o+YXgjhKBMYwQRwcZr0GX4deNmUbNNsV/eKSPtA6Z7e9YV74B8ZafcDz4dN8xmz5f2oFgtFLA4mpK7psUsRQpx+I8wnZheTFSd3mMQR25pu+TBG44I6ZOCM5IPrzzXWT/Dvxd5jsLK0fcxPF0mev1qvJ4C8XIf8AkDlj/szIf617scFiIJWgzmeIw8vtHPGWctnzpCeSSXP8XX8+M0k8ksw2uTgMWAJyB2rak8GeLI/veH7s+6lTULeF/E0f3tA1EDviLI/SpdKu1yyT+4vno9xG164mvYLieG2Aj2L8sQHyr7djVWKZZfEkFzHnY98jrkYwC460+XRdbjHz6NqS/wDbu5/pUdrZ30V/bGTT79cTx9bdh/EPasqWHlComov7hVKkHFq6PpGTO89aYDnpzVa91GytnEcsoa4IBEEK+ZIePSoi+rXCAW9rBZRn+K5O9/qEH9a/SpTjGN3/AFofJRo1Kkmoovhdyk87R1OcAfjVKXVNNjcxm6SWQfwQr5jfpTDo0U7B9SubnUXHQSvtRfoo4/OtGGKK3QRwRRxr/dRcVzSx1OOyOynlzl8bsZ4vr2T5bPSLtlPRpnWJf15oEWuSfel060U84RDI368GtP36nsec1wvjTx9c+HfG0Phiy0vRp5JdP+3Ncalq4sUHzY2AkFSa55Y6b2VjpjgaMN3c6g6bdSf8fGuXrn0hURik/sGxc/vmu5z6tcHNcn4m+JkfhO10y98UaKsOm6nau0F3plybyL7UpyttuAwS3ZxVifxprk11o2g6f4ShfxTqVgdRuNPur4xW2nQE4BllwWLHjhRkGsJYqp/Maxp0Y/ZOmXRNIUZ+yrj1Z2NP/sfS1O06fCT75z/OuH1H4qQ2Xhq8vbvREs9YstWTR72yu7rZbW07DIle4HSAjocZqxdePtX03wnN4k1TwjELKzvFiv59O1AXEP2dzj7XbSKP3igkbgeRmp+s1f5i+Wn/ACnX/wBjaSf+XKL6An/GmtoOk4H+ilD2KyMP5VxesfFS1tfD+veJLHSxf+HtPvotOtNQSfbHeXD8Oxz9yBDwX5yelaNn4r8UXXh/U9Sg8I6TcS2RM3nWutK9heQbCxeGcLuLLtwVYZ+b2pfWav8AMHLT/lOhGi268w3moQ8fwXHGPxpTYako22+uSkdlngVwfxHNcA/xU1mL4f6X4zvvB+m21lrF1b2+no2tHB80sC8rFf3YUr1ParHib4n32geCb3xPf6Bol61veQ24ttK1wXgkMhbcxdR8hG3gHsa0ji6q6mcqFB7xO2B1yLra6fdqOvkytGfrzSnUTGD9r0++tsdWaPzFH4r2rjLH4sadqPxB8OeE7DTBcprWnw3bX3nHFo0kZYRejEbTzXowz13FsHGT3xW0MfLrExeApz+EpWl7Y3fy215DKR2VgD/3z1qwRg42kH6VHd6fY3fNzaQyH+9tAcfQjp+FVP7MurcZ07U5VUdIbnMq/g3UV1U8XTb10ZzTy6aful/72B68Zry/42ps0PxHey27TxWp0jUWQcMVjmaOQjHcDj8a9Aa+urUEahYSqn8UtsfMT6n+L865H4lLa6np+oNb3ME0EugTBwjDkQ3EcrfQ4Y1GLUZ0bt6GNBVKNTbUu6NcW8EIuvh347sNftZ0Dt4e1ufd5uRnZG78qeTgdOlYep+EfC/ja9e78JPdeC/F1vzcaWJGgIkHX5VI44OHWuI8G+E9JudAWTWvGWj6RHbTS2xgkV5bkBGO0lBg8qVIPpg11N7feCPsNso8U+JrrV9POdP1ZbBVlhI/hySPMj6fI2elc+L+p5co1MHiE5dYNaf5Hv4Kjjc5g44rDu32ZxWr9f8APcwz4r+KHha+awvdWivJEG4wazaBmdexWZMOy9fmya7LwZ8WfFcq3t0PAqsunQG4vJrDV1EKoO+2Rc564GT0NdX4WuND8deGktfHdx4bvfLGINRtrkwSqfQoQpiPA+UEiszWPCfh3wr4I8ZR6F4sh1IajZBI7Z542kQqSSAyn5sg+n511181y6tgZSUeWqloujPKoZLjIY6NKrrBu1+q/Qu2H7RNg3/H14N1iHjlkuIXyMZzgMK7Vviv4Vs4LGTxBLceH/t9uLm2a9jBjdP99CRnkcEjrXymytcbYV5Mzqi5HALHAyPYV6p8ZvCPirUtS0600zSS2m6PpkMKzyTxRIzfxHlhxwO1eDkMY5hXccRLkha9z6fi/KqGUUqbwsXKT6Huun+PPBV/GrWnizRpd/QfbEBP4E5Fb1tdW1zHut7mGZTyGjcMPzFfGt14OsbVEk1rxR4Wt3k6wQv9ruPoEjHJ9q6Lwx4LljuIb7wnpHj4SLyNQhaHTlHusbcMvqGB+lerj8Hl2HS9lieZ9rfqfNYTD5jWSlOjyru3ZfifVy9OTTxXn/w48W61fSnQPF2jXel6xChaJ5VGy8jH8YK5Xd6qD78V36kc146mpbGtSnKnJqQtFFFUQZPi3ULjS9Bu761h82WJAVBUkDJAJOOcAHJ+lclH4s1C1t5bh7q01WyguPIa7hjwsrOmUAxxw2ASOPmFehOu5SpwQR6VAttCsPkpCixjkKEG0fhQBwUfifXo/ELafcC382AiOWEhVEmI97SjJ3n5sgYGOKs6rfaz/wAK4j1OTVY4bqZoZvOhi2rGjMMrj055J967R7eFphMYE83BG8qC2PTNO8mNoPJeNDHjaUKgrj0xQB59e+INYjN39hms4Y7a3a5ctEX84+YF/AEHPFRat4r1yyVrR7iDctxIhu/LVVwFBVDuIXJJxnOfQV6L9mhIIMKYIwfkGCPSkktbeVSskEbqzBiGQHJ9aAOd0S9u38Qw+fhTe6clxLErblicHHy+xp3xMOsL4LvW0M3Qv/lMf2b/AFnXnFbcGn28WoTXyq3nTKqMx7KvQD0FYnxKk1iDwZeyaF9pGoLt8r7Mm6Q884FAG3oX2j+xbL7XvFx5Cebv+9uwM5981dqloTTvotk91v8APaBDJvGG3YGc++au0AFFFFABRRRQAlLRRQAUUUUAIelJmmySIiGR3VUUElicACuK8SeIHui9rYsyQdHk6GT6egrahQlWlaJnUqKEbsveIfEohZ7TT8NJyGmPRfp6muSZmeRpHZi7HLEnOaT2649f8aK9yhQhRVluefOrKYUnf/69L9ayvE+tHR9PR7ezl1HULhxHY6fF/rLlz1AHovU+grSU1FXZEU5OyNUdeOSKA57MfwqpFoGuyoLe61m5F4QXdrZljSNiOQiFScD1J5IrH1DQvF1vJapZ+KZry2UH7a15Am+49FRowrRe5wc1xLMad9joWFnc2LvVI7aX7OhmuLphkQW53N9T2Ue5ppg1S+XN5emxjI5t7V8uR/tSEf8AoNM8N3GnS2ssWn24tZImxcQdWVuuSx5YHrnpWoeMZ4JGR71nUxl/gR6VDBRh70iCys7Szi2WttFED1IUbmPqT1NT+/XPr2pyxuwyqMR6gUnfHeuScnPWR3JJfCJS0lPeKVFDPGyg45I9akBn6e+M4rzzx/4N1zVfHtt4o0vTPCOsRxaX9haz8Q+YyIxbd5iBVPPavRMHFJQLc808SfDrVPGVlpul+JrnTNE0fTrV2gsfD5kWP7afuS/MOETggYz1qwfC3jq11fRvGNrqGh3viu0046Zqcd20i2uoQg/JKrgbo34GRjB5r0RQWO1QSckYFICOOeoyKOUnkiecweB/E9noWr3a6loV74i1rUhfara3NqX065i27Ra5YFwqjo4Gc1P8M/Al54Z0/wAVreR6TZ/8JArqmk6a7vZWeYmTguMsTuBPbjivQCrDbkH5vu+9DAq21gQeeD7df5Uco/Zo4fS/CWv6P8IdL8J6PqWlQarp8aq7T25ls71A7M0MiEEhWz97r3qn8PfAV/oL+K7q4t9E0dtftTbxaVpEkj2dufLZfOJcZ3sW6LwAPcV6J3A7npRg4zg44/XpRyi5Ty/WPhxrN18HvCng2C40a5v9Cura4m+2bza3AiZyYzxkg7hnAqW68D69qvh06Ve6L4I0LGr2l+F0JZVSZI3YuJN6jLYPy9gM5r0rvjvRRyhyXPJ/BHwlu/DPibS9WXUrSZbTXbm/fO7cLZ1KxRLx1Xcc9q9Y756nHUgZP4iiijlHFWCiiimmXr0DJGCpwc8GuZ8ZaLBqE1sY4o4pp7a/tJHVfvebbNjIHHVBXTGqGsuYn0mT+D+1beNz6LIWj/8AZ6Scop2MqkLxfc+fvCXhvxB4j1eeHR7F9Qea0tbqR0wqozIVJZiQBny/eu1b4QeIlh3ahrnh7SpvvKs13lh+IAH864OGTWLLXtP0XR7i/jnmtbixMNo5V7h4bl0VSB7H8K9i0n4eeEPAWjL4n+JM0d9egF4bN2LordQoU/6x/fpWs8nwTw/13E1rc20Vv/wDtw3FWZ0uTL8HD4V+epzkPwN8RatpxvrPUdAu25x5bP8AMR74xzXM3fwz8caPdfZrvwtcMCfkktdsqZ+q816hD408cyaLPrGjaPo3hTw7K2I77UpcMsY6MkQxk9cAZHpXON4w0+2l/ta8+Kmu+IZQp/0TT7LyI2PuXGFFeRRyipi1y4enJrue1/rLXwLbxlanGS6LV+mh57f2GoaZdCDUbK5sbgfMFmiKtgHqA2OMjrXU6h8RDqgi/wCEo8K+H9ZuIlCrNKHicgDoQAa1/j1qTX3/AAid9dR+VNcWLSBi25gjBSFYnr9a0P2fToVxba9beItO0+ayt1jnWa5jVjFng/MRkD9K8/2E4Yh0ISs+x9HUzChicrhj69NSfk7NdNDJ0Tx5o9lbFtC0+w8KuOWRdJS6QnuQ6kMPxFUtb8W2epB7jVvil4ol2qWP2TTTBDH3+6GDEf412Hj3wTonh69/ti98OWd7olwcpf6Z5kL25PTzkQksn+0nI9K4fxjpVvdeH7y48P8AgTRry0ijMiXek6s1xcAjDbmRiDjg5G2vocsr42nJwozhG3dK/wCJ8VmkMorR9s4VZKXZ3iv8jv8A4MaxqXh20S68RXl3qhvGDbp2ZnsoScJGgYk46Ej1zX0BbOskQZehHHGK8M+Bs9j4rkt9UvApjjijeEEALK2OOMDkdxzXuqdOSKWIlUnUc6m7PmqfKo2jt+Q6iiisSwooooAKKKKACiiigArmPidearY+DL660V5VvU2+WY497dcHAHWunrmfidf6lpvg29vNJdkvE27Cse89fSgDa0N5pNGspLksZmgQyFhglsDOR2q5VPQ5ZptGsprgkzPAjSZGDuIGeO1XKACiiigAooooAKKKDQAhPFMkkRI2kdgqKCSSeAKV2VQSxAAGTn0rhvFGuG/ka0tmK2qH5m6F2H9K2oUJVpcqM6lSMFdjfE2uNqDm3t2K2ink9DIf8KxKKK96lSjSjyxPNnOU5ahSGlpCVVSzlQgGWLHAA960JDvjJB9qytG1q2sPiPdsrQzXEdhEgOQTGpc7gD0ySOacHuNYCpayS29gc77nGHmx2Qdh/tVleMvDdxLb2OoeGYEW900Mn2XOBdwscuu4/wAYIDLnvxXBjqkXHkjuejhcNL4mepf27Z3AMkieW5Xk4zkVyfjnxJpGmafJJKxkcH5YoULuc9PlHPU15RL8R10vTY9Q1K2u7axMxt/PkiPEq8lGUfMp7eldn4SvTpPhiLXb3SZoNY1mQtIuPMmdM/u046DGDjtXhyZ3UqEpysY/ge28QQfE7VZ9diW2hudPxpkSyBjcKrbjn3TIA+vtS+PPiNLpmp3WheGYLW71G3x9qu7qYLb27Hkjnl2H5CtP4kb7C3stUtJXDaPdRS20VuB5scrsA6NnkqRkYHHrzXLaR4H8I674gvdY0/wrLqpudXklvP7QnliFuCFbY0Y4IyTSlVtA6ORx2PLvF3irxabv7Q3jrUbm5X52NpKYohjnaMcHpXafs9fE7xBrnih/B3ii/GotNA0theSKEl3p1ibHD5GSPpU/7RHwkt9Nj03WPAuj+Vb3Mgg1GxgctHC7fcmGeduBtbsMA15Z8PdH1zw78fvC2m6lAIdQF0kzCNw48p0YlsjttqaE+Z/EZtyi1c+u7pmFhdOjFSttK4ZeoIjYgj3715V8J8w+ErTXS2m2epSaL5/9o3PiOS73yFQzNLbnhAT1/ukivXZMZbaMcnA+nGDWbHoHh6GR5Lfw5o0TupVmjskUsvHyt2IP9K7jWSZ5ZffETxJJZ6L4rjitbaNor95NB2t5haONdkcx6+ZyZAB/CQa1dF8ZeLtVuLTSVk06G6urswrqM1ruBUQNKR5IkIyCOMnBBzjNelyW9tLO00lnbSSmUSGVogXZwCockjrt+X6YFQ21jptmix2WnWNoisXUW9sqbWPVgAO4znuc1NpE8jPJNZ8ba1rvhiCc6ppmifPp7S20W4XF4zzlXaFj91flxjBzkg9Ktp8TfEhvNUnOj2xgVZmiiaIIbFklEau5DbpUwdzZVcYr1CXT9OYwyPpenPJbjbAxt1JhGc/KSMjn0p8dpZR3FzPDY2cc1zkXEy26+ZOD2dsfMPai0g5Gef6Rqernwl8S7hfENnqF7ZyzfZr61U+QhFsG+Rdx2nk8AgA4PtWPpXjPVNC1Hw/4bS7tr613WlndgxyGQvNCZC7TO+7cCQQAGGOM9q9Yt7Oxt7dra10+zt7dhhoIIVSNvqMcj9e3emvYac10ly2m2DXCIEWc2671VfuhTjIHoO1AcjPK4fH3jRdJl1KWTw/sTRrXXPJFm+GhluDD5GS3DcFt/ByRxUumeKr+212+1gYTTrK38y/gkleRYrQalLFLcLk/60KA57fKRXqItrNU2rY2gXbsMYhXaYxyE/3RzgetU9b0PTdX0ufS7iMwW1yBFcfZVEbzxbyWiZv7jZO76mizDlYzwhfX+qeGrLVNSt0tp7xWnSBRjy4GYmHd/tFMMfTdWrQMbF+VVUABQBtCjHQDsOOnbFKOaotbCUUtGKBiUUUUAFZHjUsvhS+nT71sYboH08qVHz/46a16raxb/bNF1Cz/AOfi1ki/NTRa4mrrY8o0nxDY+B/jPqs8llLeyLJqcVhBFEXklkdorgAYBwNrMS3GAp9az11/U9W1ybxV4k8PX+t6qoDafZTyLBZxnszFmzgc8Ac857Vr3dsg/aB0tVBxeaHPfK2eVkeyijP/AKCfzq1pfhPWryzhuY4YIopVDoZJRyD3rnlS9pytvboPCYmdGElTVnLS/X7zgvEieP8AxRqD3ut3+iq5P7tGkldIF7IiKNoA/HNZreHfEVvuaN9N1DKkFYZGhY8dt3H4V7FD4DvM5n1C2QnqFTdVk+AY9vy6s2/sTH8or3KWeY2kl7OekelrHl1Mqw9VXlF3fW5578VfEui674f8IWtpM8V9plh5F5bzxlHifC8HPXoeRTvhdq1jZeEvHgvr22jD6SqRiRx8xz90Dua6LxD4D1QxbkWO82Z2vHyR9VPUewrk4bW3tLwWl1pFtaX6/cItsCT3U46+1eTRwnPjFiVPVNStY9mtmkqeVvL+TTvch8HfEvxl4fa2tNGhv9bsEUFbSW3LRjjoJCRgfjj2rt7zx1pfiK0Y+IPhZc6VfY+S8028gE0Z9VcFWzn+E8Gsuz0nWL9tsFldOOmWBA/+tWtD4J1tkBZ7SHvtaUkivbx8o46o5zgovfRbnzODqTwi5YSe3cl+BAms/CEmk3ImhurS4dwzMpcozfK528bj3Gete6+F9fF0BZXjBbhR8r9pP/r15J4O8P6houozzXcls8M0QU+W+WBByK6cluDk5B3bgcEH1FRPDqpTUZbk+1alzI9XHU0q1zvhbXVvVFndMFulHB7SD2966IGvDnTlTk4yO+MlJXFoooqSgooooAKKKKACuZ+Jmo6npXg+9vtHcpex7dhEe/HP93vXTVzHxO1S/wBG8G32oaYwF1Ht2Hy9/U+lAG3ocs0+jWU9xnzpIEaTIx8xAzx25q5VPQ55rnRbK4uMebLAjvxj5ioJq5QAUUUUAFFFFABTeKDjFc/4t1f7Db/Z4GH2iUYz/dHrV06cqkuVETnyK5neL9aMjNp1mxCj/XOO/wDsiuZQDHB47Y70HOD8xPOST1rM1/V/7IEMklq08UpKEqfusK+hoUFCPLHc82c3ORpDpS0yNxJCsoxtdQy4OeKZe3CWtnNcyYKxRlyC2M+gz71pbWxBJI8ccTySuqRoCXZjgKPU1nJHNrRWW6VodNJykLD57rHd/wC6vt3qPT9uvj7ZKT/ZyMDFbE4MjjvJ7A9BW3zn5ju4xnufT8BXFisRyP2cdz1cHg18c9hFX5QoAUAYAAwMfTtUGoXlnp1k93fTrb26EDc3Vm7Ko6k+wqyq7mC9ya8+n1i2utaTXNWVktPtMlnpkjfNDblTtLP6O7Zw3YACvHrVfZq7PaoUvaz5OgeKdMXXBd6p5dxp7SBXEJkH751+5NKp6EHHHfvTNO8aTRQA3lzLZ3kaCO7TC5DjqwU9j1DCt6YGO4Dvgo6bZQwz14yfUVXvNJsLqARTQxsowF8yMOQB6E8ge3SvMdZ35j3J5dHkShucZe6pp+tSKkf2id4wI3nnlLI0jdCir95u+T0Fa3hrUL3T9dv9MsdQCfbP9IjMiljDLgeaB6nADAdgRWhNaRac1va6RpovNWuy0NhbhQEVgPmkIHCovVj+HeoNe8MWOh+HZ9Uaa81CfSLeWfCzBFeUnfM5fuzkYx2UAdqtL2u5w4mEaMfZ2u92dHr3iW3j8jR5rmEXl+rJBBJ83mDHzFlHIXjk+pArz/4X+ELp/jR4p8YatKLya3giisnbAJaZPmkCdVUKCo+lYfwp01HvLnxBJexyzS2C+dNPcjCSM24qM8jaPlx3611+p614esfOu2hvdRuBGYWntXMO1chgIz1Z9wABPGM134XBVnU0jofOYvOMFSpe0nOzvtueljpyCCOcn170AgjPavLdB8a6rYajAurXBl0h5kidLnDTW8b8CRnHG4Ejd2xmvoPTvC9kgDXUj3T+oOFI7cV01qbpOzFgszo4ym6kehxyq0h2xqzn0UZrTtNB1W4Hy23lKe8rY/Stf4hasPBXw91vxFp+nwTS6bZvcRwH5VkZRwCRzXjkn7Rt+fBfgvV4fDUB1HXdQezvrVpX22gRwrMO5+8vX1rn9ozaVa+x69b+EZSP394qnuFTNXIvCdip/e3Ez+oyBXkNp8afFmpeNdT0Sxi8B2tvY6sdPVNS1Z4buUBgCwj9SCcVNP8AGfxNcfEjU/DukaJokken6otg+nXV8YNRuUJGbiJWwpXknHOQKnmkR7WXc9fTw1o4z+5Zsdcual/4R/RwMfZU6/3jXluqfEvx3qOr+Jf+EC8K6Xf6R4Xle3vZr66aOS6mRd0kcIHAwOAT1NY/iL49XtxJoK+FbPRLVNX0galHLr1y0Ecr5wbaNx8vmggg56cUXZPPI9obw9ox+U24XvwxFRv4X0lvurKpz2kNec638Xr7wlf6Tc+PPDw0bQ9U0l7iK5WbzXivY13vbNt4O4AlGH3qw/Efxl8YaVaeE7e80PQdE1LxFaSX/mavdPHaW8eR5UBcDiYqQSDwDmi7Hzy7nrEvhK1Y/u7qVfYjNUbjwpeJzBPDIPRuDXA/EL4qfEjw34C0bxhb+DdEWC5SKK9trq/JkiuJJNibCmQyHIOc9Ki8Z/Fjx54X1rRPD2p6Z4KsdWvbKe8uJL3U3itUVJAqqkhHLFWzj2NO7Q/ay7nX3Wl6la/620cr/eTkVTDL64PoeK5jWfjfrGha74G03VtJ0W6tvEO4317p120sFsvmiMMjdGGWGSa1PhL8RYvid468WaLc6BbW1no8pW0u1J33KCRkLHPTlW6VSqM1jX7moeOvFFdRf+E9uWsJvokvI/OudvLO6sXMd1A0R9cZB+hq+e5tGcZENHY985H4EH/P40ZFKMHv35plHB+JtOjs/id4b10NhINAksMf7QYkn/vnArs9KULpVmoUqBAnB7cZx+tY/i7R7rVpdNa12L5Eh81i2CEOAQK6AKq4VfuqAq/QDAqY9SYx5QoooqixR9cVBf2ttfW5gu4VdeqsANyt2IPY1NR2pqTi7oTSaszKt7q4trldP1KTcWGLe5HCy/7LejfzrR5ztI5HWkvLeC6tHtrmPzInHK9OexB7EdRWfZyz2l0NOv5zJvH+jXJGPNH91v8Ab/nXrYeupqz3PFxeDdJ80djRopO/AwO1FdJwIcjvHIkkbsjqchl6qfau/wDDesLqdr+8AS4TiRR0+o9q8/qWzu57K6S5tzh05Pow7iuXE4dVldbmlKpKm/I9THSlFU9JvYdQsY7qE8MOR/dPpVteleE007M9NO4tFFFIYUUUUAFcz8TNWu9E8HXupWKo1xFt2h03Dk+ldNXM/E3VrrQ/B17qdmsLTRBdomXcnJ7igDa0OeS60ayuZQBJLAjsAMDJAJq5VLQp3utFsrmTbvlgR22jAyQDwKu0AFFFFABRRSEgAknFAFPVr6PT7GS6kxhR8o9TXm11PLdXL3E/zSO2T6D2FaninVP7Qv8Ayo2Jt4SVUD+Ju5rIr28Hh/Zx55bnn16nM7CUjojkb1Vhnd8wzg9KdSV29TnMqS3m0t3udOhaa2PMtop5Q/3ov6rWhb/Yr+0DxslxbM23aRwCOzDsc9jVSy1iC51ptMjimWWIEyM/GCPQVHrtreR7rzRI9l3MCsyrgI4/vEf3vQ1z4irryX1PRweGuvaS2NeOOKJAsMcaLjoi4GKfUNk8z2UDXEZjmMYEiHHDCpa8mWjae57Cs46Do22yq3Iwe1cHpFuIYdS0i7t1ktYbuaKWJ1yux2Lq2D2O79K7r681zfiT/iX6/BqZEhgvohbSlTg+cvKH8VJFcmJjzQO7AVIxqpSMrTr63sNQg8PvITFNGTYO+Tv2/ehJPUgdPUVavbiHRbKa/uZsWEQyytyyk9FT+9k9qo+LBFepBp09urXruJraKFcywyIch93AQdiT196lg0y6vbpNU8QzRPPCN0NrFnyLZv73T52/2iOOwFeXpI9/3l7i36DfDHiKwkXUbnUoZ9N1NEVJrOZwrxwdVCMOqt1bHsOK5T4hfEaz1Ty/Cljbyi+1LbAGMeyKK3Y4L4PtkDqTRrccOreMrCMqjQadG9046uWf5Ywcdjy23PNR6RJouofHbSRrc9jFaaNbmaWWU48yUjIjz6rx8tehhrVZpJHzebyeHpVK0n1R0fhfwpodpqHifWta03ZpekCONbJOC5+6Cf8Aa7/jWZ8U9DXQ9Rkg0jMkM8UV7ZI7csM/cP4qR/wIV2GgQS+IPAWvO06rNrur5lc9YYkYFmIHTCgj8c1yPxQ8Q6Tr/ikW9hMz2kEIsrfy42aRgmQXCgZI3Hp3wK+mw85Qly3tp+i/4J+UY2HtKPteTWTTXzb/ACVjY+HdzpupeHJZporc27yNayzXEQ4ST5mjfPf5WRscjINey/CK9a88D2cUk/2h7F5LEy7t3mCJyqsT3JUKT7k14j8HLiFHafxFawGK6k+z6YJo932eQkGQSr2eU4PIyAAM81658L7oWetar4f8tY4Ti+tVVQqqrHbIPrvGf+BV42Mxiq1XDt1Pr8syueDw6m/tG78UPD1x4s+Huu+G7W5jtp9Rs3t45pFLKhYdSB2rxqT9nrUf7S1W+j1y1Zrwac0KNE22BoDGZtozwH8se9fRPauL8beLP+EduLm4vLq0sdOtYUeW4mgeQ7nbaBhSK5zuPPNM+FfjrRfFWsalpsngu8tr/V21BWv9NaS4jDMMoHzxgDg0eOfhL438Ta3cW11rGgXWlTahFdwajc2P/Eyso0YN5Uci47jAY9Aa1m+NHhvGV8Y6UP8AuGTf/FVH/wALo0DP/I5aVj/sFzf/ABVAroi1L4Z+PtG1jxKngLxJpdrpHiiQzXiahbs8tnMyBZJYip5LDseAag1v4Q+JdN0HS/D/AIVvtB1PRbfTRZS6fr9mZY1m5JukK8h2JJI6Hj0q4fjFpLDcvjHS8dv+JVN/8VUEnxm0lTg+ONHHsdJm/wDiqAuixqXwbupPgr4d+H0OsR3U2kX9rdvd3kZYSiOXzHUDOQDkgegrX+K/g7xfrup2t94fvtFurIWxt7rRdatfNtZSTlZVxyrrnHuOK50/GbR/+h80Vf8AuDzf/F0D406Fj/koGjn6aNP/APFUDuLL8FdSj+BGn/D2DXopL23v4b2W6kRvLys/mMka5yq44AOcVo/FX4deJPEPxD03xZoMnh2QWumy2Mltq9kZ0Id1bcozgH5cZ9Cai0f4rafrOrWmk6Z480We+vJRFBEdHnG5j0Gd3Feh+A9WuNZ0EXV40Ruo55bebylIXdHIy5GfYA9aAPKfFfwb8R+KbKH+1NR0K1ul0C80oixszHCjysGikRc/Ltxz710Pwd+F954E8QXF9JqUF1bSaNaWCokZVvMiLF3JzzuLE16pRQAhqOaFJV2yIrg9mGaloNAHK634ZjKSXFg2xwCxjIyrY7D0rhtO1W3vruS2iSZZ4h86ygAj2HrivYiK5/WPCml38DKLc28xcyLcQnbIjnqQfw6VvSqJJqRpGtJM4vPPp6Zoo1W11DQZBHq4V7dmxFexJ8jH/pov8J9+lHbjGOvByPqKpq22x1RqKQUUds9qKRoFFL6cH06Vm+INWTR7OK5aHzt8yxbN+373Un/PWlKSSuwNHOeMZzUN7aw3lq1rcKWjboQcFD2YHsRXM+G/GkOr3ltZtY7Hutxg8uXdtQEjLg87uO1daAScdT6UoVbvmiKUU1ZmXpc80czabfOPtSKWikHAnT1/3vWrwxjjgVDqlkL63Co3lXEbb7ebvG46fgeh9qZp959pifzgI7iFtlwhPR/Uex6ivcw9ZVo+Z4WLw3spXjsWqO3U5HQdqUKxGVViPUDIpp4JB4I7Vrexx2NXw1qh0u9Cux+yyna4/unsa9DjIK5BznkGvJ8AnGCQRziuz8F6qZrc2Fw372IZRj/EtebjsOmvaRR14er9lnT0UgYUteUdoUUUUAFcv8UNWm0XwbfajBFbyyRbcJOm9Dz3FdRXM/ErWJdC8IX2qRW0Fy0IUiOdSUYE45oA2tDna60ayuXVVaWBHIUYAJAOBVyqeiTtdaPZ3LKiGWBHKoPlGQDge1XKACiiigBO1YPi/VPsVh5MZxPPlV9h3NbsjqiFmOABk/SvNNZvWv8AUZrgnKZxEPRR/jXVhKHtJ36I569TliUgMKF9OntS0Ule8eeB6VV1S8ktIUSDBurhvLtxjOD3b6DrVosqKZHO1EG5m9B1zVHR42uJ21a4X5nUx2qdoos9R7ms6tVU4XZvh6LrS8izp+n29nCiqPMmAbfO335GJyST6egq19KKK8WpUlKXMz6GMVFcsQoooqShap61Zpf6Rc2rkqWj3Iw6rIvIYZ/KrdKG2kMCwI9Dg0mrqw4uzucTpd5Z+RJfzskVxMF80seemCCfTPQVneK/EUNnprzGCV49wSKMA+Zcyn7qD1Hr7ZrK+Iut6bo2vzaXoKXd7qwIa5tkCC1t5H55diCGxyUUH3xWDaS6qbgXd9LZm/CGNZPLLiIHqEVuEJ9s1wvA1b3R6cs6oRhyS36l/SrXULOzuNSvr0W0ckvnX13KoUs56RR4yTgfKFx/OuX0YmN7pLyPzJbq4aV4p12uCT8uCRxgdR69619bmncxXmrXNzfC0UtDFNsVYuOSqgD5v9rrzWLojzakkWoXNpelzGVVZ4x5SITnCqTuzwMseterl8Pq0uaSufJ59NZlSVGDaitf+HOv8MpqM+s2Phmzk1MWmobnuLaGQIvlLjduPVVI/i79O9er6Zpel6XZS/2TY2VtcORG81svzAc4Abk8Ac4614vYXFxp80i6bqF3ai+UQsiNncw+YDnkAn+H2xXZfDAa14z8SxaDqGpw/wBmxWvnvPbxeXK0QcKIcA4UMed4JJwaWOlOpLmjojDJcPRwVKMJrmnrqzbPhiXxA2o+KVmaKz0+aNjFEgJvZYDuLZ/ujgfVSM4FdZoCyL8S7C6RWIkjuI3YZAKlQ4/XH5V6Jp+m2NhpsWm2tukVrHH5SRjgbe/Hv3Pc0WWlWdrJG8UIDRqFVu465rzPZWaZ7EsU5JxlsXT1NeP/ALTECt4A8QOQCPs9vn/v7XsJ7mvK/wBo6PPw28Qt3+yRH8pBWxxvY+UoNHsNqkw8EDqfzrY0nwrp8482eHbF2XPX6+1LpkKzFTJyigDaO59K0dRvmVXgi4CD9646KPT/AOvSOeTZn6jY6WpMNrbgKvBbccfQVlHR7Jm2rblmPQZJras7drvmJgYR/GOR+YrZt4La0j3BSD0Lnk/hilcnm1scpH4TtSoe5h2Z6IDzUd3pui2alPs6qcfdHJNb19NdXT7bXbBHj7zcufw6isqXT7ZUZixkOfmdm6n2P+e1M3iXPg9DZt8YPCvk23lbdQVgfoDX1n8Ix/xTFw397Ubon6+ac18ufB6G3X4weGFixuF2ScHPAjc/0r6h+GNzbWXgo3F5cRW8Rvbgl5XCrlpmAGT6kgUzQ7OioftVuZ2txMhmVQzRg/MAcgEjqAcHHrSfarf7SLXz4/tBTzPK3Dftzjdt64ycZoAnoqL7RCs6wNKglZSyoT8xHriliuIJmdYpkco21wrZKt6H0NAElBpvmL64+oplxcQ28TTTTRxRp953YBV+pPShgJdW8VzA8E8aSROMOjDIYeleeeIPDt14fRrnT0ku9KBLNCvMtsPVP7y+3bFejhgyhhnB9qZIRjb1J7Y/zxxVwqOI02meWxyRyRLNHIskTrvSQHhh606r3i3RV0a8e80ry2t5AZrrTgwLYyA00a9eM8gcdKz4ZI5oklhkWWNwGjdTkMp6f57V0tJrmidlOopKz3KXiHUBpOkyX/2Y3RV1RYgQCSxx1PSvPPiZq51zTIrP+x7mMWl2JXKXYOVwRztGeD9a7nxsrN4bkC5z58WOM/xiuKvI5FSdvs8gaRyMbecZ9q5asVNNCqVHGSOL8Oi3tdU0++ktJWjguQ7CC73cDnGO9exHxp4dfy5GuLqNJmwQbU5i9jjt9K85m0i1W98xLIx+WdwkTI5+nSnSRTFEJWTLMckqRxXPhaToppu5EsQ29Eekr4s8NM0if2xAmz7wMbqPqMisrxD4h02N7fVdH1SweV42WRhOFUp6lT/EO1efuJmYLtJG8rjaMH61QltwrqPs6YZixBQdB17V30sS6U0zGpUc4uMkbHxB1a+vPF7vpuuvDZIYiq293hHcR8dOhySTXovhvVVTwZpV9qs48yWIK8m/fucMRk/XFeN+XcQESW6yROQWDRcFgD1xg56gVQmhbLhsguwLZYj5skjjOOueanDYmpTxEp1HeL2MqtOnKlGCWq3Poa61BItAuNZjhlktooHmyY2AZV9sZrmvhb8RH8SarIo05bOe1hFwoBb5lJxj8RjivG5Lu+WN4U1C+EZBV0W5O3HoV7CrHg7xJfeF9civ0AuLZk8m5gOB5kR5OD2Ydq2q411Kyt8PUyp4eMabT3PtuwuY7yziuYSCjjIx+o/OrIrgvhjr9nqNtG1jdLc2N6nn2zj9QR/CRxwe/Nd6nSuatT9nNo0py5oi0UUVmWFc18S9WGh+D73UjaW155O0+Tcf6tsnHNdLXMfE7U49H8GX2oy2NrfLFtPkXI/dvk45oA3NFm+06PZ3HlpH5sCPsT7q5AOB7VbqnocwuNGspxGkYkgRgifdXKjge1XKACiikJGDQBznjbUPs+ni1ibbLP8AL9F9a4qr3iO8+3avNIOUQ+Unp9ao17+EpeyppdzzK0+aQUH3opk0yQQSXEpwkal2PsK6TIoanuvLqLSUZgrL5t4wPSMHhfxOK1vlAIVdo4wF7AcAVQ0GGX7I93MhWe8bzXz/AAr/AALn2FX8jAbIx615WLqc0+VbHv4Sj7OmvMKKDxRkc+o7VyHUFFL3I7jr+v8AhRigYmcc1HNcpaqtxIrOd4WNEGWkY9Ao7mnl0VS7OqoAWLE8ADqc+lbXgPR2vJ18QXkJCAY0+J+iKeshH949vQVVrLmZlVnyx03PnfVtFvND8S6pbalEYdQmuXuHZu6ycgg9/c+oxXP2kl/rUkkq3MlppSO0cTRHbPd4OCwPOyP+dfVnxT8G2/iTRpLiOFTqEEEiRsOrIynK5/WuB0P4Zuuh6fG9qoK20asMYxxjArSNeMlZnlSpu9zyS3tLOAbYYUO3ncx3tn1JJ5/GppnXrIw6cZY5Ptj/AAr1Sy+Fd3qN9c+ZI8cKOEiHmGNQB1JC8n8639N+C2kxyZvLyfHcW2Iyf+BHLfqKbxEF0J9lI+fdVZLoC33TRlHSXdChecbSD8qrkjOMZPYmvTfgd4I1LVL2/wBY1RLjSopVSGOFWMcscC8orY4DMSWPoCo65FerWvwx8J6bGzaTp8lnMfvSx3Dhn/3iSc1J4XsZ9Pjk0SGQSKri6SUjb5iOT94f3gR+PFc1Sq5m9OCitTZg08aJZ/6HPM0SDJimmL5HfBPPStOzmW4t4p49xSVBIpPoR0rN8TNImkSoCSwifOO52nH61pWMYhs4IV4CRqv5CsSyc9K8w/aIAf4b+I16n7Ap/wDIgr0815j8fmA8CeJFOT/xKWbA74cUAeDeDUVdG8RBFjMqaMBE7jiN2dVD57detem/Dzwn4c1US3mtQ2l9pnh5vs1hggxM4UNNcMwPzkscDPAArwnSp7mYMsczxpcRhZwnR14IUjvXsXgGT+yvgVexuFiS8muXiTHATIxn8a8rNKzhRVuugYem5zeg7x9p2h392l9o1rb2dmjqk13bpiJ9xwBsHDH3HSub8SaTbeH7i2NzcR3Kthyk1s0S7VOf4sZz7V03xO1hYPh0ba4FukwFuyxIBGjN1LKvXGBzXhMfiqyl1WBr5Z723jmUlZXIjkXPzJ32gjIz2qsrT9jdu5pjKbjLRHrzajYa7Z+HWk0zTBpTyXlxqEtnCIcSQIzLaHByWKqp5+8CcZ5rg/FN2uveDtP8TyW1rZ366lLp92lpH5cMi7BLE2wZAZQxQnuAPSuutoPC1p8H9e8S29jdCGWWSGKK9mBlMwAjRVZT0GTg/eIU5rzfUdWVvC2m+HreIpHazSXd1Mx5uLhwFyB2VVUKPxrspVOeTViJU+VJ3Og+Aa7/AIy+HR1xLKSfpE9e1+MNIfXP2f8A+zF06fUFutWhEsMAJdo/ty7yMcjC557V4v8As7/vPjTofqFnOPpE1fVnwvGfA9kB3aUn6GVq3EeIa1Z/ELRdT8RJHa6g8timnWEuqwrIGu9PE0jGVSgZ96oyq+0FvlJHWrFvqnjKGy059U1HxAuny2ey6u4bZopxCbpQoRnXzTJsOAeGYZIGa+jdpzzz3zVLWtI0/WdNk03VLGC8tJcB4pV3Kf8A649R0oA+cNFi1/xPFJrVlrPip5NMttUisLyNik7GOZfKimOMsRz8p69watWqeLrHxRqzeGYfEEXiC6vZLlrRoCNMkia2BZ3yoTzPMxg9d3HTIr6G0rS7PSbCKw0y0htLWLhIolCqo/Dv7mofE97PpfhzUtThjEj2lnLOqH+IqhYDPpxQB4NpmteMLNrbUNPu/Gtzottc2Emsvf27NKsx3i5RARuMYzGSFBUHpxVfWLXxr4o8G662qDxK6Lo7PZ2pQp5jyXkgBZCPmdYwhGRgDmpZviV4g1ZNIS81jTmAnsdRa60lnijiV45i1rLksW+4GPUkds1p6B8ZtWQ317qkmmXel2FtaajdTxW7RtDbTO6SMF3sSEIQ5IU7TyooAbrSeJdC16bSNQ1bxm3hCG+BkvbVnmu0L2kbookUGTyvNEnTOG2qcCsqLUPiObO2/tG48Wr4q8qz/sS2WIraXKbjvN3tGzcRnzdwBXA29a9C1vx1rWl/CnTPEWqCx0zU9Vu4obZGgeURrKx2KVBAL7OxYLnqa5XR/i14vvYJZI7fTJ/7N0zU9Qu1jhYyXgtZ/KRI1DkRlhgk5bBzgc0AWfhVFeXfxStr69k8UT30Oi3cWpNqiOLe3uXuYiFgLfKQVDAbSQURT1zXW+K9FXQbk6lZLjSp5P8ASYEHFu399PRfUdq4W2+LniJ9BL3N5osVzdXFqtpMsRfHnJI7xmESH5lCHDO6KwPIBAB9L+EXiW48c/Dmw13UYLUTXQmimWI7opNkjx7hns23OPrV05OPoNScXdHGeLYLa78LajbXKXE0U9sQy2jASknoYz/e6EGvJtI+Heh3svlXlv8AEy2WO3a48641pEVQi5Ix1yRXrfxD0G903Sr7QrOOSdL1G/soL94NnJhz1B/u+3FcL4H8CeMNP11Ly90G7htzaTxkyzgnLxkAEFvX8q6/Z05K9ycTUbkuUwvCnw68H69erFGfGUETxCVnn17eSpONuFyM+9YXw1+HWh6pqepNrmoa7dW9lp9zcrGmoshJikZQM+6gD616x8OPDOseHUgfXI7W1ZIhEI/tKyMeeMAGuT+CbyXOu6vbvFJGJbC8UO6bgCbhgOBz1rgxPLB+6xU7uOpV0XwD4B1LQV1JPDGrwyBYibe48QydH689OMDirmg/DbwVfeNYNCuPDgit3tvtHmp4gklkJDYK7MjA/wBqu8sfCl0tjLZ+Yk0sgj+dbWQKpQnnBx1rT0PwncWHiS11pg7zxW72uyOJUBEjAksSc4GDxWFScVHSRaTucB4i+F3w80y8vYrfw7bssCIwW5vbk8M2GyQ2SPTAqv8AEz4VeAdNuNFXTdDFtHdRTNKDeTfvCNpUE7s45PSvUPFPhu41q/uXjuzHBcRrGY1K5IU5B55znP4Yrnvixe3Gm3fhiREhmnFtdQ7GdkVuEGeOc4HpXJ7ZvlXc1pJc7ueSz+AfB8d1eK+hW7/ZrR5FT7ZPIjPuUc5wxGDwPrWla/DvwSdMa6m8M2iSLOsSt++HJUkY3uSeQB+NWotYuI76/wBSmj0mJIrcJdfbGxBEjNhWJY5yWwKs3msahBBdzSXWmRw2arcXPk6cT5QHRlJBB+8Olb05TXN7jNKsY3+JG78DrS10Pw3qFvpUXkR2+vXO1A5Owrs456fSvoXS7qO8sIrmP7rrnHoe9eA/CWN4tA1RZZ1nlfWrh5JVAw5Koc8D0Ir1jwDeBVmsHYjrIg/nXvVqXPhoT6o8uE+Wq49Dr6KQdKUdK8zqdQVzXxJ1KHSPCN7fz2EF/HFtJhnHyNzjnPFdLXNfEm/tNM8I3t7e6XFqcCbd1tJjDnPfIpgbWiTLcaPZzpGsSyQIwReiggcCrdU9Eljn0eznihEEckKMsQ6ICPu/hVygBO9Zfia9+waRLKp/eNhUHqTWpXF+PrrzLqCzX/lmvmsPfsK3wtP2lVIyrS5Y3OaUbcYPHQj+tLRRX0J5gVn6qjXd1baaP9W586fHXy06L+JrQGOMnA7n0HeqOg7rqS71Jlybl/Ljz0EacA+2ayrT9nC51YWl7SovIr+O9fHhvwtea95EUzWzxJskk2IN7hMsewGc/hVKPxlY20Vo2pXdlczX9y9vZLozyXXnMi7nDEAbQo5Jx0rN8UeJvBHiLw1qmn3WuywWkBinllW3bLpHMuDFkYlUuAvGetdHLpthq19omu2qtZx2P2iW3hhgEKyfaIgjb1xkEAZ+teHJs91O+xlWPjzw1cNYQm9Z5byKFjJFEzW8bTNiEO5HyM/aki+I3hKRJy15eLHDCZofMs3H2tRMISIMj943mELgZ5Iqjpnww0OwvdPuorud/siQLMksEbm4aH7h3HlD0zj04qdvh1pkllpVs2p36PpVq0FpPGqho5DcC4E2OhIZQNp4I680C/eBa/EbRzFN9vtdRglS+uLSG3W0dpzHCE8yZ48ZTBkAI612QHoSVIBBHoRmuM1T4ex6pp01rf8AiK9lmubuW7ubk2yB3eRVU7Of3RULwwJx711t1KbWwBjV5XREjhQ8s78KBn1Pf8aqKu7DUrLUs6Tp39v6ymmsMWcAWW9wOG5ysQ+vU16hGgRVVQFVRgAdAPSsbwhow0bSUt5DvupG8y5l/vyHk/h/Stus6s+Z26HFOV2KelN29scU6isiRAuOlApaKAA9Kq2llFblWVfnCbN3sDxVqmtIqjJyPw60AJLGkiFXUEEYNOGc9MCkLqPpjr2oDrn86AHHpXmPx2Uy+FfEUIzltBnYfgVr0wsD+FeffFWKCTzIdQF1Fp2oadNYyXMEfmGBnIwdtAHylpBZLC2gtRvvJ9kUeOzNgD8s5r0rx/ItnpGm+D7VyY7eER3LhsZSPl/xZqzrX4fvoOqWWv2PijS9bsdOPmSW3MM+AuBhW6mqdxNcXWpXF9cR7XlUJHGxzhep3fWssPl1TG4+knF+zjq30uuh04dKKbOc8RaI+sg3UepvFcNF9xo96BMcAHPHvUOnfAn4j3t1pgTT7UWV6yg30d0rLDEwyWYZ3dD0xzVPxRe3mhyxR2d5J9mmJKQSn7i552n07c12Vn8fdft7JLQaenkIixoqkLgL93kdcYBr180hQU1GEbPy2M6vKyX9orSbbwtF4P8ABdhqX2uzi8zUEikTEiYGzczfxZJPB5HNeXTNx8vPJ6/Uf/Xq54o8Tax4x8SXPiXXJFa6dBDCiDCRRDoo/HJrO6e/SvLjBR2M27no37Na5+M+kFu0Nyf/ACE1fVfwvXb4I0/3En/oxq+V/wBmcBvjLpvtbXR/8hmvq34brt8F6cP9hj+bsf61QjoaKKKACqetafFquk3emTvIkN1A8MjRttcKykEqccHB61cooA57w54Q0LQNGttI0/TLRLWDaQDChZ3Ax5jHHL4/i61S1n4e+G9S0a40ldPh0+2upFa7FjGsLXKZy0cjAZZWPUenFddRQBn3+k2Ooac2nX1la3Nm67XgmhV0YdsqeMcUWOjaXYlWstNs7VkRo0MMCIVUkZAwOMkA/l6VoUUAYo8KeGxps+mjw/pIsriXzprcWcflSSf3mXGCfetGws7extxb2tvFbxKSQkSBVyeScAAVZpDSYGF47j08+GLybU2iS3gTzTJI+wIR0bd2+teW22s+E7q6W3g1rTLycjcBFI07EAZ6jINeh/FyOOb4ca3HLBFOhtWzHLna/scV5J4KiW3t7R4dP0uxjeNghtrYrt+Q8bjWNWq1oaU4Jps6DQtY0nUNRMemrvli2uzPaNGrKTjILAZNcX8Ct0HivUXViSljeEDPzHFwfwrp/B0E6TedcpPATHGqCZdpLB+wNcp8N/t2nxajrWnx299czLfWcdnJKI13mZjkk9qmS5omabud9J4m1a5jIC2kI5BLljz+HFT+HdT1S78TvBd3Ec1ssJKeXbhQjhRg5zznJFeV6fq/xC0/yode8LPFZrvV5NIIkdiem0nOBWx4B8ceGF1S4l13UJfDd3bqBG14+5rpOhQ5AGc9hz6VhPlUGktRRqe9ZnovjCw1eW5006LcJEkmqxpqKzzhV8gLkogP8Teg9K5Tx3p7Xlp4bkW1Jtki1CNi6BnhLnCfKTktgYz2xWo3xW8JG6nht9PvdanNxHJboLXaquBgMC3HB71htqXjDVooxceGYLawg8x7VPtWZiXJJLdq1pyUXTlpoNyjJOzOE1jwzfSaDqWgs32eF9NtUtbi9RgCFnMkgfAPzbeg+lWPEOvaTNbappl3rU8lve25tktk3EwjaACEwOhT9a9R07xFbwSOt9b39jlCP3kRZc+Wq/eHHUGrMTeHtSiZ2Gk3UjsSxeNQ7HP511zrVH8LWtxKNOy7nA/C/wAS6bDomox6pMdOkk1KWSFLg4Zotkaq/tnaeK77Q/EWkw6nb3Vvqto+1gpAlHKnrVLxB4G8NT+H764t9IhiuktZHiZHKqr44JFeW3Xg3Xo1O6xjufXyn3fkK1/tKUEqUkcc6bvzH1nbX1ncRh4bqGQEZ+VwasKykAhgQenNfNvgj4Q69rES3V1qQ0e2z0icmb34BwPxr2jwd4F0vw2RLb3mq3k+MGS7vXcZ/wB3OB+VYJu+qOuDbVzrK5j4n3llYeDb261HTU1K2XbvtnfaH59a6YcCua+Jt1YWXg+9udU08X9moXfb7tu859aoo2tCkjm0WylhhEEbwIyRg5CDAwKuVT0OSKTRrKSCEQxNAjJHnOxSBgVcoAazADJrzLVrlrvVLm4zkM5Vf93tXfa7cG10m5mHBWM4+przZRhVHoP1r1Mtpq8pHFipO/KLRRSGvUOQpa3JImlyrD/rJsQp9WODUev61o3hXRoH1SQrbvIljDCi5e4dxt2qO+efpT7gmfXrO2/gt0Ny31xhaqeM9Fk1yLR0iitnNlq8N4/nDOEUMDj35HHevOx9R3UUevl9Nqm5dWcwPAui3VoNPn8axXUGiRLb2Uf7sNpsXmrKVlIPLEptyegHrXcya1pdwXmh1GzupGi89Y7edXkdNwG5RnkA8V5RD8NfFM9xeG+ttNWOe3WF1SYCKTF2spwgHClAeCSc/WtDVfhrqL20iaVZ6ZbytrOoXKsrbP8ARpkAiTj36r0Feedybj0PRNH1nTdVguZ7S7UR2s8sFx5xCGNo2KsTn+HIPzdOKvg5APIyMjPp/k15RqHg26k1XTNIkkaOfU9RvH1LyQxjk0hpvPUM/QPvQKB1w7CvWHYEuwRUychV6KOw/CmXFt7iH3q74QsTqnigTuM2ul/Mc9GnIwPyHP41nXkwtbaWdxnygTgdyK7zwTpbaT4fggk5nkJmnb+878k/yH4U2+WFzGvK2hthTx+tOoozXMcoUUUUAFFFJuGaAB/umvH/AIy6z4tsvE8MOl6lfWmiw6eJZZNIgS5uIJ2cqjzxH5jBhW5XqVIr19uV781yfi7wD4b8U6hFf6nayreRRGAT207Qu8JJPlMVPzJkk4PQkkUAcVdfEnWrvRdSl0SytL3T7KxCXGtxTqqG4e089ZIoW5aPDR8dfmwOhqDQPipr39iadp2oeH45/E15b6ebSNbpfKuftMbESO/8GPKckfTFdvdfDHwXcahHdtoNvG0dsLdViJRNqoUXKg4JVCQp6gZqW/8Ah14TvoJIbjSYyrWtvago7KUSAkw7SOVK5OCOeaAOLn+MkzwvLZ+GWmbSoXm15XuVX7KElMTCM/8ALU5BIxxjHeuk+Ft9ceLvCE9zrzLeMNTuUhJXaRErnZ07hSKuXPwy8GTx6ZG+ixbNNXbbqHYAruDYfn5xu+b5s810GgaHpug2r2mk2qW0DzSTsi9DI5yx/E0MDkfHfgXS5vDWozWsJ+0JAzoGAbkDPHevnjzGbZFHlcgNIT/CPQ+5r628TR3Mvh7UIrNmW4e2kWIr1DFSBXzBZ+BfiJFbKh0izZ15LjcAT6kete5lGKjRjPnfVGtOoodDBtLX7Z46htm0u21KN7J1EE6Fscg5GOQfetuH4f8Ag/UZ3+3aLqul7EzvsZvNQZ/2W5rr/gp4B8WWfj+bXPFEUUaWtm0dmsKlRvY8lj346V7fb6RaneJ7eKXOBlkGSBXBmFSNWu5R2JnLmdz5Uvfg3DKpbw94usJ9oyIb5DBJn6niuY1j4YePNMTzJdAmuouvm2becp/KvsW/8HaLdZJgMZPXaePyrGfwJNav5mk6pLCwOQMlf5cVxEHzn+zba3Vr8abGG8tbi2lW0ufkmjKHJQ+tfVngVdnhPT19Ij/M1zrWni2ybz5La1v2QEByimUZGOGHPSuq8LwSW2g2UEqGN0iwynsc0AadFFFABRRRQAUUUUAFFFFABSGloNAGZ4kTzNFu0YqFMTdQDz9DxXmlxcW1uga+1JFGBlWkVF29vlHSvWLmGO4heGZA6OpVlPQg15j4o+Duk3ryXOj3ElhM3Plsd8RP0PSsK3Pa8UROpOC9xHOXfjLw5a3ImVpb+ZDkeXHk5/3j0FeeeDNXu9H0d9P1mO3vU+2TzxvGvMayMWC/UZrf1r4d+KtKXddWtubfzAgmjmAHPTjsKqf8IV4jyf8ARbdV95hkVxKeLevLocCrYuT0idFpWu6PdSu0V3LC+QQfM2so/wA9q2JbWyv4We7Wzu0B3D7Xaq4QHGDu6gmuDbwP4hYMGtbY9OHmqzZ+F/GVkS1rPHbnqV+0Ar+R4NdEJ1ftQOmNSu1adNnW6x4T0a40+9uv7HMU8NrJNE9rOcKQCRkV5La3l5bqrw3k8TEBsq5AOQD0+mK9S00+NIY5be+0+wuIZYmizHdGNhvXGTjg1kaL8O4Y0B1i+aQKoHlQcDA9W7//AKqc6FSbvFWCph51JJwTRzdn4w1+3Jj+1fasD7kqbsflXY6FJq2qhZNR8NQQREZE7EBiPUDrXRabo+l2Vs1raWNvbiRShO3LHIx1PfkVDokhk0uFXyz2+YWznJKHH8sV6GCy2E1zTeoVqc6Cu2L/AGZalGUtNsddrIkrKrD0YVcWNI+IVEYH3do6CnHqe/v60V7sKEIaxijilOb6nSeArnbeT2bdHXev4da7ReleZaJcfZdYtZt2AH2t9DXpq9K8rH0+Wrzdzuw0m4WYtc18S7rTbPwfe3Gr2LX9mu3zIFOC3PrXS1zXxKl0qHwheSa1ZyXliNvmQxnDNz2riOg2dEeGTR7OS2iMULQIY0PVVwMCrlU9EaBtHs2tY2jgMCGNG6quBgH8KuUAc348n8vSUhHWWQD8B1riq6Px9MXv7aBTwkZf8TXOV7uCjaiebiJXnoFA5OKKZM/lQSynoiFvyFdaMSlov7681K9PO6YQof8AZT/69agqj4fjMWiWin7zqZW9yxJP9KvV42IlzVWfS0I8lOKD8qCODwp9iOtFFYGooOFK7jgncfdvX09qQ9KKUc9OvoaLXEJaWp1TXtO0s8o0v2if/cjwQPxbj869SHy/QelcR8ObbztW1XVDyE2WkR/2VG5v/HiR+FdleTLb2c08n3Y0Zj9AM1FaVmo9jhm+aRQ17xLoWg26z6xqltYxscKZnwT9B1P5VV8PeNPC+v3f2TSNZt7q427/AChlWK+oBAyPpXydaXOofEDxBf8AivVLyxhtpbopHLqE+yKFQfkjQYPYZJ7etekfEXws1h4Ok1z+27OTWNEgGoWdrZusX7tR167yCOc4x7VxRrNytbQ2lQSjvqfRKsD0zSmsTwTqcmseEdI1aYfvLyzimf8A3mUE/rWyWBHrXQcwp6VwXxN+J2k+CZIrR7S51S/liab7Pbbf3MYHDyEn5VJ4B713TsNvqccCvmD4v6X4bm+OuvP4xF6ttNpdkbQ27Mskq/OrLGF4OGU5zwM1M5cquXTjzysdFpnxx8S6lpcupQ+E9Ngt41Lnzr05cD0wK9K+EnxC0v4haNLeWcMtpe2kvk31nKcvA+MjkdVPY14vqPhPwro2g2eq6X4Vv9Ys7pMyyaneSFbVs4VDEmdzfp71Y+COl3Hg79o3xBpEcS2ekXemRSRQqGKKz/PHGCeSVHmc+nFKNRSHKlKJ9L0E4GaM0jHirMwLDmkZ1VSxzge1fOf7RHizxD4X+NvhK+s9XvLbQ9NsJNQ1e2jdvLmgWVFcso4JAbP4V5xbeMvHkuj+ONSuvEWqxm8vNKvdNAmZTBbXF2QqoOwMYGR6GgD7T3ZHQ0gORnt3r52tYJvGtx458U+IPH+reFpvD+qvZ2bW955MOnRIFwZI84ctnkuOc8Vw/wAUvFOuWnxB8Z3El74uvdPsLSyWzvdM1T7PbWcksYCzSqP4GYgnAxjrSuB9ghlyOpNCuCTwR+FfPNjF4i8afEPSvh94t8VX8cOmeF7e/uZNJujD/aN1IcNJvXBKLgY7Z5NcxJqnj3XvDtx4a03XrvXh4e8U3di8P9qCzvtZtI0BVUmGCXjZvmx1GKdwPq4sv4evagMM88V81afqGtH4T3nijw7rniSLWPAmpz3F9pOtThpGt41Dy2UzrnzFCZKOckEin6na/EDU/hTZeIbfxIx1vxbqkOpHRzqhtWksWVmSwtpTyr7CuSME4NAH0kTu4xg+9BYD16V8zeHnbXPhV40059a8daLq3hjzLxdPvL3F1YE25dI/OXmaM4JG7nmsfxD/AMJFpvwb+Gk+l+IPEup3/ifWLNr1F1RkmnLQtuijkPEakjJ+lAH1kGHv+VGa+V/iVbePNI+Fmm2Gk/8ACS+Hta1LxNDBEt5rP2uaRSjHh16KSOntR8PfH/iLxh+0R4b1GHXLz/hHLm0lsRZfMiSXMNvumYqepEhxn2oA+qQfrRTYz7Yp1ABQTjrRTZDgf560ALmlry3xFr3jjxNfXFp4Bv8ATNHsLSR4jqN9AZ3upV4Kxx5wEDcFz1wcDjnm/Dnjr4oeEb0t8T7HTb/QGZRJqemptks8nbukjB/1ecZI5A5wecZ+1h3K5X2PdqKZE6vGro6urAMGU5BB705mC4yDz7VoSDHFJ61yl34yNxqU+n+HdFu9ae2YrcTRuIoI2HVN7feb1wDj1qLw949tNR8T/wDCL32j6rpOrmFpljuYgYpEXqUlUlWxmlcdjc8T2Cah4evrSTOHhYrjqGAyCPxFfM/h34la1Npehxa+ttbaldX++WVIspd6diTe6L2dCmCPoa+qZAroynBHII9favErzwToGn6vDoz6eHt9DuWvtL8xifLEwPmL/tKSSCp4rel7ya7F0tHY5iz+KFjqNk0y6fdadGJIJI5QfMD28jkEMWA2uAuSozgEHNM174jamukm4sPDsljPcxWt9pMss6yLdWst0sPzDHyMQQe+Aa6Wz8E+G7SMwpbXLxCWJkR7l3EQjYsiICcLGCxO0cHoawvD/wAM7a11S6vNa1FdSjaKKG2ghDxxwrHOJkbazHaQwHyrhcdhRa502kR3vj7Wx4gt7ew8LeY1tHqa6vppulDJJatEd0c2ORtckDHPTirf/CyLNrY6xa6LdXHhqO4S0Oq+aFP2hofMVBF/d5VCc9WzjHNaeqeA/DGpXkt5dWt2k8s888j2908TM0+BMpK4yrBVyvTip28G+GTrA1T+zAJBtIgWRhbb1j8pZPJzt3iP5c496OV9wtIybz4gRW4sobXw/dXN3e2em3VtAZwq/wCmsyxxs2ONpXlvT1qPwd4rkv8AxvrOgXGkSaZIheb97PmQPGQrELj5kY9GXOR1x0rQ0/wD4X0+aOa3s7lniktpIzLdO/li2YtCi5PCqTwOgH1pP+Eb0jS/GljrcEUxuJ2uIh5kzOkLSjcxjUnCbtvI/lXVg7qdjmxdNyhdnS9Pl544opOw+nrS169tDwlqhCcLwOQQc16lpswnsIJlzhkB5+leWn/HNeg+DZ/O0CDceUJQ/hXn5lG8VI68LLWxs1zPxNk0mHwbfSa3ZzXlgoUywxHDNyMYNdLmuZ+JraOvg29fXoLifT12mVIPvnnjH415B3G3ohgbR7M2qNHAYE8tW6quBgGrlU9D8j+xrP7MHEHkJ5Yc5YLjjP4VczzQB554vkMmv3A/uKqismrmtSeZrN8x7ysB+eBVOvpKCUacUeTN3kxKqa42zSbg9CyhB9SQKuVn+IPmt7WHvLeRL+Gef5Vre12EE3JJGpHGI44414CqFH4UUrn5zjp2pK+fbu7n04UUUUhi1HciX7PL5LBZth8snoGxx+tPPSnxR+dcww9nkCHHuaadncT2Oj+F0Gpw+GY21KFI2lYyqu3D5Y5O4fXOParvxGvv7O8A6/fZ2mDT5nB6chDit8DCD6flXl/7Ut1c23wN8RPbBsvGkUhCkkIzhW46ng9q56suduR58XaVzgvg7/wht98MbG4tTDFDpsUc1yVkMQEpQeYkueCu7Oc5BPNXfi+fDuofDXWfFqskM1rpb2dsEnjKM7jCjC9weAK5D9n/AEHXrXwpd31vbQmWe6Kvp9wQxuLYqABIn3gM8q+M+1Y/7T9hq2lafoliNNj0nw8xmkW0tyzotwF5eVxwTjgZ4ryqd+Y9KTg4qR9LfBSc3Hwh8LTEYJ0yEHnHIXH9K86+Ifx8m0jxDdaN4Z8OPqUdpL5E+pXDstr5vdVKg7sd67P4O3K23wB0G6dmRY9I37lGSBg81x/wd/4Syz07TrG40uyXRZIZpftbHdLJO7Eruy3BPoB07111qjhFWOSnTUnJmh4A+NVrq3i208La9ZwWVzfp/oVzb+YsU0gGWjKyKrA+h5Bq/wDGbw6W1ey8ZNp7alBZWklpc26pkiF2yzepHHTtjPeuF+J8fjDVLDQ9U1zRbayu9I8SwPbz2obP2cE+bIeSdgAFe7a7runaXpn2q5uoMzIfs6M4BnbGQqj+LPsD3pxftYtBJeympI8w8P6xcw31vBaQl9OvFEltHbwr5IXGMh+pXHORzkV0Gg6hZXnxQMTSRuYLRxvwCHuAQCob+IohPfjea888EaRrkzXOm6Q82kkYa9tDKYoonbqyKQSM56qdvIPFd/4Ft9FjMkenXdtLp+gCaK5ulYA+ec+YVH8IUFst/EemcVy4dSVSx04mpBwuellgDgnml6ivmS1+Ifi+C4la31+4lgeRmgW5jViUJO3t6DtXf/DD4l32oaomleIvJczk+RdRrsw391h/I17UsPNRueMsRHm5Wdt4n8B+F/E1+99rmkxXlxJYS6e5d2AMEhBdOPXAqlefC3wNeQzw3GgxPHPb2ltIpkbBitTmBevG0iuzB5p1c50HDeJvhN4B8SeIx4g1nw5bXV/lTIxdlSYr0MiA7Xx/tA1pnwL4Y+0a1cf2RbmTXIUg1HcMrPGq7VUqeAAOOK6akY7RmgDgNV+EHgLUNF0vS7rRnEOkxmGwkiupUmhjP/LMSht5Xn7pOKr698Ofhbb+FdN8P6pp+n6bp2nyNJYs121tLFIfvMk25X3Huc896l/aG8cXngD4V6nr+mQrLqOY7ezDDI82RtqnHfFfLmr/AAD+KPi3Sk8Qa94it9R126O+ay1Cdv3UZGVG/BUN7AYHqazqVYU/idi4QlP4UfWvhnwX4Ks/A934a0Szt5dC1GOWO52TmY3AlBVy0pJZiQcZJJqXXvh/4T17wrY+F9S0iOXS7BYxZorsj23ljahjkUhlYDjIPT618l/Dzwd8cPhHrU2uWNrE+k2Uf2jULNL/AMyC6hAywVD0cAcYA5r7W0y7hv7KC+tmzDcRLKh9QwBH86cKkZ/CxShKO6Ob8OfDjwh4f8O6loOl6SkVlqgcX++RpJLkMu075GJZsDgZPAqDXvhf4L1zwnpfhfUdHEml6SUaxiSZ42gKAgFWUg5wTXa0VZJwehfCTwPottBb2WkyGKC+TUIluLyabZOgIVwXYkYBPHTmrmifDbwdot9pt7puiQwT6bLcTWrh2Jiec5lI/wB412FIzbR0JoAADS03ePp9aZLcQwoXmkSNB1ZmwBQK5LWZ4p1CLS9BvNQnWUxQRFmEY+Y9Bx6devbrUMvirwzDJ5UviHSUkzgI15GCT9M1X8W+IvD2l+Hnvtauo/sE/wC4CqDIZ2cECNFXJYnkYH9KT2ZfJJK7WhwVgNW0efRrSJgNINv5c6mX5bfaMgqgUl855Yt6U0X+qao2sy3UZi0iKOWKAMY5I7pDHw6sORklhhh2I4rB+IWm6hr2l2ej6T4jvPCU8MjTWvnS/Zxe25G1FL87TEeNh9OeoqS6vrgeCU0a31K88T3NjZn+1dRsogFnYfKI1JwpLHG4gHABPUivBlFuSV+p2RlGMbs9Z+H0tq3gnSWtbpbiBbRFWQHggDHfp0NM8catLp+lQSWxh/f3CwGV2yqBsjgAjJPQe5z2r5xGrXlx4aZ9U1i4P2byls7S1cxWaJuH7uNP424b5pCSfbpXS6fJ4d2XurWDHQ7wSJGZJ3Eu1Xdfnj2/KGb7v3cruzX0zw7hDmPFhj4zrciR6XA1/pOpaTpWn+XHYeWVkLMuN3UjHB3Hk5B69jWZqmsR6rqmjyWVrcm4ttXQW8ksbDzUOVkwOu0DqTxXMa3rCa7faZfw+K5PC17p526ppN3b+fBdJ0bDY+Y4HDqe/IBrtfBVnceINcs/Fkc0cGi2kckWmwx53yqflJkJ7DBwK5Yp7nrVXGN11PQ/mBPQDNea+P5b6HxlZGPTwqSxmEzE/Kydc/XNeljpxisfxjD5miStxuiw4OOldFGfs5XOaKvI4UfU59cUp/zxSDvRWjep6C2CiiikMKzfEakWMU6/eguYpFPvux/I1pVS11d+i3gHUR7h9Qcj+VaUZcs0ZVo80Gi0/wB4+lJTInEkMcg6MgYfiKfXuvc+a20ErsfAEhNlPF/dkBH41x9dL8P5CLy7i9VVhXHjY3os2oO0zsxXNfEr+x18HXv9vC5On/L5ot87+oxiukHSuc+JK6O/hC9GvS3MWn/L5r2+d454xivBR6RNFruj6VpmnQs12IpbZWgC20kp2YGN20HFRaT4mh1XxPLp1mrtbR2azs8kLxtvLlcAMBxgdao6vfahZ2WmjQZrj7IbQFT/AGW90doA2kkMuDjHHNWvCiNqTweIWuI7l5LT7MzfZjExIkYn5Sx29hj15pgchctvu53/AL0jH9c02jqc+pJP40V9NFWPHCs/Uvm1PSI+xnZj+C1oVQuudf0tf7vmN+lOXwSNcOv3sTTHXmiiivAPpQooooAKuaAvma1ZA/8APXd/WqdanhRc6/bj0DH8loZMtjsPEWq22i6HeatdsFhtYWlb3AGcfj0r50vtS1HVJv7S1O6ee4uHDshYmOJW5VFTOAACPrya9K/aIv2j8OafoiPs/tC6Bkx3iiG8j8SEH415CZG/4SO5jPSWKGQD0xkYH5CuOUtT57GzltFluWHLmRCVkPcEjPsSCDgfWmeR5jn7RiQMoRhIzSBlHQENwAPpVph/PFNUZYdOtO5wqrO1uYx9V1zUvDF1Zf2FcNbM6sZIS5MEka/8s2U8BSCelb3hDxNZ6qZbHzp9D06OcTW6XCGWJXYfPGrjGBnpnHFZ8mh2+veI9As7ya5ht5J2hlaEgPhlPQn6V6HYfDXQdPXy7Ez+VyCrycsf7zdmP5cVNXDuvDQ9nLcS4K8tTK8ceP7G00qKSOM3qThUtFlBjhumRvnkcdfKTC8cbjjqK871y8vtf1aPWNV1C4mv0AMEynasWOmxegHsPzr2TXfCrXS2NxHHa302nnZbWcsYETxHh09iR0JOK858XeHZNLt11O30y6stOL+VOsx3CGVjxsI6xngZPf25rswUOSPLJBi5OTc4soXvijxFb+JNI15DHKNNgjtRbQnZviU5ZlJ6O2SCDkYAANXtJ8H+KPiaq+IdN1aPwhoF7am2t7eFS093EshzJcKABksDjnjnk5rFk3IUzwQR2zg967b4bQ2UngO4s9Qv/L0wTtbQw7iBayKWbJ5BIIbO3POOlTmFKNGKnArAVXWbhI8d+Iem+Ivhz4tstF1DVDcwzIbi2uI23RzITjlSPkYHAx7967bwTcLdXtjcgY8wB/xPOf8APpWl+0zp3hqx+HGn3mptJc63CBZaNOSeSxDuWA/hCr17Zx1rlvhC8zWmjtIDhoyuT2KuQo/Knga0pwfMLFUYxasfYViS1pCzMSTGM5+lWB0qvYf8eUI/2B/KrFYvc0WwUjdOmaWmu2B+NAzyD9puO41jw1Z+GbKza4u5bqHUI/nC7xBKpZF/2yDwK1ptTvl1jTbOz0t5rG5Rnmu16W5AHysM5BPH1rZ+J+k6Nquio+q6xFo7WsnmW97I4Xy3x/tYBHA4z2rzrRPE7a3o13HaTedfWjm3nW1m2iVlPEkbDO5GGWB59OMV4+Y3jPmlsepgoc8LLc6m/u9Rk8Rz6TJppGjrab3u3BCszDDKpyckAnIIFdN8LNUj1fwTp93b27QWwVobcFgd8cbFFf8AEKD+NeVvrGo2ulsrvLNquozG20+CZgHnmIIUhScBV5LN0wpOa9l8I6VFoXh3TtHhVVS0tki+UcEgcn8TV5deTcuhGOShFR6mvRSbvrSg16p5wV5n+0F4g8UaHoeiweEbmK21PU9Ujs0d4RJ94HgA/TrXpleJ/tcXlxpvhvwxqVpIYri216F4mHZtrU4q7OvAU3UxNOCW7W+3zPJNQ1z4pQ+J9Q0bWbjVPEF9aoTJa2uovaRhQMlv3SgsMepFeW65rSapqMsraLdbg21o576SVEPfmRmJ/HP0r07wz8QtU0Txlq3iLU7EXl9fQNDPGVKGM9sKeQPWvILz59U1B2A3vcs5AG45Jzx7c128iUj9TqZW8FWTVKKvFa7q9tUk9tdjU0jxI+k2zRw+GvDTO2WEl5E8z/ggKqfyr0b9muK9vfHN74h1OaL7Lpmy3tlSPy4oLi4OGMa5wG2jHr8x6Vofs66Xod34b1x760trm4M5iuvNAZo4NvUDqo68+1aPwisPDyeAdLtbjVz5d/qcl5cWzvtjSJGbyz9flX5iR3rz8wqclNxS3PlM2xsJ+0ppO7av2+R7zeR6bfr9g1G1tbsIykw3CBwjEZH3s4JGcZGelZdrdRw+JLjR7KOO3hsrCGcpGMDfIzhckdOEIx7ms+NrT+zfL0SyvrpJDvjQSmNS/UOZXAIxz83PA4Bqv4W8OS6TfXetapqs17ql4Q05jbbbovZAh5cgE/McE5+6O/zCgtbvU+cW+iPI/ElhYp8Q/EDRwANBfEwRnO2EOiksg6Ak555pmyCSOWG6txNBMhSVN20lcg8N2YYBDfh3rD8T+J5J/irrk9tD9r0u4uY7NBD80jmMbd8f98bmKnHIK9OtXdR1rT7Estw8jTRkD7L5bJKfqGA2Z9TX22Ds6EFJanyuNhKGIly7Gh4n1md4obWJpLnUL144LdbgjzpWzxgD7qjO4kD688V6n8Ab650LUp/COpTlheRm9sQ7AneOJV9ieGx6Zrl/hBoNj4u+Duv6jaWif8JcZnt5ZnOQkkeHijhPWOMqy9OpJJqXQ9Ua/sNL17y5Le8sbkSOjDDRyo2yZSOw6g9e1WoRqRlBdNh1alXDzhObvfc+jR0/Gqmup5mkXS+sZqxbyrNEkqNuVwGU+xpL1d9pMvYof5VwLQ9mLu0zzBemaWkT7tLW56K2CiiigYVBqC77C6T1gf8AlU9NmG6GQeqkfhV0/jRM/hZT0ht+kWT+sCH9KtVQ8PNu0Kx/65AfkSKv17vU+YfxMK3vAj7dakX+9D/I1g1teCf+Q+v/AFxbNc+K/hSLpfGjvV6Cua+Jq6S/gy9XWri6trE7RJJbglxz2rph0rm/iVFpM3g69j1y8ms7A7fMmh+8vPavnkeoZPiBYUsNJNs/iQ2gtQEm0+4SIAYAUtuIyxrY+HtncWPhO1gvbd7aUl3KySh5DuYkFyONxzk47msDxP4Zk1ixs5NPt7fU7SLTRFbLcvgq+VZXAIxkqME8EV1Xg7TrjS9Ags7pl8wF22KxZYgzFggJ5IXOM+1MDz6ihvlZl9GK/kcUV9QeOFZ9z/yMOm/7kn8q0Kz7v/kO6Sx7mVf0qKi9yXozfC/xompRRRXhH0YUUUUAFavhH/kYIf8Adf8AlWVWj4Wbbr9t/tbh+YpPYiavE5v46rNN4s0wYZo0sJdgxwGZlz/6CK8xkZv+EpZP4xZpt9yGavof4geFI/EUcE26RZoQQpQ44zkV4/r3hTUbLxL5zxs2IVw23sHI/rXG4u9z5zE0pc9zPVt2G9etLggfTmrUljMh2hcZOeaaLWYttKfris22cPJIs+CoBdePtMQ522KNdP6bm4QH8/0r1SzfzI3bcvEjck+9eBT+Mb7wZ4yz/ZIvbS4iVixbY25DyUPcnPeutsfjT4fi08N/Y2sPOzFvKBXjJ/vZr2MNRk6ScUehh2oxsz1KTyflMsLSwFSH2DJHvjvVC+m0+ZtUtL+0D2PkIHgk/wCWkbg5XbngcceleX3PxzuPM/0Hwop54M92QfyUVd+H11qvxT1/WLi81I6EdNso4raOyAcBnLnzGLfeI9K1rUqlOHNJWNYSjKTszkdbtU03WbvS0mWbyR5kRLZLRH7m7HQ9AR7CpfBN5BD4lHmarZ2NsUMri7XfBKw+4CvTcD/F17Vy1j4M8Qab8Qb7SNeMjXlvuuZ5Vc/6RGchGB7hjgn0IxXSroUckauI8Eg9gR17eleDnObRw6VFK9z6HJMnhXvVqy5X0sHx+j0zxVp+l2Gj+IDqmuRXZfD/AOrlDjaVBHCAcYAyOK6j4SeD9R8P29vDrVipslsfs80SSCSRJdwYSDH+0PyrndP0f7HdxXEMK7kOQMDj1I966jw9e61dauHWaS3BcANncY0H8Kemepbk/wAOcV52CzVKPJ3O/Ncop8y9nqlrc9/04YsoAHZwEA3MMFuO9Wahtm3W8ZzkbBz68VLXtJ3Vz5y1nYU9K5L4seMrTwL4Ju/EN1A9wYyscEKj/WSscKp9BmurkbAr52/bK8Tn+x9P8I2iTsZZBdXrJGSqIv3FLD7uTRudeBoLEYiFN7N6ng/jHxJrPjDVpNQ8TX7X0+SywkkQ2454jj6D69T612ngHxtoqxafb63MunGC3WDzfKYwXEYHysCnzRSdiRlSAOmOfJnmZtThVHG6S3IdjztUHg/zq6jKqBYQWUcFQ1YzpxqK0j9Mll+HrUVRtyqO1t7nr3jDxT4H/wBHul8rWriBt1vFbyzM7naww8zY8tORkLktjHTNT/A34x6xo3iSHSPF2s3WpaRdbLdZrkhntJS3ysX4JQ5wSckcc4zXjImwSGQqxB+UkHOB0/Kkk8xZSWtZQk4/cllIE0anBx6r1BNOnThT+FHPPJMHKDpvWT2b3P0XtpY54klicSRuoZWByGB6EVKK8J/ZN8cQ6h4ebwXdyO99pURkgkZ93nWxc4Oe20ttx6AV7qrZPQ1tdXsfnGKw0sLWlSl0HV5H+09p+sXXhzw/faPot1rEmma1BeTW8Cb2Ma5zx3r1ymyLuFBnSqezmp22PlbQfiB4Tk+MOr6x4u08aPHJZeUltewYeJgP4gRgMw6V4Nqhin12/wD7Pj80XN07W0Ea7mYE/Kq4/Cvr7UPC+tWHjLW7y50c6paX05uLZliEwDEAYYNyMAcYrKbRINPFwmkeA7+DV5gxhmg08IFkPff0QZ6nvUSx04zaUT62nxArc/Ir2SSu7JLT7zgLH4N6Hp2iQT69r2vW1zOqJePZSrHBCX6Rt3xk4ya6rwp4O1JdKvfhnp95pv8AY1rsuJtSlk8uZxId4xGCQXXAG7O3j61u+JfDvjhtOjutT0XT7vT1hP26yilMssnQlgvRiCOR78dKrWdroMtob7RfDct3OAr/ALm1kZ/90k/j8vODn1rzW6rf7yNzxcRiPrN5ORS8Q674wgsx4atLeHWNbeTZBqVtcKyso6SybRtiIGAxPGOgzmrUfgeHUNOMfjbV9R8Q3sqgXAS8ktrWPvtjjQjgdmbJPWt2w/tR7fyrPwfq1ohGfKe2SNR6ZAOD3rD1/SviZqU6RW/h2bTdKT5pHguke7m4+4uThR6sefyrOVKrJ+7GyMY+yjG0mclZ/D2+1f42aZpdhe2tto+jRWuoBIgIzFAjttiiRf42cDe2e+TycV3Xxj+CN94w8XjxRoOuWlhdXEMcN7DdQtJG2z7rqV53AHGDwePSpfhN4C8W2/xDbxj4gtoNJiW1Nvb2STCaUoRj944468n3Ar2mMHHb8K9mnOpGKuzz6ii27bHHfCjwNbeAPDA0eC7kvZpZTPdXLLt8xyB0GTgAAAe1eWT3Wj/8JZ4ot/tbaTFfXjyQfb9LZLeSRVCOqSEj5sjdwOetfQrKT6YqveWNteIEu7eC4QHcFljDgH1wafNJbMlQh9pXOa+GviKbV9Oaxv7CWz1CwVYpckNHMMcSRuOGUj8R3FdVcH/RpT/sn+VLHEsaBEVVQDAUDAA/Co787bOc/wCw38qSGkeYqMZ+tLSL90H1pa6GeitgooooGFI/3GH+yaWmzHEErf3UY/of8KqHxomfwszfDv8AyArIf9M/6mtCqPh8Y0Kx/wCuINXq98+Zl8TCtrwT/wAjAv8A1xasWtvwRzr49oT/ADrnxP8ACkVS+NHe9hXOfEi30u68IXkGsXz2Nk+0STKMlefSujHSuZ+J1vpt14MvrfVtQbT7NwvmTqu4rz6V88eobWixwx6PZx2splgWBFjc9WXHB/Kro4FU9CSGPRbKO2l86FYEEcn99cDB/KrlAHld6vl3twh7SsP1zUVXdfj8vXbxP+mmfzGapV9LSfNBNnkSTu0FZ+qHZe6VL2W6x+DAitCs7xBxYxSj/llcRPn8av4tC6UuWpFmsRjPtSU5ur+uabXz59MFFFFACjrVrRX8rV7J/wC7KoP48VUpyv5bpIOqEN+VDE9j1HnNVruwtblg00SswUqDjsanhbegcdCAR+VSVznmuPc5288J6ZcHds2n6VTHgnTw27dj6iutxQRxU8iF7OPY8d+MHwqk17RbBNFaGO8guzIxkzgoVwV9ua85i+B/jRVVCtqeOvncV7B4v+IWp6f4/bwlpOmaXJLHZR3ck+oagLZWV32hUB6txWs/xG8K2+ty6Jfah5F7BC0k7NC/kqVXc6CTGCQvOB2rtw+Nq0I8sNjOVGLZ4pD8B/Fj4Mt/p0A75YsQK9L+Cnw6u/A93q8l5qcV498IlURxFFQLnpnr1/StSx+LngPUL6Kws9WLXM7+XGr20iqMqSjMSOFcD5T3qXwp8RNL1jVW0+4e3t3dkS0mSXdHdO0IlZUOOqqT19M0quMrVocknoEaMYu6Og1rQLHU5o55YkE6KUEgX5tpOdufTPOKxP8AhA7JVCxuABnHy+pya6fRtSs9X0231HT5hNa3CB4pBxuBq7ivOqYenUfNJXZ3U8TUpq0WcWPAdtnmRfyq9YeD7G1kEi4J+ldNRipjg6MdUgljKz3Y1ECqFHAAwBTjS0jdK6LaWOcbINykYFeWa3DcS/EXV7GbzYBJDDPHsPyTpjDEqcgkHg16mW9q5rx3ZTmwGsWEcX22wUuN/HmRdXTP05HuK58TTlUptR0Zth6vsqnMj5L+P3h2y0P4hxyWtra26XdkPkt1KhjnJYr0H1XiuCAjjO75VJHzY/SvpL4q6HY+PfC9nqGxbS9to/PtEdMzEEZMLMOgYDp2NeX2eiaUtg93Do2mtGkRk8tmaSRflyFJzx3rXLoLFrlT1R9XT4mjldGMKtJybbd72/zPPiEdTgI5xkMBn8K7zwh4dm8V/DPVdPiREl03W7Q2t0wJa0inBWZVHVlJCnb6nPam6hoekyXFnG+i6SReRNKrCV4giqFYkkH0Ndd8G/DurQa9fpZ3B0rRYJ4bqeO6HmPPdBT5QjzyEAJJz6rW+LoPDwcpSMK/FUMxpezpU3GXMnffbz8zqPhp4L034b+LNJ1CG41C+vbyUadPJJhE2SAsCsY6Dcuc+lfQy9SO9eeeH5X1Lx8tv5KGHT7b7TLKeRK8nyoU9MbZM59RXoMf1zXFhJ1J0+aZ4mY1va1uZ72JKRu1LRXUcAhGf/1Um38vSnCikBG6c7h16VyfjDxPqOkeI9H8P6RpMd/e6pFcTKZJxEiLDszk9yd4/Kuv281xnjzwnq+sa/ouvaFrsWk3+lx3EYaW1EySJKE3DB6EbB+tG4amXZfFrw7HosN/r8N3pFwtxNbXcDRNILR4ZPLlZ3XgIGx81dPb+L/DtzcW1vb6jHLPc3ktlFGp+YyxqXcewCrnPTBHrXnHiP4INquiHTf+EsvSLuO5OoPPHu86edtzzqoICtk4xyMVoeHPh6Lnx7r2p6zZzLpYsU06zR5ADO5RVuLobfub1SJeuflY96YHWar8QPC+l+JRoF1fOL3C79kTNHCWXcokYDCEjkZrNX4u+B/sF3ePf3MS2xizFJaussnmuUjKJjLbmBAxVCf4Z3NvqF5H4e8UXej6TqKRLeQLCsspMUfloyStkjIC5znpWP4d+C7afq9vqV54ne6uYZLR8iEDzDbz+aGYknLNkg9vSgDu9G+IPhXV/ETaDZagWvgG2o0ZVXZRl0VjwXUfeXqK6lW3djXmnhT4U2ug+NH1yG/Se1S5nureF4MypLMSXzJnkAs2OM4ODXpart+lAC1n+IpfJ0a6f/pmf1rQrC8by+XojqOrsq/rTW5UFdnDrwoHtRQOp+tFbneFFFFAwqvqjbNLvH/uwOf/AB01Yqh4hbbol5jq0ewfViBWlL40RP4WSaanl6ZZx/3YEH6VPRgKAo6KNtFe69z5jdthW/4CXdq8zf3Yv5muf7iuo+Hse6W8m6Y2rXLi3aizWgrzR2C9K5v4nWdlfeDb211HUV062fbvuGGQozXSjpXN/EmystS8IXtnqGpJpttIFD3DgEJz718+tj0zY0KOOHRbKKGYTRJAipIBjeoAwau1T0SKODR7OGGYTRxwIqSD+MADB/GrlMDz7xnHs1926CSNWH5YrHrp/iDFie0uMYyHQ/0rmK+gwk+aijy63uzYVT1hPN0m6Xp8hb8RVykdVdDG3IZSp/GulaPQhbhbS+dbwTA58yNWz9RUtZ/hps6NFG334GaFv+An/CtAZPAGSegrwqseWcon0tOXNBMKKdsbcy7WyvX5fu/Udqb6/n16D3/GszQKMBvlPQ8UdQCOcjI9x6/T3o7eg9aBbnoPhmcz6Jauxy2wKfqK0xXnHg3Xr+LxTLogtWltCqlW6bD/ABsD/EASB+NejZ6VnUpuFr9Tz5/FYdRRRWYjjrr4f6VffEafxhqaw3zNYx2sNtNCGWFkYtvUnuc4/CuT1X4N3epa5e3lz4snkt55LqSNXt1aVPOjKbd/91M5UAfWvXaKAPMW+E8f2qa4/tqTEkWmxkeSvS0XH/j3X2rmfFXwpv7Hwg2iaNJd6jf311apDeqVi/s3y49jzZ64Me8YH96vdD0ppjGQfSgCpo9lBpunWun2sYSC3iEcYXoAowKu0gXmloAKKKKACqmq39rpthLe3swhgjGWYjP6Vbrlvifpurah4TmXRbeK7voHWaO2kkMazlTnYW7ZqJuSi3FalQSckpbHMaz4x1rUpVGl50y07FlDTy+hweEH5mmWl1441PSpbS+1jS4EeJomeO2LyMCMZOTjOD2FZui+HvGmsMZn0610KFSCwvj5ksrkc4VDhVHQZJJrWaDxRo1ysN5oX2y0PW60+Tft/wB6Nvm/ImvGf15Nya0PXf1LlUYvU4C8+Hvj7S7WJtF8bW16sAzHDcWwhLHnHzj64ya8rja4s9cIuN9nc2D4kinwJNmQJreUjiRQCro/cZFfQ+qeKLLaISl755HywrYzeYT6bSn+fWvOPH/wo8XfEDxTZ32k2w0mwlsljvLm9+VmwWC4jBLZAx1Ir0MnxkqddxcbLucGY4VVKKlztvscVrMkNnqLXVo6XckNjJb21rKAUWSZumP7uBn6Y9ayrrxhqnhLQ7fTNJuI5pojNslcF5JppEw0r57oAQo6dO9dxefs9fEWG/murbVtCupJFOGbzEwT2HBxwqgf/Xrj7j4b+PPDHivT9S8Q+FrubSbW6R55bZ1mj2I25mIHzAcA9K93FVMNOlzS1aPGwtKvTml0PavhX4R8S28cfirxF4jvYdfu7dFFtb4WC3iwCquvR36kk9zivRdO8U3djrdppOuLHJHekpZ30a7VMmMiKRf4WIBx2OMVzul+JLK8tEuYr2CVJMtkyLncSSc88HkdayPEup2+sPa6XZXlvcXs17b+VFFIHYFZVYnC5xgKTk+mO9fIUcVNVeVbXPp6uEjyc7Z7YrZFOFRpnce/FPHWvdWqueP1FooopgFNk7c8dSPUU6kIzQB5P4v8ca1Z/EK+0qHVNM0qy0qOzk+z3cBeTVjOSCsRHIIICjbnk5PFcHo3xk8dXej3V49tpkMlwbTyPtG0Gykmu1gaN0U7mAVjy2Dle/Wvoi50yzubqC7ntoJZ7ckwyPGGaMnrgnkfhTU0fTUaVksbVWmkEkh8lcu4wQx45IwPyoA+etW+IvjKx1pLiXWLV5NHj1y0lhMWyHUJbcReU7D+FgGzgddp9a1E+JXjyz+IFt4dmSxvBbzWdvOSqwreeegdpUydwC7sAKCDtbOOK9yk0mwkJMllasS7Scwg4Zhgke5HWnS6ZYy3UV5JZ2z3UIIimaIFk+h6igC0gxn606mopXPzZHanE80ABOK5Px9NlrW3HXlz9K6lm9q8/wDE1z9q1qdlOVjAjU/TrVQ3NaKbkZooqG/urbT9PudQvJPKtbWJppnxnYijLH8BUkMsU1ql1FIpgkiEyuTgeWQCGOenBHHvWx2DqKUhh94AE52gsAWx6euO+OlVdX1Cx0nTLnU9Sult7O1CtPIRu8tWIALBckZJHX1oGWqzPEGXisrYfenvEXHsMk/yFabqyuVbgjGR3FZdyfO8SWidra3klYehb5R/I104WHNVSOXF1FCk/M0G5Yn1pKQdMUtew3qz55Cdwfeu08ARbdKkmIxvlOPwrizwG9PWvRfCkBh0G1U8EruP415+PklTSOnDK8zUFc18StPttT8HXtldajDp0UgXNxKAUTnvXTCuY+J+nwap4MvrG41C30+OTbm4nGUTnvXjHoG3ocSwaNZwJMsyxwIokUcOAAMj61cqnocK2+jWUCzLMscCKJF6OAo5HsauUAc/45gMuiPJtGYWVx9O9cKDmvT9Utxd6fPbt0kQrXmAXGQeGBII9MV6+WyvFxOHEx94Wiikr0TlKOm/uNc1C0/hk23CfiMN/Sk8YzNb+DtcuEZo2i02d1ZTgqQh5B7EdaW/HlalY3u7C7mt5G9m6frWlIiyK8ckaujKQyOMhuxUjuK8vHRUaikup7uCnzUl5HiFv4i1uPSPCGk3WrTtLoN9avq1xubdeJMD5IkI5bMYyRzmte0+JniK7fU4rf8AsWeb7PbXdhM6pANssjIVKl2G7ABUOUycZxXS6r4pSz8QSaVZeDftyrfx2K3f2iKJZLvyi0fBGdoUEb+o9KxY/iD4R8+2sofCdkj38Ec2owmKEMnmuV2BQh+0EEb25GAM+1cFvM2v5kS/EvUmk0S4M+lDTrjy49Qc22JhO03lEeUX3KuRhWjMi55OAOfVHBWUoDjHI45I7GvMtU8Xqq6frFv4WitdBgtL1tOvjFDJPIkLxoDCuMwgkk4zgrzxjnobHx1bXXj4+EmsDHLI1z5U63iSuxhCszSoo/dqwzt+bJxjAqro0i0dNNcNYXVjq6gn7DMGZc/8sWG1h+WD+Fero6uisuGVgCD6j1ryx0WSNopOUdNjj1Fdb8OtSkvNE+x3DZu7CU28vuAMq30IIp1U3FPsc9eNndHUnpTd3tSseDxXl3xe8eap4Z8UaFodnqWg6RBqVvcTS3+rI7IhjAIVVVl5Ofw965zA9QVsnt+Bp1eP+E/ixqFylxNrGhSSRw2cEsaadGWeZpHZQ+JCoWMhdwZ9oAPWt+0+LXh2+XTm03T9b1AXkInl+yWfmmzjLlN0wUkgbgem7gZ6UAeg0GvM3+N3gpbXULwm/wDstpCZo5RErC6QSCMtGAxIAYgZkCdc9Oa6H/hOtKj8DXHi7ULW/wBOsYAd8dxD+9JDbQECFg+4kBdpIbcKAOq3cZHP0NAPPSvKb74qXF74l8OaFouh6ha3V9qT2upJf2o8yxVYhKAQrkfOpGGBI69xivVEGCPxHHTrQA+iiigApHUMMGlooAZs5yTk/wAqHUYHfsM80+kYbhigDgPiHrusL4t0Dwb4fuYtNvNYS4nk1KSASmCKELkRqflLksPvcAA8HIrn9X8beNvCWoRWOqWVp4kEGn3l5dy2G23/AHMLriRg2cSbCcxqME45Fd/4w8I6b4mitDdTXlnd2Unm2l7ZTGKeBiMHaw7EcEEEH0rJ0/4X+FrKznt1ju5jdWlza3c01wzS3AuP9a7t3dv73btihaDOX1j4pzWXiCCS2tZb7S3t5nFusSieWYtbLAiHOAC04BJ9D6V03wv8S614luPEkOvadFp0um6obWO1DB2jj8pGBZwcMTuYg4HBHFLe/Cvwfex7Lq0uJF+zyW//AB8OMK/l5IweGBhjIbqCvua1/BPhDS/CNrdw6bLeTveTm4uJrudpZJJCoUkseeiilqInuvC/h26laW40PTpXc5YtbqSx9TxzU2laFo+kktp2l2VmT1MMKoT+VP8AEGsaboOjXOsaxeRWVjapvmnlbCoP688ADkk189+Jf2lrx7qZfDHhmI2nIhub+VkZ/wDaMYHAPYE59QKh8sehpGM57H0kPl9/bjinKea+UPC/7UOt23iGGLxpo+mDR3fbNcWKv5luP75Uk7lHfGP6V9SaLqVlq+l22qabcx3VldRLNBNGcq6MMgiqTuTKLi7MuUUUVRIUUUUAFFFFABRRRQAUhpaRjyKGBzPxGv8AUNP8Nyy6dIkczkRqTncS3AC+9cZZef8AY4ftQ23AQCYfeIfv0zWv43vf7Q8SQ2KE+RpqiWTaTnzW4Ue+BzivK/GGteIdP+Jen2dlPe3Nk8cax6TDEUWRyG3OWKlJUzjduKFfeupJRppW1OigmtTrfGVjcan4N17SrVVN3e6bNbwBztBkdcKCT0/GuL8U2HirXvCejWZ8P3WljR54XvLO4uraUX8axbCV5KAISDhzjnscVzmmeJviFNpt952o3UV75trDcCG2dprKd7jZIELIFT93n5RvX+LNdDq954vtb3W/DjzXVxYaJDJOdRmtkmOoxSugtoyMEMyjzPM2rnhenGJNJO5yHiWwutFFpo+qQz6prEtvpqabIbsm40zFzl1jwB5uQTuKHIVSrcBc6OoeB/G91da2x0O1tnu7K8gPk3MZinke5SWNtxy7rtQ/M/TOOABV3VPE3jCGy1CSzvtcm8VQtKtzpZ07fZ6bbCVVE0cmzIbyvmUqzFstleBVHUfE3jCPw1bXkXiC9kgF9OtsYYZhNeqqKUX7Q0O53Vi+3fGFbO0n5al6ais2e2Tss00nlNlWyBznP+f61laYfP1HU74D5Hm8hD/sIMfzJqy98yaQupzxzQn7Is7xzcOjMoO1scBgWAOOM5wB0qLR4Wt9Ltom4byw0g/2jyT+Zr08DHRzOLMaloxgW+w+lFFFd9jyQVDIwjH8RAHuc16raoI7eOMDG1QMfhXnXhm2+1a7bqRlUPmN9BXpCfd5615GYy99RR3YWOjkLXN/EjS11rwjeac9/BYCXbmeYfIuD3zXSVzPxL0n+3PB99pn2q2tfOC/vbk4RcHvzXnHUbWhwC10azt1kSURQIm9ejYA5FXKqaLB9l0iztt6SeVCibk+6cDGR7VboAQjIrzfxHam01u5jxgSNvT6Hr+Vekdq5Lx9akx294qj5CUc+gPSuvBVOWrY58RG8LnKUUUV7p55V1W2+1afPAM7yN0fsw5B/Op9MuVvbC3ulYhnQbsdn6Gn5I5HWqGmZtNTvbHhY5f9JhHqDw4H0OK5cXTUqd+p35dVtNxew59C0mS/N/Jalrn7cuoby5OblUKByD/skjFUoPBvhu3Nsbazubf7MqKoiu3VZlRiyLMAcShWOQD0+nFbworymkezyo56TwP4VklmkbT7gCUyfuReSeTF5hDP5aE4TcVycfhin6d4N8N6dq0OrWNlPDdwSTywAXTmKF5xiYonQb+d3v6VvUVNg5Q+vSpdGvDpHiS2vi222uCLW856f882P0Jwfr7VFTJ4Y5oJIZQSkqFH+mc/nVwelmKpHmieqn5hjgg1g6l4U0/UPGGleJ7iSc3em281vFGGxGwlxuLL3PFVfh/rEl5pzadePuv7E7HJ/wCWkf8ABIPYiuoBzjiuaUeSfKcHWxwPjz4caHrl1e61fateafI6QF5VePyk8knBZXUqwOSCGBHtWHp/w68H6UlpFp3jDULJbFVtbwQX0am6jJMqxTEL8o5JG3b8pI6V6jrWn2uqaRd6bexLNbXMLRSowyCrDBrxmy+COpeS9veeIreSK70+WK/P2fc09xnbBLycFUjwpHekA7QPCnww0/T9UutJ8dLDptyTZwiG5tttq7Nu2KwTc+T/AAuWyvHIqS6T4a+F/hnqXhqbVG1ize9iOofZbiMSwyzTDEwCbViVWwRgADbwKt6P8NfEVx4n0rxJr95ogubC5t8QWMDCJoYYpEV8t1k+fjjCgYFZX/CnfETT6nG2paNa2E19Bcx2kKymB2S5WYybGJ8piARsUlSTuxQBteGtH8KaZqmneIm8UXWsSp9ov59Zur+HbIQi24EgG0BFU4XAwCDnk8+l6FrWla5Zre6Rf219bMxUSQSB13DqpI7juOtePeKvhvrtodX1TTvst/Pc3t1LbWyxMcG5vLeVWcZAKgRNu7+hFeg/DTw3qWif2vqWtS2LaprV79ruY7FCtvFiNI1Vc8nhMljgkk0AdjRRRQAUUUUAFFFIxwM0AKaK5n4heOfDvgPQH1vxNfLaWgOxAAWklfsiKOWbjoK8a8NftPx+KPGsGg+Gvh5rmoQOGkkmEqCVIV+9J5YzkDI4LA5IHWgFvY+ixSN0/Gsrwr4g0rxNpEWraLdJdWcuQsi8EEHBVgeVIPBB5Fap54oA8H/a18LeM/Eljof/AAj6C+sI7oLcaaJAjzSNna/JwQvYeuDnivBfGfgrxT4P0ez1XxJp8Nml5cGCNftCyvuILZbb8q5xzySTivsT4uafdah4Evo7CG+lvoik1sbLAnjkVgQ6ZzyBk478jvXmus22meMvAN34Z1vWpNTjuWdVvGgWGeFo3O19nG10P3uAe3esKum514a7TsfHGsXkUruEkjYg4IDDKn+WR+Ir7U/Ype7b4Cab9oH7sXVwLdj1aPfwT+Oa8M+J3g2z1y0sLHRbOz0y00iBLSG9SEJGvzDeHzzK3U4HO5sV7/8AszaFL4I8IQeEb/Uri4u5EN/FBOw3QxMcbQvVRnnB9adKalsZ1onsAopFOelLWxgBOKbuPp9faiTOMjtXjXxg1TWP+FraNodnceJ5LOXRp7lrPQJI0naQSqokcvwEwSPqaAPZd3tzRuweVOK8N0D4ieONHvtO8Ma1pMWo3+mx2UWsybj5kj3HIKEDZmNMFiSAxBC8iiH4za/Jo2rax/YNn9i+yy3GnMZnQxsk6Qqs5ZR97eG+UHbjB5IoA9zzz0oBzXk+g/EPxCPiDF4d8T2Wi6ZC872ccizuxuZVi35ifbsyTx5bFWAGfQV6uhOOevegBxrP8QalDpOlXGoTnCQoWx6nsB7k1dd8EDaSD39K8+8Z6h/a2vR2MeTZacwkmPUSTdVX/gPU1pSipPXYcYuT0MixWUQtLcEm5uHM1wfV27fgMCrKyOsbRq7KjdUB+XHpimA596K2k7s70kkPMsrAAyyYA2gbzgD0+lNDOAArsuDlcdVPsevf+VJRUlfIc0kjIE8xwoztAY/L1AI9wCfzNPWabczea+SBkbjyPTr0qKgD5h1BJGD7d/6Ub6AZet4uLix0vO7z5DLJ7xJyQfqSBn2rQJyc1Q05kur+81Ecxsfs8J/2FPzY+rE/lV+vco0+Smonz+Lqc9R9kFIOuPelprcZP5Vqcp1nw/tci4vWH3iEQ+w611y9KzvDlmbTRreFhh9u5vqa0VGBivm683Oo2epSjyxsLXM/E3SZdc8HX2mwzW0Dy7cPcNhBz3NdNXMfE7SrjWvB19ptq0CTSBSrTvsQYPc9qyNDb0O3Nro1lasyOYoEQsn3SQAMj2q5VPQ4HtdFsraQqXigRGKnIJCgcGrlAB2qjq9kt9p01swHzDg+h7VeFIRTTcXdCaurHk3zBirDDg4YehHWlrY8YWX2TV/MUYjuBuGP738VY9fRUZ89NS7nlSi07MKztbDxRx6hAD5lk+4gfxRn74/rWjQMdxkfnx3rVdhxnyO6HKyyIskbBkbBUjuCMg06sfTLm30+dtGmmAdHAtOc+Yjc7R/u89a2B1x+deJVoulOzPo6dVVIcwUUA5x+OaKyNAo57daKPpQA1Li502/g1ezXzJbfKyxKeZoT1UfQ8ivS9Kv7fUrCC+tH3wzKGU/415v0YMvBHTHWrPhrVj4e1IQyqBpN3Ngkf8u8p7/7p/Sm4+0jbqjlrQSd0elHkYpNvHWmRTJIMxujgHBKnPNPLEdq5jnQFcjk5z1oK57npijd82MdqCxGMrSuABPf/wDXShec0ZozTAWikzSii4BRRRQAUj9KU01mwuT+tAHxj+0xZ634y/aSsPCOqak9hoFstukEx4S3WVSXcZ4MhI2gnpXs+leHfh/8NtA/s/QbSLS3ucK1zMxNzdOvILv94gfe445FT/HjwzG92nirEC26WzW9750YZHGMR789Bk4z2OPWqF7YaXfaLo51OEX8drbIsboxIYjBOT1IyKzk2deHpx+JnSfDTWYbfxbqvh6OFIoSqXQk8vYslw4zIFPQ9j685r0wcmvn7S9bk1T4teH1W7AEc7JOkSkRuQjYMhP8QHyrjrmvflYcjngdMVUdjKtFRkxZAMZboOa8I8c2djrfxLutB8JrBa3UkiDXJo4wBu27i+ezBD82OucHJr1r4geIrbwv4TvtYuWI8pAsKKNzyTMdsaKvdmcqAPevGPDHg/xVY6Qul6rbjTNZ8UXUVvemK582WO2UNLeTeYvAeRiyjB+UFR2ptJ7mUXbVM1dL8I6at3ZQeG7w6tdSKZdPkuD5tvpluGwJiOjyEglSe/TpXY634Xj0PSIb3w/u/tWCbzhczyF5Lp8ciRjyQ3Ix0BI4rqNM0vSfDVjctZwra23+sbHARVUAKPRQBwPr61DNFqmoaVKzTQQvKoaOMrkIOoBPr07cUKKjsDbZY8H63aeItBt9WswyLNkSRP8AehkBw8bDsQQRWvXnXwvc2+varHFGYob7/SHhJ4iuUOyUD/e4b3r0UHNMQjDI9KpSaTYPq0ertaxHUI4WgS5KZkWNmDFAf7pIBx7Cr1FAGHqnhHw3qmt2ut6ho1lc6laACC5kiDOmORz3weRnOD0qvD4D8Hw3V/dQ+HdOSfUCDdOIRmQhw/P/AAIBiBjJGTXSUGgDCh8IeGrfxE/iK30Wxi1aTJe6SIB2JGCx/wBojgt1I4zWyiiNQMgnp6U4k56VR1zU7XSdLm1C7bbFEOfUnso9yeBRa+gGX4211tKsUt7RQ+oXhMdqvYHu7ew/wribOBba2SNJGkIyWkY/fYnlvxNOaW7v7+XVtRG25lG2OIHiCLsv19fcU8V1fAuVHVRp8u4fyoooqToCiiigErhVLXLmS308x2//AB83TC3gHfc3f8BmrhOBklQOBknA5NZlu32zWJrwAmG03QWxI6v/ABN+WBXThaTnNPocuKq+zgy5bW8dpbx2kX+rhUIPfHepKDxwOg4H0or2Op8+2222FX/Dtl9u1aKIjKIQ7/QVQPT8812XgWx8uye9kXDTcL/uiuXF1PZ02bUYc0jpkGFpaQdKWvAPSCuZ+JmkXWueD77TLFolnl2lTI+xeD3PaumrmfiXpN9rfhG903TiouZdu0tJsHB9e1AG1odvJa6NZWspBkigRGIORkKAeauVT0OCS10aztpseZFAiPg55AAPPerlABRRRQBj+KdOGoaWyxqDNH8yf1Feeqc+x/lXrBHFeeeKdPax1RyF/czncp9/SvSy+tq4S+Rx4mGnMjLo6UVFdzR2ttLPMwVI13Hnr7V6y1djiuVp9LspdRh1ExlLmFg29T9/jGCKn1W9jtI2jVwbuUfuIwNzO3bK9QM9zWfDqF1qkaNpCmGFvv3ci52n+6i9z79Ku6fbWOmxkhwJZm+eeVvnlb3J/pWGLpXs+x6OBrcsuR7EPh241S8tnudTRImL7UiVcEY6k1qUH3/PPWivJqS5mexFcoUUUVBQtQ3kIubSW3ZiqyJsYr1x6/Wp41LsFVSzei9T747CuD8efFbwt4UklsYpjrmsIcGysWysZ7eZJ91R6gc1cOZO8dyZ2tdnqnw5uIdI0eeyvL5WSEmVJpTtGw92Y8Z+tec/FD9pHRdNE+l+A4Y9e1FSUe8ORZwMOuWHLn2Fcb4Q8JeIvjPpqeKfHOvm08K75DBoenOYo38vgmWT0z6159420iz1n4i3+n/D+ytbnT4oYUVbHi2gKrhsv069TUwj7So3UOCo0vhKp8ZeNtc8WQ6nq3i/WDcvFK262m8iKPB+6iDjaPfNd54f8bfF6ztre50rVdev7aUB4/7R09Jkdc/wsMHHTmslfhitj4Y1XUJZLvVdbtbKSaFLJiscPHIA/iHqT17VW+AnxSh0me50nxx4oeDRVs1axa9iK+VIGw0a4HTFTisdSox92FyVRqSXMmek6f8AtAePtIKL4p+H0c0RdY3ntpzCQzDIBV+5GSOa7DSv2jvAs21NatdY0KQtt/0u0LJn/eTIxXlfxO8Q6D4q0S7k8Mag+sQtqlpK0tvG7IkcURWRicYGM1yOp6fqunXCtqGlX9qu4SfNASjIec7h8pBGPzrfLaNLHUJTfuy6LqRzSTSZ9geHfiJ4H8QRiTR/FOk3WewuVVvyODXTRSpIA0bo6HoynINfC/je78G65bQ3Gk6FHbX5nUzNgYMe3G0Yxg55NaX7KMmo33xytLPTtU1CPSLKxnmuIBcu0Mp+6vysTxk/mBUSwVWND20ly62s9/XQtytKyPtkHmhulA60prkGNckDisHxZ4p0vw5aLJfyM88pK21rCN0s7AdFH9egrZvZo7e0luJm2xxIXc+igZNfPFpqzaxr9zqt95i6hcuTiUZMdv8A8skQdlI5OO9b4ej7WVjnxNd0o3W5q65ruqeKbi8h1jbFpsUIZbKE7lTcDtMh/iYEZx0rkNP1fxJBazrBDDP5p2vBNkeRIOG24/hYYOO1dBfWFlNqVvd3FqrXEx8iQbiGK4PXHUj1qHwrbrqGp6jZuxL7FaRAcEOPlOPqNua6MdSUIe6tiMpxHtMQ4yejMPQPEXiLULmWFodNtrSJDKk8EJL3DxEMiYPbIxxySRXS+H/HMmsLJqPirxNq2hRuDuW3jIhtzzkOxX5MenJBBB7VB4zsl01rPT1kSw+2QPAkgYIYzvXcVz0O0NzTbS3jtfDM62Ky3CTtJIkckvmrcvI+D14IJwcfjWdDDRrQ5rl43Eyw9dxa0ItU1ebXPiTpGkaNq+qXkFjHFc25vkDhby4Yoj9Bny4hI4zxllNeteDbiS98beIoWuJLiPRxDZwyy4LF3XzJM4+qVx/7PdmNU0fxTNeXq3bpq7adDcRHDrHbRJGmD/eHPNaXht/+ER8eeN4mupb972K11CJZH3Pu8tkYN6D5Ac+9cjhyScToVRTSaR1+vyy6nr1toNvIqRxx/arrjIKg4RT7E/8AoJpdRvZIo2h1C4id0BllEWVREXnLt2HFLoui3FtFJePqTSXl6RLdzRqP3hx8qr6KBwPXOa5jx1ewatdDwfpq5iZkk1eRD/q4euxj3Z8YA/GgBPhlcu+pWt1OuJdUNzdqD1CsRtH5AH8a9NXqa820CZJvibp9nEu02ulSzuo6KjOFQe3Ax+FekrQAtFFBoAKQ0EntVbUr62sLR7q8mSCFBlnY4A/+v7ULXYBb25htbWS5uZEihjUs7sfuivNNS1K58Qail9MpisISTZW7jlj081h7joD9aXWtSufEd0Jp1eHS42zb254Mx/vuPT0FU9Z1K00jSb3WNSkMdnZQtPcSBckIo5x6npgV0Riqa8zalST1kWvz/HrRWFpPii1urG4vNSsLvQYIIEuTJfspjeJjgMroSDyQMdRkUyHxp4Xl1oaSutWnnSQxz28pcCO5WRiqqh7tkHIOMcUXOpNdzoKKpR6xo8moXenx6tYtd2SGS6hE67oVHUt247+lVbfxNod3cabDp+oQ6gupSyRQS2zbkDRruYN3XjpSY7o2PX2rGvNeWz1pNMuLNk3niZnAXb6/nWwp4z/FTXSLazSRxlNu071GCPQ5ranZPVXJeq0Kut2ZvdJntFcR+aBhz0XnrTdLsk0+yS1ilkkVTkM55Oev0qu1jcWLFtHfdD1eymbKf8AJ6H9KdHrFkTtuGa2nLKpilGDk8Zz0Ir18PScIWjseHjK7qz9DQ/l2ooPBIPUHpmjjntgZrR3Rxsn061e9vobWPq7cn0Uda9NtYlhgSKMAIgwMelc14H04xwvqEi4aUYjBHRfX8a6ocCvDxtbnnZbHo4eHLHUKKKK4zoCuZ+Junahqvg29sdL3G7fbs2ybD19a6auY+J+nalqvgy+sdJWR7yTb5YSTYc59aANvQoZrfRrKC4/10cCLJ82fmAGefrVyqehRTQaLZQ3AImSBFkycncAM1coAKKKKAErM8Qacuo6e8OP3ijdG3oa1KTbThJxd0TKPMrHk7KylldSrKdpHoaiubeG5iMNxGJYz1U9DXU+NtLED/wBpQL8jcTDHQ+tc3jpyBmvo6Fb20OY8yrBxdiKCCG3jEdvCkSDoqDAzVbWtPj1Owaykm8lWYMX6lcelXqQ5xx+HFap9yOtyn4fk22rafMhju7QbZVJyGHZlz1BFaPUVn6lazSSR3lhtF7BnywTgSpjmM/0qxp95DfWiXUBYKTtZSMMjDqrDsfb05rysXQ5Je0R7uDxPtIcr3LFB6UUv61yI7Ty79pK416HwlpUOj6pPptve6l9lvjE5XzEZW2KWHIXcMcetfPt1pOpaUnlyacTCuSZLT94ue5I6/wA6+m/jxYm9+E+ryRgmSx8q9jI6jy5Mk/ln868nEnmKkq4KuokHfqBXsZXhIYinJydmjzMZKUJeRF4AtdV8YeDbPQ7jxSkPhqwLyf2PYzbLq4YtkiboVXNeu6BoehWHhqCzUPBLcg/2Tb6YoWJnzyu0/wAQ6OXPuK8q8Km3sPir4av/ALJAxumntpjsAMmUyoYjGeR3r0fxf43afQ5m8G6LYzzvdLa3WpzMGtbeUDpEo/1rgenyjvnFeZj6MqNd0mxU2pI9A0vSdHTzrbxBr9pYrb24uLixtLsARp03Ty9Tk8AcD0FYOpfEH4D3N1DpMv8AZ8zqrCC5lsx5Sn13sP196+V/Eur29pZ6p9hu76bUnnEOpT3J+a4fqCw6bRzgdBXBSr5gcOxZpFKszHnn+ntXI0rajV27H1ofjH4Lu/C1/pvgHUNG0TXmysVnq0AtrZWJw7EgFXyB0OAa5uz8XePtDsQ/iH4d3eqaUg3ef4d1MywADowVNwUdeMd6d8LPCOj/ABT8I6craDZXs8UZgu5HAUwunBJYcjPp71dvv2dtR0G4Nx4b1bxDoU4PySWNwZYuvA2jBx9aS8ymkhnxCvvDVt8I/wC3Nc8H3NvqGrQ3LaM8kQS5tYsfuDOy4yTkkZHQjNan7BujMNQ8U65IoHkxW+npx0ODJJ+uK89+KVv8WtL8IHSPFHi6313w7eXsMLGZALhHzuXlhkDjnHGPavoP9jLS/sXwbh1IoA+rX9xd7sY3Ju2L+HyfrXQpy+rWb6/0iWveue2UGikbpx1rlGcz8UpGj8C6mF58yMRnB5wxAP6GvGNRaK3js7x13Nbv9ljcdVX+EGvePE+nf2to01i3Acg/ka4i9+HMV1FcQhg0c8qSOu77rKcgqf513YSpGmnzHn4ylKpJcpxN0++FJhg3MbpKWHTaDhv05rGv/wC1NP8AFVre6HCZ5b5X06VRL5ZDkF42DdmbGM9OK9Yg8AJFaLbschejdTj0/LimS+AyY4DG2yS1kSSI9so4YE+uOfzretXp1INHPh8NUpVVJHD+F21DTNYi0/xpBZRai1obiK2JE6OmSOZGGWdcfORgDKjHNc14nl0aVr9re/TSVjt2mu1sJ8Dyh1cJk4x1yOeDXtHj7wTD4rktIr2IG1tCZUAOGeQ5GGI52f7PfjPSsi6+FWktYwWiadZGOOeOY/ugMlTllyP4TwMema8r2DesZ28j2qmJi371O/mcP8JIU0vQrmfwr43n1HRriQLayRxIFwi4PJxubONzY9K7vwrFNJqHiC5nP2ySV7fzZDgvJE8ZVowR2GNwHrVvwv8ADPw/oU8PlaRZrDGj5UIAGLHPTpnrzU+seB43vJ59FM2m+dGsMot5NnmJk56/dPQAjB9KmVNqd+a4QqwlStyWZlaP4kv00e68NwK13f6bP9jEuNoaMgNEzE9MIQD3yvvT9H06PTrQW8TeZLJK0s87ffnmJ+Zz/IegHFaumeEp9OtDaWVpFDCzb3DSljIxGCzE5LE+pq0NA1IZYeSGx3fOTjiqJM34VWpu9f8AE3iGRflmuUsbY/8ATKFcHHsWJr0IDFZXhLSV0TQoNOXB8vczY9WYk/zrVzQApppP50jMePlrhNa8eumuT6LpVvHNOPlSd8+WrfxZ9e2APetKdOVTYDqPEWuWGh2omvXJdztiiQZeQ+gH5VwGqXF9rV6t3qoWOGM/6PY5ysZ/vN6t0+lRxxyNdPfXc73d6/ytM/QD0UdF/nUmOMDitVGNNWjqzqp0ftMUZYlm5PJPqeKz9Y8y8gu9F0zULe31mW1aW3WWEShEDBd7oeGTnBHP3hitDqNp6fz5FecfFHQ9Q1LxVBqFroOqakV0OS2s57G5EP2a9aZTG7nI4HPPIGDSeptLbYanw81rAvLGz0fRoUmtbyHR4JZJrG4uY5NxZw3KgjIAHHOecVY1D4fa1qI8RSXkOhQXmr2UMMCWsBWK1ZJzITnrnn7w5zgmsqLRfG0GozXD2t9c6+sty2paoL0JZ6lbNFiOCHByh34wABtKls81R8K+F/E80ltp2oabqtnozanaSzxSyeX8giYTOwDk48zbnk7iM0rGWnY0NY+Hl/dQab4Zu9S0izS2Nzc6ddLG32rUGJ3FZ+xQH72OTxW7pPhTWD43tfFmpNpNpL5mZrHT8+UFEPlhlz1c9Tx0xWP4F8P6tZ+OtK1DUtF1OK7tbe8j1XVZ7gSQXLu37pohk5GMDjGOlenDoD2xk+2evHahFRinqkC49ySeCP4jXO63ayazqYjtZnSCzIE5Lfu5W67B6kZrT1S6mWWPT7NgL2ZMs/aCMfxn0Pp71LZ20NpbR20IOxOeepJ5LH3Oa9PB0OVc7OHH4m37uJM3zZDc4x/KqGr6VZaqIherIwizt2tt6/Sr/bHbtSV33PIERQkaqrM20AZY8nHH8quaLZPqOoxWyj5M7pD6KKqH6E54GO59K9B8K6UNP04eaAbiXmQ46f7NcuKr+xj5s2oQ53c1YY1jRY0AVVGAB2FPHAoApa8A9IKKKKACuY+J9jqmpeDL6z0VZDfPt8ry5Nhznnn6V09cx8TbbVbvwdfW+iLM1+wXyhE4VuvUGgDb0OOaHRrKG4BEyQIsmTk7gozzVyqehpPHo1nHdBhOsCLLuOTuAGf1q5QAUUUUAFFFFAEFzbxXMDwyqGRxgg15zrOnyaZfPbtny2OYm7Een1r0zbWbr+lxalZNCSFlHMbehrqwld0ZeRjWp860POaKdPFLBNJDNGUkQ4Kn+f0pte6mnqeb1sHfpx6Cs68Wezum1SzjMm8bruBBzMvTzB/tAfnWgelB7n7vOeP0ptKSsyoTdN3iOtpobm3juLeQSxSrujdejDuf6Y7U+smWObTbiS8s4mltZW33VqnZu8kY7cdR0NadvLFcQJPbyrLFIu5HXow9f6Y7V4+IoOk7rY9/DYhVo+ZBrVkmpaLqOnP9y6s5ISMZ6qR0r5p8NPJJ4esvN+/DH5MmDnDIxU59Pu19RRsyyBlYqwIIOM4/CvEvGnwLlfU7rXPAPiNtHvLiZ55bG7Ytbs7HJ2sF+XnsQa3y/GrCTva9ycTRdRaHHX6xnVfD8kkKzrHq8GYi+1XDHaQT2HPNei67Zxw21/bQx2Un2TVFjkkswUt7QtkrbwL/ABAD5mb14rx3xIfGnh2S0sPHHhia3t3vYcahEpaFwHGfmXIPHYEH2r6I1ldQ8TXEdrpGl/2f4et5Elj3xCN7x/4WIPMcY5x3buRU5rXp4mv7Sn2OajBp2aPnL4y6HLaaot5bWy7dSwzMOCZE4wR79a4FNMv3ufs4tZBK0e/Y6kfL37GvqXxF4F8beINUuNFtb3TtH0RtmL0Ria4umP3toOdgXp05rzLRfh/rt1FfeIfDd/f6tZadqbW8Nl5vlT31tGdrskoAw5YHC+1cN00aunLm0PQPgf8A2joPhDS5LJX0+4VWMmwbBc4biRgeTkcV9AeGPGwvIFXUIdsgA3MvX64ryD4c6fosmgC78P6lqOo2Ny/mbb24Mslqw4MJzypU5+U555rs9OtvKnZ9pU7cZqXE6FSVrMzP2hfBdz8UfEfgrw9pyuNGe5mutWvI1yscSKoCE9nbcyj8a9q0jT7TSdNttN063jt7S1jEMEUfCoq8AflXnccssPMM0kPOfkYge3Hfv+daq+KNXt7RgscF3Mo+TzPl3H0JHel7NtqK2Mp0Lao7wH6Uj/drg/DXjzzLMza9bz2jM5wywkxqPQkc5rq9O17SNRXNnqNrMT/Csg3fkeacqMovUx1OO+Lk2qtqnhHRdO1q/wBKTVNTaG5lsiBKYxGWwCQcDI61yOl+P/FOk6pqHguzks/EmrWV9OtveX8/kK1rFGrsJGUYaUZ28Aepr1TxX4W0DxVa29rr2mx30dvL50O8kGN8feUjoeaoXHw78EXWhW2hTeHLFtPtZDLDDtxtc/ebI5JPck8981k2wucTbfFTxB4isL/UfDeg2EOnWVn/AKRJd3m2dLhoDKuxduHQYA9W6jpWf4Y+LviR9Ks7rUtJ06eLTobFdfuPtJik8y6CFDBGV+YAOCc43c46V6ZL4D8HTaxbas/h+wN5awiCJ/KGFQAhRt+6cAkAkcA4qG3+G/ge3uNOnh8N2KvpihbP5OIgCSBjocZOM5x2oGclYeM/FmreA1+IcGkhEhSdrbR7afzGvVZkRGkfbwy4ZsLnIbA5rQ034lPJ8KL7xlPa2Nzc2TvA9tZ3DbPODhAreYqtEdzDcrjKjOa67/hFPDv/AAjJ8Nf2Tbf2QU8v7Lt+QDOf5859aLHwp4dsfD03h+10m2TS51dZrbblZQ/3t2eWJ9TmgR5H428dfEKSRNFs7fR7DWNL1A/2kIb5/Jlj+ySTxKrbSQDt+YEDouDg0ngjx/4oWz0vQIbddW8Vaja21w0uo3wFsoe2+0Pjau7IGFC475zgGvUdM8B+D9NsFsLPQbOOFZJJAuNxLPGY2YkkliUYrzng4qLVPAPgq8sGtL7QLFrbbCMFduBCmyPB4xtUlRz04oSC5xWl/GHU7/xnb6TH4XJsvtEFjdyQtJK0dxIASVkCeU0akgZ3Akc+1evbsjr/AIGuAm034X6PrdtqUdrp0WoWaIkH2cbigQYXCrxkDIBPPPWrF94zuZAy6RpLKD0uL19ifXaPmY/lWkaU5dB2Z3APPSqOpaxY2A/fTAydkXk15hpn9tQ6hd3FxqknkSNmOKNiFJPU8kmrQBzkkk9yTkmrlSUXua06LlrI2tV8RXt6CkObaI8YVvmI96xsAdAPc4BNLSU1pojpjTitA70UUUWsUhRxR/jkUlFAwHGOTx/hj+VByerN0GOfTpRR+X4nFPYV/IDnOQRx0Gaqandm0SNII/Pu5yRbQ9Mnuzeij360uo362aoiR+ddTHbBB0Mh9/7qj1qDTbRoWlurqX7RfT8TS9gB0RfYfrXZhsNze9I48Xi/ZLljuP0+z+yxyGWQz3MxDXEp6u3b6AdhVqjtjtRXps8Pe7YUf5zSVoaFpsmqXixqcW6ENM/t/dHvUSqKEXJiinJ2Rp+C9J+0yjUbhP3SH90p/ib1/DtXbLwKZbxRwxLHEoVVGAB2qQdK+frVXVnzHqUoKEQooorI0CiiigArl/igmrSeDL5NEF0b87fKFufnPPauormfidHq0vg29TQxcm/O3y/s7bZOvODQBs6EJ10WyW63+eIEEu85bdgZz75q7VPQxcLo1kt1v88QIJN/3t20Zz75q5QAUUUUAFFFFABSY46mlooA57xVof2+P7VbqBcoP++x6fWuHOQzKRgg4IPUHvmvWCOPeuV8V6F5oe+sl/erzJGBw49R716ODxPL+7k9Dmr0OdXRyNH04pAQR6c/l7Glr12cAKduMcY6YNZ0lrcWFw13p6mWJyXuLQDaJG7vH6H26H0rRozj6dfx9aTSasy6VSVN+6Msry3vbVbm1kEkRO05GCrDqrDsfarAPVskevJzWbdWUq3Bv9OkWC7K7ZAR+7uF9G9D/tfnmpdP1BbxniKPbXkX+ttX++v+0PUV5dbCuD5o7HuYfFxqqz3LoBMZjYKVb5irkMpx3weM0MSxyxLc5IOGIJ985rynxhpmp3njDVvCdqblLC9I8TB45GAUwx/6pW7ZdQdtZdv4r1iPT38TyalJ4ej8SRXGrQzNaCc3FxHiOKzAOQqsFyRw3PauI357S2PZp0aS3uIVleJpImj82MYdNwIBGQPmGcjtWd4R0S28MeHNP0CwlM0NhGI1kk2hpWByWYf3iSTwO/WvL9d1nxpqMMWopGsmo2PiaK3sNGEQiiRxbM7F5OrdTwTtJwOtWf8AhO9W/tSaPTfE8lzc26ae2n6Y2mAPqTSgfaFcD5owvPAIC7MnINGgufyPUNO0vT9Oe5/s+xt4DczG5uDCgAlkYcyHnqf8ireeO2R6Z6fU4rxY+MNW0WLQNJsLu4hSCCzaS3liQpciWYiTDMC8xAwDtChCMkt0qzf+OPEdtoU15b6x9o1oybdT0o6eETQo/PKPJ5pBxhcAeZkEncMDincOdHsAz9P89KO2ASPcda5n4ZatqeteF3vNUuILp0vZoILqF94miUjaWYBVZhkgug2nHFdNTNE7i5Oc5IPsarz2NjOd01pCzf3lUK35jBqxSen68U+aXR2Cya2IreO6tRtsdW1O2Xsgm3qPwbNXYta8UQ4C6xbzAf8APxajP5qRUBpBx04+nFVzX3I9lDsaaeK/EiY3waRL7jep/mal/wCEv17H/IM04+/nP/8AE1j8+poOPaleP8pPsImu3i/XyPl03TQfUzOf/ZaryeJ/FEnCnSIPcRyMf1IFUMKemM0E07r+UFh4ks+p+I7j/Xa9JGPS3t1T9SDVGayjuTuvLi8vD38+5Yg/8BGB+lWu+7n8zSd80Ko1silSh0Qy3hhtk228EMI/6Zxhf5VJlt27c2/+9nmikpOUn1NEkgx/OlpKKkAooooAKKKKGIKKWkGScYz6AdSaYB69sDJ+lUtRvxbTJaww/aL2UfJAP4R/ec9lqOfUZbi4az0nY7of3ty3McJ9Bj7zdeM1Jp1nDYxMsZeSWQlpZpDl5D6n0+nau7D4TXmmcGJx3J7sBmnWP2ZpLi4k+0XsvEsrDoP7q+i/zq3+poHAx2pa9G548pOTuFA7889h60f5xUlrBNdXS29upkkfgAdvc+lJyUVdkrXYfp9pNfXi2sH+sbuRkIO5Nei6Vp8Gn2aW8I4H3ierH1NQeH9Ig0u1Ea4aZv8AWSd2NaYFeHisQ6srLY9GjRUVruApRRRXIbhRRRQAUUUUAFcz8TJNWj8HX0mhG5F+oXyzbjL9ecV01cv8ULjVLXwZfXGivcJfLt8poF3OOecCgDc0NrhtGsmut/2gwJ5u/wC9u2jOffNXKpaE076LZPdbjO0CGXcMHcVGc/jV2gAooooAKKKKACiiigANNI4+lOoxxSA5TxRoIcPe2CASDmVFH3h6j3rkD37YODnsfTFesbfl71zviTw8t2DdWSqlwBll7P8A/Xr0sJjXH3J7HJWoX1icVRSyI8cjRyKUkU4ZT1pK9ZO6uji6if4VWv7G3vFRpN0csf8Aq54/9ZH9D3+hq1RTvpaw07O6M5NQutPcQ6soMRYFb1E+Vj23jqp/T2rX8x2+fcrh8MOQ446HnIB/WoMcFcZB42kZBHpWf/Z81kzSaNKIcnL2sp/dN9O6muOthIy96GjPSw+PsuWexr+Y5yS7Z7HPT/6+ec9feqtvY2lvql7qkEEcd7ehBcTAfM+xdq8npgemM981BbapC0ghuo3sbjp5c/AY/wCy3Q1oEYPf8q86dJw3PUhOM9Y6i7zxwhxnbujViufQkcfQcUvmPzg4J6nAyevX169/QUyiouuhXyFY7iCccDA9h2H0pD0/+tRR6fWga0MTxLq97a6lpWh6Pb2kuq6s0vlPdufItoolDPK+3luOijHJHNU7jxU2iWcMfijT5YtVZZJGg0uNrgPbpjN0B1SLnnPIqH4mS2Nhp2ma7Nd31jqFjdY0+5s7dZn3SKQ8bI3ysjKDkEg/LxzVaLwnZzWVlq0Pi3VrS/1CMrJqTxqsl5HcAf6P5bDEeQBtCjg0Gcr30LMvxG8MC8e2t21G+IYxxy2dk8scsuzzPKRgMM+w7sdqa3xI8Kh4hHLqFysiwnfBZOyo0wJiRj2diCoHqKZpvhvwnootp7bXvItbK9lvoY3uBsjxD5LoWznCdz1DflXOXkXgXwrpW6TXtQurOaK01WOeEKyy/ZpCiKpH8bs2MfyqdRc0jr7Xx74YuNPlvVu54o4LL7dOsluwkiiEvlNlcfeD/KV9s1Be/EDw6jX9rFdTRT2yzqLie1cW3mwgGRN2PmIBzgdvpWHdeFvB98LqyTxpLp80lrKNUi3xbzbySicpJnhdjnBKknBwatTeHPBuq2dnpUfihXN9c3t9ZJHIv743ChHVM8FRj5T1PP4moc0jV0bx1o17c31veJcaY9rJdbTcRFUmitlVpZVbH91t23rineIvGEOkv4XuIrG6vbPXTOR9ngZ5xGluJkZYwO4ySD0HuOef8ceGNLmm07w5LrUKQ6lraXz/AGqcRS26bQkscY6uJ/u4PHUV1ep3Hh3Utet9UbX7WKbw21xJLCkqhYRNH5L+ZngBRjpnBHanqPmZUXx94Ua9srePUnkW6it5ftAiPkwCc/uBK38BkwcZ6HGcZqprPxD021tdQGn288l/aKskUV3C0KXEfnrC7oTyQrN3xnj1zWXpvhLwdY6fY65pviJrqxtYoYXC+U/9oPAp2KHb7jlR8wHYA8VXtPAPhCPULiwbxlNJfPZktbSSRCaOBpI7jcz5+dhtwXJyF+maVmJuVi7b/FKy/tBludF1GHTxFeyM8UDTSp9nuPKLlQOI9pyT/CeOa9CVo3RJI3DpIivGwzhlIyG+hBGK4GPSvB0NpqGtt4wQ6fqkN5YiV5F2R/aZRNIinruDfoeeK7qzRIrG3hibfHFBEivnIYBAFPHHIAPHFNJlQvbUkoooplhRRQaACjknAx0J60kkkccZklkSOMdXdsKPqTWY+pXF2Nmk24kXPN1NlYl9wOrVrTozm9EZTrwpq7ZevLq3s4PPupREnbuW9lH8R9qzit9qmTcB7Gwb/lgGxNMv+0R90e361PZ6fFDL9qmke9ujyZ5uufRV6KKtnp1PWvSo4aNNHkYjHSm+WOwyCKOCBbeCJIYU+7Ggwq//AF/frUnbHaiiuk4k29wpPbuelKKs6bY3WoXKw2yd/mc/dQetKTUVeQkm3Yitbe4vJ1tbaMtK/YdB9T2r0Dw/o9vpdv8AKA07D95J6+1P0TSrbTLXyohuc/fc9WNaIH1rxMVi3VfLHY9CjRUFfqCjHvSiiiuM6AooooAKKKKACiiigArl/ihd6pY+DL650d50vV2+WYU3N19K6iuZ+Jt9qmneDr270YyC9Tb5flx726+lAG1oUk8ui2UlyWM7QI0hYYO4qM5/GrlU9Dlnm0aymuc+e8CNJkYO4gZ47c1coAKKKKACiiigAooooAKKKKACkI4paKWoGPr2h2+pJvGIrkD5ZAP0PqK4bULK5sLgwXUZVs/K2PlYfWvUcVWv7K3vbZoLiMOpHGeo+h7V24bGSpO3Qwq0VNabnl9Fbeu+HbmxzNa7riDqRj50/wARWHkHoc46+oNexCrGpG8WcM4SjuLRRRWlyBlxDFdReTcRJMn92QZA+npVFbO+sh/xLrsNDn/j3uSSo/3X61o0g+pokoy3RdOpKn8LsUhrEMUvk6hBNYydvMGY2+jD+taQKsu9GDqRww5X8CKjO1k8t1V0/usMis/+yYIpC9hJNp79SsTfIf8AgJ4rjq4KEtY6Ho0sya+M1e3+FA6g4zg5rMM2sW/DQ2t+o7xt5b/ketCa1Y523Qnsn7ieMgZ9iOK454WpE7qeKpVNmYfxK8LXniizsIbcWdxbwmTzrG7maKKUsuElDLz5kZ+YA8ZFC+Gtcu/hrJ4e1jWotQ18EyQaqc/NMrb4ZTx8uMYwOgHvXVwSRzJugmjnB7xsG496fggg4OffvWEotbo1Vu55XP8ACaZtM1CCPVIWlke3nsxkqiShvMuVLYO1ZJOQee2amX4b6i1gYpZbFXliJnj85pR5huFlJDEfN8qkHgc9q9OPTkc9M+1GF5x1znNRyoORHj/iD4W+JtXvLtrjUNHeB2uQn7wosizMhH7oDCYC4PJzW3rvw6nvvH767DcWx06eezuJkeZojbtbIFCpGo+bJGRyAN3vXovUc4P4Uvv3znPvRyByI4jxx4T1bWvGVnr2kzWNk0ccEc11Kf3qxxymQq0RBWVcZ2gYIPOa5uD4U6kIb+1a6sZIzbSWtpNJcO5dJJ0kIeMjC8Kcgk5JHpXrWOMe+aDznPcYPvRyj5EcH4o8Bz6n4h12+0+e0ttM1OxnlisHXasepSQmAzeyeVjOO/NULz4e6vdaNqXh0XOhx6feGS4OpGItfJI8KJ5Q/uplcbs8pxivSiF/ujmnHr3oshOmeUyfDXWv7IkZf7MTV3u/O3HUHLRBYvLDrLtwTzyu3kcGvTdKt57TSbKzup0uLi3t445ZUjCLIwHzMF/hGeg6VZCsRtXOMc1Wub6xts/aL2CM5PBbLfkK0jSk9kCUVuyxSAnnvWd/a/nD/iX2FzdHs5XZH+ZoMesXAPnXUNmp/ht13MP+BHpW8cJUlujCpjKUOty7dXNvaRebdTxwJ/ec/wAh1NUf7SurpT/Zdi/+zPdfIg98dTTrXTbKGTzvL8+f/ntMd7fr0q6ck5JPt7V208JCK1Vzz6uYSekUZ8emiV1m1K4a/kByFYYiU+yf1NaHbHQDoB0FJS11JWVkcM5Sm7tid6Wij/PvTsTpYKQ9Oop0UcksgihjeSQ9AozXWaJ4WQbJ9TxIw5EI+6D71hWrwpL3maQpSnsY+haHc6mRI+Yrbu5GN30rudPsreytxBbxhU7+/wBasRoqqFUYA6CnAYrxa+JnWeux306Sh6gvHvS0gFLXNY1CiiimAUUUUAFFFFABRRRQAVzHxO1LUtJ8HX1/pG4XkYXy9ke89eePpXT1zHxN1a/0Xwde6lpmPtUW3ZmPeOT6d6ANvQ5prjRrO4uM+dJAjvkY5IyeKuVT0OaW40WyuJ8ebJAjvgY5KgnjtVygAooooAKKKKACiiigAooooAKKKKACg9KKKAG4GMYrD1nw7aX26SL/AEef+8o4P1Fb1JirhUlTfNFkyipLU8x1PT7zTn23UJVc/LIvKt/hVQcjPWvVpI45EKPGrKeoI4Nc9q/ha3n3TWT/AGeU/wAJ5Vj/AEr0qOYX0qHLPDW+E4uireoabfae3+kW7bM/6wcr+lVMqRxgj1znNejGUZaxdzkcWtwoooq7MQE0P84w4Dj0YZFFFFxFGXSNNkbf9jjjf1jJT+VH9nyxr/oup38I9CQ4H51eoqd90aRqzjsygI9diX5NQtJveW3IP5il+0a4o+axsZf9pZin86u4X+6KMVLpU5bxNo4urHZlJb7Ugfn0bd/1zuAaX+0b7p/YVz+Eq1dorP6tR/l/FlfX6xSOoX+ONDuB9ZlApv27Vj93SIR/v3QFXzRR9Wo/y/iw+v1ij5mutyItPg92YvSeTq0n+s1dYx6Qwgfqav0Dg8cVapU10IliakupnnTIpBi5ury49mlwv5CprWwsLb/UWcSN/eK5P5mrRpK0VlsYynKW7FJJxntQeaKKbfmToFFFH+feldAgopFOWHXnoOpP4CtbTPD+pXuGaP7PEf43649h/jWc6kIq7ZShJ7GVkd+P8+lbGjeHr2/xJMDbQ9yRyR7V1Wk6DY2JDiPzZR/y0fn8vStYCvOr5g5aUzqp4ZbyKGk6TY6bHttoQrd3PLH8avgUuKBXmNuTvJnWopKyADFFFFAwooooAKKKKACiiigAooooAKKKKACuY+J+rXeh+DL7U7Dy/tMQXZvj3jlvTvXT1zPxN1a50Twde6lZrE08e0KJYy69fTvQBtaHNJc6NZ3EuPMlgR3wMDJAJ4q5VPQ55LnRrO4lAEksCO2BgZIBPFXKACiiigAooooAKKKKACiiigAooooAKKKKACiiigAxSEUtFADGRWUqygr6GsbUfDen3hLRobaQ/wAUXAP1HQ1uYpNozVQnKDvF2JcFLc4K98L6lBloSlyn+zw1Y88Mtu5S4hkib0cY/WvVsCori3gnTbNEki+jLmu6nmFSPxHPLCxex5VkdjmlrvL3wxps+WjjeBj3RuPy6Vk3PhCYZNteK3/XRf8ACuyOOpSOeVCcTmaK07jw/q8J/wCPUyD1jYGqE9vcQnE1tMh90OPzrohVhLZmbhJdCOikyvrg+nf8qCVA+8K0uidRaKQHI7fnS0AFFJR/nigBaKNyjqR+JxSdfuhm/wB1SaV11YWfYWirEGn385/dWc7f8Bx/OtG38M6tLjekUI/2myf0rOVanHeRShJ9DG/OkYgdWUe2a6228Hpkfab2RvVUAH61s2Wg6Xa42WquR3f5v51zTx9Jbam0cNJnBWlje3jbba0lf/aIwv41u2PhG4Yhr24CD+7H1/M12SIqjaqgD0FLgVxVMfUl8KsdEcPFbmfpuj6fYKPs9uob++3LfnV8CnYFGK45Scnds3UVHYQCloopWGFFFFABRRRQAUUUUAFFFFABRRRQAUUUUAFFFFABXN/ErV59C8H3uqW0VvLLFtwk6lkPPoK6Ssfxg2proNy2kafbahe8eXBOcI3PegC5olw11o9ndOqq00KSEKMAEgHAq5UGned9gt/tESRTeWvmRp91WxyB7ZqegAooooAKKKKACiiigAooooAKKKKACiiigAooooAKKKKACiiigAooooAT+KkPXHaiigAH3KRvu0UVSIkVprW2kB8y3if/AHkBrmNZtLVMlLaFTnqIwKKK9TC7nFUMC6RFJ2qo57CoKKK9I5x8IBfkA8d6tW8UTSgNGjD0KiiihjW51Oj2NkQCbO3Jx3jFbcUEEY+SGNfooFFFeRiN2ddMlX71O7UUV50tjqiIOlKKKKziUxaKKK0AKKKKACiiigAooooAKKKKACiiigAooooAKKKKACiiigAooooAKRv8KKKAFFFFFAH/2Q=="/>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9156" name="AutoShape 4" descr="data:image/jpg;base64,%20/9j/4AAQSkZJRgABAQEAYABgAAD/2wBDAAUDBAQEAwUEBAQFBQUGBwwIBwcHBw8LCwkMEQ8SEhEPERETFhwXExQaFRERGCEYGh0dHx8fExciJCIeJBweHx7/2wBDAQUFBQcGBw4ICA4eFBEUHh4eHh4eHh4eHh4eHh4eHh4eHh4eHh4eHh4eHh4eHh4eHh4eHh4eHh4eHh4eHh4eHh7/wAARCAHi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PSiigBvrWF4q1k6bAIbcg3Mv3eM7B61vd6888VSM/iC5z0XaorqwdJVKiUjGvPkVzKv7uaQPc3Uzy4/iY5/L0pFO5Q/YjiqmuymDRrpkOHMTLGfRscU3QL5NU0Oy1BCpWaJSfqOD+oNetCdqnKu36s4Wrw5i9RRRXQZhSUtNm4tpyenkvn6bTSk7K40ruw4q2PvD65oGSOORXxpFea2vwkfwNDcTN9tI8SC5yQq2yCRXXcOT88a16N8Y9fv9UvtE03Q4tcnk8MaLbalnT7Uzo166IyJOw+4mwMc+9caxdn8Jt7E+hCVUbnZFXP3mbaM+lKF5Odq46c8HPvXjt/qHhf4ifEXRZPFTwy+Gr3w0L/AEyzu7kxW0t0TibJDKC6YPU59jXP+LNL0fWbv4c6R4Ws5PGGj7dQFraapeyW4nEZ+4JByQCMJ+FDxYeyPoPYc4I28ZJB4A9aEBkRGjIdXyAUPB+tfOPh6SGb4faFZXl81t4Z1jxe8OsaclzIF0mIL8lkzt8wDP1PAIIroNcsvD/h/X/GnhzwtrK+HfDsvhmOXUZbSRp7fTbt5gsbLgts3qdrAEY3ZprGafCHsj23cDko6sM7SVPCn0oAbdxjJOMZwSfavC/h74b0OXxNd/DzV9HtLGXWtB8xrnQNUa5sbqNWG25aM5ZJwwBDZ7Hin+DrfUtf8J+KfFHizxELa60GwuPDdhewhytoIl2S3jgcmR/lyewNH1t/yh7I9xyCpKMjKDhtrZ2n396UjHTb+deGfDHw7olp4usfCWq6BpWdb0N1NxourvLZapAuGL3MRO6OTAzvHXJFZOk+F/D2nfD/AOMOrafp5t7zTLq+sbGf7RKzW9v5XEYy2Mc8E80vrUv5Q9kfRB7YK/nRg/3hj614J4Q8N2mlfD/VNXGieEbGebwtKVutL1mW4vZGaIE74nJAJyd2O9cBez6xJ4U0PwXcXUyjwpPFqUs2/iaO4aLyVB74LtR9bv8AZD2R9c96Wpbv/j5fr14z6VFXZHZGFrXCiiimADOeOtXNO1a905w1vKXjXrE7ZDD09jVOk54x/ng0pQU1yyGpcruen6Xdx31nHcxZCuOh6g9xVsVy3w+c/Y7qH+FZgR+I/wDrV1Ar5ytD2dRxR6kJc0UxaKKKzLCiiigAooooAKKKKACiiigAooooAKKKKACmyMqKWdgFHUntTq8t+OfiDy7ZPDdq37y5XzLkg8qg6L+J5/CgD1FTkAjpS1xnwn8S/wBveHFgmcte2IWGdieXH8L/AIjB/GuzHSgAooooAKKKKACiig9DQBFcTJDE0shwq9aerAqGHOeRVHXiBpFx0+7/AFq7H9xP90VPUB9FFFUAUUUUAFFFFACHpXm/if8A5GK76fe7/SvSO1eb+J/+Riu+v3uwz2ruy12qM5cV8ByHjaS6jsbUWjMC8hEgVeq4+9WX8HJpJfBzRsSfIvJUGRzjNTeIdeWDUvsYs97j5Nx+ZRurhPhr4gk0nxT/AGc+5oL2QwSKTwsmTsYfpXmUMfReaVJKd9lY7amFqPCqPJ5ntFFcd8RdW1ew1zwtpek3GoRJqct0Ln+zrMXNywjQFdiHtk9axNG+J08Hh+1utc003Nzb6VJqOq3Fuwj8hUuGgVDH185nCBl6Bt3YV9M8RFSseN7OR6XQ2Np3AlTwR6iuL1Dxtf6b59lqnhpbHV4JIUa1m1CMQ+XKruknmDOfukFQM5xWPqfxK1HVPCc+reFtFlVYIrWa9u7iRQLRppdnl+Wf9YdqHJHQYo+sQY+WR3H/AAjnh1YFgXQNMEa27WgUQ/IIWO4p/uE8ketXNOsbDTHuZNNsYLJ7tle5MCbfOIG0eZ68cD2rF8WeJV0PxXFpMNrcX9zc26fY7UOEimlaVY1BfseefQVycHxNvNNt5bbXNMaXVxeXhktlmVfs9rAyqFDAfvJMsceo61Dq007FcsjuZ/DHhm50uPSbnw5pFxp0LmSK1ktw0UbE5LKOxJ6+tW103TFms5l022SbT12WTqm02y+kf90VyN78QEe1nvLPSJ00uWV7G21N2HF75W9UeLrs6DPrVXTfiMy+H4NY1PSbh9IhZLLUNXjkUMt2U3ECHrtz8ufU0/a0Q5JM7F9C0GWO/jfRNNkj1M7r9WgGLpuzOP4j157U3QvDvh3QdNl03RdB06wsJwfPtoohsmGMHzCc7xgnjPFc/beO3TVbex1zw9Lo6XMcF0tz9qSWOO3mZkSRsfdO5cEdBkV0fh3Uxrnh2LWIbOa2iuo5JLdJCCxQZ2P9GAzRCVKVw5ZLQh8OeGPDfhprh/DuhWGkPcEea9vBtdwOmSecew4q5Z6dp1lbz29np9pBb3LNJPEkYKSs3DM46Et7+lef6Z8TJ4NL0D+0dNF/c30dss80VwqO8033NkWPu7gAST3Fa1t8R9KuLz7DFpt3JdMloyRLgmV5wTJGnYmEL8/uKaqU0xOMjd8P+E/C/hy4nn0Dw7p+lzXA2zS2sW12HUDPYfTirf8AZWk/Zby3Gl2awag7SXsIj+SeRsBjJz83Qc1i+A/FTeKkvA2ltp72+0+WbjzJQGyCGXqjrj5s5HpWH8T/ABXrWi+JNLsdIvLS2tNiS6lLLCGit98irH57H/VxOgk2kc7gKPaU4RuJcx0lj4K8F2EjS6f4R0W1Z42R2htcFkbhkznoQOauy6DoUgk8zQ9OcyLEkm6H76xn90reyHG2oPEuvpp8Wnf2XYtq11rE4i02AS+UJgVaQMXPCgIucnrkVmp40j8nVHudFvLebTJrS3uITKrN5txnABHB2kfjmjmpR90dpHWMSTzyR1J6mm150/xE1K8jtv7P0KOCRtUitp45boGRYGLBsofmVxtPqKtT/EqO1s1vrnw3dLBfQ/adH23CE30YlERDdo2ywODwRT+sU1oTySO8pK4aD4hXAnKX/hW8tyJru0zFcLKzXVum90VR1UrwD659K3PBPiIeJdMmvPscdq0UvlmOO4EoHyg9QAR16HpVRqwk7IHBo3qO3+fSijt/n0rUk674ff6m9/66L/KurrlPh9/qb3/rov8AKurFeBi/40j0sP8Aw0FFIa4j4g3l9L4m8O+Hbe/l0631KSU3FxEQHYIu4RqT0LHvXMbHcUV5jr9zqXhvSoks/EV3rRj1qKMxgI06IRzAxH3ifU4rI8SeKdekbxVLE+o6SYILIwWsyqHjLvhiuMj5ulAHstFeM6f4g12xXxJe2s2pta6XpxaS21YqZkueqsoUA7NpHtxWjOdV8N23hjWY/El5qUupXcNvdwzsGjnEo+8gH3cdsetAHqtFeE/8Jb4jtdKv7K+1OcC+1L/iU3WBvCpcqksBx0IHI9ia6m1j1LxRqfie4m8Q3mmrpV21pZw2rBVhCoGEjjHzZJz6YoA9NorxN9Y8Va3pGia1L/adzZTaUpuYdFlVJ4Z9xBnKNy6MBkAe9aep61rmn6Fofi7SdVk1m2uYFsriOVBGryOdscwX+Eq/DDvzQB6zRXlXiix8Vafa6Natf6pq6RwSNqS6fMkd00rf8tVU9YwcgKPaqus315cfDew1/T/FOqSTRzJaO4UQlt0oVt6Y4cDj60Aev0V5N4u/tjTvFulaFZ32v38AsJJmS1lQTyOG4ZiwxgVF4g1XWtH1bwwyXmpW1pbWr3WoQXrqzvGH2nzCOOM54oA9ZuS6wu0Sq8m07QxwCew/OvEtZ8A+N9Sv7rVLuGzluLh9zKLjGB2A+g4rpvhXrGs6p4u11tQvpZrOWOK6s4Dt2xRuW2479AK6X4l2Gpal4NvbPSPMN4+3y/LlMZ6/3qAOG8E+DPGnh7xDb6ksNmYm/d3MYuPvRn+ZB5r16MbUA6+9VdDimh0azhucidIEWTJydwAzz35q5QAUUUUAFFFFABTadSN900pOyYHg3j/xfq1v4Gh1aK6Etzb65OqqvCyIjEBD6+ldbpHjG71PU/AcqzQLFq9vcNcxx8jeEVtv4HNeKeLblv7E1SITAtDqcjrHtPybnPPpzUnwKup5fip4ftGdvs8JuHjiz8qEockfWvDw+LdSb16o9Sph1GGx9aHoapx3kb6pJYjHmRxLL+DMw/8AZattnacda81t9fKftATaQysY7nRwiezROWJ/KQ17M6qg0meYot7HpdFGR6ijI9a0EFFGR60UAJ2rznxJ/wAjJc/74/kK9GNeceJjjxFdnp839K78t/iM5sT8KPObmz01tE1LUpLjbqXmssMPmknAbltvQcZrB0vTNFXwTpGpm4i/tL+14QEA/eb/ADSCp9gu2rGvC3tfEr2crPulkUMAOMOa4bR4l/4TSyt9zrGNTUgA8L83/wBavi8DX/2mzhZq0fx3PoZ0m8Ompf1Y9w8TeHdL1+W1fUluBLZNIbaW2uWgkiLgK+GXnBAAqCx8I+GrRXjh0mExSWTWMyysWEtuz+ayuT1JYlix9TW4/wB8+xI/Wq+o2sV9pt5YztIkV1bywSNH95VdCpI9wCSK/R/ZxcV3sfJOWr9TzTWpPhTpvhabUYfN1X7Dfw7XgvJDeNPIDEoErc+WQWXjgc4Na+u+Hfhto0WmW+tJFpw8tEtoPtUg8xVYyDeF++qOxwzcDnmqzeANZuLOyj1LV9KEmnQWFlaG3tSFa3tp1lZnHd22BR25Nbni/wAParqWv3GsaLeadbSXumyaTdx30JkVIWcP5keOjjJBHQjHpXPyzX2S9P5hNVk8Ea/r0+n6hqFncaq1s1vIqzFGRUIkbDdFkBUPkHOBWPHpvw5uNKtV0y2a7soLp/tFxDdyI8CyDc8k7tgtE20EnoccUy5+Ga3HhuDQJNSVbaPU7u6M2z96YpYBCo93GMn1BNXfCHga40fTtYhup9OafUbBNPQxo8sYjQcNIHPzZ/udAM4otN7wDT+Yu6To3gXXLq413TIYLofNHLIJHEKN5e0yeWcBX8v+P05qhpVj8NtSvVn0i4tJbqPdbwoJmaMTCIgOYT8sjheQ3cVb8I+DrzTfDOsaHql4hh1GIxJDabylohTaSpf5uc5APAxgVR/4Q/xcY9KuBq2g/btFKxWQjsCsTwiMxlpSPm34OQOgqpR0+EP+3jiItF0K2l1bQ77xJbs2s21npQuo4ne3ktmLSnZkkq/y4yPlWvU0v/DukLd6jNr0Uen3FpB5UbyZjhgC+UpjA6hj6d657SPh7qOnQWYXUrSZo/syHfCdrCON45MehIfK+4qvD4A1jGm6dqOtaQ66ellHZxRwNvkgtrrzSzg9WbIU44FRTThtENP5i/p+g/DW81q1trExG+jEE0MEdw6qzwBWifHRnQFTtPI7ita903wd4dWDVr61tbFIZrloWYMx8275uFAHJJwTgfdANYVt4Fk0vx3NrEN1Zzsbu81iytZi32h5pEbcipnaqBmwXHO0rnpW14y0a617wnZNdf2bbXEEkdxMbnd5Mb7dp2SKQUZS/Dd8YPWtFqneOpL330K2naL4PtZUudH1L7NKbmzaWf7W0jzRkn7Pb7jyInLYC+1UFu/hv4+tZtZ1FovNgtn+328tw0ZEKSMmJlHEqq4JHXbkDvUUXw+8QwPBHJrtpeQTNpkuoyT2xSeWWykJHllflCuOOeQVqEfDPWLzTINO1LWNPA0y3mTTJLa0IO6W4Ewa4B+8oKKAO+Sazal/KV7v8x0LN4J1/wAO2+mi+hn0+zg8+ArcOk1tHEdpff8AeUrnB9mArm4Lr4Wya3ZQz2jWM++SCDzLhxBMLUgrJJ2Y5f5WPJzWlrfhLxVqt5c6q2raBDqGpWM+n3apaMIYoHZW3Rd2YFeS3qR6VRv/AIa311p6WkOrWSDN0HaWEthZlj24HqDGM+xpyU5fYDT+Y07zRfh1ptzMl66JePdxR5kuXaeOVTvjjU9QOc7emDzUukaJ8PtQvNRg0uO3up9wNwizuViAfdiIHhU3jnbwSKZovhHVk8Sz69rWoWEtzdTPJPHaREKoa38nCbu/fNRfDnwHL4TvzNNdWdwILRrO1aPf5joW3ZfdwvptXjvVxhLmV4Ce2jOgk8L+H5CPN08Pi6nvCDKeZZl2yt9WH5EVN4e0HS9Ahnh0u3eNrmTzLmWWQySTNjALMeTgACtQmkroUEnexm2+og/Sl7f59KKO3+fSrEdd8Pv9Te/9dF/lXViuU+H3+pvf+ui/yrqxXgYv+NI9LD/w0FZXiXQdM8QWa2up25lSNhJGysVeNh/ErDkGtWiuY2ObtPBfh200+CxgsdkUN0t2DvO95l6MzdWP1pdZ8L+H7+5vJtQhzLqSRRzAyFfMEZ3KAPaujNcp4tOo/wBsKLPb5n2CY2mcZ8/2z3xQBdvdB0KTX4dSuIU+3Nata4L/AOuh7qy9GAqjo/gPw7pOpRX9vb3Dvbk/ZUmnaSO3z/cU8LXPW+nz6ndaasf9uCFGlM0twdrrIUGQp643fhUUFx4kbUdLeS31YTrJAszNkq0ZGHOB8uPXPNAHWTeCfDkuiLo8lhvtEuzeIpc7llLliwPUcmote8D+H9Z1GW+uoriOWdQtyLedoluAMgeYB14yPxrnpxrNhYRXFxfani5so3vnZxlW81QQmeA23IAFUZLzWpbF2sJ9Vmsor24hjZgTKjBV8sHHJA+br680Adfrfgjw/qMtvM1vPZy29uLZHs5mhPkjpGdvVR/Wrj6BoV1o0Wgi1T7FYyR7IUJGxkIZc/jz+Nc/pr68njS1julvrhDEnmnBjjiHlYYkfdYF8n1zn2p19ba3d+IJbUyajDYtetueEBcqLcFeR23igDc8U+FdI8QXMF1ex3Md3ArJHcW0xikVG6ruHY46UreFNDbw5D4f+xbNPidZFjDEEurbgxPUndzWJql5ep4O0NtSk1OKWV0S6+zjE7DByP05xzWTdP4pVLBX/tAZB+yOFLPnfx5gHGdn96gDr/EXhDRte1CDUL5LlbqGIwpJBO0bBCckZFQyeCNAmtUtriC4uEW1ls90s5ZjFIcsCT1/pXOa3Hrkdl9rjm1V2kvZPMiAYqyD7g45TnoRxnrxS3EniD+0JG2atHqPBgjXmBYNnc9C2evvQB2OjeHtJ0e9a8s7cxSvbRWpJcn93GMIKofE2z1S/wDBV9a6Qs7Xr7dghk2OTkdDVXwdBqltqhjupL+WCfT4pXa55xPkhgPTjHFW/iXZ6tfeC7220VZjfPt8sRSbG69jQBt6FHPFotlHc7hOkCLJuOTuCjOT9auVT0KOeLRbKK63eekCLLuOTuCjOT35q5QAUUUUAFFFFACUjN8hbPGKU9a8q+KnjS78L+IoljR508pZEhSTHzcqeO/r+FY1qsaUbyLpU5VJWR4f4nv5p7XWbIvmCO/ZkIHJJc5ye9WvgH+7+LGiySOqqY7gnJxgCOqF29zqGjXqFmMklwshVgB1LE81d+FUV9a+N9NlmtIRZrZ3Yd84bc0fA9skYr5fC1I05Ny7s9+sueDUex9Wzatp0ThGvIlY7urDA24zk9uo/MetfOdn4wuW/aCtdUa13l7r7DszjbG4xn6jGaxdd8W65P4ptpvPmjjkVFmjU5jKuQHB/AD8hVDzJLT4rWuoLGJY01SGRiD8pDNj8a9F472soOJwU8KoKXMfU+teIbbS9QFnNGS5sproHIAOwqCufUlhWXqHjixt7uxiVMR3M81s0jHGyVIvMC/jxzXAfGLWodQ1WyawnDJA09lcK6kbm3J0x64HNeV6PLqFvp7PdXEyBruNkOfMJLKQWx2JBA/CirmrhKSXQmng+ZKR9F6B4+tNU0qyvERQ8t1FaypuHyFzjOPY8Vs+BdcOvaRLeNw0V3Nbt2+4+K+S/DGqXeneLIGt5THH9tBdezAPxn0r234MeLLCx8NeIpr69giEWoTXEaEnAQkZIz23GujC4yU5qMuqM6uF5Itns5K561514m58Q3Q6HP8ASumuPFnh+2tjNLqlsThsKr5ZioycD8a8o8ZeO7OENq9vbPMkko/c7wGxjnn+le7g68KT55bHl4inKStY5XxdNYw+MwLi0eWbdHhg+B1rhbJivju1Y8f8TVOPffXUa5rVlea5aX7WClrkxMu5+U+bpXJwnb40hbp/xM0PX/br4zDO+NnJfzfqfSv3cOl5H0TJ/rHP+0f502nP99/96m1+oQ2R8W92FFFFWSH61m+J21aPwvqb6GA2rLbObXpnfj+HPG70z3rSo5z70mrqwI8q0+PX7+807T7C88VxeHZ9QgE097uiu1byiZlJPIiLgc9M9K1fiZJrkHiLSH0ubWWhjjRUtbSNhHNJ5gzmRPuvjOfMyuO+a9BJZurM3vnNKglUfKHAPYVj9Xfc05zx69ufH5Dvp0niP+3i039voyAWsFvvXYbPPy+aEzsx15zg1bnvNahsLl9B/wCExn04WUyW8l6m26UmaMEoTl1CgsefmILYr1Z/MGFLnA5A3U0ud2WmG7/fqfq77j9pf7J5d8Nodan8ZaXc6tDqM1rbw6jDFPcwSIVid4Sq/vCWwTvK7jn5T0qv4gTXLwa5ZagniWbVZbm4ia3ijzpv2EOhgKjoflwePm3Fs8A160zM33nDH3el/elcfMR6A0fV33FzNdDx/wC2eNJ/FuqtHL4jtPNXUlk/ctIYAoH2cxg/uzjb8gXnDHJzVC5ufGP/AAjceybxQBBczfZisUx+2Hy1KgHPmRYfdt35TJPtXt58zABaTHYHNHmMGyXbd060fVX3D2jeliG1eV7O3e4jeKd4IzLG7bmRtgyCRwTnOT3NSUE+vX3pK6VtYhsWiiigQUDlQw5UnAI6UnrkZGOQOv4HtXBap4wj0X4gS2OtSzQWouxENQN1m22PFvSHyMbvMOMBwMVnVqKna5cYc2x3vfHej/P6VjS+LPDcMPm3GrLbQk58ya3ljTrwdzKB+uK1bCa31K0F1ptzb31uwyJraQSKcehUmrVWM0nEUouJ2fw9P7q9/wCui/yrqh1rg/CusW+lvNFcq4jlcEOO31/Ou4t54Z4xLDIjowyGU5FeHjIONVnoUJXiS0UUm4eorkNhaimhikkjkeNWeMkoxHK564qWigBBUd3PHbQPcTSCOKNSzsewFS1T1iyj1LTp7GXcI50KMVPI9CKAMK58T+Hb+xCTrNOs06QC3e2bezHJU7SOnBOfardzq2ieHVtrFwLYSfMEjjOEB6s2Og9zVWw8LTRanb6le6rNd3cUikuUCqUVGULgf7xOfejxP4Vt9a1CO+MnlSmH7PMDEsgaPOSBnocnrQBZfxboa3slq1xIGjD7n8tghKKGYA9yAQcUt34k02KdFW7hKovmS8EkKYy4K+pwAfxqFPDMC3MczXUj+XfS3ZjZRtYyRlNp46DtVWHwXaQ2MVquoXDFGmYyNglg67AD/urtA+lAFg+JtCub22t2aUu2GRpIGAic/dDEjCucHGacnjLQTFPL9qkCRKGLGFgHBbaNufvfNxxUd34WFxqc04v547a4minnt1UYeVMYOewOBke1RyeDoZLe1ia+mb7PGIwSB837zfk/yoAtW3i/RZ5/K86aI7HbdLCyKNv3hk9x6U0eM9DNp9oE0/3ygi8lvMJxn7vXGKbqnhW0v1Zbi4lMTyTuwGBu80YPbtiotI8Iw6fNDOb0tJHIWBWMKCNmwA++OaAL2keIrPVNWmsLVJWEdvHcLKVIVg/QZPeqvxLi1abwbeR6Gtw2oEL5YgYK/XtmrGg6D/ZN0skV7JLH9kS3MbqPmKE4bPbg1W+Jn9r/APCF339hfavt/wApj+z8SdecZoA3NDWddGs1ut32gQIJdx53YGc/jVyqWhfaP7FsvtW/7R5Cebv+9uwM5981doAKKKKACiiigCtqEpgsbi4HWOJmGfYZr5p8b6+3iq/s9Quo0SRVMYEZwCATX0lrSSSaPexxRl5Gt5FVR1YlTgV8x2Hgzx01vCsvg+6TYD1Kg9f96vAztVJcqgj0sv5E3JjbW48tAscNrGB23Ak1cguJZJE3SQKScBhn+lXbTwL4t6t4auV+sy//ABVaMPgXxUoTboMg25+9cL/8VXz3s8T2f3Hp89LucnHaWs8/2y4ZZlKqTFGuAFAAH15WrXmWKMyi124xk+WPw5rpo/h74oVWWPRIQuAozMvHOT3pJPh54vLEro1njI6zr/jW0KeLgvdi/uJlOg/ikcnqN/HJFG7RFgZlDENjLt1PNYn9o+YXgjhKBMYwQRwcZr0GX4deNmUbNNsV/eKSPtA6Z7e9YV74B8ZafcDz4dN8xmz5f2oFgtFLA4mpK7psUsRQpx+I8wnZheTFSd3mMQR25pu+TBG44I6ZOCM5IPrzzXWT/Dvxd5jsLK0fcxPF0mev1qvJ4C8XIf8AkDlj/szIf617scFiIJWgzmeIw8vtHPGWctnzpCeSSXP8XX8+M0k8ksw2uTgMWAJyB2rak8GeLI/veH7s+6lTULeF/E0f3tA1EDviLI/SpdKu1yyT+4vno9xG164mvYLieG2Aj2L8sQHyr7djVWKZZfEkFzHnY98jrkYwC460+XRdbjHz6NqS/wDbu5/pUdrZ30V/bGTT79cTx9bdh/EPasqWHlComov7hVKkHFq6PpGTO89aYDnpzVa91GytnEcsoa4IBEEK+ZIePSoi+rXCAW9rBZRn+K5O9/qEH9a/SpTjGN3/AFofJRo1Kkmoovhdyk87R1OcAfjVKXVNNjcxm6SWQfwQr5jfpTDo0U7B9SubnUXHQSvtRfoo4/OtGGKK3QRwRRxr/dRcVzSx1OOyOynlzl8bsZ4vr2T5bPSLtlPRpnWJf15oEWuSfel060U84RDI368GtP36nsec1wvjTx9c+HfG0Phiy0vRp5JdP+3Ncalq4sUHzY2AkFSa55Y6b2VjpjgaMN3c6g6bdSf8fGuXrn0hURik/sGxc/vmu5z6tcHNcn4m+JkfhO10y98UaKsOm6nau0F3plybyL7UpyttuAwS3ZxVifxprk11o2g6f4ShfxTqVgdRuNPur4xW2nQE4BllwWLHjhRkGsJYqp/Maxp0Y/ZOmXRNIUZ+yrj1Z2NP/sfS1O06fCT75z/OuH1H4qQ2Xhq8vbvREs9YstWTR72yu7rZbW07DIle4HSAjocZqxdePtX03wnN4k1TwjELKzvFiv59O1AXEP2dzj7XbSKP3igkbgeRmp+s1f5i+Wn/ACnX/wBjaSf+XKL6An/GmtoOk4H+ilD2KyMP5VxesfFS1tfD+veJLHSxf+HtPvotOtNQSfbHeXD8Oxz9yBDwX5yelaNn4r8UXXh/U9Sg8I6TcS2RM3nWutK9heQbCxeGcLuLLtwVYZ+b2pfWav8AMHLT/lOhGi268w3moQ8fwXHGPxpTYako22+uSkdlngVwfxHNcA/xU1mL4f6X4zvvB+m21lrF1b2+no2tHB80sC8rFf3YUr1ParHib4n32geCb3xPf6Bol61veQ24ttK1wXgkMhbcxdR8hG3gHsa0ji6q6mcqFB7xO2B1yLra6fdqOvkytGfrzSnUTGD9r0++tsdWaPzFH4r2rjLH4sadqPxB8OeE7DTBcprWnw3bX3nHFo0kZYRejEbTzXowz13FsHGT3xW0MfLrExeApz+EpWl7Y3fy215DKR2VgD/3z1qwRg42kH6VHd6fY3fNzaQyH+9tAcfQjp+FVP7MurcZ07U5VUdIbnMq/g3UV1U8XTb10ZzTy6aful/72B68Zry/42ps0PxHey27TxWp0jUWQcMVjmaOQjHcDj8a9Aa+urUEahYSqn8UtsfMT6n+L865H4lLa6np+oNb3ME0EugTBwjDkQ3EcrfQ4Y1GLUZ0bt6GNBVKNTbUu6NcW8EIuvh347sNftZ0Dt4e1ufd5uRnZG78qeTgdOlYep+EfC/ja9e78JPdeC/F1vzcaWJGgIkHX5VI44OHWuI8G+E9JudAWTWvGWj6RHbTS2xgkV5bkBGO0lBg8qVIPpg11N7feCPsNso8U+JrrV9POdP1ZbBVlhI/hySPMj6fI2elc+L+p5co1MHiE5dYNaf5Hv4Kjjc5g44rDu32ZxWr9f8APcwz4r+KHha+awvdWivJEG4wazaBmdexWZMOy9fmya7LwZ8WfFcq3t0PAqsunQG4vJrDV1EKoO+2Rc564GT0NdX4WuND8deGktfHdx4bvfLGINRtrkwSqfQoQpiPA+UEiszWPCfh3wr4I8ZR6F4sh1IajZBI7Z542kQqSSAyn5sg+n511181y6tgZSUeWqloujPKoZLjIY6NKrrBu1+q/Qu2H7RNg3/H14N1iHjlkuIXyMZzgMK7Vviv4Vs4LGTxBLceH/t9uLm2a9jBjdP99CRnkcEjrXymytcbYV5Mzqi5HALHAyPYV6p8ZvCPirUtS0600zSS2m6PpkMKzyTxRIzfxHlhxwO1eDkMY5hXccRLkha9z6fi/KqGUUqbwsXKT6Huun+PPBV/GrWnizRpd/QfbEBP4E5Fb1tdW1zHut7mGZTyGjcMPzFfGt14OsbVEk1rxR4Wt3k6wQv9ruPoEjHJ9q6Lwx4LljuIb7wnpHj4SLyNQhaHTlHusbcMvqGB+lerj8Hl2HS9lieZ9rfqfNYTD5jWSlOjyru3ZfifVy9OTTxXn/w48W61fSnQPF2jXel6xChaJ5VGy8jH8YK5Xd6qD78V36kc146mpbGtSnKnJqQtFFFUQZPi3ULjS9Bu761h82WJAVBUkDJAJOOcAHJ+lclH4s1C1t5bh7q01WyguPIa7hjwsrOmUAxxw2ASOPmFehOu5SpwQR6VAttCsPkpCixjkKEG0fhQBwUfifXo/ELafcC382AiOWEhVEmI97SjJ3n5sgYGOKs6rfaz/wAK4j1OTVY4bqZoZvOhi2rGjMMrj055J967R7eFphMYE83BG8qC2PTNO8mNoPJeNDHjaUKgrj0xQB59e+INYjN39hms4Y7a3a5ctEX84+YF/AEHPFRat4r1yyVrR7iDctxIhu/LVVwFBVDuIXJJxnOfQV6L9mhIIMKYIwfkGCPSkktbeVSskEbqzBiGQHJ9aAOd0S9u38Qw+fhTe6clxLErblicHHy+xp3xMOsL4LvW0M3Qv/lMf2b/AFnXnFbcGn28WoTXyq3nTKqMx7KvQD0FYnxKk1iDwZeyaF9pGoLt8r7Mm6Q884FAG3oX2j+xbL7XvFx5Cebv+9uwM5981dqloTTvotk91v8APaBDJvGG3YGc++au0AFFFFABRRRQAlLRRQAUUUUAIelJmmySIiGR3VUUElicACuK8SeIHui9rYsyQdHk6GT6egrahQlWlaJnUqKEbsveIfEohZ7TT8NJyGmPRfp6muSZmeRpHZi7HLEnOaT2649f8aK9yhQhRVluefOrKYUnf/69L9ayvE+tHR9PR7ezl1HULhxHY6fF/rLlz1AHovU+grSU1FXZEU5OyNUdeOSKA57MfwqpFoGuyoLe61m5F4QXdrZljSNiOQiFScD1J5IrH1DQvF1vJapZ+KZry2UH7a15Am+49FRowrRe5wc1xLMad9joWFnc2LvVI7aX7OhmuLphkQW53N9T2Ue5ppg1S+XN5emxjI5t7V8uR/tSEf8AoNM8N3GnS2ssWn24tZImxcQdWVuuSx5YHrnpWoeMZ4JGR71nUxl/gR6VDBRh70iCys7Szi2WttFED1IUbmPqT1NT+/XPr2pyxuwyqMR6gUnfHeuScnPWR3JJfCJS0lPeKVFDPGyg45I9akBn6e+M4rzzx/4N1zVfHtt4o0vTPCOsRxaX9haz8Q+YyIxbd5iBVPPavRMHFJQLc808SfDrVPGVlpul+JrnTNE0fTrV2gsfD5kWP7afuS/MOETggYz1qwfC3jq11fRvGNrqGh3viu0046Zqcd20i2uoQg/JKrgbo34GRjB5r0RQWO1QSckYFICOOeoyKOUnkiecweB/E9noWr3a6loV74i1rUhfara3NqX065i27Ra5YFwqjo4Gc1P8M/Al54Z0/wAVreR6TZ/8JArqmk6a7vZWeYmTguMsTuBPbjivQCrDbkH5vu+9DAq21gQeeD7df5Uco/Zo4fS/CWv6P8IdL8J6PqWlQarp8aq7T25ls71A7M0MiEEhWz97r3qn8PfAV/oL+K7q4t9E0dtftTbxaVpEkj2dufLZfOJcZ3sW6LwAPcV6J3A7npRg4zg44/XpRyi5Ty/WPhxrN18HvCng2C40a5v9Cura4m+2bza3AiZyYzxkg7hnAqW68D69qvh06Ve6L4I0LGr2l+F0JZVSZI3YuJN6jLYPy9gM5r0rvjvRRyhyXPJ/BHwlu/DPibS9WXUrSZbTXbm/fO7cLZ1KxRLx1Xcc9q9Y756nHUgZP4iiijlHFWCiiimmXr0DJGCpwc8GuZ8ZaLBqE1sY4o4pp7a/tJHVfvebbNjIHHVBXTGqGsuYn0mT+D+1beNz6LIWj/8AZ6Scop2MqkLxfc+fvCXhvxB4j1eeHR7F9Qea0tbqR0wqozIVJZiQBny/eu1b4QeIlh3ahrnh7SpvvKs13lh+IAH864OGTWLLXtP0XR7i/jnmtbixMNo5V7h4bl0VSB7H8K9i0n4eeEPAWjL4n+JM0d9egF4bN2LordQoU/6x/fpWs8nwTw/13E1rc20Vv/wDtw3FWZ0uTL8HD4V+epzkPwN8RatpxvrPUdAu25x5bP8AMR74xzXM3fwz8caPdfZrvwtcMCfkktdsqZ+q816hD408cyaLPrGjaPo3hTw7K2I77UpcMsY6MkQxk9cAZHpXON4w0+2l/ta8+Kmu+IZQp/0TT7LyI2PuXGFFeRRyipi1y4enJrue1/rLXwLbxlanGS6LV+mh57f2GoaZdCDUbK5sbgfMFmiKtgHqA2OMjrXU6h8RDqgi/wCEo8K+H9ZuIlCrNKHicgDoQAa1/j1qTX3/AAid9dR+VNcWLSBi25gjBSFYnr9a0P2fToVxba9beItO0+ayt1jnWa5jVjFng/MRkD9K8/2E4Yh0ISs+x9HUzChicrhj69NSfk7NdNDJ0Tx5o9lbFtC0+w8KuOWRdJS6QnuQ6kMPxFUtb8W2epB7jVvil4ol2qWP2TTTBDH3+6GDEf412Hj3wTonh69/ti98OWd7olwcpf6Z5kL25PTzkQksn+0nI9K4fxjpVvdeH7y48P8AgTRry0ijMiXek6s1xcAjDbmRiDjg5G2vocsr42nJwozhG3dK/wCJ8VmkMorR9s4VZKXZ3iv8jv8A4MaxqXh20S68RXl3qhvGDbp2ZnsoScJGgYk46Ej1zX0BbOskQZehHHGK8M+Bs9j4rkt9UvApjjijeEEALK2OOMDkdxzXuqdOSKWIlUnUc6m7PmqfKo2jt+Q6iiisSwooooAKKKKACiiigArmPidearY+DL660V5VvU2+WY497dcHAHWunrmfidf6lpvg29vNJdkvE27Cse89fSgDa0N5pNGspLksZmgQyFhglsDOR2q5VPQ5ZptGsprgkzPAjSZGDuIGeO1XKACiiigAooooAKKKDQAhPFMkkRI2kdgqKCSSeAKV2VQSxAAGTn0rhvFGuG/ka0tmK2qH5m6F2H9K2oUJVpcqM6lSMFdjfE2uNqDm3t2K2ink9DIf8KxKKK96lSjSjyxPNnOU5ahSGlpCVVSzlQgGWLHAA960JDvjJB9qytG1q2sPiPdsrQzXEdhEgOQTGpc7gD0ySOacHuNYCpayS29gc77nGHmx2Qdh/tVleMvDdxLb2OoeGYEW900Mn2XOBdwscuu4/wAYIDLnvxXBjqkXHkjuejhcNL4mepf27Z3AMkieW5Xk4zkVyfjnxJpGmafJJKxkcH5YoULuc9PlHPU15RL8R10vTY9Q1K2u7axMxt/PkiPEq8lGUfMp7eldn4SvTpPhiLXb3SZoNY1mQtIuPMmdM/u046DGDjtXhyZ3UqEpysY/ge28QQfE7VZ9diW2hudPxpkSyBjcKrbjn3TIA+vtS+PPiNLpmp3WheGYLW71G3x9qu7qYLb27Hkjnl2H5CtP4kb7C3stUtJXDaPdRS20VuB5scrsA6NnkqRkYHHrzXLaR4H8I674gvdY0/wrLqpudXklvP7QnliFuCFbY0Y4IyTSlVtA6ORx2PLvF3irxabv7Q3jrUbm5X52NpKYohjnaMcHpXafs9fE7xBrnih/B3ii/GotNA0theSKEl3p1ibHD5GSPpU/7RHwkt9Nj03WPAuj+Vb3Mgg1GxgctHC7fcmGeduBtbsMA15Z8PdH1zw78fvC2m6lAIdQF0kzCNw48p0YlsjttqaE+Z/EZtyi1c+u7pmFhdOjFSttK4ZeoIjYgj3715V8J8w+ErTXS2m2epSaL5/9o3PiOS73yFQzNLbnhAT1/ukivXZMZbaMcnA+nGDWbHoHh6GR5Lfw5o0TupVmjskUsvHyt2IP9K7jWSZ5ZffETxJJZ6L4rjitbaNor95NB2t5haONdkcx6+ZyZAB/CQa1dF8ZeLtVuLTSVk06G6urswrqM1ruBUQNKR5IkIyCOMnBBzjNelyW9tLO00lnbSSmUSGVogXZwCockjrt+X6YFQ21jptmix2WnWNoisXUW9sqbWPVgAO4znuc1NpE8jPJNZ8ba1rvhiCc6ppmifPp7S20W4XF4zzlXaFj91flxjBzkg9Ktp8TfEhvNUnOj2xgVZmiiaIIbFklEau5DbpUwdzZVcYr1CXT9OYwyPpenPJbjbAxt1JhGc/KSMjn0p8dpZR3FzPDY2cc1zkXEy26+ZOD2dsfMPai0g5Gef6Rqernwl8S7hfENnqF7ZyzfZr61U+QhFsG+Rdx2nk8AgA4PtWPpXjPVNC1Hw/4bS7tr613WlndgxyGQvNCZC7TO+7cCQQAGGOM9q9Yt7Oxt7dra10+zt7dhhoIIVSNvqMcj9e3emvYac10ly2m2DXCIEWc2671VfuhTjIHoO1AcjPK4fH3jRdJl1KWTw/sTRrXXPJFm+GhluDD5GS3DcFt/ByRxUumeKr+212+1gYTTrK38y/gkleRYrQalLFLcLk/60KA57fKRXqItrNU2rY2gXbsMYhXaYxyE/3RzgetU9b0PTdX0ufS7iMwW1yBFcfZVEbzxbyWiZv7jZO76mizDlYzwhfX+qeGrLVNSt0tp7xWnSBRjy4GYmHd/tFMMfTdWrQMbF+VVUABQBtCjHQDsOOnbFKOaotbCUUtGKBiUUUUAFZHjUsvhS+nT71sYboH08qVHz/46a16raxb/bNF1Cz/AOfi1ki/NTRa4mrrY8o0nxDY+B/jPqs8llLeyLJqcVhBFEXklkdorgAYBwNrMS3GAp9az11/U9W1ybxV4k8PX+t6qoDafZTyLBZxnszFmzgc8Ac857Vr3dsg/aB0tVBxeaHPfK2eVkeyijP/AKCfzq1pfhPWryzhuY4YIopVDoZJRyD3rnlS9pytvboPCYmdGElTVnLS/X7zgvEieP8AxRqD3ut3+iq5P7tGkldIF7IiKNoA/HNZreHfEVvuaN9N1DKkFYZGhY8dt3H4V7FD4DvM5n1C2QnqFTdVk+AY9vy6s2/sTH8or3KWeY2kl7OekelrHl1Mqw9VXlF3fW5578VfEui674f8IWtpM8V9plh5F5bzxlHifC8HPXoeRTvhdq1jZeEvHgvr22jD6SqRiRx8xz90Dua6LxD4D1QxbkWO82Z2vHyR9VPUewrk4bW3tLwWl1pFtaX6/cItsCT3U46+1eTRwnPjFiVPVNStY9mtmkqeVvL+TTvch8HfEvxl4fa2tNGhv9bsEUFbSW3LRjjoJCRgfjj2rt7zx1pfiK0Y+IPhZc6VfY+S8028gE0Z9VcFWzn+E8Gsuz0nWL9tsFldOOmWBA/+tWtD4J1tkBZ7SHvtaUkivbx8o46o5zgovfRbnzODqTwi5YSe3cl+BAms/CEmk3ImhurS4dwzMpcozfK528bj3Gete6+F9fF0BZXjBbhR8r9pP/r15J4O8P6houozzXcls8M0QU+W+WBByK6cluDk5B3bgcEH1FRPDqpTUZbk+1alzI9XHU0q1zvhbXVvVFndMFulHB7SD2966IGvDnTlTk4yO+MlJXFoooqSgooooAKKKKACuZ+Jmo6npXg+9vtHcpex7dhEe/HP93vXTVzHxO1S/wBG8G32oaYwF1Ht2Hy9/U+lAG3ocs0+jWU9xnzpIEaTIx8xAzx25q5VPQ55rnRbK4uMebLAjvxj5ioJq5QAUUUUAFFFFABTeKDjFc/4t1f7Db/Z4GH2iUYz/dHrV06cqkuVETnyK5neL9aMjNp1mxCj/XOO/wDsiuZQDHB47Y70HOD8xPOST1rM1/V/7IEMklq08UpKEqfusK+hoUFCPLHc82c3ORpDpS0yNxJCsoxtdQy4OeKZe3CWtnNcyYKxRlyC2M+gz71pbWxBJI8ccTySuqRoCXZjgKPU1nJHNrRWW6VodNJykLD57rHd/wC6vt3qPT9uvj7ZKT/ZyMDFbE4MjjvJ7A9BW3zn5ju4xnufT8BXFisRyP2cdz1cHg18c9hFX5QoAUAYAAwMfTtUGoXlnp1k93fTrb26EDc3Vm7Ko6k+wqyq7mC9ya8+n1i2utaTXNWVktPtMlnpkjfNDblTtLP6O7Zw3YACvHrVfZq7PaoUvaz5OgeKdMXXBd6p5dxp7SBXEJkH751+5NKp6EHHHfvTNO8aTRQA3lzLZ3kaCO7TC5DjqwU9j1DCt6YGO4Dvgo6bZQwz14yfUVXvNJsLqARTQxsowF8yMOQB6E8ge3SvMdZ35j3J5dHkShucZe6pp+tSKkf2id4wI3nnlLI0jdCir95u+T0Fa3hrUL3T9dv9MsdQCfbP9IjMiljDLgeaB6nADAdgRWhNaRac1va6RpovNWuy0NhbhQEVgPmkIHCovVj+HeoNe8MWOh+HZ9Uaa81CfSLeWfCzBFeUnfM5fuzkYx2UAdqtL2u5w4mEaMfZ2u92dHr3iW3j8jR5rmEXl+rJBBJ83mDHzFlHIXjk+pArz/4X+ELp/jR4p8YatKLya3giisnbAJaZPmkCdVUKCo+lYfwp01HvLnxBJexyzS2C+dNPcjCSM24qM8jaPlx3611+p614esfOu2hvdRuBGYWntXMO1chgIz1Z9wABPGM134XBVnU0jofOYvOMFSpe0nOzvtueljpyCCOcn170AgjPavLdB8a6rYajAurXBl0h5kidLnDTW8b8CRnHG4Ejd2xmvoPTvC9kgDXUj3T+oOFI7cV01qbpOzFgszo4ym6kehxyq0h2xqzn0UZrTtNB1W4Hy23lKe8rY/Stf4hasPBXw91vxFp+nwTS6bZvcRwH5VkZRwCRzXjkn7Rt+fBfgvV4fDUB1HXdQezvrVpX22gRwrMO5+8vX1rn9ozaVa+x69b+EZSP394qnuFTNXIvCdip/e3Ez+oyBXkNp8afFmpeNdT0Sxi8B2tvY6sdPVNS1Z4buUBgCwj9SCcVNP8AGfxNcfEjU/DukaJokken6otg+nXV8YNRuUJGbiJWwpXknHOQKnmkR7WXc9fTw1o4z+5Zsdcual/4R/RwMfZU6/3jXluqfEvx3qOr+Jf+EC8K6Xf6R4Xle3vZr66aOS6mRd0kcIHAwOAT1NY/iL49XtxJoK+FbPRLVNX0galHLr1y0Ecr5wbaNx8vmggg56cUXZPPI9obw9ox+U24XvwxFRv4X0lvurKpz2kNec638Xr7wlf6Tc+PPDw0bQ9U0l7iK5WbzXivY13vbNt4O4AlGH3qw/Efxl8YaVaeE7e80PQdE1LxFaSX/mavdPHaW8eR5UBcDiYqQSDwDmi7Hzy7nrEvhK1Y/u7qVfYjNUbjwpeJzBPDIPRuDXA/EL4qfEjw34C0bxhb+DdEWC5SKK9trq/JkiuJJNibCmQyHIOc9Ki8Z/Fjx54X1rRPD2p6Z4KsdWvbKe8uJL3U3itUVJAqqkhHLFWzj2NO7Q/ay7nX3Wl6la/620cr/eTkVTDL64PoeK5jWfjfrGha74G03VtJ0W6tvEO4317p120sFsvmiMMjdGGWGSa1PhL8RYvid468WaLc6BbW1no8pW0u1J33KCRkLHPTlW6VSqM1jX7moeOvFFdRf+E9uWsJvokvI/OudvLO6sXMd1A0R9cZB+hq+e5tGcZENHY985H4EH/P40ZFKMHv35plHB+JtOjs/id4b10NhINAksMf7QYkn/vnArs9KULpVmoUqBAnB7cZx+tY/i7R7rVpdNa12L5Eh81i2CEOAQK6AKq4VfuqAq/QDAqY9SYx5QoooqixR9cVBf2ttfW5gu4VdeqsANyt2IPY1NR2pqTi7oTSaszKt7q4trldP1KTcWGLe5HCy/7LejfzrR5ztI5HWkvLeC6tHtrmPzInHK9OexB7EdRWfZyz2l0NOv5zJvH+jXJGPNH91v8Ab/nXrYeupqz3PFxeDdJ80djRopO/AwO1FdJwIcjvHIkkbsjqchl6qfau/wDDesLqdr+8AS4TiRR0+o9q8/qWzu57K6S5tzh05Pow7iuXE4dVldbmlKpKm/I9THSlFU9JvYdQsY7qE8MOR/dPpVteleE007M9NO4tFFFIYUUUUAFcz8TNWu9E8HXupWKo1xFt2h03Dk+ldNXM/E3VrrQ/B17qdmsLTRBdomXcnJ7igDa0OeS60ayuZQBJLAjsAMDJAJq5VLQp3utFsrmTbvlgR22jAyQDwKu0AFFFFABRRSEgAknFAFPVr6PT7GS6kxhR8o9TXm11PLdXL3E/zSO2T6D2FaninVP7Qv8Ayo2Jt4SVUD+Ju5rIr28Hh/Zx55bnn16nM7CUjojkb1Vhnd8wzg9KdSV29TnMqS3m0t3udOhaa2PMtop5Q/3ov6rWhb/Yr+0DxslxbM23aRwCOzDsc9jVSy1iC51ptMjimWWIEyM/GCPQVHrtreR7rzRI9l3MCsyrgI4/vEf3vQ1z4irryX1PRweGuvaS2NeOOKJAsMcaLjoi4GKfUNk8z2UDXEZjmMYEiHHDCpa8mWjae57Cs46Do22yq3Iwe1cHpFuIYdS0i7t1ktYbuaKWJ1yux2Lq2D2O79K7r681zfiT/iX6/BqZEhgvohbSlTg+cvKH8VJFcmJjzQO7AVIxqpSMrTr63sNQg8PvITFNGTYO+Tv2/ehJPUgdPUVavbiHRbKa/uZsWEQyytyyk9FT+9k9qo+LBFepBp09urXruJraKFcywyIch93AQdiT196lg0y6vbpNU8QzRPPCN0NrFnyLZv73T52/2iOOwFeXpI9/3l7i36DfDHiKwkXUbnUoZ9N1NEVJrOZwrxwdVCMOqt1bHsOK5T4hfEaz1Ty/Cljbyi+1LbAGMeyKK3Y4L4PtkDqTRrccOreMrCMqjQadG9046uWf5Ywcdjy23PNR6RJouofHbSRrc9jFaaNbmaWWU48yUjIjz6rx8tehhrVZpJHzebyeHpVK0n1R0fhfwpodpqHifWta03ZpekCONbJOC5+6Cf8Aa7/jWZ8U9DXQ9Rkg0jMkM8UV7ZI7csM/cP4qR/wIV2GgQS+IPAWvO06rNrur5lc9YYkYFmIHTCgj8c1yPxQ8Q6Tr/ikW9hMz2kEIsrfy42aRgmQXCgZI3Hp3wK+mw85Qly3tp+i/4J+UY2HtKPteTWTTXzb/ACVjY+HdzpupeHJZporc27yNayzXEQ4ST5mjfPf5WRscjINey/CK9a88D2cUk/2h7F5LEy7t3mCJyqsT3JUKT7k14j8HLiFHafxFawGK6k+z6YJo932eQkGQSr2eU4PIyAAM81658L7oWetar4f8tY4Ti+tVVQqqrHbIPrvGf+BV42Mxiq1XDt1Pr8syueDw6m/tG78UPD1x4s+Huu+G7W5jtp9Rs3t45pFLKhYdSB2rxqT9nrUf7S1W+j1y1Zrwac0KNE22BoDGZtozwH8se9fRPauL8beLP+EduLm4vLq0sdOtYUeW4mgeQ7nbaBhSK5zuPPNM+FfjrRfFWsalpsngu8tr/V21BWv9NaS4jDMMoHzxgDg0eOfhL438Ta3cW11rGgXWlTahFdwajc2P/Eyso0YN5Uci47jAY9Aa1m+NHhvGV8Y6UP8AuGTf/FVH/wALo0DP/I5aVj/sFzf/ABVAroi1L4Z+PtG1jxKngLxJpdrpHiiQzXiahbs8tnMyBZJYip5LDseAag1v4Q+JdN0HS/D/AIVvtB1PRbfTRZS6fr9mZY1m5JukK8h2JJI6Hj0q4fjFpLDcvjHS8dv+JVN/8VUEnxm0lTg+ONHHsdJm/wDiqAuixqXwbupPgr4d+H0OsR3U2kX9rdvd3kZYSiOXzHUDOQDkgegrX+K/g7xfrup2t94fvtFurIWxt7rRdatfNtZSTlZVxyrrnHuOK50/GbR/+h80Vf8AuDzf/F0D406Fj/koGjn6aNP/APFUDuLL8FdSj+BGn/D2DXopL23v4b2W6kRvLys/mMka5yq44AOcVo/FX4deJPEPxD03xZoMnh2QWumy2Mltq9kZ0Id1bcozgH5cZ9Cai0f4rafrOrWmk6Z480We+vJRFBEdHnG5j0Gd3Feh+A9WuNZ0EXV40Ruo55bebylIXdHIy5GfYA9aAPKfFfwb8R+KbKH+1NR0K1ul0C80oixszHCjysGikRc/Ltxz710Pwd+F954E8QXF9JqUF1bSaNaWCokZVvMiLF3JzzuLE16pRQAhqOaFJV2yIrg9mGaloNAHK634ZjKSXFg2xwCxjIyrY7D0rhtO1W3vruS2iSZZ4h86ygAj2HrivYiK5/WPCml38DKLc28xcyLcQnbIjnqQfw6VvSqJJqRpGtJM4vPPp6Zoo1W11DQZBHq4V7dmxFexJ8jH/pov8J9+lHbjGOvByPqKpq22x1RqKQUUds9qKRoFFL6cH06Vm+INWTR7OK5aHzt8yxbN+373Un/PWlKSSuwNHOeMZzUN7aw3lq1rcKWjboQcFD2YHsRXM+G/GkOr3ltZtY7Hutxg8uXdtQEjLg87uO1daAScdT6UoVbvmiKUU1ZmXpc80czabfOPtSKWikHAnT1/3vWrwxjjgVDqlkL63Co3lXEbb7ebvG46fgeh9qZp959pifzgI7iFtlwhPR/Uex6ivcw9ZVo+Z4WLw3spXjsWqO3U5HQdqUKxGVViPUDIpp4JB4I7Vrexx2NXw1qh0u9Cux+yyna4/unsa9DjIK5BznkGvJ8AnGCQRziuz8F6qZrc2Fw372IZRj/EtebjsOmvaRR14er9lnT0UgYUteUdoUUUUAFcv8UNWm0XwbfajBFbyyRbcJOm9Dz3FdRXM/ErWJdC8IX2qRW0Fy0IUiOdSUYE45oA2tDna60ayuXVVaWBHIUYAJAOBVyqeiTtdaPZ3LKiGWBHKoPlGQDge1XKACiiigBO1YPi/VPsVh5MZxPPlV9h3NbsjqiFmOABk/SvNNZvWv8AUZrgnKZxEPRR/jXVhKHtJ36I569TliUgMKF9OntS0Ule8eeB6VV1S8ktIUSDBurhvLtxjOD3b6DrVosqKZHO1EG5m9B1zVHR42uJ21a4X5nUx2qdoos9R7ms6tVU4XZvh6LrS8izp+n29nCiqPMmAbfO335GJyST6egq19KKK8WpUlKXMz6GMVFcsQoooqShap61Zpf6Rc2rkqWj3Iw6rIvIYZ/KrdKG2kMCwI9Dg0mrqw4uzucTpd5Z+RJfzskVxMF80seemCCfTPQVneK/EUNnprzGCV49wSKMA+Zcyn7qD1Hr7ZrK+Iut6bo2vzaXoKXd7qwIa5tkCC1t5H55diCGxyUUH3xWDaS6qbgXd9LZm/CGNZPLLiIHqEVuEJ9s1wvA1b3R6cs6oRhyS36l/SrXULOzuNSvr0W0ckvnX13KoUs56RR4yTgfKFx/OuX0YmN7pLyPzJbq4aV4p12uCT8uCRxgdR69619bmncxXmrXNzfC0UtDFNsVYuOSqgD5v9rrzWLojzakkWoXNpelzGVVZ4x5SITnCqTuzwMseterl8Pq0uaSufJ59NZlSVGDaitf+HOv8MpqM+s2Phmzk1MWmobnuLaGQIvlLjduPVVI/i79O9er6Zpel6XZS/2TY2VtcORG81svzAc4Abk8Ac4614vYXFxp80i6bqF3ai+UQsiNncw+YDnkAn+H2xXZfDAa14z8SxaDqGpw/wBmxWvnvPbxeXK0QcKIcA4UMed4JJwaWOlOpLmjojDJcPRwVKMJrmnrqzbPhiXxA2o+KVmaKz0+aNjFEgJvZYDuLZ/ujgfVSM4FdZoCyL8S7C6RWIkjuI3YZAKlQ4/XH5V6Jp+m2NhpsWm2tukVrHH5SRjgbe/Hv3Pc0WWlWdrJG8UIDRqFVu465rzPZWaZ7EsU5JxlsXT1NeP/ALTECt4A8QOQCPs9vn/v7XsJ7mvK/wBo6PPw28Qt3+yRH8pBWxxvY+UoNHsNqkw8EDqfzrY0nwrp8482eHbF2XPX6+1LpkKzFTJyigDaO59K0dRvmVXgi4CD9646KPT/AOvSOeTZn6jY6WpMNrbgKvBbccfQVlHR7Jm2rblmPQZJras7drvmJgYR/GOR+YrZt4La0j3BSD0Lnk/hilcnm1scpH4TtSoe5h2Z6IDzUd3pui2alPs6qcfdHJNb19NdXT7bXbBHj7zcufw6isqXT7ZUZixkOfmdm6n2P+e1M3iXPg9DZt8YPCvk23lbdQVgfoDX1n8Ix/xTFw397Ubon6+ac18ufB6G3X4weGFixuF2ScHPAjc/0r6h+GNzbWXgo3F5cRW8Rvbgl5XCrlpmAGT6kgUzQ7OioftVuZ2txMhmVQzRg/MAcgEjqAcHHrSfarf7SLXz4/tBTzPK3Dftzjdt64ycZoAnoqL7RCs6wNKglZSyoT8xHriliuIJmdYpkco21wrZKt6H0NAElBpvmL64+oplxcQ28TTTTRxRp953YBV+pPShgJdW8VzA8E8aSROMOjDIYeleeeIPDt14fRrnT0ku9KBLNCvMtsPVP7y+3bFejhgyhhnB9qZIRjb1J7Y/zxxVwqOI02meWxyRyRLNHIskTrvSQHhh606r3i3RV0a8e80ry2t5AZrrTgwLYyA00a9eM8gcdKz4ZI5oklhkWWNwGjdTkMp6f57V0tJrmidlOopKz3KXiHUBpOkyX/2Y3RV1RYgQCSxx1PSvPPiZq51zTIrP+x7mMWl2JXKXYOVwRztGeD9a7nxsrN4bkC5z58WOM/xiuKvI5FSdvs8gaRyMbecZ9q5asVNNCqVHGSOL8Oi3tdU0++ktJWjguQ7CC73cDnGO9exHxp4dfy5GuLqNJmwQbU5i9jjt9K85m0i1W98xLIx+WdwkTI5+nSnSRTFEJWTLMckqRxXPhaToppu5EsQ29Eekr4s8NM0if2xAmz7wMbqPqMisrxD4h02N7fVdH1SweV42WRhOFUp6lT/EO1efuJmYLtJG8rjaMH61QltwrqPs6YZixBQdB17V30sS6U0zGpUc4uMkbHxB1a+vPF7vpuuvDZIYiq293hHcR8dOhySTXovhvVVTwZpV9qs48yWIK8m/fucMRk/XFeN+XcQESW6yROQWDRcFgD1xg56gVQmhbLhsguwLZYj5skjjOOueanDYmpTxEp1HeL2MqtOnKlGCWq3Poa61BItAuNZjhlktooHmyY2AZV9sZrmvhb8RH8SarIo05bOe1hFwoBb5lJxj8RjivG5Lu+WN4U1C+EZBV0W5O3HoV7CrHg7xJfeF9civ0AuLZk8m5gOB5kR5OD2Ydq2q411Kyt8PUyp4eMabT3PtuwuY7yziuYSCjjIx+o/OrIrgvhjr9nqNtG1jdLc2N6nn2zj9QR/CRxwe/Nd6nSuatT9nNo0py5oi0UUVmWFc18S9WGh+D73UjaW155O0+Tcf6tsnHNdLXMfE7U49H8GX2oy2NrfLFtPkXI/dvk45oA3NFm+06PZ3HlpH5sCPsT7q5AOB7VbqnocwuNGspxGkYkgRgifdXKjge1XKACiikJGDQBznjbUPs+ni1ibbLP8AL9F9a4qr3iO8+3avNIOUQ+Unp9ao17+EpeyppdzzK0+aQUH3opk0yQQSXEpwkal2PsK6TIoanuvLqLSUZgrL5t4wPSMHhfxOK1vlAIVdo4wF7AcAVQ0GGX7I93MhWe8bzXz/AAr/AALn2FX8jAbIx615WLqc0+VbHv4Sj7OmvMKKDxRkc+o7VyHUFFL3I7jr+v8AhRigYmcc1HNcpaqtxIrOd4WNEGWkY9Ao7mnl0VS7OqoAWLE8ADqc+lbXgPR2vJ18QXkJCAY0+J+iKeshH949vQVVrLmZlVnyx03PnfVtFvND8S6pbalEYdQmuXuHZu6ycgg9/c+oxXP2kl/rUkkq3MlppSO0cTRHbPd4OCwPOyP+dfVnxT8G2/iTRpLiOFTqEEEiRsOrIynK5/WuB0P4Zuuh6fG9qoK20asMYxxjArSNeMlZnlSpu9zyS3tLOAbYYUO3ncx3tn1JJ5/GppnXrIw6cZY5Ptj/AAr1Sy+Fd3qN9c+ZI8cKOEiHmGNQB1JC8n8639N+C2kxyZvLyfHcW2Iyf+BHLfqKbxEF0J9lI+fdVZLoC33TRlHSXdChecbSD8qrkjOMZPYmvTfgd4I1LVL2/wBY1RLjSopVSGOFWMcscC8orY4DMSWPoCo65FerWvwx8J6bGzaTp8lnMfvSx3Dhn/3iSc1J4XsZ9Pjk0SGQSKri6SUjb5iOT94f3gR+PFc1Sq5m9OCitTZg08aJZ/6HPM0SDJimmL5HfBPPStOzmW4t4p49xSVBIpPoR0rN8TNImkSoCSwifOO52nH61pWMYhs4IV4CRqv5CsSyc9K8w/aIAf4b+I16n7Ap/wDIgr0815j8fmA8CeJFOT/xKWbA74cUAeDeDUVdG8RBFjMqaMBE7jiN2dVD57detem/Dzwn4c1US3mtQ2l9pnh5vs1hggxM4UNNcMwPzkscDPAArwnSp7mYMsczxpcRhZwnR14IUjvXsXgGT+yvgVexuFiS8muXiTHATIxn8a8rNKzhRVuugYem5zeg7x9p2h392l9o1rb2dmjqk13bpiJ9xwBsHDH3HSub8SaTbeH7i2NzcR3Kthyk1s0S7VOf4sZz7V03xO1hYPh0ba4FukwFuyxIBGjN1LKvXGBzXhMfiqyl1WBr5Z723jmUlZXIjkXPzJ32gjIz2qsrT9jdu5pjKbjLRHrzajYa7Z+HWk0zTBpTyXlxqEtnCIcSQIzLaHByWKqp5+8CcZ5rg/FN2uveDtP8TyW1rZ366lLp92lpH5cMi7BLE2wZAZQxQnuAPSuutoPC1p8H9e8S29jdCGWWSGKK9mBlMwAjRVZT0GTg/eIU5rzfUdWVvC2m+HreIpHazSXd1Mx5uLhwFyB2VVUKPxrspVOeTViJU+VJ3Og+Aa7/AIy+HR1xLKSfpE9e1+MNIfXP2f8A+zF06fUFutWhEsMAJdo/ty7yMcjC557V4v8As7/vPjTofqFnOPpE1fVnwvGfA9kB3aUn6GVq3EeIa1Z/ELRdT8RJHa6g8timnWEuqwrIGu9PE0jGVSgZ96oyq+0FvlJHWrFvqnjKGy059U1HxAuny2ey6u4bZopxCbpQoRnXzTJsOAeGYZIGa+jdpzzz3zVLWtI0/WdNk03VLGC8tJcB4pV3Kf8A649R0oA+cNFi1/xPFJrVlrPip5NMttUisLyNik7GOZfKimOMsRz8p69watWqeLrHxRqzeGYfEEXiC6vZLlrRoCNMkia2BZ3yoTzPMxg9d3HTIr6G0rS7PSbCKw0y0htLWLhIolCqo/Dv7mofE97PpfhzUtThjEj2lnLOqH+IqhYDPpxQB4NpmteMLNrbUNPu/Gtzottc2Emsvf27NKsx3i5RARuMYzGSFBUHpxVfWLXxr4o8G662qDxK6Lo7PZ2pQp5jyXkgBZCPmdYwhGRgDmpZviV4g1ZNIS81jTmAnsdRa60lnijiV45i1rLksW+4GPUkds1p6B8ZtWQ317qkmmXel2FtaajdTxW7RtDbTO6SMF3sSEIQ5IU7TyooAbrSeJdC16bSNQ1bxm3hCG+BkvbVnmu0L2kbookUGTyvNEnTOG2qcCsqLUPiObO2/tG48Wr4q8qz/sS2WIraXKbjvN3tGzcRnzdwBXA29a9C1vx1rWl/CnTPEWqCx0zU9Vu4obZGgeURrKx2KVBAL7OxYLnqa5XR/i14vvYJZI7fTJ/7N0zU9Qu1jhYyXgtZ/KRI1DkRlhgk5bBzgc0AWfhVFeXfxStr69k8UT30Oi3cWpNqiOLe3uXuYiFgLfKQVDAbSQURT1zXW+K9FXQbk6lZLjSp5P8ASYEHFu399PRfUdq4W2+LniJ9BL3N5osVzdXFqtpMsRfHnJI7xmESH5lCHDO6KwPIBAB9L+EXiW48c/Dmw13UYLUTXQmimWI7opNkjx7hns23OPrV05OPoNScXdHGeLYLa78LajbXKXE0U9sQy2jASknoYz/e6EGvJtI+Heh3svlXlv8AEy2WO3a48641pEVQi5Ix1yRXrfxD0G903Sr7QrOOSdL1G/soL94NnJhz1B/u+3FcL4H8CeMNP11Ly90G7htzaTxkyzgnLxkAEFvX8q6/Z05K9ycTUbkuUwvCnw68H69erFGfGUETxCVnn17eSpONuFyM+9YXw1+HWh6pqepNrmoa7dW9lp9zcrGmoshJikZQM+6gD616x8OPDOseHUgfXI7W1ZIhEI/tKyMeeMAGuT+CbyXOu6vbvFJGJbC8UO6bgCbhgOBz1rgxPLB+6xU7uOpV0XwD4B1LQV1JPDGrwyBYibe48QydH689OMDirmg/DbwVfeNYNCuPDgit3tvtHmp4gklkJDYK7MjA/wBqu8sfCl0tjLZ+Yk0sgj+dbWQKpQnnBx1rT0PwncWHiS11pg7zxW72uyOJUBEjAksSc4GDxWFScVHSRaTucB4i+F3w80y8vYrfw7bssCIwW5vbk8M2GyQ2SPTAqv8AEz4VeAdNuNFXTdDFtHdRTNKDeTfvCNpUE7s45PSvUPFPhu41q/uXjuzHBcRrGY1K5IU5B55znP4Yrnvixe3Gm3fhiREhmnFtdQ7GdkVuEGeOc4HpXJ7ZvlXc1pJc7ueSz+AfB8d1eK+hW7/ZrR5FT7ZPIjPuUc5wxGDwPrWla/DvwSdMa6m8M2iSLOsSt++HJUkY3uSeQB+NWotYuI76/wBSmj0mJIrcJdfbGxBEjNhWJY5yWwKs3msahBBdzSXWmRw2arcXPk6cT5QHRlJBB+8Olb05TXN7jNKsY3+JG78DrS10Pw3qFvpUXkR2+vXO1A5Owrs456fSvoXS7qO8sIrmP7rrnHoe9eA/CWN4tA1RZZ1nlfWrh5JVAw5Koc8D0Ir1jwDeBVmsHYjrIg/nXvVqXPhoT6o8uE+Wq49Dr6KQdKUdK8zqdQVzXxJ1KHSPCN7fz2EF/HFtJhnHyNzjnPFdLXNfEm/tNM8I3t7e6XFqcCbd1tJjDnPfIpgbWiTLcaPZzpGsSyQIwReiggcCrdU9Eljn0eznihEEckKMsQ6ICPu/hVygBO9Zfia9+waRLKp/eNhUHqTWpXF+PrrzLqCzX/lmvmsPfsK3wtP2lVIyrS5Y3OaUbcYPHQj+tLRRX0J5gVn6qjXd1baaP9W586fHXy06L+JrQGOMnA7n0HeqOg7rqS71Jlybl/Ljz0EacA+2ayrT9nC51YWl7SovIr+O9fHhvwtea95EUzWzxJskk2IN7hMsewGc/hVKPxlY20Vo2pXdlczX9y9vZLozyXXnMi7nDEAbQo5Jx0rN8UeJvBHiLw1qmn3WuywWkBinllW3bLpHMuDFkYlUuAvGetdHLpthq19omu2qtZx2P2iW3hhgEKyfaIgjb1xkEAZ+teHJs91O+xlWPjzw1cNYQm9Z5byKFjJFEzW8bTNiEO5HyM/aki+I3hKRJy15eLHDCZofMs3H2tRMISIMj943mELgZ5Iqjpnww0OwvdPuorud/siQLMksEbm4aH7h3HlD0zj04qdvh1pkllpVs2p36PpVq0FpPGqho5DcC4E2OhIZQNp4I680C/eBa/EbRzFN9vtdRglS+uLSG3W0dpzHCE8yZ48ZTBkAI612QHoSVIBBHoRmuM1T4ex6pp01rf8AiK9lmubuW7ubk2yB3eRVU7Of3RULwwJx711t1KbWwBjV5XREjhQ8s78KBn1Pf8aqKu7DUrLUs6Tp39v6ymmsMWcAWW9wOG5ysQ+vU16hGgRVVQFVRgAdAPSsbwhow0bSUt5DvupG8y5l/vyHk/h/Stus6s+Z26HFOV2KelN29scU6isiRAuOlApaKAA9Kq2llFblWVfnCbN3sDxVqmtIqjJyPw60AJLGkiFXUEEYNOGc9MCkLqPpjr2oDrn86AHHpXmPx2Uy+FfEUIzltBnYfgVr0wsD+FeffFWKCTzIdQF1Fp2oadNYyXMEfmGBnIwdtAHylpBZLC2gtRvvJ9kUeOzNgD8s5r0rx/ItnpGm+D7VyY7eER3LhsZSPl/xZqzrX4fvoOqWWv2PijS9bsdOPmSW3MM+AuBhW6mqdxNcXWpXF9cR7XlUJHGxzhep3fWssPl1TG4+knF+zjq30uuh04dKKbOc8RaI+sg3UepvFcNF9xo96BMcAHPHvUOnfAn4j3t1pgTT7UWV6yg30d0rLDEwyWYZ3dD0xzVPxRe3mhyxR2d5J9mmJKQSn7i552n07c12Vn8fdft7JLQaenkIixoqkLgL93kdcYBr180hQU1GEbPy2M6vKyX9orSbbwtF4P8ABdhqX2uzi8zUEikTEiYGzczfxZJPB5HNeXTNx8vPJ6/Uf/Xq54o8Tax4x8SXPiXXJFa6dBDCiDCRRDoo/HJrO6e/SvLjBR2M27no37Na5+M+kFu0Nyf/ACE1fVfwvXb4I0/3En/oxq+V/wBmcBvjLpvtbXR/8hmvq34brt8F6cP9hj+bsf61QjoaKKKACqetafFquk3emTvIkN1A8MjRttcKykEqccHB61cooA57w54Q0LQNGttI0/TLRLWDaQDChZ3Ax5jHHL4/i61S1n4e+G9S0a40ldPh0+2upFa7FjGsLXKZy0cjAZZWPUenFddRQBn3+k2Ooac2nX1la3Nm67XgmhV0YdsqeMcUWOjaXYlWstNs7VkRo0MMCIVUkZAwOMkA/l6VoUUAYo8KeGxps+mjw/pIsriXzprcWcflSSf3mXGCfetGws7extxb2tvFbxKSQkSBVyeScAAVZpDSYGF47j08+GLybU2iS3gTzTJI+wIR0bd2+teW22s+E7q6W3g1rTLycjcBFI07EAZ6jINeh/FyOOb4ca3HLBFOhtWzHLna/scV5J4KiW3t7R4dP0uxjeNghtrYrt+Q8bjWNWq1oaU4Jps6DQtY0nUNRMemrvli2uzPaNGrKTjILAZNcX8Ct0HivUXViSljeEDPzHFwfwrp/B0E6TedcpPATHGqCZdpLB+wNcp8N/t2nxajrWnx299czLfWcdnJKI13mZjkk9qmS5omabud9J4m1a5jIC2kI5BLljz+HFT+HdT1S78TvBd3Ec1ssJKeXbhQjhRg5zznJFeV6fq/xC0/yode8LPFZrvV5NIIkdiem0nOBWx4B8ceGF1S4l13UJfDd3bqBG14+5rpOhQ5AGc9hz6VhPlUGktRRqe9ZnovjCw1eW5006LcJEkmqxpqKzzhV8gLkogP8Teg9K5Tx3p7Xlp4bkW1Jtki1CNi6BnhLnCfKTktgYz2xWo3xW8JG6nht9PvdanNxHJboLXaquBgMC3HB71htqXjDVooxceGYLawg8x7VPtWZiXJJLdq1pyUXTlpoNyjJOzOE1jwzfSaDqWgs32eF9NtUtbi9RgCFnMkgfAPzbeg+lWPEOvaTNbappl3rU8lve25tktk3EwjaACEwOhT9a9R07xFbwSOt9b39jlCP3kRZc+Wq/eHHUGrMTeHtSiZ2Gk3UjsSxeNQ7HP511zrVH8LWtxKNOy7nA/C/wAS6bDomox6pMdOkk1KWSFLg4Zotkaq/tnaeK77Q/EWkw6nb3Vvqto+1gpAlHKnrVLxB4G8NT+H764t9IhiuktZHiZHKqr44JFeW3Xg3Xo1O6xjufXyn3fkK1/tKUEqUkcc6bvzH1nbX1ncRh4bqGQEZ+VwasKykAhgQenNfNvgj4Q69rES3V1qQ0e2z0icmb34BwPxr2jwd4F0vw2RLb3mq3k+MGS7vXcZ/wB3OB+VYJu+qOuDbVzrK5j4n3llYeDb261HTU1K2XbvtnfaH59a6YcCua+Jt1YWXg+9udU08X9moXfb7tu859aoo2tCkjm0WylhhEEbwIyRg5CDAwKuVT0OSKTRrKSCEQxNAjJHnOxSBgVcoAazADJrzLVrlrvVLm4zkM5Vf93tXfa7cG10m5mHBWM4+przZRhVHoP1r1Mtpq8pHFipO/KLRRSGvUOQpa3JImlyrD/rJsQp9WODUev61o3hXRoH1SQrbvIljDCi5e4dxt2qO+efpT7gmfXrO2/gt0Ny31xhaqeM9Fk1yLR0iitnNlq8N4/nDOEUMDj35HHevOx9R3UUevl9Nqm5dWcwPAui3VoNPn8axXUGiRLb2Uf7sNpsXmrKVlIPLEptyegHrXcya1pdwXmh1GzupGi89Y7edXkdNwG5RnkA8V5RD8NfFM9xeG+ttNWOe3WF1SYCKTF2spwgHClAeCSc/WtDVfhrqL20iaVZ6ZbytrOoXKsrbP8ARpkAiTj36r0Feedybj0PRNH1nTdVguZ7S7UR2s8sFx5xCGNo2KsTn+HIPzdOKvg5APIyMjPp/k15RqHg26k1XTNIkkaOfU9RvH1LyQxjk0hpvPUM/QPvQKB1w7CvWHYEuwRUychV6KOw/CmXFt7iH3q74QsTqnigTuM2ul/Mc9GnIwPyHP41nXkwtbaWdxnygTgdyK7zwTpbaT4fggk5nkJmnb+878k/yH4U2+WFzGvK2hthTx+tOoozXMcoUUUUAFFFJuGaAB/umvH/AIy6z4tsvE8MOl6lfWmiw6eJZZNIgS5uIJ2cqjzxH5jBhW5XqVIr19uV781yfi7wD4b8U6hFf6nayreRRGAT207Qu8JJPlMVPzJkk4PQkkUAcVdfEnWrvRdSl0SytL3T7KxCXGtxTqqG4e089ZIoW5aPDR8dfmwOhqDQPipr39iadp2oeH45/E15b6ebSNbpfKuftMbESO/8GPKckfTFdvdfDHwXcahHdtoNvG0dsLdViJRNqoUXKg4JVCQp6gZqW/8Ah14TvoJIbjSYyrWtvago7KUSAkw7SOVK5OCOeaAOLn+MkzwvLZ+GWmbSoXm15XuVX7KElMTCM/8ALU5BIxxjHeuk+Ft9ceLvCE9zrzLeMNTuUhJXaRErnZ07hSKuXPwy8GTx6ZG+ixbNNXbbqHYAruDYfn5xu+b5s810GgaHpug2r2mk2qW0DzSTsi9DI5yx/E0MDkfHfgXS5vDWozWsJ+0JAzoGAbkDPHevnjzGbZFHlcgNIT/CPQ+5r628TR3Mvh7UIrNmW4e2kWIr1DFSBXzBZ+BfiJFbKh0izZ15LjcAT6kete5lGKjRjPnfVGtOoodDBtLX7Z46htm0u21KN7J1EE6Fscg5GOQfetuH4f8Ag/UZ3+3aLqul7EzvsZvNQZ/2W5rr/gp4B8WWfj+bXPFEUUaWtm0dmsKlRvY8lj346V7fb6RaneJ7eKXOBlkGSBXBmFSNWu5R2JnLmdz5Uvfg3DKpbw94usJ9oyIb5DBJn6niuY1j4YePNMTzJdAmuouvm2becp/KvsW/8HaLdZJgMZPXaePyrGfwJNav5mk6pLCwOQMlf5cVxEHzn+zba3Vr8abGG8tbi2lW0ufkmjKHJQ+tfVngVdnhPT19Ij/M1zrWni2ybz5La1v2QEByimUZGOGHPSuq8LwSW2g2UEqGN0iwynsc0AadFFFABRRRQAUUUUAFFFFABSGloNAGZ4kTzNFu0YqFMTdQDz9DxXmlxcW1uga+1JFGBlWkVF29vlHSvWLmGO4heGZA6OpVlPQg15j4o+Duk3ryXOj3ElhM3Plsd8RP0PSsK3Pa8UROpOC9xHOXfjLw5a3ImVpb+ZDkeXHk5/3j0FeeeDNXu9H0d9P1mO3vU+2TzxvGvMayMWC/UZrf1r4d+KtKXddWtubfzAgmjmAHPTjsKqf8IV4jyf8ARbdV95hkVxKeLevLocCrYuT0idFpWu6PdSu0V3LC+QQfM2so/wA9q2JbWyv4We7Wzu0B3D7Xaq4QHGDu6gmuDbwP4hYMGtbY9OHmqzZ+F/GVkS1rPHbnqV+0Ar+R4NdEJ1ftQOmNSu1adNnW6x4T0a40+9uv7HMU8NrJNE9rOcKQCRkV5La3l5bqrw3k8TEBsq5AOQD0+mK9S00+NIY5be+0+wuIZYmizHdGNhvXGTjg1kaL8O4Y0B1i+aQKoHlQcDA9W7//AKqc6FSbvFWCph51JJwTRzdn4w1+3Jj+1fasD7kqbsflXY6FJq2qhZNR8NQQREZE7EBiPUDrXRabo+l2Vs1raWNvbiRShO3LHIx1PfkVDokhk0uFXyz2+YWznJKHH8sV6GCy2E1zTeoVqc6Cu2L/AGZalGUtNsddrIkrKrD0YVcWNI+IVEYH3do6CnHqe/v60V7sKEIaxijilOb6nSeArnbeT2bdHXev4da7ReleZaJcfZdYtZt2AH2t9DXpq9K8rH0+Wrzdzuw0m4WYtc18S7rTbPwfe3Gr2LX9mu3zIFOC3PrXS1zXxKl0qHwheSa1ZyXliNvmQxnDNz2riOg2dEeGTR7OS2iMULQIY0PVVwMCrlU9EaBtHs2tY2jgMCGNG6quBgH8KuUAc348n8vSUhHWWQD8B1riq6Px9MXv7aBTwkZf8TXOV7uCjaiebiJXnoFA5OKKZM/lQSynoiFvyFdaMSlov7681K9PO6YQof8AZT/69agqj4fjMWiWin7zqZW9yxJP9KvV42IlzVWfS0I8lOKD8qCODwp9iOtFFYGooOFK7jgncfdvX09qQ9KKUc9OvoaLXEJaWp1TXtO0s8o0v2if/cjwQPxbj869SHy/QelcR8ObbztW1XVDyE2WkR/2VG5v/HiR+FdleTLb2c08n3Y0Zj9AM1FaVmo9jhm+aRQ17xLoWg26z6xqltYxscKZnwT9B1P5VV8PeNPC+v3f2TSNZt7q427/AChlWK+oBAyPpXydaXOofEDxBf8AivVLyxhtpbopHLqE+yKFQfkjQYPYZJ7etekfEXws1h4Ok1z+27OTWNEgGoWdrZusX7tR167yCOc4x7VxRrNytbQ2lQSjvqfRKsD0zSmsTwTqcmseEdI1aYfvLyzimf8A3mUE/rWyWBHrXQcwp6VwXxN+J2k+CZIrR7S51S/liab7Pbbf3MYHDyEn5VJ4B713TsNvqccCvmD4v6X4bm+OuvP4xF6ttNpdkbQ27Mskq/OrLGF4OGU5zwM1M5cquXTjzysdFpnxx8S6lpcupQ+E9Ngt41Lnzr05cD0wK9K+EnxC0v4haNLeWcMtpe2kvk31nKcvA+MjkdVPY14vqPhPwro2g2eq6X4Vv9Ys7pMyyaneSFbVs4VDEmdzfp71Y+COl3Hg79o3xBpEcS2ekXemRSRQqGKKz/PHGCeSVHmc+nFKNRSHKlKJ9L0E4GaM0jHirMwLDmkZ1VSxzge1fOf7RHizxD4X+NvhK+s9XvLbQ9NsJNQ1e2jdvLmgWVFcso4JAbP4V5xbeMvHkuj+ONSuvEWqxm8vNKvdNAmZTBbXF2QqoOwMYGR6GgD7T3ZHQ0gORnt3r52tYJvGtx458U+IPH+reFpvD+qvZ2bW955MOnRIFwZI84ctnkuOc8Vw/wAUvFOuWnxB8Z3El74uvdPsLSyWzvdM1T7PbWcksYCzSqP4GYgnAxjrSuB9ghlyOpNCuCTwR+FfPNjF4i8afEPSvh94t8VX8cOmeF7e/uZNJujD/aN1IcNJvXBKLgY7Z5NcxJqnj3XvDtx4a03XrvXh4e8U3di8P9qCzvtZtI0BVUmGCXjZvmx1GKdwPq4sv4evagMM88V81afqGtH4T3nijw7rniSLWPAmpz3F9pOtThpGt41Dy2UzrnzFCZKOckEin6na/EDU/hTZeIbfxIx1vxbqkOpHRzqhtWksWVmSwtpTyr7CuSME4NAH0kTu4xg+9BYD16V8zeHnbXPhV40059a8daLq3hjzLxdPvL3F1YE25dI/OXmaM4JG7nmsfxD/AMJFpvwb+Gk+l+IPEup3/ifWLNr1F1RkmnLQtuijkPEakjJ+lAH1kGHv+VGa+V/iVbePNI+Fmm2Gk/8ACS+Hta1LxNDBEt5rP2uaRSjHh16KSOntR8PfH/iLxh+0R4b1GHXLz/hHLm0lsRZfMiSXMNvumYqepEhxn2oA+qQfrRTYz7Yp1ABQTjrRTZDgf560ALmlry3xFr3jjxNfXFp4Bv8ATNHsLSR4jqN9AZ3upV4Kxx5wEDcFz1wcDjnm/Dnjr4oeEb0t8T7HTb/QGZRJqemptks8nbukjB/1ecZI5A5wecZ+1h3K5X2PdqKZE6vGro6urAMGU5BB705mC4yDz7VoSDHFJ61yl34yNxqU+n+HdFu9ae2YrcTRuIoI2HVN7feb1wDj1qLw949tNR8T/wDCL32j6rpOrmFpljuYgYpEXqUlUlWxmlcdjc8T2Cah4evrSTOHhYrjqGAyCPxFfM/h34la1Npehxa+ttbaldX++WVIspd6diTe6L2dCmCPoa+qZAroynBHII9favErzwToGn6vDoz6eHt9DuWvtL8xifLEwPmL/tKSSCp4rel7ya7F0tHY5iz+KFjqNk0y6fdadGJIJI5QfMD28jkEMWA2uAuSozgEHNM174jamukm4sPDsljPcxWt9pMss6yLdWst0sPzDHyMQQe+Aa6Wz8E+G7SMwpbXLxCWJkR7l3EQjYsiICcLGCxO0cHoawvD/wAM7a11S6vNa1FdSjaKKG2ghDxxwrHOJkbazHaQwHyrhcdhRa502kR3vj7Wx4gt7ew8LeY1tHqa6vppulDJJatEd0c2ORtckDHPTirf/CyLNrY6xa6LdXHhqO4S0Oq+aFP2hofMVBF/d5VCc9WzjHNaeqeA/DGpXkt5dWt2k8s888j2908TM0+BMpK4yrBVyvTip28G+GTrA1T+zAJBtIgWRhbb1j8pZPJzt3iP5c496OV9wtIybz4gRW4sobXw/dXN3e2em3VtAZwq/wCmsyxxs2ONpXlvT1qPwd4rkv8AxvrOgXGkSaZIheb97PmQPGQrELj5kY9GXOR1x0rQ0/wD4X0+aOa3s7lniktpIzLdO/li2YtCi5PCqTwOgH1pP+Eb0jS/GljrcEUxuJ2uIh5kzOkLSjcxjUnCbtvI/lXVg7qdjmxdNyhdnS9Pl544opOw+nrS169tDwlqhCcLwOQQc16lpswnsIJlzhkB5+leWn/HNeg+DZ/O0CDceUJQ/hXn5lG8VI68LLWxs1zPxNk0mHwbfSa3ZzXlgoUywxHDNyMYNdLmuZ+JraOvg29fXoLifT12mVIPvnnjH415B3G3ohgbR7M2qNHAYE8tW6quBgGrlU9D8j+xrP7MHEHkJ5Yc5YLjjP4VczzQB554vkMmv3A/uKqismrmtSeZrN8x7ysB+eBVOvpKCUacUeTN3kxKqa42zSbg9CyhB9SQKuVn+IPmt7WHvLeRL+Gef5Vre12EE3JJGpHGI44414CqFH4UUrn5zjp2pK+fbu7n04UUUUhi1HciX7PL5LBZth8snoGxx+tPPSnxR+dcww9nkCHHuaadncT2Oj+F0Gpw+GY21KFI2lYyqu3D5Y5O4fXOParvxGvv7O8A6/fZ2mDT5nB6chDit8DCD6flXl/7Ut1c23wN8RPbBsvGkUhCkkIzhW46ng9q56suduR58XaVzgvg7/wht98MbG4tTDFDpsUc1yVkMQEpQeYkueCu7Oc5BPNXfi+fDuofDXWfFqskM1rpb2dsEnjKM7jCjC9weAK5D9n/AEHXrXwpd31vbQmWe6Kvp9wQxuLYqABIn3gM8q+M+1Y/7T9hq2lafoliNNj0nw8xmkW0tyzotwF5eVxwTjgZ4ryqd+Y9KTg4qR9LfBSc3Hwh8LTEYJ0yEHnHIXH9K86+Ifx8m0jxDdaN4Z8OPqUdpL5E+pXDstr5vdVKg7sd67P4O3K23wB0G6dmRY9I37lGSBg81x/wd/4Syz07TrG40uyXRZIZpftbHdLJO7Eruy3BPoB07111qjhFWOSnTUnJmh4A+NVrq3i208La9ZwWVzfp/oVzb+YsU0gGWjKyKrA+h5Bq/wDGbw6W1ey8ZNp7alBZWklpc26pkiF2yzepHHTtjPeuF+J8fjDVLDQ9U1zRbayu9I8SwPbz2obP2cE+bIeSdgAFe7a7runaXpn2q5uoMzIfs6M4BnbGQqj+LPsD3pxftYtBJeympI8w8P6xcw31vBaQl9OvFEltHbwr5IXGMh+pXHORzkV0Gg6hZXnxQMTSRuYLRxvwCHuAQCob+IohPfjea888EaRrkzXOm6Q82kkYa9tDKYoonbqyKQSM56qdvIPFd/4Ft9FjMkenXdtLp+gCaK5ulYA+ec+YVH8IUFst/EemcVy4dSVSx04mpBwuellgDgnml6ivmS1+Ifi+C4la31+4lgeRmgW5jViUJO3t6DtXf/DD4l32oaomleIvJczk+RdRrsw391h/I17UsPNRueMsRHm5Wdt4n8B+F/E1+99rmkxXlxJYS6e5d2AMEhBdOPXAqlefC3wNeQzw3GgxPHPb2ltIpkbBitTmBevG0iuzB5p1c50HDeJvhN4B8SeIx4g1nw5bXV/lTIxdlSYr0MiA7Xx/tA1pnwL4Y+0a1cf2RbmTXIUg1HcMrPGq7VUqeAAOOK6akY7RmgDgNV+EHgLUNF0vS7rRnEOkxmGwkiupUmhjP/LMSht5Xn7pOKr698Ofhbb+FdN8P6pp+n6bp2nyNJYs121tLFIfvMk25X3Huc896l/aG8cXngD4V6nr+mQrLqOY7ezDDI82RtqnHfFfLmr/AAD+KPi3Sk8Qa94it9R126O+ay1Cdv3UZGVG/BUN7AYHqazqVYU/idi4QlP4UfWvhnwX4Ks/A934a0Szt5dC1GOWO52TmY3AlBVy0pJZiQcZJJqXXvh/4T17wrY+F9S0iOXS7BYxZorsj23ljahjkUhlYDjIPT618l/Dzwd8cPhHrU2uWNrE+k2Uf2jULNL/AMyC6hAywVD0cAcYA5r7W0y7hv7KC+tmzDcRLKh9QwBH86cKkZ/CxShKO6Ob8OfDjwh4f8O6loOl6SkVlqgcX++RpJLkMu075GJZsDgZPAqDXvhf4L1zwnpfhfUdHEml6SUaxiSZ42gKAgFWUg5wTXa0VZJwehfCTwPottBb2WkyGKC+TUIluLyabZOgIVwXYkYBPHTmrmifDbwdot9pt7puiQwT6bLcTWrh2Jiec5lI/wB412FIzbR0JoAADS03ePp9aZLcQwoXmkSNB1ZmwBQK5LWZ4p1CLS9BvNQnWUxQRFmEY+Y9Bx6devbrUMvirwzDJ5UviHSUkzgI15GCT9M1X8W+IvD2l+Hnvtauo/sE/wC4CqDIZ2cECNFXJYnkYH9KT2ZfJJK7WhwVgNW0efRrSJgNINv5c6mX5bfaMgqgUl855Yt6U0X+qao2sy3UZi0iKOWKAMY5I7pDHw6sORklhhh2I4rB+IWm6hr2l2ej6T4jvPCU8MjTWvnS/Zxe25G1FL87TEeNh9OeoqS6vrgeCU0a31K88T3NjZn+1dRsogFnYfKI1JwpLHG4gHABPUivBlFuSV+p2RlGMbs9Z+H0tq3gnSWtbpbiBbRFWQHggDHfp0NM8catLp+lQSWxh/f3CwGV2yqBsjgAjJPQe5z2r5xGrXlx4aZ9U1i4P2byls7S1cxWaJuH7uNP424b5pCSfbpXS6fJ4d2XurWDHQ7wSJGZJ3Eu1Xdfnj2/KGb7v3cruzX0zw7hDmPFhj4zrciR6XA1/pOpaTpWn+XHYeWVkLMuN3UjHB3Hk5B69jWZqmsR6rqmjyWVrcm4ttXQW8ksbDzUOVkwOu0DqTxXMa3rCa7faZfw+K5PC17p526ppN3b+fBdJ0bDY+Y4HDqe/IBrtfBVnceINcs/Fkc0cGi2kckWmwx53yqflJkJ7DBwK5Yp7nrVXGN11PQ/mBPQDNea+P5b6HxlZGPTwqSxmEzE/Kydc/XNeljpxisfxjD5miStxuiw4OOldFGfs5XOaKvI4UfU59cUp/zxSDvRWjep6C2CiiikMKzfEakWMU6/eguYpFPvux/I1pVS11d+i3gHUR7h9Qcj+VaUZcs0ZVo80Gi0/wB4+lJTInEkMcg6MgYfiKfXuvc+a20ErsfAEhNlPF/dkBH41x9dL8P5CLy7i9VVhXHjY3os2oO0zsxXNfEr+x18HXv9vC5On/L5ot87+oxiukHSuc+JK6O/hC9GvS3MWn/L5r2+d454xivBR6RNFruj6VpmnQs12IpbZWgC20kp2YGN20HFRaT4mh1XxPLp1mrtbR2azs8kLxtvLlcAMBxgdao6vfahZ2WmjQZrj7IbQFT/AGW90doA2kkMuDjHHNWvCiNqTweIWuI7l5LT7MzfZjExIkYn5Sx29hj15pgchctvu53/AL0jH9c02jqc+pJP40V9NFWPHCs/Uvm1PSI+xnZj+C1oVQuudf0tf7vmN+lOXwSNcOv3sTTHXmiiivAPpQooooAKuaAvma1ZA/8APXd/WqdanhRc6/bj0DH8loZMtjsPEWq22i6HeatdsFhtYWlb3AGcfj0r50vtS1HVJv7S1O6ee4uHDshYmOJW5VFTOAACPrya9K/aIv2j8OafoiPs/tC6Bkx3iiG8j8SEH415CZG/4SO5jPSWKGQD0xkYH5CuOUtT57GzltFluWHLmRCVkPcEjPsSCDgfWmeR5jn7RiQMoRhIzSBlHQENwAPpVph/PFNUZYdOtO5wqrO1uYx9V1zUvDF1Zf2FcNbM6sZIS5MEka/8s2U8BSCelb3hDxNZ6qZbHzp9D06OcTW6XCGWJXYfPGrjGBnpnHFZ8mh2+veI9As7ya5ht5J2hlaEgPhlPQn6V6HYfDXQdPXy7Ez+VyCrycsf7zdmP5cVNXDuvDQ9nLcS4K8tTK8ceP7G00qKSOM3qThUtFlBjhumRvnkcdfKTC8cbjjqK871y8vtf1aPWNV1C4mv0AMEynasWOmxegHsPzr2TXfCrXS2NxHHa302nnZbWcsYETxHh09iR0JOK858XeHZNLt11O30y6stOL+VOsx3CGVjxsI6xngZPf25rswUOSPLJBi5OTc4soXvijxFb+JNI15DHKNNgjtRbQnZviU5ZlJ6O2SCDkYAANXtJ8H+KPiaq+IdN1aPwhoF7am2t7eFS093EshzJcKABksDjnjnk5rFk3IUzwQR2zg967b4bQ2UngO4s9Qv/L0wTtbQw7iBayKWbJ5BIIbO3POOlTmFKNGKnArAVXWbhI8d+Iem+Ivhz4tstF1DVDcwzIbi2uI23RzITjlSPkYHAx7967bwTcLdXtjcgY8wB/xPOf8APpWl+0zp3hqx+HGn3mptJc63CBZaNOSeSxDuWA/hCr17Zx1rlvhC8zWmjtIDhoyuT2KuQo/Knga0pwfMLFUYxasfYViS1pCzMSTGM5+lWB0qvYf8eUI/2B/KrFYvc0WwUjdOmaWmu2B+NAzyD9puO41jw1Z+GbKza4u5bqHUI/nC7xBKpZF/2yDwK1ptTvl1jTbOz0t5rG5Rnmu16W5AHysM5BPH1rZ+J+k6Nquio+q6xFo7WsnmW97I4Xy3x/tYBHA4z2rzrRPE7a3o13HaTedfWjm3nW1m2iVlPEkbDO5GGWB59OMV4+Y3jPmlsepgoc8LLc6m/u9Rk8Rz6TJppGjrab3u3BCszDDKpyckAnIIFdN8LNUj1fwTp93b27QWwVobcFgd8cbFFf8AEKD+NeVvrGo2ulsrvLNquozG20+CZgHnmIIUhScBV5LN0wpOa9l8I6VFoXh3TtHhVVS0tki+UcEgcn8TV5deTcuhGOShFR6mvRSbvrSg16p5wV5n+0F4g8UaHoeiweEbmK21PU9Ujs0d4RJ94HgA/TrXpleJ/tcXlxpvhvwxqVpIYri216F4mHZtrU4q7OvAU3UxNOCW7W+3zPJNQ1z4pQ+J9Q0bWbjVPEF9aoTJa2uovaRhQMlv3SgsMepFeW65rSapqMsraLdbg21o576SVEPfmRmJ/HP0r07wz8QtU0Txlq3iLU7EXl9fQNDPGVKGM9sKeQPWvILz59U1B2A3vcs5AG45Jzx7c128iUj9TqZW8FWTVKKvFa7q9tUk9tdjU0jxI+k2zRw+GvDTO2WEl5E8z/ggKqfyr0b9muK9vfHN74h1OaL7Lpmy3tlSPy4oLi4OGMa5wG2jHr8x6Vofs66Xod34b1x760trm4M5iuvNAZo4NvUDqo68+1aPwisPDyeAdLtbjVz5d/qcl5cWzvtjSJGbyz9flX5iR3rz8wqclNxS3PlM2xsJ+0ppO7av2+R7zeR6bfr9g1G1tbsIykw3CBwjEZH3s4JGcZGelZdrdRw+JLjR7KOO3hsrCGcpGMDfIzhckdOEIx7ms+NrT+zfL0SyvrpJDvjQSmNS/UOZXAIxz83PA4Bqv4W8OS6TfXetapqs17ql4Q05jbbbovZAh5cgE/McE5+6O/zCgtbvU+cW+iPI/ElhYp8Q/EDRwANBfEwRnO2EOiksg6Ak555pmyCSOWG6txNBMhSVN20lcg8N2YYBDfh3rD8T+J5J/irrk9tD9r0u4uY7NBD80jmMbd8f98bmKnHIK9OtXdR1rT7Estw8jTRkD7L5bJKfqGA2Z9TX22Ds6EFJanyuNhKGIly7Gh4n1md4obWJpLnUL144LdbgjzpWzxgD7qjO4kD688V6n8Ab650LUp/COpTlheRm9sQ7AneOJV9ieGx6Zrl/hBoNj4u+Duv6jaWif8JcZnt5ZnOQkkeHijhPWOMqy9OpJJqXQ9Ua/sNL17y5Le8sbkSOjDDRyo2yZSOw6g9e1WoRqRlBdNh1alXDzhObvfc+jR0/Gqmup5mkXS+sZqxbyrNEkqNuVwGU+xpL1d9pMvYof5VwLQ9mLu0zzBemaWkT7tLW56K2CiiigYVBqC77C6T1gf8AlU9NmG6GQeqkfhV0/jRM/hZT0ht+kWT+sCH9KtVQ8PNu0Kx/65AfkSKv17vU+YfxMK3vAj7dakX+9D/I1g1teCf+Q+v/AFxbNc+K/hSLpfGjvV6Cua+Jq6S/gy9XWri6trE7RJJbglxz2rph0rm/iVFpM3g69j1y8ms7A7fMmh+8vPavnkeoZPiBYUsNJNs/iQ2gtQEm0+4SIAYAUtuIyxrY+HtncWPhO1gvbd7aUl3KySh5DuYkFyONxzk47msDxP4Zk1ixs5NPt7fU7SLTRFbLcvgq+VZXAIxkqME8EV1Xg7TrjS9Ags7pl8wF22KxZYgzFggJ5IXOM+1MDz6ihvlZl9GK/kcUV9QeOFZ9z/yMOm/7kn8q0Kz7v/kO6Sx7mVf0qKi9yXozfC/xompRRRXhH0YUUUUAFavhH/kYIf8Adf8AlWVWj4Wbbr9t/tbh+YpPYiavE5v46rNN4s0wYZo0sJdgxwGZlz/6CK8xkZv+EpZP4xZpt9yGavof4geFI/EUcE26RZoQQpQ44zkV4/r3hTUbLxL5zxs2IVw23sHI/rXG4u9z5zE0pc9zPVt2G9etLggfTmrUljMh2hcZOeaaLWYttKfris22cPJIs+CoBdePtMQ522KNdP6bm4QH8/0r1SzfzI3bcvEjck+9eBT+Mb7wZ4yz/ZIvbS4iVixbY25DyUPcnPeutsfjT4fi08N/Y2sPOzFvKBXjJ/vZr2MNRk6ScUehh2oxsz1KTyflMsLSwFSH2DJHvjvVC+m0+ZtUtL+0D2PkIHgk/wCWkbg5XbngcceleX3PxzuPM/0Hwop54M92QfyUVd+H11qvxT1/WLi81I6EdNso4raOyAcBnLnzGLfeI9K1rUqlOHNJWNYSjKTszkdbtU03WbvS0mWbyR5kRLZLRH7m7HQ9AR7CpfBN5BD4lHmarZ2NsUMri7XfBKw+4CvTcD/F17Vy1j4M8Qab8Qb7SNeMjXlvuuZ5Vc/6RGchGB7hjgn0IxXSroUckauI8Eg9gR17eleDnObRw6VFK9z6HJMnhXvVqy5X0sHx+j0zxVp+l2Gj+IDqmuRXZfD/AOrlDjaVBHCAcYAyOK6j4SeD9R8P29vDrVipslsfs80SSCSRJdwYSDH+0PyrndP0f7HdxXEMK7kOQMDj1I966jw9e61dauHWaS3BcANncY0H8Kemepbk/wAOcV52CzVKPJ3O/Ncop8y9nqlrc9/04YsoAHZwEA3MMFuO9Wahtm3W8ZzkbBz68VLXtJ3Vz5y1nYU9K5L4seMrTwL4Ju/EN1A9wYyscEKj/WSscKp9BmurkbAr52/bK8Tn+x9P8I2iTsZZBdXrJGSqIv3FLD7uTRudeBoLEYiFN7N6ng/jHxJrPjDVpNQ8TX7X0+SywkkQ2454jj6D69T612ngHxtoqxafb63MunGC3WDzfKYwXEYHysCnzRSdiRlSAOmOfJnmZtThVHG6S3IdjztUHg/zq6jKqBYQWUcFQ1YzpxqK0j9Mll+HrUVRtyqO1t7nr3jDxT4H/wBHul8rWriBt1vFbyzM7naww8zY8tORkLktjHTNT/A34x6xo3iSHSPF2s3WpaRdbLdZrkhntJS3ysX4JQ5wSckcc4zXjImwSGQqxB+UkHOB0/Kkk8xZSWtZQk4/cllIE0anBx6r1BNOnThT+FHPPJMHKDpvWT2b3P0XtpY54klicSRuoZWByGB6EVKK8J/ZN8cQ6h4ebwXdyO99pURkgkZ93nWxc4Oe20ttx6AV7qrZPQ1tdXsfnGKw0sLWlSl0HV5H+09p+sXXhzw/faPot1rEmma1BeTW8Cb2Ma5zx3r1ymyLuFBnSqezmp22PlbQfiB4Tk+MOr6x4u08aPHJZeUltewYeJgP4gRgMw6V4Nqhin12/wD7Pj80XN07W0Ea7mYE/Kq4/Cvr7UPC+tWHjLW7y50c6paX05uLZliEwDEAYYNyMAcYrKbRINPFwmkeA7+DV5gxhmg08IFkPff0QZ6nvUSx04zaUT62nxArc/Ir2SSu7JLT7zgLH4N6Hp2iQT69r2vW1zOqJePZSrHBCX6Rt3xk4ya6rwp4O1JdKvfhnp95pv8AY1rsuJtSlk8uZxId4xGCQXXAG7O3j61u+JfDvjhtOjutT0XT7vT1hP26yilMssnQlgvRiCOR78dKrWdroMtob7RfDct3OAr/ALm1kZ/90k/j8vODn1rzW6rf7yNzxcRiPrN5ORS8Q674wgsx4atLeHWNbeTZBqVtcKyso6SybRtiIGAxPGOgzmrUfgeHUNOMfjbV9R8Q3sqgXAS8ktrWPvtjjQjgdmbJPWt2w/tR7fyrPwfq1ohGfKe2SNR6ZAOD3rD1/SviZqU6RW/h2bTdKT5pHguke7m4+4uThR6sefyrOVKrJ+7GyMY+yjG0mclZ/D2+1f42aZpdhe2tto+jRWuoBIgIzFAjttiiRf42cDe2e+TycV3Xxj+CN94w8XjxRoOuWlhdXEMcN7DdQtJG2z7rqV53AHGDwePSpfhN4C8W2/xDbxj4gtoNJiW1Nvb2STCaUoRj944468n3Ar2mMHHb8K9mnOpGKuzz6ii27bHHfCjwNbeAPDA0eC7kvZpZTPdXLLt8xyB0GTgAAAe1eWT3Wj/8JZ4ot/tbaTFfXjyQfb9LZLeSRVCOqSEj5sjdwOetfQrKT6YqveWNteIEu7eC4QHcFljDgH1wafNJbMlQh9pXOa+GviKbV9Oaxv7CWz1CwVYpckNHMMcSRuOGUj8R3FdVcH/RpT/sn+VLHEsaBEVVQDAUDAA/Co787bOc/wCw38qSGkeYqMZ+tLSL90H1pa6GeitgooooGFI/3GH+yaWmzHEErf3UY/of8KqHxomfwszfDv8AyArIf9M/6mtCqPh8Y0Kx/wCuINXq98+Zl8TCtrwT/wAjAv8A1xasWtvwRzr49oT/ADrnxP8ACkVS+NHe9hXOfEi30u68IXkGsXz2Nk+0STKMlefSujHSuZ+J1vpt14MvrfVtQbT7NwvmTqu4rz6V88eobWixwx6PZx2splgWBFjc9WXHB/Kro4FU9CSGPRbKO2l86FYEEcn99cDB/KrlAHld6vl3twh7SsP1zUVXdfj8vXbxP+mmfzGapV9LSfNBNnkSTu0FZ+qHZe6VL2W6x+DAitCs7xBxYxSj/llcRPn8av4tC6UuWpFmsRjPtSU5ur+uabXz59MFFFFACjrVrRX8rV7J/wC7KoP48VUpyv5bpIOqEN+VDE9j1HnNVruwtblg00SswUqDjsanhbegcdCAR+VSVznmuPc5288J6ZcHds2n6VTHgnTw27dj6iutxQRxU8iF7OPY8d+MHwqk17RbBNFaGO8guzIxkzgoVwV9ua85i+B/jRVVCtqeOvncV7B4v+IWp6f4/bwlpOmaXJLHZR3ck+oagLZWV32hUB6txWs/xG8K2+ty6Jfah5F7BC0k7NC/kqVXc6CTGCQvOB2rtw+Nq0I8sNjOVGLZ4pD8B/Fj4Mt/p0A75YsQK9L+Cnw6u/A93q8l5qcV498IlURxFFQLnpnr1/StSx+LngPUL6Kws9WLXM7+XGr20iqMqSjMSOFcD5T3qXwp8RNL1jVW0+4e3t3dkS0mSXdHdO0IlZUOOqqT19M0quMrVocknoEaMYu6Og1rQLHU5o55YkE6KUEgX5tpOdufTPOKxP8AhA7JVCxuABnHy+pya6fRtSs9X0231HT5hNa3CB4pBxuBq7ivOqYenUfNJXZ3U8TUpq0WcWPAdtnmRfyq9YeD7G1kEi4J+ldNRipjg6MdUgljKz3Y1ECqFHAAwBTjS0jdK6LaWOcbINykYFeWa3DcS/EXV7GbzYBJDDPHsPyTpjDEqcgkHg16mW9q5rx3ZTmwGsWEcX22wUuN/HmRdXTP05HuK58TTlUptR0Zth6vsqnMj5L+P3h2y0P4hxyWtra26XdkPkt1KhjnJYr0H1XiuCAjjO75VJHzY/SvpL4q6HY+PfC9nqGxbS9to/PtEdMzEEZMLMOgYDp2NeX2eiaUtg93Do2mtGkRk8tmaSRflyFJzx3rXLoLFrlT1R9XT4mjldGMKtJybbd72/zPPiEdTgI5xkMBn8K7zwh4dm8V/DPVdPiREl03W7Q2t0wJa0inBWZVHVlJCnb6nPam6hoekyXFnG+i6SReRNKrCV4giqFYkkH0Ndd8G/DurQa9fpZ3B0rRYJ4bqeO6HmPPdBT5QjzyEAJJz6rW+LoPDwcpSMK/FUMxpezpU3GXMnffbz8zqPhp4L034b+LNJ1CG41C+vbyUadPJJhE2SAsCsY6Dcuc+lfQy9SO9eeeH5X1Lx8tv5KGHT7b7TLKeRK8nyoU9MbZM59RXoMf1zXFhJ1J0+aZ4mY1va1uZ72JKRu1LRXUcAhGf/1Um38vSnCikBG6c7h16VyfjDxPqOkeI9H8P6RpMd/e6pFcTKZJxEiLDszk9yd4/Kuv281xnjzwnq+sa/ouvaFrsWk3+lx3EYaW1EySJKE3DB6EbB+tG4amXZfFrw7HosN/r8N3pFwtxNbXcDRNILR4ZPLlZ3XgIGx81dPb+L/DtzcW1vb6jHLPc3ktlFGp+YyxqXcewCrnPTBHrXnHiP4INquiHTf+EsvSLuO5OoPPHu86edtzzqoICtk4xyMVoeHPh6Lnx7r2p6zZzLpYsU06zR5ADO5RVuLobfub1SJeuflY96YHWar8QPC+l+JRoF1fOL3C79kTNHCWXcokYDCEjkZrNX4u+B/sF3ePf3MS2xizFJaussnmuUjKJjLbmBAxVCf4Z3NvqF5H4e8UXej6TqKRLeQLCsspMUfloyStkjIC5znpWP4d+C7afq9vqV54ne6uYZLR8iEDzDbz+aGYknLNkg9vSgDu9G+IPhXV/ETaDZagWvgG2o0ZVXZRl0VjwXUfeXqK6lW3djXmnhT4U2ug+NH1yG/Se1S5nureF4MypLMSXzJnkAs2OM4ODXpart+lAC1n+IpfJ0a6f/pmf1rQrC8by+XojqOrsq/rTW5UFdnDrwoHtRQOp+tFbneFFFFAwqvqjbNLvH/uwOf/AB01Yqh4hbbol5jq0ewfViBWlL40RP4WSaanl6ZZx/3YEH6VPRgKAo6KNtFe69z5jdthW/4CXdq8zf3Yv5muf7iuo+Hse6W8m6Y2rXLi3aizWgrzR2C9K5v4nWdlfeDb211HUV062fbvuGGQozXSjpXN/EmystS8IXtnqGpJpttIFD3DgEJz718+tj0zY0KOOHRbKKGYTRJAipIBjeoAwau1T0SKODR7OGGYTRxwIqSD+MADB/GrlMDz7xnHs1926CSNWH5YrHrp/iDFie0uMYyHQ/0rmK+gwk+aijy63uzYVT1hPN0m6Xp8hb8RVykdVdDG3IZSp/GulaPQhbhbS+dbwTA58yNWz9RUtZ/hps6NFG334GaFv+An/CtAZPAGSegrwqseWcon0tOXNBMKKdsbcy7WyvX5fu/Udqb6/n16D3/GszQKMBvlPQ8UdQCOcjI9x6/T3o7eg9aBbnoPhmcz6Jauxy2wKfqK0xXnHg3Xr+LxTLogtWltCqlW6bD/ABsD/EASB+NejZ6VnUpuFr9Tz5/FYdRRRWYjjrr4f6VffEafxhqaw3zNYx2sNtNCGWFkYtvUnuc4/CuT1X4N3epa5e3lz4snkt55LqSNXt1aVPOjKbd/91M5UAfWvXaKAPMW+E8f2qa4/tqTEkWmxkeSvS0XH/j3X2rmfFXwpv7Hwg2iaNJd6jf311apDeqVi/s3y49jzZ64Me8YH96vdD0ppjGQfSgCpo9lBpunWun2sYSC3iEcYXoAowKu0gXmloAKKKKACqmq39rpthLe3swhgjGWYjP6Vbrlvifpurah4TmXRbeK7voHWaO2kkMazlTnYW7ZqJuSi3FalQSckpbHMaz4x1rUpVGl50y07FlDTy+hweEH5mmWl1441PSpbS+1jS4EeJomeO2LyMCMZOTjOD2FZui+HvGmsMZn0610KFSCwvj5ksrkc4VDhVHQZJJrWaDxRo1ysN5oX2y0PW60+Tft/wB6Nvm/ImvGf15Nya0PXf1LlUYvU4C8+Hvj7S7WJtF8bW16sAzHDcWwhLHnHzj64ya8rja4s9cIuN9nc2D4kinwJNmQJreUjiRQCro/cZFfQ+qeKLLaISl755HywrYzeYT6bSn+fWvOPH/wo8XfEDxTZ32k2w0mwlsljvLm9+VmwWC4jBLZAx1Ir0MnxkqddxcbLucGY4VVKKlztvscVrMkNnqLXVo6XckNjJb21rKAUWSZumP7uBn6Y9ayrrxhqnhLQ7fTNJuI5pojNslcF5JppEw0r57oAQo6dO9dxefs9fEWG/murbVtCupJFOGbzEwT2HBxwqgf/Xrj7j4b+PPDHivT9S8Q+FrubSbW6R55bZ1mj2I25mIHzAcA9K93FVMNOlzS1aPGwtKvTml0PavhX4R8S28cfirxF4jvYdfu7dFFtb4WC3iwCquvR36kk9zivRdO8U3djrdppOuLHJHekpZ30a7VMmMiKRf4WIBx2OMVzul+JLK8tEuYr2CVJMtkyLncSSc88HkdayPEup2+sPa6XZXlvcXs17b+VFFIHYFZVYnC5xgKTk+mO9fIUcVNVeVbXPp6uEjyc7Z7YrZFOFRpnce/FPHWvdWqueP1FooopgFNk7c8dSPUU6kIzQB5P4v8ca1Z/EK+0qHVNM0qy0qOzk+z3cBeTVjOSCsRHIIICjbnk5PFcHo3xk8dXej3V49tpkMlwbTyPtG0Gykmu1gaN0U7mAVjy2Dle/Wvoi50yzubqC7ntoJZ7ckwyPGGaMnrgnkfhTU0fTUaVksbVWmkEkh8lcu4wQx45IwPyoA+etW+IvjKx1pLiXWLV5NHj1y0lhMWyHUJbcReU7D+FgGzgddp9a1E+JXjyz+IFt4dmSxvBbzWdvOSqwreeegdpUydwC7sAKCDtbOOK9yk0mwkJMllasS7Scwg4Zhgke5HWnS6ZYy3UV5JZ2z3UIIimaIFk+h6igC0gxn606mopXPzZHanE80ABOK5Px9NlrW3HXlz9K6lm9q8/wDE1z9q1qdlOVjAjU/TrVQ3NaKbkZooqG/urbT9PudQvJPKtbWJppnxnYijLH8BUkMsU1ql1FIpgkiEyuTgeWQCGOenBHHvWx2DqKUhh94AE52gsAWx6euO+OlVdX1Cx0nTLnU9Sult7O1CtPIRu8tWIALBckZJHX1oGWqzPEGXisrYfenvEXHsMk/yFabqyuVbgjGR3FZdyfO8SWidra3klYehb5R/I104WHNVSOXF1FCk/M0G5Yn1pKQdMUtew3qz55Cdwfeu08ARbdKkmIxvlOPwrizwG9PWvRfCkBh0G1U8EruP415+PklTSOnDK8zUFc18StPttT8HXtldajDp0UgXNxKAUTnvXTCuY+J+nwap4MvrG41C30+OTbm4nGUTnvXjHoG3ocSwaNZwJMsyxwIokUcOAAMj61cqnocK2+jWUCzLMscCKJF6OAo5HsauUAc/45gMuiPJtGYWVx9O9cKDmvT9Utxd6fPbt0kQrXmAXGQeGBII9MV6+WyvFxOHEx94Wiikr0TlKOm/uNc1C0/hk23CfiMN/Sk8YzNb+DtcuEZo2i02d1ZTgqQh5B7EdaW/HlalY3u7C7mt5G9m6frWlIiyK8ckaujKQyOMhuxUjuK8vHRUaikup7uCnzUl5HiFv4i1uPSPCGk3WrTtLoN9avq1xubdeJMD5IkI5bMYyRzmte0+JniK7fU4rf8AsWeb7PbXdhM6pANssjIVKl2G7ABUOUycZxXS6r4pSz8QSaVZeDftyrfx2K3f2iKJZLvyi0fBGdoUEb+o9KxY/iD4R8+2sofCdkj38Ec2owmKEMnmuV2BQh+0EEb25GAM+1cFvM2v5kS/EvUmk0S4M+lDTrjy49Qc22JhO03lEeUX3KuRhWjMi55OAOfVHBWUoDjHI45I7GvMtU8Xqq6frFv4WitdBgtL1tOvjFDJPIkLxoDCuMwgkk4zgrzxjnobHx1bXXj4+EmsDHLI1z5U63iSuxhCszSoo/dqwzt+bJxjAqro0i0dNNcNYXVjq6gn7DMGZc/8sWG1h+WD+Fero6uisuGVgCD6j1ryx0WSNopOUdNjj1Fdb8OtSkvNE+x3DZu7CU28vuAMq30IIp1U3FPsc9eNndHUnpTd3tSseDxXl3xe8eap4Z8UaFodnqWg6RBqVvcTS3+rI7IhjAIVVVl5Ofw965zA9QVsnt+Bp1eP+E/ixqFylxNrGhSSRw2cEsaadGWeZpHZQ+JCoWMhdwZ9oAPWt+0+LXh2+XTm03T9b1AXkInl+yWfmmzjLlN0wUkgbgem7gZ6UAeg0GvM3+N3gpbXULwm/wDstpCZo5RErC6QSCMtGAxIAYgZkCdc9Oa6H/hOtKj8DXHi7ULW/wBOsYAd8dxD+9JDbQECFg+4kBdpIbcKAOq3cZHP0NAPPSvKb74qXF74l8OaFouh6ha3V9qT2upJf2o8yxVYhKAQrkfOpGGBI69xivVEGCPxHHTrQA+iiigApHUMMGlooAZs5yTk/wAqHUYHfsM80+kYbhigDgPiHrusL4t0Dwb4fuYtNvNYS4nk1KSASmCKELkRqflLksPvcAA8HIrn9X8beNvCWoRWOqWVp4kEGn3l5dy2G23/AHMLriRg2cSbCcxqME45Fd/4w8I6b4mitDdTXlnd2Unm2l7ZTGKeBiMHaw7EcEEEH0rJ0/4X+FrKznt1ju5jdWlza3c01wzS3AuP9a7t3dv73btihaDOX1j4pzWXiCCS2tZb7S3t5nFusSieWYtbLAiHOAC04BJ9D6V03wv8S614luPEkOvadFp0um6obWO1DB2jj8pGBZwcMTuYg4HBHFLe/Cvwfex7Lq0uJF+zyW//AB8OMK/l5IweGBhjIbqCvua1/BPhDS/CNrdw6bLeTveTm4uJrudpZJJCoUkseeiilqInuvC/h26laW40PTpXc5YtbqSx9TxzU2laFo+kktp2l2VmT1MMKoT+VP8AEGsaboOjXOsaxeRWVjapvmnlbCoP688ADkk189+Jf2lrx7qZfDHhmI2nIhub+VkZ/wDaMYHAPYE59QKh8sehpGM57H0kPl9/bjinKea+UPC/7UOt23iGGLxpo+mDR3fbNcWKv5luP75Uk7lHfGP6V9SaLqVlq+l22qabcx3VldRLNBNGcq6MMgiqTuTKLi7MuUUUVRIUUUUAFFFFABRRRQAUhpaRjyKGBzPxGv8AUNP8Nyy6dIkczkRqTncS3AC+9cZZef8AY4ftQ23AQCYfeIfv0zWv43vf7Q8SQ2KE+RpqiWTaTnzW4Ue+BzivK/GGteIdP+Jen2dlPe3Nk8cax6TDEUWRyG3OWKlJUzjduKFfeupJRppW1OigmtTrfGVjcan4N17SrVVN3e6bNbwBztBkdcKCT0/GuL8U2HirXvCejWZ8P3WljR54XvLO4uraUX8axbCV5KAISDhzjnscVzmmeJviFNpt952o3UV75trDcCG2dprKd7jZIELIFT93n5RvX+LNdDq954vtb3W/DjzXVxYaJDJOdRmtkmOoxSugtoyMEMyjzPM2rnhenGJNJO5yHiWwutFFpo+qQz6prEtvpqabIbsm40zFzl1jwB5uQTuKHIVSrcBc6OoeB/G91da2x0O1tnu7K8gPk3MZinke5SWNtxy7rtQ/M/TOOABV3VPE3jCGy1CSzvtcm8VQtKtzpZ07fZ6bbCVVE0cmzIbyvmUqzFstleBVHUfE3jCPw1bXkXiC9kgF9OtsYYZhNeqqKUX7Q0O53Vi+3fGFbO0n5al6ais2e2Tss00nlNlWyBznP+f61laYfP1HU74D5Hm8hD/sIMfzJqy98yaQupzxzQn7Is7xzcOjMoO1scBgWAOOM5wB0qLR4Wt9Ltom4byw0g/2jyT+Zr08DHRzOLMaloxgW+w+lFFFd9jyQVDIwjH8RAHuc16raoI7eOMDG1QMfhXnXhm2+1a7bqRlUPmN9BXpCfd5615GYy99RR3YWOjkLXN/EjS11rwjeac9/BYCXbmeYfIuD3zXSVzPxL0n+3PB99pn2q2tfOC/vbk4RcHvzXnHUbWhwC10azt1kSURQIm9ejYA5FXKqaLB9l0iztt6SeVCibk+6cDGR7VboAQjIrzfxHam01u5jxgSNvT6Hr+Vekdq5Lx9akx294qj5CUc+gPSuvBVOWrY58RG8LnKUUUV7p55V1W2+1afPAM7yN0fsw5B/Op9MuVvbC3ulYhnQbsdn6Gn5I5HWqGmZtNTvbHhY5f9JhHqDw4H0OK5cXTUqd+p35dVtNxew59C0mS/N/Jalrn7cuoby5OblUKByD/skjFUoPBvhu3Nsbazubf7MqKoiu3VZlRiyLMAcShWOQD0+nFbworymkezyo56TwP4VklmkbT7gCUyfuReSeTF5hDP5aE4TcVycfhin6d4N8N6dq0OrWNlPDdwSTywAXTmKF5xiYonQb+d3v6VvUVNg5Q+vSpdGvDpHiS2vi222uCLW856f882P0Jwfr7VFTJ4Y5oJIZQSkqFH+mc/nVwelmKpHmieqn5hjgg1g6l4U0/UPGGleJ7iSc3em281vFGGxGwlxuLL3PFVfh/rEl5pzadePuv7E7HJ/wCWkf8ABIPYiuoBzjiuaUeSfKcHWxwPjz4caHrl1e61fateafI6QF5VePyk8knBZXUqwOSCGBHtWHp/w68H6UlpFp3jDULJbFVtbwQX0am6jJMqxTEL8o5JG3b8pI6V6jrWn2uqaRd6bexLNbXMLRSowyCrDBrxmy+COpeS9veeIreSK70+WK/P2fc09xnbBLycFUjwpHekA7QPCnww0/T9UutJ8dLDptyTZwiG5tttq7Nu2KwTc+T/AAuWyvHIqS6T4a+F/hnqXhqbVG1ize9iOofZbiMSwyzTDEwCbViVWwRgADbwKt6P8NfEVx4n0rxJr95ogubC5t8QWMDCJoYYpEV8t1k+fjjCgYFZX/CnfETT6nG2paNa2E19Bcx2kKymB2S5WYybGJ8piARsUlSTuxQBteGtH8KaZqmneIm8UXWsSp9ov59Zur+HbIQi24EgG0BFU4XAwCDnk8+l6FrWla5Zre6Rf219bMxUSQSB13DqpI7juOtePeKvhvrtodX1TTvst/Pc3t1LbWyxMcG5vLeVWcZAKgRNu7+hFeg/DTw3qWif2vqWtS2LaprV79ruY7FCtvFiNI1Vc8nhMljgkk0AdjRRRQAUUUUAFFFIxwM0AKaK5n4heOfDvgPQH1vxNfLaWgOxAAWklfsiKOWbjoK8a8NftPx+KPGsGg+Gvh5rmoQOGkkmEqCVIV+9J5YzkDI4LA5IHWgFvY+ixSN0/Gsrwr4g0rxNpEWraLdJdWcuQsi8EEHBVgeVIPBB5Fap54oA8H/a18LeM/Eljof/AAj6C+sI7oLcaaJAjzSNna/JwQvYeuDnivBfGfgrxT4P0ez1XxJp8Nml5cGCNftCyvuILZbb8q5xzySTivsT4uafdah4Evo7CG+lvoik1sbLAnjkVgQ6ZzyBk478jvXmus22meMvAN34Z1vWpNTjuWdVvGgWGeFo3O19nG10P3uAe3esKum514a7TsfHGsXkUruEkjYg4IDDKn+WR+Ir7U/Ype7b4Cab9oH7sXVwLdj1aPfwT+Oa8M+J3g2z1y0sLHRbOz0y00iBLSG9SEJGvzDeHzzK3U4HO5sV7/8AszaFL4I8IQeEb/Uri4u5EN/FBOw3QxMcbQvVRnnB9adKalsZ1onsAopFOelLWxgBOKbuPp9faiTOMjtXjXxg1TWP+FraNodnceJ5LOXRp7lrPQJI0naQSqokcvwEwSPqaAPZd3tzRuweVOK8N0D4ieONHvtO8Ma1pMWo3+mx2UWsybj5kj3HIKEDZmNMFiSAxBC8iiH4za/Jo2rax/YNn9i+yy3GnMZnQxsk6Qqs5ZR97eG+UHbjB5IoA9zzz0oBzXk+g/EPxCPiDF4d8T2Wi6ZC872ccizuxuZVi35ifbsyTx5bFWAGfQV6uhOOevegBxrP8QalDpOlXGoTnCQoWx6nsB7k1dd8EDaSD39K8+8Z6h/a2vR2MeTZacwkmPUSTdVX/gPU1pSipPXYcYuT0MixWUQtLcEm5uHM1wfV27fgMCrKyOsbRq7KjdUB+XHpimA596K2k7s70kkPMsrAAyyYA2gbzgD0+lNDOAArsuDlcdVPsevf+VJRUlfIc0kjIE8xwoztAY/L1AI9wCfzNPWabczea+SBkbjyPTr0qKgD5h1BJGD7d/6Ub6AZet4uLix0vO7z5DLJ7xJyQfqSBn2rQJyc1Q05kur+81Ecxsfs8J/2FPzY+rE/lV+vco0+Smonz+Lqc9R9kFIOuPelprcZP5Vqcp1nw/tci4vWH3iEQ+w611y9KzvDlmbTRreFhh9u5vqa0VGBivm683Oo2epSjyxsLXM/E3SZdc8HX2mwzW0Dy7cPcNhBz3NdNXMfE7SrjWvB19ptq0CTSBSrTvsQYPc9qyNDb0O3Nro1lasyOYoEQsn3SQAMj2q5VPQ4HtdFsraQqXigRGKnIJCgcGrlAB2qjq9kt9p01swHzDg+h7VeFIRTTcXdCaurHk3zBirDDg4YehHWlrY8YWX2TV/MUYjuBuGP738VY9fRUZ89NS7nlSi07MKztbDxRx6hAD5lk+4gfxRn74/rWjQMdxkfnx3rVdhxnyO6HKyyIskbBkbBUjuCMg06sfTLm30+dtGmmAdHAtOc+Yjc7R/u89a2B1x+deJVoulOzPo6dVVIcwUUA5x+OaKyNAo57daKPpQA1Li502/g1ezXzJbfKyxKeZoT1UfQ8ivS9Kv7fUrCC+tH3wzKGU/415v0YMvBHTHWrPhrVj4e1IQyqBpN3Ngkf8u8p7/7p/Sm4+0jbqjlrQSd0elHkYpNvHWmRTJIMxujgHBKnPNPLEdq5jnQFcjk5z1oK57npijd82MdqCxGMrSuABPf/wDXShec0ZozTAWikzSii4BRRRQAUj9KU01mwuT+tAHxj+0xZ634y/aSsPCOqak9hoFstukEx4S3WVSXcZ4MhI2gnpXs+leHfh/8NtA/s/QbSLS3ucK1zMxNzdOvILv94gfe445FT/HjwzG92nirEC26WzW9750YZHGMR789Bk4z2OPWqF7YaXfaLo51OEX8drbIsboxIYjBOT1IyKzk2deHpx+JnSfDTWYbfxbqvh6OFIoSqXQk8vYslw4zIFPQ9j685r0wcmvn7S9bk1T4teH1W7AEc7JOkSkRuQjYMhP8QHyrjrmvflYcjngdMVUdjKtFRkxZAMZboOa8I8c2djrfxLutB8JrBa3UkiDXJo4wBu27i+ezBD82OucHJr1r4geIrbwv4TvtYuWI8pAsKKNzyTMdsaKvdmcqAPevGPDHg/xVY6Qul6rbjTNZ8UXUVvemK582WO2UNLeTeYvAeRiyjB+UFR2ptJ7mUXbVM1dL8I6at3ZQeG7w6tdSKZdPkuD5tvpluGwJiOjyEglSe/TpXY634Xj0PSIb3w/u/tWCbzhczyF5Lp8ciRjyQ3Ix0BI4rqNM0vSfDVjctZwra23+sbHARVUAKPRQBwPr61DNFqmoaVKzTQQvKoaOMrkIOoBPr07cUKKjsDbZY8H63aeItBt9WswyLNkSRP8AehkBw8bDsQQRWvXnXwvc2+varHFGYob7/SHhJ4iuUOyUD/e4b3r0UHNMQjDI9KpSaTYPq0ertaxHUI4WgS5KZkWNmDFAf7pIBx7Cr1FAGHqnhHw3qmt2ut6ho1lc6laACC5kiDOmORz3weRnOD0qvD4D8Hw3V/dQ+HdOSfUCDdOIRmQhw/P/AAIBiBjJGTXSUGgDCh8IeGrfxE/iK30Wxi1aTJe6SIB2JGCx/wBojgt1I4zWyiiNQMgnp6U4k56VR1zU7XSdLm1C7bbFEOfUnso9yeBRa+gGX4211tKsUt7RQ+oXhMdqvYHu7ew/wribOBba2SNJGkIyWkY/fYnlvxNOaW7v7+XVtRG25lG2OIHiCLsv19fcU8V1fAuVHVRp8u4fyoooqToCiiigErhVLXLmS308x2//AB83TC3gHfc3f8BmrhOBklQOBknA5NZlu32zWJrwAmG03QWxI6v/ABN+WBXThaTnNPocuKq+zgy5bW8dpbx2kX+rhUIPfHepKDxwOg4H0or2Op8+2222FX/Dtl9u1aKIjKIQ7/QVQPT8812XgWx8uye9kXDTcL/uiuXF1PZ02bUYc0jpkGFpaQdKWvAPSCuZ+JmkXWueD77TLFolnl2lTI+xeD3PaumrmfiXpN9rfhG903TiouZdu0tJsHB9e1AG1odvJa6NZWspBkigRGIORkKAeauVT0OCS10aztpseZFAiPg55AAPPerlABRRRQBj+KdOGoaWyxqDNH8yf1Feeqc+x/lXrBHFeeeKdPax1RyF/czncp9/SvSy+tq4S+Rx4mGnMjLo6UVFdzR2ttLPMwVI13Hnr7V6y1djiuVp9LspdRh1ExlLmFg29T9/jGCKn1W9jtI2jVwbuUfuIwNzO3bK9QM9zWfDqF1qkaNpCmGFvv3ci52n+6i9z79Ku6fbWOmxkhwJZm+eeVvnlb3J/pWGLpXs+x6OBrcsuR7EPh241S8tnudTRImL7UiVcEY6k1qUH3/PPWivJqS5mexFcoUUUVBQtQ3kIubSW3ZiqyJsYr1x6/Wp41LsFVSzei9T747CuD8efFbwt4UklsYpjrmsIcGysWysZ7eZJ91R6gc1cOZO8dyZ2tdnqnw5uIdI0eeyvL5WSEmVJpTtGw92Y8Z+tec/FD9pHRdNE+l+A4Y9e1FSUe8ORZwMOuWHLn2Fcb4Q8JeIvjPpqeKfHOvm08K75DBoenOYo38vgmWT0z6159420iz1n4i3+n/D+ytbnT4oYUVbHi2gKrhsv069TUwj7So3UOCo0vhKp8ZeNtc8WQ6nq3i/WDcvFK262m8iKPB+6iDjaPfNd54f8bfF6ztre50rVdev7aUB4/7R09Jkdc/wsMHHTmslfhitj4Y1XUJZLvVdbtbKSaFLJiscPHIA/iHqT17VW+AnxSh0me50nxx4oeDRVs1axa9iK+VIGw0a4HTFTisdSox92FyVRqSXMmek6f8AtAePtIKL4p+H0c0RdY3ntpzCQzDIBV+5GSOa7DSv2jvAs21NatdY0KQtt/0u0LJn/eTIxXlfxO8Q6D4q0S7k8Mag+sQtqlpK0tvG7IkcURWRicYGM1yOp6fqunXCtqGlX9qu4SfNASjIec7h8pBGPzrfLaNLHUJTfuy6LqRzSTSZ9geHfiJ4H8QRiTR/FOk3WewuVVvyODXTRSpIA0bo6HoynINfC/je78G65bQ3Gk6FHbX5nUzNgYMe3G0Yxg55NaX7KMmo33xytLPTtU1CPSLKxnmuIBcu0Mp+6vysTxk/mBUSwVWND20ly62s9/XQtytKyPtkHmhulA60prkGNckDisHxZ4p0vw5aLJfyM88pK21rCN0s7AdFH9egrZvZo7e0luJm2xxIXc+igZNfPFpqzaxr9zqt95i6hcuTiUZMdv8A8skQdlI5OO9b4ej7WVjnxNd0o3W5q65ruqeKbi8h1jbFpsUIZbKE7lTcDtMh/iYEZx0rkNP1fxJBazrBDDP5p2vBNkeRIOG24/hYYOO1dBfWFlNqVvd3FqrXEx8iQbiGK4PXHUj1qHwrbrqGp6jZuxL7FaRAcEOPlOPqNua6MdSUIe6tiMpxHtMQ4yejMPQPEXiLULmWFodNtrSJDKk8EJL3DxEMiYPbIxxySRXS+H/HMmsLJqPirxNq2hRuDuW3jIhtzzkOxX5MenJBBB7VB4zsl01rPT1kSw+2QPAkgYIYzvXcVz0O0NzTbS3jtfDM62Ky3CTtJIkckvmrcvI+D14IJwcfjWdDDRrQ5rl43Eyw9dxa0ItU1ebXPiTpGkaNq+qXkFjHFc25vkDhby4Yoj9Bny4hI4zxllNeteDbiS98beIoWuJLiPRxDZwyy4LF3XzJM4+qVx/7PdmNU0fxTNeXq3bpq7adDcRHDrHbRJGmD/eHPNaXht/+ER8eeN4mupb972K11CJZH3Pu8tkYN6D5Ac+9cjhyScToVRTSaR1+vyy6nr1toNvIqRxx/arrjIKg4RT7E/8AoJpdRvZIo2h1C4id0BllEWVREXnLt2HFLoui3FtFJePqTSXl6RLdzRqP3hx8qr6KBwPXOa5jx1ewatdDwfpq5iZkk1eRD/q4euxj3Z8YA/GgBPhlcu+pWt1OuJdUNzdqD1CsRtH5AH8a9NXqa820CZJvibp9nEu02ulSzuo6KjOFQe3Ax+FekrQAtFFBoAKQ0EntVbUr62sLR7q8mSCFBlnY4A/+v7ULXYBb25htbWS5uZEihjUs7sfuivNNS1K58Qail9MpisISTZW7jlj081h7joD9aXWtSufEd0Jp1eHS42zb254Mx/vuPT0FU9Z1K00jSb3WNSkMdnZQtPcSBckIo5x6npgV0Riqa8zalST1kWvz/HrRWFpPii1urG4vNSsLvQYIIEuTJfspjeJjgMroSDyQMdRkUyHxp4Xl1oaSutWnnSQxz28pcCO5WRiqqh7tkHIOMcUXOpNdzoKKpR6xo8moXenx6tYtd2SGS6hE67oVHUt247+lVbfxNod3cabDp+oQ6gupSyRQS2zbkDRruYN3XjpSY7o2PX2rGvNeWz1pNMuLNk3niZnAXb6/nWwp4z/FTXSLazSRxlNu071GCPQ5ranZPVXJeq0Kut2ZvdJntFcR+aBhz0XnrTdLsk0+yS1ilkkVTkM55Oev0qu1jcWLFtHfdD1eymbKf8AJ6H9KdHrFkTtuGa2nLKpilGDk8Zz0Ir18PScIWjseHjK7qz9DQ/l2ooPBIPUHpmjjntgZrR3Rxsn061e9vobWPq7cn0Uda9NtYlhgSKMAIgwMelc14H04xwvqEi4aUYjBHRfX8a6ocCvDxtbnnZbHo4eHLHUKKKK4zoCuZ+Junahqvg29sdL3G7fbs2ybD19a6auY+J+nalqvgy+sdJWR7yTb5YSTYc59aANvQoZrfRrKC4/10cCLJ82fmAGefrVyqehRTQaLZQ3AImSBFkycncAM1coAKKKKAErM8Qacuo6e8OP3ijdG3oa1KTbThJxd0TKPMrHk7KylldSrKdpHoaiubeG5iMNxGJYz1U9DXU+NtLED/wBpQL8jcTDHQ+tc3jpyBmvo6Fb20OY8yrBxdiKCCG3jEdvCkSDoqDAzVbWtPj1Owaykm8lWYMX6lcelXqQ5xx+HFap9yOtyn4fk22rafMhju7QbZVJyGHZlz1BFaPUVn6lazSSR3lhtF7BnywTgSpjmM/0qxp95DfWiXUBYKTtZSMMjDqrDsfb05rysXQ5Je0R7uDxPtIcr3LFB6UUv61yI7Ty79pK416HwlpUOj6pPptve6l9lvjE5XzEZW2KWHIXcMcetfPt1pOpaUnlyacTCuSZLT94ue5I6/wA6+m/jxYm9+E+ryRgmSx8q9jI6jy5Mk/ln868nEnmKkq4KuokHfqBXsZXhIYinJydmjzMZKUJeRF4AtdV8YeDbPQ7jxSkPhqwLyf2PYzbLq4YtkiboVXNeu6BoehWHhqCzUPBLcg/2Tb6YoWJnzyu0/wAQ6OXPuK8q8Km3sPir4av/ALJAxumntpjsAMmUyoYjGeR3r0fxf43afQ5m8G6LYzzvdLa3WpzMGtbeUDpEo/1rgenyjvnFeZj6MqNd0mxU2pI9A0vSdHTzrbxBr9pYrb24uLixtLsARp03Ty9Tk8AcD0FYOpfEH4D3N1DpMv8AZ8zqrCC5lsx5Sn13sP196+V/Eur29pZ6p9hu76bUnnEOpT3J+a4fqCw6bRzgdBXBSr5gcOxZpFKszHnn+ntXI0rajV27H1ofjH4Lu/C1/pvgHUNG0TXmysVnq0AtrZWJw7EgFXyB0OAa5uz8XePtDsQ/iH4d3eqaUg3ef4d1MywADowVNwUdeMd6d8LPCOj/ABT8I6craDZXs8UZgu5HAUwunBJYcjPp71dvv2dtR0G4Nx4b1bxDoU4PySWNwZYuvA2jBx9aS8ymkhnxCvvDVt8I/wC3Nc8H3NvqGrQ3LaM8kQS5tYsfuDOy4yTkkZHQjNan7BujMNQ8U65IoHkxW+npx0ODJJ+uK89+KVv8WtL8IHSPFHi6313w7eXsMLGZALhHzuXlhkDjnHGPavoP9jLS/sXwbh1IoA+rX9xd7sY3Ju2L+HyfrXQpy+rWb6/0iWveue2UGikbpx1rlGcz8UpGj8C6mF58yMRnB5wxAP6GvGNRaK3js7x13Nbv9ljcdVX+EGvePE+nf2to01i3Acg/ka4i9+HMV1FcQhg0c8qSOu77rKcgqf513YSpGmnzHn4ylKpJcpxN0++FJhg3MbpKWHTaDhv05rGv/wC1NP8AFVre6HCZ5b5X06VRL5ZDkF42DdmbGM9OK9Yg8AJFaLbschejdTj0/LimS+AyY4DG2yS1kSSI9so4YE+uOfzretXp1INHPh8NUpVVJHD+F21DTNYi0/xpBZRai1obiK2JE6OmSOZGGWdcfORgDKjHNc14nl0aVr9re/TSVjt2mu1sJ8Dyh1cJk4x1yOeDXtHj7wTD4rktIr2IG1tCZUAOGeQ5GGI52f7PfjPSsi6+FWktYwWiadZGOOeOY/ugMlTllyP4TwMema8r2DesZ28j2qmJi371O/mcP8JIU0vQrmfwr43n1HRriQLayRxIFwi4PJxubONzY9K7vwrFNJqHiC5nP2ySV7fzZDgvJE8ZVowR2GNwHrVvwv8ADPw/oU8PlaRZrDGj5UIAGLHPTpnrzU+seB43vJ59FM2m+dGsMot5NnmJk56/dPQAjB9KmVNqd+a4QqwlStyWZlaP4kv00e68NwK13f6bP9jEuNoaMgNEzE9MIQD3yvvT9H06PTrQW8TeZLJK0s87ffnmJ+Zz/IegHFaumeEp9OtDaWVpFDCzb3DSljIxGCzE5LE+pq0NA1IZYeSGx3fOTjiqJM34VWpu9f8AE3iGRflmuUsbY/8ATKFcHHsWJr0IDFZXhLSV0TQoNOXB8vczY9WYk/zrVzQApppP50jMePlrhNa8eumuT6LpVvHNOPlSd8+WrfxZ9e2APetKdOVTYDqPEWuWGh2omvXJdztiiQZeQ+gH5VwGqXF9rV6t3qoWOGM/6PY5ysZ/vN6t0+lRxxyNdPfXc73d6/ytM/QD0UdF/nUmOMDitVGNNWjqzqp0ftMUZYlm5PJPqeKz9Y8y8gu9F0zULe31mW1aW3WWEShEDBd7oeGTnBHP3hitDqNp6fz5FecfFHQ9Q1LxVBqFroOqakV0OS2s57G5EP2a9aZTG7nI4HPPIGDSeptLbYanw81rAvLGz0fRoUmtbyHR4JZJrG4uY5NxZw3KgjIAHHOecVY1D4fa1qI8RSXkOhQXmr2UMMCWsBWK1ZJzITnrnn7w5zgmsqLRfG0GozXD2t9c6+sty2paoL0JZ6lbNFiOCHByh34wABtKls81R8K+F/E80ltp2oabqtnozanaSzxSyeX8giYTOwDk48zbnk7iM0rGWnY0NY+Hl/dQab4Zu9S0izS2Nzc6ddLG32rUGJ3FZ+xQH72OTxW7pPhTWD43tfFmpNpNpL5mZrHT8+UFEPlhlz1c9Tx0xWP4F8P6tZ+OtK1DUtF1OK7tbe8j1XVZ7gSQXLu37pohk5GMDjGOlenDoD2xk+2evHahFRinqkC49ySeCP4jXO63ayazqYjtZnSCzIE5Lfu5W67B6kZrT1S6mWWPT7NgL2ZMs/aCMfxn0Pp71LZ20NpbR20IOxOeepJ5LH3Oa9PB0OVc7OHH4m37uJM3zZDc4x/KqGr6VZaqIherIwizt2tt6/Sr/bHbtSV33PIERQkaqrM20AZY8nHH8quaLZPqOoxWyj5M7pD6KKqH6E54GO59K9B8K6UNP04eaAbiXmQ46f7NcuKr+xj5s2oQ53c1YY1jRY0AVVGAB2FPHAoApa8A9IKKKKACuY+J9jqmpeDL6z0VZDfPt8ry5Nhznnn6V09cx8TbbVbvwdfW+iLM1+wXyhE4VuvUGgDb0OOaHRrKG4BEyQIsmTk7gozzVyqehpPHo1nHdBhOsCLLuOTuAGf1q5QAUUUUAFFFFAEFzbxXMDwyqGRxgg15zrOnyaZfPbtny2OYm7Een1r0zbWbr+lxalZNCSFlHMbehrqwld0ZeRjWp860POaKdPFLBNJDNGUkQ4Kn+f0pte6mnqeb1sHfpx6Cs68Wezum1SzjMm8bruBBzMvTzB/tAfnWgelB7n7vOeP0ptKSsyoTdN3iOtpobm3juLeQSxSrujdejDuf6Y7U+smWObTbiS8s4mltZW33VqnZu8kY7cdR0NadvLFcQJPbyrLFIu5HXow9f6Y7V4+IoOk7rY9/DYhVo+ZBrVkmpaLqOnP9y6s5ISMZ6qR0r5p8NPJJ4esvN+/DH5MmDnDIxU59Pu19RRsyyBlYqwIIOM4/CvEvGnwLlfU7rXPAPiNtHvLiZ55bG7Ytbs7HJ2sF+XnsQa3y/GrCTva9ycTRdRaHHX6xnVfD8kkKzrHq8GYi+1XDHaQT2HPNei67Zxw21/bQx2Un2TVFjkkswUt7QtkrbwL/ABAD5mb14rx3xIfGnh2S0sPHHhia3t3vYcahEpaFwHGfmXIPHYEH2r6I1ldQ8TXEdrpGl/2f4et5Elj3xCN7x/4WIPMcY5x3buRU5rXp4mv7Sn2OajBp2aPnL4y6HLaaot5bWy7dSwzMOCZE4wR79a4FNMv3ufs4tZBK0e/Y6kfL37GvqXxF4F8beINUuNFtb3TtH0RtmL0Ria4umP3toOdgXp05rzLRfh/rt1FfeIfDd/f6tZadqbW8Nl5vlT31tGdrskoAw5YHC+1cN00aunLm0PQPgf8A2joPhDS5LJX0+4VWMmwbBc4biRgeTkcV9AeGPGwvIFXUIdsgA3MvX64ryD4c6fosmgC78P6lqOo2Ny/mbb24Mslqw4MJzypU5+U555rs9OtvKnZ9pU7cZqXE6FSVrMzP2hfBdz8UfEfgrw9pyuNGe5mutWvI1yscSKoCE9nbcyj8a9q0jT7TSdNttN063jt7S1jEMEUfCoq8AflXnccssPMM0kPOfkYge3Hfv+daq+KNXt7RgscF3Mo+TzPl3H0JHel7NtqK2Mp0Lao7wH6Uj/drg/DXjzzLMza9bz2jM5wywkxqPQkc5rq9O17SNRXNnqNrMT/Csg3fkeacqMovUx1OO+Lk2qtqnhHRdO1q/wBKTVNTaG5lsiBKYxGWwCQcDI61yOl+P/FOk6pqHguzks/EmrWV9OtveX8/kK1rFGrsJGUYaUZ28Aepr1TxX4W0DxVa29rr2mx30dvL50O8kGN8feUjoeaoXHw78EXWhW2hTeHLFtPtZDLDDtxtc/ebI5JPck8981k2wucTbfFTxB4isL/UfDeg2EOnWVn/AKRJd3m2dLhoDKuxduHQYA9W6jpWf4Y+LviR9Ks7rUtJ06eLTobFdfuPtJik8y6CFDBGV+YAOCc43c46V6ZL4D8HTaxbas/h+wN5awiCJ/KGFQAhRt+6cAkAkcA4qG3+G/ge3uNOnh8N2KvpihbP5OIgCSBjocZOM5x2oGclYeM/FmreA1+IcGkhEhSdrbR7afzGvVZkRGkfbwy4ZsLnIbA5rQ034lPJ8KL7xlPa2Nzc2TvA9tZ3DbPODhAreYqtEdzDcrjKjOa67/hFPDv/AAjJ8Nf2Tbf2QU8v7Lt+QDOf5859aLHwp4dsfD03h+10m2TS51dZrbblZQ/3t2eWJ9TmgR5H428dfEKSRNFs7fR7DWNL1A/2kIb5/Jlj+ySTxKrbSQDt+YEDouDg0ngjx/4oWz0vQIbddW8Vaja21w0uo3wFsoe2+0Pjau7IGFC475zgGvUdM8B+D9NsFsLPQbOOFZJJAuNxLPGY2YkkliUYrzng4qLVPAPgq8sGtL7QLFrbbCMFduBCmyPB4xtUlRz04oSC5xWl/GHU7/xnb6TH4XJsvtEFjdyQtJK0dxIASVkCeU0akgZ3Akc+1evbsjr/AIGuAm034X6PrdtqUdrp0WoWaIkH2cbigQYXCrxkDIBPPPWrF94zuZAy6RpLKD0uL19ifXaPmY/lWkaU5dB2Z3APPSqOpaxY2A/fTAydkXk15hpn9tQ6hd3FxqknkSNmOKNiFJPU8kmrQBzkkk9yTkmrlSUXua06LlrI2tV8RXt6CkObaI8YVvmI96xsAdAPc4BNLSU1pojpjTitA70UUUWsUhRxR/jkUlFAwHGOTx/hj+VByerN0GOfTpRR+X4nFPYV/IDnOQRx0Gaqandm0SNII/Pu5yRbQ9Mnuzeij360uo362aoiR+ddTHbBB0Mh9/7qj1qDTbRoWlurqX7RfT8TS9gB0RfYfrXZhsNze9I48Xi/ZLljuP0+z+yxyGWQz3MxDXEp6u3b6AdhVqjtjtRXps8Pe7YUf5zSVoaFpsmqXixqcW6ENM/t/dHvUSqKEXJiinJ2Rp+C9J+0yjUbhP3SH90p/ib1/DtXbLwKZbxRwxLHEoVVGAB2qQdK+frVXVnzHqUoKEQooorI0CiiigArl/igmrSeDL5NEF0b87fKFufnPPauormfidHq0vg29TQxcm/O3y/s7bZOvODQBs6EJ10WyW63+eIEEu85bdgZz75q7VPQxcLo1kt1v88QIJN/3t20Zz75q5QAUUUUAFFFFABSY46mlooA57xVof2+P7VbqBcoP++x6fWuHOQzKRgg4IPUHvmvWCOPeuV8V6F5oe+sl/erzJGBw49R716ODxPL+7k9Dmr0OdXRyNH04pAQR6c/l7Glr12cAKduMcY6YNZ0lrcWFw13p6mWJyXuLQDaJG7vH6H26H0rRozj6dfx9aTSasy6VSVN+6Msry3vbVbm1kEkRO05GCrDqrDsfarAPVskevJzWbdWUq3Bv9OkWC7K7ZAR+7uF9G9D/tfnmpdP1BbxniKPbXkX+ttX++v+0PUV5dbCuD5o7HuYfFxqqz3LoBMZjYKVb5irkMpx3weM0MSxyxLc5IOGIJ985rynxhpmp3njDVvCdqblLC9I8TB45GAUwx/6pW7ZdQdtZdv4r1iPT38TyalJ4ej8SRXGrQzNaCc3FxHiOKzAOQqsFyRw3PauI357S2PZp0aS3uIVleJpImj82MYdNwIBGQPmGcjtWd4R0S28MeHNP0CwlM0NhGI1kk2hpWByWYf3iSTwO/WvL9d1nxpqMMWopGsmo2PiaK3sNGEQiiRxbM7F5OrdTwTtJwOtWf8AhO9W/tSaPTfE8lzc26ae2n6Y2mAPqTSgfaFcD5owvPAIC7MnINGgufyPUNO0vT9Oe5/s+xt4DczG5uDCgAlkYcyHnqf8ireeO2R6Z6fU4rxY+MNW0WLQNJsLu4hSCCzaS3liQpciWYiTDMC8xAwDtChCMkt0qzf+OPEdtoU15b6x9o1oybdT0o6eETQo/PKPJ5pBxhcAeZkEncMDincOdHsAz9P89KO2ASPcda5n4ZatqeteF3vNUuILp0vZoILqF94miUjaWYBVZhkgug2nHFdNTNE7i5Oc5IPsarz2NjOd01pCzf3lUK35jBqxSen68U+aXR2Cya2IreO6tRtsdW1O2Xsgm3qPwbNXYta8UQ4C6xbzAf8APxajP5qRUBpBx04+nFVzX3I9lDsaaeK/EiY3waRL7jep/mal/wCEv17H/IM04+/nP/8AE1j8+poOPaleP8pPsImu3i/XyPl03TQfUzOf/ZaryeJ/FEnCnSIPcRyMf1IFUMKemM0E07r+UFh4ks+p+I7j/Xa9JGPS3t1T9SDVGayjuTuvLi8vD38+5Yg/8BGB+lWu+7n8zSd80Ko1silSh0Qy3hhtk228EMI/6Zxhf5VJlt27c2/+9nmikpOUn1NEkgx/OlpKKkAooooAKKKKGIKKWkGScYz6AdSaYB69sDJ+lUtRvxbTJaww/aL2UfJAP4R/ec9lqOfUZbi4az0nY7of3ty3McJ9Bj7zdeM1Jp1nDYxMsZeSWQlpZpDl5D6n0+nau7D4TXmmcGJx3J7sBmnWP2ZpLi4k+0XsvEsrDoP7q+i/zq3+poHAx2pa9G548pOTuFA7889h60f5xUlrBNdXS29upkkfgAdvc+lJyUVdkrXYfp9pNfXi2sH+sbuRkIO5Nei6Vp8Gn2aW8I4H3ierH1NQeH9Ig0u1Ea4aZv8AWSd2NaYFeHisQ6srLY9GjRUVruApRRRXIbhRRRQAUUUUAFcz8TJNWj8HX0mhG5F+oXyzbjL9ecV01cv8ULjVLXwZfXGivcJfLt8poF3OOecCgDc0NrhtGsmut/2gwJ5u/wC9u2jOffNXKpaE076LZPdbjO0CGXcMHcVGc/jV2gAooooAKKKKACiiigANNI4+lOoxxSA5TxRoIcPe2CASDmVFH3h6j3rkD37YODnsfTFesbfl71zviTw8t2DdWSqlwBll7P8A/Xr0sJjXH3J7HJWoX1icVRSyI8cjRyKUkU4ZT1pK9ZO6uji6if4VWv7G3vFRpN0csf8Aq54/9ZH9D3+hq1RTvpaw07O6M5NQutPcQ6soMRYFb1E+Vj23jqp/T2rX8x2+fcrh8MOQ446HnIB/WoMcFcZB42kZBHpWf/Z81kzSaNKIcnL2sp/dN9O6muOthIy96GjPSw+PsuWexr+Y5yS7Z7HPT/6+ec9feqtvY2lvql7qkEEcd7ehBcTAfM+xdq8npgemM981BbapC0ghuo3sbjp5c/AY/wCy3Q1oEYPf8q86dJw3PUhOM9Y6i7zxwhxnbujViufQkcfQcUvmPzg4J6nAyevX169/QUyiouuhXyFY7iCccDA9h2H0pD0/+tRR6fWga0MTxLq97a6lpWh6Pb2kuq6s0vlPdufItoolDPK+3luOijHJHNU7jxU2iWcMfijT5YtVZZJGg0uNrgPbpjN0B1SLnnPIqH4mS2Nhp2ma7Nd31jqFjdY0+5s7dZn3SKQ8bI3ysjKDkEg/LxzVaLwnZzWVlq0Pi3VrS/1CMrJqTxqsl5HcAf6P5bDEeQBtCjg0Gcr30LMvxG8MC8e2t21G+IYxxy2dk8scsuzzPKRgMM+w7sdqa3xI8Kh4hHLqFysiwnfBZOyo0wJiRj2diCoHqKZpvhvwnootp7bXvItbK9lvoY3uBsjxD5LoWznCdz1DflXOXkXgXwrpW6TXtQurOaK01WOeEKyy/ZpCiKpH8bs2MfyqdRc0jr7Xx74YuNPlvVu54o4LL7dOsluwkiiEvlNlcfeD/KV9s1Be/EDw6jX9rFdTRT2yzqLie1cW3mwgGRN2PmIBzgdvpWHdeFvB98LqyTxpLp80lrKNUi3xbzbySicpJnhdjnBKknBwatTeHPBuq2dnpUfihXN9c3t9ZJHIv743ChHVM8FRj5T1PP4moc0jV0bx1o17c31veJcaY9rJdbTcRFUmitlVpZVbH91t23rineIvGEOkv4XuIrG6vbPXTOR9ngZ5xGluJkZYwO4ySD0HuOef8ceGNLmm07w5LrUKQ6lraXz/AGqcRS26bQkscY6uJ/u4PHUV1ep3Hh3Utet9UbX7WKbw21xJLCkqhYRNH5L+ZngBRjpnBHanqPmZUXx94Ua9srePUnkW6it5ftAiPkwCc/uBK38BkwcZ6HGcZqprPxD021tdQGn288l/aKskUV3C0KXEfnrC7oTyQrN3xnj1zWXpvhLwdY6fY65pviJrqxtYoYXC+U/9oPAp2KHb7jlR8wHYA8VXtPAPhCPULiwbxlNJfPZktbSSRCaOBpI7jcz5+dhtwXJyF+maVmJuVi7b/FKy/tBludF1GHTxFeyM8UDTSp9nuPKLlQOI9pyT/CeOa9CVo3RJI3DpIivGwzhlIyG+hBGK4GPSvB0NpqGtt4wQ6fqkN5YiV5F2R/aZRNIinruDfoeeK7qzRIrG3hibfHFBEivnIYBAFPHHIAPHFNJlQvbUkoooplhRRQaACjknAx0J60kkkccZklkSOMdXdsKPqTWY+pXF2Nmk24kXPN1NlYl9wOrVrTozm9EZTrwpq7ZevLq3s4PPupREnbuW9lH8R9qzit9qmTcB7Gwb/lgGxNMv+0R90e361PZ6fFDL9qmke9ujyZ5uufRV6KKtnp1PWvSo4aNNHkYjHSm+WOwyCKOCBbeCJIYU+7Ggwq//AF/frUnbHaiiuk4k29wpPbuelKKs6bY3WoXKw2yd/mc/dQetKTUVeQkm3Yitbe4vJ1tbaMtK/YdB9T2r0Dw/o9vpdv8AKA07D95J6+1P0TSrbTLXyohuc/fc9WNaIH1rxMVi3VfLHY9CjRUFfqCjHvSiiiuM6AooooAKKKKACiiigArl/ihd6pY+DL650d50vV2+WYU3N19K6iuZ+Jt9qmneDr270YyC9Tb5flx726+lAG1oUk8ui2UlyWM7QI0hYYO4qM5/GrlU9Dlnm0aymuc+e8CNJkYO4gZ47c1coAKKKKACiiigAooooAKKKKACkI4paKWoGPr2h2+pJvGIrkD5ZAP0PqK4bULK5sLgwXUZVs/K2PlYfWvUcVWv7K3vbZoLiMOpHGeo+h7V24bGSpO3Qwq0VNabnl9Fbeu+HbmxzNa7riDqRj50/wARWHkHoc46+oNexCrGpG8WcM4SjuLRRRWlyBlxDFdReTcRJMn92QZA+npVFbO+sh/xLrsNDn/j3uSSo/3X61o0g+pokoy3RdOpKn8LsUhrEMUvk6hBNYydvMGY2+jD+taQKsu9GDqRww5X8CKjO1k8t1V0/usMis/+yYIpC9hJNp79SsTfIf8AgJ4rjq4KEtY6Ho0sya+M1e3+FA6g4zg5rMM2sW/DQ2t+o7xt5b/ketCa1Y523Qnsn7ieMgZ9iOK454WpE7qeKpVNmYfxK8LXniizsIbcWdxbwmTzrG7maKKUsuElDLz5kZ+YA8ZFC+Gtcu/hrJ4e1jWotQ18EyQaqc/NMrb4ZTx8uMYwOgHvXVwSRzJugmjnB7xsG496fggg4OffvWEotbo1Vu55XP8ACaZtM1CCPVIWlke3nsxkqiShvMuVLYO1ZJOQee2amX4b6i1gYpZbFXliJnj85pR5huFlJDEfN8qkHgc9q9OPTkc9M+1GF5x1znNRyoORHj/iD4W+JtXvLtrjUNHeB2uQn7wosizMhH7oDCYC4PJzW3rvw6nvvH767DcWx06eezuJkeZojbtbIFCpGo+bJGRyAN3vXovUc4P4Uvv3znPvRyByI4jxx4T1bWvGVnr2kzWNk0ccEc11Kf3qxxymQq0RBWVcZ2gYIPOa5uD4U6kIb+1a6sZIzbSWtpNJcO5dJJ0kIeMjC8Kcgk5JHpXrWOMe+aDznPcYPvRyj5EcH4o8Bz6n4h12+0+e0ttM1OxnlisHXasepSQmAzeyeVjOO/NULz4e6vdaNqXh0XOhx6feGS4OpGItfJI8KJ5Q/uplcbs8pxivSiF/ujmnHr3oshOmeUyfDXWv7IkZf7MTV3u/O3HUHLRBYvLDrLtwTzyu3kcGvTdKt57TSbKzup0uLi3t445ZUjCLIwHzMF/hGeg6VZCsRtXOMc1Wub6xts/aL2CM5PBbLfkK0jSk9kCUVuyxSAnnvWd/a/nD/iX2FzdHs5XZH+ZoMesXAPnXUNmp/ht13MP+BHpW8cJUlujCpjKUOty7dXNvaRebdTxwJ/ec/wAh1NUf7SurpT/Zdi/+zPdfIg98dTTrXTbKGTzvL8+f/ntMd7fr0q6ck5JPt7V208JCK1Vzz6uYSekUZ8emiV1m1K4a/kByFYYiU+yf1NaHbHQDoB0FJS11JWVkcM5Sm7tid6Wij/PvTsTpYKQ9Oop0UcksgihjeSQ9AozXWaJ4WQbJ9TxIw5EI+6D71hWrwpL3maQpSnsY+haHc6mRI+Yrbu5GN30rudPsreytxBbxhU7+/wBasRoqqFUYA6CnAYrxa+JnWeux306Sh6gvHvS0gFLXNY1CiiimAUUUUAFFFFABRRRQAVzHxO1LUtJ8HX1/pG4XkYXy9ke89eePpXT1zHxN1a/0Xwde6lpmPtUW3ZmPeOT6d6ANvQ5prjRrO4uM+dJAjvkY5IyeKuVT0OaW40WyuJ8ebJAjvgY5KgnjtVygAooooAKKKKACiiigAooooAKKKKACg9KKKAG4GMYrD1nw7aX26SL/AEef+8o4P1Fb1JirhUlTfNFkyipLU8x1PT7zTn23UJVc/LIvKt/hVQcjPWvVpI45EKPGrKeoI4Nc9q/ha3n3TWT/AGeU/wAJ5Vj/AEr0qOYX0qHLPDW+E4uireoabfae3+kW7bM/6wcr+lVMqRxgj1znNejGUZaxdzkcWtwoooq7MQE0P84w4Dj0YZFFFFxFGXSNNkbf9jjjf1jJT+VH9nyxr/oup38I9CQ4H51eoqd90aRqzjsygI9diX5NQtJveW3IP5il+0a4o+axsZf9pZin86u4X+6KMVLpU5bxNo4urHZlJb7Ugfn0bd/1zuAaX+0b7p/YVz+Eq1dorP6tR/l/FlfX6xSOoX+ONDuB9ZlApv27Vj93SIR/v3QFXzRR9Wo/y/iw+v1ij5mutyItPg92YvSeTq0n+s1dYx6Qwgfqav0Dg8cVapU10IliakupnnTIpBi5ury49mlwv5CprWwsLb/UWcSN/eK5P5mrRpK0VlsYynKW7FJJxntQeaKKbfmToFFFH+feldAgopFOWHXnoOpP4CtbTPD+pXuGaP7PEf43649h/jWc6kIq7ZShJ7GVkd+P8+lbGjeHr2/xJMDbQ9yRyR7V1Wk6DY2JDiPzZR/y0fn8vStYCvOr5g5aUzqp4ZbyKGk6TY6bHttoQrd3PLH8avgUuKBXmNuTvJnWopKyADFFFFAwooooAKKKKACiiigAooooAKKKKACuY+J+rXeh+DL7U7Dy/tMQXZvj3jlvTvXT1zPxN1a50Twde6lZrE08e0KJYy69fTvQBtaHNJc6NZ3EuPMlgR3wMDJAJ4q5VPQ55LnRrO4lAEksCO2BgZIBPFXKACiiigAooooAKKKKACiiigAooooAKKKKACiiigAxSEUtFADGRWUqygr6GsbUfDen3hLRobaQ/wAUXAP1HQ1uYpNozVQnKDvF2JcFLc4K98L6lBloSlyn+zw1Y88Mtu5S4hkib0cY/WvVsCori3gnTbNEki+jLmu6nmFSPxHPLCxex5VkdjmlrvL3wxps+WjjeBj3RuPy6Vk3PhCYZNteK3/XRf8ACuyOOpSOeVCcTmaK07jw/q8J/wCPUyD1jYGqE9vcQnE1tMh90OPzrohVhLZmbhJdCOikyvrg+nf8qCVA+8K0uidRaKQHI7fnS0AFFJR/nigBaKNyjqR+JxSdfuhm/wB1SaV11YWfYWirEGn385/dWc7f8Bx/OtG38M6tLjekUI/2myf0rOVanHeRShJ9DG/OkYgdWUe2a6228Hpkfab2RvVUAH61s2Wg6Xa42WquR3f5v51zTx9Jbam0cNJnBWlje3jbba0lf/aIwv41u2PhG4Yhr24CD+7H1/M12SIqjaqgD0FLgVxVMfUl8KsdEcPFbmfpuj6fYKPs9uob++3LfnV8CnYFGK45Scnds3UVHYQCloopWGFFFFABRRRQAUUUUAFFFFABRRRQAUUUUAFFFFABXN/ErV59C8H3uqW0VvLLFtwk6lkPPoK6Ssfxg2proNy2kafbahe8eXBOcI3PegC5olw11o9ndOqq00KSEKMAEgHAq5UGned9gt/tESRTeWvmRp91WxyB7ZqegAooooAKKKKACiiigAooooAKKKKACiiigAooooAKKKKACiiigAooooAT+KkPXHaiigAH3KRvu0UVSIkVprW2kB8y3if/AHkBrmNZtLVMlLaFTnqIwKKK9TC7nFUMC6RFJ2qo57CoKKK9I5x8IBfkA8d6tW8UTSgNGjD0KiiihjW51Oj2NkQCbO3Jx3jFbcUEEY+SGNfooFFFeRiN2ddMlX71O7UUV50tjqiIOlKKKKziUxaKKK0AKKKKACiiigAooooAKKKKACiiigAooooAKKKKACiiigAooooAKRv8KKKAFFFFFAH/2Q=="/>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14" name="Title 13"/>
          <p:cNvSpPr>
            <a:spLocks noGrp="1"/>
          </p:cNvSpPr>
          <p:nvPr>
            <p:ph type="title"/>
          </p:nvPr>
        </p:nvSpPr>
        <p:spPr>
          <a:xfrm>
            <a:off x="805282" y="2694257"/>
            <a:ext cx="10515600" cy="1325563"/>
          </a:xfrm>
        </p:spPr>
        <p:txBody>
          <a:bodyPr/>
          <a:lstStyle/>
          <a:p>
            <a:pPr algn="ctr"/>
            <a:r>
              <a:rPr lang="en-GB" b="1">
                <a:solidFill>
                  <a:schemeClr val="accent1">
                    <a:lumMod val="75000"/>
                  </a:schemeClr>
                </a:solidFill>
              </a:rPr>
              <a:t>What constitutes good practice?</a:t>
            </a:r>
            <a:endParaRPr lang="en-GB">
              <a:solidFill>
                <a:schemeClr val="accent1">
                  <a:lumMod val="75000"/>
                </a:schemeClr>
              </a:solidFill>
            </a:endParaRPr>
          </a:p>
        </p:txBody>
      </p:sp>
    </p:spTree>
    <p:extLst>
      <p:ext uri="{BB962C8B-B14F-4D97-AF65-F5344CB8AC3E}">
        <p14:creationId xmlns:p14="http://schemas.microsoft.com/office/powerpoint/2010/main" val="2342659076"/>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256370" y="49496"/>
            <a:ext cx="11097430" cy="1061804"/>
          </a:xfrm>
        </p:spPr>
        <p:txBody>
          <a:bodyPr>
            <a:normAutofit/>
          </a:bodyPr>
          <a:lstStyle/>
          <a:p>
            <a:r>
              <a:rPr lang="en-GB" sz="3600" b="1">
                <a:solidFill>
                  <a:srgbClr val="0070C0"/>
                </a:solidFill>
                <a:latin typeface="+mn-lt"/>
                <a:cs typeface="Calibri"/>
              </a:rPr>
              <a:t>Good 'family' practice</a:t>
            </a:r>
          </a:p>
        </p:txBody>
      </p:sp>
      <p:sp>
        <p:nvSpPr>
          <p:cNvPr id="12" name="Content Placeholder 11">
            <a:extLst>
              <a:ext uri="{FF2B5EF4-FFF2-40B4-BE49-F238E27FC236}">
                <a16:creationId xmlns:a16="http://schemas.microsoft.com/office/drawing/2014/main" id="{7056A569-9C57-B63D-25D8-9FB7F1823759}"/>
              </a:ext>
            </a:extLst>
          </p:cNvPr>
          <p:cNvSpPr>
            <a:spLocks noGrp="1"/>
          </p:cNvSpPr>
          <p:nvPr>
            <p:ph sz="half" idx="1"/>
          </p:nvPr>
        </p:nvSpPr>
        <p:spPr>
          <a:xfrm>
            <a:off x="256372" y="936282"/>
            <a:ext cx="9172300" cy="1065326"/>
          </a:xfrm>
          <a:solidFill>
            <a:schemeClr val="bg1"/>
          </a:solidFill>
        </p:spPr>
        <p:txBody>
          <a:bodyPr vert="horz" lIns="91440" tIns="45720" rIns="91440" bIns="45720" rtlCol="0" anchor="t">
            <a:normAutofit/>
          </a:bodyPr>
          <a:lstStyle/>
          <a:p>
            <a:pPr marL="0" indent="0">
              <a:lnSpc>
                <a:spcPct val="100000"/>
              </a:lnSpc>
              <a:spcBef>
                <a:spcPts val="0"/>
              </a:spcBef>
              <a:buNone/>
              <a:defRPr/>
            </a:pPr>
            <a:r>
              <a:rPr lang="en-GB" sz="2400" b="1">
                <a:cs typeface="Calibri"/>
              </a:rPr>
              <a:t>Third Sector commissioned services in both England and Scotland</a:t>
            </a:r>
            <a:endParaRPr lang="en-US"/>
          </a:p>
          <a:p>
            <a:pPr marL="0" marR="0" lvl="0" indent="0" algn="l" defTabSz="914400" rtl="0" eaLnBrk="1" fontAlgn="auto" latinLnBrk="0" hangingPunct="1">
              <a:lnSpc>
                <a:spcPct val="100000"/>
              </a:lnSpc>
              <a:spcBef>
                <a:spcPts val="0"/>
              </a:spcBef>
              <a:spcAft>
                <a:spcPts val="0"/>
              </a:spcAft>
              <a:buClrTx/>
              <a:buSzTx/>
              <a:buNone/>
              <a:tabLst/>
              <a:defRPr/>
            </a:pPr>
            <a:endParaRPr lang="en-GB" sz="2400">
              <a:cs typeface="Calibri"/>
            </a:endParaRPr>
          </a:p>
        </p:txBody>
      </p:sp>
      <p:grpSp>
        <p:nvGrpSpPr>
          <p:cNvPr id="2" name="Group 1">
            <a:extLst>
              <a:ext uri="{FF2B5EF4-FFF2-40B4-BE49-F238E27FC236}">
                <a16:creationId xmlns:a16="http://schemas.microsoft.com/office/drawing/2014/main" id="{33D8B53B-1C63-7885-D939-2C027421F2FF}"/>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0CC476FD-371A-D80A-C891-207B912EA857}"/>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5B98AFCC-0981-B55D-B1C9-B9E64E3B009F}"/>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11" name="Rectangle 10"/>
          <p:cNvSpPr/>
          <p:nvPr/>
        </p:nvSpPr>
        <p:spPr>
          <a:xfrm>
            <a:off x="472314" y="1864773"/>
            <a:ext cx="3881886" cy="3477875"/>
          </a:xfrm>
          <a:prstGeom prst="rect">
            <a:avLst/>
          </a:prstGeom>
        </p:spPr>
        <p:txBody>
          <a:bodyPr wrap="square" lIns="91440" tIns="45720" rIns="91440" bIns="45720" anchor="t">
            <a:spAutoFit/>
          </a:bodyPr>
          <a:lstStyle/>
          <a:p>
            <a:pPr lvl="0">
              <a:defRPr/>
            </a:pPr>
            <a:r>
              <a:rPr lang="en-GB" sz="2000" i="1"/>
              <a:t>“The wonderful thing about our family team, is that we work with the family. </a:t>
            </a:r>
            <a:r>
              <a:rPr lang="en-GB" sz="2000" b="1" i="1"/>
              <a:t>It’s not just the parents, but we look at others who might be a part of the family like brothers and sisters, children, and others. We sit down and bring everyone together as an opportunity to heal.</a:t>
            </a:r>
            <a:r>
              <a:rPr lang="en-GB" sz="2000" i="1"/>
              <a:t> We ask them how we can move forward.”</a:t>
            </a:r>
            <a:r>
              <a:rPr lang="en-GB" sz="2000"/>
              <a:t> (Third Sector Recovery Worker)</a:t>
            </a:r>
            <a:endParaRPr lang="en-GB" sz="2000">
              <a:cs typeface="Calibri"/>
            </a:endParaRPr>
          </a:p>
        </p:txBody>
      </p:sp>
      <p:sp>
        <p:nvSpPr>
          <p:cNvPr id="16" name="Rectangle 15"/>
          <p:cNvSpPr/>
          <p:nvPr/>
        </p:nvSpPr>
        <p:spPr>
          <a:xfrm>
            <a:off x="4748484" y="1796971"/>
            <a:ext cx="6866623" cy="3477875"/>
          </a:xfrm>
          <a:prstGeom prst="rect">
            <a:avLst/>
          </a:prstGeom>
        </p:spPr>
        <p:txBody>
          <a:bodyPr wrap="square" lIns="91440" tIns="45720" rIns="91440" bIns="45720" anchor="t">
            <a:spAutoFit/>
          </a:bodyPr>
          <a:lstStyle/>
          <a:p>
            <a:pPr marL="342900"/>
            <a:r>
              <a:rPr lang="en-GB" sz="2000" i="1"/>
              <a:t>"With one family, when I say it’s a whole family approach … she’s a young parent and she’s got two young children, </a:t>
            </a:r>
            <a:r>
              <a:rPr lang="en-GB" sz="2000" b="1" i="1"/>
              <a:t>I am linking with social work, with nursery for feedback on how the children are doing, whether she is getting children there on time</a:t>
            </a:r>
            <a:r>
              <a:rPr lang="en-GB" sz="2000" i="1"/>
              <a:t>. I think this parent may have an undiagnosed [mental health] disorder </a:t>
            </a:r>
            <a:r>
              <a:rPr lang="en-GB" sz="2000" b="1" i="1"/>
              <a:t>and have contacted her CPN, attended appointments with her and now Mum is to be assessed at an appointment that I will also attend. </a:t>
            </a:r>
            <a:r>
              <a:rPr lang="en-GB" sz="2000" i="1"/>
              <a:t>… Building a relationship also helped me learn about debts and other health issues, so I could link Mum with financial support agencies, support with benefits" (</a:t>
            </a:r>
            <a:r>
              <a:rPr lang="en-GB" sz="2000"/>
              <a:t>Scottish third Sector)</a:t>
            </a:r>
            <a:endParaRPr lang="en-US" sz="2000">
              <a:cs typeface="Calibri"/>
            </a:endParaRPr>
          </a:p>
        </p:txBody>
      </p:sp>
      <p:sp>
        <p:nvSpPr>
          <p:cNvPr id="20" name="Speech Bubble: Rectangle with Corners Rounded 8">
            <a:extLst>
              <a:ext uri="{FF2B5EF4-FFF2-40B4-BE49-F238E27FC236}">
                <a16:creationId xmlns:a16="http://schemas.microsoft.com/office/drawing/2014/main" id="{971E24CA-4B2F-A244-7ADB-F533CCE00828}"/>
              </a:ext>
            </a:extLst>
          </p:cNvPr>
          <p:cNvSpPr/>
          <p:nvPr/>
        </p:nvSpPr>
        <p:spPr>
          <a:xfrm>
            <a:off x="369782" y="1718055"/>
            <a:ext cx="4092554" cy="3837451"/>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8">
            <a:extLst>
              <a:ext uri="{FF2B5EF4-FFF2-40B4-BE49-F238E27FC236}">
                <a16:creationId xmlns:a16="http://schemas.microsoft.com/office/drawing/2014/main" id="{971E24CA-4B2F-A244-7ADB-F533CCE00828}"/>
              </a:ext>
            </a:extLst>
          </p:cNvPr>
          <p:cNvSpPr/>
          <p:nvPr/>
        </p:nvSpPr>
        <p:spPr>
          <a:xfrm>
            <a:off x="4832801" y="1530431"/>
            <a:ext cx="6883000" cy="3965114"/>
          </a:xfrm>
          <a:prstGeom prst="wedgeRoundRect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4823923"/>
      </p:ext>
    </p:extLst>
  </p:cSld>
  <p:clrMapOvr>
    <a:masterClrMapping/>
  </p:clrMapOvr>
  <p:transition spd="slow"/>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480355" y="365125"/>
            <a:ext cx="8315864" cy="764847"/>
          </a:xfrm>
        </p:spPr>
        <p:txBody>
          <a:bodyPr>
            <a:normAutofit/>
          </a:bodyPr>
          <a:lstStyle/>
          <a:p>
            <a:r>
              <a:rPr lang="en-GB" sz="3600">
                <a:solidFill>
                  <a:srgbClr val="0070C0"/>
                </a:solidFill>
                <a:latin typeface="+mn-lt"/>
                <a:cs typeface="Calibri"/>
              </a:rPr>
              <a:t>Need for a More Social Model of Care</a:t>
            </a:r>
          </a:p>
        </p:txBody>
      </p:sp>
      <p:sp>
        <p:nvSpPr>
          <p:cNvPr id="16" name="Content Placeholder 15"/>
          <p:cNvSpPr>
            <a:spLocks noGrp="1"/>
          </p:cNvSpPr>
          <p:nvPr>
            <p:ph sz="quarter" idx="4"/>
          </p:nvPr>
        </p:nvSpPr>
        <p:spPr>
          <a:xfrm>
            <a:off x="363747" y="1306324"/>
            <a:ext cx="6922848" cy="4744317"/>
          </a:xfrm>
        </p:spPr>
        <p:txBody>
          <a:bodyPr vert="horz" lIns="91440" tIns="45720" rIns="91440" bIns="45720" rtlCol="0" anchor="t">
            <a:normAutofit fontScale="92500" lnSpcReduction="20000"/>
          </a:bodyPr>
          <a:lstStyle/>
          <a:p>
            <a:pPr marL="0" indent="0" fontAlgn="base">
              <a:buNone/>
            </a:pPr>
            <a:r>
              <a:rPr lang="en-GB" b="1"/>
              <a:t>SOCIAL-ECOLOGICAL MODEL (rhetoric vs reality)</a:t>
            </a:r>
            <a:r>
              <a:rPr lang="en-GB"/>
              <a:t>: </a:t>
            </a:r>
            <a:r>
              <a:rPr lang="en-US"/>
              <a:t>​</a:t>
            </a:r>
          </a:p>
          <a:p>
            <a:r>
              <a:rPr lang="en-GB"/>
              <a:t>The health and welfare of families, especially the most disadvantaged in society, is </a:t>
            </a:r>
            <a:r>
              <a:rPr lang="en-GB" b="1"/>
              <a:t>contingent upon </a:t>
            </a:r>
            <a:r>
              <a:rPr lang="en-GB"/>
              <a:t>a complex set of dynamics and inter-related personal, social, economic and political factors. </a:t>
            </a:r>
            <a:r>
              <a:rPr lang="en-US"/>
              <a:t>​</a:t>
            </a:r>
            <a:endParaRPr lang="en-US">
              <a:cs typeface="Calibri"/>
            </a:endParaRPr>
          </a:p>
          <a:p>
            <a:r>
              <a:rPr lang="en-GB"/>
              <a:t>Arguably, these should be a </a:t>
            </a:r>
            <a:r>
              <a:rPr lang="en-GB" b="1"/>
              <a:t>shared concern for the whole of society</a:t>
            </a:r>
            <a:r>
              <a:rPr lang="en-GB"/>
              <a:t>, not simply parents and families or practitioners and agencies who work directly with families. </a:t>
            </a:r>
            <a:r>
              <a:rPr lang="en-US"/>
              <a:t>​</a:t>
            </a:r>
            <a:endParaRPr lang="en-US">
              <a:cs typeface="Calibri"/>
            </a:endParaRPr>
          </a:p>
          <a:p>
            <a:r>
              <a:rPr lang="en-GB"/>
              <a:t>Important aspects of the </a:t>
            </a:r>
            <a:r>
              <a:rPr lang="en-GB" b="1"/>
              <a:t>wider caregiving environment </a:t>
            </a:r>
            <a:r>
              <a:rPr lang="en-GB"/>
              <a:t>need greater attention e.g., child poverty, housing, local community services, access to good quality family support services. ​</a:t>
            </a:r>
            <a:endParaRPr lang="en-GB">
              <a:cs typeface="Calibri"/>
            </a:endParaRPr>
          </a:p>
          <a:p>
            <a:endParaRPr lang="en-GB"/>
          </a:p>
        </p:txBody>
      </p:sp>
      <p:grpSp>
        <p:nvGrpSpPr>
          <p:cNvPr id="2" name="Group 1">
            <a:extLst>
              <a:ext uri="{FF2B5EF4-FFF2-40B4-BE49-F238E27FC236}">
                <a16:creationId xmlns:a16="http://schemas.microsoft.com/office/drawing/2014/main" id="{33D8B53B-1C63-7885-D939-2C027421F2FF}"/>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0CC476FD-371A-D80A-C891-207B912EA857}"/>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5B98AFCC-0981-B55D-B1C9-B9E64E3B009F}"/>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49154" name="AutoShape 2" descr="data:image/jpg;base64,%20/9j/4AAQSkZJRgABAQEAYABgAAD/2wBDAAUDBAQEAwUEBAQFBQUGBwwIBwcHBw8LCwkMEQ8SEhEPERETFhwXExQaFRERGCEYGh0dHx8fExciJCIeJBweHx7/2wBDAQUFBQcGBw4ICA4eFBEUHh4eHh4eHh4eHh4eHh4eHh4eHh4eHh4eHh4eHh4eHh4eHh4eHh4eHh4eHh4eHh4eHh7/wAARCAHi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PSiigBvrWF4q1k6bAIbcg3Mv3eM7B61vd6888VSM/iC5z0XaorqwdJVKiUjGvPkVzKv7uaQPc3Uzy4/iY5/L0pFO5Q/YjiqmuymDRrpkOHMTLGfRscU3QL5NU0Oy1BCpWaJSfqOD+oNetCdqnKu36s4Wrw5i9RRRXQZhSUtNm4tpyenkvn6bTSk7K40ruw4q2PvD65oGSOORXxpFea2vwkfwNDcTN9tI8SC5yQq2yCRXXcOT88a16N8Y9fv9UvtE03Q4tcnk8MaLbalnT7Uzo166IyJOw+4mwMc+9caxdn8Jt7E+hCVUbnZFXP3mbaM+lKF5Odq46c8HPvXjt/qHhf4ifEXRZPFTwy+Gr3w0L/AEyzu7kxW0t0TibJDKC6YPU59jXP+LNL0fWbv4c6R4Ws5PGGj7dQFraapeyW4nEZ+4JByQCMJ+FDxYeyPoPYc4I28ZJB4A9aEBkRGjIdXyAUPB+tfOPh6SGb4faFZXl81t4Z1jxe8OsaclzIF0mIL8lkzt8wDP1PAIIroNcsvD/h/X/GnhzwtrK+HfDsvhmOXUZbSRp7fTbt5gsbLgts3qdrAEY3ZprGafCHsj23cDko6sM7SVPCn0oAbdxjJOMZwSfavC/h74b0OXxNd/DzV9HtLGXWtB8xrnQNUa5sbqNWG25aM5ZJwwBDZ7Hin+DrfUtf8J+KfFHizxELa60GwuPDdhewhytoIl2S3jgcmR/lyewNH1t/yh7I9xyCpKMjKDhtrZ2n396UjHTb+deGfDHw7olp4usfCWq6BpWdb0N1NxourvLZapAuGL3MRO6OTAzvHXJFZOk+F/D2nfD/AOMOrafp5t7zTLq+sbGf7RKzW9v5XEYy2Mc8E80vrUv5Q9kfRB7YK/nRg/3hj614J4Q8N2mlfD/VNXGieEbGebwtKVutL1mW4vZGaIE74nJAJyd2O9cBez6xJ4U0PwXcXUyjwpPFqUs2/iaO4aLyVB74LtR9bv8AZD2R9c96Wpbv/j5fr14z6VFXZHZGFrXCiiimADOeOtXNO1a905w1vKXjXrE7ZDD09jVOk54x/ng0pQU1yyGpcruen6Xdx31nHcxZCuOh6g9xVsVy3w+c/Y7qH+FZgR+I/wDrV1Ar5ytD2dRxR6kJc0UxaKKKzLCiiigAooooAKKKKACiiigAooooAKKKKACmyMqKWdgFHUntTq8t+OfiDy7ZPDdq37y5XzLkg8qg6L+J5/CgD1FTkAjpS1xnwn8S/wBveHFgmcte2IWGdieXH8L/AIjB/GuzHSgAooooAKKKKACiig9DQBFcTJDE0shwq9aerAqGHOeRVHXiBpFx0+7/AFq7H9xP90VPUB9FFFUAUUUUAFFFFACHpXm/if8A5GK76fe7/SvSO1eb+J/+Riu+v3uwz2ruy12qM5cV8ByHjaS6jsbUWjMC8hEgVeq4+9WX8HJpJfBzRsSfIvJUGRzjNTeIdeWDUvsYs97j5Nx+ZRurhPhr4gk0nxT/AGc+5oL2QwSKTwsmTsYfpXmUMfReaVJKd9lY7amFqPCqPJ5ntFFcd8RdW1ew1zwtpek3GoRJqct0Ln+zrMXNywjQFdiHtk9axNG+J08Hh+1utc003Nzb6VJqOq3Fuwj8hUuGgVDH185nCBl6Bt3YV9M8RFSseN7OR6XQ2Np3AlTwR6iuL1Dxtf6b59lqnhpbHV4JIUa1m1CMQ+XKruknmDOfukFQM5xWPqfxK1HVPCc+reFtFlVYIrWa9u7iRQLRppdnl+Wf9YdqHJHQYo+sQY+WR3H/AAjnh1YFgXQNMEa27WgUQ/IIWO4p/uE8ketXNOsbDTHuZNNsYLJ7tle5MCbfOIG0eZ68cD2rF8WeJV0PxXFpMNrcX9zc26fY7UOEimlaVY1BfseefQVycHxNvNNt5bbXNMaXVxeXhktlmVfs9rAyqFDAfvJMsceo61Dq007FcsjuZ/DHhm50uPSbnw5pFxp0LmSK1ktw0UbE5LKOxJ6+tW103TFms5l022SbT12WTqm02y+kf90VyN78QEe1nvLPSJ00uWV7G21N2HF75W9UeLrs6DPrVXTfiMy+H4NY1PSbh9IhZLLUNXjkUMt2U3ECHrtz8ufU0/a0Q5JM7F9C0GWO/jfRNNkj1M7r9WgGLpuzOP4j157U3QvDvh3QdNl03RdB06wsJwfPtoohsmGMHzCc7xgnjPFc/beO3TVbex1zw9Lo6XMcF0tz9qSWOO3mZkSRsfdO5cEdBkV0fh3Uxrnh2LWIbOa2iuo5JLdJCCxQZ2P9GAzRCVKVw5ZLQh8OeGPDfhprh/DuhWGkPcEea9vBtdwOmSecew4q5Z6dp1lbz29np9pBb3LNJPEkYKSs3DM46Et7+lef6Z8TJ4NL0D+0dNF/c30dss80VwqO8033NkWPu7gAST3Fa1t8R9KuLz7DFpt3JdMloyRLgmV5wTJGnYmEL8/uKaqU0xOMjd8P+E/C/hy4nn0Dw7p+lzXA2zS2sW12HUDPYfTirf8AZWk/Zby3Gl2awag7SXsIj+SeRsBjJz83Qc1i+A/FTeKkvA2ltp72+0+WbjzJQGyCGXqjrj5s5HpWH8T/ABXrWi+JNLsdIvLS2tNiS6lLLCGit98irH57H/VxOgk2kc7gKPaU4RuJcx0lj4K8F2EjS6f4R0W1Z42R2htcFkbhkznoQOauy6DoUgk8zQ9OcyLEkm6H76xn90reyHG2oPEuvpp8Wnf2XYtq11rE4i02AS+UJgVaQMXPCgIucnrkVmp40j8nVHudFvLebTJrS3uITKrN5txnABHB2kfjmjmpR90dpHWMSTzyR1J6mm150/xE1K8jtv7P0KOCRtUitp45boGRYGLBsofmVxtPqKtT/EqO1s1vrnw3dLBfQ/adH23CE30YlERDdo2ywODwRT+sU1oTySO8pK4aD4hXAnKX/hW8tyJru0zFcLKzXVum90VR1UrwD659K3PBPiIeJdMmvPscdq0UvlmOO4EoHyg9QAR16HpVRqwk7IHBo3qO3+fSijt/n0rUk674ff6m9/66L/KurrlPh9/qb3/rov8AKurFeBi/40j0sP8Aw0FFIa4j4g3l9L4m8O+Hbe/l0631KSU3FxEQHYIu4RqT0LHvXMbHcUV5jr9zqXhvSoks/EV3rRj1qKMxgI06IRzAxH3ifU4rI8SeKdekbxVLE+o6SYILIwWsyqHjLvhiuMj5ulAHstFeM6f4g12xXxJe2s2pta6XpxaS21YqZkueqsoUA7NpHtxWjOdV8N23hjWY/El5qUupXcNvdwzsGjnEo+8gH3cdsetAHqtFeE/8Jb4jtdKv7K+1OcC+1L/iU3WBvCpcqksBx0IHI9ia6m1j1LxRqfie4m8Q3mmrpV21pZw2rBVhCoGEjjHzZJz6YoA9NorxN9Y8Va3pGia1L/adzZTaUpuYdFlVJ4Z9xBnKNy6MBkAe9aep61rmn6Fofi7SdVk1m2uYFsriOVBGryOdscwX+Eq/DDvzQB6zRXlXiix8Vafa6Natf6pq6RwSNqS6fMkd00rf8tVU9YwcgKPaqus315cfDew1/T/FOqSTRzJaO4UQlt0oVt6Y4cDj60Aev0V5N4u/tjTvFulaFZ32v38AsJJmS1lQTyOG4ZiwxgVF4g1XWtH1bwwyXmpW1pbWr3WoQXrqzvGH2nzCOOM54oA9ZuS6wu0Sq8m07QxwCew/OvEtZ8A+N9Sv7rVLuGzluLh9zKLjGB2A+g4rpvhXrGs6p4u11tQvpZrOWOK6s4Dt2xRuW2479AK6X4l2Gpal4NvbPSPMN4+3y/LlMZ6/3qAOG8E+DPGnh7xDb6ksNmYm/d3MYuPvRn+ZB5r16MbUA6+9VdDimh0azhucidIEWTJydwAzz35q5QAUUUUAFFFFABTadSN900pOyYHg3j/xfq1v4Gh1aK6Etzb65OqqvCyIjEBD6+ldbpHjG71PU/AcqzQLFq9vcNcxx8jeEVtv4HNeKeLblv7E1SITAtDqcjrHtPybnPPpzUnwKup5fip4ftGdvs8JuHjiz8qEockfWvDw+LdSb16o9Sph1GGx9aHoapx3kb6pJYjHmRxLL+DMw/8AZattnacda81t9fKftATaQysY7nRwiezROWJ/KQ17M6qg0meYot7HpdFGR6ijI9a0EFFGR60UAJ2rznxJ/wAjJc/74/kK9GNeceJjjxFdnp839K78t/iM5sT8KPObmz01tE1LUpLjbqXmssMPmknAbltvQcZrB0vTNFXwTpGpm4i/tL+14QEA/eb/ADSCp9gu2rGvC3tfEr2crPulkUMAOMOa4bR4l/4TSyt9zrGNTUgA8L83/wBavi8DX/2mzhZq0fx3PoZ0m8Ompf1Y9w8TeHdL1+W1fUluBLZNIbaW2uWgkiLgK+GXnBAAqCx8I+GrRXjh0mExSWTWMyysWEtuz+ayuT1JYlix9TW4/wB8+xI/Wq+o2sV9pt5YztIkV1bywSNH95VdCpI9wCSK/R/ZxcV3sfJOWr9TzTWpPhTpvhabUYfN1X7Dfw7XgvJDeNPIDEoErc+WQWXjgc4Na+u+Hfhto0WmW+tJFpw8tEtoPtUg8xVYyDeF++qOxwzcDnmqzeANZuLOyj1LV9KEmnQWFlaG3tSFa3tp1lZnHd22BR25Nbni/wAParqWv3GsaLeadbSXumyaTdx30JkVIWcP5keOjjJBHQjHpXPyzX2S9P5hNVk8Ea/r0+n6hqFncaq1s1vIqzFGRUIkbDdFkBUPkHOBWPHpvw5uNKtV0y2a7soLp/tFxDdyI8CyDc8k7tgtE20EnoccUy5+Ga3HhuDQJNSVbaPU7u6M2z96YpYBCo93GMn1BNXfCHga40fTtYhup9OafUbBNPQxo8sYjQcNIHPzZ/udAM4otN7wDT+Yu6To3gXXLq413TIYLofNHLIJHEKN5e0yeWcBX8v+P05qhpVj8NtSvVn0i4tJbqPdbwoJmaMTCIgOYT8sjheQ3cVb8I+DrzTfDOsaHql4hh1GIxJDabylohTaSpf5uc5APAxgVR/4Q/xcY9KuBq2g/btFKxWQjsCsTwiMxlpSPm34OQOgqpR0+EP+3jiItF0K2l1bQ77xJbs2s21npQuo4ne3ktmLSnZkkq/y4yPlWvU0v/DukLd6jNr0Uen3FpB5UbyZjhgC+UpjA6hj6d657SPh7qOnQWYXUrSZo/syHfCdrCON45MehIfK+4qvD4A1jGm6dqOtaQ66ellHZxRwNvkgtrrzSzg9WbIU44FRTThtENP5i/p+g/DW81q1trExG+jEE0MEdw6qzwBWifHRnQFTtPI7ita903wd4dWDVr61tbFIZrloWYMx8275uFAHJJwTgfdANYVt4Fk0vx3NrEN1Zzsbu81iytZi32h5pEbcipnaqBmwXHO0rnpW14y0a617wnZNdf2bbXEEkdxMbnd5Mb7dp2SKQUZS/Dd8YPWtFqneOpL330K2naL4PtZUudH1L7NKbmzaWf7W0jzRkn7Pb7jyInLYC+1UFu/hv4+tZtZ1FovNgtn+328tw0ZEKSMmJlHEqq4JHXbkDvUUXw+8QwPBHJrtpeQTNpkuoyT2xSeWWykJHllflCuOOeQVqEfDPWLzTINO1LWNPA0y3mTTJLa0IO6W4Ewa4B+8oKKAO+Sazal/KV7v8x0LN4J1/wAO2+mi+hn0+zg8+ArcOk1tHEdpff8AeUrnB9mArm4Lr4Wya3ZQz2jWM++SCDzLhxBMLUgrJJ2Y5f5WPJzWlrfhLxVqt5c6q2raBDqGpWM+n3apaMIYoHZW3Rd2YFeS3qR6VRv/AIa311p6WkOrWSDN0HaWEthZlj24HqDGM+xpyU5fYDT+Y07zRfh1ptzMl66JePdxR5kuXaeOVTvjjU9QOc7emDzUukaJ8PtQvNRg0uO3up9wNwizuViAfdiIHhU3jnbwSKZovhHVk8Sz69rWoWEtzdTPJPHaREKoa38nCbu/fNRfDnwHL4TvzNNdWdwILRrO1aPf5joW3ZfdwvptXjvVxhLmV4Ce2jOgk8L+H5CPN08Pi6nvCDKeZZl2yt9WH5EVN4e0HS9Ahnh0u3eNrmTzLmWWQySTNjALMeTgACtQmkroUEnexm2+og/Sl7f59KKO3+fSrEdd8Pv9Te/9dF/lXViuU+H3+pvf+ui/yrqxXgYv+NI9LD/w0FZXiXQdM8QWa2up25lSNhJGysVeNh/ErDkGtWiuY2ObtPBfh200+CxgsdkUN0t2DvO95l6MzdWP1pdZ8L+H7+5vJtQhzLqSRRzAyFfMEZ3KAPaujNcp4tOo/wBsKLPb5n2CY2mcZ8/2z3xQBdvdB0KTX4dSuIU+3Nata4L/AOuh7qy9GAqjo/gPw7pOpRX9vb3Dvbk/ZUmnaSO3z/cU8LXPW+nz6ndaasf9uCFGlM0twdrrIUGQp643fhUUFx4kbUdLeS31YTrJAszNkq0ZGHOB8uPXPNAHWTeCfDkuiLo8lhvtEuzeIpc7llLliwPUcmote8D+H9Z1GW+uoriOWdQtyLedoluAMgeYB14yPxrnpxrNhYRXFxfani5so3vnZxlW81QQmeA23IAFUZLzWpbF2sJ9Vmsor24hjZgTKjBV8sHHJA+br680Adfrfgjw/qMtvM1vPZy29uLZHs5mhPkjpGdvVR/Wrj6BoV1o0Wgi1T7FYyR7IUJGxkIZc/jz+Nc/pr68njS1julvrhDEnmnBjjiHlYYkfdYF8n1zn2p19ba3d+IJbUyajDYtetueEBcqLcFeR23igDc8U+FdI8QXMF1ex3Md3ArJHcW0xikVG6ruHY46UreFNDbw5D4f+xbNPidZFjDEEurbgxPUndzWJql5ep4O0NtSk1OKWV0S6+zjE7DByP05xzWTdP4pVLBX/tAZB+yOFLPnfx5gHGdn96gDr/EXhDRte1CDUL5LlbqGIwpJBO0bBCckZFQyeCNAmtUtriC4uEW1ls90s5ZjFIcsCT1/pXOa3Hrkdl9rjm1V2kvZPMiAYqyD7g45TnoRxnrxS3EniD+0JG2atHqPBgjXmBYNnc9C2evvQB2OjeHtJ0e9a8s7cxSvbRWpJcn93GMIKofE2z1S/wDBV9a6Qs7Xr7dghk2OTkdDVXwdBqltqhjupL+WCfT4pXa55xPkhgPTjHFW/iXZ6tfeC7220VZjfPt8sRSbG69jQBt6FHPFotlHc7hOkCLJuOTuCjOT9auVT0KOeLRbKK63eekCLLuOTuCjOT35q5QAUUUUAFFFFACUjN8hbPGKU9a8q+KnjS78L+IoljR508pZEhSTHzcqeO/r+FY1qsaUbyLpU5VJWR4f4nv5p7XWbIvmCO/ZkIHJJc5ye9WvgH+7+LGiySOqqY7gnJxgCOqF29zqGjXqFmMklwshVgB1LE81d+FUV9a+N9NlmtIRZrZ3Yd84bc0fA9skYr5fC1I05Ny7s9+sueDUex9Wzatp0ThGvIlY7urDA24zk9uo/MetfOdn4wuW/aCtdUa13l7r7DszjbG4xn6jGaxdd8W65P4ptpvPmjjkVFmjU5jKuQHB/AD8hVDzJLT4rWuoLGJY01SGRiD8pDNj8a9F472soOJwU8KoKXMfU+teIbbS9QFnNGS5sproHIAOwqCufUlhWXqHjixt7uxiVMR3M81s0jHGyVIvMC/jxzXAfGLWodQ1WyawnDJA09lcK6kbm3J0x64HNeV6PLqFvp7PdXEyBruNkOfMJLKQWx2JBA/CirmrhKSXQmng+ZKR9F6B4+tNU0qyvERQ8t1FaypuHyFzjOPY8Vs+BdcOvaRLeNw0V3Nbt2+4+K+S/DGqXeneLIGt5THH9tBdezAPxn0r234MeLLCx8NeIpr69giEWoTXEaEnAQkZIz23GujC4yU5qMuqM6uF5Itns5K561514m58Q3Q6HP8ASumuPFnh+2tjNLqlsThsKr5ZioycD8a8o8ZeO7OENq9vbPMkko/c7wGxjnn+le7g68KT55bHl4inKStY5XxdNYw+MwLi0eWbdHhg+B1rhbJivju1Y8f8TVOPffXUa5rVlea5aX7WClrkxMu5+U+bpXJwnb40hbp/xM0PX/br4zDO+NnJfzfqfSv3cOl5H0TJ/rHP+0f502nP99/96m1+oQ2R8W92FFFFWSH61m+J21aPwvqb6GA2rLbObXpnfj+HPG70z3rSo5z70mrqwI8q0+PX7+807T7C88VxeHZ9QgE097uiu1byiZlJPIiLgc9M9K1fiZJrkHiLSH0ubWWhjjRUtbSNhHNJ5gzmRPuvjOfMyuO+a9BJZurM3vnNKglUfKHAPYVj9Xfc05zx69ufH5Dvp0niP+3i039voyAWsFvvXYbPPy+aEzsx15zg1bnvNahsLl9B/wCExn04WUyW8l6m26UmaMEoTl1CgsefmILYr1Z/MGFLnA5A3U0ud2WmG7/fqfq77j9pf7J5d8Nodan8ZaXc6tDqM1rbw6jDFPcwSIVid4Sq/vCWwTvK7jn5T0qv4gTXLwa5ZagniWbVZbm4ia3ijzpv2EOhgKjoflwePm3Fs8A160zM33nDH3el/elcfMR6A0fV33FzNdDx/wC2eNJ/FuqtHL4jtPNXUlk/ctIYAoH2cxg/uzjb8gXnDHJzVC5ufGP/AAjceybxQBBczfZisUx+2Hy1KgHPmRYfdt35TJPtXt58zABaTHYHNHmMGyXbd060fVX3D2jeliG1eV7O3e4jeKd4IzLG7bmRtgyCRwTnOT3NSUE+vX3pK6VtYhsWiiigQUDlQw5UnAI6UnrkZGOQOv4HtXBap4wj0X4gS2OtSzQWouxENQN1m22PFvSHyMbvMOMBwMVnVqKna5cYc2x3vfHej/P6VjS+LPDcMPm3GrLbQk58ya3ljTrwdzKB+uK1bCa31K0F1ptzb31uwyJraQSKcehUmrVWM0nEUouJ2fw9P7q9/wCui/yrqh1rg/CusW+lvNFcq4jlcEOO31/Ou4t54Z4xLDIjowyGU5FeHjIONVnoUJXiS0UUm4eorkNhaimhikkjkeNWeMkoxHK564qWigBBUd3PHbQPcTSCOKNSzsewFS1T1iyj1LTp7GXcI50KMVPI9CKAMK58T+Hb+xCTrNOs06QC3e2bezHJU7SOnBOfardzq2ieHVtrFwLYSfMEjjOEB6s2Og9zVWw8LTRanb6le6rNd3cUikuUCqUVGULgf7xOfejxP4Vt9a1CO+MnlSmH7PMDEsgaPOSBnocnrQBZfxboa3slq1xIGjD7n8tghKKGYA9yAQcUt34k02KdFW7hKovmS8EkKYy4K+pwAfxqFPDMC3MczXUj+XfS3ZjZRtYyRlNp46DtVWHwXaQ2MVquoXDFGmYyNglg67AD/urtA+lAFg+JtCub22t2aUu2GRpIGAic/dDEjCucHGacnjLQTFPL9qkCRKGLGFgHBbaNufvfNxxUd34WFxqc04v547a4minnt1UYeVMYOewOBke1RyeDoZLe1ia+mb7PGIwSB837zfk/yoAtW3i/RZ5/K86aI7HbdLCyKNv3hk9x6U0eM9DNp9oE0/3ygi8lvMJxn7vXGKbqnhW0v1Zbi4lMTyTuwGBu80YPbtiotI8Iw6fNDOb0tJHIWBWMKCNmwA++OaAL2keIrPVNWmsLVJWEdvHcLKVIVg/QZPeqvxLi1abwbeR6Gtw2oEL5YgYK/XtmrGg6D/ZN0skV7JLH9kS3MbqPmKE4bPbg1W+Jn9r/APCF339hfavt/wApj+z8SdecZoA3NDWddGs1ut32gQIJdx53YGc/jVyqWhfaP7FsvtW/7R5Cebv+9uwM5981doAKKKKACiiigCtqEpgsbi4HWOJmGfYZr5p8b6+3iq/s9Quo0SRVMYEZwCATX0lrSSSaPexxRl5Gt5FVR1YlTgV8x2Hgzx01vCsvg+6TYD1Kg9f96vAztVJcqgj0sv5E3JjbW48tAscNrGB23Ak1cguJZJE3SQKScBhn+lXbTwL4t6t4auV+sy//ABVaMPgXxUoTboMg25+9cL/8VXz3s8T2f3Hp89LucnHaWs8/2y4ZZlKqTFGuAFAAH15WrXmWKMyi124xk+WPw5rpo/h74oVWWPRIQuAozMvHOT3pJPh54vLEro1njI6zr/jW0KeLgvdi/uJlOg/ikcnqN/HJFG7RFgZlDENjLt1PNYn9o+YXgjhKBMYwQRwcZr0GX4deNmUbNNsV/eKSPtA6Z7e9YV74B8ZafcDz4dN8xmz5f2oFgtFLA4mpK7psUsRQpx+I8wnZheTFSd3mMQR25pu+TBG44I6ZOCM5IPrzzXWT/Dvxd5jsLK0fcxPF0mev1qvJ4C8XIf8AkDlj/szIf617scFiIJWgzmeIw8vtHPGWctnzpCeSSXP8XX8+M0k8ksw2uTgMWAJyB2rak8GeLI/veH7s+6lTULeF/E0f3tA1EDviLI/SpdKu1yyT+4vno9xG164mvYLieG2Aj2L8sQHyr7djVWKZZfEkFzHnY98jrkYwC460+XRdbjHz6NqS/wDbu5/pUdrZ30V/bGTT79cTx9bdh/EPasqWHlComov7hVKkHFq6PpGTO89aYDnpzVa91GytnEcsoa4IBEEK+ZIePSoi+rXCAW9rBZRn+K5O9/qEH9a/SpTjGN3/AFofJRo1Kkmoovhdyk87R1OcAfjVKXVNNjcxm6SWQfwQr5jfpTDo0U7B9SubnUXHQSvtRfoo4/OtGGKK3QRwRRxr/dRcVzSx1OOyOynlzl8bsZ4vr2T5bPSLtlPRpnWJf15oEWuSfel060U84RDI368GtP36nsec1wvjTx9c+HfG0Phiy0vRp5JdP+3Ncalq4sUHzY2AkFSa55Y6b2VjpjgaMN3c6g6bdSf8fGuXrn0hURik/sGxc/vmu5z6tcHNcn4m+JkfhO10y98UaKsOm6nau0F3plybyL7UpyttuAwS3ZxVifxprk11o2g6f4ShfxTqVgdRuNPur4xW2nQE4BllwWLHjhRkGsJYqp/Maxp0Y/ZOmXRNIUZ+yrj1Z2NP/sfS1O06fCT75z/OuH1H4qQ2Xhq8vbvREs9YstWTR72yu7rZbW07DIle4HSAjocZqxdePtX03wnN4k1TwjELKzvFiv59O1AXEP2dzj7XbSKP3igkbgeRmp+s1f5i+Wn/ACnX/wBjaSf+XKL6An/GmtoOk4H+ilD2KyMP5VxesfFS1tfD+veJLHSxf+HtPvotOtNQSfbHeXD8Oxz9yBDwX5yelaNn4r8UXXh/U9Sg8I6TcS2RM3nWutK9heQbCxeGcLuLLtwVYZ+b2pfWav8AMHLT/lOhGi268w3moQ8fwXHGPxpTYako22+uSkdlngVwfxHNcA/xU1mL4f6X4zvvB+m21lrF1b2+no2tHB80sC8rFf3YUr1ParHib4n32geCb3xPf6Bol61veQ24ttK1wXgkMhbcxdR8hG3gHsa0ji6q6mcqFB7xO2B1yLra6fdqOvkytGfrzSnUTGD9r0++tsdWaPzFH4r2rjLH4sadqPxB8OeE7DTBcprWnw3bX3nHFo0kZYRejEbTzXowz13FsHGT3xW0MfLrExeApz+EpWl7Y3fy215DKR2VgD/3z1qwRg42kH6VHd6fY3fNzaQyH+9tAcfQjp+FVP7MurcZ07U5VUdIbnMq/g3UV1U8XTb10ZzTy6aful/72B68Zry/42ps0PxHey27TxWp0jUWQcMVjmaOQjHcDj8a9Aa+urUEahYSqn8UtsfMT6n+L865H4lLa6np+oNb3ME0EugTBwjDkQ3EcrfQ4Y1GLUZ0bt6GNBVKNTbUu6NcW8EIuvh347sNftZ0Dt4e1ufd5uRnZG78qeTgdOlYep+EfC/ja9e78JPdeC/F1vzcaWJGgIkHX5VI44OHWuI8G+E9JudAWTWvGWj6RHbTS2xgkV5bkBGO0lBg8qVIPpg11N7feCPsNso8U+JrrV9POdP1ZbBVlhI/hySPMj6fI2elc+L+p5co1MHiE5dYNaf5Hv4Kjjc5g44rDu32ZxWr9f8APcwz4r+KHha+awvdWivJEG4wazaBmdexWZMOy9fmya7LwZ8WfFcq3t0PAqsunQG4vJrDV1EKoO+2Rc564GT0NdX4WuND8deGktfHdx4bvfLGINRtrkwSqfQoQpiPA+UEiszWPCfh3wr4I8ZR6F4sh1IajZBI7Z542kQqSSAyn5sg+n511181y6tgZSUeWqloujPKoZLjIY6NKrrBu1+q/Qu2H7RNg3/H14N1iHjlkuIXyMZzgMK7Vviv4Vs4LGTxBLceH/t9uLm2a9jBjdP99CRnkcEjrXymytcbYV5Mzqi5HALHAyPYV6p8ZvCPirUtS0600zSS2m6PpkMKzyTxRIzfxHlhxwO1eDkMY5hXccRLkha9z6fi/KqGUUqbwsXKT6Huun+PPBV/GrWnizRpd/QfbEBP4E5Fb1tdW1zHut7mGZTyGjcMPzFfGt14OsbVEk1rxR4Wt3k6wQv9ruPoEjHJ9q6Lwx4LljuIb7wnpHj4SLyNQhaHTlHusbcMvqGB+lerj8Hl2HS9lieZ9rfqfNYTD5jWSlOjyru3ZfifVy9OTTxXn/w48W61fSnQPF2jXel6xChaJ5VGy8jH8YK5Xd6qD78V36kc146mpbGtSnKnJqQtFFFUQZPi3ULjS9Bu761h82WJAVBUkDJAJOOcAHJ+lclH4s1C1t5bh7q01WyguPIa7hjwsrOmUAxxw2ASOPmFehOu5SpwQR6VAttCsPkpCixjkKEG0fhQBwUfifXo/ELafcC382AiOWEhVEmI97SjJ3n5sgYGOKs6rfaz/wAK4j1OTVY4bqZoZvOhi2rGjMMrj055J967R7eFphMYE83BG8qC2PTNO8mNoPJeNDHjaUKgrj0xQB59e+INYjN39hms4Y7a3a5ctEX84+YF/AEHPFRat4r1yyVrR7iDctxIhu/LVVwFBVDuIXJJxnOfQV6L9mhIIMKYIwfkGCPSkktbeVSskEbqzBiGQHJ9aAOd0S9u38Qw+fhTe6clxLErblicHHy+xp3xMOsL4LvW0M3Qv/lMf2b/AFnXnFbcGn28WoTXyq3nTKqMx7KvQD0FYnxKk1iDwZeyaF9pGoLt8r7Mm6Q884FAG3oX2j+xbL7XvFx5Cebv+9uwM5981dqloTTvotk91v8APaBDJvGG3YGc++au0AFFFFABRRRQAlLRRQAUUUUAIelJmmySIiGR3VUUElicACuK8SeIHui9rYsyQdHk6GT6egrahQlWlaJnUqKEbsveIfEohZ7TT8NJyGmPRfp6muSZmeRpHZi7HLEnOaT2649f8aK9yhQhRVluefOrKYUnf/69L9ayvE+tHR9PR7ezl1HULhxHY6fF/rLlz1AHovU+grSU1FXZEU5OyNUdeOSKA57MfwqpFoGuyoLe61m5F4QXdrZljSNiOQiFScD1J5IrH1DQvF1vJapZ+KZry2UH7a15Am+49FRowrRe5wc1xLMad9joWFnc2LvVI7aX7OhmuLphkQW53N9T2Ue5ppg1S+XN5emxjI5t7V8uR/tSEf8AoNM8N3GnS2ssWn24tZImxcQdWVuuSx5YHrnpWoeMZ4JGR71nUxl/gR6VDBRh70iCys7Szi2WttFED1IUbmPqT1NT+/XPr2pyxuwyqMR6gUnfHeuScnPWR3JJfCJS0lPeKVFDPGyg45I9akBn6e+M4rzzx/4N1zVfHtt4o0vTPCOsRxaX9haz8Q+YyIxbd5iBVPPavRMHFJQLc808SfDrVPGVlpul+JrnTNE0fTrV2gsfD5kWP7afuS/MOETggYz1qwfC3jq11fRvGNrqGh3viu0046Zqcd20i2uoQg/JKrgbo34GRjB5r0RQWO1QSckYFICOOeoyKOUnkiecweB/E9noWr3a6loV74i1rUhfara3NqX065i27Ra5YFwqjo4Gc1P8M/Al54Z0/wAVreR6TZ/8JArqmk6a7vZWeYmTguMsTuBPbjivQCrDbkH5vu+9DAq21gQeeD7df5Uco/Zo4fS/CWv6P8IdL8J6PqWlQarp8aq7T25ls71A7M0MiEEhWz97r3qn8PfAV/oL+K7q4t9E0dtftTbxaVpEkj2dufLZfOJcZ3sW6LwAPcV6J3A7npRg4zg44/XpRyi5Ty/WPhxrN18HvCng2C40a5v9Cura4m+2bza3AiZyYzxkg7hnAqW68D69qvh06Ve6L4I0LGr2l+F0JZVSZI3YuJN6jLYPy9gM5r0rvjvRRyhyXPJ/BHwlu/DPibS9WXUrSZbTXbm/fO7cLZ1KxRLx1Xcc9q9Y756nHUgZP4iiijlHFWCiiimmXr0DJGCpwc8GuZ8ZaLBqE1sY4o4pp7a/tJHVfvebbNjIHHVBXTGqGsuYn0mT+D+1beNz6LIWj/8AZ6Scop2MqkLxfc+fvCXhvxB4j1eeHR7F9Qea0tbqR0wqozIVJZiQBny/eu1b4QeIlh3ahrnh7SpvvKs13lh+IAH864OGTWLLXtP0XR7i/jnmtbixMNo5V7h4bl0VSB7H8K9i0n4eeEPAWjL4n+JM0d9egF4bN2LordQoU/6x/fpWs8nwTw/13E1rc20Vv/wDtw3FWZ0uTL8HD4V+epzkPwN8RatpxvrPUdAu25x5bP8AMR74xzXM3fwz8caPdfZrvwtcMCfkktdsqZ+q816hD408cyaLPrGjaPo3hTw7K2I77UpcMsY6MkQxk9cAZHpXON4w0+2l/ta8+Kmu+IZQp/0TT7LyI2PuXGFFeRRyipi1y4enJrue1/rLXwLbxlanGS6LV+mh57f2GoaZdCDUbK5sbgfMFmiKtgHqA2OMjrXU6h8RDqgi/wCEo8K+H9ZuIlCrNKHicgDoQAa1/j1qTX3/AAid9dR+VNcWLSBi25gjBSFYnr9a0P2fToVxba9beItO0+ayt1jnWa5jVjFng/MRkD9K8/2E4Yh0ISs+x9HUzChicrhj69NSfk7NdNDJ0Tx5o9lbFtC0+w8KuOWRdJS6QnuQ6kMPxFUtb8W2epB7jVvil4ol2qWP2TTTBDH3+6GDEf412Hj3wTonh69/ti98OWd7olwcpf6Z5kL25PTzkQksn+0nI9K4fxjpVvdeH7y48P8AgTRry0ijMiXek6s1xcAjDbmRiDjg5G2vocsr42nJwozhG3dK/wCJ8VmkMorR9s4VZKXZ3iv8jv8A4MaxqXh20S68RXl3qhvGDbp2ZnsoScJGgYk46Ej1zX0BbOskQZehHHGK8M+Bs9j4rkt9UvApjjijeEEALK2OOMDkdxzXuqdOSKWIlUnUc6m7PmqfKo2jt+Q6iiisSwooooAKKKKACiiigArmPidearY+DL660V5VvU2+WY497dcHAHWunrmfidf6lpvg29vNJdkvE27Cse89fSgDa0N5pNGspLksZmgQyFhglsDOR2q5VPQ5ZptGsprgkzPAjSZGDuIGeO1XKACiiigAooooAKKKDQAhPFMkkRI2kdgqKCSSeAKV2VQSxAAGTn0rhvFGuG/ka0tmK2qH5m6F2H9K2oUJVpcqM6lSMFdjfE2uNqDm3t2K2ink9DIf8KxKKK96lSjSjyxPNnOU5ahSGlpCVVSzlQgGWLHAA960JDvjJB9qytG1q2sPiPdsrQzXEdhEgOQTGpc7gD0ySOacHuNYCpayS29gc77nGHmx2Qdh/tVleMvDdxLb2OoeGYEW900Mn2XOBdwscuu4/wAYIDLnvxXBjqkXHkjuejhcNL4mepf27Z3AMkieW5Xk4zkVyfjnxJpGmafJJKxkcH5YoULuc9PlHPU15RL8R10vTY9Q1K2u7axMxt/PkiPEq8lGUfMp7eldn4SvTpPhiLXb3SZoNY1mQtIuPMmdM/u046DGDjtXhyZ3UqEpysY/ge28QQfE7VZ9diW2hudPxpkSyBjcKrbjn3TIA+vtS+PPiNLpmp3WheGYLW71G3x9qu7qYLb27Hkjnl2H5CtP4kb7C3stUtJXDaPdRS20VuB5scrsA6NnkqRkYHHrzXLaR4H8I674gvdY0/wrLqpudXklvP7QnliFuCFbY0Y4IyTSlVtA6ORx2PLvF3irxabv7Q3jrUbm5X52NpKYohjnaMcHpXafs9fE7xBrnih/B3ii/GotNA0theSKEl3p1ibHD5GSPpU/7RHwkt9Nj03WPAuj+Vb3Mgg1GxgctHC7fcmGeduBtbsMA15Z8PdH1zw78fvC2m6lAIdQF0kzCNw48p0YlsjttqaE+Z/EZtyi1c+u7pmFhdOjFSttK4ZeoIjYgj3715V8J8w+ErTXS2m2epSaL5/9o3PiOS73yFQzNLbnhAT1/ukivXZMZbaMcnA+nGDWbHoHh6GR5Lfw5o0TupVmjskUsvHyt2IP9K7jWSZ5ZffETxJJZ6L4rjitbaNor95NB2t5haONdkcx6+ZyZAB/CQa1dF8ZeLtVuLTSVk06G6urswrqM1ruBUQNKR5IkIyCOMnBBzjNelyW9tLO00lnbSSmUSGVogXZwCockjrt+X6YFQ21jptmix2WnWNoisXUW9sqbWPVgAO4znuc1NpE8jPJNZ8ba1rvhiCc6ppmifPp7S20W4XF4zzlXaFj91flxjBzkg9Ktp8TfEhvNUnOj2xgVZmiiaIIbFklEau5DbpUwdzZVcYr1CXT9OYwyPpenPJbjbAxt1JhGc/KSMjn0p8dpZR3FzPDY2cc1zkXEy26+ZOD2dsfMPai0g5Gef6Rqernwl8S7hfENnqF7ZyzfZr61U+QhFsG+Rdx2nk8AgA4PtWPpXjPVNC1Hw/4bS7tr613WlndgxyGQvNCZC7TO+7cCQQAGGOM9q9Yt7Oxt7dra10+zt7dhhoIIVSNvqMcj9e3emvYac10ly2m2DXCIEWc2671VfuhTjIHoO1AcjPK4fH3jRdJl1KWTw/sTRrXXPJFm+GhluDD5GS3DcFt/ByRxUumeKr+212+1gYTTrK38y/gkleRYrQalLFLcLk/60KA57fKRXqItrNU2rY2gXbsMYhXaYxyE/3RzgetU9b0PTdX0ufS7iMwW1yBFcfZVEbzxbyWiZv7jZO76mizDlYzwhfX+qeGrLVNSt0tp7xWnSBRjy4GYmHd/tFMMfTdWrQMbF+VVUABQBtCjHQDsOOnbFKOaotbCUUtGKBiUUUUAFZHjUsvhS+nT71sYboH08qVHz/46a16raxb/bNF1Cz/AOfi1ki/NTRa4mrrY8o0nxDY+B/jPqs8llLeyLJqcVhBFEXklkdorgAYBwNrMS3GAp9az11/U9W1ybxV4k8PX+t6qoDafZTyLBZxnszFmzgc8Ac857Vr3dsg/aB0tVBxeaHPfK2eVkeyijP/AKCfzq1pfhPWryzhuY4YIopVDoZJRyD3rnlS9pytvboPCYmdGElTVnLS/X7zgvEieP8AxRqD3ut3+iq5P7tGkldIF7IiKNoA/HNZreHfEVvuaN9N1DKkFYZGhY8dt3H4V7FD4DvM5n1C2QnqFTdVk+AY9vy6s2/sTH8or3KWeY2kl7OekelrHl1Mqw9VXlF3fW5578VfEui674f8IWtpM8V9plh5F5bzxlHifC8HPXoeRTvhdq1jZeEvHgvr22jD6SqRiRx8xz90Dua6LxD4D1QxbkWO82Z2vHyR9VPUewrk4bW3tLwWl1pFtaX6/cItsCT3U46+1eTRwnPjFiVPVNStY9mtmkqeVvL+TTvch8HfEvxl4fa2tNGhv9bsEUFbSW3LRjjoJCRgfjj2rt7zx1pfiK0Y+IPhZc6VfY+S8028gE0Z9VcFWzn+E8Gsuz0nWL9tsFldOOmWBA/+tWtD4J1tkBZ7SHvtaUkivbx8o46o5zgovfRbnzODqTwi5YSe3cl+BAms/CEmk3ImhurS4dwzMpcozfK528bj3Gete6+F9fF0BZXjBbhR8r9pP/r15J4O8P6houozzXcls8M0QU+W+WBByK6cluDk5B3bgcEH1FRPDqpTUZbk+1alzI9XHU0q1zvhbXVvVFndMFulHB7SD2966IGvDnTlTk4yO+MlJXFoooqSgooooAKKKKACuZ+Jmo6npXg+9vtHcpex7dhEe/HP93vXTVzHxO1S/wBG8G32oaYwF1Ht2Hy9/U+lAG3ocs0+jWU9xnzpIEaTIx8xAzx25q5VPQ55rnRbK4uMebLAjvxj5ioJq5QAUUUUAFFFFABTeKDjFc/4t1f7Db/Z4GH2iUYz/dHrV06cqkuVETnyK5neL9aMjNp1mxCj/XOO/wDsiuZQDHB47Y70HOD8xPOST1rM1/V/7IEMklq08UpKEqfusK+hoUFCPLHc82c3ORpDpS0yNxJCsoxtdQy4OeKZe3CWtnNcyYKxRlyC2M+gz71pbWxBJI8ccTySuqRoCXZjgKPU1nJHNrRWW6VodNJykLD57rHd/wC6vt3qPT9uvj7ZKT/ZyMDFbE4MjjvJ7A9BW3zn5ju4xnufT8BXFisRyP2cdz1cHg18c9hFX5QoAUAYAAwMfTtUGoXlnp1k93fTrb26EDc3Vm7Ko6k+wqyq7mC9ya8+n1i2utaTXNWVktPtMlnpkjfNDblTtLP6O7Zw3YACvHrVfZq7PaoUvaz5OgeKdMXXBd6p5dxp7SBXEJkH751+5NKp6EHHHfvTNO8aTRQA3lzLZ3kaCO7TC5DjqwU9j1DCt6YGO4Dvgo6bZQwz14yfUVXvNJsLqARTQxsowF8yMOQB6E8ge3SvMdZ35j3J5dHkShucZe6pp+tSKkf2id4wI3nnlLI0jdCir95u+T0Fa3hrUL3T9dv9MsdQCfbP9IjMiljDLgeaB6nADAdgRWhNaRac1va6RpovNWuy0NhbhQEVgPmkIHCovVj+HeoNe8MWOh+HZ9Uaa81CfSLeWfCzBFeUnfM5fuzkYx2UAdqtL2u5w4mEaMfZ2u92dHr3iW3j8jR5rmEXl+rJBBJ83mDHzFlHIXjk+pArz/4X+ELp/jR4p8YatKLya3giisnbAJaZPmkCdVUKCo+lYfwp01HvLnxBJexyzS2C+dNPcjCSM24qM8jaPlx3611+p614esfOu2hvdRuBGYWntXMO1chgIz1Z9wABPGM134XBVnU0jofOYvOMFSpe0nOzvtueljpyCCOcn170AgjPavLdB8a6rYajAurXBl0h5kidLnDTW8b8CRnHG4Ejd2xmvoPTvC9kgDXUj3T+oOFI7cV01qbpOzFgszo4ym6kehxyq0h2xqzn0UZrTtNB1W4Hy23lKe8rY/Stf4hasPBXw91vxFp+nwTS6bZvcRwH5VkZRwCRzXjkn7Rt+fBfgvV4fDUB1HXdQezvrVpX22gRwrMO5+8vX1rn9ozaVa+x69b+EZSP394qnuFTNXIvCdip/e3Ez+oyBXkNp8afFmpeNdT0Sxi8B2tvY6sdPVNS1Z4buUBgCwj9SCcVNP8AGfxNcfEjU/DukaJokken6otg+nXV8YNRuUJGbiJWwpXknHOQKnmkR7WXc9fTw1o4z+5Zsdcual/4R/RwMfZU6/3jXluqfEvx3qOr+Jf+EC8K6Xf6R4Xle3vZr66aOS6mRd0kcIHAwOAT1NY/iL49XtxJoK+FbPRLVNX0galHLr1y0Ecr5wbaNx8vmggg56cUXZPPI9obw9ox+U24XvwxFRv4X0lvurKpz2kNec638Xr7wlf6Tc+PPDw0bQ9U0l7iK5WbzXivY13vbNt4O4AlGH3qw/Efxl8YaVaeE7e80PQdE1LxFaSX/mavdPHaW8eR5UBcDiYqQSDwDmi7Hzy7nrEvhK1Y/u7qVfYjNUbjwpeJzBPDIPRuDXA/EL4qfEjw34C0bxhb+DdEWC5SKK9trq/JkiuJJNibCmQyHIOc9Ki8Z/Fjx54X1rRPD2p6Z4KsdWvbKe8uJL3U3itUVJAqqkhHLFWzj2NO7Q/ay7nX3Wl6la/620cr/eTkVTDL64PoeK5jWfjfrGha74G03VtJ0W6tvEO4317p120sFsvmiMMjdGGWGSa1PhL8RYvid468WaLc6BbW1no8pW0u1J33KCRkLHPTlW6VSqM1jX7moeOvFFdRf+E9uWsJvokvI/OudvLO6sXMd1A0R9cZB+hq+e5tGcZENHY985H4EH/P40ZFKMHv35plHB+JtOjs/id4b10NhINAksMf7QYkn/vnArs9KULpVmoUqBAnB7cZx+tY/i7R7rVpdNa12L5Eh81i2CEOAQK6AKq4VfuqAq/QDAqY9SYx5QoooqixR9cVBf2ttfW5gu4VdeqsANyt2IPY1NR2pqTi7oTSaszKt7q4trldP1KTcWGLe5HCy/7LejfzrR5ztI5HWkvLeC6tHtrmPzInHK9OexB7EdRWfZyz2l0NOv5zJvH+jXJGPNH91v8Ab/nXrYeupqz3PFxeDdJ80djRopO/AwO1FdJwIcjvHIkkbsjqchl6qfau/wDDesLqdr+8AS4TiRR0+o9q8/qWzu57K6S5tzh05Pow7iuXE4dVldbmlKpKm/I9THSlFU9JvYdQsY7qE8MOR/dPpVteleE007M9NO4tFFFIYUUUUAFcz8TNWu9E8HXupWKo1xFt2h03Dk+ldNXM/E3VrrQ/B17qdmsLTRBdomXcnJ7igDa0OeS60ayuZQBJLAjsAMDJAJq5VLQp3utFsrmTbvlgR22jAyQDwKu0AFFFFABRRSEgAknFAFPVr6PT7GS6kxhR8o9TXm11PLdXL3E/zSO2T6D2FaninVP7Qv8Ayo2Jt4SVUD+Ju5rIr28Hh/Zx55bnn16nM7CUjojkb1Vhnd8wzg9KdSV29TnMqS3m0t3udOhaa2PMtop5Q/3ov6rWhb/Yr+0DxslxbM23aRwCOzDsc9jVSy1iC51ptMjimWWIEyM/GCPQVHrtreR7rzRI9l3MCsyrgI4/vEf3vQ1z4irryX1PRweGuvaS2NeOOKJAsMcaLjoi4GKfUNk8z2UDXEZjmMYEiHHDCpa8mWjae57Cs46Do22yq3Iwe1cHpFuIYdS0i7t1ktYbuaKWJ1yux2Lq2D2O79K7r681zfiT/iX6/BqZEhgvohbSlTg+cvKH8VJFcmJjzQO7AVIxqpSMrTr63sNQg8PvITFNGTYO+Tv2/ehJPUgdPUVavbiHRbKa/uZsWEQyytyyk9FT+9k9qo+LBFepBp09urXruJraKFcywyIch93AQdiT196lg0y6vbpNU8QzRPPCN0NrFnyLZv73T52/2iOOwFeXpI9/3l7i36DfDHiKwkXUbnUoZ9N1NEVJrOZwrxwdVCMOqt1bHsOK5T4hfEaz1Ty/Cljbyi+1LbAGMeyKK3Y4L4PtkDqTRrccOreMrCMqjQadG9046uWf5Ywcdjy23PNR6RJouofHbSRrc9jFaaNbmaWWU48yUjIjz6rx8tehhrVZpJHzebyeHpVK0n1R0fhfwpodpqHifWta03ZpekCONbJOC5+6Cf8Aa7/jWZ8U9DXQ9Rkg0jMkM8UV7ZI7csM/cP4qR/wIV2GgQS+IPAWvO06rNrur5lc9YYkYFmIHTCgj8c1yPxQ8Q6Tr/ikW9hMz2kEIsrfy42aRgmQXCgZI3Hp3wK+mw85Qly3tp+i/4J+UY2HtKPteTWTTXzb/ACVjY+HdzpupeHJZporc27yNayzXEQ4ST5mjfPf5WRscjINey/CK9a88D2cUk/2h7F5LEy7t3mCJyqsT3JUKT7k14j8HLiFHafxFawGK6k+z6YJo932eQkGQSr2eU4PIyAAM81658L7oWetar4f8tY4Ti+tVVQqqrHbIPrvGf+BV42Mxiq1XDt1Pr8syueDw6m/tG78UPD1x4s+Huu+G7W5jtp9Rs3t45pFLKhYdSB2rxqT9nrUf7S1W+j1y1Zrwac0KNE22BoDGZtozwH8se9fRPauL8beLP+EduLm4vLq0sdOtYUeW4mgeQ7nbaBhSK5zuPPNM+FfjrRfFWsalpsngu8tr/V21BWv9NaS4jDMMoHzxgDg0eOfhL438Ta3cW11rGgXWlTahFdwajc2P/Eyso0YN5Uci47jAY9Aa1m+NHhvGV8Y6UP8AuGTf/FVH/wALo0DP/I5aVj/sFzf/ABVAroi1L4Z+PtG1jxKngLxJpdrpHiiQzXiahbs8tnMyBZJYip5LDseAag1v4Q+JdN0HS/D/AIVvtB1PRbfTRZS6fr9mZY1m5JukK8h2JJI6Hj0q4fjFpLDcvjHS8dv+JVN/8VUEnxm0lTg+ONHHsdJm/wDiqAuixqXwbupPgr4d+H0OsR3U2kX9rdvd3kZYSiOXzHUDOQDkgegrX+K/g7xfrup2t94fvtFurIWxt7rRdatfNtZSTlZVxyrrnHuOK50/GbR/+h80Vf8AuDzf/F0D406Fj/koGjn6aNP/APFUDuLL8FdSj+BGn/D2DXopL23v4b2W6kRvLys/mMka5yq44AOcVo/FX4deJPEPxD03xZoMnh2QWumy2Mltq9kZ0Id1bcozgH5cZ9Cai0f4rafrOrWmk6Z480We+vJRFBEdHnG5j0Gd3Feh+A9WuNZ0EXV40Ruo55bebylIXdHIy5GfYA9aAPKfFfwb8R+KbKH+1NR0K1ul0C80oixszHCjysGikRc/Ltxz710Pwd+F954E8QXF9JqUF1bSaNaWCokZVvMiLF3JzzuLE16pRQAhqOaFJV2yIrg9mGaloNAHK634ZjKSXFg2xwCxjIyrY7D0rhtO1W3vruS2iSZZ4h86ygAj2HrivYiK5/WPCml38DKLc28xcyLcQnbIjnqQfw6VvSqJJqRpGtJM4vPPp6Zoo1W11DQZBHq4V7dmxFexJ8jH/pov8J9+lHbjGOvByPqKpq22x1RqKQUUds9qKRoFFL6cH06Vm+INWTR7OK5aHzt8yxbN+373Un/PWlKSSuwNHOeMZzUN7aw3lq1rcKWjboQcFD2YHsRXM+G/GkOr3ltZtY7Hutxg8uXdtQEjLg87uO1daAScdT6UoVbvmiKUU1ZmXpc80czabfOPtSKWikHAnT1/3vWrwxjjgVDqlkL63Co3lXEbb7ebvG46fgeh9qZp959pifzgI7iFtlwhPR/Uex6ivcw9ZVo+Z4WLw3spXjsWqO3U5HQdqUKxGVViPUDIpp4JB4I7Vrexx2NXw1qh0u9Cux+yyna4/unsa9DjIK5BznkGvJ8AnGCQRziuz8F6qZrc2Fw372IZRj/EtebjsOmvaRR14er9lnT0UgYUteUdoUUUUAFcv8UNWm0XwbfajBFbyyRbcJOm9Dz3FdRXM/ErWJdC8IX2qRW0Fy0IUiOdSUYE45oA2tDna60ayuXVVaWBHIUYAJAOBVyqeiTtdaPZ3LKiGWBHKoPlGQDge1XKACiiigBO1YPi/VPsVh5MZxPPlV9h3NbsjqiFmOABk/SvNNZvWv8AUZrgnKZxEPRR/jXVhKHtJ36I569TliUgMKF9OntS0Ule8eeB6VV1S8ktIUSDBurhvLtxjOD3b6DrVosqKZHO1EG5m9B1zVHR42uJ21a4X5nUx2qdoos9R7ms6tVU4XZvh6LrS8izp+n29nCiqPMmAbfO335GJyST6egq19KKK8WpUlKXMz6GMVFcsQoooqShap61Zpf6Rc2rkqWj3Iw6rIvIYZ/KrdKG2kMCwI9Dg0mrqw4uzucTpd5Z+RJfzskVxMF80seemCCfTPQVneK/EUNnprzGCV49wSKMA+Zcyn7qD1Hr7ZrK+Iut6bo2vzaXoKXd7qwIa5tkCC1t5H55diCGxyUUH3xWDaS6qbgXd9LZm/CGNZPLLiIHqEVuEJ9s1wvA1b3R6cs6oRhyS36l/SrXULOzuNSvr0W0ckvnX13KoUs56RR4yTgfKFx/OuX0YmN7pLyPzJbq4aV4p12uCT8uCRxgdR69619bmncxXmrXNzfC0UtDFNsVYuOSqgD5v9rrzWLojzakkWoXNpelzGVVZ4x5SITnCqTuzwMseterl8Pq0uaSufJ59NZlSVGDaitf+HOv8MpqM+s2Phmzk1MWmobnuLaGQIvlLjduPVVI/i79O9er6Zpel6XZS/2TY2VtcORG81svzAc4Abk8Ac4614vYXFxp80i6bqF3ai+UQsiNncw+YDnkAn+H2xXZfDAa14z8SxaDqGpw/wBmxWvnvPbxeXK0QcKIcA4UMed4JJwaWOlOpLmjojDJcPRwVKMJrmnrqzbPhiXxA2o+KVmaKz0+aNjFEgJvZYDuLZ/ujgfVSM4FdZoCyL8S7C6RWIkjuI3YZAKlQ4/XH5V6Jp+m2NhpsWm2tukVrHH5SRjgbe/Hv3Pc0WWlWdrJG8UIDRqFVu465rzPZWaZ7EsU5JxlsXT1NeP/ALTECt4A8QOQCPs9vn/v7XsJ7mvK/wBo6PPw28Qt3+yRH8pBWxxvY+UoNHsNqkw8EDqfzrY0nwrp8482eHbF2XPX6+1LpkKzFTJyigDaO59K0dRvmVXgi4CD9646KPT/AOvSOeTZn6jY6WpMNrbgKvBbccfQVlHR7Jm2rblmPQZJras7drvmJgYR/GOR+YrZt4La0j3BSD0Lnk/hilcnm1scpH4TtSoe5h2Z6IDzUd3pui2alPs6qcfdHJNb19NdXT7bXbBHj7zcufw6isqXT7ZUZixkOfmdm6n2P+e1M3iXPg9DZt8YPCvk23lbdQVgfoDX1n8Ix/xTFw397Ubon6+ac18ufB6G3X4weGFixuF2ScHPAjc/0r6h+GNzbWXgo3F5cRW8Rvbgl5XCrlpmAGT6kgUzQ7OioftVuZ2txMhmVQzRg/MAcgEjqAcHHrSfarf7SLXz4/tBTzPK3Dftzjdt64ycZoAnoqL7RCs6wNKglZSyoT8xHriliuIJmdYpkco21wrZKt6H0NAElBpvmL64+oplxcQ28TTTTRxRp953YBV+pPShgJdW8VzA8E8aSROMOjDIYeleeeIPDt14fRrnT0ku9KBLNCvMtsPVP7y+3bFejhgyhhnB9qZIRjb1J7Y/zxxVwqOI02meWxyRyRLNHIskTrvSQHhh606r3i3RV0a8e80ry2t5AZrrTgwLYyA00a9eM8gcdKz4ZI5oklhkWWNwGjdTkMp6f57V0tJrmidlOopKz3KXiHUBpOkyX/2Y3RV1RYgQCSxx1PSvPPiZq51zTIrP+x7mMWl2JXKXYOVwRztGeD9a7nxsrN4bkC5z58WOM/xiuKvI5FSdvs8gaRyMbecZ9q5asVNNCqVHGSOL8Oi3tdU0++ktJWjguQ7CC73cDnGO9exHxp4dfy5GuLqNJmwQbU5i9jjt9K85m0i1W98xLIx+WdwkTI5+nSnSRTFEJWTLMckqRxXPhaToppu5EsQ29Eekr4s8NM0if2xAmz7wMbqPqMisrxD4h02N7fVdH1SweV42WRhOFUp6lT/EO1efuJmYLtJG8rjaMH61QltwrqPs6YZixBQdB17V30sS6U0zGpUc4uMkbHxB1a+vPF7vpuuvDZIYiq293hHcR8dOhySTXovhvVVTwZpV9qs48yWIK8m/fucMRk/XFeN+XcQESW6yROQWDRcFgD1xg56gVQmhbLhsguwLZYj5skjjOOueanDYmpTxEp1HeL2MqtOnKlGCWq3Poa61BItAuNZjhlktooHmyY2AZV9sZrmvhb8RH8SarIo05bOe1hFwoBb5lJxj8RjivG5Lu+WN4U1C+EZBV0W5O3HoV7CrHg7xJfeF9civ0AuLZk8m5gOB5kR5OD2Ydq2q411Kyt8PUyp4eMabT3PtuwuY7yziuYSCjjIx+o/OrIrgvhjr9nqNtG1jdLc2N6nn2zj9QR/CRxwe/Nd6nSuatT9nNo0py5oi0UUVmWFc18S9WGh+D73UjaW155O0+Tcf6tsnHNdLXMfE7U49H8GX2oy2NrfLFtPkXI/dvk45oA3NFm+06PZ3HlpH5sCPsT7q5AOB7VbqnocwuNGspxGkYkgRgifdXKjge1XKACiikJGDQBznjbUPs+ni1ibbLP8AL9F9a4qr3iO8+3avNIOUQ+Unp9ao17+EpeyppdzzK0+aQUH3opk0yQQSXEpwkal2PsK6TIoanuvLqLSUZgrL5t4wPSMHhfxOK1vlAIVdo4wF7AcAVQ0GGX7I93MhWe8bzXz/AAr/AALn2FX8jAbIx615WLqc0+VbHv4Sj7OmvMKKDxRkc+o7VyHUFFL3I7jr+v8AhRigYmcc1HNcpaqtxIrOd4WNEGWkY9Ao7mnl0VS7OqoAWLE8ADqc+lbXgPR2vJ18QXkJCAY0+J+iKeshH949vQVVrLmZlVnyx03PnfVtFvND8S6pbalEYdQmuXuHZu6ycgg9/c+oxXP2kl/rUkkq3MlppSO0cTRHbPd4OCwPOyP+dfVnxT8G2/iTRpLiOFTqEEEiRsOrIynK5/WuB0P4Zuuh6fG9qoK20asMYxxjArSNeMlZnlSpu9zyS3tLOAbYYUO3ncx3tn1JJ5/GppnXrIw6cZY5Ptj/AAr1Sy+Fd3qN9c+ZI8cKOEiHmGNQB1JC8n8639N+C2kxyZvLyfHcW2Iyf+BHLfqKbxEF0J9lI+fdVZLoC33TRlHSXdChecbSD8qrkjOMZPYmvTfgd4I1LVL2/wBY1RLjSopVSGOFWMcscC8orY4DMSWPoCo65FerWvwx8J6bGzaTp8lnMfvSx3Dhn/3iSc1J4XsZ9Pjk0SGQSKri6SUjb5iOT94f3gR+PFc1Sq5m9OCitTZg08aJZ/6HPM0SDJimmL5HfBPPStOzmW4t4p49xSVBIpPoR0rN8TNImkSoCSwifOO52nH61pWMYhs4IV4CRqv5CsSyc9K8w/aIAf4b+I16n7Ap/wDIgr0815j8fmA8CeJFOT/xKWbA74cUAeDeDUVdG8RBFjMqaMBE7jiN2dVD57detem/Dzwn4c1US3mtQ2l9pnh5vs1hggxM4UNNcMwPzkscDPAArwnSp7mYMsczxpcRhZwnR14IUjvXsXgGT+yvgVexuFiS8muXiTHATIxn8a8rNKzhRVuugYem5zeg7x9p2h392l9o1rb2dmjqk13bpiJ9xwBsHDH3HSub8SaTbeH7i2NzcR3Kthyk1s0S7VOf4sZz7V03xO1hYPh0ba4FukwFuyxIBGjN1LKvXGBzXhMfiqyl1WBr5Z723jmUlZXIjkXPzJ32gjIz2qsrT9jdu5pjKbjLRHrzajYa7Z+HWk0zTBpTyXlxqEtnCIcSQIzLaHByWKqp5+8CcZ5rg/FN2uveDtP8TyW1rZ366lLp92lpH5cMi7BLE2wZAZQxQnuAPSuutoPC1p8H9e8S29jdCGWWSGKK9mBlMwAjRVZT0GTg/eIU5rzfUdWVvC2m+HreIpHazSXd1Mx5uLhwFyB2VVUKPxrspVOeTViJU+VJ3Og+Aa7/AIy+HR1xLKSfpE9e1+MNIfXP2f8A+zF06fUFutWhEsMAJdo/ty7yMcjC557V4v8As7/vPjTofqFnOPpE1fVnwvGfA9kB3aUn6GVq3EeIa1Z/ELRdT8RJHa6g8timnWEuqwrIGu9PE0jGVSgZ96oyq+0FvlJHWrFvqnjKGy059U1HxAuny2ey6u4bZopxCbpQoRnXzTJsOAeGYZIGa+jdpzzz3zVLWtI0/WdNk03VLGC8tJcB4pV3Kf8A649R0oA+cNFi1/xPFJrVlrPip5NMttUisLyNik7GOZfKimOMsRz8p69watWqeLrHxRqzeGYfEEXiC6vZLlrRoCNMkia2BZ3yoTzPMxg9d3HTIr6G0rS7PSbCKw0y0htLWLhIolCqo/Dv7mofE97PpfhzUtThjEj2lnLOqH+IqhYDPpxQB4NpmteMLNrbUNPu/Gtzottc2Emsvf27NKsx3i5RARuMYzGSFBUHpxVfWLXxr4o8G662qDxK6Lo7PZ2pQp5jyXkgBZCPmdYwhGRgDmpZviV4g1ZNIS81jTmAnsdRa60lnijiV45i1rLksW+4GPUkds1p6B8ZtWQ317qkmmXel2FtaajdTxW7RtDbTO6SMF3sSEIQ5IU7TyooAbrSeJdC16bSNQ1bxm3hCG+BkvbVnmu0L2kbookUGTyvNEnTOG2qcCsqLUPiObO2/tG48Wr4q8qz/sS2WIraXKbjvN3tGzcRnzdwBXA29a9C1vx1rWl/CnTPEWqCx0zU9Vu4obZGgeURrKx2KVBAL7OxYLnqa5XR/i14vvYJZI7fTJ/7N0zU9Qu1jhYyXgtZ/KRI1DkRlhgk5bBzgc0AWfhVFeXfxStr69k8UT30Oi3cWpNqiOLe3uXuYiFgLfKQVDAbSQURT1zXW+K9FXQbk6lZLjSp5P8ASYEHFu399PRfUdq4W2+LniJ9BL3N5osVzdXFqtpMsRfHnJI7xmESH5lCHDO6KwPIBAB9L+EXiW48c/Dmw13UYLUTXQmimWI7opNkjx7hns23OPrV05OPoNScXdHGeLYLa78LajbXKXE0U9sQy2jASknoYz/e6EGvJtI+Heh3svlXlv8AEy2WO3a48641pEVQi5Ix1yRXrfxD0G903Sr7QrOOSdL1G/soL94NnJhz1B/u+3FcL4H8CeMNP11Ly90G7htzaTxkyzgnLxkAEFvX8q6/Z05K9ycTUbkuUwvCnw68H69erFGfGUETxCVnn17eSpONuFyM+9YXw1+HWh6pqepNrmoa7dW9lp9zcrGmoshJikZQM+6gD616x8OPDOseHUgfXI7W1ZIhEI/tKyMeeMAGuT+CbyXOu6vbvFJGJbC8UO6bgCbhgOBz1rgxPLB+6xU7uOpV0XwD4B1LQV1JPDGrwyBYibe48QydH689OMDirmg/DbwVfeNYNCuPDgit3tvtHmp4gklkJDYK7MjA/wBqu8sfCl0tjLZ+Yk0sgj+dbWQKpQnnBx1rT0PwncWHiS11pg7zxW72uyOJUBEjAksSc4GDxWFScVHSRaTucB4i+F3w80y8vYrfw7bssCIwW5vbk8M2GyQ2SPTAqv8AEz4VeAdNuNFXTdDFtHdRTNKDeTfvCNpUE7s45PSvUPFPhu41q/uXjuzHBcRrGY1K5IU5B55znP4Yrnvixe3Gm3fhiREhmnFtdQ7GdkVuEGeOc4HpXJ7ZvlXc1pJc7ueSz+AfB8d1eK+hW7/ZrR5FT7ZPIjPuUc5wxGDwPrWla/DvwSdMa6m8M2iSLOsSt++HJUkY3uSeQB+NWotYuI76/wBSmj0mJIrcJdfbGxBEjNhWJY5yWwKs3msahBBdzSXWmRw2arcXPk6cT5QHRlJBB+8Olb05TXN7jNKsY3+JG78DrS10Pw3qFvpUXkR2+vXO1A5Owrs456fSvoXS7qO8sIrmP7rrnHoe9eA/CWN4tA1RZZ1nlfWrh5JVAw5Koc8D0Ir1jwDeBVmsHYjrIg/nXvVqXPhoT6o8uE+Wq49Dr6KQdKUdK8zqdQVzXxJ1KHSPCN7fz2EF/HFtJhnHyNzjnPFdLXNfEm/tNM8I3t7e6XFqcCbd1tJjDnPfIpgbWiTLcaPZzpGsSyQIwReiggcCrdU9Eljn0eznihEEckKMsQ6ICPu/hVygBO9Zfia9+waRLKp/eNhUHqTWpXF+PrrzLqCzX/lmvmsPfsK3wtP2lVIyrS5Y3OaUbcYPHQj+tLRRX0J5gVn6qjXd1baaP9W586fHXy06L+JrQGOMnA7n0HeqOg7rqS71Jlybl/Ljz0EacA+2ayrT9nC51YWl7SovIr+O9fHhvwtea95EUzWzxJskk2IN7hMsewGc/hVKPxlY20Vo2pXdlczX9y9vZLozyXXnMi7nDEAbQo5Jx0rN8UeJvBHiLw1qmn3WuywWkBinllW3bLpHMuDFkYlUuAvGetdHLpthq19omu2qtZx2P2iW3hhgEKyfaIgjb1xkEAZ+teHJs91O+xlWPjzw1cNYQm9Z5byKFjJFEzW8bTNiEO5HyM/aki+I3hKRJy15eLHDCZofMs3H2tRMISIMj943mELgZ5Iqjpnww0OwvdPuorud/siQLMksEbm4aH7h3HlD0zj04qdvh1pkllpVs2p36PpVq0FpPGqho5DcC4E2OhIZQNp4I680C/eBa/EbRzFN9vtdRglS+uLSG3W0dpzHCE8yZ48ZTBkAI612QHoSVIBBHoRmuM1T4ex6pp01rf8AiK9lmubuW7ubk2yB3eRVU7Of3RULwwJx711t1KbWwBjV5XREjhQ8s78KBn1Pf8aqKu7DUrLUs6Tp39v6ymmsMWcAWW9wOG5ysQ+vU16hGgRVVQFVRgAdAPSsbwhow0bSUt5DvupG8y5l/vyHk/h/Stus6s+Z26HFOV2KelN29scU6isiRAuOlApaKAA9Kq2llFblWVfnCbN3sDxVqmtIqjJyPw60AJLGkiFXUEEYNOGc9MCkLqPpjr2oDrn86AHHpXmPx2Uy+FfEUIzltBnYfgVr0wsD+FeffFWKCTzIdQF1Fp2oadNYyXMEfmGBnIwdtAHylpBZLC2gtRvvJ9kUeOzNgD8s5r0rx/ItnpGm+D7VyY7eER3LhsZSPl/xZqzrX4fvoOqWWv2PijS9bsdOPmSW3MM+AuBhW6mqdxNcXWpXF9cR7XlUJHGxzhep3fWssPl1TG4+knF+zjq30uuh04dKKbOc8RaI+sg3UepvFcNF9xo96BMcAHPHvUOnfAn4j3t1pgTT7UWV6yg30d0rLDEwyWYZ3dD0xzVPxRe3mhyxR2d5J9mmJKQSn7i552n07c12Vn8fdft7JLQaenkIixoqkLgL93kdcYBr180hQU1GEbPy2M6vKyX9orSbbwtF4P8ABdhqX2uzi8zUEikTEiYGzczfxZJPB5HNeXTNx8vPJ6/Uf/Xq54o8Tax4x8SXPiXXJFa6dBDCiDCRRDoo/HJrO6e/SvLjBR2M27no37Na5+M+kFu0Nyf/ACE1fVfwvXb4I0/3En/oxq+V/wBmcBvjLpvtbXR/8hmvq34brt8F6cP9hj+bsf61QjoaKKKACqetafFquk3emTvIkN1A8MjRttcKykEqccHB61cooA57w54Q0LQNGttI0/TLRLWDaQDChZ3Ax5jHHL4/i61S1n4e+G9S0a40ldPh0+2upFa7FjGsLXKZy0cjAZZWPUenFddRQBn3+k2Ooac2nX1la3Nm67XgmhV0YdsqeMcUWOjaXYlWstNs7VkRo0MMCIVUkZAwOMkA/l6VoUUAYo8KeGxps+mjw/pIsriXzprcWcflSSf3mXGCfetGws7extxb2tvFbxKSQkSBVyeScAAVZpDSYGF47j08+GLybU2iS3gTzTJI+wIR0bd2+teW22s+E7q6W3g1rTLycjcBFI07EAZ6jINeh/FyOOb4ca3HLBFOhtWzHLna/scV5J4KiW3t7R4dP0uxjeNghtrYrt+Q8bjWNWq1oaU4Jps6DQtY0nUNRMemrvli2uzPaNGrKTjILAZNcX8Ct0HivUXViSljeEDPzHFwfwrp/B0E6TedcpPATHGqCZdpLB+wNcp8N/t2nxajrWnx299czLfWcdnJKI13mZjkk9qmS5omabud9J4m1a5jIC2kI5BLljz+HFT+HdT1S78TvBd3Ec1ssJKeXbhQjhRg5zznJFeV6fq/xC0/yode8LPFZrvV5NIIkdiem0nOBWx4B8ceGF1S4l13UJfDd3bqBG14+5rpOhQ5AGc9hz6VhPlUGktRRqe9ZnovjCw1eW5006LcJEkmqxpqKzzhV8gLkogP8Teg9K5Tx3p7Xlp4bkW1Jtki1CNi6BnhLnCfKTktgYz2xWo3xW8JG6nht9PvdanNxHJboLXaquBgMC3HB71htqXjDVooxceGYLawg8x7VPtWZiXJJLdq1pyUXTlpoNyjJOzOE1jwzfSaDqWgs32eF9NtUtbi9RgCFnMkgfAPzbeg+lWPEOvaTNbappl3rU8lve25tktk3EwjaACEwOhT9a9R07xFbwSOt9b39jlCP3kRZc+Wq/eHHUGrMTeHtSiZ2Gk3UjsSxeNQ7HP511zrVH8LWtxKNOy7nA/C/wAS6bDomox6pMdOkk1KWSFLg4Zotkaq/tnaeK77Q/EWkw6nb3Vvqto+1gpAlHKnrVLxB4G8NT+H764t9IhiuktZHiZHKqr44JFeW3Xg3Xo1O6xjufXyn3fkK1/tKUEqUkcc6bvzH1nbX1ncRh4bqGQEZ+VwasKykAhgQenNfNvgj4Q69rES3V1qQ0e2z0icmb34BwPxr2jwd4F0vw2RLb3mq3k+MGS7vXcZ/wB3OB+VYJu+qOuDbVzrK5j4n3llYeDb261HTU1K2XbvtnfaH59a6YcCua+Jt1YWXg+9udU08X9moXfb7tu859aoo2tCkjm0WylhhEEbwIyRg5CDAwKuVT0OSKTRrKSCEQxNAjJHnOxSBgVcoAazADJrzLVrlrvVLm4zkM5Vf93tXfa7cG10m5mHBWM4+przZRhVHoP1r1Mtpq8pHFipO/KLRRSGvUOQpa3JImlyrD/rJsQp9WODUev61o3hXRoH1SQrbvIljDCi5e4dxt2qO+efpT7gmfXrO2/gt0Ny31xhaqeM9Fk1yLR0iitnNlq8N4/nDOEUMDj35HHevOx9R3UUevl9Nqm5dWcwPAui3VoNPn8axXUGiRLb2Uf7sNpsXmrKVlIPLEptyegHrXcya1pdwXmh1GzupGi89Y7edXkdNwG5RnkA8V5RD8NfFM9xeG+ttNWOe3WF1SYCKTF2spwgHClAeCSc/WtDVfhrqL20iaVZ6ZbytrOoXKsrbP8ARpkAiTj36r0Feedybj0PRNH1nTdVguZ7S7UR2s8sFx5xCGNo2KsTn+HIPzdOKvg5APIyMjPp/k15RqHg26k1XTNIkkaOfU9RvH1LyQxjk0hpvPUM/QPvQKB1w7CvWHYEuwRUychV6KOw/CmXFt7iH3q74QsTqnigTuM2ul/Mc9GnIwPyHP41nXkwtbaWdxnygTgdyK7zwTpbaT4fggk5nkJmnb+878k/yH4U2+WFzGvK2hthTx+tOoozXMcoUUUUAFFFJuGaAB/umvH/AIy6z4tsvE8MOl6lfWmiw6eJZZNIgS5uIJ2cqjzxH5jBhW5XqVIr19uV781yfi7wD4b8U6hFf6nayreRRGAT207Qu8JJPlMVPzJkk4PQkkUAcVdfEnWrvRdSl0SytL3T7KxCXGtxTqqG4e089ZIoW5aPDR8dfmwOhqDQPipr39iadp2oeH45/E15b6ebSNbpfKuftMbESO/8GPKckfTFdvdfDHwXcahHdtoNvG0dsLdViJRNqoUXKg4JVCQp6gZqW/8Ah14TvoJIbjSYyrWtvago7KUSAkw7SOVK5OCOeaAOLn+MkzwvLZ+GWmbSoXm15XuVX7KElMTCM/8ALU5BIxxjHeuk+Ft9ceLvCE9zrzLeMNTuUhJXaRErnZ07hSKuXPwy8GTx6ZG+ixbNNXbbqHYAruDYfn5xu+b5s810GgaHpug2r2mk2qW0DzSTsi9DI5yx/E0MDkfHfgXS5vDWozWsJ+0JAzoGAbkDPHevnjzGbZFHlcgNIT/CPQ+5r628TR3Mvh7UIrNmW4e2kWIr1DFSBXzBZ+BfiJFbKh0izZ15LjcAT6kete5lGKjRjPnfVGtOoodDBtLX7Z46htm0u21KN7J1EE6Fscg5GOQfetuH4f8Ag/UZ3+3aLqul7EzvsZvNQZ/2W5rr/gp4B8WWfj+bXPFEUUaWtm0dmsKlRvY8lj346V7fb6RaneJ7eKXOBlkGSBXBmFSNWu5R2JnLmdz5Uvfg3DKpbw94usJ9oyIb5DBJn6niuY1j4YePNMTzJdAmuouvm2becp/KvsW/8HaLdZJgMZPXaePyrGfwJNav5mk6pLCwOQMlf5cVxEHzn+zba3Vr8abGG8tbi2lW0ufkmjKHJQ+tfVngVdnhPT19Ij/M1zrWni2ybz5La1v2QEByimUZGOGHPSuq8LwSW2g2UEqGN0iwynsc0AadFFFABRRRQAUUUUAFFFFABSGloNAGZ4kTzNFu0YqFMTdQDz9DxXmlxcW1uga+1JFGBlWkVF29vlHSvWLmGO4heGZA6OpVlPQg15j4o+Duk3ryXOj3ElhM3Plsd8RP0PSsK3Pa8UROpOC9xHOXfjLw5a3ImVpb+ZDkeXHk5/3j0FeeeDNXu9H0d9P1mO3vU+2TzxvGvMayMWC/UZrf1r4d+KtKXddWtubfzAgmjmAHPTjsKqf8IV4jyf8ARbdV95hkVxKeLevLocCrYuT0idFpWu6PdSu0V3LC+QQfM2so/wA9q2JbWyv4We7Wzu0B3D7Xaq4QHGDu6gmuDbwP4hYMGtbY9OHmqzZ+F/GVkS1rPHbnqV+0Ar+R4NdEJ1ftQOmNSu1adNnW6x4T0a40+9uv7HMU8NrJNE9rOcKQCRkV5La3l5bqrw3k8TEBsq5AOQD0+mK9S00+NIY5be+0+wuIZYmizHdGNhvXGTjg1kaL8O4Y0B1i+aQKoHlQcDA9W7//AKqc6FSbvFWCph51JJwTRzdn4w1+3Jj+1fasD7kqbsflXY6FJq2qhZNR8NQQREZE7EBiPUDrXRabo+l2Vs1raWNvbiRShO3LHIx1PfkVDokhk0uFXyz2+YWznJKHH8sV6GCy2E1zTeoVqc6Cu2L/AGZalGUtNsddrIkrKrD0YVcWNI+IVEYH3do6CnHqe/v60V7sKEIaxijilOb6nSeArnbeT2bdHXev4da7ReleZaJcfZdYtZt2AH2t9DXpq9K8rH0+Wrzdzuw0m4WYtc18S7rTbPwfe3Gr2LX9mu3zIFOC3PrXS1zXxKl0qHwheSa1ZyXliNvmQxnDNz2riOg2dEeGTR7OS2iMULQIY0PVVwMCrlU9EaBtHs2tY2jgMCGNG6quBgH8KuUAc348n8vSUhHWWQD8B1riq6Px9MXv7aBTwkZf8TXOV7uCjaiebiJXnoFA5OKKZM/lQSynoiFvyFdaMSlov7681K9PO6YQof8AZT/69agqj4fjMWiWin7zqZW9yxJP9KvV42IlzVWfS0I8lOKD8qCODwp9iOtFFYGooOFK7jgncfdvX09qQ9KKUc9OvoaLXEJaWp1TXtO0s8o0v2if/cjwQPxbj869SHy/QelcR8ObbztW1XVDyE2WkR/2VG5v/HiR+FdleTLb2c08n3Y0Zj9AM1FaVmo9jhm+aRQ17xLoWg26z6xqltYxscKZnwT9B1P5VV8PeNPC+v3f2TSNZt7q427/AChlWK+oBAyPpXydaXOofEDxBf8AivVLyxhtpbopHLqE+yKFQfkjQYPYZJ7etekfEXws1h4Ok1z+27OTWNEgGoWdrZusX7tR167yCOc4x7VxRrNytbQ2lQSjvqfRKsD0zSmsTwTqcmseEdI1aYfvLyzimf8A3mUE/rWyWBHrXQcwp6VwXxN+J2k+CZIrR7S51S/liab7Pbbf3MYHDyEn5VJ4B713TsNvqccCvmD4v6X4bm+OuvP4xF6ttNpdkbQ27Mskq/OrLGF4OGU5zwM1M5cquXTjzysdFpnxx8S6lpcupQ+E9Ngt41Lnzr05cD0wK9K+EnxC0v4haNLeWcMtpe2kvk31nKcvA+MjkdVPY14vqPhPwro2g2eq6X4Vv9Ys7pMyyaneSFbVs4VDEmdzfp71Y+COl3Hg79o3xBpEcS2ekXemRSRQqGKKz/PHGCeSVHmc+nFKNRSHKlKJ9L0E4GaM0jHirMwLDmkZ1VSxzge1fOf7RHizxD4X+NvhK+s9XvLbQ9NsJNQ1e2jdvLmgWVFcso4JAbP4V5xbeMvHkuj+ONSuvEWqxm8vNKvdNAmZTBbXF2QqoOwMYGR6GgD7T3ZHQ0gORnt3r52tYJvGtx458U+IPH+reFpvD+qvZ2bW955MOnRIFwZI84ctnkuOc8Vw/wAUvFOuWnxB8Z3El74uvdPsLSyWzvdM1T7PbWcksYCzSqP4GYgnAxjrSuB9ghlyOpNCuCTwR+FfPNjF4i8afEPSvh94t8VX8cOmeF7e/uZNJujD/aN1IcNJvXBKLgY7Z5NcxJqnj3XvDtx4a03XrvXh4e8U3di8P9qCzvtZtI0BVUmGCXjZvmx1GKdwPq4sv4evagMM88V81afqGtH4T3nijw7rniSLWPAmpz3F9pOtThpGt41Dy2UzrnzFCZKOckEin6na/EDU/hTZeIbfxIx1vxbqkOpHRzqhtWksWVmSwtpTyr7CuSME4NAH0kTu4xg+9BYD16V8zeHnbXPhV40059a8daLq3hjzLxdPvL3F1YE25dI/OXmaM4JG7nmsfxD/AMJFpvwb+Gk+l+IPEup3/ifWLNr1F1RkmnLQtuijkPEakjJ+lAH1kGHv+VGa+V/iVbePNI+Fmm2Gk/8ACS+Hta1LxNDBEt5rP2uaRSjHh16KSOntR8PfH/iLxh+0R4b1GHXLz/hHLm0lsRZfMiSXMNvumYqepEhxn2oA+qQfrRTYz7Yp1ABQTjrRTZDgf560ALmlry3xFr3jjxNfXFp4Bv8ATNHsLSR4jqN9AZ3upV4Kxx5wEDcFz1wcDjnm/Dnjr4oeEb0t8T7HTb/QGZRJqemptks8nbukjB/1ecZI5A5wecZ+1h3K5X2PdqKZE6vGro6urAMGU5BB705mC4yDz7VoSDHFJ61yl34yNxqU+n+HdFu9ae2YrcTRuIoI2HVN7feb1wDj1qLw949tNR8T/wDCL32j6rpOrmFpljuYgYpEXqUlUlWxmlcdjc8T2Cah4evrSTOHhYrjqGAyCPxFfM/h34la1Npehxa+ttbaldX++WVIspd6diTe6L2dCmCPoa+qZAroynBHII9favErzwToGn6vDoz6eHt9DuWvtL8xifLEwPmL/tKSSCp4rel7ya7F0tHY5iz+KFjqNk0y6fdadGJIJI5QfMD28jkEMWA2uAuSozgEHNM174jamukm4sPDsljPcxWt9pMss6yLdWst0sPzDHyMQQe+Aa6Wz8E+G7SMwpbXLxCWJkR7l3EQjYsiICcLGCxO0cHoawvD/wAM7a11S6vNa1FdSjaKKG2ghDxxwrHOJkbazHaQwHyrhcdhRa502kR3vj7Wx4gt7ew8LeY1tHqa6vppulDJJatEd0c2ORtckDHPTirf/CyLNrY6xa6LdXHhqO4S0Oq+aFP2hofMVBF/d5VCc9WzjHNaeqeA/DGpXkt5dWt2k8s888j2908TM0+BMpK4yrBVyvTip28G+GTrA1T+zAJBtIgWRhbb1j8pZPJzt3iP5c496OV9wtIybz4gRW4sobXw/dXN3e2em3VtAZwq/wCmsyxxs2ONpXlvT1qPwd4rkv8AxvrOgXGkSaZIheb97PmQPGQrELj5kY9GXOR1x0rQ0/wD4X0+aOa3s7lniktpIzLdO/li2YtCi5PCqTwOgH1pP+Eb0jS/GljrcEUxuJ2uIh5kzOkLSjcxjUnCbtvI/lXVg7qdjmxdNyhdnS9Pl544opOw+nrS169tDwlqhCcLwOQQc16lpswnsIJlzhkB5+leWn/HNeg+DZ/O0CDceUJQ/hXn5lG8VI68LLWxs1zPxNk0mHwbfSa3ZzXlgoUywxHDNyMYNdLmuZ+JraOvg29fXoLifT12mVIPvnnjH415B3G3ohgbR7M2qNHAYE8tW6quBgGrlU9D8j+xrP7MHEHkJ5Yc5YLjjP4VczzQB554vkMmv3A/uKqismrmtSeZrN8x7ysB+eBVOvpKCUacUeTN3kxKqa42zSbg9CyhB9SQKuVn+IPmt7WHvLeRL+Gef5Vre12EE3JJGpHGI44414CqFH4UUrn5zjp2pK+fbu7n04UUUUhi1HciX7PL5LBZth8snoGxx+tPPSnxR+dcww9nkCHHuaadncT2Oj+F0Gpw+GY21KFI2lYyqu3D5Y5O4fXOParvxGvv7O8A6/fZ2mDT5nB6chDit8DCD6flXl/7Ut1c23wN8RPbBsvGkUhCkkIzhW46ng9q56suduR58XaVzgvg7/wht98MbG4tTDFDpsUc1yVkMQEpQeYkueCu7Oc5BPNXfi+fDuofDXWfFqskM1rpb2dsEnjKM7jCjC9weAK5D9n/AEHXrXwpd31vbQmWe6Kvp9wQxuLYqABIn3gM8q+M+1Y/7T9hq2lafoliNNj0nw8xmkW0tyzotwF5eVxwTjgZ4ryqd+Y9KTg4qR9LfBSc3Hwh8LTEYJ0yEHnHIXH9K86+Ifx8m0jxDdaN4Z8OPqUdpL5E+pXDstr5vdVKg7sd67P4O3K23wB0G6dmRY9I37lGSBg81x/wd/4Syz07TrG40uyXRZIZpftbHdLJO7Eruy3BPoB07111qjhFWOSnTUnJmh4A+NVrq3i208La9ZwWVzfp/oVzb+YsU0gGWjKyKrA+h5Bq/wDGbw6W1ey8ZNp7alBZWklpc26pkiF2yzepHHTtjPeuF+J8fjDVLDQ9U1zRbayu9I8SwPbz2obP2cE+bIeSdgAFe7a7runaXpn2q5uoMzIfs6M4BnbGQqj+LPsD3pxftYtBJeympI8w8P6xcw31vBaQl9OvFEltHbwr5IXGMh+pXHORzkV0Gg6hZXnxQMTSRuYLRxvwCHuAQCob+IohPfjea888EaRrkzXOm6Q82kkYa9tDKYoonbqyKQSM56qdvIPFd/4Ft9FjMkenXdtLp+gCaK5ulYA+ec+YVH8IUFst/EemcVy4dSVSx04mpBwuellgDgnml6ivmS1+Ifi+C4la31+4lgeRmgW5jViUJO3t6DtXf/DD4l32oaomleIvJczk+RdRrsw391h/I17UsPNRueMsRHm5Wdt4n8B+F/E1+99rmkxXlxJYS6e5d2AMEhBdOPXAqlefC3wNeQzw3GgxPHPb2ltIpkbBitTmBevG0iuzB5p1c50HDeJvhN4B8SeIx4g1nw5bXV/lTIxdlSYr0MiA7Xx/tA1pnwL4Y+0a1cf2RbmTXIUg1HcMrPGq7VUqeAAOOK6akY7RmgDgNV+EHgLUNF0vS7rRnEOkxmGwkiupUmhjP/LMSht5Xn7pOKr698Ofhbb+FdN8P6pp+n6bp2nyNJYs121tLFIfvMk25X3Huc896l/aG8cXngD4V6nr+mQrLqOY7ezDDI82RtqnHfFfLmr/AAD+KPi3Sk8Qa94it9R126O+ay1Cdv3UZGVG/BUN7AYHqazqVYU/idi4QlP4UfWvhnwX4Ks/A934a0Szt5dC1GOWO52TmY3AlBVy0pJZiQcZJJqXXvh/4T17wrY+F9S0iOXS7BYxZorsj23ljahjkUhlYDjIPT618l/Dzwd8cPhHrU2uWNrE+k2Uf2jULNL/AMyC6hAywVD0cAcYA5r7W0y7hv7KC+tmzDcRLKh9QwBH86cKkZ/CxShKO6Ob8OfDjwh4f8O6loOl6SkVlqgcX++RpJLkMu075GJZsDgZPAqDXvhf4L1zwnpfhfUdHEml6SUaxiSZ42gKAgFWUg5wTXa0VZJwehfCTwPottBb2WkyGKC+TUIluLyabZOgIVwXYkYBPHTmrmifDbwdot9pt7puiQwT6bLcTWrh2Jiec5lI/wB412FIzbR0JoAADS03ePp9aZLcQwoXmkSNB1ZmwBQK5LWZ4p1CLS9BvNQnWUxQRFmEY+Y9Bx6devbrUMvirwzDJ5UviHSUkzgI15GCT9M1X8W+IvD2l+Hnvtauo/sE/wC4CqDIZ2cECNFXJYnkYH9KT2ZfJJK7WhwVgNW0efRrSJgNINv5c6mX5bfaMgqgUl855Yt6U0X+qao2sy3UZi0iKOWKAMY5I7pDHw6sORklhhh2I4rB+IWm6hr2l2ej6T4jvPCU8MjTWvnS/Zxe25G1FL87TEeNh9OeoqS6vrgeCU0a31K88T3NjZn+1dRsogFnYfKI1JwpLHG4gHABPUivBlFuSV+p2RlGMbs9Z+H0tq3gnSWtbpbiBbRFWQHggDHfp0NM8catLp+lQSWxh/f3CwGV2yqBsjgAjJPQe5z2r5xGrXlx4aZ9U1i4P2byls7S1cxWaJuH7uNP424b5pCSfbpXS6fJ4d2XurWDHQ7wSJGZJ3Eu1Xdfnj2/KGb7v3cruzX0zw7hDmPFhj4zrciR6XA1/pOpaTpWn+XHYeWVkLMuN3UjHB3Hk5B69jWZqmsR6rqmjyWVrcm4ttXQW8ksbDzUOVkwOu0DqTxXMa3rCa7faZfw+K5PC17p526ppN3b+fBdJ0bDY+Y4HDqe/IBrtfBVnceINcs/Fkc0cGi2kckWmwx53yqflJkJ7DBwK5Yp7nrVXGN11PQ/mBPQDNea+P5b6HxlZGPTwqSxmEzE/Kydc/XNeljpxisfxjD5miStxuiw4OOldFGfs5XOaKvI4UfU59cUp/zxSDvRWjep6C2CiiikMKzfEakWMU6/eguYpFPvux/I1pVS11d+i3gHUR7h9Qcj+VaUZcs0ZVo80Gi0/wB4+lJTInEkMcg6MgYfiKfXuvc+a20ErsfAEhNlPF/dkBH41x9dL8P5CLy7i9VVhXHjY3os2oO0zsxXNfEr+x18HXv9vC5On/L5ot87+oxiukHSuc+JK6O/hC9GvS3MWn/L5r2+d454xivBR6RNFruj6VpmnQs12IpbZWgC20kp2YGN20HFRaT4mh1XxPLp1mrtbR2azs8kLxtvLlcAMBxgdao6vfahZ2WmjQZrj7IbQFT/AGW90doA2kkMuDjHHNWvCiNqTweIWuI7l5LT7MzfZjExIkYn5Sx29hj15pgchctvu53/AL0jH9c02jqc+pJP40V9NFWPHCs/Uvm1PSI+xnZj+C1oVQuudf0tf7vmN+lOXwSNcOv3sTTHXmiiivAPpQooooAKuaAvma1ZA/8APXd/WqdanhRc6/bj0DH8loZMtjsPEWq22i6HeatdsFhtYWlb3AGcfj0r50vtS1HVJv7S1O6ee4uHDshYmOJW5VFTOAACPrya9K/aIv2j8OafoiPs/tC6Bkx3iiG8j8SEH415CZG/4SO5jPSWKGQD0xkYH5CuOUtT57GzltFluWHLmRCVkPcEjPsSCDgfWmeR5jn7RiQMoRhIzSBlHQENwAPpVph/PFNUZYdOtO5wqrO1uYx9V1zUvDF1Zf2FcNbM6sZIS5MEka/8s2U8BSCelb3hDxNZ6qZbHzp9D06OcTW6XCGWJXYfPGrjGBnpnHFZ8mh2+veI9As7ya5ht5J2hlaEgPhlPQn6V6HYfDXQdPXy7Ez+VyCrycsf7zdmP5cVNXDuvDQ9nLcS4K8tTK8ceP7G00qKSOM3qThUtFlBjhumRvnkcdfKTC8cbjjqK871y8vtf1aPWNV1C4mv0AMEynasWOmxegHsPzr2TXfCrXS2NxHHa302nnZbWcsYETxHh09iR0JOK858XeHZNLt11O30y6stOL+VOsx3CGVjxsI6xngZPf25rswUOSPLJBi5OTc4soXvijxFb+JNI15DHKNNgjtRbQnZviU5ZlJ6O2SCDkYAANXtJ8H+KPiaq+IdN1aPwhoF7am2t7eFS093EshzJcKABksDjnjnk5rFk3IUzwQR2zg967b4bQ2UngO4s9Qv/L0wTtbQw7iBayKWbJ5BIIbO3POOlTmFKNGKnArAVXWbhI8d+Iem+Ivhz4tstF1DVDcwzIbi2uI23RzITjlSPkYHAx7967bwTcLdXtjcgY8wB/xPOf8APpWl+0zp3hqx+HGn3mptJc63CBZaNOSeSxDuWA/hCr17Zx1rlvhC8zWmjtIDhoyuT2KuQo/Knga0pwfMLFUYxasfYViS1pCzMSTGM5+lWB0qvYf8eUI/2B/KrFYvc0WwUjdOmaWmu2B+NAzyD9puO41jw1Z+GbKza4u5bqHUI/nC7xBKpZF/2yDwK1ptTvl1jTbOz0t5rG5Rnmu16W5AHysM5BPH1rZ+J+k6Nquio+q6xFo7WsnmW97I4Xy3x/tYBHA4z2rzrRPE7a3o13HaTedfWjm3nW1m2iVlPEkbDO5GGWB59OMV4+Y3jPmlsepgoc8LLc6m/u9Rk8Rz6TJppGjrab3u3BCszDDKpyckAnIIFdN8LNUj1fwTp93b27QWwVobcFgd8cbFFf8AEKD+NeVvrGo2ulsrvLNquozG20+CZgHnmIIUhScBV5LN0wpOa9l8I6VFoXh3TtHhVVS0tki+UcEgcn8TV5deTcuhGOShFR6mvRSbvrSg16p5wV5n+0F4g8UaHoeiweEbmK21PU9Ujs0d4RJ94HgA/TrXpleJ/tcXlxpvhvwxqVpIYri216F4mHZtrU4q7OvAU3UxNOCW7W+3zPJNQ1z4pQ+J9Q0bWbjVPEF9aoTJa2uovaRhQMlv3SgsMepFeW65rSapqMsraLdbg21o576SVEPfmRmJ/HP0r07wz8QtU0Txlq3iLU7EXl9fQNDPGVKGM9sKeQPWvILz59U1B2A3vcs5AG45Jzx7c128iUj9TqZW8FWTVKKvFa7q9tUk9tdjU0jxI+k2zRw+GvDTO2WEl5E8z/ggKqfyr0b9muK9vfHN74h1OaL7Lpmy3tlSPy4oLi4OGMa5wG2jHr8x6Vofs66Xod34b1x760trm4M5iuvNAZo4NvUDqo68+1aPwisPDyeAdLtbjVz5d/qcl5cWzvtjSJGbyz9flX5iR3rz8wqclNxS3PlM2xsJ+0ppO7av2+R7zeR6bfr9g1G1tbsIykw3CBwjEZH3s4JGcZGelZdrdRw+JLjR7KOO3hsrCGcpGMDfIzhckdOEIx7ms+NrT+zfL0SyvrpJDvjQSmNS/UOZXAIxz83PA4Bqv4W8OS6TfXetapqs17ql4Q05jbbbovZAh5cgE/McE5+6O/zCgtbvU+cW+iPI/ElhYp8Q/EDRwANBfEwRnO2EOiksg6Ak555pmyCSOWG6txNBMhSVN20lcg8N2YYBDfh3rD8T+J5J/irrk9tD9r0u4uY7NBD80jmMbd8f98bmKnHIK9OtXdR1rT7Estw8jTRkD7L5bJKfqGA2Z9TX22Ds6EFJanyuNhKGIly7Gh4n1md4obWJpLnUL144LdbgjzpWzxgD7qjO4kD688V6n8Ab650LUp/COpTlheRm9sQ7AneOJV9ieGx6Zrl/hBoNj4u+Duv6jaWif8JcZnt5ZnOQkkeHijhPWOMqy9OpJJqXQ9Ua/sNL17y5Le8sbkSOjDDRyo2yZSOw6g9e1WoRqRlBdNh1alXDzhObvfc+jR0/Gqmup5mkXS+sZqxbyrNEkqNuVwGU+xpL1d9pMvYof5VwLQ9mLu0zzBemaWkT7tLW56K2CiiigYVBqC77C6T1gf8AlU9NmG6GQeqkfhV0/jRM/hZT0ht+kWT+sCH9KtVQ8PNu0Kx/65AfkSKv17vU+YfxMK3vAj7dakX+9D/I1g1teCf+Q+v/AFxbNc+K/hSLpfGjvV6Cua+Jq6S/gy9XWri6trE7RJJbglxz2rph0rm/iVFpM3g69j1y8ms7A7fMmh+8vPavnkeoZPiBYUsNJNs/iQ2gtQEm0+4SIAYAUtuIyxrY+HtncWPhO1gvbd7aUl3KySh5DuYkFyONxzk47msDxP4Zk1ixs5NPt7fU7SLTRFbLcvgq+VZXAIxkqME8EV1Xg7TrjS9Ags7pl8wF22KxZYgzFggJ5IXOM+1MDz6ihvlZl9GK/kcUV9QeOFZ9z/yMOm/7kn8q0Kz7v/kO6Sx7mVf0qKi9yXozfC/xompRRRXhH0YUUUUAFavhH/kYIf8Adf8AlWVWj4Wbbr9t/tbh+YpPYiavE5v46rNN4s0wYZo0sJdgxwGZlz/6CK8xkZv+EpZP4xZpt9yGavof4geFI/EUcE26RZoQQpQ44zkV4/r3hTUbLxL5zxs2IVw23sHI/rXG4u9z5zE0pc9zPVt2G9etLggfTmrUljMh2hcZOeaaLWYttKfris22cPJIs+CoBdePtMQ522KNdP6bm4QH8/0r1SzfzI3bcvEjck+9eBT+Mb7wZ4yz/ZIvbS4iVixbY25DyUPcnPeutsfjT4fi08N/Y2sPOzFvKBXjJ/vZr2MNRk6ScUehh2oxsz1KTyflMsLSwFSH2DJHvjvVC+m0+ZtUtL+0D2PkIHgk/wCWkbg5XbngcceleX3PxzuPM/0Hwop54M92QfyUVd+H11qvxT1/WLi81I6EdNso4raOyAcBnLnzGLfeI9K1rUqlOHNJWNYSjKTszkdbtU03WbvS0mWbyR5kRLZLRH7m7HQ9AR7CpfBN5BD4lHmarZ2NsUMri7XfBKw+4CvTcD/F17Vy1j4M8Qab8Qb7SNeMjXlvuuZ5Vc/6RGchGB7hjgn0IxXSroUckauI8Eg9gR17eleDnObRw6VFK9z6HJMnhXvVqy5X0sHx+j0zxVp+l2Gj+IDqmuRXZfD/AOrlDjaVBHCAcYAyOK6j4SeD9R8P29vDrVipslsfs80SSCSRJdwYSDH+0PyrndP0f7HdxXEMK7kOQMDj1I966jw9e61dauHWaS3BcANncY0H8Kemepbk/wAOcV52CzVKPJ3O/Ncop8y9nqlrc9/04YsoAHZwEA3MMFuO9Wahtm3W8ZzkbBz68VLXtJ3Vz5y1nYU9K5L4seMrTwL4Ju/EN1A9wYyscEKj/WSscKp9BmurkbAr52/bK8Tn+x9P8I2iTsZZBdXrJGSqIv3FLD7uTRudeBoLEYiFN7N6ng/jHxJrPjDVpNQ8TX7X0+SywkkQ2454jj6D69T612ngHxtoqxafb63MunGC3WDzfKYwXEYHysCnzRSdiRlSAOmOfJnmZtThVHG6S3IdjztUHg/zq6jKqBYQWUcFQ1YzpxqK0j9Mll+HrUVRtyqO1t7nr3jDxT4H/wBHul8rWriBt1vFbyzM7naww8zY8tORkLktjHTNT/A34x6xo3iSHSPF2s3WpaRdbLdZrkhntJS3ysX4JQ5wSckcc4zXjImwSGQqxB+UkHOB0/Kkk8xZSWtZQk4/cllIE0anBx6r1BNOnThT+FHPPJMHKDpvWT2b3P0XtpY54klicSRuoZWByGB6EVKK8J/ZN8cQ6h4ebwXdyO99pURkgkZ93nWxc4Oe20ttx6AV7qrZPQ1tdXsfnGKw0sLWlSl0HV5H+09p+sXXhzw/faPot1rEmma1BeTW8Cb2Ma5zx3r1ymyLuFBnSqezmp22PlbQfiB4Tk+MOr6x4u08aPHJZeUltewYeJgP4gRgMw6V4Nqhin12/wD7Pj80XN07W0Ea7mYE/Kq4/Cvr7UPC+tWHjLW7y50c6paX05uLZliEwDEAYYNyMAcYrKbRINPFwmkeA7+DV5gxhmg08IFkPff0QZ6nvUSx04zaUT62nxArc/Ir2SSu7JLT7zgLH4N6Hp2iQT69r2vW1zOqJePZSrHBCX6Rt3xk4ya6rwp4O1JdKvfhnp95pv8AY1rsuJtSlk8uZxId4xGCQXXAG7O3j61u+JfDvjhtOjutT0XT7vT1hP26yilMssnQlgvRiCOR78dKrWdroMtob7RfDct3OAr/ALm1kZ/90k/j8vODn1rzW6rf7yNzxcRiPrN5ORS8Q674wgsx4atLeHWNbeTZBqVtcKyso6SybRtiIGAxPGOgzmrUfgeHUNOMfjbV9R8Q3sqgXAS8ktrWPvtjjQjgdmbJPWt2w/tR7fyrPwfq1ohGfKe2SNR6ZAOD3rD1/SviZqU6RW/h2bTdKT5pHguke7m4+4uThR6sefyrOVKrJ+7GyMY+yjG0mclZ/D2+1f42aZpdhe2tto+jRWuoBIgIzFAjttiiRf42cDe2e+TycV3Xxj+CN94w8XjxRoOuWlhdXEMcN7DdQtJG2z7rqV53AHGDwePSpfhN4C8W2/xDbxj4gtoNJiW1Nvb2STCaUoRj944468n3Ar2mMHHb8K9mnOpGKuzz6ii27bHHfCjwNbeAPDA0eC7kvZpZTPdXLLt8xyB0GTgAAAe1eWT3Wj/8JZ4ot/tbaTFfXjyQfb9LZLeSRVCOqSEj5sjdwOetfQrKT6YqveWNteIEu7eC4QHcFljDgH1wafNJbMlQh9pXOa+GviKbV9Oaxv7CWz1CwVYpckNHMMcSRuOGUj8R3FdVcH/RpT/sn+VLHEsaBEVVQDAUDAA/Co787bOc/wCw38qSGkeYqMZ+tLSL90H1pa6GeitgooooGFI/3GH+yaWmzHEErf3UY/of8KqHxomfwszfDv8AyArIf9M/6mtCqPh8Y0Kx/wCuINXq98+Zl8TCtrwT/wAjAv8A1xasWtvwRzr49oT/ADrnxP8ACkVS+NHe9hXOfEi30u68IXkGsXz2Nk+0STKMlefSujHSuZ+J1vpt14MvrfVtQbT7NwvmTqu4rz6V88eobWixwx6PZx2splgWBFjc9WXHB/Kro4FU9CSGPRbKO2l86FYEEcn99cDB/KrlAHld6vl3twh7SsP1zUVXdfj8vXbxP+mmfzGapV9LSfNBNnkSTu0FZ+qHZe6VL2W6x+DAitCs7xBxYxSj/llcRPn8av4tC6UuWpFmsRjPtSU5ur+uabXz59MFFFFACjrVrRX8rV7J/wC7KoP48VUpyv5bpIOqEN+VDE9j1HnNVruwtblg00SswUqDjsanhbegcdCAR+VSVznmuPc5288J6ZcHds2n6VTHgnTw27dj6iutxQRxU8iF7OPY8d+MHwqk17RbBNFaGO8guzIxkzgoVwV9ua85i+B/jRVVCtqeOvncV7B4v+IWp6f4/bwlpOmaXJLHZR3ck+oagLZWV32hUB6txWs/xG8K2+ty6Jfah5F7BC0k7NC/kqVXc6CTGCQvOB2rtw+Nq0I8sNjOVGLZ4pD8B/Fj4Mt/p0A75YsQK9L+Cnw6u/A93q8l5qcV498IlURxFFQLnpnr1/StSx+LngPUL6Kws9WLXM7+XGr20iqMqSjMSOFcD5T3qXwp8RNL1jVW0+4e3t3dkS0mSXdHdO0IlZUOOqqT19M0quMrVocknoEaMYu6Og1rQLHU5o55YkE6KUEgX5tpOdufTPOKxP8AhA7JVCxuABnHy+pya6fRtSs9X0231HT5hNa3CB4pBxuBq7ivOqYenUfNJXZ3U8TUpq0WcWPAdtnmRfyq9YeD7G1kEi4J+ldNRipjg6MdUgljKz3Y1ECqFHAAwBTjS0jdK6LaWOcbINykYFeWa3DcS/EXV7GbzYBJDDPHsPyTpjDEqcgkHg16mW9q5rx3ZTmwGsWEcX22wUuN/HmRdXTP05HuK58TTlUptR0Zth6vsqnMj5L+P3h2y0P4hxyWtra26XdkPkt1KhjnJYr0H1XiuCAjjO75VJHzY/SvpL4q6HY+PfC9nqGxbS9to/PtEdMzEEZMLMOgYDp2NeX2eiaUtg93Do2mtGkRk8tmaSRflyFJzx3rXLoLFrlT1R9XT4mjldGMKtJybbd72/zPPiEdTgI5xkMBn8K7zwh4dm8V/DPVdPiREl03W7Q2t0wJa0inBWZVHVlJCnb6nPam6hoekyXFnG+i6SReRNKrCV4giqFYkkH0Ndd8G/DurQa9fpZ3B0rRYJ4bqeO6HmPPdBT5QjzyEAJJz6rW+LoPDwcpSMK/FUMxpezpU3GXMnffbz8zqPhp4L034b+LNJ1CG41C+vbyUadPJJhE2SAsCsY6Dcuc+lfQy9SO9eeeH5X1Lx8tv5KGHT7b7TLKeRK8nyoU9MbZM59RXoMf1zXFhJ1J0+aZ4mY1va1uZ72JKRu1LRXUcAhGf/1Um38vSnCikBG6c7h16VyfjDxPqOkeI9H8P6RpMd/e6pFcTKZJxEiLDszk9yd4/Kuv281xnjzwnq+sa/ouvaFrsWk3+lx3EYaW1EySJKE3DB6EbB+tG4amXZfFrw7HosN/r8N3pFwtxNbXcDRNILR4ZPLlZ3XgIGx81dPb+L/DtzcW1vb6jHLPc3ktlFGp+YyxqXcewCrnPTBHrXnHiP4INquiHTf+EsvSLuO5OoPPHu86edtzzqoICtk4xyMVoeHPh6Lnx7r2p6zZzLpYsU06zR5ADO5RVuLobfub1SJeuflY96YHWar8QPC+l+JRoF1fOL3C79kTNHCWXcokYDCEjkZrNX4u+B/sF3ePf3MS2xizFJaussnmuUjKJjLbmBAxVCf4Z3NvqF5H4e8UXej6TqKRLeQLCsspMUfloyStkjIC5znpWP4d+C7afq9vqV54ne6uYZLR8iEDzDbz+aGYknLNkg9vSgDu9G+IPhXV/ETaDZagWvgG2o0ZVXZRl0VjwXUfeXqK6lW3djXmnhT4U2ug+NH1yG/Se1S5nureF4MypLMSXzJnkAs2OM4ODXpart+lAC1n+IpfJ0a6f/pmf1rQrC8by+XojqOrsq/rTW5UFdnDrwoHtRQOp+tFbneFFFFAwqvqjbNLvH/uwOf/AB01Yqh4hbbol5jq0ewfViBWlL40RP4WSaanl6ZZx/3YEH6VPRgKAo6KNtFe69z5jdthW/4CXdq8zf3Yv5muf7iuo+Hse6W8m6Y2rXLi3aizWgrzR2C9K5v4nWdlfeDb211HUV062fbvuGGQozXSjpXN/EmystS8IXtnqGpJpttIFD3DgEJz718+tj0zY0KOOHRbKKGYTRJAipIBjeoAwau1T0SKODR7OGGYTRxwIqSD+MADB/GrlMDz7xnHs1926CSNWH5YrHrp/iDFie0uMYyHQ/0rmK+gwk+aijy63uzYVT1hPN0m6Xp8hb8RVykdVdDG3IZSp/GulaPQhbhbS+dbwTA58yNWz9RUtZ/hps6NFG334GaFv+An/CtAZPAGSegrwqseWcon0tOXNBMKKdsbcy7WyvX5fu/Udqb6/n16D3/GszQKMBvlPQ8UdQCOcjI9x6/T3o7eg9aBbnoPhmcz6Jauxy2wKfqK0xXnHg3Xr+LxTLogtWltCqlW6bD/ABsD/EASB+NejZ6VnUpuFr9Tz5/FYdRRRWYjjrr4f6VffEafxhqaw3zNYx2sNtNCGWFkYtvUnuc4/CuT1X4N3epa5e3lz4snkt55LqSNXt1aVPOjKbd/91M5UAfWvXaKAPMW+E8f2qa4/tqTEkWmxkeSvS0XH/j3X2rmfFXwpv7Hwg2iaNJd6jf311apDeqVi/s3y49jzZ64Me8YH96vdD0ppjGQfSgCpo9lBpunWun2sYSC3iEcYXoAowKu0gXmloAKKKKACqmq39rpthLe3swhgjGWYjP6Vbrlvifpurah4TmXRbeK7voHWaO2kkMazlTnYW7ZqJuSi3FalQSckpbHMaz4x1rUpVGl50y07FlDTy+hweEH5mmWl1441PSpbS+1jS4EeJomeO2LyMCMZOTjOD2FZui+HvGmsMZn0610KFSCwvj5ksrkc4VDhVHQZJJrWaDxRo1ysN5oX2y0PW60+Tft/wB6Nvm/ImvGf15Nya0PXf1LlUYvU4C8+Hvj7S7WJtF8bW16sAzHDcWwhLHnHzj64ya8rja4s9cIuN9nc2D4kinwJNmQJreUjiRQCro/cZFfQ+qeKLLaISl755HywrYzeYT6bSn+fWvOPH/wo8XfEDxTZ32k2w0mwlsljvLm9+VmwWC4jBLZAx1Ir0MnxkqddxcbLucGY4VVKKlztvscVrMkNnqLXVo6XckNjJb21rKAUWSZumP7uBn6Y9ayrrxhqnhLQ7fTNJuI5pojNslcF5JppEw0r57oAQo6dO9dxefs9fEWG/murbVtCupJFOGbzEwT2HBxwqgf/Xrj7j4b+PPDHivT9S8Q+FrubSbW6R55bZ1mj2I25mIHzAcA9K93FVMNOlzS1aPGwtKvTml0PavhX4R8S28cfirxF4jvYdfu7dFFtb4WC3iwCquvR36kk9zivRdO8U3djrdppOuLHJHekpZ30a7VMmMiKRf4WIBx2OMVzul+JLK8tEuYr2CVJMtkyLncSSc88HkdayPEup2+sPa6XZXlvcXs17b+VFFIHYFZVYnC5xgKTk+mO9fIUcVNVeVbXPp6uEjyc7Z7YrZFOFRpnce/FPHWvdWqueP1FooopgFNk7c8dSPUU6kIzQB5P4v8ca1Z/EK+0qHVNM0qy0qOzk+z3cBeTVjOSCsRHIIICjbnk5PFcHo3xk8dXej3V49tpkMlwbTyPtG0Gykmu1gaN0U7mAVjy2Dle/Wvoi50yzubqC7ntoJZ7ckwyPGGaMnrgnkfhTU0fTUaVksbVWmkEkh8lcu4wQx45IwPyoA+etW+IvjKx1pLiXWLV5NHj1y0lhMWyHUJbcReU7D+FgGzgddp9a1E+JXjyz+IFt4dmSxvBbzWdvOSqwreeegdpUydwC7sAKCDtbOOK9yk0mwkJMllasS7Scwg4Zhgke5HWnS6ZYy3UV5JZ2z3UIIimaIFk+h6igC0gxn606mopXPzZHanE80ABOK5Px9NlrW3HXlz9K6lm9q8/wDE1z9q1qdlOVjAjU/TrVQ3NaKbkZooqG/urbT9PudQvJPKtbWJppnxnYijLH8BUkMsU1ql1FIpgkiEyuTgeWQCGOenBHHvWx2DqKUhh94AE52gsAWx6euO+OlVdX1Cx0nTLnU9Sult7O1CtPIRu8tWIALBckZJHX1oGWqzPEGXisrYfenvEXHsMk/yFabqyuVbgjGR3FZdyfO8SWidra3klYehb5R/I104WHNVSOXF1FCk/M0G5Yn1pKQdMUtew3qz55Cdwfeu08ARbdKkmIxvlOPwrizwG9PWvRfCkBh0G1U8EruP415+PklTSOnDK8zUFc18StPttT8HXtldajDp0UgXNxKAUTnvXTCuY+J+nwap4MvrG41C30+OTbm4nGUTnvXjHoG3ocSwaNZwJMsyxwIokUcOAAMj61cqnocK2+jWUCzLMscCKJF6OAo5HsauUAc/45gMuiPJtGYWVx9O9cKDmvT9Utxd6fPbt0kQrXmAXGQeGBII9MV6+WyvFxOHEx94Wiikr0TlKOm/uNc1C0/hk23CfiMN/Sk8YzNb+DtcuEZo2i02d1ZTgqQh5B7EdaW/HlalY3u7C7mt5G9m6frWlIiyK8ckaujKQyOMhuxUjuK8vHRUaikup7uCnzUl5HiFv4i1uPSPCGk3WrTtLoN9avq1xubdeJMD5IkI5bMYyRzmte0+JniK7fU4rf8AsWeb7PbXdhM6pANssjIVKl2G7ABUOUycZxXS6r4pSz8QSaVZeDftyrfx2K3f2iKJZLvyi0fBGdoUEb+o9KxY/iD4R8+2sofCdkj38Ec2owmKEMnmuV2BQh+0EEb25GAM+1cFvM2v5kS/EvUmk0S4M+lDTrjy49Qc22JhO03lEeUX3KuRhWjMi55OAOfVHBWUoDjHI45I7GvMtU8Xqq6frFv4WitdBgtL1tOvjFDJPIkLxoDCuMwgkk4zgrzxjnobHx1bXXj4+EmsDHLI1z5U63iSuxhCszSoo/dqwzt+bJxjAqro0i0dNNcNYXVjq6gn7DMGZc/8sWG1h+WD+Fero6uisuGVgCD6j1ryx0WSNopOUdNjj1Fdb8OtSkvNE+x3DZu7CU28vuAMq30IIp1U3FPsc9eNndHUnpTd3tSseDxXl3xe8eap4Z8UaFodnqWg6RBqVvcTS3+rI7IhjAIVVVl5Ofw965zA9QVsnt+Bp1eP+E/ixqFylxNrGhSSRw2cEsaadGWeZpHZQ+JCoWMhdwZ9oAPWt+0+LXh2+XTm03T9b1AXkInl+yWfmmzjLlN0wUkgbgem7gZ6UAeg0GvM3+N3gpbXULwm/wDstpCZo5RErC6QSCMtGAxIAYgZkCdc9Oa6H/hOtKj8DXHi7ULW/wBOsYAd8dxD+9JDbQECFg+4kBdpIbcKAOq3cZHP0NAPPSvKb74qXF74l8OaFouh6ha3V9qT2upJf2o8yxVYhKAQrkfOpGGBI69xivVEGCPxHHTrQA+iiigApHUMMGlooAZs5yTk/wAqHUYHfsM80+kYbhigDgPiHrusL4t0Dwb4fuYtNvNYS4nk1KSASmCKELkRqflLksPvcAA8HIrn9X8beNvCWoRWOqWVp4kEGn3l5dy2G23/AHMLriRg2cSbCcxqME45Fd/4w8I6b4mitDdTXlnd2Unm2l7ZTGKeBiMHaw7EcEEEH0rJ0/4X+FrKznt1ju5jdWlza3c01wzS3AuP9a7t3dv73btihaDOX1j4pzWXiCCS2tZb7S3t5nFusSieWYtbLAiHOAC04BJ9D6V03wv8S614luPEkOvadFp0um6obWO1DB2jj8pGBZwcMTuYg4HBHFLe/Cvwfex7Lq0uJF+zyW//AB8OMK/l5IweGBhjIbqCvua1/BPhDS/CNrdw6bLeTveTm4uJrudpZJJCoUkseeiilqInuvC/h26laW40PTpXc5YtbqSx9TxzU2laFo+kktp2l2VmT1MMKoT+VP8AEGsaboOjXOsaxeRWVjapvmnlbCoP688ADkk189+Jf2lrx7qZfDHhmI2nIhub+VkZ/wDaMYHAPYE59QKh8sehpGM57H0kPl9/bjinKea+UPC/7UOt23iGGLxpo+mDR3fbNcWKv5luP75Uk7lHfGP6V9SaLqVlq+l22qabcx3VldRLNBNGcq6MMgiqTuTKLi7MuUUUVRIUUUUAFFFFABRRRQAUhpaRjyKGBzPxGv8AUNP8Nyy6dIkczkRqTncS3AC+9cZZef8AY4ftQ23AQCYfeIfv0zWv43vf7Q8SQ2KE+RpqiWTaTnzW4Ue+BzivK/GGteIdP+Jen2dlPe3Nk8cax6TDEUWRyG3OWKlJUzjduKFfeupJRppW1OigmtTrfGVjcan4N17SrVVN3e6bNbwBztBkdcKCT0/GuL8U2HirXvCejWZ8P3WljR54XvLO4uraUX8axbCV5KAISDhzjnscVzmmeJviFNpt952o3UV75trDcCG2dprKd7jZIELIFT93n5RvX+LNdDq954vtb3W/DjzXVxYaJDJOdRmtkmOoxSugtoyMEMyjzPM2rnhenGJNJO5yHiWwutFFpo+qQz6prEtvpqabIbsm40zFzl1jwB5uQTuKHIVSrcBc6OoeB/G91da2x0O1tnu7K8gPk3MZinke5SWNtxy7rtQ/M/TOOABV3VPE3jCGy1CSzvtcm8VQtKtzpZ07fZ6bbCVVE0cmzIbyvmUqzFstleBVHUfE3jCPw1bXkXiC9kgF9OtsYYZhNeqqKUX7Q0O53Vi+3fGFbO0n5al6ais2e2Tss00nlNlWyBznP+f61laYfP1HU74D5Hm8hD/sIMfzJqy98yaQupzxzQn7Is7xzcOjMoO1scBgWAOOM5wB0qLR4Wt9Ltom4byw0g/2jyT+Zr08DHRzOLMaloxgW+w+lFFFd9jyQVDIwjH8RAHuc16raoI7eOMDG1QMfhXnXhm2+1a7bqRlUPmN9BXpCfd5615GYy99RR3YWOjkLXN/EjS11rwjeac9/BYCXbmeYfIuD3zXSVzPxL0n+3PB99pn2q2tfOC/vbk4RcHvzXnHUbWhwC10azt1kSURQIm9ejYA5FXKqaLB9l0iztt6SeVCibk+6cDGR7VboAQjIrzfxHam01u5jxgSNvT6Hr+Vekdq5Lx9akx294qj5CUc+gPSuvBVOWrY58RG8LnKUUUV7p55V1W2+1afPAM7yN0fsw5B/Op9MuVvbC3ulYhnQbsdn6Gn5I5HWqGmZtNTvbHhY5f9JhHqDw4H0OK5cXTUqd+p35dVtNxew59C0mS/N/Jalrn7cuoby5OblUKByD/skjFUoPBvhu3Nsbazubf7MqKoiu3VZlRiyLMAcShWOQD0+nFbworymkezyo56TwP4VklmkbT7gCUyfuReSeTF5hDP5aE4TcVycfhin6d4N8N6dq0OrWNlPDdwSTywAXTmKF5xiYonQb+d3v6VvUVNg5Q+vSpdGvDpHiS2vi222uCLW856f882P0Jwfr7VFTJ4Y5oJIZQSkqFH+mc/nVwelmKpHmieqn5hjgg1g6l4U0/UPGGleJ7iSc3em281vFGGxGwlxuLL3PFVfh/rEl5pzadePuv7E7HJ/wCWkf8ABIPYiuoBzjiuaUeSfKcHWxwPjz4caHrl1e61fateafI6QF5VePyk8knBZXUqwOSCGBHtWHp/w68H6UlpFp3jDULJbFVtbwQX0am6jJMqxTEL8o5JG3b8pI6V6jrWn2uqaRd6bexLNbXMLRSowyCrDBrxmy+COpeS9veeIreSK70+WK/P2fc09xnbBLycFUjwpHekA7QPCnww0/T9UutJ8dLDptyTZwiG5tttq7Nu2KwTc+T/AAuWyvHIqS6T4a+F/hnqXhqbVG1ize9iOofZbiMSwyzTDEwCbViVWwRgADbwKt6P8NfEVx4n0rxJr95ogubC5t8QWMDCJoYYpEV8t1k+fjjCgYFZX/CnfETT6nG2paNa2E19Bcx2kKymB2S5WYybGJ8piARsUlSTuxQBteGtH8KaZqmneIm8UXWsSp9ov59Zur+HbIQi24EgG0BFU4XAwCDnk8+l6FrWla5Zre6Rf219bMxUSQSB13DqpI7juOtePeKvhvrtodX1TTvst/Pc3t1LbWyxMcG5vLeVWcZAKgRNu7+hFeg/DTw3qWif2vqWtS2LaprV79ruY7FCtvFiNI1Vc8nhMljgkk0AdjRRRQAUUUUAFFFIxwM0AKaK5n4heOfDvgPQH1vxNfLaWgOxAAWklfsiKOWbjoK8a8NftPx+KPGsGg+Gvh5rmoQOGkkmEqCVIV+9J5YzkDI4LA5IHWgFvY+ixSN0/Gsrwr4g0rxNpEWraLdJdWcuQsi8EEHBVgeVIPBB5Fap54oA8H/a18LeM/Eljof/AAj6C+sI7oLcaaJAjzSNna/JwQvYeuDnivBfGfgrxT4P0ez1XxJp8Nml5cGCNftCyvuILZbb8q5xzySTivsT4uafdah4Evo7CG+lvoik1sbLAnjkVgQ6ZzyBk478jvXmus22meMvAN34Z1vWpNTjuWdVvGgWGeFo3O19nG10P3uAe3esKum514a7TsfHGsXkUruEkjYg4IDDKn+WR+Ir7U/Ype7b4Cab9oH7sXVwLdj1aPfwT+Oa8M+J3g2z1y0sLHRbOz0y00iBLSG9SEJGvzDeHzzK3U4HO5sV7/8AszaFL4I8IQeEb/Uri4u5EN/FBOw3QxMcbQvVRnnB9adKalsZ1onsAopFOelLWxgBOKbuPp9faiTOMjtXjXxg1TWP+FraNodnceJ5LOXRp7lrPQJI0naQSqokcvwEwSPqaAPZd3tzRuweVOK8N0D4ieONHvtO8Ma1pMWo3+mx2UWsybj5kj3HIKEDZmNMFiSAxBC8iiH4za/Jo2rax/YNn9i+yy3GnMZnQxsk6Qqs5ZR97eG+UHbjB5IoA9zzz0oBzXk+g/EPxCPiDF4d8T2Wi6ZC872ccizuxuZVi35ifbsyTx5bFWAGfQV6uhOOevegBxrP8QalDpOlXGoTnCQoWx6nsB7k1dd8EDaSD39K8+8Z6h/a2vR2MeTZacwkmPUSTdVX/gPU1pSipPXYcYuT0MixWUQtLcEm5uHM1wfV27fgMCrKyOsbRq7KjdUB+XHpimA596K2k7s70kkPMsrAAyyYA2gbzgD0+lNDOAArsuDlcdVPsevf+VJRUlfIc0kjIE8xwoztAY/L1AI9wCfzNPWabczea+SBkbjyPTr0qKgD5h1BJGD7d/6Ub6AZet4uLix0vO7z5DLJ7xJyQfqSBn2rQJyc1Q05kur+81Ecxsfs8J/2FPzY+rE/lV+vco0+Smonz+Lqc9R9kFIOuPelprcZP5Vqcp1nw/tci4vWH3iEQ+w611y9KzvDlmbTRreFhh9u5vqa0VGBivm683Oo2epSjyxsLXM/E3SZdc8HX2mwzW0Dy7cPcNhBz3NdNXMfE7SrjWvB19ptq0CTSBSrTvsQYPc9qyNDb0O3Nro1lasyOYoEQsn3SQAMj2q5VPQ4HtdFsraQqXigRGKnIJCgcGrlAB2qjq9kt9p01swHzDg+h7VeFIRTTcXdCaurHk3zBirDDg4YehHWlrY8YWX2TV/MUYjuBuGP738VY9fRUZ89NS7nlSi07MKztbDxRx6hAD5lk+4gfxRn74/rWjQMdxkfnx3rVdhxnyO6HKyyIskbBkbBUjuCMg06sfTLm30+dtGmmAdHAtOc+Yjc7R/u89a2B1x+deJVoulOzPo6dVVIcwUUA5x+OaKyNAo57daKPpQA1Li502/g1ezXzJbfKyxKeZoT1UfQ8ivS9Kv7fUrCC+tH3wzKGU/415v0YMvBHTHWrPhrVj4e1IQyqBpN3Ngkf8u8p7/7p/Sm4+0jbqjlrQSd0elHkYpNvHWmRTJIMxujgHBKnPNPLEdq5jnQFcjk5z1oK57npijd82MdqCxGMrSuABPf/wDXShec0ZozTAWikzSii4BRRRQAUj9KU01mwuT+tAHxj+0xZ634y/aSsPCOqak9hoFstukEx4S3WVSXcZ4MhI2gnpXs+leHfh/8NtA/s/QbSLS3ucK1zMxNzdOvILv94gfe445FT/HjwzG92nirEC26WzW9750YZHGMR789Bk4z2OPWqF7YaXfaLo51OEX8drbIsboxIYjBOT1IyKzk2deHpx+JnSfDTWYbfxbqvh6OFIoSqXQk8vYslw4zIFPQ9j685r0wcmvn7S9bk1T4teH1W7AEc7JOkSkRuQjYMhP8QHyrjrmvflYcjngdMVUdjKtFRkxZAMZboOa8I8c2djrfxLutB8JrBa3UkiDXJo4wBu27i+ezBD82OucHJr1r4geIrbwv4TvtYuWI8pAsKKNzyTMdsaKvdmcqAPevGPDHg/xVY6Qul6rbjTNZ8UXUVvemK582WO2UNLeTeYvAeRiyjB+UFR2ptJ7mUXbVM1dL8I6at3ZQeG7w6tdSKZdPkuD5tvpluGwJiOjyEglSe/TpXY634Xj0PSIb3w/u/tWCbzhczyF5Lp8ciRjyQ3Ix0BI4rqNM0vSfDVjctZwra23+sbHARVUAKPRQBwPr61DNFqmoaVKzTQQvKoaOMrkIOoBPr07cUKKjsDbZY8H63aeItBt9WswyLNkSRP8AehkBw8bDsQQRWvXnXwvc2+varHFGYob7/SHhJ4iuUOyUD/e4b3r0UHNMQjDI9KpSaTYPq0ertaxHUI4WgS5KZkWNmDFAf7pIBx7Cr1FAGHqnhHw3qmt2ut6ho1lc6laACC5kiDOmORz3weRnOD0qvD4D8Hw3V/dQ+HdOSfUCDdOIRmQhw/P/AAIBiBjJGTXSUGgDCh8IeGrfxE/iK30Wxi1aTJe6SIB2JGCx/wBojgt1I4zWyiiNQMgnp6U4k56VR1zU7XSdLm1C7bbFEOfUnso9yeBRa+gGX4211tKsUt7RQ+oXhMdqvYHu7ew/wribOBba2SNJGkIyWkY/fYnlvxNOaW7v7+XVtRG25lG2OIHiCLsv19fcU8V1fAuVHVRp8u4fyoooqToCiiigErhVLXLmS308x2//AB83TC3gHfc3f8BmrhOBklQOBknA5NZlu32zWJrwAmG03QWxI6v/ABN+WBXThaTnNPocuKq+zgy5bW8dpbx2kX+rhUIPfHepKDxwOg4H0or2Op8+2222FX/Dtl9u1aKIjKIQ7/QVQPT8812XgWx8uye9kXDTcL/uiuXF1PZ02bUYc0jpkGFpaQdKWvAPSCuZ+JmkXWueD77TLFolnl2lTI+xeD3PaumrmfiXpN9rfhG903TiouZdu0tJsHB9e1AG1odvJa6NZWspBkigRGIORkKAeauVT0OCS10aztpseZFAiPg55AAPPerlABRRRQBj+KdOGoaWyxqDNH8yf1Feeqc+x/lXrBHFeeeKdPax1RyF/czncp9/SvSy+tq4S+Rx4mGnMjLo6UVFdzR2ttLPMwVI13Hnr7V6y1djiuVp9LspdRh1ExlLmFg29T9/jGCKn1W9jtI2jVwbuUfuIwNzO3bK9QM9zWfDqF1qkaNpCmGFvv3ci52n+6i9z79Ku6fbWOmxkhwJZm+eeVvnlb3J/pWGLpXs+x6OBrcsuR7EPh241S8tnudTRImL7UiVcEY6k1qUH3/PPWivJqS5mexFcoUUUVBQtQ3kIubSW3ZiqyJsYr1x6/Wp41LsFVSzei9T747CuD8efFbwt4UklsYpjrmsIcGysWysZ7eZJ91R6gc1cOZO8dyZ2tdnqnw5uIdI0eeyvL5WSEmVJpTtGw92Y8Z+tec/FD9pHRdNE+l+A4Y9e1FSUe8ORZwMOuWHLn2Fcb4Q8JeIvjPpqeKfHOvm08K75DBoenOYo38vgmWT0z6159420iz1n4i3+n/D+ytbnT4oYUVbHi2gKrhsv069TUwj7So3UOCo0vhKp8ZeNtc8WQ6nq3i/WDcvFK262m8iKPB+6iDjaPfNd54f8bfF6ztre50rVdev7aUB4/7R09Jkdc/wsMHHTmslfhitj4Y1XUJZLvVdbtbKSaFLJiscPHIA/iHqT17VW+AnxSh0me50nxx4oeDRVs1axa9iK+VIGw0a4HTFTisdSox92FyVRqSXMmek6f8AtAePtIKL4p+H0c0RdY3ntpzCQzDIBV+5GSOa7DSv2jvAs21NatdY0KQtt/0u0LJn/eTIxXlfxO8Q6D4q0S7k8Mag+sQtqlpK0tvG7IkcURWRicYGM1yOp6fqunXCtqGlX9qu4SfNASjIec7h8pBGPzrfLaNLHUJTfuy6LqRzSTSZ9geHfiJ4H8QRiTR/FOk3WewuVVvyODXTRSpIA0bo6HoynINfC/je78G65bQ3Gk6FHbX5nUzNgYMe3G0Yxg55NaX7KMmo33xytLPTtU1CPSLKxnmuIBcu0Mp+6vysTxk/mBUSwVWND20ly62s9/XQtytKyPtkHmhulA60prkGNckDisHxZ4p0vw5aLJfyM88pK21rCN0s7AdFH9egrZvZo7e0luJm2xxIXc+igZNfPFpqzaxr9zqt95i6hcuTiUZMdv8A8skQdlI5OO9b4ej7WVjnxNd0o3W5q65ruqeKbi8h1jbFpsUIZbKE7lTcDtMh/iYEZx0rkNP1fxJBazrBDDP5p2vBNkeRIOG24/hYYOO1dBfWFlNqVvd3FqrXEx8iQbiGK4PXHUj1qHwrbrqGp6jZuxL7FaRAcEOPlOPqNua6MdSUIe6tiMpxHtMQ4yejMPQPEXiLULmWFodNtrSJDKk8EJL3DxEMiYPbIxxySRXS+H/HMmsLJqPirxNq2hRuDuW3jIhtzzkOxX5MenJBBB7VB4zsl01rPT1kSw+2QPAkgYIYzvXcVz0O0NzTbS3jtfDM62Ky3CTtJIkckvmrcvI+D14IJwcfjWdDDRrQ5rl43Eyw9dxa0ItU1ebXPiTpGkaNq+qXkFjHFc25vkDhby4Yoj9Bny4hI4zxllNeteDbiS98beIoWuJLiPRxDZwyy4LF3XzJM4+qVx/7PdmNU0fxTNeXq3bpq7adDcRHDrHbRJGmD/eHPNaXht/+ER8eeN4mupb972K11CJZH3Pu8tkYN6D5Ac+9cjhyScToVRTSaR1+vyy6nr1toNvIqRxx/arrjIKg4RT7E/8AoJpdRvZIo2h1C4id0BllEWVREXnLt2HFLoui3FtFJePqTSXl6RLdzRqP3hx8qr6KBwPXOa5jx1ewatdDwfpq5iZkk1eRD/q4euxj3Z8YA/GgBPhlcu+pWt1OuJdUNzdqD1CsRtH5AH8a9NXqa820CZJvibp9nEu02ulSzuo6KjOFQe3Ax+FekrQAtFFBoAKQ0EntVbUr62sLR7q8mSCFBlnY4A/+v7ULXYBb25htbWS5uZEihjUs7sfuivNNS1K58Qail9MpisISTZW7jlj081h7joD9aXWtSufEd0Jp1eHS42zb254Mx/vuPT0FU9Z1K00jSb3WNSkMdnZQtPcSBckIo5x6npgV0Riqa8zalST1kWvz/HrRWFpPii1urG4vNSsLvQYIIEuTJfspjeJjgMroSDyQMdRkUyHxp4Xl1oaSutWnnSQxz28pcCO5WRiqqh7tkHIOMcUXOpNdzoKKpR6xo8moXenx6tYtd2SGS6hE67oVHUt247+lVbfxNod3cabDp+oQ6gupSyRQS2zbkDRruYN3XjpSY7o2PX2rGvNeWz1pNMuLNk3niZnAXb6/nWwp4z/FTXSLazSRxlNu071GCPQ5ranZPVXJeq0Kut2ZvdJntFcR+aBhz0XnrTdLsk0+yS1ilkkVTkM55Oev0qu1jcWLFtHfdD1eymbKf8AJ6H9KdHrFkTtuGa2nLKpilGDk8Zz0Ir18PScIWjseHjK7qz9DQ/l2ooPBIPUHpmjjntgZrR3Rxsn061e9vobWPq7cn0Uda9NtYlhgSKMAIgwMelc14H04xwvqEi4aUYjBHRfX8a6ocCvDxtbnnZbHo4eHLHUKKKK4zoCuZ+Junahqvg29sdL3G7fbs2ybD19a6auY+J+nalqvgy+sdJWR7yTb5YSTYc59aANvQoZrfRrKC4/10cCLJ82fmAGefrVyqehRTQaLZQ3AImSBFkycncAM1coAKKKKAErM8Qacuo6e8OP3ijdG3oa1KTbThJxd0TKPMrHk7KylldSrKdpHoaiubeG5iMNxGJYz1U9DXU+NtLED/wBpQL8jcTDHQ+tc3jpyBmvo6Fb20OY8yrBxdiKCCG3jEdvCkSDoqDAzVbWtPj1Owaykm8lWYMX6lcelXqQ5xx+HFap9yOtyn4fk22rafMhju7QbZVJyGHZlz1BFaPUVn6lazSSR3lhtF7BnywTgSpjmM/0qxp95DfWiXUBYKTtZSMMjDqrDsfb05rysXQ5Je0R7uDxPtIcr3LFB6UUv61yI7Ty79pK416HwlpUOj6pPptve6l9lvjE5XzEZW2KWHIXcMcetfPt1pOpaUnlyacTCuSZLT94ue5I6/wA6+m/jxYm9+E+ryRgmSx8q9jI6jy5Mk/ln868nEnmKkq4KuokHfqBXsZXhIYinJydmjzMZKUJeRF4AtdV8YeDbPQ7jxSkPhqwLyf2PYzbLq4YtkiboVXNeu6BoehWHhqCzUPBLcg/2Tb6YoWJnzyu0/wAQ6OXPuK8q8Km3sPir4av/ALJAxumntpjsAMmUyoYjGeR3r0fxf43afQ5m8G6LYzzvdLa3WpzMGtbeUDpEo/1rgenyjvnFeZj6MqNd0mxU2pI9A0vSdHTzrbxBr9pYrb24uLixtLsARp03Ty9Tk8AcD0FYOpfEH4D3N1DpMv8AZ8zqrCC5lsx5Sn13sP196+V/Eur29pZ6p9hu76bUnnEOpT3J+a4fqCw6bRzgdBXBSr5gcOxZpFKszHnn+ntXI0rajV27H1ofjH4Lu/C1/pvgHUNG0TXmysVnq0AtrZWJw7EgFXyB0OAa5uz8XePtDsQ/iH4d3eqaUg3ef4d1MywADowVNwUdeMd6d8LPCOj/ABT8I6craDZXs8UZgu5HAUwunBJYcjPp71dvv2dtR0G4Nx4b1bxDoU4PySWNwZYuvA2jBx9aS8ymkhnxCvvDVt8I/wC3Nc8H3NvqGrQ3LaM8kQS5tYsfuDOy4yTkkZHQjNan7BujMNQ8U65IoHkxW+npx0ODJJ+uK89+KVv8WtL8IHSPFHi6313w7eXsMLGZALhHzuXlhkDjnHGPavoP9jLS/sXwbh1IoA+rX9xd7sY3Ju2L+HyfrXQpy+rWb6/0iWveue2UGikbpx1rlGcz8UpGj8C6mF58yMRnB5wxAP6GvGNRaK3js7x13Nbv9ljcdVX+EGvePE+nf2to01i3Acg/ka4i9+HMV1FcQhg0c8qSOu77rKcgqf513YSpGmnzHn4ylKpJcpxN0++FJhg3MbpKWHTaDhv05rGv/wC1NP8AFVre6HCZ5b5X06VRL5ZDkF42DdmbGM9OK9Yg8AJFaLbschejdTj0/LimS+AyY4DG2yS1kSSI9so4YE+uOfzretXp1INHPh8NUpVVJHD+F21DTNYi0/xpBZRai1obiK2JE6OmSOZGGWdcfORgDKjHNc14nl0aVr9re/TSVjt2mu1sJ8Dyh1cJk4x1yOeDXtHj7wTD4rktIr2IG1tCZUAOGeQ5GGI52f7PfjPSsi6+FWktYwWiadZGOOeOY/ugMlTllyP4TwMema8r2DesZ28j2qmJi371O/mcP8JIU0vQrmfwr43n1HRriQLayRxIFwi4PJxubONzY9K7vwrFNJqHiC5nP2ySV7fzZDgvJE8ZVowR2GNwHrVvwv8ADPw/oU8PlaRZrDGj5UIAGLHPTpnrzU+seB43vJ59FM2m+dGsMot5NnmJk56/dPQAjB9KmVNqd+a4QqwlStyWZlaP4kv00e68NwK13f6bP9jEuNoaMgNEzE9MIQD3yvvT9H06PTrQW8TeZLJK0s87ffnmJ+Zz/IegHFaumeEp9OtDaWVpFDCzb3DSljIxGCzE5LE+pq0NA1IZYeSGx3fOTjiqJM34VWpu9f8AE3iGRflmuUsbY/8ATKFcHHsWJr0IDFZXhLSV0TQoNOXB8vczY9WYk/zrVzQApppP50jMePlrhNa8eumuT6LpVvHNOPlSd8+WrfxZ9e2APetKdOVTYDqPEWuWGh2omvXJdztiiQZeQ+gH5VwGqXF9rV6t3qoWOGM/6PY5ysZ/vN6t0+lRxxyNdPfXc73d6/ytM/QD0UdF/nUmOMDitVGNNWjqzqp0ftMUZYlm5PJPqeKz9Y8y8gu9F0zULe31mW1aW3WWEShEDBd7oeGTnBHP3hitDqNp6fz5FecfFHQ9Q1LxVBqFroOqakV0OS2s57G5EP2a9aZTG7nI4HPPIGDSeptLbYanw81rAvLGz0fRoUmtbyHR4JZJrG4uY5NxZw3KgjIAHHOecVY1D4fa1qI8RSXkOhQXmr2UMMCWsBWK1ZJzITnrnn7w5zgmsqLRfG0GozXD2t9c6+sty2paoL0JZ6lbNFiOCHByh34wABtKls81R8K+F/E80ltp2oabqtnozanaSzxSyeX8giYTOwDk48zbnk7iM0rGWnY0NY+Hl/dQab4Zu9S0izS2Nzc6ddLG32rUGJ3FZ+xQH72OTxW7pPhTWD43tfFmpNpNpL5mZrHT8+UFEPlhlz1c9Tx0xWP4F8P6tZ+OtK1DUtF1OK7tbe8j1XVZ7gSQXLu37pohk5GMDjGOlenDoD2xk+2evHahFRinqkC49ySeCP4jXO63ayazqYjtZnSCzIE5Lfu5W67B6kZrT1S6mWWPT7NgL2ZMs/aCMfxn0Pp71LZ20NpbR20IOxOeepJ5LH3Oa9PB0OVc7OHH4m37uJM3zZDc4x/KqGr6VZaqIherIwizt2tt6/Sr/bHbtSV33PIERQkaqrM20AZY8nHH8quaLZPqOoxWyj5M7pD6KKqH6E54GO59K9B8K6UNP04eaAbiXmQ46f7NcuKr+xj5s2oQ53c1YY1jRY0AVVGAB2FPHAoApa8A9IKKKKACuY+J9jqmpeDL6z0VZDfPt8ry5Nhznnn6V09cx8TbbVbvwdfW+iLM1+wXyhE4VuvUGgDb0OOaHRrKG4BEyQIsmTk7gozzVyqehpPHo1nHdBhOsCLLuOTuAGf1q5QAUUUUAFFFFAEFzbxXMDwyqGRxgg15zrOnyaZfPbtny2OYm7Een1r0zbWbr+lxalZNCSFlHMbehrqwld0ZeRjWp860POaKdPFLBNJDNGUkQ4Kn+f0pte6mnqeb1sHfpx6Cs68Wezum1SzjMm8bruBBzMvTzB/tAfnWgelB7n7vOeP0ptKSsyoTdN3iOtpobm3juLeQSxSrujdejDuf6Y7U+smWObTbiS8s4mltZW33VqnZu8kY7cdR0NadvLFcQJPbyrLFIu5HXow9f6Y7V4+IoOk7rY9/DYhVo+ZBrVkmpaLqOnP9y6s5ISMZ6qR0r5p8NPJJ4esvN+/DH5MmDnDIxU59Pu19RRsyyBlYqwIIOM4/CvEvGnwLlfU7rXPAPiNtHvLiZ55bG7Ytbs7HJ2sF+XnsQa3y/GrCTva9ycTRdRaHHX6xnVfD8kkKzrHq8GYi+1XDHaQT2HPNei67Zxw21/bQx2Un2TVFjkkswUt7QtkrbwL/ABAD5mb14rx3xIfGnh2S0sPHHhia3t3vYcahEpaFwHGfmXIPHYEH2r6I1ldQ8TXEdrpGl/2f4et5Elj3xCN7x/4WIPMcY5x3buRU5rXp4mv7Sn2OajBp2aPnL4y6HLaaot5bWy7dSwzMOCZE4wR79a4FNMv3ufs4tZBK0e/Y6kfL37GvqXxF4F8beINUuNFtb3TtH0RtmL0Ria4umP3toOdgXp05rzLRfh/rt1FfeIfDd/f6tZadqbW8Nl5vlT31tGdrskoAw5YHC+1cN00aunLm0PQPgf8A2joPhDS5LJX0+4VWMmwbBc4biRgeTkcV9AeGPGwvIFXUIdsgA3MvX64ryD4c6fosmgC78P6lqOo2Ny/mbb24Mslqw4MJzypU5+U555rs9OtvKnZ9pU7cZqXE6FSVrMzP2hfBdz8UfEfgrw9pyuNGe5mutWvI1yscSKoCE9nbcyj8a9q0jT7TSdNttN063jt7S1jEMEUfCoq8AflXnccssPMM0kPOfkYge3Hfv+daq+KNXt7RgscF3Mo+TzPl3H0JHel7NtqK2Mp0Lao7wH6Uj/drg/DXjzzLMza9bz2jM5wywkxqPQkc5rq9O17SNRXNnqNrMT/Csg3fkeacqMovUx1OO+Lk2qtqnhHRdO1q/wBKTVNTaG5lsiBKYxGWwCQcDI61yOl+P/FOk6pqHguzks/EmrWV9OtveX8/kK1rFGrsJGUYaUZ28Aepr1TxX4W0DxVa29rr2mx30dvL50O8kGN8feUjoeaoXHw78EXWhW2hTeHLFtPtZDLDDtxtc/ebI5JPck8981k2wucTbfFTxB4isL/UfDeg2EOnWVn/AKRJd3m2dLhoDKuxduHQYA9W6jpWf4Y+LviR9Ks7rUtJ06eLTobFdfuPtJik8y6CFDBGV+YAOCc43c46V6ZL4D8HTaxbas/h+wN5awiCJ/KGFQAhRt+6cAkAkcA4qG3+G/ge3uNOnh8N2KvpihbP5OIgCSBjocZOM5x2oGclYeM/FmreA1+IcGkhEhSdrbR7afzGvVZkRGkfbwy4ZsLnIbA5rQ034lPJ8KL7xlPa2Nzc2TvA9tZ3DbPODhAreYqtEdzDcrjKjOa67/hFPDv/AAjJ8Nf2Tbf2QU8v7Lt+QDOf5859aLHwp4dsfD03h+10m2TS51dZrbblZQ/3t2eWJ9TmgR5H428dfEKSRNFs7fR7DWNL1A/2kIb5/Jlj+ySTxKrbSQDt+YEDouDg0ngjx/4oWz0vQIbddW8Vaja21w0uo3wFsoe2+0Pjau7IGFC475zgGvUdM8B+D9NsFsLPQbOOFZJJAuNxLPGY2YkkliUYrzng4qLVPAPgq8sGtL7QLFrbbCMFduBCmyPB4xtUlRz04oSC5xWl/GHU7/xnb6TH4XJsvtEFjdyQtJK0dxIASVkCeU0akgZ3Akc+1evbsjr/AIGuAm034X6PrdtqUdrp0WoWaIkH2cbigQYXCrxkDIBPPPWrF94zuZAy6RpLKD0uL19ifXaPmY/lWkaU5dB2Z3APPSqOpaxY2A/fTAydkXk15hpn9tQ6hd3FxqknkSNmOKNiFJPU8kmrQBzkkk9yTkmrlSUXua06LlrI2tV8RXt6CkObaI8YVvmI96xsAdAPc4BNLSU1pojpjTitA70UUUWsUhRxR/jkUlFAwHGOTx/hj+VByerN0GOfTpRR+X4nFPYV/IDnOQRx0Gaqandm0SNII/Pu5yRbQ9Mnuzeij360uo362aoiR+ddTHbBB0Mh9/7qj1qDTbRoWlurqX7RfT8TS9gB0RfYfrXZhsNze9I48Xi/ZLljuP0+z+yxyGWQz3MxDXEp6u3b6AdhVqjtjtRXps8Pe7YUf5zSVoaFpsmqXixqcW6ENM/t/dHvUSqKEXJiinJ2Rp+C9J+0yjUbhP3SH90p/ib1/DtXbLwKZbxRwxLHEoVVGAB2qQdK+frVXVnzHqUoKEQooorI0CiiigArl/igmrSeDL5NEF0b87fKFufnPPauormfidHq0vg29TQxcm/O3y/s7bZOvODQBs6EJ10WyW63+eIEEu85bdgZz75q7VPQxcLo1kt1v88QIJN/3t20Zz75q5QAUUUUAFFFFABSY46mlooA57xVof2+P7VbqBcoP++x6fWuHOQzKRgg4IPUHvmvWCOPeuV8V6F5oe+sl/erzJGBw49R716ODxPL+7k9Dmr0OdXRyNH04pAQR6c/l7Glr12cAKduMcY6YNZ0lrcWFw13p6mWJyXuLQDaJG7vH6H26H0rRozj6dfx9aTSasy6VSVN+6Msry3vbVbm1kEkRO05GCrDqrDsfarAPVskevJzWbdWUq3Bv9OkWC7K7ZAR+7uF9G9D/tfnmpdP1BbxniKPbXkX+ttX++v+0PUV5dbCuD5o7HuYfFxqqz3LoBMZjYKVb5irkMpx3weM0MSxyxLc5IOGIJ985rynxhpmp3njDVvCdqblLC9I8TB45GAUwx/6pW7ZdQdtZdv4r1iPT38TyalJ4ej8SRXGrQzNaCc3FxHiOKzAOQqsFyRw3PauI357S2PZp0aS3uIVleJpImj82MYdNwIBGQPmGcjtWd4R0S28MeHNP0CwlM0NhGI1kk2hpWByWYf3iSTwO/WvL9d1nxpqMMWopGsmo2PiaK3sNGEQiiRxbM7F5OrdTwTtJwOtWf8AhO9W/tSaPTfE8lzc26ae2n6Y2mAPqTSgfaFcD5owvPAIC7MnINGgufyPUNO0vT9Oe5/s+xt4DczG5uDCgAlkYcyHnqf8ireeO2R6Z6fU4rxY+MNW0WLQNJsLu4hSCCzaS3liQpciWYiTDMC8xAwDtChCMkt0qzf+OPEdtoU15b6x9o1oybdT0o6eETQo/PKPJ5pBxhcAeZkEncMDincOdHsAz9P89KO2ASPcda5n4ZatqeteF3vNUuILp0vZoILqF94miUjaWYBVZhkgug2nHFdNTNE7i5Oc5IPsarz2NjOd01pCzf3lUK35jBqxSen68U+aXR2Cya2IreO6tRtsdW1O2Xsgm3qPwbNXYta8UQ4C6xbzAf8APxajP5qRUBpBx04+nFVzX3I9lDsaaeK/EiY3waRL7jep/mal/wCEv17H/IM04+/nP/8AE1j8+poOPaleP8pPsImu3i/XyPl03TQfUzOf/ZaryeJ/FEnCnSIPcRyMf1IFUMKemM0E07r+UFh4ks+p+I7j/Xa9JGPS3t1T9SDVGayjuTuvLi8vD38+5Yg/8BGB+lWu+7n8zSd80Ko1silSh0Qy3hhtk228EMI/6Zxhf5VJlt27c2/+9nmikpOUn1NEkgx/OlpKKkAooooAKKKKGIKKWkGScYz6AdSaYB69sDJ+lUtRvxbTJaww/aL2UfJAP4R/ec9lqOfUZbi4az0nY7of3ty3McJ9Bj7zdeM1Jp1nDYxMsZeSWQlpZpDl5D6n0+nau7D4TXmmcGJx3J7sBmnWP2ZpLi4k+0XsvEsrDoP7q+i/zq3+poHAx2pa9G548pOTuFA7889h60f5xUlrBNdXS29upkkfgAdvc+lJyUVdkrXYfp9pNfXi2sH+sbuRkIO5Nei6Vp8Gn2aW8I4H3ierH1NQeH9Ig0u1Ea4aZv8AWSd2NaYFeHisQ6srLY9GjRUVruApRRRXIbhRRRQAUUUUAFcz8TJNWj8HX0mhG5F+oXyzbjL9ecV01cv8ULjVLXwZfXGivcJfLt8poF3OOecCgDc0NrhtGsmut/2gwJ5u/wC9u2jOffNXKpaE076LZPdbjO0CGXcMHcVGc/jV2gAooooAKKKKACiiigANNI4+lOoxxSA5TxRoIcPe2CASDmVFH3h6j3rkD37YODnsfTFesbfl71zviTw8t2DdWSqlwBll7P8A/Xr0sJjXH3J7HJWoX1icVRSyI8cjRyKUkU4ZT1pK9ZO6uji6if4VWv7G3vFRpN0csf8Aq54/9ZH9D3+hq1RTvpaw07O6M5NQutPcQ6soMRYFb1E+Vj23jqp/T2rX8x2+fcrh8MOQ446HnIB/WoMcFcZB42kZBHpWf/Z81kzSaNKIcnL2sp/dN9O6muOthIy96GjPSw+PsuWexr+Y5yS7Z7HPT/6+ec9feqtvY2lvql7qkEEcd7ehBcTAfM+xdq8npgemM981BbapC0ghuo3sbjp5c/AY/wCy3Q1oEYPf8q86dJw3PUhOM9Y6i7zxwhxnbujViufQkcfQcUvmPzg4J6nAyevX169/QUyiouuhXyFY7iCccDA9h2H0pD0/+tRR6fWga0MTxLq97a6lpWh6Pb2kuq6s0vlPdufItoolDPK+3luOijHJHNU7jxU2iWcMfijT5YtVZZJGg0uNrgPbpjN0B1SLnnPIqH4mS2Nhp2ma7Nd31jqFjdY0+5s7dZn3SKQ8bI3ysjKDkEg/LxzVaLwnZzWVlq0Pi3VrS/1CMrJqTxqsl5HcAf6P5bDEeQBtCjg0Gcr30LMvxG8MC8e2t21G+IYxxy2dk8scsuzzPKRgMM+w7sdqa3xI8Kh4hHLqFysiwnfBZOyo0wJiRj2diCoHqKZpvhvwnootp7bXvItbK9lvoY3uBsjxD5LoWznCdz1DflXOXkXgXwrpW6TXtQurOaK01WOeEKyy/ZpCiKpH8bs2MfyqdRc0jr7Xx74YuNPlvVu54o4LL7dOsluwkiiEvlNlcfeD/KV9s1Be/EDw6jX9rFdTRT2yzqLie1cW3mwgGRN2PmIBzgdvpWHdeFvB98LqyTxpLp80lrKNUi3xbzbySicpJnhdjnBKknBwatTeHPBuq2dnpUfihXN9c3t9ZJHIv743ChHVM8FRj5T1PP4moc0jV0bx1o17c31veJcaY9rJdbTcRFUmitlVpZVbH91t23rineIvGEOkv4XuIrG6vbPXTOR9ngZ5xGluJkZYwO4ySD0HuOef8ceGNLmm07w5LrUKQ6lraXz/AGqcRS26bQkscY6uJ/u4PHUV1ep3Hh3Utet9UbX7WKbw21xJLCkqhYRNH5L+ZngBRjpnBHanqPmZUXx94Ua9srePUnkW6it5ftAiPkwCc/uBK38BkwcZ6HGcZqprPxD021tdQGn288l/aKskUV3C0KXEfnrC7oTyQrN3xnj1zWXpvhLwdY6fY65pviJrqxtYoYXC+U/9oPAp2KHb7jlR8wHYA8VXtPAPhCPULiwbxlNJfPZktbSSRCaOBpI7jcz5+dhtwXJyF+maVmJuVi7b/FKy/tBludF1GHTxFeyM8UDTSp9nuPKLlQOI9pyT/CeOa9CVo3RJI3DpIivGwzhlIyG+hBGK4GPSvB0NpqGtt4wQ6fqkN5YiV5F2R/aZRNIinruDfoeeK7qzRIrG3hibfHFBEivnIYBAFPHHIAPHFNJlQvbUkoooplhRRQaACjknAx0J60kkkccZklkSOMdXdsKPqTWY+pXF2Nmk24kXPN1NlYl9wOrVrTozm9EZTrwpq7ZevLq3s4PPupREnbuW9lH8R9qzit9qmTcB7Gwb/lgGxNMv+0R90e361PZ6fFDL9qmke9ujyZ5uufRV6KKtnp1PWvSo4aNNHkYjHSm+WOwyCKOCBbeCJIYU+7Ggwq//AF/frUnbHaiiuk4k29wpPbuelKKs6bY3WoXKw2yd/mc/dQetKTUVeQkm3Yitbe4vJ1tbaMtK/YdB9T2r0Dw/o9vpdv8AKA07D95J6+1P0TSrbTLXyohuc/fc9WNaIH1rxMVi3VfLHY9CjRUFfqCjHvSiiiuM6AooooAKKKKACiiigArl/ihd6pY+DL650d50vV2+WYU3N19K6iuZ+Jt9qmneDr270YyC9Tb5flx726+lAG1oUk8ui2UlyWM7QI0hYYO4qM5/GrlU9Dlnm0aymuc+e8CNJkYO4gZ47c1coAKKKKACiiigAooooAKKKKACkI4paKWoGPr2h2+pJvGIrkD5ZAP0PqK4bULK5sLgwXUZVs/K2PlYfWvUcVWv7K3vbZoLiMOpHGeo+h7V24bGSpO3Qwq0VNabnl9Fbeu+HbmxzNa7riDqRj50/wARWHkHoc46+oNexCrGpG8WcM4SjuLRRRWlyBlxDFdReTcRJMn92QZA+npVFbO+sh/xLrsNDn/j3uSSo/3X61o0g+pokoy3RdOpKn8LsUhrEMUvk6hBNYydvMGY2+jD+taQKsu9GDqRww5X8CKjO1k8t1V0/usMis/+yYIpC9hJNp79SsTfIf8AgJ4rjq4KEtY6Ho0sya+M1e3+FA6g4zg5rMM2sW/DQ2t+o7xt5b/ketCa1Y523Qnsn7ieMgZ9iOK454WpE7qeKpVNmYfxK8LXniizsIbcWdxbwmTzrG7maKKUsuElDLz5kZ+YA8ZFC+Gtcu/hrJ4e1jWotQ18EyQaqc/NMrb4ZTx8uMYwOgHvXVwSRzJugmjnB7xsG496fggg4OffvWEotbo1Vu55XP8ACaZtM1CCPVIWlke3nsxkqiShvMuVLYO1ZJOQee2amX4b6i1gYpZbFXliJnj85pR5huFlJDEfN8qkHgc9q9OPTkc9M+1GF5x1znNRyoORHj/iD4W+JtXvLtrjUNHeB2uQn7wosizMhH7oDCYC4PJzW3rvw6nvvH767DcWx06eezuJkeZojbtbIFCpGo+bJGRyAN3vXovUc4P4Uvv3znPvRyByI4jxx4T1bWvGVnr2kzWNk0ccEc11Kf3qxxymQq0RBWVcZ2gYIPOa5uD4U6kIb+1a6sZIzbSWtpNJcO5dJJ0kIeMjC8Kcgk5JHpXrWOMe+aDznPcYPvRyj5EcH4o8Bz6n4h12+0+e0ttM1OxnlisHXasepSQmAzeyeVjOO/NULz4e6vdaNqXh0XOhx6feGS4OpGItfJI8KJ5Q/uplcbs8pxivSiF/ujmnHr3oshOmeUyfDXWv7IkZf7MTV3u/O3HUHLRBYvLDrLtwTzyu3kcGvTdKt57TSbKzup0uLi3t445ZUjCLIwHzMF/hGeg6VZCsRtXOMc1Wub6xts/aL2CM5PBbLfkK0jSk9kCUVuyxSAnnvWd/a/nD/iX2FzdHs5XZH+ZoMesXAPnXUNmp/ht13MP+BHpW8cJUlujCpjKUOty7dXNvaRebdTxwJ/ec/wAh1NUf7SurpT/Zdi/+zPdfIg98dTTrXTbKGTzvL8+f/ntMd7fr0q6ck5JPt7V208JCK1Vzz6uYSekUZ8emiV1m1K4a/kByFYYiU+yf1NaHbHQDoB0FJS11JWVkcM5Sm7tid6Wij/PvTsTpYKQ9Oop0UcksgihjeSQ9AozXWaJ4WQbJ9TxIw5EI+6D71hWrwpL3maQpSnsY+haHc6mRI+Yrbu5GN30rudPsreytxBbxhU7+/wBasRoqqFUYA6CnAYrxa+JnWeux306Sh6gvHvS0gFLXNY1CiiimAUUUUAFFFFABRRRQAVzHxO1LUtJ8HX1/pG4XkYXy9ke89eePpXT1zHxN1a/0Xwde6lpmPtUW3ZmPeOT6d6ANvQ5prjRrO4uM+dJAjvkY5IyeKuVT0OaW40WyuJ8ebJAjvgY5KgnjtVygAooooAKKKKACiiigAooooAKKKKACg9KKKAG4GMYrD1nw7aX26SL/AEef+8o4P1Fb1JirhUlTfNFkyipLU8x1PT7zTn23UJVc/LIvKt/hVQcjPWvVpI45EKPGrKeoI4Nc9q/ha3n3TWT/AGeU/wAJ5Vj/AEr0qOYX0qHLPDW+E4uireoabfae3+kW7bM/6wcr+lVMqRxgj1znNejGUZaxdzkcWtwoooq7MQE0P84w4Dj0YZFFFFxFGXSNNkbf9jjjf1jJT+VH9nyxr/oup38I9CQ4H51eoqd90aRqzjsygI9diX5NQtJveW3IP5il+0a4o+axsZf9pZin86u4X+6KMVLpU5bxNo4urHZlJb7Ugfn0bd/1zuAaX+0b7p/YVz+Eq1dorP6tR/l/FlfX6xSOoX+ONDuB9ZlApv27Vj93SIR/v3QFXzRR9Wo/y/iw+v1ij5mutyItPg92YvSeTq0n+s1dYx6Qwgfqav0Dg8cVapU10IliakupnnTIpBi5ury49mlwv5CprWwsLb/UWcSN/eK5P5mrRpK0VlsYynKW7FJJxntQeaKKbfmToFFFH+feldAgopFOWHXnoOpP4CtbTPD+pXuGaP7PEf43649h/jWc6kIq7ZShJ7GVkd+P8+lbGjeHr2/xJMDbQ9yRyR7V1Wk6DY2JDiPzZR/y0fn8vStYCvOr5g5aUzqp4ZbyKGk6TY6bHttoQrd3PLH8avgUuKBXmNuTvJnWopKyADFFFFAwooooAKKKKACiiigAooooAKKKKACuY+J+rXeh+DL7U7Dy/tMQXZvj3jlvTvXT1zPxN1a50Twde6lZrE08e0KJYy69fTvQBtaHNJc6NZ3EuPMlgR3wMDJAJ4q5VPQ55LnRrO4lAEksCO2BgZIBPFXKACiiigAooooAKKKKACiiigAooooAKKKKACiiigAxSEUtFADGRWUqygr6GsbUfDen3hLRobaQ/wAUXAP1HQ1uYpNozVQnKDvF2JcFLc4K98L6lBloSlyn+zw1Y88Mtu5S4hkib0cY/WvVsCori3gnTbNEki+jLmu6nmFSPxHPLCxex5VkdjmlrvL3wxps+WjjeBj3RuPy6Vk3PhCYZNteK3/XRf8ACuyOOpSOeVCcTmaK07jw/q8J/wCPUyD1jYGqE9vcQnE1tMh90OPzrohVhLZmbhJdCOikyvrg+nf8qCVA+8K0uidRaKQHI7fnS0AFFJR/nigBaKNyjqR+JxSdfuhm/wB1SaV11YWfYWirEGn385/dWc7f8Bx/OtG38M6tLjekUI/2myf0rOVanHeRShJ9DG/OkYgdWUe2a6228Hpkfab2RvVUAH61s2Wg6Xa42WquR3f5v51zTx9Jbam0cNJnBWlje3jbba0lf/aIwv41u2PhG4Yhr24CD+7H1/M12SIqjaqgD0FLgVxVMfUl8KsdEcPFbmfpuj6fYKPs9uob++3LfnV8CnYFGK45Scnds3UVHYQCloopWGFFFFABRRRQAUUUUAFFFFABRRRQAUUUUAFFFFABXN/ErV59C8H3uqW0VvLLFtwk6lkPPoK6Ssfxg2proNy2kafbahe8eXBOcI3PegC5olw11o9ndOqq00KSEKMAEgHAq5UGned9gt/tESRTeWvmRp91WxyB7ZqegAooooAKKKKACiiigAooooAKKKKACiiigAooooAKKKKACiiigAooooAT+KkPXHaiigAH3KRvu0UVSIkVprW2kB8y3if/AHkBrmNZtLVMlLaFTnqIwKKK9TC7nFUMC6RFJ2qo57CoKKK9I5x8IBfkA8d6tW8UTSgNGjD0KiiihjW51Oj2NkQCbO3Jx3jFbcUEEY+SGNfooFFFeRiN2ddMlX71O7UUV50tjqiIOlKKKKziUxaKKK0AKKKKACiiigAooooAKKKKACiiigAooooAKKKKACiiigAooooAKRv8KKKAFFFFFAH/2Q=="/>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49156" name="AutoShape 4" descr="data:image/jpg;base64,%20/9j/4AAQSkZJRgABAQEAYABgAAD/2wBDAAUDBAQEAwUEBAQFBQUGBwwIBwcHBw8LCwkMEQ8SEhEPERETFhwXExQaFRERGCEYGh0dHx8fExciJCIeJBweHx7/2wBDAQUFBQcGBw4ICA4eFBEUHh4eHh4eHh4eHh4eHh4eHh4eHh4eHh4eHh4eHh4eHh4eHh4eHh4eHh4eHh4eHh4eHh7/wAARCAHiAd4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7LooooAKKKKACiiigAooooAKKKKACiiigAoPSiigBvrWF4q1k6bAIbcg3Mv3eM7B61vd6888VSM/iC5z0XaorqwdJVKiUjGvPkVzKv7uaQPc3Uzy4/iY5/L0pFO5Q/YjiqmuymDRrpkOHMTLGfRscU3QL5NU0Oy1BCpWaJSfqOD+oNetCdqnKu36s4Wrw5i9RRRXQZhSUtNm4tpyenkvn6bTSk7K40ruw4q2PvD65oGSOORXxpFea2vwkfwNDcTN9tI8SC5yQq2yCRXXcOT88a16N8Y9fv9UvtE03Q4tcnk8MaLbalnT7Uzo166IyJOw+4mwMc+9caxdn8Jt7E+hCVUbnZFXP3mbaM+lKF5Odq46c8HPvXjt/qHhf4ifEXRZPFTwy+Gr3w0L/AEyzu7kxW0t0TibJDKC6YPU59jXP+LNL0fWbv4c6R4Ws5PGGj7dQFraapeyW4nEZ+4JByQCMJ+FDxYeyPoPYc4I28ZJB4A9aEBkRGjIdXyAUPB+tfOPh6SGb4faFZXl81t4Z1jxe8OsaclzIF0mIL8lkzt8wDP1PAIIroNcsvD/h/X/GnhzwtrK+HfDsvhmOXUZbSRp7fTbt5gsbLgts3qdrAEY3ZprGafCHsj23cDko6sM7SVPCn0oAbdxjJOMZwSfavC/h74b0OXxNd/DzV9HtLGXWtB8xrnQNUa5sbqNWG25aM5ZJwwBDZ7Hin+DrfUtf8J+KfFHizxELa60GwuPDdhewhytoIl2S3jgcmR/lyewNH1t/yh7I9xyCpKMjKDhtrZ2n396UjHTb+deGfDHw7olp4usfCWq6BpWdb0N1NxourvLZapAuGL3MRO6OTAzvHXJFZOk+F/D2nfD/AOMOrafp5t7zTLq+sbGf7RKzW9v5XEYy2Mc8E80vrUv5Q9kfRB7YK/nRg/3hj614J4Q8N2mlfD/VNXGieEbGebwtKVutL1mW4vZGaIE74nJAJyd2O9cBez6xJ4U0PwXcXUyjwpPFqUs2/iaO4aLyVB74LtR9bv8AZD2R9c96Wpbv/j5fr14z6VFXZHZGFrXCiiimADOeOtXNO1a905w1vKXjXrE7ZDD09jVOk54x/ng0pQU1yyGpcruen6Xdx31nHcxZCuOh6g9xVsVy3w+c/Y7qH+FZgR+I/wDrV1Ar5ytD2dRxR6kJc0UxaKKKzLCiiigAooooAKKKKACiiigAooooAKKKKACmyMqKWdgFHUntTq8t+OfiDy7ZPDdq37y5XzLkg8qg6L+J5/CgD1FTkAjpS1xnwn8S/wBveHFgmcte2IWGdieXH8L/AIjB/GuzHSgAooooAKKKKACiig9DQBFcTJDE0shwq9aerAqGHOeRVHXiBpFx0+7/AFq7H9xP90VPUB9FFFUAUUUUAFFFFACHpXm/if8A5GK76fe7/SvSO1eb+J/+Riu+v3uwz2ruy12qM5cV8ByHjaS6jsbUWjMC8hEgVeq4+9WX8HJpJfBzRsSfIvJUGRzjNTeIdeWDUvsYs97j5Nx+ZRurhPhr4gk0nxT/AGc+5oL2QwSKTwsmTsYfpXmUMfReaVJKd9lY7amFqPCqPJ5ntFFcd8RdW1ew1zwtpek3GoRJqct0Ln+zrMXNywjQFdiHtk9axNG+J08Hh+1utc003Nzb6VJqOq3Fuwj8hUuGgVDH185nCBl6Bt3YV9M8RFSseN7OR6XQ2Np3AlTwR6iuL1Dxtf6b59lqnhpbHV4JIUa1m1CMQ+XKruknmDOfukFQM5xWPqfxK1HVPCc+reFtFlVYIrWa9u7iRQLRppdnl+Wf9YdqHJHQYo+sQY+WR3H/AAjnh1YFgXQNMEa27WgUQ/IIWO4p/uE8ketXNOsbDTHuZNNsYLJ7tle5MCbfOIG0eZ68cD2rF8WeJV0PxXFpMNrcX9zc26fY7UOEimlaVY1BfseefQVycHxNvNNt5bbXNMaXVxeXhktlmVfs9rAyqFDAfvJMsceo61Dq007FcsjuZ/DHhm50uPSbnw5pFxp0LmSK1ktw0UbE5LKOxJ6+tW103TFms5l022SbT12WTqm02y+kf90VyN78QEe1nvLPSJ00uWV7G21N2HF75W9UeLrs6DPrVXTfiMy+H4NY1PSbh9IhZLLUNXjkUMt2U3ECHrtz8ufU0/a0Q5JM7F9C0GWO/jfRNNkj1M7r9WgGLpuzOP4j157U3QvDvh3QdNl03RdB06wsJwfPtoohsmGMHzCc7xgnjPFc/beO3TVbex1zw9Lo6XMcF0tz9qSWOO3mZkSRsfdO5cEdBkV0fh3Uxrnh2LWIbOa2iuo5JLdJCCxQZ2P9GAzRCVKVw5ZLQh8OeGPDfhprh/DuhWGkPcEea9vBtdwOmSecew4q5Z6dp1lbz29np9pBb3LNJPEkYKSs3DM46Et7+lef6Z8TJ4NL0D+0dNF/c30dss80VwqO8033NkWPu7gAST3Fa1t8R9KuLz7DFpt3JdMloyRLgmV5wTJGnYmEL8/uKaqU0xOMjd8P+E/C/hy4nn0Dw7p+lzXA2zS2sW12HUDPYfTirf8AZWk/Zby3Gl2awag7SXsIj+SeRsBjJz83Qc1i+A/FTeKkvA2ltp72+0+WbjzJQGyCGXqjrj5s5HpWH8T/ABXrWi+JNLsdIvLS2tNiS6lLLCGit98irH57H/VxOgk2kc7gKPaU4RuJcx0lj4K8F2EjS6f4R0W1Z42R2htcFkbhkznoQOauy6DoUgk8zQ9OcyLEkm6H76xn90reyHG2oPEuvpp8Wnf2XYtq11rE4i02AS+UJgVaQMXPCgIucnrkVmp40j8nVHudFvLebTJrS3uITKrN5txnABHB2kfjmjmpR90dpHWMSTzyR1J6mm150/xE1K8jtv7P0KOCRtUitp45boGRYGLBsofmVxtPqKtT/EqO1s1vrnw3dLBfQ/adH23CE30YlERDdo2ywODwRT+sU1oTySO8pK4aD4hXAnKX/hW8tyJru0zFcLKzXVum90VR1UrwD659K3PBPiIeJdMmvPscdq0UvlmOO4EoHyg9QAR16HpVRqwk7IHBo3qO3+fSijt/n0rUk674ff6m9/66L/KurrlPh9/qb3/rov8AKurFeBi/40j0sP8Aw0FFIa4j4g3l9L4m8O+Hbe/l0631KSU3FxEQHYIu4RqT0LHvXMbHcUV5jr9zqXhvSoks/EV3rRj1qKMxgI06IRzAxH3ifU4rI8SeKdekbxVLE+o6SYILIwWsyqHjLvhiuMj5ulAHstFeM6f4g12xXxJe2s2pta6XpxaS21YqZkueqsoUA7NpHtxWjOdV8N23hjWY/El5qUupXcNvdwzsGjnEo+8gH3cdsetAHqtFeE/8Jb4jtdKv7K+1OcC+1L/iU3WBvCpcqksBx0IHI9ia6m1j1LxRqfie4m8Q3mmrpV21pZw2rBVhCoGEjjHzZJz6YoA9NorxN9Y8Va3pGia1L/adzZTaUpuYdFlVJ4Z9xBnKNy6MBkAe9aep61rmn6Fofi7SdVk1m2uYFsriOVBGryOdscwX+Eq/DDvzQB6zRXlXiix8Vafa6Natf6pq6RwSNqS6fMkd00rf8tVU9YwcgKPaqus315cfDew1/T/FOqSTRzJaO4UQlt0oVt6Y4cDj60Aev0V5N4u/tjTvFulaFZ32v38AsJJmS1lQTyOG4ZiwxgVF4g1XWtH1bwwyXmpW1pbWr3WoQXrqzvGH2nzCOOM54oA9ZuS6wu0Sq8m07QxwCew/OvEtZ8A+N9Sv7rVLuGzluLh9zKLjGB2A+g4rpvhXrGs6p4u11tQvpZrOWOK6s4Dt2xRuW2479AK6X4l2Gpal4NvbPSPMN4+3y/LlMZ6/3qAOG8E+DPGnh7xDb6ksNmYm/d3MYuPvRn+ZB5r16MbUA6+9VdDimh0azhucidIEWTJydwAzz35q5QAUUUUAFFFFABTadSN900pOyYHg3j/xfq1v4Gh1aK6Etzb65OqqvCyIjEBD6+ldbpHjG71PU/AcqzQLFq9vcNcxx8jeEVtv4HNeKeLblv7E1SITAtDqcjrHtPybnPPpzUnwKup5fip4ftGdvs8JuHjiz8qEockfWvDw+LdSb16o9Sph1GGx9aHoapx3kb6pJYjHmRxLL+DMw/8AZattnacda81t9fKftATaQysY7nRwiezROWJ/KQ17M6qg0meYot7HpdFGR6ijI9a0EFFGR60UAJ2rznxJ/wAjJc/74/kK9GNeceJjjxFdnp839K78t/iM5sT8KPObmz01tE1LUpLjbqXmssMPmknAbltvQcZrB0vTNFXwTpGpm4i/tL+14QEA/eb/ADSCp9gu2rGvC3tfEr2crPulkUMAOMOa4bR4l/4TSyt9zrGNTUgA8L83/wBavi8DX/2mzhZq0fx3PoZ0m8Ompf1Y9w8TeHdL1+W1fUluBLZNIbaW2uWgkiLgK+GXnBAAqCx8I+GrRXjh0mExSWTWMyysWEtuz+ayuT1JYlix9TW4/wB8+xI/Wq+o2sV9pt5YztIkV1bywSNH95VdCpI9wCSK/R/ZxcV3sfJOWr9TzTWpPhTpvhabUYfN1X7Dfw7XgvJDeNPIDEoErc+WQWXjgc4Na+u+Hfhto0WmW+tJFpw8tEtoPtUg8xVYyDeF++qOxwzcDnmqzeANZuLOyj1LV9KEmnQWFlaG3tSFa3tp1lZnHd22BR25Nbni/wAParqWv3GsaLeadbSXumyaTdx30JkVIWcP5keOjjJBHQjHpXPyzX2S9P5hNVk8Ea/r0+n6hqFncaq1s1vIqzFGRUIkbDdFkBUPkHOBWPHpvw5uNKtV0y2a7soLp/tFxDdyI8CyDc8k7tgtE20EnoccUy5+Ga3HhuDQJNSVbaPU7u6M2z96YpYBCo93GMn1BNXfCHga40fTtYhup9OafUbBNPQxo8sYjQcNIHPzZ/udAM4otN7wDT+Yu6To3gXXLq413TIYLofNHLIJHEKN5e0yeWcBX8v+P05qhpVj8NtSvVn0i4tJbqPdbwoJmaMTCIgOYT8sjheQ3cVb8I+DrzTfDOsaHql4hh1GIxJDabylohTaSpf5uc5APAxgVR/4Q/xcY9KuBq2g/btFKxWQjsCsTwiMxlpSPm34OQOgqpR0+EP+3jiItF0K2l1bQ77xJbs2s21npQuo4ne3ktmLSnZkkq/y4yPlWvU0v/DukLd6jNr0Uen3FpB5UbyZjhgC+UpjA6hj6d657SPh7qOnQWYXUrSZo/syHfCdrCON45MehIfK+4qvD4A1jGm6dqOtaQ66ellHZxRwNvkgtrrzSzg9WbIU44FRTThtENP5i/p+g/DW81q1trExG+jEE0MEdw6qzwBWifHRnQFTtPI7ita903wd4dWDVr61tbFIZrloWYMx8275uFAHJJwTgfdANYVt4Fk0vx3NrEN1Zzsbu81iytZi32h5pEbcipnaqBmwXHO0rnpW14y0a617wnZNdf2bbXEEkdxMbnd5Mb7dp2SKQUZS/Dd8YPWtFqneOpL330K2naL4PtZUudH1L7NKbmzaWf7W0jzRkn7Pb7jyInLYC+1UFu/hv4+tZtZ1FovNgtn+328tw0ZEKSMmJlHEqq4JHXbkDvUUXw+8QwPBHJrtpeQTNpkuoyT2xSeWWykJHllflCuOOeQVqEfDPWLzTINO1LWNPA0y3mTTJLa0IO6W4Ewa4B+8oKKAO+Sazal/KV7v8x0LN4J1/wAO2+mi+hn0+zg8+ArcOk1tHEdpff8AeUrnB9mArm4Lr4Wya3ZQz2jWM++SCDzLhxBMLUgrJJ2Y5f5WPJzWlrfhLxVqt5c6q2raBDqGpWM+n3apaMIYoHZW3Rd2YFeS3qR6VRv/AIa311p6WkOrWSDN0HaWEthZlj24HqDGM+xpyU5fYDT+Y07zRfh1ptzMl66JePdxR5kuXaeOVTvjjU9QOc7emDzUukaJ8PtQvNRg0uO3up9wNwizuViAfdiIHhU3jnbwSKZovhHVk8Sz69rWoWEtzdTPJPHaREKoa38nCbu/fNRfDnwHL4TvzNNdWdwILRrO1aPf5joW3ZfdwvptXjvVxhLmV4Ce2jOgk8L+H5CPN08Pi6nvCDKeZZl2yt9WH5EVN4e0HS9Ahnh0u3eNrmTzLmWWQySTNjALMeTgACtQmkroUEnexm2+og/Sl7f59KKO3+fSrEdd8Pv9Te/9dF/lXViuU+H3+pvf+ui/yrqxXgYv+NI9LD/w0FZXiXQdM8QWa2up25lSNhJGysVeNh/ErDkGtWiuY2ObtPBfh200+CxgsdkUN0t2DvO95l6MzdWP1pdZ8L+H7+5vJtQhzLqSRRzAyFfMEZ3KAPaujNcp4tOo/wBsKLPb5n2CY2mcZ8/2z3xQBdvdB0KTX4dSuIU+3Nata4L/AOuh7qy9GAqjo/gPw7pOpRX9vb3Dvbk/ZUmnaSO3z/cU8LXPW+nz6ndaasf9uCFGlM0twdrrIUGQp643fhUUFx4kbUdLeS31YTrJAszNkq0ZGHOB8uPXPNAHWTeCfDkuiLo8lhvtEuzeIpc7llLliwPUcmote8D+H9Z1GW+uoriOWdQtyLedoluAMgeYB14yPxrnpxrNhYRXFxfani5so3vnZxlW81QQmeA23IAFUZLzWpbF2sJ9Vmsor24hjZgTKjBV8sHHJA+br680Adfrfgjw/qMtvM1vPZy29uLZHs5mhPkjpGdvVR/Wrj6BoV1o0Wgi1T7FYyR7IUJGxkIZc/jz+Nc/pr68njS1julvrhDEnmnBjjiHlYYkfdYF8n1zn2p19ba3d+IJbUyajDYtetueEBcqLcFeR23igDc8U+FdI8QXMF1ex3Md3ArJHcW0xikVG6ruHY46UreFNDbw5D4f+xbNPidZFjDEEurbgxPUndzWJql5ep4O0NtSk1OKWV0S6+zjE7DByP05xzWTdP4pVLBX/tAZB+yOFLPnfx5gHGdn96gDr/EXhDRte1CDUL5LlbqGIwpJBO0bBCckZFQyeCNAmtUtriC4uEW1ls90s5ZjFIcsCT1/pXOa3Hrkdl9rjm1V2kvZPMiAYqyD7g45TnoRxnrxS3EniD+0JG2atHqPBgjXmBYNnc9C2evvQB2OjeHtJ0e9a8s7cxSvbRWpJcn93GMIKofE2z1S/wDBV9a6Qs7Xr7dghk2OTkdDVXwdBqltqhjupL+WCfT4pXa55xPkhgPTjHFW/iXZ6tfeC7220VZjfPt8sRSbG69jQBt6FHPFotlHc7hOkCLJuOTuCjOT9auVT0KOeLRbKK63eekCLLuOTuCjOT35q5QAUUUUAFFFFACUjN8hbPGKU9a8q+KnjS78L+IoljR508pZEhSTHzcqeO/r+FY1qsaUbyLpU5VJWR4f4nv5p7XWbIvmCO/ZkIHJJc5ye9WvgH+7+LGiySOqqY7gnJxgCOqF29zqGjXqFmMklwshVgB1LE81d+FUV9a+N9NlmtIRZrZ3Yd84bc0fA9skYr5fC1I05Ny7s9+sueDUex9Wzatp0ThGvIlY7urDA24zk9uo/MetfOdn4wuW/aCtdUa13l7r7DszjbG4xn6jGaxdd8W65P4ptpvPmjjkVFmjU5jKuQHB/AD8hVDzJLT4rWuoLGJY01SGRiD8pDNj8a9F472soOJwU8KoKXMfU+teIbbS9QFnNGS5sproHIAOwqCufUlhWXqHjixt7uxiVMR3M81s0jHGyVIvMC/jxzXAfGLWodQ1WyawnDJA09lcK6kbm3J0x64HNeV6PLqFvp7PdXEyBruNkOfMJLKQWx2JBA/CirmrhKSXQmng+ZKR9F6B4+tNU0qyvERQ8t1FaypuHyFzjOPY8Vs+BdcOvaRLeNw0V3Nbt2+4+K+S/DGqXeneLIGt5THH9tBdezAPxn0r234MeLLCx8NeIpr69giEWoTXEaEnAQkZIz23GujC4yU5qMuqM6uF5Itns5K561514m58Q3Q6HP8ASumuPFnh+2tjNLqlsThsKr5ZioycD8a8o8ZeO7OENq9vbPMkko/c7wGxjnn+le7g68KT55bHl4inKStY5XxdNYw+MwLi0eWbdHhg+B1rhbJivju1Y8f8TVOPffXUa5rVlea5aX7WClrkxMu5+U+bpXJwnb40hbp/xM0PX/br4zDO+NnJfzfqfSv3cOl5H0TJ/rHP+0f502nP99/96m1+oQ2R8W92FFFFWSH61m+J21aPwvqb6GA2rLbObXpnfj+HPG70z3rSo5z70mrqwI8q0+PX7+807T7C88VxeHZ9QgE097uiu1byiZlJPIiLgc9M9K1fiZJrkHiLSH0ubWWhjjRUtbSNhHNJ5gzmRPuvjOfMyuO+a9BJZurM3vnNKglUfKHAPYVj9Xfc05zx69ufH5Dvp0niP+3i039voyAWsFvvXYbPPy+aEzsx15zg1bnvNahsLl9B/wCExn04WUyW8l6m26UmaMEoTl1CgsefmILYr1Z/MGFLnA5A3U0ud2WmG7/fqfq77j9pf7J5d8Nodan8ZaXc6tDqM1rbw6jDFPcwSIVid4Sq/vCWwTvK7jn5T0qv4gTXLwa5ZagniWbVZbm4ia3ijzpv2EOhgKjoflwePm3Fs8A160zM33nDH3el/elcfMR6A0fV33FzNdDx/wC2eNJ/FuqtHL4jtPNXUlk/ctIYAoH2cxg/uzjb8gXnDHJzVC5ufGP/AAjceybxQBBczfZisUx+2Hy1KgHPmRYfdt35TJPtXt58zABaTHYHNHmMGyXbd060fVX3D2jeliG1eV7O3e4jeKd4IzLG7bmRtgyCRwTnOT3NSUE+vX3pK6VtYhsWiiigQUDlQw5UnAI6UnrkZGOQOv4HtXBap4wj0X4gS2OtSzQWouxENQN1m22PFvSHyMbvMOMBwMVnVqKna5cYc2x3vfHej/P6VjS+LPDcMPm3GrLbQk58ya3ljTrwdzKB+uK1bCa31K0F1ptzb31uwyJraQSKcehUmrVWM0nEUouJ2fw9P7q9/wCui/yrqh1rg/CusW+lvNFcq4jlcEOO31/Ou4t54Z4xLDIjowyGU5FeHjIONVnoUJXiS0UUm4eorkNhaimhikkjkeNWeMkoxHK564qWigBBUd3PHbQPcTSCOKNSzsewFS1T1iyj1LTp7GXcI50KMVPI9CKAMK58T+Hb+xCTrNOs06QC3e2bezHJU7SOnBOfardzq2ieHVtrFwLYSfMEjjOEB6s2Og9zVWw8LTRanb6le6rNd3cUikuUCqUVGULgf7xOfejxP4Vt9a1CO+MnlSmH7PMDEsgaPOSBnocnrQBZfxboa3slq1xIGjD7n8tghKKGYA9yAQcUt34k02KdFW7hKovmS8EkKYy4K+pwAfxqFPDMC3MczXUj+XfS3ZjZRtYyRlNp46DtVWHwXaQ2MVquoXDFGmYyNglg67AD/urtA+lAFg+JtCub22t2aUu2GRpIGAic/dDEjCucHGacnjLQTFPL9qkCRKGLGFgHBbaNufvfNxxUd34WFxqc04v547a4minnt1UYeVMYOewOBke1RyeDoZLe1ia+mb7PGIwSB837zfk/yoAtW3i/RZ5/K86aI7HbdLCyKNv3hk9x6U0eM9DNp9oE0/3ygi8lvMJxn7vXGKbqnhW0v1Zbi4lMTyTuwGBu80YPbtiotI8Iw6fNDOb0tJHIWBWMKCNmwA++OaAL2keIrPVNWmsLVJWEdvHcLKVIVg/QZPeqvxLi1abwbeR6Gtw2oEL5YgYK/XtmrGg6D/ZN0skV7JLH9kS3MbqPmKE4bPbg1W+Jn9r/APCF339hfavt/wApj+z8SdecZoA3NDWddGs1ut32gQIJdx53YGc/jVyqWhfaP7FsvtW/7R5Cebv+9uwM5981doAKKKKACiiigCtqEpgsbi4HWOJmGfYZr5p8b6+3iq/s9Quo0SRVMYEZwCATX0lrSSSaPexxRl5Gt5FVR1YlTgV8x2Hgzx01vCsvg+6TYD1Kg9f96vAztVJcqgj0sv5E3JjbW48tAscNrGB23Ak1cguJZJE3SQKScBhn+lXbTwL4t6t4auV+sy//ABVaMPgXxUoTboMg25+9cL/8VXz3s8T2f3Hp89LucnHaWs8/2y4ZZlKqTFGuAFAAH15WrXmWKMyi124xk+WPw5rpo/h74oVWWPRIQuAozMvHOT3pJPh54vLEro1njI6zr/jW0KeLgvdi/uJlOg/ikcnqN/HJFG7RFgZlDENjLt1PNYn9o+YXgjhKBMYwQRwcZr0GX4deNmUbNNsV/eKSPtA6Z7e9YV74B8ZafcDz4dN8xmz5f2oFgtFLA4mpK7psUsRQpx+I8wnZheTFSd3mMQR25pu+TBG44I6ZOCM5IPrzzXWT/Dvxd5jsLK0fcxPF0mev1qvJ4C8XIf8AkDlj/szIf617scFiIJWgzmeIw8vtHPGWctnzpCeSSXP8XX8+M0k8ksw2uTgMWAJyB2rak8GeLI/veH7s+6lTULeF/E0f3tA1EDviLI/SpdKu1yyT+4vno9xG164mvYLieG2Aj2L8sQHyr7djVWKZZfEkFzHnY98jrkYwC460+XRdbjHz6NqS/wDbu5/pUdrZ30V/bGTT79cTx9bdh/EPasqWHlComov7hVKkHFq6PpGTO89aYDnpzVa91GytnEcsoa4IBEEK+ZIePSoi+rXCAW9rBZRn+K5O9/qEH9a/SpTjGN3/AFofJRo1Kkmoovhdyk87R1OcAfjVKXVNNjcxm6SWQfwQr5jfpTDo0U7B9SubnUXHQSvtRfoo4/OtGGKK3QRwRRxr/dRcVzSx1OOyOynlzl8bsZ4vr2T5bPSLtlPRpnWJf15oEWuSfel060U84RDI368GtP36nsec1wvjTx9c+HfG0Phiy0vRp5JdP+3Ncalq4sUHzY2AkFSa55Y6b2VjpjgaMN3c6g6bdSf8fGuXrn0hURik/sGxc/vmu5z6tcHNcn4m+JkfhO10y98UaKsOm6nau0F3plybyL7UpyttuAwS3ZxVifxprk11o2g6f4ShfxTqVgdRuNPur4xW2nQE4BllwWLHjhRkGsJYqp/Maxp0Y/ZOmXRNIUZ+yrj1Z2NP/sfS1O06fCT75z/OuH1H4qQ2Xhq8vbvREs9YstWTR72yu7rZbW07DIle4HSAjocZqxdePtX03wnN4k1TwjELKzvFiv59O1AXEP2dzj7XbSKP3igkbgeRmp+s1f5i+Wn/ACnX/wBjaSf+XKL6An/GmtoOk4H+ilD2KyMP5VxesfFS1tfD+veJLHSxf+HtPvotOtNQSfbHeXD8Oxz9yBDwX5yelaNn4r8UXXh/U9Sg8I6TcS2RM3nWutK9heQbCxeGcLuLLtwVYZ+b2pfWav8AMHLT/lOhGi268w3moQ8fwXHGPxpTYako22+uSkdlngVwfxHNcA/xU1mL4f6X4zvvB+m21lrF1b2+no2tHB80sC8rFf3YUr1ParHib4n32geCb3xPf6Bol61veQ24ttK1wXgkMhbcxdR8hG3gHsa0ji6q6mcqFB7xO2B1yLra6fdqOvkytGfrzSnUTGD9r0++tsdWaPzFH4r2rjLH4sadqPxB8OeE7DTBcprWnw3bX3nHFo0kZYRejEbTzXowz13FsHGT3xW0MfLrExeApz+EpWl7Y3fy215DKR2VgD/3z1qwRg42kH6VHd6fY3fNzaQyH+9tAcfQjp+FVP7MurcZ07U5VUdIbnMq/g3UV1U8XTb10ZzTy6aful/72B68Zry/42ps0PxHey27TxWp0jUWQcMVjmaOQjHcDj8a9Aa+urUEahYSqn8UtsfMT6n+L865H4lLa6np+oNb3ME0EugTBwjDkQ3EcrfQ4Y1GLUZ0bt6GNBVKNTbUu6NcW8EIuvh347sNftZ0Dt4e1ufd5uRnZG78qeTgdOlYep+EfC/ja9e78JPdeC/F1vzcaWJGgIkHX5VI44OHWuI8G+E9JudAWTWvGWj6RHbTS2xgkV5bkBGO0lBg8qVIPpg11N7feCPsNso8U+JrrV9POdP1ZbBVlhI/hySPMj6fI2elc+L+p5co1MHiE5dYNaf5Hv4Kjjc5g44rDu32ZxWr9f8APcwz4r+KHha+awvdWivJEG4wazaBmdexWZMOy9fmya7LwZ8WfFcq3t0PAqsunQG4vJrDV1EKoO+2Rc564GT0NdX4WuND8deGktfHdx4bvfLGINRtrkwSqfQoQpiPA+UEiszWPCfh3wr4I8ZR6F4sh1IajZBI7Z542kQqSSAyn5sg+n511181y6tgZSUeWqloujPKoZLjIY6NKrrBu1+q/Qu2H7RNg3/H14N1iHjlkuIXyMZzgMK7Vviv4Vs4LGTxBLceH/t9uLm2a9jBjdP99CRnkcEjrXymytcbYV5Mzqi5HALHAyPYV6p8ZvCPirUtS0600zSS2m6PpkMKzyTxRIzfxHlhxwO1eDkMY5hXccRLkha9z6fi/KqGUUqbwsXKT6Huun+PPBV/GrWnizRpd/QfbEBP4E5Fb1tdW1zHut7mGZTyGjcMPzFfGt14OsbVEk1rxR4Wt3k6wQv9ruPoEjHJ9q6Lwx4LljuIb7wnpHj4SLyNQhaHTlHusbcMvqGB+lerj8Hl2HS9lieZ9rfqfNYTD5jWSlOjyru3ZfifVy9OTTxXn/w48W61fSnQPF2jXel6xChaJ5VGy8jH8YK5Xd6qD78V36kc146mpbGtSnKnJqQtFFFUQZPi3ULjS9Bu761h82WJAVBUkDJAJOOcAHJ+lclH4s1C1t5bh7q01WyguPIa7hjwsrOmUAxxw2ASOPmFehOu5SpwQR6VAttCsPkpCixjkKEG0fhQBwUfifXo/ELafcC382AiOWEhVEmI97SjJ3n5sgYGOKs6rfaz/wAK4j1OTVY4bqZoZvOhi2rGjMMrj055J967R7eFphMYE83BG8qC2PTNO8mNoPJeNDHjaUKgrj0xQB59e+INYjN39hms4Y7a3a5ctEX84+YF/AEHPFRat4r1yyVrR7iDctxIhu/LVVwFBVDuIXJJxnOfQV6L9mhIIMKYIwfkGCPSkktbeVSskEbqzBiGQHJ9aAOd0S9u38Qw+fhTe6clxLErblicHHy+xp3xMOsL4LvW0M3Qv/lMf2b/AFnXnFbcGn28WoTXyq3nTKqMx7KvQD0FYnxKk1iDwZeyaF9pGoLt8r7Mm6Q884FAG3oX2j+xbL7XvFx5Cebv+9uwM5981dqloTTvotk91v8APaBDJvGG3YGc++au0AFFFFABRRRQAlLRRQAUUUUAIelJmmySIiGR3VUUElicACuK8SeIHui9rYsyQdHk6GT6egrahQlWlaJnUqKEbsveIfEohZ7TT8NJyGmPRfp6muSZmeRpHZi7HLEnOaT2649f8aK9yhQhRVluefOrKYUnf/69L9ayvE+tHR9PR7ezl1HULhxHY6fF/rLlz1AHovU+grSU1FXZEU5OyNUdeOSKA57MfwqpFoGuyoLe61m5F4QXdrZljSNiOQiFScD1J5IrH1DQvF1vJapZ+KZry2UH7a15Am+49FRowrRe5wc1xLMad9joWFnc2LvVI7aX7OhmuLphkQW53N9T2Ue5ppg1S+XN5emxjI5t7V8uR/tSEf8AoNM8N3GnS2ssWn24tZImxcQdWVuuSx5YHrnpWoeMZ4JGR71nUxl/gR6VDBRh70iCys7Szi2WttFED1IUbmPqT1NT+/XPr2pyxuwyqMR6gUnfHeuScnPWR3JJfCJS0lPeKVFDPGyg45I9akBn6e+M4rzzx/4N1zVfHtt4o0vTPCOsRxaX9haz8Q+YyIxbd5iBVPPavRMHFJQLc808SfDrVPGVlpul+JrnTNE0fTrV2gsfD5kWP7afuS/MOETggYz1qwfC3jq11fRvGNrqGh3viu0046Zqcd20i2uoQg/JKrgbo34GRjB5r0RQWO1QSckYFICOOeoyKOUnkiecweB/E9noWr3a6loV74i1rUhfara3NqX065i27Ra5YFwqjo4Gc1P8M/Al54Z0/wAVreR6TZ/8JArqmk6a7vZWeYmTguMsTuBPbjivQCrDbkH5vu+9DAq21gQeeD7df5Uco/Zo4fS/CWv6P8IdL8J6PqWlQarp8aq7T25ls71A7M0MiEEhWz97r3qn8PfAV/oL+K7q4t9E0dtftTbxaVpEkj2dufLZfOJcZ3sW6LwAPcV6J3A7npRg4zg44/XpRyi5Ty/WPhxrN18HvCng2C40a5v9Cura4m+2bza3AiZyYzxkg7hnAqW68D69qvh06Ve6L4I0LGr2l+F0JZVSZI3YuJN6jLYPy9gM5r0rvjvRRyhyXPJ/BHwlu/DPibS9WXUrSZbTXbm/fO7cLZ1KxRLx1Xcc9q9Y756nHUgZP4iiijlHFWCiiimmXr0DJGCpwc8GuZ8ZaLBqE1sY4o4pp7a/tJHVfvebbNjIHHVBXTGqGsuYn0mT+D+1beNz6LIWj/8AZ6Scop2MqkLxfc+fvCXhvxB4j1eeHR7F9Qea0tbqR0wqozIVJZiQBny/eu1b4QeIlh3ahrnh7SpvvKs13lh+IAH864OGTWLLXtP0XR7i/jnmtbixMNo5V7h4bl0VSB7H8K9i0n4eeEPAWjL4n+JM0d9egF4bN2LordQoU/6x/fpWs8nwTw/13E1rc20Vv/wDtw3FWZ0uTL8HD4V+epzkPwN8RatpxvrPUdAu25x5bP8AMR74xzXM3fwz8caPdfZrvwtcMCfkktdsqZ+q816hD408cyaLPrGjaPo3hTw7K2I77UpcMsY6MkQxk9cAZHpXON4w0+2l/ta8+Kmu+IZQp/0TT7LyI2PuXGFFeRRyipi1y4enJrue1/rLXwLbxlanGS6LV+mh57f2GoaZdCDUbK5sbgfMFmiKtgHqA2OMjrXU6h8RDqgi/wCEo8K+H9ZuIlCrNKHicgDoQAa1/j1qTX3/AAid9dR+VNcWLSBi25gjBSFYnr9a0P2fToVxba9beItO0+ayt1jnWa5jVjFng/MRkD9K8/2E4Yh0ISs+x9HUzChicrhj69NSfk7NdNDJ0Tx5o9lbFtC0+w8KuOWRdJS6QnuQ6kMPxFUtb8W2epB7jVvil4ol2qWP2TTTBDH3+6GDEf412Hj3wTonh69/ti98OWd7olwcpf6Z5kL25PTzkQksn+0nI9K4fxjpVvdeH7y48P8AgTRry0ijMiXek6s1xcAjDbmRiDjg5G2vocsr42nJwozhG3dK/wCJ8VmkMorR9s4VZKXZ3iv8jv8A4MaxqXh20S68RXl3qhvGDbp2ZnsoScJGgYk46Ej1zX0BbOskQZehHHGK8M+Bs9j4rkt9UvApjjijeEEALK2OOMDkdxzXuqdOSKWIlUnUc6m7PmqfKo2jt+Q6iiisSwooooAKKKKACiiigArmPidearY+DL660V5VvU2+WY497dcHAHWunrmfidf6lpvg29vNJdkvE27Cse89fSgDa0N5pNGspLksZmgQyFhglsDOR2q5VPQ5ZptGsprgkzPAjSZGDuIGeO1XKACiiigAooooAKKKDQAhPFMkkRI2kdgqKCSSeAKV2VQSxAAGTn0rhvFGuG/ka0tmK2qH5m6F2H9K2oUJVpcqM6lSMFdjfE2uNqDm3t2K2ink9DIf8KxKKK96lSjSjyxPNnOU5ahSGlpCVVSzlQgGWLHAA960JDvjJB9qytG1q2sPiPdsrQzXEdhEgOQTGpc7gD0ySOacHuNYCpayS29gc77nGHmx2Qdh/tVleMvDdxLb2OoeGYEW900Mn2XOBdwscuu4/wAYIDLnvxXBjqkXHkjuejhcNL4mepf27Z3AMkieW5Xk4zkVyfjnxJpGmafJJKxkcH5YoULuc9PlHPU15RL8R10vTY9Q1K2u7axMxt/PkiPEq8lGUfMp7eldn4SvTpPhiLXb3SZoNY1mQtIuPMmdM/u046DGDjtXhyZ3UqEpysY/ge28QQfE7VZ9diW2hudPxpkSyBjcKrbjn3TIA+vtS+PPiNLpmp3WheGYLW71G3x9qu7qYLb27Hkjnl2H5CtP4kb7C3stUtJXDaPdRS20VuB5scrsA6NnkqRkYHHrzXLaR4H8I674gvdY0/wrLqpudXklvP7QnliFuCFbY0Y4IyTSlVtA6ORx2PLvF3irxabv7Q3jrUbm5X52NpKYohjnaMcHpXafs9fE7xBrnih/B3ii/GotNA0theSKEl3p1ibHD5GSPpU/7RHwkt9Nj03WPAuj+Vb3Mgg1GxgctHC7fcmGeduBtbsMA15Z8PdH1zw78fvC2m6lAIdQF0kzCNw48p0YlsjttqaE+Z/EZtyi1c+u7pmFhdOjFSttK4ZeoIjYgj3715V8J8w+ErTXS2m2epSaL5/9o3PiOS73yFQzNLbnhAT1/ukivXZMZbaMcnA+nGDWbHoHh6GR5Lfw5o0TupVmjskUsvHyt2IP9K7jWSZ5ZffETxJJZ6L4rjitbaNor95NB2t5haONdkcx6+ZyZAB/CQa1dF8ZeLtVuLTSVk06G6urswrqM1ruBUQNKR5IkIyCOMnBBzjNelyW9tLO00lnbSSmUSGVogXZwCockjrt+X6YFQ21jptmix2WnWNoisXUW9sqbWPVgAO4znuc1NpE8jPJNZ8ba1rvhiCc6ppmifPp7S20W4XF4zzlXaFj91flxjBzkg9Ktp8TfEhvNUnOj2xgVZmiiaIIbFklEau5DbpUwdzZVcYr1CXT9OYwyPpenPJbjbAxt1JhGc/KSMjn0p8dpZR3FzPDY2cc1zkXEy26+ZOD2dsfMPai0g5Gef6Rqernwl8S7hfENnqF7ZyzfZr61U+QhFsG+Rdx2nk8AgA4PtWPpXjPVNC1Hw/4bS7tr613WlndgxyGQvNCZC7TO+7cCQQAGGOM9q9Yt7Oxt7dra10+zt7dhhoIIVSNvqMcj9e3emvYac10ly2m2DXCIEWc2671VfuhTjIHoO1AcjPK4fH3jRdJl1KWTw/sTRrXXPJFm+GhluDD5GS3DcFt/ByRxUumeKr+212+1gYTTrK38y/gkleRYrQalLFLcLk/60KA57fKRXqItrNU2rY2gXbsMYhXaYxyE/3RzgetU9b0PTdX0ufS7iMwW1yBFcfZVEbzxbyWiZv7jZO76mizDlYzwhfX+qeGrLVNSt0tp7xWnSBRjy4GYmHd/tFMMfTdWrQMbF+VVUABQBtCjHQDsOOnbFKOaotbCUUtGKBiUUUUAFZHjUsvhS+nT71sYboH08qVHz/46a16raxb/bNF1Cz/AOfi1ki/NTRa4mrrY8o0nxDY+B/jPqs8llLeyLJqcVhBFEXklkdorgAYBwNrMS3GAp9az11/U9W1ybxV4k8PX+t6qoDafZTyLBZxnszFmzgc8Ac857Vr3dsg/aB0tVBxeaHPfK2eVkeyijP/AKCfzq1pfhPWryzhuY4YIopVDoZJRyD3rnlS9pytvboPCYmdGElTVnLS/X7zgvEieP8AxRqD3ut3+iq5P7tGkldIF7IiKNoA/HNZreHfEVvuaN9N1DKkFYZGhY8dt3H4V7FD4DvM5n1C2QnqFTdVk+AY9vy6s2/sTH8or3KWeY2kl7OekelrHl1Mqw9VXlF3fW5578VfEui674f8IWtpM8V9plh5F5bzxlHifC8HPXoeRTvhdq1jZeEvHgvr22jD6SqRiRx8xz90Dua6LxD4D1QxbkWO82Z2vHyR9VPUewrk4bW3tLwWl1pFtaX6/cItsCT3U46+1eTRwnPjFiVPVNStY9mtmkqeVvL+TTvch8HfEvxl4fa2tNGhv9bsEUFbSW3LRjjoJCRgfjj2rt7zx1pfiK0Y+IPhZc6VfY+S8028gE0Z9VcFWzn+E8Gsuz0nWL9tsFldOOmWBA/+tWtD4J1tkBZ7SHvtaUkivbx8o46o5zgovfRbnzODqTwi5YSe3cl+BAms/CEmk3ImhurS4dwzMpcozfK528bj3Gete6+F9fF0BZXjBbhR8r9pP/r15J4O8P6houozzXcls8M0QU+W+WBByK6cluDk5B3bgcEH1FRPDqpTUZbk+1alzI9XHU0q1zvhbXVvVFndMFulHB7SD2966IGvDnTlTk4yO+MlJXFoooqSgooooAKKKKACuZ+Jmo6npXg+9vtHcpex7dhEe/HP93vXTVzHxO1S/wBG8G32oaYwF1Ht2Hy9/U+lAG3ocs0+jWU9xnzpIEaTIx8xAzx25q5VPQ55rnRbK4uMebLAjvxj5ioJq5QAUUUUAFFFFABTeKDjFc/4t1f7Db/Z4GH2iUYz/dHrV06cqkuVETnyK5neL9aMjNp1mxCj/XOO/wDsiuZQDHB47Y70HOD8xPOST1rM1/V/7IEMklq08UpKEqfusK+hoUFCPLHc82c3ORpDpS0yNxJCsoxtdQy4OeKZe3CWtnNcyYKxRlyC2M+gz71pbWxBJI8ccTySuqRoCXZjgKPU1nJHNrRWW6VodNJykLD57rHd/wC6vt3qPT9uvj7ZKT/ZyMDFbE4MjjvJ7A9BW3zn5ju4xnufT8BXFisRyP2cdz1cHg18c9hFX5QoAUAYAAwMfTtUGoXlnp1k93fTrb26EDc3Vm7Ko6k+wqyq7mC9ya8+n1i2utaTXNWVktPtMlnpkjfNDblTtLP6O7Zw3YACvHrVfZq7PaoUvaz5OgeKdMXXBd6p5dxp7SBXEJkH751+5NKp6EHHHfvTNO8aTRQA3lzLZ3kaCO7TC5DjqwU9j1DCt6YGO4Dvgo6bZQwz14yfUVXvNJsLqARTQxsowF8yMOQB6E8ge3SvMdZ35j3J5dHkShucZe6pp+tSKkf2id4wI3nnlLI0jdCir95u+T0Fa3hrUL3T9dv9MsdQCfbP9IjMiljDLgeaB6nADAdgRWhNaRac1va6RpovNWuy0NhbhQEVgPmkIHCovVj+HeoNe8MWOh+HZ9Uaa81CfSLeWfCzBFeUnfM5fuzkYx2UAdqtL2u5w4mEaMfZ2u92dHr3iW3j8jR5rmEXl+rJBBJ83mDHzFlHIXjk+pArz/4X+ELp/jR4p8YatKLya3giisnbAJaZPmkCdVUKCo+lYfwp01HvLnxBJexyzS2C+dNPcjCSM24qM8jaPlx3611+p614esfOu2hvdRuBGYWntXMO1chgIz1Z9wABPGM134XBVnU0jofOYvOMFSpe0nOzvtueljpyCCOcn170AgjPavLdB8a6rYajAurXBl0h5kidLnDTW8b8CRnHG4Ejd2xmvoPTvC9kgDXUj3T+oOFI7cV01qbpOzFgszo4ym6kehxyq0h2xqzn0UZrTtNB1W4Hy23lKe8rY/Stf4hasPBXw91vxFp+nwTS6bZvcRwH5VkZRwCRzXjkn7Rt+fBfgvV4fDUB1HXdQezvrVpX22gRwrMO5+8vX1rn9ozaVa+x69b+EZSP394qnuFTNXIvCdip/e3Ez+oyBXkNp8afFmpeNdT0Sxi8B2tvY6sdPVNS1Z4buUBgCwj9SCcVNP8AGfxNcfEjU/DukaJokken6otg+nXV8YNRuUJGbiJWwpXknHOQKnmkR7WXc9fTw1o4z+5Zsdcual/4R/RwMfZU6/3jXluqfEvx3qOr+Jf+EC8K6Xf6R4Xle3vZr66aOS6mRd0kcIHAwOAT1NY/iL49XtxJoK+FbPRLVNX0galHLr1y0Ecr5wbaNx8vmggg56cUXZPPI9obw9ox+U24XvwxFRv4X0lvurKpz2kNec638Xr7wlf6Tc+PPDw0bQ9U0l7iK5WbzXivY13vbNt4O4AlGH3qw/Efxl8YaVaeE7e80PQdE1LxFaSX/mavdPHaW8eR5UBcDiYqQSDwDmi7Hzy7nrEvhK1Y/u7qVfYjNUbjwpeJzBPDIPRuDXA/EL4qfEjw34C0bxhb+DdEWC5SKK9trq/JkiuJJNibCmQyHIOc9Ki8Z/Fjx54X1rRPD2p6Z4KsdWvbKe8uJL3U3itUVJAqqkhHLFWzj2NO7Q/ay7nX3Wl6la/620cr/eTkVTDL64PoeK5jWfjfrGha74G03VtJ0W6tvEO4317p120sFsvmiMMjdGGWGSa1PhL8RYvid468WaLc6BbW1no8pW0u1J33KCRkLHPTlW6VSqM1jX7moeOvFFdRf+E9uWsJvokvI/OudvLO6sXMd1A0R9cZB+hq+e5tGcZENHY985H4EH/P40ZFKMHv35plHB+JtOjs/id4b10NhINAksMf7QYkn/vnArs9KULpVmoUqBAnB7cZx+tY/i7R7rVpdNa12L5Eh81i2CEOAQK6AKq4VfuqAq/QDAqY9SYx5QoooqixR9cVBf2ttfW5gu4VdeqsANyt2IPY1NR2pqTi7oTSaszKt7q4trldP1KTcWGLe5HCy/7LejfzrR5ztI5HWkvLeC6tHtrmPzInHK9OexB7EdRWfZyz2l0NOv5zJvH+jXJGPNH91v8Ab/nXrYeupqz3PFxeDdJ80djRopO/AwO1FdJwIcjvHIkkbsjqchl6qfau/wDDesLqdr+8AS4TiRR0+o9q8/qWzu57K6S5tzh05Pow7iuXE4dVldbmlKpKm/I9THSlFU9JvYdQsY7qE8MOR/dPpVteleE007M9NO4tFFFIYUUUUAFcz8TNWu9E8HXupWKo1xFt2h03Dk+ldNXM/E3VrrQ/B17qdmsLTRBdomXcnJ7igDa0OeS60ayuZQBJLAjsAMDJAJq5VLQp3utFsrmTbvlgR22jAyQDwKu0AFFFFABRRSEgAknFAFPVr6PT7GS6kxhR8o9TXm11PLdXL3E/zSO2T6D2FaninVP7Qv8Ayo2Jt4SVUD+Ju5rIr28Hh/Zx55bnn16nM7CUjojkb1Vhnd8wzg9KdSV29TnMqS3m0t3udOhaa2PMtop5Q/3ov6rWhb/Yr+0DxslxbM23aRwCOzDsc9jVSy1iC51ptMjimWWIEyM/GCPQVHrtreR7rzRI9l3MCsyrgI4/vEf3vQ1z4irryX1PRweGuvaS2NeOOKJAsMcaLjoi4GKfUNk8z2UDXEZjmMYEiHHDCpa8mWjae57Cs46Do22yq3Iwe1cHpFuIYdS0i7t1ktYbuaKWJ1yux2Lq2D2O79K7r681zfiT/iX6/BqZEhgvohbSlTg+cvKH8VJFcmJjzQO7AVIxqpSMrTr63sNQg8PvITFNGTYO+Tv2/ehJPUgdPUVavbiHRbKa/uZsWEQyytyyk9FT+9k9qo+LBFepBp09urXruJraKFcywyIch93AQdiT196lg0y6vbpNU8QzRPPCN0NrFnyLZv73T52/2iOOwFeXpI9/3l7i36DfDHiKwkXUbnUoZ9N1NEVJrOZwrxwdVCMOqt1bHsOK5T4hfEaz1Ty/Cljbyi+1LbAGMeyKK3Y4L4PtkDqTRrccOreMrCMqjQadG9046uWf5Ywcdjy23PNR6RJouofHbSRrc9jFaaNbmaWWU48yUjIjz6rx8tehhrVZpJHzebyeHpVK0n1R0fhfwpodpqHifWta03ZpekCONbJOC5+6Cf8Aa7/jWZ8U9DXQ9Rkg0jMkM8UV7ZI7csM/cP4qR/wIV2GgQS+IPAWvO06rNrur5lc9YYkYFmIHTCgj8c1yPxQ8Q6Tr/ikW9hMz2kEIsrfy42aRgmQXCgZI3Hp3wK+mw85Qly3tp+i/4J+UY2HtKPteTWTTXzb/ACVjY+HdzpupeHJZporc27yNayzXEQ4ST5mjfPf5WRscjINey/CK9a88D2cUk/2h7F5LEy7t3mCJyqsT3JUKT7k14j8HLiFHafxFawGK6k+z6YJo932eQkGQSr2eU4PIyAAM81658L7oWetar4f8tY4Ti+tVVQqqrHbIPrvGf+BV42Mxiq1XDt1Pr8syueDw6m/tG78UPD1x4s+Huu+G7W5jtp9Rs3t45pFLKhYdSB2rxqT9nrUf7S1W+j1y1Zrwac0KNE22BoDGZtozwH8se9fRPauL8beLP+EduLm4vLq0sdOtYUeW4mgeQ7nbaBhSK5zuPPNM+FfjrRfFWsalpsngu8tr/V21BWv9NaS4jDMMoHzxgDg0eOfhL438Ta3cW11rGgXWlTahFdwajc2P/Eyso0YN5Uci47jAY9Aa1m+NHhvGV8Y6UP8AuGTf/FVH/wALo0DP/I5aVj/sFzf/ABVAroi1L4Z+PtG1jxKngLxJpdrpHiiQzXiahbs8tnMyBZJYip5LDseAag1v4Q+JdN0HS/D/AIVvtB1PRbfTRZS6fr9mZY1m5JukK8h2JJI6Hj0q4fjFpLDcvjHS8dv+JVN/8VUEnxm0lTg+ONHHsdJm/wDiqAuixqXwbupPgr4d+H0OsR3U2kX9rdvd3kZYSiOXzHUDOQDkgegrX+K/g7xfrup2t94fvtFurIWxt7rRdatfNtZSTlZVxyrrnHuOK50/GbR/+h80Vf8AuDzf/F0D406Fj/koGjn6aNP/APFUDuLL8FdSj+BGn/D2DXopL23v4b2W6kRvLys/mMka5yq44AOcVo/FX4deJPEPxD03xZoMnh2QWumy2Mltq9kZ0Id1bcozgH5cZ9Cai0f4rafrOrWmk6Z480We+vJRFBEdHnG5j0Gd3Feh+A9WuNZ0EXV40Ruo55bebylIXdHIy5GfYA9aAPKfFfwb8R+KbKH+1NR0K1ul0C80oixszHCjysGikRc/Ltxz710Pwd+F954E8QXF9JqUF1bSaNaWCokZVvMiLF3JzzuLE16pRQAhqOaFJV2yIrg9mGaloNAHK634ZjKSXFg2xwCxjIyrY7D0rhtO1W3vruS2iSZZ4h86ygAj2HrivYiK5/WPCml38DKLc28xcyLcQnbIjnqQfw6VvSqJJqRpGtJM4vPPp6Zoo1W11DQZBHq4V7dmxFexJ8jH/pov8J9+lHbjGOvByPqKpq22x1RqKQUUds9qKRoFFL6cH06Vm+INWTR7OK5aHzt8yxbN+373Un/PWlKSSuwNHOeMZzUN7aw3lq1rcKWjboQcFD2YHsRXM+G/GkOr3ltZtY7Hutxg8uXdtQEjLg87uO1daAScdT6UoVbvmiKUU1ZmXpc80czabfOPtSKWikHAnT1/3vWrwxjjgVDqlkL63Co3lXEbb7ebvG46fgeh9qZp959pifzgI7iFtlwhPR/Uex6ivcw9ZVo+Z4WLw3spXjsWqO3U5HQdqUKxGVViPUDIpp4JB4I7Vrexx2NXw1qh0u9Cux+yyna4/unsa9DjIK5BznkGvJ8AnGCQRziuz8F6qZrc2Fw372IZRj/EtebjsOmvaRR14er9lnT0UgYUteUdoUUUUAFcv8UNWm0XwbfajBFbyyRbcJOm9Dz3FdRXM/ErWJdC8IX2qRW0Fy0IUiOdSUYE45oA2tDna60ayuXVVaWBHIUYAJAOBVyqeiTtdaPZ3LKiGWBHKoPlGQDge1XKACiiigBO1YPi/VPsVh5MZxPPlV9h3NbsjqiFmOABk/SvNNZvWv8AUZrgnKZxEPRR/jXVhKHtJ36I569TliUgMKF9OntS0Ule8eeB6VV1S8ktIUSDBurhvLtxjOD3b6DrVosqKZHO1EG5m9B1zVHR42uJ21a4X5nUx2qdoos9R7ms6tVU4XZvh6LrS8izp+n29nCiqPMmAbfO335GJyST6egq19KKK8WpUlKXMz6GMVFcsQoooqShap61Zpf6Rc2rkqWj3Iw6rIvIYZ/KrdKG2kMCwI9Dg0mrqw4uzucTpd5Z+RJfzskVxMF80seemCCfTPQVneK/EUNnprzGCV49wSKMA+Zcyn7qD1Hr7ZrK+Iut6bo2vzaXoKXd7qwIa5tkCC1t5H55diCGxyUUH3xWDaS6qbgXd9LZm/CGNZPLLiIHqEVuEJ9s1wvA1b3R6cs6oRhyS36l/SrXULOzuNSvr0W0ckvnX13KoUs56RR4yTgfKFx/OuX0YmN7pLyPzJbq4aV4p12uCT8uCRxgdR69619bmncxXmrXNzfC0UtDFNsVYuOSqgD5v9rrzWLojzakkWoXNpelzGVVZ4x5SITnCqTuzwMseterl8Pq0uaSufJ59NZlSVGDaitf+HOv8MpqM+s2Phmzk1MWmobnuLaGQIvlLjduPVVI/i79O9er6Zpel6XZS/2TY2VtcORG81svzAc4Abk8Ac4614vYXFxp80i6bqF3ai+UQsiNncw+YDnkAn+H2xXZfDAa14z8SxaDqGpw/wBmxWvnvPbxeXK0QcKIcA4UMed4JJwaWOlOpLmjojDJcPRwVKMJrmnrqzbPhiXxA2o+KVmaKz0+aNjFEgJvZYDuLZ/ujgfVSM4FdZoCyL8S7C6RWIkjuI3YZAKlQ4/XH5V6Jp+m2NhpsWm2tukVrHH5SRjgbe/Hv3Pc0WWlWdrJG8UIDRqFVu465rzPZWaZ7EsU5JxlsXT1NeP/ALTECt4A8QOQCPs9vn/v7XsJ7mvK/wBo6PPw28Qt3+yRH8pBWxxvY+UoNHsNqkw8EDqfzrY0nwrp8482eHbF2XPX6+1LpkKzFTJyigDaO59K0dRvmVXgi4CD9646KPT/AOvSOeTZn6jY6WpMNrbgKvBbccfQVlHR7Jm2rblmPQZJras7drvmJgYR/GOR+YrZt4La0j3BSD0Lnk/hilcnm1scpH4TtSoe5h2Z6IDzUd3pui2alPs6qcfdHJNb19NdXT7bXbBHj7zcufw6isqXT7ZUZixkOfmdm6n2P+e1M3iXPg9DZt8YPCvk23lbdQVgfoDX1n8Ix/xTFw397Ubon6+ac18ufB6G3X4weGFixuF2ScHPAjc/0r6h+GNzbWXgo3F5cRW8Rvbgl5XCrlpmAGT6kgUzQ7OioftVuZ2txMhmVQzRg/MAcgEjqAcHHrSfarf7SLXz4/tBTzPK3Dftzjdt64ycZoAnoqL7RCs6wNKglZSyoT8xHriliuIJmdYpkco21wrZKt6H0NAElBpvmL64+oplxcQ28TTTTRxRp953YBV+pPShgJdW8VzA8E8aSROMOjDIYeleeeIPDt14fRrnT0ku9KBLNCvMtsPVP7y+3bFejhgyhhnB9qZIRjb1J7Y/zxxVwqOI02meWxyRyRLNHIskTrvSQHhh606r3i3RV0a8e80ry2t5AZrrTgwLYyA00a9eM8gcdKz4ZI5oklhkWWNwGjdTkMp6f57V0tJrmidlOopKz3KXiHUBpOkyX/2Y3RV1RYgQCSxx1PSvPPiZq51zTIrP+x7mMWl2JXKXYOVwRztGeD9a7nxsrN4bkC5z58WOM/xiuKvI5FSdvs8gaRyMbecZ9q5asVNNCqVHGSOL8Oi3tdU0++ktJWjguQ7CC73cDnGO9exHxp4dfy5GuLqNJmwQbU5i9jjt9K85m0i1W98xLIx+WdwkTI5+nSnSRTFEJWTLMckqRxXPhaToppu5EsQ29Eekr4s8NM0if2xAmz7wMbqPqMisrxD4h02N7fVdH1SweV42WRhOFUp6lT/EO1efuJmYLtJG8rjaMH61QltwrqPs6YZixBQdB17V30sS6U0zGpUc4uMkbHxB1a+vPF7vpuuvDZIYiq293hHcR8dOhySTXovhvVVTwZpV9qs48yWIK8m/fucMRk/XFeN+XcQESW6yROQWDRcFgD1xg56gVQmhbLhsguwLZYj5skjjOOueanDYmpTxEp1HeL2MqtOnKlGCWq3Poa61BItAuNZjhlktooHmyY2AZV9sZrmvhb8RH8SarIo05bOe1hFwoBb5lJxj8RjivG5Lu+WN4U1C+EZBV0W5O3HoV7CrHg7xJfeF9civ0AuLZk8m5gOB5kR5OD2Ydq2q411Kyt8PUyp4eMabT3PtuwuY7yziuYSCjjIx+o/OrIrgvhjr9nqNtG1jdLc2N6nn2zj9QR/CRxwe/Nd6nSuatT9nNo0py5oi0UUVmWFc18S9WGh+D73UjaW155O0+Tcf6tsnHNdLXMfE7U49H8GX2oy2NrfLFtPkXI/dvk45oA3NFm+06PZ3HlpH5sCPsT7q5AOB7VbqnocwuNGspxGkYkgRgifdXKjge1XKACiikJGDQBznjbUPs+ni1ibbLP8AL9F9a4qr3iO8+3avNIOUQ+Unp9ao17+EpeyppdzzK0+aQUH3opk0yQQSXEpwkal2PsK6TIoanuvLqLSUZgrL5t4wPSMHhfxOK1vlAIVdo4wF7AcAVQ0GGX7I93MhWe8bzXz/AAr/AALn2FX8jAbIx615WLqc0+VbHv4Sj7OmvMKKDxRkc+o7VyHUFFL3I7jr+v8AhRigYmcc1HNcpaqtxIrOd4WNEGWkY9Ao7mnl0VS7OqoAWLE8ADqc+lbXgPR2vJ18QXkJCAY0+J+iKeshH949vQVVrLmZlVnyx03PnfVtFvND8S6pbalEYdQmuXuHZu6ycgg9/c+oxXP2kl/rUkkq3MlppSO0cTRHbPd4OCwPOyP+dfVnxT8G2/iTRpLiOFTqEEEiRsOrIynK5/WuB0P4Zuuh6fG9qoK20asMYxxjArSNeMlZnlSpu9zyS3tLOAbYYUO3ncx3tn1JJ5/GppnXrIw6cZY5Ptj/AAr1Sy+Fd3qN9c+ZI8cKOEiHmGNQB1JC8n8639N+C2kxyZvLyfHcW2Iyf+BHLfqKbxEF0J9lI+fdVZLoC33TRlHSXdChecbSD8qrkjOMZPYmvTfgd4I1LVL2/wBY1RLjSopVSGOFWMcscC8orY4DMSWPoCo65FerWvwx8J6bGzaTp8lnMfvSx3Dhn/3iSc1J4XsZ9Pjk0SGQSKri6SUjb5iOT94f3gR+PFc1Sq5m9OCitTZg08aJZ/6HPM0SDJimmL5HfBPPStOzmW4t4p49xSVBIpPoR0rN8TNImkSoCSwifOO52nH61pWMYhs4IV4CRqv5CsSyc9K8w/aIAf4b+I16n7Ap/wDIgr0815j8fmA8CeJFOT/xKWbA74cUAeDeDUVdG8RBFjMqaMBE7jiN2dVD57detem/Dzwn4c1US3mtQ2l9pnh5vs1hggxM4UNNcMwPzkscDPAArwnSp7mYMsczxpcRhZwnR14IUjvXsXgGT+yvgVexuFiS8muXiTHATIxn8a8rNKzhRVuugYem5zeg7x9p2h392l9o1rb2dmjqk13bpiJ9xwBsHDH3HSub8SaTbeH7i2NzcR3Kthyk1s0S7VOf4sZz7V03xO1hYPh0ba4FukwFuyxIBGjN1LKvXGBzXhMfiqyl1WBr5Z723jmUlZXIjkXPzJ32gjIz2qsrT9jdu5pjKbjLRHrzajYa7Z+HWk0zTBpTyXlxqEtnCIcSQIzLaHByWKqp5+8CcZ5rg/FN2uveDtP8TyW1rZ366lLp92lpH5cMi7BLE2wZAZQxQnuAPSuutoPC1p8H9e8S29jdCGWWSGKK9mBlMwAjRVZT0GTg/eIU5rzfUdWVvC2m+HreIpHazSXd1Mx5uLhwFyB2VVUKPxrspVOeTViJU+VJ3Og+Aa7/AIy+HR1xLKSfpE9e1+MNIfXP2f8A+zF06fUFutWhEsMAJdo/ty7yMcjC557V4v8As7/vPjTofqFnOPpE1fVnwvGfA9kB3aUn6GVq3EeIa1Z/ELRdT8RJHa6g8timnWEuqwrIGu9PE0jGVSgZ96oyq+0FvlJHWrFvqnjKGy059U1HxAuny2ey6u4bZopxCbpQoRnXzTJsOAeGYZIGa+jdpzzz3zVLWtI0/WdNk03VLGC8tJcB4pV3Kf8A649R0oA+cNFi1/xPFJrVlrPip5NMttUisLyNik7GOZfKimOMsRz8p69watWqeLrHxRqzeGYfEEXiC6vZLlrRoCNMkia2BZ3yoTzPMxg9d3HTIr6G0rS7PSbCKw0y0htLWLhIolCqo/Dv7mofE97PpfhzUtThjEj2lnLOqH+IqhYDPpxQB4NpmteMLNrbUNPu/Gtzottc2Emsvf27NKsx3i5RARuMYzGSFBUHpxVfWLXxr4o8G662qDxK6Lo7PZ2pQp5jyXkgBZCPmdYwhGRgDmpZviV4g1ZNIS81jTmAnsdRa60lnijiV45i1rLksW+4GPUkds1p6B8ZtWQ317qkmmXel2FtaajdTxW7RtDbTO6SMF3sSEIQ5IU7TyooAbrSeJdC16bSNQ1bxm3hCG+BkvbVnmu0L2kbookUGTyvNEnTOG2qcCsqLUPiObO2/tG48Wr4q8qz/sS2WIraXKbjvN3tGzcRnzdwBXA29a9C1vx1rWl/CnTPEWqCx0zU9Vu4obZGgeURrKx2KVBAL7OxYLnqa5XR/i14vvYJZI7fTJ/7N0zU9Qu1jhYyXgtZ/KRI1DkRlhgk5bBzgc0AWfhVFeXfxStr69k8UT30Oi3cWpNqiOLe3uXuYiFgLfKQVDAbSQURT1zXW+K9FXQbk6lZLjSp5P8ASYEHFu399PRfUdq4W2+LniJ9BL3N5osVzdXFqtpMsRfHnJI7xmESH5lCHDO6KwPIBAB9L+EXiW48c/Dmw13UYLUTXQmimWI7opNkjx7hns23OPrV05OPoNScXdHGeLYLa78LajbXKXE0U9sQy2jASknoYz/e6EGvJtI+Heh3svlXlv8AEy2WO3a48641pEVQi5Ix1yRXrfxD0G903Sr7QrOOSdL1G/soL94NnJhz1B/u+3FcL4H8CeMNP11Ly90G7htzaTxkyzgnLxkAEFvX8q6/Z05K9ycTUbkuUwvCnw68H69erFGfGUETxCVnn17eSpONuFyM+9YXw1+HWh6pqepNrmoa7dW9lp9zcrGmoshJikZQM+6gD616x8OPDOseHUgfXI7W1ZIhEI/tKyMeeMAGuT+CbyXOu6vbvFJGJbC8UO6bgCbhgOBz1rgxPLB+6xU7uOpV0XwD4B1LQV1JPDGrwyBYibe48QydH689OMDirmg/DbwVfeNYNCuPDgit3tvtHmp4gklkJDYK7MjA/wBqu8sfCl0tjLZ+Yk0sgj+dbWQKpQnnBx1rT0PwncWHiS11pg7zxW72uyOJUBEjAksSc4GDxWFScVHSRaTucB4i+F3w80y8vYrfw7bssCIwW5vbk8M2GyQ2SPTAqv8AEz4VeAdNuNFXTdDFtHdRTNKDeTfvCNpUE7s45PSvUPFPhu41q/uXjuzHBcRrGY1K5IU5B55znP4Yrnvixe3Gm3fhiREhmnFtdQ7GdkVuEGeOc4HpXJ7ZvlXc1pJc7ueSz+AfB8d1eK+hW7/ZrR5FT7ZPIjPuUc5wxGDwPrWla/DvwSdMa6m8M2iSLOsSt++HJUkY3uSeQB+NWotYuI76/wBSmj0mJIrcJdfbGxBEjNhWJY5yWwKs3msahBBdzSXWmRw2arcXPk6cT5QHRlJBB+8Olb05TXN7jNKsY3+JG78DrS10Pw3qFvpUXkR2+vXO1A5Owrs456fSvoXS7qO8sIrmP7rrnHoe9eA/CWN4tA1RZZ1nlfWrh5JVAw5Koc8D0Ir1jwDeBVmsHYjrIg/nXvVqXPhoT6o8uE+Wq49Dr6KQdKUdK8zqdQVzXxJ1KHSPCN7fz2EF/HFtJhnHyNzjnPFdLXNfEm/tNM8I3t7e6XFqcCbd1tJjDnPfIpgbWiTLcaPZzpGsSyQIwReiggcCrdU9Eljn0eznihEEckKMsQ6ICPu/hVygBO9Zfia9+waRLKp/eNhUHqTWpXF+PrrzLqCzX/lmvmsPfsK3wtP2lVIyrS5Y3OaUbcYPHQj+tLRRX0J5gVn6qjXd1baaP9W586fHXy06L+JrQGOMnA7n0HeqOg7rqS71Jlybl/Ljz0EacA+2ayrT9nC51YWl7SovIr+O9fHhvwtea95EUzWzxJskk2IN7hMsewGc/hVKPxlY20Vo2pXdlczX9y9vZLozyXXnMi7nDEAbQo5Jx0rN8UeJvBHiLw1qmn3WuywWkBinllW3bLpHMuDFkYlUuAvGetdHLpthq19omu2qtZx2P2iW3hhgEKyfaIgjb1xkEAZ+teHJs91O+xlWPjzw1cNYQm9Z5byKFjJFEzW8bTNiEO5HyM/aki+I3hKRJy15eLHDCZofMs3H2tRMISIMj943mELgZ5Iqjpnww0OwvdPuorud/siQLMksEbm4aH7h3HlD0zj04qdvh1pkllpVs2p36PpVq0FpPGqho5DcC4E2OhIZQNp4I680C/eBa/EbRzFN9vtdRglS+uLSG3W0dpzHCE8yZ48ZTBkAI612QHoSVIBBHoRmuM1T4ex6pp01rf8AiK9lmubuW7ubk2yB3eRVU7Of3RULwwJx711t1KbWwBjV5XREjhQ8s78KBn1Pf8aqKu7DUrLUs6Tp39v6ymmsMWcAWW9wOG5ysQ+vU16hGgRVVQFVRgAdAPSsbwhow0bSUt5DvupG8y5l/vyHk/h/Stus6s+Z26HFOV2KelN29scU6isiRAuOlApaKAA9Kq2llFblWVfnCbN3sDxVqmtIqjJyPw60AJLGkiFXUEEYNOGc9MCkLqPpjr2oDrn86AHHpXmPx2Uy+FfEUIzltBnYfgVr0wsD+FeffFWKCTzIdQF1Fp2oadNYyXMEfmGBnIwdtAHylpBZLC2gtRvvJ9kUeOzNgD8s5r0rx/ItnpGm+D7VyY7eER3LhsZSPl/xZqzrX4fvoOqWWv2PijS9bsdOPmSW3MM+AuBhW6mqdxNcXWpXF9cR7XlUJHGxzhep3fWssPl1TG4+knF+zjq30uuh04dKKbOc8RaI+sg3UepvFcNF9xo96BMcAHPHvUOnfAn4j3t1pgTT7UWV6yg30d0rLDEwyWYZ3dD0xzVPxRe3mhyxR2d5J9mmJKQSn7i552n07c12Vn8fdft7JLQaenkIixoqkLgL93kdcYBr180hQU1GEbPy2M6vKyX9orSbbwtF4P8ABdhqX2uzi8zUEikTEiYGzczfxZJPB5HNeXTNx8vPJ6/Uf/Xq54o8Tax4x8SXPiXXJFa6dBDCiDCRRDoo/HJrO6e/SvLjBR2M27no37Na5+M+kFu0Nyf/ACE1fVfwvXb4I0/3En/oxq+V/wBmcBvjLpvtbXR/8hmvq34brt8F6cP9hj+bsf61QjoaKKKACqetafFquk3emTvIkN1A8MjRttcKykEqccHB61cooA57w54Q0LQNGttI0/TLRLWDaQDChZ3Ax5jHHL4/i61S1n4e+G9S0a40ldPh0+2upFa7FjGsLXKZy0cjAZZWPUenFddRQBn3+k2Ooac2nX1la3Nm67XgmhV0YdsqeMcUWOjaXYlWstNs7VkRo0MMCIVUkZAwOMkA/l6VoUUAYo8KeGxps+mjw/pIsriXzprcWcflSSf3mXGCfetGws7extxb2tvFbxKSQkSBVyeScAAVZpDSYGF47j08+GLybU2iS3gTzTJI+wIR0bd2+teW22s+E7q6W3g1rTLycjcBFI07EAZ6jINeh/FyOOb4ca3HLBFOhtWzHLna/scV5J4KiW3t7R4dP0uxjeNghtrYrt+Q8bjWNWq1oaU4Jps6DQtY0nUNRMemrvli2uzPaNGrKTjILAZNcX8Ct0HivUXViSljeEDPzHFwfwrp/B0E6TedcpPATHGqCZdpLB+wNcp8N/t2nxajrWnx299czLfWcdnJKI13mZjkk9qmS5omabud9J4m1a5jIC2kI5BLljz+HFT+HdT1S78TvBd3Ec1ssJKeXbhQjhRg5zznJFeV6fq/xC0/yode8LPFZrvV5NIIkdiem0nOBWx4B8ceGF1S4l13UJfDd3bqBG14+5rpOhQ5AGc9hz6VhPlUGktRRqe9ZnovjCw1eW5006LcJEkmqxpqKzzhV8gLkogP8Teg9K5Tx3p7Xlp4bkW1Jtki1CNi6BnhLnCfKTktgYz2xWo3xW8JG6nht9PvdanNxHJboLXaquBgMC3HB71htqXjDVooxceGYLawg8x7VPtWZiXJJLdq1pyUXTlpoNyjJOzOE1jwzfSaDqWgs32eF9NtUtbi9RgCFnMkgfAPzbeg+lWPEOvaTNbappl3rU8lve25tktk3EwjaACEwOhT9a9R07xFbwSOt9b39jlCP3kRZc+Wq/eHHUGrMTeHtSiZ2Gk3UjsSxeNQ7HP511zrVH8LWtxKNOy7nA/C/wAS6bDomox6pMdOkk1KWSFLg4Zotkaq/tnaeK77Q/EWkw6nb3Vvqto+1gpAlHKnrVLxB4G8NT+H764t9IhiuktZHiZHKqr44JFeW3Xg3Xo1O6xjufXyn3fkK1/tKUEqUkcc6bvzH1nbX1ncRh4bqGQEZ+VwasKykAhgQenNfNvgj4Q69rES3V1qQ0e2z0icmb34BwPxr2jwd4F0vw2RLb3mq3k+MGS7vXcZ/wB3OB+VYJu+qOuDbVzrK5j4n3llYeDb261HTU1K2XbvtnfaH59a6YcCua+Jt1YWXg+9udU08X9moXfb7tu859aoo2tCkjm0WylhhEEbwIyRg5CDAwKuVT0OSKTRrKSCEQxNAjJHnOxSBgVcoAazADJrzLVrlrvVLm4zkM5Vf93tXfa7cG10m5mHBWM4+przZRhVHoP1r1Mtpq8pHFipO/KLRRSGvUOQpa3JImlyrD/rJsQp9WODUev61o3hXRoH1SQrbvIljDCi5e4dxt2qO+efpT7gmfXrO2/gt0Ny31xhaqeM9Fk1yLR0iitnNlq8N4/nDOEUMDj35HHevOx9R3UUevl9Nqm5dWcwPAui3VoNPn8axXUGiRLb2Uf7sNpsXmrKVlIPLEptyegHrXcya1pdwXmh1GzupGi89Y7edXkdNwG5RnkA8V5RD8NfFM9xeG+ttNWOe3WF1SYCKTF2spwgHClAeCSc/WtDVfhrqL20iaVZ6ZbytrOoXKsrbP8ARpkAiTj36r0Feedybj0PRNH1nTdVguZ7S7UR2s8sFx5xCGNo2KsTn+HIPzdOKvg5APIyMjPp/k15RqHg26k1XTNIkkaOfU9RvH1LyQxjk0hpvPUM/QPvQKB1w7CvWHYEuwRUychV6KOw/CmXFt7iH3q74QsTqnigTuM2ul/Mc9GnIwPyHP41nXkwtbaWdxnygTgdyK7zwTpbaT4fggk5nkJmnb+878k/yH4U2+WFzGvK2hthTx+tOoozXMcoUUUUAFFFJuGaAB/umvH/AIy6z4tsvE8MOl6lfWmiw6eJZZNIgS5uIJ2cqjzxH5jBhW5XqVIr19uV781yfi7wD4b8U6hFf6nayreRRGAT207Qu8JJPlMVPzJkk4PQkkUAcVdfEnWrvRdSl0SytL3T7KxCXGtxTqqG4e089ZIoW5aPDR8dfmwOhqDQPipr39iadp2oeH45/E15b6ebSNbpfKuftMbESO/8GPKckfTFdvdfDHwXcahHdtoNvG0dsLdViJRNqoUXKg4JVCQp6gZqW/8Ah14TvoJIbjSYyrWtvago7KUSAkw7SOVK5OCOeaAOLn+MkzwvLZ+GWmbSoXm15XuVX7KElMTCM/8ALU5BIxxjHeuk+Ft9ceLvCE9zrzLeMNTuUhJXaRErnZ07hSKuXPwy8GTx6ZG+ixbNNXbbqHYAruDYfn5xu+b5s810GgaHpug2r2mk2qW0DzSTsi9DI5yx/E0MDkfHfgXS5vDWozWsJ+0JAzoGAbkDPHevnjzGbZFHlcgNIT/CPQ+5r628TR3Mvh7UIrNmW4e2kWIr1DFSBXzBZ+BfiJFbKh0izZ15LjcAT6kete5lGKjRjPnfVGtOoodDBtLX7Z46htm0u21KN7J1EE6Fscg5GOQfetuH4f8Ag/UZ3+3aLqul7EzvsZvNQZ/2W5rr/gp4B8WWfj+bXPFEUUaWtm0dmsKlRvY8lj346V7fb6RaneJ7eKXOBlkGSBXBmFSNWu5R2JnLmdz5Uvfg3DKpbw94usJ9oyIb5DBJn6niuY1j4YePNMTzJdAmuouvm2becp/KvsW/8HaLdZJgMZPXaePyrGfwJNav5mk6pLCwOQMlf5cVxEHzn+zba3Vr8abGG8tbi2lW0ufkmjKHJQ+tfVngVdnhPT19Ij/M1zrWni2ybz5La1v2QEByimUZGOGHPSuq8LwSW2g2UEqGN0iwynsc0AadFFFABRRRQAUUUUAFFFFABSGloNAGZ4kTzNFu0YqFMTdQDz9DxXmlxcW1uga+1JFGBlWkVF29vlHSvWLmGO4heGZA6OpVlPQg15j4o+Duk3ryXOj3ElhM3Plsd8RP0PSsK3Pa8UROpOC9xHOXfjLw5a3ImVpb+ZDkeXHk5/3j0FeeeDNXu9H0d9P1mO3vU+2TzxvGvMayMWC/UZrf1r4d+KtKXddWtubfzAgmjmAHPTjsKqf8IV4jyf8ARbdV95hkVxKeLevLocCrYuT0idFpWu6PdSu0V3LC+QQfM2so/wA9q2JbWyv4We7Wzu0B3D7Xaq4QHGDu6gmuDbwP4hYMGtbY9OHmqzZ+F/GVkS1rPHbnqV+0Ar+R4NdEJ1ftQOmNSu1adNnW6x4T0a40+9uv7HMU8NrJNE9rOcKQCRkV5La3l5bqrw3k8TEBsq5AOQD0+mK9S00+NIY5be+0+wuIZYmizHdGNhvXGTjg1kaL8O4Y0B1i+aQKoHlQcDA9W7//AKqc6FSbvFWCph51JJwTRzdn4w1+3Jj+1fasD7kqbsflXY6FJq2qhZNR8NQQREZE7EBiPUDrXRabo+l2Vs1raWNvbiRShO3LHIx1PfkVDokhk0uFXyz2+YWznJKHH8sV6GCy2E1zTeoVqc6Cu2L/AGZalGUtNsddrIkrKrD0YVcWNI+IVEYH3do6CnHqe/v60V7sKEIaxijilOb6nSeArnbeT2bdHXev4da7ReleZaJcfZdYtZt2AH2t9DXpq9K8rH0+Wrzdzuw0m4WYtc18S7rTbPwfe3Gr2LX9mu3zIFOC3PrXS1zXxKl0qHwheSa1ZyXliNvmQxnDNz2riOg2dEeGTR7OS2iMULQIY0PVVwMCrlU9EaBtHs2tY2jgMCGNG6quBgH8KuUAc348n8vSUhHWWQD8B1riq6Px9MXv7aBTwkZf8TXOV7uCjaiebiJXnoFA5OKKZM/lQSynoiFvyFdaMSlov7681K9PO6YQof8AZT/69agqj4fjMWiWin7zqZW9yxJP9KvV42IlzVWfS0I8lOKD8qCODwp9iOtFFYGooOFK7jgncfdvX09qQ9KKUc9OvoaLXEJaWp1TXtO0s8o0v2if/cjwQPxbj869SHy/QelcR8ObbztW1XVDyE2WkR/2VG5v/HiR+FdleTLb2c08n3Y0Zj9AM1FaVmo9jhm+aRQ17xLoWg26z6xqltYxscKZnwT9B1P5VV8PeNPC+v3f2TSNZt7q427/AChlWK+oBAyPpXydaXOofEDxBf8AivVLyxhtpbopHLqE+yKFQfkjQYPYZJ7etekfEXws1h4Ok1z+27OTWNEgGoWdrZusX7tR167yCOc4x7VxRrNytbQ2lQSjvqfRKsD0zSmsTwTqcmseEdI1aYfvLyzimf8A3mUE/rWyWBHrXQcwp6VwXxN+J2k+CZIrR7S51S/liab7Pbbf3MYHDyEn5VJ4B713TsNvqccCvmD4v6X4bm+OuvP4xF6ttNpdkbQ27Mskq/OrLGF4OGU5zwM1M5cquXTjzysdFpnxx8S6lpcupQ+E9Ngt41Lnzr05cD0wK9K+EnxC0v4haNLeWcMtpe2kvk31nKcvA+MjkdVPY14vqPhPwro2g2eq6X4Vv9Ys7pMyyaneSFbVs4VDEmdzfp71Y+COl3Hg79o3xBpEcS2ekXemRSRQqGKKz/PHGCeSVHmc+nFKNRSHKlKJ9L0E4GaM0jHirMwLDmkZ1VSxzge1fOf7RHizxD4X+NvhK+s9XvLbQ9NsJNQ1e2jdvLmgWVFcso4JAbP4V5xbeMvHkuj+ONSuvEWqxm8vNKvdNAmZTBbXF2QqoOwMYGR6GgD7T3ZHQ0gORnt3r52tYJvGtx458U+IPH+reFpvD+qvZ2bW955MOnRIFwZI84ctnkuOc8Vw/wAUvFOuWnxB8Z3El74uvdPsLSyWzvdM1T7PbWcksYCzSqP4GYgnAxjrSuB9ghlyOpNCuCTwR+FfPNjF4i8afEPSvh94t8VX8cOmeF7e/uZNJujD/aN1IcNJvXBKLgY7Z5NcxJqnj3XvDtx4a03XrvXh4e8U3di8P9qCzvtZtI0BVUmGCXjZvmx1GKdwPq4sv4evagMM88V81afqGtH4T3nijw7rniSLWPAmpz3F9pOtThpGt41Dy2UzrnzFCZKOckEin6na/EDU/hTZeIbfxIx1vxbqkOpHRzqhtWksWVmSwtpTyr7CuSME4NAH0kTu4xg+9BYD16V8zeHnbXPhV40059a8daLq3hjzLxdPvL3F1YE25dI/OXmaM4JG7nmsfxD/AMJFpvwb+Gk+l+IPEup3/ifWLNr1F1RkmnLQtuijkPEakjJ+lAH1kGHv+VGa+V/iVbePNI+Fmm2Gk/8ACS+Hta1LxNDBEt5rP2uaRSjHh16KSOntR8PfH/iLxh+0R4b1GHXLz/hHLm0lsRZfMiSXMNvumYqepEhxn2oA+qQfrRTYz7Yp1ABQTjrRTZDgf560ALmlry3xFr3jjxNfXFp4Bv8ATNHsLSR4jqN9AZ3upV4Kxx5wEDcFz1wcDjnm/Dnjr4oeEb0t8T7HTb/QGZRJqemptks8nbukjB/1ecZI5A5wecZ+1h3K5X2PdqKZE6vGro6urAMGU5BB705mC4yDz7VoSDHFJ61yl34yNxqU+n+HdFu9ae2YrcTRuIoI2HVN7feb1wDj1qLw949tNR8T/wDCL32j6rpOrmFpljuYgYpEXqUlUlWxmlcdjc8T2Cah4evrSTOHhYrjqGAyCPxFfM/h34la1Npehxa+ttbaldX++WVIspd6diTe6L2dCmCPoa+qZAroynBHII9favErzwToGn6vDoz6eHt9DuWvtL8xifLEwPmL/tKSSCp4rel7ya7F0tHY5iz+KFjqNk0y6fdadGJIJI5QfMD28jkEMWA2uAuSozgEHNM174jamukm4sPDsljPcxWt9pMss6yLdWst0sPzDHyMQQe+Aa6Wz8E+G7SMwpbXLxCWJkR7l3EQjYsiICcLGCxO0cHoawvD/wAM7a11S6vNa1FdSjaKKG2ghDxxwrHOJkbazHaQwHyrhcdhRa502kR3vj7Wx4gt7ew8LeY1tHqa6vppulDJJatEd0c2ORtckDHPTirf/CyLNrY6xa6LdXHhqO4S0Oq+aFP2hofMVBF/d5VCc9WzjHNaeqeA/DGpXkt5dWt2k8s888j2908TM0+BMpK4yrBVyvTip28G+GTrA1T+zAJBtIgWRhbb1j8pZPJzt3iP5c496OV9wtIybz4gRW4sobXw/dXN3e2em3VtAZwq/wCmsyxxs2ONpXlvT1qPwd4rkv8AxvrOgXGkSaZIheb97PmQPGQrELj5kY9GXOR1x0rQ0/wD4X0+aOa3s7lniktpIzLdO/li2YtCi5PCqTwOgH1pP+Eb0jS/GljrcEUxuJ2uIh5kzOkLSjcxjUnCbtvI/lXVg7qdjmxdNyhdnS9Pl544opOw+nrS169tDwlqhCcLwOQQc16lpswnsIJlzhkB5+leWn/HNeg+DZ/O0CDceUJQ/hXn5lG8VI68LLWxs1zPxNk0mHwbfSa3ZzXlgoUywxHDNyMYNdLmuZ+JraOvg29fXoLifT12mVIPvnnjH415B3G3ohgbR7M2qNHAYE8tW6quBgGrlU9D8j+xrP7MHEHkJ5Yc5YLjjP4VczzQB554vkMmv3A/uKqismrmtSeZrN8x7ysB+eBVOvpKCUacUeTN3kxKqa42zSbg9CyhB9SQKuVn+IPmt7WHvLeRL+Gef5Vre12EE3JJGpHGI44414CqFH4UUrn5zjp2pK+fbu7n04UUUUhi1HciX7PL5LBZth8snoGxx+tPPSnxR+dcww9nkCHHuaadncT2Oj+F0Gpw+GY21KFI2lYyqu3D5Y5O4fXOParvxGvv7O8A6/fZ2mDT5nB6chDit8DCD6flXl/7Ut1c23wN8RPbBsvGkUhCkkIzhW46ng9q56suduR58XaVzgvg7/wht98MbG4tTDFDpsUc1yVkMQEpQeYkueCu7Oc5BPNXfi+fDuofDXWfFqskM1rpb2dsEnjKM7jCjC9weAK5D9n/AEHXrXwpd31vbQmWe6Kvp9wQxuLYqABIn3gM8q+M+1Y/7T9hq2lafoliNNj0nw8xmkW0tyzotwF5eVxwTjgZ4ryqd+Y9KTg4qR9LfBSc3Hwh8LTEYJ0yEHnHIXH9K86+Ifx8m0jxDdaN4Z8OPqUdpL5E+pXDstr5vdVKg7sd67P4O3K23wB0G6dmRY9I37lGSBg81x/wd/4Syz07TrG40uyXRZIZpftbHdLJO7Eruy3BPoB07111qjhFWOSnTUnJmh4A+NVrq3i208La9ZwWVzfp/oVzb+YsU0gGWjKyKrA+h5Bq/wDGbw6W1ey8ZNp7alBZWklpc26pkiF2yzepHHTtjPeuF+J8fjDVLDQ9U1zRbayu9I8SwPbz2obP2cE+bIeSdgAFe7a7runaXpn2q5uoMzIfs6M4BnbGQqj+LPsD3pxftYtBJeympI8w8P6xcw31vBaQl9OvFEltHbwr5IXGMh+pXHORzkV0Gg6hZXnxQMTSRuYLRxvwCHuAQCob+IohPfjea888EaRrkzXOm6Q82kkYa9tDKYoonbqyKQSM56qdvIPFd/4Ft9FjMkenXdtLp+gCaK5ulYA+ec+YVH8IUFst/EemcVy4dSVSx04mpBwuellgDgnml6ivmS1+Ifi+C4la31+4lgeRmgW5jViUJO3t6DtXf/DD4l32oaomleIvJczk+RdRrsw391h/I17UsPNRueMsRHm5Wdt4n8B+F/E1+99rmkxXlxJYS6e5d2AMEhBdOPXAqlefC3wNeQzw3GgxPHPb2ltIpkbBitTmBevG0iuzB5p1c50HDeJvhN4B8SeIx4g1nw5bXV/lTIxdlSYr0MiA7Xx/tA1pnwL4Y+0a1cf2RbmTXIUg1HcMrPGq7VUqeAAOOK6akY7RmgDgNV+EHgLUNF0vS7rRnEOkxmGwkiupUmhjP/LMSht5Xn7pOKr698Ofhbb+FdN8P6pp+n6bp2nyNJYs121tLFIfvMk25X3Huc896l/aG8cXngD4V6nr+mQrLqOY7ezDDI82RtqnHfFfLmr/AAD+KPi3Sk8Qa94it9R126O+ay1Cdv3UZGVG/BUN7AYHqazqVYU/idi4QlP4UfWvhnwX4Ks/A934a0Szt5dC1GOWO52TmY3AlBVy0pJZiQcZJJqXXvh/4T17wrY+F9S0iOXS7BYxZorsj23ljahjkUhlYDjIPT618l/Dzwd8cPhHrU2uWNrE+k2Uf2jULNL/AMyC6hAywVD0cAcYA5r7W0y7hv7KC+tmzDcRLKh9QwBH86cKkZ/CxShKO6Ob8OfDjwh4f8O6loOl6SkVlqgcX++RpJLkMu075GJZsDgZPAqDXvhf4L1zwnpfhfUdHEml6SUaxiSZ42gKAgFWUg5wTXa0VZJwehfCTwPottBb2WkyGKC+TUIluLyabZOgIVwXYkYBPHTmrmifDbwdot9pt7puiQwT6bLcTWrh2Jiec5lI/wB412FIzbR0JoAADS03ePp9aZLcQwoXmkSNB1ZmwBQK5LWZ4p1CLS9BvNQnWUxQRFmEY+Y9Bx6devbrUMvirwzDJ5UviHSUkzgI15GCT9M1X8W+IvD2l+Hnvtauo/sE/wC4CqDIZ2cECNFXJYnkYH9KT2ZfJJK7WhwVgNW0efRrSJgNINv5c6mX5bfaMgqgUl855Yt6U0X+qao2sy3UZi0iKOWKAMY5I7pDHw6sORklhhh2I4rB+IWm6hr2l2ej6T4jvPCU8MjTWvnS/Zxe25G1FL87TEeNh9OeoqS6vrgeCU0a31K88T3NjZn+1dRsogFnYfKI1JwpLHG4gHABPUivBlFuSV+p2RlGMbs9Z+H0tq3gnSWtbpbiBbRFWQHggDHfp0NM8catLp+lQSWxh/f3CwGV2yqBsjgAjJPQe5z2r5xGrXlx4aZ9U1i4P2byls7S1cxWaJuH7uNP424b5pCSfbpXS6fJ4d2XurWDHQ7wSJGZJ3Eu1Xdfnj2/KGb7v3cruzX0zw7hDmPFhj4zrciR6XA1/pOpaTpWn+XHYeWVkLMuN3UjHB3Hk5B69jWZqmsR6rqmjyWVrcm4ttXQW8ksbDzUOVkwOu0DqTxXMa3rCa7faZfw+K5PC17p526ppN3b+fBdJ0bDY+Y4HDqe/IBrtfBVnceINcs/Fkc0cGi2kckWmwx53yqflJkJ7DBwK5Yp7nrVXGN11PQ/mBPQDNea+P5b6HxlZGPTwqSxmEzE/Kydc/XNeljpxisfxjD5miStxuiw4OOldFGfs5XOaKvI4UfU59cUp/zxSDvRWjep6C2CiiikMKzfEakWMU6/eguYpFPvux/I1pVS11d+i3gHUR7h9Qcj+VaUZcs0ZVo80Gi0/wB4+lJTInEkMcg6MgYfiKfXuvc+a20ErsfAEhNlPF/dkBH41x9dL8P5CLy7i9VVhXHjY3os2oO0zsxXNfEr+x18HXv9vC5On/L5ot87+oxiukHSuc+JK6O/hC9GvS3MWn/L5r2+d454xivBR6RNFruj6VpmnQs12IpbZWgC20kp2YGN20HFRaT4mh1XxPLp1mrtbR2azs8kLxtvLlcAMBxgdao6vfahZ2WmjQZrj7IbQFT/AGW90doA2kkMuDjHHNWvCiNqTweIWuI7l5LT7MzfZjExIkYn5Sx29hj15pgchctvu53/AL0jH9c02jqc+pJP40V9NFWPHCs/Uvm1PSI+xnZj+C1oVQuudf0tf7vmN+lOXwSNcOv3sTTHXmiiivAPpQooooAKuaAvma1ZA/8APXd/WqdanhRc6/bj0DH8loZMtjsPEWq22i6HeatdsFhtYWlb3AGcfj0r50vtS1HVJv7S1O6ee4uHDshYmOJW5VFTOAACPrya9K/aIv2j8OafoiPs/tC6Bkx3iiG8j8SEH415CZG/4SO5jPSWKGQD0xkYH5CuOUtT57GzltFluWHLmRCVkPcEjPsSCDgfWmeR5jn7RiQMoRhIzSBlHQENwAPpVph/PFNUZYdOtO5wqrO1uYx9V1zUvDF1Zf2FcNbM6sZIS5MEka/8s2U8BSCelb3hDxNZ6qZbHzp9D06OcTW6XCGWJXYfPGrjGBnpnHFZ8mh2+veI9As7ya5ht5J2hlaEgPhlPQn6V6HYfDXQdPXy7Ez+VyCrycsf7zdmP5cVNXDuvDQ9nLcS4K8tTK8ceP7G00qKSOM3qThUtFlBjhumRvnkcdfKTC8cbjjqK871y8vtf1aPWNV1C4mv0AMEynasWOmxegHsPzr2TXfCrXS2NxHHa302nnZbWcsYETxHh09iR0JOK858XeHZNLt11O30y6stOL+VOsx3CGVjxsI6xngZPf25rswUOSPLJBi5OTc4soXvijxFb+JNI15DHKNNgjtRbQnZviU5ZlJ6O2SCDkYAANXtJ8H+KPiaq+IdN1aPwhoF7am2t7eFS093EshzJcKABksDjnjnk5rFk3IUzwQR2zg967b4bQ2UngO4s9Qv/L0wTtbQw7iBayKWbJ5BIIbO3POOlTmFKNGKnArAVXWbhI8d+Iem+Ivhz4tstF1DVDcwzIbi2uI23RzITjlSPkYHAx7967bwTcLdXtjcgY8wB/xPOf8APpWl+0zp3hqx+HGn3mptJc63CBZaNOSeSxDuWA/hCr17Zx1rlvhC8zWmjtIDhoyuT2KuQo/Knga0pwfMLFUYxasfYViS1pCzMSTGM5+lWB0qvYf8eUI/2B/KrFYvc0WwUjdOmaWmu2B+NAzyD9puO41jw1Z+GbKza4u5bqHUI/nC7xBKpZF/2yDwK1ptTvl1jTbOz0t5rG5Rnmu16W5AHysM5BPH1rZ+J+k6Nquio+q6xFo7WsnmW97I4Xy3x/tYBHA4z2rzrRPE7a3o13HaTedfWjm3nW1m2iVlPEkbDO5GGWB59OMV4+Y3jPmlsepgoc8LLc6m/u9Rk8Rz6TJppGjrab3u3BCszDDKpyckAnIIFdN8LNUj1fwTp93b27QWwVobcFgd8cbFFf8AEKD+NeVvrGo2ulsrvLNquozG20+CZgHnmIIUhScBV5LN0wpOa9l8I6VFoXh3TtHhVVS0tki+UcEgcn8TV5deTcuhGOShFR6mvRSbvrSg16p5wV5n+0F4g8UaHoeiweEbmK21PU9Ujs0d4RJ94HgA/TrXpleJ/tcXlxpvhvwxqVpIYri216F4mHZtrU4q7OvAU3UxNOCW7W+3zPJNQ1z4pQ+J9Q0bWbjVPEF9aoTJa2uovaRhQMlv3SgsMepFeW65rSapqMsraLdbg21o576SVEPfmRmJ/HP0r07wz8QtU0Txlq3iLU7EXl9fQNDPGVKGM9sKeQPWvILz59U1B2A3vcs5AG45Jzx7c128iUj9TqZW8FWTVKKvFa7q9tUk9tdjU0jxI+k2zRw+GvDTO2WEl5E8z/ggKqfyr0b9muK9vfHN74h1OaL7Lpmy3tlSPy4oLi4OGMa5wG2jHr8x6Vofs66Xod34b1x760trm4M5iuvNAZo4NvUDqo68+1aPwisPDyeAdLtbjVz5d/qcl5cWzvtjSJGbyz9flX5iR3rz8wqclNxS3PlM2xsJ+0ppO7av2+R7zeR6bfr9g1G1tbsIykw3CBwjEZH3s4JGcZGelZdrdRw+JLjR7KOO3hsrCGcpGMDfIzhckdOEIx7ms+NrT+zfL0SyvrpJDvjQSmNS/UOZXAIxz83PA4Bqv4W8OS6TfXetapqs17ql4Q05jbbbovZAh5cgE/McE5+6O/zCgtbvU+cW+iPI/ElhYp8Q/EDRwANBfEwRnO2EOiksg6Ak555pmyCSOWG6txNBMhSVN20lcg8N2YYBDfh3rD8T+J5J/irrk9tD9r0u4uY7NBD80jmMbd8f98bmKnHIK9OtXdR1rT7Estw8jTRkD7L5bJKfqGA2Z9TX22Ds6EFJanyuNhKGIly7Gh4n1md4obWJpLnUL144LdbgjzpWzxgD7qjO4kD688V6n8Ab650LUp/COpTlheRm9sQ7AneOJV9ieGx6Zrl/hBoNj4u+Duv6jaWif8JcZnt5ZnOQkkeHijhPWOMqy9OpJJqXQ9Ua/sNL17y5Le8sbkSOjDDRyo2yZSOw6g9e1WoRqRlBdNh1alXDzhObvfc+jR0/Gqmup5mkXS+sZqxbyrNEkqNuVwGU+xpL1d9pMvYof5VwLQ9mLu0zzBemaWkT7tLW56K2CiiigYVBqC77C6T1gf8AlU9NmG6GQeqkfhV0/jRM/hZT0ht+kWT+sCH9KtVQ8PNu0Kx/65AfkSKv17vU+YfxMK3vAj7dakX+9D/I1g1teCf+Q+v/AFxbNc+K/hSLpfGjvV6Cua+Jq6S/gy9XWri6trE7RJJbglxz2rph0rm/iVFpM3g69j1y8ms7A7fMmh+8vPavnkeoZPiBYUsNJNs/iQ2gtQEm0+4SIAYAUtuIyxrY+HtncWPhO1gvbd7aUl3KySh5DuYkFyONxzk47msDxP4Zk1ixs5NPt7fU7SLTRFbLcvgq+VZXAIxkqME8EV1Xg7TrjS9Ags7pl8wF22KxZYgzFggJ5IXOM+1MDz6ihvlZl9GK/kcUV9QeOFZ9z/yMOm/7kn8q0Kz7v/kO6Sx7mVf0qKi9yXozfC/xompRRRXhH0YUUUUAFavhH/kYIf8Adf8AlWVWj4Wbbr9t/tbh+YpPYiavE5v46rNN4s0wYZo0sJdgxwGZlz/6CK8xkZv+EpZP4xZpt9yGavof4geFI/EUcE26RZoQQpQ44zkV4/r3hTUbLxL5zxs2IVw23sHI/rXG4u9z5zE0pc9zPVt2G9etLggfTmrUljMh2hcZOeaaLWYttKfris22cPJIs+CoBdePtMQ522KNdP6bm4QH8/0r1SzfzI3bcvEjck+9eBT+Mb7wZ4yz/ZIvbS4iVixbY25DyUPcnPeutsfjT4fi08N/Y2sPOzFvKBXjJ/vZr2MNRk6ScUehh2oxsz1KTyflMsLSwFSH2DJHvjvVC+m0+ZtUtL+0D2PkIHgk/wCWkbg5XbngcceleX3PxzuPM/0Hwop54M92QfyUVd+H11qvxT1/WLi81I6EdNso4raOyAcBnLnzGLfeI9K1rUqlOHNJWNYSjKTszkdbtU03WbvS0mWbyR5kRLZLRH7m7HQ9AR7CpfBN5BD4lHmarZ2NsUMri7XfBKw+4CvTcD/F17Vy1j4M8Qab8Qb7SNeMjXlvuuZ5Vc/6RGchGB7hjgn0IxXSroUckauI8Eg9gR17eleDnObRw6VFK9z6HJMnhXvVqy5X0sHx+j0zxVp+l2Gj+IDqmuRXZfD/AOrlDjaVBHCAcYAyOK6j4SeD9R8P29vDrVipslsfs80SSCSRJdwYSDH+0PyrndP0f7HdxXEMK7kOQMDj1I966jw9e61dauHWaS3BcANncY0H8Kemepbk/wAOcV52CzVKPJ3O/Ncop8y9nqlrc9/04YsoAHZwEA3MMFuO9Wahtm3W8ZzkbBz68VLXtJ3Vz5y1nYU9K5L4seMrTwL4Ju/EN1A9wYyscEKj/WSscKp9BmurkbAr52/bK8Tn+x9P8I2iTsZZBdXrJGSqIv3FLD7uTRudeBoLEYiFN7N6ng/jHxJrPjDVpNQ8TX7X0+SywkkQ2454jj6D69T612ngHxtoqxafb63MunGC3WDzfKYwXEYHysCnzRSdiRlSAOmOfJnmZtThVHG6S3IdjztUHg/zq6jKqBYQWUcFQ1YzpxqK0j9Mll+HrUVRtyqO1t7nr3jDxT4H/wBHul8rWriBt1vFbyzM7naww8zY8tORkLktjHTNT/A34x6xo3iSHSPF2s3WpaRdbLdZrkhntJS3ysX4JQ5wSckcc4zXjImwSGQqxB+UkHOB0/Kkk8xZSWtZQk4/cllIE0anBx6r1BNOnThT+FHPPJMHKDpvWT2b3P0XtpY54klicSRuoZWByGB6EVKK8J/ZN8cQ6h4ebwXdyO99pURkgkZ93nWxc4Oe20ttx6AV7qrZPQ1tdXsfnGKw0sLWlSl0HV5H+09p+sXXhzw/faPot1rEmma1BeTW8Cb2Ma5zx3r1ymyLuFBnSqezmp22PlbQfiB4Tk+MOr6x4u08aPHJZeUltewYeJgP4gRgMw6V4Nqhin12/wD7Pj80XN07W0Ea7mYE/Kq4/Cvr7UPC+tWHjLW7y50c6paX05uLZliEwDEAYYNyMAcYrKbRINPFwmkeA7+DV5gxhmg08IFkPff0QZ6nvUSx04zaUT62nxArc/Ir2SSu7JLT7zgLH4N6Hp2iQT69r2vW1zOqJePZSrHBCX6Rt3xk4ya6rwp4O1JdKvfhnp95pv8AY1rsuJtSlk8uZxId4xGCQXXAG7O3j61u+JfDvjhtOjutT0XT7vT1hP26yilMssnQlgvRiCOR78dKrWdroMtob7RfDct3OAr/ALm1kZ/90k/j8vODn1rzW6rf7yNzxcRiPrN5ORS8Q674wgsx4atLeHWNbeTZBqVtcKyso6SybRtiIGAxPGOgzmrUfgeHUNOMfjbV9R8Q3sqgXAS8ktrWPvtjjQjgdmbJPWt2w/tR7fyrPwfq1ohGfKe2SNR6ZAOD3rD1/SviZqU6RW/h2bTdKT5pHguke7m4+4uThR6sefyrOVKrJ+7GyMY+yjG0mclZ/D2+1f42aZpdhe2tto+jRWuoBIgIzFAjttiiRf42cDe2e+TycV3Xxj+CN94w8XjxRoOuWlhdXEMcN7DdQtJG2z7rqV53AHGDwePSpfhN4C8W2/xDbxj4gtoNJiW1Nvb2STCaUoRj944468n3Ar2mMHHb8K9mnOpGKuzz6ii27bHHfCjwNbeAPDA0eC7kvZpZTPdXLLt8xyB0GTgAAAe1eWT3Wj/8JZ4ot/tbaTFfXjyQfb9LZLeSRVCOqSEj5sjdwOetfQrKT6YqveWNteIEu7eC4QHcFljDgH1wafNJbMlQh9pXOa+GviKbV9Oaxv7CWz1CwVYpckNHMMcSRuOGUj8R3FdVcH/RpT/sn+VLHEsaBEVVQDAUDAA/Co787bOc/wCw38qSGkeYqMZ+tLSL90H1pa6GeitgooooGFI/3GH+yaWmzHEErf3UY/of8KqHxomfwszfDv8AyArIf9M/6mtCqPh8Y0Kx/wCuINXq98+Zl8TCtrwT/wAjAv8A1xasWtvwRzr49oT/ADrnxP8ACkVS+NHe9hXOfEi30u68IXkGsXz2Nk+0STKMlefSujHSuZ+J1vpt14MvrfVtQbT7NwvmTqu4rz6V88eobWixwx6PZx2splgWBFjc9WXHB/Kro4FU9CSGPRbKO2l86FYEEcn99cDB/KrlAHld6vl3twh7SsP1zUVXdfj8vXbxP+mmfzGapV9LSfNBNnkSTu0FZ+qHZe6VL2W6x+DAitCs7xBxYxSj/llcRPn8av4tC6UuWpFmsRjPtSU5ur+uabXz59MFFFFACjrVrRX8rV7J/wC7KoP48VUpyv5bpIOqEN+VDE9j1HnNVruwtblg00SswUqDjsanhbegcdCAR+VSVznmuPc5288J6ZcHds2n6VTHgnTw27dj6iutxQRxU8iF7OPY8d+MHwqk17RbBNFaGO8guzIxkzgoVwV9ua85i+B/jRVVCtqeOvncV7B4v+IWp6f4/bwlpOmaXJLHZR3ck+oagLZWV32hUB6txWs/xG8K2+ty6Jfah5F7BC0k7NC/kqVXc6CTGCQvOB2rtw+Nq0I8sNjOVGLZ4pD8B/Fj4Mt/p0A75YsQK9L+Cnw6u/A93q8l5qcV498IlURxFFQLnpnr1/StSx+LngPUL6Kws9WLXM7+XGr20iqMqSjMSOFcD5T3qXwp8RNL1jVW0+4e3t3dkS0mSXdHdO0IlZUOOqqT19M0quMrVocknoEaMYu6Og1rQLHU5o55YkE6KUEgX5tpOdufTPOKxP8AhA7JVCxuABnHy+pya6fRtSs9X0231HT5hNa3CB4pBxuBq7ivOqYenUfNJXZ3U8TUpq0WcWPAdtnmRfyq9YeD7G1kEi4J+ldNRipjg6MdUgljKz3Y1ECqFHAAwBTjS0jdK6LaWOcbINykYFeWa3DcS/EXV7GbzYBJDDPHsPyTpjDEqcgkHg16mW9q5rx3ZTmwGsWEcX22wUuN/HmRdXTP05HuK58TTlUptR0Zth6vsqnMj5L+P3h2y0P4hxyWtra26XdkPkt1KhjnJYr0H1XiuCAjjO75VJHzY/SvpL4q6HY+PfC9nqGxbS9to/PtEdMzEEZMLMOgYDp2NeX2eiaUtg93Do2mtGkRk8tmaSRflyFJzx3rXLoLFrlT1R9XT4mjldGMKtJybbd72/zPPiEdTgI5xkMBn8K7zwh4dm8V/DPVdPiREl03W7Q2t0wJa0inBWZVHVlJCnb6nPam6hoekyXFnG+i6SReRNKrCV4giqFYkkH0Ndd8G/DurQa9fpZ3B0rRYJ4bqeO6HmPPdBT5QjzyEAJJz6rW+LoPDwcpSMK/FUMxpezpU3GXMnffbz8zqPhp4L034b+LNJ1CG41C+vbyUadPJJhE2SAsCsY6Dcuc+lfQy9SO9eeeH5X1Lx8tv5KGHT7b7TLKeRK8nyoU9MbZM59RXoMf1zXFhJ1J0+aZ4mY1va1uZ72JKRu1LRXUcAhGf/1Um38vSnCikBG6c7h16VyfjDxPqOkeI9H8P6RpMd/e6pFcTKZJxEiLDszk9yd4/Kuv281xnjzwnq+sa/ouvaFrsWk3+lx3EYaW1EySJKE3DB6EbB+tG4amXZfFrw7HosN/r8N3pFwtxNbXcDRNILR4ZPLlZ3XgIGx81dPb+L/DtzcW1vb6jHLPc3ktlFGp+YyxqXcewCrnPTBHrXnHiP4INquiHTf+EsvSLuO5OoPPHu86edtzzqoICtk4xyMVoeHPh6Lnx7r2p6zZzLpYsU06zR5ADO5RVuLobfub1SJeuflY96YHWar8QPC+l+JRoF1fOL3C79kTNHCWXcokYDCEjkZrNX4u+B/sF3ePf3MS2xizFJaussnmuUjKJjLbmBAxVCf4Z3NvqF5H4e8UXej6TqKRLeQLCsspMUfloyStkjIC5znpWP4d+C7afq9vqV54ne6uYZLR8iEDzDbz+aGYknLNkg9vSgDu9G+IPhXV/ETaDZagWvgG2o0ZVXZRl0VjwXUfeXqK6lW3djXmnhT4U2ug+NH1yG/Se1S5nureF4MypLMSXzJnkAs2OM4ODXpart+lAC1n+IpfJ0a6f/pmf1rQrC8by+XojqOrsq/rTW5UFdnDrwoHtRQOp+tFbneFFFFAwqvqjbNLvH/uwOf/AB01Yqh4hbbol5jq0ewfViBWlL40RP4WSaanl6ZZx/3YEH6VPRgKAo6KNtFe69z5jdthW/4CXdq8zf3Yv5muf7iuo+Hse6W8m6Y2rXLi3aizWgrzR2C9K5v4nWdlfeDb211HUV062fbvuGGQozXSjpXN/EmystS8IXtnqGpJpttIFD3DgEJz718+tj0zY0KOOHRbKKGYTRJAipIBjeoAwau1T0SKODR7OGGYTRxwIqSD+MADB/GrlMDz7xnHs1926CSNWH5YrHrp/iDFie0uMYyHQ/0rmK+gwk+aijy63uzYVT1hPN0m6Xp8hb8RVykdVdDG3IZSp/GulaPQhbhbS+dbwTA58yNWz9RUtZ/hps6NFG334GaFv+An/CtAZPAGSegrwqseWcon0tOXNBMKKdsbcy7WyvX5fu/Udqb6/n16D3/GszQKMBvlPQ8UdQCOcjI9x6/T3o7eg9aBbnoPhmcz6Jauxy2wKfqK0xXnHg3Xr+LxTLogtWltCqlW6bD/ABsD/EASB+NejZ6VnUpuFr9Tz5/FYdRRRWYjjrr4f6VffEafxhqaw3zNYx2sNtNCGWFkYtvUnuc4/CuT1X4N3epa5e3lz4snkt55LqSNXt1aVPOjKbd/91M5UAfWvXaKAPMW+E8f2qa4/tqTEkWmxkeSvS0XH/j3X2rmfFXwpv7Hwg2iaNJd6jf311apDeqVi/s3y49jzZ64Me8YH96vdD0ppjGQfSgCpo9lBpunWun2sYSC3iEcYXoAowKu0gXmloAKKKKACqmq39rpthLe3swhgjGWYjP6Vbrlvifpurah4TmXRbeK7voHWaO2kkMazlTnYW7ZqJuSi3FalQSckpbHMaz4x1rUpVGl50y07FlDTy+hweEH5mmWl1441PSpbS+1jS4EeJomeO2LyMCMZOTjOD2FZui+HvGmsMZn0610KFSCwvj5ksrkc4VDhVHQZJJrWaDxRo1ysN5oX2y0PW60+Tft/wB6Nvm/ImvGf15Nya0PXf1LlUYvU4C8+Hvj7S7WJtF8bW16sAzHDcWwhLHnHzj64ya8rja4s9cIuN9nc2D4kinwJNmQJreUjiRQCro/cZFfQ+qeKLLaISl755HywrYzeYT6bSn+fWvOPH/wo8XfEDxTZ32k2w0mwlsljvLm9+VmwWC4jBLZAx1Ir0MnxkqddxcbLucGY4VVKKlztvscVrMkNnqLXVo6XckNjJb21rKAUWSZumP7uBn6Y9ayrrxhqnhLQ7fTNJuI5pojNslcF5JppEw0r57oAQo6dO9dxefs9fEWG/murbVtCupJFOGbzEwT2HBxwqgf/Xrj7j4b+PPDHivT9S8Q+FrubSbW6R55bZ1mj2I25mIHzAcA9K93FVMNOlzS1aPGwtKvTml0PavhX4R8S28cfirxF4jvYdfu7dFFtb4WC3iwCquvR36kk9zivRdO8U3djrdppOuLHJHekpZ30a7VMmMiKRf4WIBx2OMVzul+JLK8tEuYr2CVJMtkyLncSSc88HkdayPEup2+sPa6XZXlvcXs17b+VFFIHYFZVYnC5xgKTk+mO9fIUcVNVeVbXPp6uEjyc7Z7YrZFOFRpnce/FPHWvdWqueP1FooopgFNk7c8dSPUU6kIzQB5P4v8ca1Z/EK+0qHVNM0qy0qOzk+z3cBeTVjOSCsRHIIICjbnk5PFcHo3xk8dXej3V49tpkMlwbTyPtG0Gykmu1gaN0U7mAVjy2Dle/Wvoi50yzubqC7ntoJZ7ckwyPGGaMnrgnkfhTU0fTUaVksbVWmkEkh8lcu4wQx45IwPyoA+etW+IvjKx1pLiXWLV5NHj1y0lhMWyHUJbcReU7D+FgGzgddp9a1E+JXjyz+IFt4dmSxvBbzWdvOSqwreeegdpUydwC7sAKCDtbOOK9yk0mwkJMllasS7Scwg4Zhgke5HWnS6ZYy3UV5JZ2z3UIIimaIFk+h6igC0gxn606mopXPzZHanE80ABOK5Px9NlrW3HXlz9K6lm9q8/wDE1z9q1qdlOVjAjU/TrVQ3NaKbkZooqG/urbT9PudQvJPKtbWJppnxnYijLH8BUkMsU1ql1FIpgkiEyuTgeWQCGOenBHHvWx2DqKUhh94AE52gsAWx6euO+OlVdX1Cx0nTLnU9Sult7O1CtPIRu8tWIALBckZJHX1oGWqzPEGXisrYfenvEXHsMk/yFabqyuVbgjGR3FZdyfO8SWidra3klYehb5R/I104WHNVSOXF1FCk/M0G5Yn1pKQdMUtew3qz55Cdwfeu08ARbdKkmIxvlOPwrizwG9PWvRfCkBh0G1U8EruP415+PklTSOnDK8zUFc18StPttT8HXtldajDp0UgXNxKAUTnvXTCuY+J+nwap4MvrG41C30+OTbm4nGUTnvXjHoG3ocSwaNZwJMsyxwIokUcOAAMj61cqnocK2+jWUCzLMscCKJF6OAo5HsauUAc/45gMuiPJtGYWVx9O9cKDmvT9Utxd6fPbt0kQrXmAXGQeGBII9MV6+WyvFxOHEx94Wiikr0TlKOm/uNc1C0/hk23CfiMN/Sk8YzNb+DtcuEZo2i02d1ZTgqQh5B7EdaW/HlalY3u7C7mt5G9m6frWlIiyK8ckaujKQyOMhuxUjuK8vHRUaikup7uCnzUl5HiFv4i1uPSPCGk3WrTtLoN9avq1xubdeJMD5IkI5bMYyRzmte0+JniK7fU4rf8AsWeb7PbXdhM6pANssjIVKl2G7ABUOUycZxXS6r4pSz8QSaVZeDftyrfx2K3f2iKJZLvyi0fBGdoUEb+o9KxY/iD4R8+2sofCdkj38Ec2owmKEMnmuV2BQh+0EEb25GAM+1cFvM2v5kS/EvUmk0S4M+lDTrjy49Qc22JhO03lEeUX3KuRhWjMi55OAOfVHBWUoDjHI45I7GvMtU8Xqq6frFv4WitdBgtL1tOvjFDJPIkLxoDCuMwgkk4zgrzxjnobHx1bXXj4+EmsDHLI1z5U63iSuxhCszSoo/dqwzt+bJxjAqro0i0dNNcNYXVjq6gn7DMGZc/8sWG1h+WD+Fero6uisuGVgCD6j1ryx0WSNopOUdNjj1Fdb8OtSkvNE+x3DZu7CU28vuAMq30IIp1U3FPsc9eNndHUnpTd3tSseDxXl3xe8eap4Z8UaFodnqWg6RBqVvcTS3+rI7IhjAIVVVl5Ofw965zA9QVsnt+Bp1eP+E/ixqFylxNrGhSSRw2cEsaadGWeZpHZQ+JCoWMhdwZ9oAPWt+0+LXh2+XTm03T9b1AXkInl+yWfmmzjLlN0wUkgbgem7gZ6UAeg0GvM3+N3gpbXULwm/wDstpCZo5RErC6QSCMtGAxIAYgZkCdc9Oa6H/hOtKj8DXHi7ULW/wBOsYAd8dxD+9JDbQECFg+4kBdpIbcKAOq3cZHP0NAPPSvKb74qXF74l8OaFouh6ha3V9qT2upJf2o8yxVYhKAQrkfOpGGBI69xivVEGCPxHHTrQA+iiigApHUMMGlooAZs5yTk/wAqHUYHfsM80+kYbhigDgPiHrusL4t0Dwb4fuYtNvNYS4nk1KSASmCKELkRqflLksPvcAA8HIrn9X8beNvCWoRWOqWVp4kEGn3l5dy2G23/AHMLriRg2cSbCcxqME45Fd/4w8I6b4mitDdTXlnd2Unm2l7ZTGKeBiMHaw7EcEEEH0rJ0/4X+FrKznt1ju5jdWlza3c01wzS3AuP9a7t3dv73btihaDOX1j4pzWXiCCS2tZb7S3t5nFusSieWYtbLAiHOAC04BJ9D6V03wv8S614luPEkOvadFp0um6obWO1DB2jj8pGBZwcMTuYg4HBHFLe/Cvwfex7Lq0uJF+zyW//AB8OMK/l5IweGBhjIbqCvua1/BPhDS/CNrdw6bLeTveTm4uJrudpZJJCoUkseeiilqInuvC/h26laW40PTpXc5YtbqSx9TxzU2laFo+kktp2l2VmT1MMKoT+VP8AEGsaboOjXOsaxeRWVjapvmnlbCoP688ADkk189+Jf2lrx7qZfDHhmI2nIhub+VkZ/wDaMYHAPYE59QKh8sehpGM57H0kPl9/bjinKea+UPC/7UOt23iGGLxpo+mDR3fbNcWKv5luP75Uk7lHfGP6V9SaLqVlq+l22qabcx3VldRLNBNGcq6MMgiqTuTKLi7MuUUUVRIUUUUAFFFFABRRRQAUhpaRjyKGBzPxGv8AUNP8Nyy6dIkczkRqTncS3AC+9cZZef8AY4ftQ23AQCYfeIfv0zWv43vf7Q8SQ2KE+RpqiWTaTnzW4Ue+BzivK/GGteIdP+Jen2dlPe3Nk8cax6TDEUWRyG3OWKlJUzjduKFfeupJRppW1OigmtTrfGVjcan4N17SrVVN3e6bNbwBztBkdcKCT0/GuL8U2HirXvCejWZ8P3WljR54XvLO4uraUX8axbCV5KAISDhzjnscVzmmeJviFNpt952o3UV75trDcCG2dprKd7jZIELIFT93n5RvX+LNdDq954vtb3W/DjzXVxYaJDJOdRmtkmOoxSugtoyMEMyjzPM2rnhenGJNJO5yHiWwutFFpo+qQz6prEtvpqabIbsm40zFzl1jwB5uQTuKHIVSrcBc6OoeB/G91da2x0O1tnu7K8gPk3MZinke5SWNtxy7rtQ/M/TOOABV3VPE3jCGy1CSzvtcm8VQtKtzpZ07fZ6bbCVVE0cmzIbyvmUqzFstleBVHUfE3jCPw1bXkXiC9kgF9OtsYYZhNeqqKUX7Q0O53Vi+3fGFbO0n5al6ais2e2Tss00nlNlWyBznP+f61laYfP1HU74D5Hm8hD/sIMfzJqy98yaQupzxzQn7Is7xzcOjMoO1scBgWAOOM5wB0qLR4Wt9Ltom4byw0g/2jyT+Zr08DHRzOLMaloxgW+w+lFFFd9jyQVDIwjH8RAHuc16raoI7eOMDG1QMfhXnXhm2+1a7bqRlUPmN9BXpCfd5615GYy99RR3YWOjkLXN/EjS11rwjeac9/BYCXbmeYfIuD3zXSVzPxL0n+3PB99pn2q2tfOC/vbk4RcHvzXnHUbWhwC10azt1kSURQIm9ejYA5FXKqaLB9l0iztt6SeVCibk+6cDGR7VboAQjIrzfxHam01u5jxgSNvT6Hr+Vekdq5Lx9akx294qj5CUc+gPSuvBVOWrY58RG8LnKUUUV7p55V1W2+1afPAM7yN0fsw5B/Op9MuVvbC3ulYhnQbsdn6Gn5I5HWqGmZtNTvbHhY5f9JhHqDw4H0OK5cXTUqd+p35dVtNxew59C0mS/N/Jalrn7cuoby5OblUKByD/skjFUoPBvhu3Nsbazubf7MqKoiu3VZlRiyLMAcShWOQD0+nFbworymkezyo56TwP4VklmkbT7gCUyfuReSeTF5hDP5aE4TcVycfhin6d4N8N6dq0OrWNlPDdwSTywAXTmKF5xiYonQb+d3v6VvUVNg5Q+vSpdGvDpHiS2vi222uCLW856f882P0Jwfr7VFTJ4Y5oJIZQSkqFH+mc/nVwelmKpHmieqn5hjgg1g6l4U0/UPGGleJ7iSc3em281vFGGxGwlxuLL3PFVfh/rEl5pzadePuv7E7HJ/wCWkf8ABIPYiuoBzjiuaUeSfKcHWxwPjz4caHrl1e61fateafI6QF5VePyk8knBZXUqwOSCGBHtWHp/w68H6UlpFp3jDULJbFVtbwQX0am6jJMqxTEL8o5JG3b8pI6V6jrWn2uqaRd6bexLNbXMLRSowyCrDBrxmy+COpeS9veeIreSK70+WK/P2fc09xnbBLycFUjwpHekA7QPCnww0/T9UutJ8dLDptyTZwiG5tttq7Nu2KwTc+T/AAuWyvHIqS6T4a+F/hnqXhqbVG1ize9iOofZbiMSwyzTDEwCbViVWwRgADbwKt6P8NfEVx4n0rxJr95ogubC5t8QWMDCJoYYpEV8t1k+fjjCgYFZX/CnfETT6nG2paNa2E19Bcx2kKymB2S5WYybGJ8piARsUlSTuxQBteGtH8KaZqmneIm8UXWsSp9ov59Zur+HbIQi24EgG0BFU4XAwCDnk8+l6FrWla5Zre6Rf219bMxUSQSB13DqpI7juOtePeKvhvrtodX1TTvst/Pc3t1LbWyxMcG5vLeVWcZAKgRNu7+hFeg/DTw3qWif2vqWtS2LaprV79ruY7FCtvFiNI1Vc8nhMljgkk0AdjRRRQAUUUUAFFFIxwM0AKaK5n4heOfDvgPQH1vxNfLaWgOxAAWklfsiKOWbjoK8a8NftPx+KPGsGg+Gvh5rmoQOGkkmEqCVIV+9J5YzkDI4LA5IHWgFvY+ixSN0/Gsrwr4g0rxNpEWraLdJdWcuQsi8EEHBVgeVIPBB5Fap54oA8H/a18LeM/Eljof/AAj6C+sI7oLcaaJAjzSNna/JwQvYeuDnivBfGfgrxT4P0ez1XxJp8Nml5cGCNftCyvuILZbb8q5xzySTivsT4uafdah4Evo7CG+lvoik1sbLAnjkVgQ6ZzyBk478jvXmus22meMvAN34Z1vWpNTjuWdVvGgWGeFo3O19nG10P3uAe3esKum514a7TsfHGsXkUruEkjYg4IDDKn+WR+Ir7U/Ype7b4Cab9oH7sXVwLdj1aPfwT+Oa8M+J3g2z1y0sLHRbOz0y00iBLSG9SEJGvzDeHzzK3U4HO5sV7/8AszaFL4I8IQeEb/Uri4u5EN/FBOw3QxMcbQvVRnnB9adKalsZ1onsAopFOelLWxgBOKbuPp9faiTOMjtXjXxg1TWP+FraNodnceJ5LOXRp7lrPQJI0naQSqokcvwEwSPqaAPZd3tzRuweVOK8N0D4ieONHvtO8Ma1pMWo3+mx2UWsybj5kj3HIKEDZmNMFiSAxBC8iiH4za/Jo2rax/YNn9i+yy3GnMZnQxsk6Qqs5ZR97eG+UHbjB5IoA9zzz0oBzXk+g/EPxCPiDF4d8T2Wi6ZC872ccizuxuZVi35ifbsyTx5bFWAGfQV6uhOOevegBxrP8QalDpOlXGoTnCQoWx6nsB7k1dd8EDaSD39K8+8Z6h/a2vR2MeTZacwkmPUSTdVX/gPU1pSipPXYcYuT0MixWUQtLcEm5uHM1wfV27fgMCrKyOsbRq7KjdUB+XHpimA596K2k7s70kkPMsrAAyyYA2gbzgD0+lNDOAArsuDlcdVPsevf+VJRUlfIc0kjIE8xwoztAY/L1AI9wCfzNPWabczea+SBkbjyPTr0qKgD5h1BJGD7d/6Ub6AZet4uLix0vO7z5DLJ7xJyQfqSBn2rQJyc1Q05kur+81Ecxsfs8J/2FPzY+rE/lV+vco0+Smonz+Lqc9R9kFIOuPelprcZP5Vqcp1nw/tci4vWH3iEQ+w611y9KzvDlmbTRreFhh9u5vqa0VGBivm683Oo2epSjyxsLXM/E3SZdc8HX2mwzW0Dy7cPcNhBz3NdNXMfE7SrjWvB19ptq0CTSBSrTvsQYPc9qyNDb0O3Nro1lasyOYoEQsn3SQAMj2q5VPQ4HtdFsraQqXigRGKnIJCgcGrlAB2qjq9kt9p01swHzDg+h7VeFIRTTcXdCaurHk3zBirDDg4YehHWlrY8YWX2TV/MUYjuBuGP738VY9fRUZ89NS7nlSi07MKztbDxRx6hAD5lk+4gfxRn74/rWjQMdxkfnx3rVdhxnyO6HKyyIskbBkbBUjuCMg06sfTLm30+dtGmmAdHAtOc+Yjc7R/u89a2B1x+deJVoulOzPo6dVVIcwUUA5x+OaKyNAo57daKPpQA1Li502/g1ezXzJbfKyxKeZoT1UfQ8ivS9Kv7fUrCC+tH3wzKGU/415v0YMvBHTHWrPhrVj4e1IQyqBpN3Ngkf8u8p7/7p/Sm4+0jbqjlrQSd0elHkYpNvHWmRTJIMxujgHBKnPNPLEdq5jnQFcjk5z1oK57npijd82MdqCxGMrSuABPf/wDXShec0ZozTAWikzSii4BRRRQAUj9KU01mwuT+tAHxj+0xZ634y/aSsPCOqak9hoFstukEx4S3WVSXcZ4MhI2gnpXs+leHfh/8NtA/s/QbSLS3ucK1zMxNzdOvILv94gfe445FT/HjwzG92nirEC26WzW9750YZHGMR789Bk4z2OPWqF7YaXfaLo51OEX8drbIsboxIYjBOT1IyKzk2deHpx+JnSfDTWYbfxbqvh6OFIoSqXQk8vYslw4zIFPQ9j685r0wcmvn7S9bk1T4teH1W7AEc7JOkSkRuQjYMhP8QHyrjrmvflYcjngdMVUdjKtFRkxZAMZboOa8I8c2djrfxLutB8JrBa3UkiDXJo4wBu27i+ezBD82OucHJr1r4geIrbwv4TvtYuWI8pAsKKNzyTMdsaKvdmcqAPevGPDHg/xVY6Qul6rbjTNZ8UXUVvemK582WO2UNLeTeYvAeRiyjB+UFR2ptJ7mUXbVM1dL8I6at3ZQeG7w6tdSKZdPkuD5tvpluGwJiOjyEglSe/TpXY634Xj0PSIb3w/u/tWCbzhczyF5Lp8ciRjyQ3Ix0BI4rqNM0vSfDVjctZwra23+sbHARVUAKPRQBwPr61DNFqmoaVKzTQQvKoaOMrkIOoBPr07cUKKjsDbZY8H63aeItBt9WswyLNkSRP8AehkBw8bDsQQRWvXnXwvc2+varHFGYob7/SHhJ4iuUOyUD/e4b3r0UHNMQjDI9KpSaTYPq0ertaxHUI4WgS5KZkWNmDFAf7pIBx7Cr1FAGHqnhHw3qmt2ut6ho1lc6laACC5kiDOmORz3weRnOD0qvD4D8Hw3V/dQ+HdOSfUCDdOIRmQhw/P/AAIBiBjJGTXSUGgDCh8IeGrfxE/iK30Wxi1aTJe6SIB2JGCx/wBojgt1I4zWyiiNQMgnp6U4k56VR1zU7XSdLm1C7bbFEOfUnso9yeBRa+gGX4211tKsUt7RQ+oXhMdqvYHu7ew/wribOBba2SNJGkIyWkY/fYnlvxNOaW7v7+XVtRG25lG2OIHiCLsv19fcU8V1fAuVHVRp8u4fyoooqToCiiigErhVLXLmS308x2//AB83TC3gHfc3f8BmrhOBklQOBknA5NZlu32zWJrwAmG03QWxI6v/ABN+WBXThaTnNPocuKq+zgy5bW8dpbx2kX+rhUIPfHepKDxwOg4H0or2Op8+2222FX/Dtl9u1aKIjKIQ7/QVQPT8812XgWx8uye9kXDTcL/uiuXF1PZ02bUYc0jpkGFpaQdKWvAPSCuZ+JmkXWueD77TLFolnl2lTI+xeD3PaumrmfiXpN9rfhG903TiouZdu0tJsHB9e1AG1odvJa6NZWspBkigRGIORkKAeauVT0OCS10aztpseZFAiPg55AAPPerlABRRRQBj+KdOGoaWyxqDNH8yf1Feeqc+x/lXrBHFeeeKdPax1RyF/czncp9/SvSy+tq4S+Rx4mGnMjLo6UVFdzR2ttLPMwVI13Hnr7V6y1djiuVp9LspdRh1ExlLmFg29T9/jGCKn1W9jtI2jVwbuUfuIwNzO3bK9QM9zWfDqF1qkaNpCmGFvv3ci52n+6i9z79Ku6fbWOmxkhwJZm+eeVvnlb3J/pWGLpXs+x6OBrcsuR7EPh241S8tnudTRImL7UiVcEY6k1qUH3/PPWivJqS5mexFcoUUUVBQtQ3kIubSW3ZiqyJsYr1x6/Wp41LsFVSzei9T747CuD8efFbwt4UklsYpjrmsIcGysWysZ7eZJ91R6gc1cOZO8dyZ2tdnqnw5uIdI0eeyvL5WSEmVJpTtGw92Y8Z+tec/FD9pHRdNE+l+A4Y9e1FSUe8ORZwMOuWHLn2Fcb4Q8JeIvjPpqeKfHOvm08K75DBoenOYo38vgmWT0z6159420iz1n4i3+n/D+ytbnT4oYUVbHi2gKrhsv069TUwj7So3UOCo0vhKp8ZeNtc8WQ6nq3i/WDcvFK262m8iKPB+6iDjaPfNd54f8bfF6ztre50rVdev7aUB4/7R09Jkdc/wsMHHTmslfhitj4Y1XUJZLvVdbtbKSaFLJiscPHIA/iHqT17VW+AnxSh0me50nxx4oeDRVs1axa9iK+VIGw0a4HTFTisdSox92FyVRqSXMmek6f8AtAePtIKL4p+H0c0RdY3ntpzCQzDIBV+5GSOa7DSv2jvAs21NatdY0KQtt/0u0LJn/eTIxXlfxO8Q6D4q0S7k8Mag+sQtqlpK0tvG7IkcURWRicYGM1yOp6fqunXCtqGlX9qu4SfNASjIec7h8pBGPzrfLaNLHUJTfuy6LqRzSTSZ9geHfiJ4H8QRiTR/FOk3WewuVVvyODXTRSpIA0bo6HoynINfC/je78G65bQ3Gk6FHbX5nUzNgYMe3G0Yxg55NaX7KMmo33xytLPTtU1CPSLKxnmuIBcu0Mp+6vysTxk/mBUSwVWND20ly62s9/XQtytKyPtkHmhulA60prkGNckDisHxZ4p0vw5aLJfyM88pK21rCN0s7AdFH9egrZvZo7e0luJm2xxIXc+igZNfPFpqzaxr9zqt95i6hcuTiUZMdv8A8skQdlI5OO9b4ej7WVjnxNd0o3W5q65ruqeKbi8h1jbFpsUIZbKE7lTcDtMh/iYEZx0rkNP1fxJBazrBDDP5p2vBNkeRIOG24/hYYOO1dBfWFlNqVvd3FqrXEx8iQbiGK4PXHUj1qHwrbrqGp6jZuxL7FaRAcEOPlOPqNua6MdSUIe6tiMpxHtMQ4yejMPQPEXiLULmWFodNtrSJDKk8EJL3DxEMiYPbIxxySRXS+H/HMmsLJqPirxNq2hRuDuW3jIhtzzkOxX5MenJBBB7VB4zsl01rPT1kSw+2QPAkgYIYzvXcVz0O0NzTbS3jtfDM62Ky3CTtJIkckvmrcvI+D14IJwcfjWdDDRrQ5rl43Eyw9dxa0ItU1ebXPiTpGkaNq+qXkFjHFc25vkDhby4Yoj9Bny4hI4zxllNeteDbiS98beIoWuJLiPRxDZwyy4LF3XzJM4+qVx/7PdmNU0fxTNeXq3bpq7adDcRHDrHbRJGmD/eHPNaXht/+ER8eeN4mupb972K11CJZH3Pu8tkYN6D5Ac+9cjhyScToVRTSaR1+vyy6nr1toNvIqRxx/arrjIKg4RT7E/8AoJpdRvZIo2h1C4id0BllEWVREXnLt2HFLoui3FtFJePqTSXl6RLdzRqP3hx8qr6KBwPXOa5jx1ewatdDwfpq5iZkk1eRD/q4euxj3Z8YA/GgBPhlcu+pWt1OuJdUNzdqD1CsRtH5AH8a9NXqa820CZJvibp9nEu02ulSzuo6KjOFQe3Ax+FekrQAtFFBoAKQ0EntVbUr62sLR7q8mSCFBlnY4A/+v7ULXYBb25htbWS5uZEihjUs7sfuivNNS1K58Qail9MpisISTZW7jlj081h7joD9aXWtSufEd0Jp1eHS42zb254Mx/vuPT0FU9Z1K00jSb3WNSkMdnZQtPcSBckIo5x6npgV0Riqa8zalST1kWvz/HrRWFpPii1urG4vNSsLvQYIIEuTJfspjeJjgMroSDyQMdRkUyHxp4Xl1oaSutWnnSQxz28pcCO5WRiqqh7tkHIOMcUXOpNdzoKKpR6xo8moXenx6tYtd2SGS6hE67oVHUt247+lVbfxNod3cabDp+oQ6gupSyRQS2zbkDRruYN3XjpSY7o2PX2rGvNeWz1pNMuLNk3niZnAXb6/nWwp4z/FTXSLazSRxlNu071GCPQ5ranZPVXJeq0Kut2ZvdJntFcR+aBhz0XnrTdLsk0+yS1ilkkVTkM55Oev0qu1jcWLFtHfdD1eymbKf8AJ6H9KdHrFkTtuGa2nLKpilGDk8Zz0Ir18PScIWjseHjK7qz9DQ/l2ooPBIPUHpmjjntgZrR3Rxsn061e9vobWPq7cn0Uda9NtYlhgSKMAIgwMelc14H04xwvqEi4aUYjBHRfX8a6ocCvDxtbnnZbHo4eHLHUKKKK4zoCuZ+Junahqvg29sdL3G7fbs2ybD19a6auY+J+nalqvgy+sdJWR7yTb5YSTYc59aANvQoZrfRrKC4/10cCLJ82fmAGefrVyqehRTQaLZQ3AImSBFkycncAM1coAKKKKAErM8Qacuo6e8OP3ijdG3oa1KTbThJxd0TKPMrHk7KylldSrKdpHoaiubeG5iMNxGJYz1U9DXU+NtLED/wBpQL8jcTDHQ+tc3jpyBmvo6Fb20OY8yrBxdiKCCG3jEdvCkSDoqDAzVbWtPj1Owaykm8lWYMX6lcelXqQ5xx+HFap9yOtyn4fk22rafMhju7QbZVJyGHZlz1BFaPUVn6lazSSR3lhtF7BnywTgSpjmM/0qxp95DfWiXUBYKTtZSMMjDqrDsfb05rysXQ5Je0R7uDxPtIcr3LFB6UUv61yI7Ty79pK416HwlpUOj6pPptve6l9lvjE5XzEZW2KWHIXcMcetfPt1pOpaUnlyacTCuSZLT94ue5I6/wA6+m/jxYm9+E+ryRgmSx8q9jI6jy5Mk/ln868nEnmKkq4KuokHfqBXsZXhIYinJydmjzMZKUJeRF4AtdV8YeDbPQ7jxSkPhqwLyf2PYzbLq4YtkiboVXNeu6BoehWHhqCzUPBLcg/2Tb6YoWJnzyu0/wAQ6OXPuK8q8Km3sPir4av/ALJAxumntpjsAMmUyoYjGeR3r0fxf43afQ5m8G6LYzzvdLa3WpzMGtbeUDpEo/1rgenyjvnFeZj6MqNd0mxU2pI9A0vSdHTzrbxBr9pYrb24uLixtLsARp03Ty9Tk8AcD0FYOpfEH4D3N1DpMv8AZ8zqrCC5lsx5Sn13sP196+V/Eur29pZ6p9hu76bUnnEOpT3J+a4fqCw6bRzgdBXBSr5gcOxZpFKszHnn+ntXI0rajV27H1ofjH4Lu/C1/pvgHUNG0TXmysVnq0AtrZWJw7EgFXyB0OAa5uz8XePtDsQ/iH4d3eqaUg3ef4d1MywADowVNwUdeMd6d8LPCOj/ABT8I6craDZXs8UZgu5HAUwunBJYcjPp71dvv2dtR0G4Nx4b1bxDoU4PySWNwZYuvA2jBx9aS8ymkhnxCvvDVt8I/wC3Nc8H3NvqGrQ3LaM8kQS5tYsfuDOy4yTkkZHQjNan7BujMNQ8U65IoHkxW+npx0ODJJ+uK89+KVv8WtL8IHSPFHi6313w7eXsMLGZALhHzuXlhkDjnHGPavoP9jLS/sXwbh1IoA+rX9xd7sY3Ju2L+HyfrXQpy+rWb6/0iWveue2UGikbpx1rlGcz8UpGj8C6mF58yMRnB5wxAP6GvGNRaK3js7x13Nbv9ljcdVX+EGvePE+nf2to01i3Acg/ka4i9+HMV1FcQhg0c8qSOu77rKcgqf513YSpGmnzHn4ylKpJcpxN0++FJhg3MbpKWHTaDhv05rGv/wC1NP8AFVre6HCZ5b5X06VRL5ZDkF42DdmbGM9OK9Yg8AJFaLbschejdTj0/LimS+AyY4DG2yS1kSSI9so4YE+uOfzretXp1INHPh8NUpVVJHD+F21DTNYi0/xpBZRai1obiK2JE6OmSOZGGWdcfORgDKjHNc14nl0aVr9re/TSVjt2mu1sJ8Dyh1cJk4x1yOeDXtHj7wTD4rktIr2IG1tCZUAOGeQ5GGI52f7PfjPSsi6+FWktYwWiadZGOOeOY/ugMlTllyP4TwMema8r2DesZ28j2qmJi371O/mcP8JIU0vQrmfwr43n1HRriQLayRxIFwi4PJxubONzY9K7vwrFNJqHiC5nP2ySV7fzZDgvJE8ZVowR2GNwHrVvwv8ADPw/oU8PlaRZrDGj5UIAGLHPTpnrzU+seB43vJ59FM2m+dGsMot5NnmJk56/dPQAjB9KmVNqd+a4QqwlStyWZlaP4kv00e68NwK13f6bP9jEuNoaMgNEzE9MIQD3yvvT9H06PTrQW8TeZLJK0s87ffnmJ+Zz/IegHFaumeEp9OtDaWVpFDCzb3DSljIxGCzE5LE+pq0NA1IZYeSGx3fOTjiqJM34VWpu9f8AE3iGRflmuUsbY/8ATKFcHHsWJr0IDFZXhLSV0TQoNOXB8vczY9WYk/zrVzQApppP50jMePlrhNa8eumuT6LpVvHNOPlSd8+WrfxZ9e2APetKdOVTYDqPEWuWGh2omvXJdztiiQZeQ+gH5VwGqXF9rV6t3qoWOGM/6PY5ysZ/vN6t0+lRxxyNdPfXc73d6/ytM/QD0UdF/nUmOMDitVGNNWjqzqp0ftMUZYlm5PJPqeKz9Y8y8gu9F0zULe31mW1aW3WWEShEDBd7oeGTnBHP3hitDqNp6fz5FecfFHQ9Q1LxVBqFroOqakV0OS2s57G5EP2a9aZTG7nI4HPPIGDSeptLbYanw81rAvLGz0fRoUmtbyHR4JZJrG4uY5NxZw3KgjIAHHOecVY1D4fa1qI8RSXkOhQXmr2UMMCWsBWK1ZJzITnrnn7w5zgmsqLRfG0GozXD2t9c6+sty2paoL0JZ6lbNFiOCHByh34wABtKls81R8K+F/E80ltp2oabqtnozanaSzxSyeX8giYTOwDk48zbnk7iM0rGWnY0NY+Hl/dQab4Zu9S0izS2Nzc6ddLG32rUGJ3FZ+xQH72OTxW7pPhTWD43tfFmpNpNpL5mZrHT8+UFEPlhlz1c9Tx0xWP4F8P6tZ+OtK1DUtF1OK7tbe8j1XVZ7gSQXLu37pohk5GMDjGOlenDoD2xk+2evHahFRinqkC49ySeCP4jXO63ayazqYjtZnSCzIE5Lfu5W67B6kZrT1S6mWWPT7NgL2ZMs/aCMfxn0Pp71LZ20NpbR20IOxOeepJ5LH3Oa9PB0OVc7OHH4m37uJM3zZDc4x/KqGr6VZaqIherIwizt2tt6/Sr/bHbtSV33PIERQkaqrM20AZY8nHH8quaLZPqOoxWyj5M7pD6KKqH6E54GO59K9B8K6UNP04eaAbiXmQ46f7NcuKr+xj5s2oQ53c1YY1jRY0AVVGAB2FPHAoApa8A9IKKKKACuY+J9jqmpeDL6z0VZDfPt8ry5Nhznnn6V09cx8TbbVbvwdfW+iLM1+wXyhE4VuvUGgDb0OOaHRrKG4BEyQIsmTk7gozzVyqehpPHo1nHdBhOsCLLuOTuAGf1q5QAUUUUAFFFFAEFzbxXMDwyqGRxgg15zrOnyaZfPbtny2OYm7Een1r0zbWbr+lxalZNCSFlHMbehrqwld0ZeRjWp860POaKdPFLBNJDNGUkQ4Kn+f0pte6mnqeb1sHfpx6Cs68Wezum1SzjMm8bruBBzMvTzB/tAfnWgelB7n7vOeP0ptKSsyoTdN3iOtpobm3juLeQSxSrujdejDuf6Y7U+smWObTbiS8s4mltZW33VqnZu8kY7cdR0NadvLFcQJPbyrLFIu5HXow9f6Y7V4+IoOk7rY9/DYhVo+ZBrVkmpaLqOnP9y6s5ISMZ6qR0r5p8NPJJ4esvN+/DH5MmDnDIxU59Pu19RRsyyBlYqwIIOM4/CvEvGnwLlfU7rXPAPiNtHvLiZ55bG7Ytbs7HJ2sF+XnsQa3y/GrCTva9ycTRdRaHHX6xnVfD8kkKzrHq8GYi+1XDHaQT2HPNei67Zxw21/bQx2Un2TVFjkkswUt7QtkrbwL/ABAD5mb14rx3xIfGnh2S0sPHHhia3t3vYcahEpaFwHGfmXIPHYEH2r6I1ldQ8TXEdrpGl/2f4et5Elj3xCN7x/4WIPMcY5x3buRU5rXp4mv7Sn2OajBp2aPnL4y6HLaaot5bWy7dSwzMOCZE4wR79a4FNMv3ufs4tZBK0e/Y6kfL37GvqXxF4F8beINUuNFtb3TtH0RtmL0Ria4umP3toOdgXp05rzLRfh/rt1FfeIfDd/f6tZadqbW8Nl5vlT31tGdrskoAw5YHC+1cN00aunLm0PQPgf8A2joPhDS5LJX0+4VWMmwbBc4biRgeTkcV9AeGPGwvIFXUIdsgA3MvX64ryD4c6fosmgC78P6lqOo2Ny/mbb24Mslqw4MJzypU5+U555rs9OtvKnZ9pU7cZqXE6FSVrMzP2hfBdz8UfEfgrw9pyuNGe5mutWvI1yscSKoCE9nbcyj8a9q0jT7TSdNttN063jt7S1jEMEUfCoq8AflXnccssPMM0kPOfkYge3Hfv+daq+KNXt7RgscF3Mo+TzPl3H0JHel7NtqK2Mp0Lao7wH6Uj/drg/DXjzzLMza9bz2jM5wywkxqPQkc5rq9O17SNRXNnqNrMT/Csg3fkeacqMovUx1OO+Lk2qtqnhHRdO1q/wBKTVNTaG5lsiBKYxGWwCQcDI61yOl+P/FOk6pqHguzks/EmrWV9OtveX8/kK1rFGrsJGUYaUZ28Aepr1TxX4W0DxVa29rr2mx30dvL50O8kGN8feUjoeaoXHw78EXWhW2hTeHLFtPtZDLDDtxtc/ebI5JPck8981k2wucTbfFTxB4isL/UfDeg2EOnWVn/AKRJd3m2dLhoDKuxduHQYA9W6jpWf4Y+LviR9Ks7rUtJ06eLTobFdfuPtJik8y6CFDBGV+YAOCc43c46V6ZL4D8HTaxbas/h+wN5awiCJ/KGFQAhRt+6cAkAkcA4qG3+G/ge3uNOnh8N2KvpihbP5OIgCSBjocZOM5x2oGclYeM/FmreA1+IcGkhEhSdrbR7afzGvVZkRGkfbwy4ZsLnIbA5rQ034lPJ8KL7xlPa2Nzc2TvA9tZ3DbPODhAreYqtEdzDcrjKjOa67/hFPDv/AAjJ8Nf2Tbf2QU8v7Lt+QDOf5859aLHwp4dsfD03h+10m2TS51dZrbblZQ/3t2eWJ9TmgR5H428dfEKSRNFs7fR7DWNL1A/2kIb5/Jlj+ySTxKrbSQDt+YEDouDg0ngjx/4oWz0vQIbddW8Vaja21w0uo3wFsoe2+0Pjau7IGFC475zgGvUdM8B+D9NsFsLPQbOOFZJJAuNxLPGY2YkkliUYrzng4qLVPAPgq8sGtL7QLFrbbCMFduBCmyPB4xtUlRz04oSC5xWl/GHU7/xnb6TH4XJsvtEFjdyQtJK0dxIASVkCeU0akgZ3Akc+1evbsjr/AIGuAm034X6PrdtqUdrp0WoWaIkH2cbigQYXCrxkDIBPPPWrF94zuZAy6RpLKD0uL19ifXaPmY/lWkaU5dB2Z3APPSqOpaxY2A/fTAydkXk15hpn9tQ6hd3FxqknkSNmOKNiFJPU8kmrQBzkkk9yTkmrlSUXua06LlrI2tV8RXt6CkObaI8YVvmI96xsAdAPc4BNLSU1pojpjTitA70UUUWsUhRxR/jkUlFAwHGOTx/hj+VByerN0GOfTpRR+X4nFPYV/IDnOQRx0Gaqandm0SNII/Pu5yRbQ9Mnuzeij360uo362aoiR+ddTHbBB0Mh9/7qj1qDTbRoWlurqX7RfT8TS9gB0RfYfrXZhsNze9I48Xi/ZLljuP0+z+yxyGWQz3MxDXEp6u3b6AdhVqjtjtRXps8Pe7YUf5zSVoaFpsmqXixqcW6ENM/t/dHvUSqKEXJiinJ2Rp+C9J+0yjUbhP3SH90p/ib1/DtXbLwKZbxRwxLHEoVVGAB2qQdK+frVXVnzHqUoKEQooorI0CiiigArl/igmrSeDL5NEF0b87fKFufnPPauormfidHq0vg29TQxcm/O3y/s7bZOvODQBs6EJ10WyW63+eIEEu85bdgZz75q7VPQxcLo1kt1v88QIJN/3t20Zz75q5QAUUUUAFFFFABSY46mlooA57xVof2+P7VbqBcoP++x6fWuHOQzKRgg4IPUHvmvWCOPeuV8V6F5oe+sl/erzJGBw49R716ODxPL+7k9Dmr0OdXRyNH04pAQR6c/l7Glr12cAKduMcY6YNZ0lrcWFw13p6mWJyXuLQDaJG7vH6H26H0rRozj6dfx9aTSasy6VSVN+6Msry3vbVbm1kEkRO05GCrDqrDsfarAPVskevJzWbdWUq3Bv9OkWC7K7ZAR+7uF9G9D/tfnmpdP1BbxniKPbXkX+ttX++v+0PUV5dbCuD5o7HuYfFxqqz3LoBMZjYKVb5irkMpx3weM0MSxyxLc5IOGIJ985rynxhpmp3njDVvCdqblLC9I8TB45GAUwx/6pW7ZdQdtZdv4r1iPT38TyalJ4ej8SRXGrQzNaCc3FxHiOKzAOQqsFyRw3PauI357S2PZp0aS3uIVleJpImj82MYdNwIBGQPmGcjtWd4R0S28MeHNP0CwlM0NhGI1kk2hpWByWYf3iSTwO/WvL9d1nxpqMMWopGsmo2PiaK3sNGEQiiRxbM7F5OrdTwTtJwOtWf8AhO9W/tSaPTfE8lzc26ae2n6Y2mAPqTSgfaFcD5owvPAIC7MnINGgufyPUNO0vT9Oe5/s+xt4DczG5uDCgAlkYcyHnqf8ireeO2R6Z6fU4rxY+MNW0WLQNJsLu4hSCCzaS3liQpciWYiTDMC8xAwDtChCMkt0qzf+OPEdtoU15b6x9o1oybdT0o6eETQo/PKPJ5pBxhcAeZkEncMDincOdHsAz9P89KO2ASPcda5n4ZatqeteF3vNUuILp0vZoILqF94miUjaWYBVZhkgug2nHFdNTNE7i5Oc5IPsarz2NjOd01pCzf3lUK35jBqxSen68U+aXR2Cya2IreO6tRtsdW1O2Xsgm3qPwbNXYta8UQ4C6xbzAf8APxajP5qRUBpBx04+nFVzX3I9lDsaaeK/EiY3waRL7jep/mal/wCEv17H/IM04+/nP/8AE1j8+poOPaleP8pPsImu3i/XyPl03TQfUzOf/ZaryeJ/FEnCnSIPcRyMf1IFUMKemM0E07r+UFh4ks+p+I7j/Xa9JGPS3t1T9SDVGayjuTuvLi8vD38+5Yg/8BGB+lWu+7n8zSd80Ko1silSh0Qy3hhtk228EMI/6Zxhf5VJlt27c2/+9nmikpOUn1NEkgx/OlpKKkAooooAKKKKGIKKWkGScYz6AdSaYB69sDJ+lUtRvxbTJaww/aL2UfJAP4R/ec9lqOfUZbi4az0nY7of3ty3McJ9Bj7zdeM1Jp1nDYxMsZeSWQlpZpDl5D6n0+nau7D4TXmmcGJx3J7sBmnWP2ZpLi4k+0XsvEsrDoP7q+i/zq3+poHAx2pa9G548pOTuFA7889h60f5xUlrBNdXS29upkkfgAdvc+lJyUVdkrXYfp9pNfXi2sH+sbuRkIO5Nei6Vp8Gn2aW8I4H3ierH1NQeH9Ig0u1Ea4aZv8AWSd2NaYFeHisQ6srLY9GjRUVruApRRRXIbhRRRQAUUUUAFcz8TJNWj8HX0mhG5F+oXyzbjL9ecV01cv8ULjVLXwZfXGivcJfLt8poF3OOecCgDc0NrhtGsmut/2gwJ5u/wC9u2jOffNXKpaE076LZPdbjO0CGXcMHcVGc/jV2gAooooAKKKKACiiigANNI4+lOoxxSA5TxRoIcPe2CASDmVFH3h6j3rkD37YODnsfTFesbfl71zviTw8t2DdWSqlwBll7P8A/Xr0sJjXH3J7HJWoX1icVRSyI8cjRyKUkU4ZT1pK9ZO6uji6if4VWv7G3vFRpN0csf8Aq54/9ZH9D3+hq1RTvpaw07O6M5NQutPcQ6soMRYFb1E+Vj23jqp/T2rX8x2+fcrh8MOQ446HnIB/WoMcFcZB42kZBHpWf/Z81kzSaNKIcnL2sp/dN9O6muOthIy96GjPSw+PsuWexr+Y5yS7Z7HPT/6+ec9feqtvY2lvql7qkEEcd7ehBcTAfM+xdq8npgemM981BbapC0ghuo3sbjp5c/AY/wCy3Q1oEYPf8q86dJw3PUhOM9Y6i7zxwhxnbujViufQkcfQcUvmPzg4J6nAyevX169/QUyiouuhXyFY7iCccDA9h2H0pD0/+tRR6fWga0MTxLq97a6lpWh6Pb2kuq6s0vlPdufItoolDPK+3luOijHJHNU7jxU2iWcMfijT5YtVZZJGg0uNrgPbpjN0B1SLnnPIqH4mS2Nhp2ma7Nd31jqFjdY0+5s7dZn3SKQ8bI3ysjKDkEg/LxzVaLwnZzWVlq0Pi3VrS/1CMrJqTxqsl5HcAf6P5bDEeQBtCjg0Gcr30LMvxG8MC8e2t21G+IYxxy2dk8scsuzzPKRgMM+w7sdqa3xI8Kh4hHLqFysiwnfBZOyo0wJiRj2diCoHqKZpvhvwnootp7bXvItbK9lvoY3uBsjxD5LoWznCdz1DflXOXkXgXwrpW6TXtQurOaK01WOeEKyy/ZpCiKpH8bs2MfyqdRc0jr7Xx74YuNPlvVu54o4LL7dOsluwkiiEvlNlcfeD/KV9s1Be/EDw6jX9rFdTRT2yzqLie1cW3mwgGRN2PmIBzgdvpWHdeFvB98LqyTxpLp80lrKNUi3xbzbySicpJnhdjnBKknBwatTeHPBuq2dnpUfihXN9c3t9ZJHIv743ChHVM8FRj5T1PP4moc0jV0bx1o17c31veJcaY9rJdbTcRFUmitlVpZVbH91t23rineIvGEOkv4XuIrG6vbPXTOR9ngZ5xGluJkZYwO4ySD0HuOef8ceGNLmm07w5LrUKQ6lraXz/AGqcRS26bQkscY6uJ/u4PHUV1ep3Hh3Utet9UbX7WKbw21xJLCkqhYRNH5L+ZngBRjpnBHanqPmZUXx94Ua9srePUnkW6it5ftAiPkwCc/uBK38BkwcZ6HGcZqprPxD021tdQGn288l/aKskUV3C0KXEfnrC7oTyQrN3xnj1zWXpvhLwdY6fY65pviJrqxtYoYXC+U/9oPAp2KHb7jlR8wHYA8VXtPAPhCPULiwbxlNJfPZktbSSRCaOBpI7jcz5+dhtwXJyF+maVmJuVi7b/FKy/tBludF1GHTxFeyM8UDTSp9nuPKLlQOI9pyT/CeOa9CVo3RJI3DpIivGwzhlIyG+hBGK4GPSvB0NpqGtt4wQ6fqkN5YiV5F2R/aZRNIinruDfoeeK7qzRIrG3hibfHFBEivnIYBAFPHHIAPHFNJlQvbUkoooplhRRQaACjknAx0J60kkkccZklkSOMdXdsKPqTWY+pXF2Nmk24kXPN1NlYl9wOrVrTozm9EZTrwpq7ZevLq3s4PPupREnbuW9lH8R9qzit9qmTcB7Gwb/lgGxNMv+0R90e361PZ6fFDL9qmke9ujyZ5uufRV6KKtnp1PWvSo4aNNHkYjHSm+WOwyCKOCBbeCJIYU+7Ggwq//AF/frUnbHaiiuk4k29wpPbuelKKs6bY3WoXKw2yd/mc/dQetKTUVeQkm3Yitbe4vJ1tbaMtK/YdB9T2r0Dw/o9vpdv8AKA07D95J6+1P0TSrbTLXyohuc/fc9WNaIH1rxMVi3VfLHY9CjRUFfqCjHvSiiiuM6AooooAKKKKACiiigArl/ihd6pY+DL650d50vV2+WYU3N19K6iuZ+Jt9qmneDr270YyC9Tb5flx726+lAG1oUk8ui2UlyWM7QI0hYYO4qM5/GrlU9Dlnm0aymuc+e8CNJkYO4gZ47c1coAKKKKACiiigAooooAKKKKACkI4paKWoGPr2h2+pJvGIrkD5ZAP0PqK4bULK5sLgwXUZVs/K2PlYfWvUcVWv7K3vbZoLiMOpHGeo+h7V24bGSpO3Qwq0VNabnl9Fbeu+HbmxzNa7riDqRj50/wARWHkHoc46+oNexCrGpG8WcM4SjuLRRRWlyBlxDFdReTcRJMn92QZA+npVFbO+sh/xLrsNDn/j3uSSo/3X61o0g+pokoy3RdOpKn8LsUhrEMUvk6hBNYydvMGY2+jD+taQKsu9GDqRww5X8CKjO1k8t1V0/usMis/+yYIpC9hJNp79SsTfIf8AgJ4rjq4KEtY6Ho0sya+M1e3+FA6g4zg5rMM2sW/DQ2t+o7xt5b/ketCa1Y523Qnsn7ieMgZ9iOK454WpE7qeKpVNmYfxK8LXniizsIbcWdxbwmTzrG7maKKUsuElDLz5kZ+YA8ZFC+Gtcu/hrJ4e1jWotQ18EyQaqc/NMrb4ZTx8uMYwOgHvXVwSRzJugmjnB7xsG496fggg4OffvWEotbo1Vu55XP8ACaZtM1CCPVIWlke3nsxkqiShvMuVLYO1ZJOQee2amX4b6i1gYpZbFXliJnj85pR5huFlJDEfN8qkHgc9q9OPTkc9M+1GF5x1znNRyoORHj/iD4W+JtXvLtrjUNHeB2uQn7wosizMhH7oDCYC4PJzW3rvw6nvvH767DcWx06eezuJkeZojbtbIFCpGo+bJGRyAN3vXovUc4P4Uvv3znPvRyByI4jxx4T1bWvGVnr2kzWNk0ccEc11Kf3qxxymQq0RBWVcZ2gYIPOa5uD4U6kIb+1a6sZIzbSWtpNJcO5dJJ0kIeMjC8Kcgk5JHpXrWOMe+aDznPcYPvRyj5EcH4o8Bz6n4h12+0+e0ttM1OxnlisHXasepSQmAzeyeVjOO/NULz4e6vdaNqXh0XOhx6feGS4OpGItfJI8KJ5Q/uplcbs8pxivSiF/ujmnHr3oshOmeUyfDXWv7IkZf7MTV3u/O3HUHLRBYvLDrLtwTzyu3kcGvTdKt57TSbKzup0uLi3t445ZUjCLIwHzMF/hGeg6VZCsRtXOMc1Wub6xts/aL2CM5PBbLfkK0jSk9kCUVuyxSAnnvWd/a/nD/iX2FzdHs5XZH+ZoMesXAPnXUNmp/ht13MP+BHpW8cJUlujCpjKUOty7dXNvaRebdTxwJ/ec/wAh1NUf7SurpT/Zdi/+zPdfIg98dTTrXTbKGTzvL8+f/ntMd7fr0q6ck5JPt7V208JCK1Vzz6uYSekUZ8emiV1m1K4a/kByFYYiU+yf1NaHbHQDoB0FJS11JWVkcM5Sm7tid6Wij/PvTsTpYKQ9Oop0UcksgihjeSQ9AozXWaJ4WQbJ9TxIw5EI+6D71hWrwpL3maQpSnsY+haHc6mRI+Yrbu5GN30rudPsreytxBbxhU7+/wBasRoqqFUYA6CnAYrxa+JnWeux306Sh6gvHvS0gFLXNY1CiiimAUUUUAFFFFABRRRQAVzHxO1LUtJ8HX1/pG4XkYXy9ke89eePpXT1zHxN1a/0Xwde6lpmPtUW3ZmPeOT6d6ANvQ5prjRrO4uM+dJAjvkY5IyeKuVT0OaW40WyuJ8ebJAjvgY5KgnjtVygAooooAKKKKACiiigAooooAKKKKACg9KKKAG4GMYrD1nw7aX26SL/AEef+8o4P1Fb1JirhUlTfNFkyipLU8x1PT7zTn23UJVc/LIvKt/hVQcjPWvVpI45EKPGrKeoI4Nc9q/ha3n3TWT/AGeU/wAJ5Vj/AEr0qOYX0qHLPDW+E4uireoabfae3+kW7bM/6wcr+lVMqRxgj1znNejGUZaxdzkcWtwoooq7MQE0P84w4Dj0YZFFFFxFGXSNNkbf9jjjf1jJT+VH9nyxr/oup38I9CQ4H51eoqd90aRqzjsygI9diX5NQtJveW3IP5il+0a4o+axsZf9pZin86u4X+6KMVLpU5bxNo4urHZlJb7Ugfn0bd/1zuAaX+0b7p/YVz+Eq1dorP6tR/l/FlfX6xSOoX+ONDuB9ZlApv27Vj93SIR/v3QFXzRR9Wo/y/iw+v1ij5mutyItPg92YvSeTq0n+s1dYx6Qwgfqav0Dg8cVapU10IliakupnnTIpBi5ury49mlwv5CprWwsLb/UWcSN/eK5P5mrRpK0VlsYynKW7FJJxntQeaKKbfmToFFFH+feldAgopFOWHXnoOpP4CtbTPD+pXuGaP7PEf43649h/jWc6kIq7ZShJ7GVkd+P8+lbGjeHr2/xJMDbQ9yRyR7V1Wk6DY2JDiPzZR/y0fn8vStYCvOr5g5aUzqp4ZbyKGk6TY6bHttoQrd3PLH8avgUuKBXmNuTvJnWopKyADFFFFAwooooAKKKKACiiigAooooAKKKKACuY+J+rXeh+DL7U7Dy/tMQXZvj3jlvTvXT1zPxN1a50Twde6lZrE08e0KJYy69fTvQBtaHNJc6NZ3EuPMlgR3wMDJAJ4q5VPQ55LnRrO4lAEksCO2BgZIBPFXKACiiigAooooAKKKKACiiigAooooAKKKKACiiigAxSEUtFADGRWUqygr6GsbUfDen3hLRobaQ/wAUXAP1HQ1uYpNozVQnKDvF2JcFLc4K98L6lBloSlyn+zw1Y88Mtu5S4hkib0cY/WvVsCori3gnTbNEki+jLmu6nmFSPxHPLCxex5VkdjmlrvL3wxps+WjjeBj3RuPy6Vk3PhCYZNteK3/XRf8ACuyOOpSOeVCcTmaK07jw/q8J/wCPUyD1jYGqE9vcQnE1tMh90OPzrohVhLZmbhJdCOikyvrg+nf8qCVA+8K0uidRaKQHI7fnS0AFFJR/nigBaKNyjqR+JxSdfuhm/wB1SaV11YWfYWirEGn385/dWc7f8Bx/OtG38M6tLjekUI/2myf0rOVanHeRShJ9DG/OkYgdWUe2a6228Hpkfab2RvVUAH61s2Wg6Xa42WquR3f5v51zTx9Jbam0cNJnBWlje3jbba0lf/aIwv41u2PhG4Yhr24CD+7H1/M12SIqjaqgD0FLgVxVMfUl8KsdEcPFbmfpuj6fYKPs9uob++3LfnV8CnYFGK45Scnds3UVHYQCloopWGFFFFABRRRQAUUUUAFFFFABRRRQAUUUUAFFFFABXN/ErV59C8H3uqW0VvLLFtwk6lkPPoK6Ssfxg2proNy2kafbahe8eXBOcI3PegC5olw11o9ndOqq00KSEKMAEgHAq5UGned9gt/tESRTeWvmRp91WxyB7ZqegAooooAKKKKACiiigAooooAKKKKACiiigAooooAKKKKACiiigAooooAT+KkPXHaiigAH3KRvu0UVSIkVprW2kB8y3if/AHkBrmNZtLVMlLaFTnqIwKKK9TC7nFUMC6RFJ2qo57CoKKK9I5x8IBfkA8d6tW8UTSgNGjD0KiiihjW51Oj2NkQCbO3Jx3jFbcUEEY+SGNfooFFFeRiN2ddMlX71O7UUV50tjqiIOlKKKKziUxaKKK0AKKKKACiiigAooooAKKKKACiiigAooooAKKKKACiiigAooooAKRv8KKKAFFFFFAH/2Q=="/>
          <p:cNvSpPr>
            <a:spLocks noChangeAspect="1" noChangeArrowheads="1"/>
          </p:cNvSpPr>
          <p:nvPr/>
        </p:nvSpPr>
        <p:spPr bwMode="auto">
          <a:xfrm>
            <a:off x="21272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 name="Picture 6" descr="Diagram&#10;&#10;Description automatically generated">
            <a:extLst>
              <a:ext uri="{FF2B5EF4-FFF2-40B4-BE49-F238E27FC236}">
                <a16:creationId xmlns:a16="http://schemas.microsoft.com/office/drawing/2014/main" id="{23DE1CDE-4045-633A-3DC9-7DB8F9C554F4}"/>
              </a:ext>
            </a:extLst>
          </p:cNvPr>
          <p:cNvPicPr>
            <a:picLocks noGrp="1" noChangeAspect="1"/>
          </p:cNvPicPr>
          <p:nvPr>
            <p:ph sz="half" idx="2"/>
          </p:nvPr>
        </p:nvPicPr>
        <p:blipFill>
          <a:blip r:embed="rId5"/>
          <a:stretch>
            <a:fillRect/>
          </a:stretch>
        </p:blipFill>
        <p:spPr bwMode="auto">
          <a:xfrm>
            <a:off x="7560309" y="1299006"/>
            <a:ext cx="4532801" cy="4531252"/>
          </a:xfrm>
          <a:prstGeom prst="rect">
            <a:avLst/>
          </a:prstGeom>
          <a:noFill/>
        </p:spPr>
      </p:pic>
    </p:spTree>
    <p:extLst>
      <p:ext uri="{BB962C8B-B14F-4D97-AF65-F5344CB8AC3E}">
        <p14:creationId xmlns:p14="http://schemas.microsoft.com/office/powerpoint/2010/main" val="946196284"/>
      </p:ext>
    </p:extLst>
  </p:cSld>
  <p:clrMapOvr>
    <a:masterClrMapping/>
  </p:clrMapOvr>
  <p:transition spd="slow"/>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5" name="Picture 21">
            <a:extLst>
              <a:ext uri="{FF2B5EF4-FFF2-40B4-BE49-F238E27FC236}">
                <a16:creationId xmlns:a16="http://schemas.microsoft.com/office/drawing/2014/main" id="{D0FA998E-3062-E28E-00E6-F5929DC37CC1}"/>
              </a:ext>
            </a:extLst>
          </p:cNvPr>
          <p:cNvPicPr>
            <a:picLocks noChangeAspect="1"/>
          </p:cNvPicPr>
          <p:nvPr/>
        </p:nvPicPr>
        <p:blipFill>
          <a:blip r:embed="rId3"/>
          <a:stretch>
            <a:fillRect/>
          </a:stretch>
        </p:blipFill>
        <p:spPr>
          <a:xfrm>
            <a:off x="9453682" y="-5517"/>
            <a:ext cx="2743200" cy="1254034"/>
          </a:xfrm>
          <a:prstGeom prst="rect">
            <a:avLst/>
          </a:prstGeom>
        </p:spPr>
      </p:pic>
      <p:grpSp>
        <p:nvGrpSpPr>
          <p:cNvPr id="10" name="Group 9">
            <a:extLst>
              <a:ext uri="{FF2B5EF4-FFF2-40B4-BE49-F238E27FC236}">
                <a16:creationId xmlns:a16="http://schemas.microsoft.com/office/drawing/2014/main" id="{72C22E82-F803-84B6-EDEB-9A104E5DCC86}"/>
              </a:ext>
            </a:extLst>
          </p:cNvPr>
          <p:cNvGrpSpPr/>
          <p:nvPr/>
        </p:nvGrpSpPr>
        <p:grpSpPr>
          <a:xfrm>
            <a:off x="137296" y="6345985"/>
            <a:ext cx="3374074" cy="333136"/>
            <a:chOff x="114712" y="6504169"/>
            <a:chExt cx="3374074" cy="333136"/>
          </a:xfrm>
        </p:grpSpPr>
        <p:pic>
          <p:nvPicPr>
            <p:cNvPr id="11" name="Picture 10">
              <a:extLst>
                <a:ext uri="{FF2B5EF4-FFF2-40B4-BE49-F238E27FC236}">
                  <a16:creationId xmlns:a16="http://schemas.microsoft.com/office/drawing/2014/main" id="{4D0979DD-D5CF-9EE3-B4B5-3E2C1ADE145D}"/>
                </a:ext>
              </a:extLst>
            </p:cNvPr>
            <p:cNvPicPr>
              <a:picLocks noChangeAspect="1"/>
            </p:cNvPicPr>
            <p:nvPr/>
          </p:nvPicPr>
          <p:blipFill>
            <a:blip r:embed="rId4"/>
            <a:stretch>
              <a:fillRect/>
            </a:stretch>
          </p:blipFill>
          <p:spPr>
            <a:xfrm>
              <a:off x="114712" y="6530622"/>
              <a:ext cx="278578" cy="306683"/>
            </a:xfrm>
            <a:prstGeom prst="rect">
              <a:avLst/>
            </a:prstGeom>
          </p:spPr>
        </p:pic>
        <p:sp>
          <p:nvSpPr>
            <p:cNvPr id="12" name="Rectangle 11">
              <a:extLst>
                <a:ext uri="{FF2B5EF4-FFF2-40B4-BE49-F238E27FC236}">
                  <a16:creationId xmlns:a16="http://schemas.microsoft.com/office/drawing/2014/main" id="{A6A8732C-0E1D-436C-ECAA-984D968F839F}"/>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8" name="TextBox 7">
            <a:extLst>
              <a:ext uri="{FF2B5EF4-FFF2-40B4-BE49-F238E27FC236}">
                <a16:creationId xmlns:a16="http://schemas.microsoft.com/office/drawing/2014/main" id="{DDD6C45E-6AFF-C766-BAC6-4C6ED397CB0C}"/>
              </a:ext>
            </a:extLst>
          </p:cNvPr>
          <p:cNvSpPr txBox="1"/>
          <p:nvPr/>
        </p:nvSpPr>
        <p:spPr>
          <a:xfrm>
            <a:off x="4609578" y="3522141"/>
            <a:ext cx="2179529" cy="646331"/>
          </a:xfrm>
          <a:prstGeom prst="rect">
            <a:avLst/>
          </a:prstGeom>
          <a:noFill/>
        </p:spPr>
        <p:txBody>
          <a:bodyPr wrap="square" rtlCol="0">
            <a:spAutoFit/>
          </a:bodyPr>
          <a:lstStyle/>
          <a:p>
            <a:r>
              <a:rPr lang="en-GB" sz="3600" b="1" dirty="0"/>
              <a:t>Thank you</a:t>
            </a:r>
          </a:p>
        </p:txBody>
      </p:sp>
      <p:pic>
        <p:nvPicPr>
          <p:cNvPr id="4" name="Picture 3" descr="A close-up of a question mark&#10;&#10;Description automatically generated with low confidence">
            <a:extLst>
              <a:ext uri="{FF2B5EF4-FFF2-40B4-BE49-F238E27FC236}">
                <a16:creationId xmlns:a16="http://schemas.microsoft.com/office/drawing/2014/main" id="{0D4B3996-9DEE-BF59-D210-103E8163132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248516"/>
            <a:ext cx="9294312" cy="4770361"/>
          </a:xfrm>
          <a:prstGeom prst="rect">
            <a:avLst/>
          </a:prstGeom>
        </p:spPr>
      </p:pic>
    </p:spTree>
    <p:extLst>
      <p:ext uri="{BB962C8B-B14F-4D97-AF65-F5344CB8AC3E}">
        <p14:creationId xmlns:p14="http://schemas.microsoft.com/office/powerpoint/2010/main" val="884092662"/>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3" name="Rectangle 2">
            <a:extLst>
              <a:ext uri="{FF2B5EF4-FFF2-40B4-BE49-F238E27FC236}">
                <a16:creationId xmlns:a16="http://schemas.microsoft.com/office/drawing/2014/main" id="{40338FEF-26F5-714B-CC81-2F4A68D497EC}"/>
              </a:ext>
            </a:extLst>
          </p:cNvPr>
          <p:cNvSpPr/>
          <p:nvPr/>
        </p:nvSpPr>
        <p:spPr>
          <a:xfrm>
            <a:off x="-25622" y="5987867"/>
            <a:ext cx="12243243" cy="8922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90" rtl="0" eaLnBrk="1" latinLnBrk="0" hangingPunct="1">
              <a:defRPr sz="1801" kern="1200">
                <a:solidFill>
                  <a:schemeClr val="lt1"/>
                </a:solidFill>
                <a:latin typeface="+mn-lt"/>
                <a:ea typeface="+mn-ea"/>
                <a:cs typeface="+mn-cs"/>
              </a:defRPr>
            </a:lvl1pPr>
            <a:lvl2pPr marL="457194" algn="l" defTabSz="914390" rtl="0" eaLnBrk="1" latinLnBrk="0" hangingPunct="1">
              <a:defRPr sz="1801" kern="1200">
                <a:solidFill>
                  <a:schemeClr val="lt1"/>
                </a:solidFill>
                <a:latin typeface="+mn-lt"/>
                <a:ea typeface="+mn-ea"/>
                <a:cs typeface="+mn-cs"/>
              </a:defRPr>
            </a:lvl2pPr>
            <a:lvl3pPr marL="914390" algn="l" defTabSz="914390" rtl="0" eaLnBrk="1" latinLnBrk="0" hangingPunct="1">
              <a:defRPr sz="1801" kern="1200">
                <a:solidFill>
                  <a:schemeClr val="lt1"/>
                </a:solidFill>
                <a:latin typeface="+mn-lt"/>
                <a:ea typeface="+mn-ea"/>
                <a:cs typeface="+mn-cs"/>
              </a:defRPr>
            </a:lvl3pPr>
            <a:lvl4pPr marL="1371581" algn="l" defTabSz="914390" rtl="0" eaLnBrk="1" latinLnBrk="0" hangingPunct="1">
              <a:defRPr sz="1801" kern="1200">
                <a:solidFill>
                  <a:schemeClr val="lt1"/>
                </a:solidFill>
                <a:latin typeface="+mn-lt"/>
                <a:ea typeface="+mn-ea"/>
                <a:cs typeface="+mn-cs"/>
              </a:defRPr>
            </a:lvl4pPr>
            <a:lvl5pPr marL="1828778" algn="l" defTabSz="914390" rtl="0" eaLnBrk="1" latinLnBrk="0" hangingPunct="1">
              <a:defRPr sz="1801" kern="1200">
                <a:solidFill>
                  <a:schemeClr val="lt1"/>
                </a:solidFill>
                <a:latin typeface="+mn-lt"/>
                <a:ea typeface="+mn-ea"/>
                <a:cs typeface="+mn-cs"/>
              </a:defRPr>
            </a:lvl5pPr>
            <a:lvl6pPr marL="2285971" algn="l" defTabSz="914390" rtl="0" eaLnBrk="1" latinLnBrk="0" hangingPunct="1">
              <a:defRPr sz="1801" kern="1200">
                <a:solidFill>
                  <a:schemeClr val="lt1"/>
                </a:solidFill>
                <a:latin typeface="+mn-lt"/>
                <a:ea typeface="+mn-ea"/>
                <a:cs typeface="+mn-cs"/>
              </a:defRPr>
            </a:lvl6pPr>
            <a:lvl7pPr marL="2743165" algn="l" defTabSz="914390" rtl="0" eaLnBrk="1" latinLnBrk="0" hangingPunct="1">
              <a:defRPr sz="1801" kern="1200">
                <a:solidFill>
                  <a:schemeClr val="lt1"/>
                </a:solidFill>
                <a:latin typeface="+mn-lt"/>
                <a:ea typeface="+mn-ea"/>
                <a:cs typeface="+mn-cs"/>
              </a:defRPr>
            </a:lvl7pPr>
            <a:lvl8pPr marL="3200359" algn="l" defTabSz="914390" rtl="0" eaLnBrk="1" latinLnBrk="0" hangingPunct="1">
              <a:defRPr sz="1801" kern="1200">
                <a:solidFill>
                  <a:schemeClr val="lt1"/>
                </a:solidFill>
                <a:latin typeface="+mn-lt"/>
                <a:ea typeface="+mn-ea"/>
                <a:cs typeface="+mn-cs"/>
              </a:defRPr>
            </a:lvl8pPr>
            <a:lvl9pPr marL="3657553" algn="l" defTabSz="914390" rtl="0" eaLnBrk="1" latinLnBrk="0" hangingPunct="1">
              <a:defRPr sz="1801" kern="1200">
                <a:solidFill>
                  <a:schemeClr val="lt1"/>
                </a:solidFill>
                <a:latin typeface="+mn-lt"/>
                <a:ea typeface="+mn-ea"/>
                <a:cs typeface="+mn-cs"/>
              </a:defRPr>
            </a:lvl9pPr>
          </a:lstStyle>
          <a:p>
            <a:r>
              <a:rPr lang="en-GB" sz="2401">
                <a:solidFill>
                  <a:schemeClr val="tx1"/>
                </a:solidFill>
              </a:rPr>
              <a:t> </a:t>
            </a:r>
          </a:p>
        </p:txBody>
      </p:sp>
      <p:sp>
        <p:nvSpPr>
          <p:cNvPr id="1936" name="Google Shape;1936;p308"/>
          <p:cNvSpPr txBox="1"/>
          <p:nvPr/>
        </p:nvSpPr>
        <p:spPr>
          <a:xfrm>
            <a:off x="5031363" y="1277655"/>
            <a:ext cx="7040157" cy="4480945"/>
          </a:xfrm>
          <a:prstGeom prst="rect">
            <a:avLst/>
          </a:prstGeom>
          <a:noFill/>
          <a:ln>
            <a:noFill/>
          </a:ln>
        </p:spPr>
        <p:txBody>
          <a:bodyPr spcFirstLastPara="1" wrap="square" lIns="121900" tIns="121900" rIns="121900" bIns="121900" anchor="t" anchorCtr="0">
            <a:noAutofit/>
          </a:bodyPr>
          <a:lstStyle/>
          <a:p>
            <a:pPr>
              <a:lnSpc>
                <a:spcPct val="115000"/>
              </a:lnSpc>
            </a:pPr>
            <a:r>
              <a:rPr lang="en-GB" sz="2800" b="1" i="1" dirty="0">
                <a:effectLst/>
                <a:latin typeface="Arial" panose="020B0604020202020204" pitchFamily="34" charset="0"/>
              </a:rPr>
              <a:t>Some discussion points…</a:t>
            </a:r>
          </a:p>
          <a:p>
            <a:pPr>
              <a:lnSpc>
                <a:spcPct val="115000"/>
              </a:lnSpc>
            </a:pPr>
            <a:endParaRPr lang="en-GB" sz="2800" b="1" i="1" dirty="0">
              <a:solidFill>
                <a:srgbClr val="0070C0"/>
              </a:solidFill>
              <a:latin typeface="Arial" panose="020B0604020202020204" pitchFamily="34" charset="0"/>
            </a:endParaRPr>
          </a:p>
          <a:p>
            <a:pPr>
              <a:lnSpc>
                <a:spcPct val="115000"/>
              </a:lnSpc>
            </a:pPr>
            <a:r>
              <a:rPr lang="en-GB" sz="2400" b="1" i="1" dirty="0">
                <a:solidFill>
                  <a:srgbClr val="0070C0"/>
                </a:solidFill>
                <a:effectLst/>
                <a:latin typeface="Arial" panose="020B0604020202020204" pitchFamily="34" charset="0"/>
              </a:rPr>
              <a:t>To what extent do these findings resonant with your understanding and/or experience?</a:t>
            </a:r>
          </a:p>
          <a:p>
            <a:pPr>
              <a:lnSpc>
                <a:spcPct val="115000"/>
              </a:lnSpc>
            </a:pPr>
            <a:endParaRPr lang="en-GB" sz="2400" b="1" i="1" dirty="0">
              <a:solidFill>
                <a:srgbClr val="0070C0"/>
              </a:solidFill>
              <a:latin typeface="Arial" panose="020B0604020202020204" pitchFamily="34" charset="0"/>
            </a:endParaRPr>
          </a:p>
          <a:p>
            <a:pPr>
              <a:lnSpc>
                <a:spcPct val="115000"/>
              </a:lnSpc>
            </a:pPr>
            <a:r>
              <a:rPr lang="en-GB" sz="2400" b="1" i="1" dirty="0">
                <a:solidFill>
                  <a:srgbClr val="0070C0"/>
                </a:solidFill>
                <a:effectLst/>
                <a:latin typeface="Arial" panose="020B0604020202020204" pitchFamily="34" charset="0"/>
              </a:rPr>
              <a:t>What are the implications of these findings for policy and practice?</a:t>
            </a:r>
          </a:p>
          <a:p>
            <a:pPr>
              <a:lnSpc>
                <a:spcPct val="115000"/>
              </a:lnSpc>
            </a:pPr>
            <a:endParaRPr lang="en-GB" sz="2400" b="1" i="1" dirty="0">
              <a:solidFill>
                <a:srgbClr val="0070C0"/>
              </a:solidFill>
              <a:latin typeface="Arial" panose="020B0604020202020204" pitchFamily="34" charset="0"/>
            </a:endParaRPr>
          </a:p>
          <a:p>
            <a:pPr>
              <a:lnSpc>
                <a:spcPct val="115000"/>
              </a:lnSpc>
            </a:pPr>
            <a:r>
              <a:rPr lang="en-GB" sz="2400" b="1" i="1" dirty="0">
                <a:solidFill>
                  <a:srgbClr val="0070C0"/>
                </a:solidFill>
                <a:effectLst/>
                <a:latin typeface="Arial" panose="020B0604020202020204" pitchFamily="34" charset="0"/>
              </a:rPr>
              <a:t>How have/might you use Learning Alliances in your research with families?</a:t>
            </a:r>
          </a:p>
          <a:p>
            <a:pPr>
              <a:lnSpc>
                <a:spcPct val="115000"/>
              </a:lnSpc>
            </a:pPr>
            <a:endParaRPr lang="en-GB" sz="2800" b="1" i="1" dirty="0">
              <a:solidFill>
                <a:srgbClr val="0070C0"/>
              </a:solidFill>
              <a:effectLst/>
              <a:latin typeface="Arial" panose="020B0604020202020204" pitchFamily="34" charset="0"/>
            </a:endParaRPr>
          </a:p>
          <a:p>
            <a:pPr>
              <a:lnSpc>
                <a:spcPct val="115000"/>
              </a:lnSpc>
            </a:pPr>
            <a:endParaRPr lang="en-GB" sz="2800" b="1" dirty="0">
              <a:solidFill>
                <a:srgbClr val="0070C0"/>
              </a:solidFill>
              <a:latin typeface="Google Sans"/>
              <a:ea typeface="Google Sans"/>
              <a:cs typeface="Google Sans"/>
              <a:sym typeface="Google Sans"/>
            </a:endParaRPr>
          </a:p>
          <a:p>
            <a:pPr>
              <a:lnSpc>
                <a:spcPct val="114999"/>
              </a:lnSpc>
            </a:pPr>
            <a:endParaRPr lang="en-GB" sz="3200" b="1" dirty="0">
              <a:solidFill>
                <a:srgbClr val="3C4043"/>
              </a:solidFill>
              <a:ea typeface="Google Sans"/>
              <a:cs typeface="Google Sans"/>
              <a:sym typeface="Google Sans"/>
            </a:endParaRPr>
          </a:p>
          <a:p>
            <a:pPr>
              <a:lnSpc>
                <a:spcPct val="114999"/>
              </a:lnSpc>
            </a:pPr>
            <a:endParaRPr lang="en-GB" sz="3200" b="1" dirty="0">
              <a:solidFill>
                <a:srgbClr val="3C4043"/>
              </a:solidFill>
              <a:ea typeface="Google Sans"/>
              <a:cs typeface="Google Sans"/>
              <a:sym typeface="Google Sans"/>
            </a:endParaRPr>
          </a:p>
          <a:p>
            <a:pPr>
              <a:lnSpc>
                <a:spcPct val="115000"/>
              </a:lnSpc>
            </a:pPr>
            <a:endParaRPr lang="en-GB" sz="933" b="1" dirty="0">
              <a:solidFill>
                <a:schemeClr val="lt1"/>
              </a:solidFill>
              <a:latin typeface="Google Sans"/>
              <a:ea typeface="Google Sans"/>
              <a:cs typeface="Google Sans"/>
            </a:endParaRPr>
          </a:p>
          <a:p>
            <a:pPr>
              <a:lnSpc>
                <a:spcPct val="115000"/>
              </a:lnSpc>
            </a:pPr>
            <a:endParaRPr lang="en-GB" sz="2400" dirty="0">
              <a:solidFill>
                <a:schemeClr val="lt1"/>
              </a:solidFill>
              <a:latin typeface="Google Sans"/>
              <a:ea typeface="Google Sans"/>
              <a:cs typeface="Google Sans"/>
              <a:sym typeface="Google Sans"/>
            </a:endParaRPr>
          </a:p>
          <a:p>
            <a:pPr>
              <a:lnSpc>
                <a:spcPct val="150000"/>
              </a:lnSpc>
            </a:pPr>
            <a:endParaRPr lang="en-GB" sz="2400" dirty="0">
              <a:solidFill>
                <a:schemeClr val="lt1"/>
              </a:solidFill>
              <a:latin typeface="Google Sans"/>
              <a:ea typeface="Google Sans"/>
              <a:cs typeface="Google Sans"/>
            </a:endParaRPr>
          </a:p>
        </p:txBody>
      </p:sp>
      <p:grpSp>
        <p:nvGrpSpPr>
          <p:cNvPr id="2" name="Group 1">
            <a:extLst>
              <a:ext uri="{FF2B5EF4-FFF2-40B4-BE49-F238E27FC236}">
                <a16:creationId xmlns:a16="http://schemas.microsoft.com/office/drawing/2014/main" id="{CAF87086-B922-B7D7-F6EC-184FB327883E}"/>
              </a:ext>
            </a:extLst>
          </p:cNvPr>
          <p:cNvGrpSpPr/>
          <p:nvPr/>
        </p:nvGrpSpPr>
        <p:grpSpPr>
          <a:xfrm>
            <a:off x="5031364" y="44175"/>
            <a:ext cx="7040157" cy="943945"/>
            <a:chOff x="3084512" y="285641"/>
            <a:chExt cx="5914493" cy="820012"/>
          </a:xfrm>
        </p:grpSpPr>
        <p:pic>
          <p:nvPicPr>
            <p:cNvPr id="1032" name="Picture 8">
              <a:extLst>
                <a:ext uri="{FF2B5EF4-FFF2-40B4-BE49-F238E27FC236}">
                  <a16:creationId xmlns:a16="http://schemas.microsoft.com/office/drawing/2014/main" id="{CC97272F-C5E5-12CA-B197-1997DE8FF0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4512" y="324602"/>
              <a:ext cx="2238375"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A152B8B-C8C1-7B01-222F-ECC2A7C0AC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1613" y="285641"/>
              <a:ext cx="2447392" cy="620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a:extLst>
              <a:ext uri="{FF2B5EF4-FFF2-40B4-BE49-F238E27FC236}">
                <a16:creationId xmlns:a16="http://schemas.microsoft.com/office/drawing/2014/main" id="{B39C4C08-B37D-3A6D-3ADC-C488BBF3A22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058621" y="5965733"/>
            <a:ext cx="2159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D515D25-EBF9-DAAC-E4B3-61F1FFA199E6}"/>
              </a:ext>
            </a:extLst>
          </p:cNvPr>
          <p:cNvPicPr>
            <a:picLocks noChangeAspect="1"/>
          </p:cNvPicPr>
          <p:nvPr/>
        </p:nvPicPr>
        <p:blipFill>
          <a:blip r:embed="rId6"/>
          <a:stretch>
            <a:fillRect/>
          </a:stretch>
        </p:blipFill>
        <p:spPr>
          <a:xfrm>
            <a:off x="63796" y="45369"/>
            <a:ext cx="4630477" cy="5943241"/>
          </a:xfrm>
          <a:prstGeom prst="rect">
            <a:avLst/>
          </a:prstGeom>
        </p:spPr>
      </p:pic>
      <p:pic>
        <p:nvPicPr>
          <p:cNvPr id="1026" name="Picture 2">
            <a:extLst>
              <a:ext uri="{FF2B5EF4-FFF2-40B4-BE49-F238E27FC236}">
                <a16:creationId xmlns:a16="http://schemas.microsoft.com/office/drawing/2014/main" id="{2728E192-5095-6F25-1B25-323B9B61944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73373" y="3575"/>
            <a:ext cx="3324439" cy="15211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549786D-3D16-7D7D-ED4E-B8CBD1DD71BE}"/>
              </a:ext>
            </a:extLst>
          </p:cNvPr>
          <p:cNvGrpSpPr/>
          <p:nvPr/>
        </p:nvGrpSpPr>
        <p:grpSpPr>
          <a:xfrm>
            <a:off x="137296" y="6345985"/>
            <a:ext cx="3374074" cy="369332"/>
            <a:chOff x="114712" y="6504169"/>
            <a:chExt cx="3374074" cy="369332"/>
          </a:xfrm>
        </p:grpSpPr>
        <p:pic>
          <p:nvPicPr>
            <p:cNvPr id="10" name="Picture 10">
              <a:extLst>
                <a:ext uri="{FF2B5EF4-FFF2-40B4-BE49-F238E27FC236}">
                  <a16:creationId xmlns:a16="http://schemas.microsoft.com/office/drawing/2014/main" id="{BF67F223-39D4-6256-3FCC-DD9166D81EFC}"/>
                </a:ext>
              </a:extLst>
            </p:cNvPr>
            <p:cNvPicPr>
              <a:picLocks noChangeAspect="1"/>
            </p:cNvPicPr>
            <p:nvPr/>
          </p:nvPicPr>
          <p:blipFill>
            <a:blip r:embed="rId8"/>
            <a:stretch>
              <a:fillRect/>
            </a:stretch>
          </p:blipFill>
          <p:spPr>
            <a:xfrm>
              <a:off x="114712" y="6530622"/>
              <a:ext cx="278578" cy="306683"/>
            </a:xfrm>
            <a:prstGeom prst="rect">
              <a:avLst/>
            </a:prstGeom>
          </p:spPr>
        </p:pic>
        <p:sp>
          <p:nvSpPr>
            <p:cNvPr id="11" name="Rectangle 10">
              <a:extLst>
                <a:ext uri="{FF2B5EF4-FFF2-40B4-BE49-F238E27FC236}">
                  <a16:creationId xmlns:a16="http://schemas.microsoft.com/office/drawing/2014/main" id="{C57176D0-E803-2B1E-A11E-4C57A20E1FFF}"/>
                </a:ext>
              </a:extLst>
            </p:cNvPr>
            <p:cNvSpPr/>
            <p:nvPr/>
          </p:nvSpPr>
          <p:spPr>
            <a:xfrm>
              <a:off x="433856" y="6504169"/>
              <a:ext cx="3054930"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41582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245327" y="215757"/>
            <a:ext cx="11108473" cy="1017143"/>
          </a:xfrm>
        </p:spPr>
        <p:txBody>
          <a:bodyPr>
            <a:normAutofit/>
          </a:bodyPr>
          <a:lstStyle/>
          <a:p>
            <a:r>
              <a:rPr lang="en-GB" sz="3600" b="1" dirty="0">
                <a:solidFill>
                  <a:srgbClr val="0070C0"/>
                </a:solidFill>
                <a:latin typeface="Calibri"/>
                <a:cs typeface="Calibri"/>
              </a:rPr>
              <a:t>Parents &amp; Families – a profile</a:t>
            </a:r>
          </a:p>
        </p:txBody>
      </p:sp>
      <p:sp>
        <p:nvSpPr>
          <p:cNvPr id="12" name="Content Placeholder 11">
            <a:extLst>
              <a:ext uri="{FF2B5EF4-FFF2-40B4-BE49-F238E27FC236}">
                <a16:creationId xmlns:a16="http://schemas.microsoft.com/office/drawing/2014/main" id="{7056A569-9C57-B63D-25D8-9FB7F1823759}"/>
              </a:ext>
            </a:extLst>
          </p:cNvPr>
          <p:cNvSpPr>
            <a:spLocks noGrp="1"/>
          </p:cNvSpPr>
          <p:nvPr>
            <p:ph sz="half" idx="1"/>
          </p:nvPr>
        </p:nvSpPr>
        <p:spPr>
          <a:xfrm>
            <a:off x="245327" y="1164734"/>
            <a:ext cx="6369692" cy="4806536"/>
          </a:xfrm>
          <a:solidFill>
            <a:schemeClr val="accent5">
              <a:lumMod val="20000"/>
              <a:lumOff val="80000"/>
            </a:schemeClr>
          </a:solidFill>
        </p:spPr>
        <p:txBody>
          <a:bodyPr vert="horz" lIns="91440" tIns="45720" rIns="91440" bIns="45720" rtlCol="0" anchor="t">
            <a:noAutofit/>
          </a:bodyPr>
          <a:lstStyle/>
          <a:p>
            <a:pPr>
              <a:buFont typeface="Wingdings" panose="05000000000000000000" pitchFamily="2" charset="2"/>
              <a:buChar char="Ø"/>
            </a:pPr>
            <a:r>
              <a:rPr lang="en-GB" sz="2000" b="1" dirty="0"/>
              <a:t>27 parents</a:t>
            </a:r>
            <a:r>
              <a:rPr lang="en-GB" sz="2000" dirty="0"/>
              <a:t> (families n=</a:t>
            </a:r>
            <a:r>
              <a:rPr lang="en-GB" sz="2000" b="1" dirty="0"/>
              <a:t>22</a:t>
            </a:r>
            <a:r>
              <a:rPr lang="en-GB" sz="2000" dirty="0"/>
              <a:t>, mothers n=</a:t>
            </a:r>
            <a:r>
              <a:rPr lang="en-GB" sz="2000" b="1" dirty="0"/>
              <a:t>18</a:t>
            </a:r>
            <a:r>
              <a:rPr lang="en-GB" sz="2000" dirty="0"/>
              <a:t>, fathers n=</a:t>
            </a:r>
            <a:r>
              <a:rPr lang="en-GB" sz="2000" b="1" dirty="0"/>
              <a:t>9</a:t>
            </a:r>
            <a:r>
              <a:rPr lang="en-GB" sz="2000" dirty="0"/>
              <a:t>). Age range = 25-55 years old</a:t>
            </a:r>
            <a:endParaRPr lang="en-GB" sz="2000" dirty="0">
              <a:cs typeface="Calibri"/>
            </a:endParaRPr>
          </a:p>
          <a:p>
            <a:pPr>
              <a:buFont typeface="Wingdings" panose="05000000000000000000" pitchFamily="2" charset="2"/>
              <a:buChar char="Ø"/>
            </a:pPr>
            <a:r>
              <a:rPr lang="en-GB" sz="2000" b="1" dirty="0"/>
              <a:t>26 prescribed opioid substitution therapy (OST)</a:t>
            </a:r>
            <a:r>
              <a:rPr lang="en-GB" sz="2000" dirty="0"/>
              <a:t> and other drugs. Some using illicit drugs (daily or sporadically), some not. Approx. </a:t>
            </a:r>
            <a:r>
              <a:rPr lang="en-GB" sz="2000" b="1" dirty="0"/>
              <a:t>half </a:t>
            </a:r>
            <a:r>
              <a:rPr lang="en-GB" sz="2000" dirty="0"/>
              <a:t>involved </a:t>
            </a:r>
            <a:r>
              <a:rPr lang="en-GB" sz="2000" b="1" dirty="0"/>
              <a:t>in drug treatment &gt;10yrs</a:t>
            </a:r>
            <a:endParaRPr lang="en-GB" sz="2000" b="1" dirty="0">
              <a:cs typeface="Calibri"/>
            </a:endParaRPr>
          </a:p>
          <a:p>
            <a:pPr>
              <a:buFont typeface="Wingdings" panose="05000000000000000000" pitchFamily="2" charset="2"/>
              <a:buChar char="Ø"/>
            </a:pPr>
            <a:r>
              <a:rPr lang="en-GB" sz="2000" b="1" dirty="0"/>
              <a:t>Single parents </a:t>
            </a:r>
            <a:r>
              <a:rPr lang="en-GB" sz="2000" dirty="0"/>
              <a:t>(mostly mothers); </a:t>
            </a:r>
            <a:r>
              <a:rPr lang="en-GB" sz="2000" b="1" dirty="0"/>
              <a:t>co-habiting parents</a:t>
            </a:r>
            <a:r>
              <a:rPr lang="en-GB" sz="2000" dirty="0"/>
              <a:t> (concordant &amp; discordant); </a:t>
            </a:r>
            <a:r>
              <a:rPr lang="en-GB" sz="2000" b="1" dirty="0"/>
              <a:t>co-parenting</a:t>
            </a:r>
            <a:r>
              <a:rPr lang="en-GB" sz="2000" dirty="0"/>
              <a:t> parents, living separately</a:t>
            </a:r>
            <a:endParaRPr lang="en-GB" sz="2000" dirty="0">
              <a:cs typeface="Calibri"/>
            </a:endParaRPr>
          </a:p>
          <a:p>
            <a:pPr>
              <a:buFont typeface="Wingdings" panose="05000000000000000000" pitchFamily="2" charset="2"/>
              <a:buChar char="Ø"/>
            </a:pPr>
            <a:r>
              <a:rPr lang="en-GB" sz="2000" dirty="0"/>
              <a:t>Some </a:t>
            </a:r>
            <a:r>
              <a:rPr lang="en-GB" sz="2000" b="1" dirty="0"/>
              <a:t>first-time</a:t>
            </a:r>
            <a:r>
              <a:rPr lang="en-GB" sz="2000" dirty="0"/>
              <a:t>, some </a:t>
            </a:r>
            <a:r>
              <a:rPr lang="en-GB" sz="2000" b="1" dirty="0"/>
              <a:t>experienced</a:t>
            </a:r>
            <a:r>
              <a:rPr lang="en-GB" sz="2000" dirty="0"/>
              <a:t> parents, some </a:t>
            </a:r>
            <a:r>
              <a:rPr lang="en-GB" sz="2000" b="1" dirty="0"/>
              <a:t>grandparents</a:t>
            </a:r>
            <a:r>
              <a:rPr lang="en-GB" sz="2000" dirty="0"/>
              <a:t>, some raising non-biological children</a:t>
            </a:r>
            <a:endParaRPr lang="en-GB" sz="2000" dirty="0">
              <a:cs typeface="Calibri"/>
            </a:endParaRPr>
          </a:p>
          <a:p>
            <a:pPr>
              <a:buFont typeface="Wingdings" panose="05000000000000000000" pitchFamily="2" charset="2"/>
              <a:buChar char="Ø"/>
            </a:pPr>
            <a:r>
              <a:rPr lang="en-GB" sz="2000" b="1" dirty="0"/>
              <a:t>Most with complex histories</a:t>
            </a:r>
            <a:r>
              <a:rPr lang="en-GB" sz="2000" dirty="0"/>
              <a:t>: childhood maltreatment; mental and physical health conditions; homelessness; unemployment; offending; extreme poverty</a:t>
            </a:r>
            <a:endParaRPr lang="en-GB" sz="2000" dirty="0">
              <a:cs typeface="Calibri"/>
            </a:endParaRPr>
          </a:p>
          <a:p>
            <a:endParaRPr lang="en-GB" dirty="0"/>
          </a:p>
        </p:txBody>
      </p:sp>
      <p:sp>
        <p:nvSpPr>
          <p:cNvPr id="13" name="Content Placeholder 12">
            <a:extLst>
              <a:ext uri="{FF2B5EF4-FFF2-40B4-BE49-F238E27FC236}">
                <a16:creationId xmlns:a16="http://schemas.microsoft.com/office/drawing/2014/main" id="{CBA9D476-D0C4-A20D-2563-0A3406178357}"/>
              </a:ext>
            </a:extLst>
          </p:cNvPr>
          <p:cNvSpPr>
            <a:spLocks noGrp="1"/>
          </p:cNvSpPr>
          <p:nvPr>
            <p:ph sz="half" idx="2"/>
          </p:nvPr>
        </p:nvSpPr>
        <p:spPr>
          <a:xfrm>
            <a:off x="6615019" y="1185283"/>
            <a:ext cx="5432857" cy="4618796"/>
          </a:xfrm>
        </p:spPr>
        <p:txBody>
          <a:bodyPr vert="horz" lIns="91440" tIns="45720" rIns="91440" bIns="45720" rtlCol="0" anchor="t">
            <a:noAutofit/>
          </a:bodyPr>
          <a:lstStyle/>
          <a:p>
            <a:pPr marL="342900" indent="-342900">
              <a:buFont typeface="Wingdings" panose="05000000000000000000" pitchFamily="2" charset="2"/>
              <a:buChar char="v"/>
            </a:pPr>
            <a:r>
              <a:rPr lang="en-GB" sz="2000" b="1"/>
              <a:t>Total </a:t>
            </a:r>
            <a:r>
              <a:rPr lang="en-GB" sz="2000"/>
              <a:t>number of </a:t>
            </a:r>
            <a:r>
              <a:rPr lang="en-GB" sz="2000" b="1"/>
              <a:t>children</a:t>
            </a:r>
            <a:r>
              <a:rPr lang="en-GB" sz="2000"/>
              <a:t> =</a:t>
            </a:r>
            <a:r>
              <a:rPr lang="en-GB" sz="2000" b="1"/>
              <a:t>81 </a:t>
            </a:r>
            <a:endParaRPr lang="en-GB" sz="2000" b="1">
              <a:cs typeface="Calibri"/>
            </a:endParaRPr>
          </a:p>
          <a:p>
            <a:pPr marL="342900" indent="-342900">
              <a:buFont typeface="Wingdings" panose="05000000000000000000" pitchFamily="2" charset="2"/>
              <a:buChar char="v"/>
            </a:pPr>
            <a:r>
              <a:rPr lang="en-GB" sz="2000" b="1">
                <a:cs typeface="Calibri"/>
              </a:rPr>
              <a:t>Spread of ages:</a:t>
            </a:r>
            <a:r>
              <a:rPr lang="en-GB" sz="2000">
                <a:cs typeface="Calibri"/>
              </a:rPr>
              <a:t> children 16 and under n=</a:t>
            </a:r>
            <a:r>
              <a:rPr lang="en-GB" sz="2000" b="1">
                <a:cs typeface="Calibri"/>
              </a:rPr>
              <a:t>56</a:t>
            </a:r>
            <a:r>
              <a:rPr lang="en-GB" sz="2000">
                <a:cs typeface="Calibri"/>
              </a:rPr>
              <a:t> Adult children n=</a:t>
            </a:r>
            <a:r>
              <a:rPr lang="en-GB" sz="2000" b="1">
                <a:cs typeface="Calibri"/>
              </a:rPr>
              <a:t>25</a:t>
            </a:r>
          </a:p>
          <a:p>
            <a:pPr marL="342900" indent="-342900">
              <a:buFont typeface="Wingdings" panose="05000000000000000000" pitchFamily="2" charset="2"/>
              <a:buChar char="v"/>
            </a:pPr>
            <a:r>
              <a:rPr lang="en-GB" sz="2000" b="1"/>
              <a:t>Living with parents </a:t>
            </a:r>
            <a:r>
              <a:rPr lang="en-GB" sz="2000"/>
              <a:t>n=</a:t>
            </a:r>
            <a:r>
              <a:rPr lang="en-GB" sz="2000" b="1"/>
              <a:t>27; </a:t>
            </a:r>
            <a:r>
              <a:rPr lang="en-GB" sz="2000"/>
              <a:t>with other parent n=</a:t>
            </a:r>
            <a:r>
              <a:rPr lang="en-GB" sz="2000" b="1"/>
              <a:t>22; </a:t>
            </a:r>
            <a:r>
              <a:rPr lang="en-GB" sz="2000"/>
              <a:t>in foster care n=</a:t>
            </a:r>
            <a:r>
              <a:rPr lang="en-GB" sz="2000" b="1"/>
              <a:t>6; </a:t>
            </a:r>
            <a:r>
              <a:rPr lang="en-GB" sz="2000"/>
              <a:t>in kinship care n=</a:t>
            </a:r>
            <a:r>
              <a:rPr lang="en-GB" sz="2000" b="1"/>
              <a:t>3; </a:t>
            </a:r>
            <a:r>
              <a:rPr lang="en-GB" sz="2000"/>
              <a:t>adopted n=</a:t>
            </a:r>
            <a:r>
              <a:rPr lang="en-GB" sz="2000" b="1"/>
              <a:t>3</a:t>
            </a:r>
            <a:endParaRPr lang="en-GB" sz="2000" b="1">
              <a:cs typeface="Calibri"/>
            </a:endParaRPr>
          </a:p>
          <a:p>
            <a:pPr marL="342900" indent="-342900">
              <a:buFont typeface="Wingdings" panose="05000000000000000000" pitchFamily="2" charset="2"/>
              <a:buChar char="v"/>
            </a:pPr>
            <a:r>
              <a:rPr lang="en-GB" sz="2000" b="1"/>
              <a:t>Current CPS </a:t>
            </a:r>
            <a:r>
              <a:rPr lang="en-GB" sz="2000"/>
              <a:t>involvement n=</a:t>
            </a:r>
            <a:r>
              <a:rPr lang="en-GB" sz="2000" b="1"/>
              <a:t>8;</a:t>
            </a:r>
            <a:r>
              <a:rPr lang="en-GB" sz="2000"/>
              <a:t> past CPS involvement n=</a:t>
            </a:r>
            <a:r>
              <a:rPr lang="en-GB" sz="2000" b="1"/>
              <a:t>11</a:t>
            </a:r>
            <a:endParaRPr lang="en-GB" sz="2000" b="1">
              <a:cs typeface="Calibri"/>
            </a:endParaRPr>
          </a:p>
          <a:p>
            <a:pPr marL="342900" indent="-342900">
              <a:buFont typeface="Wingdings" panose="05000000000000000000" pitchFamily="2" charset="2"/>
              <a:buChar char="v"/>
            </a:pPr>
            <a:r>
              <a:rPr lang="en-GB" sz="2000" b="1"/>
              <a:t>Current</a:t>
            </a:r>
            <a:r>
              <a:rPr lang="en-GB" sz="2000"/>
              <a:t> involvement with </a:t>
            </a:r>
            <a:r>
              <a:rPr lang="en-GB" sz="2000" b="1"/>
              <a:t>parenting/family support</a:t>
            </a:r>
            <a:r>
              <a:rPr lang="en-GB" sz="2000"/>
              <a:t> </a:t>
            </a:r>
            <a:r>
              <a:rPr lang="en-GB" sz="2000" b="1"/>
              <a:t>service</a:t>
            </a:r>
            <a:r>
              <a:rPr lang="en-GB" sz="2000"/>
              <a:t> n=</a:t>
            </a:r>
            <a:r>
              <a:rPr lang="en-GB" sz="2000" b="1"/>
              <a:t>9</a:t>
            </a:r>
            <a:endParaRPr lang="en-GB" sz="2000" b="1">
              <a:cs typeface="Calibri"/>
            </a:endParaRPr>
          </a:p>
          <a:p>
            <a:pPr marL="342900" indent="-342900">
              <a:buFont typeface="Wingdings" panose="05000000000000000000" pitchFamily="2" charset="2"/>
              <a:buChar char="v"/>
            </a:pPr>
            <a:r>
              <a:rPr lang="en-GB" sz="2000" b="1"/>
              <a:t>Complex needs</a:t>
            </a:r>
            <a:r>
              <a:rPr lang="en-GB" sz="2000"/>
              <a:t> of children, some with significant disabilities </a:t>
            </a:r>
            <a:endParaRPr lang="en-GB" sz="2000">
              <a:cs typeface="Calibri"/>
            </a:endParaRPr>
          </a:p>
          <a:p>
            <a:pPr marL="342900" indent="-342900">
              <a:buFont typeface="Wingdings" panose="05000000000000000000" pitchFamily="2" charset="2"/>
              <a:buChar char="v"/>
            </a:pPr>
            <a:r>
              <a:rPr lang="en-GB" sz="2000"/>
              <a:t>Many families had </a:t>
            </a:r>
            <a:r>
              <a:rPr lang="en-GB" sz="2000" b="1"/>
              <a:t>kinship support</a:t>
            </a:r>
            <a:r>
              <a:rPr lang="en-GB" sz="2000"/>
              <a:t> and involvement</a:t>
            </a:r>
            <a:endParaRPr lang="en-GB" sz="2000">
              <a:cs typeface="Calibri"/>
            </a:endParaRPr>
          </a:p>
          <a:p>
            <a:endParaRPr lang="en-GB"/>
          </a:p>
          <a:p>
            <a:endParaRPr lang="en-GB"/>
          </a:p>
        </p:txBody>
      </p:sp>
      <p:grpSp>
        <p:nvGrpSpPr>
          <p:cNvPr id="2" name="Group 1">
            <a:extLst>
              <a:ext uri="{FF2B5EF4-FFF2-40B4-BE49-F238E27FC236}">
                <a16:creationId xmlns:a16="http://schemas.microsoft.com/office/drawing/2014/main" id="{11C660B7-CE33-0444-2C7F-0F4BBD5A662C}"/>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8317D8F0-BDCE-75C2-E69C-C3496B4A7C31}"/>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62F66308-7805-A244-3459-253B2C140022}"/>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3184222788"/>
      </p:ext>
    </p:extLst>
  </p:cSld>
  <p:clrMapOvr>
    <a:masterClrMapping/>
  </p:clrMapOvr>
  <mc:AlternateContent xmlns:mc="http://schemas.openxmlformats.org/markup-compatibility/2006" xmlns:p14="http://schemas.microsoft.com/office/powerpoint/2010/main">
    <mc:Choice Requires="p14">
      <p:transition spd="slow" p14:dur="5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256370" y="148886"/>
            <a:ext cx="11097430" cy="1084014"/>
          </a:xfrm>
        </p:spPr>
        <p:txBody>
          <a:bodyPr>
            <a:normAutofit/>
          </a:bodyPr>
          <a:lstStyle/>
          <a:p>
            <a:r>
              <a:rPr lang="en-GB" sz="3600" b="1" dirty="0">
                <a:solidFill>
                  <a:srgbClr val="0070C0"/>
                </a:solidFill>
                <a:latin typeface="Calibri"/>
                <a:cs typeface="Calibri"/>
              </a:rPr>
              <a:t>Services &amp; Professionals – a profile</a:t>
            </a:r>
          </a:p>
        </p:txBody>
      </p:sp>
      <p:sp>
        <p:nvSpPr>
          <p:cNvPr id="12" name="Content Placeholder 11">
            <a:extLst>
              <a:ext uri="{FF2B5EF4-FFF2-40B4-BE49-F238E27FC236}">
                <a16:creationId xmlns:a16="http://schemas.microsoft.com/office/drawing/2014/main" id="{7056A569-9C57-B63D-25D8-9FB7F1823759}"/>
              </a:ext>
            </a:extLst>
          </p:cNvPr>
          <p:cNvSpPr>
            <a:spLocks noGrp="1"/>
          </p:cNvSpPr>
          <p:nvPr>
            <p:ph sz="half" idx="1"/>
          </p:nvPr>
        </p:nvSpPr>
        <p:spPr>
          <a:xfrm>
            <a:off x="245327" y="1484995"/>
            <a:ext cx="5850673" cy="4486275"/>
          </a:xfrm>
          <a:solidFill>
            <a:schemeClr val="bg1"/>
          </a:solidFill>
        </p:spPr>
        <p:txBody>
          <a:bodyPr vert="horz" lIns="91440" tIns="45720" rIns="91440" bIns="45720" rtlCol="0" anchor="t">
            <a:normAutofit fontScale="92500" lnSpcReduction="10000"/>
          </a:bodyPr>
          <a:lstStyle/>
          <a:p>
            <a:pPr marL="342900" marR="0" lvl="0" indent="-3429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GB" sz="2600" b="1" i="0" u="none" strike="noStrike" kern="1200" cap="none" spc="0" normalizeH="0" baseline="0" noProof="0">
                <a:ln>
                  <a:noFill/>
                </a:ln>
                <a:effectLst/>
                <a:uLnTx/>
                <a:uFillTx/>
                <a:latin typeface="Calibri" panose="020F0502020204030204"/>
                <a:ea typeface="+mn-ea"/>
                <a:cs typeface="+mn-cs"/>
              </a:rPr>
              <a:t>10 service ethnography sites: </a:t>
            </a:r>
          </a:p>
          <a:p>
            <a:pPr marL="800100" lvl="1" indent="-342900">
              <a:lnSpc>
                <a:spcPct val="100000"/>
              </a:lnSpc>
              <a:spcBef>
                <a:spcPts val="0"/>
              </a:spcBef>
              <a:buFont typeface="Wingdings" panose="05000000000000000000" pitchFamily="2" charset="2"/>
              <a:buChar char="Ø"/>
              <a:defRPr/>
            </a:pPr>
            <a:r>
              <a:rPr kumimoji="0" lang="en-GB" sz="2200" i="0" u="none" strike="noStrike" kern="1200" cap="none" spc="0" normalizeH="0" baseline="0" noProof="0">
                <a:ln>
                  <a:noFill/>
                </a:ln>
                <a:effectLst/>
                <a:uLnTx/>
                <a:uFillTx/>
                <a:latin typeface="Calibri" panose="020F0502020204030204"/>
                <a:ea typeface="+mn-ea"/>
                <a:cs typeface="+mn-cs"/>
              </a:rPr>
              <a:t>Drug Treatment (NHS &amp; Third Sector)</a:t>
            </a:r>
          </a:p>
          <a:p>
            <a:pPr marL="800100" lvl="1" indent="-342900">
              <a:lnSpc>
                <a:spcPct val="100000"/>
              </a:lnSpc>
              <a:spcBef>
                <a:spcPts val="0"/>
              </a:spcBef>
              <a:buFont typeface="Wingdings" panose="05000000000000000000" pitchFamily="2" charset="2"/>
              <a:buChar char="Ø"/>
              <a:defRPr/>
            </a:pPr>
            <a:r>
              <a:rPr kumimoji="0" lang="en-GB" sz="2200" i="0" u="none" strike="noStrike" kern="1200" cap="none" spc="0" normalizeH="0" baseline="0" noProof="0">
                <a:ln>
                  <a:noFill/>
                </a:ln>
                <a:effectLst/>
                <a:uLnTx/>
                <a:uFillTx/>
                <a:latin typeface="Calibri" panose="020F0502020204030204"/>
                <a:ea typeface="+mn-ea"/>
                <a:cs typeface="+mn-cs"/>
              </a:rPr>
              <a:t>Child Protection (Social Services)</a:t>
            </a:r>
          </a:p>
          <a:p>
            <a:pPr marL="800100" lvl="1" indent="-342900">
              <a:lnSpc>
                <a:spcPct val="100000"/>
              </a:lnSpc>
              <a:spcBef>
                <a:spcPts val="0"/>
              </a:spcBef>
              <a:buFont typeface="Wingdings" panose="05000000000000000000" pitchFamily="2" charset="2"/>
              <a:buChar char="Ø"/>
              <a:defRPr/>
            </a:pPr>
            <a:r>
              <a:rPr kumimoji="0" lang="en-GB" sz="2200" i="0" u="none" strike="noStrike" kern="1200" cap="none" spc="0" normalizeH="0" baseline="0" noProof="0">
                <a:ln>
                  <a:noFill/>
                </a:ln>
                <a:effectLst/>
                <a:uLnTx/>
                <a:uFillTx/>
                <a:latin typeface="Calibri" panose="020F0502020204030204"/>
                <a:ea typeface="+mn-ea"/>
                <a:cs typeface="+mn-cs"/>
              </a:rPr>
              <a:t>Family Support (Third Sector)</a:t>
            </a:r>
          </a:p>
          <a:p>
            <a:pPr marL="800100" lvl="1" indent="-342900">
              <a:lnSpc>
                <a:spcPct val="100000"/>
              </a:lnSpc>
              <a:spcBef>
                <a:spcPts val="0"/>
              </a:spcBef>
              <a:buFont typeface="Wingdings" panose="05000000000000000000" pitchFamily="2" charset="2"/>
              <a:buChar char="Ø"/>
              <a:defRPr/>
            </a:pPr>
            <a:r>
              <a:rPr kumimoji="0" lang="en-GB" sz="2200" i="0" u="none" strike="noStrike" kern="1200" cap="none" spc="0" normalizeH="0" baseline="0" noProof="0">
                <a:ln>
                  <a:noFill/>
                </a:ln>
                <a:effectLst/>
                <a:uLnTx/>
                <a:uFillTx/>
                <a:latin typeface="Calibri" panose="020F0502020204030204"/>
                <a:ea typeface="+mn-ea"/>
                <a:cs typeface="+mn-cs"/>
              </a:rPr>
              <a:t>Pregnancy </a:t>
            </a:r>
            <a:r>
              <a:rPr lang="en-GB" sz="2200">
                <a:latin typeface="Calibri" panose="020F0502020204030204"/>
              </a:rPr>
              <a:t>Services (NHS &amp; Social Services).</a:t>
            </a:r>
            <a:endParaRPr lang="en-GB" sz="2200" i="0" u="none" strike="noStrike" kern="1200" cap="none" spc="0" normalizeH="0" baseline="0" noProof="0">
              <a:ln>
                <a:noFill/>
              </a:ln>
              <a:effectLst/>
              <a:uLnTx/>
              <a:uFillTx/>
              <a:latin typeface="Calibri" panose="020F0502020204030204"/>
              <a:cs typeface="Calibri"/>
            </a:endParaRPr>
          </a:p>
          <a:p>
            <a:pPr marL="0" marR="0" lvl="0" indent="0" algn="l" defTabSz="914400" rtl="0" eaLnBrk="1" fontAlgn="auto" latinLnBrk="0" hangingPunct="1">
              <a:lnSpc>
                <a:spcPct val="100000"/>
              </a:lnSpc>
              <a:spcBef>
                <a:spcPts val="0"/>
              </a:spcBef>
              <a:spcAft>
                <a:spcPts val="0"/>
              </a:spcAft>
              <a:buClrTx/>
              <a:buSzTx/>
              <a:buNone/>
              <a:tabLst/>
              <a:defRPr/>
            </a:pPr>
            <a:endParaRPr lang="en-GB" sz="2400" i="0" u="none" strike="noStrike" kern="1200" cap="none" spc="0" normalizeH="0" baseline="0" noProof="0">
              <a:ln>
                <a:noFill/>
              </a:ln>
              <a:effectLst/>
              <a:uLnTx/>
              <a:uFillTx/>
              <a:latin typeface="Calibri" panose="020F0502020204030204"/>
              <a:cs typeface="Calibri"/>
            </a:endParaRPr>
          </a:p>
          <a:p>
            <a:pPr marL="342900" indent="-342900">
              <a:lnSpc>
                <a:spcPct val="100000"/>
              </a:lnSpc>
              <a:spcBef>
                <a:spcPts val="0"/>
              </a:spcBef>
              <a:buFont typeface="Wingdings" panose="05000000000000000000" pitchFamily="2" charset="2"/>
              <a:buChar char="Ø"/>
              <a:defRPr/>
            </a:pPr>
            <a:r>
              <a:rPr kumimoji="0" lang="en-GB" sz="2600" b="1" i="0" u="none" strike="noStrike" kern="1200" cap="none" spc="0" normalizeH="0" baseline="0" noProof="0">
                <a:ln>
                  <a:noFill/>
                </a:ln>
                <a:effectLst/>
                <a:uLnTx/>
                <a:uFillTx/>
                <a:latin typeface="Calibri" panose="020F0502020204030204"/>
                <a:ea typeface="+mn-ea"/>
                <a:cs typeface="+mn-cs"/>
              </a:rPr>
              <a:t>103 professionals</a:t>
            </a:r>
            <a:r>
              <a:rPr lang="en-GB" sz="2600" b="1">
                <a:latin typeface="Calibri" panose="020F0502020204030204"/>
              </a:rPr>
              <a:t>:</a:t>
            </a:r>
            <a:r>
              <a:rPr lang="en-GB" sz="2600">
                <a:latin typeface="Calibri" panose="020F0502020204030204"/>
              </a:rPr>
              <a:t> </a:t>
            </a:r>
            <a:endParaRPr lang="en-GB" sz="2600" i="0" u="none" strike="noStrike" kern="1200" cap="none" spc="0" normalizeH="0" baseline="0" noProof="0">
              <a:ln>
                <a:noFill/>
              </a:ln>
              <a:effectLst/>
              <a:uLnTx/>
              <a:uFillTx/>
              <a:latin typeface="Calibri" panose="020F0502020204030204"/>
              <a:cs typeface="Calibri"/>
            </a:endParaRPr>
          </a:p>
          <a:p>
            <a:pPr marL="800100" lvl="1" indent="-342900">
              <a:lnSpc>
                <a:spcPct val="100000"/>
              </a:lnSpc>
              <a:spcBef>
                <a:spcPts val="0"/>
              </a:spcBef>
              <a:buFont typeface="Wingdings" panose="05000000000000000000" pitchFamily="2" charset="2"/>
              <a:buChar char="Ø"/>
              <a:defRPr/>
            </a:pPr>
            <a:r>
              <a:rPr lang="en-GB" sz="2200">
                <a:latin typeface="Calibri" panose="020F0502020204030204"/>
              </a:rPr>
              <a:t>Frontline practitioners, service managers, commissioners, policymakers</a:t>
            </a:r>
          </a:p>
          <a:p>
            <a:pPr marL="800100" lvl="1" indent="-342900">
              <a:lnSpc>
                <a:spcPct val="100000"/>
              </a:lnSpc>
              <a:spcBef>
                <a:spcPts val="0"/>
              </a:spcBef>
              <a:buFont typeface="Wingdings" panose="05000000000000000000" pitchFamily="2" charset="2"/>
              <a:buChar char="Ø"/>
              <a:defRPr/>
            </a:pPr>
            <a:r>
              <a:rPr kumimoji="0" lang="en-GB" sz="2200" i="0" u="none" strike="noStrike" kern="1200" cap="none" spc="0" normalizeH="0" baseline="0" noProof="0">
                <a:ln>
                  <a:noFill/>
                </a:ln>
                <a:effectLst/>
                <a:uLnTx/>
                <a:uFillTx/>
                <a:latin typeface="Calibri" panose="020F0502020204030204"/>
                <a:ea typeface="+mn-ea"/>
                <a:cs typeface="+mn-cs"/>
              </a:rPr>
              <a:t>from </a:t>
            </a:r>
            <a:r>
              <a:rPr lang="en-GB" sz="2200">
                <a:latin typeface="Calibri" panose="020F0502020204030204"/>
              </a:rPr>
              <a:t>Health</a:t>
            </a:r>
            <a:r>
              <a:rPr kumimoji="0" lang="en-GB" sz="2200" i="0" u="none" strike="noStrike" kern="1200" cap="none" spc="0" normalizeH="0" baseline="0" noProof="0">
                <a:ln>
                  <a:noFill/>
                </a:ln>
                <a:effectLst/>
                <a:uLnTx/>
                <a:uFillTx/>
                <a:latin typeface="Calibri" panose="020F0502020204030204"/>
                <a:ea typeface="+mn-ea"/>
                <a:cs typeface="+mn-cs"/>
              </a:rPr>
              <a:t>, </a:t>
            </a:r>
            <a:r>
              <a:rPr lang="en-GB" sz="2200">
                <a:latin typeface="Calibri" panose="020F0502020204030204"/>
              </a:rPr>
              <a:t>Social</a:t>
            </a:r>
            <a:r>
              <a:rPr kumimoji="0" lang="en-GB" sz="2200" i="0" u="none" strike="noStrike" kern="1200" cap="none" spc="0" normalizeH="0" baseline="0" noProof="0">
                <a:ln>
                  <a:noFill/>
                </a:ln>
                <a:effectLst/>
                <a:uLnTx/>
                <a:uFillTx/>
                <a:latin typeface="Calibri" panose="020F0502020204030204"/>
                <a:ea typeface="+mn-ea"/>
                <a:cs typeface="+mn-cs"/>
              </a:rPr>
              <a:t> </a:t>
            </a:r>
            <a:r>
              <a:rPr lang="en-GB" sz="2200">
                <a:latin typeface="Calibri" panose="020F0502020204030204"/>
              </a:rPr>
              <a:t>Services</a:t>
            </a:r>
            <a:r>
              <a:rPr kumimoji="0" lang="en-GB" sz="2200" i="0" u="none" strike="noStrike" kern="1200" cap="none" spc="0" normalizeH="0" baseline="0" noProof="0">
                <a:ln>
                  <a:noFill/>
                </a:ln>
                <a:effectLst/>
                <a:uLnTx/>
                <a:uFillTx/>
                <a:latin typeface="Calibri" panose="020F0502020204030204"/>
                <a:ea typeface="+mn-ea"/>
                <a:cs typeface="+mn-cs"/>
              </a:rPr>
              <a:t>, </a:t>
            </a:r>
            <a:r>
              <a:rPr lang="en-GB" sz="2200">
                <a:latin typeface="Calibri" panose="020F0502020204030204"/>
              </a:rPr>
              <a:t>Third</a:t>
            </a:r>
            <a:r>
              <a:rPr kumimoji="0" lang="en-GB" sz="2200" i="0" u="none" strike="noStrike" kern="1200" cap="none" spc="0" normalizeH="0" baseline="0" noProof="0">
                <a:ln>
                  <a:noFill/>
                </a:ln>
                <a:effectLst/>
                <a:uLnTx/>
                <a:uFillTx/>
                <a:latin typeface="Calibri" panose="020F0502020204030204"/>
                <a:ea typeface="+mn-ea"/>
                <a:cs typeface="+mn-cs"/>
              </a:rPr>
              <a:t> </a:t>
            </a:r>
            <a:r>
              <a:rPr lang="en-GB" sz="2200">
                <a:latin typeface="Calibri" panose="020F0502020204030204"/>
              </a:rPr>
              <a:t>Sector</a:t>
            </a:r>
            <a:r>
              <a:rPr kumimoji="0" lang="en-GB" sz="2200" i="0" u="none" strike="noStrike" kern="1200" cap="none" spc="0" normalizeH="0" baseline="0" noProof="0">
                <a:ln>
                  <a:noFill/>
                </a:ln>
                <a:effectLst/>
                <a:uLnTx/>
                <a:uFillTx/>
                <a:latin typeface="Calibri" panose="020F0502020204030204"/>
                <a:ea typeface="+mn-ea"/>
                <a:cs typeface="+mn-cs"/>
              </a:rPr>
              <a:t> </a:t>
            </a:r>
            <a:r>
              <a:rPr lang="en-GB" sz="2200">
                <a:latin typeface="Calibri" panose="020F0502020204030204"/>
              </a:rPr>
              <a:t>Agencies</a:t>
            </a:r>
            <a:r>
              <a:rPr kumimoji="0" lang="en-GB" sz="2200" i="0" u="none" strike="noStrike" kern="1200" cap="none" spc="0" normalizeH="0" baseline="0" noProof="0">
                <a:ln>
                  <a:noFill/>
                </a:ln>
                <a:effectLst/>
                <a:uLnTx/>
                <a:uFillTx/>
                <a:latin typeface="Calibri" panose="020F0502020204030204"/>
                <a:ea typeface="+mn-ea"/>
                <a:cs typeface="+mn-cs"/>
              </a:rPr>
              <a:t>, </a:t>
            </a:r>
            <a:r>
              <a:rPr lang="en-GB" sz="2200">
                <a:latin typeface="Calibri" panose="020F0502020204030204"/>
              </a:rPr>
              <a:t>Government and Health Departments</a:t>
            </a:r>
            <a:endParaRPr lang="en-GB" sz="2200" i="0" u="none" strike="noStrike" kern="1200" cap="none" spc="0" normalizeH="0" baseline="0" noProof="0">
              <a:ln>
                <a:noFill/>
              </a:ln>
              <a:effectLst/>
              <a:uLnTx/>
              <a:uFillTx/>
              <a:latin typeface="Calibri" panose="020F0502020204030204"/>
              <a:cs typeface="Calibri"/>
            </a:endParaRPr>
          </a:p>
        </p:txBody>
      </p:sp>
      <p:sp>
        <p:nvSpPr>
          <p:cNvPr id="13" name="Content Placeholder 12">
            <a:extLst>
              <a:ext uri="{FF2B5EF4-FFF2-40B4-BE49-F238E27FC236}">
                <a16:creationId xmlns:a16="http://schemas.microsoft.com/office/drawing/2014/main" id="{CBA9D476-D0C4-A20D-2563-0A3406178357}"/>
              </a:ext>
            </a:extLst>
          </p:cNvPr>
          <p:cNvSpPr>
            <a:spLocks noGrp="1"/>
          </p:cNvSpPr>
          <p:nvPr>
            <p:ph sz="half" idx="2"/>
          </p:nvPr>
        </p:nvSpPr>
        <p:spPr>
          <a:xfrm>
            <a:off x="6257732" y="1407690"/>
            <a:ext cx="5699985" cy="4486275"/>
          </a:xfrm>
          <a:solidFill>
            <a:schemeClr val="accent5">
              <a:lumMod val="20000"/>
              <a:lumOff val="80000"/>
            </a:schemeClr>
          </a:solidFill>
        </p:spPr>
        <p:txBody>
          <a:bodyPr vert="horz" lIns="91440" tIns="45720" rIns="91440" bIns="45720" rtlCol="0" anchor="t">
            <a:normAutofit fontScale="92500" lnSpcReduction="10000"/>
          </a:bodyPr>
          <a:lstStyle/>
          <a:p>
            <a:pPr marL="342900" indent="-342900">
              <a:lnSpc>
                <a:spcPct val="150000"/>
              </a:lnSpc>
              <a:spcBef>
                <a:spcPts val="0"/>
              </a:spcBef>
              <a:buFont typeface="Wingdings" panose="05000000000000000000" pitchFamily="2" charset="2"/>
              <a:buChar char="v"/>
              <a:defRPr/>
            </a:pPr>
            <a:r>
              <a:rPr kumimoji="0" lang="en-GB" sz="2400" b="1" i="0" u="none" strike="noStrike" kern="1200" cap="none" spc="0" normalizeH="0" baseline="0" noProof="0" dirty="0">
                <a:ln>
                  <a:noFill/>
                </a:ln>
                <a:effectLst/>
                <a:uLnTx/>
                <a:uFillTx/>
                <a:latin typeface="Calibri" panose="020F0502020204030204"/>
                <a:ea typeface="+mn-ea"/>
                <a:cs typeface="+mn-cs"/>
              </a:rPr>
              <a:t>Health professionals:</a:t>
            </a:r>
            <a:r>
              <a:rPr lang="en-GB" sz="2400" dirty="0">
                <a:latin typeface="Calibri" panose="020F0502020204030204"/>
              </a:rPr>
              <a:t> Drug</a:t>
            </a:r>
            <a:r>
              <a:rPr kumimoji="0" lang="en-GB" sz="2400" b="0" i="0" u="none" strike="noStrike" kern="1200" cap="none" spc="0" normalizeH="0" baseline="0" noProof="0" dirty="0">
                <a:ln>
                  <a:noFill/>
                </a:ln>
                <a:effectLst/>
                <a:uLnTx/>
                <a:uFillTx/>
                <a:latin typeface="Calibri" panose="020F0502020204030204"/>
                <a:ea typeface="+mn-ea"/>
                <a:cs typeface="+mn-cs"/>
              </a:rPr>
              <a:t> treatment nurses, </a:t>
            </a:r>
            <a:r>
              <a:rPr lang="en-GB" sz="2400" dirty="0">
                <a:latin typeface="Calibri" panose="020F0502020204030204"/>
              </a:rPr>
              <a:t>Doctors,</a:t>
            </a:r>
            <a:r>
              <a:rPr kumimoji="0" lang="en-GB" sz="2400" b="0" i="0" u="none" strike="noStrike" kern="1200" cap="none" spc="0" normalizeH="0" baseline="0" noProof="0" dirty="0">
                <a:ln>
                  <a:noFill/>
                </a:ln>
                <a:effectLst/>
                <a:uLnTx/>
                <a:uFillTx/>
                <a:latin typeface="Calibri" panose="020F0502020204030204"/>
                <a:ea typeface="+mn-ea"/>
                <a:cs typeface="+mn-cs"/>
              </a:rPr>
              <a:t> </a:t>
            </a:r>
            <a:r>
              <a:rPr lang="en-GB" sz="2400" dirty="0">
                <a:latin typeface="Calibri" panose="020F0502020204030204"/>
              </a:rPr>
              <a:t>Psychologists</a:t>
            </a:r>
            <a:r>
              <a:rPr kumimoji="0" lang="en-GB" sz="2400" b="0" i="0" u="none" strike="noStrike" kern="1200" cap="none" spc="0" normalizeH="0" baseline="0" noProof="0" dirty="0">
                <a:ln>
                  <a:noFill/>
                </a:ln>
                <a:effectLst/>
                <a:uLnTx/>
                <a:uFillTx/>
                <a:latin typeface="Calibri" panose="020F0502020204030204"/>
                <a:ea typeface="+mn-ea"/>
                <a:cs typeface="+mn-cs"/>
              </a:rPr>
              <a:t>, </a:t>
            </a:r>
            <a:r>
              <a:rPr lang="en-GB" sz="2400" dirty="0">
                <a:latin typeface="Calibri" panose="020F0502020204030204"/>
              </a:rPr>
              <a:t>Health</a:t>
            </a:r>
            <a:r>
              <a:rPr kumimoji="0" lang="en-GB" sz="2400" b="0" i="0" u="none" strike="noStrike" kern="1200" cap="none" spc="0" normalizeH="0" baseline="0" noProof="0" dirty="0">
                <a:ln>
                  <a:noFill/>
                </a:ln>
                <a:effectLst/>
                <a:uLnTx/>
                <a:uFillTx/>
                <a:latin typeface="Calibri" panose="020F0502020204030204"/>
                <a:ea typeface="+mn-ea"/>
                <a:cs typeface="+mn-cs"/>
              </a:rPr>
              <a:t> </a:t>
            </a:r>
            <a:r>
              <a:rPr lang="en-GB" sz="2400" dirty="0">
                <a:latin typeface="Calibri" panose="020F0502020204030204"/>
              </a:rPr>
              <a:t>Visitors</a:t>
            </a:r>
            <a:r>
              <a:rPr kumimoji="0" lang="en-GB" sz="2400" b="0" i="0" u="none" strike="noStrike" kern="1200" cap="none" spc="0" normalizeH="0" baseline="0" noProof="0" dirty="0">
                <a:ln>
                  <a:noFill/>
                </a:ln>
                <a:effectLst/>
                <a:uLnTx/>
                <a:uFillTx/>
                <a:latin typeface="Calibri" panose="020F0502020204030204"/>
                <a:ea typeface="+mn-ea"/>
                <a:cs typeface="+mn-cs"/>
              </a:rPr>
              <a:t>, </a:t>
            </a:r>
            <a:r>
              <a:rPr lang="en-GB" sz="2400" dirty="0">
                <a:latin typeface="Calibri" panose="020F0502020204030204"/>
              </a:rPr>
              <a:t>Midwives</a:t>
            </a:r>
            <a:r>
              <a:rPr kumimoji="0" lang="en-GB" sz="2400" b="0" i="0" u="none" strike="noStrike" kern="1200" cap="none" spc="0" normalizeH="0" baseline="0" noProof="0" dirty="0">
                <a:ln>
                  <a:noFill/>
                </a:ln>
                <a:effectLst/>
                <a:uLnTx/>
                <a:uFillTx/>
                <a:latin typeface="Calibri" panose="020F0502020204030204"/>
                <a:ea typeface="+mn-ea"/>
                <a:cs typeface="+mn-cs"/>
              </a:rPr>
              <a:t>, </a:t>
            </a:r>
            <a:r>
              <a:rPr lang="en-GB" sz="2400" dirty="0">
                <a:latin typeface="Calibri" panose="020F0502020204030204"/>
              </a:rPr>
              <a:t>Pharmacists</a:t>
            </a:r>
            <a:r>
              <a:rPr kumimoji="0" lang="en-GB" sz="2400" b="0" i="0" u="none" strike="noStrike" kern="1200" cap="none" spc="0" normalizeH="0" baseline="0" noProof="0" dirty="0">
                <a:ln>
                  <a:noFill/>
                </a:ln>
                <a:effectLst/>
                <a:uLnTx/>
                <a:uFillTx/>
                <a:latin typeface="Calibri" panose="020F0502020204030204"/>
                <a:ea typeface="+mn-ea"/>
                <a:cs typeface="+mn-cs"/>
              </a:rPr>
              <a:t>, GPs.</a:t>
            </a:r>
            <a:endParaRPr lang="en-GB" sz="2400" b="0" i="0" u="none" strike="noStrike" kern="1200" cap="none" spc="0" normalizeH="0" baseline="0" noProof="0" dirty="0">
              <a:ln>
                <a:noFill/>
              </a:ln>
              <a:effectLst/>
              <a:uLnTx/>
              <a:uFillTx/>
              <a:latin typeface="Calibri" panose="020F0502020204030204"/>
              <a:cs typeface="Calibri"/>
            </a:endParaRPr>
          </a:p>
          <a:p>
            <a:pPr marL="342900" lvl="0" indent="-342900">
              <a:lnSpc>
                <a:spcPct val="150000"/>
              </a:lnSpc>
              <a:spcBef>
                <a:spcPts val="0"/>
              </a:spcBef>
              <a:buFont typeface="Wingdings" panose="05000000000000000000" pitchFamily="2" charset="2"/>
              <a:buChar char="v"/>
              <a:defRPr/>
            </a:pPr>
            <a:r>
              <a:rPr kumimoji="0" lang="en-GB" sz="2400" b="1" i="0" u="none" strike="noStrike" kern="1200" cap="none" spc="0" normalizeH="0" baseline="0" noProof="0" dirty="0">
                <a:ln>
                  <a:noFill/>
                </a:ln>
                <a:effectLst/>
                <a:uLnTx/>
                <a:uFillTx/>
                <a:latin typeface="Calibri" panose="020F0502020204030204"/>
                <a:ea typeface="+mn-ea"/>
                <a:cs typeface="+mn-cs"/>
              </a:rPr>
              <a:t>Social work:</a:t>
            </a:r>
            <a:r>
              <a:rPr kumimoji="0" lang="en-GB" sz="2400" b="0" i="0" u="none" strike="noStrike" kern="1200" cap="none" spc="0" normalizeH="0" baseline="0" noProof="0" dirty="0">
                <a:ln>
                  <a:noFill/>
                </a:ln>
                <a:effectLst/>
                <a:uLnTx/>
                <a:uFillTx/>
                <a:latin typeface="Calibri" panose="020F0502020204030204"/>
                <a:ea typeface="+mn-ea"/>
                <a:cs typeface="+mn-cs"/>
              </a:rPr>
              <a:t> Children &amp; Families, Kinship Care, Parenting/</a:t>
            </a:r>
            <a:r>
              <a:rPr lang="en-GB" sz="2400" dirty="0"/>
              <a:t>Early Years; Criminal Justice</a:t>
            </a:r>
            <a:endParaRPr lang="en-GB" sz="2400" b="0" i="0" u="none" strike="noStrike" kern="1200" cap="none" spc="0" normalizeH="0" baseline="0" noProof="0" dirty="0">
              <a:ln>
                <a:noFill/>
              </a:ln>
              <a:effectLst/>
              <a:uLnTx/>
              <a:uFillTx/>
              <a:latin typeface="Calibri" panose="020F0502020204030204"/>
              <a:cs typeface="Calibri"/>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GB" sz="2400" b="1" dirty="0">
                <a:latin typeface="Calibri" panose="020F0502020204030204"/>
              </a:rPr>
              <a:t>T</a:t>
            </a:r>
            <a:r>
              <a:rPr kumimoji="0" lang="en-GB" sz="2400" b="1" i="0" u="none" strike="noStrike" kern="1200" cap="none" spc="0" normalizeH="0" baseline="0" noProof="0" dirty="0" err="1">
                <a:ln>
                  <a:noFill/>
                </a:ln>
                <a:effectLst/>
                <a:uLnTx/>
                <a:uFillTx/>
                <a:latin typeface="Calibri" panose="020F0502020204030204"/>
                <a:ea typeface="+mn-ea"/>
                <a:cs typeface="+mn-cs"/>
              </a:rPr>
              <a:t>hird</a:t>
            </a:r>
            <a:r>
              <a:rPr kumimoji="0" lang="en-GB" sz="2400" b="1" i="0" u="none" strike="noStrike" kern="1200" cap="none" spc="0" normalizeH="0" baseline="0" noProof="0" dirty="0">
                <a:ln>
                  <a:noFill/>
                </a:ln>
                <a:effectLst/>
                <a:uLnTx/>
                <a:uFillTx/>
                <a:latin typeface="Calibri" panose="020F0502020204030204"/>
                <a:ea typeface="+mn-ea"/>
                <a:cs typeface="+mn-cs"/>
              </a:rPr>
              <a:t> sector </a:t>
            </a:r>
            <a:r>
              <a:rPr kumimoji="0" lang="en-GB" sz="2400" b="0" i="0" u="none" strike="noStrike" kern="1200" cap="none" spc="0" normalizeH="0" baseline="0" noProof="0" dirty="0">
                <a:ln>
                  <a:noFill/>
                </a:ln>
                <a:effectLst/>
                <a:uLnTx/>
                <a:uFillTx/>
                <a:latin typeface="Calibri" panose="020F0502020204030204"/>
                <a:ea typeface="+mn-ea"/>
                <a:cs typeface="+mn-cs"/>
              </a:rPr>
              <a:t>(</a:t>
            </a:r>
            <a:r>
              <a:rPr lang="en-GB" sz="2400" dirty="0">
                <a:latin typeface="Calibri" panose="020F0502020204030204"/>
              </a:rPr>
              <a:t>Drug</a:t>
            </a:r>
            <a:r>
              <a:rPr kumimoji="0" lang="en-GB" sz="2400" b="0" i="0" u="none" strike="noStrike" kern="1200" cap="none" spc="0" normalizeH="0" baseline="0" noProof="0" dirty="0">
                <a:ln>
                  <a:noFill/>
                </a:ln>
                <a:effectLst/>
                <a:uLnTx/>
                <a:uFillTx/>
                <a:latin typeface="Calibri" panose="020F0502020204030204"/>
                <a:ea typeface="+mn-ea"/>
                <a:cs typeface="+mn-cs"/>
              </a:rPr>
              <a:t> </a:t>
            </a:r>
            <a:r>
              <a:rPr lang="en-GB" sz="2400" dirty="0">
                <a:latin typeface="Calibri" panose="020F0502020204030204"/>
              </a:rPr>
              <a:t>Services</a:t>
            </a:r>
            <a:r>
              <a:rPr kumimoji="0" lang="en-GB" sz="2400" b="0" i="0" u="none" strike="noStrike" kern="1200" cap="none" spc="0" normalizeH="0" baseline="0" noProof="0" dirty="0">
                <a:ln>
                  <a:noFill/>
                </a:ln>
                <a:effectLst/>
                <a:uLnTx/>
                <a:uFillTx/>
                <a:latin typeface="Calibri" panose="020F0502020204030204"/>
                <a:ea typeface="+mn-ea"/>
                <a:cs typeface="+mn-cs"/>
              </a:rPr>
              <a:t>, </a:t>
            </a:r>
            <a:r>
              <a:rPr lang="en-GB" sz="2400" dirty="0">
                <a:latin typeface="Calibri" panose="020F0502020204030204"/>
              </a:rPr>
              <a:t>Family</a:t>
            </a:r>
            <a:r>
              <a:rPr kumimoji="0" lang="en-GB" sz="2400" b="0" i="0" u="none" strike="noStrike" kern="1200" cap="none" spc="0" normalizeH="0" baseline="0" noProof="0" dirty="0">
                <a:ln>
                  <a:noFill/>
                </a:ln>
                <a:effectLst/>
                <a:uLnTx/>
                <a:uFillTx/>
                <a:latin typeface="Calibri" panose="020F0502020204030204"/>
                <a:ea typeface="+mn-ea"/>
                <a:cs typeface="+mn-cs"/>
              </a:rPr>
              <a:t> </a:t>
            </a:r>
            <a:r>
              <a:rPr lang="en-GB" sz="2400" dirty="0">
                <a:latin typeface="Calibri" panose="020F0502020204030204"/>
              </a:rPr>
              <a:t>Support)</a:t>
            </a:r>
            <a:endParaRPr lang="en-GB" sz="2400" b="0" i="0" u="none" strike="noStrike" kern="1200" cap="none" spc="0" normalizeH="0" baseline="0" noProof="0" dirty="0">
              <a:ln>
                <a:noFill/>
              </a:ln>
              <a:effectLst/>
              <a:uLnTx/>
              <a:uFillTx/>
              <a:latin typeface="Calibri" panose="020F0502020204030204"/>
              <a:cs typeface="Calibri"/>
            </a:endParaRPr>
          </a:p>
          <a:p>
            <a:pPr marL="342900" marR="0" lvl="0" indent="-342900" algn="l" defTabSz="914400" rtl="0" eaLnBrk="1" fontAlgn="auto" latinLnBrk="0" hangingPunct="1">
              <a:lnSpc>
                <a:spcPct val="150000"/>
              </a:lnSpc>
              <a:spcBef>
                <a:spcPts val="0"/>
              </a:spcBef>
              <a:spcAft>
                <a:spcPts val="0"/>
              </a:spcAft>
              <a:buClrTx/>
              <a:buSzTx/>
              <a:buFont typeface="Wingdings" panose="05000000000000000000" pitchFamily="2" charset="2"/>
              <a:buChar char="v"/>
              <a:tabLst/>
              <a:defRPr/>
            </a:pPr>
            <a:r>
              <a:rPr lang="en-GB" sz="2400" b="1" dirty="0">
                <a:latin typeface="Calibri" panose="020F0502020204030204"/>
              </a:rPr>
              <a:t>Policymakers, Commissioners, Senior managers </a:t>
            </a:r>
            <a:r>
              <a:rPr lang="en-GB" sz="2400" dirty="0">
                <a:latin typeface="Calibri" panose="020F0502020204030204"/>
              </a:rPr>
              <a:t>(Health, Social Services, Third Sector, Government)</a:t>
            </a:r>
            <a:endParaRPr lang="en-GB" sz="2400" b="0" i="0" u="none" strike="noStrike" kern="1200" cap="none" spc="0" normalizeH="0" baseline="0" noProof="0" dirty="0">
              <a:ln>
                <a:noFill/>
              </a:ln>
              <a:effectLst/>
              <a:uLnTx/>
              <a:uFillTx/>
              <a:latin typeface="Calibri" panose="020F0502020204030204"/>
              <a:cs typeface="Calibri"/>
            </a:endParaRPr>
          </a:p>
          <a:p>
            <a:endParaRPr lang="en-GB" dirty="0"/>
          </a:p>
        </p:txBody>
      </p:sp>
      <p:grpSp>
        <p:nvGrpSpPr>
          <p:cNvPr id="2" name="Group 1">
            <a:extLst>
              <a:ext uri="{FF2B5EF4-FFF2-40B4-BE49-F238E27FC236}">
                <a16:creationId xmlns:a16="http://schemas.microsoft.com/office/drawing/2014/main" id="{0D3E249D-7F21-C923-78EF-37E1920F8BC4}"/>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F8FA7B55-6DEC-81E2-D095-314C6222F2C7}"/>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CC970AE7-45D9-09A0-A9D8-EE41F8867587}"/>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318847235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933"/>
        <p:cNvGrpSpPr/>
        <p:nvPr/>
      </p:nvGrpSpPr>
      <p:grpSpPr>
        <a:xfrm>
          <a:off x="0" y="0"/>
          <a:ext cx="0" cy="0"/>
          <a:chOff x="0" y="0"/>
          <a:chExt cx="0" cy="0"/>
        </a:xfrm>
      </p:grpSpPr>
      <p:sp>
        <p:nvSpPr>
          <p:cNvPr id="3" name="Rectangle 2">
            <a:extLst>
              <a:ext uri="{FF2B5EF4-FFF2-40B4-BE49-F238E27FC236}">
                <a16:creationId xmlns:a16="http://schemas.microsoft.com/office/drawing/2014/main" id="{40338FEF-26F5-714B-CC81-2F4A68D497EC}"/>
              </a:ext>
            </a:extLst>
          </p:cNvPr>
          <p:cNvSpPr/>
          <p:nvPr/>
        </p:nvSpPr>
        <p:spPr>
          <a:xfrm>
            <a:off x="-25622" y="5987867"/>
            <a:ext cx="12243243" cy="892267"/>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390" rtl="0" eaLnBrk="1" latinLnBrk="0" hangingPunct="1">
              <a:defRPr sz="1801" kern="1200">
                <a:solidFill>
                  <a:schemeClr val="lt1"/>
                </a:solidFill>
                <a:latin typeface="+mn-lt"/>
                <a:ea typeface="+mn-ea"/>
                <a:cs typeface="+mn-cs"/>
              </a:defRPr>
            </a:lvl1pPr>
            <a:lvl2pPr marL="457194" algn="l" defTabSz="914390" rtl="0" eaLnBrk="1" latinLnBrk="0" hangingPunct="1">
              <a:defRPr sz="1801" kern="1200">
                <a:solidFill>
                  <a:schemeClr val="lt1"/>
                </a:solidFill>
                <a:latin typeface="+mn-lt"/>
                <a:ea typeface="+mn-ea"/>
                <a:cs typeface="+mn-cs"/>
              </a:defRPr>
            </a:lvl2pPr>
            <a:lvl3pPr marL="914390" algn="l" defTabSz="914390" rtl="0" eaLnBrk="1" latinLnBrk="0" hangingPunct="1">
              <a:defRPr sz="1801" kern="1200">
                <a:solidFill>
                  <a:schemeClr val="lt1"/>
                </a:solidFill>
                <a:latin typeface="+mn-lt"/>
                <a:ea typeface="+mn-ea"/>
                <a:cs typeface="+mn-cs"/>
              </a:defRPr>
            </a:lvl3pPr>
            <a:lvl4pPr marL="1371581" algn="l" defTabSz="914390" rtl="0" eaLnBrk="1" latinLnBrk="0" hangingPunct="1">
              <a:defRPr sz="1801" kern="1200">
                <a:solidFill>
                  <a:schemeClr val="lt1"/>
                </a:solidFill>
                <a:latin typeface="+mn-lt"/>
                <a:ea typeface="+mn-ea"/>
                <a:cs typeface="+mn-cs"/>
              </a:defRPr>
            </a:lvl4pPr>
            <a:lvl5pPr marL="1828778" algn="l" defTabSz="914390" rtl="0" eaLnBrk="1" latinLnBrk="0" hangingPunct="1">
              <a:defRPr sz="1801" kern="1200">
                <a:solidFill>
                  <a:schemeClr val="lt1"/>
                </a:solidFill>
                <a:latin typeface="+mn-lt"/>
                <a:ea typeface="+mn-ea"/>
                <a:cs typeface="+mn-cs"/>
              </a:defRPr>
            </a:lvl5pPr>
            <a:lvl6pPr marL="2285971" algn="l" defTabSz="914390" rtl="0" eaLnBrk="1" latinLnBrk="0" hangingPunct="1">
              <a:defRPr sz="1801" kern="1200">
                <a:solidFill>
                  <a:schemeClr val="lt1"/>
                </a:solidFill>
                <a:latin typeface="+mn-lt"/>
                <a:ea typeface="+mn-ea"/>
                <a:cs typeface="+mn-cs"/>
              </a:defRPr>
            </a:lvl6pPr>
            <a:lvl7pPr marL="2743165" algn="l" defTabSz="914390" rtl="0" eaLnBrk="1" latinLnBrk="0" hangingPunct="1">
              <a:defRPr sz="1801" kern="1200">
                <a:solidFill>
                  <a:schemeClr val="lt1"/>
                </a:solidFill>
                <a:latin typeface="+mn-lt"/>
                <a:ea typeface="+mn-ea"/>
                <a:cs typeface="+mn-cs"/>
              </a:defRPr>
            </a:lvl7pPr>
            <a:lvl8pPr marL="3200359" algn="l" defTabSz="914390" rtl="0" eaLnBrk="1" latinLnBrk="0" hangingPunct="1">
              <a:defRPr sz="1801" kern="1200">
                <a:solidFill>
                  <a:schemeClr val="lt1"/>
                </a:solidFill>
                <a:latin typeface="+mn-lt"/>
                <a:ea typeface="+mn-ea"/>
                <a:cs typeface="+mn-cs"/>
              </a:defRPr>
            </a:lvl8pPr>
            <a:lvl9pPr marL="3657553" algn="l" defTabSz="914390" rtl="0" eaLnBrk="1" latinLnBrk="0" hangingPunct="1">
              <a:defRPr sz="1801" kern="1200">
                <a:solidFill>
                  <a:schemeClr val="lt1"/>
                </a:solidFill>
                <a:latin typeface="+mn-lt"/>
                <a:ea typeface="+mn-ea"/>
                <a:cs typeface="+mn-cs"/>
              </a:defRPr>
            </a:lvl9pPr>
          </a:lstStyle>
          <a:p>
            <a:r>
              <a:rPr lang="en-GB" sz="2401">
                <a:solidFill>
                  <a:schemeClr val="tx1"/>
                </a:solidFill>
              </a:rPr>
              <a:t> </a:t>
            </a:r>
          </a:p>
        </p:txBody>
      </p:sp>
      <p:sp>
        <p:nvSpPr>
          <p:cNvPr id="1936" name="Google Shape;1936;p308"/>
          <p:cNvSpPr txBox="1"/>
          <p:nvPr/>
        </p:nvSpPr>
        <p:spPr>
          <a:xfrm>
            <a:off x="5031364" y="1140352"/>
            <a:ext cx="6784815" cy="3254096"/>
          </a:xfrm>
          <a:prstGeom prst="rect">
            <a:avLst/>
          </a:prstGeom>
          <a:noFill/>
          <a:ln>
            <a:noFill/>
          </a:ln>
        </p:spPr>
        <p:txBody>
          <a:bodyPr spcFirstLastPara="1" wrap="square" lIns="121900" tIns="121900" rIns="121900" bIns="121900" anchor="t" anchorCtr="0">
            <a:noAutofit/>
          </a:bodyPr>
          <a:lstStyle/>
          <a:p>
            <a:r>
              <a:rPr lang="en-GB" sz="2800" b="1" i="1" dirty="0">
                <a:solidFill>
                  <a:srgbClr val="0070C0"/>
                </a:solidFill>
                <a:cs typeface="Arial"/>
              </a:rPr>
              <a:t>Using Learning Alliance methodology to involve family members in research: Challenges and implications</a:t>
            </a:r>
          </a:p>
          <a:p>
            <a:endParaRPr lang="en-GB" sz="2400" b="1" dirty="0">
              <a:solidFill>
                <a:srgbClr val="000000"/>
              </a:solidFill>
              <a:cs typeface="Arial" panose="020B0604020202020204" pitchFamily="34" charset="0"/>
            </a:endParaRPr>
          </a:p>
          <a:p>
            <a:r>
              <a:rPr lang="en-GB" sz="2400" b="1" dirty="0">
                <a:solidFill>
                  <a:srgbClr val="000000"/>
                </a:solidFill>
                <a:ea typeface="Calibri" panose="020F0502020204030204" pitchFamily="34" charset="0"/>
                <a:cs typeface="Arial"/>
              </a:rPr>
              <a:t>Dr Hannah Carver</a:t>
            </a:r>
          </a:p>
          <a:p>
            <a:r>
              <a:rPr lang="en-GB" dirty="0">
                <a:ea typeface="Calibri" panose="020F0502020204030204" pitchFamily="34" charset="0"/>
                <a:cs typeface="Arial" panose="020B0604020202020204" pitchFamily="34" charset="0"/>
              </a:rPr>
              <a:t>University of Stirling</a:t>
            </a:r>
          </a:p>
          <a:p>
            <a:r>
              <a:rPr lang="en-GB" dirty="0">
                <a:ea typeface="Calibri" panose="020F0502020204030204" pitchFamily="34" charset="0"/>
                <a:cs typeface="Arial" panose="020B0604020202020204" pitchFamily="34" charset="0"/>
                <a:hlinkClick r:id="rId3"/>
              </a:rPr>
              <a:t>Hannah.carver@stir.ac.uk</a:t>
            </a:r>
            <a:r>
              <a:rPr lang="en-GB" dirty="0">
                <a:ea typeface="Calibri" panose="020F0502020204030204" pitchFamily="34" charset="0"/>
                <a:cs typeface="Arial" panose="020B0604020202020204" pitchFamily="34" charset="0"/>
              </a:rPr>
              <a:t> </a:t>
            </a:r>
          </a:p>
          <a:p>
            <a:r>
              <a:rPr lang="en-GB" dirty="0">
                <a:ea typeface="Calibri" panose="020F0502020204030204" pitchFamily="34" charset="0"/>
                <a:cs typeface="Arial" panose="020B0604020202020204" pitchFamily="34" charset="0"/>
              </a:rPr>
              <a:t>@drhannahcarver</a:t>
            </a:r>
          </a:p>
          <a:p>
            <a:r>
              <a:rPr lang="en-GB" dirty="0">
                <a:ea typeface="Calibri" panose="020F0502020204030204" pitchFamily="34" charset="0"/>
                <a:cs typeface="Arial" panose="020B0604020202020204" pitchFamily="34" charset="0"/>
              </a:rPr>
              <a:t>@Relations_Study </a:t>
            </a:r>
            <a:endParaRPr lang="en-GB" sz="4000" b="1" dirty="0">
              <a:solidFill>
                <a:srgbClr val="0070C0"/>
              </a:solidFill>
              <a:latin typeface="Calibri" panose="020F0502020204030204"/>
              <a:ea typeface="Google Sans"/>
              <a:cs typeface="Google Sans"/>
            </a:endParaRPr>
          </a:p>
          <a:p>
            <a:pPr>
              <a:lnSpc>
                <a:spcPct val="115000"/>
              </a:lnSpc>
            </a:pPr>
            <a:endParaRPr lang="en-GB" sz="933" b="1" dirty="0">
              <a:solidFill>
                <a:srgbClr val="FFFFFF"/>
              </a:solidFill>
              <a:latin typeface="Google Sans"/>
              <a:ea typeface="Google Sans"/>
              <a:cs typeface="Google Sans"/>
            </a:endParaRPr>
          </a:p>
          <a:p>
            <a:pPr>
              <a:lnSpc>
                <a:spcPct val="115000"/>
              </a:lnSpc>
            </a:pPr>
            <a:endParaRPr lang="en-GB" sz="2400" dirty="0">
              <a:solidFill>
                <a:schemeClr val="lt1"/>
              </a:solidFill>
              <a:latin typeface="Google Sans"/>
              <a:ea typeface="Google Sans"/>
              <a:cs typeface="Google Sans"/>
            </a:endParaRPr>
          </a:p>
          <a:p>
            <a:pPr>
              <a:lnSpc>
                <a:spcPct val="150000"/>
              </a:lnSpc>
            </a:pPr>
            <a:endParaRPr lang="en-GB" sz="2400" dirty="0">
              <a:solidFill>
                <a:schemeClr val="lt1"/>
              </a:solidFill>
              <a:latin typeface="Google Sans"/>
              <a:ea typeface="Google Sans"/>
              <a:cs typeface="Google Sans"/>
            </a:endParaRPr>
          </a:p>
        </p:txBody>
      </p:sp>
      <p:grpSp>
        <p:nvGrpSpPr>
          <p:cNvPr id="2" name="Group 1">
            <a:extLst>
              <a:ext uri="{FF2B5EF4-FFF2-40B4-BE49-F238E27FC236}">
                <a16:creationId xmlns:a16="http://schemas.microsoft.com/office/drawing/2014/main" id="{CAF87086-B922-B7D7-F6EC-184FB327883E}"/>
              </a:ext>
            </a:extLst>
          </p:cNvPr>
          <p:cNvGrpSpPr/>
          <p:nvPr/>
        </p:nvGrpSpPr>
        <p:grpSpPr>
          <a:xfrm>
            <a:off x="5031364" y="44175"/>
            <a:ext cx="7040157" cy="943945"/>
            <a:chOff x="3084512" y="285641"/>
            <a:chExt cx="5914493" cy="820012"/>
          </a:xfrm>
        </p:grpSpPr>
        <p:pic>
          <p:nvPicPr>
            <p:cNvPr id="1032" name="Picture 8">
              <a:extLst>
                <a:ext uri="{FF2B5EF4-FFF2-40B4-BE49-F238E27FC236}">
                  <a16:creationId xmlns:a16="http://schemas.microsoft.com/office/drawing/2014/main" id="{CC97272F-C5E5-12CA-B197-1997DE8FF0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4512" y="324602"/>
              <a:ext cx="2238375"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CA152B8B-C8C1-7B01-222F-ECC2A7C0AC8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51613" y="285641"/>
              <a:ext cx="2447392" cy="620846"/>
            </a:xfrm>
            <a:prstGeom prst="rect">
              <a:avLst/>
            </a:prstGeom>
            <a:noFill/>
            <a:extLst>
              <a:ext uri="{909E8E84-426E-40DD-AFC4-6F175D3DCCD1}">
                <a14:hiddenFill xmlns:a14="http://schemas.microsoft.com/office/drawing/2010/main">
                  <a:solidFill>
                    <a:srgbClr val="FFFFFF"/>
                  </a:solidFill>
                </a14:hiddenFill>
              </a:ext>
            </a:extLst>
          </p:spPr>
        </p:pic>
      </p:grpSp>
      <p:pic>
        <p:nvPicPr>
          <p:cNvPr id="1036" name="Picture 12">
            <a:extLst>
              <a:ext uri="{FF2B5EF4-FFF2-40B4-BE49-F238E27FC236}">
                <a16:creationId xmlns:a16="http://schemas.microsoft.com/office/drawing/2014/main" id="{B39C4C08-B37D-3A6D-3ADC-C488BBF3A22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58621" y="5965733"/>
            <a:ext cx="21590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CD515D25-EBF9-DAAC-E4B3-61F1FFA199E6}"/>
              </a:ext>
            </a:extLst>
          </p:cNvPr>
          <p:cNvPicPr>
            <a:picLocks noChangeAspect="1"/>
          </p:cNvPicPr>
          <p:nvPr/>
        </p:nvPicPr>
        <p:blipFill>
          <a:blip r:embed="rId7"/>
          <a:stretch>
            <a:fillRect/>
          </a:stretch>
        </p:blipFill>
        <p:spPr>
          <a:xfrm>
            <a:off x="63796" y="45369"/>
            <a:ext cx="4630477" cy="5943241"/>
          </a:xfrm>
          <a:prstGeom prst="rect">
            <a:avLst/>
          </a:prstGeom>
        </p:spPr>
      </p:pic>
      <p:pic>
        <p:nvPicPr>
          <p:cNvPr id="1026" name="Picture 2">
            <a:extLst>
              <a:ext uri="{FF2B5EF4-FFF2-40B4-BE49-F238E27FC236}">
                <a16:creationId xmlns:a16="http://schemas.microsoft.com/office/drawing/2014/main" id="{2728E192-5095-6F25-1B25-323B9B61944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73373" y="3575"/>
            <a:ext cx="3324439" cy="1521107"/>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oup 8">
            <a:extLst>
              <a:ext uri="{FF2B5EF4-FFF2-40B4-BE49-F238E27FC236}">
                <a16:creationId xmlns:a16="http://schemas.microsoft.com/office/drawing/2014/main" id="{0549786D-3D16-7D7D-ED4E-B8CBD1DD71BE}"/>
              </a:ext>
            </a:extLst>
          </p:cNvPr>
          <p:cNvGrpSpPr/>
          <p:nvPr/>
        </p:nvGrpSpPr>
        <p:grpSpPr>
          <a:xfrm>
            <a:off x="137296" y="6345985"/>
            <a:ext cx="3374074" cy="369332"/>
            <a:chOff x="114712" y="6504169"/>
            <a:chExt cx="3374074" cy="369332"/>
          </a:xfrm>
        </p:grpSpPr>
        <p:pic>
          <p:nvPicPr>
            <p:cNvPr id="10" name="Picture 10">
              <a:extLst>
                <a:ext uri="{FF2B5EF4-FFF2-40B4-BE49-F238E27FC236}">
                  <a16:creationId xmlns:a16="http://schemas.microsoft.com/office/drawing/2014/main" id="{BF67F223-39D4-6256-3FCC-DD9166D81EFC}"/>
                </a:ext>
              </a:extLst>
            </p:cNvPr>
            <p:cNvPicPr>
              <a:picLocks noChangeAspect="1"/>
            </p:cNvPicPr>
            <p:nvPr/>
          </p:nvPicPr>
          <p:blipFill>
            <a:blip r:embed="rId9"/>
            <a:stretch>
              <a:fillRect/>
            </a:stretch>
          </p:blipFill>
          <p:spPr>
            <a:xfrm>
              <a:off x="114712" y="6530622"/>
              <a:ext cx="278578" cy="306683"/>
            </a:xfrm>
            <a:prstGeom prst="rect">
              <a:avLst/>
            </a:prstGeom>
          </p:spPr>
        </p:pic>
        <p:sp>
          <p:nvSpPr>
            <p:cNvPr id="11" name="Rectangle 10">
              <a:extLst>
                <a:ext uri="{FF2B5EF4-FFF2-40B4-BE49-F238E27FC236}">
                  <a16:creationId xmlns:a16="http://schemas.microsoft.com/office/drawing/2014/main" id="{C57176D0-E803-2B1E-A11E-4C57A20E1FFF}"/>
                </a:ext>
              </a:extLst>
            </p:cNvPr>
            <p:cNvSpPr/>
            <p:nvPr/>
          </p:nvSpPr>
          <p:spPr>
            <a:xfrm>
              <a:off x="433856" y="6504169"/>
              <a:ext cx="3054930" cy="369332"/>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prstClr val="black"/>
                  </a:solidFill>
                  <a:effectLst/>
                  <a:uLnTx/>
                  <a:uFillTx/>
                  <a:latin typeface="Yu Gothic UI Semibold"/>
                  <a:ea typeface="Yu Gothic UI Semibold"/>
                  <a:cs typeface="+mn-cs"/>
                </a:rPr>
                <a:t>https://relations.stir.ac.uk</a:t>
              </a:r>
            </a:p>
          </p:txBody>
        </p:sp>
      </p:grpSp>
      <p:pic>
        <p:nvPicPr>
          <p:cNvPr id="7" name="Picture 7">
            <a:extLst>
              <a:ext uri="{FF2B5EF4-FFF2-40B4-BE49-F238E27FC236}">
                <a16:creationId xmlns:a16="http://schemas.microsoft.com/office/drawing/2014/main" id="{EECC679F-0045-A6E8-9D21-80DFB136E35F}"/>
              </a:ext>
            </a:extLst>
          </p:cNvPr>
          <p:cNvPicPr>
            <a:picLocks noChangeAspect="1"/>
          </p:cNvPicPr>
          <p:nvPr/>
        </p:nvPicPr>
        <p:blipFill>
          <a:blip r:embed="rId10"/>
          <a:stretch>
            <a:fillRect/>
          </a:stretch>
        </p:blipFill>
        <p:spPr>
          <a:xfrm>
            <a:off x="9328321" y="4394448"/>
            <a:ext cx="2743200" cy="1545336"/>
          </a:xfrm>
          <a:prstGeom prst="rect">
            <a:avLst/>
          </a:prstGeom>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7744245" y="1926147"/>
            <a:ext cx="4141760" cy="1897342"/>
          </a:xfrm>
          <a:custGeom>
            <a:avLst/>
            <a:gdLst/>
            <a:ahLst/>
            <a:cxnLst/>
            <a:rect l="l" t="t" r="r" b="b"/>
            <a:pathLst>
              <a:path w="4141760" h="4377846">
                <a:moveTo>
                  <a:pt x="0" y="0"/>
                </a:moveTo>
                <a:lnTo>
                  <a:pt x="4141760" y="0"/>
                </a:lnTo>
                <a:lnTo>
                  <a:pt x="4141760" y="4377846"/>
                </a:lnTo>
                <a:lnTo>
                  <a:pt x="0" y="4377846"/>
                </a:lnTo>
                <a:close/>
              </a:path>
            </a:pathLst>
          </a:custGeom>
        </p:spPr>
      </p:pic>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grpSp>
        <p:nvGrpSpPr>
          <p:cNvPr id="2" name="Group 1">
            <a:extLst>
              <a:ext uri="{FF2B5EF4-FFF2-40B4-BE49-F238E27FC236}">
                <a16:creationId xmlns:a16="http://schemas.microsoft.com/office/drawing/2014/main" id="{321B0856-01F1-88BF-DDDF-675526043D40}"/>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D17D3F54-F925-DB2D-D2E0-614F0B47B110}"/>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B9756E92-BF01-D56C-055B-5621A27A16AA}"/>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
        <p:nvSpPr>
          <p:cNvPr id="7" name="Title 6">
            <a:extLst>
              <a:ext uri="{FF2B5EF4-FFF2-40B4-BE49-F238E27FC236}">
                <a16:creationId xmlns:a16="http://schemas.microsoft.com/office/drawing/2014/main" id="{9B89FBFE-43AE-6E44-1B4A-0EC6DCA87A0B}"/>
              </a:ext>
            </a:extLst>
          </p:cNvPr>
          <p:cNvSpPr>
            <a:spLocks noGrp="1"/>
          </p:cNvSpPr>
          <p:nvPr>
            <p:ph type="title"/>
          </p:nvPr>
        </p:nvSpPr>
        <p:spPr>
          <a:xfrm>
            <a:off x="276584" y="160629"/>
            <a:ext cx="11652179" cy="947735"/>
          </a:xfrm>
        </p:spPr>
        <p:txBody>
          <a:bodyPr>
            <a:normAutofit/>
          </a:bodyPr>
          <a:lstStyle/>
          <a:p>
            <a:r>
              <a:rPr lang="en-GB" sz="3600" b="1" dirty="0">
                <a:solidFill>
                  <a:srgbClr val="0070C0"/>
                </a:solidFill>
                <a:latin typeface="+mn-lt"/>
                <a:cs typeface="Calibri"/>
              </a:rPr>
              <a:t>Learning Alliance methodology</a:t>
            </a:r>
            <a:endParaRPr lang="en-US" sz="3600" b="1" dirty="0">
              <a:latin typeface="+mn-lt"/>
            </a:endParaRPr>
          </a:p>
        </p:txBody>
      </p:sp>
      <p:sp>
        <p:nvSpPr>
          <p:cNvPr id="8" name="TextBox 7">
            <a:extLst>
              <a:ext uri="{FF2B5EF4-FFF2-40B4-BE49-F238E27FC236}">
                <a16:creationId xmlns:a16="http://schemas.microsoft.com/office/drawing/2014/main" id="{F7DBAAD2-174E-A41A-4B41-C22B79CFFB9E}"/>
              </a:ext>
            </a:extLst>
          </p:cNvPr>
          <p:cNvSpPr txBox="1"/>
          <p:nvPr/>
        </p:nvSpPr>
        <p:spPr>
          <a:xfrm>
            <a:off x="305995" y="1283877"/>
            <a:ext cx="7364691" cy="4524315"/>
          </a:xfrm>
          <a:prstGeom prst="rect">
            <a:avLst/>
          </a:prstGeom>
          <a:noFill/>
        </p:spPr>
        <p:txBody>
          <a:bodyPr wrap="square">
            <a:spAutoFit/>
          </a:bodyPr>
          <a:lstStyle/>
          <a:p>
            <a:pPr marL="257175" indent="-257175">
              <a:buFont typeface="Arial" panose="020B0604020202020204" pitchFamily="34" charset="0"/>
              <a:buChar char="•"/>
            </a:pPr>
            <a:r>
              <a:rPr lang="en-GB" sz="2400" dirty="0">
                <a:cs typeface="Arial" panose="020B0604020202020204" pitchFamily="34" charset="0"/>
              </a:rPr>
              <a:t>A learning alliance is an “</a:t>
            </a:r>
            <a:r>
              <a:rPr lang="en-GB" sz="2400" i="1" dirty="0">
                <a:cs typeface="Arial" panose="020B0604020202020204" pitchFamily="34" charset="0"/>
              </a:rPr>
              <a:t>action-research methodology that seeks to bring together academia, local authorities, policy-makers, researchers, civil society organisations, and hard-to-reach groups and institutions</a:t>
            </a:r>
            <a:r>
              <a:rPr lang="en-GB" sz="2400" dirty="0">
                <a:cs typeface="Arial" panose="020B0604020202020204" pitchFamily="34" charset="0"/>
              </a:rPr>
              <a:t>” (Moreno-Leguizamon et al., 2015; p.84)</a:t>
            </a:r>
          </a:p>
          <a:p>
            <a:pPr marL="257175" indent="-257175">
              <a:buFont typeface="Arial" panose="020B0604020202020204" pitchFamily="34" charset="0"/>
              <a:buChar char="•"/>
            </a:pPr>
            <a:endParaRPr lang="en-GB" sz="2400" dirty="0">
              <a:cs typeface="Arial" panose="020B0604020202020204" pitchFamily="34" charset="0"/>
            </a:endParaRPr>
          </a:p>
          <a:p>
            <a:pPr marL="257175" indent="-257175">
              <a:buFont typeface="Arial" panose="020B0604020202020204" pitchFamily="34" charset="0"/>
              <a:buChar char="•"/>
            </a:pPr>
            <a:r>
              <a:rPr lang="en-GB" sz="2400" dirty="0">
                <a:cs typeface="Arial" panose="020B0604020202020204" pitchFamily="34" charset="0"/>
              </a:rPr>
              <a:t>Comes from management theories and tends to come from low-income countries, with particular focus on poverty.</a:t>
            </a:r>
          </a:p>
          <a:p>
            <a:pPr marL="257175" indent="-257175">
              <a:buFont typeface="Arial" panose="020B0604020202020204" pitchFamily="34" charset="0"/>
              <a:buChar char="•"/>
            </a:pPr>
            <a:endParaRPr lang="en-GB" sz="2400" dirty="0">
              <a:cs typeface="Arial" panose="020B0604020202020204" pitchFamily="34" charset="0"/>
            </a:endParaRPr>
          </a:p>
          <a:p>
            <a:pPr marL="257175" indent="-257175">
              <a:buFont typeface="Arial" panose="020B0604020202020204" pitchFamily="34" charset="0"/>
              <a:buChar char="•"/>
            </a:pPr>
            <a:r>
              <a:rPr lang="en-GB" sz="2400" dirty="0">
                <a:cs typeface="Arial" panose="020B0604020202020204" pitchFamily="34" charset="0"/>
              </a:rPr>
              <a:t>More limited use in developed countries and in health sector.</a:t>
            </a:r>
          </a:p>
        </p:txBody>
      </p:sp>
    </p:spTree>
    <p:extLst>
      <p:ext uri="{BB962C8B-B14F-4D97-AF65-F5344CB8AC3E}">
        <p14:creationId xmlns:p14="http://schemas.microsoft.com/office/powerpoint/2010/main" val="509522628"/>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4A358CBD-B1CF-40F4-9C30-C889B135EF95}"/>
              </a:ext>
            </a:extLst>
          </p:cNvPr>
          <p:cNvSpPr/>
          <p:nvPr/>
        </p:nvSpPr>
        <p:spPr>
          <a:xfrm>
            <a:off x="0" y="6045795"/>
            <a:ext cx="12192000" cy="89040"/>
          </a:xfrm>
          <a:prstGeom prst="rect">
            <a:avLst/>
          </a:prstGeom>
          <a:solidFill>
            <a:srgbClr val="FF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3" name="Straight Connector 2">
            <a:extLst>
              <a:ext uri="{FF2B5EF4-FFF2-40B4-BE49-F238E27FC236}">
                <a16:creationId xmlns:a16="http://schemas.microsoft.com/office/drawing/2014/main" id="{14317605-CDDD-4F9A-95BA-191B30886138}"/>
              </a:ext>
            </a:extLst>
          </p:cNvPr>
          <p:cNvCxnSpPr>
            <a:cxnSpLocks/>
            <a:stCxn id="27" idx="1"/>
            <a:endCxn id="27" idx="3"/>
          </p:cNvCxnSpPr>
          <p:nvPr/>
        </p:nvCxnSpPr>
        <p:spPr>
          <a:xfrm>
            <a:off x="0" y="6090315"/>
            <a:ext cx="12192000" cy="0"/>
          </a:xfrm>
          <a:prstGeom prst="line">
            <a:avLst/>
          </a:prstGeom>
        </p:spPr>
        <p:style>
          <a:lnRef idx="3">
            <a:schemeClr val="dk1"/>
          </a:lnRef>
          <a:fillRef idx="0">
            <a:schemeClr val="dk1"/>
          </a:fillRef>
          <a:effectRef idx="2">
            <a:schemeClr val="dk1"/>
          </a:effectRef>
          <a:fontRef idx="minor">
            <a:schemeClr val="tx1"/>
          </a:fontRef>
        </p:style>
      </p:cxnSp>
      <p:pic>
        <p:nvPicPr>
          <p:cNvPr id="18" name="Picture 21">
            <a:extLst>
              <a:ext uri="{FF2B5EF4-FFF2-40B4-BE49-F238E27FC236}">
                <a16:creationId xmlns:a16="http://schemas.microsoft.com/office/drawing/2014/main" id="{5CE76090-9A85-D17D-3C9C-677F127ABCFD}"/>
              </a:ext>
            </a:extLst>
          </p:cNvPr>
          <p:cNvPicPr>
            <a:picLocks noChangeAspect="1"/>
          </p:cNvPicPr>
          <p:nvPr/>
        </p:nvPicPr>
        <p:blipFill>
          <a:blip r:embed="rId3"/>
          <a:stretch>
            <a:fillRect/>
          </a:stretch>
        </p:blipFill>
        <p:spPr>
          <a:xfrm>
            <a:off x="9203473" y="51349"/>
            <a:ext cx="2743200" cy="1254034"/>
          </a:xfrm>
          <a:prstGeom prst="rect">
            <a:avLst/>
          </a:prstGeom>
        </p:spPr>
      </p:pic>
      <p:sp>
        <p:nvSpPr>
          <p:cNvPr id="9" name="Title 8">
            <a:extLst>
              <a:ext uri="{FF2B5EF4-FFF2-40B4-BE49-F238E27FC236}">
                <a16:creationId xmlns:a16="http://schemas.microsoft.com/office/drawing/2014/main" id="{3DCF64E1-53B2-FDCF-B7C5-F28BC4840362}"/>
              </a:ext>
            </a:extLst>
          </p:cNvPr>
          <p:cNvSpPr>
            <a:spLocks noGrp="1"/>
          </p:cNvSpPr>
          <p:nvPr>
            <p:ph type="title"/>
          </p:nvPr>
        </p:nvSpPr>
        <p:spPr>
          <a:xfrm>
            <a:off x="256370" y="148886"/>
            <a:ext cx="9081594" cy="1084014"/>
          </a:xfrm>
        </p:spPr>
        <p:txBody>
          <a:bodyPr>
            <a:normAutofit/>
          </a:bodyPr>
          <a:lstStyle/>
          <a:p>
            <a:r>
              <a:rPr lang="en-GB" sz="3600" b="1" dirty="0">
                <a:solidFill>
                  <a:srgbClr val="0070C0"/>
                </a:solidFill>
                <a:latin typeface="+mn-lt"/>
                <a:cs typeface="Calibri"/>
              </a:rPr>
              <a:t>How we are using Learning Alliance methodology in the Relations study</a:t>
            </a:r>
          </a:p>
        </p:txBody>
      </p:sp>
      <p:sp>
        <p:nvSpPr>
          <p:cNvPr id="12" name="Content Placeholder 11">
            <a:extLst>
              <a:ext uri="{FF2B5EF4-FFF2-40B4-BE49-F238E27FC236}">
                <a16:creationId xmlns:a16="http://schemas.microsoft.com/office/drawing/2014/main" id="{7056A569-9C57-B63D-25D8-9FB7F1823759}"/>
              </a:ext>
            </a:extLst>
          </p:cNvPr>
          <p:cNvSpPr>
            <a:spLocks noGrp="1"/>
          </p:cNvSpPr>
          <p:nvPr>
            <p:ph sz="half" idx="1"/>
          </p:nvPr>
        </p:nvSpPr>
        <p:spPr>
          <a:xfrm>
            <a:off x="256370" y="1407691"/>
            <a:ext cx="5850673" cy="4535798"/>
          </a:xfrm>
          <a:solidFill>
            <a:schemeClr val="bg1"/>
          </a:solidFill>
        </p:spPr>
        <p:txBody>
          <a:bodyPr vert="horz" lIns="91440" tIns="45720" rIns="91440" bIns="45720" rtlCol="0" anchor="t">
            <a:normAutofit lnSpcReduction="10000"/>
          </a:bodyPr>
          <a:lstStyle/>
          <a:p>
            <a:pPr marL="342900" indent="-342900">
              <a:lnSpc>
                <a:spcPct val="100000"/>
              </a:lnSpc>
              <a:spcBef>
                <a:spcPts val="0"/>
              </a:spcBef>
              <a:spcAft>
                <a:spcPts val="0"/>
              </a:spcAft>
              <a:buFont typeface="Arial" panose="020B0604020202020204" pitchFamily="34" charset="0"/>
              <a:buChar char="•"/>
            </a:pPr>
            <a:r>
              <a:rPr lang="en-GB" sz="2400" b="0" dirty="0">
                <a:cs typeface="Arial" panose="020B0604020202020204" pitchFamily="34" charset="0"/>
              </a:rPr>
              <a:t>Purpose – to include a wide range of stakeholders throughout the study to help plan the research, comment on emerging findings and enhance learning and dissemination.</a:t>
            </a:r>
          </a:p>
          <a:p>
            <a:pPr marL="342900" indent="-342900">
              <a:lnSpc>
                <a:spcPct val="100000"/>
              </a:lnSpc>
              <a:spcBef>
                <a:spcPts val="0"/>
              </a:spcBef>
              <a:spcAft>
                <a:spcPts val="0"/>
              </a:spcAft>
              <a:buFont typeface="Arial" panose="020B0604020202020204" pitchFamily="34" charset="0"/>
              <a:buChar char="•"/>
            </a:pPr>
            <a:endParaRPr lang="en-GB" sz="2400" b="0" dirty="0">
              <a:cs typeface="Arial" panose="020B0604020202020204" pitchFamily="34" charset="0"/>
            </a:endParaRPr>
          </a:p>
          <a:p>
            <a:pPr marL="342900" indent="-342900">
              <a:lnSpc>
                <a:spcPct val="100000"/>
              </a:lnSpc>
              <a:spcBef>
                <a:spcPts val="0"/>
              </a:spcBef>
              <a:spcAft>
                <a:spcPts val="0"/>
              </a:spcAft>
              <a:buFont typeface="Arial" panose="020B0604020202020204" pitchFamily="34" charset="0"/>
              <a:buChar char="•"/>
            </a:pPr>
            <a:r>
              <a:rPr lang="en-GB" sz="2400" b="0" dirty="0">
                <a:cs typeface="Arial" panose="020B0604020202020204" pitchFamily="34" charset="0"/>
              </a:rPr>
              <a:t>Initial plan – Scottish and English groups meet in-person every 4 months.</a:t>
            </a:r>
          </a:p>
          <a:p>
            <a:pPr marL="342900" indent="-342900">
              <a:lnSpc>
                <a:spcPct val="100000"/>
              </a:lnSpc>
              <a:spcBef>
                <a:spcPts val="0"/>
              </a:spcBef>
              <a:spcAft>
                <a:spcPts val="0"/>
              </a:spcAft>
              <a:buFont typeface="Arial" panose="020B0604020202020204" pitchFamily="34" charset="0"/>
              <a:buChar char="•"/>
            </a:pPr>
            <a:endParaRPr lang="en-GB" sz="2400" b="0" dirty="0">
              <a:cs typeface="Arial" panose="020B0604020202020204" pitchFamily="34" charset="0"/>
            </a:endParaRPr>
          </a:p>
          <a:p>
            <a:pPr marL="342900" indent="-342900">
              <a:lnSpc>
                <a:spcPct val="100000"/>
              </a:lnSpc>
              <a:spcBef>
                <a:spcPts val="0"/>
              </a:spcBef>
              <a:spcAft>
                <a:spcPts val="0"/>
              </a:spcAft>
              <a:buFont typeface="Arial" panose="020B0604020202020204" pitchFamily="34" charset="0"/>
              <a:buChar char="•"/>
            </a:pPr>
            <a:r>
              <a:rPr lang="en-GB" sz="2400" b="0" dirty="0">
                <a:cs typeface="Arial" panose="020B0604020202020204" pitchFamily="34" charset="0"/>
              </a:rPr>
              <a:t>Changed due to COVID-19 – all online, meeting as groups of individuals with shared experiences, every 6-8 weeks.</a:t>
            </a:r>
          </a:p>
        </p:txBody>
      </p:sp>
      <p:sp>
        <p:nvSpPr>
          <p:cNvPr id="13" name="Content Placeholder 12">
            <a:extLst>
              <a:ext uri="{FF2B5EF4-FFF2-40B4-BE49-F238E27FC236}">
                <a16:creationId xmlns:a16="http://schemas.microsoft.com/office/drawing/2014/main" id="{CBA9D476-D0C4-A20D-2563-0A3406178357}"/>
              </a:ext>
            </a:extLst>
          </p:cNvPr>
          <p:cNvSpPr>
            <a:spLocks noGrp="1"/>
          </p:cNvSpPr>
          <p:nvPr>
            <p:ph sz="half" idx="2"/>
          </p:nvPr>
        </p:nvSpPr>
        <p:spPr>
          <a:xfrm>
            <a:off x="6257732" y="1407690"/>
            <a:ext cx="5699985" cy="4535798"/>
          </a:xfrm>
          <a:solidFill>
            <a:schemeClr val="accent5">
              <a:lumMod val="20000"/>
              <a:lumOff val="80000"/>
            </a:schemeClr>
          </a:solidFill>
        </p:spPr>
        <p:txBody>
          <a:bodyPr vert="horz" lIns="91440" tIns="45720" rIns="91440" bIns="45720" rtlCol="0" anchor="t">
            <a:normAutofit lnSpcReduction="10000"/>
          </a:bodyPr>
          <a:lstStyle/>
          <a:p>
            <a:pPr marL="0" indent="0">
              <a:lnSpc>
                <a:spcPct val="110000"/>
              </a:lnSpc>
              <a:spcBef>
                <a:spcPts val="0"/>
              </a:spcBef>
              <a:spcAft>
                <a:spcPts val="0"/>
              </a:spcAft>
              <a:buNone/>
            </a:pPr>
            <a:r>
              <a:rPr lang="en-GB" sz="2400" b="0" dirty="0">
                <a:cs typeface="Arial" panose="020B0604020202020204" pitchFamily="34" charset="0"/>
              </a:rPr>
              <a:t>Four groups:</a:t>
            </a:r>
          </a:p>
          <a:p>
            <a:pPr marL="457200" lvl="2" indent="-457200">
              <a:lnSpc>
                <a:spcPct val="110000"/>
              </a:lnSpc>
              <a:spcBef>
                <a:spcPts val="0"/>
              </a:spcBef>
            </a:pPr>
            <a:r>
              <a:rPr lang="en-GB" sz="2200" dirty="0">
                <a:cs typeface="Arial" panose="020B0604020202020204" pitchFamily="34" charset="0"/>
              </a:rPr>
              <a:t>Parents (n=6; with experience of drug use)</a:t>
            </a:r>
          </a:p>
          <a:p>
            <a:pPr marL="457200" lvl="2" indent="-457200">
              <a:lnSpc>
                <a:spcPct val="110000"/>
              </a:lnSpc>
              <a:spcBef>
                <a:spcPts val="0"/>
              </a:spcBef>
            </a:pPr>
            <a:endParaRPr lang="en-GB" sz="2200" dirty="0">
              <a:cs typeface="Arial" panose="020B0604020202020204" pitchFamily="34" charset="0"/>
            </a:endParaRPr>
          </a:p>
          <a:p>
            <a:pPr marL="457200" lvl="2" indent="-457200">
              <a:lnSpc>
                <a:spcPct val="110000"/>
              </a:lnSpc>
              <a:spcBef>
                <a:spcPts val="0"/>
              </a:spcBef>
            </a:pPr>
            <a:r>
              <a:rPr lang="en-GB" sz="2200" b="0" dirty="0">
                <a:cs typeface="Arial" panose="020B0604020202020204" pitchFamily="34" charset="0"/>
              </a:rPr>
              <a:t>Affected family members (n=10; typically mothers of people who use drugs who are parents)</a:t>
            </a:r>
          </a:p>
          <a:p>
            <a:pPr marL="457200" lvl="2" indent="-457200">
              <a:lnSpc>
                <a:spcPct val="110000"/>
              </a:lnSpc>
              <a:spcBef>
                <a:spcPts val="0"/>
              </a:spcBef>
            </a:pPr>
            <a:endParaRPr lang="en-GB" sz="2200" b="0" dirty="0">
              <a:cs typeface="Arial" panose="020B0604020202020204" pitchFamily="34" charset="0"/>
            </a:endParaRPr>
          </a:p>
          <a:p>
            <a:pPr marL="457200" lvl="2" indent="-457200">
              <a:lnSpc>
                <a:spcPct val="110000"/>
              </a:lnSpc>
              <a:spcBef>
                <a:spcPts val="0"/>
              </a:spcBef>
            </a:pPr>
            <a:r>
              <a:rPr lang="en-GB" sz="2200" dirty="0">
                <a:cs typeface="Arial" panose="020B0604020202020204" pitchFamily="34" charset="0"/>
              </a:rPr>
              <a:t>Young people (n=3 whose parents use(d) drugs)</a:t>
            </a:r>
          </a:p>
          <a:p>
            <a:pPr marL="457200" lvl="2" indent="-457200">
              <a:lnSpc>
                <a:spcPct val="110000"/>
              </a:lnSpc>
              <a:spcBef>
                <a:spcPts val="0"/>
              </a:spcBef>
            </a:pPr>
            <a:endParaRPr lang="en-GB" sz="2200" dirty="0">
              <a:cs typeface="Arial" panose="020B0604020202020204" pitchFamily="34" charset="0"/>
            </a:endParaRPr>
          </a:p>
          <a:p>
            <a:pPr marL="457200" lvl="2" indent="-457200">
              <a:lnSpc>
                <a:spcPct val="110000"/>
              </a:lnSpc>
              <a:spcBef>
                <a:spcPts val="0"/>
              </a:spcBef>
            </a:pPr>
            <a:r>
              <a:rPr lang="en-GB" sz="2200" b="0" dirty="0">
                <a:cs typeface="Arial" panose="020B0604020202020204" pitchFamily="34" charset="0"/>
              </a:rPr>
              <a:t>Professionals working in substance use services, children and families services and in policy/commissioning (n=30+)</a:t>
            </a:r>
          </a:p>
          <a:p>
            <a:pPr>
              <a:defRPr/>
            </a:pPr>
            <a:endParaRPr lang="en-GB" dirty="0"/>
          </a:p>
        </p:txBody>
      </p:sp>
      <p:grpSp>
        <p:nvGrpSpPr>
          <p:cNvPr id="2" name="Group 1">
            <a:extLst>
              <a:ext uri="{FF2B5EF4-FFF2-40B4-BE49-F238E27FC236}">
                <a16:creationId xmlns:a16="http://schemas.microsoft.com/office/drawing/2014/main" id="{0D3E249D-7F21-C923-78EF-37E1920F8BC4}"/>
              </a:ext>
            </a:extLst>
          </p:cNvPr>
          <p:cNvGrpSpPr/>
          <p:nvPr/>
        </p:nvGrpSpPr>
        <p:grpSpPr>
          <a:xfrm>
            <a:off x="137296" y="6345985"/>
            <a:ext cx="3374074" cy="333136"/>
            <a:chOff x="114712" y="6504169"/>
            <a:chExt cx="3374074" cy="333136"/>
          </a:xfrm>
        </p:grpSpPr>
        <p:pic>
          <p:nvPicPr>
            <p:cNvPr id="4" name="Picture 10">
              <a:extLst>
                <a:ext uri="{FF2B5EF4-FFF2-40B4-BE49-F238E27FC236}">
                  <a16:creationId xmlns:a16="http://schemas.microsoft.com/office/drawing/2014/main" id="{F8FA7B55-6DEC-81E2-D095-314C6222F2C7}"/>
                </a:ext>
              </a:extLst>
            </p:cNvPr>
            <p:cNvPicPr>
              <a:picLocks noChangeAspect="1"/>
            </p:cNvPicPr>
            <p:nvPr/>
          </p:nvPicPr>
          <p:blipFill>
            <a:blip r:embed="rId4"/>
            <a:stretch>
              <a:fillRect/>
            </a:stretch>
          </p:blipFill>
          <p:spPr>
            <a:xfrm>
              <a:off x="114712" y="6530622"/>
              <a:ext cx="278578" cy="306683"/>
            </a:xfrm>
            <a:prstGeom prst="rect">
              <a:avLst/>
            </a:prstGeom>
          </p:spPr>
        </p:pic>
        <p:sp>
          <p:nvSpPr>
            <p:cNvPr id="5" name="Rectangle 4">
              <a:extLst>
                <a:ext uri="{FF2B5EF4-FFF2-40B4-BE49-F238E27FC236}">
                  <a16:creationId xmlns:a16="http://schemas.microsoft.com/office/drawing/2014/main" id="{CC970AE7-45D9-09A0-A9D8-EE41F8867587}"/>
                </a:ext>
              </a:extLst>
            </p:cNvPr>
            <p:cNvSpPr/>
            <p:nvPr/>
          </p:nvSpPr>
          <p:spPr>
            <a:xfrm>
              <a:off x="433856" y="6504169"/>
              <a:ext cx="3054930" cy="307777"/>
            </a:xfrm>
            <a:prstGeom prst="rect">
              <a:avLst/>
            </a:prstGeom>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a:ln>
                    <a:noFill/>
                  </a:ln>
                  <a:solidFill>
                    <a:prstClr val="black"/>
                  </a:solidFill>
                  <a:effectLst/>
                  <a:uLnTx/>
                  <a:uFillTx/>
                  <a:latin typeface="Yu Gothic UI Semibold"/>
                  <a:ea typeface="Yu Gothic UI Semibold"/>
                  <a:cs typeface="+mn-cs"/>
                </a:rPr>
                <a:t>https://relations.stir.ac.uk</a:t>
              </a:r>
            </a:p>
          </p:txBody>
        </p:sp>
      </p:grpSp>
    </p:spTree>
    <p:extLst>
      <p:ext uri="{BB962C8B-B14F-4D97-AF65-F5344CB8AC3E}">
        <p14:creationId xmlns:p14="http://schemas.microsoft.com/office/powerpoint/2010/main" val="4078530300"/>
      </p:ext>
    </p:extLst>
  </p:cSld>
  <p:clrMapOvr>
    <a:masterClrMapping/>
  </p:clrMapOvr>
  <p:transition spd="slow"/>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lcf76f155ced4ddcb4097134ff3c332f xmlns="ee927dda-22a4-44e2-b86f-0f09dcc99abe">
      <Terms xmlns="http://schemas.microsoft.com/office/infopath/2007/PartnerControls"/>
    </lcf76f155ced4ddcb4097134ff3c332f>
    <TaxCatchAll xmlns="39c78c83-24c1-467c-962c-4ece7b440d7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8A3727DAA985A49AB612B9D6D476902" ma:contentTypeVersion="18" ma:contentTypeDescription="Create a new document." ma:contentTypeScope="" ma:versionID="bbc34ecd90343ed6e85044136a096c15">
  <xsd:schema xmlns:xsd="http://www.w3.org/2001/XMLSchema" xmlns:xs="http://www.w3.org/2001/XMLSchema" xmlns:p="http://schemas.microsoft.com/office/2006/metadata/properties" xmlns:ns1="http://schemas.microsoft.com/sharepoint/v3" xmlns:ns2="ee927dda-22a4-44e2-b86f-0f09dcc99abe" xmlns:ns3="39c78c83-24c1-467c-962c-4ece7b440d7b" targetNamespace="http://schemas.microsoft.com/office/2006/metadata/properties" ma:root="true" ma:fieldsID="e339654301b0098049d54e2063a6726e" ns1:_="" ns2:_="" ns3:_="">
    <xsd:import namespace="http://schemas.microsoft.com/sharepoint/v3"/>
    <xsd:import namespace="ee927dda-22a4-44e2-b86f-0f09dcc99abe"/>
    <xsd:import namespace="39c78c83-24c1-467c-962c-4ece7b440d7b"/>
    <xsd:element name="properties">
      <xsd:complexType>
        <xsd:sequence>
          <xsd:element name="documentManagement">
            <xsd:complexType>
              <xsd:all>
                <xsd:element ref="ns1:_ip_UnifiedCompliancePolicyProperties" minOccurs="0"/>
                <xsd:element ref="ns1:_ip_UnifiedCompliancePolicyUIAction" minOccurs="0"/>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927dda-22a4-44e2-b86f-0f09dcc99ab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Tags" ma:index="17" nillable="true" ma:displayName="Tags" ma:internalName="MediaServiceAutoTags"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9701f896-1688-46c9-9388-f01866670b4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9c78c83-24c1-467c-962c-4ece7b440d7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619924f0-83c1-43b7-a84a-19c1e72a64d1}" ma:internalName="TaxCatchAll" ma:showField="CatchAllData" ma:web="39c78c83-24c1-467c-962c-4ece7b440d7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FCFB79-E23D-4921-A029-797414F4F3E2}">
  <ds:schemaRefs>
    <ds:schemaRef ds:uri="http://purl.org/dc/terms/"/>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39c78c83-24c1-467c-962c-4ece7b440d7b"/>
    <ds:schemaRef ds:uri="http://www.w3.org/XML/1998/namespace"/>
    <ds:schemaRef ds:uri="http://schemas.microsoft.com/office/infopath/2007/PartnerControls"/>
    <ds:schemaRef ds:uri="ee927dda-22a4-44e2-b86f-0f09dcc99abe"/>
    <ds:schemaRef ds:uri="http://schemas.microsoft.com/sharepoint/v3"/>
  </ds:schemaRefs>
</ds:datastoreItem>
</file>

<file path=customXml/itemProps2.xml><?xml version="1.0" encoding="utf-8"?>
<ds:datastoreItem xmlns:ds="http://schemas.openxmlformats.org/officeDocument/2006/customXml" ds:itemID="{EBC0937E-DB25-4079-ABA2-D89865318667}">
  <ds:schemaRefs>
    <ds:schemaRef ds:uri="http://schemas.microsoft.com/sharepoint/v3/contenttype/forms"/>
  </ds:schemaRefs>
</ds:datastoreItem>
</file>

<file path=customXml/itemProps3.xml><?xml version="1.0" encoding="utf-8"?>
<ds:datastoreItem xmlns:ds="http://schemas.openxmlformats.org/officeDocument/2006/customXml" ds:itemID="{798D97A1-DECD-4814-82ED-C321F8D33C6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e927dda-22a4-44e2-b86f-0f09dcc99abe"/>
    <ds:schemaRef ds:uri="39c78c83-24c1-467c-962c-4ece7b440d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d6fa6db5-9f3a-4c93-9e38-61059ee07e95}" enabled="1" method="Standard" siteId="{4e8d09f7-cc79-4ccb-9149-a4238dd17422}" removed="0"/>
</clbl:labelList>
</file>

<file path=docProps/app.xml><?xml version="1.0" encoding="utf-8"?>
<Properties xmlns="http://schemas.openxmlformats.org/officeDocument/2006/extended-properties" xmlns:vt="http://schemas.openxmlformats.org/officeDocument/2006/docPropsVTypes">
  <TotalTime>1660</TotalTime>
  <Words>6326</Words>
  <Application>Microsoft Office PowerPoint</Application>
  <PresentationFormat>Widescreen</PresentationFormat>
  <Paragraphs>480</Paragraphs>
  <Slides>44</Slides>
  <Notes>42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44</vt:i4>
      </vt:variant>
    </vt:vector>
  </HeadingPairs>
  <TitlesOfParts>
    <vt:vector size="54" baseType="lpstr">
      <vt:lpstr>Yu Gothic UI Semibold</vt:lpstr>
      <vt:lpstr>Arial</vt:lpstr>
      <vt:lpstr>Arial,Sans-Serif</vt:lpstr>
      <vt:lpstr>Calibri</vt:lpstr>
      <vt:lpstr>Calibri Light</vt:lpstr>
      <vt:lpstr>Google Sans</vt:lpstr>
      <vt:lpstr>Google Sans Text</vt:lpstr>
      <vt:lpstr>Roboto</vt:lpstr>
      <vt:lpstr>Wingdings</vt:lpstr>
      <vt:lpstr>Office Theme</vt:lpstr>
      <vt:lpstr>PowerPoint Presentation</vt:lpstr>
      <vt:lpstr>PowerPoint Presentation</vt:lpstr>
      <vt:lpstr>Study aim and research questions</vt:lpstr>
      <vt:lpstr>Methods</vt:lpstr>
      <vt:lpstr>Parents &amp; Families – a profile</vt:lpstr>
      <vt:lpstr>Services &amp; Professionals – a profile</vt:lpstr>
      <vt:lpstr>PowerPoint Presentation</vt:lpstr>
      <vt:lpstr>Learning Alliance methodology</vt:lpstr>
      <vt:lpstr>How we are using Learning Alliance methodology in the Relations study</vt:lpstr>
      <vt:lpstr>What have we done so far? </vt:lpstr>
      <vt:lpstr>Findings from Learning Alliance discussions</vt:lpstr>
      <vt:lpstr>Benefits of Learning Alliances</vt:lpstr>
      <vt:lpstr>Challenges of Learning Alliances</vt:lpstr>
      <vt:lpstr>Implications for future research</vt:lpstr>
      <vt:lpstr>PowerPoint Presentation</vt:lpstr>
      <vt:lpstr>Introduction</vt:lpstr>
      <vt:lpstr>Representations of family</vt:lpstr>
      <vt:lpstr>Representations of family</vt:lpstr>
      <vt:lpstr>Case study: Jeremy</vt:lpstr>
      <vt:lpstr>Relationship with mother</vt:lpstr>
      <vt:lpstr>Sibling's care of second youngest child</vt:lpstr>
      <vt:lpstr>Support and care from ex-partner's family</vt:lpstr>
      <vt:lpstr>Case study: Imelda</vt:lpstr>
      <vt:lpstr>Relationship with family</vt:lpstr>
      <vt:lpstr>Supportive relationship with paternal family</vt:lpstr>
      <vt:lpstr>Case study: Marianne</vt:lpstr>
      <vt:lpstr>Mixed relationship with family</vt:lpstr>
      <vt:lpstr>Difficult relationship with paternal family</vt:lpstr>
      <vt:lpstr>Navigating complex family relationships</vt:lpstr>
      <vt:lpstr>Navigating complex family relationships </vt:lpstr>
      <vt:lpstr>Summary</vt:lpstr>
      <vt:lpstr>PowerPoint Presentation</vt:lpstr>
      <vt:lpstr>Policy Landscape </vt:lpstr>
      <vt:lpstr>A Whole Family Approach </vt:lpstr>
      <vt:lpstr>Data suggests a culture of working that is not compatible with a "whole family approach"</vt:lpstr>
      <vt:lpstr>PowerPoint Presentation</vt:lpstr>
      <vt:lpstr>PowerPoint Presentation</vt:lpstr>
      <vt:lpstr>PowerPoint Presentation</vt:lpstr>
      <vt:lpstr>PowerPoint Presentation</vt:lpstr>
      <vt:lpstr>What constitutes good practice?</vt:lpstr>
      <vt:lpstr>Good 'family' practice</vt:lpstr>
      <vt:lpstr>Need for a More Social Model of Care</vt:lpstr>
      <vt:lpstr>PowerPoint Presentation</vt:lpstr>
      <vt:lpstr>PowerPoint Presentation</vt:lpstr>
    </vt:vector>
  </TitlesOfParts>
  <Company>KCL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Carol-Ann Getty</dc:creator>
  <cp:lastModifiedBy>Namen, D.M. van (Dorine)</cp:lastModifiedBy>
  <cp:revision>66</cp:revision>
  <cp:lastPrinted>2023-06-06T12:57:51Z</cp:lastPrinted>
  <dcterms:created xsi:type="dcterms:W3CDTF">2023-03-20T10:51:53Z</dcterms:created>
  <dcterms:modified xsi:type="dcterms:W3CDTF">2023-06-16T10:03:20Z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0x01010058A3727DAA985A49AB612B9D6D476902</vt:lpwstr>
  </property>
  <property fmtid="{D5CDD505-2E9C-101B-9397-08002B2CF9AE}" pid="3" name="MediaServiceImageTags">
    <vt:lpwstr/>
  </property>
</Properties>
</file>