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124" r:id="rId2"/>
  </p:sldMasterIdLst>
  <p:notesMasterIdLst>
    <p:notesMasterId r:id="rId37"/>
  </p:notesMasterIdLst>
  <p:sldIdLst>
    <p:sldId id="2496" r:id="rId3"/>
    <p:sldId id="2309" r:id="rId4"/>
    <p:sldId id="2499" r:id="rId5"/>
    <p:sldId id="2802" r:id="rId6"/>
    <p:sldId id="2770" r:id="rId7"/>
    <p:sldId id="2378" r:id="rId8"/>
    <p:sldId id="2396" r:id="rId9"/>
    <p:sldId id="2422" r:id="rId10"/>
    <p:sldId id="280" r:id="rId11"/>
    <p:sldId id="2489" r:id="rId12"/>
    <p:sldId id="2423" r:id="rId13"/>
    <p:sldId id="2425" r:id="rId14"/>
    <p:sldId id="2379" r:id="rId15"/>
    <p:sldId id="2424" r:id="rId16"/>
    <p:sldId id="2494" r:id="rId17"/>
    <p:sldId id="2823" r:id="rId18"/>
    <p:sldId id="2833" r:id="rId19"/>
    <p:sldId id="2483" r:id="rId20"/>
    <p:sldId id="2490" r:id="rId21"/>
    <p:sldId id="2824" r:id="rId22"/>
    <p:sldId id="2826" r:id="rId23"/>
    <p:sldId id="2831" r:id="rId24"/>
    <p:sldId id="336" r:id="rId25"/>
    <p:sldId id="2828" r:id="rId26"/>
    <p:sldId id="2830" r:id="rId27"/>
    <p:sldId id="2486" r:id="rId28"/>
    <p:sldId id="2808" r:id="rId29"/>
    <p:sldId id="2832" r:id="rId30"/>
    <p:sldId id="2827" r:id="rId31"/>
    <p:sldId id="2819" r:id="rId32"/>
    <p:sldId id="2811" r:id="rId33"/>
    <p:sldId id="2814" r:id="rId34"/>
    <p:sldId id="2387" r:id="rId35"/>
    <p:sldId id="2419" r:id="rId36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088" userDrawn="1">
          <p15:clr>
            <a:srgbClr val="A4A3A4"/>
          </p15:clr>
        </p15:guide>
        <p15:guide id="4" pos="14278" userDrawn="1">
          <p15:clr>
            <a:srgbClr val="A4A3A4"/>
          </p15:clr>
        </p15:guide>
        <p15:guide id="5" pos="1078" userDrawn="1">
          <p15:clr>
            <a:srgbClr val="A4A3A4"/>
          </p15:clr>
        </p15:guide>
        <p15:guide id="8" orient="horz" pos="504" userDrawn="1">
          <p15:clr>
            <a:srgbClr val="A4A3A4"/>
          </p15:clr>
        </p15:guide>
        <p15:guide id="11" pos="76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2B03"/>
    <a:srgbClr val="000000"/>
    <a:srgbClr val="EC1217"/>
    <a:srgbClr val="583F52"/>
    <a:srgbClr val="817E9A"/>
    <a:srgbClr val="407377"/>
    <a:srgbClr val="74FBC3"/>
    <a:srgbClr val="3EC066"/>
    <a:srgbClr val="D7C227"/>
    <a:srgbClr val="A757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19ED29-BACE-2544-9CDC-26257E3C94D9}" v="1964" dt="2025-01-21T07:36:23.177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50" autoAdjust="0"/>
    <p:restoredTop sz="77387" autoAdjust="0"/>
  </p:normalViewPr>
  <p:slideViewPr>
    <p:cSldViewPr snapToGrid="0" snapToObjects="1">
      <p:cViewPr>
        <p:scale>
          <a:sx n="50" d="100"/>
          <a:sy n="50" d="100"/>
        </p:scale>
        <p:origin x="152" y="224"/>
      </p:cViewPr>
      <p:guideLst>
        <p:guide orient="horz" pos="8088"/>
        <p:guide pos="14278"/>
        <p:guide pos="1078"/>
        <p:guide orient="horz" pos="504"/>
        <p:guide pos="76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kalkylblad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Blad1!$A$2:$A$6</c:f>
              <c:numCache>
                <c:formatCode>General</c:formatCode>
                <c:ptCount val="5"/>
                <c:pt idx="0">
                  <c:v>1996</c:v>
                </c:pt>
                <c:pt idx="1">
                  <c:v>1999</c:v>
                </c:pt>
                <c:pt idx="2">
                  <c:v>2001</c:v>
                </c:pt>
                <c:pt idx="3">
                  <c:v>2016</c:v>
                </c:pt>
                <c:pt idx="4">
                  <c:v>2022</c:v>
                </c:pt>
              </c:numCache>
            </c:numRef>
          </c:cat>
          <c:val>
            <c:numRef>
              <c:f>Blad1!$B$2:$B$6</c:f>
              <c:numCache>
                <c:formatCode>General</c:formatCode>
                <c:ptCount val="5"/>
                <c:pt idx="0">
                  <c:v>5</c:v>
                </c:pt>
                <c:pt idx="1">
                  <c:v>47</c:v>
                </c:pt>
                <c:pt idx="2">
                  <c:v>70</c:v>
                </c:pt>
                <c:pt idx="3">
                  <c:v>77</c:v>
                </c:pt>
                <c:pt idx="4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56-054D-999B-14ABD2BFE00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25"/>
        <c:axId val="1412306847"/>
        <c:axId val="1423614447"/>
      </c:barChart>
      <c:catAx>
        <c:axId val="1412306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pPr>
            <a:endParaRPr lang="sv-SE"/>
          </a:p>
        </c:txPr>
        <c:crossAx val="1423614447"/>
        <c:crosses val="autoZero"/>
        <c:auto val="1"/>
        <c:lblAlgn val="ctr"/>
        <c:lblOffset val="100"/>
        <c:noMultiLvlLbl val="0"/>
      </c:catAx>
      <c:valAx>
        <c:axId val="142361444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12306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1/13/25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290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there</a:t>
            </a:r>
            <a:r>
              <a:rPr lang="sv-SE" dirty="0"/>
              <a:t> </a:t>
            </a:r>
            <a:r>
              <a:rPr lang="sv-SE" dirty="0" err="1"/>
              <a:t>any</a:t>
            </a:r>
            <a:r>
              <a:rPr lang="sv-SE" dirty="0"/>
              <a:t> support </a:t>
            </a:r>
            <a:r>
              <a:rPr lang="sv-SE" dirty="0" err="1"/>
              <a:t>available</a:t>
            </a:r>
            <a:r>
              <a:rPr lang="sv-SE" dirty="0"/>
              <a:t> for </a:t>
            </a:r>
            <a:r>
              <a:rPr lang="sv-SE" dirty="0" err="1"/>
              <a:t>these</a:t>
            </a:r>
            <a:r>
              <a:rPr lang="sv-SE" dirty="0"/>
              <a:t> </a:t>
            </a:r>
            <a:r>
              <a:rPr lang="sv-SE" dirty="0" err="1"/>
              <a:t>children</a:t>
            </a:r>
            <a:r>
              <a:rPr lang="sv-SE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In Sweden, </a:t>
            </a:r>
            <a:r>
              <a:rPr lang="sv-SE" dirty="0" err="1"/>
              <a:t>surveys</a:t>
            </a:r>
            <a:r>
              <a:rPr lang="sv-SE" dirty="0"/>
              <a:t> </a:t>
            </a:r>
            <a:r>
              <a:rPr lang="sv-SE" dirty="0" err="1"/>
              <a:t>reveal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almost</a:t>
            </a:r>
            <a:r>
              <a:rPr lang="sv-SE" dirty="0"/>
              <a:t> all </a:t>
            </a:r>
            <a:r>
              <a:rPr lang="sv-SE" dirty="0" err="1"/>
              <a:t>municipalities</a:t>
            </a:r>
            <a:r>
              <a:rPr lang="sv-SE" dirty="0"/>
              <a:t> offer </a:t>
            </a:r>
            <a:r>
              <a:rPr lang="sv-SE" dirty="0" err="1"/>
              <a:t>some</a:t>
            </a:r>
            <a:r>
              <a:rPr lang="sv-SE" dirty="0"/>
              <a:t> kind </a:t>
            </a:r>
            <a:r>
              <a:rPr lang="sv-SE" dirty="0" err="1"/>
              <a:t>of</a:t>
            </a:r>
            <a:r>
              <a:rPr lang="sv-SE" dirty="0"/>
              <a:t> support (</a:t>
            </a:r>
            <a:r>
              <a:rPr lang="sv-SE" dirty="0" err="1"/>
              <a:t>e.g</a:t>
            </a:r>
            <a:r>
              <a:rPr lang="sv-SE" dirty="0"/>
              <a:t>. </a:t>
            </a:r>
            <a:r>
              <a:rPr lang="sv-SE" dirty="0" err="1"/>
              <a:t>individual</a:t>
            </a:r>
            <a:r>
              <a:rPr lang="sv-SE" dirty="0"/>
              <a:t> </a:t>
            </a:r>
            <a:r>
              <a:rPr lang="sv-SE" dirty="0" err="1"/>
              <a:t>counceling</a:t>
            </a:r>
            <a:r>
              <a:rPr lang="sv-SE" dirty="0"/>
              <a:t> support or support </a:t>
            </a:r>
            <a:r>
              <a:rPr lang="sv-SE" dirty="0" err="1"/>
              <a:t>groups</a:t>
            </a:r>
            <a:r>
              <a:rPr lang="sv-SE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Support is </a:t>
            </a:r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available</a:t>
            </a:r>
            <a:r>
              <a:rPr lang="sv-SE" dirty="0"/>
              <a:t> via </a:t>
            </a:r>
            <a:r>
              <a:rPr lang="sv-SE" dirty="0" err="1"/>
              <a:t>several</a:t>
            </a:r>
            <a:r>
              <a:rPr lang="sv-SE" dirty="0"/>
              <a:t> non-profit </a:t>
            </a:r>
            <a:r>
              <a:rPr lang="sv-SE" dirty="0" err="1"/>
              <a:t>organizations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But</a:t>
            </a:r>
            <a:r>
              <a:rPr lang="sv-SE" dirty="0"/>
              <a:t> at the same </a:t>
            </a:r>
            <a:r>
              <a:rPr lang="sv-SE" dirty="0" err="1"/>
              <a:t>time</a:t>
            </a:r>
            <a:r>
              <a:rPr lang="sv-SE" dirty="0"/>
              <a:t>, </a:t>
            </a:r>
            <a:r>
              <a:rPr lang="sv-SE" dirty="0" err="1"/>
              <a:t>only</a:t>
            </a:r>
            <a:r>
              <a:rPr lang="sv-SE" dirty="0"/>
              <a:t> a </a:t>
            </a:r>
            <a:r>
              <a:rPr lang="sv-SE" dirty="0" err="1"/>
              <a:t>fraction</a:t>
            </a:r>
            <a:r>
              <a:rPr lang="sv-SE" dirty="0"/>
              <a:t> is </a:t>
            </a:r>
            <a:r>
              <a:rPr lang="sv-SE" dirty="0" err="1"/>
              <a:t>reached</a:t>
            </a:r>
            <a:r>
              <a:rPr lang="sv-SE" dirty="0"/>
              <a:t> by </a:t>
            </a:r>
            <a:r>
              <a:rPr lang="sv-SE" dirty="0" err="1"/>
              <a:t>existing</a:t>
            </a:r>
            <a:r>
              <a:rPr lang="sv-SE" dirty="0"/>
              <a:t>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Vad finns det för olika typer av stöd att tillgå?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Undersökningar visar att 93% av alla Sveriges kommuner erbjuder stöd</a:t>
            </a:r>
          </a:p>
          <a:p>
            <a:pPr marL="1257117" lvl="1" indent="-342900">
              <a:buFont typeface="Arial" panose="020B0604020202020204" pitchFamily="34" charset="0"/>
              <a:buChar char="•"/>
            </a:pPr>
            <a:r>
              <a:rPr lang="sv-SE" dirty="0"/>
              <a:t>Stödgrupper eller individuella stödsamtal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Finns också flera olika ideella organisationer som gör ett jättestort arbete med att stödja dessa barn</a:t>
            </a:r>
          </a:p>
          <a:p>
            <a:pPr marL="1257117" marR="0" lvl="1" indent="-3429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Bris, Maskrosbarn, Trygga barnen, Ersta vändpunkten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Men samtidigt som stöd finns är det bara 1-2% av alla barn som nås av stödet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So, </a:t>
            </a:r>
            <a:r>
              <a:rPr lang="sv-SE" dirty="0" err="1"/>
              <a:t>there</a:t>
            </a:r>
            <a:r>
              <a:rPr lang="sv-SE" dirty="0"/>
              <a:t> is a </a:t>
            </a:r>
            <a:r>
              <a:rPr lang="sv-SE" dirty="0" err="1"/>
              <a:t>significant</a:t>
            </a:r>
            <a:r>
              <a:rPr lang="sv-SE" dirty="0"/>
              <a:t> gap </a:t>
            </a:r>
            <a:r>
              <a:rPr lang="sv-SE" dirty="0" err="1"/>
              <a:t>between</a:t>
            </a:r>
            <a:r>
              <a:rPr lang="sv-SE" dirty="0"/>
              <a:t> </a:t>
            </a:r>
            <a:r>
              <a:rPr lang="sv-SE" dirty="0" err="1"/>
              <a:t>those</a:t>
            </a:r>
            <a:r>
              <a:rPr lang="sv-SE" dirty="0"/>
              <a:t> </a:t>
            </a:r>
            <a:r>
              <a:rPr lang="sv-SE" dirty="0" err="1"/>
              <a:t>who</a:t>
            </a:r>
            <a:r>
              <a:rPr lang="sv-SE" dirty="0"/>
              <a:t> </a:t>
            </a:r>
            <a:r>
              <a:rPr lang="sv-SE" dirty="0" err="1"/>
              <a:t>may</a:t>
            </a:r>
            <a:r>
              <a:rPr lang="sv-SE" dirty="0"/>
              <a:t> </a:t>
            </a:r>
            <a:r>
              <a:rPr lang="sv-SE" dirty="0" err="1"/>
              <a:t>need</a:t>
            </a:r>
            <a:r>
              <a:rPr lang="sv-SE" dirty="0"/>
              <a:t> support and </a:t>
            </a:r>
            <a:r>
              <a:rPr lang="sv-SE" dirty="0" err="1"/>
              <a:t>those</a:t>
            </a:r>
            <a:r>
              <a:rPr lang="sv-SE" dirty="0"/>
              <a:t> </a:t>
            </a:r>
            <a:r>
              <a:rPr lang="sv-SE" dirty="0" err="1"/>
              <a:t>who</a:t>
            </a:r>
            <a:r>
              <a:rPr lang="sv-SE" dirty="0"/>
              <a:t> </a:t>
            </a:r>
            <a:r>
              <a:rPr lang="sv-SE" dirty="0" err="1"/>
              <a:t>actually</a:t>
            </a:r>
            <a:r>
              <a:rPr lang="sv-SE" dirty="0"/>
              <a:t> </a:t>
            </a:r>
            <a:r>
              <a:rPr lang="sv-SE" dirty="0" err="1"/>
              <a:t>receive</a:t>
            </a:r>
            <a:r>
              <a:rPr lang="sv-SE" dirty="0"/>
              <a:t> 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Reasons</a:t>
            </a:r>
            <a:r>
              <a:rPr lang="sv-SE" dirty="0"/>
              <a:t> for </a:t>
            </a:r>
            <a:r>
              <a:rPr lang="sv-SE" dirty="0" err="1"/>
              <a:t>this</a:t>
            </a:r>
            <a:r>
              <a:rPr lang="sv-SE" dirty="0"/>
              <a:t> gap </a:t>
            </a:r>
            <a:r>
              <a:rPr lang="sv-SE" dirty="0" err="1"/>
              <a:t>include</a:t>
            </a:r>
            <a:r>
              <a:rPr lang="sv-SE" dirty="0"/>
              <a:t> </a:t>
            </a:r>
            <a:r>
              <a:rPr lang="sv-SE" dirty="0" err="1"/>
              <a:t>difficulties</a:t>
            </a:r>
            <a:r>
              <a:rPr lang="sv-SE" dirty="0"/>
              <a:t> in </a:t>
            </a:r>
            <a:r>
              <a:rPr lang="sv-SE" dirty="0" err="1"/>
              <a:t>identifying</a:t>
            </a:r>
            <a:r>
              <a:rPr lang="sv-SE" dirty="0"/>
              <a:t> and </a:t>
            </a:r>
            <a:r>
              <a:rPr lang="sv-SE" dirty="0" err="1"/>
              <a:t>recruiting</a:t>
            </a:r>
            <a:r>
              <a:rPr lang="sv-SE" dirty="0"/>
              <a:t> </a:t>
            </a:r>
            <a:r>
              <a:rPr lang="sv-SE" dirty="0" err="1"/>
              <a:t>children</a:t>
            </a:r>
            <a:r>
              <a:rPr lang="sv-SE" dirty="0"/>
              <a:t> to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357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Where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the </a:t>
            </a:r>
            <a:r>
              <a:rPr lang="sv-SE" dirty="0" err="1"/>
              <a:t>cildren</a:t>
            </a:r>
            <a:r>
              <a:rPr lang="sv-SE" dirty="0"/>
              <a:t> be </a:t>
            </a:r>
            <a:r>
              <a:rPr lang="sv-SE" dirty="0" err="1"/>
              <a:t>reached</a:t>
            </a:r>
            <a:r>
              <a:rPr lang="sv-SE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Obviously</a:t>
            </a:r>
            <a:r>
              <a:rPr lang="sv-SE" dirty="0"/>
              <a:t> the </a:t>
            </a:r>
            <a:r>
              <a:rPr lang="sv-SE" dirty="0" err="1"/>
              <a:t>school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play an </a:t>
            </a:r>
            <a:r>
              <a:rPr lang="sv-SE" dirty="0" err="1"/>
              <a:t>important</a:t>
            </a:r>
            <a:r>
              <a:rPr lang="sv-SE" dirty="0"/>
              <a:t> </a:t>
            </a:r>
            <a:r>
              <a:rPr lang="sv-SE" dirty="0" err="1"/>
              <a:t>role</a:t>
            </a:r>
            <a:r>
              <a:rPr lang="sv-SE" dirty="0"/>
              <a:t> in </a:t>
            </a:r>
            <a:r>
              <a:rPr lang="sv-SE" dirty="0" err="1"/>
              <a:t>identifying</a:t>
            </a:r>
            <a:r>
              <a:rPr lang="sv-SE" dirty="0"/>
              <a:t> </a:t>
            </a:r>
            <a:r>
              <a:rPr lang="sv-SE" dirty="0" err="1"/>
              <a:t>these</a:t>
            </a:r>
            <a:r>
              <a:rPr lang="sv-SE" dirty="0"/>
              <a:t> </a:t>
            </a:r>
            <a:r>
              <a:rPr lang="sv-SE" dirty="0" err="1"/>
              <a:t>children</a:t>
            </a:r>
            <a:endParaRPr lang="sv-SE" dirty="0"/>
          </a:p>
          <a:p>
            <a:pPr marL="1257117" lvl="1" indent="-342900">
              <a:buFont typeface="Arial" panose="020B0604020202020204" pitchFamily="34" charset="0"/>
              <a:buChar char="•"/>
            </a:pPr>
            <a:r>
              <a:rPr lang="sv-SE" dirty="0" err="1"/>
              <a:t>Work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competence</a:t>
            </a:r>
            <a:r>
              <a:rPr lang="sv-SE" dirty="0"/>
              <a:t> </a:t>
            </a:r>
            <a:r>
              <a:rPr lang="sv-SE" dirty="0" err="1"/>
              <a:t>development</a:t>
            </a:r>
            <a:endParaRPr lang="sv-SE" dirty="0"/>
          </a:p>
          <a:p>
            <a:pPr marL="1257117" lvl="1" indent="-342900">
              <a:buFont typeface="Arial" panose="020B0604020202020204" pitchFamily="34" charset="0"/>
              <a:buChar char="•"/>
            </a:pPr>
            <a:r>
              <a:rPr lang="sv-SE" dirty="0" err="1"/>
              <a:t>Policies</a:t>
            </a:r>
            <a:r>
              <a:rPr lang="sv-SE" dirty="0"/>
              <a:t> and action plans (</a:t>
            </a:r>
            <a:r>
              <a:rPr lang="sv-SE" dirty="0" err="1"/>
              <a:t>hindering</a:t>
            </a:r>
            <a:r>
              <a:rPr lang="sv-SE" dirty="0"/>
              <a:t> </a:t>
            </a:r>
            <a:r>
              <a:rPr lang="sv-SE" dirty="0" err="1"/>
              <a:t>factor</a:t>
            </a:r>
            <a:r>
              <a:rPr lang="sv-SE" dirty="0"/>
              <a:t> </a:t>
            </a:r>
            <a:r>
              <a:rPr lang="sv-SE" dirty="0" err="1"/>
              <a:t>may</a:t>
            </a:r>
            <a:r>
              <a:rPr lang="sv-SE" dirty="0"/>
              <a:t> be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don’t</a:t>
            </a:r>
            <a:r>
              <a:rPr lang="sv-SE" dirty="0"/>
              <a:t> </a:t>
            </a:r>
            <a:r>
              <a:rPr lang="sv-SE" dirty="0" err="1"/>
              <a:t>know</a:t>
            </a:r>
            <a:r>
              <a:rPr lang="sv-SE" dirty="0"/>
              <a:t> </a:t>
            </a:r>
            <a:r>
              <a:rPr lang="sv-SE" dirty="0" err="1"/>
              <a:t>where</a:t>
            </a:r>
            <a:r>
              <a:rPr lang="sv-SE" dirty="0"/>
              <a:t> to </a:t>
            </a:r>
            <a:r>
              <a:rPr lang="sv-SE" dirty="0" err="1"/>
              <a:t>refer</a:t>
            </a:r>
            <a:r>
              <a:rPr lang="sv-SE" dirty="0"/>
              <a:t> </a:t>
            </a:r>
            <a:r>
              <a:rPr lang="sv-SE" dirty="0" err="1"/>
              <a:t>children</a:t>
            </a:r>
            <a:r>
              <a:rPr lang="sv-SE" dirty="0"/>
              <a:t> </a:t>
            </a:r>
            <a:r>
              <a:rPr lang="sv-SE" dirty="0" err="1"/>
              <a:t>if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ask, so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don’t</a:t>
            </a:r>
            <a:r>
              <a:rPr lang="sv-SE" dirty="0"/>
              <a:t> ask </a:t>
            </a:r>
            <a:r>
              <a:rPr lang="sv-SE" dirty="0" err="1"/>
              <a:t>about</a:t>
            </a:r>
            <a:r>
              <a:rPr lang="sv-SE" dirty="0"/>
              <a:t> </a:t>
            </a:r>
            <a:r>
              <a:rPr lang="sv-SE" dirty="0" err="1"/>
              <a:t>their</a:t>
            </a:r>
            <a:r>
              <a:rPr lang="sv-SE" dirty="0"/>
              <a:t> </a:t>
            </a:r>
            <a:r>
              <a:rPr lang="sv-SE" dirty="0" err="1"/>
              <a:t>home</a:t>
            </a:r>
            <a:r>
              <a:rPr lang="sv-SE" dirty="0"/>
              <a:t> situation)</a:t>
            </a:r>
          </a:p>
          <a:p>
            <a:pPr marL="1257117" lvl="1" indent="-342900">
              <a:buFont typeface="Arial" panose="020B0604020202020204" pitchFamily="34" charset="0"/>
              <a:buChar char="•"/>
            </a:pPr>
            <a:r>
              <a:rPr lang="sv-SE" dirty="0"/>
              <a:t>National survey </a:t>
            </a:r>
            <a:r>
              <a:rPr lang="sv-SE" dirty="0" err="1"/>
              <a:t>among</a:t>
            </a:r>
            <a:r>
              <a:rPr lang="sv-SE" dirty="0"/>
              <a:t> </a:t>
            </a:r>
            <a:r>
              <a:rPr lang="sv-SE" dirty="0" err="1"/>
              <a:t>schools</a:t>
            </a:r>
            <a:r>
              <a:rPr lang="sv-SE" dirty="0"/>
              <a:t> </a:t>
            </a:r>
            <a:r>
              <a:rPr lang="sv-SE" dirty="0" err="1"/>
              <a:t>about</a:t>
            </a:r>
            <a:r>
              <a:rPr lang="sv-SE" dirty="0"/>
              <a:t> policy </a:t>
            </a:r>
            <a:r>
              <a:rPr lang="sv-SE" dirty="0" err="1"/>
              <a:t>work</a:t>
            </a:r>
            <a:r>
              <a:rPr lang="sv-SE" dirty="0"/>
              <a:t> (</a:t>
            </a:r>
            <a:r>
              <a:rPr lang="sv-SE" dirty="0" err="1"/>
              <a:t>results</a:t>
            </a:r>
            <a:r>
              <a:rPr lang="sv-SE" dirty="0"/>
              <a:t> </a:t>
            </a:r>
            <a:r>
              <a:rPr lang="sv-SE" dirty="0" err="1"/>
              <a:t>showed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if</a:t>
            </a:r>
            <a:r>
              <a:rPr lang="sv-SE" dirty="0"/>
              <a:t> a </a:t>
            </a:r>
            <a:r>
              <a:rPr lang="sv-SE" dirty="0" err="1"/>
              <a:t>school</a:t>
            </a:r>
            <a:r>
              <a:rPr lang="sv-SE" dirty="0"/>
              <a:t> </a:t>
            </a:r>
            <a:r>
              <a:rPr lang="sv-SE" dirty="0" err="1"/>
              <a:t>had</a:t>
            </a:r>
            <a:r>
              <a:rPr lang="sv-SE" dirty="0"/>
              <a:t> a policy, it </a:t>
            </a:r>
            <a:r>
              <a:rPr lang="sv-SE" dirty="0" err="1"/>
              <a:t>was</a:t>
            </a:r>
            <a:r>
              <a:rPr lang="sv-SE" dirty="0"/>
              <a:t>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likely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their</a:t>
            </a:r>
            <a:r>
              <a:rPr lang="sv-SE" dirty="0"/>
              <a:t> </a:t>
            </a:r>
            <a:r>
              <a:rPr lang="sv-SE" dirty="0" err="1"/>
              <a:t>staff</a:t>
            </a:r>
            <a:r>
              <a:rPr lang="sv-SE" dirty="0"/>
              <a:t> </a:t>
            </a:r>
            <a:r>
              <a:rPr lang="sv-SE" dirty="0" err="1"/>
              <a:t>had</a:t>
            </a:r>
            <a:r>
              <a:rPr lang="sv-SE" dirty="0"/>
              <a:t> </a:t>
            </a:r>
            <a:r>
              <a:rPr lang="sv-SE" dirty="0" err="1"/>
              <a:t>some</a:t>
            </a:r>
            <a:r>
              <a:rPr lang="sv-SE" dirty="0"/>
              <a:t> </a:t>
            </a:r>
            <a:r>
              <a:rPr lang="sv-SE" dirty="0" err="1"/>
              <a:t>competence</a:t>
            </a:r>
            <a:r>
              <a:rPr lang="sv-SE" dirty="0"/>
              <a:t> </a:t>
            </a:r>
            <a:r>
              <a:rPr lang="sv-SE" dirty="0" err="1"/>
              <a:t>developement</a:t>
            </a:r>
            <a:r>
              <a:rPr lang="sv-SE" dirty="0"/>
              <a:t>, </a:t>
            </a:r>
            <a:r>
              <a:rPr lang="sv-SE" dirty="0" err="1"/>
              <a:t>which</a:t>
            </a:r>
            <a:r>
              <a:rPr lang="sv-SE" dirty="0"/>
              <a:t> in </a:t>
            </a:r>
            <a:r>
              <a:rPr lang="sv-SE" dirty="0" err="1"/>
              <a:t>turn</a:t>
            </a:r>
            <a:r>
              <a:rPr lang="sv-SE" dirty="0"/>
              <a:t> </a:t>
            </a:r>
            <a:r>
              <a:rPr lang="sv-SE" dirty="0" err="1"/>
              <a:t>increased</a:t>
            </a:r>
            <a:r>
              <a:rPr lang="sv-SE" dirty="0"/>
              <a:t> </a:t>
            </a:r>
            <a:r>
              <a:rPr lang="sv-SE" dirty="0" err="1"/>
              <a:t>likelihood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schools</a:t>
            </a:r>
            <a:r>
              <a:rPr lang="sv-SE" dirty="0"/>
              <a:t> </a:t>
            </a:r>
            <a:r>
              <a:rPr lang="sv-SE" dirty="0" err="1"/>
              <a:t>were</a:t>
            </a:r>
            <a:r>
              <a:rPr lang="sv-SE" dirty="0"/>
              <a:t> </a:t>
            </a:r>
            <a:r>
              <a:rPr lang="sv-SE" dirty="0" err="1"/>
              <a:t>better</a:t>
            </a:r>
            <a:r>
              <a:rPr lang="sv-SE" dirty="0"/>
              <a:t> in </a:t>
            </a:r>
            <a:r>
              <a:rPr lang="sv-SE" dirty="0" err="1"/>
              <a:t>identifying</a:t>
            </a:r>
            <a:r>
              <a:rPr lang="sv-SE" dirty="0"/>
              <a:t> </a:t>
            </a:r>
            <a:r>
              <a:rPr lang="sv-SE" dirty="0" err="1"/>
              <a:t>children</a:t>
            </a:r>
            <a:r>
              <a:rPr lang="sv-SE" dirty="0"/>
              <a:t>)</a:t>
            </a:r>
          </a:p>
          <a:p>
            <a:pPr marL="1257117" lvl="1" indent="-342900">
              <a:buFont typeface="Arial" panose="020B0604020202020204" pitchFamily="34" charset="0"/>
              <a:buChar char="•"/>
            </a:pPr>
            <a:r>
              <a:rPr lang="sv-SE" dirty="0"/>
              <a:t>Student </a:t>
            </a:r>
            <a:r>
              <a:rPr lang="sv-SE" dirty="0" err="1"/>
              <a:t>health</a:t>
            </a:r>
            <a:r>
              <a:rPr lang="sv-SE" dirty="0"/>
              <a:t> </a:t>
            </a:r>
            <a:r>
              <a:rPr lang="sv-SE" dirty="0" err="1"/>
              <a:t>care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also</a:t>
            </a:r>
            <a:r>
              <a:rPr lang="sv-SE" dirty="0"/>
              <a:t> be </a:t>
            </a:r>
            <a:r>
              <a:rPr lang="sv-SE" dirty="0" err="1"/>
              <a:t>better</a:t>
            </a:r>
            <a:r>
              <a:rPr lang="sv-SE" dirty="0"/>
              <a:t> </a:t>
            </a:r>
            <a:r>
              <a:rPr lang="sv-SE" dirty="0" err="1"/>
              <a:t>equipped</a:t>
            </a:r>
            <a:r>
              <a:rPr lang="sv-SE" dirty="0"/>
              <a:t> in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issue</a:t>
            </a:r>
            <a:r>
              <a:rPr lang="sv-SE" dirty="0"/>
              <a:t> </a:t>
            </a:r>
            <a:r>
              <a:rPr lang="sv-SE" dirty="0" err="1"/>
              <a:t>since</a:t>
            </a:r>
            <a:r>
              <a:rPr lang="sv-SE" dirty="0"/>
              <a:t> </a:t>
            </a:r>
            <a:r>
              <a:rPr lang="sv-SE" dirty="0" err="1"/>
              <a:t>they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supposed</a:t>
            </a:r>
            <a:r>
              <a:rPr lang="sv-SE" dirty="0"/>
              <a:t> to </a:t>
            </a:r>
            <a:r>
              <a:rPr lang="sv-SE" dirty="0" err="1"/>
              <a:t>meet</a:t>
            </a:r>
            <a:r>
              <a:rPr lang="sv-SE" dirty="0"/>
              <a:t> all </a:t>
            </a:r>
            <a:r>
              <a:rPr lang="sv-SE" dirty="0" err="1"/>
              <a:t>children</a:t>
            </a:r>
            <a:r>
              <a:rPr lang="sv-SE" dirty="0"/>
              <a:t> at </a:t>
            </a:r>
            <a:r>
              <a:rPr lang="sv-SE" dirty="0" err="1"/>
              <a:t>least</a:t>
            </a:r>
            <a:r>
              <a:rPr lang="sv-SE" dirty="0"/>
              <a:t> 3 </a:t>
            </a:r>
            <a:r>
              <a:rPr lang="sv-SE" dirty="0" err="1"/>
              <a:t>times</a:t>
            </a:r>
            <a:r>
              <a:rPr lang="sv-SE" dirty="0"/>
              <a:t> </a:t>
            </a:r>
            <a:r>
              <a:rPr lang="sv-SE" dirty="0" err="1"/>
              <a:t>during</a:t>
            </a:r>
            <a:r>
              <a:rPr lang="sv-SE" dirty="0"/>
              <a:t> </a:t>
            </a:r>
            <a:r>
              <a:rPr lang="sv-SE" dirty="0" err="1"/>
              <a:t>primary</a:t>
            </a:r>
            <a:r>
              <a:rPr lang="sv-SE" dirty="0"/>
              <a:t> </a:t>
            </a:r>
            <a:r>
              <a:rPr lang="sv-SE" dirty="0" err="1"/>
              <a:t>school</a:t>
            </a:r>
            <a:endParaRPr lang="sv-SE" dirty="0"/>
          </a:p>
          <a:p>
            <a:pPr marL="1257117" lvl="1" indent="-342900">
              <a:buFont typeface="Arial" panose="020B0604020202020204" pitchFamily="34" charset="0"/>
              <a:buChar char="•"/>
            </a:pPr>
            <a:r>
              <a:rPr lang="sv-SE" dirty="0"/>
              <a:t>Staff </a:t>
            </a:r>
            <a:r>
              <a:rPr lang="sv-SE" dirty="0" err="1"/>
              <a:t>need</a:t>
            </a:r>
            <a:r>
              <a:rPr lang="sv-SE" dirty="0"/>
              <a:t> to </a:t>
            </a:r>
            <a:r>
              <a:rPr lang="sv-SE" dirty="0" err="1"/>
              <a:t>dare</a:t>
            </a:r>
            <a:r>
              <a:rPr lang="sv-SE" dirty="0"/>
              <a:t> to ask </a:t>
            </a:r>
            <a:r>
              <a:rPr lang="sv-SE" dirty="0" err="1"/>
              <a:t>about</a:t>
            </a:r>
            <a:r>
              <a:rPr lang="sv-SE" dirty="0"/>
              <a:t> </a:t>
            </a:r>
            <a:r>
              <a:rPr lang="sv-SE" dirty="0" err="1"/>
              <a:t>home</a:t>
            </a:r>
            <a:r>
              <a:rPr lang="sv-SE" dirty="0"/>
              <a:t> </a:t>
            </a:r>
            <a:r>
              <a:rPr lang="sv-SE" dirty="0" err="1"/>
              <a:t>situaiton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Yet</a:t>
            </a:r>
            <a:r>
              <a:rPr lang="sv-SE" dirty="0"/>
              <a:t> </a:t>
            </a:r>
            <a:r>
              <a:rPr lang="sv-SE" dirty="0" err="1"/>
              <a:t>another</a:t>
            </a:r>
            <a:r>
              <a:rPr lang="sv-SE" dirty="0"/>
              <a:t> arena </a:t>
            </a:r>
            <a:r>
              <a:rPr lang="sv-SE" dirty="0" err="1"/>
              <a:t>where</a:t>
            </a:r>
            <a:r>
              <a:rPr lang="sv-SE" dirty="0"/>
              <a:t> </a:t>
            </a:r>
            <a:r>
              <a:rPr lang="sv-SE" dirty="0" err="1"/>
              <a:t>children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reached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through</a:t>
            </a:r>
            <a:r>
              <a:rPr lang="sv-SE" dirty="0"/>
              <a:t> </a:t>
            </a:r>
            <a:r>
              <a:rPr lang="sv-SE" dirty="0" err="1"/>
              <a:t>healthcare</a:t>
            </a:r>
            <a:r>
              <a:rPr lang="sv-SE" dirty="0"/>
              <a:t> and social services</a:t>
            </a:r>
          </a:p>
          <a:p>
            <a:pPr marL="1257117" lvl="1" indent="-342900">
              <a:buFont typeface="Arial" panose="020B0604020202020204" pitchFamily="34" charset="0"/>
              <a:buChar char="•"/>
            </a:pPr>
            <a:r>
              <a:rPr lang="sv-SE" dirty="0"/>
              <a:t>For </a:t>
            </a:r>
            <a:r>
              <a:rPr lang="sv-SE" dirty="0" err="1"/>
              <a:t>instance</a:t>
            </a:r>
            <a:r>
              <a:rPr lang="sv-SE" dirty="0"/>
              <a:t>, </a:t>
            </a:r>
            <a:r>
              <a:rPr lang="sv-SE" dirty="0" err="1"/>
              <a:t>they</a:t>
            </a:r>
            <a:r>
              <a:rPr lang="sv-SE" dirty="0"/>
              <a:t> </a:t>
            </a:r>
            <a:r>
              <a:rPr lang="sv-SE" dirty="0" err="1"/>
              <a:t>could</a:t>
            </a:r>
            <a:r>
              <a:rPr lang="sv-SE" dirty="0"/>
              <a:t> ask </a:t>
            </a:r>
            <a:r>
              <a:rPr lang="sv-SE" dirty="0" err="1"/>
              <a:t>clients</a:t>
            </a:r>
            <a:r>
              <a:rPr lang="sv-SE" dirty="0"/>
              <a:t> in </a:t>
            </a:r>
            <a:r>
              <a:rPr lang="sv-SE" dirty="0" err="1"/>
              <a:t>addiction</a:t>
            </a:r>
            <a:r>
              <a:rPr lang="sv-SE" dirty="0"/>
              <a:t> </a:t>
            </a:r>
            <a:r>
              <a:rPr lang="sv-SE" dirty="0" err="1"/>
              <a:t>treatment</a:t>
            </a:r>
            <a:r>
              <a:rPr lang="sv-SE" dirty="0"/>
              <a:t> </a:t>
            </a:r>
            <a:r>
              <a:rPr lang="sv-SE" dirty="0" err="1"/>
              <a:t>if</a:t>
            </a:r>
            <a:r>
              <a:rPr lang="sv-SE" dirty="0"/>
              <a:t> </a:t>
            </a:r>
            <a:r>
              <a:rPr lang="sv-SE" dirty="0" err="1"/>
              <a:t>they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children</a:t>
            </a:r>
            <a:r>
              <a:rPr lang="sv-SE" dirty="0"/>
              <a:t> and </a:t>
            </a:r>
            <a:r>
              <a:rPr lang="sv-SE" dirty="0" err="1"/>
              <a:t>inform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their</a:t>
            </a:r>
            <a:r>
              <a:rPr lang="sv-SE" dirty="0"/>
              <a:t> </a:t>
            </a:r>
            <a:r>
              <a:rPr lang="sv-SE" dirty="0" err="1"/>
              <a:t>children</a:t>
            </a:r>
            <a:r>
              <a:rPr lang="sv-SE" dirty="0"/>
              <a:t> </a:t>
            </a:r>
            <a:r>
              <a:rPr lang="sv-SE" dirty="0" err="1"/>
              <a:t>may</a:t>
            </a:r>
            <a:r>
              <a:rPr lang="sv-SE" dirty="0"/>
              <a:t> be in </a:t>
            </a:r>
            <a:r>
              <a:rPr lang="sv-SE" dirty="0" err="1"/>
              <a:t>need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support and </a:t>
            </a:r>
            <a:r>
              <a:rPr lang="sv-SE" dirty="0" err="1"/>
              <a:t>see</a:t>
            </a:r>
            <a:r>
              <a:rPr lang="sv-SE" dirty="0"/>
              <a:t> to it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they</a:t>
            </a:r>
            <a:r>
              <a:rPr lang="sv-SE" dirty="0"/>
              <a:t> </a:t>
            </a:r>
            <a:r>
              <a:rPr lang="sv-SE" dirty="0" err="1"/>
              <a:t>enter</a:t>
            </a:r>
            <a:r>
              <a:rPr lang="sv-SE" dirty="0"/>
              <a:t> support</a:t>
            </a:r>
          </a:p>
          <a:p>
            <a:pPr marL="1257117" lvl="1" indent="-342900">
              <a:buFont typeface="Arial" panose="020B0604020202020204" pitchFamily="34" charset="0"/>
              <a:buChar char="•"/>
            </a:pPr>
            <a:r>
              <a:rPr lang="sv-SE" dirty="0"/>
              <a:t>Policy </a:t>
            </a:r>
            <a:r>
              <a:rPr lang="sv-SE" dirty="0" err="1"/>
              <a:t>work</a:t>
            </a:r>
            <a:r>
              <a:rPr lang="sv-SE" dirty="0"/>
              <a:t>, and to make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structured</a:t>
            </a:r>
            <a:r>
              <a:rPr lang="sv-SE" dirty="0"/>
              <a:t> </a:t>
            </a:r>
            <a:r>
              <a:rPr lang="sv-SE" dirty="0" err="1"/>
              <a:t>they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work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CIP, </a:t>
            </a:r>
            <a:r>
              <a:rPr lang="sv-SE" dirty="0" err="1"/>
              <a:t>which</a:t>
            </a:r>
            <a:r>
              <a:rPr lang="sv-SE" dirty="0"/>
              <a:t> is a kind </a:t>
            </a:r>
            <a:r>
              <a:rPr lang="sv-SE" dirty="0" err="1"/>
              <a:t>of</a:t>
            </a:r>
            <a:r>
              <a:rPr lang="sv-SE" dirty="0"/>
              <a:t> action plan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staff</a:t>
            </a:r>
            <a:r>
              <a:rPr lang="sv-SE" dirty="0"/>
              <a:t> </a:t>
            </a:r>
            <a:r>
              <a:rPr lang="sv-SE" dirty="0" err="1"/>
              <a:t>should</a:t>
            </a:r>
            <a:r>
              <a:rPr lang="sv-SE" dirty="0"/>
              <a:t> </a:t>
            </a:r>
            <a:r>
              <a:rPr lang="sv-SE" dirty="0" err="1"/>
              <a:t>use</a:t>
            </a:r>
            <a:r>
              <a:rPr lang="sv-SE" dirty="0"/>
              <a:t> </a:t>
            </a:r>
            <a:r>
              <a:rPr lang="sv-SE" dirty="0" err="1"/>
              <a:t>if</a:t>
            </a:r>
            <a:r>
              <a:rPr lang="sv-SE" dirty="0"/>
              <a:t> the </a:t>
            </a:r>
            <a:r>
              <a:rPr lang="sv-SE" dirty="0" err="1"/>
              <a:t>client</a:t>
            </a:r>
            <a:r>
              <a:rPr lang="sv-SE" dirty="0"/>
              <a:t> is in </a:t>
            </a:r>
            <a:r>
              <a:rPr lang="sv-SE" dirty="0" err="1"/>
              <a:t>need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care</a:t>
            </a:r>
            <a:r>
              <a:rPr lang="sv-SE" dirty="0"/>
              <a:t> from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than</a:t>
            </a:r>
            <a:r>
              <a:rPr lang="sv-SE" dirty="0"/>
              <a:t> </a:t>
            </a:r>
            <a:r>
              <a:rPr lang="sv-SE" dirty="0" err="1"/>
              <a:t>one</a:t>
            </a:r>
            <a:r>
              <a:rPr lang="sv-SE" dirty="0"/>
              <a:t> bransch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care</a:t>
            </a:r>
            <a:r>
              <a:rPr lang="sv-SE" dirty="0"/>
              <a:t> </a:t>
            </a:r>
            <a:r>
              <a:rPr lang="sv-SE" dirty="0" err="1"/>
              <a:t>network</a:t>
            </a:r>
            <a:endParaRPr lang="sv-SE" dirty="0"/>
          </a:p>
          <a:p>
            <a:pPr marL="2171334" lvl="2" indent="-342900">
              <a:buFont typeface="Arial" panose="020B0604020202020204" pitchFamily="34" charset="0"/>
              <a:buChar char="•"/>
            </a:pPr>
            <a:r>
              <a:rPr lang="sv-SE" dirty="0"/>
              <a:t>Survey </a:t>
            </a:r>
            <a:r>
              <a:rPr lang="sv-SE" dirty="0" err="1"/>
              <a:t>among</a:t>
            </a:r>
            <a:r>
              <a:rPr lang="sv-SE" dirty="0"/>
              <a:t> </a:t>
            </a:r>
            <a:r>
              <a:rPr lang="sv-SE" dirty="0" err="1"/>
              <a:t>staff</a:t>
            </a:r>
            <a:r>
              <a:rPr lang="sv-SE" dirty="0"/>
              <a:t> in </a:t>
            </a:r>
            <a:r>
              <a:rPr lang="sv-SE" dirty="0" err="1"/>
              <a:t>psychiatric</a:t>
            </a:r>
            <a:r>
              <a:rPr lang="sv-SE" dirty="0"/>
              <a:t> </a:t>
            </a:r>
            <a:r>
              <a:rPr lang="sv-SE" dirty="0" err="1"/>
              <a:t>care</a:t>
            </a:r>
            <a:r>
              <a:rPr lang="sv-SE" dirty="0"/>
              <a:t>, </a:t>
            </a:r>
            <a:r>
              <a:rPr lang="sv-SE" dirty="0" err="1"/>
              <a:t>addiction</a:t>
            </a:r>
            <a:r>
              <a:rPr lang="sv-SE" dirty="0"/>
              <a:t> </a:t>
            </a:r>
            <a:r>
              <a:rPr lang="sv-SE" dirty="0" err="1"/>
              <a:t>clinics</a:t>
            </a:r>
            <a:r>
              <a:rPr lang="sv-SE" dirty="0"/>
              <a:t>, and social services </a:t>
            </a:r>
            <a:r>
              <a:rPr lang="sv-SE" dirty="0" err="1"/>
              <a:t>if</a:t>
            </a:r>
            <a:r>
              <a:rPr lang="sv-SE" dirty="0"/>
              <a:t> </a:t>
            </a:r>
            <a:r>
              <a:rPr lang="sv-SE" dirty="0" err="1"/>
              <a:t>their</a:t>
            </a:r>
            <a:r>
              <a:rPr lang="sv-SE" dirty="0"/>
              <a:t> CIP </a:t>
            </a:r>
            <a:r>
              <a:rPr lang="sv-SE" dirty="0" err="1"/>
              <a:t>include</a:t>
            </a:r>
            <a:r>
              <a:rPr lang="sv-SE" dirty="0"/>
              <a:t> a </a:t>
            </a:r>
            <a:r>
              <a:rPr lang="sv-SE" dirty="0" err="1"/>
              <a:t>question</a:t>
            </a:r>
            <a:r>
              <a:rPr lang="sv-SE" dirty="0"/>
              <a:t> </a:t>
            </a:r>
            <a:r>
              <a:rPr lang="sv-SE" dirty="0" err="1"/>
              <a:t>whether</a:t>
            </a:r>
            <a:r>
              <a:rPr lang="sv-SE" dirty="0"/>
              <a:t> </a:t>
            </a:r>
            <a:r>
              <a:rPr lang="sv-SE" dirty="0" err="1"/>
              <a:t>their</a:t>
            </a:r>
            <a:r>
              <a:rPr lang="sv-SE" dirty="0"/>
              <a:t> </a:t>
            </a:r>
            <a:r>
              <a:rPr lang="sv-SE" dirty="0" err="1"/>
              <a:t>clients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children</a:t>
            </a:r>
            <a:r>
              <a:rPr lang="sv-SE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Yet</a:t>
            </a:r>
            <a:r>
              <a:rPr lang="sv-SE" dirty="0"/>
              <a:t> </a:t>
            </a:r>
            <a:r>
              <a:rPr lang="sv-SE" dirty="0" err="1"/>
              <a:t>another</a:t>
            </a:r>
            <a:r>
              <a:rPr lang="sv-SE" dirty="0"/>
              <a:t> arena </a:t>
            </a:r>
            <a:r>
              <a:rPr lang="sv-SE" dirty="0" err="1"/>
              <a:t>are</a:t>
            </a:r>
            <a:r>
              <a:rPr lang="sv-SE" dirty="0"/>
              <a:t> digital </a:t>
            </a:r>
            <a:r>
              <a:rPr lang="sv-SE" dirty="0" err="1"/>
              <a:t>settings</a:t>
            </a:r>
            <a:endParaRPr lang="sv-SE" dirty="0"/>
          </a:p>
          <a:p>
            <a:pPr marL="1257117" lvl="1" indent="-342900">
              <a:buFont typeface="Arial" panose="020B0604020202020204" pitchFamily="34" charset="0"/>
              <a:buChar char="•"/>
            </a:pPr>
            <a:r>
              <a:rPr lang="sv-SE" dirty="0" err="1"/>
              <a:t>Increases</a:t>
            </a:r>
            <a:r>
              <a:rPr lang="sv-SE" dirty="0"/>
              <a:t> </a:t>
            </a:r>
            <a:r>
              <a:rPr lang="sv-SE" dirty="0" err="1"/>
              <a:t>availability</a:t>
            </a:r>
            <a:r>
              <a:rPr lang="sv-SE" dirty="0"/>
              <a:t>, </a:t>
            </a:r>
            <a:r>
              <a:rPr lang="sv-SE" dirty="0" err="1"/>
              <a:t>which</a:t>
            </a:r>
            <a:r>
              <a:rPr lang="sv-SE" dirty="0"/>
              <a:t> </a:t>
            </a:r>
            <a:r>
              <a:rPr lang="sv-SE" dirty="0" err="1"/>
              <a:t>may</a:t>
            </a:r>
            <a:r>
              <a:rPr lang="sv-SE" dirty="0"/>
              <a:t> be </a:t>
            </a:r>
            <a:r>
              <a:rPr lang="sv-SE" dirty="0" err="1"/>
              <a:t>important</a:t>
            </a:r>
            <a:r>
              <a:rPr lang="sv-SE" dirty="0"/>
              <a:t> for </a:t>
            </a:r>
            <a:r>
              <a:rPr lang="sv-SE" dirty="0" err="1"/>
              <a:t>instance</a:t>
            </a:r>
            <a:r>
              <a:rPr lang="sv-SE" dirty="0"/>
              <a:t> in </a:t>
            </a:r>
            <a:r>
              <a:rPr lang="sv-SE" dirty="0" err="1"/>
              <a:t>large</a:t>
            </a:r>
            <a:r>
              <a:rPr lang="sv-SE" dirty="0"/>
              <a:t> </a:t>
            </a:r>
            <a:r>
              <a:rPr lang="sv-SE" dirty="0" err="1"/>
              <a:t>municipalities</a:t>
            </a:r>
            <a:r>
              <a:rPr lang="sv-SE" dirty="0"/>
              <a:t> </a:t>
            </a:r>
            <a:r>
              <a:rPr lang="sv-SE" dirty="0" err="1"/>
              <a:t>where</a:t>
            </a:r>
            <a:r>
              <a:rPr lang="sv-SE" dirty="0"/>
              <a:t> the </a:t>
            </a:r>
            <a:r>
              <a:rPr lang="sv-SE" dirty="0" err="1"/>
              <a:t>distances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too</a:t>
            </a:r>
            <a:r>
              <a:rPr lang="sv-SE" dirty="0"/>
              <a:t> </a:t>
            </a:r>
            <a:r>
              <a:rPr lang="sv-SE" dirty="0" err="1"/>
              <a:t>large</a:t>
            </a:r>
            <a:r>
              <a:rPr lang="sv-SE" dirty="0"/>
              <a:t> for IRL-support.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063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r>
              <a:rPr lang="sv-SE" baseline="0" dirty="0" err="1"/>
              <a:t>Here</a:t>
            </a:r>
            <a:r>
              <a:rPr lang="sv-SE" baseline="0" dirty="0"/>
              <a:t> </a:t>
            </a:r>
            <a:r>
              <a:rPr lang="sv-SE" baseline="0" dirty="0" err="1"/>
              <a:t>are</a:t>
            </a:r>
            <a:r>
              <a:rPr lang="sv-SE" baseline="0" dirty="0"/>
              <a:t> a </a:t>
            </a:r>
            <a:r>
              <a:rPr lang="sv-SE" baseline="0" dirty="0" err="1"/>
              <a:t>couple</a:t>
            </a:r>
            <a:r>
              <a:rPr lang="sv-SE" baseline="0" dirty="0"/>
              <a:t> </a:t>
            </a:r>
            <a:r>
              <a:rPr lang="sv-SE" baseline="0" dirty="0" err="1"/>
              <a:t>of</a:t>
            </a:r>
            <a:r>
              <a:rPr lang="sv-SE" baseline="0" dirty="0"/>
              <a:t> </a:t>
            </a:r>
            <a:r>
              <a:rPr lang="sv-SE" baseline="0" dirty="0" err="1"/>
              <a:t>quotations</a:t>
            </a:r>
            <a:r>
              <a:rPr lang="sv-SE" baseline="0" dirty="0"/>
              <a:t> from </a:t>
            </a:r>
            <a:r>
              <a:rPr lang="sv-SE" baseline="0" dirty="0" err="1"/>
              <a:t>two</a:t>
            </a:r>
            <a:r>
              <a:rPr lang="sv-SE" baseline="0" dirty="0"/>
              <a:t> </a:t>
            </a:r>
            <a:r>
              <a:rPr lang="sv-SE" baseline="0" dirty="0" err="1"/>
              <a:t>indivuduals</a:t>
            </a:r>
            <a:r>
              <a:rPr lang="sv-SE" baseline="0" dirty="0"/>
              <a:t> </a:t>
            </a:r>
            <a:r>
              <a:rPr lang="sv-SE" baseline="0" dirty="0" err="1"/>
              <a:t>who</a:t>
            </a:r>
            <a:r>
              <a:rPr lang="sv-SE" baseline="0" dirty="0"/>
              <a:t> </a:t>
            </a:r>
            <a:r>
              <a:rPr lang="sv-SE" baseline="0" dirty="0" err="1"/>
              <a:t>have</a:t>
            </a:r>
            <a:r>
              <a:rPr lang="sv-SE" baseline="0" dirty="0"/>
              <a:t> </a:t>
            </a:r>
            <a:r>
              <a:rPr lang="sv-SE" baseline="0" dirty="0" err="1"/>
              <a:t>participated</a:t>
            </a:r>
            <a:r>
              <a:rPr lang="sv-SE" baseline="0" dirty="0"/>
              <a:t> in </a:t>
            </a:r>
            <a:r>
              <a:rPr lang="sv-SE" baseline="0" dirty="0" err="1"/>
              <a:t>our</a:t>
            </a:r>
            <a:r>
              <a:rPr lang="sv-SE" baseline="0" dirty="0"/>
              <a:t> studies </a:t>
            </a:r>
            <a:r>
              <a:rPr lang="sv-SE" baseline="0" dirty="0" err="1"/>
              <a:t>describing</a:t>
            </a:r>
            <a:r>
              <a:rPr lang="sv-SE" baseline="0" dirty="0"/>
              <a:t> </a:t>
            </a:r>
            <a:r>
              <a:rPr lang="sv-SE" baseline="0" dirty="0" err="1"/>
              <a:t>why</a:t>
            </a:r>
            <a:r>
              <a:rPr lang="sv-SE" baseline="0" dirty="0"/>
              <a:t> </a:t>
            </a:r>
            <a:r>
              <a:rPr lang="sv-SE" baseline="0" dirty="0" err="1"/>
              <a:t>they</a:t>
            </a:r>
            <a:r>
              <a:rPr lang="sv-SE" baseline="0" dirty="0"/>
              <a:t> </a:t>
            </a:r>
            <a:r>
              <a:rPr lang="sv-SE" baseline="0" dirty="0" err="1"/>
              <a:t>think</a:t>
            </a:r>
            <a:r>
              <a:rPr lang="sv-SE" baseline="0" dirty="0"/>
              <a:t> digital support is </a:t>
            </a:r>
            <a:r>
              <a:rPr lang="sv-SE" baseline="0" dirty="0" err="1"/>
              <a:t>good</a:t>
            </a:r>
            <a:r>
              <a:rPr lang="sv-SE" baseline="0" dirty="0"/>
              <a:t>. </a:t>
            </a:r>
          </a:p>
          <a:p>
            <a:pPr marL="171450" indent="-171450">
              <a:buFontTx/>
              <a:buChar char="•"/>
            </a:pPr>
            <a:r>
              <a:rPr lang="sv-SE" baseline="0" dirty="0" err="1"/>
              <a:t>Both</a:t>
            </a:r>
            <a:r>
              <a:rPr lang="sv-SE" baseline="0" dirty="0"/>
              <a:t> </a:t>
            </a:r>
            <a:r>
              <a:rPr lang="sv-SE" baseline="0" dirty="0" err="1"/>
              <a:t>highlights</a:t>
            </a:r>
            <a:r>
              <a:rPr lang="sv-SE" baseline="0" dirty="0"/>
              <a:t> </a:t>
            </a:r>
            <a:r>
              <a:rPr lang="sv-SE" baseline="0" dirty="0" err="1"/>
              <a:t>that</a:t>
            </a:r>
            <a:r>
              <a:rPr lang="sv-SE" baseline="0" dirty="0"/>
              <a:t> </a:t>
            </a:r>
            <a:r>
              <a:rPr lang="sv-SE" baseline="0" dirty="0" err="1"/>
              <a:t>anonymity</a:t>
            </a:r>
            <a:r>
              <a:rPr lang="sv-SE" baseline="0" dirty="0"/>
              <a:t> is a </a:t>
            </a:r>
            <a:r>
              <a:rPr lang="sv-SE" baseline="0" dirty="0" err="1"/>
              <a:t>facilitating</a:t>
            </a:r>
            <a:r>
              <a:rPr lang="sv-SE" baseline="0" dirty="0"/>
              <a:t> </a:t>
            </a:r>
            <a:r>
              <a:rPr lang="sv-SE" baseline="0" dirty="0" err="1"/>
              <a:t>factor</a:t>
            </a:r>
            <a:r>
              <a:rPr lang="sv-SE" baseline="0" dirty="0"/>
              <a:t>.</a:t>
            </a:r>
          </a:p>
          <a:p>
            <a:pPr marL="171450" indent="-171450">
              <a:buFontTx/>
              <a:buChar char="•"/>
            </a:pPr>
            <a:r>
              <a:rPr lang="sv-SE" baseline="0" dirty="0" err="1"/>
              <a:t>Other</a:t>
            </a:r>
            <a:r>
              <a:rPr lang="sv-SE" baseline="0" dirty="0"/>
              <a:t> </a:t>
            </a:r>
            <a:r>
              <a:rPr lang="sv-SE" baseline="0" dirty="0" err="1"/>
              <a:t>factors</a:t>
            </a:r>
            <a:r>
              <a:rPr lang="sv-SE" baseline="0" dirty="0"/>
              <a:t> to </a:t>
            </a:r>
            <a:r>
              <a:rPr lang="sv-SE" baseline="0" dirty="0" err="1"/>
              <a:t>why</a:t>
            </a:r>
            <a:r>
              <a:rPr lang="sv-SE" baseline="0" dirty="0"/>
              <a:t> </a:t>
            </a:r>
            <a:r>
              <a:rPr lang="sv-SE" baseline="0" dirty="0" err="1"/>
              <a:t>individuals</a:t>
            </a:r>
            <a:r>
              <a:rPr lang="sv-SE" baseline="0" dirty="0"/>
              <a:t> </a:t>
            </a:r>
            <a:r>
              <a:rPr lang="sv-SE" baseline="0" dirty="0" err="1"/>
              <a:t>want</a:t>
            </a:r>
            <a:r>
              <a:rPr lang="sv-SE" baseline="0" dirty="0"/>
              <a:t> to </a:t>
            </a:r>
            <a:r>
              <a:rPr lang="sv-SE" baseline="0" dirty="0" err="1"/>
              <a:t>participate</a:t>
            </a:r>
            <a:r>
              <a:rPr lang="sv-SE" baseline="0" dirty="0"/>
              <a:t> in digital support </a:t>
            </a:r>
            <a:r>
              <a:rPr lang="sv-SE" baseline="0" dirty="0" err="1"/>
              <a:t>are</a:t>
            </a:r>
            <a:r>
              <a:rPr lang="sv-SE" baseline="0" dirty="0"/>
              <a:t>: </a:t>
            </a:r>
          </a:p>
          <a:p>
            <a:pPr marL="1085667" lvl="1" indent="-171450">
              <a:buFontTx/>
              <a:buChar char="•"/>
            </a:pPr>
            <a:r>
              <a:rPr lang="sv-SE" baseline="0" dirty="0" err="1"/>
              <a:t>Increased</a:t>
            </a:r>
            <a:r>
              <a:rPr lang="sv-SE" baseline="0" dirty="0"/>
              <a:t> </a:t>
            </a:r>
            <a:r>
              <a:rPr lang="sv-SE" baseline="0" dirty="0" err="1"/>
              <a:t>avaliability</a:t>
            </a:r>
            <a:endParaRPr lang="sv-SE" baseline="0" dirty="0"/>
          </a:p>
          <a:p>
            <a:pPr marL="1085667" lvl="1" indent="-171450">
              <a:buFontTx/>
              <a:buChar char="•"/>
            </a:pPr>
            <a:r>
              <a:rPr lang="sv-SE" baseline="0" dirty="0" err="1"/>
              <a:t>Easier</a:t>
            </a:r>
            <a:r>
              <a:rPr lang="sv-SE" baseline="0" dirty="0"/>
              <a:t> to </a:t>
            </a:r>
            <a:r>
              <a:rPr lang="sv-SE" baseline="0" dirty="0" err="1"/>
              <a:t>taltk</a:t>
            </a:r>
            <a:r>
              <a:rPr lang="sv-SE" baseline="0" dirty="0"/>
              <a:t> to </a:t>
            </a:r>
            <a:r>
              <a:rPr lang="sv-SE" baseline="0" dirty="0" err="1"/>
              <a:t>someone</a:t>
            </a:r>
            <a:r>
              <a:rPr lang="sv-SE" baseline="0" dirty="0"/>
              <a:t> in digital media</a:t>
            </a:r>
          </a:p>
          <a:p>
            <a:pPr marL="1085667" lvl="1" indent="-171450">
              <a:buFontTx/>
              <a:buChar char="•"/>
            </a:pPr>
            <a:r>
              <a:rPr lang="sv-SE" baseline="0" dirty="0" err="1"/>
              <a:t>Reduces</a:t>
            </a:r>
            <a:r>
              <a:rPr lang="sv-SE" baseline="0" dirty="0"/>
              <a:t> stigma as </a:t>
            </a:r>
            <a:r>
              <a:rPr lang="sv-SE" baseline="0" dirty="0" err="1"/>
              <a:t>opposed</a:t>
            </a:r>
            <a:r>
              <a:rPr lang="sv-SE" baseline="0" dirty="0"/>
              <a:t> to for </a:t>
            </a:r>
            <a:r>
              <a:rPr lang="sv-SE" baseline="0" dirty="0" err="1"/>
              <a:t>instance</a:t>
            </a:r>
            <a:r>
              <a:rPr lang="sv-SE" baseline="0" dirty="0"/>
              <a:t> going to social services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968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>
                <a:ea typeface="MS PGothic" charset="0"/>
              </a:rPr>
              <a:t>So, I </a:t>
            </a:r>
            <a:r>
              <a:rPr lang="sv-SE" dirty="0" err="1">
                <a:ea typeface="MS PGothic" charset="0"/>
              </a:rPr>
              <a:t>was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asked</a:t>
            </a:r>
            <a:r>
              <a:rPr lang="sv-SE" dirty="0">
                <a:ea typeface="MS PGothic" charset="0"/>
              </a:rPr>
              <a:t> to present </a:t>
            </a:r>
            <a:r>
              <a:rPr lang="sv-SE" dirty="0" err="1">
                <a:ea typeface="MS PGothic" charset="0"/>
              </a:rPr>
              <a:t>results</a:t>
            </a:r>
            <a:r>
              <a:rPr lang="sv-SE" dirty="0">
                <a:ea typeface="MS PGothic" charset="0"/>
              </a:rPr>
              <a:t> from </a:t>
            </a:r>
            <a:r>
              <a:rPr lang="sv-SE" dirty="0" err="1">
                <a:ea typeface="MS PGothic" charset="0"/>
              </a:rPr>
              <a:t>one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of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our</a:t>
            </a:r>
            <a:r>
              <a:rPr lang="sv-SE" dirty="0">
                <a:ea typeface="MS PGothic" charset="0"/>
              </a:rPr>
              <a:t> digital </a:t>
            </a:r>
            <a:r>
              <a:rPr lang="sv-SE" dirty="0" err="1">
                <a:ea typeface="MS PGothic" charset="0"/>
              </a:rPr>
              <a:t>interentions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which</a:t>
            </a:r>
            <a:r>
              <a:rPr lang="sv-SE" dirty="0">
                <a:ea typeface="MS PGothic" charset="0"/>
              </a:rPr>
              <a:t> is </a:t>
            </a:r>
            <a:r>
              <a:rPr lang="sv-SE" dirty="0" err="1">
                <a:ea typeface="MS PGothic" charset="0"/>
              </a:rPr>
              <a:t>called</a:t>
            </a:r>
            <a:r>
              <a:rPr lang="sv-SE" dirty="0">
                <a:ea typeface="MS PGothic" charset="0"/>
              </a:rPr>
              <a:t> A&amp;C and is a…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3035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First</a:t>
            </a:r>
            <a:r>
              <a:rPr lang="sv-SE" dirty="0"/>
              <a:t> a </a:t>
            </a:r>
            <a:r>
              <a:rPr lang="sv-SE" dirty="0" err="1"/>
              <a:t>brief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to the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Our</a:t>
            </a:r>
            <a:r>
              <a:rPr lang="sv-SE" dirty="0"/>
              <a:t> digital program is </a:t>
            </a:r>
            <a:r>
              <a:rPr lang="sv-SE" dirty="0" err="1"/>
              <a:t>based</a:t>
            </a:r>
            <a:r>
              <a:rPr lang="sv-SE" dirty="0"/>
              <a:t>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Called</a:t>
            </a:r>
            <a:r>
              <a:rPr lang="sv-SE" dirty="0"/>
              <a:t> ICAIP and </a:t>
            </a:r>
            <a:r>
              <a:rPr lang="sv-SE" dirty="0" err="1"/>
              <a:t>was</a:t>
            </a:r>
            <a:r>
              <a:rPr lang="sv-SE" dirty="0"/>
              <a:t> </a:t>
            </a:r>
            <a:r>
              <a:rPr lang="sv-SE" dirty="0" err="1"/>
              <a:t>developed</a:t>
            </a:r>
            <a:r>
              <a:rPr lang="sv-SE" dirty="0"/>
              <a:t> by HH &amp; UZ at 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Första programmet som jag ska tala om heter Alkohol &amp; </a:t>
            </a:r>
            <a:r>
              <a:rPr lang="sv-SE" dirty="0" err="1"/>
              <a:t>Coping</a:t>
            </a:r>
            <a:r>
              <a:rPr lang="sv-SE" dirty="0"/>
              <a:t> och är ett webbaserat självhjälpsprogram.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Framtaget i samarbete med Helena Hansson och Ulla </a:t>
            </a:r>
            <a:r>
              <a:rPr lang="sv-SE" dirty="0" err="1"/>
              <a:t>Zetterlind</a:t>
            </a:r>
            <a:r>
              <a:rPr lang="sv-SE" dirty="0"/>
              <a:t> vid Lunds Universitet.</a:t>
            </a:r>
          </a:p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 err="1">
                <a:ea typeface="MS PGothic" charset="0"/>
              </a:rPr>
              <a:t>Psykoedukativa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stratgier</a:t>
            </a:r>
            <a:r>
              <a:rPr lang="sv-SE" dirty="0">
                <a:ea typeface="MS PGothic" charset="0"/>
              </a:rPr>
              <a:t>, handlar om att på ett enkelt sätt förmedla information</a:t>
            </a:r>
          </a:p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>
                <a:ea typeface="MS PGothic" charset="0"/>
              </a:rPr>
              <a:t>Risk- och skyddsfaktorer, stärka goda </a:t>
            </a:r>
            <a:r>
              <a:rPr lang="sv-SE" dirty="0" err="1">
                <a:ea typeface="MS PGothic" charset="0"/>
              </a:rPr>
              <a:t>copingstrategier</a:t>
            </a:r>
            <a:r>
              <a:rPr lang="sv-SE" dirty="0">
                <a:ea typeface="MS PGothic" charset="0"/>
              </a:rPr>
              <a:t> (problem-fokuserade strategier vs. emotionsfokuserade strategier)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975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CFE4F-08B3-4CCF-BF59-1D7ACA78A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D53F322-2DD7-894D-5C08-EFF7D6A9A5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C7FBD92-02D0-F256-128B-6BBD9F7475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Program </a:t>
            </a:r>
            <a:r>
              <a:rPr lang="sv-SE" dirty="0" err="1"/>
              <a:t>builds</a:t>
            </a:r>
            <a:r>
              <a:rPr lang="sv-SE" dirty="0"/>
              <a:t> on </a:t>
            </a:r>
            <a:r>
              <a:rPr lang="sv-SE" dirty="0" err="1"/>
              <a:t>psychoeducational</a:t>
            </a:r>
            <a:r>
              <a:rPr lang="sv-SE" dirty="0"/>
              <a:t>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Based</a:t>
            </a:r>
            <a:r>
              <a:rPr lang="sv-SE" dirty="0"/>
              <a:t> on risk &amp; </a:t>
            </a:r>
            <a:r>
              <a:rPr lang="sv-SE" dirty="0" err="1"/>
              <a:t>protective</a:t>
            </a:r>
            <a:r>
              <a:rPr lang="sv-SE" dirty="0"/>
              <a:t> </a:t>
            </a:r>
            <a:r>
              <a:rPr lang="sv-SE" dirty="0" err="1"/>
              <a:t>factors</a:t>
            </a:r>
            <a:r>
              <a:rPr lang="sv-SE" dirty="0"/>
              <a:t>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digitalized</a:t>
            </a:r>
            <a:r>
              <a:rPr lang="sv-SE" dirty="0"/>
              <a:t> the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Consists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…</a:t>
            </a:r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0791FAB-7929-2AD7-29EF-29FC466178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643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This</a:t>
            </a:r>
            <a:r>
              <a:rPr lang="sv-SE" dirty="0"/>
              <a:t> is </a:t>
            </a:r>
            <a:r>
              <a:rPr lang="sv-SE" dirty="0" err="1"/>
              <a:t>what</a:t>
            </a:r>
            <a:r>
              <a:rPr lang="sv-SE" dirty="0"/>
              <a:t> the program looks like </a:t>
            </a:r>
            <a:r>
              <a:rPr lang="sv-SE" dirty="0" err="1"/>
              <a:t>when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log 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Looks like a board game </a:t>
            </a:r>
            <a:r>
              <a:rPr lang="sv-SE" dirty="0" err="1"/>
              <a:t>where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need</a:t>
            </a:r>
            <a:r>
              <a:rPr lang="sv-SE" dirty="0"/>
              <a:t> to go from start to the end and go </a:t>
            </a:r>
            <a:r>
              <a:rPr lang="sv-SE" dirty="0" err="1"/>
              <a:t>through</a:t>
            </a:r>
            <a:r>
              <a:rPr lang="sv-SE" dirty="0"/>
              <a:t> film-</a:t>
            </a:r>
            <a:r>
              <a:rPr lang="sv-SE" dirty="0" err="1"/>
              <a:t>based</a:t>
            </a:r>
            <a:r>
              <a:rPr lang="sv-SE" dirty="0"/>
              <a:t> </a:t>
            </a:r>
            <a:r>
              <a:rPr lang="sv-SE" dirty="0" err="1"/>
              <a:t>lectures</a:t>
            </a:r>
            <a:r>
              <a:rPr lang="sv-SE" dirty="0"/>
              <a:t>, </a:t>
            </a:r>
            <a:r>
              <a:rPr lang="sv-SE" dirty="0" err="1"/>
              <a:t>exercises</a:t>
            </a:r>
            <a:r>
              <a:rPr lang="sv-SE" dirty="0"/>
              <a:t> and </a:t>
            </a:r>
            <a:r>
              <a:rPr lang="sv-SE" dirty="0" err="1"/>
              <a:t>answer</a:t>
            </a:r>
            <a:r>
              <a:rPr lang="sv-SE" dirty="0"/>
              <a:t> to </a:t>
            </a:r>
            <a:r>
              <a:rPr lang="sv-SE" dirty="0" err="1"/>
              <a:t>questions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I’ll</a:t>
            </a:r>
            <a:r>
              <a:rPr lang="sv-SE" dirty="0"/>
              <a:t> show </a:t>
            </a:r>
            <a:r>
              <a:rPr lang="sv-SE" dirty="0" err="1"/>
              <a:t>you</a:t>
            </a:r>
            <a:r>
              <a:rPr lang="sv-SE" dirty="0"/>
              <a:t> the </a:t>
            </a:r>
            <a:r>
              <a:rPr lang="sv-SE" dirty="0" err="1"/>
              <a:t>introduction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the </a:t>
            </a:r>
            <a:r>
              <a:rPr lang="sv-SE" dirty="0" err="1"/>
              <a:t>participants</a:t>
            </a:r>
            <a:r>
              <a:rPr lang="sv-SE" dirty="0"/>
              <a:t> </a:t>
            </a:r>
            <a:r>
              <a:rPr lang="sv-SE" dirty="0" err="1"/>
              <a:t>receive</a:t>
            </a:r>
            <a:r>
              <a:rPr lang="sv-SE" dirty="0"/>
              <a:t> </a:t>
            </a:r>
            <a:r>
              <a:rPr lang="sv-SE" dirty="0" err="1"/>
              <a:t>when</a:t>
            </a:r>
            <a:r>
              <a:rPr lang="sv-SE" dirty="0"/>
              <a:t> </a:t>
            </a:r>
            <a:r>
              <a:rPr lang="sv-SE" dirty="0" err="1"/>
              <a:t>they</a:t>
            </a:r>
            <a:r>
              <a:rPr lang="sv-SE" dirty="0"/>
              <a:t> start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In Swedish, </a:t>
            </a:r>
            <a:r>
              <a:rPr lang="sv-SE" dirty="0" err="1"/>
              <a:t>but</a:t>
            </a:r>
            <a:r>
              <a:rPr lang="sv-SE" dirty="0"/>
              <a:t> I </a:t>
            </a:r>
            <a:r>
              <a:rPr lang="sv-SE" dirty="0" err="1"/>
              <a:t>found</a:t>
            </a:r>
            <a:r>
              <a:rPr lang="sv-SE" dirty="0"/>
              <a:t> a AI-</a:t>
            </a:r>
            <a:r>
              <a:rPr lang="sv-SE" dirty="0" err="1"/>
              <a:t>based</a:t>
            </a:r>
            <a:r>
              <a:rPr lang="sv-SE" dirty="0"/>
              <a:t> voice-over </a:t>
            </a:r>
            <a:r>
              <a:rPr lang="sv-SE" dirty="0" err="1"/>
              <a:t>tool</a:t>
            </a:r>
            <a:r>
              <a:rPr lang="sv-SE" dirty="0"/>
              <a:t> (</a:t>
            </a:r>
            <a:r>
              <a:rPr lang="sv-SE" dirty="0" err="1"/>
              <a:t>Maestra</a:t>
            </a:r>
            <a:r>
              <a:rPr lang="sv-SE" dirty="0"/>
              <a:t>). So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 </a:t>
            </a:r>
            <a:r>
              <a:rPr lang="sv-SE" dirty="0" err="1"/>
              <a:t>hear</a:t>
            </a:r>
            <a:r>
              <a:rPr lang="sv-SE" dirty="0"/>
              <a:t> the </a:t>
            </a:r>
            <a:r>
              <a:rPr lang="sv-SE" dirty="0" err="1"/>
              <a:t>translated</a:t>
            </a:r>
            <a:r>
              <a:rPr lang="sv-SE" dirty="0"/>
              <a:t> version.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0452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1765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528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A9A82-2445-41AF-0706-5BAB3B79A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E48FA648-90CB-CA44-22CF-85622AA03E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2432211A-60BC-C63D-12D9-B7254349F4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v-SE" dirty="0">
              <a:ea typeface="MS PGothic" charset="0"/>
            </a:endParaRPr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3B0DF58-F22C-EAD5-9FA4-B13919AA49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610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2385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CAST-6: Screening instrument </a:t>
            </a:r>
            <a:r>
              <a:rPr lang="sv-SE" dirty="0" err="1"/>
              <a:t>developed</a:t>
            </a:r>
            <a:r>
              <a:rPr lang="sv-SE" dirty="0"/>
              <a:t> in 1990’s </a:t>
            </a:r>
            <a:r>
              <a:rPr lang="sv-SE" dirty="0" err="1"/>
              <a:t>consists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following</a:t>
            </a:r>
            <a:r>
              <a:rPr lang="sv-SE" dirty="0"/>
              <a:t> </a:t>
            </a:r>
            <a:r>
              <a:rPr lang="sv-SE" dirty="0" err="1"/>
              <a:t>six</a:t>
            </a:r>
            <a:r>
              <a:rPr lang="sv-SE" dirty="0"/>
              <a:t> </a:t>
            </a:r>
            <a:r>
              <a:rPr lang="sv-SE" dirty="0" err="1"/>
              <a:t>questions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did</a:t>
            </a:r>
            <a:r>
              <a:rPr lang="sv-SE" dirty="0"/>
              <a:t> a </a:t>
            </a:r>
            <a:r>
              <a:rPr lang="sv-SE" dirty="0" err="1"/>
              <a:t>study</a:t>
            </a:r>
            <a:r>
              <a:rPr lang="sv-SE" dirty="0"/>
              <a:t> on </a:t>
            </a:r>
            <a:r>
              <a:rPr lang="sv-SE" dirty="0" err="1"/>
              <a:t>psychometric</a:t>
            </a:r>
            <a:r>
              <a:rPr lang="sv-SE" dirty="0"/>
              <a:t> </a:t>
            </a:r>
            <a:r>
              <a:rPr lang="sv-SE" dirty="0" err="1"/>
              <a:t>properties</a:t>
            </a:r>
            <a:r>
              <a:rPr lang="sv-SE" dirty="0"/>
              <a:t> </a:t>
            </a:r>
            <a:r>
              <a:rPr lang="sv-SE" dirty="0" err="1"/>
              <a:t>among</a:t>
            </a:r>
            <a:r>
              <a:rPr lang="sv-SE" dirty="0"/>
              <a:t> Swedish </a:t>
            </a:r>
            <a:r>
              <a:rPr lang="sv-SE" dirty="0" err="1"/>
              <a:t>adolescents</a:t>
            </a:r>
            <a:r>
              <a:rPr lang="sv-SE" dirty="0"/>
              <a:t> and </a:t>
            </a:r>
            <a:r>
              <a:rPr lang="sv-SE" dirty="0" err="1"/>
              <a:t>found</a:t>
            </a:r>
            <a:r>
              <a:rPr lang="sv-SE" dirty="0"/>
              <a:t> </a:t>
            </a:r>
            <a:r>
              <a:rPr lang="sv-SE" dirty="0" err="1"/>
              <a:t>good</a:t>
            </a:r>
            <a:r>
              <a:rPr lang="sv-SE" dirty="0"/>
              <a:t> to excellent </a:t>
            </a:r>
            <a:r>
              <a:rPr lang="sv-SE" dirty="0" err="1"/>
              <a:t>psychometric</a:t>
            </a:r>
            <a:r>
              <a:rPr lang="sv-SE" dirty="0"/>
              <a:t> </a:t>
            </a:r>
            <a:r>
              <a:rPr lang="sv-SE" dirty="0" err="1"/>
              <a:t>properties</a:t>
            </a:r>
            <a:endParaRPr lang="sv-SE" dirty="0"/>
          </a:p>
          <a:p>
            <a:pPr marL="1257117" lvl="1" indent="-342900">
              <a:buFont typeface="Arial" panose="020B0604020202020204" pitchFamily="34" charset="0"/>
              <a:buChar char="•"/>
            </a:pPr>
            <a:r>
              <a:rPr lang="sv-SE" dirty="0" err="1"/>
              <a:t>Loaded</a:t>
            </a:r>
            <a:r>
              <a:rPr lang="sv-SE" dirty="0"/>
              <a:t> </a:t>
            </a:r>
            <a:r>
              <a:rPr lang="sv-SE" dirty="0" err="1"/>
              <a:t>into</a:t>
            </a:r>
            <a:r>
              <a:rPr lang="sv-SE" dirty="0"/>
              <a:t> </a:t>
            </a:r>
            <a:r>
              <a:rPr lang="sv-SE" dirty="0" err="1"/>
              <a:t>one</a:t>
            </a:r>
            <a:r>
              <a:rPr lang="sv-SE" dirty="0"/>
              <a:t> </a:t>
            </a:r>
            <a:r>
              <a:rPr lang="sv-SE" dirty="0" err="1"/>
              <a:t>factor</a:t>
            </a:r>
            <a:endParaRPr lang="sv-SE" dirty="0"/>
          </a:p>
          <a:p>
            <a:pPr marL="1257117" lvl="1" indent="-342900">
              <a:buFont typeface="Arial" panose="020B0604020202020204" pitchFamily="34" charset="0"/>
              <a:buChar char="•"/>
            </a:pPr>
            <a:r>
              <a:rPr lang="sv-SE" dirty="0" err="1"/>
              <a:t>Alpha</a:t>
            </a:r>
            <a:r>
              <a:rPr lang="sv-SE" dirty="0"/>
              <a:t> = 0.88 (same for </a:t>
            </a:r>
            <a:r>
              <a:rPr lang="sv-SE" dirty="0" err="1"/>
              <a:t>both</a:t>
            </a:r>
            <a:r>
              <a:rPr lang="sv-SE" dirty="0"/>
              <a:t> </a:t>
            </a:r>
            <a:r>
              <a:rPr lang="sv-SE" dirty="0" err="1"/>
              <a:t>sexes</a:t>
            </a:r>
            <a:r>
              <a:rPr lang="sv-SE" dirty="0"/>
              <a:t>)</a:t>
            </a:r>
          </a:p>
          <a:p>
            <a:pPr marL="1257117" lvl="1" indent="-342900">
              <a:buFont typeface="Arial" panose="020B0604020202020204" pitchFamily="34" charset="0"/>
              <a:buChar char="•"/>
            </a:pPr>
            <a:r>
              <a:rPr lang="sv-SE" dirty="0"/>
              <a:t>Test-</a:t>
            </a:r>
            <a:r>
              <a:rPr lang="sv-SE" dirty="0" err="1"/>
              <a:t>retest</a:t>
            </a:r>
            <a:r>
              <a:rPr lang="sv-SE" dirty="0"/>
              <a:t> </a:t>
            </a:r>
            <a:r>
              <a:rPr lang="sv-SE" dirty="0" err="1"/>
              <a:t>reliability</a:t>
            </a:r>
            <a:r>
              <a:rPr lang="sv-SE" dirty="0"/>
              <a:t> excellent (ICC 0.93)</a:t>
            </a:r>
          </a:p>
          <a:p>
            <a:pPr marL="1257117" lvl="1" indent="-342900">
              <a:buFont typeface="Arial" panose="020B0604020202020204" pitchFamily="34" charset="0"/>
              <a:buChar char="•"/>
            </a:pPr>
            <a:r>
              <a:rPr lang="sv-SE" dirty="0"/>
              <a:t>Optimal </a:t>
            </a:r>
            <a:r>
              <a:rPr lang="sv-SE" dirty="0" err="1"/>
              <a:t>cut</a:t>
            </a:r>
            <a:r>
              <a:rPr lang="sv-SE" dirty="0"/>
              <a:t>-off 2 </a:t>
            </a:r>
            <a:r>
              <a:rPr lang="sv-SE" dirty="0" err="1"/>
              <a:t>points</a:t>
            </a:r>
            <a:r>
              <a:rPr lang="sv-SE" dirty="0"/>
              <a:t> or </a:t>
            </a:r>
            <a:r>
              <a:rPr lang="sv-SE" dirty="0" err="1"/>
              <a:t>more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6431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4900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Platshållare för anteckninga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sv-SE" dirty="0">
                <a:ea typeface="MS PGothic" charset="0"/>
              </a:rPr>
              <a:t>If </a:t>
            </a:r>
            <a:r>
              <a:rPr lang="sv-SE" dirty="0" err="1">
                <a:ea typeface="MS PGothic" charset="0"/>
              </a:rPr>
              <a:t>we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first</a:t>
            </a:r>
            <a:r>
              <a:rPr lang="sv-SE" dirty="0">
                <a:ea typeface="MS PGothic" charset="0"/>
              </a:rPr>
              <a:t> look at </a:t>
            </a:r>
            <a:r>
              <a:rPr lang="sv-SE" dirty="0" err="1">
                <a:ea typeface="MS PGothic" charset="0"/>
              </a:rPr>
              <a:t>who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we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reached</a:t>
            </a:r>
            <a:r>
              <a:rPr lang="sv-SE" dirty="0">
                <a:ea typeface="MS PGothic" charset="0"/>
              </a:rPr>
              <a:t> in </a:t>
            </a:r>
            <a:r>
              <a:rPr lang="sv-SE" dirty="0" err="1">
                <a:ea typeface="MS PGothic" charset="0"/>
              </a:rPr>
              <a:t>our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study</a:t>
            </a:r>
            <a:r>
              <a:rPr lang="sv-SE" dirty="0">
                <a:ea typeface="MS PGothic" charset="0"/>
              </a:rPr>
              <a:t>…</a:t>
            </a:r>
          </a:p>
        </p:txBody>
      </p:sp>
      <p:sp>
        <p:nvSpPr>
          <p:cNvPr id="131076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15988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15988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15988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15988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0B4081F6-827F-8A45-B1B3-4092A9C86B7B}" type="slidenum">
              <a:rPr lang="sv-SE"/>
              <a:pPr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5304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Before </a:t>
            </a:r>
            <a:r>
              <a:rPr lang="sv-SE" dirty="0" err="1"/>
              <a:t>we</a:t>
            </a:r>
            <a:r>
              <a:rPr lang="sv-SE" dirty="0"/>
              <a:t> go </a:t>
            </a:r>
            <a:r>
              <a:rPr lang="sv-SE" dirty="0" err="1"/>
              <a:t>into</a:t>
            </a:r>
            <a:r>
              <a:rPr lang="sv-SE" dirty="0"/>
              <a:t> the </a:t>
            </a:r>
            <a:r>
              <a:rPr lang="sv-SE" dirty="0" err="1"/>
              <a:t>results</a:t>
            </a:r>
            <a:r>
              <a:rPr lang="sv-SE" dirty="0"/>
              <a:t> on </a:t>
            </a:r>
            <a:r>
              <a:rPr lang="sv-SE" dirty="0" err="1"/>
              <a:t>effects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program, </a:t>
            </a:r>
            <a:r>
              <a:rPr lang="sv-SE" dirty="0" err="1"/>
              <a:t>I’d</a:t>
            </a:r>
            <a:r>
              <a:rPr lang="sv-SE" dirty="0"/>
              <a:t> like to </a:t>
            </a:r>
            <a:r>
              <a:rPr lang="sv-SE" dirty="0" err="1"/>
              <a:t>say</a:t>
            </a:r>
            <a:r>
              <a:rPr lang="sv-SE" dirty="0"/>
              <a:t> a </a:t>
            </a:r>
            <a:r>
              <a:rPr lang="sv-SE" dirty="0" err="1"/>
              <a:t>few</a:t>
            </a:r>
            <a:r>
              <a:rPr lang="sv-SE" dirty="0"/>
              <a:t> </a:t>
            </a:r>
            <a:r>
              <a:rPr lang="sv-SE" dirty="0" err="1"/>
              <a:t>words</a:t>
            </a:r>
            <a:r>
              <a:rPr lang="sv-SE" dirty="0"/>
              <a:t> on program </a:t>
            </a:r>
            <a:r>
              <a:rPr lang="sv-SE" dirty="0" err="1"/>
              <a:t>adherence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4530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2EF95-29C8-D427-4127-2269DDAD3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Platshållare för bildobjekt 1">
            <a:extLst>
              <a:ext uri="{FF2B5EF4-FFF2-40B4-BE49-F238E27FC236}">
                <a16:creationId xmlns:a16="http://schemas.microsoft.com/office/drawing/2014/main" id="{58579E62-FC6E-5F8A-6526-ED88B7BE14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Platshållare för anteckningar 2">
            <a:extLst>
              <a:ext uri="{FF2B5EF4-FFF2-40B4-BE49-F238E27FC236}">
                <a16:creationId xmlns:a16="http://schemas.microsoft.com/office/drawing/2014/main" id="{E65C0587-CF45-FE0D-F0B8-CF98BB57A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sv-SE" dirty="0">
                <a:ea typeface="MS PGothic" charset="0"/>
              </a:rPr>
              <a:t>If </a:t>
            </a:r>
            <a:r>
              <a:rPr lang="sv-SE" dirty="0" err="1">
                <a:ea typeface="MS PGothic" charset="0"/>
              </a:rPr>
              <a:t>we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then</a:t>
            </a:r>
            <a:r>
              <a:rPr lang="sv-SE" dirty="0">
                <a:ea typeface="MS PGothic" charset="0"/>
              </a:rPr>
              <a:t> look at the </a:t>
            </a:r>
            <a:r>
              <a:rPr lang="sv-SE" dirty="0" err="1">
                <a:ea typeface="MS PGothic" charset="0"/>
              </a:rPr>
              <a:t>results</a:t>
            </a:r>
            <a:r>
              <a:rPr lang="sv-SE" dirty="0">
                <a:ea typeface="MS PGothic" charset="0"/>
              </a:rPr>
              <a:t> on </a:t>
            </a:r>
            <a:r>
              <a:rPr lang="sv-SE" dirty="0" err="1">
                <a:ea typeface="MS PGothic" charset="0"/>
              </a:rPr>
              <a:t>effects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we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saw</a:t>
            </a:r>
            <a:r>
              <a:rPr lang="sv-SE" dirty="0">
                <a:ea typeface="MS PGothic" charset="0"/>
              </a:rPr>
              <a:t> a </a:t>
            </a:r>
            <a:r>
              <a:rPr lang="sv-SE" dirty="0" err="1">
                <a:ea typeface="MS PGothic" charset="0"/>
              </a:rPr>
              <a:t>tendency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toward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reduced</a:t>
            </a:r>
            <a:r>
              <a:rPr lang="sv-SE" dirty="0">
                <a:ea typeface="MS PGothic" charset="0"/>
              </a:rPr>
              <a:t> depressive symptoms, </a:t>
            </a:r>
            <a:r>
              <a:rPr lang="sv-SE" dirty="0" err="1">
                <a:ea typeface="MS PGothic" charset="0"/>
              </a:rPr>
              <a:t>however</a:t>
            </a:r>
            <a:r>
              <a:rPr lang="sv-SE" dirty="0">
                <a:ea typeface="MS PGothic" charset="0"/>
              </a:rPr>
              <a:t> not </a:t>
            </a:r>
            <a:r>
              <a:rPr lang="sv-SE" dirty="0" err="1">
                <a:ea typeface="MS PGothic" charset="0"/>
              </a:rPr>
              <a:t>statistically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significant</a:t>
            </a:r>
            <a:endParaRPr lang="sv-SE" dirty="0">
              <a:ea typeface="MS PGothic" charset="0"/>
            </a:endParaRPr>
          </a:p>
          <a:p>
            <a:pPr marL="171450" indent="-171450">
              <a:buFontTx/>
              <a:buChar char="•"/>
            </a:pPr>
            <a:r>
              <a:rPr lang="sv-SE" dirty="0" err="1">
                <a:ea typeface="MS PGothic" charset="0"/>
              </a:rPr>
              <a:t>We</a:t>
            </a:r>
            <a:r>
              <a:rPr lang="sv-SE" dirty="0">
                <a:ea typeface="MS PGothic" charset="0"/>
              </a:rPr>
              <a:t> do </a:t>
            </a:r>
            <a:r>
              <a:rPr lang="sv-SE" dirty="0" err="1">
                <a:ea typeface="MS PGothic" charset="0"/>
              </a:rPr>
              <a:t>see</a:t>
            </a:r>
            <a:r>
              <a:rPr lang="sv-SE" dirty="0">
                <a:ea typeface="MS PGothic" charset="0"/>
              </a:rPr>
              <a:t> an </a:t>
            </a:r>
            <a:r>
              <a:rPr lang="sv-SE" dirty="0" err="1">
                <a:ea typeface="MS PGothic" charset="0"/>
              </a:rPr>
              <a:t>effect</a:t>
            </a:r>
            <a:r>
              <a:rPr lang="sv-SE" dirty="0">
                <a:ea typeface="MS PGothic" charset="0"/>
              </a:rPr>
              <a:t> on the </a:t>
            </a:r>
            <a:r>
              <a:rPr lang="sv-SE" dirty="0" err="1">
                <a:ea typeface="MS PGothic" charset="0"/>
              </a:rPr>
              <a:t>users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own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alcohol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consumption</a:t>
            </a:r>
            <a:endParaRPr lang="sv-SE" dirty="0">
              <a:ea typeface="MS PGothic" charset="0"/>
            </a:endParaRPr>
          </a:p>
          <a:p>
            <a:pPr marL="1085667" lvl="1" indent="-171450">
              <a:buFontTx/>
              <a:buChar char="•"/>
            </a:pPr>
            <a:r>
              <a:rPr lang="sv-SE" dirty="0">
                <a:ea typeface="MS PGothic" charset="0"/>
              </a:rPr>
              <a:t>At 2-month…</a:t>
            </a:r>
          </a:p>
          <a:p>
            <a:pPr marL="1085667" lvl="1" indent="-171450">
              <a:buFontTx/>
              <a:buChar char="•"/>
            </a:pPr>
            <a:r>
              <a:rPr lang="sv-SE" dirty="0">
                <a:ea typeface="MS PGothic" charset="0"/>
              </a:rPr>
              <a:t>At 6-month</a:t>
            </a:r>
          </a:p>
          <a:p>
            <a:pPr marL="171450" marR="0" lvl="0" indent="-17145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sv-SE" dirty="0" err="1">
                <a:ea typeface="MS PGothic" charset="0"/>
              </a:rPr>
              <a:t>This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result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was</a:t>
            </a:r>
            <a:r>
              <a:rPr lang="sv-SE" dirty="0">
                <a:ea typeface="MS PGothic" charset="0"/>
              </a:rPr>
              <a:t> in </a:t>
            </a:r>
            <a:r>
              <a:rPr lang="sv-SE" dirty="0" err="1">
                <a:ea typeface="MS PGothic" charset="0"/>
              </a:rPr>
              <a:t>line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with</a:t>
            </a:r>
            <a:r>
              <a:rPr lang="sv-SE" dirty="0">
                <a:ea typeface="MS PGothic" charset="0"/>
              </a:rPr>
              <a:t> the </a:t>
            </a:r>
            <a:r>
              <a:rPr lang="sv-SE" dirty="0" err="1">
                <a:ea typeface="MS PGothic" charset="0"/>
              </a:rPr>
              <a:t>results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that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we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saw</a:t>
            </a:r>
            <a:r>
              <a:rPr lang="sv-SE" dirty="0">
                <a:ea typeface="MS PGothic" charset="0"/>
              </a:rPr>
              <a:t> on the original face-to-face program </a:t>
            </a:r>
            <a:r>
              <a:rPr lang="sv-SE" dirty="0" err="1">
                <a:ea typeface="MS PGothic" charset="0"/>
              </a:rPr>
              <a:t>where</a:t>
            </a:r>
            <a:r>
              <a:rPr lang="sv-SE" dirty="0">
                <a:ea typeface="MS PGothic" charset="0"/>
              </a:rPr>
              <a:t> the </a:t>
            </a:r>
            <a:r>
              <a:rPr lang="sv-SE" dirty="0" err="1">
                <a:ea typeface="MS PGothic" charset="0"/>
              </a:rPr>
              <a:t>participants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also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reduced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their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alcohol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consumption</a:t>
            </a:r>
            <a:endParaRPr lang="sv-SE" dirty="0">
              <a:ea typeface="MS PGothic" charset="0"/>
            </a:endParaRPr>
          </a:p>
          <a:p>
            <a:pPr marL="171450" marR="0" lvl="0" indent="-17145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lang="sv-SE" dirty="0">
              <a:ea typeface="MS PGothic" charset="0"/>
            </a:endParaRPr>
          </a:p>
          <a:p>
            <a:pPr marL="171450" indent="-171450">
              <a:buFontTx/>
              <a:buChar char="•"/>
            </a:pPr>
            <a:r>
              <a:rPr lang="sv-SE" dirty="0" err="1">
                <a:ea typeface="MS PGothic" charset="0"/>
              </a:rPr>
              <a:t>Coping</a:t>
            </a:r>
            <a:r>
              <a:rPr lang="sv-SE" dirty="0">
                <a:ea typeface="MS PGothic" charset="0"/>
              </a:rPr>
              <a:t> och CES-DC analyserades med </a:t>
            </a:r>
            <a:r>
              <a:rPr lang="sv-SE" dirty="0" err="1">
                <a:ea typeface="MS PGothic" charset="0"/>
              </a:rPr>
              <a:t>Linear</a:t>
            </a:r>
            <a:r>
              <a:rPr lang="sv-SE" dirty="0">
                <a:ea typeface="MS PGothic" charset="0"/>
              </a:rPr>
              <a:t> Mixed </a:t>
            </a:r>
            <a:r>
              <a:rPr lang="sv-SE" dirty="0" err="1">
                <a:ea typeface="MS PGothic" charset="0"/>
              </a:rPr>
              <a:t>Models</a:t>
            </a:r>
            <a:r>
              <a:rPr lang="sv-SE" dirty="0">
                <a:ea typeface="MS PGothic" charset="0"/>
              </a:rPr>
              <a:t> (LMM)</a:t>
            </a:r>
          </a:p>
          <a:p>
            <a:pPr marL="171450" indent="-171450">
              <a:buFontTx/>
              <a:buChar char="•"/>
            </a:pPr>
            <a:r>
              <a:rPr lang="sv-SE" dirty="0">
                <a:ea typeface="MS PGothic" charset="0"/>
              </a:rPr>
              <a:t>AUDIT-C poäng var ej </a:t>
            </a:r>
            <a:r>
              <a:rPr lang="sv-SE" dirty="0" err="1">
                <a:ea typeface="MS PGothic" charset="0"/>
              </a:rPr>
              <a:t>normalfördelat</a:t>
            </a:r>
            <a:r>
              <a:rPr lang="sv-SE" dirty="0">
                <a:ea typeface="MS PGothic" charset="0"/>
              </a:rPr>
              <a:t> med många 0-värden. Analyserades med en tvåstegsmodell för longitudinell data som kan hantera många 0-värden. Modellen kombinerar </a:t>
            </a:r>
            <a:r>
              <a:rPr lang="sv-SE" dirty="0" err="1">
                <a:ea typeface="MS PGothic" charset="0"/>
              </a:rPr>
              <a:t>Generalized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Linear</a:t>
            </a:r>
            <a:r>
              <a:rPr lang="sv-SE" dirty="0">
                <a:ea typeface="MS PGothic" charset="0"/>
              </a:rPr>
              <a:t> Mixed </a:t>
            </a:r>
            <a:r>
              <a:rPr lang="sv-SE" dirty="0" err="1">
                <a:ea typeface="MS PGothic" charset="0"/>
              </a:rPr>
              <a:t>Models</a:t>
            </a:r>
            <a:r>
              <a:rPr lang="sv-SE" dirty="0">
                <a:ea typeface="MS PGothic" charset="0"/>
              </a:rPr>
              <a:t> (GLMM) för 0-värden och en skev GLMM för icke 0-värden.</a:t>
            </a:r>
          </a:p>
          <a:p>
            <a:pPr marL="171450" indent="-171450">
              <a:buFontTx/>
              <a:buChar char="•"/>
            </a:pPr>
            <a:endParaRPr lang="sv-SE" dirty="0">
              <a:ea typeface="MS PGothic" charset="0"/>
            </a:endParaRPr>
          </a:p>
        </p:txBody>
      </p:sp>
      <p:sp>
        <p:nvSpPr>
          <p:cNvPr id="131076" name="Platshållare för bildnummer 3">
            <a:extLst>
              <a:ext uri="{FF2B5EF4-FFF2-40B4-BE49-F238E27FC236}">
                <a16:creationId xmlns:a16="http://schemas.microsoft.com/office/drawing/2014/main" id="{2A45F554-C963-28B5-28CA-B75C9BFD12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15988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15988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15988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15988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0B4081F6-827F-8A45-B1B3-4092A9C86B7B}" type="slidenum">
              <a:rPr lang="sv-SE"/>
              <a:pPr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00759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Platshållare för anteckninga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sv-SE" dirty="0">
              <a:ea typeface="MS PGothic" charset="0"/>
            </a:endParaRPr>
          </a:p>
        </p:txBody>
      </p:sp>
      <p:sp>
        <p:nvSpPr>
          <p:cNvPr id="131076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15988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15988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15988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15988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0B4081F6-827F-8A45-B1B3-4092A9C86B7B}" type="slidenum">
              <a:rPr lang="sv-SE"/>
              <a:pPr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79362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Quickly</a:t>
            </a:r>
            <a:r>
              <a:rPr lang="sv-SE" dirty="0"/>
              <a:t> </a:t>
            </a:r>
            <a:r>
              <a:rPr lang="sv-SE" dirty="0" err="1"/>
              <a:t>mention</a:t>
            </a:r>
            <a:r>
              <a:rPr lang="sv-SE" dirty="0"/>
              <a:t> a </a:t>
            </a:r>
            <a:r>
              <a:rPr lang="sv-SE" dirty="0" err="1"/>
              <a:t>study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followed</a:t>
            </a:r>
            <a:r>
              <a:rPr lang="sv-SE" dirty="0"/>
              <a:t> the </a:t>
            </a:r>
            <a:r>
              <a:rPr lang="sv-SE" dirty="0" err="1"/>
              <a:t>study</a:t>
            </a:r>
            <a:r>
              <a:rPr lang="sv-SE" dirty="0"/>
              <a:t> on A&amp;C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So, </a:t>
            </a:r>
            <a:r>
              <a:rPr lang="sv-SE" dirty="0" err="1"/>
              <a:t>based</a:t>
            </a:r>
            <a:r>
              <a:rPr lang="sv-SE" dirty="0"/>
              <a:t> on the </a:t>
            </a:r>
            <a:r>
              <a:rPr lang="sv-SE" dirty="0" err="1"/>
              <a:t>study</a:t>
            </a:r>
            <a:r>
              <a:rPr lang="sv-SE" dirty="0"/>
              <a:t>,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wanted</a:t>
            </a:r>
            <a:r>
              <a:rPr lang="sv-SE" dirty="0"/>
              <a:t> to test  a </a:t>
            </a:r>
            <a:r>
              <a:rPr lang="sv-SE" dirty="0" err="1"/>
              <a:t>much</a:t>
            </a:r>
            <a:r>
              <a:rPr lang="sv-SE" dirty="0"/>
              <a:t> </a:t>
            </a:r>
            <a:r>
              <a:rPr lang="sv-SE" dirty="0" err="1"/>
              <a:t>more</a:t>
            </a:r>
            <a:r>
              <a:rPr lang="sv-SE" dirty="0"/>
              <a:t> extensive program and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found</a:t>
            </a:r>
            <a:r>
              <a:rPr lang="sv-SE" dirty="0"/>
              <a:t> a program </a:t>
            </a:r>
            <a:r>
              <a:rPr lang="sv-SE" dirty="0" err="1"/>
              <a:t>called</a:t>
            </a:r>
            <a:r>
              <a:rPr lang="sv-SE" dirty="0"/>
              <a:t> </a:t>
            </a:r>
            <a:r>
              <a:rPr lang="sv-SE" dirty="0" err="1"/>
              <a:t>Kopstoring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Grubbel = to </a:t>
            </a:r>
            <a:r>
              <a:rPr lang="sv-SE" dirty="0" err="1"/>
              <a:t>contemplate</a:t>
            </a:r>
            <a:r>
              <a:rPr lang="sv-SE" dirty="0"/>
              <a:t> (</a:t>
            </a:r>
            <a:r>
              <a:rPr lang="sv-SE" dirty="0" err="1"/>
              <a:t>think</a:t>
            </a:r>
            <a:r>
              <a:rPr lang="sv-SE" dirty="0"/>
              <a:t> </a:t>
            </a:r>
            <a:r>
              <a:rPr lang="sv-SE" dirty="0" err="1"/>
              <a:t>about</a:t>
            </a:r>
            <a:r>
              <a:rPr lang="sv-SE" dirty="0"/>
              <a:t>, </a:t>
            </a:r>
            <a:r>
              <a:rPr lang="sv-SE" dirty="0" err="1"/>
              <a:t>consider</a:t>
            </a:r>
            <a:r>
              <a:rPr lang="sv-SE" dirty="0"/>
              <a:t>, </a:t>
            </a:r>
            <a:r>
              <a:rPr lang="sv-SE" dirty="0" err="1"/>
              <a:t>examine</a:t>
            </a:r>
            <a:r>
              <a:rPr lang="sv-SE" dirty="0"/>
              <a:t>)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7312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A4CD6-A015-D75C-2073-EE7860361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Platshållare för bildobjekt 1">
            <a:extLst>
              <a:ext uri="{FF2B5EF4-FFF2-40B4-BE49-F238E27FC236}">
                <a16:creationId xmlns:a16="http://schemas.microsoft.com/office/drawing/2014/main" id="{34DC5F51-48BA-9F82-FE68-1691987F26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Platshållare för anteckningar 2">
            <a:extLst>
              <a:ext uri="{FF2B5EF4-FFF2-40B4-BE49-F238E27FC236}">
                <a16:creationId xmlns:a16="http://schemas.microsoft.com/office/drawing/2014/main" id="{DB05E430-EA5F-7441-C13F-AA1635EBE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sv-SE" dirty="0">
              <a:ea typeface="MS PGothic" charset="0"/>
            </a:endParaRPr>
          </a:p>
        </p:txBody>
      </p:sp>
      <p:sp>
        <p:nvSpPr>
          <p:cNvPr id="131076" name="Platshållare för bildnummer 3">
            <a:extLst>
              <a:ext uri="{FF2B5EF4-FFF2-40B4-BE49-F238E27FC236}">
                <a16:creationId xmlns:a16="http://schemas.microsoft.com/office/drawing/2014/main" id="{39291849-3BCA-08AD-5FF9-8121DB12FC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15988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15988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15988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15988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0B4081F6-827F-8A45-B1B3-4092A9C86B7B}" type="slidenum">
              <a:rPr lang="sv-SE"/>
              <a:pPr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53115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69C53-9D83-DDF3-D881-3E77E6C3D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C9FCCE4D-EFB2-2B09-1B0A-F9A6DC20DE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137EE74-4263-8DA5-3CB7-25ED48F90A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Collaborative</a:t>
            </a:r>
            <a:r>
              <a:rPr lang="sv-SE" dirty="0"/>
              <a:t> </a:t>
            </a:r>
            <a:r>
              <a:rPr lang="sv-SE" dirty="0" err="1"/>
              <a:t>project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researchers from UU and 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Ola S, a </a:t>
            </a:r>
            <a:r>
              <a:rPr lang="sv-SE" dirty="0" err="1"/>
              <a:t>postdoc</a:t>
            </a:r>
            <a:r>
              <a:rPr lang="sv-SE" dirty="0"/>
              <a:t> in </a:t>
            </a:r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unit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 </a:t>
            </a:r>
            <a:r>
              <a:rPr lang="sv-SE" dirty="0" err="1"/>
              <a:t>project</a:t>
            </a:r>
            <a:r>
              <a:rPr lang="sv-SE" dirty="0"/>
              <a:t> </a:t>
            </a:r>
            <a:r>
              <a:rPr lang="sv-SE" dirty="0" err="1"/>
              <a:t>lead</a:t>
            </a:r>
            <a:r>
              <a:rPr lang="sv-SE" dirty="0"/>
              <a:t> the </a:t>
            </a:r>
            <a:r>
              <a:rPr lang="sv-SE" dirty="0" err="1"/>
              <a:t>project</a:t>
            </a: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A128CAA-6614-96C4-E02F-22B238011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0920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E6FA3-7A25-940A-8FD5-B4915177B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Platshållare för bildobjekt 1">
            <a:extLst>
              <a:ext uri="{FF2B5EF4-FFF2-40B4-BE49-F238E27FC236}">
                <a16:creationId xmlns:a16="http://schemas.microsoft.com/office/drawing/2014/main" id="{C2A6E678-B657-9E5C-674B-23E4A9421E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Platshållare för anteckningar 2">
            <a:extLst>
              <a:ext uri="{FF2B5EF4-FFF2-40B4-BE49-F238E27FC236}">
                <a16:creationId xmlns:a16="http://schemas.microsoft.com/office/drawing/2014/main" id="{72047ED4-8E0A-D211-B89C-032716F3F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sv-SE" dirty="0">
              <a:ea typeface="MS PGothic" charset="0"/>
            </a:endParaRPr>
          </a:p>
        </p:txBody>
      </p:sp>
      <p:sp>
        <p:nvSpPr>
          <p:cNvPr id="131076" name="Platshållare för bildnummer 3">
            <a:extLst>
              <a:ext uri="{FF2B5EF4-FFF2-40B4-BE49-F238E27FC236}">
                <a16:creationId xmlns:a16="http://schemas.microsoft.com/office/drawing/2014/main" id="{8DDB38B9-6B10-3383-86F2-1C70CD6EAE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15988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15988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15988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15988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0B4081F6-827F-8A45-B1B3-4092A9C86B7B}" type="slidenum">
              <a:rPr lang="sv-SE"/>
              <a:pPr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7961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During</a:t>
            </a:r>
            <a:r>
              <a:rPr lang="sv-SE" dirty="0"/>
              <a:t> the </a:t>
            </a:r>
            <a:r>
              <a:rPr lang="sv-SE" dirty="0" err="1"/>
              <a:t>years</a:t>
            </a:r>
            <a:r>
              <a:rPr lang="sv-SE" dirty="0"/>
              <a:t>,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developed</a:t>
            </a:r>
            <a:r>
              <a:rPr lang="sv-SE" dirty="0"/>
              <a:t> </a:t>
            </a:r>
            <a:r>
              <a:rPr lang="sv-SE" dirty="0" err="1"/>
              <a:t>several</a:t>
            </a:r>
            <a:r>
              <a:rPr lang="sv-SE" dirty="0"/>
              <a:t> </a:t>
            </a:r>
            <a:r>
              <a:rPr lang="sv-SE" dirty="0" err="1"/>
              <a:t>alcohol</a:t>
            </a:r>
            <a:r>
              <a:rPr lang="sv-SE" dirty="0"/>
              <a:t> and </a:t>
            </a:r>
            <a:r>
              <a:rPr lang="sv-SE" dirty="0" err="1"/>
              <a:t>substance</a:t>
            </a:r>
            <a:r>
              <a:rPr lang="sv-SE" dirty="0"/>
              <a:t> </a:t>
            </a:r>
            <a:r>
              <a:rPr lang="sv-SE" dirty="0" err="1"/>
              <a:t>use</a:t>
            </a:r>
            <a:r>
              <a:rPr lang="sv-SE" dirty="0"/>
              <a:t> prevention </a:t>
            </a:r>
            <a:r>
              <a:rPr lang="sv-SE" dirty="0" err="1"/>
              <a:t>methods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Student and </a:t>
            </a:r>
            <a:r>
              <a:rPr lang="sv-SE" dirty="0" err="1"/>
              <a:t>Football</a:t>
            </a:r>
            <a:r>
              <a:rPr lang="sv-SE" dirty="0"/>
              <a:t> not </a:t>
            </a:r>
            <a:r>
              <a:rPr lang="sv-SE" dirty="0" err="1"/>
              <a:t>Bingeing</a:t>
            </a:r>
            <a:r>
              <a:rPr lang="sv-SE" dirty="0"/>
              <a:t>, </a:t>
            </a:r>
            <a:r>
              <a:rPr lang="sv-SE" dirty="0" err="1"/>
              <a:t>which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alcohol</a:t>
            </a:r>
            <a:r>
              <a:rPr lang="sv-SE" dirty="0"/>
              <a:t> prevention programs </a:t>
            </a:r>
            <a:r>
              <a:rPr lang="sv-SE" dirty="0" err="1"/>
              <a:t>targeting</a:t>
            </a:r>
            <a:r>
              <a:rPr lang="sv-SE" dirty="0"/>
              <a:t> </a:t>
            </a:r>
            <a:r>
              <a:rPr lang="sv-SE" dirty="0" err="1"/>
              <a:t>drinking</a:t>
            </a:r>
            <a:r>
              <a:rPr lang="sv-SE" dirty="0"/>
              <a:t> at student </a:t>
            </a:r>
            <a:r>
              <a:rPr lang="sv-SE" dirty="0" err="1"/>
              <a:t>parties</a:t>
            </a:r>
            <a:r>
              <a:rPr lang="sv-SE" dirty="0"/>
              <a:t> and </a:t>
            </a:r>
            <a:r>
              <a:rPr lang="sv-SE" dirty="0" err="1"/>
              <a:t>large</a:t>
            </a:r>
            <a:r>
              <a:rPr lang="sv-SE" dirty="0"/>
              <a:t> </a:t>
            </a:r>
            <a:r>
              <a:rPr lang="sv-SE" dirty="0" err="1"/>
              <a:t>football</a:t>
            </a:r>
            <a:r>
              <a:rPr lang="sv-SE" dirty="0"/>
              <a:t> arenas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CaD</a:t>
            </a:r>
            <a:r>
              <a:rPr lang="sv-SE" dirty="0"/>
              <a:t> </a:t>
            </a:r>
            <a:r>
              <a:rPr lang="sv-SE" dirty="0" err="1"/>
              <a:t>targets</a:t>
            </a:r>
            <a:r>
              <a:rPr lang="sv-SE" dirty="0"/>
              <a:t> </a:t>
            </a:r>
            <a:r>
              <a:rPr lang="sv-SE" dirty="0" err="1"/>
              <a:t>substance</a:t>
            </a:r>
            <a:r>
              <a:rPr lang="sv-SE" dirty="0"/>
              <a:t> </a:t>
            </a:r>
            <a:r>
              <a:rPr lang="sv-SE" dirty="0" err="1"/>
              <a:t>use</a:t>
            </a:r>
            <a:r>
              <a:rPr lang="sv-SE" dirty="0"/>
              <a:t> and </a:t>
            </a:r>
            <a:r>
              <a:rPr lang="sv-SE" dirty="0" err="1"/>
              <a:t>related</a:t>
            </a:r>
            <a:r>
              <a:rPr lang="sv-SE" dirty="0"/>
              <a:t> problems in the </a:t>
            </a:r>
            <a:r>
              <a:rPr lang="sv-SE" dirty="0" err="1"/>
              <a:t>nightlife</a:t>
            </a:r>
            <a:r>
              <a:rPr lang="sv-SE" dirty="0"/>
              <a:t> </a:t>
            </a:r>
            <a:r>
              <a:rPr lang="sv-SE" dirty="0" err="1"/>
              <a:t>setting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100% PHT </a:t>
            </a:r>
            <a:r>
              <a:rPr lang="sv-SE" dirty="0" err="1"/>
              <a:t>targets</a:t>
            </a:r>
            <a:r>
              <a:rPr lang="sv-SE" dirty="0"/>
              <a:t> doping </a:t>
            </a:r>
            <a:r>
              <a:rPr lang="sv-SE" dirty="0" err="1"/>
              <a:t>use</a:t>
            </a:r>
            <a:r>
              <a:rPr lang="sv-SE" dirty="0"/>
              <a:t> at gyms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Currently</a:t>
            </a:r>
            <a:r>
              <a:rPr lang="sv-SE" dirty="0"/>
              <a:t>,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national </a:t>
            </a:r>
            <a:r>
              <a:rPr lang="sv-SE" dirty="0" err="1"/>
              <a:t>mandate</a:t>
            </a:r>
            <a:r>
              <a:rPr lang="sv-SE" dirty="0"/>
              <a:t> to </a:t>
            </a:r>
            <a:r>
              <a:rPr lang="sv-SE" dirty="0" err="1"/>
              <a:t>coordinate</a:t>
            </a:r>
            <a:r>
              <a:rPr lang="sv-SE" dirty="0"/>
              <a:t> </a:t>
            </a:r>
            <a:r>
              <a:rPr lang="sv-SE" dirty="0" err="1"/>
              <a:t>CaD</a:t>
            </a:r>
            <a:r>
              <a:rPr lang="sv-SE" dirty="0"/>
              <a:t> &amp; 100% PHT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Allt </a:t>
            </a:r>
            <a:r>
              <a:rPr lang="sv-SE" dirty="0" err="1"/>
              <a:t>these</a:t>
            </a:r>
            <a:r>
              <a:rPr lang="sv-SE" dirty="0"/>
              <a:t> programs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adapted</a:t>
            </a:r>
            <a:r>
              <a:rPr lang="sv-SE" dirty="0"/>
              <a:t> from RBS, </a:t>
            </a:r>
            <a:r>
              <a:rPr lang="sv-SE" dirty="0" err="1"/>
              <a:t>which</a:t>
            </a:r>
            <a:r>
              <a:rPr lang="sv-SE" dirty="0"/>
              <a:t> </a:t>
            </a:r>
            <a:r>
              <a:rPr lang="sv-SE" dirty="0" err="1"/>
              <a:t>was</a:t>
            </a:r>
            <a:r>
              <a:rPr lang="sv-SE" dirty="0"/>
              <a:t> </a:t>
            </a:r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first</a:t>
            </a:r>
            <a:r>
              <a:rPr lang="sv-SE" dirty="0"/>
              <a:t> program </a:t>
            </a:r>
            <a:r>
              <a:rPr lang="sv-SE" dirty="0" err="1"/>
              <a:t>developed</a:t>
            </a:r>
            <a:r>
              <a:rPr lang="sv-SE" dirty="0"/>
              <a:t> in 1995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192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Four</a:t>
            </a:r>
            <a:r>
              <a:rPr lang="sv-SE" dirty="0"/>
              <a:t> WPs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Power </a:t>
            </a:r>
            <a:r>
              <a:rPr lang="sv-SE" dirty="0" err="1"/>
              <a:t>calc</a:t>
            </a:r>
            <a:r>
              <a:rPr lang="sv-SE" dirty="0"/>
              <a:t> </a:t>
            </a:r>
            <a:r>
              <a:rPr lang="sv-SE" dirty="0" err="1"/>
              <a:t>based</a:t>
            </a:r>
            <a:r>
              <a:rPr lang="sv-SE" dirty="0"/>
              <a:t> on PHQ-9 (depression) and a 4-point </a:t>
            </a:r>
            <a:r>
              <a:rPr lang="sv-SE" dirty="0" err="1"/>
              <a:t>between-group</a:t>
            </a:r>
            <a:r>
              <a:rPr lang="sv-SE" dirty="0"/>
              <a:t> </a:t>
            </a:r>
            <a:r>
              <a:rPr lang="sv-SE" dirty="0" err="1"/>
              <a:t>difference</a:t>
            </a:r>
            <a:r>
              <a:rPr lang="sv-SE" dirty="0"/>
              <a:t> </a:t>
            </a:r>
            <a:r>
              <a:rPr lang="sv-SE" dirty="0" err="1"/>
              <a:t>corresponding</a:t>
            </a:r>
            <a:r>
              <a:rPr lang="sv-SE" dirty="0"/>
              <a:t> to a small </a:t>
            </a:r>
            <a:r>
              <a:rPr lang="sv-SE" dirty="0" err="1"/>
              <a:t>effect</a:t>
            </a:r>
            <a:r>
              <a:rPr lang="sv-SE" dirty="0"/>
              <a:t> </a:t>
            </a:r>
            <a:r>
              <a:rPr lang="sv-SE" dirty="0" err="1"/>
              <a:t>size</a:t>
            </a:r>
            <a:r>
              <a:rPr lang="sv-SE" dirty="0"/>
              <a:t> (d=0.3).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662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4698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326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Very</a:t>
            </a:r>
            <a:r>
              <a:rPr lang="sv-SE" dirty="0"/>
              <a:t> </a:t>
            </a:r>
            <a:r>
              <a:rPr lang="sv-SE" dirty="0" err="1"/>
              <a:t>brief</a:t>
            </a:r>
            <a:r>
              <a:rPr lang="sv-SE" dirty="0"/>
              <a:t> </a:t>
            </a:r>
            <a:r>
              <a:rPr lang="sv-SE" dirty="0" err="1"/>
              <a:t>about</a:t>
            </a:r>
            <a:r>
              <a:rPr lang="sv-SE" dirty="0"/>
              <a:t> the </a:t>
            </a:r>
            <a:r>
              <a:rPr lang="sv-SE" dirty="0" err="1"/>
              <a:t>results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seen</a:t>
            </a:r>
            <a:r>
              <a:rPr lang="sv-SE" dirty="0"/>
              <a:t> </a:t>
            </a:r>
            <a:r>
              <a:rPr lang="sv-SE" dirty="0" err="1"/>
              <a:t>when</a:t>
            </a:r>
            <a:r>
              <a:rPr lang="sv-SE" dirty="0"/>
              <a:t> </a:t>
            </a:r>
            <a:r>
              <a:rPr lang="sv-SE" dirty="0" err="1"/>
              <a:t>evaluating</a:t>
            </a:r>
            <a:r>
              <a:rPr lang="sv-SE" dirty="0"/>
              <a:t> RBS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In Stockholm,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conducted</a:t>
            </a:r>
            <a:r>
              <a:rPr lang="sv-SE" dirty="0"/>
              <a:t> a </a:t>
            </a:r>
            <a:r>
              <a:rPr lang="sv-SE" dirty="0" err="1"/>
              <a:t>number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Followed</a:t>
            </a:r>
            <a:r>
              <a:rPr lang="sv-SE" dirty="0"/>
              <a:t> </a:t>
            </a:r>
            <a:r>
              <a:rPr lang="sv-SE" dirty="0" err="1"/>
              <a:t>refusal</a:t>
            </a:r>
            <a:r>
              <a:rPr lang="sv-SE" dirty="0"/>
              <a:t> rates… as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see</a:t>
            </a:r>
            <a:r>
              <a:rPr lang="sv-SE" dirty="0"/>
              <a:t>, the rates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increased</a:t>
            </a:r>
            <a:r>
              <a:rPr lang="sv-SE" dirty="0"/>
              <a:t> from 5% </a:t>
            </a:r>
            <a:r>
              <a:rPr lang="sv-SE" dirty="0" err="1"/>
              <a:t>refusals</a:t>
            </a:r>
            <a:r>
              <a:rPr lang="sv-SE" dirty="0"/>
              <a:t> at BL to </a:t>
            </a:r>
            <a:r>
              <a:rPr lang="sv-SE" dirty="0" err="1"/>
              <a:t>around</a:t>
            </a:r>
            <a:r>
              <a:rPr lang="sv-SE" dirty="0"/>
              <a:t> 80% at the </a:t>
            </a:r>
            <a:r>
              <a:rPr lang="sv-SE" dirty="0" err="1"/>
              <a:t>two</a:t>
            </a:r>
            <a:r>
              <a:rPr lang="sv-SE" dirty="0"/>
              <a:t> </a:t>
            </a:r>
            <a:r>
              <a:rPr lang="sv-SE" dirty="0" err="1"/>
              <a:t>most</a:t>
            </a:r>
            <a:r>
              <a:rPr lang="sv-SE" dirty="0"/>
              <a:t> recent </a:t>
            </a:r>
            <a:r>
              <a:rPr lang="sv-SE" dirty="0" err="1"/>
              <a:t>assessments</a:t>
            </a:r>
            <a:r>
              <a:rPr lang="sv-SE" dirty="0"/>
              <a:t> in 2016 and 2022.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Looked</a:t>
            </a:r>
            <a:r>
              <a:rPr lang="sv-SE" dirty="0"/>
              <a:t> at </a:t>
            </a:r>
            <a:r>
              <a:rPr lang="sv-SE" dirty="0" err="1"/>
              <a:t>police</a:t>
            </a:r>
            <a:r>
              <a:rPr lang="sv-SE" dirty="0"/>
              <a:t> </a:t>
            </a:r>
            <a:r>
              <a:rPr lang="sv-SE" dirty="0" err="1"/>
              <a:t>reported</a:t>
            </a:r>
            <a:r>
              <a:rPr lang="sv-SE" dirty="0"/>
              <a:t> </a:t>
            </a:r>
            <a:r>
              <a:rPr lang="sv-SE" dirty="0" err="1"/>
              <a:t>violence</a:t>
            </a:r>
            <a:r>
              <a:rPr lang="sv-SE" dirty="0"/>
              <a:t> and </a:t>
            </a:r>
            <a:r>
              <a:rPr lang="sv-SE" dirty="0" err="1"/>
              <a:t>seen</a:t>
            </a:r>
            <a:r>
              <a:rPr lang="sv-SE" dirty="0"/>
              <a:t> a 29% </a:t>
            </a:r>
            <a:r>
              <a:rPr lang="sv-SE" dirty="0" err="1"/>
              <a:t>reduction</a:t>
            </a:r>
            <a:r>
              <a:rPr lang="sv-SE" dirty="0"/>
              <a:t> in </a:t>
            </a:r>
            <a:r>
              <a:rPr lang="sv-SE" dirty="0" err="1"/>
              <a:t>alcohol-related</a:t>
            </a:r>
            <a:r>
              <a:rPr lang="sv-SE" dirty="0"/>
              <a:t> </a:t>
            </a:r>
            <a:r>
              <a:rPr lang="sv-SE" dirty="0" err="1"/>
              <a:t>violence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Health </a:t>
            </a:r>
            <a:r>
              <a:rPr lang="sv-SE" dirty="0" err="1"/>
              <a:t>economists</a:t>
            </a:r>
            <a:r>
              <a:rPr lang="sv-SE" dirty="0"/>
              <a:t> </a:t>
            </a:r>
            <a:r>
              <a:rPr lang="sv-SE" dirty="0" err="1"/>
              <a:t>then</a:t>
            </a:r>
            <a:r>
              <a:rPr lang="sv-SE" dirty="0"/>
              <a:t> </a:t>
            </a:r>
            <a:r>
              <a:rPr lang="sv-SE" dirty="0" err="1"/>
              <a:t>looked</a:t>
            </a:r>
            <a:r>
              <a:rPr lang="sv-SE" dirty="0"/>
              <a:t> at </a:t>
            </a:r>
            <a:r>
              <a:rPr lang="sv-SE" dirty="0" err="1"/>
              <a:t>cost-effectiveness</a:t>
            </a:r>
            <a:r>
              <a:rPr lang="sv-SE" dirty="0"/>
              <a:t> and </a:t>
            </a:r>
            <a:r>
              <a:rPr lang="sv-SE" dirty="0" err="1"/>
              <a:t>concluded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the </a:t>
            </a:r>
            <a:r>
              <a:rPr lang="sv-SE" dirty="0" err="1"/>
              <a:t>cost-savings</a:t>
            </a:r>
            <a:r>
              <a:rPr lang="sv-SE" dirty="0"/>
              <a:t> </a:t>
            </a:r>
            <a:r>
              <a:rPr lang="sv-SE" dirty="0" err="1"/>
              <a:t>ratio</a:t>
            </a:r>
            <a:r>
              <a:rPr lang="sv-SE" dirty="0"/>
              <a:t> </a:t>
            </a:r>
            <a:r>
              <a:rPr lang="sv-SE" dirty="0" err="1"/>
              <a:t>was</a:t>
            </a:r>
            <a:r>
              <a:rPr lang="sv-SE" dirty="0"/>
              <a:t> 1:39. So for </a:t>
            </a:r>
            <a:r>
              <a:rPr lang="sv-SE" dirty="0" err="1"/>
              <a:t>every</a:t>
            </a:r>
            <a:r>
              <a:rPr lang="sv-SE" dirty="0"/>
              <a:t> euro </a:t>
            </a:r>
            <a:r>
              <a:rPr lang="sv-SE" dirty="0" err="1"/>
              <a:t>spent</a:t>
            </a:r>
            <a:r>
              <a:rPr lang="sv-SE" dirty="0"/>
              <a:t> on the </a:t>
            </a:r>
            <a:r>
              <a:rPr lang="sv-SE" dirty="0" err="1"/>
              <a:t>work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RBS, </a:t>
            </a:r>
            <a:r>
              <a:rPr lang="sv-SE" dirty="0" err="1"/>
              <a:t>society</a:t>
            </a:r>
            <a:r>
              <a:rPr lang="sv-SE" dirty="0"/>
              <a:t> </a:t>
            </a:r>
            <a:r>
              <a:rPr lang="sv-SE" dirty="0" err="1"/>
              <a:t>saved</a:t>
            </a:r>
            <a:r>
              <a:rPr lang="sv-SE" dirty="0"/>
              <a:t> 39 euros </a:t>
            </a:r>
            <a:r>
              <a:rPr lang="sv-SE" dirty="0" err="1"/>
              <a:t>due</a:t>
            </a:r>
            <a:r>
              <a:rPr lang="sv-SE" dirty="0"/>
              <a:t> to </a:t>
            </a:r>
            <a:r>
              <a:rPr lang="sv-SE" dirty="0" err="1"/>
              <a:t>saved</a:t>
            </a:r>
            <a:r>
              <a:rPr lang="sv-SE" dirty="0"/>
              <a:t> </a:t>
            </a:r>
            <a:r>
              <a:rPr lang="sv-SE" dirty="0" err="1"/>
              <a:t>costs</a:t>
            </a:r>
            <a:r>
              <a:rPr lang="sv-SE" dirty="0"/>
              <a:t> for </a:t>
            </a:r>
            <a:r>
              <a:rPr lang="sv-SE" dirty="0" err="1"/>
              <a:t>health</a:t>
            </a:r>
            <a:r>
              <a:rPr lang="sv-SE" dirty="0"/>
              <a:t> </a:t>
            </a:r>
            <a:r>
              <a:rPr lang="sv-SE" dirty="0" err="1"/>
              <a:t>care</a:t>
            </a:r>
            <a:r>
              <a:rPr lang="sv-SE" dirty="0"/>
              <a:t>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These</a:t>
            </a:r>
            <a:r>
              <a:rPr lang="sv-SE" dirty="0"/>
              <a:t> </a:t>
            </a:r>
            <a:r>
              <a:rPr lang="sv-SE" dirty="0" err="1"/>
              <a:t>results</a:t>
            </a:r>
            <a:r>
              <a:rPr lang="sv-SE" dirty="0"/>
              <a:t> led to the </a:t>
            </a:r>
            <a:r>
              <a:rPr lang="sv-SE" dirty="0" err="1"/>
              <a:t>nationwide</a:t>
            </a:r>
            <a:r>
              <a:rPr lang="sv-SE" dirty="0"/>
              <a:t> dissemination </a:t>
            </a:r>
            <a:r>
              <a:rPr lang="sv-SE" dirty="0" err="1"/>
              <a:t>of</a:t>
            </a:r>
            <a:r>
              <a:rPr lang="sv-SE" dirty="0"/>
              <a:t> RBS </a:t>
            </a:r>
            <a:r>
              <a:rPr lang="sv-SE" dirty="0" err="1"/>
              <a:t>throughout</a:t>
            </a:r>
            <a:r>
              <a:rPr lang="sv-SE" dirty="0"/>
              <a:t> Sweden and the program </a:t>
            </a:r>
            <a:r>
              <a:rPr lang="sv-SE" dirty="0" err="1"/>
              <a:t>was</a:t>
            </a:r>
            <a:r>
              <a:rPr lang="sv-SE" dirty="0"/>
              <a:t> </a:t>
            </a:r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disseminated</a:t>
            </a:r>
            <a:r>
              <a:rPr lang="sv-SE" dirty="0"/>
              <a:t> in the EU-</a:t>
            </a:r>
            <a:r>
              <a:rPr lang="sv-SE" dirty="0" err="1"/>
              <a:t>project</a:t>
            </a:r>
            <a:r>
              <a:rPr lang="sv-SE" dirty="0"/>
              <a:t> </a:t>
            </a:r>
            <a:r>
              <a:rPr lang="sv-SE" dirty="0" err="1"/>
              <a:t>SiE</a:t>
            </a:r>
            <a:r>
              <a:rPr lang="sv-SE" dirty="0"/>
              <a:t> to </a:t>
            </a:r>
            <a:r>
              <a:rPr lang="sv-SE" dirty="0" err="1"/>
              <a:t>six</a:t>
            </a:r>
            <a:r>
              <a:rPr lang="sv-SE" dirty="0"/>
              <a:t> </a:t>
            </a:r>
            <a:r>
              <a:rPr lang="sv-SE" dirty="0" err="1"/>
              <a:t>other</a:t>
            </a:r>
            <a:r>
              <a:rPr lang="sv-SE" dirty="0"/>
              <a:t> </a:t>
            </a:r>
            <a:r>
              <a:rPr lang="sv-SE" dirty="0" err="1"/>
              <a:t>European</a:t>
            </a:r>
            <a:r>
              <a:rPr lang="sv-SE" dirty="0"/>
              <a:t> </a:t>
            </a:r>
            <a:r>
              <a:rPr lang="sv-SE" dirty="0" err="1"/>
              <a:t>countries</a:t>
            </a:r>
            <a:r>
              <a:rPr lang="sv-SE" dirty="0"/>
              <a:t>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417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 err="1">
                <a:ea typeface="MS PGothic" charset="0"/>
              </a:rPr>
              <a:t>Brief</a:t>
            </a:r>
            <a:r>
              <a:rPr lang="sv-SE" dirty="0">
                <a:ea typeface="MS PGothic" charset="0"/>
              </a:rPr>
              <a:t> intro to </a:t>
            </a:r>
            <a:r>
              <a:rPr lang="sv-SE" dirty="0" err="1">
                <a:ea typeface="MS PGothic" charset="0"/>
              </a:rPr>
              <a:t>our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unit</a:t>
            </a:r>
            <a:r>
              <a:rPr lang="sv-SE" dirty="0">
                <a:ea typeface="MS PGothic" charset="0"/>
              </a:rPr>
              <a:t> STAD, </a:t>
            </a:r>
            <a:r>
              <a:rPr lang="sv-SE" dirty="0" err="1">
                <a:ea typeface="MS PGothic" charset="0"/>
              </a:rPr>
              <a:t>but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now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lets</a:t>
            </a:r>
            <a:r>
              <a:rPr lang="sv-SE" dirty="0">
                <a:ea typeface="MS PGothic" charset="0"/>
              </a:rPr>
              <a:t> transition from the </a:t>
            </a:r>
            <a:r>
              <a:rPr lang="sv-SE" dirty="0" err="1">
                <a:ea typeface="MS PGothic" charset="0"/>
              </a:rPr>
              <a:t>nightlife</a:t>
            </a:r>
            <a:r>
              <a:rPr lang="sv-SE" dirty="0">
                <a:ea typeface="MS PGothic" charset="0"/>
              </a:rPr>
              <a:t> to </a:t>
            </a:r>
            <a:r>
              <a:rPr lang="sv-SE" dirty="0" err="1">
                <a:ea typeface="MS PGothic" charset="0"/>
              </a:rPr>
              <a:t>children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of</a:t>
            </a:r>
            <a:r>
              <a:rPr lang="sv-SE" dirty="0">
                <a:ea typeface="MS PGothic" charset="0"/>
              </a:rPr>
              <a:t> </a:t>
            </a:r>
            <a:r>
              <a:rPr lang="sv-SE" dirty="0" err="1">
                <a:ea typeface="MS PGothic" charset="0"/>
              </a:rPr>
              <a:t>parents</a:t>
            </a:r>
            <a:r>
              <a:rPr lang="sv-SE" dirty="0">
                <a:ea typeface="MS PGothic" charset="0"/>
              </a:rPr>
              <a:t>…</a:t>
            </a:r>
          </a:p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>
                <a:ea typeface="MS PGothic" charset="0"/>
              </a:rPr>
              <a:t>Begin </a:t>
            </a:r>
            <a:r>
              <a:rPr lang="sv-SE" dirty="0" err="1">
                <a:ea typeface="MS PGothic" charset="0"/>
              </a:rPr>
              <a:t>with</a:t>
            </a:r>
            <a:r>
              <a:rPr lang="sv-SE" dirty="0">
                <a:ea typeface="MS PGothic" charset="0"/>
              </a:rPr>
              <a:t> a problem </a:t>
            </a:r>
            <a:r>
              <a:rPr lang="sv-SE" dirty="0" err="1">
                <a:ea typeface="MS PGothic" charset="0"/>
              </a:rPr>
              <a:t>overview</a:t>
            </a:r>
            <a:r>
              <a:rPr lang="sv-SE" dirty="0">
                <a:ea typeface="MS PGothic" charset="0"/>
              </a:rPr>
              <a:t> and problem </a:t>
            </a:r>
            <a:r>
              <a:rPr lang="sv-SE" dirty="0" err="1">
                <a:ea typeface="MS PGothic" charset="0"/>
              </a:rPr>
              <a:t>context</a:t>
            </a:r>
            <a:endParaRPr lang="sv-SE" dirty="0">
              <a:ea typeface="MS PGothic" charset="0"/>
            </a:endParaRPr>
          </a:p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v-SE" dirty="0">
              <a:ea typeface="MS PGothic" charset="0"/>
            </a:endParaRPr>
          </a:p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v-SE" dirty="0">
              <a:ea typeface="MS PGothic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951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In Sweden, a </a:t>
            </a:r>
            <a:r>
              <a:rPr lang="sv-SE" dirty="0" err="1"/>
              <a:t>number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studies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been</a:t>
            </a:r>
            <a:r>
              <a:rPr lang="sv-SE" dirty="0"/>
              <a:t> </a:t>
            </a:r>
            <a:r>
              <a:rPr lang="sv-SE" dirty="0" err="1"/>
              <a:t>done</a:t>
            </a:r>
            <a:r>
              <a:rPr lang="sv-SE" dirty="0"/>
              <a:t> to </a:t>
            </a:r>
            <a:r>
              <a:rPr lang="sv-SE" dirty="0" err="1"/>
              <a:t>estimate</a:t>
            </a:r>
            <a:r>
              <a:rPr lang="sv-SE" dirty="0"/>
              <a:t> the </a:t>
            </a:r>
            <a:r>
              <a:rPr lang="sv-SE" dirty="0" err="1"/>
              <a:t>prevalence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problem. </a:t>
            </a:r>
            <a:r>
              <a:rPr lang="sv-SE" dirty="0" err="1"/>
              <a:t>Numbers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similar</a:t>
            </a:r>
            <a:r>
              <a:rPr lang="sv-SE" dirty="0"/>
              <a:t> to </a:t>
            </a:r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been</a:t>
            </a:r>
            <a:r>
              <a:rPr lang="sv-SE" dirty="0"/>
              <a:t> </a:t>
            </a:r>
            <a:r>
              <a:rPr lang="sv-SE" dirty="0" err="1"/>
              <a:t>assessed</a:t>
            </a:r>
            <a:r>
              <a:rPr lang="sv-SE" dirty="0"/>
              <a:t> in </a:t>
            </a:r>
            <a:r>
              <a:rPr lang="sv-SE" dirty="0" err="1"/>
              <a:t>other</a:t>
            </a:r>
            <a:r>
              <a:rPr lang="sv-SE" dirty="0"/>
              <a:t> </a:t>
            </a:r>
            <a:r>
              <a:rPr lang="sv-SE" dirty="0" err="1"/>
              <a:t>countries</a:t>
            </a:r>
            <a:r>
              <a:rPr lang="sv-SE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So, </a:t>
            </a:r>
            <a:r>
              <a:rPr lang="sv-SE" dirty="0" err="1"/>
              <a:t>estimates</a:t>
            </a:r>
            <a:r>
              <a:rPr lang="sv-SE" dirty="0"/>
              <a:t> show </a:t>
            </a:r>
            <a:r>
              <a:rPr lang="sv-SE" dirty="0" err="1"/>
              <a:t>that</a:t>
            </a:r>
            <a:r>
              <a:rPr lang="sv-SE" dirty="0"/>
              <a:t> 13-20%...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If </a:t>
            </a:r>
            <a:r>
              <a:rPr lang="sv-SE" dirty="0" err="1"/>
              <a:t>we</a:t>
            </a:r>
            <a:r>
              <a:rPr lang="sv-SE" dirty="0"/>
              <a:t> talk </a:t>
            </a:r>
            <a:r>
              <a:rPr lang="sv-SE" dirty="0" err="1"/>
              <a:t>about</a:t>
            </a:r>
            <a:r>
              <a:rPr lang="sv-SE" dirty="0"/>
              <a:t> </a:t>
            </a:r>
            <a:r>
              <a:rPr lang="sv-SE" dirty="0" err="1"/>
              <a:t>alcohol</a:t>
            </a:r>
            <a:r>
              <a:rPr lang="sv-SE" dirty="0"/>
              <a:t> </a:t>
            </a:r>
            <a:r>
              <a:rPr lang="sv-SE" dirty="0" err="1"/>
              <a:t>use</a:t>
            </a:r>
            <a:r>
              <a:rPr lang="sv-SE" dirty="0"/>
              <a:t> disorder, </a:t>
            </a:r>
            <a:r>
              <a:rPr lang="sv-SE" dirty="0" err="1"/>
              <a:t>then</a:t>
            </a:r>
            <a:r>
              <a:rPr lang="sv-SE" dirty="0"/>
              <a:t> the </a:t>
            </a:r>
            <a:r>
              <a:rPr lang="sv-SE" dirty="0" err="1"/>
              <a:t>prevalence</a:t>
            </a:r>
            <a:r>
              <a:rPr lang="sv-SE" dirty="0"/>
              <a:t> is 4-5%</a:t>
            </a:r>
          </a:p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 err="1"/>
              <a:t>Regardless</a:t>
            </a:r>
            <a:r>
              <a:rPr lang="sv-SE" dirty="0"/>
              <a:t> the </a:t>
            </a:r>
            <a:r>
              <a:rPr lang="sv-SE" dirty="0" err="1"/>
              <a:t>exact</a:t>
            </a:r>
            <a:r>
              <a:rPr lang="sv-SE" dirty="0"/>
              <a:t> </a:t>
            </a:r>
            <a:r>
              <a:rPr lang="sv-SE" dirty="0" err="1"/>
              <a:t>numbers</a:t>
            </a:r>
            <a:r>
              <a:rPr lang="sv-SE" dirty="0"/>
              <a:t>, the </a:t>
            </a:r>
            <a:r>
              <a:rPr lang="sv-SE" dirty="0" err="1"/>
              <a:t>point</a:t>
            </a:r>
            <a:r>
              <a:rPr lang="sv-SE" dirty="0"/>
              <a:t> is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there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many</a:t>
            </a:r>
            <a:r>
              <a:rPr lang="sv-SE" dirty="0"/>
              <a:t> </a:t>
            </a:r>
            <a:r>
              <a:rPr lang="sv-SE" dirty="0" err="1"/>
              <a:t>children</a:t>
            </a:r>
            <a:r>
              <a:rPr lang="sv-SE" dirty="0"/>
              <a:t> in Sweden </a:t>
            </a:r>
            <a:r>
              <a:rPr lang="sv-SE" dirty="0" err="1"/>
              <a:t>affected</a:t>
            </a:r>
            <a:r>
              <a:rPr lang="sv-SE" dirty="0"/>
              <a:t> by </a:t>
            </a:r>
            <a:r>
              <a:rPr lang="sv-SE" dirty="0" err="1"/>
              <a:t>parental</a:t>
            </a:r>
            <a:r>
              <a:rPr lang="sv-SE" dirty="0"/>
              <a:t> </a:t>
            </a:r>
            <a:r>
              <a:rPr lang="sv-SE" dirty="0" err="1"/>
              <a:t>alcohol</a:t>
            </a:r>
            <a:r>
              <a:rPr lang="sv-SE" dirty="0"/>
              <a:t> problems (4-5% = 90 000 and 20% = &gt;400 0000)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And as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know</a:t>
            </a:r>
            <a:r>
              <a:rPr lang="sv-SE" dirty="0"/>
              <a:t>, </a:t>
            </a:r>
            <a:r>
              <a:rPr lang="sv-SE" dirty="0" err="1"/>
              <a:t>children</a:t>
            </a:r>
            <a:r>
              <a:rPr lang="sv-SE" dirty="0"/>
              <a:t> </a:t>
            </a:r>
            <a:r>
              <a:rPr lang="sv-SE" dirty="0" err="1"/>
              <a:t>who</a:t>
            </a:r>
            <a:r>
              <a:rPr lang="sv-SE" dirty="0"/>
              <a:t> </a:t>
            </a:r>
            <a:r>
              <a:rPr lang="sv-SE" dirty="0" err="1"/>
              <a:t>grow</a:t>
            </a:r>
            <a:r>
              <a:rPr lang="sv-SE" dirty="0"/>
              <a:t> </a:t>
            </a:r>
            <a:r>
              <a:rPr lang="sv-SE" dirty="0" err="1"/>
              <a:t>up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parental</a:t>
            </a:r>
            <a:r>
              <a:rPr lang="sv-SE" dirty="0"/>
              <a:t> </a:t>
            </a:r>
            <a:r>
              <a:rPr lang="sv-SE" dirty="0" err="1"/>
              <a:t>subsance</a:t>
            </a:r>
            <a:r>
              <a:rPr lang="sv-SE" dirty="0"/>
              <a:t> </a:t>
            </a:r>
            <a:r>
              <a:rPr lang="sv-SE" dirty="0" err="1"/>
              <a:t>use</a:t>
            </a:r>
            <a:r>
              <a:rPr lang="sv-SE" dirty="0"/>
              <a:t> problems </a:t>
            </a:r>
            <a:r>
              <a:rPr lang="sv-SE" dirty="0" err="1"/>
              <a:t>are</a:t>
            </a:r>
            <a:r>
              <a:rPr lang="sv-SE" dirty="0"/>
              <a:t> at risk </a:t>
            </a:r>
            <a:r>
              <a:rPr lang="sv-SE" dirty="0" err="1"/>
              <a:t>of</a:t>
            </a:r>
            <a:r>
              <a:rPr lang="sv-SE" dirty="0"/>
              <a:t> negative </a:t>
            </a:r>
            <a:r>
              <a:rPr lang="sv-SE" dirty="0" err="1"/>
              <a:t>consequences</a:t>
            </a:r>
            <a:r>
              <a:rPr lang="sv-SE" dirty="0"/>
              <a:t>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v-SE" dirty="0"/>
          </a:p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Danmark: Veronica </a:t>
            </a:r>
            <a:r>
              <a:rPr lang="sv-SE" dirty="0" err="1"/>
              <a:t>Pisinger</a:t>
            </a:r>
            <a:r>
              <a:rPr lang="sv-SE" dirty="0"/>
              <a:t>  ca 7% föräldrar med alkoholproblem men de använde två frågor (om man tycker förälder har problem och om man har blivit utskälld </a:t>
            </a:r>
            <a:r>
              <a:rPr lang="sv-SE" dirty="0" err="1"/>
              <a:t>etc</a:t>
            </a:r>
            <a:r>
              <a:rPr lang="sv-SE" dirty="0"/>
              <a:t> när en av dem varit påverkad)</a:t>
            </a:r>
          </a:p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Norge: 16% från Haugland &amp; Elgan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437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These</a:t>
            </a:r>
            <a:r>
              <a:rPr lang="sv-SE" dirty="0"/>
              <a:t> </a:t>
            </a:r>
            <a:r>
              <a:rPr lang="sv-SE" dirty="0" err="1"/>
              <a:t>children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at </a:t>
            </a:r>
            <a:r>
              <a:rPr lang="sv-SE" dirty="0" err="1"/>
              <a:t>increased</a:t>
            </a:r>
            <a:r>
              <a:rPr lang="sv-SE" dirty="0"/>
              <a:t> risk for </a:t>
            </a:r>
            <a:r>
              <a:rPr lang="sv-SE" dirty="0" err="1"/>
              <a:t>early</a:t>
            </a:r>
            <a:r>
              <a:rPr lang="sv-SE" dirty="0"/>
              <a:t> </a:t>
            </a:r>
            <a:r>
              <a:rPr lang="sv-SE" dirty="0" err="1"/>
              <a:t>alcohol</a:t>
            </a:r>
            <a:r>
              <a:rPr lang="sv-SE" dirty="0"/>
              <a:t> initiation and </a:t>
            </a:r>
            <a:r>
              <a:rPr lang="sv-SE" dirty="0" err="1"/>
              <a:t>problematic</a:t>
            </a:r>
            <a:r>
              <a:rPr lang="sv-SE" dirty="0"/>
              <a:t> </a:t>
            </a:r>
            <a:r>
              <a:rPr lang="sv-SE" dirty="0" err="1"/>
              <a:t>substance</a:t>
            </a:r>
            <a:r>
              <a:rPr lang="sv-SE" dirty="0"/>
              <a:t> </a:t>
            </a:r>
            <a:r>
              <a:rPr lang="sv-SE" dirty="0" err="1"/>
              <a:t>use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They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at risk </a:t>
            </a:r>
            <a:r>
              <a:rPr lang="sv-SE" dirty="0" err="1"/>
              <a:t>of</a:t>
            </a:r>
            <a:r>
              <a:rPr lang="sv-SE" dirty="0"/>
              <a:t> depressive and </a:t>
            </a:r>
            <a:r>
              <a:rPr lang="sv-SE" dirty="0" err="1"/>
              <a:t>anxiety</a:t>
            </a:r>
            <a:r>
              <a:rPr lang="sv-SE" dirty="0"/>
              <a:t> symptoms and </a:t>
            </a:r>
            <a:r>
              <a:rPr lang="sv-SE" dirty="0" err="1"/>
              <a:t>increased</a:t>
            </a:r>
            <a:r>
              <a:rPr lang="sv-SE" dirty="0"/>
              <a:t> stress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May </a:t>
            </a:r>
            <a:r>
              <a:rPr lang="sv-SE" dirty="0" err="1"/>
              <a:t>have</a:t>
            </a:r>
            <a:r>
              <a:rPr lang="sv-SE" dirty="0"/>
              <a:t> an </a:t>
            </a:r>
            <a:r>
              <a:rPr lang="sv-SE" dirty="0" err="1"/>
              <a:t>effect</a:t>
            </a:r>
            <a:r>
              <a:rPr lang="sv-SE" dirty="0"/>
              <a:t> on </a:t>
            </a:r>
            <a:r>
              <a:rPr lang="sv-SE" dirty="0" err="1"/>
              <a:t>school</a:t>
            </a:r>
            <a:r>
              <a:rPr lang="sv-SE" dirty="0"/>
              <a:t> </a:t>
            </a:r>
            <a:r>
              <a:rPr lang="sv-SE" dirty="0" err="1"/>
              <a:t>performance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But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also</a:t>
            </a:r>
            <a:r>
              <a:rPr lang="sv-SE" dirty="0"/>
              <a:t> be </a:t>
            </a:r>
            <a:r>
              <a:rPr lang="sv-SE" dirty="0" err="1"/>
              <a:t>about</a:t>
            </a:r>
            <a:r>
              <a:rPr lang="sv-SE" dirty="0"/>
              <a:t> </a:t>
            </a:r>
            <a:r>
              <a:rPr lang="sv-SE" dirty="0" err="1"/>
              <a:t>children</a:t>
            </a:r>
            <a:r>
              <a:rPr lang="sv-SE" dirty="0"/>
              <a:t> </a:t>
            </a:r>
            <a:r>
              <a:rPr lang="sv-SE" dirty="0" err="1"/>
              <a:t>having</a:t>
            </a:r>
            <a:r>
              <a:rPr lang="sv-SE" dirty="0"/>
              <a:t> feelings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guilt</a:t>
            </a:r>
            <a:r>
              <a:rPr lang="sv-SE" dirty="0"/>
              <a:t>, </a:t>
            </a:r>
            <a:r>
              <a:rPr lang="sv-SE" dirty="0" err="1"/>
              <a:t>shame</a:t>
            </a:r>
            <a:r>
              <a:rPr lang="sv-SE" dirty="0"/>
              <a:t>, and </a:t>
            </a:r>
            <a:r>
              <a:rPr lang="sv-SE" dirty="0" err="1"/>
              <a:t>betrayeal</a:t>
            </a:r>
            <a:r>
              <a:rPr lang="sv-SE" dirty="0"/>
              <a:t> AND </a:t>
            </a:r>
            <a:r>
              <a:rPr lang="sv-SE" dirty="0" err="1"/>
              <a:t>avoiding</a:t>
            </a:r>
            <a:r>
              <a:rPr lang="sv-SE" dirty="0"/>
              <a:t> </a:t>
            </a:r>
            <a:r>
              <a:rPr lang="sv-SE" dirty="0" err="1"/>
              <a:t>bringing</a:t>
            </a:r>
            <a:r>
              <a:rPr lang="sv-SE" dirty="0"/>
              <a:t> </a:t>
            </a:r>
            <a:r>
              <a:rPr lang="sv-SE" dirty="0" err="1"/>
              <a:t>friends</a:t>
            </a:r>
            <a:r>
              <a:rPr lang="sv-SE" dirty="0"/>
              <a:t> </a:t>
            </a:r>
            <a:r>
              <a:rPr lang="sv-SE" dirty="0" err="1"/>
              <a:t>home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Many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young</a:t>
            </a:r>
            <a:r>
              <a:rPr lang="sv-SE" dirty="0"/>
              <a:t> </a:t>
            </a:r>
            <a:r>
              <a:rPr lang="sv-SE" dirty="0" err="1"/>
              <a:t>carers</a:t>
            </a:r>
            <a:r>
              <a:rPr lang="sv-SE" dirty="0"/>
              <a:t> and the </a:t>
            </a:r>
            <a:r>
              <a:rPr lang="sv-SE" dirty="0" err="1"/>
              <a:t>take</a:t>
            </a:r>
            <a:r>
              <a:rPr lang="sv-SE" dirty="0"/>
              <a:t> </a:t>
            </a:r>
            <a:r>
              <a:rPr lang="sv-SE" dirty="0" err="1"/>
              <a:t>too</a:t>
            </a:r>
            <a:r>
              <a:rPr lang="sv-SE" dirty="0"/>
              <a:t> </a:t>
            </a:r>
            <a:r>
              <a:rPr lang="sv-SE" dirty="0" err="1"/>
              <a:t>large</a:t>
            </a:r>
            <a:r>
              <a:rPr lang="sv-SE" dirty="0"/>
              <a:t> </a:t>
            </a:r>
            <a:r>
              <a:rPr lang="sv-SE" dirty="0" err="1"/>
              <a:t>responsibility</a:t>
            </a:r>
            <a:r>
              <a:rPr lang="sv-SE" dirty="0"/>
              <a:t> at </a:t>
            </a:r>
            <a:r>
              <a:rPr lang="sv-SE" dirty="0" err="1"/>
              <a:t>home</a:t>
            </a:r>
            <a:r>
              <a:rPr lang="sv-SE" dirty="0"/>
              <a:t> (</a:t>
            </a:r>
            <a:r>
              <a:rPr lang="sv-SE" dirty="0" err="1"/>
              <a:t>caring</a:t>
            </a:r>
            <a:r>
              <a:rPr lang="sv-SE" dirty="0"/>
              <a:t> for </a:t>
            </a:r>
            <a:r>
              <a:rPr lang="sv-SE" dirty="0" err="1"/>
              <a:t>younger</a:t>
            </a:r>
            <a:r>
              <a:rPr lang="sv-SE" dirty="0"/>
              <a:t> </a:t>
            </a:r>
            <a:r>
              <a:rPr lang="sv-SE" dirty="0" err="1"/>
              <a:t>siblings</a:t>
            </a:r>
            <a:r>
              <a:rPr lang="sv-SE" dirty="0"/>
              <a:t>, make sure </a:t>
            </a:r>
            <a:r>
              <a:rPr lang="sv-SE" dirty="0" err="1"/>
              <a:t>there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food</a:t>
            </a:r>
            <a:r>
              <a:rPr lang="sv-SE" dirty="0"/>
              <a:t> at </a:t>
            </a:r>
            <a:r>
              <a:rPr lang="sv-SE" dirty="0" err="1"/>
              <a:t>home</a:t>
            </a:r>
            <a:r>
              <a:rPr lang="sv-SE" dirty="0"/>
              <a:t>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Obviously</a:t>
            </a:r>
            <a:r>
              <a:rPr lang="sv-SE" dirty="0"/>
              <a:t>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may</a:t>
            </a:r>
            <a:r>
              <a:rPr lang="sv-SE" dirty="0"/>
              <a:t> </a:t>
            </a:r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a negative </a:t>
            </a:r>
            <a:r>
              <a:rPr lang="sv-SE" dirty="0" err="1"/>
              <a:t>effect</a:t>
            </a:r>
            <a:r>
              <a:rPr lang="sv-SE" dirty="0"/>
              <a:t> on </a:t>
            </a:r>
            <a:r>
              <a:rPr lang="sv-SE" dirty="0" err="1"/>
              <a:t>school</a:t>
            </a:r>
            <a:r>
              <a:rPr lang="sv-SE" dirty="0"/>
              <a:t> </a:t>
            </a:r>
            <a:r>
              <a:rPr lang="sv-SE" dirty="0" err="1"/>
              <a:t>performance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And </a:t>
            </a:r>
            <a:r>
              <a:rPr lang="sv-SE" dirty="0" err="1"/>
              <a:t>resarch</a:t>
            </a:r>
            <a:r>
              <a:rPr lang="sv-SE" dirty="0"/>
              <a:t> </a:t>
            </a:r>
            <a:r>
              <a:rPr lang="sv-SE" dirty="0" err="1"/>
              <a:t>also</a:t>
            </a:r>
            <a:r>
              <a:rPr lang="sv-SE" dirty="0"/>
              <a:t> shows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when</a:t>
            </a:r>
            <a:r>
              <a:rPr lang="sv-SE" dirty="0"/>
              <a:t> </a:t>
            </a:r>
            <a:r>
              <a:rPr lang="sv-SE" dirty="0" err="1"/>
              <a:t>they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adults</a:t>
            </a:r>
            <a:r>
              <a:rPr lang="sv-SE" dirty="0"/>
              <a:t>, </a:t>
            </a:r>
            <a:r>
              <a:rPr lang="sv-SE" dirty="0" err="1"/>
              <a:t>they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an </a:t>
            </a:r>
            <a:r>
              <a:rPr lang="sv-SE" dirty="0" err="1"/>
              <a:t>increased</a:t>
            </a:r>
            <a:r>
              <a:rPr lang="sv-SE" dirty="0"/>
              <a:t> </a:t>
            </a:r>
            <a:r>
              <a:rPr lang="sv-SE" dirty="0" err="1"/>
              <a:t>mortality</a:t>
            </a:r>
            <a:r>
              <a:rPr lang="sv-SE" dirty="0"/>
              <a:t> risk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280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Platshållare för anteckninga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sv-SE" altLang="sv-SE" dirty="0" err="1"/>
              <a:t>Two</a:t>
            </a:r>
            <a:r>
              <a:rPr lang="sv-SE" altLang="sv-SE" dirty="0"/>
              <a:t> </a:t>
            </a:r>
            <a:r>
              <a:rPr lang="sv-SE" altLang="sv-SE" dirty="0" err="1"/>
              <a:t>quotations</a:t>
            </a:r>
            <a:r>
              <a:rPr lang="sv-SE" altLang="sv-SE" dirty="0"/>
              <a:t> from </a:t>
            </a:r>
            <a:r>
              <a:rPr lang="sv-SE" altLang="sv-SE" dirty="0" err="1"/>
              <a:t>two</a:t>
            </a:r>
            <a:r>
              <a:rPr lang="sv-SE" altLang="sv-SE" dirty="0"/>
              <a:t> </a:t>
            </a:r>
            <a:r>
              <a:rPr lang="sv-SE" altLang="sv-SE" dirty="0" err="1"/>
              <a:t>girls</a:t>
            </a:r>
            <a:r>
              <a:rPr lang="sv-SE" altLang="sv-SE" dirty="0"/>
              <a:t> </a:t>
            </a:r>
            <a:r>
              <a:rPr lang="sv-SE" altLang="sv-SE" dirty="0" err="1"/>
              <a:t>that</a:t>
            </a:r>
            <a:r>
              <a:rPr lang="sv-SE" altLang="sv-SE" dirty="0"/>
              <a:t> </a:t>
            </a:r>
            <a:r>
              <a:rPr lang="sv-SE" altLang="sv-SE" dirty="0" err="1"/>
              <a:t>have</a:t>
            </a:r>
            <a:r>
              <a:rPr lang="sv-SE" altLang="sv-SE" dirty="0"/>
              <a:t> </a:t>
            </a:r>
            <a:r>
              <a:rPr lang="sv-SE" altLang="sv-SE" dirty="0" err="1"/>
              <a:t>participated</a:t>
            </a:r>
            <a:r>
              <a:rPr lang="sv-SE" altLang="sv-SE" dirty="0"/>
              <a:t> in </a:t>
            </a:r>
            <a:r>
              <a:rPr lang="sv-SE" altLang="sv-SE" dirty="0" err="1"/>
              <a:t>our</a:t>
            </a:r>
            <a:r>
              <a:rPr lang="sv-SE" altLang="sv-SE" dirty="0"/>
              <a:t> studies…</a:t>
            </a:r>
          </a:p>
          <a:p>
            <a:pPr marL="171450" indent="-171450">
              <a:buFontTx/>
              <a:buChar char="•"/>
            </a:pPr>
            <a:r>
              <a:rPr lang="sv-SE" altLang="sv-SE" dirty="0" err="1"/>
              <a:t>Illustrates</a:t>
            </a:r>
            <a:r>
              <a:rPr lang="sv-SE" altLang="sv-SE" dirty="0"/>
              <a:t> </a:t>
            </a:r>
            <a:r>
              <a:rPr lang="sv-SE" altLang="sv-SE" dirty="0" err="1"/>
              <a:t>that</a:t>
            </a:r>
            <a:r>
              <a:rPr lang="sv-SE" altLang="sv-SE" dirty="0"/>
              <a:t> </a:t>
            </a:r>
            <a:r>
              <a:rPr lang="sv-SE" altLang="sv-SE" dirty="0" err="1"/>
              <a:t>they</a:t>
            </a:r>
            <a:r>
              <a:rPr lang="sv-SE" altLang="sv-SE" dirty="0"/>
              <a:t> </a:t>
            </a:r>
            <a:r>
              <a:rPr lang="sv-SE" altLang="sv-SE" dirty="0" err="1"/>
              <a:t>are</a:t>
            </a:r>
            <a:r>
              <a:rPr lang="sv-SE" altLang="sv-SE" dirty="0"/>
              <a:t> </a:t>
            </a:r>
            <a:r>
              <a:rPr lang="sv-SE" altLang="sv-SE" dirty="0" err="1"/>
              <a:t>often</a:t>
            </a:r>
            <a:r>
              <a:rPr lang="sv-SE" altLang="sv-SE" dirty="0"/>
              <a:t> </a:t>
            </a:r>
            <a:r>
              <a:rPr lang="sv-SE" altLang="sv-SE" dirty="0" err="1"/>
              <a:t>alone</a:t>
            </a:r>
            <a:r>
              <a:rPr lang="sv-SE" altLang="sv-SE" dirty="0"/>
              <a:t> in </a:t>
            </a:r>
            <a:r>
              <a:rPr lang="sv-SE" altLang="sv-SE" dirty="0" err="1"/>
              <a:t>coping</a:t>
            </a:r>
            <a:r>
              <a:rPr lang="sv-SE" altLang="sv-SE" dirty="0"/>
              <a:t> </a:t>
            </a:r>
            <a:r>
              <a:rPr lang="sv-SE" altLang="sv-SE" dirty="0" err="1"/>
              <a:t>with</a:t>
            </a:r>
            <a:r>
              <a:rPr lang="sv-SE" altLang="sv-SE" dirty="0"/>
              <a:t> </a:t>
            </a:r>
            <a:r>
              <a:rPr lang="sv-SE" altLang="sv-SE" dirty="0" err="1"/>
              <a:t>their</a:t>
            </a:r>
            <a:r>
              <a:rPr lang="sv-SE" altLang="sv-SE" dirty="0"/>
              <a:t> situation and </a:t>
            </a:r>
            <a:r>
              <a:rPr lang="sv-SE" altLang="sv-SE" dirty="0" err="1"/>
              <a:t>don’t</a:t>
            </a:r>
            <a:r>
              <a:rPr lang="sv-SE" altLang="sv-SE" dirty="0"/>
              <a:t> </a:t>
            </a:r>
            <a:r>
              <a:rPr lang="sv-SE" altLang="sv-SE" dirty="0" err="1"/>
              <a:t>have</a:t>
            </a:r>
            <a:r>
              <a:rPr lang="sv-SE" altLang="sv-SE" dirty="0"/>
              <a:t> </a:t>
            </a:r>
            <a:r>
              <a:rPr lang="sv-SE" altLang="sv-SE" dirty="0" err="1"/>
              <a:t>anyone</a:t>
            </a:r>
            <a:r>
              <a:rPr lang="sv-SE" altLang="sv-SE" dirty="0"/>
              <a:t> to talk to</a:t>
            </a:r>
          </a:p>
          <a:p>
            <a:pPr marL="171450" indent="-171450">
              <a:buFontTx/>
              <a:buChar char="•"/>
            </a:pPr>
            <a:endParaRPr lang="sv-SE" altLang="sv-SE" dirty="0"/>
          </a:p>
          <a:p>
            <a:pPr marL="171450" indent="-171450">
              <a:buFontTx/>
              <a:buChar char="•"/>
            </a:pPr>
            <a:endParaRPr lang="sv-SE" alt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BA74D9-730A-4202-9A2E-02B94A3B61FA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2531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I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already</a:t>
            </a:r>
            <a:r>
              <a:rPr lang="sv-SE" dirty="0"/>
              <a:t> </a:t>
            </a:r>
            <a:r>
              <a:rPr lang="sv-SE" dirty="0" err="1"/>
              <a:t>mentioned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may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consequencs</a:t>
            </a:r>
            <a:r>
              <a:rPr lang="sv-SE" dirty="0"/>
              <a:t> in adult age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Participated</a:t>
            </a:r>
            <a:r>
              <a:rPr lang="sv-SE" dirty="0"/>
              <a:t> in a </a:t>
            </a:r>
            <a:r>
              <a:rPr lang="sv-SE" dirty="0" err="1"/>
              <a:t>Norwegian</a:t>
            </a:r>
            <a:r>
              <a:rPr lang="sv-SE" dirty="0"/>
              <a:t> </a:t>
            </a:r>
            <a:r>
              <a:rPr lang="sv-SE" dirty="0" err="1"/>
              <a:t>study</a:t>
            </a:r>
            <a:r>
              <a:rPr lang="sv-SE" dirty="0"/>
              <a:t> </a:t>
            </a:r>
            <a:r>
              <a:rPr lang="sv-SE" dirty="0" err="1"/>
              <a:t>among</a:t>
            </a:r>
            <a:r>
              <a:rPr lang="sv-SE" dirty="0"/>
              <a:t> 28 000 </a:t>
            </a:r>
            <a:r>
              <a:rPr lang="sv-SE" dirty="0" err="1"/>
              <a:t>individuals</a:t>
            </a:r>
            <a:r>
              <a:rPr lang="sv-SE" dirty="0"/>
              <a:t> </a:t>
            </a:r>
            <a:r>
              <a:rPr lang="sv-SE" dirty="0" err="1"/>
              <a:t>where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asked</a:t>
            </a:r>
            <a:r>
              <a:rPr lang="sv-SE" dirty="0"/>
              <a:t> </a:t>
            </a:r>
            <a:r>
              <a:rPr lang="sv-SE" dirty="0" err="1"/>
              <a:t>about</a:t>
            </a:r>
            <a:r>
              <a:rPr lang="sv-SE" dirty="0"/>
              <a:t> </a:t>
            </a:r>
            <a:r>
              <a:rPr lang="sv-SE" dirty="0" err="1"/>
              <a:t>parental</a:t>
            </a:r>
            <a:r>
              <a:rPr lang="sv-SE" dirty="0"/>
              <a:t> </a:t>
            </a:r>
            <a:r>
              <a:rPr lang="sv-SE" dirty="0" err="1"/>
              <a:t>alcohol</a:t>
            </a:r>
            <a:r>
              <a:rPr lang="sv-SE" dirty="0"/>
              <a:t> problems </a:t>
            </a:r>
            <a:r>
              <a:rPr lang="sv-SE" dirty="0" err="1"/>
              <a:t>during</a:t>
            </a:r>
            <a:r>
              <a:rPr lang="sv-SE" dirty="0"/>
              <a:t> </a:t>
            </a:r>
            <a:r>
              <a:rPr lang="sv-SE" dirty="0" err="1"/>
              <a:t>childhood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could</a:t>
            </a:r>
            <a:r>
              <a:rPr lang="sv-SE" dirty="0"/>
              <a:t> </a:t>
            </a:r>
            <a:r>
              <a:rPr lang="sv-SE" dirty="0" err="1"/>
              <a:t>see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the proportion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parents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alcohol</a:t>
            </a:r>
            <a:r>
              <a:rPr lang="sv-SE" dirty="0"/>
              <a:t> problems </a:t>
            </a:r>
            <a:r>
              <a:rPr lang="sv-SE" dirty="0" err="1"/>
              <a:t>were</a:t>
            </a:r>
            <a:r>
              <a:rPr lang="sv-SE" dirty="0"/>
              <a:t> </a:t>
            </a:r>
            <a:r>
              <a:rPr lang="sv-SE" dirty="0" err="1"/>
              <a:t>higher</a:t>
            </a:r>
            <a:r>
              <a:rPr lang="sv-SE" dirty="0"/>
              <a:t> in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vulnerable</a:t>
            </a:r>
            <a:r>
              <a:rPr lang="sv-SE" dirty="0"/>
              <a:t> </a:t>
            </a:r>
            <a:r>
              <a:rPr lang="sv-SE" dirty="0" err="1"/>
              <a:t>subgroups</a:t>
            </a:r>
            <a:r>
              <a:rPr lang="sv-SE" dirty="0"/>
              <a:t>, for </a:t>
            </a:r>
            <a:r>
              <a:rPr lang="sv-SE" dirty="0" err="1"/>
              <a:t>instance</a:t>
            </a:r>
            <a:endParaRPr lang="sv-SE" dirty="0"/>
          </a:p>
          <a:p>
            <a:pPr marL="1257117" lvl="1" indent="-342900">
              <a:buFont typeface="Arial" panose="020B0604020202020204" pitchFamily="34" charset="0"/>
              <a:buChar char="•"/>
            </a:pPr>
            <a:r>
              <a:rPr lang="sv-SE" dirty="0" err="1"/>
              <a:t>Its</a:t>
            </a:r>
            <a:r>
              <a:rPr lang="sv-SE" dirty="0"/>
              <a:t> </a:t>
            </a:r>
            <a:r>
              <a:rPr lang="sv-SE" dirty="0" err="1"/>
              <a:t>higher</a:t>
            </a:r>
            <a:r>
              <a:rPr lang="sv-SE" dirty="0"/>
              <a:t> </a:t>
            </a:r>
            <a:r>
              <a:rPr lang="sv-SE" dirty="0" err="1"/>
              <a:t>among</a:t>
            </a:r>
            <a:r>
              <a:rPr lang="sv-SE" dirty="0"/>
              <a:t> </a:t>
            </a:r>
            <a:r>
              <a:rPr lang="sv-SE" dirty="0" err="1"/>
              <a:t>those</a:t>
            </a:r>
            <a:r>
              <a:rPr lang="sv-SE" dirty="0"/>
              <a:t> </a:t>
            </a:r>
            <a:r>
              <a:rPr lang="sv-SE" dirty="0" err="1"/>
              <a:t>who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primary</a:t>
            </a:r>
            <a:r>
              <a:rPr lang="sv-SE" dirty="0"/>
              <a:t> </a:t>
            </a:r>
            <a:r>
              <a:rPr lang="sv-SE" dirty="0" err="1"/>
              <a:t>school</a:t>
            </a:r>
            <a:r>
              <a:rPr lang="sv-SE" dirty="0"/>
              <a:t> as </a:t>
            </a:r>
            <a:r>
              <a:rPr lang="sv-SE" dirty="0" err="1"/>
              <a:t>their</a:t>
            </a:r>
            <a:r>
              <a:rPr lang="sv-SE" dirty="0"/>
              <a:t> </a:t>
            </a:r>
            <a:r>
              <a:rPr lang="sv-SE" dirty="0" err="1"/>
              <a:t>highest</a:t>
            </a:r>
            <a:r>
              <a:rPr lang="sv-SE" dirty="0"/>
              <a:t> </a:t>
            </a:r>
            <a:r>
              <a:rPr lang="sv-SE" dirty="0" err="1"/>
              <a:t>educ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marL="1257117" lvl="1" indent="-342900">
              <a:buFont typeface="Arial" panose="020B0604020202020204" pitchFamily="34" charset="0"/>
              <a:buChar char="•"/>
            </a:pPr>
            <a:r>
              <a:rPr lang="sv-SE" dirty="0" err="1"/>
              <a:t>Higher</a:t>
            </a:r>
            <a:r>
              <a:rPr lang="sv-SE" dirty="0"/>
              <a:t> </a:t>
            </a:r>
            <a:r>
              <a:rPr lang="sv-SE" dirty="0" err="1"/>
              <a:t>among</a:t>
            </a:r>
            <a:r>
              <a:rPr lang="sv-SE" dirty="0"/>
              <a:t> </a:t>
            </a:r>
            <a:r>
              <a:rPr lang="sv-SE" dirty="0" err="1"/>
              <a:t>unemployed</a:t>
            </a:r>
            <a:endParaRPr lang="sv-SE" dirty="0"/>
          </a:p>
          <a:p>
            <a:pPr marL="1257117" lvl="1" indent="-342900">
              <a:buFont typeface="Arial" panose="020B0604020202020204" pitchFamily="34" charset="0"/>
              <a:buChar char="•"/>
            </a:pPr>
            <a:r>
              <a:rPr lang="sv-SE" dirty="0" err="1"/>
              <a:t>Higher</a:t>
            </a:r>
            <a:r>
              <a:rPr lang="sv-SE" dirty="0"/>
              <a:t> </a:t>
            </a:r>
            <a:r>
              <a:rPr lang="sv-SE" dirty="0" err="1"/>
              <a:t>among</a:t>
            </a:r>
            <a:r>
              <a:rPr lang="sv-SE" dirty="0"/>
              <a:t> </a:t>
            </a:r>
            <a:r>
              <a:rPr lang="sv-SE" dirty="0" err="1"/>
              <a:t>those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low</a:t>
            </a:r>
            <a:r>
              <a:rPr lang="sv-SE" dirty="0"/>
              <a:t> </a:t>
            </a:r>
            <a:r>
              <a:rPr lang="sv-SE" dirty="0" err="1"/>
              <a:t>economic</a:t>
            </a:r>
            <a:r>
              <a:rPr lang="sv-SE" dirty="0"/>
              <a:t> </a:t>
            </a:r>
            <a:r>
              <a:rPr lang="sv-SE" dirty="0" err="1"/>
              <a:t>ability</a:t>
            </a:r>
            <a:r>
              <a:rPr lang="sv-SE" dirty="0"/>
              <a:t> to </a:t>
            </a:r>
            <a:r>
              <a:rPr lang="sv-SE" dirty="0" err="1"/>
              <a:t>manage</a:t>
            </a:r>
            <a:r>
              <a:rPr lang="sv-SE" dirty="0"/>
              <a:t> </a:t>
            </a:r>
            <a:r>
              <a:rPr lang="sv-SE" dirty="0" err="1"/>
              <a:t>daily</a:t>
            </a:r>
            <a:r>
              <a:rPr lang="sv-SE" dirty="0"/>
              <a:t> </a:t>
            </a:r>
            <a:r>
              <a:rPr lang="sv-SE" dirty="0" err="1"/>
              <a:t>expences</a:t>
            </a:r>
            <a:endParaRPr lang="sv-SE" dirty="0"/>
          </a:p>
          <a:p>
            <a:pPr marL="1257117" lvl="1" indent="-342900">
              <a:buFont typeface="Arial" panose="020B0604020202020204" pitchFamily="34" charset="0"/>
              <a:buChar char="•"/>
            </a:pPr>
            <a:r>
              <a:rPr lang="sv-SE" dirty="0" err="1"/>
              <a:t>Higher</a:t>
            </a:r>
            <a:r>
              <a:rPr lang="sv-SE" dirty="0"/>
              <a:t> </a:t>
            </a:r>
            <a:r>
              <a:rPr lang="sv-SE" dirty="0" err="1"/>
              <a:t>among</a:t>
            </a:r>
            <a:r>
              <a:rPr lang="sv-SE" dirty="0"/>
              <a:t> </a:t>
            </a:r>
            <a:r>
              <a:rPr lang="sv-SE" dirty="0" err="1"/>
              <a:t>those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financial</a:t>
            </a:r>
            <a:r>
              <a:rPr lang="sv-SE" dirty="0"/>
              <a:t> </a:t>
            </a:r>
            <a:r>
              <a:rPr lang="sv-SE" dirty="0" err="1"/>
              <a:t>assistance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Results</a:t>
            </a:r>
            <a:r>
              <a:rPr lang="sv-SE" dirty="0"/>
              <a:t> </a:t>
            </a:r>
            <a:r>
              <a:rPr lang="sv-SE" dirty="0" err="1"/>
              <a:t>further</a:t>
            </a:r>
            <a:r>
              <a:rPr lang="sv-SE" dirty="0"/>
              <a:t> </a:t>
            </a:r>
            <a:r>
              <a:rPr lang="sv-SE" dirty="0" err="1"/>
              <a:t>illustrates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having</a:t>
            </a:r>
            <a:r>
              <a:rPr lang="sv-SE" dirty="0"/>
              <a:t> </a:t>
            </a:r>
            <a:r>
              <a:rPr lang="sv-SE" dirty="0" err="1"/>
              <a:t>parents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alcohol</a:t>
            </a:r>
            <a:r>
              <a:rPr lang="sv-SE" dirty="0"/>
              <a:t> problems </a:t>
            </a:r>
            <a:r>
              <a:rPr lang="sv-SE" dirty="0" err="1"/>
              <a:t>may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large</a:t>
            </a:r>
            <a:r>
              <a:rPr lang="sv-SE" dirty="0"/>
              <a:t> negative </a:t>
            </a:r>
            <a:r>
              <a:rPr lang="sv-SE" dirty="0" err="1"/>
              <a:t>consequences</a:t>
            </a:r>
            <a:r>
              <a:rPr lang="sv-SE" dirty="0"/>
              <a:t> in adult age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026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643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6E10-D571-D44D-98C8-4A904E98C628}" type="datetimeFigureOut">
              <a:rPr lang="sv-SE" smtClean="0"/>
              <a:t>2025-01-13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F7CEA-AE05-1B4E-985F-3F36ADEF144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53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41"/>
          </p:nvPr>
        </p:nvSpPr>
        <p:spPr>
          <a:xfrm>
            <a:off x="18335207" y="0"/>
            <a:ext cx="6042444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59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42"/>
          </p:nvPr>
        </p:nvSpPr>
        <p:spPr>
          <a:xfrm>
            <a:off x="12188827" y="3"/>
            <a:ext cx="5899899" cy="6713034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59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30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828325" y="4260853"/>
            <a:ext cx="20721002" cy="2940050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3656648" y="7772400"/>
            <a:ext cx="17064356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6E10-D571-D44D-98C8-4A904E98C628}" type="datetimeFigureOut">
              <a:rPr lang="sv-SE" smtClean="0"/>
              <a:t>2025-01-13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17470651" y="12712703"/>
            <a:ext cx="5688118" cy="730250"/>
          </a:xfrm>
          <a:prstGeom prst="rect">
            <a:avLst/>
          </a:prstGeom>
        </p:spPr>
        <p:txBody>
          <a:bodyPr/>
          <a:lstStyle/>
          <a:p>
            <a:fld id="{7C1F7CEA-AE05-1B4E-985F-3F36ADEF1448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17843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6E10-D571-D44D-98C8-4A904E98C628}" type="datetimeFigureOut">
              <a:rPr lang="sv-SE" smtClean="0"/>
              <a:t>2025-01-13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17470651" y="12712703"/>
            <a:ext cx="5688118" cy="730250"/>
          </a:xfrm>
          <a:prstGeom prst="rect">
            <a:avLst/>
          </a:prstGeom>
        </p:spPr>
        <p:txBody>
          <a:bodyPr/>
          <a:lstStyle/>
          <a:p>
            <a:fld id="{7C1F7CEA-AE05-1B4E-985F-3F36ADEF144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5712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25667" y="8813803"/>
            <a:ext cx="20721002" cy="2724150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925667" y="5813427"/>
            <a:ext cx="20721002" cy="3000374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6E10-D571-D44D-98C8-4A904E98C628}" type="datetimeFigureOut">
              <a:rPr lang="sv-SE" smtClean="0"/>
              <a:t>2025-01-13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17470651" y="12712703"/>
            <a:ext cx="5688118" cy="730250"/>
          </a:xfrm>
          <a:prstGeom prst="rect">
            <a:avLst/>
          </a:prstGeom>
        </p:spPr>
        <p:txBody>
          <a:bodyPr/>
          <a:lstStyle/>
          <a:p>
            <a:fld id="{7C1F7CEA-AE05-1B4E-985F-3F36ADEF144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528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625178" y="3200403"/>
            <a:ext cx="14419212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16450683" y="3200403"/>
            <a:ext cx="14419210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6E10-D571-D44D-98C8-4A904E98C628}" type="datetimeFigureOut">
              <a:rPr lang="sv-SE" smtClean="0"/>
              <a:t>2025-01-13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17470651" y="12712703"/>
            <a:ext cx="5688118" cy="730250"/>
          </a:xfrm>
          <a:prstGeom prst="rect">
            <a:avLst/>
          </a:prstGeom>
        </p:spPr>
        <p:txBody>
          <a:bodyPr/>
          <a:lstStyle/>
          <a:p>
            <a:fld id="{7C1F7CEA-AE05-1B4E-985F-3F36ADEF144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8756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18883" y="549276"/>
            <a:ext cx="21939886" cy="2286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218882" y="3070226"/>
            <a:ext cx="10771028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1218882" y="4349750"/>
            <a:ext cx="10771028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12383508" y="3070226"/>
            <a:ext cx="10775260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12383508" y="4349750"/>
            <a:ext cx="10775260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6E10-D571-D44D-98C8-4A904E98C628}" type="datetimeFigureOut">
              <a:rPr lang="sv-SE" smtClean="0"/>
              <a:t>2025-01-13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>
          <a:xfrm>
            <a:off x="17470651" y="12712703"/>
            <a:ext cx="5688118" cy="730250"/>
          </a:xfrm>
          <a:prstGeom prst="rect">
            <a:avLst/>
          </a:prstGeom>
        </p:spPr>
        <p:txBody>
          <a:bodyPr/>
          <a:lstStyle/>
          <a:p>
            <a:fld id="{7C1F7CEA-AE05-1B4E-985F-3F36ADEF144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5743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6E10-D571-D44D-98C8-4A904E98C628}" type="datetimeFigureOut">
              <a:rPr lang="sv-SE" smtClean="0"/>
              <a:t>2025-01-13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17470651" y="12712703"/>
            <a:ext cx="5688118" cy="730250"/>
          </a:xfrm>
          <a:prstGeom prst="rect">
            <a:avLst/>
          </a:prstGeom>
        </p:spPr>
        <p:txBody>
          <a:bodyPr/>
          <a:lstStyle/>
          <a:p>
            <a:fld id="{7C1F7CEA-AE05-1B4E-985F-3F36ADEF144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5939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6E10-D571-D44D-98C8-4A904E98C628}" type="datetimeFigureOut">
              <a:rPr lang="sv-SE" smtClean="0"/>
              <a:t>2025-01-13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>
          <a:xfrm>
            <a:off x="17470651" y="12712703"/>
            <a:ext cx="5688118" cy="730250"/>
          </a:xfrm>
          <a:prstGeom prst="rect">
            <a:avLst/>
          </a:prstGeom>
        </p:spPr>
        <p:txBody>
          <a:bodyPr/>
          <a:lstStyle/>
          <a:p>
            <a:fld id="{7C1F7CEA-AE05-1B4E-985F-3F36ADEF144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6925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18885" y="546100"/>
            <a:ext cx="8020078" cy="232410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530984" y="546103"/>
            <a:ext cx="13627784" cy="11706226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218885" y="2870203"/>
            <a:ext cx="8020078" cy="9382126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6E10-D571-D44D-98C8-4A904E98C628}" type="datetimeFigureOut">
              <a:rPr lang="sv-SE" smtClean="0"/>
              <a:t>2025-01-13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17470651" y="12712703"/>
            <a:ext cx="5688118" cy="730250"/>
          </a:xfrm>
          <a:prstGeom prst="rect">
            <a:avLst/>
          </a:prstGeom>
        </p:spPr>
        <p:txBody>
          <a:bodyPr/>
          <a:lstStyle/>
          <a:p>
            <a:fld id="{7C1F7CEA-AE05-1B4E-985F-3F36ADEF144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9338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50"/>
          </p:nvPr>
        </p:nvSpPr>
        <p:spPr>
          <a:xfrm>
            <a:off x="16059924" y="3033132"/>
            <a:ext cx="5341019" cy="782815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51"/>
          </p:nvPr>
        </p:nvSpPr>
        <p:spPr>
          <a:xfrm>
            <a:off x="9643409" y="3033132"/>
            <a:ext cx="5341019" cy="782815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1289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778191" y="9601200"/>
            <a:ext cx="14626590" cy="11334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4778191" y="1225550"/>
            <a:ext cx="14626590" cy="82296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778191" y="10734676"/>
            <a:ext cx="14626590" cy="160972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6E10-D571-D44D-98C8-4A904E98C628}" type="datetimeFigureOut">
              <a:rPr lang="sv-SE" smtClean="0"/>
              <a:t>2025-01-13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17470651" y="12712703"/>
            <a:ext cx="5688118" cy="730250"/>
          </a:xfrm>
          <a:prstGeom prst="rect">
            <a:avLst/>
          </a:prstGeom>
        </p:spPr>
        <p:txBody>
          <a:bodyPr/>
          <a:lstStyle/>
          <a:p>
            <a:fld id="{7C1F7CEA-AE05-1B4E-985F-3F36ADEF144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7707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6E10-D571-D44D-98C8-4A904E98C628}" type="datetimeFigureOut">
              <a:rPr lang="sv-SE" smtClean="0"/>
              <a:t>2025-01-13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17470651" y="12712703"/>
            <a:ext cx="5688118" cy="730250"/>
          </a:xfrm>
          <a:prstGeom prst="rect">
            <a:avLst/>
          </a:prstGeom>
        </p:spPr>
        <p:txBody>
          <a:bodyPr/>
          <a:lstStyle/>
          <a:p>
            <a:fld id="{7C1F7CEA-AE05-1B4E-985F-3F36ADEF144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9096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23560831" y="549279"/>
            <a:ext cx="7309062" cy="11703050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1625178" y="549279"/>
            <a:ext cx="21529360" cy="11703050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6E10-D571-D44D-98C8-4A904E98C628}" type="datetimeFigureOut">
              <a:rPr lang="sv-SE" smtClean="0"/>
              <a:t>2025-01-13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17470651" y="12712703"/>
            <a:ext cx="5688118" cy="730250"/>
          </a:xfrm>
          <a:prstGeom prst="rect">
            <a:avLst/>
          </a:prstGeom>
        </p:spPr>
        <p:txBody>
          <a:bodyPr/>
          <a:lstStyle/>
          <a:p>
            <a:fld id="{7C1F7CEA-AE05-1B4E-985F-3F36ADEF144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3955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41"/>
          </p:nvPr>
        </p:nvSpPr>
        <p:spPr>
          <a:xfrm>
            <a:off x="0" y="0"/>
            <a:ext cx="12154829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7850459" y="12578576"/>
            <a:ext cx="8207297" cy="691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ource Sans Pr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19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2623180" y="12333249"/>
            <a:ext cx="2787805" cy="691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ource Sans Pro Light" charset="0"/>
            </a:endParaRPr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41"/>
          </p:nvPr>
        </p:nvSpPr>
        <p:spPr>
          <a:xfrm>
            <a:off x="18335206" y="0"/>
            <a:ext cx="6042444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42"/>
          </p:nvPr>
        </p:nvSpPr>
        <p:spPr>
          <a:xfrm>
            <a:off x="12188825" y="0"/>
            <a:ext cx="5899899" cy="6713034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43"/>
          </p:nvPr>
        </p:nvSpPr>
        <p:spPr>
          <a:xfrm>
            <a:off x="12188825" y="7002966"/>
            <a:ext cx="5899899" cy="6713034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608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150080" y="4951141"/>
            <a:ext cx="3568390" cy="359069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18150080" y="8854069"/>
            <a:ext cx="3568390" cy="359069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31"/>
          </p:nvPr>
        </p:nvSpPr>
        <p:spPr>
          <a:xfrm>
            <a:off x="14269454" y="8854069"/>
            <a:ext cx="3568390" cy="359069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32"/>
          </p:nvPr>
        </p:nvSpPr>
        <p:spPr>
          <a:xfrm>
            <a:off x="10411134" y="8854069"/>
            <a:ext cx="3568390" cy="359069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33"/>
          </p:nvPr>
        </p:nvSpPr>
        <p:spPr>
          <a:xfrm>
            <a:off x="2649882" y="8854069"/>
            <a:ext cx="3568390" cy="359069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34"/>
          </p:nvPr>
        </p:nvSpPr>
        <p:spPr>
          <a:xfrm>
            <a:off x="18150080" y="1070517"/>
            <a:ext cx="3568390" cy="359069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35"/>
          </p:nvPr>
        </p:nvSpPr>
        <p:spPr>
          <a:xfrm>
            <a:off x="14269454" y="1070517"/>
            <a:ext cx="3568390" cy="359069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36"/>
          </p:nvPr>
        </p:nvSpPr>
        <p:spPr>
          <a:xfrm>
            <a:off x="10411134" y="1070517"/>
            <a:ext cx="3568390" cy="359069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37"/>
          </p:nvPr>
        </p:nvSpPr>
        <p:spPr>
          <a:xfrm>
            <a:off x="2649882" y="1070517"/>
            <a:ext cx="3568390" cy="359069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2649882" y="4951141"/>
            <a:ext cx="3568390" cy="359069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38"/>
          </p:nvPr>
        </p:nvSpPr>
        <p:spPr>
          <a:xfrm>
            <a:off x="6530508" y="8854069"/>
            <a:ext cx="3568390" cy="359069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39"/>
          </p:nvPr>
        </p:nvSpPr>
        <p:spPr>
          <a:xfrm>
            <a:off x="6530508" y="1070517"/>
            <a:ext cx="3568390" cy="359069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92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7518400"/>
            <a:ext cx="8006576" cy="6197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8191662" y="7518400"/>
            <a:ext cx="7986294" cy="6197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6363042" y="7518400"/>
            <a:ext cx="8014608" cy="6197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7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66088F4B-E25B-4F11-AFDA-AB5FCC2724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024053" y="1167723"/>
            <a:ext cx="5151712" cy="11098386"/>
          </a:xfrm>
          <a:custGeom>
            <a:avLst/>
            <a:gdLst>
              <a:gd name="connsiteX0" fmla="*/ 274208 w 2286000"/>
              <a:gd name="connsiteY0" fmla="*/ 0 h 4876800"/>
              <a:gd name="connsiteX1" fmla="*/ 472966 w 2286000"/>
              <a:gd name="connsiteY1" fmla="*/ 0 h 4876800"/>
              <a:gd name="connsiteX2" fmla="*/ 513506 w 2286000"/>
              <a:gd name="connsiteY2" fmla="*/ 42117 h 4876800"/>
              <a:gd name="connsiteX3" fmla="*/ 659900 w 2286000"/>
              <a:gd name="connsiteY3" fmla="*/ 194207 h 4876800"/>
              <a:gd name="connsiteX4" fmla="*/ 1624975 w 2286000"/>
              <a:gd name="connsiteY4" fmla="*/ 194207 h 4876800"/>
              <a:gd name="connsiteX5" fmla="*/ 1771369 w 2286000"/>
              <a:gd name="connsiteY5" fmla="*/ 42117 h 4876800"/>
              <a:gd name="connsiteX6" fmla="*/ 1811908 w 2286000"/>
              <a:gd name="connsiteY6" fmla="*/ 0 h 4876800"/>
              <a:gd name="connsiteX7" fmla="*/ 2011230 w 2286000"/>
              <a:gd name="connsiteY7" fmla="*/ 0 h 4876800"/>
              <a:gd name="connsiteX8" fmla="*/ 2286000 w 2286000"/>
              <a:gd name="connsiteY8" fmla="*/ 284876 h 4876800"/>
              <a:gd name="connsiteX9" fmla="*/ 2286000 w 2286000"/>
              <a:gd name="connsiteY9" fmla="*/ 4591926 h 4876800"/>
              <a:gd name="connsiteX10" fmla="*/ 2011230 w 2286000"/>
              <a:gd name="connsiteY10" fmla="*/ 4876800 h 4876800"/>
              <a:gd name="connsiteX11" fmla="*/ 274208 w 2286000"/>
              <a:gd name="connsiteY11" fmla="*/ 4876800 h 4876800"/>
              <a:gd name="connsiteX12" fmla="*/ 0 w 2286000"/>
              <a:gd name="connsiteY12" fmla="*/ 4591926 h 4876800"/>
              <a:gd name="connsiteX13" fmla="*/ 0 w 2286000"/>
              <a:gd name="connsiteY13" fmla="*/ 284876 h 4876800"/>
              <a:gd name="connsiteX14" fmla="*/ 274208 w 2286000"/>
              <a:gd name="connsiteY14" fmla="*/ 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6000" h="4876800">
                <a:moveTo>
                  <a:pt x="274208" y="0"/>
                </a:moveTo>
                <a:cubicBezTo>
                  <a:pt x="274208" y="0"/>
                  <a:pt x="274208" y="0"/>
                  <a:pt x="472966" y="0"/>
                </a:cubicBezTo>
                <a:cubicBezTo>
                  <a:pt x="495488" y="0"/>
                  <a:pt x="513506" y="18719"/>
                  <a:pt x="513506" y="42117"/>
                </a:cubicBezTo>
                <a:cubicBezTo>
                  <a:pt x="513506" y="125767"/>
                  <a:pt x="578820" y="194207"/>
                  <a:pt x="659900" y="194207"/>
                </a:cubicBezTo>
                <a:cubicBezTo>
                  <a:pt x="659900" y="194207"/>
                  <a:pt x="659900" y="194207"/>
                  <a:pt x="1624975" y="194207"/>
                </a:cubicBezTo>
                <a:cubicBezTo>
                  <a:pt x="1706055" y="194207"/>
                  <a:pt x="1771369" y="125767"/>
                  <a:pt x="1771369" y="42117"/>
                </a:cubicBezTo>
                <a:cubicBezTo>
                  <a:pt x="1771369" y="18719"/>
                  <a:pt x="1789950" y="0"/>
                  <a:pt x="1811908" y="0"/>
                </a:cubicBezTo>
                <a:cubicBezTo>
                  <a:pt x="1811908" y="0"/>
                  <a:pt x="1811908" y="0"/>
                  <a:pt x="2011230" y="0"/>
                </a:cubicBezTo>
                <a:cubicBezTo>
                  <a:pt x="2162692" y="0"/>
                  <a:pt x="2286000" y="127522"/>
                  <a:pt x="2286000" y="284876"/>
                </a:cubicBezTo>
                <a:cubicBezTo>
                  <a:pt x="2286000" y="284876"/>
                  <a:pt x="2286000" y="284876"/>
                  <a:pt x="2286000" y="4591926"/>
                </a:cubicBezTo>
                <a:cubicBezTo>
                  <a:pt x="2286000" y="4749280"/>
                  <a:pt x="2162692" y="4876800"/>
                  <a:pt x="2011230" y="4876800"/>
                </a:cubicBezTo>
                <a:cubicBezTo>
                  <a:pt x="2011230" y="4876800"/>
                  <a:pt x="2011230" y="4876800"/>
                  <a:pt x="274208" y="4876800"/>
                </a:cubicBezTo>
                <a:cubicBezTo>
                  <a:pt x="122746" y="4876800"/>
                  <a:pt x="0" y="4749280"/>
                  <a:pt x="0" y="4591926"/>
                </a:cubicBezTo>
                <a:cubicBezTo>
                  <a:pt x="0" y="4591926"/>
                  <a:pt x="0" y="4591926"/>
                  <a:pt x="0" y="284876"/>
                </a:cubicBezTo>
                <a:cubicBezTo>
                  <a:pt x="0" y="127522"/>
                  <a:pt x="122746" y="0"/>
                  <a:pt x="274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92577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pp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icture Placeholder 13">
            <a:extLst>
              <a:ext uri="{FF2B5EF4-FFF2-40B4-BE49-F238E27FC236}">
                <a16:creationId xmlns:a16="http://schemas.microsoft.com/office/drawing/2014/main" id="{320510A6-CFA1-B949-A389-23542C07A0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96238" y="4155031"/>
            <a:ext cx="7340152" cy="464791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399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363618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890C593-3C09-4FF7-8438-8992708DE4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88826" y="809627"/>
            <a:ext cx="11373063" cy="120967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ID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6AEB0600-6CB7-4758-98DC-D4523916BE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24532" y="1624955"/>
            <a:ext cx="9752030" cy="1046609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93981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3991" r:id="rId2"/>
    <p:sldLayoutId id="2147483981" r:id="rId3"/>
    <p:sldLayoutId id="2147483982" r:id="rId4"/>
    <p:sldLayoutId id="2147484006" r:id="rId5"/>
    <p:sldLayoutId id="2147484123" r:id="rId6"/>
    <p:sldLayoutId id="2147484136" r:id="rId7"/>
    <p:sldLayoutId id="2147484139" r:id="rId8"/>
    <p:sldLayoutId id="2147484146" r:id="rId9"/>
    <p:sldLayoutId id="2147484147" r:id="rId10"/>
    <p:sldLayoutId id="2147484148" r:id="rId11"/>
  </p:sldLayoutIdLs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4400" kern="120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36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218883" y="1237330"/>
            <a:ext cx="21939886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218883" y="3507457"/>
            <a:ext cx="21939886" cy="905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7447183" y="12696845"/>
            <a:ext cx="56881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66E10-D571-D44D-98C8-4A904E98C628}" type="datetimeFigureOut">
              <a:rPr lang="sv-SE" smtClean="0"/>
              <a:pPr/>
              <a:t>2025-01-13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187135" y="12712703"/>
            <a:ext cx="771959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Namn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5768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914400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914400" rtl="0" eaLnBrk="1" latinLnBrk="0" hangingPunct="1">
        <a:spcBef>
          <a:spcPct val="20000"/>
        </a:spcBef>
        <a:buFont typeface="Arial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914400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914400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914400" rtl="0" eaLnBrk="1" latinLnBrk="0" hangingPunct="1">
        <a:spcBef>
          <a:spcPct val="20000"/>
        </a:spcBef>
        <a:buFont typeface="Arial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18" Type="http://schemas.openxmlformats.org/officeDocument/2006/relationships/image" Target="../media/image64.png"/><Relationship Id="rId3" Type="http://schemas.openxmlformats.org/officeDocument/2006/relationships/image" Target="../media/image7.png"/><Relationship Id="rId21" Type="http://schemas.openxmlformats.org/officeDocument/2006/relationships/image" Target="../media/image67.png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8.png"/><Relationship Id="rId5" Type="http://schemas.openxmlformats.org/officeDocument/2006/relationships/image" Target="../media/image9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10" Type="http://schemas.openxmlformats.org/officeDocument/2006/relationships/image" Target="../media/image58.png"/><Relationship Id="rId19" Type="http://schemas.openxmlformats.org/officeDocument/2006/relationships/image" Target="../media/image65.jpg"/><Relationship Id="rId4" Type="http://schemas.openxmlformats.org/officeDocument/2006/relationships/image" Target="../media/image53.png"/><Relationship Id="rId9" Type="http://schemas.openxmlformats.org/officeDocument/2006/relationships/image" Target="../media/image57.png"/><Relationship Id="rId14" Type="http://schemas.openxmlformats.org/officeDocument/2006/relationships/image" Target="../media/image38.png"/><Relationship Id="rId22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chart" Target="../charts/chart1.xml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3565245E-F3C5-10F2-8CF8-945B07A7D7EC}"/>
              </a:ext>
            </a:extLst>
          </p:cNvPr>
          <p:cNvSpPr/>
          <p:nvPr/>
        </p:nvSpPr>
        <p:spPr bwMode="auto">
          <a:xfrm>
            <a:off x="0" y="-1"/>
            <a:ext cx="24402364" cy="1860331"/>
          </a:xfrm>
          <a:prstGeom prst="rect">
            <a:avLst/>
          </a:prstGeom>
          <a:solidFill>
            <a:srgbClr val="E9E3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Geneva" pitchFamily="1" charset="-128"/>
            </a:endParaRPr>
          </a:p>
        </p:txBody>
      </p:sp>
      <p:sp>
        <p:nvSpPr>
          <p:cNvPr id="7" name="TextBox 15"/>
          <p:cNvSpPr txBox="1"/>
          <p:nvPr/>
        </p:nvSpPr>
        <p:spPr>
          <a:xfrm>
            <a:off x="989123" y="5229287"/>
            <a:ext cx="22399402" cy="2769989"/>
          </a:xfrm>
          <a:prstGeom prst="rect">
            <a:avLst/>
          </a:prstGeom>
          <a:noFill/>
        </p:spPr>
        <p:txBody>
          <a:bodyPr wrap="none" lIns="365760" tIns="0" rIns="0" bIns="0" rtlCol="0">
            <a:spAutoFit/>
          </a:bodyPr>
          <a:lstStyle/>
          <a:p>
            <a:pPr algn="ctr"/>
            <a:r>
              <a:rPr lang="en-US" sz="6000" b="1" spc="300" dirty="0">
                <a:solidFill>
                  <a:srgbClr val="000000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The effectiveness of a web-based individual coping </a:t>
            </a:r>
          </a:p>
          <a:p>
            <a:pPr algn="ctr"/>
            <a:r>
              <a:rPr lang="en-US" sz="6000" b="1" spc="300" dirty="0">
                <a:solidFill>
                  <a:srgbClr val="000000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and alcohol intervention program for </a:t>
            </a:r>
          </a:p>
          <a:p>
            <a:pPr algn="ctr"/>
            <a:r>
              <a:rPr lang="en-US" sz="6000" b="1" spc="300" dirty="0">
                <a:solidFill>
                  <a:srgbClr val="000000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children of parents with alcohol use problems: An RCT</a:t>
            </a:r>
            <a:endParaRPr lang="en-US" sz="6000" b="1" spc="300" dirty="0">
              <a:solidFill>
                <a:srgbClr val="FFCCB7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96882B70-6BB0-464F-B6AD-F660CE5FA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2926" y="13008729"/>
            <a:ext cx="109741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5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eaLnBrk="0" hangingPunct="0"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eaLnBrk="0" hangingPunct="0"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eaLnBrk="0" hangingPunct="0"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eaLnBrk="0" hangingPunct="0"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sv-S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charset="0"/>
              </a:rPr>
              <a:t>AFINet</a:t>
            </a:r>
            <a:r>
              <a:rPr lang="sv-S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sv-S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charset="0"/>
              </a:rPr>
              <a:t>webinar</a:t>
            </a:r>
            <a:r>
              <a:rPr lang="sv-S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charset="0"/>
              </a:rPr>
              <a:t>, 22th </a:t>
            </a:r>
            <a:r>
              <a:rPr lang="sv-S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charset="0"/>
              </a:rPr>
              <a:t>January</a:t>
            </a:r>
            <a:r>
              <a:rPr lang="sv-S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charset="0"/>
              </a:rPr>
              <a:t> 2025</a:t>
            </a:r>
          </a:p>
        </p:txBody>
      </p:sp>
      <p:sp>
        <p:nvSpPr>
          <p:cNvPr id="2" name="Rectangle 19">
            <a:extLst>
              <a:ext uri="{FF2B5EF4-FFF2-40B4-BE49-F238E27FC236}">
                <a16:creationId xmlns:a16="http://schemas.microsoft.com/office/drawing/2014/main" id="{4FA05957-FA4B-3648-6B21-B351A48E5395}"/>
              </a:ext>
            </a:extLst>
          </p:cNvPr>
          <p:cNvSpPr>
            <a:spLocks/>
          </p:cNvSpPr>
          <p:nvPr/>
        </p:nvSpPr>
        <p:spPr bwMode="auto">
          <a:xfrm>
            <a:off x="5182433" y="9339769"/>
            <a:ext cx="1403749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/>
            <a:r>
              <a:rPr lang="en-US" sz="4400" spc="300" dirty="0">
                <a:latin typeface="Century Gothic" panose="020B0502020202020204" pitchFamily="34" charset="0"/>
                <a:ea typeface="Montserrat Light" charset="0"/>
                <a:cs typeface="Montserrat Light" charset="0"/>
                <a:sym typeface="Bebas Neue" charset="0"/>
              </a:rPr>
              <a:t>Tobias </a:t>
            </a:r>
            <a:r>
              <a:rPr lang="en-US" sz="4400" spc="300" dirty="0" err="1">
                <a:latin typeface="Century Gothic" panose="020B0502020202020204" pitchFamily="34" charset="0"/>
                <a:ea typeface="Montserrat Light" charset="0"/>
                <a:cs typeface="Montserrat Light" charset="0"/>
                <a:sym typeface="Bebas Neue" charset="0"/>
              </a:rPr>
              <a:t>Elgán</a:t>
            </a:r>
            <a:r>
              <a:rPr lang="en-US" sz="4400" spc="300" dirty="0">
                <a:latin typeface="Century Gothic" panose="020B0502020202020204" pitchFamily="34" charset="0"/>
                <a:ea typeface="Montserrat Light" charset="0"/>
                <a:cs typeface="Montserrat Light" charset="0"/>
                <a:sym typeface="Bebas Neue" charset="0"/>
              </a:rPr>
              <a:t>, Assoc. Prof. Researcher at STAD</a:t>
            </a:r>
          </a:p>
        </p:txBody>
      </p:sp>
      <p:pic>
        <p:nvPicPr>
          <p:cNvPr id="4" name="Picture 6" descr="STAD-logotype transp bakgrund [Converted]">
            <a:extLst>
              <a:ext uri="{FF2B5EF4-FFF2-40B4-BE49-F238E27FC236}">
                <a16:creationId xmlns:a16="http://schemas.microsoft.com/office/drawing/2014/main" id="{07861BA0-26A5-BACA-FD63-F1B520D23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5289" y="522605"/>
            <a:ext cx="2109556" cy="76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p 8">
            <a:extLst>
              <a:ext uri="{FF2B5EF4-FFF2-40B4-BE49-F238E27FC236}">
                <a16:creationId xmlns:a16="http://schemas.microsoft.com/office/drawing/2014/main" id="{67241EE5-A7AE-1A44-D931-24AC4D8670A5}"/>
              </a:ext>
            </a:extLst>
          </p:cNvPr>
          <p:cNvGrpSpPr/>
          <p:nvPr/>
        </p:nvGrpSpPr>
        <p:grpSpPr>
          <a:xfrm>
            <a:off x="1175146" y="428512"/>
            <a:ext cx="13786591" cy="1058243"/>
            <a:chOff x="78924" y="428512"/>
            <a:chExt cx="13786591" cy="1058243"/>
          </a:xfrm>
        </p:grpSpPr>
        <p:pic>
          <p:nvPicPr>
            <p:cNvPr id="11" name="Bild 9">
              <a:extLst>
                <a:ext uri="{FF2B5EF4-FFF2-40B4-BE49-F238E27FC236}">
                  <a16:creationId xmlns:a16="http://schemas.microsoft.com/office/drawing/2014/main" id="{69013B18-6FBF-E5A1-7873-470CA4B56D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41" t="-18871" b="1"/>
            <a:stretch/>
          </p:blipFill>
          <p:spPr>
            <a:xfrm>
              <a:off x="7689991" y="428512"/>
              <a:ext cx="6175524" cy="1058243"/>
            </a:xfrm>
            <a:prstGeom prst="rect">
              <a:avLst/>
            </a:prstGeom>
          </p:spPr>
        </p:pic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84CFBA17-79C0-7E13-BBE7-2B760E4A6885}"/>
                </a:ext>
              </a:extLst>
            </p:cNvPr>
            <p:cNvSpPr txBox="1"/>
            <p:nvPr/>
          </p:nvSpPr>
          <p:spPr>
            <a:xfrm>
              <a:off x="78924" y="710897"/>
              <a:ext cx="77894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4000" b="1" dirty="0">
                  <a:latin typeface="Century Gothic" panose="020B0502020202020204" pitchFamily="34" charset="0"/>
                  <a:ea typeface="Hiragino Sans W4" panose="020B0400000000000000" pitchFamily="34" charset="-128"/>
                  <a:cs typeface="Tahoma" panose="020B0604030504040204" pitchFamily="34" charset="0"/>
                </a:rPr>
                <a:t>Centre for </a:t>
              </a:r>
              <a:r>
                <a:rPr lang="sv-SE" sz="4000" b="1" dirty="0" err="1">
                  <a:latin typeface="Century Gothic" panose="020B0502020202020204" pitchFamily="34" charset="0"/>
                  <a:ea typeface="Hiragino Sans W4" panose="020B0400000000000000" pitchFamily="34" charset="-128"/>
                  <a:cs typeface="Tahoma" panose="020B0604030504040204" pitchFamily="34" charset="0"/>
                </a:rPr>
                <a:t>Psychiatry</a:t>
              </a:r>
              <a:r>
                <a:rPr lang="sv-SE" sz="4000" b="1" dirty="0">
                  <a:latin typeface="Century Gothic" panose="020B0502020202020204" pitchFamily="34" charset="0"/>
                  <a:ea typeface="Hiragino Sans W4" panose="020B0400000000000000" pitchFamily="34" charset="-128"/>
                  <a:cs typeface="Tahoma" panose="020B0604030504040204" pitchFamily="34" charset="0"/>
                </a:rPr>
                <a:t> Research</a:t>
              </a:r>
            </a:p>
          </p:txBody>
        </p:sp>
      </p:grpSp>
      <p:cxnSp>
        <p:nvCxnSpPr>
          <p:cNvPr id="13" name="Rak 12">
            <a:extLst>
              <a:ext uri="{FF2B5EF4-FFF2-40B4-BE49-F238E27FC236}">
                <a16:creationId xmlns:a16="http://schemas.microsoft.com/office/drawing/2014/main" id="{48410121-E42C-5C25-EBB8-D6D898A4CA05}"/>
              </a:ext>
            </a:extLst>
          </p:cNvPr>
          <p:cNvCxnSpPr/>
          <p:nvPr/>
        </p:nvCxnSpPr>
        <p:spPr>
          <a:xfrm>
            <a:off x="1050043" y="12711586"/>
            <a:ext cx="22277562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619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5">
            <a:extLst>
              <a:ext uri="{FF2B5EF4-FFF2-40B4-BE49-F238E27FC236}">
                <a16:creationId xmlns:a16="http://schemas.microsoft.com/office/drawing/2014/main" id="{2D99C748-AE2F-3640-91EA-C0318D176A08}"/>
              </a:ext>
            </a:extLst>
          </p:cNvPr>
          <p:cNvSpPr txBox="1"/>
          <p:nvPr/>
        </p:nvSpPr>
        <p:spPr>
          <a:xfrm>
            <a:off x="457540" y="1444367"/>
            <a:ext cx="14906645" cy="182223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7060"/>
              </a:lnSpc>
            </a:pPr>
            <a:r>
              <a:rPr lang="en-US" sz="6000" b="1" spc="900" dirty="0">
                <a:solidFill>
                  <a:schemeClr val="tx2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Adult consequences</a:t>
            </a:r>
          </a:p>
          <a:p>
            <a:pPr algn="ctr">
              <a:lnSpc>
                <a:spcPts val="7060"/>
              </a:lnSpc>
            </a:pPr>
            <a:r>
              <a:rPr lang="en-US" sz="4800" i="1" spc="900" dirty="0">
                <a:solidFill>
                  <a:schemeClr val="tx2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Support for socioeconomic gradient</a:t>
            </a:r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99136455-A7ED-DDE5-16A2-03FBB43388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" r="53824"/>
          <a:stretch/>
        </p:blipFill>
        <p:spPr>
          <a:xfrm>
            <a:off x="15927333" y="0"/>
            <a:ext cx="8450317" cy="13716000"/>
          </a:xfrm>
          <a:prstGeom prst="rect">
            <a:avLst/>
          </a:prstGeom>
        </p:spPr>
      </p:pic>
      <p:graphicFrame>
        <p:nvGraphicFramePr>
          <p:cNvPr id="10" name="Tabell 10">
            <a:extLst>
              <a:ext uri="{FF2B5EF4-FFF2-40B4-BE49-F238E27FC236}">
                <a16:creationId xmlns:a16="http://schemas.microsoft.com/office/drawing/2014/main" id="{280E0709-9AFF-E73C-21C3-B0C869C054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322033"/>
              </p:ext>
            </p:extLst>
          </p:nvPr>
        </p:nvGraphicFramePr>
        <p:xfrm>
          <a:off x="1079270" y="4616449"/>
          <a:ext cx="13959246" cy="618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9623">
                  <a:extLst>
                    <a:ext uri="{9D8B030D-6E8A-4147-A177-3AD203B41FA5}">
                      <a16:colId xmlns:a16="http://schemas.microsoft.com/office/drawing/2014/main" val="2484478517"/>
                    </a:ext>
                  </a:extLst>
                </a:gridCol>
                <a:gridCol w="6979623">
                  <a:extLst>
                    <a:ext uri="{9D8B030D-6E8A-4147-A177-3AD203B41FA5}">
                      <a16:colId xmlns:a16="http://schemas.microsoft.com/office/drawing/2014/main" val="211408084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sv-SE" sz="4000" dirty="0"/>
                        <a:t>Proportion </a:t>
                      </a:r>
                      <a:r>
                        <a:rPr lang="sv-SE" sz="4000" dirty="0" err="1"/>
                        <a:t>reporting</a:t>
                      </a:r>
                      <a:r>
                        <a:rPr lang="sv-SE" sz="4000" dirty="0"/>
                        <a:t> </a:t>
                      </a:r>
                      <a:r>
                        <a:rPr lang="sv-SE" sz="4000" dirty="0" err="1"/>
                        <a:t>parental</a:t>
                      </a:r>
                      <a:r>
                        <a:rPr lang="sv-SE" sz="4000" dirty="0"/>
                        <a:t> </a:t>
                      </a:r>
                      <a:r>
                        <a:rPr lang="sv-SE" sz="4000" dirty="0" err="1"/>
                        <a:t>alcohol</a:t>
                      </a:r>
                      <a:r>
                        <a:rPr lang="sv-SE" sz="4000" dirty="0"/>
                        <a:t> problems </a:t>
                      </a:r>
                      <a:r>
                        <a:rPr lang="sv-SE" sz="4000" dirty="0" err="1"/>
                        <a:t>among</a:t>
                      </a:r>
                      <a:r>
                        <a:rPr lang="sv-SE" sz="4000" dirty="0"/>
                        <a:t> </a:t>
                      </a:r>
                      <a:r>
                        <a:rPr lang="sv-SE" sz="4000" dirty="0" err="1"/>
                        <a:t>adults</a:t>
                      </a:r>
                      <a:r>
                        <a:rPr lang="sv-SE" sz="4000" dirty="0"/>
                        <a:t> in </a:t>
                      </a:r>
                      <a:r>
                        <a:rPr lang="sv-SE" sz="4000" dirty="0" err="1"/>
                        <a:t>Norway</a:t>
                      </a:r>
                      <a:r>
                        <a:rPr lang="sv-SE" sz="4000" dirty="0"/>
                        <a:t> (n=28 047)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1886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40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Highest</a:t>
                      </a:r>
                      <a:r>
                        <a:rPr lang="sv-SE" sz="40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sv-SE" sz="40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educational</a:t>
                      </a:r>
                      <a:r>
                        <a:rPr lang="sv-SE" sz="40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sv-SE" sz="40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level</a:t>
                      </a:r>
                      <a:r>
                        <a:rPr lang="sv-SE" sz="40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</a:t>
                      </a:r>
                    </a:p>
                    <a:p>
                      <a:pPr marL="654050" indent="0">
                        <a:tabLst/>
                      </a:pPr>
                      <a:r>
                        <a:rPr lang="sv-SE" sz="4000" i="1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Primary</a:t>
                      </a:r>
                      <a:r>
                        <a:rPr lang="sv-SE" sz="4000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sv-SE" sz="4000" i="1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school</a:t>
                      </a:r>
                      <a:r>
                        <a:rPr lang="sv-SE" sz="4000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– 20%</a:t>
                      </a:r>
                    </a:p>
                    <a:p>
                      <a:pPr marL="654050" indent="0">
                        <a:tabLst/>
                      </a:pPr>
                      <a:r>
                        <a:rPr lang="sv-SE" sz="4000" i="1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Secondary</a:t>
                      </a:r>
                      <a:r>
                        <a:rPr lang="sv-SE" sz="4000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sv-SE" sz="4000" i="1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school</a:t>
                      </a:r>
                      <a:r>
                        <a:rPr lang="sv-SE" sz="4000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– 16%</a:t>
                      </a:r>
                    </a:p>
                    <a:p>
                      <a:pPr marL="654050" indent="0">
                        <a:tabLst/>
                      </a:pPr>
                      <a:r>
                        <a:rPr lang="sv-SE" sz="4000" i="1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Higher</a:t>
                      </a:r>
                      <a:r>
                        <a:rPr lang="sv-SE" sz="4000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sv-SE" sz="4000" i="1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education</a:t>
                      </a:r>
                      <a:r>
                        <a:rPr lang="sv-SE" sz="4000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– 14%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40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Ekonomic</a:t>
                      </a:r>
                      <a:r>
                        <a:rPr lang="sv-SE" sz="40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sv-SE" sz="40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ability</a:t>
                      </a:r>
                      <a:r>
                        <a:rPr lang="sv-SE" sz="40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to </a:t>
                      </a:r>
                      <a:r>
                        <a:rPr lang="sv-SE" sz="40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manage</a:t>
                      </a:r>
                      <a:r>
                        <a:rPr lang="sv-SE" sz="40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sv-SE" sz="40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daily</a:t>
                      </a:r>
                      <a:r>
                        <a:rPr lang="sv-SE" sz="40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sv-SE" sz="40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expences</a:t>
                      </a:r>
                      <a:r>
                        <a:rPr lang="sv-SE" sz="40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</a:t>
                      </a:r>
                    </a:p>
                    <a:p>
                      <a:pPr marL="614363" indent="0">
                        <a:tabLst/>
                      </a:pPr>
                      <a:r>
                        <a:rPr lang="sv-SE" sz="4000" i="1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Low</a:t>
                      </a:r>
                      <a:r>
                        <a:rPr lang="sv-SE" sz="4000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sv-SE" sz="4000" i="1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ability</a:t>
                      </a:r>
                      <a:r>
                        <a:rPr lang="sv-SE" sz="4000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– 21%</a:t>
                      </a:r>
                    </a:p>
                    <a:p>
                      <a:pPr marL="614363" indent="0">
                        <a:tabLst/>
                      </a:pPr>
                      <a:r>
                        <a:rPr lang="sv-SE" sz="4000" i="1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High</a:t>
                      </a:r>
                      <a:r>
                        <a:rPr lang="sv-SE" sz="4000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sv-SE" sz="4000" i="1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ability</a:t>
                      </a:r>
                      <a:r>
                        <a:rPr lang="sv-SE" sz="4000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– 14%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6957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28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sv-SE" sz="40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Employment</a:t>
                      </a:r>
                      <a:r>
                        <a:rPr lang="sv-SE" sz="40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status:</a:t>
                      </a:r>
                    </a:p>
                    <a:p>
                      <a:pPr marL="654050" indent="0">
                        <a:tabLst/>
                      </a:pPr>
                      <a:r>
                        <a:rPr lang="sv-SE" sz="4000" i="1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Unemployed</a:t>
                      </a:r>
                      <a:r>
                        <a:rPr lang="sv-SE" sz="4000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– 22%</a:t>
                      </a:r>
                    </a:p>
                    <a:p>
                      <a:pPr marL="654050" indent="0">
                        <a:tabLst/>
                      </a:pPr>
                      <a:r>
                        <a:rPr lang="sv-SE" sz="4000" i="1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Employed</a:t>
                      </a:r>
                      <a:r>
                        <a:rPr lang="sv-SE" sz="4000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– 15%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8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sv-SE" sz="40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Financial</a:t>
                      </a:r>
                      <a:r>
                        <a:rPr lang="sv-SE" sz="40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sv-SE" sz="40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assistance</a:t>
                      </a:r>
                      <a:r>
                        <a:rPr lang="sv-SE" sz="40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</a:t>
                      </a:r>
                    </a:p>
                    <a:p>
                      <a:pPr marL="654050" indent="0">
                        <a:tabLst/>
                      </a:pPr>
                      <a:r>
                        <a:rPr lang="sv-SE" sz="4000" i="1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Yes</a:t>
                      </a:r>
                      <a:r>
                        <a:rPr lang="sv-SE" sz="4000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– 25%</a:t>
                      </a:r>
                    </a:p>
                    <a:p>
                      <a:pPr marL="654050" indent="0">
                        <a:tabLst/>
                      </a:pPr>
                      <a:r>
                        <a:rPr lang="sv-SE" sz="4000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No 14%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228908"/>
                  </a:ext>
                </a:extLst>
              </a:tr>
            </a:tbl>
          </a:graphicData>
        </a:graphic>
      </p:graphicFrame>
      <p:cxnSp>
        <p:nvCxnSpPr>
          <p:cNvPr id="14" name="Rak 13">
            <a:extLst>
              <a:ext uri="{FF2B5EF4-FFF2-40B4-BE49-F238E27FC236}">
                <a16:creationId xmlns:a16="http://schemas.microsoft.com/office/drawing/2014/main" id="{35F8C29C-5375-0792-E680-1FEE6A14D632}"/>
              </a:ext>
            </a:extLst>
          </p:cNvPr>
          <p:cNvCxnSpPr>
            <a:cxnSpLocks/>
          </p:cNvCxnSpPr>
          <p:nvPr/>
        </p:nvCxnSpPr>
        <p:spPr>
          <a:xfrm>
            <a:off x="4031184" y="12754394"/>
            <a:ext cx="1080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ruta 17">
            <a:extLst>
              <a:ext uri="{FF2B5EF4-FFF2-40B4-BE49-F238E27FC236}">
                <a16:creationId xmlns:a16="http://schemas.microsoft.com/office/drawing/2014/main" id="{4F6ECF04-721F-9559-AB66-259410B0B5A3}"/>
              </a:ext>
            </a:extLst>
          </p:cNvPr>
          <p:cNvSpPr txBox="1"/>
          <p:nvPr/>
        </p:nvSpPr>
        <p:spPr>
          <a:xfrm>
            <a:off x="8486177" y="12895105"/>
            <a:ext cx="6345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v-SE" sz="3200" dirty="0">
                <a:latin typeface="Century Gothic" panose="020B0502020202020204" pitchFamily="34" charset="0"/>
              </a:rPr>
              <a:t>Haugland &amp; </a:t>
            </a:r>
            <a:r>
              <a:rPr lang="sv-SE" sz="3200" dirty="0" err="1">
                <a:latin typeface="Century Gothic" panose="020B0502020202020204" pitchFamily="34" charset="0"/>
              </a:rPr>
              <a:t>Elgán</a:t>
            </a:r>
            <a:r>
              <a:rPr lang="sv-SE" sz="3200" dirty="0">
                <a:latin typeface="Century Gothic" panose="020B0502020202020204" pitchFamily="34" charset="0"/>
              </a:rPr>
              <a:t>, IJERPH 2021</a:t>
            </a:r>
          </a:p>
        </p:txBody>
      </p:sp>
    </p:spTree>
    <p:extLst>
      <p:ext uri="{BB962C8B-B14F-4D97-AF65-F5344CB8AC3E}">
        <p14:creationId xmlns:p14="http://schemas.microsoft.com/office/powerpoint/2010/main" val="3917378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91" t="102"/>
          <a:stretch/>
        </p:blipFill>
        <p:spPr>
          <a:xfrm>
            <a:off x="15678912" y="361950"/>
            <a:ext cx="7986456" cy="6191250"/>
          </a:xfrm>
          <a:prstGeom prst="rect">
            <a:avLst/>
          </a:prstGeom>
        </p:spPr>
      </p:pic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EBE3422F-9840-C544-8D67-B663450B718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92" b="4292"/>
          <a:stretch>
            <a:fillRect/>
          </a:stretch>
        </p:blipFill>
        <p:spPr>
          <a:xfrm>
            <a:off x="15650760" y="7156450"/>
            <a:ext cx="8014608" cy="6197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6C7C8522-30DA-6246-A3C4-E0FFB819F235}"/>
              </a:ext>
            </a:extLst>
          </p:cNvPr>
          <p:cNvSpPr txBox="1"/>
          <p:nvPr/>
        </p:nvSpPr>
        <p:spPr>
          <a:xfrm>
            <a:off x="2771311" y="2082846"/>
            <a:ext cx="10317248" cy="100283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7060"/>
              </a:lnSpc>
            </a:pPr>
            <a:r>
              <a:rPr lang="en-US" sz="6000" b="1" spc="900" dirty="0">
                <a:solidFill>
                  <a:schemeClr val="tx2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Is support available?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87E1CA18-2E64-EA40-940E-83A4984BE0C5}"/>
              </a:ext>
            </a:extLst>
          </p:cNvPr>
          <p:cNvSpPr txBox="1"/>
          <p:nvPr/>
        </p:nvSpPr>
        <p:spPr>
          <a:xfrm>
            <a:off x="2285618" y="4472188"/>
            <a:ext cx="1298464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98%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of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municipalities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offer support</a:t>
            </a:r>
          </a:p>
          <a:p>
            <a:endParaRPr lang="sv-SE" sz="4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Support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also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available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via non-profits</a:t>
            </a:r>
          </a:p>
          <a:p>
            <a:endParaRPr lang="sv-SE" sz="4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1-2%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are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reached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by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available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support</a:t>
            </a:r>
          </a:p>
          <a:p>
            <a:endParaRPr lang="sv-SE" sz="4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Challenges in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identifying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and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recruiting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children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to support</a:t>
            </a:r>
          </a:p>
        </p:txBody>
      </p:sp>
      <p:sp>
        <p:nvSpPr>
          <p:cNvPr id="23" name="Shape 2588">
            <a:extLst>
              <a:ext uri="{FF2B5EF4-FFF2-40B4-BE49-F238E27FC236}">
                <a16:creationId xmlns:a16="http://schemas.microsoft.com/office/drawing/2014/main" id="{9B7E2CC4-984D-7649-AF80-CEC98F0FC26F}"/>
              </a:ext>
            </a:extLst>
          </p:cNvPr>
          <p:cNvSpPr/>
          <p:nvPr/>
        </p:nvSpPr>
        <p:spPr>
          <a:xfrm>
            <a:off x="1158969" y="4655015"/>
            <a:ext cx="558655" cy="507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4" name="Shape 2588">
            <a:extLst>
              <a:ext uri="{FF2B5EF4-FFF2-40B4-BE49-F238E27FC236}">
                <a16:creationId xmlns:a16="http://schemas.microsoft.com/office/drawing/2014/main" id="{036F6317-578C-164F-AD86-5E09CF5909F3}"/>
              </a:ext>
            </a:extLst>
          </p:cNvPr>
          <p:cNvSpPr/>
          <p:nvPr/>
        </p:nvSpPr>
        <p:spPr>
          <a:xfrm>
            <a:off x="1184441" y="8827603"/>
            <a:ext cx="558655" cy="507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5" name="Shape 2588">
            <a:extLst>
              <a:ext uri="{FF2B5EF4-FFF2-40B4-BE49-F238E27FC236}">
                <a16:creationId xmlns:a16="http://schemas.microsoft.com/office/drawing/2014/main" id="{8DE31397-8AD0-B447-8217-FF1A7ACB2248}"/>
              </a:ext>
            </a:extLst>
          </p:cNvPr>
          <p:cNvSpPr/>
          <p:nvPr/>
        </p:nvSpPr>
        <p:spPr>
          <a:xfrm>
            <a:off x="1188916" y="7330224"/>
            <a:ext cx="558655" cy="507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cxnSp>
        <p:nvCxnSpPr>
          <p:cNvPr id="2" name="Rak 1">
            <a:extLst>
              <a:ext uri="{FF2B5EF4-FFF2-40B4-BE49-F238E27FC236}">
                <a16:creationId xmlns:a16="http://schemas.microsoft.com/office/drawing/2014/main" id="{8154A93A-BC4B-BE65-BC43-83F01A6EA3FF}"/>
              </a:ext>
            </a:extLst>
          </p:cNvPr>
          <p:cNvCxnSpPr>
            <a:cxnSpLocks/>
          </p:cNvCxnSpPr>
          <p:nvPr/>
        </p:nvCxnSpPr>
        <p:spPr>
          <a:xfrm>
            <a:off x="4031184" y="12754394"/>
            <a:ext cx="1080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ruta 2">
            <a:extLst>
              <a:ext uri="{FF2B5EF4-FFF2-40B4-BE49-F238E27FC236}">
                <a16:creationId xmlns:a16="http://schemas.microsoft.com/office/drawing/2014/main" id="{4382BF4C-ACEC-99F7-AE5E-2A832346BD21}"/>
              </a:ext>
            </a:extLst>
          </p:cNvPr>
          <p:cNvSpPr txBox="1"/>
          <p:nvPr/>
        </p:nvSpPr>
        <p:spPr>
          <a:xfrm>
            <a:off x="11345935" y="12895105"/>
            <a:ext cx="3485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v-SE" sz="3200" dirty="0">
                <a:latin typeface="Century Gothic" panose="020B0502020202020204" pitchFamily="34" charset="0"/>
              </a:rPr>
              <a:t>Junis-</a:t>
            </a:r>
            <a:r>
              <a:rPr lang="sv-SE" sz="3200" dirty="0" err="1">
                <a:latin typeface="Century Gothic" panose="020B0502020202020204" pitchFamily="34" charset="0"/>
              </a:rPr>
              <a:t>report</a:t>
            </a:r>
            <a:r>
              <a:rPr lang="sv-SE" sz="3200" dirty="0">
                <a:latin typeface="Century Gothic" panose="020B0502020202020204" pitchFamily="34" charset="0"/>
              </a:rPr>
              <a:t> 2024</a:t>
            </a:r>
          </a:p>
        </p:txBody>
      </p:sp>
      <p:sp>
        <p:nvSpPr>
          <p:cNvPr id="4" name="Shape 2588">
            <a:extLst>
              <a:ext uri="{FF2B5EF4-FFF2-40B4-BE49-F238E27FC236}">
                <a16:creationId xmlns:a16="http://schemas.microsoft.com/office/drawing/2014/main" id="{6C3524D5-4B86-1D86-1449-E776C416E600}"/>
              </a:ext>
            </a:extLst>
          </p:cNvPr>
          <p:cNvSpPr/>
          <p:nvPr/>
        </p:nvSpPr>
        <p:spPr>
          <a:xfrm>
            <a:off x="1175062" y="5986338"/>
            <a:ext cx="558655" cy="507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</p:spTree>
    <p:extLst>
      <p:ext uri="{BB962C8B-B14F-4D97-AF65-F5344CB8AC3E}">
        <p14:creationId xmlns:p14="http://schemas.microsoft.com/office/powerpoint/2010/main" val="3507655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8">
            <a:extLst>
              <a:ext uri="{FF2B5EF4-FFF2-40B4-BE49-F238E27FC236}">
                <a16:creationId xmlns:a16="http://schemas.microsoft.com/office/drawing/2014/main" id="{6C7C8522-30DA-6246-A3C4-E0FFB819F235}"/>
              </a:ext>
            </a:extLst>
          </p:cNvPr>
          <p:cNvSpPr txBox="1"/>
          <p:nvPr/>
        </p:nvSpPr>
        <p:spPr>
          <a:xfrm>
            <a:off x="3410549" y="998501"/>
            <a:ext cx="17428790" cy="191334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7060"/>
              </a:lnSpc>
            </a:pPr>
            <a:r>
              <a:rPr lang="en-US" sz="6000" b="1" spc="900" dirty="0">
                <a:solidFill>
                  <a:schemeClr val="tx2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Potential arenas for reaching and supporting children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87E1CA18-2E64-EA40-940E-83A4984BE0C5}"/>
              </a:ext>
            </a:extLst>
          </p:cNvPr>
          <p:cNvSpPr txBox="1"/>
          <p:nvPr/>
        </p:nvSpPr>
        <p:spPr>
          <a:xfrm>
            <a:off x="768096" y="4328698"/>
            <a:ext cx="7351776" cy="7060564"/>
          </a:xfrm>
          <a:prstGeom prst="rect">
            <a:avLst/>
          </a:prstGeom>
          <a:pattFill prst="pct75">
            <a:fgClr>
              <a:schemeClr val="tx2"/>
            </a:fgClr>
            <a:bgClr>
              <a:schemeClr val="tx2">
                <a:lumMod val="50000"/>
                <a:lumOff val="50000"/>
              </a:schemeClr>
            </a:bgClr>
          </a:pattFill>
          <a:ln w="19050">
            <a:solidFill>
              <a:schemeClr val="tx2">
                <a:lumMod val="65000"/>
                <a:lumOff val="35000"/>
              </a:schemeClr>
            </a:solidFill>
          </a:ln>
          <a:effectLst/>
        </p:spPr>
        <p:txBody>
          <a:bodyPr wrap="square" lIns="180000" tIns="180000" rIns="180000" rtlCol="0">
            <a:spAutoFit/>
          </a:bodyPr>
          <a:lstStyle/>
          <a:p>
            <a:pPr algn="ctr"/>
            <a:r>
              <a:rPr lang="sv-SE" sz="4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Schools</a:t>
            </a:r>
            <a:endParaRPr lang="sv-SE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sv-SE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Competence</a:t>
            </a:r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development</a:t>
            </a:r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of</a:t>
            </a:r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staff</a:t>
            </a:r>
            <a:endParaRPr lang="sv-SE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sv-SE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Policies</a:t>
            </a:r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&amp; action plans</a:t>
            </a:r>
          </a:p>
          <a:p>
            <a:endParaRPr lang="sv-SE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Role</a:t>
            </a:r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of</a:t>
            </a:r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school</a:t>
            </a:r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health</a:t>
            </a:r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services &amp; </a:t>
            </a: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staff</a:t>
            </a:r>
            <a:endParaRPr lang="sv-SE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sv-SE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F9D236F4-F8F7-124B-A990-003E67B6FAAF}"/>
              </a:ext>
            </a:extLst>
          </p:cNvPr>
          <p:cNvSpPr txBox="1"/>
          <p:nvPr/>
        </p:nvSpPr>
        <p:spPr>
          <a:xfrm>
            <a:off x="8522208" y="4328698"/>
            <a:ext cx="7351776" cy="7060564"/>
          </a:xfrm>
          <a:prstGeom prst="rect">
            <a:avLst/>
          </a:prstGeom>
          <a:pattFill prst="pct75">
            <a:fgClr>
              <a:schemeClr val="tx2"/>
            </a:fgClr>
            <a:bgClr>
              <a:schemeClr val="tx2">
                <a:lumMod val="50000"/>
                <a:lumOff val="50000"/>
              </a:schemeClr>
            </a:bgClr>
          </a:pattFill>
          <a:ln w="19050">
            <a:solidFill>
              <a:schemeClr val="tx2">
                <a:lumMod val="65000"/>
                <a:lumOff val="35000"/>
              </a:schemeClr>
            </a:solidFill>
          </a:ln>
          <a:effectLst/>
        </p:spPr>
        <p:txBody>
          <a:bodyPr wrap="square" lIns="180000" tIns="180000" rIns="180000" rtlCol="0">
            <a:spAutoFit/>
          </a:bodyPr>
          <a:lstStyle/>
          <a:p>
            <a:pPr algn="ctr"/>
            <a:r>
              <a:rPr lang="sv-SE" sz="4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Clinics</a:t>
            </a:r>
            <a:r>
              <a:rPr lang="sv-SE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&amp; Social </a:t>
            </a:r>
            <a:r>
              <a:rPr lang="sv-SE" sz="4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serv</a:t>
            </a:r>
            <a:r>
              <a:rPr lang="sv-SE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sv-SE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Role</a:t>
            </a:r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of</a:t>
            </a:r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the </a:t>
            </a: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staff</a:t>
            </a:r>
            <a:endParaRPr lang="sv-SE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sv-SE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Policy </a:t>
            </a: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work</a:t>
            </a:r>
            <a:endParaRPr lang="sv-SE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sv-SE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CIP (</a:t>
            </a: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Collaborative</a:t>
            </a:r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Individual</a:t>
            </a:r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Plan)</a:t>
            </a:r>
          </a:p>
          <a:p>
            <a:endParaRPr lang="sv-SE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sv-SE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131CE414-A843-B24D-8547-DA01F8F8B25B}"/>
              </a:ext>
            </a:extLst>
          </p:cNvPr>
          <p:cNvSpPr txBox="1"/>
          <p:nvPr/>
        </p:nvSpPr>
        <p:spPr>
          <a:xfrm>
            <a:off x="16257778" y="4328698"/>
            <a:ext cx="7351776" cy="7060564"/>
          </a:xfrm>
          <a:prstGeom prst="rect">
            <a:avLst/>
          </a:prstGeom>
          <a:pattFill prst="pct75">
            <a:fgClr>
              <a:schemeClr val="tx2"/>
            </a:fgClr>
            <a:bgClr>
              <a:schemeClr val="tx2">
                <a:lumMod val="50000"/>
                <a:lumOff val="50000"/>
              </a:schemeClr>
            </a:bgClr>
          </a:pattFill>
          <a:ln w="19050">
            <a:solidFill>
              <a:schemeClr val="tx2">
                <a:lumMod val="65000"/>
                <a:lumOff val="35000"/>
              </a:schemeClr>
            </a:solidFill>
          </a:ln>
          <a:effectLst/>
        </p:spPr>
        <p:txBody>
          <a:bodyPr wrap="square" lIns="180000" tIns="180000" rIns="180000" rtlCol="0">
            <a:spAutoFit/>
          </a:bodyPr>
          <a:lstStyle/>
          <a:p>
            <a:pPr algn="ctr"/>
            <a:r>
              <a:rPr lang="sv-SE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Digital media</a:t>
            </a:r>
          </a:p>
          <a:p>
            <a:endParaRPr lang="sv-SE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Integrated</a:t>
            </a:r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part </a:t>
            </a: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of</a:t>
            </a:r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daily</a:t>
            </a:r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life</a:t>
            </a:r>
            <a:endParaRPr lang="sv-SE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sv-SE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Less stigma &amp; </a:t>
            </a: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promotes</a:t>
            </a:r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anonymity</a:t>
            </a:r>
            <a:endParaRPr lang="sv-SE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sv-SE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Increased</a:t>
            </a:r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accessibility</a:t>
            </a:r>
            <a:endParaRPr lang="sv-SE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sv-SE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" name="Rak 2">
            <a:extLst>
              <a:ext uri="{FF2B5EF4-FFF2-40B4-BE49-F238E27FC236}">
                <a16:creationId xmlns:a16="http://schemas.microsoft.com/office/drawing/2014/main" id="{70E76803-DA1D-344E-91B5-43838394537B}"/>
              </a:ext>
            </a:extLst>
          </p:cNvPr>
          <p:cNvCxnSpPr>
            <a:cxnSpLocks/>
          </p:cNvCxnSpPr>
          <p:nvPr/>
        </p:nvCxnSpPr>
        <p:spPr>
          <a:xfrm>
            <a:off x="2271235" y="12379568"/>
            <a:ext cx="1987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ruta 3">
            <a:extLst>
              <a:ext uri="{FF2B5EF4-FFF2-40B4-BE49-F238E27FC236}">
                <a16:creationId xmlns:a16="http://schemas.microsoft.com/office/drawing/2014/main" id="{6DEBF80E-5370-BD45-A685-785676184638}"/>
              </a:ext>
            </a:extLst>
          </p:cNvPr>
          <p:cNvSpPr txBox="1"/>
          <p:nvPr/>
        </p:nvSpPr>
        <p:spPr>
          <a:xfrm>
            <a:off x="2112340" y="12518668"/>
            <a:ext cx="20736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 err="1">
                <a:latin typeface="Century Gothic" panose="020B0502020202020204" pitchFamily="34" charset="0"/>
              </a:rPr>
              <a:t>Elgán</a:t>
            </a:r>
            <a:r>
              <a:rPr lang="sv-SE" sz="3200" dirty="0">
                <a:latin typeface="Century Gothic" panose="020B0502020202020204" pitchFamily="34" charset="0"/>
              </a:rPr>
              <a:t> &amp;Leifman, Health Policy 2011 | Alexandersson et al, </a:t>
            </a:r>
            <a:r>
              <a:rPr lang="sv-SE" sz="3200" dirty="0" err="1">
                <a:latin typeface="Century Gothic" panose="020B0502020202020204" pitchFamily="34" charset="0"/>
              </a:rPr>
              <a:t>Nka</a:t>
            </a:r>
            <a:r>
              <a:rPr lang="sv-SE" sz="3200" dirty="0">
                <a:latin typeface="Century Gothic" panose="020B0502020202020204" pitchFamily="34" charset="0"/>
              </a:rPr>
              <a:t> 2017 | </a:t>
            </a:r>
            <a:r>
              <a:rPr lang="sv-SE" sz="3200" dirty="0" err="1">
                <a:latin typeface="Century Gothic" panose="020B0502020202020204" pitchFamily="34" charset="0"/>
              </a:rPr>
              <a:t>Elgán&amp;Källmén</a:t>
            </a:r>
            <a:r>
              <a:rPr lang="sv-SE" sz="3200" dirty="0">
                <a:latin typeface="Century Gothic" panose="020B0502020202020204" pitchFamily="34" charset="0"/>
              </a:rPr>
              <a:t> Nord J </a:t>
            </a:r>
            <a:r>
              <a:rPr lang="sv-SE" sz="3200" dirty="0" err="1">
                <a:latin typeface="Century Gothic" panose="020B0502020202020204" pitchFamily="34" charset="0"/>
              </a:rPr>
              <a:t>Psych</a:t>
            </a:r>
            <a:r>
              <a:rPr lang="sv-SE" sz="3200" dirty="0">
                <a:latin typeface="Century Gothic" panose="020B0502020202020204" pitchFamily="34" charset="0"/>
              </a:rPr>
              <a:t> 2020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4490CE04-D055-CB43-9994-1DD0A461378C}"/>
              </a:ext>
            </a:extLst>
          </p:cNvPr>
          <p:cNvSpPr/>
          <p:nvPr/>
        </p:nvSpPr>
        <p:spPr>
          <a:xfrm>
            <a:off x="8326265" y="3672847"/>
            <a:ext cx="7735570" cy="797356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B931007-8AEA-884A-834F-8F8E0325B325}"/>
              </a:ext>
            </a:extLst>
          </p:cNvPr>
          <p:cNvSpPr/>
          <p:nvPr/>
        </p:nvSpPr>
        <p:spPr>
          <a:xfrm>
            <a:off x="16042578" y="3910847"/>
            <a:ext cx="7735570" cy="797356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ulär pratbubbla 7">
            <a:extLst>
              <a:ext uri="{FF2B5EF4-FFF2-40B4-BE49-F238E27FC236}">
                <a16:creationId xmlns:a16="http://schemas.microsoft.com/office/drawing/2014/main" id="{DF85ECE3-73EF-CA44-9E4D-800E3299AF5F}"/>
              </a:ext>
            </a:extLst>
          </p:cNvPr>
          <p:cNvSpPr/>
          <p:nvPr/>
        </p:nvSpPr>
        <p:spPr>
          <a:xfrm>
            <a:off x="6975086" y="3587905"/>
            <a:ext cx="11740896" cy="3677037"/>
          </a:xfrm>
          <a:prstGeom prst="wedgeRectCallout">
            <a:avLst>
              <a:gd name="adj1" fmla="val -67840"/>
              <a:gd name="adj2" fmla="val 54542"/>
            </a:avLst>
          </a:prstGeom>
          <a:solidFill>
            <a:schemeClr val="bg1"/>
          </a:solidFill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51999" rtlCol="0" anchor="ctr"/>
          <a:lstStyle/>
          <a:p>
            <a:r>
              <a:rPr lang="sv-SE" sz="4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20% </a:t>
            </a:r>
            <a:r>
              <a:rPr lang="sv-SE" sz="4000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of</a:t>
            </a:r>
            <a:r>
              <a:rPr lang="sv-SE" sz="4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sz="4000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schools</a:t>
            </a:r>
            <a:r>
              <a:rPr lang="sv-SE" sz="4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sz="4000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had</a:t>
            </a:r>
            <a:r>
              <a:rPr lang="sv-SE" sz="4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not </a:t>
            </a:r>
            <a:r>
              <a:rPr lang="sv-SE" sz="4000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identified</a:t>
            </a:r>
            <a:r>
              <a:rPr lang="sv-SE" sz="4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a student</a:t>
            </a:r>
          </a:p>
          <a:p>
            <a:endParaRPr lang="sv-SE" sz="40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r>
              <a:rPr lang="sv-SE" sz="4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33% </a:t>
            </a:r>
            <a:r>
              <a:rPr lang="sv-SE" sz="4000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had</a:t>
            </a:r>
            <a:r>
              <a:rPr lang="sv-SE" sz="4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policy &amp; action plan</a:t>
            </a:r>
          </a:p>
          <a:p>
            <a:endParaRPr lang="sv-SE" sz="40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r>
              <a:rPr lang="sv-SE" sz="4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Policy </a:t>
            </a:r>
            <a:r>
              <a:rPr lang="sv-SE" sz="4000" dirty="0">
                <a:solidFill>
                  <a:schemeClr val="tx2">
                    <a:lumMod val="65000"/>
                    <a:lumOff val="35000"/>
                  </a:schemeClr>
                </a:solidFill>
                <a:sym typeface="Wingdings" pitchFamily="2" charset="2"/>
              </a:rPr>
              <a:t> </a:t>
            </a:r>
            <a:r>
              <a:rPr lang="sv-SE" sz="4000" dirty="0" err="1">
                <a:solidFill>
                  <a:schemeClr val="tx2">
                    <a:lumMod val="65000"/>
                    <a:lumOff val="35000"/>
                  </a:schemeClr>
                </a:solidFill>
                <a:sym typeface="Wingdings" pitchFamily="2" charset="2"/>
              </a:rPr>
              <a:t>Competence</a:t>
            </a:r>
            <a:r>
              <a:rPr lang="sv-SE" sz="4000" dirty="0">
                <a:solidFill>
                  <a:schemeClr val="tx2">
                    <a:lumMod val="65000"/>
                    <a:lumOff val="35000"/>
                  </a:schemeClr>
                </a:solidFill>
                <a:sym typeface="Wingdings" pitchFamily="2" charset="2"/>
              </a:rPr>
              <a:t> </a:t>
            </a:r>
            <a:r>
              <a:rPr lang="sv-SE" sz="4000" dirty="0" err="1">
                <a:solidFill>
                  <a:schemeClr val="tx2">
                    <a:lumMod val="65000"/>
                    <a:lumOff val="35000"/>
                  </a:schemeClr>
                </a:solidFill>
                <a:sym typeface="Wingdings" pitchFamily="2" charset="2"/>
              </a:rPr>
              <a:t>dev</a:t>
            </a:r>
            <a:r>
              <a:rPr lang="sv-SE" sz="4000" dirty="0">
                <a:solidFill>
                  <a:schemeClr val="tx2">
                    <a:lumMod val="65000"/>
                    <a:lumOff val="35000"/>
                  </a:schemeClr>
                </a:solidFill>
                <a:sym typeface="Wingdings" pitchFamily="2" charset="2"/>
              </a:rPr>
              <a:t>.  </a:t>
            </a:r>
            <a:r>
              <a:rPr lang="sv-SE" sz="4000" dirty="0" err="1">
                <a:solidFill>
                  <a:schemeClr val="tx2">
                    <a:lumMod val="65000"/>
                    <a:lumOff val="35000"/>
                  </a:schemeClr>
                </a:solidFill>
                <a:sym typeface="Wingdings" pitchFamily="2" charset="2"/>
              </a:rPr>
              <a:t>Identified</a:t>
            </a:r>
            <a:r>
              <a:rPr lang="sv-SE" sz="4000" dirty="0">
                <a:solidFill>
                  <a:schemeClr val="tx2">
                    <a:lumMod val="65000"/>
                    <a:lumOff val="35000"/>
                  </a:schemeClr>
                </a:solidFill>
                <a:sym typeface="Wingdings" pitchFamily="2" charset="2"/>
              </a:rPr>
              <a:t> student</a:t>
            </a:r>
            <a:endParaRPr lang="sv-SE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Rektangulär pratbubbla 15">
            <a:extLst>
              <a:ext uri="{FF2B5EF4-FFF2-40B4-BE49-F238E27FC236}">
                <a16:creationId xmlns:a16="http://schemas.microsoft.com/office/drawing/2014/main" id="{5062A3F5-B0C0-CB4C-B3D1-661AB6BC3327}"/>
              </a:ext>
            </a:extLst>
          </p:cNvPr>
          <p:cNvSpPr/>
          <p:nvPr/>
        </p:nvSpPr>
        <p:spPr>
          <a:xfrm>
            <a:off x="14321020" y="3481008"/>
            <a:ext cx="8789924" cy="5409413"/>
          </a:xfrm>
          <a:prstGeom prst="wedgeRectCallout">
            <a:avLst>
              <a:gd name="adj1" fmla="val -72833"/>
              <a:gd name="adj2" fmla="val 39495"/>
            </a:avLst>
          </a:prstGeom>
          <a:solidFill>
            <a:schemeClr val="bg1"/>
          </a:solidFill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51999" rtlCol="0" anchor="ctr"/>
          <a:lstStyle/>
          <a:p>
            <a:r>
              <a:rPr lang="sv-SE" sz="4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30% </a:t>
            </a:r>
            <a:r>
              <a:rPr lang="sv-SE" sz="4000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reported</a:t>
            </a:r>
            <a:r>
              <a:rPr lang="sv-SE" sz="4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sz="4000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that</a:t>
            </a:r>
            <a:r>
              <a:rPr lang="sv-SE" sz="4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CIP </a:t>
            </a:r>
            <a:r>
              <a:rPr lang="sv-SE" sz="4000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included</a:t>
            </a:r>
            <a:r>
              <a:rPr lang="sv-SE" sz="4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sz="4000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question</a:t>
            </a:r>
            <a:r>
              <a:rPr lang="sv-SE" sz="4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sz="4000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if</a:t>
            </a:r>
            <a:r>
              <a:rPr lang="sv-SE" sz="4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the </a:t>
            </a:r>
            <a:r>
              <a:rPr lang="sv-SE" sz="4000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client</a:t>
            </a:r>
            <a:r>
              <a:rPr lang="sv-SE" sz="4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sz="4000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had</a:t>
            </a:r>
            <a:r>
              <a:rPr lang="sv-SE" sz="4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sz="4000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children</a:t>
            </a:r>
            <a:endParaRPr lang="sv-SE" sz="40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endParaRPr lang="sv-SE" sz="40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r>
              <a:rPr lang="sv-SE" sz="4000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Among</a:t>
            </a:r>
            <a:r>
              <a:rPr lang="sv-SE" sz="4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sz="4000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these</a:t>
            </a:r>
            <a:r>
              <a:rPr lang="sv-SE" sz="4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, 83% make sure </a:t>
            </a:r>
            <a:r>
              <a:rPr lang="sv-SE" sz="4000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children</a:t>
            </a:r>
            <a:r>
              <a:rPr lang="sv-SE" sz="4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sz="4000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receives</a:t>
            </a:r>
            <a:r>
              <a:rPr lang="sv-SE" sz="4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support</a:t>
            </a:r>
          </a:p>
          <a:p>
            <a:endParaRPr lang="sv-SE" sz="40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r>
              <a:rPr lang="sv-SE" sz="4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63% </a:t>
            </a:r>
            <a:r>
              <a:rPr lang="sv-SE" sz="4000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follows-up</a:t>
            </a:r>
            <a:r>
              <a:rPr lang="sv-SE" sz="4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sz="4000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that</a:t>
            </a:r>
            <a:r>
              <a:rPr lang="sv-SE" sz="4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the </a:t>
            </a:r>
            <a:r>
              <a:rPr lang="sv-SE" sz="4000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child</a:t>
            </a:r>
            <a:r>
              <a:rPr lang="sv-SE" sz="4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v-SE" sz="4000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received</a:t>
            </a:r>
            <a:r>
              <a:rPr lang="sv-SE" sz="40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the support</a:t>
            </a:r>
            <a:endParaRPr lang="sv-SE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39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8" grpId="0" animBg="1"/>
      <p:bldP spid="8" grpId="1" animBg="1"/>
      <p:bldP spid="16" grpId="0" animBg="1"/>
      <p:bldP spid="1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147ADD7-BC52-4248-B65C-92492C5E9F09}"/>
              </a:ext>
            </a:extLst>
          </p:cNvPr>
          <p:cNvSpPr/>
          <p:nvPr/>
        </p:nvSpPr>
        <p:spPr>
          <a:xfrm>
            <a:off x="12280763" y="2232882"/>
            <a:ext cx="1118918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“I’ve never talked to anyone about the addiction in my family…but now that it’s an online course…it feels like it’s worth a try” </a:t>
            </a:r>
            <a:r>
              <a:rPr lang="en-US" b="1" dirty="0">
                <a:solidFill>
                  <a:schemeClr val="tx2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- Girl, 23 years</a:t>
            </a:r>
            <a:endParaRPr lang="en-ID" b="1" dirty="0">
              <a:solidFill>
                <a:schemeClr val="tx2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147ADD7-BC52-4248-B65C-92492C5E9F09}"/>
              </a:ext>
            </a:extLst>
          </p:cNvPr>
          <p:cNvSpPr/>
          <p:nvPr/>
        </p:nvSpPr>
        <p:spPr>
          <a:xfrm>
            <a:off x="12280763" y="7354419"/>
            <a:ext cx="111891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“Both my parents are alcoholics, and I’ve never wanted or been able to talk to anyone about it…I think it was the anonymity that made me want to participate.” </a:t>
            </a:r>
            <a:r>
              <a:rPr lang="en-US" b="1" dirty="0">
                <a:solidFill>
                  <a:schemeClr val="tx2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- Boy, 23 years</a:t>
            </a:r>
            <a:endParaRPr lang="en-ID" b="1" dirty="0">
              <a:solidFill>
                <a:schemeClr val="tx2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latshållare för bild 4">
            <a:extLst>
              <a:ext uri="{FF2B5EF4-FFF2-40B4-BE49-F238E27FC236}">
                <a16:creationId xmlns:a16="http://schemas.microsoft.com/office/drawing/2014/main" id="{798F18D3-1FF7-0C4F-9FDF-EF9382B39F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" t="13739" r="4627" b="13739"/>
          <a:stretch/>
        </p:blipFill>
        <p:spPr>
          <a:xfrm>
            <a:off x="0" y="0"/>
            <a:ext cx="11630026" cy="13716000"/>
          </a:xfr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7A83451D-57F1-EE76-F8B6-639461E3F036}"/>
              </a:ext>
            </a:extLst>
          </p:cNvPr>
          <p:cNvSpPr txBox="1"/>
          <p:nvPr/>
        </p:nvSpPr>
        <p:spPr>
          <a:xfrm>
            <a:off x="3298371" y="2510558"/>
            <a:ext cx="83316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0" dirty="0" err="1">
                <a:solidFill>
                  <a:schemeClr val="bg2">
                    <a:lumMod val="85000"/>
                  </a:schemeClr>
                </a:solidFill>
                <a:latin typeface="Century Gothic" panose="020B0502020202020204" pitchFamily="34" charset="0"/>
              </a:rPr>
              <a:t>Increased</a:t>
            </a:r>
            <a:r>
              <a:rPr lang="sv-SE" sz="6000" dirty="0">
                <a:solidFill>
                  <a:schemeClr val="bg2">
                    <a:lumMod val="8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6000" dirty="0" err="1">
                <a:solidFill>
                  <a:schemeClr val="bg2">
                    <a:lumMod val="85000"/>
                  </a:schemeClr>
                </a:solidFill>
                <a:latin typeface="Century Gothic" panose="020B0502020202020204" pitchFamily="34" charset="0"/>
              </a:rPr>
              <a:t>availability</a:t>
            </a:r>
            <a:endParaRPr lang="sv-SE" sz="6000" dirty="0">
              <a:solidFill>
                <a:schemeClr val="bg2">
                  <a:lumMod val="85000"/>
                </a:schemeClr>
              </a:solidFill>
              <a:latin typeface="Century Gothic" panose="020B0502020202020204" pitchFamily="34" charset="0"/>
            </a:endParaRPr>
          </a:p>
          <a:p>
            <a:endParaRPr lang="sv-SE" sz="6000" dirty="0">
              <a:solidFill>
                <a:schemeClr val="bg2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14BA6898-D5EE-4166-3BA0-C807B0C92244}"/>
              </a:ext>
            </a:extLst>
          </p:cNvPr>
          <p:cNvSpPr txBox="1"/>
          <p:nvPr/>
        </p:nvSpPr>
        <p:spPr>
          <a:xfrm>
            <a:off x="5161693" y="8397995"/>
            <a:ext cx="51678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0" dirty="0" err="1">
                <a:solidFill>
                  <a:schemeClr val="bg2">
                    <a:lumMod val="85000"/>
                  </a:schemeClr>
                </a:solidFill>
                <a:latin typeface="Century Gothic" panose="020B0502020202020204" pitchFamily="34" charset="0"/>
              </a:rPr>
              <a:t>Anonymity</a:t>
            </a:r>
            <a:endParaRPr lang="sv-SE" sz="6000" dirty="0">
              <a:solidFill>
                <a:schemeClr val="bg2">
                  <a:lumMod val="85000"/>
                </a:schemeClr>
              </a:solidFill>
              <a:latin typeface="Century Gothic" panose="020B0502020202020204" pitchFamily="34" charset="0"/>
            </a:endParaRPr>
          </a:p>
          <a:p>
            <a:endParaRPr lang="sv-SE" sz="6000" dirty="0">
              <a:solidFill>
                <a:schemeClr val="bg2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186F5338-090A-E51D-3C17-193FD5016B76}"/>
              </a:ext>
            </a:extLst>
          </p:cNvPr>
          <p:cNvSpPr txBox="1"/>
          <p:nvPr/>
        </p:nvSpPr>
        <p:spPr>
          <a:xfrm>
            <a:off x="3724766" y="11976956"/>
            <a:ext cx="70194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0" dirty="0" err="1">
                <a:solidFill>
                  <a:schemeClr val="bg2">
                    <a:lumMod val="85000"/>
                  </a:schemeClr>
                </a:solidFill>
                <a:latin typeface="Century Gothic" panose="020B0502020202020204" pitchFamily="34" charset="0"/>
              </a:rPr>
              <a:t>Reduced</a:t>
            </a:r>
            <a:r>
              <a:rPr lang="sv-SE" sz="6000" dirty="0">
                <a:solidFill>
                  <a:schemeClr val="bg2">
                    <a:lumMod val="85000"/>
                  </a:schemeClr>
                </a:solidFill>
                <a:latin typeface="Century Gothic" panose="020B0502020202020204" pitchFamily="34" charset="0"/>
              </a:rPr>
              <a:t> stigma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1B7FA763-58B9-E024-3160-512387730FBF}"/>
              </a:ext>
            </a:extLst>
          </p:cNvPr>
          <p:cNvSpPr txBox="1"/>
          <p:nvPr/>
        </p:nvSpPr>
        <p:spPr>
          <a:xfrm>
            <a:off x="489105" y="5018982"/>
            <a:ext cx="72565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0" dirty="0" err="1">
                <a:solidFill>
                  <a:schemeClr val="bg2">
                    <a:lumMod val="85000"/>
                  </a:schemeClr>
                </a:solidFill>
                <a:latin typeface="Century Gothic" panose="020B0502020202020204" pitchFamily="34" charset="0"/>
              </a:rPr>
              <a:t>Easier</a:t>
            </a:r>
            <a:r>
              <a:rPr lang="sv-SE" sz="6000" dirty="0">
                <a:solidFill>
                  <a:schemeClr val="bg2">
                    <a:lumMod val="85000"/>
                  </a:schemeClr>
                </a:solidFill>
                <a:latin typeface="Century Gothic" panose="020B0502020202020204" pitchFamily="34" charset="0"/>
              </a:rPr>
              <a:t> to talk to </a:t>
            </a:r>
            <a:r>
              <a:rPr lang="sv-SE" sz="6000" dirty="0" err="1">
                <a:solidFill>
                  <a:schemeClr val="bg2">
                    <a:lumMod val="85000"/>
                  </a:schemeClr>
                </a:solidFill>
                <a:latin typeface="Century Gothic" panose="020B0502020202020204" pitchFamily="34" charset="0"/>
              </a:rPr>
              <a:t>someone</a:t>
            </a:r>
            <a:endParaRPr lang="sv-SE" sz="6000" dirty="0">
              <a:solidFill>
                <a:schemeClr val="bg2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901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5"/>
          <p:cNvSpPr txBox="1"/>
          <p:nvPr/>
        </p:nvSpPr>
        <p:spPr>
          <a:xfrm>
            <a:off x="2830711" y="5626893"/>
            <a:ext cx="18716227" cy="3693319"/>
          </a:xfrm>
          <a:prstGeom prst="rect">
            <a:avLst/>
          </a:prstGeom>
          <a:noFill/>
        </p:spPr>
        <p:txBody>
          <a:bodyPr wrap="square" lIns="365760" tIns="0" rIns="0" bIns="0" rtlCol="0">
            <a:spAutoFit/>
          </a:bodyPr>
          <a:lstStyle/>
          <a:p>
            <a:pPr algn="ctr"/>
            <a:r>
              <a:rPr lang="en-US" sz="8000" b="1" spc="900" dirty="0">
                <a:solidFill>
                  <a:srgbClr val="000000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Alcohol &amp; Coping – A digital therapist-assisted self-help intervention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669E9D78-9589-A59E-C633-BC8B3B4A2104}"/>
              </a:ext>
            </a:extLst>
          </p:cNvPr>
          <p:cNvSpPr txBox="1"/>
          <p:nvPr/>
        </p:nvSpPr>
        <p:spPr>
          <a:xfrm>
            <a:off x="651206" y="12392561"/>
            <a:ext cx="14860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i="1" dirty="0" err="1">
                <a:latin typeface="Century Gothic" panose="020B0502020202020204" pitchFamily="34" charset="0"/>
              </a:rPr>
              <a:t>Funded</a:t>
            </a:r>
            <a:r>
              <a:rPr lang="sv-SE" sz="4000" i="1" dirty="0">
                <a:latin typeface="Century Gothic" panose="020B0502020202020204" pitchFamily="34" charset="0"/>
              </a:rPr>
              <a:t> by the Public Health Agency </a:t>
            </a:r>
            <a:r>
              <a:rPr lang="sv-SE" sz="4000" i="1" dirty="0" err="1">
                <a:latin typeface="Century Gothic" panose="020B0502020202020204" pitchFamily="34" charset="0"/>
              </a:rPr>
              <a:t>of</a:t>
            </a:r>
            <a:r>
              <a:rPr lang="sv-SE" sz="4000" i="1" dirty="0">
                <a:latin typeface="Century Gothic" panose="020B0502020202020204" pitchFamily="34" charset="0"/>
              </a:rPr>
              <a:t> Sweden</a:t>
            </a:r>
          </a:p>
          <a:p>
            <a:endParaRPr lang="sv-SE" sz="4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8287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ktangel 2">
            <a:extLst>
              <a:ext uri="{FF2B5EF4-FFF2-40B4-BE49-F238E27FC236}">
                <a16:creationId xmlns:a16="http://schemas.microsoft.com/office/drawing/2014/main" id="{3FDF29DE-0C0C-E77D-75A9-1620EF831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232" y="881741"/>
            <a:ext cx="8475412" cy="12213774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eaLnBrk="0" hangingPunct="0"/>
            <a:endParaRPr lang="sv-SE" altLang="sv-SE"/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D9C92664-DD86-79FB-2D68-F024E71A7FBC}"/>
              </a:ext>
            </a:extLst>
          </p:cNvPr>
          <p:cNvSpPr txBox="1"/>
          <p:nvPr/>
        </p:nvSpPr>
        <p:spPr>
          <a:xfrm>
            <a:off x="13853208" y="2275501"/>
            <a:ext cx="5908989" cy="100283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7060"/>
              </a:lnSpc>
            </a:pPr>
            <a:r>
              <a:rPr lang="en-US" sz="6000" b="1" spc="900" dirty="0">
                <a:solidFill>
                  <a:schemeClr val="tx2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Background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9E2B843C-A038-5EE6-3515-B1181C11FA3F}"/>
              </a:ext>
            </a:extLst>
          </p:cNvPr>
          <p:cNvSpPr txBox="1"/>
          <p:nvPr/>
        </p:nvSpPr>
        <p:spPr>
          <a:xfrm>
            <a:off x="11198714" y="3781679"/>
            <a:ext cx="12728086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800"/>
              </a:spcAft>
            </a:pP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Based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on a manual-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based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, face-to-face program ”ICAIP” for students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with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parents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who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have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alcohol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problems</a:t>
            </a:r>
          </a:p>
          <a:p>
            <a:pPr>
              <a:spcAft>
                <a:spcPts val="4800"/>
              </a:spcAft>
            </a:pP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2 x 2-hour sessions (IRL), 4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weeks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apart</a:t>
            </a:r>
          </a:p>
          <a:p>
            <a:pPr>
              <a:spcAft>
                <a:spcPts val="4800"/>
              </a:spcAft>
            </a:pP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ICAIP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evaluated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in an RCT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with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12- and 24-months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follow-up</a:t>
            </a:r>
            <a:endParaRPr lang="sv-SE" sz="4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spcAft>
                <a:spcPts val="4800"/>
              </a:spcAft>
            </a:pP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Results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of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ICAIP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showed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positive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effects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on the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participants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own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alcohol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consumption</a:t>
            </a:r>
            <a:endParaRPr lang="sv-SE" sz="4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Shape 2579">
            <a:extLst>
              <a:ext uri="{FF2B5EF4-FFF2-40B4-BE49-F238E27FC236}">
                <a16:creationId xmlns:a16="http://schemas.microsoft.com/office/drawing/2014/main" id="{5B4C8355-937F-DFA6-E474-B79F31491502}"/>
              </a:ext>
            </a:extLst>
          </p:cNvPr>
          <p:cNvSpPr>
            <a:spLocks noChangeAspect="1"/>
          </p:cNvSpPr>
          <p:nvPr/>
        </p:nvSpPr>
        <p:spPr>
          <a:xfrm>
            <a:off x="10347979" y="3871311"/>
            <a:ext cx="620073" cy="64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7" y="18984"/>
                </a:moveTo>
                <a:lnTo>
                  <a:pt x="11380" y="15408"/>
                </a:lnTo>
                <a:lnTo>
                  <a:pt x="10800" y="14983"/>
                </a:lnTo>
                <a:lnTo>
                  <a:pt x="10219" y="15408"/>
                </a:lnTo>
                <a:lnTo>
                  <a:pt x="5343" y="18984"/>
                </a:lnTo>
                <a:lnTo>
                  <a:pt x="7313" y="13075"/>
                </a:lnTo>
                <a:lnTo>
                  <a:pt x="7534" y="12411"/>
                </a:lnTo>
                <a:lnTo>
                  <a:pt x="6980" y="11985"/>
                </a:lnTo>
                <a:lnTo>
                  <a:pt x="2887" y="8836"/>
                </a:lnTo>
                <a:lnTo>
                  <a:pt x="8535" y="8836"/>
                </a:lnTo>
                <a:lnTo>
                  <a:pt x="8774" y="8199"/>
                </a:lnTo>
                <a:lnTo>
                  <a:pt x="10800" y="2796"/>
                </a:lnTo>
                <a:lnTo>
                  <a:pt x="12826" y="8199"/>
                </a:lnTo>
                <a:lnTo>
                  <a:pt x="13065" y="8836"/>
                </a:lnTo>
                <a:lnTo>
                  <a:pt x="18714" y="8836"/>
                </a:lnTo>
                <a:lnTo>
                  <a:pt x="14619" y="11985"/>
                </a:lnTo>
                <a:lnTo>
                  <a:pt x="14066" y="12411"/>
                </a:lnTo>
                <a:cubicBezTo>
                  <a:pt x="14066" y="12411"/>
                  <a:pt x="16257" y="18984"/>
                  <a:pt x="16257" y="18984"/>
                </a:cubicBezTo>
                <a:close/>
                <a:moveTo>
                  <a:pt x="21600" y="7855"/>
                </a:moveTo>
                <a:lnTo>
                  <a:pt x="13745" y="7855"/>
                </a:lnTo>
                <a:lnTo>
                  <a:pt x="10800" y="0"/>
                </a:lnTo>
                <a:lnTo>
                  <a:pt x="7855" y="7855"/>
                </a:lnTo>
                <a:lnTo>
                  <a:pt x="0" y="7855"/>
                </a:lnTo>
                <a:lnTo>
                  <a:pt x="6382" y="12764"/>
                </a:lnTo>
                <a:lnTo>
                  <a:pt x="3436" y="21600"/>
                </a:lnTo>
                <a:lnTo>
                  <a:pt x="10800" y="16200"/>
                </a:lnTo>
                <a:lnTo>
                  <a:pt x="18164" y="21600"/>
                </a:lnTo>
                <a:lnTo>
                  <a:pt x="15218" y="12764"/>
                </a:lnTo>
                <a:cubicBezTo>
                  <a:pt x="15218" y="12764"/>
                  <a:pt x="21600" y="7855"/>
                  <a:pt x="21600" y="7855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tx2"/>
              </a:solidFill>
            </a:endParaRPr>
          </a:p>
        </p:txBody>
      </p:sp>
      <p:sp>
        <p:nvSpPr>
          <p:cNvPr id="11" name="Shape 2579">
            <a:extLst>
              <a:ext uri="{FF2B5EF4-FFF2-40B4-BE49-F238E27FC236}">
                <a16:creationId xmlns:a16="http://schemas.microsoft.com/office/drawing/2014/main" id="{B792C564-4BB1-9CC0-4154-4465FC5DED8B}"/>
              </a:ext>
            </a:extLst>
          </p:cNvPr>
          <p:cNvSpPr>
            <a:spLocks noChangeAspect="1"/>
          </p:cNvSpPr>
          <p:nvPr/>
        </p:nvSpPr>
        <p:spPr>
          <a:xfrm>
            <a:off x="10354075" y="6431413"/>
            <a:ext cx="620073" cy="64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7" y="18984"/>
                </a:moveTo>
                <a:lnTo>
                  <a:pt x="11380" y="15408"/>
                </a:lnTo>
                <a:lnTo>
                  <a:pt x="10800" y="14983"/>
                </a:lnTo>
                <a:lnTo>
                  <a:pt x="10219" y="15408"/>
                </a:lnTo>
                <a:lnTo>
                  <a:pt x="5343" y="18984"/>
                </a:lnTo>
                <a:lnTo>
                  <a:pt x="7313" y="13075"/>
                </a:lnTo>
                <a:lnTo>
                  <a:pt x="7534" y="12411"/>
                </a:lnTo>
                <a:lnTo>
                  <a:pt x="6980" y="11985"/>
                </a:lnTo>
                <a:lnTo>
                  <a:pt x="2887" y="8836"/>
                </a:lnTo>
                <a:lnTo>
                  <a:pt x="8535" y="8836"/>
                </a:lnTo>
                <a:lnTo>
                  <a:pt x="8774" y="8199"/>
                </a:lnTo>
                <a:lnTo>
                  <a:pt x="10800" y="2796"/>
                </a:lnTo>
                <a:lnTo>
                  <a:pt x="12826" y="8199"/>
                </a:lnTo>
                <a:lnTo>
                  <a:pt x="13065" y="8836"/>
                </a:lnTo>
                <a:lnTo>
                  <a:pt x="18714" y="8836"/>
                </a:lnTo>
                <a:lnTo>
                  <a:pt x="14619" y="11985"/>
                </a:lnTo>
                <a:lnTo>
                  <a:pt x="14066" y="12411"/>
                </a:lnTo>
                <a:cubicBezTo>
                  <a:pt x="14066" y="12411"/>
                  <a:pt x="16257" y="18984"/>
                  <a:pt x="16257" y="18984"/>
                </a:cubicBezTo>
                <a:close/>
                <a:moveTo>
                  <a:pt x="21600" y="7855"/>
                </a:moveTo>
                <a:lnTo>
                  <a:pt x="13745" y="7855"/>
                </a:lnTo>
                <a:lnTo>
                  <a:pt x="10800" y="0"/>
                </a:lnTo>
                <a:lnTo>
                  <a:pt x="7855" y="7855"/>
                </a:lnTo>
                <a:lnTo>
                  <a:pt x="0" y="7855"/>
                </a:lnTo>
                <a:lnTo>
                  <a:pt x="6382" y="12764"/>
                </a:lnTo>
                <a:lnTo>
                  <a:pt x="3436" y="21600"/>
                </a:lnTo>
                <a:lnTo>
                  <a:pt x="10800" y="16200"/>
                </a:lnTo>
                <a:lnTo>
                  <a:pt x="18164" y="21600"/>
                </a:lnTo>
                <a:lnTo>
                  <a:pt x="15218" y="12764"/>
                </a:lnTo>
                <a:cubicBezTo>
                  <a:pt x="15218" y="12764"/>
                  <a:pt x="21600" y="7855"/>
                  <a:pt x="21600" y="7855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tx2"/>
              </a:solidFill>
            </a:endParaRPr>
          </a:p>
        </p:txBody>
      </p:sp>
      <p:sp>
        <p:nvSpPr>
          <p:cNvPr id="12" name="Shape 2579">
            <a:extLst>
              <a:ext uri="{FF2B5EF4-FFF2-40B4-BE49-F238E27FC236}">
                <a16:creationId xmlns:a16="http://schemas.microsoft.com/office/drawing/2014/main" id="{6C7FF1D0-84AF-31FF-C326-D7520B257FB4}"/>
              </a:ext>
            </a:extLst>
          </p:cNvPr>
          <p:cNvSpPr>
            <a:spLocks noChangeAspect="1"/>
          </p:cNvSpPr>
          <p:nvPr/>
        </p:nvSpPr>
        <p:spPr>
          <a:xfrm>
            <a:off x="10390651" y="7754683"/>
            <a:ext cx="620073" cy="64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7" y="18984"/>
                </a:moveTo>
                <a:lnTo>
                  <a:pt x="11380" y="15408"/>
                </a:lnTo>
                <a:lnTo>
                  <a:pt x="10800" y="14983"/>
                </a:lnTo>
                <a:lnTo>
                  <a:pt x="10219" y="15408"/>
                </a:lnTo>
                <a:lnTo>
                  <a:pt x="5343" y="18984"/>
                </a:lnTo>
                <a:lnTo>
                  <a:pt x="7313" y="13075"/>
                </a:lnTo>
                <a:lnTo>
                  <a:pt x="7534" y="12411"/>
                </a:lnTo>
                <a:lnTo>
                  <a:pt x="6980" y="11985"/>
                </a:lnTo>
                <a:lnTo>
                  <a:pt x="2887" y="8836"/>
                </a:lnTo>
                <a:lnTo>
                  <a:pt x="8535" y="8836"/>
                </a:lnTo>
                <a:lnTo>
                  <a:pt x="8774" y="8199"/>
                </a:lnTo>
                <a:lnTo>
                  <a:pt x="10800" y="2796"/>
                </a:lnTo>
                <a:lnTo>
                  <a:pt x="12826" y="8199"/>
                </a:lnTo>
                <a:lnTo>
                  <a:pt x="13065" y="8836"/>
                </a:lnTo>
                <a:lnTo>
                  <a:pt x="18714" y="8836"/>
                </a:lnTo>
                <a:lnTo>
                  <a:pt x="14619" y="11985"/>
                </a:lnTo>
                <a:lnTo>
                  <a:pt x="14066" y="12411"/>
                </a:lnTo>
                <a:cubicBezTo>
                  <a:pt x="14066" y="12411"/>
                  <a:pt x="16257" y="18984"/>
                  <a:pt x="16257" y="18984"/>
                </a:cubicBezTo>
                <a:close/>
                <a:moveTo>
                  <a:pt x="21600" y="7855"/>
                </a:moveTo>
                <a:lnTo>
                  <a:pt x="13745" y="7855"/>
                </a:lnTo>
                <a:lnTo>
                  <a:pt x="10800" y="0"/>
                </a:lnTo>
                <a:lnTo>
                  <a:pt x="7855" y="7855"/>
                </a:lnTo>
                <a:lnTo>
                  <a:pt x="0" y="7855"/>
                </a:lnTo>
                <a:lnTo>
                  <a:pt x="6382" y="12764"/>
                </a:lnTo>
                <a:lnTo>
                  <a:pt x="3436" y="21600"/>
                </a:lnTo>
                <a:lnTo>
                  <a:pt x="10800" y="16200"/>
                </a:lnTo>
                <a:lnTo>
                  <a:pt x="18164" y="21600"/>
                </a:lnTo>
                <a:lnTo>
                  <a:pt x="15218" y="12764"/>
                </a:lnTo>
                <a:cubicBezTo>
                  <a:pt x="15218" y="12764"/>
                  <a:pt x="21600" y="7855"/>
                  <a:pt x="21600" y="7855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tx2"/>
              </a:solidFill>
            </a:endParaRPr>
          </a:p>
        </p:txBody>
      </p:sp>
      <p:sp>
        <p:nvSpPr>
          <p:cNvPr id="13" name="Shape 2579">
            <a:extLst>
              <a:ext uri="{FF2B5EF4-FFF2-40B4-BE49-F238E27FC236}">
                <a16:creationId xmlns:a16="http://schemas.microsoft.com/office/drawing/2014/main" id="{FA914ECD-1E95-832C-8268-32B77A3504CC}"/>
              </a:ext>
            </a:extLst>
          </p:cNvPr>
          <p:cNvSpPr>
            <a:spLocks noChangeAspect="1"/>
          </p:cNvSpPr>
          <p:nvPr/>
        </p:nvSpPr>
        <p:spPr>
          <a:xfrm>
            <a:off x="10396747" y="9726304"/>
            <a:ext cx="620073" cy="64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7" y="18984"/>
                </a:moveTo>
                <a:lnTo>
                  <a:pt x="11380" y="15408"/>
                </a:lnTo>
                <a:lnTo>
                  <a:pt x="10800" y="14983"/>
                </a:lnTo>
                <a:lnTo>
                  <a:pt x="10219" y="15408"/>
                </a:lnTo>
                <a:lnTo>
                  <a:pt x="5343" y="18984"/>
                </a:lnTo>
                <a:lnTo>
                  <a:pt x="7313" y="13075"/>
                </a:lnTo>
                <a:lnTo>
                  <a:pt x="7534" y="12411"/>
                </a:lnTo>
                <a:lnTo>
                  <a:pt x="6980" y="11985"/>
                </a:lnTo>
                <a:lnTo>
                  <a:pt x="2887" y="8836"/>
                </a:lnTo>
                <a:lnTo>
                  <a:pt x="8535" y="8836"/>
                </a:lnTo>
                <a:lnTo>
                  <a:pt x="8774" y="8199"/>
                </a:lnTo>
                <a:lnTo>
                  <a:pt x="10800" y="2796"/>
                </a:lnTo>
                <a:lnTo>
                  <a:pt x="12826" y="8199"/>
                </a:lnTo>
                <a:lnTo>
                  <a:pt x="13065" y="8836"/>
                </a:lnTo>
                <a:lnTo>
                  <a:pt x="18714" y="8836"/>
                </a:lnTo>
                <a:lnTo>
                  <a:pt x="14619" y="11985"/>
                </a:lnTo>
                <a:lnTo>
                  <a:pt x="14066" y="12411"/>
                </a:lnTo>
                <a:cubicBezTo>
                  <a:pt x="14066" y="12411"/>
                  <a:pt x="16257" y="18984"/>
                  <a:pt x="16257" y="18984"/>
                </a:cubicBezTo>
                <a:close/>
                <a:moveTo>
                  <a:pt x="21600" y="7855"/>
                </a:moveTo>
                <a:lnTo>
                  <a:pt x="13745" y="7855"/>
                </a:lnTo>
                <a:lnTo>
                  <a:pt x="10800" y="0"/>
                </a:lnTo>
                <a:lnTo>
                  <a:pt x="7855" y="7855"/>
                </a:lnTo>
                <a:lnTo>
                  <a:pt x="0" y="7855"/>
                </a:lnTo>
                <a:lnTo>
                  <a:pt x="6382" y="12764"/>
                </a:lnTo>
                <a:lnTo>
                  <a:pt x="3436" y="21600"/>
                </a:lnTo>
                <a:lnTo>
                  <a:pt x="10800" y="16200"/>
                </a:lnTo>
                <a:lnTo>
                  <a:pt x="18164" y="21600"/>
                </a:lnTo>
                <a:lnTo>
                  <a:pt x="15218" y="12764"/>
                </a:lnTo>
                <a:cubicBezTo>
                  <a:pt x="15218" y="12764"/>
                  <a:pt x="21600" y="7855"/>
                  <a:pt x="21600" y="7855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tx2"/>
              </a:solidFill>
            </a:endParaRPr>
          </a:p>
        </p:txBody>
      </p:sp>
      <p:cxnSp>
        <p:nvCxnSpPr>
          <p:cNvPr id="3" name="Rak 2">
            <a:extLst>
              <a:ext uri="{FF2B5EF4-FFF2-40B4-BE49-F238E27FC236}">
                <a16:creationId xmlns:a16="http://schemas.microsoft.com/office/drawing/2014/main" id="{D5249431-D6B5-6157-E03C-4821CA671401}"/>
              </a:ext>
            </a:extLst>
          </p:cNvPr>
          <p:cNvCxnSpPr>
            <a:cxnSpLocks/>
          </p:cNvCxnSpPr>
          <p:nvPr/>
        </p:nvCxnSpPr>
        <p:spPr>
          <a:xfrm>
            <a:off x="15875882" y="12260288"/>
            <a:ext cx="806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ruta 3">
            <a:extLst>
              <a:ext uri="{FF2B5EF4-FFF2-40B4-BE49-F238E27FC236}">
                <a16:creationId xmlns:a16="http://schemas.microsoft.com/office/drawing/2014/main" id="{4739F46F-2D3A-1812-7C24-A7FCED834135}"/>
              </a:ext>
            </a:extLst>
          </p:cNvPr>
          <p:cNvSpPr txBox="1"/>
          <p:nvPr/>
        </p:nvSpPr>
        <p:spPr>
          <a:xfrm>
            <a:off x="14478380" y="12510080"/>
            <a:ext cx="918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3200" dirty="0">
                <a:latin typeface="Century Gothic" panose="020B0502020202020204" pitchFamily="34" charset="0"/>
              </a:rPr>
              <a:t>Hansson et al, </a:t>
            </a:r>
            <a:r>
              <a:rPr lang="sv-SE" sz="3200" dirty="0" err="1">
                <a:latin typeface="Century Gothic" panose="020B0502020202020204" pitchFamily="34" charset="0"/>
              </a:rPr>
              <a:t>Alc</a:t>
            </a:r>
            <a:r>
              <a:rPr lang="sv-SE" sz="3200" dirty="0">
                <a:latin typeface="Century Gothic" panose="020B0502020202020204" pitchFamily="34" charset="0"/>
              </a:rPr>
              <a:t> </a:t>
            </a:r>
            <a:r>
              <a:rPr lang="sv-SE" sz="3200" dirty="0" err="1">
                <a:latin typeface="Century Gothic" panose="020B0502020202020204" pitchFamily="34" charset="0"/>
              </a:rPr>
              <a:t>Clin</a:t>
            </a:r>
            <a:r>
              <a:rPr lang="sv-SE" sz="3200" dirty="0">
                <a:latin typeface="Century Gothic" panose="020B0502020202020204" pitchFamily="34" charset="0"/>
              </a:rPr>
              <a:t> </a:t>
            </a:r>
            <a:r>
              <a:rPr lang="sv-SE" sz="3200" dirty="0" err="1">
                <a:latin typeface="Century Gothic" panose="020B0502020202020204" pitchFamily="34" charset="0"/>
              </a:rPr>
              <a:t>Exp</a:t>
            </a:r>
            <a:r>
              <a:rPr lang="sv-SE" sz="3200" dirty="0">
                <a:latin typeface="Century Gothic" panose="020B0502020202020204" pitchFamily="34" charset="0"/>
              </a:rPr>
              <a:t> Res 2007 | Hansson et al, </a:t>
            </a:r>
            <a:r>
              <a:rPr lang="sv-SE" sz="3200" dirty="0" err="1">
                <a:latin typeface="Century Gothic" panose="020B0502020202020204" pitchFamily="34" charset="0"/>
              </a:rPr>
              <a:t>Alcohol</a:t>
            </a:r>
            <a:r>
              <a:rPr lang="sv-SE" sz="3200" dirty="0">
                <a:latin typeface="Century Gothic" panose="020B0502020202020204" pitchFamily="34" charset="0"/>
              </a:rPr>
              <a:t> </a:t>
            </a:r>
            <a:r>
              <a:rPr lang="sv-SE" sz="3200" dirty="0" err="1">
                <a:latin typeface="Century Gothic" panose="020B0502020202020204" pitchFamily="34" charset="0"/>
              </a:rPr>
              <a:t>Alcohol</a:t>
            </a:r>
            <a:r>
              <a:rPr lang="sv-SE" sz="3200" dirty="0">
                <a:latin typeface="Century Gothic" panose="020B0502020202020204" pitchFamily="34" charset="0"/>
              </a:rPr>
              <a:t> 2006  </a:t>
            </a:r>
          </a:p>
        </p:txBody>
      </p:sp>
      <p:pic>
        <p:nvPicPr>
          <p:cNvPr id="15" name="Picture 6" descr="msotw9_temp0">
            <a:extLst>
              <a:ext uri="{FF2B5EF4-FFF2-40B4-BE49-F238E27FC236}">
                <a16:creationId xmlns:a16="http://schemas.microsoft.com/office/drawing/2014/main" id="{2A0B0EFC-E00D-8CAC-BFAB-2187AE61E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4288"/>
          <a:stretch>
            <a:fillRect/>
          </a:stretch>
        </p:blipFill>
        <p:spPr bwMode="auto">
          <a:xfrm>
            <a:off x="1807169" y="3049741"/>
            <a:ext cx="7122912" cy="7945046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6CDC5B2E-09AF-4AC1-A982-7DA693938C84}"/>
              </a:ext>
            </a:extLst>
          </p:cNvPr>
          <p:cNvSpPr txBox="1"/>
          <p:nvPr/>
        </p:nvSpPr>
        <p:spPr bwMode="auto">
          <a:xfrm>
            <a:off x="1417645" y="1168010"/>
            <a:ext cx="7807292" cy="1754326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ICAIP</a:t>
            </a:r>
          </a:p>
          <a:p>
            <a:pPr algn="ctr" eaLnBrk="0" hangingPunct="0">
              <a:defRPr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Individual Coping and Alcohol Intervention program</a:t>
            </a:r>
            <a:endParaRPr lang="sv-SE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" name="textruta 8">
            <a:extLst>
              <a:ext uri="{FF2B5EF4-FFF2-40B4-BE49-F238E27FC236}">
                <a16:creationId xmlns:a16="http://schemas.microsoft.com/office/drawing/2014/main" id="{74E84DAE-0D70-37B1-5C34-6DAA1B93A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607" y="11086313"/>
            <a:ext cx="829803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sv-SE" b="1" dirty="0">
                <a:solidFill>
                  <a:schemeClr val="tx1">
                    <a:lumMod val="50000"/>
                  </a:schemeClr>
                </a:solidFill>
              </a:rPr>
              <a:t>Helena Hansson &amp; Ulla </a:t>
            </a:r>
            <a:r>
              <a:rPr lang="en-US" altLang="sv-SE" b="1" dirty="0" err="1">
                <a:solidFill>
                  <a:schemeClr val="tx1">
                    <a:lumMod val="50000"/>
                  </a:schemeClr>
                </a:solidFill>
              </a:rPr>
              <a:t>Zetterlind</a:t>
            </a:r>
            <a:endParaRPr lang="en-US" altLang="sv-SE" b="1" dirty="0">
              <a:solidFill>
                <a:schemeClr val="tx1">
                  <a:lumMod val="50000"/>
                </a:schemeClr>
              </a:solidFill>
            </a:endParaRPr>
          </a:p>
          <a:p>
            <a:pPr algn="ctr" eaLnBrk="0" hangingPunct="0"/>
            <a:r>
              <a:rPr lang="en-US" altLang="sv-SE" b="1" dirty="0">
                <a:solidFill>
                  <a:schemeClr val="tx1">
                    <a:lumMod val="50000"/>
                  </a:schemeClr>
                </a:solidFill>
              </a:rPr>
              <a:t>Clinical Alcohol Research, </a:t>
            </a:r>
          </a:p>
          <a:p>
            <a:pPr algn="ctr" eaLnBrk="0" hangingPunct="0"/>
            <a:r>
              <a:rPr lang="en-US" altLang="sv-SE" b="1" dirty="0">
                <a:solidFill>
                  <a:schemeClr val="tx1">
                    <a:lumMod val="50000"/>
                  </a:schemeClr>
                </a:solidFill>
              </a:rPr>
              <a:t>Lund University</a:t>
            </a:r>
            <a:endParaRPr lang="sv-SE" altLang="sv-SE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453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2B775-DCA6-2508-7686-FF2A5B529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8">
            <a:extLst>
              <a:ext uri="{FF2B5EF4-FFF2-40B4-BE49-F238E27FC236}">
                <a16:creationId xmlns:a16="http://schemas.microsoft.com/office/drawing/2014/main" id="{7862ECA3-02FC-FFCA-FC38-39206D2CCAAA}"/>
              </a:ext>
            </a:extLst>
          </p:cNvPr>
          <p:cNvSpPr txBox="1"/>
          <p:nvPr/>
        </p:nvSpPr>
        <p:spPr>
          <a:xfrm>
            <a:off x="4376962" y="1935664"/>
            <a:ext cx="5908990" cy="100283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7060"/>
              </a:lnSpc>
            </a:pPr>
            <a:r>
              <a:rPr lang="en-US" sz="6000" b="1" spc="900" dirty="0">
                <a:solidFill>
                  <a:schemeClr val="tx2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Background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2500C6CB-5DBB-5E76-E090-F0B78754536C}"/>
              </a:ext>
            </a:extLst>
          </p:cNvPr>
          <p:cNvSpPr txBox="1"/>
          <p:nvPr/>
        </p:nvSpPr>
        <p:spPr>
          <a:xfrm>
            <a:off x="1657150" y="3847000"/>
            <a:ext cx="12673657" cy="8032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800"/>
              </a:spcAft>
            </a:pPr>
            <a:r>
              <a:rPr lang="en-US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Psychoeducational strategies to inform and empower participants</a:t>
            </a:r>
            <a:endParaRPr lang="en-US" sz="66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spcAft>
                <a:spcPts val="4800"/>
              </a:spcAft>
            </a:pPr>
            <a:r>
              <a:rPr lang="en-US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Risk and protective factors with a focus on strengthening coping abilities</a:t>
            </a:r>
          </a:p>
          <a:p>
            <a:pPr>
              <a:spcAft>
                <a:spcPts val="4800"/>
              </a:spcAft>
            </a:pPr>
            <a:r>
              <a:rPr lang="en-US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Digitalized the program and adapted it for 15-19-year-olds</a:t>
            </a:r>
          </a:p>
          <a:p>
            <a:pPr>
              <a:spcAft>
                <a:spcPts val="4800"/>
              </a:spcAft>
            </a:pPr>
            <a:r>
              <a:rPr lang="en-US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Film-based lectures, questions on alcohol and coping with automatic feedback, exercises, and therapist-based feedback</a:t>
            </a: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9305CD6F-275B-F1F7-F18B-68E12C4B05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36" t="10508" r="14134" b="17802"/>
          <a:stretch/>
        </p:blipFill>
        <p:spPr>
          <a:xfrm>
            <a:off x="14793687" y="517524"/>
            <a:ext cx="8490856" cy="12680951"/>
          </a:xfrm>
          <a:prstGeom prst="rect">
            <a:avLst/>
          </a:prstGeom>
          <a:ln w="12700">
            <a:solidFill>
              <a:schemeClr val="accent1"/>
            </a:solidFill>
          </a:ln>
          <a:effectLst/>
        </p:spPr>
      </p:pic>
      <p:sp>
        <p:nvSpPr>
          <p:cNvPr id="20" name="Shape 2579">
            <a:extLst>
              <a:ext uri="{FF2B5EF4-FFF2-40B4-BE49-F238E27FC236}">
                <a16:creationId xmlns:a16="http://schemas.microsoft.com/office/drawing/2014/main" id="{4AADC7D7-812A-AE25-8E30-E382A7CF5C38}"/>
              </a:ext>
            </a:extLst>
          </p:cNvPr>
          <p:cNvSpPr>
            <a:spLocks noChangeAspect="1"/>
          </p:cNvSpPr>
          <p:nvPr/>
        </p:nvSpPr>
        <p:spPr>
          <a:xfrm>
            <a:off x="849087" y="3999118"/>
            <a:ext cx="620073" cy="64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7" y="18984"/>
                </a:moveTo>
                <a:lnTo>
                  <a:pt x="11380" y="15408"/>
                </a:lnTo>
                <a:lnTo>
                  <a:pt x="10800" y="14983"/>
                </a:lnTo>
                <a:lnTo>
                  <a:pt x="10219" y="15408"/>
                </a:lnTo>
                <a:lnTo>
                  <a:pt x="5343" y="18984"/>
                </a:lnTo>
                <a:lnTo>
                  <a:pt x="7313" y="13075"/>
                </a:lnTo>
                <a:lnTo>
                  <a:pt x="7534" y="12411"/>
                </a:lnTo>
                <a:lnTo>
                  <a:pt x="6980" y="11985"/>
                </a:lnTo>
                <a:lnTo>
                  <a:pt x="2887" y="8836"/>
                </a:lnTo>
                <a:lnTo>
                  <a:pt x="8535" y="8836"/>
                </a:lnTo>
                <a:lnTo>
                  <a:pt x="8774" y="8199"/>
                </a:lnTo>
                <a:lnTo>
                  <a:pt x="10800" y="2796"/>
                </a:lnTo>
                <a:lnTo>
                  <a:pt x="12826" y="8199"/>
                </a:lnTo>
                <a:lnTo>
                  <a:pt x="13065" y="8836"/>
                </a:lnTo>
                <a:lnTo>
                  <a:pt x="18714" y="8836"/>
                </a:lnTo>
                <a:lnTo>
                  <a:pt x="14619" y="11985"/>
                </a:lnTo>
                <a:lnTo>
                  <a:pt x="14066" y="12411"/>
                </a:lnTo>
                <a:cubicBezTo>
                  <a:pt x="14066" y="12411"/>
                  <a:pt x="16257" y="18984"/>
                  <a:pt x="16257" y="18984"/>
                </a:cubicBezTo>
                <a:close/>
                <a:moveTo>
                  <a:pt x="21600" y="7855"/>
                </a:moveTo>
                <a:lnTo>
                  <a:pt x="13745" y="7855"/>
                </a:lnTo>
                <a:lnTo>
                  <a:pt x="10800" y="0"/>
                </a:lnTo>
                <a:lnTo>
                  <a:pt x="7855" y="7855"/>
                </a:lnTo>
                <a:lnTo>
                  <a:pt x="0" y="7855"/>
                </a:lnTo>
                <a:lnTo>
                  <a:pt x="6382" y="12764"/>
                </a:lnTo>
                <a:lnTo>
                  <a:pt x="3436" y="21600"/>
                </a:lnTo>
                <a:lnTo>
                  <a:pt x="10800" y="16200"/>
                </a:lnTo>
                <a:lnTo>
                  <a:pt x="18164" y="21600"/>
                </a:lnTo>
                <a:lnTo>
                  <a:pt x="15218" y="12764"/>
                </a:lnTo>
                <a:cubicBezTo>
                  <a:pt x="15218" y="12764"/>
                  <a:pt x="21600" y="7855"/>
                  <a:pt x="21600" y="7855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tx2"/>
              </a:solidFill>
            </a:endParaRPr>
          </a:p>
        </p:txBody>
      </p:sp>
      <p:sp>
        <p:nvSpPr>
          <p:cNvPr id="21" name="Shape 2579">
            <a:extLst>
              <a:ext uri="{FF2B5EF4-FFF2-40B4-BE49-F238E27FC236}">
                <a16:creationId xmlns:a16="http://schemas.microsoft.com/office/drawing/2014/main" id="{9A438E2F-749A-3592-5B13-CF8BD7F43E30}"/>
              </a:ext>
            </a:extLst>
          </p:cNvPr>
          <p:cNvSpPr>
            <a:spLocks noChangeAspect="1"/>
          </p:cNvSpPr>
          <p:nvPr/>
        </p:nvSpPr>
        <p:spPr>
          <a:xfrm>
            <a:off x="855183" y="5840111"/>
            <a:ext cx="620073" cy="64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7" y="18984"/>
                </a:moveTo>
                <a:lnTo>
                  <a:pt x="11380" y="15408"/>
                </a:lnTo>
                <a:lnTo>
                  <a:pt x="10800" y="14983"/>
                </a:lnTo>
                <a:lnTo>
                  <a:pt x="10219" y="15408"/>
                </a:lnTo>
                <a:lnTo>
                  <a:pt x="5343" y="18984"/>
                </a:lnTo>
                <a:lnTo>
                  <a:pt x="7313" y="13075"/>
                </a:lnTo>
                <a:lnTo>
                  <a:pt x="7534" y="12411"/>
                </a:lnTo>
                <a:lnTo>
                  <a:pt x="6980" y="11985"/>
                </a:lnTo>
                <a:lnTo>
                  <a:pt x="2887" y="8836"/>
                </a:lnTo>
                <a:lnTo>
                  <a:pt x="8535" y="8836"/>
                </a:lnTo>
                <a:lnTo>
                  <a:pt x="8774" y="8199"/>
                </a:lnTo>
                <a:lnTo>
                  <a:pt x="10800" y="2796"/>
                </a:lnTo>
                <a:lnTo>
                  <a:pt x="12826" y="8199"/>
                </a:lnTo>
                <a:lnTo>
                  <a:pt x="13065" y="8836"/>
                </a:lnTo>
                <a:lnTo>
                  <a:pt x="18714" y="8836"/>
                </a:lnTo>
                <a:lnTo>
                  <a:pt x="14619" y="11985"/>
                </a:lnTo>
                <a:lnTo>
                  <a:pt x="14066" y="12411"/>
                </a:lnTo>
                <a:cubicBezTo>
                  <a:pt x="14066" y="12411"/>
                  <a:pt x="16257" y="18984"/>
                  <a:pt x="16257" y="18984"/>
                </a:cubicBezTo>
                <a:close/>
                <a:moveTo>
                  <a:pt x="21600" y="7855"/>
                </a:moveTo>
                <a:lnTo>
                  <a:pt x="13745" y="7855"/>
                </a:lnTo>
                <a:lnTo>
                  <a:pt x="10800" y="0"/>
                </a:lnTo>
                <a:lnTo>
                  <a:pt x="7855" y="7855"/>
                </a:lnTo>
                <a:lnTo>
                  <a:pt x="0" y="7855"/>
                </a:lnTo>
                <a:lnTo>
                  <a:pt x="6382" y="12764"/>
                </a:lnTo>
                <a:lnTo>
                  <a:pt x="3436" y="21600"/>
                </a:lnTo>
                <a:lnTo>
                  <a:pt x="10800" y="16200"/>
                </a:lnTo>
                <a:lnTo>
                  <a:pt x="18164" y="21600"/>
                </a:lnTo>
                <a:lnTo>
                  <a:pt x="15218" y="12764"/>
                </a:lnTo>
                <a:cubicBezTo>
                  <a:pt x="15218" y="12764"/>
                  <a:pt x="21600" y="7855"/>
                  <a:pt x="21600" y="7855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tx2"/>
              </a:solidFill>
            </a:endParaRPr>
          </a:p>
        </p:txBody>
      </p:sp>
      <p:sp>
        <p:nvSpPr>
          <p:cNvPr id="22" name="Shape 2579">
            <a:extLst>
              <a:ext uri="{FF2B5EF4-FFF2-40B4-BE49-F238E27FC236}">
                <a16:creationId xmlns:a16="http://schemas.microsoft.com/office/drawing/2014/main" id="{C40E9970-FC0F-447F-C01A-54A1C03A968D}"/>
              </a:ext>
            </a:extLst>
          </p:cNvPr>
          <p:cNvSpPr>
            <a:spLocks noChangeAspect="1"/>
          </p:cNvSpPr>
          <p:nvPr/>
        </p:nvSpPr>
        <p:spPr>
          <a:xfrm>
            <a:off x="855183" y="7877916"/>
            <a:ext cx="620073" cy="64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7" y="18984"/>
                </a:moveTo>
                <a:lnTo>
                  <a:pt x="11380" y="15408"/>
                </a:lnTo>
                <a:lnTo>
                  <a:pt x="10800" y="14983"/>
                </a:lnTo>
                <a:lnTo>
                  <a:pt x="10219" y="15408"/>
                </a:lnTo>
                <a:lnTo>
                  <a:pt x="5343" y="18984"/>
                </a:lnTo>
                <a:lnTo>
                  <a:pt x="7313" y="13075"/>
                </a:lnTo>
                <a:lnTo>
                  <a:pt x="7534" y="12411"/>
                </a:lnTo>
                <a:lnTo>
                  <a:pt x="6980" y="11985"/>
                </a:lnTo>
                <a:lnTo>
                  <a:pt x="2887" y="8836"/>
                </a:lnTo>
                <a:lnTo>
                  <a:pt x="8535" y="8836"/>
                </a:lnTo>
                <a:lnTo>
                  <a:pt x="8774" y="8199"/>
                </a:lnTo>
                <a:lnTo>
                  <a:pt x="10800" y="2796"/>
                </a:lnTo>
                <a:lnTo>
                  <a:pt x="12826" y="8199"/>
                </a:lnTo>
                <a:lnTo>
                  <a:pt x="13065" y="8836"/>
                </a:lnTo>
                <a:lnTo>
                  <a:pt x="18714" y="8836"/>
                </a:lnTo>
                <a:lnTo>
                  <a:pt x="14619" y="11985"/>
                </a:lnTo>
                <a:lnTo>
                  <a:pt x="14066" y="12411"/>
                </a:lnTo>
                <a:cubicBezTo>
                  <a:pt x="14066" y="12411"/>
                  <a:pt x="16257" y="18984"/>
                  <a:pt x="16257" y="18984"/>
                </a:cubicBezTo>
                <a:close/>
                <a:moveTo>
                  <a:pt x="21600" y="7855"/>
                </a:moveTo>
                <a:lnTo>
                  <a:pt x="13745" y="7855"/>
                </a:lnTo>
                <a:lnTo>
                  <a:pt x="10800" y="0"/>
                </a:lnTo>
                <a:lnTo>
                  <a:pt x="7855" y="7855"/>
                </a:lnTo>
                <a:lnTo>
                  <a:pt x="0" y="7855"/>
                </a:lnTo>
                <a:lnTo>
                  <a:pt x="6382" y="12764"/>
                </a:lnTo>
                <a:lnTo>
                  <a:pt x="3436" y="21600"/>
                </a:lnTo>
                <a:lnTo>
                  <a:pt x="10800" y="16200"/>
                </a:lnTo>
                <a:lnTo>
                  <a:pt x="18164" y="21600"/>
                </a:lnTo>
                <a:lnTo>
                  <a:pt x="15218" y="12764"/>
                </a:lnTo>
                <a:cubicBezTo>
                  <a:pt x="15218" y="12764"/>
                  <a:pt x="21600" y="7855"/>
                  <a:pt x="21600" y="7855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tx2"/>
              </a:solidFill>
            </a:endParaRPr>
          </a:p>
        </p:txBody>
      </p:sp>
      <p:sp>
        <p:nvSpPr>
          <p:cNvPr id="2" name="Shape 2579">
            <a:extLst>
              <a:ext uri="{FF2B5EF4-FFF2-40B4-BE49-F238E27FC236}">
                <a16:creationId xmlns:a16="http://schemas.microsoft.com/office/drawing/2014/main" id="{D200738D-279A-2E05-745E-53B9E9F30F3F}"/>
              </a:ext>
            </a:extLst>
          </p:cNvPr>
          <p:cNvSpPr>
            <a:spLocks noChangeAspect="1"/>
          </p:cNvSpPr>
          <p:nvPr/>
        </p:nvSpPr>
        <p:spPr>
          <a:xfrm>
            <a:off x="849086" y="9822890"/>
            <a:ext cx="620073" cy="64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7" y="18984"/>
                </a:moveTo>
                <a:lnTo>
                  <a:pt x="11380" y="15408"/>
                </a:lnTo>
                <a:lnTo>
                  <a:pt x="10800" y="14983"/>
                </a:lnTo>
                <a:lnTo>
                  <a:pt x="10219" y="15408"/>
                </a:lnTo>
                <a:lnTo>
                  <a:pt x="5343" y="18984"/>
                </a:lnTo>
                <a:lnTo>
                  <a:pt x="7313" y="13075"/>
                </a:lnTo>
                <a:lnTo>
                  <a:pt x="7534" y="12411"/>
                </a:lnTo>
                <a:lnTo>
                  <a:pt x="6980" y="11985"/>
                </a:lnTo>
                <a:lnTo>
                  <a:pt x="2887" y="8836"/>
                </a:lnTo>
                <a:lnTo>
                  <a:pt x="8535" y="8836"/>
                </a:lnTo>
                <a:lnTo>
                  <a:pt x="8774" y="8199"/>
                </a:lnTo>
                <a:lnTo>
                  <a:pt x="10800" y="2796"/>
                </a:lnTo>
                <a:lnTo>
                  <a:pt x="12826" y="8199"/>
                </a:lnTo>
                <a:lnTo>
                  <a:pt x="13065" y="8836"/>
                </a:lnTo>
                <a:lnTo>
                  <a:pt x="18714" y="8836"/>
                </a:lnTo>
                <a:lnTo>
                  <a:pt x="14619" y="11985"/>
                </a:lnTo>
                <a:lnTo>
                  <a:pt x="14066" y="12411"/>
                </a:lnTo>
                <a:cubicBezTo>
                  <a:pt x="14066" y="12411"/>
                  <a:pt x="16257" y="18984"/>
                  <a:pt x="16257" y="18984"/>
                </a:cubicBezTo>
                <a:close/>
                <a:moveTo>
                  <a:pt x="21600" y="7855"/>
                </a:moveTo>
                <a:lnTo>
                  <a:pt x="13745" y="7855"/>
                </a:lnTo>
                <a:lnTo>
                  <a:pt x="10800" y="0"/>
                </a:lnTo>
                <a:lnTo>
                  <a:pt x="7855" y="7855"/>
                </a:lnTo>
                <a:lnTo>
                  <a:pt x="0" y="7855"/>
                </a:lnTo>
                <a:lnTo>
                  <a:pt x="6382" y="12764"/>
                </a:lnTo>
                <a:lnTo>
                  <a:pt x="3436" y="21600"/>
                </a:lnTo>
                <a:lnTo>
                  <a:pt x="10800" y="16200"/>
                </a:lnTo>
                <a:lnTo>
                  <a:pt x="18164" y="21600"/>
                </a:lnTo>
                <a:lnTo>
                  <a:pt x="15218" y="12764"/>
                </a:lnTo>
                <a:cubicBezTo>
                  <a:pt x="15218" y="12764"/>
                  <a:pt x="21600" y="7855"/>
                  <a:pt x="21600" y="7855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408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ro putsad (English)-2.mp4">
            <a:hlinkClick r:id="" action="ppaction://media"/>
            <a:extLst>
              <a:ext uri="{FF2B5EF4-FFF2-40B4-BE49-F238E27FC236}">
                <a16:creationId xmlns:a16="http://schemas.microsoft.com/office/drawing/2014/main" id="{B4668311-5580-3DD2-B467-B57DBCCE7E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1220" y="475669"/>
            <a:ext cx="20115210" cy="1276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21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ssbruk i familjen (English)-2.mp4">
            <a:hlinkClick r:id="" action="ppaction://media"/>
            <a:extLst>
              <a:ext uri="{FF2B5EF4-FFF2-40B4-BE49-F238E27FC236}">
                <a16:creationId xmlns:a16="http://schemas.microsoft.com/office/drawing/2014/main" id="{A0F58BDE-AB28-673F-F4F4-D2EA1ECA70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24087"/>
            <a:ext cx="24377650" cy="13067826"/>
          </a:xfrm>
          <a:prstGeom prst="rect">
            <a:avLst/>
          </a:prstGeom>
        </p:spPr>
      </p:pic>
      <p:grpSp>
        <p:nvGrpSpPr>
          <p:cNvPr id="11" name="Grupp 10">
            <a:extLst>
              <a:ext uri="{FF2B5EF4-FFF2-40B4-BE49-F238E27FC236}">
                <a16:creationId xmlns:a16="http://schemas.microsoft.com/office/drawing/2014/main" id="{A9E68AC5-E8B2-75FD-E83B-84FA74E6B052}"/>
              </a:ext>
            </a:extLst>
          </p:cNvPr>
          <p:cNvGrpSpPr/>
          <p:nvPr/>
        </p:nvGrpSpPr>
        <p:grpSpPr>
          <a:xfrm>
            <a:off x="-816429" y="0"/>
            <a:ext cx="25226736" cy="13716000"/>
            <a:chOff x="0" y="0"/>
            <a:chExt cx="24377650" cy="13715999"/>
          </a:xfrm>
        </p:grpSpPr>
        <p:sp>
          <p:nvSpPr>
            <p:cNvPr id="6" name="Rektangel 4">
              <a:extLst>
                <a:ext uri="{FF2B5EF4-FFF2-40B4-BE49-F238E27FC236}">
                  <a16:creationId xmlns:a16="http://schemas.microsoft.com/office/drawing/2014/main" id="{B540CA20-15BE-BF45-1521-29302C265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4377650" cy="13715999"/>
            </a:xfrm>
            <a:prstGeom prst="rect">
              <a:avLst/>
            </a:prstGeom>
            <a:solidFill>
              <a:schemeClr val="bg1">
                <a:alpha val="6978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endParaRPr lang="sv-SE">
                <a:cs typeface="Arial" charset="0"/>
              </a:endParaRPr>
            </a:p>
          </p:txBody>
        </p:sp>
        <p:sp>
          <p:nvSpPr>
            <p:cNvPr id="7" name="Platshållare för innehåll 2">
              <a:extLst>
                <a:ext uri="{FF2B5EF4-FFF2-40B4-BE49-F238E27FC236}">
                  <a16:creationId xmlns:a16="http://schemas.microsoft.com/office/drawing/2014/main" id="{6C352BF2-873E-F40F-5EAE-892EF9F3A92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611953" y="1701670"/>
              <a:ext cx="16470557" cy="1587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5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>
                <a:defRPr sz="23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>
                <a:defRPr sz="21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eaLnBrk="0" hangingPunct="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eaLnBrk="0" hangingPunct="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eaLnBrk="0" hangingPunct="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eaLnBrk="0" hangingPunct="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algn="ctr">
                <a:spcBef>
                  <a:spcPct val="30000"/>
                </a:spcBef>
                <a:buFont typeface="Calibri" charset="0"/>
                <a:buNone/>
              </a:pPr>
              <a:r>
                <a:rPr lang="sv-SE" sz="6000" b="1" dirty="0">
                  <a:solidFill>
                    <a:schemeClr val="accent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Three film-</a:t>
              </a:r>
              <a:r>
                <a:rPr lang="sv-SE" sz="6000" b="1" dirty="0" err="1">
                  <a:solidFill>
                    <a:schemeClr val="accent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based</a:t>
              </a:r>
              <a:r>
                <a:rPr lang="sv-SE" sz="6000" b="1" dirty="0">
                  <a:solidFill>
                    <a:schemeClr val="accent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sv-SE" sz="6000" b="1" dirty="0" err="1">
                  <a:solidFill>
                    <a:schemeClr val="accent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lectures</a:t>
              </a:r>
              <a:r>
                <a:rPr lang="sv-SE" sz="6000" b="1" dirty="0">
                  <a:solidFill>
                    <a:schemeClr val="accent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sv-SE" sz="6000" b="1" dirty="0" err="1">
                  <a:solidFill>
                    <a:schemeClr val="accent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about</a:t>
              </a:r>
              <a:r>
                <a:rPr lang="sv-SE" sz="6000" b="1" dirty="0">
                  <a:solidFill>
                    <a:schemeClr val="accent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sv-SE" sz="6000" b="1" dirty="0" err="1">
                  <a:solidFill>
                    <a:schemeClr val="accent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alcohol</a:t>
              </a:r>
              <a:endParaRPr lang="sv-SE" sz="6000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  <a:p>
              <a:pPr marL="727075" lvl="1" indent="-282575">
                <a:spcBef>
                  <a:spcPct val="10000"/>
                </a:spcBef>
                <a:spcAft>
                  <a:spcPct val="25000"/>
                </a:spcAft>
                <a:buFont typeface="Calibri" charset="0"/>
                <a:buChar char="–"/>
              </a:pPr>
              <a:endParaRPr lang="sv-SE" sz="6000" dirty="0">
                <a:solidFill>
                  <a:schemeClr val="accent1">
                    <a:lumMod val="75000"/>
                    <a:lumOff val="25000"/>
                  </a:schemeClr>
                </a:solidFill>
                <a:ea typeface="ＭＳ Ｐゴシック" charset="0"/>
                <a:cs typeface="Arial" charset="0"/>
              </a:endParaRPr>
            </a:p>
          </p:txBody>
        </p:sp>
        <p:sp>
          <p:nvSpPr>
            <p:cNvPr id="8" name="textruta 4">
              <a:extLst>
                <a:ext uri="{FF2B5EF4-FFF2-40B4-BE49-F238E27FC236}">
                  <a16:creationId xmlns:a16="http://schemas.microsoft.com/office/drawing/2014/main" id="{9FD433BA-9A1D-12E6-5442-B31E72B4E8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8937" y="3234754"/>
              <a:ext cx="10805043" cy="304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5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>
                <a:defRPr sz="23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>
                <a:defRPr sz="21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eaLnBrk="0" hangingPunct="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eaLnBrk="0" hangingPunct="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eaLnBrk="0" hangingPunct="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eaLnBrk="0" hangingPunct="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sv-SE" sz="4800" b="1" dirty="0" err="1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Dependency</a:t>
              </a:r>
              <a:r>
                <a:rPr lang="sv-SE" sz="4800" b="1" dirty="0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 in general (8 min): </a:t>
              </a:r>
            </a:p>
            <a:p>
              <a:r>
                <a:rPr lang="sv-SE" sz="4800" i="1" dirty="0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Risk- and </a:t>
              </a:r>
              <a:r>
                <a:rPr lang="sv-SE" sz="4800" i="1" dirty="0" err="1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protective</a:t>
              </a:r>
              <a:r>
                <a:rPr lang="sv-SE" sz="4800" i="1" dirty="0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 </a:t>
              </a:r>
              <a:r>
                <a:rPr lang="sv-SE" sz="4800" i="1" dirty="0" err="1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factors</a:t>
              </a:r>
              <a:r>
                <a:rPr lang="sv-SE" sz="4800" i="1" dirty="0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, </a:t>
              </a:r>
              <a:r>
                <a:rPr lang="sv-SE" sz="4800" i="1" dirty="0" err="1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genetic</a:t>
              </a:r>
              <a:r>
                <a:rPr lang="sv-SE" sz="4800" i="1" dirty="0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 &amp; </a:t>
              </a:r>
              <a:r>
                <a:rPr lang="sv-SE" sz="4800" i="1" dirty="0" err="1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environmental</a:t>
              </a:r>
              <a:r>
                <a:rPr lang="sv-SE" sz="4800" i="1" dirty="0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 </a:t>
              </a:r>
              <a:r>
                <a:rPr lang="sv-SE" sz="4800" i="1" dirty="0" err="1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riskt</a:t>
              </a:r>
              <a:r>
                <a:rPr lang="sv-SE" sz="4800" i="1" dirty="0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, </a:t>
              </a:r>
              <a:r>
                <a:rPr lang="sv-SE" sz="4800" i="1" dirty="0" err="1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tolerance</a:t>
              </a:r>
              <a:r>
                <a:rPr lang="sv-SE" sz="4800" i="1" dirty="0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, sociala </a:t>
              </a:r>
              <a:r>
                <a:rPr lang="sv-SE" sz="4800" i="1" dirty="0" err="1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networks</a:t>
              </a:r>
              <a:r>
                <a:rPr lang="sv-SE" sz="4800" i="1" dirty="0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, </a:t>
              </a:r>
              <a:r>
                <a:rPr lang="sv-SE" sz="4800" i="1" dirty="0" err="1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etc</a:t>
              </a:r>
              <a:endParaRPr lang="sv-SE" sz="4800" dirty="0">
                <a:solidFill>
                  <a:schemeClr val="accent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9" name="textruta 7">
              <a:extLst>
                <a:ext uri="{FF2B5EF4-FFF2-40B4-BE49-F238E27FC236}">
                  <a16:creationId xmlns:a16="http://schemas.microsoft.com/office/drawing/2014/main" id="{F7EDB84F-760F-E574-228D-2D8E81C94B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39580" y="6362435"/>
              <a:ext cx="9525906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5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>
                <a:defRPr sz="23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>
                <a:defRPr sz="21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eaLnBrk="0" hangingPunct="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eaLnBrk="0" hangingPunct="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eaLnBrk="0" hangingPunct="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eaLnBrk="0" hangingPunct="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sv-SE" sz="4800" b="1" dirty="0" err="1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Patterns</a:t>
              </a:r>
              <a:r>
                <a:rPr lang="sv-SE" sz="4800" b="1" dirty="0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 </a:t>
              </a:r>
              <a:r>
                <a:rPr lang="sv-SE" sz="4800" b="1" dirty="0" err="1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within</a:t>
              </a:r>
              <a:r>
                <a:rPr lang="sv-SE" sz="4800" b="1" dirty="0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 the </a:t>
              </a:r>
              <a:r>
                <a:rPr lang="sv-SE" sz="4800" b="1" dirty="0" err="1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family</a:t>
              </a:r>
              <a:r>
                <a:rPr lang="sv-SE" sz="4800" b="1" dirty="0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 (10 min): </a:t>
              </a:r>
            </a:p>
            <a:p>
              <a:r>
                <a:rPr lang="sv-SE" sz="4800" dirty="0" err="1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How</a:t>
              </a:r>
              <a:r>
                <a:rPr lang="sv-SE" sz="4800" dirty="0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 the </a:t>
              </a:r>
              <a:r>
                <a:rPr lang="sv-SE" sz="4800" dirty="0" err="1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family</a:t>
              </a:r>
              <a:r>
                <a:rPr lang="sv-SE" sz="4800" dirty="0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 </a:t>
              </a:r>
              <a:r>
                <a:rPr lang="sv-SE" sz="4800" dirty="0" err="1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adapts</a:t>
              </a:r>
              <a:r>
                <a:rPr lang="sv-SE" sz="4800" dirty="0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 to the </a:t>
              </a:r>
              <a:r>
                <a:rPr lang="sv-SE" sz="4800" dirty="0" err="1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one</a:t>
              </a:r>
              <a:r>
                <a:rPr lang="sv-SE" sz="4800" dirty="0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 </a:t>
              </a:r>
              <a:r>
                <a:rPr lang="sv-SE" sz="4800" dirty="0" err="1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with</a:t>
              </a:r>
              <a:r>
                <a:rPr lang="sv-SE" sz="4800" dirty="0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 </a:t>
              </a:r>
              <a:r>
                <a:rPr lang="sv-SE" sz="4800" dirty="0" err="1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alcohol</a:t>
              </a:r>
              <a:r>
                <a:rPr lang="sv-SE" sz="4800" dirty="0">
                  <a:solidFill>
                    <a:schemeClr val="accent1">
                      <a:lumMod val="75000"/>
                      <a:lumOff val="25000"/>
                    </a:schemeClr>
                  </a:solidFill>
                  <a:cs typeface="Arial" charset="0"/>
                </a:rPr>
                <a:t> problems</a:t>
              </a:r>
            </a:p>
          </p:txBody>
        </p:sp>
        <p:sp>
          <p:nvSpPr>
            <p:cNvPr id="10" name="textruta 9">
              <a:extLst>
                <a:ext uri="{FF2B5EF4-FFF2-40B4-BE49-F238E27FC236}">
                  <a16:creationId xmlns:a16="http://schemas.microsoft.com/office/drawing/2014/main" id="{5D8BEB29-E89B-E003-106D-21B90A236459}"/>
                </a:ext>
              </a:extLst>
            </p:cNvPr>
            <p:cNvSpPr txBox="1"/>
            <p:nvPr/>
          </p:nvSpPr>
          <p:spPr bwMode="auto">
            <a:xfrm>
              <a:off x="13127791" y="9349105"/>
              <a:ext cx="10410635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>
                <a:defRPr sz="25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>
                <a:defRPr sz="23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>
                <a:defRPr sz="21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eaLnBrk="0" hangingPunct="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eaLnBrk="0" hangingPunct="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eaLnBrk="0" hangingPunct="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eaLnBrk="0" hangingPunct="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sv-SE" sz="4800" b="1" dirty="0" err="1">
                  <a:solidFill>
                    <a:schemeClr val="accent1">
                      <a:lumMod val="75000"/>
                      <a:lumOff val="25000"/>
                    </a:schemeClr>
                  </a:solidFill>
                </a:rPr>
                <a:t>Attitudes</a:t>
              </a:r>
              <a:r>
                <a:rPr lang="sv-SE" sz="4800" b="1" dirty="0">
                  <a:solidFill>
                    <a:schemeClr val="accent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sv-SE" sz="4800" b="1" dirty="0" err="1">
                  <a:solidFill>
                    <a:schemeClr val="accent1">
                      <a:lumMod val="75000"/>
                      <a:lumOff val="25000"/>
                    </a:schemeClr>
                  </a:solidFill>
                </a:rPr>
                <a:t>toward</a:t>
              </a:r>
              <a:r>
                <a:rPr lang="sv-SE" sz="4800" b="1" dirty="0">
                  <a:solidFill>
                    <a:schemeClr val="accent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sv-SE" sz="4800" b="1" dirty="0" err="1">
                  <a:solidFill>
                    <a:schemeClr val="accent1">
                      <a:lumMod val="75000"/>
                      <a:lumOff val="25000"/>
                    </a:schemeClr>
                  </a:solidFill>
                </a:rPr>
                <a:t>alcohol</a:t>
              </a:r>
              <a:r>
                <a:rPr lang="sv-SE" sz="4800" b="1" dirty="0">
                  <a:solidFill>
                    <a:schemeClr val="accent1">
                      <a:lumMod val="75000"/>
                      <a:lumOff val="25000"/>
                    </a:schemeClr>
                  </a:solidFill>
                </a:rPr>
                <a:t> (15 min): </a:t>
              </a:r>
              <a:r>
                <a:rPr lang="sv-SE" sz="4800" i="1" dirty="0" err="1">
                  <a:solidFill>
                    <a:schemeClr val="accent1">
                      <a:lumMod val="75000"/>
                      <a:lumOff val="25000"/>
                    </a:schemeClr>
                  </a:solidFill>
                </a:rPr>
                <a:t>Attitudes</a:t>
              </a:r>
              <a:r>
                <a:rPr lang="sv-SE" sz="4800" i="1" dirty="0">
                  <a:solidFill>
                    <a:schemeClr val="accent1">
                      <a:lumMod val="75000"/>
                      <a:lumOff val="25000"/>
                    </a:schemeClr>
                  </a:solidFill>
                </a:rPr>
                <a:t> and </a:t>
              </a:r>
              <a:r>
                <a:rPr lang="sv-SE" sz="4800" i="1" dirty="0" err="1">
                  <a:solidFill>
                    <a:schemeClr val="accent1">
                      <a:lumMod val="75000"/>
                      <a:lumOff val="25000"/>
                    </a:schemeClr>
                  </a:solidFill>
                </a:rPr>
                <a:t>influence</a:t>
              </a:r>
              <a:r>
                <a:rPr lang="sv-SE" sz="4800" i="1" dirty="0">
                  <a:solidFill>
                    <a:schemeClr val="accent1">
                      <a:lumMod val="75000"/>
                      <a:lumOff val="25000"/>
                    </a:schemeClr>
                  </a:solidFill>
                </a:rPr>
                <a:t> on </a:t>
              </a:r>
              <a:r>
                <a:rPr lang="sv-SE" sz="4800" i="1" dirty="0" err="1">
                  <a:solidFill>
                    <a:schemeClr val="accent1">
                      <a:lumMod val="75000"/>
                      <a:lumOff val="25000"/>
                    </a:schemeClr>
                  </a:solidFill>
                </a:rPr>
                <a:t>drinking</a:t>
              </a:r>
              <a:r>
                <a:rPr lang="sv-SE" sz="4800" i="1" dirty="0">
                  <a:solidFill>
                    <a:schemeClr val="accent1">
                      <a:lumMod val="75000"/>
                      <a:lumOff val="25000"/>
                    </a:schemeClr>
                  </a:solidFill>
                </a:rPr>
                <a:t>. </a:t>
              </a:r>
              <a:r>
                <a:rPr lang="sv-SE" sz="4800" i="1" dirty="0" err="1">
                  <a:solidFill>
                    <a:schemeClr val="accent1">
                      <a:lumMod val="75000"/>
                      <a:lumOff val="25000"/>
                    </a:schemeClr>
                  </a:solidFill>
                </a:rPr>
                <a:t>Intoxication</a:t>
              </a:r>
              <a:r>
                <a:rPr lang="sv-SE" sz="4800" i="1" dirty="0">
                  <a:solidFill>
                    <a:schemeClr val="accent1">
                      <a:lumMod val="75000"/>
                      <a:lumOff val="25000"/>
                    </a:schemeClr>
                  </a:solidFill>
                </a:rPr>
                <a:t>. Risk </a:t>
              </a:r>
              <a:r>
                <a:rPr lang="sv-SE" sz="4800" i="1" dirty="0" err="1">
                  <a:solidFill>
                    <a:schemeClr val="accent1">
                      <a:lumMod val="75000"/>
                      <a:lumOff val="25000"/>
                    </a:schemeClr>
                  </a:solidFill>
                </a:rPr>
                <a:t>consumption</a:t>
              </a:r>
              <a:endParaRPr lang="sv-SE" sz="4800" i="1" dirty="0">
                <a:solidFill>
                  <a:schemeClr val="accent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51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6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̈sarbrev Filip (English).mp4">
            <a:hlinkClick r:id="" action="ppaction://media"/>
            <a:extLst>
              <a:ext uri="{FF2B5EF4-FFF2-40B4-BE49-F238E27FC236}">
                <a16:creationId xmlns:a16="http://schemas.microsoft.com/office/drawing/2014/main" id="{9214BB66-7A09-52C3-F3C1-CBFEABA3C2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6263" t="12964" r="10656" b="-13"/>
          <a:stretch/>
        </p:blipFill>
        <p:spPr>
          <a:xfrm>
            <a:off x="733728" y="816429"/>
            <a:ext cx="10829855" cy="12050485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3106ED3-D102-A244-014C-FB1C05316CFF}"/>
              </a:ext>
            </a:extLst>
          </p:cNvPr>
          <p:cNvSpPr txBox="1">
            <a:spLocks/>
          </p:cNvSpPr>
          <p:nvPr/>
        </p:nvSpPr>
        <p:spPr>
          <a:xfrm>
            <a:off x="12015249" y="2477411"/>
            <a:ext cx="11809951" cy="10650762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8000" indent="-476250">
              <a:spcBef>
                <a:spcPts val="0"/>
              </a:spcBef>
              <a:spcAft>
                <a:spcPts val="4800"/>
              </a:spcAft>
              <a:buFont typeface="Wingdings" pitchFamily="2" charset="2"/>
              <a:buChar char="v"/>
            </a:pP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4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vignette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-like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stories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from 4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fictional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persons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describing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everyday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life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related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to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coping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</a:t>
            </a:r>
          </a:p>
          <a:p>
            <a:pPr marL="508000" indent="-476250">
              <a:spcBef>
                <a:spcPts val="0"/>
              </a:spcBef>
              <a:spcAft>
                <a:spcPts val="4800"/>
              </a:spcAft>
              <a:buFont typeface="Wingdings" pitchFamily="2" charset="2"/>
              <a:buChar char="v"/>
            </a:pP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2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excercises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related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to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participants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’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own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situation and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coping</a:t>
            </a:r>
            <a:endParaRPr lang="sv-SE" sz="4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ea typeface="MS PGothic" charset="0"/>
            </a:endParaRPr>
          </a:p>
          <a:p>
            <a:pPr marL="508000" indent="-476250">
              <a:spcBef>
                <a:spcPts val="0"/>
              </a:spcBef>
              <a:spcAft>
                <a:spcPts val="4800"/>
              </a:spcAft>
              <a:buFont typeface="Wingdings" pitchFamily="2" charset="2"/>
              <a:buChar char="v"/>
            </a:pPr>
            <a:endParaRPr lang="sv-SE" sz="4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ea typeface="MS PGothic" charset="0"/>
            </a:endParaRPr>
          </a:p>
          <a:p>
            <a:pPr marL="508000" indent="-476250">
              <a:spcBef>
                <a:spcPts val="0"/>
              </a:spcBef>
              <a:spcAft>
                <a:spcPts val="4800"/>
              </a:spcAft>
              <a:buNone/>
            </a:pPr>
            <a:endParaRPr lang="sv-SE" sz="4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ea typeface="MS PGothic" charset="0"/>
            </a:endParaRPr>
          </a:p>
          <a:p>
            <a:pPr marL="508000" indent="-476250">
              <a:spcBef>
                <a:spcPts val="0"/>
              </a:spcBef>
              <a:spcAft>
                <a:spcPts val="4800"/>
              </a:spcAft>
              <a:buNone/>
            </a:pPr>
            <a:endParaRPr lang="sv-SE" sz="4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ea typeface="MS PGothic" charset="0"/>
            </a:endParaRPr>
          </a:p>
          <a:p>
            <a:pPr marL="508000" indent="-476250">
              <a:spcBef>
                <a:spcPts val="0"/>
              </a:spcBef>
              <a:spcAft>
                <a:spcPts val="4800"/>
              </a:spcAft>
              <a:buFont typeface="Wingdings" pitchFamily="2" charset="2"/>
              <a:buChar char="v"/>
            </a:pP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Intervention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concludes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with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feedback from a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therapist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based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on the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exercises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and on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their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answers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to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questions</a:t>
            </a:r>
            <a:endParaRPr lang="sv-SE" sz="40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ea typeface="MS PGothic" charset="0"/>
            </a:endParaRPr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FE6A6D00-74E8-558B-5D2E-C46AB0D74864}"/>
              </a:ext>
            </a:extLst>
          </p:cNvPr>
          <p:cNvSpPr txBox="1"/>
          <p:nvPr/>
        </p:nvSpPr>
        <p:spPr>
          <a:xfrm>
            <a:off x="12015249" y="793248"/>
            <a:ext cx="121094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pc="800" dirty="0">
                <a:solidFill>
                  <a:schemeClr val="tx2"/>
                </a:solidFill>
                <a:latin typeface="Century Gothic" panose="020B0502020202020204" pitchFamily="34" charset="0"/>
                <a:ea typeface="Lato Black" charset="0"/>
                <a:cs typeface="Lato Black" charset="0"/>
              </a:rPr>
              <a:t>Coping-related exercises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01B2F54-940D-DF7D-FFD9-85C84078FC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5"/>
          <a:stretch/>
        </p:blipFill>
        <p:spPr>
          <a:xfrm>
            <a:off x="15713676" y="7086600"/>
            <a:ext cx="4209687" cy="348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1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266506" y="1864253"/>
            <a:ext cx="3653564" cy="100283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7060"/>
              </a:lnSpc>
            </a:pPr>
            <a:r>
              <a:rPr lang="en-US" sz="6000" b="1" spc="900" dirty="0">
                <a:solidFill>
                  <a:schemeClr val="tx2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Outline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C4CE4A3-7631-A447-B810-60E5C901D3FD}"/>
              </a:ext>
            </a:extLst>
          </p:cNvPr>
          <p:cNvSpPr txBox="1"/>
          <p:nvPr/>
        </p:nvSpPr>
        <p:spPr>
          <a:xfrm>
            <a:off x="869869" y="3389174"/>
            <a:ext cx="11072474" cy="95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sv-SE" sz="4400" spc="3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About</a:t>
            </a:r>
            <a:r>
              <a:rPr lang="sv-SE" sz="4400" spc="300" dirty="0">
                <a:solidFill>
                  <a:schemeClr val="tx2"/>
                </a:solidFill>
                <a:latin typeface="Century Gothic" panose="020B0502020202020204" pitchFamily="34" charset="0"/>
              </a:rPr>
              <a:t> STAD</a:t>
            </a:r>
          </a:p>
          <a:p>
            <a:pPr marL="571500" indent="-571500">
              <a:buFont typeface="Wingdings" pitchFamily="2" charset="2"/>
              <a:buChar char="v"/>
            </a:pPr>
            <a:endParaRPr lang="sv-SE" sz="4400" spc="3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marL="571500" indent="-571500">
              <a:buFont typeface="Wingdings" pitchFamily="2" charset="2"/>
              <a:buChar char="v"/>
            </a:pPr>
            <a:r>
              <a:rPr lang="sv-SE" sz="4400" spc="300" dirty="0">
                <a:solidFill>
                  <a:schemeClr val="tx2"/>
                </a:solidFill>
                <a:latin typeface="Century Gothic" panose="020B0502020202020204" pitchFamily="34" charset="0"/>
              </a:rPr>
              <a:t>Problem </a:t>
            </a:r>
            <a:r>
              <a:rPr lang="sv-SE" sz="4400" spc="3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overview</a:t>
            </a:r>
            <a:r>
              <a:rPr lang="sv-SE" sz="4400" spc="300" dirty="0">
                <a:solidFill>
                  <a:schemeClr val="tx2"/>
                </a:solidFill>
                <a:latin typeface="Century Gothic" panose="020B0502020202020204" pitchFamily="34" charset="0"/>
              </a:rPr>
              <a:t> and </a:t>
            </a:r>
            <a:r>
              <a:rPr lang="sv-SE" sz="4400" spc="3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context</a:t>
            </a:r>
            <a:endParaRPr lang="sv-SE" sz="4400" spc="3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marL="571500" indent="-571500">
              <a:buFont typeface="Wingdings" pitchFamily="2" charset="2"/>
              <a:buChar char="v"/>
            </a:pPr>
            <a:endParaRPr lang="sv-SE" sz="4400" spc="3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marL="571500" indent="-571500">
              <a:buFont typeface="Wingdings" pitchFamily="2" charset="2"/>
              <a:buChar char="v"/>
            </a:pPr>
            <a:r>
              <a:rPr lang="sv-SE" sz="4400" spc="3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Alcohol</a:t>
            </a:r>
            <a:r>
              <a:rPr lang="sv-SE" sz="4400" spc="300" dirty="0">
                <a:solidFill>
                  <a:schemeClr val="tx2"/>
                </a:solidFill>
                <a:latin typeface="Century Gothic" panose="020B0502020202020204" pitchFamily="34" charset="0"/>
              </a:rPr>
              <a:t> &amp; </a:t>
            </a:r>
            <a:r>
              <a:rPr lang="sv-SE" sz="4400" spc="3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Coping</a:t>
            </a:r>
            <a:r>
              <a:rPr lang="sv-SE" sz="4400" spc="300" dirty="0">
                <a:solidFill>
                  <a:schemeClr val="tx2"/>
                </a:solidFill>
                <a:latin typeface="Century Gothic" panose="020B0502020202020204" pitchFamily="34" charset="0"/>
              </a:rPr>
              <a:t> – digital intervention – </a:t>
            </a:r>
            <a:r>
              <a:rPr lang="sv-SE" sz="4400" spc="3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background</a:t>
            </a:r>
            <a:r>
              <a:rPr lang="sv-SE" sz="4400" spc="300" dirty="0">
                <a:solidFill>
                  <a:schemeClr val="tx2"/>
                </a:solidFill>
                <a:latin typeface="Century Gothic" panose="020B0502020202020204" pitchFamily="34" charset="0"/>
              </a:rPr>
              <a:t> and </a:t>
            </a:r>
            <a:r>
              <a:rPr lang="sv-SE" sz="4400" spc="3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content</a:t>
            </a:r>
            <a:endParaRPr lang="sv-SE" sz="4400" spc="3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marL="571500" indent="-571500">
              <a:buFont typeface="Wingdings" pitchFamily="2" charset="2"/>
              <a:buChar char="v"/>
            </a:pPr>
            <a:endParaRPr lang="sv-SE" sz="4400" spc="3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marL="571500" indent="-571500">
              <a:buFont typeface="Wingdings" pitchFamily="2" charset="2"/>
              <a:buChar char="v"/>
            </a:pPr>
            <a:r>
              <a:rPr lang="sv-SE" sz="4400" spc="3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Evaluation</a:t>
            </a:r>
            <a:r>
              <a:rPr lang="sv-SE" sz="4400" spc="300" dirty="0">
                <a:solidFill>
                  <a:schemeClr val="tx2"/>
                </a:solidFill>
                <a:latin typeface="Century Gothic" panose="020B0502020202020204" pitchFamily="34" charset="0"/>
              </a:rPr>
              <a:t> and </a:t>
            </a:r>
            <a:r>
              <a:rPr lang="sv-SE" sz="4400" spc="3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results</a:t>
            </a:r>
            <a:endParaRPr lang="sv-SE" sz="4400" spc="3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marL="571500" indent="-571500">
              <a:buFont typeface="Wingdings" pitchFamily="2" charset="2"/>
              <a:buChar char="v"/>
            </a:pPr>
            <a:endParaRPr lang="sv-SE" sz="4400" spc="3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marL="571500" indent="-571500">
              <a:buFont typeface="Wingdings" pitchFamily="2" charset="2"/>
              <a:buChar char="v"/>
            </a:pPr>
            <a:r>
              <a:rPr lang="sv-SE" sz="4400" spc="300" dirty="0">
                <a:solidFill>
                  <a:schemeClr val="tx2"/>
                </a:solidFill>
                <a:latin typeface="Century Gothic" panose="020B0502020202020204" pitchFamily="34" charset="0"/>
              </a:rPr>
              <a:t>Grubbel and </a:t>
            </a:r>
            <a:r>
              <a:rPr lang="sv-SE" sz="4400" spc="3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forthcoming</a:t>
            </a:r>
            <a:r>
              <a:rPr lang="sv-SE" sz="4400" spc="300" dirty="0">
                <a:solidFill>
                  <a:schemeClr val="tx2"/>
                </a:solidFill>
                <a:latin typeface="Century Gothic" panose="020B0502020202020204" pitchFamily="34" charset="0"/>
              </a:rPr>
              <a:t> new digital intervention</a:t>
            </a:r>
          </a:p>
          <a:p>
            <a:pPr marL="571500" indent="-571500">
              <a:buFont typeface="Wingdings" pitchFamily="2" charset="2"/>
              <a:buChar char="v"/>
            </a:pPr>
            <a:endParaRPr lang="sv-SE" sz="4400" spc="3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marL="571500" indent="-571500">
              <a:buFont typeface="Wingdings" pitchFamily="2" charset="2"/>
              <a:buChar char="v"/>
            </a:pPr>
            <a:r>
              <a:rPr lang="sv-SE" sz="4400" spc="3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Conclusion</a:t>
            </a:r>
            <a:endParaRPr lang="sv-SE" sz="4400" spc="3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5EEB3C76-2A2B-C44B-B2B5-051FCAD90B3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56F1F52D-BB20-FA4C-974A-274BB089F06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bild 3">
            <a:extLst>
              <a:ext uri="{FF2B5EF4-FFF2-40B4-BE49-F238E27FC236}">
                <a16:creationId xmlns:a16="http://schemas.microsoft.com/office/drawing/2014/main" id="{199EE1C0-C1FE-AF4B-80E2-9D6CFED22423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" r="2599"/>
          <a:stretch/>
        </p:blipFill>
        <p:spPr>
          <a:xfrm>
            <a:off x="12341225" y="7178142"/>
            <a:ext cx="5949450" cy="6411733"/>
          </a:xfrm>
        </p:spPr>
      </p:pic>
      <p:pic>
        <p:nvPicPr>
          <p:cNvPr id="27" name="Platshållare för bild 5">
            <a:extLst>
              <a:ext uri="{FF2B5EF4-FFF2-40B4-BE49-F238E27FC236}">
                <a16:creationId xmlns:a16="http://schemas.microsoft.com/office/drawing/2014/main" id="{A1F1528D-E7C6-AF47-B4EA-7BB134D67C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7" r="20367"/>
          <a:stretch>
            <a:fillRect/>
          </a:stretch>
        </p:blipFill>
        <p:spPr>
          <a:xfrm>
            <a:off x="12341225" y="152400"/>
            <a:ext cx="5899899" cy="6713034"/>
          </a:xfrm>
          <a:prstGeom prst="rect">
            <a:avLst/>
          </a:prstGeom>
          <a:effectLst/>
        </p:spPr>
      </p:pic>
      <p:pic>
        <p:nvPicPr>
          <p:cNvPr id="29" name="Platshållare för bild 9">
            <a:extLst>
              <a:ext uri="{FF2B5EF4-FFF2-40B4-BE49-F238E27FC236}">
                <a16:creationId xmlns:a16="http://schemas.microsoft.com/office/drawing/2014/main" id="{8B44E4D4-2244-F04C-A29D-C78300E23A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6" r="35316"/>
          <a:stretch>
            <a:fillRect/>
          </a:stretch>
        </p:blipFill>
        <p:spPr>
          <a:xfrm>
            <a:off x="18487606" y="-36786"/>
            <a:ext cx="6042444" cy="13716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48661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5C7A0-B6A3-0ECF-642C-588D2BA9B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5">
            <a:extLst>
              <a:ext uri="{FF2B5EF4-FFF2-40B4-BE49-F238E27FC236}">
                <a16:creationId xmlns:a16="http://schemas.microsoft.com/office/drawing/2014/main" id="{5149A616-BAC6-C9E8-7C13-8F353B21832F}"/>
              </a:ext>
            </a:extLst>
          </p:cNvPr>
          <p:cNvSpPr txBox="1"/>
          <p:nvPr/>
        </p:nvSpPr>
        <p:spPr>
          <a:xfrm>
            <a:off x="2830711" y="6242447"/>
            <a:ext cx="18716227" cy="1231106"/>
          </a:xfrm>
          <a:prstGeom prst="rect">
            <a:avLst/>
          </a:prstGeom>
          <a:noFill/>
        </p:spPr>
        <p:txBody>
          <a:bodyPr wrap="square" lIns="365760" tIns="0" rIns="0" bIns="0" rtlCol="0">
            <a:spAutoFit/>
          </a:bodyPr>
          <a:lstStyle/>
          <a:p>
            <a:pPr algn="ctr"/>
            <a:r>
              <a:rPr lang="en-US" sz="8000" b="1" spc="900" dirty="0">
                <a:solidFill>
                  <a:srgbClr val="000000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14754797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A34CCF-C911-5D33-EA2B-DE20EC5A2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6" name="Platshållare för innehåll 5" descr="En bild som visar text, kvitto, diagram, Parallell&#10;&#10;Automatiskt genererad beskrivning">
            <a:extLst>
              <a:ext uri="{FF2B5EF4-FFF2-40B4-BE49-F238E27FC236}">
                <a16:creationId xmlns:a16="http://schemas.microsoft.com/office/drawing/2014/main" id="{170F233D-03FB-A26D-5014-B50F7290C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/>
      </p:pic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8148E95-8781-1D61-4BD5-C510A3C3F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8" name="Bildobjekt 7" descr="En bild som visar text, kvitto, diagram, Parallell&#10;&#10;Automatiskt genererad beskrivning">
            <a:extLst>
              <a:ext uri="{FF2B5EF4-FFF2-40B4-BE49-F238E27FC236}">
                <a16:creationId xmlns:a16="http://schemas.microsoft.com/office/drawing/2014/main" id="{25A65956-43DA-3876-2AE6-FA4DE4878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16458" r="5294" b="5944"/>
          <a:stretch/>
        </p:blipFill>
        <p:spPr>
          <a:xfrm>
            <a:off x="195942" y="135074"/>
            <a:ext cx="10748983" cy="13450298"/>
          </a:xfrm>
          <a:prstGeom prst="rect">
            <a:avLst/>
          </a:prstGeom>
        </p:spPr>
      </p:pic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AD0A4959-3081-10F1-FC0C-2F6695BC1C56}"/>
              </a:ext>
            </a:extLst>
          </p:cNvPr>
          <p:cNvSpPr txBox="1">
            <a:spLocks/>
          </p:cNvSpPr>
          <p:nvPr/>
        </p:nvSpPr>
        <p:spPr>
          <a:xfrm>
            <a:off x="12669555" y="3914321"/>
            <a:ext cx="11455099" cy="9616837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4800"/>
              </a:spcAft>
              <a:buNone/>
            </a:pP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RCT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with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2- &amp; 6-months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follow-up</a:t>
            </a:r>
            <a:endParaRPr lang="sv-SE" sz="4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ea typeface="MS PGothic" charset="0"/>
            </a:endParaRPr>
          </a:p>
          <a:p>
            <a:pPr marL="0" indent="0">
              <a:spcBef>
                <a:spcPts val="0"/>
              </a:spcBef>
              <a:spcAft>
                <a:spcPts val="4800"/>
              </a:spcAft>
              <a:buNone/>
            </a:pP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Recruitment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on social media</a:t>
            </a:r>
            <a:endParaRPr lang="sv-SE" sz="40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ea typeface="MS PGothic" charset="0"/>
            </a:endParaRPr>
          </a:p>
          <a:p>
            <a:pPr marL="0" indent="0">
              <a:spcBef>
                <a:spcPts val="0"/>
              </a:spcBef>
              <a:spcAft>
                <a:spcPts val="4800"/>
              </a:spcAft>
              <a:buNone/>
            </a:pP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2722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clicked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on the ad and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completed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screening (CAST-6) and 1274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were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offered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to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participate</a:t>
            </a:r>
            <a:endParaRPr lang="sv-SE" sz="40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ea typeface="MS PGothic" charset="0"/>
            </a:endParaRPr>
          </a:p>
          <a:p>
            <a:pPr marL="0" indent="0">
              <a:spcBef>
                <a:spcPts val="0"/>
              </a:spcBef>
              <a:spcAft>
                <a:spcPts val="4800"/>
              </a:spcAft>
              <a:buNone/>
            </a:pP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204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consented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and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were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</a:t>
            </a:r>
            <a:r>
              <a:rPr lang="sv-SE" sz="40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allocated</a:t>
            </a:r>
            <a:r>
              <a:rPr lang="sv-SE" sz="40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to intervention or </a:t>
            </a:r>
            <a:r>
              <a:rPr lang="sv-SE" sz="40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control</a:t>
            </a:r>
            <a:endParaRPr lang="sv-SE" sz="40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ea typeface="MS PGothic" charset="0"/>
            </a:endParaRPr>
          </a:p>
        </p:txBody>
      </p:sp>
      <p:sp>
        <p:nvSpPr>
          <p:cNvPr id="10" name="Shape 2588">
            <a:extLst>
              <a:ext uri="{FF2B5EF4-FFF2-40B4-BE49-F238E27FC236}">
                <a16:creationId xmlns:a16="http://schemas.microsoft.com/office/drawing/2014/main" id="{8F8EB830-BEEB-ACE6-E17A-74C294524F29}"/>
              </a:ext>
            </a:extLst>
          </p:cNvPr>
          <p:cNvSpPr/>
          <p:nvPr/>
        </p:nvSpPr>
        <p:spPr>
          <a:xfrm>
            <a:off x="11840057" y="4131357"/>
            <a:ext cx="558655" cy="507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1" name="Shape 2588">
            <a:extLst>
              <a:ext uri="{FF2B5EF4-FFF2-40B4-BE49-F238E27FC236}">
                <a16:creationId xmlns:a16="http://schemas.microsoft.com/office/drawing/2014/main" id="{87D0DBE9-CF5A-AE6D-FE7D-D4E23C25154E}"/>
              </a:ext>
            </a:extLst>
          </p:cNvPr>
          <p:cNvSpPr/>
          <p:nvPr/>
        </p:nvSpPr>
        <p:spPr>
          <a:xfrm>
            <a:off x="11865529" y="6732808"/>
            <a:ext cx="558655" cy="507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2" name="Shape 2588">
            <a:extLst>
              <a:ext uri="{FF2B5EF4-FFF2-40B4-BE49-F238E27FC236}">
                <a16:creationId xmlns:a16="http://schemas.microsoft.com/office/drawing/2014/main" id="{4D878F72-D462-74B7-AE12-72C4AE54EE1B}"/>
              </a:ext>
            </a:extLst>
          </p:cNvPr>
          <p:cNvSpPr/>
          <p:nvPr/>
        </p:nvSpPr>
        <p:spPr>
          <a:xfrm>
            <a:off x="11870004" y="5477008"/>
            <a:ext cx="558655" cy="507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3" name="Shape 2588">
            <a:extLst>
              <a:ext uri="{FF2B5EF4-FFF2-40B4-BE49-F238E27FC236}">
                <a16:creationId xmlns:a16="http://schemas.microsoft.com/office/drawing/2014/main" id="{5891CCCE-0561-5FE8-84DD-8D40D2FC6F18}"/>
              </a:ext>
            </a:extLst>
          </p:cNvPr>
          <p:cNvSpPr/>
          <p:nvPr/>
        </p:nvSpPr>
        <p:spPr>
          <a:xfrm>
            <a:off x="11840947" y="9383009"/>
            <a:ext cx="558655" cy="507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ECB5C3D2-7D05-E4A3-DCE4-DE1E8A91B3E7}"/>
              </a:ext>
            </a:extLst>
          </p:cNvPr>
          <p:cNvSpPr txBox="1"/>
          <p:nvPr/>
        </p:nvSpPr>
        <p:spPr>
          <a:xfrm>
            <a:off x="14324639" y="2524074"/>
            <a:ext cx="61702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pc="800" dirty="0">
                <a:solidFill>
                  <a:schemeClr val="tx2"/>
                </a:solidFill>
                <a:latin typeface="Century Gothic" panose="020B0502020202020204" pitchFamily="34" charset="0"/>
                <a:ea typeface="Lato Black" charset="0"/>
                <a:cs typeface="Lato Black" charset="0"/>
              </a:rPr>
              <a:t>Study design</a:t>
            </a:r>
          </a:p>
        </p:txBody>
      </p:sp>
      <p:cxnSp>
        <p:nvCxnSpPr>
          <p:cNvPr id="17" name="Rak 16">
            <a:extLst>
              <a:ext uri="{FF2B5EF4-FFF2-40B4-BE49-F238E27FC236}">
                <a16:creationId xmlns:a16="http://schemas.microsoft.com/office/drawing/2014/main" id="{ABB7CC78-4B84-F2A1-4637-D449179E47A5}"/>
              </a:ext>
            </a:extLst>
          </p:cNvPr>
          <p:cNvCxnSpPr>
            <a:cxnSpLocks/>
          </p:cNvCxnSpPr>
          <p:nvPr/>
        </p:nvCxnSpPr>
        <p:spPr>
          <a:xfrm>
            <a:off x="11289529" y="12267612"/>
            <a:ext cx="127158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ruta 17">
            <a:extLst>
              <a:ext uri="{FF2B5EF4-FFF2-40B4-BE49-F238E27FC236}">
                <a16:creationId xmlns:a16="http://schemas.microsoft.com/office/drawing/2014/main" id="{7040F09F-37B7-4720-4D2F-D2AF66ED7E18}"/>
              </a:ext>
            </a:extLst>
          </p:cNvPr>
          <p:cNvSpPr txBox="1"/>
          <p:nvPr/>
        </p:nvSpPr>
        <p:spPr>
          <a:xfrm>
            <a:off x="10944925" y="12440980"/>
            <a:ext cx="131797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3200" dirty="0" err="1">
                <a:latin typeface="Century Gothic" panose="020B0502020202020204" pitchFamily="34" charset="0"/>
              </a:rPr>
              <a:t>Elgán</a:t>
            </a:r>
            <a:r>
              <a:rPr lang="sv-SE" sz="3200" dirty="0">
                <a:latin typeface="Century Gothic" panose="020B0502020202020204" pitchFamily="34" charset="0"/>
              </a:rPr>
              <a:t> et al, Nord J </a:t>
            </a:r>
            <a:r>
              <a:rPr lang="sv-SE" sz="3200" dirty="0" err="1">
                <a:latin typeface="Century Gothic" panose="020B0502020202020204" pitchFamily="34" charset="0"/>
              </a:rPr>
              <a:t>Psych</a:t>
            </a:r>
            <a:r>
              <a:rPr lang="sv-SE" sz="3200" dirty="0">
                <a:latin typeface="Century Gothic" panose="020B0502020202020204" pitchFamily="34" charset="0"/>
              </a:rPr>
              <a:t> 2021 | </a:t>
            </a:r>
            <a:r>
              <a:rPr lang="sv-SE" sz="3200" dirty="0" err="1">
                <a:latin typeface="Century Gothic" panose="020B0502020202020204" pitchFamily="34" charset="0"/>
              </a:rPr>
              <a:t>Hodgins</a:t>
            </a:r>
            <a:r>
              <a:rPr lang="sv-SE" sz="3200" dirty="0">
                <a:latin typeface="Century Gothic" panose="020B0502020202020204" pitchFamily="34" charset="0"/>
              </a:rPr>
              <a:t> et al, </a:t>
            </a:r>
            <a:r>
              <a:rPr lang="sv-SE" sz="3200" dirty="0" err="1">
                <a:latin typeface="Century Gothic" panose="020B0502020202020204" pitchFamily="34" charset="0"/>
              </a:rPr>
              <a:t>Addict</a:t>
            </a:r>
            <a:r>
              <a:rPr lang="sv-SE" sz="3200" dirty="0">
                <a:latin typeface="Century Gothic" panose="020B0502020202020204" pitchFamily="34" charset="0"/>
              </a:rPr>
              <a:t> </a:t>
            </a:r>
            <a:r>
              <a:rPr lang="sv-SE" sz="3200" dirty="0" err="1">
                <a:latin typeface="Century Gothic" panose="020B0502020202020204" pitchFamily="34" charset="0"/>
              </a:rPr>
              <a:t>Behav</a:t>
            </a:r>
            <a:r>
              <a:rPr lang="sv-SE" sz="3200" dirty="0">
                <a:latin typeface="Century Gothic" panose="020B0502020202020204" pitchFamily="34" charset="0"/>
              </a:rPr>
              <a:t> 1993 |</a:t>
            </a:r>
            <a:r>
              <a:rPr lang="sv-SE" sz="3200" dirty="0" err="1">
                <a:latin typeface="Century Gothic" panose="020B0502020202020204" pitchFamily="34" charset="0"/>
              </a:rPr>
              <a:t>Elgán</a:t>
            </a:r>
            <a:r>
              <a:rPr lang="sv-SE" sz="3200" dirty="0">
                <a:latin typeface="Century Gothic" panose="020B0502020202020204" pitchFamily="34" charset="0"/>
              </a:rPr>
              <a:t> et al, BMC </a:t>
            </a:r>
            <a:r>
              <a:rPr lang="sv-SE" sz="3200" dirty="0" err="1">
                <a:latin typeface="Century Gothic" panose="020B0502020202020204" pitchFamily="34" charset="0"/>
              </a:rPr>
              <a:t>Publ</a:t>
            </a:r>
            <a:r>
              <a:rPr lang="sv-SE" sz="3200" dirty="0">
                <a:latin typeface="Century Gothic" panose="020B0502020202020204" pitchFamily="34" charset="0"/>
              </a:rPr>
              <a:t> Health 2012</a:t>
            </a:r>
          </a:p>
        </p:txBody>
      </p:sp>
      <p:sp>
        <p:nvSpPr>
          <p:cNvPr id="23" name="Pratbubbla 1 22">
            <a:extLst>
              <a:ext uri="{FF2B5EF4-FFF2-40B4-BE49-F238E27FC236}">
                <a16:creationId xmlns:a16="http://schemas.microsoft.com/office/drawing/2014/main" id="{ED218560-0BCC-A76D-2649-0AAEDC59A42B}"/>
              </a:ext>
            </a:extLst>
          </p:cNvPr>
          <p:cNvSpPr/>
          <p:nvPr/>
        </p:nvSpPr>
        <p:spPr>
          <a:xfrm>
            <a:off x="2092624" y="1647463"/>
            <a:ext cx="10232327" cy="8166977"/>
          </a:xfrm>
          <a:prstGeom prst="borderCallout1">
            <a:avLst>
              <a:gd name="adj1" fmla="val 49118"/>
              <a:gd name="adj2" fmla="val 99398"/>
              <a:gd name="adj3" fmla="val 69815"/>
              <a:gd name="adj4" fmla="val 135712"/>
            </a:avLst>
          </a:prstGeom>
          <a:solidFill>
            <a:schemeClr val="tx1">
              <a:lumMod val="75000"/>
            </a:schemeClr>
          </a:solidFill>
          <a:ln w="73025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4400" b="1" dirty="0"/>
              <a:t>Children </a:t>
            </a:r>
            <a:r>
              <a:rPr lang="sv-SE" sz="4400" b="1" dirty="0" err="1"/>
              <a:t>of</a:t>
            </a:r>
            <a:r>
              <a:rPr lang="sv-SE" sz="4400" b="1" dirty="0"/>
              <a:t> </a:t>
            </a:r>
            <a:r>
              <a:rPr lang="sv-SE" sz="4400" b="1" dirty="0" err="1"/>
              <a:t>Alcoholics</a:t>
            </a:r>
            <a:r>
              <a:rPr lang="sv-SE" sz="4400" b="1" dirty="0"/>
              <a:t> Screening Test (CAST-6)</a:t>
            </a:r>
          </a:p>
          <a:p>
            <a:pPr marL="457200" indent="-457200">
              <a:buAutoNum type="arabicPeriod"/>
            </a:pP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ever</a:t>
            </a:r>
            <a:r>
              <a:rPr lang="sv-SE" dirty="0"/>
              <a:t> </a:t>
            </a:r>
            <a:r>
              <a:rPr lang="sv-SE" dirty="0" err="1"/>
              <a:t>thought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one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parents</a:t>
            </a:r>
            <a:r>
              <a:rPr lang="sv-SE" dirty="0"/>
              <a:t> </a:t>
            </a:r>
            <a:r>
              <a:rPr lang="sv-SE" dirty="0" err="1"/>
              <a:t>had</a:t>
            </a:r>
            <a:r>
              <a:rPr lang="sv-SE" dirty="0"/>
              <a:t> a </a:t>
            </a:r>
            <a:r>
              <a:rPr lang="sv-SE" dirty="0" err="1"/>
              <a:t>drinking</a:t>
            </a:r>
            <a:r>
              <a:rPr lang="sv-SE" dirty="0"/>
              <a:t> problem?</a:t>
            </a:r>
          </a:p>
          <a:p>
            <a:pPr marL="457200" indent="-457200">
              <a:buAutoNum type="arabicPeriod"/>
            </a:pPr>
            <a:r>
              <a:rPr lang="sv-SE" dirty="0" err="1"/>
              <a:t>Did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ever</a:t>
            </a:r>
            <a:r>
              <a:rPr lang="sv-SE" dirty="0"/>
              <a:t> </a:t>
            </a:r>
            <a:r>
              <a:rPr lang="sv-SE" dirty="0" err="1"/>
              <a:t>encourage</a:t>
            </a:r>
            <a:r>
              <a:rPr lang="sv-SE" dirty="0"/>
              <a:t> </a:t>
            </a:r>
            <a:r>
              <a:rPr lang="sv-SE" dirty="0" err="1"/>
              <a:t>one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parents</a:t>
            </a:r>
            <a:r>
              <a:rPr lang="sv-SE" dirty="0"/>
              <a:t> to </a:t>
            </a:r>
            <a:r>
              <a:rPr lang="sv-SE" dirty="0" err="1"/>
              <a:t>quit</a:t>
            </a:r>
            <a:r>
              <a:rPr lang="sv-SE" dirty="0"/>
              <a:t> </a:t>
            </a:r>
            <a:r>
              <a:rPr lang="sv-SE" dirty="0" err="1"/>
              <a:t>drinking</a:t>
            </a:r>
            <a:r>
              <a:rPr lang="sv-SE" dirty="0"/>
              <a:t>?</a:t>
            </a:r>
          </a:p>
          <a:p>
            <a:pPr marL="457200" indent="-457200">
              <a:buAutoNum type="arabicPeriod"/>
            </a:pPr>
            <a:r>
              <a:rPr lang="sv-SE" dirty="0" err="1"/>
              <a:t>Did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ever</a:t>
            </a:r>
            <a:r>
              <a:rPr lang="sv-SE" dirty="0"/>
              <a:t> </a:t>
            </a:r>
            <a:r>
              <a:rPr lang="sv-SE" dirty="0" err="1"/>
              <a:t>argue</a:t>
            </a:r>
            <a:r>
              <a:rPr lang="sv-SE" dirty="0"/>
              <a:t> or fight </a:t>
            </a:r>
            <a:r>
              <a:rPr lang="sv-SE" dirty="0" err="1"/>
              <a:t>with</a:t>
            </a:r>
            <a:r>
              <a:rPr lang="sv-SE" dirty="0"/>
              <a:t> a </a:t>
            </a:r>
            <a:r>
              <a:rPr lang="sv-SE" dirty="0" err="1"/>
              <a:t>parent</a:t>
            </a:r>
            <a:r>
              <a:rPr lang="sv-SE" dirty="0"/>
              <a:t> </a:t>
            </a:r>
            <a:r>
              <a:rPr lang="sv-SE" dirty="0" err="1"/>
              <a:t>when</a:t>
            </a:r>
            <a:r>
              <a:rPr lang="sv-SE" dirty="0"/>
              <a:t> </a:t>
            </a:r>
            <a:r>
              <a:rPr lang="sv-SE" dirty="0" err="1"/>
              <a:t>he</a:t>
            </a:r>
            <a:r>
              <a:rPr lang="sv-SE" dirty="0"/>
              <a:t> or </a:t>
            </a:r>
            <a:r>
              <a:rPr lang="sv-SE" dirty="0" err="1"/>
              <a:t>she</a:t>
            </a:r>
            <a:r>
              <a:rPr lang="sv-SE" dirty="0"/>
              <a:t> </a:t>
            </a:r>
            <a:r>
              <a:rPr lang="sv-SE" dirty="0" err="1"/>
              <a:t>was</a:t>
            </a:r>
            <a:r>
              <a:rPr lang="sv-SE" dirty="0"/>
              <a:t> </a:t>
            </a:r>
            <a:r>
              <a:rPr lang="sv-SE" dirty="0" err="1"/>
              <a:t>drinking</a:t>
            </a:r>
            <a:r>
              <a:rPr lang="sv-SE" dirty="0"/>
              <a:t>?</a:t>
            </a:r>
          </a:p>
          <a:p>
            <a:pPr marL="457200" indent="-457200">
              <a:buAutoNum type="arabicPeriod"/>
            </a:pP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ever</a:t>
            </a:r>
            <a:r>
              <a:rPr lang="sv-SE" dirty="0"/>
              <a:t> </a:t>
            </a:r>
            <a:r>
              <a:rPr lang="sv-SE" dirty="0" err="1"/>
              <a:t>heard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parents</a:t>
            </a:r>
            <a:r>
              <a:rPr lang="sv-SE" dirty="0"/>
              <a:t> fight </a:t>
            </a:r>
            <a:r>
              <a:rPr lang="sv-SE" dirty="0" err="1"/>
              <a:t>when</a:t>
            </a:r>
            <a:r>
              <a:rPr lang="sv-SE" dirty="0"/>
              <a:t> </a:t>
            </a:r>
            <a:r>
              <a:rPr lang="sv-SE" dirty="0" err="1"/>
              <a:t>one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them</a:t>
            </a:r>
            <a:r>
              <a:rPr lang="sv-SE" dirty="0"/>
              <a:t> </a:t>
            </a:r>
            <a:r>
              <a:rPr lang="sv-SE" dirty="0" err="1"/>
              <a:t>was</a:t>
            </a:r>
            <a:r>
              <a:rPr lang="sv-SE" dirty="0"/>
              <a:t> </a:t>
            </a:r>
            <a:r>
              <a:rPr lang="sv-SE" dirty="0" err="1"/>
              <a:t>drunk</a:t>
            </a:r>
            <a:r>
              <a:rPr lang="sv-SE" dirty="0"/>
              <a:t>?</a:t>
            </a:r>
          </a:p>
          <a:p>
            <a:pPr marL="457200" indent="-457200">
              <a:buAutoNum type="arabicPeriod"/>
            </a:pPr>
            <a:r>
              <a:rPr lang="sv-SE" dirty="0" err="1"/>
              <a:t>Did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ever</a:t>
            </a:r>
            <a:r>
              <a:rPr lang="sv-SE" dirty="0"/>
              <a:t> </a:t>
            </a:r>
            <a:r>
              <a:rPr lang="sv-SE" dirty="0" err="1"/>
              <a:t>feel</a:t>
            </a:r>
            <a:r>
              <a:rPr lang="sv-SE" dirty="0"/>
              <a:t> like </a:t>
            </a:r>
            <a:r>
              <a:rPr lang="sv-SE" dirty="0" err="1"/>
              <a:t>hiding</a:t>
            </a:r>
            <a:r>
              <a:rPr lang="sv-SE" dirty="0"/>
              <a:t> or </a:t>
            </a:r>
            <a:r>
              <a:rPr lang="sv-SE" dirty="0" err="1"/>
              <a:t>emptying</a:t>
            </a:r>
            <a:r>
              <a:rPr lang="sv-SE" dirty="0"/>
              <a:t> a </a:t>
            </a:r>
            <a:r>
              <a:rPr lang="sv-SE" dirty="0" err="1"/>
              <a:t>parent’s</a:t>
            </a:r>
            <a:r>
              <a:rPr lang="sv-SE" dirty="0"/>
              <a:t> </a:t>
            </a:r>
            <a:r>
              <a:rPr lang="sv-SE" dirty="0" err="1"/>
              <a:t>bottle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liquor</a:t>
            </a:r>
            <a:r>
              <a:rPr lang="sv-SE" dirty="0"/>
              <a:t>?</a:t>
            </a:r>
          </a:p>
          <a:p>
            <a:pPr marL="457200" indent="-457200">
              <a:buAutoNum type="arabicPeriod"/>
            </a:pPr>
            <a:r>
              <a:rPr lang="sv-SE" dirty="0" err="1"/>
              <a:t>Did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ever</a:t>
            </a:r>
            <a:r>
              <a:rPr lang="sv-SE" dirty="0"/>
              <a:t> </a:t>
            </a:r>
            <a:r>
              <a:rPr lang="sv-SE" dirty="0" err="1"/>
              <a:t>wish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a </a:t>
            </a:r>
            <a:r>
              <a:rPr lang="sv-SE" dirty="0" err="1"/>
              <a:t>parent</a:t>
            </a:r>
            <a:r>
              <a:rPr lang="sv-SE" dirty="0"/>
              <a:t> </a:t>
            </a:r>
            <a:r>
              <a:rPr lang="sv-SE" dirty="0" err="1"/>
              <a:t>would</a:t>
            </a:r>
            <a:r>
              <a:rPr lang="sv-SE" dirty="0"/>
              <a:t> stop </a:t>
            </a:r>
            <a:r>
              <a:rPr lang="sv-SE" dirty="0" err="1"/>
              <a:t>drinking</a:t>
            </a:r>
            <a:r>
              <a:rPr lang="sv-S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2511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32FE5-060A-BC1E-BD5B-E8509F565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874D0E-3B49-A400-507C-BEE7D1019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6" name="Platshållare för innehåll 5" descr="En bild som visar text, kvitto, diagram, Parallell&#10;&#10;Automatiskt genererad beskrivning">
            <a:extLst>
              <a:ext uri="{FF2B5EF4-FFF2-40B4-BE49-F238E27FC236}">
                <a16:creationId xmlns:a16="http://schemas.microsoft.com/office/drawing/2014/main" id="{73451D57-C385-B089-F89E-8C07FE2263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/>
      </p:pic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CE52013-D758-A741-2C70-5E7DF2F0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8481DBF3-0DFB-744C-07CD-BB2AE59E9238}"/>
              </a:ext>
            </a:extLst>
          </p:cNvPr>
          <p:cNvSpPr txBox="1">
            <a:spLocks/>
          </p:cNvSpPr>
          <p:nvPr/>
        </p:nvSpPr>
        <p:spPr>
          <a:xfrm>
            <a:off x="10744200" y="3410330"/>
            <a:ext cx="13380454" cy="9616837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ü"/>
            </a:pP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Outcomes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measured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: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Ø"/>
            </a:pP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Coping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With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Parents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Abuse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Questionnaire</a:t>
            </a:r>
            <a:endParaRPr lang="sv-SE" sz="4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ea typeface="MS PGothic" charset="0"/>
            </a:endParaRPr>
          </a:p>
          <a:p>
            <a:pPr lvl="1"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Ø"/>
            </a:pP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Center for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Epidemiological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Studies Depression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Scale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Ø"/>
            </a:pP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Alcohol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Use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Disorders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Identification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Test-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Consumption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(AUDIT-C)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Ø"/>
            </a:pP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Ladder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of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Life (overall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life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satisfaction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)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ü"/>
            </a:pPr>
            <a:endParaRPr lang="sv-SE" sz="40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ea typeface="MS PGothic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ü"/>
            </a:pP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Analyzed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desciptevely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and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with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(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generalized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)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linear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mixed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models</a:t>
            </a:r>
            <a:endParaRPr lang="sv-SE" sz="4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ea typeface="MS PGothic" charset="0"/>
            </a:endParaRP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D6A08080-C232-C586-F48B-D12D99321430}"/>
              </a:ext>
            </a:extLst>
          </p:cNvPr>
          <p:cNvSpPr txBox="1"/>
          <p:nvPr/>
        </p:nvSpPr>
        <p:spPr>
          <a:xfrm>
            <a:off x="14324639" y="1772959"/>
            <a:ext cx="61702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pc="800" dirty="0">
                <a:solidFill>
                  <a:schemeClr val="tx2"/>
                </a:solidFill>
                <a:latin typeface="Century Gothic" panose="020B0502020202020204" pitchFamily="34" charset="0"/>
                <a:ea typeface="Lato Black" charset="0"/>
                <a:cs typeface="Lato Black" charset="0"/>
              </a:rPr>
              <a:t>Study design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FF0AC21A-6C68-24B9-D634-3A4DD2E7680C}"/>
              </a:ext>
            </a:extLst>
          </p:cNvPr>
          <p:cNvSpPr txBox="1"/>
          <p:nvPr/>
        </p:nvSpPr>
        <p:spPr>
          <a:xfrm>
            <a:off x="16820707" y="12898180"/>
            <a:ext cx="7303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3200" dirty="0" err="1">
                <a:latin typeface="Century Gothic" panose="020B0502020202020204" pitchFamily="34" charset="0"/>
              </a:rPr>
              <a:t>Elgán</a:t>
            </a:r>
            <a:r>
              <a:rPr lang="sv-SE" sz="3200" dirty="0">
                <a:latin typeface="Century Gothic" panose="020B0502020202020204" pitchFamily="34" charset="0"/>
              </a:rPr>
              <a:t> et al, BMC </a:t>
            </a:r>
            <a:r>
              <a:rPr lang="sv-SE" sz="3200" dirty="0" err="1">
                <a:latin typeface="Century Gothic" panose="020B0502020202020204" pitchFamily="34" charset="0"/>
              </a:rPr>
              <a:t>Publ</a:t>
            </a:r>
            <a:r>
              <a:rPr lang="sv-SE" sz="3200" dirty="0">
                <a:latin typeface="Century Gothic" panose="020B0502020202020204" pitchFamily="34" charset="0"/>
              </a:rPr>
              <a:t> Health 2012</a:t>
            </a:r>
          </a:p>
        </p:txBody>
      </p:sp>
      <p:pic>
        <p:nvPicPr>
          <p:cNvPr id="3" name="Bildobjekt 2" descr="En bild som visar penna&#10;&#10;Automatiskt genererad beskrivning">
            <a:extLst>
              <a:ext uri="{FF2B5EF4-FFF2-40B4-BE49-F238E27FC236}">
                <a16:creationId xmlns:a16="http://schemas.microsoft.com/office/drawing/2014/main" id="{BBB1843E-4192-63A4-7965-1E65BA262C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7" r="25209"/>
          <a:stretch/>
        </p:blipFill>
        <p:spPr>
          <a:xfrm>
            <a:off x="0" y="-1"/>
            <a:ext cx="9973340" cy="13714069"/>
          </a:xfrm>
          <a:prstGeom prst="rect">
            <a:avLst/>
          </a:prstGeom>
        </p:spPr>
      </p:pic>
      <p:cxnSp>
        <p:nvCxnSpPr>
          <p:cNvPr id="5" name="Rak 4">
            <a:extLst>
              <a:ext uri="{FF2B5EF4-FFF2-40B4-BE49-F238E27FC236}">
                <a16:creationId xmlns:a16="http://schemas.microsoft.com/office/drawing/2014/main" id="{0FF46028-E2D0-8319-D455-F000D5856A19}"/>
              </a:ext>
            </a:extLst>
          </p:cNvPr>
          <p:cNvCxnSpPr>
            <a:cxnSpLocks/>
          </p:cNvCxnSpPr>
          <p:nvPr/>
        </p:nvCxnSpPr>
        <p:spPr>
          <a:xfrm>
            <a:off x="17289081" y="12767342"/>
            <a:ext cx="67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876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59E55407-3864-074F-A1C3-9B59719A91DA}"/>
              </a:ext>
            </a:extLst>
          </p:cNvPr>
          <p:cNvSpPr txBox="1"/>
          <p:nvPr/>
        </p:nvSpPr>
        <p:spPr>
          <a:xfrm>
            <a:off x="1926771" y="2764696"/>
            <a:ext cx="12043229" cy="96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400"/>
              </a:spcAft>
            </a:pP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Mean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age 17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years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, 88%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girls</a:t>
            </a:r>
            <a:endParaRPr lang="sv-SE" sz="4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spcAft>
                <a:spcPts val="5400"/>
              </a:spcAft>
            </a:pP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78%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had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depressive symptoms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of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whom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55%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had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severe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depression</a:t>
            </a:r>
            <a:endParaRPr lang="sv-SE" sz="60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spcAft>
                <a:spcPts val="5400"/>
              </a:spcAft>
            </a:pP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43%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dysfunctional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coping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behavior</a:t>
            </a:r>
            <a:endParaRPr lang="sv-SE" sz="4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spcAft>
                <a:spcPts val="5400"/>
              </a:spcAft>
            </a:pP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40%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had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own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risky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alcohol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consumption</a:t>
            </a:r>
            <a:endParaRPr lang="sv-SE" sz="4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spcAft>
                <a:spcPts val="5400"/>
              </a:spcAft>
            </a:pP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80%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had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not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been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in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contact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with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other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support</a:t>
            </a:r>
            <a:endParaRPr lang="sv-SE" sz="60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spcAft>
                <a:spcPts val="5400"/>
              </a:spcAft>
            </a:pP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Majority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had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never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spoken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about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their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situation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with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an adult</a:t>
            </a:r>
          </a:p>
        </p:txBody>
      </p:sp>
      <p:sp>
        <p:nvSpPr>
          <p:cNvPr id="7" name="Shape 2588">
            <a:extLst>
              <a:ext uri="{FF2B5EF4-FFF2-40B4-BE49-F238E27FC236}">
                <a16:creationId xmlns:a16="http://schemas.microsoft.com/office/drawing/2014/main" id="{55BB2E0D-56E2-AE46-9542-6105F74FCFDC}"/>
              </a:ext>
            </a:extLst>
          </p:cNvPr>
          <p:cNvSpPr/>
          <p:nvPr/>
        </p:nvSpPr>
        <p:spPr>
          <a:xfrm>
            <a:off x="1105349" y="2927939"/>
            <a:ext cx="558655" cy="507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8" name="Shape 2588">
            <a:extLst>
              <a:ext uri="{FF2B5EF4-FFF2-40B4-BE49-F238E27FC236}">
                <a16:creationId xmlns:a16="http://schemas.microsoft.com/office/drawing/2014/main" id="{3AA56081-6AC7-0C4A-963A-C3492835D3B7}"/>
              </a:ext>
            </a:extLst>
          </p:cNvPr>
          <p:cNvSpPr/>
          <p:nvPr/>
        </p:nvSpPr>
        <p:spPr>
          <a:xfrm>
            <a:off x="1105348" y="9041884"/>
            <a:ext cx="558655" cy="507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9" name="Shape 2588">
            <a:extLst>
              <a:ext uri="{FF2B5EF4-FFF2-40B4-BE49-F238E27FC236}">
                <a16:creationId xmlns:a16="http://schemas.microsoft.com/office/drawing/2014/main" id="{4B4DE16D-D335-6A45-BAB7-C3E48340E991}"/>
              </a:ext>
            </a:extLst>
          </p:cNvPr>
          <p:cNvSpPr/>
          <p:nvPr/>
        </p:nvSpPr>
        <p:spPr>
          <a:xfrm>
            <a:off x="1105348" y="6305843"/>
            <a:ext cx="558655" cy="507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9623DE94-CDD4-FE4D-B432-69A82C847C30}"/>
              </a:ext>
            </a:extLst>
          </p:cNvPr>
          <p:cNvSpPr txBox="1"/>
          <p:nvPr/>
        </p:nvSpPr>
        <p:spPr>
          <a:xfrm>
            <a:off x="2810937" y="1264222"/>
            <a:ext cx="9377888" cy="100283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7060"/>
              </a:lnSpc>
            </a:pPr>
            <a:r>
              <a:rPr lang="en-US" sz="6000" b="1" spc="900" dirty="0">
                <a:solidFill>
                  <a:schemeClr val="tx2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Who did we reach?</a:t>
            </a:r>
          </a:p>
        </p:txBody>
      </p:sp>
      <p:pic>
        <p:nvPicPr>
          <p:cNvPr id="15" name="Platshållare för innehåll 14">
            <a:extLst>
              <a:ext uri="{FF2B5EF4-FFF2-40B4-BE49-F238E27FC236}">
                <a16:creationId xmlns:a16="http://schemas.microsoft.com/office/drawing/2014/main" id="{D85E3DEE-4227-294F-BDC8-8BFB1852FC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/>
      </p:pic>
      <p:sp>
        <p:nvSpPr>
          <p:cNvPr id="14" name="Shape 2588">
            <a:extLst>
              <a:ext uri="{FF2B5EF4-FFF2-40B4-BE49-F238E27FC236}">
                <a16:creationId xmlns:a16="http://schemas.microsoft.com/office/drawing/2014/main" id="{97EDFD0C-2BC8-7A44-98CA-ED1869F10314}"/>
              </a:ext>
            </a:extLst>
          </p:cNvPr>
          <p:cNvSpPr/>
          <p:nvPr/>
        </p:nvSpPr>
        <p:spPr>
          <a:xfrm>
            <a:off x="1105348" y="11087483"/>
            <a:ext cx="558655" cy="507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75C35ABA-F623-A147-8647-329A1DB5C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533" y="252248"/>
            <a:ext cx="9804400" cy="6502400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128627E3-1C65-FE4B-90CB-50E09C83B860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533" y="6921062"/>
            <a:ext cx="9804400" cy="6529884"/>
          </a:xfrm>
          <a:prstGeom prst="rect">
            <a:avLst/>
          </a:prstGeom>
        </p:spPr>
      </p:pic>
      <p:sp>
        <p:nvSpPr>
          <p:cNvPr id="2" name="Shape 2588">
            <a:extLst>
              <a:ext uri="{FF2B5EF4-FFF2-40B4-BE49-F238E27FC236}">
                <a16:creationId xmlns:a16="http://schemas.microsoft.com/office/drawing/2014/main" id="{2B2017DE-AD47-005C-591C-D6FF80CB109C}"/>
              </a:ext>
            </a:extLst>
          </p:cNvPr>
          <p:cNvSpPr/>
          <p:nvPr/>
        </p:nvSpPr>
        <p:spPr>
          <a:xfrm>
            <a:off x="1105347" y="7657535"/>
            <a:ext cx="558655" cy="507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3" name="Shape 2588">
            <a:extLst>
              <a:ext uri="{FF2B5EF4-FFF2-40B4-BE49-F238E27FC236}">
                <a16:creationId xmlns:a16="http://schemas.microsoft.com/office/drawing/2014/main" id="{DA485EF9-3C2F-9733-C310-3BE3655E6BF2}"/>
              </a:ext>
            </a:extLst>
          </p:cNvPr>
          <p:cNvSpPr/>
          <p:nvPr/>
        </p:nvSpPr>
        <p:spPr>
          <a:xfrm>
            <a:off x="1105349" y="4290183"/>
            <a:ext cx="558655" cy="507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</p:spTree>
    <p:extLst>
      <p:ext uri="{BB962C8B-B14F-4D97-AF65-F5344CB8AC3E}">
        <p14:creationId xmlns:p14="http://schemas.microsoft.com/office/powerpoint/2010/main" val="132009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B34D9-77D7-D8F0-32DF-5FE36080B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8E4CDD-5B51-6409-0E16-BEE7BB380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6" name="Platshållare för innehåll 5" descr="En bild som visar text, kvitto, diagram, Parallell&#10;&#10;Automatiskt genererad beskrivning">
            <a:extLst>
              <a:ext uri="{FF2B5EF4-FFF2-40B4-BE49-F238E27FC236}">
                <a16:creationId xmlns:a16="http://schemas.microsoft.com/office/drawing/2014/main" id="{15729045-1DFD-3D65-FA92-0CFEE8A4EE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/>
      </p:pic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BA78F2A-2A27-4ED5-B1E1-C845FA354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F7CEA-AE05-1B4E-985F-3F36ADEF1448}" type="slidenum">
              <a:rPr lang="sv-SE" smtClean="0"/>
              <a:t>24</a:t>
            </a:fld>
            <a:endParaRPr lang="sv-SE"/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58E40083-F017-7BA5-09E2-67B0EAE4175E}"/>
              </a:ext>
            </a:extLst>
          </p:cNvPr>
          <p:cNvSpPr txBox="1"/>
          <p:nvPr/>
        </p:nvSpPr>
        <p:spPr>
          <a:xfrm>
            <a:off x="7421151" y="1387497"/>
            <a:ext cx="99886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pc="800" dirty="0">
                <a:solidFill>
                  <a:schemeClr val="tx2"/>
                </a:solidFill>
                <a:latin typeface="Century Gothic" panose="020B0502020202020204" pitchFamily="34" charset="0"/>
                <a:ea typeface="Lato Black" charset="0"/>
                <a:cs typeface="Lato Black" charset="0"/>
              </a:rPr>
              <a:t>Program adherence?</a:t>
            </a:r>
          </a:p>
        </p:txBody>
      </p:sp>
      <p:cxnSp>
        <p:nvCxnSpPr>
          <p:cNvPr id="17" name="Rak 16">
            <a:extLst>
              <a:ext uri="{FF2B5EF4-FFF2-40B4-BE49-F238E27FC236}">
                <a16:creationId xmlns:a16="http://schemas.microsoft.com/office/drawing/2014/main" id="{D5A7C1CF-9DA0-4C5E-1842-2C0A5113F768}"/>
              </a:ext>
            </a:extLst>
          </p:cNvPr>
          <p:cNvCxnSpPr>
            <a:cxnSpLocks/>
          </p:cNvCxnSpPr>
          <p:nvPr/>
        </p:nvCxnSpPr>
        <p:spPr>
          <a:xfrm>
            <a:off x="19660141" y="12748875"/>
            <a:ext cx="442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ruta 17">
            <a:extLst>
              <a:ext uri="{FF2B5EF4-FFF2-40B4-BE49-F238E27FC236}">
                <a16:creationId xmlns:a16="http://schemas.microsoft.com/office/drawing/2014/main" id="{36E51592-49A7-5470-E05D-D450F6CA5E1B}"/>
              </a:ext>
            </a:extLst>
          </p:cNvPr>
          <p:cNvSpPr txBox="1"/>
          <p:nvPr/>
        </p:nvSpPr>
        <p:spPr>
          <a:xfrm>
            <a:off x="16555453" y="12898180"/>
            <a:ext cx="7569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3200" dirty="0">
                <a:latin typeface="Century Gothic" panose="020B0502020202020204" pitchFamily="34" charset="0"/>
              </a:rPr>
              <a:t>Wall et al, JMIR 2024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4CE2A00-D8B7-9E7E-D661-6B983BC1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4" t="22337" r="13860" b="13158"/>
          <a:stretch/>
        </p:blipFill>
        <p:spPr bwMode="auto">
          <a:xfrm>
            <a:off x="4953221" y="4519028"/>
            <a:ext cx="12229920" cy="65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ktangulär pratbubbla 13">
            <a:extLst>
              <a:ext uri="{FF2B5EF4-FFF2-40B4-BE49-F238E27FC236}">
                <a16:creationId xmlns:a16="http://schemas.microsoft.com/office/drawing/2014/main" id="{9E736FE1-842E-82EC-2C7C-0D735E47B2E5}"/>
              </a:ext>
            </a:extLst>
          </p:cNvPr>
          <p:cNvSpPr/>
          <p:nvPr/>
        </p:nvSpPr>
        <p:spPr>
          <a:xfrm>
            <a:off x="531628" y="1387497"/>
            <a:ext cx="4890978" cy="3567275"/>
          </a:xfrm>
          <a:prstGeom prst="wedgeRectCallout">
            <a:avLst>
              <a:gd name="adj1" fmla="val 60827"/>
              <a:gd name="adj2" fmla="val 71819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4400" dirty="0"/>
              <a:t>101 intervention </a:t>
            </a:r>
            <a:r>
              <a:rPr lang="sv-SE" sz="4400" dirty="0" err="1"/>
              <a:t>group</a:t>
            </a:r>
            <a:r>
              <a:rPr lang="sv-SE" sz="4400" dirty="0"/>
              <a:t> </a:t>
            </a:r>
            <a:r>
              <a:rPr lang="sv-SE" sz="4400" dirty="0" err="1"/>
              <a:t>participants</a:t>
            </a:r>
            <a:r>
              <a:rPr lang="sv-SE" sz="4400" dirty="0"/>
              <a:t>; 64 </a:t>
            </a:r>
            <a:r>
              <a:rPr lang="sv-SE" sz="4400" dirty="0" err="1"/>
              <a:t>logged</a:t>
            </a:r>
            <a:r>
              <a:rPr lang="sv-SE" sz="4400" dirty="0"/>
              <a:t> in and </a:t>
            </a:r>
            <a:r>
              <a:rPr lang="sv-SE" sz="4400" dirty="0" err="1"/>
              <a:t>registered</a:t>
            </a:r>
            <a:r>
              <a:rPr lang="sv-SE" sz="4400" dirty="0"/>
              <a:t> (37 </a:t>
            </a:r>
            <a:r>
              <a:rPr lang="sv-SE" sz="4400" dirty="0" err="1"/>
              <a:t>did</a:t>
            </a:r>
            <a:r>
              <a:rPr lang="sv-SE" sz="4400" dirty="0"/>
              <a:t> not)</a:t>
            </a:r>
          </a:p>
        </p:txBody>
      </p:sp>
      <p:sp>
        <p:nvSpPr>
          <p:cNvPr id="15" name="Rektangulär pratbubbla 14">
            <a:extLst>
              <a:ext uri="{FF2B5EF4-FFF2-40B4-BE49-F238E27FC236}">
                <a16:creationId xmlns:a16="http://schemas.microsoft.com/office/drawing/2014/main" id="{79E73FA9-DA94-7EE9-9935-AA86591712B7}"/>
              </a:ext>
            </a:extLst>
          </p:cNvPr>
          <p:cNvSpPr/>
          <p:nvPr/>
        </p:nvSpPr>
        <p:spPr>
          <a:xfrm>
            <a:off x="12188824" y="2700505"/>
            <a:ext cx="6850289" cy="1579844"/>
          </a:xfrm>
          <a:prstGeom prst="wedgeRectCallout">
            <a:avLst>
              <a:gd name="adj1" fmla="val -74833"/>
              <a:gd name="adj2" fmla="val 151742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4400" dirty="0"/>
              <a:t>35% </a:t>
            </a:r>
            <a:r>
              <a:rPr lang="sv-SE" sz="4400" dirty="0" err="1"/>
              <a:t>completed</a:t>
            </a:r>
            <a:r>
              <a:rPr lang="sv-SE" sz="4400" dirty="0"/>
              <a:t> the </a:t>
            </a:r>
            <a:r>
              <a:rPr lang="sv-SE" sz="4400" dirty="0" err="1"/>
              <a:t>alcohol</a:t>
            </a:r>
            <a:r>
              <a:rPr lang="sv-SE" sz="4400" dirty="0"/>
              <a:t> intervention </a:t>
            </a:r>
            <a:r>
              <a:rPr lang="sv-SE" sz="4400" dirty="0" err="1"/>
              <a:t>only</a:t>
            </a:r>
            <a:endParaRPr lang="sv-SE" sz="4400" dirty="0"/>
          </a:p>
        </p:txBody>
      </p:sp>
      <p:sp>
        <p:nvSpPr>
          <p:cNvPr id="21" name="Rektangulär pratbubbla 20">
            <a:extLst>
              <a:ext uri="{FF2B5EF4-FFF2-40B4-BE49-F238E27FC236}">
                <a16:creationId xmlns:a16="http://schemas.microsoft.com/office/drawing/2014/main" id="{372A9DCB-88F3-4F02-D83D-47B58CDAF3D0}"/>
              </a:ext>
            </a:extLst>
          </p:cNvPr>
          <p:cNvSpPr/>
          <p:nvPr/>
        </p:nvSpPr>
        <p:spPr>
          <a:xfrm>
            <a:off x="18120429" y="4964067"/>
            <a:ext cx="5229427" cy="2394898"/>
          </a:xfrm>
          <a:prstGeom prst="wedgeRectCallout">
            <a:avLst>
              <a:gd name="adj1" fmla="val -97103"/>
              <a:gd name="adj2" fmla="val 79177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4400" dirty="0"/>
              <a:t>24% </a:t>
            </a:r>
            <a:r>
              <a:rPr lang="sv-SE" sz="4400" dirty="0" err="1"/>
              <a:t>completed</a:t>
            </a:r>
            <a:r>
              <a:rPr lang="sv-SE" sz="4400" dirty="0"/>
              <a:t> the </a:t>
            </a:r>
            <a:r>
              <a:rPr lang="sv-SE" sz="4400" dirty="0" err="1"/>
              <a:t>alcohol</a:t>
            </a:r>
            <a:r>
              <a:rPr lang="sv-SE" sz="4400" dirty="0"/>
              <a:t> and </a:t>
            </a:r>
            <a:r>
              <a:rPr lang="sv-SE" sz="4400" dirty="0" err="1"/>
              <a:t>coping</a:t>
            </a:r>
            <a:r>
              <a:rPr lang="sv-SE" sz="4400" dirty="0"/>
              <a:t> intervention</a:t>
            </a:r>
          </a:p>
        </p:txBody>
      </p:sp>
      <p:sp>
        <p:nvSpPr>
          <p:cNvPr id="25" name="Frihandsfigur 24">
            <a:extLst>
              <a:ext uri="{FF2B5EF4-FFF2-40B4-BE49-F238E27FC236}">
                <a16:creationId xmlns:a16="http://schemas.microsoft.com/office/drawing/2014/main" id="{0A68AD53-4819-2BFB-67F5-D4069CF72282}"/>
              </a:ext>
            </a:extLst>
          </p:cNvPr>
          <p:cNvSpPr/>
          <p:nvPr/>
        </p:nvSpPr>
        <p:spPr>
          <a:xfrm>
            <a:off x="6885119" y="5297214"/>
            <a:ext cx="7128593" cy="2034499"/>
          </a:xfrm>
          <a:custGeom>
            <a:avLst/>
            <a:gdLst>
              <a:gd name="connsiteX0" fmla="*/ 3333136 w 5653549"/>
              <a:gd name="connsiteY0" fmla="*/ 58993 h 1661651"/>
              <a:gd name="connsiteX1" fmla="*/ 2969342 w 5653549"/>
              <a:gd name="connsiteY1" fmla="*/ 58993 h 1661651"/>
              <a:gd name="connsiteX2" fmla="*/ 2418736 w 5653549"/>
              <a:gd name="connsiteY2" fmla="*/ 68825 h 1661651"/>
              <a:gd name="connsiteX3" fmla="*/ 1877961 w 5653549"/>
              <a:gd name="connsiteY3" fmla="*/ 49161 h 1661651"/>
              <a:gd name="connsiteX4" fmla="*/ 1799303 w 5653549"/>
              <a:gd name="connsiteY4" fmla="*/ 39329 h 1661651"/>
              <a:gd name="connsiteX5" fmla="*/ 1612490 w 5653549"/>
              <a:gd name="connsiteY5" fmla="*/ 29496 h 1661651"/>
              <a:gd name="connsiteX6" fmla="*/ 1455174 w 5653549"/>
              <a:gd name="connsiteY6" fmla="*/ 39329 h 1661651"/>
              <a:gd name="connsiteX7" fmla="*/ 747252 w 5653549"/>
              <a:gd name="connsiteY7" fmla="*/ 49161 h 1661651"/>
              <a:gd name="connsiteX8" fmla="*/ 678426 w 5653549"/>
              <a:gd name="connsiteY8" fmla="*/ 58993 h 1661651"/>
              <a:gd name="connsiteX9" fmla="*/ 501445 w 5653549"/>
              <a:gd name="connsiteY9" fmla="*/ 78658 h 1661651"/>
              <a:gd name="connsiteX10" fmla="*/ 373626 w 5653549"/>
              <a:gd name="connsiteY10" fmla="*/ 108154 h 1661651"/>
              <a:gd name="connsiteX11" fmla="*/ 294968 w 5653549"/>
              <a:gd name="connsiteY11" fmla="*/ 127819 h 1661651"/>
              <a:gd name="connsiteX12" fmla="*/ 235974 w 5653549"/>
              <a:gd name="connsiteY12" fmla="*/ 176980 h 1661651"/>
              <a:gd name="connsiteX13" fmla="*/ 206478 w 5653549"/>
              <a:gd name="connsiteY13" fmla="*/ 196645 h 1661651"/>
              <a:gd name="connsiteX14" fmla="*/ 186813 w 5653549"/>
              <a:gd name="connsiteY14" fmla="*/ 226142 h 1661651"/>
              <a:gd name="connsiteX15" fmla="*/ 176981 w 5653549"/>
              <a:gd name="connsiteY15" fmla="*/ 255638 h 1661651"/>
              <a:gd name="connsiteX16" fmla="*/ 137652 w 5653549"/>
              <a:gd name="connsiteY16" fmla="*/ 314632 h 1661651"/>
              <a:gd name="connsiteX17" fmla="*/ 108155 w 5653549"/>
              <a:gd name="connsiteY17" fmla="*/ 373625 h 1661651"/>
              <a:gd name="connsiteX18" fmla="*/ 88490 w 5653549"/>
              <a:gd name="connsiteY18" fmla="*/ 432619 h 1661651"/>
              <a:gd name="connsiteX19" fmla="*/ 78658 w 5653549"/>
              <a:gd name="connsiteY19" fmla="*/ 462116 h 1661651"/>
              <a:gd name="connsiteX20" fmla="*/ 39329 w 5653549"/>
              <a:gd name="connsiteY20" fmla="*/ 530942 h 1661651"/>
              <a:gd name="connsiteX21" fmla="*/ 9832 w 5653549"/>
              <a:gd name="connsiteY21" fmla="*/ 648929 h 1661651"/>
              <a:gd name="connsiteX22" fmla="*/ 0 w 5653549"/>
              <a:gd name="connsiteY22" fmla="*/ 688258 h 1661651"/>
              <a:gd name="connsiteX23" fmla="*/ 19665 w 5653549"/>
              <a:gd name="connsiteY23" fmla="*/ 983225 h 1661651"/>
              <a:gd name="connsiteX24" fmla="*/ 29497 w 5653549"/>
              <a:gd name="connsiteY24" fmla="*/ 1012722 h 1661651"/>
              <a:gd name="connsiteX25" fmla="*/ 49161 w 5653549"/>
              <a:gd name="connsiteY25" fmla="*/ 1140542 h 1661651"/>
              <a:gd name="connsiteX26" fmla="*/ 58994 w 5653549"/>
              <a:gd name="connsiteY26" fmla="*/ 1189703 h 1661651"/>
              <a:gd name="connsiteX27" fmla="*/ 68826 w 5653549"/>
              <a:gd name="connsiteY27" fmla="*/ 1248696 h 1661651"/>
              <a:gd name="connsiteX28" fmla="*/ 88490 w 5653549"/>
              <a:gd name="connsiteY28" fmla="*/ 1278193 h 1661651"/>
              <a:gd name="connsiteX29" fmla="*/ 98323 w 5653549"/>
              <a:gd name="connsiteY29" fmla="*/ 1307690 h 1661651"/>
              <a:gd name="connsiteX30" fmla="*/ 127820 w 5653549"/>
              <a:gd name="connsiteY30" fmla="*/ 1356851 h 1661651"/>
              <a:gd name="connsiteX31" fmla="*/ 137652 w 5653549"/>
              <a:gd name="connsiteY31" fmla="*/ 1386348 h 1661651"/>
              <a:gd name="connsiteX32" fmla="*/ 226142 w 5653549"/>
              <a:gd name="connsiteY32" fmla="*/ 1484671 h 1661651"/>
              <a:gd name="connsiteX33" fmla="*/ 255639 w 5653549"/>
              <a:gd name="connsiteY33" fmla="*/ 1504335 h 1661651"/>
              <a:gd name="connsiteX34" fmla="*/ 294968 w 5653549"/>
              <a:gd name="connsiteY34" fmla="*/ 1514167 h 1661651"/>
              <a:gd name="connsiteX35" fmla="*/ 432620 w 5653549"/>
              <a:gd name="connsiteY35" fmla="*/ 1533832 h 1661651"/>
              <a:gd name="connsiteX36" fmla="*/ 540774 w 5653549"/>
              <a:gd name="connsiteY36" fmla="*/ 1553496 h 1661651"/>
              <a:gd name="connsiteX37" fmla="*/ 619432 w 5653549"/>
              <a:gd name="connsiteY37" fmla="*/ 1563329 h 1661651"/>
              <a:gd name="connsiteX38" fmla="*/ 786581 w 5653549"/>
              <a:gd name="connsiteY38" fmla="*/ 1592825 h 1661651"/>
              <a:gd name="connsiteX39" fmla="*/ 816078 w 5653549"/>
              <a:gd name="connsiteY39" fmla="*/ 1602658 h 1661651"/>
              <a:gd name="connsiteX40" fmla="*/ 963561 w 5653549"/>
              <a:gd name="connsiteY40" fmla="*/ 1622322 h 1661651"/>
              <a:gd name="connsiteX41" fmla="*/ 1111045 w 5653549"/>
              <a:gd name="connsiteY41" fmla="*/ 1632154 h 1661651"/>
              <a:gd name="connsiteX42" fmla="*/ 1543665 w 5653549"/>
              <a:gd name="connsiteY42" fmla="*/ 1641987 h 1661651"/>
              <a:gd name="connsiteX43" fmla="*/ 2123768 w 5653549"/>
              <a:gd name="connsiteY43" fmla="*/ 1661651 h 1661651"/>
              <a:gd name="connsiteX44" fmla="*/ 3087329 w 5653549"/>
              <a:gd name="connsiteY44" fmla="*/ 1641987 h 1661651"/>
              <a:gd name="connsiteX45" fmla="*/ 3755923 w 5653549"/>
              <a:gd name="connsiteY45" fmla="*/ 1651819 h 1661651"/>
              <a:gd name="connsiteX46" fmla="*/ 3952568 w 5653549"/>
              <a:gd name="connsiteY46" fmla="*/ 1661651 h 1661651"/>
              <a:gd name="connsiteX47" fmla="*/ 4267200 w 5653549"/>
              <a:gd name="connsiteY47" fmla="*/ 1651819 h 1661651"/>
              <a:gd name="connsiteX48" fmla="*/ 5171768 w 5653549"/>
              <a:gd name="connsiteY48" fmla="*/ 1641987 h 1661651"/>
              <a:gd name="connsiteX49" fmla="*/ 5289755 w 5653549"/>
              <a:gd name="connsiteY49" fmla="*/ 1632154 h 1661651"/>
              <a:gd name="connsiteX50" fmla="*/ 5319252 w 5653549"/>
              <a:gd name="connsiteY50" fmla="*/ 1622322 h 1661651"/>
              <a:gd name="connsiteX51" fmla="*/ 5358581 w 5653549"/>
              <a:gd name="connsiteY51" fmla="*/ 1612490 h 1661651"/>
              <a:gd name="connsiteX52" fmla="*/ 5378245 w 5653549"/>
              <a:gd name="connsiteY52" fmla="*/ 1582993 h 1661651"/>
              <a:gd name="connsiteX53" fmla="*/ 5407742 w 5653549"/>
              <a:gd name="connsiteY53" fmla="*/ 1563329 h 1661651"/>
              <a:gd name="connsiteX54" fmla="*/ 5447071 w 5653549"/>
              <a:gd name="connsiteY54" fmla="*/ 1533832 h 1661651"/>
              <a:gd name="connsiteX55" fmla="*/ 5525729 w 5653549"/>
              <a:gd name="connsiteY55" fmla="*/ 1465006 h 1661651"/>
              <a:gd name="connsiteX56" fmla="*/ 5545394 w 5653549"/>
              <a:gd name="connsiteY56" fmla="*/ 1425677 h 1661651"/>
              <a:gd name="connsiteX57" fmla="*/ 5584723 w 5653549"/>
              <a:gd name="connsiteY57" fmla="*/ 1356851 h 1661651"/>
              <a:gd name="connsiteX58" fmla="*/ 5604387 w 5653549"/>
              <a:gd name="connsiteY58" fmla="*/ 1297858 h 1661651"/>
              <a:gd name="connsiteX59" fmla="*/ 5614220 w 5653549"/>
              <a:gd name="connsiteY59" fmla="*/ 1268361 h 1661651"/>
              <a:gd name="connsiteX60" fmla="*/ 5624052 w 5653549"/>
              <a:gd name="connsiteY60" fmla="*/ 1120877 h 1661651"/>
              <a:gd name="connsiteX61" fmla="*/ 5633884 w 5653549"/>
              <a:gd name="connsiteY61" fmla="*/ 1091380 h 1661651"/>
              <a:gd name="connsiteX62" fmla="*/ 5643716 w 5653549"/>
              <a:gd name="connsiteY62" fmla="*/ 1042219 h 1661651"/>
              <a:gd name="connsiteX63" fmla="*/ 5653549 w 5653549"/>
              <a:gd name="connsiteY63" fmla="*/ 1002890 h 1661651"/>
              <a:gd name="connsiteX64" fmla="*/ 5633884 w 5653549"/>
              <a:gd name="connsiteY64" fmla="*/ 845574 h 1661651"/>
              <a:gd name="connsiteX65" fmla="*/ 5594555 w 5653549"/>
              <a:gd name="connsiteY65" fmla="*/ 737419 h 1661651"/>
              <a:gd name="connsiteX66" fmla="*/ 5574890 w 5653549"/>
              <a:gd name="connsiteY66" fmla="*/ 639096 h 1661651"/>
              <a:gd name="connsiteX67" fmla="*/ 5555226 w 5653549"/>
              <a:gd name="connsiteY67" fmla="*/ 442451 h 1661651"/>
              <a:gd name="connsiteX68" fmla="*/ 5525729 w 5653549"/>
              <a:gd name="connsiteY68" fmla="*/ 363793 h 1661651"/>
              <a:gd name="connsiteX69" fmla="*/ 5437239 w 5653549"/>
              <a:gd name="connsiteY69" fmla="*/ 275303 h 1661651"/>
              <a:gd name="connsiteX70" fmla="*/ 5397910 w 5653549"/>
              <a:gd name="connsiteY70" fmla="*/ 255638 h 1661651"/>
              <a:gd name="connsiteX71" fmla="*/ 5348749 w 5653549"/>
              <a:gd name="connsiteY71" fmla="*/ 226142 h 1661651"/>
              <a:gd name="connsiteX72" fmla="*/ 5250426 w 5653549"/>
              <a:gd name="connsiteY72" fmla="*/ 186812 h 1661651"/>
              <a:gd name="connsiteX73" fmla="*/ 5211097 w 5653549"/>
              <a:gd name="connsiteY73" fmla="*/ 167148 h 1661651"/>
              <a:gd name="connsiteX74" fmla="*/ 5171768 w 5653549"/>
              <a:gd name="connsiteY74" fmla="*/ 157316 h 1661651"/>
              <a:gd name="connsiteX75" fmla="*/ 5112774 w 5653549"/>
              <a:gd name="connsiteY75" fmla="*/ 137651 h 1661651"/>
              <a:gd name="connsiteX76" fmla="*/ 5083278 w 5653549"/>
              <a:gd name="connsiteY76" fmla="*/ 127819 h 1661651"/>
              <a:gd name="connsiteX77" fmla="*/ 5043949 w 5653549"/>
              <a:gd name="connsiteY77" fmla="*/ 117987 h 1661651"/>
              <a:gd name="connsiteX78" fmla="*/ 4935794 w 5653549"/>
              <a:gd name="connsiteY78" fmla="*/ 98322 h 1661651"/>
              <a:gd name="connsiteX79" fmla="*/ 4847303 w 5653549"/>
              <a:gd name="connsiteY79" fmla="*/ 88490 h 1661651"/>
              <a:gd name="connsiteX80" fmla="*/ 4778478 w 5653549"/>
              <a:gd name="connsiteY80" fmla="*/ 78658 h 1661651"/>
              <a:gd name="connsiteX81" fmla="*/ 4689987 w 5653549"/>
              <a:gd name="connsiteY81" fmla="*/ 68825 h 1661651"/>
              <a:gd name="connsiteX82" fmla="*/ 4630994 w 5653549"/>
              <a:gd name="connsiteY82" fmla="*/ 58993 h 1661651"/>
              <a:gd name="connsiteX83" fmla="*/ 4522839 w 5653549"/>
              <a:gd name="connsiteY83" fmla="*/ 49161 h 1661651"/>
              <a:gd name="connsiteX84" fmla="*/ 4296697 w 5653549"/>
              <a:gd name="connsiteY84" fmla="*/ 19664 h 1661651"/>
              <a:gd name="connsiteX85" fmla="*/ 3893574 w 5653549"/>
              <a:gd name="connsiteY85" fmla="*/ 0 h 1661651"/>
              <a:gd name="connsiteX86" fmla="*/ 3185652 w 5653549"/>
              <a:gd name="connsiteY86" fmla="*/ 9832 h 1661651"/>
              <a:gd name="connsiteX87" fmla="*/ 3106994 w 5653549"/>
              <a:gd name="connsiteY87" fmla="*/ 19664 h 1661651"/>
              <a:gd name="connsiteX88" fmla="*/ 2930013 w 5653549"/>
              <a:gd name="connsiteY88" fmla="*/ 39329 h 1661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653549" h="1661651">
                <a:moveTo>
                  <a:pt x="3333136" y="58993"/>
                </a:moveTo>
                <a:cubicBezTo>
                  <a:pt x="3124937" y="40066"/>
                  <a:pt x="3296768" y="51007"/>
                  <a:pt x="2969342" y="58993"/>
                </a:cubicBezTo>
                <a:lnTo>
                  <a:pt x="2418736" y="68825"/>
                </a:lnTo>
                <a:cubicBezTo>
                  <a:pt x="2269553" y="64681"/>
                  <a:pt x="2041528" y="61277"/>
                  <a:pt x="1877961" y="49161"/>
                </a:cubicBezTo>
                <a:cubicBezTo>
                  <a:pt x="1851610" y="47209"/>
                  <a:pt x="1825654" y="41281"/>
                  <a:pt x="1799303" y="39329"/>
                </a:cubicBezTo>
                <a:cubicBezTo>
                  <a:pt x="1737116" y="34722"/>
                  <a:pt x="1674761" y="32774"/>
                  <a:pt x="1612490" y="29496"/>
                </a:cubicBezTo>
                <a:cubicBezTo>
                  <a:pt x="1560051" y="32774"/>
                  <a:pt x="1507701" y="38135"/>
                  <a:pt x="1455174" y="39329"/>
                </a:cubicBezTo>
                <a:lnTo>
                  <a:pt x="747252" y="49161"/>
                </a:lnTo>
                <a:cubicBezTo>
                  <a:pt x="724085" y="49748"/>
                  <a:pt x="701459" y="56434"/>
                  <a:pt x="678426" y="58993"/>
                </a:cubicBezTo>
                <a:cubicBezTo>
                  <a:pt x="569516" y="71094"/>
                  <a:pt x="591815" y="63596"/>
                  <a:pt x="501445" y="78658"/>
                </a:cubicBezTo>
                <a:cubicBezTo>
                  <a:pt x="413476" y="93320"/>
                  <a:pt x="488398" y="85198"/>
                  <a:pt x="373626" y="108154"/>
                </a:cubicBezTo>
                <a:cubicBezTo>
                  <a:pt x="354931" y="111893"/>
                  <a:pt x="315122" y="117742"/>
                  <a:pt x="294968" y="127819"/>
                </a:cubicBezTo>
                <a:cubicBezTo>
                  <a:pt x="258351" y="146127"/>
                  <a:pt x="268590" y="149799"/>
                  <a:pt x="235974" y="176980"/>
                </a:cubicBezTo>
                <a:cubicBezTo>
                  <a:pt x="226896" y="184545"/>
                  <a:pt x="216310" y="190090"/>
                  <a:pt x="206478" y="196645"/>
                </a:cubicBezTo>
                <a:cubicBezTo>
                  <a:pt x="199923" y="206477"/>
                  <a:pt x="192098" y="215573"/>
                  <a:pt x="186813" y="226142"/>
                </a:cubicBezTo>
                <a:cubicBezTo>
                  <a:pt x="182178" y="235412"/>
                  <a:pt x="182014" y="246578"/>
                  <a:pt x="176981" y="255638"/>
                </a:cubicBezTo>
                <a:cubicBezTo>
                  <a:pt x="165503" y="276298"/>
                  <a:pt x="145125" y="292211"/>
                  <a:pt x="137652" y="314632"/>
                </a:cubicBezTo>
                <a:cubicBezTo>
                  <a:pt x="124083" y="355339"/>
                  <a:pt x="133569" y="335506"/>
                  <a:pt x="108155" y="373625"/>
                </a:cubicBezTo>
                <a:lnTo>
                  <a:pt x="88490" y="432619"/>
                </a:lnTo>
                <a:cubicBezTo>
                  <a:pt x="85213" y="442451"/>
                  <a:pt x="84407" y="453493"/>
                  <a:pt x="78658" y="462116"/>
                </a:cubicBezTo>
                <a:cubicBezTo>
                  <a:pt x="50864" y="503808"/>
                  <a:pt x="64279" y="481043"/>
                  <a:pt x="39329" y="530942"/>
                </a:cubicBezTo>
                <a:lnTo>
                  <a:pt x="9832" y="648929"/>
                </a:lnTo>
                <a:lnTo>
                  <a:pt x="0" y="688258"/>
                </a:lnTo>
                <a:cubicBezTo>
                  <a:pt x="3423" y="766990"/>
                  <a:pt x="1438" y="892094"/>
                  <a:pt x="19665" y="983225"/>
                </a:cubicBezTo>
                <a:cubicBezTo>
                  <a:pt x="21698" y="993388"/>
                  <a:pt x="26220" y="1002890"/>
                  <a:pt x="29497" y="1012722"/>
                </a:cubicBezTo>
                <a:cubicBezTo>
                  <a:pt x="36860" y="1064264"/>
                  <a:pt x="40068" y="1090534"/>
                  <a:pt x="49161" y="1140542"/>
                </a:cubicBezTo>
                <a:cubicBezTo>
                  <a:pt x="52151" y="1156984"/>
                  <a:pt x="56004" y="1173261"/>
                  <a:pt x="58994" y="1189703"/>
                </a:cubicBezTo>
                <a:cubicBezTo>
                  <a:pt x="62560" y="1209317"/>
                  <a:pt x="62522" y="1229783"/>
                  <a:pt x="68826" y="1248696"/>
                </a:cubicBezTo>
                <a:cubicBezTo>
                  <a:pt x="72563" y="1259906"/>
                  <a:pt x="83205" y="1267624"/>
                  <a:pt x="88490" y="1278193"/>
                </a:cubicBezTo>
                <a:cubicBezTo>
                  <a:pt x="93125" y="1287463"/>
                  <a:pt x="93688" y="1298420"/>
                  <a:pt x="98323" y="1307690"/>
                </a:cubicBezTo>
                <a:cubicBezTo>
                  <a:pt x="106870" y="1324783"/>
                  <a:pt x="119274" y="1339758"/>
                  <a:pt x="127820" y="1356851"/>
                </a:cubicBezTo>
                <a:cubicBezTo>
                  <a:pt x="132455" y="1366121"/>
                  <a:pt x="133017" y="1377078"/>
                  <a:pt x="137652" y="1386348"/>
                </a:cubicBezTo>
                <a:cubicBezTo>
                  <a:pt x="154163" y="1419371"/>
                  <a:pt x="207030" y="1471930"/>
                  <a:pt x="226142" y="1484671"/>
                </a:cubicBezTo>
                <a:cubicBezTo>
                  <a:pt x="235974" y="1491226"/>
                  <a:pt x="244778" y="1499680"/>
                  <a:pt x="255639" y="1504335"/>
                </a:cubicBezTo>
                <a:cubicBezTo>
                  <a:pt x="268060" y="1509658"/>
                  <a:pt x="281777" y="1511236"/>
                  <a:pt x="294968" y="1514167"/>
                </a:cubicBezTo>
                <a:cubicBezTo>
                  <a:pt x="357587" y="1528083"/>
                  <a:pt x="355302" y="1525241"/>
                  <a:pt x="432620" y="1533832"/>
                </a:cubicBezTo>
                <a:cubicBezTo>
                  <a:pt x="490521" y="1548307"/>
                  <a:pt x="465278" y="1543430"/>
                  <a:pt x="540774" y="1553496"/>
                </a:cubicBezTo>
                <a:cubicBezTo>
                  <a:pt x="566966" y="1556988"/>
                  <a:pt x="593461" y="1558459"/>
                  <a:pt x="619432" y="1563329"/>
                </a:cubicBezTo>
                <a:cubicBezTo>
                  <a:pt x="814779" y="1599957"/>
                  <a:pt x="574706" y="1569284"/>
                  <a:pt x="786581" y="1592825"/>
                </a:cubicBezTo>
                <a:cubicBezTo>
                  <a:pt x="796413" y="1596103"/>
                  <a:pt x="805961" y="1600410"/>
                  <a:pt x="816078" y="1602658"/>
                </a:cubicBezTo>
                <a:cubicBezTo>
                  <a:pt x="854486" y="1611193"/>
                  <a:pt x="929484" y="1619482"/>
                  <a:pt x="963561" y="1622322"/>
                </a:cubicBezTo>
                <a:cubicBezTo>
                  <a:pt x="1012661" y="1626414"/>
                  <a:pt x="1061803" y="1630485"/>
                  <a:pt x="1111045" y="1632154"/>
                </a:cubicBezTo>
                <a:cubicBezTo>
                  <a:pt x="1255206" y="1637041"/>
                  <a:pt x="1399458" y="1638709"/>
                  <a:pt x="1543665" y="1641987"/>
                </a:cubicBezTo>
                <a:cubicBezTo>
                  <a:pt x="1739338" y="1651305"/>
                  <a:pt x="1925804" y="1661651"/>
                  <a:pt x="2123768" y="1661651"/>
                </a:cubicBezTo>
                <a:cubicBezTo>
                  <a:pt x="2295836" y="1661651"/>
                  <a:pt x="2878065" y="1646969"/>
                  <a:pt x="3087329" y="1641987"/>
                </a:cubicBezTo>
                <a:lnTo>
                  <a:pt x="3755923" y="1651819"/>
                </a:lnTo>
                <a:cubicBezTo>
                  <a:pt x="3821536" y="1653310"/>
                  <a:pt x="3886938" y="1661651"/>
                  <a:pt x="3952568" y="1661651"/>
                </a:cubicBezTo>
                <a:cubicBezTo>
                  <a:pt x="4057497" y="1661651"/>
                  <a:pt x="4162285" y="1653511"/>
                  <a:pt x="4267200" y="1651819"/>
                </a:cubicBezTo>
                <a:lnTo>
                  <a:pt x="5171768" y="1641987"/>
                </a:lnTo>
                <a:cubicBezTo>
                  <a:pt x="5211097" y="1638709"/>
                  <a:pt x="5250636" y="1637370"/>
                  <a:pt x="5289755" y="1632154"/>
                </a:cubicBezTo>
                <a:cubicBezTo>
                  <a:pt x="5300028" y="1630784"/>
                  <a:pt x="5309287" y="1625169"/>
                  <a:pt x="5319252" y="1622322"/>
                </a:cubicBezTo>
                <a:cubicBezTo>
                  <a:pt x="5332245" y="1618610"/>
                  <a:pt x="5345471" y="1615767"/>
                  <a:pt x="5358581" y="1612490"/>
                </a:cubicBezTo>
                <a:cubicBezTo>
                  <a:pt x="5365136" y="1602658"/>
                  <a:pt x="5369889" y="1591349"/>
                  <a:pt x="5378245" y="1582993"/>
                </a:cubicBezTo>
                <a:cubicBezTo>
                  <a:pt x="5386601" y="1574637"/>
                  <a:pt x="5398126" y="1570197"/>
                  <a:pt x="5407742" y="1563329"/>
                </a:cubicBezTo>
                <a:cubicBezTo>
                  <a:pt x="5421077" y="1553804"/>
                  <a:pt x="5434738" y="1544623"/>
                  <a:pt x="5447071" y="1533832"/>
                </a:cubicBezTo>
                <a:cubicBezTo>
                  <a:pt x="5548904" y="1444728"/>
                  <a:pt x="5426564" y="1539381"/>
                  <a:pt x="5525729" y="1465006"/>
                </a:cubicBezTo>
                <a:cubicBezTo>
                  <a:pt x="5532284" y="1451896"/>
                  <a:pt x="5538122" y="1438403"/>
                  <a:pt x="5545394" y="1425677"/>
                </a:cubicBezTo>
                <a:cubicBezTo>
                  <a:pt x="5569040" y="1384296"/>
                  <a:pt x="5564918" y="1406362"/>
                  <a:pt x="5584723" y="1356851"/>
                </a:cubicBezTo>
                <a:cubicBezTo>
                  <a:pt x="5592421" y="1337606"/>
                  <a:pt x="5597832" y="1317522"/>
                  <a:pt x="5604387" y="1297858"/>
                </a:cubicBezTo>
                <a:lnTo>
                  <a:pt x="5614220" y="1268361"/>
                </a:lnTo>
                <a:cubicBezTo>
                  <a:pt x="5617497" y="1219200"/>
                  <a:pt x="5618611" y="1169846"/>
                  <a:pt x="5624052" y="1120877"/>
                </a:cubicBezTo>
                <a:cubicBezTo>
                  <a:pt x="5625196" y="1110576"/>
                  <a:pt x="5631370" y="1101435"/>
                  <a:pt x="5633884" y="1091380"/>
                </a:cubicBezTo>
                <a:cubicBezTo>
                  <a:pt x="5637937" y="1075167"/>
                  <a:pt x="5640091" y="1058533"/>
                  <a:pt x="5643716" y="1042219"/>
                </a:cubicBezTo>
                <a:cubicBezTo>
                  <a:pt x="5646648" y="1029028"/>
                  <a:pt x="5650271" y="1016000"/>
                  <a:pt x="5653549" y="1002890"/>
                </a:cubicBezTo>
                <a:cubicBezTo>
                  <a:pt x="5648872" y="951449"/>
                  <a:pt x="5647737" y="896368"/>
                  <a:pt x="5633884" y="845574"/>
                </a:cubicBezTo>
                <a:cubicBezTo>
                  <a:pt x="5609779" y="757186"/>
                  <a:pt x="5620948" y="816596"/>
                  <a:pt x="5594555" y="737419"/>
                </a:cubicBezTo>
                <a:cubicBezTo>
                  <a:pt x="5584778" y="708089"/>
                  <a:pt x="5579730" y="668134"/>
                  <a:pt x="5574890" y="639096"/>
                </a:cubicBezTo>
                <a:cubicBezTo>
                  <a:pt x="5568097" y="543997"/>
                  <a:pt x="5570687" y="519761"/>
                  <a:pt x="5555226" y="442451"/>
                </a:cubicBezTo>
                <a:cubicBezTo>
                  <a:pt x="5549050" y="411568"/>
                  <a:pt x="5543617" y="390624"/>
                  <a:pt x="5525729" y="363793"/>
                </a:cubicBezTo>
                <a:cubicBezTo>
                  <a:pt x="5499509" y="324464"/>
                  <a:pt x="5476568" y="301523"/>
                  <a:pt x="5437239" y="275303"/>
                </a:cubicBezTo>
                <a:cubicBezTo>
                  <a:pt x="5425044" y="267173"/>
                  <a:pt x="5410723" y="262756"/>
                  <a:pt x="5397910" y="255638"/>
                </a:cubicBezTo>
                <a:cubicBezTo>
                  <a:pt x="5381205" y="246357"/>
                  <a:pt x="5366066" y="234223"/>
                  <a:pt x="5348749" y="226142"/>
                </a:cubicBezTo>
                <a:cubicBezTo>
                  <a:pt x="5316762" y="211214"/>
                  <a:pt x="5281999" y="202598"/>
                  <a:pt x="5250426" y="186812"/>
                </a:cubicBezTo>
                <a:cubicBezTo>
                  <a:pt x="5237316" y="180257"/>
                  <a:pt x="5224821" y="172294"/>
                  <a:pt x="5211097" y="167148"/>
                </a:cubicBezTo>
                <a:cubicBezTo>
                  <a:pt x="5198444" y="162403"/>
                  <a:pt x="5184711" y="161199"/>
                  <a:pt x="5171768" y="157316"/>
                </a:cubicBezTo>
                <a:cubicBezTo>
                  <a:pt x="5151914" y="151360"/>
                  <a:pt x="5132439" y="144206"/>
                  <a:pt x="5112774" y="137651"/>
                </a:cubicBezTo>
                <a:cubicBezTo>
                  <a:pt x="5102942" y="134374"/>
                  <a:pt x="5093332" y="130333"/>
                  <a:pt x="5083278" y="127819"/>
                </a:cubicBezTo>
                <a:cubicBezTo>
                  <a:pt x="5070168" y="124542"/>
                  <a:pt x="5057140" y="120918"/>
                  <a:pt x="5043949" y="117987"/>
                </a:cubicBezTo>
                <a:cubicBezTo>
                  <a:pt x="5016134" y="111806"/>
                  <a:pt x="4962488" y="101881"/>
                  <a:pt x="4935794" y="98322"/>
                </a:cubicBezTo>
                <a:cubicBezTo>
                  <a:pt x="4906376" y="94400"/>
                  <a:pt x="4876752" y="92171"/>
                  <a:pt x="4847303" y="88490"/>
                </a:cubicBezTo>
                <a:cubicBezTo>
                  <a:pt x="4824307" y="85616"/>
                  <a:pt x="4801474" y="81533"/>
                  <a:pt x="4778478" y="78658"/>
                </a:cubicBezTo>
                <a:cubicBezTo>
                  <a:pt x="4749029" y="74977"/>
                  <a:pt x="4719405" y="72748"/>
                  <a:pt x="4689987" y="68825"/>
                </a:cubicBezTo>
                <a:cubicBezTo>
                  <a:pt x="4670226" y="66190"/>
                  <a:pt x="4650793" y="61322"/>
                  <a:pt x="4630994" y="58993"/>
                </a:cubicBezTo>
                <a:cubicBezTo>
                  <a:pt x="4595042" y="54763"/>
                  <a:pt x="4558781" y="53474"/>
                  <a:pt x="4522839" y="49161"/>
                </a:cubicBezTo>
                <a:cubicBezTo>
                  <a:pt x="4370482" y="30878"/>
                  <a:pt x="4421857" y="31042"/>
                  <a:pt x="4296697" y="19664"/>
                </a:cubicBezTo>
                <a:cubicBezTo>
                  <a:pt x="4132910" y="4775"/>
                  <a:pt x="4092131" y="7091"/>
                  <a:pt x="3893574" y="0"/>
                </a:cubicBezTo>
                <a:lnTo>
                  <a:pt x="3185652" y="9832"/>
                </a:lnTo>
                <a:cubicBezTo>
                  <a:pt x="3159237" y="10492"/>
                  <a:pt x="3133243" y="16635"/>
                  <a:pt x="3106994" y="19664"/>
                </a:cubicBezTo>
                <a:lnTo>
                  <a:pt x="2930013" y="39329"/>
                </a:lnTo>
              </a:path>
            </a:pathLst>
          </a:custGeom>
          <a:solidFill>
            <a:srgbClr val="C00000">
              <a:alpha val="20000"/>
            </a:srgbClr>
          </a:solidFill>
          <a:ln w="1016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Frihandsfigur 26">
            <a:extLst>
              <a:ext uri="{FF2B5EF4-FFF2-40B4-BE49-F238E27FC236}">
                <a16:creationId xmlns:a16="http://schemas.microsoft.com/office/drawing/2014/main" id="{5CE25075-47A3-DB7D-8077-94F8B1C611E6}"/>
              </a:ext>
            </a:extLst>
          </p:cNvPr>
          <p:cNvSpPr/>
          <p:nvPr/>
        </p:nvSpPr>
        <p:spPr>
          <a:xfrm>
            <a:off x="5709777" y="5297214"/>
            <a:ext cx="11217256" cy="5896355"/>
          </a:xfrm>
          <a:custGeom>
            <a:avLst/>
            <a:gdLst>
              <a:gd name="connsiteX0" fmla="*/ 6743700 w 9246686"/>
              <a:gd name="connsiteY0" fmla="*/ 12700 h 4581922"/>
              <a:gd name="connsiteX1" fmla="*/ 6565900 w 9246686"/>
              <a:gd name="connsiteY1" fmla="*/ 38100 h 4581922"/>
              <a:gd name="connsiteX2" fmla="*/ 5829300 w 9246686"/>
              <a:gd name="connsiteY2" fmla="*/ 76200 h 4581922"/>
              <a:gd name="connsiteX3" fmla="*/ 5257800 w 9246686"/>
              <a:gd name="connsiteY3" fmla="*/ 88900 h 4581922"/>
              <a:gd name="connsiteX4" fmla="*/ 4597400 w 9246686"/>
              <a:gd name="connsiteY4" fmla="*/ 76200 h 4581922"/>
              <a:gd name="connsiteX5" fmla="*/ 4406900 w 9246686"/>
              <a:gd name="connsiteY5" fmla="*/ 88900 h 4581922"/>
              <a:gd name="connsiteX6" fmla="*/ 3797300 w 9246686"/>
              <a:gd name="connsiteY6" fmla="*/ 76200 h 4581922"/>
              <a:gd name="connsiteX7" fmla="*/ 2222500 w 9246686"/>
              <a:gd name="connsiteY7" fmla="*/ 63500 h 4581922"/>
              <a:gd name="connsiteX8" fmla="*/ 1206500 w 9246686"/>
              <a:gd name="connsiteY8" fmla="*/ 76200 h 4581922"/>
              <a:gd name="connsiteX9" fmla="*/ 1143000 w 9246686"/>
              <a:gd name="connsiteY9" fmla="*/ 88900 h 4581922"/>
              <a:gd name="connsiteX10" fmla="*/ 1066800 w 9246686"/>
              <a:gd name="connsiteY10" fmla="*/ 152400 h 4581922"/>
              <a:gd name="connsiteX11" fmla="*/ 1016000 w 9246686"/>
              <a:gd name="connsiteY11" fmla="*/ 228600 h 4581922"/>
              <a:gd name="connsiteX12" fmla="*/ 990600 w 9246686"/>
              <a:gd name="connsiteY12" fmla="*/ 266700 h 4581922"/>
              <a:gd name="connsiteX13" fmla="*/ 965200 w 9246686"/>
              <a:gd name="connsiteY13" fmla="*/ 355600 h 4581922"/>
              <a:gd name="connsiteX14" fmla="*/ 977900 w 9246686"/>
              <a:gd name="connsiteY14" fmla="*/ 482600 h 4581922"/>
              <a:gd name="connsiteX15" fmla="*/ 1003300 w 9246686"/>
              <a:gd name="connsiteY15" fmla="*/ 558800 h 4581922"/>
              <a:gd name="connsiteX16" fmla="*/ 1016000 w 9246686"/>
              <a:gd name="connsiteY16" fmla="*/ 622300 h 4581922"/>
              <a:gd name="connsiteX17" fmla="*/ 1041400 w 9246686"/>
              <a:gd name="connsiteY17" fmla="*/ 825500 h 4581922"/>
              <a:gd name="connsiteX18" fmla="*/ 1054100 w 9246686"/>
              <a:gd name="connsiteY18" fmla="*/ 863600 h 4581922"/>
              <a:gd name="connsiteX19" fmla="*/ 1168400 w 9246686"/>
              <a:gd name="connsiteY19" fmla="*/ 965200 h 4581922"/>
              <a:gd name="connsiteX20" fmla="*/ 1257300 w 9246686"/>
              <a:gd name="connsiteY20" fmla="*/ 1028700 h 4581922"/>
              <a:gd name="connsiteX21" fmla="*/ 1308100 w 9246686"/>
              <a:gd name="connsiteY21" fmla="*/ 1143000 h 4581922"/>
              <a:gd name="connsiteX22" fmla="*/ 1320800 w 9246686"/>
              <a:gd name="connsiteY22" fmla="*/ 1181100 h 4581922"/>
              <a:gd name="connsiteX23" fmla="*/ 1333500 w 9246686"/>
              <a:gd name="connsiteY23" fmla="*/ 1219200 h 4581922"/>
              <a:gd name="connsiteX24" fmla="*/ 1460500 w 9246686"/>
              <a:gd name="connsiteY24" fmla="*/ 1308100 h 4581922"/>
              <a:gd name="connsiteX25" fmla="*/ 1498600 w 9246686"/>
              <a:gd name="connsiteY25" fmla="*/ 1333500 h 4581922"/>
              <a:gd name="connsiteX26" fmla="*/ 1536700 w 9246686"/>
              <a:gd name="connsiteY26" fmla="*/ 1358900 h 4581922"/>
              <a:gd name="connsiteX27" fmla="*/ 1600200 w 9246686"/>
              <a:gd name="connsiteY27" fmla="*/ 1384300 h 4581922"/>
              <a:gd name="connsiteX28" fmla="*/ 1638300 w 9246686"/>
              <a:gd name="connsiteY28" fmla="*/ 1397000 h 4581922"/>
              <a:gd name="connsiteX29" fmla="*/ 1701800 w 9246686"/>
              <a:gd name="connsiteY29" fmla="*/ 1422400 h 4581922"/>
              <a:gd name="connsiteX30" fmla="*/ 1917700 w 9246686"/>
              <a:gd name="connsiteY30" fmla="*/ 1409700 h 4581922"/>
              <a:gd name="connsiteX31" fmla="*/ 2070100 w 9246686"/>
              <a:gd name="connsiteY31" fmla="*/ 1397000 h 4581922"/>
              <a:gd name="connsiteX32" fmla="*/ 3136900 w 9246686"/>
              <a:gd name="connsiteY32" fmla="*/ 1409700 h 4581922"/>
              <a:gd name="connsiteX33" fmla="*/ 3327400 w 9246686"/>
              <a:gd name="connsiteY33" fmla="*/ 1422400 h 4581922"/>
              <a:gd name="connsiteX34" fmla="*/ 5245100 w 9246686"/>
              <a:gd name="connsiteY34" fmla="*/ 1422400 h 4581922"/>
              <a:gd name="connsiteX35" fmla="*/ 5511800 w 9246686"/>
              <a:gd name="connsiteY35" fmla="*/ 1435100 h 4581922"/>
              <a:gd name="connsiteX36" fmla="*/ 6667500 w 9246686"/>
              <a:gd name="connsiteY36" fmla="*/ 1447800 h 4581922"/>
              <a:gd name="connsiteX37" fmla="*/ 5981700 w 9246686"/>
              <a:gd name="connsiteY37" fmla="*/ 1473200 h 4581922"/>
              <a:gd name="connsiteX38" fmla="*/ 5842000 w 9246686"/>
              <a:gd name="connsiteY38" fmla="*/ 1485900 h 4581922"/>
              <a:gd name="connsiteX39" fmla="*/ 5740400 w 9246686"/>
              <a:gd name="connsiteY39" fmla="*/ 1498600 h 4581922"/>
              <a:gd name="connsiteX40" fmla="*/ 3822700 w 9246686"/>
              <a:gd name="connsiteY40" fmla="*/ 1473200 h 4581922"/>
              <a:gd name="connsiteX41" fmla="*/ 3708400 w 9246686"/>
              <a:gd name="connsiteY41" fmla="*/ 1460500 h 4581922"/>
              <a:gd name="connsiteX42" fmla="*/ 3289300 w 9246686"/>
              <a:gd name="connsiteY42" fmla="*/ 1435100 h 4581922"/>
              <a:gd name="connsiteX43" fmla="*/ 3124200 w 9246686"/>
              <a:gd name="connsiteY43" fmla="*/ 1422400 h 4581922"/>
              <a:gd name="connsiteX44" fmla="*/ 2844800 w 9246686"/>
              <a:gd name="connsiteY44" fmla="*/ 1397000 h 4581922"/>
              <a:gd name="connsiteX45" fmla="*/ 1993900 w 9246686"/>
              <a:gd name="connsiteY45" fmla="*/ 1371600 h 4581922"/>
              <a:gd name="connsiteX46" fmla="*/ 1676400 w 9246686"/>
              <a:gd name="connsiteY46" fmla="*/ 1358900 h 4581922"/>
              <a:gd name="connsiteX47" fmla="*/ 1358900 w 9246686"/>
              <a:gd name="connsiteY47" fmla="*/ 1333500 h 4581922"/>
              <a:gd name="connsiteX48" fmla="*/ 1320800 w 9246686"/>
              <a:gd name="connsiteY48" fmla="*/ 1346200 h 4581922"/>
              <a:gd name="connsiteX49" fmla="*/ 1181100 w 9246686"/>
              <a:gd name="connsiteY49" fmla="*/ 1384300 h 4581922"/>
              <a:gd name="connsiteX50" fmla="*/ 1143000 w 9246686"/>
              <a:gd name="connsiteY50" fmla="*/ 1397000 h 4581922"/>
              <a:gd name="connsiteX51" fmla="*/ 1104900 w 9246686"/>
              <a:gd name="connsiteY51" fmla="*/ 1422400 h 4581922"/>
              <a:gd name="connsiteX52" fmla="*/ 901700 w 9246686"/>
              <a:gd name="connsiteY52" fmla="*/ 1447800 h 4581922"/>
              <a:gd name="connsiteX53" fmla="*/ 787400 w 9246686"/>
              <a:gd name="connsiteY53" fmla="*/ 1473200 h 4581922"/>
              <a:gd name="connsiteX54" fmla="*/ 749300 w 9246686"/>
              <a:gd name="connsiteY54" fmla="*/ 1498600 h 4581922"/>
              <a:gd name="connsiteX55" fmla="*/ 673100 w 9246686"/>
              <a:gd name="connsiteY55" fmla="*/ 1562100 h 4581922"/>
              <a:gd name="connsiteX56" fmla="*/ 622300 w 9246686"/>
              <a:gd name="connsiteY56" fmla="*/ 1574800 h 4581922"/>
              <a:gd name="connsiteX57" fmla="*/ 571500 w 9246686"/>
              <a:gd name="connsiteY57" fmla="*/ 1612900 h 4581922"/>
              <a:gd name="connsiteX58" fmla="*/ 533400 w 9246686"/>
              <a:gd name="connsiteY58" fmla="*/ 1638300 h 4581922"/>
              <a:gd name="connsiteX59" fmla="*/ 508000 w 9246686"/>
              <a:gd name="connsiteY59" fmla="*/ 1676400 h 4581922"/>
              <a:gd name="connsiteX60" fmla="*/ 457200 w 9246686"/>
              <a:gd name="connsiteY60" fmla="*/ 1714500 h 4581922"/>
              <a:gd name="connsiteX61" fmla="*/ 381000 w 9246686"/>
              <a:gd name="connsiteY61" fmla="*/ 1790700 h 4581922"/>
              <a:gd name="connsiteX62" fmla="*/ 342900 w 9246686"/>
              <a:gd name="connsiteY62" fmla="*/ 1828800 h 4581922"/>
              <a:gd name="connsiteX63" fmla="*/ 304800 w 9246686"/>
              <a:gd name="connsiteY63" fmla="*/ 1879600 h 4581922"/>
              <a:gd name="connsiteX64" fmla="*/ 228600 w 9246686"/>
              <a:gd name="connsiteY64" fmla="*/ 1955800 h 4581922"/>
              <a:gd name="connsiteX65" fmla="*/ 215900 w 9246686"/>
              <a:gd name="connsiteY65" fmla="*/ 1993900 h 4581922"/>
              <a:gd name="connsiteX66" fmla="*/ 152400 w 9246686"/>
              <a:gd name="connsiteY66" fmla="*/ 2070100 h 4581922"/>
              <a:gd name="connsiteX67" fmla="*/ 127000 w 9246686"/>
              <a:gd name="connsiteY67" fmla="*/ 2159000 h 4581922"/>
              <a:gd name="connsiteX68" fmla="*/ 101600 w 9246686"/>
              <a:gd name="connsiteY68" fmla="*/ 2209800 h 4581922"/>
              <a:gd name="connsiteX69" fmla="*/ 88900 w 9246686"/>
              <a:gd name="connsiteY69" fmla="*/ 2260600 h 4581922"/>
              <a:gd name="connsiteX70" fmla="*/ 63500 w 9246686"/>
              <a:gd name="connsiteY70" fmla="*/ 2425700 h 4581922"/>
              <a:gd name="connsiteX71" fmla="*/ 38100 w 9246686"/>
              <a:gd name="connsiteY71" fmla="*/ 2552700 h 4581922"/>
              <a:gd name="connsiteX72" fmla="*/ 25400 w 9246686"/>
              <a:gd name="connsiteY72" fmla="*/ 2641600 h 4581922"/>
              <a:gd name="connsiteX73" fmla="*/ 12700 w 9246686"/>
              <a:gd name="connsiteY73" fmla="*/ 2705100 h 4581922"/>
              <a:gd name="connsiteX74" fmla="*/ 0 w 9246686"/>
              <a:gd name="connsiteY74" fmla="*/ 2781300 h 4581922"/>
              <a:gd name="connsiteX75" fmla="*/ 12700 w 9246686"/>
              <a:gd name="connsiteY75" fmla="*/ 3035300 h 4581922"/>
              <a:gd name="connsiteX76" fmla="*/ 38100 w 9246686"/>
              <a:gd name="connsiteY76" fmla="*/ 3124200 h 4581922"/>
              <a:gd name="connsiteX77" fmla="*/ 76200 w 9246686"/>
              <a:gd name="connsiteY77" fmla="*/ 3225800 h 4581922"/>
              <a:gd name="connsiteX78" fmla="*/ 88900 w 9246686"/>
              <a:gd name="connsiteY78" fmla="*/ 3263900 h 4581922"/>
              <a:gd name="connsiteX79" fmla="*/ 127000 w 9246686"/>
              <a:gd name="connsiteY79" fmla="*/ 3302000 h 4581922"/>
              <a:gd name="connsiteX80" fmla="*/ 190500 w 9246686"/>
              <a:gd name="connsiteY80" fmla="*/ 3378200 h 4581922"/>
              <a:gd name="connsiteX81" fmla="*/ 228600 w 9246686"/>
              <a:gd name="connsiteY81" fmla="*/ 3454400 h 4581922"/>
              <a:gd name="connsiteX82" fmla="*/ 241300 w 9246686"/>
              <a:gd name="connsiteY82" fmla="*/ 3492500 h 4581922"/>
              <a:gd name="connsiteX83" fmla="*/ 292100 w 9246686"/>
              <a:gd name="connsiteY83" fmla="*/ 3568700 h 4581922"/>
              <a:gd name="connsiteX84" fmla="*/ 304800 w 9246686"/>
              <a:gd name="connsiteY84" fmla="*/ 3619500 h 4581922"/>
              <a:gd name="connsiteX85" fmla="*/ 330200 w 9246686"/>
              <a:gd name="connsiteY85" fmla="*/ 3657600 h 4581922"/>
              <a:gd name="connsiteX86" fmla="*/ 355600 w 9246686"/>
              <a:gd name="connsiteY86" fmla="*/ 3708400 h 4581922"/>
              <a:gd name="connsiteX87" fmla="*/ 381000 w 9246686"/>
              <a:gd name="connsiteY87" fmla="*/ 3746500 h 4581922"/>
              <a:gd name="connsiteX88" fmla="*/ 406400 w 9246686"/>
              <a:gd name="connsiteY88" fmla="*/ 3797300 h 4581922"/>
              <a:gd name="connsiteX89" fmla="*/ 495300 w 9246686"/>
              <a:gd name="connsiteY89" fmla="*/ 3886200 h 4581922"/>
              <a:gd name="connsiteX90" fmla="*/ 533400 w 9246686"/>
              <a:gd name="connsiteY90" fmla="*/ 3924300 h 4581922"/>
              <a:gd name="connsiteX91" fmla="*/ 571500 w 9246686"/>
              <a:gd name="connsiteY91" fmla="*/ 3949700 h 4581922"/>
              <a:gd name="connsiteX92" fmla="*/ 749300 w 9246686"/>
              <a:gd name="connsiteY92" fmla="*/ 4127500 h 4581922"/>
              <a:gd name="connsiteX93" fmla="*/ 800100 w 9246686"/>
              <a:gd name="connsiteY93" fmla="*/ 4178300 h 4581922"/>
              <a:gd name="connsiteX94" fmla="*/ 838200 w 9246686"/>
              <a:gd name="connsiteY94" fmla="*/ 4216400 h 4581922"/>
              <a:gd name="connsiteX95" fmla="*/ 914400 w 9246686"/>
              <a:gd name="connsiteY95" fmla="*/ 4267200 h 4581922"/>
              <a:gd name="connsiteX96" fmla="*/ 965200 w 9246686"/>
              <a:gd name="connsiteY96" fmla="*/ 4292600 h 4581922"/>
              <a:gd name="connsiteX97" fmla="*/ 1066800 w 9246686"/>
              <a:gd name="connsiteY97" fmla="*/ 4318000 h 4581922"/>
              <a:gd name="connsiteX98" fmla="*/ 1104900 w 9246686"/>
              <a:gd name="connsiteY98" fmla="*/ 4330700 h 4581922"/>
              <a:gd name="connsiteX99" fmla="*/ 1600200 w 9246686"/>
              <a:gd name="connsiteY99" fmla="*/ 4318000 h 4581922"/>
              <a:gd name="connsiteX100" fmla="*/ 1752600 w 9246686"/>
              <a:gd name="connsiteY100" fmla="*/ 4305300 h 4581922"/>
              <a:gd name="connsiteX101" fmla="*/ 1866900 w 9246686"/>
              <a:gd name="connsiteY101" fmla="*/ 4318000 h 4581922"/>
              <a:gd name="connsiteX102" fmla="*/ 2108200 w 9246686"/>
              <a:gd name="connsiteY102" fmla="*/ 4330700 h 4581922"/>
              <a:gd name="connsiteX103" fmla="*/ 2324100 w 9246686"/>
              <a:gd name="connsiteY103" fmla="*/ 4356100 h 4581922"/>
              <a:gd name="connsiteX104" fmla="*/ 2438400 w 9246686"/>
              <a:gd name="connsiteY104" fmla="*/ 4368800 h 4581922"/>
              <a:gd name="connsiteX105" fmla="*/ 2476500 w 9246686"/>
              <a:gd name="connsiteY105" fmla="*/ 4381500 h 4581922"/>
              <a:gd name="connsiteX106" fmla="*/ 2641600 w 9246686"/>
              <a:gd name="connsiteY106" fmla="*/ 4406900 h 4581922"/>
              <a:gd name="connsiteX107" fmla="*/ 2705100 w 9246686"/>
              <a:gd name="connsiteY107" fmla="*/ 4432300 h 4581922"/>
              <a:gd name="connsiteX108" fmla="*/ 2781300 w 9246686"/>
              <a:gd name="connsiteY108" fmla="*/ 4457700 h 4581922"/>
              <a:gd name="connsiteX109" fmla="*/ 2857500 w 9246686"/>
              <a:gd name="connsiteY109" fmla="*/ 4483100 h 4581922"/>
              <a:gd name="connsiteX110" fmla="*/ 2971800 w 9246686"/>
              <a:gd name="connsiteY110" fmla="*/ 4521200 h 4581922"/>
              <a:gd name="connsiteX111" fmla="*/ 3009900 w 9246686"/>
              <a:gd name="connsiteY111" fmla="*/ 4533900 h 4581922"/>
              <a:gd name="connsiteX112" fmla="*/ 3098800 w 9246686"/>
              <a:gd name="connsiteY112" fmla="*/ 4546600 h 4581922"/>
              <a:gd name="connsiteX113" fmla="*/ 3670300 w 9246686"/>
              <a:gd name="connsiteY113" fmla="*/ 4546600 h 4581922"/>
              <a:gd name="connsiteX114" fmla="*/ 3886200 w 9246686"/>
              <a:gd name="connsiteY114" fmla="*/ 4521200 h 4581922"/>
              <a:gd name="connsiteX115" fmla="*/ 3987800 w 9246686"/>
              <a:gd name="connsiteY115" fmla="*/ 4508500 h 4581922"/>
              <a:gd name="connsiteX116" fmla="*/ 4191000 w 9246686"/>
              <a:gd name="connsiteY116" fmla="*/ 4470400 h 4581922"/>
              <a:gd name="connsiteX117" fmla="*/ 4457700 w 9246686"/>
              <a:gd name="connsiteY117" fmla="*/ 4445000 h 4581922"/>
              <a:gd name="connsiteX118" fmla="*/ 4699000 w 9246686"/>
              <a:gd name="connsiteY118" fmla="*/ 4432300 h 4581922"/>
              <a:gd name="connsiteX119" fmla="*/ 4838700 w 9246686"/>
              <a:gd name="connsiteY119" fmla="*/ 4445000 h 4581922"/>
              <a:gd name="connsiteX120" fmla="*/ 5575300 w 9246686"/>
              <a:gd name="connsiteY120" fmla="*/ 4470400 h 4581922"/>
              <a:gd name="connsiteX121" fmla="*/ 5753100 w 9246686"/>
              <a:gd name="connsiteY121" fmla="*/ 4483100 h 4581922"/>
              <a:gd name="connsiteX122" fmla="*/ 6235700 w 9246686"/>
              <a:gd name="connsiteY122" fmla="*/ 4457700 h 4581922"/>
              <a:gd name="connsiteX123" fmla="*/ 6438900 w 9246686"/>
              <a:gd name="connsiteY123" fmla="*/ 4445000 h 4581922"/>
              <a:gd name="connsiteX124" fmla="*/ 6578600 w 9246686"/>
              <a:gd name="connsiteY124" fmla="*/ 4432300 h 4581922"/>
              <a:gd name="connsiteX125" fmla="*/ 6743700 w 9246686"/>
              <a:gd name="connsiteY125" fmla="*/ 4419600 h 4581922"/>
              <a:gd name="connsiteX126" fmla="*/ 6819900 w 9246686"/>
              <a:gd name="connsiteY126" fmla="*/ 4394200 h 4581922"/>
              <a:gd name="connsiteX127" fmla="*/ 6908800 w 9246686"/>
              <a:gd name="connsiteY127" fmla="*/ 4381500 h 4581922"/>
              <a:gd name="connsiteX128" fmla="*/ 6985000 w 9246686"/>
              <a:gd name="connsiteY128" fmla="*/ 4368800 h 4581922"/>
              <a:gd name="connsiteX129" fmla="*/ 7023100 w 9246686"/>
              <a:gd name="connsiteY129" fmla="*/ 4343400 h 4581922"/>
              <a:gd name="connsiteX130" fmla="*/ 7162800 w 9246686"/>
              <a:gd name="connsiteY130" fmla="*/ 4267200 h 4581922"/>
              <a:gd name="connsiteX131" fmla="*/ 7264400 w 9246686"/>
              <a:gd name="connsiteY131" fmla="*/ 4178300 h 4581922"/>
              <a:gd name="connsiteX132" fmla="*/ 7340600 w 9246686"/>
              <a:gd name="connsiteY132" fmla="*/ 4127500 h 4581922"/>
              <a:gd name="connsiteX133" fmla="*/ 7391400 w 9246686"/>
              <a:gd name="connsiteY133" fmla="*/ 4089400 h 4581922"/>
              <a:gd name="connsiteX134" fmla="*/ 7480300 w 9246686"/>
              <a:gd name="connsiteY134" fmla="*/ 4025900 h 4581922"/>
              <a:gd name="connsiteX135" fmla="*/ 7518400 w 9246686"/>
              <a:gd name="connsiteY135" fmla="*/ 3898900 h 4581922"/>
              <a:gd name="connsiteX136" fmla="*/ 7518400 w 9246686"/>
              <a:gd name="connsiteY136" fmla="*/ 3530600 h 4581922"/>
              <a:gd name="connsiteX137" fmla="*/ 7493000 w 9246686"/>
              <a:gd name="connsiteY137" fmla="*/ 3454400 h 4581922"/>
              <a:gd name="connsiteX138" fmla="*/ 7467600 w 9246686"/>
              <a:gd name="connsiteY138" fmla="*/ 3378200 h 4581922"/>
              <a:gd name="connsiteX139" fmla="*/ 7454900 w 9246686"/>
              <a:gd name="connsiteY139" fmla="*/ 3327400 h 4581922"/>
              <a:gd name="connsiteX140" fmla="*/ 7429500 w 9246686"/>
              <a:gd name="connsiteY140" fmla="*/ 3289300 h 4581922"/>
              <a:gd name="connsiteX141" fmla="*/ 7416800 w 9246686"/>
              <a:gd name="connsiteY141" fmla="*/ 3251200 h 4581922"/>
              <a:gd name="connsiteX142" fmla="*/ 7391400 w 9246686"/>
              <a:gd name="connsiteY142" fmla="*/ 3200400 h 4581922"/>
              <a:gd name="connsiteX143" fmla="*/ 7353300 w 9246686"/>
              <a:gd name="connsiteY143" fmla="*/ 3111500 h 4581922"/>
              <a:gd name="connsiteX144" fmla="*/ 7226300 w 9246686"/>
              <a:gd name="connsiteY144" fmla="*/ 2959100 h 4581922"/>
              <a:gd name="connsiteX145" fmla="*/ 7124700 w 9246686"/>
              <a:gd name="connsiteY145" fmla="*/ 2895600 h 4581922"/>
              <a:gd name="connsiteX146" fmla="*/ 7086600 w 9246686"/>
              <a:gd name="connsiteY146" fmla="*/ 2870200 h 4581922"/>
              <a:gd name="connsiteX147" fmla="*/ 7048500 w 9246686"/>
              <a:gd name="connsiteY147" fmla="*/ 2857500 h 4581922"/>
              <a:gd name="connsiteX148" fmla="*/ 6959600 w 9246686"/>
              <a:gd name="connsiteY148" fmla="*/ 2819400 h 4581922"/>
              <a:gd name="connsiteX149" fmla="*/ 6807200 w 9246686"/>
              <a:gd name="connsiteY149" fmla="*/ 2794000 h 4581922"/>
              <a:gd name="connsiteX150" fmla="*/ 6743700 w 9246686"/>
              <a:gd name="connsiteY150" fmla="*/ 2781300 h 4581922"/>
              <a:gd name="connsiteX151" fmla="*/ 6515100 w 9246686"/>
              <a:gd name="connsiteY151" fmla="*/ 2768600 h 4581922"/>
              <a:gd name="connsiteX152" fmla="*/ 5854700 w 9246686"/>
              <a:gd name="connsiteY152" fmla="*/ 2768600 h 4581922"/>
              <a:gd name="connsiteX153" fmla="*/ 5257800 w 9246686"/>
              <a:gd name="connsiteY153" fmla="*/ 2730500 h 4581922"/>
              <a:gd name="connsiteX154" fmla="*/ 4927600 w 9246686"/>
              <a:gd name="connsiteY154" fmla="*/ 2705100 h 4581922"/>
              <a:gd name="connsiteX155" fmla="*/ 4711700 w 9246686"/>
              <a:gd name="connsiteY155" fmla="*/ 2679700 h 4581922"/>
              <a:gd name="connsiteX156" fmla="*/ 4597400 w 9246686"/>
              <a:gd name="connsiteY156" fmla="*/ 2667000 h 4581922"/>
              <a:gd name="connsiteX157" fmla="*/ 4368800 w 9246686"/>
              <a:gd name="connsiteY157" fmla="*/ 2654300 h 4581922"/>
              <a:gd name="connsiteX158" fmla="*/ 4203700 w 9246686"/>
              <a:gd name="connsiteY158" fmla="*/ 2616200 h 4581922"/>
              <a:gd name="connsiteX159" fmla="*/ 3797300 w 9246686"/>
              <a:gd name="connsiteY159" fmla="*/ 2641600 h 4581922"/>
              <a:gd name="connsiteX160" fmla="*/ 3302000 w 9246686"/>
              <a:gd name="connsiteY160" fmla="*/ 2616200 h 4581922"/>
              <a:gd name="connsiteX161" fmla="*/ 2603500 w 9246686"/>
              <a:gd name="connsiteY161" fmla="*/ 2578100 h 4581922"/>
              <a:gd name="connsiteX162" fmla="*/ 2235200 w 9246686"/>
              <a:gd name="connsiteY162" fmla="*/ 2578100 h 4581922"/>
              <a:gd name="connsiteX163" fmla="*/ 2120900 w 9246686"/>
              <a:gd name="connsiteY163" fmla="*/ 2590800 h 4581922"/>
              <a:gd name="connsiteX164" fmla="*/ 2070100 w 9246686"/>
              <a:gd name="connsiteY164" fmla="*/ 2603500 h 4581922"/>
              <a:gd name="connsiteX165" fmla="*/ 2108200 w 9246686"/>
              <a:gd name="connsiteY165" fmla="*/ 2628900 h 4581922"/>
              <a:gd name="connsiteX166" fmla="*/ 2171700 w 9246686"/>
              <a:gd name="connsiteY166" fmla="*/ 2641600 h 4581922"/>
              <a:gd name="connsiteX167" fmla="*/ 2489200 w 9246686"/>
              <a:gd name="connsiteY167" fmla="*/ 2654300 h 4581922"/>
              <a:gd name="connsiteX168" fmla="*/ 2603500 w 9246686"/>
              <a:gd name="connsiteY168" fmla="*/ 2667000 h 4581922"/>
              <a:gd name="connsiteX169" fmla="*/ 2692400 w 9246686"/>
              <a:gd name="connsiteY169" fmla="*/ 2679700 h 4581922"/>
              <a:gd name="connsiteX170" fmla="*/ 2819400 w 9246686"/>
              <a:gd name="connsiteY170" fmla="*/ 2692400 h 4581922"/>
              <a:gd name="connsiteX171" fmla="*/ 2895600 w 9246686"/>
              <a:gd name="connsiteY171" fmla="*/ 2705100 h 4581922"/>
              <a:gd name="connsiteX172" fmla="*/ 3048000 w 9246686"/>
              <a:gd name="connsiteY172" fmla="*/ 2717800 h 4581922"/>
              <a:gd name="connsiteX173" fmla="*/ 3162300 w 9246686"/>
              <a:gd name="connsiteY173" fmla="*/ 2730500 h 4581922"/>
              <a:gd name="connsiteX174" fmla="*/ 3263900 w 9246686"/>
              <a:gd name="connsiteY174" fmla="*/ 2743200 h 4581922"/>
              <a:gd name="connsiteX175" fmla="*/ 3873500 w 9246686"/>
              <a:gd name="connsiteY175" fmla="*/ 2755900 h 4581922"/>
              <a:gd name="connsiteX176" fmla="*/ 4368800 w 9246686"/>
              <a:gd name="connsiteY176" fmla="*/ 2743200 h 4581922"/>
              <a:gd name="connsiteX177" fmla="*/ 4445000 w 9246686"/>
              <a:gd name="connsiteY177" fmla="*/ 2755900 h 4581922"/>
              <a:gd name="connsiteX178" fmla="*/ 4889500 w 9246686"/>
              <a:gd name="connsiteY178" fmla="*/ 2768600 h 4581922"/>
              <a:gd name="connsiteX179" fmla="*/ 5016500 w 9246686"/>
              <a:gd name="connsiteY179" fmla="*/ 2781300 h 4581922"/>
              <a:gd name="connsiteX180" fmla="*/ 5105400 w 9246686"/>
              <a:gd name="connsiteY180" fmla="*/ 2794000 h 4581922"/>
              <a:gd name="connsiteX181" fmla="*/ 5308600 w 9246686"/>
              <a:gd name="connsiteY181" fmla="*/ 2781300 h 4581922"/>
              <a:gd name="connsiteX182" fmla="*/ 6121400 w 9246686"/>
              <a:gd name="connsiteY182" fmla="*/ 2806700 h 4581922"/>
              <a:gd name="connsiteX183" fmla="*/ 6324600 w 9246686"/>
              <a:gd name="connsiteY183" fmla="*/ 2819400 h 4581922"/>
              <a:gd name="connsiteX184" fmla="*/ 6591300 w 9246686"/>
              <a:gd name="connsiteY184" fmla="*/ 2794000 h 4581922"/>
              <a:gd name="connsiteX185" fmla="*/ 6705600 w 9246686"/>
              <a:gd name="connsiteY185" fmla="*/ 2768600 h 4581922"/>
              <a:gd name="connsiteX186" fmla="*/ 6769100 w 9246686"/>
              <a:gd name="connsiteY186" fmla="*/ 2755900 h 4581922"/>
              <a:gd name="connsiteX187" fmla="*/ 6819900 w 9246686"/>
              <a:gd name="connsiteY187" fmla="*/ 2743200 h 4581922"/>
              <a:gd name="connsiteX188" fmla="*/ 6921500 w 9246686"/>
              <a:gd name="connsiteY188" fmla="*/ 2730500 h 4581922"/>
              <a:gd name="connsiteX189" fmla="*/ 7480300 w 9246686"/>
              <a:gd name="connsiteY189" fmla="*/ 2705100 h 4581922"/>
              <a:gd name="connsiteX190" fmla="*/ 7556500 w 9246686"/>
              <a:gd name="connsiteY190" fmla="*/ 2679700 h 4581922"/>
              <a:gd name="connsiteX191" fmla="*/ 7645400 w 9246686"/>
              <a:gd name="connsiteY191" fmla="*/ 2654300 h 4581922"/>
              <a:gd name="connsiteX192" fmla="*/ 7734300 w 9246686"/>
              <a:gd name="connsiteY192" fmla="*/ 2641600 h 4581922"/>
              <a:gd name="connsiteX193" fmla="*/ 7810500 w 9246686"/>
              <a:gd name="connsiteY193" fmla="*/ 2616200 h 4581922"/>
              <a:gd name="connsiteX194" fmla="*/ 7861300 w 9246686"/>
              <a:gd name="connsiteY194" fmla="*/ 2603500 h 4581922"/>
              <a:gd name="connsiteX195" fmla="*/ 8026400 w 9246686"/>
              <a:gd name="connsiteY195" fmla="*/ 2578100 h 4581922"/>
              <a:gd name="connsiteX196" fmla="*/ 8280400 w 9246686"/>
              <a:gd name="connsiteY196" fmla="*/ 2565400 h 4581922"/>
              <a:gd name="connsiteX197" fmla="*/ 8547100 w 9246686"/>
              <a:gd name="connsiteY197" fmla="*/ 2540000 h 4581922"/>
              <a:gd name="connsiteX198" fmla="*/ 8623300 w 9246686"/>
              <a:gd name="connsiteY198" fmla="*/ 2501900 h 4581922"/>
              <a:gd name="connsiteX199" fmla="*/ 8661400 w 9246686"/>
              <a:gd name="connsiteY199" fmla="*/ 2463800 h 4581922"/>
              <a:gd name="connsiteX200" fmla="*/ 8750300 w 9246686"/>
              <a:gd name="connsiteY200" fmla="*/ 2413000 h 4581922"/>
              <a:gd name="connsiteX201" fmla="*/ 8788400 w 9246686"/>
              <a:gd name="connsiteY201" fmla="*/ 2374900 h 4581922"/>
              <a:gd name="connsiteX202" fmla="*/ 8839200 w 9246686"/>
              <a:gd name="connsiteY202" fmla="*/ 2336800 h 4581922"/>
              <a:gd name="connsiteX203" fmla="*/ 8928100 w 9246686"/>
              <a:gd name="connsiteY203" fmla="*/ 2247900 h 4581922"/>
              <a:gd name="connsiteX204" fmla="*/ 8966200 w 9246686"/>
              <a:gd name="connsiteY204" fmla="*/ 2209800 h 4581922"/>
              <a:gd name="connsiteX205" fmla="*/ 9029700 w 9246686"/>
              <a:gd name="connsiteY205" fmla="*/ 2133600 h 4581922"/>
              <a:gd name="connsiteX206" fmla="*/ 9042400 w 9246686"/>
              <a:gd name="connsiteY206" fmla="*/ 2095500 h 4581922"/>
              <a:gd name="connsiteX207" fmla="*/ 8851900 w 9246686"/>
              <a:gd name="connsiteY207" fmla="*/ 2019300 h 4581922"/>
              <a:gd name="connsiteX208" fmla="*/ 8775700 w 9246686"/>
              <a:gd name="connsiteY208" fmla="*/ 2006600 h 4581922"/>
              <a:gd name="connsiteX209" fmla="*/ 8877300 w 9246686"/>
              <a:gd name="connsiteY209" fmla="*/ 2019300 h 4581922"/>
              <a:gd name="connsiteX210" fmla="*/ 9017000 w 9246686"/>
              <a:gd name="connsiteY210" fmla="*/ 2006600 h 4581922"/>
              <a:gd name="connsiteX211" fmla="*/ 9067800 w 9246686"/>
              <a:gd name="connsiteY211" fmla="*/ 1993900 h 4581922"/>
              <a:gd name="connsiteX212" fmla="*/ 9105900 w 9246686"/>
              <a:gd name="connsiteY212" fmla="*/ 1955800 h 4581922"/>
              <a:gd name="connsiteX213" fmla="*/ 9131300 w 9246686"/>
              <a:gd name="connsiteY213" fmla="*/ 1905000 h 4581922"/>
              <a:gd name="connsiteX214" fmla="*/ 9144000 w 9246686"/>
              <a:gd name="connsiteY214" fmla="*/ 1841500 h 4581922"/>
              <a:gd name="connsiteX215" fmla="*/ 9156700 w 9246686"/>
              <a:gd name="connsiteY215" fmla="*/ 1803400 h 4581922"/>
              <a:gd name="connsiteX216" fmla="*/ 9169400 w 9246686"/>
              <a:gd name="connsiteY216" fmla="*/ 1536700 h 4581922"/>
              <a:gd name="connsiteX217" fmla="*/ 9182100 w 9246686"/>
              <a:gd name="connsiteY217" fmla="*/ 1485900 h 4581922"/>
              <a:gd name="connsiteX218" fmla="*/ 9220200 w 9246686"/>
              <a:gd name="connsiteY218" fmla="*/ 1358900 h 4581922"/>
              <a:gd name="connsiteX219" fmla="*/ 9245600 w 9246686"/>
              <a:gd name="connsiteY219" fmla="*/ 1092200 h 4581922"/>
              <a:gd name="connsiteX220" fmla="*/ 9207500 w 9246686"/>
              <a:gd name="connsiteY220" fmla="*/ 812800 h 4581922"/>
              <a:gd name="connsiteX221" fmla="*/ 9182100 w 9246686"/>
              <a:gd name="connsiteY221" fmla="*/ 736600 h 4581922"/>
              <a:gd name="connsiteX222" fmla="*/ 9144000 w 9246686"/>
              <a:gd name="connsiteY222" fmla="*/ 698500 h 4581922"/>
              <a:gd name="connsiteX223" fmla="*/ 9118600 w 9246686"/>
              <a:gd name="connsiteY223" fmla="*/ 660400 h 4581922"/>
              <a:gd name="connsiteX224" fmla="*/ 9080500 w 9246686"/>
              <a:gd name="connsiteY224" fmla="*/ 635000 h 4581922"/>
              <a:gd name="connsiteX225" fmla="*/ 8953500 w 9246686"/>
              <a:gd name="connsiteY225" fmla="*/ 571500 h 4581922"/>
              <a:gd name="connsiteX226" fmla="*/ 8839200 w 9246686"/>
              <a:gd name="connsiteY226" fmla="*/ 520700 h 4581922"/>
              <a:gd name="connsiteX227" fmla="*/ 8788400 w 9246686"/>
              <a:gd name="connsiteY227" fmla="*/ 495300 h 4581922"/>
              <a:gd name="connsiteX228" fmla="*/ 8737600 w 9246686"/>
              <a:gd name="connsiteY228" fmla="*/ 482600 h 4581922"/>
              <a:gd name="connsiteX229" fmla="*/ 8674100 w 9246686"/>
              <a:gd name="connsiteY229" fmla="*/ 457200 h 4581922"/>
              <a:gd name="connsiteX230" fmla="*/ 8585200 w 9246686"/>
              <a:gd name="connsiteY230" fmla="*/ 431800 h 4581922"/>
              <a:gd name="connsiteX231" fmla="*/ 8547100 w 9246686"/>
              <a:gd name="connsiteY231" fmla="*/ 406400 h 4581922"/>
              <a:gd name="connsiteX232" fmla="*/ 8509000 w 9246686"/>
              <a:gd name="connsiteY232" fmla="*/ 393700 h 4581922"/>
              <a:gd name="connsiteX233" fmla="*/ 8483600 w 9246686"/>
              <a:gd name="connsiteY233" fmla="*/ 266700 h 4581922"/>
              <a:gd name="connsiteX234" fmla="*/ 8420100 w 9246686"/>
              <a:gd name="connsiteY234" fmla="*/ 190500 h 4581922"/>
              <a:gd name="connsiteX235" fmla="*/ 8382000 w 9246686"/>
              <a:gd name="connsiteY235" fmla="*/ 165100 h 4581922"/>
              <a:gd name="connsiteX236" fmla="*/ 8293100 w 9246686"/>
              <a:gd name="connsiteY236" fmla="*/ 139700 h 4581922"/>
              <a:gd name="connsiteX237" fmla="*/ 8229600 w 9246686"/>
              <a:gd name="connsiteY237" fmla="*/ 127000 h 4581922"/>
              <a:gd name="connsiteX238" fmla="*/ 8166100 w 9246686"/>
              <a:gd name="connsiteY238" fmla="*/ 101600 h 4581922"/>
              <a:gd name="connsiteX239" fmla="*/ 8089900 w 9246686"/>
              <a:gd name="connsiteY239" fmla="*/ 88900 h 4581922"/>
              <a:gd name="connsiteX240" fmla="*/ 7988300 w 9246686"/>
              <a:gd name="connsiteY240" fmla="*/ 63500 h 4581922"/>
              <a:gd name="connsiteX241" fmla="*/ 7950200 w 9246686"/>
              <a:gd name="connsiteY241" fmla="*/ 50800 h 4581922"/>
              <a:gd name="connsiteX242" fmla="*/ 7620000 w 9246686"/>
              <a:gd name="connsiteY242" fmla="*/ 12700 h 4581922"/>
              <a:gd name="connsiteX243" fmla="*/ 7505700 w 9246686"/>
              <a:gd name="connsiteY243" fmla="*/ 0 h 4581922"/>
              <a:gd name="connsiteX244" fmla="*/ 6743700 w 9246686"/>
              <a:gd name="connsiteY244" fmla="*/ 12700 h 458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9246686" h="4581922">
                <a:moveTo>
                  <a:pt x="6743700" y="12700"/>
                </a:moveTo>
                <a:cubicBezTo>
                  <a:pt x="6636543" y="34131"/>
                  <a:pt x="6712428" y="20861"/>
                  <a:pt x="6565900" y="38100"/>
                </a:cubicBezTo>
                <a:cubicBezTo>
                  <a:pt x="6250158" y="75246"/>
                  <a:pt x="6522868" y="60787"/>
                  <a:pt x="5829300" y="76200"/>
                </a:cubicBezTo>
                <a:lnTo>
                  <a:pt x="5257800" y="88900"/>
                </a:lnTo>
                <a:lnTo>
                  <a:pt x="4597400" y="76200"/>
                </a:lnTo>
                <a:cubicBezTo>
                  <a:pt x="4533759" y="76200"/>
                  <a:pt x="4470541" y="88900"/>
                  <a:pt x="4406900" y="88900"/>
                </a:cubicBezTo>
                <a:cubicBezTo>
                  <a:pt x="4203656" y="88900"/>
                  <a:pt x="4000530" y="78563"/>
                  <a:pt x="3797300" y="76200"/>
                </a:cubicBezTo>
                <a:lnTo>
                  <a:pt x="2222500" y="63500"/>
                </a:lnTo>
                <a:lnTo>
                  <a:pt x="1206500" y="76200"/>
                </a:lnTo>
                <a:cubicBezTo>
                  <a:pt x="1184920" y="76708"/>
                  <a:pt x="1163211" y="81321"/>
                  <a:pt x="1143000" y="88900"/>
                </a:cubicBezTo>
                <a:cubicBezTo>
                  <a:pt x="1119980" y="97533"/>
                  <a:pt x="1080364" y="134960"/>
                  <a:pt x="1066800" y="152400"/>
                </a:cubicBezTo>
                <a:cubicBezTo>
                  <a:pt x="1048058" y="176497"/>
                  <a:pt x="1032933" y="203200"/>
                  <a:pt x="1016000" y="228600"/>
                </a:cubicBezTo>
                <a:cubicBezTo>
                  <a:pt x="1007533" y="241300"/>
                  <a:pt x="995427" y="252220"/>
                  <a:pt x="990600" y="266700"/>
                </a:cubicBezTo>
                <a:cubicBezTo>
                  <a:pt x="972380" y="321359"/>
                  <a:pt x="981147" y="291813"/>
                  <a:pt x="965200" y="355600"/>
                </a:cubicBezTo>
                <a:cubicBezTo>
                  <a:pt x="969433" y="397933"/>
                  <a:pt x="970060" y="440784"/>
                  <a:pt x="977900" y="482600"/>
                </a:cubicBezTo>
                <a:cubicBezTo>
                  <a:pt x="982834" y="508915"/>
                  <a:pt x="998049" y="532546"/>
                  <a:pt x="1003300" y="558800"/>
                </a:cubicBezTo>
                <a:cubicBezTo>
                  <a:pt x="1007533" y="579967"/>
                  <a:pt x="1012947" y="600931"/>
                  <a:pt x="1016000" y="622300"/>
                </a:cubicBezTo>
                <a:cubicBezTo>
                  <a:pt x="1025653" y="689874"/>
                  <a:pt x="1019814" y="760742"/>
                  <a:pt x="1041400" y="825500"/>
                </a:cubicBezTo>
                <a:cubicBezTo>
                  <a:pt x="1045633" y="838200"/>
                  <a:pt x="1045881" y="853033"/>
                  <a:pt x="1054100" y="863600"/>
                </a:cubicBezTo>
                <a:cubicBezTo>
                  <a:pt x="1084962" y="903280"/>
                  <a:pt x="1124263" y="939979"/>
                  <a:pt x="1168400" y="965200"/>
                </a:cubicBezTo>
                <a:cubicBezTo>
                  <a:pt x="1225594" y="997882"/>
                  <a:pt x="1214987" y="977924"/>
                  <a:pt x="1257300" y="1028700"/>
                </a:cubicBezTo>
                <a:cubicBezTo>
                  <a:pt x="1290843" y="1068952"/>
                  <a:pt x="1289641" y="1087623"/>
                  <a:pt x="1308100" y="1143000"/>
                </a:cubicBezTo>
                <a:lnTo>
                  <a:pt x="1320800" y="1181100"/>
                </a:lnTo>
                <a:cubicBezTo>
                  <a:pt x="1325033" y="1193800"/>
                  <a:pt x="1322790" y="1211168"/>
                  <a:pt x="1333500" y="1219200"/>
                </a:cubicBezTo>
                <a:cubicBezTo>
                  <a:pt x="1408722" y="1275616"/>
                  <a:pt x="1366688" y="1245559"/>
                  <a:pt x="1460500" y="1308100"/>
                </a:cubicBezTo>
                <a:lnTo>
                  <a:pt x="1498600" y="1333500"/>
                </a:lnTo>
                <a:cubicBezTo>
                  <a:pt x="1511300" y="1341967"/>
                  <a:pt x="1522528" y="1353231"/>
                  <a:pt x="1536700" y="1358900"/>
                </a:cubicBezTo>
                <a:cubicBezTo>
                  <a:pt x="1557867" y="1367367"/>
                  <a:pt x="1578854" y="1376295"/>
                  <a:pt x="1600200" y="1384300"/>
                </a:cubicBezTo>
                <a:cubicBezTo>
                  <a:pt x="1612735" y="1389000"/>
                  <a:pt x="1625765" y="1392300"/>
                  <a:pt x="1638300" y="1397000"/>
                </a:cubicBezTo>
                <a:cubicBezTo>
                  <a:pt x="1659646" y="1405005"/>
                  <a:pt x="1680633" y="1413933"/>
                  <a:pt x="1701800" y="1422400"/>
                </a:cubicBezTo>
                <a:lnTo>
                  <a:pt x="1917700" y="1409700"/>
                </a:lnTo>
                <a:cubicBezTo>
                  <a:pt x="1968555" y="1406193"/>
                  <a:pt x="2019124" y="1397000"/>
                  <a:pt x="2070100" y="1397000"/>
                </a:cubicBezTo>
                <a:cubicBezTo>
                  <a:pt x="2425725" y="1397000"/>
                  <a:pt x="2781300" y="1405467"/>
                  <a:pt x="3136900" y="1409700"/>
                </a:cubicBezTo>
                <a:cubicBezTo>
                  <a:pt x="3200400" y="1413933"/>
                  <a:pt x="3263788" y="1420472"/>
                  <a:pt x="3327400" y="1422400"/>
                </a:cubicBezTo>
                <a:cubicBezTo>
                  <a:pt x="4114170" y="1446242"/>
                  <a:pt x="4316352" y="1431687"/>
                  <a:pt x="5245100" y="1422400"/>
                </a:cubicBezTo>
                <a:cubicBezTo>
                  <a:pt x="5334000" y="1426633"/>
                  <a:pt x="5422813" y="1433511"/>
                  <a:pt x="5511800" y="1435100"/>
                </a:cubicBezTo>
                <a:cubicBezTo>
                  <a:pt x="5896995" y="1441978"/>
                  <a:pt x="6283504" y="1416665"/>
                  <a:pt x="6667500" y="1447800"/>
                </a:cubicBezTo>
                <a:cubicBezTo>
                  <a:pt x="6895508" y="1466287"/>
                  <a:pt x="5981700" y="1473200"/>
                  <a:pt x="5981700" y="1473200"/>
                </a:cubicBezTo>
                <a:lnTo>
                  <a:pt x="5842000" y="1485900"/>
                </a:lnTo>
                <a:cubicBezTo>
                  <a:pt x="5808057" y="1489473"/>
                  <a:pt x="5774530" y="1498600"/>
                  <a:pt x="5740400" y="1498600"/>
                </a:cubicBezTo>
                <a:cubicBezTo>
                  <a:pt x="5092950" y="1498600"/>
                  <a:pt x="4466390" y="1485120"/>
                  <a:pt x="3822700" y="1473200"/>
                </a:cubicBezTo>
                <a:cubicBezTo>
                  <a:pt x="3784600" y="1468967"/>
                  <a:pt x="3746602" y="1463684"/>
                  <a:pt x="3708400" y="1460500"/>
                </a:cubicBezTo>
                <a:cubicBezTo>
                  <a:pt x="3561918" y="1448293"/>
                  <a:pt x="3437341" y="1444651"/>
                  <a:pt x="3289300" y="1435100"/>
                </a:cubicBezTo>
                <a:cubicBezTo>
                  <a:pt x="3234219" y="1431546"/>
                  <a:pt x="3179188" y="1427182"/>
                  <a:pt x="3124200" y="1422400"/>
                </a:cubicBezTo>
                <a:cubicBezTo>
                  <a:pt x="3005717" y="1412097"/>
                  <a:pt x="2968617" y="1404283"/>
                  <a:pt x="2844800" y="1397000"/>
                </a:cubicBezTo>
                <a:cubicBezTo>
                  <a:pt x="2514385" y="1377564"/>
                  <a:pt x="2373827" y="1382455"/>
                  <a:pt x="1993900" y="1371600"/>
                </a:cubicBezTo>
                <a:cubicBezTo>
                  <a:pt x="1888025" y="1368575"/>
                  <a:pt x="1782233" y="1363133"/>
                  <a:pt x="1676400" y="1358900"/>
                </a:cubicBezTo>
                <a:cubicBezTo>
                  <a:pt x="1551378" y="1341040"/>
                  <a:pt x="1516865" y="1333500"/>
                  <a:pt x="1358900" y="1333500"/>
                </a:cubicBezTo>
                <a:cubicBezTo>
                  <a:pt x="1345513" y="1333500"/>
                  <a:pt x="1333787" y="1342953"/>
                  <a:pt x="1320800" y="1346200"/>
                </a:cubicBezTo>
                <a:cubicBezTo>
                  <a:pt x="1177194" y="1382102"/>
                  <a:pt x="1344574" y="1329809"/>
                  <a:pt x="1181100" y="1384300"/>
                </a:cubicBezTo>
                <a:cubicBezTo>
                  <a:pt x="1168400" y="1388533"/>
                  <a:pt x="1154139" y="1389574"/>
                  <a:pt x="1143000" y="1397000"/>
                </a:cubicBezTo>
                <a:cubicBezTo>
                  <a:pt x="1130300" y="1405467"/>
                  <a:pt x="1119380" y="1417573"/>
                  <a:pt x="1104900" y="1422400"/>
                </a:cubicBezTo>
                <a:cubicBezTo>
                  <a:pt x="1070182" y="1433973"/>
                  <a:pt x="916452" y="1445956"/>
                  <a:pt x="901700" y="1447800"/>
                </a:cubicBezTo>
                <a:cubicBezTo>
                  <a:pt x="875685" y="1451052"/>
                  <a:pt x="816974" y="1458413"/>
                  <a:pt x="787400" y="1473200"/>
                </a:cubicBezTo>
                <a:cubicBezTo>
                  <a:pt x="773748" y="1480026"/>
                  <a:pt x="761026" y="1488829"/>
                  <a:pt x="749300" y="1498600"/>
                </a:cubicBezTo>
                <a:cubicBezTo>
                  <a:pt x="716990" y="1525525"/>
                  <a:pt x="712051" y="1545407"/>
                  <a:pt x="673100" y="1562100"/>
                </a:cubicBezTo>
                <a:cubicBezTo>
                  <a:pt x="657057" y="1568976"/>
                  <a:pt x="639233" y="1570567"/>
                  <a:pt x="622300" y="1574800"/>
                </a:cubicBezTo>
                <a:cubicBezTo>
                  <a:pt x="605367" y="1587500"/>
                  <a:pt x="588724" y="1600597"/>
                  <a:pt x="571500" y="1612900"/>
                </a:cubicBezTo>
                <a:cubicBezTo>
                  <a:pt x="559080" y="1621772"/>
                  <a:pt x="544193" y="1627507"/>
                  <a:pt x="533400" y="1638300"/>
                </a:cubicBezTo>
                <a:cubicBezTo>
                  <a:pt x="522607" y="1649093"/>
                  <a:pt x="518793" y="1665607"/>
                  <a:pt x="508000" y="1676400"/>
                </a:cubicBezTo>
                <a:cubicBezTo>
                  <a:pt x="493033" y="1691367"/>
                  <a:pt x="472933" y="1700340"/>
                  <a:pt x="457200" y="1714500"/>
                </a:cubicBezTo>
                <a:cubicBezTo>
                  <a:pt x="430500" y="1738530"/>
                  <a:pt x="406400" y="1765300"/>
                  <a:pt x="381000" y="1790700"/>
                </a:cubicBezTo>
                <a:cubicBezTo>
                  <a:pt x="368300" y="1803400"/>
                  <a:pt x="353676" y="1814432"/>
                  <a:pt x="342900" y="1828800"/>
                </a:cubicBezTo>
                <a:cubicBezTo>
                  <a:pt x="330200" y="1845733"/>
                  <a:pt x="318960" y="1863867"/>
                  <a:pt x="304800" y="1879600"/>
                </a:cubicBezTo>
                <a:cubicBezTo>
                  <a:pt x="280770" y="1906300"/>
                  <a:pt x="228600" y="1955800"/>
                  <a:pt x="228600" y="1955800"/>
                </a:cubicBezTo>
                <a:cubicBezTo>
                  <a:pt x="224367" y="1968500"/>
                  <a:pt x="223326" y="1982761"/>
                  <a:pt x="215900" y="1993900"/>
                </a:cubicBezTo>
                <a:cubicBezTo>
                  <a:pt x="159725" y="2078162"/>
                  <a:pt x="193951" y="1986998"/>
                  <a:pt x="152400" y="2070100"/>
                </a:cubicBezTo>
                <a:cubicBezTo>
                  <a:pt x="137048" y="2100803"/>
                  <a:pt x="139207" y="2126447"/>
                  <a:pt x="127000" y="2159000"/>
                </a:cubicBezTo>
                <a:cubicBezTo>
                  <a:pt x="120353" y="2176727"/>
                  <a:pt x="108247" y="2192073"/>
                  <a:pt x="101600" y="2209800"/>
                </a:cubicBezTo>
                <a:cubicBezTo>
                  <a:pt x="95471" y="2226143"/>
                  <a:pt x="92686" y="2243561"/>
                  <a:pt x="88900" y="2260600"/>
                </a:cubicBezTo>
                <a:cubicBezTo>
                  <a:pt x="69495" y="2347922"/>
                  <a:pt x="78896" y="2317931"/>
                  <a:pt x="63500" y="2425700"/>
                </a:cubicBezTo>
                <a:cubicBezTo>
                  <a:pt x="30360" y="2657678"/>
                  <a:pt x="68955" y="2382997"/>
                  <a:pt x="38100" y="2552700"/>
                </a:cubicBezTo>
                <a:cubicBezTo>
                  <a:pt x="32745" y="2582151"/>
                  <a:pt x="30321" y="2612073"/>
                  <a:pt x="25400" y="2641600"/>
                </a:cubicBezTo>
                <a:cubicBezTo>
                  <a:pt x="21851" y="2662892"/>
                  <a:pt x="16561" y="2683862"/>
                  <a:pt x="12700" y="2705100"/>
                </a:cubicBezTo>
                <a:cubicBezTo>
                  <a:pt x="8094" y="2730435"/>
                  <a:pt x="4233" y="2755900"/>
                  <a:pt x="0" y="2781300"/>
                </a:cubicBezTo>
                <a:cubicBezTo>
                  <a:pt x="4233" y="2865967"/>
                  <a:pt x="5660" y="2950820"/>
                  <a:pt x="12700" y="3035300"/>
                </a:cubicBezTo>
                <a:cubicBezTo>
                  <a:pt x="15035" y="3063325"/>
                  <a:pt x="30320" y="3096970"/>
                  <a:pt x="38100" y="3124200"/>
                </a:cubicBezTo>
                <a:cubicBezTo>
                  <a:pt x="71549" y="3241273"/>
                  <a:pt x="25469" y="3107427"/>
                  <a:pt x="76200" y="3225800"/>
                </a:cubicBezTo>
                <a:cubicBezTo>
                  <a:pt x="81473" y="3238105"/>
                  <a:pt x="81474" y="3252761"/>
                  <a:pt x="88900" y="3263900"/>
                </a:cubicBezTo>
                <a:cubicBezTo>
                  <a:pt x="98863" y="3278844"/>
                  <a:pt x="115502" y="3288202"/>
                  <a:pt x="127000" y="3302000"/>
                </a:cubicBezTo>
                <a:cubicBezTo>
                  <a:pt x="215407" y="3408088"/>
                  <a:pt x="79190" y="3266890"/>
                  <a:pt x="190500" y="3378200"/>
                </a:cubicBezTo>
                <a:cubicBezTo>
                  <a:pt x="222422" y="3473965"/>
                  <a:pt x="179361" y="3355923"/>
                  <a:pt x="228600" y="3454400"/>
                </a:cubicBezTo>
                <a:cubicBezTo>
                  <a:pt x="234587" y="3466374"/>
                  <a:pt x="234799" y="3480798"/>
                  <a:pt x="241300" y="3492500"/>
                </a:cubicBezTo>
                <a:cubicBezTo>
                  <a:pt x="256125" y="3519185"/>
                  <a:pt x="292100" y="3568700"/>
                  <a:pt x="292100" y="3568700"/>
                </a:cubicBezTo>
                <a:cubicBezTo>
                  <a:pt x="296333" y="3585633"/>
                  <a:pt x="297924" y="3603457"/>
                  <a:pt x="304800" y="3619500"/>
                </a:cubicBezTo>
                <a:cubicBezTo>
                  <a:pt x="310813" y="3633529"/>
                  <a:pt x="322627" y="3644348"/>
                  <a:pt x="330200" y="3657600"/>
                </a:cubicBezTo>
                <a:cubicBezTo>
                  <a:pt x="339593" y="3674038"/>
                  <a:pt x="346207" y="3691962"/>
                  <a:pt x="355600" y="3708400"/>
                </a:cubicBezTo>
                <a:cubicBezTo>
                  <a:pt x="363173" y="3721652"/>
                  <a:pt x="373427" y="3733248"/>
                  <a:pt x="381000" y="3746500"/>
                </a:cubicBezTo>
                <a:cubicBezTo>
                  <a:pt x="390393" y="3762938"/>
                  <a:pt x="394412" y="3782647"/>
                  <a:pt x="406400" y="3797300"/>
                </a:cubicBezTo>
                <a:cubicBezTo>
                  <a:pt x="432938" y="3829735"/>
                  <a:pt x="465667" y="3856567"/>
                  <a:pt x="495300" y="3886200"/>
                </a:cubicBezTo>
                <a:cubicBezTo>
                  <a:pt x="508000" y="3898900"/>
                  <a:pt x="518456" y="3914337"/>
                  <a:pt x="533400" y="3924300"/>
                </a:cubicBezTo>
                <a:cubicBezTo>
                  <a:pt x="546100" y="3932767"/>
                  <a:pt x="560248" y="3939386"/>
                  <a:pt x="571500" y="3949700"/>
                </a:cubicBezTo>
                <a:lnTo>
                  <a:pt x="749300" y="4127500"/>
                </a:lnTo>
                <a:lnTo>
                  <a:pt x="800100" y="4178300"/>
                </a:lnTo>
                <a:cubicBezTo>
                  <a:pt x="812800" y="4191000"/>
                  <a:pt x="823256" y="4206437"/>
                  <a:pt x="838200" y="4216400"/>
                </a:cubicBezTo>
                <a:cubicBezTo>
                  <a:pt x="863600" y="4233333"/>
                  <a:pt x="887096" y="4253548"/>
                  <a:pt x="914400" y="4267200"/>
                </a:cubicBezTo>
                <a:cubicBezTo>
                  <a:pt x="931333" y="4275667"/>
                  <a:pt x="947239" y="4286613"/>
                  <a:pt x="965200" y="4292600"/>
                </a:cubicBezTo>
                <a:cubicBezTo>
                  <a:pt x="998318" y="4303639"/>
                  <a:pt x="1033682" y="4306961"/>
                  <a:pt x="1066800" y="4318000"/>
                </a:cubicBezTo>
                <a:lnTo>
                  <a:pt x="1104900" y="4330700"/>
                </a:lnTo>
                <a:lnTo>
                  <a:pt x="1600200" y="4318000"/>
                </a:lnTo>
                <a:cubicBezTo>
                  <a:pt x="1651137" y="4316002"/>
                  <a:pt x="1701624" y="4305300"/>
                  <a:pt x="1752600" y="4305300"/>
                </a:cubicBezTo>
                <a:cubicBezTo>
                  <a:pt x="1790934" y="4305300"/>
                  <a:pt x="1828663" y="4315269"/>
                  <a:pt x="1866900" y="4318000"/>
                </a:cubicBezTo>
                <a:cubicBezTo>
                  <a:pt x="1947240" y="4323739"/>
                  <a:pt x="2027846" y="4325158"/>
                  <a:pt x="2108200" y="4330700"/>
                </a:cubicBezTo>
                <a:cubicBezTo>
                  <a:pt x="2237492" y="4339617"/>
                  <a:pt x="2212427" y="4342141"/>
                  <a:pt x="2324100" y="4356100"/>
                </a:cubicBezTo>
                <a:cubicBezTo>
                  <a:pt x="2362138" y="4360855"/>
                  <a:pt x="2400300" y="4364567"/>
                  <a:pt x="2438400" y="4368800"/>
                </a:cubicBezTo>
                <a:cubicBezTo>
                  <a:pt x="2451100" y="4373033"/>
                  <a:pt x="2463432" y="4378596"/>
                  <a:pt x="2476500" y="4381500"/>
                </a:cubicBezTo>
                <a:cubicBezTo>
                  <a:pt x="2508218" y="4388548"/>
                  <a:pt x="2613242" y="4402849"/>
                  <a:pt x="2641600" y="4406900"/>
                </a:cubicBezTo>
                <a:cubicBezTo>
                  <a:pt x="2662767" y="4415367"/>
                  <a:pt x="2683675" y="4424509"/>
                  <a:pt x="2705100" y="4432300"/>
                </a:cubicBezTo>
                <a:cubicBezTo>
                  <a:pt x="2730262" y="4441450"/>
                  <a:pt x="2755900" y="4449233"/>
                  <a:pt x="2781300" y="4457700"/>
                </a:cubicBezTo>
                <a:lnTo>
                  <a:pt x="2857500" y="4483100"/>
                </a:lnTo>
                <a:lnTo>
                  <a:pt x="2971800" y="4521200"/>
                </a:lnTo>
                <a:cubicBezTo>
                  <a:pt x="2984500" y="4525433"/>
                  <a:pt x="2996648" y="4532007"/>
                  <a:pt x="3009900" y="4533900"/>
                </a:cubicBezTo>
                <a:lnTo>
                  <a:pt x="3098800" y="4546600"/>
                </a:lnTo>
                <a:cubicBezTo>
                  <a:pt x="3304079" y="4615026"/>
                  <a:pt x="3144038" y="4566459"/>
                  <a:pt x="3670300" y="4546600"/>
                </a:cubicBezTo>
                <a:cubicBezTo>
                  <a:pt x="3802318" y="4541618"/>
                  <a:pt x="3782231" y="4536053"/>
                  <a:pt x="3886200" y="4521200"/>
                </a:cubicBezTo>
                <a:cubicBezTo>
                  <a:pt x="3919987" y="4516373"/>
                  <a:pt x="3954134" y="4514111"/>
                  <a:pt x="3987800" y="4508500"/>
                </a:cubicBezTo>
                <a:cubicBezTo>
                  <a:pt x="4093153" y="4490941"/>
                  <a:pt x="4100188" y="4482508"/>
                  <a:pt x="4191000" y="4470400"/>
                </a:cubicBezTo>
                <a:cubicBezTo>
                  <a:pt x="4263502" y="4460733"/>
                  <a:pt x="4390052" y="4449364"/>
                  <a:pt x="4457700" y="4445000"/>
                </a:cubicBezTo>
                <a:cubicBezTo>
                  <a:pt x="4538078" y="4439814"/>
                  <a:pt x="4618567" y="4436533"/>
                  <a:pt x="4699000" y="4432300"/>
                </a:cubicBezTo>
                <a:cubicBezTo>
                  <a:pt x="4745567" y="4436533"/>
                  <a:pt x="4791985" y="4442969"/>
                  <a:pt x="4838700" y="4445000"/>
                </a:cubicBezTo>
                <a:lnTo>
                  <a:pt x="5575300" y="4470400"/>
                </a:lnTo>
                <a:cubicBezTo>
                  <a:pt x="5634567" y="4474633"/>
                  <a:pt x="5693682" y="4483100"/>
                  <a:pt x="5753100" y="4483100"/>
                </a:cubicBezTo>
                <a:cubicBezTo>
                  <a:pt x="6088905" y="4483100"/>
                  <a:pt x="6004094" y="4474856"/>
                  <a:pt x="6235700" y="4457700"/>
                </a:cubicBezTo>
                <a:cubicBezTo>
                  <a:pt x="6303380" y="4452687"/>
                  <a:pt x="6371220" y="4450013"/>
                  <a:pt x="6438900" y="4445000"/>
                </a:cubicBezTo>
                <a:cubicBezTo>
                  <a:pt x="6485531" y="4441546"/>
                  <a:pt x="6532003" y="4436183"/>
                  <a:pt x="6578600" y="4432300"/>
                </a:cubicBezTo>
                <a:lnTo>
                  <a:pt x="6743700" y="4419600"/>
                </a:lnTo>
                <a:cubicBezTo>
                  <a:pt x="6769100" y="4411133"/>
                  <a:pt x="6793812" y="4400220"/>
                  <a:pt x="6819900" y="4394200"/>
                </a:cubicBezTo>
                <a:cubicBezTo>
                  <a:pt x="6849068" y="4387469"/>
                  <a:pt x="6879214" y="4386052"/>
                  <a:pt x="6908800" y="4381500"/>
                </a:cubicBezTo>
                <a:cubicBezTo>
                  <a:pt x="6934251" y="4377584"/>
                  <a:pt x="6959600" y="4373033"/>
                  <a:pt x="6985000" y="4368800"/>
                </a:cubicBezTo>
                <a:cubicBezTo>
                  <a:pt x="6997700" y="4360333"/>
                  <a:pt x="7009448" y="4350226"/>
                  <a:pt x="7023100" y="4343400"/>
                </a:cubicBezTo>
                <a:cubicBezTo>
                  <a:pt x="7096021" y="4306940"/>
                  <a:pt x="7058998" y="4371002"/>
                  <a:pt x="7162800" y="4267200"/>
                </a:cubicBezTo>
                <a:cubicBezTo>
                  <a:pt x="7206369" y="4223631"/>
                  <a:pt x="7207548" y="4219647"/>
                  <a:pt x="7264400" y="4178300"/>
                </a:cubicBezTo>
                <a:cubicBezTo>
                  <a:pt x="7289088" y="4160345"/>
                  <a:pt x="7316178" y="4145816"/>
                  <a:pt x="7340600" y="4127500"/>
                </a:cubicBezTo>
                <a:cubicBezTo>
                  <a:pt x="7357533" y="4114800"/>
                  <a:pt x="7373451" y="4100618"/>
                  <a:pt x="7391400" y="4089400"/>
                </a:cubicBezTo>
                <a:cubicBezTo>
                  <a:pt x="7480552" y="4033680"/>
                  <a:pt x="7407669" y="4098531"/>
                  <a:pt x="7480300" y="4025900"/>
                </a:cubicBezTo>
                <a:cubicBezTo>
                  <a:pt x="7511220" y="3933141"/>
                  <a:pt x="7499206" y="3975675"/>
                  <a:pt x="7518400" y="3898900"/>
                </a:cubicBezTo>
                <a:cubicBezTo>
                  <a:pt x="7534524" y="3737657"/>
                  <a:pt x="7542026" y="3727485"/>
                  <a:pt x="7518400" y="3530600"/>
                </a:cubicBezTo>
                <a:cubicBezTo>
                  <a:pt x="7515210" y="3504017"/>
                  <a:pt x="7501467" y="3479800"/>
                  <a:pt x="7493000" y="3454400"/>
                </a:cubicBezTo>
                <a:cubicBezTo>
                  <a:pt x="7484533" y="3429000"/>
                  <a:pt x="7474094" y="3404175"/>
                  <a:pt x="7467600" y="3378200"/>
                </a:cubicBezTo>
                <a:cubicBezTo>
                  <a:pt x="7463367" y="3361267"/>
                  <a:pt x="7461776" y="3343443"/>
                  <a:pt x="7454900" y="3327400"/>
                </a:cubicBezTo>
                <a:cubicBezTo>
                  <a:pt x="7448887" y="3313371"/>
                  <a:pt x="7436326" y="3302952"/>
                  <a:pt x="7429500" y="3289300"/>
                </a:cubicBezTo>
                <a:cubicBezTo>
                  <a:pt x="7423513" y="3277326"/>
                  <a:pt x="7422073" y="3263505"/>
                  <a:pt x="7416800" y="3251200"/>
                </a:cubicBezTo>
                <a:cubicBezTo>
                  <a:pt x="7409342" y="3233799"/>
                  <a:pt x="7398858" y="3217801"/>
                  <a:pt x="7391400" y="3200400"/>
                </a:cubicBezTo>
                <a:cubicBezTo>
                  <a:pt x="7365123" y="3139088"/>
                  <a:pt x="7395421" y="3181701"/>
                  <a:pt x="7353300" y="3111500"/>
                </a:cubicBezTo>
                <a:cubicBezTo>
                  <a:pt x="7323807" y="3062346"/>
                  <a:pt x="7275567" y="2989892"/>
                  <a:pt x="7226300" y="2959100"/>
                </a:cubicBezTo>
                <a:cubicBezTo>
                  <a:pt x="7192433" y="2937933"/>
                  <a:pt x="7157930" y="2917753"/>
                  <a:pt x="7124700" y="2895600"/>
                </a:cubicBezTo>
                <a:cubicBezTo>
                  <a:pt x="7112000" y="2887133"/>
                  <a:pt x="7100252" y="2877026"/>
                  <a:pt x="7086600" y="2870200"/>
                </a:cubicBezTo>
                <a:cubicBezTo>
                  <a:pt x="7074626" y="2864213"/>
                  <a:pt x="7060805" y="2862773"/>
                  <a:pt x="7048500" y="2857500"/>
                </a:cubicBezTo>
                <a:cubicBezTo>
                  <a:pt x="7012357" y="2842010"/>
                  <a:pt x="6996830" y="2826846"/>
                  <a:pt x="6959600" y="2819400"/>
                </a:cubicBezTo>
                <a:cubicBezTo>
                  <a:pt x="6909099" y="2809300"/>
                  <a:pt x="6857701" y="2804100"/>
                  <a:pt x="6807200" y="2794000"/>
                </a:cubicBezTo>
                <a:cubicBezTo>
                  <a:pt x="6786033" y="2789767"/>
                  <a:pt x="6765205" y="2783170"/>
                  <a:pt x="6743700" y="2781300"/>
                </a:cubicBezTo>
                <a:cubicBezTo>
                  <a:pt x="6667669" y="2774689"/>
                  <a:pt x="6591300" y="2772833"/>
                  <a:pt x="6515100" y="2768600"/>
                </a:cubicBezTo>
                <a:cubicBezTo>
                  <a:pt x="6226740" y="2800640"/>
                  <a:pt x="6406306" y="2785838"/>
                  <a:pt x="5854700" y="2768600"/>
                </a:cubicBezTo>
                <a:cubicBezTo>
                  <a:pt x="5554149" y="2759208"/>
                  <a:pt x="5581956" y="2752110"/>
                  <a:pt x="5257800" y="2730500"/>
                </a:cubicBezTo>
                <a:cubicBezTo>
                  <a:pt x="5096027" y="2719715"/>
                  <a:pt x="5075294" y="2719869"/>
                  <a:pt x="4927600" y="2705100"/>
                </a:cubicBezTo>
                <a:cubicBezTo>
                  <a:pt x="4807353" y="2693075"/>
                  <a:pt x="4826432" y="2693198"/>
                  <a:pt x="4711700" y="2679700"/>
                </a:cubicBezTo>
                <a:cubicBezTo>
                  <a:pt x="4673628" y="2675221"/>
                  <a:pt x="4635630" y="2669832"/>
                  <a:pt x="4597400" y="2667000"/>
                </a:cubicBezTo>
                <a:cubicBezTo>
                  <a:pt x="4521291" y="2661362"/>
                  <a:pt x="4445000" y="2658533"/>
                  <a:pt x="4368800" y="2654300"/>
                </a:cubicBezTo>
                <a:cubicBezTo>
                  <a:pt x="4308440" y="2634180"/>
                  <a:pt x="4269646" y="2616200"/>
                  <a:pt x="4203700" y="2616200"/>
                </a:cubicBezTo>
                <a:cubicBezTo>
                  <a:pt x="4110094" y="2616200"/>
                  <a:pt x="3903723" y="2633414"/>
                  <a:pt x="3797300" y="2641600"/>
                </a:cubicBezTo>
                <a:lnTo>
                  <a:pt x="3302000" y="2616200"/>
                </a:lnTo>
                <a:lnTo>
                  <a:pt x="2603500" y="2578100"/>
                </a:lnTo>
                <a:cubicBezTo>
                  <a:pt x="2390708" y="2608499"/>
                  <a:pt x="2642918" y="2578100"/>
                  <a:pt x="2235200" y="2578100"/>
                </a:cubicBezTo>
                <a:cubicBezTo>
                  <a:pt x="2196866" y="2578100"/>
                  <a:pt x="2159000" y="2586567"/>
                  <a:pt x="2120900" y="2590800"/>
                </a:cubicBezTo>
                <a:cubicBezTo>
                  <a:pt x="2103967" y="2595033"/>
                  <a:pt x="2075620" y="2586941"/>
                  <a:pt x="2070100" y="2603500"/>
                </a:cubicBezTo>
                <a:cubicBezTo>
                  <a:pt x="2065273" y="2617980"/>
                  <a:pt x="2093908" y="2623541"/>
                  <a:pt x="2108200" y="2628900"/>
                </a:cubicBezTo>
                <a:cubicBezTo>
                  <a:pt x="2128411" y="2636479"/>
                  <a:pt x="2150162" y="2640164"/>
                  <a:pt x="2171700" y="2641600"/>
                </a:cubicBezTo>
                <a:cubicBezTo>
                  <a:pt x="2277383" y="2648646"/>
                  <a:pt x="2383367" y="2650067"/>
                  <a:pt x="2489200" y="2654300"/>
                </a:cubicBezTo>
                <a:lnTo>
                  <a:pt x="2603500" y="2667000"/>
                </a:lnTo>
                <a:cubicBezTo>
                  <a:pt x="2633203" y="2670713"/>
                  <a:pt x="2662671" y="2676202"/>
                  <a:pt x="2692400" y="2679700"/>
                </a:cubicBezTo>
                <a:cubicBezTo>
                  <a:pt x="2734653" y="2684671"/>
                  <a:pt x="2777184" y="2687123"/>
                  <a:pt x="2819400" y="2692400"/>
                </a:cubicBezTo>
                <a:cubicBezTo>
                  <a:pt x="2844952" y="2695594"/>
                  <a:pt x="2870007" y="2702256"/>
                  <a:pt x="2895600" y="2705100"/>
                </a:cubicBezTo>
                <a:cubicBezTo>
                  <a:pt x="2946264" y="2710729"/>
                  <a:pt x="2997254" y="2712967"/>
                  <a:pt x="3048000" y="2717800"/>
                </a:cubicBezTo>
                <a:cubicBezTo>
                  <a:pt x="3086162" y="2721434"/>
                  <a:pt x="3124228" y="2726021"/>
                  <a:pt x="3162300" y="2730500"/>
                </a:cubicBezTo>
                <a:cubicBezTo>
                  <a:pt x="3196196" y="2734488"/>
                  <a:pt x="3229792" y="2741982"/>
                  <a:pt x="3263900" y="2743200"/>
                </a:cubicBezTo>
                <a:cubicBezTo>
                  <a:pt x="3467015" y="2750454"/>
                  <a:pt x="3670300" y="2751667"/>
                  <a:pt x="3873500" y="2755900"/>
                </a:cubicBezTo>
                <a:cubicBezTo>
                  <a:pt x="4038600" y="2751667"/>
                  <a:pt x="4203646" y="2743200"/>
                  <a:pt x="4368800" y="2743200"/>
                </a:cubicBezTo>
                <a:cubicBezTo>
                  <a:pt x="4394550" y="2743200"/>
                  <a:pt x="4419280" y="2754645"/>
                  <a:pt x="4445000" y="2755900"/>
                </a:cubicBezTo>
                <a:cubicBezTo>
                  <a:pt x="4593051" y="2763122"/>
                  <a:pt x="4741333" y="2764367"/>
                  <a:pt x="4889500" y="2768600"/>
                </a:cubicBezTo>
                <a:lnTo>
                  <a:pt x="5016500" y="2781300"/>
                </a:lnTo>
                <a:cubicBezTo>
                  <a:pt x="5046229" y="2784798"/>
                  <a:pt x="5075466" y="2794000"/>
                  <a:pt x="5105400" y="2794000"/>
                </a:cubicBezTo>
                <a:cubicBezTo>
                  <a:pt x="5173265" y="2794000"/>
                  <a:pt x="5240867" y="2785533"/>
                  <a:pt x="5308600" y="2781300"/>
                </a:cubicBezTo>
                <a:lnTo>
                  <a:pt x="6121400" y="2806700"/>
                </a:lnTo>
                <a:cubicBezTo>
                  <a:pt x="6189201" y="2809648"/>
                  <a:pt x="6256867" y="2815167"/>
                  <a:pt x="6324600" y="2819400"/>
                </a:cubicBezTo>
                <a:cubicBezTo>
                  <a:pt x="6428898" y="2811377"/>
                  <a:pt x="6493569" y="2809036"/>
                  <a:pt x="6591300" y="2794000"/>
                </a:cubicBezTo>
                <a:cubicBezTo>
                  <a:pt x="6653543" y="2784424"/>
                  <a:pt x="6648714" y="2781241"/>
                  <a:pt x="6705600" y="2768600"/>
                </a:cubicBezTo>
                <a:cubicBezTo>
                  <a:pt x="6726672" y="2763917"/>
                  <a:pt x="6748028" y="2760583"/>
                  <a:pt x="6769100" y="2755900"/>
                </a:cubicBezTo>
                <a:cubicBezTo>
                  <a:pt x="6786139" y="2752114"/>
                  <a:pt x="6802683" y="2746069"/>
                  <a:pt x="6819900" y="2743200"/>
                </a:cubicBezTo>
                <a:cubicBezTo>
                  <a:pt x="6853566" y="2737589"/>
                  <a:pt x="6887488" y="2733334"/>
                  <a:pt x="6921500" y="2730500"/>
                </a:cubicBezTo>
                <a:cubicBezTo>
                  <a:pt x="7102388" y="2715426"/>
                  <a:pt x="7302763" y="2711441"/>
                  <a:pt x="7480300" y="2705100"/>
                </a:cubicBezTo>
                <a:lnTo>
                  <a:pt x="7556500" y="2679700"/>
                </a:lnTo>
                <a:cubicBezTo>
                  <a:pt x="7589144" y="2668819"/>
                  <a:pt x="7610317" y="2660679"/>
                  <a:pt x="7645400" y="2654300"/>
                </a:cubicBezTo>
                <a:cubicBezTo>
                  <a:pt x="7674851" y="2648945"/>
                  <a:pt x="7704667" y="2645833"/>
                  <a:pt x="7734300" y="2641600"/>
                </a:cubicBezTo>
                <a:cubicBezTo>
                  <a:pt x="7759700" y="2633133"/>
                  <a:pt x="7784525" y="2622694"/>
                  <a:pt x="7810500" y="2616200"/>
                </a:cubicBezTo>
                <a:cubicBezTo>
                  <a:pt x="7827433" y="2611967"/>
                  <a:pt x="7844261" y="2607286"/>
                  <a:pt x="7861300" y="2603500"/>
                </a:cubicBezTo>
                <a:cubicBezTo>
                  <a:pt x="7916337" y="2591270"/>
                  <a:pt x="7969679" y="2582151"/>
                  <a:pt x="8026400" y="2578100"/>
                </a:cubicBezTo>
                <a:cubicBezTo>
                  <a:pt x="8110957" y="2572060"/>
                  <a:pt x="8195793" y="2570688"/>
                  <a:pt x="8280400" y="2565400"/>
                </a:cubicBezTo>
                <a:cubicBezTo>
                  <a:pt x="8389315" y="2558593"/>
                  <a:pt x="8443565" y="2551504"/>
                  <a:pt x="8547100" y="2540000"/>
                </a:cubicBezTo>
                <a:cubicBezTo>
                  <a:pt x="8585285" y="2527272"/>
                  <a:pt x="8590474" y="2529255"/>
                  <a:pt x="8623300" y="2501900"/>
                </a:cubicBezTo>
                <a:cubicBezTo>
                  <a:pt x="8637098" y="2490402"/>
                  <a:pt x="8647602" y="2475298"/>
                  <a:pt x="8661400" y="2463800"/>
                </a:cubicBezTo>
                <a:cubicBezTo>
                  <a:pt x="8733392" y="2403806"/>
                  <a:pt x="8663348" y="2475108"/>
                  <a:pt x="8750300" y="2413000"/>
                </a:cubicBezTo>
                <a:cubicBezTo>
                  <a:pt x="8764915" y="2402561"/>
                  <a:pt x="8774763" y="2386589"/>
                  <a:pt x="8788400" y="2374900"/>
                </a:cubicBezTo>
                <a:cubicBezTo>
                  <a:pt x="8804471" y="2361125"/>
                  <a:pt x="8823538" y="2351038"/>
                  <a:pt x="8839200" y="2336800"/>
                </a:cubicBezTo>
                <a:cubicBezTo>
                  <a:pt x="8870209" y="2308610"/>
                  <a:pt x="8898467" y="2277533"/>
                  <a:pt x="8928100" y="2247900"/>
                </a:cubicBezTo>
                <a:cubicBezTo>
                  <a:pt x="8940800" y="2235200"/>
                  <a:pt x="8956237" y="2224744"/>
                  <a:pt x="8966200" y="2209800"/>
                </a:cubicBezTo>
                <a:cubicBezTo>
                  <a:pt x="9001563" y="2156756"/>
                  <a:pt x="8980807" y="2182493"/>
                  <a:pt x="9029700" y="2133600"/>
                </a:cubicBezTo>
                <a:cubicBezTo>
                  <a:pt x="9033933" y="2120900"/>
                  <a:pt x="9050970" y="2105784"/>
                  <a:pt x="9042400" y="2095500"/>
                </a:cubicBezTo>
                <a:cubicBezTo>
                  <a:pt x="9022340" y="2071428"/>
                  <a:pt x="8862946" y="2021141"/>
                  <a:pt x="8851900" y="2019300"/>
                </a:cubicBezTo>
                <a:cubicBezTo>
                  <a:pt x="8826500" y="2015067"/>
                  <a:pt x="8749950" y="2006600"/>
                  <a:pt x="8775700" y="2006600"/>
                </a:cubicBezTo>
                <a:cubicBezTo>
                  <a:pt x="8809830" y="2006600"/>
                  <a:pt x="8843433" y="2015067"/>
                  <a:pt x="8877300" y="2019300"/>
                </a:cubicBezTo>
                <a:cubicBezTo>
                  <a:pt x="8923867" y="2015067"/>
                  <a:pt x="8970651" y="2012780"/>
                  <a:pt x="9017000" y="2006600"/>
                </a:cubicBezTo>
                <a:cubicBezTo>
                  <a:pt x="9034301" y="2004293"/>
                  <a:pt x="9052645" y="2002560"/>
                  <a:pt x="9067800" y="1993900"/>
                </a:cubicBezTo>
                <a:cubicBezTo>
                  <a:pt x="9083394" y="1984989"/>
                  <a:pt x="9095461" y="1970415"/>
                  <a:pt x="9105900" y="1955800"/>
                </a:cubicBezTo>
                <a:cubicBezTo>
                  <a:pt x="9116904" y="1940394"/>
                  <a:pt x="9122833" y="1921933"/>
                  <a:pt x="9131300" y="1905000"/>
                </a:cubicBezTo>
                <a:cubicBezTo>
                  <a:pt x="9135533" y="1883833"/>
                  <a:pt x="9138765" y="1862441"/>
                  <a:pt x="9144000" y="1841500"/>
                </a:cubicBezTo>
                <a:cubicBezTo>
                  <a:pt x="9147247" y="1828513"/>
                  <a:pt x="9155588" y="1816741"/>
                  <a:pt x="9156700" y="1803400"/>
                </a:cubicBezTo>
                <a:cubicBezTo>
                  <a:pt x="9164091" y="1714707"/>
                  <a:pt x="9162303" y="1625417"/>
                  <a:pt x="9169400" y="1536700"/>
                </a:cubicBezTo>
                <a:cubicBezTo>
                  <a:pt x="9170792" y="1519301"/>
                  <a:pt x="9177084" y="1502618"/>
                  <a:pt x="9182100" y="1485900"/>
                </a:cubicBezTo>
                <a:cubicBezTo>
                  <a:pt x="9228479" y="1331302"/>
                  <a:pt x="9190928" y="1475989"/>
                  <a:pt x="9220200" y="1358900"/>
                </a:cubicBezTo>
                <a:cubicBezTo>
                  <a:pt x="9228667" y="1270000"/>
                  <a:pt x="9251963" y="1181275"/>
                  <a:pt x="9245600" y="1092200"/>
                </a:cubicBezTo>
                <a:cubicBezTo>
                  <a:pt x="9236573" y="965821"/>
                  <a:pt x="9243692" y="921375"/>
                  <a:pt x="9207500" y="812800"/>
                </a:cubicBezTo>
                <a:cubicBezTo>
                  <a:pt x="9199033" y="787400"/>
                  <a:pt x="9201032" y="755532"/>
                  <a:pt x="9182100" y="736600"/>
                </a:cubicBezTo>
                <a:cubicBezTo>
                  <a:pt x="9169400" y="723900"/>
                  <a:pt x="9155498" y="712298"/>
                  <a:pt x="9144000" y="698500"/>
                </a:cubicBezTo>
                <a:cubicBezTo>
                  <a:pt x="9134229" y="686774"/>
                  <a:pt x="9129393" y="671193"/>
                  <a:pt x="9118600" y="660400"/>
                </a:cubicBezTo>
                <a:cubicBezTo>
                  <a:pt x="9107807" y="649607"/>
                  <a:pt x="9093939" y="642236"/>
                  <a:pt x="9080500" y="635000"/>
                </a:cubicBezTo>
                <a:cubicBezTo>
                  <a:pt x="9038827" y="612561"/>
                  <a:pt x="8995833" y="592667"/>
                  <a:pt x="8953500" y="571500"/>
                </a:cubicBezTo>
                <a:cubicBezTo>
                  <a:pt x="8828444" y="508972"/>
                  <a:pt x="8985140" y="585562"/>
                  <a:pt x="8839200" y="520700"/>
                </a:cubicBezTo>
                <a:cubicBezTo>
                  <a:pt x="8821900" y="513011"/>
                  <a:pt x="8806127" y="501947"/>
                  <a:pt x="8788400" y="495300"/>
                </a:cubicBezTo>
                <a:cubicBezTo>
                  <a:pt x="8772057" y="489171"/>
                  <a:pt x="8754159" y="488120"/>
                  <a:pt x="8737600" y="482600"/>
                </a:cubicBezTo>
                <a:cubicBezTo>
                  <a:pt x="8715973" y="475391"/>
                  <a:pt x="8695446" y="465205"/>
                  <a:pt x="8674100" y="457200"/>
                </a:cubicBezTo>
                <a:cubicBezTo>
                  <a:pt x="8637661" y="443535"/>
                  <a:pt x="8625232" y="441808"/>
                  <a:pt x="8585200" y="431800"/>
                </a:cubicBezTo>
                <a:cubicBezTo>
                  <a:pt x="8572500" y="423333"/>
                  <a:pt x="8560752" y="413226"/>
                  <a:pt x="8547100" y="406400"/>
                </a:cubicBezTo>
                <a:cubicBezTo>
                  <a:pt x="8535126" y="400413"/>
                  <a:pt x="8514540" y="405887"/>
                  <a:pt x="8509000" y="393700"/>
                </a:cubicBezTo>
                <a:cubicBezTo>
                  <a:pt x="8491135" y="354398"/>
                  <a:pt x="8496296" y="307963"/>
                  <a:pt x="8483600" y="266700"/>
                </a:cubicBezTo>
                <a:cubicBezTo>
                  <a:pt x="8476710" y="244309"/>
                  <a:pt x="8435489" y="203324"/>
                  <a:pt x="8420100" y="190500"/>
                </a:cubicBezTo>
                <a:cubicBezTo>
                  <a:pt x="8408374" y="180729"/>
                  <a:pt x="8395652" y="171926"/>
                  <a:pt x="8382000" y="165100"/>
                </a:cubicBezTo>
                <a:cubicBezTo>
                  <a:pt x="8365029" y="156614"/>
                  <a:pt x="8307749" y="142955"/>
                  <a:pt x="8293100" y="139700"/>
                </a:cubicBezTo>
                <a:cubicBezTo>
                  <a:pt x="8272028" y="135017"/>
                  <a:pt x="8250275" y="133203"/>
                  <a:pt x="8229600" y="127000"/>
                </a:cubicBezTo>
                <a:cubicBezTo>
                  <a:pt x="8207764" y="120449"/>
                  <a:pt x="8188094" y="107598"/>
                  <a:pt x="8166100" y="101600"/>
                </a:cubicBezTo>
                <a:cubicBezTo>
                  <a:pt x="8141257" y="94825"/>
                  <a:pt x="8115079" y="94295"/>
                  <a:pt x="8089900" y="88900"/>
                </a:cubicBezTo>
                <a:cubicBezTo>
                  <a:pt x="8055766" y="81586"/>
                  <a:pt x="8021418" y="74539"/>
                  <a:pt x="7988300" y="63500"/>
                </a:cubicBezTo>
                <a:cubicBezTo>
                  <a:pt x="7975600" y="59267"/>
                  <a:pt x="7963383" y="53126"/>
                  <a:pt x="7950200" y="50800"/>
                </a:cubicBezTo>
                <a:cubicBezTo>
                  <a:pt x="7779891" y="20745"/>
                  <a:pt x="7782715" y="28197"/>
                  <a:pt x="7620000" y="12700"/>
                </a:cubicBezTo>
                <a:cubicBezTo>
                  <a:pt x="7581838" y="9066"/>
                  <a:pt x="7543800" y="4233"/>
                  <a:pt x="7505700" y="0"/>
                </a:cubicBezTo>
                <a:lnTo>
                  <a:pt x="6743700" y="12700"/>
                </a:lnTo>
                <a:close/>
              </a:path>
            </a:pathLst>
          </a:custGeom>
          <a:solidFill>
            <a:srgbClr val="C00000">
              <a:alpha val="20000"/>
            </a:srgbClr>
          </a:solidFill>
          <a:ln w="1016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BA1C5641-EB6B-5779-6CC0-4CF9ED997BC2}"/>
              </a:ext>
            </a:extLst>
          </p:cNvPr>
          <p:cNvSpPr txBox="1"/>
          <p:nvPr/>
        </p:nvSpPr>
        <p:spPr>
          <a:xfrm>
            <a:off x="5837831" y="7086873"/>
            <a:ext cx="11217256" cy="4401205"/>
          </a:xfrm>
          <a:prstGeom prst="rect">
            <a:avLst/>
          </a:prstGeom>
          <a:solidFill>
            <a:schemeClr val="bg2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sv-SE" sz="4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Low</a:t>
            </a:r>
            <a:r>
              <a:rPr lang="sv-SE" sz="4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sv-SE" sz="4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adherence</a:t>
            </a:r>
            <a:r>
              <a:rPr lang="sv-SE" sz="4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sv-SE" sz="4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could</a:t>
            </a:r>
            <a:r>
              <a:rPr lang="sv-SE" sz="4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be </a:t>
            </a:r>
            <a:r>
              <a:rPr lang="sv-SE" sz="4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explained</a:t>
            </a:r>
            <a:r>
              <a:rPr lang="sv-SE" sz="4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by:</a:t>
            </a:r>
          </a:p>
          <a:p>
            <a:pPr marL="1047750" indent="-571500">
              <a:spcAft>
                <a:spcPts val="2400"/>
              </a:spcAft>
              <a:buFont typeface="Wingdings" pitchFamily="2" charset="2"/>
              <a:buChar char="Ø"/>
            </a:pPr>
            <a:r>
              <a:rPr lang="sv-SE" sz="4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High</a:t>
            </a:r>
            <a:r>
              <a:rPr lang="sv-SE" sz="4400" dirty="0">
                <a:solidFill>
                  <a:srgbClr val="000000"/>
                </a:solidFill>
                <a:latin typeface="Century Gothic" panose="020B0502020202020204" pitchFamily="34" charset="0"/>
              </a:rPr>
              <a:t> proportion </a:t>
            </a:r>
            <a:r>
              <a:rPr lang="sv-SE" sz="4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having</a:t>
            </a:r>
            <a:r>
              <a:rPr lang="sv-SE" sz="4400" dirty="0">
                <a:solidFill>
                  <a:srgbClr val="000000"/>
                </a:solidFill>
                <a:latin typeface="Century Gothic" panose="020B0502020202020204" pitchFamily="34" charset="0"/>
              </a:rPr>
              <a:t> symptoms </a:t>
            </a:r>
            <a:r>
              <a:rPr lang="sv-SE" sz="4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of</a:t>
            </a:r>
            <a:r>
              <a:rPr lang="sv-SE" sz="4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severe</a:t>
            </a:r>
            <a:r>
              <a:rPr lang="sv-SE" sz="4400" dirty="0">
                <a:solidFill>
                  <a:srgbClr val="000000"/>
                </a:solidFill>
                <a:latin typeface="Century Gothic" panose="020B0502020202020204" pitchFamily="34" charset="0"/>
              </a:rPr>
              <a:t> depression</a:t>
            </a:r>
          </a:p>
          <a:p>
            <a:pPr marL="1047750" indent="-571500">
              <a:spcAft>
                <a:spcPts val="2400"/>
              </a:spcAft>
              <a:buFont typeface="Wingdings" pitchFamily="2" charset="2"/>
              <a:buChar char="Ø"/>
            </a:pPr>
            <a:r>
              <a:rPr lang="sv-SE" sz="4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Too</a:t>
            </a:r>
            <a:r>
              <a:rPr lang="sv-SE" sz="4400" dirty="0">
                <a:solidFill>
                  <a:srgbClr val="000000"/>
                </a:solidFill>
                <a:latin typeface="Century Gothic" panose="020B0502020202020204" pitchFamily="34" charset="0"/>
              </a:rPr>
              <a:t> long film-</a:t>
            </a:r>
            <a:r>
              <a:rPr lang="sv-SE" sz="4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based</a:t>
            </a:r>
            <a:r>
              <a:rPr lang="sv-SE" sz="4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lectures</a:t>
            </a:r>
            <a:endParaRPr lang="sv-SE" sz="4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1047750" indent="-571500">
              <a:spcAft>
                <a:spcPts val="2400"/>
              </a:spcAft>
              <a:buFont typeface="Wingdings" pitchFamily="2" charset="2"/>
              <a:buChar char="Ø"/>
            </a:pPr>
            <a:r>
              <a:rPr lang="sv-SE" sz="4400" dirty="0">
                <a:solidFill>
                  <a:srgbClr val="000000"/>
                </a:solidFill>
                <a:latin typeface="Century Gothic" panose="020B0502020202020204" pitchFamily="34" charset="0"/>
              </a:rPr>
              <a:t>A break </a:t>
            </a:r>
            <a:r>
              <a:rPr lang="sv-SE" sz="4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built</a:t>
            </a:r>
            <a:r>
              <a:rPr lang="sv-SE" sz="4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into</a:t>
            </a:r>
            <a:r>
              <a:rPr lang="sv-SE" sz="4400" dirty="0">
                <a:solidFill>
                  <a:srgbClr val="000000"/>
                </a:solidFill>
                <a:latin typeface="Century Gothic" panose="020B0502020202020204" pitchFamily="34" charset="0"/>
              </a:rPr>
              <a:t> the intervention</a:t>
            </a:r>
          </a:p>
        </p:txBody>
      </p:sp>
    </p:spTree>
    <p:extLst>
      <p:ext uri="{BB962C8B-B14F-4D97-AF65-F5344CB8AC3E}">
        <p14:creationId xmlns:p14="http://schemas.microsoft.com/office/powerpoint/2010/main" val="1253678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5" grpId="0" animBg="1"/>
      <p:bldP spid="25" grpId="1" animBg="1"/>
      <p:bldP spid="27" grpId="0" animBg="1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119D2-2639-F1E3-88D3-C72B08DCF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47D2F676-FB6C-5433-BD0F-268DFC3C8663}"/>
              </a:ext>
            </a:extLst>
          </p:cNvPr>
          <p:cNvSpPr txBox="1"/>
          <p:nvPr/>
        </p:nvSpPr>
        <p:spPr>
          <a:xfrm>
            <a:off x="1127325" y="-50178"/>
            <a:ext cx="10499897" cy="361461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spc="9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Results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21B5C0A-BFBB-CF04-2CA3-C1441A0384C3}"/>
              </a:ext>
            </a:extLst>
          </p:cNvPr>
          <p:cNvSpPr txBox="1"/>
          <p:nvPr/>
        </p:nvSpPr>
        <p:spPr>
          <a:xfrm>
            <a:off x="1127325" y="2461406"/>
            <a:ext cx="11327860" cy="10552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Tendency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toward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reduced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depressive symptoms	</a:t>
            </a:r>
          </a:p>
          <a:p>
            <a:pPr marL="1485717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sv-SE" sz="40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2-month – </a:t>
            </a:r>
            <a:r>
              <a:rPr lang="sv-SE" sz="40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Cohen’s</a:t>
            </a:r>
            <a:r>
              <a:rPr lang="sv-SE" sz="40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d=0.04, p=0.76</a:t>
            </a:r>
          </a:p>
          <a:p>
            <a:pPr marL="1485717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sv-SE" sz="40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6-month – </a:t>
            </a:r>
            <a:r>
              <a:rPr lang="sv-SE" sz="40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Cohen’s</a:t>
            </a:r>
            <a:r>
              <a:rPr lang="sv-SE" sz="40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d=0.21, p=0.11</a:t>
            </a:r>
          </a:p>
          <a:p>
            <a:pPr>
              <a:spcAft>
                <a:spcPts val="2400"/>
              </a:spcAft>
            </a:pPr>
            <a:endParaRPr lang="sv-SE" sz="4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ea typeface="MS PGothic" charset="0"/>
            </a:endParaRP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Effect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on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reduced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alcohol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consumption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(AUDIT-C)</a:t>
            </a:r>
          </a:p>
          <a:p>
            <a:pPr marL="1485717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sv-SE" sz="40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2-month – intervention </a:t>
            </a:r>
            <a:r>
              <a:rPr lang="sv-SE" sz="40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group</a:t>
            </a:r>
            <a:r>
              <a:rPr lang="sv-SE" sz="40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</a:t>
            </a:r>
            <a:r>
              <a:rPr lang="sv-SE" sz="40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had</a:t>
            </a:r>
            <a:r>
              <a:rPr lang="sv-SE" sz="40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38% </a:t>
            </a:r>
            <a:r>
              <a:rPr lang="sv-SE" sz="40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lower</a:t>
            </a:r>
            <a:r>
              <a:rPr lang="sv-SE" sz="40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scores (95%CI 12%-56%) </a:t>
            </a:r>
            <a:r>
              <a:rPr lang="sv-SE" sz="40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than</a:t>
            </a:r>
            <a:r>
              <a:rPr lang="sv-SE" sz="40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</a:t>
            </a:r>
            <a:r>
              <a:rPr lang="sv-SE" sz="40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control</a:t>
            </a:r>
            <a:r>
              <a:rPr lang="sv-SE" sz="40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</a:t>
            </a:r>
            <a:r>
              <a:rPr lang="sv-SE" sz="40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group</a:t>
            </a:r>
            <a:endParaRPr lang="sv-SE" sz="40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ea typeface="MS PGothic" charset="0"/>
            </a:endParaRPr>
          </a:p>
          <a:p>
            <a:pPr marL="1485717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sv-SE" sz="40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6-month – intervention </a:t>
            </a:r>
            <a:r>
              <a:rPr lang="sv-SE" sz="40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group</a:t>
            </a:r>
            <a:r>
              <a:rPr lang="sv-SE" sz="40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</a:t>
            </a:r>
            <a:r>
              <a:rPr lang="sv-SE" sz="40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had</a:t>
            </a:r>
            <a:r>
              <a:rPr lang="sv-SE" sz="40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46% </a:t>
            </a:r>
            <a:r>
              <a:rPr lang="sv-SE" sz="40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lower</a:t>
            </a:r>
            <a:r>
              <a:rPr lang="sv-SE" sz="40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scores (95%CI 24%-62%) </a:t>
            </a:r>
            <a:r>
              <a:rPr lang="sv-SE" sz="40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than</a:t>
            </a:r>
            <a:r>
              <a:rPr lang="sv-SE" sz="40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</a:t>
            </a:r>
            <a:r>
              <a:rPr lang="sv-SE" sz="40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control</a:t>
            </a:r>
            <a:r>
              <a:rPr lang="sv-SE" sz="40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 </a:t>
            </a:r>
            <a:r>
              <a:rPr lang="sv-SE" sz="40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MS PGothic" charset="0"/>
              </a:rPr>
              <a:t>group</a:t>
            </a:r>
            <a:endParaRPr lang="sv-SE" sz="40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ea typeface="MS PGothic" charset="0"/>
            </a:endParaRPr>
          </a:p>
          <a:p>
            <a:pPr marL="571500" indent="-454025" defTabSz="914400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en-US" sz="44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571500" indent="-228600" defTabSz="914400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en-US" sz="44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Bildobjekt 18" descr="En bild som visar Magenta, rosa, person, violett&#10;&#10;Automatiskt genererad beskrivning">
            <a:extLst>
              <a:ext uri="{FF2B5EF4-FFF2-40B4-BE49-F238E27FC236}">
                <a16:creationId xmlns:a16="http://schemas.microsoft.com/office/drawing/2014/main" id="{61AB5AF1-10AB-3818-55F5-AB30F9E1AB3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0" r="27799"/>
          <a:stretch/>
        </p:blipFill>
        <p:spPr>
          <a:xfrm>
            <a:off x="12455185" y="10"/>
            <a:ext cx="11922465" cy="13715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15" name="Platshållare för innehåll 14" descr="En bild som visar svart och vit, utomhus, Människoansikte, Långt hår&#10;&#10;Automatiskt genererad beskrivning">
            <a:extLst>
              <a:ext uri="{FF2B5EF4-FFF2-40B4-BE49-F238E27FC236}">
                <a16:creationId xmlns:a16="http://schemas.microsoft.com/office/drawing/2014/main" id="{342C30FE-35FD-007E-AD29-EEB461EF6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81912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7">
            <a:extLst>
              <a:ext uri="{FF2B5EF4-FFF2-40B4-BE49-F238E27FC236}">
                <a16:creationId xmlns:a16="http://schemas.microsoft.com/office/drawing/2014/main" id="{92804F73-12B3-3349-8EFA-6A6935E8BD9A}"/>
              </a:ext>
            </a:extLst>
          </p:cNvPr>
          <p:cNvSpPr txBox="1"/>
          <p:nvPr/>
        </p:nvSpPr>
        <p:spPr>
          <a:xfrm>
            <a:off x="11853896" y="1214299"/>
            <a:ext cx="92015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pc="800" dirty="0">
                <a:solidFill>
                  <a:schemeClr val="tx2"/>
                </a:solidFill>
                <a:latin typeface="Century Gothic" panose="020B0502020202020204" pitchFamily="34" charset="0"/>
                <a:ea typeface="Lato Black" charset="0"/>
                <a:cs typeface="Lato Black" charset="0"/>
              </a:rPr>
              <a:t>What did we learn?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23B22DE-E794-E845-943D-2EF523EB2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BA4BF6FB-6A42-4845-9838-3D40F09B0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10" y="-1"/>
            <a:ext cx="8591122" cy="4609368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E1F66E08-96F2-394E-A403-CB97B7185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39" y="9106632"/>
            <a:ext cx="8548473" cy="4609369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6B8CEE7F-05AF-4E46-B9DC-DFE41E2E13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" t="606" r="-1"/>
          <a:stretch/>
        </p:blipFill>
        <p:spPr>
          <a:xfrm>
            <a:off x="-59877" y="4599691"/>
            <a:ext cx="8574211" cy="458684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1D909782-D6D5-3E6B-922B-31E410AF76AB}"/>
              </a:ext>
            </a:extLst>
          </p:cNvPr>
          <p:cNvSpPr txBox="1"/>
          <p:nvPr/>
        </p:nvSpPr>
        <p:spPr>
          <a:xfrm>
            <a:off x="9012906" y="2838977"/>
            <a:ext cx="14883525" cy="969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We</a:t>
            </a: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found</a:t>
            </a: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that</a:t>
            </a: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a digital </a:t>
            </a: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therapist-assisted</a:t>
            </a: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self-help</a:t>
            </a: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intervention </a:t>
            </a: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can</a:t>
            </a: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reduce</a:t>
            </a: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adolescents</a:t>
            </a: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own</a:t>
            </a: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alcohol</a:t>
            </a: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consumption</a:t>
            </a:r>
            <a:endParaRPr lang="sv-SE" sz="48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571500" indent="-571500">
              <a:buFont typeface="Wingdings" pitchFamily="2" charset="2"/>
              <a:buChar char="ü"/>
            </a:pPr>
            <a:endParaRPr lang="sv-SE" sz="48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Inconclusive</a:t>
            </a: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results</a:t>
            </a: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on all </a:t>
            </a: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other</a:t>
            </a: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outcomes</a:t>
            </a: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which</a:t>
            </a: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may</a:t>
            </a: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be </a:t>
            </a: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attributable</a:t>
            </a: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to </a:t>
            </a: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low</a:t>
            </a: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adherence</a:t>
            </a:r>
            <a:endParaRPr lang="sv-SE" sz="48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571500" indent="-571500">
              <a:buFont typeface="Wingdings" pitchFamily="2" charset="2"/>
              <a:buChar char="ü"/>
            </a:pPr>
            <a:endParaRPr lang="sv-SE" sz="48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Highlight</a:t>
            </a: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potential for digital interventions to </a:t>
            </a: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reach</a:t>
            </a: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a </a:t>
            </a: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large</a:t>
            </a: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vulnerable</a:t>
            </a: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, hard-to-</a:t>
            </a: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reach</a:t>
            </a: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group</a:t>
            </a: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of</a:t>
            </a: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adolescents</a:t>
            </a: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with</a:t>
            </a: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support</a:t>
            </a:r>
          </a:p>
          <a:p>
            <a:pPr marL="571500" indent="-571500">
              <a:buFont typeface="Wingdings" pitchFamily="2" charset="2"/>
              <a:buChar char="ü"/>
            </a:pPr>
            <a:endParaRPr lang="sv-SE" sz="48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A&amp;C </a:t>
            </a: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quite</a:t>
            </a: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brief</a:t>
            </a: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, not </a:t>
            </a: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enough</a:t>
            </a: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for the </a:t>
            </a: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vulnerable</a:t>
            </a: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sample</a:t>
            </a: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reached</a:t>
            </a:r>
            <a:r>
              <a:rPr lang="sv-SE" sz="4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on social media?</a:t>
            </a:r>
          </a:p>
        </p:txBody>
      </p:sp>
    </p:spTree>
    <p:extLst>
      <p:ext uri="{BB962C8B-B14F-4D97-AF65-F5344CB8AC3E}">
        <p14:creationId xmlns:p14="http://schemas.microsoft.com/office/powerpoint/2010/main" val="2702620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ktangel 22">
            <a:extLst>
              <a:ext uri="{FF2B5EF4-FFF2-40B4-BE49-F238E27FC236}">
                <a16:creationId xmlns:a16="http://schemas.microsoft.com/office/drawing/2014/main" id="{0410CC33-F175-C31C-FA38-03DEA3C60397}"/>
              </a:ext>
            </a:extLst>
          </p:cNvPr>
          <p:cNvSpPr/>
          <p:nvPr/>
        </p:nvSpPr>
        <p:spPr>
          <a:xfrm>
            <a:off x="0" y="6870480"/>
            <a:ext cx="12204000" cy="6858000"/>
          </a:xfrm>
          <a:prstGeom prst="rect">
            <a:avLst/>
          </a:prstGeom>
          <a:solidFill>
            <a:srgbClr val="B534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3E7CE7D0-E7EF-126E-657C-82BFB793D091}"/>
              </a:ext>
            </a:extLst>
          </p:cNvPr>
          <p:cNvSpPr/>
          <p:nvPr/>
        </p:nvSpPr>
        <p:spPr>
          <a:xfrm>
            <a:off x="12173645" y="0"/>
            <a:ext cx="12204000" cy="6858000"/>
          </a:xfrm>
          <a:prstGeom prst="rect">
            <a:avLst/>
          </a:prstGeom>
          <a:solidFill>
            <a:srgbClr val="B534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C19FBCAD-A1A5-BA54-7F91-7B36E7A931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242" y="1308429"/>
            <a:ext cx="4540442" cy="3199639"/>
          </a:xfrm>
          <a:prstGeom prst="rect">
            <a:avLst/>
          </a:prstGeom>
          <a:effectLst/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AAC7E097-B50D-133B-AA06-635A52D16175}"/>
              </a:ext>
            </a:extLst>
          </p:cNvPr>
          <p:cNvSpPr txBox="1"/>
          <p:nvPr/>
        </p:nvSpPr>
        <p:spPr>
          <a:xfrm>
            <a:off x="12920253" y="1102703"/>
            <a:ext cx="1145739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sv-SE" sz="4000" dirty="0" err="1">
                <a:solidFill>
                  <a:schemeClr val="bg1"/>
                </a:solidFill>
              </a:rPr>
              <a:t>Translated</a:t>
            </a:r>
            <a:r>
              <a:rPr lang="sv-SE" sz="4000" dirty="0">
                <a:solidFill>
                  <a:schemeClr val="bg1"/>
                </a:solidFill>
              </a:rPr>
              <a:t> and </a:t>
            </a:r>
            <a:r>
              <a:rPr lang="sv-SE" sz="4000" dirty="0" err="1">
                <a:solidFill>
                  <a:schemeClr val="bg1"/>
                </a:solidFill>
              </a:rPr>
              <a:t>adapted</a:t>
            </a:r>
            <a:r>
              <a:rPr lang="sv-SE" sz="4000" dirty="0">
                <a:solidFill>
                  <a:schemeClr val="bg1"/>
                </a:solidFill>
              </a:rPr>
              <a:t> from </a:t>
            </a:r>
            <a:r>
              <a:rPr lang="sv-SE" sz="4000" dirty="0" err="1">
                <a:solidFill>
                  <a:schemeClr val="bg1"/>
                </a:solidFill>
              </a:rPr>
              <a:t>Netherlands</a:t>
            </a:r>
            <a:endParaRPr lang="sv-SE" sz="4000" dirty="0">
              <a:solidFill>
                <a:schemeClr val="bg1"/>
              </a:solidFill>
            </a:endParaRP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sv-SE" sz="4000" dirty="0" err="1">
                <a:solidFill>
                  <a:schemeClr val="bg1"/>
                </a:solidFill>
              </a:rPr>
              <a:t>Much</a:t>
            </a:r>
            <a:r>
              <a:rPr lang="sv-SE" sz="4000" dirty="0">
                <a:solidFill>
                  <a:schemeClr val="bg1"/>
                </a:solidFill>
              </a:rPr>
              <a:t> </a:t>
            </a:r>
            <a:r>
              <a:rPr lang="sv-SE" sz="4000" dirty="0" err="1">
                <a:solidFill>
                  <a:schemeClr val="bg1"/>
                </a:solidFill>
              </a:rPr>
              <a:t>more</a:t>
            </a:r>
            <a:r>
              <a:rPr lang="sv-SE" sz="4000" dirty="0">
                <a:solidFill>
                  <a:schemeClr val="bg1"/>
                </a:solidFill>
              </a:rPr>
              <a:t> extensive </a:t>
            </a:r>
            <a:r>
              <a:rPr lang="sv-SE" sz="4000" dirty="0" err="1">
                <a:solidFill>
                  <a:schemeClr val="bg1"/>
                </a:solidFill>
              </a:rPr>
              <a:t>than</a:t>
            </a:r>
            <a:r>
              <a:rPr lang="sv-SE" sz="4000" dirty="0">
                <a:solidFill>
                  <a:schemeClr val="bg1"/>
                </a:solidFill>
              </a:rPr>
              <a:t> A&amp;C – 8 </a:t>
            </a:r>
            <a:r>
              <a:rPr lang="sv-SE" sz="4000" dirty="0" err="1">
                <a:solidFill>
                  <a:schemeClr val="bg1"/>
                </a:solidFill>
              </a:rPr>
              <a:t>group</a:t>
            </a:r>
            <a:r>
              <a:rPr lang="sv-SE" sz="4000" dirty="0">
                <a:solidFill>
                  <a:schemeClr val="bg1"/>
                </a:solidFill>
              </a:rPr>
              <a:t> sessions, </a:t>
            </a:r>
            <a:r>
              <a:rPr lang="sv-SE" sz="4000" dirty="0" err="1">
                <a:solidFill>
                  <a:schemeClr val="bg1"/>
                </a:solidFill>
              </a:rPr>
              <a:t>each</a:t>
            </a:r>
            <a:r>
              <a:rPr lang="sv-SE" sz="4000" dirty="0">
                <a:solidFill>
                  <a:schemeClr val="bg1"/>
                </a:solidFill>
              </a:rPr>
              <a:t> 60 </a:t>
            </a:r>
            <a:r>
              <a:rPr lang="sv-SE" sz="4000" dirty="0" err="1">
                <a:solidFill>
                  <a:schemeClr val="bg1"/>
                </a:solidFill>
              </a:rPr>
              <a:t>minutes</a:t>
            </a:r>
            <a:endParaRPr lang="sv-SE" sz="4000" dirty="0">
              <a:solidFill>
                <a:schemeClr val="bg1"/>
              </a:solidFill>
            </a:endParaRP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sv-SE" sz="4000" dirty="0">
                <a:solidFill>
                  <a:schemeClr val="bg1"/>
                </a:solidFill>
              </a:rPr>
              <a:t>RCT (</a:t>
            </a:r>
            <a:r>
              <a:rPr lang="sv-SE" sz="4000" dirty="0" err="1">
                <a:solidFill>
                  <a:schemeClr val="bg1"/>
                </a:solidFill>
              </a:rPr>
              <a:t>baseline</a:t>
            </a:r>
            <a:r>
              <a:rPr lang="sv-SE" sz="4000" dirty="0">
                <a:solidFill>
                  <a:schemeClr val="bg1"/>
                </a:solidFill>
              </a:rPr>
              <a:t>, 6-, 12- &amp; 24-month </a:t>
            </a:r>
            <a:r>
              <a:rPr lang="sv-SE" sz="4000" dirty="0" err="1">
                <a:solidFill>
                  <a:schemeClr val="bg1"/>
                </a:solidFill>
              </a:rPr>
              <a:t>follow-up</a:t>
            </a:r>
            <a:r>
              <a:rPr lang="sv-SE" sz="4000" dirty="0">
                <a:solidFill>
                  <a:schemeClr val="bg1"/>
                </a:solidFill>
              </a:rPr>
              <a:t>)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sv-SE" sz="4000" dirty="0">
                <a:solidFill>
                  <a:schemeClr val="bg1"/>
                </a:solidFill>
              </a:rPr>
              <a:t>15-25-year-olds, </a:t>
            </a:r>
            <a:r>
              <a:rPr lang="sv-SE" sz="4000" dirty="0" err="1">
                <a:solidFill>
                  <a:schemeClr val="bg1"/>
                </a:solidFill>
              </a:rPr>
              <a:t>parents</a:t>
            </a:r>
            <a:r>
              <a:rPr lang="sv-SE" sz="4000" dirty="0">
                <a:solidFill>
                  <a:schemeClr val="bg1"/>
                </a:solidFill>
              </a:rPr>
              <a:t> </a:t>
            </a:r>
            <a:r>
              <a:rPr lang="sv-SE" sz="4000" dirty="0" err="1">
                <a:solidFill>
                  <a:schemeClr val="bg1"/>
                </a:solidFill>
              </a:rPr>
              <a:t>with</a:t>
            </a:r>
            <a:r>
              <a:rPr lang="sv-SE" sz="4000" dirty="0">
                <a:solidFill>
                  <a:schemeClr val="bg1"/>
                </a:solidFill>
              </a:rPr>
              <a:t> </a:t>
            </a:r>
            <a:r>
              <a:rPr lang="sv-SE" sz="4000" dirty="0" err="1">
                <a:solidFill>
                  <a:schemeClr val="bg1"/>
                </a:solidFill>
              </a:rPr>
              <a:t>substance</a:t>
            </a:r>
            <a:r>
              <a:rPr lang="sv-SE" sz="4000" dirty="0">
                <a:solidFill>
                  <a:schemeClr val="bg1"/>
                </a:solidFill>
              </a:rPr>
              <a:t> </a:t>
            </a:r>
            <a:r>
              <a:rPr lang="sv-SE" sz="4000" dirty="0" err="1">
                <a:solidFill>
                  <a:schemeClr val="bg1"/>
                </a:solidFill>
              </a:rPr>
              <a:t>use</a:t>
            </a:r>
            <a:r>
              <a:rPr lang="sv-SE" sz="4000" dirty="0">
                <a:solidFill>
                  <a:schemeClr val="bg1"/>
                </a:solidFill>
              </a:rPr>
              <a:t> problems/mental </a:t>
            </a:r>
            <a:r>
              <a:rPr lang="sv-SE" sz="4000" dirty="0" err="1">
                <a:solidFill>
                  <a:schemeClr val="bg1"/>
                </a:solidFill>
              </a:rPr>
              <a:t>illness</a:t>
            </a:r>
            <a:endParaRPr lang="sv-SE" sz="4000" dirty="0">
              <a:solidFill>
                <a:schemeClr val="bg1"/>
              </a:solidFill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56B09F77-F17C-AE86-B513-939ED92D2E4B}"/>
              </a:ext>
            </a:extLst>
          </p:cNvPr>
          <p:cNvSpPr txBox="1"/>
          <p:nvPr/>
        </p:nvSpPr>
        <p:spPr>
          <a:xfrm>
            <a:off x="731426" y="8302450"/>
            <a:ext cx="112700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sv-SE" sz="4000" b="1" dirty="0" err="1">
                <a:solidFill>
                  <a:schemeClr val="bg1"/>
                </a:solidFill>
              </a:rPr>
              <a:t>Results</a:t>
            </a:r>
            <a:endParaRPr lang="sv-SE" sz="4000" b="1" dirty="0">
              <a:solidFill>
                <a:schemeClr val="bg1"/>
              </a:solidFill>
            </a:endParaRP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sv-SE" sz="4000" dirty="0" err="1">
                <a:solidFill>
                  <a:schemeClr val="bg1"/>
                </a:solidFill>
              </a:rPr>
              <a:t>Low</a:t>
            </a:r>
            <a:r>
              <a:rPr lang="sv-SE" sz="4000" dirty="0">
                <a:solidFill>
                  <a:schemeClr val="bg1"/>
                </a:solidFill>
              </a:rPr>
              <a:t> </a:t>
            </a:r>
            <a:r>
              <a:rPr lang="sv-SE" sz="4000" dirty="0" err="1">
                <a:solidFill>
                  <a:schemeClr val="bg1"/>
                </a:solidFill>
              </a:rPr>
              <a:t>adherence</a:t>
            </a:r>
            <a:r>
              <a:rPr lang="sv-SE" sz="4000" dirty="0">
                <a:solidFill>
                  <a:schemeClr val="bg1"/>
                </a:solidFill>
              </a:rPr>
              <a:t> – 19% </a:t>
            </a:r>
            <a:r>
              <a:rPr lang="sv-SE" sz="4000" dirty="0" err="1">
                <a:solidFill>
                  <a:schemeClr val="bg1"/>
                </a:solidFill>
              </a:rPr>
              <a:t>of</a:t>
            </a:r>
            <a:r>
              <a:rPr lang="sv-SE" sz="4000" dirty="0">
                <a:solidFill>
                  <a:schemeClr val="bg1"/>
                </a:solidFill>
              </a:rPr>
              <a:t> </a:t>
            </a:r>
            <a:r>
              <a:rPr lang="sv-SE" sz="4000" dirty="0" err="1">
                <a:solidFill>
                  <a:schemeClr val="bg1"/>
                </a:solidFill>
              </a:rPr>
              <a:t>participants</a:t>
            </a:r>
            <a:r>
              <a:rPr lang="sv-SE" sz="4000" dirty="0">
                <a:solidFill>
                  <a:schemeClr val="bg1"/>
                </a:solidFill>
              </a:rPr>
              <a:t> </a:t>
            </a:r>
            <a:r>
              <a:rPr lang="sv-SE" sz="4000" dirty="0" err="1">
                <a:solidFill>
                  <a:schemeClr val="bg1"/>
                </a:solidFill>
              </a:rPr>
              <a:t>completed</a:t>
            </a:r>
            <a:r>
              <a:rPr lang="sv-SE" sz="4000" dirty="0">
                <a:solidFill>
                  <a:schemeClr val="bg1"/>
                </a:solidFill>
              </a:rPr>
              <a:t> &gt;50% </a:t>
            </a:r>
            <a:r>
              <a:rPr lang="sv-SE" sz="4000" dirty="0" err="1">
                <a:solidFill>
                  <a:schemeClr val="bg1"/>
                </a:solidFill>
              </a:rPr>
              <a:t>of</a:t>
            </a:r>
            <a:r>
              <a:rPr lang="sv-SE" sz="4000" dirty="0">
                <a:solidFill>
                  <a:schemeClr val="bg1"/>
                </a:solidFill>
              </a:rPr>
              <a:t> the program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sv-SE" sz="4000" dirty="0" err="1">
                <a:solidFill>
                  <a:schemeClr val="bg1"/>
                </a:solidFill>
              </a:rPr>
              <a:t>Preliminary</a:t>
            </a:r>
            <a:r>
              <a:rPr lang="sv-SE" sz="4000" dirty="0">
                <a:solidFill>
                  <a:schemeClr val="bg1"/>
                </a:solidFill>
              </a:rPr>
              <a:t> </a:t>
            </a:r>
            <a:r>
              <a:rPr lang="sv-SE" sz="4000" dirty="0" err="1">
                <a:solidFill>
                  <a:schemeClr val="bg1"/>
                </a:solidFill>
              </a:rPr>
              <a:t>results</a:t>
            </a:r>
            <a:r>
              <a:rPr lang="sv-SE" sz="4000" dirty="0">
                <a:solidFill>
                  <a:schemeClr val="bg1"/>
                </a:solidFill>
              </a:rPr>
              <a:t> show no </a:t>
            </a:r>
            <a:r>
              <a:rPr lang="sv-SE" sz="4000" dirty="0" err="1">
                <a:solidFill>
                  <a:schemeClr val="bg1"/>
                </a:solidFill>
              </a:rPr>
              <a:t>between-group</a:t>
            </a:r>
            <a:r>
              <a:rPr lang="sv-SE" sz="4000" dirty="0">
                <a:solidFill>
                  <a:schemeClr val="bg1"/>
                </a:solidFill>
              </a:rPr>
              <a:t> </a:t>
            </a:r>
            <a:r>
              <a:rPr lang="sv-SE" sz="4000" dirty="0" err="1">
                <a:solidFill>
                  <a:schemeClr val="bg1"/>
                </a:solidFill>
              </a:rPr>
              <a:t>differences</a:t>
            </a:r>
            <a:endParaRPr lang="sv-SE" sz="4000" dirty="0">
              <a:solidFill>
                <a:schemeClr val="bg1"/>
              </a:solidFill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9AF7691D-A0EA-FD3B-2201-43F0D605C09F}"/>
              </a:ext>
            </a:extLst>
          </p:cNvPr>
          <p:cNvSpPr txBox="1"/>
          <p:nvPr/>
        </p:nvSpPr>
        <p:spPr>
          <a:xfrm>
            <a:off x="12920250" y="8139165"/>
            <a:ext cx="114573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sv-SE" sz="4000" dirty="0" err="1">
                <a:solidFill>
                  <a:schemeClr val="tx1">
                    <a:lumMod val="50000"/>
                  </a:schemeClr>
                </a:solidFill>
              </a:rPr>
              <a:t>Recruitment</a:t>
            </a:r>
            <a:r>
              <a:rPr lang="sv-SE" sz="4000" dirty="0">
                <a:solidFill>
                  <a:schemeClr val="tx1">
                    <a:lumMod val="50000"/>
                  </a:schemeClr>
                </a:solidFill>
              </a:rPr>
              <a:t> on social media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sv-SE" sz="4000" dirty="0">
                <a:solidFill>
                  <a:schemeClr val="tx1">
                    <a:lumMod val="50000"/>
                  </a:schemeClr>
                </a:solidFill>
              </a:rPr>
              <a:t>156 </a:t>
            </a:r>
            <a:r>
              <a:rPr lang="sv-SE" sz="4000" dirty="0" err="1">
                <a:solidFill>
                  <a:schemeClr val="tx1">
                    <a:lumMod val="50000"/>
                  </a:schemeClr>
                </a:solidFill>
              </a:rPr>
              <a:t>participants</a:t>
            </a:r>
            <a:r>
              <a:rPr lang="sv-SE" sz="4000" dirty="0">
                <a:solidFill>
                  <a:schemeClr val="tx1">
                    <a:lumMod val="50000"/>
                  </a:schemeClr>
                </a:solidFill>
              </a:rPr>
              <a:t> (98 + 58)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sv-SE" sz="4000" dirty="0" err="1">
                <a:solidFill>
                  <a:schemeClr val="tx1">
                    <a:lumMod val="50000"/>
                  </a:schemeClr>
                </a:solidFill>
              </a:rPr>
              <a:t>Mean</a:t>
            </a:r>
            <a:r>
              <a:rPr lang="sv-SE" sz="4000" dirty="0">
                <a:solidFill>
                  <a:schemeClr val="tx1">
                    <a:lumMod val="50000"/>
                  </a:schemeClr>
                </a:solidFill>
              </a:rPr>
              <a:t> age 19 </a:t>
            </a:r>
            <a:r>
              <a:rPr lang="sv-SE" sz="4000" dirty="0" err="1">
                <a:solidFill>
                  <a:schemeClr val="tx1">
                    <a:lumMod val="50000"/>
                  </a:schemeClr>
                </a:solidFill>
              </a:rPr>
              <a:t>years</a:t>
            </a:r>
            <a:endParaRPr lang="sv-SE" sz="4000" dirty="0">
              <a:solidFill>
                <a:schemeClr val="tx1">
                  <a:lumMod val="50000"/>
                </a:schemeClr>
              </a:solidFill>
            </a:endParaRP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sv-SE" sz="4000" dirty="0">
                <a:solidFill>
                  <a:schemeClr val="tx1">
                    <a:lumMod val="50000"/>
                  </a:schemeClr>
                </a:solidFill>
              </a:rPr>
              <a:t>82% </a:t>
            </a:r>
            <a:r>
              <a:rPr lang="sv-SE" sz="4000" dirty="0" err="1">
                <a:solidFill>
                  <a:schemeClr val="tx1">
                    <a:lumMod val="50000"/>
                  </a:schemeClr>
                </a:solidFill>
              </a:rPr>
              <a:t>girls</a:t>
            </a:r>
            <a:endParaRPr lang="sv-SE" sz="4000" dirty="0">
              <a:solidFill>
                <a:schemeClr val="tx1">
                  <a:lumMod val="50000"/>
                </a:schemeClr>
              </a:solidFill>
            </a:endParaRP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sv-SE" sz="4000" dirty="0" err="1">
                <a:solidFill>
                  <a:schemeClr val="tx1">
                    <a:lumMod val="50000"/>
                  </a:schemeClr>
                </a:solidFill>
              </a:rPr>
              <a:t>Reached</a:t>
            </a:r>
            <a:r>
              <a:rPr lang="sv-SE" sz="4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v-SE" sz="4000" dirty="0" err="1">
                <a:solidFill>
                  <a:schemeClr val="tx1">
                    <a:lumMod val="50000"/>
                  </a:schemeClr>
                </a:solidFill>
              </a:rPr>
              <a:t>vulnerable</a:t>
            </a:r>
            <a:r>
              <a:rPr lang="sv-SE" sz="4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v-SE" sz="4000" dirty="0" err="1">
                <a:solidFill>
                  <a:schemeClr val="tx1">
                    <a:lumMod val="50000"/>
                  </a:schemeClr>
                </a:solidFill>
              </a:rPr>
              <a:t>group</a:t>
            </a:r>
            <a:r>
              <a:rPr lang="sv-SE" sz="4000" dirty="0">
                <a:solidFill>
                  <a:schemeClr val="tx1">
                    <a:lumMod val="50000"/>
                  </a:schemeClr>
                </a:solidFill>
              </a:rPr>
              <a:t> – 60% depressive symptoms; 44% </a:t>
            </a:r>
            <a:r>
              <a:rPr lang="sv-SE" sz="4000" dirty="0" err="1">
                <a:solidFill>
                  <a:schemeClr val="tx1">
                    <a:lumMod val="50000"/>
                  </a:schemeClr>
                </a:solidFill>
              </a:rPr>
              <a:t>own</a:t>
            </a:r>
            <a:r>
              <a:rPr lang="sv-SE" sz="4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v-SE" sz="4000" dirty="0" err="1">
                <a:solidFill>
                  <a:schemeClr val="tx1">
                    <a:lumMod val="50000"/>
                  </a:schemeClr>
                </a:solidFill>
              </a:rPr>
              <a:t>risky</a:t>
            </a:r>
            <a:r>
              <a:rPr lang="sv-SE" sz="4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v-SE" sz="4000" dirty="0" err="1">
                <a:solidFill>
                  <a:schemeClr val="tx1">
                    <a:lumMod val="50000"/>
                  </a:schemeClr>
                </a:solidFill>
              </a:rPr>
              <a:t>alcohol</a:t>
            </a:r>
            <a:r>
              <a:rPr lang="sv-SE" sz="4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v-SE" sz="4000" dirty="0" err="1">
                <a:solidFill>
                  <a:schemeClr val="tx1">
                    <a:lumMod val="50000"/>
                  </a:schemeClr>
                </a:solidFill>
              </a:rPr>
              <a:t>use</a:t>
            </a:r>
            <a:endParaRPr lang="sv-SE" sz="4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2AFBC141-D9D5-485E-EFE7-3FC9B55ABB8F}"/>
              </a:ext>
            </a:extLst>
          </p:cNvPr>
          <p:cNvSpPr txBox="1"/>
          <p:nvPr/>
        </p:nvSpPr>
        <p:spPr>
          <a:xfrm>
            <a:off x="6800849" y="13141238"/>
            <a:ext cx="5387971" cy="52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Strandberg et al. </a:t>
            </a:r>
            <a:r>
              <a:rPr lang="sv-SE" sz="2800" i="1" dirty="0">
                <a:solidFill>
                  <a:schemeClr val="bg1"/>
                </a:solidFill>
                <a:latin typeface="Century Gothic" panose="020B0502020202020204" pitchFamily="34" charset="0"/>
              </a:rPr>
              <a:t>In progress</a:t>
            </a:r>
          </a:p>
        </p:txBody>
      </p:sp>
      <p:cxnSp>
        <p:nvCxnSpPr>
          <p:cNvPr id="8" name="Rak 7">
            <a:extLst>
              <a:ext uri="{FF2B5EF4-FFF2-40B4-BE49-F238E27FC236}">
                <a16:creationId xmlns:a16="http://schemas.microsoft.com/office/drawing/2014/main" id="{673E638D-4E7E-F3AC-5715-BA786D209044}"/>
              </a:ext>
            </a:extLst>
          </p:cNvPr>
          <p:cNvCxnSpPr>
            <a:cxnSpLocks/>
          </p:cNvCxnSpPr>
          <p:nvPr/>
        </p:nvCxnSpPr>
        <p:spPr>
          <a:xfrm>
            <a:off x="6800849" y="13056616"/>
            <a:ext cx="520065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ruta 3">
            <a:extLst>
              <a:ext uri="{FF2B5EF4-FFF2-40B4-BE49-F238E27FC236}">
                <a16:creationId xmlns:a16="http://schemas.microsoft.com/office/drawing/2014/main" id="{814F63B8-4339-FD87-34F6-2F223AEB7846}"/>
              </a:ext>
            </a:extLst>
          </p:cNvPr>
          <p:cNvSpPr txBox="1"/>
          <p:nvPr/>
        </p:nvSpPr>
        <p:spPr>
          <a:xfrm>
            <a:off x="18059400" y="6217262"/>
            <a:ext cx="6318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Elgán</a:t>
            </a:r>
            <a:r>
              <a:rPr lang="sv-SE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et al, BMC </a:t>
            </a:r>
            <a:r>
              <a:rPr lang="sv-SE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Publ</a:t>
            </a:r>
            <a:r>
              <a:rPr lang="sv-SE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Health 2016</a:t>
            </a:r>
            <a:endParaRPr lang="sv-SE" sz="28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215AB3CC-0A6B-06E8-EE6E-7773DF5CB723}"/>
              </a:ext>
            </a:extLst>
          </p:cNvPr>
          <p:cNvCxnSpPr>
            <a:cxnSpLocks/>
          </p:cNvCxnSpPr>
          <p:nvPr/>
        </p:nvCxnSpPr>
        <p:spPr>
          <a:xfrm>
            <a:off x="18107931" y="6132640"/>
            <a:ext cx="594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ruta 9">
            <a:extLst>
              <a:ext uri="{FF2B5EF4-FFF2-40B4-BE49-F238E27FC236}">
                <a16:creationId xmlns:a16="http://schemas.microsoft.com/office/drawing/2014/main" id="{93770CE3-A5AA-01C8-D3B6-40C21339542C}"/>
              </a:ext>
            </a:extLst>
          </p:cNvPr>
          <p:cNvSpPr txBox="1"/>
          <p:nvPr/>
        </p:nvSpPr>
        <p:spPr>
          <a:xfrm>
            <a:off x="1420438" y="4959129"/>
            <a:ext cx="9339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0" b="1" dirty="0" err="1">
                <a:solidFill>
                  <a:schemeClr val="tx1">
                    <a:lumMod val="50000"/>
                  </a:schemeClr>
                </a:solidFill>
              </a:rPr>
              <a:t>Therapist-guided</a:t>
            </a:r>
            <a:r>
              <a:rPr lang="sv-SE" sz="4000" b="1" dirty="0">
                <a:solidFill>
                  <a:schemeClr val="tx1">
                    <a:lumMod val="50000"/>
                  </a:schemeClr>
                </a:solidFill>
              </a:rPr>
              <a:t> digital </a:t>
            </a:r>
            <a:r>
              <a:rPr lang="sv-SE" sz="4000" b="1" dirty="0" err="1">
                <a:solidFill>
                  <a:schemeClr val="tx1">
                    <a:lumMod val="50000"/>
                  </a:schemeClr>
                </a:solidFill>
              </a:rPr>
              <a:t>group</a:t>
            </a:r>
            <a:r>
              <a:rPr lang="sv-SE" sz="40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v-SE" sz="4000" b="1" dirty="0" err="1">
                <a:solidFill>
                  <a:schemeClr val="tx1">
                    <a:lumMod val="50000"/>
                  </a:schemeClr>
                </a:solidFill>
              </a:rPr>
              <a:t>chat</a:t>
            </a:r>
            <a:r>
              <a:rPr lang="sv-SE" sz="4000" b="1" dirty="0">
                <a:solidFill>
                  <a:schemeClr val="tx1">
                    <a:lumMod val="50000"/>
                  </a:schemeClr>
                </a:solidFill>
              </a:rPr>
              <a:t> intervention for </a:t>
            </a:r>
          </a:p>
        </p:txBody>
      </p:sp>
    </p:spTree>
    <p:extLst>
      <p:ext uri="{BB962C8B-B14F-4D97-AF65-F5344CB8AC3E}">
        <p14:creationId xmlns:p14="http://schemas.microsoft.com/office/powerpoint/2010/main" val="253460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A70B19-B894-3254-3CFF-AF2FED77A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7765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latshållare för bild 2">
            <a:extLst>
              <a:ext uri="{FF2B5EF4-FFF2-40B4-BE49-F238E27FC236}">
                <a16:creationId xmlns:a16="http://schemas.microsoft.com/office/drawing/2014/main" id="{FAABECF0-28C0-8330-7DCA-6D009FFBD5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" r="24008" b="8833"/>
          <a:stretch/>
        </p:blipFill>
        <p:spPr>
          <a:xfrm>
            <a:off x="7043101" y="10"/>
            <a:ext cx="17334549" cy="13715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19508121" cy="13716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9495F06A-9744-F32A-10E4-100EC32A3690}"/>
              </a:ext>
            </a:extLst>
          </p:cNvPr>
          <p:cNvSpPr txBox="1"/>
          <p:nvPr/>
        </p:nvSpPr>
        <p:spPr>
          <a:xfrm>
            <a:off x="741994" y="2322576"/>
            <a:ext cx="10622692" cy="2249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spc="8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Lessons learned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324754" y="1211723"/>
            <a:ext cx="146304" cy="10969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6264" y="4886960"/>
            <a:ext cx="6600249" cy="18288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C16323FA-4003-8B14-AE87-D00746406D00}"/>
              </a:ext>
            </a:extLst>
          </p:cNvPr>
          <p:cNvSpPr txBox="1"/>
          <p:nvPr/>
        </p:nvSpPr>
        <p:spPr>
          <a:xfrm>
            <a:off x="741994" y="5436108"/>
            <a:ext cx="12451492" cy="64145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We reach a vulnerable group of young people on social media</a:t>
            </a:r>
          </a:p>
          <a:p>
            <a:pPr marL="8572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Low adherence</a:t>
            </a:r>
          </a:p>
          <a:p>
            <a:pPr marL="8572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Need for a more engaging program</a:t>
            </a:r>
          </a:p>
          <a:p>
            <a:pPr marL="8572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Use strategies of co-production with end-users to create better suited intervention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C1F9D9D-8379-50F6-40AB-9215F48AB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7641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927CD18-112C-3818-B325-6E839A6A2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E43C128-1DA2-FA86-43FB-863291D05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CAAA97-D389-109B-4CF6-8A57BE36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F7CEA-AE05-1B4E-985F-3F36ADEF1448}" type="slidenum">
              <a:rPr lang="sv-SE" smtClean="0"/>
              <a:t>29</a:t>
            </a:fld>
            <a:endParaRPr lang="sv-SE"/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6B4FB10D-022A-5C53-0D5C-255A8AA2EB4A}"/>
              </a:ext>
            </a:extLst>
          </p:cNvPr>
          <p:cNvSpPr txBox="1"/>
          <p:nvPr/>
        </p:nvSpPr>
        <p:spPr>
          <a:xfrm>
            <a:off x="2830711" y="6242447"/>
            <a:ext cx="18716227" cy="1231106"/>
          </a:xfrm>
          <a:prstGeom prst="rect">
            <a:avLst/>
          </a:prstGeom>
          <a:noFill/>
        </p:spPr>
        <p:txBody>
          <a:bodyPr wrap="square" lIns="365760" tIns="0" rIns="0" bIns="0" rtlCol="0">
            <a:spAutoFit/>
          </a:bodyPr>
          <a:lstStyle/>
          <a:p>
            <a:pPr algn="ctr"/>
            <a:r>
              <a:rPr lang="en-US" sz="8000" b="1" spc="900" dirty="0">
                <a:solidFill>
                  <a:srgbClr val="000000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Next steps?</a:t>
            </a:r>
          </a:p>
        </p:txBody>
      </p:sp>
    </p:spTree>
    <p:extLst>
      <p:ext uri="{BB962C8B-B14F-4D97-AF65-F5344CB8AC3E}">
        <p14:creationId xmlns:p14="http://schemas.microsoft.com/office/powerpoint/2010/main" val="36587097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2188825" y="4005558"/>
            <a:ext cx="11726433" cy="809452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571500" indent="-571500" defTabSz="1827977">
              <a:buFont typeface="Wingdings" pitchFamily="2" charset="2"/>
              <a:buChar char="Ø"/>
            </a:pPr>
            <a:r>
              <a:rPr lang="en-US" sz="4000" spc="300" dirty="0">
                <a:solidFill>
                  <a:srgbClr val="7F7F7F">
                    <a:lumMod val="50000"/>
                  </a:srgb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Founded in 1995, R&amp;D unit at Centre for Psychiatry Research, Karolinska Institutet</a:t>
            </a:r>
          </a:p>
          <a:p>
            <a:pPr marL="571500" indent="-571500" defTabSz="1827977">
              <a:buFont typeface="Wingdings" pitchFamily="2" charset="2"/>
              <a:buChar char="Ø"/>
            </a:pPr>
            <a:endParaRPr lang="en-US" sz="4000" spc="300" dirty="0">
              <a:solidFill>
                <a:srgbClr val="7F7F7F">
                  <a:lumMod val="50000"/>
                </a:srgbClr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  <a:p>
            <a:pPr marL="571500" indent="-571500" defTabSz="1827977">
              <a:buFont typeface="Wingdings" pitchFamily="2" charset="2"/>
              <a:buChar char="Ø"/>
            </a:pPr>
            <a:r>
              <a:rPr lang="en-US" sz="4000" spc="300" dirty="0">
                <a:solidFill>
                  <a:srgbClr val="7F7F7F">
                    <a:lumMod val="50000"/>
                  </a:srgb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Aim to develop, implement, and evaluate prevention methods</a:t>
            </a:r>
          </a:p>
          <a:p>
            <a:pPr marL="571500" indent="-571500" defTabSz="1827977">
              <a:buFont typeface="Wingdings" pitchFamily="2" charset="2"/>
              <a:buChar char="Ø"/>
            </a:pPr>
            <a:endParaRPr lang="en-US" sz="4000" spc="300" dirty="0">
              <a:solidFill>
                <a:srgbClr val="7F7F7F">
                  <a:lumMod val="50000"/>
                </a:srgbClr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  <a:p>
            <a:pPr marL="571500" indent="-571500" defTabSz="1827977">
              <a:buFont typeface="Wingdings" pitchFamily="2" charset="2"/>
              <a:buChar char="Ø"/>
            </a:pPr>
            <a:r>
              <a:rPr lang="en-US" sz="4000" spc="300" dirty="0">
                <a:solidFill>
                  <a:srgbClr val="7F7F7F">
                    <a:lumMod val="50000"/>
                  </a:srgb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Research and practice in close </a:t>
            </a:r>
            <a:r>
              <a:rPr lang="en-US" sz="4000" spc="3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collaboration – bridging gap between science and practice</a:t>
            </a:r>
          </a:p>
          <a:p>
            <a:pPr defTabSz="1827977"/>
            <a:endParaRPr lang="en-US" sz="4000" spc="300" dirty="0">
              <a:solidFill>
                <a:srgbClr val="7F7F7F">
                  <a:lumMod val="50000"/>
                </a:srgbClr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  <a:p>
            <a:pPr marL="571500" indent="-571500" defTabSz="1827977">
              <a:buFont typeface="Wingdings" pitchFamily="2" charset="2"/>
              <a:buChar char="Ø"/>
            </a:pPr>
            <a:r>
              <a:rPr lang="en-US" sz="4000" spc="300" dirty="0">
                <a:solidFill>
                  <a:srgbClr val="7F7F7F">
                    <a:lumMod val="50000"/>
                  </a:srgb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Conduct work on regional, national, and international level</a:t>
            </a:r>
          </a:p>
        </p:txBody>
      </p:sp>
      <p:pic>
        <p:nvPicPr>
          <p:cNvPr id="18" name="Picture 6" descr="STAD-logotype transp bakgrund [Converted]">
            <a:extLst>
              <a:ext uri="{FF2B5EF4-FFF2-40B4-BE49-F238E27FC236}">
                <a16:creationId xmlns:a16="http://schemas.microsoft.com/office/drawing/2014/main" id="{D476FD54-A96E-1A49-9769-0F622C54B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1752" y="1353830"/>
            <a:ext cx="2425853" cy="87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4"/>
          <p:cNvSpPr txBox="1"/>
          <p:nvPr/>
        </p:nvSpPr>
        <p:spPr>
          <a:xfrm>
            <a:off x="13582708" y="2432373"/>
            <a:ext cx="8938665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1827977"/>
            <a:r>
              <a:rPr lang="en-US" sz="2400" b="1" spc="300" dirty="0">
                <a:solidFill>
                  <a:srgbClr val="000000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Stockholm Prevents Alcohol and Drug Problems</a:t>
            </a:r>
          </a:p>
        </p:txBody>
      </p:sp>
      <p:pic>
        <p:nvPicPr>
          <p:cNvPr id="3" name="Platshållare för bild 2"/>
          <p:cNvPicPr>
            <a:picLocks noGrp="1" noChangeAspect="1"/>
          </p:cNvPicPr>
          <p:nvPr>
            <p:ph type="pic" sz="quarter" idx="41"/>
          </p:nvPr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65" r="3499" b="4865"/>
          <a:stretch/>
        </p:blipFill>
        <p:spPr>
          <a:xfrm>
            <a:off x="3175" y="1786"/>
            <a:ext cx="11726433" cy="13712428"/>
          </a:xfrm>
        </p:spPr>
      </p:pic>
      <p:cxnSp>
        <p:nvCxnSpPr>
          <p:cNvPr id="2" name="Straight Connector 16">
            <a:extLst>
              <a:ext uri="{FF2B5EF4-FFF2-40B4-BE49-F238E27FC236}">
                <a16:creationId xmlns:a16="http://schemas.microsoft.com/office/drawing/2014/main" id="{81323BFB-75C6-D688-4DBB-C2753E815881}"/>
              </a:ext>
            </a:extLst>
          </p:cNvPr>
          <p:cNvCxnSpPr/>
          <p:nvPr/>
        </p:nvCxnSpPr>
        <p:spPr>
          <a:xfrm>
            <a:off x="16856345" y="3233744"/>
            <a:ext cx="2281380" cy="0"/>
          </a:xfrm>
          <a:prstGeom prst="line">
            <a:avLst/>
          </a:prstGeom>
          <a:ln w="44450">
            <a:solidFill>
              <a:srgbClr val="870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257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476F4-984A-F2ED-98E3-40669BFB6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ktangel 39">
            <a:extLst>
              <a:ext uri="{FF2B5EF4-FFF2-40B4-BE49-F238E27FC236}">
                <a16:creationId xmlns:a16="http://schemas.microsoft.com/office/drawing/2014/main" id="{BA2829CE-30C5-2065-57FF-7CF507424329}"/>
              </a:ext>
            </a:extLst>
          </p:cNvPr>
          <p:cNvSpPr/>
          <p:nvPr/>
        </p:nvSpPr>
        <p:spPr>
          <a:xfrm>
            <a:off x="-4" y="0"/>
            <a:ext cx="6224249" cy="1375764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 descr="Tobias Elgan.png">
            <a:extLst>
              <a:ext uri="{FF2B5EF4-FFF2-40B4-BE49-F238E27FC236}">
                <a16:creationId xmlns:a16="http://schemas.microsoft.com/office/drawing/2014/main" id="{09FCD3AC-B4E2-B4AD-55B5-765A11FDC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6"/>
          <a:stretch>
            <a:fillRect/>
          </a:stretch>
        </p:blipFill>
        <p:spPr bwMode="auto">
          <a:xfrm>
            <a:off x="7557035" y="3185961"/>
            <a:ext cx="2101477" cy="2375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9F562BD3-61D5-EA4D-93B6-CE269379335C}"/>
              </a:ext>
            </a:extLst>
          </p:cNvPr>
          <p:cNvSpPr txBox="1"/>
          <p:nvPr/>
        </p:nvSpPr>
        <p:spPr>
          <a:xfrm>
            <a:off x="15067279" y="5652101"/>
            <a:ext cx="5034202" cy="1199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v-SE" sz="2399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Johanna Gripenberg</a:t>
            </a:r>
          </a:p>
          <a:p>
            <a:pPr algn="ctr">
              <a:defRPr/>
            </a:pPr>
            <a:r>
              <a:rPr lang="sv-SE" sz="2399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PhD, </a:t>
            </a:r>
            <a:r>
              <a:rPr lang="sv-SE" sz="2399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Assoc</a:t>
            </a:r>
            <a:r>
              <a:rPr lang="sv-SE" sz="2399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2399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Prof</a:t>
            </a:r>
            <a:r>
              <a:rPr lang="sv-SE" sz="2399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, Director</a:t>
            </a:r>
          </a:p>
          <a:p>
            <a:pPr algn="ctr">
              <a:defRPr/>
            </a:pPr>
            <a:r>
              <a:rPr lang="sv-SE" sz="2399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Karolinska Institutet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51614080-8762-F004-8973-4029F711E2D8}"/>
              </a:ext>
            </a:extLst>
          </p:cNvPr>
          <p:cNvSpPr txBox="1"/>
          <p:nvPr/>
        </p:nvSpPr>
        <p:spPr>
          <a:xfrm>
            <a:off x="7109036" y="5596921"/>
            <a:ext cx="2997471" cy="1199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v-SE" sz="2399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Tobias </a:t>
            </a:r>
            <a:r>
              <a:rPr lang="sv-SE" sz="2399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Elgán</a:t>
            </a:r>
            <a:endParaRPr lang="sv-SE" sz="2399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r>
              <a:rPr lang="sv-SE" sz="2399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PhD, </a:t>
            </a:r>
            <a:r>
              <a:rPr lang="sv-SE" sz="2399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Assoc</a:t>
            </a:r>
            <a:r>
              <a:rPr lang="sv-SE" sz="2399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2399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Prof</a:t>
            </a:r>
            <a:endParaRPr lang="sv-SE" sz="2399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r>
              <a:rPr lang="sv-SE" sz="2399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Karolinska Institutet</a:t>
            </a:r>
          </a:p>
        </p:txBody>
      </p:sp>
      <p:pic>
        <p:nvPicPr>
          <p:cNvPr id="1036" name="Picture 12" descr="Håkan Wall | Medarbetare">
            <a:extLst>
              <a:ext uri="{FF2B5EF4-FFF2-40B4-BE49-F238E27FC236}">
                <a16:creationId xmlns:a16="http://schemas.microsoft.com/office/drawing/2014/main" id="{5C5E3C2A-6208-F494-1A78-F85759F4D9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9" t="4515" r="24027" b="41325"/>
          <a:stretch/>
        </p:blipFill>
        <p:spPr bwMode="auto">
          <a:xfrm>
            <a:off x="20960088" y="3187682"/>
            <a:ext cx="2092677" cy="2373660"/>
          </a:xfrm>
          <a:prstGeom prst="rect">
            <a:avLst/>
          </a:prstGeom>
          <a:noFill/>
        </p:spPr>
      </p:pic>
      <p:sp>
        <p:nvSpPr>
          <p:cNvPr id="43" name="textruta 42">
            <a:extLst>
              <a:ext uri="{FF2B5EF4-FFF2-40B4-BE49-F238E27FC236}">
                <a16:creationId xmlns:a16="http://schemas.microsoft.com/office/drawing/2014/main" id="{CEEB5EA0-B1C1-B02D-4C75-6F39ED502132}"/>
              </a:ext>
            </a:extLst>
          </p:cNvPr>
          <p:cNvSpPr txBox="1"/>
          <p:nvPr/>
        </p:nvSpPr>
        <p:spPr>
          <a:xfrm>
            <a:off x="20275512" y="5611208"/>
            <a:ext cx="3536829" cy="1199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v-SE" sz="2399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Håkan Wall</a:t>
            </a:r>
          </a:p>
          <a:p>
            <a:pPr algn="ctr">
              <a:defRPr/>
            </a:pPr>
            <a:r>
              <a:rPr lang="sv-SE" sz="2399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PhD, researcher</a:t>
            </a:r>
          </a:p>
          <a:p>
            <a:pPr algn="ctr">
              <a:defRPr/>
            </a:pPr>
            <a:r>
              <a:rPr lang="sv-SE" sz="2399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Karolinska Institutet</a:t>
            </a:r>
          </a:p>
        </p:txBody>
      </p:sp>
      <p:pic>
        <p:nvPicPr>
          <p:cNvPr id="3" name="Bildobjekt 2" descr="Johanna_Gripenberg.jpg">
            <a:extLst>
              <a:ext uri="{FF2B5EF4-FFF2-40B4-BE49-F238E27FC236}">
                <a16:creationId xmlns:a16="http://schemas.microsoft.com/office/drawing/2014/main" id="{4DC45334-6AFB-067D-63B6-76CB049363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6" t="16940" r="16122" b="38903"/>
          <a:stretch/>
        </p:blipFill>
        <p:spPr bwMode="auto">
          <a:xfrm>
            <a:off x="16533643" y="3185961"/>
            <a:ext cx="2101475" cy="236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20DD26-854C-88D1-6E1A-2A3D76239D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9"/>
          <a:stretch/>
        </p:blipFill>
        <p:spPr bwMode="auto">
          <a:xfrm>
            <a:off x="7639052" y="8096823"/>
            <a:ext cx="2099617" cy="236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1C23DFD8-8F95-C2B9-7FCA-323C7508E637}"/>
              </a:ext>
            </a:extLst>
          </p:cNvPr>
          <p:cNvSpPr txBox="1"/>
          <p:nvPr/>
        </p:nvSpPr>
        <p:spPr>
          <a:xfrm>
            <a:off x="6952208" y="10563337"/>
            <a:ext cx="3666061" cy="1199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v-SE" sz="2399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Nina-Katri Gustafsson</a:t>
            </a:r>
          </a:p>
          <a:p>
            <a:pPr algn="ctr">
              <a:defRPr/>
            </a:pPr>
            <a:r>
              <a:rPr lang="sv-SE" sz="2399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PhD, researcher</a:t>
            </a:r>
          </a:p>
          <a:p>
            <a:pPr algn="ctr">
              <a:defRPr/>
            </a:pPr>
            <a:r>
              <a:rPr lang="sv-SE" sz="2399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Karolinska Institutet</a:t>
            </a: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AB272BC5-9FC9-E7EC-FC69-3C2A95B5B4EB}"/>
              </a:ext>
            </a:extLst>
          </p:cNvPr>
          <p:cNvSpPr txBox="1"/>
          <p:nvPr/>
        </p:nvSpPr>
        <p:spPr>
          <a:xfrm>
            <a:off x="9712088" y="1139246"/>
            <a:ext cx="11168442" cy="100283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7058"/>
              </a:lnSpc>
            </a:pPr>
            <a:r>
              <a:rPr lang="en-US" sz="5999" b="1" spc="900" dirty="0">
                <a:solidFill>
                  <a:schemeClr val="tx2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Digital intervention 3.0</a:t>
            </a:r>
          </a:p>
        </p:txBody>
      </p:sp>
      <p:sp>
        <p:nvSpPr>
          <p:cNvPr id="34" name="textruta 33">
            <a:extLst>
              <a:ext uri="{FF2B5EF4-FFF2-40B4-BE49-F238E27FC236}">
                <a16:creationId xmlns:a16="http://schemas.microsoft.com/office/drawing/2014/main" id="{580754D0-D16C-A89E-5F53-E96B90355BC3}"/>
              </a:ext>
            </a:extLst>
          </p:cNvPr>
          <p:cNvSpPr txBox="1"/>
          <p:nvPr/>
        </p:nvSpPr>
        <p:spPr>
          <a:xfrm>
            <a:off x="10937580" y="5659312"/>
            <a:ext cx="43587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v-SE" sz="2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Ola </a:t>
            </a:r>
            <a:r>
              <a:rPr lang="sv-SE" sz="2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Siljeholm</a:t>
            </a:r>
            <a:endParaRPr lang="sv-SE" sz="2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r>
              <a:rPr lang="sv-SE" sz="2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PhD, </a:t>
            </a:r>
            <a:r>
              <a:rPr lang="sv-SE" sz="2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psychologist</a:t>
            </a:r>
            <a:r>
              <a:rPr lang="sv-SE" sz="2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sv-SE" sz="2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postdoc</a:t>
            </a:r>
            <a:endParaRPr lang="sv-SE" sz="2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r>
              <a:rPr lang="sv-SE" sz="2399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Karolinska Institutet</a:t>
            </a:r>
            <a:endParaRPr lang="sv-SE" sz="2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Picture 2" descr="Ola Erik Siljeholm | Medarbetare">
            <a:extLst>
              <a:ext uri="{FF2B5EF4-FFF2-40B4-BE49-F238E27FC236}">
                <a16:creationId xmlns:a16="http://schemas.microsoft.com/office/drawing/2014/main" id="{9B1BEEC3-2189-8ECE-80C7-04F184086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1" t="5679" r="20758" b="32695"/>
          <a:stretch/>
        </p:blipFill>
        <p:spPr bwMode="auto">
          <a:xfrm>
            <a:off x="12070603" y="3185961"/>
            <a:ext cx="2092677" cy="241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ilipa Sampaio">
            <a:extLst>
              <a:ext uri="{FF2B5EF4-FFF2-40B4-BE49-F238E27FC236}">
                <a16:creationId xmlns:a16="http://schemas.microsoft.com/office/drawing/2014/main" id="{116D43D6-45AC-91B0-F824-E0C741C3A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6" r="16961" b="25779"/>
          <a:stretch/>
        </p:blipFill>
        <p:spPr bwMode="auto">
          <a:xfrm>
            <a:off x="12162918" y="8096823"/>
            <a:ext cx="2092677" cy="237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0DACCFC6-92BC-E40D-2C1B-E47D4C5CBF63}"/>
              </a:ext>
            </a:extLst>
          </p:cNvPr>
          <p:cNvSpPr txBox="1"/>
          <p:nvPr/>
        </p:nvSpPr>
        <p:spPr>
          <a:xfrm>
            <a:off x="16086838" y="10599124"/>
            <a:ext cx="2997471" cy="1199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v-SE" sz="2399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Inna</a:t>
            </a:r>
            <a:r>
              <a:rPr lang="sv-SE" sz="2399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Feldman</a:t>
            </a:r>
          </a:p>
          <a:p>
            <a:pPr algn="ctr">
              <a:defRPr/>
            </a:pPr>
            <a:r>
              <a:rPr lang="sv-SE" sz="2399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PhD, </a:t>
            </a:r>
            <a:r>
              <a:rPr lang="sv-SE" sz="2399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Assoc</a:t>
            </a:r>
            <a:r>
              <a:rPr lang="sv-SE" sz="2399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2399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Prof</a:t>
            </a:r>
            <a:endParaRPr lang="sv-SE" sz="2399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r>
              <a:rPr lang="sv-SE" sz="2399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Uppsala University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BDC2340A-CD32-0C70-0C78-70B9A9489E3D}"/>
              </a:ext>
            </a:extLst>
          </p:cNvPr>
          <p:cNvSpPr txBox="1"/>
          <p:nvPr/>
        </p:nvSpPr>
        <p:spPr>
          <a:xfrm>
            <a:off x="11710520" y="10599124"/>
            <a:ext cx="2997471" cy="1199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v-SE" sz="2399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Filipa</a:t>
            </a:r>
            <a:r>
              <a:rPr lang="sv-SE" sz="2399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2399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Sampaio</a:t>
            </a:r>
            <a:endParaRPr lang="sv-SE" sz="2399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r>
              <a:rPr lang="sv-SE" sz="2399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PhD, </a:t>
            </a:r>
            <a:r>
              <a:rPr lang="sv-SE" sz="2399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Assoc</a:t>
            </a:r>
            <a:r>
              <a:rPr lang="sv-SE" sz="2399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2399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Prof</a:t>
            </a:r>
            <a:endParaRPr lang="sv-SE" sz="2399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r>
              <a:rPr lang="sv-SE" sz="2399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Uppsala University</a:t>
            </a:r>
          </a:p>
        </p:txBody>
      </p:sp>
      <p:pic>
        <p:nvPicPr>
          <p:cNvPr id="1030" name="Picture 6" descr="Inna Feldman">
            <a:extLst>
              <a:ext uri="{FF2B5EF4-FFF2-40B4-BE49-F238E27FC236}">
                <a16:creationId xmlns:a16="http://schemas.microsoft.com/office/drawing/2014/main" id="{401DD4EE-D113-C7ED-7D96-0112F08616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4" t="8669" b="24200"/>
          <a:stretch/>
        </p:blipFill>
        <p:spPr bwMode="auto">
          <a:xfrm>
            <a:off x="16533643" y="8096823"/>
            <a:ext cx="2103859" cy="237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elena Hansson.">
            <a:extLst>
              <a:ext uri="{FF2B5EF4-FFF2-40B4-BE49-F238E27FC236}">
                <a16:creationId xmlns:a16="http://schemas.microsoft.com/office/drawing/2014/main" id="{59064FC9-67D5-DAA8-27F2-A3637A7860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8"/>
          <a:stretch/>
        </p:blipFill>
        <p:spPr bwMode="auto">
          <a:xfrm>
            <a:off x="20960088" y="8087942"/>
            <a:ext cx="2092677" cy="237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ruta 25">
            <a:extLst>
              <a:ext uri="{FF2B5EF4-FFF2-40B4-BE49-F238E27FC236}">
                <a16:creationId xmlns:a16="http://schemas.microsoft.com/office/drawing/2014/main" id="{A6300F67-9AD5-42AE-F651-916EB3790D3E}"/>
              </a:ext>
            </a:extLst>
          </p:cNvPr>
          <p:cNvSpPr txBox="1"/>
          <p:nvPr/>
        </p:nvSpPr>
        <p:spPr>
          <a:xfrm>
            <a:off x="20275512" y="10521842"/>
            <a:ext cx="3536829" cy="1199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v-SE" sz="2399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Helena Hansson</a:t>
            </a:r>
          </a:p>
          <a:p>
            <a:pPr algn="ctr">
              <a:defRPr/>
            </a:pPr>
            <a:r>
              <a:rPr lang="sv-SE" sz="2399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PhD, Senior </a:t>
            </a:r>
            <a:r>
              <a:rPr lang="sv-SE" sz="2399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Lecturer</a:t>
            </a:r>
            <a:endParaRPr lang="sv-SE" sz="2399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r>
              <a:rPr lang="sv-SE" sz="2399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Lund University</a:t>
            </a:r>
          </a:p>
        </p:txBody>
      </p:sp>
      <p:pic>
        <p:nvPicPr>
          <p:cNvPr id="1040" name="Picture 16" descr="Karolinska Institutet Logo PNG Vector (CDR) Free Download">
            <a:extLst>
              <a:ext uri="{FF2B5EF4-FFF2-40B4-BE49-F238E27FC236}">
                <a16:creationId xmlns:a16="http://schemas.microsoft.com/office/drawing/2014/main" id="{35ECA6D5-C3F1-FFBA-4BFB-5CBE606C6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769" y="537303"/>
            <a:ext cx="2716534" cy="343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Uppsala Universitet Logo PNG Vector">
            <a:extLst>
              <a:ext uri="{FF2B5EF4-FFF2-40B4-BE49-F238E27FC236}">
                <a16:creationId xmlns:a16="http://schemas.microsoft.com/office/drawing/2014/main" id="{761B8CB9-E8B4-B70F-7933-5AD6F89F9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786" y="5405784"/>
            <a:ext cx="3619630" cy="343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Bildobjekt 41" descr="En bild som visar text, Teckensnitt, logotyp, emblem&#10;&#10;Automatiskt genererad beskrivning">
            <a:extLst>
              <a:ext uri="{FF2B5EF4-FFF2-40B4-BE49-F238E27FC236}">
                <a16:creationId xmlns:a16="http://schemas.microsoft.com/office/drawing/2014/main" id="{A88D661C-C2CD-A672-824D-A66D166080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698" y="9740048"/>
            <a:ext cx="2854413" cy="3438649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08BB22BD-69F9-21A6-BAFC-52887698B33A}"/>
              </a:ext>
            </a:extLst>
          </p:cNvPr>
          <p:cNvSpPr txBox="1"/>
          <p:nvPr/>
        </p:nvSpPr>
        <p:spPr>
          <a:xfrm>
            <a:off x="7109037" y="12584495"/>
            <a:ext cx="17268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i="1" dirty="0" err="1">
                <a:latin typeface="Century Gothic" panose="020B0502020202020204" pitchFamily="34" charset="0"/>
              </a:rPr>
              <a:t>Funded</a:t>
            </a:r>
            <a:r>
              <a:rPr lang="sv-SE" sz="4000" i="1" dirty="0">
                <a:latin typeface="Century Gothic" panose="020B0502020202020204" pitchFamily="34" charset="0"/>
              </a:rPr>
              <a:t> by the Swedish Council for </a:t>
            </a:r>
            <a:r>
              <a:rPr lang="sv-SE" sz="4000" i="1" dirty="0" err="1">
                <a:latin typeface="Century Gothic" panose="020B0502020202020204" pitchFamily="34" charset="0"/>
              </a:rPr>
              <a:t>Working</a:t>
            </a:r>
            <a:r>
              <a:rPr lang="sv-SE" sz="4000" i="1" dirty="0">
                <a:latin typeface="Century Gothic" panose="020B0502020202020204" pitchFamily="34" charset="0"/>
              </a:rPr>
              <a:t> Life and Social Research</a:t>
            </a:r>
          </a:p>
          <a:p>
            <a:endParaRPr lang="sv-SE" sz="4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28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8BF4A-0954-574D-0E32-604B9EDA4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7">
            <a:extLst>
              <a:ext uri="{FF2B5EF4-FFF2-40B4-BE49-F238E27FC236}">
                <a16:creationId xmlns:a16="http://schemas.microsoft.com/office/drawing/2014/main" id="{D3346E08-2D2D-9E7F-2FD0-3E83C7807307}"/>
              </a:ext>
            </a:extLst>
          </p:cNvPr>
          <p:cNvSpPr txBox="1"/>
          <p:nvPr/>
        </p:nvSpPr>
        <p:spPr>
          <a:xfrm>
            <a:off x="12947886" y="3839138"/>
            <a:ext cx="11125326" cy="7485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sv-SE" sz="4400" b="1" spc="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Aim</a:t>
            </a:r>
            <a:r>
              <a:rPr lang="sv-SE" sz="4400" b="1" spc="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is to co-</a:t>
            </a:r>
            <a:r>
              <a:rPr lang="sv-SE" sz="4400" b="1" spc="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produce</a:t>
            </a:r>
            <a:r>
              <a:rPr lang="sv-SE" sz="4400" b="1" spc="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and </a:t>
            </a:r>
            <a:r>
              <a:rPr lang="sv-SE" sz="4400" b="1" spc="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evaluate</a:t>
            </a:r>
            <a:r>
              <a:rPr lang="sv-SE" sz="4400" b="1" spc="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an innovative digital </a:t>
            </a:r>
            <a:r>
              <a:rPr lang="sv-SE" sz="4400" b="1" spc="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preventive</a:t>
            </a:r>
            <a:r>
              <a:rPr lang="sv-SE" sz="4400" b="1" spc="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intervention for 15-25-year-olds </a:t>
            </a:r>
            <a:r>
              <a:rPr lang="sv-SE" sz="4400" b="1" spc="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with</a:t>
            </a:r>
            <a:r>
              <a:rPr lang="sv-SE" sz="4400" b="1" spc="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b="1" spc="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parents</a:t>
            </a:r>
            <a:r>
              <a:rPr lang="sv-SE" sz="4400" b="1" spc="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b="1" spc="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who</a:t>
            </a:r>
            <a:r>
              <a:rPr lang="sv-SE" sz="4400" b="1" spc="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b="1" spc="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have</a:t>
            </a:r>
            <a:r>
              <a:rPr lang="sv-SE" sz="4400" b="1" spc="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b="1" spc="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alcohol</a:t>
            </a:r>
            <a:r>
              <a:rPr lang="sv-SE" sz="4400" b="1" spc="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problems.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v-SE" sz="4400" b="1" spc="8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sv-SE" sz="4400" b="1" spc="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We</a:t>
            </a:r>
            <a:r>
              <a:rPr lang="sv-SE" sz="4400" b="1" spc="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b="1" spc="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will</a:t>
            </a:r>
            <a:r>
              <a:rPr lang="sv-SE" sz="4400" b="1" spc="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b="1" spc="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explore</a:t>
            </a:r>
            <a:r>
              <a:rPr lang="sv-SE" sz="4400" b="1" spc="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b="1" spc="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how</a:t>
            </a:r>
            <a:r>
              <a:rPr lang="sv-SE" sz="4400" b="1" spc="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the intervention is </a:t>
            </a:r>
            <a:r>
              <a:rPr lang="sv-SE" sz="4400" b="1" spc="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received</a:t>
            </a:r>
            <a:r>
              <a:rPr lang="sv-SE" sz="4400" b="1" spc="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sv-SE" sz="4400" b="1" spc="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whether</a:t>
            </a:r>
            <a:r>
              <a:rPr lang="sv-SE" sz="4400" b="1" spc="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it is </a:t>
            </a:r>
            <a:r>
              <a:rPr lang="sv-SE" sz="4400" b="1" spc="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effective</a:t>
            </a:r>
            <a:r>
              <a:rPr lang="sv-SE" sz="4400" b="1" spc="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, and </a:t>
            </a:r>
            <a:r>
              <a:rPr lang="sv-SE" sz="4400" b="1" spc="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if</a:t>
            </a:r>
            <a:r>
              <a:rPr lang="sv-SE" sz="4400" b="1" spc="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it is </a:t>
            </a:r>
            <a:r>
              <a:rPr lang="sv-SE" sz="4400" b="1" spc="8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cost-effective</a:t>
            </a:r>
            <a:r>
              <a:rPr lang="sv-SE" sz="4400" b="1" spc="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4CAB33E-5B34-876F-59D6-1EB5ECEB3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6D3E0B39-500C-EA6A-D7D8-EA8E97585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2" r="27244"/>
          <a:stretch/>
        </p:blipFill>
        <p:spPr>
          <a:xfrm>
            <a:off x="-6092" y="0"/>
            <a:ext cx="121158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50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0C09F-81DA-6EBB-C4BE-CD6F878F9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4F7500-C48D-3273-99C9-DDA6D2869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6" name="Platshållare för innehåll 5" descr="En bild som visar skärmbild, text, linje, diagram&#10;&#10;Automatiskt genererad beskrivning">
            <a:extLst>
              <a:ext uri="{FF2B5EF4-FFF2-40B4-BE49-F238E27FC236}">
                <a16:creationId xmlns:a16="http://schemas.microsoft.com/office/drawing/2014/main" id="{60A9FADB-06B3-9A32-60CC-9656A5F51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/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2EBCFC15-21A7-F70C-6C03-DC4031116811}"/>
              </a:ext>
            </a:extLst>
          </p:cNvPr>
          <p:cNvSpPr/>
          <p:nvPr/>
        </p:nvSpPr>
        <p:spPr>
          <a:xfrm>
            <a:off x="0" y="6870480"/>
            <a:ext cx="12204000" cy="68580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F8F0FF4-BE2F-99D4-2527-EC9DC5890C97}"/>
              </a:ext>
            </a:extLst>
          </p:cNvPr>
          <p:cNvSpPr/>
          <p:nvPr/>
        </p:nvSpPr>
        <p:spPr>
          <a:xfrm>
            <a:off x="12173650" y="0"/>
            <a:ext cx="12204000" cy="68580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7D4FF908-3AFB-D1C7-E700-DBEAADBD8E57}"/>
              </a:ext>
            </a:extLst>
          </p:cNvPr>
          <p:cNvSpPr txBox="1"/>
          <p:nvPr/>
        </p:nvSpPr>
        <p:spPr>
          <a:xfrm>
            <a:off x="2145867" y="391278"/>
            <a:ext cx="797526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4400" b="1" spc="800" dirty="0">
                <a:solidFill>
                  <a:schemeClr val="tx2"/>
                </a:solidFill>
                <a:latin typeface="Century Gothic" panose="020B0502020202020204" pitchFamily="34" charset="0"/>
                <a:ea typeface="Lato Black" charset="0"/>
                <a:cs typeface="Lato Black" charset="0"/>
              </a:rPr>
              <a:t>WP1-Intervention </a:t>
            </a:r>
          </a:p>
          <a:p>
            <a:pPr algn="ctr"/>
            <a:r>
              <a:rPr lang="sv-SE" sz="4400" b="1" spc="800" dirty="0" err="1">
                <a:solidFill>
                  <a:schemeClr val="tx2"/>
                </a:solidFill>
                <a:latin typeface="Century Gothic" panose="020B0502020202020204" pitchFamily="34" charset="0"/>
                <a:ea typeface="Lato Black" charset="0"/>
                <a:cs typeface="Lato Black" charset="0"/>
              </a:rPr>
              <a:t>development</a:t>
            </a:r>
            <a:r>
              <a:rPr lang="sv-SE" sz="4400" b="1" spc="800" dirty="0">
                <a:solidFill>
                  <a:schemeClr val="tx2"/>
                </a:solidFill>
                <a:latin typeface="Century Gothic" panose="020B0502020202020204" pitchFamily="34" charset="0"/>
                <a:ea typeface="Lato Black" charset="0"/>
                <a:cs typeface="Lato Black" charset="0"/>
              </a:rPr>
              <a:t> (Year1)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F16D655-E9BB-02ED-91E0-D072E24731F0}"/>
              </a:ext>
            </a:extLst>
          </p:cNvPr>
          <p:cNvSpPr txBox="1"/>
          <p:nvPr/>
        </p:nvSpPr>
        <p:spPr>
          <a:xfrm>
            <a:off x="313888" y="2119697"/>
            <a:ext cx="108413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sv-SE" sz="4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Intervention co-</a:t>
            </a:r>
            <a:r>
              <a:rPr lang="sv-SE" sz="44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production</a:t>
            </a:r>
            <a:endParaRPr lang="sv-SE" sz="44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1485717" lvl="1" indent="-571500">
              <a:buFont typeface="Wingdings" pitchFamily="2" charset="2"/>
              <a:buChar char="v"/>
            </a:pPr>
            <a:r>
              <a:rPr lang="sv-SE" sz="40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15-25-year-old </a:t>
            </a:r>
            <a:r>
              <a:rPr lang="sv-SE" sz="40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target</a:t>
            </a:r>
            <a:r>
              <a:rPr lang="sv-SE" sz="40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0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group</a:t>
            </a:r>
            <a:endParaRPr lang="sv-SE" sz="40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1485717" lvl="1" indent="-571500">
              <a:buFont typeface="Wingdings" pitchFamily="2" charset="2"/>
              <a:buChar char="v"/>
            </a:pPr>
            <a:r>
              <a:rPr lang="sv-SE" sz="40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Student </a:t>
            </a:r>
            <a:r>
              <a:rPr lang="sv-SE" sz="40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health</a:t>
            </a:r>
            <a:r>
              <a:rPr lang="sv-SE" sz="40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0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care</a:t>
            </a:r>
            <a:r>
              <a:rPr lang="sv-SE" sz="40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0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clinics</a:t>
            </a:r>
            <a:endParaRPr lang="sv-SE" sz="40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1485717" lvl="1" indent="-571500">
              <a:buFont typeface="Wingdings" pitchFamily="2" charset="2"/>
              <a:buChar char="v"/>
            </a:pPr>
            <a:r>
              <a:rPr lang="sv-SE" sz="40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Social services</a:t>
            </a:r>
          </a:p>
          <a:p>
            <a:pPr marL="1485717" lvl="1" indent="-571500">
              <a:buFont typeface="Wingdings" pitchFamily="2" charset="2"/>
              <a:buChar char="v"/>
            </a:pPr>
            <a:r>
              <a:rPr lang="sv-SE" sz="40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Health </a:t>
            </a:r>
            <a:r>
              <a:rPr lang="sv-SE" sz="40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care</a:t>
            </a:r>
            <a:r>
              <a:rPr lang="sv-SE" sz="40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0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providers</a:t>
            </a:r>
            <a:endParaRPr lang="sv-SE" sz="40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1485717" lvl="1" indent="-571500">
              <a:buFont typeface="Wingdings" pitchFamily="2" charset="2"/>
              <a:buChar char="v"/>
            </a:pPr>
            <a:r>
              <a:rPr lang="sv-SE" sz="40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Non-profits </a:t>
            </a:r>
          </a:p>
          <a:p>
            <a:pPr marL="1485717" lvl="1" indent="-571500">
              <a:buFont typeface="Wingdings" pitchFamily="2" charset="2"/>
              <a:buChar char="Ø"/>
            </a:pPr>
            <a:endParaRPr lang="sv-SE" sz="44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D48A4B3C-2312-BDD3-AC3E-668D7869EE16}"/>
              </a:ext>
            </a:extLst>
          </p:cNvPr>
          <p:cNvSpPr txBox="1"/>
          <p:nvPr/>
        </p:nvSpPr>
        <p:spPr>
          <a:xfrm>
            <a:off x="14628238" y="7326914"/>
            <a:ext cx="73100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4400" b="1" spc="800" dirty="0">
                <a:solidFill>
                  <a:schemeClr val="tx2"/>
                </a:solidFill>
                <a:latin typeface="Century Gothic" panose="020B0502020202020204" pitchFamily="34" charset="0"/>
                <a:ea typeface="Lato Black" charset="0"/>
                <a:cs typeface="Lato Black" charset="0"/>
              </a:rPr>
              <a:t>WP3-RCT (</a:t>
            </a:r>
            <a:r>
              <a:rPr lang="sv-SE" sz="4400" b="1" spc="800" dirty="0" err="1">
                <a:solidFill>
                  <a:schemeClr val="tx2"/>
                </a:solidFill>
                <a:latin typeface="Century Gothic" panose="020B0502020202020204" pitchFamily="34" charset="0"/>
                <a:ea typeface="Lato Black" charset="0"/>
                <a:cs typeface="Lato Black" charset="0"/>
              </a:rPr>
              <a:t>Year</a:t>
            </a:r>
            <a:r>
              <a:rPr lang="sv-SE" sz="4400" b="1" spc="800" dirty="0">
                <a:solidFill>
                  <a:schemeClr val="tx2"/>
                </a:solidFill>
                <a:latin typeface="Century Gothic" panose="020B0502020202020204" pitchFamily="34" charset="0"/>
                <a:ea typeface="Lato Black" charset="0"/>
                <a:cs typeface="Lato Black" charset="0"/>
              </a:rPr>
              <a:t> 2/3)</a:t>
            </a: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93DCD578-B169-8664-93A3-316B9564E44E}"/>
              </a:ext>
            </a:extLst>
          </p:cNvPr>
          <p:cNvSpPr txBox="1"/>
          <p:nvPr/>
        </p:nvSpPr>
        <p:spPr>
          <a:xfrm>
            <a:off x="13524378" y="391278"/>
            <a:ext cx="95958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4400" b="1" spc="800" dirty="0">
                <a:solidFill>
                  <a:schemeClr val="bg1"/>
                </a:solidFill>
                <a:latin typeface="Century Gothic" panose="020B0502020202020204" pitchFamily="34" charset="0"/>
                <a:ea typeface="Lato Black" charset="0"/>
                <a:cs typeface="Lato Black" charset="0"/>
              </a:rPr>
              <a:t>WP2-Pilot </a:t>
            </a:r>
            <a:r>
              <a:rPr lang="sv-SE" sz="4400" b="1" spc="800" dirty="0" err="1">
                <a:solidFill>
                  <a:schemeClr val="bg1"/>
                </a:solidFill>
                <a:latin typeface="Century Gothic" panose="020B0502020202020204" pitchFamily="34" charset="0"/>
                <a:ea typeface="Lato Black" charset="0"/>
                <a:cs typeface="Lato Black" charset="0"/>
              </a:rPr>
              <a:t>study</a:t>
            </a:r>
            <a:r>
              <a:rPr lang="sv-SE" sz="4400" b="1" spc="800" dirty="0">
                <a:solidFill>
                  <a:schemeClr val="bg1"/>
                </a:solidFill>
                <a:latin typeface="Century Gothic" panose="020B0502020202020204" pitchFamily="34" charset="0"/>
                <a:ea typeface="Lato Black" charset="0"/>
                <a:cs typeface="Lato Black" charset="0"/>
              </a:rPr>
              <a:t> (Year1/2)</a:t>
            </a: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BCA8566F-1D00-8FF5-C96B-A340012FA793}"/>
              </a:ext>
            </a:extLst>
          </p:cNvPr>
          <p:cNvSpPr txBox="1"/>
          <p:nvPr/>
        </p:nvSpPr>
        <p:spPr>
          <a:xfrm>
            <a:off x="1540933" y="7326915"/>
            <a:ext cx="91069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4400" b="1" spc="800" dirty="0">
                <a:solidFill>
                  <a:schemeClr val="bg1"/>
                </a:solidFill>
                <a:latin typeface="Century Gothic" panose="020B0502020202020204" pitchFamily="34" charset="0"/>
                <a:ea typeface="Lato Black" charset="0"/>
                <a:cs typeface="Lato Black" charset="0"/>
              </a:rPr>
              <a:t>WP4-Cost-effectiveness </a:t>
            </a:r>
          </a:p>
          <a:p>
            <a:pPr algn="ctr"/>
            <a:r>
              <a:rPr lang="sv-SE" sz="4400" b="1" spc="800" dirty="0">
                <a:solidFill>
                  <a:schemeClr val="bg1"/>
                </a:solidFill>
                <a:latin typeface="Century Gothic" panose="020B0502020202020204" pitchFamily="34" charset="0"/>
                <a:ea typeface="Lato Black" charset="0"/>
                <a:cs typeface="Lato Black" charset="0"/>
              </a:rPr>
              <a:t>(Year1+3)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F2DEA0A4-3A03-A0A3-BB0B-4FE5937F793A}"/>
              </a:ext>
            </a:extLst>
          </p:cNvPr>
          <p:cNvSpPr txBox="1"/>
          <p:nvPr/>
        </p:nvSpPr>
        <p:spPr>
          <a:xfrm>
            <a:off x="12862582" y="1703129"/>
            <a:ext cx="1084132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Recruitment</a:t>
            </a:r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of</a:t>
            </a:r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30 </a:t>
            </a: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participants</a:t>
            </a:r>
            <a:endParaRPr lang="sv-SE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571500" indent="-571500">
              <a:buFont typeface="Wingdings" pitchFamily="2" charset="2"/>
              <a:buChar char="Ø"/>
            </a:pPr>
            <a:endParaRPr lang="sv-SE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Semi-</a:t>
            </a: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structured</a:t>
            </a:r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interviews</a:t>
            </a:r>
            <a:endParaRPr lang="sv-SE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571500" indent="-571500">
              <a:buFont typeface="Wingdings" pitchFamily="2" charset="2"/>
              <a:buChar char="Ø"/>
            </a:pPr>
            <a:endParaRPr lang="sv-SE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Baseline</a:t>
            </a:r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and 1-month </a:t>
            </a: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follow-up</a:t>
            </a:r>
            <a:endParaRPr lang="sv-SE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571500" indent="-571500">
              <a:buFont typeface="Wingdings" pitchFamily="2" charset="2"/>
              <a:buChar char="Ø"/>
            </a:pPr>
            <a:endParaRPr lang="sv-SE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Intervention </a:t>
            </a: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modifications</a:t>
            </a:r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if</a:t>
            </a:r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needed</a:t>
            </a:r>
            <a:endParaRPr lang="sv-SE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3EFD98FF-D11A-99A9-ECC7-5AC734AF7A50}"/>
              </a:ext>
            </a:extLst>
          </p:cNvPr>
          <p:cNvSpPr txBox="1"/>
          <p:nvPr/>
        </p:nvSpPr>
        <p:spPr>
          <a:xfrm>
            <a:off x="313888" y="8595164"/>
            <a:ext cx="108413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endParaRPr lang="sv-SE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Preparatory</a:t>
            </a:r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work</a:t>
            </a:r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during</a:t>
            </a:r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Year</a:t>
            </a:r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1</a:t>
            </a:r>
          </a:p>
          <a:p>
            <a:pPr marL="571500" indent="-571500">
              <a:buFont typeface="Wingdings" pitchFamily="2" charset="2"/>
              <a:buChar char="Ø"/>
            </a:pPr>
            <a:endParaRPr lang="sv-SE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Analyses</a:t>
            </a:r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and </a:t>
            </a: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reporting</a:t>
            </a:r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Year</a:t>
            </a:r>
            <a:r>
              <a:rPr lang="sv-SE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3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656824EE-3866-FD9D-487B-703A35D4BDE8}"/>
              </a:ext>
            </a:extLst>
          </p:cNvPr>
          <p:cNvSpPr txBox="1"/>
          <p:nvPr/>
        </p:nvSpPr>
        <p:spPr>
          <a:xfrm>
            <a:off x="12901658" y="8561129"/>
            <a:ext cx="108413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sv-SE" sz="44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Recruitment</a:t>
            </a:r>
            <a:r>
              <a:rPr lang="sv-SE" sz="4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of</a:t>
            </a:r>
            <a:r>
              <a:rPr lang="sv-SE" sz="4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 400 </a:t>
            </a:r>
            <a:r>
              <a:rPr lang="sv-SE" sz="44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participants</a:t>
            </a:r>
            <a:endParaRPr lang="sv-SE" sz="44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571500" indent="-571500">
              <a:buFont typeface="Wingdings" pitchFamily="2" charset="2"/>
              <a:buChar char="Ø"/>
            </a:pPr>
            <a:endParaRPr lang="sv-SE" sz="44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sv-SE" sz="44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Baseline</a:t>
            </a:r>
            <a:r>
              <a:rPr lang="sv-SE" sz="4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, 1-, 3- &amp; 12-months </a:t>
            </a:r>
            <a:r>
              <a:rPr lang="sv-SE" sz="44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follow-up</a:t>
            </a:r>
            <a:endParaRPr lang="sv-SE" sz="44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571500" indent="-571500">
              <a:buFont typeface="Wingdings" pitchFamily="2" charset="2"/>
              <a:buChar char="Ø"/>
            </a:pPr>
            <a:endParaRPr lang="sv-SE" sz="44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sv-SE" sz="44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Analyses</a:t>
            </a:r>
            <a:r>
              <a:rPr lang="sv-SE" sz="4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 and </a:t>
            </a:r>
            <a:r>
              <a:rPr lang="sv-SE" sz="44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reporting</a:t>
            </a:r>
            <a:r>
              <a:rPr lang="sv-SE" sz="4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of</a:t>
            </a:r>
            <a:r>
              <a:rPr lang="sv-SE" sz="4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results</a:t>
            </a:r>
            <a:endParaRPr lang="sv-SE" sz="44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361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/>
          <p:cNvPicPr>
            <a:picLocks noGrp="1" noChangeAspect="1"/>
          </p:cNvPicPr>
          <p:nvPr>
            <p:ph type="pic" sz="quarter" idx="4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2" r="22202"/>
          <a:stretch>
            <a:fillRect/>
          </a:stretch>
        </p:blipFill>
        <p:spPr/>
      </p:pic>
      <p:sp>
        <p:nvSpPr>
          <p:cNvPr id="16" name="TextBox 18"/>
          <p:cNvSpPr txBox="1"/>
          <p:nvPr/>
        </p:nvSpPr>
        <p:spPr>
          <a:xfrm>
            <a:off x="15100664" y="1150575"/>
            <a:ext cx="5506637" cy="100283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7060"/>
              </a:lnSpc>
            </a:pPr>
            <a:r>
              <a:rPr lang="en-US" sz="6000" b="1" spc="900" dirty="0">
                <a:solidFill>
                  <a:schemeClr val="tx2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Conclusion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7FC17999-8593-4048-95A1-15354FD63D5C}"/>
              </a:ext>
            </a:extLst>
          </p:cNvPr>
          <p:cNvSpPr txBox="1"/>
          <p:nvPr/>
        </p:nvSpPr>
        <p:spPr>
          <a:xfrm>
            <a:off x="13239662" y="2916938"/>
            <a:ext cx="10863922" cy="9910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Need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for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accessible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support, digital solutions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can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serve as an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important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complement</a:t>
            </a:r>
            <a:endParaRPr lang="sv-SE" sz="4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endParaRPr lang="sv-SE" sz="66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Vulnerable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, hard-to-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reach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group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of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young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people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reached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via social media</a:t>
            </a:r>
          </a:p>
          <a:p>
            <a:endParaRPr lang="sv-SE" sz="66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Digital interventions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can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potentially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play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important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role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but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problems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with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low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adherence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endParaRPr lang="sv-SE" sz="66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Need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for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more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tailored</a:t>
            </a:r>
            <a:r>
              <a:rPr lang="sv-SE" sz="4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interventions</a:t>
            </a:r>
          </a:p>
        </p:txBody>
      </p:sp>
      <p:sp>
        <p:nvSpPr>
          <p:cNvPr id="26" name="Shape 2579">
            <a:extLst>
              <a:ext uri="{FF2B5EF4-FFF2-40B4-BE49-F238E27FC236}">
                <a16:creationId xmlns:a16="http://schemas.microsoft.com/office/drawing/2014/main" id="{A105931D-1998-1246-BECC-63CC4B5D18E9}"/>
              </a:ext>
            </a:extLst>
          </p:cNvPr>
          <p:cNvSpPr>
            <a:spLocks noChangeAspect="1"/>
          </p:cNvSpPr>
          <p:nvPr/>
        </p:nvSpPr>
        <p:spPr>
          <a:xfrm>
            <a:off x="12584990" y="3060713"/>
            <a:ext cx="612000" cy="639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7" y="18984"/>
                </a:moveTo>
                <a:lnTo>
                  <a:pt x="11380" y="15408"/>
                </a:lnTo>
                <a:lnTo>
                  <a:pt x="10800" y="14983"/>
                </a:lnTo>
                <a:lnTo>
                  <a:pt x="10219" y="15408"/>
                </a:lnTo>
                <a:lnTo>
                  <a:pt x="5343" y="18984"/>
                </a:lnTo>
                <a:lnTo>
                  <a:pt x="7313" y="13075"/>
                </a:lnTo>
                <a:lnTo>
                  <a:pt x="7534" y="12411"/>
                </a:lnTo>
                <a:lnTo>
                  <a:pt x="6980" y="11985"/>
                </a:lnTo>
                <a:lnTo>
                  <a:pt x="2887" y="8836"/>
                </a:lnTo>
                <a:lnTo>
                  <a:pt x="8535" y="8836"/>
                </a:lnTo>
                <a:lnTo>
                  <a:pt x="8774" y="8199"/>
                </a:lnTo>
                <a:lnTo>
                  <a:pt x="10800" y="2796"/>
                </a:lnTo>
                <a:lnTo>
                  <a:pt x="12826" y="8199"/>
                </a:lnTo>
                <a:lnTo>
                  <a:pt x="13065" y="8836"/>
                </a:lnTo>
                <a:lnTo>
                  <a:pt x="18714" y="8836"/>
                </a:lnTo>
                <a:lnTo>
                  <a:pt x="14619" y="11985"/>
                </a:lnTo>
                <a:lnTo>
                  <a:pt x="14066" y="12411"/>
                </a:lnTo>
                <a:cubicBezTo>
                  <a:pt x="14066" y="12411"/>
                  <a:pt x="16257" y="18984"/>
                  <a:pt x="16257" y="18984"/>
                </a:cubicBezTo>
                <a:close/>
                <a:moveTo>
                  <a:pt x="21600" y="7855"/>
                </a:moveTo>
                <a:lnTo>
                  <a:pt x="13745" y="7855"/>
                </a:lnTo>
                <a:lnTo>
                  <a:pt x="10800" y="0"/>
                </a:lnTo>
                <a:lnTo>
                  <a:pt x="7855" y="7855"/>
                </a:lnTo>
                <a:lnTo>
                  <a:pt x="0" y="7855"/>
                </a:lnTo>
                <a:lnTo>
                  <a:pt x="6382" y="12764"/>
                </a:lnTo>
                <a:lnTo>
                  <a:pt x="3436" y="21600"/>
                </a:lnTo>
                <a:lnTo>
                  <a:pt x="10800" y="16200"/>
                </a:lnTo>
                <a:lnTo>
                  <a:pt x="18164" y="21600"/>
                </a:lnTo>
                <a:lnTo>
                  <a:pt x="15218" y="12764"/>
                </a:lnTo>
                <a:cubicBezTo>
                  <a:pt x="15218" y="12764"/>
                  <a:pt x="21600" y="7855"/>
                  <a:pt x="21600" y="7855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tx2"/>
              </a:solidFill>
            </a:endParaRPr>
          </a:p>
        </p:txBody>
      </p:sp>
      <p:sp>
        <p:nvSpPr>
          <p:cNvPr id="31" name="Shape 2579">
            <a:extLst>
              <a:ext uri="{FF2B5EF4-FFF2-40B4-BE49-F238E27FC236}">
                <a16:creationId xmlns:a16="http://schemas.microsoft.com/office/drawing/2014/main" id="{1364BA79-388B-9442-871F-189E6A7811BE}"/>
              </a:ext>
            </a:extLst>
          </p:cNvPr>
          <p:cNvSpPr>
            <a:spLocks noChangeAspect="1"/>
          </p:cNvSpPr>
          <p:nvPr/>
        </p:nvSpPr>
        <p:spPr>
          <a:xfrm>
            <a:off x="12627662" y="5948614"/>
            <a:ext cx="612000" cy="639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7" y="18984"/>
                </a:moveTo>
                <a:lnTo>
                  <a:pt x="11380" y="15408"/>
                </a:lnTo>
                <a:lnTo>
                  <a:pt x="10800" y="14983"/>
                </a:lnTo>
                <a:lnTo>
                  <a:pt x="10219" y="15408"/>
                </a:lnTo>
                <a:lnTo>
                  <a:pt x="5343" y="18984"/>
                </a:lnTo>
                <a:lnTo>
                  <a:pt x="7313" y="13075"/>
                </a:lnTo>
                <a:lnTo>
                  <a:pt x="7534" y="12411"/>
                </a:lnTo>
                <a:lnTo>
                  <a:pt x="6980" y="11985"/>
                </a:lnTo>
                <a:lnTo>
                  <a:pt x="2887" y="8836"/>
                </a:lnTo>
                <a:lnTo>
                  <a:pt x="8535" y="8836"/>
                </a:lnTo>
                <a:lnTo>
                  <a:pt x="8774" y="8199"/>
                </a:lnTo>
                <a:lnTo>
                  <a:pt x="10800" y="2796"/>
                </a:lnTo>
                <a:lnTo>
                  <a:pt x="12826" y="8199"/>
                </a:lnTo>
                <a:lnTo>
                  <a:pt x="13065" y="8836"/>
                </a:lnTo>
                <a:lnTo>
                  <a:pt x="18714" y="8836"/>
                </a:lnTo>
                <a:lnTo>
                  <a:pt x="14619" y="11985"/>
                </a:lnTo>
                <a:lnTo>
                  <a:pt x="14066" y="12411"/>
                </a:lnTo>
                <a:cubicBezTo>
                  <a:pt x="14066" y="12411"/>
                  <a:pt x="16257" y="18984"/>
                  <a:pt x="16257" y="18984"/>
                </a:cubicBezTo>
                <a:close/>
                <a:moveTo>
                  <a:pt x="21600" y="7855"/>
                </a:moveTo>
                <a:lnTo>
                  <a:pt x="13745" y="7855"/>
                </a:lnTo>
                <a:lnTo>
                  <a:pt x="10800" y="0"/>
                </a:lnTo>
                <a:lnTo>
                  <a:pt x="7855" y="7855"/>
                </a:lnTo>
                <a:lnTo>
                  <a:pt x="0" y="7855"/>
                </a:lnTo>
                <a:lnTo>
                  <a:pt x="6382" y="12764"/>
                </a:lnTo>
                <a:lnTo>
                  <a:pt x="3436" y="21600"/>
                </a:lnTo>
                <a:lnTo>
                  <a:pt x="10800" y="16200"/>
                </a:lnTo>
                <a:lnTo>
                  <a:pt x="18164" y="21600"/>
                </a:lnTo>
                <a:lnTo>
                  <a:pt x="15218" y="12764"/>
                </a:lnTo>
                <a:cubicBezTo>
                  <a:pt x="15218" y="12764"/>
                  <a:pt x="21600" y="7855"/>
                  <a:pt x="21600" y="7855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tx2"/>
              </a:solidFill>
            </a:endParaRPr>
          </a:p>
        </p:txBody>
      </p:sp>
      <p:sp>
        <p:nvSpPr>
          <p:cNvPr id="32" name="Shape 2579">
            <a:extLst>
              <a:ext uri="{FF2B5EF4-FFF2-40B4-BE49-F238E27FC236}">
                <a16:creationId xmlns:a16="http://schemas.microsoft.com/office/drawing/2014/main" id="{DD599B7A-D3F3-2240-B68A-A45904C0054B}"/>
              </a:ext>
            </a:extLst>
          </p:cNvPr>
          <p:cNvSpPr>
            <a:spLocks noChangeAspect="1"/>
          </p:cNvSpPr>
          <p:nvPr/>
        </p:nvSpPr>
        <p:spPr>
          <a:xfrm>
            <a:off x="12633758" y="9074114"/>
            <a:ext cx="612000" cy="639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7" y="18984"/>
                </a:moveTo>
                <a:lnTo>
                  <a:pt x="11380" y="15408"/>
                </a:lnTo>
                <a:lnTo>
                  <a:pt x="10800" y="14983"/>
                </a:lnTo>
                <a:lnTo>
                  <a:pt x="10219" y="15408"/>
                </a:lnTo>
                <a:lnTo>
                  <a:pt x="5343" y="18984"/>
                </a:lnTo>
                <a:lnTo>
                  <a:pt x="7313" y="13075"/>
                </a:lnTo>
                <a:lnTo>
                  <a:pt x="7534" y="12411"/>
                </a:lnTo>
                <a:lnTo>
                  <a:pt x="6980" y="11985"/>
                </a:lnTo>
                <a:lnTo>
                  <a:pt x="2887" y="8836"/>
                </a:lnTo>
                <a:lnTo>
                  <a:pt x="8535" y="8836"/>
                </a:lnTo>
                <a:lnTo>
                  <a:pt x="8774" y="8199"/>
                </a:lnTo>
                <a:lnTo>
                  <a:pt x="10800" y="2796"/>
                </a:lnTo>
                <a:lnTo>
                  <a:pt x="12826" y="8199"/>
                </a:lnTo>
                <a:lnTo>
                  <a:pt x="13065" y="8836"/>
                </a:lnTo>
                <a:lnTo>
                  <a:pt x="18714" y="8836"/>
                </a:lnTo>
                <a:lnTo>
                  <a:pt x="14619" y="11985"/>
                </a:lnTo>
                <a:lnTo>
                  <a:pt x="14066" y="12411"/>
                </a:lnTo>
                <a:cubicBezTo>
                  <a:pt x="14066" y="12411"/>
                  <a:pt x="16257" y="18984"/>
                  <a:pt x="16257" y="18984"/>
                </a:cubicBezTo>
                <a:close/>
                <a:moveTo>
                  <a:pt x="21600" y="7855"/>
                </a:moveTo>
                <a:lnTo>
                  <a:pt x="13745" y="7855"/>
                </a:lnTo>
                <a:lnTo>
                  <a:pt x="10800" y="0"/>
                </a:lnTo>
                <a:lnTo>
                  <a:pt x="7855" y="7855"/>
                </a:lnTo>
                <a:lnTo>
                  <a:pt x="0" y="7855"/>
                </a:lnTo>
                <a:lnTo>
                  <a:pt x="6382" y="12764"/>
                </a:lnTo>
                <a:lnTo>
                  <a:pt x="3436" y="21600"/>
                </a:lnTo>
                <a:lnTo>
                  <a:pt x="10800" y="16200"/>
                </a:lnTo>
                <a:lnTo>
                  <a:pt x="18164" y="21600"/>
                </a:lnTo>
                <a:lnTo>
                  <a:pt x="15218" y="12764"/>
                </a:lnTo>
                <a:cubicBezTo>
                  <a:pt x="15218" y="12764"/>
                  <a:pt x="21600" y="7855"/>
                  <a:pt x="21600" y="7855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tx2"/>
              </a:solidFill>
            </a:endParaRPr>
          </a:p>
        </p:txBody>
      </p:sp>
      <p:sp>
        <p:nvSpPr>
          <p:cNvPr id="33" name="Shape 2579">
            <a:extLst>
              <a:ext uri="{FF2B5EF4-FFF2-40B4-BE49-F238E27FC236}">
                <a16:creationId xmlns:a16="http://schemas.microsoft.com/office/drawing/2014/main" id="{FF1F72F0-E755-5549-B0F7-27242A70ECE9}"/>
              </a:ext>
            </a:extLst>
          </p:cNvPr>
          <p:cNvSpPr>
            <a:spLocks noChangeAspect="1"/>
          </p:cNvSpPr>
          <p:nvPr/>
        </p:nvSpPr>
        <p:spPr>
          <a:xfrm>
            <a:off x="12633758" y="12091636"/>
            <a:ext cx="612000" cy="639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7" y="18984"/>
                </a:moveTo>
                <a:lnTo>
                  <a:pt x="11380" y="15408"/>
                </a:lnTo>
                <a:lnTo>
                  <a:pt x="10800" y="14983"/>
                </a:lnTo>
                <a:lnTo>
                  <a:pt x="10219" y="15408"/>
                </a:lnTo>
                <a:lnTo>
                  <a:pt x="5343" y="18984"/>
                </a:lnTo>
                <a:lnTo>
                  <a:pt x="7313" y="13075"/>
                </a:lnTo>
                <a:lnTo>
                  <a:pt x="7534" y="12411"/>
                </a:lnTo>
                <a:lnTo>
                  <a:pt x="6980" y="11985"/>
                </a:lnTo>
                <a:lnTo>
                  <a:pt x="2887" y="8836"/>
                </a:lnTo>
                <a:lnTo>
                  <a:pt x="8535" y="8836"/>
                </a:lnTo>
                <a:lnTo>
                  <a:pt x="8774" y="8199"/>
                </a:lnTo>
                <a:lnTo>
                  <a:pt x="10800" y="2796"/>
                </a:lnTo>
                <a:lnTo>
                  <a:pt x="12826" y="8199"/>
                </a:lnTo>
                <a:lnTo>
                  <a:pt x="13065" y="8836"/>
                </a:lnTo>
                <a:lnTo>
                  <a:pt x="18714" y="8836"/>
                </a:lnTo>
                <a:lnTo>
                  <a:pt x="14619" y="11985"/>
                </a:lnTo>
                <a:lnTo>
                  <a:pt x="14066" y="12411"/>
                </a:lnTo>
                <a:cubicBezTo>
                  <a:pt x="14066" y="12411"/>
                  <a:pt x="16257" y="18984"/>
                  <a:pt x="16257" y="18984"/>
                </a:cubicBezTo>
                <a:close/>
                <a:moveTo>
                  <a:pt x="21600" y="7855"/>
                </a:moveTo>
                <a:lnTo>
                  <a:pt x="13745" y="7855"/>
                </a:lnTo>
                <a:lnTo>
                  <a:pt x="10800" y="0"/>
                </a:lnTo>
                <a:lnTo>
                  <a:pt x="7855" y="7855"/>
                </a:lnTo>
                <a:lnTo>
                  <a:pt x="0" y="7855"/>
                </a:lnTo>
                <a:lnTo>
                  <a:pt x="6382" y="12764"/>
                </a:lnTo>
                <a:lnTo>
                  <a:pt x="3436" y="21600"/>
                </a:lnTo>
                <a:lnTo>
                  <a:pt x="10800" y="16200"/>
                </a:lnTo>
                <a:lnTo>
                  <a:pt x="18164" y="21600"/>
                </a:lnTo>
                <a:lnTo>
                  <a:pt x="15218" y="12764"/>
                </a:lnTo>
                <a:cubicBezTo>
                  <a:pt x="15218" y="12764"/>
                  <a:pt x="21600" y="7855"/>
                  <a:pt x="21600" y="7855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354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457" y="11312211"/>
            <a:ext cx="2824084" cy="1568159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4260" y="538656"/>
            <a:ext cx="2824084" cy="1568159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503" y="3893225"/>
            <a:ext cx="3190425" cy="3166138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1089" y="10357879"/>
            <a:ext cx="3190425" cy="3166138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5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15" y="579280"/>
            <a:ext cx="2127270" cy="1830611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5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2" y="10665038"/>
            <a:ext cx="2127270" cy="1830611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5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2941" y="10947412"/>
            <a:ext cx="2127270" cy="1830611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6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979" y="10357879"/>
            <a:ext cx="3288655" cy="2894284"/>
          </a:xfrm>
          <a:prstGeom prst="rect">
            <a:avLst/>
          </a:prstGeom>
        </p:spPr>
      </p:pic>
      <p:pic>
        <p:nvPicPr>
          <p:cNvPr id="16" name="Bildobjekt 15"/>
          <p:cNvPicPr>
            <a:picLocks noChangeAspect="1"/>
          </p:cNvPicPr>
          <p:nvPr/>
        </p:nvPicPr>
        <p:blipFill>
          <a:blip r:embed="rId7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795" y="2238043"/>
            <a:ext cx="2803657" cy="2467446"/>
          </a:xfrm>
          <a:prstGeom prst="rect">
            <a:avLst/>
          </a:prstGeom>
        </p:spPr>
      </p:pic>
      <p:pic>
        <p:nvPicPr>
          <p:cNvPr id="17" name="Bildobjekt 16"/>
          <p:cNvPicPr>
            <a:picLocks noChangeAspect="1"/>
          </p:cNvPicPr>
          <p:nvPr/>
        </p:nvPicPr>
        <p:blipFill>
          <a:blip r:embed="rId8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8657" y="5647521"/>
            <a:ext cx="3651485" cy="3213604"/>
          </a:xfrm>
          <a:prstGeom prst="rect">
            <a:avLst/>
          </a:prstGeom>
        </p:spPr>
      </p:pic>
      <p:pic>
        <p:nvPicPr>
          <p:cNvPr id="18" name="Bildobjekt 17"/>
          <p:cNvPicPr>
            <a:picLocks noChangeAspect="1"/>
          </p:cNvPicPr>
          <p:nvPr/>
        </p:nvPicPr>
        <p:blipFill>
          <a:blip r:embed="rId9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7798" y="6976154"/>
            <a:ext cx="5389605" cy="4743291"/>
          </a:xfrm>
          <a:prstGeom prst="rect">
            <a:avLst/>
          </a:prstGeom>
        </p:spPr>
      </p:pic>
      <p:pic>
        <p:nvPicPr>
          <p:cNvPr id="19" name="Bildobjekt 18"/>
          <p:cNvPicPr>
            <a:picLocks noChangeAspect="1"/>
          </p:cNvPicPr>
          <p:nvPr/>
        </p:nvPicPr>
        <p:blipFill>
          <a:blip r:embed="rId10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1" y="-250306"/>
            <a:ext cx="3965295" cy="3489782"/>
          </a:xfrm>
          <a:prstGeom prst="rect">
            <a:avLst/>
          </a:prstGeom>
        </p:spPr>
      </p:pic>
      <p:pic>
        <p:nvPicPr>
          <p:cNvPr id="20" name="Bildobjekt 19"/>
          <p:cNvPicPr>
            <a:picLocks noChangeAspect="1"/>
          </p:cNvPicPr>
          <p:nvPr/>
        </p:nvPicPr>
        <p:blipFill>
          <a:blip r:embed="rId11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212" y="-118606"/>
            <a:ext cx="6187418" cy="2356649"/>
          </a:xfrm>
          <a:prstGeom prst="rect">
            <a:avLst/>
          </a:prstGeom>
        </p:spPr>
      </p:pic>
      <p:pic>
        <p:nvPicPr>
          <p:cNvPr id="21" name="Bildobjekt 20"/>
          <p:cNvPicPr>
            <a:picLocks noChangeAspect="1"/>
          </p:cNvPicPr>
          <p:nvPr/>
        </p:nvPicPr>
        <p:blipFill>
          <a:blip r:embed="rId12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4183" y="7239514"/>
            <a:ext cx="4700683" cy="1790385"/>
          </a:xfrm>
          <a:prstGeom prst="rect">
            <a:avLst/>
          </a:prstGeom>
        </p:spPr>
      </p:pic>
      <p:pic>
        <p:nvPicPr>
          <p:cNvPr id="22" name="Bildobjekt 21"/>
          <p:cNvPicPr>
            <a:picLocks noChangeAspect="1"/>
          </p:cNvPicPr>
          <p:nvPr/>
        </p:nvPicPr>
        <p:blipFill>
          <a:blip r:embed="rId1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320" y="4478965"/>
            <a:ext cx="3051915" cy="2815544"/>
          </a:xfrm>
          <a:prstGeom prst="rect">
            <a:avLst/>
          </a:prstGeom>
        </p:spPr>
      </p:pic>
      <p:pic>
        <p:nvPicPr>
          <p:cNvPr id="23" name="Bildobjekt 22"/>
          <p:cNvPicPr>
            <a:picLocks noChangeAspect="1"/>
          </p:cNvPicPr>
          <p:nvPr/>
        </p:nvPicPr>
        <p:blipFill>
          <a:blip r:embed="rId1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937" y="7401132"/>
            <a:ext cx="3051915" cy="2815544"/>
          </a:xfrm>
          <a:prstGeom prst="rect">
            <a:avLst/>
          </a:prstGeom>
        </p:spPr>
      </p:pic>
      <p:pic>
        <p:nvPicPr>
          <p:cNvPr id="24" name="Bildobjekt 23"/>
          <p:cNvPicPr>
            <a:picLocks noChangeAspect="1"/>
          </p:cNvPicPr>
          <p:nvPr/>
        </p:nvPicPr>
        <p:blipFill>
          <a:blip r:embed="rId1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4422" y="2875044"/>
            <a:ext cx="3065189" cy="2160032"/>
          </a:xfrm>
          <a:prstGeom prst="rect">
            <a:avLst/>
          </a:prstGeom>
        </p:spPr>
      </p:pic>
      <p:pic>
        <p:nvPicPr>
          <p:cNvPr id="25" name="Bildobjekt 24"/>
          <p:cNvPicPr>
            <a:picLocks noChangeAspect="1"/>
          </p:cNvPicPr>
          <p:nvPr/>
        </p:nvPicPr>
        <p:blipFill>
          <a:blip r:embed="rId15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31" y="8765012"/>
            <a:ext cx="2701696" cy="1903880"/>
          </a:xfrm>
          <a:prstGeom prst="rect">
            <a:avLst/>
          </a:prstGeom>
        </p:spPr>
      </p:pic>
      <p:pic>
        <p:nvPicPr>
          <p:cNvPr id="26" name="Bildobjekt 25"/>
          <p:cNvPicPr>
            <a:picLocks noChangeAspect="1"/>
          </p:cNvPicPr>
          <p:nvPr/>
        </p:nvPicPr>
        <p:blipFill>
          <a:blip r:embed="rId16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979" y="7401132"/>
            <a:ext cx="2385969" cy="2385969"/>
          </a:xfrm>
          <a:prstGeom prst="rect">
            <a:avLst/>
          </a:prstGeom>
        </p:spPr>
      </p:pic>
      <p:pic>
        <p:nvPicPr>
          <p:cNvPr id="27" name="Bildobjekt 26"/>
          <p:cNvPicPr>
            <a:picLocks noChangeAspect="1"/>
          </p:cNvPicPr>
          <p:nvPr/>
        </p:nvPicPr>
        <p:blipFill>
          <a:blip r:embed="rId17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727" y="149440"/>
            <a:ext cx="2251285" cy="2251285"/>
          </a:xfrm>
          <a:prstGeom prst="rect">
            <a:avLst/>
          </a:prstGeom>
        </p:spPr>
      </p:pic>
      <p:pic>
        <p:nvPicPr>
          <p:cNvPr id="28" name="Bildobjekt 27"/>
          <p:cNvPicPr>
            <a:picLocks noChangeAspect="1"/>
          </p:cNvPicPr>
          <p:nvPr/>
        </p:nvPicPr>
        <p:blipFill>
          <a:blip r:embed="rId18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746" y="5197357"/>
            <a:ext cx="4288285" cy="1561877"/>
          </a:xfrm>
          <a:prstGeom prst="rect">
            <a:avLst/>
          </a:prstGeom>
        </p:spPr>
      </p:pic>
      <p:pic>
        <p:nvPicPr>
          <p:cNvPr id="30" name="Bildobjekt 29"/>
          <p:cNvPicPr>
            <a:picLocks noChangeAspect="1"/>
          </p:cNvPicPr>
          <p:nvPr/>
        </p:nvPicPr>
        <p:blipFill>
          <a:blip r:embed="rId1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56" y="5886737"/>
            <a:ext cx="3462270" cy="771429"/>
          </a:xfrm>
          <a:prstGeom prst="rect">
            <a:avLst/>
          </a:prstGeom>
        </p:spPr>
      </p:pic>
      <p:pic>
        <p:nvPicPr>
          <p:cNvPr id="31" name="Bildobjekt 30"/>
          <p:cNvPicPr>
            <a:picLocks noChangeAspect="1"/>
          </p:cNvPicPr>
          <p:nvPr/>
        </p:nvPicPr>
        <p:blipFill>
          <a:blip r:embed="rId1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099" y="3211723"/>
            <a:ext cx="3049518" cy="679464"/>
          </a:xfrm>
          <a:prstGeom prst="rect">
            <a:avLst/>
          </a:prstGeom>
        </p:spPr>
      </p:pic>
      <p:pic>
        <p:nvPicPr>
          <p:cNvPr id="32" name="Bildobjekt 31"/>
          <p:cNvPicPr>
            <a:picLocks noChangeAspect="1"/>
          </p:cNvPicPr>
          <p:nvPr/>
        </p:nvPicPr>
        <p:blipFill>
          <a:blip r:embed="rId20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5879" y="12009201"/>
            <a:ext cx="2528418" cy="1242962"/>
          </a:xfrm>
          <a:prstGeom prst="rect">
            <a:avLst/>
          </a:prstGeom>
        </p:spPr>
      </p:pic>
      <p:pic>
        <p:nvPicPr>
          <p:cNvPr id="33" name="Bildobjekt 32"/>
          <p:cNvPicPr>
            <a:picLocks noChangeAspect="1"/>
          </p:cNvPicPr>
          <p:nvPr/>
        </p:nvPicPr>
        <p:blipFill>
          <a:blip r:embed="rId20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309" y="2782959"/>
            <a:ext cx="2528418" cy="1242962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1E08D48B-C112-5BC3-0C06-67EB22E234B7}"/>
              </a:ext>
            </a:extLst>
          </p:cNvPr>
          <p:cNvSpPr txBox="1"/>
          <p:nvPr/>
        </p:nvSpPr>
        <p:spPr>
          <a:xfrm>
            <a:off x="-17742" y="-1"/>
            <a:ext cx="24395392" cy="13849945"/>
          </a:xfrm>
          <a:prstGeom prst="rect">
            <a:avLst/>
          </a:prstGeom>
          <a:solidFill>
            <a:schemeClr val="tx1">
              <a:lumMod val="5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71438"/>
            <a:endParaRPr lang="sv-SE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74963"/>
            <a:endParaRPr lang="sv-SE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74963"/>
            <a:endParaRPr lang="sv-SE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74963"/>
            <a:endParaRPr lang="sv-SE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74963"/>
            <a:endParaRPr lang="sv-SE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74963"/>
            <a:endParaRPr lang="sv-SE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74963"/>
            <a:endParaRPr lang="sv-SE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74963"/>
            <a:endParaRPr lang="sv-SE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74963"/>
            <a:endParaRPr lang="sv-SE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74963"/>
            <a:r>
              <a:rPr lang="sv-SE" sz="8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       </a:t>
            </a:r>
            <a:r>
              <a:rPr lang="sv-SE" sz="8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Thank</a:t>
            </a:r>
            <a:r>
              <a:rPr lang="sv-SE" sz="8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sv-SE" sz="8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you</a:t>
            </a:r>
            <a:r>
              <a:rPr lang="sv-SE" sz="8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for </a:t>
            </a:r>
            <a:r>
              <a:rPr lang="sv-SE" sz="8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your</a:t>
            </a:r>
            <a:r>
              <a:rPr lang="sv-SE" sz="8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attention!</a:t>
            </a:r>
          </a:p>
          <a:p>
            <a:endParaRPr lang="sv-SE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131050"/>
            <a:endParaRPr lang="sv-SE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131050"/>
            <a:r>
              <a:rPr lang="sv-SE" sz="4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www.stad.org</a:t>
            </a:r>
            <a:endParaRPr lang="sv-SE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131050"/>
            <a:endParaRPr lang="sv-SE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131050"/>
            <a:r>
              <a:rPr lang="sv-SE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STAD, Stockholm förebygger- alkohol </a:t>
            </a:r>
          </a:p>
          <a:p>
            <a:pPr marL="7131050"/>
            <a:r>
              <a:rPr lang="sv-SE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och drogproblem</a:t>
            </a:r>
          </a:p>
          <a:p>
            <a:pPr marL="7131050"/>
            <a:endParaRPr lang="sv-SE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131050"/>
            <a:r>
              <a:rPr lang="sv-SE" sz="4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stad_org</a:t>
            </a:r>
            <a:endParaRPr lang="sv-SE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sv-SE" sz="2200" b="1" dirty="0">
              <a:solidFill>
                <a:schemeClr val="bg1"/>
              </a:solidFill>
            </a:endParaRPr>
          </a:p>
          <a:p>
            <a:endParaRPr lang="sv-SE" sz="2200" b="1" dirty="0">
              <a:solidFill>
                <a:schemeClr val="bg1"/>
              </a:solidFill>
            </a:endParaRPr>
          </a:p>
          <a:p>
            <a:endParaRPr lang="sv-SE" sz="2200" b="1" dirty="0">
              <a:solidFill>
                <a:schemeClr val="bg1"/>
              </a:solidFill>
            </a:endParaRPr>
          </a:p>
          <a:p>
            <a:endParaRPr lang="sv-SE" sz="2200" b="1" dirty="0">
              <a:solidFill>
                <a:schemeClr val="bg1"/>
              </a:solidFill>
            </a:endParaRPr>
          </a:p>
          <a:p>
            <a:endParaRPr lang="sv-SE" sz="2200" b="1" dirty="0">
              <a:solidFill>
                <a:schemeClr val="bg1"/>
              </a:solidFill>
            </a:endParaRPr>
          </a:p>
          <a:p>
            <a:endParaRPr lang="sv-SE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Instagram - Wikipedia">
            <a:extLst>
              <a:ext uri="{FF2B5EF4-FFF2-40B4-BE49-F238E27FC236}">
                <a16:creationId xmlns:a16="http://schemas.microsoft.com/office/drawing/2014/main" id="{1EA12C22-D219-9837-8D92-77F28BA3D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036" y="10533332"/>
            <a:ext cx="1036050" cy="103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Nyheter – Studenthus">
            <a:extLst>
              <a:ext uri="{FF2B5EF4-FFF2-40B4-BE49-F238E27FC236}">
                <a16:creationId xmlns:a16="http://schemas.microsoft.com/office/drawing/2014/main" id="{650C9D20-DEF0-9A11-7C9E-D5B2D7C2D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890" y="8470723"/>
            <a:ext cx="1351268" cy="135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6027F6CD-3981-5E95-B076-C7709816E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08" y="6937870"/>
            <a:ext cx="1048302" cy="104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959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284CA7F-B696-4085-84C6-CD668817E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097404" cy="6801850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1827306 h 3400925"/>
              <a:gd name="connsiteX3" fmla="*/ 3892296 w 6050278"/>
              <a:gd name="connsiteY3" fmla="*/ 1827306 h 3400925"/>
              <a:gd name="connsiteX4" fmla="*/ 3892296 w 6050278"/>
              <a:gd name="connsiteY4" fmla="*/ 3400925 h 3400925"/>
              <a:gd name="connsiteX5" fmla="*/ 0 w 6050278"/>
              <a:gd name="connsiteY5" fmla="*/ 3400925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58A10F4-B847-4777-BC82-782F6FB36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80245" y="2"/>
            <a:ext cx="12097405" cy="6801850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3400925 h 3400925"/>
              <a:gd name="connsiteX3" fmla="*/ 2157982 w 6050278"/>
              <a:gd name="connsiteY3" fmla="*/ 3400925 h 3400925"/>
              <a:gd name="connsiteX4" fmla="*/ 2157982 w 6050278"/>
              <a:gd name="connsiteY4" fmla="*/ 1827306 h 3400925"/>
              <a:gd name="connsiteX5" fmla="*/ 0 w 6050278"/>
              <a:gd name="connsiteY5" fmla="*/ 1827306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883B597-C9A1-46EF-AB6B-71DF0B1ED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978318"/>
            <a:ext cx="12097404" cy="6737682"/>
          </a:xfrm>
          <a:custGeom>
            <a:avLst/>
            <a:gdLst>
              <a:gd name="connsiteX0" fmla="*/ 0 w 6050278"/>
              <a:gd name="connsiteY0" fmla="*/ 0 h 3368841"/>
              <a:gd name="connsiteX1" fmla="*/ 3892296 w 6050278"/>
              <a:gd name="connsiteY1" fmla="*/ 0 h 3368841"/>
              <a:gd name="connsiteX2" fmla="*/ 3892296 w 6050278"/>
              <a:gd name="connsiteY2" fmla="*/ 1541535 h 3368841"/>
              <a:gd name="connsiteX3" fmla="*/ 6050278 w 6050278"/>
              <a:gd name="connsiteY3" fmla="*/ 1541535 h 3368841"/>
              <a:gd name="connsiteX4" fmla="*/ 6050278 w 6050278"/>
              <a:gd name="connsiteY4" fmla="*/ 3368841 h 3368841"/>
              <a:gd name="connsiteX5" fmla="*/ 0 w 6050278"/>
              <a:gd name="connsiteY5" fmla="*/ 3368841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8303C29-4DAB-A215-499F-EF30AD460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598" y="8428099"/>
            <a:ext cx="5852620" cy="3249845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0B38421-369F-445C-9543-5BC17BC090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80245" y="6978318"/>
            <a:ext cx="12097405" cy="6737682"/>
          </a:xfrm>
          <a:custGeom>
            <a:avLst/>
            <a:gdLst>
              <a:gd name="connsiteX0" fmla="*/ 2157982 w 6050278"/>
              <a:gd name="connsiteY0" fmla="*/ 0 h 3368841"/>
              <a:gd name="connsiteX1" fmla="*/ 6050278 w 6050278"/>
              <a:gd name="connsiteY1" fmla="*/ 0 h 3368841"/>
              <a:gd name="connsiteX2" fmla="*/ 6050278 w 6050278"/>
              <a:gd name="connsiteY2" fmla="*/ 3368841 h 3368841"/>
              <a:gd name="connsiteX3" fmla="*/ 0 w 6050278"/>
              <a:gd name="connsiteY3" fmla="*/ 3368841 h 3368841"/>
              <a:gd name="connsiteX4" fmla="*/ 0 w 6050278"/>
              <a:gd name="connsiteY4" fmla="*/ 1541535 h 3368841"/>
              <a:gd name="connsiteX5" fmla="*/ 2157982 w 6050278"/>
              <a:gd name="connsiteY5" fmla="*/ 1541535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AA9CE81-CAF0-41E3-8E73-CAFA13A0B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5397" y="3837276"/>
            <a:ext cx="8446855" cy="6041450"/>
          </a:xfrm>
          <a:custGeom>
            <a:avLst/>
            <a:gdLst>
              <a:gd name="connsiteX0" fmla="*/ 0 w 4224528"/>
              <a:gd name="connsiteY0" fmla="*/ 0 h 3020725"/>
              <a:gd name="connsiteX1" fmla="*/ 4224528 w 4224528"/>
              <a:gd name="connsiteY1" fmla="*/ 0 h 3020725"/>
              <a:gd name="connsiteX2" fmla="*/ 4224528 w 4224528"/>
              <a:gd name="connsiteY2" fmla="*/ 3020725 h 3020725"/>
              <a:gd name="connsiteX3" fmla="*/ 0 w 4224528"/>
              <a:gd name="connsiteY3" fmla="*/ 3020725 h 30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528" h="3020725">
                <a:moveTo>
                  <a:pt x="0" y="0"/>
                </a:moveTo>
                <a:lnTo>
                  <a:pt x="4224528" y="0"/>
                </a:lnTo>
                <a:lnTo>
                  <a:pt x="4224528" y="3020725"/>
                </a:lnTo>
                <a:lnTo>
                  <a:pt x="0" y="30207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036E5A7E-F3E9-1AAA-F5F3-18ADB9BA9C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r="8988"/>
          <a:stretch/>
        </p:blipFill>
        <p:spPr>
          <a:xfrm>
            <a:off x="939752" y="1338110"/>
            <a:ext cx="7881763" cy="3605867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7515DE0D-D5FA-2B30-4FA6-A4B5C9ABE7F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5047" y="1263408"/>
            <a:ext cx="5619383" cy="4841702"/>
          </a:xfrm>
          <a:prstGeom prst="rect">
            <a:avLst/>
          </a:prstGeom>
        </p:spPr>
      </p:pic>
      <p:pic>
        <p:nvPicPr>
          <p:cNvPr id="6" name="Bildobjekt 5" descr="En bild som visar Grafik, Teckensnitt, grafisk design, logotyp&#10;&#10;Automatiskt genererad beskrivning">
            <a:extLst>
              <a:ext uri="{FF2B5EF4-FFF2-40B4-BE49-F238E27FC236}">
                <a16:creationId xmlns:a16="http://schemas.microsoft.com/office/drawing/2014/main" id="{06E00008-D212-9887-BBCC-E02446970D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8429" y="8115698"/>
            <a:ext cx="5852618" cy="3842984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47C91BFF-B380-A890-AEF8-81E84A0EB4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69447" y="3767589"/>
            <a:ext cx="6438753" cy="606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5029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ktangel 22">
            <a:extLst>
              <a:ext uri="{FF2B5EF4-FFF2-40B4-BE49-F238E27FC236}">
                <a16:creationId xmlns:a16="http://schemas.microsoft.com/office/drawing/2014/main" id="{0410CC33-F175-C31C-FA38-03DEA3C60397}"/>
              </a:ext>
            </a:extLst>
          </p:cNvPr>
          <p:cNvSpPr/>
          <p:nvPr/>
        </p:nvSpPr>
        <p:spPr>
          <a:xfrm>
            <a:off x="-3" y="6899642"/>
            <a:ext cx="12188824" cy="68580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3E7CE7D0-E7EF-126E-657C-82BFB793D091}"/>
              </a:ext>
            </a:extLst>
          </p:cNvPr>
          <p:cNvSpPr/>
          <p:nvPr/>
        </p:nvSpPr>
        <p:spPr>
          <a:xfrm>
            <a:off x="12188823" y="-7992"/>
            <a:ext cx="12188825" cy="68580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3907FF2-3230-7252-A278-BC4D2BC827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465" y="4168189"/>
            <a:ext cx="5671838" cy="534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p 10">
            <a:extLst>
              <a:ext uri="{FF2B5EF4-FFF2-40B4-BE49-F238E27FC236}">
                <a16:creationId xmlns:a16="http://schemas.microsoft.com/office/drawing/2014/main" id="{5B89A9F8-6258-E094-1368-E877DE8A88C8}"/>
              </a:ext>
            </a:extLst>
          </p:cNvPr>
          <p:cNvGrpSpPr/>
          <p:nvPr/>
        </p:nvGrpSpPr>
        <p:grpSpPr>
          <a:xfrm>
            <a:off x="251958" y="307904"/>
            <a:ext cx="10238746" cy="6530507"/>
            <a:chOff x="251958" y="307904"/>
            <a:chExt cx="10238746" cy="6530507"/>
          </a:xfrm>
        </p:grpSpPr>
        <p:sp>
          <p:nvSpPr>
            <p:cNvPr id="14" name="Rectangle 19">
              <a:extLst>
                <a:ext uri="{FF2B5EF4-FFF2-40B4-BE49-F238E27FC236}">
                  <a16:creationId xmlns:a16="http://schemas.microsoft.com/office/drawing/2014/main" id="{E48AAA0C-361A-FD2E-AB0C-C8ADA6C94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459" y="4555578"/>
              <a:ext cx="7331032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anchor="ctr" anchorCtr="0">
              <a:spAutoFit/>
            </a:bodyPr>
            <a:lstStyle/>
            <a:p>
              <a:pPr algn="ctr" defTabSz="4572000"/>
              <a:r>
                <a:rPr lang="en-US" dirty="0">
                  <a:solidFill>
                    <a:schemeClr val="tx2"/>
                  </a:solidFill>
                  <a:latin typeface="Century Gothic" panose="020B0502020202020204" pitchFamily="34" charset="0"/>
                  <a:ea typeface="Montserrat Light" charset="0"/>
                  <a:cs typeface="Montserrat Light" charset="0"/>
                  <a:sym typeface="Bebas Neue" charset="0"/>
                </a:rPr>
                <a:t>Refusal rates of alcohol service to obviously intoxicated</a:t>
              </a:r>
            </a:p>
          </p:txBody>
        </p:sp>
        <p:graphicFrame>
          <p:nvGraphicFramePr>
            <p:cNvPr id="2" name="Diagram 1">
              <a:extLst>
                <a:ext uri="{FF2B5EF4-FFF2-40B4-BE49-F238E27FC236}">
                  <a16:creationId xmlns:a16="http://schemas.microsoft.com/office/drawing/2014/main" id="{B6F6C3D4-A15F-DCAB-22A2-4BBCF61BDA0D}"/>
                </a:ext>
              </a:extLst>
            </p:cNvPr>
            <p:cNvGraphicFramePr/>
            <p:nvPr/>
          </p:nvGraphicFramePr>
          <p:xfrm>
            <a:off x="1698119" y="307904"/>
            <a:ext cx="8792585" cy="40342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" name="Text Box 20">
              <a:extLst>
                <a:ext uri="{FF2B5EF4-FFF2-40B4-BE49-F238E27FC236}">
                  <a16:creationId xmlns:a16="http://schemas.microsoft.com/office/drawing/2014/main" id="{458D484A-0FA4-959E-EA71-D80C05A7B4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958" y="6376746"/>
              <a:ext cx="86400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5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>
                <a:defRPr sz="23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>
                <a:defRPr sz="21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eaLnBrk="0" hangingPunct="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eaLnBrk="0" hangingPunct="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eaLnBrk="0" hangingPunct="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eaLnBrk="0" hangingPunct="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sv-SE" sz="2400" dirty="0" err="1">
                  <a:solidFill>
                    <a:schemeClr val="tx1">
                      <a:lumMod val="50000"/>
                    </a:schemeClr>
                  </a:solidFill>
                  <a:cs typeface="Arial" charset="0"/>
                </a:rPr>
                <a:t>Elgán</a:t>
              </a:r>
              <a:r>
                <a:rPr lang="sv-SE" sz="2400" dirty="0">
                  <a:solidFill>
                    <a:schemeClr val="tx1">
                      <a:lumMod val="50000"/>
                    </a:schemeClr>
                  </a:solidFill>
                  <a:cs typeface="Arial" charset="0"/>
                </a:rPr>
                <a:t> et al, Front </a:t>
              </a:r>
              <a:r>
                <a:rPr lang="sv-SE" sz="2400" dirty="0" err="1">
                  <a:solidFill>
                    <a:schemeClr val="tx1">
                      <a:lumMod val="50000"/>
                    </a:schemeClr>
                  </a:solidFill>
                  <a:cs typeface="Arial" charset="0"/>
                </a:rPr>
                <a:t>Publ</a:t>
              </a:r>
              <a:r>
                <a:rPr lang="sv-SE" sz="2400" dirty="0">
                  <a:solidFill>
                    <a:schemeClr val="tx1">
                      <a:lumMod val="50000"/>
                    </a:schemeClr>
                  </a:solidFill>
                  <a:cs typeface="Arial" charset="0"/>
                </a:rPr>
                <a:t> Health 2024; Wallin et al, JSAD 2005</a:t>
              </a:r>
            </a:p>
          </p:txBody>
        </p:sp>
      </p:grpSp>
      <p:grpSp>
        <p:nvGrpSpPr>
          <p:cNvPr id="3" name="Grupp 2">
            <a:extLst>
              <a:ext uri="{FF2B5EF4-FFF2-40B4-BE49-F238E27FC236}">
                <a16:creationId xmlns:a16="http://schemas.microsoft.com/office/drawing/2014/main" id="{61FEEC7A-D3ED-B1DB-2BB7-E3586417360F}"/>
              </a:ext>
            </a:extLst>
          </p:cNvPr>
          <p:cNvGrpSpPr/>
          <p:nvPr/>
        </p:nvGrpSpPr>
        <p:grpSpPr>
          <a:xfrm>
            <a:off x="13931707" y="339999"/>
            <a:ext cx="10193980" cy="6448827"/>
            <a:chOff x="13931707" y="339999"/>
            <a:chExt cx="10193980" cy="6448827"/>
          </a:xfrm>
        </p:grpSpPr>
        <p:grpSp>
          <p:nvGrpSpPr>
            <p:cNvPr id="15" name="Grupp 14">
              <a:extLst>
                <a:ext uri="{FF2B5EF4-FFF2-40B4-BE49-F238E27FC236}">
                  <a16:creationId xmlns:a16="http://schemas.microsoft.com/office/drawing/2014/main" id="{A2E39962-699A-6DF4-FD57-0CA11F5CFAA3}"/>
                </a:ext>
              </a:extLst>
            </p:cNvPr>
            <p:cNvGrpSpPr/>
            <p:nvPr/>
          </p:nvGrpSpPr>
          <p:grpSpPr>
            <a:xfrm>
              <a:off x="15947817" y="339999"/>
              <a:ext cx="5646006" cy="4094086"/>
              <a:chOff x="167714" y="1846967"/>
              <a:chExt cx="3754886" cy="2559046"/>
            </a:xfrm>
          </p:grpSpPr>
          <p:pic>
            <p:nvPicPr>
              <p:cNvPr id="16" name="Bildobjekt 15">
                <a:extLst>
                  <a:ext uri="{FF2B5EF4-FFF2-40B4-BE49-F238E27FC236}">
                    <a16:creationId xmlns:a16="http://schemas.microsoft.com/office/drawing/2014/main" id="{89FA357B-290C-C23B-36EF-82E8457B70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7055" y="2145352"/>
                <a:ext cx="1985545" cy="196227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7" name="Bildobjekt 16">
                <a:extLst>
                  <a:ext uri="{FF2B5EF4-FFF2-40B4-BE49-F238E27FC236}">
                    <a16:creationId xmlns:a16="http://schemas.microsoft.com/office/drawing/2014/main" id="{52AE6C56-3B01-51F1-64F7-9070A81E6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7714" y="1846967"/>
                <a:ext cx="1769341" cy="255904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8" name="Rectangle 19">
              <a:extLst>
                <a:ext uri="{FF2B5EF4-FFF2-40B4-BE49-F238E27FC236}">
                  <a16:creationId xmlns:a16="http://schemas.microsoft.com/office/drawing/2014/main" id="{01748D57-9DD9-9E9D-FA0C-5CAB36083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31707" y="4555578"/>
              <a:ext cx="9069777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anchor="ctr" anchorCtr="0">
              <a:spAutoFit/>
            </a:bodyPr>
            <a:lstStyle/>
            <a:p>
              <a:pPr algn="ctr" defTabSz="4572000"/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  <a:ea typeface="Montserrat Light" charset="0"/>
                  <a:cs typeface="Montserrat Light" charset="0"/>
                  <a:sym typeface="Bebas Neue" charset="0"/>
                </a:rPr>
                <a:t>29% reduction in alcohol-related violence</a:t>
              </a:r>
            </a:p>
          </p:txBody>
        </p:sp>
        <p:sp>
          <p:nvSpPr>
            <p:cNvPr id="19" name="Text Box 20">
              <a:extLst>
                <a:ext uri="{FF2B5EF4-FFF2-40B4-BE49-F238E27FC236}">
                  <a16:creationId xmlns:a16="http://schemas.microsoft.com/office/drawing/2014/main" id="{357ADFD8-B9E3-4D13-F0F0-C1DE671A5E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85687" y="6327161"/>
              <a:ext cx="86400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5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>
                <a:defRPr sz="23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>
                <a:defRPr sz="21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eaLnBrk="0" hangingPunct="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eaLnBrk="0" hangingPunct="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eaLnBrk="0" hangingPunct="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eaLnBrk="0" hangingPunct="0"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algn="r"/>
              <a:r>
                <a:rPr lang="sv-SE" sz="2400" dirty="0">
                  <a:solidFill>
                    <a:schemeClr val="bg1"/>
                  </a:solidFill>
                  <a:cs typeface="Arial" charset="0"/>
                </a:rPr>
                <a:t>Brännström et al, J </a:t>
              </a:r>
              <a:r>
                <a:rPr lang="sv-SE" sz="2400" dirty="0" err="1">
                  <a:solidFill>
                    <a:schemeClr val="bg1"/>
                  </a:solidFill>
                  <a:cs typeface="Arial" charset="0"/>
                </a:rPr>
                <a:t>Epid</a:t>
              </a:r>
              <a:r>
                <a:rPr lang="sv-SE" sz="2400" dirty="0">
                  <a:solidFill>
                    <a:schemeClr val="bg1"/>
                  </a:solidFill>
                  <a:cs typeface="Arial" charset="0"/>
                </a:rPr>
                <a:t> </a:t>
              </a:r>
              <a:r>
                <a:rPr lang="sv-SE" sz="2400" dirty="0" err="1">
                  <a:solidFill>
                    <a:schemeClr val="bg1"/>
                  </a:solidFill>
                  <a:cs typeface="Arial" charset="0"/>
                </a:rPr>
                <a:t>Com</a:t>
              </a:r>
              <a:r>
                <a:rPr lang="sv-SE" sz="2400" dirty="0">
                  <a:solidFill>
                    <a:schemeClr val="bg1"/>
                  </a:solidFill>
                  <a:cs typeface="Arial" charset="0"/>
                </a:rPr>
                <a:t> Health 2016; Wallin et al, JSAD 2003</a:t>
              </a:r>
            </a:p>
          </p:txBody>
        </p:sp>
        <p:sp>
          <p:nvSpPr>
            <p:cNvPr id="21" name="Line 4">
              <a:extLst>
                <a:ext uri="{FF2B5EF4-FFF2-40B4-BE49-F238E27FC236}">
                  <a16:creationId xmlns:a16="http://schemas.microsoft.com/office/drawing/2014/main" id="{0817A95E-F42A-1561-E66F-115D5AB899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22417" y="6191301"/>
              <a:ext cx="8147851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sv-SE" sz="720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upp 29">
            <a:extLst>
              <a:ext uri="{FF2B5EF4-FFF2-40B4-BE49-F238E27FC236}">
                <a16:creationId xmlns:a16="http://schemas.microsoft.com/office/drawing/2014/main" id="{67527277-C9B5-2638-F9E8-8D2FD95CA282}"/>
              </a:ext>
            </a:extLst>
          </p:cNvPr>
          <p:cNvGrpSpPr/>
          <p:nvPr/>
        </p:nvGrpSpPr>
        <p:grpSpPr>
          <a:xfrm>
            <a:off x="1558087" y="7736991"/>
            <a:ext cx="10550533" cy="5941211"/>
            <a:chOff x="1558087" y="7736991"/>
            <a:chExt cx="10550533" cy="5941211"/>
          </a:xfrm>
        </p:grpSpPr>
        <p:grpSp>
          <p:nvGrpSpPr>
            <p:cNvPr id="6" name="Grupp 5">
              <a:extLst>
                <a:ext uri="{FF2B5EF4-FFF2-40B4-BE49-F238E27FC236}">
                  <a16:creationId xmlns:a16="http://schemas.microsoft.com/office/drawing/2014/main" id="{FD907E67-7DB7-A733-4C4F-FA51C232C25D}"/>
                </a:ext>
              </a:extLst>
            </p:cNvPr>
            <p:cNvGrpSpPr/>
            <p:nvPr/>
          </p:nvGrpSpPr>
          <p:grpSpPr>
            <a:xfrm>
              <a:off x="1558087" y="7736991"/>
              <a:ext cx="10520798" cy="5941211"/>
              <a:chOff x="1558087" y="7736991"/>
              <a:chExt cx="10520798" cy="5941211"/>
            </a:xfrm>
          </p:grpSpPr>
          <p:sp>
            <p:nvSpPr>
              <p:cNvPr id="26" name="Text Box 20">
                <a:extLst>
                  <a:ext uri="{FF2B5EF4-FFF2-40B4-BE49-F238E27FC236}">
                    <a16:creationId xmlns:a16="http://schemas.microsoft.com/office/drawing/2014/main" id="{FACD33D3-B519-F22E-7885-EDD7FB7D37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93815" y="13216537"/>
                <a:ext cx="848507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5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3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2pPr>
                <a:lvl3pPr marL="1143000">
                  <a:defRPr sz="21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3pPr>
                <a:lvl4pPr marL="1600200">
                  <a:defRPr sz="20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4pPr>
                <a:lvl5pPr marL="2057400">
                  <a:defRPr sz="20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5pPr>
                <a:lvl6pPr marL="2514600" eaLnBrk="0" hangingPunct="0">
                  <a:defRPr sz="20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6pPr>
                <a:lvl7pPr marL="2971800" eaLnBrk="0" hangingPunct="0">
                  <a:defRPr sz="20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7pPr>
                <a:lvl8pPr marL="3429000" eaLnBrk="0" hangingPunct="0">
                  <a:defRPr sz="20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8pPr>
                <a:lvl9pPr marL="3886200" eaLnBrk="0" hangingPunct="0">
                  <a:defRPr sz="20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9pPr>
              </a:lstStyle>
              <a:p>
                <a:pPr algn="r"/>
                <a:r>
                  <a:rPr lang="sv-SE" sz="2400" dirty="0">
                    <a:solidFill>
                      <a:schemeClr val="bg1"/>
                    </a:solidFill>
                    <a:cs typeface="Arial" charset="0"/>
                  </a:rPr>
                  <a:t>Månsdotter et al, </a:t>
                </a:r>
                <a:r>
                  <a:rPr lang="sv-SE" sz="2400" dirty="0" err="1">
                    <a:solidFill>
                      <a:schemeClr val="bg1"/>
                    </a:solidFill>
                    <a:cs typeface="Arial" charset="0"/>
                  </a:rPr>
                  <a:t>Eur</a:t>
                </a:r>
                <a:r>
                  <a:rPr lang="sv-SE" sz="2400" dirty="0">
                    <a:solidFill>
                      <a:schemeClr val="bg1"/>
                    </a:solidFill>
                    <a:cs typeface="Arial" charset="0"/>
                  </a:rPr>
                  <a:t> J </a:t>
                </a:r>
                <a:r>
                  <a:rPr lang="sv-SE" sz="2400" dirty="0" err="1">
                    <a:solidFill>
                      <a:schemeClr val="bg1"/>
                    </a:solidFill>
                    <a:cs typeface="Arial" charset="0"/>
                  </a:rPr>
                  <a:t>Publ</a:t>
                </a:r>
                <a:r>
                  <a:rPr lang="sv-SE" sz="2400" dirty="0">
                    <a:solidFill>
                      <a:schemeClr val="bg1"/>
                    </a:solidFill>
                    <a:cs typeface="Arial" charset="0"/>
                  </a:rPr>
                  <a:t> Health 2007</a:t>
                </a:r>
              </a:p>
            </p:txBody>
          </p:sp>
          <p:pic>
            <p:nvPicPr>
              <p:cNvPr id="24" name="Bildobjekt 23">
                <a:extLst>
                  <a:ext uri="{FF2B5EF4-FFF2-40B4-BE49-F238E27FC236}">
                    <a16:creationId xmlns:a16="http://schemas.microsoft.com/office/drawing/2014/main" id="{4143D070-BCAA-35AD-8516-CDAE808419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3983" y="8742817"/>
                <a:ext cx="3657986" cy="3610211"/>
              </a:xfrm>
              <a:prstGeom prst="rect">
                <a:avLst/>
              </a:prstGeom>
            </p:spPr>
          </p:pic>
          <p:sp>
            <p:nvSpPr>
              <p:cNvPr id="25" name="Rectangle 19">
                <a:extLst>
                  <a:ext uri="{FF2B5EF4-FFF2-40B4-BE49-F238E27FC236}">
                    <a16:creationId xmlns:a16="http://schemas.microsoft.com/office/drawing/2014/main" id="{0D3BE3F6-3AA3-2738-6BF3-63EC3FFD8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8087" y="7736991"/>
                <a:ext cx="9069777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anchor="ctr" anchorCtr="0">
                <a:spAutoFit/>
              </a:bodyPr>
              <a:lstStyle/>
              <a:p>
                <a:pPr algn="ctr" defTabSz="4572000"/>
                <a:r>
                  <a:rPr lang="en-US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Montserrat Light" charset="0"/>
                    <a:cs typeface="Montserrat Light" charset="0"/>
                    <a:sym typeface="Bebas Neue" charset="0"/>
                  </a:rPr>
                  <a:t>Cost-savings ratio</a:t>
                </a:r>
              </a:p>
            </p:txBody>
          </p:sp>
        </p:grpSp>
        <p:sp>
          <p:nvSpPr>
            <p:cNvPr id="20" name="Line 4">
              <a:extLst>
                <a:ext uri="{FF2B5EF4-FFF2-40B4-BE49-F238E27FC236}">
                  <a16:creationId xmlns:a16="http://schemas.microsoft.com/office/drawing/2014/main" id="{21B517D8-380A-7F3C-8AC0-3E9943DFDD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2620" y="13088930"/>
              <a:ext cx="5256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sv-SE" sz="7200">
                <a:solidFill>
                  <a:schemeClr val="bg1"/>
                </a:solidFill>
              </a:endParaRPr>
            </a:p>
          </p:txBody>
        </p:sp>
      </p:grpSp>
      <p:sp>
        <p:nvSpPr>
          <p:cNvPr id="28" name="Line 4">
            <a:extLst>
              <a:ext uri="{FF2B5EF4-FFF2-40B4-BE49-F238E27FC236}">
                <a16:creationId xmlns:a16="http://schemas.microsoft.com/office/drawing/2014/main" id="{E22AE11D-E0C1-3BBE-66EB-41CA8AF06BC3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959" y="6243059"/>
            <a:ext cx="7560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sv-SE" sz="7200">
              <a:solidFill>
                <a:schemeClr val="bg1"/>
              </a:solidFill>
            </a:endParaRPr>
          </a:p>
        </p:txBody>
      </p:sp>
      <p:grpSp>
        <p:nvGrpSpPr>
          <p:cNvPr id="31" name="Grupp 30">
            <a:extLst>
              <a:ext uri="{FF2B5EF4-FFF2-40B4-BE49-F238E27FC236}">
                <a16:creationId xmlns:a16="http://schemas.microsoft.com/office/drawing/2014/main" id="{C53FF431-8F17-30F0-622A-5311E30DF5A1}"/>
              </a:ext>
            </a:extLst>
          </p:cNvPr>
          <p:cNvGrpSpPr/>
          <p:nvPr/>
        </p:nvGrpSpPr>
        <p:grpSpPr>
          <a:xfrm>
            <a:off x="15000461" y="6865993"/>
            <a:ext cx="9125226" cy="6775157"/>
            <a:chOff x="15000461" y="6865993"/>
            <a:chExt cx="9125226" cy="6775157"/>
          </a:xfrm>
        </p:grpSpPr>
        <p:grpSp>
          <p:nvGrpSpPr>
            <p:cNvPr id="5" name="Grupp 4">
              <a:extLst>
                <a:ext uri="{FF2B5EF4-FFF2-40B4-BE49-F238E27FC236}">
                  <a16:creationId xmlns:a16="http://schemas.microsoft.com/office/drawing/2014/main" id="{59CCBB46-A1A9-7F16-D72C-93C19E3EFD57}"/>
                </a:ext>
              </a:extLst>
            </p:cNvPr>
            <p:cNvGrpSpPr/>
            <p:nvPr/>
          </p:nvGrpSpPr>
          <p:grpSpPr>
            <a:xfrm>
              <a:off x="15000461" y="6865993"/>
              <a:ext cx="9125226" cy="6775157"/>
              <a:chOff x="15000461" y="6865993"/>
              <a:chExt cx="9125226" cy="6775157"/>
            </a:xfrm>
          </p:grpSpPr>
          <p:pic>
            <p:nvPicPr>
              <p:cNvPr id="9" name="Afbeelding 4">
                <a:extLst>
                  <a:ext uri="{FF2B5EF4-FFF2-40B4-BE49-F238E27FC236}">
                    <a16:creationId xmlns:a16="http://schemas.microsoft.com/office/drawing/2014/main" id="{3E32BE9C-3CCB-7921-C000-6CD2493C06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70310" t="20145" r="11178" b="10085"/>
              <a:stretch/>
            </p:blipFill>
            <p:spPr>
              <a:xfrm>
                <a:off x="15000461" y="6985869"/>
                <a:ext cx="6047889" cy="5971944"/>
              </a:xfrm>
              <a:prstGeom prst="rect">
                <a:avLst/>
              </a:prstGeom>
            </p:spPr>
          </p:pic>
          <p:pic>
            <p:nvPicPr>
              <p:cNvPr id="10" name="Bildobjekt 2">
                <a:extLst>
                  <a:ext uri="{FF2B5EF4-FFF2-40B4-BE49-F238E27FC236}">
                    <a16:creationId xmlns:a16="http://schemas.microsoft.com/office/drawing/2014/main" id="{EAF4CC3F-D613-4699-0C6F-2CE77FAF52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05" b="11641"/>
              <a:stretch/>
            </p:blipFill>
            <p:spPr bwMode="auto">
              <a:xfrm>
                <a:off x="19805687" y="6865993"/>
                <a:ext cx="2485326" cy="1505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ext Box 20">
                <a:extLst>
                  <a:ext uri="{FF2B5EF4-FFF2-40B4-BE49-F238E27FC236}">
                    <a16:creationId xmlns:a16="http://schemas.microsoft.com/office/drawing/2014/main" id="{1B87B094-33BF-939C-03B9-6A1AEC9E53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485687" y="13179485"/>
                <a:ext cx="86400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5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3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2pPr>
                <a:lvl3pPr marL="1143000">
                  <a:defRPr sz="21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3pPr>
                <a:lvl4pPr marL="1600200">
                  <a:defRPr sz="20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4pPr>
                <a:lvl5pPr marL="2057400">
                  <a:defRPr sz="20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5pPr>
                <a:lvl6pPr marL="2514600" eaLnBrk="0" hangingPunct="0">
                  <a:defRPr sz="20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6pPr>
                <a:lvl7pPr marL="2971800" eaLnBrk="0" hangingPunct="0">
                  <a:defRPr sz="20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7pPr>
                <a:lvl8pPr marL="3429000" eaLnBrk="0" hangingPunct="0">
                  <a:defRPr sz="20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8pPr>
                <a:lvl9pPr marL="3886200" eaLnBrk="0" hangingPunct="0">
                  <a:defRPr sz="20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9pPr>
              </a:lstStyle>
              <a:p>
                <a:pPr algn="r"/>
                <a:r>
                  <a:rPr lang="sv-SE" sz="2400" dirty="0" err="1">
                    <a:solidFill>
                      <a:schemeClr val="tx1">
                        <a:lumMod val="50000"/>
                      </a:schemeClr>
                    </a:solidFill>
                    <a:cs typeface="Arial" charset="0"/>
                  </a:rPr>
                  <a:t>Duch</a:t>
                </a:r>
                <a:r>
                  <a:rPr lang="sv-SE" sz="2400" dirty="0">
                    <a:solidFill>
                      <a:schemeClr val="tx1">
                        <a:lumMod val="50000"/>
                      </a:schemeClr>
                    </a:solidFill>
                    <a:cs typeface="Arial" charset="0"/>
                  </a:rPr>
                  <a:t> et al, IJERPH 2020; </a:t>
                </a:r>
                <a:r>
                  <a:rPr lang="sv-SE" sz="2400" dirty="0" err="1">
                    <a:solidFill>
                      <a:schemeClr val="tx1">
                        <a:lumMod val="50000"/>
                      </a:schemeClr>
                    </a:solidFill>
                    <a:cs typeface="Arial" charset="0"/>
                  </a:rPr>
                  <a:t>Möhle</a:t>
                </a:r>
                <a:r>
                  <a:rPr lang="sv-SE" sz="2400" dirty="0">
                    <a:solidFill>
                      <a:schemeClr val="tx1">
                        <a:lumMod val="50000"/>
                      </a:schemeClr>
                    </a:solidFill>
                    <a:cs typeface="Arial" charset="0"/>
                  </a:rPr>
                  <a:t> et al, STAD in </a:t>
                </a:r>
                <a:r>
                  <a:rPr lang="sv-SE" sz="2400" dirty="0" err="1">
                    <a:solidFill>
                      <a:schemeClr val="tx1">
                        <a:lumMod val="50000"/>
                      </a:schemeClr>
                    </a:solidFill>
                    <a:cs typeface="Arial" charset="0"/>
                  </a:rPr>
                  <a:t>Europe</a:t>
                </a:r>
                <a:r>
                  <a:rPr lang="sv-SE" sz="2400" dirty="0">
                    <a:solidFill>
                      <a:schemeClr val="tx1">
                        <a:lumMod val="50000"/>
                      </a:schemeClr>
                    </a:solidFill>
                    <a:cs typeface="Arial" charset="0"/>
                  </a:rPr>
                  <a:t> manual </a:t>
                </a:r>
              </a:p>
            </p:txBody>
          </p:sp>
        </p:grpSp>
        <p:sp>
          <p:nvSpPr>
            <p:cNvPr id="29" name="Line 4">
              <a:extLst>
                <a:ext uri="{FF2B5EF4-FFF2-40B4-BE49-F238E27FC236}">
                  <a16:creationId xmlns:a16="http://schemas.microsoft.com/office/drawing/2014/main" id="{9E8FFEC2-E9DA-E488-CB31-03F8467EB0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77611" y="13083589"/>
              <a:ext cx="7560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sv-SE" sz="72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9254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5"/>
          <p:cNvSpPr txBox="1"/>
          <p:nvPr/>
        </p:nvSpPr>
        <p:spPr>
          <a:xfrm>
            <a:off x="2086388" y="4870308"/>
            <a:ext cx="20204890" cy="4708981"/>
          </a:xfrm>
          <a:prstGeom prst="rect">
            <a:avLst/>
          </a:prstGeom>
          <a:noFill/>
        </p:spPr>
        <p:txBody>
          <a:bodyPr wrap="none" lIns="365760" tIns="0" rIns="0" bIns="0" rtlCol="0">
            <a:spAutoFit/>
          </a:bodyPr>
          <a:lstStyle/>
          <a:p>
            <a:pPr algn="ctr"/>
            <a:r>
              <a:rPr lang="en-US" sz="8000" b="1" spc="900" dirty="0">
                <a:solidFill>
                  <a:srgbClr val="000000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Children of parents with alcohol </a:t>
            </a:r>
          </a:p>
          <a:p>
            <a:pPr algn="ctr"/>
            <a:r>
              <a:rPr lang="en-US" sz="8000" b="1" spc="900" dirty="0">
                <a:solidFill>
                  <a:srgbClr val="000000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use problems</a:t>
            </a:r>
          </a:p>
          <a:p>
            <a:pPr algn="ctr"/>
            <a:endParaRPr lang="en-US" sz="8000" b="1" spc="900" dirty="0">
              <a:solidFill>
                <a:srgbClr val="000000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  <a:p>
            <a:pPr algn="ctr"/>
            <a:r>
              <a:rPr lang="en-US" sz="6600" spc="900" dirty="0">
                <a:solidFill>
                  <a:srgbClr val="000000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Problem overview and context</a:t>
            </a:r>
            <a:endParaRPr lang="en-US" sz="6600" spc="900" dirty="0">
              <a:solidFill>
                <a:srgbClr val="FFCCB7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912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bild 8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r="6664"/>
          <a:stretch>
            <a:fillRect/>
          </a:stretch>
        </p:blipFill>
        <p:spPr>
          <a:xfrm>
            <a:off x="15712706" y="355600"/>
            <a:ext cx="8006576" cy="6197600"/>
          </a:xfrm>
        </p:spPr>
      </p:pic>
      <p:sp>
        <p:nvSpPr>
          <p:cNvPr id="15" name="Freeform 93">
            <a:extLst>
              <a:ext uri="{FF2B5EF4-FFF2-40B4-BE49-F238E27FC236}">
                <a16:creationId xmlns:a16="http://schemas.microsoft.com/office/drawing/2014/main" id="{A372E61B-144C-4D54-B7C5-DD82458E06CC}"/>
              </a:ext>
            </a:extLst>
          </p:cNvPr>
          <p:cNvSpPr>
            <a:spLocks noEditPoints="1"/>
          </p:cNvSpPr>
          <p:nvPr/>
        </p:nvSpPr>
        <p:spPr bwMode="auto">
          <a:xfrm>
            <a:off x="1057119" y="4898395"/>
            <a:ext cx="919734" cy="912235"/>
          </a:xfrm>
          <a:custGeom>
            <a:avLst/>
            <a:gdLst>
              <a:gd name="T0" fmla="*/ 88 w 176"/>
              <a:gd name="T1" fmla="*/ 0 h 176"/>
              <a:gd name="T2" fmla="*/ 0 w 176"/>
              <a:gd name="T3" fmla="*/ 88 h 176"/>
              <a:gd name="T4" fmla="*/ 88 w 176"/>
              <a:gd name="T5" fmla="*/ 176 h 176"/>
              <a:gd name="T6" fmla="*/ 176 w 176"/>
              <a:gd name="T7" fmla="*/ 88 h 176"/>
              <a:gd name="T8" fmla="*/ 88 w 176"/>
              <a:gd name="T9" fmla="*/ 0 h 176"/>
              <a:gd name="T10" fmla="*/ 88 w 176"/>
              <a:gd name="T11" fmla="*/ 168 h 176"/>
              <a:gd name="T12" fmla="*/ 36 w 176"/>
              <a:gd name="T13" fmla="*/ 149 h 176"/>
              <a:gd name="T14" fmla="*/ 64 w 176"/>
              <a:gd name="T15" fmla="*/ 131 h 176"/>
              <a:gd name="T16" fmla="*/ 77 w 176"/>
              <a:gd name="T17" fmla="*/ 102 h 176"/>
              <a:gd name="T18" fmla="*/ 73 w 176"/>
              <a:gd name="T19" fmla="*/ 95 h 176"/>
              <a:gd name="T20" fmla="*/ 64 w 176"/>
              <a:gd name="T21" fmla="*/ 59 h 176"/>
              <a:gd name="T22" fmla="*/ 84 w 176"/>
              <a:gd name="T23" fmla="*/ 35 h 176"/>
              <a:gd name="T24" fmla="*/ 96 w 176"/>
              <a:gd name="T25" fmla="*/ 33 h 176"/>
              <a:gd name="T26" fmla="*/ 100 w 176"/>
              <a:gd name="T27" fmla="*/ 32 h 176"/>
              <a:gd name="T28" fmla="*/ 116 w 176"/>
              <a:gd name="T29" fmla="*/ 60 h 176"/>
              <a:gd name="T30" fmla="*/ 108 w 176"/>
              <a:gd name="T31" fmla="*/ 94 h 176"/>
              <a:gd name="T32" fmla="*/ 104 w 176"/>
              <a:gd name="T33" fmla="*/ 102 h 176"/>
              <a:gd name="T34" fmla="*/ 102 w 176"/>
              <a:gd name="T35" fmla="*/ 117 h 176"/>
              <a:gd name="T36" fmla="*/ 120 w 176"/>
              <a:gd name="T37" fmla="*/ 133 h 176"/>
              <a:gd name="T38" fmla="*/ 141 w 176"/>
              <a:gd name="T39" fmla="*/ 148 h 176"/>
              <a:gd name="T40" fmla="*/ 88 w 176"/>
              <a:gd name="T41" fmla="*/ 168 h 176"/>
              <a:gd name="T42" fmla="*/ 146 w 176"/>
              <a:gd name="T43" fmla="*/ 143 h 176"/>
              <a:gd name="T44" fmla="*/ 123 w 176"/>
              <a:gd name="T45" fmla="*/ 126 h 176"/>
              <a:gd name="T46" fmla="*/ 110 w 176"/>
              <a:gd name="T47" fmla="*/ 115 h 176"/>
              <a:gd name="T48" fmla="*/ 111 w 176"/>
              <a:gd name="T49" fmla="*/ 105 h 176"/>
              <a:gd name="T50" fmla="*/ 115 w 176"/>
              <a:gd name="T51" fmla="*/ 98 h 176"/>
              <a:gd name="T52" fmla="*/ 124 w 176"/>
              <a:gd name="T53" fmla="*/ 60 h 176"/>
              <a:gd name="T54" fmla="*/ 100 w 176"/>
              <a:gd name="T55" fmla="*/ 24 h 176"/>
              <a:gd name="T56" fmla="*/ 93 w 176"/>
              <a:gd name="T57" fmla="*/ 25 h 176"/>
              <a:gd name="T58" fmla="*/ 84 w 176"/>
              <a:gd name="T59" fmla="*/ 27 h 176"/>
              <a:gd name="T60" fmla="*/ 56 w 176"/>
              <a:gd name="T61" fmla="*/ 59 h 176"/>
              <a:gd name="T62" fmla="*/ 66 w 176"/>
              <a:gd name="T63" fmla="*/ 99 h 176"/>
              <a:gd name="T64" fmla="*/ 69 w 176"/>
              <a:gd name="T65" fmla="*/ 105 h 176"/>
              <a:gd name="T66" fmla="*/ 61 w 176"/>
              <a:gd name="T67" fmla="*/ 124 h 176"/>
              <a:gd name="T68" fmla="*/ 30 w 176"/>
              <a:gd name="T69" fmla="*/ 143 h 176"/>
              <a:gd name="T70" fmla="*/ 8 w 176"/>
              <a:gd name="T71" fmla="*/ 88 h 176"/>
              <a:gd name="T72" fmla="*/ 88 w 176"/>
              <a:gd name="T73" fmla="*/ 8 h 176"/>
              <a:gd name="T74" fmla="*/ 168 w 176"/>
              <a:gd name="T75" fmla="*/ 88 h 176"/>
              <a:gd name="T76" fmla="*/ 146 w 176"/>
              <a:gd name="T77" fmla="*/ 143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68" y="168"/>
                  <a:pt x="50" y="161"/>
                  <a:pt x="36" y="149"/>
                </a:cubicBezTo>
                <a:cubicBezTo>
                  <a:pt x="47" y="139"/>
                  <a:pt x="52" y="137"/>
                  <a:pt x="64" y="131"/>
                </a:cubicBezTo>
                <a:cubicBezTo>
                  <a:pt x="78" y="125"/>
                  <a:pt x="82" y="114"/>
                  <a:pt x="77" y="102"/>
                </a:cubicBezTo>
                <a:cubicBezTo>
                  <a:pt x="76" y="99"/>
                  <a:pt x="74" y="97"/>
                  <a:pt x="73" y="95"/>
                </a:cubicBezTo>
                <a:cubicBezTo>
                  <a:pt x="69" y="87"/>
                  <a:pt x="64" y="79"/>
                  <a:pt x="64" y="59"/>
                </a:cubicBezTo>
                <a:cubicBezTo>
                  <a:pt x="64" y="35"/>
                  <a:pt x="75" y="35"/>
                  <a:pt x="84" y="35"/>
                </a:cubicBezTo>
                <a:cubicBezTo>
                  <a:pt x="90" y="35"/>
                  <a:pt x="93" y="34"/>
                  <a:pt x="96" y="33"/>
                </a:cubicBezTo>
                <a:cubicBezTo>
                  <a:pt x="97" y="32"/>
                  <a:pt x="98" y="32"/>
                  <a:pt x="100" y="32"/>
                </a:cubicBezTo>
                <a:cubicBezTo>
                  <a:pt x="108" y="32"/>
                  <a:pt x="116" y="39"/>
                  <a:pt x="116" y="60"/>
                </a:cubicBezTo>
                <a:cubicBezTo>
                  <a:pt x="116" y="81"/>
                  <a:pt x="113" y="86"/>
                  <a:pt x="108" y="94"/>
                </a:cubicBezTo>
                <a:cubicBezTo>
                  <a:pt x="107" y="96"/>
                  <a:pt x="105" y="99"/>
                  <a:pt x="104" y="102"/>
                </a:cubicBezTo>
                <a:cubicBezTo>
                  <a:pt x="101" y="107"/>
                  <a:pt x="101" y="112"/>
                  <a:pt x="102" y="117"/>
                </a:cubicBezTo>
                <a:cubicBezTo>
                  <a:pt x="105" y="123"/>
                  <a:pt x="110" y="128"/>
                  <a:pt x="120" y="133"/>
                </a:cubicBezTo>
                <a:cubicBezTo>
                  <a:pt x="128" y="137"/>
                  <a:pt x="136" y="144"/>
                  <a:pt x="141" y="148"/>
                </a:cubicBezTo>
                <a:cubicBezTo>
                  <a:pt x="127" y="160"/>
                  <a:pt x="108" y="168"/>
                  <a:pt x="88" y="168"/>
                </a:cubicBezTo>
                <a:moveTo>
                  <a:pt x="146" y="143"/>
                </a:moveTo>
                <a:cubicBezTo>
                  <a:pt x="142" y="138"/>
                  <a:pt x="132" y="130"/>
                  <a:pt x="123" y="126"/>
                </a:cubicBezTo>
                <a:cubicBezTo>
                  <a:pt x="116" y="122"/>
                  <a:pt x="111" y="118"/>
                  <a:pt x="110" y="115"/>
                </a:cubicBezTo>
                <a:cubicBezTo>
                  <a:pt x="109" y="112"/>
                  <a:pt x="109" y="109"/>
                  <a:pt x="111" y="105"/>
                </a:cubicBezTo>
                <a:cubicBezTo>
                  <a:pt x="113" y="102"/>
                  <a:pt x="114" y="100"/>
                  <a:pt x="115" y="98"/>
                </a:cubicBezTo>
                <a:cubicBezTo>
                  <a:pt x="120" y="89"/>
                  <a:pt x="124" y="83"/>
                  <a:pt x="124" y="60"/>
                </a:cubicBezTo>
                <a:cubicBezTo>
                  <a:pt x="124" y="26"/>
                  <a:pt x="104" y="24"/>
                  <a:pt x="100" y="24"/>
                </a:cubicBezTo>
                <a:cubicBezTo>
                  <a:pt x="97" y="24"/>
                  <a:pt x="95" y="25"/>
                  <a:pt x="93" y="25"/>
                </a:cubicBezTo>
                <a:cubicBezTo>
                  <a:pt x="91" y="26"/>
                  <a:pt x="89" y="27"/>
                  <a:pt x="84" y="27"/>
                </a:cubicBezTo>
                <a:cubicBezTo>
                  <a:pt x="75" y="27"/>
                  <a:pt x="56" y="28"/>
                  <a:pt x="56" y="59"/>
                </a:cubicBezTo>
                <a:cubicBezTo>
                  <a:pt x="56" y="81"/>
                  <a:pt x="62" y="91"/>
                  <a:pt x="66" y="99"/>
                </a:cubicBezTo>
                <a:cubicBezTo>
                  <a:pt x="67" y="101"/>
                  <a:pt x="68" y="103"/>
                  <a:pt x="69" y="105"/>
                </a:cubicBezTo>
                <a:cubicBezTo>
                  <a:pt x="73" y="114"/>
                  <a:pt x="70" y="120"/>
                  <a:pt x="61" y="124"/>
                </a:cubicBezTo>
                <a:cubicBezTo>
                  <a:pt x="48" y="130"/>
                  <a:pt x="42" y="132"/>
                  <a:pt x="30" y="143"/>
                </a:cubicBezTo>
                <a:cubicBezTo>
                  <a:pt x="16" y="129"/>
                  <a:pt x="8" y="109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09"/>
                  <a:pt x="160" y="128"/>
                  <a:pt x="146" y="143"/>
                </a:cubicBezTo>
              </a:path>
            </a:pathLst>
          </a:custGeom>
          <a:solidFill>
            <a:schemeClr val="tx1"/>
          </a:solidFill>
          <a:ln>
            <a:solidFill>
              <a:schemeClr val="accent6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ruta 15"/>
          <p:cNvSpPr txBox="1"/>
          <p:nvPr/>
        </p:nvSpPr>
        <p:spPr>
          <a:xfrm>
            <a:off x="2316086" y="4669888"/>
            <a:ext cx="1289851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dirty="0">
                <a:latin typeface="Century Gothic" panose="020B0502020202020204" pitchFamily="34" charset="0"/>
              </a:rPr>
              <a:t>13-20% </a:t>
            </a:r>
            <a:r>
              <a:rPr lang="sv-SE" sz="4400" dirty="0" err="1">
                <a:latin typeface="Century Gothic" panose="020B0502020202020204" pitchFamily="34" charset="0"/>
              </a:rPr>
              <a:t>have</a:t>
            </a:r>
            <a:r>
              <a:rPr lang="sv-SE" sz="4400" dirty="0">
                <a:latin typeface="Century Gothic" panose="020B0502020202020204" pitchFamily="34" charset="0"/>
              </a:rPr>
              <a:t> a </a:t>
            </a:r>
            <a:r>
              <a:rPr lang="sv-SE" sz="4400" dirty="0" err="1">
                <a:latin typeface="Century Gothic" panose="020B0502020202020204" pitchFamily="34" charset="0"/>
              </a:rPr>
              <a:t>parent</a:t>
            </a:r>
            <a:r>
              <a:rPr lang="sv-SE" sz="4400" dirty="0"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latin typeface="Century Gothic" panose="020B0502020202020204" pitchFamily="34" charset="0"/>
              </a:rPr>
              <a:t>with</a:t>
            </a:r>
            <a:r>
              <a:rPr lang="sv-SE" sz="4400" dirty="0"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latin typeface="Century Gothic" panose="020B0502020202020204" pitchFamily="34" charset="0"/>
              </a:rPr>
              <a:t>problematic</a:t>
            </a:r>
            <a:r>
              <a:rPr lang="sv-SE" sz="4400" dirty="0"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latin typeface="Century Gothic" panose="020B0502020202020204" pitchFamily="34" charset="0"/>
              </a:rPr>
              <a:t>drinking</a:t>
            </a:r>
            <a:endParaRPr lang="sv-SE" sz="4400" dirty="0">
              <a:latin typeface="Century Gothic" panose="020B0502020202020204" pitchFamily="34" charset="0"/>
            </a:endParaRPr>
          </a:p>
          <a:p>
            <a:endParaRPr lang="sv-SE" sz="5400" dirty="0">
              <a:latin typeface="Century Gothic" panose="020B0502020202020204" pitchFamily="34" charset="0"/>
            </a:endParaRPr>
          </a:p>
          <a:p>
            <a:r>
              <a:rPr lang="sv-SE" sz="4400" dirty="0">
                <a:latin typeface="Century Gothic" panose="020B0502020202020204" pitchFamily="34" charset="0"/>
              </a:rPr>
              <a:t>4-5% </a:t>
            </a:r>
            <a:r>
              <a:rPr lang="sv-SE" sz="4400" dirty="0" err="1">
                <a:latin typeface="Century Gothic" panose="020B0502020202020204" pitchFamily="34" charset="0"/>
              </a:rPr>
              <a:t>have</a:t>
            </a:r>
            <a:r>
              <a:rPr lang="sv-SE" sz="4400" dirty="0">
                <a:latin typeface="Century Gothic" panose="020B0502020202020204" pitchFamily="34" charset="0"/>
              </a:rPr>
              <a:t> a </a:t>
            </a:r>
            <a:r>
              <a:rPr lang="sv-SE" sz="4400" dirty="0" err="1">
                <a:latin typeface="Century Gothic" panose="020B0502020202020204" pitchFamily="34" charset="0"/>
              </a:rPr>
              <a:t>parent</a:t>
            </a:r>
            <a:r>
              <a:rPr lang="sv-SE" sz="4400" dirty="0"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latin typeface="Century Gothic" panose="020B0502020202020204" pitchFamily="34" charset="0"/>
              </a:rPr>
              <a:t>with</a:t>
            </a:r>
            <a:r>
              <a:rPr lang="sv-SE" sz="4400" dirty="0"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latin typeface="Century Gothic" panose="020B0502020202020204" pitchFamily="34" charset="0"/>
              </a:rPr>
              <a:t>alcohol</a:t>
            </a:r>
            <a:r>
              <a:rPr lang="sv-SE" sz="4400" dirty="0"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latin typeface="Century Gothic" panose="020B0502020202020204" pitchFamily="34" charset="0"/>
              </a:rPr>
              <a:t>use</a:t>
            </a:r>
            <a:r>
              <a:rPr lang="sv-SE" sz="4400" dirty="0">
                <a:latin typeface="Century Gothic" panose="020B0502020202020204" pitchFamily="34" charset="0"/>
              </a:rPr>
              <a:t> disorder</a:t>
            </a:r>
          </a:p>
          <a:p>
            <a:endParaRPr lang="sv-SE" sz="5400" dirty="0">
              <a:latin typeface="Century Gothic" panose="020B0502020202020204" pitchFamily="34" charset="0"/>
            </a:endParaRPr>
          </a:p>
          <a:p>
            <a:r>
              <a:rPr lang="sv-SE" sz="4400" dirty="0" err="1">
                <a:latin typeface="Century Gothic" panose="020B0502020202020204" pitchFamily="34" charset="0"/>
              </a:rPr>
              <a:t>Many</a:t>
            </a:r>
            <a:r>
              <a:rPr lang="sv-SE" sz="4400" dirty="0"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latin typeface="Century Gothic" panose="020B0502020202020204" pitchFamily="34" charset="0"/>
              </a:rPr>
              <a:t>children</a:t>
            </a:r>
            <a:r>
              <a:rPr lang="sv-SE" sz="4400" dirty="0"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latin typeface="Century Gothic" panose="020B0502020202020204" pitchFamily="34" charset="0"/>
              </a:rPr>
              <a:t>are</a:t>
            </a:r>
            <a:r>
              <a:rPr lang="sv-SE" sz="4400" dirty="0"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latin typeface="Century Gothic" panose="020B0502020202020204" pitchFamily="34" charset="0"/>
              </a:rPr>
              <a:t>affected</a:t>
            </a:r>
            <a:r>
              <a:rPr lang="sv-SE" sz="4400" dirty="0">
                <a:latin typeface="Century Gothic" panose="020B0502020202020204" pitchFamily="34" charset="0"/>
              </a:rPr>
              <a:t> by </a:t>
            </a:r>
            <a:r>
              <a:rPr lang="sv-SE" sz="4400" dirty="0" err="1">
                <a:latin typeface="Century Gothic" panose="020B0502020202020204" pitchFamily="34" charset="0"/>
              </a:rPr>
              <a:t>parental</a:t>
            </a:r>
            <a:r>
              <a:rPr lang="sv-SE" sz="4400" dirty="0"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latin typeface="Century Gothic" panose="020B0502020202020204" pitchFamily="34" charset="0"/>
              </a:rPr>
              <a:t>substance</a:t>
            </a:r>
            <a:r>
              <a:rPr lang="sv-SE" sz="4400" dirty="0">
                <a:latin typeface="Century Gothic" panose="020B0502020202020204" pitchFamily="34" charset="0"/>
              </a:rPr>
              <a:t> </a:t>
            </a:r>
            <a:r>
              <a:rPr lang="sv-SE" sz="4400" dirty="0" err="1">
                <a:latin typeface="Century Gothic" panose="020B0502020202020204" pitchFamily="34" charset="0"/>
              </a:rPr>
              <a:t>use</a:t>
            </a:r>
            <a:r>
              <a:rPr lang="sv-SE" sz="4400" dirty="0">
                <a:latin typeface="Century Gothic" panose="020B0502020202020204" pitchFamily="34" charset="0"/>
              </a:rPr>
              <a:t> problems (90 000 – 430 000 </a:t>
            </a:r>
            <a:r>
              <a:rPr lang="sv-SE" sz="4400" dirty="0" err="1">
                <a:latin typeface="Century Gothic" panose="020B0502020202020204" pitchFamily="34" charset="0"/>
              </a:rPr>
              <a:t>children</a:t>
            </a:r>
            <a:r>
              <a:rPr lang="sv-SE" sz="4400" dirty="0">
                <a:latin typeface="Century Gothic" panose="020B0502020202020204" pitchFamily="34" charset="0"/>
              </a:rPr>
              <a:t>)</a:t>
            </a:r>
          </a:p>
          <a:p>
            <a:endParaRPr lang="sv-SE" sz="4400" dirty="0">
              <a:latin typeface="Century Gothic" panose="020B0502020202020204" pitchFamily="34" charset="0"/>
            </a:endParaRPr>
          </a:p>
        </p:txBody>
      </p:sp>
      <p:sp>
        <p:nvSpPr>
          <p:cNvPr id="17" name="Freeform 93">
            <a:extLst>
              <a:ext uri="{FF2B5EF4-FFF2-40B4-BE49-F238E27FC236}">
                <a16:creationId xmlns:a16="http://schemas.microsoft.com/office/drawing/2014/main" id="{A372E61B-144C-4D54-B7C5-DD82458E06CC}"/>
              </a:ext>
            </a:extLst>
          </p:cNvPr>
          <p:cNvSpPr>
            <a:spLocks noEditPoints="1"/>
          </p:cNvSpPr>
          <p:nvPr/>
        </p:nvSpPr>
        <p:spPr bwMode="auto">
          <a:xfrm>
            <a:off x="1057119" y="6827989"/>
            <a:ext cx="919734" cy="912235"/>
          </a:xfrm>
          <a:custGeom>
            <a:avLst/>
            <a:gdLst>
              <a:gd name="T0" fmla="*/ 88 w 176"/>
              <a:gd name="T1" fmla="*/ 0 h 176"/>
              <a:gd name="T2" fmla="*/ 0 w 176"/>
              <a:gd name="T3" fmla="*/ 88 h 176"/>
              <a:gd name="T4" fmla="*/ 88 w 176"/>
              <a:gd name="T5" fmla="*/ 176 h 176"/>
              <a:gd name="T6" fmla="*/ 176 w 176"/>
              <a:gd name="T7" fmla="*/ 88 h 176"/>
              <a:gd name="T8" fmla="*/ 88 w 176"/>
              <a:gd name="T9" fmla="*/ 0 h 176"/>
              <a:gd name="T10" fmla="*/ 88 w 176"/>
              <a:gd name="T11" fmla="*/ 168 h 176"/>
              <a:gd name="T12" fmla="*/ 36 w 176"/>
              <a:gd name="T13" fmla="*/ 149 h 176"/>
              <a:gd name="T14" fmla="*/ 64 w 176"/>
              <a:gd name="T15" fmla="*/ 131 h 176"/>
              <a:gd name="T16" fmla="*/ 77 w 176"/>
              <a:gd name="T17" fmla="*/ 102 h 176"/>
              <a:gd name="T18" fmla="*/ 73 w 176"/>
              <a:gd name="T19" fmla="*/ 95 h 176"/>
              <a:gd name="T20" fmla="*/ 64 w 176"/>
              <a:gd name="T21" fmla="*/ 59 h 176"/>
              <a:gd name="T22" fmla="*/ 84 w 176"/>
              <a:gd name="T23" fmla="*/ 35 h 176"/>
              <a:gd name="T24" fmla="*/ 96 w 176"/>
              <a:gd name="T25" fmla="*/ 33 h 176"/>
              <a:gd name="T26" fmla="*/ 100 w 176"/>
              <a:gd name="T27" fmla="*/ 32 h 176"/>
              <a:gd name="T28" fmla="*/ 116 w 176"/>
              <a:gd name="T29" fmla="*/ 60 h 176"/>
              <a:gd name="T30" fmla="*/ 108 w 176"/>
              <a:gd name="T31" fmla="*/ 94 h 176"/>
              <a:gd name="T32" fmla="*/ 104 w 176"/>
              <a:gd name="T33" fmla="*/ 102 h 176"/>
              <a:gd name="T34" fmla="*/ 102 w 176"/>
              <a:gd name="T35" fmla="*/ 117 h 176"/>
              <a:gd name="T36" fmla="*/ 120 w 176"/>
              <a:gd name="T37" fmla="*/ 133 h 176"/>
              <a:gd name="T38" fmla="*/ 141 w 176"/>
              <a:gd name="T39" fmla="*/ 148 h 176"/>
              <a:gd name="T40" fmla="*/ 88 w 176"/>
              <a:gd name="T41" fmla="*/ 168 h 176"/>
              <a:gd name="T42" fmla="*/ 146 w 176"/>
              <a:gd name="T43" fmla="*/ 143 h 176"/>
              <a:gd name="T44" fmla="*/ 123 w 176"/>
              <a:gd name="T45" fmla="*/ 126 h 176"/>
              <a:gd name="T46" fmla="*/ 110 w 176"/>
              <a:gd name="T47" fmla="*/ 115 h 176"/>
              <a:gd name="T48" fmla="*/ 111 w 176"/>
              <a:gd name="T49" fmla="*/ 105 h 176"/>
              <a:gd name="T50" fmla="*/ 115 w 176"/>
              <a:gd name="T51" fmla="*/ 98 h 176"/>
              <a:gd name="T52" fmla="*/ 124 w 176"/>
              <a:gd name="T53" fmla="*/ 60 h 176"/>
              <a:gd name="T54" fmla="*/ 100 w 176"/>
              <a:gd name="T55" fmla="*/ 24 h 176"/>
              <a:gd name="T56" fmla="*/ 93 w 176"/>
              <a:gd name="T57" fmla="*/ 25 h 176"/>
              <a:gd name="T58" fmla="*/ 84 w 176"/>
              <a:gd name="T59" fmla="*/ 27 h 176"/>
              <a:gd name="T60" fmla="*/ 56 w 176"/>
              <a:gd name="T61" fmla="*/ 59 h 176"/>
              <a:gd name="T62" fmla="*/ 66 w 176"/>
              <a:gd name="T63" fmla="*/ 99 h 176"/>
              <a:gd name="T64" fmla="*/ 69 w 176"/>
              <a:gd name="T65" fmla="*/ 105 h 176"/>
              <a:gd name="T66" fmla="*/ 61 w 176"/>
              <a:gd name="T67" fmla="*/ 124 h 176"/>
              <a:gd name="T68" fmla="*/ 30 w 176"/>
              <a:gd name="T69" fmla="*/ 143 h 176"/>
              <a:gd name="T70" fmla="*/ 8 w 176"/>
              <a:gd name="T71" fmla="*/ 88 h 176"/>
              <a:gd name="T72" fmla="*/ 88 w 176"/>
              <a:gd name="T73" fmla="*/ 8 h 176"/>
              <a:gd name="T74" fmla="*/ 168 w 176"/>
              <a:gd name="T75" fmla="*/ 88 h 176"/>
              <a:gd name="T76" fmla="*/ 146 w 176"/>
              <a:gd name="T77" fmla="*/ 143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68" y="168"/>
                  <a:pt x="50" y="161"/>
                  <a:pt x="36" y="149"/>
                </a:cubicBezTo>
                <a:cubicBezTo>
                  <a:pt x="47" y="139"/>
                  <a:pt x="52" y="137"/>
                  <a:pt x="64" y="131"/>
                </a:cubicBezTo>
                <a:cubicBezTo>
                  <a:pt x="78" y="125"/>
                  <a:pt x="82" y="114"/>
                  <a:pt x="77" y="102"/>
                </a:cubicBezTo>
                <a:cubicBezTo>
                  <a:pt x="76" y="99"/>
                  <a:pt x="74" y="97"/>
                  <a:pt x="73" y="95"/>
                </a:cubicBezTo>
                <a:cubicBezTo>
                  <a:pt x="69" y="87"/>
                  <a:pt x="64" y="79"/>
                  <a:pt x="64" y="59"/>
                </a:cubicBezTo>
                <a:cubicBezTo>
                  <a:pt x="64" y="35"/>
                  <a:pt x="75" y="35"/>
                  <a:pt x="84" y="35"/>
                </a:cubicBezTo>
                <a:cubicBezTo>
                  <a:pt x="90" y="35"/>
                  <a:pt x="93" y="34"/>
                  <a:pt x="96" y="33"/>
                </a:cubicBezTo>
                <a:cubicBezTo>
                  <a:pt x="97" y="32"/>
                  <a:pt x="98" y="32"/>
                  <a:pt x="100" y="32"/>
                </a:cubicBezTo>
                <a:cubicBezTo>
                  <a:pt x="108" y="32"/>
                  <a:pt x="116" y="39"/>
                  <a:pt x="116" y="60"/>
                </a:cubicBezTo>
                <a:cubicBezTo>
                  <a:pt x="116" y="81"/>
                  <a:pt x="113" y="86"/>
                  <a:pt x="108" y="94"/>
                </a:cubicBezTo>
                <a:cubicBezTo>
                  <a:pt x="107" y="96"/>
                  <a:pt x="105" y="99"/>
                  <a:pt x="104" y="102"/>
                </a:cubicBezTo>
                <a:cubicBezTo>
                  <a:pt x="101" y="107"/>
                  <a:pt x="101" y="112"/>
                  <a:pt x="102" y="117"/>
                </a:cubicBezTo>
                <a:cubicBezTo>
                  <a:pt x="105" y="123"/>
                  <a:pt x="110" y="128"/>
                  <a:pt x="120" y="133"/>
                </a:cubicBezTo>
                <a:cubicBezTo>
                  <a:pt x="128" y="137"/>
                  <a:pt x="136" y="144"/>
                  <a:pt x="141" y="148"/>
                </a:cubicBezTo>
                <a:cubicBezTo>
                  <a:pt x="127" y="160"/>
                  <a:pt x="108" y="168"/>
                  <a:pt x="88" y="168"/>
                </a:cubicBezTo>
                <a:moveTo>
                  <a:pt x="146" y="143"/>
                </a:moveTo>
                <a:cubicBezTo>
                  <a:pt x="142" y="138"/>
                  <a:pt x="132" y="130"/>
                  <a:pt x="123" y="126"/>
                </a:cubicBezTo>
                <a:cubicBezTo>
                  <a:pt x="116" y="122"/>
                  <a:pt x="111" y="118"/>
                  <a:pt x="110" y="115"/>
                </a:cubicBezTo>
                <a:cubicBezTo>
                  <a:pt x="109" y="112"/>
                  <a:pt x="109" y="109"/>
                  <a:pt x="111" y="105"/>
                </a:cubicBezTo>
                <a:cubicBezTo>
                  <a:pt x="113" y="102"/>
                  <a:pt x="114" y="100"/>
                  <a:pt x="115" y="98"/>
                </a:cubicBezTo>
                <a:cubicBezTo>
                  <a:pt x="120" y="89"/>
                  <a:pt x="124" y="83"/>
                  <a:pt x="124" y="60"/>
                </a:cubicBezTo>
                <a:cubicBezTo>
                  <a:pt x="124" y="26"/>
                  <a:pt x="104" y="24"/>
                  <a:pt x="100" y="24"/>
                </a:cubicBezTo>
                <a:cubicBezTo>
                  <a:pt x="97" y="24"/>
                  <a:pt x="95" y="25"/>
                  <a:pt x="93" y="25"/>
                </a:cubicBezTo>
                <a:cubicBezTo>
                  <a:pt x="91" y="26"/>
                  <a:pt x="89" y="27"/>
                  <a:pt x="84" y="27"/>
                </a:cubicBezTo>
                <a:cubicBezTo>
                  <a:pt x="75" y="27"/>
                  <a:pt x="56" y="28"/>
                  <a:pt x="56" y="59"/>
                </a:cubicBezTo>
                <a:cubicBezTo>
                  <a:pt x="56" y="81"/>
                  <a:pt x="62" y="91"/>
                  <a:pt x="66" y="99"/>
                </a:cubicBezTo>
                <a:cubicBezTo>
                  <a:pt x="67" y="101"/>
                  <a:pt x="68" y="103"/>
                  <a:pt x="69" y="105"/>
                </a:cubicBezTo>
                <a:cubicBezTo>
                  <a:pt x="73" y="114"/>
                  <a:pt x="70" y="120"/>
                  <a:pt x="61" y="124"/>
                </a:cubicBezTo>
                <a:cubicBezTo>
                  <a:pt x="48" y="130"/>
                  <a:pt x="42" y="132"/>
                  <a:pt x="30" y="143"/>
                </a:cubicBezTo>
                <a:cubicBezTo>
                  <a:pt x="16" y="129"/>
                  <a:pt x="8" y="109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09"/>
                  <a:pt x="160" y="128"/>
                  <a:pt x="146" y="143"/>
                </a:cubicBezTo>
              </a:path>
            </a:pathLst>
          </a:custGeom>
          <a:solidFill>
            <a:schemeClr val="tx1"/>
          </a:solidFill>
          <a:ln>
            <a:solidFill>
              <a:schemeClr val="accent6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93">
            <a:extLst>
              <a:ext uri="{FF2B5EF4-FFF2-40B4-BE49-F238E27FC236}">
                <a16:creationId xmlns:a16="http://schemas.microsoft.com/office/drawing/2014/main" id="{A372E61B-144C-4D54-B7C5-DD82458E06CC}"/>
              </a:ext>
            </a:extLst>
          </p:cNvPr>
          <p:cNvSpPr>
            <a:spLocks noEditPoints="1"/>
          </p:cNvSpPr>
          <p:nvPr/>
        </p:nvSpPr>
        <p:spPr bwMode="auto">
          <a:xfrm>
            <a:off x="1057119" y="8641636"/>
            <a:ext cx="919734" cy="912235"/>
          </a:xfrm>
          <a:custGeom>
            <a:avLst/>
            <a:gdLst>
              <a:gd name="T0" fmla="*/ 88 w 176"/>
              <a:gd name="T1" fmla="*/ 0 h 176"/>
              <a:gd name="T2" fmla="*/ 0 w 176"/>
              <a:gd name="T3" fmla="*/ 88 h 176"/>
              <a:gd name="T4" fmla="*/ 88 w 176"/>
              <a:gd name="T5" fmla="*/ 176 h 176"/>
              <a:gd name="T6" fmla="*/ 176 w 176"/>
              <a:gd name="T7" fmla="*/ 88 h 176"/>
              <a:gd name="T8" fmla="*/ 88 w 176"/>
              <a:gd name="T9" fmla="*/ 0 h 176"/>
              <a:gd name="T10" fmla="*/ 88 w 176"/>
              <a:gd name="T11" fmla="*/ 168 h 176"/>
              <a:gd name="T12" fmla="*/ 36 w 176"/>
              <a:gd name="T13" fmla="*/ 149 h 176"/>
              <a:gd name="T14" fmla="*/ 64 w 176"/>
              <a:gd name="T15" fmla="*/ 131 h 176"/>
              <a:gd name="T16" fmla="*/ 77 w 176"/>
              <a:gd name="T17" fmla="*/ 102 h 176"/>
              <a:gd name="T18" fmla="*/ 73 w 176"/>
              <a:gd name="T19" fmla="*/ 95 h 176"/>
              <a:gd name="T20" fmla="*/ 64 w 176"/>
              <a:gd name="T21" fmla="*/ 59 h 176"/>
              <a:gd name="T22" fmla="*/ 84 w 176"/>
              <a:gd name="T23" fmla="*/ 35 h 176"/>
              <a:gd name="T24" fmla="*/ 96 w 176"/>
              <a:gd name="T25" fmla="*/ 33 h 176"/>
              <a:gd name="T26" fmla="*/ 100 w 176"/>
              <a:gd name="T27" fmla="*/ 32 h 176"/>
              <a:gd name="T28" fmla="*/ 116 w 176"/>
              <a:gd name="T29" fmla="*/ 60 h 176"/>
              <a:gd name="T30" fmla="*/ 108 w 176"/>
              <a:gd name="T31" fmla="*/ 94 h 176"/>
              <a:gd name="T32" fmla="*/ 104 w 176"/>
              <a:gd name="T33" fmla="*/ 102 h 176"/>
              <a:gd name="T34" fmla="*/ 102 w 176"/>
              <a:gd name="T35" fmla="*/ 117 h 176"/>
              <a:gd name="T36" fmla="*/ 120 w 176"/>
              <a:gd name="T37" fmla="*/ 133 h 176"/>
              <a:gd name="T38" fmla="*/ 141 w 176"/>
              <a:gd name="T39" fmla="*/ 148 h 176"/>
              <a:gd name="T40" fmla="*/ 88 w 176"/>
              <a:gd name="T41" fmla="*/ 168 h 176"/>
              <a:gd name="T42" fmla="*/ 146 w 176"/>
              <a:gd name="T43" fmla="*/ 143 h 176"/>
              <a:gd name="T44" fmla="*/ 123 w 176"/>
              <a:gd name="T45" fmla="*/ 126 h 176"/>
              <a:gd name="T46" fmla="*/ 110 w 176"/>
              <a:gd name="T47" fmla="*/ 115 h 176"/>
              <a:gd name="T48" fmla="*/ 111 w 176"/>
              <a:gd name="T49" fmla="*/ 105 h 176"/>
              <a:gd name="T50" fmla="*/ 115 w 176"/>
              <a:gd name="T51" fmla="*/ 98 h 176"/>
              <a:gd name="T52" fmla="*/ 124 w 176"/>
              <a:gd name="T53" fmla="*/ 60 h 176"/>
              <a:gd name="T54" fmla="*/ 100 w 176"/>
              <a:gd name="T55" fmla="*/ 24 h 176"/>
              <a:gd name="T56" fmla="*/ 93 w 176"/>
              <a:gd name="T57" fmla="*/ 25 h 176"/>
              <a:gd name="T58" fmla="*/ 84 w 176"/>
              <a:gd name="T59" fmla="*/ 27 h 176"/>
              <a:gd name="T60" fmla="*/ 56 w 176"/>
              <a:gd name="T61" fmla="*/ 59 h 176"/>
              <a:gd name="T62" fmla="*/ 66 w 176"/>
              <a:gd name="T63" fmla="*/ 99 h 176"/>
              <a:gd name="T64" fmla="*/ 69 w 176"/>
              <a:gd name="T65" fmla="*/ 105 h 176"/>
              <a:gd name="T66" fmla="*/ 61 w 176"/>
              <a:gd name="T67" fmla="*/ 124 h 176"/>
              <a:gd name="T68" fmla="*/ 30 w 176"/>
              <a:gd name="T69" fmla="*/ 143 h 176"/>
              <a:gd name="T70" fmla="*/ 8 w 176"/>
              <a:gd name="T71" fmla="*/ 88 h 176"/>
              <a:gd name="T72" fmla="*/ 88 w 176"/>
              <a:gd name="T73" fmla="*/ 8 h 176"/>
              <a:gd name="T74" fmla="*/ 168 w 176"/>
              <a:gd name="T75" fmla="*/ 88 h 176"/>
              <a:gd name="T76" fmla="*/ 146 w 176"/>
              <a:gd name="T77" fmla="*/ 143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68" y="168"/>
                  <a:pt x="50" y="161"/>
                  <a:pt x="36" y="149"/>
                </a:cubicBezTo>
                <a:cubicBezTo>
                  <a:pt x="47" y="139"/>
                  <a:pt x="52" y="137"/>
                  <a:pt x="64" y="131"/>
                </a:cubicBezTo>
                <a:cubicBezTo>
                  <a:pt x="78" y="125"/>
                  <a:pt x="82" y="114"/>
                  <a:pt x="77" y="102"/>
                </a:cubicBezTo>
                <a:cubicBezTo>
                  <a:pt x="76" y="99"/>
                  <a:pt x="74" y="97"/>
                  <a:pt x="73" y="95"/>
                </a:cubicBezTo>
                <a:cubicBezTo>
                  <a:pt x="69" y="87"/>
                  <a:pt x="64" y="79"/>
                  <a:pt x="64" y="59"/>
                </a:cubicBezTo>
                <a:cubicBezTo>
                  <a:pt x="64" y="35"/>
                  <a:pt x="75" y="35"/>
                  <a:pt x="84" y="35"/>
                </a:cubicBezTo>
                <a:cubicBezTo>
                  <a:pt x="90" y="35"/>
                  <a:pt x="93" y="34"/>
                  <a:pt x="96" y="33"/>
                </a:cubicBezTo>
                <a:cubicBezTo>
                  <a:pt x="97" y="32"/>
                  <a:pt x="98" y="32"/>
                  <a:pt x="100" y="32"/>
                </a:cubicBezTo>
                <a:cubicBezTo>
                  <a:pt x="108" y="32"/>
                  <a:pt x="116" y="39"/>
                  <a:pt x="116" y="60"/>
                </a:cubicBezTo>
                <a:cubicBezTo>
                  <a:pt x="116" y="81"/>
                  <a:pt x="113" y="86"/>
                  <a:pt x="108" y="94"/>
                </a:cubicBezTo>
                <a:cubicBezTo>
                  <a:pt x="107" y="96"/>
                  <a:pt x="105" y="99"/>
                  <a:pt x="104" y="102"/>
                </a:cubicBezTo>
                <a:cubicBezTo>
                  <a:pt x="101" y="107"/>
                  <a:pt x="101" y="112"/>
                  <a:pt x="102" y="117"/>
                </a:cubicBezTo>
                <a:cubicBezTo>
                  <a:pt x="105" y="123"/>
                  <a:pt x="110" y="128"/>
                  <a:pt x="120" y="133"/>
                </a:cubicBezTo>
                <a:cubicBezTo>
                  <a:pt x="128" y="137"/>
                  <a:pt x="136" y="144"/>
                  <a:pt x="141" y="148"/>
                </a:cubicBezTo>
                <a:cubicBezTo>
                  <a:pt x="127" y="160"/>
                  <a:pt x="108" y="168"/>
                  <a:pt x="88" y="168"/>
                </a:cubicBezTo>
                <a:moveTo>
                  <a:pt x="146" y="143"/>
                </a:moveTo>
                <a:cubicBezTo>
                  <a:pt x="142" y="138"/>
                  <a:pt x="132" y="130"/>
                  <a:pt x="123" y="126"/>
                </a:cubicBezTo>
                <a:cubicBezTo>
                  <a:pt x="116" y="122"/>
                  <a:pt x="111" y="118"/>
                  <a:pt x="110" y="115"/>
                </a:cubicBezTo>
                <a:cubicBezTo>
                  <a:pt x="109" y="112"/>
                  <a:pt x="109" y="109"/>
                  <a:pt x="111" y="105"/>
                </a:cubicBezTo>
                <a:cubicBezTo>
                  <a:pt x="113" y="102"/>
                  <a:pt x="114" y="100"/>
                  <a:pt x="115" y="98"/>
                </a:cubicBezTo>
                <a:cubicBezTo>
                  <a:pt x="120" y="89"/>
                  <a:pt x="124" y="83"/>
                  <a:pt x="124" y="60"/>
                </a:cubicBezTo>
                <a:cubicBezTo>
                  <a:pt x="124" y="26"/>
                  <a:pt x="104" y="24"/>
                  <a:pt x="100" y="24"/>
                </a:cubicBezTo>
                <a:cubicBezTo>
                  <a:pt x="97" y="24"/>
                  <a:pt x="95" y="25"/>
                  <a:pt x="93" y="25"/>
                </a:cubicBezTo>
                <a:cubicBezTo>
                  <a:pt x="91" y="26"/>
                  <a:pt x="89" y="27"/>
                  <a:pt x="84" y="27"/>
                </a:cubicBezTo>
                <a:cubicBezTo>
                  <a:pt x="75" y="27"/>
                  <a:pt x="56" y="28"/>
                  <a:pt x="56" y="59"/>
                </a:cubicBezTo>
                <a:cubicBezTo>
                  <a:pt x="56" y="81"/>
                  <a:pt x="62" y="91"/>
                  <a:pt x="66" y="99"/>
                </a:cubicBezTo>
                <a:cubicBezTo>
                  <a:pt x="67" y="101"/>
                  <a:pt x="68" y="103"/>
                  <a:pt x="69" y="105"/>
                </a:cubicBezTo>
                <a:cubicBezTo>
                  <a:pt x="73" y="114"/>
                  <a:pt x="70" y="120"/>
                  <a:pt x="61" y="124"/>
                </a:cubicBezTo>
                <a:cubicBezTo>
                  <a:pt x="48" y="130"/>
                  <a:pt x="42" y="132"/>
                  <a:pt x="30" y="143"/>
                </a:cubicBezTo>
                <a:cubicBezTo>
                  <a:pt x="16" y="129"/>
                  <a:pt x="8" y="109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09"/>
                  <a:pt x="160" y="128"/>
                  <a:pt x="146" y="143"/>
                </a:cubicBezTo>
              </a:path>
            </a:pathLst>
          </a:custGeom>
          <a:solidFill>
            <a:schemeClr val="tx1"/>
          </a:solidFill>
          <a:ln>
            <a:solidFill>
              <a:schemeClr val="accent6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2D99C748-AE2F-3640-91EA-C0318D176A08}"/>
              </a:ext>
            </a:extLst>
          </p:cNvPr>
          <p:cNvSpPr txBox="1"/>
          <p:nvPr/>
        </p:nvSpPr>
        <p:spPr>
          <a:xfrm>
            <a:off x="4916726" y="1998641"/>
            <a:ext cx="5570756" cy="100283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7060"/>
              </a:lnSpc>
            </a:pPr>
            <a:r>
              <a:rPr lang="en-US" sz="6000" b="1" spc="900" dirty="0">
                <a:solidFill>
                  <a:schemeClr val="tx2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Prevalence</a:t>
            </a:r>
          </a:p>
        </p:txBody>
      </p:sp>
      <p:pic>
        <p:nvPicPr>
          <p:cNvPr id="24" name="Platshållare för bild 10">
            <a:extLst>
              <a:ext uri="{FF2B5EF4-FFF2-40B4-BE49-F238E27FC236}">
                <a16:creationId xmlns:a16="http://schemas.microsoft.com/office/drawing/2014/main" id="{DF0E171D-AD69-EE4A-AF98-B455AD0B583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 r="13756"/>
          <a:stretch>
            <a:fillRect/>
          </a:stretch>
        </p:blipFill>
        <p:spPr>
          <a:xfrm>
            <a:off x="15732988" y="7162801"/>
            <a:ext cx="7986294" cy="6197600"/>
          </a:xfrm>
        </p:spPr>
      </p:pic>
      <p:cxnSp>
        <p:nvCxnSpPr>
          <p:cNvPr id="2" name="Rak 1">
            <a:extLst>
              <a:ext uri="{FF2B5EF4-FFF2-40B4-BE49-F238E27FC236}">
                <a16:creationId xmlns:a16="http://schemas.microsoft.com/office/drawing/2014/main" id="{4570F1AF-EED5-16A8-FF24-F463518ABED9}"/>
              </a:ext>
            </a:extLst>
          </p:cNvPr>
          <p:cNvCxnSpPr>
            <a:cxnSpLocks/>
          </p:cNvCxnSpPr>
          <p:nvPr/>
        </p:nvCxnSpPr>
        <p:spPr>
          <a:xfrm>
            <a:off x="880201" y="11895195"/>
            <a:ext cx="144663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ruta 2">
            <a:extLst>
              <a:ext uri="{FF2B5EF4-FFF2-40B4-BE49-F238E27FC236}">
                <a16:creationId xmlns:a16="http://schemas.microsoft.com/office/drawing/2014/main" id="{71E10008-4A76-8E8D-F2DE-EB7337CD288D}"/>
              </a:ext>
            </a:extLst>
          </p:cNvPr>
          <p:cNvSpPr txBox="1"/>
          <p:nvPr/>
        </p:nvSpPr>
        <p:spPr>
          <a:xfrm>
            <a:off x="973554" y="12034294"/>
            <a:ext cx="143883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 err="1">
                <a:latin typeface="Century Gothic" panose="020B0502020202020204" pitchFamily="34" charset="0"/>
              </a:rPr>
              <a:t>Elgán</a:t>
            </a:r>
            <a:r>
              <a:rPr lang="sv-SE" sz="2800" dirty="0">
                <a:latin typeface="Century Gothic" panose="020B0502020202020204" pitchFamily="34" charset="0"/>
              </a:rPr>
              <a:t> &amp; Leifman, </a:t>
            </a:r>
            <a:r>
              <a:rPr lang="sv-SE" sz="2800" dirty="0" err="1">
                <a:latin typeface="Century Gothic" panose="020B0502020202020204" pitchFamily="34" charset="0"/>
              </a:rPr>
              <a:t>Scand</a:t>
            </a:r>
            <a:r>
              <a:rPr lang="sv-SE" sz="2800" dirty="0">
                <a:latin typeface="Century Gothic" panose="020B0502020202020204" pitchFamily="34" charset="0"/>
              </a:rPr>
              <a:t> J </a:t>
            </a:r>
            <a:r>
              <a:rPr lang="sv-SE" sz="2800" dirty="0" err="1">
                <a:latin typeface="Century Gothic" panose="020B0502020202020204" pitchFamily="34" charset="0"/>
              </a:rPr>
              <a:t>Publ</a:t>
            </a:r>
            <a:r>
              <a:rPr lang="sv-SE" sz="2800" dirty="0">
                <a:latin typeface="Century Gothic" panose="020B0502020202020204" pitchFamily="34" charset="0"/>
              </a:rPr>
              <a:t> Health 2013 | Haugland &amp; </a:t>
            </a:r>
            <a:r>
              <a:rPr lang="sv-SE" sz="2800" dirty="0" err="1">
                <a:latin typeface="Century Gothic" panose="020B0502020202020204" pitchFamily="34" charset="0"/>
              </a:rPr>
              <a:t>Elgán</a:t>
            </a:r>
            <a:r>
              <a:rPr lang="sv-SE" sz="2800" dirty="0">
                <a:latin typeface="Century Gothic" panose="020B0502020202020204" pitchFamily="34" charset="0"/>
              </a:rPr>
              <a:t>, IJERPH 2021| </a:t>
            </a:r>
            <a:r>
              <a:rPr lang="sv-SE" sz="2800" dirty="0" err="1">
                <a:latin typeface="Century Gothic" panose="020B0502020202020204" pitchFamily="34" charset="0"/>
              </a:rPr>
              <a:t>Raninen</a:t>
            </a:r>
            <a:r>
              <a:rPr lang="sv-SE" sz="2800" dirty="0">
                <a:latin typeface="Century Gothic" panose="020B0502020202020204" pitchFamily="34" charset="0"/>
              </a:rPr>
              <a:t> et al, </a:t>
            </a:r>
            <a:r>
              <a:rPr lang="sv-SE" sz="2800" dirty="0" err="1">
                <a:latin typeface="Century Gothic" panose="020B0502020202020204" pitchFamily="34" charset="0"/>
              </a:rPr>
              <a:t>Scand</a:t>
            </a:r>
            <a:r>
              <a:rPr lang="sv-SE" sz="2800" dirty="0">
                <a:latin typeface="Century Gothic" panose="020B0502020202020204" pitchFamily="34" charset="0"/>
              </a:rPr>
              <a:t> J </a:t>
            </a:r>
            <a:r>
              <a:rPr lang="sv-SE" sz="2800" dirty="0" err="1">
                <a:latin typeface="Century Gothic" panose="020B0502020202020204" pitchFamily="34" charset="0"/>
              </a:rPr>
              <a:t>Publ</a:t>
            </a:r>
            <a:r>
              <a:rPr lang="sv-SE" sz="2800" dirty="0">
                <a:latin typeface="Century Gothic" panose="020B0502020202020204" pitchFamily="34" charset="0"/>
              </a:rPr>
              <a:t> Health 2016 | Ramstedt et al, </a:t>
            </a:r>
            <a:r>
              <a:rPr lang="sv-SE" sz="2800" dirty="0" err="1">
                <a:latin typeface="Century Gothic" panose="020B0502020202020204" pitchFamily="34" charset="0"/>
              </a:rPr>
              <a:t>Drug</a:t>
            </a:r>
            <a:r>
              <a:rPr lang="sv-SE" sz="2800" dirty="0">
                <a:latin typeface="Century Gothic" panose="020B0502020202020204" pitchFamily="34" charset="0"/>
              </a:rPr>
              <a:t> </a:t>
            </a:r>
            <a:r>
              <a:rPr lang="sv-SE" sz="2800" dirty="0" err="1">
                <a:latin typeface="Century Gothic" panose="020B0502020202020204" pitchFamily="34" charset="0"/>
              </a:rPr>
              <a:t>Alc</a:t>
            </a:r>
            <a:r>
              <a:rPr lang="sv-SE" sz="2800" dirty="0">
                <a:latin typeface="Century Gothic" panose="020B0502020202020204" pitchFamily="34" charset="0"/>
              </a:rPr>
              <a:t> Rev 2022 | </a:t>
            </a:r>
            <a:r>
              <a:rPr lang="sv-SE" sz="2800" dirty="0" err="1">
                <a:latin typeface="Century Gothic" panose="020B0502020202020204" pitchFamily="34" charset="0"/>
              </a:rPr>
              <a:t>Laslett</a:t>
            </a:r>
            <a:r>
              <a:rPr lang="sv-SE" sz="2800" dirty="0">
                <a:latin typeface="Century Gothic" panose="020B0502020202020204" pitchFamily="34" charset="0"/>
              </a:rPr>
              <a:t> et al, </a:t>
            </a:r>
            <a:r>
              <a:rPr lang="sv-SE" sz="2800" dirty="0" err="1">
                <a:latin typeface="Century Gothic" panose="020B0502020202020204" pitchFamily="34" charset="0"/>
              </a:rPr>
              <a:t>Addiction</a:t>
            </a:r>
            <a:r>
              <a:rPr lang="sv-SE" sz="2800" dirty="0">
                <a:latin typeface="Century Gothic" panose="020B0502020202020204" pitchFamily="34" charset="0"/>
              </a:rPr>
              <a:t> 2012 | Manning et al, BMC </a:t>
            </a:r>
            <a:r>
              <a:rPr lang="sv-SE" sz="2800" dirty="0" err="1">
                <a:latin typeface="Century Gothic" panose="020B0502020202020204" pitchFamily="34" charset="0"/>
              </a:rPr>
              <a:t>Publ</a:t>
            </a:r>
            <a:r>
              <a:rPr lang="sv-SE" sz="2800" dirty="0">
                <a:latin typeface="Century Gothic" panose="020B0502020202020204" pitchFamily="34" charset="0"/>
              </a:rPr>
              <a:t> Health 2009</a:t>
            </a:r>
          </a:p>
        </p:txBody>
      </p:sp>
    </p:spTree>
    <p:extLst>
      <p:ext uri="{BB962C8B-B14F-4D97-AF65-F5344CB8AC3E}">
        <p14:creationId xmlns:p14="http://schemas.microsoft.com/office/powerpoint/2010/main" val="161990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ruta 23">
            <a:extLst>
              <a:ext uri="{FF2B5EF4-FFF2-40B4-BE49-F238E27FC236}">
                <a16:creationId xmlns:a16="http://schemas.microsoft.com/office/drawing/2014/main" id="{1A666CEA-2828-F844-8C12-B6656CE68D00}"/>
              </a:ext>
            </a:extLst>
          </p:cNvPr>
          <p:cNvSpPr txBox="1"/>
          <p:nvPr/>
        </p:nvSpPr>
        <p:spPr>
          <a:xfrm>
            <a:off x="549378" y="9998587"/>
            <a:ext cx="7136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b="1" dirty="0">
                <a:latin typeface="Century Gothic" panose="020B0502020202020204" pitchFamily="34" charset="0"/>
              </a:rPr>
              <a:t>Depressive symptoms</a:t>
            </a:r>
          </a:p>
          <a:p>
            <a:endParaRPr lang="sv-SE" sz="4800" b="1" dirty="0">
              <a:latin typeface="Century Gothic" panose="020B0502020202020204" pitchFamily="34" charset="0"/>
            </a:endParaRP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A6DA9B42-C593-7845-9AD0-ACA816493ADB}"/>
              </a:ext>
            </a:extLst>
          </p:cNvPr>
          <p:cNvSpPr txBox="1"/>
          <p:nvPr/>
        </p:nvSpPr>
        <p:spPr>
          <a:xfrm>
            <a:off x="7632121" y="10783417"/>
            <a:ext cx="54270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 err="1">
                <a:latin typeface="Century Gothic" panose="020B0502020202020204" pitchFamily="34" charset="0"/>
              </a:rPr>
              <a:t>Anxiety</a:t>
            </a:r>
            <a:r>
              <a:rPr lang="sv-SE" sz="4000" b="1" dirty="0">
                <a:latin typeface="Century Gothic" panose="020B0502020202020204" pitchFamily="34" charset="0"/>
              </a:rPr>
              <a:t> symptoms</a:t>
            </a:r>
          </a:p>
          <a:p>
            <a:endParaRPr lang="sv-SE" sz="4000" b="1" dirty="0">
              <a:latin typeface="Century Gothic" panose="020B0502020202020204" pitchFamily="34" charset="0"/>
            </a:endParaRPr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F37B710F-1CA2-B444-84BF-50EE079D69C6}"/>
              </a:ext>
            </a:extLst>
          </p:cNvPr>
          <p:cNvSpPr txBox="1"/>
          <p:nvPr/>
        </p:nvSpPr>
        <p:spPr>
          <a:xfrm>
            <a:off x="7565277" y="3898373"/>
            <a:ext cx="54270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 err="1">
                <a:latin typeface="Century Gothic" panose="020B0502020202020204" pitchFamily="34" charset="0"/>
              </a:rPr>
              <a:t>Low</a:t>
            </a:r>
            <a:r>
              <a:rPr lang="sv-SE" sz="4000" b="1" dirty="0">
                <a:latin typeface="Century Gothic" panose="020B0502020202020204" pitchFamily="34" charset="0"/>
              </a:rPr>
              <a:t> </a:t>
            </a:r>
            <a:r>
              <a:rPr lang="sv-SE" sz="4000" b="1" dirty="0" err="1">
                <a:latin typeface="Century Gothic" panose="020B0502020202020204" pitchFamily="34" charset="0"/>
              </a:rPr>
              <a:t>self-esteem</a:t>
            </a:r>
            <a:endParaRPr lang="sv-SE" sz="4000" b="1" dirty="0">
              <a:latin typeface="Century Gothic" panose="020B0502020202020204" pitchFamily="34" charset="0"/>
            </a:endParaRPr>
          </a:p>
          <a:p>
            <a:endParaRPr lang="sv-SE" sz="4000" b="1" dirty="0">
              <a:latin typeface="Century Gothic" panose="020B0502020202020204" pitchFamily="34" charset="0"/>
            </a:endParaRP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CDBADF43-034B-3446-B1E5-138A0DFE984E}"/>
              </a:ext>
            </a:extLst>
          </p:cNvPr>
          <p:cNvSpPr txBox="1"/>
          <p:nvPr/>
        </p:nvSpPr>
        <p:spPr>
          <a:xfrm>
            <a:off x="5048638" y="5366466"/>
            <a:ext cx="73961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400" b="1" dirty="0" err="1">
                <a:latin typeface="Century Gothic" panose="020B0502020202020204" pitchFamily="34" charset="0"/>
              </a:rPr>
              <a:t>Elevated</a:t>
            </a:r>
            <a:r>
              <a:rPr lang="sv-SE" sz="5400" b="1" dirty="0">
                <a:latin typeface="Century Gothic" panose="020B0502020202020204" pitchFamily="34" charset="0"/>
              </a:rPr>
              <a:t> </a:t>
            </a:r>
            <a:r>
              <a:rPr lang="sv-SE" sz="5400" b="1" dirty="0" err="1">
                <a:latin typeface="Century Gothic" panose="020B0502020202020204" pitchFamily="34" charset="0"/>
              </a:rPr>
              <a:t>mortality</a:t>
            </a:r>
            <a:r>
              <a:rPr lang="sv-SE" sz="5400" b="1" dirty="0">
                <a:latin typeface="Century Gothic" panose="020B0502020202020204" pitchFamily="34" charset="0"/>
              </a:rPr>
              <a:t> in </a:t>
            </a:r>
            <a:r>
              <a:rPr lang="sv-SE" sz="5400" b="1" dirty="0" err="1">
                <a:latin typeface="Century Gothic" panose="020B0502020202020204" pitchFamily="34" charset="0"/>
              </a:rPr>
              <a:t>adulthood</a:t>
            </a:r>
            <a:endParaRPr lang="sv-SE" sz="5400" b="1" dirty="0">
              <a:latin typeface="Century Gothic" panose="020B0502020202020204" pitchFamily="34" charset="0"/>
            </a:endParaRP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BF5AE21D-6DF7-C44A-B12C-06DAFA091A38}"/>
              </a:ext>
            </a:extLst>
          </p:cNvPr>
          <p:cNvSpPr txBox="1"/>
          <p:nvPr/>
        </p:nvSpPr>
        <p:spPr>
          <a:xfrm>
            <a:off x="11704007" y="9006467"/>
            <a:ext cx="54270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>
                <a:latin typeface="Century Gothic" panose="020B0502020202020204" pitchFamily="34" charset="0"/>
              </a:rPr>
              <a:t>Norm-</a:t>
            </a:r>
            <a:r>
              <a:rPr lang="sv-SE" sz="4000" b="1" dirty="0" err="1">
                <a:latin typeface="Century Gothic" panose="020B0502020202020204" pitchFamily="34" charset="0"/>
              </a:rPr>
              <a:t>breaking</a:t>
            </a:r>
            <a:r>
              <a:rPr lang="sv-SE" sz="4000" b="1" dirty="0">
                <a:latin typeface="Century Gothic" panose="020B0502020202020204" pitchFamily="34" charset="0"/>
              </a:rPr>
              <a:t> </a:t>
            </a:r>
            <a:r>
              <a:rPr lang="sv-SE" sz="4000" b="1" dirty="0" err="1">
                <a:latin typeface="Century Gothic" panose="020B0502020202020204" pitchFamily="34" charset="0"/>
              </a:rPr>
              <a:t>behavior</a:t>
            </a:r>
            <a:endParaRPr lang="sv-SE" sz="4000" b="1" dirty="0">
              <a:latin typeface="Century Gothic" panose="020B0502020202020204" pitchFamily="34" charset="0"/>
            </a:endParaRPr>
          </a:p>
          <a:p>
            <a:endParaRPr lang="sv-SE" sz="4000" b="1" dirty="0">
              <a:latin typeface="Century Gothic" panose="020B0502020202020204" pitchFamily="34" charset="0"/>
            </a:endParaRP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DA2E2CBA-F8C1-C84B-A390-53863582B1B9}"/>
              </a:ext>
            </a:extLst>
          </p:cNvPr>
          <p:cNvSpPr txBox="1"/>
          <p:nvPr/>
        </p:nvSpPr>
        <p:spPr>
          <a:xfrm>
            <a:off x="12461735" y="2462873"/>
            <a:ext cx="54270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 err="1">
                <a:latin typeface="Century Gothic" panose="020B0502020202020204" pitchFamily="34" charset="0"/>
              </a:rPr>
              <a:t>Problematic</a:t>
            </a:r>
            <a:r>
              <a:rPr lang="sv-SE" sz="4400" b="1" dirty="0">
                <a:latin typeface="Century Gothic" panose="020B0502020202020204" pitchFamily="34" charset="0"/>
              </a:rPr>
              <a:t> </a:t>
            </a:r>
            <a:r>
              <a:rPr lang="sv-SE" sz="4400" b="1" dirty="0" err="1">
                <a:latin typeface="Century Gothic" panose="020B0502020202020204" pitchFamily="34" charset="0"/>
              </a:rPr>
              <a:t>substance</a:t>
            </a:r>
            <a:r>
              <a:rPr lang="sv-SE" sz="4400" b="1" dirty="0">
                <a:latin typeface="Century Gothic" panose="020B0502020202020204" pitchFamily="34" charset="0"/>
              </a:rPr>
              <a:t> </a:t>
            </a:r>
            <a:r>
              <a:rPr lang="sv-SE" sz="4400" b="1" dirty="0" err="1">
                <a:latin typeface="Century Gothic" panose="020B0502020202020204" pitchFamily="34" charset="0"/>
              </a:rPr>
              <a:t>use</a:t>
            </a:r>
            <a:endParaRPr lang="sv-SE" sz="4400" b="1" dirty="0">
              <a:latin typeface="Century Gothic" panose="020B0502020202020204" pitchFamily="34" charset="0"/>
            </a:endParaRPr>
          </a:p>
          <a:p>
            <a:endParaRPr lang="sv-SE" sz="4400" b="1" dirty="0">
              <a:latin typeface="Century Gothic" panose="020B0502020202020204" pitchFamily="34" charset="0"/>
            </a:endParaRPr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E75CCBD2-C618-EB46-B46A-C17857E35796}"/>
              </a:ext>
            </a:extLst>
          </p:cNvPr>
          <p:cNvSpPr txBox="1"/>
          <p:nvPr/>
        </p:nvSpPr>
        <p:spPr>
          <a:xfrm>
            <a:off x="11155243" y="436464"/>
            <a:ext cx="5841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 err="1">
                <a:solidFill>
                  <a:schemeClr val="bg2">
                    <a:lumMod val="65000"/>
                  </a:schemeClr>
                </a:solidFill>
                <a:latin typeface="Century Gothic" panose="020B0502020202020204" pitchFamily="34" charset="0"/>
              </a:rPr>
              <a:t>Early</a:t>
            </a:r>
            <a:r>
              <a:rPr lang="sv-SE" sz="4000" b="1" dirty="0">
                <a:solidFill>
                  <a:schemeClr val="bg2">
                    <a:lumMod val="6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000" b="1" dirty="0" err="1">
                <a:solidFill>
                  <a:schemeClr val="bg2">
                    <a:lumMod val="65000"/>
                  </a:schemeClr>
                </a:solidFill>
                <a:latin typeface="Century Gothic" panose="020B0502020202020204" pitchFamily="34" charset="0"/>
              </a:rPr>
              <a:t>alcohol</a:t>
            </a:r>
            <a:r>
              <a:rPr lang="sv-SE" sz="4000" b="1" dirty="0">
                <a:solidFill>
                  <a:schemeClr val="bg2">
                    <a:lumMod val="65000"/>
                  </a:schemeClr>
                </a:solidFill>
                <a:latin typeface="Century Gothic" panose="020B0502020202020204" pitchFamily="34" charset="0"/>
              </a:rPr>
              <a:t> initiation</a:t>
            </a: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35F69298-33B9-7441-908E-41466E7DC13D}"/>
              </a:ext>
            </a:extLst>
          </p:cNvPr>
          <p:cNvSpPr txBox="1"/>
          <p:nvPr/>
        </p:nvSpPr>
        <p:spPr>
          <a:xfrm>
            <a:off x="5616081" y="1584988"/>
            <a:ext cx="62612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 err="1">
                <a:latin typeface="Century Gothic" panose="020B0502020202020204" pitchFamily="34" charset="0"/>
              </a:rPr>
              <a:t>Avoidance</a:t>
            </a:r>
            <a:r>
              <a:rPr lang="sv-SE" sz="4400" b="1" dirty="0">
                <a:latin typeface="Century Gothic" panose="020B0502020202020204" pitchFamily="34" charset="0"/>
              </a:rPr>
              <a:t> </a:t>
            </a:r>
            <a:r>
              <a:rPr lang="sv-SE" sz="4400" b="1" dirty="0" err="1">
                <a:latin typeface="Century Gothic" panose="020B0502020202020204" pitchFamily="34" charset="0"/>
              </a:rPr>
              <a:t>of</a:t>
            </a:r>
            <a:r>
              <a:rPr lang="sv-SE" sz="4400" b="1" dirty="0">
                <a:latin typeface="Century Gothic" panose="020B0502020202020204" pitchFamily="34" charset="0"/>
              </a:rPr>
              <a:t> </a:t>
            </a:r>
            <a:r>
              <a:rPr lang="sv-SE" sz="4400" b="1" dirty="0" err="1">
                <a:latin typeface="Century Gothic" panose="020B0502020202020204" pitchFamily="34" charset="0"/>
              </a:rPr>
              <a:t>bringing</a:t>
            </a:r>
            <a:r>
              <a:rPr lang="sv-SE" sz="4400" b="1" dirty="0">
                <a:latin typeface="Century Gothic" panose="020B0502020202020204" pitchFamily="34" charset="0"/>
              </a:rPr>
              <a:t> </a:t>
            </a:r>
            <a:r>
              <a:rPr lang="sv-SE" sz="4400" b="1" dirty="0" err="1">
                <a:latin typeface="Century Gothic" panose="020B0502020202020204" pitchFamily="34" charset="0"/>
              </a:rPr>
              <a:t>friends</a:t>
            </a:r>
            <a:r>
              <a:rPr lang="sv-SE" sz="4400" b="1" dirty="0">
                <a:latin typeface="Century Gothic" panose="020B0502020202020204" pitchFamily="34" charset="0"/>
              </a:rPr>
              <a:t> </a:t>
            </a:r>
            <a:r>
              <a:rPr lang="sv-SE" sz="4400" b="1" dirty="0" err="1">
                <a:latin typeface="Century Gothic" panose="020B0502020202020204" pitchFamily="34" charset="0"/>
              </a:rPr>
              <a:t>home</a:t>
            </a:r>
            <a:endParaRPr lang="sv-SE" sz="4400" b="1" dirty="0">
              <a:latin typeface="Century Gothic" panose="020B0502020202020204" pitchFamily="34" charset="0"/>
            </a:endParaRP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1111E1C2-3A33-E54B-AD27-A64D2252D6EE}"/>
              </a:ext>
            </a:extLst>
          </p:cNvPr>
          <p:cNvSpPr txBox="1"/>
          <p:nvPr/>
        </p:nvSpPr>
        <p:spPr>
          <a:xfrm>
            <a:off x="3616715" y="8595411"/>
            <a:ext cx="54270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 err="1">
                <a:latin typeface="Century Gothic" panose="020B0502020202020204" pitchFamily="34" charset="0"/>
              </a:rPr>
              <a:t>High</a:t>
            </a:r>
            <a:r>
              <a:rPr lang="sv-SE" sz="4000" b="1" dirty="0">
                <a:latin typeface="Century Gothic" panose="020B0502020202020204" pitchFamily="34" charset="0"/>
              </a:rPr>
              <a:t> </a:t>
            </a:r>
            <a:r>
              <a:rPr lang="sv-SE" sz="4000" b="1" dirty="0" err="1">
                <a:latin typeface="Century Gothic" panose="020B0502020202020204" pitchFamily="34" charset="0"/>
              </a:rPr>
              <a:t>levels</a:t>
            </a:r>
            <a:r>
              <a:rPr lang="sv-SE" sz="4000" b="1" dirty="0">
                <a:latin typeface="Century Gothic" panose="020B0502020202020204" pitchFamily="34" charset="0"/>
              </a:rPr>
              <a:t> </a:t>
            </a:r>
            <a:r>
              <a:rPr lang="sv-SE" sz="4000" b="1" dirty="0" err="1">
                <a:latin typeface="Century Gothic" panose="020B0502020202020204" pitchFamily="34" charset="0"/>
              </a:rPr>
              <a:t>of</a:t>
            </a:r>
            <a:r>
              <a:rPr lang="sv-SE" sz="4000" b="1" dirty="0">
                <a:latin typeface="Century Gothic" panose="020B0502020202020204" pitchFamily="34" charset="0"/>
              </a:rPr>
              <a:t> </a:t>
            </a:r>
            <a:r>
              <a:rPr lang="sv-SE" sz="4000" b="1" dirty="0" err="1">
                <a:latin typeface="Century Gothic" panose="020B0502020202020204" pitchFamily="34" charset="0"/>
              </a:rPr>
              <a:t>worry</a:t>
            </a:r>
            <a:endParaRPr lang="sv-SE" sz="4000" b="1" dirty="0">
              <a:latin typeface="Century Gothic" panose="020B0502020202020204" pitchFamily="34" charset="0"/>
            </a:endParaRPr>
          </a:p>
          <a:p>
            <a:endParaRPr lang="sv-SE" sz="4000" b="1" dirty="0">
              <a:latin typeface="Century Gothic" panose="020B0502020202020204" pitchFamily="34" charset="0"/>
            </a:endParaRPr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2A5D2F04-A6F1-CC45-8691-09724F3597D0}"/>
              </a:ext>
            </a:extLst>
          </p:cNvPr>
          <p:cNvSpPr txBox="1"/>
          <p:nvPr/>
        </p:nvSpPr>
        <p:spPr>
          <a:xfrm>
            <a:off x="1369882" y="3341381"/>
            <a:ext cx="60365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 err="1">
                <a:latin typeface="Century Gothic" panose="020B0502020202020204" pitchFamily="34" charset="0"/>
              </a:rPr>
              <a:t>Unreasonably</a:t>
            </a:r>
            <a:r>
              <a:rPr lang="sv-SE" sz="4000" b="1" dirty="0">
                <a:latin typeface="Century Gothic" panose="020B0502020202020204" pitchFamily="34" charset="0"/>
              </a:rPr>
              <a:t> </a:t>
            </a:r>
            <a:r>
              <a:rPr lang="sv-SE" sz="4000" b="1" dirty="0" err="1">
                <a:latin typeface="Century Gothic" panose="020B0502020202020204" pitchFamily="34" charset="0"/>
              </a:rPr>
              <a:t>large</a:t>
            </a:r>
            <a:r>
              <a:rPr lang="sv-SE" sz="4000" b="1" dirty="0">
                <a:latin typeface="Century Gothic" panose="020B0502020202020204" pitchFamily="34" charset="0"/>
              </a:rPr>
              <a:t> </a:t>
            </a:r>
            <a:r>
              <a:rPr lang="sv-SE" sz="4000" b="1" dirty="0" err="1">
                <a:latin typeface="Century Gothic" panose="020B0502020202020204" pitchFamily="34" charset="0"/>
              </a:rPr>
              <a:t>responsibility</a:t>
            </a:r>
            <a:endParaRPr lang="sv-SE" sz="4000" b="1" dirty="0">
              <a:latin typeface="Century Gothic" panose="020B0502020202020204" pitchFamily="34" charset="0"/>
            </a:endParaRPr>
          </a:p>
        </p:txBody>
      </p:sp>
      <p:pic>
        <p:nvPicPr>
          <p:cNvPr id="34" name="Platshållare för bild 6">
            <a:extLst>
              <a:ext uri="{FF2B5EF4-FFF2-40B4-BE49-F238E27FC236}">
                <a16:creationId xmlns:a16="http://schemas.microsoft.com/office/drawing/2014/main" id="{CB608230-F423-D642-A419-096F553308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4" r="32384"/>
          <a:stretch>
            <a:fillRect/>
          </a:stretch>
        </p:blipFill>
        <p:spPr>
          <a:xfrm>
            <a:off x="17288654" y="0"/>
            <a:ext cx="7247886" cy="13716000"/>
          </a:xfrm>
          <a:prstGeom prst="rect">
            <a:avLst/>
          </a:prstGeom>
        </p:spPr>
      </p:pic>
      <p:sp>
        <p:nvSpPr>
          <p:cNvPr id="35" name="textruta 34">
            <a:extLst>
              <a:ext uri="{FF2B5EF4-FFF2-40B4-BE49-F238E27FC236}">
                <a16:creationId xmlns:a16="http://schemas.microsoft.com/office/drawing/2014/main" id="{C61565D4-A7A1-8B42-A167-70DA4A9956A5}"/>
              </a:ext>
            </a:extLst>
          </p:cNvPr>
          <p:cNvSpPr txBox="1"/>
          <p:nvPr/>
        </p:nvSpPr>
        <p:spPr>
          <a:xfrm>
            <a:off x="549378" y="348350"/>
            <a:ext cx="62612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>
                <a:solidFill>
                  <a:schemeClr val="bg2">
                    <a:lumMod val="65000"/>
                  </a:schemeClr>
                </a:solidFill>
                <a:latin typeface="Century Gothic" panose="020B0502020202020204" pitchFamily="34" charset="0"/>
              </a:rPr>
              <a:t>Feelings </a:t>
            </a:r>
            <a:r>
              <a:rPr lang="sv-SE" sz="4000" b="1" dirty="0" err="1">
                <a:solidFill>
                  <a:schemeClr val="bg2">
                    <a:lumMod val="65000"/>
                  </a:schemeClr>
                </a:solidFill>
                <a:latin typeface="Century Gothic" panose="020B0502020202020204" pitchFamily="34" charset="0"/>
              </a:rPr>
              <a:t>of</a:t>
            </a:r>
            <a:r>
              <a:rPr lang="sv-SE" sz="4000" b="1" dirty="0">
                <a:solidFill>
                  <a:schemeClr val="bg2">
                    <a:lumMod val="6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000" b="1" dirty="0" err="1">
                <a:solidFill>
                  <a:schemeClr val="bg2">
                    <a:lumMod val="65000"/>
                  </a:schemeClr>
                </a:solidFill>
                <a:latin typeface="Century Gothic" panose="020B0502020202020204" pitchFamily="34" charset="0"/>
              </a:rPr>
              <a:t>guilt</a:t>
            </a:r>
            <a:r>
              <a:rPr lang="sv-SE" sz="4000" b="1" dirty="0">
                <a:solidFill>
                  <a:schemeClr val="bg2">
                    <a:lumMod val="6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sv-SE" sz="4000" b="1" dirty="0" err="1">
                <a:solidFill>
                  <a:schemeClr val="bg2">
                    <a:lumMod val="65000"/>
                  </a:schemeClr>
                </a:solidFill>
                <a:latin typeface="Century Gothic" panose="020B0502020202020204" pitchFamily="34" charset="0"/>
              </a:rPr>
              <a:t>shame</a:t>
            </a:r>
            <a:r>
              <a:rPr lang="sv-SE" sz="4000" b="1" dirty="0">
                <a:solidFill>
                  <a:schemeClr val="bg2">
                    <a:lumMod val="65000"/>
                  </a:schemeClr>
                </a:solidFill>
                <a:latin typeface="Century Gothic" panose="020B0502020202020204" pitchFamily="34" charset="0"/>
              </a:rPr>
              <a:t>, and </a:t>
            </a:r>
            <a:r>
              <a:rPr lang="sv-SE" sz="4000" b="1" dirty="0" err="1">
                <a:solidFill>
                  <a:schemeClr val="bg2">
                    <a:lumMod val="65000"/>
                  </a:schemeClr>
                </a:solidFill>
                <a:latin typeface="Century Gothic" panose="020B0502020202020204" pitchFamily="34" charset="0"/>
              </a:rPr>
              <a:t>betrayal</a:t>
            </a:r>
            <a:endParaRPr lang="sv-SE" sz="4000" b="1" dirty="0">
              <a:solidFill>
                <a:schemeClr val="bg2">
                  <a:lumMod val="65000"/>
                </a:schemeClr>
              </a:solidFill>
              <a:latin typeface="Century Gothic" panose="020B0502020202020204" pitchFamily="34" charset="0"/>
            </a:endParaRPr>
          </a:p>
          <a:p>
            <a:endParaRPr lang="sv-SE" sz="4000" b="1" dirty="0">
              <a:solidFill>
                <a:schemeClr val="bg2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ruta 35">
            <a:extLst>
              <a:ext uri="{FF2B5EF4-FFF2-40B4-BE49-F238E27FC236}">
                <a16:creationId xmlns:a16="http://schemas.microsoft.com/office/drawing/2014/main" id="{9EDE7512-B6BD-7D4A-83A0-64BA49A372C9}"/>
              </a:ext>
            </a:extLst>
          </p:cNvPr>
          <p:cNvSpPr txBox="1"/>
          <p:nvPr/>
        </p:nvSpPr>
        <p:spPr>
          <a:xfrm>
            <a:off x="663842" y="7422121"/>
            <a:ext cx="54270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 err="1">
                <a:solidFill>
                  <a:schemeClr val="bg2">
                    <a:lumMod val="65000"/>
                  </a:schemeClr>
                </a:solidFill>
                <a:latin typeface="Century Gothic" panose="020B0502020202020204" pitchFamily="34" charset="0"/>
              </a:rPr>
              <a:t>High</a:t>
            </a:r>
            <a:r>
              <a:rPr lang="sv-SE" sz="4000" b="1" dirty="0">
                <a:solidFill>
                  <a:schemeClr val="bg2">
                    <a:lumMod val="6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000" b="1" dirty="0" err="1">
                <a:solidFill>
                  <a:schemeClr val="bg2">
                    <a:lumMod val="65000"/>
                  </a:schemeClr>
                </a:solidFill>
                <a:latin typeface="Century Gothic" panose="020B0502020202020204" pitchFamily="34" charset="0"/>
              </a:rPr>
              <a:t>levels</a:t>
            </a:r>
            <a:r>
              <a:rPr lang="sv-SE" sz="4000" b="1" dirty="0">
                <a:solidFill>
                  <a:schemeClr val="bg2">
                    <a:lumMod val="6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4000" b="1" dirty="0" err="1">
                <a:solidFill>
                  <a:schemeClr val="bg2">
                    <a:lumMod val="65000"/>
                  </a:schemeClr>
                </a:solidFill>
                <a:latin typeface="Century Gothic" panose="020B0502020202020204" pitchFamily="34" charset="0"/>
              </a:rPr>
              <a:t>of</a:t>
            </a:r>
            <a:r>
              <a:rPr lang="sv-SE" sz="4000" b="1" dirty="0">
                <a:solidFill>
                  <a:schemeClr val="bg2">
                    <a:lumMod val="65000"/>
                  </a:schemeClr>
                </a:solidFill>
                <a:latin typeface="Century Gothic" panose="020B0502020202020204" pitchFamily="34" charset="0"/>
              </a:rPr>
              <a:t> stress</a:t>
            </a:r>
          </a:p>
          <a:p>
            <a:endParaRPr lang="sv-SE" sz="4000" b="1" dirty="0">
              <a:solidFill>
                <a:schemeClr val="bg2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" name="Rak 1">
            <a:extLst>
              <a:ext uri="{FF2B5EF4-FFF2-40B4-BE49-F238E27FC236}">
                <a16:creationId xmlns:a16="http://schemas.microsoft.com/office/drawing/2014/main" id="{DAC49F8B-665A-630C-F900-FA7CDD436A71}"/>
              </a:ext>
            </a:extLst>
          </p:cNvPr>
          <p:cNvCxnSpPr>
            <a:cxnSpLocks/>
          </p:cNvCxnSpPr>
          <p:nvPr/>
        </p:nvCxnSpPr>
        <p:spPr>
          <a:xfrm>
            <a:off x="648259" y="12125568"/>
            <a:ext cx="1605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ruta 2">
            <a:extLst>
              <a:ext uri="{FF2B5EF4-FFF2-40B4-BE49-F238E27FC236}">
                <a16:creationId xmlns:a16="http://schemas.microsoft.com/office/drawing/2014/main" id="{813F0FF1-EEB9-67B2-8699-D878CC50A569}"/>
              </a:ext>
            </a:extLst>
          </p:cNvPr>
          <p:cNvSpPr txBox="1"/>
          <p:nvPr/>
        </p:nvSpPr>
        <p:spPr>
          <a:xfrm>
            <a:off x="519940" y="12264668"/>
            <a:ext cx="164823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>
                <a:latin typeface="Century Gothic" panose="020B0502020202020204" pitchFamily="34" charset="0"/>
              </a:rPr>
              <a:t>Westman et al, </a:t>
            </a:r>
            <a:r>
              <a:rPr lang="sv-SE" sz="2800" dirty="0" err="1">
                <a:latin typeface="Century Gothic" panose="020B0502020202020204" pitchFamily="34" charset="0"/>
              </a:rPr>
              <a:t>Eur</a:t>
            </a:r>
            <a:r>
              <a:rPr lang="sv-SE" sz="2800" dirty="0">
                <a:latin typeface="Century Gothic" panose="020B0502020202020204" pitchFamily="34" charset="0"/>
              </a:rPr>
              <a:t> J </a:t>
            </a:r>
            <a:r>
              <a:rPr lang="sv-SE" sz="2800" dirty="0" err="1">
                <a:latin typeface="Century Gothic" panose="020B0502020202020204" pitchFamily="34" charset="0"/>
              </a:rPr>
              <a:t>Epid</a:t>
            </a:r>
            <a:r>
              <a:rPr lang="sv-SE" sz="2800" dirty="0">
                <a:latin typeface="Century Gothic" panose="020B0502020202020204" pitchFamily="34" charset="0"/>
              </a:rPr>
              <a:t> 2022 | </a:t>
            </a:r>
            <a:r>
              <a:rPr lang="sv-SE" sz="2800" dirty="0" err="1">
                <a:latin typeface="Century Gothic" panose="020B0502020202020204" pitchFamily="34" charset="0"/>
              </a:rPr>
              <a:t>Raitasalo</a:t>
            </a:r>
            <a:r>
              <a:rPr lang="sv-SE" sz="2800" dirty="0">
                <a:latin typeface="Century Gothic" panose="020B0502020202020204" pitchFamily="34" charset="0"/>
              </a:rPr>
              <a:t> et al, </a:t>
            </a:r>
            <a:r>
              <a:rPr lang="sv-SE" sz="2800" dirty="0" err="1">
                <a:latin typeface="Century Gothic" panose="020B0502020202020204" pitchFamily="34" charset="0"/>
              </a:rPr>
              <a:t>Eur</a:t>
            </a:r>
            <a:r>
              <a:rPr lang="sv-SE" sz="2800" dirty="0">
                <a:latin typeface="Century Gothic" panose="020B0502020202020204" pitchFamily="34" charset="0"/>
              </a:rPr>
              <a:t> Child </a:t>
            </a:r>
            <a:r>
              <a:rPr lang="sv-SE" sz="2800" dirty="0" err="1">
                <a:latin typeface="Century Gothic" panose="020B0502020202020204" pitchFamily="34" charset="0"/>
              </a:rPr>
              <a:t>Adol</a:t>
            </a:r>
            <a:r>
              <a:rPr lang="sv-SE" sz="2800" dirty="0">
                <a:latin typeface="Century Gothic" panose="020B0502020202020204" pitchFamily="34" charset="0"/>
              </a:rPr>
              <a:t> </a:t>
            </a:r>
            <a:r>
              <a:rPr lang="sv-SE" sz="2800" dirty="0" err="1">
                <a:latin typeface="Century Gothic" panose="020B0502020202020204" pitchFamily="34" charset="0"/>
              </a:rPr>
              <a:t>Psych</a:t>
            </a:r>
            <a:r>
              <a:rPr lang="sv-SE" sz="2800" dirty="0">
                <a:latin typeface="Century Gothic" panose="020B0502020202020204" pitchFamily="34" charset="0"/>
              </a:rPr>
              <a:t> 2019 | </a:t>
            </a:r>
            <a:r>
              <a:rPr lang="sv-SE" sz="2800" dirty="0" err="1">
                <a:latin typeface="Century Gothic" panose="020B0502020202020204" pitchFamily="34" charset="0"/>
              </a:rPr>
              <a:t>Björkenstam</a:t>
            </a:r>
            <a:r>
              <a:rPr lang="sv-SE" sz="2800" dirty="0">
                <a:latin typeface="Century Gothic" panose="020B0502020202020204" pitchFamily="34" charset="0"/>
              </a:rPr>
              <a:t> et al </a:t>
            </a:r>
          </a:p>
          <a:p>
            <a:r>
              <a:rPr lang="sv-SE" sz="2800" dirty="0">
                <a:latin typeface="Century Gothic" panose="020B0502020202020204" pitchFamily="34" charset="0"/>
              </a:rPr>
              <a:t>J </a:t>
            </a:r>
            <a:r>
              <a:rPr lang="sv-SE" sz="2800" dirty="0" err="1">
                <a:latin typeface="Century Gothic" panose="020B0502020202020204" pitchFamily="34" charset="0"/>
              </a:rPr>
              <a:t>Affect</a:t>
            </a:r>
            <a:r>
              <a:rPr lang="sv-SE" sz="2800" dirty="0">
                <a:latin typeface="Century Gothic" panose="020B0502020202020204" pitchFamily="34" charset="0"/>
              </a:rPr>
              <a:t> Disorder 2017 | Berg et al </a:t>
            </a:r>
            <a:r>
              <a:rPr lang="sv-SE" sz="2800" dirty="0" err="1">
                <a:latin typeface="Century Gothic" panose="020B0502020202020204" pitchFamily="34" charset="0"/>
              </a:rPr>
              <a:t>Addiction</a:t>
            </a:r>
            <a:r>
              <a:rPr lang="sv-SE" sz="2800" dirty="0">
                <a:latin typeface="Century Gothic" panose="020B0502020202020204" pitchFamily="34" charset="0"/>
              </a:rPr>
              <a:t> 2016 | </a:t>
            </a:r>
            <a:r>
              <a:rPr lang="sv-SE" sz="2800" dirty="0" err="1">
                <a:latin typeface="Century Gothic" panose="020B0502020202020204" pitchFamily="34" charset="0"/>
              </a:rPr>
              <a:t>Ohannessian</a:t>
            </a:r>
            <a:r>
              <a:rPr lang="sv-SE" sz="2800" dirty="0">
                <a:latin typeface="Century Gothic" panose="020B0502020202020204" pitchFamily="34" charset="0"/>
              </a:rPr>
              <a:t> &amp; </a:t>
            </a:r>
            <a:r>
              <a:rPr lang="sv-SE" sz="2800" dirty="0" err="1">
                <a:latin typeface="Century Gothic" panose="020B0502020202020204" pitchFamily="34" charset="0"/>
              </a:rPr>
              <a:t>Vannucci</a:t>
            </a:r>
            <a:r>
              <a:rPr lang="sv-SE" sz="2800" dirty="0">
                <a:latin typeface="Century Gothic" panose="020B0502020202020204" pitchFamily="34" charset="0"/>
              </a:rPr>
              <a:t>, </a:t>
            </a:r>
          </a:p>
          <a:p>
            <a:r>
              <a:rPr lang="sv-SE" sz="2800" dirty="0">
                <a:latin typeface="Century Gothic" panose="020B0502020202020204" pitchFamily="34" charset="0"/>
              </a:rPr>
              <a:t>J </a:t>
            </a:r>
            <a:r>
              <a:rPr lang="sv-SE" sz="2800" dirty="0" err="1">
                <a:latin typeface="Century Gothic" panose="020B0502020202020204" pitchFamily="34" charset="0"/>
              </a:rPr>
              <a:t>Affect</a:t>
            </a:r>
            <a:r>
              <a:rPr lang="sv-SE" sz="2800" dirty="0">
                <a:latin typeface="Century Gothic" panose="020B0502020202020204" pitchFamily="34" charset="0"/>
              </a:rPr>
              <a:t> </a:t>
            </a:r>
            <a:r>
              <a:rPr lang="sv-SE" sz="2800" dirty="0" err="1">
                <a:latin typeface="Century Gothic" panose="020B0502020202020204" pitchFamily="34" charset="0"/>
              </a:rPr>
              <a:t>Disord</a:t>
            </a:r>
            <a:r>
              <a:rPr lang="sv-SE" sz="2800" dirty="0">
                <a:latin typeface="Century Gothic" panose="020B0502020202020204" pitchFamily="34" charset="0"/>
              </a:rPr>
              <a:t> 2022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7500492D-5615-40CF-20D9-4AEA00486588}"/>
              </a:ext>
            </a:extLst>
          </p:cNvPr>
          <p:cNvSpPr txBox="1"/>
          <p:nvPr/>
        </p:nvSpPr>
        <p:spPr>
          <a:xfrm>
            <a:off x="10608210" y="6741114"/>
            <a:ext cx="72478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400" b="1" dirty="0" err="1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Disrupted</a:t>
            </a:r>
            <a:r>
              <a:rPr lang="sv-SE" sz="54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5400" b="1" dirty="0" err="1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school</a:t>
            </a:r>
            <a:r>
              <a:rPr lang="sv-SE" sz="54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v-SE" sz="5400" b="1" dirty="0" err="1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performance</a:t>
            </a:r>
            <a:endParaRPr lang="sv-SE" sz="5400" b="1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437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2"/>
          <p:cNvSpPr txBox="1">
            <a:spLocks/>
          </p:cNvSpPr>
          <p:nvPr/>
        </p:nvSpPr>
        <p:spPr bwMode="auto">
          <a:xfrm>
            <a:off x="11785599" y="8325907"/>
            <a:ext cx="12166601" cy="354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marL="254000" indent="-254000" algn="l" rtl="0" eaLnBrk="0" fontAlgn="base" hangingPunct="0">
              <a:spcBef>
                <a:spcPct val="30000"/>
              </a:spcBef>
              <a:spcAft>
                <a:spcPct val="0"/>
              </a:spcAft>
              <a:buFont typeface="Calibri" pitchFamily="34" charset="0"/>
              <a:buChar char="•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7075" indent="-282575" algn="l" rtl="0" eaLnBrk="0" fontAlgn="base" hangingPunct="0">
              <a:spcBef>
                <a:spcPct val="10000"/>
              </a:spcBef>
              <a:spcAft>
                <a:spcPct val="25000"/>
              </a:spcAft>
              <a:buFont typeface="Calibri" pitchFamily="34" charset="0"/>
              <a:buChar char="–"/>
              <a:defRPr sz="2300">
                <a:solidFill>
                  <a:schemeClr val="tx1"/>
                </a:solidFill>
                <a:latin typeface="+mn-lt"/>
              </a:defRPr>
            </a:lvl2pPr>
            <a:lvl3pPr marL="1165225" indent="-228600" algn="l" rtl="0" eaLnBrk="0" fontAlgn="base" hangingPunct="0">
              <a:spcBef>
                <a:spcPct val="0"/>
              </a:spcBef>
              <a:spcAft>
                <a:spcPct val="20000"/>
              </a:spcAft>
              <a:buFont typeface="Calibri" pitchFamily="34" charset="0"/>
              <a:buChar char="»"/>
              <a:defRPr sz="2100">
                <a:solidFill>
                  <a:schemeClr val="tx1"/>
                </a:solidFill>
                <a:latin typeface="+mn-lt"/>
              </a:defRPr>
            </a:lvl3pPr>
            <a:lvl4pPr marL="1662113" indent="-228600" algn="l" rtl="0" eaLnBrk="0" fontAlgn="base" hangingPunct="0">
              <a:spcBef>
                <a:spcPct val="0"/>
              </a:spcBef>
              <a:spcAft>
                <a:spcPct val="15000"/>
              </a:spcAft>
              <a:buFont typeface="Arial" charset="0"/>
              <a:buChar char="▪"/>
              <a:defRPr sz="2000">
                <a:solidFill>
                  <a:schemeClr val="tx1"/>
                </a:solidFill>
                <a:latin typeface="+mn-lt"/>
              </a:defRPr>
            </a:lvl4pPr>
            <a:lvl5pPr marL="2070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273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845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417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989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176" lvl="1" indent="0" algn="r">
              <a:buNone/>
              <a:defRPr/>
            </a:pPr>
            <a:r>
              <a:rPr lang="sv-SE" altLang="sv-SE" sz="440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”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When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I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feel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bad, I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often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cry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. I go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away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, lock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myself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in the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bathroom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, and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cry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.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Then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when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I come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out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, no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one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notices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anything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. It hurts.</a:t>
            </a:r>
            <a:r>
              <a:rPr lang="sv-SE" altLang="sv-SE" sz="440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” </a:t>
            </a:r>
            <a:endParaRPr lang="sv-SE" altLang="sv-SE" sz="3600" kern="0" dirty="0">
              <a:solidFill>
                <a:schemeClr val="tx2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3176" lvl="1" indent="0" algn="r">
              <a:buNone/>
              <a:defRPr/>
            </a:pPr>
            <a:r>
              <a:rPr lang="sv-SE" altLang="sv-SE" sz="3600" i="1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Girl, 17 </a:t>
            </a:r>
            <a:r>
              <a:rPr lang="sv-SE" altLang="sv-SE" sz="3600" i="1" kern="0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years</a:t>
            </a:r>
            <a:endParaRPr lang="sv-SE" altLang="sv-SE" sz="3600" i="1" kern="0" dirty="0">
              <a:solidFill>
                <a:schemeClr val="tx2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lvl="2">
              <a:defRPr/>
            </a:pPr>
            <a:endParaRPr lang="sv-SE" altLang="sv-SE" sz="4400" kern="0" dirty="0">
              <a:solidFill>
                <a:schemeClr val="tx2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sv-SE" altLang="sv-SE" sz="4400" kern="0" dirty="0">
              <a:solidFill>
                <a:schemeClr val="tx2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sv-SE" altLang="sv-SE" sz="4400" kern="0" dirty="0">
              <a:solidFill>
                <a:schemeClr val="tx2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lvl="2">
              <a:defRPr/>
            </a:pPr>
            <a:endParaRPr lang="sv-SE" altLang="sv-SE" sz="4400" kern="0" dirty="0">
              <a:solidFill>
                <a:schemeClr val="tx2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Platshållare för innehåll 2"/>
          <p:cNvSpPr txBox="1">
            <a:spLocks/>
          </p:cNvSpPr>
          <p:nvPr/>
        </p:nvSpPr>
        <p:spPr bwMode="auto">
          <a:xfrm>
            <a:off x="11785600" y="1841732"/>
            <a:ext cx="12166600" cy="570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marL="254000" indent="-254000" algn="l" rtl="0" eaLnBrk="0" fontAlgn="base" hangingPunct="0">
              <a:spcBef>
                <a:spcPct val="30000"/>
              </a:spcBef>
              <a:spcAft>
                <a:spcPct val="0"/>
              </a:spcAft>
              <a:buFont typeface="Calibri" pitchFamily="34" charset="0"/>
              <a:buChar char="•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7075" indent="-282575" algn="l" rtl="0" eaLnBrk="0" fontAlgn="base" hangingPunct="0">
              <a:spcBef>
                <a:spcPct val="10000"/>
              </a:spcBef>
              <a:spcAft>
                <a:spcPct val="25000"/>
              </a:spcAft>
              <a:buFont typeface="Calibri" pitchFamily="34" charset="0"/>
              <a:buChar char="–"/>
              <a:defRPr sz="2300">
                <a:solidFill>
                  <a:schemeClr val="tx1"/>
                </a:solidFill>
                <a:latin typeface="+mn-lt"/>
              </a:defRPr>
            </a:lvl2pPr>
            <a:lvl3pPr marL="1165225" indent="-228600" algn="l" rtl="0" eaLnBrk="0" fontAlgn="base" hangingPunct="0">
              <a:spcBef>
                <a:spcPct val="0"/>
              </a:spcBef>
              <a:spcAft>
                <a:spcPct val="20000"/>
              </a:spcAft>
              <a:buFont typeface="Calibri" pitchFamily="34" charset="0"/>
              <a:buChar char="»"/>
              <a:defRPr sz="2100">
                <a:solidFill>
                  <a:schemeClr val="tx1"/>
                </a:solidFill>
                <a:latin typeface="+mn-lt"/>
              </a:defRPr>
            </a:lvl3pPr>
            <a:lvl4pPr marL="1662113" indent="-228600" algn="l" rtl="0" eaLnBrk="0" fontAlgn="base" hangingPunct="0">
              <a:spcBef>
                <a:spcPct val="0"/>
              </a:spcBef>
              <a:spcAft>
                <a:spcPct val="15000"/>
              </a:spcAft>
              <a:buFont typeface="Arial" charset="0"/>
              <a:buChar char="▪"/>
              <a:defRPr sz="2000">
                <a:solidFill>
                  <a:schemeClr val="tx1"/>
                </a:solidFill>
                <a:latin typeface="+mn-lt"/>
              </a:defRPr>
            </a:lvl4pPr>
            <a:lvl5pPr marL="2070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273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845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417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989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176" lvl="1" indent="0" algn="r">
              <a:buNone/>
              <a:defRPr/>
            </a:pPr>
            <a:r>
              <a:rPr lang="sv-SE" altLang="sv-SE" sz="440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”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We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were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supposed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to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have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dinner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in the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living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room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.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Dad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ruined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the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whole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evening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because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he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had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been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drinking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and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turned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into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someone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else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entirely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. My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brother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went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to the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kitchen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mom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went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to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watch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TV, and I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went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up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to my </a:t>
            </a:r>
            <a:r>
              <a:rPr lang="sv-SE" sz="4400" b="0" i="0" u="none" strike="noStrike" dirty="0" err="1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room</a:t>
            </a:r>
            <a:r>
              <a:rPr lang="sv-SE" sz="4400" b="0" i="0" u="none" strike="noStrike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  <a:r>
              <a:rPr lang="sv-SE" altLang="sv-SE" sz="440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” </a:t>
            </a:r>
            <a:endParaRPr lang="sv-SE" altLang="sv-SE" sz="3600" kern="0" dirty="0">
              <a:solidFill>
                <a:schemeClr val="tx2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3176" lvl="1" indent="0" algn="r">
              <a:buNone/>
              <a:defRPr/>
            </a:pPr>
            <a:r>
              <a:rPr lang="sv-SE" altLang="sv-SE" sz="3600" i="1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Girl, 17 </a:t>
            </a:r>
            <a:r>
              <a:rPr lang="sv-SE" altLang="sv-SE" sz="3600" i="1" kern="0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yeras</a:t>
            </a:r>
            <a:endParaRPr lang="sv-SE" altLang="sv-SE" sz="3600" i="1" kern="0" dirty="0">
              <a:solidFill>
                <a:schemeClr val="tx2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3176" lvl="2" indent="0" algn="r">
              <a:defRPr/>
            </a:pPr>
            <a:endParaRPr lang="sv-SE" altLang="sv-SE" sz="4400" kern="0" dirty="0">
              <a:solidFill>
                <a:schemeClr val="tx2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latshållare för bild 5">
            <a:extLst>
              <a:ext uri="{FF2B5EF4-FFF2-40B4-BE49-F238E27FC236}">
                <a16:creationId xmlns:a16="http://schemas.microsoft.com/office/drawing/2014/main" id="{52032498-03AE-2542-9C40-C7C03F3037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0" r="13791"/>
          <a:stretch/>
        </p:blipFill>
        <p:spPr>
          <a:xfrm>
            <a:off x="0" y="0"/>
            <a:ext cx="11517057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01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fault Theme">
  <a:themeElements>
    <a:clrScheme name="Custom 1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2E2E35"/>
      </a:accent1>
      <a:accent2>
        <a:srgbClr val="FFCCB7"/>
      </a:accent2>
      <a:accent3>
        <a:srgbClr val="9F9EA2"/>
      </a:accent3>
      <a:accent4>
        <a:srgbClr val="D7D5D4"/>
      </a:accent4>
      <a:accent5>
        <a:srgbClr val="2E2E35"/>
      </a:accent5>
      <a:accent6>
        <a:srgbClr val="9F9EA2"/>
      </a:accent6>
      <a:hlink>
        <a:srgbClr val="F33B48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78610</TotalTime>
  <Words>3589</Words>
  <Application>Microsoft Macintosh PowerPoint</Application>
  <PresentationFormat>Anpassad</PresentationFormat>
  <Paragraphs>477</Paragraphs>
  <Slides>34</Slides>
  <Notes>32</Notes>
  <HiddenSlides>0</HiddenSlides>
  <MMClips>3</MMClips>
  <ScaleCrop>false</ScaleCrop>
  <HeadingPairs>
    <vt:vector size="6" baseType="variant">
      <vt:variant>
        <vt:lpstr>Använt teckensnitt</vt:lpstr>
      </vt:variant>
      <vt:variant>
        <vt:i4>12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34</vt:i4>
      </vt:variant>
    </vt:vector>
  </HeadingPairs>
  <TitlesOfParts>
    <vt:vector size="48" baseType="lpstr">
      <vt:lpstr>ＭＳ Ｐゴシック</vt:lpstr>
      <vt:lpstr>ＭＳ Ｐゴシック</vt:lpstr>
      <vt:lpstr>Arial</vt:lpstr>
      <vt:lpstr>Calibri</vt:lpstr>
      <vt:lpstr>Calibri Light</vt:lpstr>
      <vt:lpstr>Century Gothic</vt:lpstr>
      <vt:lpstr>Montserrat Hairline</vt:lpstr>
      <vt:lpstr>Roboto Regular</vt:lpstr>
      <vt:lpstr>Source Sans Pro Light</vt:lpstr>
      <vt:lpstr>Times</vt:lpstr>
      <vt:lpstr>Verdana</vt:lpstr>
      <vt:lpstr>Wingdings</vt:lpstr>
      <vt:lpstr>Default Theme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Nasim Caspillo BLNB</dc:creator>
  <cp:keywords/>
  <dc:description/>
  <cp:lastModifiedBy>Tobias Elgan</cp:lastModifiedBy>
  <cp:revision>6733</cp:revision>
  <dcterms:created xsi:type="dcterms:W3CDTF">2014-11-12T21:47:38Z</dcterms:created>
  <dcterms:modified xsi:type="dcterms:W3CDTF">2025-01-21T07:45:15Z</dcterms:modified>
  <cp:category/>
</cp:coreProperties>
</file>