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72" r:id="rId5"/>
    <p:sldMasterId id="2147483681" r:id="rId6"/>
  </p:sldMasterIdLst>
  <p:notesMasterIdLst>
    <p:notesMasterId r:id="rId53"/>
  </p:notesMasterIdLst>
  <p:sldIdLst>
    <p:sldId id="273" r:id="rId7"/>
    <p:sldId id="303" r:id="rId8"/>
    <p:sldId id="374" r:id="rId9"/>
    <p:sldId id="349" r:id="rId10"/>
    <p:sldId id="375" r:id="rId11"/>
    <p:sldId id="423" r:id="rId12"/>
    <p:sldId id="378" r:id="rId13"/>
    <p:sldId id="381" r:id="rId14"/>
    <p:sldId id="384" r:id="rId15"/>
    <p:sldId id="385" r:id="rId16"/>
    <p:sldId id="388" r:id="rId17"/>
    <p:sldId id="354" r:id="rId18"/>
    <p:sldId id="416" r:id="rId19"/>
    <p:sldId id="420" r:id="rId20"/>
    <p:sldId id="414" r:id="rId21"/>
    <p:sldId id="386" r:id="rId22"/>
    <p:sldId id="387" r:id="rId23"/>
    <p:sldId id="352" r:id="rId24"/>
    <p:sldId id="391" r:id="rId25"/>
    <p:sldId id="392" r:id="rId26"/>
    <p:sldId id="419" r:id="rId27"/>
    <p:sldId id="393" r:id="rId28"/>
    <p:sldId id="412" r:id="rId29"/>
    <p:sldId id="395" r:id="rId30"/>
    <p:sldId id="396" r:id="rId31"/>
    <p:sldId id="397" r:id="rId32"/>
    <p:sldId id="398" r:id="rId33"/>
    <p:sldId id="399" r:id="rId34"/>
    <p:sldId id="400" r:id="rId35"/>
    <p:sldId id="405" r:id="rId36"/>
    <p:sldId id="402" r:id="rId37"/>
    <p:sldId id="415" r:id="rId38"/>
    <p:sldId id="413" r:id="rId39"/>
    <p:sldId id="404" r:id="rId40"/>
    <p:sldId id="408" r:id="rId41"/>
    <p:sldId id="407" r:id="rId42"/>
    <p:sldId id="424" r:id="rId43"/>
    <p:sldId id="409" r:id="rId44"/>
    <p:sldId id="406" r:id="rId45"/>
    <p:sldId id="425" r:id="rId46"/>
    <p:sldId id="422" r:id="rId47"/>
    <p:sldId id="411" r:id="rId48"/>
    <p:sldId id="410" r:id="rId49"/>
    <p:sldId id="390" r:id="rId50"/>
    <p:sldId id="268" r:id="rId51"/>
    <p:sldId id="417"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4DED7"/>
    <a:srgbClr val="CF0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61" autoAdjust="0"/>
  </p:normalViewPr>
  <p:slideViewPr>
    <p:cSldViewPr snapToGrid="0">
      <p:cViewPr varScale="1">
        <p:scale>
          <a:sx n="77" d="100"/>
          <a:sy n="77" d="100"/>
        </p:scale>
        <p:origin x="187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en, D.M. van (Dorine)" userId="ff86b847-99bd-4a70-a150-ca8fbfd8a8d1" providerId="ADAL" clId="{FA138231-A723-456D-B831-E665AB398E8B}"/>
    <pc:docChg chg="undo custSel addSld delSld modSld sldOrd">
      <pc:chgData name="Namen, D.M. van (Dorine)" userId="ff86b847-99bd-4a70-a150-ca8fbfd8a8d1" providerId="ADAL" clId="{FA138231-A723-456D-B831-E665AB398E8B}" dt="2021-11-23T13:06:00.747" v="873" actId="255"/>
      <pc:docMkLst>
        <pc:docMk/>
      </pc:docMkLst>
      <pc:sldChg chg="ord">
        <pc:chgData name="Namen, D.M. van (Dorine)" userId="ff86b847-99bd-4a70-a150-ca8fbfd8a8d1" providerId="ADAL" clId="{FA138231-A723-456D-B831-E665AB398E8B}" dt="2021-11-22T12:55:11.210" v="588"/>
        <pc:sldMkLst>
          <pc:docMk/>
          <pc:sldMk cId="1452438685" sldId="303"/>
        </pc:sldMkLst>
      </pc:sldChg>
      <pc:sldChg chg="modSp mod">
        <pc:chgData name="Namen, D.M. van (Dorine)" userId="ff86b847-99bd-4a70-a150-ca8fbfd8a8d1" providerId="ADAL" clId="{FA138231-A723-456D-B831-E665AB398E8B}" dt="2021-11-23T10:28:40.213" v="729" actId="6549"/>
        <pc:sldMkLst>
          <pc:docMk/>
          <pc:sldMk cId="1034895975" sldId="349"/>
        </pc:sldMkLst>
        <pc:spChg chg="mod">
          <ac:chgData name="Namen, D.M. van (Dorine)" userId="ff86b847-99bd-4a70-a150-ca8fbfd8a8d1" providerId="ADAL" clId="{FA138231-A723-456D-B831-E665AB398E8B}" dt="2021-11-23T10:28:40.213" v="729" actId="6549"/>
          <ac:spMkLst>
            <pc:docMk/>
            <pc:sldMk cId="1034895975" sldId="349"/>
            <ac:spMk id="4" creationId="{45A7F1A6-19AC-41C9-9504-D550F6ADE849}"/>
          </ac:spMkLst>
        </pc:spChg>
      </pc:sldChg>
      <pc:sldChg chg="ord">
        <pc:chgData name="Namen, D.M. van (Dorine)" userId="ff86b847-99bd-4a70-a150-ca8fbfd8a8d1" providerId="ADAL" clId="{FA138231-A723-456D-B831-E665AB398E8B}" dt="2021-11-21T12:19:49.662" v="371"/>
        <pc:sldMkLst>
          <pc:docMk/>
          <pc:sldMk cId="4110001898" sldId="374"/>
        </pc:sldMkLst>
      </pc:sldChg>
      <pc:sldChg chg="modSp mod">
        <pc:chgData name="Namen, D.M. van (Dorine)" userId="ff86b847-99bd-4a70-a150-ca8fbfd8a8d1" providerId="ADAL" clId="{FA138231-A723-456D-B831-E665AB398E8B}" dt="2021-11-23T10:28:50.942" v="730" actId="115"/>
        <pc:sldMkLst>
          <pc:docMk/>
          <pc:sldMk cId="899784846" sldId="375"/>
        </pc:sldMkLst>
        <pc:spChg chg="mod">
          <ac:chgData name="Namen, D.M. van (Dorine)" userId="ff86b847-99bd-4a70-a150-ca8fbfd8a8d1" providerId="ADAL" clId="{FA138231-A723-456D-B831-E665AB398E8B}" dt="2021-11-23T10:28:50.942" v="730" actId="115"/>
          <ac:spMkLst>
            <pc:docMk/>
            <pc:sldMk cId="899784846" sldId="375"/>
            <ac:spMk id="4" creationId="{7FE5AA51-7034-4855-90E1-BBC0714B088B}"/>
          </ac:spMkLst>
        </pc:spChg>
      </pc:sldChg>
      <pc:sldChg chg="modSp mod">
        <pc:chgData name="Namen, D.M. van (Dorine)" userId="ff86b847-99bd-4a70-a150-ca8fbfd8a8d1" providerId="ADAL" clId="{FA138231-A723-456D-B831-E665AB398E8B}" dt="2021-11-19T08:49:06.475" v="5" actId="12"/>
        <pc:sldMkLst>
          <pc:docMk/>
          <pc:sldMk cId="2147874741" sldId="381"/>
        </pc:sldMkLst>
        <pc:graphicFrameChg chg="modGraphic">
          <ac:chgData name="Namen, D.M. van (Dorine)" userId="ff86b847-99bd-4a70-a150-ca8fbfd8a8d1" providerId="ADAL" clId="{FA138231-A723-456D-B831-E665AB398E8B}" dt="2021-11-19T08:49:06.475" v="5" actId="12"/>
          <ac:graphicFrameMkLst>
            <pc:docMk/>
            <pc:sldMk cId="2147874741" sldId="381"/>
            <ac:graphicFrameMk id="3" creationId="{EE84B02A-86FF-4036-A5CB-5B6D7EE6B07A}"/>
          </ac:graphicFrameMkLst>
        </pc:graphicFrameChg>
      </pc:sldChg>
      <pc:sldChg chg="modSp mod">
        <pc:chgData name="Namen, D.M. van (Dorine)" userId="ff86b847-99bd-4a70-a150-ca8fbfd8a8d1" providerId="ADAL" clId="{FA138231-A723-456D-B831-E665AB398E8B}" dt="2021-11-19T08:49:59.344" v="7" actId="20577"/>
        <pc:sldMkLst>
          <pc:docMk/>
          <pc:sldMk cId="2712733994" sldId="386"/>
        </pc:sldMkLst>
        <pc:graphicFrameChg chg="modGraphic">
          <ac:chgData name="Namen, D.M. van (Dorine)" userId="ff86b847-99bd-4a70-a150-ca8fbfd8a8d1" providerId="ADAL" clId="{FA138231-A723-456D-B831-E665AB398E8B}" dt="2021-11-19T08:49:59.344" v="7" actId="20577"/>
          <ac:graphicFrameMkLst>
            <pc:docMk/>
            <pc:sldMk cId="2712733994" sldId="386"/>
            <ac:graphicFrameMk id="4" creationId="{7ED58162-7437-4887-8CAA-CB247BC2D78A}"/>
          </ac:graphicFrameMkLst>
        </pc:graphicFrameChg>
      </pc:sldChg>
      <pc:sldChg chg="modSp mod">
        <pc:chgData name="Namen, D.M. van (Dorine)" userId="ff86b847-99bd-4a70-a150-ca8fbfd8a8d1" providerId="ADAL" clId="{FA138231-A723-456D-B831-E665AB398E8B}" dt="2021-11-19T10:50:14.756" v="319" actId="114"/>
        <pc:sldMkLst>
          <pc:docMk/>
          <pc:sldMk cId="640784936" sldId="392"/>
        </pc:sldMkLst>
        <pc:spChg chg="mod">
          <ac:chgData name="Namen, D.M. van (Dorine)" userId="ff86b847-99bd-4a70-a150-ca8fbfd8a8d1" providerId="ADAL" clId="{FA138231-A723-456D-B831-E665AB398E8B}" dt="2021-11-19T10:50:14.756" v="319" actId="114"/>
          <ac:spMkLst>
            <pc:docMk/>
            <pc:sldMk cId="640784936" sldId="392"/>
            <ac:spMk id="2" creationId="{16EEDFEC-712E-4683-B4B8-FA6E2900AE95}"/>
          </ac:spMkLst>
        </pc:spChg>
      </pc:sldChg>
      <pc:sldChg chg="modSp mod">
        <pc:chgData name="Namen, D.M. van (Dorine)" userId="ff86b847-99bd-4a70-a150-ca8fbfd8a8d1" providerId="ADAL" clId="{FA138231-A723-456D-B831-E665AB398E8B}" dt="2021-11-21T12:35:02.994" v="374" actId="114"/>
        <pc:sldMkLst>
          <pc:docMk/>
          <pc:sldMk cId="890553568" sldId="396"/>
        </pc:sldMkLst>
        <pc:spChg chg="mod">
          <ac:chgData name="Namen, D.M. van (Dorine)" userId="ff86b847-99bd-4a70-a150-ca8fbfd8a8d1" providerId="ADAL" clId="{FA138231-A723-456D-B831-E665AB398E8B}" dt="2021-11-21T12:35:02.994" v="374" actId="114"/>
          <ac:spMkLst>
            <pc:docMk/>
            <pc:sldMk cId="890553568" sldId="396"/>
            <ac:spMk id="2" creationId="{C4433865-A577-4BC0-9B75-B15DA0B0E263}"/>
          </ac:spMkLst>
        </pc:spChg>
      </pc:sldChg>
      <pc:sldChg chg="modSp mod">
        <pc:chgData name="Namen, D.M. van (Dorine)" userId="ff86b847-99bd-4a70-a150-ca8fbfd8a8d1" providerId="ADAL" clId="{FA138231-A723-456D-B831-E665AB398E8B}" dt="2021-11-23T12:50:47.216" v="768" actId="114"/>
        <pc:sldMkLst>
          <pc:docMk/>
          <pc:sldMk cId="2020617227" sldId="398"/>
        </pc:sldMkLst>
        <pc:spChg chg="mod">
          <ac:chgData name="Namen, D.M. van (Dorine)" userId="ff86b847-99bd-4a70-a150-ca8fbfd8a8d1" providerId="ADAL" clId="{FA138231-A723-456D-B831-E665AB398E8B}" dt="2021-11-23T12:50:47.216" v="768" actId="114"/>
          <ac:spMkLst>
            <pc:docMk/>
            <pc:sldMk cId="2020617227" sldId="398"/>
            <ac:spMk id="2" creationId="{15099253-0562-486B-9829-5FE578347F7E}"/>
          </ac:spMkLst>
        </pc:spChg>
      </pc:sldChg>
      <pc:sldChg chg="modSp mod">
        <pc:chgData name="Namen, D.M. van (Dorine)" userId="ff86b847-99bd-4a70-a150-ca8fbfd8a8d1" providerId="ADAL" clId="{FA138231-A723-456D-B831-E665AB398E8B}" dt="2021-11-19T10:52:54.622" v="322" actId="114"/>
        <pc:sldMkLst>
          <pc:docMk/>
          <pc:sldMk cId="3694448994" sldId="400"/>
        </pc:sldMkLst>
        <pc:spChg chg="mod">
          <ac:chgData name="Namen, D.M. van (Dorine)" userId="ff86b847-99bd-4a70-a150-ca8fbfd8a8d1" providerId="ADAL" clId="{FA138231-A723-456D-B831-E665AB398E8B}" dt="2021-11-19T10:52:54.622" v="322" actId="114"/>
          <ac:spMkLst>
            <pc:docMk/>
            <pc:sldMk cId="3694448994" sldId="400"/>
            <ac:spMk id="2" creationId="{8BD7593D-0322-48AE-BA95-4381FE1F93E7}"/>
          </ac:spMkLst>
        </pc:spChg>
      </pc:sldChg>
      <pc:sldChg chg="modSp mod">
        <pc:chgData name="Namen, D.M. van (Dorine)" userId="ff86b847-99bd-4a70-a150-ca8fbfd8a8d1" providerId="ADAL" clId="{FA138231-A723-456D-B831-E665AB398E8B}" dt="2021-11-19T10:53:24.886" v="348" actId="20577"/>
        <pc:sldMkLst>
          <pc:docMk/>
          <pc:sldMk cId="1738693977" sldId="402"/>
        </pc:sldMkLst>
        <pc:spChg chg="mod">
          <ac:chgData name="Namen, D.M. van (Dorine)" userId="ff86b847-99bd-4a70-a150-ca8fbfd8a8d1" providerId="ADAL" clId="{FA138231-A723-456D-B831-E665AB398E8B}" dt="2021-11-19T10:53:24.886" v="348" actId="20577"/>
          <ac:spMkLst>
            <pc:docMk/>
            <pc:sldMk cId="1738693977" sldId="402"/>
            <ac:spMk id="2" creationId="{7881F629-879D-4FDF-A97D-44CF6CBCEF0F}"/>
          </ac:spMkLst>
        </pc:spChg>
      </pc:sldChg>
      <pc:sldChg chg="ord">
        <pc:chgData name="Namen, D.M. van (Dorine)" userId="ff86b847-99bd-4a70-a150-ca8fbfd8a8d1" providerId="ADAL" clId="{FA138231-A723-456D-B831-E665AB398E8B}" dt="2021-11-23T12:55:44.130" v="774"/>
        <pc:sldMkLst>
          <pc:docMk/>
          <pc:sldMk cId="829412016" sldId="404"/>
        </pc:sldMkLst>
      </pc:sldChg>
      <pc:sldChg chg="ord">
        <pc:chgData name="Namen, D.M. van (Dorine)" userId="ff86b847-99bd-4a70-a150-ca8fbfd8a8d1" providerId="ADAL" clId="{FA138231-A723-456D-B831-E665AB398E8B}" dt="2021-11-23T12:55:10.676" v="770"/>
        <pc:sldMkLst>
          <pc:docMk/>
          <pc:sldMk cId="2915266340" sldId="405"/>
        </pc:sldMkLst>
      </pc:sldChg>
      <pc:sldChg chg="modSp mod">
        <pc:chgData name="Namen, D.M. van (Dorine)" userId="ff86b847-99bd-4a70-a150-ca8fbfd8a8d1" providerId="ADAL" clId="{FA138231-A723-456D-B831-E665AB398E8B}" dt="2021-11-23T12:56:20.503" v="780" actId="20577"/>
        <pc:sldMkLst>
          <pc:docMk/>
          <pc:sldMk cId="622548418" sldId="407"/>
        </pc:sldMkLst>
        <pc:spChg chg="mod">
          <ac:chgData name="Namen, D.M. van (Dorine)" userId="ff86b847-99bd-4a70-a150-ca8fbfd8a8d1" providerId="ADAL" clId="{FA138231-A723-456D-B831-E665AB398E8B}" dt="2021-11-23T12:56:20.503" v="780" actId="20577"/>
          <ac:spMkLst>
            <pc:docMk/>
            <pc:sldMk cId="622548418" sldId="407"/>
            <ac:spMk id="2" creationId="{4908E135-33B9-458D-97B3-3D0EEA39DD2B}"/>
          </ac:spMkLst>
        </pc:spChg>
      </pc:sldChg>
      <pc:sldChg chg="modSp mod">
        <pc:chgData name="Namen, D.M. van (Dorine)" userId="ff86b847-99bd-4a70-a150-ca8fbfd8a8d1" providerId="ADAL" clId="{FA138231-A723-456D-B831-E665AB398E8B}" dt="2021-11-22T13:43:17.629" v="722" actId="20577"/>
        <pc:sldMkLst>
          <pc:docMk/>
          <pc:sldMk cId="3958940608" sldId="410"/>
        </pc:sldMkLst>
        <pc:spChg chg="mod">
          <ac:chgData name="Namen, D.M. van (Dorine)" userId="ff86b847-99bd-4a70-a150-ca8fbfd8a8d1" providerId="ADAL" clId="{FA138231-A723-456D-B831-E665AB398E8B}" dt="2021-11-22T13:30:11.964" v="627" actId="6549"/>
          <ac:spMkLst>
            <pc:docMk/>
            <pc:sldMk cId="3958940608" sldId="410"/>
            <ac:spMk id="2" creationId="{0245B582-A64F-448F-8F6A-6C52319AC786}"/>
          </ac:spMkLst>
        </pc:spChg>
        <pc:spChg chg="mod">
          <ac:chgData name="Namen, D.M. van (Dorine)" userId="ff86b847-99bd-4a70-a150-ca8fbfd8a8d1" providerId="ADAL" clId="{FA138231-A723-456D-B831-E665AB398E8B}" dt="2021-11-22T13:43:17.629" v="722" actId="20577"/>
          <ac:spMkLst>
            <pc:docMk/>
            <pc:sldMk cId="3958940608" sldId="410"/>
            <ac:spMk id="4" creationId="{C772E000-D55A-4D48-854F-3F5588F3CD0F}"/>
          </ac:spMkLst>
        </pc:spChg>
      </pc:sldChg>
      <pc:sldChg chg="modSp mod">
        <pc:chgData name="Namen, D.M. van (Dorine)" userId="ff86b847-99bd-4a70-a150-ca8fbfd8a8d1" providerId="ADAL" clId="{FA138231-A723-456D-B831-E665AB398E8B}" dt="2021-11-23T10:27:58.991" v="728" actId="20577"/>
        <pc:sldMkLst>
          <pc:docMk/>
          <pc:sldMk cId="1902302606" sldId="411"/>
        </pc:sldMkLst>
        <pc:spChg chg="mod">
          <ac:chgData name="Namen, D.M. van (Dorine)" userId="ff86b847-99bd-4a70-a150-ca8fbfd8a8d1" providerId="ADAL" clId="{FA138231-A723-456D-B831-E665AB398E8B}" dt="2021-11-23T10:27:58.991" v="728" actId="20577"/>
          <ac:spMkLst>
            <pc:docMk/>
            <pc:sldMk cId="1902302606" sldId="411"/>
            <ac:spMk id="4" creationId="{5F5E91C5-0D46-4B28-8E9A-6403D2C9AB88}"/>
          </ac:spMkLst>
        </pc:spChg>
      </pc:sldChg>
      <pc:sldChg chg="ord">
        <pc:chgData name="Namen, D.M. van (Dorine)" userId="ff86b847-99bd-4a70-a150-ca8fbfd8a8d1" providerId="ADAL" clId="{FA138231-A723-456D-B831-E665AB398E8B}" dt="2021-11-23T12:55:32.746" v="772"/>
        <pc:sldMkLst>
          <pc:docMk/>
          <pc:sldMk cId="3890644442" sldId="413"/>
        </pc:sldMkLst>
      </pc:sldChg>
      <pc:sldChg chg="modSp mod">
        <pc:chgData name="Namen, D.M. van (Dorine)" userId="ff86b847-99bd-4a70-a150-ca8fbfd8a8d1" providerId="ADAL" clId="{FA138231-A723-456D-B831-E665AB398E8B}" dt="2021-11-19T10:52:22.600" v="321" actId="114"/>
        <pc:sldMkLst>
          <pc:docMk/>
          <pc:sldMk cId="12544771" sldId="415"/>
        </pc:sldMkLst>
        <pc:spChg chg="mod">
          <ac:chgData name="Namen, D.M. van (Dorine)" userId="ff86b847-99bd-4a70-a150-ca8fbfd8a8d1" providerId="ADAL" clId="{FA138231-A723-456D-B831-E665AB398E8B}" dt="2021-11-19T10:52:22.600" v="321" actId="114"/>
          <ac:spMkLst>
            <pc:docMk/>
            <pc:sldMk cId="12544771" sldId="415"/>
            <ac:spMk id="2" creationId="{6D8F48C5-4C5D-4269-844D-C9EE4041AFF1}"/>
          </ac:spMkLst>
        </pc:spChg>
      </pc:sldChg>
      <pc:sldChg chg="modSp mod">
        <pc:chgData name="Namen, D.M. van (Dorine)" userId="ff86b847-99bd-4a70-a150-ca8fbfd8a8d1" providerId="ADAL" clId="{FA138231-A723-456D-B831-E665AB398E8B}" dt="2021-11-19T10:21:17.287" v="145" actId="255"/>
        <pc:sldMkLst>
          <pc:docMk/>
          <pc:sldMk cId="153113184" sldId="416"/>
        </pc:sldMkLst>
        <pc:spChg chg="mod">
          <ac:chgData name="Namen, D.M. van (Dorine)" userId="ff86b847-99bd-4a70-a150-ca8fbfd8a8d1" providerId="ADAL" clId="{FA138231-A723-456D-B831-E665AB398E8B}" dt="2021-11-19T10:21:17.287" v="145" actId="255"/>
          <ac:spMkLst>
            <pc:docMk/>
            <pc:sldMk cId="153113184" sldId="416"/>
            <ac:spMk id="2" creationId="{315C839E-103E-47CF-ACB4-9F5CF1986DA7}"/>
          </ac:spMkLst>
        </pc:spChg>
      </pc:sldChg>
      <pc:sldChg chg="ord">
        <pc:chgData name="Namen, D.M. van (Dorine)" userId="ff86b847-99bd-4a70-a150-ca8fbfd8a8d1" providerId="ADAL" clId="{FA138231-A723-456D-B831-E665AB398E8B}" dt="2021-11-19T08:52:35.313" v="9"/>
        <pc:sldMkLst>
          <pc:docMk/>
          <pc:sldMk cId="1301046924" sldId="417"/>
        </pc:sldMkLst>
      </pc:sldChg>
      <pc:sldChg chg="modSp del mod">
        <pc:chgData name="Namen, D.M. van (Dorine)" userId="ff86b847-99bd-4a70-a150-ca8fbfd8a8d1" providerId="ADAL" clId="{FA138231-A723-456D-B831-E665AB398E8B}" dt="2021-11-22T13:43:35.926" v="723" actId="47"/>
        <pc:sldMkLst>
          <pc:docMk/>
          <pc:sldMk cId="3391410803" sldId="418"/>
        </pc:sldMkLst>
        <pc:spChg chg="mod">
          <ac:chgData name="Namen, D.M. van (Dorine)" userId="ff86b847-99bd-4a70-a150-ca8fbfd8a8d1" providerId="ADAL" clId="{FA138231-A723-456D-B831-E665AB398E8B}" dt="2021-11-21T15:07:21.934" v="500" actId="20577"/>
          <ac:spMkLst>
            <pc:docMk/>
            <pc:sldMk cId="3391410803" sldId="418"/>
            <ac:spMk id="4" creationId="{12631432-CEC6-4144-8475-7F9F38195F9E}"/>
          </ac:spMkLst>
        </pc:spChg>
      </pc:sldChg>
      <pc:sldChg chg="addSp modSp new mod ord">
        <pc:chgData name="Namen, D.M. van (Dorine)" userId="ff86b847-99bd-4a70-a150-ca8fbfd8a8d1" providerId="ADAL" clId="{FA138231-A723-456D-B831-E665AB398E8B}" dt="2021-11-21T12:25:58.946" v="373"/>
        <pc:sldMkLst>
          <pc:docMk/>
          <pc:sldMk cId="2342565758" sldId="420"/>
        </pc:sldMkLst>
        <pc:spChg chg="mod">
          <ac:chgData name="Namen, D.M. van (Dorine)" userId="ff86b847-99bd-4a70-a150-ca8fbfd8a8d1" providerId="ADAL" clId="{FA138231-A723-456D-B831-E665AB398E8B}" dt="2021-11-19T10:20:53.366" v="130" actId="255"/>
          <ac:spMkLst>
            <pc:docMk/>
            <pc:sldMk cId="2342565758" sldId="420"/>
            <ac:spMk id="2" creationId="{E4DD69D2-7598-48B4-B8B5-B410C66D5C30}"/>
          </ac:spMkLst>
        </pc:spChg>
        <pc:spChg chg="add mod">
          <ac:chgData name="Namen, D.M. van (Dorine)" userId="ff86b847-99bd-4a70-a150-ca8fbfd8a8d1" providerId="ADAL" clId="{FA138231-A723-456D-B831-E665AB398E8B}" dt="2021-11-19T10:18:08.153" v="121" actId="14100"/>
          <ac:spMkLst>
            <pc:docMk/>
            <pc:sldMk cId="2342565758" sldId="420"/>
            <ac:spMk id="4" creationId="{1A5058ED-0401-4FB5-8803-CF401152B4F3}"/>
          </ac:spMkLst>
        </pc:spChg>
        <pc:graphicFrameChg chg="add mod modGraphic">
          <ac:chgData name="Namen, D.M. van (Dorine)" userId="ff86b847-99bd-4a70-a150-ca8fbfd8a8d1" providerId="ADAL" clId="{FA138231-A723-456D-B831-E665AB398E8B}" dt="2021-11-19T10:17:45.181" v="120" actId="255"/>
          <ac:graphicFrameMkLst>
            <pc:docMk/>
            <pc:sldMk cId="2342565758" sldId="420"/>
            <ac:graphicFrameMk id="3" creationId="{42DCB72F-DAC1-485E-AE83-1AD3489A5FAC}"/>
          </ac:graphicFrameMkLst>
        </pc:graphicFrameChg>
      </pc:sldChg>
      <pc:sldChg chg="addSp modSp new del mod ord">
        <pc:chgData name="Namen, D.M. van (Dorine)" userId="ff86b847-99bd-4a70-a150-ca8fbfd8a8d1" providerId="ADAL" clId="{FA138231-A723-456D-B831-E665AB398E8B}" dt="2021-11-22T13:44:10.136" v="724" actId="47"/>
        <pc:sldMkLst>
          <pc:docMk/>
          <pc:sldMk cId="1375346383" sldId="421"/>
        </pc:sldMkLst>
        <pc:spChg chg="mod">
          <ac:chgData name="Namen, D.M. van (Dorine)" userId="ff86b847-99bd-4a70-a150-ca8fbfd8a8d1" providerId="ADAL" clId="{FA138231-A723-456D-B831-E665AB398E8B}" dt="2021-11-19T10:29:58.989" v="171" actId="122"/>
          <ac:spMkLst>
            <pc:docMk/>
            <pc:sldMk cId="1375346383" sldId="421"/>
            <ac:spMk id="2" creationId="{D419DB14-CA3E-423C-A896-6082867A6E9C}"/>
          </ac:spMkLst>
        </pc:spChg>
        <pc:spChg chg="add mod">
          <ac:chgData name="Namen, D.M. van (Dorine)" userId="ff86b847-99bd-4a70-a150-ca8fbfd8a8d1" providerId="ADAL" clId="{FA138231-A723-456D-B831-E665AB398E8B}" dt="2021-11-19T10:31:14.476" v="173" actId="255"/>
          <ac:spMkLst>
            <pc:docMk/>
            <pc:sldMk cId="1375346383" sldId="421"/>
            <ac:spMk id="4" creationId="{8D62E3B9-E581-4B59-9141-CA0172C909F0}"/>
          </ac:spMkLst>
        </pc:spChg>
      </pc:sldChg>
      <pc:sldChg chg="addSp modSp new mod">
        <pc:chgData name="Namen, D.M. van (Dorine)" userId="ff86b847-99bd-4a70-a150-ca8fbfd8a8d1" providerId="ADAL" clId="{FA138231-A723-456D-B831-E665AB398E8B}" dt="2021-11-22T12:15:28.078" v="586" actId="20577"/>
        <pc:sldMkLst>
          <pc:docMk/>
          <pc:sldMk cId="1228821888" sldId="422"/>
        </pc:sldMkLst>
        <pc:spChg chg="mod">
          <ac:chgData name="Namen, D.M. van (Dorine)" userId="ff86b847-99bd-4a70-a150-ca8fbfd8a8d1" providerId="ADAL" clId="{FA138231-A723-456D-B831-E665AB398E8B}" dt="2021-11-19T14:45:30.489" v="356" actId="113"/>
          <ac:spMkLst>
            <pc:docMk/>
            <pc:sldMk cId="1228821888" sldId="422"/>
            <ac:spMk id="2" creationId="{95A17027-5BFC-4AD0-8474-0CB7CB6CFE5B}"/>
          </ac:spMkLst>
        </pc:spChg>
        <pc:spChg chg="add mod">
          <ac:chgData name="Namen, D.M. van (Dorine)" userId="ff86b847-99bd-4a70-a150-ca8fbfd8a8d1" providerId="ADAL" clId="{FA138231-A723-456D-B831-E665AB398E8B}" dt="2021-11-22T12:15:28.078" v="586" actId="20577"/>
          <ac:spMkLst>
            <pc:docMk/>
            <pc:sldMk cId="1228821888" sldId="422"/>
            <ac:spMk id="4" creationId="{E18F6688-2E05-4DE7-B2FC-75C99831D2B4}"/>
          </ac:spMkLst>
        </pc:spChg>
      </pc:sldChg>
      <pc:sldChg chg="addSp modSp new mod">
        <pc:chgData name="Namen, D.M. van (Dorine)" userId="ff86b847-99bd-4a70-a150-ca8fbfd8a8d1" providerId="ADAL" clId="{FA138231-A723-456D-B831-E665AB398E8B}" dt="2021-11-23T10:29:29.296" v="767" actId="20577"/>
        <pc:sldMkLst>
          <pc:docMk/>
          <pc:sldMk cId="3782941324" sldId="423"/>
        </pc:sldMkLst>
        <pc:spChg chg="mod">
          <ac:chgData name="Namen, D.M. van (Dorine)" userId="ff86b847-99bd-4a70-a150-ca8fbfd8a8d1" providerId="ADAL" clId="{FA138231-A723-456D-B831-E665AB398E8B}" dt="2021-11-21T15:29:37.872" v="506" actId="122"/>
          <ac:spMkLst>
            <pc:docMk/>
            <pc:sldMk cId="3782941324" sldId="423"/>
            <ac:spMk id="2" creationId="{F807EE79-7B9C-416C-A546-513D50AA9362}"/>
          </ac:spMkLst>
        </pc:spChg>
        <pc:spChg chg="add mod">
          <ac:chgData name="Namen, D.M. van (Dorine)" userId="ff86b847-99bd-4a70-a150-ca8fbfd8a8d1" providerId="ADAL" clId="{FA138231-A723-456D-B831-E665AB398E8B}" dt="2021-11-23T10:29:29.296" v="767" actId="20577"/>
          <ac:spMkLst>
            <pc:docMk/>
            <pc:sldMk cId="3782941324" sldId="423"/>
            <ac:spMk id="4" creationId="{F6BA5F22-0689-4D06-AB68-AA776C1A3CBA}"/>
          </ac:spMkLst>
        </pc:spChg>
      </pc:sldChg>
      <pc:sldChg chg="modSp new mod">
        <pc:chgData name="Namen, D.M. van (Dorine)" userId="ff86b847-99bd-4a70-a150-ca8fbfd8a8d1" providerId="ADAL" clId="{FA138231-A723-456D-B831-E665AB398E8B}" dt="2021-11-23T13:02:18.178" v="837" actId="20577"/>
        <pc:sldMkLst>
          <pc:docMk/>
          <pc:sldMk cId="1693434093" sldId="424"/>
        </pc:sldMkLst>
        <pc:spChg chg="mod">
          <ac:chgData name="Namen, D.M. van (Dorine)" userId="ff86b847-99bd-4a70-a150-ca8fbfd8a8d1" providerId="ADAL" clId="{FA138231-A723-456D-B831-E665AB398E8B}" dt="2021-11-23T13:02:18.178" v="837" actId="20577"/>
          <ac:spMkLst>
            <pc:docMk/>
            <pc:sldMk cId="1693434093" sldId="424"/>
            <ac:spMk id="2" creationId="{BF002AAC-A801-4454-B1E2-184A5DB7B156}"/>
          </ac:spMkLst>
        </pc:spChg>
        <pc:spChg chg="mod">
          <ac:chgData name="Namen, D.M. van (Dorine)" userId="ff86b847-99bd-4a70-a150-ca8fbfd8a8d1" providerId="ADAL" clId="{FA138231-A723-456D-B831-E665AB398E8B}" dt="2021-11-23T13:00:38.241" v="797" actId="20577"/>
          <ac:spMkLst>
            <pc:docMk/>
            <pc:sldMk cId="1693434093" sldId="424"/>
            <ac:spMk id="3" creationId="{1CE73C7D-0913-4B85-A505-773F0E7311E6}"/>
          </ac:spMkLst>
        </pc:spChg>
      </pc:sldChg>
      <pc:sldChg chg="addSp modSp new mod">
        <pc:chgData name="Namen, D.M. van (Dorine)" userId="ff86b847-99bd-4a70-a150-ca8fbfd8a8d1" providerId="ADAL" clId="{FA138231-A723-456D-B831-E665AB398E8B}" dt="2021-11-23T13:06:00.747" v="873" actId="255"/>
        <pc:sldMkLst>
          <pc:docMk/>
          <pc:sldMk cId="2158357976" sldId="425"/>
        </pc:sldMkLst>
        <pc:spChg chg="mod">
          <ac:chgData name="Namen, D.M. van (Dorine)" userId="ff86b847-99bd-4a70-a150-ca8fbfd8a8d1" providerId="ADAL" clId="{FA138231-A723-456D-B831-E665AB398E8B}" dt="2021-11-23T13:04:46.928" v="869" actId="255"/>
          <ac:spMkLst>
            <pc:docMk/>
            <pc:sldMk cId="2158357976" sldId="425"/>
            <ac:spMk id="2" creationId="{A291E362-C2BC-495E-9499-3285F2A1BA79}"/>
          </ac:spMkLst>
        </pc:spChg>
        <pc:spChg chg="add mod">
          <ac:chgData name="Namen, D.M. van (Dorine)" userId="ff86b847-99bd-4a70-a150-ca8fbfd8a8d1" providerId="ADAL" clId="{FA138231-A723-456D-B831-E665AB398E8B}" dt="2021-11-23T13:06:00.747" v="873" actId="255"/>
          <ac:spMkLst>
            <pc:docMk/>
            <pc:sldMk cId="2158357976" sldId="425"/>
            <ac:spMk id="4" creationId="{53D19346-5000-4B08-BF31-A1AD2902B21D}"/>
          </ac:spMkLst>
        </pc:spChg>
      </pc:sldChg>
      <pc:sldChg chg="new del">
        <pc:chgData name="Namen, D.M. van (Dorine)" userId="ff86b847-99bd-4a70-a150-ca8fbfd8a8d1" providerId="ADAL" clId="{FA138231-A723-456D-B831-E665AB398E8B}" dt="2021-11-23T13:04:07.202" v="839" actId="680"/>
        <pc:sldMkLst>
          <pc:docMk/>
          <pc:sldMk cId="3864882697" sldId="425"/>
        </pc:sldMkLst>
      </pc:sldChg>
    </pc:docChg>
  </pc:docChgLst>
  <pc:docChgLst>
    <pc:chgData name="Namen, D.M. van (Dorine)" userId="ff86b847-99bd-4a70-a150-ca8fbfd8a8d1" providerId="ADAL" clId="{736257BA-DC9B-467A-B146-70152156460C}"/>
    <pc:docChg chg="custSel addSld modSld sldOrd">
      <pc:chgData name="Namen, D.M. van (Dorine)" userId="ff86b847-99bd-4a70-a150-ca8fbfd8a8d1" providerId="ADAL" clId="{736257BA-DC9B-467A-B146-70152156460C}" dt="2021-11-25T14:52:03.176" v="526" actId="20577"/>
      <pc:docMkLst>
        <pc:docMk/>
      </pc:docMkLst>
      <pc:sldChg chg="modSp mod">
        <pc:chgData name="Namen, D.M. van (Dorine)" userId="ff86b847-99bd-4a70-a150-ca8fbfd8a8d1" providerId="ADAL" clId="{736257BA-DC9B-467A-B146-70152156460C}" dt="2021-11-17T15:33:42.258" v="441" actId="6549"/>
        <pc:sldMkLst>
          <pc:docMk/>
          <pc:sldMk cId="2511419902" sldId="352"/>
        </pc:sldMkLst>
        <pc:spChg chg="mod">
          <ac:chgData name="Namen, D.M. van (Dorine)" userId="ff86b847-99bd-4a70-a150-ca8fbfd8a8d1" providerId="ADAL" clId="{736257BA-DC9B-467A-B146-70152156460C}" dt="2021-11-17T15:33:42.258" v="441" actId="6549"/>
          <ac:spMkLst>
            <pc:docMk/>
            <pc:sldMk cId="2511419902" sldId="352"/>
            <ac:spMk id="4" creationId="{4132AEEB-CA6A-4F52-8891-9751B9EE083D}"/>
          </ac:spMkLst>
        </pc:spChg>
      </pc:sldChg>
      <pc:sldChg chg="modSp mod">
        <pc:chgData name="Namen, D.M. van (Dorine)" userId="ff86b847-99bd-4a70-a150-ca8fbfd8a8d1" providerId="ADAL" clId="{736257BA-DC9B-467A-B146-70152156460C}" dt="2021-11-17T14:10:44.626" v="320" actId="20577"/>
        <pc:sldMkLst>
          <pc:docMk/>
          <pc:sldMk cId="4110001898" sldId="374"/>
        </pc:sldMkLst>
        <pc:spChg chg="mod">
          <ac:chgData name="Namen, D.M. van (Dorine)" userId="ff86b847-99bd-4a70-a150-ca8fbfd8a8d1" providerId="ADAL" clId="{736257BA-DC9B-467A-B146-70152156460C}" dt="2021-11-17T14:10:44.626" v="320" actId="20577"/>
          <ac:spMkLst>
            <pc:docMk/>
            <pc:sldMk cId="4110001898" sldId="374"/>
            <ac:spMk id="4" creationId="{585465ED-8161-4E54-8F24-A7830539AE3F}"/>
          </ac:spMkLst>
        </pc:spChg>
      </pc:sldChg>
      <pc:sldChg chg="ord">
        <pc:chgData name="Namen, D.M. van (Dorine)" userId="ff86b847-99bd-4a70-a150-ca8fbfd8a8d1" providerId="ADAL" clId="{736257BA-DC9B-467A-B146-70152156460C}" dt="2021-11-17T12:30:06.395" v="1"/>
        <pc:sldMkLst>
          <pc:docMk/>
          <pc:sldMk cId="1007266143" sldId="388"/>
        </pc:sldMkLst>
      </pc:sldChg>
      <pc:sldChg chg="modSp mod">
        <pc:chgData name="Namen, D.M. van (Dorine)" userId="ff86b847-99bd-4a70-a150-ca8fbfd8a8d1" providerId="ADAL" clId="{736257BA-DC9B-467A-B146-70152156460C}" dt="2021-11-17T14:00:17.500" v="291" actId="1076"/>
        <pc:sldMkLst>
          <pc:docMk/>
          <pc:sldMk cId="640784936" sldId="392"/>
        </pc:sldMkLst>
        <pc:spChg chg="mod">
          <ac:chgData name="Namen, D.M. van (Dorine)" userId="ff86b847-99bd-4a70-a150-ca8fbfd8a8d1" providerId="ADAL" clId="{736257BA-DC9B-467A-B146-70152156460C}" dt="2021-11-17T14:00:13.712" v="290" actId="6549"/>
          <ac:spMkLst>
            <pc:docMk/>
            <pc:sldMk cId="640784936" sldId="392"/>
            <ac:spMk id="4" creationId="{CC9A6207-1ACB-40E8-8957-95F7B6E1D09B}"/>
          </ac:spMkLst>
        </pc:spChg>
        <pc:picChg chg="mod">
          <ac:chgData name="Namen, D.M. van (Dorine)" userId="ff86b847-99bd-4a70-a150-ca8fbfd8a8d1" providerId="ADAL" clId="{736257BA-DC9B-467A-B146-70152156460C}" dt="2021-11-17T14:00:17.500" v="291" actId="1076"/>
          <ac:picMkLst>
            <pc:docMk/>
            <pc:sldMk cId="640784936" sldId="392"/>
            <ac:picMk id="1026" creationId="{47ED0D50-14AA-4A5E-BBA2-4E035E226932}"/>
          </ac:picMkLst>
        </pc:picChg>
      </pc:sldChg>
      <pc:sldChg chg="modSp mod">
        <pc:chgData name="Namen, D.M. van (Dorine)" userId="ff86b847-99bd-4a70-a150-ca8fbfd8a8d1" providerId="ADAL" clId="{736257BA-DC9B-467A-B146-70152156460C}" dt="2021-11-17T12:43:52.559" v="18" actId="6549"/>
        <pc:sldMkLst>
          <pc:docMk/>
          <pc:sldMk cId="1738693977" sldId="402"/>
        </pc:sldMkLst>
        <pc:spChg chg="mod">
          <ac:chgData name="Namen, D.M. van (Dorine)" userId="ff86b847-99bd-4a70-a150-ca8fbfd8a8d1" providerId="ADAL" clId="{736257BA-DC9B-467A-B146-70152156460C}" dt="2021-11-17T12:43:52.559" v="18" actId="6549"/>
          <ac:spMkLst>
            <pc:docMk/>
            <pc:sldMk cId="1738693977" sldId="402"/>
            <ac:spMk id="2" creationId="{7881F629-879D-4FDF-A97D-44CF6CBCEF0F}"/>
          </ac:spMkLst>
        </pc:spChg>
      </pc:sldChg>
      <pc:sldChg chg="modSp mod">
        <pc:chgData name="Namen, D.M. van (Dorine)" userId="ff86b847-99bd-4a70-a150-ca8fbfd8a8d1" providerId="ADAL" clId="{736257BA-DC9B-467A-B146-70152156460C}" dt="2021-11-17T13:17:01.705" v="41" actId="27636"/>
        <pc:sldMkLst>
          <pc:docMk/>
          <pc:sldMk cId="2094850732" sldId="409"/>
        </pc:sldMkLst>
        <pc:spChg chg="mod">
          <ac:chgData name="Namen, D.M. van (Dorine)" userId="ff86b847-99bd-4a70-a150-ca8fbfd8a8d1" providerId="ADAL" clId="{736257BA-DC9B-467A-B146-70152156460C}" dt="2021-11-17T13:17:01.705" v="41" actId="27636"/>
          <ac:spMkLst>
            <pc:docMk/>
            <pc:sldMk cId="2094850732" sldId="409"/>
            <ac:spMk id="2" creationId="{B2605B7B-2BC2-4414-B450-287202FBD0A3}"/>
          </ac:spMkLst>
        </pc:spChg>
      </pc:sldChg>
      <pc:sldChg chg="modSp mod">
        <pc:chgData name="Namen, D.M. van (Dorine)" userId="ff86b847-99bd-4a70-a150-ca8fbfd8a8d1" providerId="ADAL" clId="{736257BA-DC9B-467A-B146-70152156460C}" dt="2021-11-25T14:52:03.176" v="526" actId="20577"/>
        <pc:sldMkLst>
          <pc:docMk/>
          <pc:sldMk cId="277578045" sldId="412"/>
        </pc:sldMkLst>
        <pc:spChg chg="mod">
          <ac:chgData name="Namen, D.M. van (Dorine)" userId="ff86b847-99bd-4a70-a150-ca8fbfd8a8d1" providerId="ADAL" clId="{736257BA-DC9B-467A-B146-70152156460C}" dt="2021-11-25T14:52:03.176" v="526" actId="20577"/>
          <ac:spMkLst>
            <pc:docMk/>
            <pc:sldMk cId="277578045" sldId="412"/>
            <ac:spMk id="2" creationId="{24D1A654-3A17-4737-BE4B-63C6F0B09A81}"/>
          </ac:spMkLst>
        </pc:spChg>
      </pc:sldChg>
      <pc:sldChg chg="modSp mod">
        <pc:chgData name="Namen, D.M. van (Dorine)" userId="ff86b847-99bd-4a70-a150-ca8fbfd8a8d1" providerId="ADAL" clId="{736257BA-DC9B-467A-B146-70152156460C}" dt="2021-11-17T12:47:08.441" v="36" actId="20577"/>
        <pc:sldMkLst>
          <pc:docMk/>
          <pc:sldMk cId="12544771" sldId="415"/>
        </pc:sldMkLst>
        <pc:spChg chg="mod">
          <ac:chgData name="Namen, D.M. van (Dorine)" userId="ff86b847-99bd-4a70-a150-ca8fbfd8a8d1" providerId="ADAL" clId="{736257BA-DC9B-467A-B146-70152156460C}" dt="2021-11-17T12:47:08.441" v="36" actId="20577"/>
          <ac:spMkLst>
            <pc:docMk/>
            <pc:sldMk cId="12544771" sldId="415"/>
            <ac:spMk id="2" creationId="{6D8F48C5-4C5D-4269-844D-C9EE4041AFF1}"/>
          </ac:spMkLst>
        </pc:spChg>
      </pc:sldChg>
      <pc:sldChg chg="addSp modSp new mod">
        <pc:chgData name="Namen, D.M. van (Dorine)" userId="ff86b847-99bd-4a70-a150-ca8fbfd8a8d1" providerId="ADAL" clId="{736257BA-DC9B-467A-B146-70152156460C}" dt="2021-11-17T13:31:48.512" v="118" actId="20577"/>
        <pc:sldMkLst>
          <pc:docMk/>
          <pc:sldMk cId="3391410803" sldId="418"/>
        </pc:sldMkLst>
        <pc:spChg chg="mod">
          <ac:chgData name="Namen, D.M. van (Dorine)" userId="ff86b847-99bd-4a70-a150-ca8fbfd8a8d1" providerId="ADAL" clId="{736257BA-DC9B-467A-B146-70152156460C}" dt="2021-11-17T13:29:01.260" v="86" actId="20577"/>
          <ac:spMkLst>
            <pc:docMk/>
            <pc:sldMk cId="3391410803" sldId="418"/>
            <ac:spMk id="2" creationId="{FEFD569F-E648-44C2-A3A9-3ABCEEE8100A}"/>
          </ac:spMkLst>
        </pc:spChg>
        <pc:spChg chg="add mod">
          <ac:chgData name="Namen, D.M. van (Dorine)" userId="ff86b847-99bd-4a70-a150-ca8fbfd8a8d1" providerId="ADAL" clId="{736257BA-DC9B-467A-B146-70152156460C}" dt="2021-11-17T13:31:48.512" v="118" actId="20577"/>
          <ac:spMkLst>
            <pc:docMk/>
            <pc:sldMk cId="3391410803" sldId="418"/>
            <ac:spMk id="4" creationId="{12631432-CEC6-4144-8475-7F9F38195F9E}"/>
          </ac:spMkLst>
        </pc:spChg>
      </pc:sldChg>
      <pc:sldChg chg="modSp new mod">
        <pc:chgData name="Namen, D.M. van (Dorine)" userId="ff86b847-99bd-4a70-a150-ca8fbfd8a8d1" providerId="ADAL" clId="{736257BA-DC9B-467A-B146-70152156460C}" dt="2021-11-17T13:59:30.013" v="289" actId="20577"/>
        <pc:sldMkLst>
          <pc:docMk/>
          <pc:sldMk cId="1808107153" sldId="419"/>
        </pc:sldMkLst>
        <pc:spChg chg="mod">
          <ac:chgData name="Namen, D.M. van (Dorine)" userId="ff86b847-99bd-4a70-a150-ca8fbfd8a8d1" providerId="ADAL" clId="{736257BA-DC9B-467A-B146-70152156460C}" dt="2021-11-17T13:59:21.744" v="277" actId="255"/>
          <ac:spMkLst>
            <pc:docMk/>
            <pc:sldMk cId="1808107153" sldId="419"/>
            <ac:spMk id="2" creationId="{E85525B2-0673-42C7-83DE-3AC23AE29A25}"/>
          </ac:spMkLst>
        </pc:spChg>
        <pc:spChg chg="mod">
          <ac:chgData name="Namen, D.M. van (Dorine)" userId="ff86b847-99bd-4a70-a150-ca8fbfd8a8d1" providerId="ADAL" clId="{736257BA-DC9B-467A-B146-70152156460C}" dt="2021-11-17T13:59:30.013" v="289" actId="20577"/>
          <ac:spMkLst>
            <pc:docMk/>
            <pc:sldMk cId="1808107153" sldId="419"/>
            <ac:spMk id="3" creationId="{3F5BF781-FB16-4B3A-A0B7-EA21C47473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FADBA-E9C4-4E89-A7D9-371754DFAA5C}" type="datetimeFigureOut">
              <a:rPr lang="nl-NL" smtClean="0"/>
              <a:t>25-11-2021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DBD9E-4AAB-43A9-B339-B60238D28D42}" type="slidenum">
              <a:rPr lang="nl-NL" smtClean="0"/>
              <a:t>‹nr.›</a:t>
            </a:fld>
            <a:endParaRPr lang="nl-NL"/>
          </a:p>
        </p:txBody>
      </p:sp>
    </p:spTree>
    <p:extLst>
      <p:ext uri="{BB962C8B-B14F-4D97-AF65-F5344CB8AC3E}">
        <p14:creationId xmlns:p14="http://schemas.microsoft.com/office/powerpoint/2010/main" val="427627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7</a:t>
            </a:fld>
            <a:endParaRPr lang="nl-NL"/>
          </a:p>
        </p:txBody>
      </p:sp>
    </p:spTree>
    <p:extLst>
      <p:ext uri="{BB962C8B-B14F-4D97-AF65-F5344CB8AC3E}">
        <p14:creationId xmlns:p14="http://schemas.microsoft.com/office/powerpoint/2010/main" val="347296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44DBD9E-4AAB-43A9-B339-B60238D28D42}" type="slidenum">
              <a:rPr lang="nl-NL" smtClean="0"/>
              <a:t>32</a:t>
            </a:fld>
            <a:endParaRPr lang="nl-NL"/>
          </a:p>
        </p:txBody>
      </p:sp>
    </p:spTree>
    <p:extLst>
      <p:ext uri="{BB962C8B-B14F-4D97-AF65-F5344CB8AC3E}">
        <p14:creationId xmlns:p14="http://schemas.microsoft.com/office/powerpoint/2010/main" val="324865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44DBD9E-4AAB-43A9-B339-B60238D28D42}" type="slidenum">
              <a:rPr lang="nl-NL" smtClean="0"/>
              <a:t>42</a:t>
            </a:fld>
            <a:endParaRPr lang="nl-NL"/>
          </a:p>
        </p:txBody>
      </p:sp>
    </p:spTree>
    <p:extLst>
      <p:ext uri="{BB962C8B-B14F-4D97-AF65-F5344CB8AC3E}">
        <p14:creationId xmlns:p14="http://schemas.microsoft.com/office/powerpoint/2010/main" val="206028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44DBD9E-4AAB-43A9-B339-B60238D28D42}" type="slidenum">
              <a:rPr lang="nl-NL" smtClean="0"/>
              <a:t>46</a:t>
            </a:fld>
            <a:endParaRPr lang="nl-NL"/>
          </a:p>
        </p:txBody>
      </p:sp>
    </p:spTree>
    <p:extLst>
      <p:ext uri="{BB962C8B-B14F-4D97-AF65-F5344CB8AC3E}">
        <p14:creationId xmlns:p14="http://schemas.microsoft.com/office/powerpoint/2010/main" val="107455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Bryce, India, David Pye, Gavin Beccaria, Peter McIlveen, and Jan Du </a:t>
            </a:r>
            <a:r>
              <a:rPr lang="en-US" sz="1200" dirty="0" err="1">
                <a:effectLst/>
                <a:latin typeface="Times New Roman" panose="02020603050405020304" pitchFamily="18" charset="0"/>
                <a:ea typeface="Calibri" panose="020F0502020204030204" pitchFamily="34" charset="0"/>
              </a:rPr>
              <a:t>Preez</a:t>
            </a:r>
            <a:r>
              <a:rPr lang="en-US" sz="1200" dirty="0">
                <a:effectLst/>
                <a:latin typeface="Times New Roman" panose="02020603050405020304" pitchFamily="18" charset="0"/>
                <a:ea typeface="Calibri" panose="020F0502020204030204" pitchFamily="34" charset="0"/>
              </a:rPr>
              <a:t>. 2021. “A Systematic Literature Review of the Career Choice of Helping Professionals Who Have Experienced Cumulative Harm as a Result of Adverse Childhood Experiences.” </a:t>
            </a:r>
            <a:r>
              <a:rPr lang="en-US" sz="1200" i="1" dirty="0">
                <a:effectLst/>
                <a:latin typeface="Times New Roman" panose="02020603050405020304" pitchFamily="18" charset="0"/>
                <a:ea typeface="Calibri" panose="020F0502020204030204" pitchFamily="34" charset="0"/>
              </a:rPr>
              <a:t>Trauma, Violence, and Abuse</a:t>
            </a:r>
            <a:endParaRPr lang="nl-NL" sz="1200" dirty="0">
              <a:effectLst/>
              <a:latin typeface="Calibri" panose="020F0502020204030204" pitchFamily="34" charset="0"/>
              <a:ea typeface="Calibri" panose="020F0502020204030204" pitchFamily="34" charset="0"/>
            </a:endParaRPr>
          </a:p>
          <a:p>
            <a:r>
              <a:rPr lang="en-US" sz="1200" i="1" dirty="0">
                <a:effectLst/>
                <a:latin typeface="Times New Roman" panose="02020603050405020304" pitchFamily="18" charset="0"/>
                <a:ea typeface="Calibri" panose="020F0502020204030204" pitchFamily="34" charset="0"/>
              </a:rPr>
              <a:t> </a:t>
            </a:r>
            <a:endParaRPr lang="nl-NL" sz="1200" dirty="0">
              <a:effectLst/>
              <a:latin typeface="Calibri" panose="020F0502020204030204" pitchFamily="34" charset="0"/>
              <a:ea typeface="Calibri" panose="020F0502020204030204" pitchFamily="34" charset="0"/>
            </a:endParaRPr>
          </a:p>
          <a:p>
            <a:r>
              <a:rPr lang="en-US" sz="1200" dirty="0">
                <a:effectLst/>
                <a:latin typeface="Times New Roman" panose="02020603050405020304" pitchFamily="18" charset="0"/>
                <a:ea typeface="Calibri" panose="020F0502020204030204" pitchFamily="34" charset="0"/>
              </a:rPr>
              <a:t>Thomas, Jacky T. 2016. “Adverse Childhood Experiences among MSW Students.” </a:t>
            </a:r>
            <a:r>
              <a:rPr lang="en-US" sz="1200" i="1" dirty="0">
                <a:effectLst/>
                <a:latin typeface="Times New Roman" panose="02020603050405020304" pitchFamily="18" charset="0"/>
                <a:ea typeface="Calibri" panose="020F0502020204030204" pitchFamily="34" charset="0"/>
              </a:rPr>
              <a:t>Journal of Teaching in Social Work</a:t>
            </a:r>
            <a:r>
              <a:rPr lang="en-US" sz="1200" dirty="0">
                <a:effectLst/>
                <a:latin typeface="Times New Roman" panose="02020603050405020304" pitchFamily="18" charset="0"/>
                <a:ea typeface="Calibri" panose="020F0502020204030204" pitchFamily="34" charset="0"/>
              </a:rPr>
              <a:t> 36 (3): 235–55</a:t>
            </a:r>
            <a:endParaRPr lang="nl-NL" sz="1200" dirty="0">
              <a:effectLst/>
              <a:latin typeface="Calibri" panose="020F0502020204030204" pitchFamily="34" charset="0"/>
              <a:ea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8</a:t>
            </a:fld>
            <a:endParaRPr lang="nl-NL"/>
          </a:p>
        </p:txBody>
      </p:sp>
    </p:spTree>
    <p:extLst>
      <p:ext uri="{BB962C8B-B14F-4D97-AF65-F5344CB8AC3E}">
        <p14:creationId xmlns:p14="http://schemas.microsoft.com/office/powerpoint/2010/main" val="419657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9</a:t>
            </a:fld>
            <a:endParaRPr lang="nl-NL"/>
          </a:p>
        </p:txBody>
      </p:sp>
    </p:spTree>
    <p:extLst>
      <p:ext uri="{BB962C8B-B14F-4D97-AF65-F5344CB8AC3E}">
        <p14:creationId xmlns:p14="http://schemas.microsoft.com/office/powerpoint/2010/main" val="25192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baseline="30000" dirty="0">
                <a:effectLst/>
                <a:latin typeface="Times New Roman" panose="02020603050405020304" pitchFamily="18" charset="0"/>
                <a:ea typeface="Calibri" panose="020F0502020204030204" pitchFamily="34" charset="0"/>
              </a:rPr>
              <a:t>#</a:t>
            </a:r>
            <a:r>
              <a:rPr lang="en-GB" sz="1800" dirty="0">
                <a:effectLst/>
                <a:latin typeface="Times New Roman" panose="02020603050405020304" pitchFamily="18" charset="0"/>
                <a:ea typeface="Calibri" panose="020F0502020204030204" pitchFamily="34" charset="0"/>
              </a:rPr>
              <a:t> only drug consumers past month included </a:t>
            </a:r>
            <a:endParaRPr lang="nl-NL" dirty="0"/>
          </a:p>
        </p:txBody>
      </p:sp>
      <p:sp>
        <p:nvSpPr>
          <p:cNvPr id="4" name="Tijdelijke aanduiding voor dianummer 3"/>
          <p:cNvSpPr>
            <a:spLocks noGrp="1"/>
          </p:cNvSpPr>
          <p:nvPr>
            <p:ph type="sldNum" sz="quarter" idx="5"/>
          </p:nvPr>
        </p:nvSpPr>
        <p:spPr/>
        <p:txBody>
          <a:bodyPr/>
          <a:lstStyle/>
          <a:p>
            <a:fld id="{644DBD9E-4AAB-43A9-B339-B60238D28D42}" type="slidenum">
              <a:rPr lang="nl-NL" smtClean="0"/>
              <a:t>13</a:t>
            </a:fld>
            <a:endParaRPr lang="nl-NL"/>
          </a:p>
        </p:txBody>
      </p:sp>
    </p:spTree>
    <p:extLst>
      <p:ext uri="{BB962C8B-B14F-4D97-AF65-F5344CB8AC3E}">
        <p14:creationId xmlns:p14="http://schemas.microsoft.com/office/powerpoint/2010/main" val="237272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only alcohol and drug consumers past month included</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16</a:t>
            </a:fld>
            <a:endParaRPr lang="nl-NL"/>
          </a:p>
        </p:txBody>
      </p:sp>
    </p:spTree>
    <p:extLst>
      <p:ext uri="{BB962C8B-B14F-4D97-AF65-F5344CB8AC3E}">
        <p14:creationId xmlns:p14="http://schemas.microsoft.com/office/powerpoint/2010/main" val="378754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only alcohol and drug consumers past month included</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17</a:t>
            </a:fld>
            <a:endParaRPr lang="nl-NL"/>
          </a:p>
        </p:txBody>
      </p:sp>
    </p:spTree>
    <p:extLst>
      <p:ext uri="{BB962C8B-B14F-4D97-AF65-F5344CB8AC3E}">
        <p14:creationId xmlns:p14="http://schemas.microsoft.com/office/powerpoint/2010/main" val="87609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26</a:t>
            </a:fld>
            <a:endParaRPr lang="nl-NL"/>
          </a:p>
        </p:txBody>
      </p:sp>
    </p:spTree>
    <p:extLst>
      <p:ext uri="{BB962C8B-B14F-4D97-AF65-F5344CB8AC3E}">
        <p14:creationId xmlns:p14="http://schemas.microsoft.com/office/powerpoint/2010/main" val="429084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44DBD9E-4AAB-43A9-B339-B60238D28D42}" type="slidenum">
              <a:rPr lang="nl-NL" smtClean="0"/>
              <a:t>27</a:t>
            </a:fld>
            <a:endParaRPr lang="nl-NL"/>
          </a:p>
        </p:txBody>
      </p:sp>
    </p:spTree>
    <p:extLst>
      <p:ext uri="{BB962C8B-B14F-4D97-AF65-F5344CB8AC3E}">
        <p14:creationId xmlns:p14="http://schemas.microsoft.com/office/powerpoint/2010/main" val="57961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44DBD9E-4AAB-43A9-B339-B60238D28D42}" type="slidenum">
              <a:rPr lang="nl-NL" smtClean="0"/>
              <a:t>28</a:t>
            </a:fld>
            <a:endParaRPr lang="nl-NL"/>
          </a:p>
        </p:txBody>
      </p:sp>
    </p:spTree>
    <p:extLst>
      <p:ext uri="{BB962C8B-B14F-4D97-AF65-F5344CB8AC3E}">
        <p14:creationId xmlns:p14="http://schemas.microsoft.com/office/powerpoint/2010/main" val="190007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25067E0-646A-4368-A40F-195782B0236A}" type="datetimeFigureOut">
              <a:rPr lang="nl-NL" smtClean="0"/>
              <a:t>25-11-2021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E4AF32-2517-4AA1-9AE0-8E43E2F577AC}" type="slidenum">
              <a:rPr lang="nl-NL" smtClean="0"/>
              <a:t>‹nr.›</a:t>
            </a:fld>
            <a:endParaRPr lang="nl-NL"/>
          </a:p>
        </p:txBody>
      </p:sp>
      <p:sp>
        <p:nvSpPr>
          <p:cNvPr id="12" name="Titel 11"/>
          <p:cNvSpPr>
            <a:spLocks noGrp="1"/>
          </p:cNvSpPr>
          <p:nvPr>
            <p:ph type="title"/>
          </p:nvPr>
        </p:nvSpPr>
        <p:spPr>
          <a:xfrm>
            <a:off x="838200" y="365125"/>
            <a:ext cx="10515600" cy="1325563"/>
          </a:xfrm>
          <a:prstGeom prst="rect">
            <a:avLst/>
          </a:prstGeom>
        </p:spPr>
        <p:txBody>
          <a:bodyPr/>
          <a:lstStyle/>
          <a:p>
            <a:r>
              <a:rPr lang="nl-NL"/>
              <a:t>Klik om de stijl te bewerken</a:t>
            </a:r>
          </a:p>
        </p:txBody>
      </p:sp>
    </p:spTree>
    <p:extLst>
      <p:ext uri="{BB962C8B-B14F-4D97-AF65-F5344CB8AC3E}">
        <p14:creationId xmlns:p14="http://schemas.microsoft.com/office/powerpoint/2010/main" val="401766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derzoekslijnen">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73" t="3217" r="10958" b="3810"/>
          <a:stretch/>
        </p:blipFill>
        <p:spPr>
          <a:xfrm>
            <a:off x="838200" y="2486025"/>
            <a:ext cx="4943475" cy="3486150"/>
          </a:xfrm>
          <a:prstGeom prst="rect">
            <a:avLst/>
          </a:prstGeom>
        </p:spPr>
      </p:pic>
      <p:sp>
        <p:nvSpPr>
          <p:cNvPr id="10" name="Tekstvak 9"/>
          <p:cNvSpPr txBox="1"/>
          <p:nvPr userDrawn="1"/>
        </p:nvSpPr>
        <p:spPr>
          <a:xfrm>
            <a:off x="838200" y="365125"/>
            <a:ext cx="10515600" cy="677108"/>
          </a:xfrm>
          <a:prstGeom prst="rect">
            <a:avLst/>
          </a:prstGeom>
          <a:noFill/>
        </p:spPr>
        <p:txBody>
          <a:bodyPr wrap="square" rtlCol="0">
            <a:spAutoFit/>
          </a:bodyPr>
          <a:lstStyle/>
          <a:p>
            <a:r>
              <a:rPr lang="nl-NL" sz="3800" kern="1200">
                <a:solidFill>
                  <a:schemeClr val="bg1"/>
                </a:solidFill>
                <a:latin typeface="Arial" panose="020B0604020202020204" pitchFamily="34" charset="0"/>
                <a:ea typeface="+mj-ea"/>
                <a:cs typeface="Arial" panose="020B0604020202020204" pitchFamily="34" charset="0"/>
              </a:rPr>
              <a:t>Onderzoekslijnen</a:t>
            </a:r>
          </a:p>
        </p:txBody>
      </p:sp>
    </p:spTree>
    <p:extLst>
      <p:ext uri="{BB962C8B-B14F-4D97-AF65-F5344CB8AC3E}">
        <p14:creationId xmlns:p14="http://schemas.microsoft.com/office/powerpoint/2010/main" val="58998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nniscentrum Zorginnovatie">
    <p:spTree>
      <p:nvGrpSpPr>
        <p:cNvPr id="1" name=""/>
        <p:cNvGrpSpPr/>
        <p:nvPr/>
      </p:nvGrpSpPr>
      <p:grpSpPr>
        <a:xfrm>
          <a:off x="0" y="0"/>
          <a:ext cx="0" cy="0"/>
          <a:chOff x="0" y="0"/>
          <a:chExt cx="0" cy="0"/>
        </a:xfrm>
      </p:grpSpPr>
      <p:sp>
        <p:nvSpPr>
          <p:cNvPr id="16" name="Tekstvak 15"/>
          <p:cNvSpPr txBox="1"/>
          <p:nvPr userDrawn="1"/>
        </p:nvSpPr>
        <p:spPr>
          <a:xfrm>
            <a:off x="5109976" y="2734043"/>
            <a:ext cx="6243824" cy="2923877"/>
          </a:xfrm>
          <a:prstGeom prst="rect">
            <a:avLst/>
          </a:prstGeom>
          <a:noFill/>
        </p:spPr>
        <p:txBody>
          <a:bodyPr wrap="square" rtlCol="0">
            <a:spAutoFit/>
          </a:bodyPr>
          <a:lstStyle/>
          <a:p>
            <a:r>
              <a:rPr lang="nl-NL" sz="2300">
                <a:latin typeface="Arial" panose="020B0604020202020204" pitchFamily="34" charset="0"/>
                <a:cs typeface="Arial" panose="020B0604020202020204" pitchFamily="34" charset="0"/>
              </a:rPr>
              <a:t>Een dynamische organisatie die praktijkgericht onderzoek doet voor de gezondheidszorg in de regio Rotterdam in nauwe verbinding met het onderwijs en de wetenschappelijke wereld. </a:t>
            </a:r>
            <a:br>
              <a:rPr lang="nl-NL" sz="2300">
                <a:latin typeface="Arial" panose="020B0604020202020204" pitchFamily="34" charset="0"/>
                <a:cs typeface="Arial" panose="020B0604020202020204" pitchFamily="34" charset="0"/>
              </a:rPr>
            </a:br>
            <a:endParaRPr lang="nl-NL" sz="2300">
              <a:latin typeface="Arial" panose="020B0604020202020204" pitchFamily="34" charset="0"/>
              <a:cs typeface="Arial" panose="020B0604020202020204" pitchFamily="34" charset="0"/>
            </a:endParaRPr>
          </a:p>
          <a:p>
            <a:r>
              <a:rPr lang="nl-NL" sz="2300">
                <a:latin typeface="Arial" panose="020B0604020202020204" pitchFamily="34" charset="0"/>
                <a:cs typeface="Arial" panose="020B0604020202020204" pitchFamily="34" charset="0"/>
              </a:rPr>
              <a:t>Wij zorgen voor kennis die wérkt door onderzoek, uitproberen, monitoren en evalueren.</a:t>
            </a:r>
          </a:p>
        </p:txBody>
      </p:sp>
      <p:sp>
        <p:nvSpPr>
          <p:cNvPr id="17" name="Tekstvak 16"/>
          <p:cNvSpPr txBox="1"/>
          <p:nvPr userDrawn="1"/>
        </p:nvSpPr>
        <p:spPr>
          <a:xfrm>
            <a:off x="838200" y="365125"/>
            <a:ext cx="10515600" cy="677108"/>
          </a:xfrm>
          <a:prstGeom prst="rect">
            <a:avLst/>
          </a:prstGeom>
          <a:noFill/>
        </p:spPr>
        <p:txBody>
          <a:bodyPr wrap="square" rtlCol="0">
            <a:spAutoFit/>
          </a:bodyPr>
          <a:lstStyle/>
          <a:p>
            <a:r>
              <a:rPr lang="nl-NL" sz="3800" kern="1200">
                <a:solidFill>
                  <a:schemeClr val="bg1"/>
                </a:solidFill>
                <a:latin typeface="Arial" panose="020B0604020202020204" pitchFamily="34" charset="0"/>
                <a:ea typeface="+mj-ea"/>
                <a:cs typeface="Arial" panose="020B0604020202020204" pitchFamily="34" charset="0"/>
              </a:rPr>
              <a:t>Kenniscentrum Zorginnovatie</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45" y="2533649"/>
            <a:ext cx="3657605" cy="3657605"/>
          </a:xfrm>
          <a:prstGeom prst="rect">
            <a:avLst/>
          </a:prstGeom>
        </p:spPr>
      </p:pic>
    </p:spTree>
    <p:extLst>
      <p:ext uri="{BB962C8B-B14F-4D97-AF65-F5344CB8AC3E}">
        <p14:creationId xmlns:p14="http://schemas.microsoft.com/office/powerpoint/2010/main" val="279810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0"/>
            <a:ext cx="12192391" cy="6857780"/>
          </a:xfrm>
          <a:prstGeom prst="rect">
            <a:avLst/>
          </a:prstGeom>
        </p:spPr>
      </p:pic>
      <p:sp>
        <p:nvSpPr>
          <p:cNvPr id="14" name="Tijdelijke aanduiding voor tekst 13"/>
          <p:cNvSpPr>
            <a:spLocks noGrp="1"/>
          </p:cNvSpPr>
          <p:nvPr>
            <p:ph type="body" sz="quarter" idx="10"/>
          </p:nvPr>
        </p:nvSpPr>
        <p:spPr>
          <a:xfrm>
            <a:off x="1009650" y="933450"/>
            <a:ext cx="9734550" cy="3543300"/>
          </a:xfrm>
        </p:spPr>
        <p:txBody>
          <a:bodyPr/>
          <a:lstStyle>
            <a:lvl1pPr marL="228600" indent="-228600">
              <a:buClr>
                <a:schemeClr val="bg1"/>
              </a:buClr>
              <a:buSzPct val="75000"/>
              <a:buFont typeface="Wingdings 3" panose="05040102010807070707" pitchFamily="18" charset="2"/>
              <a:buChar char=""/>
              <a:defRPr>
                <a:solidFill>
                  <a:schemeClr val="bg1"/>
                </a:solidFill>
                <a:latin typeface="Arial" panose="020B0604020202020204" pitchFamily="34" charset="0"/>
                <a:cs typeface="Arial" panose="020B0604020202020204" pitchFamily="34" charset="0"/>
              </a:defRPr>
            </a:lvl1pPr>
            <a:lvl2pPr marL="685800" indent="-228600">
              <a:buClr>
                <a:schemeClr val="bg1"/>
              </a:buClr>
              <a:buSzPct val="75000"/>
              <a:buFont typeface="Wingdings 3" panose="05040102010807070707" pitchFamily="18" charset="2"/>
              <a:buChar char=""/>
              <a:defRPr>
                <a:solidFill>
                  <a:schemeClr val="bg1"/>
                </a:solidFill>
                <a:latin typeface="Arial" panose="020B0604020202020204" pitchFamily="34" charset="0"/>
                <a:cs typeface="Arial" panose="020B0604020202020204" pitchFamily="34" charset="0"/>
              </a:defRPr>
            </a:lvl2pPr>
            <a:lvl3pPr marL="1143000" indent="-228600">
              <a:buClr>
                <a:schemeClr val="bg1"/>
              </a:buClr>
              <a:buSzPct val="75000"/>
              <a:buFont typeface="Wingdings 3" panose="05040102010807070707" pitchFamily="18" charset="2"/>
              <a:buChar char=""/>
              <a:defRPr>
                <a:solidFill>
                  <a:schemeClr val="bg1"/>
                </a:solidFill>
                <a:latin typeface="Arial" panose="020B0604020202020204" pitchFamily="34" charset="0"/>
                <a:cs typeface="Arial" panose="020B0604020202020204" pitchFamily="34" charset="0"/>
              </a:defRPr>
            </a:lvl3pPr>
            <a:lvl4pPr marL="1600200" indent="-228600">
              <a:buClr>
                <a:schemeClr val="bg1"/>
              </a:buClr>
              <a:buSzPct val="75000"/>
              <a:buFont typeface="Wingdings 3" panose="05040102010807070707" pitchFamily="18" charset="2"/>
              <a:buChar char=""/>
              <a:defRPr>
                <a:solidFill>
                  <a:schemeClr val="bg1"/>
                </a:solidFill>
                <a:latin typeface="Arial" panose="020B0604020202020204" pitchFamily="34" charset="0"/>
                <a:cs typeface="Arial" panose="020B0604020202020204" pitchFamily="34" charset="0"/>
              </a:defRPr>
            </a:lvl4pPr>
            <a:lvl5pPr marL="2057400" indent="-228600">
              <a:buClr>
                <a:schemeClr val="bg1"/>
              </a:buClr>
              <a:buSzPct val="75000"/>
              <a:buFont typeface="Wingdings 3" panose="05040102010807070707" pitchFamily="18" charset="2"/>
              <a:buChar char=""/>
              <a:defRPr>
                <a:solidFill>
                  <a:schemeClr val="bg1"/>
                </a:solidFill>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p:cNvSpPr txBox="1"/>
          <p:nvPr userDrawn="1"/>
        </p:nvSpPr>
        <p:spPr>
          <a:xfrm>
            <a:off x="1009650" y="5543550"/>
            <a:ext cx="1590675" cy="553998"/>
          </a:xfrm>
          <a:prstGeom prst="rect">
            <a:avLst/>
          </a:prstGeom>
          <a:noFill/>
        </p:spPr>
        <p:txBody>
          <a:bodyPr wrap="square" rtlCol="0">
            <a:spAutoFit/>
          </a:bodyPr>
          <a:lstStyle/>
          <a:p>
            <a:r>
              <a:rPr lang="nl-NL" sz="3000">
                <a:latin typeface="Arial" panose="020B0604020202020204" pitchFamily="34" charset="0"/>
                <a:cs typeface="Arial" panose="020B0604020202020204" pitchFamily="34" charset="0"/>
              </a:rPr>
              <a:t>Inhoud</a:t>
            </a:r>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31475" y="5535613"/>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54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
            <a:ext cx="12192000" cy="6857560"/>
          </a:xfrm>
          <a:prstGeom prst="rect">
            <a:avLst/>
          </a:prstGeom>
        </p:spPr>
      </p:pic>
      <p:sp>
        <p:nvSpPr>
          <p:cNvPr id="9" name="Tijdelijke aanduiding voor tekst 8"/>
          <p:cNvSpPr>
            <a:spLocks noGrp="1"/>
          </p:cNvSpPr>
          <p:nvPr>
            <p:ph type="body" sz="quarter" idx="10"/>
          </p:nvPr>
        </p:nvSpPr>
        <p:spPr>
          <a:xfrm>
            <a:off x="1552576" y="613620"/>
            <a:ext cx="7953375" cy="2838450"/>
          </a:xfrm>
        </p:spPr>
        <p:txBody>
          <a:bodyPr>
            <a:normAutofit/>
          </a:bodyPr>
          <a:lstStyle>
            <a:lvl1pPr marL="0" indent="0" algn="l" defTabSz="457200" rtl="0" eaLnBrk="1" fontAlgn="base" hangingPunct="1">
              <a:lnSpc>
                <a:spcPts val="3325"/>
              </a:lnSpc>
              <a:spcBef>
                <a:spcPct val="20000"/>
              </a:spcBef>
              <a:spcAft>
                <a:spcPct val="0"/>
              </a:spcAft>
              <a:buFont typeface="Arial" panose="020B0604020202020204" pitchFamily="34" charset="0"/>
              <a:buNone/>
              <a:defRPr lang="nl-NL" sz="2600" b="0" kern="1200" dirty="0" smtClean="0">
                <a:solidFill>
                  <a:schemeClr val="bg1"/>
                </a:solidFill>
                <a:latin typeface="Arial" panose="020B0604020202020204" pitchFamily="34" charset="0"/>
                <a:ea typeface="ヒラギノ角ゴ Pro W3" charset="-128"/>
                <a:cs typeface="Arial" panose="020B0604020202020204" pitchFamily="34" charset="0"/>
              </a:defRPr>
            </a:lvl1pPr>
            <a:lvl2pPr marL="0" indent="0" algn="l" defTabSz="457200" rtl="0" eaLnBrk="1" fontAlgn="base" hangingPunct="1">
              <a:lnSpc>
                <a:spcPts val="3325"/>
              </a:lnSpc>
              <a:spcBef>
                <a:spcPct val="20000"/>
              </a:spcBef>
              <a:spcAft>
                <a:spcPct val="0"/>
              </a:spcAft>
              <a:buFont typeface="Arial" panose="020B0604020202020204" pitchFamily="34" charset="0"/>
              <a:buNone/>
              <a:defRPr lang="nl-NL" sz="2600" b="0" kern="1200" dirty="0" smtClean="0">
                <a:solidFill>
                  <a:schemeClr val="bg1"/>
                </a:solidFill>
                <a:latin typeface="Arial" panose="020B0604020202020204" pitchFamily="34" charset="0"/>
                <a:ea typeface="ヒラギノ角ゴ Pro W3" charset="-128"/>
                <a:cs typeface="Arial" panose="020B0604020202020204" pitchFamily="34" charset="0"/>
              </a:defRPr>
            </a:lvl2pPr>
            <a:lvl3pPr marL="0" indent="0" algn="l" defTabSz="457200" rtl="0" eaLnBrk="1" fontAlgn="base" hangingPunct="1">
              <a:lnSpc>
                <a:spcPts val="3325"/>
              </a:lnSpc>
              <a:spcBef>
                <a:spcPct val="20000"/>
              </a:spcBef>
              <a:spcAft>
                <a:spcPct val="0"/>
              </a:spcAft>
              <a:buFont typeface="Arial" panose="020B0604020202020204" pitchFamily="34" charset="0"/>
              <a:buNone/>
              <a:defRPr lang="nl-NL" sz="2600" b="0" kern="1200" dirty="0" smtClean="0">
                <a:solidFill>
                  <a:schemeClr val="bg1"/>
                </a:solidFill>
                <a:latin typeface="Arial" panose="020B0604020202020204" pitchFamily="34" charset="0"/>
                <a:ea typeface="ヒラギノ角ゴ Pro W3" charset="-128"/>
                <a:cs typeface="Arial" panose="020B0604020202020204" pitchFamily="34" charset="0"/>
              </a:defRPr>
            </a:lvl3pPr>
            <a:lvl4pPr marL="0" indent="0" algn="l" defTabSz="457200" rtl="0" eaLnBrk="1" fontAlgn="base" hangingPunct="1">
              <a:lnSpc>
                <a:spcPts val="3325"/>
              </a:lnSpc>
              <a:spcBef>
                <a:spcPct val="20000"/>
              </a:spcBef>
              <a:spcAft>
                <a:spcPct val="0"/>
              </a:spcAft>
              <a:buFont typeface="Arial" panose="020B0604020202020204" pitchFamily="34" charset="0"/>
              <a:buNone/>
              <a:defRPr lang="nl-NL" sz="2600" b="0" kern="1200" dirty="0" smtClean="0">
                <a:solidFill>
                  <a:schemeClr val="bg1"/>
                </a:solidFill>
                <a:latin typeface="Arial" panose="020B0604020202020204" pitchFamily="34" charset="0"/>
                <a:ea typeface="ヒラギノ角ゴ Pro W3" charset="-128"/>
                <a:cs typeface="Arial" panose="020B0604020202020204" pitchFamily="34" charset="0"/>
              </a:defRPr>
            </a:lvl4pPr>
            <a:lvl5pPr marL="0" indent="0" algn="l" defTabSz="457200" rtl="0" eaLnBrk="1" fontAlgn="base" hangingPunct="1">
              <a:lnSpc>
                <a:spcPts val="3325"/>
              </a:lnSpc>
              <a:spcBef>
                <a:spcPct val="20000"/>
              </a:spcBef>
              <a:spcAft>
                <a:spcPct val="0"/>
              </a:spcAft>
              <a:buFont typeface="Arial" panose="020B0604020202020204" pitchFamily="34" charset="0"/>
              <a:buNone/>
              <a:defRPr lang="nl-NL" sz="2600" b="0" kern="1200" dirty="0">
                <a:solidFill>
                  <a:schemeClr val="bg1"/>
                </a:solidFill>
                <a:latin typeface="Arial" panose="020B0604020202020204" pitchFamily="34" charset="0"/>
                <a:ea typeface="ヒラギノ角ゴ Pro W3" charset="-128"/>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tekst 2"/>
          <p:cNvSpPr>
            <a:spLocks noGrp="1"/>
          </p:cNvSpPr>
          <p:nvPr>
            <p:ph type="body" idx="1"/>
          </p:nvPr>
        </p:nvSpPr>
        <p:spPr>
          <a:xfrm>
            <a:off x="1548193" y="3588594"/>
            <a:ext cx="7953376" cy="536575"/>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12" name="Tekstvak 11"/>
          <p:cNvSpPr txBox="1"/>
          <p:nvPr userDrawn="1"/>
        </p:nvSpPr>
        <p:spPr>
          <a:xfrm>
            <a:off x="865251" y="252717"/>
            <a:ext cx="877824" cy="1446550"/>
          </a:xfrm>
          <a:prstGeom prst="rect">
            <a:avLst/>
          </a:prstGeom>
          <a:noFill/>
        </p:spPr>
        <p:txBody>
          <a:bodyPr wrap="square" rtlCol="0">
            <a:spAutoFit/>
          </a:bodyPr>
          <a:lstStyle/>
          <a:p>
            <a:r>
              <a:rPr lang="nl-NL" sz="8800" i="1">
                <a:solidFill>
                  <a:srgbClr val="E6E6E6"/>
                </a:solidFill>
                <a:latin typeface="Arial" panose="020B0604020202020204" pitchFamily="34" charset="0"/>
                <a:cs typeface="Arial" panose="020B0604020202020204" pitchFamily="34" charset="0"/>
              </a:rPr>
              <a:t>“</a:t>
            </a:r>
            <a:endParaRPr lang="nl-NL" i="1">
              <a:solidFill>
                <a:srgbClr val="E6E6E6"/>
              </a:solidFill>
              <a:latin typeface="Arial" panose="020B0604020202020204" pitchFamily="34" charset="0"/>
              <a:cs typeface="Arial" panose="020B0604020202020204" pitchFamily="34" charset="0"/>
            </a:endParaRPr>
          </a:p>
        </p:txBody>
      </p:sp>
      <p:sp>
        <p:nvSpPr>
          <p:cNvPr id="13" name="Tekstvak 12"/>
          <p:cNvSpPr txBox="1"/>
          <p:nvPr userDrawn="1"/>
        </p:nvSpPr>
        <p:spPr>
          <a:xfrm rot="10800000">
            <a:off x="8779763" y="2271173"/>
            <a:ext cx="877824" cy="1446550"/>
          </a:xfrm>
          <a:prstGeom prst="rect">
            <a:avLst/>
          </a:prstGeom>
          <a:noFill/>
        </p:spPr>
        <p:txBody>
          <a:bodyPr wrap="square" rtlCol="0">
            <a:spAutoFit/>
          </a:bodyPr>
          <a:lstStyle/>
          <a:p>
            <a:r>
              <a:rPr lang="nl-NL" sz="8800" i="1">
                <a:solidFill>
                  <a:srgbClr val="E6E6E6"/>
                </a:solidFill>
                <a:latin typeface="Arial" panose="020B0604020202020204" pitchFamily="34" charset="0"/>
                <a:cs typeface="Arial" panose="020B0604020202020204" pitchFamily="34" charset="0"/>
              </a:rPr>
              <a:t>“</a:t>
            </a:r>
            <a:endParaRPr lang="nl-NL" i="1">
              <a:solidFill>
                <a:srgbClr val="E6E6E6"/>
              </a:solidFill>
              <a:latin typeface="Arial" panose="020B0604020202020204" pitchFamily="34" charset="0"/>
              <a:cs typeface="Arial" panose="020B0604020202020204" pitchFamily="34" charset="0"/>
            </a:endParaRPr>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31475" y="5535613"/>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35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D25067E0-646A-4368-A40F-195782B0236A}" type="datetimeFigureOut">
              <a:rPr lang="nl-NL" smtClean="0"/>
              <a:t>25-11-2021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E4AF32-2517-4AA1-9AE0-8E43E2F577AC}" type="slidenum">
              <a:rPr lang="nl-NL" smtClean="0"/>
              <a:t>‹nr.›</a:t>
            </a:fld>
            <a:endParaRPr lang="nl-NL"/>
          </a:p>
        </p:txBody>
      </p:sp>
      <p:sp>
        <p:nvSpPr>
          <p:cNvPr id="12" name="Tijdelijke aanduiding voor afbeelding 2"/>
          <p:cNvSpPr>
            <a:spLocks noGrp="1"/>
          </p:cNvSpPr>
          <p:nvPr userDrawn="1"/>
        </p:nvSpPr>
        <p:spPr bwMode="auto">
          <a:xfrm>
            <a:off x="-107951" y="-80963"/>
            <a:ext cx="12423775" cy="7019926"/>
          </a:xfrm>
          <a:prstGeom prst="rect">
            <a:avLst/>
          </a:prstGeom>
          <a:solidFill>
            <a:srgbClr val="C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b="1">
                <a:solidFill>
                  <a:schemeClr val="tx1"/>
                </a:solidFill>
                <a:latin typeface="Arial" panose="020B0604020202020204" pitchFamily="34" charset="0"/>
                <a:ea typeface="MS PGothic" panose="020B0600070205080204" pitchFamily="34" charset="-128"/>
              </a:defRPr>
            </a:lvl1pPr>
            <a:lvl2pPr marL="742950" indent="-285750" defTabSz="457200">
              <a:defRPr sz="2400" b="1">
                <a:solidFill>
                  <a:schemeClr val="tx1"/>
                </a:solidFill>
                <a:latin typeface="Arial" panose="020B0604020202020204" pitchFamily="34" charset="0"/>
                <a:ea typeface="MS PGothic" panose="020B0600070205080204" pitchFamily="34" charset="-128"/>
              </a:defRPr>
            </a:lvl2pPr>
            <a:lvl3pPr marL="1143000" indent="-228600" defTabSz="457200">
              <a:defRPr sz="2400" b="1">
                <a:solidFill>
                  <a:schemeClr val="tx1"/>
                </a:solidFill>
                <a:latin typeface="Arial" panose="020B0604020202020204" pitchFamily="34" charset="0"/>
                <a:ea typeface="MS PGothic" panose="020B0600070205080204" pitchFamily="34" charset="-128"/>
              </a:defRPr>
            </a:lvl3pPr>
            <a:lvl4pPr marL="1600200" indent="-228600" defTabSz="457200">
              <a:defRPr sz="2400" b="1">
                <a:solidFill>
                  <a:schemeClr val="tx1"/>
                </a:solidFill>
                <a:latin typeface="Arial" panose="020B0604020202020204" pitchFamily="34" charset="0"/>
                <a:ea typeface="MS PGothic" panose="020B0600070205080204" pitchFamily="34" charset="-128"/>
              </a:defRPr>
            </a:lvl4pPr>
            <a:lvl5pPr marL="2057400" indent="-228600" defTabSz="457200">
              <a:defRPr sz="24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nl-NL" altLang="nl-NL" sz="3200">
              <a:latin typeface="Calibri" panose="020F0502020204030204" pitchFamily="34" charset="0"/>
              <a:ea typeface="ヒラギノ角ゴ Pro W3" charset="-128"/>
            </a:endParaRPr>
          </a:p>
        </p:txBody>
      </p:sp>
      <p:sp>
        <p:nvSpPr>
          <p:cNvPr id="8" name="Tijdelijke aanduiding voor afbeelding 2"/>
          <p:cNvSpPr>
            <a:spLocks noGrp="1"/>
          </p:cNvSpPr>
          <p:nvPr>
            <p:ph type="pic" idx="1"/>
          </p:nvPr>
        </p:nvSpPr>
        <p:spPr>
          <a:xfrm>
            <a:off x="3017836" y="992187"/>
            <a:ext cx="6172200" cy="4873625"/>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475" y="5534025"/>
            <a:ext cx="822325" cy="822325"/>
          </a:xfrm>
          <a:prstGeom prst="rect">
            <a:avLst/>
          </a:prstGeom>
        </p:spPr>
      </p:pic>
    </p:spTree>
    <p:extLst>
      <p:ext uri="{BB962C8B-B14F-4D97-AF65-F5344CB8AC3E}">
        <p14:creationId xmlns:p14="http://schemas.microsoft.com/office/powerpoint/2010/main" val="87705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tref jezelf">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D25067E0-646A-4368-A40F-195782B0236A}" type="datetimeFigureOut">
              <a:rPr lang="nl-NL" smtClean="0"/>
              <a:t>25-11-2021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E4AF32-2517-4AA1-9AE0-8E43E2F577AC}" type="slidenum">
              <a:rPr lang="nl-NL" smtClean="0"/>
              <a:t>‹nr.›</a:t>
            </a:fld>
            <a:endParaRPr lang="nl-NL"/>
          </a:p>
        </p:txBody>
      </p:sp>
      <p:sp>
        <p:nvSpPr>
          <p:cNvPr id="12" name="Tijdelijke aanduiding voor afbeelding 2"/>
          <p:cNvSpPr>
            <a:spLocks noGrp="1"/>
          </p:cNvSpPr>
          <p:nvPr userDrawn="1"/>
        </p:nvSpPr>
        <p:spPr bwMode="auto">
          <a:xfrm>
            <a:off x="-107951" y="-80963"/>
            <a:ext cx="12423775" cy="7019926"/>
          </a:xfrm>
          <a:prstGeom prst="rect">
            <a:avLst/>
          </a:prstGeom>
          <a:solidFill>
            <a:srgbClr val="C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b="1">
                <a:solidFill>
                  <a:schemeClr val="tx1"/>
                </a:solidFill>
                <a:latin typeface="Arial" panose="020B0604020202020204" pitchFamily="34" charset="0"/>
                <a:ea typeface="MS PGothic" panose="020B0600070205080204" pitchFamily="34" charset="-128"/>
              </a:defRPr>
            </a:lvl1pPr>
            <a:lvl2pPr marL="742950" indent="-285750" defTabSz="457200">
              <a:defRPr sz="2400" b="1">
                <a:solidFill>
                  <a:schemeClr val="tx1"/>
                </a:solidFill>
                <a:latin typeface="Arial" panose="020B0604020202020204" pitchFamily="34" charset="0"/>
                <a:ea typeface="MS PGothic" panose="020B0600070205080204" pitchFamily="34" charset="-128"/>
              </a:defRPr>
            </a:lvl2pPr>
            <a:lvl3pPr marL="1143000" indent="-228600" defTabSz="457200">
              <a:defRPr sz="2400" b="1">
                <a:solidFill>
                  <a:schemeClr val="tx1"/>
                </a:solidFill>
                <a:latin typeface="Arial" panose="020B0604020202020204" pitchFamily="34" charset="0"/>
                <a:ea typeface="MS PGothic" panose="020B0600070205080204" pitchFamily="34" charset="-128"/>
              </a:defRPr>
            </a:lvl3pPr>
            <a:lvl4pPr marL="1600200" indent="-228600" defTabSz="457200">
              <a:defRPr sz="2400" b="1">
                <a:solidFill>
                  <a:schemeClr val="tx1"/>
                </a:solidFill>
                <a:latin typeface="Arial" panose="020B0604020202020204" pitchFamily="34" charset="0"/>
                <a:ea typeface="MS PGothic" panose="020B0600070205080204" pitchFamily="34" charset="-128"/>
              </a:defRPr>
            </a:lvl4pPr>
            <a:lvl5pPr marL="2057400" indent="-228600" defTabSz="457200">
              <a:defRPr sz="24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nl-NL" altLang="nl-NL" sz="3200">
              <a:latin typeface="Calibri" panose="020F0502020204030204" pitchFamily="34" charset="0"/>
              <a:ea typeface="ヒラギノ角ゴ Pro W3" charset="-128"/>
            </a:endParaRPr>
          </a:p>
        </p:txBody>
      </p:sp>
      <p:pic>
        <p:nvPicPr>
          <p:cNvPr id="13" name="Afbeelding 5" descr="HR_LOGO_rechtsonder_CMYK_wit.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17292" y="1849438"/>
            <a:ext cx="21732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6" descr="HR_OJ_CMYK_wit.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8542" y="4624388"/>
            <a:ext cx="50307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8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8" presetClass="entr" presetSubtype="12"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2">
    <p:spTree>
      <p:nvGrpSpPr>
        <p:cNvPr id="1" name=""/>
        <p:cNvGrpSpPr/>
        <p:nvPr/>
      </p:nvGrpSpPr>
      <p:grpSpPr>
        <a:xfrm>
          <a:off x="0" y="0"/>
          <a:ext cx="0" cy="0"/>
          <a:chOff x="0" y="0"/>
          <a:chExt cx="0" cy="0"/>
        </a:xfrm>
      </p:grpSpPr>
      <p:sp>
        <p:nvSpPr>
          <p:cNvPr id="12" name="Tijdelijke aanduiding voor afbeelding 2"/>
          <p:cNvSpPr>
            <a:spLocks noGrp="1"/>
          </p:cNvSpPr>
          <p:nvPr userDrawn="1"/>
        </p:nvSpPr>
        <p:spPr bwMode="auto">
          <a:xfrm>
            <a:off x="6343650" y="0"/>
            <a:ext cx="5848350" cy="723900"/>
          </a:xfrm>
          <a:prstGeom prst="rect">
            <a:avLst/>
          </a:prstGeom>
          <a:solidFill>
            <a:srgbClr val="CF0033"/>
          </a:solidFill>
          <a:ln>
            <a:noFill/>
          </a:ln>
        </p:spPr>
        <p:txBody>
          <a:bodyPr/>
          <a:lstStyle>
            <a:lvl1pPr marL="342900" indent="-342900" defTabSz="457200">
              <a:defRPr sz="2400" b="1">
                <a:solidFill>
                  <a:schemeClr val="tx1"/>
                </a:solidFill>
                <a:latin typeface="Arial" panose="020B0604020202020204" pitchFamily="34" charset="0"/>
                <a:ea typeface="MS PGothic" panose="020B0600070205080204" pitchFamily="34" charset="-128"/>
              </a:defRPr>
            </a:lvl1pPr>
            <a:lvl2pPr marL="742950" indent="-285750" defTabSz="457200">
              <a:defRPr sz="2400" b="1">
                <a:solidFill>
                  <a:schemeClr val="tx1"/>
                </a:solidFill>
                <a:latin typeface="Arial" panose="020B0604020202020204" pitchFamily="34" charset="0"/>
                <a:ea typeface="MS PGothic" panose="020B0600070205080204" pitchFamily="34" charset="-128"/>
              </a:defRPr>
            </a:lvl2pPr>
            <a:lvl3pPr marL="1143000" indent="-228600" defTabSz="457200">
              <a:defRPr sz="2400" b="1">
                <a:solidFill>
                  <a:schemeClr val="tx1"/>
                </a:solidFill>
                <a:latin typeface="Arial" panose="020B0604020202020204" pitchFamily="34" charset="0"/>
                <a:ea typeface="MS PGothic" panose="020B0600070205080204" pitchFamily="34" charset="-128"/>
              </a:defRPr>
            </a:lvl3pPr>
            <a:lvl4pPr marL="1600200" indent="-228600" defTabSz="457200">
              <a:defRPr sz="2400" b="1">
                <a:solidFill>
                  <a:schemeClr val="tx1"/>
                </a:solidFill>
                <a:latin typeface="Arial" panose="020B0604020202020204" pitchFamily="34" charset="0"/>
                <a:ea typeface="MS PGothic" panose="020B0600070205080204" pitchFamily="34" charset="-128"/>
              </a:defRPr>
            </a:lvl4pPr>
            <a:lvl5pPr marL="2057400" indent="-228600" defTabSz="457200">
              <a:defRPr sz="24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nl-NL" altLang="nl-NL" sz="3200">
              <a:latin typeface="Calibri" panose="020F0502020204030204" pitchFamily="34" charset="0"/>
              <a:ea typeface="ヒラギノ角ゴ Pro W3" charset="-128"/>
            </a:endParaRPr>
          </a:p>
        </p:txBody>
      </p:sp>
      <p:sp>
        <p:nvSpPr>
          <p:cNvPr id="3" name="Rechthoek 2"/>
          <p:cNvSpPr/>
          <p:nvPr userDrawn="1"/>
        </p:nvSpPr>
        <p:spPr>
          <a:xfrm>
            <a:off x="6343650" y="657225"/>
            <a:ext cx="5848350" cy="4533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31475" y="5535613"/>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afbeelding 6"/>
          <p:cNvSpPr>
            <a:spLocks noGrp="1"/>
          </p:cNvSpPr>
          <p:nvPr>
            <p:ph type="pic" sz="quarter" idx="10"/>
          </p:nvPr>
        </p:nvSpPr>
        <p:spPr>
          <a:xfrm>
            <a:off x="0" y="0"/>
            <a:ext cx="6343650" cy="5191125"/>
          </a:xfrm>
        </p:spPr>
        <p:txBody>
          <a:bodyPr>
            <a:normAutofit/>
          </a:bodyPr>
          <a:lstStyle>
            <a:lvl1pPr>
              <a:defRPr sz="2800">
                <a:latin typeface="Arial" panose="020B0604020202020204" pitchFamily="34" charset="0"/>
                <a:cs typeface="Arial" panose="020B0604020202020204" pitchFamily="34" charset="0"/>
              </a:defRPr>
            </a:lvl1pPr>
          </a:lstStyle>
          <a:p>
            <a:endParaRPr lang="nl-NL"/>
          </a:p>
        </p:txBody>
      </p:sp>
      <p:sp>
        <p:nvSpPr>
          <p:cNvPr id="11" name="Tijdelijke aanduiding voor tekst 10"/>
          <p:cNvSpPr>
            <a:spLocks noGrp="1"/>
          </p:cNvSpPr>
          <p:nvPr>
            <p:ph type="body" sz="quarter" idx="11"/>
          </p:nvPr>
        </p:nvSpPr>
        <p:spPr>
          <a:xfrm>
            <a:off x="6848475" y="1066800"/>
            <a:ext cx="4943475" cy="3609975"/>
          </a:xfrm>
        </p:spPr>
        <p:txBody>
          <a:bodyPr/>
          <a:lstStyle>
            <a:lvl1pPr marL="0" indent="0">
              <a:lnSpc>
                <a:spcPct val="150000"/>
              </a:lnSpc>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nl-NL"/>
              <a:t>Tekststijl van het model bewerken</a:t>
            </a:r>
          </a:p>
        </p:txBody>
      </p:sp>
    </p:spTree>
    <p:extLst>
      <p:ext uri="{BB962C8B-B14F-4D97-AF65-F5344CB8AC3E}">
        <p14:creationId xmlns:p14="http://schemas.microsoft.com/office/powerpoint/2010/main" val="120802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at/afsluiter">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20"/>
            <a:ext cx="12378669" cy="6962555"/>
          </a:xfrm>
          <a:prstGeom prst="rect">
            <a:avLst/>
          </a:prstGeom>
        </p:spPr>
      </p:pic>
      <p:sp>
        <p:nvSpPr>
          <p:cNvPr id="3" name="Tijdelijke aanduiding voor tekst 2"/>
          <p:cNvSpPr>
            <a:spLocks noGrp="1"/>
          </p:cNvSpPr>
          <p:nvPr>
            <p:ph type="body" sz="quarter" idx="13"/>
          </p:nvPr>
        </p:nvSpPr>
        <p:spPr>
          <a:xfrm>
            <a:off x="2238375" y="1590675"/>
            <a:ext cx="7715250" cy="1390650"/>
          </a:xfrm>
        </p:spPr>
        <p:txBody>
          <a:bodyPr>
            <a:normAutofit/>
          </a:bodyPr>
          <a:lstStyle>
            <a:lvl1pPr marL="0" indent="0" algn="ctr">
              <a:buFontTx/>
              <a:buNone/>
              <a:defRPr sz="4000">
                <a:solidFill>
                  <a:schemeClr val="bg1"/>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nl-NL"/>
              <a:t>Tekststijl van het model bewerken</a:t>
            </a: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31475" y="5535613"/>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44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ragen">
    <p:spTree>
      <p:nvGrpSpPr>
        <p:cNvPr id="1" name=""/>
        <p:cNvGrpSpPr/>
        <p:nvPr/>
      </p:nvGrpSpPr>
      <p:grpSpPr>
        <a:xfrm>
          <a:off x="0" y="0"/>
          <a:ext cx="0" cy="0"/>
          <a:chOff x="0" y="0"/>
          <a:chExt cx="0" cy="0"/>
        </a:xfrm>
      </p:grpSpPr>
      <p:sp>
        <p:nvSpPr>
          <p:cNvPr id="12" name="Tijdelijke aanduiding voor afbeelding 2"/>
          <p:cNvSpPr>
            <a:spLocks noGrp="1"/>
          </p:cNvSpPr>
          <p:nvPr userDrawn="1"/>
        </p:nvSpPr>
        <p:spPr bwMode="auto">
          <a:xfrm>
            <a:off x="-121920" y="-109728"/>
            <a:ext cx="12423775" cy="3955130"/>
          </a:xfrm>
          <a:prstGeom prst="rect">
            <a:avLst/>
          </a:prstGeom>
          <a:solidFill>
            <a:srgbClr val="CF0033"/>
          </a:solidFill>
          <a:ln>
            <a:noFill/>
          </a:ln>
        </p:spPr>
        <p:txBody>
          <a:bodyPr/>
          <a:lstStyle>
            <a:lvl1pPr marL="342900" indent="-342900" defTabSz="457200">
              <a:defRPr sz="2400" b="1">
                <a:solidFill>
                  <a:schemeClr val="tx1"/>
                </a:solidFill>
                <a:latin typeface="Arial" panose="020B0604020202020204" pitchFamily="34" charset="0"/>
                <a:ea typeface="MS PGothic" panose="020B0600070205080204" pitchFamily="34" charset="-128"/>
              </a:defRPr>
            </a:lvl1pPr>
            <a:lvl2pPr marL="742950" indent="-285750" defTabSz="457200">
              <a:defRPr sz="2400" b="1">
                <a:solidFill>
                  <a:schemeClr val="tx1"/>
                </a:solidFill>
                <a:latin typeface="Arial" panose="020B0604020202020204" pitchFamily="34" charset="0"/>
                <a:ea typeface="MS PGothic" panose="020B0600070205080204" pitchFamily="34" charset="-128"/>
              </a:defRPr>
            </a:lvl2pPr>
            <a:lvl3pPr marL="1143000" indent="-228600" defTabSz="457200">
              <a:defRPr sz="2400" b="1">
                <a:solidFill>
                  <a:schemeClr val="tx1"/>
                </a:solidFill>
                <a:latin typeface="Arial" panose="020B0604020202020204" pitchFamily="34" charset="0"/>
                <a:ea typeface="MS PGothic" panose="020B0600070205080204" pitchFamily="34" charset="-128"/>
              </a:defRPr>
            </a:lvl3pPr>
            <a:lvl4pPr marL="1600200" indent="-228600" defTabSz="457200">
              <a:defRPr sz="2400" b="1">
                <a:solidFill>
                  <a:schemeClr val="tx1"/>
                </a:solidFill>
                <a:latin typeface="Arial" panose="020B0604020202020204" pitchFamily="34" charset="0"/>
                <a:ea typeface="MS PGothic" panose="020B0600070205080204" pitchFamily="34" charset="-128"/>
              </a:defRPr>
            </a:lvl4pPr>
            <a:lvl5pPr marL="2057400" indent="-228600" defTabSz="457200">
              <a:defRPr sz="2400"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endParaRPr lang="nl-NL" altLang="nl-NL" sz="3200">
              <a:latin typeface="Calibri" panose="020F0502020204030204" pitchFamily="34" charset="0"/>
              <a:ea typeface="ヒラギノ角ゴ Pro W3" charset="-128"/>
            </a:endParaRP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3507" y="648430"/>
            <a:ext cx="3741146" cy="43334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31475" y="5535613"/>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41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clame">
    <p:spTree>
      <p:nvGrpSpPr>
        <p:cNvPr id="1" name=""/>
        <p:cNvGrpSpPr/>
        <p:nvPr/>
      </p:nvGrpSpPr>
      <p:grpSpPr>
        <a:xfrm>
          <a:off x="0" y="0"/>
          <a:ext cx="0" cy="0"/>
          <a:chOff x="0" y="0"/>
          <a:chExt cx="0" cy="0"/>
        </a:xfrm>
      </p:grpSpPr>
      <p:pic>
        <p:nvPicPr>
          <p:cNvPr id="7" name="Afbeelding 2" descr="abri_klei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5900" y="0"/>
            <a:ext cx="927735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3752850" y="5059680"/>
            <a:ext cx="2221230" cy="74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tekst 11"/>
          <p:cNvSpPr>
            <a:spLocks noGrp="1"/>
          </p:cNvSpPr>
          <p:nvPr>
            <p:ph type="body" sz="quarter" idx="13"/>
          </p:nvPr>
        </p:nvSpPr>
        <p:spPr>
          <a:xfrm>
            <a:off x="2667000" y="695325"/>
            <a:ext cx="3152775" cy="3171825"/>
          </a:xfrm>
        </p:spPr>
        <p:txBody>
          <a:bodyPr>
            <a:normAutofit/>
          </a:bodyPr>
          <a:lstStyle>
            <a:lvl1pPr marL="0" indent="0">
              <a:buClr>
                <a:schemeClr val="bg1"/>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1pPr>
            <a:lvl2pPr marL="457200" indent="0">
              <a:buClr>
                <a:schemeClr val="bg1"/>
              </a:buClr>
              <a:buSzPct val="75000"/>
              <a:buFont typeface="Wingdings 3" panose="05040102010807070707" pitchFamily="18" charset="2"/>
              <a:buNone/>
              <a:defRPr sz="2000">
                <a:solidFill>
                  <a:schemeClr val="bg1"/>
                </a:solidFill>
                <a:latin typeface="Arial" panose="020B0604020202020204" pitchFamily="34" charset="0"/>
                <a:cs typeface="Arial" panose="020B0604020202020204" pitchFamily="34" charset="0"/>
              </a:defRPr>
            </a:lvl2pPr>
            <a:lvl3pPr marL="914400" indent="0">
              <a:buClr>
                <a:schemeClr val="bg1"/>
              </a:buClr>
              <a:buSzPct val="75000"/>
              <a:buFont typeface="Wingdings 3" panose="05040102010807070707" pitchFamily="18" charset="2"/>
              <a:buNone/>
              <a:defRPr sz="1800">
                <a:solidFill>
                  <a:schemeClr val="bg1"/>
                </a:solidFill>
                <a:latin typeface="Arial" panose="020B0604020202020204" pitchFamily="34" charset="0"/>
                <a:cs typeface="Arial" panose="020B0604020202020204" pitchFamily="34" charset="0"/>
              </a:defRPr>
            </a:lvl3pPr>
            <a:lvl4pPr marL="1371600" indent="0">
              <a:buClr>
                <a:schemeClr val="bg1"/>
              </a:buClr>
              <a:buSzPct val="75000"/>
              <a:buFont typeface="Wingdings 3" panose="05040102010807070707" pitchFamily="18" charset="2"/>
              <a:buNone/>
              <a:defRPr sz="1600">
                <a:solidFill>
                  <a:schemeClr val="bg1"/>
                </a:solidFill>
                <a:latin typeface="Arial" panose="020B0604020202020204" pitchFamily="34" charset="0"/>
                <a:cs typeface="Arial" panose="020B0604020202020204" pitchFamily="34" charset="0"/>
              </a:defRPr>
            </a:lvl4pPr>
            <a:lvl5pPr marL="1828800" indent="0">
              <a:buClr>
                <a:schemeClr val="bg1"/>
              </a:buClr>
              <a:buSzPct val="75000"/>
              <a:buFont typeface="Wingdings 3" panose="05040102010807070707" pitchFamily="18" charset="2"/>
              <a:buNone/>
              <a:defRPr sz="1600">
                <a:solidFill>
                  <a:schemeClr val="bg1"/>
                </a:solidFill>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8790" y="5242559"/>
            <a:ext cx="1675290" cy="558165"/>
          </a:xfrm>
          <a:prstGeom prst="rect">
            <a:avLst/>
          </a:prstGeom>
        </p:spPr>
      </p:pic>
    </p:spTree>
    <p:extLst>
      <p:ext uri="{BB962C8B-B14F-4D97-AF65-F5344CB8AC3E}">
        <p14:creationId xmlns:p14="http://schemas.microsoft.com/office/powerpoint/2010/main" val="10175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ru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199" y="2562455"/>
            <a:ext cx="10515600" cy="18256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25067E0-646A-4368-A40F-195782B0236A}" type="datetimeFigureOut">
              <a:rPr lang="nl-NL" smtClean="0"/>
              <a:t>25-11-2021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E4AF32-2517-4AA1-9AE0-8E43E2F577AC}" type="slidenum">
              <a:rPr lang="nl-NL" smtClean="0"/>
              <a:t>‹nr.›</a:t>
            </a:fld>
            <a:endParaRPr lang="nl-NL"/>
          </a:p>
        </p:txBody>
      </p:sp>
      <p:sp>
        <p:nvSpPr>
          <p:cNvPr id="12" name="Tijdelijke aanduiding voor tekst 11"/>
          <p:cNvSpPr>
            <a:spLocks noGrp="1"/>
          </p:cNvSpPr>
          <p:nvPr>
            <p:ph type="body" sz="quarter" idx="13"/>
          </p:nvPr>
        </p:nvSpPr>
        <p:spPr>
          <a:xfrm>
            <a:off x="1133475" y="4684233"/>
            <a:ext cx="10220325" cy="742950"/>
          </a:xfrm>
        </p:spPr>
        <p:txBody>
          <a:bodyPr/>
          <a:lstStyle>
            <a:lvl1pPr marL="0" indent="0">
              <a:buNone/>
              <a:defRPr/>
            </a:lvl1pPr>
          </a:lstStyle>
          <a:p>
            <a:pPr lvl="0"/>
            <a:r>
              <a:rPr lang="nl-NL"/>
              <a:t>Tekststijl van het model bewerken</a:t>
            </a:r>
          </a:p>
        </p:txBody>
      </p:sp>
      <p:cxnSp>
        <p:nvCxnSpPr>
          <p:cNvPr id="13" name="Rechte verbindingslijn 12"/>
          <p:cNvCxnSpPr/>
          <p:nvPr userDrawn="1"/>
        </p:nvCxnSpPr>
        <p:spPr>
          <a:xfrm flipH="1">
            <a:off x="838200" y="4539201"/>
            <a:ext cx="10515599" cy="14285"/>
          </a:xfrm>
          <a:prstGeom prst="line">
            <a:avLst/>
          </a:prstGeom>
          <a:ln w="9525" cap="flat" cmpd="sng" algn="ctr">
            <a:solidFill>
              <a:srgbClr val="CF003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hthoek 2"/>
          <p:cNvSpPr>
            <a:spLocks noChangeArrowheads="1"/>
          </p:cNvSpPr>
          <p:nvPr userDrawn="1"/>
        </p:nvSpPr>
        <p:spPr bwMode="auto">
          <a:xfrm>
            <a:off x="838200" y="4681229"/>
            <a:ext cx="142875" cy="611188"/>
          </a:xfrm>
          <a:prstGeom prst="rect">
            <a:avLst/>
          </a:prstGeom>
          <a:solidFill>
            <a:srgbClr val="C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nl-NL" altLang="nl-NL"/>
              <a:t>  </a:t>
            </a:r>
          </a:p>
        </p:txBody>
      </p:sp>
      <p:sp>
        <p:nvSpPr>
          <p:cNvPr id="7" name="Titel 6"/>
          <p:cNvSpPr>
            <a:spLocks noGrp="1"/>
          </p:cNvSpPr>
          <p:nvPr>
            <p:ph type="title"/>
          </p:nvPr>
        </p:nvSpPr>
        <p:spPr>
          <a:xfrm>
            <a:off x="838200" y="365125"/>
            <a:ext cx="10515600" cy="1325563"/>
          </a:xfrm>
          <a:prstGeom prst="rect">
            <a:avLst/>
          </a:prstGeom>
        </p:spPr>
        <p:txBody>
          <a:bodyPr/>
          <a:lstStyle/>
          <a:p>
            <a:r>
              <a:rPr lang="nl-NL"/>
              <a:t>Klik om de stijl te bewerken</a:t>
            </a:r>
          </a:p>
        </p:txBody>
      </p:sp>
    </p:spTree>
    <p:extLst>
      <p:ext uri="{BB962C8B-B14F-4D97-AF65-F5344CB8AC3E}">
        <p14:creationId xmlns:p14="http://schemas.microsoft.com/office/powerpoint/2010/main" val="60011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90575" y="4680682"/>
            <a:ext cx="9144000" cy="894305"/>
          </a:xfrm>
        </p:spPr>
        <p:txBody>
          <a:bodyPr anchor="b">
            <a:normAutofit/>
          </a:bodyPr>
          <a:lstStyle>
            <a:lvl1pPr algn="l">
              <a:defRPr sz="3200">
                <a:latin typeface="Arial" panose="020B0604020202020204" pitchFamily="34" charset="0"/>
                <a:cs typeface="Arial" panose="020B0604020202020204" pitchFamily="34" charset="0"/>
              </a:defRPr>
            </a:lvl1pPr>
          </a:lstStyle>
          <a:p>
            <a:r>
              <a:rPr lang="nl-NL"/>
              <a:t>Klik om de stijl te bewerken</a:t>
            </a:r>
          </a:p>
        </p:txBody>
      </p:sp>
      <p:sp>
        <p:nvSpPr>
          <p:cNvPr id="3" name="Ondertitel 2"/>
          <p:cNvSpPr>
            <a:spLocks noGrp="1"/>
          </p:cNvSpPr>
          <p:nvPr>
            <p:ph type="subTitle" idx="1" hasCustomPrompt="1"/>
          </p:nvPr>
        </p:nvSpPr>
        <p:spPr>
          <a:xfrm>
            <a:off x="800100" y="5665980"/>
            <a:ext cx="8001000" cy="555434"/>
          </a:xfrm>
        </p:spPr>
        <p:txBody>
          <a:bodyPr>
            <a:norm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Piet </a:t>
            </a:r>
            <a:r>
              <a:rPr lang="nl-NL" err="1"/>
              <a:t>Pietersen</a:t>
            </a:r>
            <a:r>
              <a:rPr lang="nl-NL"/>
              <a:t>, lector Innovaties</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1362" y="5574987"/>
            <a:ext cx="3211068" cy="1069848"/>
          </a:xfrm>
          <a:prstGeom prst="rect">
            <a:avLst/>
          </a:prstGeom>
        </p:spPr>
      </p:pic>
      <p:pic>
        <p:nvPicPr>
          <p:cNvPr id="17" name="Afbeelding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6328496"/>
            <a:ext cx="3502152" cy="31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07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oofdstuk">
    <p:spTree>
      <p:nvGrpSpPr>
        <p:cNvPr id="1" name=""/>
        <p:cNvGrpSpPr/>
        <p:nvPr/>
      </p:nvGrpSpPr>
      <p:grpSpPr>
        <a:xfrm>
          <a:off x="0" y="0"/>
          <a:ext cx="0" cy="0"/>
          <a:chOff x="0" y="0"/>
          <a:chExt cx="0" cy="0"/>
        </a:xfrm>
      </p:grpSpPr>
      <p:sp>
        <p:nvSpPr>
          <p:cNvPr id="2" name="Titel 1"/>
          <p:cNvSpPr>
            <a:spLocks noGrp="1"/>
          </p:cNvSpPr>
          <p:nvPr>
            <p:ph type="title"/>
          </p:nvPr>
        </p:nvSpPr>
        <p:spPr>
          <a:xfrm>
            <a:off x="831850" y="2438400"/>
            <a:ext cx="10515600" cy="2124075"/>
          </a:xfrm>
          <a:prstGeom prst="rect">
            <a:avLst/>
          </a:prstGeom>
        </p:spPr>
        <p:txBody>
          <a:bodyPr anchor="b"/>
          <a:lstStyle>
            <a:lvl1pPr>
              <a:defRPr sz="6000">
                <a:solidFill>
                  <a:schemeClr val="tx1"/>
                </a:solidFill>
              </a:defRPr>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D25067E0-646A-4368-A40F-195782B0236A}" type="datetimeFigureOut">
              <a:rPr lang="nl-NL" smtClean="0"/>
              <a:t>25-11-2021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E4AF32-2517-4AA1-9AE0-8E43E2F577AC}" type="slidenum">
              <a:rPr lang="nl-NL" smtClean="0"/>
              <a:t>‹nr.›</a:t>
            </a:fld>
            <a:endParaRPr lang="nl-NL"/>
          </a:p>
        </p:txBody>
      </p:sp>
    </p:spTree>
    <p:extLst>
      <p:ext uri="{BB962C8B-B14F-4D97-AF65-F5344CB8AC3E}">
        <p14:creationId xmlns:p14="http://schemas.microsoft.com/office/powerpoint/2010/main" val="155009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met onder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524125"/>
            <a:ext cx="10515600" cy="1784350"/>
          </a:xfrm>
        </p:spPr>
        <p:txBody>
          <a:bodyPr>
            <a:noAutofit/>
          </a:bodyPr>
          <a:lstStyle>
            <a:lvl1pPr marL="0" indent="0">
              <a:buNone/>
              <a:defRPr lang="nl-NL" sz="6000" kern="1200" dirty="0" smtClean="0">
                <a:solidFill>
                  <a:schemeClr val="tx1"/>
                </a:solidFill>
                <a:latin typeface="Arial" panose="020B0604020202020204" pitchFamily="34" charset="0"/>
                <a:ea typeface="+mj-ea"/>
                <a:cs typeface="Arial" panose="020B0604020202020204" pitchFamily="34" charset="0"/>
              </a:defRPr>
            </a:lvl1pPr>
            <a:lvl2pPr marL="457200" indent="0">
              <a:buNone/>
              <a:defRPr lang="nl-NL" sz="6000" kern="1200" dirty="0" smtClean="0">
                <a:solidFill>
                  <a:schemeClr val="tx1"/>
                </a:solidFill>
                <a:latin typeface="Arial" panose="020B0604020202020204" pitchFamily="34" charset="0"/>
                <a:ea typeface="+mj-ea"/>
                <a:cs typeface="Arial" panose="020B0604020202020204" pitchFamily="34" charset="0"/>
              </a:defRPr>
            </a:lvl2pPr>
            <a:lvl3pPr marL="914400" indent="0">
              <a:buNone/>
              <a:defRPr lang="nl-NL" sz="6000" kern="1200" dirty="0" smtClean="0">
                <a:solidFill>
                  <a:schemeClr val="tx1"/>
                </a:solidFill>
                <a:latin typeface="Arial" panose="020B0604020202020204" pitchFamily="34" charset="0"/>
                <a:ea typeface="+mj-ea"/>
                <a:cs typeface="Arial" panose="020B0604020202020204" pitchFamily="34" charset="0"/>
              </a:defRPr>
            </a:lvl3pPr>
            <a:lvl4pPr marL="1371600" indent="0">
              <a:buNone/>
              <a:defRPr lang="nl-NL" sz="6000" kern="1200" dirty="0" smtClean="0">
                <a:solidFill>
                  <a:schemeClr val="tx1"/>
                </a:solidFill>
                <a:latin typeface="Arial" panose="020B0604020202020204" pitchFamily="34" charset="0"/>
                <a:ea typeface="+mj-ea"/>
                <a:cs typeface="Arial" panose="020B0604020202020204" pitchFamily="34" charset="0"/>
              </a:defRPr>
            </a:lvl4pPr>
            <a:lvl5pPr marL="1828800" indent="0">
              <a:buNone/>
              <a:defRPr lang="nl-NL" sz="6000" kern="1200" dirty="0">
                <a:solidFill>
                  <a:schemeClr val="tx1"/>
                </a:solidFill>
                <a:latin typeface="Arial" panose="020B0604020202020204" pitchFamily="34" charset="0"/>
                <a:ea typeface="+mj-ea"/>
                <a:cs typeface="Arial" panose="020B0604020202020204" pitchFamily="34" charset="0"/>
              </a:defRPr>
            </a:lvl5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D25067E0-646A-4368-A40F-195782B0236A}" type="datetimeFigureOut">
              <a:rPr lang="nl-NL" smtClean="0"/>
              <a:t>25-11-2021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E4AF32-2517-4AA1-9AE0-8E43E2F577AC}" type="slidenum">
              <a:rPr lang="nl-NL" smtClean="0"/>
              <a:t>‹nr.›</a:t>
            </a:fld>
            <a:endParaRPr lang="nl-NL"/>
          </a:p>
        </p:txBody>
      </p:sp>
      <p:sp>
        <p:nvSpPr>
          <p:cNvPr id="12" name="Tijdelijke aanduiding voor tekst 11"/>
          <p:cNvSpPr>
            <a:spLocks noGrp="1"/>
          </p:cNvSpPr>
          <p:nvPr>
            <p:ph type="body" sz="quarter" idx="13"/>
          </p:nvPr>
        </p:nvSpPr>
        <p:spPr>
          <a:xfrm>
            <a:off x="838200" y="4391025"/>
            <a:ext cx="10515600" cy="1819275"/>
          </a:xfrm>
        </p:spPr>
        <p:txBody>
          <a:bodyPr>
            <a:noAutofit/>
          </a:bodyPr>
          <a:lstStyle>
            <a:lvl1pPr marL="0" indent="0">
              <a:buNone/>
              <a:defRPr lang="nl-NL" sz="2400" kern="1200" dirty="0" smtClean="0">
                <a:solidFill>
                  <a:schemeClr val="tx1">
                    <a:tint val="75000"/>
                  </a:schemeClr>
                </a:solidFill>
                <a:latin typeface="Arial" panose="020B0604020202020204" pitchFamily="34" charset="0"/>
                <a:ea typeface="+mn-ea"/>
                <a:cs typeface="Arial" panose="020B0604020202020204" pitchFamily="34" charset="0"/>
              </a:defRPr>
            </a:lvl1pPr>
            <a:lvl2pPr marL="457200" indent="0">
              <a:buNone/>
              <a:defRPr lang="nl-NL" sz="2400" kern="1200" dirty="0" smtClean="0">
                <a:solidFill>
                  <a:schemeClr val="tx1">
                    <a:tint val="75000"/>
                  </a:schemeClr>
                </a:solidFill>
                <a:latin typeface="Arial" panose="020B0604020202020204" pitchFamily="34" charset="0"/>
                <a:ea typeface="+mn-ea"/>
                <a:cs typeface="Arial" panose="020B0604020202020204" pitchFamily="34" charset="0"/>
              </a:defRPr>
            </a:lvl2pPr>
            <a:lvl3pPr marL="914400" indent="0">
              <a:buNone/>
              <a:defRPr lang="nl-NL" sz="2400" kern="1200" dirty="0" smtClean="0">
                <a:solidFill>
                  <a:schemeClr val="tx1">
                    <a:tint val="75000"/>
                  </a:schemeClr>
                </a:solidFill>
                <a:latin typeface="Arial" panose="020B0604020202020204" pitchFamily="34" charset="0"/>
                <a:ea typeface="+mn-ea"/>
                <a:cs typeface="Arial" panose="020B0604020202020204" pitchFamily="34" charset="0"/>
              </a:defRPr>
            </a:lvl3pPr>
            <a:lvl4pPr marL="1371600" indent="0">
              <a:buNone/>
              <a:defRPr lang="nl-NL" sz="2400" kern="1200" dirty="0" smtClean="0">
                <a:solidFill>
                  <a:schemeClr val="tx1">
                    <a:tint val="75000"/>
                  </a:schemeClr>
                </a:solidFill>
                <a:latin typeface="Arial" panose="020B0604020202020204" pitchFamily="34" charset="0"/>
                <a:ea typeface="+mn-ea"/>
                <a:cs typeface="Arial" panose="020B0604020202020204" pitchFamily="34" charset="0"/>
              </a:defRPr>
            </a:lvl4pPr>
            <a:lvl5pPr marL="1828800" indent="0">
              <a:buNone/>
              <a:defRPr lang="nl-NL" sz="2400" kern="1200" dirty="0">
                <a:solidFill>
                  <a:schemeClr val="tx1">
                    <a:tint val="75000"/>
                  </a:schemeClr>
                </a:solidFill>
                <a:latin typeface="Arial" panose="020B0604020202020204" pitchFamily="34" charset="0"/>
                <a:ea typeface="+mn-ea"/>
                <a:cs typeface="Arial" panose="020B0604020202020204" pitchFamily="34" charset="0"/>
              </a:defRPr>
            </a:lvl5pPr>
          </a:lstStyle>
          <a:p>
            <a:pPr lvl="0"/>
            <a:r>
              <a:rPr lang="nl-NL"/>
              <a:t>Tekststijl van het model bewerken</a:t>
            </a:r>
          </a:p>
        </p:txBody>
      </p:sp>
      <p:sp>
        <p:nvSpPr>
          <p:cNvPr id="7" name="Titel 6"/>
          <p:cNvSpPr>
            <a:spLocks noGrp="1"/>
          </p:cNvSpPr>
          <p:nvPr>
            <p:ph type="title"/>
          </p:nvPr>
        </p:nvSpPr>
        <p:spPr>
          <a:xfrm>
            <a:off x="838200" y="365125"/>
            <a:ext cx="10515600" cy="1325563"/>
          </a:xfrm>
          <a:prstGeom prst="rect">
            <a:avLst/>
          </a:prstGeom>
        </p:spPr>
        <p:txBody>
          <a:bodyPr/>
          <a:lstStyle/>
          <a:p>
            <a:r>
              <a:rPr lang="nl-NL"/>
              <a:t>Klik om de stijl te bewerken</a:t>
            </a:r>
          </a:p>
        </p:txBody>
      </p:sp>
    </p:spTree>
    <p:extLst>
      <p:ext uri="{BB962C8B-B14F-4D97-AF65-F5344CB8AC3E}">
        <p14:creationId xmlns:p14="http://schemas.microsoft.com/office/powerpoint/2010/main" val="139397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2495549"/>
            <a:ext cx="4371975" cy="3681413"/>
          </a:xfrm>
        </p:spPr>
        <p:txBody>
          <a:bodyPr>
            <a:normAutofit/>
          </a:bodyPr>
          <a:lstStyle>
            <a:lvl1pPr marL="228600" indent="-228600">
              <a:buSzPct val="75000"/>
              <a:buFont typeface="Wingdings 3" panose="05040102010807070707" pitchFamily="18" charset="2"/>
              <a:buChar char=""/>
              <a:defRPr sz="2400">
                <a:latin typeface="Arial" panose="020B0604020202020204" pitchFamily="34" charset="0"/>
                <a:cs typeface="Arial" panose="020B0604020202020204" pitchFamily="34" charset="0"/>
              </a:defRPr>
            </a:lvl1pPr>
            <a:lvl2pPr marL="685800" indent="-228600">
              <a:buSzPct val="75000"/>
              <a:buFont typeface="Wingdings 3" panose="05040102010807070707" pitchFamily="18" charset="2"/>
              <a:buChar char=""/>
              <a:defRPr sz="2000">
                <a:latin typeface="Arial" panose="020B0604020202020204" pitchFamily="34" charset="0"/>
                <a:cs typeface="Arial" panose="020B0604020202020204" pitchFamily="34" charset="0"/>
              </a:defRPr>
            </a:lvl2pPr>
            <a:lvl3pPr marL="1143000" indent="-228600">
              <a:buSzPct val="75000"/>
              <a:buFont typeface="Wingdings 3" panose="05040102010807070707" pitchFamily="18" charset="2"/>
              <a:buChar char=""/>
              <a:defRPr sz="1800">
                <a:latin typeface="Arial" panose="020B0604020202020204" pitchFamily="34" charset="0"/>
                <a:cs typeface="Arial" panose="020B0604020202020204" pitchFamily="34" charset="0"/>
              </a:defRPr>
            </a:lvl3pPr>
            <a:lvl4pPr marL="1600200" indent="-228600">
              <a:buSzPct val="75000"/>
              <a:buFont typeface="Wingdings 3" panose="05040102010807070707" pitchFamily="18" charset="2"/>
              <a:buChar char=""/>
              <a:defRPr sz="1600">
                <a:latin typeface="Arial" panose="020B0604020202020204" pitchFamily="34" charset="0"/>
                <a:cs typeface="Arial" panose="020B0604020202020204" pitchFamily="34" charset="0"/>
              </a:defRPr>
            </a:lvl4pPr>
            <a:lvl5pPr marL="2057400" indent="-228600">
              <a:buSzPct val="75000"/>
              <a:buFont typeface="Wingdings 3" panose="05040102010807070707" pitchFamily="18" charset="2"/>
              <a:buChar char=""/>
              <a:defRPr sz="1600">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25067E0-646A-4368-A40F-195782B0236A}" type="datetimeFigureOut">
              <a:rPr lang="nl-NL" smtClean="0"/>
              <a:t>25-11-2021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p>
            <a:fld id="{B7E4AF32-2517-4AA1-9AE0-8E43E2F577AC}" type="slidenum">
              <a:rPr lang="nl-NL" smtClean="0"/>
              <a:t>‹nr.›</a:t>
            </a:fld>
            <a:endParaRPr lang="nl-NL"/>
          </a:p>
        </p:txBody>
      </p:sp>
      <p:sp>
        <p:nvSpPr>
          <p:cNvPr id="11" name="Titel 10"/>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14" name="Tijdelijke aanduiding voor inhoud 2"/>
          <p:cNvSpPr>
            <a:spLocks noGrp="1"/>
          </p:cNvSpPr>
          <p:nvPr>
            <p:ph sz="half" idx="13"/>
          </p:nvPr>
        </p:nvSpPr>
        <p:spPr>
          <a:xfrm>
            <a:off x="5714998" y="2495546"/>
            <a:ext cx="4371975" cy="3681413"/>
          </a:xfrm>
        </p:spPr>
        <p:txBody>
          <a:bodyPr>
            <a:normAutofit/>
          </a:bodyPr>
          <a:lstStyle>
            <a:lvl1pPr marL="228600" indent="-228600">
              <a:buSzPct val="75000"/>
              <a:buFont typeface="Wingdings 3" panose="05040102010807070707" pitchFamily="18" charset="2"/>
              <a:buChar char=""/>
              <a:defRPr sz="2400">
                <a:latin typeface="Arial" panose="020B0604020202020204" pitchFamily="34" charset="0"/>
                <a:cs typeface="Arial" panose="020B0604020202020204" pitchFamily="34" charset="0"/>
              </a:defRPr>
            </a:lvl1pPr>
            <a:lvl2pPr marL="685800" indent="-228600">
              <a:buSzPct val="75000"/>
              <a:buFont typeface="Wingdings 3" panose="05040102010807070707" pitchFamily="18" charset="2"/>
              <a:buChar char=""/>
              <a:defRPr sz="2000">
                <a:latin typeface="Arial" panose="020B0604020202020204" pitchFamily="34" charset="0"/>
                <a:cs typeface="Arial" panose="020B0604020202020204" pitchFamily="34" charset="0"/>
              </a:defRPr>
            </a:lvl2pPr>
            <a:lvl3pPr marL="1143000" indent="-228600">
              <a:buSzPct val="75000"/>
              <a:buFont typeface="Wingdings 3" panose="05040102010807070707" pitchFamily="18" charset="2"/>
              <a:buChar char=""/>
              <a:defRPr sz="1800">
                <a:latin typeface="Arial" panose="020B0604020202020204" pitchFamily="34" charset="0"/>
                <a:cs typeface="Arial" panose="020B0604020202020204" pitchFamily="34" charset="0"/>
              </a:defRPr>
            </a:lvl3pPr>
            <a:lvl4pPr marL="1600200" indent="-228600">
              <a:buSzPct val="75000"/>
              <a:buFont typeface="Wingdings 3" panose="05040102010807070707" pitchFamily="18" charset="2"/>
              <a:buChar char=""/>
              <a:defRPr sz="1600">
                <a:latin typeface="Arial" panose="020B0604020202020204" pitchFamily="34" charset="0"/>
                <a:cs typeface="Arial" panose="020B0604020202020204" pitchFamily="34" charset="0"/>
              </a:defRPr>
            </a:lvl4pPr>
            <a:lvl5pPr marL="2057400" indent="-228600">
              <a:buSzPct val="75000"/>
              <a:buFont typeface="Wingdings 3" panose="05040102010807070707" pitchFamily="18" charset="2"/>
              <a:buChar char=""/>
              <a:defRPr sz="1600">
                <a:latin typeface="Arial" panose="020B0604020202020204" pitchFamily="34" charset="0"/>
                <a:cs typeface="Arial" panose="020B0604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0414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839788" y="3340892"/>
            <a:ext cx="4475161" cy="2848770"/>
          </a:xfrm>
        </p:spPr>
        <p:txBody>
          <a:bodyPr>
            <a:normAutofit/>
          </a:bodyPr>
          <a:lstStyle>
            <a:lvl1pPr>
              <a:defRPr sz="24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25067E0-646A-4368-A40F-195782B0236A}" type="datetimeFigureOut">
              <a:rPr lang="nl-NL" smtClean="0"/>
              <a:t>25-11-2021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7E4AF32-2517-4AA1-9AE0-8E43E2F577AC}" type="slidenum">
              <a:rPr lang="nl-NL" smtClean="0"/>
              <a:t>‹nr.›</a:t>
            </a:fld>
            <a:endParaRPr lang="nl-NL"/>
          </a:p>
        </p:txBody>
      </p:sp>
      <p:sp>
        <p:nvSpPr>
          <p:cNvPr id="16" name="Tijdelijke aanduiding voor tekst 4"/>
          <p:cNvSpPr>
            <a:spLocks noGrp="1"/>
          </p:cNvSpPr>
          <p:nvPr>
            <p:ph type="body" sz="quarter" idx="13"/>
          </p:nvPr>
        </p:nvSpPr>
        <p:spPr>
          <a:xfrm>
            <a:off x="838200" y="2509834"/>
            <a:ext cx="4476749"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itel 9"/>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17" name="Tijdelijke aanduiding voor tekst 4"/>
          <p:cNvSpPr>
            <a:spLocks noGrp="1"/>
          </p:cNvSpPr>
          <p:nvPr>
            <p:ph type="body" sz="quarter" idx="14"/>
          </p:nvPr>
        </p:nvSpPr>
        <p:spPr>
          <a:xfrm>
            <a:off x="5810252" y="2509834"/>
            <a:ext cx="4476749"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8" name="Tijdelijke aanduiding voor inhoud 3"/>
          <p:cNvSpPr>
            <a:spLocks noGrp="1"/>
          </p:cNvSpPr>
          <p:nvPr>
            <p:ph sz="half" idx="15"/>
          </p:nvPr>
        </p:nvSpPr>
        <p:spPr>
          <a:xfrm>
            <a:off x="5810252" y="3333746"/>
            <a:ext cx="4475161" cy="2848770"/>
          </a:xfrm>
        </p:spPr>
        <p:txBody>
          <a:bodyPr>
            <a:normAutofit/>
          </a:bodyPr>
          <a:lstStyle>
            <a:lvl1pPr>
              <a:defRPr sz="24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7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kolommen">
    <p:spTree>
      <p:nvGrpSpPr>
        <p:cNvPr id="1" name=""/>
        <p:cNvGrpSpPr/>
        <p:nvPr/>
      </p:nvGrpSpPr>
      <p:grpSpPr>
        <a:xfrm>
          <a:off x="0" y="0"/>
          <a:ext cx="0" cy="0"/>
          <a:chOff x="0" y="0"/>
          <a:chExt cx="0" cy="0"/>
        </a:xfrm>
      </p:grpSpPr>
      <p:sp>
        <p:nvSpPr>
          <p:cNvPr id="7" name="Tijdelijke aanduiding voor datum 6"/>
          <p:cNvSpPr>
            <a:spLocks noGrp="1"/>
          </p:cNvSpPr>
          <p:nvPr>
            <p:ph type="dt" sz="half" idx="10"/>
          </p:nvPr>
        </p:nvSpPr>
        <p:spPr/>
        <p:txBody>
          <a:bodyPr/>
          <a:lstStyle/>
          <a:p>
            <a:fld id="{D25067E0-646A-4368-A40F-195782B0236A}" type="datetimeFigureOut">
              <a:rPr lang="nl-NL" smtClean="0"/>
              <a:t>25-11-2021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7E4AF32-2517-4AA1-9AE0-8E43E2F577AC}" type="slidenum">
              <a:rPr lang="nl-NL" smtClean="0"/>
              <a:t>‹nr.›</a:t>
            </a:fld>
            <a:endParaRPr lang="nl-NL"/>
          </a:p>
        </p:txBody>
      </p:sp>
      <p:sp>
        <p:nvSpPr>
          <p:cNvPr id="14" name="Tijdelijke aanduiding voor inhoud 3"/>
          <p:cNvSpPr>
            <a:spLocks noGrp="1"/>
          </p:cNvSpPr>
          <p:nvPr>
            <p:ph sz="half" idx="2"/>
          </p:nvPr>
        </p:nvSpPr>
        <p:spPr>
          <a:xfrm>
            <a:off x="839789" y="3252787"/>
            <a:ext cx="3215296" cy="2936875"/>
          </a:xfrm>
        </p:spPr>
        <p:txBody>
          <a:bodyPr>
            <a:normAutofit/>
          </a:bodyPr>
          <a:lstStyle>
            <a:lvl1pPr>
              <a:defRPr sz="24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a:t>
            </a:r>
            <a:r>
              <a:rPr lang="nl-NL" err="1"/>
              <a:t>niveauz</a:t>
            </a:r>
            <a:endParaRPr lang="nl-NL"/>
          </a:p>
        </p:txBody>
      </p:sp>
      <p:sp>
        <p:nvSpPr>
          <p:cNvPr id="17" name="Tijdelijke aanduiding voor tekst 4"/>
          <p:cNvSpPr>
            <a:spLocks noGrp="1"/>
          </p:cNvSpPr>
          <p:nvPr>
            <p:ph type="body" sz="quarter" idx="13"/>
          </p:nvPr>
        </p:nvSpPr>
        <p:spPr>
          <a:xfrm>
            <a:off x="860966" y="2428875"/>
            <a:ext cx="3211513"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8" name="Tijdelijke aanduiding voor inhoud 3"/>
          <p:cNvSpPr>
            <a:spLocks noGrp="1"/>
          </p:cNvSpPr>
          <p:nvPr>
            <p:ph sz="half" idx="14"/>
          </p:nvPr>
        </p:nvSpPr>
        <p:spPr>
          <a:xfrm>
            <a:off x="4502945" y="3257549"/>
            <a:ext cx="3195774" cy="2922587"/>
          </a:xfrm>
        </p:spPr>
        <p:txBody>
          <a:bodyPr>
            <a:normAutofit/>
          </a:bodyPr>
          <a:lstStyle>
            <a:lvl1pPr>
              <a:defRPr sz="24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9" name="Tijdelijke aanduiding voor tekst 4"/>
          <p:cNvSpPr>
            <a:spLocks noGrp="1"/>
          </p:cNvSpPr>
          <p:nvPr>
            <p:ph type="body" sz="quarter" idx="15"/>
          </p:nvPr>
        </p:nvSpPr>
        <p:spPr>
          <a:xfrm>
            <a:off x="4485551" y="2428875"/>
            <a:ext cx="3211513"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ijdelijke aanduiding voor inhoud 3"/>
          <p:cNvSpPr>
            <a:spLocks noGrp="1"/>
          </p:cNvSpPr>
          <p:nvPr>
            <p:ph sz="half" idx="16"/>
          </p:nvPr>
        </p:nvSpPr>
        <p:spPr>
          <a:xfrm>
            <a:off x="8166102" y="3252787"/>
            <a:ext cx="3195774" cy="2936876"/>
          </a:xfrm>
        </p:spPr>
        <p:txBody>
          <a:bodyPr>
            <a:normAutofit/>
          </a:bodyPr>
          <a:lstStyle>
            <a:lvl1pPr>
              <a:defRPr sz="24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21" name="Tijdelijke aanduiding voor tekst 4"/>
          <p:cNvSpPr>
            <a:spLocks noGrp="1"/>
          </p:cNvSpPr>
          <p:nvPr>
            <p:ph type="body" sz="quarter" idx="17"/>
          </p:nvPr>
        </p:nvSpPr>
        <p:spPr>
          <a:xfrm>
            <a:off x="8166102" y="2428875"/>
            <a:ext cx="3211513"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tel 5"/>
          <p:cNvSpPr>
            <a:spLocks noGrp="1"/>
          </p:cNvSpPr>
          <p:nvPr>
            <p:ph type="title"/>
          </p:nvPr>
        </p:nvSpPr>
        <p:spPr>
          <a:xfrm>
            <a:off x="838200" y="365125"/>
            <a:ext cx="10515600" cy="1325563"/>
          </a:xfrm>
          <a:prstGeom prst="rect">
            <a:avLst/>
          </a:prstGeom>
        </p:spPr>
        <p:txBody>
          <a:bodyPr/>
          <a:lstStyle/>
          <a:p>
            <a:r>
              <a:rPr lang="nl-NL"/>
              <a:t>Klik om de stijl te bewerken</a:t>
            </a:r>
          </a:p>
        </p:txBody>
      </p:sp>
    </p:spTree>
    <p:extLst>
      <p:ext uri="{BB962C8B-B14F-4D97-AF65-F5344CB8AC3E}">
        <p14:creationId xmlns:p14="http://schemas.microsoft.com/office/powerpoint/2010/main" val="307157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1">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25067E0-646A-4368-A40F-195782B0236A}" type="datetimeFigureOut">
              <a:rPr lang="nl-NL" smtClean="0"/>
              <a:t>25-11-2021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E4AF32-2517-4AA1-9AE0-8E43E2F577AC}" type="slidenum">
              <a:rPr lang="nl-NL" smtClean="0"/>
              <a:t>‹nr.›</a:t>
            </a:fld>
            <a:endParaRPr lang="nl-NL"/>
          </a:p>
        </p:txBody>
      </p:sp>
      <p:sp>
        <p:nvSpPr>
          <p:cNvPr id="3" name="Titel 2"/>
          <p:cNvSpPr>
            <a:spLocks noGrp="1"/>
          </p:cNvSpPr>
          <p:nvPr>
            <p:ph type="title"/>
          </p:nvPr>
        </p:nvSpPr>
        <p:spPr>
          <a:xfrm>
            <a:off x="838200" y="365125"/>
            <a:ext cx="10515600" cy="1325563"/>
          </a:xfrm>
          <a:prstGeom prst="rect">
            <a:avLst/>
          </a:prstGeom>
        </p:spPr>
        <p:txBody>
          <a:bodyPr/>
          <a:lstStyle/>
          <a:p>
            <a:r>
              <a:rPr lang="nl-NL"/>
              <a:t>Klik om de stijl te bewerken</a:t>
            </a:r>
          </a:p>
        </p:txBody>
      </p:sp>
    </p:spTree>
    <p:extLst>
      <p:ext uri="{BB962C8B-B14F-4D97-AF65-F5344CB8AC3E}">
        <p14:creationId xmlns:p14="http://schemas.microsoft.com/office/powerpoint/2010/main" val="82731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838200" y="2533650"/>
            <a:ext cx="6172200" cy="3675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7191375" y="3155070"/>
            <a:ext cx="4162425" cy="30545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sz="1000"/>
            </a:lvl1pPr>
          </a:lstStyle>
          <a:p>
            <a:fld id="{D25067E0-646A-4368-A40F-195782B0236A}" type="datetimeFigureOut">
              <a:rPr lang="nl-NL" smtClean="0"/>
              <a:pPr/>
              <a:t>25-11-2021</a:t>
            </a:fld>
            <a:endParaRPr lang="nl-NL"/>
          </a:p>
        </p:txBody>
      </p:sp>
      <p:sp>
        <p:nvSpPr>
          <p:cNvPr id="6" name="Tijdelijke aanduiding voor voettekst 5"/>
          <p:cNvSpPr>
            <a:spLocks noGrp="1"/>
          </p:cNvSpPr>
          <p:nvPr>
            <p:ph type="ftr" sz="quarter" idx="11"/>
          </p:nvPr>
        </p:nvSpPr>
        <p:spPr/>
        <p:txBody>
          <a:bodyPr/>
          <a:lstStyle>
            <a:lvl1pPr>
              <a:defRPr sz="1000"/>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fld id="{B7E4AF32-2517-4AA1-9AE0-8E43E2F577AC}" type="slidenum">
              <a:rPr lang="nl-NL" smtClean="0"/>
              <a:pPr/>
              <a:t>‹nr.›</a:t>
            </a:fld>
            <a:endParaRPr lang="nl-NL"/>
          </a:p>
        </p:txBody>
      </p:sp>
      <p:sp>
        <p:nvSpPr>
          <p:cNvPr id="8" name="Titel 7"/>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12" name="Tijdelijke aanduiding voor tekst 11"/>
          <p:cNvSpPr>
            <a:spLocks noGrp="1"/>
          </p:cNvSpPr>
          <p:nvPr>
            <p:ph type="body" sz="quarter" idx="13"/>
          </p:nvPr>
        </p:nvSpPr>
        <p:spPr>
          <a:xfrm>
            <a:off x="7191375" y="2533650"/>
            <a:ext cx="4162425" cy="609600"/>
          </a:xfrm>
        </p:spPr>
        <p:txBody>
          <a:bodyPr>
            <a:noAutofit/>
          </a:bodyPr>
          <a:lstStyle>
            <a:lvl1pPr marL="0" indent="0">
              <a:buNone/>
              <a:defRPr sz="1800" b="1"/>
            </a:lvl1pPr>
          </a:lstStyle>
          <a:p>
            <a:pPr lvl="0"/>
            <a:r>
              <a:rPr lang="nl-NL"/>
              <a:t>Tekststijl van het model bewerken</a:t>
            </a:r>
          </a:p>
        </p:txBody>
      </p:sp>
    </p:spTree>
    <p:extLst>
      <p:ext uri="{BB962C8B-B14F-4D97-AF65-F5344CB8AC3E}">
        <p14:creationId xmlns:p14="http://schemas.microsoft.com/office/powerpoint/2010/main" val="31395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20"/>
            <a:ext cx="12192391" cy="6857780"/>
          </a:xfrm>
          <a:prstGeom prst="rect">
            <a:avLst/>
          </a:prstGeom>
        </p:spPr>
      </p:pic>
      <p:sp>
        <p:nvSpPr>
          <p:cNvPr id="3" name="Tijdelijke aanduiding voor tekst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lumMod val="50000"/>
                  </a:schemeClr>
                </a:solidFill>
                <a:latin typeface="Arial" panose="020B0604020202020204" pitchFamily="34" charset="0"/>
                <a:cs typeface="Arial" panose="020B0604020202020204" pitchFamily="34" charset="0"/>
              </a:defRPr>
            </a:lvl1pPr>
          </a:lstStyle>
          <a:p>
            <a:fld id="{D25067E0-646A-4368-A40F-195782B0236A}" type="datetimeFigureOut">
              <a:rPr lang="nl-NL" smtClean="0"/>
              <a:pPr/>
              <a:t>25-11-2021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1">
                    <a:lumMod val="50000"/>
                  </a:schemeClr>
                </a:solidFill>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bg1">
                    <a:lumMod val="50000"/>
                  </a:schemeClr>
                </a:solidFill>
                <a:latin typeface="Arial" panose="020B0604020202020204" pitchFamily="34" charset="0"/>
                <a:cs typeface="Arial" panose="020B0604020202020204" pitchFamily="34" charset="0"/>
              </a:defRPr>
            </a:lvl1pPr>
          </a:lstStyle>
          <a:p>
            <a:fld id="{B7E4AF32-2517-4AA1-9AE0-8E43E2F577AC}" type="slidenum">
              <a:rPr lang="nl-NL" smtClean="0"/>
              <a:pPr/>
              <a:t>‹nr.›</a:t>
            </a:fld>
            <a:endParaRPr lang="nl-NL"/>
          </a:p>
        </p:txBody>
      </p:sp>
      <p:pic>
        <p:nvPicPr>
          <p:cNvPr id="11" name="Afbeelding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31475" y="5535613"/>
            <a:ext cx="8223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58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SzPct val="75000"/>
        <a:buFont typeface="Wingdings 3" panose="05040102010807070707" pitchFamily="18"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SzPct val="75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SzPct val="75000"/>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SzPct val="75000"/>
        <a:buFont typeface="Wingdings 3" panose="050401020108070707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SzPct val="75000"/>
        <a:buFont typeface="Wingdings 3" panose="050401020108070707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E2AE4-A9C8-4E3F-8FF9-3D15BBDF8CEF}" type="datetimeFigureOut">
              <a:rPr lang="nl-NL" smtClean="0"/>
              <a:t>25-11-2021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BEADE-BA75-4B76-8003-64FEE44702FE}" type="slidenum">
              <a:rPr lang="nl-NL" smtClean="0"/>
              <a:t>‹nr.›</a:t>
            </a:fld>
            <a:endParaRPr lang="nl-NL"/>
          </a:p>
        </p:txBody>
      </p:sp>
    </p:spTree>
    <p:extLst>
      <p:ext uri="{BB962C8B-B14F-4D97-AF65-F5344CB8AC3E}">
        <p14:creationId xmlns:p14="http://schemas.microsoft.com/office/powerpoint/2010/main" val="3089965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2F09-6EFE-4DCA-88B5-E7A3696CEF54}" type="datetimeFigureOut">
              <a:rPr lang="nl-NL" smtClean="0"/>
              <a:t>25-11-2021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B64EF-FFAC-4AF9-9269-4CA64BEB10F0}" type="slidenum">
              <a:rPr lang="nl-NL" smtClean="0"/>
              <a:t>‹nr.›</a:t>
            </a:fld>
            <a:endParaRPr lang="nl-NL"/>
          </a:p>
        </p:txBody>
      </p:sp>
    </p:spTree>
    <p:extLst>
      <p:ext uri="{BB962C8B-B14F-4D97-AF65-F5344CB8AC3E}">
        <p14:creationId xmlns:p14="http://schemas.microsoft.com/office/powerpoint/2010/main" val="1992677741"/>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0F0108-A4B6-46C0-8CF2-800CA8B2D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08" y="0"/>
            <a:ext cx="10883183" cy="4852086"/>
          </a:xfrm>
          <a:prstGeom prst="rect">
            <a:avLst/>
          </a:prstGeom>
        </p:spPr>
      </p:pic>
      <p:sp>
        <p:nvSpPr>
          <p:cNvPr id="2" name="Titel 1"/>
          <p:cNvSpPr>
            <a:spLocks noGrp="1"/>
          </p:cNvSpPr>
          <p:nvPr>
            <p:ph type="ctrTitle"/>
          </p:nvPr>
        </p:nvSpPr>
        <p:spPr>
          <a:xfrm rot="10800000" flipV="1">
            <a:off x="790575" y="4784090"/>
            <a:ext cx="9144000" cy="1181704"/>
          </a:xfrm>
        </p:spPr>
        <p:txBody>
          <a:bodyPr>
            <a:noAutofit/>
          </a:bodyPr>
          <a:lstStyle/>
          <a:p>
            <a:pPr marL="1348740" indent="-1348740" algn="ctr"/>
            <a:r>
              <a:rPr lang="nl-NL" sz="3600" b="1" dirty="0">
                <a:solidFill>
                  <a:srgbClr val="000000"/>
                </a:solidFill>
                <a:effectLst/>
                <a:latin typeface="Calibri" panose="020F0502020204030204" pitchFamily="34" charset="0"/>
                <a:ea typeface="Calibri" panose="020F0502020204030204" pitchFamily="34" charset="0"/>
              </a:rPr>
              <a:t>Impact of </a:t>
            </a:r>
            <a:r>
              <a:rPr lang="nl-NL" sz="3600" b="1" dirty="0" err="1">
                <a:solidFill>
                  <a:srgbClr val="000000"/>
                </a:solidFill>
                <a:effectLst/>
                <a:latin typeface="Calibri" panose="020F0502020204030204" pitchFamily="34" charset="0"/>
                <a:ea typeface="Calibri" panose="020F0502020204030204" pitchFamily="34" charset="0"/>
              </a:rPr>
              <a:t>addiction</a:t>
            </a:r>
            <a:r>
              <a:rPr lang="nl-NL" sz="3600" b="1" dirty="0">
                <a:solidFill>
                  <a:srgbClr val="000000"/>
                </a:solidFill>
                <a:effectLst/>
                <a:latin typeface="Calibri" panose="020F0502020204030204" pitchFamily="34" charset="0"/>
                <a:ea typeface="Calibri" panose="020F0502020204030204" pitchFamily="34" charset="0"/>
              </a:rPr>
              <a:t> in </a:t>
            </a:r>
            <a:r>
              <a:rPr lang="nl-NL" sz="3600" b="1" dirty="0" err="1">
                <a:solidFill>
                  <a:srgbClr val="000000"/>
                </a:solidFill>
                <a:effectLst/>
                <a:latin typeface="Calibri" panose="020F0502020204030204" pitchFamily="34" charset="0"/>
                <a:ea typeface="Calibri" panose="020F0502020204030204" pitchFamily="34" charset="0"/>
              </a:rPr>
              <a:t>the</a:t>
            </a:r>
            <a:r>
              <a:rPr lang="nl-NL" sz="3600" b="1" dirty="0">
                <a:solidFill>
                  <a:srgbClr val="000000"/>
                </a:solidFill>
                <a:effectLst/>
                <a:latin typeface="Calibri" panose="020F0502020204030204" pitchFamily="34" charset="0"/>
                <a:ea typeface="Calibri" panose="020F0502020204030204" pitchFamily="34" charset="0"/>
              </a:rPr>
              <a:t> family on </a:t>
            </a:r>
            <a:r>
              <a:rPr lang="nl-NL" sz="3600" b="1" dirty="0" err="1">
                <a:solidFill>
                  <a:srgbClr val="000000"/>
                </a:solidFill>
                <a:effectLst/>
                <a:latin typeface="Calibri" panose="020F0502020204030204" pitchFamily="34" charset="0"/>
                <a:ea typeface="Calibri" panose="020F0502020204030204" pitchFamily="34" charset="0"/>
              </a:rPr>
              <a:t>study</a:t>
            </a:r>
            <a:r>
              <a:rPr lang="nl-NL" sz="3600" b="1" dirty="0">
                <a:solidFill>
                  <a:srgbClr val="000000"/>
                </a:solidFill>
                <a:effectLst/>
                <a:latin typeface="Calibri" panose="020F0502020204030204" pitchFamily="34" charset="0"/>
                <a:ea typeface="Calibri" panose="020F0502020204030204" pitchFamily="34" charset="0"/>
              </a:rPr>
              <a:t> </a:t>
            </a:r>
            <a:r>
              <a:rPr lang="nl-NL" sz="3600" b="1" dirty="0" err="1">
                <a:solidFill>
                  <a:srgbClr val="000000"/>
                </a:solidFill>
                <a:effectLst/>
                <a:latin typeface="Calibri" panose="020F0502020204030204" pitchFamily="34" charset="0"/>
                <a:ea typeface="Calibri" panose="020F0502020204030204" pitchFamily="34" charset="0"/>
              </a:rPr>
              <a:t>success</a:t>
            </a:r>
            <a:r>
              <a:rPr lang="nl-NL" sz="3600" b="1" dirty="0">
                <a:solidFill>
                  <a:srgbClr val="000000"/>
                </a:solidFill>
                <a:effectLst/>
                <a:latin typeface="Calibri" panose="020F0502020204030204" pitchFamily="34" charset="0"/>
                <a:ea typeface="Calibri" panose="020F0502020204030204" pitchFamily="34" charset="0"/>
              </a:rPr>
              <a:t> of </a:t>
            </a:r>
            <a:r>
              <a:rPr lang="nl-NL" sz="3600" b="1" dirty="0" err="1">
                <a:solidFill>
                  <a:srgbClr val="000000"/>
                </a:solidFill>
                <a:effectLst/>
                <a:latin typeface="Calibri" panose="020F0502020204030204" pitchFamily="34" charset="0"/>
                <a:ea typeface="Calibri" panose="020F0502020204030204" pitchFamily="34" charset="0"/>
              </a:rPr>
              <a:t>young</a:t>
            </a:r>
            <a:r>
              <a:rPr lang="nl-NL" sz="3600" b="1" dirty="0">
                <a:solidFill>
                  <a:srgbClr val="000000"/>
                </a:solidFill>
                <a:effectLst/>
                <a:latin typeface="Calibri" panose="020F0502020204030204" pitchFamily="34" charset="0"/>
                <a:ea typeface="Calibri" panose="020F0502020204030204" pitchFamily="34" charset="0"/>
              </a:rPr>
              <a:t> adult family members </a:t>
            </a:r>
            <a:r>
              <a:rPr lang="nl-NL" sz="1800" dirty="0">
                <a:solidFill>
                  <a:srgbClr val="000000"/>
                </a:solidFill>
                <a:effectLst/>
                <a:latin typeface="Calibri" panose="020F0502020204030204" pitchFamily="34" charset="0"/>
                <a:ea typeface="Calibri" panose="020F0502020204030204" pitchFamily="34" charset="0"/>
              </a:rPr>
              <a:t>(Webinar </a:t>
            </a:r>
            <a:r>
              <a:rPr lang="nl-NL" sz="1800" dirty="0" err="1">
                <a:solidFill>
                  <a:srgbClr val="000000"/>
                </a:solidFill>
                <a:effectLst/>
                <a:latin typeface="Calibri" panose="020F0502020204030204" pitchFamily="34" charset="0"/>
                <a:ea typeface="Calibri" panose="020F0502020204030204" pitchFamily="34" charset="0"/>
              </a:rPr>
              <a:t>AFINet</a:t>
            </a:r>
            <a:r>
              <a:rPr lang="nl-NL" sz="1800" dirty="0">
                <a:solidFill>
                  <a:srgbClr val="000000"/>
                </a:solidFill>
                <a:effectLst/>
                <a:latin typeface="Calibri" panose="020F0502020204030204" pitchFamily="34" charset="0"/>
                <a:ea typeface="Calibri" panose="020F0502020204030204" pitchFamily="34" charset="0"/>
              </a:rPr>
              <a:t>, Nov. 2021, Dorine van Namen)</a:t>
            </a:r>
            <a:endParaRPr lang="nl-NL" sz="1800" dirty="0">
              <a:solidFill>
                <a:srgbClr val="000000"/>
              </a:solidFill>
              <a:effectLst/>
              <a:latin typeface="+mn-lt"/>
              <a:ea typeface="Calibri" panose="020F0502020204030204" pitchFamily="34" charset="0"/>
            </a:endParaRPr>
          </a:p>
        </p:txBody>
      </p:sp>
      <p:sp>
        <p:nvSpPr>
          <p:cNvPr id="6" name="Ondertitel 2"/>
          <p:cNvSpPr>
            <a:spLocks noGrp="1"/>
          </p:cNvSpPr>
          <p:nvPr/>
        </p:nvSpPr>
        <p:spPr>
          <a:xfrm>
            <a:off x="790575" y="5965794"/>
            <a:ext cx="8001000" cy="200038"/>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017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7983-E2EE-4890-826E-84259DE7F647}"/>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4800" b="1" kern="1200" dirty="0">
                <a:latin typeface="+mj-lt"/>
                <a:ea typeface="+mj-ea"/>
                <a:cs typeface="+mj-cs"/>
              </a:rPr>
              <a:t>Substances used by relatives of AFMs</a:t>
            </a:r>
          </a:p>
        </p:txBody>
      </p:sp>
      <p:sp>
        <p:nvSpPr>
          <p:cNvPr id="4" name="Rectangle 1">
            <a:extLst>
              <a:ext uri="{FF2B5EF4-FFF2-40B4-BE49-F238E27FC236}">
                <a16:creationId xmlns:a16="http://schemas.microsoft.com/office/drawing/2014/main" id="{F0296756-10AA-44FD-BCAC-CB4C0DCD00DE}"/>
              </a:ext>
            </a:extLst>
          </p:cNvPr>
          <p:cNvSpPr>
            <a:spLocks noChangeArrowheads="1"/>
          </p:cNvSpPr>
          <p:nvPr/>
        </p:nvSpPr>
        <p:spPr bwMode="auto">
          <a:xfrm>
            <a:off x="3233738" y="3705224"/>
            <a:ext cx="12489710" cy="5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3" name="Table 2">
            <a:extLst>
              <a:ext uri="{FF2B5EF4-FFF2-40B4-BE49-F238E27FC236}">
                <a16:creationId xmlns:a16="http://schemas.microsoft.com/office/drawing/2014/main" id="{C056F222-3398-4DE5-9C9A-09C61A63A5A3}"/>
              </a:ext>
            </a:extLst>
          </p:cNvPr>
          <p:cNvGraphicFramePr>
            <a:graphicFrameLocks noGrp="1"/>
          </p:cNvGraphicFramePr>
          <p:nvPr>
            <p:extLst>
              <p:ext uri="{D42A27DB-BD31-4B8C-83A1-F6EECF244321}">
                <p14:modId xmlns:p14="http://schemas.microsoft.com/office/powerpoint/2010/main" val="1534526495"/>
              </p:ext>
            </p:extLst>
          </p:nvPr>
        </p:nvGraphicFramePr>
        <p:xfrm>
          <a:off x="963168" y="2126209"/>
          <a:ext cx="9156191" cy="4122464"/>
        </p:xfrm>
        <a:graphic>
          <a:graphicData uri="http://schemas.openxmlformats.org/drawingml/2006/table">
            <a:tbl>
              <a:tblPr firstRow="1" firstCol="1" bandRow="1">
                <a:tableStyleId>{5C22544A-7EE6-4342-B048-85BDC9FD1C3A}</a:tableStyleId>
              </a:tblPr>
              <a:tblGrid>
                <a:gridCol w="5669158">
                  <a:extLst>
                    <a:ext uri="{9D8B030D-6E8A-4147-A177-3AD203B41FA5}">
                      <a16:colId xmlns:a16="http://schemas.microsoft.com/office/drawing/2014/main" val="3429405711"/>
                    </a:ext>
                  </a:extLst>
                </a:gridCol>
                <a:gridCol w="3487033">
                  <a:extLst>
                    <a:ext uri="{9D8B030D-6E8A-4147-A177-3AD203B41FA5}">
                      <a16:colId xmlns:a16="http://schemas.microsoft.com/office/drawing/2014/main" val="1027274137"/>
                    </a:ext>
                  </a:extLst>
                </a:gridCol>
              </a:tblGrid>
              <a:tr h="413396">
                <a:tc>
                  <a:txBody>
                    <a:bodyPr/>
                    <a:lstStyle/>
                    <a:p>
                      <a:r>
                        <a:rPr lang="en-US" sz="2700">
                          <a:effectLst/>
                        </a:rPr>
                        <a:t>Variable (n(%))</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a:effectLst/>
                        </a:rPr>
                        <a:t>AFMs (n=881</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4292577635"/>
                  </a:ext>
                </a:extLst>
              </a:tr>
              <a:tr h="413396">
                <a:tc>
                  <a:txBody>
                    <a:bodyPr/>
                    <a:lstStyle/>
                    <a:p>
                      <a:r>
                        <a:rPr lang="en-US" sz="2700">
                          <a:effectLst/>
                        </a:rPr>
                        <a:t>Relative uses alcohol</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a:effectLst/>
                        </a:rPr>
                        <a:t>598 (67.9)</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3913555761"/>
                  </a:ext>
                </a:extLst>
              </a:tr>
              <a:tr h="413396">
                <a:tc>
                  <a:txBody>
                    <a:bodyPr/>
                    <a:lstStyle/>
                    <a:p>
                      <a:r>
                        <a:rPr lang="en-US" sz="2700">
                          <a:effectLst/>
                        </a:rPr>
                        <a:t>Relative uses drugs </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dirty="0">
                          <a:effectLst/>
                        </a:rPr>
                        <a:t>295 (33.5)</a:t>
                      </a:r>
                      <a:endParaRPr lang="nl-NL"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3623544496"/>
                  </a:ext>
                </a:extLst>
              </a:tr>
              <a:tr h="757892">
                <a:tc>
                  <a:txBody>
                    <a:bodyPr/>
                    <a:lstStyle/>
                    <a:p>
                      <a:r>
                        <a:rPr lang="en-US" sz="2700" dirty="0">
                          <a:effectLst/>
                        </a:rPr>
                        <a:t>Relative uses painkillers and/or sedatives </a:t>
                      </a:r>
                      <a:endParaRPr lang="nl-NL"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a:effectLst/>
                        </a:rPr>
                        <a:t>277 (31.4)</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1185461358"/>
                  </a:ext>
                </a:extLst>
              </a:tr>
              <a:tr h="413396">
                <a:tc>
                  <a:txBody>
                    <a:bodyPr/>
                    <a:lstStyle/>
                    <a:p>
                      <a:r>
                        <a:rPr lang="en-US" sz="2700">
                          <a:effectLst/>
                        </a:rPr>
                        <a:t> </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a:effectLst/>
                        </a:rPr>
                        <a:t> </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1309965182"/>
                  </a:ext>
                </a:extLst>
              </a:tr>
              <a:tr h="413396">
                <a:tc>
                  <a:txBody>
                    <a:bodyPr/>
                    <a:lstStyle/>
                    <a:p>
                      <a:r>
                        <a:rPr lang="en-US" sz="2700">
                          <a:effectLst/>
                        </a:rPr>
                        <a:t>More than one relative with addiction </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a:effectLst/>
                        </a:rPr>
                        <a:t>192 (21.8)</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1886812028"/>
                  </a:ext>
                </a:extLst>
              </a:tr>
              <a:tr h="413396">
                <a:tc>
                  <a:txBody>
                    <a:bodyPr/>
                    <a:lstStyle/>
                    <a:p>
                      <a:r>
                        <a:rPr lang="en-US" sz="2700">
                          <a:effectLst/>
                        </a:rPr>
                        <a:t>Relatives with more than one addiction </a:t>
                      </a:r>
                      <a:endParaRPr lang="nl-NL" sz="250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tc>
                  <a:txBody>
                    <a:bodyPr/>
                    <a:lstStyle/>
                    <a:p>
                      <a:pPr algn="r"/>
                      <a:r>
                        <a:rPr lang="en-US" sz="2700" dirty="0">
                          <a:effectLst/>
                        </a:rPr>
                        <a:t>286 (32.5)</a:t>
                      </a:r>
                      <a:endParaRPr lang="nl-NL"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156220" marR="156220" marT="0" marB="0"/>
                </a:tc>
                <a:extLst>
                  <a:ext uri="{0D108BD9-81ED-4DB2-BD59-A6C34878D82A}">
                    <a16:rowId xmlns:a16="http://schemas.microsoft.com/office/drawing/2014/main" val="691856347"/>
                  </a:ext>
                </a:extLst>
              </a:tr>
            </a:tbl>
          </a:graphicData>
        </a:graphic>
      </p:graphicFrame>
    </p:spTree>
    <p:extLst>
      <p:ext uri="{BB962C8B-B14F-4D97-AF65-F5344CB8AC3E}">
        <p14:creationId xmlns:p14="http://schemas.microsoft.com/office/powerpoint/2010/main" val="219024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1AF-3502-4C4D-9A2D-A11E3B21353A}"/>
              </a:ext>
            </a:extLst>
          </p:cNvPr>
          <p:cNvSpPr>
            <a:spLocks noGrp="1"/>
          </p:cNvSpPr>
          <p:nvPr>
            <p:ph type="title"/>
          </p:nvPr>
        </p:nvSpPr>
        <p:spPr/>
        <p:txBody>
          <a:bodyPr/>
          <a:lstStyle/>
          <a:p>
            <a:pPr algn="ctr"/>
            <a:r>
              <a:rPr lang="en-US" sz="4800" b="1" dirty="0">
                <a:latin typeface="+mn-lt"/>
              </a:rPr>
              <a:t>Disclosure</a:t>
            </a:r>
            <a:endParaRPr lang="nl-NL" sz="4800" b="1" dirty="0">
              <a:latin typeface="+mn-lt"/>
            </a:endParaRPr>
          </a:p>
        </p:txBody>
      </p:sp>
      <p:sp>
        <p:nvSpPr>
          <p:cNvPr id="4" name="TextBox 3">
            <a:extLst>
              <a:ext uri="{FF2B5EF4-FFF2-40B4-BE49-F238E27FC236}">
                <a16:creationId xmlns:a16="http://schemas.microsoft.com/office/drawing/2014/main" id="{550D731E-870B-4B3A-9E9F-A6D1C9C54A73}"/>
              </a:ext>
            </a:extLst>
          </p:cNvPr>
          <p:cNvSpPr txBox="1"/>
          <p:nvPr/>
        </p:nvSpPr>
        <p:spPr>
          <a:xfrm>
            <a:off x="838200" y="3105835"/>
            <a:ext cx="8303956" cy="1754326"/>
          </a:xfrm>
          <a:prstGeom prst="rect">
            <a:avLst/>
          </a:prstGeom>
          <a:noFill/>
        </p:spPr>
        <p:txBody>
          <a:bodyPr wrap="square">
            <a:spAutoFit/>
          </a:bodyPr>
          <a:lstStyle/>
          <a:p>
            <a:r>
              <a:rPr lang="en-GB" sz="3600" dirty="0">
                <a:effectLst/>
                <a:latin typeface="Times New Roman" panose="02020603050405020304" pitchFamily="18" charset="0"/>
                <a:ea typeface="Optima"/>
              </a:rPr>
              <a:t>398 (out of 881) AFMs (45.1%) did not feel safe or felt too ashamed </a:t>
            </a:r>
            <a:r>
              <a:rPr lang="en-US" sz="3600" dirty="0">
                <a:effectLst/>
                <a:latin typeface="Times New Roman" panose="02020603050405020304" pitchFamily="18" charset="0"/>
                <a:ea typeface="Optima"/>
              </a:rPr>
              <a:t>to discuss the addiction of (a) relative(s) at university.</a:t>
            </a:r>
            <a:endParaRPr lang="nl-NL" sz="3600" dirty="0"/>
          </a:p>
        </p:txBody>
      </p:sp>
    </p:spTree>
    <p:extLst>
      <p:ext uri="{BB962C8B-B14F-4D97-AF65-F5344CB8AC3E}">
        <p14:creationId xmlns:p14="http://schemas.microsoft.com/office/powerpoint/2010/main" val="100726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C964-2696-4796-A291-BE67409AC125}"/>
              </a:ext>
            </a:extLst>
          </p:cNvPr>
          <p:cNvSpPr>
            <a:spLocks noGrp="1"/>
          </p:cNvSpPr>
          <p:nvPr>
            <p:ph type="title"/>
          </p:nvPr>
        </p:nvSpPr>
        <p:spPr/>
        <p:txBody>
          <a:bodyPr/>
          <a:lstStyle/>
          <a:p>
            <a:pPr algn="ctr"/>
            <a:r>
              <a:rPr lang="en-US" sz="5400" b="1" dirty="0"/>
              <a:t>Health</a:t>
            </a:r>
            <a:endParaRPr lang="nl-NL" sz="5400" b="1" dirty="0"/>
          </a:p>
        </p:txBody>
      </p:sp>
      <p:graphicFrame>
        <p:nvGraphicFramePr>
          <p:cNvPr id="3" name="Table 2">
            <a:extLst>
              <a:ext uri="{FF2B5EF4-FFF2-40B4-BE49-F238E27FC236}">
                <a16:creationId xmlns:a16="http://schemas.microsoft.com/office/drawing/2014/main" id="{604806AE-D285-44C5-ADEE-7D26807C96A6}"/>
              </a:ext>
            </a:extLst>
          </p:cNvPr>
          <p:cNvGraphicFramePr>
            <a:graphicFrameLocks noGrp="1"/>
          </p:cNvGraphicFramePr>
          <p:nvPr>
            <p:extLst>
              <p:ext uri="{D42A27DB-BD31-4B8C-83A1-F6EECF244321}">
                <p14:modId xmlns:p14="http://schemas.microsoft.com/office/powerpoint/2010/main" val="1462394713"/>
              </p:ext>
            </p:extLst>
          </p:nvPr>
        </p:nvGraphicFramePr>
        <p:xfrm>
          <a:off x="833285" y="2204885"/>
          <a:ext cx="9054428" cy="4287992"/>
        </p:xfrm>
        <a:graphic>
          <a:graphicData uri="http://schemas.openxmlformats.org/drawingml/2006/table">
            <a:tbl>
              <a:tblPr firstRow="1" firstCol="1" bandRow="1">
                <a:tableStyleId>{5C22544A-7EE6-4342-B048-85BDC9FD1C3A}</a:tableStyleId>
              </a:tblPr>
              <a:tblGrid>
                <a:gridCol w="2740185">
                  <a:extLst>
                    <a:ext uri="{9D8B030D-6E8A-4147-A177-3AD203B41FA5}">
                      <a16:colId xmlns:a16="http://schemas.microsoft.com/office/drawing/2014/main" val="2458634358"/>
                    </a:ext>
                  </a:extLst>
                </a:gridCol>
                <a:gridCol w="2146681">
                  <a:extLst>
                    <a:ext uri="{9D8B030D-6E8A-4147-A177-3AD203B41FA5}">
                      <a16:colId xmlns:a16="http://schemas.microsoft.com/office/drawing/2014/main" val="702730336"/>
                    </a:ext>
                  </a:extLst>
                </a:gridCol>
                <a:gridCol w="2139756">
                  <a:extLst>
                    <a:ext uri="{9D8B030D-6E8A-4147-A177-3AD203B41FA5}">
                      <a16:colId xmlns:a16="http://schemas.microsoft.com/office/drawing/2014/main" val="1800509051"/>
                    </a:ext>
                  </a:extLst>
                </a:gridCol>
                <a:gridCol w="2027806">
                  <a:extLst>
                    <a:ext uri="{9D8B030D-6E8A-4147-A177-3AD203B41FA5}">
                      <a16:colId xmlns:a16="http://schemas.microsoft.com/office/drawing/2014/main" val="139145221"/>
                    </a:ext>
                  </a:extLst>
                </a:gridCol>
              </a:tblGrid>
              <a:tr h="1245207">
                <a:tc>
                  <a:txBody>
                    <a:bodyPr/>
                    <a:lstStyle/>
                    <a:p>
                      <a:pPr>
                        <a:lnSpc>
                          <a:spcPct val="107000"/>
                        </a:lnSpc>
                        <a:spcAft>
                          <a:spcPts val="800"/>
                        </a:spcAft>
                      </a:pPr>
                      <a:r>
                        <a:rPr lang="en-US" sz="2000" dirty="0">
                          <a:effectLst/>
                        </a:rPr>
                        <a:t>Variable (n(%))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2000" dirty="0">
                          <a:effectLst/>
                        </a:rPr>
                        <a:t>No </a:t>
                      </a:r>
                      <a:r>
                        <a:rPr lang="nl-NL" sz="2000" dirty="0" err="1">
                          <a:effectLst/>
                        </a:rPr>
                        <a:t>AFMs</a:t>
                      </a:r>
                      <a:r>
                        <a:rPr lang="nl-NL" sz="2000" dirty="0">
                          <a:effectLst/>
                        </a:rPr>
                        <a:t> (n=4781)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2000" dirty="0" err="1">
                          <a:effectLst/>
                        </a:rPr>
                        <a:t>AFMs</a:t>
                      </a:r>
                      <a:r>
                        <a:rPr lang="nl-NL" sz="2000" dirty="0">
                          <a:effectLst/>
                        </a:rPr>
                        <a:t> (n=881, 15.6%)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2000" dirty="0">
                          <a:effectLst/>
                        </a:rPr>
                        <a:t>  </a:t>
                      </a:r>
                      <a:r>
                        <a:rPr lang="en-GB" sz="2000" dirty="0">
                          <a:effectLst/>
                        </a:rPr>
                        <a:t>p</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4663174"/>
                  </a:ext>
                </a:extLst>
              </a:tr>
              <a:tr h="608557">
                <a:tc>
                  <a:txBody>
                    <a:bodyPr/>
                    <a:lstStyle/>
                    <a:p>
                      <a:pPr>
                        <a:lnSpc>
                          <a:spcPct val="107000"/>
                        </a:lnSpc>
                        <a:spcAft>
                          <a:spcPts val="800"/>
                        </a:spcAft>
                      </a:pPr>
                      <a:r>
                        <a:rPr lang="nl-NL" sz="2000" dirty="0" err="1">
                          <a:effectLst/>
                        </a:rPr>
                        <a:t>Good</a:t>
                      </a:r>
                      <a:r>
                        <a:rPr lang="nl-NL" sz="2000" dirty="0">
                          <a:effectLst/>
                        </a:rPr>
                        <a:t> </a:t>
                      </a:r>
                      <a:r>
                        <a:rPr lang="nl-NL" sz="2000" dirty="0" err="1">
                          <a:effectLst/>
                        </a:rPr>
                        <a:t>physical</a:t>
                      </a:r>
                      <a:r>
                        <a:rPr lang="nl-NL" sz="2000" dirty="0">
                          <a:effectLst/>
                        </a:rPr>
                        <a:t> health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rPr>
                        <a:t>4,241 (89.0)</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rPr>
                        <a:t>711 (80.9)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&lt;.001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0497005"/>
                  </a:ext>
                </a:extLst>
              </a:tr>
              <a:tr h="608557">
                <a:tc>
                  <a:txBody>
                    <a:bodyPr/>
                    <a:lstStyle/>
                    <a:p>
                      <a:pPr>
                        <a:lnSpc>
                          <a:spcPct val="107000"/>
                        </a:lnSpc>
                        <a:spcAft>
                          <a:spcPts val="800"/>
                        </a:spcAft>
                      </a:pPr>
                      <a:r>
                        <a:rPr lang="nl-NL" sz="2000" dirty="0" err="1">
                          <a:effectLst/>
                        </a:rPr>
                        <a:t>Good</a:t>
                      </a:r>
                      <a:r>
                        <a:rPr lang="nl-NL" sz="2000" dirty="0">
                          <a:effectLst/>
                        </a:rPr>
                        <a:t> </a:t>
                      </a:r>
                      <a:r>
                        <a:rPr lang="nl-NL" sz="2000" dirty="0" err="1">
                          <a:effectLst/>
                        </a:rPr>
                        <a:t>mental</a:t>
                      </a:r>
                      <a:r>
                        <a:rPr lang="nl-NL" sz="2000" dirty="0">
                          <a:effectLst/>
                        </a:rPr>
                        <a:t> health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3,940 (83.1)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590 (67.4)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&lt;.001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322652"/>
                  </a:ext>
                </a:extLst>
              </a:tr>
              <a:tr h="608557">
                <a:tc>
                  <a:txBody>
                    <a:bodyPr/>
                    <a:lstStyle/>
                    <a:p>
                      <a:pPr>
                        <a:lnSpc>
                          <a:spcPct val="107000"/>
                        </a:lnSpc>
                        <a:spcAft>
                          <a:spcPts val="800"/>
                        </a:spcAft>
                      </a:pPr>
                      <a:r>
                        <a:rPr lang="en-GB" sz="2000" dirty="0">
                          <a:effectLst/>
                        </a:rPr>
                        <a:t>Calm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3,515 (73.9)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501 (57.0)</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&lt;.001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528937"/>
                  </a:ext>
                </a:extLst>
              </a:tr>
              <a:tr h="608557">
                <a:tc>
                  <a:txBody>
                    <a:bodyPr/>
                    <a:lstStyle/>
                    <a:p>
                      <a:pPr>
                        <a:lnSpc>
                          <a:spcPct val="107000"/>
                        </a:lnSpc>
                        <a:spcAft>
                          <a:spcPts val="800"/>
                        </a:spcAft>
                      </a:pPr>
                      <a:r>
                        <a:rPr lang="en-GB" sz="2000" dirty="0">
                          <a:effectLst/>
                        </a:rPr>
                        <a:t>Downhearted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871 (18.3)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281 (32.0)</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&lt;.001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742218"/>
                  </a:ext>
                </a:extLst>
              </a:tr>
              <a:tr h="608557">
                <a:tc>
                  <a:txBody>
                    <a:bodyPr/>
                    <a:lstStyle/>
                    <a:p>
                      <a:pPr>
                        <a:lnSpc>
                          <a:spcPct val="107000"/>
                        </a:lnSpc>
                        <a:spcAft>
                          <a:spcPts val="800"/>
                        </a:spcAft>
                      </a:pPr>
                      <a:r>
                        <a:rPr lang="en-GB" sz="2000" dirty="0">
                          <a:effectLst/>
                        </a:rPr>
                        <a:t>Energetic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rPr>
                        <a:t>3,118 (65.5)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rPr>
                        <a:t>453 (51.8)</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&lt;.001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787941"/>
                  </a:ext>
                </a:extLst>
              </a:tr>
            </a:tbl>
          </a:graphicData>
        </a:graphic>
      </p:graphicFrame>
      <p:sp>
        <p:nvSpPr>
          <p:cNvPr id="4" name="Rectangle 1">
            <a:extLst>
              <a:ext uri="{FF2B5EF4-FFF2-40B4-BE49-F238E27FC236}">
                <a16:creationId xmlns:a16="http://schemas.microsoft.com/office/drawing/2014/main" id="{ADD1599C-529E-4EB5-8225-04F86B8576F4}"/>
              </a:ext>
            </a:extLst>
          </p:cNvPr>
          <p:cNvSpPr>
            <a:spLocks noChangeArrowheads="1"/>
          </p:cNvSpPr>
          <p:nvPr/>
        </p:nvSpPr>
        <p:spPr bwMode="auto">
          <a:xfrm>
            <a:off x="3744913" y="3107437"/>
            <a:ext cx="18473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048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C839E-103E-47CF-ACB4-9F5CF1986DA7}"/>
              </a:ext>
            </a:extLst>
          </p:cNvPr>
          <p:cNvSpPr>
            <a:spLocks noGrp="1"/>
          </p:cNvSpPr>
          <p:nvPr>
            <p:ph type="title"/>
          </p:nvPr>
        </p:nvSpPr>
        <p:spPr/>
        <p:txBody>
          <a:bodyPr/>
          <a:lstStyle/>
          <a:p>
            <a:pPr algn="ctr"/>
            <a:r>
              <a:rPr lang="en-US" sz="5400" b="1" dirty="0">
                <a:latin typeface="+mn-lt"/>
              </a:rPr>
              <a:t>Substance use</a:t>
            </a:r>
            <a:br>
              <a:rPr lang="en-US" sz="5400" b="1" dirty="0">
                <a:latin typeface="+mn-lt"/>
              </a:rPr>
            </a:br>
            <a:r>
              <a:rPr lang="en-US" sz="2800" b="1" dirty="0">
                <a:latin typeface="+mn-lt"/>
              </a:rPr>
              <a:t>illegal drugs</a:t>
            </a:r>
            <a:endParaRPr lang="nl-NL" sz="2800" dirty="0"/>
          </a:p>
        </p:txBody>
      </p:sp>
      <p:graphicFrame>
        <p:nvGraphicFramePr>
          <p:cNvPr id="7" name="Tabel 6">
            <a:extLst>
              <a:ext uri="{FF2B5EF4-FFF2-40B4-BE49-F238E27FC236}">
                <a16:creationId xmlns:a16="http://schemas.microsoft.com/office/drawing/2014/main" id="{516E953E-3696-4858-A000-54C380C7FCCF}"/>
              </a:ext>
            </a:extLst>
          </p:cNvPr>
          <p:cNvGraphicFramePr>
            <a:graphicFrameLocks noGrp="1"/>
          </p:cNvGraphicFramePr>
          <p:nvPr>
            <p:extLst>
              <p:ext uri="{D42A27DB-BD31-4B8C-83A1-F6EECF244321}">
                <p14:modId xmlns:p14="http://schemas.microsoft.com/office/powerpoint/2010/main" val="2648791379"/>
              </p:ext>
            </p:extLst>
          </p:nvPr>
        </p:nvGraphicFramePr>
        <p:xfrm>
          <a:off x="663879" y="2367418"/>
          <a:ext cx="8868428" cy="3261933"/>
        </p:xfrm>
        <a:graphic>
          <a:graphicData uri="http://schemas.openxmlformats.org/drawingml/2006/table">
            <a:tbl>
              <a:tblPr firstRow="1" firstCol="1" bandRow="1">
                <a:tableStyleId>{5C22544A-7EE6-4342-B048-85BDC9FD1C3A}</a:tableStyleId>
              </a:tblPr>
              <a:tblGrid>
                <a:gridCol w="2216617">
                  <a:extLst>
                    <a:ext uri="{9D8B030D-6E8A-4147-A177-3AD203B41FA5}">
                      <a16:colId xmlns:a16="http://schemas.microsoft.com/office/drawing/2014/main" val="960479888"/>
                    </a:ext>
                  </a:extLst>
                </a:gridCol>
                <a:gridCol w="2216617">
                  <a:extLst>
                    <a:ext uri="{9D8B030D-6E8A-4147-A177-3AD203B41FA5}">
                      <a16:colId xmlns:a16="http://schemas.microsoft.com/office/drawing/2014/main" val="847376647"/>
                    </a:ext>
                  </a:extLst>
                </a:gridCol>
                <a:gridCol w="2217597">
                  <a:extLst>
                    <a:ext uri="{9D8B030D-6E8A-4147-A177-3AD203B41FA5}">
                      <a16:colId xmlns:a16="http://schemas.microsoft.com/office/drawing/2014/main" val="1341802856"/>
                    </a:ext>
                  </a:extLst>
                </a:gridCol>
                <a:gridCol w="2217597">
                  <a:extLst>
                    <a:ext uri="{9D8B030D-6E8A-4147-A177-3AD203B41FA5}">
                      <a16:colId xmlns:a16="http://schemas.microsoft.com/office/drawing/2014/main" val="2129444495"/>
                    </a:ext>
                  </a:extLst>
                </a:gridCol>
              </a:tblGrid>
              <a:tr h="513061">
                <a:tc>
                  <a:txBody>
                    <a:bodyPr/>
                    <a:lstStyle/>
                    <a:p>
                      <a:pPr>
                        <a:lnSpc>
                          <a:spcPct val="107000"/>
                        </a:lnSpc>
                        <a:spcAft>
                          <a:spcPts val="800"/>
                        </a:spcAft>
                      </a:pPr>
                      <a:r>
                        <a:rPr lang="en-US" sz="2000">
                          <a:effectLst/>
                        </a:rPr>
                        <a:t>Variable (n(%))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No AFMs (n=4,781)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AFMs (n=881)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883366"/>
                  </a:ext>
                </a:extLst>
              </a:tr>
              <a:tr h="413540">
                <a:tc>
                  <a:txBody>
                    <a:bodyPr/>
                    <a:lstStyle/>
                    <a:p>
                      <a:pPr>
                        <a:lnSpc>
                          <a:spcPct val="107000"/>
                        </a:lnSpc>
                        <a:spcAft>
                          <a:spcPts val="800"/>
                        </a:spcAft>
                      </a:pPr>
                      <a:r>
                        <a:rPr lang="en-US" sz="2000" dirty="0">
                          <a:effectLst/>
                        </a:rPr>
                        <a:t>Daily smoking</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616 (12.9)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188 (21.3)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&lt;.001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13552"/>
                  </a:ext>
                </a:extLst>
              </a:tr>
              <a:tr h="588458">
                <a:tc>
                  <a:txBody>
                    <a:bodyPr/>
                    <a:lstStyle/>
                    <a:p>
                      <a:pPr>
                        <a:lnSpc>
                          <a:spcPct val="107000"/>
                        </a:lnSpc>
                        <a:spcAft>
                          <a:spcPts val="800"/>
                        </a:spcAft>
                      </a:pPr>
                      <a:r>
                        <a:rPr lang="en-US" sz="2000">
                          <a:effectLst/>
                        </a:rPr>
                        <a:t>Illegal drugs last mnth</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1,229 (25.7)</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272 (30.9)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.001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7126551"/>
                  </a:ext>
                </a:extLst>
              </a:tr>
              <a:tr h="413540">
                <a:tc>
                  <a:txBody>
                    <a:bodyPr/>
                    <a:lstStyle/>
                    <a:p>
                      <a:pPr>
                        <a:lnSpc>
                          <a:spcPct val="107000"/>
                        </a:lnSpc>
                        <a:spcAft>
                          <a:spcPts val="800"/>
                        </a:spcAft>
                      </a:pPr>
                      <a:r>
                        <a:rPr lang="en-US" sz="2000" dirty="0">
                          <a:effectLst/>
                        </a:rPr>
                        <a:t>Cannabis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    890 (72.8)</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    231 (85.2)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&lt;.001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5982448"/>
                  </a:ext>
                </a:extLst>
              </a:tr>
              <a:tr h="413540">
                <a:tc>
                  <a:txBody>
                    <a:bodyPr/>
                    <a:lstStyle/>
                    <a:p>
                      <a:pPr>
                        <a:lnSpc>
                          <a:spcPct val="107000"/>
                        </a:lnSpc>
                        <a:spcAft>
                          <a:spcPts val="800"/>
                        </a:spcAft>
                      </a:pPr>
                      <a:r>
                        <a:rPr lang="en-US" sz="2000" dirty="0">
                          <a:effectLst/>
                        </a:rPr>
                        <a:t>XTC/MDMA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    385 (31.8)</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    55 (20.4)</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&lt;.001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2108732"/>
                  </a:ext>
                </a:extLst>
              </a:tr>
              <a:tr h="846228">
                <a:tc>
                  <a:txBody>
                    <a:bodyPr/>
                    <a:lstStyle/>
                    <a:p>
                      <a:pPr>
                        <a:lnSpc>
                          <a:spcPct val="107000"/>
                        </a:lnSpc>
                        <a:spcAft>
                          <a:spcPts val="800"/>
                        </a:spcAft>
                      </a:pPr>
                      <a:r>
                        <a:rPr lang="en-US" sz="2000" dirty="0">
                          <a:effectLst/>
                        </a:rPr>
                        <a:t>Stimulant medication </a:t>
                      </a:r>
                      <a:r>
                        <a:rPr lang="en-US" sz="1400" dirty="0">
                          <a:effectLst/>
                        </a:rPr>
                        <a:t>(e.g. Ritalin)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672 (14.1)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202 (23.0)</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&lt;.001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647774"/>
                  </a:ext>
                </a:extLst>
              </a:tr>
            </a:tbl>
          </a:graphicData>
        </a:graphic>
      </p:graphicFrame>
      <p:sp>
        <p:nvSpPr>
          <p:cNvPr id="8" name="Rectangle 2">
            <a:extLst>
              <a:ext uri="{FF2B5EF4-FFF2-40B4-BE49-F238E27FC236}">
                <a16:creationId xmlns:a16="http://schemas.microsoft.com/office/drawing/2014/main" id="{E02F3A4A-4AD7-431F-8E88-B8458DEE959D}"/>
              </a:ext>
            </a:extLst>
          </p:cNvPr>
          <p:cNvSpPr>
            <a:spLocks noChangeArrowheads="1"/>
          </p:cNvSpPr>
          <p:nvPr/>
        </p:nvSpPr>
        <p:spPr bwMode="auto">
          <a:xfrm>
            <a:off x="-1533839" y="3253105"/>
            <a:ext cx="18846486" cy="15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6" name="Tekstvak 5">
            <a:extLst>
              <a:ext uri="{FF2B5EF4-FFF2-40B4-BE49-F238E27FC236}">
                <a16:creationId xmlns:a16="http://schemas.microsoft.com/office/drawing/2014/main" id="{1CA0479D-327F-43FB-B8D9-23DCE8E05BC5}"/>
              </a:ext>
            </a:extLst>
          </p:cNvPr>
          <p:cNvSpPr txBox="1"/>
          <p:nvPr/>
        </p:nvSpPr>
        <p:spPr>
          <a:xfrm>
            <a:off x="3181611" y="3247465"/>
            <a:ext cx="9419572"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2DCAF65A-4A3B-4993-8D54-DC86F2320876}"/>
              </a:ext>
            </a:extLst>
          </p:cNvPr>
          <p:cNvSpPr txBox="1"/>
          <p:nvPr/>
        </p:nvSpPr>
        <p:spPr>
          <a:xfrm>
            <a:off x="838200" y="5555786"/>
            <a:ext cx="7792233" cy="369332"/>
          </a:xfrm>
          <a:prstGeom prst="rect">
            <a:avLst/>
          </a:prstGeom>
          <a:noFill/>
        </p:spPr>
        <p:txBody>
          <a:bodyPr wrap="square">
            <a:spAutoFit/>
          </a:bodyPr>
          <a:lstStyle/>
          <a:p>
            <a:r>
              <a:rPr lang="en-GB" sz="1800" baseline="30000" dirty="0">
                <a:effectLst/>
                <a:latin typeface="Times New Roman" panose="02020603050405020304" pitchFamily="18" charset="0"/>
                <a:ea typeface="Calibri" panose="020F0502020204030204" pitchFamily="34" charset="0"/>
              </a:rPr>
              <a:t>#</a:t>
            </a:r>
            <a:r>
              <a:rPr lang="en-GB" sz="1800" dirty="0">
                <a:effectLst/>
                <a:latin typeface="Times New Roman" panose="02020603050405020304" pitchFamily="18" charset="0"/>
                <a:ea typeface="Calibri" panose="020F0502020204030204" pitchFamily="34" charset="0"/>
              </a:rPr>
              <a:t> only drug consumers past month included </a:t>
            </a:r>
            <a:endParaRPr lang="nl-NL" dirty="0"/>
          </a:p>
        </p:txBody>
      </p:sp>
    </p:spTree>
    <p:extLst>
      <p:ext uri="{BB962C8B-B14F-4D97-AF65-F5344CB8AC3E}">
        <p14:creationId xmlns:p14="http://schemas.microsoft.com/office/powerpoint/2010/main" val="15311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69D2-7598-48B4-B8B5-B410C66D5C30}"/>
              </a:ext>
            </a:extLst>
          </p:cNvPr>
          <p:cNvSpPr>
            <a:spLocks noGrp="1"/>
          </p:cNvSpPr>
          <p:nvPr>
            <p:ph type="title"/>
          </p:nvPr>
        </p:nvSpPr>
        <p:spPr/>
        <p:txBody>
          <a:bodyPr/>
          <a:lstStyle/>
          <a:p>
            <a:pPr algn="ctr"/>
            <a:r>
              <a:rPr lang="en-US" sz="5400" b="1" dirty="0">
                <a:latin typeface="+mn-lt"/>
              </a:rPr>
              <a:t>Substance use</a:t>
            </a:r>
            <a:br>
              <a:rPr lang="en-US" sz="5400" b="1" dirty="0">
                <a:latin typeface="+mn-lt"/>
              </a:rPr>
            </a:br>
            <a:r>
              <a:rPr lang="en-US" sz="3600" b="1" dirty="0">
                <a:latin typeface="+mn-lt"/>
              </a:rPr>
              <a:t>alcohol</a:t>
            </a:r>
            <a:endParaRPr lang="nl-NL" sz="3600" b="1" dirty="0">
              <a:latin typeface="+mn-lt"/>
            </a:endParaRPr>
          </a:p>
        </p:txBody>
      </p:sp>
      <p:graphicFrame>
        <p:nvGraphicFramePr>
          <p:cNvPr id="3" name="Table 2">
            <a:extLst>
              <a:ext uri="{FF2B5EF4-FFF2-40B4-BE49-F238E27FC236}">
                <a16:creationId xmlns:a16="http://schemas.microsoft.com/office/drawing/2014/main" id="{42DCB72F-DAC1-485E-AE83-1AD3489A5FAC}"/>
              </a:ext>
            </a:extLst>
          </p:cNvPr>
          <p:cNvGraphicFramePr>
            <a:graphicFrameLocks noGrp="1"/>
          </p:cNvGraphicFramePr>
          <p:nvPr>
            <p:extLst>
              <p:ext uri="{D42A27DB-BD31-4B8C-83A1-F6EECF244321}">
                <p14:modId xmlns:p14="http://schemas.microsoft.com/office/powerpoint/2010/main" val="471074455"/>
              </p:ext>
            </p:extLst>
          </p:nvPr>
        </p:nvGraphicFramePr>
        <p:xfrm>
          <a:off x="838200" y="2411361"/>
          <a:ext cx="9466898" cy="3339281"/>
        </p:xfrm>
        <a:graphic>
          <a:graphicData uri="http://schemas.openxmlformats.org/drawingml/2006/table">
            <a:tbl>
              <a:tblPr firstRow="1" firstCol="1" bandRow="1">
                <a:tableStyleId>{5C22544A-7EE6-4342-B048-85BDC9FD1C3A}</a:tableStyleId>
              </a:tblPr>
              <a:tblGrid>
                <a:gridCol w="1580198">
                  <a:extLst>
                    <a:ext uri="{9D8B030D-6E8A-4147-A177-3AD203B41FA5}">
                      <a16:colId xmlns:a16="http://schemas.microsoft.com/office/drawing/2014/main" val="2942867436"/>
                    </a:ext>
                  </a:extLst>
                </a:gridCol>
                <a:gridCol w="2628900">
                  <a:extLst>
                    <a:ext uri="{9D8B030D-6E8A-4147-A177-3AD203B41FA5}">
                      <a16:colId xmlns:a16="http://schemas.microsoft.com/office/drawing/2014/main" val="2450381649"/>
                    </a:ext>
                  </a:extLst>
                </a:gridCol>
                <a:gridCol w="2628900">
                  <a:extLst>
                    <a:ext uri="{9D8B030D-6E8A-4147-A177-3AD203B41FA5}">
                      <a16:colId xmlns:a16="http://schemas.microsoft.com/office/drawing/2014/main" val="435424343"/>
                    </a:ext>
                  </a:extLst>
                </a:gridCol>
                <a:gridCol w="2628900">
                  <a:extLst>
                    <a:ext uri="{9D8B030D-6E8A-4147-A177-3AD203B41FA5}">
                      <a16:colId xmlns:a16="http://schemas.microsoft.com/office/drawing/2014/main" val="1007042317"/>
                    </a:ext>
                  </a:extLst>
                </a:gridCol>
              </a:tblGrid>
              <a:tr h="1002891">
                <a:tc>
                  <a:txBody>
                    <a:bodyPr/>
                    <a:lstStyle/>
                    <a:p>
                      <a:r>
                        <a:rPr lang="en-GB" sz="2000">
                          <a:effectLst/>
                        </a:rPr>
                        <a:t>Variable </a:t>
                      </a:r>
                      <a:r>
                        <a:rPr lang="en-US" sz="2000">
                          <a:effectLst/>
                        </a:rPr>
                        <a:t>(n(%))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dirty="0">
                          <a:effectLst/>
                        </a:rPr>
                        <a:t>Non AFMs</a:t>
                      </a:r>
                      <a:endParaRPr lang="nl-NL" sz="2000" dirty="0">
                        <a:effectLst/>
                      </a:endParaRPr>
                    </a:p>
                    <a:p>
                      <a:r>
                        <a:rPr lang="en-GB" sz="2000" dirty="0">
                          <a:effectLst/>
                        </a:rPr>
                        <a:t>(n=4,781)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AFMs</a:t>
                      </a:r>
                      <a:endParaRPr lang="nl-NL" sz="2000">
                        <a:effectLst/>
                      </a:endParaRPr>
                    </a:p>
                    <a:p>
                      <a:r>
                        <a:rPr lang="en-GB" sz="2000">
                          <a:effectLst/>
                        </a:rPr>
                        <a:t>(n=881)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2000">
                          <a:effectLst/>
                        </a:rPr>
                        <a:t>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1404027"/>
                  </a:ext>
                </a:extLst>
              </a:tr>
              <a:tr h="507590">
                <a:tc>
                  <a:txBody>
                    <a:bodyPr/>
                    <a:lstStyle/>
                    <a:p>
                      <a:r>
                        <a:rPr lang="en-GB" sz="2000" dirty="0">
                          <a:effectLst/>
                        </a:rPr>
                        <a:t>Alcohol past month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4,064 (85.0)</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743 (84.3)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.611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407434"/>
                  </a:ext>
                </a:extLst>
              </a:tr>
              <a:tr h="507590">
                <a:tc>
                  <a:txBody>
                    <a:bodyPr/>
                    <a:lstStyle/>
                    <a:p>
                      <a:r>
                        <a:rPr lang="en-GB" sz="2000">
                          <a:effectLst/>
                        </a:rPr>
                        <a:t>AUDIT-C</a:t>
                      </a:r>
                      <a:r>
                        <a:rPr lang="en-GB" sz="2000" baseline="30000">
                          <a:effectLst/>
                        </a:rPr>
                        <a:t>&amp;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   1094 (27.1)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   178 (24.3)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dirty="0">
                          <a:effectLst/>
                        </a:rPr>
                        <a:t>.105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3469771"/>
                  </a:ext>
                </a:extLst>
              </a:tr>
              <a:tr h="507590">
                <a:tc>
                  <a:txBody>
                    <a:bodyPr/>
                    <a:lstStyle/>
                    <a:p>
                      <a:r>
                        <a:rPr lang="en-GB" sz="2000">
                          <a:effectLst/>
                        </a:rPr>
                        <a:t>Drinking alone</a:t>
                      </a:r>
                      <a:r>
                        <a:rPr lang="en-GB" sz="2000" baseline="30000">
                          <a:effectLst/>
                        </a:rPr>
                        <a:t>&amp;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   143 (3.5)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   57 (7.7)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&lt;.001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6000510"/>
                  </a:ext>
                </a:extLst>
              </a:tr>
              <a:tr h="507590">
                <a:tc>
                  <a:txBody>
                    <a:bodyPr/>
                    <a:lstStyle/>
                    <a:p>
                      <a:r>
                        <a:rPr lang="en-GB" sz="2000">
                          <a:effectLst/>
                        </a:rPr>
                        <a:t>Drinking with friends</a:t>
                      </a:r>
                      <a:r>
                        <a:rPr lang="en-GB" sz="2000" baseline="30000">
                          <a:effectLst/>
                        </a:rPr>
                        <a:t>&amp;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   3,041 (74.8)</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r>
                        <a:rPr lang="en-GB" sz="2000" dirty="0">
                          <a:effectLst/>
                        </a:rPr>
                        <a:t>   533 (71.7)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dirty="0">
                          <a:effectLst/>
                        </a:rPr>
                        <a:t>.076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960016"/>
                  </a:ext>
                </a:extLst>
              </a:tr>
            </a:tbl>
          </a:graphicData>
        </a:graphic>
      </p:graphicFrame>
      <p:sp>
        <p:nvSpPr>
          <p:cNvPr id="4" name="Rectangle 1">
            <a:extLst>
              <a:ext uri="{FF2B5EF4-FFF2-40B4-BE49-F238E27FC236}">
                <a16:creationId xmlns:a16="http://schemas.microsoft.com/office/drawing/2014/main" id="{1A5058ED-0401-4FB5-8803-CF401152B4F3}"/>
              </a:ext>
            </a:extLst>
          </p:cNvPr>
          <p:cNvSpPr>
            <a:spLocks noChangeArrowheads="1"/>
          </p:cNvSpPr>
          <p:nvPr/>
        </p:nvSpPr>
        <p:spPr bwMode="auto">
          <a:xfrm>
            <a:off x="995516" y="5844707"/>
            <a:ext cx="59141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nl-NL" sz="9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&amp;</a:t>
            </a:r>
            <a:r>
              <a:rPr kumimoji="0" lang="en-GB" altLang="nl-NL"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only alcohol consumers </a:t>
            </a:r>
            <a:r>
              <a:rPr lang="en-GB" altLang="nl-NL" sz="900" dirty="0">
                <a:latin typeface="Times New Roman" panose="02020603050405020304" pitchFamily="18" charset="0"/>
                <a:ea typeface="Calibri" panose="020F0502020204030204" pitchFamily="34" charset="0"/>
                <a:cs typeface="Times New Roman" panose="02020603050405020304" pitchFamily="18" charset="0"/>
              </a:rPr>
              <a:t>past </a:t>
            </a:r>
            <a:r>
              <a:rPr kumimoji="0" lang="en-GB" altLang="nl-NL"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month included</a:t>
            </a:r>
            <a:endParaRPr kumimoji="0" lang="en-GB"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256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11EBC-3C35-4720-BAFA-04AA1AE63817}"/>
              </a:ext>
            </a:extLst>
          </p:cNvPr>
          <p:cNvSpPr>
            <a:spLocks noGrp="1"/>
          </p:cNvSpPr>
          <p:nvPr>
            <p:ph type="title"/>
          </p:nvPr>
        </p:nvSpPr>
        <p:spPr/>
        <p:txBody>
          <a:bodyPr/>
          <a:lstStyle/>
          <a:p>
            <a:pPr algn="ctr"/>
            <a:r>
              <a:rPr lang="nl-NL" sz="5400" b="1" dirty="0">
                <a:latin typeface="+mn-lt"/>
              </a:rPr>
              <a:t>Substance use </a:t>
            </a:r>
            <a:r>
              <a:rPr lang="nl-NL" sz="5400" b="1" dirty="0" err="1">
                <a:latin typeface="+mn-lt"/>
              </a:rPr>
              <a:t>and</a:t>
            </a:r>
            <a:r>
              <a:rPr lang="nl-NL" sz="5400" b="1" dirty="0">
                <a:latin typeface="+mn-lt"/>
              </a:rPr>
              <a:t> </a:t>
            </a:r>
            <a:r>
              <a:rPr lang="nl-NL" sz="5400" b="1" dirty="0" err="1">
                <a:latin typeface="+mn-lt"/>
              </a:rPr>
              <a:t>studying</a:t>
            </a:r>
            <a:endParaRPr lang="nl-NL" sz="5400" b="1" dirty="0">
              <a:latin typeface="+mn-lt"/>
            </a:endParaRPr>
          </a:p>
        </p:txBody>
      </p:sp>
      <p:graphicFrame>
        <p:nvGraphicFramePr>
          <p:cNvPr id="3" name="Tabel 2">
            <a:extLst>
              <a:ext uri="{FF2B5EF4-FFF2-40B4-BE49-F238E27FC236}">
                <a16:creationId xmlns:a16="http://schemas.microsoft.com/office/drawing/2014/main" id="{989C46CB-47A0-4127-85D6-563D8E581E21}"/>
              </a:ext>
            </a:extLst>
          </p:cNvPr>
          <p:cNvGraphicFramePr>
            <a:graphicFrameLocks noGrp="1"/>
          </p:cNvGraphicFramePr>
          <p:nvPr>
            <p:extLst>
              <p:ext uri="{D42A27DB-BD31-4B8C-83A1-F6EECF244321}">
                <p14:modId xmlns:p14="http://schemas.microsoft.com/office/powerpoint/2010/main" val="1770950569"/>
              </p:ext>
            </p:extLst>
          </p:nvPr>
        </p:nvGraphicFramePr>
        <p:xfrm>
          <a:off x="938782" y="2492680"/>
          <a:ext cx="9269928" cy="4000196"/>
        </p:xfrm>
        <a:graphic>
          <a:graphicData uri="http://schemas.openxmlformats.org/drawingml/2006/table">
            <a:tbl>
              <a:tblPr firstRow="1" firstCol="1" bandRow="1">
                <a:tableStyleId>{5C22544A-7EE6-4342-B048-85BDC9FD1C3A}</a:tableStyleId>
              </a:tblPr>
              <a:tblGrid>
                <a:gridCol w="2423357">
                  <a:extLst>
                    <a:ext uri="{9D8B030D-6E8A-4147-A177-3AD203B41FA5}">
                      <a16:colId xmlns:a16="http://schemas.microsoft.com/office/drawing/2014/main" val="3996602949"/>
                    </a:ext>
                  </a:extLst>
                </a:gridCol>
                <a:gridCol w="2402898">
                  <a:extLst>
                    <a:ext uri="{9D8B030D-6E8A-4147-A177-3AD203B41FA5}">
                      <a16:colId xmlns:a16="http://schemas.microsoft.com/office/drawing/2014/main" val="3717507227"/>
                    </a:ext>
                  </a:extLst>
                </a:gridCol>
                <a:gridCol w="2343567">
                  <a:extLst>
                    <a:ext uri="{9D8B030D-6E8A-4147-A177-3AD203B41FA5}">
                      <a16:colId xmlns:a16="http://schemas.microsoft.com/office/drawing/2014/main" val="4277469884"/>
                    </a:ext>
                  </a:extLst>
                </a:gridCol>
                <a:gridCol w="2100106">
                  <a:extLst>
                    <a:ext uri="{9D8B030D-6E8A-4147-A177-3AD203B41FA5}">
                      <a16:colId xmlns:a16="http://schemas.microsoft.com/office/drawing/2014/main" val="245572481"/>
                    </a:ext>
                  </a:extLst>
                </a:gridCol>
              </a:tblGrid>
              <a:tr h="862257">
                <a:tc>
                  <a:txBody>
                    <a:bodyPr/>
                    <a:lstStyle/>
                    <a:p>
                      <a:pPr>
                        <a:lnSpc>
                          <a:spcPct val="107000"/>
                        </a:lnSpc>
                        <a:spcAft>
                          <a:spcPts val="800"/>
                        </a:spcAft>
                      </a:pPr>
                      <a:r>
                        <a:rPr lang="en-US" sz="2000" dirty="0">
                          <a:effectLst/>
                        </a:rPr>
                        <a:t>Variable (n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No AFM</a:t>
                      </a:r>
                      <a:endParaRPr lang="nl-NL" sz="2000">
                        <a:effectLst/>
                      </a:endParaRPr>
                    </a:p>
                    <a:p>
                      <a:pPr>
                        <a:lnSpc>
                          <a:spcPct val="107000"/>
                        </a:lnSpc>
                        <a:spcAft>
                          <a:spcPts val="800"/>
                        </a:spcAft>
                      </a:pPr>
                      <a:r>
                        <a:rPr lang="en-US" sz="2000">
                          <a:effectLst/>
                        </a:rPr>
                        <a:t>(n=4,781)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2000">
                          <a:effectLst/>
                        </a:rPr>
                        <a:t>AFMs</a:t>
                      </a:r>
                    </a:p>
                    <a:p>
                      <a:pPr>
                        <a:lnSpc>
                          <a:spcPct val="107000"/>
                        </a:lnSpc>
                        <a:spcAft>
                          <a:spcPts val="800"/>
                        </a:spcAft>
                      </a:pPr>
                      <a:r>
                        <a:rPr lang="en-US" sz="2000">
                          <a:effectLst/>
                        </a:rPr>
                        <a:t>(n=881)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NL" sz="2000">
                          <a:effectLst/>
                        </a:rPr>
                        <a:t>p</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992553"/>
                  </a:ext>
                </a:extLst>
              </a:tr>
              <a:tr h="1257999">
                <a:tc>
                  <a:txBody>
                    <a:bodyPr/>
                    <a:lstStyle/>
                    <a:p>
                      <a:pPr>
                        <a:lnSpc>
                          <a:spcPct val="107000"/>
                        </a:lnSpc>
                        <a:spcAft>
                          <a:spcPts val="800"/>
                        </a:spcAft>
                      </a:pPr>
                      <a:r>
                        <a:rPr lang="en-US" sz="2000" dirty="0">
                          <a:effectLst/>
                          <a:highlight>
                            <a:srgbClr val="0000FF"/>
                          </a:highlight>
                        </a:rPr>
                        <a:t>During the past 4 weeks, have you, at the university, been…</a:t>
                      </a:r>
                      <a:endParaRPr lang="nl-NL" sz="2000" dirty="0">
                        <a:effectLst/>
                        <a:highlight>
                          <a:srgbClr val="0000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8323857"/>
                  </a:ext>
                </a:extLst>
              </a:tr>
              <a:tr h="939970">
                <a:tc>
                  <a:txBody>
                    <a:bodyPr/>
                    <a:lstStyle/>
                    <a:p>
                      <a:pPr>
                        <a:lnSpc>
                          <a:spcPct val="107000"/>
                        </a:lnSpc>
                        <a:spcAft>
                          <a:spcPts val="800"/>
                        </a:spcAft>
                      </a:pPr>
                      <a:r>
                        <a:rPr lang="en-US" sz="2000">
                          <a:effectLst/>
                        </a:rPr>
                        <a:t>under the influence of alcohol?</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208 (4.4)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32 (3.6)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rPr>
                        <a:t>.329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0121856"/>
                  </a:ext>
                </a:extLst>
              </a:tr>
              <a:tr h="939970">
                <a:tc>
                  <a:txBody>
                    <a:bodyPr/>
                    <a:lstStyle/>
                    <a:p>
                      <a:pPr>
                        <a:lnSpc>
                          <a:spcPct val="107000"/>
                        </a:lnSpc>
                        <a:spcAft>
                          <a:spcPts val="800"/>
                        </a:spcAft>
                      </a:pPr>
                      <a:r>
                        <a:rPr lang="en-US" sz="2000">
                          <a:effectLst/>
                        </a:rPr>
                        <a:t>under the influence of drugs?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2000">
                          <a:effectLst/>
                        </a:rPr>
                        <a:t>145 (3.1)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2000">
                          <a:effectLst/>
                        </a:rPr>
                        <a:t>43 (4.9)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NL" sz="2000" dirty="0">
                          <a:effectLst/>
                        </a:rPr>
                        <a:t>.005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07216"/>
                  </a:ext>
                </a:extLst>
              </a:tr>
            </a:tbl>
          </a:graphicData>
        </a:graphic>
      </p:graphicFrame>
      <p:sp>
        <p:nvSpPr>
          <p:cNvPr id="4" name="Rectangle 1">
            <a:extLst>
              <a:ext uri="{FF2B5EF4-FFF2-40B4-BE49-F238E27FC236}">
                <a16:creationId xmlns:a16="http://schemas.microsoft.com/office/drawing/2014/main" id="{9D8E2651-5E60-481F-AEA7-E52D90612B60}"/>
              </a:ext>
            </a:extLst>
          </p:cNvPr>
          <p:cNvSpPr>
            <a:spLocks noChangeArrowheads="1"/>
          </p:cNvSpPr>
          <p:nvPr/>
        </p:nvSpPr>
        <p:spPr bwMode="auto">
          <a:xfrm>
            <a:off x="-1611339" y="3503613"/>
            <a:ext cx="170227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41831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9841-232E-4233-891A-AD5487D7F867}"/>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b="1" kern="1200" dirty="0">
                <a:latin typeface="+mj-lt"/>
                <a:ea typeface="+mj-ea"/>
                <a:cs typeface="+mj-cs"/>
              </a:rPr>
              <a:t>Substance use and studying</a:t>
            </a:r>
          </a:p>
        </p:txBody>
      </p:sp>
      <p:graphicFrame>
        <p:nvGraphicFramePr>
          <p:cNvPr id="4" name="Table 3">
            <a:extLst>
              <a:ext uri="{FF2B5EF4-FFF2-40B4-BE49-F238E27FC236}">
                <a16:creationId xmlns:a16="http://schemas.microsoft.com/office/drawing/2014/main" id="{7ED58162-7437-4887-8CAA-CB247BC2D78A}"/>
              </a:ext>
            </a:extLst>
          </p:cNvPr>
          <p:cNvGraphicFramePr>
            <a:graphicFrameLocks noGrp="1"/>
          </p:cNvGraphicFramePr>
          <p:nvPr>
            <p:extLst>
              <p:ext uri="{D42A27DB-BD31-4B8C-83A1-F6EECF244321}">
                <p14:modId xmlns:p14="http://schemas.microsoft.com/office/powerpoint/2010/main" val="485843313"/>
              </p:ext>
            </p:extLst>
          </p:nvPr>
        </p:nvGraphicFramePr>
        <p:xfrm>
          <a:off x="1402080" y="2552930"/>
          <a:ext cx="8449056" cy="3811293"/>
        </p:xfrm>
        <a:graphic>
          <a:graphicData uri="http://schemas.openxmlformats.org/drawingml/2006/table">
            <a:tbl>
              <a:tblPr firstRow="1" firstCol="1" bandRow="1">
                <a:tableStyleId>{5C22544A-7EE6-4342-B048-85BDC9FD1C3A}</a:tableStyleId>
              </a:tblPr>
              <a:tblGrid>
                <a:gridCol w="2536327">
                  <a:extLst>
                    <a:ext uri="{9D8B030D-6E8A-4147-A177-3AD203B41FA5}">
                      <a16:colId xmlns:a16="http://schemas.microsoft.com/office/drawing/2014/main" val="2150760586"/>
                    </a:ext>
                  </a:extLst>
                </a:gridCol>
                <a:gridCol w="2345673">
                  <a:extLst>
                    <a:ext uri="{9D8B030D-6E8A-4147-A177-3AD203B41FA5}">
                      <a16:colId xmlns:a16="http://schemas.microsoft.com/office/drawing/2014/main" val="2042149666"/>
                    </a:ext>
                  </a:extLst>
                </a:gridCol>
                <a:gridCol w="2052724">
                  <a:extLst>
                    <a:ext uri="{9D8B030D-6E8A-4147-A177-3AD203B41FA5}">
                      <a16:colId xmlns:a16="http://schemas.microsoft.com/office/drawing/2014/main" val="709530759"/>
                    </a:ext>
                  </a:extLst>
                </a:gridCol>
                <a:gridCol w="1514332">
                  <a:extLst>
                    <a:ext uri="{9D8B030D-6E8A-4147-A177-3AD203B41FA5}">
                      <a16:colId xmlns:a16="http://schemas.microsoft.com/office/drawing/2014/main" val="3590443222"/>
                    </a:ext>
                  </a:extLst>
                </a:gridCol>
              </a:tblGrid>
              <a:tr h="977813">
                <a:tc>
                  <a:txBody>
                    <a:bodyPr/>
                    <a:lstStyle/>
                    <a:p>
                      <a:r>
                        <a:rPr lang="en-US" sz="2000">
                          <a:effectLst/>
                        </a:rPr>
                        <a:t>Variable</a:t>
                      </a:r>
                      <a:r>
                        <a:rPr lang="en-GB" sz="2000">
                          <a:effectLst/>
                        </a:rPr>
                        <a:t>(n (%))</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r>
                        <a:rPr lang="en-GB" sz="2000">
                          <a:effectLst/>
                        </a:rPr>
                        <a:t>No AFM</a:t>
                      </a:r>
                      <a:endParaRPr lang="nl-NL" sz="1900">
                        <a:effectLst/>
                      </a:endParaRPr>
                    </a:p>
                    <a:p>
                      <a:pPr>
                        <a:spcBef>
                          <a:spcPts val="200"/>
                        </a:spcBef>
                        <a:spcAft>
                          <a:spcPts val="200"/>
                        </a:spcAft>
                      </a:pPr>
                      <a:r>
                        <a:rPr lang="en-GB" sz="2000">
                          <a:effectLst/>
                        </a:rPr>
                        <a:t>(n=4,781)</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r>
                        <a:rPr lang="en-GB" sz="2000">
                          <a:effectLst/>
                        </a:rPr>
                        <a:t>AFMs</a:t>
                      </a:r>
                      <a:endParaRPr lang="nl-NL" sz="1900">
                        <a:effectLst/>
                      </a:endParaRPr>
                    </a:p>
                    <a:p>
                      <a:pPr>
                        <a:spcBef>
                          <a:spcPts val="200"/>
                        </a:spcBef>
                        <a:spcAft>
                          <a:spcPts val="200"/>
                        </a:spcAft>
                      </a:pPr>
                      <a:r>
                        <a:rPr lang="en-GB" sz="2000">
                          <a:effectLst/>
                        </a:rPr>
                        <a:t>(n=881)</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spcBef>
                          <a:spcPts val="200"/>
                        </a:spcBef>
                        <a:spcAft>
                          <a:spcPts val="200"/>
                        </a:spcAft>
                      </a:pPr>
                      <a:r>
                        <a:rPr lang="en-GB" sz="2000">
                          <a:effectLst/>
                        </a:rPr>
                        <a:t>  p</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extLst>
                  <a:ext uri="{0D108BD9-81ED-4DB2-BD59-A6C34878D82A}">
                    <a16:rowId xmlns:a16="http://schemas.microsoft.com/office/drawing/2014/main" val="3877145452"/>
                  </a:ext>
                </a:extLst>
              </a:tr>
              <a:tr h="1830118">
                <a:tc>
                  <a:txBody>
                    <a:bodyPr/>
                    <a:lstStyle/>
                    <a:p>
                      <a:r>
                        <a:rPr lang="en-US" sz="2000" dirty="0">
                          <a:effectLst/>
                          <a:highlight>
                            <a:srgbClr val="0000FF"/>
                          </a:highlight>
                        </a:rPr>
                        <a:t>During the past 4 weeks, have you spent any time at university, e.g. during a break...</a:t>
                      </a:r>
                      <a:endParaRPr lang="nl-NL" sz="1900" dirty="0">
                        <a:effectLst/>
                        <a:highlight>
                          <a:srgbClr val="0000FF"/>
                        </a:highligh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lgn="r">
                        <a:spcBef>
                          <a:spcPts val="200"/>
                        </a:spcBef>
                        <a:spcAft>
                          <a:spcPts val="200"/>
                        </a:spcAft>
                      </a:pPr>
                      <a:r>
                        <a:rPr lang="en-US" sz="2000" dirty="0">
                          <a:effectLst/>
                        </a:rPr>
                        <a:t> </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lgn="r">
                        <a:spcBef>
                          <a:spcPts val="200"/>
                        </a:spcBef>
                        <a:spcAft>
                          <a:spcPts val="200"/>
                        </a:spcAft>
                      </a:pPr>
                      <a:r>
                        <a:rPr lang="en-US" sz="2000" dirty="0">
                          <a:effectLst/>
                        </a:rPr>
                        <a:t> </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spcBef>
                          <a:spcPts val="200"/>
                        </a:spcBef>
                        <a:spcAft>
                          <a:spcPts val="200"/>
                        </a:spcAft>
                      </a:pPr>
                      <a:r>
                        <a:rPr lang="en-US" sz="2000">
                          <a:effectLst/>
                        </a:rPr>
                        <a:t> </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extLst>
                  <a:ext uri="{0D108BD9-81ED-4DB2-BD59-A6C34878D82A}">
                    <a16:rowId xmlns:a16="http://schemas.microsoft.com/office/drawing/2014/main" val="3240378105"/>
                  </a:ext>
                </a:extLst>
              </a:tr>
              <a:tr h="501681">
                <a:tc>
                  <a:txBody>
                    <a:bodyPr/>
                    <a:lstStyle/>
                    <a:p>
                      <a:pPr>
                        <a:spcBef>
                          <a:spcPts val="200"/>
                        </a:spcBef>
                        <a:spcAft>
                          <a:spcPts val="200"/>
                        </a:spcAft>
                      </a:pPr>
                      <a:r>
                        <a:rPr lang="en-US" sz="2000">
                          <a:effectLst/>
                        </a:rPr>
                        <a:t>using </a:t>
                      </a:r>
                      <a:r>
                        <a:rPr lang="nl-NL" sz="2000">
                          <a:effectLst/>
                        </a:rPr>
                        <a:t>alcohol? </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lgn="r">
                        <a:spcBef>
                          <a:spcPts val="200"/>
                        </a:spcBef>
                        <a:spcAft>
                          <a:spcPts val="200"/>
                        </a:spcAft>
                      </a:pPr>
                      <a:r>
                        <a:rPr lang="nl-NL" sz="2000">
                          <a:effectLst/>
                        </a:rPr>
                        <a:t>144 (3.0)</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lgn="r">
                        <a:spcBef>
                          <a:spcPts val="200"/>
                        </a:spcBef>
                        <a:spcAft>
                          <a:spcPts val="200"/>
                        </a:spcAft>
                      </a:pPr>
                      <a:r>
                        <a:rPr lang="nl-NL" sz="2000">
                          <a:effectLst/>
                        </a:rPr>
                        <a:t>19 (2.2)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spcBef>
                          <a:spcPts val="200"/>
                        </a:spcBef>
                        <a:spcAft>
                          <a:spcPts val="200"/>
                        </a:spcAft>
                      </a:pPr>
                      <a:r>
                        <a:rPr lang="nl-NL" sz="2000">
                          <a:effectLst/>
                        </a:rPr>
                        <a:t>.162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extLst>
                  <a:ext uri="{0D108BD9-81ED-4DB2-BD59-A6C34878D82A}">
                    <a16:rowId xmlns:a16="http://schemas.microsoft.com/office/drawing/2014/main" val="200393896"/>
                  </a:ext>
                </a:extLst>
              </a:tr>
              <a:tr h="501681">
                <a:tc>
                  <a:txBody>
                    <a:bodyPr/>
                    <a:lstStyle/>
                    <a:p>
                      <a:pPr>
                        <a:spcBef>
                          <a:spcPts val="200"/>
                        </a:spcBef>
                        <a:spcAft>
                          <a:spcPts val="200"/>
                        </a:spcAft>
                      </a:pPr>
                      <a:r>
                        <a:rPr lang="nl-NL" sz="2000">
                          <a:effectLst/>
                        </a:rPr>
                        <a:t>using drugs? </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lgn="r">
                        <a:spcBef>
                          <a:spcPts val="200"/>
                        </a:spcBef>
                        <a:spcAft>
                          <a:spcPts val="200"/>
                        </a:spcAft>
                      </a:pPr>
                      <a:r>
                        <a:rPr lang="nl-NL" sz="2000" dirty="0">
                          <a:effectLst/>
                        </a:rPr>
                        <a:t>103 (2.2)</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lgn="r">
                        <a:spcBef>
                          <a:spcPts val="200"/>
                        </a:spcBef>
                        <a:spcAft>
                          <a:spcPts val="200"/>
                        </a:spcAft>
                      </a:pPr>
                      <a:r>
                        <a:rPr lang="nl-NL" sz="2000">
                          <a:effectLst/>
                        </a:rPr>
                        <a:t>35 (4.0)</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tc>
                  <a:txBody>
                    <a:bodyPr/>
                    <a:lstStyle/>
                    <a:p>
                      <a:pPr>
                        <a:spcBef>
                          <a:spcPts val="200"/>
                        </a:spcBef>
                        <a:spcAft>
                          <a:spcPts val="200"/>
                        </a:spcAft>
                      </a:pPr>
                      <a:r>
                        <a:rPr lang="nl-NL" sz="2000" dirty="0">
                          <a:effectLst/>
                        </a:rPr>
                        <a:t>.002</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5550" marR="115550" marT="0" marB="0"/>
                </a:tc>
                <a:extLst>
                  <a:ext uri="{0D108BD9-81ED-4DB2-BD59-A6C34878D82A}">
                    <a16:rowId xmlns:a16="http://schemas.microsoft.com/office/drawing/2014/main" val="600652561"/>
                  </a:ext>
                </a:extLst>
              </a:tr>
            </a:tbl>
          </a:graphicData>
        </a:graphic>
      </p:graphicFrame>
    </p:spTree>
    <p:extLst>
      <p:ext uri="{BB962C8B-B14F-4D97-AF65-F5344CB8AC3E}">
        <p14:creationId xmlns:p14="http://schemas.microsoft.com/office/powerpoint/2010/main" val="271273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EAF7-9807-4003-A790-DDCAFD7A38D1}"/>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b="1" kern="1200" dirty="0">
                <a:latin typeface="+mj-lt"/>
                <a:ea typeface="+mj-ea"/>
                <a:cs typeface="+mj-cs"/>
              </a:rPr>
              <a:t>Substance use and studying</a:t>
            </a:r>
          </a:p>
        </p:txBody>
      </p:sp>
      <p:sp>
        <p:nvSpPr>
          <p:cNvPr id="4" name="Rectangle 1">
            <a:extLst>
              <a:ext uri="{FF2B5EF4-FFF2-40B4-BE49-F238E27FC236}">
                <a16:creationId xmlns:a16="http://schemas.microsoft.com/office/drawing/2014/main" id="{D89AB88F-650D-4ED0-B62A-28D02AE37362}"/>
              </a:ext>
            </a:extLst>
          </p:cNvPr>
          <p:cNvSpPr>
            <a:spLocks noChangeArrowheads="1"/>
          </p:cNvSpPr>
          <p:nvPr/>
        </p:nvSpPr>
        <p:spPr bwMode="auto">
          <a:xfrm>
            <a:off x="5345113" y="2514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3" name="Table 2">
            <a:extLst>
              <a:ext uri="{FF2B5EF4-FFF2-40B4-BE49-F238E27FC236}">
                <a16:creationId xmlns:a16="http://schemas.microsoft.com/office/drawing/2014/main" id="{F1D3AD6B-1687-432E-8D09-41857030E7EA}"/>
              </a:ext>
            </a:extLst>
          </p:cNvPr>
          <p:cNvGraphicFramePr>
            <a:graphicFrameLocks noGrp="1"/>
          </p:cNvGraphicFramePr>
          <p:nvPr>
            <p:extLst>
              <p:ext uri="{D42A27DB-BD31-4B8C-83A1-F6EECF244321}">
                <p14:modId xmlns:p14="http://schemas.microsoft.com/office/powerpoint/2010/main" val="556507997"/>
              </p:ext>
            </p:extLst>
          </p:nvPr>
        </p:nvGraphicFramePr>
        <p:xfrm>
          <a:off x="668511" y="1863800"/>
          <a:ext cx="9385590" cy="4521631"/>
        </p:xfrm>
        <a:graphic>
          <a:graphicData uri="http://schemas.openxmlformats.org/drawingml/2006/table">
            <a:tbl>
              <a:tblPr firstRow="1" firstCol="1" bandRow="1">
                <a:tableStyleId>{5C22544A-7EE6-4342-B048-85BDC9FD1C3A}</a:tableStyleId>
              </a:tblPr>
              <a:tblGrid>
                <a:gridCol w="6089173">
                  <a:extLst>
                    <a:ext uri="{9D8B030D-6E8A-4147-A177-3AD203B41FA5}">
                      <a16:colId xmlns:a16="http://schemas.microsoft.com/office/drawing/2014/main" val="1328831089"/>
                    </a:ext>
                  </a:extLst>
                </a:gridCol>
                <a:gridCol w="1299697">
                  <a:extLst>
                    <a:ext uri="{9D8B030D-6E8A-4147-A177-3AD203B41FA5}">
                      <a16:colId xmlns:a16="http://schemas.microsoft.com/office/drawing/2014/main" val="3283566005"/>
                    </a:ext>
                  </a:extLst>
                </a:gridCol>
                <a:gridCol w="1108463">
                  <a:extLst>
                    <a:ext uri="{9D8B030D-6E8A-4147-A177-3AD203B41FA5}">
                      <a16:colId xmlns:a16="http://schemas.microsoft.com/office/drawing/2014/main" val="241171815"/>
                    </a:ext>
                  </a:extLst>
                </a:gridCol>
                <a:gridCol w="888257">
                  <a:extLst>
                    <a:ext uri="{9D8B030D-6E8A-4147-A177-3AD203B41FA5}">
                      <a16:colId xmlns:a16="http://schemas.microsoft.com/office/drawing/2014/main" val="3649921670"/>
                    </a:ext>
                  </a:extLst>
                </a:gridCol>
              </a:tblGrid>
              <a:tr h="683638">
                <a:tc>
                  <a:txBody>
                    <a:bodyPr/>
                    <a:lstStyle/>
                    <a:p>
                      <a:r>
                        <a:rPr lang="en-US" sz="1800">
                          <a:effectLst/>
                        </a:rPr>
                        <a:t>Variable</a:t>
                      </a:r>
                      <a:r>
                        <a:rPr lang="en-GB" sz="1800">
                          <a:effectLst/>
                        </a:rPr>
                        <a:t>(n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r>
                        <a:rPr lang="en-GB" sz="1800">
                          <a:effectLst/>
                        </a:rPr>
                        <a:t>No AFM</a:t>
                      </a:r>
                      <a:endParaRPr lang="nl-NL" sz="1800">
                        <a:effectLst/>
                      </a:endParaRPr>
                    </a:p>
                    <a:p>
                      <a:pPr>
                        <a:spcBef>
                          <a:spcPts val="200"/>
                        </a:spcBef>
                        <a:spcAft>
                          <a:spcPts val="200"/>
                        </a:spcAft>
                      </a:pPr>
                      <a:r>
                        <a:rPr lang="en-GB" sz="1800">
                          <a:effectLst/>
                        </a:rPr>
                        <a:t>(n=4,781)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r>
                        <a:rPr lang="en-GB" sz="1800">
                          <a:effectLst/>
                        </a:rPr>
                        <a:t>AFMs</a:t>
                      </a:r>
                      <a:endParaRPr lang="nl-NL" sz="1800">
                        <a:effectLst/>
                      </a:endParaRPr>
                    </a:p>
                    <a:p>
                      <a:pPr>
                        <a:spcBef>
                          <a:spcPts val="200"/>
                        </a:spcBef>
                        <a:spcAft>
                          <a:spcPts val="200"/>
                        </a:spcAft>
                      </a:pPr>
                      <a:r>
                        <a:rPr lang="en-GB" sz="1800">
                          <a:effectLst/>
                        </a:rPr>
                        <a:t>(n=881)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en-GB" sz="1800">
                          <a:effectLst/>
                        </a:rPr>
                        <a:t>  p</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406617270"/>
                  </a:ext>
                </a:extLst>
              </a:tr>
              <a:tr h="651692">
                <a:tc>
                  <a:txBody>
                    <a:bodyPr/>
                    <a:lstStyle/>
                    <a:p>
                      <a:r>
                        <a:rPr lang="en-US" sz="1800" dirty="0">
                          <a:effectLst/>
                          <a:highlight>
                            <a:srgbClr val="0000FF"/>
                          </a:highlight>
                        </a:rPr>
                        <a:t>Have you ever experienced any of the following negative consequences of alcohol/drug use?</a:t>
                      </a:r>
                      <a:endParaRPr lang="nl-NL" sz="1800" dirty="0">
                        <a:effectLst/>
                        <a:highlight>
                          <a:srgbClr val="0000FF"/>
                        </a:highligh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r>
                        <a:rPr lang="en-GB" sz="1800">
                          <a:effectLst/>
                        </a:rPr>
                        <a:t>yes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r>
                        <a:rPr lang="en-GB" sz="1800">
                          <a:effectLst/>
                        </a:rPr>
                        <a:t>yes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en-GB"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605188144"/>
                  </a:ext>
                </a:extLst>
              </a:tr>
              <a:tr h="572091">
                <a:tc>
                  <a:txBody>
                    <a:bodyPr/>
                    <a:lstStyle/>
                    <a:p>
                      <a:pPr>
                        <a:spcBef>
                          <a:spcPts val="200"/>
                        </a:spcBef>
                        <a:spcAft>
                          <a:spcPts val="200"/>
                        </a:spcAft>
                      </a:pPr>
                      <a:r>
                        <a:rPr lang="en-US" sz="1800" dirty="0">
                          <a:effectLst/>
                        </a:rPr>
                        <a:t>I did badly on a test or in a project (</a:t>
                      </a:r>
                      <a:r>
                        <a:rPr lang="en-US" sz="1800" i="1" dirty="0">
                          <a:effectLst/>
                        </a:rPr>
                        <a:t>alcohol</a:t>
                      </a: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794 (16.6)</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159 (18.0)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nl-NL" sz="1800">
                          <a:effectLst/>
                        </a:rPr>
                        <a:t>.294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3776474771"/>
                  </a:ext>
                </a:extLst>
              </a:tr>
              <a:tr h="572091">
                <a:tc>
                  <a:txBody>
                    <a:bodyPr/>
                    <a:lstStyle/>
                    <a:p>
                      <a:pPr>
                        <a:spcBef>
                          <a:spcPts val="200"/>
                        </a:spcBef>
                        <a:spcAft>
                          <a:spcPts val="200"/>
                        </a:spcAft>
                      </a:pPr>
                      <a:r>
                        <a:rPr lang="en-US" sz="1800" dirty="0">
                          <a:effectLst/>
                        </a:rPr>
                        <a:t>I missed class (</a:t>
                      </a:r>
                      <a:r>
                        <a:rPr lang="en-US" sz="1800" i="1" dirty="0">
                          <a:effectLst/>
                        </a:rPr>
                        <a:t>alcohol</a:t>
                      </a: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1,302 (27.2)</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250 (28.4)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nl-NL" sz="1800">
                          <a:effectLst/>
                        </a:rPr>
                        <a:t>.484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2439659385"/>
                  </a:ext>
                </a:extLst>
              </a:tr>
              <a:tr h="572091">
                <a:tc>
                  <a:txBody>
                    <a:bodyPr/>
                    <a:lstStyle/>
                    <a:p>
                      <a:pPr>
                        <a:spcBef>
                          <a:spcPts val="200"/>
                        </a:spcBef>
                        <a:spcAft>
                          <a:spcPts val="200"/>
                        </a:spcAft>
                      </a:pPr>
                      <a:r>
                        <a:rPr lang="en-US" sz="1800" dirty="0">
                          <a:effectLst/>
                        </a:rPr>
                        <a:t>I suffered from memory loss (</a:t>
                      </a:r>
                      <a:r>
                        <a:rPr lang="en-US" sz="1800" i="1" dirty="0">
                          <a:effectLst/>
                        </a:rPr>
                        <a:t>alcohol</a:t>
                      </a: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dirty="0">
                          <a:effectLst/>
                        </a:rPr>
                        <a:t>2,060 (43.1)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408 (46.3)</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nl-NL" sz="1800">
                          <a:effectLst/>
                        </a:rPr>
                        <a:t>.076</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366253262"/>
                  </a:ext>
                </a:extLst>
              </a:tr>
              <a:tr h="325846">
                <a:tc>
                  <a:txBody>
                    <a:bodyPr/>
                    <a:lstStyle/>
                    <a:p>
                      <a:pPr>
                        <a:spcBef>
                          <a:spcPts val="200"/>
                        </a:spcBef>
                        <a:spcAft>
                          <a:spcPts val="200"/>
                        </a:spcAft>
                      </a:pPr>
                      <a:r>
                        <a:rPr lang="en-US" sz="1800" dirty="0">
                          <a:effectLst/>
                        </a:rPr>
                        <a:t>I did badly on a test or in a project (</a:t>
                      </a:r>
                      <a:r>
                        <a:rPr lang="en-US" sz="1800" i="1" dirty="0">
                          <a:solidFill>
                            <a:schemeClr val="accent4"/>
                          </a:solidFill>
                          <a:effectLst/>
                        </a:rPr>
                        <a:t>drugs</a:t>
                      </a: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289 (6.0)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83 (9.4)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nl-NL" sz="1800">
                          <a:effectLst/>
                        </a:rPr>
                        <a:t>&lt;.001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1609419427"/>
                  </a:ext>
                </a:extLst>
              </a:tr>
              <a:tr h="572091">
                <a:tc>
                  <a:txBody>
                    <a:bodyPr/>
                    <a:lstStyle/>
                    <a:p>
                      <a:pPr>
                        <a:spcBef>
                          <a:spcPts val="200"/>
                        </a:spcBef>
                        <a:spcAft>
                          <a:spcPts val="200"/>
                        </a:spcAft>
                      </a:pPr>
                      <a:r>
                        <a:rPr lang="en-US" sz="1800" dirty="0">
                          <a:effectLst/>
                        </a:rPr>
                        <a:t>I missed class (</a:t>
                      </a:r>
                      <a:r>
                        <a:rPr lang="en-US" sz="1800" i="1" dirty="0">
                          <a:solidFill>
                            <a:schemeClr val="accent4"/>
                          </a:solidFill>
                          <a:effectLst/>
                        </a:rPr>
                        <a:t>drugs</a:t>
                      </a: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405 (8.5)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118 (13.4)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nl-NL" sz="1800">
                          <a:effectLst/>
                        </a:rPr>
                        <a:t>&lt;.001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1811639626"/>
                  </a:ext>
                </a:extLst>
              </a:tr>
              <a:tr h="572091">
                <a:tc>
                  <a:txBody>
                    <a:bodyPr/>
                    <a:lstStyle/>
                    <a:p>
                      <a:pPr>
                        <a:spcBef>
                          <a:spcPts val="200"/>
                        </a:spcBef>
                        <a:spcAft>
                          <a:spcPts val="200"/>
                        </a:spcAft>
                      </a:pPr>
                      <a:r>
                        <a:rPr lang="en-US" sz="1800" dirty="0">
                          <a:effectLst/>
                        </a:rPr>
                        <a:t>I suffered from memory loss (</a:t>
                      </a:r>
                      <a:r>
                        <a:rPr lang="en-US" sz="1800" i="1" dirty="0">
                          <a:solidFill>
                            <a:schemeClr val="accent4"/>
                          </a:solidFill>
                          <a:effectLst/>
                        </a:rPr>
                        <a:t>drugs</a:t>
                      </a:r>
                      <a:r>
                        <a:rPr lang="en-US"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dirty="0">
                          <a:effectLst/>
                        </a:rPr>
                        <a:t>523 (10.9)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lgn="r">
                        <a:spcBef>
                          <a:spcPts val="200"/>
                        </a:spcBef>
                        <a:spcAft>
                          <a:spcPts val="200"/>
                        </a:spcAft>
                      </a:pPr>
                      <a:r>
                        <a:rPr lang="nl-NL" sz="1800">
                          <a:effectLst/>
                        </a:rPr>
                        <a:t>157 (17.8)</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tc>
                  <a:txBody>
                    <a:bodyPr/>
                    <a:lstStyle/>
                    <a:p>
                      <a:pPr>
                        <a:spcBef>
                          <a:spcPts val="200"/>
                        </a:spcBef>
                        <a:spcAft>
                          <a:spcPts val="200"/>
                        </a:spcAft>
                      </a:pPr>
                      <a:r>
                        <a:rPr lang="nl-NL" sz="1800" dirty="0">
                          <a:effectLst/>
                        </a:rPr>
                        <a:t>&lt;.001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54" marR="60054" marT="0" marB="0"/>
                </a:tc>
                <a:extLst>
                  <a:ext uri="{0D108BD9-81ED-4DB2-BD59-A6C34878D82A}">
                    <a16:rowId xmlns:a16="http://schemas.microsoft.com/office/drawing/2014/main" val="2250755929"/>
                  </a:ext>
                </a:extLst>
              </a:tr>
            </a:tbl>
          </a:graphicData>
        </a:graphic>
      </p:graphicFrame>
    </p:spTree>
    <p:extLst>
      <p:ext uri="{BB962C8B-B14F-4D97-AF65-F5344CB8AC3E}">
        <p14:creationId xmlns:p14="http://schemas.microsoft.com/office/powerpoint/2010/main" val="14413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05B6-875B-47CC-BBE8-0FD254CCD7D3}"/>
              </a:ext>
            </a:extLst>
          </p:cNvPr>
          <p:cNvSpPr>
            <a:spLocks noGrp="1"/>
          </p:cNvSpPr>
          <p:nvPr>
            <p:ph type="title"/>
          </p:nvPr>
        </p:nvSpPr>
        <p:spPr/>
        <p:txBody>
          <a:bodyPr/>
          <a:lstStyle/>
          <a:p>
            <a:pPr algn="ctr"/>
            <a:r>
              <a:rPr lang="en-US" sz="4400" b="1" dirty="0">
                <a:latin typeface="+mn-lt"/>
              </a:rPr>
              <a:t>Population</a:t>
            </a:r>
            <a:br>
              <a:rPr lang="en-US" dirty="0"/>
            </a:br>
            <a:r>
              <a:rPr lang="en-US" sz="1600" b="1" dirty="0">
                <a:latin typeface="+mn-lt"/>
              </a:rPr>
              <a:t>Qualitative longitudinal research</a:t>
            </a:r>
            <a:r>
              <a:rPr lang="en-US" sz="1600" dirty="0">
                <a:latin typeface="+mn-lt"/>
              </a:rPr>
              <a:t>: interviews with 30 students</a:t>
            </a:r>
            <a:endParaRPr lang="nl-NL" sz="1600" dirty="0">
              <a:latin typeface="+mn-lt"/>
            </a:endParaRPr>
          </a:p>
        </p:txBody>
      </p:sp>
      <p:sp>
        <p:nvSpPr>
          <p:cNvPr id="4" name="TextBox 3">
            <a:extLst>
              <a:ext uri="{FF2B5EF4-FFF2-40B4-BE49-F238E27FC236}">
                <a16:creationId xmlns:a16="http://schemas.microsoft.com/office/drawing/2014/main" id="{4132AEEB-CA6A-4F52-8891-9751B9EE083D}"/>
              </a:ext>
            </a:extLst>
          </p:cNvPr>
          <p:cNvSpPr txBox="1"/>
          <p:nvPr/>
        </p:nvSpPr>
        <p:spPr>
          <a:xfrm>
            <a:off x="1752144" y="2052403"/>
            <a:ext cx="8027008" cy="4199611"/>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19 </a:t>
            </a:r>
            <a:r>
              <a:rPr lang="nl-NL" sz="2000" dirty="0" err="1">
                <a:effectLst/>
                <a:ea typeface="Calibri" panose="020F0502020204030204" pitchFamily="34" charset="0"/>
                <a:cs typeface="Times New Roman" panose="02020603050405020304" pitchFamily="18" charset="0"/>
              </a:rPr>
              <a:t>women</a:t>
            </a:r>
            <a:r>
              <a:rPr lang="nl-NL" sz="2000" dirty="0">
                <a:effectLst/>
                <a:ea typeface="Calibri" panose="020F0502020204030204" pitchFamily="34" charset="0"/>
                <a:cs typeface="Times New Roman" panose="02020603050405020304" pitchFamily="18" charset="0"/>
              </a:rPr>
              <a:t>, 11 men;</a:t>
            </a:r>
          </a:p>
          <a:p>
            <a:pPr marL="342900" lvl="0" indent="-342900">
              <a:lnSpc>
                <a:spcPct val="150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19 </a:t>
            </a:r>
            <a:r>
              <a:rPr lang="nl-NL" sz="2000" dirty="0" err="1">
                <a:effectLst/>
                <a:ea typeface="Calibri" panose="020F0502020204030204" pitchFamily="34" charset="0"/>
                <a:cs typeface="Times New Roman" panose="02020603050405020304" pitchFamily="18" charset="0"/>
              </a:rPr>
              <a:t>study</a:t>
            </a:r>
            <a:r>
              <a:rPr lang="nl-NL" sz="2000" dirty="0">
                <a:effectLst/>
                <a:ea typeface="Calibri" panose="020F0502020204030204" pitchFamily="34" charset="0"/>
                <a:cs typeface="Times New Roman" panose="02020603050405020304" pitchFamily="18" charset="0"/>
              </a:rPr>
              <a:t> programs;</a:t>
            </a:r>
          </a:p>
          <a:p>
            <a:pPr marL="342900" lvl="0" indent="-342900">
              <a:lnSpc>
                <a:spcPct val="150000"/>
              </a:lnSpc>
              <a:buFont typeface="Symbol" panose="05050102010706020507" pitchFamily="18" charset="2"/>
              <a:buChar char=""/>
            </a:pPr>
            <a:r>
              <a:rPr lang="nl-NL" sz="2000" dirty="0">
                <a:ea typeface="Calibri" panose="020F0502020204030204" pitchFamily="34" charset="0"/>
                <a:cs typeface="Times New Roman" panose="02020603050405020304" pitchFamily="18" charset="0"/>
              </a:rPr>
              <a:t>Relatives were </a:t>
            </a:r>
            <a:r>
              <a:rPr lang="nl-NL" sz="2000" dirty="0" err="1">
                <a:ea typeface="Calibri" panose="020F0502020204030204" pitchFamily="34" charset="0"/>
                <a:cs typeface="Times New Roman" panose="02020603050405020304" pitchFamily="18" charset="0"/>
              </a:rPr>
              <a:t>parents</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siblings</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and</a:t>
            </a:r>
            <a:r>
              <a:rPr lang="nl-NL" sz="2000" dirty="0">
                <a:ea typeface="Calibri" panose="020F0502020204030204" pitchFamily="34" charset="0"/>
                <a:cs typeface="Times New Roman" panose="02020603050405020304" pitchFamily="18" charset="0"/>
              </a:rPr>
              <a:t> partners;</a:t>
            </a:r>
            <a:endParaRPr lang="nl-NL" sz="2000" dirty="0">
              <a:effectLs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Average of 3.6 relatives with addiction (not only substances, but also </a:t>
            </a:r>
            <a:r>
              <a:rPr lang="en-US" sz="2000">
                <a:effectLst/>
                <a:ea typeface="Calibri" panose="020F0502020204030204" pitchFamily="34" charset="0"/>
                <a:cs typeface="Times New Roman" panose="02020603050405020304" pitchFamily="18" charset="0"/>
              </a:rPr>
              <a:t>gambling, </a:t>
            </a:r>
            <a:r>
              <a:rPr lang="en-US" sz="2000" dirty="0">
                <a:effectLst/>
                <a:ea typeface="Calibri" panose="020F0502020204030204" pitchFamily="34" charset="0"/>
                <a:cs typeface="Times New Roman" panose="02020603050405020304" pitchFamily="18" charset="0"/>
              </a:rPr>
              <a:t>sex and game addiction)</a:t>
            </a:r>
            <a:r>
              <a:rPr lang="nl-NL" sz="2000" dirty="0">
                <a:effectLst/>
                <a:ea typeface="Calibri" panose="020F0502020204030204" pitchFamily="3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2000" dirty="0" err="1">
                <a:effectLst/>
                <a:ea typeface="Calibri" panose="020F0502020204030204" pitchFamily="34" charset="0"/>
                <a:cs typeface="Times New Roman" panose="02020603050405020304" pitchFamily="18" charset="0"/>
              </a:rPr>
              <a:t>Only</a:t>
            </a:r>
            <a:r>
              <a:rPr lang="nl-NL" sz="2000" dirty="0">
                <a:effectLst/>
                <a:ea typeface="Calibri" panose="020F0502020204030204" pitchFamily="34" charset="0"/>
                <a:cs typeface="Times New Roman" panose="02020603050405020304" pitchFamily="18" charset="0"/>
              </a:rPr>
              <a:t> 3 had 1 relative </a:t>
            </a:r>
            <a:r>
              <a:rPr lang="nl-NL" sz="2000" dirty="0" err="1">
                <a:effectLst/>
                <a:ea typeface="Calibri" panose="020F0502020204030204" pitchFamily="34" charset="0"/>
                <a:cs typeface="Times New Roman" panose="02020603050405020304" pitchFamily="18" charset="0"/>
              </a:rPr>
              <a:t>with</a:t>
            </a:r>
            <a:r>
              <a:rPr lang="nl-NL" sz="2000" dirty="0">
                <a:effectLst/>
                <a:ea typeface="Calibri" panose="020F0502020204030204" pitchFamily="34" charset="0"/>
                <a:cs typeface="Times New Roman" panose="02020603050405020304" pitchFamily="18" charset="0"/>
              </a:rPr>
              <a:t> </a:t>
            </a:r>
            <a:r>
              <a:rPr lang="nl-NL" sz="2000" dirty="0" err="1">
                <a:effectLst/>
                <a:ea typeface="Calibri" panose="020F0502020204030204" pitchFamily="34" charset="0"/>
                <a:cs typeface="Times New Roman" panose="02020603050405020304" pitchFamily="18" charset="0"/>
              </a:rPr>
              <a:t>addiction</a:t>
            </a:r>
            <a:r>
              <a:rPr lang="nl-NL" sz="2000" dirty="0">
                <a:effectLst/>
                <a:ea typeface="Calibri" panose="020F0502020204030204" pitchFamily="34" charset="0"/>
                <a:cs typeface="Times New Roman" panose="02020603050405020304" pitchFamily="18" charset="0"/>
              </a:rPr>
              <a:t>;</a:t>
            </a:r>
          </a:p>
          <a:p>
            <a:pPr marL="342900" lvl="0" indent="-342900">
              <a:lnSpc>
                <a:spcPct val="150000"/>
              </a:lnSpc>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Of 24 students, parents are divorced</a:t>
            </a:r>
            <a:r>
              <a:rPr lang="nl-NL" sz="2000" dirty="0">
                <a:effectLst/>
                <a:ea typeface="Calibri" panose="020F0502020204030204" pitchFamily="3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2000" dirty="0">
                <a:effectLst/>
                <a:ea typeface="Calibri" panose="020F0502020204030204" pitchFamily="34" charset="0"/>
                <a:cs typeface="Times New Roman" panose="02020603050405020304" pitchFamily="18" charset="0"/>
              </a:rPr>
              <a:t>3 </a:t>
            </a:r>
            <a:r>
              <a:rPr lang="nl-NL" sz="2000" dirty="0" err="1">
                <a:effectLst/>
                <a:ea typeface="Calibri" panose="020F0502020204030204" pitchFamily="34" charset="0"/>
                <a:cs typeface="Times New Roman" panose="02020603050405020304" pitchFamily="18" charset="0"/>
              </a:rPr>
              <a:t>bereaved</a:t>
            </a:r>
            <a:r>
              <a:rPr lang="nl-NL" sz="2000" dirty="0">
                <a:effectLst/>
                <a:ea typeface="Calibri" panose="020F0502020204030204" pitchFamily="34" charset="0"/>
                <a:cs typeface="Times New Roman" panose="02020603050405020304" pitchFamily="18" charset="0"/>
              </a:rPr>
              <a:t> </a:t>
            </a:r>
            <a:r>
              <a:rPr lang="nl-NL" sz="2000" dirty="0" err="1">
                <a:effectLst/>
                <a:ea typeface="Calibri" panose="020F0502020204030204" pitchFamily="34" charset="0"/>
                <a:cs typeface="Times New Roman" panose="02020603050405020304" pitchFamily="18" charset="0"/>
              </a:rPr>
              <a:t>by</a:t>
            </a:r>
            <a:r>
              <a:rPr lang="nl-NL" sz="2000" dirty="0">
                <a:effectLst/>
                <a:ea typeface="Calibri" panose="020F0502020204030204" pitchFamily="34" charset="0"/>
                <a:cs typeface="Times New Roman" panose="02020603050405020304" pitchFamily="18" charset="0"/>
              </a:rPr>
              <a:t> alcohol/</a:t>
            </a:r>
            <a:r>
              <a:rPr lang="nl-NL" sz="2000" dirty="0" err="1">
                <a:effectLst/>
                <a:ea typeface="Calibri" panose="020F0502020204030204" pitchFamily="34" charset="0"/>
                <a:cs typeface="Times New Roman" panose="02020603050405020304" pitchFamily="18" charset="0"/>
              </a:rPr>
              <a:t>illegal</a:t>
            </a:r>
            <a:r>
              <a:rPr lang="nl-NL" sz="2000" dirty="0">
                <a:effectLst/>
                <a:ea typeface="Calibri" panose="020F0502020204030204" pitchFamily="34" charset="0"/>
                <a:cs typeface="Times New Roman" panose="02020603050405020304" pitchFamily="18" charset="0"/>
              </a:rPr>
              <a:t> drugs;</a:t>
            </a:r>
          </a:p>
          <a:p>
            <a:pPr marL="342900" lvl="0" indent="-342900">
              <a:lnSpc>
                <a:spcPct val="150000"/>
              </a:lnSpc>
              <a:spcAft>
                <a:spcPts val="8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No Muslim or Hindu students</a:t>
            </a:r>
            <a:r>
              <a:rPr lang="nl-NL" sz="20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1141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566B-67EF-448E-8B6F-CDB5B09FC468}"/>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6000" b="1" kern="1200" dirty="0">
                <a:latin typeface="+mj-lt"/>
                <a:ea typeface="+mj-ea"/>
                <a:cs typeface="+mj-cs"/>
              </a:rPr>
              <a:t>Study success</a:t>
            </a:r>
          </a:p>
        </p:txBody>
      </p:sp>
      <p:sp>
        <p:nvSpPr>
          <p:cNvPr id="4" name="Rectangle 1">
            <a:extLst>
              <a:ext uri="{FF2B5EF4-FFF2-40B4-BE49-F238E27FC236}">
                <a16:creationId xmlns:a16="http://schemas.microsoft.com/office/drawing/2014/main" id="{CFF596DA-3A01-45F1-B14C-44E18154C013}"/>
              </a:ext>
            </a:extLst>
          </p:cNvPr>
          <p:cNvSpPr>
            <a:spLocks noChangeArrowheads="1"/>
          </p:cNvSpPr>
          <p:nvPr/>
        </p:nvSpPr>
        <p:spPr bwMode="auto">
          <a:xfrm>
            <a:off x="3219450" y="4087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3" name="Table 2">
            <a:extLst>
              <a:ext uri="{FF2B5EF4-FFF2-40B4-BE49-F238E27FC236}">
                <a16:creationId xmlns:a16="http://schemas.microsoft.com/office/drawing/2014/main" id="{8041018B-13EB-4393-BE14-5D9DA3442CA6}"/>
              </a:ext>
            </a:extLst>
          </p:cNvPr>
          <p:cNvGraphicFramePr>
            <a:graphicFrameLocks noGrp="1"/>
          </p:cNvGraphicFramePr>
          <p:nvPr>
            <p:extLst>
              <p:ext uri="{D42A27DB-BD31-4B8C-83A1-F6EECF244321}">
                <p14:modId xmlns:p14="http://schemas.microsoft.com/office/powerpoint/2010/main" val="1561846235"/>
              </p:ext>
            </p:extLst>
          </p:nvPr>
        </p:nvGraphicFramePr>
        <p:xfrm>
          <a:off x="2130265" y="2883832"/>
          <a:ext cx="7700964" cy="2400684"/>
        </p:xfrm>
        <a:graphic>
          <a:graphicData uri="http://schemas.openxmlformats.org/drawingml/2006/table">
            <a:tbl>
              <a:tblPr firstRow="1" firstCol="1" bandRow="1">
                <a:tableStyleId>{5C22544A-7EE6-4342-B048-85BDC9FD1C3A}</a:tableStyleId>
              </a:tblPr>
              <a:tblGrid>
                <a:gridCol w="2672715">
                  <a:extLst>
                    <a:ext uri="{9D8B030D-6E8A-4147-A177-3AD203B41FA5}">
                      <a16:colId xmlns:a16="http://schemas.microsoft.com/office/drawing/2014/main" val="2710103935"/>
                    </a:ext>
                  </a:extLst>
                </a:gridCol>
                <a:gridCol w="1436370">
                  <a:extLst>
                    <a:ext uri="{9D8B030D-6E8A-4147-A177-3AD203B41FA5}">
                      <a16:colId xmlns:a16="http://schemas.microsoft.com/office/drawing/2014/main" val="1901372290"/>
                    </a:ext>
                  </a:extLst>
                </a:gridCol>
                <a:gridCol w="1250634">
                  <a:extLst>
                    <a:ext uri="{9D8B030D-6E8A-4147-A177-3AD203B41FA5}">
                      <a16:colId xmlns:a16="http://schemas.microsoft.com/office/drawing/2014/main" val="1082053540"/>
                    </a:ext>
                  </a:extLst>
                </a:gridCol>
                <a:gridCol w="2341245">
                  <a:extLst>
                    <a:ext uri="{9D8B030D-6E8A-4147-A177-3AD203B41FA5}">
                      <a16:colId xmlns:a16="http://schemas.microsoft.com/office/drawing/2014/main" val="3260928690"/>
                    </a:ext>
                  </a:extLst>
                </a:gridCol>
              </a:tblGrid>
              <a:tr h="1159002">
                <a:tc>
                  <a:txBody>
                    <a:bodyPr/>
                    <a:lstStyle/>
                    <a:p>
                      <a:pPr>
                        <a:lnSpc>
                          <a:spcPct val="107000"/>
                        </a:lnSpc>
                        <a:spcAft>
                          <a:spcPts val="800"/>
                        </a:spcAft>
                      </a:pPr>
                      <a:r>
                        <a:rPr lang="en-GB" sz="3300">
                          <a:effectLst/>
                        </a:rPr>
                        <a:t>Study delay</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Yes</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No</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Dropped out</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extLst>
                  <a:ext uri="{0D108BD9-81ED-4DB2-BD59-A6C34878D82A}">
                    <a16:rowId xmlns:a16="http://schemas.microsoft.com/office/drawing/2014/main" val="2883814295"/>
                  </a:ext>
                </a:extLst>
              </a:tr>
              <a:tr h="620841">
                <a:tc>
                  <a:txBody>
                    <a:bodyPr/>
                    <a:lstStyle/>
                    <a:p>
                      <a:pPr>
                        <a:lnSpc>
                          <a:spcPct val="107000"/>
                        </a:lnSpc>
                        <a:spcAft>
                          <a:spcPts val="800"/>
                        </a:spcAft>
                      </a:pPr>
                      <a:r>
                        <a:rPr lang="en-GB" sz="3300" dirty="0">
                          <a:effectLst/>
                        </a:rPr>
                        <a:t>1</a:t>
                      </a:r>
                      <a:r>
                        <a:rPr lang="en-GB" sz="3300" baseline="30000" dirty="0">
                          <a:effectLst/>
                        </a:rPr>
                        <a:t>st</a:t>
                      </a:r>
                      <a:r>
                        <a:rPr lang="en-GB" sz="3300" dirty="0">
                          <a:effectLst/>
                        </a:rPr>
                        <a:t> interview</a:t>
                      </a:r>
                      <a:endParaRPr lang="nl-NL"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9</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21</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 </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extLst>
                  <a:ext uri="{0D108BD9-81ED-4DB2-BD59-A6C34878D82A}">
                    <a16:rowId xmlns:a16="http://schemas.microsoft.com/office/drawing/2014/main" val="477243441"/>
                  </a:ext>
                </a:extLst>
              </a:tr>
              <a:tr h="620841">
                <a:tc>
                  <a:txBody>
                    <a:bodyPr/>
                    <a:lstStyle/>
                    <a:p>
                      <a:pPr>
                        <a:lnSpc>
                          <a:spcPct val="107000"/>
                        </a:lnSpc>
                        <a:spcAft>
                          <a:spcPts val="800"/>
                        </a:spcAft>
                      </a:pPr>
                      <a:r>
                        <a:rPr lang="en-GB" sz="3300" dirty="0">
                          <a:effectLst/>
                        </a:rPr>
                        <a:t>2</a:t>
                      </a:r>
                      <a:r>
                        <a:rPr lang="en-GB" sz="3300" baseline="30000" dirty="0">
                          <a:effectLst/>
                        </a:rPr>
                        <a:t>nd</a:t>
                      </a:r>
                      <a:r>
                        <a:rPr lang="en-GB" sz="3300" dirty="0">
                          <a:effectLst/>
                        </a:rPr>
                        <a:t> interview</a:t>
                      </a:r>
                      <a:endParaRPr lang="nl-NL"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13</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a:effectLst/>
                        </a:rPr>
                        <a:t>15</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tc>
                  <a:txBody>
                    <a:bodyPr/>
                    <a:lstStyle/>
                    <a:p>
                      <a:pPr>
                        <a:lnSpc>
                          <a:spcPct val="107000"/>
                        </a:lnSpc>
                        <a:spcAft>
                          <a:spcPts val="800"/>
                        </a:spcAft>
                      </a:pPr>
                      <a:r>
                        <a:rPr lang="en-GB" sz="3300" dirty="0">
                          <a:effectLst/>
                        </a:rPr>
                        <a:t>2</a:t>
                      </a:r>
                      <a:endParaRPr lang="nl-NL"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05740" marR="205740" marT="0" marB="0"/>
                </a:tc>
                <a:extLst>
                  <a:ext uri="{0D108BD9-81ED-4DB2-BD59-A6C34878D82A}">
                    <a16:rowId xmlns:a16="http://schemas.microsoft.com/office/drawing/2014/main" val="1592194864"/>
                  </a:ext>
                </a:extLst>
              </a:tr>
            </a:tbl>
          </a:graphicData>
        </a:graphic>
      </p:graphicFrame>
    </p:spTree>
    <p:extLst>
      <p:ext uri="{BB962C8B-B14F-4D97-AF65-F5344CB8AC3E}">
        <p14:creationId xmlns:p14="http://schemas.microsoft.com/office/powerpoint/2010/main" val="297332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ECEF02-40C7-4603-AE43-7C7081F6057A}"/>
              </a:ext>
            </a:extLst>
          </p:cNvPr>
          <p:cNvSpPr>
            <a:spLocks noGrp="1"/>
          </p:cNvSpPr>
          <p:nvPr>
            <p:ph idx="1"/>
          </p:nvPr>
        </p:nvSpPr>
        <p:spPr/>
        <p:txBody>
          <a:bodyPr>
            <a:normAutofit fontScale="92500" lnSpcReduction="20000"/>
          </a:bodyPr>
          <a:lstStyle/>
          <a:p>
            <a:pPr marL="0" indent="0">
              <a:buNone/>
            </a:pPr>
            <a:r>
              <a:rPr lang="nl-NL" b="1" dirty="0">
                <a:solidFill>
                  <a:srgbClr val="000000"/>
                </a:solidFill>
                <a:latin typeface="Calibri" panose="020F0502020204030204" pitchFamily="34" charset="0"/>
                <a:ea typeface="Calibri" panose="020F0502020204030204" pitchFamily="34" charset="0"/>
              </a:rPr>
              <a:t>S</a:t>
            </a:r>
            <a:r>
              <a:rPr lang="nl-NL" b="1" dirty="0">
                <a:solidFill>
                  <a:srgbClr val="000000"/>
                </a:solidFill>
                <a:effectLst/>
                <a:latin typeface="Calibri" panose="020F0502020204030204" pitchFamily="34" charset="0"/>
                <a:ea typeface="Calibri" panose="020F0502020204030204" pitchFamily="34" charset="0"/>
              </a:rPr>
              <a:t>upervisors</a:t>
            </a:r>
            <a:r>
              <a:rPr lang="nl-NL" dirty="0">
                <a:solidFill>
                  <a:srgbClr val="000000"/>
                </a:solidFill>
                <a:effectLst/>
                <a:latin typeface="Calibri" panose="020F0502020204030204" pitchFamily="34" charset="0"/>
                <a:ea typeface="Calibri" panose="020F0502020204030204" pitchFamily="34" charset="0"/>
              </a:rPr>
              <a:t>: 		Prof. Gera Nagelhout, Prof. Hein de Vries</a:t>
            </a:r>
          </a:p>
          <a:p>
            <a:pPr marL="0" indent="0">
              <a:buNone/>
            </a:pPr>
            <a:r>
              <a:rPr lang="nl-NL" dirty="0">
                <a:solidFill>
                  <a:srgbClr val="000000"/>
                </a:solidFill>
                <a:effectLst/>
                <a:latin typeface="Calibri" panose="020F0502020204030204" pitchFamily="34" charset="0"/>
                <a:ea typeface="Calibri" panose="020F0502020204030204" pitchFamily="34" charset="0"/>
              </a:rPr>
              <a:t>			Maastricht University</a:t>
            </a:r>
          </a:p>
          <a:p>
            <a:pPr marL="0" indent="0">
              <a:buNone/>
            </a:pPr>
            <a:endParaRPr lang="nl-NL" dirty="0">
              <a:solidFill>
                <a:srgbClr val="000000"/>
              </a:solidFill>
              <a:effectLst/>
              <a:latin typeface="Segoe UI" panose="020B0502040204020203" pitchFamily="34" charset="0"/>
              <a:ea typeface="Calibri" panose="020F0502020204030204" pitchFamily="34" charset="0"/>
            </a:endParaRPr>
          </a:p>
          <a:p>
            <a:pPr marL="0" indent="0">
              <a:buNone/>
            </a:pPr>
            <a:r>
              <a:rPr lang="en-US" b="1" dirty="0">
                <a:effectLst/>
                <a:latin typeface="Calibri" panose="020F0502020204030204" pitchFamily="34" charset="0"/>
                <a:ea typeface="SimSun" panose="02010600030101010101" pitchFamily="2" charset="-122"/>
              </a:rPr>
              <a:t>Co-supervisors: 	</a:t>
            </a:r>
            <a:r>
              <a:rPr lang="en-US" dirty="0">
                <a:effectLst/>
                <a:latin typeface="Calibri" panose="020F0502020204030204" pitchFamily="34" charset="0"/>
                <a:ea typeface="SimSun" panose="02010600030101010101" pitchFamily="2" charset="-122"/>
              </a:rPr>
              <a:t>Sander Hilberink PhD, AnneLoes van Staa PhD, 					Rotterdam University of Applied Sciences </a:t>
            </a:r>
            <a:endParaRPr lang="nl-NL" dirty="0"/>
          </a:p>
        </p:txBody>
      </p:sp>
      <p:sp>
        <p:nvSpPr>
          <p:cNvPr id="3" name="Tijdelijke aanduiding voor tekst 2">
            <a:extLst>
              <a:ext uri="{FF2B5EF4-FFF2-40B4-BE49-F238E27FC236}">
                <a16:creationId xmlns:a16="http://schemas.microsoft.com/office/drawing/2014/main" id="{85235CBC-B893-4562-95E0-5FB24C7ECBA0}"/>
              </a:ext>
            </a:extLst>
          </p:cNvPr>
          <p:cNvSpPr>
            <a:spLocks noGrp="1"/>
          </p:cNvSpPr>
          <p:nvPr>
            <p:ph type="body" sz="quarter" idx="13"/>
          </p:nvPr>
        </p:nvSpPr>
        <p:spPr/>
        <p:txBody>
          <a:bodyPr>
            <a:normAutofit/>
          </a:bodyPr>
          <a:lstStyle/>
          <a:p>
            <a:r>
              <a:rPr lang="nl-NL" sz="2800" b="1" dirty="0">
                <a:solidFill>
                  <a:srgbClr val="000000"/>
                </a:solidFill>
                <a:effectLst/>
                <a:latin typeface="Calibri" panose="020F0502020204030204" pitchFamily="34" charset="0"/>
                <a:ea typeface="Calibri" panose="020F0502020204030204" pitchFamily="34" charset="0"/>
              </a:rPr>
              <a:t>Impact of </a:t>
            </a:r>
            <a:r>
              <a:rPr lang="nl-NL" sz="2800" b="1" dirty="0" err="1">
                <a:solidFill>
                  <a:srgbClr val="000000"/>
                </a:solidFill>
                <a:effectLst/>
                <a:latin typeface="Calibri" panose="020F0502020204030204" pitchFamily="34" charset="0"/>
                <a:ea typeface="Calibri" panose="020F0502020204030204" pitchFamily="34" charset="0"/>
              </a:rPr>
              <a:t>addiction</a:t>
            </a:r>
            <a:r>
              <a:rPr lang="nl-NL" sz="2800" b="1" dirty="0">
                <a:solidFill>
                  <a:srgbClr val="000000"/>
                </a:solidFill>
                <a:effectLst/>
                <a:latin typeface="Calibri" panose="020F0502020204030204" pitchFamily="34" charset="0"/>
                <a:ea typeface="Calibri" panose="020F0502020204030204" pitchFamily="34" charset="0"/>
              </a:rPr>
              <a:t> in </a:t>
            </a:r>
            <a:r>
              <a:rPr lang="nl-NL" sz="2800" b="1" dirty="0" err="1">
                <a:solidFill>
                  <a:srgbClr val="000000"/>
                </a:solidFill>
                <a:effectLst/>
                <a:latin typeface="Calibri" panose="020F0502020204030204" pitchFamily="34" charset="0"/>
                <a:ea typeface="Calibri" panose="020F0502020204030204" pitchFamily="34" charset="0"/>
              </a:rPr>
              <a:t>the</a:t>
            </a:r>
            <a:r>
              <a:rPr lang="nl-NL" sz="2800" b="1" dirty="0">
                <a:solidFill>
                  <a:srgbClr val="000000"/>
                </a:solidFill>
                <a:effectLst/>
                <a:latin typeface="Calibri" panose="020F0502020204030204" pitchFamily="34" charset="0"/>
                <a:ea typeface="Calibri" panose="020F0502020204030204" pitchFamily="34" charset="0"/>
              </a:rPr>
              <a:t> family on </a:t>
            </a:r>
            <a:r>
              <a:rPr lang="nl-NL" sz="2800" b="1" dirty="0" err="1">
                <a:solidFill>
                  <a:srgbClr val="000000"/>
                </a:solidFill>
                <a:effectLst/>
                <a:latin typeface="Calibri" panose="020F0502020204030204" pitchFamily="34" charset="0"/>
                <a:ea typeface="Calibri" panose="020F0502020204030204" pitchFamily="34" charset="0"/>
              </a:rPr>
              <a:t>young</a:t>
            </a:r>
            <a:r>
              <a:rPr lang="nl-NL" sz="2800" b="1" dirty="0">
                <a:solidFill>
                  <a:srgbClr val="000000"/>
                </a:solidFill>
                <a:effectLst/>
                <a:latin typeface="Calibri" panose="020F0502020204030204" pitchFamily="34" charset="0"/>
                <a:ea typeface="Calibri" panose="020F0502020204030204" pitchFamily="34" charset="0"/>
              </a:rPr>
              <a:t> adult family members</a:t>
            </a:r>
            <a:endParaRPr lang="nl-NL" dirty="0"/>
          </a:p>
        </p:txBody>
      </p:sp>
      <p:sp>
        <p:nvSpPr>
          <p:cNvPr id="4" name="Titel 3">
            <a:extLst>
              <a:ext uri="{FF2B5EF4-FFF2-40B4-BE49-F238E27FC236}">
                <a16:creationId xmlns:a16="http://schemas.microsoft.com/office/drawing/2014/main" id="{5148E7BC-2866-4996-B67F-C8987B34CABE}"/>
              </a:ext>
            </a:extLst>
          </p:cNvPr>
          <p:cNvSpPr>
            <a:spLocks noGrp="1"/>
          </p:cNvSpPr>
          <p:nvPr>
            <p:ph type="title"/>
          </p:nvPr>
        </p:nvSpPr>
        <p:spPr/>
        <p:txBody>
          <a:bodyPr/>
          <a:lstStyle/>
          <a:p>
            <a:pPr algn="ctr"/>
            <a:r>
              <a:rPr lang="nl-NL" sz="3200" b="1" dirty="0">
                <a:latin typeface="+mn-lt"/>
              </a:rPr>
              <a:t>The Team</a:t>
            </a:r>
            <a:br>
              <a:rPr lang="nl-NL" sz="3200" b="1" dirty="0">
                <a:latin typeface="+mn-lt"/>
              </a:rPr>
            </a:br>
            <a:r>
              <a:rPr lang="nl-NL" sz="3200" b="1" dirty="0">
                <a:latin typeface="+mn-lt"/>
              </a:rPr>
              <a:t>PhD research Dorine van Namen</a:t>
            </a:r>
          </a:p>
        </p:txBody>
      </p:sp>
    </p:spTree>
    <p:extLst>
      <p:ext uri="{BB962C8B-B14F-4D97-AF65-F5344CB8AC3E}">
        <p14:creationId xmlns:p14="http://schemas.microsoft.com/office/powerpoint/2010/main" val="145243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EEDFEC-712E-4683-B4B8-FA6E2900AE95}"/>
              </a:ext>
            </a:extLst>
          </p:cNvPr>
          <p:cNvSpPr>
            <a:spLocks noGrp="1"/>
          </p:cNvSpPr>
          <p:nvPr>
            <p:ph sz="half" idx="1"/>
          </p:nvPr>
        </p:nvSpPr>
        <p:spPr/>
        <p:txBody>
          <a:bodyPr>
            <a:normAutofit/>
          </a:bodyPr>
          <a:lstStyle/>
          <a:p>
            <a:pPr>
              <a:buFont typeface="Wingdings" panose="05000000000000000000" pitchFamily="2" charset="2"/>
              <a:buChar char="Ø"/>
            </a:pPr>
            <a:r>
              <a:rPr lang="en-US" i="1" dirty="0">
                <a:effectLst/>
                <a:latin typeface="Calibri" panose="020F0502020204030204" pitchFamily="34" charset="0"/>
                <a:ea typeface="Calibri" panose="020F0502020204030204" pitchFamily="34" charset="0"/>
                <a:cs typeface="Arial" panose="020B0604020202020204" pitchFamily="34" charset="0"/>
              </a:rPr>
              <a:t>Insulting</a:t>
            </a:r>
            <a:r>
              <a:rPr lang="en-US" dirty="0">
                <a:effectLst/>
                <a:latin typeface="Calibri" panose="020F0502020204030204" pitchFamily="34" charset="0"/>
                <a:ea typeface="Calibri" panose="020F0502020204030204" pitchFamily="34" charset="0"/>
                <a:cs typeface="Arial" panose="020B0604020202020204" pitchFamily="34" charset="0"/>
              </a:rPr>
              <a:t>/degrading </a:t>
            </a:r>
          </a:p>
          <a:p>
            <a:pPr>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Arial" panose="020B0604020202020204" pitchFamily="34" charset="0"/>
              </a:rPr>
              <a:t>Chaotic home situation/illness or death relative/informal care: no peace to study; </a:t>
            </a:r>
          </a:p>
          <a:p>
            <a:pPr>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Arial" panose="020B0604020202020204" pitchFamily="34" charset="0"/>
              </a:rPr>
              <a:t>Financial problems: no laptop or computer; </a:t>
            </a:r>
          </a:p>
          <a:p>
            <a:pPr>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Arial" panose="020B0604020202020204" pitchFamily="34" charset="0"/>
              </a:rPr>
              <a:t>Parents set the </a:t>
            </a:r>
            <a:r>
              <a:rPr lang="en-US" i="1" dirty="0">
                <a:effectLst/>
                <a:latin typeface="Calibri" panose="020F0502020204030204" pitchFamily="34" charset="0"/>
                <a:ea typeface="Calibri" panose="020F0502020204030204" pitchFamily="34" charset="0"/>
                <a:cs typeface="Arial" panose="020B0604020202020204" pitchFamily="34" charset="0"/>
              </a:rPr>
              <a:t>bar</a:t>
            </a:r>
            <a:r>
              <a:rPr lang="en-US" dirty="0">
                <a:effectLst/>
                <a:latin typeface="Calibri" panose="020F0502020204030204" pitchFamily="34" charset="0"/>
                <a:ea typeface="Calibri" panose="020F0502020204030204" pitchFamily="34" charset="0"/>
                <a:cs typeface="Arial" panose="020B0604020202020204" pitchFamily="34" charset="0"/>
              </a:rPr>
              <a:t> high;</a:t>
            </a:r>
          </a:p>
          <a:p>
            <a:pPr>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Arial" panose="020B0604020202020204" pitchFamily="34" charset="0"/>
              </a:rPr>
              <a:t>Being </a:t>
            </a:r>
            <a:r>
              <a:rPr lang="en-US" i="1" dirty="0">
                <a:effectLst/>
                <a:latin typeface="Calibri" panose="020F0502020204030204" pitchFamily="34" charset="0"/>
                <a:ea typeface="Calibri" panose="020F0502020204030204" pitchFamily="34" charset="0"/>
                <a:cs typeface="Arial" panose="020B0604020202020204" pitchFamily="34" charset="0"/>
              </a:rPr>
              <a:t>bullied</a:t>
            </a:r>
            <a:r>
              <a:rPr lang="en-US" dirty="0">
                <a:effectLst/>
                <a:latin typeface="Calibri" panose="020F0502020204030204" pitchFamily="34" charset="0"/>
                <a:ea typeface="Calibri" panose="020F0502020204030204" pitchFamily="34" charset="0"/>
                <a:cs typeface="Arial" panose="020B0604020202020204" pitchFamily="34" charset="0"/>
              </a:rPr>
              <a:t> at school.</a:t>
            </a:r>
            <a:endParaRPr lang="nl-NL" dirty="0"/>
          </a:p>
        </p:txBody>
      </p:sp>
      <p:sp>
        <p:nvSpPr>
          <p:cNvPr id="3" name="Title 2">
            <a:extLst>
              <a:ext uri="{FF2B5EF4-FFF2-40B4-BE49-F238E27FC236}">
                <a16:creationId xmlns:a16="http://schemas.microsoft.com/office/drawing/2014/main" id="{A4187356-F3A4-4CEF-8C2F-95008611DF7C}"/>
              </a:ext>
            </a:extLst>
          </p:cNvPr>
          <p:cNvSpPr>
            <a:spLocks noGrp="1"/>
          </p:cNvSpPr>
          <p:nvPr>
            <p:ph type="title"/>
          </p:nvPr>
        </p:nvSpPr>
        <p:spPr/>
        <p:txBody>
          <a:bodyPr/>
          <a:lstStyle/>
          <a:p>
            <a:pPr algn="ctr"/>
            <a:r>
              <a:rPr lang="en-US" sz="4800" b="1" dirty="0">
                <a:latin typeface="+mn-lt"/>
              </a:rPr>
              <a:t>Stress related to study</a:t>
            </a:r>
            <a:endParaRPr lang="nl-NL" sz="4800" b="1" dirty="0">
              <a:latin typeface="+mn-lt"/>
            </a:endParaRPr>
          </a:p>
        </p:txBody>
      </p:sp>
      <p:sp>
        <p:nvSpPr>
          <p:cNvPr id="4" name="Content Placeholder 3">
            <a:extLst>
              <a:ext uri="{FF2B5EF4-FFF2-40B4-BE49-F238E27FC236}">
                <a16:creationId xmlns:a16="http://schemas.microsoft.com/office/drawing/2014/main" id="{CC9A6207-1ACB-40E8-8957-95F7B6E1D09B}"/>
              </a:ext>
            </a:extLst>
          </p:cNvPr>
          <p:cNvSpPr>
            <a:spLocks noGrp="1"/>
          </p:cNvSpPr>
          <p:nvPr>
            <p:ph sz="half" idx="13"/>
          </p:nvPr>
        </p:nvSpPr>
        <p:spPr>
          <a:xfrm>
            <a:off x="6091082" y="2495549"/>
            <a:ext cx="4371975" cy="3681413"/>
          </a:xfrm>
        </p:spPr>
        <p:txBody>
          <a:bodyPr/>
          <a:lstStyle/>
          <a:p>
            <a:endParaRPr lang="en-US" dirty="0"/>
          </a:p>
          <a:p>
            <a:endParaRPr lang="en-US" dirty="0"/>
          </a:p>
          <a:p>
            <a:endParaRPr lang="en-US" dirty="0"/>
          </a:p>
          <a:p>
            <a:endParaRPr lang="en-US" dirty="0"/>
          </a:p>
          <a:p>
            <a:endParaRPr lang="en-US" dirty="0"/>
          </a:p>
          <a:p>
            <a:endParaRPr lang="en-US" dirty="0"/>
          </a:p>
        </p:txBody>
      </p:sp>
      <p:pic>
        <p:nvPicPr>
          <p:cNvPr id="1026" name="Picture 2" descr="De kracht van beledigen - DeWereldMorgen.beDeWereldMorgen.be">
            <a:extLst>
              <a:ext uri="{FF2B5EF4-FFF2-40B4-BE49-F238E27FC236}">
                <a16:creationId xmlns:a16="http://schemas.microsoft.com/office/drawing/2014/main" id="{47ED0D50-14AA-4A5E-BBA2-4E035E226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319" y="2981589"/>
            <a:ext cx="28575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8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85525B2-0673-42C7-83DE-3AC23AE29A25}"/>
              </a:ext>
            </a:extLst>
          </p:cNvPr>
          <p:cNvSpPr>
            <a:spLocks noGrp="1"/>
          </p:cNvSpPr>
          <p:nvPr>
            <p:ph type="body" sz="quarter" idx="10"/>
          </p:nvPr>
        </p:nvSpPr>
        <p:spPr/>
        <p:txBody>
          <a:bodyPr>
            <a:normAutofit/>
          </a:bodyPr>
          <a:lstStyle/>
          <a:p>
            <a:pPr>
              <a:lnSpc>
                <a:spcPct val="150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Every day my alcoholic stepfather told me I was 'stupid, so stupid'. Or that I looked like a pig. My biggest problem is that I started to believe all the humiliations myself. I keep looking for confirmation that I'm not stupid. (woman, 30 </a:t>
            </a:r>
            <a:r>
              <a:rPr lang="en-US" sz="2400" dirty="0" err="1">
                <a:effectLst/>
                <a:latin typeface="Calibri" panose="020F0502020204030204" pitchFamily="34" charset="0"/>
                <a:ea typeface="Calibri" panose="020F0502020204030204" pitchFamily="34" charset="0"/>
                <a:cs typeface="Calibri" panose="020F0502020204030204" pitchFamily="34" charset="0"/>
              </a:rPr>
              <a:t>yo</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Tijdelijke aanduiding voor tekst 2">
            <a:extLst>
              <a:ext uri="{FF2B5EF4-FFF2-40B4-BE49-F238E27FC236}">
                <a16:creationId xmlns:a16="http://schemas.microsoft.com/office/drawing/2014/main" id="{3F5BF781-FB16-4B3A-A0B7-EA21C4747302}"/>
              </a:ext>
            </a:extLst>
          </p:cNvPr>
          <p:cNvSpPr>
            <a:spLocks noGrp="1"/>
          </p:cNvSpPr>
          <p:nvPr>
            <p:ph type="body" idx="1"/>
          </p:nvPr>
        </p:nvSpPr>
        <p:spPr/>
        <p:txBody>
          <a:bodyPr/>
          <a:lstStyle/>
          <a:p>
            <a:r>
              <a:rPr lang="nl-NL" dirty="0" err="1"/>
              <a:t>Humiliations</a:t>
            </a:r>
            <a:endParaRPr lang="nl-NL" dirty="0"/>
          </a:p>
        </p:txBody>
      </p:sp>
    </p:spTree>
    <p:extLst>
      <p:ext uri="{BB962C8B-B14F-4D97-AF65-F5344CB8AC3E}">
        <p14:creationId xmlns:p14="http://schemas.microsoft.com/office/powerpoint/2010/main" val="180810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25DF9-451A-448A-9ED9-28D2FA8100F9}"/>
              </a:ext>
            </a:extLst>
          </p:cNvPr>
          <p:cNvSpPr>
            <a:spLocks noGrp="1"/>
          </p:cNvSpPr>
          <p:nvPr>
            <p:ph type="body" sz="quarter" idx="10"/>
          </p:nvPr>
        </p:nvSpPr>
        <p:spPr/>
        <p:txBody>
          <a:bodyPr>
            <a:noAutofit/>
          </a:bodyPr>
          <a:lstStyle/>
          <a:p>
            <a:r>
              <a:rPr lang="en-US" sz="3200" dirty="0"/>
              <a:t>I played football and when I had a good match, my father would say in the car: It was good, but…. Just this, just that. And if I came home with a B, then it wasn’t an A. It was never good enough. (man, 22 </a:t>
            </a:r>
            <a:r>
              <a:rPr lang="en-US" sz="3200" dirty="0" err="1"/>
              <a:t>yo</a:t>
            </a:r>
            <a:r>
              <a:rPr lang="en-US" sz="3200" dirty="0"/>
              <a:t>)</a:t>
            </a:r>
          </a:p>
          <a:p>
            <a:endParaRPr lang="en-US" sz="1600" dirty="0"/>
          </a:p>
        </p:txBody>
      </p:sp>
      <p:sp>
        <p:nvSpPr>
          <p:cNvPr id="3" name="Text Placeholder 2">
            <a:extLst>
              <a:ext uri="{FF2B5EF4-FFF2-40B4-BE49-F238E27FC236}">
                <a16:creationId xmlns:a16="http://schemas.microsoft.com/office/drawing/2014/main" id="{B1EA43A8-E79E-428D-A685-5ECF3A43C908}"/>
              </a:ext>
            </a:extLst>
          </p:cNvPr>
          <p:cNvSpPr>
            <a:spLocks noGrp="1"/>
          </p:cNvSpPr>
          <p:nvPr>
            <p:ph type="body" idx="1"/>
          </p:nvPr>
        </p:nvSpPr>
        <p:spPr>
          <a:xfrm>
            <a:off x="1548193" y="3742944"/>
            <a:ext cx="7953376" cy="382225"/>
          </a:xfrm>
        </p:spPr>
        <p:txBody>
          <a:bodyPr/>
          <a:lstStyle/>
          <a:p>
            <a:r>
              <a:rPr lang="nl-NL" dirty="0"/>
              <a:t>High bar</a:t>
            </a:r>
          </a:p>
        </p:txBody>
      </p:sp>
    </p:spTree>
    <p:extLst>
      <p:ext uri="{BB962C8B-B14F-4D97-AF65-F5344CB8AC3E}">
        <p14:creationId xmlns:p14="http://schemas.microsoft.com/office/powerpoint/2010/main" val="1465329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4D1A654-3A17-4737-BE4B-63C6F0B09A81}"/>
              </a:ext>
            </a:extLst>
          </p:cNvPr>
          <p:cNvSpPr>
            <a:spLocks noGrp="1"/>
          </p:cNvSpPr>
          <p:nvPr>
            <p:ph type="body" sz="quarter" idx="10"/>
          </p:nvPr>
        </p:nvSpPr>
        <p:spPr/>
        <p:txBody>
          <a:bodyPr/>
          <a:lstStyle/>
          <a:p>
            <a:r>
              <a:rPr lang="en-US" sz="3200" dirty="0"/>
              <a:t>My mother was incontinent due to her addiction. The sofa smelled of urine and so did my clothes if I had put them there. I was bullied a lot about that. In the end, because of the situation at home, I had to go to another school. (woman, 25 </a:t>
            </a:r>
            <a:r>
              <a:rPr lang="en-US" sz="3200" dirty="0" err="1"/>
              <a:t>yo</a:t>
            </a:r>
            <a:r>
              <a:rPr lang="en-US" sz="3200" dirty="0"/>
              <a:t>)</a:t>
            </a:r>
            <a:endParaRPr lang="nl-NL" sz="3200" dirty="0"/>
          </a:p>
          <a:p>
            <a:endParaRPr lang="nl-NL" dirty="0"/>
          </a:p>
        </p:txBody>
      </p:sp>
      <p:sp>
        <p:nvSpPr>
          <p:cNvPr id="3" name="Tijdelijke aanduiding voor tekst 2">
            <a:extLst>
              <a:ext uri="{FF2B5EF4-FFF2-40B4-BE49-F238E27FC236}">
                <a16:creationId xmlns:a16="http://schemas.microsoft.com/office/drawing/2014/main" id="{8FABDEB2-DB54-46D9-B366-A05C7FCF2A58}"/>
              </a:ext>
            </a:extLst>
          </p:cNvPr>
          <p:cNvSpPr>
            <a:spLocks noGrp="1"/>
          </p:cNvSpPr>
          <p:nvPr>
            <p:ph type="body" idx="1"/>
          </p:nvPr>
        </p:nvSpPr>
        <p:spPr/>
        <p:txBody>
          <a:bodyPr/>
          <a:lstStyle/>
          <a:p>
            <a:r>
              <a:rPr lang="nl-NL" dirty="0"/>
              <a:t>Being </a:t>
            </a:r>
            <a:r>
              <a:rPr lang="nl-NL" dirty="0" err="1"/>
              <a:t>bullied</a:t>
            </a:r>
            <a:endParaRPr lang="nl-NL" dirty="0"/>
          </a:p>
        </p:txBody>
      </p:sp>
    </p:spTree>
    <p:extLst>
      <p:ext uri="{BB962C8B-B14F-4D97-AF65-F5344CB8AC3E}">
        <p14:creationId xmlns:p14="http://schemas.microsoft.com/office/powerpoint/2010/main" val="27757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0FD6B-1BD7-4313-8F68-15C832B09665}"/>
              </a:ext>
            </a:extLst>
          </p:cNvPr>
          <p:cNvSpPr>
            <a:spLocks noGrp="1"/>
          </p:cNvSpPr>
          <p:nvPr>
            <p:ph sz="half" idx="1"/>
          </p:nvPr>
        </p:nvSpPr>
        <p:spPr/>
        <p:txBody>
          <a:bodyPr>
            <a:normAutofit/>
          </a:bodyPr>
          <a:lstStyle/>
          <a:p>
            <a:pPr>
              <a:buFont typeface="Wingdings" panose="05000000000000000000" pitchFamily="2" charset="2"/>
              <a:buChar char="Ø"/>
            </a:pPr>
            <a:r>
              <a:rPr lang="en-US" sz="2200" dirty="0">
                <a:latin typeface="+mn-lt"/>
              </a:rPr>
              <a:t>Behavioral strain</a:t>
            </a:r>
          </a:p>
          <a:p>
            <a:pPr marL="0" indent="0">
              <a:buNone/>
            </a:pPr>
            <a:r>
              <a:rPr lang="en-US" sz="2200" dirty="0">
                <a:latin typeface="+mn-lt"/>
              </a:rPr>
              <a:t>(High school): Rebellious behavior; R</a:t>
            </a:r>
            <a:r>
              <a:rPr lang="en-US" sz="2200" b="0" i="0" dirty="0">
                <a:effectLst/>
                <a:latin typeface="+mn-lt"/>
              </a:rPr>
              <a:t>epeating a year of school; </a:t>
            </a:r>
            <a:r>
              <a:rPr lang="en-US" sz="2200" dirty="0">
                <a:latin typeface="+mn-lt"/>
              </a:rPr>
              <a:t>Underachievement; Dropping a level; Truancy (too tired to get up); Motivational problems.</a:t>
            </a:r>
          </a:p>
          <a:p>
            <a:pPr marL="0" indent="0">
              <a:buNone/>
            </a:pPr>
            <a:endParaRPr lang="en-US" sz="2200" dirty="0">
              <a:latin typeface="+mn-lt"/>
            </a:endParaRPr>
          </a:p>
          <a:p>
            <a:pPr marL="0" indent="0">
              <a:buNone/>
            </a:pPr>
            <a:r>
              <a:rPr lang="en-US" sz="2200" dirty="0">
                <a:latin typeface="+mn-lt"/>
              </a:rPr>
              <a:t>(University): Procrastination; Study delay; Motivational problems; Drop out. </a:t>
            </a:r>
            <a:endParaRPr lang="nl-NL" sz="2200" dirty="0">
              <a:latin typeface="+mn-lt"/>
            </a:endParaRPr>
          </a:p>
        </p:txBody>
      </p:sp>
      <p:sp>
        <p:nvSpPr>
          <p:cNvPr id="3" name="Title 2">
            <a:extLst>
              <a:ext uri="{FF2B5EF4-FFF2-40B4-BE49-F238E27FC236}">
                <a16:creationId xmlns:a16="http://schemas.microsoft.com/office/drawing/2014/main" id="{A8F8AEDF-95AE-4708-BB07-002BEE953642}"/>
              </a:ext>
            </a:extLst>
          </p:cNvPr>
          <p:cNvSpPr>
            <a:spLocks noGrp="1"/>
          </p:cNvSpPr>
          <p:nvPr>
            <p:ph type="title"/>
          </p:nvPr>
        </p:nvSpPr>
        <p:spPr/>
        <p:txBody>
          <a:bodyPr/>
          <a:lstStyle/>
          <a:p>
            <a:pPr algn="ctr"/>
            <a:r>
              <a:rPr lang="en-US" sz="4400" b="1" dirty="0">
                <a:latin typeface="+mn-lt"/>
              </a:rPr>
              <a:t>Strain related to study</a:t>
            </a:r>
            <a:endParaRPr lang="nl-NL" sz="4400" b="1" dirty="0">
              <a:latin typeface="+mn-lt"/>
            </a:endParaRPr>
          </a:p>
        </p:txBody>
      </p:sp>
      <p:pic>
        <p:nvPicPr>
          <p:cNvPr id="2050" name="Picture 2" descr="Regels en straf zegen voor drukke schoolklas | Trouw">
            <a:extLst>
              <a:ext uri="{FF2B5EF4-FFF2-40B4-BE49-F238E27FC236}">
                <a16:creationId xmlns:a16="http://schemas.microsoft.com/office/drawing/2014/main" id="{DC62F812-11AF-4D89-9EDD-8221411E7609}"/>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477000" y="2846439"/>
            <a:ext cx="3935361" cy="228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8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33865-A577-4BC0-9B75-B15DA0B0E263}"/>
              </a:ext>
            </a:extLst>
          </p:cNvPr>
          <p:cNvSpPr>
            <a:spLocks noGrp="1"/>
          </p:cNvSpPr>
          <p:nvPr>
            <p:ph sz="half" idx="1"/>
          </p:nvPr>
        </p:nvSpPr>
        <p:spPr/>
        <p:txBody>
          <a:bodyPr>
            <a:normAutofit fontScale="92500" lnSpcReduction="10000"/>
          </a:bodyPr>
          <a:lstStyle/>
          <a:p>
            <a:pPr>
              <a:buFont typeface="Wingdings" panose="05000000000000000000" pitchFamily="2" charset="2"/>
              <a:buChar char="Ø"/>
            </a:pPr>
            <a:r>
              <a:rPr lang="en-US" sz="2200" dirty="0">
                <a:latin typeface="+mn-lt"/>
              </a:rPr>
              <a:t>Cognitive strain (high school and university): </a:t>
            </a:r>
          </a:p>
          <a:p>
            <a:pPr marL="0" indent="0">
              <a:buNone/>
            </a:pPr>
            <a:r>
              <a:rPr lang="en-US" sz="2200" dirty="0">
                <a:latin typeface="+mn-lt"/>
              </a:rPr>
              <a:t>Difficulty concentrating; Memory impairment. </a:t>
            </a:r>
          </a:p>
          <a:p>
            <a:endParaRPr lang="en-US" sz="2200" dirty="0">
              <a:latin typeface="+mn-lt"/>
            </a:endParaRPr>
          </a:p>
          <a:p>
            <a:pPr>
              <a:buFont typeface="Wingdings" panose="05000000000000000000" pitchFamily="2" charset="2"/>
              <a:buChar char="Ø"/>
            </a:pPr>
            <a:r>
              <a:rPr lang="en-US" sz="2200" dirty="0">
                <a:latin typeface="+mn-lt"/>
              </a:rPr>
              <a:t>Mental health (high school and university): </a:t>
            </a:r>
          </a:p>
          <a:p>
            <a:pPr marL="0" indent="0">
              <a:buNone/>
            </a:pPr>
            <a:r>
              <a:rPr lang="en-US" sz="2200" dirty="0">
                <a:latin typeface="+mn-lt"/>
              </a:rPr>
              <a:t>Panic attacks when entering school building; </a:t>
            </a:r>
            <a:r>
              <a:rPr lang="en-US" sz="2200" i="1" dirty="0">
                <a:latin typeface="+mn-lt"/>
              </a:rPr>
              <a:t>Crying</a:t>
            </a:r>
            <a:r>
              <a:rPr lang="en-US" sz="2200" dirty="0">
                <a:latin typeface="+mn-lt"/>
              </a:rPr>
              <a:t> when graded well; Feeling of not being good enough; Fear of failure; Extreme ambition; Perfectionism.</a:t>
            </a:r>
          </a:p>
          <a:p>
            <a:endParaRPr lang="nl-NL" dirty="0"/>
          </a:p>
        </p:txBody>
      </p:sp>
      <p:sp>
        <p:nvSpPr>
          <p:cNvPr id="3" name="Title 2">
            <a:extLst>
              <a:ext uri="{FF2B5EF4-FFF2-40B4-BE49-F238E27FC236}">
                <a16:creationId xmlns:a16="http://schemas.microsoft.com/office/drawing/2014/main" id="{E37D736D-7AC6-442F-A5C1-42F0A0BA7D84}"/>
              </a:ext>
            </a:extLst>
          </p:cNvPr>
          <p:cNvSpPr>
            <a:spLocks noGrp="1"/>
          </p:cNvSpPr>
          <p:nvPr>
            <p:ph type="title"/>
          </p:nvPr>
        </p:nvSpPr>
        <p:spPr/>
        <p:txBody>
          <a:bodyPr/>
          <a:lstStyle/>
          <a:p>
            <a:pPr algn="ctr"/>
            <a:r>
              <a:rPr lang="en-US" sz="4400" b="1" dirty="0">
                <a:latin typeface="+mn-lt"/>
              </a:rPr>
              <a:t>Strain related to study</a:t>
            </a:r>
            <a:endParaRPr lang="nl-NL" sz="4400" dirty="0">
              <a:latin typeface="+mn-lt"/>
            </a:endParaRPr>
          </a:p>
        </p:txBody>
      </p:sp>
      <p:pic>
        <p:nvPicPr>
          <p:cNvPr id="3074" name="Picture 2" descr="Angst Overwinnen? 89 Tips Tegen Angst [Direct Toepasbaar] - #1 Kennisbank">
            <a:extLst>
              <a:ext uri="{FF2B5EF4-FFF2-40B4-BE49-F238E27FC236}">
                <a16:creationId xmlns:a16="http://schemas.microsoft.com/office/drawing/2014/main" id="{FAB77628-4A19-4689-B8E0-7254DE9DD797}"/>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591300" y="346471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5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47037E-DF53-458C-A375-B115BADA614B}"/>
              </a:ext>
            </a:extLst>
          </p:cNvPr>
          <p:cNvSpPr>
            <a:spLocks noGrp="1"/>
          </p:cNvSpPr>
          <p:nvPr>
            <p:ph type="body" sz="quarter" idx="10"/>
          </p:nvPr>
        </p:nvSpPr>
        <p:spPr/>
        <p:txBody>
          <a:bodyPr>
            <a:normAutofit/>
          </a:bodyPr>
          <a:lstStyle/>
          <a:p>
            <a:r>
              <a:rPr lang="en-US" sz="3200" dirty="0"/>
              <a:t>I suddenly started crying during an assessment. Just because things were going well. I thought: oh dear. I can really do this. And then it all came out. (woman, 23 </a:t>
            </a:r>
            <a:r>
              <a:rPr lang="en-US" sz="3200" dirty="0" err="1"/>
              <a:t>yo</a:t>
            </a:r>
            <a:r>
              <a:rPr lang="en-US" sz="3200" dirty="0"/>
              <a:t>)</a:t>
            </a:r>
            <a:endParaRPr lang="nl-NL" sz="3200" dirty="0"/>
          </a:p>
        </p:txBody>
      </p:sp>
      <p:sp>
        <p:nvSpPr>
          <p:cNvPr id="3" name="Text Placeholder 2">
            <a:extLst>
              <a:ext uri="{FF2B5EF4-FFF2-40B4-BE49-F238E27FC236}">
                <a16:creationId xmlns:a16="http://schemas.microsoft.com/office/drawing/2014/main" id="{1CABCB81-4180-4C2C-8B83-B691644E5447}"/>
              </a:ext>
            </a:extLst>
          </p:cNvPr>
          <p:cNvSpPr>
            <a:spLocks noGrp="1"/>
          </p:cNvSpPr>
          <p:nvPr>
            <p:ph type="body" idx="1"/>
          </p:nvPr>
        </p:nvSpPr>
        <p:spPr/>
        <p:txBody>
          <a:bodyPr/>
          <a:lstStyle/>
          <a:p>
            <a:r>
              <a:rPr lang="en-US" sz="2000" dirty="0"/>
              <a:t>Crying when graded well</a:t>
            </a:r>
            <a:endParaRPr lang="nl-NL" dirty="0"/>
          </a:p>
        </p:txBody>
      </p:sp>
    </p:spTree>
    <p:extLst>
      <p:ext uri="{BB962C8B-B14F-4D97-AF65-F5344CB8AC3E}">
        <p14:creationId xmlns:p14="http://schemas.microsoft.com/office/powerpoint/2010/main" val="4715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099253-0562-486B-9829-5FE578347F7E}"/>
              </a:ext>
            </a:extLst>
          </p:cNvPr>
          <p:cNvSpPr>
            <a:spLocks noGrp="1"/>
          </p:cNvSpPr>
          <p:nvPr>
            <p:ph sz="half" idx="1"/>
          </p:nvPr>
        </p:nvSpPr>
        <p:spPr/>
        <p:txBody>
          <a:bodyPr/>
          <a:lstStyle/>
          <a:p>
            <a:pPr>
              <a:buFont typeface="Wingdings" panose="05000000000000000000" pitchFamily="2" charset="2"/>
              <a:buChar char="Ø"/>
            </a:pPr>
            <a:r>
              <a:rPr lang="en-US" dirty="0">
                <a:latin typeface="+mn-lt"/>
              </a:rPr>
              <a:t>Substance abuse; </a:t>
            </a:r>
          </a:p>
          <a:p>
            <a:pPr>
              <a:buFont typeface="Wingdings" panose="05000000000000000000" pitchFamily="2" charset="2"/>
              <a:buChar char="Ø"/>
            </a:pPr>
            <a:r>
              <a:rPr lang="en-US" dirty="0">
                <a:latin typeface="+mn-lt"/>
              </a:rPr>
              <a:t>Past is </a:t>
            </a:r>
            <a:r>
              <a:rPr lang="en-US" i="1" dirty="0">
                <a:latin typeface="+mn-lt"/>
              </a:rPr>
              <a:t>motivation</a:t>
            </a:r>
            <a:r>
              <a:rPr lang="en-US" dirty="0">
                <a:latin typeface="+mn-lt"/>
              </a:rPr>
              <a:t> to do well at school; </a:t>
            </a:r>
          </a:p>
          <a:p>
            <a:pPr>
              <a:buFont typeface="Wingdings" panose="05000000000000000000" pitchFamily="2" charset="2"/>
              <a:buChar char="Ø"/>
            </a:pPr>
            <a:r>
              <a:rPr lang="en-US" dirty="0">
                <a:latin typeface="+mn-lt"/>
              </a:rPr>
              <a:t>Disclosure to teachers and study coaches and asking for help. </a:t>
            </a:r>
          </a:p>
        </p:txBody>
      </p:sp>
      <p:sp>
        <p:nvSpPr>
          <p:cNvPr id="3" name="Title 2">
            <a:extLst>
              <a:ext uri="{FF2B5EF4-FFF2-40B4-BE49-F238E27FC236}">
                <a16:creationId xmlns:a16="http://schemas.microsoft.com/office/drawing/2014/main" id="{9821ABCF-DBF9-4E1E-8826-9F9CB20F9E0D}"/>
              </a:ext>
            </a:extLst>
          </p:cNvPr>
          <p:cNvSpPr>
            <a:spLocks noGrp="1"/>
          </p:cNvSpPr>
          <p:nvPr>
            <p:ph type="title"/>
          </p:nvPr>
        </p:nvSpPr>
        <p:spPr/>
        <p:txBody>
          <a:bodyPr/>
          <a:lstStyle/>
          <a:p>
            <a:pPr algn="ctr"/>
            <a:r>
              <a:rPr lang="en-US" sz="4400" b="1" dirty="0">
                <a:latin typeface="+mn-lt"/>
              </a:rPr>
              <a:t>Coping related to study</a:t>
            </a:r>
            <a:endParaRPr lang="nl-NL" sz="4400" b="1" dirty="0">
              <a:latin typeface="+mn-lt"/>
            </a:endParaRPr>
          </a:p>
        </p:txBody>
      </p:sp>
      <p:pic>
        <p:nvPicPr>
          <p:cNvPr id="4098" name="Picture 2" descr="Geen structuur, geen motivatie">
            <a:extLst>
              <a:ext uri="{FF2B5EF4-FFF2-40B4-BE49-F238E27FC236}">
                <a16:creationId xmlns:a16="http://schemas.microsoft.com/office/drawing/2014/main" id="{731CC4A9-F3CC-46A6-BDE7-7EE12854F2F7}"/>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6548437" y="2816942"/>
            <a:ext cx="3701692" cy="236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1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2F908-6D44-4B91-99A5-F14F62F61011}"/>
              </a:ext>
            </a:extLst>
          </p:cNvPr>
          <p:cNvSpPr>
            <a:spLocks noGrp="1"/>
          </p:cNvSpPr>
          <p:nvPr>
            <p:ph type="body" sz="quarter" idx="10"/>
          </p:nvPr>
        </p:nvSpPr>
        <p:spPr/>
        <p:txBody>
          <a:bodyPr>
            <a:normAutofit/>
          </a:bodyPr>
          <a:lstStyle/>
          <a:p>
            <a:r>
              <a:rPr lang="en-US" sz="3200" dirty="0">
                <a:latin typeface="+mn-lt"/>
              </a:rPr>
              <a:t>My father always said: ‘you, you're never going to achieve anything in your life’, but I just took that as motivation. If I don't feel like studying, I think: I wasn't going to achieve anything in my life, was I? And then I study harder. Things are going very well at school. (woman, 23 </a:t>
            </a:r>
            <a:r>
              <a:rPr lang="en-US" sz="3200" dirty="0" err="1">
                <a:latin typeface="+mn-lt"/>
              </a:rPr>
              <a:t>yo</a:t>
            </a:r>
            <a:r>
              <a:rPr lang="en-US" sz="3200" dirty="0">
                <a:latin typeface="+mn-lt"/>
              </a:rPr>
              <a:t>)</a:t>
            </a:r>
            <a:endParaRPr lang="nl-NL" sz="3200" dirty="0">
              <a:latin typeface="+mn-lt"/>
            </a:endParaRPr>
          </a:p>
        </p:txBody>
      </p:sp>
      <p:sp>
        <p:nvSpPr>
          <p:cNvPr id="3" name="Text Placeholder 2">
            <a:extLst>
              <a:ext uri="{FF2B5EF4-FFF2-40B4-BE49-F238E27FC236}">
                <a16:creationId xmlns:a16="http://schemas.microsoft.com/office/drawing/2014/main" id="{EC6DB637-FB4A-4815-B01B-84767ABC1362}"/>
              </a:ext>
            </a:extLst>
          </p:cNvPr>
          <p:cNvSpPr>
            <a:spLocks noGrp="1"/>
          </p:cNvSpPr>
          <p:nvPr>
            <p:ph type="body" idx="1"/>
          </p:nvPr>
        </p:nvSpPr>
        <p:spPr/>
        <p:txBody>
          <a:bodyPr/>
          <a:lstStyle/>
          <a:p>
            <a:r>
              <a:rPr lang="nl-NL" dirty="0"/>
              <a:t>Past is </a:t>
            </a:r>
            <a:r>
              <a:rPr lang="nl-NL" dirty="0" err="1"/>
              <a:t>motivation</a:t>
            </a:r>
            <a:endParaRPr lang="nl-NL" dirty="0"/>
          </a:p>
        </p:txBody>
      </p:sp>
    </p:spTree>
    <p:extLst>
      <p:ext uri="{BB962C8B-B14F-4D97-AF65-F5344CB8AC3E}">
        <p14:creationId xmlns:p14="http://schemas.microsoft.com/office/powerpoint/2010/main" val="25133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7593D-0322-48AE-BA95-4381FE1F93E7}"/>
              </a:ext>
            </a:extLst>
          </p:cNvPr>
          <p:cNvSpPr>
            <a:spLocks noGrp="1"/>
          </p:cNvSpPr>
          <p:nvPr>
            <p:ph sz="half" idx="1"/>
          </p:nvPr>
        </p:nvSpPr>
        <p:spPr/>
        <p:txBody>
          <a:bodyPr>
            <a:normAutofit lnSpcReduction="10000"/>
          </a:bodyPr>
          <a:lstStyle/>
          <a:p>
            <a:pPr marL="0" indent="0">
              <a:buNone/>
            </a:pPr>
            <a:r>
              <a:rPr lang="en-US" dirty="0">
                <a:latin typeface="+mn-lt"/>
              </a:rPr>
              <a:t>High school (18-), teachers:</a:t>
            </a:r>
          </a:p>
          <a:p>
            <a:pPr>
              <a:buFont typeface="Wingdings" panose="05000000000000000000" pitchFamily="2" charset="2"/>
              <a:buChar char="Ø"/>
            </a:pPr>
            <a:r>
              <a:rPr lang="en-US" dirty="0">
                <a:latin typeface="+mn-lt"/>
              </a:rPr>
              <a:t>Using quiet room at school for homework; </a:t>
            </a:r>
          </a:p>
          <a:p>
            <a:pPr>
              <a:buFont typeface="Wingdings" panose="05000000000000000000" pitchFamily="2" charset="2"/>
              <a:buChar char="Ø"/>
            </a:pPr>
            <a:r>
              <a:rPr lang="en-US" dirty="0">
                <a:latin typeface="+mn-lt"/>
              </a:rPr>
              <a:t>Understanding and recognition by teachers; </a:t>
            </a:r>
          </a:p>
          <a:p>
            <a:pPr>
              <a:buFont typeface="Wingdings" panose="05000000000000000000" pitchFamily="2" charset="2"/>
              <a:buChar char="Ø"/>
            </a:pPr>
            <a:r>
              <a:rPr lang="en-US" i="1" dirty="0">
                <a:latin typeface="+mn-lt"/>
              </a:rPr>
              <a:t>Driving</a:t>
            </a:r>
            <a:r>
              <a:rPr lang="en-US" dirty="0">
                <a:latin typeface="+mn-lt"/>
              </a:rPr>
              <a:t> to school with teacher (after placement from home);</a:t>
            </a:r>
          </a:p>
          <a:p>
            <a:pPr>
              <a:buFont typeface="Wingdings" panose="05000000000000000000" pitchFamily="2" charset="2"/>
              <a:buChar char="Ø"/>
            </a:pPr>
            <a:r>
              <a:rPr lang="en-US" dirty="0">
                <a:latin typeface="+mn-lt"/>
              </a:rPr>
              <a:t>Becoming a babysitter for the teacher's children so that the student had an escape. </a:t>
            </a:r>
            <a:endParaRPr lang="nl-NL" dirty="0">
              <a:latin typeface="+mn-lt"/>
            </a:endParaRPr>
          </a:p>
        </p:txBody>
      </p:sp>
      <p:sp>
        <p:nvSpPr>
          <p:cNvPr id="3" name="Title 2">
            <a:extLst>
              <a:ext uri="{FF2B5EF4-FFF2-40B4-BE49-F238E27FC236}">
                <a16:creationId xmlns:a16="http://schemas.microsoft.com/office/drawing/2014/main" id="{783C4797-B2A7-4355-9845-BA048033AE7C}"/>
              </a:ext>
            </a:extLst>
          </p:cNvPr>
          <p:cNvSpPr>
            <a:spLocks noGrp="1"/>
          </p:cNvSpPr>
          <p:nvPr>
            <p:ph type="title"/>
          </p:nvPr>
        </p:nvSpPr>
        <p:spPr/>
        <p:txBody>
          <a:bodyPr/>
          <a:lstStyle/>
          <a:p>
            <a:pPr algn="ctr"/>
            <a:r>
              <a:rPr lang="en-US" sz="4400" b="1" dirty="0">
                <a:latin typeface="+mn-lt"/>
              </a:rPr>
              <a:t>Helping support related to study</a:t>
            </a:r>
            <a:br>
              <a:rPr lang="en-US" sz="4000" b="1" dirty="0"/>
            </a:br>
            <a:endParaRPr lang="nl-NL" dirty="0"/>
          </a:p>
        </p:txBody>
      </p:sp>
      <p:pic>
        <p:nvPicPr>
          <p:cNvPr id="5" name="Tijdelijke aanduiding voor inhoud 4">
            <a:extLst>
              <a:ext uri="{FF2B5EF4-FFF2-40B4-BE49-F238E27FC236}">
                <a16:creationId xmlns:a16="http://schemas.microsoft.com/office/drawing/2014/main" id="{5CB1528F-87E4-4582-ACD1-7788C1AC2847}"/>
              </a:ext>
            </a:extLst>
          </p:cNvPr>
          <p:cNvPicPr>
            <a:picLocks noGrp="1" noChangeAspect="1"/>
          </p:cNvPicPr>
          <p:nvPr>
            <p:ph sz="half" idx="13"/>
          </p:nvPr>
        </p:nvPicPr>
        <p:blipFill>
          <a:blip r:embed="rId2"/>
          <a:stretch>
            <a:fillRect/>
          </a:stretch>
        </p:blipFill>
        <p:spPr>
          <a:xfrm>
            <a:off x="6396037" y="3579019"/>
            <a:ext cx="3009900" cy="1514475"/>
          </a:xfrm>
          <a:prstGeom prst="rect">
            <a:avLst/>
          </a:prstGeom>
        </p:spPr>
      </p:pic>
    </p:spTree>
    <p:extLst>
      <p:ext uri="{BB962C8B-B14F-4D97-AF65-F5344CB8AC3E}">
        <p14:creationId xmlns:p14="http://schemas.microsoft.com/office/powerpoint/2010/main" val="369444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8320B-AE8A-43CE-BBD4-8BDBCF183DCE}"/>
              </a:ext>
            </a:extLst>
          </p:cNvPr>
          <p:cNvSpPr>
            <a:spLocks noGrp="1"/>
          </p:cNvSpPr>
          <p:nvPr>
            <p:ph type="title"/>
          </p:nvPr>
        </p:nvSpPr>
        <p:spPr/>
        <p:txBody>
          <a:bodyPr/>
          <a:lstStyle/>
          <a:p>
            <a:pPr algn="ctr"/>
            <a:r>
              <a:rPr lang="nl-NL" sz="5400" b="1" dirty="0">
                <a:latin typeface="+mn-lt"/>
              </a:rPr>
              <a:t>Research question</a:t>
            </a:r>
          </a:p>
        </p:txBody>
      </p:sp>
      <p:sp>
        <p:nvSpPr>
          <p:cNvPr id="4" name="Tekstvak 3">
            <a:extLst>
              <a:ext uri="{FF2B5EF4-FFF2-40B4-BE49-F238E27FC236}">
                <a16:creationId xmlns:a16="http://schemas.microsoft.com/office/drawing/2014/main" id="{585465ED-8161-4E54-8F24-A7830539AE3F}"/>
              </a:ext>
            </a:extLst>
          </p:cNvPr>
          <p:cNvSpPr txBox="1"/>
          <p:nvPr/>
        </p:nvSpPr>
        <p:spPr>
          <a:xfrm>
            <a:off x="1243584" y="2487168"/>
            <a:ext cx="9424416" cy="3431580"/>
          </a:xfrm>
          <a:prstGeom prst="rect">
            <a:avLst/>
          </a:prstGeom>
          <a:noFill/>
        </p:spPr>
        <p:txBody>
          <a:bodyPr wrap="square">
            <a:spAutoFit/>
          </a:bodyPr>
          <a:lstStyle/>
          <a:p>
            <a:pPr algn="ctr">
              <a:lnSpc>
                <a:spcPct val="200000"/>
              </a:lnSpc>
              <a:spcAft>
                <a:spcPts val="100"/>
              </a:spcAft>
            </a:pPr>
            <a:r>
              <a:rPr lang="en-US" sz="2800" dirty="0">
                <a:effectLst/>
              </a:rPr>
              <a:t>How does the addiction of a relative affect health, social life, substance use and </a:t>
            </a:r>
            <a:r>
              <a:rPr lang="en-US" sz="2800" b="1" dirty="0">
                <a:effectLst/>
              </a:rPr>
              <a:t>study success </a:t>
            </a:r>
            <a:r>
              <a:rPr lang="en-US" sz="2800" dirty="0">
                <a:effectLst/>
              </a:rPr>
              <a:t>of young adult family members?</a:t>
            </a:r>
          </a:p>
          <a:p>
            <a:pPr algn="ctr">
              <a:lnSpc>
                <a:spcPct val="200000"/>
              </a:lnSpc>
              <a:spcAft>
                <a:spcPts val="100"/>
              </a:spcAft>
            </a:pPr>
            <a:r>
              <a:rPr lang="en-US" sz="2800" dirty="0">
                <a:latin typeface="Calibri" panose="020F0502020204030204" pitchFamily="34" charset="0"/>
                <a:ea typeface="Times New Roman" panose="02020603050405020304" pitchFamily="18" charset="0"/>
                <a:cs typeface="Arial" panose="020B0604020202020204" pitchFamily="34" charset="0"/>
              </a:rPr>
              <a:t>(AFM=Affected Family Member)</a:t>
            </a:r>
            <a:endParaRPr lang="nl-NL"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1000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BA104AA-5D36-4C6D-926D-961D2C073CE0}"/>
              </a:ext>
            </a:extLst>
          </p:cNvPr>
          <p:cNvSpPr>
            <a:spLocks noGrp="1"/>
          </p:cNvSpPr>
          <p:nvPr>
            <p:ph type="body" sz="quarter" idx="10"/>
          </p:nvPr>
        </p:nvSpPr>
        <p:spPr/>
        <p:txBody>
          <a:bodyPr>
            <a:normAutofit/>
          </a:body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When I was placed out of home, I could stay at my old school because I could drive to school every day with a teacher who lived in my new neighborhood. (woman, 24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Tijdelijke aanduiding voor tekst 2">
            <a:extLst>
              <a:ext uri="{FF2B5EF4-FFF2-40B4-BE49-F238E27FC236}">
                <a16:creationId xmlns:a16="http://schemas.microsoft.com/office/drawing/2014/main" id="{5E9FC16D-667B-44B5-BFA7-D0FB34B4DC98}"/>
              </a:ext>
            </a:extLst>
          </p:cNvPr>
          <p:cNvSpPr>
            <a:spLocks noGrp="1"/>
          </p:cNvSpPr>
          <p:nvPr>
            <p:ph type="body" idx="1"/>
          </p:nvPr>
        </p:nvSpPr>
        <p:spPr/>
        <p:txBody>
          <a:bodyPr/>
          <a:lstStyle/>
          <a:p>
            <a:r>
              <a:rPr lang="nl-NL" dirty="0"/>
              <a:t>Teachers </a:t>
            </a:r>
            <a:r>
              <a:rPr lang="nl-NL" dirty="0" err="1"/>
              <a:t>helping</a:t>
            </a:r>
            <a:r>
              <a:rPr lang="nl-NL" dirty="0"/>
              <a:t> out</a:t>
            </a:r>
          </a:p>
        </p:txBody>
      </p:sp>
    </p:spTree>
    <p:extLst>
      <p:ext uri="{BB962C8B-B14F-4D97-AF65-F5344CB8AC3E}">
        <p14:creationId xmlns:p14="http://schemas.microsoft.com/office/powerpoint/2010/main" val="2915266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881F629-879D-4FDF-A97D-44CF6CBCEF0F}"/>
              </a:ext>
            </a:extLst>
          </p:cNvPr>
          <p:cNvSpPr>
            <a:spLocks noGrp="1"/>
          </p:cNvSpPr>
          <p:nvPr>
            <p:ph sz="half" idx="1"/>
          </p:nvPr>
        </p:nvSpPr>
        <p:spPr/>
        <p:txBody>
          <a:bodyPr>
            <a:noAutofit/>
          </a:bodyPr>
          <a:lstStyle/>
          <a:p>
            <a:pPr marL="0" indent="0">
              <a:buNone/>
            </a:pPr>
            <a:r>
              <a:rPr lang="en-US" sz="2000" dirty="0">
                <a:latin typeface="+mn-lt"/>
              </a:rPr>
              <a:t>University (18+), teachers and coaches:</a:t>
            </a:r>
          </a:p>
          <a:p>
            <a:pPr>
              <a:buFont typeface="Wingdings" panose="05000000000000000000" pitchFamily="2" charset="2"/>
              <a:buChar char="Ø"/>
            </a:pPr>
            <a:r>
              <a:rPr lang="en-US" sz="2000" dirty="0">
                <a:latin typeface="+mn-lt"/>
              </a:rPr>
              <a:t>University is escape;</a:t>
            </a:r>
          </a:p>
          <a:p>
            <a:pPr>
              <a:buFont typeface="Wingdings" panose="05000000000000000000" pitchFamily="2" charset="2"/>
              <a:buChar char="Ø"/>
            </a:pPr>
            <a:r>
              <a:rPr lang="en-US" sz="2000" dirty="0">
                <a:latin typeface="+mn-lt"/>
              </a:rPr>
              <a:t>If student can disclose: student feels heard and seen; </a:t>
            </a:r>
          </a:p>
          <a:p>
            <a:pPr>
              <a:buFont typeface="Wingdings" panose="05000000000000000000" pitchFamily="2" charset="2"/>
              <a:buChar char="Ø"/>
            </a:pPr>
            <a:r>
              <a:rPr lang="en-US" sz="2000" dirty="0">
                <a:latin typeface="+mn-lt"/>
              </a:rPr>
              <a:t>Anxiety attacks at school: teacher willing to meet outside school;</a:t>
            </a:r>
          </a:p>
          <a:p>
            <a:pPr>
              <a:buFont typeface="Wingdings" panose="05000000000000000000" pitchFamily="2" charset="2"/>
              <a:buChar char="Ø"/>
            </a:pPr>
            <a:r>
              <a:rPr lang="en-US" sz="2000" dirty="0">
                <a:latin typeface="+mn-lt"/>
              </a:rPr>
              <a:t>Adjustments in study program (individual assignment instead of group project);</a:t>
            </a:r>
          </a:p>
          <a:p>
            <a:pPr>
              <a:buFont typeface="Wingdings" panose="05000000000000000000" pitchFamily="2" charset="2"/>
              <a:buChar char="Ø"/>
            </a:pPr>
            <a:r>
              <a:rPr lang="en-US" sz="2000" dirty="0">
                <a:latin typeface="+mn-lt"/>
              </a:rPr>
              <a:t>Assignments in study program social work aimed at self-knowledge; </a:t>
            </a:r>
          </a:p>
          <a:p>
            <a:pPr>
              <a:buFont typeface="Wingdings" panose="05000000000000000000" pitchFamily="2" charset="2"/>
              <a:buChar char="Ø"/>
            </a:pPr>
            <a:r>
              <a:rPr lang="en-US" sz="2000" dirty="0">
                <a:latin typeface="+mn-lt"/>
              </a:rPr>
              <a:t>Teacher encourages student to take rest;</a:t>
            </a:r>
          </a:p>
        </p:txBody>
      </p:sp>
      <p:sp>
        <p:nvSpPr>
          <p:cNvPr id="3" name="Titel 2">
            <a:extLst>
              <a:ext uri="{FF2B5EF4-FFF2-40B4-BE49-F238E27FC236}">
                <a16:creationId xmlns:a16="http://schemas.microsoft.com/office/drawing/2014/main" id="{270B33CB-F250-4C19-A437-7FB686EA78FF}"/>
              </a:ext>
            </a:extLst>
          </p:cNvPr>
          <p:cNvSpPr>
            <a:spLocks noGrp="1"/>
          </p:cNvSpPr>
          <p:nvPr>
            <p:ph type="title"/>
          </p:nvPr>
        </p:nvSpPr>
        <p:spPr/>
        <p:txBody>
          <a:bodyPr/>
          <a:lstStyle/>
          <a:p>
            <a:pPr algn="ctr"/>
            <a:r>
              <a:rPr lang="en-US" sz="4400" b="1" dirty="0">
                <a:latin typeface="+mn-lt"/>
              </a:rPr>
              <a:t>Helping support related to study </a:t>
            </a:r>
            <a:br>
              <a:rPr lang="en-US" sz="3600" b="1" dirty="0"/>
            </a:br>
            <a:endParaRPr lang="nl-NL" dirty="0"/>
          </a:p>
        </p:txBody>
      </p:sp>
      <p:pic>
        <p:nvPicPr>
          <p:cNvPr id="1026" name="Picture 2" descr="Over de Streep – Serie | Jessica Villerius">
            <a:extLst>
              <a:ext uri="{FF2B5EF4-FFF2-40B4-BE49-F238E27FC236}">
                <a16:creationId xmlns:a16="http://schemas.microsoft.com/office/drawing/2014/main" id="{B068CCB2-18CB-4AD2-BB0D-2D45EFE53EF7}"/>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749766" y="2889503"/>
            <a:ext cx="3918489" cy="23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93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D8F48C5-4C5D-4269-844D-C9EE4041AFF1}"/>
              </a:ext>
            </a:extLst>
          </p:cNvPr>
          <p:cNvSpPr>
            <a:spLocks noGrp="1"/>
          </p:cNvSpPr>
          <p:nvPr>
            <p:ph sz="half" idx="1"/>
          </p:nvPr>
        </p:nvSpPr>
        <p:spPr/>
        <p:txBody>
          <a:bodyPr>
            <a:normAutofit fontScale="92500" lnSpcReduction="10000"/>
          </a:bodyPr>
          <a:lstStyle/>
          <a:p>
            <a:pPr>
              <a:buFont typeface="Wingdings" panose="05000000000000000000" pitchFamily="2" charset="2"/>
              <a:buChar char="Ø"/>
            </a:pPr>
            <a:r>
              <a:rPr lang="en-US" sz="2200" dirty="0">
                <a:latin typeface="+mn-lt"/>
              </a:rPr>
              <a:t>Teachers help with structure, procrastination and </a:t>
            </a:r>
            <a:r>
              <a:rPr lang="en-US" sz="2200" i="1" dirty="0">
                <a:latin typeface="+mn-lt"/>
              </a:rPr>
              <a:t>planning</a:t>
            </a:r>
            <a:r>
              <a:rPr lang="en-US" sz="2200" dirty="0">
                <a:latin typeface="+mn-lt"/>
              </a:rPr>
              <a:t>; </a:t>
            </a:r>
          </a:p>
          <a:p>
            <a:pPr>
              <a:buFont typeface="Wingdings" panose="05000000000000000000" pitchFamily="2" charset="2"/>
              <a:buChar char="Ø"/>
            </a:pPr>
            <a:r>
              <a:rPr lang="en-US" sz="2200" dirty="0">
                <a:latin typeface="+mn-lt"/>
              </a:rPr>
              <a:t>Teachers think along with the student about suitable </a:t>
            </a:r>
            <a:r>
              <a:rPr lang="en-US" sz="2200" i="1" dirty="0">
                <a:latin typeface="+mn-lt"/>
              </a:rPr>
              <a:t>help</a:t>
            </a:r>
            <a:r>
              <a:rPr lang="en-US" sz="2200" dirty="0">
                <a:latin typeface="+mn-lt"/>
              </a:rPr>
              <a:t> and look for ways to limit study delay; </a:t>
            </a:r>
          </a:p>
          <a:p>
            <a:pPr>
              <a:buFont typeface="Wingdings" panose="05000000000000000000" pitchFamily="2" charset="2"/>
              <a:buChar char="Ø"/>
            </a:pPr>
            <a:r>
              <a:rPr lang="en-US" sz="2200" dirty="0">
                <a:latin typeface="+mn-lt"/>
              </a:rPr>
              <a:t>Internship supervisors take vulnerable past into account; </a:t>
            </a:r>
          </a:p>
          <a:p>
            <a:pPr>
              <a:buFont typeface="Wingdings" panose="05000000000000000000" pitchFamily="2" charset="2"/>
              <a:buChar char="Ø"/>
            </a:pPr>
            <a:r>
              <a:rPr lang="en-US" sz="2200" dirty="0">
                <a:latin typeface="+mn-lt"/>
              </a:rPr>
              <a:t>Advice teacher: do your best because you like something, not because you think you are not good enough; </a:t>
            </a:r>
          </a:p>
          <a:p>
            <a:pPr>
              <a:buFont typeface="Wingdings" panose="05000000000000000000" pitchFamily="2" charset="2"/>
              <a:buChar char="Ø"/>
            </a:pPr>
            <a:r>
              <a:rPr lang="en-US" sz="2200" dirty="0">
                <a:latin typeface="+mn-lt"/>
              </a:rPr>
              <a:t>Game/format </a:t>
            </a:r>
            <a:r>
              <a:rPr lang="en-US" sz="2200" i="1" dirty="0">
                <a:latin typeface="+mn-lt"/>
              </a:rPr>
              <a:t>If You Really Knew Me/Challenge day.</a:t>
            </a:r>
            <a:endParaRPr lang="nl-NL" sz="2200" i="1" dirty="0">
              <a:latin typeface="+mn-lt"/>
            </a:endParaRPr>
          </a:p>
          <a:p>
            <a:endParaRPr lang="nl-NL" dirty="0"/>
          </a:p>
        </p:txBody>
      </p:sp>
      <p:sp>
        <p:nvSpPr>
          <p:cNvPr id="3" name="Titel 2">
            <a:extLst>
              <a:ext uri="{FF2B5EF4-FFF2-40B4-BE49-F238E27FC236}">
                <a16:creationId xmlns:a16="http://schemas.microsoft.com/office/drawing/2014/main" id="{DD02FA3C-4606-47CD-845A-B2A829775C0C}"/>
              </a:ext>
            </a:extLst>
          </p:cNvPr>
          <p:cNvSpPr>
            <a:spLocks noGrp="1"/>
          </p:cNvSpPr>
          <p:nvPr>
            <p:ph type="title"/>
          </p:nvPr>
        </p:nvSpPr>
        <p:spPr/>
        <p:txBody>
          <a:bodyPr/>
          <a:lstStyle/>
          <a:p>
            <a:pPr algn="ctr"/>
            <a:r>
              <a:rPr lang="en-US" sz="4400" b="1" dirty="0">
                <a:latin typeface="+mn-lt"/>
              </a:rPr>
              <a:t>Helping support related to study </a:t>
            </a:r>
            <a:endParaRPr lang="nl-NL" sz="4400" dirty="0"/>
          </a:p>
        </p:txBody>
      </p:sp>
      <p:pic>
        <p:nvPicPr>
          <p:cNvPr id="5" name="Picture 2" descr="Over de Streep – Serie | Jessica Villerius">
            <a:extLst>
              <a:ext uri="{FF2B5EF4-FFF2-40B4-BE49-F238E27FC236}">
                <a16:creationId xmlns:a16="http://schemas.microsoft.com/office/drawing/2014/main" id="{773527F8-93AF-4877-AE5A-7DC0FE361944}"/>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876544" y="2755392"/>
            <a:ext cx="3962400" cy="245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DE5978-FB0A-4123-BAA3-9341AE27DC64}"/>
              </a:ext>
            </a:extLst>
          </p:cNvPr>
          <p:cNvSpPr>
            <a:spLocks noGrp="1"/>
          </p:cNvSpPr>
          <p:nvPr>
            <p:ph type="body" sz="quarter" idx="10"/>
          </p:nvPr>
        </p:nvSpPr>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I was really depressed at the time; I didn't think I could save my studies and she (teacher,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dvn</a:t>
            </a:r>
            <a:r>
              <a:rPr lang="en-US" sz="3200" dirty="0">
                <a:effectLst/>
                <a:latin typeface="Calibri" panose="020F0502020204030204" pitchFamily="34" charset="0"/>
                <a:ea typeface="Calibri" panose="020F0502020204030204" pitchFamily="34" charset="0"/>
                <a:cs typeface="Times New Roman" panose="02020603050405020304" pitchFamily="18" charset="0"/>
              </a:rPr>
              <a:t>) taught me not to worry and to do things in little steps, focusing on the small goals I could achieve. That’s why I did not drop out. (man, 24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Tijdelijke aanduiding voor tekst 2">
            <a:extLst>
              <a:ext uri="{FF2B5EF4-FFF2-40B4-BE49-F238E27FC236}">
                <a16:creationId xmlns:a16="http://schemas.microsoft.com/office/drawing/2014/main" id="{03B088A2-0BE5-4153-A383-CE35E63A7D75}"/>
              </a:ext>
            </a:extLst>
          </p:cNvPr>
          <p:cNvSpPr>
            <a:spLocks noGrp="1"/>
          </p:cNvSpPr>
          <p:nvPr>
            <p:ph type="body" idx="1"/>
          </p:nvPr>
        </p:nvSpPr>
        <p:spPr/>
        <p:txBody>
          <a:bodyPr/>
          <a:lstStyle/>
          <a:p>
            <a:r>
              <a:rPr lang="nl-NL" dirty="0"/>
              <a:t>Teachers </a:t>
            </a:r>
            <a:r>
              <a:rPr lang="nl-NL" dirty="0" err="1"/>
              <a:t>helping</a:t>
            </a:r>
            <a:r>
              <a:rPr lang="nl-NL" dirty="0"/>
              <a:t> out</a:t>
            </a:r>
          </a:p>
        </p:txBody>
      </p:sp>
    </p:spTree>
    <p:extLst>
      <p:ext uri="{BB962C8B-B14F-4D97-AF65-F5344CB8AC3E}">
        <p14:creationId xmlns:p14="http://schemas.microsoft.com/office/powerpoint/2010/main" val="389064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E0704A-F4CF-44C6-8837-7A53A67C9763}"/>
              </a:ext>
            </a:extLst>
          </p:cNvPr>
          <p:cNvSpPr>
            <a:spLocks noGrp="1"/>
          </p:cNvSpPr>
          <p:nvPr>
            <p:ph type="body" sz="quarter" idx="10"/>
          </p:nvPr>
        </p:nvSpPr>
        <p:spPr/>
        <p:txBody>
          <a:bodyPr>
            <a:normAutofit fontScale="92500" lnSpcReduction="20000"/>
          </a:bodyPr>
          <a:lstStyle/>
          <a:p>
            <a:pPr>
              <a:lnSpc>
                <a:spcPct val="107000"/>
              </a:lnSpc>
              <a:spcAft>
                <a:spcPts val="800"/>
              </a:spcAft>
            </a:pPr>
            <a:r>
              <a:rPr lang="en-US" sz="3500" dirty="0">
                <a:effectLst/>
                <a:latin typeface="Calibri" panose="020F0502020204030204" pitchFamily="34" charset="0"/>
                <a:ea typeface="Calibri" panose="020F0502020204030204" pitchFamily="34" charset="0"/>
                <a:cs typeface="Times New Roman" panose="02020603050405020304" pitchFamily="18" charset="0"/>
              </a:rPr>
              <a:t>I didn't want to live any more. I was really done with it. Then the teachers sat down with me for hours to see what they could do. One of them linked me to the right therapy. I am still grateful for that. (woman, 26 </a:t>
            </a:r>
            <a:r>
              <a:rPr lang="en-US" sz="35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3500" dirty="0">
                <a:effectLst/>
                <a:latin typeface="Calibri" panose="020F0502020204030204" pitchFamily="34" charset="0"/>
                <a:ea typeface="Calibri" panose="020F0502020204030204" pitchFamily="34" charset="0"/>
                <a:cs typeface="Times New Roman" panose="02020603050405020304" pitchFamily="18" charset="0"/>
              </a:rPr>
              <a:t>)</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Tijdelijke aanduiding voor tekst 2">
            <a:extLst>
              <a:ext uri="{FF2B5EF4-FFF2-40B4-BE49-F238E27FC236}">
                <a16:creationId xmlns:a16="http://schemas.microsoft.com/office/drawing/2014/main" id="{63DF03EC-9BEE-4998-887D-066A4E473268}"/>
              </a:ext>
            </a:extLst>
          </p:cNvPr>
          <p:cNvSpPr>
            <a:spLocks noGrp="1"/>
          </p:cNvSpPr>
          <p:nvPr>
            <p:ph type="body" idx="1"/>
          </p:nvPr>
        </p:nvSpPr>
        <p:spPr/>
        <p:txBody>
          <a:bodyPr/>
          <a:lstStyle/>
          <a:p>
            <a:r>
              <a:rPr lang="nl-NL" dirty="0"/>
              <a:t>Teachers </a:t>
            </a:r>
            <a:r>
              <a:rPr lang="nl-NL" dirty="0" err="1"/>
              <a:t>helping</a:t>
            </a:r>
            <a:r>
              <a:rPr lang="nl-NL" dirty="0"/>
              <a:t> out</a:t>
            </a:r>
          </a:p>
        </p:txBody>
      </p:sp>
    </p:spTree>
    <p:extLst>
      <p:ext uri="{BB962C8B-B14F-4D97-AF65-F5344CB8AC3E}">
        <p14:creationId xmlns:p14="http://schemas.microsoft.com/office/powerpoint/2010/main" val="82941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126E65C-4CF3-42AE-92E6-6C388D5C4F2F}"/>
              </a:ext>
            </a:extLst>
          </p:cNvPr>
          <p:cNvSpPr>
            <a:spLocks noGrp="1"/>
          </p:cNvSpPr>
          <p:nvPr>
            <p:ph sz="half" idx="1"/>
          </p:nvPr>
        </p:nvSpPr>
        <p:spPr/>
        <p:txBody>
          <a:bodyPr>
            <a:normAutofit/>
          </a:bodyPr>
          <a:lstStyle/>
          <a:p>
            <a:pPr marL="0" indent="0">
              <a:lnSpc>
                <a:spcPct val="107000"/>
              </a:lnSpc>
              <a:spcAft>
                <a:spcPts val="8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University, classmates:</a:t>
            </a:r>
          </a:p>
          <a:p>
            <a:pPr>
              <a:lnSpc>
                <a:spcPct val="107000"/>
              </a:lnSpc>
              <a:spcAft>
                <a:spcPts val="800"/>
              </a:spcAft>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Calibri" panose="020F0502020204030204" pitchFamily="34" charset="0"/>
              </a:rPr>
              <a:t>Sympathy and support (after death relative);</a:t>
            </a:r>
          </a:p>
          <a:p>
            <a:pPr>
              <a:lnSpc>
                <a:spcPct val="107000"/>
              </a:lnSpc>
              <a:spcAft>
                <a:spcPts val="800"/>
              </a:spcAft>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Calibri" panose="020F0502020204030204" pitchFamily="34" charset="0"/>
              </a:rPr>
              <a:t>Meeting fellow AFMs at </a:t>
            </a:r>
            <a:r>
              <a:rPr lang="en-US" sz="2800" i="1" dirty="0">
                <a:effectLst/>
                <a:latin typeface="Calibri" panose="020F0502020204030204" pitchFamily="34" charset="0"/>
                <a:ea typeface="Calibri" panose="020F0502020204030204" pitchFamily="34" charset="0"/>
                <a:cs typeface="Calibri" panose="020F0502020204030204" pitchFamily="34" charset="0"/>
              </a:rPr>
              <a:t>If You Really Knew Me </a:t>
            </a:r>
            <a:endParaRPr lang="nl-NL" sz="2800" i="1" dirty="0"/>
          </a:p>
        </p:txBody>
      </p:sp>
      <p:sp>
        <p:nvSpPr>
          <p:cNvPr id="3" name="Titel 2">
            <a:extLst>
              <a:ext uri="{FF2B5EF4-FFF2-40B4-BE49-F238E27FC236}">
                <a16:creationId xmlns:a16="http://schemas.microsoft.com/office/drawing/2014/main" id="{AFD9A2B2-208E-440D-93BC-CF40A04A9AA9}"/>
              </a:ext>
            </a:extLst>
          </p:cNvPr>
          <p:cNvSpPr>
            <a:spLocks noGrp="1"/>
          </p:cNvSpPr>
          <p:nvPr>
            <p:ph type="title"/>
          </p:nvPr>
        </p:nvSpPr>
        <p:spPr/>
        <p:txBody>
          <a:bodyPr/>
          <a:lstStyle/>
          <a:p>
            <a:pPr algn="ctr"/>
            <a:r>
              <a:rPr lang="en-US" sz="4400" b="1" dirty="0">
                <a:latin typeface="+mn-lt"/>
              </a:rPr>
              <a:t>Helping support related to study</a:t>
            </a:r>
            <a:br>
              <a:rPr lang="en-US" sz="4000" b="1" dirty="0"/>
            </a:br>
            <a:endParaRPr lang="nl-NL" dirty="0"/>
          </a:p>
        </p:txBody>
      </p:sp>
      <p:pic>
        <p:nvPicPr>
          <p:cNvPr id="6" name="Tijdelijke aanduiding voor inhoud 5">
            <a:extLst>
              <a:ext uri="{FF2B5EF4-FFF2-40B4-BE49-F238E27FC236}">
                <a16:creationId xmlns:a16="http://schemas.microsoft.com/office/drawing/2014/main" id="{77A5A9FC-DC4F-4D71-B77A-2B8A2B7DDE22}"/>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829425" y="3264694"/>
            <a:ext cx="2143125" cy="2143125"/>
          </a:xfrm>
        </p:spPr>
      </p:pic>
    </p:spTree>
    <p:extLst>
      <p:ext uri="{BB962C8B-B14F-4D97-AF65-F5344CB8AC3E}">
        <p14:creationId xmlns:p14="http://schemas.microsoft.com/office/powerpoint/2010/main" val="116674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08E135-33B9-458D-97B3-3D0EEA39DD2B}"/>
              </a:ext>
            </a:extLst>
          </p:cNvPr>
          <p:cNvSpPr>
            <a:spLocks noGrp="1"/>
          </p:cNvSpPr>
          <p:nvPr>
            <p:ph sz="half" idx="1"/>
          </p:nvPr>
        </p:nvSpPr>
        <p:spPr/>
        <p:txBody>
          <a:bodyPr>
            <a:normAutofit/>
          </a:bodyPr>
          <a:lstStyle/>
          <a:p>
            <a:pPr marL="0" indent="0">
              <a:buNone/>
            </a:pPr>
            <a:r>
              <a:rPr lang="nl-NL" dirty="0">
                <a:latin typeface="+mn-lt"/>
              </a:rPr>
              <a:t>Highschool, </a:t>
            </a:r>
            <a:r>
              <a:rPr lang="nl-NL" dirty="0" err="1">
                <a:latin typeface="+mn-lt"/>
              </a:rPr>
              <a:t>teachers</a:t>
            </a:r>
            <a:r>
              <a:rPr lang="nl-NL" dirty="0">
                <a:latin typeface="+mn-lt"/>
              </a:rPr>
              <a:t>:</a:t>
            </a:r>
          </a:p>
          <a:p>
            <a:pPr>
              <a:buFont typeface="Wingdings" panose="05000000000000000000" pitchFamily="2" charset="2"/>
              <a:buChar char="Ø"/>
            </a:pPr>
            <a:r>
              <a:rPr lang="en-US" dirty="0">
                <a:latin typeface="+mn-lt"/>
              </a:rPr>
              <a:t>Teachers betraying trust by contacting parents after promising not to;</a:t>
            </a:r>
          </a:p>
          <a:p>
            <a:pPr>
              <a:buFont typeface="Wingdings" panose="05000000000000000000" pitchFamily="2" charset="2"/>
              <a:buChar char="Ø"/>
            </a:pPr>
            <a:r>
              <a:rPr lang="en-US" dirty="0">
                <a:latin typeface="+mn-lt"/>
              </a:rPr>
              <a:t>Teachers showing no interest in causes of troublesome behavior; </a:t>
            </a:r>
          </a:p>
          <a:p>
            <a:pPr>
              <a:buFont typeface="Wingdings" panose="05000000000000000000" pitchFamily="2" charset="2"/>
              <a:buChar char="Ø"/>
            </a:pPr>
            <a:r>
              <a:rPr lang="en-US" dirty="0">
                <a:latin typeface="+mn-lt"/>
              </a:rPr>
              <a:t>If grades are good, no extra attention.</a:t>
            </a:r>
            <a:endParaRPr lang="nl-NL" dirty="0">
              <a:latin typeface="+mn-lt"/>
            </a:endParaRPr>
          </a:p>
        </p:txBody>
      </p:sp>
      <p:sp>
        <p:nvSpPr>
          <p:cNvPr id="3" name="Titel 2">
            <a:extLst>
              <a:ext uri="{FF2B5EF4-FFF2-40B4-BE49-F238E27FC236}">
                <a16:creationId xmlns:a16="http://schemas.microsoft.com/office/drawing/2014/main" id="{B3236F4F-6603-4923-85CF-BD395B43E927}"/>
              </a:ext>
            </a:extLst>
          </p:cNvPr>
          <p:cNvSpPr>
            <a:spLocks noGrp="1"/>
          </p:cNvSpPr>
          <p:nvPr>
            <p:ph type="title"/>
          </p:nvPr>
        </p:nvSpPr>
        <p:spPr/>
        <p:txBody>
          <a:bodyPr/>
          <a:lstStyle/>
          <a:p>
            <a:pPr algn="ctr"/>
            <a:r>
              <a:rPr lang="en-US" sz="4000" b="1" dirty="0" err="1">
                <a:latin typeface="+mn-lt"/>
              </a:rPr>
              <a:t>Nonhelping</a:t>
            </a:r>
            <a:r>
              <a:rPr lang="en-US" sz="4000" b="1" dirty="0">
                <a:latin typeface="+mn-lt"/>
              </a:rPr>
              <a:t> support related to study</a:t>
            </a:r>
            <a:br>
              <a:rPr lang="en-US" sz="4000" b="1" dirty="0"/>
            </a:br>
            <a:endParaRPr lang="nl-NL" dirty="0"/>
          </a:p>
        </p:txBody>
      </p:sp>
      <p:pic>
        <p:nvPicPr>
          <p:cNvPr id="2050" name="Picture 2" descr="Hier is zesje voldoende' | De Volkskrant">
            <a:extLst>
              <a:ext uri="{FF2B5EF4-FFF2-40B4-BE49-F238E27FC236}">
                <a16:creationId xmlns:a16="http://schemas.microsoft.com/office/drawing/2014/main" id="{81BAF06F-824E-4BF6-80FB-B794E3BF4C2C}"/>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477000" y="3531394"/>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48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002AAC-A801-4454-B1E2-184A5DB7B156}"/>
              </a:ext>
            </a:extLst>
          </p:cNvPr>
          <p:cNvSpPr>
            <a:spLocks noGrp="1"/>
          </p:cNvSpPr>
          <p:nvPr>
            <p:ph type="body" sz="quarter" idx="10"/>
          </p:nvPr>
        </p:nvSpPr>
        <p:spPr/>
        <p:txBody>
          <a:bodyPr>
            <a:normAutofit fontScale="92500"/>
          </a:bodyPr>
          <a:lstStyle/>
          <a:p>
            <a:r>
              <a:rPr lang="en-US" dirty="0"/>
              <a:t>I once discussed it with my mentor at high school. He was the first adult I confided in, he was a really nice man. But he discussed it with my parents, despite the fact that he promised me not to. I was very angry about that. In the end, I did forgive him, but I never talked to anyone about it after that. (woman, 20 </a:t>
            </a:r>
            <a:r>
              <a:rPr lang="en-US" dirty="0" err="1"/>
              <a:t>yo</a:t>
            </a:r>
            <a:r>
              <a:rPr lang="en-US" dirty="0"/>
              <a:t>)</a:t>
            </a:r>
            <a:endParaRPr lang="nl-NL" dirty="0"/>
          </a:p>
        </p:txBody>
      </p:sp>
      <p:sp>
        <p:nvSpPr>
          <p:cNvPr id="3" name="Text Placeholder 2">
            <a:extLst>
              <a:ext uri="{FF2B5EF4-FFF2-40B4-BE49-F238E27FC236}">
                <a16:creationId xmlns:a16="http://schemas.microsoft.com/office/drawing/2014/main" id="{1CE73C7D-0913-4B85-A505-773F0E7311E6}"/>
              </a:ext>
            </a:extLst>
          </p:cNvPr>
          <p:cNvSpPr>
            <a:spLocks noGrp="1"/>
          </p:cNvSpPr>
          <p:nvPr>
            <p:ph type="body" idx="1"/>
          </p:nvPr>
        </p:nvSpPr>
        <p:spPr/>
        <p:txBody>
          <a:bodyPr/>
          <a:lstStyle/>
          <a:p>
            <a:r>
              <a:rPr lang="en-US" dirty="0"/>
              <a:t>Betraying trust</a:t>
            </a:r>
            <a:endParaRPr lang="nl-NL" dirty="0"/>
          </a:p>
        </p:txBody>
      </p:sp>
    </p:spTree>
    <p:extLst>
      <p:ext uri="{BB962C8B-B14F-4D97-AF65-F5344CB8AC3E}">
        <p14:creationId xmlns:p14="http://schemas.microsoft.com/office/powerpoint/2010/main" val="169343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2605B7B-2BC2-4414-B450-287202FBD0A3}"/>
              </a:ext>
            </a:extLst>
          </p:cNvPr>
          <p:cNvSpPr>
            <a:spLocks noGrp="1"/>
          </p:cNvSpPr>
          <p:nvPr>
            <p:ph sz="half" idx="1"/>
          </p:nvPr>
        </p:nvSpPr>
        <p:spPr/>
        <p:txBody>
          <a:bodyPr>
            <a:normAutofit/>
          </a:bodyPr>
          <a:lstStyle/>
          <a:p>
            <a:pPr marL="0" indent="0">
              <a:buNone/>
            </a:pPr>
            <a:r>
              <a:rPr lang="nl-NL" dirty="0">
                <a:latin typeface="+mn-lt"/>
              </a:rPr>
              <a:t>University:</a:t>
            </a:r>
          </a:p>
          <a:p>
            <a:r>
              <a:rPr lang="en-US" dirty="0">
                <a:latin typeface="+mn-lt"/>
              </a:rPr>
              <a:t>Every year a different study coach;</a:t>
            </a:r>
          </a:p>
          <a:p>
            <a:r>
              <a:rPr lang="en-US" dirty="0">
                <a:latin typeface="+mn-lt"/>
              </a:rPr>
              <a:t>Study coach more attentive to family member of someone with cancer.</a:t>
            </a:r>
            <a:endParaRPr lang="nl-NL" dirty="0">
              <a:latin typeface="+mn-lt"/>
            </a:endParaRPr>
          </a:p>
        </p:txBody>
      </p:sp>
      <p:sp>
        <p:nvSpPr>
          <p:cNvPr id="3" name="Titel 2">
            <a:extLst>
              <a:ext uri="{FF2B5EF4-FFF2-40B4-BE49-F238E27FC236}">
                <a16:creationId xmlns:a16="http://schemas.microsoft.com/office/drawing/2014/main" id="{63D42972-AC14-44B1-BD6B-B2BF807785A9}"/>
              </a:ext>
            </a:extLst>
          </p:cNvPr>
          <p:cNvSpPr>
            <a:spLocks noGrp="1"/>
          </p:cNvSpPr>
          <p:nvPr>
            <p:ph type="title"/>
          </p:nvPr>
        </p:nvSpPr>
        <p:spPr/>
        <p:txBody>
          <a:bodyPr/>
          <a:lstStyle/>
          <a:p>
            <a:pPr algn="ctr"/>
            <a:r>
              <a:rPr lang="nl-NL" sz="4000" b="1" dirty="0" err="1">
                <a:latin typeface="+mn-lt"/>
              </a:rPr>
              <a:t>Nonhelping</a:t>
            </a:r>
            <a:r>
              <a:rPr lang="nl-NL" sz="4000" b="1" dirty="0">
                <a:latin typeface="+mn-lt"/>
              </a:rPr>
              <a:t> support </a:t>
            </a:r>
            <a:r>
              <a:rPr lang="nl-NL" sz="4000" b="1" dirty="0" err="1">
                <a:latin typeface="+mn-lt"/>
              </a:rPr>
              <a:t>related</a:t>
            </a:r>
            <a:r>
              <a:rPr lang="nl-NL" sz="4000" b="1" dirty="0">
                <a:latin typeface="+mn-lt"/>
              </a:rPr>
              <a:t> </a:t>
            </a:r>
            <a:r>
              <a:rPr lang="nl-NL" sz="4000" b="1" dirty="0" err="1">
                <a:latin typeface="+mn-lt"/>
              </a:rPr>
              <a:t>to</a:t>
            </a:r>
            <a:r>
              <a:rPr lang="nl-NL" sz="4000" b="1" dirty="0">
                <a:latin typeface="+mn-lt"/>
              </a:rPr>
              <a:t> </a:t>
            </a:r>
            <a:r>
              <a:rPr lang="nl-NL" sz="4000" b="1" dirty="0" err="1">
                <a:latin typeface="+mn-lt"/>
              </a:rPr>
              <a:t>study</a:t>
            </a:r>
            <a:endParaRPr lang="nl-NL" sz="4000" b="1" dirty="0">
              <a:latin typeface="+mn-lt"/>
            </a:endParaRPr>
          </a:p>
        </p:txBody>
      </p:sp>
      <p:pic>
        <p:nvPicPr>
          <p:cNvPr id="3074" name="Picture 2" descr="De Online Studiecoach Hulp bij je studie!">
            <a:extLst>
              <a:ext uri="{FF2B5EF4-FFF2-40B4-BE49-F238E27FC236}">
                <a16:creationId xmlns:a16="http://schemas.microsoft.com/office/drawing/2014/main" id="{6C8F1F18-AF7D-41D4-8131-31BCDF2C30D1}"/>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424612" y="3564731"/>
            <a:ext cx="29527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5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2C55A66-7206-4C22-B535-B6BBB4B6C0CF}"/>
              </a:ext>
            </a:extLst>
          </p:cNvPr>
          <p:cNvSpPr>
            <a:spLocks noGrp="1"/>
          </p:cNvSpPr>
          <p:nvPr>
            <p:ph type="body" sz="quarter" idx="10"/>
          </p:nvPr>
        </p:nvSpPr>
        <p:spPr/>
        <p:txBody>
          <a:bodyPr>
            <a:normAutofit fontScale="62500" lnSpcReduction="2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I told my coach what was going on. She listened and every now and then she asked me how things were going. But there was also someone in my class whose mother had cancer. And the teachers asked him every day how he was doing. And whether he needed extra time to study or for a test. Well, they didn't ask me that. And I didn't get that much interest either. It seems that cancer is more important. But what I went through was maybe just as difficult (man, 21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Tijdelijke aanduiding voor tekst 2">
            <a:extLst>
              <a:ext uri="{FF2B5EF4-FFF2-40B4-BE49-F238E27FC236}">
                <a16:creationId xmlns:a16="http://schemas.microsoft.com/office/drawing/2014/main" id="{76D45101-B71D-49D7-9B5F-9BF49D27D706}"/>
              </a:ext>
            </a:extLst>
          </p:cNvPr>
          <p:cNvSpPr>
            <a:spLocks noGrp="1"/>
          </p:cNvSpPr>
          <p:nvPr>
            <p:ph type="body" idx="1"/>
          </p:nvPr>
        </p:nvSpPr>
        <p:spPr/>
        <p:txBody>
          <a:bodyPr/>
          <a:lstStyle/>
          <a:p>
            <a:r>
              <a:rPr lang="nl-NL" dirty="0"/>
              <a:t>Cancer is more important</a:t>
            </a:r>
          </a:p>
        </p:txBody>
      </p:sp>
    </p:spTree>
    <p:extLst>
      <p:ext uri="{BB962C8B-B14F-4D97-AF65-F5344CB8AC3E}">
        <p14:creationId xmlns:p14="http://schemas.microsoft.com/office/powerpoint/2010/main" val="84752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93A6-05D6-4381-982D-BD5A5013C781}"/>
              </a:ext>
            </a:extLst>
          </p:cNvPr>
          <p:cNvSpPr>
            <a:spLocks noGrp="1"/>
          </p:cNvSpPr>
          <p:nvPr>
            <p:ph type="title"/>
          </p:nvPr>
        </p:nvSpPr>
        <p:spPr/>
        <p:txBody>
          <a:bodyPr/>
          <a:lstStyle/>
          <a:p>
            <a:pPr algn="ctr"/>
            <a:r>
              <a:rPr lang="en-US" b="1" dirty="0">
                <a:latin typeface="+mn-lt"/>
              </a:rPr>
              <a:t>Information from this presentation has not yet been published </a:t>
            </a:r>
            <a:endParaRPr lang="nl-NL" b="1" dirty="0">
              <a:latin typeface="+mn-lt"/>
            </a:endParaRPr>
          </a:p>
        </p:txBody>
      </p:sp>
      <p:sp>
        <p:nvSpPr>
          <p:cNvPr id="4" name="TextBox 3">
            <a:extLst>
              <a:ext uri="{FF2B5EF4-FFF2-40B4-BE49-F238E27FC236}">
                <a16:creationId xmlns:a16="http://schemas.microsoft.com/office/drawing/2014/main" id="{45A7F1A6-19AC-41C9-9504-D550F6ADE849}"/>
              </a:ext>
            </a:extLst>
          </p:cNvPr>
          <p:cNvSpPr txBox="1"/>
          <p:nvPr/>
        </p:nvSpPr>
        <p:spPr>
          <a:xfrm>
            <a:off x="3048456" y="3107204"/>
            <a:ext cx="6096912" cy="2204899"/>
          </a:xfrm>
          <a:prstGeom prst="rect">
            <a:avLst/>
          </a:prstGeom>
          <a:noFill/>
        </p:spPr>
        <p:txBody>
          <a:bodyPr wrap="square">
            <a:spAutoFit/>
          </a:bodyPr>
          <a:lstStyle/>
          <a:p>
            <a:pPr algn="ctr">
              <a:lnSpc>
                <a:spcPct val="200000"/>
              </a:lnSpc>
            </a:pPr>
            <a:r>
              <a:rPr lang="en-US" sz="2400" b="0" i="0" dirty="0">
                <a:solidFill>
                  <a:srgbClr val="000000"/>
                </a:solidFill>
                <a:effectLst/>
              </a:rPr>
              <a:t>Information is part of Dorine van </a:t>
            </a:r>
            <a:r>
              <a:rPr lang="en-US" sz="2400" b="0" i="0" dirty="0" err="1">
                <a:solidFill>
                  <a:srgbClr val="000000"/>
                </a:solidFill>
                <a:effectLst/>
              </a:rPr>
              <a:t>Namen's</a:t>
            </a:r>
            <a:r>
              <a:rPr lang="en-US" sz="2400" b="0" i="0" dirty="0">
                <a:solidFill>
                  <a:srgbClr val="000000"/>
                </a:solidFill>
                <a:effectLst/>
              </a:rPr>
              <a:t> PhD research. This research is still ongoing. Results are preliminary. </a:t>
            </a:r>
            <a:endParaRPr lang="nl-NL" sz="2400" dirty="0"/>
          </a:p>
        </p:txBody>
      </p:sp>
    </p:spTree>
    <p:extLst>
      <p:ext uri="{BB962C8B-B14F-4D97-AF65-F5344CB8AC3E}">
        <p14:creationId xmlns:p14="http://schemas.microsoft.com/office/powerpoint/2010/main" val="1034895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E362-C2BC-495E-9499-3285F2A1BA79}"/>
              </a:ext>
            </a:extLst>
          </p:cNvPr>
          <p:cNvSpPr>
            <a:spLocks noGrp="1"/>
          </p:cNvSpPr>
          <p:nvPr>
            <p:ph type="title"/>
          </p:nvPr>
        </p:nvSpPr>
        <p:spPr/>
        <p:txBody>
          <a:bodyPr/>
          <a:lstStyle/>
          <a:p>
            <a:pPr algn="ctr"/>
            <a:r>
              <a:rPr lang="en-US" sz="4800" b="1" dirty="0">
                <a:latin typeface="+mn-lt"/>
              </a:rPr>
              <a:t>Support related to study</a:t>
            </a:r>
            <a:endParaRPr lang="nl-NL" sz="4800" b="1" dirty="0">
              <a:latin typeface="+mn-lt"/>
            </a:endParaRPr>
          </a:p>
        </p:txBody>
      </p:sp>
      <p:sp>
        <p:nvSpPr>
          <p:cNvPr id="4" name="TextBox 3">
            <a:extLst>
              <a:ext uri="{FF2B5EF4-FFF2-40B4-BE49-F238E27FC236}">
                <a16:creationId xmlns:a16="http://schemas.microsoft.com/office/drawing/2014/main" id="{53D19346-5000-4B08-BF31-A1AD2902B21D}"/>
              </a:ext>
            </a:extLst>
          </p:cNvPr>
          <p:cNvSpPr txBox="1"/>
          <p:nvPr/>
        </p:nvSpPr>
        <p:spPr>
          <a:xfrm>
            <a:off x="700548" y="2654711"/>
            <a:ext cx="10102646" cy="1122871"/>
          </a:xfrm>
          <a:prstGeom prst="rect">
            <a:avLst/>
          </a:prstGeom>
          <a:noFill/>
        </p:spPr>
        <p:txBody>
          <a:bodyPr wrap="square">
            <a:spAutoFit/>
          </a:body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In general: students describe the situation at university much more positively than the situation at high school.</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35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7027-5BFC-4AD0-8474-0CB7CB6CFE5B}"/>
              </a:ext>
            </a:extLst>
          </p:cNvPr>
          <p:cNvSpPr>
            <a:spLocks noGrp="1"/>
          </p:cNvSpPr>
          <p:nvPr>
            <p:ph type="title"/>
          </p:nvPr>
        </p:nvSpPr>
        <p:spPr/>
        <p:txBody>
          <a:bodyPr/>
          <a:lstStyle/>
          <a:p>
            <a:pPr algn="ctr"/>
            <a:r>
              <a:rPr lang="nl-NL" sz="4400" b="1" dirty="0">
                <a:latin typeface="+mn-lt"/>
              </a:rPr>
              <a:t>Factors </a:t>
            </a:r>
            <a:r>
              <a:rPr lang="nl-NL" sz="4400" b="1" dirty="0" err="1">
                <a:latin typeface="+mn-lt"/>
              </a:rPr>
              <a:t>contributing</a:t>
            </a:r>
            <a:r>
              <a:rPr lang="nl-NL" sz="4400" b="1" dirty="0">
                <a:latin typeface="+mn-lt"/>
              </a:rPr>
              <a:t> </a:t>
            </a:r>
            <a:r>
              <a:rPr lang="nl-NL" sz="4400" b="1" dirty="0" err="1">
                <a:latin typeface="+mn-lt"/>
              </a:rPr>
              <a:t>to</a:t>
            </a:r>
            <a:r>
              <a:rPr lang="nl-NL" sz="4400" b="1" dirty="0">
                <a:latin typeface="+mn-lt"/>
              </a:rPr>
              <a:t> </a:t>
            </a:r>
            <a:r>
              <a:rPr lang="nl-NL" sz="4400" b="1" dirty="0" err="1">
                <a:latin typeface="+mn-lt"/>
              </a:rPr>
              <a:t>resilience</a:t>
            </a:r>
            <a:endParaRPr lang="nl-NL" sz="4400" b="1" dirty="0">
              <a:latin typeface="+mn-lt"/>
            </a:endParaRPr>
          </a:p>
        </p:txBody>
      </p:sp>
      <p:sp>
        <p:nvSpPr>
          <p:cNvPr id="4" name="TextBox 3">
            <a:extLst>
              <a:ext uri="{FF2B5EF4-FFF2-40B4-BE49-F238E27FC236}">
                <a16:creationId xmlns:a16="http://schemas.microsoft.com/office/drawing/2014/main" id="{E18F6688-2E05-4DE7-B2FC-75C99831D2B4}"/>
              </a:ext>
            </a:extLst>
          </p:cNvPr>
          <p:cNvSpPr txBox="1"/>
          <p:nvPr/>
        </p:nvSpPr>
        <p:spPr>
          <a:xfrm>
            <a:off x="1074420" y="1977390"/>
            <a:ext cx="10721340" cy="4452116"/>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Ø"/>
            </a:pPr>
            <a:r>
              <a:rPr lang="en-US" sz="2400" dirty="0">
                <a:effectLst/>
                <a:latin typeface="Calibri" panose="020F0502020204030204" pitchFamily="34" charset="0"/>
                <a:ea typeface="Optima"/>
                <a:cs typeface="Calibri" panose="020F0502020204030204" pitchFamily="34" charset="0"/>
              </a:rPr>
              <a:t>Caring adults: teachers;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400" dirty="0">
                <a:effectLst/>
                <a:latin typeface="Calibri" panose="020F0502020204030204" pitchFamily="34" charset="0"/>
                <a:ea typeface="Optima"/>
                <a:cs typeface="Calibri" panose="020F0502020204030204" pitchFamily="34" charset="0"/>
              </a:rPr>
              <a:t>Intelligent;</a:t>
            </a:r>
          </a:p>
          <a:p>
            <a:pPr marL="342900" indent="-342900">
              <a:lnSpc>
                <a:spcPct val="107000"/>
              </a:lnSpc>
              <a:spcAft>
                <a:spcPts val="800"/>
              </a:spcAft>
              <a:buFont typeface="Wingdings" panose="05000000000000000000" pitchFamily="2" charset="2"/>
              <a:buChar char="Ø"/>
            </a:pPr>
            <a:r>
              <a:rPr lang="en-US" sz="2400" dirty="0">
                <a:effectLst/>
                <a:latin typeface="Calibri" panose="020F0502020204030204" pitchFamily="34" charset="0"/>
                <a:ea typeface="Optima"/>
                <a:cs typeface="Calibri" panose="020F0502020204030204" pitchFamily="34" charset="0"/>
              </a:rPr>
              <a:t>Goal-oriented;</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400" dirty="0">
                <a:effectLst/>
                <a:latin typeface="Calibri" panose="020F0502020204030204" pitchFamily="34" charset="0"/>
                <a:ea typeface="Optima"/>
                <a:cs typeface="Calibri" panose="020F0502020204030204" pitchFamily="34" charset="0"/>
              </a:rPr>
              <a:t>Able to ask for help and to accept help;</a:t>
            </a:r>
          </a:p>
          <a:p>
            <a:pPr marL="342900" indent="-342900">
              <a:lnSpc>
                <a:spcPct val="107000"/>
              </a:lnSpc>
              <a:spcAft>
                <a:spcPts val="800"/>
              </a:spcAft>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Able to set boundaries;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400" dirty="0">
                <a:effectLst/>
                <a:latin typeface="Calibri" panose="020F0502020204030204" pitchFamily="34" charset="0"/>
                <a:ea typeface="Optima"/>
                <a:cs typeface="Calibri" panose="020F0502020204030204" pitchFamily="34" charset="0"/>
              </a:rPr>
              <a:t>Using past as a motivation;</a:t>
            </a:r>
          </a:p>
          <a:p>
            <a:pPr marL="342900" indent="-342900">
              <a:lnSpc>
                <a:spcPct val="107000"/>
              </a:lnSpc>
              <a:spcAft>
                <a:spcPts val="800"/>
              </a:spcAft>
              <a:buFont typeface="Wingdings" panose="05000000000000000000" pitchFamily="2" charset="2"/>
              <a:buChar char="Ø"/>
            </a:pPr>
            <a:r>
              <a:rPr lang="nl-NL" sz="2400" dirty="0" err="1">
                <a:latin typeface="Calibri" panose="020F0502020204030204" pitchFamily="34" charset="0"/>
                <a:ea typeface="Calibri" panose="020F0502020204030204" pitchFamily="34" charset="0"/>
                <a:cs typeface="Times New Roman" panose="02020603050405020304" pitchFamily="18" charset="0"/>
              </a:rPr>
              <a:t>P</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erseverance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pPr>
            <a:r>
              <a:rPr lang="nl-NL" sz="2400" dirty="0" err="1">
                <a:latin typeface="Calibri" panose="020F0502020204030204" pitchFamily="34" charset="0"/>
                <a:ea typeface="Calibri" panose="020F0502020204030204" pitchFamily="34" charset="0"/>
                <a:cs typeface="Times New Roman" panose="02020603050405020304" pitchFamily="18" charset="0"/>
              </a:rPr>
              <a:t>P</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ositivity</a:t>
            </a:r>
            <a:r>
              <a:rPr lang="nl-NL" sz="2400" dirty="0">
                <a:latin typeface="Calibri" panose="020F0502020204030204" pitchFamily="34" charset="0"/>
                <a:ea typeface="Calibri" panose="020F0502020204030204" pitchFamily="34" charset="0"/>
                <a:cs typeface="Times New Roman" panose="02020603050405020304" pitchFamily="18" charset="0"/>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Humour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8821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DEB97-8FD3-44D0-9FF0-FD2480DC478F}"/>
              </a:ext>
            </a:extLst>
          </p:cNvPr>
          <p:cNvSpPr>
            <a:spLocks noGrp="1"/>
          </p:cNvSpPr>
          <p:nvPr>
            <p:ph type="title"/>
          </p:nvPr>
        </p:nvSpPr>
        <p:spPr/>
        <p:txBody>
          <a:bodyPr/>
          <a:lstStyle/>
          <a:p>
            <a:pPr algn="ctr"/>
            <a:r>
              <a:rPr lang="nl-NL" sz="6000" b="1" dirty="0">
                <a:latin typeface="+mn-lt"/>
              </a:rPr>
              <a:t>Summary</a:t>
            </a:r>
          </a:p>
        </p:txBody>
      </p:sp>
      <p:sp>
        <p:nvSpPr>
          <p:cNvPr id="4" name="Tekstvak 3">
            <a:extLst>
              <a:ext uri="{FF2B5EF4-FFF2-40B4-BE49-F238E27FC236}">
                <a16:creationId xmlns:a16="http://schemas.microsoft.com/office/drawing/2014/main" id="{5F5E91C5-0D46-4B28-8E9A-6403D2C9AB88}"/>
              </a:ext>
            </a:extLst>
          </p:cNvPr>
          <p:cNvSpPr txBox="1"/>
          <p:nvPr/>
        </p:nvSpPr>
        <p:spPr>
          <a:xfrm>
            <a:off x="936523" y="1585452"/>
            <a:ext cx="10584917" cy="4952894"/>
          </a:xfrm>
          <a:prstGeom prst="rect">
            <a:avLst/>
          </a:prstGeom>
          <a:noFill/>
        </p:spPr>
        <p:txBody>
          <a:bodyPr wrap="square">
            <a:spAutoFit/>
          </a:bodyPr>
          <a:lstStyle/>
          <a:p>
            <a:pPr>
              <a:lnSpc>
                <a:spcPct val="107000"/>
              </a:lnSpc>
              <a:spcAft>
                <a:spcPts val="800"/>
              </a:spcAft>
            </a:pPr>
            <a:r>
              <a:rPr lang="en-US" sz="2000" dirty="0">
                <a:effectLst/>
                <a:ea typeface="Calibri" panose="020F0502020204030204" pitchFamily="34" charset="0"/>
                <a:cs typeface="Times New Roman" panose="02020603050405020304" pitchFamily="18" charset="0"/>
              </a:rPr>
              <a:t>AFMs:</a:t>
            </a:r>
            <a:endParaRPr lang="nl-NL" sz="20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reported poorer physical and mental health;</a:t>
            </a:r>
            <a:endParaRPr lang="nl-NL" sz="20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used more substances than non-AFM students;</a:t>
            </a:r>
            <a:endParaRPr lang="nl-NL" sz="20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drank alone and used cannabis more often than non-AFMs;</a:t>
            </a:r>
            <a:endParaRPr lang="nl-NL" sz="20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had more frequent study delay; </a:t>
            </a:r>
            <a:endParaRPr lang="nl-NL" sz="20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000" dirty="0">
                <a:effectLst/>
                <a:ea typeface="Times New Roman" panose="02020603050405020304" pitchFamily="18" charset="0"/>
                <a:cs typeface="Times New Roman" panose="02020603050405020304" pitchFamily="18" charset="0"/>
              </a:rPr>
              <a:t>experienced more negative effects of their drug use on academic functioning</a:t>
            </a:r>
            <a:r>
              <a:rPr lang="en-US" sz="2000" dirty="0">
                <a:effectLst/>
                <a:ea typeface="Optima"/>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than their non-AFM peers</a:t>
            </a:r>
            <a:r>
              <a:rPr lang="en-US" sz="2000" dirty="0">
                <a:effectLst/>
                <a:ea typeface="Calibri" panose="020F0502020204030204" pitchFamily="34" charset="0"/>
                <a:cs typeface="Times New Roman" panose="02020603050405020304" pitchFamily="18" charset="0"/>
              </a:rPr>
              <a:t>, such as performing poorly on tests or in projects.</a:t>
            </a:r>
          </a:p>
          <a:p>
            <a:pPr marL="342900" indent="-342900">
              <a:lnSpc>
                <a:spcPct val="107000"/>
              </a:lnSpc>
              <a:spcAft>
                <a:spcPts val="800"/>
              </a:spcAft>
              <a:buFont typeface="Wingdings" panose="05000000000000000000" pitchFamily="2" charset="2"/>
              <a:buChar char="Ø"/>
            </a:pPr>
            <a:r>
              <a:rPr lang="en-US" sz="2000" dirty="0">
                <a:ea typeface="Calibri" panose="020F0502020204030204" pitchFamily="34" charset="0"/>
              </a:rPr>
              <a:t>A</a:t>
            </a:r>
            <a:r>
              <a:rPr lang="en-US" sz="2000" dirty="0">
                <a:effectLst/>
                <a:ea typeface="Calibri" panose="020F0502020204030204" pitchFamily="34" charset="0"/>
              </a:rPr>
              <a:t>lmost half of the AFMs in this study felt unsafe or too ashamed to disclose about their family problems at university.</a:t>
            </a:r>
          </a:p>
          <a:p>
            <a:pPr marL="342900" indent="-342900">
              <a:lnSpc>
                <a:spcPct val="107000"/>
              </a:lnSpc>
              <a:spcAft>
                <a:spcPts val="800"/>
              </a:spcAft>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When students disclose to teachers they generally feel (very) supported.</a:t>
            </a:r>
          </a:p>
          <a:p>
            <a:pPr marL="342900" indent="-342900">
              <a:lnSpc>
                <a:spcPct val="107000"/>
              </a:lnSpc>
              <a:spcAft>
                <a:spcPts val="800"/>
              </a:spcAft>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Teachers really </a:t>
            </a:r>
            <a:r>
              <a:rPr lang="en-US" sz="2000" dirty="0" err="1">
                <a:effectLst/>
                <a:ea typeface="Calibri" panose="020F0502020204030204" pitchFamily="34" charset="0"/>
                <a:cs typeface="Times New Roman" panose="02020603050405020304" pitchFamily="18" charset="0"/>
              </a:rPr>
              <a:t>cán</a:t>
            </a:r>
            <a:r>
              <a:rPr lang="en-US" sz="2000" dirty="0">
                <a:effectLst/>
                <a:ea typeface="Calibri" panose="020F0502020204030204" pitchFamily="34" charset="0"/>
                <a:cs typeface="Times New Roman" panose="02020603050405020304" pitchFamily="18" charset="0"/>
              </a:rPr>
              <a:t> make a difference</a:t>
            </a:r>
          </a:p>
          <a:p>
            <a:pPr marL="342900" indent="-342900">
              <a:lnSpc>
                <a:spcPct val="107000"/>
              </a:lnSpc>
              <a:spcAft>
                <a:spcPts val="800"/>
              </a:spcAft>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More positive experiences in university than in high school.</a:t>
            </a: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302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5B582-A64F-448F-8F6A-6C52319AC786}"/>
              </a:ext>
            </a:extLst>
          </p:cNvPr>
          <p:cNvSpPr>
            <a:spLocks noGrp="1"/>
          </p:cNvSpPr>
          <p:nvPr>
            <p:ph type="title"/>
          </p:nvPr>
        </p:nvSpPr>
        <p:spPr/>
        <p:txBody>
          <a:bodyPr/>
          <a:lstStyle/>
          <a:p>
            <a:pPr algn="ctr"/>
            <a:r>
              <a:rPr lang="nl-NL" sz="4400" b="1" dirty="0" err="1">
                <a:latin typeface="+mn-lt"/>
              </a:rPr>
              <a:t>Recommendations</a:t>
            </a:r>
            <a:endParaRPr lang="nl-NL" sz="4400" b="1" dirty="0">
              <a:latin typeface="+mn-lt"/>
            </a:endParaRPr>
          </a:p>
        </p:txBody>
      </p:sp>
      <p:sp>
        <p:nvSpPr>
          <p:cNvPr id="4" name="Tekstvak 3">
            <a:extLst>
              <a:ext uri="{FF2B5EF4-FFF2-40B4-BE49-F238E27FC236}">
                <a16:creationId xmlns:a16="http://schemas.microsoft.com/office/drawing/2014/main" id="{C772E000-D55A-4D48-854F-3F5588F3CD0F}"/>
              </a:ext>
            </a:extLst>
          </p:cNvPr>
          <p:cNvSpPr txBox="1"/>
          <p:nvPr/>
        </p:nvSpPr>
        <p:spPr>
          <a:xfrm>
            <a:off x="838200" y="2492476"/>
            <a:ext cx="9963913" cy="3416320"/>
          </a:xfrm>
          <a:prstGeom prst="rect">
            <a:avLst/>
          </a:prstGeom>
          <a:noFill/>
        </p:spPr>
        <p:txBody>
          <a:bodyPr wrap="square">
            <a:spAutoFit/>
          </a:bodyPr>
          <a:lstStyle/>
          <a:p>
            <a:pPr marL="457200" indent="-457200">
              <a:buFont typeface="Wingdings" panose="05000000000000000000" pitchFamily="2" charset="2"/>
              <a:buChar char="Ø"/>
            </a:pPr>
            <a:r>
              <a:rPr lang="en-US" sz="2400" dirty="0">
                <a:ea typeface="Calibri" panose="020F0502020204030204" pitchFamily="34" charset="0"/>
              </a:rPr>
              <a:t>Schools and universities should b</a:t>
            </a:r>
            <a:r>
              <a:rPr lang="en-US" sz="2400" dirty="0">
                <a:effectLst/>
                <a:ea typeface="Calibri" panose="020F0502020204030204" pitchFamily="34" charset="0"/>
              </a:rPr>
              <a:t>e aware of the importance of detecting and supporting AFMs because of the risks to which this group is exposed. </a:t>
            </a:r>
          </a:p>
          <a:p>
            <a:pPr marL="457200" indent="-457200">
              <a:buFont typeface="Wingdings" panose="05000000000000000000" pitchFamily="2" charset="2"/>
              <a:buChar char="Ø"/>
            </a:pPr>
            <a:endParaRPr lang="en-US" sz="2400" dirty="0">
              <a:effectLst/>
              <a:ea typeface="Calibri" panose="020F0502020204030204" pitchFamily="34" charset="0"/>
            </a:endParaRPr>
          </a:p>
          <a:p>
            <a:pPr marL="457200" indent="-457200">
              <a:buFont typeface="Wingdings" panose="05000000000000000000" pitchFamily="2" charset="2"/>
              <a:buChar char="Ø"/>
            </a:pPr>
            <a:r>
              <a:rPr lang="en-US" sz="2400" dirty="0">
                <a:effectLst/>
                <a:latin typeface="Calibri" panose="020F0502020204030204" pitchFamily="34" charset="0"/>
                <a:ea typeface="Calibri" panose="020F0502020204030204" pitchFamily="34" charset="0"/>
                <a:cs typeface="Times New Roman" panose="02020603050405020304" pitchFamily="18" charset="0"/>
              </a:rPr>
              <a:t>Attention in education for the effects of addiction in the family can address the taboo on this topic with the goal of stimulating disclosure.</a:t>
            </a:r>
          </a:p>
          <a:p>
            <a:pPr marL="457200" indent="-457200">
              <a:buFont typeface="Wingdings" panose="05000000000000000000" pitchFamily="2" charset="2"/>
              <a:buChar char="Ø"/>
            </a:pPr>
            <a:endParaRPr lang="en-US" sz="2400" dirty="0">
              <a:effectLst/>
              <a:ea typeface="Calibri" panose="020F0502020204030204" pitchFamily="34" charset="0"/>
            </a:endParaRPr>
          </a:p>
          <a:p>
            <a:pPr marL="457200" indent="-457200">
              <a:buFont typeface="Wingdings" panose="05000000000000000000" pitchFamily="2" charset="2"/>
              <a:buChar char="Ø"/>
            </a:pPr>
            <a:r>
              <a:rPr lang="nl-NL" sz="2400" dirty="0"/>
              <a:t>Teachers: Do </a:t>
            </a:r>
            <a:r>
              <a:rPr lang="nl-NL" sz="2400" dirty="0" err="1"/>
              <a:t>not</a:t>
            </a:r>
            <a:r>
              <a:rPr lang="nl-NL" sz="2400" dirty="0"/>
              <a:t> </a:t>
            </a:r>
            <a:r>
              <a:rPr lang="nl-NL" sz="2400" dirty="0" err="1"/>
              <a:t>promise</a:t>
            </a:r>
            <a:r>
              <a:rPr lang="nl-NL" sz="2400" dirty="0"/>
              <a:t> </a:t>
            </a:r>
            <a:r>
              <a:rPr lang="nl-NL" sz="2400" dirty="0" err="1"/>
              <a:t>confidentiality</a:t>
            </a:r>
            <a:r>
              <a:rPr lang="nl-NL" sz="2400" dirty="0"/>
              <a:t>, but say </a:t>
            </a:r>
            <a:r>
              <a:rPr lang="nl-NL" sz="2400" dirty="0" err="1"/>
              <a:t>that</a:t>
            </a:r>
            <a:r>
              <a:rPr lang="nl-NL" sz="2400" dirty="0"/>
              <a:t> </a:t>
            </a:r>
            <a:r>
              <a:rPr lang="nl-NL" sz="2400" dirty="0" err="1"/>
              <a:t>you</a:t>
            </a:r>
            <a:r>
              <a:rPr lang="nl-NL" sz="2400" dirty="0"/>
              <a:t> want </a:t>
            </a:r>
            <a:r>
              <a:rPr lang="nl-NL" sz="2400" dirty="0" err="1"/>
              <a:t>to</a:t>
            </a:r>
            <a:r>
              <a:rPr lang="nl-NL" sz="2400" dirty="0"/>
              <a:t> </a:t>
            </a:r>
            <a:r>
              <a:rPr lang="nl-NL" sz="2400" dirty="0" err="1"/>
              <a:t>be</a:t>
            </a:r>
            <a:r>
              <a:rPr lang="nl-NL" sz="2400" dirty="0"/>
              <a:t> free </a:t>
            </a:r>
            <a:r>
              <a:rPr lang="nl-NL" sz="2400" dirty="0" err="1"/>
              <a:t>to</a:t>
            </a:r>
            <a:r>
              <a:rPr lang="nl-NL" sz="2400" dirty="0"/>
              <a:t> </a:t>
            </a:r>
            <a:r>
              <a:rPr lang="nl-NL" sz="2400" dirty="0" err="1"/>
              <a:t>discuss</a:t>
            </a:r>
            <a:r>
              <a:rPr lang="nl-NL" sz="2400" dirty="0"/>
              <a:t> </a:t>
            </a:r>
            <a:r>
              <a:rPr lang="nl-NL" sz="2400" dirty="0" err="1"/>
              <a:t>the</a:t>
            </a:r>
            <a:r>
              <a:rPr lang="nl-NL" sz="2400" dirty="0"/>
              <a:t> </a:t>
            </a:r>
            <a:r>
              <a:rPr lang="nl-NL" sz="2400" dirty="0" err="1"/>
              <a:t>situation</a:t>
            </a:r>
            <a:r>
              <a:rPr lang="nl-NL" sz="2400" dirty="0"/>
              <a:t> </a:t>
            </a:r>
            <a:r>
              <a:rPr lang="nl-NL" sz="2400" dirty="0" err="1"/>
              <a:t>with</a:t>
            </a:r>
            <a:r>
              <a:rPr lang="nl-NL" sz="2400" dirty="0"/>
              <a:t> </a:t>
            </a:r>
            <a:r>
              <a:rPr lang="nl-NL" sz="2400" dirty="0" err="1"/>
              <a:t>one</a:t>
            </a:r>
            <a:r>
              <a:rPr lang="nl-NL" sz="2400" dirty="0"/>
              <a:t> </a:t>
            </a:r>
            <a:r>
              <a:rPr lang="nl-NL" sz="2400" dirty="0" err="1"/>
              <a:t>colleague</a:t>
            </a:r>
            <a:r>
              <a:rPr lang="nl-NL" sz="2400" dirty="0"/>
              <a:t>. Do </a:t>
            </a:r>
            <a:r>
              <a:rPr lang="nl-NL" sz="2400" dirty="0" err="1"/>
              <a:t>not</a:t>
            </a:r>
            <a:r>
              <a:rPr lang="nl-NL" sz="2400" dirty="0"/>
              <a:t> </a:t>
            </a:r>
            <a:r>
              <a:rPr lang="nl-NL" sz="2400" dirty="0" err="1"/>
              <a:t>enlist</a:t>
            </a:r>
            <a:r>
              <a:rPr lang="nl-NL" sz="2400" dirty="0"/>
              <a:t> help </a:t>
            </a:r>
            <a:r>
              <a:rPr lang="nl-NL" sz="2400" dirty="0" err="1"/>
              <a:t>behind</a:t>
            </a:r>
            <a:r>
              <a:rPr lang="nl-NL" sz="2400" dirty="0"/>
              <a:t> a </a:t>
            </a:r>
            <a:r>
              <a:rPr lang="nl-NL" sz="2400" dirty="0" err="1"/>
              <a:t>student's</a:t>
            </a:r>
            <a:r>
              <a:rPr lang="nl-NL" sz="2400" dirty="0"/>
              <a:t> back. </a:t>
            </a:r>
            <a:r>
              <a:rPr lang="nl-NL" sz="2400" dirty="0" err="1"/>
              <a:t>Involve</a:t>
            </a:r>
            <a:r>
              <a:rPr lang="nl-NL" sz="2400" dirty="0"/>
              <a:t> </a:t>
            </a:r>
            <a:r>
              <a:rPr lang="nl-NL" sz="2400" dirty="0" err="1"/>
              <a:t>the</a:t>
            </a:r>
            <a:r>
              <a:rPr lang="nl-NL" sz="2400" dirty="0"/>
              <a:t> student in any follow-up steps.</a:t>
            </a:r>
          </a:p>
        </p:txBody>
      </p:sp>
    </p:spTree>
    <p:extLst>
      <p:ext uri="{BB962C8B-B14F-4D97-AF65-F5344CB8AC3E}">
        <p14:creationId xmlns:p14="http://schemas.microsoft.com/office/powerpoint/2010/main" val="3958940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9E46-2EDC-48BB-8180-536BE4124ABB}"/>
              </a:ext>
            </a:extLst>
          </p:cNvPr>
          <p:cNvSpPr>
            <a:spLocks noGrp="1"/>
          </p:cNvSpPr>
          <p:nvPr>
            <p:ph type="title"/>
          </p:nvPr>
        </p:nvSpPr>
        <p:spPr/>
        <p:txBody>
          <a:bodyPr/>
          <a:lstStyle/>
          <a:p>
            <a:pPr algn="ctr"/>
            <a:r>
              <a:rPr lang="en-US" sz="6000" b="1" dirty="0">
                <a:latin typeface="+mn-lt"/>
              </a:rPr>
              <a:t>Grateful</a:t>
            </a:r>
            <a:endParaRPr lang="nl-NL" sz="6000" b="1" dirty="0">
              <a:latin typeface="+mn-lt"/>
            </a:endParaRPr>
          </a:p>
        </p:txBody>
      </p:sp>
      <p:sp>
        <p:nvSpPr>
          <p:cNvPr id="4" name="TextBox 3">
            <a:extLst>
              <a:ext uri="{FF2B5EF4-FFF2-40B4-BE49-F238E27FC236}">
                <a16:creationId xmlns:a16="http://schemas.microsoft.com/office/drawing/2014/main" id="{CE435B03-792C-465B-B75E-0107E3FB8461}"/>
              </a:ext>
            </a:extLst>
          </p:cNvPr>
          <p:cNvSpPr txBox="1"/>
          <p:nvPr/>
        </p:nvSpPr>
        <p:spPr>
          <a:xfrm>
            <a:off x="1025013" y="2313631"/>
            <a:ext cx="9977284" cy="2204899"/>
          </a:xfrm>
          <a:prstGeom prst="rect">
            <a:avLst/>
          </a:prstGeom>
          <a:noFill/>
        </p:spPr>
        <p:txBody>
          <a:bodyPr wrap="square">
            <a:spAutoFit/>
          </a:bodyPr>
          <a:lstStyle/>
          <a:p>
            <a:pPr algn="ctr">
              <a:lnSpc>
                <a:spcPct val="200000"/>
              </a:lnSpc>
              <a:spcAft>
                <a:spcPts val="100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I deeply thank the thirty young people who participate in my research, for their trust and the openness with which they spoke about their often difficult family circumstances and the impact it had on them. </a:t>
            </a:r>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0516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8B5A76-D631-410A-AA16-0C3BB5DD4076}"/>
              </a:ext>
            </a:extLst>
          </p:cNvPr>
          <p:cNvSpPr txBox="1"/>
          <p:nvPr/>
        </p:nvSpPr>
        <p:spPr>
          <a:xfrm>
            <a:off x="3665838" y="5288693"/>
            <a:ext cx="4860324"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d.m.van.namen@hr.nl</a:t>
            </a:r>
            <a:endParaRPr lang="nl-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18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B29E5-85E0-4DD4-8C62-888DAE971943}"/>
              </a:ext>
            </a:extLst>
          </p:cNvPr>
          <p:cNvSpPr>
            <a:spLocks noGrp="1"/>
          </p:cNvSpPr>
          <p:nvPr>
            <p:ph type="title"/>
          </p:nvPr>
        </p:nvSpPr>
        <p:spPr/>
        <p:txBody>
          <a:bodyPr/>
          <a:lstStyle/>
          <a:p>
            <a:pPr algn="ctr"/>
            <a:r>
              <a:rPr lang="en-US" sz="5400" b="1" kern="1200" dirty="0">
                <a:latin typeface="+mj-lt"/>
                <a:ea typeface="+mj-ea"/>
                <a:cs typeface="+mj-cs"/>
              </a:rPr>
              <a:t>Substance use and studying</a:t>
            </a:r>
            <a:endParaRPr lang="nl-NL" sz="5400" b="1" dirty="0"/>
          </a:p>
        </p:txBody>
      </p:sp>
      <p:graphicFrame>
        <p:nvGraphicFramePr>
          <p:cNvPr id="3" name="Tabel 2">
            <a:extLst>
              <a:ext uri="{FF2B5EF4-FFF2-40B4-BE49-F238E27FC236}">
                <a16:creationId xmlns:a16="http://schemas.microsoft.com/office/drawing/2014/main" id="{7A31FAFE-9066-4619-B04B-FAC4902FF27F}"/>
              </a:ext>
            </a:extLst>
          </p:cNvPr>
          <p:cNvGraphicFramePr>
            <a:graphicFrameLocks noGrp="1"/>
          </p:cNvGraphicFramePr>
          <p:nvPr>
            <p:extLst>
              <p:ext uri="{D42A27DB-BD31-4B8C-83A1-F6EECF244321}">
                <p14:modId xmlns:p14="http://schemas.microsoft.com/office/powerpoint/2010/main" val="2846400459"/>
              </p:ext>
            </p:extLst>
          </p:nvPr>
        </p:nvGraphicFramePr>
        <p:xfrm>
          <a:off x="734860" y="2417523"/>
          <a:ext cx="10722280" cy="3975142"/>
        </p:xfrm>
        <a:graphic>
          <a:graphicData uri="http://schemas.openxmlformats.org/drawingml/2006/table">
            <a:tbl>
              <a:tblPr firstRow="1" firstCol="1" bandRow="1">
                <a:tableStyleId>{5C22544A-7EE6-4342-B048-85BDC9FD1C3A}</a:tableStyleId>
              </a:tblPr>
              <a:tblGrid>
                <a:gridCol w="2680570">
                  <a:extLst>
                    <a:ext uri="{9D8B030D-6E8A-4147-A177-3AD203B41FA5}">
                      <a16:colId xmlns:a16="http://schemas.microsoft.com/office/drawing/2014/main" val="2745364323"/>
                    </a:ext>
                  </a:extLst>
                </a:gridCol>
                <a:gridCol w="2680570">
                  <a:extLst>
                    <a:ext uri="{9D8B030D-6E8A-4147-A177-3AD203B41FA5}">
                      <a16:colId xmlns:a16="http://schemas.microsoft.com/office/drawing/2014/main" val="2611978836"/>
                    </a:ext>
                  </a:extLst>
                </a:gridCol>
                <a:gridCol w="2680570">
                  <a:extLst>
                    <a:ext uri="{9D8B030D-6E8A-4147-A177-3AD203B41FA5}">
                      <a16:colId xmlns:a16="http://schemas.microsoft.com/office/drawing/2014/main" val="3250883672"/>
                    </a:ext>
                  </a:extLst>
                </a:gridCol>
                <a:gridCol w="2680570">
                  <a:extLst>
                    <a:ext uri="{9D8B030D-6E8A-4147-A177-3AD203B41FA5}">
                      <a16:colId xmlns:a16="http://schemas.microsoft.com/office/drawing/2014/main" val="38106540"/>
                    </a:ext>
                  </a:extLst>
                </a:gridCol>
              </a:tblGrid>
              <a:tr h="1007961">
                <a:tc>
                  <a:txBody>
                    <a:bodyPr/>
                    <a:lstStyle/>
                    <a:p>
                      <a:r>
                        <a:rPr lang="en-US" sz="1800">
                          <a:effectLst/>
                        </a:rPr>
                        <a:t>Variable</a:t>
                      </a:r>
                      <a:r>
                        <a:rPr lang="en-GB" sz="1800">
                          <a:effectLst/>
                        </a:rPr>
                        <a:t>(n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Students without relatives</a:t>
                      </a:r>
                      <a:r>
                        <a:rPr lang="en-US" sz="1800">
                          <a:effectLst/>
                        </a:rPr>
                        <a:t> with addiction</a:t>
                      </a:r>
                      <a:endParaRPr lang="nl-NL" sz="1800">
                        <a:effectLst/>
                      </a:endParaRPr>
                    </a:p>
                    <a:p>
                      <a:pPr>
                        <a:spcBef>
                          <a:spcPts val="200"/>
                        </a:spcBef>
                        <a:spcAft>
                          <a:spcPts val="200"/>
                        </a:spcAft>
                      </a:pPr>
                      <a:r>
                        <a:rPr lang="en-GB" sz="1800">
                          <a:effectLst/>
                        </a:rPr>
                        <a:t>(n=4,781)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Students with relatives</a:t>
                      </a:r>
                      <a:r>
                        <a:rPr lang="en-US" sz="1800">
                          <a:effectLst/>
                        </a:rPr>
                        <a:t> with addiction</a:t>
                      </a:r>
                      <a:endParaRPr lang="nl-NL" sz="1800">
                        <a:effectLst/>
                      </a:endParaRPr>
                    </a:p>
                    <a:p>
                      <a:pPr>
                        <a:spcBef>
                          <a:spcPts val="200"/>
                        </a:spcBef>
                        <a:spcAft>
                          <a:spcPts val="200"/>
                        </a:spcAft>
                      </a:pPr>
                      <a:r>
                        <a:rPr lang="en-GB" sz="1800">
                          <a:effectLst/>
                        </a:rPr>
                        <a:t>(n=881)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200"/>
                        </a:spcAft>
                      </a:pPr>
                      <a:r>
                        <a:rPr lang="en-GB" sz="1800">
                          <a:effectLst/>
                        </a:rPr>
                        <a:t>  p</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623973"/>
                  </a:ext>
                </a:extLst>
              </a:tr>
              <a:tr h="1431301">
                <a:tc>
                  <a:txBody>
                    <a:bodyPr/>
                    <a:lstStyle/>
                    <a:p>
                      <a:r>
                        <a:rPr lang="en-US" sz="1800" dirty="0">
                          <a:effectLst/>
                        </a:rPr>
                        <a:t>Have you ever experienced any of the following negative consequences of drug use? (</a:t>
                      </a:r>
                      <a:r>
                        <a:rPr lang="en-US" sz="1800" dirty="0">
                          <a:effectLst/>
                          <a:highlight>
                            <a:srgbClr val="0000FF"/>
                          </a:highlight>
                        </a:rPr>
                        <a:t>3-10 times or more</a:t>
                      </a:r>
                      <a:r>
                        <a:rPr lang="en-US" sz="1800" dirty="0">
                          <a:effectLst/>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en-GB" sz="1800" dirty="0">
                          <a:effectLst/>
                        </a:rPr>
                        <a:t>yes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r>
                        <a:rPr lang="en-GB" sz="1800">
                          <a:effectLst/>
                        </a:rPr>
                        <a:t>yes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200"/>
                        </a:spcAft>
                      </a:pPr>
                      <a:r>
                        <a:rPr lang="en-GB"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00417"/>
                  </a:ext>
                </a:extLst>
              </a:tr>
              <a:tr h="642240">
                <a:tc>
                  <a:txBody>
                    <a:bodyPr/>
                    <a:lstStyle/>
                    <a:p>
                      <a:pPr>
                        <a:spcBef>
                          <a:spcPts val="200"/>
                        </a:spcBef>
                        <a:spcAft>
                          <a:spcPts val="200"/>
                        </a:spcAft>
                      </a:pPr>
                      <a:r>
                        <a:rPr lang="en-US" sz="1800">
                          <a:effectLst/>
                        </a:rPr>
                        <a:t>I did badly on a test or in a project (drugs)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200"/>
                        </a:spcBef>
                        <a:spcAft>
                          <a:spcPts val="200"/>
                        </a:spcAft>
                      </a:pPr>
                      <a:r>
                        <a:rPr lang="nl-NL" sz="1800">
                          <a:effectLst/>
                        </a:rPr>
                        <a:t>73 (2.9)</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200"/>
                        </a:spcBef>
                        <a:spcAft>
                          <a:spcPts val="200"/>
                        </a:spcAft>
                      </a:pPr>
                      <a:r>
                        <a:rPr lang="nl-NL" sz="1800">
                          <a:effectLst/>
                        </a:rPr>
                        <a:t>33 (6.0)</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200"/>
                        </a:spcAft>
                      </a:pPr>
                      <a:r>
                        <a:rPr lang="nl-NL" sz="1800">
                          <a:effectLst/>
                        </a:rPr>
                        <a:t>&lt;.001</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892727"/>
                  </a:ext>
                </a:extLst>
              </a:tr>
              <a:tr h="321120">
                <a:tc>
                  <a:txBody>
                    <a:bodyPr/>
                    <a:lstStyle/>
                    <a:p>
                      <a:pPr>
                        <a:spcBef>
                          <a:spcPts val="200"/>
                        </a:spcBef>
                        <a:spcAft>
                          <a:spcPts val="200"/>
                        </a:spcAft>
                      </a:pPr>
                      <a:r>
                        <a:rPr lang="en-US" sz="1800">
                          <a:effectLst/>
                        </a:rPr>
                        <a:t>I missed class (drugs)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200"/>
                        </a:spcBef>
                        <a:spcAft>
                          <a:spcPts val="200"/>
                        </a:spcAft>
                      </a:pPr>
                      <a:r>
                        <a:rPr lang="nl-NL" sz="1800">
                          <a:effectLst/>
                        </a:rPr>
                        <a:t>186 (7.4)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200"/>
                        </a:spcBef>
                        <a:spcAft>
                          <a:spcPts val="200"/>
                        </a:spcAft>
                      </a:pPr>
                      <a:r>
                        <a:rPr lang="nl-NL" sz="1800">
                          <a:effectLst/>
                        </a:rPr>
                        <a:t>58 (10.5)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200"/>
                        </a:spcAft>
                      </a:pPr>
                      <a:r>
                        <a:rPr lang="nl-NL" sz="1800">
                          <a:effectLst/>
                        </a:rPr>
                        <a:t>.015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374059"/>
                  </a:ext>
                </a:extLst>
              </a:tr>
              <a:tr h="572520">
                <a:tc>
                  <a:txBody>
                    <a:bodyPr/>
                    <a:lstStyle/>
                    <a:p>
                      <a:pPr>
                        <a:spcBef>
                          <a:spcPts val="200"/>
                        </a:spcBef>
                        <a:spcAft>
                          <a:spcPts val="200"/>
                        </a:spcAft>
                      </a:pPr>
                      <a:r>
                        <a:rPr lang="en-US" sz="1800">
                          <a:effectLst/>
                        </a:rPr>
                        <a:t>I suffered from memory loss (drugs)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200"/>
                        </a:spcBef>
                        <a:spcAft>
                          <a:spcPts val="200"/>
                        </a:spcAft>
                      </a:pPr>
                      <a:r>
                        <a:rPr lang="nl-NL" sz="1800">
                          <a:effectLst/>
                        </a:rPr>
                        <a:t>230 (9.2)</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200"/>
                        </a:spcBef>
                        <a:spcAft>
                          <a:spcPts val="200"/>
                        </a:spcAft>
                      </a:pPr>
                      <a:r>
                        <a:rPr lang="nl-NL" sz="1800">
                          <a:effectLst/>
                        </a:rPr>
                        <a:t>71 (12.9)</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200"/>
                        </a:spcAft>
                      </a:pPr>
                      <a:r>
                        <a:rPr lang="nl-NL" sz="1800" dirty="0">
                          <a:effectLst/>
                        </a:rPr>
                        <a:t>.008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7858158"/>
                  </a:ext>
                </a:extLst>
              </a:tr>
            </a:tbl>
          </a:graphicData>
        </a:graphic>
      </p:graphicFrame>
      <p:sp>
        <p:nvSpPr>
          <p:cNvPr id="4" name="Rectangle 1">
            <a:extLst>
              <a:ext uri="{FF2B5EF4-FFF2-40B4-BE49-F238E27FC236}">
                <a16:creationId xmlns:a16="http://schemas.microsoft.com/office/drawing/2014/main" id="{4A0AD3CA-448C-4DB3-BB28-3E2DB92B5659}"/>
              </a:ext>
            </a:extLst>
          </p:cNvPr>
          <p:cNvSpPr>
            <a:spLocks noChangeArrowheads="1"/>
          </p:cNvSpPr>
          <p:nvPr/>
        </p:nvSpPr>
        <p:spPr bwMode="auto">
          <a:xfrm>
            <a:off x="838200" y="3417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30104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433A0-20FC-4FF8-8BD2-AAED5B8AEFF1}"/>
              </a:ext>
            </a:extLst>
          </p:cNvPr>
          <p:cNvSpPr>
            <a:spLocks noGrp="1"/>
          </p:cNvSpPr>
          <p:nvPr>
            <p:ph type="title"/>
          </p:nvPr>
        </p:nvSpPr>
        <p:spPr/>
        <p:txBody>
          <a:bodyPr/>
          <a:lstStyle/>
          <a:p>
            <a:pPr algn="ctr"/>
            <a:r>
              <a:rPr lang="nl-NL" sz="5400" b="1" dirty="0" err="1">
                <a:latin typeface="+mn-lt"/>
              </a:rPr>
              <a:t>Methods</a:t>
            </a:r>
            <a:endParaRPr lang="nl-NL" sz="5400" b="1" dirty="0">
              <a:latin typeface="+mn-lt"/>
            </a:endParaRPr>
          </a:p>
        </p:txBody>
      </p:sp>
      <p:sp>
        <p:nvSpPr>
          <p:cNvPr id="4" name="Tekstvak 3">
            <a:extLst>
              <a:ext uri="{FF2B5EF4-FFF2-40B4-BE49-F238E27FC236}">
                <a16:creationId xmlns:a16="http://schemas.microsoft.com/office/drawing/2014/main" id="{7FE5AA51-7034-4855-90E1-BBC0714B088B}"/>
              </a:ext>
            </a:extLst>
          </p:cNvPr>
          <p:cNvSpPr txBox="1"/>
          <p:nvPr/>
        </p:nvSpPr>
        <p:spPr>
          <a:xfrm>
            <a:off x="1280160" y="2749810"/>
            <a:ext cx="9009888" cy="2457596"/>
          </a:xfrm>
          <a:prstGeom prst="rect">
            <a:avLst/>
          </a:prstGeom>
          <a:noFill/>
        </p:spPr>
        <p:txBody>
          <a:bodyPr wrap="square">
            <a:spAutoFit/>
          </a:bodyPr>
          <a:lstStyle/>
          <a:p>
            <a:pPr>
              <a:lnSpc>
                <a:spcPct val="90000"/>
              </a:lnSpc>
              <a:spcAft>
                <a:spcPts val="100"/>
              </a:spcAft>
            </a:pPr>
            <a:r>
              <a:rPr lang="en-US" sz="2800" b="1" dirty="0">
                <a:effectLst/>
              </a:rPr>
              <a:t>Survey</a:t>
            </a:r>
            <a:r>
              <a:rPr lang="en-US" sz="2800" dirty="0">
                <a:effectLst/>
              </a:rPr>
              <a:t>: 5,662 students of RUAS, of whom 881 had relatives with addiction (15.6%) (quantitative, cross sectional)</a:t>
            </a:r>
          </a:p>
          <a:p>
            <a:pPr>
              <a:lnSpc>
                <a:spcPct val="90000"/>
              </a:lnSpc>
              <a:spcAft>
                <a:spcPts val="100"/>
              </a:spcAft>
            </a:pPr>
            <a:endParaRPr lang="en-US" sz="2800" dirty="0"/>
          </a:p>
          <a:p>
            <a:pPr>
              <a:lnSpc>
                <a:spcPct val="90000"/>
              </a:lnSpc>
              <a:spcAft>
                <a:spcPts val="100"/>
              </a:spcAft>
            </a:pPr>
            <a:r>
              <a:rPr lang="en-US" sz="2800" b="1" dirty="0"/>
              <a:t>Interviews</a:t>
            </a:r>
            <a:r>
              <a:rPr lang="en-US" sz="2800" dirty="0"/>
              <a:t>: 30 students (from the group of 881) (qualitative, longitudinal)</a:t>
            </a:r>
          </a:p>
          <a:p>
            <a:pPr>
              <a:lnSpc>
                <a:spcPct val="90000"/>
              </a:lnSpc>
              <a:spcAft>
                <a:spcPts val="100"/>
              </a:spcAft>
            </a:pPr>
            <a:r>
              <a:rPr lang="en-US" sz="2800" i="1" u="sng" dirty="0"/>
              <a:t>Duration</a:t>
            </a:r>
            <a:r>
              <a:rPr lang="en-US" sz="2800" u="sng" dirty="0"/>
              <a:t>: January 2020-2024</a:t>
            </a:r>
            <a:endParaRPr lang="nl-NL" sz="2800" u="sng" dirty="0"/>
          </a:p>
        </p:txBody>
      </p:sp>
    </p:spTree>
    <p:extLst>
      <p:ext uri="{BB962C8B-B14F-4D97-AF65-F5344CB8AC3E}">
        <p14:creationId xmlns:p14="http://schemas.microsoft.com/office/powerpoint/2010/main" val="89978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EE79-7B9C-416C-A546-513D50AA9362}"/>
              </a:ext>
            </a:extLst>
          </p:cNvPr>
          <p:cNvSpPr>
            <a:spLocks noGrp="1"/>
          </p:cNvSpPr>
          <p:nvPr>
            <p:ph type="title"/>
          </p:nvPr>
        </p:nvSpPr>
        <p:spPr/>
        <p:txBody>
          <a:bodyPr/>
          <a:lstStyle/>
          <a:p>
            <a:pPr algn="ctr"/>
            <a:r>
              <a:rPr lang="en-US" sz="4800" b="1" dirty="0">
                <a:latin typeface="+mn-lt"/>
              </a:rPr>
              <a:t>What I’m going to do today</a:t>
            </a:r>
            <a:endParaRPr lang="nl-NL" sz="4800" b="1" dirty="0">
              <a:latin typeface="+mn-lt"/>
            </a:endParaRPr>
          </a:p>
        </p:txBody>
      </p:sp>
      <p:sp>
        <p:nvSpPr>
          <p:cNvPr id="4" name="TextBox 3">
            <a:extLst>
              <a:ext uri="{FF2B5EF4-FFF2-40B4-BE49-F238E27FC236}">
                <a16:creationId xmlns:a16="http://schemas.microsoft.com/office/drawing/2014/main" id="{F6BA5F22-0689-4D06-AB68-AA776C1A3CBA}"/>
              </a:ext>
            </a:extLst>
          </p:cNvPr>
          <p:cNvSpPr txBox="1"/>
          <p:nvPr/>
        </p:nvSpPr>
        <p:spPr>
          <a:xfrm>
            <a:off x="1098755" y="2565101"/>
            <a:ext cx="8531941" cy="3416320"/>
          </a:xfrm>
          <a:prstGeom prst="rect">
            <a:avLst/>
          </a:prstGeom>
          <a:noFill/>
        </p:spPr>
        <p:txBody>
          <a:bodyPr wrap="square">
            <a:spAutoFit/>
          </a:bodyPr>
          <a:lstStyle/>
          <a:p>
            <a:pPr marL="342900" indent="-342900">
              <a:buFont typeface="Wingdings" panose="05000000000000000000" pitchFamily="2" charset="2"/>
              <a:buChar char="Ø"/>
            </a:pPr>
            <a:r>
              <a:rPr lang="nl-NL" sz="2400" dirty="0"/>
              <a:t>Share </a:t>
            </a:r>
            <a:r>
              <a:rPr lang="nl-NL" sz="2400" dirty="0" err="1"/>
              <a:t>with</a:t>
            </a:r>
            <a:r>
              <a:rPr lang="nl-NL" sz="2400" dirty="0"/>
              <a:t> </a:t>
            </a:r>
            <a:r>
              <a:rPr lang="nl-NL" sz="2400" dirty="0" err="1"/>
              <a:t>you</a:t>
            </a:r>
            <a:r>
              <a:rPr lang="nl-NL" sz="2400" dirty="0"/>
              <a:t> </a:t>
            </a:r>
            <a:r>
              <a:rPr lang="nl-NL" sz="2400" dirty="0" err="1"/>
              <a:t>some</a:t>
            </a:r>
            <a:r>
              <a:rPr lang="nl-NL" sz="2400" dirty="0"/>
              <a:t> </a:t>
            </a:r>
            <a:r>
              <a:rPr lang="nl-NL" sz="2400" dirty="0" err="1"/>
              <a:t>results</a:t>
            </a:r>
            <a:r>
              <a:rPr lang="nl-NL" sz="2400" dirty="0"/>
              <a:t> of </a:t>
            </a:r>
            <a:r>
              <a:rPr lang="nl-NL" sz="2400" dirty="0" err="1"/>
              <a:t>the</a:t>
            </a:r>
            <a:r>
              <a:rPr lang="nl-NL" sz="2400" dirty="0"/>
              <a:t> </a:t>
            </a:r>
            <a:r>
              <a:rPr lang="nl-NL" sz="2400" dirty="0" err="1"/>
              <a:t>quantitative</a:t>
            </a:r>
            <a:r>
              <a:rPr lang="nl-NL" sz="2400" dirty="0"/>
              <a:t> research on health, </a:t>
            </a:r>
            <a:r>
              <a:rPr lang="nl-NL" sz="2400" dirty="0" err="1"/>
              <a:t>substance</a:t>
            </a:r>
            <a:r>
              <a:rPr lang="nl-NL" sz="2400" dirty="0"/>
              <a:t> </a:t>
            </a:r>
            <a:r>
              <a:rPr lang="nl-NL" sz="2400" dirty="0" err="1"/>
              <a:t>use</a:t>
            </a:r>
            <a:r>
              <a:rPr lang="nl-NL" sz="2400" dirty="0"/>
              <a:t> </a:t>
            </a:r>
            <a:r>
              <a:rPr lang="nl-NL" sz="2400" dirty="0" err="1"/>
              <a:t>and</a:t>
            </a:r>
            <a:r>
              <a:rPr lang="nl-NL" sz="2400" dirty="0"/>
              <a:t> </a:t>
            </a:r>
            <a:r>
              <a:rPr lang="nl-NL" sz="2400" dirty="0" err="1"/>
              <a:t>study</a:t>
            </a:r>
            <a:r>
              <a:rPr lang="nl-NL" sz="2400" dirty="0"/>
              <a:t> </a:t>
            </a:r>
            <a:r>
              <a:rPr lang="nl-NL" sz="2400" dirty="0" err="1"/>
              <a:t>success</a:t>
            </a:r>
            <a:r>
              <a:rPr lang="nl-NL" sz="2400" dirty="0"/>
              <a:t>. </a:t>
            </a:r>
          </a:p>
          <a:p>
            <a:pPr marL="342900" indent="-342900">
              <a:buFont typeface="Wingdings" panose="05000000000000000000" pitchFamily="2" charset="2"/>
              <a:buChar char="Ø"/>
            </a:pPr>
            <a:r>
              <a:rPr lang="nl-NL" sz="2400" dirty="0" err="1"/>
              <a:t>Compare</a:t>
            </a:r>
            <a:r>
              <a:rPr lang="nl-NL" sz="2400" dirty="0"/>
              <a:t> </a:t>
            </a:r>
            <a:r>
              <a:rPr lang="nl-NL" sz="2400" dirty="0" err="1"/>
              <a:t>the</a:t>
            </a:r>
            <a:r>
              <a:rPr lang="nl-NL" sz="2400" dirty="0"/>
              <a:t> </a:t>
            </a:r>
            <a:r>
              <a:rPr lang="nl-NL" sz="2400" dirty="0" err="1"/>
              <a:t>results</a:t>
            </a:r>
            <a:r>
              <a:rPr lang="nl-NL" sz="2400" dirty="0"/>
              <a:t> of </a:t>
            </a:r>
            <a:r>
              <a:rPr lang="nl-NL" sz="2400" dirty="0" err="1"/>
              <a:t>students</a:t>
            </a:r>
            <a:r>
              <a:rPr lang="nl-NL" sz="2400" dirty="0"/>
              <a:t> </a:t>
            </a:r>
            <a:r>
              <a:rPr lang="nl-NL" sz="2400" dirty="0" err="1"/>
              <a:t>with</a:t>
            </a:r>
            <a:r>
              <a:rPr lang="nl-NL" sz="2400" dirty="0"/>
              <a:t> </a:t>
            </a:r>
            <a:r>
              <a:rPr lang="nl-NL" sz="2400" dirty="0" err="1"/>
              <a:t>and</a:t>
            </a:r>
            <a:r>
              <a:rPr lang="nl-NL" sz="2400" dirty="0"/>
              <a:t> without </a:t>
            </a:r>
            <a:r>
              <a:rPr lang="nl-NL" sz="2400" dirty="0" err="1"/>
              <a:t>relatives</a:t>
            </a:r>
            <a:r>
              <a:rPr lang="nl-NL" sz="2400" dirty="0"/>
              <a:t> </a:t>
            </a:r>
            <a:r>
              <a:rPr lang="nl-NL" sz="2400" dirty="0" err="1"/>
              <a:t>with</a:t>
            </a:r>
            <a:r>
              <a:rPr lang="nl-NL" sz="2400" dirty="0"/>
              <a:t> </a:t>
            </a:r>
            <a:r>
              <a:rPr lang="nl-NL" sz="2400" dirty="0" err="1"/>
              <a:t>addiction</a:t>
            </a:r>
            <a:r>
              <a:rPr lang="nl-NL" sz="2400" dirty="0"/>
              <a:t>. </a:t>
            </a:r>
          </a:p>
          <a:p>
            <a:pPr marL="342900" indent="-342900">
              <a:buFont typeface="Wingdings" panose="05000000000000000000" pitchFamily="2" charset="2"/>
              <a:buChar char="Ø"/>
            </a:pPr>
            <a:r>
              <a:rPr lang="nl-NL" sz="2400" dirty="0"/>
              <a:t>Zoom in on </a:t>
            </a:r>
            <a:r>
              <a:rPr lang="nl-NL" sz="2400" dirty="0" err="1"/>
              <a:t>what</a:t>
            </a:r>
            <a:r>
              <a:rPr lang="nl-NL" sz="2400" dirty="0"/>
              <a:t> </a:t>
            </a:r>
            <a:r>
              <a:rPr lang="nl-NL" sz="2400" dirty="0" err="1"/>
              <a:t>the</a:t>
            </a:r>
            <a:r>
              <a:rPr lang="nl-NL" sz="2400" dirty="0"/>
              <a:t> 30 </a:t>
            </a:r>
            <a:r>
              <a:rPr lang="nl-NL" sz="2400" dirty="0" err="1"/>
              <a:t>students</a:t>
            </a:r>
            <a:r>
              <a:rPr lang="nl-NL" sz="2400" dirty="0"/>
              <a:t> </a:t>
            </a:r>
            <a:r>
              <a:rPr lang="nl-NL" sz="2400" dirty="0" err="1"/>
              <a:t>who</a:t>
            </a:r>
            <a:r>
              <a:rPr lang="nl-NL" sz="2400" dirty="0"/>
              <a:t> </a:t>
            </a:r>
            <a:r>
              <a:rPr lang="nl-NL" sz="2400" dirty="0" err="1"/>
              <a:t>participate</a:t>
            </a:r>
            <a:r>
              <a:rPr lang="nl-NL" sz="2400" dirty="0"/>
              <a:t> in </a:t>
            </a:r>
            <a:r>
              <a:rPr lang="nl-NL" sz="2400" dirty="0" err="1"/>
              <a:t>qualitative</a:t>
            </a:r>
            <a:r>
              <a:rPr lang="nl-NL" sz="2400" dirty="0"/>
              <a:t> </a:t>
            </a:r>
            <a:r>
              <a:rPr lang="nl-NL" sz="2400" dirty="0" err="1"/>
              <a:t>longitudinal</a:t>
            </a:r>
            <a:r>
              <a:rPr lang="nl-NL" sz="2400" dirty="0"/>
              <a:t> research say </a:t>
            </a:r>
            <a:r>
              <a:rPr lang="nl-NL" sz="2400" dirty="0" err="1"/>
              <a:t>about</a:t>
            </a:r>
            <a:r>
              <a:rPr lang="nl-NL" sz="2400" dirty="0"/>
              <a:t> </a:t>
            </a:r>
            <a:r>
              <a:rPr lang="nl-NL" sz="2400" dirty="0" err="1"/>
              <a:t>their</a:t>
            </a:r>
            <a:r>
              <a:rPr lang="nl-NL" sz="2400" dirty="0"/>
              <a:t> </a:t>
            </a:r>
            <a:r>
              <a:rPr lang="nl-NL" sz="2400" dirty="0" err="1"/>
              <a:t>experiences</a:t>
            </a:r>
            <a:r>
              <a:rPr lang="nl-NL" sz="2400" dirty="0"/>
              <a:t> in </a:t>
            </a:r>
            <a:r>
              <a:rPr lang="nl-NL" sz="2400" dirty="0" err="1"/>
              <a:t>education</a:t>
            </a:r>
            <a:r>
              <a:rPr lang="nl-NL" sz="2400" dirty="0"/>
              <a:t>.</a:t>
            </a:r>
          </a:p>
          <a:p>
            <a:pPr marL="342900" indent="-342900">
              <a:buFont typeface="Wingdings" panose="05000000000000000000" pitchFamily="2" charset="2"/>
              <a:buChar char="Ø"/>
            </a:pPr>
            <a:r>
              <a:rPr lang="nl-NL" sz="2400" dirty="0" err="1"/>
              <a:t>They</a:t>
            </a:r>
            <a:r>
              <a:rPr lang="nl-NL" sz="2400" dirty="0"/>
              <a:t> look back on </a:t>
            </a:r>
            <a:r>
              <a:rPr lang="nl-NL" sz="2400" dirty="0" err="1"/>
              <a:t>their</a:t>
            </a:r>
            <a:r>
              <a:rPr lang="nl-NL" sz="2400" dirty="0"/>
              <a:t> high school </a:t>
            </a:r>
            <a:r>
              <a:rPr lang="nl-NL" sz="2400" dirty="0" err="1"/>
              <a:t>years</a:t>
            </a:r>
            <a:r>
              <a:rPr lang="nl-NL" sz="2400" dirty="0"/>
              <a:t> </a:t>
            </a:r>
            <a:r>
              <a:rPr lang="nl-NL" sz="2400" dirty="0" err="1"/>
              <a:t>and</a:t>
            </a:r>
            <a:r>
              <a:rPr lang="nl-NL" sz="2400" dirty="0"/>
              <a:t> </a:t>
            </a:r>
            <a:r>
              <a:rPr lang="nl-NL" sz="2400" dirty="0" err="1"/>
              <a:t>they</a:t>
            </a:r>
            <a:r>
              <a:rPr lang="nl-NL" sz="2400" dirty="0"/>
              <a:t> share </a:t>
            </a:r>
            <a:r>
              <a:rPr lang="nl-NL" sz="2400" dirty="0" err="1"/>
              <a:t>experiences</a:t>
            </a:r>
            <a:r>
              <a:rPr lang="nl-NL" sz="2400" dirty="0"/>
              <a:t> of </a:t>
            </a:r>
            <a:r>
              <a:rPr lang="nl-NL" sz="2400" dirty="0" err="1"/>
              <a:t>their</a:t>
            </a:r>
            <a:r>
              <a:rPr lang="nl-NL" sz="2400" dirty="0"/>
              <a:t> </a:t>
            </a:r>
            <a:r>
              <a:rPr lang="nl-NL" sz="2400" dirty="0" err="1"/>
              <a:t>current</a:t>
            </a:r>
            <a:r>
              <a:rPr lang="nl-NL" sz="2400" dirty="0"/>
              <a:t> life at college.</a:t>
            </a:r>
          </a:p>
          <a:p>
            <a:pPr marL="342900" indent="-342900">
              <a:buFont typeface="Wingdings" panose="05000000000000000000" pitchFamily="2" charset="2"/>
              <a:buChar char="Ø"/>
            </a:pPr>
            <a:r>
              <a:rPr lang="nl-NL" sz="2400" dirty="0"/>
              <a:t>Make </a:t>
            </a:r>
            <a:r>
              <a:rPr lang="nl-NL" sz="2400" dirty="0" err="1"/>
              <a:t>some</a:t>
            </a:r>
            <a:r>
              <a:rPr lang="nl-NL" sz="2400" dirty="0"/>
              <a:t> </a:t>
            </a:r>
            <a:r>
              <a:rPr lang="nl-NL" sz="2400" dirty="0" err="1"/>
              <a:t>comments</a:t>
            </a:r>
            <a:r>
              <a:rPr lang="nl-NL" sz="2400" dirty="0"/>
              <a:t> </a:t>
            </a:r>
            <a:r>
              <a:rPr lang="nl-NL" sz="2400" dirty="0" err="1"/>
              <a:t>about</a:t>
            </a:r>
            <a:r>
              <a:rPr lang="nl-NL" sz="2400" dirty="0"/>
              <a:t> </a:t>
            </a:r>
            <a:r>
              <a:rPr lang="nl-NL" sz="2400" dirty="0" err="1"/>
              <a:t>resilience</a:t>
            </a:r>
            <a:r>
              <a:rPr lang="nl-NL" sz="2400" dirty="0"/>
              <a:t>.</a:t>
            </a:r>
          </a:p>
        </p:txBody>
      </p:sp>
    </p:spTree>
    <p:extLst>
      <p:ext uri="{BB962C8B-B14F-4D97-AF65-F5344CB8AC3E}">
        <p14:creationId xmlns:p14="http://schemas.microsoft.com/office/powerpoint/2010/main" val="378294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58C0-88BF-4814-BCEB-2B509A839E2E}"/>
              </a:ext>
            </a:extLst>
          </p:cNvPr>
          <p:cNvSpPr>
            <a:spLocks noGrp="1"/>
          </p:cNvSpPr>
          <p:nvPr>
            <p:ph type="title"/>
          </p:nvPr>
        </p:nvSpPr>
        <p:spPr>
          <a:xfrm>
            <a:off x="838199" y="291090"/>
            <a:ext cx="10515599" cy="932688"/>
          </a:xfrm>
        </p:spPr>
        <p:txBody>
          <a:bodyPr vert="horz" lIns="91440" tIns="45720" rIns="91440" bIns="45720" rtlCol="0" anchor="b">
            <a:noAutofit/>
          </a:bodyPr>
          <a:lstStyle/>
          <a:p>
            <a:pPr algn="ctr"/>
            <a:r>
              <a:rPr lang="en-US" sz="4400" b="1" kern="1200" dirty="0">
                <a:latin typeface="+mj-lt"/>
                <a:ea typeface="+mj-ea"/>
                <a:cs typeface="+mj-cs"/>
              </a:rPr>
              <a:t>Population</a:t>
            </a:r>
            <a:br>
              <a:rPr lang="en-US" sz="4400" b="1" kern="1200" dirty="0">
                <a:latin typeface="+mj-lt"/>
                <a:ea typeface="+mj-ea"/>
                <a:cs typeface="+mj-cs"/>
              </a:rPr>
            </a:br>
            <a:r>
              <a:rPr lang="en-US" sz="3600" b="1" kern="1200" dirty="0">
                <a:latin typeface="+mj-lt"/>
                <a:ea typeface="+mj-ea"/>
                <a:cs typeface="+mj-cs"/>
              </a:rPr>
              <a:t>survey</a:t>
            </a:r>
          </a:p>
        </p:txBody>
      </p:sp>
      <p:graphicFrame>
        <p:nvGraphicFramePr>
          <p:cNvPr id="3" name="Table 2">
            <a:extLst>
              <a:ext uri="{FF2B5EF4-FFF2-40B4-BE49-F238E27FC236}">
                <a16:creationId xmlns:a16="http://schemas.microsoft.com/office/drawing/2014/main" id="{80C9B3B0-29AB-4457-AF0B-52BA124CCC48}"/>
              </a:ext>
            </a:extLst>
          </p:cNvPr>
          <p:cNvGraphicFramePr>
            <a:graphicFrameLocks noGrp="1"/>
          </p:cNvGraphicFramePr>
          <p:nvPr>
            <p:extLst>
              <p:ext uri="{D42A27DB-BD31-4B8C-83A1-F6EECF244321}">
                <p14:modId xmlns:p14="http://schemas.microsoft.com/office/powerpoint/2010/main" val="3778032160"/>
              </p:ext>
            </p:extLst>
          </p:nvPr>
        </p:nvGraphicFramePr>
        <p:xfrm>
          <a:off x="962164" y="1863800"/>
          <a:ext cx="8690547" cy="4703111"/>
        </p:xfrm>
        <a:graphic>
          <a:graphicData uri="http://schemas.openxmlformats.org/drawingml/2006/table">
            <a:tbl>
              <a:tblPr firstRow="1" firstCol="1" bandRow="1">
                <a:tableStyleId>{5C22544A-7EE6-4342-B048-85BDC9FD1C3A}</a:tableStyleId>
              </a:tblPr>
              <a:tblGrid>
                <a:gridCol w="4060507">
                  <a:extLst>
                    <a:ext uri="{9D8B030D-6E8A-4147-A177-3AD203B41FA5}">
                      <a16:colId xmlns:a16="http://schemas.microsoft.com/office/drawing/2014/main" val="2754608917"/>
                    </a:ext>
                  </a:extLst>
                </a:gridCol>
                <a:gridCol w="1985592">
                  <a:extLst>
                    <a:ext uri="{9D8B030D-6E8A-4147-A177-3AD203B41FA5}">
                      <a16:colId xmlns:a16="http://schemas.microsoft.com/office/drawing/2014/main" val="992074229"/>
                    </a:ext>
                  </a:extLst>
                </a:gridCol>
                <a:gridCol w="1797790">
                  <a:extLst>
                    <a:ext uri="{9D8B030D-6E8A-4147-A177-3AD203B41FA5}">
                      <a16:colId xmlns:a16="http://schemas.microsoft.com/office/drawing/2014/main" val="182313493"/>
                    </a:ext>
                  </a:extLst>
                </a:gridCol>
                <a:gridCol w="846658">
                  <a:extLst>
                    <a:ext uri="{9D8B030D-6E8A-4147-A177-3AD203B41FA5}">
                      <a16:colId xmlns:a16="http://schemas.microsoft.com/office/drawing/2014/main" val="3813390714"/>
                    </a:ext>
                  </a:extLst>
                </a:gridCol>
              </a:tblGrid>
              <a:tr h="673591">
                <a:tc>
                  <a:txBody>
                    <a:bodyPr/>
                    <a:lstStyle/>
                    <a:p>
                      <a:r>
                        <a:rPr lang="en-GB" sz="1900">
                          <a:effectLst/>
                        </a:rPr>
                        <a:t>Variable</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r>
                        <a:rPr lang="en-GB" sz="1900">
                          <a:effectLst/>
                        </a:rPr>
                        <a:t>No AFM</a:t>
                      </a:r>
                      <a:endParaRPr lang="nl-NL" sz="1500">
                        <a:effectLst/>
                      </a:endParaRPr>
                    </a:p>
                    <a:p>
                      <a:r>
                        <a:rPr lang="en-GB" sz="1900">
                          <a:effectLst/>
                        </a:rPr>
                        <a:t>(n=4,781, 84.4%)</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r>
                        <a:rPr lang="en-GB" sz="1900">
                          <a:effectLst/>
                        </a:rPr>
                        <a:t>AFM</a:t>
                      </a:r>
                      <a:endParaRPr lang="nl-NL" sz="1500">
                        <a:effectLst/>
                      </a:endParaRPr>
                    </a:p>
                    <a:p>
                      <a:r>
                        <a:rPr lang="en-GB" sz="1900">
                          <a:effectLst/>
                        </a:rPr>
                        <a:t>(n=881, 15.6%)</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ctr"/>
                      <a:r>
                        <a:rPr lang="en-GB" sz="1900">
                          <a:effectLst/>
                        </a:rPr>
                        <a:t>p</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4057981616"/>
                  </a:ext>
                </a:extLst>
              </a:tr>
              <a:tr h="372881">
                <a:tc>
                  <a:txBody>
                    <a:bodyPr/>
                    <a:lstStyle/>
                    <a:p>
                      <a:r>
                        <a:rPr lang="en-GB" sz="1900">
                          <a:effectLst/>
                        </a:rPr>
                        <a:t>Male (n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2,208 (46.2)</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326 (37.0)</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&lt;.001</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121186299"/>
                  </a:ext>
                </a:extLst>
              </a:tr>
              <a:tr h="372881">
                <a:tc>
                  <a:txBody>
                    <a:bodyPr/>
                    <a:lstStyle/>
                    <a:p>
                      <a:r>
                        <a:rPr lang="en-GB" sz="1900">
                          <a:effectLst/>
                        </a:rPr>
                        <a:t>Age (mean (SD))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21.3 (3.07)</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21.9 (3.28)</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&lt;.001</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3930521857"/>
                  </a:ext>
                </a:extLst>
              </a:tr>
              <a:tr h="372881">
                <a:tc>
                  <a:txBody>
                    <a:bodyPr/>
                    <a:lstStyle/>
                    <a:p>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1032233697"/>
                  </a:ext>
                </a:extLst>
              </a:tr>
              <a:tr h="372881">
                <a:tc>
                  <a:txBody>
                    <a:bodyPr/>
                    <a:lstStyle/>
                    <a:p>
                      <a:r>
                        <a:rPr lang="en-GB" sz="1900">
                          <a:effectLst/>
                        </a:rPr>
                        <a:t>Religious (yes) (n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1,426 (29.9)</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255 (28.9)</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.543</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1727343488"/>
                  </a:ext>
                </a:extLst>
              </a:tr>
              <a:tr h="372881">
                <a:tc>
                  <a:txBody>
                    <a:bodyPr/>
                    <a:lstStyle/>
                    <a:p>
                      <a:r>
                        <a:rPr lang="en-GB" sz="1900" dirty="0">
                          <a:effectLst/>
                        </a:rPr>
                        <a:t>    Christian</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1,035 (21.7)</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146 (16.6)</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.001</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3824104701"/>
                  </a:ext>
                </a:extLst>
              </a:tr>
              <a:tr h="372881">
                <a:tc>
                  <a:txBody>
                    <a:bodyPr/>
                    <a:lstStyle/>
                    <a:p>
                      <a:r>
                        <a:rPr lang="en-GB" sz="1900" dirty="0">
                          <a:effectLst/>
                        </a:rPr>
                        <a:t>    Muslim</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249 (5.2)</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59 (6.7)</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.074</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3552193051"/>
                  </a:ext>
                </a:extLst>
              </a:tr>
              <a:tr h="372881">
                <a:tc>
                  <a:txBody>
                    <a:bodyPr/>
                    <a:lstStyle/>
                    <a:p>
                      <a:r>
                        <a:rPr lang="en-GB" sz="1900" dirty="0">
                          <a:effectLst/>
                        </a:rPr>
                        <a:t>    Hindu</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41 (0.9)</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21 (2.4)</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&lt;.001</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4220814870"/>
                  </a:ext>
                </a:extLst>
              </a:tr>
              <a:tr h="372881">
                <a:tc>
                  <a:txBody>
                    <a:bodyPr/>
                    <a:lstStyle/>
                    <a:p>
                      <a:r>
                        <a:rPr lang="en-GB" sz="1900" dirty="0">
                          <a:effectLst/>
                        </a:rPr>
                        <a:t>    Other</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101 (2.1)</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28 (3.2)</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.052</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4277889783"/>
                  </a:ext>
                </a:extLst>
              </a:tr>
              <a:tr h="372881">
                <a:tc>
                  <a:txBody>
                    <a:bodyPr/>
                    <a:lstStyle/>
                    <a:p>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2674088064"/>
                  </a:ext>
                </a:extLst>
              </a:tr>
              <a:tr h="673591">
                <a:tc>
                  <a:txBody>
                    <a:bodyPr/>
                    <a:lstStyle/>
                    <a:p>
                      <a:r>
                        <a:rPr lang="en-GB" sz="1900">
                          <a:effectLst/>
                        </a:rPr>
                        <a:t>Study success (no study delay) (n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dirty="0">
                          <a:effectLst/>
                        </a:rPr>
                        <a:t>3.991 (83.6)</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r>
                        <a:rPr lang="en-GB" sz="1900">
                          <a:effectLst/>
                        </a:rPr>
                        <a:t>696 (79.1)</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tc>
                  <a:txBody>
                    <a:bodyPr/>
                    <a:lstStyle/>
                    <a:p>
                      <a:pPr algn="r">
                        <a:spcBef>
                          <a:spcPts val="200"/>
                        </a:spcBef>
                        <a:spcAft>
                          <a:spcPts val="200"/>
                        </a:spcAft>
                      </a:pPr>
                      <a:r>
                        <a:rPr lang="en-GB" sz="1900" dirty="0">
                          <a:effectLst/>
                        </a:rPr>
                        <a:t>.001</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2219" marR="52219" marT="0" marB="0"/>
                </a:tc>
                <a:extLst>
                  <a:ext uri="{0D108BD9-81ED-4DB2-BD59-A6C34878D82A}">
                    <a16:rowId xmlns:a16="http://schemas.microsoft.com/office/drawing/2014/main" val="2463443564"/>
                  </a:ext>
                </a:extLst>
              </a:tr>
            </a:tbl>
          </a:graphicData>
        </a:graphic>
      </p:graphicFrame>
    </p:spTree>
    <p:extLst>
      <p:ext uri="{BB962C8B-B14F-4D97-AF65-F5344CB8AC3E}">
        <p14:creationId xmlns:p14="http://schemas.microsoft.com/office/powerpoint/2010/main" val="103663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7160-BBDC-46C1-9602-56DEF9683EF1}"/>
              </a:ext>
            </a:extLst>
          </p:cNvPr>
          <p:cNvSpPr>
            <a:spLocks noGrp="1"/>
          </p:cNvSpPr>
          <p:nvPr>
            <p:ph type="title"/>
          </p:nvPr>
        </p:nvSpPr>
        <p:spPr>
          <a:xfrm>
            <a:off x="838199" y="291090"/>
            <a:ext cx="10515599" cy="932688"/>
          </a:xfrm>
        </p:spPr>
        <p:txBody>
          <a:bodyPr vert="horz" lIns="91440" tIns="45720" rIns="91440" bIns="45720" rtlCol="0" anchor="b">
            <a:noAutofit/>
          </a:bodyPr>
          <a:lstStyle/>
          <a:p>
            <a:pPr algn="ctr"/>
            <a:r>
              <a:rPr lang="en-US" sz="5400" b="1" kern="1200" dirty="0">
                <a:latin typeface="+mj-lt"/>
                <a:ea typeface="+mj-ea"/>
                <a:cs typeface="+mj-cs"/>
              </a:rPr>
              <a:t>Study program</a:t>
            </a:r>
          </a:p>
        </p:txBody>
      </p:sp>
      <p:graphicFrame>
        <p:nvGraphicFramePr>
          <p:cNvPr id="3" name="Table 2">
            <a:extLst>
              <a:ext uri="{FF2B5EF4-FFF2-40B4-BE49-F238E27FC236}">
                <a16:creationId xmlns:a16="http://schemas.microsoft.com/office/drawing/2014/main" id="{EE84B02A-86FF-4036-A5CB-5B6D7EE6B07A}"/>
              </a:ext>
            </a:extLst>
          </p:cNvPr>
          <p:cNvGraphicFramePr>
            <a:graphicFrameLocks noGrp="1"/>
          </p:cNvGraphicFramePr>
          <p:nvPr>
            <p:extLst>
              <p:ext uri="{D42A27DB-BD31-4B8C-83A1-F6EECF244321}">
                <p14:modId xmlns:p14="http://schemas.microsoft.com/office/powerpoint/2010/main" val="1550739715"/>
              </p:ext>
            </p:extLst>
          </p:nvPr>
        </p:nvGraphicFramePr>
        <p:xfrm>
          <a:off x="838200" y="2177828"/>
          <a:ext cx="8921383" cy="3710908"/>
        </p:xfrm>
        <a:graphic>
          <a:graphicData uri="http://schemas.openxmlformats.org/drawingml/2006/table">
            <a:tbl>
              <a:tblPr firstRow="1" firstCol="1" bandRow="1">
                <a:tableStyleId>{5C22544A-7EE6-4342-B048-85BDC9FD1C3A}</a:tableStyleId>
              </a:tblPr>
              <a:tblGrid>
                <a:gridCol w="2567183">
                  <a:extLst>
                    <a:ext uri="{9D8B030D-6E8A-4147-A177-3AD203B41FA5}">
                      <a16:colId xmlns:a16="http://schemas.microsoft.com/office/drawing/2014/main" val="1463078455"/>
                    </a:ext>
                  </a:extLst>
                </a:gridCol>
                <a:gridCol w="2569026">
                  <a:extLst>
                    <a:ext uri="{9D8B030D-6E8A-4147-A177-3AD203B41FA5}">
                      <a16:colId xmlns:a16="http://schemas.microsoft.com/office/drawing/2014/main" val="858522298"/>
                    </a:ext>
                  </a:extLst>
                </a:gridCol>
                <a:gridCol w="2014000">
                  <a:extLst>
                    <a:ext uri="{9D8B030D-6E8A-4147-A177-3AD203B41FA5}">
                      <a16:colId xmlns:a16="http://schemas.microsoft.com/office/drawing/2014/main" val="3776983762"/>
                    </a:ext>
                  </a:extLst>
                </a:gridCol>
                <a:gridCol w="1771174">
                  <a:extLst>
                    <a:ext uri="{9D8B030D-6E8A-4147-A177-3AD203B41FA5}">
                      <a16:colId xmlns:a16="http://schemas.microsoft.com/office/drawing/2014/main" val="145481538"/>
                    </a:ext>
                  </a:extLst>
                </a:gridCol>
              </a:tblGrid>
              <a:tr h="1443388">
                <a:tc>
                  <a:txBody>
                    <a:bodyPr/>
                    <a:lstStyle/>
                    <a:p>
                      <a:r>
                        <a:rPr lang="en-GB" sz="2600" dirty="0">
                          <a:effectLst/>
                        </a:rPr>
                        <a:t>Variable (n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tc>
                  <a:txBody>
                    <a:bodyPr/>
                    <a:lstStyle/>
                    <a:p>
                      <a:r>
                        <a:rPr lang="en-GB" sz="2600">
                          <a:effectLst/>
                        </a:rPr>
                        <a:t>No AFM</a:t>
                      </a:r>
                      <a:endParaRPr lang="nl-NL" sz="2400">
                        <a:effectLst/>
                      </a:endParaRPr>
                    </a:p>
                    <a:p>
                      <a:r>
                        <a:rPr lang="en-GB" sz="2600">
                          <a:effectLst/>
                        </a:rPr>
                        <a:t>(n=4,781, 84.4%)</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tc>
                  <a:txBody>
                    <a:bodyPr/>
                    <a:lstStyle/>
                    <a:p>
                      <a:r>
                        <a:rPr lang="en-GB" sz="2600">
                          <a:effectLst/>
                        </a:rPr>
                        <a:t>AFM</a:t>
                      </a:r>
                      <a:endParaRPr lang="nl-NL" sz="2400">
                        <a:effectLst/>
                      </a:endParaRPr>
                    </a:p>
                    <a:p>
                      <a:r>
                        <a:rPr lang="en-GB" sz="2600">
                          <a:effectLst/>
                        </a:rPr>
                        <a:t>(n=881, 15.6%)</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tc>
                  <a:txBody>
                    <a:bodyPr/>
                    <a:lstStyle/>
                    <a:p>
                      <a:pPr algn="ctr"/>
                      <a:r>
                        <a:rPr lang="en-GB" sz="2600">
                          <a:effectLst/>
                        </a:rPr>
                        <a:t>p</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extLst>
                  <a:ext uri="{0D108BD9-81ED-4DB2-BD59-A6C34878D82A}">
                    <a16:rowId xmlns:a16="http://schemas.microsoft.com/office/drawing/2014/main" val="2810707888"/>
                  </a:ext>
                </a:extLst>
              </a:tr>
              <a:tr h="2267520">
                <a:tc>
                  <a:txBody>
                    <a:bodyPr/>
                    <a:lstStyle/>
                    <a:p>
                      <a:r>
                        <a:rPr lang="en-US" sz="2600" u="sng" dirty="0">
                          <a:effectLst/>
                        </a:rPr>
                        <a:t>Study</a:t>
                      </a:r>
                      <a:r>
                        <a:rPr lang="en-US" sz="2600" dirty="0">
                          <a:effectLst/>
                        </a:rPr>
                        <a:t> </a:t>
                      </a:r>
                      <a:r>
                        <a:rPr lang="en-US" sz="2600" u="sng" dirty="0">
                          <a:effectLst/>
                        </a:rPr>
                        <a:t>program</a:t>
                      </a:r>
                      <a:r>
                        <a:rPr lang="en-US" sz="2600" dirty="0">
                          <a:effectLst/>
                        </a:rPr>
                        <a:t>:</a:t>
                      </a:r>
                      <a:endParaRPr lang="nl-NL" sz="2400" dirty="0">
                        <a:effectLst/>
                      </a:endParaRPr>
                    </a:p>
                    <a:p>
                      <a:r>
                        <a:rPr lang="en-US" sz="2600" dirty="0">
                          <a:effectLst/>
                        </a:rPr>
                        <a:t>Social work</a:t>
                      </a:r>
                      <a:endParaRPr lang="nl-NL" sz="2400" dirty="0">
                        <a:effectLst/>
                      </a:endParaRPr>
                    </a:p>
                    <a:p>
                      <a:r>
                        <a:rPr lang="en-US" sz="2600" dirty="0">
                          <a:effectLst/>
                        </a:rPr>
                        <a:t>Teacher training</a:t>
                      </a:r>
                      <a:endParaRPr lang="nl-NL" sz="2400" dirty="0">
                        <a:effectLst/>
                      </a:endParaRPr>
                    </a:p>
                    <a:p>
                      <a:r>
                        <a:rPr lang="fr-FR" sz="2600" dirty="0">
                          <a:effectLst/>
                        </a:rPr>
                        <a:t>Arts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tc>
                  <a:txBody>
                    <a:bodyPr/>
                    <a:lstStyle/>
                    <a:p>
                      <a:pPr algn="r"/>
                      <a:r>
                        <a:rPr lang="en-GB" sz="2600" dirty="0">
                          <a:effectLst/>
                        </a:rPr>
                        <a:t> </a:t>
                      </a:r>
                      <a:endParaRPr lang="nl-NL" sz="2400" dirty="0">
                        <a:effectLst/>
                      </a:endParaRPr>
                    </a:p>
                    <a:p>
                      <a:pPr algn="r"/>
                      <a:r>
                        <a:rPr lang="en-GB" sz="2600" dirty="0">
                          <a:effectLst/>
                        </a:rPr>
                        <a:t>308 (6.4) </a:t>
                      </a:r>
                      <a:endParaRPr lang="nl-NL" sz="2400" dirty="0">
                        <a:effectLst/>
                      </a:endParaRPr>
                    </a:p>
                    <a:p>
                      <a:pPr algn="r"/>
                      <a:r>
                        <a:rPr lang="en-GB" sz="2600" dirty="0">
                          <a:effectLst/>
                        </a:rPr>
                        <a:t>514 (10.8) </a:t>
                      </a:r>
                      <a:endParaRPr lang="nl-NL" sz="2400" dirty="0">
                        <a:effectLst/>
                      </a:endParaRPr>
                    </a:p>
                    <a:p>
                      <a:pPr algn="r"/>
                      <a:r>
                        <a:rPr lang="en-GB" sz="2600" dirty="0">
                          <a:effectLst/>
                        </a:rPr>
                        <a:t>223 (4.7)</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tc>
                  <a:txBody>
                    <a:bodyPr/>
                    <a:lstStyle/>
                    <a:p>
                      <a:pPr algn="r"/>
                      <a:r>
                        <a:rPr lang="en-GB" sz="2600">
                          <a:effectLst/>
                        </a:rPr>
                        <a:t> </a:t>
                      </a:r>
                      <a:endParaRPr lang="nl-NL" sz="2400">
                        <a:effectLst/>
                      </a:endParaRPr>
                    </a:p>
                    <a:p>
                      <a:pPr algn="r"/>
                      <a:r>
                        <a:rPr lang="en-GB" sz="2600">
                          <a:effectLst/>
                        </a:rPr>
                        <a:t>104 (11.8)</a:t>
                      </a:r>
                      <a:endParaRPr lang="nl-NL" sz="2400">
                        <a:effectLst/>
                      </a:endParaRPr>
                    </a:p>
                    <a:p>
                      <a:pPr algn="r"/>
                      <a:r>
                        <a:rPr lang="en-GB" sz="2600">
                          <a:effectLst/>
                        </a:rPr>
                        <a:t>130 (14.8)</a:t>
                      </a:r>
                      <a:endParaRPr lang="nl-NL" sz="2400">
                        <a:effectLst/>
                      </a:endParaRPr>
                    </a:p>
                    <a:p>
                      <a:pPr algn="r"/>
                      <a:r>
                        <a:rPr lang="en-GB" sz="2600">
                          <a:effectLst/>
                        </a:rPr>
                        <a:t>57 (6.5)</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tc>
                  <a:txBody>
                    <a:bodyPr/>
                    <a:lstStyle/>
                    <a:p>
                      <a:pPr algn="r"/>
                      <a:r>
                        <a:rPr lang="en-GB" sz="2600" dirty="0">
                          <a:effectLst/>
                        </a:rPr>
                        <a:t> </a:t>
                      </a:r>
                      <a:endParaRPr lang="nl-NL" sz="2400" dirty="0">
                        <a:effectLst/>
                      </a:endParaRPr>
                    </a:p>
                    <a:p>
                      <a:pPr algn="r"/>
                      <a:r>
                        <a:rPr lang="en-GB" sz="2600" dirty="0">
                          <a:effectLst/>
                        </a:rPr>
                        <a:t>.&lt;.001</a:t>
                      </a:r>
                      <a:endParaRPr lang="nl-NL" sz="2400" dirty="0">
                        <a:effectLst/>
                      </a:endParaRPr>
                    </a:p>
                    <a:p>
                      <a:pPr algn="r"/>
                      <a:r>
                        <a:rPr lang="en-GB" sz="2600" dirty="0">
                          <a:effectLst/>
                        </a:rPr>
                        <a:t>.001</a:t>
                      </a:r>
                      <a:endParaRPr lang="nl-NL" sz="2400" dirty="0">
                        <a:effectLst/>
                      </a:endParaRPr>
                    </a:p>
                    <a:p>
                      <a:pPr algn="r">
                        <a:spcBef>
                          <a:spcPts val="200"/>
                        </a:spcBef>
                        <a:spcAft>
                          <a:spcPts val="200"/>
                        </a:spcAft>
                      </a:pPr>
                      <a:r>
                        <a:rPr lang="en-GB" sz="2600" dirty="0">
                          <a:effectLst/>
                        </a:rPr>
                        <a:t>.022</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4973" marR="144973" marT="0" marB="0"/>
                </a:tc>
                <a:extLst>
                  <a:ext uri="{0D108BD9-81ED-4DB2-BD59-A6C34878D82A}">
                    <a16:rowId xmlns:a16="http://schemas.microsoft.com/office/drawing/2014/main" val="3530494851"/>
                  </a:ext>
                </a:extLst>
              </a:tr>
            </a:tbl>
          </a:graphicData>
        </a:graphic>
      </p:graphicFrame>
    </p:spTree>
    <p:extLst>
      <p:ext uri="{BB962C8B-B14F-4D97-AF65-F5344CB8AC3E}">
        <p14:creationId xmlns:p14="http://schemas.microsoft.com/office/powerpoint/2010/main" val="214787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98-ABBE-418A-A59C-A2BD7B8964A6}"/>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b="1" kern="1200" dirty="0">
                <a:effectLst/>
                <a:latin typeface="+mj-lt"/>
                <a:ea typeface="+mj-ea"/>
                <a:cs typeface="+mj-cs"/>
              </a:rPr>
              <a:t>Relationships AFMs</a:t>
            </a:r>
            <a:endParaRPr lang="en-US" sz="5400" b="1" kern="1200" dirty="0">
              <a:latin typeface="+mj-lt"/>
              <a:ea typeface="+mj-ea"/>
              <a:cs typeface="+mj-cs"/>
            </a:endParaRPr>
          </a:p>
        </p:txBody>
      </p:sp>
      <p:graphicFrame>
        <p:nvGraphicFramePr>
          <p:cNvPr id="4" name="Table 3">
            <a:extLst>
              <a:ext uri="{FF2B5EF4-FFF2-40B4-BE49-F238E27FC236}">
                <a16:creationId xmlns:a16="http://schemas.microsoft.com/office/drawing/2014/main" id="{821369FC-CB36-41A9-B372-2015C86CCD7D}"/>
              </a:ext>
            </a:extLst>
          </p:cNvPr>
          <p:cNvGraphicFramePr>
            <a:graphicFrameLocks noGrp="1"/>
          </p:cNvGraphicFramePr>
          <p:nvPr>
            <p:extLst>
              <p:ext uri="{D42A27DB-BD31-4B8C-83A1-F6EECF244321}">
                <p14:modId xmlns:p14="http://schemas.microsoft.com/office/powerpoint/2010/main" val="2656528535"/>
              </p:ext>
            </p:extLst>
          </p:nvPr>
        </p:nvGraphicFramePr>
        <p:xfrm>
          <a:off x="899652" y="1863801"/>
          <a:ext cx="8177141" cy="4566497"/>
        </p:xfrm>
        <a:graphic>
          <a:graphicData uri="http://schemas.openxmlformats.org/drawingml/2006/table">
            <a:tbl>
              <a:tblPr firstRow="1" firstCol="1" bandRow="1">
                <a:tableStyleId>{5C22544A-7EE6-4342-B048-85BDC9FD1C3A}</a:tableStyleId>
              </a:tblPr>
              <a:tblGrid>
                <a:gridCol w="4137417">
                  <a:extLst>
                    <a:ext uri="{9D8B030D-6E8A-4147-A177-3AD203B41FA5}">
                      <a16:colId xmlns:a16="http://schemas.microsoft.com/office/drawing/2014/main" val="1938079940"/>
                    </a:ext>
                  </a:extLst>
                </a:gridCol>
                <a:gridCol w="4039724">
                  <a:extLst>
                    <a:ext uri="{9D8B030D-6E8A-4147-A177-3AD203B41FA5}">
                      <a16:colId xmlns:a16="http://schemas.microsoft.com/office/drawing/2014/main" val="2600064914"/>
                    </a:ext>
                  </a:extLst>
                </a:gridCol>
              </a:tblGrid>
              <a:tr h="351269">
                <a:tc>
                  <a:txBody>
                    <a:bodyPr/>
                    <a:lstStyle/>
                    <a:p>
                      <a:r>
                        <a:rPr lang="en-US" sz="1900">
                          <a:effectLst/>
                        </a:rPr>
                        <a:t>Variable (n(%))</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AFMs (n=881</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2657896893"/>
                  </a:ext>
                </a:extLst>
              </a:tr>
              <a:tr h="351269">
                <a:tc>
                  <a:txBody>
                    <a:bodyPr/>
                    <a:lstStyle/>
                    <a:p>
                      <a:r>
                        <a:rPr lang="en-US" sz="1900">
                          <a:effectLst/>
                        </a:rPr>
                        <a:t>(Step)father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387 (43.9)</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2351392276"/>
                  </a:ext>
                </a:extLst>
              </a:tr>
              <a:tr h="351269">
                <a:tc>
                  <a:txBody>
                    <a:bodyPr/>
                    <a:lstStyle/>
                    <a:p>
                      <a:r>
                        <a:rPr lang="en-US" sz="1900">
                          <a:effectLst/>
                        </a:rPr>
                        <a:t>(Step)mother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214 (24.3)</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1907346660"/>
                  </a:ext>
                </a:extLst>
              </a:tr>
              <a:tr h="351269">
                <a:tc>
                  <a:txBody>
                    <a:bodyPr/>
                    <a:lstStyle/>
                    <a:p>
                      <a:r>
                        <a:rPr lang="en-US" sz="1900" dirty="0">
                          <a:effectLst/>
                        </a:rPr>
                        <a:t>    One parent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483 (54.8)</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388320922"/>
                  </a:ext>
                </a:extLst>
              </a:tr>
              <a:tr h="351269">
                <a:tc>
                  <a:txBody>
                    <a:bodyPr/>
                    <a:lstStyle/>
                    <a:p>
                      <a:r>
                        <a:rPr lang="en-US" sz="1900" dirty="0">
                          <a:effectLst/>
                        </a:rPr>
                        <a:t>    Two parents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59 (6.7)</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13963982"/>
                  </a:ext>
                </a:extLst>
              </a:tr>
              <a:tr h="351269">
                <a:tc>
                  <a:txBody>
                    <a:bodyPr/>
                    <a:lstStyle/>
                    <a:p>
                      <a:r>
                        <a:rPr lang="en-US" sz="1900">
                          <a:effectLst/>
                        </a:rPr>
                        <a:t>Sibling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231 (26.2)</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4144782738"/>
                  </a:ext>
                </a:extLst>
              </a:tr>
              <a:tr h="351269">
                <a:tc>
                  <a:txBody>
                    <a:bodyPr/>
                    <a:lstStyle/>
                    <a:p>
                      <a:r>
                        <a:rPr lang="en-US" sz="1900" dirty="0">
                          <a:effectLst/>
                        </a:rPr>
                        <a:t>    One sibling</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167 (19.0)</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1578065286"/>
                  </a:ext>
                </a:extLst>
              </a:tr>
              <a:tr h="351269">
                <a:tc>
                  <a:txBody>
                    <a:bodyPr/>
                    <a:lstStyle/>
                    <a:p>
                      <a:r>
                        <a:rPr lang="en-US" sz="1900" dirty="0">
                          <a:effectLst/>
                        </a:rPr>
                        <a:t>    Two or more siblings</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64 (7.2)</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24818136"/>
                  </a:ext>
                </a:extLst>
              </a:tr>
              <a:tr h="351269">
                <a:tc>
                  <a:txBody>
                    <a:bodyPr/>
                    <a:lstStyle/>
                    <a:p>
                      <a:r>
                        <a:rPr lang="en-US" sz="1900">
                          <a:effectLst/>
                        </a:rPr>
                        <a:t>Partner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45 (5.1)</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2270165397"/>
                  </a:ext>
                </a:extLst>
              </a:tr>
              <a:tr h="351269">
                <a:tc>
                  <a:txBody>
                    <a:bodyPr/>
                    <a:lstStyle/>
                    <a:p>
                      <a:r>
                        <a:rPr lang="en-US" sz="1900">
                          <a:effectLst/>
                        </a:rPr>
                        <a:t>Child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5 (0.6)</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3596911998"/>
                  </a:ext>
                </a:extLst>
              </a:tr>
              <a:tr h="351269">
                <a:tc>
                  <a:txBody>
                    <a:bodyPr/>
                    <a:lstStyle/>
                    <a:p>
                      <a:r>
                        <a:rPr lang="en-US" sz="1900">
                          <a:effectLst/>
                        </a:rPr>
                        <a:t>Other relationship</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194 (22.0)</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2179472851"/>
                  </a:ext>
                </a:extLst>
              </a:tr>
              <a:tr h="351269">
                <a:tc>
                  <a:txBody>
                    <a:bodyPr/>
                    <a:lstStyle/>
                    <a:p>
                      <a:r>
                        <a:rPr lang="en-US" sz="1900">
                          <a:effectLst/>
                        </a:rPr>
                        <a:t>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a:effectLst/>
                        </a:rPr>
                        <a:t>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230317646"/>
                  </a:ext>
                </a:extLst>
              </a:tr>
              <a:tr h="351269">
                <a:tc>
                  <a:txBody>
                    <a:bodyPr/>
                    <a:lstStyle/>
                    <a:p>
                      <a:r>
                        <a:rPr lang="en-US" sz="1900">
                          <a:effectLst/>
                        </a:rPr>
                        <a:t>More than one relative with addiction </a:t>
                      </a:r>
                      <a:endParaRPr lang="nl-NL" sz="170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tc>
                  <a:txBody>
                    <a:bodyPr/>
                    <a:lstStyle/>
                    <a:p>
                      <a:pPr algn="r"/>
                      <a:r>
                        <a:rPr lang="en-US" sz="1900" dirty="0">
                          <a:effectLst/>
                        </a:rPr>
                        <a:t>192 (21.8)</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749" marR="106749" marT="0" marB="0"/>
                </a:tc>
                <a:extLst>
                  <a:ext uri="{0D108BD9-81ED-4DB2-BD59-A6C34878D82A}">
                    <a16:rowId xmlns:a16="http://schemas.microsoft.com/office/drawing/2014/main" val="3718678862"/>
                  </a:ext>
                </a:extLst>
              </a:tr>
            </a:tbl>
          </a:graphicData>
        </a:graphic>
      </p:graphicFrame>
    </p:spTree>
    <p:extLst>
      <p:ext uri="{BB962C8B-B14F-4D97-AF65-F5344CB8AC3E}">
        <p14:creationId xmlns:p14="http://schemas.microsoft.com/office/powerpoint/2010/main" val="873255348"/>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FDA6F477C7F840ADB42A6AB7020087" ma:contentTypeVersion="7" ma:contentTypeDescription="Create a new document." ma:contentTypeScope="" ma:versionID="f1ef7e6709eea4b5a17e01e4e0f009f6">
  <xsd:schema xmlns:xsd="http://www.w3.org/2001/XMLSchema" xmlns:xs="http://www.w3.org/2001/XMLSchema" xmlns:p="http://schemas.microsoft.com/office/2006/metadata/properties" xmlns:ns3="2aa27de8-af31-48ae-abff-a956b7e00b39" xmlns:ns4="5afacc8b-6b34-45d6-8e5b-edcfe533642c" targetNamespace="http://schemas.microsoft.com/office/2006/metadata/properties" ma:root="true" ma:fieldsID="cc1f41046b3296e12becacb9d037d736" ns3:_="" ns4:_="">
    <xsd:import namespace="2aa27de8-af31-48ae-abff-a956b7e00b39"/>
    <xsd:import namespace="5afacc8b-6b34-45d6-8e5b-edcfe533642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a27de8-af31-48ae-abff-a956b7e00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facc8b-6b34-45d6-8e5b-edcfe53364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0A08EB-9BE9-43EB-80B5-AA368659C4E5}">
  <ds:schemaRefs>
    <ds:schemaRef ds:uri="http://schemas.microsoft.com/sharepoint/v3/contenttype/forms"/>
  </ds:schemaRefs>
</ds:datastoreItem>
</file>

<file path=customXml/itemProps2.xml><?xml version="1.0" encoding="utf-8"?>
<ds:datastoreItem xmlns:ds="http://schemas.openxmlformats.org/officeDocument/2006/customXml" ds:itemID="{82FFE688-743E-4575-ACC0-DA7F267F39D2}">
  <ds:schemaRef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5afacc8b-6b34-45d6-8e5b-edcfe533642c"/>
    <ds:schemaRef ds:uri="http://schemas.microsoft.com/office/2006/documentManagement/types"/>
    <ds:schemaRef ds:uri="http://schemas.microsoft.com/office/infopath/2007/PartnerControls"/>
    <ds:schemaRef ds:uri="2aa27de8-af31-48ae-abff-a956b7e00b39"/>
    <ds:schemaRef ds:uri="http://www.w3.org/XML/1998/namespace"/>
  </ds:schemaRefs>
</ds:datastoreItem>
</file>

<file path=customXml/itemProps3.xml><?xml version="1.0" encoding="utf-8"?>
<ds:datastoreItem xmlns:ds="http://schemas.openxmlformats.org/officeDocument/2006/customXml" ds:itemID="{E4ED163D-A129-443C-9667-873D3D128720}">
  <ds:schemaRefs>
    <ds:schemaRef ds:uri="2aa27de8-af31-48ae-abff-a956b7e00b39"/>
    <ds:schemaRef ds:uri="5afacc8b-6b34-45d6-8e5b-edcfe53364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2276</TotalTime>
  <Words>2980</Words>
  <Application>Microsoft Office PowerPoint</Application>
  <PresentationFormat>Breedbeeld</PresentationFormat>
  <Paragraphs>459</Paragraphs>
  <Slides>46</Slides>
  <Notes>12</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46</vt:i4>
      </vt:variant>
    </vt:vector>
  </HeadingPairs>
  <TitlesOfParts>
    <vt:vector size="57" baseType="lpstr">
      <vt:lpstr>Arial</vt:lpstr>
      <vt:lpstr>Calibri</vt:lpstr>
      <vt:lpstr>Calibri Light</vt:lpstr>
      <vt:lpstr>Segoe UI</vt:lpstr>
      <vt:lpstr>Symbol</vt:lpstr>
      <vt:lpstr>Times New Roman</vt:lpstr>
      <vt:lpstr>Wingdings</vt:lpstr>
      <vt:lpstr>Wingdings 3</vt:lpstr>
      <vt:lpstr>1_Kantoorthema</vt:lpstr>
      <vt:lpstr>Aangepast ontwerp</vt:lpstr>
      <vt:lpstr>1_Aangepast ontwerp</vt:lpstr>
      <vt:lpstr>Impact of addiction in the family on study success of young adult family members (Webinar AFINet, Nov. 2021, Dorine van Namen)</vt:lpstr>
      <vt:lpstr>The Team PhD research Dorine van Namen</vt:lpstr>
      <vt:lpstr>Research question</vt:lpstr>
      <vt:lpstr>Information from this presentation has not yet been published </vt:lpstr>
      <vt:lpstr>Methods</vt:lpstr>
      <vt:lpstr>What I’m going to do today</vt:lpstr>
      <vt:lpstr>Population survey</vt:lpstr>
      <vt:lpstr>Study program</vt:lpstr>
      <vt:lpstr>Relationships AFMs</vt:lpstr>
      <vt:lpstr>Substances used by relatives of AFMs</vt:lpstr>
      <vt:lpstr>Disclosure</vt:lpstr>
      <vt:lpstr>Health</vt:lpstr>
      <vt:lpstr>Substance use illegal drugs</vt:lpstr>
      <vt:lpstr>Substance use alcohol</vt:lpstr>
      <vt:lpstr>Substance use and studying</vt:lpstr>
      <vt:lpstr>Substance use and studying</vt:lpstr>
      <vt:lpstr>Substance use and studying</vt:lpstr>
      <vt:lpstr>Population Qualitative longitudinal research: interviews with 30 students</vt:lpstr>
      <vt:lpstr>Study success</vt:lpstr>
      <vt:lpstr>Stress related to study</vt:lpstr>
      <vt:lpstr>PowerPoint-presentatie</vt:lpstr>
      <vt:lpstr>PowerPoint-presentatie</vt:lpstr>
      <vt:lpstr>PowerPoint-presentatie</vt:lpstr>
      <vt:lpstr>Strain related to study</vt:lpstr>
      <vt:lpstr>Strain related to study</vt:lpstr>
      <vt:lpstr>PowerPoint-presentatie</vt:lpstr>
      <vt:lpstr>Coping related to study</vt:lpstr>
      <vt:lpstr>PowerPoint-presentatie</vt:lpstr>
      <vt:lpstr>Helping support related to study </vt:lpstr>
      <vt:lpstr>PowerPoint-presentatie</vt:lpstr>
      <vt:lpstr>Helping support related to study  </vt:lpstr>
      <vt:lpstr>Helping support related to study </vt:lpstr>
      <vt:lpstr>PowerPoint-presentatie</vt:lpstr>
      <vt:lpstr>PowerPoint-presentatie</vt:lpstr>
      <vt:lpstr>Helping support related to study </vt:lpstr>
      <vt:lpstr>Nonhelping support related to study </vt:lpstr>
      <vt:lpstr>PowerPoint-presentatie</vt:lpstr>
      <vt:lpstr>Nonhelping support related to study</vt:lpstr>
      <vt:lpstr>PowerPoint-presentatie</vt:lpstr>
      <vt:lpstr>Support related to study</vt:lpstr>
      <vt:lpstr>Factors contributing to resilience</vt:lpstr>
      <vt:lpstr>Summary</vt:lpstr>
      <vt:lpstr>Recommendations</vt:lpstr>
      <vt:lpstr>Grateful</vt:lpstr>
      <vt:lpstr>PowerPoint-presentatie</vt:lpstr>
      <vt:lpstr>Substance use and studying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Studenten HR en middelengebruik in de familie</dc:title>
  <dc:creator>Namen, D.M. van (Dorine)</dc:creator>
  <cp:lastModifiedBy>Namen, D.M. van (Dorine)</cp:lastModifiedBy>
  <cp:revision>9</cp:revision>
  <dcterms:created xsi:type="dcterms:W3CDTF">2019-06-26T14:53:56Z</dcterms:created>
  <dcterms:modified xsi:type="dcterms:W3CDTF">2021-11-25T14:52:16Z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0x01010024FDA6F477C7F840ADB42A6AB7020087</vt:lpwstr>
  </property>
</Properties>
</file>