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68" r:id="rId5"/>
    <p:sldId id="369" r:id="rId6"/>
    <p:sldId id="390" r:id="rId7"/>
    <p:sldId id="439" r:id="rId8"/>
    <p:sldId id="438" r:id="rId9"/>
    <p:sldId id="415" r:id="rId10"/>
    <p:sldId id="414" r:id="rId11"/>
    <p:sldId id="370" r:id="rId12"/>
    <p:sldId id="416" r:id="rId13"/>
    <p:sldId id="417" r:id="rId14"/>
    <p:sldId id="418" r:id="rId15"/>
    <p:sldId id="419" r:id="rId16"/>
    <p:sldId id="432" r:id="rId17"/>
    <p:sldId id="431" r:id="rId18"/>
    <p:sldId id="433" r:id="rId19"/>
    <p:sldId id="421" r:id="rId20"/>
    <p:sldId id="420" r:id="rId21"/>
    <p:sldId id="435" r:id="rId22"/>
    <p:sldId id="434" r:id="rId23"/>
    <p:sldId id="442" r:id="rId24"/>
    <p:sldId id="423" r:id="rId25"/>
    <p:sldId id="436" r:id="rId26"/>
    <p:sldId id="437" r:id="rId27"/>
    <p:sldId id="441" r:id="rId28"/>
    <p:sldId id="427" r:id="rId29"/>
    <p:sldId id="428" r:id="rId30"/>
    <p:sldId id="429" r:id="rId31"/>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F1561-8C4D-4733-9D19-8CB425FA67FB}">
          <p14:sldIdLst>
            <p14:sldId id="368"/>
            <p14:sldId id="369"/>
            <p14:sldId id="390"/>
            <p14:sldId id="439"/>
            <p14:sldId id="438"/>
            <p14:sldId id="415"/>
            <p14:sldId id="414"/>
            <p14:sldId id="370"/>
            <p14:sldId id="416"/>
            <p14:sldId id="417"/>
            <p14:sldId id="418"/>
            <p14:sldId id="419"/>
            <p14:sldId id="432"/>
            <p14:sldId id="431"/>
            <p14:sldId id="433"/>
            <p14:sldId id="421"/>
            <p14:sldId id="420"/>
            <p14:sldId id="435"/>
            <p14:sldId id="434"/>
            <p14:sldId id="442"/>
            <p14:sldId id="423"/>
            <p14:sldId id="436"/>
            <p14:sldId id="437"/>
            <p14:sldId id="441"/>
            <p14:sldId id="427"/>
            <p14:sldId id="428"/>
            <p14:sldId id="4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ONA CORNWALL" initials="" lastIdx="1" clrIdx="0"/>
  <p:cmAuthor id="1" name="Crystal Clancy" initials="CC" lastIdx="1" clrIdx="1">
    <p:extLst>
      <p:ext uri="{19B8F6BF-5375-455C-9EA6-DF929625EA0E}">
        <p15:presenceInfo xmlns:p15="http://schemas.microsoft.com/office/powerpoint/2012/main" userId="S-1-5-21-2446911909-1871713253-2216529850-1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65170" autoAdjust="0"/>
  </p:normalViewPr>
  <p:slideViewPr>
    <p:cSldViewPr>
      <p:cViewPr varScale="1">
        <p:scale>
          <a:sx n="81" d="100"/>
          <a:sy n="81" d="100"/>
        </p:scale>
        <p:origin x="30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2800" y="0"/>
            <a:ext cx="4301543" cy="341064"/>
          </a:xfrm>
          <a:prstGeom prst="rect">
            <a:avLst/>
          </a:prstGeom>
        </p:spPr>
        <p:txBody>
          <a:bodyPr vert="horz" lIns="91440" tIns="45720" rIns="91440" bIns="45720" rtlCol="0"/>
          <a:lstStyle>
            <a:lvl1pPr algn="r">
              <a:defRPr sz="1200"/>
            </a:lvl1pPr>
          </a:lstStyle>
          <a:p>
            <a:fld id="{A4B6003B-483D-4B5D-AB85-74FE9E9ACF2E}" type="datetimeFigureOut">
              <a:rPr lang="en-AU" smtClean="0"/>
              <a:t>11/11/2023</a:t>
            </a:fld>
            <a:endParaRPr lang="en-AU"/>
          </a:p>
        </p:txBody>
      </p:sp>
      <p:sp>
        <p:nvSpPr>
          <p:cNvPr id="4" name="Footer Placeholder 3"/>
          <p:cNvSpPr>
            <a:spLocks noGrp="1"/>
          </p:cNvSpPr>
          <p:nvPr>
            <p:ph type="ftr" sz="quarter" idx="2"/>
          </p:nvPr>
        </p:nvSpPr>
        <p:spPr>
          <a:xfrm>
            <a:off x="2" y="6456612"/>
            <a:ext cx="4301543" cy="34106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2800" y="6456612"/>
            <a:ext cx="4301543" cy="341064"/>
          </a:xfrm>
          <a:prstGeom prst="rect">
            <a:avLst/>
          </a:prstGeom>
        </p:spPr>
        <p:txBody>
          <a:bodyPr vert="horz" lIns="91440" tIns="45720" rIns="91440" bIns="45720" rtlCol="0" anchor="b"/>
          <a:lstStyle>
            <a:lvl1pPr algn="r">
              <a:defRPr sz="1200"/>
            </a:lvl1pPr>
          </a:lstStyle>
          <a:p>
            <a:fld id="{669E8AAA-1460-4101-9BB0-55DA0ADDA6EB}" type="slidenum">
              <a:rPr lang="en-AU" smtClean="0"/>
              <a:t>‹#›</a:t>
            </a:fld>
            <a:endParaRPr lang="en-AU"/>
          </a:p>
        </p:txBody>
      </p:sp>
    </p:spTree>
    <p:extLst>
      <p:ext uri="{BB962C8B-B14F-4D97-AF65-F5344CB8AC3E}">
        <p14:creationId xmlns:p14="http://schemas.microsoft.com/office/powerpoint/2010/main" val="1045523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C18325BD-D9FE-4D7C-83AF-0E25B716DD66}" type="datetimeFigureOut">
              <a:rPr lang="en-AU" smtClean="0"/>
              <a:pPr/>
              <a:t>11/11/2023</a:t>
            </a:fld>
            <a:endParaRPr lang="en-AU"/>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6456611"/>
            <a:ext cx="4301543" cy="33988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D8588968-A69A-442B-9372-8CCE1357535C}" type="slidenum">
              <a:rPr lang="en-AU" smtClean="0"/>
              <a:pPr/>
              <a:t>‹#›</a:t>
            </a:fld>
            <a:endParaRPr lang="en-AU"/>
          </a:p>
        </p:txBody>
      </p:sp>
    </p:spTree>
    <p:extLst>
      <p:ext uri="{BB962C8B-B14F-4D97-AF65-F5344CB8AC3E}">
        <p14:creationId xmlns:p14="http://schemas.microsoft.com/office/powerpoint/2010/main" val="375328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p:txBody>
      </p:sp>
      <p:sp>
        <p:nvSpPr>
          <p:cNvPr id="4" name="Slide Number Placeholder 3"/>
          <p:cNvSpPr>
            <a:spLocks noGrp="1"/>
          </p:cNvSpPr>
          <p:nvPr>
            <p:ph type="sldNum" sz="quarter" idx="10"/>
          </p:nvPr>
        </p:nvSpPr>
        <p:spPr/>
        <p:txBody>
          <a:bodyPr/>
          <a:lstStyle/>
          <a:p>
            <a:fld id="{6D62AF59-8275-5D4C-9B10-3F8FB3F6E6FD}" type="slidenum">
              <a:rPr lang="en-US" smtClean="0"/>
              <a:t>1</a:t>
            </a:fld>
            <a:endParaRPr lang="en-US"/>
          </a:p>
        </p:txBody>
      </p:sp>
    </p:spTree>
    <p:extLst>
      <p:ext uri="{BB962C8B-B14F-4D97-AF65-F5344CB8AC3E}">
        <p14:creationId xmlns:p14="http://schemas.microsoft.com/office/powerpoint/2010/main" val="75671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AP</a:t>
            </a:r>
          </a:p>
          <a:p>
            <a:r>
              <a:rPr lang="en-US" dirty="0"/>
              <a:t>We knew from </a:t>
            </a:r>
            <a:r>
              <a:rPr lang="en-US" dirty="0" err="1"/>
              <a:t>BreakThrough</a:t>
            </a:r>
            <a:r>
              <a:rPr lang="en-US" dirty="0"/>
              <a:t> internal feedback and from qualitative interviews with BT participants, that the BT program was highly valued by attendees. </a:t>
            </a:r>
          </a:p>
          <a:p>
            <a:r>
              <a:rPr lang="en-US" dirty="0"/>
              <a:t>Desire for more opportunity to connect with other families </a:t>
            </a:r>
          </a:p>
          <a:p>
            <a:r>
              <a:rPr lang="en-US" dirty="0"/>
              <a:t>Online setting is convenient, accessible, and non-threatening for Breakthrough attendees </a:t>
            </a:r>
          </a:p>
          <a:p>
            <a:endParaRPr lang="en-US" dirty="0"/>
          </a:p>
          <a:p>
            <a:r>
              <a:rPr lang="en-US" dirty="0"/>
              <a:t>So this research involved piloting an online support group, that built on the </a:t>
            </a:r>
            <a:r>
              <a:rPr lang="en-US" dirty="0" err="1"/>
              <a:t>BreakThrough</a:t>
            </a:r>
            <a:r>
              <a:rPr lang="en-US" dirty="0"/>
              <a:t> program. </a:t>
            </a:r>
          </a:p>
          <a:p>
            <a:endParaRPr lang="en-US" dirty="0"/>
          </a:p>
          <a:p>
            <a:r>
              <a:rPr lang="en-US" dirty="0"/>
              <a:t>The aim was to understand how, and to what extent, the online peer-led support group impacted affected family members’ confidence in their coping abilities (self-efficacy), social support, and general wellbeing. </a:t>
            </a:r>
          </a:p>
          <a:p>
            <a:endParaRPr lang="en-US" dirty="0"/>
          </a:p>
        </p:txBody>
      </p:sp>
      <p:sp>
        <p:nvSpPr>
          <p:cNvPr id="4" name="Slide Number Placeholder 3"/>
          <p:cNvSpPr>
            <a:spLocks noGrp="1"/>
          </p:cNvSpPr>
          <p:nvPr>
            <p:ph type="sldNum" sz="quarter" idx="10"/>
          </p:nvPr>
        </p:nvSpPr>
        <p:spPr/>
        <p:txBody>
          <a:bodyPr/>
          <a:lstStyle/>
          <a:p>
            <a:fld id="{6D62AF59-8275-5D4C-9B10-3F8FB3F6E6FD}" type="slidenum">
              <a:rPr lang="en-US" smtClean="0"/>
              <a:t>10</a:t>
            </a:fld>
            <a:endParaRPr lang="en-US"/>
          </a:p>
        </p:txBody>
      </p:sp>
    </p:spTree>
    <p:extLst>
      <p:ext uri="{BB962C8B-B14F-4D97-AF65-F5344CB8AC3E}">
        <p14:creationId xmlns:p14="http://schemas.microsoft.com/office/powerpoint/2010/main" val="107741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AP</a:t>
            </a:r>
          </a:p>
        </p:txBody>
      </p:sp>
      <p:sp>
        <p:nvSpPr>
          <p:cNvPr id="4" name="Slide Number Placeholder 3"/>
          <p:cNvSpPr>
            <a:spLocks noGrp="1"/>
          </p:cNvSpPr>
          <p:nvPr>
            <p:ph type="sldNum" sz="quarter" idx="10"/>
          </p:nvPr>
        </p:nvSpPr>
        <p:spPr/>
        <p:txBody>
          <a:bodyPr/>
          <a:lstStyle/>
          <a:p>
            <a:fld id="{6D62AF59-8275-5D4C-9B10-3F8FB3F6E6FD}" type="slidenum">
              <a:rPr lang="en-US" smtClean="0"/>
              <a:t>11</a:t>
            </a:fld>
            <a:endParaRPr lang="en-US"/>
          </a:p>
        </p:txBody>
      </p:sp>
    </p:spTree>
    <p:extLst>
      <p:ext uri="{BB962C8B-B14F-4D97-AF65-F5344CB8AC3E}">
        <p14:creationId xmlns:p14="http://schemas.microsoft.com/office/powerpoint/2010/main" val="76137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AP</a:t>
            </a:r>
          </a:p>
          <a:p>
            <a:r>
              <a:rPr lang="en-US" dirty="0"/>
              <a:t>Two part, mixed-methods design:</a:t>
            </a:r>
          </a:p>
          <a:p>
            <a:r>
              <a:rPr lang="en-US" dirty="0"/>
              <a:t>1. Surveys: Pre and post online survey data. </a:t>
            </a:r>
          </a:p>
          <a:p>
            <a:r>
              <a:rPr lang="en-US" dirty="0"/>
              <a:t>Participants completed pre-group survey when registering for the program. Participants invited to completed a secondary survey three-months after registration. </a:t>
            </a:r>
          </a:p>
          <a:p>
            <a:r>
              <a:rPr lang="en-US" dirty="0"/>
              <a:t>2. Interviews: Qualitative semi-structured interviews.</a:t>
            </a:r>
          </a:p>
          <a:p>
            <a:r>
              <a:rPr lang="en-US" dirty="0"/>
              <a:t>Invited to be interviewed about program in secondary survey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92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nSpc>
                <a:spcPct val="90000"/>
              </a:lnSpc>
              <a:buNone/>
            </a:pPr>
            <a:r>
              <a:rPr lang="en-US" sz="1200" dirty="0"/>
              <a:t>AP</a:t>
            </a:r>
          </a:p>
          <a:p>
            <a:pPr marL="0" indent="0">
              <a:lnSpc>
                <a:spcPct val="90000"/>
              </a:lnSpc>
              <a:buNone/>
            </a:pPr>
            <a:r>
              <a:rPr lang="en-US" sz="1200" dirty="0"/>
              <a:t>Participants recruited from </a:t>
            </a:r>
            <a:r>
              <a:rPr lang="en-US" sz="1200" i="1" dirty="0" err="1"/>
              <a:t>BreakThrough</a:t>
            </a:r>
            <a:r>
              <a:rPr lang="en-US" sz="1200" dirty="0"/>
              <a:t>. At the end of </a:t>
            </a:r>
            <a:r>
              <a:rPr lang="en-US" sz="1200" i="1" dirty="0" err="1"/>
              <a:t>BreakThrough</a:t>
            </a:r>
            <a:r>
              <a:rPr lang="en-US" sz="1200" dirty="0"/>
              <a:t> session, attendees informed of the online support group and project. </a:t>
            </a:r>
          </a:p>
          <a:p>
            <a:pPr marL="0" indent="0">
              <a:lnSpc>
                <a:spcPct val="90000"/>
              </a:lnSpc>
              <a:buNone/>
            </a:pPr>
            <a:r>
              <a:rPr lang="en-US" sz="1200" dirty="0"/>
              <a:t>After completing online registration form and providing written informed consent, participants received Zoom link details and request to complete baseline online survey. </a:t>
            </a:r>
          </a:p>
          <a:p>
            <a:pPr marL="0" indent="0">
              <a:lnSpc>
                <a:spcPct val="90000"/>
              </a:lnSpc>
              <a:buNone/>
            </a:pPr>
            <a:r>
              <a:rPr lang="en-US" sz="1200" dirty="0"/>
              <a:t>Three months after first online support group session, invited via email to complete exit online survey. </a:t>
            </a:r>
          </a:p>
          <a:p>
            <a:pPr marL="0" indent="0">
              <a:lnSpc>
                <a:spcPct val="90000"/>
              </a:lnSpc>
              <a:buNone/>
            </a:pPr>
            <a:r>
              <a:rPr lang="en-US" sz="1200" dirty="0"/>
              <a:t>Invited to express their interest in completing a telephone interview to explore their experiences of the online support group sessions in more depth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32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AP</a:t>
            </a:r>
          </a:p>
          <a:p>
            <a:r>
              <a:rPr lang="en-US" dirty="0"/>
              <a:t>We had three main outcomes: General self-efficacy (confidence to manage and cope with life challenges), Well-being (well-being measure based on seven key life indices), social connectedness (connection and isolation feelings). </a:t>
            </a:r>
          </a:p>
          <a:p>
            <a:pPr marL="0" indent="0">
              <a:lnSpc>
                <a:spcPct val="90000"/>
              </a:lnSpc>
              <a:buNone/>
            </a:pPr>
            <a:r>
              <a:rPr lang="en-US" sz="1200" dirty="0"/>
              <a:t>Demographic information, relationship to relative, length of time providing support collected at baseline. </a:t>
            </a:r>
          </a:p>
          <a:p>
            <a:pPr marL="0" indent="0">
              <a:lnSpc>
                <a:spcPct val="90000"/>
              </a:lnSpc>
              <a:buNone/>
            </a:pPr>
            <a:r>
              <a:rPr lang="en-US" sz="1200" dirty="0"/>
              <a:t>Three measures baseline and exit: </a:t>
            </a:r>
            <a:r>
              <a:rPr lang="en-US" sz="1200" b="1" dirty="0"/>
              <a:t>General Self-Efficacy Scale</a:t>
            </a:r>
            <a:r>
              <a:rPr lang="en-US" sz="1200" dirty="0"/>
              <a:t>, beliefs in ability to cope with new or difficult situations; </a:t>
            </a:r>
            <a:r>
              <a:rPr lang="en-US" sz="1200" b="1" dirty="0"/>
              <a:t>Personal Well-being Index</a:t>
            </a:r>
            <a:r>
              <a:rPr lang="en-US" sz="1200" dirty="0"/>
              <a:t>, satisfaction with various life domains; </a:t>
            </a:r>
            <a:r>
              <a:rPr lang="en-US" sz="1200" b="1" dirty="0"/>
              <a:t>Social Connectedness Scale</a:t>
            </a:r>
            <a:r>
              <a:rPr lang="en-US" sz="1200" dirty="0"/>
              <a:t>, “belongingness”. </a:t>
            </a:r>
          </a:p>
          <a:p>
            <a:pPr marL="0" indent="0">
              <a:lnSpc>
                <a:spcPct val="90000"/>
              </a:lnSpc>
              <a:buNone/>
            </a:pPr>
            <a:r>
              <a:rPr lang="en-US" sz="1200" dirty="0"/>
              <a:t>Three feedback measures at exit: Client Satisfaction Questionnaire; Group Sessions Rating Scale; Perceived Personal Benefits Scale.</a:t>
            </a:r>
          </a:p>
          <a:p>
            <a:pPr marL="0" indent="0">
              <a:lnSpc>
                <a:spcPct val="90000"/>
              </a:lnSpc>
              <a:buNone/>
            </a:pPr>
            <a:r>
              <a:rPr lang="en-US" sz="1200" dirty="0"/>
              <a:t>Qualitative interviews March - May 2022. Questions in relation to experience of the online support group, including content, facilitators, online delivery, and impact on their situation. </a:t>
            </a:r>
          </a:p>
          <a:p>
            <a:endParaRPr lang="en-US" dirty="0"/>
          </a:p>
          <a:p>
            <a:endParaRPr lang="en-US" dirty="0"/>
          </a:p>
          <a:p>
            <a:r>
              <a:rPr lang="en-US" dirty="0"/>
              <a:t>Compared pre and post intervention scores by fitting liner mixed models with fixed effect for time and random intercept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152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AP</a:t>
            </a:r>
          </a:p>
          <a:p>
            <a:r>
              <a:rPr lang="en-US" sz="1200" dirty="0"/>
              <a:t>Participants who attended at least one group and had at least one pair of baseline and exit outcomes recorded (i.e. self-efficacy, well-being, and/or social connectedness) </a:t>
            </a:r>
            <a:r>
              <a:rPr lang="en-US" sz="1200" b="1" dirty="0"/>
              <a:t>had “complete” data and included in the analyses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7740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a:t>
            </a:r>
          </a:p>
          <a:p>
            <a:r>
              <a:rPr lang="en-US" sz="1200" b="0" i="0" kern="1200" dirty="0">
                <a:solidFill>
                  <a:schemeClr val="tx1"/>
                </a:solidFill>
                <a:effectLst/>
                <a:latin typeface="+mn-lt"/>
                <a:ea typeface="+mn-ea"/>
                <a:cs typeface="+mn-cs"/>
              </a:rPr>
              <a:t>Of the 78 participants who expressed interest in the online peer-led support group, 54 completed the baseline survey and 31 attended one or more of the support group sessions. </a:t>
            </a:r>
          </a:p>
          <a:p>
            <a:r>
              <a:rPr lang="en-US" sz="1200" b="0" i="0" kern="1200" dirty="0">
                <a:solidFill>
                  <a:schemeClr val="tx1"/>
                </a:solidFill>
                <a:effectLst/>
                <a:latin typeface="+mn-lt"/>
                <a:ea typeface="+mn-ea"/>
                <a:cs typeface="+mn-cs"/>
              </a:rPr>
              <a:t>Of the 31 attendees, 23 completed the exit survey, were considered completed participants, and were included in the analyses. </a:t>
            </a:r>
          </a:p>
          <a:p>
            <a:r>
              <a:rPr lang="en-US" sz="1200" b="0" i="0" kern="1200" dirty="0">
                <a:solidFill>
                  <a:schemeClr val="tx1"/>
                </a:solidFill>
                <a:effectLst/>
                <a:latin typeface="+mn-lt"/>
                <a:ea typeface="+mn-ea"/>
                <a:cs typeface="+mn-cs"/>
              </a:rPr>
              <a:t>Completed participants attended a median of three sessions (IQR = 4.25, total range 1–18).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59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60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a:t>
            </a:r>
          </a:p>
          <a:p>
            <a:r>
              <a:rPr lang="en-US" sz="1200" b="0" i="0" kern="1200" dirty="0">
                <a:solidFill>
                  <a:schemeClr val="tx1"/>
                </a:solidFill>
                <a:effectLst/>
                <a:latin typeface="+mn-lt"/>
                <a:ea typeface="+mn-ea"/>
                <a:cs typeface="+mn-cs"/>
              </a:rPr>
              <a:t>The majority of participants who completed the exit survey reported their satisfaction and experience of the online peer-led support group as “satisfactory” or “very satisfactory”. The majority of participants agreed they had experienced one or more benefits from attending sessions. At program exit, improved feelings of connection to others in similar situations; improved ability to apply strategies; improved knowledge of coping strategies; improved ability to work through emotions; improved substance use knowledge; improved ability to maintain participation in enjoyable activities; and improved frequency of enjoyable activities.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26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nSpc>
                <a:spcPct val="100000"/>
              </a:lnSpc>
              <a:buNone/>
            </a:pPr>
            <a:r>
              <a:rPr lang="en-US" sz="1200" dirty="0"/>
              <a:t>AP</a:t>
            </a:r>
          </a:p>
          <a:p>
            <a:pPr marL="0" indent="0">
              <a:lnSpc>
                <a:spcPct val="100000"/>
              </a:lnSpc>
              <a:buNone/>
            </a:pPr>
            <a:r>
              <a:rPr lang="en-US" sz="1200" dirty="0"/>
              <a:t>11 participants were interviewed. </a:t>
            </a:r>
          </a:p>
          <a:p>
            <a:pPr marL="0" indent="0">
              <a:lnSpc>
                <a:spcPct val="100000"/>
              </a:lnSpc>
              <a:buNone/>
            </a:pPr>
            <a:r>
              <a:rPr lang="en-US" sz="1200" dirty="0"/>
              <a:t>Mean duration of 26.2 min (17.5–39.2 min). </a:t>
            </a:r>
          </a:p>
          <a:p>
            <a:pPr marL="0" indent="0">
              <a:lnSpc>
                <a:spcPct val="100000"/>
              </a:lnSpc>
              <a:buNone/>
            </a:pPr>
            <a:r>
              <a:rPr lang="en-US" sz="1200" dirty="0"/>
              <a:t>Average age was 57.3 years (40–66) and all female. </a:t>
            </a:r>
          </a:p>
          <a:p>
            <a:pPr marL="0" indent="0">
              <a:lnSpc>
                <a:spcPct val="100000"/>
              </a:lnSpc>
              <a:buNone/>
            </a:pPr>
            <a:r>
              <a:rPr lang="en-US" sz="1200" dirty="0"/>
              <a:t>6 lived in metropolitan areas and 5 in regional areas. </a:t>
            </a:r>
          </a:p>
          <a:p>
            <a:pPr marL="0" indent="0">
              <a:lnSpc>
                <a:spcPct val="100000"/>
              </a:lnSpc>
              <a:buNone/>
            </a:pPr>
            <a:r>
              <a:rPr lang="en-US" sz="1200" dirty="0"/>
              <a:t>Most common primary drug of concern was methamphetamine/ice (</a:t>
            </a:r>
            <a:r>
              <a:rPr lang="en-US" sz="1200" i="1" dirty="0"/>
              <a:t>n</a:t>
            </a:r>
            <a:r>
              <a:rPr lang="en-US" sz="1200" dirty="0"/>
              <a:t> = 5; 45.45%), then alcohol (</a:t>
            </a:r>
            <a:r>
              <a:rPr lang="en-US" sz="1200" i="1" dirty="0"/>
              <a:t>n</a:t>
            </a:r>
            <a:r>
              <a:rPr lang="en-US" sz="1200" dirty="0"/>
              <a:t> = 3; 27.27%), and poly-substances (</a:t>
            </a:r>
            <a:r>
              <a:rPr lang="en-US" sz="1200" i="1" dirty="0"/>
              <a:t>n</a:t>
            </a:r>
            <a:r>
              <a:rPr lang="en-US" sz="1200" dirty="0"/>
              <a:t> = 3; 27.27%). </a:t>
            </a:r>
          </a:p>
          <a:p>
            <a:pPr marL="0" indent="0">
              <a:lnSpc>
                <a:spcPct val="100000"/>
              </a:lnSpc>
              <a:buNone/>
            </a:pPr>
            <a:r>
              <a:rPr lang="en-US" sz="1200" dirty="0"/>
              <a:t>Participants (10 affected family members of adult or adolescent child; 1 affected family member of a partner or ex-partner) had supported their relatives for mean of 8.8 years (1–18 years).</a:t>
            </a:r>
            <a:endParaRPr lang="en-US" sz="14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56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RC</a:t>
            </a:r>
          </a:p>
        </p:txBody>
      </p:sp>
      <p:sp>
        <p:nvSpPr>
          <p:cNvPr id="4" name="Slide Number Placeholder 3"/>
          <p:cNvSpPr>
            <a:spLocks noGrp="1"/>
          </p:cNvSpPr>
          <p:nvPr>
            <p:ph type="sldNum" sz="quarter" idx="10"/>
          </p:nvPr>
        </p:nvSpPr>
        <p:spPr/>
        <p:txBody>
          <a:bodyPr/>
          <a:lstStyle/>
          <a:p>
            <a:fld id="{6D62AF59-8275-5D4C-9B10-3F8FB3F6E6FD}" type="slidenum">
              <a:rPr lang="en-US" smtClean="0"/>
              <a:t>2</a:t>
            </a:fld>
            <a:endParaRPr lang="en-US"/>
          </a:p>
        </p:txBody>
      </p:sp>
    </p:spTree>
    <p:extLst>
      <p:ext uri="{BB962C8B-B14F-4D97-AF65-F5344CB8AC3E}">
        <p14:creationId xmlns:p14="http://schemas.microsoft.com/office/powerpoint/2010/main" val="2959838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a:t>
            </a:r>
          </a:p>
          <a:p>
            <a:r>
              <a:rPr lang="en-US" sz="1200" b="0" i="0" kern="1200" dirty="0">
                <a:solidFill>
                  <a:schemeClr val="tx1"/>
                </a:solidFill>
                <a:effectLst/>
                <a:latin typeface="+mn-lt"/>
                <a:ea typeface="+mn-ea"/>
                <a:cs typeface="+mn-cs"/>
              </a:rPr>
              <a:t>The first major theme related to participants’ emphasis on connecting with others who share their experience and “world”, through the support group. Under this theme we identified a subtheme, “Learning and contextualizing”. Through connecting with others, participants described being able to learn new strategies and skills to cope, as well as contextualizing and normalizing their experiences within a broader realm of addiction lived experiences. </a:t>
            </a:r>
          </a:p>
          <a:p>
            <a:r>
              <a:rPr lang="en-US" sz="1200" b="0" i="0" kern="1200" dirty="0">
                <a:solidFill>
                  <a:schemeClr val="tx1"/>
                </a:solidFill>
                <a:effectLst/>
                <a:latin typeface="+mn-lt"/>
                <a:ea typeface="+mn-ea"/>
                <a:cs typeface="+mn-cs"/>
              </a:rPr>
              <a:t>The second major theme related to the role of the facilitators in creating a safe, rewarding, and supportive group environment. Participants emphasized that the sensitivity, professionalism, knowledge, and skills of the facilitators were central to the effectiveness of the group.</a:t>
            </a:r>
          </a:p>
          <a:p>
            <a:r>
              <a:rPr lang="en-US" sz="1200" b="0" i="0" kern="1200" dirty="0">
                <a:solidFill>
                  <a:schemeClr val="tx1"/>
                </a:solidFill>
                <a:effectLst/>
                <a:latin typeface="+mn-lt"/>
                <a:ea typeface="+mn-ea"/>
                <a:cs typeface="+mn-cs"/>
              </a:rPr>
              <a:t>The third theme summarized participants’ descriptions of being able to access support provided by the group when they need it. This theme is divided into two subthemes: (i) Needing help in crisis and (ii) Ensuring support is accessible.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625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AP</a:t>
            </a:r>
          </a:p>
          <a:p>
            <a:r>
              <a:rPr lang="en-US" dirty="0"/>
              <a:t>In theme 1, </a:t>
            </a:r>
            <a:r>
              <a:rPr lang="en-US" sz="1200" b="0" i="0" kern="1200" dirty="0">
                <a:solidFill>
                  <a:schemeClr val="tx1"/>
                </a:solidFill>
                <a:effectLst/>
                <a:latin typeface="+mn-lt"/>
                <a:ea typeface="+mn-ea"/>
                <a:cs typeface="+mn-cs"/>
              </a:rPr>
              <a:t>participants described feeling alone in their experience as an affected family member, and found it difficult to gain emotional support from non-affected others. Misinformation, perceived stigma, and their low knowledge of addiction all contributed to participants’ isolation and their sense that non-affected others could not understand their experience.</a:t>
            </a:r>
          </a:p>
          <a:p>
            <a:r>
              <a:rPr lang="en-US" sz="1200" b="0" i="0" kern="1200" dirty="0">
                <a:solidFill>
                  <a:schemeClr val="tx1"/>
                </a:solidFill>
                <a:effectLst/>
                <a:latin typeface="+mn-lt"/>
                <a:ea typeface="+mn-ea"/>
                <a:cs typeface="+mn-cs"/>
              </a:rPr>
              <a:t>Read quotes.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05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a:t>
            </a:r>
          </a:p>
          <a:p>
            <a:r>
              <a:rPr lang="en-US" sz="1200" b="0" i="0" kern="1200" dirty="0">
                <a:solidFill>
                  <a:schemeClr val="tx1"/>
                </a:solidFill>
                <a:effectLst/>
                <a:latin typeface="+mn-lt"/>
                <a:ea typeface="+mn-ea"/>
                <a:cs typeface="+mn-cs"/>
              </a:rPr>
              <a:t>Participants emphasized that the sensitivity, professionalism, knowledge, and skills of the facilitators were central to the effectiveness of the group. Skilled facilitators were needed to effectively manage the tone of the group and prevent potential distress.</a:t>
            </a:r>
          </a:p>
          <a:p>
            <a:r>
              <a:rPr lang="en-US" sz="1200" b="0" i="0" kern="1200" dirty="0">
                <a:solidFill>
                  <a:schemeClr val="tx1"/>
                </a:solidFill>
                <a:effectLst/>
                <a:latin typeface="+mn-lt"/>
                <a:ea typeface="+mn-ea"/>
                <a:cs typeface="+mn-cs"/>
              </a:rPr>
              <a:t>Read quotes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448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a:t>
            </a:r>
          </a:p>
          <a:p>
            <a:r>
              <a:rPr lang="en-US" sz="1200" b="0" i="0" kern="1200" dirty="0">
                <a:solidFill>
                  <a:schemeClr val="tx1"/>
                </a:solidFill>
                <a:effectLst/>
                <a:latin typeface="+mn-lt"/>
                <a:ea typeface="+mn-ea"/>
                <a:cs typeface="+mn-cs"/>
              </a:rPr>
              <a:t>Participants described a pattern of seeking support during periods of heightened stress or crisis, and then stepping away from support when the crisis eased. Participants described barriers to accessing care and the ways the online setting made the group more accessible. Balancing everyday demands while caring for their relative often left limited time for seeking support for themselves.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Read quotes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631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a:t>
            </a:r>
          </a:p>
          <a:p>
            <a:r>
              <a:rPr lang="en-AU" dirty="0"/>
              <a:t>Here is a link to the papers we published for this project.</a:t>
            </a:r>
          </a:p>
        </p:txBody>
      </p:sp>
      <p:sp>
        <p:nvSpPr>
          <p:cNvPr id="4" name="Slide Number Placeholder 3"/>
          <p:cNvSpPr>
            <a:spLocks noGrp="1"/>
          </p:cNvSpPr>
          <p:nvPr>
            <p:ph type="sldNum" sz="quarter" idx="5"/>
          </p:nvPr>
        </p:nvSpPr>
        <p:spPr/>
        <p:txBody>
          <a:bodyPr/>
          <a:lstStyle/>
          <a:p>
            <a:fld id="{D8588968-A69A-442B-9372-8CCE1357535C}" type="slidenum">
              <a:rPr lang="en-AU" smtClean="0"/>
              <a:pPr/>
              <a:t>24</a:t>
            </a:fld>
            <a:endParaRPr lang="en-AU"/>
          </a:p>
        </p:txBody>
      </p:sp>
    </p:spTree>
    <p:extLst>
      <p:ext uri="{BB962C8B-B14F-4D97-AF65-F5344CB8AC3E}">
        <p14:creationId xmlns:p14="http://schemas.microsoft.com/office/powerpoint/2010/main" val="6088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a:p>
            <a:r>
              <a:rPr lang="en-US" dirty="0"/>
              <a:t>Really about how family members access support services</a:t>
            </a:r>
          </a:p>
          <a:p>
            <a:r>
              <a:rPr lang="en-US" dirty="0"/>
              <a:t>Pattern of accessing support when new challenges arose</a:t>
            </a:r>
          </a:p>
          <a:p>
            <a:r>
              <a:rPr lang="en-US" dirty="0"/>
              <a:t>Need for services to be easy and convenient to access, to fit with other life demands and easy when stressed/emotionally drained. </a:t>
            </a:r>
          </a:p>
          <a:p>
            <a:r>
              <a:rPr lang="en-US" dirty="0"/>
              <a:t>Participants felt that online supports were generally convenient, nonthreatening, and easier than face-to-face supports, particularly during a crisis period.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013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a:p>
            <a:r>
              <a:rPr lang="en-US" dirty="0"/>
              <a:t>Most participants were mothers in midlife. We don’t know much about non-represented groups, e.g., male family members, and other (non-mother) family members, and AFMs in other age groups. -&gt; what their needs are, how we can support them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240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RC</a:t>
            </a:r>
          </a:p>
          <a:p>
            <a:r>
              <a:rPr lang="en-US" dirty="0"/>
              <a:t>Participants felt that online supports were generally convenient, nonthreatening, and easier than face-to-face supports, particularly during a crisis period.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2AF59-8275-5D4C-9B10-3F8FB3F6E6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39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p:txBody>
      </p:sp>
      <p:sp>
        <p:nvSpPr>
          <p:cNvPr id="4" name="Slide Number Placeholder 3"/>
          <p:cNvSpPr>
            <a:spLocks noGrp="1"/>
          </p:cNvSpPr>
          <p:nvPr>
            <p:ph type="sldNum" sz="quarter" idx="10"/>
          </p:nvPr>
        </p:nvSpPr>
        <p:spPr/>
        <p:txBody>
          <a:bodyPr/>
          <a:lstStyle/>
          <a:p>
            <a:fld id="{6D62AF59-8275-5D4C-9B10-3F8FB3F6E6FD}" type="slidenum">
              <a:rPr lang="en-US" smtClean="0"/>
              <a:t>3</a:t>
            </a:fld>
            <a:endParaRPr lang="en-US"/>
          </a:p>
        </p:txBody>
      </p:sp>
    </p:spTree>
    <p:extLst>
      <p:ext uri="{BB962C8B-B14F-4D97-AF65-F5344CB8AC3E}">
        <p14:creationId xmlns:p14="http://schemas.microsoft.com/office/powerpoint/2010/main" val="260021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p:txBody>
      </p:sp>
      <p:sp>
        <p:nvSpPr>
          <p:cNvPr id="4" name="Slide Number Placeholder 3"/>
          <p:cNvSpPr>
            <a:spLocks noGrp="1"/>
          </p:cNvSpPr>
          <p:nvPr>
            <p:ph type="sldNum" sz="quarter" idx="10"/>
          </p:nvPr>
        </p:nvSpPr>
        <p:spPr/>
        <p:txBody>
          <a:bodyPr/>
          <a:lstStyle/>
          <a:p>
            <a:fld id="{6D62AF59-8275-5D4C-9B10-3F8FB3F6E6FD}" type="slidenum">
              <a:rPr lang="en-US" smtClean="0"/>
              <a:t>4</a:t>
            </a:fld>
            <a:endParaRPr lang="en-US"/>
          </a:p>
        </p:txBody>
      </p:sp>
    </p:spTree>
    <p:extLst>
      <p:ext uri="{BB962C8B-B14F-4D97-AF65-F5344CB8AC3E}">
        <p14:creationId xmlns:p14="http://schemas.microsoft.com/office/powerpoint/2010/main" val="33089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p:txBody>
      </p:sp>
      <p:sp>
        <p:nvSpPr>
          <p:cNvPr id="4" name="Slide Number Placeholder 3"/>
          <p:cNvSpPr>
            <a:spLocks noGrp="1"/>
          </p:cNvSpPr>
          <p:nvPr>
            <p:ph type="sldNum" sz="quarter" idx="10"/>
          </p:nvPr>
        </p:nvSpPr>
        <p:spPr/>
        <p:txBody>
          <a:bodyPr/>
          <a:lstStyle/>
          <a:p>
            <a:fld id="{6D62AF59-8275-5D4C-9B10-3F8FB3F6E6FD}" type="slidenum">
              <a:rPr lang="en-US" smtClean="0"/>
              <a:t>5</a:t>
            </a:fld>
            <a:endParaRPr lang="en-US"/>
          </a:p>
        </p:txBody>
      </p:sp>
    </p:spTree>
    <p:extLst>
      <p:ext uri="{BB962C8B-B14F-4D97-AF65-F5344CB8AC3E}">
        <p14:creationId xmlns:p14="http://schemas.microsoft.com/office/powerpoint/2010/main" val="396941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p:txBody>
      </p:sp>
      <p:sp>
        <p:nvSpPr>
          <p:cNvPr id="4" name="Slide Number Placeholder 3"/>
          <p:cNvSpPr>
            <a:spLocks noGrp="1"/>
          </p:cNvSpPr>
          <p:nvPr>
            <p:ph type="sldNum" sz="quarter" idx="10"/>
          </p:nvPr>
        </p:nvSpPr>
        <p:spPr/>
        <p:txBody>
          <a:bodyPr/>
          <a:lstStyle/>
          <a:p>
            <a:fld id="{6D62AF59-8275-5D4C-9B10-3F8FB3F6E6FD}" type="slidenum">
              <a:rPr lang="en-US" smtClean="0"/>
              <a:t>6</a:t>
            </a:fld>
            <a:endParaRPr lang="en-US"/>
          </a:p>
        </p:txBody>
      </p:sp>
    </p:spTree>
    <p:extLst>
      <p:ext uri="{BB962C8B-B14F-4D97-AF65-F5344CB8AC3E}">
        <p14:creationId xmlns:p14="http://schemas.microsoft.com/office/powerpoint/2010/main" val="64682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p:txBody>
      </p:sp>
      <p:sp>
        <p:nvSpPr>
          <p:cNvPr id="4" name="Slide Number Placeholder 3"/>
          <p:cNvSpPr>
            <a:spLocks noGrp="1"/>
          </p:cNvSpPr>
          <p:nvPr>
            <p:ph type="sldNum" sz="quarter" idx="10"/>
          </p:nvPr>
        </p:nvSpPr>
        <p:spPr/>
        <p:txBody>
          <a:bodyPr/>
          <a:lstStyle/>
          <a:p>
            <a:fld id="{6D62AF59-8275-5D4C-9B10-3F8FB3F6E6FD}" type="slidenum">
              <a:rPr lang="en-US" smtClean="0"/>
              <a:t>7</a:t>
            </a:fld>
            <a:endParaRPr lang="en-US"/>
          </a:p>
        </p:txBody>
      </p:sp>
    </p:spTree>
    <p:extLst>
      <p:ext uri="{BB962C8B-B14F-4D97-AF65-F5344CB8AC3E}">
        <p14:creationId xmlns:p14="http://schemas.microsoft.com/office/powerpoint/2010/main" val="110707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RC</a:t>
            </a:r>
          </a:p>
        </p:txBody>
      </p:sp>
      <p:sp>
        <p:nvSpPr>
          <p:cNvPr id="4" name="Slide Number Placeholder 3"/>
          <p:cNvSpPr>
            <a:spLocks noGrp="1"/>
          </p:cNvSpPr>
          <p:nvPr>
            <p:ph type="sldNum" sz="quarter" idx="10"/>
          </p:nvPr>
        </p:nvSpPr>
        <p:spPr/>
        <p:txBody>
          <a:bodyPr/>
          <a:lstStyle/>
          <a:p>
            <a:fld id="{6D62AF59-8275-5D4C-9B10-3F8FB3F6E6FD}" type="slidenum">
              <a:rPr lang="en-US" smtClean="0"/>
              <a:t>8</a:t>
            </a:fld>
            <a:endParaRPr lang="en-US"/>
          </a:p>
        </p:txBody>
      </p:sp>
    </p:spTree>
    <p:extLst>
      <p:ext uri="{BB962C8B-B14F-4D97-AF65-F5344CB8AC3E}">
        <p14:creationId xmlns:p14="http://schemas.microsoft.com/office/powerpoint/2010/main" val="304833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dirty="0">
                <a:solidFill>
                  <a:srgbClr val="000000"/>
                </a:solidFill>
              </a:rPr>
              <a:t>RC</a:t>
            </a:r>
          </a:p>
          <a:p>
            <a:pPr marL="0" marR="0" lvl="0" indent="-287527" algn="l" defTabSz="914400" rtl="0" eaLnBrk="1" fontAlgn="auto" latinLnBrk="0" hangingPunct="1">
              <a:lnSpc>
                <a:spcPct val="100000"/>
              </a:lnSpc>
              <a:spcBef>
                <a:spcPts val="0"/>
              </a:spcBef>
              <a:spcAft>
                <a:spcPts val="0"/>
              </a:spcAft>
              <a:buClrTx/>
              <a:buSzTx/>
              <a:buFont typeface="Arial"/>
              <a:buChar char="•"/>
              <a:tabLst/>
              <a:defRPr/>
            </a:pPr>
            <a:r>
              <a:rPr lang="en-US" sz="1200" dirty="0">
                <a:solidFill>
                  <a:srgbClr val="000000"/>
                </a:solidFill>
              </a:rPr>
              <a:t>Group psychoeducation and skills-building program for family and friends affected by addiction</a:t>
            </a:r>
          </a:p>
          <a:p>
            <a:pPr marL="339346" lvl="1" indent="-169673">
              <a:buFont typeface="Arial"/>
              <a:buChar char="•"/>
            </a:pPr>
            <a:r>
              <a:rPr lang="en-US" sz="2400" dirty="0" err="1">
                <a:solidFill>
                  <a:srgbClr val="000000"/>
                </a:solidFill>
              </a:rPr>
              <a:t>BreakThrough</a:t>
            </a:r>
            <a:r>
              <a:rPr lang="en-US" sz="2400" dirty="0">
                <a:solidFill>
                  <a:srgbClr val="000000"/>
                </a:solidFill>
              </a:rPr>
              <a:t> provides: </a:t>
            </a:r>
          </a:p>
          <a:p>
            <a:pPr marL="796546" lvl="2" indent="-169673">
              <a:buFont typeface="Arial"/>
              <a:buChar char="•"/>
            </a:pPr>
            <a:r>
              <a:rPr lang="en-US" sz="2400" dirty="0">
                <a:solidFill>
                  <a:srgbClr val="000000"/>
                </a:solidFill>
              </a:rPr>
              <a:t>Information about addiction</a:t>
            </a:r>
          </a:p>
          <a:p>
            <a:pPr marL="796546" lvl="2" indent="-169673">
              <a:buFont typeface="Arial"/>
              <a:buChar char="•"/>
            </a:pPr>
            <a:r>
              <a:rPr lang="en-US" sz="2400" dirty="0">
                <a:solidFill>
                  <a:srgbClr val="000000"/>
                </a:solidFill>
              </a:rPr>
              <a:t>Practical strategies, e.g., how to talk about substance use and boundaries, manage and respond to challenging </a:t>
            </a:r>
            <a:r>
              <a:rPr lang="en-US" sz="2400" dirty="0" err="1">
                <a:solidFill>
                  <a:srgbClr val="000000"/>
                </a:solidFill>
              </a:rPr>
              <a:t>behaviours</a:t>
            </a:r>
            <a:r>
              <a:rPr lang="en-US" sz="2400" dirty="0">
                <a:solidFill>
                  <a:srgbClr val="000000"/>
                </a:solidFill>
              </a:rPr>
              <a:t>, and care for oneself </a:t>
            </a:r>
          </a:p>
          <a:p>
            <a:pPr marL="796546" lvl="2" indent="-169673">
              <a:buFont typeface="Arial"/>
              <a:buChar char="•"/>
            </a:pPr>
            <a:r>
              <a:rPr lang="en-US" sz="2400" dirty="0">
                <a:solidFill>
                  <a:srgbClr val="000000"/>
                </a:solidFill>
              </a:rPr>
              <a:t>A safe and confidential space, that is peer-based with trained facilitators </a:t>
            </a:r>
            <a:endParaRPr lang="en-US" sz="1200" dirty="0">
              <a:solidFill>
                <a:srgbClr val="000000"/>
              </a:solidFill>
              <a:latin typeface="Antic"/>
            </a:endParaRPr>
          </a:p>
          <a:p>
            <a:pPr marL="0" marR="0" lvl="0" indent="-287527" algn="l" defTabSz="914400" rtl="0" eaLnBrk="1" fontAlgn="auto" latinLnBrk="0" hangingPunct="1">
              <a:lnSpc>
                <a:spcPct val="100000"/>
              </a:lnSpc>
              <a:spcBef>
                <a:spcPts val="0"/>
              </a:spcBef>
              <a:spcAft>
                <a:spcPts val="0"/>
              </a:spcAft>
              <a:buClrTx/>
              <a:buSzTx/>
              <a:buFont typeface="Arial"/>
              <a:buChar char="•"/>
              <a:tabLst/>
              <a:defRPr/>
            </a:pPr>
            <a:r>
              <a:rPr lang="en-US" sz="1200" dirty="0">
                <a:solidFill>
                  <a:srgbClr val="000000"/>
                </a:solidFill>
              </a:rPr>
              <a:t>Established 2015, </a:t>
            </a:r>
            <a:r>
              <a:rPr lang="en-US" sz="1200" dirty="0"/>
              <a:t>delivered to over 5,000 Victorians, with approximately 50 sessions annually </a:t>
            </a:r>
          </a:p>
          <a:p>
            <a:pPr marL="0" marR="0" lvl="0" indent="-287527" algn="l" defTabSz="914400" rtl="0" eaLnBrk="1" fontAlgn="auto" latinLnBrk="0" hangingPunct="1">
              <a:lnSpc>
                <a:spcPct val="100000"/>
              </a:lnSpc>
              <a:spcBef>
                <a:spcPts val="0"/>
              </a:spcBef>
              <a:spcAft>
                <a:spcPts val="0"/>
              </a:spcAft>
              <a:buClrTx/>
              <a:buSzTx/>
              <a:buFont typeface="Arial"/>
              <a:buChar char="•"/>
              <a:tabLst/>
              <a:defRPr/>
            </a:pPr>
            <a:r>
              <a:rPr lang="en-US" sz="1200" dirty="0">
                <a:solidFill>
                  <a:srgbClr val="000000"/>
                </a:solidFill>
              </a:rPr>
              <a:t>Available online, with fortnightly hour-long sessions</a:t>
            </a:r>
          </a:p>
          <a:p>
            <a:pPr marL="0" lvl="0" indent="0">
              <a:buFont typeface="Arial"/>
              <a:buNone/>
            </a:pPr>
            <a:endParaRPr lang="en-US" sz="1200" dirty="0">
              <a:solidFill>
                <a:srgbClr val="000000"/>
              </a:solidFill>
              <a:latin typeface="Antic"/>
            </a:endParaRPr>
          </a:p>
          <a:p>
            <a:pPr marL="0" lvl="0" indent="-287527">
              <a:buFont typeface="Arial"/>
              <a:buChar char="•"/>
            </a:pPr>
            <a:r>
              <a:rPr lang="en-US" sz="1200" dirty="0">
                <a:solidFill>
                  <a:srgbClr val="000000"/>
                </a:solidFill>
                <a:latin typeface="Antic"/>
              </a:rPr>
              <a:t>Joint program run by Turning Point and the Self Help Addiction Resource Centre (SHARC)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Website for </a:t>
            </a:r>
            <a:r>
              <a:rPr lang="en-US" sz="1200" b="0" i="0" kern="1200" dirty="0" err="1">
                <a:solidFill>
                  <a:schemeClr val="tx1"/>
                </a:solidFill>
                <a:effectLst/>
                <a:latin typeface="+mn-lt"/>
                <a:ea typeface="+mn-ea"/>
                <a:cs typeface="+mn-cs"/>
              </a:rPr>
              <a:t>BreakThrough</a:t>
            </a:r>
            <a:r>
              <a:rPr lang="en-US" sz="1200" b="0" i="0" kern="1200" dirty="0">
                <a:solidFill>
                  <a:schemeClr val="tx1"/>
                </a:solidFill>
                <a:effectLst/>
                <a:latin typeface="+mn-lt"/>
                <a:ea typeface="+mn-ea"/>
                <a:cs typeface="+mn-cs"/>
              </a:rPr>
              <a:t> is listed on the slide or google </a:t>
            </a:r>
            <a:r>
              <a:rPr lang="en-US" sz="1200" b="0" i="0" kern="1200" dirty="0" err="1">
                <a:solidFill>
                  <a:schemeClr val="tx1"/>
                </a:solidFill>
                <a:effectLst/>
                <a:latin typeface="+mn-lt"/>
                <a:ea typeface="+mn-ea"/>
                <a:cs typeface="+mn-cs"/>
              </a:rPr>
              <a:t>BreakThrough</a:t>
            </a:r>
            <a:r>
              <a:rPr lang="en-US" sz="1200" b="0" i="0" kern="1200" dirty="0">
                <a:solidFill>
                  <a:schemeClr val="tx1"/>
                </a:solidFill>
                <a:effectLst/>
                <a:latin typeface="+mn-lt"/>
                <a:ea typeface="+mn-ea"/>
                <a:cs typeface="+mn-cs"/>
              </a:rPr>
              <a:t> for families. </a:t>
            </a:r>
          </a:p>
          <a:p>
            <a:endParaRPr lang="en-US" dirty="0"/>
          </a:p>
        </p:txBody>
      </p:sp>
      <p:sp>
        <p:nvSpPr>
          <p:cNvPr id="4" name="Slide Number Placeholder 3"/>
          <p:cNvSpPr>
            <a:spLocks noGrp="1"/>
          </p:cNvSpPr>
          <p:nvPr>
            <p:ph type="sldNum" sz="quarter" idx="10"/>
          </p:nvPr>
        </p:nvSpPr>
        <p:spPr/>
        <p:txBody>
          <a:bodyPr/>
          <a:lstStyle/>
          <a:p>
            <a:fld id="{6D62AF59-8275-5D4C-9B10-3F8FB3F6E6FD}" type="slidenum">
              <a:rPr lang="en-US" smtClean="0"/>
              <a:t>9</a:t>
            </a:fld>
            <a:endParaRPr lang="en-US"/>
          </a:p>
        </p:txBody>
      </p:sp>
    </p:spTree>
    <p:extLst>
      <p:ext uri="{BB962C8B-B14F-4D97-AF65-F5344CB8AC3E}">
        <p14:creationId xmlns:p14="http://schemas.microsoft.com/office/powerpoint/2010/main" val="177146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no imag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2148C15A-5039-7A4E-ACA5-D4EFCE8A98E5}" type="slidenum">
              <a:rPr lang="en-US" smtClean="0"/>
              <a:t>‹#›</a:t>
            </a:fld>
            <a:endParaRPr lang="en-US"/>
          </a:p>
        </p:txBody>
      </p:sp>
      <p:sp>
        <p:nvSpPr>
          <p:cNvPr id="5" name="Title 1"/>
          <p:cNvSpPr>
            <a:spLocks noGrp="1"/>
          </p:cNvSpPr>
          <p:nvPr>
            <p:ph type="title"/>
          </p:nvPr>
        </p:nvSpPr>
        <p:spPr>
          <a:xfrm>
            <a:off x="285750" y="442697"/>
            <a:ext cx="4813300" cy="1343773"/>
          </a:xfrm>
        </p:spPr>
        <p:txBody>
          <a:bodyPr anchor="b"/>
          <a:lstStyle/>
          <a:p>
            <a:r>
              <a:rPr lang="en-US"/>
              <a:t>Click to edit Master title style</a:t>
            </a:r>
          </a:p>
        </p:txBody>
      </p:sp>
      <p:sp>
        <p:nvSpPr>
          <p:cNvPr id="6" name="Text Placeholder 6"/>
          <p:cNvSpPr>
            <a:spLocks noGrp="1"/>
          </p:cNvSpPr>
          <p:nvPr>
            <p:ph type="body" sz="quarter" idx="13"/>
          </p:nvPr>
        </p:nvSpPr>
        <p:spPr>
          <a:xfrm>
            <a:off x="285750" y="2015067"/>
            <a:ext cx="4813300" cy="3682999"/>
          </a:xfrm>
        </p:spPr>
        <p:txBody>
          <a:bodyPr>
            <a:normAutofit/>
          </a:bodyPr>
          <a:lstStyle>
            <a:lvl1pPr algn="l">
              <a:lnSpc>
                <a:spcPct val="140000"/>
              </a:lnSpc>
              <a:defRPr sz="1350"/>
            </a:lvl1pPr>
          </a:lstStyle>
          <a:p>
            <a:pPr lvl="0"/>
            <a:r>
              <a:rPr lang="en-US"/>
              <a:t>Click to edit Master text styles</a:t>
            </a:r>
          </a:p>
        </p:txBody>
      </p:sp>
      <p:sp>
        <p:nvSpPr>
          <p:cNvPr id="7" name="Rounded Rectangle 6"/>
          <p:cNvSpPr/>
          <p:nvPr userDrawn="1"/>
        </p:nvSpPr>
        <p:spPr>
          <a:xfrm rot="18900000">
            <a:off x="6894748" y="-171317"/>
            <a:ext cx="3325814" cy="2571793"/>
          </a:xfrm>
          <a:prstGeom prst="roundRect">
            <a:avLst>
              <a:gd name="adj" fmla="val 50000"/>
            </a:avLst>
          </a:prstGeom>
          <a:solidFill>
            <a:srgbClr val="40C66D">
              <a:alpha val="10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userDrawn="1"/>
        </p:nvSpPr>
        <p:spPr>
          <a:xfrm rot="2291666">
            <a:off x="5577853" y="5572106"/>
            <a:ext cx="3325814" cy="2571793"/>
          </a:xfrm>
          <a:prstGeom prst="roundRect">
            <a:avLst>
              <a:gd name="adj" fmla="val 50000"/>
            </a:avLst>
          </a:prstGeom>
          <a:solidFill>
            <a:srgbClr val="40C66D">
              <a:alpha val="10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2560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35574C-270E-4BCD-BCEC-4FB8F982532E}" type="datetimeFigureOut">
              <a:rPr lang="en-AU" smtClean="0"/>
              <a:t>11/11/2023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F696F2-7378-4A01-8981-E1629F2F3CC2}" type="slidenum">
              <a:rPr lang="en-AU" smtClean="0"/>
              <a:t>‹#›</a:t>
            </a:fld>
            <a:endParaRPr lang="en-AU"/>
          </a:p>
        </p:txBody>
      </p:sp>
    </p:spTree>
    <p:extLst>
      <p:ext uri="{BB962C8B-B14F-4D97-AF65-F5344CB8AC3E}">
        <p14:creationId xmlns:p14="http://schemas.microsoft.com/office/powerpoint/2010/main" val="2013515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35574C-270E-4BCD-BCEC-4FB8F982532E}" type="datetimeFigureOut">
              <a:rPr lang="en-AU" smtClean="0"/>
              <a:t>11/11/2023</a:t>
            </a:fld>
            <a:endParaRPr lang="en-AU"/>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F696F2-7378-4A01-8981-E1629F2F3CC2}" type="slidenum">
              <a:rPr lang="en-AU" smtClean="0"/>
              <a:t>‹#›</a:t>
            </a:fld>
            <a:endParaRPr lang="en-AU"/>
          </a:p>
        </p:txBody>
      </p:sp>
    </p:spTree>
    <p:extLst>
      <p:ext uri="{BB962C8B-B14F-4D97-AF65-F5344CB8AC3E}">
        <p14:creationId xmlns:p14="http://schemas.microsoft.com/office/powerpoint/2010/main" val="3801355824"/>
      </p:ext>
    </p:extLst>
  </p:cSld>
  <p:clrMap bg1="lt1" tx1="dk1" bg2="lt2" tx2="dk2" accent1="accent1" accent2="accent2" accent3="accent3" accent4="accent4" accent5="accent5" accent6="accent6" hlink="hlink" folHlink="folHlink"/>
  <p:sldLayoutIdLst>
    <p:sldLayoutId id="2147483660" r:id="rId1"/>
    <p:sldLayoutId id="2147483649"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7.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8.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3.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link.springer.com/article/10.1007/s11469-023-01082-2" TargetMode="External"/><Relationship Id="rId5" Type="http://schemas.openxmlformats.org/officeDocument/2006/relationships/image" Target="../media/image16.png"/><Relationship Id="rId4" Type="http://schemas.openxmlformats.org/officeDocument/2006/relationships/hyperlink" Target="https://www.tandfonline.com/doi/full/10.1080/09687637.2023.2184248"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5.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hyperlink" Target="https://www.sharc.org.au/" TargetMode="External"/><Relationship Id="rId13" Type="http://schemas.openxmlformats.org/officeDocument/2006/relationships/image" Target="../media/image8.png"/><Relationship Id="rId3" Type="http://schemas.openxmlformats.org/officeDocument/2006/relationships/notesSlide" Target="../notesSlides/notesSlide27.xml"/><Relationship Id="rId7" Type="http://schemas.openxmlformats.org/officeDocument/2006/relationships/hyperlink" Target="https://www.turningpoint.org.au/" TargetMode="External"/><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hyperlink" Target="https://www.breakthroughforfamilies.com/" TargetMode="External"/><Relationship Id="rId11" Type="http://schemas.openxmlformats.org/officeDocument/2006/relationships/image" Target="../media/image6.png"/><Relationship Id="rId5" Type="http://schemas.openxmlformats.org/officeDocument/2006/relationships/hyperlink" Target="mailto:rcampbell@sharc.org.au" TargetMode="External"/><Relationship Id="rId10" Type="http://schemas.openxmlformats.org/officeDocument/2006/relationships/image" Target="../media/image7.png"/><Relationship Id="rId4" Type="http://schemas.openxmlformats.org/officeDocument/2006/relationships/hyperlink" Target="mailto:annette.peart@monash.edu"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s://www.breakthroughforfamili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Arc 3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4378" y="1439137"/>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685783">
              <a:defRPr/>
            </a:pPr>
            <a:endParaRPr lang="en-US" sz="1350">
              <a:solidFill>
                <a:srgbClr val="000000"/>
              </a:solidFill>
              <a:latin typeface="Calibri" panose="020F0502020204030204"/>
            </a:endParaRPr>
          </a:p>
        </p:txBody>
      </p:sp>
      <p:sp>
        <p:nvSpPr>
          <p:cNvPr id="2" name="Title 1"/>
          <p:cNvSpPr>
            <a:spLocks noGrp="1"/>
          </p:cNvSpPr>
          <p:nvPr>
            <p:ph type="ctrTitle"/>
          </p:nvPr>
        </p:nvSpPr>
        <p:spPr>
          <a:xfrm>
            <a:off x="5310554" y="2213909"/>
            <a:ext cx="3350844" cy="2015609"/>
          </a:xfrm>
        </p:spPr>
        <p:txBody>
          <a:bodyPr vert="horz" lIns="68580" tIns="34290" rIns="68580" bIns="34290" rtlCol="0" anchor="b">
            <a:normAutofit fontScale="90000"/>
          </a:bodyPr>
          <a:lstStyle/>
          <a:p>
            <a:br>
              <a:rPr lang="en-AU" sz="3150" b="1" dirty="0"/>
            </a:br>
            <a:br>
              <a:rPr lang="en-AU" sz="3150" b="1" dirty="0"/>
            </a:br>
            <a:br>
              <a:rPr lang="en-AU" sz="3150" b="1" dirty="0"/>
            </a:br>
            <a:br>
              <a:rPr lang="en-AU" sz="3150" b="1" dirty="0">
                <a:solidFill>
                  <a:schemeClr val="bg1"/>
                </a:solidFill>
              </a:rPr>
            </a:br>
            <a:br>
              <a:rPr lang="en-AU" sz="3150" dirty="0"/>
            </a:br>
            <a:endParaRPr lang="en-US" sz="3150" b="1" dirty="0">
              <a:solidFill>
                <a:srgbClr val="FFFFFF"/>
              </a:solidFill>
            </a:endParaRPr>
          </a:p>
        </p:txBody>
      </p:sp>
      <p:sp>
        <p:nvSpPr>
          <p:cNvPr id="4" name="Subtitle 3">
            <a:extLst>
              <a:ext uri="{FF2B5EF4-FFF2-40B4-BE49-F238E27FC236}">
                <a16:creationId xmlns:a16="http://schemas.microsoft.com/office/drawing/2014/main" id="{97270C75-7536-02EB-4A3A-7B7B44895B50}"/>
              </a:ext>
            </a:extLst>
          </p:cNvPr>
          <p:cNvSpPr>
            <a:spLocks noGrp="1"/>
          </p:cNvSpPr>
          <p:nvPr>
            <p:ph type="subTitle" idx="1"/>
          </p:nvPr>
        </p:nvSpPr>
        <p:spPr>
          <a:xfrm>
            <a:off x="5019877" y="1572532"/>
            <a:ext cx="3728587" cy="3942526"/>
          </a:xfrm>
        </p:spPr>
        <p:txBody>
          <a:bodyPr vert="horz" lIns="68580" tIns="34290" rIns="68580" bIns="34290" rtlCol="0" anchor="t">
            <a:normAutofit/>
          </a:bodyPr>
          <a:lstStyle/>
          <a:p>
            <a:pPr algn="l"/>
            <a:r>
              <a:rPr lang="en-AU" sz="2400" dirty="0">
                <a:solidFill>
                  <a:srgbClr val="FFFF00"/>
                </a:solidFill>
              </a:rPr>
              <a:t>An Australian case study of an online group education and support program</a:t>
            </a:r>
          </a:p>
          <a:p>
            <a:pPr algn="l"/>
            <a:r>
              <a:rPr lang="en-AU" sz="2400" i="1" dirty="0" err="1">
                <a:solidFill>
                  <a:srgbClr val="FFFF00"/>
                </a:solidFill>
              </a:rPr>
              <a:t>BreakThrough</a:t>
            </a:r>
            <a:r>
              <a:rPr lang="en-AU" sz="2400" i="1" dirty="0">
                <a:solidFill>
                  <a:srgbClr val="FFFF00"/>
                </a:solidFill>
              </a:rPr>
              <a:t>: Families Understanding Addiction</a:t>
            </a:r>
            <a:endParaRPr lang="en-AU" sz="2400" dirty="0">
              <a:solidFill>
                <a:srgbClr val="FFFF00"/>
              </a:solidFill>
            </a:endParaRPr>
          </a:p>
          <a:p>
            <a:pPr algn="l"/>
            <a:endParaRPr lang="en-AU" dirty="0">
              <a:solidFill>
                <a:srgbClr val="FFFFFF"/>
              </a:solidFill>
            </a:endParaRPr>
          </a:p>
          <a:p>
            <a:pPr algn="l"/>
            <a:r>
              <a:rPr lang="en-AU" sz="2000" dirty="0">
                <a:solidFill>
                  <a:srgbClr val="FFFFFF"/>
                </a:solidFill>
              </a:rPr>
              <a:t>Annette Peart, Monash University and Turning Point</a:t>
            </a:r>
          </a:p>
          <a:p>
            <a:pPr algn="l"/>
            <a:r>
              <a:rPr lang="en-AU" sz="2000" dirty="0">
                <a:solidFill>
                  <a:srgbClr val="FFFFFF"/>
                </a:solidFill>
              </a:rPr>
              <a:t>Robert Campbell, Self Help Addiction Resource Centre </a:t>
            </a:r>
            <a:endParaRPr lang="en-AU" sz="2000" dirty="0"/>
          </a:p>
          <a:p>
            <a:pPr algn="l"/>
            <a:endParaRPr lang="en-AU" sz="1600" dirty="0">
              <a:solidFill>
                <a:srgbClr val="FFFFFF"/>
              </a:solidFill>
            </a:endParaRPr>
          </a:p>
          <a:p>
            <a:pPr algn="l"/>
            <a:endParaRPr lang="en-AU" sz="1600" dirty="0">
              <a:solidFill>
                <a:srgbClr val="FFFFFF"/>
              </a:solidFill>
            </a:endParaRPr>
          </a:p>
        </p:txBody>
      </p:sp>
      <p:sp>
        <p:nvSpPr>
          <p:cNvPr id="41" name="Oval 4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8276" y="1132359"/>
            <a:ext cx="4593286" cy="4593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4759ABD6-81B1-3F68-9E68-6B20139F0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1858338"/>
            <a:ext cx="1791738" cy="701261"/>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8" name="Slide Number Placeholder 7"/>
          <p:cNvSpPr>
            <a:spLocks noGrp="1"/>
          </p:cNvSpPr>
          <p:nvPr>
            <p:ph type="sldNum" sz="quarter" idx="12"/>
          </p:nvPr>
        </p:nvSpPr>
        <p:spPr>
          <a:xfrm>
            <a:off x="6457950" y="5624514"/>
            <a:ext cx="2057400" cy="273844"/>
          </a:xfrm>
        </p:spPr>
        <p:txBody>
          <a:bodyPr vert="horz" lIns="68580" tIns="34290" rIns="68580" bIns="34290" rtlCol="0" anchor="ctr">
            <a:normAutofit/>
          </a:bodyPr>
          <a:lstStyle/>
          <a:p>
            <a:pPr>
              <a:spcAft>
                <a:spcPts val="450"/>
              </a:spcAft>
            </a:pPr>
            <a:fld id="{2148C15A-5039-7A4E-ACA5-D4EFCE8A98E5}" type="slidenum">
              <a:rPr lang="en-US">
                <a:solidFill>
                  <a:srgbClr val="FFFFFF"/>
                </a:solidFill>
              </a:rPr>
              <a:pPr>
                <a:spcAft>
                  <a:spcPts val="450"/>
                </a:spcAft>
              </a:pPr>
              <a:t>1</a:t>
            </a:fld>
            <a:endParaRPr lang="en-US">
              <a:solidFill>
                <a:srgbClr val="FFFFFF"/>
              </a:solidFill>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pic>
        <p:nvPicPr>
          <p:cNvPr id="9" name="Picture 8">
            <a:extLst>
              <a:ext uri="{FF2B5EF4-FFF2-40B4-BE49-F238E27FC236}">
                <a16:creationId xmlns:a16="http://schemas.microsoft.com/office/drawing/2014/main" id="{87BBFEB9-B0B0-B373-1997-2136EBC4837D}"/>
              </a:ext>
            </a:extLst>
          </p:cNvPr>
          <p:cNvPicPr>
            <a:picLocks noChangeAspect="1"/>
          </p:cNvPicPr>
          <p:nvPr/>
        </p:nvPicPr>
        <p:blipFill>
          <a:blip r:embed="rId6"/>
          <a:stretch>
            <a:fillRect/>
          </a:stretch>
        </p:blipFill>
        <p:spPr>
          <a:xfrm>
            <a:off x="611560" y="2708920"/>
            <a:ext cx="1505843" cy="829128"/>
          </a:xfrm>
          <a:prstGeom prst="rect">
            <a:avLst/>
          </a:prstGeom>
        </p:spPr>
      </p:pic>
      <p:pic>
        <p:nvPicPr>
          <p:cNvPr id="10" name="Picture 9">
            <a:extLst>
              <a:ext uri="{FF2B5EF4-FFF2-40B4-BE49-F238E27FC236}">
                <a16:creationId xmlns:a16="http://schemas.microsoft.com/office/drawing/2014/main" id="{01D6DC32-CB3F-4C3E-A01D-0938F10B1AEA}"/>
              </a:ext>
            </a:extLst>
          </p:cNvPr>
          <p:cNvPicPr>
            <a:picLocks noChangeAspect="1"/>
          </p:cNvPicPr>
          <p:nvPr/>
        </p:nvPicPr>
        <p:blipFill>
          <a:blip r:embed="rId7"/>
          <a:stretch>
            <a:fillRect/>
          </a:stretch>
        </p:blipFill>
        <p:spPr>
          <a:xfrm>
            <a:off x="2138212" y="2856594"/>
            <a:ext cx="2629648" cy="551506"/>
          </a:xfrm>
          <a:prstGeom prst="rect">
            <a:avLst/>
          </a:prstGeom>
        </p:spPr>
      </p:pic>
      <p:pic>
        <p:nvPicPr>
          <p:cNvPr id="12" name="Picture 11">
            <a:extLst>
              <a:ext uri="{FF2B5EF4-FFF2-40B4-BE49-F238E27FC236}">
                <a16:creationId xmlns:a16="http://schemas.microsoft.com/office/drawing/2014/main" id="{4E482D3B-4487-5963-E335-224FFB2484C3}"/>
              </a:ext>
            </a:extLst>
          </p:cNvPr>
          <p:cNvPicPr>
            <a:picLocks noChangeAspect="1"/>
          </p:cNvPicPr>
          <p:nvPr/>
        </p:nvPicPr>
        <p:blipFill>
          <a:blip r:embed="rId8"/>
          <a:stretch>
            <a:fillRect/>
          </a:stretch>
        </p:blipFill>
        <p:spPr>
          <a:xfrm>
            <a:off x="1538930" y="3939695"/>
            <a:ext cx="2096966" cy="640453"/>
          </a:xfrm>
          <a:prstGeom prst="rect">
            <a:avLst/>
          </a:prstGeom>
        </p:spPr>
      </p:pic>
    </p:spTree>
    <p:custDataLst>
      <p:tags r:id="rId1"/>
    </p:custDataLst>
    <p:extLst>
      <p:ext uri="{BB962C8B-B14F-4D97-AF65-F5344CB8AC3E}">
        <p14:creationId xmlns:p14="http://schemas.microsoft.com/office/powerpoint/2010/main" val="100546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6075" y="1531496"/>
            <a:ext cx="5179868" cy="3353559"/>
          </a:xfrm>
        </p:spPr>
        <p:txBody>
          <a:bodyPr vert="horz" lIns="68580" tIns="34290" rIns="68580" bIns="34290" rtlCol="0" anchor="ctr">
            <a:normAutofit/>
          </a:bodyPr>
          <a:lstStyle/>
          <a:p>
            <a:pPr marL="0" indent="0">
              <a:lnSpc>
                <a:spcPct val="150000"/>
              </a:lnSpc>
              <a:buNone/>
            </a:pPr>
            <a:endParaRPr lang="en-US" sz="1425" dirty="0">
              <a:latin typeface="+mj-lt"/>
            </a:endParaRPr>
          </a:p>
          <a:p>
            <a:pPr>
              <a:lnSpc>
                <a:spcPct val="90000"/>
              </a:lnSpc>
            </a:pPr>
            <a:endParaRPr lang="en-US" sz="1425" dirty="0"/>
          </a:p>
          <a:p>
            <a:pPr>
              <a:lnSpc>
                <a:spcPct val="90000"/>
              </a:lnSpc>
            </a:pPr>
            <a:endParaRPr lang="en-US" sz="1425"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10</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41223" y="2041329"/>
            <a:ext cx="2497607" cy="2246769"/>
          </a:xfrm>
          <a:prstGeom prst="rect">
            <a:avLst/>
          </a:prstGeom>
          <a:noFill/>
        </p:spPr>
        <p:txBody>
          <a:bodyPr wrap="square">
            <a:spAutoFit/>
          </a:bodyPr>
          <a:lstStyle/>
          <a:p>
            <a:r>
              <a:rPr lang="en-US" sz="2800" b="1" dirty="0" err="1">
                <a:solidFill>
                  <a:schemeClr val="bg1"/>
                </a:solidFill>
                <a:latin typeface="+mj-lt"/>
              </a:rPr>
              <a:t>BreakThrough</a:t>
            </a:r>
            <a:r>
              <a:rPr lang="en-US" sz="2800" b="1" dirty="0">
                <a:solidFill>
                  <a:schemeClr val="bg1"/>
                </a:solidFill>
                <a:latin typeface="+mj-lt"/>
              </a:rPr>
              <a:t> Online Support Group </a:t>
            </a:r>
          </a:p>
          <a:p>
            <a:endParaRPr lang="en-US" sz="2800" b="1" dirty="0">
              <a:solidFill>
                <a:schemeClr val="bg1"/>
              </a:solidFill>
              <a:latin typeface="+mj-lt"/>
            </a:endParaRPr>
          </a:p>
          <a:p>
            <a:pPr algn="just"/>
            <a:r>
              <a:rPr lang="en-US" sz="2800" b="1" dirty="0">
                <a:solidFill>
                  <a:schemeClr val="bg1"/>
                </a:solidFill>
                <a:latin typeface="+mj-lt"/>
              </a:rPr>
              <a:t>      Project Aim</a:t>
            </a:r>
            <a:endParaRPr lang="en-US" sz="2800" dirty="0"/>
          </a:p>
        </p:txBody>
      </p:sp>
      <p:sp>
        <p:nvSpPr>
          <p:cNvPr id="13" name="TextBox 12">
            <a:extLst>
              <a:ext uri="{FF2B5EF4-FFF2-40B4-BE49-F238E27FC236}">
                <a16:creationId xmlns:a16="http://schemas.microsoft.com/office/drawing/2014/main" id="{54565BFD-F09F-97EE-079E-6FBD890B91E2}"/>
              </a:ext>
            </a:extLst>
          </p:cNvPr>
          <p:cNvSpPr txBox="1"/>
          <p:nvPr/>
        </p:nvSpPr>
        <p:spPr>
          <a:xfrm>
            <a:off x="2957453" y="2632430"/>
            <a:ext cx="5055832" cy="3234860"/>
          </a:xfrm>
          <a:prstGeom prst="rect">
            <a:avLst/>
          </a:prstGeom>
          <a:noFill/>
        </p:spPr>
        <p:txBody>
          <a:bodyPr wrap="square">
            <a:spAutoFit/>
          </a:bodyPr>
          <a:lstStyle/>
          <a:p>
            <a:pPr marL="169673" lvl="1">
              <a:lnSpc>
                <a:spcPct val="150000"/>
              </a:lnSpc>
            </a:pPr>
            <a:r>
              <a:rPr lang="en-US" sz="2000" dirty="0">
                <a:solidFill>
                  <a:srgbClr val="000000"/>
                </a:solidFill>
              </a:rPr>
              <a:t>The aim was to understand how, and to what extent, the online peer-led support group impacted affected family members’ confidence in their coping abilities (self-efficacy), social support, and general wellbeing. </a:t>
            </a:r>
          </a:p>
          <a:p>
            <a:pPr marL="339346" lvl="1" indent="-169673">
              <a:lnSpc>
                <a:spcPct val="150000"/>
              </a:lnSpc>
              <a:buFont typeface="Arial"/>
              <a:buChar char="•"/>
            </a:pPr>
            <a:endParaRPr lang="en-US" sz="1800" dirty="0">
              <a:solidFill>
                <a:srgbClr val="000000"/>
              </a:solidFill>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F4EB3231-2BE7-F3E0-90D7-32130B380E41}"/>
              </a:ext>
            </a:extLst>
          </p:cNvPr>
          <p:cNvPicPr>
            <a:picLocks noChangeAspect="1"/>
          </p:cNvPicPr>
          <p:nvPr/>
        </p:nvPicPr>
        <p:blipFill>
          <a:blip r:embed="rId8"/>
          <a:stretch>
            <a:fillRect/>
          </a:stretch>
        </p:blipFill>
        <p:spPr>
          <a:xfrm>
            <a:off x="3599358" y="-146797"/>
            <a:ext cx="4291956" cy="3218967"/>
          </a:xfrm>
          <a:prstGeom prst="rect">
            <a:avLst/>
          </a:prstGeom>
        </p:spPr>
      </p:pic>
      <p:pic>
        <p:nvPicPr>
          <p:cNvPr id="6" name="Picture 5">
            <a:extLst>
              <a:ext uri="{FF2B5EF4-FFF2-40B4-BE49-F238E27FC236}">
                <a16:creationId xmlns:a16="http://schemas.microsoft.com/office/drawing/2014/main" id="{93FD8C11-B736-0557-87C9-BCA925522373}"/>
              </a:ext>
            </a:extLst>
          </p:cNvPr>
          <p:cNvPicPr>
            <a:picLocks noChangeAspect="1"/>
          </p:cNvPicPr>
          <p:nvPr/>
        </p:nvPicPr>
        <p:blipFill>
          <a:blip r:embed="rId9"/>
          <a:stretch>
            <a:fillRect/>
          </a:stretch>
        </p:blipFill>
        <p:spPr>
          <a:xfrm>
            <a:off x="5966009" y="6125774"/>
            <a:ext cx="1127858" cy="621846"/>
          </a:xfrm>
          <a:prstGeom prst="rect">
            <a:avLst/>
          </a:prstGeom>
        </p:spPr>
      </p:pic>
    </p:spTree>
    <p:custDataLst>
      <p:tags r:id="rId1"/>
    </p:custDataLst>
    <p:extLst>
      <p:ext uri="{BB962C8B-B14F-4D97-AF65-F5344CB8AC3E}">
        <p14:creationId xmlns:p14="http://schemas.microsoft.com/office/powerpoint/2010/main" val="97028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65092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6075" y="1531496"/>
            <a:ext cx="5179868" cy="3353559"/>
          </a:xfrm>
        </p:spPr>
        <p:txBody>
          <a:bodyPr vert="horz" lIns="68580" tIns="34290" rIns="68580" bIns="34290" rtlCol="0" anchor="ctr">
            <a:normAutofit/>
          </a:bodyPr>
          <a:lstStyle/>
          <a:p>
            <a:pPr marL="0" indent="0">
              <a:lnSpc>
                <a:spcPct val="150000"/>
              </a:lnSpc>
              <a:buNone/>
            </a:pPr>
            <a:endParaRPr lang="en-US" sz="1425" dirty="0">
              <a:latin typeface="+mj-lt"/>
            </a:endParaRPr>
          </a:p>
          <a:p>
            <a:pPr>
              <a:lnSpc>
                <a:spcPct val="90000"/>
              </a:lnSpc>
            </a:pPr>
            <a:endParaRPr lang="en-US" sz="1425" dirty="0"/>
          </a:p>
          <a:p>
            <a:pPr>
              <a:lnSpc>
                <a:spcPct val="90000"/>
              </a:lnSpc>
            </a:pPr>
            <a:endParaRPr lang="en-US" sz="1425"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11</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034655" cy="1323439"/>
          </a:xfrm>
          <a:prstGeom prst="rect">
            <a:avLst/>
          </a:prstGeom>
          <a:noFill/>
        </p:spPr>
        <p:txBody>
          <a:bodyPr wrap="square">
            <a:spAutoFit/>
          </a:bodyPr>
          <a:lstStyle/>
          <a:p>
            <a:r>
              <a:rPr lang="en-US" sz="4000" dirty="0">
                <a:solidFill>
                  <a:schemeClr val="bg1"/>
                </a:solidFill>
                <a:latin typeface="+mj-lt"/>
              </a:rPr>
              <a:t>Support Group </a:t>
            </a:r>
            <a:endParaRPr lang="en-US" sz="4000" dirty="0"/>
          </a:p>
        </p:txBody>
      </p:sp>
      <p:sp>
        <p:nvSpPr>
          <p:cNvPr id="13" name="TextBox 12">
            <a:extLst>
              <a:ext uri="{FF2B5EF4-FFF2-40B4-BE49-F238E27FC236}">
                <a16:creationId xmlns:a16="http://schemas.microsoft.com/office/drawing/2014/main" id="{54565BFD-F09F-97EE-079E-6FBD890B91E2}"/>
              </a:ext>
            </a:extLst>
          </p:cNvPr>
          <p:cNvSpPr txBox="1"/>
          <p:nvPr/>
        </p:nvSpPr>
        <p:spPr>
          <a:xfrm>
            <a:off x="3217712" y="2640346"/>
            <a:ext cx="5055832" cy="3008772"/>
          </a:xfrm>
          <a:prstGeom prst="rect">
            <a:avLst/>
          </a:prstGeom>
          <a:noFill/>
        </p:spPr>
        <p:txBody>
          <a:bodyPr wrap="square">
            <a:spAutoFit/>
          </a:bodyPr>
          <a:lstStyle/>
          <a:p>
            <a:pPr marL="339346" lvl="1" indent="-169673">
              <a:lnSpc>
                <a:spcPct val="150000"/>
              </a:lnSpc>
              <a:buFont typeface="Arial"/>
              <a:buChar char="•"/>
            </a:pPr>
            <a:endParaRPr lang="en-US" sz="1600" dirty="0">
              <a:solidFill>
                <a:srgbClr val="000000"/>
              </a:solidFill>
              <a:latin typeface="Calibri" panose="020F0502020204030204" pitchFamily="34" charset="0"/>
              <a:cs typeface="Calibri" panose="020F0502020204030204" pitchFamily="34" charset="0"/>
            </a:endParaRPr>
          </a:p>
          <a:p>
            <a:pPr marL="339346" lvl="1" indent="-169673">
              <a:lnSpc>
                <a:spcPct val="150000"/>
              </a:lnSpc>
              <a:buFont typeface="Arial"/>
              <a:buChar char="•"/>
            </a:pPr>
            <a:r>
              <a:rPr lang="en-US" sz="1600" dirty="0">
                <a:solidFill>
                  <a:srgbClr val="000000"/>
                </a:solidFill>
                <a:latin typeface="Calibri" panose="020F0502020204030204" pitchFamily="34" charset="0"/>
                <a:cs typeface="Calibri" panose="020F0502020204030204" pitchFamily="34" charset="0"/>
              </a:rPr>
              <a:t>Meetings comprised of participants reflecting and sharing on topics discussed in the Breakthrough sessions in a safe space. </a:t>
            </a:r>
          </a:p>
          <a:p>
            <a:pPr marL="339346" lvl="1" indent="-169673">
              <a:lnSpc>
                <a:spcPct val="150000"/>
              </a:lnSpc>
              <a:buFont typeface="Arial"/>
              <a:buChar char="•"/>
            </a:pPr>
            <a:r>
              <a:rPr lang="en-US" sz="1600" dirty="0">
                <a:solidFill>
                  <a:srgbClr val="000000"/>
                </a:solidFill>
                <a:latin typeface="Calibri" panose="020F0502020204030204" pitchFamily="34" charset="0"/>
                <a:cs typeface="Calibri" panose="020F0502020204030204" pitchFamily="34" charset="0"/>
              </a:rPr>
              <a:t>They were encouraged to use learned strategies with positive reinforcement.</a:t>
            </a:r>
          </a:p>
          <a:p>
            <a:pPr marL="339346" lvl="1" indent="-169673">
              <a:lnSpc>
                <a:spcPct val="150000"/>
              </a:lnSpc>
              <a:buFont typeface="Arial"/>
              <a:buChar char="•"/>
            </a:pPr>
            <a:r>
              <a:rPr lang="en-US" sz="1600" dirty="0">
                <a:solidFill>
                  <a:srgbClr val="000000"/>
                </a:solidFill>
                <a:latin typeface="Calibri" panose="020F0502020204030204" pitchFamily="34" charset="0"/>
                <a:cs typeface="Calibri" panose="020F0502020204030204" pitchFamily="34" charset="0"/>
              </a:rPr>
              <a:t>Meetings held 18 times between September 2021 and March 2022</a:t>
            </a: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sp>
        <p:nvSpPr>
          <p:cNvPr id="6" name="TextBox 5">
            <a:extLst>
              <a:ext uri="{FF2B5EF4-FFF2-40B4-BE49-F238E27FC236}">
                <a16:creationId xmlns:a16="http://schemas.microsoft.com/office/drawing/2014/main" id="{071893DD-2ADD-2206-973D-376628EF6DF1}"/>
              </a:ext>
            </a:extLst>
          </p:cNvPr>
          <p:cNvSpPr txBox="1"/>
          <p:nvPr/>
        </p:nvSpPr>
        <p:spPr>
          <a:xfrm>
            <a:off x="3629436" y="2180661"/>
            <a:ext cx="5056094" cy="646331"/>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000000"/>
                </a:solidFill>
                <a:latin typeface="Calibri" panose="020F0502020204030204" pitchFamily="34" charset="0"/>
                <a:cs typeface="Calibri" panose="020F0502020204030204" pitchFamily="34" charset="0"/>
              </a:rPr>
              <a:t>Fortnightly, hour-long group meetings, after </a:t>
            </a:r>
            <a:r>
              <a:rPr lang="en-US" sz="1800" i="1" dirty="0" err="1">
                <a:solidFill>
                  <a:srgbClr val="000000"/>
                </a:solidFill>
                <a:latin typeface="Calibri" panose="020F0502020204030204" pitchFamily="34" charset="0"/>
                <a:cs typeface="Calibri" panose="020F0502020204030204" pitchFamily="34" charset="0"/>
              </a:rPr>
              <a:t>BreakThrough</a:t>
            </a:r>
            <a:r>
              <a:rPr lang="en-US" sz="1800" dirty="0">
                <a:solidFill>
                  <a:srgbClr val="000000"/>
                </a:solidFill>
                <a:latin typeface="Calibri" panose="020F0502020204030204" pitchFamily="34" charset="0"/>
                <a:cs typeface="Calibri" panose="020F0502020204030204" pitchFamily="34" charset="0"/>
              </a:rPr>
              <a:t>, led by </a:t>
            </a:r>
            <a:r>
              <a:rPr lang="en-US" sz="1800" i="1" dirty="0" err="1">
                <a:solidFill>
                  <a:srgbClr val="000000"/>
                </a:solidFill>
                <a:latin typeface="Calibri" panose="020F0502020204030204" pitchFamily="34" charset="0"/>
                <a:cs typeface="Calibri" panose="020F0502020204030204" pitchFamily="34" charset="0"/>
              </a:rPr>
              <a:t>BreakThrough</a:t>
            </a:r>
            <a:r>
              <a:rPr lang="en-US" sz="1800" dirty="0">
                <a:solidFill>
                  <a:srgbClr val="000000"/>
                </a:solidFill>
                <a:latin typeface="Calibri" panose="020F0502020204030204" pitchFamily="34" charset="0"/>
                <a:cs typeface="Calibri" panose="020F0502020204030204" pitchFamily="34" charset="0"/>
              </a:rPr>
              <a:t> facilitators</a:t>
            </a:r>
          </a:p>
        </p:txBody>
      </p:sp>
      <p:sp>
        <p:nvSpPr>
          <p:cNvPr id="9" name="TextBox 8">
            <a:extLst>
              <a:ext uri="{FF2B5EF4-FFF2-40B4-BE49-F238E27FC236}">
                <a16:creationId xmlns:a16="http://schemas.microsoft.com/office/drawing/2014/main" id="{80516871-55FA-A8FB-F7F6-C2FCE745C21A}"/>
              </a:ext>
            </a:extLst>
          </p:cNvPr>
          <p:cNvSpPr txBox="1"/>
          <p:nvPr/>
        </p:nvSpPr>
        <p:spPr>
          <a:xfrm>
            <a:off x="3335484" y="1431938"/>
            <a:ext cx="5056094" cy="646331"/>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000000"/>
                </a:solidFill>
                <a:latin typeface="Calibri "/>
              </a:rPr>
              <a:t>Designed and </a:t>
            </a:r>
            <a:r>
              <a:rPr lang="en-US" sz="1800" dirty="0" err="1">
                <a:solidFill>
                  <a:srgbClr val="000000"/>
                </a:solidFill>
                <a:latin typeface="Calibri "/>
              </a:rPr>
              <a:t>trialled</a:t>
            </a:r>
            <a:r>
              <a:rPr lang="en-US" sz="1800" dirty="0">
                <a:solidFill>
                  <a:srgbClr val="000000"/>
                </a:solidFill>
                <a:latin typeface="Calibri "/>
              </a:rPr>
              <a:t> an online peer support group, connected to </a:t>
            </a:r>
            <a:r>
              <a:rPr lang="en-US" sz="1800" i="1" dirty="0" err="1">
                <a:solidFill>
                  <a:srgbClr val="000000"/>
                </a:solidFill>
                <a:latin typeface="Calibri "/>
              </a:rPr>
              <a:t>BreakThrough</a:t>
            </a:r>
            <a:r>
              <a:rPr lang="en-US" sz="1800" dirty="0">
                <a:solidFill>
                  <a:srgbClr val="000000"/>
                </a:solidFill>
                <a:latin typeface="Calibri "/>
              </a:rPr>
              <a:t> program</a:t>
            </a:r>
          </a:p>
        </p:txBody>
      </p:sp>
      <p:pic>
        <p:nvPicPr>
          <p:cNvPr id="12" name="Picture 11">
            <a:extLst>
              <a:ext uri="{FF2B5EF4-FFF2-40B4-BE49-F238E27FC236}">
                <a16:creationId xmlns:a16="http://schemas.microsoft.com/office/drawing/2014/main" id="{1BE3E0A1-4EDE-5456-139D-C94B388629AE}"/>
              </a:ext>
            </a:extLst>
          </p:cNvPr>
          <p:cNvPicPr>
            <a:picLocks noChangeAspect="1"/>
          </p:cNvPicPr>
          <p:nvPr/>
        </p:nvPicPr>
        <p:blipFill>
          <a:blip r:embed="rId8"/>
          <a:stretch>
            <a:fillRect/>
          </a:stretch>
        </p:blipFill>
        <p:spPr>
          <a:xfrm>
            <a:off x="5912221" y="6095356"/>
            <a:ext cx="1127858" cy="621846"/>
          </a:xfrm>
          <a:prstGeom prst="rect">
            <a:avLst/>
          </a:prstGeom>
        </p:spPr>
      </p:pic>
    </p:spTree>
    <p:custDataLst>
      <p:tags r:id="rId1"/>
    </p:custDataLst>
    <p:extLst>
      <p:ext uri="{BB962C8B-B14F-4D97-AF65-F5344CB8AC3E}">
        <p14:creationId xmlns:p14="http://schemas.microsoft.com/office/powerpoint/2010/main" val="397020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6075" y="1531496"/>
            <a:ext cx="5511244" cy="3353559"/>
          </a:xfrm>
        </p:spPr>
        <p:txBody>
          <a:bodyPr vert="horz" lIns="68580" tIns="34290" rIns="68580" bIns="34290" rtlCol="0" anchor="ctr">
            <a:normAutofit/>
          </a:bodyPr>
          <a:lstStyle/>
          <a:p>
            <a:pPr marL="0" indent="0">
              <a:lnSpc>
                <a:spcPct val="90000"/>
              </a:lnSpc>
              <a:buNone/>
            </a:pPr>
            <a:r>
              <a:rPr lang="en-US" sz="2400" dirty="0"/>
              <a:t>Mixed-methods quantitative and qualitative design, comprising a quantitative within-subjects analysis of pre- and post-intervention data and qualitative semi-structured interviews. </a:t>
            </a:r>
          </a:p>
          <a:p>
            <a:pPr marL="0" indent="0">
              <a:lnSpc>
                <a:spcPct val="90000"/>
              </a:lnSpc>
              <a:buNone/>
            </a:pPr>
            <a:r>
              <a:rPr lang="en-US" sz="2400" dirty="0"/>
              <a:t>Data were collected between September 2021 and May 2022. </a:t>
            </a:r>
            <a:endParaRPr lang="en-US" sz="2800"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12</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7" y="2022733"/>
            <a:ext cx="1744944"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uLnTx/>
                <a:uFillTx/>
                <a:latin typeface="Calibri Light" panose="020F0302020204030204"/>
                <a:ea typeface="+mn-ea"/>
                <a:cs typeface="+mn-cs"/>
              </a:rPr>
              <a:t>Methods</a:t>
            </a: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7" name="Picture 6">
            <a:extLst>
              <a:ext uri="{FF2B5EF4-FFF2-40B4-BE49-F238E27FC236}">
                <a16:creationId xmlns:a16="http://schemas.microsoft.com/office/drawing/2014/main" id="{4BFF061B-16CF-AD64-5DBC-8C7F48C5E9A1}"/>
              </a:ext>
            </a:extLst>
          </p:cNvPr>
          <p:cNvPicPr>
            <a:picLocks noChangeAspect="1"/>
          </p:cNvPicPr>
          <p:nvPr/>
        </p:nvPicPr>
        <p:blipFill>
          <a:blip r:embed="rId8"/>
          <a:stretch>
            <a:fillRect/>
          </a:stretch>
        </p:blipFill>
        <p:spPr>
          <a:xfrm>
            <a:off x="5863400" y="6105605"/>
            <a:ext cx="1127858" cy="621846"/>
          </a:xfrm>
          <a:prstGeom prst="rect">
            <a:avLst/>
          </a:prstGeom>
        </p:spPr>
      </p:pic>
    </p:spTree>
    <p:custDataLst>
      <p:tags r:id="rId1"/>
    </p:custDataLst>
    <p:extLst>
      <p:ext uri="{BB962C8B-B14F-4D97-AF65-F5344CB8AC3E}">
        <p14:creationId xmlns:p14="http://schemas.microsoft.com/office/powerpoint/2010/main" val="68547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277415" y="1714743"/>
            <a:ext cx="5511244" cy="3353559"/>
          </a:xfrm>
        </p:spPr>
        <p:txBody>
          <a:bodyPr vert="horz" lIns="68580" tIns="34290" rIns="68580" bIns="34290" rtlCol="0" anchor="ctr">
            <a:noAutofit/>
          </a:bodyPr>
          <a:lstStyle/>
          <a:p>
            <a:pPr marL="0" indent="0">
              <a:lnSpc>
                <a:spcPct val="90000"/>
              </a:lnSpc>
              <a:buNone/>
            </a:pPr>
            <a:r>
              <a:rPr lang="en-US" sz="1800" dirty="0"/>
              <a:t>Participants recruited from </a:t>
            </a:r>
            <a:r>
              <a:rPr lang="en-US" sz="1800" i="1" dirty="0" err="1"/>
              <a:t>BreakThrough</a:t>
            </a:r>
            <a:r>
              <a:rPr lang="en-US" sz="1800" dirty="0"/>
              <a:t>. </a:t>
            </a:r>
          </a:p>
          <a:p>
            <a:pPr marL="0" indent="0">
              <a:lnSpc>
                <a:spcPct val="90000"/>
              </a:lnSpc>
              <a:buNone/>
            </a:pPr>
            <a:r>
              <a:rPr lang="en-US" sz="1800" dirty="0"/>
              <a:t>Baseline online survey. </a:t>
            </a:r>
          </a:p>
          <a:p>
            <a:pPr marL="0" indent="0">
              <a:lnSpc>
                <a:spcPct val="90000"/>
              </a:lnSpc>
              <a:buNone/>
            </a:pPr>
            <a:r>
              <a:rPr lang="en-US" sz="1800" dirty="0"/>
              <a:t>Three months after first online support group session, exit online survey. </a:t>
            </a:r>
          </a:p>
          <a:p>
            <a:pPr marL="0" indent="0">
              <a:lnSpc>
                <a:spcPct val="90000"/>
              </a:lnSpc>
              <a:buNone/>
            </a:pPr>
            <a:r>
              <a:rPr lang="en-US" sz="1800" dirty="0"/>
              <a:t>Invited to express interest in completing a telephone interview to explore experiences of the online support group sessions. </a:t>
            </a:r>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13</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25067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uLnTx/>
                <a:uFillTx/>
                <a:latin typeface="Calibri Light" panose="020F0302020204030204"/>
                <a:ea typeface="+mn-ea"/>
                <a:cs typeface="+mn-cs"/>
              </a:rPr>
              <a:t>Recruitment </a:t>
            </a: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7" name="Picture 6">
            <a:extLst>
              <a:ext uri="{FF2B5EF4-FFF2-40B4-BE49-F238E27FC236}">
                <a16:creationId xmlns:a16="http://schemas.microsoft.com/office/drawing/2014/main" id="{4BFF061B-16CF-AD64-5DBC-8C7F48C5E9A1}"/>
              </a:ext>
            </a:extLst>
          </p:cNvPr>
          <p:cNvPicPr>
            <a:picLocks noChangeAspect="1"/>
          </p:cNvPicPr>
          <p:nvPr/>
        </p:nvPicPr>
        <p:blipFill>
          <a:blip r:embed="rId8"/>
          <a:stretch>
            <a:fillRect/>
          </a:stretch>
        </p:blipFill>
        <p:spPr>
          <a:xfrm>
            <a:off x="5863400" y="6105605"/>
            <a:ext cx="1127858" cy="621846"/>
          </a:xfrm>
          <a:prstGeom prst="rect">
            <a:avLst/>
          </a:prstGeom>
        </p:spPr>
      </p:pic>
    </p:spTree>
    <p:custDataLst>
      <p:tags r:id="rId1"/>
    </p:custDataLst>
    <p:extLst>
      <p:ext uri="{BB962C8B-B14F-4D97-AF65-F5344CB8AC3E}">
        <p14:creationId xmlns:p14="http://schemas.microsoft.com/office/powerpoint/2010/main" val="10118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9105" y="1823281"/>
            <a:ext cx="5511244" cy="3353559"/>
          </a:xfrm>
        </p:spPr>
        <p:txBody>
          <a:bodyPr vert="horz" lIns="68580" tIns="34290" rIns="68580" bIns="34290" rtlCol="0" anchor="ctr">
            <a:noAutofit/>
          </a:bodyPr>
          <a:lstStyle/>
          <a:p>
            <a:pPr marL="0" indent="0">
              <a:lnSpc>
                <a:spcPct val="90000"/>
              </a:lnSpc>
              <a:buNone/>
            </a:pPr>
            <a:r>
              <a:rPr lang="en-US" sz="1800" dirty="0"/>
              <a:t>Three measures baseline and exit: </a:t>
            </a:r>
            <a:r>
              <a:rPr lang="en-US" sz="1800" b="1" dirty="0"/>
              <a:t>General Self-Efficacy Scale</a:t>
            </a:r>
            <a:r>
              <a:rPr lang="en-US" sz="1800" dirty="0"/>
              <a:t>, beliefs in ability to cope with new or difficult situations; </a:t>
            </a:r>
            <a:r>
              <a:rPr lang="en-US" sz="1800" b="1" dirty="0"/>
              <a:t>Personal Well-being Index</a:t>
            </a:r>
            <a:r>
              <a:rPr lang="en-US" sz="1800" dirty="0"/>
              <a:t>, satisfaction with various life domains; </a:t>
            </a:r>
            <a:r>
              <a:rPr lang="en-US" sz="1800" b="1" dirty="0"/>
              <a:t>Social Connectedness Scale</a:t>
            </a:r>
            <a:r>
              <a:rPr lang="en-US" sz="1800" dirty="0"/>
              <a:t>, “belongingness”. </a:t>
            </a:r>
          </a:p>
          <a:p>
            <a:pPr marL="0" indent="0">
              <a:lnSpc>
                <a:spcPct val="90000"/>
              </a:lnSpc>
              <a:buNone/>
            </a:pPr>
            <a:r>
              <a:rPr lang="en-US" sz="1800" dirty="0"/>
              <a:t>Three measures at exit: Client Satisfaction Questionnaire; Group Sessions Rating Scale; Perceived Personal Benefits Scale.</a:t>
            </a:r>
          </a:p>
          <a:p>
            <a:pPr marL="0" indent="0">
              <a:lnSpc>
                <a:spcPct val="90000"/>
              </a:lnSpc>
              <a:buNone/>
            </a:pPr>
            <a:r>
              <a:rPr lang="en-US" sz="1800" dirty="0"/>
              <a:t>Qualitative interviews in relation to experience of the online support group, including content, facilitators, online delivery, and impact on their situation. </a:t>
            </a:r>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14</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106663"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Data collection</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31058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9105" y="1823281"/>
            <a:ext cx="5511244" cy="3353559"/>
          </a:xfrm>
        </p:spPr>
        <p:txBody>
          <a:bodyPr vert="horz" lIns="68580" tIns="34290" rIns="68580" bIns="34290" rtlCol="0" anchor="ctr">
            <a:noAutofit/>
          </a:bodyPr>
          <a:lstStyle/>
          <a:p>
            <a:pPr>
              <a:lnSpc>
                <a:spcPct val="100000"/>
              </a:lnSpc>
            </a:pPr>
            <a:r>
              <a:rPr lang="en-US" sz="1600" dirty="0"/>
              <a:t>Demographic data and quantitative feedback outcomes: </a:t>
            </a:r>
            <a:r>
              <a:rPr lang="en-US" sz="1600" b="1" dirty="0"/>
              <a:t>descriptive</a:t>
            </a:r>
            <a:r>
              <a:rPr lang="en-US" sz="1600" dirty="0"/>
              <a:t>. </a:t>
            </a:r>
          </a:p>
          <a:p>
            <a:pPr>
              <a:lnSpc>
                <a:spcPct val="100000"/>
              </a:lnSpc>
            </a:pPr>
            <a:r>
              <a:rPr lang="en-US" sz="1600" dirty="0"/>
              <a:t>Baseline characteristics of completed cases and non-completed cases compared using </a:t>
            </a:r>
            <a:r>
              <a:rPr lang="en-US" sz="1600" b="1" dirty="0"/>
              <a:t>independent samples </a:t>
            </a:r>
            <a:r>
              <a:rPr lang="en-US" sz="1600" b="1" i="1" dirty="0"/>
              <a:t>t</a:t>
            </a:r>
            <a:r>
              <a:rPr lang="en-US" sz="1600" b="1" dirty="0"/>
              <a:t>-test and Pearson’s χ2</a:t>
            </a:r>
            <a:r>
              <a:rPr lang="en-US" sz="1600" dirty="0"/>
              <a:t> analyses. </a:t>
            </a:r>
          </a:p>
          <a:p>
            <a:pPr>
              <a:lnSpc>
                <a:spcPct val="100000"/>
              </a:lnSpc>
            </a:pPr>
            <a:r>
              <a:rPr lang="en-US" sz="1600" dirty="0"/>
              <a:t>Repeated measures of outcome variables (general self-efficacy, well-being, social connectedness) </a:t>
            </a:r>
            <a:r>
              <a:rPr lang="en-US" sz="1600" dirty="0" err="1"/>
              <a:t>analysed</a:t>
            </a:r>
            <a:r>
              <a:rPr lang="en-US" sz="1600" dirty="0"/>
              <a:t> by </a:t>
            </a:r>
            <a:r>
              <a:rPr lang="en-US" sz="1600" b="1" dirty="0"/>
              <a:t>fitting simple linear mixed models</a:t>
            </a:r>
            <a:r>
              <a:rPr lang="en-US" sz="1600" dirty="0"/>
              <a:t>. </a:t>
            </a:r>
          </a:p>
          <a:p>
            <a:pPr>
              <a:lnSpc>
                <a:spcPct val="100000"/>
              </a:lnSpc>
            </a:pPr>
            <a:r>
              <a:rPr lang="en-US" sz="1600" dirty="0"/>
              <a:t>A </a:t>
            </a:r>
            <a:r>
              <a:rPr lang="en-US" sz="1600" i="1" dirty="0"/>
              <a:t>p</a:t>
            </a:r>
            <a:r>
              <a:rPr lang="en-US" sz="1600" dirty="0"/>
              <a:t>-value of &lt; 0.05 (two-sided) used as the level of significance. Analyses completed in R (4.2.0;) and Stata.</a:t>
            </a:r>
          </a:p>
          <a:p>
            <a:pPr marL="0" indent="0">
              <a:lnSpc>
                <a:spcPct val="100000"/>
              </a:lnSpc>
              <a:buNone/>
            </a:pPr>
            <a:r>
              <a:rPr lang="en-US" sz="1600" dirty="0"/>
              <a:t>Interviews were </a:t>
            </a:r>
            <a:r>
              <a:rPr lang="en-US" sz="1600" dirty="0" err="1"/>
              <a:t>analysed</a:t>
            </a:r>
            <a:r>
              <a:rPr lang="en-US" sz="1600" dirty="0"/>
              <a:t> following </a:t>
            </a:r>
            <a:r>
              <a:rPr lang="en-US" sz="1600" b="1" dirty="0"/>
              <a:t>conventional content analysis</a:t>
            </a:r>
            <a:r>
              <a:rPr lang="en-US" sz="1600" dirty="0"/>
              <a:t>. </a:t>
            </a:r>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15</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106663"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Data analysis</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1586713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16</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106663"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prstClr val="white"/>
                </a:solidFill>
                <a:latin typeface="Calibri Light" panose="020F0302020204030204"/>
              </a:rPr>
              <a:t>Survey participants</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EAA22FE-CDB5-8DA1-667F-60B5D1E00A6C}"/>
              </a:ext>
            </a:extLst>
          </p:cNvPr>
          <p:cNvPicPr>
            <a:picLocks noChangeAspect="1"/>
          </p:cNvPicPr>
          <p:nvPr/>
        </p:nvPicPr>
        <p:blipFill>
          <a:blip r:embed="rId8"/>
          <a:stretch>
            <a:fillRect/>
          </a:stretch>
        </p:blipFill>
        <p:spPr>
          <a:xfrm>
            <a:off x="5896614" y="6069559"/>
            <a:ext cx="1127858" cy="621846"/>
          </a:xfrm>
          <a:prstGeom prst="rect">
            <a:avLst/>
          </a:prstGeom>
        </p:spPr>
      </p:pic>
      <p:pic>
        <p:nvPicPr>
          <p:cNvPr id="10" name="Picture 9">
            <a:extLst>
              <a:ext uri="{FF2B5EF4-FFF2-40B4-BE49-F238E27FC236}">
                <a16:creationId xmlns:a16="http://schemas.microsoft.com/office/drawing/2014/main" id="{A01EBDFC-91CA-400A-8885-BE0E35DC03B6}"/>
              </a:ext>
            </a:extLst>
          </p:cNvPr>
          <p:cNvPicPr>
            <a:picLocks noChangeAspect="1"/>
          </p:cNvPicPr>
          <p:nvPr/>
        </p:nvPicPr>
        <p:blipFill>
          <a:blip r:embed="rId9"/>
          <a:stretch>
            <a:fillRect/>
          </a:stretch>
        </p:blipFill>
        <p:spPr>
          <a:xfrm>
            <a:off x="3907353" y="623375"/>
            <a:ext cx="4996442" cy="5377375"/>
          </a:xfrm>
          <a:prstGeom prst="rect">
            <a:avLst/>
          </a:prstGeom>
        </p:spPr>
      </p:pic>
    </p:spTree>
    <p:custDataLst>
      <p:tags r:id="rId1"/>
    </p:custDataLst>
    <p:extLst>
      <p:ext uri="{BB962C8B-B14F-4D97-AF65-F5344CB8AC3E}">
        <p14:creationId xmlns:p14="http://schemas.microsoft.com/office/powerpoint/2010/main" val="419534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9105" y="1823281"/>
            <a:ext cx="5511244" cy="3353559"/>
          </a:xfrm>
        </p:spPr>
        <p:txBody>
          <a:bodyPr vert="horz" lIns="68580" tIns="34290" rIns="68580" bIns="34290" rtlCol="0" anchor="ctr">
            <a:normAutofit/>
          </a:bodyPr>
          <a:lstStyle/>
          <a:p>
            <a:pPr>
              <a:lnSpc>
                <a:spcPct val="90000"/>
              </a:lnSpc>
            </a:pPr>
            <a:r>
              <a:rPr lang="en-US" sz="2400" dirty="0"/>
              <a:t>significant improvement in mean general self-efficacy from baseline to exit (</a:t>
            </a:r>
            <a:r>
              <a:rPr lang="en-US" sz="2400" i="1" dirty="0"/>
              <a:t>b</a:t>
            </a:r>
            <a:r>
              <a:rPr lang="en-US" sz="2400" dirty="0"/>
              <a:t> = 2.63, 95% CI 0.82, 4.44, </a:t>
            </a:r>
            <a:r>
              <a:rPr lang="en-US" sz="2400" i="1" dirty="0"/>
              <a:t>p</a:t>
            </a:r>
            <a:r>
              <a:rPr lang="en-US" sz="2400" dirty="0"/>
              <a:t> = 0.004). </a:t>
            </a:r>
          </a:p>
          <a:p>
            <a:pPr>
              <a:lnSpc>
                <a:spcPct val="90000"/>
              </a:lnSpc>
            </a:pPr>
            <a:r>
              <a:rPr lang="en-US" sz="2400" dirty="0"/>
              <a:t>No significant changes for well-being or social connectedness over time (</a:t>
            </a:r>
            <a:r>
              <a:rPr lang="en-US" sz="2400" i="1" dirty="0"/>
              <a:t>p</a:t>
            </a:r>
            <a:r>
              <a:rPr lang="en-US" sz="2400" dirty="0"/>
              <a:t> &gt; 0.05).</a:t>
            </a:r>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17</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538712" cy="240065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prstClr val="white"/>
                </a:solidFill>
                <a:latin typeface="Calibri Light" panose="020F0302020204030204"/>
              </a:rPr>
              <a:t>General self-efficacy, well-being, social connectedness</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1728881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9105" y="1823281"/>
            <a:ext cx="5511244" cy="3353559"/>
          </a:xfrm>
        </p:spPr>
        <p:txBody>
          <a:bodyPr vert="horz" lIns="68580" tIns="34290" rIns="68580" bIns="34290" rtlCol="0" anchor="ctr">
            <a:noAutofit/>
          </a:bodyPr>
          <a:lstStyle/>
          <a:p>
            <a:pPr marL="0" indent="0">
              <a:lnSpc>
                <a:spcPct val="90000"/>
              </a:lnSpc>
              <a:buNone/>
            </a:pPr>
            <a:r>
              <a:rPr lang="en-US" sz="2000" dirty="0"/>
              <a:t>Majority reported experience “satisfactory” or “very satisfactory” (client satisfaction </a:t>
            </a:r>
            <a:r>
              <a:rPr lang="en-US" sz="2000" i="1" dirty="0"/>
              <a:t>n</a:t>
            </a:r>
            <a:r>
              <a:rPr lang="en-US" sz="2000" dirty="0"/>
              <a:t> = 22, 95.65%; group sessions </a:t>
            </a:r>
            <a:r>
              <a:rPr lang="en-US" sz="2000" i="1" dirty="0"/>
              <a:t>n</a:t>
            </a:r>
            <a:r>
              <a:rPr lang="en-US" sz="2000" dirty="0"/>
              <a:t> = 21, 91.30%). </a:t>
            </a:r>
          </a:p>
          <a:p>
            <a:pPr marL="0" indent="0">
              <a:lnSpc>
                <a:spcPct val="90000"/>
              </a:lnSpc>
              <a:buNone/>
            </a:pPr>
            <a:r>
              <a:rPr lang="en-US" sz="2000" dirty="0"/>
              <a:t>95.65% agreed one or more benefits from attending, improvements in: </a:t>
            </a:r>
          </a:p>
          <a:p>
            <a:r>
              <a:rPr lang="en-US" sz="2000" dirty="0"/>
              <a:t>91.30% (</a:t>
            </a:r>
            <a:r>
              <a:rPr lang="en-US" sz="2000" i="1" dirty="0"/>
              <a:t>n</a:t>
            </a:r>
            <a:r>
              <a:rPr lang="en-US" sz="2000" dirty="0"/>
              <a:t> = 21) feelings of connection to others; </a:t>
            </a:r>
          </a:p>
          <a:p>
            <a:r>
              <a:rPr lang="en-US" sz="2000" dirty="0"/>
              <a:t>86.96% (20) ability to apply coping strategies; </a:t>
            </a:r>
          </a:p>
          <a:p>
            <a:r>
              <a:rPr lang="en-US" sz="2000" dirty="0"/>
              <a:t>82.61% (19) ability to work through emotions; </a:t>
            </a:r>
          </a:p>
          <a:p>
            <a:r>
              <a:rPr lang="en-US" sz="2000" dirty="0"/>
              <a:t>65.23% (15) frequency of enjoyable activities.</a:t>
            </a:r>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18</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538712" cy="240065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Program satisfaction and perceived benefits</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141089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9105" y="1823281"/>
            <a:ext cx="5511244" cy="3353559"/>
          </a:xfrm>
        </p:spPr>
        <p:txBody>
          <a:bodyPr vert="horz" lIns="68580" tIns="34290" rIns="68580" bIns="34290" rtlCol="0" anchor="ctr">
            <a:noAutofit/>
          </a:bodyPr>
          <a:lstStyle/>
          <a:p>
            <a:pPr marL="0" indent="0">
              <a:lnSpc>
                <a:spcPct val="100000"/>
              </a:lnSpc>
              <a:buNone/>
            </a:pPr>
            <a:r>
              <a:rPr lang="en-US" sz="2000" dirty="0"/>
              <a:t>Average age was 57.3 years (40–66) and all female. </a:t>
            </a:r>
          </a:p>
          <a:p>
            <a:pPr marL="0" indent="0">
              <a:lnSpc>
                <a:spcPct val="100000"/>
              </a:lnSpc>
              <a:buNone/>
            </a:pPr>
            <a:r>
              <a:rPr lang="en-US" sz="2000" dirty="0"/>
              <a:t>Most common primary drug of concern was methamphetamine/ice (</a:t>
            </a:r>
            <a:r>
              <a:rPr lang="en-US" sz="2000" i="1" dirty="0"/>
              <a:t>n</a:t>
            </a:r>
            <a:r>
              <a:rPr lang="en-US" sz="2000" dirty="0"/>
              <a:t> = 5; 45.45%), then alcohol (</a:t>
            </a:r>
            <a:r>
              <a:rPr lang="en-US" sz="2000" i="1" dirty="0"/>
              <a:t>n</a:t>
            </a:r>
            <a:r>
              <a:rPr lang="en-US" sz="2000" dirty="0"/>
              <a:t> = 3; 27.27%), and poly-substances (</a:t>
            </a:r>
            <a:r>
              <a:rPr lang="en-US" sz="2000" i="1" dirty="0"/>
              <a:t>n</a:t>
            </a:r>
            <a:r>
              <a:rPr lang="en-US" sz="2000" dirty="0"/>
              <a:t> = 3; 27.27%). </a:t>
            </a:r>
          </a:p>
          <a:p>
            <a:pPr marL="0" indent="0">
              <a:lnSpc>
                <a:spcPct val="100000"/>
              </a:lnSpc>
              <a:buNone/>
            </a:pPr>
            <a:r>
              <a:rPr lang="en-US" sz="2000" dirty="0"/>
              <a:t>10 AFMs of adult or adolescent child; 1 AFM of partner or ex-partner) had supported their relatives for mean of 8.8 years (1–18 years).</a:t>
            </a:r>
            <a:endParaRPr lang="en-US" sz="2400"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19</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106663"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Interviews (n=11)</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139413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95405" y="1118318"/>
            <a:ext cx="2400300" cy="3345872"/>
          </a:xfrm>
        </p:spPr>
        <p:txBody>
          <a:bodyPr vert="horz" lIns="68580" tIns="34290" rIns="68580" bIns="34290" rtlCol="0" anchor="ctr">
            <a:normAutofit/>
          </a:bodyPr>
          <a:lstStyle/>
          <a:p>
            <a:r>
              <a:rPr lang="en-US" sz="2100" b="1" spc="-8" dirty="0">
                <a:solidFill>
                  <a:schemeClr val="bg1"/>
                </a:solidFill>
              </a:rPr>
              <a:t>Acknowledgement</a:t>
            </a:r>
            <a:r>
              <a:rPr lang="en-US" sz="2100" b="1" spc="-4" dirty="0">
                <a:solidFill>
                  <a:schemeClr val="bg1"/>
                </a:solidFill>
              </a:rPr>
              <a:t> </a:t>
            </a:r>
            <a:r>
              <a:rPr lang="en-US" sz="2100" b="1" spc="-8" dirty="0">
                <a:solidFill>
                  <a:schemeClr val="bg1"/>
                </a:solidFill>
              </a:rPr>
              <a:t>of</a:t>
            </a:r>
            <a:r>
              <a:rPr lang="en-US" sz="2100" b="1" dirty="0">
                <a:solidFill>
                  <a:schemeClr val="bg1"/>
                </a:solidFill>
              </a:rPr>
              <a:t> </a:t>
            </a:r>
            <a:r>
              <a:rPr lang="en-US" sz="2100" b="1" spc="-8" dirty="0">
                <a:solidFill>
                  <a:schemeClr val="bg1"/>
                </a:solidFill>
              </a:rPr>
              <a:t>Country</a:t>
            </a:r>
            <a:r>
              <a:rPr lang="en-US" sz="2100" b="1" spc="4" dirty="0">
                <a:solidFill>
                  <a:schemeClr val="bg1"/>
                </a:solidFill>
              </a:rPr>
              <a:t> </a:t>
            </a:r>
            <a:br>
              <a:rPr lang="en-US" sz="2100" b="1" spc="4" dirty="0">
                <a:solidFill>
                  <a:schemeClr val="bg1"/>
                </a:solidFill>
              </a:rPr>
            </a:br>
            <a:br>
              <a:rPr lang="en-US" sz="2100" b="1" spc="4" dirty="0">
                <a:solidFill>
                  <a:schemeClr val="bg1"/>
                </a:solidFill>
              </a:rPr>
            </a:br>
            <a:r>
              <a:rPr lang="en-US" sz="2100" b="1" spc="-8" dirty="0">
                <a:solidFill>
                  <a:schemeClr val="bg1"/>
                </a:solidFill>
              </a:rPr>
              <a:t>Acknowledgment of Lived and Living Experience </a:t>
            </a:r>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31033" y="1126960"/>
            <a:ext cx="5046946" cy="3345872"/>
          </a:xfrm>
        </p:spPr>
        <p:txBody>
          <a:bodyPr vert="horz" lIns="68580" tIns="34290" rIns="68580" bIns="34290" rtlCol="0" anchor="ctr">
            <a:normAutofit fontScale="32500" lnSpcReduction="20000"/>
          </a:bodyPr>
          <a:lstStyle/>
          <a:p>
            <a:pPr marL="0" indent="0">
              <a:lnSpc>
                <a:spcPct val="150000"/>
              </a:lnSpc>
              <a:buNone/>
            </a:pPr>
            <a:r>
              <a:rPr lang="en-US" sz="4300" dirty="0"/>
              <a:t>We begin by acknowledging the Traditional Owners of the land on which we work and live, and pay respect to Elders past, present, and emerging. For Rob, this is the land of the </a:t>
            </a:r>
            <a:r>
              <a:rPr lang="en-US" sz="4300" dirty="0" err="1"/>
              <a:t>Bunnerong</a:t>
            </a:r>
            <a:r>
              <a:rPr lang="en-US" sz="4300" dirty="0"/>
              <a:t> People of the East </a:t>
            </a:r>
            <a:r>
              <a:rPr lang="en-US" sz="4300" dirty="0" err="1"/>
              <a:t>Kulin</a:t>
            </a:r>
            <a:r>
              <a:rPr lang="en-US" sz="4300" dirty="0"/>
              <a:t> Nation. For Annette, this is the land of the </a:t>
            </a:r>
            <a:r>
              <a:rPr lang="en-US" sz="4300" dirty="0" err="1"/>
              <a:t>Wurundjeri</a:t>
            </a:r>
            <a:r>
              <a:rPr lang="en-US" sz="4300" dirty="0"/>
              <a:t> People of the </a:t>
            </a:r>
            <a:r>
              <a:rPr lang="en-US" sz="4300" dirty="0" err="1"/>
              <a:t>Kulin</a:t>
            </a:r>
            <a:r>
              <a:rPr lang="en-US" sz="4300" dirty="0"/>
              <a:t> Nation.</a:t>
            </a:r>
          </a:p>
          <a:p>
            <a:pPr marL="0" indent="0">
              <a:lnSpc>
                <a:spcPct val="150000"/>
              </a:lnSpc>
              <a:buNone/>
            </a:pPr>
            <a:r>
              <a:rPr lang="en-US" sz="4300" dirty="0"/>
              <a:t>We acknowledge the individual and collective expertise of those with a lived or living experience of alcohol and other drug, mental health, and/or gambling harm. We envision a world where all people affected by the impact of addiction can proudly and openly seek help, help each other, and demonstrate the living proof that recovery is possible.</a:t>
            </a:r>
          </a:p>
          <a:p>
            <a:pPr>
              <a:lnSpc>
                <a:spcPct val="90000"/>
              </a:lnSpc>
            </a:pPr>
            <a:endParaRPr lang="en-US" dirty="0"/>
          </a:p>
          <a:p>
            <a:pPr>
              <a:lnSpc>
                <a:spcPct val="90000"/>
              </a:lnSpc>
            </a:pPr>
            <a:endParaRPr lang="en-US"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2</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506" y="6124225"/>
            <a:ext cx="1507007" cy="589821"/>
          </a:xfrm>
          <a:prstGeom prst="rect">
            <a:avLst/>
          </a:prstGeom>
        </p:spPr>
      </p:pic>
      <p:pic>
        <p:nvPicPr>
          <p:cNvPr id="6" name="Picture 5">
            <a:extLst>
              <a:ext uri="{FF2B5EF4-FFF2-40B4-BE49-F238E27FC236}">
                <a16:creationId xmlns:a16="http://schemas.microsoft.com/office/drawing/2014/main" id="{E42E6248-639F-3978-0879-0A63D72E1B11}"/>
              </a:ext>
            </a:extLst>
          </p:cNvPr>
          <p:cNvPicPr>
            <a:picLocks noChangeAspect="1"/>
          </p:cNvPicPr>
          <p:nvPr/>
        </p:nvPicPr>
        <p:blipFill>
          <a:blip r:embed="rId5"/>
          <a:stretch>
            <a:fillRect/>
          </a:stretch>
        </p:blipFill>
        <p:spPr>
          <a:xfrm>
            <a:off x="171090" y="6208716"/>
            <a:ext cx="2011854" cy="420660"/>
          </a:xfrm>
          <a:prstGeom prst="rect">
            <a:avLst/>
          </a:prstGeom>
        </p:spPr>
      </p:pic>
      <p:pic>
        <p:nvPicPr>
          <p:cNvPr id="9" name="Picture 8">
            <a:extLst>
              <a:ext uri="{FF2B5EF4-FFF2-40B4-BE49-F238E27FC236}">
                <a16:creationId xmlns:a16="http://schemas.microsoft.com/office/drawing/2014/main" id="{CA76E3F7-C86C-BDB1-DFB6-8B10AC2CC8BA}"/>
              </a:ext>
            </a:extLst>
          </p:cNvPr>
          <p:cNvPicPr>
            <a:picLocks noChangeAspect="1"/>
          </p:cNvPicPr>
          <p:nvPr/>
        </p:nvPicPr>
        <p:blipFill>
          <a:blip r:embed="rId6"/>
          <a:stretch>
            <a:fillRect/>
          </a:stretch>
        </p:blipFill>
        <p:spPr>
          <a:xfrm>
            <a:off x="2568961" y="6255165"/>
            <a:ext cx="1237595" cy="377985"/>
          </a:xfrm>
          <a:prstGeom prst="rect">
            <a:avLst/>
          </a:prstGeom>
        </p:spPr>
      </p:pic>
      <p:pic>
        <p:nvPicPr>
          <p:cNvPr id="11" name="Picture 10">
            <a:extLst>
              <a:ext uri="{FF2B5EF4-FFF2-40B4-BE49-F238E27FC236}">
                <a16:creationId xmlns:a16="http://schemas.microsoft.com/office/drawing/2014/main" id="{77FB9EA0-D97A-4A9E-096C-DD3BC075BEAC}"/>
              </a:ext>
            </a:extLst>
          </p:cNvPr>
          <p:cNvPicPr>
            <a:picLocks noChangeAspect="1"/>
          </p:cNvPicPr>
          <p:nvPr/>
        </p:nvPicPr>
        <p:blipFill>
          <a:blip r:embed="rId7"/>
          <a:stretch>
            <a:fillRect/>
          </a:stretch>
        </p:blipFill>
        <p:spPr>
          <a:xfrm>
            <a:off x="4230894" y="6124225"/>
            <a:ext cx="1129382" cy="621846"/>
          </a:xfrm>
          <a:prstGeom prst="rect">
            <a:avLst/>
          </a:prstGeom>
        </p:spPr>
      </p:pic>
    </p:spTree>
    <p:custDataLst>
      <p:tags r:id="rId1"/>
    </p:custDataLst>
    <p:extLst>
      <p:ext uri="{BB962C8B-B14F-4D97-AF65-F5344CB8AC3E}">
        <p14:creationId xmlns:p14="http://schemas.microsoft.com/office/powerpoint/2010/main" val="364732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9105" y="1823281"/>
            <a:ext cx="5511244" cy="3353559"/>
          </a:xfrm>
        </p:spPr>
        <p:txBody>
          <a:bodyPr vert="horz" lIns="68580" tIns="34290" rIns="68580" bIns="34290" rtlCol="0" anchor="ctr">
            <a:noAutofit/>
          </a:bodyPr>
          <a:lstStyle/>
          <a:p>
            <a:pPr>
              <a:lnSpc>
                <a:spcPct val="100000"/>
              </a:lnSpc>
            </a:pPr>
            <a:r>
              <a:rPr lang="en-US" sz="2000" b="1" dirty="0"/>
              <a:t>Connecting with others who share the same world. </a:t>
            </a:r>
            <a:r>
              <a:rPr lang="en-US" sz="2000" dirty="0"/>
              <a:t>Sub-theme: learning and contextualizing</a:t>
            </a:r>
          </a:p>
          <a:p>
            <a:pPr>
              <a:lnSpc>
                <a:spcPct val="100000"/>
              </a:lnSpc>
            </a:pPr>
            <a:r>
              <a:rPr lang="en-US" sz="2000" b="1" dirty="0"/>
              <a:t>It’s the facilitators that make the group</a:t>
            </a:r>
          </a:p>
          <a:p>
            <a:pPr>
              <a:lnSpc>
                <a:spcPct val="100000"/>
              </a:lnSpc>
            </a:pPr>
            <a:r>
              <a:rPr lang="en-US" sz="2000" b="1" dirty="0"/>
              <a:t>Accessing support when in crisis. </a:t>
            </a:r>
            <a:r>
              <a:rPr lang="en-US" sz="2000" dirty="0"/>
              <a:t>Sub-themes: Needing help in crisis; Ensuring support is accessible</a:t>
            </a:r>
          </a:p>
          <a:p>
            <a:pPr>
              <a:lnSpc>
                <a:spcPct val="100000"/>
              </a:lnSpc>
            </a:pPr>
            <a:endParaRPr lang="en-US" sz="2000"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20</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6" y="2022733"/>
            <a:ext cx="2106663"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Interview themes</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1551119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9105" y="1823281"/>
            <a:ext cx="5511244" cy="3353559"/>
          </a:xfrm>
        </p:spPr>
        <p:txBody>
          <a:bodyPr vert="horz" lIns="68580" tIns="34290" rIns="68580" bIns="34290" rtlCol="0" anchor="ctr">
            <a:normAutofit fontScale="85000" lnSpcReduction="10000"/>
          </a:bodyPr>
          <a:lstStyle/>
          <a:p>
            <a:pPr marL="0" indent="0">
              <a:lnSpc>
                <a:spcPct val="100000"/>
              </a:lnSpc>
              <a:buNone/>
            </a:pPr>
            <a:r>
              <a:rPr lang="en-US" sz="2600" i="1" dirty="0"/>
              <a:t>You wouldn’t really understand it unless you’d been through it [...] People are supportive, but if they haven’t lived through it, it’s different. </a:t>
            </a:r>
          </a:p>
          <a:p>
            <a:pPr marL="0" indent="0">
              <a:lnSpc>
                <a:spcPct val="100000"/>
              </a:lnSpc>
              <a:buNone/>
            </a:pPr>
            <a:r>
              <a:rPr lang="en-US" sz="2600" dirty="0"/>
              <a:t>Joy, 66 y, mother of son, attended 3 sessions</a:t>
            </a:r>
          </a:p>
          <a:p>
            <a:pPr marL="0" indent="0">
              <a:lnSpc>
                <a:spcPct val="100000"/>
              </a:lnSpc>
              <a:buNone/>
            </a:pPr>
            <a:r>
              <a:rPr lang="en-US" sz="2600" i="1" dirty="0"/>
              <a:t>It’s very hard for anyone to know what it’s actually like when you’re actually there, when I was actually there with [my son] seeing him using and just all the changes. </a:t>
            </a:r>
          </a:p>
          <a:p>
            <a:pPr marL="0" indent="0">
              <a:lnSpc>
                <a:spcPct val="100000"/>
              </a:lnSpc>
              <a:buNone/>
            </a:pPr>
            <a:r>
              <a:rPr lang="en-US" sz="2600" dirty="0"/>
              <a:t>Erica, 56, mother of son, 6 sessions</a:t>
            </a:r>
          </a:p>
          <a:p>
            <a:pPr marL="0" indent="0">
              <a:lnSpc>
                <a:spcPct val="90000"/>
              </a:lnSpc>
              <a:buNone/>
            </a:pPr>
            <a:endParaRPr lang="en-US" sz="1800" dirty="0"/>
          </a:p>
          <a:p>
            <a:pPr>
              <a:lnSpc>
                <a:spcPct val="90000"/>
              </a:lnSpc>
            </a:pPr>
            <a:endParaRPr lang="en-US" sz="1425"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21</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289162" y="1673863"/>
            <a:ext cx="2230117"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prstClr val="white"/>
                </a:solidFill>
                <a:latin typeface="Calibri Light" panose="020F0302020204030204"/>
              </a:rPr>
              <a:t>Theme 1: Connecting with others who share the same world</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928798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125455" y="1651954"/>
            <a:ext cx="5858230" cy="3938155"/>
          </a:xfrm>
        </p:spPr>
        <p:txBody>
          <a:bodyPr vert="horz" lIns="68580" tIns="34290" rIns="68580" bIns="34290" rtlCol="0" anchor="ctr">
            <a:normAutofit fontScale="70000" lnSpcReduction="20000"/>
          </a:bodyPr>
          <a:lstStyle/>
          <a:p>
            <a:pPr marL="0" indent="0">
              <a:lnSpc>
                <a:spcPct val="120000"/>
              </a:lnSpc>
              <a:buNone/>
            </a:pPr>
            <a:r>
              <a:rPr lang="en-US" sz="2400" i="1" dirty="0"/>
              <a:t>[</a:t>
            </a:r>
            <a:r>
              <a:rPr lang="en-US" sz="3100" i="1" dirty="0"/>
              <a:t>The facilitators] used that thing that, we’re not to tell people what to do, you’ve got to be accepting of others’ situations. We can share information but we shouldn’t force information. </a:t>
            </a:r>
          </a:p>
          <a:p>
            <a:pPr marL="0" indent="0">
              <a:lnSpc>
                <a:spcPct val="120000"/>
              </a:lnSpc>
              <a:buNone/>
            </a:pPr>
            <a:r>
              <a:rPr lang="en-US" sz="3100" dirty="0"/>
              <a:t>Emilia, 66, mother of daughter, 18 sessions</a:t>
            </a:r>
          </a:p>
          <a:p>
            <a:pPr marL="0" indent="0">
              <a:lnSpc>
                <a:spcPct val="120000"/>
              </a:lnSpc>
              <a:buNone/>
            </a:pPr>
            <a:r>
              <a:rPr lang="en-US" sz="3100" i="1" dirty="0"/>
              <a:t>The facilitators were great and they always worked hard at including everyone and giving everyone the opportunity to speak […]  it’s the facilitators that worked hard at making it work. </a:t>
            </a:r>
          </a:p>
          <a:p>
            <a:pPr marL="0" indent="0">
              <a:lnSpc>
                <a:spcPct val="120000"/>
              </a:lnSpc>
              <a:buNone/>
            </a:pPr>
            <a:r>
              <a:rPr lang="en-US" sz="3100" dirty="0"/>
              <a:t>Marjorie, 60-70, mother of son, 10 sessions</a:t>
            </a:r>
          </a:p>
          <a:p>
            <a:pPr marL="0" indent="0">
              <a:lnSpc>
                <a:spcPct val="120000"/>
              </a:lnSpc>
              <a:buNone/>
            </a:pPr>
            <a:endParaRPr lang="en-US" sz="1800" dirty="0"/>
          </a:p>
          <a:p>
            <a:pPr>
              <a:lnSpc>
                <a:spcPct val="120000"/>
              </a:lnSpc>
            </a:pPr>
            <a:endParaRPr lang="en-US" sz="1425"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22</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289162" y="1673863"/>
            <a:ext cx="2230117" cy="240065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Theme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It’s the facilitators that make the group</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29800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125455" y="1651954"/>
            <a:ext cx="5858230" cy="3938155"/>
          </a:xfrm>
        </p:spPr>
        <p:txBody>
          <a:bodyPr vert="horz" lIns="68580" tIns="34290" rIns="68580" bIns="34290" rtlCol="0" anchor="ctr">
            <a:normAutofit/>
          </a:bodyPr>
          <a:lstStyle/>
          <a:p>
            <a:pPr marL="0" indent="0">
              <a:lnSpc>
                <a:spcPct val="100000"/>
              </a:lnSpc>
              <a:buNone/>
            </a:pPr>
            <a:r>
              <a:rPr lang="en-US" sz="2400" i="1" dirty="0"/>
              <a:t>… normally, I just go along, and try not to kind of think about it too much, but then something will happen […] that will start me off again, and then I will seek help.</a:t>
            </a:r>
          </a:p>
          <a:p>
            <a:pPr marL="0" indent="0">
              <a:lnSpc>
                <a:spcPct val="100000"/>
              </a:lnSpc>
              <a:buNone/>
            </a:pPr>
            <a:r>
              <a:rPr lang="en-US" sz="2400" dirty="0"/>
              <a:t>Mary, 64, mother of daughter, 2 sessions</a:t>
            </a:r>
            <a:endParaRPr lang="en-US" sz="2400" i="1" dirty="0"/>
          </a:p>
          <a:p>
            <a:pPr marL="0" indent="0">
              <a:lnSpc>
                <a:spcPct val="100000"/>
              </a:lnSpc>
              <a:buNone/>
            </a:pPr>
            <a:r>
              <a:rPr lang="en-US" sz="2400" i="1" dirty="0"/>
              <a:t>You can just use your laptop, you can just use your phone, you can just kind of go move places, turn your camera [off or on]. </a:t>
            </a:r>
          </a:p>
          <a:p>
            <a:pPr marL="0" indent="0">
              <a:lnSpc>
                <a:spcPct val="100000"/>
              </a:lnSpc>
              <a:buNone/>
            </a:pPr>
            <a:r>
              <a:rPr lang="en-US" sz="2400" dirty="0"/>
              <a:t>Erica, 56, mother of son, 6 sessions</a:t>
            </a:r>
          </a:p>
          <a:p>
            <a:pPr>
              <a:lnSpc>
                <a:spcPct val="100000"/>
              </a:lnSpc>
            </a:pPr>
            <a:endParaRPr lang="en-US" sz="1425"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23</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289162" y="1673863"/>
            <a:ext cx="2230117"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Theme 3: Accessing support when in crisis</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300576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417EA-4089-4A9B-A377-EC8F6972441B}"/>
              </a:ext>
            </a:extLst>
          </p:cNvPr>
          <p:cNvPicPr>
            <a:picLocks noChangeAspect="1"/>
          </p:cNvPicPr>
          <p:nvPr/>
        </p:nvPicPr>
        <p:blipFill>
          <a:blip r:embed="rId3"/>
          <a:stretch>
            <a:fillRect/>
          </a:stretch>
        </p:blipFill>
        <p:spPr>
          <a:xfrm>
            <a:off x="827584" y="404664"/>
            <a:ext cx="6968332" cy="1938696"/>
          </a:xfrm>
          <a:prstGeom prst="rect">
            <a:avLst/>
          </a:prstGeom>
        </p:spPr>
      </p:pic>
      <p:sp>
        <p:nvSpPr>
          <p:cNvPr id="5" name="TextBox 4">
            <a:extLst>
              <a:ext uri="{FF2B5EF4-FFF2-40B4-BE49-F238E27FC236}">
                <a16:creationId xmlns:a16="http://schemas.microsoft.com/office/drawing/2014/main" id="{C1CA48E4-C8AB-4ADB-BB55-495CA60B2A2C}"/>
              </a:ext>
            </a:extLst>
          </p:cNvPr>
          <p:cNvSpPr txBox="1"/>
          <p:nvPr/>
        </p:nvSpPr>
        <p:spPr>
          <a:xfrm>
            <a:off x="899592" y="2780927"/>
            <a:ext cx="7344816" cy="369332"/>
          </a:xfrm>
          <a:prstGeom prst="rect">
            <a:avLst/>
          </a:prstGeom>
          <a:noFill/>
        </p:spPr>
        <p:txBody>
          <a:bodyPr wrap="square" rtlCol="0">
            <a:spAutoFit/>
          </a:bodyPr>
          <a:lstStyle/>
          <a:p>
            <a:r>
              <a:rPr lang="en-AU" dirty="0">
                <a:solidFill>
                  <a:schemeClr val="accent1">
                    <a:lumMod val="75000"/>
                  </a:schemeClr>
                </a:solidFill>
                <a:hlinkClick r:id="rId4">
                  <a:extLst>
                    <a:ext uri="{A12FA001-AC4F-418D-AE19-62706E023703}">
                      <ahyp:hlinkClr xmlns:ahyp="http://schemas.microsoft.com/office/drawing/2018/hyperlinkcolor" val="tx"/>
                    </a:ext>
                  </a:extLst>
                </a:hlinkClick>
              </a:rPr>
              <a:t>https://www.tandfonline.com/doi/full/10.1080/09687637.2023.2184248</a:t>
            </a:r>
            <a:r>
              <a:rPr lang="en-AU" dirty="0">
                <a:solidFill>
                  <a:schemeClr val="accent1">
                    <a:lumMod val="75000"/>
                  </a:schemeClr>
                </a:solidFill>
              </a:rPr>
              <a:t>  </a:t>
            </a:r>
          </a:p>
        </p:txBody>
      </p:sp>
      <p:pic>
        <p:nvPicPr>
          <p:cNvPr id="6" name="Picture 5">
            <a:extLst>
              <a:ext uri="{FF2B5EF4-FFF2-40B4-BE49-F238E27FC236}">
                <a16:creationId xmlns:a16="http://schemas.microsoft.com/office/drawing/2014/main" id="{E58305C9-40DC-4ABD-8385-FAFFF89CD152}"/>
              </a:ext>
            </a:extLst>
          </p:cNvPr>
          <p:cNvPicPr>
            <a:picLocks noChangeAspect="1"/>
          </p:cNvPicPr>
          <p:nvPr/>
        </p:nvPicPr>
        <p:blipFill>
          <a:blip r:embed="rId5"/>
          <a:stretch>
            <a:fillRect/>
          </a:stretch>
        </p:blipFill>
        <p:spPr>
          <a:xfrm>
            <a:off x="827585" y="3645025"/>
            <a:ext cx="4464496" cy="2122298"/>
          </a:xfrm>
          <a:prstGeom prst="rect">
            <a:avLst/>
          </a:prstGeom>
        </p:spPr>
      </p:pic>
      <p:sp>
        <p:nvSpPr>
          <p:cNvPr id="7" name="TextBox 6">
            <a:extLst>
              <a:ext uri="{FF2B5EF4-FFF2-40B4-BE49-F238E27FC236}">
                <a16:creationId xmlns:a16="http://schemas.microsoft.com/office/drawing/2014/main" id="{50B88B4F-AB66-438A-9662-D2963616741E}"/>
              </a:ext>
            </a:extLst>
          </p:cNvPr>
          <p:cNvSpPr txBox="1"/>
          <p:nvPr/>
        </p:nvSpPr>
        <p:spPr>
          <a:xfrm>
            <a:off x="899592" y="6093296"/>
            <a:ext cx="6896324" cy="369332"/>
          </a:xfrm>
          <a:prstGeom prst="rect">
            <a:avLst/>
          </a:prstGeom>
          <a:noFill/>
        </p:spPr>
        <p:txBody>
          <a:bodyPr wrap="square" rtlCol="0">
            <a:spAutoFit/>
          </a:bodyPr>
          <a:lstStyle/>
          <a:p>
            <a:r>
              <a:rPr lang="en-AU" dirty="0">
                <a:solidFill>
                  <a:schemeClr val="accent1">
                    <a:lumMod val="75000"/>
                  </a:schemeClr>
                </a:solidFill>
                <a:hlinkClick r:id="rId6">
                  <a:extLst>
                    <a:ext uri="{A12FA001-AC4F-418D-AE19-62706E023703}">
                      <ahyp:hlinkClr xmlns:ahyp="http://schemas.microsoft.com/office/drawing/2018/hyperlinkcolor" val="tx"/>
                    </a:ext>
                  </a:extLst>
                </a:hlinkClick>
              </a:rPr>
              <a:t>https://link.springer.com/article/10.1007/s11469-023-01082-2</a:t>
            </a:r>
            <a:r>
              <a:rPr lang="en-AU" dirty="0">
                <a:solidFill>
                  <a:schemeClr val="accent1">
                    <a:lumMod val="75000"/>
                  </a:schemeClr>
                </a:solidFill>
              </a:rPr>
              <a:t> </a:t>
            </a:r>
          </a:p>
        </p:txBody>
      </p:sp>
    </p:spTree>
    <p:extLst>
      <p:ext uri="{BB962C8B-B14F-4D97-AF65-F5344CB8AC3E}">
        <p14:creationId xmlns:p14="http://schemas.microsoft.com/office/powerpoint/2010/main" val="56684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25906" y="1196752"/>
            <a:ext cx="5564443" cy="4685245"/>
          </a:xfrm>
          <a:solidFill>
            <a:schemeClr val="bg1">
              <a:alpha val="80000"/>
            </a:schemeClr>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lIns="68580" tIns="34290" rIns="68580" bIns="34290" rtlCol="0" anchor="ctr">
            <a:noAutofit/>
          </a:bodyPr>
          <a:lstStyle/>
          <a:p>
            <a:pPr marL="457200" indent="-457200">
              <a:lnSpc>
                <a:spcPct val="100000"/>
              </a:lnSpc>
              <a:buFont typeface="Arial" panose="020B0604020202020204" pitchFamily="34" charset="0"/>
              <a:buChar char="•"/>
            </a:pPr>
            <a:endParaRPr lang="en-US" sz="1400" dirty="0">
              <a:solidFill>
                <a:srgbClr val="000000"/>
              </a:solidFill>
            </a:endParaRPr>
          </a:p>
          <a:p>
            <a:pPr marL="457200" indent="-457200">
              <a:lnSpc>
                <a:spcPct val="100000"/>
              </a:lnSpc>
              <a:buFont typeface="Arial" panose="020B0604020202020204" pitchFamily="34" charset="0"/>
              <a:buChar char="•"/>
            </a:pPr>
            <a:endParaRPr lang="en-US" sz="1400" dirty="0">
              <a:solidFill>
                <a:srgbClr val="000000"/>
              </a:solidFill>
            </a:endParaRPr>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r>
              <a:rPr lang="en-AU" sz="1400" dirty="0"/>
              <a:t>SMS reminders prior to the sessions were a great resource used for all registered participants </a:t>
            </a:r>
          </a:p>
          <a:p>
            <a:pPr marL="342900" indent="-342900">
              <a:buFont typeface="Arial" panose="020B0604020202020204" pitchFamily="34" charset="0"/>
              <a:buChar char="•"/>
            </a:pPr>
            <a:r>
              <a:rPr lang="en-AU" sz="1400" dirty="0"/>
              <a:t>Topics presented at Breakthrough prior to Online Support Group were relevant to the group.</a:t>
            </a:r>
          </a:p>
          <a:p>
            <a:pPr marL="342900" indent="-342900">
              <a:buFont typeface="Arial" panose="020B0604020202020204" pitchFamily="34" charset="0"/>
              <a:buChar char="•"/>
            </a:pPr>
            <a:r>
              <a:rPr lang="en-AU" sz="1400" dirty="0"/>
              <a:t>The sessions provided opportunities for participants to have a voice for challenging situations that they have been dealing with, often for a large number of years.</a:t>
            </a:r>
          </a:p>
          <a:p>
            <a:pPr marL="342900" lvl="0" indent="-342900">
              <a:buFont typeface="Arial" panose="020B0604020202020204" pitchFamily="34" charset="0"/>
              <a:buChar char="•"/>
            </a:pPr>
            <a:r>
              <a:rPr lang="en-AU" sz="1400" dirty="0"/>
              <a:t>Open questions from facilitators enabled effective reflections in the group.</a:t>
            </a:r>
          </a:p>
          <a:p>
            <a:pPr marL="342900" lvl="0" indent="-342900">
              <a:buFont typeface="Arial" panose="020B0604020202020204" pitchFamily="34" charset="0"/>
              <a:buChar char="•"/>
            </a:pPr>
            <a:r>
              <a:rPr lang="en-AU" sz="1400" dirty="0"/>
              <a:t>Effective time was allocated to all participants to share.</a:t>
            </a:r>
          </a:p>
          <a:p>
            <a:pPr marL="342900" lvl="0" indent="-342900">
              <a:buFont typeface="Arial" panose="020B0604020202020204" pitchFamily="34" charset="0"/>
              <a:buChar char="•"/>
            </a:pPr>
            <a:r>
              <a:rPr lang="en-AU" sz="1400" dirty="0"/>
              <a:t>Call-backs were offered and taken up by participants post-session.</a:t>
            </a:r>
          </a:p>
          <a:p>
            <a:pPr marL="342900" lvl="0" indent="-342900">
              <a:buFont typeface="Arial" panose="020B0604020202020204" pitchFamily="34" charset="0"/>
              <a:buChar char="•"/>
            </a:pPr>
            <a:r>
              <a:rPr lang="en-AU" sz="1400" dirty="0"/>
              <a:t>Terrific feedback was received.</a:t>
            </a:r>
          </a:p>
          <a:p>
            <a:pPr marL="457200" indent="-457200">
              <a:lnSpc>
                <a:spcPct val="100000"/>
              </a:lnSpc>
              <a:buFont typeface="Arial" panose="020B0604020202020204" pitchFamily="34" charset="0"/>
              <a:buChar char="•"/>
            </a:pPr>
            <a:endParaRPr lang="en-GB" sz="1400" dirty="0">
              <a:solidFill>
                <a:srgbClr val="000000"/>
              </a:solidFill>
            </a:endParaRPr>
          </a:p>
          <a:p>
            <a:pPr marL="457200" indent="-457200">
              <a:lnSpc>
                <a:spcPct val="100000"/>
              </a:lnSpc>
              <a:buFont typeface="Arial" panose="020B0604020202020204" pitchFamily="34" charset="0"/>
              <a:buChar char="•"/>
            </a:pPr>
            <a:endParaRPr lang="en-GB" sz="1400" dirty="0">
              <a:solidFill>
                <a:srgbClr val="000000"/>
              </a:solidFill>
            </a:endParaRPr>
          </a:p>
          <a:p>
            <a:pPr marL="457200" indent="-457200">
              <a:lnSpc>
                <a:spcPct val="100000"/>
              </a:lnSpc>
              <a:buFont typeface="Arial" panose="020B0604020202020204" pitchFamily="34" charset="0"/>
              <a:buChar char="•"/>
            </a:pPr>
            <a:endParaRPr lang="en-US" sz="1400" dirty="0">
              <a:solidFill>
                <a:srgbClr val="000000"/>
              </a:solidFill>
            </a:endParaRPr>
          </a:p>
          <a:p>
            <a:pPr marL="457200" indent="-457200">
              <a:lnSpc>
                <a:spcPct val="100000"/>
              </a:lnSpc>
              <a:buFont typeface="Arial" panose="020B0604020202020204" pitchFamily="34" charset="0"/>
              <a:buChar char="•"/>
            </a:pPr>
            <a:endParaRPr lang="en-GB" sz="1400" dirty="0">
              <a:solidFill>
                <a:srgbClr val="000000"/>
              </a:solidFill>
            </a:endParaRPr>
          </a:p>
          <a:p>
            <a:pPr marL="0" indent="0">
              <a:lnSpc>
                <a:spcPct val="90000"/>
              </a:lnSpc>
              <a:buNone/>
            </a:pPr>
            <a:endParaRPr lang="en-US" sz="1400" dirty="0"/>
          </a:p>
          <a:p>
            <a:pPr>
              <a:lnSpc>
                <a:spcPct val="90000"/>
              </a:lnSpc>
            </a:pPr>
            <a:endParaRPr lang="en-US" sz="1400"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25</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7" y="2484397"/>
            <a:ext cx="2230117"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prstClr val="white"/>
                </a:solidFill>
                <a:latin typeface="Calibri Light" panose="020F0302020204030204"/>
              </a:rPr>
              <a:t>Experience of the Group</a:t>
            </a:r>
            <a:endPar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402153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170279" y="1498318"/>
            <a:ext cx="5564443" cy="4685245"/>
          </a:xfrm>
          <a:solidFill>
            <a:schemeClr val="bg1">
              <a:alpha val="80000"/>
            </a:schemeClr>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lIns="68580" tIns="34290" rIns="68580" bIns="34290" rtlCol="0" anchor="ctr">
            <a:noAutofit/>
          </a:bodyPr>
          <a:lstStyle/>
          <a:p>
            <a:pPr marL="457200" indent="-457200">
              <a:lnSpc>
                <a:spcPct val="100000"/>
              </a:lnSpc>
              <a:buFont typeface="Arial" panose="020B0604020202020204" pitchFamily="34" charset="0"/>
              <a:buChar char="•"/>
            </a:pPr>
            <a:endParaRPr lang="en-US" sz="1400" dirty="0">
              <a:solidFill>
                <a:srgbClr val="000000"/>
              </a:solidFill>
            </a:endParaRPr>
          </a:p>
          <a:p>
            <a:pPr marL="457200" indent="-457200">
              <a:lnSpc>
                <a:spcPct val="100000"/>
              </a:lnSpc>
              <a:buFont typeface="Arial" panose="020B0604020202020204" pitchFamily="34" charset="0"/>
              <a:buChar char="•"/>
            </a:pPr>
            <a:endParaRPr lang="en-US" sz="1400" dirty="0">
              <a:solidFill>
                <a:srgbClr val="000000"/>
              </a:solidFill>
            </a:endParaRPr>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endParaRPr lang="en-AU" sz="1400" dirty="0"/>
          </a:p>
          <a:p>
            <a:pPr marL="342900" indent="-342900">
              <a:lnSpc>
                <a:spcPct val="150000"/>
              </a:lnSpc>
              <a:spcBef>
                <a:spcPct val="0"/>
              </a:spcBef>
              <a:buFont typeface="Arial" panose="020B0604020202020204" pitchFamily="34" charset="0"/>
              <a:buChar char="•"/>
            </a:pPr>
            <a:r>
              <a:rPr lang="en-US" sz="1800" dirty="0">
                <a:solidFill>
                  <a:srgbClr val="000000"/>
                </a:solidFill>
              </a:rPr>
              <a:t>Suggests online support group may increase confidence to manage challenges </a:t>
            </a:r>
          </a:p>
          <a:p>
            <a:pPr marL="342900" indent="-342900">
              <a:lnSpc>
                <a:spcPct val="150000"/>
              </a:lnSpc>
              <a:spcBef>
                <a:spcPct val="0"/>
              </a:spcBef>
              <a:buFont typeface="Arial" panose="020B0604020202020204" pitchFamily="34" charset="0"/>
              <a:buChar char="•"/>
            </a:pPr>
            <a:r>
              <a:rPr lang="en-US" sz="1800" dirty="0">
                <a:solidFill>
                  <a:srgbClr val="000000"/>
                </a:solidFill>
              </a:rPr>
              <a:t>Suggests connecting with other family members, skilled facilitators, and accessibility are core components </a:t>
            </a:r>
          </a:p>
          <a:p>
            <a:pPr marL="342900" indent="-342900">
              <a:lnSpc>
                <a:spcPct val="150000"/>
              </a:lnSpc>
              <a:spcBef>
                <a:spcPct val="0"/>
              </a:spcBef>
              <a:buFont typeface="Arial" panose="020B0604020202020204" pitchFamily="34" charset="0"/>
              <a:buChar char="•"/>
            </a:pPr>
            <a:r>
              <a:rPr lang="en-US" sz="1800" dirty="0">
                <a:solidFill>
                  <a:srgbClr val="000000"/>
                </a:solidFill>
              </a:rPr>
              <a:t>Quote from participant:</a:t>
            </a:r>
          </a:p>
          <a:p>
            <a:pPr marL="0" indent="0">
              <a:lnSpc>
                <a:spcPct val="150000"/>
              </a:lnSpc>
              <a:spcBef>
                <a:spcPct val="0"/>
              </a:spcBef>
              <a:buNone/>
            </a:pPr>
            <a:r>
              <a:rPr lang="en-US" sz="1400" dirty="0">
                <a:solidFill>
                  <a:srgbClr val="000000"/>
                </a:solidFill>
              </a:rPr>
              <a:t>	“</a:t>
            </a:r>
            <a:r>
              <a:rPr lang="en-US" sz="1400" dirty="0"/>
              <a:t>Thanks so much Glenn,  I really loved last night’s support group and found it powerful and emotional, but most of all I connected with everyone in it. Thanks so much for facilitating such a great group.”</a:t>
            </a:r>
            <a:r>
              <a:rPr lang="en-US" sz="1400" dirty="0">
                <a:solidFill>
                  <a:srgbClr val="000000"/>
                </a:solidFill>
              </a:rPr>
              <a:t> </a:t>
            </a:r>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endParaRPr lang="en-AU" sz="1400" dirty="0"/>
          </a:p>
          <a:p>
            <a:pPr marL="457200" indent="-457200">
              <a:lnSpc>
                <a:spcPct val="100000"/>
              </a:lnSpc>
              <a:buFont typeface="Arial" panose="020B0604020202020204" pitchFamily="34" charset="0"/>
              <a:buChar char="•"/>
            </a:pPr>
            <a:endParaRPr lang="en-GB" sz="1400" dirty="0">
              <a:solidFill>
                <a:srgbClr val="000000"/>
              </a:solidFill>
            </a:endParaRPr>
          </a:p>
          <a:p>
            <a:pPr marL="457200" indent="-457200">
              <a:lnSpc>
                <a:spcPct val="100000"/>
              </a:lnSpc>
              <a:buFont typeface="Arial" panose="020B0604020202020204" pitchFamily="34" charset="0"/>
              <a:buChar char="•"/>
            </a:pPr>
            <a:endParaRPr lang="en-GB" sz="1400" dirty="0">
              <a:solidFill>
                <a:srgbClr val="000000"/>
              </a:solidFill>
            </a:endParaRPr>
          </a:p>
          <a:p>
            <a:pPr marL="457200" indent="-457200">
              <a:lnSpc>
                <a:spcPct val="100000"/>
              </a:lnSpc>
              <a:buFont typeface="Arial" panose="020B0604020202020204" pitchFamily="34" charset="0"/>
              <a:buChar char="•"/>
            </a:pPr>
            <a:endParaRPr lang="en-US" sz="1400" dirty="0">
              <a:solidFill>
                <a:srgbClr val="000000"/>
              </a:solidFill>
            </a:endParaRPr>
          </a:p>
          <a:p>
            <a:pPr marL="457200" indent="-457200">
              <a:lnSpc>
                <a:spcPct val="100000"/>
              </a:lnSpc>
              <a:buFont typeface="Arial" panose="020B0604020202020204" pitchFamily="34" charset="0"/>
              <a:buChar char="•"/>
            </a:pPr>
            <a:endParaRPr lang="en-GB" sz="1400" dirty="0">
              <a:solidFill>
                <a:srgbClr val="000000"/>
              </a:solidFill>
            </a:endParaRPr>
          </a:p>
          <a:p>
            <a:pPr marL="0" indent="0">
              <a:lnSpc>
                <a:spcPct val="90000"/>
              </a:lnSpc>
              <a:buNone/>
            </a:pPr>
            <a:endParaRPr lang="en-US" sz="1400" dirty="0"/>
          </a:p>
          <a:p>
            <a:pPr>
              <a:lnSpc>
                <a:spcPct val="90000"/>
              </a:lnSpc>
            </a:pPr>
            <a:endParaRPr lang="en-US" sz="1400"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26</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7" y="2484397"/>
            <a:ext cx="2230117"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0" b="1" dirty="0">
              <a:solidFill>
                <a:prstClr val="white"/>
              </a:solidFill>
              <a:latin typeface="Calibri Light" panose="020F03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prstClr val="white"/>
                </a:solidFill>
                <a:latin typeface="Calibri Light" panose="020F0302020204030204"/>
              </a:rPr>
              <a:t>S</a:t>
            </a:r>
            <a:r>
              <a:rPr kumimoji="0" lang="en-US" sz="3000" b="1" i="0" u="none" strike="noStrike" kern="1200" cap="none" spc="0" normalizeH="0" baseline="0" noProof="0" dirty="0" err="1">
                <a:ln>
                  <a:noFill/>
                </a:ln>
                <a:solidFill>
                  <a:prstClr val="white"/>
                </a:solidFill>
                <a:effectLst/>
                <a:uLnTx/>
                <a:uFillTx/>
                <a:latin typeface="Calibri Light" panose="020F0302020204030204"/>
                <a:ea typeface="+mn-ea"/>
                <a:cs typeface="+mn-cs"/>
              </a:rPr>
              <a:t>ummary</a:t>
            </a: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8"/>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240164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448617" y="404664"/>
            <a:ext cx="5286105" cy="5778899"/>
          </a:xfrm>
          <a:solidFill>
            <a:schemeClr val="bg1">
              <a:alpha val="80000"/>
            </a:schemeClr>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lIns="68580" tIns="34290" rIns="68580" bIns="34290" rtlCol="0" anchor="ctr">
            <a:noAutofit/>
          </a:bodyPr>
          <a:lstStyle/>
          <a:p>
            <a:pPr marL="0" indent="0">
              <a:buNone/>
            </a:pPr>
            <a:r>
              <a:rPr lang="en-AU" sz="2200" dirty="0"/>
              <a:t>Thank you to the team: </a:t>
            </a:r>
          </a:p>
          <a:p>
            <a:r>
              <a:rPr lang="en-AU" sz="1800" dirty="0">
                <a:solidFill>
                  <a:schemeClr val="tx1"/>
                </a:solidFill>
              </a:rPr>
              <a:t>Freya Horn</a:t>
            </a:r>
          </a:p>
          <a:p>
            <a:r>
              <a:rPr lang="en-AU" sz="1800" dirty="0" err="1">
                <a:solidFill>
                  <a:schemeClr val="tx1"/>
                </a:solidFill>
              </a:rPr>
              <a:t>BreakThrough</a:t>
            </a:r>
            <a:r>
              <a:rPr lang="en-AU" sz="1800" dirty="0">
                <a:solidFill>
                  <a:schemeClr val="tx1"/>
                </a:solidFill>
              </a:rPr>
              <a:t> and Online Support Group Facilitators, Anna Guthrie, Nicola Scarlett, and Glenn Hunter</a:t>
            </a:r>
          </a:p>
          <a:p>
            <a:r>
              <a:rPr lang="en-AU" sz="1800" dirty="0">
                <a:solidFill>
                  <a:schemeClr val="tx1"/>
                </a:solidFill>
              </a:rPr>
              <a:t>All participants</a:t>
            </a:r>
          </a:p>
          <a:p>
            <a:pPr marL="0" indent="0">
              <a:buNone/>
            </a:pPr>
            <a:r>
              <a:rPr lang="en-AU" sz="1800" dirty="0"/>
              <a:t>Contact – </a:t>
            </a:r>
            <a:r>
              <a:rPr lang="en-AU" sz="1600" dirty="0"/>
              <a:t>Annette Peart</a:t>
            </a:r>
            <a:r>
              <a:rPr lang="nb-NO" sz="1600" dirty="0"/>
              <a:t> </a:t>
            </a:r>
            <a:r>
              <a:rPr lang="nb-NO" sz="1600" dirty="0">
                <a:solidFill>
                  <a:schemeClr val="accent1"/>
                </a:solidFill>
                <a:hlinkClick r:id="rId4">
                  <a:extLst>
                    <a:ext uri="{A12FA001-AC4F-418D-AE19-62706E023703}">
                      <ahyp:hlinkClr xmlns:ahyp="http://schemas.microsoft.com/office/drawing/2018/hyperlinkcolor" val="tx"/>
                    </a:ext>
                  </a:extLst>
                </a:hlinkClick>
              </a:rPr>
              <a:t>annette.peart@monash.edu</a:t>
            </a:r>
            <a:r>
              <a:rPr lang="nb-NO" sz="1600" dirty="0">
                <a:solidFill>
                  <a:schemeClr val="accent1"/>
                </a:solidFill>
              </a:rPr>
              <a:t> </a:t>
            </a:r>
            <a:endParaRPr lang="en-AU" sz="1600" dirty="0">
              <a:solidFill>
                <a:schemeClr val="accent1"/>
              </a:solidFill>
            </a:endParaRPr>
          </a:p>
          <a:p>
            <a:pPr marL="0" indent="0">
              <a:buNone/>
            </a:pPr>
            <a:r>
              <a:rPr lang="en-AU" sz="1600" dirty="0"/>
              <a:t>                     Robert Campbell </a:t>
            </a:r>
            <a:r>
              <a:rPr lang="en-AU" sz="1600" dirty="0">
                <a:solidFill>
                  <a:schemeClr val="accent1"/>
                </a:solidFill>
                <a:hlinkClick r:id="rId5">
                  <a:extLst>
                    <a:ext uri="{A12FA001-AC4F-418D-AE19-62706E023703}">
                      <ahyp:hlinkClr xmlns:ahyp="http://schemas.microsoft.com/office/drawing/2018/hyperlinkcolor" val="tx"/>
                    </a:ext>
                  </a:extLst>
                </a:hlinkClick>
              </a:rPr>
              <a:t>rcampbell@sharc.org.au</a:t>
            </a:r>
            <a:r>
              <a:rPr lang="en-AU" sz="1600" dirty="0">
                <a:solidFill>
                  <a:schemeClr val="accent1"/>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8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https://www.breakthroughforfamilies.com/</a:t>
            </a:r>
            <a:r>
              <a:rPr kumimoji="0" lang="en-AU" sz="18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rPr>
              <a:t>        </a:t>
            </a:r>
            <a:r>
              <a:rPr kumimoji="0" lang="en-AU" sz="18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https://www.turningpoint.org.au/</a:t>
            </a:r>
            <a:r>
              <a:rPr kumimoji="0" lang="en-AU" sz="18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https://www.sharc.org.au/</a:t>
            </a:r>
            <a:r>
              <a:rPr kumimoji="0" lang="en-AU" sz="18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rPr>
              <a:t> </a:t>
            </a:r>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2148C15A-5039-7A4E-ACA5-D4EFCE8A98E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27</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4624" y="687848"/>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7" y="2484397"/>
            <a:ext cx="2230117" cy="33239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prstClr val="white"/>
                </a:solidFill>
                <a:latin typeface="Calibri Light" panose="020F0302020204030204"/>
              </a:rPr>
              <a:t>Thank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0" b="1" dirty="0">
              <a:solidFill>
                <a:prstClr val="white"/>
              </a:solidFill>
              <a:latin typeface="Calibri Light" panose="020F03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prstClr val="white"/>
                </a:solidFill>
                <a:latin typeface="Calibri Light" panose="020F0302020204030204"/>
              </a:rPr>
              <a:t>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0" b="1" dirty="0">
              <a:solidFill>
                <a:prstClr val="white"/>
              </a:solidFill>
              <a:latin typeface="Calibri Light" panose="020F03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a:ea typeface="+mn-ea"/>
                <a:cs typeface="+mn-cs"/>
              </a:rPr>
              <a:t> </a:t>
            </a: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10"/>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11"/>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12"/>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C0FEFEBA-04B1-4485-EDC3-993AE8AFE044}"/>
              </a:ext>
            </a:extLst>
          </p:cNvPr>
          <p:cNvPicPr>
            <a:picLocks noChangeAspect="1"/>
          </p:cNvPicPr>
          <p:nvPr/>
        </p:nvPicPr>
        <p:blipFill>
          <a:blip r:embed="rId13"/>
          <a:stretch>
            <a:fillRect/>
          </a:stretch>
        </p:blipFill>
        <p:spPr>
          <a:xfrm>
            <a:off x="5869720" y="6069559"/>
            <a:ext cx="1127858" cy="621846"/>
          </a:xfrm>
          <a:prstGeom prst="rect">
            <a:avLst/>
          </a:prstGeom>
        </p:spPr>
      </p:pic>
    </p:spTree>
    <p:custDataLst>
      <p:tags r:id="rId1"/>
    </p:custDataLst>
    <p:extLst>
      <p:ext uri="{BB962C8B-B14F-4D97-AF65-F5344CB8AC3E}">
        <p14:creationId xmlns:p14="http://schemas.microsoft.com/office/powerpoint/2010/main" val="323152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35482" y="1300760"/>
            <a:ext cx="5179868" cy="3353559"/>
          </a:xfrm>
        </p:spPr>
        <p:txBody>
          <a:bodyPr vert="horz" lIns="68580" tIns="34290" rIns="68580" bIns="34290" rtlCol="0" anchor="ctr">
            <a:normAutofit/>
          </a:bodyPr>
          <a:lstStyle/>
          <a:p>
            <a:pPr marL="0" indent="0">
              <a:lnSpc>
                <a:spcPct val="150000"/>
              </a:lnSpc>
              <a:buNone/>
            </a:pPr>
            <a:endParaRPr lang="en-US" sz="1500" dirty="0">
              <a:latin typeface="+mj-lt"/>
            </a:endParaRPr>
          </a:p>
          <a:p>
            <a:pPr>
              <a:lnSpc>
                <a:spcPct val="90000"/>
              </a:lnSpc>
            </a:pPr>
            <a:endParaRPr lang="en-US" dirty="0"/>
          </a:p>
          <a:p>
            <a:pPr>
              <a:lnSpc>
                <a:spcPct val="90000"/>
              </a:lnSpc>
            </a:pPr>
            <a:endParaRPr lang="en-US"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3</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9" name="TextBox 8">
            <a:extLst>
              <a:ext uri="{FF2B5EF4-FFF2-40B4-BE49-F238E27FC236}">
                <a16:creationId xmlns:a16="http://schemas.microsoft.com/office/drawing/2014/main" id="{B089472B-5D9E-D20A-1475-4C6D8C1AA06F}"/>
              </a:ext>
            </a:extLst>
          </p:cNvPr>
          <p:cNvSpPr txBox="1"/>
          <p:nvPr/>
        </p:nvSpPr>
        <p:spPr>
          <a:xfrm>
            <a:off x="3359397" y="1703688"/>
            <a:ext cx="5636425" cy="819455"/>
          </a:xfrm>
          <a:prstGeom prst="rect">
            <a:avLst/>
          </a:prstGeom>
          <a:noFill/>
        </p:spPr>
        <p:txBody>
          <a:bodyPr wrap="square">
            <a:spAutoFit/>
          </a:bodyPr>
          <a:lstStyle/>
          <a:p>
            <a:pPr>
              <a:lnSpc>
                <a:spcPct val="150000"/>
              </a:lnSpc>
              <a:buClr>
                <a:srgbClr val="0075BB"/>
              </a:buClr>
            </a:pPr>
            <a:endParaRPr lang="en-US" sz="1350" dirty="0">
              <a:solidFill>
                <a:srgbClr val="0075BB"/>
              </a:solidFill>
              <a:latin typeface="+mj-lt"/>
            </a:endParaRPr>
          </a:p>
          <a:p>
            <a:endParaRPr lang="en-US" sz="1350" dirty="0">
              <a:solidFill>
                <a:srgbClr val="000000"/>
              </a:solidFill>
              <a:latin typeface="Calibri" panose="020F0502020204030204" pitchFamily="34" charset="0"/>
            </a:endParaRPr>
          </a:p>
          <a:p>
            <a:endParaRPr lang="en-US" sz="1350"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9947FABF-5111-6C90-91B1-C9A8BA7EDC70}"/>
              </a:ext>
            </a:extLst>
          </p:cNvPr>
          <p:cNvSpPr txBox="1"/>
          <p:nvPr/>
        </p:nvSpPr>
        <p:spPr>
          <a:xfrm>
            <a:off x="315761" y="2328196"/>
            <a:ext cx="2454492" cy="553998"/>
          </a:xfrm>
          <a:prstGeom prst="rect">
            <a:avLst/>
          </a:prstGeom>
          <a:noFill/>
        </p:spPr>
        <p:txBody>
          <a:bodyPr wrap="square">
            <a:spAutoFit/>
          </a:bodyPr>
          <a:lstStyle/>
          <a:p>
            <a:r>
              <a:rPr lang="en-AU" sz="3000" b="1" dirty="0">
                <a:solidFill>
                  <a:schemeClr val="bg1"/>
                </a:solidFill>
                <a:latin typeface="+mj-lt"/>
              </a:rPr>
              <a:t>Overview</a:t>
            </a:r>
            <a:endParaRPr lang="en-AU" sz="1200" dirty="0"/>
          </a:p>
        </p:txBody>
      </p:sp>
      <p:sp>
        <p:nvSpPr>
          <p:cNvPr id="4" name="TextBox 3">
            <a:extLst>
              <a:ext uri="{FF2B5EF4-FFF2-40B4-BE49-F238E27FC236}">
                <a16:creationId xmlns:a16="http://schemas.microsoft.com/office/drawing/2014/main" id="{F5C1FB54-65F1-88FC-B43F-181F1AA73781}"/>
              </a:ext>
            </a:extLst>
          </p:cNvPr>
          <p:cNvSpPr txBox="1"/>
          <p:nvPr/>
        </p:nvSpPr>
        <p:spPr>
          <a:xfrm>
            <a:off x="3191814" y="1463796"/>
            <a:ext cx="5636425" cy="4593565"/>
          </a:xfrm>
          <a:prstGeom prst="rect">
            <a:avLst/>
          </a:prstGeom>
          <a:noFill/>
        </p:spPr>
        <p:txBody>
          <a:bodyPr wrap="square" lIns="68580" tIns="34290" rIns="68580" bIns="34290" anchor="t">
            <a:spAutoFit/>
          </a:bodyPr>
          <a:lstStyle/>
          <a:p>
            <a:endParaRPr lang="en-US" sz="1400" dirty="0">
              <a:solidFill>
                <a:srgbClr val="000000"/>
              </a:solidFill>
              <a:cs typeface="Calibri" panose="020F0502020204030204" pitchFamily="34" charset="0"/>
            </a:endParaRPr>
          </a:p>
          <a:p>
            <a:pPr marL="342900" indent="-342900">
              <a:buFont typeface="Arial" panose="020B0604020202020204" pitchFamily="34" charset="0"/>
              <a:buChar char="•"/>
            </a:pPr>
            <a:r>
              <a:rPr lang="en-US" sz="2000" dirty="0">
                <a:solidFill>
                  <a:schemeClr val="accent1"/>
                </a:solidFill>
                <a:cs typeface="Calibri" panose="020F0502020204030204" pitchFamily="34" charset="0"/>
              </a:rPr>
              <a:t>Setting the scene at SHARC and Family Drug &amp; Gambling Help</a:t>
            </a:r>
          </a:p>
          <a:p>
            <a:pPr marL="342900" indent="-342900">
              <a:buFont typeface="Arial" panose="020B0604020202020204" pitchFamily="34" charset="0"/>
              <a:buChar char="•"/>
            </a:pPr>
            <a:endParaRPr lang="en-US" sz="2000" dirty="0">
              <a:solidFill>
                <a:schemeClr val="accent1"/>
              </a:solidFill>
              <a:cs typeface="Calibri" panose="020F0502020204030204" pitchFamily="34" charset="0"/>
            </a:endParaRPr>
          </a:p>
          <a:p>
            <a:pPr marL="342900" indent="-342900">
              <a:buFont typeface="Arial" panose="020B0604020202020204" pitchFamily="34" charset="0"/>
              <a:buChar char="•"/>
            </a:pPr>
            <a:r>
              <a:rPr lang="en-US" sz="2000" dirty="0" err="1">
                <a:solidFill>
                  <a:schemeClr val="accent1"/>
                </a:solidFill>
                <a:cs typeface="Calibri" panose="020F0502020204030204" pitchFamily="34" charset="0"/>
              </a:rPr>
              <a:t>BreakThrough</a:t>
            </a:r>
            <a:r>
              <a:rPr lang="en-US" sz="2000" dirty="0">
                <a:solidFill>
                  <a:schemeClr val="accent1"/>
                </a:solidFill>
                <a:cs typeface="Calibri" panose="020F0502020204030204" pitchFamily="34" charset="0"/>
              </a:rPr>
              <a:t> Program and Online Support Group</a:t>
            </a:r>
          </a:p>
          <a:p>
            <a:pPr marL="342900" indent="-342900">
              <a:buFont typeface="Arial" panose="020B0604020202020204" pitchFamily="34" charset="0"/>
              <a:buChar char="•"/>
            </a:pPr>
            <a:endParaRPr lang="en-US" sz="2000" dirty="0">
              <a:solidFill>
                <a:schemeClr val="accent1"/>
              </a:solidFill>
              <a:cs typeface="Calibri" panose="020F0502020204030204" pitchFamily="34" charset="0"/>
            </a:endParaRPr>
          </a:p>
          <a:p>
            <a:pPr marL="342900" indent="-342900">
              <a:buFont typeface="Arial" panose="020B0604020202020204" pitchFamily="34" charset="0"/>
              <a:buChar char="•"/>
            </a:pPr>
            <a:r>
              <a:rPr lang="en-US" sz="2000" dirty="0">
                <a:solidFill>
                  <a:schemeClr val="accent1"/>
                </a:solidFill>
                <a:cs typeface="Calibri" panose="020F0502020204030204" pitchFamily="34" charset="0"/>
              </a:rPr>
              <a:t>Research Project</a:t>
            </a:r>
          </a:p>
          <a:p>
            <a:pPr marL="342900" indent="-342900">
              <a:buFont typeface="Arial" panose="020B0604020202020204" pitchFamily="34" charset="0"/>
              <a:buChar char="•"/>
            </a:pPr>
            <a:endParaRPr lang="en-US" sz="2000" dirty="0">
              <a:solidFill>
                <a:schemeClr val="accent1"/>
              </a:solidFill>
              <a:cs typeface="Calibri" panose="020F0502020204030204" pitchFamily="34" charset="0"/>
            </a:endParaRPr>
          </a:p>
          <a:p>
            <a:pPr marL="342900" indent="-342900">
              <a:buFont typeface="Arial" panose="020B0604020202020204" pitchFamily="34" charset="0"/>
              <a:buChar char="•"/>
            </a:pPr>
            <a:r>
              <a:rPr lang="en-US" sz="2000" dirty="0">
                <a:solidFill>
                  <a:schemeClr val="accent1"/>
                </a:solidFill>
                <a:cs typeface="Calibri" panose="020F0502020204030204" pitchFamily="34" charset="0"/>
              </a:rPr>
              <a:t>Research Themes</a:t>
            </a:r>
          </a:p>
          <a:p>
            <a:pPr marL="342900" indent="-342900">
              <a:buFont typeface="Arial" panose="020B0604020202020204" pitchFamily="34" charset="0"/>
              <a:buChar char="•"/>
            </a:pPr>
            <a:endParaRPr lang="en-US" sz="2000" dirty="0">
              <a:solidFill>
                <a:schemeClr val="accent1"/>
              </a:solidFill>
              <a:cs typeface="Calibri" panose="020F0502020204030204" pitchFamily="34" charset="0"/>
            </a:endParaRPr>
          </a:p>
          <a:p>
            <a:pPr marL="342900" indent="-342900">
              <a:buFont typeface="Arial" panose="020B0604020202020204" pitchFamily="34" charset="0"/>
              <a:buChar char="•"/>
            </a:pPr>
            <a:r>
              <a:rPr lang="en-US" sz="2000" dirty="0">
                <a:solidFill>
                  <a:schemeClr val="accent1"/>
                </a:solidFill>
                <a:cs typeface="Calibri" panose="020F0502020204030204" pitchFamily="34" charset="0"/>
              </a:rPr>
              <a:t>Summary</a:t>
            </a:r>
          </a:p>
          <a:p>
            <a:pPr marL="342900" indent="-342900">
              <a:buFont typeface="Arial" panose="020B0604020202020204" pitchFamily="34" charset="0"/>
              <a:buChar char="•"/>
            </a:pPr>
            <a:endParaRPr lang="en-US" sz="2000" dirty="0">
              <a:solidFill>
                <a:srgbClr val="000000"/>
              </a:solidFill>
              <a:cs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cs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cs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cs typeface="Calibri" panose="020F0502020204030204" pitchFamily="34" charset="0"/>
            </a:endParaRPr>
          </a:p>
        </p:txBody>
      </p:sp>
      <p:pic>
        <p:nvPicPr>
          <p:cNvPr id="6" name="Picture 5">
            <a:extLst>
              <a:ext uri="{FF2B5EF4-FFF2-40B4-BE49-F238E27FC236}">
                <a16:creationId xmlns:a16="http://schemas.microsoft.com/office/drawing/2014/main" id="{7CC753A2-30FD-E6EC-94A2-9D2143628290}"/>
              </a:ext>
            </a:extLst>
          </p:cNvPr>
          <p:cNvPicPr>
            <a:picLocks noChangeAspect="1"/>
          </p:cNvPicPr>
          <p:nvPr/>
        </p:nvPicPr>
        <p:blipFill>
          <a:blip r:embed="rId5"/>
          <a:stretch>
            <a:fillRect/>
          </a:stretch>
        </p:blipFill>
        <p:spPr>
          <a:xfrm>
            <a:off x="2797685" y="6296855"/>
            <a:ext cx="1243692" cy="377985"/>
          </a:xfrm>
          <a:prstGeom prst="rect">
            <a:avLst/>
          </a:prstGeom>
        </p:spPr>
      </p:pic>
      <p:pic>
        <p:nvPicPr>
          <p:cNvPr id="7" name="Picture 6">
            <a:extLst>
              <a:ext uri="{FF2B5EF4-FFF2-40B4-BE49-F238E27FC236}">
                <a16:creationId xmlns:a16="http://schemas.microsoft.com/office/drawing/2014/main" id="{DADF9D4E-3A91-E412-F801-DB542D8EE7AA}"/>
              </a:ext>
            </a:extLst>
          </p:cNvPr>
          <p:cNvPicPr>
            <a:picLocks noChangeAspect="1"/>
          </p:cNvPicPr>
          <p:nvPr/>
        </p:nvPicPr>
        <p:blipFill>
          <a:blip r:embed="rId6"/>
          <a:stretch>
            <a:fillRect/>
          </a:stretch>
        </p:blipFill>
        <p:spPr>
          <a:xfrm>
            <a:off x="315761" y="6221248"/>
            <a:ext cx="2011854" cy="420660"/>
          </a:xfrm>
          <a:prstGeom prst="rect">
            <a:avLst/>
          </a:prstGeom>
        </p:spPr>
      </p:pic>
      <p:pic>
        <p:nvPicPr>
          <p:cNvPr id="12" name="Picture 11">
            <a:extLst>
              <a:ext uri="{FF2B5EF4-FFF2-40B4-BE49-F238E27FC236}">
                <a16:creationId xmlns:a16="http://schemas.microsoft.com/office/drawing/2014/main" id="{7BA3C783-B236-81B5-5863-74FEAB4BC767}"/>
              </a:ext>
            </a:extLst>
          </p:cNvPr>
          <p:cNvPicPr>
            <a:picLocks noChangeAspect="1"/>
          </p:cNvPicPr>
          <p:nvPr/>
        </p:nvPicPr>
        <p:blipFill>
          <a:blip r:embed="rId7"/>
          <a:stretch>
            <a:fillRect/>
          </a:stretch>
        </p:blipFill>
        <p:spPr>
          <a:xfrm>
            <a:off x="4427984" y="6133569"/>
            <a:ext cx="1127858" cy="621846"/>
          </a:xfrm>
          <a:prstGeom prst="rect">
            <a:avLst/>
          </a:prstGeom>
        </p:spPr>
      </p:pic>
    </p:spTree>
    <p:custDataLst>
      <p:tags r:id="rId1"/>
    </p:custDataLst>
    <p:extLst>
      <p:ext uri="{BB962C8B-B14F-4D97-AF65-F5344CB8AC3E}">
        <p14:creationId xmlns:p14="http://schemas.microsoft.com/office/powerpoint/2010/main" val="413078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35482" y="1300760"/>
            <a:ext cx="5179868" cy="3353559"/>
          </a:xfrm>
        </p:spPr>
        <p:txBody>
          <a:bodyPr vert="horz" lIns="68580" tIns="34290" rIns="68580" bIns="34290" rtlCol="0" anchor="ctr">
            <a:normAutofit/>
          </a:bodyPr>
          <a:lstStyle/>
          <a:p>
            <a:pPr marL="0" indent="0">
              <a:lnSpc>
                <a:spcPct val="150000"/>
              </a:lnSpc>
              <a:buNone/>
            </a:pPr>
            <a:endParaRPr lang="en-US" sz="1500" dirty="0">
              <a:latin typeface="+mj-lt"/>
            </a:endParaRPr>
          </a:p>
          <a:p>
            <a:pPr>
              <a:lnSpc>
                <a:spcPct val="90000"/>
              </a:lnSpc>
            </a:pPr>
            <a:endParaRPr lang="en-US" dirty="0"/>
          </a:p>
          <a:p>
            <a:pPr>
              <a:lnSpc>
                <a:spcPct val="90000"/>
              </a:lnSpc>
            </a:pPr>
            <a:endParaRPr lang="en-US"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4</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9" name="TextBox 8">
            <a:extLst>
              <a:ext uri="{FF2B5EF4-FFF2-40B4-BE49-F238E27FC236}">
                <a16:creationId xmlns:a16="http://schemas.microsoft.com/office/drawing/2014/main" id="{B089472B-5D9E-D20A-1475-4C6D8C1AA06F}"/>
              </a:ext>
            </a:extLst>
          </p:cNvPr>
          <p:cNvSpPr txBox="1"/>
          <p:nvPr/>
        </p:nvSpPr>
        <p:spPr>
          <a:xfrm>
            <a:off x="3359397" y="1703688"/>
            <a:ext cx="5636425" cy="819455"/>
          </a:xfrm>
          <a:prstGeom prst="rect">
            <a:avLst/>
          </a:prstGeom>
          <a:noFill/>
        </p:spPr>
        <p:txBody>
          <a:bodyPr wrap="square">
            <a:spAutoFit/>
          </a:bodyPr>
          <a:lstStyle/>
          <a:p>
            <a:pPr>
              <a:lnSpc>
                <a:spcPct val="150000"/>
              </a:lnSpc>
              <a:buClr>
                <a:srgbClr val="0075BB"/>
              </a:buClr>
            </a:pPr>
            <a:endParaRPr lang="en-US" sz="1350" dirty="0">
              <a:solidFill>
                <a:srgbClr val="0075BB"/>
              </a:solidFill>
              <a:latin typeface="+mj-lt"/>
            </a:endParaRPr>
          </a:p>
          <a:p>
            <a:endParaRPr lang="en-US" sz="1350" dirty="0">
              <a:solidFill>
                <a:srgbClr val="000000"/>
              </a:solidFill>
              <a:latin typeface="Calibri" panose="020F0502020204030204" pitchFamily="34" charset="0"/>
            </a:endParaRPr>
          </a:p>
          <a:p>
            <a:endParaRPr lang="en-US" sz="1350"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9947FABF-5111-6C90-91B1-C9A8BA7EDC70}"/>
              </a:ext>
            </a:extLst>
          </p:cNvPr>
          <p:cNvSpPr txBox="1"/>
          <p:nvPr/>
        </p:nvSpPr>
        <p:spPr>
          <a:xfrm>
            <a:off x="315761" y="2328196"/>
            <a:ext cx="2454492" cy="2123658"/>
          </a:xfrm>
          <a:prstGeom prst="rect">
            <a:avLst/>
          </a:prstGeom>
          <a:noFill/>
        </p:spPr>
        <p:txBody>
          <a:bodyPr wrap="square">
            <a:spAutoFit/>
          </a:bodyPr>
          <a:lstStyle/>
          <a:p>
            <a:r>
              <a:rPr lang="en-AU" sz="3000" b="1" dirty="0">
                <a:solidFill>
                  <a:schemeClr val="bg1"/>
                </a:solidFill>
                <a:latin typeface="+mj-lt"/>
              </a:rPr>
              <a:t>Self Help Addiction Resource Centre </a:t>
            </a:r>
          </a:p>
          <a:p>
            <a:endParaRPr lang="en-AU" sz="1200" dirty="0"/>
          </a:p>
        </p:txBody>
      </p:sp>
      <p:sp>
        <p:nvSpPr>
          <p:cNvPr id="4" name="TextBox 3">
            <a:extLst>
              <a:ext uri="{FF2B5EF4-FFF2-40B4-BE49-F238E27FC236}">
                <a16:creationId xmlns:a16="http://schemas.microsoft.com/office/drawing/2014/main" id="{F5C1FB54-65F1-88FC-B43F-181F1AA73781}"/>
              </a:ext>
            </a:extLst>
          </p:cNvPr>
          <p:cNvSpPr txBox="1"/>
          <p:nvPr/>
        </p:nvSpPr>
        <p:spPr>
          <a:xfrm>
            <a:off x="3191814" y="1463796"/>
            <a:ext cx="5636425" cy="5147563"/>
          </a:xfrm>
          <a:prstGeom prst="rect">
            <a:avLst/>
          </a:prstGeom>
          <a:noFill/>
        </p:spPr>
        <p:txBody>
          <a:bodyPr wrap="square" lIns="68580" tIns="34290" rIns="68580" bIns="34290" anchor="t">
            <a:spAutoFit/>
          </a:bodyPr>
          <a:lstStyle/>
          <a:p>
            <a:endParaRPr lang="en-US" sz="1400" dirty="0">
              <a:solidFill>
                <a:srgbClr val="000000"/>
              </a:solidFill>
              <a:cs typeface="Calibri" panose="020F0502020204030204" pitchFamily="34" charset="0"/>
            </a:endParaRPr>
          </a:p>
          <a:p>
            <a:pPr marL="342900" indent="-342900">
              <a:buFont typeface="Arial" panose="020B0604020202020204" pitchFamily="34" charset="0"/>
              <a:buChar char="•"/>
            </a:pPr>
            <a:r>
              <a:rPr lang="en-US" dirty="0">
                <a:solidFill>
                  <a:schemeClr val="accent1"/>
                </a:solidFill>
                <a:cs typeface="Calibri" panose="020F0502020204030204" pitchFamily="34" charset="0"/>
              </a:rPr>
              <a:t>Based in Melbourne, SHARC supports over 9000 individuals and families annually and our programs and services operate locally, across Victoria, and increasingly, Australia wide. </a:t>
            </a:r>
          </a:p>
          <a:p>
            <a:endParaRPr lang="en-US" dirty="0">
              <a:solidFill>
                <a:schemeClr val="accent1"/>
              </a:solidFill>
              <a:cs typeface="Calibri" panose="020F0502020204030204" pitchFamily="34" charset="0"/>
            </a:endParaRPr>
          </a:p>
          <a:p>
            <a:pPr marL="342900" indent="-342900">
              <a:buFont typeface="Arial" panose="020B0604020202020204" pitchFamily="34" charset="0"/>
              <a:buChar char="•"/>
            </a:pPr>
            <a:r>
              <a:rPr lang="en-US" dirty="0">
                <a:solidFill>
                  <a:schemeClr val="accent1"/>
                </a:solidFill>
                <a:cs typeface="Calibri" panose="020F0502020204030204" pitchFamily="34" charset="0"/>
              </a:rPr>
              <a:t>Peer support and lived experience are central to our work.</a:t>
            </a:r>
          </a:p>
          <a:p>
            <a:endParaRPr lang="en-US" dirty="0">
              <a:solidFill>
                <a:schemeClr val="accent1"/>
              </a:solidFill>
              <a:cs typeface="Calibri" panose="020F0502020204030204" pitchFamily="34" charset="0"/>
            </a:endParaRPr>
          </a:p>
          <a:p>
            <a:pPr marL="342900" indent="-342900">
              <a:buFont typeface="Arial" panose="020B0604020202020204" pitchFamily="34" charset="0"/>
              <a:buChar char="•"/>
            </a:pPr>
            <a:r>
              <a:rPr lang="en-US" dirty="0">
                <a:solidFill>
                  <a:schemeClr val="accent1"/>
                </a:solidFill>
                <a:cs typeface="Calibri" panose="020F0502020204030204" pitchFamily="34" charset="0"/>
              </a:rPr>
              <a:t>We provide telephone and online support, education programs, counselling, peer support groups, residential recovery, consumer representation and workforce training.</a:t>
            </a:r>
          </a:p>
          <a:p>
            <a:pPr marL="342900" indent="-342900">
              <a:buFont typeface="Arial" panose="020B0604020202020204" pitchFamily="34" charset="0"/>
              <a:buChar char="•"/>
            </a:pPr>
            <a:endParaRPr lang="en-US" sz="2000" dirty="0">
              <a:solidFill>
                <a:schemeClr val="accent1"/>
              </a:solidFill>
              <a:cs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cs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cs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cs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cs typeface="Calibri" panose="020F0502020204030204" pitchFamily="34" charset="0"/>
            </a:endParaRPr>
          </a:p>
        </p:txBody>
      </p:sp>
      <p:pic>
        <p:nvPicPr>
          <p:cNvPr id="6" name="Picture 5">
            <a:extLst>
              <a:ext uri="{FF2B5EF4-FFF2-40B4-BE49-F238E27FC236}">
                <a16:creationId xmlns:a16="http://schemas.microsoft.com/office/drawing/2014/main" id="{7CC753A2-30FD-E6EC-94A2-9D2143628290}"/>
              </a:ext>
            </a:extLst>
          </p:cNvPr>
          <p:cNvPicPr>
            <a:picLocks noChangeAspect="1"/>
          </p:cNvPicPr>
          <p:nvPr/>
        </p:nvPicPr>
        <p:blipFill>
          <a:blip r:embed="rId5"/>
          <a:stretch>
            <a:fillRect/>
          </a:stretch>
        </p:blipFill>
        <p:spPr>
          <a:xfrm>
            <a:off x="2797685" y="6296855"/>
            <a:ext cx="1243692" cy="377985"/>
          </a:xfrm>
          <a:prstGeom prst="rect">
            <a:avLst/>
          </a:prstGeom>
        </p:spPr>
      </p:pic>
      <p:pic>
        <p:nvPicPr>
          <p:cNvPr id="7" name="Picture 6">
            <a:extLst>
              <a:ext uri="{FF2B5EF4-FFF2-40B4-BE49-F238E27FC236}">
                <a16:creationId xmlns:a16="http://schemas.microsoft.com/office/drawing/2014/main" id="{DADF9D4E-3A91-E412-F801-DB542D8EE7AA}"/>
              </a:ext>
            </a:extLst>
          </p:cNvPr>
          <p:cNvPicPr>
            <a:picLocks noChangeAspect="1"/>
          </p:cNvPicPr>
          <p:nvPr/>
        </p:nvPicPr>
        <p:blipFill>
          <a:blip r:embed="rId6"/>
          <a:stretch>
            <a:fillRect/>
          </a:stretch>
        </p:blipFill>
        <p:spPr>
          <a:xfrm>
            <a:off x="315761" y="6221248"/>
            <a:ext cx="2011854" cy="420660"/>
          </a:xfrm>
          <a:prstGeom prst="rect">
            <a:avLst/>
          </a:prstGeom>
        </p:spPr>
      </p:pic>
      <p:pic>
        <p:nvPicPr>
          <p:cNvPr id="12" name="Picture 11">
            <a:extLst>
              <a:ext uri="{FF2B5EF4-FFF2-40B4-BE49-F238E27FC236}">
                <a16:creationId xmlns:a16="http://schemas.microsoft.com/office/drawing/2014/main" id="{7BA3C783-B236-81B5-5863-74FEAB4BC767}"/>
              </a:ext>
            </a:extLst>
          </p:cNvPr>
          <p:cNvPicPr>
            <a:picLocks noChangeAspect="1"/>
          </p:cNvPicPr>
          <p:nvPr/>
        </p:nvPicPr>
        <p:blipFill>
          <a:blip r:embed="rId7"/>
          <a:stretch>
            <a:fillRect/>
          </a:stretch>
        </p:blipFill>
        <p:spPr>
          <a:xfrm>
            <a:off x="4427984" y="6133569"/>
            <a:ext cx="1127858" cy="621846"/>
          </a:xfrm>
          <a:prstGeom prst="rect">
            <a:avLst/>
          </a:prstGeom>
        </p:spPr>
      </p:pic>
    </p:spTree>
    <p:custDataLst>
      <p:tags r:id="rId1"/>
    </p:custDataLst>
    <p:extLst>
      <p:ext uri="{BB962C8B-B14F-4D97-AF65-F5344CB8AC3E}">
        <p14:creationId xmlns:p14="http://schemas.microsoft.com/office/powerpoint/2010/main" val="176125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35482" y="1300760"/>
            <a:ext cx="5179868" cy="3353559"/>
          </a:xfrm>
        </p:spPr>
        <p:txBody>
          <a:bodyPr vert="horz" lIns="68580" tIns="34290" rIns="68580" bIns="34290" rtlCol="0" anchor="ctr">
            <a:normAutofit/>
          </a:bodyPr>
          <a:lstStyle/>
          <a:p>
            <a:pPr marL="0" indent="0">
              <a:lnSpc>
                <a:spcPct val="150000"/>
              </a:lnSpc>
              <a:buNone/>
            </a:pPr>
            <a:endParaRPr lang="en-US" sz="1500" dirty="0">
              <a:latin typeface="+mj-lt"/>
            </a:endParaRPr>
          </a:p>
          <a:p>
            <a:pPr>
              <a:lnSpc>
                <a:spcPct val="90000"/>
              </a:lnSpc>
            </a:pPr>
            <a:endParaRPr lang="en-US" dirty="0"/>
          </a:p>
          <a:p>
            <a:pPr>
              <a:lnSpc>
                <a:spcPct val="90000"/>
              </a:lnSpc>
            </a:pPr>
            <a:endParaRPr lang="en-US"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5</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9" name="TextBox 8">
            <a:extLst>
              <a:ext uri="{FF2B5EF4-FFF2-40B4-BE49-F238E27FC236}">
                <a16:creationId xmlns:a16="http://schemas.microsoft.com/office/drawing/2014/main" id="{B089472B-5D9E-D20A-1475-4C6D8C1AA06F}"/>
              </a:ext>
            </a:extLst>
          </p:cNvPr>
          <p:cNvSpPr txBox="1"/>
          <p:nvPr/>
        </p:nvSpPr>
        <p:spPr>
          <a:xfrm>
            <a:off x="3359397" y="1703688"/>
            <a:ext cx="5636425" cy="819455"/>
          </a:xfrm>
          <a:prstGeom prst="rect">
            <a:avLst/>
          </a:prstGeom>
          <a:noFill/>
        </p:spPr>
        <p:txBody>
          <a:bodyPr wrap="square">
            <a:spAutoFit/>
          </a:bodyPr>
          <a:lstStyle/>
          <a:p>
            <a:pPr>
              <a:lnSpc>
                <a:spcPct val="150000"/>
              </a:lnSpc>
              <a:buClr>
                <a:srgbClr val="0075BB"/>
              </a:buClr>
            </a:pPr>
            <a:endParaRPr lang="en-US" sz="1350" dirty="0">
              <a:solidFill>
                <a:srgbClr val="0075BB"/>
              </a:solidFill>
              <a:latin typeface="+mj-lt"/>
            </a:endParaRPr>
          </a:p>
          <a:p>
            <a:endParaRPr lang="en-US" sz="1350" dirty="0">
              <a:solidFill>
                <a:srgbClr val="000000"/>
              </a:solidFill>
              <a:latin typeface="Calibri" panose="020F0502020204030204" pitchFamily="34" charset="0"/>
            </a:endParaRPr>
          </a:p>
          <a:p>
            <a:endParaRPr lang="en-US" sz="1350"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9947FABF-5111-6C90-91B1-C9A8BA7EDC70}"/>
              </a:ext>
            </a:extLst>
          </p:cNvPr>
          <p:cNvSpPr txBox="1"/>
          <p:nvPr/>
        </p:nvSpPr>
        <p:spPr>
          <a:xfrm>
            <a:off x="315761" y="2328196"/>
            <a:ext cx="2454492" cy="1477328"/>
          </a:xfrm>
          <a:prstGeom prst="rect">
            <a:avLst/>
          </a:prstGeom>
          <a:noFill/>
        </p:spPr>
        <p:txBody>
          <a:bodyPr wrap="square">
            <a:spAutoFit/>
          </a:bodyPr>
          <a:lstStyle/>
          <a:p>
            <a:r>
              <a:rPr lang="en-AU" sz="3000" b="1" dirty="0">
                <a:solidFill>
                  <a:schemeClr val="bg1"/>
                </a:solidFill>
                <a:latin typeface="+mj-lt"/>
              </a:rPr>
              <a:t>Family Drug and Gambling Help</a:t>
            </a:r>
            <a:endParaRPr lang="en-AU" sz="1200" dirty="0"/>
          </a:p>
        </p:txBody>
      </p:sp>
      <p:sp>
        <p:nvSpPr>
          <p:cNvPr id="4" name="TextBox 3">
            <a:extLst>
              <a:ext uri="{FF2B5EF4-FFF2-40B4-BE49-F238E27FC236}">
                <a16:creationId xmlns:a16="http://schemas.microsoft.com/office/drawing/2014/main" id="{F5C1FB54-65F1-88FC-B43F-181F1AA73781}"/>
              </a:ext>
            </a:extLst>
          </p:cNvPr>
          <p:cNvSpPr txBox="1"/>
          <p:nvPr/>
        </p:nvSpPr>
        <p:spPr>
          <a:xfrm>
            <a:off x="3125455" y="1473230"/>
            <a:ext cx="5636425" cy="4785926"/>
          </a:xfrm>
          <a:prstGeom prst="rect">
            <a:avLst/>
          </a:prstGeom>
          <a:noFill/>
        </p:spPr>
        <p:txBody>
          <a:bodyPr wrap="square" lIns="68580" tIns="34290" rIns="68580" bIns="34290" anchor="t">
            <a:spAutoFit/>
          </a:bodyPr>
          <a:lstStyle/>
          <a:p>
            <a:pPr marL="214308" indent="-214308">
              <a:lnSpc>
                <a:spcPct val="150000"/>
              </a:lnSpc>
              <a:buClr>
                <a:srgbClr val="0075BB"/>
              </a:buClr>
              <a:buFont typeface="Arial" panose="020B0604020202020204" pitchFamily="34" charset="0"/>
              <a:buChar char="•"/>
            </a:pPr>
            <a:r>
              <a:rPr lang="en-US" sz="1500" dirty="0"/>
              <a:t>Founded in 2000 from grass roots response of families impacted by addiction providing peer support </a:t>
            </a:r>
          </a:p>
          <a:p>
            <a:pPr marL="214308" indent="-214308">
              <a:lnSpc>
                <a:spcPct val="150000"/>
              </a:lnSpc>
              <a:buClr>
                <a:srgbClr val="0075BB"/>
              </a:buClr>
              <a:buFont typeface="Arial" panose="020B0604020202020204" pitchFamily="34" charset="0"/>
              <a:buChar char="•"/>
            </a:pPr>
            <a:r>
              <a:rPr lang="en-US" sz="1500" dirty="0"/>
              <a:t>54 staff made up of 9 paid staff and </a:t>
            </a:r>
            <a:r>
              <a:rPr lang="en-US" sz="1500" dirty="0">
                <a:solidFill>
                  <a:schemeClr val="accent2"/>
                </a:solidFill>
              </a:rPr>
              <a:t>45 volunteers </a:t>
            </a:r>
            <a:r>
              <a:rPr lang="en-US" sz="1500" dirty="0">
                <a:solidFill>
                  <a:srgbClr val="FF0000"/>
                </a:solidFill>
              </a:rPr>
              <a:t> </a:t>
            </a:r>
            <a:r>
              <a:rPr lang="en-US" sz="1500" dirty="0"/>
              <a:t>with lived and living experience of the impact of addiction</a:t>
            </a:r>
          </a:p>
          <a:p>
            <a:pPr marL="214308" indent="-214308">
              <a:lnSpc>
                <a:spcPct val="150000"/>
              </a:lnSpc>
              <a:buClr>
                <a:srgbClr val="0075BB"/>
              </a:buClr>
              <a:buFont typeface="Arial" panose="020B0604020202020204" pitchFamily="34" charset="0"/>
              <a:buChar char="•"/>
            </a:pPr>
            <a:r>
              <a:rPr lang="en-US" sz="1500" dirty="0"/>
              <a:t>Programs offered: </a:t>
            </a:r>
          </a:p>
          <a:p>
            <a:pPr marL="628641" lvl="1" indent="-285750">
              <a:lnSpc>
                <a:spcPct val="150000"/>
              </a:lnSpc>
              <a:buClr>
                <a:srgbClr val="0075BB"/>
              </a:buClr>
              <a:buFont typeface="Arial" panose="020B0604020202020204" pitchFamily="34" charset="0"/>
              <a:buChar char="•"/>
            </a:pPr>
            <a:r>
              <a:rPr lang="en-US" sz="1500" dirty="0"/>
              <a:t>24/7 Telephone Helpline staffed by trained volunteers</a:t>
            </a:r>
            <a:endParaRPr lang="en-US" sz="1500" dirty="0">
              <a:cs typeface="Calibri Light" panose="020F0302020204030204"/>
            </a:endParaRPr>
          </a:p>
          <a:p>
            <a:pPr marL="628641" lvl="1" indent="-285750">
              <a:lnSpc>
                <a:spcPct val="150000"/>
              </a:lnSpc>
              <a:buClr>
                <a:srgbClr val="0075BB"/>
              </a:buClr>
              <a:buFont typeface="Arial" panose="020B0604020202020204" pitchFamily="34" charset="0"/>
              <a:buChar char="•"/>
            </a:pPr>
            <a:r>
              <a:rPr lang="en-US" sz="1500" dirty="0"/>
              <a:t>InFocus – family education  </a:t>
            </a:r>
            <a:endParaRPr lang="en-US" sz="1500" dirty="0">
              <a:cs typeface="Calibri Light"/>
            </a:endParaRPr>
          </a:p>
          <a:p>
            <a:pPr marL="628641" lvl="1" indent="-285750">
              <a:lnSpc>
                <a:spcPct val="150000"/>
              </a:lnSpc>
              <a:buClr>
                <a:srgbClr val="0075BB"/>
              </a:buClr>
              <a:buFont typeface="Arial" panose="020B0604020202020204" pitchFamily="34" charset="0"/>
              <a:buChar char="•"/>
            </a:pPr>
            <a:r>
              <a:rPr lang="en-US" sz="1500" dirty="0" err="1">
                <a:solidFill>
                  <a:schemeClr val="accent1">
                    <a:lumMod val="75000"/>
                  </a:schemeClr>
                </a:solidFill>
              </a:rPr>
              <a:t>BreakThrough</a:t>
            </a:r>
            <a:r>
              <a:rPr lang="en-US" sz="1500" dirty="0">
                <a:solidFill>
                  <a:schemeClr val="accent1">
                    <a:lumMod val="75000"/>
                  </a:schemeClr>
                </a:solidFill>
              </a:rPr>
              <a:t> – family education, adapted to online</a:t>
            </a:r>
            <a:endParaRPr lang="en-US" sz="1500" dirty="0">
              <a:solidFill>
                <a:schemeClr val="accent1">
                  <a:lumMod val="75000"/>
                </a:schemeClr>
              </a:solidFill>
              <a:cs typeface="Calibri Light"/>
            </a:endParaRPr>
          </a:p>
          <a:p>
            <a:pPr marL="628641" lvl="1" indent="-285750">
              <a:lnSpc>
                <a:spcPct val="150000"/>
              </a:lnSpc>
              <a:buClr>
                <a:srgbClr val="0075BB"/>
              </a:buClr>
              <a:buFont typeface="Arial" panose="020B0604020202020204" pitchFamily="34" charset="0"/>
              <a:buChar char="•"/>
            </a:pPr>
            <a:r>
              <a:rPr lang="en-US" sz="1500" dirty="0"/>
              <a:t>Support groups</a:t>
            </a:r>
            <a:endParaRPr lang="en-US" sz="1500" dirty="0">
              <a:cs typeface="Calibri Light" panose="020F0302020204030204"/>
            </a:endParaRPr>
          </a:p>
          <a:p>
            <a:pPr marL="628641" lvl="1" indent="-285750">
              <a:lnSpc>
                <a:spcPct val="150000"/>
              </a:lnSpc>
              <a:buClr>
                <a:srgbClr val="0075BB"/>
              </a:buClr>
              <a:buFont typeface="Arial" panose="020B0604020202020204" pitchFamily="34" charset="0"/>
              <a:buChar char="•"/>
            </a:pPr>
            <a:r>
              <a:rPr lang="en-US" sz="1500" dirty="0"/>
              <a:t>Muslim Youth, Adult and Family Program</a:t>
            </a:r>
            <a:endParaRPr lang="en-US" sz="1500" dirty="0">
              <a:cs typeface="Calibri Light" panose="020F0302020204030204"/>
            </a:endParaRPr>
          </a:p>
          <a:p>
            <a:pPr marL="628641" lvl="1" indent="-285750">
              <a:lnSpc>
                <a:spcPct val="150000"/>
              </a:lnSpc>
              <a:buClr>
                <a:srgbClr val="0075BB"/>
              </a:buClr>
              <a:buFont typeface="Arial" panose="020B0604020202020204" pitchFamily="34" charset="0"/>
              <a:buChar char="•"/>
            </a:pPr>
            <a:r>
              <a:rPr lang="en-US" sz="1500" dirty="0"/>
              <a:t>Three Sides of the Coin – enacted stories of gambling recovery</a:t>
            </a:r>
          </a:p>
          <a:p>
            <a:pPr marL="171441" indent="-285750">
              <a:lnSpc>
                <a:spcPct val="150000"/>
              </a:lnSpc>
              <a:buClr>
                <a:srgbClr val="0075BB"/>
              </a:buClr>
              <a:buFont typeface="Arial" panose="020B0604020202020204" pitchFamily="34" charset="0"/>
              <a:buChar char="•"/>
            </a:pPr>
            <a:r>
              <a:rPr lang="en-US" sz="1500" dirty="0">
                <a:solidFill>
                  <a:schemeClr val="accent1"/>
                </a:solidFill>
              </a:rPr>
              <a:t>Informed by the Stress Strain Coping Information </a:t>
            </a:r>
          </a:p>
          <a:p>
            <a:pPr>
              <a:lnSpc>
                <a:spcPct val="150000"/>
              </a:lnSpc>
              <a:buClr>
                <a:srgbClr val="0075BB"/>
              </a:buClr>
            </a:pPr>
            <a:r>
              <a:rPr lang="en-US" sz="1500" dirty="0">
                <a:solidFill>
                  <a:schemeClr val="accent1"/>
                </a:solidFill>
              </a:rPr>
              <a:t>       Support Model and 5-step approach</a:t>
            </a:r>
          </a:p>
          <a:p>
            <a:endParaRPr lang="en-US" sz="1400" dirty="0">
              <a:solidFill>
                <a:srgbClr val="000000"/>
              </a:solidFill>
              <a:cs typeface="Calibri" panose="020F0502020204030204" pitchFamily="34" charset="0"/>
            </a:endParaRPr>
          </a:p>
        </p:txBody>
      </p:sp>
      <p:pic>
        <p:nvPicPr>
          <p:cNvPr id="6" name="Picture 5">
            <a:extLst>
              <a:ext uri="{FF2B5EF4-FFF2-40B4-BE49-F238E27FC236}">
                <a16:creationId xmlns:a16="http://schemas.microsoft.com/office/drawing/2014/main" id="{7CC753A2-30FD-E6EC-94A2-9D2143628290}"/>
              </a:ext>
            </a:extLst>
          </p:cNvPr>
          <p:cNvPicPr>
            <a:picLocks noChangeAspect="1"/>
          </p:cNvPicPr>
          <p:nvPr/>
        </p:nvPicPr>
        <p:blipFill>
          <a:blip r:embed="rId5"/>
          <a:stretch>
            <a:fillRect/>
          </a:stretch>
        </p:blipFill>
        <p:spPr>
          <a:xfrm>
            <a:off x="2797685" y="6296855"/>
            <a:ext cx="1243692" cy="377985"/>
          </a:xfrm>
          <a:prstGeom prst="rect">
            <a:avLst/>
          </a:prstGeom>
        </p:spPr>
      </p:pic>
      <p:pic>
        <p:nvPicPr>
          <p:cNvPr id="7" name="Picture 6">
            <a:extLst>
              <a:ext uri="{FF2B5EF4-FFF2-40B4-BE49-F238E27FC236}">
                <a16:creationId xmlns:a16="http://schemas.microsoft.com/office/drawing/2014/main" id="{DADF9D4E-3A91-E412-F801-DB542D8EE7AA}"/>
              </a:ext>
            </a:extLst>
          </p:cNvPr>
          <p:cNvPicPr>
            <a:picLocks noChangeAspect="1"/>
          </p:cNvPicPr>
          <p:nvPr/>
        </p:nvPicPr>
        <p:blipFill>
          <a:blip r:embed="rId6"/>
          <a:stretch>
            <a:fillRect/>
          </a:stretch>
        </p:blipFill>
        <p:spPr>
          <a:xfrm>
            <a:off x="315761" y="6221248"/>
            <a:ext cx="2011854" cy="420660"/>
          </a:xfrm>
          <a:prstGeom prst="rect">
            <a:avLst/>
          </a:prstGeom>
        </p:spPr>
      </p:pic>
      <p:pic>
        <p:nvPicPr>
          <p:cNvPr id="12" name="Picture 11">
            <a:extLst>
              <a:ext uri="{FF2B5EF4-FFF2-40B4-BE49-F238E27FC236}">
                <a16:creationId xmlns:a16="http://schemas.microsoft.com/office/drawing/2014/main" id="{7BA3C783-B236-81B5-5863-74FEAB4BC767}"/>
              </a:ext>
            </a:extLst>
          </p:cNvPr>
          <p:cNvPicPr>
            <a:picLocks noChangeAspect="1"/>
          </p:cNvPicPr>
          <p:nvPr/>
        </p:nvPicPr>
        <p:blipFill>
          <a:blip r:embed="rId7"/>
          <a:stretch>
            <a:fillRect/>
          </a:stretch>
        </p:blipFill>
        <p:spPr>
          <a:xfrm>
            <a:off x="4427984" y="6133569"/>
            <a:ext cx="1127858" cy="621846"/>
          </a:xfrm>
          <a:prstGeom prst="rect">
            <a:avLst/>
          </a:prstGeom>
        </p:spPr>
      </p:pic>
    </p:spTree>
    <p:custDataLst>
      <p:tags r:id="rId1"/>
    </p:custDataLst>
    <p:extLst>
      <p:ext uri="{BB962C8B-B14F-4D97-AF65-F5344CB8AC3E}">
        <p14:creationId xmlns:p14="http://schemas.microsoft.com/office/powerpoint/2010/main" val="325819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a:latin typeface="Calibri" panose="020F0502020204030204" pitchFamily="34" charset="0"/>
                <a:ea typeface="Calibri" panose="020F0502020204030204" pitchFamily="34" charset="0"/>
                <a:cs typeface="Times New Roman" panose="02020603050405020304" pitchFamily="18" charset="0"/>
              </a:rPr>
            </a:br>
            <a:endParaRPr lang="en-US" sz="1800" b="1">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35482" y="1300760"/>
            <a:ext cx="5179868" cy="3353559"/>
          </a:xfrm>
        </p:spPr>
        <p:txBody>
          <a:bodyPr vert="horz" lIns="68580" tIns="34290" rIns="68580" bIns="34290" rtlCol="0" anchor="ctr">
            <a:normAutofit/>
          </a:bodyPr>
          <a:lstStyle/>
          <a:p>
            <a:pPr marL="0" indent="0">
              <a:lnSpc>
                <a:spcPct val="150000"/>
              </a:lnSpc>
              <a:buNone/>
            </a:pPr>
            <a:endParaRPr lang="en-US" sz="1500" dirty="0">
              <a:latin typeface="+mj-lt"/>
            </a:endParaRPr>
          </a:p>
          <a:p>
            <a:pPr>
              <a:lnSpc>
                <a:spcPct val="90000"/>
              </a:lnSpc>
            </a:pPr>
            <a:endParaRPr lang="en-US" dirty="0"/>
          </a:p>
          <a:p>
            <a:pPr>
              <a:lnSpc>
                <a:spcPct val="90000"/>
              </a:lnSpc>
            </a:pPr>
            <a:endParaRPr lang="en-US"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6</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9" name="TextBox 8">
            <a:extLst>
              <a:ext uri="{FF2B5EF4-FFF2-40B4-BE49-F238E27FC236}">
                <a16:creationId xmlns:a16="http://schemas.microsoft.com/office/drawing/2014/main" id="{B089472B-5D9E-D20A-1475-4C6D8C1AA06F}"/>
              </a:ext>
            </a:extLst>
          </p:cNvPr>
          <p:cNvSpPr txBox="1"/>
          <p:nvPr/>
        </p:nvSpPr>
        <p:spPr>
          <a:xfrm>
            <a:off x="3359397" y="1703688"/>
            <a:ext cx="5636425" cy="819455"/>
          </a:xfrm>
          <a:prstGeom prst="rect">
            <a:avLst/>
          </a:prstGeom>
          <a:noFill/>
        </p:spPr>
        <p:txBody>
          <a:bodyPr wrap="square">
            <a:spAutoFit/>
          </a:bodyPr>
          <a:lstStyle/>
          <a:p>
            <a:pPr>
              <a:lnSpc>
                <a:spcPct val="150000"/>
              </a:lnSpc>
              <a:buClr>
                <a:srgbClr val="0075BB"/>
              </a:buClr>
            </a:pPr>
            <a:endParaRPr lang="en-US" sz="1350">
              <a:solidFill>
                <a:srgbClr val="0075BB"/>
              </a:solidFill>
              <a:latin typeface="+mj-lt"/>
            </a:endParaRPr>
          </a:p>
          <a:p>
            <a:endParaRPr lang="en-US" sz="1350">
              <a:solidFill>
                <a:srgbClr val="000000"/>
              </a:solidFill>
              <a:latin typeface="Calibri" panose="020F0502020204030204" pitchFamily="34" charset="0"/>
            </a:endParaRPr>
          </a:p>
          <a:p>
            <a:endParaRPr lang="en-US" sz="135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9947FABF-5111-6C90-91B1-C9A8BA7EDC70}"/>
              </a:ext>
            </a:extLst>
          </p:cNvPr>
          <p:cNvSpPr txBox="1"/>
          <p:nvPr/>
        </p:nvSpPr>
        <p:spPr>
          <a:xfrm>
            <a:off x="305097" y="2706877"/>
            <a:ext cx="2454492" cy="1015663"/>
          </a:xfrm>
          <a:prstGeom prst="rect">
            <a:avLst/>
          </a:prstGeom>
          <a:noFill/>
        </p:spPr>
        <p:txBody>
          <a:bodyPr wrap="square">
            <a:spAutoFit/>
          </a:bodyPr>
          <a:lstStyle/>
          <a:p>
            <a:r>
              <a:rPr lang="en-AU" sz="3000" b="1" dirty="0">
                <a:solidFill>
                  <a:schemeClr val="bg1"/>
                </a:solidFill>
                <a:latin typeface="+mj-lt"/>
              </a:rPr>
              <a:t>Recognising our volunteers</a:t>
            </a:r>
            <a:endParaRPr lang="en-AU" sz="1200" dirty="0"/>
          </a:p>
        </p:txBody>
      </p:sp>
      <p:sp>
        <p:nvSpPr>
          <p:cNvPr id="4" name="TextBox 3">
            <a:extLst>
              <a:ext uri="{FF2B5EF4-FFF2-40B4-BE49-F238E27FC236}">
                <a16:creationId xmlns:a16="http://schemas.microsoft.com/office/drawing/2014/main" id="{F5C1FB54-65F1-88FC-B43F-181F1AA73781}"/>
              </a:ext>
            </a:extLst>
          </p:cNvPr>
          <p:cNvSpPr txBox="1"/>
          <p:nvPr/>
        </p:nvSpPr>
        <p:spPr>
          <a:xfrm>
            <a:off x="3191855" y="1504823"/>
            <a:ext cx="5827883" cy="1938992"/>
          </a:xfrm>
          <a:prstGeom prst="rect">
            <a:avLst/>
          </a:prstGeom>
          <a:noFill/>
        </p:spPr>
        <p:txBody>
          <a:bodyPr wrap="square" lIns="68580" tIns="34290" rIns="68580" bIns="34290" anchor="t">
            <a:spAutoFit/>
          </a:bodyPr>
          <a:lstStyle/>
          <a:p>
            <a:pPr>
              <a:lnSpc>
                <a:spcPct val="150000"/>
              </a:lnSpc>
              <a:buClr>
                <a:srgbClr val="0075BB"/>
              </a:buClr>
            </a:pPr>
            <a:r>
              <a:rPr lang="en-US" dirty="0">
                <a:solidFill>
                  <a:schemeClr val="tx2"/>
                </a:solidFill>
                <a:cs typeface="Calibri Light" panose="020F0302020204030204"/>
              </a:rPr>
              <a:t>Multiple awards have been received in recognition of the outstanding  work done by our volunteers in FDGH</a:t>
            </a:r>
            <a:endParaRPr lang="en-US" dirty="0">
              <a:solidFill>
                <a:srgbClr val="000000"/>
              </a:solidFill>
              <a:cs typeface="Calibri Light" panose="020F0302020204030204"/>
            </a:endParaRPr>
          </a:p>
          <a:p>
            <a:pPr marL="214308" indent="-214308">
              <a:lnSpc>
                <a:spcPct val="150000"/>
              </a:lnSpc>
              <a:buClr>
                <a:srgbClr val="0075BB"/>
              </a:buClr>
              <a:buFont typeface="Arial" panose="020B0604020202020204" pitchFamily="34" charset="0"/>
              <a:buChar char="•"/>
            </a:pPr>
            <a:endParaRPr lang="en-US" sz="1350" dirty="0">
              <a:solidFill>
                <a:srgbClr val="000000"/>
              </a:solidFill>
              <a:latin typeface="Calibri Light" panose="020F0302020204030204"/>
              <a:cs typeface="Calibri Light" panose="020F0302020204030204"/>
            </a:endParaRPr>
          </a:p>
          <a:p>
            <a:pPr>
              <a:lnSpc>
                <a:spcPct val="150000"/>
              </a:lnSpc>
              <a:buClr>
                <a:srgbClr val="0075BB"/>
              </a:buClr>
            </a:pPr>
            <a:endParaRPr lang="en-US" sz="1350" dirty="0">
              <a:solidFill>
                <a:srgbClr val="0075BB"/>
              </a:solidFill>
              <a:latin typeface="Calibri Light" panose="020F0302020204030204"/>
              <a:cs typeface="Calibri Light" panose="020F0302020204030204"/>
            </a:endParaRPr>
          </a:p>
          <a:p>
            <a:endParaRPr lang="en-US" sz="1350" dirty="0">
              <a:solidFill>
                <a:srgbClr val="000000"/>
              </a:solidFill>
              <a:latin typeface="Calibri" panose="020F0502020204030204" pitchFamily="34" charset="0"/>
              <a:cs typeface="Calibri" panose="020F0502020204030204" pitchFamily="34" charset="0"/>
            </a:endParaRPr>
          </a:p>
          <a:p>
            <a:endParaRPr lang="en-US" sz="1350" dirty="0">
              <a:solidFill>
                <a:srgbClr val="000000"/>
              </a:solidFill>
              <a:latin typeface="Calibri" panose="020F0502020204030204" pitchFamily="34" charset="0"/>
              <a:cs typeface="Calibri" panose="020F0502020204030204" pitchFamily="34" charset="0"/>
            </a:endParaRPr>
          </a:p>
        </p:txBody>
      </p:sp>
      <p:pic>
        <p:nvPicPr>
          <p:cNvPr id="7" name="Picture 6" descr="A picture containing text, person, holding, posing&#10;&#10;Description automatically generated">
            <a:extLst>
              <a:ext uri="{FF2B5EF4-FFF2-40B4-BE49-F238E27FC236}">
                <a16:creationId xmlns:a16="http://schemas.microsoft.com/office/drawing/2014/main" id="{FE75867C-C69C-B13B-BB54-098CC09602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7317" y="2500059"/>
            <a:ext cx="2642766" cy="3353558"/>
          </a:xfrm>
          <a:prstGeom prst="rect">
            <a:avLst/>
          </a:prstGeom>
        </p:spPr>
      </p:pic>
      <p:pic>
        <p:nvPicPr>
          <p:cNvPr id="11" name="Picture 10">
            <a:extLst>
              <a:ext uri="{FF2B5EF4-FFF2-40B4-BE49-F238E27FC236}">
                <a16:creationId xmlns:a16="http://schemas.microsoft.com/office/drawing/2014/main" id="{DA9896AF-9898-EAFB-CE80-7F8231CDF281}"/>
              </a:ext>
            </a:extLst>
          </p:cNvPr>
          <p:cNvPicPr>
            <a:picLocks noChangeAspect="1"/>
          </p:cNvPicPr>
          <p:nvPr/>
        </p:nvPicPr>
        <p:blipFill>
          <a:blip r:embed="rId6"/>
          <a:stretch>
            <a:fillRect/>
          </a:stretch>
        </p:blipFill>
        <p:spPr>
          <a:xfrm>
            <a:off x="2596739" y="6324031"/>
            <a:ext cx="1243692" cy="377985"/>
          </a:xfrm>
          <a:prstGeom prst="rect">
            <a:avLst/>
          </a:prstGeom>
        </p:spPr>
      </p:pic>
      <p:pic>
        <p:nvPicPr>
          <p:cNvPr id="12" name="Picture 11">
            <a:extLst>
              <a:ext uri="{FF2B5EF4-FFF2-40B4-BE49-F238E27FC236}">
                <a16:creationId xmlns:a16="http://schemas.microsoft.com/office/drawing/2014/main" id="{9E17541B-9E54-600F-F0CB-3846452FE430}"/>
              </a:ext>
            </a:extLst>
          </p:cNvPr>
          <p:cNvPicPr>
            <a:picLocks noChangeAspect="1"/>
          </p:cNvPicPr>
          <p:nvPr/>
        </p:nvPicPr>
        <p:blipFill>
          <a:blip r:embed="rId7"/>
          <a:stretch>
            <a:fillRect/>
          </a:stretch>
        </p:blipFill>
        <p:spPr>
          <a:xfrm>
            <a:off x="179512" y="6235501"/>
            <a:ext cx="2011854" cy="420660"/>
          </a:xfrm>
          <a:prstGeom prst="rect">
            <a:avLst/>
          </a:prstGeom>
        </p:spPr>
      </p:pic>
      <p:pic>
        <p:nvPicPr>
          <p:cNvPr id="14" name="Picture 13">
            <a:extLst>
              <a:ext uri="{FF2B5EF4-FFF2-40B4-BE49-F238E27FC236}">
                <a16:creationId xmlns:a16="http://schemas.microsoft.com/office/drawing/2014/main" id="{FF797201-8152-8FF9-467C-CA97623900A9}"/>
              </a:ext>
            </a:extLst>
          </p:cNvPr>
          <p:cNvPicPr>
            <a:picLocks noChangeAspect="1"/>
          </p:cNvPicPr>
          <p:nvPr/>
        </p:nvPicPr>
        <p:blipFill>
          <a:blip r:embed="rId8"/>
          <a:stretch>
            <a:fillRect/>
          </a:stretch>
        </p:blipFill>
        <p:spPr>
          <a:xfrm>
            <a:off x="4175689" y="6133337"/>
            <a:ext cx="1127858" cy="621846"/>
          </a:xfrm>
          <a:prstGeom prst="rect">
            <a:avLst/>
          </a:prstGeom>
        </p:spPr>
      </p:pic>
    </p:spTree>
    <p:custDataLst>
      <p:tags r:id="rId1"/>
    </p:custDataLst>
    <p:extLst>
      <p:ext uri="{BB962C8B-B14F-4D97-AF65-F5344CB8AC3E}">
        <p14:creationId xmlns:p14="http://schemas.microsoft.com/office/powerpoint/2010/main" val="153912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a:latin typeface="Calibri" panose="020F0502020204030204" pitchFamily="34" charset="0"/>
                <a:ea typeface="Calibri" panose="020F0502020204030204" pitchFamily="34" charset="0"/>
                <a:cs typeface="Times New Roman" panose="02020603050405020304" pitchFamily="18" charset="0"/>
              </a:rPr>
            </a:br>
            <a:endParaRPr lang="en-US" sz="1800" b="1">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35482" y="1300760"/>
            <a:ext cx="5179868" cy="3353559"/>
          </a:xfrm>
        </p:spPr>
        <p:txBody>
          <a:bodyPr vert="horz" lIns="68580" tIns="34290" rIns="68580" bIns="34290" rtlCol="0" anchor="ctr">
            <a:normAutofit/>
          </a:bodyPr>
          <a:lstStyle/>
          <a:p>
            <a:pPr marL="0" indent="0">
              <a:lnSpc>
                <a:spcPct val="150000"/>
              </a:lnSpc>
              <a:buNone/>
            </a:pPr>
            <a:endParaRPr lang="en-US" sz="1500" dirty="0">
              <a:latin typeface="+mj-lt"/>
            </a:endParaRPr>
          </a:p>
          <a:p>
            <a:pPr>
              <a:lnSpc>
                <a:spcPct val="90000"/>
              </a:lnSpc>
            </a:pPr>
            <a:endParaRPr lang="en-US" dirty="0"/>
          </a:p>
          <a:p>
            <a:pPr>
              <a:lnSpc>
                <a:spcPct val="90000"/>
              </a:lnSpc>
            </a:pPr>
            <a:endParaRPr lang="en-US"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7</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9" name="TextBox 8">
            <a:extLst>
              <a:ext uri="{FF2B5EF4-FFF2-40B4-BE49-F238E27FC236}">
                <a16:creationId xmlns:a16="http://schemas.microsoft.com/office/drawing/2014/main" id="{B089472B-5D9E-D20A-1475-4C6D8C1AA06F}"/>
              </a:ext>
            </a:extLst>
          </p:cNvPr>
          <p:cNvSpPr txBox="1"/>
          <p:nvPr/>
        </p:nvSpPr>
        <p:spPr>
          <a:xfrm>
            <a:off x="3359397" y="1703688"/>
            <a:ext cx="5636425" cy="819455"/>
          </a:xfrm>
          <a:prstGeom prst="rect">
            <a:avLst/>
          </a:prstGeom>
          <a:noFill/>
        </p:spPr>
        <p:txBody>
          <a:bodyPr wrap="square">
            <a:spAutoFit/>
          </a:bodyPr>
          <a:lstStyle/>
          <a:p>
            <a:pPr>
              <a:lnSpc>
                <a:spcPct val="150000"/>
              </a:lnSpc>
              <a:buClr>
                <a:srgbClr val="0075BB"/>
              </a:buClr>
            </a:pPr>
            <a:endParaRPr lang="en-US" sz="1350">
              <a:solidFill>
                <a:srgbClr val="0075BB"/>
              </a:solidFill>
              <a:latin typeface="+mj-lt"/>
            </a:endParaRPr>
          </a:p>
          <a:p>
            <a:endParaRPr lang="en-US" sz="1350">
              <a:solidFill>
                <a:srgbClr val="000000"/>
              </a:solidFill>
              <a:latin typeface="Calibri" panose="020F0502020204030204" pitchFamily="34" charset="0"/>
            </a:endParaRPr>
          </a:p>
          <a:p>
            <a:endParaRPr lang="en-US" sz="135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9947FABF-5111-6C90-91B1-C9A8BA7EDC70}"/>
              </a:ext>
            </a:extLst>
          </p:cNvPr>
          <p:cNvSpPr txBox="1"/>
          <p:nvPr/>
        </p:nvSpPr>
        <p:spPr>
          <a:xfrm>
            <a:off x="315761" y="2328196"/>
            <a:ext cx="2454492" cy="1015663"/>
          </a:xfrm>
          <a:prstGeom prst="rect">
            <a:avLst/>
          </a:prstGeom>
          <a:noFill/>
        </p:spPr>
        <p:txBody>
          <a:bodyPr wrap="square">
            <a:spAutoFit/>
          </a:bodyPr>
          <a:lstStyle/>
          <a:p>
            <a:r>
              <a:rPr lang="en-AU" sz="3000" b="1" dirty="0">
                <a:solidFill>
                  <a:schemeClr val="bg1"/>
                </a:solidFill>
                <a:latin typeface="+mj-lt"/>
              </a:rPr>
              <a:t>Telephone helpline</a:t>
            </a:r>
            <a:endParaRPr lang="en-AU" sz="1200" dirty="0"/>
          </a:p>
        </p:txBody>
      </p:sp>
      <p:sp>
        <p:nvSpPr>
          <p:cNvPr id="4" name="TextBox 3">
            <a:extLst>
              <a:ext uri="{FF2B5EF4-FFF2-40B4-BE49-F238E27FC236}">
                <a16:creationId xmlns:a16="http://schemas.microsoft.com/office/drawing/2014/main" id="{F5C1FB54-65F1-88FC-B43F-181F1AA73781}"/>
              </a:ext>
            </a:extLst>
          </p:cNvPr>
          <p:cNvSpPr txBox="1"/>
          <p:nvPr/>
        </p:nvSpPr>
        <p:spPr>
          <a:xfrm>
            <a:off x="3359397" y="1703686"/>
            <a:ext cx="5636425" cy="1800493"/>
          </a:xfrm>
          <a:prstGeom prst="rect">
            <a:avLst/>
          </a:prstGeom>
          <a:noFill/>
        </p:spPr>
        <p:txBody>
          <a:bodyPr wrap="square" lIns="68580" tIns="34290" rIns="68580" bIns="34290" anchor="t">
            <a:spAutoFit/>
          </a:bodyPr>
          <a:lstStyle/>
          <a:p>
            <a:pPr>
              <a:lnSpc>
                <a:spcPct val="150000"/>
              </a:lnSpc>
              <a:buClr>
                <a:srgbClr val="0075BB"/>
              </a:buClr>
            </a:pPr>
            <a:r>
              <a:rPr lang="en-US" sz="1600" b="1" dirty="0">
                <a:solidFill>
                  <a:srgbClr val="0075BB"/>
                </a:solidFill>
                <a:latin typeface="+mj-lt"/>
                <a:cs typeface="Calibri Light"/>
              </a:rPr>
              <a:t>Some of the canine volunteers on SHARC dog days!</a:t>
            </a:r>
            <a:endParaRPr lang="en-US" sz="1600" dirty="0">
              <a:solidFill>
                <a:srgbClr val="0075BB"/>
              </a:solidFill>
              <a:latin typeface="Calibri Light" panose="020F0302020204030204"/>
              <a:cs typeface="Calibri Light" panose="020F0302020204030204"/>
            </a:endParaRPr>
          </a:p>
          <a:p>
            <a:pPr marL="214308" indent="-214308">
              <a:lnSpc>
                <a:spcPct val="150000"/>
              </a:lnSpc>
              <a:buClr>
                <a:srgbClr val="0075BB"/>
              </a:buClr>
              <a:buFont typeface="Arial" panose="020B0604020202020204" pitchFamily="34" charset="0"/>
              <a:buChar char="•"/>
            </a:pPr>
            <a:endParaRPr lang="en-US" sz="1400" dirty="0">
              <a:solidFill>
                <a:srgbClr val="000000"/>
              </a:solidFill>
              <a:latin typeface="Calibri Light" panose="020F0302020204030204"/>
              <a:cs typeface="Calibri Light" panose="020F0302020204030204"/>
            </a:endParaRPr>
          </a:p>
          <a:p>
            <a:pPr marL="214308" indent="-214308">
              <a:lnSpc>
                <a:spcPct val="150000"/>
              </a:lnSpc>
              <a:buClr>
                <a:srgbClr val="0075BB"/>
              </a:buClr>
              <a:buFont typeface="Arial" panose="020B0604020202020204" pitchFamily="34" charset="0"/>
              <a:buChar char="•"/>
            </a:pPr>
            <a:endParaRPr lang="en-US" sz="1350" dirty="0">
              <a:solidFill>
                <a:srgbClr val="000000"/>
              </a:solidFill>
              <a:latin typeface="Calibri Light" panose="020F0302020204030204"/>
              <a:cs typeface="Calibri Light" panose="020F0302020204030204"/>
            </a:endParaRPr>
          </a:p>
          <a:p>
            <a:pPr>
              <a:lnSpc>
                <a:spcPct val="150000"/>
              </a:lnSpc>
              <a:buClr>
                <a:srgbClr val="0075BB"/>
              </a:buClr>
            </a:pPr>
            <a:endParaRPr lang="en-US" sz="1350" dirty="0">
              <a:solidFill>
                <a:srgbClr val="0075BB"/>
              </a:solidFill>
              <a:latin typeface="Calibri Light" panose="020F0302020204030204"/>
              <a:cs typeface="Calibri Light" panose="020F0302020204030204"/>
            </a:endParaRPr>
          </a:p>
          <a:p>
            <a:endParaRPr lang="en-US" sz="1350" dirty="0">
              <a:solidFill>
                <a:srgbClr val="000000"/>
              </a:solidFill>
              <a:latin typeface="Calibri" panose="020F0502020204030204" pitchFamily="34" charset="0"/>
              <a:cs typeface="Calibri" panose="020F0502020204030204" pitchFamily="34" charset="0"/>
            </a:endParaRPr>
          </a:p>
          <a:p>
            <a:endParaRPr lang="en-US" sz="1350" dirty="0">
              <a:solidFill>
                <a:srgbClr val="00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13436E1-67A8-502C-8D08-68B226009950}"/>
              </a:ext>
            </a:extLst>
          </p:cNvPr>
          <p:cNvPicPr>
            <a:picLocks noChangeAspect="1"/>
          </p:cNvPicPr>
          <p:nvPr/>
        </p:nvPicPr>
        <p:blipFill>
          <a:blip r:embed="rId5"/>
          <a:stretch>
            <a:fillRect/>
          </a:stretch>
        </p:blipFill>
        <p:spPr>
          <a:xfrm>
            <a:off x="3149370" y="2199550"/>
            <a:ext cx="5527240" cy="3109073"/>
          </a:xfrm>
          <a:prstGeom prst="rect">
            <a:avLst/>
          </a:prstGeom>
        </p:spPr>
      </p:pic>
      <p:pic>
        <p:nvPicPr>
          <p:cNvPr id="7" name="Picture 6">
            <a:extLst>
              <a:ext uri="{FF2B5EF4-FFF2-40B4-BE49-F238E27FC236}">
                <a16:creationId xmlns:a16="http://schemas.microsoft.com/office/drawing/2014/main" id="{3E9A8494-4800-B2AF-2176-90F1BF306DEA}"/>
              </a:ext>
            </a:extLst>
          </p:cNvPr>
          <p:cNvPicPr>
            <a:picLocks noChangeAspect="1"/>
          </p:cNvPicPr>
          <p:nvPr/>
        </p:nvPicPr>
        <p:blipFill>
          <a:blip r:embed="rId6"/>
          <a:stretch>
            <a:fillRect/>
          </a:stretch>
        </p:blipFill>
        <p:spPr>
          <a:xfrm>
            <a:off x="4283968" y="6325507"/>
            <a:ext cx="1243692" cy="377985"/>
          </a:xfrm>
          <a:prstGeom prst="rect">
            <a:avLst/>
          </a:prstGeom>
        </p:spPr>
      </p:pic>
      <p:pic>
        <p:nvPicPr>
          <p:cNvPr id="11" name="Picture 10">
            <a:extLst>
              <a:ext uri="{FF2B5EF4-FFF2-40B4-BE49-F238E27FC236}">
                <a16:creationId xmlns:a16="http://schemas.microsoft.com/office/drawing/2014/main" id="{3B291E6E-ACB5-D1CB-7A4A-9473333588B1}"/>
              </a:ext>
            </a:extLst>
          </p:cNvPr>
          <p:cNvPicPr>
            <a:picLocks noChangeAspect="1"/>
          </p:cNvPicPr>
          <p:nvPr/>
        </p:nvPicPr>
        <p:blipFill>
          <a:blip r:embed="rId7"/>
          <a:stretch>
            <a:fillRect/>
          </a:stretch>
        </p:blipFill>
        <p:spPr>
          <a:xfrm>
            <a:off x="2119528" y="6303386"/>
            <a:ext cx="2011854" cy="420660"/>
          </a:xfrm>
          <a:prstGeom prst="rect">
            <a:avLst/>
          </a:prstGeom>
        </p:spPr>
      </p:pic>
      <p:pic>
        <p:nvPicPr>
          <p:cNvPr id="12" name="Picture 11">
            <a:extLst>
              <a:ext uri="{FF2B5EF4-FFF2-40B4-BE49-F238E27FC236}">
                <a16:creationId xmlns:a16="http://schemas.microsoft.com/office/drawing/2014/main" id="{771566C9-CD5C-7ABC-C303-22B0BE045262}"/>
              </a:ext>
            </a:extLst>
          </p:cNvPr>
          <p:cNvPicPr>
            <a:picLocks noChangeAspect="1"/>
          </p:cNvPicPr>
          <p:nvPr/>
        </p:nvPicPr>
        <p:blipFill>
          <a:blip r:embed="rId8"/>
          <a:stretch>
            <a:fillRect/>
          </a:stretch>
        </p:blipFill>
        <p:spPr>
          <a:xfrm>
            <a:off x="611560" y="6262945"/>
            <a:ext cx="1237595" cy="621846"/>
          </a:xfrm>
          <a:prstGeom prst="rect">
            <a:avLst/>
          </a:prstGeom>
        </p:spPr>
      </p:pic>
      <p:pic>
        <p:nvPicPr>
          <p:cNvPr id="13" name="Picture 12">
            <a:extLst>
              <a:ext uri="{FF2B5EF4-FFF2-40B4-BE49-F238E27FC236}">
                <a16:creationId xmlns:a16="http://schemas.microsoft.com/office/drawing/2014/main" id="{BCAE3C35-331D-3B94-ED6F-B4BD206799FF}"/>
              </a:ext>
            </a:extLst>
          </p:cNvPr>
          <p:cNvPicPr>
            <a:picLocks noChangeAspect="1"/>
          </p:cNvPicPr>
          <p:nvPr/>
        </p:nvPicPr>
        <p:blipFill>
          <a:blip r:embed="rId9"/>
          <a:stretch>
            <a:fillRect/>
          </a:stretch>
        </p:blipFill>
        <p:spPr>
          <a:xfrm>
            <a:off x="5896614" y="6173802"/>
            <a:ext cx="1127858" cy="621846"/>
          </a:xfrm>
          <a:prstGeom prst="rect">
            <a:avLst/>
          </a:prstGeom>
        </p:spPr>
      </p:pic>
    </p:spTree>
    <p:custDataLst>
      <p:tags r:id="rId1"/>
    </p:custDataLst>
    <p:extLst>
      <p:ext uri="{BB962C8B-B14F-4D97-AF65-F5344CB8AC3E}">
        <p14:creationId xmlns:p14="http://schemas.microsoft.com/office/powerpoint/2010/main" val="178685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6075" y="1531496"/>
            <a:ext cx="5179868" cy="3353559"/>
          </a:xfrm>
        </p:spPr>
        <p:txBody>
          <a:bodyPr vert="horz" lIns="68580" tIns="34290" rIns="68580" bIns="34290" rtlCol="0" anchor="ctr">
            <a:normAutofit/>
          </a:bodyPr>
          <a:lstStyle/>
          <a:p>
            <a:pPr marL="0" indent="0">
              <a:lnSpc>
                <a:spcPct val="150000"/>
              </a:lnSpc>
              <a:buNone/>
            </a:pPr>
            <a:endParaRPr lang="en-US" sz="1425" dirty="0">
              <a:latin typeface="+mj-lt"/>
            </a:endParaRPr>
          </a:p>
          <a:p>
            <a:pPr>
              <a:lnSpc>
                <a:spcPct val="90000"/>
              </a:lnSpc>
            </a:pPr>
            <a:endParaRPr lang="en-US" sz="1425" dirty="0"/>
          </a:p>
          <a:p>
            <a:pPr>
              <a:lnSpc>
                <a:spcPct val="90000"/>
              </a:lnSpc>
            </a:pPr>
            <a:endParaRPr lang="en-US" sz="1425"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8</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7" y="2022733"/>
            <a:ext cx="1744944" cy="2862322"/>
          </a:xfrm>
          <a:prstGeom prst="rect">
            <a:avLst/>
          </a:prstGeom>
          <a:noFill/>
        </p:spPr>
        <p:txBody>
          <a:bodyPr wrap="square">
            <a:spAutoFit/>
          </a:bodyPr>
          <a:lstStyle/>
          <a:p>
            <a:r>
              <a:rPr lang="en-US" sz="3000" b="1" dirty="0">
                <a:solidFill>
                  <a:schemeClr val="bg1"/>
                </a:solidFill>
                <a:latin typeface="+mj-lt"/>
              </a:rPr>
              <a:t>Family and friends affected by addiction </a:t>
            </a:r>
            <a:endParaRPr lang="en-US" sz="1350" dirty="0"/>
          </a:p>
        </p:txBody>
      </p:sp>
      <p:sp>
        <p:nvSpPr>
          <p:cNvPr id="13" name="TextBox 12">
            <a:extLst>
              <a:ext uri="{FF2B5EF4-FFF2-40B4-BE49-F238E27FC236}">
                <a16:creationId xmlns:a16="http://schemas.microsoft.com/office/drawing/2014/main" id="{54565BFD-F09F-97EE-079E-6FBD890B91E2}"/>
              </a:ext>
            </a:extLst>
          </p:cNvPr>
          <p:cNvSpPr txBox="1"/>
          <p:nvPr/>
        </p:nvSpPr>
        <p:spPr>
          <a:xfrm>
            <a:off x="3335484" y="1628613"/>
            <a:ext cx="5055832" cy="3373359"/>
          </a:xfrm>
          <a:prstGeom prst="rect">
            <a:avLst/>
          </a:prstGeom>
          <a:noFill/>
        </p:spPr>
        <p:txBody>
          <a:bodyPr wrap="square">
            <a:spAutoFit/>
          </a:bodyPr>
          <a:lstStyle/>
          <a:p>
            <a:pPr marL="339346" lvl="1" indent="-169673">
              <a:lnSpc>
                <a:spcPct val="150000"/>
              </a:lnSpc>
              <a:buFont typeface="Arial"/>
              <a:buChar char="•"/>
            </a:pPr>
            <a:r>
              <a:rPr lang="en-US" sz="1800" dirty="0">
                <a:solidFill>
                  <a:srgbClr val="000000"/>
                </a:solidFill>
              </a:rPr>
              <a:t>Family members and friends affected by addiction can face challenges, including: guilt, worry, stigma, estrangement, financial issues …</a:t>
            </a:r>
          </a:p>
          <a:p>
            <a:pPr marL="339346" lvl="1" indent="-169673">
              <a:lnSpc>
                <a:spcPct val="150000"/>
              </a:lnSpc>
              <a:buFont typeface="Arial"/>
              <a:buChar char="•"/>
            </a:pPr>
            <a:r>
              <a:rPr lang="en-US" sz="1800" dirty="0">
                <a:solidFill>
                  <a:srgbClr val="000000"/>
                </a:solidFill>
              </a:rPr>
              <a:t>The health and well-being of family members and friends are often overlooked  </a:t>
            </a:r>
          </a:p>
          <a:p>
            <a:pPr marL="339346" lvl="1" indent="-169673">
              <a:lnSpc>
                <a:spcPct val="150000"/>
              </a:lnSpc>
              <a:buFont typeface="Arial"/>
              <a:buChar char="•"/>
            </a:pPr>
            <a:r>
              <a:rPr lang="en-US" sz="1800" dirty="0">
                <a:solidFill>
                  <a:srgbClr val="000000"/>
                </a:solidFill>
              </a:rPr>
              <a:t>There are limited services that support family members and friends, and limited research on support programs </a:t>
            </a:r>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17" name="Picture 16">
            <a:extLst>
              <a:ext uri="{FF2B5EF4-FFF2-40B4-BE49-F238E27FC236}">
                <a16:creationId xmlns:a16="http://schemas.microsoft.com/office/drawing/2014/main" id="{81D6737E-41E1-4316-1585-29608A545436}"/>
              </a:ext>
            </a:extLst>
          </p:cNvPr>
          <p:cNvPicPr>
            <a:picLocks noChangeAspect="1"/>
          </p:cNvPicPr>
          <p:nvPr/>
        </p:nvPicPr>
        <p:blipFill>
          <a:blip r:embed="rId8"/>
          <a:stretch>
            <a:fillRect/>
          </a:stretch>
        </p:blipFill>
        <p:spPr>
          <a:xfrm>
            <a:off x="5966009" y="6091915"/>
            <a:ext cx="1127858" cy="621846"/>
          </a:xfrm>
          <a:prstGeom prst="rect">
            <a:avLst/>
          </a:prstGeom>
        </p:spPr>
      </p:pic>
    </p:spTree>
    <p:custDataLst>
      <p:tags r:id="rId1"/>
    </p:custDataLst>
    <p:extLst>
      <p:ext uri="{BB962C8B-B14F-4D97-AF65-F5344CB8AC3E}">
        <p14:creationId xmlns:p14="http://schemas.microsoft.com/office/powerpoint/2010/main" val="348694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5126" y="1722430"/>
            <a:ext cx="2400300" cy="3345872"/>
          </a:xfrm>
        </p:spPr>
        <p:txBody>
          <a:bodyPr vert="horz" lIns="68580" tIns="34290" rIns="68580" bIns="34290" rtlCol="0" anchor="ctr">
            <a:normAutofit/>
          </a:bodyPr>
          <a:lstStyle/>
          <a:p>
            <a:br>
              <a:rPr lang="en-AU" sz="2400" dirty="0">
                <a:latin typeface="Calibri" panose="020F0502020204030204" pitchFamily="34" charset="0"/>
                <a:ea typeface="Calibri" panose="020F0502020204030204" pitchFamily="34" charset="0"/>
                <a:cs typeface="Times New Roman" panose="02020603050405020304" pitchFamily="18" charset="0"/>
              </a:rPr>
            </a:br>
            <a:endParaRPr lang="en-US" sz="1800" b="1" dirty="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3" y="2698861"/>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9F81B9FF-D033-4A29-8421-A03401C6C0FE}"/>
              </a:ext>
            </a:extLst>
          </p:cNvPr>
          <p:cNvSpPr>
            <a:spLocks noGrp="1"/>
          </p:cNvSpPr>
          <p:nvPr>
            <p:ph type="body" sz="quarter" idx="13"/>
          </p:nvPr>
        </p:nvSpPr>
        <p:spPr>
          <a:xfrm>
            <a:off x="3376075" y="1531496"/>
            <a:ext cx="5179868" cy="3353559"/>
          </a:xfrm>
        </p:spPr>
        <p:txBody>
          <a:bodyPr vert="horz" lIns="68580" tIns="34290" rIns="68580" bIns="34290" rtlCol="0" anchor="ctr">
            <a:normAutofit/>
          </a:bodyPr>
          <a:lstStyle/>
          <a:p>
            <a:pPr marL="0" indent="0">
              <a:lnSpc>
                <a:spcPct val="150000"/>
              </a:lnSpc>
              <a:buNone/>
            </a:pPr>
            <a:endParaRPr lang="en-US" sz="1425" dirty="0">
              <a:latin typeface="+mj-lt"/>
            </a:endParaRPr>
          </a:p>
          <a:p>
            <a:pPr>
              <a:lnSpc>
                <a:spcPct val="90000"/>
              </a:lnSpc>
            </a:pPr>
            <a:endParaRPr lang="en-US" sz="1425" dirty="0"/>
          </a:p>
          <a:p>
            <a:pPr>
              <a:lnSpc>
                <a:spcPct val="90000"/>
              </a:lnSpc>
            </a:pPr>
            <a:endParaRPr lang="en-US" sz="1425" dirty="0"/>
          </a:p>
        </p:txBody>
      </p:sp>
      <p:sp>
        <p:nvSpPr>
          <p:cNvPr id="8" name="Slide Number Placeholder 7"/>
          <p:cNvSpPr>
            <a:spLocks noGrp="1"/>
          </p:cNvSpPr>
          <p:nvPr>
            <p:ph type="sldNum" sz="quarter" idx="12"/>
          </p:nvPr>
        </p:nvSpPr>
        <p:spPr>
          <a:xfrm>
            <a:off x="7156174" y="5624514"/>
            <a:ext cx="1359176" cy="273844"/>
          </a:xfrm>
        </p:spPr>
        <p:txBody>
          <a:bodyPr vert="horz" lIns="68580" tIns="34290" rIns="68580" bIns="34290" rtlCol="0" anchor="ctr">
            <a:normAutofit/>
          </a:bodyPr>
          <a:lstStyle/>
          <a:p>
            <a:pPr>
              <a:spcAft>
                <a:spcPts val="450"/>
              </a:spcAft>
            </a:pPr>
            <a:fld id="{2148C15A-5039-7A4E-ACA5-D4EFCE8A98E5}" type="slidenum">
              <a:rPr lang="en-US" smtClean="0"/>
              <a:pPr>
                <a:spcAft>
                  <a:spcPts val="450"/>
                </a:spcAft>
              </a:pPr>
              <a:t>9</a:t>
            </a:fld>
            <a:endParaRPr lang="en-US"/>
          </a:p>
        </p:txBody>
      </p:sp>
      <p:pic>
        <p:nvPicPr>
          <p:cNvPr id="3" name="Picture 2">
            <a:extLst>
              <a:ext uri="{FF2B5EF4-FFF2-40B4-BE49-F238E27FC236}">
                <a16:creationId xmlns:a16="http://schemas.microsoft.com/office/drawing/2014/main" id="{4DF4CDD3-1399-5422-5C40-A8B504DFE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593" y="976003"/>
            <a:ext cx="1220726" cy="477775"/>
          </a:xfrm>
          <a:prstGeom prst="rect">
            <a:avLst/>
          </a:prstGeom>
        </p:spPr>
      </p:pic>
      <p:sp>
        <p:nvSpPr>
          <p:cNvPr id="11" name="TextBox 10">
            <a:extLst>
              <a:ext uri="{FF2B5EF4-FFF2-40B4-BE49-F238E27FC236}">
                <a16:creationId xmlns:a16="http://schemas.microsoft.com/office/drawing/2014/main" id="{2034D4C4-7957-6E8A-9527-082741998C3A}"/>
              </a:ext>
            </a:extLst>
          </p:cNvPr>
          <p:cNvSpPr txBox="1"/>
          <p:nvPr/>
        </p:nvSpPr>
        <p:spPr>
          <a:xfrm>
            <a:off x="305097" y="2022733"/>
            <a:ext cx="1744944" cy="553998"/>
          </a:xfrm>
          <a:prstGeom prst="rect">
            <a:avLst/>
          </a:prstGeom>
          <a:noFill/>
        </p:spPr>
        <p:txBody>
          <a:bodyPr wrap="square">
            <a:spAutoFit/>
          </a:bodyPr>
          <a:lstStyle/>
          <a:p>
            <a:r>
              <a:rPr lang="en-US" sz="3000" b="1" dirty="0">
                <a:solidFill>
                  <a:schemeClr val="bg1"/>
                </a:solidFill>
                <a:latin typeface="+mj-lt"/>
              </a:rPr>
              <a:t> </a:t>
            </a:r>
            <a:endParaRPr lang="en-US" sz="1350" dirty="0"/>
          </a:p>
        </p:txBody>
      </p:sp>
      <p:pic>
        <p:nvPicPr>
          <p:cNvPr id="14" name="Picture 13">
            <a:extLst>
              <a:ext uri="{FF2B5EF4-FFF2-40B4-BE49-F238E27FC236}">
                <a16:creationId xmlns:a16="http://schemas.microsoft.com/office/drawing/2014/main" id="{C2A9B27C-0288-7808-3FBE-6368318D7E55}"/>
              </a:ext>
            </a:extLst>
          </p:cNvPr>
          <p:cNvPicPr>
            <a:picLocks noChangeAspect="1"/>
          </p:cNvPicPr>
          <p:nvPr/>
        </p:nvPicPr>
        <p:blipFill>
          <a:blip r:embed="rId5"/>
          <a:stretch>
            <a:fillRect/>
          </a:stretch>
        </p:blipFill>
        <p:spPr>
          <a:xfrm>
            <a:off x="4211960" y="6247705"/>
            <a:ext cx="1243692" cy="377985"/>
          </a:xfrm>
          <a:prstGeom prst="rect">
            <a:avLst/>
          </a:prstGeom>
        </p:spPr>
      </p:pic>
      <p:pic>
        <p:nvPicPr>
          <p:cNvPr id="15" name="Picture 14">
            <a:extLst>
              <a:ext uri="{FF2B5EF4-FFF2-40B4-BE49-F238E27FC236}">
                <a16:creationId xmlns:a16="http://schemas.microsoft.com/office/drawing/2014/main" id="{AF930179-59F1-A05A-D256-350D1480679F}"/>
              </a:ext>
            </a:extLst>
          </p:cNvPr>
          <p:cNvPicPr>
            <a:picLocks noChangeAspect="1"/>
          </p:cNvPicPr>
          <p:nvPr/>
        </p:nvPicPr>
        <p:blipFill>
          <a:blip r:embed="rId6"/>
          <a:stretch>
            <a:fillRect/>
          </a:stretch>
        </p:blipFill>
        <p:spPr>
          <a:xfrm>
            <a:off x="2119528" y="6170152"/>
            <a:ext cx="2011854" cy="420660"/>
          </a:xfrm>
          <a:prstGeom prst="rect">
            <a:avLst/>
          </a:prstGeom>
        </p:spPr>
      </p:pic>
      <p:pic>
        <p:nvPicPr>
          <p:cNvPr id="16" name="Picture 15">
            <a:extLst>
              <a:ext uri="{FF2B5EF4-FFF2-40B4-BE49-F238E27FC236}">
                <a16:creationId xmlns:a16="http://schemas.microsoft.com/office/drawing/2014/main" id="{E825C509-8A67-5634-350D-9AD9708CD8CE}"/>
              </a:ext>
            </a:extLst>
          </p:cNvPr>
          <p:cNvPicPr>
            <a:picLocks noChangeAspect="1"/>
          </p:cNvPicPr>
          <p:nvPr/>
        </p:nvPicPr>
        <p:blipFill>
          <a:blip r:embed="rId7"/>
          <a:stretch>
            <a:fillRect/>
          </a:stretch>
        </p:blipFill>
        <p:spPr>
          <a:xfrm>
            <a:off x="558771" y="6069559"/>
            <a:ext cx="1237595" cy="621846"/>
          </a:xfrm>
          <a:prstGeom prst="rect">
            <a:avLst/>
          </a:prstGeom>
        </p:spPr>
      </p:pic>
      <p:pic>
        <p:nvPicPr>
          <p:cNvPr id="4" name="Picture 3">
            <a:extLst>
              <a:ext uri="{FF2B5EF4-FFF2-40B4-BE49-F238E27FC236}">
                <a16:creationId xmlns:a16="http://schemas.microsoft.com/office/drawing/2014/main" id="{4C69E000-57BF-3139-BA28-963568568525}"/>
              </a:ext>
            </a:extLst>
          </p:cNvPr>
          <p:cNvPicPr>
            <a:picLocks noChangeAspect="1"/>
          </p:cNvPicPr>
          <p:nvPr/>
        </p:nvPicPr>
        <p:blipFill>
          <a:blip r:embed="rId8"/>
          <a:stretch>
            <a:fillRect/>
          </a:stretch>
        </p:blipFill>
        <p:spPr>
          <a:xfrm>
            <a:off x="233667" y="1129546"/>
            <a:ext cx="6005080" cy="1292464"/>
          </a:xfrm>
          <a:prstGeom prst="rect">
            <a:avLst/>
          </a:prstGeom>
        </p:spPr>
      </p:pic>
      <p:sp>
        <p:nvSpPr>
          <p:cNvPr id="7" name="TextBox 6">
            <a:extLst>
              <a:ext uri="{FF2B5EF4-FFF2-40B4-BE49-F238E27FC236}">
                <a16:creationId xmlns:a16="http://schemas.microsoft.com/office/drawing/2014/main" id="{24FB344E-A2A4-A0C7-21E6-59515B218227}"/>
              </a:ext>
            </a:extLst>
          </p:cNvPr>
          <p:cNvSpPr txBox="1"/>
          <p:nvPr/>
        </p:nvSpPr>
        <p:spPr>
          <a:xfrm>
            <a:off x="3335484" y="2711458"/>
            <a:ext cx="5056094" cy="1477328"/>
          </a:xfrm>
          <a:prstGeom prst="rect">
            <a:avLst/>
          </a:prstGeom>
          <a:noFill/>
        </p:spPr>
        <p:txBody>
          <a:bodyPr wrap="square">
            <a:spAutoFit/>
          </a:bodyPr>
          <a:lstStyle/>
          <a:p>
            <a:pPr marL="285750" indent="-285750">
              <a:buFont typeface="Arial" panose="020B0604020202020204" pitchFamily="34" charset="0"/>
              <a:buChar char="•"/>
            </a:pPr>
            <a:r>
              <a:rPr lang="en-US" dirty="0"/>
              <a:t>Group psychoeducation and skills-building program for family and friends affected by addiction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1743EF87-7D20-0F72-A846-14A4E9122C7E}"/>
              </a:ext>
            </a:extLst>
          </p:cNvPr>
          <p:cNvSpPr txBox="1"/>
          <p:nvPr/>
        </p:nvSpPr>
        <p:spPr>
          <a:xfrm>
            <a:off x="3359487" y="3563504"/>
            <a:ext cx="5056094" cy="1446550"/>
          </a:xfrm>
          <a:prstGeom prst="rect">
            <a:avLst/>
          </a:prstGeom>
          <a:noFill/>
        </p:spPr>
        <p:txBody>
          <a:bodyPr wrap="square">
            <a:spAutoFit/>
          </a:bodyPr>
          <a:lstStyle/>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Established 2015, delivered to over 7,000 Victorians, with approximately 50 sessions annually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Available online, with weekly hour-long sessions</a:t>
            </a:r>
          </a:p>
        </p:txBody>
      </p:sp>
      <p:sp>
        <p:nvSpPr>
          <p:cNvPr id="19" name="TextBox 18">
            <a:extLst>
              <a:ext uri="{FF2B5EF4-FFF2-40B4-BE49-F238E27FC236}">
                <a16:creationId xmlns:a16="http://schemas.microsoft.com/office/drawing/2014/main" id="{8D84075D-AC9C-0C49-CD4D-70F12CC9F205}"/>
              </a:ext>
            </a:extLst>
          </p:cNvPr>
          <p:cNvSpPr txBox="1"/>
          <p:nvPr/>
        </p:nvSpPr>
        <p:spPr>
          <a:xfrm>
            <a:off x="3125455" y="4906307"/>
            <a:ext cx="5056094" cy="451406"/>
          </a:xfrm>
          <a:prstGeom prst="rect">
            <a:avLst/>
          </a:prstGeom>
          <a:noFill/>
        </p:spPr>
        <p:txBody>
          <a:bodyPr wrap="square">
            <a:spAutoFit/>
          </a:bodyPr>
          <a:lstStyle/>
          <a:p>
            <a:pPr>
              <a:lnSpc>
                <a:spcPts val="3067"/>
              </a:lnSpc>
            </a:pPr>
            <a:r>
              <a:rPr lang="en-US" sz="1800" dirty="0">
                <a:solidFill>
                  <a:schemeClr val="accent2">
                    <a:lumMod val="40000"/>
                    <a:lumOff val="60000"/>
                  </a:schemeClr>
                </a:solidFill>
                <a:hlinkClick r:id="rId9">
                  <a:extLst>
                    <a:ext uri="{A12FA001-AC4F-418D-AE19-62706E023703}">
                      <ahyp:hlinkClr xmlns:ahyp="http://schemas.microsoft.com/office/drawing/2018/hyperlinkcolor" val="tx"/>
                    </a:ext>
                  </a:extLst>
                </a:hlinkClick>
              </a:rPr>
              <a:t>https://www.breakthroughforfamilies.com/</a:t>
            </a:r>
            <a:r>
              <a:rPr lang="en-US" sz="1800" dirty="0">
                <a:solidFill>
                  <a:schemeClr val="accent2">
                    <a:lumMod val="40000"/>
                    <a:lumOff val="60000"/>
                  </a:schemeClr>
                </a:solidFill>
              </a:rPr>
              <a:t> </a:t>
            </a:r>
          </a:p>
        </p:txBody>
      </p:sp>
      <p:pic>
        <p:nvPicPr>
          <p:cNvPr id="20" name="Picture 19">
            <a:extLst>
              <a:ext uri="{FF2B5EF4-FFF2-40B4-BE49-F238E27FC236}">
                <a16:creationId xmlns:a16="http://schemas.microsoft.com/office/drawing/2014/main" id="{4BADE8F6-2112-7CD4-421F-0BB2EA458352}"/>
              </a:ext>
            </a:extLst>
          </p:cNvPr>
          <p:cNvPicPr>
            <a:picLocks noChangeAspect="1"/>
          </p:cNvPicPr>
          <p:nvPr/>
        </p:nvPicPr>
        <p:blipFill>
          <a:blip r:embed="rId10"/>
          <a:stretch>
            <a:fillRect/>
          </a:stretch>
        </p:blipFill>
        <p:spPr>
          <a:xfrm>
            <a:off x="5966009" y="6168034"/>
            <a:ext cx="1127858" cy="621846"/>
          </a:xfrm>
          <a:prstGeom prst="rect">
            <a:avLst/>
          </a:prstGeom>
        </p:spPr>
      </p:pic>
    </p:spTree>
    <p:custDataLst>
      <p:tags r:id="rId1"/>
    </p:custDataLst>
    <p:extLst>
      <p:ext uri="{BB962C8B-B14F-4D97-AF65-F5344CB8AC3E}">
        <p14:creationId xmlns:p14="http://schemas.microsoft.com/office/powerpoint/2010/main" val="183931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rgbClr val="000000"/>
      </a:dk1>
      <a:lt1>
        <a:sysClr val="window" lastClr="FFFFFF"/>
      </a:lt1>
      <a:dk2>
        <a:srgbClr val="000000"/>
      </a:dk2>
      <a:lt2>
        <a:srgbClr val="FFFFFF"/>
      </a:lt2>
      <a:accent1>
        <a:srgbClr val="0075BB"/>
      </a:accent1>
      <a:accent2>
        <a:srgbClr val="0075BB"/>
      </a:accent2>
      <a:accent3>
        <a:srgbClr val="0075BB"/>
      </a:accent3>
      <a:accent4>
        <a:srgbClr val="0075BB"/>
      </a:accent4>
      <a:accent5>
        <a:srgbClr val="0075BB"/>
      </a:accent5>
      <a:accent6>
        <a:srgbClr val="0075BB"/>
      </a:accent6>
      <a:hlink>
        <a:srgbClr val="FF0000"/>
      </a:hlink>
      <a:folHlink>
        <a:srgbClr val="FF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c39b2a-8b65-4d9c-ad49-8001ae766c5b" xsi:nil="true"/>
    <lcf76f155ced4ddcb4097134ff3c332f xmlns="f4705891-a13b-4366-b968-232ed7646b2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3CD13AF750B145BC0D89A7187DC106" ma:contentTypeVersion="12" ma:contentTypeDescription="Create a new document." ma:contentTypeScope="" ma:versionID="3612cdddc8d3a62e73c26b94cb03cb0b">
  <xsd:schema xmlns:xsd="http://www.w3.org/2001/XMLSchema" xmlns:xs="http://www.w3.org/2001/XMLSchema" xmlns:p="http://schemas.microsoft.com/office/2006/metadata/properties" xmlns:ns2="f4705891-a13b-4366-b968-232ed7646b20" xmlns:ns3="75c39b2a-8b65-4d9c-ad49-8001ae766c5b" targetNamespace="http://schemas.microsoft.com/office/2006/metadata/properties" ma:root="true" ma:fieldsID="5aa2f691339adec66507237dd1067a12" ns2:_="" ns3:_="">
    <xsd:import namespace="f4705891-a13b-4366-b968-232ed7646b20"/>
    <xsd:import namespace="75c39b2a-8b65-4d9c-ad49-8001ae766c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05891-a13b-4366-b968-232ed7646b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5d697a7-6f10-4c13-a146-59706984f6c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c39b2a-8b65-4d9c-ad49-8001ae766c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54bf1a9-1b55-45d9-9012-0a53523743f0}" ma:internalName="TaxCatchAll" ma:showField="CatchAllData" ma:web="75c39b2a-8b65-4d9c-ad49-8001ae766c5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730231-F048-443F-851D-96930BF66BD1}">
  <ds:schemaRefs>
    <ds:schemaRef ds:uri="http://schemas.microsoft.com/sharepoint/v3/contenttype/forms"/>
  </ds:schemaRefs>
</ds:datastoreItem>
</file>

<file path=customXml/itemProps2.xml><?xml version="1.0" encoding="utf-8"?>
<ds:datastoreItem xmlns:ds="http://schemas.openxmlformats.org/officeDocument/2006/customXml" ds:itemID="{4002F6CB-7072-46C7-B501-8847E508AA78}">
  <ds:schemaRefs>
    <ds:schemaRef ds:uri="http://schemas.microsoft.com/office/2006/documentManagement/types"/>
    <ds:schemaRef ds:uri="http://schemas.microsoft.com/office/2006/metadata/properties"/>
    <ds:schemaRef ds:uri="http://purl.org/dc/elements/1.1/"/>
    <ds:schemaRef ds:uri="75c39b2a-8b65-4d9c-ad49-8001ae766c5b"/>
    <ds:schemaRef ds:uri="http://schemas.openxmlformats.org/package/2006/metadata/core-properties"/>
    <ds:schemaRef ds:uri="http://schemas.microsoft.com/office/infopath/2007/PartnerControls"/>
    <ds:schemaRef ds:uri="http://purl.org/dc/terms/"/>
    <ds:schemaRef ds:uri="f4705891-a13b-4366-b968-232ed7646b20"/>
    <ds:schemaRef ds:uri="http://www.w3.org/XML/1998/namespace"/>
    <ds:schemaRef ds:uri="http://purl.org/dc/dcmitype/"/>
  </ds:schemaRefs>
</ds:datastoreItem>
</file>

<file path=customXml/itemProps3.xml><?xml version="1.0" encoding="utf-8"?>
<ds:datastoreItem xmlns:ds="http://schemas.openxmlformats.org/officeDocument/2006/customXml" ds:itemID="{FC88A233-8E79-4131-80A9-BA802953E1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05891-a13b-4366-b968-232ed7646b20"/>
    <ds:schemaRef ds:uri="75c39b2a-8b65-4d9c-ad49-8001ae766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3335</TotalTime>
  <Words>3115</Words>
  <Application>Microsoft Macintosh PowerPoint</Application>
  <PresentationFormat>On-screen Show (4:3)</PresentationFormat>
  <Paragraphs>371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Antic</vt:lpstr>
      <vt:lpstr>Arial</vt:lpstr>
      <vt:lpstr>Calibri</vt:lpstr>
      <vt:lpstr>Calibri </vt:lpstr>
      <vt:lpstr>Calibri Light</vt:lpstr>
      <vt:lpstr>Office Theme</vt:lpstr>
      <vt:lpstr>     </vt:lpstr>
      <vt:lpstr>Acknowledgement of Country   Acknowledgment of Lived and Living Experience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SETTING UP A PEER SUPPORT GROUP</dc:title>
  <dc:creator>APSUvolunteer</dc:creator>
  <cp:lastModifiedBy>Eileen Farrar</cp:lastModifiedBy>
  <cp:revision>341</cp:revision>
  <cp:lastPrinted>2018-10-10T22:03:35Z</cp:lastPrinted>
  <dcterms:created xsi:type="dcterms:W3CDTF">2013-02-26T00:28:40Z</dcterms:created>
  <dcterms:modified xsi:type="dcterms:W3CDTF">2023-11-11T18:15:45Z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0x010100F03CD13AF750B145BC0D89A7187DC106</vt:lpwstr>
  </property>
  <property fmtid="{D5CDD505-2E9C-101B-9397-08002B2CF9AE}" pid="3" name="Order">
    <vt:r8>5400</vt:r8>
  </property>
</Properties>
</file>