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37"/>
  </p:notesMasterIdLst>
  <p:handoutMasterIdLst>
    <p:handoutMasterId r:id="rId38"/>
  </p:handoutMasterIdLst>
  <p:sldIdLst>
    <p:sldId id="1560" r:id="rId2"/>
    <p:sldId id="1423" r:id="rId3"/>
    <p:sldId id="1532" r:id="rId4"/>
    <p:sldId id="1433" r:id="rId5"/>
    <p:sldId id="1517" r:id="rId6"/>
    <p:sldId id="1544" r:id="rId7"/>
    <p:sldId id="1442" r:id="rId8"/>
    <p:sldId id="1506" r:id="rId9"/>
    <p:sldId id="1527" r:id="rId10"/>
    <p:sldId id="1573" r:id="rId11"/>
    <p:sldId id="1439" r:id="rId12"/>
    <p:sldId id="1437" r:id="rId13"/>
    <p:sldId id="1528" r:id="rId14"/>
    <p:sldId id="1525" r:id="rId15"/>
    <p:sldId id="1515" r:id="rId16"/>
    <p:sldId id="1450" r:id="rId17"/>
    <p:sldId id="1524" r:id="rId18"/>
    <p:sldId id="1565" r:id="rId19"/>
    <p:sldId id="1546" r:id="rId20"/>
    <p:sldId id="1567" r:id="rId21"/>
    <p:sldId id="1547" r:id="rId22"/>
    <p:sldId id="1568" r:id="rId23"/>
    <p:sldId id="1570" r:id="rId24"/>
    <p:sldId id="1572" r:id="rId25"/>
    <p:sldId id="1435" r:id="rId26"/>
    <p:sldId id="1543" r:id="rId27"/>
    <p:sldId id="1569" r:id="rId28"/>
    <p:sldId id="1574" r:id="rId29"/>
    <p:sldId id="1576" r:id="rId30"/>
    <p:sldId id="1575" r:id="rId31"/>
    <p:sldId id="1577" r:id="rId32"/>
    <p:sldId id="1578" r:id="rId33"/>
    <p:sldId id="1571" r:id="rId34"/>
    <p:sldId id="1441" r:id="rId35"/>
    <p:sldId id="1421" r:id="rId36"/>
  </p:sldIdLst>
  <p:sldSz cx="9144000" cy="6858000" type="screen4x3"/>
  <p:notesSz cx="6797675" cy="9926638"/>
  <p:defaultTextStyle>
    <a:defPPr>
      <a:defRPr lang="sv-SE"/>
    </a:defPPr>
    <a:lvl1pPr algn="l" rtl="0" fontAlgn="base">
      <a:spcBef>
        <a:spcPct val="20000"/>
      </a:spcBef>
      <a:spcAft>
        <a:spcPct val="0"/>
      </a:spcAft>
      <a:buFont typeface="Wingdings" pitchFamily="2" charset="2"/>
      <a:buChar char="•"/>
      <a:defRPr sz="2400" kern="1200">
        <a:solidFill>
          <a:schemeClr val="tx1"/>
        </a:solidFill>
        <a:latin typeface="Arial" pitchFamily="34" charset="0"/>
        <a:ea typeface="+mn-ea"/>
        <a:cs typeface="+mn-cs"/>
      </a:defRPr>
    </a:lvl1pPr>
    <a:lvl2pPr marL="457200" algn="l" rtl="0" fontAlgn="base">
      <a:spcBef>
        <a:spcPct val="20000"/>
      </a:spcBef>
      <a:spcAft>
        <a:spcPct val="0"/>
      </a:spcAft>
      <a:buFont typeface="Wingdings" pitchFamily="2" charset="2"/>
      <a:buChar char="•"/>
      <a:defRPr sz="2400" kern="1200">
        <a:solidFill>
          <a:schemeClr val="tx1"/>
        </a:solidFill>
        <a:latin typeface="Arial" pitchFamily="34" charset="0"/>
        <a:ea typeface="+mn-ea"/>
        <a:cs typeface="+mn-cs"/>
      </a:defRPr>
    </a:lvl2pPr>
    <a:lvl3pPr marL="914400" algn="l" rtl="0" fontAlgn="base">
      <a:spcBef>
        <a:spcPct val="20000"/>
      </a:spcBef>
      <a:spcAft>
        <a:spcPct val="0"/>
      </a:spcAft>
      <a:buFont typeface="Wingdings" pitchFamily="2" charset="2"/>
      <a:buChar char="•"/>
      <a:defRPr sz="2400" kern="1200">
        <a:solidFill>
          <a:schemeClr val="tx1"/>
        </a:solidFill>
        <a:latin typeface="Arial" pitchFamily="34" charset="0"/>
        <a:ea typeface="+mn-ea"/>
        <a:cs typeface="+mn-cs"/>
      </a:defRPr>
    </a:lvl3pPr>
    <a:lvl4pPr marL="1371600" algn="l" rtl="0" fontAlgn="base">
      <a:spcBef>
        <a:spcPct val="20000"/>
      </a:spcBef>
      <a:spcAft>
        <a:spcPct val="0"/>
      </a:spcAft>
      <a:buFont typeface="Wingdings" pitchFamily="2" charset="2"/>
      <a:buChar char="•"/>
      <a:defRPr sz="2400" kern="1200">
        <a:solidFill>
          <a:schemeClr val="tx1"/>
        </a:solidFill>
        <a:latin typeface="Arial" pitchFamily="34" charset="0"/>
        <a:ea typeface="+mn-ea"/>
        <a:cs typeface="+mn-cs"/>
      </a:defRPr>
    </a:lvl4pPr>
    <a:lvl5pPr marL="1828800" algn="l" rtl="0" fontAlgn="base">
      <a:spcBef>
        <a:spcPct val="20000"/>
      </a:spcBef>
      <a:spcAft>
        <a:spcPct val="0"/>
      </a:spcAft>
      <a:buFont typeface="Wingdings" pitchFamily="2" charset="2"/>
      <a:buChar char="•"/>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3249">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33CC33"/>
    <a:srgbClr val="FFFF00"/>
    <a:srgbClr val="0000FF"/>
    <a:srgbClr val="FF0000"/>
    <a:srgbClr val="FFFF66"/>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llanmörkt format 2 - Dekorfär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105"/>
    <p:restoredTop sz="67374" autoAdjust="0"/>
  </p:normalViewPr>
  <p:slideViewPr>
    <p:cSldViewPr>
      <p:cViewPr>
        <p:scale>
          <a:sx n="92" d="100"/>
          <a:sy n="92" d="100"/>
        </p:scale>
        <p:origin x="2528" y="472"/>
      </p:cViewPr>
      <p:guideLst>
        <p:guide orient="horz" pos="3249"/>
        <p:guide pos="2880"/>
      </p:guideLst>
    </p:cSldViewPr>
  </p:slideViewPr>
  <p:outlineViewPr>
    <p:cViewPr>
      <p:scale>
        <a:sx n="33" d="100"/>
        <a:sy n="33" d="100"/>
      </p:scale>
      <p:origin x="0" y="0"/>
    </p:cViewPr>
  </p:outlineViewPr>
  <p:notesTextViewPr>
    <p:cViewPr>
      <p:scale>
        <a:sx n="85" d="100"/>
        <a:sy n="85" d="100"/>
      </p:scale>
      <p:origin x="0" y="0"/>
    </p:cViewPr>
  </p:notesTextViewPr>
  <p:sorterViewPr>
    <p:cViewPr>
      <p:scale>
        <a:sx n="100" d="100"/>
        <a:sy n="100" d="100"/>
      </p:scale>
      <p:origin x="0" y="148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026" name="Rectangle 2"/>
          <p:cNvSpPr>
            <a:spLocks noGrp="1" noChangeArrowheads="1"/>
          </p:cNvSpPr>
          <p:nvPr>
            <p:ph type="hdr" sz="quarter"/>
          </p:nvPr>
        </p:nvSpPr>
        <p:spPr bwMode="auto">
          <a:xfrm>
            <a:off x="1" y="0"/>
            <a:ext cx="2946189" cy="496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200"/>
            </a:lvl1pPr>
          </a:lstStyle>
          <a:p>
            <a:endParaRPr lang="sv-SE"/>
          </a:p>
        </p:txBody>
      </p:sp>
      <p:sp>
        <p:nvSpPr>
          <p:cNvPr id="513027" name="Rectangle 3"/>
          <p:cNvSpPr>
            <a:spLocks noGrp="1" noChangeArrowheads="1"/>
          </p:cNvSpPr>
          <p:nvPr>
            <p:ph type="dt" sz="quarter" idx="1"/>
          </p:nvPr>
        </p:nvSpPr>
        <p:spPr bwMode="auto">
          <a:xfrm>
            <a:off x="3849899" y="0"/>
            <a:ext cx="2946189" cy="496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200"/>
            </a:lvl1pPr>
          </a:lstStyle>
          <a:p>
            <a:endParaRPr lang="sv-SE"/>
          </a:p>
        </p:txBody>
      </p:sp>
      <p:sp>
        <p:nvSpPr>
          <p:cNvPr id="513028" name="Rectangle 4"/>
          <p:cNvSpPr>
            <a:spLocks noGrp="1" noChangeArrowheads="1"/>
          </p:cNvSpPr>
          <p:nvPr>
            <p:ph type="ftr" sz="quarter" idx="2"/>
          </p:nvPr>
        </p:nvSpPr>
        <p:spPr bwMode="auto">
          <a:xfrm>
            <a:off x="1" y="9428402"/>
            <a:ext cx="2946189" cy="4966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FontTx/>
              <a:buNone/>
              <a:defRPr sz="1200"/>
            </a:lvl1pPr>
          </a:lstStyle>
          <a:p>
            <a:endParaRPr lang="sv-SE"/>
          </a:p>
        </p:txBody>
      </p:sp>
      <p:sp>
        <p:nvSpPr>
          <p:cNvPr id="513029" name="Rectangle 5"/>
          <p:cNvSpPr>
            <a:spLocks noGrp="1" noChangeArrowheads="1"/>
          </p:cNvSpPr>
          <p:nvPr>
            <p:ph type="sldNum" sz="quarter" idx="3"/>
          </p:nvPr>
        </p:nvSpPr>
        <p:spPr bwMode="auto">
          <a:xfrm>
            <a:off x="3849899" y="9428402"/>
            <a:ext cx="2946189" cy="4966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FontTx/>
              <a:buNone/>
              <a:defRPr sz="1200"/>
            </a:lvl1pPr>
          </a:lstStyle>
          <a:p>
            <a:fld id="{FD42A492-26AF-48C7-89D3-FAEDB4018925}" type="slidenum">
              <a:rPr lang="sv-SE"/>
              <a:pPr/>
              <a:t>‹#›</a:t>
            </a:fld>
            <a:endParaRPr lang="sv-SE"/>
          </a:p>
        </p:txBody>
      </p:sp>
    </p:spTree>
    <p:extLst>
      <p:ext uri="{BB962C8B-B14F-4D97-AF65-F5344CB8AC3E}">
        <p14:creationId xmlns:p14="http://schemas.microsoft.com/office/powerpoint/2010/main" val="41330662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2946189" cy="496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200"/>
            </a:lvl1pPr>
          </a:lstStyle>
          <a:p>
            <a:endParaRPr lang="sv-SE"/>
          </a:p>
        </p:txBody>
      </p:sp>
      <p:sp>
        <p:nvSpPr>
          <p:cNvPr id="4099" name="Rectangle 3"/>
          <p:cNvSpPr>
            <a:spLocks noGrp="1" noChangeArrowheads="1"/>
          </p:cNvSpPr>
          <p:nvPr>
            <p:ph type="dt" idx="1"/>
          </p:nvPr>
        </p:nvSpPr>
        <p:spPr bwMode="auto">
          <a:xfrm>
            <a:off x="3849899" y="0"/>
            <a:ext cx="2946189" cy="496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200"/>
            </a:lvl1pPr>
          </a:lstStyle>
          <a:p>
            <a:endParaRPr lang="sv-SE"/>
          </a:p>
        </p:txBody>
      </p:sp>
      <p:sp>
        <p:nvSpPr>
          <p:cNvPr id="4100"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679768" y="4714202"/>
            <a:ext cx="5438140" cy="44682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102" name="Rectangle 6"/>
          <p:cNvSpPr>
            <a:spLocks noGrp="1" noChangeArrowheads="1"/>
          </p:cNvSpPr>
          <p:nvPr>
            <p:ph type="ftr" sz="quarter" idx="4"/>
          </p:nvPr>
        </p:nvSpPr>
        <p:spPr bwMode="auto">
          <a:xfrm>
            <a:off x="1" y="9428402"/>
            <a:ext cx="2946189" cy="4966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FontTx/>
              <a:buNone/>
              <a:defRPr sz="1200"/>
            </a:lvl1pPr>
          </a:lstStyle>
          <a:p>
            <a:endParaRPr lang="sv-SE"/>
          </a:p>
        </p:txBody>
      </p:sp>
      <p:sp>
        <p:nvSpPr>
          <p:cNvPr id="4103" name="Rectangle 7"/>
          <p:cNvSpPr>
            <a:spLocks noGrp="1" noChangeArrowheads="1"/>
          </p:cNvSpPr>
          <p:nvPr>
            <p:ph type="sldNum" sz="quarter" idx="5"/>
          </p:nvPr>
        </p:nvSpPr>
        <p:spPr bwMode="auto">
          <a:xfrm>
            <a:off x="3849899" y="9428402"/>
            <a:ext cx="2946189" cy="4966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FontTx/>
              <a:buNone/>
              <a:defRPr sz="1200"/>
            </a:lvl1pPr>
          </a:lstStyle>
          <a:p>
            <a:fld id="{E3920BE0-04B7-4B67-95AF-432DDC5C709F}" type="slidenum">
              <a:rPr lang="sv-SE"/>
              <a:pPr/>
              <a:t>‹#›</a:t>
            </a:fld>
            <a:endParaRPr lang="sv-SE"/>
          </a:p>
        </p:txBody>
      </p:sp>
    </p:spTree>
    <p:extLst>
      <p:ext uri="{BB962C8B-B14F-4D97-AF65-F5344CB8AC3E}">
        <p14:creationId xmlns:p14="http://schemas.microsoft.com/office/powerpoint/2010/main" val="3205345631"/>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So, </a:t>
            </a:r>
            <a:r>
              <a:rPr lang="sv-SE" dirty="0" err="1"/>
              <a:t>outline</a:t>
            </a:r>
            <a:r>
              <a:rPr lang="sv-SE" dirty="0"/>
              <a:t> for my presentation is as </a:t>
            </a:r>
            <a:r>
              <a:rPr lang="sv-SE" dirty="0" err="1"/>
              <a:t>follows</a:t>
            </a:r>
            <a:r>
              <a:rPr lang="sv-SE" dirty="0"/>
              <a:t>. </a:t>
            </a:r>
            <a:r>
              <a:rPr lang="sv-SE" dirty="0" err="1"/>
              <a:t>We</a:t>
            </a:r>
            <a:r>
              <a:rPr lang="sv-SE" dirty="0"/>
              <a:t> start </a:t>
            </a:r>
            <a:r>
              <a:rPr lang="sv-SE" dirty="0" err="1"/>
              <a:t>with</a:t>
            </a:r>
            <a:r>
              <a:rPr lang="sv-SE" dirty="0"/>
              <a:t> an </a:t>
            </a:r>
            <a:r>
              <a:rPr lang="sv-SE" dirty="0" err="1"/>
              <a:t>overview</a:t>
            </a:r>
            <a:r>
              <a:rPr lang="sv-SE" dirty="0"/>
              <a:t> of the </a:t>
            </a:r>
            <a:r>
              <a:rPr lang="sv-SE" dirty="0" err="1"/>
              <a:t>project</a:t>
            </a:r>
            <a:r>
              <a:rPr lang="sv-SE" dirty="0"/>
              <a:t>, a short </a:t>
            </a:r>
            <a:r>
              <a:rPr lang="sv-SE" dirty="0" err="1"/>
              <a:t>background</a:t>
            </a:r>
            <a:r>
              <a:rPr lang="sv-SE" dirty="0"/>
              <a:t> and </a:t>
            </a:r>
            <a:r>
              <a:rPr lang="sv-SE" dirty="0" err="1"/>
              <a:t>aims</a:t>
            </a:r>
            <a:r>
              <a:rPr lang="sv-SE" dirty="0"/>
              <a:t>. </a:t>
            </a:r>
            <a:r>
              <a:rPr lang="sv-SE" dirty="0" err="1"/>
              <a:t>Then</a:t>
            </a:r>
            <a:r>
              <a:rPr lang="sv-SE" dirty="0"/>
              <a:t> I </a:t>
            </a:r>
            <a:r>
              <a:rPr lang="sv-SE" dirty="0" err="1"/>
              <a:t>will</a:t>
            </a:r>
            <a:r>
              <a:rPr lang="sv-SE" dirty="0"/>
              <a:t> go in to </a:t>
            </a:r>
            <a:r>
              <a:rPr lang="sv-SE" dirty="0" err="1"/>
              <a:t>some</a:t>
            </a:r>
            <a:r>
              <a:rPr lang="sv-SE" dirty="0"/>
              <a:t> </a:t>
            </a:r>
            <a:r>
              <a:rPr lang="sv-SE" dirty="0" err="1"/>
              <a:t>detail</a:t>
            </a:r>
            <a:r>
              <a:rPr lang="sv-SE" dirty="0"/>
              <a:t> on the different studies and </a:t>
            </a:r>
            <a:r>
              <a:rPr lang="sv-SE" dirty="0" err="1"/>
              <a:t>current</a:t>
            </a:r>
            <a:r>
              <a:rPr lang="sv-SE" dirty="0"/>
              <a:t> status, </a:t>
            </a:r>
            <a:r>
              <a:rPr lang="sv-SE" dirty="0" err="1"/>
              <a:t>say</a:t>
            </a:r>
            <a:r>
              <a:rPr lang="sv-SE" dirty="0"/>
              <a:t> </a:t>
            </a:r>
            <a:r>
              <a:rPr lang="sv-SE" dirty="0" err="1"/>
              <a:t>something</a:t>
            </a:r>
            <a:r>
              <a:rPr lang="sv-SE" dirty="0"/>
              <a:t> </a:t>
            </a:r>
            <a:r>
              <a:rPr lang="sv-SE" dirty="0" err="1"/>
              <a:t>about</a:t>
            </a:r>
            <a:r>
              <a:rPr lang="sv-SE" dirty="0"/>
              <a:t> </a:t>
            </a:r>
            <a:r>
              <a:rPr lang="sv-SE" dirty="0" err="1"/>
              <a:t>significance</a:t>
            </a:r>
            <a:r>
              <a:rPr lang="sv-SE" dirty="0"/>
              <a:t> of the </a:t>
            </a:r>
            <a:r>
              <a:rPr lang="sv-SE" dirty="0" err="1"/>
              <a:t>project</a:t>
            </a:r>
            <a:r>
              <a:rPr lang="sv-SE" dirty="0"/>
              <a:t> and </a:t>
            </a:r>
            <a:r>
              <a:rPr lang="sv-SE" dirty="0" err="1"/>
              <a:t>then</a:t>
            </a:r>
            <a:r>
              <a:rPr lang="sv-SE" dirty="0"/>
              <a:t> </a:t>
            </a:r>
            <a:r>
              <a:rPr lang="sv-SE" dirty="0" err="1"/>
              <a:t>open</a:t>
            </a:r>
            <a:r>
              <a:rPr lang="sv-SE" dirty="0"/>
              <a:t> </a:t>
            </a:r>
            <a:r>
              <a:rPr lang="sv-SE" dirty="0" err="1"/>
              <a:t>up</a:t>
            </a:r>
            <a:r>
              <a:rPr lang="sv-SE" dirty="0"/>
              <a:t> for </a:t>
            </a:r>
            <a:r>
              <a:rPr lang="sv-SE" dirty="0" err="1"/>
              <a:t>discussion</a:t>
            </a:r>
            <a:r>
              <a:rPr lang="sv-SE" dirty="0"/>
              <a:t>.</a:t>
            </a:r>
          </a:p>
        </p:txBody>
      </p:sp>
      <p:sp>
        <p:nvSpPr>
          <p:cNvPr id="4" name="Platshållare för bildnummer 3"/>
          <p:cNvSpPr>
            <a:spLocks noGrp="1"/>
          </p:cNvSpPr>
          <p:nvPr>
            <p:ph type="sldNum" sz="quarter" idx="5"/>
          </p:nvPr>
        </p:nvSpPr>
        <p:spPr/>
        <p:txBody>
          <a:bodyPr/>
          <a:lstStyle/>
          <a:p>
            <a:fld id="{E3920BE0-04B7-4B67-95AF-432DDC5C709F}" type="slidenum">
              <a:rPr lang="sv-SE" smtClean="0"/>
              <a:pPr/>
              <a:t>2</a:t>
            </a:fld>
            <a:endParaRPr lang="sv-SE"/>
          </a:p>
        </p:txBody>
      </p:sp>
    </p:spTree>
    <p:extLst>
      <p:ext uri="{BB962C8B-B14F-4D97-AF65-F5344CB8AC3E}">
        <p14:creationId xmlns:p14="http://schemas.microsoft.com/office/powerpoint/2010/main" val="3703506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3920BE0-04B7-4B67-95AF-432DDC5C709F}" type="slidenum">
              <a:rPr lang="sv-SE" smtClean="0"/>
              <a:pPr/>
              <a:t>4</a:t>
            </a:fld>
            <a:endParaRPr lang="sv-SE"/>
          </a:p>
        </p:txBody>
      </p:sp>
    </p:spTree>
    <p:extLst>
      <p:ext uri="{BB962C8B-B14F-4D97-AF65-F5344CB8AC3E}">
        <p14:creationId xmlns:p14="http://schemas.microsoft.com/office/powerpoint/2010/main" val="3513524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3920BE0-04B7-4B67-95AF-432DDC5C709F}" type="slidenum">
              <a:rPr lang="sv-SE" smtClean="0"/>
              <a:pPr/>
              <a:t>5</a:t>
            </a:fld>
            <a:endParaRPr lang="sv-SE"/>
          </a:p>
        </p:txBody>
      </p:sp>
    </p:spTree>
    <p:extLst>
      <p:ext uri="{BB962C8B-B14F-4D97-AF65-F5344CB8AC3E}">
        <p14:creationId xmlns:p14="http://schemas.microsoft.com/office/powerpoint/2010/main" val="90026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C0EA00AE-6C80-4CAA-84F6-3448FD7D98A4}" type="slidenum">
              <a:rPr lang="sv-SE" smtClean="0"/>
              <a:pPr>
                <a:defRPr/>
              </a:pPr>
              <a:t>6</a:t>
            </a:fld>
            <a:endParaRPr lang="sv-SE"/>
          </a:p>
        </p:txBody>
      </p:sp>
    </p:spTree>
    <p:extLst>
      <p:ext uri="{BB962C8B-B14F-4D97-AF65-F5344CB8AC3E}">
        <p14:creationId xmlns:p14="http://schemas.microsoft.com/office/powerpoint/2010/main" val="2519638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One</a:t>
            </a:r>
            <a:r>
              <a:rPr lang="sv-SE" dirty="0"/>
              <a:t> </a:t>
            </a:r>
            <a:r>
              <a:rPr lang="sv-SE" dirty="0" err="1"/>
              <a:t>interesting</a:t>
            </a:r>
            <a:r>
              <a:rPr lang="sv-SE" dirty="0"/>
              <a:t> approach for </a:t>
            </a:r>
            <a:r>
              <a:rPr lang="sv-SE" dirty="0" err="1"/>
              <a:t>supporting</a:t>
            </a:r>
            <a:r>
              <a:rPr lang="sv-SE" dirty="0"/>
              <a:t> CSOs </a:t>
            </a:r>
            <a:r>
              <a:rPr lang="sv-SE" dirty="0" err="1"/>
              <a:t>that</a:t>
            </a:r>
            <a:r>
              <a:rPr lang="sv-SE" dirty="0"/>
              <a:t> has </a:t>
            </a:r>
            <a:r>
              <a:rPr lang="sv-SE" dirty="0" err="1"/>
              <a:t>emerged</a:t>
            </a:r>
            <a:r>
              <a:rPr lang="sv-SE" dirty="0"/>
              <a:t> over the last </a:t>
            </a:r>
            <a:r>
              <a:rPr lang="sv-SE" dirty="0" err="1"/>
              <a:t>twenty</a:t>
            </a:r>
            <a:r>
              <a:rPr lang="sv-SE" dirty="0"/>
              <a:t> </a:t>
            </a:r>
            <a:r>
              <a:rPr lang="sv-SE" dirty="0" err="1"/>
              <a:t>years</a:t>
            </a:r>
            <a:r>
              <a:rPr lang="sv-SE" dirty="0"/>
              <a:t> is </a:t>
            </a:r>
            <a:r>
              <a:rPr lang="sv-SE" dirty="0" err="1"/>
              <a:t>this</a:t>
            </a:r>
            <a:r>
              <a:rPr lang="sv-SE" dirty="0"/>
              <a:t> program, </a:t>
            </a:r>
            <a:r>
              <a:rPr lang="sv-SE" dirty="0" err="1"/>
              <a:t>called</a:t>
            </a:r>
            <a:r>
              <a:rPr lang="sv-SE" dirty="0"/>
              <a:t>….</a:t>
            </a:r>
          </a:p>
        </p:txBody>
      </p:sp>
      <p:sp>
        <p:nvSpPr>
          <p:cNvPr id="4" name="Platshållare för bildnummer 3"/>
          <p:cNvSpPr>
            <a:spLocks noGrp="1"/>
          </p:cNvSpPr>
          <p:nvPr>
            <p:ph type="sldNum" sz="quarter" idx="5"/>
          </p:nvPr>
        </p:nvSpPr>
        <p:spPr/>
        <p:txBody>
          <a:bodyPr/>
          <a:lstStyle/>
          <a:p>
            <a:fld id="{E3920BE0-04B7-4B67-95AF-432DDC5C709F}" type="slidenum">
              <a:rPr lang="sv-SE" smtClean="0"/>
              <a:pPr/>
              <a:t>8</a:t>
            </a:fld>
            <a:endParaRPr lang="sv-SE"/>
          </a:p>
        </p:txBody>
      </p:sp>
    </p:spTree>
    <p:extLst>
      <p:ext uri="{BB962C8B-B14F-4D97-AF65-F5344CB8AC3E}">
        <p14:creationId xmlns:p14="http://schemas.microsoft.com/office/powerpoint/2010/main" val="1871903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So in order to </a:t>
            </a:r>
            <a:r>
              <a:rPr lang="sv-SE" dirty="0" err="1"/>
              <a:t>investigate</a:t>
            </a:r>
            <a:r>
              <a:rPr lang="sv-SE" dirty="0"/>
              <a:t> a dual approach </a:t>
            </a:r>
            <a:r>
              <a:rPr lang="sv-SE" dirty="0" err="1"/>
              <a:t>we</a:t>
            </a:r>
            <a:r>
              <a:rPr lang="sv-SE" dirty="0"/>
              <a:t> </a:t>
            </a:r>
            <a:r>
              <a:rPr lang="sv-SE" dirty="0" err="1"/>
              <a:t>created</a:t>
            </a:r>
            <a:r>
              <a:rPr lang="sv-SE" dirty="0"/>
              <a:t> an internet </a:t>
            </a:r>
            <a:r>
              <a:rPr lang="sv-SE" dirty="0" err="1"/>
              <a:t>delivered</a:t>
            </a:r>
            <a:r>
              <a:rPr lang="sv-SE" dirty="0"/>
              <a:t> </a:t>
            </a:r>
            <a:r>
              <a:rPr lang="sv-SE" dirty="0" err="1"/>
              <a:t>self-help</a:t>
            </a:r>
            <a:r>
              <a:rPr lang="sv-SE" dirty="0"/>
              <a:t> program </a:t>
            </a:r>
            <a:r>
              <a:rPr lang="sv-SE" dirty="0" err="1"/>
              <a:t>that</a:t>
            </a:r>
            <a:r>
              <a:rPr lang="sv-SE" dirty="0"/>
              <a:t> </a:t>
            </a:r>
            <a:r>
              <a:rPr lang="sv-SE" dirty="0" err="1"/>
              <a:t>we</a:t>
            </a:r>
            <a:r>
              <a:rPr lang="sv-SE" dirty="0"/>
              <a:t> </a:t>
            </a:r>
            <a:r>
              <a:rPr lang="sv-SE" dirty="0" err="1"/>
              <a:t>called</a:t>
            </a:r>
            <a:r>
              <a:rPr lang="sv-SE" dirty="0"/>
              <a:t> Skydda barnen, or </a:t>
            </a:r>
            <a:r>
              <a:rPr lang="sv-SE" dirty="0" err="1"/>
              <a:t>protect</a:t>
            </a:r>
            <a:r>
              <a:rPr lang="sv-SE" dirty="0"/>
              <a:t> the children.</a:t>
            </a:r>
          </a:p>
        </p:txBody>
      </p:sp>
      <p:sp>
        <p:nvSpPr>
          <p:cNvPr id="4" name="Platshållare för bildnummer 3"/>
          <p:cNvSpPr>
            <a:spLocks noGrp="1"/>
          </p:cNvSpPr>
          <p:nvPr>
            <p:ph type="sldNum" sz="quarter" idx="5"/>
          </p:nvPr>
        </p:nvSpPr>
        <p:spPr/>
        <p:txBody>
          <a:bodyPr/>
          <a:lstStyle/>
          <a:p>
            <a:fld id="{E3920BE0-04B7-4B67-95AF-432DDC5C709F}" type="slidenum">
              <a:rPr lang="sv-SE" smtClean="0"/>
              <a:pPr/>
              <a:t>11</a:t>
            </a:fld>
            <a:endParaRPr lang="sv-SE"/>
          </a:p>
        </p:txBody>
      </p:sp>
    </p:spTree>
    <p:extLst>
      <p:ext uri="{BB962C8B-B14F-4D97-AF65-F5344CB8AC3E}">
        <p14:creationId xmlns:p14="http://schemas.microsoft.com/office/powerpoint/2010/main" val="479464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Broadening the perspectives on CSOs mean that</a:t>
            </a:r>
          </a:p>
          <a:p>
            <a:endParaRPr lang="en-US" dirty="0"/>
          </a:p>
          <a:p>
            <a:r>
              <a:rPr lang="en-US" dirty="0"/>
              <a:t>within the social services and health care system in Sweden</a:t>
            </a:r>
            <a:endParaRPr lang="sv-SE" dirty="0"/>
          </a:p>
        </p:txBody>
      </p:sp>
      <p:sp>
        <p:nvSpPr>
          <p:cNvPr id="4" name="Platshållare för bildnummer 3"/>
          <p:cNvSpPr>
            <a:spLocks noGrp="1"/>
          </p:cNvSpPr>
          <p:nvPr>
            <p:ph type="sldNum" sz="quarter" idx="5"/>
          </p:nvPr>
        </p:nvSpPr>
        <p:spPr/>
        <p:txBody>
          <a:bodyPr/>
          <a:lstStyle/>
          <a:p>
            <a:fld id="{E3920BE0-04B7-4B67-95AF-432DDC5C709F}" type="slidenum">
              <a:rPr lang="sv-SE" smtClean="0"/>
              <a:pPr/>
              <a:t>34</a:t>
            </a:fld>
            <a:endParaRPr lang="sv-SE"/>
          </a:p>
        </p:txBody>
      </p:sp>
    </p:spTree>
    <p:extLst>
      <p:ext uri="{BB962C8B-B14F-4D97-AF65-F5344CB8AC3E}">
        <p14:creationId xmlns:p14="http://schemas.microsoft.com/office/powerpoint/2010/main" val="2070118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And </a:t>
            </a:r>
            <a:r>
              <a:rPr lang="sv-SE" dirty="0" err="1"/>
              <a:t>since</a:t>
            </a:r>
            <a:r>
              <a:rPr lang="sv-SE" dirty="0"/>
              <a:t> no man is an </a:t>
            </a:r>
            <a:r>
              <a:rPr lang="sv-SE" dirty="0" err="1"/>
              <a:t>island</a:t>
            </a:r>
            <a:r>
              <a:rPr lang="sv-SE" dirty="0"/>
              <a:t> I </a:t>
            </a:r>
            <a:r>
              <a:rPr lang="sv-SE" dirty="0" err="1"/>
              <a:t>want</a:t>
            </a:r>
            <a:r>
              <a:rPr lang="sv-SE" dirty="0"/>
              <a:t> to </a:t>
            </a:r>
            <a:r>
              <a:rPr lang="sv-SE" dirty="0" err="1"/>
              <a:t>acknowledge</a:t>
            </a:r>
            <a:r>
              <a:rPr lang="sv-SE" dirty="0"/>
              <a:t> a </a:t>
            </a:r>
            <a:r>
              <a:rPr lang="sv-SE" dirty="0" err="1"/>
              <a:t>few</a:t>
            </a:r>
            <a:r>
              <a:rPr lang="sv-SE" dirty="0"/>
              <a:t> </a:t>
            </a:r>
            <a:r>
              <a:rPr lang="sv-SE" dirty="0" err="1"/>
              <a:t>people</a:t>
            </a:r>
            <a:r>
              <a:rPr lang="sv-SE" dirty="0"/>
              <a:t>. </a:t>
            </a:r>
            <a:r>
              <a:rPr lang="sv-SE" dirty="0" err="1"/>
              <a:t>First</a:t>
            </a:r>
            <a:r>
              <a:rPr lang="sv-SE" dirty="0"/>
              <a:t> of all my excellent supervisors </a:t>
            </a:r>
            <a:r>
              <a:rPr lang="sv-SE" dirty="0" err="1"/>
              <a:t>with</a:t>
            </a:r>
            <a:r>
              <a:rPr lang="sv-SE" dirty="0"/>
              <a:t> Anders in the </a:t>
            </a:r>
            <a:r>
              <a:rPr lang="sv-SE" dirty="0" err="1"/>
              <a:t>lead</a:t>
            </a:r>
            <a:r>
              <a:rPr lang="sv-SE" dirty="0"/>
              <a:t> and Malin and Veronica as </a:t>
            </a:r>
            <a:r>
              <a:rPr lang="sv-SE" dirty="0" err="1"/>
              <a:t>co.supervisors</a:t>
            </a:r>
            <a:r>
              <a:rPr lang="sv-SE" dirty="0"/>
              <a:t>. </a:t>
            </a:r>
            <a:r>
              <a:rPr lang="sv-SE" dirty="0" err="1"/>
              <a:t>I’m</a:t>
            </a:r>
            <a:r>
              <a:rPr lang="sv-SE" dirty="0"/>
              <a:t> </a:t>
            </a:r>
            <a:r>
              <a:rPr lang="sv-SE" dirty="0" err="1"/>
              <a:t>really</a:t>
            </a:r>
            <a:r>
              <a:rPr lang="sv-SE" dirty="0"/>
              <a:t> happy to </a:t>
            </a:r>
            <a:r>
              <a:rPr lang="sv-SE" dirty="0" err="1"/>
              <a:t>have</a:t>
            </a:r>
            <a:r>
              <a:rPr lang="sv-SE" dirty="0"/>
              <a:t> </a:t>
            </a:r>
            <a:r>
              <a:rPr lang="sv-SE" dirty="0" err="1"/>
              <a:t>you</a:t>
            </a:r>
            <a:r>
              <a:rPr lang="sv-SE" dirty="0"/>
              <a:t> </a:t>
            </a:r>
            <a:r>
              <a:rPr lang="sv-SE" dirty="0" err="1"/>
              <a:t>onboard</a:t>
            </a:r>
            <a:r>
              <a:rPr lang="sv-SE" dirty="0"/>
              <a:t> and </a:t>
            </a:r>
            <a:r>
              <a:rPr lang="sv-SE" dirty="0" err="1"/>
              <a:t>can</a:t>
            </a:r>
            <a:r>
              <a:rPr lang="sv-SE" dirty="0"/>
              <a:t> </a:t>
            </a:r>
            <a:r>
              <a:rPr lang="sv-SE" dirty="0" err="1"/>
              <a:t>always</a:t>
            </a:r>
            <a:r>
              <a:rPr lang="sv-SE" dirty="0"/>
              <a:t> </a:t>
            </a:r>
            <a:r>
              <a:rPr lang="sv-SE" dirty="0" err="1"/>
              <a:t>turn</a:t>
            </a:r>
            <a:r>
              <a:rPr lang="sv-SE" dirty="0"/>
              <a:t> to </a:t>
            </a:r>
            <a:r>
              <a:rPr lang="sv-SE" dirty="0" err="1"/>
              <a:t>you</a:t>
            </a:r>
            <a:r>
              <a:rPr lang="sv-SE" dirty="0"/>
              <a:t> for support.</a:t>
            </a:r>
          </a:p>
          <a:p>
            <a:r>
              <a:rPr lang="sv-SE" dirty="0"/>
              <a:t>Magnus Johansson </a:t>
            </a:r>
            <a:r>
              <a:rPr lang="sv-SE" dirty="0" err="1"/>
              <a:t>definately</a:t>
            </a:r>
            <a:r>
              <a:rPr lang="sv-SE" dirty="0"/>
              <a:t> </a:t>
            </a:r>
            <a:r>
              <a:rPr lang="sv-SE" dirty="0" err="1"/>
              <a:t>needs</a:t>
            </a:r>
            <a:r>
              <a:rPr lang="sv-SE" dirty="0"/>
              <a:t> </a:t>
            </a:r>
            <a:r>
              <a:rPr lang="sv-SE" dirty="0" err="1"/>
              <a:t>praise</a:t>
            </a:r>
            <a:r>
              <a:rPr lang="sv-SE" dirty="0"/>
              <a:t> as the </a:t>
            </a:r>
            <a:r>
              <a:rPr lang="sv-SE" dirty="0" err="1"/>
              <a:t>brains</a:t>
            </a:r>
            <a:r>
              <a:rPr lang="sv-SE" dirty="0"/>
              <a:t> </a:t>
            </a:r>
            <a:r>
              <a:rPr lang="sv-SE" dirty="0" err="1"/>
              <a:t>behind</a:t>
            </a:r>
            <a:r>
              <a:rPr lang="sv-SE" dirty="0"/>
              <a:t> </a:t>
            </a:r>
            <a:r>
              <a:rPr lang="sv-SE" dirty="0" err="1"/>
              <a:t>study</a:t>
            </a:r>
            <a:r>
              <a:rPr lang="sv-SE" dirty="0"/>
              <a:t> I, co writer of the program and internet </a:t>
            </a:r>
            <a:r>
              <a:rPr lang="sv-SE" dirty="0" err="1"/>
              <a:t>genious</a:t>
            </a:r>
            <a:endParaRPr lang="sv-SE" dirty="0"/>
          </a:p>
          <a:p>
            <a:r>
              <a:rPr lang="sv-SE" dirty="0"/>
              <a:t>Sofia </a:t>
            </a:r>
            <a:r>
              <a:rPr lang="sv-SE" dirty="0" err="1"/>
              <a:t>Vänelid</a:t>
            </a:r>
            <a:r>
              <a:rPr lang="sv-SE" dirty="0"/>
              <a:t> for all the </a:t>
            </a:r>
            <a:r>
              <a:rPr lang="sv-SE" dirty="0" err="1"/>
              <a:t>help</a:t>
            </a:r>
            <a:r>
              <a:rPr lang="sv-SE" dirty="0"/>
              <a:t> </a:t>
            </a:r>
            <a:r>
              <a:rPr lang="sv-SE" dirty="0" err="1"/>
              <a:t>with</a:t>
            </a:r>
            <a:r>
              <a:rPr lang="sv-SE" dirty="0"/>
              <a:t> </a:t>
            </a:r>
            <a:r>
              <a:rPr lang="sv-SE" dirty="0" err="1"/>
              <a:t>taking</a:t>
            </a:r>
            <a:r>
              <a:rPr lang="sv-SE" dirty="0"/>
              <a:t> </a:t>
            </a:r>
            <a:r>
              <a:rPr lang="sv-SE" dirty="0" err="1"/>
              <a:t>care</a:t>
            </a:r>
            <a:r>
              <a:rPr lang="sv-SE" dirty="0"/>
              <a:t> of </a:t>
            </a:r>
            <a:r>
              <a:rPr lang="sv-SE" dirty="0" err="1"/>
              <a:t>participants</a:t>
            </a:r>
            <a:r>
              <a:rPr lang="sv-SE" dirty="0"/>
              <a:t> in the program</a:t>
            </a:r>
          </a:p>
          <a:p>
            <a:r>
              <a:rPr lang="sv-SE" dirty="0"/>
              <a:t>Philip Lindner, for </a:t>
            </a:r>
            <a:r>
              <a:rPr lang="sv-SE" dirty="0" err="1"/>
              <a:t>your</a:t>
            </a:r>
            <a:r>
              <a:rPr lang="sv-SE" dirty="0"/>
              <a:t> </a:t>
            </a:r>
            <a:r>
              <a:rPr lang="sv-SE" dirty="0" err="1"/>
              <a:t>statistical</a:t>
            </a:r>
            <a:r>
              <a:rPr lang="sv-SE" dirty="0"/>
              <a:t> </a:t>
            </a:r>
            <a:r>
              <a:rPr lang="sv-SE" dirty="0" err="1"/>
              <a:t>knowledge</a:t>
            </a:r>
            <a:r>
              <a:rPr lang="sv-SE" dirty="0"/>
              <a:t> and </a:t>
            </a:r>
            <a:r>
              <a:rPr lang="sv-SE" dirty="0" err="1"/>
              <a:t>other</a:t>
            </a:r>
            <a:r>
              <a:rPr lang="sv-SE" dirty="0"/>
              <a:t> </a:t>
            </a:r>
            <a:r>
              <a:rPr lang="sv-SE" dirty="0" err="1"/>
              <a:t>contributions</a:t>
            </a:r>
            <a:endParaRPr lang="sv-SE" dirty="0"/>
          </a:p>
          <a:p>
            <a:r>
              <a:rPr lang="sv-SE" dirty="0" err="1"/>
              <a:t>I’m</a:t>
            </a:r>
            <a:r>
              <a:rPr lang="sv-SE" dirty="0"/>
              <a:t> </a:t>
            </a:r>
            <a:r>
              <a:rPr lang="sv-SE" dirty="0" err="1"/>
              <a:t>very</a:t>
            </a:r>
            <a:r>
              <a:rPr lang="sv-SE" dirty="0"/>
              <a:t> </a:t>
            </a:r>
            <a:r>
              <a:rPr lang="sv-SE" dirty="0" err="1"/>
              <a:t>lucky</a:t>
            </a:r>
            <a:r>
              <a:rPr lang="sv-SE" dirty="0"/>
              <a:t> to be </a:t>
            </a:r>
            <a:r>
              <a:rPr lang="sv-SE" dirty="0" err="1"/>
              <a:t>surrounded</a:t>
            </a:r>
            <a:r>
              <a:rPr lang="sv-SE" dirty="0"/>
              <a:t> </a:t>
            </a:r>
            <a:r>
              <a:rPr lang="sv-SE" dirty="0" err="1"/>
              <a:t>with</a:t>
            </a:r>
            <a:r>
              <a:rPr lang="sv-SE" dirty="0"/>
              <a:t> so </a:t>
            </a:r>
            <a:r>
              <a:rPr lang="sv-SE" dirty="0" err="1"/>
              <a:t>many</a:t>
            </a:r>
            <a:r>
              <a:rPr lang="sv-SE" dirty="0"/>
              <a:t> </a:t>
            </a:r>
            <a:r>
              <a:rPr lang="sv-SE" dirty="0" err="1"/>
              <a:t>great</a:t>
            </a:r>
            <a:r>
              <a:rPr lang="sv-SE" dirty="0"/>
              <a:t> </a:t>
            </a:r>
            <a:r>
              <a:rPr lang="sv-SE" dirty="0" err="1"/>
              <a:t>people</a:t>
            </a:r>
            <a:r>
              <a:rPr lang="sv-SE" dirty="0"/>
              <a:t>, </a:t>
            </a:r>
            <a:r>
              <a:rPr lang="sv-SE" dirty="0" err="1"/>
              <a:t>thank</a:t>
            </a:r>
            <a:r>
              <a:rPr lang="sv-SE" dirty="0"/>
              <a:t> </a:t>
            </a:r>
            <a:r>
              <a:rPr lang="sv-SE" dirty="0" err="1"/>
              <a:t>you</a:t>
            </a:r>
            <a:endParaRPr lang="sv-SE" dirty="0"/>
          </a:p>
          <a:p>
            <a:endParaRPr lang="sv-SE" dirty="0"/>
          </a:p>
          <a:p>
            <a:r>
              <a:rPr lang="sv-SE" dirty="0"/>
              <a:t>And </a:t>
            </a:r>
            <a:r>
              <a:rPr lang="sv-SE" dirty="0" err="1"/>
              <a:t>finally</a:t>
            </a:r>
            <a:r>
              <a:rPr lang="sv-SE" dirty="0"/>
              <a:t> of </a:t>
            </a:r>
            <a:r>
              <a:rPr lang="sv-SE" dirty="0" err="1"/>
              <a:t>course</a:t>
            </a:r>
            <a:r>
              <a:rPr lang="sv-SE" dirty="0"/>
              <a:t> my </a:t>
            </a:r>
            <a:r>
              <a:rPr lang="sv-SE" dirty="0" err="1"/>
              <a:t>wife</a:t>
            </a:r>
            <a:r>
              <a:rPr lang="sv-SE" dirty="0"/>
              <a:t> Hanna and children Frank and Elis, the </a:t>
            </a:r>
            <a:r>
              <a:rPr lang="sv-SE" dirty="0" err="1"/>
              <a:t>sun</a:t>
            </a:r>
            <a:r>
              <a:rPr lang="sv-SE" dirty="0"/>
              <a:t> </a:t>
            </a:r>
            <a:r>
              <a:rPr lang="sv-SE" dirty="0" err="1"/>
              <a:t>around</a:t>
            </a:r>
            <a:r>
              <a:rPr lang="sv-SE" dirty="0"/>
              <a:t> </a:t>
            </a:r>
            <a:r>
              <a:rPr lang="sv-SE" dirty="0" err="1"/>
              <a:t>which</a:t>
            </a:r>
            <a:r>
              <a:rPr lang="sv-SE" dirty="0"/>
              <a:t> my </a:t>
            </a:r>
            <a:r>
              <a:rPr lang="sv-SE" dirty="0" err="1"/>
              <a:t>world</a:t>
            </a:r>
            <a:r>
              <a:rPr lang="sv-SE" dirty="0"/>
              <a:t> </a:t>
            </a:r>
            <a:r>
              <a:rPr lang="sv-SE" dirty="0" err="1"/>
              <a:t>revolves</a:t>
            </a:r>
            <a:r>
              <a:rPr lang="sv-SE" dirty="0"/>
              <a:t> </a:t>
            </a:r>
          </a:p>
        </p:txBody>
      </p:sp>
      <p:sp>
        <p:nvSpPr>
          <p:cNvPr id="4" name="Platshållare för bildnummer 3"/>
          <p:cNvSpPr>
            <a:spLocks noGrp="1"/>
          </p:cNvSpPr>
          <p:nvPr>
            <p:ph type="sldNum" sz="quarter" idx="5"/>
          </p:nvPr>
        </p:nvSpPr>
        <p:spPr/>
        <p:txBody>
          <a:bodyPr/>
          <a:lstStyle/>
          <a:p>
            <a:fld id="{E3920BE0-04B7-4B67-95AF-432DDC5C709F}" type="slidenum">
              <a:rPr lang="sv-SE" smtClean="0"/>
              <a:pPr/>
              <a:t>35</a:t>
            </a:fld>
            <a:endParaRPr lang="sv-SE"/>
          </a:p>
        </p:txBody>
      </p:sp>
    </p:spTree>
    <p:extLst>
      <p:ext uri="{BB962C8B-B14F-4D97-AF65-F5344CB8AC3E}">
        <p14:creationId xmlns:p14="http://schemas.microsoft.com/office/powerpoint/2010/main" val="19217165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2" cstate="print"/>
          <a:srcRect l="1666" t="2222" r="1683" b="2245"/>
          <a:stretch>
            <a:fillRect/>
          </a:stretch>
        </p:blipFill>
        <p:spPr bwMode="auto">
          <a:xfrm>
            <a:off x="152400" y="152400"/>
            <a:ext cx="8839200" cy="6553200"/>
          </a:xfrm>
          <a:prstGeom prst="rect">
            <a:avLst/>
          </a:prstGeom>
          <a:noFill/>
        </p:spPr>
      </p:pic>
      <p:sp>
        <p:nvSpPr>
          <p:cNvPr id="140291" name="Rectangle 3"/>
          <p:cNvSpPr>
            <a:spLocks noGrp="1" noChangeArrowheads="1"/>
          </p:cNvSpPr>
          <p:nvPr>
            <p:ph type="ctrTitle"/>
          </p:nvPr>
        </p:nvSpPr>
        <p:spPr>
          <a:xfrm>
            <a:off x="685800" y="1676400"/>
            <a:ext cx="7772400" cy="1143000"/>
          </a:xfrm>
        </p:spPr>
        <p:txBody>
          <a:bodyPr anchor="ctr"/>
          <a:lstStyle>
            <a:lvl1pPr>
              <a:defRPr/>
            </a:lvl1pPr>
          </a:lstStyle>
          <a:p>
            <a:r>
              <a:rPr lang="sv-SE"/>
              <a:t>Klicka här för att ändra mall för rubrikformat</a:t>
            </a:r>
          </a:p>
        </p:txBody>
      </p:sp>
      <p:sp>
        <p:nvSpPr>
          <p:cNvPr id="140292" name="Rectangle 4"/>
          <p:cNvSpPr>
            <a:spLocks noGrp="1" noChangeArrowheads="1"/>
          </p:cNvSpPr>
          <p:nvPr>
            <p:ph type="subTitle" idx="1"/>
          </p:nvPr>
        </p:nvSpPr>
        <p:spPr>
          <a:xfrm>
            <a:off x="685800" y="2743200"/>
            <a:ext cx="6400800" cy="1752600"/>
          </a:xfrm>
        </p:spPr>
        <p:txBody>
          <a:bodyPr/>
          <a:lstStyle>
            <a:lvl1pPr marL="0" indent="0" algn="ctr">
              <a:buFont typeface="Wingdings" pitchFamily="2" charset="2"/>
              <a:buNone/>
              <a:defRPr/>
            </a:lvl1pPr>
          </a:lstStyle>
          <a:p>
            <a:r>
              <a:rPr lang="sv-SE"/>
              <a:t>Klicka här för att ändra mall för underrubrikformat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
Nivå två
Nivå tre
Nivå fyra
Nivå fem</a:t>
            </a:r>
          </a:p>
        </p:txBody>
      </p:sp>
      <p:sp>
        <p:nvSpPr>
          <p:cNvPr id="4" name="Platshållare för datum 3"/>
          <p:cNvSpPr>
            <a:spLocks noGrp="1"/>
          </p:cNvSpPr>
          <p:nvPr>
            <p:ph type="dt" sz="half" idx="10"/>
          </p:nvPr>
        </p:nvSpPr>
        <p:spPr/>
        <p:txBody>
          <a:bodyPr/>
          <a:lstStyle>
            <a:lvl1pPr>
              <a:defRPr/>
            </a:lvl1pPr>
          </a:lstStyle>
          <a:p>
            <a:r>
              <a:rPr lang="sv-SE"/>
              <a:t>2023-02-16</a:t>
            </a:r>
          </a:p>
        </p:txBody>
      </p:sp>
      <p:sp>
        <p:nvSpPr>
          <p:cNvPr id="5" name="Platshållare för sidfot 4"/>
          <p:cNvSpPr>
            <a:spLocks noGrp="1"/>
          </p:cNvSpPr>
          <p:nvPr>
            <p:ph type="ftr" sz="quarter" idx="11"/>
          </p:nvPr>
        </p:nvSpPr>
        <p:spPr/>
        <p:txBody>
          <a:bodyPr/>
          <a:lstStyle>
            <a:lvl1pPr>
              <a:defRPr/>
            </a:lvl1pPr>
          </a:lstStyle>
          <a:p>
            <a:r>
              <a:rPr lang="sv-SE"/>
              <a:t>Hammarberg &amp; Siljeholm AfiNet</a:t>
            </a:r>
          </a:p>
        </p:txBody>
      </p:sp>
      <p:sp>
        <p:nvSpPr>
          <p:cNvPr id="6" name="Platshållare för bildnummer 5"/>
          <p:cNvSpPr>
            <a:spLocks noGrp="1"/>
          </p:cNvSpPr>
          <p:nvPr>
            <p:ph type="sldNum" sz="quarter" idx="12"/>
          </p:nvPr>
        </p:nvSpPr>
        <p:spPr/>
        <p:txBody>
          <a:bodyPr/>
          <a:lstStyle>
            <a:lvl1pPr>
              <a:defRPr/>
            </a:lvl1pPr>
          </a:lstStyle>
          <a:p>
            <a:fld id="{A4FB3BCA-3156-49BF-957F-126F9F37D625}" type="slidenum">
              <a:rPr lang="sv-SE"/>
              <a:pPr/>
              <a:t>‹#›</a:t>
            </a:fld>
            <a:endParaRPr lang="sv-S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369050" y="1054100"/>
            <a:ext cx="1943100" cy="5181600"/>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539750" y="1054100"/>
            <a:ext cx="5676900" cy="5181600"/>
          </a:xfrm>
        </p:spPr>
        <p:txBody>
          <a:bodyPr vert="eaVert"/>
          <a:lstStyle/>
          <a:p>
            <a:pPr lvl="0"/>
            <a:r>
              <a:rPr lang="sv-SE"/>
              <a:t>Redigera format för bakgrundstext
Nivå två
Nivå tre
Nivå fyra
Nivå fem</a:t>
            </a:r>
          </a:p>
        </p:txBody>
      </p:sp>
      <p:sp>
        <p:nvSpPr>
          <p:cNvPr id="4" name="Platshållare för datum 3"/>
          <p:cNvSpPr>
            <a:spLocks noGrp="1"/>
          </p:cNvSpPr>
          <p:nvPr>
            <p:ph type="dt" sz="half" idx="10"/>
          </p:nvPr>
        </p:nvSpPr>
        <p:spPr/>
        <p:txBody>
          <a:bodyPr/>
          <a:lstStyle>
            <a:lvl1pPr>
              <a:defRPr/>
            </a:lvl1pPr>
          </a:lstStyle>
          <a:p>
            <a:r>
              <a:rPr lang="sv-SE"/>
              <a:t>2023-02-16</a:t>
            </a:r>
          </a:p>
        </p:txBody>
      </p:sp>
      <p:sp>
        <p:nvSpPr>
          <p:cNvPr id="5" name="Platshållare för sidfot 4"/>
          <p:cNvSpPr>
            <a:spLocks noGrp="1"/>
          </p:cNvSpPr>
          <p:nvPr>
            <p:ph type="ftr" sz="quarter" idx="11"/>
          </p:nvPr>
        </p:nvSpPr>
        <p:spPr/>
        <p:txBody>
          <a:bodyPr/>
          <a:lstStyle>
            <a:lvl1pPr>
              <a:defRPr/>
            </a:lvl1pPr>
          </a:lstStyle>
          <a:p>
            <a:r>
              <a:rPr lang="sv-SE"/>
              <a:t>Hammarberg &amp; Siljeholm AfiNet</a:t>
            </a:r>
          </a:p>
        </p:txBody>
      </p:sp>
      <p:sp>
        <p:nvSpPr>
          <p:cNvPr id="6" name="Platshållare för bildnummer 5"/>
          <p:cNvSpPr>
            <a:spLocks noGrp="1"/>
          </p:cNvSpPr>
          <p:nvPr>
            <p:ph type="sldNum" sz="quarter" idx="12"/>
          </p:nvPr>
        </p:nvSpPr>
        <p:spPr/>
        <p:txBody>
          <a:bodyPr/>
          <a:lstStyle>
            <a:lvl1pPr>
              <a:defRPr/>
            </a:lvl1pPr>
          </a:lstStyle>
          <a:p>
            <a:fld id="{65591CAF-E6F5-46F5-AA71-EF116677A275}" type="slidenum">
              <a:rPr lang="sv-SE"/>
              <a:pPr/>
              <a:t>‹#›</a:t>
            </a:fld>
            <a:endParaRPr lang="sv-S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Rubrik, text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539750" y="1054100"/>
            <a:ext cx="7772400" cy="1143000"/>
          </a:xfrm>
        </p:spPr>
        <p:txBody>
          <a:bodyPr/>
          <a:lstStyle/>
          <a:p>
            <a:r>
              <a:rPr lang="sv-SE"/>
              <a:t>Klicka här för att ändra mall för rubrikformat</a:t>
            </a:r>
          </a:p>
        </p:txBody>
      </p:sp>
      <p:sp>
        <p:nvSpPr>
          <p:cNvPr id="3" name="Platshållare för text 2"/>
          <p:cNvSpPr>
            <a:spLocks noGrp="1"/>
          </p:cNvSpPr>
          <p:nvPr>
            <p:ph type="body" sz="half" idx="1"/>
          </p:nvPr>
        </p:nvSpPr>
        <p:spPr>
          <a:xfrm>
            <a:off x="539750" y="2120900"/>
            <a:ext cx="3810000" cy="4114800"/>
          </a:xfrm>
        </p:spPr>
        <p:txBody>
          <a:bodyPr/>
          <a:lstStyle/>
          <a:p>
            <a:pPr lvl="0"/>
            <a:r>
              <a:rPr lang="sv-SE"/>
              <a:t>Redigera format för bakgrundstext
Nivå två
Nivå tre
Nivå fyra
Nivå fem</a:t>
            </a:r>
          </a:p>
        </p:txBody>
      </p:sp>
      <p:sp>
        <p:nvSpPr>
          <p:cNvPr id="4" name="Platshållare för innehåll 3"/>
          <p:cNvSpPr>
            <a:spLocks noGrp="1"/>
          </p:cNvSpPr>
          <p:nvPr>
            <p:ph sz="half" idx="2"/>
          </p:nvPr>
        </p:nvSpPr>
        <p:spPr>
          <a:xfrm>
            <a:off x="4502150" y="2120900"/>
            <a:ext cx="3810000" cy="4114800"/>
          </a:xfrm>
        </p:spPr>
        <p:txBody>
          <a:bodyPr/>
          <a:lstStyle/>
          <a:p>
            <a:pPr lvl="0"/>
            <a:r>
              <a:rPr lang="sv-SE"/>
              <a:t>Redigera format för bakgrundstext
Nivå två
Nivå tre
Nivå fyra
Nivå fem</a:t>
            </a:r>
          </a:p>
        </p:txBody>
      </p:sp>
      <p:sp>
        <p:nvSpPr>
          <p:cNvPr id="5" name="Platshållare för datum 4"/>
          <p:cNvSpPr>
            <a:spLocks noGrp="1"/>
          </p:cNvSpPr>
          <p:nvPr>
            <p:ph type="dt" sz="half" idx="10"/>
          </p:nvPr>
        </p:nvSpPr>
        <p:spPr>
          <a:xfrm>
            <a:off x="6553200" y="6477000"/>
            <a:ext cx="1905000" cy="228600"/>
          </a:xfrm>
        </p:spPr>
        <p:txBody>
          <a:bodyPr/>
          <a:lstStyle>
            <a:lvl1pPr>
              <a:defRPr/>
            </a:lvl1pPr>
          </a:lstStyle>
          <a:p>
            <a:r>
              <a:rPr lang="sv-SE"/>
              <a:t>2023-02-16</a:t>
            </a:r>
          </a:p>
        </p:txBody>
      </p:sp>
      <p:sp>
        <p:nvSpPr>
          <p:cNvPr id="6" name="Platshållare för sidfot 5"/>
          <p:cNvSpPr>
            <a:spLocks noGrp="1"/>
          </p:cNvSpPr>
          <p:nvPr>
            <p:ph type="ftr" sz="quarter" idx="11"/>
          </p:nvPr>
        </p:nvSpPr>
        <p:spPr>
          <a:xfrm>
            <a:off x="457200" y="6477000"/>
            <a:ext cx="2895600" cy="228600"/>
          </a:xfrm>
        </p:spPr>
        <p:txBody>
          <a:bodyPr/>
          <a:lstStyle>
            <a:lvl1pPr>
              <a:defRPr/>
            </a:lvl1pPr>
          </a:lstStyle>
          <a:p>
            <a:r>
              <a:rPr lang="sv-SE"/>
              <a:t>Hammarberg &amp; Siljeholm AfiNet</a:t>
            </a:r>
          </a:p>
        </p:txBody>
      </p:sp>
      <p:sp>
        <p:nvSpPr>
          <p:cNvPr id="7" name="Platshållare för bildnummer 6"/>
          <p:cNvSpPr>
            <a:spLocks noGrp="1"/>
          </p:cNvSpPr>
          <p:nvPr>
            <p:ph type="sldNum" sz="quarter" idx="12"/>
          </p:nvPr>
        </p:nvSpPr>
        <p:spPr>
          <a:xfrm>
            <a:off x="8229600" y="6477000"/>
            <a:ext cx="685800" cy="228600"/>
          </a:xfrm>
        </p:spPr>
        <p:txBody>
          <a:bodyPr/>
          <a:lstStyle>
            <a:lvl1pPr>
              <a:defRPr/>
            </a:lvl1pPr>
          </a:lstStyle>
          <a:p>
            <a:fld id="{E54902F7-AB69-4AFF-81D7-7B1C8B652436}" type="slidenum">
              <a:rPr lang="sv-SE"/>
              <a:pPr/>
              <a:t>‹#›</a:t>
            </a:fld>
            <a:endParaRPr lang="sv-S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Rubrik, text och 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539750" y="1054100"/>
            <a:ext cx="7772400" cy="1143000"/>
          </a:xfrm>
        </p:spPr>
        <p:txBody>
          <a:bodyPr/>
          <a:lstStyle/>
          <a:p>
            <a:r>
              <a:rPr lang="sv-SE"/>
              <a:t>Klicka här för att ändra mall för rubrikformat</a:t>
            </a:r>
          </a:p>
        </p:txBody>
      </p:sp>
      <p:sp>
        <p:nvSpPr>
          <p:cNvPr id="3" name="Platshållare för text 2"/>
          <p:cNvSpPr>
            <a:spLocks noGrp="1"/>
          </p:cNvSpPr>
          <p:nvPr>
            <p:ph type="body" sz="half" idx="1"/>
          </p:nvPr>
        </p:nvSpPr>
        <p:spPr>
          <a:xfrm>
            <a:off x="539750" y="2120900"/>
            <a:ext cx="3810000" cy="4114800"/>
          </a:xfrm>
        </p:spPr>
        <p:txBody>
          <a:bodyPr/>
          <a:lstStyle/>
          <a:p>
            <a:pPr lvl="0"/>
            <a:r>
              <a:rPr lang="sv-SE"/>
              <a:t>Redigera format för bakgrundstext
Nivå två
Nivå tre
Nivå fyra
Nivå fem</a:t>
            </a:r>
          </a:p>
        </p:txBody>
      </p:sp>
      <p:sp>
        <p:nvSpPr>
          <p:cNvPr id="4" name="Platshållare för innehåll 3"/>
          <p:cNvSpPr>
            <a:spLocks noGrp="1"/>
          </p:cNvSpPr>
          <p:nvPr>
            <p:ph sz="quarter" idx="2"/>
          </p:nvPr>
        </p:nvSpPr>
        <p:spPr>
          <a:xfrm>
            <a:off x="4502150" y="2120900"/>
            <a:ext cx="3810000" cy="1981200"/>
          </a:xfrm>
        </p:spPr>
        <p:txBody>
          <a:bodyPr/>
          <a:lstStyle/>
          <a:p>
            <a:pPr lvl="0"/>
            <a:r>
              <a:rPr lang="sv-SE"/>
              <a:t>Redigera format för bakgrundstext
Nivå två
Nivå tre
Nivå fyra
Nivå fem</a:t>
            </a:r>
          </a:p>
        </p:txBody>
      </p:sp>
      <p:sp>
        <p:nvSpPr>
          <p:cNvPr id="5" name="Platshållare för innehåll 4"/>
          <p:cNvSpPr>
            <a:spLocks noGrp="1"/>
          </p:cNvSpPr>
          <p:nvPr>
            <p:ph sz="quarter" idx="3"/>
          </p:nvPr>
        </p:nvSpPr>
        <p:spPr>
          <a:xfrm>
            <a:off x="4502150" y="4254500"/>
            <a:ext cx="3810000" cy="1981200"/>
          </a:xfrm>
        </p:spPr>
        <p:txBody>
          <a:bodyPr/>
          <a:lstStyle/>
          <a:p>
            <a:pPr lvl="0"/>
            <a:r>
              <a:rPr lang="sv-SE"/>
              <a:t>Redigera format för bakgrundstext
Nivå två
Nivå tre
Nivå fyra
Nivå fem</a:t>
            </a:r>
          </a:p>
        </p:txBody>
      </p:sp>
      <p:sp>
        <p:nvSpPr>
          <p:cNvPr id="6" name="Platshållare för datum 5"/>
          <p:cNvSpPr>
            <a:spLocks noGrp="1"/>
          </p:cNvSpPr>
          <p:nvPr>
            <p:ph type="dt" sz="half" idx="10"/>
          </p:nvPr>
        </p:nvSpPr>
        <p:spPr>
          <a:xfrm>
            <a:off x="6553200" y="6477000"/>
            <a:ext cx="1905000" cy="228600"/>
          </a:xfrm>
        </p:spPr>
        <p:txBody>
          <a:bodyPr/>
          <a:lstStyle>
            <a:lvl1pPr>
              <a:defRPr/>
            </a:lvl1pPr>
          </a:lstStyle>
          <a:p>
            <a:r>
              <a:rPr lang="sv-SE"/>
              <a:t>2023-02-16</a:t>
            </a:r>
          </a:p>
        </p:txBody>
      </p:sp>
      <p:sp>
        <p:nvSpPr>
          <p:cNvPr id="7" name="Platshållare för sidfot 6"/>
          <p:cNvSpPr>
            <a:spLocks noGrp="1"/>
          </p:cNvSpPr>
          <p:nvPr>
            <p:ph type="ftr" sz="quarter" idx="11"/>
          </p:nvPr>
        </p:nvSpPr>
        <p:spPr>
          <a:xfrm>
            <a:off x="457200" y="6477000"/>
            <a:ext cx="2895600" cy="228600"/>
          </a:xfrm>
        </p:spPr>
        <p:txBody>
          <a:bodyPr/>
          <a:lstStyle>
            <a:lvl1pPr>
              <a:defRPr/>
            </a:lvl1pPr>
          </a:lstStyle>
          <a:p>
            <a:r>
              <a:rPr lang="sv-SE"/>
              <a:t>Hammarberg &amp; Siljeholm AfiNet</a:t>
            </a:r>
          </a:p>
        </p:txBody>
      </p:sp>
      <p:sp>
        <p:nvSpPr>
          <p:cNvPr id="8" name="Platshållare för bildnummer 7"/>
          <p:cNvSpPr>
            <a:spLocks noGrp="1"/>
          </p:cNvSpPr>
          <p:nvPr>
            <p:ph type="sldNum" sz="quarter" idx="12"/>
          </p:nvPr>
        </p:nvSpPr>
        <p:spPr>
          <a:xfrm>
            <a:off x="8229600" y="6477000"/>
            <a:ext cx="685800" cy="228600"/>
          </a:xfrm>
        </p:spPr>
        <p:txBody>
          <a:bodyPr/>
          <a:lstStyle>
            <a:lvl1pPr>
              <a:defRPr/>
            </a:lvl1pPr>
          </a:lstStyle>
          <a:p>
            <a:fld id="{2D315558-AF19-48EF-8C51-13794651CDC5}" type="slidenum">
              <a:rPr lang="sv-SE"/>
              <a:pPr/>
              <a:t>‹#›</a:t>
            </a:fld>
            <a:endParaRPr lang="sv-S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dgm" preserve="1">
  <p:cSld name="Rubrik och diagram eller organisationsschema">
    <p:spTree>
      <p:nvGrpSpPr>
        <p:cNvPr id="1" name=""/>
        <p:cNvGrpSpPr/>
        <p:nvPr/>
      </p:nvGrpSpPr>
      <p:grpSpPr>
        <a:xfrm>
          <a:off x="0" y="0"/>
          <a:ext cx="0" cy="0"/>
          <a:chOff x="0" y="0"/>
          <a:chExt cx="0" cy="0"/>
        </a:xfrm>
      </p:grpSpPr>
      <p:sp>
        <p:nvSpPr>
          <p:cNvPr id="2" name="Rubrik 1"/>
          <p:cNvSpPr>
            <a:spLocks noGrp="1"/>
          </p:cNvSpPr>
          <p:nvPr>
            <p:ph type="title"/>
          </p:nvPr>
        </p:nvSpPr>
        <p:spPr>
          <a:xfrm>
            <a:off x="539750" y="1054100"/>
            <a:ext cx="7772400" cy="1143000"/>
          </a:xfrm>
        </p:spPr>
        <p:txBody>
          <a:bodyPr/>
          <a:lstStyle/>
          <a:p>
            <a:r>
              <a:rPr lang="sv-SE"/>
              <a:t>Klicka här för att ändra mall för rubrikformat</a:t>
            </a:r>
          </a:p>
        </p:txBody>
      </p:sp>
      <p:sp>
        <p:nvSpPr>
          <p:cNvPr id="3" name="Platshållare för SmartArt 2"/>
          <p:cNvSpPr>
            <a:spLocks noGrp="1"/>
          </p:cNvSpPr>
          <p:nvPr>
            <p:ph type="dgm" idx="1"/>
          </p:nvPr>
        </p:nvSpPr>
        <p:spPr>
          <a:xfrm>
            <a:off x="539750" y="2120900"/>
            <a:ext cx="7772400" cy="4114800"/>
          </a:xfrm>
        </p:spPr>
        <p:txBody>
          <a:bodyPr/>
          <a:lstStyle/>
          <a:p>
            <a:r>
              <a:rPr lang="sv-SE"/>
              <a:t>Klicka på ikonen för att lägga till SmartArt-grafik</a:t>
            </a:r>
          </a:p>
        </p:txBody>
      </p:sp>
      <p:sp>
        <p:nvSpPr>
          <p:cNvPr id="4" name="Platshållare för datum 3"/>
          <p:cNvSpPr>
            <a:spLocks noGrp="1"/>
          </p:cNvSpPr>
          <p:nvPr>
            <p:ph type="dt" sz="half" idx="10"/>
          </p:nvPr>
        </p:nvSpPr>
        <p:spPr>
          <a:xfrm>
            <a:off x="6553200" y="6477000"/>
            <a:ext cx="1905000" cy="228600"/>
          </a:xfrm>
        </p:spPr>
        <p:txBody>
          <a:bodyPr/>
          <a:lstStyle>
            <a:lvl1pPr>
              <a:defRPr/>
            </a:lvl1pPr>
          </a:lstStyle>
          <a:p>
            <a:r>
              <a:rPr lang="sv-SE"/>
              <a:t>2023-02-16</a:t>
            </a:r>
          </a:p>
        </p:txBody>
      </p:sp>
      <p:sp>
        <p:nvSpPr>
          <p:cNvPr id="5" name="Platshållare för sidfot 4"/>
          <p:cNvSpPr>
            <a:spLocks noGrp="1"/>
          </p:cNvSpPr>
          <p:nvPr>
            <p:ph type="ftr" sz="quarter" idx="11"/>
          </p:nvPr>
        </p:nvSpPr>
        <p:spPr>
          <a:xfrm>
            <a:off x="457200" y="6477000"/>
            <a:ext cx="2895600" cy="228600"/>
          </a:xfrm>
        </p:spPr>
        <p:txBody>
          <a:bodyPr/>
          <a:lstStyle>
            <a:lvl1pPr>
              <a:defRPr/>
            </a:lvl1pPr>
          </a:lstStyle>
          <a:p>
            <a:r>
              <a:rPr lang="sv-SE"/>
              <a:t>Hammarberg &amp; Siljeholm AfiNet</a:t>
            </a:r>
          </a:p>
        </p:txBody>
      </p:sp>
      <p:sp>
        <p:nvSpPr>
          <p:cNvPr id="6" name="Platshållare för bildnummer 5"/>
          <p:cNvSpPr>
            <a:spLocks noGrp="1"/>
          </p:cNvSpPr>
          <p:nvPr>
            <p:ph type="sldNum" sz="quarter" idx="12"/>
          </p:nvPr>
        </p:nvSpPr>
        <p:spPr>
          <a:xfrm>
            <a:off x="8229600" y="6477000"/>
            <a:ext cx="685800" cy="228600"/>
          </a:xfrm>
        </p:spPr>
        <p:txBody>
          <a:bodyPr/>
          <a:lstStyle>
            <a:lvl1pPr>
              <a:defRPr/>
            </a:lvl1pPr>
          </a:lstStyle>
          <a:p>
            <a:fld id="{BEB65E11-502D-4F11-BD60-C9690C4C5957}" type="slidenum">
              <a:rPr lang="sv-SE"/>
              <a:pPr/>
              <a:t>‹#›</a:t>
            </a:fld>
            <a:endParaRPr lang="sv-S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reserve="1">
  <p:cSld name="Rubrik, innehåll och text">
    <p:spTree>
      <p:nvGrpSpPr>
        <p:cNvPr id="1" name=""/>
        <p:cNvGrpSpPr/>
        <p:nvPr/>
      </p:nvGrpSpPr>
      <p:grpSpPr>
        <a:xfrm>
          <a:off x="0" y="0"/>
          <a:ext cx="0" cy="0"/>
          <a:chOff x="0" y="0"/>
          <a:chExt cx="0" cy="0"/>
        </a:xfrm>
      </p:grpSpPr>
      <p:sp>
        <p:nvSpPr>
          <p:cNvPr id="2" name="Rubrik 1"/>
          <p:cNvSpPr>
            <a:spLocks noGrp="1"/>
          </p:cNvSpPr>
          <p:nvPr>
            <p:ph type="title"/>
          </p:nvPr>
        </p:nvSpPr>
        <p:spPr>
          <a:xfrm>
            <a:off x="539750" y="1054100"/>
            <a:ext cx="7772400" cy="1143000"/>
          </a:xfrm>
        </p:spPr>
        <p:txBody>
          <a:bodyPr/>
          <a:lstStyle/>
          <a:p>
            <a:r>
              <a:rPr lang="sv-SE"/>
              <a:t>Klicka här för att ändra mall för rubrikformat</a:t>
            </a:r>
          </a:p>
        </p:txBody>
      </p:sp>
      <p:sp>
        <p:nvSpPr>
          <p:cNvPr id="3" name="Platshållare för innehåll 2"/>
          <p:cNvSpPr>
            <a:spLocks noGrp="1"/>
          </p:cNvSpPr>
          <p:nvPr>
            <p:ph sz="half" idx="1"/>
          </p:nvPr>
        </p:nvSpPr>
        <p:spPr>
          <a:xfrm>
            <a:off x="539750" y="2120900"/>
            <a:ext cx="3810000" cy="4114800"/>
          </a:xfrm>
        </p:spPr>
        <p:txBody>
          <a:bodyPr/>
          <a:lstStyle/>
          <a:p>
            <a:pPr lvl="0"/>
            <a:r>
              <a:rPr lang="sv-SE"/>
              <a:t>Redigera format för bakgrundstext
Nivå två
Nivå tre
Nivå fyra
Nivå fem</a:t>
            </a:r>
          </a:p>
        </p:txBody>
      </p:sp>
      <p:sp>
        <p:nvSpPr>
          <p:cNvPr id="4" name="Platshållare för text 3"/>
          <p:cNvSpPr>
            <a:spLocks noGrp="1"/>
          </p:cNvSpPr>
          <p:nvPr>
            <p:ph type="body" sz="half" idx="2"/>
          </p:nvPr>
        </p:nvSpPr>
        <p:spPr>
          <a:xfrm>
            <a:off x="4502150" y="2120900"/>
            <a:ext cx="3810000" cy="4114800"/>
          </a:xfrm>
        </p:spPr>
        <p:txBody>
          <a:bodyPr/>
          <a:lstStyle/>
          <a:p>
            <a:pPr lvl="0"/>
            <a:r>
              <a:rPr lang="sv-SE"/>
              <a:t>Redigera format för bakgrundstext
Nivå två
Nivå tre
Nivå fyra
Nivå fem</a:t>
            </a:r>
          </a:p>
        </p:txBody>
      </p:sp>
      <p:sp>
        <p:nvSpPr>
          <p:cNvPr id="5" name="Platshållare för datum 4"/>
          <p:cNvSpPr>
            <a:spLocks noGrp="1"/>
          </p:cNvSpPr>
          <p:nvPr>
            <p:ph type="dt" sz="half" idx="10"/>
          </p:nvPr>
        </p:nvSpPr>
        <p:spPr>
          <a:xfrm>
            <a:off x="6553200" y="6477000"/>
            <a:ext cx="1905000" cy="228600"/>
          </a:xfrm>
        </p:spPr>
        <p:txBody>
          <a:bodyPr/>
          <a:lstStyle>
            <a:lvl1pPr>
              <a:defRPr/>
            </a:lvl1pPr>
          </a:lstStyle>
          <a:p>
            <a:r>
              <a:rPr lang="sv-SE"/>
              <a:t>2023-02-16</a:t>
            </a:r>
          </a:p>
        </p:txBody>
      </p:sp>
      <p:sp>
        <p:nvSpPr>
          <p:cNvPr id="6" name="Platshållare för sidfot 5"/>
          <p:cNvSpPr>
            <a:spLocks noGrp="1"/>
          </p:cNvSpPr>
          <p:nvPr>
            <p:ph type="ftr" sz="quarter" idx="11"/>
          </p:nvPr>
        </p:nvSpPr>
        <p:spPr>
          <a:xfrm>
            <a:off x="457200" y="6477000"/>
            <a:ext cx="2895600" cy="228600"/>
          </a:xfrm>
        </p:spPr>
        <p:txBody>
          <a:bodyPr/>
          <a:lstStyle>
            <a:lvl1pPr>
              <a:defRPr/>
            </a:lvl1pPr>
          </a:lstStyle>
          <a:p>
            <a:r>
              <a:rPr lang="sv-SE"/>
              <a:t>Hammarberg &amp; Siljeholm AfiNet</a:t>
            </a:r>
          </a:p>
        </p:txBody>
      </p:sp>
      <p:sp>
        <p:nvSpPr>
          <p:cNvPr id="7" name="Platshållare för bildnummer 6"/>
          <p:cNvSpPr>
            <a:spLocks noGrp="1"/>
          </p:cNvSpPr>
          <p:nvPr>
            <p:ph type="sldNum" sz="quarter" idx="12"/>
          </p:nvPr>
        </p:nvSpPr>
        <p:spPr>
          <a:xfrm>
            <a:off x="8229600" y="6477000"/>
            <a:ext cx="685800" cy="228600"/>
          </a:xfrm>
        </p:spPr>
        <p:txBody>
          <a:bodyPr/>
          <a:lstStyle>
            <a:lvl1pPr>
              <a:defRPr/>
            </a:lvl1pPr>
          </a:lstStyle>
          <a:p>
            <a:fld id="{0B4497E3-607E-4A4A-AD06-F28140BB4639}" type="slidenum">
              <a:rPr lang="sv-SE"/>
              <a:pPr/>
              <a:t>‹#›</a:t>
            </a:fld>
            <a:endParaRPr lang="sv-S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Redigera format för bakgrundstext
Nivå två
Nivå tre
Nivå fyra
Nivå fem</a:t>
            </a:r>
          </a:p>
        </p:txBody>
      </p:sp>
      <p:sp>
        <p:nvSpPr>
          <p:cNvPr id="4" name="Platshållare för datum 3"/>
          <p:cNvSpPr>
            <a:spLocks noGrp="1"/>
          </p:cNvSpPr>
          <p:nvPr>
            <p:ph type="dt" sz="half" idx="10"/>
          </p:nvPr>
        </p:nvSpPr>
        <p:spPr/>
        <p:txBody>
          <a:bodyPr/>
          <a:lstStyle>
            <a:lvl1pPr>
              <a:defRPr/>
            </a:lvl1pPr>
          </a:lstStyle>
          <a:p>
            <a:r>
              <a:rPr lang="sv-SE"/>
              <a:t>2023-02-16</a:t>
            </a:r>
          </a:p>
        </p:txBody>
      </p:sp>
      <p:sp>
        <p:nvSpPr>
          <p:cNvPr id="5" name="Platshållare för sidfot 4"/>
          <p:cNvSpPr>
            <a:spLocks noGrp="1"/>
          </p:cNvSpPr>
          <p:nvPr>
            <p:ph type="ftr" sz="quarter" idx="11"/>
          </p:nvPr>
        </p:nvSpPr>
        <p:spPr/>
        <p:txBody>
          <a:bodyPr/>
          <a:lstStyle>
            <a:lvl1pPr>
              <a:defRPr/>
            </a:lvl1pPr>
          </a:lstStyle>
          <a:p>
            <a:r>
              <a:rPr lang="sv-SE"/>
              <a:t>Hammarberg &amp; Siljeholm AfiNet</a:t>
            </a:r>
          </a:p>
        </p:txBody>
      </p:sp>
      <p:sp>
        <p:nvSpPr>
          <p:cNvPr id="6" name="Platshållare för bildnummer 5"/>
          <p:cNvSpPr>
            <a:spLocks noGrp="1"/>
          </p:cNvSpPr>
          <p:nvPr>
            <p:ph type="sldNum" sz="quarter" idx="12"/>
          </p:nvPr>
        </p:nvSpPr>
        <p:spPr/>
        <p:txBody>
          <a:bodyPr/>
          <a:lstStyle>
            <a:lvl1pPr>
              <a:defRPr/>
            </a:lvl1pPr>
          </a:lstStyle>
          <a:p>
            <a:fld id="{EC1DE13A-A08D-4DFD-A29A-4F2D6ED382E6}" type="slidenum">
              <a:rPr lang="sv-SE"/>
              <a:pPr/>
              <a:t>‹#›</a:t>
            </a:fld>
            <a:endParaRPr lang="sv-S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lstStyle>
            <a:lvl1pPr algn="l">
              <a:defRPr sz="4000" b="1" cap="all"/>
            </a:lvl1pPr>
          </a:lstStyle>
          <a:p>
            <a:r>
              <a:rPr lang="sv-SE"/>
              <a:t>Klicka här för att ändra mall för rubrikformat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Redigera format för bakgrundstext
Nivå två
Nivå tre
Nivå fyra
Nivå fem</a:t>
            </a:r>
          </a:p>
        </p:txBody>
      </p:sp>
      <p:sp>
        <p:nvSpPr>
          <p:cNvPr id="4" name="Platshållare för datum 3"/>
          <p:cNvSpPr>
            <a:spLocks noGrp="1"/>
          </p:cNvSpPr>
          <p:nvPr>
            <p:ph type="dt" sz="half" idx="10"/>
          </p:nvPr>
        </p:nvSpPr>
        <p:spPr/>
        <p:txBody>
          <a:bodyPr/>
          <a:lstStyle>
            <a:lvl1pPr>
              <a:defRPr/>
            </a:lvl1pPr>
          </a:lstStyle>
          <a:p>
            <a:r>
              <a:rPr lang="sv-SE"/>
              <a:t>2023-02-16</a:t>
            </a:r>
          </a:p>
        </p:txBody>
      </p:sp>
      <p:sp>
        <p:nvSpPr>
          <p:cNvPr id="5" name="Platshållare för sidfot 4"/>
          <p:cNvSpPr>
            <a:spLocks noGrp="1"/>
          </p:cNvSpPr>
          <p:nvPr>
            <p:ph type="ftr" sz="quarter" idx="11"/>
          </p:nvPr>
        </p:nvSpPr>
        <p:spPr/>
        <p:txBody>
          <a:bodyPr/>
          <a:lstStyle>
            <a:lvl1pPr>
              <a:defRPr/>
            </a:lvl1pPr>
          </a:lstStyle>
          <a:p>
            <a:r>
              <a:rPr lang="sv-SE"/>
              <a:t>Hammarberg &amp; Siljeholm AfiNet</a:t>
            </a:r>
          </a:p>
        </p:txBody>
      </p:sp>
      <p:sp>
        <p:nvSpPr>
          <p:cNvPr id="6" name="Platshållare för bildnummer 5"/>
          <p:cNvSpPr>
            <a:spLocks noGrp="1"/>
          </p:cNvSpPr>
          <p:nvPr>
            <p:ph type="sldNum" sz="quarter" idx="12"/>
          </p:nvPr>
        </p:nvSpPr>
        <p:spPr/>
        <p:txBody>
          <a:bodyPr/>
          <a:lstStyle>
            <a:lvl1pPr>
              <a:defRPr/>
            </a:lvl1pPr>
          </a:lstStyle>
          <a:p>
            <a:fld id="{9A18B322-0A63-4C06-86D6-577FCDCD878A}" type="slidenum">
              <a:rPr lang="sv-SE"/>
              <a:pPr/>
              <a:t>‹#›</a:t>
            </a:fld>
            <a:endParaRPr lang="sv-S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539750" y="21209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Redigera format för bakgrundstext
Nivå två
Nivå tre
Nivå fyra
Nivå fem</a:t>
            </a:r>
          </a:p>
        </p:txBody>
      </p:sp>
      <p:sp>
        <p:nvSpPr>
          <p:cNvPr id="4" name="Platshållare för innehåll 3"/>
          <p:cNvSpPr>
            <a:spLocks noGrp="1"/>
          </p:cNvSpPr>
          <p:nvPr>
            <p:ph sz="half" idx="2"/>
          </p:nvPr>
        </p:nvSpPr>
        <p:spPr>
          <a:xfrm>
            <a:off x="4502150" y="21209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Redigera format för bakgrundstext
Nivå två
Nivå tre
Nivå fyra
Nivå fem</a:t>
            </a:r>
          </a:p>
        </p:txBody>
      </p:sp>
      <p:sp>
        <p:nvSpPr>
          <p:cNvPr id="5" name="Platshållare för datum 4"/>
          <p:cNvSpPr>
            <a:spLocks noGrp="1"/>
          </p:cNvSpPr>
          <p:nvPr>
            <p:ph type="dt" sz="half" idx="10"/>
          </p:nvPr>
        </p:nvSpPr>
        <p:spPr/>
        <p:txBody>
          <a:bodyPr/>
          <a:lstStyle>
            <a:lvl1pPr>
              <a:defRPr/>
            </a:lvl1pPr>
          </a:lstStyle>
          <a:p>
            <a:r>
              <a:rPr lang="sv-SE"/>
              <a:t>2023-02-16</a:t>
            </a:r>
          </a:p>
        </p:txBody>
      </p:sp>
      <p:sp>
        <p:nvSpPr>
          <p:cNvPr id="6" name="Platshållare för sidfot 5"/>
          <p:cNvSpPr>
            <a:spLocks noGrp="1"/>
          </p:cNvSpPr>
          <p:nvPr>
            <p:ph type="ftr" sz="quarter" idx="11"/>
          </p:nvPr>
        </p:nvSpPr>
        <p:spPr/>
        <p:txBody>
          <a:bodyPr/>
          <a:lstStyle>
            <a:lvl1pPr>
              <a:defRPr/>
            </a:lvl1pPr>
          </a:lstStyle>
          <a:p>
            <a:r>
              <a:rPr lang="sv-SE"/>
              <a:t>Hammarberg &amp; Siljeholm AfiNet</a:t>
            </a:r>
          </a:p>
        </p:txBody>
      </p:sp>
      <p:sp>
        <p:nvSpPr>
          <p:cNvPr id="7" name="Platshållare för bildnummer 6"/>
          <p:cNvSpPr>
            <a:spLocks noGrp="1"/>
          </p:cNvSpPr>
          <p:nvPr>
            <p:ph type="sldNum" sz="quarter" idx="12"/>
          </p:nvPr>
        </p:nvSpPr>
        <p:spPr/>
        <p:txBody>
          <a:bodyPr/>
          <a:lstStyle>
            <a:lvl1pPr>
              <a:defRPr/>
            </a:lvl1pPr>
          </a:lstStyle>
          <a:p>
            <a:fld id="{42FC282C-5DEE-4DA4-950E-0A8174497816}" type="slidenum">
              <a:rPr lang="sv-SE"/>
              <a:pPr/>
              <a:t>‹#›</a:t>
            </a:fld>
            <a:endParaRPr lang="sv-S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sv-SE"/>
              <a:t>Klicka här för att ändra mall för rubrikformat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
Nivå två
Nivå tre
Nivå fyra
Nivå fem</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Redigera format för bakgrundstext
Nivå två
Nivå tre
Nivå fyra
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
Nivå två
Nivå tre
Nivå fyra
Nivå fem</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Redigera format för bakgrundstext
Nivå två
Nivå tre
Nivå fyra
Nivå fem</a:t>
            </a:r>
          </a:p>
        </p:txBody>
      </p:sp>
      <p:sp>
        <p:nvSpPr>
          <p:cNvPr id="7" name="Platshållare för datum 6"/>
          <p:cNvSpPr>
            <a:spLocks noGrp="1"/>
          </p:cNvSpPr>
          <p:nvPr>
            <p:ph type="dt" sz="half" idx="10"/>
          </p:nvPr>
        </p:nvSpPr>
        <p:spPr/>
        <p:txBody>
          <a:bodyPr/>
          <a:lstStyle>
            <a:lvl1pPr>
              <a:defRPr/>
            </a:lvl1pPr>
          </a:lstStyle>
          <a:p>
            <a:r>
              <a:rPr lang="sv-SE"/>
              <a:t>2023-02-16</a:t>
            </a:r>
          </a:p>
        </p:txBody>
      </p:sp>
      <p:sp>
        <p:nvSpPr>
          <p:cNvPr id="8" name="Platshållare för sidfot 7"/>
          <p:cNvSpPr>
            <a:spLocks noGrp="1"/>
          </p:cNvSpPr>
          <p:nvPr>
            <p:ph type="ftr" sz="quarter" idx="11"/>
          </p:nvPr>
        </p:nvSpPr>
        <p:spPr/>
        <p:txBody>
          <a:bodyPr/>
          <a:lstStyle>
            <a:lvl1pPr>
              <a:defRPr/>
            </a:lvl1pPr>
          </a:lstStyle>
          <a:p>
            <a:r>
              <a:rPr lang="sv-SE"/>
              <a:t>Hammarberg &amp; Siljeholm AfiNet</a:t>
            </a:r>
          </a:p>
        </p:txBody>
      </p:sp>
      <p:sp>
        <p:nvSpPr>
          <p:cNvPr id="9" name="Platshållare för bildnummer 8"/>
          <p:cNvSpPr>
            <a:spLocks noGrp="1"/>
          </p:cNvSpPr>
          <p:nvPr>
            <p:ph type="sldNum" sz="quarter" idx="12"/>
          </p:nvPr>
        </p:nvSpPr>
        <p:spPr/>
        <p:txBody>
          <a:bodyPr/>
          <a:lstStyle>
            <a:lvl1pPr>
              <a:defRPr/>
            </a:lvl1pPr>
          </a:lstStyle>
          <a:p>
            <a:fld id="{87E5EFD8-7C1A-40D0-8D02-1EE2C000FA74}" type="slidenum">
              <a:rPr lang="sv-SE"/>
              <a:pPr/>
              <a:t>‹#›</a:t>
            </a:fld>
            <a:endParaRPr lang="sv-S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2"/>
          <p:cNvSpPr>
            <a:spLocks noGrp="1"/>
          </p:cNvSpPr>
          <p:nvPr>
            <p:ph type="dt" sz="half" idx="10"/>
          </p:nvPr>
        </p:nvSpPr>
        <p:spPr/>
        <p:txBody>
          <a:bodyPr/>
          <a:lstStyle>
            <a:lvl1pPr>
              <a:defRPr/>
            </a:lvl1pPr>
          </a:lstStyle>
          <a:p>
            <a:r>
              <a:rPr lang="sv-SE"/>
              <a:t>2023-02-16</a:t>
            </a:r>
          </a:p>
        </p:txBody>
      </p:sp>
      <p:sp>
        <p:nvSpPr>
          <p:cNvPr id="4" name="Platshållare för sidfot 3"/>
          <p:cNvSpPr>
            <a:spLocks noGrp="1"/>
          </p:cNvSpPr>
          <p:nvPr>
            <p:ph type="ftr" sz="quarter" idx="11"/>
          </p:nvPr>
        </p:nvSpPr>
        <p:spPr/>
        <p:txBody>
          <a:bodyPr/>
          <a:lstStyle>
            <a:lvl1pPr>
              <a:defRPr/>
            </a:lvl1pPr>
          </a:lstStyle>
          <a:p>
            <a:r>
              <a:rPr lang="sv-SE"/>
              <a:t>Hammarberg &amp; Siljeholm AfiNet</a:t>
            </a:r>
          </a:p>
        </p:txBody>
      </p:sp>
      <p:sp>
        <p:nvSpPr>
          <p:cNvPr id="5" name="Platshållare för bildnummer 4"/>
          <p:cNvSpPr>
            <a:spLocks noGrp="1"/>
          </p:cNvSpPr>
          <p:nvPr>
            <p:ph type="sldNum" sz="quarter" idx="12"/>
          </p:nvPr>
        </p:nvSpPr>
        <p:spPr/>
        <p:txBody>
          <a:bodyPr/>
          <a:lstStyle>
            <a:lvl1pPr>
              <a:defRPr/>
            </a:lvl1pPr>
          </a:lstStyle>
          <a:p>
            <a:fld id="{8368057E-9ABA-4EF0-8F8E-1832E6287314}" type="slidenum">
              <a:rPr lang="sv-SE"/>
              <a:pPr/>
              <a:t>‹#›</a:t>
            </a:fld>
            <a:endParaRPr lang="sv-S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r>
              <a:rPr lang="sv-SE"/>
              <a:t>2023-02-16</a:t>
            </a:r>
          </a:p>
        </p:txBody>
      </p:sp>
      <p:sp>
        <p:nvSpPr>
          <p:cNvPr id="3" name="Platshållare för sidfot 2"/>
          <p:cNvSpPr>
            <a:spLocks noGrp="1"/>
          </p:cNvSpPr>
          <p:nvPr>
            <p:ph type="ftr" sz="quarter" idx="11"/>
          </p:nvPr>
        </p:nvSpPr>
        <p:spPr/>
        <p:txBody>
          <a:bodyPr/>
          <a:lstStyle>
            <a:lvl1pPr>
              <a:defRPr/>
            </a:lvl1pPr>
          </a:lstStyle>
          <a:p>
            <a:r>
              <a:rPr lang="sv-SE"/>
              <a:t>Hammarberg &amp; Siljeholm AfiNet</a:t>
            </a:r>
          </a:p>
        </p:txBody>
      </p:sp>
      <p:sp>
        <p:nvSpPr>
          <p:cNvPr id="4" name="Platshållare för bildnummer 3"/>
          <p:cNvSpPr>
            <a:spLocks noGrp="1"/>
          </p:cNvSpPr>
          <p:nvPr>
            <p:ph type="sldNum" sz="quarter" idx="12"/>
          </p:nvPr>
        </p:nvSpPr>
        <p:spPr/>
        <p:txBody>
          <a:bodyPr/>
          <a:lstStyle>
            <a:lvl1pPr>
              <a:defRPr/>
            </a:lvl1pPr>
          </a:lstStyle>
          <a:p>
            <a:fld id="{21F1B020-CEBC-4BCF-A9BE-472F83D6997A}" type="slidenum">
              <a:rPr lang="sv-SE"/>
              <a:pPr/>
              <a:t>‹#›</a:t>
            </a:fld>
            <a:endParaRPr lang="sv-S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mall för rubrikformat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
Nivå två
Nivå tre
Nivå fyra
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Redigera format för bakgrundstext
Nivå två
Nivå tre
Nivå fyra
Nivå fem</a:t>
            </a:r>
          </a:p>
        </p:txBody>
      </p:sp>
      <p:sp>
        <p:nvSpPr>
          <p:cNvPr id="5" name="Platshållare för datum 4"/>
          <p:cNvSpPr>
            <a:spLocks noGrp="1"/>
          </p:cNvSpPr>
          <p:nvPr>
            <p:ph type="dt" sz="half" idx="10"/>
          </p:nvPr>
        </p:nvSpPr>
        <p:spPr/>
        <p:txBody>
          <a:bodyPr/>
          <a:lstStyle>
            <a:lvl1pPr>
              <a:defRPr/>
            </a:lvl1pPr>
          </a:lstStyle>
          <a:p>
            <a:r>
              <a:rPr lang="sv-SE"/>
              <a:t>2023-02-16</a:t>
            </a:r>
          </a:p>
        </p:txBody>
      </p:sp>
      <p:sp>
        <p:nvSpPr>
          <p:cNvPr id="6" name="Platshållare för sidfot 5"/>
          <p:cNvSpPr>
            <a:spLocks noGrp="1"/>
          </p:cNvSpPr>
          <p:nvPr>
            <p:ph type="ftr" sz="quarter" idx="11"/>
          </p:nvPr>
        </p:nvSpPr>
        <p:spPr/>
        <p:txBody>
          <a:bodyPr/>
          <a:lstStyle>
            <a:lvl1pPr>
              <a:defRPr/>
            </a:lvl1pPr>
          </a:lstStyle>
          <a:p>
            <a:r>
              <a:rPr lang="sv-SE"/>
              <a:t>Hammarberg &amp; Siljeholm AfiNet</a:t>
            </a:r>
          </a:p>
        </p:txBody>
      </p:sp>
      <p:sp>
        <p:nvSpPr>
          <p:cNvPr id="7" name="Platshållare för bildnummer 6"/>
          <p:cNvSpPr>
            <a:spLocks noGrp="1"/>
          </p:cNvSpPr>
          <p:nvPr>
            <p:ph type="sldNum" sz="quarter" idx="12"/>
          </p:nvPr>
        </p:nvSpPr>
        <p:spPr/>
        <p:txBody>
          <a:bodyPr/>
          <a:lstStyle>
            <a:lvl1pPr>
              <a:defRPr/>
            </a:lvl1pPr>
          </a:lstStyle>
          <a:p>
            <a:fld id="{9D87AD3A-3CFF-494B-A33B-FE84CAA5183F}" type="slidenum">
              <a:rPr lang="sv-SE"/>
              <a:pPr/>
              <a:t>‹#›</a:t>
            </a:fld>
            <a:endParaRPr lang="sv-S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mall för rubrikformat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Redigera format för bakgrundstext
Nivå två
Nivå tre
Nivå fyra
Nivå fem</a:t>
            </a:r>
          </a:p>
        </p:txBody>
      </p:sp>
      <p:sp>
        <p:nvSpPr>
          <p:cNvPr id="5" name="Platshållare för datum 4"/>
          <p:cNvSpPr>
            <a:spLocks noGrp="1"/>
          </p:cNvSpPr>
          <p:nvPr>
            <p:ph type="dt" sz="half" idx="10"/>
          </p:nvPr>
        </p:nvSpPr>
        <p:spPr/>
        <p:txBody>
          <a:bodyPr/>
          <a:lstStyle>
            <a:lvl1pPr>
              <a:defRPr/>
            </a:lvl1pPr>
          </a:lstStyle>
          <a:p>
            <a:r>
              <a:rPr lang="sv-SE"/>
              <a:t>2023-02-16</a:t>
            </a:r>
          </a:p>
        </p:txBody>
      </p:sp>
      <p:sp>
        <p:nvSpPr>
          <p:cNvPr id="6" name="Platshållare för sidfot 5"/>
          <p:cNvSpPr>
            <a:spLocks noGrp="1"/>
          </p:cNvSpPr>
          <p:nvPr>
            <p:ph type="ftr" sz="quarter" idx="11"/>
          </p:nvPr>
        </p:nvSpPr>
        <p:spPr/>
        <p:txBody>
          <a:bodyPr/>
          <a:lstStyle>
            <a:lvl1pPr>
              <a:defRPr/>
            </a:lvl1pPr>
          </a:lstStyle>
          <a:p>
            <a:r>
              <a:rPr lang="sv-SE"/>
              <a:t>Hammarberg &amp; Siljeholm AfiNet</a:t>
            </a:r>
          </a:p>
        </p:txBody>
      </p:sp>
      <p:sp>
        <p:nvSpPr>
          <p:cNvPr id="7" name="Platshållare för bildnummer 6"/>
          <p:cNvSpPr>
            <a:spLocks noGrp="1"/>
          </p:cNvSpPr>
          <p:nvPr>
            <p:ph type="sldNum" sz="quarter" idx="12"/>
          </p:nvPr>
        </p:nvSpPr>
        <p:spPr/>
        <p:txBody>
          <a:bodyPr/>
          <a:lstStyle>
            <a:lvl1pPr>
              <a:defRPr/>
            </a:lvl1pPr>
          </a:lstStyle>
          <a:p>
            <a:fld id="{5BF16FB2-9AE8-4EB2-AC11-AF94BAE5C515}" type="slidenum">
              <a:rPr lang="sv-SE"/>
              <a:pPr/>
              <a:t>‹#›</a:t>
            </a:fld>
            <a:endParaRPr lang="sv-S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17" cstate="print"/>
          <a:srcRect/>
          <a:stretch>
            <a:fillRect/>
          </a:stretch>
        </p:blipFill>
        <p:spPr bwMode="auto">
          <a:xfrm>
            <a:off x="7178675" y="182563"/>
            <a:ext cx="1727200" cy="704850"/>
          </a:xfrm>
          <a:prstGeom prst="rect">
            <a:avLst/>
          </a:prstGeom>
          <a:noFill/>
          <a:ln w="9525">
            <a:noFill/>
            <a:miter lim="800000"/>
            <a:headEnd/>
            <a:tailEnd/>
          </a:ln>
        </p:spPr>
      </p:pic>
      <p:sp>
        <p:nvSpPr>
          <p:cNvPr id="139267" name="Rectangle 3"/>
          <p:cNvSpPr>
            <a:spLocks noGrp="1" noChangeArrowheads="1"/>
          </p:cNvSpPr>
          <p:nvPr>
            <p:ph type="title"/>
          </p:nvPr>
        </p:nvSpPr>
        <p:spPr bwMode="auto">
          <a:xfrm>
            <a:off x="539750" y="1054100"/>
            <a:ext cx="77724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sv-SE"/>
              <a:t>Klicka här för att ändra format på bakgrundsrubriken</a:t>
            </a:r>
          </a:p>
        </p:txBody>
      </p:sp>
      <p:sp>
        <p:nvSpPr>
          <p:cNvPr id="139268" name="Rectangle 4"/>
          <p:cNvSpPr>
            <a:spLocks noGrp="1" noChangeArrowheads="1"/>
          </p:cNvSpPr>
          <p:nvPr>
            <p:ph type="body" idx="1"/>
          </p:nvPr>
        </p:nvSpPr>
        <p:spPr bwMode="auto">
          <a:xfrm>
            <a:off x="539750" y="21209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39269" name="Rectangle 5"/>
          <p:cNvSpPr>
            <a:spLocks noGrp="1" noChangeArrowheads="1"/>
          </p:cNvSpPr>
          <p:nvPr>
            <p:ph type="dt" sz="half" idx="2"/>
          </p:nvPr>
        </p:nvSpPr>
        <p:spPr bwMode="auto">
          <a:xfrm>
            <a:off x="6553200" y="64770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buFontTx/>
              <a:buNone/>
              <a:defRPr sz="800">
                <a:solidFill>
                  <a:schemeClr val="bg2"/>
                </a:solidFill>
              </a:defRPr>
            </a:lvl1pPr>
          </a:lstStyle>
          <a:p>
            <a:r>
              <a:rPr lang="sv-SE"/>
              <a:t>2023-02-16</a:t>
            </a:r>
          </a:p>
        </p:txBody>
      </p:sp>
      <p:sp>
        <p:nvSpPr>
          <p:cNvPr id="139270" name="Rectangle 6"/>
          <p:cNvSpPr>
            <a:spLocks noGrp="1" noChangeArrowheads="1"/>
          </p:cNvSpPr>
          <p:nvPr>
            <p:ph type="ftr" sz="quarter" idx="3"/>
          </p:nvPr>
        </p:nvSpPr>
        <p:spPr bwMode="auto">
          <a:xfrm>
            <a:off x="457200" y="6477000"/>
            <a:ext cx="2895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buFontTx/>
              <a:buNone/>
              <a:defRPr sz="800">
                <a:solidFill>
                  <a:schemeClr val="bg2"/>
                </a:solidFill>
              </a:defRPr>
            </a:lvl1pPr>
          </a:lstStyle>
          <a:p>
            <a:r>
              <a:rPr lang="sv-SE"/>
              <a:t>Hammarberg &amp; Siljeholm AfiNet</a:t>
            </a:r>
          </a:p>
        </p:txBody>
      </p:sp>
      <p:sp>
        <p:nvSpPr>
          <p:cNvPr id="139271" name="Rectangle 7"/>
          <p:cNvSpPr>
            <a:spLocks noGrp="1" noChangeArrowheads="1"/>
          </p:cNvSpPr>
          <p:nvPr>
            <p:ph type="sldNum" sz="quarter" idx="4"/>
          </p:nvPr>
        </p:nvSpPr>
        <p:spPr bwMode="auto">
          <a:xfrm>
            <a:off x="8229600" y="6477000"/>
            <a:ext cx="685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buFontTx/>
              <a:buNone/>
              <a:defRPr sz="800" b="1">
                <a:solidFill>
                  <a:schemeClr val="bg2"/>
                </a:solidFill>
              </a:defRPr>
            </a:lvl1pPr>
          </a:lstStyle>
          <a:p>
            <a:fld id="{F42BEE6C-8964-460D-81D3-3135AB393547}" type="slidenum">
              <a:rPr lang="sv-SE"/>
              <a:pPr/>
              <a:t>‹#›</a:t>
            </a:fld>
            <a:endParaRPr lang="sv-SE"/>
          </a:p>
        </p:txBody>
      </p:sp>
      <p:sp>
        <p:nvSpPr>
          <p:cNvPr id="139272" name="Line 8"/>
          <p:cNvSpPr>
            <a:spLocks noChangeShapeType="1"/>
          </p:cNvSpPr>
          <p:nvPr/>
        </p:nvSpPr>
        <p:spPr bwMode="auto">
          <a:xfrm>
            <a:off x="533400" y="6400800"/>
            <a:ext cx="8305800" cy="0"/>
          </a:xfrm>
          <a:prstGeom prst="line">
            <a:avLst/>
          </a:prstGeom>
          <a:noFill/>
          <a:ln w="9525">
            <a:solidFill>
              <a:schemeClr val="accent1"/>
            </a:solidFill>
            <a:round/>
            <a:headEnd/>
            <a:tailEnd/>
          </a:ln>
          <a:effectLst/>
        </p:spPr>
        <p:txBody>
          <a:bodyPr wrap="none" anchor="ctr"/>
          <a:lstStyle/>
          <a:p>
            <a:endParaRPr lang="sv-SE"/>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Lst>
  <p:hf sldNum="0" hdr="0"/>
  <p:txStyles>
    <p:titleStyle>
      <a:lvl1pPr algn="l" rtl="0" eaLnBrk="1" fontAlgn="base" hangingPunct="1">
        <a:spcBef>
          <a:spcPct val="0"/>
        </a:spcBef>
        <a:spcAft>
          <a:spcPct val="0"/>
        </a:spcAft>
        <a:defRPr sz="2800" b="1">
          <a:solidFill>
            <a:schemeClr val="accent1"/>
          </a:solidFill>
          <a:latin typeface="+mj-lt"/>
          <a:ea typeface="+mj-ea"/>
          <a:cs typeface="+mj-cs"/>
        </a:defRPr>
      </a:lvl1pPr>
      <a:lvl2pPr algn="l" rtl="0" eaLnBrk="1" fontAlgn="base" hangingPunct="1">
        <a:spcBef>
          <a:spcPct val="0"/>
        </a:spcBef>
        <a:spcAft>
          <a:spcPct val="0"/>
        </a:spcAft>
        <a:defRPr sz="2800" b="1">
          <a:solidFill>
            <a:schemeClr val="accent1"/>
          </a:solidFill>
          <a:latin typeface="Arial" pitchFamily="34" charset="0"/>
        </a:defRPr>
      </a:lvl2pPr>
      <a:lvl3pPr algn="l" rtl="0" eaLnBrk="1" fontAlgn="base" hangingPunct="1">
        <a:spcBef>
          <a:spcPct val="0"/>
        </a:spcBef>
        <a:spcAft>
          <a:spcPct val="0"/>
        </a:spcAft>
        <a:defRPr sz="2800" b="1">
          <a:solidFill>
            <a:schemeClr val="accent1"/>
          </a:solidFill>
          <a:latin typeface="Arial" pitchFamily="34" charset="0"/>
        </a:defRPr>
      </a:lvl3pPr>
      <a:lvl4pPr algn="l" rtl="0" eaLnBrk="1" fontAlgn="base" hangingPunct="1">
        <a:spcBef>
          <a:spcPct val="0"/>
        </a:spcBef>
        <a:spcAft>
          <a:spcPct val="0"/>
        </a:spcAft>
        <a:defRPr sz="2800" b="1">
          <a:solidFill>
            <a:schemeClr val="accent1"/>
          </a:solidFill>
          <a:latin typeface="Arial" pitchFamily="34" charset="0"/>
        </a:defRPr>
      </a:lvl4pPr>
      <a:lvl5pPr algn="l" rtl="0" eaLnBrk="1" fontAlgn="base" hangingPunct="1">
        <a:spcBef>
          <a:spcPct val="0"/>
        </a:spcBef>
        <a:spcAft>
          <a:spcPct val="0"/>
        </a:spcAft>
        <a:defRPr sz="2800" b="1">
          <a:solidFill>
            <a:schemeClr val="accent1"/>
          </a:solidFill>
          <a:latin typeface="Arial" pitchFamily="34" charset="0"/>
        </a:defRPr>
      </a:lvl5pPr>
      <a:lvl6pPr marL="457200" algn="l" rtl="0" eaLnBrk="1" fontAlgn="base" hangingPunct="1">
        <a:spcBef>
          <a:spcPct val="0"/>
        </a:spcBef>
        <a:spcAft>
          <a:spcPct val="0"/>
        </a:spcAft>
        <a:defRPr sz="2800" b="1">
          <a:solidFill>
            <a:schemeClr val="accent1"/>
          </a:solidFill>
          <a:latin typeface="Arial" pitchFamily="34" charset="0"/>
        </a:defRPr>
      </a:lvl6pPr>
      <a:lvl7pPr marL="914400" algn="l" rtl="0" eaLnBrk="1" fontAlgn="base" hangingPunct="1">
        <a:spcBef>
          <a:spcPct val="0"/>
        </a:spcBef>
        <a:spcAft>
          <a:spcPct val="0"/>
        </a:spcAft>
        <a:defRPr sz="2800" b="1">
          <a:solidFill>
            <a:schemeClr val="accent1"/>
          </a:solidFill>
          <a:latin typeface="Arial" pitchFamily="34" charset="0"/>
        </a:defRPr>
      </a:lvl7pPr>
      <a:lvl8pPr marL="1371600" algn="l" rtl="0" eaLnBrk="1" fontAlgn="base" hangingPunct="1">
        <a:spcBef>
          <a:spcPct val="0"/>
        </a:spcBef>
        <a:spcAft>
          <a:spcPct val="0"/>
        </a:spcAft>
        <a:defRPr sz="2800" b="1">
          <a:solidFill>
            <a:schemeClr val="accent1"/>
          </a:solidFill>
          <a:latin typeface="Arial" pitchFamily="34" charset="0"/>
        </a:defRPr>
      </a:lvl8pPr>
      <a:lvl9pPr marL="1828800" algn="l" rtl="0" eaLnBrk="1" fontAlgn="base" hangingPunct="1">
        <a:spcBef>
          <a:spcPct val="0"/>
        </a:spcBef>
        <a:spcAft>
          <a:spcPct val="0"/>
        </a:spcAft>
        <a:defRPr sz="2800" b="1">
          <a:solidFill>
            <a:schemeClr val="accent1"/>
          </a:solidFill>
          <a:latin typeface="Arial" pitchFamily="34" charset="0"/>
        </a:defRPr>
      </a:lvl9pPr>
    </p:titleStyle>
    <p:bodyStyle>
      <a:lvl1pPr marL="342900" indent="-342900" algn="l" rtl="0" eaLnBrk="1" fontAlgn="base" hangingPunct="1">
        <a:spcBef>
          <a:spcPct val="20000"/>
        </a:spcBef>
        <a:spcAft>
          <a:spcPct val="0"/>
        </a:spcAft>
        <a:buClr>
          <a:schemeClr val="accent1"/>
        </a:buClr>
        <a:buFont typeface="Wingdings" pitchFamily="2" charset="2"/>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à"/>
        <a:defRPr>
          <a:solidFill>
            <a:schemeClr val="tx1"/>
          </a:solidFill>
          <a:latin typeface="+mn-lt"/>
        </a:defRPr>
      </a:lvl2pPr>
      <a:lvl3pPr marL="1143000" indent="-228600" algn="l" rtl="0" eaLnBrk="1" fontAlgn="base" hangingPunct="1">
        <a:spcBef>
          <a:spcPct val="20000"/>
        </a:spcBef>
        <a:spcAft>
          <a:spcPct val="0"/>
        </a:spcAft>
        <a:buClr>
          <a:schemeClr val="accent1"/>
        </a:buClr>
        <a:buFont typeface="Wingdings" pitchFamily="2" charset="2"/>
        <a:buChar char="§"/>
        <a:defRPr sz="1600">
          <a:solidFill>
            <a:schemeClr val="accent1"/>
          </a:solidFill>
          <a:latin typeface="+mn-lt"/>
        </a:defRPr>
      </a:lvl3pPr>
      <a:lvl4pPr marL="1600200" indent="-228600" algn="l" rtl="0" eaLnBrk="1" fontAlgn="base" hangingPunct="1">
        <a:spcBef>
          <a:spcPct val="20000"/>
        </a:spcBef>
        <a:spcAft>
          <a:spcPct val="0"/>
        </a:spcAft>
        <a:buFont typeface="Wingdings" pitchFamily="2" charset="2"/>
        <a:buChar char="à"/>
        <a:defRPr sz="1400">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420906F-C8FC-DC44-BAB9-E0FE39852D2E}"/>
              </a:ext>
            </a:extLst>
          </p:cNvPr>
          <p:cNvSpPr>
            <a:spLocks noGrp="1"/>
          </p:cNvSpPr>
          <p:nvPr>
            <p:ph type="title"/>
          </p:nvPr>
        </p:nvSpPr>
        <p:spPr>
          <a:xfrm>
            <a:off x="457200" y="971711"/>
            <a:ext cx="7772400" cy="1362075"/>
          </a:xfrm>
        </p:spPr>
        <p:txBody>
          <a:bodyPr/>
          <a:lstStyle/>
          <a:p>
            <a:r>
              <a:rPr lang="en-US" b="0" dirty="0"/>
              <a:t>CRAFT + Parent Training, delivered on-line:</a:t>
            </a:r>
            <a:br>
              <a:rPr lang="en-US" b="0" dirty="0"/>
            </a:br>
            <a:r>
              <a:rPr lang="en-US" b="0" dirty="0"/>
              <a:t>a Randomized </a:t>
            </a:r>
            <a:br>
              <a:rPr lang="en-US" b="0" dirty="0"/>
            </a:br>
            <a:r>
              <a:rPr lang="en-US" b="0" dirty="0"/>
              <a:t>Controlled</a:t>
            </a:r>
            <a:br>
              <a:rPr lang="en-US" b="0" dirty="0"/>
            </a:br>
            <a:r>
              <a:rPr lang="en-US" b="0" dirty="0"/>
              <a:t>Trial</a:t>
            </a:r>
          </a:p>
        </p:txBody>
      </p:sp>
      <p:sp>
        <p:nvSpPr>
          <p:cNvPr id="3" name="Platshållare för text 2">
            <a:extLst>
              <a:ext uri="{FF2B5EF4-FFF2-40B4-BE49-F238E27FC236}">
                <a16:creationId xmlns:a16="http://schemas.microsoft.com/office/drawing/2014/main" id="{CB5D4797-89E7-F847-B052-46519ED3C86D}"/>
              </a:ext>
            </a:extLst>
          </p:cNvPr>
          <p:cNvSpPr>
            <a:spLocks noGrp="1"/>
          </p:cNvSpPr>
          <p:nvPr>
            <p:ph type="body" idx="1"/>
          </p:nvPr>
        </p:nvSpPr>
        <p:spPr>
          <a:xfrm>
            <a:off x="457200" y="4858827"/>
            <a:ext cx="7772400" cy="1500187"/>
          </a:xfrm>
        </p:spPr>
        <p:txBody>
          <a:bodyPr/>
          <a:lstStyle/>
          <a:p>
            <a:r>
              <a:rPr lang="en-US" sz="1600" dirty="0"/>
              <a:t>Anders Hammarberg &amp; Ola Siljeholm</a:t>
            </a:r>
          </a:p>
          <a:p>
            <a:r>
              <a:rPr lang="en-US" sz="1600" dirty="0"/>
              <a:t>Karolinska Institutet, Department of Clinical </a:t>
            </a:r>
          </a:p>
          <a:p>
            <a:r>
              <a:rPr lang="en-US" sz="1600" dirty="0"/>
              <a:t>Neuroscience, Centre for Psychiatry Research</a:t>
            </a:r>
          </a:p>
          <a:p>
            <a:r>
              <a:rPr lang="en-US" sz="1600" dirty="0"/>
              <a:t>Stockholm Centre for Dependency Disorders</a:t>
            </a:r>
          </a:p>
        </p:txBody>
      </p:sp>
      <p:sp>
        <p:nvSpPr>
          <p:cNvPr id="4" name="Platshållare för datum 3">
            <a:extLst>
              <a:ext uri="{FF2B5EF4-FFF2-40B4-BE49-F238E27FC236}">
                <a16:creationId xmlns:a16="http://schemas.microsoft.com/office/drawing/2014/main" id="{CBE82BE9-727B-C542-8F1D-24F9D8A1EFA6}"/>
              </a:ext>
            </a:extLst>
          </p:cNvPr>
          <p:cNvSpPr>
            <a:spLocks noGrp="1"/>
          </p:cNvSpPr>
          <p:nvPr>
            <p:ph type="dt" sz="half" idx="10"/>
          </p:nvPr>
        </p:nvSpPr>
        <p:spPr/>
        <p:txBody>
          <a:bodyPr/>
          <a:lstStyle/>
          <a:p>
            <a:pPr>
              <a:defRPr/>
            </a:pPr>
            <a:r>
              <a:rPr lang="sv-SE"/>
              <a:t>2023-02-16</a:t>
            </a:r>
          </a:p>
        </p:txBody>
      </p:sp>
      <p:sp>
        <p:nvSpPr>
          <p:cNvPr id="5" name="Platshållare för sidfot 4">
            <a:extLst>
              <a:ext uri="{FF2B5EF4-FFF2-40B4-BE49-F238E27FC236}">
                <a16:creationId xmlns:a16="http://schemas.microsoft.com/office/drawing/2014/main" id="{DC7202F6-4EC5-CA40-AE5E-7FE8DD256ED1}"/>
              </a:ext>
            </a:extLst>
          </p:cNvPr>
          <p:cNvSpPr>
            <a:spLocks noGrp="1"/>
          </p:cNvSpPr>
          <p:nvPr>
            <p:ph type="ftr" sz="quarter" idx="11"/>
          </p:nvPr>
        </p:nvSpPr>
        <p:spPr/>
        <p:txBody>
          <a:bodyPr/>
          <a:lstStyle/>
          <a:p>
            <a:pPr>
              <a:defRPr/>
            </a:pPr>
            <a:r>
              <a:rPr lang="sv-SE"/>
              <a:t>Hammarberg &amp; Siljeholm AfiNet</a:t>
            </a:r>
          </a:p>
        </p:txBody>
      </p:sp>
      <p:pic>
        <p:nvPicPr>
          <p:cNvPr id="7" name="Bildobjekt 6">
            <a:extLst>
              <a:ext uri="{FF2B5EF4-FFF2-40B4-BE49-F238E27FC236}">
                <a16:creationId xmlns:a16="http://schemas.microsoft.com/office/drawing/2014/main" id="{04D317F7-9C46-6747-9A8F-36961E539CDF}"/>
              </a:ext>
            </a:extLst>
          </p:cNvPr>
          <p:cNvPicPr>
            <a:picLocks noChangeAspect="1"/>
          </p:cNvPicPr>
          <p:nvPr/>
        </p:nvPicPr>
        <p:blipFill>
          <a:blip r:embed="rId2">
            <a:alphaModFix amt="84000"/>
            <a:extLst>
              <a:ext uri="{BEBA8EAE-BF5A-486C-A8C5-ECC9F3942E4B}">
                <a14:imgProps xmlns:a14="http://schemas.microsoft.com/office/drawing/2010/main">
                  <a14:imgLayer>
                    <a14:imgEffect>
                      <a14:colorTemperature colorTemp="6317"/>
                    </a14:imgEffect>
                    <a14:imgEffect>
                      <a14:saturation sat="59000"/>
                    </a14:imgEffect>
                    <a14:imgEffect>
                      <a14:brightnessContrast bright="7000"/>
                    </a14:imgEffect>
                  </a14:imgLayer>
                </a14:imgProps>
              </a:ext>
            </a:extLst>
          </a:blip>
          <a:stretch>
            <a:fillRect/>
          </a:stretch>
        </p:blipFill>
        <p:spPr>
          <a:xfrm>
            <a:off x="5292080" y="2718825"/>
            <a:ext cx="3620120" cy="3620120"/>
          </a:xfrm>
          <a:prstGeom prst="teardrop">
            <a:avLst/>
          </a:prstGeom>
        </p:spPr>
      </p:pic>
    </p:spTree>
    <p:extLst>
      <p:ext uri="{BB962C8B-B14F-4D97-AF65-F5344CB8AC3E}">
        <p14:creationId xmlns:p14="http://schemas.microsoft.com/office/powerpoint/2010/main" val="2596828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92864" y="351245"/>
            <a:ext cx="7772400" cy="1143000"/>
          </a:xfrm>
        </p:spPr>
        <p:txBody>
          <a:bodyPr>
            <a:normAutofit/>
          </a:bodyPr>
          <a:lstStyle/>
          <a:p>
            <a:pPr>
              <a:defRPr/>
            </a:pPr>
            <a:r>
              <a:rPr lang="en-US" dirty="0">
                <a:cs typeface="Helvetica"/>
              </a:rPr>
              <a:t>All Children in Focus - ACF</a:t>
            </a:r>
            <a:endParaRPr lang="en-US" dirty="0"/>
          </a:p>
        </p:txBody>
      </p:sp>
      <p:sp>
        <p:nvSpPr>
          <p:cNvPr id="19459" name="Platshållare för innehåll 2"/>
          <p:cNvSpPr>
            <a:spLocks noGrp="1"/>
          </p:cNvSpPr>
          <p:nvPr>
            <p:ph idx="1"/>
          </p:nvPr>
        </p:nvSpPr>
        <p:spPr>
          <a:xfrm>
            <a:off x="463667" y="1518653"/>
            <a:ext cx="5182542" cy="4776192"/>
          </a:xfrm>
        </p:spPr>
        <p:txBody>
          <a:bodyPr/>
          <a:lstStyle/>
          <a:p>
            <a:r>
              <a:rPr lang="en-US" altLang="en-US" dirty="0">
                <a:ea typeface="ＭＳ Ｐゴシック" pitchFamily="34" charset="-128"/>
              </a:rPr>
              <a:t>Universal prevention program for parents of children 3-11 y/o</a:t>
            </a:r>
          </a:p>
          <a:p>
            <a:endParaRPr lang="en-US" altLang="en-US" sz="1600" dirty="0">
              <a:ea typeface="ＭＳ Ｐゴシック" pitchFamily="34" charset="-128"/>
            </a:endParaRPr>
          </a:p>
          <a:p>
            <a:r>
              <a:rPr lang="en-US" altLang="en-US" dirty="0">
                <a:ea typeface="ＭＳ Ｐゴシック" pitchFamily="34" charset="-128"/>
              </a:rPr>
              <a:t>Based on CBT </a:t>
            </a:r>
          </a:p>
          <a:p>
            <a:pPr lvl="1"/>
            <a:r>
              <a:rPr lang="en-US" altLang="en-US" dirty="0">
                <a:ea typeface="ＭＳ Ｐゴシック" pitchFamily="34" charset="-128"/>
              </a:rPr>
              <a:t>Positive reinforcement</a:t>
            </a:r>
          </a:p>
          <a:p>
            <a:pPr lvl="1"/>
            <a:r>
              <a:rPr lang="en-US" altLang="en-US" dirty="0">
                <a:ea typeface="ＭＳ Ｐゴシック" pitchFamily="34" charset="-128"/>
              </a:rPr>
              <a:t>Communication skills</a:t>
            </a:r>
          </a:p>
          <a:p>
            <a:pPr lvl="1"/>
            <a:r>
              <a:rPr lang="en-US" altLang="en-US" dirty="0">
                <a:ea typeface="ＭＳ Ｐゴシック" pitchFamily="34" charset="-128"/>
              </a:rPr>
              <a:t>Prevent and handle conflict</a:t>
            </a:r>
          </a:p>
          <a:p>
            <a:pPr lvl="1"/>
            <a:r>
              <a:rPr lang="en-US" altLang="en-US" dirty="0">
                <a:ea typeface="ＭＳ Ｐゴシック" pitchFamily="34" charset="-128"/>
              </a:rPr>
              <a:t>Rules and </a:t>
            </a:r>
            <a:r>
              <a:rPr lang="en-US" altLang="en-US" dirty="0" err="1">
                <a:ea typeface="ＭＳ Ｐゴシック" pitchFamily="34" charset="-128"/>
              </a:rPr>
              <a:t>boundries</a:t>
            </a:r>
            <a:endParaRPr lang="en-US" altLang="en-US" dirty="0">
              <a:ea typeface="ＭＳ Ｐゴシック" pitchFamily="34" charset="-128"/>
            </a:endParaRPr>
          </a:p>
          <a:p>
            <a:endParaRPr lang="en-US" altLang="en-US" sz="1600" dirty="0">
              <a:ea typeface="ＭＳ Ｐゴシック" pitchFamily="34" charset="-128"/>
            </a:endParaRPr>
          </a:p>
          <a:p>
            <a:r>
              <a:rPr lang="en-US" dirty="0"/>
              <a:t>Positive effects: </a:t>
            </a:r>
          </a:p>
          <a:p>
            <a:pPr lvl="1"/>
            <a:r>
              <a:rPr lang="en-US" dirty="0"/>
              <a:t>Parent rated child well-being </a:t>
            </a:r>
          </a:p>
          <a:p>
            <a:pPr lvl="1"/>
            <a:r>
              <a:rPr lang="en-US" dirty="0"/>
              <a:t>Parental self-efficacy </a:t>
            </a:r>
          </a:p>
          <a:p>
            <a:pPr lvl="1"/>
            <a:r>
              <a:rPr lang="en-US" dirty="0"/>
              <a:t>Cost-effective</a:t>
            </a:r>
            <a:r>
              <a:rPr lang="sv-SE" dirty="0"/>
              <a:t> </a:t>
            </a:r>
            <a:r>
              <a:rPr lang="en-US" altLang="en-US" dirty="0">
                <a:ea typeface="ＭＳ Ｐゴシック" pitchFamily="34" charset="-128"/>
              </a:rPr>
              <a:t> </a:t>
            </a:r>
          </a:p>
          <a:p>
            <a:pPr marL="457200" lvl="1" indent="0">
              <a:buNone/>
            </a:pPr>
            <a:r>
              <a:rPr lang="en-US" altLang="en-US" sz="1400" dirty="0">
                <a:ea typeface="ＭＳ Ｐゴシック" pitchFamily="34" charset="-128"/>
              </a:rPr>
              <a:t>(</a:t>
            </a:r>
            <a:r>
              <a:rPr lang="en-US" altLang="en-US" sz="1400" dirty="0" err="1">
                <a:ea typeface="ＭＳ Ｐゴシック" pitchFamily="34" charset="-128"/>
              </a:rPr>
              <a:t>Ulfsdotter</a:t>
            </a:r>
            <a:r>
              <a:rPr lang="en-US" altLang="en-US" sz="1400" dirty="0">
                <a:ea typeface="ＭＳ Ｐゴシック" pitchFamily="34" charset="-128"/>
              </a:rPr>
              <a:t> et al, 2014; </a:t>
            </a:r>
            <a:r>
              <a:rPr lang="en-US" altLang="en-US" sz="1400" dirty="0" err="1">
                <a:ea typeface="ＭＳ Ｐゴシック" pitchFamily="34" charset="-128"/>
              </a:rPr>
              <a:t>Ulfsdotter</a:t>
            </a:r>
            <a:r>
              <a:rPr lang="en-US" altLang="en-US" sz="1400" dirty="0">
                <a:ea typeface="ＭＳ Ｐゴシック" pitchFamily="34" charset="-128"/>
              </a:rPr>
              <a:t> et al, 2015)</a:t>
            </a:r>
          </a:p>
        </p:txBody>
      </p:sp>
      <p:sp>
        <p:nvSpPr>
          <p:cNvPr id="6" name="Platshållare för sidfot 5">
            <a:extLst>
              <a:ext uri="{FF2B5EF4-FFF2-40B4-BE49-F238E27FC236}">
                <a16:creationId xmlns:a16="http://schemas.microsoft.com/office/drawing/2014/main" id="{A1E511DA-056F-7F4C-935A-B4EE9F663979}"/>
              </a:ext>
            </a:extLst>
          </p:cNvPr>
          <p:cNvSpPr>
            <a:spLocks noGrp="1"/>
          </p:cNvSpPr>
          <p:nvPr>
            <p:ph type="ftr" sz="quarter" idx="11"/>
          </p:nvPr>
        </p:nvSpPr>
        <p:spPr/>
        <p:txBody>
          <a:bodyPr/>
          <a:lstStyle/>
          <a:p>
            <a:pPr>
              <a:defRPr/>
            </a:pPr>
            <a:r>
              <a:rPr lang="sv-SE"/>
              <a:t>Hammarberg &amp; Siljeholm AfiNet</a:t>
            </a:r>
          </a:p>
        </p:txBody>
      </p:sp>
      <p:pic>
        <p:nvPicPr>
          <p:cNvPr id="9" name="Bildobjekt 8">
            <a:extLst>
              <a:ext uri="{FF2B5EF4-FFF2-40B4-BE49-F238E27FC236}">
                <a16:creationId xmlns:a16="http://schemas.microsoft.com/office/drawing/2014/main" id="{5AE7353F-0A35-BC49-8F10-F2B185B4B461}"/>
              </a:ext>
            </a:extLst>
          </p:cNvPr>
          <p:cNvPicPr>
            <a:picLocks noChangeAspect="1"/>
          </p:cNvPicPr>
          <p:nvPr/>
        </p:nvPicPr>
        <p:blipFill>
          <a:blip r:embed="rId2">
            <a:alphaModFix amt="81000"/>
            <a:extLst>
              <a:ext uri="{28A0092B-C50C-407E-A947-70E740481C1C}">
                <a14:useLocalDpi xmlns:a14="http://schemas.microsoft.com/office/drawing/2010/main" val="0"/>
              </a:ext>
            </a:extLst>
          </a:blip>
          <a:stretch>
            <a:fillRect/>
          </a:stretch>
        </p:blipFill>
        <p:spPr>
          <a:xfrm>
            <a:off x="5662374" y="2780928"/>
            <a:ext cx="3481626" cy="2176016"/>
          </a:xfrm>
          <a:prstGeom prst="rect">
            <a:avLst/>
          </a:prstGeom>
        </p:spPr>
      </p:pic>
      <p:sp>
        <p:nvSpPr>
          <p:cNvPr id="3" name="Platshållare för datum 2">
            <a:extLst>
              <a:ext uri="{FF2B5EF4-FFF2-40B4-BE49-F238E27FC236}">
                <a16:creationId xmlns:a16="http://schemas.microsoft.com/office/drawing/2014/main" id="{6DEC2F93-4847-7349-B10B-6DE45AC04C4C}"/>
              </a:ext>
            </a:extLst>
          </p:cNvPr>
          <p:cNvSpPr>
            <a:spLocks noGrp="1"/>
          </p:cNvSpPr>
          <p:nvPr>
            <p:ph type="dt" sz="half" idx="10"/>
          </p:nvPr>
        </p:nvSpPr>
        <p:spPr/>
        <p:txBody>
          <a:bodyPr/>
          <a:lstStyle/>
          <a:p>
            <a:r>
              <a:rPr lang="sv-SE"/>
              <a:t>2023-02-16</a:t>
            </a:r>
          </a:p>
        </p:txBody>
      </p:sp>
    </p:spTree>
    <p:extLst>
      <p:ext uri="{BB962C8B-B14F-4D97-AF65-F5344CB8AC3E}">
        <p14:creationId xmlns:p14="http://schemas.microsoft.com/office/powerpoint/2010/main" val="3875465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98FF64EE-B6A2-0642-B15E-50DA1269DA4A}"/>
              </a:ext>
            </a:extLst>
          </p:cNvPr>
          <p:cNvSpPr/>
          <p:nvPr/>
        </p:nvSpPr>
        <p:spPr bwMode="auto">
          <a:xfrm>
            <a:off x="683568" y="2722134"/>
            <a:ext cx="7774632" cy="1800200"/>
          </a:xfrm>
          <a:prstGeom prst="rect">
            <a:avLst/>
          </a:prstGeom>
          <a:solidFill>
            <a:schemeClr val="accent6">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
              <a:tabLst/>
            </a:pPr>
            <a:endParaRPr kumimoji="0" lang="sv-SE" sz="2400" b="0" i="0" u="none" strike="noStrike" cap="none" normalizeH="0" baseline="0">
              <a:ln>
                <a:noFill/>
              </a:ln>
              <a:solidFill>
                <a:schemeClr val="tx1"/>
              </a:solidFill>
              <a:effectLst/>
              <a:latin typeface="Arial" pitchFamily="34" charset="0"/>
            </a:endParaRPr>
          </a:p>
        </p:txBody>
      </p:sp>
      <p:sp>
        <p:nvSpPr>
          <p:cNvPr id="3" name="Platshållare för innehåll 2">
            <a:extLst>
              <a:ext uri="{FF2B5EF4-FFF2-40B4-BE49-F238E27FC236}">
                <a16:creationId xmlns:a16="http://schemas.microsoft.com/office/drawing/2014/main" id="{8596E6A2-BD01-E542-8D1D-21BA0C45C0CB}"/>
              </a:ext>
            </a:extLst>
          </p:cNvPr>
          <p:cNvSpPr>
            <a:spLocks noGrp="1"/>
          </p:cNvSpPr>
          <p:nvPr>
            <p:ph idx="1"/>
          </p:nvPr>
        </p:nvSpPr>
        <p:spPr>
          <a:xfrm>
            <a:off x="1066800" y="2567667"/>
            <a:ext cx="7772400" cy="4114800"/>
          </a:xfrm>
        </p:spPr>
        <p:txBody>
          <a:bodyPr/>
          <a:lstStyle/>
          <a:p>
            <a:pPr marL="0" indent="0">
              <a:buNone/>
            </a:pPr>
            <a:endParaRPr lang="sv-SE" dirty="0"/>
          </a:p>
          <a:p>
            <a:pPr marL="0" indent="0">
              <a:buNone/>
            </a:pPr>
            <a:r>
              <a:rPr lang="en-US" dirty="0"/>
              <a:t>Investigate if the internet-delivered self-administered program SPARE was more effective than an active control group (psychoeducational material ) in improving the psychological </a:t>
            </a:r>
          </a:p>
          <a:p>
            <a:pPr marL="0" indent="0">
              <a:buNone/>
            </a:pPr>
            <a:r>
              <a:rPr lang="en-US" dirty="0"/>
              <a:t>health of children affected by parental alcohol use. </a:t>
            </a:r>
          </a:p>
        </p:txBody>
      </p:sp>
      <p:sp>
        <p:nvSpPr>
          <p:cNvPr id="4" name="Platshållare för datum 3">
            <a:extLst>
              <a:ext uri="{FF2B5EF4-FFF2-40B4-BE49-F238E27FC236}">
                <a16:creationId xmlns:a16="http://schemas.microsoft.com/office/drawing/2014/main" id="{460CCE5F-AD5E-7F40-BC65-965C80916D94}"/>
              </a:ext>
            </a:extLst>
          </p:cNvPr>
          <p:cNvSpPr>
            <a:spLocks noGrp="1"/>
          </p:cNvSpPr>
          <p:nvPr>
            <p:ph type="dt" sz="half" idx="10"/>
          </p:nvPr>
        </p:nvSpPr>
        <p:spPr/>
        <p:txBody>
          <a:bodyPr/>
          <a:lstStyle/>
          <a:p>
            <a:r>
              <a:rPr lang="sv-SE"/>
              <a:t>2023-02-16</a:t>
            </a:r>
          </a:p>
        </p:txBody>
      </p:sp>
      <p:sp>
        <p:nvSpPr>
          <p:cNvPr id="5" name="Platshållare för sidfot 4">
            <a:extLst>
              <a:ext uri="{FF2B5EF4-FFF2-40B4-BE49-F238E27FC236}">
                <a16:creationId xmlns:a16="http://schemas.microsoft.com/office/drawing/2014/main" id="{84614D5B-C3AE-6A4A-A2C7-0E34E38B2798}"/>
              </a:ext>
            </a:extLst>
          </p:cNvPr>
          <p:cNvSpPr>
            <a:spLocks noGrp="1"/>
          </p:cNvSpPr>
          <p:nvPr>
            <p:ph type="ftr" sz="quarter" idx="11"/>
          </p:nvPr>
        </p:nvSpPr>
        <p:spPr/>
        <p:txBody>
          <a:bodyPr/>
          <a:lstStyle/>
          <a:p>
            <a:r>
              <a:rPr lang="sv-SE"/>
              <a:t>Hammarberg &amp; Siljeholm AfiNet</a:t>
            </a:r>
          </a:p>
        </p:txBody>
      </p:sp>
      <p:sp>
        <p:nvSpPr>
          <p:cNvPr id="9" name="Rubrik 1">
            <a:extLst>
              <a:ext uri="{FF2B5EF4-FFF2-40B4-BE49-F238E27FC236}">
                <a16:creationId xmlns:a16="http://schemas.microsoft.com/office/drawing/2014/main" id="{A8E55C05-ACF6-764C-AA6B-10DA1553DD92}"/>
              </a:ext>
            </a:extLst>
          </p:cNvPr>
          <p:cNvSpPr txBox="1">
            <a:spLocks/>
          </p:cNvSpPr>
          <p:nvPr/>
        </p:nvSpPr>
        <p:spPr bwMode="auto">
          <a:xfrm>
            <a:off x="539750" y="401216"/>
            <a:ext cx="77724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800" b="1">
                <a:solidFill>
                  <a:schemeClr val="accent1"/>
                </a:solidFill>
                <a:latin typeface="+mj-lt"/>
                <a:ea typeface="+mj-ea"/>
                <a:cs typeface="+mj-cs"/>
              </a:defRPr>
            </a:lvl1pPr>
            <a:lvl2pPr algn="l" rtl="0" eaLnBrk="1" fontAlgn="base" hangingPunct="1">
              <a:spcBef>
                <a:spcPct val="0"/>
              </a:spcBef>
              <a:spcAft>
                <a:spcPct val="0"/>
              </a:spcAft>
              <a:defRPr sz="2800" b="1">
                <a:solidFill>
                  <a:schemeClr val="accent1"/>
                </a:solidFill>
                <a:latin typeface="Arial" pitchFamily="34" charset="0"/>
              </a:defRPr>
            </a:lvl2pPr>
            <a:lvl3pPr algn="l" rtl="0" eaLnBrk="1" fontAlgn="base" hangingPunct="1">
              <a:spcBef>
                <a:spcPct val="0"/>
              </a:spcBef>
              <a:spcAft>
                <a:spcPct val="0"/>
              </a:spcAft>
              <a:defRPr sz="2800" b="1">
                <a:solidFill>
                  <a:schemeClr val="accent1"/>
                </a:solidFill>
                <a:latin typeface="Arial" pitchFamily="34" charset="0"/>
              </a:defRPr>
            </a:lvl3pPr>
            <a:lvl4pPr algn="l" rtl="0" eaLnBrk="1" fontAlgn="base" hangingPunct="1">
              <a:spcBef>
                <a:spcPct val="0"/>
              </a:spcBef>
              <a:spcAft>
                <a:spcPct val="0"/>
              </a:spcAft>
              <a:defRPr sz="2800" b="1">
                <a:solidFill>
                  <a:schemeClr val="accent1"/>
                </a:solidFill>
                <a:latin typeface="Arial" pitchFamily="34" charset="0"/>
              </a:defRPr>
            </a:lvl4pPr>
            <a:lvl5pPr algn="l" rtl="0" eaLnBrk="1" fontAlgn="base" hangingPunct="1">
              <a:spcBef>
                <a:spcPct val="0"/>
              </a:spcBef>
              <a:spcAft>
                <a:spcPct val="0"/>
              </a:spcAft>
              <a:defRPr sz="2800" b="1">
                <a:solidFill>
                  <a:schemeClr val="accent1"/>
                </a:solidFill>
                <a:latin typeface="Arial" pitchFamily="34" charset="0"/>
              </a:defRPr>
            </a:lvl5pPr>
            <a:lvl6pPr marL="457200" algn="l" rtl="0" eaLnBrk="1" fontAlgn="base" hangingPunct="1">
              <a:spcBef>
                <a:spcPct val="0"/>
              </a:spcBef>
              <a:spcAft>
                <a:spcPct val="0"/>
              </a:spcAft>
              <a:defRPr sz="2800" b="1">
                <a:solidFill>
                  <a:schemeClr val="accent1"/>
                </a:solidFill>
                <a:latin typeface="Arial" pitchFamily="34" charset="0"/>
              </a:defRPr>
            </a:lvl6pPr>
            <a:lvl7pPr marL="914400" algn="l" rtl="0" eaLnBrk="1" fontAlgn="base" hangingPunct="1">
              <a:spcBef>
                <a:spcPct val="0"/>
              </a:spcBef>
              <a:spcAft>
                <a:spcPct val="0"/>
              </a:spcAft>
              <a:defRPr sz="2800" b="1">
                <a:solidFill>
                  <a:schemeClr val="accent1"/>
                </a:solidFill>
                <a:latin typeface="Arial" pitchFamily="34" charset="0"/>
              </a:defRPr>
            </a:lvl7pPr>
            <a:lvl8pPr marL="1371600" algn="l" rtl="0" eaLnBrk="1" fontAlgn="base" hangingPunct="1">
              <a:spcBef>
                <a:spcPct val="0"/>
              </a:spcBef>
              <a:spcAft>
                <a:spcPct val="0"/>
              </a:spcAft>
              <a:defRPr sz="2800" b="1">
                <a:solidFill>
                  <a:schemeClr val="accent1"/>
                </a:solidFill>
                <a:latin typeface="Arial" pitchFamily="34" charset="0"/>
              </a:defRPr>
            </a:lvl8pPr>
            <a:lvl9pPr marL="1828800" algn="l" rtl="0" eaLnBrk="1" fontAlgn="base" hangingPunct="1">
              <a:spcBef>
                <a:spcPct val="0"/>
              </a:spcBef>
              <a:spcAft>
                <a:spcPct val="0"/>
              </a:spcAft>
              <a:defRPr sz="2800" b="1">
                <a:solidFill>
                  <a:schemeClr val="accent1"/>
                </a:solidFill>
                <a:latin typeface="Arial" pitchFamily="34" charset="0"/>
              </a:defRPr>
            </a:lvl9pPr>
          </a:lstStyle>
          <a:p>
            <a:pPr>
              <a:buFontTx/>
              <a:buNone/>
            </a:pPr>
            <a:r>
              <a:rPr lang="en-US" kern="0" dirty="0"/>
              <a:t>RCT - Aim</a:t>
            </a:r>
          </a:p>
        </p:txBody>
      </p:sp>
    </p:spTree>
    <p:extLst>
      <p:ext uri="{BB962C8B-B14F-4D97-AF65-F5344CB8AC3E}">
        <p14:creationId xmlns:p14="http://schemas.microsoft.com/office/powerpoint/2010/main" val="1723379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3963FD-C308-4E45-8457-872EDD656DCD}"/>
              </a:ext>
            </a:extLst>
          </p:cNvPr>
          <p:cNvSpPr>
            <a:spLocks noGrp="1"/>
          </p:cNvSpPr>
          <p:nvPr>
            <p:ph type="title"/>
          </p:nvPr>
        </p:nvSpPr>
        <p:spPr>
          <a:xfrm>
            <a:off x="539750" y="401216"/>
            <a:ext cx="7772400" cy="1143000"/>
          </a:xfrm>
        </p:spPr>
        <p:txBody>
          <a:bodyPr/>
          <a:lstStyle/>
          <a:p>
            <a:r>
              <a:rPr lang="en-US" dirty="0"/>
              <a:t>RCT - Method</a:t>
            </a:r>
          </a:p>
        </p:txBody>
      </p:sp>
      <p:sp>
        <p:nvSpPr>
          <p:cNvPr id="3" name="Platshållare för innehåll 2">
            <a:extLst>
              <a:ext uri="{FF2B5EF4-FFF2-40B4-BE49-F238E27FC236}">
                <a16:creationId xmlns:a16="http://schemas.microsoft.com/office/drawing/2014/main" id="{8596E6A2-BD01-E542-8D1D-21BA0C45C0CB}"/>
              </a:ext>
            </a:extLst>
          </p:cNvPr>
          <p:cNvSpPr>
            <a:spLocks noGrp="1"/>
          </p:cNvSpPr>
          <p:nvPr>
            <p:ph idx="1"/>
          </p:nvPr>
        </p:nvSpPr>
        <p:spPr>
          <a:xfrm>
            <a:off x="899592" y="1988840"/>
            <a:ext cx="7772400" cy="2232248"/>
          </a:xfrm>
        </p:spPr>
        <p:txBody>
          <a:bodyPr/>
          <a:lstStyle/>
          <a:p>
            <a:pPr marL="0" indent="0">
              <a:buNone/>
            </a:pPr>
            <a:r>
              <a:rPr lang="en-US" dirty="0"/>
              <a:t>Design: Randomized controlled superiority trial comparing SPARE to an active control group (information)</a:t>
            </a:r>
          </a:p>
          <a:p>
            <a:pPr marL="0" indent="0">
              <a:buNone/>
            </a:pPr>
            <a:endParaRPr lang="en-US" sz="1000" dirty="0"/>
          </a:p>
          <a:p>
            <a:pPr marL="0" indent="0">
              <a:buNone/>
            </a:pPr>
            <a:r>
              <a:rPr lang="en-US" dirty="0"/>
              <a:t>Participants: Parents sharing a child (age: 3-11) with a partner with problematic Alcohol Use </a:t>
            </a:r>
          </a:p>
          <a:p>
            <a:pPr marL="0" indent="0">
              <a:buNone/>
            </a:pPr>
            <a:endParaRPr lang="sv-SE" sz="1000" dirty="0"/>
          </a:p>
          <a:p>
            <a:pPr marL="0" indent="0">
              <a:buNone/>
            </a:pPr>
            <a:endParaRPr lang="sv-SE" dirty="0"/>
          </a:p>
          <a:p>
            <a:pPr marL="0" indent="0">
              <a:buNone/>
            </a:pPr>
            <a:endParaRPr lang="sv-SE" dirty="0"/>
          </a:p>
          <a:p>
            <a:pPr marL="0" indent="0">
              <a:buNone/>
            </a:pPr>
            <a:r>
              <a:rPr lang="en-US" dirty="0"/>
              <a:t>Funding: Public Health Agency of Sweden, The Research Council of the Swedish Alcohol Retailing Monopoly (SRA)</a:t>
            </a:r>
          </a:p>
          <a:p>
            <a:pPr marL="0" indent="0">
              <a:buNone/>
            </a:pPr>
            <a:endParaRPr lang="sv-SE" sz="1000" dirty="0"/>
          </a:p>
        </p:txBody>
      </p:sp>
      <p:sp>
        <p:nvSpPr>
          <p:cNvPr id="4" name="Platshållare för datum 3">
            <a:extLst>
              <a:ext uri="{FF2B5EF4-FFF2-40B4-BE49-F238E27FC236}">
                <a16:creationId xmlns:a16="http://schemas.microsoft.com/office/drawing/2014/main" id="{460CCE5F-AD5E-7F40-BC65-965C80916D94}"/>
              </a:ext>
            </a:extLst>
          </p:cNvPr>
          <p:cNvSpPr>
            <a:spLocks noGrp="1"/>
          </p:cNvSpPr>
          <p:nvPr>
            <p:ph type="dt" sz="half" idx="10"/>
          </p:nvPr>
        </p:nvSpPr>
        <p:spPr/>
        <p:txBody>
          <a:bodyPr/>
          <a:lstStyle/>
          <a:p>
            <a:r>
              <a:rPr lang="sv-SE"/>
              <a:t>2023-02-16</a:t>
            </a:r>
          </a:p>
        </p:txBody>
      </p:sp>
      <p:sp>
        <p:nvSpPr>
          <p:cNvPr id="5" name="Platshållare för sidfot 4">
            <a:extLst>
              <a:ext uri="{FF2B5EF4-FFF2-40B4-BE49-F238E27FC236}">
                <a16:creationId xmlns:a16="http://schemas.microsoft.com/office/drawing/2014/main" id="{84614D5B-C3AE-6A4A-A2C7-0E34E38B2798}"/>
              </a:ext>
            </a:extLst>
          </p:cNvPr>
          <p:cNvSpPr>
            <a:spLocks noGrp="1"/>
          </p:cNvSpPr>
          <p:nvPr>
            <p:ph type="ftr" sz="quarter" idx="11"/>
          </p:nvPr>
        </p:nvSpPr>
        <p:spPr/>
        <p:txBody>
          <a:bodyPr/>
          <a:lstStyle/>
          <a:p>
            <a:r>
              <a:rPr lang="sv-SE"/>
              <a:t>Hammarberg &amp; Siljeholm AfiNet</a:t>
            </a:r>
          </a:p>
        </p:txBody>
      </p:sp>
    </p:spTree>
    <p:extLst>
      <p:ext uri="{BB962C8B-B14F-4D97-AF65-F5344CB8AC3E}">
        <p14:creationId xmlns:p14="http://schemas.microsoft.com/office/powerpoint/2010/main" val="2730671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3963FD-C308-4E45-8457-872EDD656DCD}"/>
              </a:ext>
            </a:extLst>
          </p:cNvPr>
          <p:cNvSpPr>
            <a:spLocks noGrp="1"/>
          </p:cNvSpPr>
          <p:nvPr>
            <p:ph type="title"/>
          </p:nvPr>
        </p:nvSpPr>
        <p:spPr>
          <a:xfrm>
            <a:off x="539750" y="401216"/>
            <a:ext cx="7772400" cy="1143000"/>
          </a:xfrm>
        </p:spPr>
        <p:txBody>
          <a:bodyPr/>
          <a:lstStyle/>
          <a:p>
            <a:r>
              <a:rPr lang="en-US" dirty="0"/>
              <a:t>RCT - Method</a:t>
            </a:r>
            <a:endParaRPr lang="sv-SE" dirty="0"/>
          </a:p>
        </p:txBody>
      </p:sp>
      <p:sp>
        <p:nvSpPr>
          <p:cNvPr id="3" name="Platshållare för innehåll 2">
            <a:extLst>
              <a:ext uri="{FF2B5EF4-FFF2-40B4-BE49-F238E27FC236}">
                <a16:creationId xmlns:a16="http://schemas.microsoft.com/office/drawing/2014/main" id="{8596E6A2-BD01-E542-8D1D-21BA0C45C0CB}"/>
              </a:ext>
            </a:extLst>
          </p:cNvPr>
          <p:cNvSpPr>
            <a:spLocks noGrp="1"/>
          </p:cNvSpPr>
          <p:nvPr>
            <p:ph idx="1"/>
          </p:nvPr>
        </p:nvSpPr>
        <p:spPr>
          <a:xfrm>
            <a:off x="683568" y="1543545"/>
            <a:ext cx="8062664" cy="4896544"/>
          </a:xfrm>
        </p:spPr>
        <p:txBody>
          <a:bodyPr/>
          <a:lstStyle/>
          <a:p>
            <a:pPr marL="0" indent="0">
              <a:buNone/>
            </a:pPr>
            <a:r>
              <a:rPr lang="en-US" sz="2200" dirty="0"/>
              <a:t>Inclusion criteria:</a:t>
            </a:r>
            <a:r>
              <a:rPr lang="en-US" dirty="0"/>
              <a:t> </a:t>
            </a:r>
          </a:p>
          <a:p>
            <a:pPr marL="0" indent="0">
              <a:buNone/>
            </a:pPr>
            <a:endParaRPr lang="en-US" sz="1000" dirty="0"/>
          </a:p>
          <a:p>
            <a:pPr marL="0" indent="0">
              <a:buNone/>
            </a:pPr>
            <a:r>
              <a:rPr lang="en-US" dirty="0"/>
              <a:t>CSO: ≥ 18 y/o, Audit-C score &lt;4/5 (women/men). No regular use of illicit drugs, no severe mental health problems. Not currently participating in support program for CSOs. Not under current threat of violence from co-parent. </a:t>
            </a:r>
          </a:p>
          <a:p>
            <a:pPr marL="0" indent="0">
              <a:buNone/>
            </a:pPr>
            <a:endParaRPr lang="en-US" sz="1000" dirty="0"/>
          </a:p>
          <a:p>
            <a:pPr marL="0" indent="0">
              <a:buNone/>
            </a:pPr>
            <a:r>
              <a:rPr lang="en-US" dirty="0"/>
              <a:t>Co-parent with alcohol problems: Audit-C score ≥ 4/5 (women/men) and/or ≥2 ICD-criteria for alcohol dependence. No regular use of illicit drugs. </a:t>
            </a:r>
          </a:p>
          <a:p>
            <a:pPr marL="0" indent="0">
              <a:buNone/>
            </a:pPr>
            <a:endParaRPr lang="en-US" sz="1000" dirty="0"/>
          </a:p>
          <a:p>
            <a:pPr marL="0" indent="0">
              <a:buNone/>
            </a:pPr>
            <a:r>
              <a:rPr lang="en-US" dirty="0"/>
              <a:t>Child: 3-11y/o, living ≥ 4 days/month with drinking parent, scoring above population mean on subscale/total score on parent rated Strengths and Difficulties Questionnaire (SDQ). </a:t>
            </a:r>
          </a:p>
          <a:p>
            <a:pPr marL="0" indent="0">
              <a:buNone/>
            </a:pPr>
            <a:endParaRPr lang="sv-SE" sz="1000" dirty="0"/>
          </a:p>
          <a:p>
            <a:pPr marL="0" indent="0">
              <a:buNone/>
            </a:pPr>
            <a:endParaRPr lang="sv-SE" sz="1000" dirty="0"/>
          </a:p>
          <a:p>
            <a:pPr marL="0" indent="0">
              <a:buNone/>
            </a:pPr>
            <a:endParaRPr lang="sv-SE" dirty="0"/>
          </a:p>
          <a:p>
            <a:pPr marL="0" indent="0">
              <a:buNone/>
            </a:pPr>
            <a:endParaRPr lang="sv-SE" dirty="0"/>
          </a:p>
          <a:p>
            <a:pPr marL="0" indent="0">
              <a:buNone/>
            </a:pPr>
            <a:endParaRPr lang="sv-SE" sz="1000" dirty="0"/>
          </a:p>
        </p:txBody>
      </p:sp>
      <p:sp>
        <p:nvSpPr>
          <p:cNvPr id="4" name="Platshållare för datum 3">
            <a:extLst>
              <a:ext uri="{FF2B5EF4-FFF2-40B4-BE49-F238E27FC236}">
                <a16:creationId xmlns:a16="http://schemas.microsoft.com/office/drawing/2014/main" id="{460CCE5F-AD5E-7F40-BC65-965C80916D94}"/>
              </a:ext>
            </a:extLst>
          </p:cNvPr>
          <p:cNvSpPr>
            <a:spLocks noGrp="1"/>
          </p:cNvSpPr>
          <p:nvPr>
            <p:ph type="dt" sz="half" idx="10"/>
          </p:nvPr>
        </p:nvSpPr>
        <p:spPr/>
        <p:txBody>
          <a:bodyPr/>
          <a:lstStyle/>
          <a:p>
            <a:r>
              <a:rPr lang="sv-SE"/>
              <a:t>2023-02-16</a:t>
            </a:r>
          </a:p>
        </p:txBody>
      </p:sp>
      <p:sp>
        <p:nvSpPr>
          <p:cNvPr id="5" name="Platshållare för sidfot 4">
            <a:extLst>
              <a:ext uri="{FF2B5EF4-FFF2-40B4-BE49-F238E27FC236}">
                <a16:creationId xmlns:a16="http://schemas.microsoft.com/office/drawing/2014/main" id="{84614D5B-C3AE-6A4A-A2C7-0E34E38B2798}"/>
              </a:ext>
            </a:extLst>
          </p:cNvPr>
          <p:cNvSpPr>
            <a:spLocks noGrp="1"/>
          </p:cNvSpPr>
          <p:nvPr>
            <p:ph type="ftr" sz="quarter" idx="11"/>
          </p:nvPr>
        </p:nvSpPr>
        <p:spPr/>
        <p:txBody>
          <a:bodyPr/>
          <a:lstStyle/>
          <a:p>
            <a:r>
              <a:rPr lang="sv-SE"/>
              <a:t>Hammarberg &amp; Siljeholm AfiNet</a:t>
            </a:r>
          </a:p>
        </p:txBody>
      </p:sp>
    </p:spTree>
    <p:extLst>
      <p:ext uri="{BB962C8B-B14F-4D97-AF65-F5344CB8AC3E}">
        <p14:creationId xmlns:p14="http://schemas.microsoft.com/office/powerpoint/2010/main" val="265120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F91910F2-318F-F043-97AF-8E8388A64149}"/>
              </a:ext>
            </a:extLst>
          </p:cNvPr>
          <p:cNvSpPr>
            <a:spLocks noGrp="1"/>
          </p:cNvSpPr>
          <p:nvPr>
            <p:ph type="dt" sz="half" idx="10"/>
          </p:nvPr>
        </p:nvSpPr>
        <p:spPr/>
        <p:txBody>
          <a:bodyPr/>
          <a:lstStyle/>
          <a:p>
            <a:r>
              <a:rPr lang="sv-SE"/>
              <a:t>2023-02-16</a:t>
            </a:r>
          </a:p>
        </p:txBody>
      </p:sp>
      <p:sp>
        <p:nvSpPr>
          <p:cNvPr id="5" name="Platshållare för sidfot 4">
            <a:extLst>
              <a:ext uri="{FF2B5EF4-FFF2-40B4-BE49-F238E27FC236}">
                <a16:creationId xmlns:a16="http://schemas.microsoft.com/office/drawing/2014/main" id="{16ABBA8E-0B06-D44C-8F4E-D98A86262845}"/>
              </a:ext>
            </a:extLst>
          </p:cNvPr>
          <p:cNvSpPr>
            <a:spLocks noGrp="1"/>
          </p:cNvSpPr>
          <p:nvPr>
            <p:ph type="ftr" sz="quarter" idx="11"/>
          </p:nvPr>
        </p:nvSpPr>
        <p:spPr/>
        <p:txBody>
          <a:bodyPr/>
          <a:lstStyle/>
          <a:p>
            <a:r>
              <a:rPr lang="sv-SE"/>
              <a:t>Hammarberg &amp; Siljeholm AfiNet</a:t>
            </a:r>
            <a:endParaRPr lang="sv-SE" dirty="0"/>
          </a:p>
        </p:txBody>
      </p:sp>
      <p:sp>
        <p:nvSpPr>
          <p:cNvPr id="9" name="Platshållare för innehåll 8">
            <a:extLst>
              <a:ext uri="{FF2B5EF4-FFF2-40B4-BE49-F238E27FC236}">
                <a16:creationId xmlns:a16="http://schemas.microsoft.com/office/drawing/2014/main" id="{C090259B-55DF-A142-8A49-4F722C451E01}"/>
              </a:ext>
            </a:extLst>
          </p:cNvPr>
          <p:cNvSpPr>
            <a:spLocks noGrp="1"/>
          </p:cNvSpPr>
          <p:nvPr>
            <p:ph idx="1"/>
          </p:nvPr>
        </p:nvSpPr>
        <p:spPr>
          <a:xfrm>
            <a:off x="711950" y="2126444"/>
            <a:ext cx="7772400" cy="1884164"/>
          </a:xfrm>
        </p:spPr>
        <p:txBody>
          <a:bodyPr/>
          <a:lstStyle/>
          <a:p>
            <a:pPr marL="0" indent="0">
              <a:buNone/>
            </a:pPr>
            <a:r>
              <a:rPr lang="en-US" sz="2200" dirty="0"/>
              <a:t>Outcomes (selection)</a:t>
            </a:r>
          </a:p>
          <a:p>
            <a:pPr marL="0" indent="0">
              <a:buNone/>
            </a:pPr>
            <a:r>
              <a:rPr lang="en-US" dirty="0"/>
              <a:t>Primary outcome measure: Changes in child’s psychological health at 3 months after inclusion, measured by Strengths and Difficulties Questionnaire (SDQ), parent rated</a:t>
            </a:r>
          </a:p>
          <a:p>
            <a:pPr marL="0" indent="0">
              <a:buNone/>
            </a:pPr>
            <a:endParaRPr lang="en-US" sz="1000" dirty="0"/>
          </a:p>
          <a:p>
            <a:pPr marL="0" indent="0">
              <a:buNone/>
            </a:pPr>
            <a:r>
              <a:rPr lang="en-US" dirty="0"/>
              <a:t>Secondary outcomes (selection): Depression, anxiety and stress in the CSO, co-parent’s alcohol consumption, parental self-efficacy</a:t>
            </a:r>
          </a:p>
          <a:p>
            <a:endParaRPr lang="sv-SE" dirty="0"/>
          </a:p>
        </p:txBody>
      </p:sp>
      <p:sp>
        <p:nvSpPr>
          <p:cNvPr id="8" name="Rubrik 1">
            <a:extLst>
              <a:ext uri="{FF2B5EF4-FFF2-40B4-BE49-F238E27FC236}">
                <a16:creationId xmlns:a16="http://schemas.microsoft.com/office/drawing/2014/main" id="{DDC85A19-7755-494F-B336-D17F199B07EC}"/>
              </a:ext>
            </a:extLst>
          </p:cNvPr>
          <p:cNvSpPr>
            <a:spLocks noGrp="1"/>
          </p:cNvSpPr>
          <p:nvPr>
            <p:ph type="title"/>
          </p:nvPr>
        </p:nvSpPr>
        <p:spPr>
          <a:xfrm>
            <a:off x="539750" y="401216"/>
            <a:ext cx="7772400" cy="1143000"/>
          </a:xfrm>
        </p:spPr>
        <p:txBody>
          <a:bodyPr/>
          <a:lstStyle/>
          <a:p>
            <a:r>
              <a:rPr lang="en-US" dirty="0"/>
              <a:t>RCT - Method</a:t>
            </a:r>
            <a:endParaRPr lang="sv-SE" dirty="0"/>
          </a:p>
        </p:txBody>
      </p:sp>
    </p:spTree>
    <p:extLst>
      <p:ext uri="{BB962C8B-B14F-4D97-AF65-F5344CB8AC3E}">
        <p14:creationId xmlns:p14="http://schemas.microsoft.com/office/powerpoint/2010/main" val="1585624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73224" y="1820010"/>
            <a:ext cx="5122912" cy="4114800"/>
          </a:xfrm>
        </p:spPr>
        <p:txBody>
          <a:bodyPr/>
          <a:lstStyle/>
          <a:p>
            <a:r>
              <a:rPr lang="en-US" dirty="0"/>
              <a:t>Self-delivered, anonymous participants</a:t>
            </a:r>
          </a:p>
          <a:p>
            <a:r>
              <a:rPr lang="en-US" dirty="0"/>
              <a:t>Four modules with core components from CRAFT and Parent training</a:t>
            </a:r>
          </a:p>
          <a:p>
            <a:pPr marL="0" indent="0">
              <a:buNone/>
            </a:pPr>
            <a:endParaRPr lang="en-US" sz="1000" dirty="0"/>
          </a:p>
          <a:p>
            <a:pPr lvl="1"/>
            <a:r>
              <a:rPr lang="en-US" dirty="0"/>
              <a:t>Take care of yourself (CRAFT)</a:t>
            </a:r>
          </a:p>
          <a:p>
            <a:pPr lvl="1"/>
            <a:r>
              <a:rPr lang="en-US" dirty="0"/>
              <a:t>How to handle the co-parent (CRAFT)</a:t>
            </a:r>
          </a:p>
          <a:p>
            <a:pPr lvl="1"/>
            <a:r>
              <a:rPr lang="en-US" dirty="0"/>
              <a:t>Parental training (ACF)</a:t>
            </a:r>
          </a:p>
          <a:p>
            <a:pPr marL="457200" lvl="1" indent="0">
              <a:buNone/>
            </a:pPr>
            <a:endParaRPr lang="sv-SE" sz="1000" dirty="0"/>
          </a:p>
          <a:p>
            <a:r>
              <a:rPr lang="en-US" dirty="0"/>
              <a:t>Assignment at the end of each module</a:t>
            </a:r>
          </a:p>
          <a:p>
            <a:r>
              <a:rPr lang="en-US" dirty="0"/>
              <a:t>Minimum time in program 4 weeks, maximum time 12 weeks</a:t>
            </a:r>
          </a:p>
          <a:p>
            <a:r>
              <a:rPr lang="en-US" dirty="0"/>
              <a:t>Chat forum available at all time</a:t>
            </a:r>
          </a:p>
          <a:p>
            <a:endParaRPr lang="sv-SE" dirty="0"/>
          </a:p>
          <a:p>
            <a:pPr marL="0" indent="0">
              <a:buNone/>
            </a:pPr>
            <a:endParaRPr lang="sv-SE" dirty="0"/>
          </a:p>
        </p:txBody>
      </p:sp>
      <p:sp>
        <p:nvSpPr>
          <p:cNvPr id="4" name="Platshållare för datum 3"/>
          <p:cNvSpPr>
            <a:spLocks noGrp="1"/>
          </p:cNvSpPr>
          <p:nvPr>
            <p:ph type="dt" sz="half" idx="10"/>
          </p:nvPr>
        </p:nvSpPr>
        <p:spPr/>
        <p:txBody>
          <a:bodyPr/>
          <a:lstStyle/>
          <a:p>
            <a:pPr>
              <a:defRPr/>
            </a:pPr>
            <a:r>
              <a:rPr lang="sv-SE"/>
              <a:t>2023-02-16</a:t>
            </a:r>
          </a:p>
        </p:txBody>
      </p:sp>
      <p:sp>
        <p:nvSpPr>
          <p:cNvPr id="5" name="Platshållare för sidfot 4"/>
          <p:cNvSpPr>
            <a:spLocks noGrp="1"/>
          </p:cNvSpPr>
          <p:nvPr>
            <p:ph type="ftr" sz="quarter" idx="11"/>
          </p:nvPr>
        </p:nvSpPr>
        <p:spPr/>
        <p:txBody>
          <a:bodyPr/>
          <a:lstStyle/>
          <a:p>
            <a:pPr>
              <a:defRPr/>
            </a:pPr>
            <a:r>
              <a:rPr lang="sv-SE"/>
              <a:t>Hammarberg &amp; Siljeholm AfiNet</a:t>
            </a:r>
          </a:p>
        </p:txBody>
      </p:sp>
      <p:sp>
        <p:nvSpPr>
          <p:cNvPr id="9" name="Rubrik 1">
            <a:extLst>
              <a:ext uri="{FF2B5EF4-FFF2-40B4-BE49-F238E27FC236}">
                <a16:creationId xmlns:a16="http://schemas.microsoft.com/office/drawing/2014/main" id="{FB2C1795-18E0-104D-A638-1DAE69D238F3}"/>
              </a:ext>
            </a:extLst>
          </p:cNvPr>
          <p:cNvSpPr>
            <a:spLocks noGrp="1"/>
          </p:cNvSpPr>
          <p:nvPr>
            <p:ph type="title"/>
          </p:nvPr>
        </p:nvSpPr>
        <p:spPr>
          <a:xfrm>
            <a:off x="673224" y="373186"/>
            <a:ext cx="7772400" cy="1143000"/>
          </a:xfrm>
        </p:spPr>
        <p:txBody>
          <a:bodyPr/>
          <a:lstStyle/>
          <a:p>
            <a:r>
              <a:rPr lang="en-US" dirty="0"/>
              <a:t>Supportive PArenting and </a:t>
            </a:r>
            <a:br>
              <a:rPr lang="en-US" dirty="0"/>
            </a:br>
            <a:r>
              <a:rPr lang="en-US" dirty="0"/>
              <a:t>REinforcement (SPARE)</a:t>
            </a:r>
            <a:r>
              <a:rPr lang="sv-SE" dirty="0"/>
              <a:t> </a:t>
            </a:r>
          </a:p>
        </p:txBody>
      </p:sp>
      <p:pic>
        <p:nvPicPr>
          <p:cNvPr id="10" name="Bildobjekt 9">
            <a:extLst>
              <a:ext uri="{FF2B5EF4-FFF2-40B4-BE49-F238E27FC236}">
                <a16:creationId xmlns:a16="http://schemas.microsoft.com/office/drawing/2014/main" id="{83AB6909-F159-9248-874B-808C9B2C7000}"/>
              </a:ext>
            </a:extLst>
          </p:cNvPr>
          <p:cNvPicPr>
            <a:picLocks noChangeAspect="1"/>
          </p:cNvPicPr>
          <p:nvPr/>
        </p:nvPicPr>
        <p:blipFill rotWithShape="1">
          <a:blip r:embed="rId2">
            <a:extLst>
              <a:ext uri="{28A0092B-C50C-407E-A947-70E740481C1C}">
                <a14:useLocalDpi xmlns:a14="http://schemas.microsoft.com/office/drawing/2010/main" val="0"/>
              </a:ext>
            </a:extLst>
          </a:blip>
          <a:srcRect l="11612"/>
          <a:stretch/>
        </p:blipFill>
        <p:spPr>
          <a:xfrm>
            <a:off x="5796136" y="2143507"/>
            <a:ext cx="3065119" cy="3467805"/>
          </a:xfrm>
          <a:prstGeom prst="rect">
            <a:avLst/>
          </a:prstGeom>
        </p:spPr>
      </p:pic>
    </p:spTree>
    <p:extLst>
      <p:ext uri="{BB962C8B-B14F-4D97-AF65-F5344CB8AC3E}">
        <p14:creationId xmlns:p14="http://schemas.microsoft.com/office/powerpoint/2010/main" val="1258770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492649E-F0EC-E844-8501-BCBF5A4774F1}"/>
              </a:ext>
            </a:extLst>
          </p:cNvPr>
          <p:cNvSpPr>
            <a:spLocks noGrp="1"/>
          </p:cNvSpPr>
          <p:nvPr>
            <p:ph type="title"/>
          </p:nvPr>
        </p:nvSpPr>
        <p:spPr>
          <a:xfrm>
            <a:off x="457200" y="404664"/>
            <a:ext cx="7772400" cy="1143000"/>
          </a:xfrm>
        </p:spPr>
        <p:txBody>
          <a:bodyPr/>
          <a:lstStyle/>
          <a:p>
            <a:r>
              <a:rPr lang="sv-SE" dirty="0"/>
              <a:t>SPARE</a:t>
            </a:r>
          </a:p>
        </p:txBody>
      </p:sp>
      <p:pic>
        <p:nvPicPr>
          <p:cNvPr id="7" name="Platshållare för innehåll 6">
            <a:extLst>
              <a:ext uri="{FF2B5EF4-FFF2-40B4-BE49-F238E27FC236}">
                <a16:creationId xmlns:a16="http://schemas.microsoft.com/office/drawing/2014/main" id="{07768C2E-C402-9942-971D-E335A9057F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90667" y="3645024"/>
            <a:ext cx="2538933" cy="2410122"/>
          </a:xfrm>
        </p:spPr>
      </p:pic>
      <p:sp>
        <p:nvSpPr>
          <p:cNvPr id="4" name="Platshållare för datum 3">
            <a:extLst>
              <a:ext uri="{FF2B5EF4-FFF2-40B4-BE49-F238E27FC236}">
                <a16:creationId xmlns:a16="http://schemas.microsoft.com/office/drawing/2014/main" id="{F91910F2-318F-F043-97AF-8E8388A64149}"/>
              </a:ext>
            </a:extLst>
          </p:cNvPr>
          <p:cNvSpPr>
            <a:spLocks noGrp="1"/>
          </p:cNvSpPr>
          <p:nvPr>
            <p:ph type="dt" sz="half" idx="10"/>
          </p:nvPr>
        </p:nvSpPr>
        <p:spPr/>
        <p:txBody>
          <a:bodyPr/>
          <a:lstStyle/>
          <a:p>
            <a:r>
              <a:rPr lang="sv-SE"/>
              <a:t>2023-02-16</a:t>
            </a:r>
          </a:p>
        </p:txBody>
      </p:sp>
      <p:sp>
        <p:nvSpPr>
          <p:cNvPr id="5" name="Platshållare för sidfot 4">
            <a:extLst>
              <a:ext uri="{FF2B5EF4-FFF2-40B4-BE49-F238E27FC236}">
                <a16:creationId xmlns:a16="http://schemas.microsoft.com/office/drawing/2014/main" id="{16ABBA8E-0B06-D44C-8F4E-D98A86262845}"/>
              </a:ext>
            </a:extLst>
          </p:cNvPr>
          <p:cNvSpPr>
            <a:spLocks noGrp="1"/>
          </p:cNvSpPr>
          <p:nvPr>
            <p:ph type="ftr" sz="quarter" idx="11"/>
          </p:nvPr>
        </p:nvSpPr>
        <p:spPr/>
        <p:txBody>
          <a:bodyPr/>
          <a:lstStyle/>
          <a:p>
            <a:r>
              <a:rPr lang="sv-SE"/>
              <a:t>Hammarberg &amp; Siljeholm AfiNet</a:t>
            </a:r>
          </a:p>
        </p:txBody>
      </p:sp>
      <p:pic>
        <p:nvPicPr>
          <p:cNvPr id="15" name="Bildobjekt 14">
            <a:extLst>
              <a:ext uri="{FF2B5EF4-FFF2-40B4-BE49-F238E27FC236}">
                <a16:creationId xmlns:a16="http://schemas.microsoft.com/office/drawing/2014/main" id="{83C3EED5-293C-7140-938A-144D08F08242}"/>
              </a:ext>
            </a:extLst>
          </p:cNvPr>
          <p:cNvPicPr>
            <a:picLocks noChangeAspect="1"/>
          </p:cNvPicPr>
          <p:nvPr/>
        </p:nvPicPr>
        <p:blipFill rotWithShape="1">
          <a:blip r:embed="rId3">
            <a:alphaModFix amt="81000"/>
            <a:extLst>
              <a:ext uri="{28A0092B-C50C-407E-A947-70E740481C1C}">
                <a14:useLocalDpi xmlns:a14="http://schemas.microsoft.com/office/drawing/2010/main" val="0"/>
              </a:ext>
            </a:extLst>
          </a:blip>
          <a:srcRect b="13745"/>
          <a:stretch/>
        </p:blipFill>
        <p:spPr>
          <a:xfrm>
            <a:off x="971600" y="1340768"/>
            <a:ext cx="2895600" cy="2133575"/>
          </a:xfrm>
          <a:prstGeom prst="rect">
            <a:avLst/>
          </a:prstGeom>
        </p:spPr>
      </p:pic>
      <p:sp>
        <p:nvSpPr>
          <p:cNvPr id="9" name="Platshållare för innehåll 2">
            <a:extLst>
              <a:ext uri="{FF2B5EF4-FFF2-40B4-BE49-F238E27FC236}">
                <a16:creationId xmlns:a16="http://schemas.microsoft.com/office/drawing/2014/main" id="{F3C08C94-D16C-6E4D-99CF-2124A042E17E}"/>
              </a:ext>
            </a:extLst>
          </p:cNvPr>
          <p:cNvSpPr txBox="1">
            <a:spLocks/>
          </p:cNvSpPr>
          <p:nvPr/>
        </p:nvSpPr>
        <p:spPr bwMode="auto">
          <a:xfrm>
            <a:off x="820002" y="4181757"/>
            <a:ext cx="4834880" cy="229524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Font typeface="Wingdings" pitchFamily="2" charset="2"/>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à"/>
              <a:defRPr>
                <a:solidFill>
                  <a:schemeClr val="tx1"/>
                </a:solidFill>
                <a:latin typeface="+mn-lt"/>
              </a:defRPr>
            </a:lvl2pPr>
            <a:lvl3pPr marL="1143000" indent="-228600" algn="l" rtl="0" eaLnBrk="1" fontAlgn="base" hangingPunct="1">
              <a:spcBef>
                <a:spcPct val="20000"/>
              </a:spcBef>
              <a:spcAft>
                <a:spcPct val="0"/>
              </a:spcAft>
              <a:buClr>
                <a:schemeClr val="accent1"/>
              </a:buClr>
              <a:buFont typeface="Wingdings" pitchFamily="2" charset="2"/>
              <a:buChar char="§"/>
              <a:defRPr sz="1600">
                <a:solidFill>
                  <a:schemeClr val="accent1"/>
                </a:solidFill>
                <a:latin typeface="+mn-lt"/>
              </a:defRPr>
            </a:lvl3pPr>
            <a:lvl4pPr marL="1600200" indent="-228600" algn="l" rtl="0" eaLnBrk="1" fontAlgn="base" hangingPunct="1">
              <a:spcBef>
                <a:spcPct val="20000"/>
              </a:spcBef>
              <a:spcAft>
                <a:spcPct val="0"/>
              </a:spcAft>
              <a:buFont typeface="Wingdings" pitchFamily="2" charset="2"/>
              <a:buChar char="à"/>
              <a:defRPr sz="1400">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9pPr>
          </a:lstStyle>
          <a:p>
            <a:r>
              <a:rPr lang="en-US" kern="0" dirty="0"/>
              <a:t>Increase time spent with the child</a:t>
            </a:r>
          </a:p>
          <a:p>
            <a:r>
              <a:rPr lang="en-US" kern="0" dirty="0"/>
              <a:t>Increase frequency of positive activities for CSO alone and for children</a:t>
            </a:r>
          </a:p>
          <a:p>
            <a:endParaRPr lang="sv-SE" kern="0" dirty="0"/>
          </a:p>
          <a:p>
            <a:pPr marL="0" indent="0">
              <a:buFont typeface="Wingdings" pitchFamily="2" charset="2"/>
              <a:buNone/>
            </a:pPr>
            <a:endParaRPr lang="sv-SE" kern="0" dirty="0"/>
          </a:p>
        </p:txBody>
      </p:sp>
      <p:sp>
        <p:nvSpPr>
          <p:cNvPr id="10" name="Platshållare för innehåll 2">
            <a:extLst>
              <a:ext uri="{FF2B5EF4-FFF2-40B4-BE49-F238E27FC236}">
                <a16:creationId xmlns:a16="http://schemas.microsoft.com/office/drawing/2014/main" id="{8242A0FE-1790-804A-A32F-69A9A571D17B}"/>
              </a:ext>
            </a:extLst>
          </p:cNvPr>
          <p:cNvSpPr txBox="1">
            <a:spLocks/>
          </p:cNvSpPr>
          <p:nvPr/>
        </p:nvSpPr>
        <p:spPr bwMode="auto">
          <a:xfrm>
            <a:off x="4520617" y="1484839"/>
            <a:ext cx="3925007" cy="16705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Font typeface="Wingdings" pitchFamily="2" charset="2"/>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à"/>
              <a:defRPr>
                <a:solidFill>
                  <a:schemeClr val="tx1"/>
                </a:solidFill>
                <a:latin typeface="+mn-lt"/>
              </a:defRPr>
            </a:lvl2pPr>
            <a:lvl3pPr marL="1143000" indent="-228600" algn="l" rtl="0" eaLnBrk="1" fontAlgn="base" hangingPunct="1">
              <a:spcBef>
                <a:spcPct val="20000"/>
              </a:spcBef>
              <a:spcAft>
                <a:spcPct val="0"/>
              </a:spcAft>
              <a:buClr>
                <a:schemeClr val="accent1"/>
              </a:buClr>
              <a:buFont typeface="Wingdings" pitchFamily="2" charset="2"/>
              <a:buChar char="§"/>
              <a:defRPr sz="1600">
                <a:solidFill>
                  <a:schemeClr val="accent1"/>
                </a:solidFill>
                <a:latin typeface="+mn-lt"/>
              </a:defRPr>
            </a:lvl3pPr>
            <a:lvl4pPr marL="1600200" indent="-228600" algn="l" rtl="0" eaLnBrk="1" fontAlgn="base" hangingPunct="1">
              <a:spcBef>
                <a:spcPct val="20000"/>
              </a:spcBef>
              <a:spcAft>
                <a:spcPct val="0"/>
              </a:spcAft>
              <a:buFont typeface="Wingdings" pitchFamily="2" charset="2"/>
              <a:buChar char="à"/>
              <a:defRPr sz="1400">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9pPr>
          </a:lstStyle>
          <a:p>
            <a:r>
              <a:rPr lang="en-US" kern="0" dirty="0"/>
              <a:t>Functional analysis</a:t>
            </a:r>
          </a:p>
          <a:p>
            <a:r>
              <a:rPr lang="en-US" kern="0" dirty="0"/>
              <a:t>Positive reinforcement</a:t>
            </a:r>
          </a:p>
          <a:p>
            <a:r>
              <a:rPr lang="en-US" kern="0" dirty="0"/>
              <a:t>Communication skills</a:t>
            </a:r>
          </a:p>
          <a:p>
            <a:r>
              <a:rPr lang="en-US" kern="0" dirty="0"/>
              <a:t>Practice conversation on treatment seeking</a:t>
            </a:r>
          </a:p>
          <a:p>
            <a:endParaRPr lang="sv-SE" kern="0" dirty="0"/>
          </a:p>
          <a:p>
            <a:pPr marL="0" indent="0">
              <a:buFont typeface="Wingdings" pitchFamily="2" charset="2"/>
              <a:buNone/>
            </a:pPr>
            <a:endParaRPr lang="sv-SE" kern="0" dirty="0"/>
          </a:p>
        </p:txBody>
      </p:sp>
    </p:spTree>
    <p:extLst>
      <p:ext uri="{BB962C8B-B14F-4D97-AF65-F5344CB8AC3E}">
        <p14:creationId xmlns:p14="http://schemas.microsoft.com/office/powerpoint/2010/main" val="1465863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492649E-F0EC-E844-8501-BCBF5A4774F1}"/>
              </a:ext>
            </a:extLst>
          </p:cNvPr>
          <p:cNvSpPr>
            <a:spLocks noGrp="1"/>
          </p:cNvSpPr>
          <p:nvPr>
            <p:ph type="title"/>
          </p:nvPr>
        </p:nvSpPr>
        <p:spPr>
          <a:xfrm>
            <a:off x="457200" y="404664"/>
            <a:ext cx="7772400" cy="1143000"/>
          </a:xfrm>
        </p:spPr>
        <p:txBody>
          <a:bodyPr/>
          <a:lstStyle/>
          <a:p>
            <a:r>
              <a:rPr lang="en-US" dirty="0"/>
              <a:t>Active control condition: </a:t>
            </a:r>
            <a:br>
              <a:rPr lang="en-US" dirty="0"/>
            </a:br>
            <a:r>
              <a:rPr lang="en-US" dirty="0"/>
              <a:t>psychoeducational material</a:t>
            </a:r>
          </a:p>
        </p:txBody>
      </p:sp>
      <p:sp>
        <p:nvSpPr>
          <p:cNvPr id="4" name="Platshållare för datum 3">
            <a:extLst>
              <a:ext uri="{FF2B5EF4-FFF2-40B4-BE49-F238E27FC236}">
                <a16:creationId xmlns:a16="http://schemas.microsoft.com/office/drawing/2014/main" id="{F91910F2-318F-F043-97AF-8E8388A64149}"/>
              </a:ext>
            </a:extLst>
          </p:cNvPr>
          <p:cNvSpPr>
            <a:spLocks noGrp="1"/>
          </p:cNvSpPr>
          <p:nvPr>
            <p:ph type="dt" sz="half" idx="10"/>
          </p:nvPr>
        </p:nvSpPr>
        <p:spPr/>
        <p:txBody>
          <a:bodyPr/>
          <a:lstStyle/>
          <a:p>
            <a:r>
              <a:rPr lang="sv-SE"/>
              <a:t>2023-02-16</a:t>
            </a:r>
          </a:p>
        </p:txBody>
      </p:sp>
      <p:sp>
        <p:nvSpPr>
          <p:cNvPr id="5" name="Platshållare för sidfot 4">
            <a:extLst>
              <a:ext uri="{FF2B5EF4-FFF2-40B4-BE49-F238E27FC236}">
                <a16:creationId xmlns:a16="http://schemas.microsoft.com/office/drawing/2014/main" id="{16ABBA8E-0B06-D44C-8F4E-D98A86262845}"/>
              </a:ext>
            </a:extLst>
          </p:cNvPr>
          <p:cNvSpPr>
            <a:spLocks noGrp="1"/>
          </p:cNvSpPr>
          <p:nvPr>
            <p:ph type="ftr" sz="quarter" idx="11"/>
          </p:nvPr>
        </p:nvSpPr>
        <p:spPr/>
        <p:txBody>
          <a:bodyPr/>
          <a:lstStyle/>
          <a:p>
            <a:r>
              <a:rPr lang="sv-SE"/>
              <a:t>Hammarberg &amp; Siljeholm AfiNet</a:t>
            </a:r>
            <a:endParaRPr lang="sv-SE" dirty="0"/>
          </a:p>
        </p:txBody>
      </p:sp>
      <p:sp>
        <p:nvSpPr>
          <p:cNvPr id="9" name="Platshållare för innehåll 8">
            <a:extLst>
              <a:ext uri="{FF2B5EF4-FFF2-40B4-BE49-F238E27FC236}">
                <a16:creationId xmlns:a16="http://schemas.microsoft.com/office/drawing/2014/main" id="{C090259B-55DF-A142-8A49-4F722C451E01}"/>
              </a:ext>
            </a:extLst>
          </p:cNvPr>
          <p:cNvSpPr>
            <a:spLocks noGrp="1"/>
          </p:cNvSpPr>
          <p:nvPr>
            <p:ph idx="1"/>
          </p:nvPr>
        </p:nvSpPr>
        <p:spPr>
          <a:xfrm>
            <a:off x="484909" y="1772816"/>
            <a:ext cx="4598640" cy="1884164"/>
          </a:xfrm>
        </p:spPr>
        <p:txBody>
          <a:bodyPr/>
          <a:lstStyle/>
          <a:p>
            <a:r>
              <a:rPr lang="en-US" dirty="0"/>
              <a:t>Four modules distributed weekly</a:t>
            </a:r>
          </a:p>
          <a:p>
            <a:r>
              <a:rPr lang="en-US" dirty="0"/>
              <a:t>No exercises aimed at promoting behavioral change</a:t>
            </a:r>
          </a:p>
          <a:p>
            <a:r>
              <a:rPr lang="en-US" dirty="0"/>
              <a:t>Chat forum available at all time</a:t>
            </a:r>
          </a:p>
          <a:p>
            <a:pPr marL="0" indent="0">
              <a:buNone/>
            </a:pPr>
            <a:endParaRPr lang="sv-SE" dirty="0"/>
          </a:p>
        </p:txBody>
      </p:sp>
      <p:pic>
        <p:nvPicPr>
          <p:cNvPr id="11" name="Bildobjekt 10">
            <a:extLst>
              <a:ext uri="{FF2B5EF4-FFF2-40B4-BE49-F238E27FC236}">
                <a16:creationId xmlns:a16="http://schemas.microsoft.com/office/drawing/2014/main" id="{2C48DC55-B27E-D147-AC5E-6148FB032F48}"/>
              </a:ext>
            </a:extLst>
          </p:cNvPr>
          <p:cNvPicPr>
            <a:picLocks noChangeAspect="1"/>
          </p:cNvPicPr>
          <p:nvPr/>
        </p:nvPicPr>
        <p:blipFill>
          <a:blip r:embed="rId2">
            <a:alphaModFix amt="76000"/>
            <a:extLst>
              <a:ext uri="{28A0092B-C50C-407E-A947-70E740481C1C}">
                <a14:useLocalDpi xmlns:a14="http://schemas.microsoft.com/office/drawing/2010/main" val="0"/>
              </a:ext>
            </a:extLst>
          </a:blip>
          <a:stretch>
            <a:fillRect/>
          </a:stretch>
        </p:blipFill>
        <p:spPr>
          <a:xfrm>
            <a:off x="5292080" y="1527540"/>
            <a:ext cx="3454276" cy="1930331"/>
          </a:xfrm>
          <a:prstGeom prst="rect">
            <a:avLst/>
          </a:prstGeom>
        </p:spPr>
      </p:pic>
      <p:pic>
        <p:nvPicPr>
          <p:cNvPr id="14" name="Bildobjekt 13">
            <a:extLst>
              <a:ext uri="{FF2B5EF4-FFF2-40B4-BE49-F238E27FC236}">
                <a16:creationId xmlns:a16="http://schemas.microsoft.com/office/drawing/2014/main" id="{FDF4DBBA-3412-EF40-8EEC-FDB83EDAF7F2}"/>
              </a:ext>
            </a:extLst>
          </p:cNvPr>
          <p:cNvPicPr>
            <a:picLocks noChangeAspect="1"/>
          </p:cNvPicPr>
          <p:nvPr/>
        </p:nvPicPr>
        <p:blipFill rotWithShape="1">
          <a:blip r:embed="rId3">
            <a:alphaModFix amt="75000"/>
            <a:extLst>
              <a:ext uri="{28A0092B-C50C-407E-A947-70E740481C1C}">
                <a14:useLocalDpi xmlns:a14="http://schemas.microsoft.com/office/drawing/2010/main" val="0"/>
              </a:ext>
            </a:extLst>
          </a:blip>
          <a:srcRect r="16654"/>
          <a:stretch/>
        </p:blipFill>
        <p:spPr>
          <a:xfrm>
            <a:off x="611561" y="4090164"/>
            <a:ext cx="3240360" cy="1990039"/>
          </a:xfrm>
          <a:prstGeom prst="rect">
            <a:avLst/>
          </a:prstGeom>
        </p:spPr>
      </p:pic>
      <p:sp>
        <p:nvSpPr>
          <p:cNvPr id="16" name="textruta 15">
            <a:extLst>
              <a:ext uri="{FF2B5EF4-FFF2-40B4-BE49-F238E27FC236}">
                <a16:creationId xmlns:a16="http://schemas.microsoft.com/office/drawing/2014/main" id="{A4F04361-FB34-EE44-93C9-7F1A6AD5D5B2}"/>
              </a:ext>
            </a:extLst>
          </p:cNvPr>
          <p:cNvSpPr txBox="1"/>
          <p:nvPr/>
        </p:nvSpPr>
        <p:spPr>
          <a:xfrm>
            <a:off x="1331640" y="5085184"/>
            <a:ext cx="292068" cy="461665"/>
          </a:xfrm>
          <a:prstGeom prst="rect">
            <a:avLst/>
          </a:prstGeom>
          <a:noFill/>
        </p:spPr>
        <p:txBody>
          <a:bodyPr wrap="none" rtlCol="0">
            <a:spAutoFit/>
          </a:bodyPr>
          <a:lstStyle/>
          <a:p>
            <a:endParaRPr lang="sv-SE" dirty="0"/>
          </a:p>
        </p:txBody>
      </p:sp>
      <p:sp>
        <p:nvSpPr>
          <p:cNvPr id="10" name="Platshållare för innehåll 8">
            <a:extLst>
              <a:ext uri="{FF2B5EF4-FFF2-40B4-BE49-F238E27FC236}">
                <a16:creationId xmlns:a16="http://schemas.microsoft.com/office/drawing/2014/main" id="{65375AAF-D108-9745-918E-88897B5A283F}"/>
              </a:ext>
            </a:extLst>
          </p:cNvPr>
          <p:cNvSpPr txBox="1">
            <a:spLocks/>
          </p:cNvSpPr>
          <p:nvPr/>
        </p:nvSpPr>
        <p:spPr bwMode="auto">
          <a:xfrm>
            <a:off x="3858314" y="3686471"/>
            <a:ext cx="5468726" cy="301912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Font typeface="Wingdings" pitchFamily="2" charset="2"/>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à"/>
              <a:defRPr>
                <a:solidFill>
                  <a:schemeClr val="tx1"/>
                </a:solidFill>
                <a:latin typeface="+mn-lt"/>
              </a:defRPr>
            </a:lvl2pPr>
            <a:lvl3pPr marL="1143000" indent="-228600" algn="l" rtl="0" eaLnBrk="1" fontAlgn="base" hangingPunct="1">
              <a:spcBef>
                <a:spcPct val="20000"/>
              </a:spcBef>
              <a:spcAft>
                <a:spcPct val="0"/>
              </a:spcAft>
              <a:buClr>
                <a:schemeClr val="accent1"/>
              </a:buClr>
              <a:buFont typeface="Wingdings" pitchFamily="2" charset="2"/>
              <a:buChar char="§"/>
              <a:defRPr sz="1600">
                <a:solidFill>
                  <a:schemeClr val="accent1"/>
                </a:solidFill>
                <a:latin typeface="+mn-lt"/>
              </a:defRPr>
            </a:lvl3pPr>
            <a:lvl4pPr marL="1600200" indent="-228600" algn="l" rtl="0" eaLnBrk="1" fontAlgn="base" hangingPunct="1">
              <a:spcBef>
                <a:spcPct val="20000"/>
              </a:spcBef>
              <a:spcAft>
                <a:spcPct val="0"/>
              </a:spcAft>
              <a:buFont typeface="Wingdings" pitchFamily="2" charset="2"/>
              <a:buChar char="à"/>
              <a:defRPr sz="1400">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9pPr>
          </a:lstStyle>
          <a:p>
            <a:pPr marL="0" indent="0">
              <a:buNone/>
            </a:pPr>
            <a:r>
              <a:rPr lang="en-AU" kern="0" dirty="0"/>
              <a:t>Topics:</a:t>
            </a:r>
          </a:p>
          <a:p>
            <a:pPr marL="457200" indent="-457200">
              <a:buFont typeface="+mj-lt"/>
              <a:buAutoNum type="arabicParenR"/>
            </a:pPr>
            <a:r>
              <a:rPr lang="en-AU" dirty="0"/>
              <a:t>Information about being a CSO to an individual with alcohol problems</a:t>
            </a:r>
          </a:p>
          <a:p>
            <a:pPr marL="457200" indent="-457200">
              <a:buFont typeface="+mj-lt"/>
              <a:buAutoNum type="arabicParenR"/>
            </a:pPr>
            <a:r>
              <a:rPr lang="en-AU" dirty="0"/>
              <a:t>Information about AUD and dependence</a:t>
            </a:r>
          </a:p>
          <a:p>
            <a:pPr marL="457200" indent="-457200">
              <a:buFont typeface="+mj-lt"/>
              <a:buAutoNum type="arabicParenR"/>
            </a:pPr>
            <a:r>
              <a:rPr lang="en-AU" dirty="0"/>
              <a:t>Information about taking care of yourself and your family</a:t>
            </a:r>
          </a:p>
          <a:p>
            <a:pPr marL="457200" indent="-457200">
              <a:buFont typeface="+mj-lt"/>
              <a:buAutoNum type="arabicParenR"/>
            </a:pPr>
            <a:r>
              <a:rPr lang="en-AU" dirty="0"/>
              <a:t>Finding help</a:t>
            </a:r>
          </a:p>
          <a:p>
            <a:pPr marL="0" indent="0">
              <a:buNone/>
            </a:pPr>
            <a:endParaRPr lang="sv-SE" kern="0" dirty="0"/>
          </a:p>
          <a:p>
            <a:pPr marL="0" indent="0">
              <a:buFont typeface="Wingdings" pitchFamily="2" charset="2"/>
              <a:buNone/>
            </a:pPr>
            <a:endParaRPr lang="sv-SE" kern="0" dirty="0"/>
          </a:p>
        </p:txBody>
      </p:sp>
    </p:spTree>
    <p:extLst>
      <p:ext uri="{BB962C8B-B14F-4D97-AF65-F5344CB8AC3E}">
        <p14:creationId xmlns:p14="http://schemas.microsoft.com/office/powerpoint/2010/main" val="1440783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a:extLst>
              <a:ext uri="{FF2B5EF4-FFF2-40B4-BE49-F238E27FC236}">
                <a16:creationId xmlns:a16="http://schemas.microsoft.com/office/drawing/2014/main" id="{5DB55B78-66AB-2A43-A0AF-D4F08C7E1C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3728" y="1268760"/>
            <a:ext cx="4861520" cy="4964360"/>
          </a:xfrm>
        </p:spPr>
      </p:pic>
      <p:sp>
        <p:nvSpPr>
          <p:cNvPr id="4" name="Platshållare för datum 3">
            <a:extLst>
              <a:ext uri="{FF2B5EF4-FFF2-40B4-BE49-F238E27FC236}">
                <a16:creationId xmlns:a16="http://schemas.microsoft.com/office/drawing/2014/main" id="{9F8F7195-499F-A140-864B-9945AF086781}"/>
              </a:ext>
            </a:extLst>
          </p:cNvPr>
          <p:cNvSpPr>
            <a:spLocks noGrp="1"/>
          </p:cNvSpPr>
          <p:nvPr>
            <p:ph type="dt" sz="half" idx="10"/>
          </p:nvPr>
        </p:nvSpPr>
        <p:spPr/>
        <p:txBody>
          <a:bodyPr/>
          <a:lstStyle/>
          <a:p>
            <a:pPr>
              <a:defRPr/>
            </a:pPr>
            <a:r>
              <a:rPr lang="sv-SE"/>
              <a:t>2023-02-16</a:t>
            </a:r>
          </a:p>
        </p:txBody>
      </p:sp>
      <p:sp>
        <p:nvSpPr>
          <p:cNvPr id="5" name="Platshållare för sidfot 4">
            <a:extLst>
              <a:ext uri="{FF2B5EF4-FFF2-40B4-BE49-F238E27FC236}">
                <a16:creationId xmlns:a16="http://schemas.microsoft.com/office/drawing/2014/main" id="{E7A836CE-4C9F-9143-A457-A6D10D828B99}"/>
              </a:ext>
            </a:extLst>
          </p:cNvPr>
          <p:cNvSpPr>
            <a:spLocks noGrp="1"/>
          </p:cNvSpPr>
          <p:nvPr>
            <p:ph type="ftr" sz="quarter" idx="11"/>
          </p:nvPr>
        </p:nvSpPr>
        <p:spPr/>
        <p:txBody>
          <a:bodyPr/>
          <a:lstStyle/>
          <a:p>
            <a:pPr>
              <a:defRPr/>
            </a:pPr>
            <a:r>
              <a:rPr lang="sv-SE"/>
              <a:t>Hammarberg &amp; Siljeholm AfiNet</a:t>
            </a:r>
          </a:p>
        </p:txBody>
      </p:sp>
    </p:spTree>
    <p:extLst>
      <p:ext uri="{BB962C8B-B14F-4D97-AF65-F5344CB8AC3E}">
        <p14:creationId xmlns:p14="http://schemas.microsoft.com/office/powerpoint/2010/main" val="3153254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53F2DD-74F1-1E4B-8764-21C78529215E}"/>
              </a:ext>
            </a:extLst>
          </p:cNvPr>
          <p:cNvSpPr>
            <a:spLocks noGrp="1"/>
          </p:cNvSpPr>
          <p:nvPr>
            <p:ph type="title"/>
          </p:nvPr>
        </p:nvSpPr>
        <p:spPr>
          <a:xfrm>
            <a:off x="539750" y="521808"/>
            <a:ext cx="7772400" cy="1143000"/>
          </a:xfrm>
        </p:spPr>
        <p:txBody>
          <a:bodyPr/>
          <a:lstStyle/>
          <a:p>
            <a:r>
              <a:rPr lang="en-US" dirty="0"/>
              <a:t>RCT - Results</a:t>
            </a:r>
          </a:p>
        </p:txBody>
      </p:sp>
      <p:sp>
        <p:nvSpPr>
          <p:cNvPr id="4" name="Platshållare för datum 3">
            <a:extLst>
              <a:ext uri="{FF2B5EF4-FFF2-40B4-BE49-F238E27FC236}">
                <a16:creationId xmlns:a16="http://schemas.microsoft.com/office/drawing/2014/main" id="{DFB2BDAA-1F22-1D43-B753-EE723E863532}"/>
              </a:ext>
            </a:extLst>
          </p:cNvPr>
          <p:cNvSpPr>
            <a:spLocks noGrp="1"/>
          </p:cNvSpPr>
          <p:nvPr>
            <p:ph type="dt" sz="half" idx="10"/>
          </p:nvPr>
        </p:nvSpPr>
        <p:spPr/>
        <p:txBody>
          <a:bodyPr/>
          <a:lstStyle/>
          <a:p>
            <a:pPr>
              <a:defRPr/>
            </a:pPr>
            <a:r>
              <a:rPr lang="sv-SE"/>
              <a:t>2023-02-16</a:t>
            </a:r>
          </a:p>
        </p:txBody>
      </p:sp>
      <p:sp>
        <p:nvSpPr>
          <p:cNvPr id="5" name="Platshållare för sidfot 4">
            <a:extLst>
              <a:ext uri="{FF2B5EF4-FFF2-40B4-BE49-F238E27FC236}">
                <a16:creationId xmlns:a16="http://schemas.microsoft.com/office/drawing/2014/main" id="{28DFDE17-C555-C244-BF16-ACDBE18D3E3E}"/>
              </a:ext>
            </a:extLst>
          </p:cNvPr>
          <p:cNvSpPr>
            <a:spLocks noGrp="1"/>
          </p:cNvSpPr>
          <p:nvPr>
            <p:ph type="ftr" sz="quarter" idx="11"/>
          </p:nvPr>
        </p:nvSpPr>
        <p:spPr/>
        <p:txBody>
          <a:bodyPr/>
          <a:lstStyle/>
          <a:p>
            <a:pPr>
              <a:defRPr/>
            </a:pPr>
            <a:r>
              <a:rPr lang="sv-SE"/>
              <a:t>Hammarberg &amp; Siljeholm AfiNet</a:t>
            </a:r>
            <a:endParaRPr lang="sv-SE" dirty="0"/>
          </a:p>
        </p:txBody>
      </p:sp>
      <p:pic>
        <p:nvPicPr>
          <p:cNvPr id="6" name="Platshållare för innehåll 5">
            <a:extLst>
              <a:ext uri="{FF2B5EF4-FFF2-40B4-BE49-F238E27FC236}">
                <a16:creationId xmlns:a16="http://schemas.microsoft.com/office/drawing/2014/main" id="{BEA04D77-29FF-7348-9628-35673AB11A11}"/>
              </a:ext>
            </a:extLst>
          </p:cNvPr>
          <p:cNvPicPr>
            <a:picLocks noGrp="1"/>
          </p:cNvPicPr>
          <p:nvPr>
            <p:ph idx="1"/>
          </p:nvPr>
        </p:nvPicPr>
        <p:blipFill rotWithShape="1">
          <a:blip r:embed="rId2"/>
          <a:srcRect b="68617"/>
          <a:stretch/>
        </p:blipFill>
        <p:spPr bwMode="auto">
          <a:xfrm>
            <a:off x="899592" y="2125585"/>
            <a:ext cx="8064896" cy="3751688"/>
          </a:xfrm>
          <a:prstGeom prst="rect">
            <a:avLst/>
          </a:prstGeom>
          <a:ln>
            <a:noFill/>
          </a:ln>
          <a:extLst>
            <a:ext uri="{53640926-AAD7-44D8-BBD7-CCE9431645EC}">
              <a14:shadowObscured xmlns:a14="http://schemas.microsoft.com/office/drawing/2010/main"/>
            </a:ext>
          </a:extLst>
        </p:spPr>
      </p:pic>
      <p:sp>
        <p:nvSpPr>
          <p:cNvPr id="3" name="Ned 2">
            <a:extLst>
              <a:ext uri="{FF2B5EF4-FFF2-40B4-BE49-F238E27FC236}">
                <a16:creationId xmlns:a16="http://schemas.microsoft.com/office/drawing/2014/main" id="{41DD69AE-83C5-A743-8DB2-761C8595790C}"/>
              </a:ext>
            </a:extLst>
          </p:cNvPr>
          <p:cNvSpPr/>
          <p:nvPr/>
        </p:nvSpPr>
        <p:spPr bwMode="auto">
          <a:xfrm>
            <a:off x="4542257" y="1455733"/>
            <a:ext cx="362074" cy="71272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pitchFamily="34" charset="0"/>
            </a:endParaRPr>
          </a:p>
        </p:txBody>
      </p:sp>
      <p:sp>
        <p:nvSpPr>
          <p:cNvPr id="12" name="Ned 11">
            <a:extLst>
              <a:ext uri="{FF2B5EF4-FFF2-40B4-BE49-F238E27FC236}">
                <a16:creationId xmlns:a16="http://schemas.microsoft.com/office/drawing/2014/main" id="{9F04B1E6-E26C-8847-8759-ECD8AC51FCC6}"/>
              </a:ext>
            </a:extLst>
          </p:cNvPr>
          <p:cNvSpPr/>
          <p:nvPr/>
        </p:nvSpPr>
        <p:spPr bwMode="auto">
          <a:xfrm>
            <a:off x="4425950" y="4509120"/>
            <a:ext cx="362074" cy="71272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pitchFamily="34" charset="0"/>
            </a:endParaRPr>
          </a:p>
        </p:txBody>
      </p:sp>
      <p:sp>
        <p:nvSpPr>
          <p:cNvPr id="13" name="Ned 12">
            <a:extLst>
              <a:ext uri="{FF2B5EF4-FFF2-40B4-BE49-F238E27FC236}">
                <a16:creationId xmlns:a16="http://schemas.microsoft.com/office/drawing/2014/main" id="{A3C99CA5-EC18-CD43-B121-91F73D5B3937}"/>
              </a:ext>
            </a:extLst>
          </p:cNvPr>
          <p:cNvSpPr/>
          <p:nvPr/>
        </p:nvSpPr>
        <p:spPr bwMode="auto">
          <a:xfrm rot="5400000">
            <a:off x="8270575" y="2447054"/>
            <a:ext cx="309154" cy="646625"/>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pitchFamily="34" charset="0"/>
            </a:endParaRPr>
          </a:p>
        </p:txBody>
      </p:sp>
      <p:sp>
        <p:nvSpPr>
          <p:cNvPr id="14" name="Ned 13">
            <a:extLst>
              <a:ext uri="{FF2B5EF4-FFF2-40B4-BE49-F238E27FC236}">
                <a16:creationId xmlns:a16="http://schemas.microsoft.com/office/drawing/2014/main" id="{9382B4DC-04AD-CE42-9924-15AE83A8644E}"/>
              </a:ext>
            </a:extLst>
          </p:cNvPr>
          <p:cNvSpPr/>
          <p:nvPr/>
        </p:nvSpPr>
        <p:spPr bwMode="auto">
          <a:xfrm rot="5400000">
            <a:off x="7266384" y="2172927"/>
            <a:ext cx="299864" cy="648072"/>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1227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AC76536-A8BF-1349-AC96-E60A8FC6C325}"/>
              </a:ext>
            </a:extLst>
          </p:cNvPr>
          <p:cNvSpPr>
            <a:spLocks noGrp="1"/>
          </p:cNvSpPr>
          <p:nvPr>
            <p:ph idx="1"/>
          </p:nvPr>
        </p:nvSpPr>
        <p:spPr>
          <a:xfrm>
            <a:off x="685800" y="2362200"/>
            <a:ext cx="7772400" cy="4114800"/>
          </a:xfrm>
        </p:spPr>
        <p:txBody>
          <a:bodyPr/>
          <a:lstStyle/>
          <a:p>
            <a:r>
              <a:rPr lang="en-US" dirty="0"/>
              <a:t>Background </a:t>
            </a:r>
          </a:p>
          <a:p>
            <a:r>
              <a:rPr lang="en-US" dirty="0"/>
              <a:t>The SPARE-program</a:t>
            </a:r>
          </a:p>
          <a:p>
            <a:r>
              <a:rPr lang="en-US" dirty="0"/>
              <a:t>RCT</a:t>
            </a:r>
          </a:p>
          <a:p>
            <a:r>
              <a:rPr lang="en-US" dirty="0"/>
              <a:t>Qualitative study</a:t>
            </a:r>
          </a:p>
          <a:p>
            <a:r>
              <a:rPr lang="en-US" dirty="0"/>
              <a:t>Conclusions</a:t>
            </a:r>
          </a:p>
          <a:p>
            <a:r>
              <a:rPr lang="en-US" dirty="0"/>
              <a:t>Discussion</a:t>
            </a:r>
          </a:p>
        </p:txBody>
      </p:sp>
      <p:sp>
        <p:nvSpPr>
          <p:cNvPr id="4" name="Platshållare för datum 3">
            <a:extLst>
              <a:ext uri="{FF2B5EF4-FFF2-40B4-BE49-F238E27FC236}">
                <a16:creationId xmlns:a16="http://schemas.microsoft.com/office/drawing/2014/main" id="{DB1AAC11-2627-A440-A400-69895A63BEAE}"/>
              </a:ext>
            </a:extLst>
          </p:cNvPr>
          <p:cNvSpPr>
            <a:spLocks noGrp="1"/>
          </p:cNvSpPr>
          <p:nvPr>
            <p:ph type="dt" sz="half" idx="10"/>
          </p:nvPr>
        </p:nvSpPr>
        <p:spPr/>
        <p:txBody>
          <a:bodyPr/>
          <a:lstStyle/>
          <a:p>
            <a:r>
              <a:rPr lang="sv-SE"/>
              <a:t>2023-02-16</a:t>
            </a:r>
          </a:p>
        </p:txBody>
      </p:sp>
      <p:sp>
        <p:nvSpPr>
          <p:cNvPr id="5" name="Platshållare för sidfot 4">
            <a:extLst>
              <a:ext uri="{FF2B5EF4-FFF2-40B4-BE49-F238E27FC236}">
                <a16:creationId xmlns:a16="http://schemas.microsoft.com/office/drawing/2014/main" id="{3610D2CF-7F0D-9946-9F75-D30CE006F3BC}"/>
              </a:ext>
            </a:extLst>
          </p:cNvPr>
          <p:cNvSpPr>
            <a:spLocks noGrp="1"/>
          </p:cNvSpPr>
          <p:nvPr>
            <p:ph type="ftr" sz="quarter" idx="11"/>
          </p:nvPr>
        </p:nvSpPr>
        <p:spPr/>
        <p:txBody>
          <a:bodyPr/>
          <a:lstStyle/>
          <a:p>
            <a:r>
              <a:rPr lang="sv-SE"/>
              <a:t>Hammarberg &amp; Siljeholm AfiNet</a:t>
            </a:r>
          </a:p>
        </p:txBody>
      </p:sp>
      <p:pic>
        <p:nvPicPr>
          <p:cNvPr id="9" name="Bildobjekt 8">
            <a:extLst>
              <a:ext uri="{FF2B5EF4-FFF2-40B4-BE49-F238E27FC236}">
                <a16:creationId xmlns:a16="http://schemas.microsoft.com/office/drawing/2014/main" id="{C2DF8B9D-B21D-6448-BDA1-D17A93CD1B67}"/>
              </a:ext>
            </a:extLst>
          </p:cNvPr>
          <p:cNvPicPr>
            <a:picLocks noChangeAspect="1"/>
          </p:cNvPicPr>
          <p:nvPr/>
        </p:nvPicPr>
        <p:blipFill>
          <a:blip r:embed="rId3">
            <a:alphaModFix amt="71000"/>
            <a:extLst>
              <a:ext uri="{BEBA8EAE-BF5A-486C-A8C5-ECC9F3942E4B}">
                <a14:imgProps xmlns:a14="http://schemas.microsoft.com/office/drawing/2010/main">
                  <a14:imgLayer>
                    <a14:imgEffect>
                      <a14:brightnessContrast bright="5000" contrast="20000"/>
                    </a14:imgEffect>
                  </a14:imgLayer>
                </a14:imgProps>
              </a:ext>
              <a:ext uri="{28A0092B-C50C-407E-A947-70E740481C1C}">
                <a14:useLocalDpi xmlns:a14="http://schemas.microsoft.com/office/drawing/2010/main" val="0"/>
              </a:ext>
            </a:extLst>
          </a:blip>
          <a:stretch>
            <a:fillRect/>
          </a:stretch>
        </p:blipFill>
        <p:spPr>
          <a:xfrm>
            <a:off x="5740277" y="2106546"/>
            <a:ext cx="2524274" cy="2711257"/>
          </a:xfrm>
          <a:prstGeom prst="rect">
            <a:avLst/>
          </a:prstGeom>
        </p:spPr>
      </p:pic>
      <p:sp>
        <p:nvSpPr>
          <p:cNvPr id="7" name="Rubrik 1">
            <a:extLst>
              <a:ext uri="{FF2B5EF4-FFF2-40B4-BE49-F238E27FC236}">
                <a16:creationId xmlns:a16="http://schemas.microsoft.com/office/drawing/2014/main" id="{67F7677D-6D8F-C941-86C5-2CC139205BE0}"/>
              </a:ext>
            </a:extLst>
          </p:cNvPr>
          <p:cNvSpPr txBox="1">
            <a:spLocks/>
          </p:cNvSpPr>
          <p:nvPr/>
        </p:nvSpPr>
        <p:spPr bwMode="auto">
          <a:xfrm>
            <a:off x="457200" y="320694"/>
            <a:ext cx="77724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800" b="1">
                <a:solidFill>
                  <a:schemeClr val="accent1"/>
                </a:solidFill>
                <a:latin typeface="+mj-lt"/>
                <a:ea typeface="+mj-ea"/>
                <a:cs typeface="+mj-cs"/>
              </a:defRPr>
            </a:lvl1pPr>
            <a:lvl2pPr algn="l" rtl="0" eaLnBrk="1" fontAlgn="base" hangingPunct="1">
              <a:spcBef>
                <a:spcPct val="0"/>
              </a:spcBef>
              <a:spcAft>
                <a:spcPct val="0"/>
              </a:spcAft>
              <a:defRPr sz="2800" b="1">
                <a:solidFill>
                  <a:schemeClr val="accent1"/>
                </a:solidFill>
                <a:latin typeface="Arial" pitchFamily="34" charset="0"/>
              </a:defRPr>
            </a:lvl2pPr>
            <a:lvl3pPr algn="l" rtl="0" eaLnBrk="1" fontAlgn="base" hangingPunct="1">
              <a:spcBef>
                <a:spcPct val="0"/>
              </a:spcBef>
              <a:spcAft>
                <a:spcPct val="0"/>
              </a:spcAft>
              <a:defRPr sz="2800" b="1">
                <a:solidFill>
                  <a:schemeClr val="accent1"/>
                </a:solidFill>
                <a:latin typeface="Arial" pitchFamily="34" charset="0"/>
              </a:defRPr>
            </a:lvl3pPr>
            <a:lvl4pPr algn="l" rtl="0" eaLnBrk="1" fontAlgn="base" hangingPunct="1">
              <a:spcBef>
                <a:spcPct val="0"/>
              </a:spcBef>
              <a:spcAft>
                <a:spcPct val="0"/>
              </a:spcAft>
              <a:defRPr sz="2800" b="1">
                <a:solidFill>
                  <a:schemeClr val="accent1"/>
                </a:solidFill>
                <a:latin typeface="Arial" pitchFamily="34" charset="0"/>
              </a:defRPr>
            </a:lvl4pPr>
            <a:lvl5pPr algn="l" rtl="0" eaLnBrk="1" fontAlgn="base" hangingPunct="1">
              <a:spcBef>
                <a:spcPct val="0"/>
              </a:spcBef>
              <a:spcAft>
                <a:spcPct val="0"/>
              </a:spcAft>
              <a:defRPr sz="2800" b="1">
                <a:solidFill>
                  <a:schemeClr val="accent1"/>
                </a:solidFill>
                <a:latin typeface="Arial" pitchFamily="34" charset="0"/>
              </a:defRPr>
            </a:lvl5pPr>
            <a:lvl6pPr marL="457200" algn="l" rtl="0" eaLnBrk="1" fontAlgn="base" hangingPunct="1">
              <a:spcBef>
                <a:spcPct val="0"/>
              </a:spcBef>
              <a:spcAft>
                <a:spcPct val="0"/>
              </a:spcAft>
              <a:defRPr sz="2800" b="1">
                <a:solidFill>
                  <a:schemeClr val="accent1"/>
                </a:solidFill>
                <a:latin typeface="Arial" pitchFamily="34" charset="0"/>
              </a:defRPr>
            </a:lvl6pPr>
            <a:lvl7pPr marL="914400" algn="l" rtl="0" eaLnBrk="1" fontAlgn="base" hangingPunct="1">
              <a:spcBef>
                <a:spcPct val="0"/>
              </a:spcBef>
              <a:spcAft>
                <a:spcPct val="0"/>
              </a:spcAft>
              <a:defRPr sz="2800" b="1">
                <a:solidFill>
                  <a:schemeClr val="accent1"/>
                </a:solidFill>
                <a:latin typeface="Arial" pitchFamily="34" charset="0"/>
              </a:defRPr>
            </a:lvl7pPr>
            <a:lvl8pPr marL="1371600" algn="l" rtl="0" eaLnBrk="1" fontAlgn="base" hangingPunct="1">
              <a:spcBef>
                <a:spcPct val="0"/>
              </a:spcBef>
              <a:spcAft>
                <a:spcPct val="0"/>
              </a:spcAft>
              <a:defRPr sz="2800" b="1">
                <a:solidFill>
                  <a:schemeClr val="accent1"/>
                </a:solidFill>
                <a:latin typeface="Arial" pitchFamily="34" charset="0"/>
              </a:defRPr>
            </a:lvl8pPr>
            <a:lvl9pPr marL="1828800" algn="l" rtl="0" eaLnBrk="1" fontAlgn="base" hangingPunct="1">
              <a:spcBef>
                <a:spcPct val="0"/>
              </a:spcBef>
              <a:spcAft>
                <a:spcPct val="0"/>
              </a:spcAft>
              <a:defRPr sz="2800" b="1">
                <a:solidFill>
                  <a:schemeClr val="accent1"/>
                </a:solidFill>
                <a:latin typeface="Arial" pitchFamily="34" charset="0"/>
              </a:defRPr>
            </a:lvl9pPr>
          </a:lstStyle>
          <a:p>
            <a:pPr>
              <a:buFontTx/>
              <a:buNone/>
            </a:pPr>
            <a:r>
              <a:rPr lang="en-US" kern="0" dirty="0"/>
              <a:t>Outline for presentation</a:t>
            </a:r>
          </a:p>
        </p:txBody>
      </p:sp>
    </p:spTree>
    <p:extLst>
      <p:ext uri="{BB962C8B-B14F-4D97-AF65-F5344CB8AC3E}">
        <p14:creationId xmlns:p14="http://schemas.microsoft.com/office/powerpoint/2010/main" val="3600380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DFB2BDAA-1F22-1D43-B753-EE723E863532}"/>
              </a:ext>
            </a:extLst>
          </p:cNvPr>
          <p:cNvSpPr>
            <a:spLocks noGrp="1"/>
          </p:cNvSpPr>
          <p:nvPr>
            <p:ph type="dt" sz="half" idx="10"/>
          </p:nvPr>
        </p:nvSpPr>
        <p:spPr/>
        <p:txBody>
          <a:bodyPr/>
          <a:lstStyle/>
          <a:p>
            <a:pPr>
              <a:defRPr/>
            </a:pPr>
            <a:r>
              <a:rPr lang="sv-SE"/>
              <a:t>2023-02-16</a:t>
            </a:r>
          </a:p>
        </p:txBody>
      </p:sp>
      <p:sp>
        <p:nvSpPr>
          <p:cNvPr id="5" name="Platshållare för sidfot 4">
            <a:extLst>
              <a:ext uri="{FF2B5EF4-FFF2-40B4-BE49-F238E27FC236}">
                <a16:creationId xmlns:a16="http://schemas.microsoft.com/office/drawing/2014/main" id="{28DFDE17-C555-C244-BF16-ACDBE18D3E3E}"/>
              </a:ext>
            </a:extLst>
          </p:cNvPr>
          <p:cNvSpPr>
            <a:spLocks noGrp="1"/>
          </p:cNvSpPr>
          <p:nvPr>
            <p:ph type="ftr" sz="quarter" idx="11"/>
          </p:nvPr>
        </p:nvSpPr>
        <p:spPr/>
        <p:txBody>
          <a:bodyPr/>
          <a:lstStyle/>
          <a:p>
            <a:pPr>
              <a:defRPr/>
            </a:pPr>
            <a:r>
              <a:rPr lang="sv-SE"/>
              <a:t>Hammarberg &amp; Siljeholm AfiNet</a:t>
            </a:r>
            <a:endParaRPr lang="sv-SE" dirty="0"/>
          </a:p>
        </p:txBody>
      </p:sp>
      <p:pic>
        <p:nvPicPr>
          <p:cNvPr id="10" name="Platshållare för innehåll 9">
            <a:extLst>
              <a:ext uri="{FF2B5EF4-FFF2-40B4-BE49-F238E27FC236}">
                <a16:creationId xmlns:a16="http://schemas.microsoft.com/office/drawing/2014/main" id="{35F104F7-E273-3546-B005-55359CC54A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0360" y="3339581"/>
            <a:ext cx="6372942" cy="3007072"/>
          </a:xfrm>
        </p:spPr>
      </p:pic>
      <p:pic>
        <p:nvPicPr>
          <p:cNvPr id="14" name="Bildobjekt 13">
            <a:extLst>
              <a:ext uri="{FF2B5EF4-FFF2-40B4-BE49-F238E27FC236}">
                <a16:creationId xmlns:a16="http://schemas.microsoft.com/office/drawing/2014/main" id="{545D730C-5081-B348-98BC-244DBA751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360" y="1552952"/>
            <a:ext cx="7006404" cy="1811412"/>
          </a:xfrm>
          <a:prstGeom prst="rect">
            <a:avLst/>
          </a:prstGeom>
        </p:spPr>
      </p:pic>
      <p:sp>
        <p:nvSpPr>
          <p:cNvPr id="11" name="Rubrik 1">
            <a:extLst>
              <a:ext uri="{FF2B5EF4-FFF2-40B4-BE49-F238E27FC236}">
                <a16:creationId xmlns:a16="http://schemas.microsoft.com/office/drawing/2014/main" id="{0DB55D05-6C10-8343-902E-ADEAE16CC03A}"/>
              </a:ext>
            </a:extLst>
          </p:cNvPr>
          <p:cNvSpPr>
            <a:spLocks noGrp="1"/>
          </p:cNvSpPr>
          <p:nvPr>
            <p:ph type="title"/>
          </p:nvPr>
        </p:nvSpPr>
        <p:spPr>
          <a:xfrm>
            <a:off x="539750" y="521808"/>
            <a:ext cx="7772400" cy="1143000"/>
          </a:xfrm>
        </p:spPr>
        <p:txBody>
          <a:bodyPr/>
          <a:lstStyle/>
          <a:p>
            <a:r>
              <a:rPr lang="en-US" dirty="0"/>
              <a:t>RCT - Results</a:t>
            </a:r>
          </a:p>
        </p:txBody>
      </p:sp>
    </p:spTree>
    <p:extLst>
      <p:ext uri="{BB962C8B-B14F-4D97-AF65-F5344CB8AC3E}">
        <p14:creationId xmlns:p14="http://schemas.microsoft.com/office/powerpoint/2010/main" val="537833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DFB2BDAA-1F22-1D43-B753-EE723E863532}"/>
              </a:ext>
            </a:extLst>
          </p:cNvPr>
          <p:cNvSpPr>
            <a:spLocks noGrp="1"/>
          </p:cNvSpPr>
          <p:nvPr>
            <p:ph type="dt" sz="half" idx="10"/>
          </p:nvPr>
        </p:nvSpPr>
        <p:spPr/>
        <p:txBody>
          <a:bodyPr/>
          <a:lstStyle/>
          <a:p>
            <a:pPr>
              <a:defRPr/>
            </a:pPr>
            <a:r>
              <a:rPr lang="sv-SE"/>
              <a:t>2023-02-16</a:t>
            </a:r>
          </a:p>
        </p:txBody>
      </p:sp>
      <p:sp>
        <p:nvSpPr>
          <p:cNvPr id="5" name="Platshållare för sidfot 4">
            <a:extLst>
              <a:ext uri="{FF2B5EF4-FFF2-40B4-BE49-F238E27FC236}">
                <a16:creationId xmlns:a16="http://schemas.microsoft.com/office/drawing/2014/main" id="{28DFDE17-C555-C244-BF16-ACDBE18D3E3E}"/>
              </a:ext>
            </a:extLst>
          </p:cNvPr>
          <p:cNvSpPr>
            <a:spLocks noGrp="1"/>
          </p:cNvSpPr>
          <p:nvPr>
            <p:ph type="ftr" sz="quarter" idx="11"/>
          </p:nvPr>
        </p:nvSpPr>
        <p:spPr/>
        <p:txBody>
          <a:bodyPr/>
          <a:lstStyle/>
          <a:p>
            <a:pPr>
              <a:defRPr/>
            </a:pPr>
            <a:r>
              <a:rPr lang="sv-SE"/>
              <a:t>Hammarberg &amp; Siljeholm AfiNet</a:t>
            </a:r>
            <a:endParaRPr lang="sv-SE" dirty="0"/>
          </a:p>
        </p:txBody>
      </p:sp>
      <p:sp>
        <p:nvSpPr>
          <p:cNvPr id="8" name="Platshållare för innehåll 7">
            <a:extLst>
              <a:ext uri="{FF2B5EF4-FFF2-40B4-BE49-F238E27FC236}">
                <a16:creationId xmlns:a16="http://schemas.microsoft.com/office/drawing/2014/main" id="{813793C5-82B6-004E-91E1-8A0A789BCA50}"/>
              </a:ext>
            </a:extLst>
          </p:cNvPr>
          <p:cNvSpPr>
            <a:spLocks noGrp="1"/>
          </p:cNvSpPr>
          <p:nvPr>
            <p:ph idx="1"/>
          </p:nvPr>
        </p:nvSpPr>
        <p:spPr>
          <a:xfrm>
            <a:off x="457200" y="1916832"/>
            <a:ext cx="8223756" cy="1152128"/>
          </a:xfrm>
        </p:spPr>
        <p:txBody>
          <a:bodyPr/>
          <a:lstStyle/>
          <a:p>
            <a:r>
              <a:rPr lang="en-US" dirty="0"/>
              <a:t>Primary outcome: Children's’ mental health (SDQ)</a:t>
            </a:r>
          </a:p>
          <a:p>
            <a:pPr lvl="1"/>
            <a:r>
              <a:rPr lang="en-US" dirty="0"/>
              <a:t>No differences between conditions </a:t>
            </a:r>
          </a:p>
          <a:p>
            <a:pPr lvl="1"/>
            <a:r>
              <a:rPr lang="en-US" dirty="0"/>
              <a:t>No significant change over time (baseline-3 months)</a:t>
            </a:r>
          </a:p>
          <a:p>
            <a:pPr lvl="1"/>
            <a:endParaRPr lang="sv-SE" dirty="0"/>
          </a:p>
        </p:txBody>
      </p:sp>
      <p:pic>
        <p:nvPicPr>
          <p:cNvPr id="10" name="Bildobjekt 9">
            <a:extLst>
              <a:ext uri="{FF2B5EF4-FFF2-40B4-BE49-F238E27FC236}">
                <a16:creationId xmlns:a16="http://schemas.microsoft.com/office/drawing/2014/main" id="{2333A7AF-816A-354C-ACAB-713BBB661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1018" y="3159479"/>
            <a:ext cx="5834682" cy="3227002"/>
          </a:xfrm>
          <a:prstGeom prst="rect">
            <a:avLst/>
          </a:prstGeom>
        </p:spPr>
      </p:pic>
      <p:sp>
        <p:nvSpPr>
          <p:cNvPr id="9" name="Rubrik 1">
            <a:extLst>
              <a:ext uri="{FF2B5EF4-FFF2-40B4-BE49-F238E27FC236}">
                <a16:creationId xmlns:a16="http://schemas.microsoft.com/office/drawing/2014/main" id="{2FE18013-910D-5A40-9EB3-78F5F2FEAB31}"/>
              </a:ext>
            </a:extLst>
          </p:cNvPr>
          <p:cNvSpPr>
            <a:spLocks noGrp="1"/>
          </p:cNvSpPr>
          <p:nvPr>
            <p:ph type="title"/>
          </p:nvPr>
        </p:nvSpPr>
        <p:spPr>
          <a:xfrm>
            <a:off x="539750" y="521808"/>
            <a:ext cx="7772400" cy="1143000"/>
          </a:xfrm>
        </p:spPr>
        <p:txBody>
          <a:bodyPr/>
          <a:lstStyle/>
          <a:p>
            <a:r>
              <a:rPr lang="en-US" dirty="0"/>
              <a:t>RCT - Results</a:t>
            </a:r>
          </a:p>
        </p:txBody>
      </p:sp>
    </p:spTree>
    <p:extLst>
      <p:ext uri="{BB962C8B-B14F-4D97-AF65-F5344CB8AC3E}">
        <p14:creationId xmlns:p14="http://schemas.microsoft.com/office/powerpoint/2010/main" val="4061510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DFB2BDAA-1F22-1D43-B753-EE723E863532}"/>
              </a:ext>
            </a:extLst>
          </p:cNvPr>
          <p:cNvSpPr>
            <a:spLocks noGrp="1"/>
          </p:cNvSpPr>
          <p:nvPr>
            <p:ph type="dt" sz="half" idx="10"/>
          </p:nvPr>
        </p:nvSpPr>
        <p:spPr/>
        <p:txBody>
          <a:bodyPr/>
          <a:lstStyle/>
          <a:p>
            <a:pPr>
              <a:defRPr/>
            </a:pPr>
            <a:r>
              <a:rPr lang="sv-SE"/>
              <a:t>2023-02-16</a:t>
            </a:r>
          </a:p>
        </p:txBody>
      </p:sp>
      <p:sp>
        <p:nvSpPr>
          <p:cNvPr id="5" name="Platshållare för sidfot 4">
            <a:extLst>
              <a:ext uri="{FF2B5EF4-FFF2-40B4-BE49-F238E27FC236}">
                <a16:creationId xmlns:a16="http://schemas.microsoft.com/office/drawing/2014/main" id="{28DFDE17-C555-C244-BF16-ACDBE18D3E3E}"/>
              </a:ext>
            </a:extLst>
          </p:cNvPr>
          <p:cNvSpPr>
            <a:spLocks noGrp="1"/>
          </p:cNvSpPr>
          <p:nvPr>
            <p:ph type="ftr" sz="quarter" idx="11"/>
          </p:nvPr>
        </p:nvSpPr>
        <p:spPr/>
        <p:txBody>
          <a:bodyPr/>
          <a:lstStyle/>
          <a:p>
            <a:pPr>
              <a:defRPr/>
            </a:pPr>
            <a:r>
              <a:rPr lang="sv-SE"/>
              <a:t>Hammarberg &amp; Siljeholm AfiNet</a:t>
            </a:r>
            <a:endParaRPr lang="sv-SE" dirty="0"/>
          </a:p>
        </p:txBody>
      </p:sp>
      <p:sp>
        <p:nvSpPr>
          <p:cNvPr id="8" name="Platshållare för innehåll 7">
            <a:extLst>
              <a:ext uri="{FF2B5EF4-FFF2-40B4-BE49-F238E27FC236}">
                <a16:creationId xmlns:a16="http://schemas.microsoft.com/office/drawing/2014/main" id="{813793C5-82B6-004E-91E1-8A0A789BCA50}"/>
              </a:ext>
            </a:extLst>
          </p:cNvPr>
          <p:cNvSpPr>
            <a:spLocks noGrp="1"/>
          </p:cNvSpPr>
          <p:nvPr>
            <p:ph idx="1"/>
          </p:nvPr>
        </p:nvSpPr>
        <p:spPr>
          <a:xfrm>
            <a:off x="1115616" y="1548290"/>
            <a:ext cx="8223756" cy="4114800"/>
          </a:xfrm>
        </p:spPr>
        <p:txBody>
          <a:bodyPr/>
          <a:lstStyle/>
          <a:p>
            <a:r>
              <a:rPr lang="en-US" dirty="0"/>
              <a:t>Improvements in both conditions:</a:t>
            </a:r>
          </a:p>
          <a:p>
            <a:pPr lvl="1"/>
            <a:r>
              <a:rPr lang="en-US" dirty="0"/>
              <a:t>Co-parents’ alcohol consumption (AUDIT-C)</a:t>
            </a:r>
          </a:p>
          <a:p>
            <a:pPr lvl="1"/>
            <a:r>
              <a:rPr lang="en-US" dirty="0"/>
              <a:t>Severity of dependence (ICD-10 criteria)</a:t>
            </a:r>
          </a:p>
          <a:p>
            <a:pPr lvl="1"/>
            <a:r>
              <a:rPr lang="en-US" dirty="0"/>
              <a:t>Self-efficacy in handling co-parent alcohol consumption </a:t>
            </a:r>
          </a:p>
        </p:txBody>
      </p:sp>
      <p:pic>
        <p:nvPicPr>
          <p:cNvPr id="7" name="Bildobjekt 6">
            <a:extLst>
              <a:ext uri="{FF2B5EF4-FFF2-40B4-BE49-F238E27FC236}">
                <a16:creationId xmlns:a16="http://schemas.microsoft.com/office/drawing/2014/main" id="{82C3444D-40E3-CB4B-A59E-EF80BA7D7370}"/>
              </a:ext>
            </a:extLst>
          </p:cNvPr>
          <p:cNvPicPr>
            <a:picLocks noChangeAspect="1"/>
          </p:cNvPicPr>
          <p:nvPr/>
        </p:nvPicPr>
        <p:blipFill rotWithShape="1">
          <a:blip r:embed="rId2">
            <a:extLst>
              <a:ext uri="{28A0092B-C50C-407E-A947-70E740481C1C}">
                <a14:useLocalDpi xmlns:a14="http://schemas.microsoft.com/office/drawing/2010/main" val="0"/>
              </a:ext>
            </a:extLst>
          </a:blip>
          <a:srcRect l="545" t="3201" r="486" b="6103"/>
          <a:stretch/>
        </p:blipFill>
        <p:spPr>
          <a:xfrm>
            <a:off x="457200" y="3532761"/>
            <a:ext cx="8399281" cy="2537284"/>
          </a:xfrm>
          <a:prstGeom prst="rect">
            <a:avLst/>
          </a:prstGeom>
        </p:spPr>
      </p:pic>
      <p:sp>
        <p:nvSpPr>
          <p:cNvPr id="9" name="Rubrik 1">
            <a:extLst>
              <a:ext uri="{FF2B5EF4-FFF2-40B4-BE49-F238E27FC236}">
                <a16:creationId xmlns:a16="http://schemas.microsoft.com/office/drawing/2014/main" id="{27420F23-7527-9243-9E5B-5052F0D381F4}"/>
              </a:ext>
            </a:extLst>
          </p:cNvPr>
          <p:cNvSpPr>
            <a:spLocks noGrp="1"/>
          </p:cNvSpPr>
          <p:nvPr>
            <p:ph type="title"/>
          </p:nvPr>
        </p:nvSpPr>
        <p:spPr>
          <a:xfrm>
            <a:off x="539750" y="521808"/>
            <a:ext cx="7772400" cy="1143000"/>
          </a:xfrm>
        </p:spPr>
        <p:txBody>
          <a:bodyPr/>
          <a:lstStyle/>
          <a:p>
            <a:r>
              <a:rPr lang="en-US" dirty="0"/>
              <a:t>RCT - Results</a:t>
            </a:r>
          </a:p>
        </p:txBody>
      </p:sp>
    </p:spTree>
    <p:extLst>
      <p:ext uri="{BB962C8B-B14F-4D97-AF65-F5344CB8AC3E}">
        <p14:creationId xmlns:p14="http://schemas.microsoft.com/office/powerpoint/2010/main" val="3813304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DFB2BDAA-1F22-1D43-B753-EE723E863532}"/>
              </a:ext>
            </a:extLst>
          </p:cNvPr>
          <p:cNvSpPr>
            <a:spLocks noGrp="1"/>
          </p:cNvSpPr>
          <p:nvPr>
            <p:ph type="dt" sz="half" idx="10"/>
          </p:nvPr>
        </p:nvSpPr>
        <p:spPr/>
        <p:txBody>
          <a:bodyPr/>
          <a:lstStyle/>
          <a:p>
            <a:pPr>
              <a:defRPr/>
            </a:pPr>
            <a:r>
              <a:rPr lang="sv-SE"/>
              <a:t>2023-02-16</a:t>
            </a:r>
          </a:p>
        </p:txBody>
      </p:sp>
      <p:sp>
        <p:nvSpPr>
          <p:cNvPr id="5" name="Platshållare för sidfot 4">
            <a:extLst>
              <a:ext uri="{FF2B5EF4-FFF2-40B4-BE49-F238E27FC236}">
                <a16:creationId xmlns:a16="http://schemas.microsoft.com/office/drawing/2014/main" id="{28DFDE17-C555-C244-BF16-ACDBE18D3E3E}"/>
              </a:ext>
            </a:extLst>
          </p:cNvPr>
          <p:cNvSpPr>
            <a:spLocks noGrp="1"/>
          </p:cNvSpPr>
          <p:nvPr>
            <p:ph type="ftr" sz="quarter" idx="11"/>
          </p:nvPr>
        </p:nvSpPr>
        <p:spPr/>
        <p:txBody>
          <a:bodyPr/>
          <a:lstStyle/>
          <a:p>
            <a:pPr>
              <a:defRPr/>
            </a:pPr>
            <a:r>
              <a:rPr lang="sv-SE"/>
              <a:t>Hammarberg &amp; Siljeholm AfiNet</a:t>
            </a:r>
            <a:endParaRPr lang="sv-SE" dirty="0"/>
          </a:p>
        </p:txBody>
      </p:sp>
      <p:pic>
        <p:nvPicPr>
          <p:cNvPr id="3" name="Platshållare för innehåll 2">
            <a:extLst>
              <a:ext uri="{FF2B5EF4-FFF2-40B4-BE49-F238E27FC236}">
                <a16:creationId xmlns:a16="http://schemas.microsoft.com/office/drawing/2014/main" id="{775FCD00-4798-E44F-957B-A937FE24455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8783"/>
          <a:stretch/>
        </p:blipFill>
        <p:spPr>
          <a:xfrm>
            <a:off x="6276124" y="3933056"/>
            <a:ext cx="2459152" cy="2422616"/>
          </a:xfrm>
        </p:spPr>
      </p:pic>
      <p:sp>
        <p:nvSpPr>
          <p:cNvPr id="9" name="Rubrik 1">
            <a:extLst>
              <a:ext uri="{FF2B5EF4-FFF2-40B4-BE49-F238E27FC236}">
                <a16:creationId xmlns:a16="http://schemas.microsoft.com/office/drawing/2014/main" id="{27420F23-7527-9243-9E5B-5052F0D381F4}"/>
              </a:ext>
            </a:extLst>
          </p:cNvPr>
          <p:cNvSpPr>
            <a:spLocks noGrp="1"/>
          </p:cNvSpPr>
          <p:nvPr>
            <p:ph type="title"/>
          </p:nvPr>
        </p:nvSpPr>
        <p:spPr>
          <a:xfrm>
            <a:off x="539750" y="521808"/>
            <a:ext cx="7772400" cy="1143000"/>
          </a:xfrm>
        </p:spPr>
        <p:txBody>
          <a:bodyPr/>
          <a:lstStyle/>
          <a:p>
            <a:r>
              <a:rPr lang="en-US" dirty="0"/>
              <a:t>RCT - Conclusions</a:t>
            </a:r>
          </a:p>
        </p:txBody>
      </p:sp>
      <p:sp>
        <p:nvSpPr>
          <p:cNvPr id="10" name="Platshållare för innehåll 7">
            <a:extLst>
              <a:ext uri="{FF2B5EF4-FFF2-40B4-BE49-F238E27FC236}">
                <a16:creationId xmlns:a16="http://schemas.microsoft.com/office/drawing/2014/main" id="{27765B7E-F91F-F54C-B69D-D5FDC1A783D1}"/>
              </a:ext>
            </a:extLst>
          </p:cNvPr>
          <p:cNvSpPr txBox="1">
            <a:spLocks/>
          </p:cNvSpPr>
          <p:nvPr/>
        </p:nvSpPr>
        <p:spPr bwMode="auto">
          <a:xfrm>
            <a:off x="469105" y="1754328"/>
            <a:ext cx="8223756"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Font typeface="Wingdings" pitchFamily="2" charset="2"/>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à"/>
              <a:defRPr>
                <a:solidFill>
                  <a:schemeClr val="tx1"/>
                </a:solidFill>
                <a:latin typeface="+mn-lt"/>
              </a:defRPr>
            </a:lvl2pPr>
            <a:lvl3pPr marL="1143000" indent="-228600" algn="l" rtl="0" eaLnBrk="1" fontAlgn="base" hangingPunct="1">
              <a:spcBef>
                <a:spcPct val="20000"/>
              </a:spcBef>
              <a:spcAft>
                <a:spcPct val="0"/>
              </a:spcAft>
              <a:buClr>
                <a:schemeClr val="accent1"/>
              </a:buClr>
              <a:buFont typeface="Wingdings" pitchFamily="2" charset="2"/>
              <a:buChar char="§"/>
              <a:defRPr sz="1600">
                <a:solidFill>
                  <a:schemeClr val="accent1"/>
                </a:solidFill>
                <a:latin typeface="+mn-lt"/>
              </a:defRPr>
            </a:lvl3pPr>
            <a:lvl4pPr marL="1600200" indent="-228600" algn="l" rtl="0" eaLnBrk="1" fontAlgn="base" hangingPunct="1">
              <a:spcBef>
                <a:spcPct val="20000"/>
              </a:spcBef>
              <a:spcAft>
                <a:spcPct val="0"/>
              </a:spcAft>
              <a:buFont typeface="Wingdings" pitchFamily="2" charset="2"/>
              <a:buChar char="à"/>
              <a:defRPr sz="1400">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9pPr>
          </a:lstStyle>
          <a:p>
            <a:r>
              <a:rPr lang="en-US" dirty="0"/>
              <a:t>Children’s mental health assessed by parents at almost clinical levels, i.e. children are affected </a:t>
            </a:r>
          </a:p>
          <a:p>
            <a:endParaRPr lang="en-US" dirty="0"/>
          </a:p>
          <a:p>
            <a:r>
              <a:rPr lang="en-US" dirty="0"/>
              <a:t>No between-group effects of the SPARE-program</a:t>
            </a:r>
          </a:p>
          <a:p>
            <a:endParaRPr lang="en-US" dirty="0"/>
          </a:p>
          <a:p>
            <a:r>
              <a:rPr lang="en-US" dirty="0"/>
              <a:t>Difficult population to recruit – limited statistical power</a:t>
            </a:r>
          </a:p>
          <a:p>
            <a:endParaRPr lang="en-US" dirty="0"/>
          </a:p>
          <a:p>
            <a:r>
              <a:rPr lang="en-US" dirty="0"/>
              <a:t>Surprising amount of CSOs under threat of </a:t>
            </a:r>
          </a:p>
          <a:p>
            <a:pPr marL="0" indent="0">
              <a:buNone/>
            </a:pPr>
            <a:r>
              <a:rPr lang="en-US" dirty="0"/>
              <a:t>     co-parent violence</a:t>
            </a:r>
          </a:p>
          <a:p>
            <a:pPr marL="0" indent="0">
              <a:buNone/>
            </a:pPr>
            <a:endParaRPr lang="en-US" sz="1000" dirty="0"/>
          </a:p>
          <a:p>
            <a:pPr lvl="1"/>
            <a:r>
              <a:rPr lang="en-US" sz="1800" dirty="0"/>
              <a:t>Future studies may choose to focus on CSOs </a:t>
            </a:r>
          </a:p>
          <a:p>
            <a:pPr marL="457200" lvl="1" indent="0">
              <a:buNone/>
            </a:pPr>
            <a:r>
              <a:rPr lang="en-US" sz="1800" dirty="0"/>
              <a:t>     in more severely affected contexts. </a:t>
            </a:r>
            <a:endParaRPr lang="sv-SE" sz="1800" dirty="0"/>
          </a:p>
        </p:txBody>
      </p:sp>
    </p:spTree>
    <p:extLst>
      <p:ext uri="{BB962C8B-B14F-4D97-AF65-F5344CB8AC3E}">
        <p14:creationId xmlns:p14="http://schemas.microsoft.com/office/powerpoint/2010/main" val="2979265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922C2C5-843D-874C-9A0C-CC7378019C35}"/>
              </a:ext>
            </a:extLst>
          </p:cNvPr>
          <p:cNvSpPr>
            <a:spLocks noGrp="1"/>
          </p:cNvSpPr>
          <p:nvPr>
            <p:ph type="title"/>
          </p:nvPr>
        </p:nvSpPr>
        <p:spPr>
          <a:xfrm>
            <a:off x="2051720" y="2924944"/>
            <a:ext cx="7772400" cy="1362075"/>
          </a:xfrm>
        </p:spPr>
        <p:txBody>
          <a:bodyPr/>
          <a:lstStyle/>
          <a:p>
            <a:r>
              <a:rPr lang="en-US" dirty="0"/>
              <a:t>Qualitative study</a:t>
            </a:r>
          </a:p>
        </p:txBody>
      </p:sp>
      <p:sp>
        <p:nvSpPr>
          <p:cNvPr id="4" name="Platshållare för datum 3">
            <a:extLst>
              <a:ext uri="{FF2B5EF4-FFF2-40B4-BE49-F238E27FC236}">
                <a16:creationId xmlns:a16="http://schemas.microsoft.com/office/drawing/2014/main" id="{A5C2791C-7B5F-DF4E-8DA4-CA6152A6381B}"/>
              </a:ext>
            </a:extLst>
          </p:cNvPr>
          <p:cNvSpPr>
            <a:spLocks noGrp="1"/>
          </p:cNvSpPr>
          <p:nvPr>
            <p:ph type="dt" sz="half" idx="10"/>
          </p:nvPr>
        </p:nvSpPr>
        <p:spPr/>
        <p:txBody>
          <a:bodyPr/>
          <a:lstStyle/>
          <a:p>
            <a:r>
              <a:rPr lang="sv-SE"/>
              <a:t>2023-02-16</a:t>
            </a:r>
          </a:p>
        </p:txBody>
      </p:sp>
      <p:sp>
        <p:nvSpPr>
          <p:cNvPr id="5" name="Platshållare för sidfot 4">
            <a:extLst>
              <a:ext uri="{FF2B5EF4-FFF2-40B4-BE49-F238E27FC236}">
                <a16:creationId xmlns:a16="http://schemas.microsoft.com/office/drawing/2014/main" id="{09BE86DD-6693-9A4E-8811-7814FD488F1E}"/>
              </a:ext>
            </a:extLst>
          </p:cNvPr>
          <p:cNvSpPr>
            <a:spLocks noGrp="1"/>
          </p:cNvSpPr>
          <p:nvPr>
            <p:ph type="ftr" sz="quarter" idx="11"/>
          </p:nvPr>
        </p:nvSpPr>
        <p:spPr/>
        <p:txBody>
          <a:bodyPr/>
          <a:lstStyle/>
          <a:p>
            <a:r>
              <a:rPr lang="sv-SE"/>
              <a:t>Hammarberg &amp; Siljeholm AfiNet</a:t>
            </a:r>
          </a:p>
        </p:txBody>
      </p:sp>
    </p:spTree>
    <p:extLst>
      <p:ext uri="{BB962C8B-B14F-4D97-AF65-F5344CB8AC3E}">
        <p14:creationId xmlns:p14="http://schemas.microsoft.com/office/powerpoint/2010/main" val="3695141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828F8E00-2C50-AB43-9F14-616FB16E1AEC}"/>
              </a:ext>
            </a:extLst>
          </p:cNvPr>
          <p:cNvSpPr/>
          <p:nvPr/>
        </p:nvSpPr>
        <p:spPr bwMode="auto">
          <a:xfrm>
            <a:off x="529109" y="3727118"/>
            <a:ext cx="7854950" cy="2170999"/>
          </a:xfrm>
          <a:prstGeom prst="rect">
            <a:avLst/>
          </a:prstGeom>
          <a:solidFill>
            <a:schemeClr val="accent6">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
              <a:tabLst/>
            </a:pPr>
            <a:endParaRPr kumimoji="0" lang="sv-SE" sz="2400" b="0" i="0" u="none" strike="noStrike" cap="none" normalizeH="0" baseline="0">
              <a:ln>
                <a:noFill/>
              </a:ln>
              <a:solidFill>
                <a:schemeClr val="tx1"/>
              </a:solidFill>
              <a:effectLst/>
              <a:latin typeface="Arial" pitchFamily="34" charset="0"/>
            </a:endParaRPr>
          </a:p>
        </p:txBody>
      </p:sp>
      <p:sp>
        <p:nvSpPr>
          <p:cNvPr id="6" name="Rektangel 5">
            <a:extLst>
              <a:ext uri="{FF2B5EF4-FFF2-40B4-BE49-F238E27FC236}">
                <a16:creationId xmlns:a16="http://schemas.microsoft.com/office/drawing/2014/main" id="{10781FA7-B797-0A46-94E5-4CB85A17FDE4}"/>
              </a:ext>
            </a:extLst>
          </p:cNvPr>
          <p:cNvSpPr/>
          <p:nvPr/>
        </p:nvSpPr>
        <p:spPr bwMode="auto">
          <a:xfrm>
            <a:off x="537518" y="1348036"/>
            <a:ext cx="7774632" cy="1800200"/>
          </a:xfrm>
          <a:prstGeom prst="rect">
            <a:avLst/>
          </a:prstGeom>
          <a:solidFill>
            <a:schemeClr val="accent6">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
              <a:tabLst/>
            </a:pPr>
            <a:endParaRPr kumimoji="0" lang="sv-SE" sz="2400" b="0" i="0" u="none" strike="noStrike" cap="none" normalizeH="0" baseline="0">
              <a:ln>
                <a:noFill/>
              </a:ln>
              <a:solidFill>
                <a:schemeClr val="tx1"/>
              </a:solidFill>
              <a:effectLst/>
              <a:latin typeface="Arial" pitchFamily="34" charset="0"/>
            </a:endParaRPr>
          </a:p>
        </p:txBody>
      </p:sp>
      <p:sp>
        <p:nvSpPr>
          <p:cNvPr id="2" name="Rubrik 1">
            <a:extLst>
              <a:ext uri="{FF2B5EF4-FFF2-40B4-BE49-F238E27FC236}">
                <a16:creationId xmlns:a16="http://schemas.microsoft.com/office/drawing/2014/main" id="{513963FD-C308-4E45-8457-872EDD656DCD}"/>
              </a:ext>
            </a:extLst>
          </p:cNvPr>
          <p:cNvSpPr>
            <a:spLocks noGrp="1"/>
          </p:cNvSpPr>
          <p:nvPr>
            <p:ph type="title"/>
          </p:nvPr>
        </p:nvSpPr>
        <p:spPr>
          <a:xfrm>
            <a:off x="539750" y="476672"/>
            <a:ext cx="7772400" cy="1143000"/>
          </a:xfrm>
        </p:spPr>
        <p:txBody>
          <a:bodyPr/>
          <a:lstStyle/>
          <a:p>
            <a:r>
              <a:rPr lang="en-US" dirty="0"/>
              <a:t>Qualitative study - Aim</a:t>
            </a:r>
          </a:p>
        </p:txBody>
      </p:sp>
      <p:sp>
        <p:nvSpPr>
          <p:cNvPr id="3" name="Platshållare för innehåll 2">
            <a:extLst>
              <a:ext uri="{FF2B5EF4-FFF2-40B4-BE49-F238E27FC236}">
                <a16:creationId xmlns:a16="http://schemas.microsoft.com/office/drawing/2014/main" id="{8596E6A2-BD01-E542-8D1D-21BA0C45C0CB}"/>
              </a:ext>
            </a:extLst>
          </p:cNvPr>
          <p:cNvSpPr>
            <a:spLocks noGrp="1"/>
          </p:cNvSpPr>
          <p:nvPr>
            <p:ph idx="1"/>
          </p:nvPr>
        </p:nvSpPr>
        <p:spPr>
          <a:xfrm>
            <a:off x="611659" y="1348036"/>
            <a:ext cx="7772400" cy="1735460"/>
          </a:xfrm>
        </p:spPr>
        <p:txBody>
          <a:bodyPr/>
          <a:lstStyle/>
          <a:p>
            <a:pPr marL="0" indent="0">
              <a:buNone/>
            </a:pPr>
            <a:endParaRPr lang="sv-SE" dirty="0"/>
          </a:p>
          <a:p>
            <a:pPr marL="0" indent="0">
              <a:buNone/>
            </a:pPr>
            <a:r>
              <a:rPr lang="en-US" dirty="0"/>
              <a:t>To describe the experience of participating in internet-delivered support for co-parents of persons with problematic consumption of alcohol </a:t>
            </a:r>
          </a:p>
          <a:p>
            <a:pPr marL="0" indent="0">
              <a:buNone/>
            </a:pPr>
            <a:endParaRPr lang="sv-SE" dirty="0"/>
          </a:p>
          <a:p>
            <a:pPr marL="0" indent="0">
              <a:buNone/>
            </a:pPr>
            <a:endParaRPr lang="sv-SE" dirty="0"/>
          </a:p>
          <a:p>
            <a:pPr marL="0" indent="0">
              <a:buNone/>
            </a:pPr>
            <a:endParaRPr lang="sv-SE" dirty="0"/>
          </a:p>
        </p:txBody>
      </p:sp>
      <p:sp>
        <p:nvSpPr>
          <p:cNvPr id="4" name="Platshållare för datum 3">
            <a:extLst>
              <a:ext uri="{FF2B5EF4-FFF2-40B4-BE49-F238E27FC236}">
                <a16:creationId xmlns:a16="http://schemas.microsoft.com/office/drawing/2014/main" id="{460CCE5F-AD5E-7F40-BC65-965C80916D94}"/>
              </a:ext>
            </a:extLst>
          </p:cNvPr>
          <p:cNvSpPr>
            <a:spLocks noGrp="1"/>
          </p:cNvSpPr>
          <p:nvPr>
            <p:ph type="dt" sz="half" idx="10"/>
          </p:nvPr>
        </p:nvSpPr>
        <p:spPr/>
        <p:txBody>
          <a:bodyPr/>
          <a:lstStyle/>
          <a:p>
            <a:r>
              <a:rPr lang="sv-SE"/>
              <a:t>2023-02-16</a:t>
            </a:r>
          </a:p>
        </p:txBody>
      </p:sp>
      <p:sp>
        <p:nvSpPr>
          <p:cNvPr id="5" name="Platshållare för sidfot 4">
            <a:extLst>
              <a:ext uri="{FF2B5EF4-FFF2-40B4-BE49-F238E27FC236}">
                <a16:creationId xmlns:a16="http://schemas.microsoft.com/office/drawing/2014/main" id="{84614D5B-C3AE-6A4A-A2C7-0E34E38B2798}"/>
              </a:ext>
            </a:extLst>
          </p:cNvPr>
          <p:cNvSpPr>
            <a:spLocks noGrp="1"/>
          </p:cNvSpPr>
          <p:nvPr>
            <p:ph type="ftr" sz="quarter" idx="11"/>
          </p:nvPr>
        </p:nvSpPr>
        <p:spPr/>
        <p:txBody>
          <a:bodyPr/>
          <a:lstStyle/>
          <a:p>
            <a:r>
              <a:rPr lang="sv-SE"/>
              <a:t>Hammarberg &amp; Siljeholm AfiNet</a:t>
            </a:r>
          </a:p>
        </p:txBody>
      </p:sp>
      <p:sp>
        <p:nvSpPr>
          <p:cNvPr id="7" name="textruta 6">
            <a:extLst>
              <a:ext uri="{FF2B5EF4-FFF2-40B4-BE49-F238E27FC236}">
                <a16:creationId xmlns:a16="http://schemas.microsoft.com/office/drawing/2014/main" id="{9A2A5322-00F9-ED4C-8763-B262CDA1AF93}"/>
              </a:ext>
            </a:extLst>
          </p:cNvPr>
          <p:cNvSpPr txBox="1"/>
          <p:nvPr/>
        </p:nvSpPr>
        <p:spPr>
          <a:xfrm>
            <a:off x="752426" y="3938109"/>
            <a:ext cx="7490866" cy="1754326"/>
          </a:xfrm>
          <a:prstGeom prst="rect">
            <a:avLst/>
          </a:prstGeom>
          <a:noFill/>
        </p:spPr>
        <p:txBody>
          <a:bodyPr wrap="square" rtlCol="0">
            <a:spAutoFit/>
          </a:bodyPr>
          <a:lstStyle/>
          <a:p>
            <a:pPr marL="0" indent="0">
              <a:buNone/>
            </a:pPr>
            <a:r>
              <a:rPr lang="en-US" sz="2000" dirty="0"/>
              <a:t>Specific aims</a:t>
            </a:r>
          </a:p>
          <a:p>
            <a:pPr marL="514350" indent="-514350">
              <a:buAutoNum type="romanLcParenR"/>
            </a:pPr>
            <a:r>
              <a:rPr lang="en-US" sz="2000" dirty="0"/>
              <a:t>to study reasons for seeking support as described by the parents</a:t>
            </a:r>
          </a:p>
          <a:p>
            <a:pPr marL="514350" indent="-514350">
              <a:buAutoNum type="romanLcParenR"/>
            </a:pPr>
            <a:r>
              <a:rPr lang="en-US" sz="2000" dirty="0"/>
              <a:t>study how the parents perceived the effect that the program had on themselves, the children, and the drinking co-parent</a:t>
            </a:r>
            <a:endParaRPr lang="sv-SE" sz="2000" dirty="0"/>
          </a:p>
        </p:txBody>
      </p:sp>
    </p:spTree>
    <p:extLst>
      <p:ext uri="{BB962C8B-B14F-4D97-AF65-F5344CB8AC3E}">
        <p14:creationId xmlns:p14="http://schemas.microsoft.com/office/powerpoint/2010/main" val="1479921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F1234B6-3817-EC49-848B-B77A46D69E88}"/>
              </a:ext>
            </a:extLst>
          </p:cNvPr>
          <p:cNvSpPr>
            <a:spLocks noGrp="1"/>
          </p:cNvSpPr>
          <p:nvPr>
            <p:ph idx="1"/>
          </p:nvPr>
        </p:nvSpPr>
        <p:spPr>
          <a:xfrm>
            <a:off x="539750" y="1740322"/>
            <a:ext cx="7772400" cy="4114800"/>
          </a:xfrm>
        </p:spPr>
        <p:txBody>
          <a:bodyPr/>
          <a:lstStyle/>
          <a:p>
            <a:r>
              <a:rPr lang="en-US" dirty="0"/>
              <a:t>13 females who completed ≥ 2 modules of SPARE</a:t>
            </a:r>
          </a:p>
          <a:p>
            <a:r>
              <a:rPr lang="en-US" dirty="0"/>
              <a:t>Semi-structured interviews</a:t>
            </a:r>
          </a:p>
          <a:p>
            <a:r>
              <a:rPr lang="en-US" dirty="0"/>
              <a:t>Qualitative content analysis </a:t>
            </a:r>
            <a:r>
              <a:rPr lang="en-US" sz="1800" dirty="0"/>
              <a:t>(Hsieh &amp; Shannon, 2005)</a:t>
            </a:r>
          </a:p>
          <a:p>
            <a:pPr marL="0" indent="0">
              <a:buNone/>
            </a:pPr>
            <a:endParaRPr lang="en-US" dirty="0"/>
          </a:p>
        </p:txBody>
      </p:sp>
      <p:sp>
        <p:nvSpPr>
          <p:cNvPr id="4" name="Platshållare för datum 3">
            <a:extLst>
              <a:ext uri="{FF2B5EF4-FFF2-40B4-BE49-F238E27FC236}">
                <a16:creationId xmlns:a16="http://schemas.microsoft.com/office/drawing/2014/main" id="{E79191A8-EEB4-4944-AD95-5CCBE8F7F649}"/>
              </a:ext>
            </a:extLst>
          </p:cNvPr>
          <p:cNvSpPr>
            <a:spLocks noGrp="1"/>
          </p:cNvSpPr>
          <p:nvPr>
            <p:ph type="dt" sz="half" idx="10"/>
          </p:nvPr>
        </p:nvSpPr>
        <p:spPr/>
        <p:txBody>
          <a:bodyPr/>
          <a:lstStyle/>
          <a:p>
            <a:pPr>
              <a:defRPr/>
            </a:pPr>
            <a:r>
              <a:rPr lang="sv-SE"/>
              <a:t>2023-02-16</a:t>
            </a:r>
          </a:p>
        </p:txBody>
      </p:sp>
      <p:sp>
        <p:nvSpPr>
          <p:cNvPr id="5" name="Platshållare för sidfot 4">
            <a:extLst>
              <a:ext uri="{FF2B5EF4-FFF2-40B4-BE49-F238E27FC236}">
                <a16:creationId xmlns:a16="http://schemas.microsoft.com/office/drawing/2014/main" id="{A2CCBD89-8440-5640-9683-8C0D7F858EE0}"/>
              </a:ext>
            </a:extLst>
          </p:cNvPr>
          <p:cNvSpPr>
            <a:spLocks noGrp="1"/>
          </p:cNvSpPr>
          <p:nvPr>
            <p:ph type="ftr" sz="quarter" idx="11"/>
          </p:nvPr>
        </p:nvSpPr>
        <p:spPr/>
        <p:txBody>
          <a:bodyPr/>
          <a:lstStyle/>
          <a:p>
            <a:pPr>
              <a:defRPr/>
            </a:pPr>
            <a:r>
              <a:rPr lang="sv-SE"/>
              <a:t>Hammarberg &amp; Siljeholm AfiNet</a:t>
            </a:r>
          </a:p>
        </p:txBody>
      </p:sp>
      <p:pic>
        <p:nvPicPr>
          <p:cNvPr id="6" name="Bildobjekt 5">
            <a:extLst>
              <a:ext uri="{FF2B5EF4-FFF2-40B4-BE49-F238E27FC236}">
                <a16:creationId xmlns:a16="http://schemas.microsoft.com/office/drawing/2014/main" id="{D869A065-2C1C-7842-B3BF-BF5B1FFFE3EE}"/>
              </a:ext>
            </a:extLst>
          </p:cNvPr>
          <p:cNvPicPr>
            <a:picLocks noChangeAspect="1"/>
          </p:cNvPicPr>
          <p:nvPr/>
        </p:nvPicPr>
        <p:blipFill rotWithShape="1">
          <a:blip r:embed="rId2">
            <a:alphaModFix amt="79000"/>
            <a:extLst>
              <a:ext uri="{BEBA8EAE-BF5A-486C-A8C5-ECC9F3942E4B}">
                <a14:imgProps xmlns:a14="http://schemas.microsoft.com/office/drawing/2010/main">
                  <a14:imgLayer>
                    <a14:imgEffect>
                      <a14:artisticGlowDiffused intensity="4"/>
                    </a14:imgEffect>
                  </a14:imgLayer>
                </a14:imgProps>
              </a:ext>
              <a:ext uri="{28A0092B-C50C-407E-A947-70E740481C1C}">
                <a14:useLocalDpi xmlns:a14="http://schemas.microsoft.com/office/drawing/2010/main" val="0"/>
              </a:ext>
            </a:extLst>
          </a:blip>
          <a:srcRect r="369" b="392"/>
          <a:stretch/>
        </p:blipFill>
        <p:spPr>
          <a:xfrm>
            <a:off x="2481734" y="3560676"/>
            <a:ext cx="3888432" cy="2795674"/>
          </a:xfrm>
          <a:prstGeom prst="ellipse">
            <a:avLst/>
          </a:prstGeom>
        </p:spPr>
      </p:pic>
      <p:sp>
        <p:nvSpPr>
          <p:cNvPr id="9" name="Rubrik 1">
            <a:extLst>
              <a:ext uri="{FF2B5EF4-FFF2-40B4-BE49-F238E27FC236}">
                <a16:creationId xmlns:a16="http://schemas.microsoft.com/office/drawing/2014/main" id="{176E0E8E-7C7F-D244-BC52-440E3DAAC4E9}"/>
              </a:ext>
            </a:extLst>
          </p:cNvPr>
          <p:cNvSpPr>
            <a:spLocks noGrp="1"/>
          </p:cNvSpPr>
          <p:nvPr>
            <p:ph type="title"/>
          </p:nvPr>
        </p:nvSpPr>
        <p:spPr>
          <a:xfrm>
            <a:off x="539750" y="476672"/>
            <a:ext cx="7772400" cy="1143000"/>
          </a:xfrm>
        </p:spPr>
        <p:txBody>
          <a:bodyPr/>
          <a:lstStyle/>
          <a:p>
            <a:r>
              <a:rPr lang="en-US" dirty="0"/>
              <a:t>Qualitative study - Method</a:t>
            </a:r>
          </a:p>
        </p:txBody>
      </p:sp>
    </p:spTree>
    <p:extLst>
      <p:ext uri="{BB962C8B-B14F-4D97-AF65-F5344CB8AC3E}">
        <p14:creationId xmlns:p14="http://schemas.microsoft.com/office/powerpoint/2010/main" val="2187564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Platshållare för innehåll 5">
            <a:extLst>
              <a:ext uri="{FF2B5EF4-FFF2-40B4-BE49-F238E27FC236}">
                <a16:creationId xmlns:a16="http://schemas.microsoft.com/office/drawing/2014/main" id="{E2A09943-B8D5-EC4F-890F-2463375A8389}"/>
              </a:ext>
            </a:extLst>
          </p:cNvPr>
          <p:cNvGraphicFramePr>
            <a:graphicFrameLocks noGrp="1"/>
          </p:cNvGraphicFramePr>
          <p:nvPr>
            <p:ph idx="1"/>
            <p:extLst>
              <p:ext uri="{D42A27DB-BD31-4B8C-83A1-F6EECF244321}">
                <p14:modId xmlns:p14="http://schemas.microsoft.com/office/powerpoint/2010/main" val="1045763657"/>
              </p:ext>
            </p:extLst>
          </p:nvPr>
        </p:nvGraphicFramePr>
        <p:xfrm>
          <a:off x="611560" y="1412776"/>
          <a:ext cx="8001000" cy="4468673"/>
        </p:xfrm>
        <a:graphic>
          <a:graphicData uri="http://schemas.openxmlformats.org/drawingml/2006/table">
            <a:tbl>
              <a:tblPr firstRow="1" firstCol="1" bandRow="1">
                <a:tableStyleId>{93296810-A885-4BE3-A3E7-6D5BEEA58F35}</a:tableStyleId>
              </a:tblPr>
              <a:tblGrid>
                <a:gridCol w="1443029">
                  <a:extLst>
                    <a:ext uri="{9D8B030D-6E8A-4147-A177-3AD203B41FA5}">
                      <a16:colId xmlns:a16="http://schemas.microsoft.com/office/drawing/2014/main" val="3709488405"/>
                    </a:ext>
                  </a:extLst>
                </a:gridCol>
                <a:gridCol w="3093475">
                  <a:extLst>
                    <a:ext uri="{9D8B030D-6E8A-4147-A177-3AD203B41FA5}">
                      <a16:colId xmlns:a16="http://schemas.microsoft.com/office/drawing/2014/main" val="677610202"/>
                    </a:ext>
                  </a:extLst>
                </a:gridCol>
                <a:gridCol w="3464496">
                  <a:extLst>
                    <a:ext uri="{9D8B030D-6E8A-4147-A177-3AD203B41FA5}">
                      <a16:colId xmlns:a16="http://schemas.microsoft.com/office/drawing/2014/main" val="497516055"/>
                    </a:ext>
                  </a:extLst>
                </a:gridCol>
              </a:tblGrid>
              <a:tr h="811073">
                <a:tc>
                  <a:txBody>
                    <a:bodyPr/>
                    <a:lstStyle/>
                    <a:p>
                      <a:pPr>
                        <a:spcAft>
                          <a:spcPts val="0"/>
                        </a:spcAft>
                      </a:pPr>
                      <a:r>
                        <a:rPr lang="en-US" sz="1600" dirty="0">
                          <a:effectLst/>
                        </a:rPr>
                        <a:t>Content area</a:t>
                      </a:r>
                      <a:endParaRPr lang="sv-SE" sz="1600" dirty="0">
                        <a:effectLst/>
                      </a:endParaRPr>
                    </a:p>
                    <a:p>
                      <a:pPr>
                        <a:spcAft>
                          <a:spcPts val="0"/>
                        </a:spcAft>
                      </a:pPr>
                      <a:r>
                        <a:rPr lang="en-US" sz="1600" dirty="0">
                          <a:effectLst/>
                        </a:rPr>
                        <a:t> </a:t>
                      </a:r>
                      <a:endParaRPr lang="sv-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n-US" sz="1600" dirty="0">
                          <a:effectLst/>
                        </a:rPr>
                        <a:t>Reasons for seeking support</a:t>
                      </a:r>
                      <a:endParaRPr lang="sv-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n-US" sz="1600" dirty="0">
                          <a:effectLst/>
                        </a:rPr>
                        <a:t>Perceived effects of the program</a:t>
                      </a:r>
                      <a:endParaRPr lang="sv-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03805684"/>
                  </a:ext>
                </a:extLst>
              </a:tr>
              <a:tr h="3514651">
                <a:tc>
                  <a:txBody>
                    <a:bodyPr/>
                    <a:lstStyle/>
                    <a:p>
                      <a:pPr>
                        <a:spcAft>
                          <a:spcPts val="0"/>
                        </a:spcAft>
                      </a:pPr>
                      <a:r>
                        <a:rPr lang="en-US" sz="1600">
                          <a:effectLst/>
                        </a:rPr>
                        <a:t>Categories and sub-categories</a:t>
                      </a:r>
                      <a:endParaRPr lang="sv-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n-US" sz="1600" dirty="0">
                          <a:effectLst/>
                        </a:rPr>
                        <a:t>Coping with co-parent drinking</a:t>
                      </a:r>
                      <a:endParaRPr lang="sv-SE" sz="1600" dirty="0">
                        <a:effectLst/>
                      </a:endParaRPr>
                    </a:p>
                    <a:p>
                      <a:pPr marL="342900" lvl="0" indent="-342900">
                        <a:spcAft>
                          <a:spcPts val="0"/>
                        </a:spcAft>
                        <a:buFont typeface="Times New Roman" panose="02020603050405020304" pitchFamily="18" charset="0"/>
                        <a:buChar char="-"/>
                      </a:pPr>
                      <a:r>
                        <a:rPr lang="en-US" sz="1600" dirty="0">
                          <a:effectLst/>
                        </a:rPr>
                        <a:t>Escalation of drinking and alcohol-related consequences</a:t>
                      </a:r>
                      <a:endParaRPr lang="sv-SE" sz="1600" dirty="0">
                        <a:effectLst/>
                      </a:endParaRPr>
                    </a:p>
                    <a:p>
                      <a:pPr marL="342900" lvl="0" indent="-342900">
                        <a:spcAft>
                          <a:spcPts val="0"/>
                        </a:spcAft>
                        <a:buFont typeface="Times New Roman" panose="02020603050405020304" pitchFamily="18" charset="0"/>
                        <a:buChar char="-"/>
                      </a:pPr>
                      <a:r>
                        <a:rPr lang="en-US" sz="1600" dirty="0">
                          <a:effectLst/>
                        </a:rPr>
                        <a:t>Wanting new coping strategies in relation to the co-parent</a:t>
                      </a:r>
                      <a:endParaRPr lang="sv-SE" sz="1600" dirty="0">
                        <a:effectLst/>
                      </a:endParaRPr>
                    </a:p>
                    <a:p>
                      <a:pPr>
                        <a:spcAft>
                          <a:spcPts val="0"/>
                        </a:spcAft>
                      </a:pPr>
                      <a:endParaRPr lang="en-US" sz="1600" dirty="0">
                        <a:effectLst/>
                      </a:endParaRPr>
                    </a:p>
                    <a:p>
                      <a:pPr>
                        <a:spcAft>
                          <a:spcPts val="0"/>
                        </a:spcAft>
                      </a:pPr>
                      <a:r>
                        <a:rPr lang="en-US" sz="1600" dirty="0">
                          <a:effectLst/>
                        </a:rPr>
                        <a:t>Emotional validation and support</a:t>
                      </a:r>
                      <a:endParaRPr lang="sv-SE" sz="1600" dirty="0">
                        <a:effectLst/>
                      </a:endParaRPr>
                    </a:p>
                    <a:p>
                      <a:pPr>
                        <a:spcAft>
                          <a:spcPts val="0"/>
                        </a:spcAft>
                      </a:pPr>
                      <a:endParaRPr lang="en-US" sz="1600" dirty="0">
                        <a:effectLst/>
                      </a:endParaRPr>
                    </a:p>
                    <a:p>
                      <a:pPr>
                        <a:spcAft>
                          <a:spcPts val="0"/>
                        </a:spcAft>
                      </a:pPr>
                      <a:r>
                        <a:rPr lang="en-US" sz="1600" dirty="0">
                          <a:effectLst/>
                        </a:rPr>
                        <a:t>Worrying about the children </a:t>
                      </a:r>
                      <a:endParaRPr lang="sv-SE" sz="1600" dirty="0">
                        <a:effectLst/>
                      </a:endParaRPr>
                    </a:p>
                    <a:p>
                      <a:pPr>
                        <a:spcAft>
                          <a:spcPts val="0"/>
                        </a:spcAft>
                      </a:pPr>
                      <a:endParaRPr lang="en-US" sz="1600" dirty="0">
                        <a:effectLst/>
                      </a:endParaRPr>
                    </a:p>
                    <a:p>
                      <a:pPr>
                        <a:spcAft>
                          <a:spcPts val="0"/>
                        </a:spcAft>
                      </a:pPr>
                      <a:r>
                        <a:rPr lang="en-US" sz="1600" dirty="0">
                          <a:effectLst/>
                        </a:rPr>
                        <a:t>Perceptions of available support for SOs </a:t>
                      </a:r>
                      <a:endParaRPr lang="sv-SE" sz="1600" dirty="0">
                        <a:effectLst/>
                      </a:endParaRPr>
                    </a:p>
                    <a:p>
                      <a:pPr>
                        <a:spcAft>
                          <a:spcPts val="0"/>
                        </a:spcAft>
                      </a:pPr>
                      <a:r>
                        <a:rPr lang="en-US" sz="1600" dirty="0">
                          <a:effectLst/>
                        </a:rPr>
                        <a:t> </a:t>
                      </a:r>
                      <a:endParaRPr lang="sv-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n-US" sz="1600" dirty="0">
                          <a:effectLst/>
                        </a:rPr>
                        <a:t>Change in my own behavior</a:t>
                      </a:r>
                      <a:endParaRPr lang="sv-SE" sz="1600" dirty="0">
                        <a:effectLst/>
                      </a:endParaRPr>
                    </a:p>
                    <a:p>
                      <a:pPr marL="342900" lvl="0" indent="-342900">
                        <a:spcAft>
                          <a:spcPts val="0"/>
                        </a:spcAft>
                        <a:buFont typeface="Times New Roman" panose="02020603050405020304" pitchFamily="18" charset="0"/>
                        <a:buChar char="-"/>
                      </a:pPr>
                      <a:r>
                        <a:rPr lang="en-US" sz="1600" dirty="0">
                          <a:effectLst/>
                        </a:rPr>
                        <a:t>Interaction with the children</a:t>
                      </a:r>
                      <a:endParaRPr lang="sv-SE" sz="1600" dirty="0">
                        <a:effectLst/>
                      </a:endParaRPr>
                    </a:p>
                    <a:p>
                      <a:pPr marL="342900" lvl="0" indent="-342900">
                        <a:spcAft>
                          <a:spcPts val="0"/>
                        </a:spcAft>
                        <a:buFont typeface="Times New Roman" panose="02020603050405020304" pitchFamily="18" charset="0"/>
                        <a:buChar char="-"/>
                      </a:pPr>
                      <a:r>
                        <a:rPr lang="en-US" sz="1600" dirty="0">
                          <a:effectLst/>
                        </a:rPr>
                        <a:t>Taking care of myself</a:t>
                      </a:r>
                      <a:endParaRPr lang="sv-SE" sz="1600" dirty="0">
                        <a:effectLst/>
                      </a:endParaRPr>
                    </a:p>
                    <a:p>
                      <a:pPr marL="342900" lvl="0" indent="-342900">
                        <a:spcAft>
                          <a:spcPts val="0"/>
                        </a:spcAft>
                        <a:buFont typeface="Times New Roman" panose="02020603050405020304" pitchFamily="18" charset="0"/>
                        <a:buChar char="-"/>
                      </a:pPr>
                      <a:r>
                        <a:rPr lang="en-US" sz="1600" dirty="0">
                          <a:effectLst/>
                        </a:rPr>
                        <a:t>Coping with the co-parent</a:t>
                      </a:r>
                      <a:endParaRPr lang="sv-SE" sz="1600" dirty="0">
                        <a:effectLst/>
                      </a:endParaRPr>
                    </a:p>
                    <a:p>
                      <a:pPr>
                        <a:spcAft>
                          <a:spcPts val="0"/>
                        </a:spcAft>
                      </a:pPr>
                      <a:endParaRPr lang="en-US" sz="1600" dirty="0">
                        <a:effectLst/>
                      </a:endParaRPr>
                    </a:p>
                    <a:p>
                      <a:pPr>
                        <a:spcAft>
                          <a:spcPts val="0"/>
                        </a:spcAft>
                      </a:pPr>
                      <a:r>
                        <a:rPr lang="en-US" sz="1600" dirty="0">
                          <a:effectLst/>
                        </a:rPr>
                        <a:t>Acknowledgement and relief  </a:t>
                      </a:r>
                      <a:endParaRPr lang="sv-SE" sz="1600" dirty="0">
                        <a:effectLst/>
                      </a:endParaRPr>
                    </a:p>
                    <a:p>
                      <a:pPr>
                        <a:spcAft>
                          <a:spcPts val="0"/>
                        </a:spcAft>
                      </a:pPr>
                      <a:endParaRPr lang="en-US" sz="1600" dirty="0">
                        <a:effectLst/>
                      </a:endParaRPr>
                    </a:p>
                    <a:p>
                      <a:pPr>
                        <a:spcAft>
                          <a:spcPts val="0"/>
                        </a:spcAft>
                      </a:pPr>
                      <a:r>
                        <a:rPr lang="en-US" sz="1600" dirty="0">
                          <a:effectLst/>
                        </a:rPr>
                        <a:t>Missing in the program  </a:t>
                      </a:r>
                      <a:endParaRPr lang="sv-SE"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8515544"/>
                  </a:ext>
                </a:extLst>
              </a:tr>
            </a:tbl>
          </a:graphicData>
        </a:graphic>
      </p:graphicFrame>
      <p:sp>
        <p:nvSpPr>
          <p:cNvPr id="4" name="Platshållare för datum 3">
            <a:extLst>
              <a:ext uri="{FF2B5EF4-FFF2-40B4-BE49-F238E27FC236}">
                <a16:creationId xmlns:a16="http://schemas.microsoft.com/office/drawing/2014/main" id="{19C56268-D343-C04C-AD3E-A7A623E32F6D}"/>
              </a:ext>
            </a:extLst>
          </p:cNvPr>
          <p:cNvSpPr>
            <a:spLocks noGrp="1"/>
          </p:cNvSpPr>
          <p:nvPr>
            <p:ph type="dt" sz="half" idx="10"/>
          </p:nvPr>
        </p:nvSpPr>
        <p:spPr/>
        <p:txBody>
          <a:bodyPr/>
          <a:lstStyle/>
          <a:p>
            <a:r>
              <a:rPr lang="sv-SE"/>
              <a:t>2023-02-16</a:t>
            </a:r>
          </a:p>
        </p:txBody>
      </p:sp>
      <p:sp>
        <p:nvSpPr>
          <p:cNvPr id="5" name="Platshållare för sidfot 4">
            <a:extLst>
              <a:ext uri="{FF2B5EF4-FFF2-40B4-BE49-F238E27FC236}">
                <a16:creationId xmlns:a16="http://schemas.microsoft.com/office/drawing/2014/main" id="{595D4A6D-53BD-0C4F-8FCC-A779809B0E40}"/>
              </a:ext>
            </a:extLst>
          </p:cNvPr>
          <p:cNvSpPr>
            <a:spLocks noGrp="1"/>
          </p:cNvSpPr>
          <p:nvPr>
            <p:ph type="ftr" sz="quarter" idx="11"/>
          </p:nvPr>
        </p:nvSpPr>
        <p:spPr/>
        <p:txBody>
          <a:bodyPr/>
          <a:lstStyle/>
          <a:p>
            <a:r>
              <a:rPr lang="sv-SE"/>
              <a:t>Hammarberg &amp; Siljeholm AfiNet</a:t>
            </a:r>
          </a:p>
        </p:txBody>
      </p:sp>
      <p:sp>
        <p:nvSpPr>
          <p:cNvPr id="8" name="Rubrik 1">
            <a:extLst>
              <a:ext uri="{FF2B5EF4-FFF2-40B4-BE49-F238E27FC236}">
                <a16:creationId xmlns:a16="http://schemas.microsoft.com/office/drawing/2014/main" id="{12EC9724-80CB-D049-8EED-0CB01D7880B6}"/>
              </a:ext>
            </a:extLst>
          </p:cNvPr>
          <p:cNvSpPr>
            <a:spLocks noGrp="1"/>
          </p:cNvSpPr>
          <p:nvPr>
            <p:ph type="title"/>
          </p:nvPr>
        </p:nvSpPr>
        <p:spPr>
          <a:xfrm>
            <a:off x="539750" y="476672"/>
            <a:ext cx="7772400" cy="1143000"/>
          </a:xfrm>
        </p:spPr>
        <p:txBody>
          <a:bodyPr/>
          <a:lstStyle/>
          <a:p>
            <a:r>
              <a:rPr lang="en-US" dirty="0"/>
              <a:t>Qualitative study - Results</a:t>
            </a:r>
          </a:p>
        </p:txBody>
      </p:sp>
    </p:spTree>
    <p:extLst>
      <p:ext uri="{BB962C8B-B14F-4D97-AF65-F5344CB8AC3E}">
        <p14:creationId xmlns:p14="http://schemas.microsoft.com/office/powerpoint/2010/main" val="807522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5D979C5-5A20-C945-A931-C739425D3F51}"/>
              </a:ext>
            </a:extLst>
          </p:cNvPr>
          <p:cNvSpPr>
            <a:spLocks noGrp="1"/>
          </p:cNvSpPr>
          <p:nvPr>
            <p:ph idx="1"/>
          </p:nvPr>
        </p:nvSpPr>
        <p:spPr>
          <a:xfrm>
            <a:off x="539750" y="2476500"/>
            <a:ext cx="7772400" cy="4114800"/>
          </a:xfrm>
        </p:spPr>
        <p:txBody>
          <a:bodyPr/>
          <a:lstStyle/>
          <a:p>
            <a:pPr marL="0" indent="0" algn="ctr">
              <a:buNone/>
            </a:pPr>
            <a:r>
              <a:rPr lang="en-US" dirty="0"/>
              <a:t>Emotional validation and support for myself</a:t>
            </a:r>
            <a:endParaRPr lang="en-US" i="1" dirty="0"/>
          </a:p>
          <a:p>
            <a:endParaRPr lang="en-US" i="1" dirty="0"/>
          </a:p>
          <a:p>
            <a:pPr marL="0" indent="0" algn="ctr">
              <a:buNone/>
            </a:pPr>
            <a:r>
              <a:rPr lang="en-US" sz="1800" i="1" dirty="0"/>
              <a:t>Yes, I noticed feeling bad, I understood that I needed help in some way as well, and that I would, perhaps, I don’t know, but I needed help to feel a little better, since I didn’t have anyone to talk to […]. (8)</a:t>
            </a:r>
            <a:endParaRPr lang="sv-SE" sz="1800" dirty="0"/>
          </a:p>
          <a:p>
            <a:endParaRPr lang="sv-SE" dirty="0"/>
          </a:p>
        </p:txBody>
      </p:sp>
      <p:sp>
        <p:nvSpPr>
          <p:cNvPr id="4" name="Platshållare för datum 3">
            <a:extLst>
              <a:ext uri="{FF2B5EF4-FFF2-40B4-BE49-F238E27FC236}">
                <a16:creationId xmlns:a16="http://schemas.microsoft.com/office/drawing/2014/main" id="{A7AC56BC-09D3-1145-BC75-8F09DEDCF490}"/>
              </a:ext>
            </a:extLst>
          </p:cNvPr>
          <p:cNvSpPr>
            <a:spLocks noGrp="1"/>
          </p:cNvSpPr>
          <p:nvPr>
            <p:ph type="dt" sz="half" idx="10"/>
          </p:nvPr>
        </p:nvSpPr>
        <p:spPr/>
        <p:txBody>
          <a:bodyPr/>
          <a:lstStyle/>
          <a:p>
            <a:r>
              <a:rPr lang="sv-SE"/>
              <a:t>2023-02-16</a:t>
            </a:r>
          </a:p>
        </p:txBody>
      </p:sp>
      <p:sp>
        <p:nvSpPr>
          <p:cNvPr id="5" name="Platshållare för sidfot 4">
            <a:extLst>
              <a:ext uri="{FF2B5EF4-FFF2-40B4-BE49-F238E27FC236}">
                <a16:creationId xmlns:a16="http://schemas.microsoft.com/office/drawing/2014/main" id="{F438F2FC-79BF-F54B-8185-A33F1D360F69}"/>
              </a:ext>
            </a:extLst>
          </p:cNvPr>
          <p:cNvSpPr>
            <a:spLocks noGrp="1"/>
          </p:cNvSpPr>
          <p:nvPr>
            <p:ph type="ftr" sz="quarter" idx="11"/>
          </p:nvPr>
        </p:nvSpPr>
        <p:spPr/>
        <p:txBody>
          <a:bodyPr/>
          <a:lstStyle/>
          <a:p>
            <a:r>
              <a:rPr lang="sv-SE"/>
              <a:t>Hammarberg &amp; Siljeholm AfiNet</a:t>
            </a:r>
          </a:p>
        </p:txBody>
      </p:sp>
      <p:sp>
        <p:nvSpPr>
          <p:cNvPr id="6" name="Rubrik 1">
            <a:extLst>
              <a:ext uri="{FF2B5EF4-FFF2-40B4-BE49-F238E27FC236}">
                <a16:creationId xmlns:a16="http://schemas.microsoft.com/office/drawing/2014/main" id="{78B6BEC3-F5EE-EC4D-B324-3DFE994FB7E8}"/>
              </a:ext>
            </a:extLst>
          </p:cNvPr>
          <p:cNvSpPr txBox="1">
            <a:spLocks/>
          </p:cNvSpPr>
          <p:nvPr/>
        </p:nvSpPr>
        <p:spPr bwMode="auto">
          <a:xfrm>
            <a:off x="539750" y="476672"/>
            <a:ext cx="77724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800" b="1">
                <a:solidFill>
                  <a:schemeClr val="accent1"/>
                </a:solidFill>
                <a:latin typeface="+mj-lt"/>
                <a:ea typeface="+mj-ea"/>
                <a:cs typeface="+mj-cs"/>
              </a:defRPr>
            </a:lvl1pPr>
            <a:lvl2pPr algn="l" rtl="0" eaLnBrk="1" fontAlgn="base" hangingPunct="1">
              <a:spcBef>
                <a:spcPct val="0"/>
              </a:spcBef>
              <a:spcAft>
                <a:spcPct val="0"/>
              </a:spcAft>
              <a:defRPr sz="2800" b="1">
                <a:solidFill>
                  <a:schemeClr val="accent1"/>
                </a:solidFill>
                <a:latin typeface="Arial" pitchFamily="34" charset="0"/>
              </a:defRPr>
            </a:lvl2pPr>
            <a:lvl3pPr algn="l" rtl="0" eaLnBrk="1" fontAlgn="base" hangingPunct="1">
              <a:spcBef>
                <a:spcPct val="0"/>
              </a:spcBef>
              <a:spcAft>
                <a:spcPct val="0"/>
              </a:spcAft>
              <a:defRPr sz="2800" b="1">
                <a:solidFill>
                  <a:schemeClr val="accent1"/>
                </a:solidFill>
                <a:latin typeface="Arial" pitchFamily="34" charset="0"/>
              </a:defRPr>
            </a:lvl3pPr>
            <a:lvl4pPr algn="l" rtl="0" eaLnBrk="1" fontAlgn="base" hangingPunct="1">
              <a:spcBef>
                <a:spcPct val="0"/>
              </a:spcBef>
              <a:spcAft>
                <a:spcPct val="0"/>
              </a:spcAft>
              <a:defRPr sz="2800" b="1">
                <a:solidFill>
                  <a:schemeClr val="accent1"/>
                </a:solidFill>
                <a:latin typeface="Arial" pitchFamily="34" charset="0"/>
              </a:defRPr>
            </a:lvl4pPr>
            <a:lvl5pPr algn="l" rtl="0" eaLnBrk="1" fontAlgn="base" hangingPunct="1">
              <a:spcBef>
                <a:spcPct val="0"/>
              </a:spcBef>
              <a:spcAft>
                <a:spcPct val="0"/>
              </a:spcAft>
              <a:defRPr sz="2800" b="1">
                <a:solidFill>
                  <a:schemeClr val="accent1"/>
                </a:solidFill>
                <a:latin typeface="Arial" pitchFamily="34" charset="0"/>
              </a:defRPr>
            </a:lvl5pPr>
            <a:lvl6pPr marL="457200" algn="l" rtl="0" eaLnBrk="1" fontAlgn="base" hangingPunct="1">
              <a:spcBef>
                <a:spcPct val="0"/>
              </a:spcBef>
              <a:spcAft>
                <a:spcPct val="0"/>
              </a:spcAft>
              <a:defRPr sz="2800" b="1">
                <a:solidFill>
                  <a:schemeClr val="accent1"/>
                </a:solidFill>
                <a:latin typeface="Arial" pitchFamily="34" charset="0"/>
              </a:defRPr>
            </a:lvl6pPr>
            <a:lvl7pPr marL="914400" algn="l" rtl="0" eaLnBrk="1" fontAlgn="base" hangingPunct="1">
              <a:spcBef>
                <a:spcPct val="0"/>
              </a:spcBef>
              <a:spcAft>
                <a:spcPct val="0"/>
              </a:spcAft>
              <a:defRPr sz="2800" b="1">
                <a:solidFill>
                  <a:schemeClr val="accent1"/>
                </a:solidFill>
                <a:latin typeface="Arial" pitchFamily="34" charset="0"/>
              </a:defRPr>
            </a:lvl7pPr>
            <a:lvl8pPr marL="1371600" algn="l" rtl="0" eaLnBrk="1" fontAlgn="base" hangingPunct="1">
              <a:spcBef>
                <a:spcPct val="0"/>
              </a:spcBef>
              <a:spcAft>
                <a:spcPct val="0"/>
              </a:spcAft>
              <a:defRPr sz="2800" b="1">
                <a:solidFill>
                  <a:schemeClr val="accent1"/>
                </a:solidFill>
                <a:latin typeface="Arial" pitchFamily="34" charset="0"/>
              </a:defRPr>
            </a:lvl8pPr>
            <a:lvl9pPr marL="1828800" algn="l" rtl="0" eaLnBrk="1" fontAlgn="base" hangingPunct="1">
              <a:spcBef>
                <a:spcPct val="0"/>
              </a:spcBef>
              <a:spcAft>
                <a:spcPct val="0"/>
              </a:spcAft>
              <a:defRPr sz="2800" b="1">
                <a:solidFill>
                  <a:schemeClr val="accent1"/>
                </a:solidFill>
                <a:latin typeface="Arial" pitchFamily="34" charset="0"/>
              </a:defRPr>
            </a:lvl9pPr>
          </a:lstStyle>
          <a:p>
            <a:pPr>
              <a:buFontTx/>
              <a:buNone/>
            </a:pPr>
            <a:r>
              <a:rPr lang="en-US" kern="0"/>
              <a:t>Qualitative study - Results</a:t>
            </a:r>
            <a:endParaRPr lang="en-US" kern="0" dirty="0"/>
          </a:p>
        </p:txBody>
      </p:sp>
    </p:spTree>
    <p:extLst>
      <p:ext uri="{BB962C8B-B14F-4D97-AF65-F5344CB8AC3E}">
        <p14:creationId xmlns:p14="http://schemas.microsoft.com/office/powerpoint/2010/main" val="4217519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5D979C5-5A20-C945-A931-C739425D3F51}"/>
              </a:ext>
            </a:extLst>
          </p:cNvPr>
          <p:cNvSpPr>
            <a:spLocks noGrp="1"/>
          </p:cNvSpPr>
          <p:nvPr>
            <p:ph idx="1"/>
          </p:nvPr>
        </p:nvSpPr>
        <p:spPr>
          <a:xfrm>
            <a:off x="539750" y="2476500"/>
            <a:ext cx="7772400" cy="4114800"/>
          </a:xfrm>
        </p:spPr>
        <p:txBody>
          <a:bodyPr/>
          <a:lstStyle/>
          <a:p>
            <a:pPr marL="0" indent="0" algn="ctr">
              <a:buNone/>
            </a:pPr>
            <a:r>
              <a:rPr lang="en-US" dirty="0"/>
              <a:t>Perception of available support</a:t>
            </a:r>
            <a:endParaRPr lang="en-US" i="1" dirty="0"/>
          </a:p>
          <a:p>
            <a:endParaRPr lang="en-US" i="1" dirty="0"/>
          </a:p>
          <a:p>
            <a:pPr marL="0" indent="0" algn="ctr">
              <a:buNone/>
            </a:pPr>
            <a:r>
              <a:rPr lang="en-US" sz="1800" i="1" dirty="0"/>
              <a:t>I live in a small town, I kind of felt like I didn’t want to contact anyone, because it becomes so obvious, it’s always people you know, working in the same field. So, I thought, well maybe there is something on the internet, so I started to Google and found this. […] An anonymous tool like this was very valuable. </a:t>
            </a:r>
            <a:endParaRPr lang="sv-SE" sz="1800" dirty="0"/>
          </a:p>
          <a:p>
            <a:endParaRPr lang="sv-SE" dirty="0"/>
          </a:p>
        </p:txBody>
      </p:sp>
      <p:sp>
        <p:nvSpPr>
          <p:cNvPr id="4" name="Platshållare för datum 3">
            <a:extLst>
              <a:ext uri="{FF2B5EF4-FFF2-40B4-BE49-F238E27FC236}">
                <a16:creationId xmlns:a16="http://schemas.microsoft.com/office/drawing/2014/main" id="{A7AC56BC-09D3-1145-BC75-8F09DEDCF490}"/>
              </a:ext>
            </a:extLst>
          </p:cNvPr>
          <p:cNvSpPr>
            <a:spLocks noGrp="1"/>
          </p:cNvSpPr>
          <p:nvPr>
            <p:ph type="dt" sz="half" idx="10"/>
          </p:nvPr>
        </p:nvSpPr>
        <p:spPr/>
        <p:txBody>
          <a:bodyPr/>
          <a:lstStyle/>
          <a:p>
            <a:r>
              <a:rPr lang="sv-SE"/>
              <a:t>2023-02-16</a:t>
            </a:r>
          </a:p>
        </p:txBody>
      </p:sp>
      <p:sp>
        <p:nvSpPr>
          <p:cNvPr id="5" name="Platshållare för sidfot 4">
            <a:extLst>
              <a:ext uri="{FF2B5EF4-FFF2-40B4-BE49-F238E27FC236}">
                <a16:creationId xmlns:a16="http://schemas.microsoft.com/office/drawing/2014/main" id="{F438F2FC-79BF-F54B-8185-A33F1D360F69}"/>
              </a:ext>
            </a:extLst>
          </p:cNvPr>
          <p:cNvSpPr>
            <a:spLocks noGrp="1"/>
          </p:cNvSpPr>
          <p:nvPr>
            <p:ph type="ftr" sz="quarter" idx="11"/>
          </p:nvPr>
        </p:nvSpPr>
        <p:spPr/>
        <p:txBody>
          <a:bodyPr/>
          <a:lstStyle/>
          <a:p>
            <a:r>
              <a:rPr lang="sv-SE"/>
              <a:t>Hammarberg &amp; Siljeholm AfiNet</a:t>
            </a:r>
          </a:p>
        </p:txBody>
      </p:sp>
      <p:sp>
        <p:nvSpPr>
          <p:cNvPr id="6" name="Rubrik 1">
            <a:extLst>
              <a:ext uri="{FF2B5EF4-FFF2-40B4-BE49-F238E27FC236}">
                <a16:creationId xmlns:a16="http://schemas.microsoft.com/office/drawing/2014/main" id="{78B6BEC3-F5EE-EC4D-B324-3DFE994FB7E8}"/>
              </a:ext>
            </a:extLst>
          </p:cNvPr>
          <p:cNvSpPr txBox="1">
            <a:spLocks/>
          </p:cNvSpPr>
          <p:nvPr/>
        </p:nvSpPr>
        <p:spPr bwMode="auto">
          <a:xfrm>
            <a:off x="539750" y="476672"/>
            <a:ext cx="77724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800" b="1">
                <a:solidFill>
                  <a:schemeClr val="accent1"/>
                </a:solidFill>
                <a:latin typeface="+mj-lt"/>
                <a:ea typeface="+mj-ea"/>
                <a:cs typeface="+mj-cs"/>
              </a:defRPr>
            </a:lvl1pPr>
            <a:lvl2pPr algn="l" rtl="0" eaLnBrk="1" fontAlgn="base" hangingPunct="1">
              <a:spcBef>
                <a:spcPct val="0"/>
              </a:spcBef>
              <a:spcAft>
                <a:spcPct val="0"/>
              </a:spcAft>
              <a:defRPr sz="2800" b="1">
                <a:solidFill>
                  <a:schemeClr val="accent1"/>
                </a:solidFill>
                <a:latin typeface="Arial" pitchFamily="34" charset="0"/>
              </a:defRPr>
            </a:lvl2pPr>
            <a:lvl3pPr algn="l" rtl="0" eaLnBrk="1" fontAlgn="base" hangingPunct="1">
              <a:spcBef>
                <a:spcPct val="0"/>
              </a:spcBef>
              <a:spcAft>
                <a:spcPct val="0"/>
              </a:spcAft>
              <a:defRPr sz="2800" b="1">
                <a:solidFill>
                  <a:schemeClr val="accent1"/>
                </a:solidFill>
                <a:latin typeface="Arial" pitchFamily="34" charset="0"/>
              </a:defRPr>
            </a:lvl3pPr>
            <a:lvl4pPr algn="l" rtl="0" eaLnBrk="1" fontAlgn="base" hangingPunct="1">
              <a:spcBef>
                <a:spcPct val="0"/>
              </a:spcBef>
              <a:spcAft>
                <a:spcPct val="0"/>
              </a:spcAft>
              <a:defRPr sz="2800" b="1">
                <a:solidFill>
                  <a:schemeClr val="accent1"/>
                </a:solidFill>
                <a:latin typeface="Arial" pitchFamily="34" charset="0"/>
              </a:defRPr>
            </a:lvl4pPr>
            <a:lvl5pPr algn="l" rtl="0" eaLnBrk="1" fontAlgn="base" hangingPunct="1">
              <a:spcBef>
                <a:spcPct val="0"/>
              </a:spcBef>
              <a:spcAft>
                <a:spcPct val="0"/>
              </a:spcAft>
              <a:defRPr sz="2800" b="1">
                <a:solidFill>
                  <a:schemeClr val="accent1"/>
                </a:solidFill>
                <a:latin typeface="Arial" pitchFamily="34" charset="0"/>
              </a:defRPr>
            </a:lvl5pPr>
            <a:lvl6pPr marL="457200" algn="l" rtl="0" eaLnBrk="1" fontAlgn="base" hangingPunct="1">
              <a:spcBef>
                <a:spcPct val="0"/>
              </a:spcBef>
              <a:spcAft>
                <a:spcPct val="0"/>
              </a:spcAft>
              <a:defRPr sz="2800" b="1">
                <a:solidFill>
                  <a:schemeClr val="accent1"/>
                </a:solidFill>
                <a:latin typeface="Arial" pitchFamily="34" charset="0"/>
              </a:defRPr>
            </a:lvl6pPr>
            <a:lvl7pPr marL="914400" algn="l" rtl="0" eaLnBrk="1" fontAlgn="base" hangingPunct="1">
              <a:spcBef>
                <a:spcPct val="0"/>
              </a:spcBef>
              <a:spcAft>
                <a:spcPct val="0"/>
              </a:spcAft>
              <a:defRPr sz="2800" b="1">
                <a:solidFill>
                  <a:schemeClr val="accent1"/>
                </a:solidFill>
                <a:latin typeface="Arial" pitchFamily="34" charset="0"/>
              </a:defRPr>
            </a:lvl7pPr>
            <a:lvl8pPr marL="1371600" algn="l" rtl="0" eaLnBrk="1" fontAlgn="base" hangingPunct="1">
              <a:spcBef>
                <a:spcPct val="0"/>
              </a:spcBef>
              <a:spcAft>
                <a:spcPct val="0"/>
              </a:spcAft>
              <a:defRPr sz="2800" b="1">
                <a:solidFill>
                  <a:schemeClr val="accent1"/>
                </a:solidFill>
                <a:latin typeface="Arial" pitchFamily="34" charset="0"/>
              </a:defRPr>
            </a:lvl8pPr>
            <a:lvl9pPr marL="1828800" algn="l" rtl="0" eaLnBrk="1" fontAlgn="base" hangingPunct="1">
              <a:spcBef>
                <a:spcPct val="0"/>
              </a:spcBef>
              <a:spcAft>
                <a:spcPct val="0"/>
              </a:spcAft>
              <a:defRPr sz="2800" b="1">
                <a:solidFill>
                  <a:schemeClr val="accent1"/>
                </a:solidFill>
                <a:latin typeface="Arial" pitchFamily="34" charset="0"/>
              </a:defRPr>
            </a:lvl9pPr>
          </a:lstStyle>
          <a:p>
            <a:pPr>
              <a:buFontTx/>
              <a:buNone/>
            </a:pPr>
            <a:r>
              <a:rPr lang="en-US" kern="0"/>
              <a:t>Qualitative study - Results</a:t>
            </a:r>
            <a:endParaRPr lang="en-US" kern="0" dirty="0"/>
          </a:p>
        </p:txBody>
      </p:sp>
    </p:spTree>
    <p:extLst>
      <p:ext uri="{BB962C8B-B14F-4D97-AF65-F5344CB8AC3E}">
        <p14:creationId xmlns:p14="http://schemas.microsoft.com/office/powerpoint/2010/main" val="2621569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922C2C5-843D-874C-9A0C-CC7378019C35}"/>
              </a:ext>
            </a:extLst>
          </p:cNvPr>
          <p:cNvSpPr>
            <a:spLocks noGrp="1"/>
          </p:cNvSpPr>
          <p:nvPr>
            <p:ph type="title"/>
          </p:nvPr>
        </p:nvSpPr>
        <p:spPr>
          <a:xfrm>
            <a:off x="2411760" y="2857575"/>
            <a:ext cx="7772400" cy="1362075"/>
          </a:xfrm>
        </p:spPr>
        <p:txBody>
          <a:bodyPr/>
          <a:lstStyle/>
          <a:p>
            <a:r>
              <a:rPr lang="sv-SE" dirty="0" err="1"/>
              <a:t>Background</a:t>
            </a:r>
            <a:endParaRPr lang="sv-SE" dirty="0"/>
          </a:p>
        </p:txBody>
      </p:sp>
      <p:sp>
        <p:nvSpPr>
          <p:cNvPr id="3" name="Platshållare för text 2">
            <a:extLst>
              <a:ext uri="{FF2B5EF4-FFF2-40B4-BE49-F238E27FC236}">
                <a16:creationId xmlns:a16="http://schemas.microsoft.com/office/drawing/2014/main" id="{7021B3F0-2294-1F4E-B879-BFD3E9FA3FFD}"/>
              </a:ext>
            </a:extLst>
          </p:cNvPr>
          <p:cNvSpPr>
            <a:spLocks noGrp="1"/>
          </p:cNvSpPr>
          <p:nvPr>
            <p:ph type="body" idx="1"/>
          </p:nvPr>
        </p:nvSpPr>
        <p:spPr/>
        <p:txBody>
          <a:bodyPr/>
          <a:lstStyle/>
          <a:p>
            <a:endParaRPr lang="sv-SE"/>
          </a:p>
        </p:txBody>
      </p:sp>
      <p:sp>
        <p:nvSpPr>
          <p:cNvPr id="4" name="Platshållare för datum 3">
            <a:extLst>
              <a:ext uri="{FF2B5EF4-FFF2-40B4-BE49-F238E27FC236}">
                <a16:creationId xmlns:a16="http://schemas.microsoft.com/office/drawing/2014/main" id="{A5C2791C-7B5F-DF4E-8DA4-CA6152A6381B}"/>
              </a:ext>
            </a:extLst>
          </p:cNvPr>
          <p:cNvSpPr>
            <a:spLocks noGrp="1"/>
          </p:cNvSpPr>
          <p:nvPr>
            <p:ph type="dt" sz="half" idx="10"/>
          </p:nvPr>
        </p:nvSpPr>
        <p:spPr/>
        <p:txBody>
          <a:bodyPr/>
          <a:lstStyle/>
          <a:p>
            <a:r>
              <a:rPr lang="sv-SE"/>
              <a:t>2023-02-16</a:t>
            </a:r>
          </a:p>
        </p:txBody>
      </p:sp>
      <p:sp>
        <p:nvSpPr>
          <p:cNvPr id="5" name="Platshållare för sidfot 4">
            <a:extLst>
              <a:ext uri="{FF2B5EF4-FFF2-40B4-BE49-F238E27FC236}">
                <a16:creationId xmlns:a16="http://schemas.microsoft.com/office/drawing/2014/main" id="{09BE86DD-6693-9A4E-8811-7814FD488F1E}"/>
              </a:ext>
            </a:extLst>
          </p:cNvPr>
          <p:cNvSpPr>
            <a:spLocks noGrp="1"/>
          </p:cNvSpPr>
          <p:nvPr>
            <p:ph type="ftr" sz="quarter" idx="11"/>
          </p:nvPr>
        </p:nvSpPr>
        <p:spPr/>
        <p:txBody>
          <a:bodyPr/>
          <a:lstStyle/>
          <a:p>
            <a:r>
              <a:rPr lang="sv-SE"/>
              <a:t>Hammarberg &amp; Siljeholm AfiNet</a:t>
            </a:r>
          </a:p>
        </p:txBody>
      </p:sp>
    </p:spTree>
    <p:extLst>
      <p:ext uri="{BB962C8B-B14F-4D97-AF65-F5344CB8AC3E}">
        <p14:creationId xmlns:p14="http://schemas.microsoft.com/office/powerpoint/2010/main" val="2377789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5D979C5-5A20-C945-A931-C739425D3F51}"/>
              </a:ext>
            </a:extLst>
          </p:cNvPr>
          <p:cNvSpPr>
            <a:spLocks noGrp="1"/>
          </p:cNvSpPr>
          <p:nvPr>
            <p:ph idx="1"/>
          </p:nvPr>
        </p:nvSpPr>
        <p:spPr>
          <a:xfrm>
            <a:off x="539750" y="2476500"/>
            <a:ext cx="7772400" cy="4114800"/>
          </a:xfrm>
        </p:spPr>
        <p:txBody>
          <a:bodyPr/>
          <a:lstStyle/>
          <a:p>
            <a:pPr marL="0" indent="0" algn="ctr">
              <a:buNone/>
            </a:pPr>
            <a:r>
              <a:rPr lang="en-US" dirty="0"/>
              <a:t>Acknowledgement and relief</a:t>
            </a:r>
            <a:endParaRPr lang="en-US" i="1" dirty="0"/>
          </a:p>
          <a:p>
            <a:pPr marL="0" indent="0">
              <a:buNone/>
            </a:pPr>
            <a:endParaRPr lang="en-US" i="1" dirty="0"/>
          </a:p>
          <a:p>
            <a:pPr marL="0" indent="0" algn="ctr">
              <a:buNone/>
            </a:pPr>
            <a:r>
              <a:rPr lang="en-US" sz="1800" i="1" dirty="0"/>
              <a:t>Because you get called crazy a lot when living with such a person, a lot of things become normalized. So, when you asked these questions, it was a kind of acknowledgement that I’ve been living with a man with a disease. </a:t>
            </a:r>
            <a:endParaRPr lang="sv-SE" sz="1800" dirty="0"/>
          </a:p>
          <a:p>
            <a:endParaRPr lang="sv-SE" dirty="0"/>
          </a:p>
        </p:txBody>
      </p:sp>
      <p:sp>
        <p:nvSpPr>
          <p:cNvPr id="4" name="Platshållare för datum 3">
            <a:extLst>
              <a:ext uri="{FF2B5EF4-FFF2-40B4-BE49-F238E27FC236}">
                <a16:creationId xmlns:a16="http://schemas.microsoft.com/office/drawing/2014/main" id="{A7AC56BC-09D3-1145-BC75-8F09DEDCF490}"/>
              </a:ext>
            </a:extLst>
          </p:cNvPr>
          <p:cNvSpPr>
            <a:spLocks noGrp="1"/>
          </p:cNvSpPr>
          <p:nvPr>
            <p:ph type="dt" sz="half" idx="10"/>
          </p:nvPr>
        </p:nvSpPr>
        <p:spPr/>
        <p:txBody>
          <a:bodyPr/>
          <a:lstStyle/>
          <a:p>
            <a:r>
              <a:rPr lang="sv-SE"/>
              <a:t>2023-02-16</a:t>
            </a:r>
          </a:p>
        </p:txBody>
      </p:sp>
      <p:sp>
        <p:nvSpPr>
          <p:cNvPr id="5" name="Platshållare för sidfot 4">
            <a:extLst>
              <a:ext uri="{FF2B5EF4-FFF2-40B4-BE49-F238E27FC236}">
                <a16:creationId xmlns:a16="http://schemas.microsoft.com/office/drawing/2014/main" id="{F438F2FC-79BF-F54B-8185-A33F1D360F69}"/>
              </a:ext>
            </a:extLst>
          </p:cNvPr>
          <p:cNvSpPr>
            <a:spLocks noGrp="1"/>
          </p:cNvSpPr>
          <p:nvPr>
            <p:ph type="ftr" sz="quarter" idx="11"/>
          </p:nvPr>
        </p:nvSpPr>
        <p:spPr/>
        <p:txBody>
          <a:bodyPr/>
          <a:lstStyle/>
          <a:p>
            <a:r>
              <a:rPr lang="sv-SE"/>
              <a:t>Hammarberg &amp; Siljeholm AfiNet</a:t>
            </a:r>
          </a:p>
        </p:txBody>
      </p:sp>
      <p:sp>
        <p:nvSpPr>
          <p:cNvPr id="6" name="Rubrik 1">
            <a:extLst>
              <a:ext uri="{FF2B5EF4-FFF2-40B4-BE49-F238E27FC236}">
                <a16:creationId xmlns:a16="http://schemas.microsoft.com/office/drawing/2014/main" id="{78B6BEC3-F5EE-EC4D-B324-3DFE994FB7E8}"/>
              </a:ext>
            </a:extLst>
          </p:cNvPr>
          <p:cNvSpPr txBox="1">
            <a:spLocks/>
          </p:cNvSpPr>
          <p:nvPr/>
        </p:nvSpPr>
        <p:spPr bwMode="auto">
          <a:xfrm>
            <a:off x="539750" y="476672"/>
            <a:ext cx="77724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800" b="1">
                <a:solidFill>
                  <a:schemeClr val="accent1"/>
                </a:solidFill>
                <a:latin typeface="+mj-lt"/>
                <a:ea typeface="+mj-ea"/>
                <a:cs typeface="+mj-cs"/>
              </a:defRPr>
            </a:lvl1pPr>
            <a:lvl2pPr algn="l" rtl="0" eaLnBrk="1" fontAlgn="base" hangingPunct="1">
              <a:spcBef>
                <a:spcPct val="0"/>
              </a:spcBef>
              <a:spcAft>
                <a:spcPct val="0"/>
              </a:spcAft>
              <a:defRPr sz="2800" b="1">
                <a:solidFill>
                  <a:schemeClr val="accent1"/>
                </a:solidFill>
                <a:latin typeface="Arial" pitchFamily="34" charset="0"/>
              </a:defRPr>
            </a:lvl2pPr>
            <a:lvl3pPr algn="l" rtl="0" eaLnBrk="1" fontAlgn="base" hangingPunct="1">
              <a:spcBef>
                <a:spcPct val="0"/>
              </a:spcBef>
              <a:spcAft>
                <a:spcPct val="0"/>
              </a:spcAft>
              <a:defRPr sz="2800" b="1">
                <a:solidFill>
                  <a:schemeClr val="accent1"/>
                </a:solidFill>
                <a:latin typeface="Arial" pitchFamily="34" charset="0"/>
              </a:defRPr>
            </a:lvl3pPr>
            <a:lvl4pPr algn="l" rtl="0" eaLnBrk="1" fontAlgn="base" hangingPunct="1">
              <a:spcBef>
                <a:spcPct val="0"/>
              </a:spcBef>
              <a:spcAft>
                <a:spcPct val="0"/>
              </a:spcAft>
              <a:defRPr sz="2800" b="1">
                <a:solidFill>
                  <a:schemeClr val="accent1"/>
                </a:solidFill>
                <a:latin typeface="Arial" pitchFamily="34" charset="0"/>
              </a:defRPr>
            </a:lvl4pPr>
            <a:lvl5pPr algn="l" rtl="0" eaLnBrk="1" fontAlgn="base" hangingPunct="1">
              <a:spcBef>
                <a:spcPct val="0"/>
              </a:spcBef>
              <a:spcAft>
                <a:spcPct val="0"/>
              </a:spcAft>
              <a:defRPr sz="2800" b="1">
                <a:solidFill>
                  <a:schemeClr val="accent1"/>
                </a:solidFill>
                <a:latin typeface="Arial" pitchFamily="34" charset="0"/>
              </a:defRPr>
            </a:lvl5pPr>
            <a:lvl6pPr marL="457200" algn="l" rtl="0" eaLnBrk="1" fontAlgn="base" hangingPunct="1">
              <a:spcBef>
                <a:spcPct val="0"/>
              </a:spcBef>
              <a:spcAft>
                <a:spcPct val="0"/>
              </a:spcAft>
              <a:defRPr sz="2800" b="1">
                <a:solidFill>
                  <a:schemeClr val="accent1"/>
                </a:solidFill>
                <a:latin typeface="Arial" pitchFamily="34" charset="0"/>
              </a:defRPr>
            </a:lvl6pPr>
            <a:lvl7pPr marL="914400" algn="l" rtl="0" eaLnBrk="1" fontAlgn="base" hangingPunct="1">
              <a:spcBef>
                <a:spcPct val="0"/>
              </a:spcBef>
              <a:spcAft>
                <a:spcPct val="0"/>
              </a:spcAft>
              <a:defRPr sz="2800" b="1">
                <a:solidFill>
                  <a:schemeClr val="accent1"/>
                </a:solidFill>
                <a:latin typeface="Arial" pitchFamily="34" charset="0"/>
              </a:defRPr>
            </a:lvl7pPr>
            <a:lvl8pPr marL="1371600" algn="l" rtl="0" eaLnBrk="1" fontAlgn="base" hangingPunct="1">
              <a:spcBef>
                <a:spcPct val="0"/>
              </a:spcBef>
              <a:spcAft>
                <a:spcPct val="0"/>
              </a:spcAft>
              <a:defRPr sz="2800" b="1">
                <a:solidFill>
                  <a:schemeClr val="accent1"/>
                </a:solidFill>
                <a:latin typeface="Arial" pitchFamily="34" charset="0"/>
              </a:defRPr>
            </a:lvl8pPr>
            <a:lvl9pPr marL="1828800" algn="l" rtl="0" eaLnBrk="1" fontAlgn="base" hangingPunct="1">
              <a:spcBef>
                <a:spcPct val="0"/>
              </a:spcBef>
              <a:spcAft>
                <a:spcPct val="0"/>
              </a:spcAft>
              <a:defRPr sz="2800" b="1">
                <a:solidFill>
                  <a:schemeClr val="accent1"/>
                </a:solidFill>
                <a:latin typeface="Arial" pitchFamily="34" charset="0"/>
              </a:defRPr>
            </a:lvl9pPr>
          </a:lstStyle>
          <a:p>
            <a:pPr>
              <a:buFontTx/>
              <a:buNone/>
            </a:pPr>
            <a:r>
              <a:rPr lang="en-US" kern="0"/>
              <a:t>Qualitative study - Results</a:t>
            </a:r>
            <a:endParaRPr lang="en-US" kern="0" dirty="0"/>
          </a:p>
        </p:txBody>
      </p:sp>
    </p:spTree>
    <p:extLst>
      <p:ext uri="{BB962C8B-B14F-4D97-AF65-F5344CB8AC3E}">
        <p14:creationId xmlns:p14="http://schemas.microsoft.com/office/powerpoint/2010/main" val="2213595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5D979C5-5A20-C945-A931-C739425D3F51}"/>
              </a:ext>
            </a:extLst>
          </p:cNvPr>
          <p:cNvSpPr>
            <a:spLocks noGrp="1"/>
          </p:cNvSpPr>
          <p:nvPr>
            <p:ph idx="1"/>
          </p:nvPr>
        </p:nvSpPr>
        <p:spPr>
          <a:xfrm>
            <a:off x="539750" y="2476500"/>
            <a:ext cx="7772400" cy="4114800"/>
          </a:xfrm>
        </p:spPr>
        <p:txBody>
          <a:bodyPr/>
          <a:lstStyle/>
          <a:p>
            <a:pPr marL="0" indent="0" algn="ctr">
              <a:buNone/>
            </a:pPr>
            <a:r>
              <a:rPr lang="en-US" dirty="0"/>
              <a:t>Interaction with the children</a:t>
            </a:r>
            <a:endParaRPr lang="en-US" i="1" dirty="0"/>
          </a:p>
          <a:p>
            <a:pPr marL="0" indent="0">
              <a:buNone/>
            </a:pPr>
            <a:endParaRPr lang="en-US" i="1" dirty="0"/>
          </a:p>
          <a:p>
            <a:pPr marL="0" indent="0" algn="ctr">
              <a:buNone/>
            </a:pPr>
            <a:r>
              <a:rPr lang="en-US" sz="1800" i="1" dirty="0"/>
              <a:t>The children get a little, you know, I wouldn’t say “forgotten,” but you focus so much on other things with thoughts and everything. And there were really good exercises and thoughts, like this thing that you are supposed to take ten minutes with them and things like that. […] I think it was really good. </a:t>
            </a:r>
            <a:endParaRPr lang="sv-SE" sz="1800" dirty="0"/>
          </a:p>
          <a:p>
            <a:endParaRPr lang="sv-SE" dirty="0"/>
          </a:p>
        </p:txBody>
      </p:sp>
      <p:sp>
        <p:nvSpPr>
          <p:cNvPr id="4" name="Platshållare för datum 3">
            <a:extLst>
              <a:ext uri="{FF2B5EF4-FFF2-40B4-BE49-F238E27FC236}">
                <a16:creationId xmlns:a16="http://schemas.microsoft.com/office/drawing/2014/main" id="{A7AC56BC-09D3-1145-BC75-8F09DEDCF490}"/>
              </a:ext>
            </a:extLst>
          </p:cNvPr>
          <p:cNvSpPr>
            <a:spLocks noGrp="1"/>
          </p:cNvSpPr>
          <p:nvPr>
            <p:ph type="dt" sz="half" idx="10"/>
          </p:nvPr>
        </p:nvSpPr>
        <p:spPr/>
        <p:txBody>
          <a:bodyPr/>
          <a:lstStyle/>
          <a:p>
            <a:r>
              <a:rPr lang="sv-SE"/>
              <a:t>2023-02-16</a:t>
            </a:r>
          </a:p>
        </p:txBody>
      </p:sp>
      <p:sp>
        <p:nvSpPr>
          <p:cNvPr id="5" name="Platshållare för sidfot 4">
            <a:extLst>
              <a:ext uri="{FF2B5EF4-FFF2-40B4-BE49-F238E27FC236}">
                <a16:creationId xmlns:a16="http://schemas.microsoft.com/office/drawing/2014/main" id="{F438F2FC-79BF-F54B-8185-A33F1D360F69}"/>
              </a:ext>
            </a:extLst>
          </p:cNvPr>
          <p:cNvSpPr>
            <a:spLocks noGrp="1"/>
          </p:cNvSpPr>
          <p:nvPr>
            <p:ph type="ftr" sz="quarter" idx="11"/>
          </p:nvPr>
        </p:nvSpPr>
        <p:spPr/>
        <p:txBody>
          <a:bodyPr/>
          <a:lstStyle/>
          <a:p>
            <a:r>
              <a:rPr lang="sv-SE"/>
              <a:t>Hammarberg &amp; Siljeholm AfiNet</a:t>
            </a:r>
          </a:p>
        </p:txBody>
      </p:sp>
      <p:sp>
        <p:nvSpPr>
          <p:cNvPr id="6" name="Rubrik 1">
            <a:extLst>
              <a:ext uri="{FF2B5EF4-FFF2-40B4-BE49-F238E27FC236}">
                <a16:creationId xmlns:a16="http://schemas.microsoft.com/office/drawing/2014/main" id="{78B6BEC3-F5EE-EC4D-B324-3DFE994FB7E8}"/>
              </a:ext>
            </a:extLst>
          </p:cNvPr>
          <p:cNvSpPr txBox="1">
            <a:spLocks/>
          </p:cNvSpPr>
          <p:nvPr/>
        </p:nvSpPr>
        <p:spPr bwMode="auto">
          <a:xfrm>
            <a:off x="539750" y="476672"/>
            <a:ext cx="77724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800" b="1">
                <a:solidFill>
                  <a:schemeClr val="accent1"/>
                </a:solidFill>
                <a:latin typeface="+mj-lt"/>
                <a:ea typeface="+mj-ea"/>
                <a:cs typeface="+mj-cs"/>
              </a:defRPr>
            </a:lvl1pPr>
            <a:lvl2pPr algn="l" rtl="0" eaLnBrk="1" fontAlgn="base" hangingPunct="1">
              <a:spcBef>
                <a:spcPct val="0"/>
              </a:spcBef>
              <a:spcAft>
                <a:spcPct val="0"/>
              </a:spcAft>
              <a:defRPr sz="2800" b="1">
                <a:solidFill>
                  <a:schemeClr val="accent1"/>
                </a:solidFill>
                <a:latin typeface="Arial" pitchFamily="34" charset="0"/>
              </a:defRPr>
            </a:lvl2pPr>
            <a:lvl3pPr algn="l" rtl="0" eaLnBrk="1" fontAlgn="base" hangingPunct="1">
              <a:spcBef>
                <a:spcPct val="0"/>
              </a:spcBef>
              <a:spcAft>
                <a:spcPct val="0"/>
              </a:spcAft>
              <a:defRPr sz="2800" b="1">
                <a:solidFill>
                  <a:schemeClr val="accent1"/>
                </a:solidFill>
                <a:latin typeface="Arial" pitchFamily="34" charset="0"/>
              </a:defRPr>
            </a:lvl3pPr>
            <a:lvl4pPr algn="l" rtl="0" eaLnBrk="1" fontAlgn="base" hangingPunct="1">
              <a:spcBef>
                <a:spcPct val="0"/>
              </a:spcBef>
              <a:spcAft>
                <a:spcPct val="0"/>
              </a:spcAft>
              <a:defRPr sz="2800" b="1">
                <a:solidFill>
                  <a:schemeClr val="accent1"/>
                </a:solidFill>
                <a:latin typeface="Arial" pitchFamily="34" charset="0"/>
              </a:defRPr>
            </a:lvl4pPr>
            <a:lvl5pPr algn="l" rtl="0" eaLnBrk="1" fontAlgn="base" hangingPunct="1">
              <a:spcBef>
                <a:spcPct val="0"/>
              </a:spcBef>
              <a:spcAft>
                <a:spcPct val="0"/>
              </a:spcAft>
              <a:defRPr sz="2800" b="1">
                <a:solidFill>
                  <a:schemeClr val="accent1"/>
                </a:solidFill>
                <a:latin typeface="Arial" pitchFamily="34" charset="0"/>
              </a:defRPr>
            </a:lvl5pPr>
            <a:lvl6pPr marL="457200" algn="l" rtl="0" eaLnBrk="1" fontAlgn="base" hangingPunct="1">
              <a:spcBef>
                <a:spcPct val="0"/>
              </a:spcBef>
              <a:spcAft>
                <a:spcPct val="0"/>
              </a:spcAft>
              <a:defRPr sz="2800" b="1">
                <a:solidFill>
                  <a:schemeClr val="accent1"/>
                </a:solidFill>
                <a:latin typeface="Arial" pitchFamily="34" charset="0"/>
              </a:defRPr>
            </a:lvl6pPr>
            <a:lvl7pPr marL="914400" algn="l" rtl="0" eaLnBrk="1" fontAlgn="base" hangingPunct="1">
              <a:spcBef>
                <a:spcPct val="0"/>
              </a:spcBef>
              <a:spcAft>
                <a:spcPct val="0"/>
              </a:spcAft>
              <a:defRPr sz="2800" b="1">
                <a:solidFill>
                  <a:schemeClr val="accent1"/>
                </a:solidFill>
                <a:latin typeface="Arial" pitchFamily="34" charset="0"/>
              </a:defRPr>
            </a:lvl7pPr>
            <a:lvl8pPr marL="1371600" algn="l" rtl="0" eaLnBrk="1" fontAlgn="base" hangingPunct="1">
              <a:spcBef>
                <a:spcPct val="0"/>
              </a:spcBef>
              <a:spcAft>
                <a:spcPct val="0"/>
              </a:spcAft>
              <a:defRPr sz="2800" b="1">
                <a:solidFill>
                  <a:schemeClr val="accent1"/>
                </a:solidFill>
                <a:latin typeface="Arial" pitchFamily="34" charset="0"/>
              </a:defRPr>
            </a:lvl8pPr>
            <a:lvl9pPr marL="1828800" algn="l" rtl="0" eaLnBrk="1" fontAlgn="base" hangingPunct="1">
              <a:spcBef>
                <a:spcPct val="0"/>
              </a:spcBef>
              <a:spcAft>
                <a:spcPct val="0"/>
              </a:spcAft>
              <a:defRPr sz="2800" b="1">
                <a:solidFill>
                  <a:schemeClr val="accent1"/>
                </a:solidFill>
                <a:latin typeface="Arial" pitchFamily="34" charset="0"/>
              </a:defRPr>
            </a:lvl9pPr>
          </a:lstStyle>
          <a:p>
            <a:pPr>
              <a:buFontTx/>
              <a:buNone/>
            </a:pPr>
            <a:r>
              <a:rPr lang="en-US" kern="0"/>
              <a:t>Qualitative study - Results</a:t>
            </a:r>
            <a:endParaRPr lang="en-US" kern="0" dirty="0"/>
          </a:p>
        </p:txBody>
      </p:sp>
    </p:spTree>
    <p:extLst>
      <p:ext uri="{BB962C8B-B14F-4D97-AF65-F5344CB8AC3E}">
        <p14:creationId xmlns:p14="http://schemas.microsoft.com/office/powerpoint/2010/main" val="34871808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5D979C5-5A20-C945-A931-C739425D3F51}"/>
              </a:ext>
            </a:extLst>
          </p:cNvPr>
          <p:cNvSpPr>
            <a:spLocks noGrp="1"/>
          </p:cNvSpPr>
          <p:nvPr>
            <p:ph idx="1"/>
          </p:nvPr>
        </p:nvSpPr>
        <p:spPr>
          <a:xfrm>
            <a:off x="539750" y="2476500"/>
            <a:ext cx="7772400" cy="4114800"/>
          </a:xfrm>
        </p:spPr>
        <p:txBody>
          <a:bodyPr/>
          <a:lstStyle/>
          <a:p>
            <a:pPr marL="0" indent="0" algn="ctr">
              <a:buNone/>
            </a:pPr>
            <a:r>
              <a:rPr lang="en-US" dirty="0"/>
              <a:t>Coping with the co-parent</a:t>
            </a:r>
            <a:endParaRPr lang="en-US" i="1" dirty="0"/>
          </a:p>
          <a:p>
            <a:pPr marL="0" indent="0">
              <a:buNone/>
            </a:pPr>
            <a:endParaRPr lang="en-US" i="1" dirty="0"/>
          </a:p>
          <a:p>
            <a:pPr marL="0" indent="0" algn="ctr">
              <a:buNone/>
            </a:pPr>
            <a:r>
              <a:rPr lang="en-US" i="1" dirty="0"/>
              <a:t>Like, “What a nice weekend we’ve had” instead of, like, “How nice that you didn’t get hammered today.” You know what I mean, really tried to talk to him in another way and I hope that has had a positive effect on him.</a:t>
            </a:r>
            <a:endParaRPr lang="sv-SE" dirty="0"/>
          </a:p>
        </p:txBody>
      </p:sp>
      <p:sp>
        <p:nvSpPr>
          <p:cNvPr id="4" name="Platshållare för datum 3">
            <a:extLst>
              <a:ext uri="{FF2B5EF4-FFF2-40B4-BE49-F238E27FC236}">
                <a16:creationId xmlns:a16="http://schemas.microsoft.com/office/drawing/2014/main" id="{A7AC56BC-09D3-1145-BC75-8F09DEDCF490}"/>
              </a:ext>
            </a:extLst>
          </p:cNvPr>
          <p:cNvSpPr>
            <a:spLocks noGrp="1"/>
          </p:cNvSpPr>
          <p:nvPr>
            <p:ph type="dt" sz="half" idx="10"/>
          </p:nvPr>
        </p:nvSpPr>
        <p:spPr/>
        <p:txBody>
          <a:bodyPr/>
          <a:lstStyle/>
          <a:p>
            <a:r>
              <a:rPr lang="sv-SE"/>
              <a:t>2023-02-16</a:t>
            </a:r>
          </a:p>
        </p:txBody>
      </p:sp>
      <p:sp>
        <p:nvSpPr>
          <p:cNvPr id="5" name="Platshållare för sidfot 4">
            <a:extLst>
              <a:ext uri="{FF2B5EF4-FFF2-40B4-BE49-F238E27FC236}">
                <a16:creationId xmlns:a16="http://schemas.microsoft.com/office/drawing/2014/main" id="{F438F2FC-79BF-F54B-8185-A33F1D360F69}"/>
              </a:ext>
            </a:extLst>
          </p:cNvPr>
          <p:cNvSpPr>
            <a:spLocks noGrp="1"/>
          </p:cNvSpPr>
          <p:nvPr>
            <p:ph type="ftr" sz="quarter" idx="11"/>
          </p:nvPr>
        </p:nvSpPr>
        <p:spPr/>
        <p:txBody>
          <a:bodyPr/>
          <a:lstStyle/>
          <a:p>
            <a:r>
              <a:rPr lang="sv-SE"/>
              <a:t>Hammarberg &amp; Siljeholm AfiNet</a:t>
            </a:r>
          </a:p>
        </p:txBody>
      </p:sp>
      <p:sp>
        <p:nvSpPr>
          <p:cNvPr id="6" name="Rubrik 1">
            <a:extLst>
              <a:ext uri="{FF2B5EF4-FFF2-40B4-BE49-F238E27FC236}">
                <a16:creationId xmlns:a16="http://schemas.microsoft.com/office/drawing/2014/main" id="{78B6BEC3-F5EE-EC4D-B324-3DFE994FB7E8}"/>
              </a:ext>
            </a:extLst>
          </p:cNvPr>
          <p:cNvSpPr txBox="1">
            <a:spLocks/>
          </p:cNvSpPr>
          <p:nvPr/>
        </p:nvSpPr>
        <p:spPr bwMode="auto">
          <a:xfrm>
            <a:off x="539750" y="476672"/>
            <a:ext cx="77724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800" b="1">
                <a:solidFill>
                  <a:schemeClr val="accent1"/>
                </a:solidFill>
                <a:latin typeface="+mj-lt"/>
                <a:ea typeface="+mj-ea"/>
                <a:cs typeface="+mj-cs"/>
              </a:defRPr>
            </a:lvl1pPr>
            <a:lvl2pPr algn="l" rtl="0" eaLnBrk="1" fontAlgn="base" hangingPunct="1">
              <a:spcBef>
                <a:spcPct val="0"/>
              </a:spcBef>
              <a:spcAft>
                <a:spcPct val="0"/>
              </a:spcAft>
              <a:defRPr sz="2800" b="1">
                <a:solidFill>
                  <a:schemeClr val="accent1"/>
                </a:solidFill>
                <a:latin typeface="Arial" pitchFamily="34" charset="0"/>
              </a:defRPr>
            </a:lvl2pPr>
            <a:lvl3pPr algn="l" rtl="0" eaLnBrk="1" fontAlgn="base" hangingPunct="1">
              <a:spcBef>
                <a:spcPct val="0"/>
              </a:spcBef>
              <a:spcAft>
                <a:spcPct val="0"/>
              </a:spcAft>
              <a:defRPr sz="2800" b="1">
                <a:solidFill>
                  <a:schemeClr val="accent1"/>
                </a:solidFill>
                <a:latin typeface="Arial" pitchFamily="34" charset="0"/>
              </a:defRPr>
            </a:lvl3pPr>
            <a:lvl4pPr algn="l" rtl="0" eaLnBrk="1" fontAlgn="base" hangingPunct="1">
              <a:spcBef>
                <a:spcPct val="0"/>
              </a:spcBef>
              <a:spcAft>
                <a:spcPct val="0"/>
              </a:spcAft>
              <a:defRPr sz="2800" b="1">
                <a:solidFill>
                  <a:schemeClr val="accent1"/>
                </a:solidFill>
                <a:latin typeface="Arial" pitchFamily="34" charset="0"/>
              </a:defRPr>
            </a:lvl4pPr>
            <a:lvl5pPr algn="l" rtl="0" eaLnBrk="1" fontAlgn="base" hangingPunct="1">
              <a:spcBef>
                <a:spcPct val="0"/>
              </a:spcBef>
              <a:spcAft>
                <a:spcPct val="0"/>
              </a:spcAft>
              <a:defRPr sz="2800" b="1">
                <a:solidFill>
                  <a:schemeClr val="accent1"/>
                </a:solidFill>
                <a:latin typeface="Arial" pitchFamily="34" charset="0"/>
              </a:defRPr>
            </a:lvl5pPr>
            <a:lvl6pPr marL="457200" algn="l" rtl="0" eaLnBrk="1" fontAlgn="base" hangingPunct="1">
              <a:spcBef>
                <a:spcPct val="0"/>
              </a:spcBef>
              <a:spcAft>
                <a:spcPct val="0"/>
              </a:spcAft>
              <a:defRPr sz="2800" b="1">
                <a:solidFill>
                  <a:schemeClr val="accent1"/>
                </a:solidFill>
                <a:latin typeface="Arial" pitchFamily="34" charset="0"/>
              </a:defRPr>
            </a:lvl6pPr>
            <a:lvl7pPr marL="914400" algn="l" rtl="0" eaLnBrk="1" fontAlgn="base" hangingPunct="1">
              <a:spcBef>
                <a:spcPct val="0"/>
              </a:spcBef>
              <a:spcAft>
                <a:spcPct val="0"/>
              </a:spcAft>
              <a:defRPr sz="2800" b="1">
                <a:solidFill>
                  <a:schemeClr val="accent1"/>
                </a:solidFill>
                <a:latin typeface="Arial" pitchFamily="34" charset="0"/>
              </a:defRPr>
            </a:lvl7pPr>
            <a:lvl8pPr marL="1371600" algn="l" rtl="0" eaLnBrk="1" fontAlgn="base" hangingPunct="1">
              <a:spcBef>
                <a:spcPct val="0"/>
              </a:spcBef>
              <a:spcAft>
                <a:spcPct val="0"/>
              </a:spcAft>
              <a:defRPr sz="2800" b="1">
                <a:solidFill>
                  <a:schemeClr val="accent1"/>
                </a:solidFill>
                <a:latin typeface="Arial" pitchFamily="34" charset="0"/>
              </a:defRPr>
            </a:lvl8pPr>
            <a:lvl9pPr marL="1828800" algn="l" rtl="0" eaLnBrk="1" fontAlgn="base" hangingPunct="1">
              <a:spcBef>
                <a:spcPct val="0"/>
              </a:spcBef>
              <a:spcAft>
                <a:spcPct val="0"/>
              </a:spcAft>
              <a:defRPr sz="2800" b="1">
                <a:solidFill>
                  <a:schemeClr val="accent1"/>
                </a:solidFill>
                <a:latin typeface="Arial" pitchFamily="34" charset="0"/>
              </a:defRPr>
            </a:lvl9pPr>
          </a:lstStyle>
          <a:p>
            <a:pPr>
              <a:buFontTx/>
              <a:buNone/>
            </a:pPr>
            <a:r>
              <a:rPr lang="en-US" kern="0"/>
              <a:t>Qualitative study - Results</a:t>
            </a:r>
            <a:endParaRPr lang="en-US" kern="0" dirty="0"/>
          </a:p>
        </p:txBody>
      </p:sp>
    </p:spTree>
    <p:extLst>
      <p:ext uri="{BB962C8B-B14F-4D97-AF65-F5344CB8AC3E}">
        <p14:creationId xmlns:p14="http://schemas.microsoft.com/office/powerpoint/2010/main" val="9418365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DFB2BDAA-1F22-1D43-B753-EE723E863532}"/>
              </a:ext>
            </a:extLst>
          </p:cNvPr>
          <p:cNvSpPr>
            <a:spLocks noGrp="1"/>
          </p:cNvSpPr>
          <p:nvPr>
            <p:ph type="dt" sz="half" idx="10"/>
          </p:nvPr>
        </p:nvSpPr>
        <p:spPr/>
        <p:txBody>
          <a:bodyPr/>
          <a:lstStyle/>
          <a:p>
            <a:pPr>
              <a:defRPr/>
            </a:pPr>
            <a:r>
              <a:rPr lang="sv-SE"/>
              <a:t>2023-02-16</a:t>
            </a:r>
          </a:p>
        </p:txBody>
      </p:sp>
      <p:sp>
        <p:nvSpPr>
          <p:cNvPr id="5" name="Platshållare för sidfot 4">
            <a:extLst>
              <a:ext uri="{FF2B5EF4-FFF2-40B4-BE49-F238E27FC236}">
                <a16:creationId xmlns:a16="http://schemas.microsoft.com/office/drawing/2014/main" id="{28DFDE17-C555-C244-BF16-ACDBE18D3E3E}"/>
              </a:ext>
            </a:extLst>
          </p:cNvPr>
          <p:cNvSpPr>
            <a:spLocks noGrp="1"/>
          </p:cNvSpPr>
          <p:nvPr>
            <p:ph type="ftr" sz="quarter" idx="11"/>
          </p:nvPr>
        </p:nvSpPr>
        <p:spPr/>
        <p:txBody>
          <a:bodyPr/>
          <a:lstStyle/>
          <a:p>
            <a:pPr>
              <a:defRPr/>
            </a:pPr>
            <a:r>
              <a:rPr lang="sv-SE"/>
              <a:t>Hammarberg &amp; Siljeholm AfiNet</a:t>
            </a:r>
            <a:endParaRPr lang="sv-SE" dirty="0"/>
          </a:p>
        </p:txBody>
      </p:sp>
      <p:pic>
        <p:nvPicPr>
          <p:cNvPr id="3" name="Platshållare för innehåll 2">
            <a:extLst>
              <a:ext uri="{FF2B5EF4-FFF2-40B4-BE49-F238E27FC236}">
                <a16:creationId xmlns:a16="http://schemas.microsoft.com/office/drawing/2014/main" id="{775FCD00-4798-E44F-957B-A937FE24455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8783"/>
          <a:stretch/>
        </p:blipFill>
        <p:spPr>
          <a:xfrm>
            <a:off x="6276124" y="3933056"/>
            <a:ext cx="2459152" cy="2422616"/>
          </a:xfrm>
        </p:spPr>
      </p:pic>
      <p:sp>
        <p:nvSpPr>
          <p:cNvPr id="10" name="Platshållare för innehåll 7">
            <a:extLst>
              <a:ext uri="{FF2B5EF4-FFF2-40B4-BE49-F238E27FC236}">
                <a16:creationId xmlns:a16="http://schemas.microsoft.com/office/drawing/2014/main" id="{27765B7E-F91F-F54C-B69D-D5FDC1A783D1}"/>
              </a:ext>
            </a:extLst>
          </p:cNvPr>
          <p:cNvSpPr txBox="1">
            <a:spLocks/>
          </p:cNvSpPr>
          <p:nvPr/>
        </p:nvSpPr>
        <p:spPr bwMode="auto">
          <a:xfrm>
            <a:off x="469105" y="1754328"/>
            <a:ext cx="8223756"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Font typeface="Wingdings" pitchFamily="2" charset="2"/>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à"/>
              <a:defRPr>
                <a:solidFill>
                  <a:schemeClr val="tx1"/>
                </a:solidFill>
                <a:latin typeface="+mn-lt"/>
              </a:defRPr>
            </a:lvl2pPr>
            <a:lvl3pPr marL="1143000" indent="-228600" algn="l" rtl="0" eaLnBrk="1" fontAlgn="base" hangingPunct="1">
              <a:spcBef>
                <a:spcPct val="20000"/>
              </a:spcBef>
              <a:spcAft>
                <a:spcPct val="0"/>
              </a:spcAft>
              <a:buClr>
                <a:schemeClr val="accent1"/>
              </a:buClr>
              <a:buFont typeface="Wingdings" pitchFamily="2" charset="2"/>
              <a:buChar char="§"/>
              <a:defRPr sz="1600">
                <a:solidFill>
                  <a:schemeClr val="accent1"/>
                </a:solidFill>
                <a:latin typeface="+mn-lt"/>
              </a:defRPr>
            </a:lvl3pPr>
            <a:lvl4pPr marL="1600200" indent="-228600" algn="l" rtl="0" eaLnBrk="1" fontAlgn="base" hangingPunct="1">
              <a:spcBef>
                <a:spcPct val="20000"/>
              </a:spcBef>
              <a:spcAft>
                <a:spcPct val="0"/>
              </a:spcAft>
              <a:buFont typeface="Wingdings" pitchFamily="2" charset="2"/>
              <a:buChar char="à"/>
              <a:defRPr sz="1400">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9pPr>
          </a:lstStyle>
          <a:p>
            <a:r>
              <a:rPr lang="en-GB" dirty="0"/>
              <a:t>The parents belonged to a group new to the research litterature</a:t>
            </a:r>
          </a:p>
          <a:p>
            <a:r>
              <a:rPr lang="en-GB" dirty="0"/>
              <a:t>Boring, absent and sometimes neglectful fathers are strenuous to mothers and children</a:t>
            </a:r>
          </a:p>
          <a:p>
            <a:r>
              <a:rPr lang="en-GB" dirty="0"/>
              <a:t>Mothers unsure if they were "eligible” for support</a:t>
            </a:r>
          </a:p>
          <a:p>
            <a:r>
              <a:rPr lang="en-GB" dirty="0"/>
              <a:t>Wanted strategies to deal with the co-parent's drinking</a:t>
            </a:r>
          </a:p>
          <a:p>
            <a:endParaRPr lang="en-GB" dirty="0"/>
          </a:p>
          <a:p>
            <a:r>
              <a:rPr lang="en-GB" dirty="0"/>
              <a:t>Helpful with validation/confirmation</a:t>
            </a:r>
          </a:p>
          <a:p>
            <a:r>
              <a:rPr lang="en-GB" dirty="0"/>
              <a:t>Increased focus on the children = better </a:t>
            </a:r>
          </a:p>
          <a:p>
            <a:pPr marL="0" indent="0">
              <a:buNone/>
            </a:pPr>
            <a:r>
              <a:rPr lang="en-GB" dirty="0"/>
              <a:t>     relationship</a:t>
            </a:r>
          </a:p>
          <a:p>
            <a:r>
              <a:rPr lang="en-GB" dirty="0"/>
              <a:t>Anonymity and availability important</a:t>
            </a:r>
          </a:p>
        </p:txBody>
      </p:sp>
      <p:sp>
        <p:nvSpPr>
          <p:cNvPr id="8" name="Rubrik 1">
            <a:extLst>
              <a:ext uri="{FF2B5EF4-FFF2-40B4-BE49-F238E27FC236}">
                <a16:creationId xmlns:a16="http://schemas.microsoft.com/office/drawing/2014/main" id="{EB36D163-B2B0-BB40-BEC3-1757DD1A9E17}"/>
              </a:ext>
            </a:extLst>
          </p:cNvPr>
          <p:cNvSpPr txBox="1">
            <a:spLocks/>
          </p:cNvSpPr>
          <p:nvPr/>
        </p:nvSpPr>
        <p:spPr bwMode="auto">
          <a:xfrm>
            <a:off x="539750" y="476672"/>
            <a:ext cx="77724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800" b="1">
                <a:solidFill>
                  <a:schemeClr val="accent1"/>
                </a:solidFill>
                <a:latin typeface="+mj-lt"/>
                <a:ea typeface="+mj-ea"/>
                <a:cs typeface="+mj-cs"/>
              </a:defRPr>
            </a:lvl1pPr>
            <a:lvl2pPr algn="l" rtl="0" eaLnBrk="1" fontAlgn="base" hangingPunct="1">
              <a:spcBef>
                <a:spcPct val="0"/>
              </a:spcBef>
              <a:spcAft>
                <a:spcPct val="0"/>
              </a:spcAft>
              <a:defRPr sz="2800" b="1">
                <a:solidFill>
                  <a:schemeClr val="accent1"/>
                </a:solidFill>
                <a:latin typeface="Arial" pitchFamily="34" charset="0"/>
              </a:defRPr>
            </a:lvl2pPr>
            <a:lvl3pPr algn="l" rtl="0" eaLnBrk="1" fontAlgn="base" hangingPunct="1">
              <a:spcBef>
                <a:spcPct val="0"/>
              </a:spcBef>
              <a:spcAft>
                <a:spcPct val="0"/>
              </a:spcAft>
              <a:defRPr sz="2800" b="1">
                <a:solidFill>
                  <a:schemeClr val="accent1"/>
                </a:solidFill>
                <a:latin typeface="Arial" pitchFamily="34" charset="0"/>
              </a:defRPr>
            </a:lvl3pPr>
            <a:lvl4pPr algn="l" rtl="0" eaLnBrk="1" fontAlgn="base" hangingPunct="1">
              <a:spcBef>
                <a:spcPct val="0"/>
              </a:spcBef>
              <a:spcAft>
                <a:spcPct val="0"/>
              </a:spcAft>
              <a:defRPr sz="2800" b="1">
                <a:solidFill>
                  <a:schemeClr val="accent1"/>
                </a:solidFill>
                <a:latin typeface="Arial" pitchFamily="34" charset="0"/>
              </a:defRPr>
            </a:lvl4pPr>
            <a:lvl5pPr algn="l" rtl="0" eaLnBrk="1" fontAlgn="base" hangingPunct="1">
              <a:spcBef>
                <a:spcPct val="0"/>
              </a:spcBef>
              <a:spcAft>
                <a:spcPct val="0"/>
              </a:spcAft>
              <a:defRPr sz="2800" b="1">
                <a:solidFill>
                  <a:schemeClr val="accent1"/>
                </a:solidFill>
                <a:latin typeface="Arial" pitchFamily="34" charset="0"/>
              </a:defRPr>
            </a:lvl5pPr>
            <a:lvl6pPr marL="457200" algn="l" rtl="0" eaLnBrk="1" fontAlgn="base" hangingPunct="1">
              <a:spcBef>
                <a:spcPct val="0"/>
              </a:spcBef>
              <a:spcAft>
                <a:spcPct val="0"/>
              </a:spcAft>
              <a:defRPr sz="2800" b="1">
                <a:solidFill>
                  <a:schemeClr val="accent1"/>
                </a:solidFill>
                <a:latin typeface="Arial" pitchFamily="34" charset="0"/>
              </a:defRPr>
            </a:lvl6pPr>
            <a:lvl7pPr marL="914400" algn="l" rtl="0" eaLnBrk="1" fontAlgn="base" hangingPunct="1">
              <a:spcBef>
                <a:spcPct val="0"/>
              </a:spcBef>
              <a:spcAft>
                <a:spcPct val="0"/>
              </a:spcAft>
              <a:defRPr sz="2800" b="1">
                <a:solidFill>
                  <a:schemeClr val="accent1"/>
                </a:solidFill>
                <a:latin typeface="Arial" pitchFamily="34" charset="0"/>
              </a:defRPr>
            </a:lvl7pPr>
            <a:lvl8pPr marL="1371600" algn="l" rtl="0" eaLnBrk="1" fontAlgn="base" hangingPunct="1">
              <a:spcBef>
                <a:spcPct val="0"/>
              </a:spcBef>
              <a:spcAft>
                <a:spcPct val="0"/>
              </a:spcAft>
              <a:defRPr sz="2800" b="1">
                <a:solidFill>
                  <a:schemeClr val="accent1"/>
                </a:solidFill>
                <a:latin typeface="Arial" pitchFamily="34" charset="0"/>
              </a:defRPr>
            </a:lvl8pPr>
            <a:lvl9pPr marL="1828800" algn="l" rtl="0" eaLnBrk="1" fontAlgn="base" hangingPunct="1">
              <a:spcBef>
                <a:spcPct val="0"/>
              </a:spcBef>
              <a:spcAft>
                <a:spcPct val="0"/>
              </a:spcAft>
              <a:defRPr sz="2800" b="1">
                <a:solidFill>
                  <a:schemeClr val="accent1"/>
                </a:solidFill>
                <a:latin typeface="Arial" pitchFamily="34" charset="0"/>
              </a:defRPr>
            </a:lvl9pPr>
          </a:lstStyle>
          <a:p>
            <a:pPr>
              <a:buFontTx/>
              <a:buNone/>
            </a:pPr>
            <a:r>
              <a:rPr lang="en-US" kern="0" dirty="0"/>
              <a:t>Qualitative study - Conclusions</a:t>
            </a:r>
          </a:p>
        </p:txBody>
      </p:sp>
    </p:spTree>
    <p:extLst>
      <p:ext uri="{BB962C8B-B14F-4D97-AF65-F5344CB8AC3E}">
        <p14:creationId xmlns:p14="http://schemas.microsoft.com/office/powerpoint/2010/main" val="38483342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E244197A-F77B-E544-9207-6C1D8D2F1109}"/>
              </a:ext>
            </a:extLst>
          </p:cNvPr>
          <p:cNvPicPr>
            <a:picLocks noChangeAspect="1"/>
          </p:cNvPicPr>
          <p:nvPr/>
        </p:nvPicPr>
        <p:blipFill>
          <a:blip r:embed="rId3">
            <a:alphaModFix amt="50000"/>
          </a:blip>
          <a:stretch>
            <a:fillRect/>
          </a:stretch>
        </p:blipFill>
        <p:spPr>
          <a:xfrm>
            <a:off x="19648" y="1110904"/>
            <a:ext cx="9168489" cy="5366096"/>
          </a:xfrm>
          <a:prstGeom prst="rect">
            <a:avLst/>
          </a:prstGeom>
        </p:spPr>
      </p:pic>
      <p:sp>
        <p:nvSpPr>
          <p:cNvPr id="3" name="Platshållare för innehåll 2">
            <a:extLst>
              <a:ext uri="{FF2B5EF4-FFF2-40B4-BE49-F238E27FC236}">
                <a16:creationId xmlns:a16="http://schemas.microsoft.com/office/drawing/2014/main" id="{6A268E48-1A80-2C44-A8CA-B11F43F0CD48}"/>
              </a:ext>
            </a:extLst>
          </p:cNvPr>
          <p:cNvSpPr>
            <a:spLocks noGrp="1"/>
          </p:cNvSpPr>
          <p:nvPr>
            <p:ph idx="1"/>
          </p:nvPr>
        </p:nvSpPr>
        <p:spPr>
          <a:xfrm>
            <a:off x="457200" y="1366452"/>
            <a:ext cx="5127601" cy="4855000"/>
          </a:xfrm>
        </p:spPr>
        <p:txBody>
          <a:bodyPr/>
          <a:lstStyle/>
          <a:p>
            <a:r>
              <a:rPr lang="en-US" dirty="0"/>
              <a:t>Target population hard to reach</a:t>
            </a:r>
          </a:p>
          <a:p>
            <a:pPr lvl="1"/>
            <a:r>
              <a:rPr lang="en-US" dirty="0"/>
              <a:t>Do not yet identify children as harmed by co-parent drinking</a:t>
            </a:r>
          </a:p>
          <a:p>
            <a:r>
              <a:rPr lang="en-US" dirty="0"/>
              <a:t>Anonymity important</a:t>
            </a:r>
          </a:p>
          <a:p>
            <a:pPr lvl="1"/>
            <a:r>
              <a:rPr lang="en-US" dirty="0"/>
              <a:t>Potentially more accurate measures of risk for violence</a:t>
            </a:r>
          </a:p>
          <a:p>
            <a:r>
              <a:rPr lang="en-US" dirty="0"/>
              <a:t>Providing structured support leads to decreased drinking in co-parent</a:t>
            </a:r>
          </a:p>
          <a:p>
            <a:r>
              <a:rPr lang="en-US" dirty="0"/>
              <a:t>Dedicated parent-child time recommended for similar interventions</a:t>
            </a:r>
          </a:p>
          <a:p>
            <a:r>
              <a:rPr lang="en-US" dirty="0"/>
              <a:t>Program completers felt empowered and acknowledged - lead to behavior change</a:t>
            </a:r>
          </a:p>
          <a:p>
            <a:r>
              <a:rPr lang="en-US" dirty="0"/>
              <a:t>SPARE-program can be offered as a first step for help-seeking parents</a:t>
            </a:r>
          </a:p>
        </p:txBody>
      </p:sp>
      <p:sp>
        <p:nvSpPr>
          <p:cNvPr id="4" name="Platshållare för datum 3">
            <a:extLst>
              <a:ext uri="{FF2B5EF4-FFF2-40B4-BE49-F238E27FC236}">
                <a16:creationId xmlns:a16="http://schemas.microsoft.com/office/drawing/2014/main" id="{D9410E10-4540-B349-B236-55E38C702C4F}"/>
              </a:ext>
            </a:extLst>
          </p:cNvPr>
          <p:cNvSpPr>
            <a:spLocks noGrp="1"/>
          </p:cNvSpPr>
          <p:nvPr>
            <p:ph type="dt" sz="half" idx="10"/>
          </p:nvPr>
        </p:nvSpPr>
        <p:spPr/>
        <p:txBody>
          <a:bodyPr/>
          <a:lstStyle/>
          <a:p>
            <a:r>
              <a:rPr lang="sv-SE"/>
              <a:t>2023-02-16</a:t>
            </a:r>
          </a:p>
        </p:txBody>
      </p:sp>
      <p:sp>
        <p:nvSpPr>
          <p:cNvPr id="5" name="Platshållare för sidfot 4">
            <a:extLst>
              <a:ext uri="{FF2B5EF4-FFF2-40B4-BE49-F238E27FC236}">
                <a16:creationId xmlns:a16="http://schemas.microsoft.com/office/drawing/2014/main" id="{F1BCE22B-8B5B-B046-88A6-D2769544240E}"/>
              </a:ext>
            </a:extLst>
          </p:cNvPr>
          <p:cNvSpPr>
            <a:spLocks noGrp="1"/>
          </p:cNvSpPr>
          <p:nvPr>
            <p:ph type="ftr" sz="quarter" idx="11"/>
          </p:nvPr>
        </p:nvSpPr>
        <p:spPr/>
        <p:txBody>
          <a:bodyPr/>
          <a:lstStyle/>
          <a:p>
            <a:r>
              <a:rPr lang="sv-SE"/>
              <a:t>Hammarberg &amp; Siljeholm AfiNet</a:t>
            </a:r>
          </a:p>
        </p:txBody>
      </p:sp>
      <p:sp>
        <p:nvSpPr>
          <p:cNvPr id="10" name="Rubrik 1">
            <a:extLst>
              <a:ext uri="{FF2B5EF4-FFF2-40B4-BE49-F238E27FC236}">
                <a16:creationId xmlns:a16="http://schemas.microsoft.com/office/drawing/2014/main" id="{75058F34-2C83-304D-BA4A-29136A35D1E0}"/>
              </a:ext>
            </a:extLst>
          </p:cNvPr>
          <p:cNvSpPr txBox="1">
            <a:spLocks/>
          </p:cNvSpPr>
          <p:nvPr/>
        </p:nvSpPr>
        <p:spPr bwMode="auto">
          <a:xfrm>
            <a:off x="539750" y="476672"/>
            <a:ext cx="77724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800" b="1">
                <a:solidFill>
                  <a:schemeClr val="accent1"/>
                </a:solidFill>
                <a:latin typeface="+mj-lt"/>
                <a:ea typeface="+mj-ea"/>
                <a:cs typeface="+mj-cs"/>
              </a:defRPr>
            </a:lvl1pPr>
            <a:lvl2pPr algn="l" rtl="0" eaLnBrk="1" fontAlgn="base" hangingPunct="1">
              <a:spcBef>
                <a:spcPct val="0"/>
              </a:spcBef>
              <a:spcAft>
                <a:spcPct val="0"/>
              </a:spcAft>
              <a:defRPr sz="2800" b="1">
                <a:solidFill>
                  <a:schemeClr val="accent1"/>
                </a:solidFill>
                <a:latin typeface="Arial" pitchFamily="34" charset="0"/>
              </a:defRPr>
            </a:lvl2pPr>
            <a:lvl3pPr algn="l" rtl="0" eaLnBrk="1" fontAlgn="base" hangingPunct="1">
              <a:spcBef>
                <a:spcPct val="0"/>
              </a:spcBef>
              <a:spcAft>
                <a:spcPct val="0"/>
              </a:spcAft>
              <a:defRPr sz="2800" b="1">
                <a:solidFill>
                  <a:schemeClr val="accent1"/>
                </a:solidFill>
                <a:latin typeface="Arial" pitchFamily="34" charset="0"/>
              </a:defRPr>
            </a:lvl3pPr>
            <a:lvl4pPr algn="l" rtl="0" eaLnBrk="1" fontAlgn="base" hangingPunct="1">
              <a:spcBef>
                <a:spcPct val="0"/>
              </a:spcBef>
              <a:spcAft>
                <a:spcPct val="0"/>
              </a:spcAft>
              <a:defRPr sz="2800" b="1">
                <a:solidFill>
                  <a:schemeClr val="accent1"/>
                </a:solidFill>
                <a:latin typeface="Arial" pitchFamily="34" charset="0"/>
              </a:defRPr>
            </a:lvl4pPr>
            <a:lvl5pPr algn="l" rtl="0" eaLnBrk="1" fontAlgn="base" hangingPunct="1">
              <a:spcBef>
                <a:spcPct val="0"/>
              </a:spcBef>
              <a:spcAft>
                <a:spcPct val="0"/>
              </a:spcAft>
              <a:defRPr sz="2800" b="1">
                <a:solidFill>
                  <a:schemeClr val="accent1"/>
                </a:solidFill>
                <a:latin typeface="Arial" pitchFamily="34" charset="0"/>
              </a:defRPr>
            </a:lvl5pPr>
            <a:lvl6pPr marL="457200" algn="l" rtl="0" eaLnBrk="1" fontAlgn="base" hangingPunct="1">
              <a:spcBef>
                <a:spcPct val="0"/>
              </a:spcBef>
              <a:spcAft>
                <a:spcPct val="0"/>
              </a:spcAft>
              <a:defRPr sz="2800" b="1">
                <a:solidFill>
                  <a:schemeClr val="accent1"/>
                </a:solidFill>
                <a:latin typeface="Arial" pitchFamily="34" charset="0"/>
              </a:defRPr>
            </a:lvl6pPr>
            <a:lvl7pPr marL="914400" algn="l" rtl="0" eaLnBrk="1" fontAlgn="base" hangingPunct="1">
              <a:spcBef>
                <a:spcPct val="0"/>
              </a:spcBef>
              <a:spcAft>
                <a:spcPct val="0"/>
              </a:spcAft>
              <a:defRPr sz="2800" b="1">
                <a:solidFill>
                  <a:schemeClr val="accent1"/>
                </a:solidFill>
                <a:latin typeface="Arial" pitchFamily="34" charset="0"/>
              </a:defRPr>
            </a:lvl7pPr>
            <a:lvl8pPr marL="1371600" algn="l" rtl="0" eaLnBrk="1" fontAlgn="base" hangingPunct="1">
              <a:spcBef>
                <a:spcPct val="0"/>
              </a:spcBef>
              <a:spcAft>
                <a:spcPct val="0"/>
              </a:spcAft>
              <a:defRPr sz="2800" b="1">
                <a:solidFill>
                  <a:schemeClr val="accent1"/>
                </a:solidFill>
                <a:latin typeface="Arial" pitchFamily="34" charset="0"/>
              </a:defRPr>
            </a:lvl8pPr>
            <a:lvl9pPr marL="1828800" algn="l" rtl="0" eaLnBrk="1" fontAlgn="base" hangingPunct="1">
              <a:spcBef>
                <a:spcPct val="0"/>
              </a:spcBef>
              <a:spcAft>
                <a:spcPct val="0"/>
              </a:spcAft>
              <a:defRPr sz="2800" b="1">
                <a:solidFill>
                  <a:schemeClr val="accent1"/>
                </a:solidFill>
                <a:latin typeface="Arial" pitchFamily="34" charset="0"/>
              </a:defRPr>
            </a:lvl9pPr>
          </a:lstStyle>
          <a:p>
            <a:pPr>
              <a:buFontTx/>
              <a:buNone/>
            </a:pPr>
            <a:r>
              <a:rPr lang="en-US" kern="0" dirty="0"/>
              <a:t>Conclusions of total project</a:t>
            </a:r>
          </a:p>
        </p:txBody>
      </p:sp>
    </p:spTree>
    <p:extLst>
      <p:ext uri="{BB962C8B-B14F-4D97-AF65-F5344CB8AC3E}">
        <p14:creationId xmlns:p14="http://schemas.microsoft.com/office/powerpoint/2010/main" val="18559940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960608A6-71E2-2140-B556-4DE7A04DFC60}"/>
              </a:ext>
            </a:extLst>
          </p:cNvPr>
          <p:cNvSpPr>
            <a:spLocks noGrp="1"/>
          </p:cNvSpPr>
          <p:nvPr>
            <p:ph idx="1"/>
          </p:nvPr>
        </p:nvSpPr>
        <p:spPr>
          <a:xfrm>
            <a:off x="539750" y="1880926"/>
            <a:ext cx="7772400" cy="4140622"/>
          </a:xfrm>
        </p:spPr>
        <p:txBody>
          <a:bodyPr/>
          <a:lstStyle/>
          <a:p>
            <a:r>
              <a:rPr lang="en-US" dirty="0"/>
              <a:t>Veronica Ekström – Associate professor</a:t>
            </a:r>
          </a:p>
          <a:p>
            <a:r>
              <a:rPr lang="en-US" dirty="0"/>
              <a:t>Malin Bergström – Associate professor</a:t>
            </a:r>
          </a:p>
          <a:p>
            <a:r>
              <a:rPr lang="en-US" dirty="0"/>
              <a:t>Magnus Johansson, PhD</a:t>
            </a:r>
          </a:p>
          <a:p>
            <a:r>
              <a:rPr lang="en-US" dirty="0"/>
              <a:t>Sofia Vänelid, study coordinator</a:t>
            </a:r>
          </a:p>
          <a:p>
            <a:r>
              <a:rPr lang="en-US" dirty="0"/>
              <a:t>Philip Lindner, Associate professor</a:t>
            </a:r>
          </a:p>
          <a:p>
            <a:r>
              <a:rPr lang="en-US" dirty="0"/>
              <a:t>Colleagues at </a:t>
            </a:r>
            <a:r>
              <a:rPr lang="en-US" dirty="0" err="1"/>
              <a:t>Mottagningen</a:t>
            </a:r>
            <a:r>
              <a:rPr lang="en-US" dirty="0"/>
              <a:t> </a:t>
            </a:r>
            <a:r>
              <a:rPr lang="en-US" dirty="0" err="1"/>
              <a:t>för</a:t>
            </a:r>
            <a:r>
              <a:rPr lang="en-US" dirty="0"/>
              <a:t> </a:t>
            </a:r>
            <a:r>
              <a:rPr lang="en-US" dirty="0" err="1"/>
              <a:t>Alkohol</a:t>
            </a:r>
            <a:r>
              <a:rPr lang="en-US" dirty="0"/>
              <a:t> </a:t>
            </a:r>
            <a:r>
              <a:rPr lang="en-US" dirty="0" err="1"/>
              <a:t>och</a:t>
            </a:r>
            <a:r>
              <a:rPr lang="en-US" dirty="0"/>
              <a:t> </a:t>
            </a:r>
            <a:r>
              <a:rPr lang="en-US" dirty="0" err="1"/>
              <a:t>hälsa</a:t>
            </a:r>
            <a:r>
              <a:rPr lang="en-US" dirty="0"/>
              <a:t>,</a:t>
            </a:r>
          </a:p>
          <a:p>
            <a:pPr marL="0" indent="0">
              <a:buNone/>
            </a:pPr>
            <a:r>
              <a:rPr lang="en-US" dirty="0"/>
              <a:t>     Riddargatan 1</a:t>
            </a:r>
          </a:p>
          <a:p>
            <a:endParaRPr lang="sv-SE" dirty="0"/>
          </a:p>
          <a:p>
            <a:endParaRPr lang="sv-SE" dirty="0"/>
          </a:p>
          <a:p>
            <a:endParaRPr lang="sv-SE" dirty="0"/>
          </a:p>
        </p:txBody>
      </p:sp>
      <p:sp>
        <p:nvSpPr>
          <p:cNvPr id="4" name="Platshållare för datum 3">
            <a:extLst>
              <a:ext uri="{FF2B5EF4-FFF2-40B4-BE49-F238E27FC236}">
                <a16:creationId xmlns:a16="http://schemas.microsoft.com/office/drawing/2014/main" id="{DB2B09BB-5C72-7747-BC8B-D64BB0A09BF2}"/>
              </a:ext>
            </a:extLst>
          </p:cNvPr>
          <p:cNvSpPr>
            <a:spLocks noGrp="1"/>
          </p:cNvSpPr>
          <p:nvPr>
            <p:ph type="dt" sz="half" idx="10"/>
          </p:nvPr>
        </p:nvSpPr>
        <p:spPr/>
        <p:txBody>
          <a:bodyPr/>
          <a:lstStyle/>
          <a:p>
            <a:r>
              <a:rPr lang="sv-SE"/>
              <a:t>2023-02-16</a:t>
            </a:r>
          </a:p>
        </p:txBody>
      </p:sp>
      <p:sp>
        <p:nvSpPr>
          <p:cNvPr id="5" name="Platshållare för sidfot 4">
            <a:extLst>
              <a:ext uri="{FF2B5EF4-FFF2-40B4-BE49-F238E27FC236}">
                <a16:creationId xmlns:a16="http://schemas.microsoft.com/office/drawing/2014/main" id="{057EFC0E-036D-4246-8B91-3D478C3F6A9D}"/>
              </a:ext>
            </a:extLst>
          </p:cNvPr>
          <p:cNvSpPr>
            <a:spLocks noGrp="1"/>
          </p:cNvSpPr>
          <p:nvPr>
            <p:ph type="ftr" sz="quarter" idx="11"/>
          </p:nvPr>
        </p:nvSpPr>
        <p:spPr/>
        <p:txBody>
          <a:bodyPr/>
          <a:lstStyle/>
          <a:p>
            <a:r>
              <a:rPr lang="sv-SE"/>
              <a:t>Hammarberg &amp; Siljeholm AfiNet</a:t>
            </a:r>
          </a:p>
        </p:txBody>
      </p:sp>
      <p:pic>
        <p:nvPicPr>
          <p:cNvPr id="6" name="Bildobjekt 5">
            <a:extLst>
              <a:ext uri="{FF2B5EF4-FFF2-40B4-BE49-F238E27FC236}">
                <a16:creationId xmlns:a16="http://schemas.microsoft.com/office/drawing/2014/main" id="{C80EBD59-1FDA-E140-A534-3AB8A79AF057}"/>
              </a:ext>
            </a:extLst>
          </p:cNvPr>
          <p:cNvPicPr>
            <a:picLocks noChangeAspect="1"/>
          </p:cNvPicPr>
          <p:nvPr/>
        </p:nvPicPr>
        <p:blipFill>
          <a:blip r:embed="rId3">
            <a:alphaModFix amt="63000"/>
            <a:extLst>
              <a:ext uri="{28A0092B-C50C-407E-A947-70E740481C1C}">
                <a14:useLocalDpi xmlns:a14="http://schemas.microsoft.com/office/drawing/2010/main" val="0"/>
              </a:ext>
            </a:extLst>
          </a:blip>
          <a:stretch>
            <a:fillRect/>
          </a:stretch>
        </p:blipFill>
        <p:spPr>
          <a:xfrm>
            <a:off x="6228184" y="3977328"/>
            <a:ext cx="1848470" cy="1588768"/>
          </a:xfrm>
          <a:prstGeom prst="rect">
            <a:avLst/>
          </a:prstGeom>
        </p:spPr>
      </p:pic>
      <p:sp>
        <p:nvSpPr>
          <p:cNvPr id="10" name="Rubrik 1">
            <a:extLst>
              <a:ext uri="{FF2B5EF4-FFF2-40B4-BE49-F238E27FC236}">
                <a16:creationId xmlns:a16="http://schemas.microsoft.com/office/drawing/2014/main" id="{666E83E6-FB9E-AE4A-9D51-504C3A362759}"/>
              </a:ext>
            </a:extLst>
          </p:cNvPr>
          <p:cNvSpPr>
            <a:spLocks noGrp="1"/>
          </p:cNvSpPr>
          <p:nvPr>
            <p:ph type="title"/>
          </p:nvPr>
        </p:nvSpPr>
        <p:spPr>
          <a:xfrm>
            <a:off x="539750" y="521808"/>
            <a:ext cx="7772400" cy="1143000"/>
          </a:xfrm>
        </p:spPr>
        <p:txBody>
          <a:bodyPr/>
          <a:lstStyle/>
          <a:p>
            <a:r>
              <a:rPr lang="en-US" dirty="0"/>
              <a:t>Acknowledgements</a:t>
            </a:r>
          </a:p>
        </p:txBody>
      </p:sp>
    </p:spTree>
    <p:extLst>
      <p:ext uri="{BB962C8B-B14F-4D97-AF65-F5344CB8AC3E}">
        <p14:creationId xmlns:p14="http://schemas.microsoft.com/office/powerpoint/2010/main" val="3233842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57CB782E-3680-1943-91E7-86798FD37481}"/>
              </a:ext>
            </a:extLst>
          </p:cNvPr>
          <p:cNvPicPr>
            <a:picLocks noChangeAspect="1"/>
          </p:cNvPicPr>
          <p:nvPr/>
        </p:nvPicPr>
        <p:blipFill rotWithShape="1">
          <a:blip r:embed="rId3">
            <a:alphaModFix amt="84000"/>
            <a:extLst>
              <a:ext uri="{28A0092B-C50C-407E-A947-70E740481C1C}">
                <a14:useLocalDpi xmlns:a14="http://schemas.microsoft.com/office/drawing/2010/main" val="0"/>
              </a:ext>
            </a:extLst>
          </a:blip>
          <a:srcRect t="14829" b="16401"/>
          <a:stretch/>
        </p:blipFill>
        <p:spPr>
          <a:xfrm>
            <a:off x="6089409" y="4249046"/>
            <a:ext cx="3068960" cy="2110538"/>
          </a:xfrm>
          <a:prstGeom prst="rect">
            <a:avLst/>
          </a:prstGeom>
        </p:spPr>
      </p:pic>
      <p:sp>
        <p:nvSpPr>
          <p:cNvPr id="2" name="Rubrik 1">
            <a:extLst>
              <a:ext uri="{FF2B5EF4-FFF2-40B4-BE49-F238E27FC236}">
                <a16:creationId xmlns:a16="http://schemas.microsoft.com/office/drawing/2014/main" id="{CF21D21B-A452-C249-A5BA-703CF45F03A7}"/>
              </a:ext>
            </a:extLst>
          </p:cNvPr>
          <p:cNvSpPr>
            <a:spLocks noGrp="1"/>
          </p:cNvSpPr>
          <p:nvPr>
            <p:ph type="title"/>
          </p:nvPr>
        </p:nvSpPr>
        <p:spPr>
          <a:xfrm>
            <a:off x="457200" y="320694"/>
            <a:ext cx="7772400" cy="1143000"/>
          </a:xfrm>
        </p:spPr>
        <p:txBody>
          <a:bodyPr/>
          <a:lstStyle/>
          <a:p>
            <a:r>
              <a:rPr lang="sv-SE" dirty="0"/>
              <a:t>Background</a:t>
            </a:r>
          </a:p>
        </p:txBody>
      </p:sp>
      <p:sp>
        <p:nvSpPr>
          <p:cNvPr id="3" name="Platshållare för innehåll 2">
            <a:extLst>
              <a:ext uri="{FF2B5EF4-FFF2-40B4-BE49-F238E27FC236}">
                <a16:creationId xmlns:a16="http://schemas.microsoft.com/office/drawing/2014/main" id="{6FB3EE0C-1A68-D34F-8DA1-4F245BC26E66}"/>
              </a:ext>
            </a:extLst>
          </p:cNvPr>
          <p:cNvSpPr>
            <a:spLocks noGrp="1"/>
          </p:cNvSpPr>
          <p:nvPr>
            <p:ph idx="1"/>
          </p:nvPr>
        </p:nvSpPr>
        <p:spPr>
          <a:xfrm>
            <a:off x="477148" y="1268760"/>
            <a:ext cx="7981052" cy="2774988"/>
          </a:xfrm>
        </p:spPr>
        <p:txBody>
          <a:bodyPr/>
          <a:lstStyle/>
          <a:p>
            <a:r>
              <a:rPr lang="en-US" dirty="0"/>
              <a:t>Children exposed to parental alcohol-/substance use have increased risks of alcohol use disorder (AUD) and substance use disorder (SUD), early deaths, depression and anxiety </a:t>
            </a:r>
            <a:r>
              <a:rPr lang="en-US" sz="1600" dirty="0"/>
              <a:t>(</a:t>
            </a:r>
            <a:r>
              <a:rPr lang="en-US" sz="1600" dirty="0" err="1"/>
              <a:t>Hjern</a:t>
            </a:r>
            <a:r>
              <a:rPr lang="en-US" sz="1600" dirty="0"/>
              <a:t>, 2014; </a:t>
            </a:r>
            <a:r>
              <a:rPr lang="en-US" sz="1600" dirty="0" err="1"/>
              <a:t>Velleman</a:t>
            </a:r>
            <a:r>
              <a:rPr lang="en-US" sz="1600" dirty="0"/>
              <a:t> &amp; Templeton, 2007; </a:t>
            </a:r>
            <a:r>
              <a:rPr lang="en-US" sz="1600" dirty="0" err="1"/>
              <a:t>Mellentin</a:t>
            </a:r>
            <a:r>
              <a:rPr lang="en-US" sz="1600" dirty="0"/>
              <a:t> et al., 2016; Park &amp; </a:t>
            </a:r>
            <a:r>
              <a:rPr lang="en-US" sz="1600" dirty="0" err="1"/>
              <a:t>Schepp</a:t>
            </a:r>
            <a:r>
              <a:rPr lang="en-US" sz="1600" dirty="0"/>
              <a:t>, 2015)</a:t>
            </a:r>
          </a:p>
          <a:p>
            <a:endParaRPr lang="en-US" dirty="0"/>
          </a:p>
          <a:p>
            <a:r>
              <a:rPr lang="en-US" dirty="0"/>
              <a:t>Only 2% of 380 000 Swedish affected children take part in support interventions </a:t>
            </a:r>
            <a:r>
              <a:rPr lang="en-US" sz="1600" dirty="0"/>
              <a:t>(</a:t>
            </a:r>
            <a:r>
              <a:rPr lang="en-US" sz="1600" dirty="0" err="1"/>
              <a:t>Elgán</a:t>
            </a:r>
            <a:r>
              <a:rPr lang="en-US" sz="1600" dirty="0"/>
              <a:t>, 2015; </a:t>
            </a:r>
            <a:r>
              <a:rPr lang="en-US" sz="1600" dirty="0" err="1"/>
              <a:t>Wannberg</a:t>
            </a:r>
            <a:r>
              <a:rPr lang="en-US" sz="1600" dirty="0"/>
              <a:t>, 2014 ;Ramstedt, 2019). </a:t>
            </a:r>
          </a:p>
          <a:p>
            <a:pPr marL="0" indent="0">
              <a:buNone/>
            </a:pPr>
            <a:endParaRPr lang="en-US" sz="1600" dirty="0"/>
          </a:p>
          <a:p>
            <a:r>
              <a:rPr lang="en-US" dirty="0"/>
              <a:t>Internet interventions reaches people not prone to seek other treatment (</a:t>
            </a:r>
            <a:r>
              <a:rPr lang="en-US" sz="1600" dirty="0"/>
              <a:t>White, 2010). </a:t>
            </a:r>
          </a:p>
          <a:p>
            <a:pPr marL="0" indent="0">
              <a:buNone/>
            </a:pPr>
            <a:endParaRPr lang="sv-SE" dirty="0"/>
          </a:p>
          <a:p>
            <a:pPr marL="0" indent="0">
              <a:buNone/>
            </a:pPr>
            <a:endParaRPr lang="sv-SE" dirty="0"/>
          </a:p>
          <a:p>
            <a:pPr marL="0" indent="0">
              <a:buNone/>
            </a:pPr>
            <a:endParaRPr lang="sv-SE" sz="1600" dirty="0"/>
          </a:p>
          <a:p>
            <a:endParaRPr lang="sv-SE" dirty="0"/>
          </a:p>
          <a:p>
            <a:endParaRPr lang="sv-SE" dirty="0"/>
          </a:p>
        </p:txBody>
      </p:sp>
      <p:sp>
        <p:nvSpPr>
          <p:cNvPr id="4" name="Platshållare för datum 3">
            <a:extLst>
              <a:ext uri="{FF2B5EF4-FFF2-40B4-BE49-F238E27FC236}">
                <a16:creationId xmlns:a16="http://schemas.microsoft.com/office/drawing/2014/main" id="{E7AB36D3-32A3-9146-BDAC-E3D1AF95ADA0}"/>
              </a:ext>
            </a:extLst>
          </p:cNvPr>
          <p:cNvSpPr>
            <a:spLocks noGrp="1"/>
          </p:cNvSpPr>
          <p:nvPr>
            <p:ph type="dt" sz="half" idx="10"/>
          </p:nvPr>
        </p:nvSpPr>
        <p:spPr/>
        <p:txBody>
          <a:bodyPr/>
          <a:lstStyle/>
          <a:p>
            <a:r>
              <a:rPr lang="sv-SE"/>
              <a:t>2023-02-16</a:t>
            </a:r>
          </a:p>
        </p:txBody>
      </p:sp>
      <p:sp>
        <p:nvSpPr>
          <p:cNvPr id="5" name="Platshållare för sidfot 4">
            <a:extLst>
              <a:ext uri="{FF2B5EF4-FFF2-40B4-BE49-F238E27FC236}">
                <a16:creationId xmlns:a16="http://schemas.microsoft.com/office/drawing/2014/main" id="{3ABE0630-7791-6440-98B3-A4CFB5C3F61D}"/>
              </a:ext>
            </a:extLst>
          </p:cNvPr>
          <p:cNvSpPr>
            <a:spLocks noGrp="1"/>
          </p:cNvSpPr>
          <p:nvPr>
            <p:ph type="ftr" sz="quarter" idx="11"/>
          </p:nvPr>
        </p:nvSpPr>
        <p:spPr/>
        <p:txBody>
          <a:bodyPr/>
          <a:lstStyle/>
          <a:p>
            <a:r>
              <a:rPr lang="sv-SE"/>
              <a:t>Hammarberg &amp; Siljeholm AfiNet</a:t>
            </a:r>
          </a:p>
        </p:txBody>
      </p:sp>
      <p:sp>
        <p:nvSpPr>
          <p:cNvPr id="9" name="Platshållare för innehåll 2">
            <a:extLst>
              <a:ext uri="{FF2B5EF4-FFF2-40B4-BE49-F238E27FC236}">
                <a16:creationId xmlns:a16="http://schemas.microsoft.com/office/drawing/2014/main" id="{DCA61288-670A-7745-B20B-D8580BBB6DE2}"/>
              </a:ext>
            </a:extLst>
          </p:cNvPr>
          <p:cNvSpPr txBox="1">
            <a:spLocks/>
          </p:cNvSpPr>
          <p:nvPr/>
        </p:nvSpPr>
        <p:spPr bwMode="auto">
          <a:xfrm>
            <a:off x="477148" y="4834116"/>
            <a:ext cx="5853111" cy="316835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Font typeface="Wingdings" pitchFamily="2" charset="2"/>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à"/>
              <a:defRPr>
                <a:solidFill>
                  <a:schemeClr val="tx1"/>
                </a:solidFill>
                <a:latin typeface="+mn-lt"/>
              </a:defRPr>
            </a:lvl2pPr>
            <a:lvl3pPr marL="1143000" indent="-228600" algn="l" rtl="0" eaLnBrk="1" fontAlgn="base" hangingPunct="1">
              <a:spcBef>
                <a:spcPct val="20000"/>
              </a:spcBef>
              <a:spcAft>
                <a:spcPct val="0"/>
              </a:spcAft>
              <a:buClr>
                <a:schemeClr val="accent1"/>
              </a:buClr>
              <a:buFont typeface="Wingdings" pitchFamily="2" charset="2"/>
              <a:buChar char="§"/>
              <a:defRPr sz="1600">
                <a:solidFill>
                  <a:schemeClr val="accent1"/>
                </a:solidFill>
                <a:latin typeface="+mn-lt"/>
              </a:defRPr>
            </a:lvl3pPr>
            <a:lvl4pPr marL="1600200" indent="-228600" algn="l" rtl="0" eaLnBrk="1" fontAlgn="base" hangingPunct="1">
              <a:spcBef>
                <a:spcPct val="20000"/>
              </a:spcBef>
              <a:spcAft>
                <a:spcPct val="0"/>
              </a:spcAft>
              <a:buFont typeface="Wingdings" pitchFamily="2" charset="2"/>
              <a:buChar char="à"/>
              <a:defRPr sz="1400">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9pPr>
          </a:lstStyle>
          <a:p>
            <a:r>
              <a:rPr lang="en-US" kern="0" dirty="0"/>
              <a:t>Guided internet delivered CBT effective in improving e.g. anxiety and depression </a:t>
            </a:r>
            <a:r>
              <a:rPr lang="en-US" sz="1600" kern="0" dirty="0"/>
              <a:t>(Carlbring et al, 2018, Andersson et al 2019) </a:t>
            </a:r>
            <a:r>
              <a:rPr lang="en-US" kern="0" dirty="0"/>
              <a:t>and reducing alcohol consumption (</a:t>
            </a:r>
            <a:r>
              <a:rPr lang="en-US" sz="1600" kern="0" dirty="0"/>
              <a:t>Johansson et al, 2020)</a:t>
            </a:r>
          </a:p>
          <a:p>
            <a:endParaRPr lang="sv-SE" kern="0" dirty="0"/>
          </a:p>
          <a:p>
            <a:pPr marL="0" indent="0">
              <a:buFont typeface="Wingdings" pitchFamily="2" charset="2"/>
              <a:buNone/>
            </a:pPr>
            <a:endParaRPr lang="sv-SE" kern="0" dirty="0"/>
          </a:p>
          <a:p>
            <a:pPr marL="0" indent="0">
              <a:buFont typeface="Wingdings" pitchFamily="2" charset="2"/>
              <a:buNone/>
            </a:pPr>
            <a:endParaRPr lang="sv-SE" sz="1600" kern="0" dirty="0"/>
          </a:p>
          <a:p>
            <a:endParaRPr lang="sv-SE" kern="0" dirty="0"/>
          </a:p>
          <a:p>
            <a:endParaRPr lang="sv-SE" kern="0" dirty="0"/>
          </a:p>
        </p:txBody>
      </p:sp>
    </p:spTree>
    <p:extLst>
      <p:ext uri="{BB962C8B-B14F-4D97-AF65-F5344CB8AC3E}">
        <p14:creationId xmlns:p14="http://schemas.microsoft.com/office/powerpoint/2010/main" val="1075365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F21D21B-A452-C249-A5BA-703CF45F03A7}"/>
              </a:ext>
            </a:extLst>
          </p:cNvPr>
          <p:cNvSpPr>
            <a:spLocks noGrp="1"/>
          </p:cNvSpPr>
          <p:nvPr>
            <p:ph type="title"/>
          </p:nvPr>
        </p:nvSpPr>
        <p:spPr>
          <a:xfrm>
            <a:off x="457200" y="320694"/>
            <a:ext cx="7772400" cy="1143000"/>
          </a:xfrm>
        </p:spPr>
        <p:txBody>
          <a:bodyPr/>
          <a:lstStyle/>
          <a:p>
            <a:r>
              <a:rPr lang="sv-SE" dirty="0"/>
              <a:t>Background</a:t>
            </a:r>
          </a:p>
        </p:txBody>
      </p:sp>
      <p:sp>
        <p:nvSpPr>
          <p:cNvPr id="3" name="Platshållare för innehåll 2">
            <a:extLst>
              <a:ext uri="{FF2B5EF4-FFF2-40B4-BE49-F238E27FC236}">
                <a16:creationId xmlns:a16="http://schemas.microsoft.com/office/drawing/2014/main" id="{6FB3EE0C-1A68-D34F-8DA1-4F245BC26E66}"/>
              </a:ext>
            </a:extLst>
          </p:cNvPr>
          <p:cNvSpPr>
            <a:spLocks noGrp="1"/>
          </p:cNvSpPr>
          <p:nvPr>
            <p:ph idx="1"/>
          </p:nvPr>
        </p:nvSpPr>
        <p:spPr>
          <a:xfrm>
            <a:off x="477148" y="1268760"/>
            <a:ext cx="8199308" cy="4114800"/>
          </a:xfrm>
        </p:spPr>
        <p:txBody>
          <a:bodyPr/>
          <a:lstStyle/>
          <a:p>
            <a:r>
              <a:rPr lang="en-US" dirty="0"/>
              <a:t>Parental training programs improve child behavioral- and emotional problems by increasing positive parental behaviors and reducing parental stress, </a:t>
            </a:r>
            <a:r>
              <a:rPr lang="en-US" sz="1600" dirty="0"/>
              <a:t>(Barlow et al, 2012; Park &amp; </a:t>
            </a:r>
            <a:r>
              <a:rPr lang="en-US" sz="1600" dirty="0" err="1"/>
              <a:t>Schepp</a:t>
            </a:r>
            <a:r>
              <a:rPr lang="en-US" sz="1600" dirty="0"/>
              <a:t>, 2015 ; </a:t>
            </a:r>
            <a:r>
              <a:rPr lang="en-US" sz="1600" dirty="0" err="1"/>
              <a:t>Stattin</a:t>
            </a:r>
            <a:r>
              <a:rPr lang="en-US" sz="1600" dirty="0"/>
              <a:t> et al, 2015)</a:t>
            </a:r>
          </a:p>
          <a:p>
            <a:pPr marL="0" indent="0">
              <a:buNone/>
            </a:pPr>
            <a:r>
              <a:rPr lang="en-US" dirty="0"/>
              <a:t>  </a:t>
            </a:r>
          </a:p>
          <a:p>
            <a:r>
              <a:rPr lang="en-US" dirty="0"/>
              <a:t>Online self-directed parent training programs effective in reducing problematic child behaviors </a:t>
            </a:r>
            <a:r>
              <a:rPr lang="en-US" sz="1600" dirty="0"/>
              <a:t>(Florean et al, 2020) </a:t>
            </a:r>
          </a:p>
          <a:p>
            <a:endParaRPr lang="en-US" sz="1600" dirty="0"/>
          </a:p>
          <a:p>
            <a:r>
              <a:rPr lang="en-US" dirty="0"/>
              <a:t>Parent training combined with treatment for substance use show promising results in substance reduction and positive parenting </a:t>
            </a:r>
            <a:r>
              <a:rPr lang="en-US" sz="1600" dirty="0"/>
              <a:t>(</a:t>
            </a:r>
            <a:r>
              <a:rPr lang="en-US" sz="1600" dirty="0" err="1"/>
              <a:t>Neger</a:t>
            </a:r>
            <a:r>
              <a:rPr lang="en-US" sz="1600" dirty="0"/>
              <a:t> &amp; Prinz, 2015)</a:t>
            </a:r>
          </a:p>
          <a:p>
            <a:endParaRPr lang="en-US" sz="1600" dirty="0"/>
          </a:p>
        </p:txBody>
      </p:sp>
      <p:sp>
        <p:nvSpPr>
          <p:cNvPr id="4" name="Platshållare för datum 3">
            <a:extLst>
              <a:ext uri="{FF2B5EF4-FFF2-40B4-BE49-F238E27FC236}">
                <a16:creationId xmlns:a16="http://schemas.microsoft.com/office/drawing/2014/main" id="{E7AB36D3-32A3-9146-BDAC-E3D1AF95ADA0}"/>
              </a:ext>
            </a:extLst>
          </p:cNvPr>
          <p:cNvSpPr>
            <a:spLocks noGrp="1"/>
          </p:cNvSpPr>
          <p:nvPr>
            <p:ph type="dt" sz="half" idx="10"/>
          </p:nvPr>
        </p:nvSpPr>
        <p:spPr/>
        <p:txBody>
          <a:bodyPr/>
          <a:lstStyle/>
          <a:p>
            <a:r>
              <a:rPr lang="sv-SE"/>
              <a:t>2023-02-16</a:t>
            </a:r>
          </a:p>
        </p:txBody>
      </p:sp>
      <p:sp>
        <p:nvSpPr>
          <p:cNvPr id="5" name="Platshållare för sidfot 4">
            <a:extLst>
              <a:ext uri="{FF2B5EF4-FFF2-40B4-BE49-F238E27FC236}">
                <a16:creationId xmlns:a16="http://schemas.microsoft.com/office/drawing/2014/main" id="{3ABE0630-7791-6440-98B3-A4CFB5C3F61D}"/>
              </a:ext>
            </a:extLst>
          </p:cNvPr>
          <p:cNvSpPr>
            <a:spLocks noGrp="1"/>
          </p:cNvSpPr>
          <p:nvPr>
            <p:ph type="ftr" sz="quarter" idx="11"/>
          </p:nvPr>
        </p:nvSpPr>
        <p:spPr/>
        <p:txBody>
          <a:bodyPr/>
          <a:lstStyle/>
          <a:p>
            <a:r>
              <a:rPr lang="sv-SE"/>
              <a:t>Hammarberg &amp; Siljeholm AfiNet</a:t>
            </a:r>
          </a:p>
        </p:txBody>
      </p:sp>
      <p:sp>
        <p:nvSpPr>
          <p:cNvPr id="7" name="Platshållare för innehåll 2">
            <a:extLst>
              <a:ext uri="{FF2B5EF4-FFF2-40B4-BE49-F238E27FC236}">
                <a16:creationId xmlns:a16="http://schemas.microsoft.com/office/drawing/2014/main" id="{40D76452-7820-684C-8C8E-5619DAFE113A}"/>
              </a:ext>
            </a:extLst>
          </p:cNvPr>
          <p:cNvSpPr txBox="1">
            <a:spLocks/>
          </p:cNvSpPr>
          <p:nvPr/>
        </p:nvSpPr>
        <p:spPr bwMode="auto">
          <a:xfrm>
            <a:off x="457200" y="4464571"/>
            <a:ext cx="5338936" cy="110839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Font typeface="Wingdings" pitchFamily="2" charset="2"/>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à"/>
              <a:defRPr>
                <a:solidFill>
                  <a:schemeClr val="tx1"/>
                </a:solidFill>
                <a:latin typeface="+mn-lt"/>
              </a:defRPr>
            </a:lvl2pPr>
            <a:lvl3pPr marL="1143000" indent="-228600" algn="l" rtl="0" eaLnBrk="1" fontAlgn="base" hangingPunct="1">
              <a:spcBef>
                <a:spcPct val="20000"/>
              </a:spcBef>
              <a:spcAft>
                <a:spcPct val="0"/>
              </a:spcAft>
              <a:buClr>
                <a:schemeClr val="accent1"/>
              </a:buClr>
              <a:buFont typeface="Wingdings" pitchFamily="2" charset="2"/>
              <a:buChar char="§"/>
              <a:defRPr sz="1600">
                <a:solidFill>
                  <a:schemeClr val="accent1"/>
                </a:solidFill>
                <a:latin typeface="+mn-lt"/>
              </a:defRPr>
            </a:lvl3pPr>
            <a:lvl4pPr marL="1600200" indent="-228600" algn="l" rtl="0" eaLnBrk="1" fontAlgn="base" hangingPunct="1">
              <a:spcBef>
                <a:spcPct val="20000"/>
              </a:spcBef>
              <a:spcAft>
                <a:spcPct val="0"/>
              </a:spcAft>
              <a:buFont typeface="Wingdings" pitchFamily="2" charset="2"/>
              <a:buChar char="à"/>
              <a:defRPr sz="1400">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defRPr sz="2000">
                <a:solidFill>
                  <a:schemeClr val="tx1"/>
                </a:solidFill>
                <a:latin typeface="+mn-lt"/>
              </a:defRPr>
            </a:lvl9pPr>
          </a:lstStyle>
          <a:p>
            <a:pPr marL="0" indent="0">
              <a:buFont typeface="Wingdings" pitchFamily="2" charset="2"/>
              <a:buNone/>
            </a:pPr>
            <a:endParaRPr lang="sv-SE" kern="0" dirty="0"/>
          </a:p>
          <a:p>
            <a:pPr marL="0" indent="0">
              <a:buFont typeface="Wingdings" pitchFamily="2" charset="2"/>
              <a:buNone/>
            </a:pPr>
            <a:endParaRPr lang="sv-SE" sz="1600" kern="0" dirty="0"/>
          </a:p>
          <a:p>
            <a:endParaRPr lang="sv-SE" kern="0" dirty="0"/>
          </a:p>
          <a:p>
            <a:endParaRPr lang="sv-SE" kern="0" dirty="0"/>
          </a:p>
        </p:txBody>
      </p:sp>
      <p:pic>
        <p:nvPicPr>
          <p:cNvPr id="8" name="Bildobjekt 7">
            <a:extLst>
              <a:ext uri="{FF2B5EF4-FFF2-40B4-BE49-F238E27FC236}">
                <a16:creationId xmlns:a16="http://schemas.microsoft.com/office/drawing/2014/main" id="{09EC2F06-5CB7-1643-8408-E7B2C8B64C4A}"/>
              </a:ext>
            </a:extLst>
          </p:cNvPr>
          <p:cNvPicPr>
            <a:picLocks noChangeAspect="1"/>
          </p:cNvPicPr>
          <p:nvPr/>
        </p:nvPicPr>
        <p:blipFill rotWithShape="1">
          <a:blip r:embed="rId3">
            <a:alphaModFix amt="84000"/>
            <a:extLst>
              <a:ext uri="{28A0092B-C50C-407E-A947-70E740481C1C}">
                <a14:useLocalDpi xmlns:a14="http://schemas.microsoft.com/office/drawing/2010/main" val="0"/>
              </a:ext>
            </a:extLst>
          </a:blip>
          <a:srcRect t="14829" b="16401"/>
          <a:stretch/>
        </p:blipFill>
        <p:spPr>
          <a:xfrm>
            <a:off x="6089409" y="4249046"/>
            <a:ext cx="3068960" cy="2110538"/>
          </a:xfrm>
          <a:prstGeom prst="rect">
            <a:avLst/>
          </a:prstGeom>
        </p:spPr>
      </p:pic>
    </p:spTree>
    <p:extLst>
      <p:ext uri="{BB962C8B-B14F-4D97-AF65-F5344CB8AC3E}">
        <p14:creationId xmlns:p14="http://schemas.microsoft.com/office/powerpoint/2010/main" val="418512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pPr>
              <a:defRPr/>
            </a:pPr>
            <a:r>
              <a:rPr lang="sv-SE"/>
              <a:t>2023-02-16</a:t>
            </a:r>
          </a:p>
        </p:txBody>
      </p:sp>
      <p:sp>
        <p:nvSpPr>
          <p:cNvPr id="6" name="Platshållare för sidfot 5"/>
          <p:cNvSpPr>
            <a:spLocks noGrp="1"/>
          </p:cNvSpPr>
          <p:nvPr>
            <p:ph type="ftr" sz="quarter" idx="11"/>
          </p:nvPr>
        </p:nvSpPr>
        <p:spPr/>
        <p:txBody>
          <a:bodyPr/>
          <a:lstStyle/>
          <a:p>
            <a:pPr>
              <a:defRPr/>
            </a:pPr>
            <a:r>
              <a:rPr lang="sv-SE"/>
              <a:t>Hammarberg &amp; Siljeholm AfiNet</a:t>
            </a:r>
          </a:p>
        </p:txBody>
      </p:sp>
      <p:sp>
        <p:nvSpPr>
          <p:cNvPr id="7" name="Platshållare för innehåll 6"/>
          <p:cNvSpPr txBox="1">
            <a:spLocks noGrp="1"/>
          </p:cNvSpPr>
          <p:nvPr>
            <p:ph idx="1"/>
          </p:nvPr>
        </p:nvSpPr>
        <p:spPr>
          <a:xfrm>
            <a:off x="457200" y="1930755"/>
            <a:ext cx="4330824" cy="2062103"/>
          </a:xfrm>
          <a:prstGeom prst="rect">
            <a:avLst/>
          </a:prstGeom>
          <a:noFill/>
        </p:spPr>
        <p:txBody>
          <a:bodyPr wrap="square" rtlCol="0">
            <a:spAutoFit/>
          </a:bodyPr>
          <a:lstStyle/>
          <a:p>
            <a:pPr marL="214313" indent="-214313">
              <a:spcBef>
                <a:spcPts val="0"/>
              </a:spcBef>
              <a:buFont typeface="Arial"/>
              <a:buChar char="•"/>
            </a:pPr>
            <a:r>
              <a:rPr lang="en-US" dirty="0"/>
              <a:t>Exposed to parental drinking: 20% </a:t>
            </a:r>
          </a:p>
          <a:p>
            <a:pPr marL="214313" indent="-214313">
              <a:spcBef>
                <a:spcPts val="0"/>
              </a:spcBef>
              <a:buFont typeface="Arial"/>
              <a:buChar char="•"/>
            </a:pPr>
            <a:r>
              <a:rPr lang="en-US" dirty="0"/>
              <a:t>Negatively affected: 15% </a:t>
            </a:r>
          </a:p>
          <a:p>
            <a:pPr marL="214313" indent="-214313">
              <a:spcBef>
                <a:spcPts val="0"/>
              </a:spcBef>
              <a:buFont typeface="Arial"/>
              <a:buChar char="•"/>
            </a:pPr>
            <a:r>
              <a:rPr lang="en-US" dirty="0"/>
              <a:t>Affected very negatively: 10% </a:t>
            </a:r>
          </a:p>
          <a:p>
            <a:pPr marL="214313" indent="-214313">
              <a:spcBef>
                <a:spcPts val="0"/>
              </a:spcBef>
              <a:buFont typeface="Arial"/>
              <a:buChar char="•"/>
            </a:pPr>
            <a:r>
              <a:rPr lang="en-US" dirty="0"/>
              <a:t>Parents with severe alcohol use disorder (AUD): 3,5% </a:t>
            </a:r>
          </a:p>
          <a:p>
            <a:pPr marL="214313" indent="-214313">
              <a:spcBef>
                <a:spcPts val="0"/>
              </a:spcBef>
              <a:buFont typeface="Arial"/>
              <a:buChar char="•"/>
            </a:pPr>
            <a:endParaRPr lang="en-US" sz="1200" b="1" dirty="0"/>
          </a:p>
          <a:p>
            <a:pPr marL="0" indent="0">
              <a:spcBef>
                <a:spcPts val="0"/>
              </a:spcBef>
              <a:buNone/>
            </a:pPr>
            <a:r>
              <a:rPr lang="en-US" sz="1600" dirty="0"/>
              <a:t>    (Ramstedt, 2019)</a:t>
            </a:r>
            <a:endParaRPr lang="en-US" sz="1600" b="1" dirty="0"/>
          </a:p>
        </p:txBody>
      </p:sp>
      <p:sp>
        <p:nvSpPr>
          <p:cNvPr id="8" name="AutoShape 2"/>
          <p:cNvSpPr>
            <a:spLocks noChangeArrowheads="1"/>
          </p:cNvSpPr>
          <p:nvPr/>
        </p:nvSpPr>
        <p:spPr bwMode="auto">
          <a:xfrm>
            <a:off x="3836531" y="1176248"/>
            <a:ext cx="4377035" cy="4868115"/>
          </a:xfrm>
          <a:prstGeom prst="triangle">
            <a:avLst>
              <a:gd name="adj" fmla="val 50000"/>
            </a:avLst>
          </a:prstGeom>
          <a:solidFill>
            <a:schemeClr val="accent2">
              <a:lumMod val="75000"/>
              <a:alpha val="82000"/>
            </a:schemeClr>
          </a:solidFill>
          <a:ln w="9525">
            <a:miter lim="800000"/>
            <a:headEnd/>
            <a:tailEnd/>
          </a:ln>
          <a:scene3d>
            <a:camera prst="legacyPerspectiveBottomLeft"/>
            <a:lightRig rig="legacyFlat3" dir="t"/>
          </a:scene3d>
          <a:sp3d extrusionH="887400" prstMaterial="translucentPowder">
            <a:bevelT w="13500" h="13500" prst="angle"/>
            <a:bevelB w="13500" h="13500" prst="angle"/>
            <a:extrusionClr>
              <a:schemeClr val="accent2"/>
            </a:extrusionClr>
          </a:sp3d>
        </p:spPr>
        <p:txBody>
          <a:bodyPr wrap="none" anchor="ctr">
            <a:flatTx/>
          </a:bodyPr>
          <a:lstStyle/>
          <a:p>
            <a:pPr eaLnBrk="1" hangingPunct="1"/>
            <a:endParaRPr lang="sv-SE" sz="1800" dirty="0"/>
          </a:p>
        </p:txBody>
      </p:sp>
      <p:sp>
        <p:nvSpPr>
          <p:cNvPr id="11" name="Text Box 6"/>
          <p:cNvSpPr txBox="1">
            <a:spLocks noChangeArrowheads="1"/>
          </p:cNvSpPr>
          <p:nvPr/>
        </p:nvSpPr>
        <p:spPr bwMode="auto">
          <a:xfrm>
            <a:off x="5057781" y="2585655"/>
            <a:ext cx="1883087" cy="683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buNone/>
            </a:pPr>
            <a:r>
              <a:rPr lang="en-US" sz="1200" b="1" dirty="0">
                <a:latin typeface="Arial" panose="020B0604020202020204" pitchFamily="34" charset="0"/>
                <a:cs typeface="Arial" panose="020B0604020202020204" pitchFamily="34" charset="0"/>
              </a:rPr>
              <a:t>Affected very negatively</a:t>
            </a:r>
          </a:p>
          <a:p>
            <a:pPr algn="ctr" eaLnBrk="1" hangingPunct="1">
              <a:buNone/>
            </a:pPr>
            <a:r>
              <a:rPr lang="sv-SE" sz="1200" b="1" dirty="0">
                <a:latin typeface="Arial" panose="020B0604020202020204" pitchFamily="34" charset="0"/>
                <a:cs typeface="Arial" panose="020B0604020202020204" pitchFamily="34" charset="0"/>
              </a:rPr>
              <a:t>215 000</a:t>
            </a:r>
          </a:p>
        </p:txBody>
      </p:sp>
      <p:sp>
        <p:nvSpPr>
          <p:cNvPr id="12" name="Text Box 6"/>
          <p:cNvSpPr txBox="1">
            <a:spLocks noChangeArrowheads="1"/>
          </p:cNvSpPr>
          <p:nvPr/>
        </p:nvSpPr>
        <p:spPr bwMode="auto">
          <a:xfrm>
            <a:off x="6228184" y="1421172"/>
            <a:ext cx="1878545" cy="683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buNone/>
            </a:pPr>
            <a:r>
              <a:rPr lang="en-US" sz="1200" b="1" dirty="0">
                <a:latin typeface="Arial" panose="020B0604020202020204" pitchFamily="34" charset="0"/>
                <a:cs typeface="Arial" panose="020B0604020202020204" pitchFamily="34" charset="0"/>
              </a:rPr>
              <a:t>Parents with severe alcohol use disorder</a:t>
            </a:r>
          </a:p>
          <a:p>
            <a:pPr algn="ctr" eaLnBrk="1" hangingPunct="1">
              <a:buNone/>
            </a:pPr>
            <a:r>
              <a:rPr lang="en-US" sz="1200" b="1" dirty="0">
                <a:latin typeface="Arial" panose="020B0604020202020204" pitchFamily="34" charset="0"/>
                <a:cs typeface="Arial" panose="020B0604020202020204" pitchFamily="34" charset="0"/>
              </a:rPr>
              <a:t>75 000</a:t>
            </a:r>
            <a:endParaRPr lang="sv-SE" sz="1200" b="1" dirty="0">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5193612" y="3574753"/>
            <a:ext cx="1709122" cy="7201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buNone/>
            </a:pPr>
            <a:r>
              <a:rPr lang="en-US" sz="1200" b="1" dirty="0">
                <a:latin typeface="Arial" panose="020B0604020202020204" pitchFamily="34" charset="0"/>
                <a:cs typeface="Arial" panose="020B0604020202020204" pitchFamily="34" charset="0"/>
              </a:rPr>
              <a:t>Exposed to parental </a:t>
            </a:r>
          </a:p>
          <a:p>
            <a:pPr algn="ctr" eaLnBrk="1" hangingPunct="1">
              <a:buNone/>
            </a:pPr>
            <a:r>
              <a:rPr lang="en-US" sz="1200" b="1" dirty="0">
                <a:latin typeface="Arial" panose="020B0604020202020204" pitchFamily="34" charset="0"/>
                <a:cs typeface="Arial" panose="020B0604020202020204" pitchFamily="34" charset="0"/>
              </a:rPr>
              <a:t>problematic drinking</a:t>
            </a:r>
          </a:p>
          <a:p>
            <a:pPr algn="ctr" eaLnBrk="1" hangingPunct="1">
              <a:buNone/>
            </a:pPr>
            <a:r>
              <a:rPr lang="en-US" sz="1200" b="1" dirty="0">
                <a:latin typeface="Arial" panose="020B0604020202020204" pitchFamily="34" charset="0"/>
                <a:cs typeface="Arial" panose="020B0604020202020204" pitchFamily="34" charset="0"/>
              </a:rPr>
              <a:t>140 000</a:t>
            </a:r>
          </a:p>
        </p:txBody>
      </p:sp>
      <p:sp>
        <p:nvSpPr>
          <p:cNvPr id="16" name="Line 13"/>
          <p:cNvSpPr>
            <a:spLocks noChangeShapeType="1"/>
          </p:cNvSpPr>
          <p:nvPr/>
        </p:nvSpPr>
        <p:spPr bwMode="auto">
          <a:xfrm rot="5400000" flipH="1">
            <a:off x="6025048" y="1774656"/>
            <a:ext cx="0" cy="844888"/>
          </a:xfrm>
          <a:prstGeom prst="line">
            <a:avLst/>
          </a:prstGeom>
          <a:noFill/>
          <a:ln w="381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endParaRPr lang="sv-SE" sz="1800" dirty="0"/>
          </a:p>
        </p:txBody>
      </p:sp>
      <p:sp>
        <p:nvSpPr>
          <p:cNvPr id="17" name="Line 13"/>
          <p:cNvSpPr>
            <a:spLocks noChangeShapeType="1"/>
          </p:cNvSpPr>
          <p:nvPr/>
        </p:nvSpPr>
        <p:spPr bwMode="auto">
          <a:xfrm rot="5400000">
            <a:off x="5999322" y="2928318"/>
            <a:ext cx="1" cy="2808312"/>
          </a:xfrm>
          <a:prstGeom prst="line">
            <a:avLst/>
          </a:prstGeom>
          <a:noFill/>
          <a:ln w="381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endParaRPr lang="sv-SE" sz="1800" dirty="0"/>
          </a:p>
        </p:txBody>
      </p:sp>
      <p:sp>
        <p:nvSpPr>
          <p:cNvPr id="18" name="Line 13">
            <a:extLst>
              <a:ext uri="{FF2B5EF4-FFF2-40B4-BE49-F238E27FC236}">
                <a16:creationId xmlns:a16="http://schemas.microsoft.com/office/drawing/2014/main" id="{0AE2E0DF-03BC-5645-A3D4-C2E92D81E80D}"/>
              </a:ext>
            </a:extLst>
          </p:cNvPr>
          <p:cNvSpPr>
            <a:spLocks noChangeShapeType="1"/>
          </p:cNvSpPr>
          <p:nvPr/>
        </p:nvSpPr>
        <p:spPr bwMode="auto">
          <a:xfrm rot="5400000">
            <a:off x="5999324" y="2512705"/>
            <a:ext cx="1" cy="1883087"/>
          </a:xfrm>
          <a:prstGeom prst="line">
            <a:avLst/>
          </a:prstGeom>
          <a:noFill/>
          <a:ln w="381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endParaRPr lang="sv-SE" sz="1800" dirty="0"/>
          </a:p>
        </p:txBody>
      </p:sp>
      <p:sp>
        <p:nvSpPr>
          <p:cNvPr id="20" name="Text Box 9">
            <a:extLst>
              <a:ext uri="{FF2B5EF4-FFF2-40B4-BE49-F238E27FC236}">
                <a16:creationId xmlns:a16="http://schemas.microsoft.com/office/drawing/2014/main" id="{DE12FCA3-689A-A349-A79E-88DAAE2FB9E4}"/>
              </a:ext>
            </a:extLst>
          </p:cNvPr>
          <p:cNvSpPr txBox="1">
            <a:spLocks noChangeArrowheads="1"/>
          </p:cNvSpPr>
          <p:nvPr/>
        </p:nvSpPr>
        <p:spPr bwMode="auto">
          <a:xfrm>
            <a:off x="5145243" y="4923086"/>
            <a:ext cx="1808508" cy="4985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buNone/>
            </a:pPr>
            <a:r>
              <a:rPr lang="sv-SE" sz="1200" b="1" dirty="0">
                <a:latin typeface="Arial" panose="020B0604020202020204" pitchFamily="34" charset="0"/>
                <a:cs typeface="Arial" panose="020B0604020202020204" pitchFamily="34" charset="0"/>
              </a:rPr>
              <a:t>No apparent exposure</a:t>
            </a:r>
          </a:p>
          <a:p>
            <a:pPr algn="ctr" eaLnBrk="1" hangingPunct="1">
              <a:buNone/>
            </a:pPr>
            <a:r>
              <a:rPr lang="sv-SE" sz="1200" b="1" dirty="0">
                <a:latin typeface="Arial" panose="020B0604020202020204" pitchFamily="34" charset="0"/>
                <a:cs typeface="Arial" panose="020B0604020202020204" pitchFamily="34" charset="0"/>
              </a:rPr>
              <a:t>1 720 000</a:t>
            </a:r>
          </a:p>
        </p:txBody>
      </p:sp>
      <p:sp>
        <p:nvSpPr>
          <p:cNvPr id="14" name="Rubrik 1">
            <a:extLst>
              <a:ext uri="{FF2B5EF4-FFF2-40B4-BE49-F238E27FC236}">
                <a16:creationId xmlns:a16="http://schemas.microsoft.com/office/drawing/2014/main" id="{E2623389-EE6C-D048-AFCD-3C235B2F92D6}"/>
              </a:ext>
            </a:extLst>
          </p:cNvPr>
          <p:cNvSpPr txBox="1">
            <a:spLocks/>
          </p:cNvSpPr>
          <p:nvPr/>
        </p:nvSpPr>
        <p:spPr bwMode="auto">
          <a:xfrm>
            <a:off x="457200" y="320694"/>
            <a:ext cx="77724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800" b="1">
                <a:solidFill>
                  <a:schemeClr val="accent1"/>
                </a:solidFill>
                <a:latin typeface="+mj-lt"/>
                <a:ea typeface="+mj-ea"/>
                <a:cs typeface="+mj-cs"/>
              </a:defRPr>
            </a:lvl1pPr>
            <a:lvl2pPr algn="l" rtl="0" eaLnBrk="1" fontAlgn="base" hangingPunct="1">
              <a:spcBef>
                <a:spcPct val="0"/>
              </a:spcBef>
              <a:spcAft>
                <a:spcPct val="0"/>
              </a:spcAft>
              <a:defRPr sz="2800" b="1">
                <a:solidFill>
                  <a:schemeClr val="accent1"/>
                </a:solidFill>
                <a:latin typeface="Arial" pitchFamily="34" charset="0"/>
              </a:defRPr>
            </a:lvl2pPr>
            <a:lvl3pPr algn="l" rtl="0" eaLnBrk="1" fontAlgn="base" hangingPunct="1">
              <a:spcBef>
                <a:spcPct val="0"/>
              </a:spcBef>
              <a:spcAft>
                <a:spcPct val="0"/>
              </a:spcAft>
              <a:defRPr sz="2800" b="1">
                <a:solidFill>
                  <a:schemeClr val="accent1"/>
                </a:solidFill>
                <a:latin typeface="Arial" pitchFamily="34" charset="0"/>
              </a:defRPr>
            </a:lvl3pPr>
            <a:lvl4pPr algn="l" rtl="0" eaLnBrk="1" fontAlgn="base" hangingPunct="1">
              <a:spcBef>
                <a:spcPct val="0"/>
              </a:spcBef>
              <a:spcAft>
                <a:spcPct val="0"/>
              </a:spcAft>
              <a:defRPr sz="2800" b="1">
                <a:solidFill>
                  <a:schemeClr val="accent1"/>
                </a:solidFill>
                <a:latin typeface="Arial" pitchFamily="34" charset="0"/>
              </a:defRPr>
            </a:lvl4pPr>
            <a:lvl5pPr algn="l" rtl="0" eaLnBrk="1" fontAlgn="base" hangingPunct="1">
              <a:spcBef>
                <a:spcPct val="0"/>
              </a:spcBef>
              <a:spcAft>
                <a:spcPct val="0"/>
              </a:spcAft>
              <a:defRPr sz="2800" b="1">
                <a:solidFill>
                  <a:schemeClr val="accent1"/>
                </a:solidFill>
                <a:latin typeface="Arial" pitchFamily="34" charset="0"/>
              </a:defRPr>
            </a:lvl5pPr>
            <a:lvl6pPr marL="457200" algn="l" rtl="0" eaLnBrk="1" fontAlgn="base" hangingPunct="1">
              <a:spcBef>
                <a:spcPct val="0"/>
              </a:spcBef>
              <a:spcAft>
                <a:spcPct val="0"/>
              </a:spcAft>
              <a:defRPr sz="2800" b="1">
                <a:solidFill>
                  <a:schemeClr val="accent1"/>
                </a:solidFill>
                <a:latin typeface="Arial" pitchFamily="34" charset="0"/>
              </a:defRPr>
            </a:lvl6pPr>
            <a:lvl7pPr marL="914400" algn="l" rtl="0" eaLnBrk="1" fontAlgn="base" hangingPunct="1">
              <a:spcBef>
                <a:spcPct val="0"/>
              </a:spcBef>
              <a:spcAft>
                <a:spcPct val="0"/>
              </a:spcAft>
              <a:defRPr sz="2800" b="1">
                <a:solidFill>
                  <a:schemeClr val="accent1"/>
                </a:solidFill>
                <a:latin typeface="Arial" pitchFamily="34" charset="0"/>
              </a:defRPr>
            </a:lvl7pPr>
            <a:lvl8pPr marL="1371600" algn="l" rtl="0" eaLnBrk="1" fontAlgn="base" hangingPunct="1">
              <a:spcBef>
                <a:spcPct val="0"/>
              </a:spcBef>
              <a:spcAft>
                <a:spcPct val="0"/>
              </a:spcAft>
              <a:defRPr sz="2800" b="1">
                <a:solidFill>
                  <a:schemeClr val="accent1"/>
                </a:solidFill>
                <a:latin typeface="Arial" pitchFamily="34" charset="0"/>
              </a:defRPr>
            </a:lvl8pPr>
            <a:lvl9pPr marL="1828800" algn="l" rtl="0" eaLnBrk="1" fontAlgn="base" hangingPunct="1">
              <a:spcBef>
                <a:spcPct val="0"/>
              </a:spcBef>
              <a:spcAft>
                <a:spcPct val="0"/>
              </a:spcAft>
              <a:defRPr sz="2800" b="1">
                <a:solidFill>
                  <a:schemeClr val="accent1"/>
                </a:solidFill>
                <a:latin typeface="Arial" pitchFamily="34" charset="0"/>
              </a:defRPr>
            </a:lvl9pPr>
          </a:lstStyle>
          <a:p>
            <a:pPr>
              <a:buFontTx/>
              <a:buNone/>
            </a:pPr>
            <a:r>
              <a:rPr lang="en-US" dirty="0"/>
              <a:t>Affected children in Sweden</a:t>
            </a:r>
            <a:endParaRPr lang="sv-SE" kern="0" dirty="0"/>
          </a:p>
        </p:txBody>
      </p:sp>
      <p:sp>
        <p:nvSpPr>
          <p:cNvPr id="3" name="Ellips 2">
            <a:extLst>
              <a:ext uri="{FF2B5EF4-FFF2-40B4-BE49-F238E27FC236}">
                <a16:creationId xmlns:a16="http://schemas.microsoft.com/office/drawing/2014/main" id="{65D04B0F-F536-8B43-85D5-71C1EDBB5477}"/>
              </a:ext>
            </a:extLst>
          </p:cNvPr>
          <p:cNvSpPr/>
          <p:nvPr/>
        </p:nvSpPr>
        <p:spPr bwMode="auto">
          <a:xfrm>
            <a:off x="4788024" y="3268919"/>
            <a:ext cx="2520280" cy="723939"/>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
              <a:tabLst/>
            </a:pPr>
            <a:endParaRPr kumimoji="0" lang="sv-SE" sz="2400" b="0" i="0" u="none" strike="noStrike" cap="none" normalizeH="0" baseline="0">
              <a:ln>
                <a:noFill/>
              </a:ln>
              <a:solidFill>
                <a:schemeClr val="tx1"/>
              </a:solidFill>
              <a:effectLst/>
              <a:latin typeface="Arial" pitchFamily="34" charset="0"/>
            </a:endParaRPr>
          </a:p>
        </p:txBody>
      </p:sp>
      <p:sp>
        <p:nvSpPr>
          <p:cNvPr id="19" name="Ellips 18">
            <a:extLst>
              <a:ext uri="{FF2B5EF4-FFF2-40B4-BE49-F238E27FC236}">
                <a16:creationId xmlns:a16="http://schemas.microsoft.com/office/drawing/2014/main" id="{69C9A944-7791-0449-8118-6226E350987D}"/>
              </a:ext>
            </a:extLst>
          </p:cNvPr>
          <p:cNvSpPr/>
          <p:nvPr/>
        </p:nvSpPr>
        <p:spPr bwMode="auto">
          <a:xfrm>
            <a:off x="4427984" y="2571497"/>
            <a:ext cx="3240360" cy="1723453"/>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
              <a:tabLst/>
            </a:pPr>
            <a:endParaRPr kumimoji="0" lang="sv-SE" sz="24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88623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73E17A-34E6-D844-8099-CCC0FDC36CA5}"/>
              </a:ext>
            </a:extLst>
          </p:cNvPr>
          <p:cNvSpPr>
            <a:spLocks noGrp="1"/>
          </p:cNvSpPr>
          <p:nvPr>
            <p:ph type="title"/>
          </p:nvPr>
        </p:nvSpPr>
        <p:spPr>
          <a:xfrm>
            <a:off x="548113" y="402039"/>
            <a:ext cx="7772400" cy="1143000"/>
          </a:xfrm>
        </p:spPr>
        <p:txBody>
          <a:bodyPr/>
          <a:lstStyle/>
          <a:p>
            <a:r>
              <a:rPr lang="en-US" dirty="0"/>
              <a:t>Limitations previous research</a:t>
            </a:r>
          </a:p>
        </p:txBody>
      </p:sp>
      <p:sp>
        <p:nvSpPr>
          <p:cNvPr id="3" name="Platshållare för innehåll 2">
            <a:extLst>
              <a:ext uri="{FF2B5EF4-FFF2-40B4-BE49-F238E27FC236}">
                <a16:creationId xmlns:a16="http://schemas.microsoft.com/office/drawing/2014/main" id="{E042E749-3025-4544-AEA2-A9EAC40EEC6B}"/>
              </a:ext>
            </a:extLst>
          </p:cNvPr>
          <p:cNvSpPr>
            <a:spLocks noGrp="1"/>
          </p:cNvSpPr>
          <p:nvPr>
            <p:ph idx="1"/>
          </p:nvPr>
        </p:nvSpPr>
        <p:spPr>
          <a:xfrm>
            <a:off x="2865682" y="1988840"/>
            <a:ext cx="5633144" cy="5038948"/>
          </a:xfrm>
        </p:spPr>
        <p:txBody>
          <a:bodyPr/>
          <a:lstStyle/>
          <a:p>
            <a:endParaRPr lang="sv-SE" dirty="0"/>
          </a:p>
          <a:p>
            <a:r>
              <a:rPr lang="en-US" dirty="0"/>
              <a:t>Limited knowledge about co-parenting with someone suffering from alcohol problems </a:t>
            </a:r>
          </a:p>
          <a:p>
            <a:r>
              <a:rPr lang="en-US" dirty="0"/>
              <a:t>Mainly parents with heavy use</a:t>
            </a:r>
          </a:p>
          <a:p>
            <a:r>
              <a:rPr lang="en-US" dirty="0"/>
              <a:t>Few interventions aiming to improve factors mitigating effect of parental alcohol problems</a:t>
            </a:r>
          </a:p>
          <a:p>
            <a:r>
              <a:rPr lang="en-US" dirty="0"/>
              <a:t>No study targeting CSOs with combined treatment approach identified</a:t>
            </a:r>
          </a:p>
          <a:p>
            <a:endParaRPr lang="sv-SE" dirty="0"/>
          </a:p>
          <a:p>
            <a:endParaRPr lang="sv-SE" dirty="0"/>
          </a:p>
          <a:p>
            <a:endParaRPr lang="sv-SE" dirty="0"/>
          </a:p>
        </p:txBody>
      </p:sp>
      <p:sp>
        <p:nvSpPr>
          <p:cNvPr id="4" name="Platshållare för datum 3">
            <a:extLst>
              <a:ext uri="{FF2B5EF4-FFF2-40B4-BE49-F238E27FC236}">
                <a16:creationId xmlns:a16="http://schemas.microsoft.com/office/drawing/2014/main" id="{BE354E46-0B0A-4E48-9368-259B05F35619}"/>
              </a:ext>
            </a:extLst>
          </p:cNvPr>
          <p:cNvSpPr>
            <a:spLocks noGrp="1"/>
          </p:cNvSpPr>
          <p:nvPr>
            <p:ph type="dt" sz="half" idx="10"/>
          </p:nvPr>
        </p:nvSpPr>
        <p:spPr/>
        <p:txBody>
          <a:bodyPr/>
          <a:lstStyle/>
          <a:p>
            <a:r>
              <a:rPr lang="sv-SE"/>
              <a:t>2023-02-16</a:t>
            </a:r>
          </a:p>
        </p:txBody>
      </p:sp>
      <p:sp>
        <p:nvSpPr>
          <p:cNvPr id="5" name="Platshållare för sidfot 4">
            <a:extLst>
              <a:ext uri="{FF2B5EF4-FFF2-40B4-BE49-F238E27FC236}">
                <a16:creationId xmlns:a16="http://schemas.microsoft.com/office/drawing/2014/main" id="{8575B817-39B1-EF40-97E9-8A9C446DDB9D}"/>
              </a:ext>
            </a:extLst>
          </p:cNvPr>
          <p:cNvSpPr>
            <a:spLocks noGrp="1"/>
          </p:cNvSpPr>
          <p:nvPr>
            <p:ph type="ftr" sz="quarter" idx="11"/>
          </p:nvPr>
        </p:nvSpPr>
        <p:spPr/>
        <p:txBody>
          <a:bodyPr/>
          <a:lstStyle/>
          <a:p>
            <a:r>
              <a:rPr lang="sv-SE"/>
              <a:t>Hammarberg &amp; Siljeholm AfiNet</a:t>
            </a:r>
          </a:p>
        </p:txBody>
      </p:sp>
      <p:pic>
        <p:nvPicPr>
          <p:cNvPr id="6" name="Bildobjekt 5">
            <a:extLst>
              <a:ext uri="{FF2B5EF4-FFF2-40B4-BE49-F238E27FC236}">
                <a16:creationId xmlns:a16="http://schemas.microsoft.com/office/drawing/2014/main" id="{BCA97C43-64E2-7948-8985-5F9379926399}"/>
              </a:ext>
            </a:extLst>
          </p:cNvPr>
          <p:cNvPicPr>
            <a:picLocks noChangeAspect="1"/>
          </p:cNvPicPr>
          <p:nvPr/>
        </p:nvPicPr>
        <p:blipFill>
          <a:blip r:embed="rId2"/>
          <a:stretch>
            <a:fillRect/>
          </a:stretch>
        </p:blipFill>
        <p:spPr>
          <a:xfrm>
            <a:off x="18043" y="2636912"/>
            <a:ext cx="2849545" cy="1667770"/>
          </a:xfrm>
          <a:prstGeom prst="rect">
            <a:avLst/>
          </a:prstGeom>
        </p:spPr>
      </p:pic>
    </p:spTree>
    <p:extLst>
      <p:ext uri="{BB962C8B-B14F-4D97-AF65-F5344CB8AC3E}">
        <p14:creationId xmlns:p14="http://schemas.microsoft.com/office/powerpoint/2010/main" val="2530723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92864" y="351245"/>
            <a:ext cx="7772400" cy="1143000"/>
          </a:xfrm>
        </p:spPr>
        <p:txBody>
          <a:bodyPr>
            <a:normAutofit/>
          </a:bodyPr>
          <a:lstStyle/>
          <a:p>
            <a:pPr>
              <a:defRPr/>
            </a:pPr>
            <a:r>
              <a:rPr lang="en-US" dirty="0">
                <a:cs typeface="Helvetica"/>
              </a:rPr>
              <a:t>CRAFT - </a:t>
            </a:r>
            <a:r>
              <a:rPr lang="en-US" altLang="sv-SE" dirty="0">
                <a:ea typeface="ＭＳ Ｐゴシック" pitchFamily="34" charset="-128"/>
                <a:cs typeface="Times New Roman" pitchFamily="18" charset="0"/>
              </a:rPr>
              <a:t>Community Reinforcement Approach And Family Training</a:t>
            </a:r>
            <a:endParaRPr lang="en-US" dirty="0"/>
          </a:p>
        </p:txBody>
      </p:sp>
      <p:sp>
        <p:nvSpPr>
          <p:cNvPr id="19459" name="Platshållare för innehåll 2"/>
          <p:cNvSpPr>
            <a:spLocks noGrp="1"/>
          </p:cNvSpPr>
          <p:nvPr>
            <p:ph idx="1"/>
          </p:nvPr>
        </p:nvSpPr>
        <p:spPr>
          <a:xfrm>
            <a:off x="3637930" y="1614074"/>
            <a:ext cx="5182542" cy="4114800"/>
          </a:xfrm>
        </p:spPr>
        <p:txBody>
          <a:bodyPr/>
          <a:lstStyle/>
          <a:p>
            <a:r>
              <a:rPr lang="en-US" altLang="en-US" dirty="0">
                <a:ea typeface="ＭＳ Ｐゴシック" pitchFamily="34" charset="-128"/>
              </a:rPr>
              <a:t>A treatment program for CSOs of persons suffering from problematic substance use </a:t>
            </a:r>
            <a:r>
              <a:rPr lang="en-US" altLang="sv-SE" sz="1600" dirty="0">
                <a:ea typeface="ＭＳ Ｐゴシック" pitchFamily="34" charset="-128"/>
                <a:cs typeface="Arial" charset="0"/>
              </a:rPr>
              <a:t>(Meyers et al., 1997)</a:t>
            </a:r>
          </a:p>
          <a:p>
            <a:endParaRPr lang="en-US" altLang="sv-SE" sz="1600" dirty="0">
              <a:ea typeface="ＭＳ Ｐゴシック" pitchFamily="34" charset="-128"/>
              <a:cs typeface="Arial" charset="0"/>
            </a:endParaRPr>
          </a:p>
          <a:p>
            <a:r>
              <a:rPr lang="en-US" altLang="sv-SE" dirty="0">
                <a:ea typeface="ＭＳ Ｐゴシック" pitchFamily="34" charset="-128"/>
                <a:cs typeface="Arial" charset="0"/>
              </a:rPr>
              <a:t>Based on cognitive behavioral theory (CBT) and motivational interviewing (MI)</a:t>
            </a:r>
          </a:p>
          <a:p>
            <a:endParaRPr lang="en-US" altLang="sv-SE" dirty="0">
              <a:ea typeface="ＭＳ Ｐゴシック" pitchFamily="34" charset="-128"/>
            </a:endParaRPr>
          </a:p>
          <a:p>
            <a:r>
              <a:rPr lang="en-US" altLang="en-US" dirty="0">
                <a:ea typeface="ＭＳ Ｐゴシック" pitchFamily="34" charset="-128"/>
              </a:rPr>
              <a:t>Three main goals:</a:t>
            </a:r>
          </a:p>
          <a:p>
            <a:pPr lvl="1"/>
            <a:r>
              <a:rPr lang="en-US" dirty="0"/>
              <a:t>to improve CSO quality of life </a:t>
            </a:r>
          </a:p>
          <a:p>
            <a:pPr lvl="1"/>
            <a:r>
              <a:rPr lang="en-US" dirty="0"/>
              <a:t>to support the relative’s sober and healthy activities, thereby hopefully decreasing the substance use </a:t>
            </a:r>
          </a:p>
          <a:p>
            <a:pPr lvl="1"/>
            <a:r>
              <a:rPr lang="en-US" dirty="0"/>
              <a:t> to increase the relative’s motivation to seek help</a:t>
            </a:r>
            <a:endParaRPr lang="sv-SE" altLang="en-US" dirty="0">
              <a:ea typeface="ＭＳ Ｐゴシック" pitchFamily="34" charset="-128"/>
            </a:endParaRPr>
          </a:p>
        </p:txBody>
      </p:sp>
      <p:sp>
        <p:nvSpPr>
          <p:cNvPr id="6" name="Platshållare för sidfot 5">
            <a:extLst>
              <a:ext uri="{FF2B5EF4-FFF2-40B4-BE49-F238E27FC236}">
                <a16:creationId xmlns:a16="http://schemas.microsoft.com/office/drawing/2014/main" id="{A1E511DA-056F-7F4C-935A-B4EE9F663979}"/>
              </a:ext>
            </a:extLst>
          </p:cNvPr>
          <p:cNvSpPr>
            <a:spLocks noGrp="1"/>
          </p:cNvSpPr>
          <p:nvPr>
            <p:ph type="ftr" sz="quarter" idx="11"/>
          </p:nvPr>
        </p:nvSpPr>
        <p:spPr/>
        <p:txBody>
          <a:bodyPr/>
          <a:lstStyle/>
          <a:p>
            <a:pPr>
              <a:defRPr/>
            </a:pPr>
            <a:r>
              <a:rPr lang="sv-SE"/>
              <a:t>Hammarberg &amp; Siljeholm AfiNet</a:t>
            </a:r>
          </a:p>
        </p:txBody>
      </p:sp>
      <p:pic>
        <p:nvPicPr>
          <p:cNvPr id="7" name="Bildobjekt 6">
            <a:extLst>
              <a:ext uri="{FF2B5EF4-FFF2-40B4-BE49-F238E27FC236}">
                <a16:creationId xmlns:a16="http://schemas.microsoft.com/office/drawing/2014/main" id="{FCBE131D-D37C-5D46-965C-FF2AA3D89E06}"/>
              </a:ext>
            </a:extLst>
          </p:cNvPr>
          <p:cNvPicPr>
            <a:picLocks noChangeAspect="1"/>
          </p:cNvPicPr>
          <p:nvPr/>
        </p:nvPicPr>
        <p:blipFill>
          <a:blip r:embed="rId3"/>
          <a:stretch>
            <a:fillRect/>
          </a:stretch>
        </p:blipFill>
        <p:spPr>
          <a:xfrm>
            <a:off x="760512" y="2375330"/>
            <a:ext cx="2592288" cy="2592288"/>
          </a:xfrm>
          <a:prstGeom prst="rect">
            <a:avLst/>
          </a:prstGeom>
        </p:spPr>
      </p:pic>
      <p:sp>
        <p:nvSpPr>
          <p:cNvPr id="3" name="Platshållare för datum 2">
            <a:extLst>
              <a:ext uri="{FF2B5EF4-FFF2-40B4-BE49-F238E27FC236}">
                <a16:creationId xmlns:a16="http://schemas.microsoft.com/office/drawing/2014/main" id="{090B2513-5CB2-E94C-A1F7-9994113F7452}"/>
              </a:ext>
            </a:extLst>
          </p:cNvPr>
          <p:cNvSpPr>
            <a:spLocks noGrp="1"/>
          </p:cNvSpPr>
          <p:nvPr>
            <p:ph type="dt" sz="half" idx="10"/>
          </p:nvPr>
        </p:nvSpPr>
        <p:spPr/>
        <p:txBody>
          <a:bodyPr/>
          <a:lstStyle/>
          <a:p>
            <a:r>
              <a:rPr lang="sv-SE"/>
              <a:t>2023-02-16</a:t>
            </a:r>
          </a:p>
        </p:txBody>
      </p:sp>
    </p:spTree>
    <p:extLst>
      <p:ext uri="{BB962C8B-B14F-4D97-AF65-F5344CB8AC3E}">
        <p14:creationId xmlns:p14="http://schemas.microsoft.com/office/powerpoint/2010/main" val="47596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92864" y="351245"/>
            <a:ext cx="7772400" cy="1143000"/>
          </a:xfrm>
        </p:spPr>
        <p:txBody>
          <a:bodyPr>
            <a:normAutofit/>
          </a:bodyPr>
          <a:lstStyle/>
          <a:p>
            <a:pPr>
              <a:defRPr/>
            </a:pPr>
            <a:r>
              <a:rPr lang="en-US" dirty="0">
                <a:cs typeface="Helvetica"/>
              </a:rPr>
              <a:t>CRAFT - </a:t>
            </a:r>
            <a:r>
              <a:rPr lang="en-US" altLang="sv-SE" dirty="0">
                <a:ea typeface="ＭＳ Ｐゴシック" pitchFamily="34" charset="-128"/>
                <a:cs typeface="Times New Roman" pitchFamily="18" charset="0"/>
              </a:rPr>
              <a:t>Community Reinforcement Approach And Family Training</a:t>
            </a:r>
            <a:endParaRPr lang="en-US" dirty="0"/>
          </a:p>
        </p:txBody>
      </p:sp>
      <p:sp>
        <p:nvSpPr>
          <p:cNvPr id="19459" name="Platshållare för innehåll 2"/>
          <p:cNvSpPr>
            <a:spLocks noGrp="1"/>
          </p:cNvSpPr>
          <p:nvPr>
            <p:ph idx="1"/>
          </p:nvPr>
        </p:nvSpPr>
        <p:spPr>
          <a:xfrm>
            <a:off x="457200" y="2362200"/>
            <a:ext cx="5182542" cy="4114800"/>
          </a:xfrm>
        </p:spPr>
        <p:txBody>
          <a:bodyPr/>
          <a:lstStyle/>
          <a:p>
            <a:r>
              <a:rPr lang="en-US" altLang="en-US" dirty="0">
                <a:ea typeface="ＭＳ Ｐゴシック" pitchFamily="34" charset="-128"/>
              </a:rPr>
              <a:t>Recent systematic review of 10 studies with CSOs to relatives with alcohol- or substance use: treatment entry rates of 40-86% </a:t>
            </a:r>
            <a:r>
              <a:rPr lang="en-US" altLang="en-US" sz="1600" dirty="0">
                <a:ea typeface="ＭＳ Ｐゴシック" pitchFamily="34" charset="-128"/>
              </a:rPr>
              <a:t>(Archer et al, 2020) </a:t>
            </a:r>
          </a:p>
          <a:p>
            <a:endParaRPr lang="en-US" altLang="en-US" sz="1600" dirty="0">
              <a:ea typeface="ＭＳ Ｐゴシック" pitchFamily="34" charset="-128"/>
            </a:endParaRPr>
          </a:p>
          <a:p>
            <a:r>
              <a:rPr lang="en-US" altLang="en-US" dirty="0">
                <a:ea typeface="ＭＳ Ｐゴシック" pitchFamily="34" charset="-128"/>
              </a:rPr>
              <a:t>CRAFT as well as active control conditions increase CSOs quality of life and reduce substance use in the relative </a:t>
            </a:r>
            <a:r>
              <a:rPr lang="en-US" altLang="en-US" sz="1600" dirty="0">
                <a:ea typeface="ＭＳ Ｐゴシック" pitchFamily="34" charset="-128"/>
              </a:rPr>
              <a:t>(</a:t>
            </a:r>
            <a:r>
              <a:rPr lang="en-US" altLang="en-US" sz="1600" dirty="0" err="1">
                <a:ea typeface="ＭＳ Ｐゴシック" pitchFamily="34" charset="-128"/>
              </a:rPr>
              <a:t>Roozen</a:t>
            </a:r>
            <a:r>
              <a:rPr lang="en-US" altLang="en-US" sz="1600" dirty="0">
                <a:ea typeface="ＭＳ Ｐゴシック" pitchFamily="34" charset="-128"/>
              </a:rPr>
              <a:t> et al, 2010; </a:t>
            </a:r>
            <a:r>
              <a:rPr lang="en-US" sz="1600" dirty="0"/>
              <a:t>O’Farrell et al, 2012; </a:t>
            </a:r>
            <a:r>
              <a:rPr lang="en-US" altLang="en-US" sz="1600" dirty="0">
                <a:ea typeface="ＭＳ Ｐゴシック" pitchFamily="34" charset="-128"/>
              </a:rPr>
              <a:t>Archer et al, 2020) </a:t>
            </a:r>
          </a:p>
        </p:txBody>
      </p:sp>
      <p:sp>
        <p:nvSpPr>
          <p:cNvPr id="6" name="Platshållare för sidfot 5">
            <a:extLst>
              <a:ext uri="{FF2B5EF4-FFF2-40B4-BE49-F238E27FC236}">
                <a16:creationId xmlns:a16="http://schemas.microsoft.com/office/drawing/2014/main" id="{A1E511DA-056F-7F4C-935A-B4EE9F663979}"/>
              </a:ext>
            </a:extLst>
          </p:cNvPr>
          <p:cNvSpPr>
            <a:spLocks noGrp="1"/>
          </p:cNvSpPr>
          <p:nvPr>
            <p:ph type="ftr" sz="quarter" idx="11"/>
          </p:nvPr>
        </p:nvSpPr>
        <p:spPr/>
        <p:txBody>
          <a:bodyPr/>
          <a:lstStyle/>
          <a:p>
            <a:pPr>
              <a:defRPr/>
            </a:pPr>
            <a:r>
              <a:rPr lang="sv-SE"/>
              <a:t>Hammarberg &amp; Siljeholm AfiNet</a:t>
            </a:r>
          </a:p>
        </p:txBody>
      </p:sp>
      <p:pic>
        <p:nvPicPr>
          <p:cNvPr id="9" name="Bildobjekt 8">
            <a:extLst>
              <a:ext uri="{FF2B5EF4-FFF2-40B4-BE49-F238E27FC236}">
                <a16:creationId xmlns:a16="http://schemas.microsoft.com/office/drawing/2014/main" id="{5AE7353F-0A35-BC49-8F10-F2B185B4B461}"/>
              </a:ext>
            </a:extLst>
          </p:cNvPr>
          <p:cNvPicPr>
            <a:picLocks noChangeAspect="1"/>
          </p:cNvPicPr>
          <p:nvPr/>
        </p:nvPicPr>
        <p:blipFill>
          <a:blip r:embed="rId2">
            <a:alphaModFix amt="81000"/>
            <a:extLst>
              <a:ext uri="{28A0092B-C50C-407E-A947-70E740481C1C}">
                <a14:useLocalDpi xmlns:a14="http://schemas.microsoft.com/office/drawing/2010/main" val="0"/>
              </a:ext>
            </a:extLst>
          </a:blip>
          <a:stretch>
            <a:fillRect/>
          </a:stretch>
        </p:blipFill>
        <p:spPr>
          <a:xfrm>
            <a:off x="5662374" y="2780928"/>
            <a:ext cx="3481626" cy="2176016"/>
          </a:xfrm>
          <a:prstGeom prst="rect">
            <a:avLst/>
          </a:prstGeom>
        </p:spPr>
      </p:pic>
      <p:sp>
        <p:nvSpPr>
          <p:cNvPr id="3" name="Platshållare för datum 2">
            <a:extLst>
              <a:ext uri="{FF2B5EF4-FFF2-40B4-BE49-F238E27FC236}">
                <a16:creationId xmlns:a16="http://schemas.microsoft.com/office/drawing/2014/main" id="{6DEC2F93-4847-7349-B10B-6DE45AC04C4C}"/>
              </a:ext>
            </a:extLst>
          </p:cNvPr>
          <p:cNvSpPr>
            <a:spLocks noGrp="1"/>
          </p:cNvSpPr>
          <p:nvPr>
            <p:ph type="dt" sz="half" idx="10"/>
          </p:nvPr>
        </p:nvSpPr>
        <p:spPr/>
        <p:txBody>
          <a:bodyPr/>
          <a:lstStyle/>
          <a:p>
            <a:r>
              <a:rPr lang="sv-SE"/>
              <a:t>2023-02-16</a:t>
            </a:r>
          </a:p>
        </p:txBody>
      </p:sp>
    </p:spTree>
    <p:extLst>
      <p:ext uri="{BB962C8B-B14F-4D97-AF65-F5344CB8AC3E}">
        <p14:creationId xmlns:p14="http://schemas.microsoft.com/office/powerpoint/2010/main" val="3960623001"/>
      </p:ext>
    </p:extLst>
  </p:cSld>
  <p:clrMapOvr>
    <a:masterClrMapping/>
  </p:clrMapOvr>
</p:sld>
</file>

<file path=ppt/theme/theme1.xml><?xml version="1.0" encoding="utf-8"?>
<a:theme xmlns:a="http://schemas.openxmlformats.org/drawingml/2006/main" name="KI_mall">
  <a:themeElements>
    <a:clrScheme name="">
      <a:dk1>
        <a:srgbClr val="000000"/>
      </a:dk1>
      <a:lt1>
        <a:srgbClr val="FFFFFF"/>
      </a:lt1>
      <a:dk2>
        <a:srgbClr val="000000"/>
      </a:dk2>
      <a:lt2>
        <a:srgbClr val="808080"/>
      </a:lt2>
      <a:accent1>
        <a:srgbClr val="870052"/>
      </a:accent1>
      <a:accent2>
        <a:srgbClr val="9FE6E9"/>
      </a:accent2>
      <a:accent3>
        <a:srgbClr val="FFFFFF"/>
      </a:accent3>
      <a:accent4>
        <a:srgbClr val="000000"/>
      </a:accent4>
      <a:accent5>
        <a:srgbClr val="C3AAB3"/>
      </a:accent5>
      <a:accent6>
        <a:srgbClr val="90D0D3"/>
      </a:accent6>
      <a:hlink>
        <a:srgbClr val="D40963"/>
      </a:hlink>
      <a:folHlink>
        <a:srgbClr val="CBCBCB"/>
      </a:folHlink>
    </a:clrScheme>
    <a:fontScheme name="KI_mal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 typeface="Wingdings" pitchFamily="2" charset="2"/>
          <a:buChar char="•"/>
          <a:tabLst/>
          <a:defRPr kumimoji="0" lang="sv-SE"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 typeface="Wingdings" pitchFamily="2" charset="2"/>
          <a:buChar char="•"/>
          <a:tabLst/>
          <a:defRPr kumimoji="0" lang="sv-SE"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KI_mall 1">
        <a:dk1>
          <a:srgbClr val="000000"/>
        </a:dk1>
        <a:lt1>
          <a:srgbClr val="FFFFFF"/>
        </a:lt1>
        <a:dk2>
          <a:srgbClr val="000000"/>
        </a:dk2>
        <a:lt2>
          <a:srgbClr val="808080"/>
        </a:lt2>
        <a:accent1>
          <a:srgbClr val="761B54"/>
        </a:accent1>
        <a:accent2>
          <a:srgbClr val="97D8DA"/>
        </a:accent2>
        <a:accent3>
          <a:srgbClr val="FFFFFF"/>
        </a:accent3>
        <a:accent4>
          <a:srgbClr val="000000"/>
        </a:accent4>
        <a:accent5>
          <a:srgbClr val="BDABB3"/>
        </a:accent5>
        <a:accent6>
          <a:srgbClr val="88C4C5"/>
        </a:accent6>
        <a:hlink>
          <a:srgbClr val="CF0063"/>
        </a:hlink>
        <a:folHlink>
          <a:srgbClr val="CBCBC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38C6AAA4-DF10-DA47-8B8D-3A30A7F15C0E}" vid="{1DBC03A4-709E-494C-8E6F-78836462516D}"/>
    </a:ext>
  </a:ext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KI_mall</Template>
  <TotalTime>7160</TotalTime>
  <Words>2188</Words>
  <Application>Microsoft Macintosh PowerPoint</Application>
  <PresentationFormat>Bildspel på skärmen (4:3)</PresentationFormat>
  <Paragraphs>337</Paragraphs>
  <Slides>35</Slides>
  <Notes>8</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35</vt:i4>
      </vt:variant>
    </vt:vector>
  </HeadingPairs>
  <TitlesOfParts>
    <vt:vector size="42" baseType="lpstr">
      <vt:lpstr>ＭＳ Ｐゴシック</vt:lpstr>
      <vt:lpstr>ＭＳ Ｐゴシック</vt:lpstr>
      <vt:lpstr>Arial</vt:lpstr>
      <vt:lpstr>Helvetica</vt:lpstr>
      <vt:lpstr>Times New Roman</vt:lpstr>
      <vt:lpstr>Wingdings</vt:lpstr>
      <vt:lpstr>KI_mall</vt:lpstr>
      <vt:lpstr>CRAFT + Parent Training, delivered on-line: a Randomized  Controlled Trial</vt:lpstr>
      <vt:lpstr>PowerPoint-presentation</vt:lpstr>
      <vt:lpstr>Background</vt:lpstr>
      <vt:lpstr>Background</vt:lpstr>
      <vt:lpstr>Background</vt:lpstr>
      <vt:lpstr>PowerPoint-presentation</vt:lpstr>
      <vt:lpstr>Limitations previous research</vt:lpstr>
      <vt:lpstr>CRAFT - Community Reinforcement Approach And Family Training</vt:lpstr>
      <vt:lpstr>CRAFT - Community Reinforcement Approach And Family Training</vt:lpstr>
      <vt:lpstr>All Children in Focus - ACF</vt:lpstr>
      <vt:lpstr>PowerPoint-presentation</vt:lpstr>
      <vt:lpstr>RCT - Method</vt:lpstr>
      <vt:lpstr>RCT - Method</vt:lpstr>
      <vt:lpstr>RCT - Method</vt:lpstr>
      <vt:lpstr>Supportive PArenting and  REinforcement (SPARE) </vt:lpstr>
      <vt:lpstr>SPARE</vt:lpstr>
      <vt:lpstr>Active control condition:  psychoeducational material</vt:lpstr>
      <vt:lpstr>PowerPoint-presentation</vt:lpstr>
      <vt:lpstr>RCT - Results</vt:lpstr>
      <vt:lpstr>RCT - Results</vt:lpstr>
      <vt:lpstr>RCT - Results</vt:lpstr>
      <vt:lpstr>RCT - Results</vt:lpstr>
      <vt:lpstr>RCT - Conclusions</vt:lpstr>
      <vt:lpstr>Qualitative study</vt:lpstr>
      <vt:lpstr>Qualitative study - Aim</vt:lpstr>
      <vt:lpstr>Qualitative study - Method</vt:lpstr>
      <vt:lpstr>Qualitative study - Results</vt:lpstr>
      <vt:lpstr>PowerPoint-presentation</vt:lpstr>
      <vt:lpstr>PowerPoint-presentation</vt:lpstr>
      <vt:lpstr>PowerPoint-presentation</vt:lpstr>
      <vt:lpstr>PowerPoint-presentation</vt:lpstr>
      <vt:lpstr>PowerPoint-presentation</vt:lpstr>
      <vt:lpstr>PowerPoint-presentation</vt:lpstr>
      <vt:lpstr>PowerPoint-presentation</vt:lpstr>
      <vt:lpstr>Acknowledgements</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Half time seminar Ola Siljeholm</dc:title>
  <dc:subject/>
  <dc:creator>Microsoft Office-användare</dc:creator>
  <cp:keywords/>
  <dc:description/>
  <cp:lastModifiedBy>Microsoft Office-användare</cp:lastModifiedBy>
  <cp:revision>140</cp:revision>
  <cp:lastPrinted>2017-05-03T14:53:40Z</cp:lastPrinted>
  <dcterms:created xsi:type="dcterms:W3CDTF">2020-10-23T12:42:39Z</dcterms:created>
  <dcterms:modified xsi:type="dcterms:W3CDTF">2023-02-14T14:28:51Z</dcterms:modified>
  <cp:category/>
</cp:coreProperties>
</file>