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handoutMasterIdLst>
    <p:handoutMasterId r:id="rId17"/>
  </p:handoutMasterIdLst>
  <p:sldIdLst>
    <p:sldId id="256" r:id="rId2"/>
    <p:sldId id="257" r:id="rId3"/>
    <p:sldId id="258" r:id="rId4"/>
    <p:sldId id="259" r:id="rId5"/>
    <p:sldId id="280" r:id="rId6"/>
    <p:sldId id="310" r:id="rId7"/>
    <p:sldId id="311" r:id="rId8"/>
    <p:sldId id="306" r:id="rId9"/>
    <p:sldId id="307" r:id="rId10"/>
    <p:sldId id="308" r:id="rId11"/>
    <p:sldId id="309" r:id="rId12"/>
    <p:sldId id="296" r:id="rId13"/>
    <p:sldId id="288" r:id="rId14"/>
    <p:sldId id="31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B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57"/>
    <p:restoredTop sz="59680"/>
  </p:normalViewPr>
  <p:slideViewPr>
    <p:cSldViewPr snapToGrid="0">
      <p:cViewPr varScale="1">
        <p:scale>
          <a:sx n="61" d="100"/>
          <a:sy n="61" d="100"/>
        </p:scale>
        <p:origin x="2136" y="200"/>
      </p:cViewPr>
      <p:guideLst/>
    </p:cSldViewPr>
  </p:slideViewPr>
  <p:outlineViewPr>
    <p:cViewPr>
      <p:scale>
        <a:sx n="33" d="100"/>
        <a:sy n="33" d="100"/>
      </p:scale>
      <p:origin x="0" y="-28008"/>
    </p:cViewPr>
  </p:outlineViewPr>
  <p:notesTextViewPr>
    <p:cViewPr>
      <p:scale>
        <a:sx n="1" d="1"/>
        <a:sy n="1" d="1"/>
      </p:scale>
      <p:origin x="0" y="0"/>
    </p:cViewPr>
  </p:notesTextViewPr>
  <p:sorterViewPr>
    <p:cViewPr>
      <p:scale>
        <a:sx n="80" d="100"/>
        <a:sy n="80" d="100"/>
      </p:scale>
      <p:origin x="0" y="0"/>
    </p:cViewPr>
  </p:sorterViewPr>
  <p:notesViewPr>
    <p:cSldViewPr snapToGrid="0">
      <p:cViewPr>
        <p:scale>
          <a:sx n="135" d="100"/>
          <a:sy n="135" d="100"/>
        </p:scale>
        <p:origin x="2848" y="-13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5F447D7-1F93-A9B6-3174-4DFBD78B22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EE1227B-2C68-4A6A-60ED-0EA2FEA7022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8C541D-3E13-E849-9C17-CDB911A1D3DC}" type="datetimeFigureOut">
              <a:rPr lang="en-US" smtClean="0"/>
              <a:t>10/1/24</a:t>
            </a:fld>
            <a:endParaRPr lang="en-US"/>
          </a:p>
        </p:txBody>
      </p:sp>
      <p:sp>
        <p:nvSpPr>
          <p:cNvPr id="4" name="Footer Placeholder 3">
            <a:extLst>
              <a:ext uri="{FF2B5EF4-FFF2-40B4-BE49-F238E27FC236}">
                <a16:creationId xmlns:a16="http://schemas.microsoft.com/office/drawing/2014/main" id="{60B8A542-D382-15C3-EA16-BCBF9E05AA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919B489-FDC8-CF4A-A897-44D547A262C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F1FAB-9472-2B47-801A-B3C4EA8AA506}" type="slidenum">
              <a:rPr lang="en-US" smtClean="0"/>
              <a:t>‹#›</a:t>
            </a:fld>
            <a:endParaRPr lang="en-US"/>
          </a:p>
        </p:txBody>
      </p:sp>
    </p:spTree>
    <p:extLst>
      <p:ext uri="{BB962C8B-B14F-4D97-AF65-F5344CB8AC3E}">
        <p14:creationId xmlns:p14="http://schemas.microsoft.com/office/powerpoint/2010/main" val="35427331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266D2F-63D6-C64E-A02B-A71A05A5AF04}" type="datetimeFigureOut">
              <a:rPr lang="en-US" smtClean="0"/>
              <a:t>10/1/24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6CF808-8CAB-BD4B-AB46-2C87DD55BC41}" type="slidenum">
              <a:rPr lang="en-US" smtClean="0"/>
              <a:t>‹#›</a:t>
            </a:fld>
            <a:endParaRPr lang="en-US"/>
          </a:p>
        </p:txBody>
      </p:sp>
    </p:spTree>
    <p:extLst>
      <p:ext uri="{BB962C8B-B14F-4D97-AF65-F5344CB8AC3E}">
        <p14:creationId xmlns:p14="http://schemas.microsoft.com/office/powerpoint/2010/main" val="1545739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6CF808-8CAB-BD4B-AB46-2C87DD55BC41}" type="slidenum">
              <a:rPr lang="en-US" smtClean="0"/>
              <a:t>1</a:t>
            </a:fld>
            <a:endParaRPr lang="en-US"/>
          </a:p>
        </p:txBody>
      </p:sp>
    </p:spTree>
    <p:extLst>
      <p:ext uri="{BB962C8B-B14F-4D97-AF65-F5344CB8AC3E}">
        <p14:creationId xmlns:p14="http://schemas.microsoft.com/office/powerpoint/2010/main" val="3819173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AU" kern="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C6CF808-8CAB-BD4B-AB46-2C87DD55BC41}" type="slidenum">
              <a:rPr lang="en-US" smtClean="0"/>
              <a:t>2</a:t>
            </a:fld>
            <a:endParaRPr lang="en-US"/>
          </a:p>
        </p:txBody>
      </p:sp>
    </p:spTree>
    <p:extLst>
      <p:ext uri="{BB962C8B-B14F-4D97-AF65-F5344CB8AC3E}">
        <p14:creationId xmlns:p14="http://schemas.microsoft.com/office/powerpoint/2010/main" val="222784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366378"/>
          </a:xfrm>
        </p:spPr>
        <p:txBody>
          <a:bodyPr/>
          <a:lstStyle/>
          <a:p>
            <a:endParaRPr lang="en-AU" sz="1200" i="1" kern="100" dirty="0">
              <a:effectLst/>
              <a:ea typeface="Calibri" panose="020F0502020204030204" pitchFamily="34" charset="0"/>
              <a:cs typeface="Times New Roman" panose="02020603050405020304" pitchFamily="18" charset="0"/>
            </a:endParaRPr>
          </a:p>
          <a:p>
            <a:endParaRPr lang="en-AU" kern="100" dirty="0">
              <a:effectLst/>
              <a:ea typeface="Calibri" panose="020F0502020204030204" pitchFamily="34" charset="0"/>
              <a:cs typeface="Times New Roman" panose="02020603050405020304" pitchFamily="18" charset="0"/>
            </a:endParaRPr>
          </a:p>
          <a:p>
            <a:endParaRPr lang="en-AU" kern="100" dirty="0">
              <a:effectLst/>
              <a:ea typeface="Calibri" panose="020F0502020204030204" pitchFamily="34" charset="0"/>
              <a:cs typeface="Times New Roman" panose="02020603050405020304" pitchFamily="18" charset="0"/>
            </a:endParaRPr>
          </a:p>
          <a:p>
            <a:endParaRPr lang="en-AU" kern="100" dirty="0">
              <a:solidFill>
                <a:srgbClr val="000000"/>
              </a:solidFill>
              <a:effectLst/>
              <a:ea typeface="Calibri" panose="020F0502020204030204" pitchFamily="34" charset="0"/>
              <a:cs typeface="Times New Roman" panose="02020603050405020304" pitchFamily="18" charset="0"/>
            </a:endParaRPr>
          </a:p>
          <a:p>
            <a:endParaRPr lang="en-AU" kern="100" dirty="0">
              <a:solidFill>
                <a:srgbClr val="000000"/>
              </a:solidFill>
              <a:ea typeface="Calibri" panose="020F0502020204030204" pitchFamily="34" charset="0"/>
              <a:cs typeface="Times New Roman" panose="02020603050405020304" pitchFamily="18" charset="0"/>
            </a:endParaRPr>
          </a:p>
          <a:p>
            <a:endParaRPr lang="en-AU" kern="100" dirty="0">
              <a:effectLst/>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AC6CF808-8CAB-BD4B-AB46-2C87DD55BC41}" type="slidenum">
              <a:rPr lang="en-US" smtClean="0"/>
              <a:t>3</a:t>
            </a:fld>
            <a:endParaRPr lang="en-US" dirty="0"/>
          </a:p>
        </p:txBody>
      </p:sp>
    </p:spTree>
    <p:extLst>
      <p:ext uri="{BB962C8B-B14F-4D97-AF65-F5344CB8AC3E}">
        <p14:creationId xmlns:p14="http://schemas.microsoft.com/office/powerpoint/2010/main" val="3326899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743451"/>
          </a:xfrm>
        </p:spPr>
        <p:txBody>
          <a:bodyPr/>
          <a:lstStyle/>
          <a:p>
            <a:endParaRPr lang="en-US" dirty="0"/>
          </a:p>
        </p:txBody>
      </p:sp>
      <p:sp>
        <p:nvSpPr>
          <p:cNvPr id="4" name="Slide Number Placeholder 3"/>
          <p:cNvSpPr>
            <a:spLocks noGrp="1"/>
          </p:cNvSpPr>
          <p:nvPr>
            <p:ph type="sldNum" sz="quarter" idx="5"/>
          </p:nvPr>
        </p:nvSpPr>
        <p:spPr/>
        <p:txBody>
          <a:bodyPr/>
          <a:lstStyle/>
          <a:p>
            <a:fld id="{AC6CF808-8CAB-BD4B-AB46-2C87DD55BC41}" type="slidenum">
              <a:rPr lang="en-US" smtClean="0"/>
              <a:t>4</a:t>
            </a:fld>
            <a:endParaRPr lang="en-US" dirty="0"/>
          </a:p>
        </p:txBody>
      </p:sp>
    </p:spTree>
    <p:extLst>
      <p:ext uri="{BB962C8B-B14F-4D97-AF65-F5344CB8AC3E}">
        <p14:creationId xmlns:p14="http://schemas.microsoft.com/office/powerpoint/2010/main" val="2021668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AU" kern="100"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C6CF808-8CAB-BD4B-AB46-2C87DD55BC41}" type="slidenum">
              <a:rPr lang="en-US" smtClean="0"/>
              <a:t>5</a:t>
            </a:fld>
            <a:endParaRPr lang="en-US"/>
          </a:p>
        </p:txBody>
      </p:sp>
    </p:spTree>
    <p:extLst>
      <p:ext uri="{BB962C8B-B14F-4D97-AF65-F5344CB8AC3E}">
        <p14:creationId xmlns:p14="http://schemas.microsoft.com/office/powerpoint/2010/main" val="3714559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AC6CF808-8CAB-BD4B-AB46-2C87DD55BC41}" type="slidenum">
              <a:rPr lang="en-US" smtClean="0"/>
              <a:t>6</a:t>
            </a:fld>
            <a:endParaRPr lang="en-US"/>
          </a:p>
        </p:txBody>
      </p:sp>
    </p:spTree>
    <p:extLst>
      <p:ext uri="{BB962C8B-B14F-4D97-AF65-F5344CB8AC3E}">
        <p14:creationId xmlns:p14="http://schemas.microsoft.com/office/powerpoint/2010/main" val="1899075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6CF808-8CAB-BD4B-AB46-2C87DD55BC41}" type="slidenum">
              <a:rPr lang="en-US" smtClean="0"/>
              <a:t>7</a:t>
            </a:fld>
            <a:endParaRPr lang="en-US"/>
          </a:p>
        </p:txBody>
      </p:sp>
    </p:spTree>
    <p:extLst>
      <p:ext uri="{BB962C8B-B14F-4D97-AF65-F5344CB8AC3E}">
        <p14:creationId xmlns:p14="http://schemas.microsoft.com/office/powerpoint/2010/main" val="557533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6CF808-8CAB-BD4B-AB46-2C87DD55BC41}" type="slidenum">
              <a:rPr lang="en-US" smtClean="0"/>
              <a:t>8</a:t>
            </a:fld>
            <a:endParaRPr lang="en-US"/>
          </a:p>
        </p:txBody>
      </p:sp>
    </p:spTree>
    <p:extLst>
      <p:ext uri="{BB962C8B-B14F-4D97-AF65-F5344CB8AC3E}">
        <p14:creationId xmlns:p14="http://schemas.microsoft.com/office/powerpoint/2010/main" val="2168040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6CF808-8CAB-BD4B-AB46-2C87DD55BC41}" type="slidenum">
              <a:rPr lang="en-US" smtClean="0"/>
              <a:t>9</a:t>
            </a:fld>
            <a:endParaRPr lang="en-US"/>
          </a:p>
        </p:txBody>
      </p:sp>
    </p:spTree>
    <p:extLst>
      <p:ext uri="{BB962C8B-B14F-4D97-AF65-F5344CB8AC3E}">
        <p14:creationId xmlns:p14="http://schemas.microsoft.com/office/powerpoint/2010/main" val="3670470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dirty="0">
              <a:effectLst/>
              <a:highlight>
                <a:srgbClr val="FFFF00"/>
              </a:highligh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dirty="0">
              <a:effectLst/>
              <a:highlight>
                <a:srgbClr val="FFFF00"/>
              </a:highlight>
              <a:latin typeface="Calibri" panose="020F0502020204030204" pitchFamily="34"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C6CF808-8CAB-BD4B-AB46-2C87DD55BC41}" type="slidenum">
              <a:rPr lang="en-US" smtClean="0"/>
              <a:t>10</a:t>
            </a:fld>
            <a:endParaRPr lang="en-US"/>
          </a:p>
        </p:txBody>
      </p:sp>
    </p:spTree>
    <p:extLst>
      <p:ext uri="{BB962C8B-B14F-4D97-AF65-F5344CB8AC3E}">
        <p14:creationId xmlns:p14="http://schemas.microsoft.com/office/powerpoint/2010/main" val="1176456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effectLst/>
              <a:highlight>
                <a:srgbClr val="FFFF00"/>
              </a:highlight>
              <a:latin typeface="Calibri" panose="020F0502020204030204" pitchFamily="34"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C6CF808-8CAB-BD4B-AB46-2C87DD55BC41}" type="slidenum">
              <a:rPr lang="en-US" smtClean="0"/>
              <a:t>11</a:t>
            </a:fld>
            <a:endParaRPr lang="en-US"/>
          </a:p>
        </p:txBody>
      </p:sp>
    </p:spTree>
    <p:extLst>
      <p:ext uri="{BB962C8B-B14F-4D97-AF65-F5344CB8AC3E}">
        <p14:creationId xmlns:p14="http://schemas.microsoft.com/office/powerpoint/2010/main" val="3221145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6CF808-8CAB-BD4B-AB46-2C87DD55BC41}" type="slidenum">
              <a:rPr lang="en-US" smtClean="0"/>
              <a:t>12</a:t>
            </a:fld>
            <a:endParaRPr lang="en-US"/>
          </a:p>
        </p:txBody>
      </p:sp>
    </p:spTree>
    <p:extLst>
      <p:ext uri="{BB962C8B-B14F-4D97-AF65-F5344CB8AC3E}">
        <p14:creationId xmlns:p14="http://schemas.microsoft.com/office/powerpoint/2010/main" val="3734915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Calibri" panose="020F0502020204030204" pitchFamily="34" charset="0"/>
              </a:rPr>
              <a:t>Davies, B. (1999). </a:t>
            </a:r>
            <a:r>
              <a:rPr lang="en-AU" sz="1800" i="1" dirty="0">
                <a:effectLst/>
                <a:latin typeface="Calibri" panose="020F0502020204030204" pitchFamily="34" charset="0"/>
              </a:rPr>
              <a:t>Shadows in the sun; The experiences of sibling bereavement in childhood</a:t>
            </a:r>
            <a:r>
              <a:rPr lang="en-AU" sz="1800" dirty="0">
                <a:effectLst/>
                <a:latin typeface="Calibri" panose="020F0502020204030204" pitchFamily="34" charset="0"/>
              </a:rPr>
              <a:t>. Brunner/Mazel. </a:t>
            </a: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Calibri" panose="020F0502020204030204" pitchFamily="34" charset="0"/>
              </a:rPr>
              <a:t>Doka, K. (2016). </a:t>
            </a:r>
            <a:r>
              <a:rPr lang="en-AU" sz="1800" i="1" dirty="0">
                <a:effectLst/>
                <a:latin typeface="Calibri" panose="020F0502020204030204" pitchFamily="34" charset="0"/>
              </a:rPr>
              <a:t>Grief is a journey; finding your path through loss</a:t>
            </a:r>
            <a:r>
              <a:rPr lang="en-AU" sz="1800" dirty="0">
                <a:effectLst/>
                <a:latin typeface="Calibri" panose="020F0502020204030204" pitchFamily="34" charset="0"/>
              </a:rPr>
              <a:t>. Atria Books. </a:t>
            </a:r>
            <a:endParaRPr lang="en-AU"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u="none" strike="noStrike" dirty="0" err="1">
                <a:solidFill>
                  <a:srgbClr val="222222"/>
                </a:solidFill>
                <a:effectLst/>
                <a:highlight>
                  <a:srgbClr val="FFFFFF"/>
                </a:highlight>
                <a:latin typeface="Arial" panose="020B0604020202020204" pitchFamily="34" charset="0"/>
              </a:rPr>
              <a:t>Dyregrov</a:t>
            </a:r>
            <a:r>
              <a:rPr lang="en-AU" sz="2800" b="0" i="0" u="none" strike="noStrike" dirty="0">
                <a:solidFill>
                  <a:srgbClr val="222222"/>
                </a:solidFill>
                <a:effectLst/>
                <a:highlight>
                  <a:srgbClr val="FFFFFF"/>
                </a:highlight>
                <a:latin typeface="Arial" panose="020B0604020202020204" pitchFamily="34" charset="0"/>
              </a:rPr>
              <a:t>, K., </a:t>
            </a:r>
            <a:r>
              <a:rPr lang="en-AU" sz="2800" b="0" i="0" u="none" strike="noStrike" dirty="0" err="1">
                <a:solidFill>
                  <a:srgbClr val="222222"/>
                </a:solidFill>
                <a:effectLst/>
                <a:highlight>
                  <a:srgbClr val="FFFFFF"/>
                </a:highlight>
                <a:latin typeface="Arial" panose="020B0604020202020204" pitchFamily="34" charset="0"/>
              </a:rPr>
              <a:t>Møgster</a:t>
            </a:r>
            <a:r>
              <a:rPr lang="en-AU" sz="2800" b="0" i="0" u="none" strike="noStrike" dirty="0">
                <a:solidFill>
                  <a:srgbClr val="222222"/>
                </a:solidFill>
                <a:effectLst/>
                <a:highlight>
                  <a:srgbClr val="FFFFFF"/>
                </a:highlight>
                <a:latin typeface="Arial" panose="020B0604020202020204" pitchFamily="34" charset="0"/>
              </a:rPr>
              <a:t>, B., </a:t>
            </a:r>
            <a:r>
              <a:rPr lang="en-AU" sz="2800" b="0" i="0" u="none" strike="noStrike" dirty="0" err="1">
                <a:solidFill>
                  <a:srgbClr val="222222"/>
                </a:solidFill>
                <a:effectLst/>
                <a:highlight>
                  <a:srgbClr val="FFFFFF"/>
                </a:highlight>
                <a:latin typeface="Arial" panose="020B0604020202020204" pitchFamily="34" charset="0"/>
              </a:rPr>
              <a:t>Løseth</a:t>
            </a:r>
            <a:r>
              <a:rPr lang="en-AU" sz="2800" b="0" i="0" u="none" strike="noStrike" dirty="0">
                <a:solidFill>
                  <a:srgbClr val="222222"/>
                </a:solidFill>
                <a:effectLst/>
                <a:highlight>
                  <a:srgbClr val="FFFFFF"/>
                </a:highlight>
                <a:latin typeface="Arial" panose="020B0604020202020204" pitchFamily="34" charset="0"/>
              </a:rPr>
              <a:t>, H. M., </a:t>
            </a:r>
            <a:r>
              <a:rPr lang="en-AU" sz="2800" b="0" i="0" u="none" strike="noStrike" dirty="0" err="1">
                <a:solidFill>
                  <a:srgbClr val="222222"/>
                </a:solidFill>
                <a:effectLst/>
                <a:highlight>
                  <a:srgbClr val="FFFFFF"/>
                </a:highlight>
                <a:latin typeface="Arial" panose="020B0604020202020204" pitchFamily="34" charset="0"/>
              </a:rPr>
              <a:t>Lorås</a:t>
            </a:r>
            <a:r>
              <a:rPr lang="en-AU" sz="2800" b="0" i="0" u="none" strike="noStrike" dirty="0">
                <a:solidFill>
                  <a:srgbClr val="222222"/>
                </a:solidFill>
                <a:effectLst/>
                <a:highlight>
                  <a:srgbClr val="FFFFFF"/>
                </a:highlight>
                <a:latin typeface="Arial" panose="020B0604020202020204" pitchFamily="34" charset="0"/>
              </a:rPr>
              <a:t>, L., &amp; </a:t>
            </a:r>
            <a:r>
              <a:rPr lang="en-AU" sz="2800" b="0" i="0" u="none" strike="noStrike" dirty="0" err="1">
                <a:solidFill>
                  <a:srgbClr val="222222"/>
                </a:solidFill>
                <a:effectLst/>
                <a:highlight>
                  <a:srgbClr val="FFFFFF"/>
                </a:highlight>
                <a:latin typeface="Arial" panose="020B0604020202020204" pitchFamily="34" charset="0"/>
              </a:rPr>
              <a:t>Titlestad</a:t>
            </a:r>
            <a:r>
              <a:rPr lang="en-AU" sz="2800" b="0" i="0" u="none" strike="noStrike" dirty="0">
                <a:solidFill>
                  <a:srgbClr val="222222"/>
                </a:solidFill>
                <a:effectLst/>
                <a:highlight>
                  <a:srgbClr val="FFFFFF"/>
                </a:highlight>
                <a:latin typeface="Arial" panose="020B0604020202020204" pitchFamily="34" charset="0"/>
              </a:rPr>
              <a:t>, K. B. (2020). The special grief following drug related deaths. </a:t>
            </a:r>
            <a:r>
              <a:rPr lang="en-AU" sz="2800" b="0" i="1" u="none" strike="noStrike" dirty="0">
                <a:solidFill>
                  <a:srgbClr val="222222"/>
                </a:solidFill>
                <a:effectLst/>
                <a:latin typeface="Arial" panose="020B0604020202020204" pitchFamily="34" charset="0"/>
              </a:rPr>
              <a:t>Addiction research &amp; theory</a:t>
            </a:r>
            <a:r>
              <a:rPr lang="en-AU" sz="2800" b="0" i="0" u="none" strike="noStrike" dirty="0">
                <a:solidFill>
                  <a:srgbClr val="222222"/>
                </a:solidFill>
                <a:effectLst/>
                <a:highlight>
                  <a:srgbClr val="FFFFFF"/>
                </a:highlight>
                <a:latin typeface="Arial" panose="020B0604020202020204" pitchFamily="34" charset="0"/>
              </a:rPr>
              <a:t>, </a:t>
            </a:r>
            <a:r>
              <a:rPr lang="en-AU" sz="2800" b="0" i="1" u="none" strike="noStrike" dirty="0">
                <a:solidFill>
                  <a:srgbClr val="222222"/>
                </a:solidFill>
                <a:effectLst/>
                <a:latin typeface="Arial" panose="020B0604020202020204" pitchFamily="34" charset="0"/>
              </a:rPr>
              <a:t>28</a:t>
            </a:r>
            <a:r>
              <a:rPr lang="en-AU" sz="2800" b="0" i="0" u="none" strike="noStrike" dirty="0">
                <a:solidFill>
                  <a:srgbClr val="222222"/>
                </a:solidFill>
                <a:effectLst/>
                <a:highlight>
                  <a:srgbClr val="FFFFFF"/>
                </a:highlight>
                <a:latin typeface="Arial" panose="020B0604020202020204" pitchFamily="34" charset="0"/>
              </a:rPr>
              <a:t>(5), 415-424.</a:t>
            </a:r>
            <a:endParaRPr lang="en-AU" sz="18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Calibri" panose="020F0502020204030204" pitchFamily="34" charset="0"/>
              </a:rPr>
              <a:t>Marshall, B. (2013). </a:t>
            </a:r>
            <a:r>
              <a:rPr lang="en-AU" sz="1800" i="1" dirty="0">
                <a:effectLst/>
                <a:latin typeface="Calibri" panose="020F0502020204030204" pitchFamily="34" charset="0"/>
              </a:rPr>
              <a:t>Adult sibling loss; stories, reflections and ripples</a:t>
            </a:r>
            <a:r>
              <a:rPr lang="en-AU" sz="1800" dirty="0">
                <a:effectLst/>
                <a:latin typeface="Calibri" panose="020F0502020204030204" pitchFamily="34" charset="0"/>
              </a:rPr>
              <a:t>. Baywood Publishing Company.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indent="0">
              <a:buNone/>
            </a:pPr>
            <a:r>
              <a:rPr lang="en-AU" b="0" i="0" u="none" strike="noStrike" dirty="0">
                <a:solidFill>
                  <a:srgbClr val="222222"/>
                </a:solidFill>
                <a:effectLst/>
                <a:latin typeface="Calibri" panose="020F0502020204030204" pitchFamily="34" charset="0"/>
                <a:cs typeface="Calibri" panose="020F0502020204030204" pitchFamily="34" charset="0"/>
              </a:rPr>
              <a:t>Perrin, J. (2022). Sibling bereavement when death is drug-related: A qualitative study. </a:t>
            </a:r>
          </a:p>
          <a:p>
            <a:pPr marL="0" indent="0">
              <a:buNone/>
            </a:pPr>
            <a:endParaRPr lang="en-AU" b="0" i="0" u="none" strike="noStrike" dirty="0">
              <a:solidFill>
                <a:srgbClr val="222222"/>
              </a:solidFill>
              <a:effectLst/>
              <a:latin typeface="Calibri" panose="020F0502020204030204" pitchFamily="34" charset="0"/>
              <a:cs typeface="Calibri" panose="020F0502020204030204" pitchFamily="34" charset="0"/>
            </a:endParaRPr>
          </a:p>
          <a:p>
            <a:pPr marL="0" indent="0">
              <a:buNone/>
            </a:pPr>
            <a:r>
              <a:rPr lang="en-AU" b="0" i="0" u="none" strike="noStrike" dirty="0">
                <a:solidFill>
                  <a:srgbClr val="222222"/>
                </a:solidFill>
                <a:effectLst/>
                <a:latin typeface="Calibri" panose="020F0502020204030204" pitchFamily="34" charset="0"/>
                <a:cs typeface="Calibri" panose="020F0502020204030204" pitchFamily="34" charset="0"/>
              </a:rPr>
              <a:t>Perrin, J. (2023). Applying Three Different Horizons to Understand Sibling Experiences When the Brother or </a:t>
            </a:r>
            <a:r>
              <a:rPr lang="en-AU" sz="1050" b="0" i="0" u="none" strike="noStrike" dirty="0">
                <a:solidFill>
                  <a:srgbClr val="222222"/>
                </a:solidFill>
                <a:effectLst/>
                <a:latin typeface="Calibri" panose="020F0502020204030204" pitchFamily="34" charset="0"/>
                <a:cs typeface="Calibri" panose="020F0502020204030204" pitchFamily="34" charset="0"/>
              </a:rPr>
              <a:t>Sister</a:t>
            </a:r>
            <a:r>
              <a:rPr lang="en-AU" b="0" i="0" u="none" strike="noStrike" dirty="0">
                <a:solidFill>
                  <a:srgbClr val="222222"/>
                </a:solidFill>
                <a:effectLst/>
                <a:latin typeface="Calibri" panose="020F0502020204030204" pitchFamily="34" charset="0"/>
                <a:cs typeface="Calibri" panose="020F0502020204030204" pitchFamily="34" charset="0"/>
              </a:rPr>
              <a:t> Dies for a Drug-related Reason. </a:t>
            </a:r>
            <a:r>
              <a:rPr lang="en-AU" b="0" i="1" u="none" strike="noStrike" dirty="0">
                <a:solidFill>
                  <a:srgbClr val="222222"/>
                </a:solidFill>
                <a:effectLst/>
                <a:latin typeface="Calibri" panose="020F0502020204030204" pitchFamily="34" charset="0"/>
                <a:cs typeface="Calibri" panose="020F0502020204030204" pitchFamily="34" charset="0"/>
              </a:rPr>
              <a:t>The British Journal of Social Work</a:t>
            </a:r>
            <a:r>
              <a:rPr lang="en-AU" b="0" i="0" u="none" strike="noStrike" dirty="0">
                <a:solidFill>
                  <a:srgbClr val="222222"/>
                </a:solidFill>
                <a:effectLst/>
                <a:latin typeface="Calibri" panose="020F0502020204030204" pitchFamily="34" charset="0"/>
                <a:cs typeface="Calibri" panose="020F0502020204030204" pitchFamily="34" charset="0"/>
              </a:rPr>
              <a:t>, bcad090</a:t>
            </a:r>
            <a:endParaRPr lang="en-AU"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Petronio</a:t>
            </a:r>
            <a:r>
              <a:rPr lang="en-AU"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 (2010). Communication privacy management theory: What do we know about family privacy regulation? </a:t>
            </a:r>
            <a:r>
              <a:rPr lang="en-AU" sz="12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Journal of Family Theory &amp; Review, 2</a:t>
            </a:r>
            <a:r>
              <a:rPr lang="en-AU"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 175–196.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000000"/>
              </a:solidFill>
              <a:effectLst/>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b="0" i="0" u="none" strike="noStrike" dirty="0">
                <a:solidFill>
                  <a:srgbClr val="222222"/>
                </a:solidFill>
                <a:effectLst/>
                <a:highlight>
                  <a:srgbClr val="FFFFFF"/>
                </a:highlight>
                <a:latin typeface="Arial" panose="020B0604020202020204" pitchFamily="34" charset="0"/>
              </a:rPr>
              <a:t>Valentine, C. (Ed.). (2017). </a:t>
            </a:r>
            <a:r>
              <a:rPr lang="en-AU" b="0" i="1" u="none" strike="noStrike" dirty="0">
                <a:solidFill>
                  <a:srgbClr val="222222"/>
                </a:solidFill>
                <a:effectLst/>
                <a:latin typeface="Arial" panose="020B0604020202020204" pitchFamily="34" charset="0"/>
              </a:rPr>
              <a:t>Families bereaved by alcohol or drugs: Research on experiences, coping and support</a:t>
            </a:r>
            <a:r>
              <a:rPr lang="en-AU" b="0" i="0" u="none" strike="noStrike" dirty="0">
                <a:solidFill>
                  <a:srgbClr val="222222"/>
                </a:solidFill>
                <a:effectLst/>
                <a:highlight>
                  <a:srgbClr val="FFFFFF"/>
                </a:highlight>
                <a:latin typeface="Arial" panose="020B0604020202020204" pitchFamily="34" charset="0"/>
              </a:rPr>
              <a:t>. Taylor &amp; Francis.</a:t>
            </a:r>
            <a:endParaRPr lang="en-AU" dirty="0"/>
          </a:p>
          <a:p>
            <a:endParaRPr lang="en-US" dirty="0"/>
          </a:p>
        </p:txBody>
      </p:sp>
      <p:sp>
        <p:nvSpPr>
          <p:cNvPr id="4" name="Slide Number Placeholder 3"/>
          <p:cNvSpPr>
            <a:spLocks noGrp="1"/>
          </p:cNvSpPr>
          <p:nvPr>
            <p:ph type="sldNum" sz="quarter" idx="5"/>
          </p:nvPr>
        </p:nvSpPr>
        <p:spPr/>
        <p:txBody>
          <a:bodyPr/>
          <a:lstStyle/>
          <a:p>
            <a:fld id="{AC6CF808-8CAB-BD4B-AB46-2C87DD55BC41}" type="slidenum">
              <a:rPr lang="en-US" smtClean="0"/>
              <a:t>13</a:t>
            </a:fld>
            <a:endParaRPr lang="en-US"/>
          </a:p>
        </p:txBody>
      </p:sp>
    </p:spTree>
    <p:extLst>
      <p:ext uri="{BB962C8B-B14F-4D97-AF65-F5344CB8AC3E}">
        <p14:creationId xmlns:p14="http://schemas.microsoft.com/office/powerpoint/2010/main" val="2813879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6CF808-8CAB-BD4B-AB46-2C87DD55BC41}" type="slidenum">
              <a:rPr lang="en-US" smtClean="0"/>
              <a:t>14</a:t>
            </a:fld>
            <a:endParaRPr lang="en-US"/>
          </a:p>
        </p:txBody>
      </p:sp>
    </p:spTree>
    <p:extLst>
      <p:ext uri="{BB962C8B-B14F-4D97-AF65-F5344CB8AC3E}">
        <p14:creationId xmlns:p14="http://schemas.microsoft.com/office/powerpoint/2010/main" val="4225582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GB" dirty="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GB"/>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GB"/>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GB"/>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bg2">
                <a:tint val="90000"/>
                <a:satMod val="92000"/>
                <a:lumMod val="32000"/>
                <a:lumOff val="68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a:blipFill>
            <a:blip r:embed="rId18"/>
            <a:tile tx="0" ty="0" sx="100000" sy="100000" flip="none" algn="tl"/>
          </a:blipFill>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mc:AlternateContent xmlns:mc="http://schemas.openxmlformats.org/markup-compatibility/2006" xmlns:p14="http://schemas.microsoft.com/office/powerpoint/2010/main">
    <mc:Choice Requires="p14">
      <p:transition spd="slow" p14:dur="3000"/>
    </mc:Choice>
    <mc:Fallback xmlns="">
      <p:transition spd="slow"/>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drjulieperrin.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Julie@karunacentre.com.a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Julie@drjulieperrin.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mailto:Julie@karunacentre.com.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E9C49-72AE-2E06-844E-B867F76D41C9}"/>
              </a:ext>
            </a:extLst>
          </p:cNvPr>
          <p:cNvSpPr>
            <a:spLocks noGrp="1"/>
          </p:cNvSpPr>
          <p:nvPr>
            <p:ph type="ctrTitle"/>
          </p:nvPr>
        </p:nvSpPr>
        <p:spPr>
          <a:xfrm>
            <a:off x="2589213" y="654908"/>
            <a:ext cx="8915399" cy="2056208"/>
          </a:xfrm>
        </p:spPr>
        <p:txBody>
          <a:bodyPr>
            <a:normAutofit/>
          </a:bodyPr>
          <a:lstStyle/>
          <a:p>
            <a:pPr algn="ctr"/>
            <a:r>
              <a:rPr lang="en-US" sz="3200" dirty="0"/>
              <a:t>drug related death </a:t>
            </a:r>
            <a:br>
              <a:rPr lang="en-US" sz="3200" dirty="0"/>
            </a:br>
            <a:r>
              <a:rPr lang="en-US" sz="3200" dirty="0"/>
              <a:t>the expected and unexpected effects for </a:t>
            </a:r>
            <a:br>
              <a:rPr lang="en-US" sz="3200" dirty="0"/>
            </a:br>
            <a:r>
              <a:rPr lang="en-US" sz="3200" dirty="0"/>
              <a:t>siblings and the family</a:t>
            </a:r>
          </a:p>
        </p:txBody>
      </p:sp>
      <p:sp>
        <p:nvSpPr>
          <p:cNvPr id="3" name="Subtitle 2">
            <a:extLst>
              <a:ext uri="{FF2B5EF4-FFF2-40B4-BE49-F238E27FC236}">
                <a16:creationId xmlns:a16="http://schemas.microsoft.com/office/drawing/2014/main" id="{78501099-5279-3DA1-9E7F-9E20A77ED715}"/>
              </a:ext>
            </a:extLst>
          </p:cNvPr>
          <p:cNvSpPr>
            <a:spLocks noGrp="1"/>
          </p:cNvSpPr>
          <p:nvPr>
            <p:ph type="subTitle" idx="1"/>
          </p:nvPr>
        </p:nvSpPr>
        <p:spPr>
          <a:xfrm>
            <a:off x="2589213" y="3429000"/>
            <a:ext cx="8915399" cy="2774093"/>
          </a:xfrm>
        </p:spPr>
        <p:txBody>
          <a:bodyPr>
            <a:normAutofit/>
          </a:bodyPr>
          <a:lstStyle/>
          <a:p>
            <a:pPr algn="ctr"/>
            <a:r>
              <a:rPr lang="en-US" dirty="0"/>
              <a:t>Dr Julie Perrin</a:t>
            </a:r>
          </a:p>
          <a:p>
            <a:pPr algn="ctr"/>
            <a:r>
              <a:rPr lang="en-US" dirty="0"/>
              <a:t>Clinical Social Worker</a:t>
            </a:r>
          </a:p>
          <a:p>
            <a:pPr algn="ctr"/>
            <a:r>
              <a:rPr lang="en-US" dirty="0">
                <a:hlinkClick r:id="rId3"/>
              </a:rPr>
              <a:t>Julie@drjulieperrin.com</a:t>
            </a:r>
            <a:endParaRPr lang="en-US" dirty="0"/>
          </a:p>
          <a:p>
            <a:pPr algn="ctr"/>
            <a:r>
              <a:rPr lang="en-US" dirty="0">
                <a:hlinkClick r:id="rId4"/>
              </a:rPr>
              <a:t>Julie@karunacentre.com.au</a:t>
            </a:r>
            <a:endParaRPr lang="en-US" dirty="0"/>
          </a:p>
          <a:p>
            <a:pPr algn="ctr"/>
            <a:r>
              <a:rPr lang="en-US" dirty="0"/>
              <a:t> </a:t>
            </a:r>
          </a:p>
          <a:p>
            <a:pPr algn="ctr"/>
            <a:endParaRPr lang="en-US" dirty="0"/>
          </a:p>
          <a:p>
            <a:pPr algn="ctr"/>
            <a:endParaRPr lang="en-US" dirty="0"/>
          </a:p>
          <a:p>
            <a:pPr algn="ctr"/>
            <a:endParaRPr lang="en-US" dirty="0"/>
          </a:p>
          <a:p>
            <a:pPr algn="ctr"/>
            <a:endParaRPr lang="en-US" dirty="0"/>
          </a:p>
        </p:txBody>
      </p:sp>
    </p:spTree>
    <p:extLst>
      <p:ext uri="{BB962C8B-B14F-4D97-AF65-F5344CB8AC3E}">
        <p14:creationId xmlns:p14="http://schemas.microsoft.com/office/powerpoint/2010/main" val="181868734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3E011-7CEF-375C-4DDD-6447E491109A}"/>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Objectives today</a:t>
            </a:r>
          </a:p>
        </p:txBody>
      </p:sp>
      <p:sp>
        <p:nvSpPr>
          <p:cNvPr id="3" name="Content Placeholder 2">
            <a:extLst>
              <a:ext uri="{FF2B5EF4-FFF2-40B4-BE49-F238E27FC236}">
                <a16:creationId xmlns:a16="http://schemas.microsoft.com/office/drawing/2014/main" id="{CC862DD7-3E43-BAF2-5DC5-88C0FC498290}"/>
              </a:ext>
            </a:extLst>
          </p:cNvPr>
          <p:cNvSpPr>
            <a:spLocks noGrp="1"/>
          </p:cNvSpPr>
          <p:nvPr>
            <p:ph idx="1"/>
          </p:nvPr>
        </p:nvSpPr>
        <p:spPr>
          <a:xfrm>
            <a:off x="2589212" y="1780032"/>
            <a:ext cx="8915400" cy="4782814"/>
          </a:xfrm>
        </p:spPr>
        <p:txBody>
          <a:bodyPr/>
          <a:lstStyle/>
          <a:p>
            <a:pPr marL="0" indent="0">
              <a:buNone/>
            </a:pPr>
            <a:endParaRPr lang="en-AU" sz="2000" kern="100" dirty="0">
              <a:latin typeface="Calibri" panose="020F0502020204030204" pitchFamily="34" charset="0"/>
              <a:ea typeface="Calibri" panose="020F0502020204030204" pitchFamily="34" charset="0"/>
              <a:cs typeface="Calibri" panose="020F0502020204030204" pitchFamily="34" charset="0"/>
            </a:endParaRPr>
          </a:p>
          <a:p>
            <a:r>
              <a:rPr lang="en-US" sz="2400" dirty="0"/>
              <a:t>Basic information about the study</a:t>
            </a:r>
          </a:p>
          <a:p>
            <a:endParaRPr lang="en-US" sz="2400" dirty="0"/>
          </a:p>
          <a:p>
            <a:r>
              <a:rPr lang="en-US" sz="2400" dirty="0"/>
              <a:t>Significance of the sibling relationship</a:t>
            </a:r>
          </a:p>
          <a:p>
            <a:endParaRPr lang="en-US" sz="2400" dirty="0"/>
          </a:p>
          <a:p>
            <a:r>
              <a:rPr lang="en-US" sz="2400" dirty="0"/>
              <a:t>Consequences of stigma and DRD</a:t>
            </a:r>
          </a:p>
          <a:p>
            <a:endParaRPr lang="en-US" sz="2400" dirty="0"/>
          </a:p>
          <a:p>
            <a:r>
              <a:rPr lang="en-US" sz="2400" dirty="0"/>
              <a:t>Family protectiveness as a response to stigma</a:t>
            </a:r>
          </a:p>
          <a:p>
            <a:pPr marL="0" indent="0">
              <a:buNone/>
            </a:pPr>
            <a:endParaRPr lang="en-AU" sz="1800" kern="100" dirty="0">
              <a:latin typeface="Calibri" panose="020F0502020204030204" pitchFamily="34" charset="0"/>
              <a:ea typeface="Calibri" panose="020F0502020204030204" pitchFamily="34" charset="0"/>
              <a:cs typeface="Times New Roman" panose="02020603050405020304" pitchFamily="18" charset="0"/>
            </a:endParaRPr>
          </a:p>
          <a:p>
            <a:endParaRPr lang="en-AU"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kern="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9485518"/>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F6F54-4ED2-122E-2F2B-E0BB0BF17ECD}"/>
              </a:ext>
            </a:extLst>
          </p:cNvPr>
          <p:cNvSpPr>
            <a:spLocks noGrp="1"/>
          </p:cNvSpPr>
          <p:nvPr>
            <p:ph type="title"/>
          </p:nvPr>
        </p:nvSpPr>
        <p:spPr/>
        <p:txBody>
          <a:bodyPr/>
          <a:lstStyle/>
          <a:p>
            <a:r>
              <a:rPr lang="en-US" dirty="0"/>
              <a:t>About the research</a:t>
            </a:r>
          </a:p>
        </p:txBody>
      </p:sp>
      <p:sp>
        <p:nvSpPr>
          <p:cNvPr id="3" name="Content Placeholder 2">
            <a:extLst>
              <a:ext uri="{FF2B5EF4-FFF2-40B4-BE49-F238E27FC236}">
                <a16:creationId xmlns:a16="http://schemas.microsoft.com/office/drawing/2014/main" id="{EA944385-42AB-0E18-BE37-46957350041F}"/>
              </a:ext>
            </a:extLst>
          </p:cNvPr>
          <p:cNvSpPr>
            <a:spLocks noGrp="1"/>
          </p:cNvSpPr>
          <p:nvPr>
            <p:ph idx="1"/>
          </p:nvPr>
        </p:nvSpPr>
        <p:spPr>
          <a:xfrm>
            <a:off x="2397211" y="1334529"/>
            <a:ext cx="9107401" cy="5214551"/>
          </a:xfrm>
        </p:spPr>
        <p:txBody>
          <a:bodyPr>
            <a:normAutofit/>
          </a:bodyPr>
          <a:lstStyle/>
          <a:p>
            <a:pPr marL="0" indent="0">
              <a:buNone/>
            </a:pPr>
            <a:r>
              <a:rPr lang="en-US" dirty="0">
                <a:latin typeface="Calibri" panose="020F0502020204030204" pitchFamily="34" charset="0"/>
                <a:cs typeface="Calibri" panose="020F0502020204030204" pitchFamily="34" charset="0"/>
              </a:rPr>
              <a:t>Aims</a:t>
            </a:r>
          </a:p>
          <a:p>
            <a:pPr lvl="0">
              <a:buFont typeface="+mj-lt"/>
              <a:buAutoNum type="arabicPeriod"/>
            </a:pPr>
            <a:r>
              <a:rPr lang="en-AU"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 develop a rich understanding of the participants’ experiences of sibling bereavement when the brother or sister dies for a drug-related reason</a:t>
            </a:r>
            <a:endParaRPr lang="en-AU" sz="1800" kern="100" dirty="0">
              <a:effectLst/>
              <a:latin typeface="Calibri" panose="020F0502020204030204" pitchFamily="34" charset="0"/>
              <a:ea typeface="Calibri" panose="020F0502020204030204" pitchFamily="34" charset="0"/>
              <a:cs typeface="Calibri" panose="020F0502020204030204" pitchFamily="34" charset="0"/>
            </a:endParaRPr>
          </a:p>
          <a:p>
            <a:pPr lvl="0">
              <a:buFont typeface="+mj-lt"/>
              <a:buAutoNum type="arabicPeriod"/>
            </a:pPr>
            <a:r>
              <a:rPr lang="en-AU"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 inform practice theories in bereavement, drug and alcohol use and work with families. </a:t>
            </a:r>
            <a:endParaRPr lang="en-AU" sz="18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Inclusion Criteria</a:t>
            </a:r>
          </a:p>
          <a:p>
            <a:pPr marL="0" indent="0">
              <a:buNone/>
            </a:pPr>
            <a:r>
              <a:rPr lang="en-US" dirty="0">
                <a:latin typeface="Calibri" panose="020F0502020204030204" pitchFamily="34" charset="0"/>
                <a:cs typeface="Calibri" panose="020F0502020204030204" pitchFamily="34" charset="0"/>
              </a:rPr>
              <a:t>Qualitative study  informed by Gadamer’s philosophy</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Imperative that hermeneutic interpretations make sense in the context of the person’s bigger story, and within the context of all the stories. </a:t>
            </a:r>
          </a:p>
          <a:p>
            <a:pPr marL="0" indent="0">
              <a:buNone/>
            </a:pPr>
            <a:r>
              <a:rPr lang="en-AU" kern="100" dirty="0">
                <a:latin typeface="Calibri" panose="020F0502020204030204" pitchFamily="34" charset="0"/>
                <a:ea typeface="Calibri" panose="020F0502020204030204" pitchFamily="34" charset="0"/>
                <a:cs typeface="Calibri" panose="020F0502020204030204" pitchFamily="34" charset="0"/>
              </a:rPr>
              <a:t>The v</a:t>
            </a:r>
            <a:r>
              <a:rPr lang="en-AU" kern="100" dirty="0">
                <a:effectLst/>
                <a:latin typeface="Calibri" panose="020F0502020204030204" pitchFamily="34" charset="0"/>
                <a:ea typeface="Calibri" panose="020F0502020204030204" pitchFamily="34" charset="0"/>
                <a:cs typeface="Calibri" panose="020F0502020204030204" pitchFamily="34" charset="0"/>
              </a:rPr>
              <a:t>eracity of a hermeneutic study lies in its explanatory power, where there are recognisable descriptions of the topic that ring true for others, making the study potentially transferable to everyday practice. </a:t>
            </a:r>
            <a:endParaRPr lang="en-US" dirty="0">
              <a:latin typeface="Calibri" panose="020F0502020204030204" pitchFamily="34" charset="0"/>
              <a:cs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3326765677"/>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BF9B3-0FE6-064B-CB97-BB718E3E7064}"/>
              </a:ext>
            </a:extLst>
          </p:cNvPr>
          <p:cNvSpPr>
            <a:spLocks noGrp="1"/>
          </p:cNvSpPr>
          <p:nvPr>
            <p:ph type="title"/>
          </p:nvPr>
        </p:nvSpPr>
        <p:spPr/>
        <p:txBody>
          <a:bodyPr/>
          <a:lstStyle/>
          <a:p>
            <a:r>
              <a:rPr lang="en-US" dirty="0"/>
              <a:t>About the research</a:t>
            </a:r>
          </a:p>
        </p:txBody>
      </p:sp>
      <p:sp>
        <p:nvSpPr>
          <p:cNvPr id="3" name="Content Placeholder 2">
            <a:extLst>
              <a:ext uri="{FF2B5EF4-FFF2-40B4-BE49-F238E27FC236}">
                <a16:creationId xmlns:a16="http://schemas.microsoft.com/office/drawing/2014/main" id="{5D1C6502-4E41-9B47-EF1F-265075B0FF36}"/>
              </a:ext>
            </a:extLst>
          </p:cNvPr>
          <p:cNvSpPr>
            <a:spLocks noGrp="1"/>
          </p:cNvSpPr>
          <p:nvPr>
            <p:ph idx="1"/>
          </p:nvPr>
        </p:nvSpPr>
        <p:spPr>
          <a:xfrm>
            <a:off x="2589212" y="2133600"/>
            <a:ext cx="8915400" cy="4429246"/>
          </a:xfrm>
        </p:spPr>
        <p:txBody>
          <a:bodyPr>
            <a:normAutofit/>
          </a:bodyPr>
          <a:lstStyle/>
          <a:p>
            <a:pPr marL="0" indent="0">
              <a:buNone/>
            </a:pPr>
            <a:r>
              <a:rPr lang="en-US" sz="2000" dirty="0">
                <a:latin typeface="Calibri" panose="020F0502020204030204" pitchFamily="34" charset="0"/>
                <a:cs typeface="Calibri" panose="020F0502020204030204" pitchFamily="34" charset="0"/>
              </a:rPr>
              <a:t>21 people </a:t>
            </a:r>
          </a:p>
          <a:p>
            <a:pPr marL="0" indent="0">
              <a:buNone/>
            </a:pPr>
            <a:r>
              <a:rPr lang="en-US" sz="2000" dirty="0">
                <a:latin typeface="Calibri" panose="020F0502020204030204" pitchFamily="34" charset="0"/>
                <a:cs typeface="Calibri" panose="020F0502020204030204" pitchFamily="34" charset="0"/>
              </a:rPr>
              <a:t>More women than men 						More brothers died than sisters</a:t>
            </a:r>
          </a:p>
          <a:p>
            <a:pPr marL="0" indent="0">
              <a:buNone/>
            </a:pPr>
            <a:r>
              <a:rPr lang="en-US" sz="2000" dirty="0">
                <a:latin typeface="Calibri" panose="020F0502020204030204" pitchFamily="34" charset="0"/>
                <a:cs typeface="Calibri" panose="020F0502020204030204" pitchFamily="34" charset="0"/>
              </a:rPr>
              <a:t>Av.  age: 47 years								Av. Age at death: 33 years</a:t>
            </a:r>
          </a:p>
          <a:p>
            <a:pPr marL="0" indent="0">
              <a:buNone/>
            </a:pPr>
            <a:r>
              <a:rPr lang="en-US" sz="2000" dirty="0">
                <a:latin typeface="Calibri" panose="020F0502020204030204" pitchFamily="34" charset="0"/>
                <a:cs typeface="Calibri" panose="020F0502020204030204" pitchFamily="34" charset="0"/>
              </a:rPr>
              <a:t>Av.  17 years since death					</a:t>
            </a:r>
          </a:p>
          <a:p>
            <a:pPr marL="0" indent="0">
              <a:buNone/>
            </a:pPr>
            <a:endParaRPr lang="en-US" sz="2000" dirty="0">
              <a:latin typeface="Calibri" panose="020F0502020204030204" pitchFamily="34" charset="0"/>
              <a:cs typeface="Calibri" panose="020F0502020204030204" pitchFamily="34" charset="0"/>
            </a:endParaRPr>
          </a:p>
          <a:p>
            <a:pPr marL="0" indent="0">
              <a:buNone/>
            </a:pPr>
            <a:r>
              <a:rPr lang="en-US" sz="2000" dirty="0">
                <a:latin typeface="Calibri" panose="020F0502020204030204" pitchFamily="34" charset="0"/>
                <a:cs typeface="Calibri" panose="020F0502020204030204" pitchFamily="34" charset="0"/>
              </a:rPr>
              <a:t>Drug-related death (DRD)</a:t>
            </a:r>
          </a:p>
          <a:p>
            <a:pPr marL="0" indent="0">
              <a:buNone/>
            </a:pPr>
            <a:r>
              <a:rPr lang="en-AU" sz="20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drug overdose, drug poisoning, accidental overdose, drug-related illness, drug assisted suicide and homicide</a:t>
            </a:r>
            <a:r>
              <a:rPr lang="en-AU" sz="2000" kern="100" dirty="0">
                <a:effectLst/>
                <a:latin typeface="Calibri" panose="020F0502020204030204" pitchFamily="34" charset="0"/>
                <a:ea typeface="Calibri" panose="020F0502020204030204" pitchFamily="34" charset="0"/>
                <a:cs typeface="Calibri" panose="020F0502020204030204" pitchFamily="34" charset="0"/>
              </a:rPr>
              <a:t>. </a:t>
            </a:r>
          </a:p>
          <a:p>
            <a:pPr marL="0" indent="0">
              <a:buNone/>
            </a:pPr>
            <a:endParaRPr lang="en-US" sz="2000" dirty="0">
              <a:latin typeface="Calibri" panose="020F0502020204030204" pitchFamily="34" charset="0"/>
              <a:cs typeface="Calibri" panose="020F0502020204030204" pitchFamily="34" charset="0"/>
            </a:endParaRPr>
          </a:p>
          <a:p>
            <a:pPr marL="0" indent="0">
              <a:buNone/>
            </a:pPr>
            <a:r>
              <a:rPr lang="en-US" sz="2000" dirty="0">
                <a:latin typeface="Calibri" panose="020F0502020204030204" pitchFamily="34" charset="0"/>
                <a:cs typeface="Calibri" panose="020F0502020204030204" pitchFamily="34" charset="0"/>
              </a:rPr>
              <a:t>3 subject areas AOD, family and bereavement – 63 interpretations</a:t>
            </a: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2909235163"/>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A0E1F-C8B4-D53A-602F-CF9955681B6C}"/>
              </a:ext>
            </a:extLst>
          </p:cNvPr>
          <p:cNvSpPr>
            <a:spLocks noGrp="1"/>
          </p:cNvSpPr>
          <p:nvPr>
            <p:ph type="title"/>
          </p:nvPr>
        </p:nvSpPr>
        <p:spPr/>
        <p:txBody>
          <a:bodyPr/>
          <a:lstStyle/>
          <a:p>
            <a:pPr algn="ctr"/>
            <a:r>
              <a:rPr lang="en-US" dirty="0"/>
              <a:t>Sibling relationship </a:t>
            </a:r>
          </a:p>
        </p:txBody>
      </p:sp>
      <p:sp>
        <p:nvSpPr>
          <p:cNvPr id="3" name="Content Placeholder 2">
            <a:extLst>
              <a:ext uri="{FF2B5EF4-FFF2-40B4-BE49-F238E27FC236}">
                <a16:creationId xmlns:a16="http://schemas.microsoft.com/office/drawing/2014/main" id="{16B0E998-82C5-6162-B9CE-DB22921C5C71}"/>
              </a:ext>
            </a:extLst>
          </p:cNvPr>
          <p:cNvSpPr>
            <a:spLocks noGrp="1"/>
          </p:cNvSpPr>
          <p:nvPr>
            <p:ph idx="1"/>
          </p:nvPr>
        </p:nvSpPr>
        <p:spPr>
          <a:xfrm>
            <a:off x="2592924" y="2133600"/>
            <a:ext cx="8911687" cy="3777622"/>
          </a:xfrm>
        </p:spPr>
        <p:txBody>
          <a:bodyPr>
            <a:normAutofit/>
          </a:bodyPr>
          <a:lstStyle/>
          <a:p>
            <a:pPr marL="0" indent="0" algn="ctr">
              <a:buNone/>
            </a:pPr>
            <a:endParaRPr lang="en-SG" sz="3200" dirty="0"/>
          </a:p>
          <a:p>
            <a:pPr marL="0" indent="0" algn="ctr">
              <a:buNone/>
            </a:pPr>
            <a:r>
              <a:rPr lang="en-SG" sz="3200" dirty="0"/>
              <a:t>enduring</a:t>
            </a:r>
          </a:p>
          <a:p>
            <a:pPr marL="0" indent="0" algn="ctr">
              <a:buNone/>
            </a:pPr>
            <a:r>
              <a:rPr lang="en-SG" sz="3200" dirty="0"/>
              <a:t>attachment relationship</a:t>
            </a:r>
          </a:p>
          <a:p>
            <a:pPr marL="0" indent="0" algn="ctr">
              <a:buNone/>
            </a:pPr>
            <a:r>
              <a:rPr lang="en-SG" sz="3200" dirty="0">
                <a:effectLst/>
                <a:ea typeface="Calibri" panose="020F0502020204030204" pitchFamily="34" charset="0"/>
                <a:cs typeface="Times New Roman" panose="02020603050405020304" pitchFamily="18" charset="0"/>
              </a:rPr>
              <a:t>crucial in identity development </a:t>
            </a:r>
          </a:p>
          <a:p>
            <a:pPr marL="0" indent="0" algn="ctr">
              <a:buNone/>
            </a:pPr>
            <a:r>
              <a:rPr lang="en-SG" sz="3200" dirty="0">
                <a:effectLst/>
                <a:ea typeface="Calibri" panose="020F0502020204030204" pitchFamily="34" charset="0"/>
                <a:cs typeface="Times New Roman" panose="02020603050405020304" pitchFamily="18" charset="0"/>
              </a:rPr>
              <a:t>and how we know ourselves in the world. </a:t>
            </a:r>
          </a:p>
        </p:txBody>
      </p:sp>
    </p:spTree>
    <p:extLst>
      <p:ext uri="{BB962C8B-B14F-4D97-AF65-F5344CB8AC3E}">
        <p14:creationId xmlns:p14="http://schemas.microsoft.com/office/powerpoint/2010/main" val="339747213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06078-4BD9-87B4-FD8B-7B5960C41EF7}"/>
              </a:ext>
            </a:extLst>
          </p:cNvPr>
          <p:cNvSpPr>
            <a:spLocks noGrp="1"/>
          </p:cNvSpPr>
          <p:nvPr>
            <p:ph type="title"/>
          </p:nvPr>
        </p:nvSpPr>
        <p:spPr/>
        <p:txBody>
          <a:bodyPr/>
          <a:lstStyle/>
          <a:p>
            <a:r>
              <a:rPr lang="en-US" dirty="0"/>
              <a:t>The stigma of drug use</a:t>
            </a:r>
          </a:p>
        </p:txBody>
      </p:sp>
      <p:sp>
        <p:nvSpPr>
          <p:cNvPr id="3" name="Content Placeholder 2">
            <a:extLst>
              <a:ext uri="{FF2B5EF4-FFF2-40B4-BE49-F238E27FC236}">
                <a16:creationId xmlns:a16="http://schemas.microsoft.com/office/drawing/2014/main" id="{8EF3A439-2026-2A3D-72B9-7EEBD3301B1B}"/>
              </a:ext>
            </a:extLst>
          </p:cNvPr>
          <p:cNvSpPr>
            <a:spLocks noGrp="1"/>
          </p:cNvSpPr>
          <p:nvPr>
            <p:ph idx="1"/>
          </p:nvPr>
        </p:nvSpPr>
        <p:spPr>
          <a:xfrm>
            <a:off x="2589212" y="1469571"/>
            <a:ext cx="8915400" cy="4441651"/>
          </a:xfrm>
        </p:spPr>
        <p:txBody>
          <a:bodyPr>
            <a:normAutofit fontScale="92500" lnSpcReduction="10000"/>
          </a:bodyPr>
          <a:lstStyle/>
          <a:p>
            <a:pPr marL="0" indent="0">
              <a:buNone/>
            </a:pPr>
            <a:endParaRPr lang="en-US" dirty="0"/>
          </a:p>
          <a:p>
            <a:pPr marL="0" indent="0">
              <a:buNone/>
            </a:pPr>
            <a:r>
              <a:rPr lang="en-US" dirty="0"/>
              <a:t>Drug use is </a:t>
            </a:r>
            <a:r>
              <a:rPr lang="en-US" dirty="0" err="1"/>
              <a:t>stigmatised</a:t>
            </a:r>
            <a:r>
              <a:rPr lang="en-US" dirty="0"/>
              <a:t>.</a:t>
            </a:r>
          </a:p>
          <a:p>
            <a:r>
              <a:rPr lang="en-US" dirty="0"/>
              <a:t>Drug use violates social norms and is seen as dangerous.</a:t>
            </a:r>
          </a:p>
          <a:p>
            <a:r>
              <a:rPr lang="en-US" dirty="0"/>
              <a:t>Stigma hierarchy in drug use.</a:t>
            </a:r>
          </a:p>
          <a:p>
            <a:pPr marL="0" indent="0">
              <a:buNone/>
            </a:pPr>
            <a:endParaRPr lang="en-US" dirty="0"/>
          </a:p>
          <a:p>
            <a:pPr marL="0" indent="0">
              <a:buNone/>
            </a:pPr>
            <a:r>
              <a:rPr lang="en-US" dirty="0"/>
              <a:t>Through association siblings, like their parents, can </a:t>
            </a:r>
            <a:r>
              <a:rPr lang="en-US" dirty="0" err="1"/>
              <a:t>internalise</a:t>
            </a:r>
            <a:r>
              <a:rPr lang="en-US" dirty="0"/>
              <a:t> the public stigma.</a:t>
            </a:r>
          </a:p>
          <a:p>
            <a:pPr marL="0" indent="0">
              <a:buNone/>
            </a:pPr>
            <a:endParaRPr lang="en-US" dirty="0"/>
          </a:p>
          <a:p>
            <a:pPr marL="400050" lvl="1" indent="0">
              <a:buNone/>
            </a:pPr>
            <a:r>
              <a:rPr lang="en-AU" sz="1700" dirty="0">
                <a:effectLst/>
                <a:ea typeface="Aptos" panose="020B0004020202020204" pitchFamily="34" charset="0"/>
              </a:rPr>
              <a:t>Isobel says, “</a:t>
            </a:r>
            <a:r>
              <a:rPr lang="en-AU" sz="1700" i="1" dirty="0">
                <a:effectLst/>
                <a:ea typeface="Aptos" panose="020B0004020202020204" pitchFamily="34" charset="0"/>
              </a:rPr>
              <a:t>no way would I have gone back to work and said my brother just died of heroin overdose or heroin poisoning ... I think perhaps I thought it would have reflected badly on me”. </a:t>
            </a:r>
          </a:p>
          <a:p>
            <a:pPr marL="0" indent="0">
              <a:buNone/>
            </a:pPr>
            <a:endParaRPr lang="en-US" dirty="0"/>
          </a:p>
          <a:p>
            <a:pPr marL="0" indent="0">
              <a:buNone/>
            </a:pPr>
            <a:r>
              <a:rPr lang="en-US" dirty="0"/>
              <a:t>Siblings can feel judged, shamed, blamed and responsible for the drug use. </a:t>
            </a:r>
            <a:r>
              <a:rPr lang="en-US" dirty="0" err="1"/>
              <a:t>Slienced</a:t>
            </a:r>
            <a:r>
              <a:rPr lang="en-US" dirty="0"/>
              <a:t>.</a:t>
            </a:r>
          </a:p>
          <a:p>
            <a:pPr marL="0" indent="0">
              <a:buNone/>
            </a:pPr>
            <a:endParaRPr lang="en-US" dirty="0"/>
          </a:p>
          <a:p>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03578929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F84A7-0581-B8F4-EBB3-11B0F6B2F2E0}"/>
              </a:ext>
            </a:extLst>
          </p:cNvPr>
          <p:cNvSpPr>
            <a:spLocks noGrp="1"/>
          </p:cNvSpPr>
          <p:nvPr>
            <p:ph type="title"/>
          </p:nvPr>
        </p:nvSpPr>
        <p:spPr/>
        <p:txBody>
          <a:bodyPr/>
          <a:lstStyle/>
          <a:p>
            <a:r>
              <a:rPr lang="en-US" dirty="0"/>
              <a:t>The stigma of drug-related death</a:t>
            </a:r>
          </a:p>
        </p:txBody>
      </p:sp>
      <p:sp>
        <p:nvSpPr>
          <p:cNvPr id="3" name="Content Placeholder 2">
            <a:extLst>
              <a:ext uri="{FF2B5EF4-FFF2-40B4-BE49-F238E27FC236}">
                <a16:creationId xmlns:a16="http://schemas.microsoft.com/office/drawing/2014/main" id="{7674C3E8-E6E9-39A5-5FDD-85BC9B5F6BB7}"/>
              </a:ext>
            </a:extLst>
          </p:cNvPr>
          <p:cNvSpPr>
            <a:spLocks noGrp="1"/>
          </p:cNvSpPr>
          <p:nvPr>
            <p:ph idx="1"/>
          </p:nvPr>
        </p:nvSpPr>
        <p:spPr>
          <a:xfrm>
            <a:off x="2589212" y="1352550"/>
            <a:ext cx="8915400" cy="4881340"/>
          </a:xfrm>
        </p:spPr>
        <p:txBody>
          <a:bodyPr>
            <a:normAutofit fontScale="92500" lnSpcReduction="20000"/>
          </a:bodyPr>
          <a:lstStyle/>
          <a:p>
            <a:pPr marL="0" indent="0">
              <a:buNone/>
            </a:pPr>
            <a:r>
              <a:rPr lang="en-US" dirty="0"/>
              <a:t>DRD is a </a:t>
            </a:r>
            <a:r>
              <a:rPr lang="en-US" dirty="0" err="1"/>
              <a:t>stigmatised</a:t>
            </a:r>
            <a:r>
              <a:rPr lang="en-US" dirty="0"/>
              <a:t> death. </a:t>
            </a:r>
          </a:p>
          <a:p>
            <a:r>
              <a:rPr lang="en-US" dirty="0"/>
              <a:t>The focus remains on the cause of death not the person.</a:t>
            </a:r>
          </a:p>
          <a:p>
            <a:r>
              <a:rPr lang="en-US" dirty="0"/>
              <a:t> The death is seen as self inflicted,</a:t>
            </a:r>
          </a:p>
          <a:p>
            <a:pPr marL="0" indent="0">
              <a:buNone/>
            </a:pPr>
            <a:endParaRPr lang="en-US" sz="1800" dirty="0">
              <a:effectLst/>
            </a:endParaRPr>
          </a:p>
          <a:p>
            <a:pPr marL="0" indent="0">
              <a:buNone/>
            </a:pPr>
            <a:r>
              <a:rPr lang="en-US" sz="1800" dirty="0">
                <a:effectLst/>
              </a:rPr>
              <a:t>Kathryn says, </a:t>
            </a:r>
            <a:r>
              <a:rPr lang="en-US" sz="1800" i="1" dirty="0">
                <a:effectLst/>
              </a:rPr>
              <a:t>“</a:t>
            </a:r>
            <a:r>
              <a:rPr lang="en-AU" sz="1800" i="1" dirty="0">
                <a:effectLst/>
              </a:rPr>
              <a:t>the person that died of an overdose was somebody ... it makes me really aware that that person’s life is sort of denigrated by the virtue of how they died, it totally overlooks who they were”. </a:t>
            </a:r>
          </a:p>
          <a:p>
            <a:pPr marL="0" indent="0">
              <a:buNone/>
            </a:pPr>
            <a:endParaRPr lang="en-AU" dirty="0"/>
          </a:p>
          <a:p>
            <a:pPr marL="0" indent="0">
              <a:buNone/>
            </a:pPr>
            <a:r>
              <a:rPr lang="en-AU" sz="1800" kern="100" dirty="0">
                <a:ea typeface="Calibri" panose="020F0502020204030204" pitchFamily="34" charset="0"/>
                <a:cs typeface="Times New Roman" panose="02020603050405020304" pitchFamily="18" charset="0"/>
              </a:rPr>
              <a:t>Sally says, “</a:t>
            </a:r>
            <a:r>
              <a:rPr lang="en-AU" sz="1800" i="1" kern="100" dirty="0">
                <a:effectLst/>
                <a:ea typeface="Calibri" panose="020F0502020204030204" pitchFamily="34" charset="0"/>
                <a:cs typeface="Times New Roman" panose="02020603050405020304" pitchFamily="18" charset="0"/>
              </a:rPr>
              <a:t>there’s a silence thing that goes on when the person is alive … you can’t talk about it … you can’t talk to your social network. And then when that person dies … you not only can’t talk about how traumatic that was, but … you still can’t talk about the drug use. And then you can’t celebrate that person’s life either because people will look onto that and say, well what are you celebrating? Which is very sad</a:t>
            </a:r>
            <a:r>
              <a:rPr lang="en-AU" sz="1800" i="1" kern="100" dirty="0">
                <a:ea typeface="Calibri" panose="020F0502020204030204" pitchFamily="34" charset="0"/>
                <a:cs typeface="Times New Roman" panose="02020603050405020304" pitchFamily="18" charset="0"/>
              </a:rPr>
              <a:t>”.</a:t>
            </a:r>
            <a:endParaRPr lang="en-AU" sz="1800" kern="100" dirty="0">
              <a:effectLst/>
              <a:ea typeface="Calibri" panose="020F0502020204030204" pitchFamily="34" charset="0"/>
              <a:cs typeface="Times New Roman" panose="02020603050405020304" pitchFamily="18" charset="0"/>
            </a:endParaRPr>
          </a:p>
          <a:p>
            <a:pPr marL="0" indent="0">
              <a:buNone/>
            </a:pPr>
            <a:endParaRPr lang="en-AU" dirty="0"/>
          </a:p>
          <a:p>
            <a:pPr marL="0" indent="0">
              <a:buNone/>
            </a:pPr>
            <a:r>
              <a:rPr lang="en-US" dirty="0"/>
              <a:t>Siblings can feel judged, shamed, blamed and responsible for the drug-related death. Silenced.</a:t>
            </a:r>
          </a:p>
          <a:p>
            <a:pPr marL="0" indent="0">
              <a:buNone/>
            </a:pPr>
            <a:endParaRPr lang="en-US" dirty="0"/>
          </a:p>
        </p:txBody>
      </p:sp>
    </p:spTree>
    <p:extLst>
      <p:ext uri="{BB962C8B-B14F-4D97-AF65-F5344CB8AC3E}">
        <p14:creationId xmlns:p14="http://schemas.microsoft.com/office/powerpoint/2010/main" val="64810298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DC72F-2AE8-B9EF-4F92-23C8362DD5BD}"/>
              </a:ext>
            </a:extLst>
          </p:cNvPr>
          <p:cNvSpPr>
            <a:spLocks noGrp="1"/>
          </p:cNvSpPr>
          <p:nvPr>
            <p:ph type="title"/>
          </p:nvPr>
        </p:nvSpPr>
        <p:spPr>
          <a:xfrm>
            <a:off x="2059525" y="490760"/>
            <a:ext cx="8911687" cy="1280890"/>
          </a:xfrm>
        </p:spPr>
        <p:txBody>
          <a:bodyPr/>
          <a:lstStyle/>
          <a:p>
            <a:r>
              <a:rPr lang="en-US" dirty="0"/>
              <a:t>Disenfranchised grief</a:t>
            </a:r>
          </a:p>
        </p:txBody>
      </p:sp>
      <p:sp>
        <p:nvSpPr>
          <p:cNvPr id="3" name="Content Placeholder 2">
            <a:extLst>
              <a:ext uri="{FF2B5EF4-FFF2-40B4-BE49-F238E27FC236}">
                <a16:creationId xmlns:a16="http://schemas.microsoft.com/office/drawing/2014/main" id="{59078968-3B93-AD02-5F4C-76B830D26809}"/>
              </a:ext>
            </a:extLst>
          </p:cNvPr>
          <p:cNvSpPr>
            <a:spLocks noGrp="1"/>
          </p:cNvSpPr>
          <p:nvPr>
            <p:ph idx="1"/>
          </p:nvPr>
        </p:nvSpPr>
        <p:spPr>
          <a:xfrm>
            <a:off x="2589212" y="1771650"/>
            <a:ext cx="8915400" cy="4595590"/>
          </a:xfrm>
        </p:spPr>
        <p:txBody>
          <a:bodyPr>
            <a:normAutofit/>
          </a:bodyPr>
          <a:lstStyle/>
          <a:p>
            <a:r>
              <a:rPr lang="en-AU" sz="2000" kern="100" dirty="0">
                <a:effectLst/>
                <a:ea typeface="Calibri" panose="020F0502020204030204" pitchFamily="34" charset="0"/>
                <a:cs typeface="Times New Roman" panose="02020603050405020304" pitchFamily="18" charset="0"/>
              </a:rPr>
              <a:t>Doka (1989).</a:t>
            </a:r>
          </a:p>
          <a:p>
            <a:r>
              <a:rPr lang="en-AU" sz="2000" kern="100" dirty="0">
                <a:ea typeface="Calibri" panose="020F0502020204030204" pitchFamily="34" charset="0"/>
                <a:cs typeface="Times New Roman" panose="02020603050405020304" pitchFamily="18" charset="0"/>
              </a:rPr>
              <a:t>Not socially recognised.</a:t>
            </a:r>
          </a:p>
          <a:p>
            <a:r>
              <a:rPr lang="en-AU" sz="2000" kern="100" dirty="0">
                <a:ea typeface="Calibri" panose="020F0502020204030204" pitchFamily="34" charset="0"/>
                <a:cs typeface="Times New Roman" panose="02020603050405020304" pitchFamily="18" charset="0"/>
              </a:rPr>
              <a:t>Not worthy of support or distanced by social network.</a:t>
            </a:r>
            <a:endParaRPr lang="en-AU" sz="2000" kern="100" dirty="0">
              <a:effectLst/>
              <a:ea typeface="Calibri" panose="020F0502020204030204" pitchFamily="34" charset="0"/>
              <a:cs typeface="Times New Roman" panose="02020603050405020304" pitchFamily="18" charset="0"/>
            </a:endParaRPr>
          </a:p>
          <a:p>
            <a:pPr marL="0" indent="0">
              <a:buNone/>
            </a:pPr>
            <a:endParaRPr lang="en-AU" sz="2000" kern="100" dirty="0">
              <a:effectLst/>
              <a:ea typeface="Calibri" panose="020F0502020204030204" pitchFamily="34" charset="0"/>
              <a:cs typeface="Times New Roman" panose="02020603050405020304" pitchFamily="18" charset="0"/>
            </a:endParaRPr>
          </a:p>
          <a:p>
            <a:pPr marL="0" indent="0">
              <a:buNone/>
            </a:pPr>
            <a:r>
              <a:rPr lang="en-AU" sz="2000" kern="100" dirty="0">
                <a:effectLst/>
                <a:ea typeface="Times New Roman" panose="02020603050405020304" pitchFamily="18" charset="0"/>
                <a:cs typeface="Times New Roman" panose="02020603050405020304" pitchFamily="18" charset="0"/>
              </a:rPr>
              <a:t>Gin</a:t>
            </a:r>
            <a:r>
              <a:rPr lang="en-AU" sz="2000" kern="100" dirty="0">
                <a:ea typeface="Times New Roman" panose="02020603050405020304" pitchFamily="18" charset="0"/>
                <a:cs typeface="Times New Roman" panose="02020603050405020304" pitchFamily="18" charset="0"/>
              </a:rPr>
              <a:t>a doesn’t tell people that her brother died o</a:t>
            </a:r>
            <a:r>
              <a:rPr lang="en-AU" sz="2000" dirty="0">
                <a:effectLst/>
                <a:ea typeface="Times New Roman" panose="02020603050405020304" pitchFamily="18" charset="0"/>
              </a:rPr>
              <a:t>f a heroin overdose “</a:t>
            </a:r>
            <a:r>
              <a:rPr lang="en-AU" sz="2000" i="1" dirty="0">
                <a:effectLst/>
                <a:ea typeface="Times New Roman" panose="02020603050405020304" pitchFamily="18" charset="0"/>
              </a:rPr>
              <a:t>because I know that they will judge...people do not know how sort of sad [you are]”. </a:t>
            </a:r>
            <a:r>
              <a:rPr lang="en-AU" sz="2000" dirty="0">
                <a:effectLst/>
                <a:ea typeface="Times New Roman" panose="02020603050405020304" pitchFamily="18" charset="0"/>
              </a:rPr>
              <a:t>She says that someone said to her</a:t>
            </a:r>
            <a:r>
              <a:rPr lang="en-AU" sz="2000" i="1" dirty="0">
                <a:effectLst/>
                <a:ea typeface="Times New Roman" panose="02020603050405020304" pitchFamily="18" charset="0"/>
              </a:rPr>
              <a:t>, “you know, you’ve got to realise your brother was just a junkie, so you’ll get that”. In response Gina says, “well, you didn’t know him. You don’t know what he was like. He wasn’t just a junkie to us”.</a:t>
            </a:r>
            <a:r>
              <a:rPr lang="en-AU" sz="2000" dirty="0">
                <a:effectLst/>
                <a:ea typeface="Times New Roman" panose="02020603050405020304" pitchFamily="18" charset="0"/>
              </a:rPr>
              <a:t> This last sentence speaks volumes. </a:t>
            </a:r>
          </a:p>
          <a:p>
            <a:pPr marL="0" indent="0">
              <a:buNone/>
            </a:pPr>
            <a:endParaRPr lang="en-AU" kern="100" dirty="0">
              <a:ea typeface="Calibri" panose="020F0502020204030204" pitchFamily="34" charset="0"/>
              <a:cs typeface="Times New Roman" panose="02020603050405020304" pitchFamily="18" charset="0"/>
            </a:endParaRPr>
          </a:p>
          <a:p>
            <a:pPr marL="0" indent="0">
              <a:buNone/>
            </a:pPr>
            <a:endParaRPr lang="en-AU" kern="100" dirty="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9327535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FC5E3-FD23-0190-435E-F9C1296D90FD}"/>
              </a:ext>
            </a:extLst>
          </p:cNvPr>
          <p:cNvSpPr>
            <a:spLocks noGrp="1"/>
          </p:cNvSpPr>
          <p:nvPr>
            <p:ph type="title"/>
          </p:nvPr>
        </p:nvSpPr>
        <p:spPr/>
        <p:txBody>
          <a:bodyPr/>
          <a:lstStyle/>
          <a:p>
            <a:r>
              <a:rPr lang="en-US" dirty="0"/>
              <a:t>Protectiveness </a:t>
            </a:r>
          </a:p>
        </p:txBody>
      </p:sp>
      <p:sp>
        <p:nvSpPr>
          <p:cNvPr id="3" name="Content Placeholder 2">
            <a:extLst>
              <a:ext uri="{FF2B5EF4-FFF2-40B4-BE49-F238E27FC236}">
                <a16:creationId xmlns:a16="http://schemas.microsoft.com/office/drawing/2014/main" id="{2A3F8FC6-01AB-CAC9-61D8-A3CDC62315EB}"/>
              </a:ext>
            </a:extLst>
          </p:cNvPr>
          <p:cNvSpPr>
            <a:spLocks noGrp="1"/>
          </p:cNvSpPr>
          <p:nvPr>
            <p:ph idx="1"/>
          </p:nvPr>
        </p:nvSpPr>
        <p:spPr>
          <a:xfrm>
            <a:off x="2589212" y="1646582"/>
            <a:ext cx="8915400" cy="4786090"/>
          </a:xfrm>
        </p:spPr>
        <p:txBody>
          <a:bodyPr>
            <a:normAutofit/>
          </a:bodyPr>
          <a:lstStyle/>
          <a:p>
            <a:pPr marL="0" indent="0">
              <a:lnSpc>
                <a:spcPct val="120000"/>
              </a:lnSpc>
              <a:buNone/>
            </a:pPr>
            <a:r>
              <a:rPr lang="en-AU" sz="1800" kern="100" dirty="0">
                <a:effectLst/>
                <a:ea typeface="Calibri" panose="020F0502020204030204" pitchFamily="34" charset="0"/>
                <a:cs typeface="Times New Roman" panose="02020603050405020304" pitchFamily="18" charset="0"/>
              </a:rPr>
              <a:t>Most families are motivated by protecting their own this is one of the functions of the family..</a:t>
            </a:r>
          </a:p>
          <a:p>
            <a:pPr marL="0" indent="0">
              <a:lnSpc>
                <a:spcPct val="120000"/>
              </a:lnSpc>
              <a:buNone/>
            </a:pPr>
            <a:endParaRPr lang="en-AU" sz="1800" kern="100" dirty="0">
              <a:effectLst/>
              <a:ea typeface="Calibri" panose="020F0502020204030204" pitchFamily="34" charset="0"/>
              <a:cs typeface="Times New Roman" panose="02020603050405020304" pitchFamily="18" charset="0"/>
            </a:endParaRPr>
          </a:p>
          <a:p>
            <a:pPr marL="0" indent="0">
              <a:buNone/>
            </a:pPr>
            <a:r>
              <a:rPr lang="en-AU" sz="1800" dirty="0">
                <a:effectLst/>
                <a:ea typeface="Times New Roman" panose="02020603050405020304" pitchFamily="18" charset="0"/>
              </a:rPr>
              <a:t>Protecting the sibling’s identity</a:t>
            </a:r>
          </a:p>
          <a:p>
            <a:r>
              <a:rPr lang="en-AU" sz="1800" dirty="0">
                <a:effectLst/>
                <a:ea typeface="Times New Roman" panose="02020603050405020304" pitchFamily="18" charset="0"/>
              </a:rPr>
              <a:t>When Helen responds to questions about how her brother died, she says, “</a:t>
            </a:r>
            <a:r>
              <a:rPr lang="en-AU" sz="1800" i="1" dirty="0">
                <a:effectLst/>
                <a:ea typeface="Times New Roman" panose="02020603050405020304" pitchFamily="18" charset="0"/>
              </a:rPr>
              <a:t>I have said things like, oh it was an accident and I just leave it there </a:t>
            </a:r>
            <a:r>
              <a:rPr lang="en-AU" sz="1800" dirty="0">
                <a:effectLst/>
                <a:ea typeface="Times New Roman" panose="02020603050405020304" pitchFamily="18" charset="0"/>
              </a:rPr>
              <a:t>”. When she explores this further, she says, “</a:t>
            </a:r>
            <a:r>
              <a:rPr lang="en-AU" sz="1800" i="1" dirty="0">
                <a:effectLst/>
                <a:ea typeface="Times New Roman" panose="02020603050405020304" pitchFamily="18" charset="0"/>
              </a:rPr>
              <a:t>I think it’s protecting his memory, protecting myself</a:t>
            </a:r>
            <a:r>
              <a:rPr lang="en-AU" sz="1800" dirty="0">
                <a:effectLst/>
                <a:ea typeface="Times New Roman" panose="02020603050405020304" pitchFamily="18" charset="0"/>
              </a:rPr>
              <a:t>”. </a:t>
            </a:r>
          </a:p>
          <a:p>
            <a:pPr marL="0" indent="0">
              <a:buNone/>
            </a:pPr>
            <a:endParaRPr lang="en-AU" kern="100" dirty="0">
              <a:ea typeface="Calibri" panose="020F0502020204030204" pitchFamily="34" charset="0"/>
              <a:cs typeface="Times New Roman" panose="02020603050405020304" pitchFamily="18" charset="0"/>
            </a:endParaRPr>
          </a:p>
          <a:p>
            <a:pPr marL="0" indent="0">
              <a:buNone/>
            </a:pPr>
            <a:r>
              <a:rPr lang="en-AU" kern="100" dirty="0">
                <a:ea typeface="Calibri" panose="020F0502020204030204" pitchFamily="34" charset="0"/>
                <a:cs typeface="Times New Roman" panose="02020603050405020304" pitchFamily="18" charset="0"/>
              </a:rPr>
              <a:t>Protecting the sibling relationship</a:t>
            </a:r>
          </a:p>
          <a:p>
            <a:r>
              <a:rPr lang="en-AU" sz="1800" dirty="0">
                <a:effectLst/>
              </a:rPr>
              <a:t>Tony says, “</a:t>
            </a:r>
            <a:r>
              <a:rPr lang="en-AU" sz="1800" i="1" dirty="0">
                <a:effectLst/>
              </a:rPr>
              <a:t>At some point I had to say, my brother ... makes poor decisions ... as much as I don’t condone it, I can’t condemn him for it. And all you can do is offer the support”. </a:t>
            </a:r>
            <a:endParaRPr lang="en-AU" i="1" dirty="0"/>
          </a:p>
          <a:p>
            <a:endParaRPr lang="en-US" dirty="0"/>
          </a:p>
        </p:txBody>
      </p:sp>
    </p:spTree>
    <p:extLst>
      <p:ext uri="{BB962C8B-B14F-4D97-AF65-F5344CB8AC3E}">
        <p14:creationId xmlns:p14="http://schemas.microsoft.com/office/powerpoint/2010/main" val="10932196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DC97C-D3C1-8FED-985A-2F7F59792115}"/>
              </a:ext>
            </a:extLst>
          </p:cNvPr>
          <p:cNvSpPr>
            <a:spLocks noGrp="1"/>
          </p:cNvSpPr>
          <p:nvPr>
            <p:ph type="title"/>
          </p:nvPr>
        </p:nvSpPr>
        <p:spPr/>
        <p:txBody>
          <a:bodyPr/>
          <a:lstStyle/>
          <a:p>
            <a:r>
              <a:rPr lang="en-US" dirty="0"/>
              <a:t>Protectiveness</a:t>
            </a:r>
          </a:p>
        </p:txBody>
      </p:sp>
      <p:sp>
        <p:nvSpPr>
          <p:cNvPr id="3" name="Content Placeholder 2">
            <a:extLst>
              <a:ext uri="{FF2B5EF4-FFF2-40B4-BE49-F238E27FC236}">
                <a16:creationId xmlns:a16="http://schemas.microsoft.com/office/drawing/2014/main" id="{54A8A14A-0D26-83EC-3CF7-601AAD36993D}"/>
              </a:ext>
            </a:extLst>
          </p:cNvPr>
          <p:cNvSpPr>
            <a:spLocks noGrp="1"/>
          </p:cNvSpPr>
          <p:nvPr>
            <p:ph idx="1"/>
          </p:nvPr>
        </p:nvSpPr>
        <p:spPr>
          <a:xfrm>
            <a:off x="2455862" y="1540188"/>
            <a:ext cx="8915400" cy="5089211"/>
          </a:xfrm>
        </p:spPr>
        <p:txBody>
          <a:bodyPr>
            <a:normAutofit/>
          </a:bodyPr>
          <a:lstStyle/>
          <a:p>
            <a:pPr marL="0" indent="0">
              <a:buNone/>
            </a:pPr>
            <a:endParaRPr lang="en-AU" sz="1800" kern="100" dirty="0">
              <a:effectLst/>
              <a:ea typeface="Calibri" panose="020F0502020204030204" pitchFamily="34" charset="0"/>
              <a:cs typeface="Calibri" panose="020F0502020204030204" pitchFamily="34" charset="0"/>
            </a:endParaRPr>
          </a:p>
          <a:p>
            <a:pPr marL="0" indent="0">
              <a:buNone/>
            </a:pPr>
            <a:r>
              <a:rPr lang="en-AU" sz="1800" kern="100" dirty="0">
                <a:effectLst/>
                <a:ea typeface="Calibri" panose="020F0502020204030204" pitchFamily="34" charset="0"/>
                <a:cs typeface="Calibri" panose="020F0502020204030204" pitchFamily="34" charset="0"/>
              </a:rPr>
              <a:t>Protecting family relationships</a:t>
            </a:r>
          </a:p>
          <a:p>
            <a:r>
              <a:rPr lang="en-AU" sz="1800" dirty="0">
                <a:effectLst/>
              </a:rPr>
              <a:t>Janet </a:t>
            </a:r>
            <a:r>
              <a:rPr lang="en-AU" dirty="0"/>
              <a:t>says, “</a:t>
            </a:r>
            <a:r>
              <a:rPr lang="en-AU" sz="1800" i="1" dirty="0">
                <a:effectLst/>
              </a:rPr>
              <a:t>It was about protecting my parents from being worried and protecting my brother by not betraying his trust and, yeah, allowing him to lead some kind of secret life</a:t>
            </a:r>
            <a:r>
              <a:rPr lang="en-AU" sz="1800" dirty="0">
                <a:effectLst/>
              </a:rPr>
              <a:t>”. </a:t>
            </a:r>
          </a:p>
          <a:p>
            <a:endParaRPr lang="en-AU" dirty="0"/>
          </a:p>
          <a:p>
            <a:pPr marL="0" indent="0">
              <a:buNone/>
            </a:pPr>
            <a:r>
              <a:rPr lang="en-AU" sz="1800" kern="100" dirty="0">
                <a:effectLst/>
                <a:ea typeface="Calibri" panose="020F0502020204030204" pitchFamily="34" charset="0"/>
                <a:cs typeface="Calibri" panose="020F0502020204030204" pitchFamily="34" charset="0"/>
              </a:rPr>
              <a:t>Protecting the family from  judgements due to the stigma attached to drug use by not talking about their sibling – alive or dead.</a:t>
            </a:r>
            <a:r>
              <a:rPr lang="en-AU" sz="1800" dirty="0">
                <a:effectLst/>
                <a:ea typeface="Calibri" panose="020F0502020204030204" pitchFamily="34" charset="0"/>
                <a:cs typeface="Calibri" panose="020F0502020204030204" pitchFamily="34" charset="0"/>
              </a:rPr>
              <a:t> </a:t>
            </a:r>
          </a:p>
          <a:p>
            <a:r>
              <a:rPr lang="en-AU" sz="1800" dirty="0">
                <a:effectLst/>
                <a:ea typeface="Calibri" panose="020F0502020204030204" pitchFamily="34" charset="0"/>
                <a:cs typeface="Calibri" panose="020F0502020204030204" pitchFamily="34" charset="0"/>
              </a:rPr>
              <a:t>Connie says “</a:t>
            </a:r>
            <a:r>
              <a:rPr lang="en-AU" sz="1800" i="1" dirty="0">
                <a:effectLst/>
                <a:ea typeface="Calibri" panose="020F0502020204030204" pitchFamily="34" charset="0"/>
                <a:cs typeface="Calibri" panose="020F0502020204030204" pitchFamily="34" charset="0"/>
              </a:rPr>
              <a:t>people don’t understand how drugs can take hold of anybody … people … probably go, I wonder what happened in their family to cause that? … I didn’t want people making a judgement of my family”. </a:t>
            </a:r>
          </a:p>
          <a:p>
            <a:endParaRPr lang="en-US" dirty="0"/>
          </a:p>
        </p:txBody>
      </p:sp>
    </p:spTree>
    <p:extLst>
      <p:ext uri="{BB962C8B-B14F-4D97-AF65-F5344CB8AC3E}">
        <p14:creationId xmlns:p14="http://schemas.microsoft.com/office/powerpoint/2010/main" val="341881301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A9BB1-6413-9702-7FD5-1D1C16D3B4EE}"/>
              </a:ext>
            </a:extLst>
          </p:cNvPr>
          <p:cNvSpPr>
            <a:spLocks noGrp="1"/>
          </p:cNvSpPr>
          <p:nvPr>
            <p:ph type="title"/>
          </p:nvPr>
        </p:nvSpPr>
        <p:spPr/>
        <p:txBody>
          <a:bodyPr/>
          <a:lstStyle/>
          <a:p>
            <a:r>
              <a:rPr lang="en-US" dirty="0"/>
              <a:t>Protectiveness </a:t>
            </a:r>
          </a:p>
        </p:txBody>
      </p:sp>
      <p:sp>
        <p:nvSpPr>
          <p:cNvPr id="3" name="Content Placeholder 2">
            <a:extLst>
              <a:ext uri="{FF2B5EF4-FFF2-40B4-BE49-F238E27FC236}">
                <a16:creationId xmlns:a16="http://schemas.microsoft.com/office/drawing/2014/main" id="{2D2C81B2-8807-8478-F8C8-144385EFA87A}"/>
              </a:ext>
            </a:extLst>
          </p:cNvPr>
          <p:cNvSpPr>
            <a:spLocks noGrp="1"/>
          </p:cNvSpPr>
          <p:nvPr>
            <p:ph idx="1"/>
          </p:nvPr>
        </p:nvSpPr>
        <p:spPr>
          <a:xfrm>
            <a:off x="2589212" y="1466850"/>
            <a:ext cx="8915400" cy="4444372"/>
          </a:xfrm>
        </p:spPr>
        <p:txBody>
          <a:bodyPr>
            <a:normAutofit/>
          </a:bodyPr>
          <a:lstStyle/>
          <a:p>
            <a:pPr marL="0" indent="0">
              <a:buNone/>
            </a:pPr>
            <a:r>
              <a:rPr lang="en-AU" sz="1800" kern="100" dirty="0">
                <a:effectLst/>
                <a:ea typeface="Calibri" panose="020F0502020204030204" pitchFamily="34" charset="0"/>
                <a:cs typeface="Calibri" panose="020F0502020204030204" pitchFamily="34" charset="0"/>
              </a:rPr>
              <a:t>Families, as a whole, also </a:t>
            </a:r>
            <a:r>
              <a:rPr lang="en-AU" kern="100" dirty="0">
                <a:ea typeface="Calibri" panose="020F0502020204030204" pitchFamily="34" charset="0"/>
                <a:cs typeface="Calibri" panose="020F0502020204030204" pitchFamily="34" charset="0"/>
              </a:rPr>
              <a:t>protected the sibling</a:t>
            </a:r>
            <a:endParaRPr lang="en-AU" sz="1800" kern="100" dirty="0">
              <a:effectLst/>
              <a:ea typeface="Calibri" panose="020F0502020204030204" pitchFamily="34" charset="0"/>
              <a:cs typeface="Calibri" panose="020F0502020204030204" pitchFamily="34" charset="0"/>
            </a:endParaRPr>
          </a:p>
          <a:p>
            <a:pPr marL="0" indent="0">
              <a:buNone/>
            </a:pPr>
            <a:r>
              <a:rPr lang="en-AU" kern="100" dirty="0">
                <a:ea typeface="Calibri" panose="020F0502020204030204" pitchFamily="34" charset="0"/>
                <a:cs typeface="Calibri" panose="020F0502020204030204" pitchFamily="34" charset="0"/>
              </a:rPr>
              <a:t>B</a:t>
            </a:r>
            <a:r>
              <a:rPr lang="en-AU" sz="1800" kern="100" dirty="0">
                <a:effectLst/>
                <a:ea typeface="Calibri" panose="020F0502020204030204" pitchFamily="34" charset="0"/>
                <a:cs typeface="Calibri" panose="020F0502020204030204" pitchFamily="34" charset="0"/>
              </a:rPr>
              <a:t>y continuing to include the sibling in family activities helping the sibling maintain a 	sense of belonging and connectedness and to maintain a different identity to that of a 	drug using identity.</a:t>
            </a:r>
          </a:p>
          <a:p>
            <a:pPr marL="0" indent="0">
              <a:buNone/>
            </a:pPr>
            <a:endParaRPr lang="en-AU" kern="100" dirty="0">
              <a:ea typeface="Calibri" panose="020F0502020204030204" pitchFamily="34" charset="0"/>
              <a:cs typeface="Calibri" panose="020F0502020204030204" pitchFamily="34" charset="0"/>
            </a:endParaRPr>
          </a:p>
          <a:p>
            <a:pPr marL="0" indent="0">
              <a:buNone/>
            </a:pPr>
            <a:r>
              <a:rPr lang="en-AU" sz="1800" kern="100" dirty="0">
                <a:effectLst/>
                <a:ea typeface="Calibri" panose="020F0502020204030204" pitchFamily="34" charset="0"/>
                <a:cs typeface="Calibri" panose="020F0502020204030204" pitchFamily="34" charset="0"/>
              </a:rPr>
              <a:t>Closing the family system to protect</a:t>
            </a:r>
          </a:p>
          <a:p>
            <a:r>
              <a:rPr lang="en-AU" sz="1800" dirty="0">
                <a:effectLst/>
              </a:rPr>
              <a:t>Krystal says the family were “</a:t>
            </a:r>
            <a:r>
              <a:rPr lang="en-AU" sz="1800" i="1" dirty="0">
                <a:effectLst/>
              </a:rPr>
              <a:t>just being a strong family ... we’re here to support you, we’re here to help you ... we sort of cut everyone else out</a:t>
            </a:r>
            <a:r>
              <a:rPr lang="en-AU" sz="1800" dirty="0">
                <a:effectLst/>
              </a:rPr>
              <a:t>”. </a:t>
            </a:r>
          </a:p>
          <a:p>
            <a:endParaRPr lang="en-AU" kern="100" dirty="0">
              <a:ea typeface="Calibri" panose="020F0502020204030204" pitchFamily="34" charset="0"/>
              <a:cs typeface="Calibri" panose="020F0502020204030204" pitchFamily="34" charset="0"/>
            </a:endParaRPr>
          </a:p>
          <a:p>
            <a:pPr marL="0" indent="0">
              <a:buNone/>
            </a:pPr>
            <a:r>
              <a:rPr lang="en-AU" sz="1800" dirty="0">
                <a:effectLst/>
                <a:ea typeface="Times New Roman" panose="02020603050405020304" pitchFamily="18" charset="0"/>
              </a:rPr>
              <a:t>Keeping family secrets</a:t>
            </a:r>
          </a:p>
          <a:p>
            <a:r>
              <a:rPr lang="en-AU" sz="1800" dirty="0">
                <a:effectLst/>
                <a:ea typeface="Times New Roman" panose="02020603050405020304" pitchFamily="18" charset="0"/>
              </a:rPr>
              <a:t>Krystal clearly explains “</a:t>
            </a:r>
            <a:r>
              <a:rPr lang="en-AU" sz="1800" i="1" dirty="0">
                <a:effectLst/>
                <a:ea typeface="Times New Roman" panose="02020603050405020304" pitchFamily="18" charset="0"/>
              </a:rPr>
              <a:t>that if her brother had got through the drug use, the family did not want him to be judged by his past”. </a:t>
            </a:r>
          </a:p>
          <a:p>
            <a:endParaRPr lang="en-AU" sz="1800" kern="100" dirty="0">
              <a:effectLs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2653261"/>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928C6-E163-8940-5342-66F8065F052F}"/>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3A97C338-C6A2-54AA-2180-E00FC1AC1B93}"/>
              </a:ext>
            </a:extLst>
          </p:cNvPr>
          <p:cNvSpPr>
            <a:spLocks noGrp="1"/>
          </p:cNvSpPr>
          <p:nvPr>
            <p:ph idx="1"/>
          </p:nvPr>
        </p:nvSpPr>
        <p:spPr>
          <a:xfrm>
            <a:off x="2589212" y="1562582"/>
            <a:ext cx="8915400" cy="4348640"/>
          </a:xfrm>
        </p:spPr>
        <p:txBody>
          <a:bodyPr>
            <a:normAutofit/>
          </a:bodyPr>
          <a:lstStyle/>
          <a:p>
            <a:pPr marL="0" indent="0">
              <a:lnSpc>
                <a:spcPct val="150000"/>
              </a:lnSpc>
              <a:buNone/>
            </a:pPr>
            <a:r>
              <a:rPr lang="en-AU" sz="2000" kern="100" dirty="0">
                <a:ea typeface="Calibri" panose="020F0502020204030204" pitchFamily="34" charset="0"/>
                <a:cs typeface="Calibri" panose="020F0502020204030204" pitchFamily="34" charset="0"/>
              </a:rPr>
              <a:t>Sibling relationships are significant and worthy of attention </a:t>
            </a:r>
          </a:p>
          <a:p>
            <a:pPr marL="0" indent="0">
              <a:buNone/>
            </a:pPr>
            <a:r>
              <a:rPr lang="en-US" sz="2000" dirty="0"/>
              <a:t>Sibling bereavement and drug related death, are silenced socially, there is an inability to talk outside the family and be supported without judgement </a:t>
            </a:r>
          </a:p>
          <a:p>
            <a:pPr marL="0" indent="0">
              <a:buNone/>
            </a:pPr>
            <a:endParaRPr lang="en-US" sz="2000" dirty="0"/>
          </a:p>
          <a:p>
            <a:pPr marL="0" indent="0">
              <a:buNone/>
            </a:pPr>
            <a:r>
              <a:rPr lang="en-US" sz="2000" dirty="0"/>
              <a:t>	and these experiences can sit alongside  </a:t>
            </a:r>
          </a:p>
          <a:p>
            <a:pPr marL="0" indent="0">
              <a:buNone/>
            </a:pPr>
            <a:endParaRPr lang="en-US" sz="2000" dirty="0"/>
          </a:p>
          <a:p>
            <a:pPr marL="0" indent="0">
              <a:buNone/>
            </a:pPr>
            <a:r>
              <a:rPr lang="en-US" sz="2000" dirty="0"/>
              <a:t>a strength in family relationships, where inside knowledge belongs to and is held by the family, protecting identity, relationships within and the family as a whole.</a:t>
            </a:r>
          </a:p>
          <a:p>
            <a:pPr>
              <a:lnSpc>
                <a:spcPct val="150000"/>
              </a:lnSpc>
            </a:pPr>
            <a:endParaRPr lang="en-AU" sz="1800" kern="100"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endParaRPr lang="en-US" sz="1800" kern="1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17974176"/>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AEFEC-E95C-DB57-A189-E21B2587CBB0}"/>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55499C64-61E4-2A3F-A364-2283270587EA}"/>
              </a:ext>
            </a:extLst>
          </p:cNvPr>
          <p:cNvSpPr>
            <a:spLocks noGrp="1"/>
          </p:cNvSpPr>
          <p:nvPr>
            <p:ph idx="1"/>
          </p:nvPr>
        </p:nvSpPr>
        <p:spPr>
          <a:xfrm>
            <a:off x="2589212" y="1403498"/>
            <a:ext cx="8915400" cy="4507724"/>
          </a:xfrm>
        </p:spPr>
        <p:txBody>
          <a:bodyPr>
            <a:normAutofit lnSpcReduction="10000"/>
          </a:bodyPr>
          <a:lstStyle/>
          <a:p>
            <a:pPr marL="0" marR="0" lvl="0" indent="0" algn="l" defTabSz="914400" rtl="0" eaLnBrk="1" fontAlgn="auto" latinLnBrk="0" hangingPunct="1">
              <a:spcBef>
                <a:spcPts val="0"/>
              </a:spcBef>
              <a:spcAft>
                <a:spcPts val="0"/>
              </a:spcAft>
              <a:buClrTx/>
              <a:buSzTx/>
              <a:buFontTx/>
              <a:buNone/>
              <a:tabLst/>
              <a:defRPr/>
            </a:pPr>
            <a:r>
              <a:rPr lang="en-AU" sz="1500" dirty="0">
                <a:effectLst/>
              </a:rPr>
              <a:t>Davies, B. (1999). </a:t>
            </a:r>
            <a:r>
              <a:rPr lang="en-AU" sz="1500" i="1" dirty="0">
                <a:effectLst/>
              </a:rPr>
              <a:t>Shadows in the sun; The experiences of sibling bereavement in childhood</a:t>
            </a:r>
            <a:r>
              <a:rPr lang="en-AU" sz="1500" dirty="0">
                <a:effectLst/>
              </a:rPr>
              <a:t>. Brunner/Mazel. </a:t>
            </a:r>
          </a:p>
          <a:p>
            <a:pPr marL="0" marR="0" lvl="0" indent="0" algn="l" defTabSz="914400" rtl="0" eaLnBrk="1" fontAlgn="auto" latinLnBrk="0" hangingPunct="1">
              <a:spcBef>
                <a:spcPts val="0"/>
              </a:spcBef>
              <a:spcAft>
                <a:spcPts val="0"/>
              </a:spcAft>
              <a:buClrTx/>
              <a:buSzTx/>
              <a:buFontTx/>
              <a:buNone/>
              <a:tabLst/>
              <a:defRPr/>
            </a:pPr>
            <a:endParaRPr lang="en-AU" sz="1500" dirty="0"/>
          </a:p>
          <a:p>
            <a:pPr marL="0" marR="0" lvl="0" indent="0" algn="l" defTabSz="914400" rtl="0" eaLnBrk="1" fontAlgn="auto" latinLnBrk="0" hangingPunct="1">
              <a:spcBef>
                <a:spcPts val="0"/>
              </a:spcBef>
              <a:spcAft>
                <a:spcPts val="0"/>
              </a:spcAft>
              <a:buClrTx/>
              <a:buSzTx/>
              <a:buFontTx/>
              <a:buNone/>
              <a:tabLst/>
              <a:defRPr/>
            </a:pPr>
            <a:r>
              <a:rPr lang="en-AU" sz="1500" dirty="0">
                <a:effectLst/>
              </a:rPr>
              <a:t>Doka, K. (2016). </a:t>
            </a:r>
            <a:r>
              <a:rPr lang="en-AU" sz="1500" i="1" dirty="0">
                <a:effectLst/>
              </a:rPr>
              <a:t>Grief is a journey; finding your path through loss</a:t>
            </a:r>
            <a:r>
              <a:rPr lang="en-AU" sz="1500" dirty="0">
                <a:effectLst/>
              </a:rPr>
              <a:t>. Atria Books. </a:t>
            </a:r>
          </a:p>
          <a:p>
            <a:pPr marL="0" marR="0" lvl="0" indent="0" algn="l" defTabSz="914400" rtl="0" eaLnBrk="1" fontAlgn="auto" latinLnBrk="0" hangingPunct="1">
              <a:spcBef>
                <a:spcPts val="0"/>
              </a:spcBef>
              <a:spcAft>
                <a:spcPts val="0"/>
              </a:spcAft>
              <a:buClrTx/>
              <a:buSzTx/>
              <a:buFontTx/>
              <a:buNone/>
              <a:tabLst/>
              <a:defRPr/>
            </a:pPr>
            <a:endParaRPr lang="en-AU" sz="1500" dirty="0"/>
          </a:p>
          <a:p>
            <a:pPr marL="0" marR="0" lvl="0" indent="0" algn="l" defTabSz="914400" rtl="0" eaLnBrk="1" fontAlgn="auto" latinLnBrk="0" hangingPunct="1">
              <a:spcBef>
                <a:spcPts val="0"/>
              </a:spcBef>
              <a:spcAft>
                <a:spcPts val="0"/>
              </a:spcAft>
              <a:buClrTx/>
              <a:buSzTx/>
              <a:buFontTx/>
              <a:buNone/>
              <a:tabLst/>
              <a:defRPr/>
            </a:pPr>
            <a:r>
              <a:rPr lang="en-AU" sz="1500" b="0" i="0" u="none" strike="noStrike" dirty="0" err="1">
                <a:solidFill>
                  <a:srgbClr val="222222"/>
                </a:solidFill>
                <a:effectLst/>
              </a:rPr>
              <a:t>Dyregrov</a:t>
            </a:r>
            <a:r>
              <a:rPr lang="en-AU" sz="1500" b="0" i="0" u="none" strike="noStrike" dirty="0">
                <a:solidFill>
                  <a:srgbClr val="222222"/>
                </a:solidFill>
                <a:effectLst/>
              </a:rPr>
              <a:t>, K., </a:t>
            </a:r>
            <a:r>
              <a:rPr lang="en-AU" sz="1500" b="0" i="0" u="none" strike="noStrike" dirty="0" err="1">
                <a:solidFill>
                  <a:srgbClr val="222222"/>
                </a:solidFill>
                <a:effectLst/>
              </a:rPr>
              <a:t>Møgster</a:t>
            </a:r>
            <a:r>
              <a:rPr lang="en-AU" sz="1500" b="0" i="0" u="none" strike="noStrike" dirty="0">
                <a:solidFill>
                  <a:srgbClr val="222222"/>
                </a:solidFill>
                <a:effectLst/>
              </a:rPr>
              <a:t>, B., </a:t>
            </a:r>
            <a:r>
              <a:rPr lang="en-AU" sz="1500" b="0" i="0" u="none" strike="noStrike" dirty="0" err="1">
                <a:solidFill>
                  <a:srgbClr val="222222"/>
                </a:solidFill>
                <a:effectLst/>
              </a:rPr>
              <a:t>Løseth</a:t>
            </a:r>
            <a:r>
              <a:rPr lang="en-AU" sz="1500" b="0" i="0" u="none" strike="noStrike" dirty="0">
                <a:solidFill>
                  <a:srgbClr val="222222"/>
                </a:solidFill>
                <a:effectLst/>
              </a:rPr>
              <a:t>, H. M., </a:t>
            </a:r>
            <a:r>
              <a:rPr lang="en-AU" sz="1500" b="0" i="0" u="none" strike="noStrike" dirty="0" err="1">
                <a:solidFill>
                  <a:srgbClr val="222222"/>
                </a:solidFill>
                <a:effectLst/>
              </a:rPr>
              <a:t>Lorås</a:t>
            </a:r>
            <a:r>
              <a:rPr lang="en-AU" sz="1500" b="0" i="0" u="none" strike="noStrike" dirty="0">
                <a:solidFill>
                  <a:srgbClr val="222222"/>
                </a:solidFill>
                <a:effectLst/>
              </a:rPr>
              <a:t>, L., &amp; </a:t>
            </a:r>
            <a:r>
              <a:rPr lang="en-AU" sz="1500" b="0" i="0" u="none" strike="noStrike" dirty="0" err="1">
                <a:solidFill>
                  <a:srgbClr val="222222"/>
                </a:solidFill>
                <a:effectLst/>
              </a:rPr>
              <a:t>Titlestad</a:t>
            </a:r>
            <a:r>
              <a:rPr lang="en-AU" sz="1500" b="0" i="0" u="none" strike="noStrike" dirty="0">
                <a:solidFill>
                  <a:srgbClr val="222222"/>
                </a:solidFill>
                <a:effectLst/>
              </a:rPr>
              <a:t>, K. B. (2020). The special grief following drug related deaths. </a:t>
            </a:r>
            <a:r>
              <a:rPr lang="en-AU" sz="1500" b="0" i="1" u="none" strike="noStrike" dirty="0">
                <a:solidFill>
                  <a:srgbClr val="222222"/>
                </a:solidFill>
                <a:effectLst/>
              </a:rPr>
              <a:t>Addiction research &amp; theory</a:t>
            </a:r>
            <a:r>
              <a:rPr lang="en-AU" sz="1500" b="0" i="0" u="none" strike="noStrike" dirty="0">
                <a:solidFill>
                  <a:srgbClr val="222222"/>
                </a:solidFill>
                <a:effectLst/>
              </a:rPr>
              <a:t>, </a:t>
            </a:r>
            <a:r>
              <a:rPr lang="en-AU" sz="1500" b="0" i="1" u="none" strike="noStrike" dirty="0">
                <a:solidFill>
                  <a:srgbClr val="222222"/>
                </a:solidFill>
                <a:effectLst/>
              </a:rPr>
              <a:t>28</a:t>
            </a:r>
            <a:r>
              <a:rPr lang="en-AU" sz="1500" b="0" i="0" u="none" strike="noStrike" dirty="0">
                <a:solidFill>
                  <a:srgbClr val="222222"/>
                </a:solidFill>
                <a:effectLst/>
              </a:rPr>
              <a:t>(5), 415-424.</a:t>
            </a:r>
          </a:p>
          <a:p>
            <a:pPr marL="0" marR="0" lvl="0" indent="0" algn="l" defTabSz="914400" rtl="0" eaLnBrk="1" fontAlgn="auto" latinLnBrk="0" hangingPunct="1">
              <a:spcBef>
                <a:spcPts val="0"/>
              </a:spcBef>
              <a:spcAft>
                <a:spcPts val="0"/>
              </a:spcAft>
              <a:buClrTx/>
              <a:buSzTx/>
              <a:buFontTx/>
              <a:buNone/>
              <a:tabLst/>
              <a:defRPr/>
            </a:pPr>
            <a:endParaRPr lang="en-AU" sz="1500" dirty="0">
              <a:effectLst/>
            </a:endParaRPr>
          </a:p>
          <a:p>
            <a:pPr marL="0" marR="0" lvl="0" indent="0" algn="l" defTabSz="914400" rtl="0" eaLnBrk="1" fontAlgn="auto" latinLnBrk="0" hangingPunct="1">
              <a:spcBef>
                <a:spcPts val="0"/>
              </a:spcBef>
              <a:spcAft>
                <a:spcPts val="0"/>
              </a:spcAft>
              <a:buClrTx/>
              <a:buSzTx/>
              <a:buFontTx/>
              <a:buNone/>
              <a:tabLst/>
              <a:defRPr/>
            </a:pPr>
            <a:r>
              <a:rPr lang="en-AU" sz="1500" dirty="0">
                <a:effectLst/>
              </a:rPr>
              <a:t>Marshall, B. (2013). </a:t>
            </a:r>
            <a:r>
              <a:rPr lang="en-AU" sz="1500" i="1" dirty="0">
                <a:effectLst/>
              </a:rPr>
              <a:t>Adult sibling loss; stories, reflections and ripples</a:t>
            </a:r>
            <a:r>
              <a:rPr lang="en-AU" sz="1500" dirty="0">
                <a:effectLst/>
              </a:rPr>
              <a:t>. Baywood Publishing Company. </a:t>
            </a:r>
          </a:p>
          <a:p>
            <a:pPr marL="0" indent="0">
              <a:buNone/>
            </a:pPr>
            <a:r>
              <a:rPr lang="en-AU" sz="1500" b="0" i="0" u="none" strike="noStrike" dirty="0">
                <a:solidFill>
                  <a:srgbClr val="222222"/>
                </a:solidFill>
                <a:effectLst/>
                <a:cs typeface="Calibri" panose="020F0502020204030204" pitchFamily="34" charset="0"/>
              </a:rPr>
              <a:t>Perrin, J. (2022). Sibling bereavement when death is drug-related: A qualitative study. </a:t>
            </a:r>
          </a:p>
          <a:p>
            <a:pPr marL="0" indent="0">
              <a:buNone/>
            </a:pPr>
            <a:r>
              <a:rPr lang="en-AU" sz="1500" b="0" i="0" u="none" strike="noStrike" dirty="0">
                <a:solidFill>
                  <a:srgbClr val="222222"/>
                </a:solidFill>
                <a:effectLst/>
                <a:cs typeface="Calibri" panose="020F0502020204030204" pitchFamily="34" charset="0"/>
              </a:rPr>
              <a:t>Perrin, J. (2023). Applying Three Different Horizons to Understand Sibling Experiences When the Brother or Sister Dies for a Drug-related Reason. </a:t>
            </a:r>
            <a:r>
              <a:rPr lang="en-AU" sz="1500" b="0" i="1" u="none" strike="noStrike" dirty="0">
                <a:solidFill>
                  <a:srgbClr val="222222"/>
                </a:solidFill>
                <a:effectLst/>
                <a:cs typeface="Calibri" panose="020F0502020204030204" pitchFamily="34" charset="0"/>
              </a:rPr>
              <a:t>The British Journal of Social Work</a:t>
            </a:r>
            <a:r>
              <a:rPr lang="en-AU" sz="1500" b="0" i="0" u="none" strike="noStrike" dirty="0">
                <a:solidFill>
                  <a:srgbClr val="222222"/>
                </a:solidFill>
                <a:effectLst/>
                <a:cs typeface="Calibri" panose="020F0502020204030204" pitchFamily="34" charset="0"/>
              </a:rPr>
              <a:t>, bcad090</a:t>
            </a:r>
          </a:p>
          <a:p>
            <a:pPr marL="0" indent="0">
              <a:buNone/>
            </a:pPr>
            <a:endParaRPr lang="en-AU" sz="1500" dirty="0">
              <a:solidFill>
                <a:srgbClr val="000000"/>
              </a:solidFill>
              <a:effectLst/>
              <a:ea typeface="Calibri" panose="020F0502020204030204" pitchFamily="34" charset="0"/>
              <a:cs typeface="Calibri" panose="020F0502020204030204" pitchFamily="34" charset="0"/>
            </a:endParaRPr>
          </a:p>
          <a:p>
            <a:pPr marL="0" marR="0" lvl="0" indent="0" algn="l" defTabSz="914400" rtl="0" eaLnBrk="1" fontAlgn="auto" latinLnBrk="0" hangingPunct="1">
              <a:spcBef>
                <a:spcPts val="0"/>
              </a:spcBef>
              <a:spcAft>
                <a:spcPts val="0"/>
              </a:spcAft>
              <a:buClrTx/>
              <a:buSzTx/>
              <a:buFontTx/>
              <a:buNone/>
              <a:tabLst/>
              <a:defRPr/>
            </a:pPr>
            <a:r>
              <a:rPr lang="en-AU" sz="1500" dirty="0" err="1">
                <a:solidFill>
                  <a:srgbClr val="000000"/>
                </a:solidFill>
                <a:effectLst/>
                <a:ea typeface="Calibri" panose="020F0502020204030204" pitchFamily="34" charset="0"/>
                <a:cs typeface="Calibri" panose="020F0502020204030204" pitchFamily="34" charset="0"/>
              </a:rPr>
              <a:t>Petronio</a:t>
            </a:r>
            <a:r>
              <a:rPr lang="en-AU" sz="1500" dirty="0">
                <a:solidFill>
                  <a:srgbClr val="000000"/>
                </a:solidFill>
                <a:effectLst/>
                <a:ea typeface="Calibri" panose="020F0502020204030204" pitchFamily="34" charset="0"/>
                <a:cs typeface="Calibri" panose="020F0502020204030204" pitchFamily="34" charset="0"/>
              </a:rPr>
              <a:t>, S. (2010). Communication privacy management theory: What do we know about family privacy regulation? </a:t>
            </a:r>
            <a:r>
              <a:rPr lang="en-AU" sz="1500" i="1" dirty="0">
                <a:solidFill>
                  <a:srgbClr val="000000"/>
                </a:solidFill>
                <a:effectLst/>
                <a:ea typeface="Calibri" panose="020F0502020204030204" pitchFamily="34" charset="0"/>
                <a:cs typeface="Calibri" panose="020F0502020204030204" pitchFamily="34" charset="0"/>
              </a:rPr>
              <a:t>Journal of Family Theory &amp; Review, 2</a:t>
            </a:r>
            <a:r>
              <a:rPr lang="en-AU" sz="1500" dirty="0">
                <a:solidFill>
                  <a:srgbClr val="000000"/>
                </a:solidFill>
                <a:effectLst/>
                <a:ea typeface="Calibri" panose="020F0502020204030204" pitchFamily="34" charset="0"/>
                <a:cs typeface="Calibri" panose="020F0502020204030204" pitchFamily="34" charset="0"/>
              </a:rPr>
              <a:t>(3), 175–196.</a:t>
            </a:r>
          </a:p>
          <a:p>
            <a:pPr marL="0" marR="0" lvl="0" indent="0" algn="l" defTabSz="914400" rtl="0" eaLnBrk="1" fontAlgn="auto" latinLnBrk="0" hangingPunct="1">
              <a:spcBef>
                <a:spcPts val="0"/>
              </a:spcBef>
              <a:spcAft>
                <a:spcPts val="0"/>
              </a:spcAft>
              <a:buClrTx/>
              <a:buSzTx/>
              <a:buFontTx/>
              <a:buNone/>
              <a:tabLst/>
              <a:defRPr/>
            </a:pPr>
            <a:endParaRPr lang="en-AU" sz="1500" dirty="0">
              <a:solidFill>
                <a:srgbClr val="000000"/>
              </a:solidFill>
              <a:effectLst/>
              <a:ea typeface="Calibri" panose="020F0502020204030204" pitchFamily="34" charset="0"/>
              <a:cs typeface="Calibri" panose="020F0502020204030204" pitchFamily="34" charset="0"/>
            </a:endParaRPr>
          </a:p>
          <a:p>
            <a:pPr marL="0" marR="0" lvl="0" indent="0" algn="l" defTabSz="914400" rtl="0" eaLnBrk="1" fontAlgn="auto" latinLnBrk="0" hangingPunct="1">
              <a:spcBef>
                <a:spcPts val="0"/>
              </a:spcBef>
              <a:spcAft>
                <a:spcPts val="0"/>
              </a:spcAft>
              <a:buClrTx/>
              <a:buSzTx/>
              <a:buFontTx/>
              <a:buNone/>
              <a:tabLst/>
              <a:defRPr/>
            </a:pPr>
            <a:r>
              <a:rPr lang="en-AU" sz="1500" b="0" i="0" u="none" strike="noStrike" dirty="0">
                <a:solidFill>
                  <a:srgbClr val="222222"/>
                </a:solidFill>
                <a:effectLst/>
              </a:rPr>
              <a:t>Valentine, C. (Ed.). (2017). </a:t>
            </a:r>
            <a:r>
              <a:rPr lang="en-AU" sz="1500" b="0" i="1" u="none" strike="noStrike" dirty="0">
                <a:solidFill>
                  <a:srgbClr val="222222"/>
                </a:solidFill>
                <a:effectLst/>
              </a:rPr>
              <a:t>Families bereaved by alcohol or drugs: Research on experiences, coping and support</a:t>
            </a:r>
            <a:r>
              <a:rPr lang="en-AU" sz="1500" b="0" i="0" u="none" strike="noStrike" dirty="0">
                <a:solidFill>
                  <a:srgbClr val="222222"/>
                </a:solidFill>
                <a:effectLst/>
              </a:rPr>
              <a:t>. Taylor &amp; Francis.</a:t>
            </a:r>
            <a:endParaRPr lang="en-AU" sz="1500" dirty="0"/>
          </a:p>
          <a:p>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88128192"/>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B0F6D-7948-88B0-DE9C-C655AC6AA81E}"/>
              </a:ext>
            </a:extLst>
          </p:cNvPr>
          <p:cNvSpPr>
            <a:spLocks noGrp="1"/>
          </p:cNvSpPr>
          <p:nvPr>
            <p:ph type="title"/>
          </p:nvPr>
        </p:nvSpPr>
        <p:spPr/>
        <p:txBody>
          <a:bodyPr>
            <a:normAutofit/>
          </a:bodyPr>
          <a:lstStyle/>
          <a:p>
            <a:pPr algn="ctr"/>
            <a:r>
              <a:rPr lang="en-US" sz="4800" dirty="0"/>
              <a:t>Thank you </a:t>
            </a:r>
          </a:p>
        </p:txBody>
      </p:sp>
      <p:sp>
        <p:nvSpPr>
          <p:cNvPr id="3" name="Content Placeholder 2">
            <a:extLst>
              <a:ext uri="{FF2B5EF4-FFF2-40B4-BE49-F238E27FC236}">
                <a16:creationId xmlns:a16="http://schemas.microsoft.com/office/drawing/2014/main" id="{BED222E7-2A00-A12C-EDF6-5B4FE56CBB67}"/>
              </a:ext>
            </a:extLst>
          </p:cNvPr>
          <p:cNvSpPr>
            <a:spLocks noGrp="1"/>
          </p:cNvSpPr>
          <p:nvPr>
            <p:ph idx="1"/>
          </p:nvPr>
        </p:nvSpPr>
        <p:spPr/>
        <p:txBody>
          <a:bodyPr>
            <a:normAutofit/>
          </a:bodyPr>
          <a:lstStyle/>
          <a:p>
            <a:endParaRPr lang="en-US" dirty="0"/>
          </a:p>
          <a:p>
            <a:endParaRPr lang="en-US" dirty="0"/>
          </a:p>
          <a:p>
            <a:endParaRPr lang="en-US" dirty="0"/>
          </a:p>
          <a:p>
            <a:pPr algn="ctr"/>
            <a:r>
              <a:rPr lang="en-US" sz="2200" dirty="0"/>
              <a:t>Dr Julie Perrin</a:t>
            </a:r>
          </a:p>
          <a:p>
            <a:pPr algn="ctr"/>
            <a:r>
              <a:rPr lang="en-US" sz="2200" dirty="0"/>
              <a:t>Clinical Social Worker</a:t>
            </a:r>
          </a:p>
          <a:p>
            <a:pPr algn="ctr"/>
            <a:r>
              <a:rPr lang="en-US" sz="2200" dirty="0">
                <a:hlinkClick r:id="rId3"/>
              </a:rPr>
              <a:t>Julie@drjulieperrin.com</a:t>
            </a:r>
            <a:endParaRPr lang="en-US" sz="2200" dirty="0"/>
          </a:p>
          <a:p>
            <a:pPr algn="ctr"/>
            <a:r>
              <a:rPr lang="en-US" sz="2200" dirty="0">
                <a:hlinkClick r:id="rId4"/>
              </a:rPr>
              <a:t>Julie@karunacentre.com.au</a:t>
            </a:r>
            <a:endParaRPr lang="en-US" sz="2200" dirty="0"/>
          </a:p>
        </p:txBody>
      </p:sp>
    </p:spTree>
    <p:extLst>
      <p:ext uri="{BB962C8B-B14F-4D97-AF65-F5344CB8AC3E}">
        <p14:creationId xmlns:p14="http://schemas.microsoft.com/office/powerpoint/2010/main" val="1580273664"/>
      </p:ext>
    </p:extLst>
  </p:cSld>
  <p:clrMapOvr>
    <a:masterClrMapping/>
  </p:clrMapOvr>
  <mc:AlternateContent xmlns:mc="http://schemas.openxmlformats.org/markup-compatibility/2006" xmlns:p14="http://schemas.microsoft.com/office/powerpoint/2010/main">
    <mc:Choice Requires="p14">
      <p:transition spd="slow" p14:dur="3000"/>
    </mc:Choice>
    <mc:Fallback xmlns="">
      <p:transition spd="slow"/>
    </mc:Fallback>
  </mc:AlternateContent>
</p:sld>
</file>

<file path=ppt/theme/theme1.xml><?xml version="1.0" encoding="utf-8"?>
<a:theme xmlns:a="http://schemas.openxmlformats.org/drawingml/2006/main" name="Wisp">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15324</TotalTime>
  <Words>1566</Words>
  <Application>Microsoft Macintosh PowerPoint</Application>
  <PresentationFormat>Widescreen</PresentationFormat>
  <Paragraphs>172</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Century Gothic</vt:lpstr>
      <vt:lpstr>Times New Roman</vt:lpstr>
      <vt:lpstr>Wingdings 3</vt:lpstr>
      <vt:lpstr>Wisp</vt:lpstr>
      <vt:lpstr>drug related death  the expected and unexpected effects for  siblings and the family</vt:lpstr>
      <vt:lpstr>Objectives today</vt:lpstr>
      <vt:lpstr>About the research</vt:lpstr>
      <vt:lpstr>About the research</vt:lpstr>
      <vt:lpstr>Sibling relationship </vt:lpstr>
      <vt:lpstr>The stigma of drug use</vt:lpstr>
      <vt:lpstr>The stigma of drug-related death</vt:lpstr>
      <vt:lpstr>Disenfranchised grief</vt:lpstr>
      <vt:lpstr>Protectiveness </vt:lpstr>
      <vt:lpstr>Protectiveness</vt:lpstr>
      <vt:lpstr>Protectiveness </vt:lpstr>
      <vt:lpstr>summary</vt:lpstr>
      <vt:lpstr>References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Siblings and family in the AOD sector</dc:title>
  <dc:creator>Julie Perrin</dc:creator>
  <cp:lastModifiedBy>Julie Perrin</cp:lastModifiedBy>
  <cp:revision>8</cp:revision>
  <cp:lastPrinted>2024-09-20T07:05:11Z</cp:lastPrinted>
  <dcterms:created xsi:type="dcterms:W3CDTF">2023-10-18T00:31:46Z</dcterms:created>
  <dcterms:modified xsi:type="dcterms:W3CDTF">2024-10-01T05:50:28Z</dcterms:modified>
</cp:coreProperties>
</file>