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73" r:id="rId2"/>
    <p:sldId id="556" r:id="rId3"/>
    <p:sldId id="376" r:id="rId4"/>
    <p:sldId id="363" r:id="rId5"/>
    <p:sldId id="518" r:id="rId6"/>
    <p:sldId id="287" r:id="rId7"/>
    <p:sldId id="528" r:id="rId8"/>
    <p:sldId id="562" r:id="rId9"/>
    <p:sldId id="534" r:id="rId10"/>
    <p:sldId id="535" r:id="rId11"/>
    <p:sldId id="536" r:id="rId12"/>
    <p:sldId id="537" r:id="rId13"/>
    <p:sldId id="553" r:id="rId14"/>
    <p:sldId id="539" r:id="rId15"/>
    <p:sldId id="561" r:id="rId16"/>
    <p:sldId id="541" r:id="rId17"/>
    <p:sldId id="542" r:id="rId18"/>
    <p:sldId id="554" r:id="rId19"/>
    <p:sldId id="261" r:id="rId20"/>
    <p:sldId id="262" r:id="rId21"/>
    <p:sldId id="521" r:id="rId22"/>
    <p:sldId id="563" r:id="rId23"/>
    <p:sldId id="259" r:id="rId24"/>
    <p:sldId id="263" r:id="rId25"/>
    <p:sldId id="555" r:id="rId26"/>
    <p:sldId id="543" r:id="rId27"/>
    <p:sldId id="544" r:id="rId28"/>
    <p:sldId id="545" r:id="rId29"/>
    <p:sldId id="498" r:id="rId30"/>
    <p:sldId id="499" r:id="rId31"/>
    <p:sldId id="557" r:id="rId32"/>
    <p:sldId id="560" r:id="rId33"/>
    <p:sldId id="364" r:id="rId34"/>
    <p:sldId id="378" r:id="rId35"/>
    <p:sldId id="379" r:id="rId36"/>
    <p:sldId id="380" r:id="rId37"/>
    <p:sldId id="381" r:id="rId38"/>
    <p:sldId id="382" r:id="rId39"/>
    <p:sldId id="383" r:id="rId40"/>
    <p:sldId id="386" r:id="rId41"/>
    <p:sldId id="387" r:id="rId42"/>
    <p:sldId id="388" r:id="rId43"/>
    <p:sldId id="390" r:id="rId44"/>
    <p:sldId id="389" r:id="rId45"/>
    <p:sldId id="391" r:id="rId46"/>
    <p:sldId id="392" r:id="rId47"/>
    <p:sldId id="393" r:id="rId48"/>
    <p:sldId id="564" r:id="rId49"/>
    <p:sldId id="565" r:id="rId50"/>
    <p:sldId id="566" r:id="rId5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2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äyrynen Päivi" initials="VP" lastIdx="8" clrIdx="0"/>
  <p:cmAuthor id="1" name="Päivi Väyrynen" initials="PV" lastIdx="42" clrIdx="1">
    <p:extLst>
      <p:ext uri="{19B8F6BF-5375-455C-9EA6-DF929625EA0E}">
        <p15:presenceInfo xmlns:p15="http://schemas.microsoft.com/office/powerpoint/2012/main" userId="ba9bba49afb1628a" providerId="Windows Live"/>
      </p:ext>
    </p:extLst>
  </p:cmAuthor>
  <p:cmAuthor id="2"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3F72"/>
    <a:srgbClr val="078390"/>
    <a:srgbClr val="FFFFFF"/>
    <a:srgbClr val="5191CD"/>
    <a:srgbClr val="D13800"/>
    <a:srgbClr val="2977A0"/>
    <a:srgbClr val="F2F2F2"/>
    <a:srgbClr val="840084"/>
    <a:srgbClr val="29A0C1"/>
    <a:srgbClr val="F35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6327" autoAdjust="0"/>
  </p:normalViewPr>
  <p:slideViewPr>
    <p:cSldViewPr snapToGrid="0" snapToObjects="1">
      <p:cViewPr varScale="1">
        <p:scale>
          <a:sx n="128" d="100"/>
          <a:sy n="128" d="100"/>
        </p:scale>
        <p:origin x="520" y="176"/>
      </p:cViewPr>
      <p:guideLst>
        <p:guide orient="horz" pos="2160"/>
        <p:guide pos="3840"/>
        <p:guide orient="horz" pos="3238"/>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nesalonen\Documents\Artikkeli%20HARMS\kuvia%20englanniksi%20220118_esity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nesalonen\Documents\ESitelmia&#776;\kuvia%20englanniksi%20220118_esitys%20(Tallennettu%20automaattisest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CSOSUhde!$D$9</c:f>
              <c:strCache>
                <c:ptCount val="1"/>
                <c:pt idx="0">
                  <c:v>Population sample, n = 7186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CSOSUhde!$C$10:$C$20</c:f>
              <c:strCache>
                <c:ptCount val="11"/>
                <c:pt idx="0">
                  <c:v>Any close person</c:v>
                </c:pt>
                <c:pt idx="1">
                  <c:v>Friend</c:v>
                </c:pt>
                <c:pt idx="2">
                  <c:v>Spouse or partner</c:v>
                </c:pt>
                <c:pt idx="3">
                  <c:v>Other family member </c:v>
                </c:pt>
                <c:pt idx="4">
                  <c:v>Parent or step parent</c:v>
                </c:pt>
                <c:pt idx="5">
                  <c:v>Work colleague </c:v>
                </c:pt>
                <c:pt idx="6">
                  <c:v>Child or step child</c:v>
                </c:pt>
                <c:pt idx="7">
                  <c:v>Neighbour</c:v>
                </c:pt>
                <c:pt idx="8">
                  <c:v>Ex-partner</c:v>
                </c:pt>
                <c:pt idx="9">
                  <c:v>Other person in your household</c:v>
                </c:pt>
                <c:pt idx="10">
                  <c:v>Other person</c:v>
                </c:pt>
              </c:strCache>
            </c:strRef>
          </c:cat>
          <c:val>
            <c:numRef>
              <c:f>CSOSUhde!$D$10:$D$20</c:f>
              <c:numCache>
                <c:formatCode>0</c:formatCode>
                <c:ptCount val="11"/>
                <c:pt idx="0">
                  <c:v>13</c:v>
                </c:pt>
                <c:pt idx="1">
                  <c:v>5</c:v>
                </c:pt>
                <c:pt idx="2">
                  <c:v>1.8</c:v>
                </c:pt>
                <c:pt idx="3">
                  <c:v>1.7</c:v>
                </c:pt>
                <c:pt idx="4">
                  <c:v>1.6</c:v>
                </c:pt>
                <c:pt idx="5">
                  <c:v>1.4</c:v>
                </c:pt>
                <c:pt idx="6">
                  <c:v>0.8</c:v>
                </c:pt>
                <c:pt idx="7">
                  <c:v>0.6</c:v>
                </c:pt>
                <c:pt idx="8">
                  <c:v>0.3</c:v>
                </c:pt>
                <c:pt idx="9">
                  <c:v>0.1</c:v>
                </c:pt>
                <c:pt idx="10">
                  <c:v>2.2999999999999998</c:v>
                </c:pt>
              </c:numCache>
            </c:numRef>
          </c:val>
          <c:extLst>
            <c:ext xmlns:c16="http://schemas.microsoft.com/office/drawing/2014/chart" uri="{C3380CC4-5D6E-409C-BE32-E72D297353CC}">
              <c16:uniqueId val="{00000000-8C18-564C-864E-29C622B8F259}"/>
            </c:ext>
          </c:extLst>
        </c:ser>
        <c:ser>
          <c:idx val="1"/>
          <c:order val="1"/>
          <c:tx>
            <c:strRef>
              <c:f>CSOSUhde!$E$9</c:f>
              <c:strCache>
                <c:ptCount val="1"/>
                <c:pt idx="0">
                  <c:v>Clinical sample, n = 119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CSOSUhde!$C$10:$C$20</c:f>
              <c:strCache>
                <c:ptCount val="11"/>
                <c:pt idx="0">
                  <c:v>Any close person</c:v>
                </c:pt>
                <c:pt idx="1">
                  <c:v>Friend</c:v>
                </c:pt>
                <c:pt idx="2">
                  <c:v>Spouse or partner</c:v>
                </c:pt>
                <c:pt idx="3">
                  <c:v>Other family member </c:v>
                </c:pt>
                <c:pt idx="4">
                  <c:v>Parent or step parent</c:v>
                </c:pt>
                <c:pt idx="5">
                  <c:v>Work colleague </c:v>
                </c:pt>
                <c:pt idx="6">
                  <c:v>Child or step child</c:v>
                </c:pt>
                <c:pt idx="7">
                  <c:v>Neighbour</c:v>
                </c:pt>
                <c:pt idx="8">
                  <c:v>Ex-partner</c:v>
                </c:pt>
                <c:pt idx="9">
                  <c:v>Other person in your household</c:v>
                </c:pt>
                <c:pt idx="10">
                  <c:v>Other person</c:v>
                </c:pt>
              </c:strCache>
            </c:strRef>
          </c:cat>
          <c:val>
            <c:numRef>
              <c:f>CSOSUhde!$E$10:$E$20</c:f>
              <c:numCache>
                <c:formatCode>0</c:formatCode>
                <c:ptCount val="11"/>
                <c:pt idx="0">
                  <c:v>48</c:v>
                </c:pt>
                <c:pt idx="1">
                  <c:v>29</c:v>
                </c:pt>
                <c:pt idx="2">
                  <c:v>5.9</c:v>
                </c:pt>
                <c:pt idx="3">
                  <c:v>7.6</c:v>
                </c:pt>
                <c:pt idx="4">
                  <c:v>8.4</c:v>
                </c:pt>
                <c:pt idx="5">
                  <c:v>7.6</c:v>
                </c:pt>
                <c:pt idx="6">
                  <c:v>1.7</c:v>
                </c:pt>
                <c:pt idx="7">
                  <c:v>0.8</c:v>
                </c:pt>
                <c:pt idx="8">
                  <c:v>2.5</c:v>
                </c:pt>
                <c:pt idx="9">
                  <c:v>0.8</c:v>
                </c:pt>
                <c:pt idx="10">
                  <c:v>5</c:v>
                </c:pt>
              </c:numCache>
            </c:numRef>
          </c:val>
          <c:extLst>
            <c:ext xmlns:c16="http://schemas.microsoft.com/office/drawing/2014/chart" uri="{C3380CC4-5D6E-409C-BE32-E72D297353CC}">
              <c16:uniqueId val="{00000001-8C18-564C-864E-29C622B8F259}"/>
            </c:ext>
          </c:extLst>
        </c:ser>
        <c:dLbls>
          <c:dLblPos val="outEnd"/>
          <c:showLegendKey val="0"/>
          <c:showVal val="1"/>
          <c:showCatName val="0"/>
          <c:showSerName val="0"/>
          <c:showPercent val="0"/>
          <c:showBubbleSize val="0"/>
        </c:dLbls>
        <c:gapWidth val="219"/>
        <c:overlap val="-27"/>
        <c:axId val="-2033042720"/>
        <c:axId val="-2000494144"/>
      </c:barChart>
      <c:catAx>
        <c:axId val="-203304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FI"/>
          </a:p>
        </c:txPr>
        <c:crossAx val="-2000494144"/>
        <c:crosses val="autoZero"/>
        <c:auto val="1"/>
        <c:lblAlgn val="ctr"/>
        <c:lblOffset val="100"/>
        <c:noMultiLvlLbl val="0"/>
      </c:catAx>
      <c:valAx>
        <c:axId val="-2000494144"/>
        <c:scaling>
          <c:orientation val="minMax"/>
          <c:max val="5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FI"/>
          </a:p>
        </c:txPr>
        <c:crossAx val="-2033042720"/>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FI"/>
        </a:p>
      </c:txPr>
    </c:legend>
    <c:plotVisOnly val="1"/>
    <c:dispBlanksAs val="gap"/>
    <c:showDLblsOverMax val="0"/>
  </c:chart>
  <c:spPr>
    <a:noFill/>
    <a:ln>
      <a:noFill/>
    </a:ln>
    <a:effectLst/>
  </c:spPr>
  <c:txPr>
    <a:bodyPr/>
    <a:lstStyle/>
    <a:p>
      <a:pPr>
        <a:defRPr/>
      </a:pPr>
      <a:endParaRPr lang="en-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Taul5!$D$11</c:f>
              <c:strCache>
                <c:ptCount val="1"/>
                <c:pt idx="0">
                  <c:v>Population sample n =7186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Taul5!$C$12:$C$23</c:f>
              <c:strCache>
                <c:ptCount val="12"/>
                <c:pt idx="0">
                  <c:v>Worry about health or well-being of other close ones</c:v>
                </c:pt>
                <c:pt idx="1">
                  <c:v>Emotional distress</c:v>
                </c:pt>
                <c:pt idx="2">
                  <c:v>Other interpersonal relationship problems</c:v>
                </c:pt>
                <c:pt idx="3">
                  <c:v>Other financial problems</c:v>
                </c:pt>
                <c:pt idx="4">
                  <c:v>Problems in a relationship</c:v>
                </c:pt>
                <c:pt idx="5">
                  <c:v>Worry about health or well-being of own child</c:v>
                </c:pt>
                <c:pt idx="6">
                  <c:v>Health impacts</c:v>
                </c:pt>
                <c:pt idx="7">
                  <c:v>Eviction or a threat of being evicted </c:v>
                </c:pt>
                <c:pt idx="8">
                  <c:v>Work or study harm</c:v>
                </c:pt>
                <c:pt idx="9">
                  <c:v>Physical violence witnessed or being threatened</c:v>
                </c:pt>
                <c:pt idx="10">
                  <c:v>Emotional violence</c:v>
                </c:pt>
                <c:pt idx="11">
                  <c:v>Victim of some other type of crime</c:v>
                </c:pt>
              </c:strCache>
            </c:strRef>
          </c:cat>
          <c:val>
            <c:numRef>
              <c:f>Taul5!$D$12:$D$23</c:f>
              <c:numCache>
                <c:formatCode>0</c:formatCode>
                <c:ptCount val="12"/>
                <c:pt idx="0">
                  <c:v>2.2000000000000002</c:v>
                </c:pt>
                <c:pt idx="1">
                  <c:v>2</c:v>
                </c:pt>
                <c:pt idx="2">
                  <c:v>1.2</c:v>
                </c:pt>
                <c:pt idx="3">
                  <c:v>1.2</c:v>
                </c:pt>
                <c:pt idx="4">
                  <c:v>0.9</c:v>
                </c:pt>
                <c:pt idx="5">
                  <c:v>0.7</c:v>
                </c:pt>
                <c:pt idx="6">
                  <c:v>0.7</c:v>
                </c:pt>
                <c:pt idx="7">
                  <c:v>0.3</c:v>
                </c:pt>
                <c:pt idx="8">
                  <c:v>0.3</c:v>
                </c:pt>
                <c:pt idx="9">
                  <c:v>0.2</c:v>
                </c:pt>
                <c:pt idx="10">
                  <c:v>0.2</c:v>
                </c:pt>
                <c:pt idx="11">
                  <c:v>0.1</c:v>
                </c:pt>
              </c:numCache>
            </c:numRef>
          </c:val>
          <c:extLst>
            <c:ext xmlns:c16="http://schemas.microsoft.com/office/drawing/2014/chart" uri="{C3380CC4-5D6E-409C-BE32-E72D297353CC}">
              <c16:uniqueId val="{00000000-9CEE-F64B-8953-ECFBCCC18B86}"/>
            </c:ext>
          </c:extLst>
        </c:ser>
        <c:ser>
          <c:idx val="1"/>
          <c:order val="1"/>
          <c:tx>
            <c:strRef>
              <c:f>Taul5!$E$11</c:f>
              <c:strCache>
                <c:ptCount val="1"/>
                <c:pt idx="0">
                  <c:v>Clinical sample n = 119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Taul5!$C$12:$C$23</c:f>
              <c:strCache>
                <c:ptCount val="12"/>
                <c:pt idx="0">
                  <c:v>Worry about health or well-being of other close ones</c:v>
                </c:pt>
                <c:pt idx="1">
                  <c:v>Emotional distress</c:v>
                </c:pt>
                <c:pt idx="2">
                  <c:v>Other interpersonal relationship problems</c:v>
                </c:pt>
                <c:pt idx="3">
                  <c:v>Other financial problems</c:v>
                </c:pt>
                <c:pt idx="4">
                  <c:v>Problems in a relationship</c:v>
                </c:pt>
                <c:pt idx="5">
                  <c:v>Worry about health or well-being of own child</c:v>
                </c:pt>
                <c:pt idx="6">
                  <c:v>Health impacts</c:v>
                </c:pt>
                <c:pt idx="7">
                  <c:v>Eviction or a threat of being evicted </c:v>
                </c:pt>
                <c:pt idx="8">
                  <c:v>Work or study harm</c:v>
                </c:pt>
                <c:pt idx="9">
                  <c:v>Physical violence witnessed or being threatened</c:v>
                </c:pt>
                <c:pt idx="10">
                  <c:v>Emotional violence</c:v>
                </c:pt>
                <c:pt idx="11">
                  <c:v>Victim of some other type of crime</c:v>
                </c:pt>
              </c:strCache>
            </c:strRef>
          </c:cat>
          <c:val>
            <c:numRef>
              <c:f>Taul5!$E$12:$E$23</c:f>
              <c:numCache>
                <c:formatCode>0</c:formatCode>
                <c:ptCount val="12"/>
                <c:pt idx="0">
                  <c:v>6.7</c:v>
                </c:pt>
                <c:pt idx="1">
                  <c:v>20.2</c:v>
                </c:pt>
                <c:pt idx="2">
                  <c:v>10.1</c:v>
                </c:pt>
                <c:pt idx="3">
                  <c:v>13.4</c:v>
                </c:pt>
                <c:pt idx="4">
                  <c:v>8.4</c:v>
                </c:pt>
                <c:pt idx="5">
                  <c:v>3.4</c:v>
                </c:pt>
                <c:pt idx="6">
                  <c:v>14.3</c:v>
                </c:pt>
                <c:pt idx="7">
                  <c:v>6.7</c:v>
                </c:pt>
                <c:pt idx="8">
                  <c:v>8.4</c:v>
                </c:pt>
                <c:pt idx="9">
                  <c:v>0.8</c:v>
                </c:pt>
                <c:pt idx="10">
                  <c:v>1.7</c:v>
                </c:pt>
                <c:pt idx="11">
                  <c:v>0.8</c:v>
                </c:pt>
              </c:numCache>
            </c:numRef>
          </c:val>
          <c:extLst>
            <c:ext xmlns:c16="http://schemas.microsoft.com/office/drawing/2014/chart" uri="{C3380CC4-5D6E-409C-BE32-E72D297353CC}">
              <c16:uniqueId val="{00000001-9CEE-F64B-8953-ECFBCCC18B86}"/>
            </c:ext>
          </c:extLst>
        </c:ser>
        <c:dLbls>
          <c:dLblPos val="outEnd"/>
          <c:showLegendKey val="0"/>
          <c:showVal val="1"/>
          <c:showCatName val="0"/>
          <c:showSerName val="0"/>
          <c:showPercent val="0"/>
          <c:showBubbleSize val="0"/>
        </c:dLbls>
        <c:gapWidth val="182"/>
        <c:axId val="-2033021584"/>
        <c:axId val="-2051902160"/>
      </c:barChart>
      <c:catAx>
        <c:axId val="-2033021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FI"/>
          </a:p>
        </c:txPr>
        <c:crossAx val="-2051902160"/>
        <c:crosses val="autoZero"/>
        <c:auto val="1"/>
        <c:lblAlgn val="ctr"/>
        <c:lblOffset val="100"/>
        <c:noMultiLvlLbl val="0"/>
      </c:catAx>
      <c:valAx>
        <c:axId val="-2051902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FI"/>
          </a:p>
        </c:txPr>
        <c:crossAx val="-2033021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FI"/>
        </a:p>
      </c:txPr>
    </c:legend>
    <c:plotVisOnly val="1"/>
    <c:dispBlanksAs val="gap"/>
    <c:showDLblsOverMax val="0"/>
  </c:chart>
  <c:spPr>
    <a:noFill/>
    <a:ln>
      <a:noFill/>
    </a:ln>
    <a:effectLst/>
  </c:spPr>
  <c:txPr>
    <a:bodyPr/>
    <a:lstStyle/>
    <a:p>
      <a:pPr>
        <a:defRPr/>
      </a:pPr>
      <a:endParaRPr lang="en-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236426478666894E-2"/>
          <c:y val="7.0393700787401606E-2"/>
          <c:w val="0.56940614059302697"/>
          <c:h val="0.80476620358760897"/>
        </c:manualLayout>
      </c:layout>
      <c:lineChart>
        <c:grouping val="standard"/>
        <c:varyColors val="0"/>
        <c:ser>
          <c:idx val="0"/>
          <c:order val="0"/>
          <c:tx>
            <c:strRef>
              <c:f>'Kuvio 14'!$B$4</c:f>
              <c:strCache>
                <c:ptCount val="1"/>
                <c:pt idx="0">
                  <c:v>Vähintään yhdellä läheisellä</c:v>
                </c:pt>
              </c:strCache>
            </c:strRef>
          </c:tx>
          <c:spPr>
            <a:ln w="63500">
              <a:solidFill>
                <a:srgbClr val="519B2F"/>
              </a:solidFill>
              <a:headEnd type="none" w="med" len="med"/>
              <a:tailEnd type="none" w="med" len="med"/>
            </a:ln>
          </c:spPr>
          <c:marker>
            <c:symbol val="circle"/>
            <c:size val="15"/>
            <c:spPr>
              <a:solidFill>
                <a:srgbClr val="FFFFFF"/>
              </a:solidFill>
              <a:ln w="63500">
                <a:solidFill>
                  <a:srgbClr val="519B2F"/>
                </a:solidFill>
                <a:prstDash val="solid"/>
              </a:ln>
            </c:spPr>
          </c:marker>
          <c:cat>
            <c:numRef>
              <c:f>'Kuvio 14'!$C$3:$F$3</c:f>
              <c:numCache>
                <c:formatCode>General</c:formatCode>
                <c:ptCount val="4"/>
                <c:pt idx="0">
                  <c:v>2007</c:v>
                </c:pt>
                <c:pt idx="1">
                  <c:v>2011</c:v>
                </c:pt>
                <c:pt idx="2">
                  <c:v>2015</c:v>
                </c:pt>
                <c:pt idx="3">
                  <c:v>2019</c:v>
                </c:pt>
              </c:numCache>
            </c:numRef>
          </c:cat>
          <c:val>
            <c:numRef>
              <c:f>'Kuvio 14'!$C$4:$F$4</c:f>
              <c:numCache>
                <c:formatCode>0.0</c:formatCode>
                <c:ptCount val="4"/>
                <c:pt idx="0">
                  <c:v>19</c:v>
                </c:pt>
                <c:pt idx="1">
                  <c:v>19.3</c:v>
                </c:pt>
                <c:pt idx="2">
                  <c:v>19.3</c:v>
                </c:pt>
                <c:pt idx="3">
                  <c:v>21.1</c:v>
                </c:pt>
              </c:numCache>
            </c:numRef>
          </c:val>
          <c:smooth val="0"/>
          <c:extLst>
            <c:ext xmlns:c16="http://schemas.microsoft.com/office/drawing/2014/chart" uri="{C3380CC4-5D6E-409C-BE32-E72D297353CC}">
              <c16:uniqueId val="{00000000-8C54-D945-8515-AA3B7A587864}"/>
            </c:ext>
          </c:extLst>
        </c:ser>
        <c:ser>
          <c:idx val="1"/>
          <c:order val="1"/>
          <c:tx>
            <c:strRef>
              <c:f>'Kuvio 14'!$B$5</c:f>
              <c:strCache>
                <c:ptCount val="1"/>
                <c:pt idx="0">
                  <c:v>Vähintään yhdellä ystävällä</c:v>
                </c:pt>
              </c:strCache>
            </c:strRef>
          </c:tx>
          <c:spPr>
            <a:ln w="63500">
              <a:solidFill>
                <a:srgbClr val="2F62AD"/>
              </a:solidFill>
              <a:headEnd type="none" w="med" len="med"/>
              <a:tailEnd type="none" w="med" len="med"/>
            </a:ln>
          </c:spPr>
          <c:marker>
            <c:symbol val="circle"/>
            <c:size val="15"/>
            <c:spPr>
              <a:solidFill>
                <a:srgbClr val="FFFFFF"/>
              </a:solidFill>
              <a:ln w="63500">
                <a:solidFill>
                  <a:srgbClr val="2F62AD"/>
                </a:solidFill>
                <a:prstDash val="solid"/>
              </a:ln>
            </c:spPr>
          </c:marker>
          <c:cat>
            <c:numRef>
              <c:f>'Kuvio 14'!$C$3:$F$3</c:f>
              <c:numCache>
                <c:formatCode>General</c:formatCode>
                <c:ptCount val="4"/>
                <c:pt idx="0">
                  <c:v>2007</c:v>
                </c:pt>
                <c:pt idx="1">
                  <c:v>2011</c:v>
                </c:pt>
                <c:pt idx="2">
                  <c:v>2015</c:v>
                </c:pt>
                <c:pt idx="3">
                  <c:v>2019</c:v>
                </c:pt>
              </c:numCache>
            </c:numRef>
          </c:cat>
          <c:val>
            <c:numRef>
              <c:f>'Kuvio 14'!$C$5:$F$5</c:f>
              <c:numCache>
                <c:formatCode>0.0</c:formatCode>
                <c:ptCount val="4"/>
                <c:pt idx="0">
                  <c:v>13.4</c:v>
                </c:pt>
                <c:pt idx="1">
                  <c:v>12.4</c:v>
                </c:pt>
                <c:pt idx="2">
                  <c:v>12.6</c:v>
                </c:pt>
                <c:pt idx="3">
                  <c:v>13.7</c:v>
                </c:pt>
              </c:numCache>
            </c:numRef>
          </c:val>
          <c:smooth val="0"/>
          <c:extLst>
            <c:ext xmlns:c16="http://schemas.microsoft.com/office/drawing/2014/chart" uri="{C3380CC4-5D6E-409C-BE32-E72D297353CC}">
              <c16:uniqueId val="{00000001-8C54-D945-8515-AA3B7A587864}"/>
            </c:ext>
          </c:extLst>
        </c:ser>
        <c:ser>
          <c:idx val="2"/>
          <c:order val="2"/>
          <c:tx>
            <c:strRef>
              <c:f>'Kuvio 14'!$B$6</c:f>
              <c:strCache>
                <c:ptCount val="1"/>
                <c:pt idx="0">
                  <c:v>Vähintään yhdellä perheenjäsenellä</c:v>
                </c:pt>
              </c:strCache>
            </c:strRef>
          </c:tx>
          <c:spPr>
            <a:ln w="63500">
              <a:solidFill>
                <a:srgbClr val="BE3F72"/>
              </a:solidFill>
              <a:headEnd type="none" w="med" len="med"/>
              <a:tailEnd type="none" w="med" len="med"/>
            </a:ln>
          </c:spPr>
          <c:marker>
            <c:symbol val="circle"/>
            <c:size val="15"/>
            <c:spPr>
              <a:solidFill>
                <a:srgbClr val="FFFFFF"/>
              </a:solidFill>
              <a:ln w="63500">
                <a:solidFill>
                  <a:srgbClr val="BE3F72"/>
                </a:solidFill>
                <a:prstDash val="solid"/>
              </a:ln>
            </c:spPr>
          </c:marker>
          <c:cat>
            <c:numRef>
              <c:f>'Kuvio 14'!$C$3:$F$3</c:f>
              <c:numCache>
                <c:formatCode>General</c:formatCode>
                <c:ptCount val="4"/>
                <c:pt idx="0">
                  <c:v>2007</c:v>
                </c:pt>
                <c:pt idx="1">
                  <c:v>2011</c:v>
                </c:pt>
                <c:pt idx="2">
                  <c:v>2015</c:v>
                </c:pt>
                <c:pt idx="3">
                  <c:v>2019</c:v>
                </c:pt>
              </c:numCache>
            </c:numRef>
          </c:cat>
          <c:val>
            <c:numRef>
              <c:f>'Kuvio 14'!$C$6:$F$6</c:f>
              <c:numCache>
                <c:formatCode>0.0</c:formatCode>
                <c:ptCount val="4"/>
                <c:pt idx="0">
                  <c:v>6.7</c:v>
                </c:pt>
                <c:pt idx="1">
                  <c:v>8.6</c:v>
                </c:pt>
                <c:pt idx="2">
                  <c:v>9.3000000000000007</c:v>
                </c:pt>
                <c:pt idx="3">
                  <c:v>10</c:v>
                </c:pt>
              </c:numCache>
            </c:numRef>
          </c:val>
          <c:smooth val="0"/>
          <c:extLst>
            <c:ext xmlns:c16="http://schemas.microsoft.com/office/drawing/2014/chart" uri="{C3380CC4-5D6E-409C-BE32-E72D297353CC}">
              <c16:uniqueId val="{00000002-8C54-D945-8515-AA3B7A587864}"/>
            </c:ext>
          </c:extLst>
        </c:ser>
        <c:dLbls>
          <c:showLegendKey val="0"/>
          <c:showVal val="0"/>
          <c:showCatName val="0"/>
          <c:showSerName val="0"/>
          <c:showPercent val="0"/>
          <c:showBubbleSize val="0"/>
        </c:dLbls>
        <c:marker val="1"/>
        <c:smooth val="0"/>
        <c:axId val="-2064139696"/>
        <c:axId val="-2064136608"/>
      </c:lineChart>
      <c:catAx>
        <c:axId val="-2064139696"/>
        <c:scaling>
          <c:orientation val="minMax"/>
        </c:scaling>
        <c:delete val="0"/>
        <c:axPos val="b"/>
        <c:numFmt formatCode="General" sourceLinked="1"/>
        <c:majorTickMark val="none"/>
        <c:minorTickMark val="none"/>
        <c:tickLblPos val="nextTo"/>
        <c:spPr>
          <a:ln w="19050">
            <a:solidFill>
              <a:srgbClr val="606060"/>
            </a:solidFill>
            <a:prstDash val="solid"/>
          </a:ln>
        </c:spPr>
        <c:txPr>
          <a:bodyPr rot="0" vert="horz"/>
          <a:lstStyle/>
          <a:p>
            <a:pPr>
              <a:defRPr sz="1600" b="1" i="0">
                <a:solidFill>
                  <a:srgbClr val="606060"/>
                </a:solidFill>
                <a:latin typeface="Source Sans Pro" panose="020B0503030403020204" pitchFamily="34" charset="0"/>
                <a:ea typeface="Source Sans Pro" panose="020B0503030403020204" pitchFamily="34" charset="0"/>
                <a:cs typeface="Arial"/>
              </a:defRPr>
            </a:pPr>
            <a:endParaRPr lang="en-FI"/>
          </a:p>
        </c:txPr>
        <c:crossAx val="-2064136608"/>
        <c:crosses val="autoZero"/>
        <c:auto val="1"/>
        <c:lblAlgn val="ctr"/>
        <c:lblOffset val="100"/>
        <c:noMultiLvlLbl val="0"/>
      </c:catAx>
      <c:valAx>
        <c:axId val="-2064136608"/>
        <c:scaling>
          <c:orientation val="minMax"/>
        </c:scaling>
        <c:delete val="0"/>
        <c:axPos val="l"/>
        <c:majorGridlines>
          <c:spPr>
            <a:ln w="12700">
              <a:solidFill>
                <a:srgbClr val="DCDFE2"/>
              </a:solidFill>
              <a:prstDash val="solid"/>
            </a:ln>
          </c:spPr>
        </c:majorGridlines>
        <c:numFmt formatCode="#\ ###\ ###\ ##0" sourceLinked="0"/>
        <c:majorTickMark val="none"/>
        <c:minorTickMark val="none"/>
        <c:tickLblPos val="nextTo"/>
        <c:spPr>
          <a:ln w="25400">
            <a:noFill/>
          </a:ln>
        </c:spPr>
        <c:txPr>
          <a:bodyPr rot="0" vert="horz"/>
          <a:lstStyle/>
          <a:p>
            <a:pPr>
              <a:defRPr sz="1600">
                <a:solidFill>
                  <a:srgbClr val="606060"/>
                </a:solidFill>
                <a:latin typeface="Source Sans Pro" panose="020B0503030403020204" pitchFamily="34" charset="0"/>
                <a:ea typeface="Source Sans Pro" panose="020B0503030403020204" pitchFamily="34" charset="0"/>
                <a:cs typeface="Arial"/>
              </a:defRPr>
            </a:pPr>
            <a:endParaRPr lang="en-FI"/>
          </a:p>
        </c:txPr>
        <c:crossAx val="-2064139696"/>
        <c:crosses val="autoZero"/>
        <c:crossBetween val="midCat"/>
      </c:valAx>
    </c:plotArea>
    <c:legend>
      <c:legendPos val="b"/>
      <c:layout>
        <c:manualLayout>
          <c:xMode val="edge"/>
          <c:yMode val="edge"/>
          <c:x val="0.70295313739852305"/>
          <c:y val="0.19887122389956"/>
          <c:w val="0.27723326008667498"/>
          <c:h val="0.550597990537807"/>
        </c:manualLayout>
      </c:layout>
      <c:overlay val="0"/>
      <c:txPr>
        <a:bodyPr/>
        <a:lstStyle/>
        <a:p>
          <a:pPr>
            <a:defRPr sz="1600">
              <a:latin typeface="Source Sans Pro" panose="020B0503030403020204" pitchFamily="34" charset="0"/>
              <a:ea typeface="Source Sans Pro" panose="020B0503030403020204" pitchFamily="34" charset="0"/>
            </a:defRPr>
          </a:pPr>
          <a:endParaRPr lang="en-FI"/>
        </a:p>
      </c:txPr>
    </c:legend>
    <c:plotVisOnly val="1"/>
    <c:dispBlanksAs val="gap"/>
    <c:showDLblsOverMax val="0"/>
  </c:chart>
  <c:spPr>
    <a:ln w="25400">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9-12T11:06:59.405" idx="1">
    <p:pos x="4541" y="1722"/>
    <p:text>Ko kolmen alueen asukkaat kattavat noin 42% manner-suomen asukkaista.</p:text>
    <p:extLst>
      <p:ext uri="{C676402C-5697-4E1C-873F-D02D1690AC5C}">
        <p15:threadingInfo xmlns:p15="http://schemas.microsoft.com/office/powerpoint/2012/main" timeZoneBias="-180"/>
      </p:ext>
    </p:extLst>
  </p:cm>
</p:cmLst>
</file>

<file path=ppt/diagrams/_rels/data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1.svg"/><Relationship Id="rId9" Type="http://schemas.openxmlformats.org/officeDocument/2006/relationships/image" Target="../media/image60.png"/></Relationships>
</file>

<file path=ppt/diagrams/_rels/data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66.svg"/></Relationships>
</file>

<file path=ppt/diagrams/_rels/data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79.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59.svg"/><Relationship Id="rId4" Type="http://schemas.openxmlformats.org/officeDocument/2006/relationships/image" Target="../media/image73.svg"/><Relationship Id="rId9" Type="http://schemas.openxmlformats.org/officeDocument/2006/relationships/image" Target="../media/image58.pn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0.png"/><Relationship Id="rId7" Type="http://schemas.openxmlformats.org/officeDocument/2006/relationships/image" Target="../media/image58.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1.svg"/><Relationship Id="rId9" Type="http://schemas.openxmlformats.org/officeDocument/2006/relationships/image" Target="../media/image60.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66.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79.sv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11" Type="http://schemas.openxmlformats.org/officeDocument/2006/relationships/image" Target="../media/image78.png"/><Relationship Id="rId5" Type="http://schemas.openxmlformats.org/officeDocument/2006/relationships/image" Target="../media/image74.png"/><Relationship Id="rId10" Type="http://schemas.openxmlformats.org/officeDocument/2006/relationships/image" Target="../media/image59.svg"/><Relationship Id="rId4" Type="http://schemas.openxmlformats.org/officeDocument/2006/relationships/image" Target="../media/image73.svg"/><Relationship Id="rId9" Type="http://schemas.openxmlformats.org/officeDocument/2006/relationships/image" Target="../media/image5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B632B2-4D69-4A48-8858-A20EF3A761D9}"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71A1754-23E2-47FC-B4EE-37F126DD2C20}">
      <dgm:prSet/>
      <dgm:spPr/>
      <dgm:t>
        <a:bodyPr/>
        <a:lstStyle/>
        <a:p>
          <a:r>
            <a:rPr lang="en-GB"/>
            <a:t>PhD, Licenced clinical psychologist</a:t>
          </a:r>
          <a:endParaRPr lang="en-US"/>
        </a:p>
      </dgm:t>
    </dgm:pt>
    <dgm:pt modelId="{E5989A44-0866-41F8-8084-15B4259183A3}" type="parTrans" cxnId="{55091043-7D18-4E2E-8763-8A5018E75E3A}">
      <dgm:prSet/>
      <dgm:spPr/>
      <dgm:t>
        <a:bodyPr/>
        <a:lstStyle/>
        <a:p>
          <a:endParaRPr lang="en-US"/>
        </a:p>
      </dgm:t>
    </dgm:pt>
    <dgm:pt modelId="{A49DAC2B-5F07-4996-94EC-80A2C8A7824D}" type="sibTrans" cxnId="{55091043-7D18-4E2E-8763-8A5018E75E3A}">
      <dgm:prSet/>
      <dgm:spPr/>
      <dgm:t>
        <a:bodyPr/>
        <a:lstStyle/>
        <a:p>
          <a:endParaRPr lang="en-US"/>
        </a:p>
      </dgm:t>
    </dgm:pt>
    <dgm:pt modelId="{34403331-F6F5-461D-85E2-23A8627677BA}">
      <dgm:prSet/>
      <dgm:spPr/>
      <dgm:t>
        <a:bodyPr/>
        <a:lstStyle/>
        <a:p>
          <a:r>
            <a:rPr lang="en-GB"/>
            <a:t>Research manager:  Finnish Institute for Health and Welfare, Helsinki, Finland</a:t>
          </a:r>
          <a:endParaRPr lang="en-US"/>
        </a:p>
      </dgm:t>
    </dgm:pt>
    <dgm:pt modelId="{7CA7960A-FD94-4921-8E38-D16236E70ABF}" type="parTrans" cxnId="{A1CE77C8-F495-4580-A639-60F3DCB92022}">
      <dgm:prSet/>
      <dgm:spPr/>
      <dgm:t>
        <a:bodyPr/>
        <a:lstStyle/>
        <a:p>
          <a:endParaRPr lang="en-US"/>
        </a:p>
      </dgm:t>
    </dgm:pt>
    <dgm:pt modelId="{5610EC09-FAD5-4348-BB57-256072480013}" type="sibTrans" cxnId="{A1CE77C8-F495-4580-A639-60F3DCB92022}">
      <dgm:prSet/>
      <dgm:spPr/>
      <dgm:t>
        <a:bodyPr/>
        <a:lstStyle/>
        <a:p>
          <a:endParaRPr lang="en-US"/>
        </a:p>
      </dgm:t>
    </dgm:pt>
    <dgm:pt modelId="{72667BB2-FB32-4648-A101-00A89AA513E8}">
      <dgm:prSet/>
      <dgm:spPr/>
      <dgm:t>
        <a:bodyPr/>
        <a:lstStyle/>
        <a:p>
          <a:r>
            <a:rPr lang="en-GB"/>
            <a:t>Associate professor: Turku university (Addictive behaviours), Finland</a:t>
          </a:r>
          <a:endParaRPr lang="en-US"/>
        </a:p>
      </dgm:t>
    </dgm:pt>
    <dgm:pt modelId="{1D2F5028-D7EE-4A21-A203-F5E91B4ED8E8}" type="parTrans" cxnId="{15BCD2BB-74DF-4277-8DB7-A4BE374D2BE3}">
      <dgm:prSet/>
      <dgm:spPr/>
      <dgm:t>
        <a:bodyPr/>
        <a:lstStyle/>
        <a:p>
          <a:endParaRPr lang="en-US"/>
        </a:p>
      </dgm:t>
    </dgm:pt>
    <dgm:pt modelId="{04C12E9F-548B-41E3-86B5-1D4A9868C9D6}" type="sibTrans" cxnId="{15BCD2BB-74DF-4277-8DB7-A4BE374D2BE3}">
      <dgm:prSet/>
      <dgm:spPr/>
      <dgm:t>
        <a:bodyPr/>
        <a:lstStyle/>
        <a:p>
          <a:endParaRPr lang="en-US"/>
        </a:p>
      </dgm:t>
    </dgm:pt>
    <dgm:pt modelId="{65EC5EFF-689B-4736-8B6B-C96F51E2AB41}">
      <dgm:prSet/>
      <dgm:spPr/>
      <dgm:t>
        <a:bodyPr/>
        <a:lstStyle/>
        <a:p>
          <a:r>
            <a:rPr lang="en-GB" dirty="0"/>
            <a:t>Associate professor: Helsinki university (Public Health), Finland</a:t>
          </a:r>
          <a:endParaRPr lang="en-US" dirty="0"/>
        </a:p>
      </dgm:t>
    </dgm:pt>
    <dgm:pt modelId="{6EAC65C8-4AB0-4915-B4CD-7A86EF7E030A}" type="parTrans" cxnId="{0D6BFF84-355A-4CCD-8497-DFCA34661C70}">
      <dgm:prSet/>
      <dgm:spPr/>
      <dgm:t>
        <a:bodyPr/>
        <a:lstStyle/>
        <a:p>
          <a:endParaRPr lang="en-US"/>
        </a:p>
      </dgm:t>
    </dgm:pt>
    <dgm:pt modelId="{7C514DD7-D98B-4E1F-8905-E49C5E1F33FC}" type="sibTrans" cxnId="{0D6BFF84-355A-4CCD-8497-DFCA34661C70}">
      <dgm:prSet/>
      <dgm:spPr/>
      <dgm:t>
        <a:bodyPr/>
        <a:lstStyle/>
        <a:p>
          <a:endParaRPr lang="en-US"/>
        </a:p>
      </dgm:t>
    </dgm:pt>
    <dgm:pt modelId="{271C09AD-8DF6-4453-AB6C-4F0B8B126AC2}">
      <dgm:prSet/>
      <dgm:spPr/>
      <dgm:t>
        <a:bodyPr/>
        <a:lstStyle/>
        <a:p>
          <a:r>
            <a:rPr lang="en-GB"/>
            <a:t>Clinical work: Mehiläinen Medical Center, Helsinki Finland and Addiktum Clinic, Helsinki, Finland</a:t>
          </a:r>
          <a:endParaRPr lang="en-US"/>
        </a:p>
      </dgm:t>
    </dgm:pt>
    <dgm:pt modelId="{A090AB00-6C13-4C49-BB32-482F7581A694}" type="parTrans" cxnId="{DB0F0284-4BB1-4350-89A6-0FEA4B771819}">
      <dgm:prSet/>
      <dgm:spPr/>
      <dgm:t>
        <a:bodyPr/>
        <a:lstStyle/>
        <a:p>
          <a:endParaRPr lang="en-US"/>
        </a:p>
      </dgm:t>
    </dgm:pt>
    <dgm:pt modelId="{509CCCBD-7744-41E5-9594-BAF80A7516BF}" type="sibTrans" cxnId="{DB0F0284-4BB1-4350-89A6-0FEA4B771819}">
      <dgm:prSet/>
      <dgm:spPr/>
      <dgm:t>
        <a:bodyPr/>
        <a:lstStyle/>
        <a:p>
          <a:endParaRPr lang="en-US"/>
        </a:p>
      </dgm:t>
    </dgm:pt>
    <dgm:pt modelId="{D5CCBF50-4B56-7B46-AB93-1BE8D59E4B40}" type="pres">
      <dgm:prSet presAssocID="{DCB632B2-4D69-4A48-8858-A20EF3A761D9}" presName="vert0" presStyleCnt="0">
        <dgm:presLayoutVars>
          <dgm:dir/>
          <dgm:animOne val="branch"/>
          <dgm:animLvl val="lvl"/>
        </dgm:presLayoutVars>
      </dgm:prSet>
      <dgm:spPr/>
    </dgm:pt>
    <dgm:pt modelId="{662F0BA8-7548-7741-87DB-19F1A03B24C8}" type="pres">
      <dgm:prSet presAssocID="{271A1754-23E2-47FC-B4EE-37F126DD2C20}" presName="thickLine" presStyleLbl="alignNode1" presStyleIdx="0" presStyleCnt="5"/>
      <dgm:spPr/>
    </dgm:pt>
    <dgm:pt modelId="{E1DBCD88-E50F-5F45-A48B-BF432C99BD7C}" type="pres">
      <dgm:prSet presAssocID="{271A1754-23E2-47FC-B4EE-37F126DD2C20}" presName="horz1" presStyleCnt="0"/>
      <dgm:spPr/>
    </dgm:pt>
    <dgm:pt modelId="{15849EC1-13AD-9A4C-9137-5E92B026F730}" type="pres">
      <dgm:prSet presAssocID="{271A1754-23E2-47FC-B4EE-37F126DD2C20}" presName="tx1" presStyleLbl="revTx" presStyleIdx="0" presStyleCnt="5"/>
      <dgm:spPr/>
    </dgm:pt>
    <dgm:pt modelId="{8A6C65DF-F0D9-F348-9760-99673BD7F529}" type="pres">
      <dgm:prSet presAssocID="{271A1754-23E2-47FC-B4EE-37F126DD2C20}" presName="vert1" presStyleCnt="0"/>
      <dgm:spPr/>
    </dgm:pt>
    <dgm:pt modelId="{367B0247-EA9F-B24B-9A63-63617474D7CC}" type="pres">
      <dgm:prSet presAssocID="{34403331-F6F5-461D-85E2-23A8627677BA}" presName="thickLine" presStyleLbl="alignNode1" presStyleIdx="1" presStyleCnt="5"/>
      <dgm:spPr/>
    </dgm:pt>
    <dgm:pt modelId="{2D8D9C8F-478E-9344-99F2-910CF83C4ACA}" type="pres">
      <dgm:prSet presAssocID="{34403331-F6F5-461D-85E2-23A8627677BA}" presName="horz1" presStyleCnt="0"/>
      <dgm:spPr/>
    </dgm:pt>
    <dgm:pt modelId="{024CA93C-1AB1-B241-BB92-0DD8D93BB19E}" type="pres">
      <dgm:prSet presAssocID="{34403331-F6F5-461D-85E2-23A8627677BA}" presName="tx1" presStyleLbl="revTx" presStyleIdx="1" presStyleCnt="5"/>
      <dgm:spPr/>
    </dgm:pt>
    <dgm:pt modelId="{475C634A-AFDD-0D44-BC40-EEC52ABA6AC1}" type="pres">
      <dgm:prSet presAssocID="{34403331-F6F5-461D-85E2-23A8627677BA}" presName="vert1" presStyleCnt="0"/>
      <dgm:spPr/>
    </dgm:pt>
    <dgm:pt modelId="{60AA177A-CE0D-BF43-B632-0FA359863639}" type="pres">
      <dgm:prSet presAssocID="{72667BB2-FB32-4648-A101-00A89AA513E8}" presName="thickLine" presStyleLbl="alignNode1" presStyleIdx="2" presStyleCnt="5"/>
      <dgm:spPr/>
    </dgm:pt>
    <dgm:pt modelId="{E198A487-A07F-B945-A2C6-4657BEF16B5A}" type="pres">
      <dgm:prSet presAssocID="{72667BB2-FB32-4648-A101-00A89AA513E8}" presName="horz1" presStyleCnt="0"/>
      <dgm:spPr/>
    </dgm:pt>
    <dgm:pt modelId="{E7BB1CAE-719D-F243-9526-40DFB94755CB}" type="pres">
      <dgm:prSet presAssocID="{72667BB2-FB32-4648-A101-00A89AA513E8}" presName="tx1" presStyleLbl="revTx" presStyleIdx="2" presStyleCnt="5"/>
      <dgm:spPr/>
    </dgm:pt>
    <dgm:pt modelId="{34034F45-4F21-7E4C-8E0C-C8CFA71206EE}" type="pres">
      <dgm:prSet presAssocID="{72667BB2-FB32-4648-A101-00A89AA513E8}" presName="vert1" presStyleCnt="0"/>
      <dgm:spPr/>
    </dgm:pt>
    <dgm:pt modelId="{6CE8B77E-FB29-244B-8B87-8D9AD5E22BDE}" type="pres">
      <dgm:prSet presAssocID="{65EC5EFF-689B-4736-8B6B-C96F51E2AB41}" presName="thickLine" presStyleLbl="alignNode1" presStyleIdx="3" presStyleCnt="5"/>
      <dgm:spPr/>
    </dgm:pt>
    <dgm:pt modelId="{80D5CEC5-2006-D44C-B18C-C834DA39259C}" type="pres">
      <dgm:prSet presAssocID="{65EC5EFF-689B-4736-8B6B-C96F51E2AB41}" presName="horz1" presStyleCnt="0"/>
      <dgm:spPr/>
    </dgm:pt>
    <dgm:pt modelId="{2E75E0E6-8AA0-0E4D-BF90-DDCB0427596A}" type="pres">
      <dgm:prSet presAssocID="{65EC5EFF-689B-4736-8B6B-C96F51E2AB41}" presName="tx1" presStyleLbl="revTx" presStyleIdx="3" presStyleCnt="5"/>
      <dgm:spPr/>
    </dgm:pt>
    <dgm:pt modelId="{B9C284BD-7B54-4640-950B-B3C07ACD549D}" type="pres">
      <dgm:prSet presAssocID="{65EC5EFF-689B-4736-8B6B-C96F51E2AB41}" presName="vert1" presStyleCnt="0"/>
      <dgm:spPr/>
    </dgm:pt>
    <dgm:pt modelId="{A0FC0878-AD03-D04C-A5B0-410B2FE47577}" type="pres">
      <dgm:prSet presAssocID="{271C09AD-8DF6-4453-AB6C-4F0B8B126AC2}" presName="thickLine" presStyleLbl="alignNode1" presStyleIdx="4" presStyleCnt="5"/>
      <dgm:spPr/>
    </dgm:pt>
    <dgm:pt modelId="{4CFEB7EC-8E8A-FC40-8D27-3C5C76961DE9}" type="pres">
      <dgm:prSet presAssocID="{271C09AD-8DF6-4453-AB6C-4F0B8B126AC2}" presName="horz1" presStyleCnt="0"/>
      <dgm:spPr/>
    </dgm:pt>
    <dgm:pt modelId="{F89FDB35-1BAD-6244-92E0-9595FC48C6EF}" type="pres">
      <dgm:prSet presAssocID="{271C09AD-8DF6-4453-AB6C-4F0B8B126AC2}" presName="tx1" presStyleLbl="revTx" presStyleIdx="4" presStyleCnt="5"/>
      <dgm:spPr/>
    </dgm:pt>
    <dgm:pt modelId="{2AAA0F3D-C48D-C244-B1B8-83DCF4A63B89}" type="pres">
      <dgm:prSet presAssocID="{271C09AD-8DF6-4453-AB6C-4F0B8B126AC2}" presName="vert1" presStyleCnt="0"/>
      <dgm:spPr/>
    </dgm:pt>
  </dgm:ptLst>
  <dgm:cxnLst>
    <dgm:cxn modelId="{55091043-7D18-4E2E-8763-8A5018E75E3A}" srcId="{DCB632B2-4D69-4A48-8858-A20EF3A761D9}" destId="{271A1754-23E2-47FC-B4EE-37F126DD2C20}" srcOrd="0" destOrd="0" parTransId="{E5989A44-0866-41F8-8084-15B4259183A3}" sibTransId="{A49DAC2B-5F07-4996-94EC-80A2C8A7824D}"/>
    <dgm:cxn modelId="{4BE76D4E-A7A6-3D48-AB2B-5D3F251B8808}" type="presOf" srcId="{DCB632B2-4D69-4A48-8858-A20EF3A761D9}" destId="{D5CCBF50-4B56-7B46-AB93-1BE8D59E4B40}" srcOrd="0" destOrd="0" presId="urn:microsoft.com/office/officeart/2008/layout/LinedList"/>
    <dgm:cxn modelId="{35427C5D-6B22-CE45-81FB-3AF8320FDFA6}" type="presOf" srcId="{271A1754-23E2-47FC-B4EE-37F126DD2C20}" destId="{15849EC1-13AD-9A4C-9137-5E92B026F730}" srcOrd="0" destOrd="0" presId="urn:microsoft.com/office/officeart/2008/layout/LinedList"/>
    <dgm:cxn modelId="{DB0F0284-4BB1-4350-89A6-0FEA4B771819}" srcId="{DCB632B2-4D69-4A48-8858-A20EF3A761D9}" destId="{271C09AD-8DF6-4453-AB6C-4F0B8B126AC2}" srcOrd="4" destOrd="0" parTransId="{A090AB00-6C13-4C49-BB32-482F7581A694}" sibTransId="{509CCCBD-7744-41E5-9594-BAF80A7516BF}"/>
    <dgm:cxn modelId="{0D6BFF84-355A-4CCD-8497-DFCA34661C70}" srcId="{DCB632B2-4D69-4A48-8858-A20EF3A761D9}" destId="{65EC5EFF-689B-4736-8B6B-C96F51E2AB41}" srcOrd="3" destOrd="0" parTransId="{6EAC65C8-4AB0-4915-B4CD-7A86EF7E030A}" sibTransId="{7C514DD7-D98B-4E1F-8905-E49C5E1F33FC}"/>
    <dgm:cxn modelId="{15BCD2BB-74DF-4277-8DB7-A4BE374D2BE3}" srcId="{DCB632B2-4D69-4A48-8858-A20EF3A761D9}" destId="{72667BB2-FB32-4648-A101-00A89AA513E8}" srcOrd="2" destOrd="0" parTransId="{1D2F5028-D7EE-4A21-A203-F5E91B4ED8E8}" sibTransId="{04C12E9F-548B-41E3-86B5-1D4A9868C9D6}"/>
    <dgm:cxn modelId="{659A22BC-4B54-894A-B6B2-7601351A7330}" type="presOf" srcId="{34403331-F6F5-461D-85E2-23A8627677BA}" destId="{024CA93C-1AB1-B241-BB92-0DD8D93BB19E}" srcOrd="0" destOrd="0" presId="urn:microsoft.com/office/officeart/2008/layout/LinedList"/>
    <dgm:cxn modelId="{A1CE77C8-F495-4580-A639-60F3DCB92022}" srcId="{DCB632B2-4D69-4A48-8858-A20EF3A761D9}" destId="{34403331-F6F5-461D-85E2-23A8627677BA}" srcOrd="1" destOrd="0" parTransId="{7CA7960A-FD94-4921-8E38-D16236E70ABF}" sibTransId="{5610EC09-FAD5-4348-BB57-256072480013}"/>
    <dgm:cxn modelId="{48A4B0D3-7019-D64D-A0D3-C4A3A7A7EAE3}" type="presOf" srcId="{65EC5EFF-689B-4736-8B6B-C96F51E2AB41}" destId="{2E75E0E6-8AA0-0E4D-BF90-DDCB0427596A}" srcOrd="0" destOrd="0" presId="urn:microsoft.com/office/officeart/2008/layout/LinedList"/>
    <dgm:cxn modelId="{2D9AEFD9-CAE7-9F43-9EE1-D74A13E13AB9}" type="presOf" srcId="{271C09AD-8DF6-4453-AB6C-4F0B8B126AC2}" destId="{F89FDB35-1BAD-6244-92E0-9595FC48C6EF}" srcOrd="0" destOrd="0" presId="urn:microsoft.com/office/officeart/2008/layout/LinedList"/>
    <dgm:cxn modelId="{362AF0F2-CD71-824C-924D-AE9A55DD4AF3}" type="presOf" srcId="{72667BB2-FB32-4648-A101-00A89AA513E8}" destId="{E7BB1CAE-719D-F243-9526-40DFB94755CB}" srcOrd="0" destOrd="0" presId="urn:microsoft.com/office/officeart/2008/layout/LinedList"/>
    <dgm:cxn modelId="{A169FE1B-72A0-E347-B6DB-D4367A097F80}" type="presParOf" srcId="{D5CCBF50-4B56-7B46-AB93-1BE8D59E4B40}" destId="{662F0BA8-7548-7741-87DB-19F1A03B24C8}" srcOrd="0" destOrd="0" presId="urn:microsoft.com/office/officeart/2008/layout/LinedList"/>
    <dgm:cxn modelId="{3D9228B4-9563-DE41-B8B3-9F6674DB8775}" type="presParOf" srcId="{D5CCBF50-4B56-7B46-AB93-1BE8D59E4B40}" destId="{E1DBCD88-E50F-5F45-A48B-BF432C99BD7C}" srcOrd="1" destOrd="0" presId="urn:microsoft.com/office/officeart/2008/layout/LinedList"/>
    <dgm:cxn modelId="{A1C0454F-5FEF-9146-A608-434CD8861211}" type="presParOf" srcId="{E1DBCD88-E50F-5F45-A48B-BF432C99BD7C}" destId="{15849EC1-13AD-9A4C-9137-5E92B026F730}" srcOrd="0" destOrd="0" presId="urn:microsoft.com/office/officeart/2008/layout/LinedList"/>
    <dgm:cxn modelId="{6516818C-84BB-2E40-9E88-266B2ACC54D9}" type="presParOf" srcId="{E1DBCD88-E50F-5F45-A48B-BF432C99BD7C}" destId="{8A6C65DF-F0D9-F348-9760-99673BD7F529}" srcOrd="1" destOrd="0" presId="urn:microsoft.com/office/officeart/2008/layout/LinedList"/>
    <dgm:cxn modelId="{C3CCFAA6-43AB-4E4D-B65A-E0AE684B118F}" type="presParOf" srcId="{D5CCBF50-4B56-7B46-AB93-1BE8D59E4B40}" destId="{367B0247-EA9F-B24B-9A63-63617474D7CC}" srcOrd="2" destOrd="0" presId="urn:microsoft.com/office/officeart/2008/layout/LinedList"/>
    <dgm:cxn modelId="{5EB68824-DF2E-6E40-9078-DE186CADFABE}" type="presParOf" srcId="{D5CCBF50-4B56-7B46-AB93-1BE8D59E4B40}" destId="{2D8D9C8F-478E-9344-99F2-910CF83C4ACA}" srcOrd="3" destOrd="0" presId="urn:microsoft.com/office/officeart/2008/layout/LinedList"/>
    <dgm:cxn modelId="{B34D20C9-07D8-DD45-B9A4-517D81455926}" type="presParOf" srcId="{2D8D9C8F-478E-9344-99F2-910CF83C4ACA}" destId="{024CA93C-1AB1-B241-BB92-0DD8D93BB19E}" srcOrd="0" destOrd="0" presId="urn:microsoft.com/office/officeart/2008/layout/LinedList"/>
    <dgm:cxn modelId="{668D6CE6-8FFD-124A-A6B5-E988C3D4F4E8}" type="presParOf" srcId="{2D8D9C8F-478E-9344-99F2-910CF83C4ACA}" destId="{475C634A-AFDD-0D44-BC40-EEC52ABA6AC1}" srcOrd="1" destOrd="0" presId="urn:microsoft.com/office/officeart/2008/layout/LinedList"/>
    <dgm:cxn modelId="{5F30A9D2-E1C8-8B49-B9EF-DB55EF85B854}" type="presParOf" srcId="{D5CCBF50-4B56-7B46-AB93-1BE8D59E4B40}" destId="{60AA177A-CE0D-BF43-B632-0FA359863639}" srcOrd="4" destOrd="0" presId="urn:microsoft.com/office/officeart/2008/layout/LinedList"/>
    <dgm:cxn modelId="{67B560C8-82A7-3646-9910-DECCBE1363BF}" type="presParOf" srcId="{D5CCBF50-4B56-7B46-AB93-1BE8D59E4B40}" destId="{E198A487-A07F-B945-A2C6-4657BEF16B5A}" srcOrd="5" destOrd="0" presId="urn:microsoft.com/office/officeart/2008/layout/LinedList"/>
    <dgm:cxn modelId="{5E6FAF6B-9B1D-F94B-BB4D-A998C77B857B}" type="presParOf" srcId="{E198A487-A07F-B945-A2C6-4657BEF16B5A}" destId="{E7BB1CAE-719D-F243-9526-40DFB94755CB}" srcOrd="0" destOrd="0" presId="urn:microsoft.com/office/officeart/2008/layout/LinedList"/>
    <dgm:cxn modelId="{745E88DB-3F70-8741-A6EC-A79BB8904570}" type="presParOf" srcId="{E198A487-A07F-B945-A2C6-4657BEF16B5A}" destId="{34034F45-4F21-7E4C-8E0C-C8CFA71206EE}" srcOrd="1" destOrd="0" presId="urn:microsoft.com/office/officeart/2008/layout/LinedList"/>
    <dgm:cxn modelId="{837C751C-94E9-844E-831B-52AA62965022}" type="presParOf" srcId="{D5CCBF50-4B56-7B46-AB93-1BE8D59E4B40}" destId="{6CE8B77E-FB29-244B-8B87-8D9AD5E22BDE}" srcOrd="6" destOrd="0" presId="urn:microsoft.com/office/officeart/2008/layout/LinedList"/>
    <dgm:cxn modelId="{986EB4EF-6708-5E4F-8115-40500B833D97}" type="presParOf" srcId="{D5CCBF50-4B56-7B46-AB93-1BE8D59E4B40}" destId="{80D5CEC5-2006-D44C-B18C-C834DA39259C}" srcOrd="7" destOrd="0" presId="urn:microsoft.com/office/officeart/2008/layout/LinedList"/>
    <dgm:cxn modelId="{AAE1256C-58A1-0A4D-8124-CAC10737C215}" type="presParOf" srcId="{80D5CEC5-2006-D44C-B18C-C834DA39259C}" destId="{2E75E0E6-8AA0-0E4D-BF90-DDCB0427596A}" srcOrd="0" destOrd="0" presId="urn:microsoft.com/office/officeart/2008/layout/LinedList"/>
    <dgm:cxn modelId="{53C8284B-EAF1-8342-ADF9-DDC0B729929A}" type="presParOf" srcId="{80D5CEC5-2006-D44C-B18C-C834DA39259C}" destId="{B9C284BD-7B54-4640-950B-B3C07ACD549D}" srcOrd="1" destOrd="0" presId="urn:microsoft.com/office/officeart/2008/layout/LinedList"/>
    <dgm:cxn modelId="{048B6BCB-D7A6-1C45-B2FE-8FEC1B316A92}" type="presParOf" srcId="{D5CCBF50-4B56-7B46-AB93-1BE8D59E4B40}" destId="{A0FC0878-AD03-D04C-A5B0-410B2FE47577}" srcOrd="8" destOrd="0" presId="urn:microsoft.com/office/officeart/2008/layout/LinedList"/>
    <dgm:cxn modelId="{CEEEF306-2DD3-6149-9C74-64D95EF07A3C}" type="presParOf" srcId="{D5CCBF50-4B56-7B46-AB93-1BE8D59E4B40}" destId="{4CFEB7EC-8E8A-FC40-8D27-3C5C76961DE9}" srcOrd="9" destOrd="0" presId="urn:microsoft.com/office/officeart/2008/layout/LinedList"/>
    <dgm:cxn modelId="{3511FE7E-AC1F-534E-BA0E-8CEC41CD7A67}" type="presParOf" srcId="{4CFEB7EC-8E8A-FC40-8D27-3C5C76961DE9}" destId="{F89FDB35-1BAD-6244-92E0-9595FC48C6EF}" srcOrd="0" destOrd="0" presId="urn:microsoft.com/office/officeart/2008/layout/LinedList"/>
    <dgm:cxn modelId="{F5C33C23-1F21-1D4D-93FF-18BA340321FE}" type="presParOf" srcId="{4CFEB7EC-8E8A-FC40-8D27-3C5C76961DE9}" destId="{2AAA0F3D-C48D-C244-B1B8-83DCF4A63B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1DE684A-3599-4FCE-AA0F-25A8EF26D72A}"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5FAD0EBC-9391-4B18-BE3C-38CDB56D1090}">
      <dgm:prSet/>
      <dgm:spPr/>
      <dgm:t>
        <a:bodyPr/>
        <a:lstStyle/>
        <a:p>
          <a:r>
            <a:rPr lang="en-GB"/>
            <a:t>Family Club of Tiltti was founded in September 2017</a:t>
          </a:r>
          <a:endParaRPr lang="en-US"/>
        </a:p>
      </dgm:t>
    </dgm:pt>
    <dgm:pt modelId="{737CB7BE-1483-4AD5-9D9F-7AAE2F44937F}" type="parTrans" cxnId="{7E35735B-6F6C-4794-8AF1-154055694CBE}">
      <dgm:prSet/>
      <dgm:spPr/>
      <dgm:t>
        <a:bodyPr/>
        <a:lstStyle/>
        <a:p>
          <a:endParaRPr lang="en-US"/>
        </a:p>
      </dgm:t>
    </dgm:pt>
    <dgm:pt modelId="{D60D39BE-0F52-461F-B8C0-33E186D578F5}" type="sibTrans" cxnId="{7E35735B-6F6C-4794-8AF1-154055694CBE}">
      <dgm:prSet/>
      <dgm:spPr/>
      <dgm:t>
        <a:bodyPr/>
        <a:lstStyle/>
        <a:p>
          <a:endParaRPr lang="en-US"/>
        </a:p>
      </dgm:t>
    </dgm:pt>
    <dgm:pt modelId="{A0754947-6118-4BA0-80BC-88C5D3D89B88}">
      <dgm:prSet/>
      <dgm:spPr/>
      <dgm:t>
        <a:bodyPr/>
        <a:lstStyle/>
        <a:p>
          <a:r>
            <a:rPr lang="en-GB"/>
            <a:t>Group for problem gamblers and their family members together</a:t>
          </a:r>
          <a:endParaRPr lang="en-US"/>
        </a:p>
      </dgm:t>
    </dgm:pt>
    <dgm:pt modelId="{36058C4E-6E28-4FFD-9C72-7EC826C5D3ED}" type="parTrans" cxnId="{9725650B-4F15-40E6-B335-76CB164309CB}">
      <dgm:prSet/>
      <dgm:spPr/>
      <dgm:t>
        <a:bodyPr/>
        <a:lstStyle/>
        <a:p>
          <a:endParaRPr lang="en-US"/>
        </a:p>
      </dgm:t>
    </dgm:pt>
    <dgm:pt modelId="{D9EFC090-4FD3-416F-AC87-B4F08E676EF2}" type="sibTrans" cxnId="{9725650B-4F15-40E6-B335-76CB164309CB}">
      <dgm:prSet/>
      <dgm:spPr/>
      <dgm:t>
        <a:bodyPr/>
        <a:lstStyle/>
        <a:p>
          <a:endParaRPr lang="en-US"/>
        </a:p>
      </dgm:t>
    </dgm:pt>
    <dgm:pt modelId="{1431FCCF-691D-4B4F-85A1-207D07A2DBA7}">
      <dgm:prSet/>
      <dgm:spPr/>
      <dgm:t>
        <a:bodyPr/>
        <a:lstStyle/>
        <a:p>
          <a:r>
            <a:rPr lang="en-GB"/>
            <a:t>Meetings are every other week, arranged online since 2020 due to Covid-19</a:t>
          </a:r>
          <a:endParaRPr lang="en-US"/>
        </a:p>
      </dgm:t>
    </dgm:pt>
    <dgm:pt modelId="{E6146502-B374-4C3D-97AA-9D173D1B181F}" type="parTrans" cxnId="{B1881ADE-9356-406A-BED0-BD7CCEEA1B2C}">
      <dgm:prSet/>
      <dgm:spPr/>
      <dgm:t>
        <a:bodyPr/>
        <a:lstStyle/>
        <a:p>
          <a:endParaRPr lang="en-US"/>
        </a:p>
      </dgm:t>
    </dgm:pt>
    <dgm:pt modelId="{16A25479-C494-441E-BAAD-194B274F80C0}" type="sibTrans" cxnId="{B1881ADE-9356-406A-BED0-BD7CCEEA1B2C}">
      <dgm:prSet/>
      <dgm:spPr/>
      <dgm:t>
        <a:bodyPr/>
        <a:lstStyle/>
        <a:p>
          <a:endParaRPr lang="en-US"/>
        </a:p>
      </dgm:t>
    </dgm:pt>
    <dgm:pt modelId="{7B2AA65A-9854-214E-BB8C-A545CEA8BEF8}" type="pres">
      <dgm:prSet presAssocID="{51DE684A-3599-4FCE-AA0F-25A8EF26D72A}" presName="Name0" presStyleCnt="0">
        <dgm:presLayoutVars>
          <dgm:dir/>
          <dgm:animLvl val="lvl"/>
          <dgm:resizeHandles val="exact"/>
        </dgm:presLayoutVars>
      </dgm:prSet>
      <dgm:spPr/>
    </dgm:pt>
    <dgm:pt modelId="{D880165A-4118-A640-A2D2-7A3D108CD6A5}" type="pres">
      <dgm:prSet presAssocID="{1431FCCF-691D-4B4F-85A1-207D07A2DBA7}" presName="boxAndChildren" presStyleCnt="0"/>
      <dgm:spPr/>
    </dgm:pt>
    <dgm:pt modelId="{0FC540B9-3EED-B747-80F6-121611C28001}" type="pres">
      <dgm:prSet presAssocID="{1431FCCF-691D-4B4F-85A1-207D07A2DBA7}" presName="parentTextBox" presStyleLbl="node1" presStyleIdx="0" presStyleCnt="3"/>
      <dgm:spPr/>
    </dgm:pt>
    <dgm:pt modelId="{01C9AED8-B2FD-7847-A95D-8D37BCF80A2D}" type="pres">
      <dgm:prSet presAssocID="{D9EFC090-4FD3-416F-AC87-B4F08E676EF2}" presName="sp" presStyleCnt="0"/>
      <dgm:spPr/>
    </dgm:pt>
    <dgm:pt modelId="{E3E9E0F5-B043-EC4F-956A-463EE2FC273A}" type="pres">
      <dgm:prSet presAssocID="{A0754947-6118-4BA0-80BC-88C5D3D89B88}" presName="arrowAndChildren" presStyleCnt="0"/>
      <dgm:spPr/>
    </dgm:pt>
    <dgm:pt modelId="{C3523E03-F89F-7C4A-B208-B115759EDE93}" type="pres">
      <dgm:prSet presAssocID="{A0754947-6118-4BA0-80BC-88C5D3D89B88}" presName="parentTextArrow" presStyleLbl="node1" presStyleIdx="1" presStyleCnt="3"/>
      <dgm:spPr/>
    </dgm:pt>
    <dgm:pt modelId="{2BF47B5C-C81D-B249-8F71-3B4971915613}" type="pres">
      <dgm:prSet presAssocID="{D60D39BE-0F52-461F-B8C0-33E186D578F5}" presName="sp" presStyleCnt="0"/>
      <dgm:spPr/>
    </dgm:pt>
    <dgm:pt modelId="{DA15596B-D660-B140-B7A7-EDD5D7708D09}" type="pres">
      <dgm:prSet presAssocID="{5FAD0EBC-9391-4B18-BE3C-38CDB56D1090}" presName="arrowAndChildren" presStyleCnt="0"/>
      <dgm:spPr/>
    </dgm:pt>
    <dgm:pt modelId="{614CFBA2-70D9-C840-9CDD-CB301E50A131}" type="pres">
      <dgm:prSet presAssocID="{5FAD0EBC-9391-4B18-BE3C-38CDB56D1090}" presName="parentTextArrow" presStyleLbl="node1" presStyleIdx="2" presStyleCnt="3"/>
      <dgm:spPr/>
    </dgm:pt>
  </dgm:ptLst>
  <dgm:cxnLst>
    <dgm:cxn modelId="{F395E307-934C-D941-8600-E7369E3CED21}" type="presOf" srcId="{5FAD0EBC-9391-4B18-BE3C-38CDB56D1090}" destId="{614CFBA2-70D9-C840-9CDD-CB301E50A131}" srcOrd="0" destOrd="0" presId="urn:microsoft.com/office/officeart/2005/8/layout/process4"/>
    <dgm:cxn modelId="{9725650B-4F15-40E6-B335-76CB164309CB}" srcId="{51DE684A-3599-4FCE-AA0F-25A8EF26D72A}" destId="{A0754947-6118-4BA0-80BC-88C5D3D89B88}" srcOrd="1" destOrd="0" parTransId="{36058C4E-6E28-4FFD-9C72-7EC826C5D3ED}" sibTransId="{D9EFC090-4FD3-416F-AC87-B4F08E676EF2}"/>
    <dgm:cxn modelId="{7E35735B-6F6C-4794-8AF1-154055694CBE}" srcId="{51DE684A-3599-4FCE-AA0F-25A8EF26D72A}" destId="{5FAD0EBC-9391-4B18-BE3C-38CDB56D1090}" srcOrd="0" destOrd="0" parTransId="{737CB7BE-1483-4AD5-9D9F-7AAE2F44937F}" sibTransId="{D60D39BE-0F52-461F-B8C0-33E186D578F5}"/>
    <dgm:cxn modelId="{E3522B64-D65E-894E-953E-9C375FDDEB20}" type="presOf" srcId="{A0754947-6118-4BA0-80BC-88C5D3D89B88}" destId="{C3523E03-F89F-7C4A-B208-B115759EDE93}" srcOrd="0" destOrd="0" presId="urn:microsoft.com/office/officeart/2005/8/layout/process4"/>
    <dgm:cxn modelId="{5A475C9B-50E1-4444-B502-9279E57697B9}" type="presOf" srcId="{1431FCCF-691D-4B4F-85A1-207D07A2DBA7}" destId="{0FC540B9-3EED-B747-80F6-121611C28001}" srcOrd="0" destOrd="0" presId="urn:microsoft.com/office/officeart/2005/8/layout/process4"/>
    <dgm:cxn modelId="{724846C3-D6A9-3C44-9D1E-A9A2806D5B6B}" type="presOf" srcId="{51DE684A-3599-4FCE-AA0F-25A8EF26D72A}" destId="{7B2AA65A-9854-214E-BB8C-A545CEA8BEF8}" srcOrd="0" destOrd="0" presId="urn:microsoft.com/office/officeart/2005/8/layout/process4"/>
    <dgm:cxn modelId="{B1881ADE-9356-406A-BED0-BD7CCEEA1B2C}" srcId="{51DE684A-3599-4FCE-AA0F-25A8EF26D72A}" destId="{1431FCCF-691D-4B4F-85A1-207D07A2DBA7}" srcOrd="2" destOrd="0" parTransId="{E6146502-B374-4C3D-97AA-9D173D1B181F}" sibTransId="{16A25479-C494-441E-BAAD-194B274F80C0}"/>
    <dgm:cxn modelId="{4F904995-2AB4-2047-B8D8-49F3B7D9CC0A}" type="presParOf" srcId="{7B2AA65A-9854-214E-BB8C-A545CEA8BEF8}" destId="{D880165A-4118-A640-A2D2-7A3D108CD6A5}" srcOrd="0" destOrd="0" presId="urn:microsoft.com/office/officeart/2005/8/layout/process4"/>
    <dgm:cxn modelId="{D06B1FC8-5FDF-AC4A-B153-9D262F639FC7}" type="presParOf" srcId="{D880165A-4118-A640-A2D2-7A3D108CD6A5}" destId="{0FC540B9-3EED-B747-80F6-121611C28001}" srcOrd="0" destOrd="0" presId="urn:microsoft.com/office/officeart/2005/8/layout/process4"/>
    <dgm:cxn modelId="{E30D7957-0572-7C43-9BEB-81570A7EBA9E}" type="presParOf" srcId="{7B2AA65A-9854-214E-BB8C-A545CEA8BEF8}" destId="{01C9AED8-B2FD-7847-A95D-8D37BCF80A2D}" srcOrd="1" destOrd="0" presId="urn:microsoft.com/office/officeart/2005/8/layout/process4"/>
    <dgm:cxn modelId="{EA668C19-A475-FB4D-BD55-6BB60F0D686C}" type="presParOf" srcId="{7B2AA65A-9854-214E-BB8C-A545CEA8BEF8}" destId="{E3E9E0F5-B043-EC4F-956A-463EE2FC273A}" srcOrd="2" destOrd="0" presId="urn:microsoft.com/office/officeart/2005/8/layout/process4"/>
    <dgm:cxn modelId="{9BBC23FA-F721-F24C-BF0A-163EE25F3670}" type="presParOf" srcId="{E3E9E0F5-B043-EC4F-956A-463EE2FC273A}" destId="{C3523E03-F89F-7C4A-B208-B115759EDE93}" srcOrd="0" destOrd="0" presId="urn:microsoft.com/office/officeart/2005/8/layout/process4"/>
    <dgm:cxn modelId="{3E2250C1-588E-8B4D-AB7C-8356657DA303}" type="presParOf" srcId="{7B2AA65A-9854-214E-BB8C-A545CEA8BEF8}" destId="{2BF47B5C-C81D-B249-8F71-3B4971915613}" srcOrd="3" destOrd="0" presId="urn:microsoft.com/office/officeart/2005/8/layout/process4"/>
    <dgm:cxn modelId="{6645F81C-8A45-3148-8620-CA5C6D3FE2E2}" type="presParOf" srcId="{7B2AA65A-9854-214E-BB8C-A545CEA8BEF8}" destId="{DA15596B-D660-B140-B7A7-EDD5D7708D09}" srcOrd="4" destOrd="0" presId="urn:microsoft.com/office/officeart/2005/8/layout/process4"/>
    <dgm:cxn modelId="{0E5723EF-27AF-ED4C-92D5-8A90CD69533E}" type="presParOf" srcId="{DA15596B-D660-B140-B7A7-EDD5D7708D09}" destId="{614CFBA2-70D9-C840-9CDD-CB301E50A13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E4F127-3CFB-42F6-9D12-5F3AAF19097D}"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75FABCE8-6D13-4742-A1A6-F67CCA5FBE3F}">
      <dgm:prSet/>
      <dgm:spPr/>
      <dgm:t>
        <a:bodyPr/>
        <a:lstStyle/>
        <a:p>
          <a:r>
            <a:rPr lang="en-GB"/>
            <a:t>Increase in understanding the perspective of the other party (gambler/CSO)</a:t>
          </a:r>
          <a:endParaRPr lang="en-US"/>
        </a:p>
      </dgm:t>
    </dgm:pt>
    <dgm:pt modelId="{7208FEEB-BD01-4C45-A91F-8C6031862C56}" type="parTrans" cxnId="{5DC2D927-0722-43B5-B9E0-C47C45650A77}">
      <dgm:prSet/>
      <dgm:spPr/>
      <dgm:t>
        <a:bodyPr/>
        <a:lstStyle/>
        <a:p>
          <a:endParaRPr lang="en-US"/>
        </a:p>
      </dgm:t>
    </dgm:pt>
    <dgm:pt modelId="{131F050A-F556-4D22-BAF8-E17728C82BE1}" type="sibTrans" cxnId="{5DC2D927-0722-43B5-B9E0-C47C45650A77}">
      <dgm:prSet/>
      <dgm:spPr/>
      <dgm:t>
        <a:bodyPr/>
        <a:lstStyle/>
        <a:p>
          <a:endParaRPr lang="en-US"/>
        </a:p>
      </dgm:t>
    </dgm:pt>
    <dgm:pt modelId="{0340EB0B-1750-46B9-B350-33262D4E9FA4}">
      <dgm:prSet/>
      <dgm:spPr/>
      <dgm:t>
        <a:bodyPr/>
        <a:lstStyle/>
        <a:p>
          <a:r>
            <a:rPr lang="en-GB"/>
            <a:t>Reconstruction of lost confidence</a:t>
          </a:r>
          <a:endParaRPr lang="en-US"/>
        </a:p>
      </dgm:t>
    </dgm:pt>
    <dgm:pt modelId="{03F5C280-CCE9-4101-873F-B4A0E4B98353}" type="parTrans" cxnId="{462D4A46-A6CE-4060-B36A-04AD951D7215}">
      <dgm:prSet/>
      <dgm:spPr/>
      <dgm:t>
        <a:bodyPr/>
        <a:lstStyle/>
        <a:p>
          <a:endParaRPr lang="en-US"/>
        </a:p>
      </dgm:t>
    </dgm:pt>
    <dgm:pt modelId="{642B3B47-7D57-4BE8-9AA5-59C2D831D1C9}" type="sibTrans" cxnId="{462D4A46-A6CE-4060-B36A-04AD951D7215}">
      <dgm:prSet/>
      <dgm:spPr/>
      <dgm:t>
        <a:bodyPr/>
        <a:lstStyle/>
        <a:p>
          <a:endParaRPr lang="en-US"/>
        </a:p>
      </dgm:t>
    </dgm:pt>
    <dgm:pt modelId="{2ACB2D89-8866-4577-854F-25524DC4AA40}">
      <dgm:prSet/>
      <dgm:spPr/>
      <dgm:t>
        <a:bodyPr/>
        <a:lstStyle/>
        <a:p>
          <a:r>
            <a:rPr lang="en-GB"/>
            <a:t>Reduction of shame </a:t>
          </a:r>
          <a:endParaRPr lang="en-US"/>
        </a:p>
      </dgm:t>
    </dgm:pt>
    <dgm:pt modelId="{F21BD728-CD94-4523-AD63-F3FE609B227B}" type="parTrans" cxnId="{DF25265D-FE1A-4912-AA94-3D3239F4B112}">
      <dgm:prSet/>
      <dgm:spPr/>
      <dgm:t>
        <a:bodyPr/>
        <a:lstStyle/>
        <a:p>
          <a:endParaRPr lang="en-US"/>
        </a:p>
      </dgm:t>
    </dgm:pt>
    <dgm:pt modelId="{73096DBE-DE6B-4618-A2A5-1070AE359F44}" type="sibTrans" cxnId="{DF25265D-FE1A-4912-AA94-3D3239F4B112}">
      <dgm:prSet/>
      <dgm:spPr/>
      <dgm:t>
        <a:bodyPr/>
        <a:lstStyle/>
        <a:p>
          <a:endParaRPr lang="en-US"/>
        </a:p>
      </dgm:t>
    </dgm:pt>
    <dgm:pt modelId="{6A2BE0F2-511D-438E-A946-549A52EEFD15}">
      <dgm:prSet/>
      <dgm:spPr/>
      <dgm:t>
        <a:bodyPr/>
        <a:lstStyle/>
        <a:p>
          <a:r>
            <a:rPr lang="en-GB"/>
            <a:t>Improvement in self-esteem</a:t>
          </a:r>
          <a:endParaRPr lang="en-US"/>
        </a:p>
      </dgm:t>
    </dgm:pt>
    <dgm:pt modelId="{B3043F98-7FEB-4055-AE2D-2FD4645DD7C4}" type="parTrans" cxnId="{B136F619-5912-41FB-8EF6-39DB4BC64629}">
      <dgm:prSet/>
      <dgm:spPr/>
      <dgm:t>
        <a:bodyPr/>
        <a:lstStyle/>
        <a:p>
          <a:endParaRPr lang="en-US"/>
        </a:p>
      </dgm:t>
    </dgm:pt>
    <dgm:pt modelId="{6446B9F8-2A47-4A1B-8C3E-A6D7DE0483E7}" type="sibTrans" cxnId="{B136F619-5912-41FB-8EF6-39DB4BC64629}">
      <dgm:prSet/>
      <dgm:spPr/>
      <dgm:t>
        <a:bodyPr/>
        <a:lstStyle/>
        <a:p>
          <a:endParaRPr lang="en-US"/>
        </a:p>
      </dgm:t>
    </dgm:pt>
    <dgm:pt modelId="{257F9ED1-BDF6-4C0E-A8A6-52DAFB72C583}">
      <dgm:prSet/>
      <dgm:spPr/>
      <dgm:t>
        <a:bodyPr/>
        <a:lstStyle/>
        <a:p>
          <a:r>
            <a:rPr lang="en-GB"/>
            <a:t>Improvement in communication (expression of feelings)</a:t>
          </a:r>
          <a:endParaRPr lang="en-US"/>
        </a:p>
      </dgm:t>
    </dgm:pt>
    <dgm:pt modelId="{64BCB0A8-B3E3-4C6D-A245-1EA6CB338ACC}" type="parTrans" cxnId="{51916A1C-C7DC-4B9E-BDA6-7DBFE7BCA089}">
      <dgm:prSet/>
      <dgm:spPr/>
      <dgm:t>
        <a:bodyPr/>
        <a:lstStyle/>
        <a:p>
          <a:endParaRPr lang="en-US"/>
        </a:p>
      </dgm:t>
    </dgm:pt>
    <dgm:pt modelId="{CD642A95-BDB4-45DB-810F-845858098F72}" type="sibTrans" cxnId="{51916A1C-C7DC-4B9E-BDA6-7DBFE7BCA089}">
      <dgm:prSet/>
      <dgm:spPr/>
      <dgm:t>
        <a:bodyPr/>
        <a:lstStyle/>
        <a:p>
          <a:endParaRPr lang="en-US"/>
        </a:p>
      </dgm:t>
    </dgm:pt>
    <dgm:pt modelId="{7CDF1035-2A0B-4283-829F-0E8726325F89}">
      <dgm:prSet/>
      <dgm:spPr/>
      <dgm:t>
        <a:bodyPr/>
        <a:lstStyle/>
        <a:p>
          <a:r>
            <a:rPr lang="en-GB"/>
            <a:t>Benefits of meeting others in a same situation</a:t>
          </a:r>
          <a:endParaRPr lang="en-US"/>
        </a:p>
      </dgm:t>
    </dgm:pt>
    <dgm:pt modelId="{8553CDD9-BB1D-4E30-B4CE-DC3FE67AD298}" type="parTrans" cxnId="{6B8EF494-8132-44A3-9074-B3C20EDC3185}">
      <dgm:prSet/>
      <dgm:spPr/>
      <dgm:t>
        <a:bodyPr/>
        <a:lstStyle/>
        <a:p>
          <a:endParaRPr lang="en-US"/>
        </a:p>
      </dgm:t>
    </dgm:pt>
    <dgm:pt modelId="{89DBB2DA-C82B-4E0A-AE85-3625D82CBA41}" type="sibTrans" cxnId="{6B8EF494-8132-44A3-9074-B3C20EDC3185}">
      <dgm:prSet/>
      <dgm:spPr/>
      <dgm:t>
        <a:bodyPr/>
        <a:lstStyle/>
        <a:p>
          <a:endParaRPr lang="en-US"/>
        </a:p>
      </dgm:t>
    </dgm:pt>
    <dgm:pt modelId="{69C728E3-C8A0-4859-9A84-7095F967A328}">
      <dgm:prSet/>
      <dgm:spPr/>
      <dgm:t>
        <a:bodyPr/>
        <a:lstStyle/>
        <a:p>
          <a:r>
            <a:rPr lang="en-GB"/>
            <a:t>Reflection of meetings being a good source of recovery</a:t>
          </a:r>
          <a:endParaRPr lang="en-US"/>
        </a:p>
      </dgm:t>
    </dgm:pt>
    <dgm:pt modelId="{CF84E19E-98D9-43B0-A25B-5489164FF07E}" type="parTrans" cxnId="{8E2160D1-CD92-480B-9766-632B5964AA6B}">
      <dgm:prSet/>
      <dgm:spPr/>
      <dgm:t>
        <a:bodyPr/>
        <a:lstStyle/>
        <a:p>
          <a:endParaRPr lang="en-US"/>
        </a:p>
      </dgm:t>
    </dgm:pt>
    <dgm:pt modelId="{931F8358-6A12-4144-9814-F883FD111C08}" type="sibTrans" cxnId="{8E2160D1-CD92-480B-9766-632B5964AA6B}">
      <dgm:prSet/>
      <dgm:spPr/>
      <dgm:t>
        <a:bodyPr/>
        <a:lstStyle/>
        <a:p>
          <a:endParaRPr lang="en-US"/>
        </a:p>
      </dgm:t>
    </dgm:pt>
    <dgm:pt modelId="{2BA7597A-52E0-E14A-A04D-D7053BFD3D37}" type="pres">
      <dgm:prSet presAssocID="{1CE4F127-3CFB-42F6-9D12-5F3AAF19097D}" presName="vert0" presStyleCnt="0">
        <dgm:presLayoutVars>
          <dgm:dir/>
          <dgm:animOne val="branch"/>
          <dgm:animLvl val="lvl"/>
        </dgm:presLayoutVars>
      </dgm:prSet>
      <dgm:spPr/>
    </dgm:pt>
    <dgm:pt modelId="{F4620760-6D2D-DC48-9228-DE7AA5562C33}" type="pres">
      <dgm:prSet presAssocID="{75FABCE8-6D13-4742-A1A6-F67CCA5FBE3F}" presName="thickLine" presStyleLbl="alignNode1" presStyleIdx="0" presStyleCnt="7"/>
      <dgm:spPr/>
    </dgm:pt>
    <dgm:pt modelId="{E4D93861-E781-AC43-9455-CF3903D95F6B}" type="pres">
      <dgm:prSet presAssocID="{75FABCE8-6D13-4742-A1A6-F67CCA5FBE3F}" presName="horz1" presStyleCnt="0"/>
      <dgm:spPr/>
    </dgm:pt>
    <dgm:pt modelId="{2D5014AF-CB50-E443-AD3A-F840FA275347}" type="pres">
      <dgm:prSet presAssocID="{75FABCE8-6D13-4742-A1A6-F67CCA5FBE3F}" presName="tx1" presStyleLbl="revTx" presStyleIdx="0" presStyleCnt="7"/>
      <dgm:spPr/>
    </dgm:pt>
    <dgm:pt modelId="{9288681A-07AF-7D4B-9A26-5F9876533C3B}" type="pres">
      <dgm:prSet presAssocID="{75FABCE8-6D13-4742-A1A6-F67CCA5FBE3F}" presName="vert1" presStyleCnt="0"/>
      <dgm:spPr/>
    </dgm:pt>
    <dgm:pt modelId="{F34D4AB8-9686-2E4F-9AED-35C68E2FAA2F}" type="pres">
      <dgm:prSet presAssocID="{0340EB0B-1750-46B9-B350-33262D4E9FA4}" presName="thickLine" presStyleLbl="alignNode1" presStyleIdx="1" presStyleCnt="7"/>
      <dgm:spPr/>
    </dgm:pt>
    <dgm:pt modelId="{F683196E-5F02-6041-8E99-FA2E751C07BB}" type="pres">
      <dgm:prSet presAssocID="{0340EB0B-1750-46B9-B350-33262D4E9FA4}" presName="horz1" presStyleCnt="0"/>
      <dgm:spPr/>
    </dgm:pt>
    <dgm:pt modelId="{D6AC07D8-2ACA-3645-B3F9-9C7F918FF09F}" type="pres">
      <dgm:prSet presAssocID="{0340EB0B-1750-46B9-B350-33262D4E9FA4}" presName="tx1" presStyleLbl="revTx" presStyleIdx="1" presStyleCnt="7"/>
      <dgm:spPr/>
    </dgm:pt>
    <dgm:pt modelId="{18633C08-C793-3442-AC31-CABE93B4DB75}" type="pres">
      <dgm:prSet presAssocID="{0340EB0B-1750-46B9-B350-33262D4E9FA4}" presName="vert1" presStyleCnt="0"/>
      <dgm:spPr/>
    </dgm:pt>
    <dgm:pt modelId="{8A551F0A-D2AB-B646-A1BD-4AF71C552724}" type="pres">
      <dgm:prSet presAssocID="{2ACB2D89-8866-4577-854F-25524DC4AA40}" presName="thickLine" presStyleLbl="alignNode1" presStyleIdx="2" presStyleCnt="7"/>
      <dgm:spPr/>
    </dgm:pt>
    <dgm:pt modelId="{0D3CD1D4-C14C-E345-BBEC-7F184402D5D5}" type="pres">
      <dgm:prSet presAssocID="{2ACB2D89-8866-4577-854F-25524DC4AA40}" presName="horz1" presStyleCnt="0"/>
      <dgm:spPr/>
    </dgm:pt>
    <dgm:pt modelId="{1581E044-B1FB-7E4D-9102-6F54D04A6013}" type="pres">
      <dgm:prSet presAssocID="{2ACB2D89-8866-4577-854F-25524DC4AA40}" presName="tx1" presStyleLbl="revTx" presStyleIdx="2" presStyleCnt="7"/>
      <dgm:spPr/>
    </dgm:pt>
    <dgm:pt modelId="{46D80F3E-C4E2-154E-A786-6CF49E1269D3}" type="pres">
      <dgm:prSet presAssocID="{2ACB2D89-8866-4577-854F-25524DC4AA40}" presName="vert1" presStyleCnt="0"/>
      <dgm:spPr/>
    </dgm:pt>
    <dgm:pt modelId="{33CFD3BA-FE3D-0C43-8CCA-EDBD7C2B5F1C}" type="pres">
      <dgm:prSet presAssocID="{6A2BE0F2-511D-438E-A946-549A52EEFD15}" presName="thickLine" presStyleLbl="alignNode1" presStyleIdx="3" presStyleCnt="7"/>
      <dgm:spPr/>
    </dgm:pt>
    <dgm:pt modelId="{210EFFE4-C977-2748-AECB-8C7993DCEE17}" type="pres">
      <dgm:prSet presAssocID="{6A2BE0F2-511D-438E-A946-549A52EEFD15}" presName="horz1" presStyleCnt="0"/>
      <dgm:spPr/>
    </dgm:pt>
    <dgm:pt modelId="{2D508F78-B09C-764D-B523-412289FADE55}" type="pres">
      <dgm:prSet presAssocID="{6A2BE0F2-511D-438E-A946-549A52EEFD15}" presName="tx1" presStyleLbl="revTx" presStyleIdx="3" presStyleCnt="7"/>
      <dgm:spPr/>
    </dgm:pt>
    <dgm:pt modelId="{0FF54586-E927-2B46-8839-12AC169E3EA7}" type="pres">
      <dgm:prSet presAssocID="{6A2BE0F2-511D-438E-A946-549A52EEFD15}" presName="vert1" presStyleCnt="0"/>
      <dgm:spPr/>
    </dgm:pt>
    <dgm:pt modelId="{31AE25C7-30ED-1840-AE08-2EAA8CD45F7B}" type="pres">
      <dgm:prSet presAssocID="{257F9ED1-BDF6-4C0E-A8A6-52DAFB72C583}" presName="thickLine" presStyleLbl="alignNode1" presStyleIdx="4" presStyleCnt="7"/>
      <dgm:spPr/>
    </dgm:pt>
    <dgm:pt modelId="{15C0D854-C6BB-E84C-B9EC-EE60A0BD119B}" type="pres">
      <dgm:prSet presAssocID="{257F9ED1-BDF6-4C0E-A8A6-52DAFB72C583}" presName="horz1" presStyleCnt="0"/>
      <dgm:spPr/>
    </dgm:pt>
    <dgm:pt modelId="{D2005BC0-4F41-244B-9003-FE9DF51915B0}" type="pres">
      <dgm:prSet presAssocID="{257F9ED1-BDF6-4C0E-A8A6-52DAFB72C583}" presName="tx1" presStyleLbl="revTx" presStyleIdx="4" presStyleCnt="7"/>
      <dgm:spPr/>
    </dgm:pt>
    <dgm:pt modelId="{C712FF56-541F-7040-BC1B-C2A4E5DAD5B1}" type="pres">
      <dgm:prSet presAssocID="{257F9ED1-BDF6-4C0E-A8A6-52DAFB72C583}" presName="vert1" presStyleCnt="0"/>
      <dgm:spPr/>
    </dgm:pt>
    <dgm:pt modelId="{13BB9BB0-E724-CD4A-8BDE-EC3384FCD5D7}" type="pres">
      <dgm:prSet presAssocID="{7CDF1035-2A0B-4283-829F-0E8726325F89}" presName="thickLine" presStyleLbl="alignNode1" presStyleIdx="5" presStyleCnt="7"/>
      <dgm:spPr/>
    </dgm:pt>
    <dgm:pt modelId="{5656FFBE-B381-C64C-AD38-9C06B0AF7E3A}" type="pres">
      <dgm:prSet presAssocID="{7CDF1035-2A0B-4283-829F-0E8726325F89}" presName="horz1" presStyleCnt="0"/>
      <dgm:spPr/>
    </dgm:pt>
    <dgm:pt modelId="{CA591866-E790-1B42-A90B-4537684F15EC}" type="pres">
      <dgm:prSet presAssocID="{7CDF1035-2A0B-4283-829F-0E8726325F89}" presName="tx1" presStyleLbl="revTx" presStyleIdx="5" presStyleCnt="7"/>
      <dgm:spPr/>
    </dgm:pt>
    <dgm:pt modelId="{F2BDF1E0-36BB-7340-B97C-6D0BF01C0EDB}" type="pres">
      <dgm:prSet presAssocID="{7CDF1035-2A0B-4283-829F-0E8726325F89}" presName="vert1" presStyleCnt="0"/>
      <dgm:spPr/>
    </dgm:pt>
    <dgm:pt modelId="{2D6A4B75-5844-3F4E-B28F-250D15201D5E}" type="pres">
      <dgm:prSet presAssocID="{69C728E3-C8A0-4859-9A84-7095F967A328}" presName="thickLine" presStyleLbl="alignNode1" presStyleIdx="6" presStyleCnt="7"/>
      <dgm:spPr/>
    </dgm:pt>
    <dgm:pt modelId="{A313200D-2354-7344-8202-5FBF49B3CA33}" type="pres">
      <dgm:prSet presAssocID="{69C728E3-C8A0-4859-9A84-7095F967A328}" presName="horz1" presStyleCnt="0"/>
      <dgm:spPr/>
    </dgm:pt>
    <dgm:pt modelId="{8A538F13-6CB1-A043-9994-94E9F8B2D6D9}" type="pres">
      <dgm:prSet presAssocID="{69C728E3-C8A0-4859-9A84-7095F967A328}" presName="tx1" presStyleLbl="revTx" presStyleIdx="6" presStyleCnt="7"/>
      <dgm:spPr/>
    </dgm:pt>
    <dgm:pt modelId="{CFB4A5A7-F542-8045-9AD6-E55215CD01EA}" type="pres">
      <dgm:prSet presAssocID="{69C728E3-C8A0-4859-9A84-7095F967A328}" presName="vert1" presStyleCnt="0"/>
      <dgm:spPr/>
    </dgm:pt>
  </dgm:ptLst>
  <dgm:cxnLst>
    <dgm:cxn modelId="{54700E09-06CB-984D-8252-AE6529357848}" type="presOf" srcId="{75FABCE8-6D13-4742-A1A6-F67CCA5FBE3F}" destId="{2D5014AF-CB50-E443-AD3A-F840FA275347}" srcOrd="0" destOrd="0" presId="urn:microsoft.com/office/officeart/2008/layout/LinedList"/>
    <dgm:cxn modelId="{449DA20A-2900-9742-A2D5-F6EAB05E3721}" type="presOf" srcId="{69C728E3-C8A0-4859-9A84-7095F967A328}" destId="{8A538F13-6CB1-A043-9994-94E9F8B2D6D9}" srcOrd="0" destOrd="0" presId="urn:microsoft.com/office/officeart/2008/layout/LinedList"/>
    <dgm:cxn modelId="{46630F0F-5CE0-4043-B463-DF48BC088B47}" type="presOf" srcId="{257F9ED1-BDF6-4C0E-A8A6-52DAFB72C583}" destId="{D2005BC0-4F41-244B-9003-FE9DF51915B0}" srcOrd="0" destOrd="0" presId="urn:microsoft.com/office/officeart/2008/layout/LinedList"/>
    <dgm:cxn modelId="{B136F619-5912-41FB-8EF6-39DB4BC64629}" srcId="{1CE4F127-3CFB-42F6-9D12-5F3AAF19097D}" destId="{6A2BE0F2-511D-438E-A946-549A52EEFD15}" srcOrd="3" destOrd="0" parTransId="{B3043F98-7FEB-4055-AE2D-2FD4645DD7C4}" sibTransId="{6446B9F8-2A47-4A1B-8C3E-A6D7DE0483E7}"/>
    <dgm:cxn modelId="{51916A1C-C7DC-4B9E-BDA6-7DBFE7BCA089}" srcId="{1CE4F127-3CFB-42F6-9D12-5F3AAF19097D}" destId="{257F9ED1-BDF6-4C0E-A8A6-52DAFB72C583}" srcOrd="4" destOrd="0" parTransId="{64BCB0A8-B3E3-4C6D-A245-1EA6CB338ACC}" sibTransId="{CD642A95-BDB4-45DB-810F-845858098F72}"/>
    <dgm:cxn modelId="{5DC2D927-0722-43B5-B9E0-C47C45650A77}" srcId="{1CE4F127-3CFB-42F6-9D12-5F3AAF19097D}" destId="{75FABCE8-6D13-4742-A1A6-F67CCA5FBE3F}" srcOrd="0" destOrd="0" parTransId="{7208FEEB-BD01-4C45-A91F-8C6031862C56}" sibTransId="{131F050A-F556-4D22-BAF8-E17728C82BE1}"/>
    <dgm:cxn modelId="{4295AE2C-6957-BB41-9E94-298B4A0FA716}" type="presOf" srcId="{6A2BE0F2-511D-438E-A946-549A52EEFD15}" destId="{2D508F78-B09C-764D-B523-412289FADE55}" srcOrd="0" destOrd="0" presId="urn:microsoft.com/office/officeart/2008/layout/LinedList"/>
    <dgm:cxn modelId="{72484C3D-BE0A-A842-A24D-8FB8F5F30724}" type="presOf" srcId="{1CE4F127-3CFB-42F6-9D12-5F3AAF19097D}" destId="{2BA7597A-52E0-E14A-A04D-D7053BFD3D37}" srcOrd="0" destOrd="0" presId="urn:microsoft.com/office/officeart/2008/layout/LinedList"/>
    <dgm:cxn modelId="{462D4A46-A6CE-4060-B36A-04AD951D7215}" srcId="{1CE4F127-3CFB-42F6-9D12-5F3AAF19097D}" destId="{0340EB0B-1750-46B9-B350-33262D4E9FA4}" srcOrd="1" destOrd="0" parTransId="{03F5C280-CCE9-4101-873F-B4A0E4B98353}" sibTransId="{642B3B47-7D57-4BE8-9AA5-59C2D831D1C9}"/>
    <dgm:cxn modelId="{6BA9E850-E99E-2C4E-8EE0-CF762122648F}" type="presOf" srcId="{0340EB0B-1750-46B9-B350-33262D4E9FA4}" destId="{D6AC07D8-2ACA-3645-B3F9-9C7F918FF09F}" srcOrd="0" destOrd="0" presId="urn:microsoft.com/office/officeart/2008/layout/LinedList"/>
    <dgm:cxn modelId="{1F819C52-CE00-2D46-9970-82EDEA502471}" type="presOf" srcId="{7CDF1035-2A0B-4283-829F-0E8726325F89}" destId="{CA591866-E790-1B42-A90B-4537684F15EC}" srcOrd="0" destOrd="0" presId="urn:microsoft.com/office/officeart/2008/layout/LinedList"/>
    <dgm:cxn modelId="{DF25265D-FE1A-4912-AA94-3D3239F4B112}" srcId="{1CE4F127-3CFB-42F6-9D12-5F3AAF19097D}" destId="{2ACB2D89-8866-4577-854F-25524DC4AA40}" srcOrd="2" destOrd="0" parTransId="{F21BD728-CD94-4523-AD63-F3FE609B227B}" sibTransId="{73096DBE-DE6B-4618-A2A5-1070AE359F44}"/>
    <dgm:cxn modelId="{6B8EF494-8132-44A3-9074-B3C20EDC3185}" srcId="{1CE4F127-3CFB-42F6-9D12-5F3AAF19097D}" destId="{7CDF1035-2A0B-4283-829F-0E8726325F89}" srcOrd="5" destOrd="0" parTransId="{8553CDD9-BB1D-4E30-B4CE-DC3FE67AD298}" sibTransId="{89DBB2DA-C82B-4E0A-AE85-3625D82CBA41}"/>
    <dgm:cxn modelId="{502C52BC-17B8-3441-981C-2C6745AE18F7}" type="presOf" srcId="{2ACB2D89-8866-4577-854F-25524DC4AA40}" destId="{1581E044-B1FB-7E4D-9102-6F54D04A6013}" srcOrd="0" destOrd="0" presId="urn:microsoft.com/office/officeart/2008/layout/LinedList"/>
    <dgm:cxn modelId="{8E2160D1-CD92-480B-9766-632B5964AA6B}" srcId="{1CE4F127-3CFB-42F6-9D12-5F3AAF19097D}" destId="{69C728E3-C8A0-4859-9A84-7095F967A328}" srcOrd="6" destOrd="0" parTransId="{CF84E19E-98D9-43B0-A25B-5489164FF07E}" sibTransId="{931F8358-6A12-4144-9814-F883FD111C08}"/>
    <dgm:cxn modelId="{634CDB8C-1B22-8248-8731-DA6C0A5737E9}" type="presParOf" srcId="{2BA7597A-52E0-E14A-A04D-D7053BFD3D37}" destId="{F4620760-6D2D-DC48-9228-DE7AA5562C33}" srcOrd="0" destOrd="0" presId="urn:microsoft.com/office/officeart/2008/layout/LinedList"/>
    <dgm:cxn modelId="{FF632CF9-5604-5B43-98A6-8B7BA6313880}" type="presParOf" srcId="{2BA7597A-52E0-E14A-A04D-D7053BFD3D37}" destId="{E4D93861-E781-AC43-9455-CF3903D95F6B}" srcOrd="1" destOrd="0" presId="urn:microsoft.com/office/officeart/2008/layout/LinedList"/>
    <dgm:cxn modelId="{B88266AC-678F-B84F-9AAD-31842D7C7F39}" type="presParOf" srcId="{E4D93861-E781-AC43-9455-CF3903D95F6B}" destId="{2D5014AF-CB50-E443-AD3A-F840FA275347}" srcOrd="0" destOrd="0" presId="urn:microsoft.com/office/officeart/2008/layout/LinedList"/>
    <dgm:cxn modelId="{4501DB63-6EFC-6A49-8205-13428D1145C0}" type="presParOf" srcId="{E4D93861-E781-AC43-9455-CF3903D95F6B}" destId="{9288681A-07AF-7D4B-9A26-5F9876533C3B}" srcOrd="1" destOrd="0" presId="urn:microsoft.com/office/officeart/2008/layout/LinedList"/>
    <dgm:cxn modelId="{DB93CFEB-EE93-8A40-80F2-ACECAAD44CDF}" type="presParOf" srcId="{2BA7597A-52E0-E14A-A04D-D7053BFD3D37}" destId="{F34D4AB8-9686-2E4F-9AED-35C68E2FAA2F}" srcOrd="2" destOrd="0" presId="urn:microsoft.com/office/officeart/2008/layout/LinedList"/>
    <dgm:cxn modelId="{89DF7BE2-20F8-0642-8996-8065B4C14276}" type="presParOf" srcId="{2BA7597A-52E0-E14A-A04D-D7053BFD3D37}" destId="{F683196E-5F02-6041-8E99-FA2E751C07BB}" srcOrd="3" destOrd="0" presId="urn:microsoft.com/office/officeart/2008/layout/LinedList"/>
    <dgm:cxn modelId="{98149E52-7112-BA44-85C2-C4C26ED246AA}" type="presParOf" srcId="{F683196E-5F02-6041-8E99-FA2E751C07BB}" destId="{D6AC07D8-2ACA-3645-B3F9-9C7F918FF09F}" srcOrd="0" destOrd="0" presId="urn:microsoft.com/office/officeart/2008/layout/LinedList"/>
    <dgm:cxn modelId="{18C685F6-44EC-8C4D-AB5D-1754539EA2FD}" type="presParOf" srcId="{F683196E-5F02-6041-8E99-FA2E751C07BB}" destId="{18633C08-C793-3442-AC31-CABE93B4DB75}" srcOrd="1" destOrd="0" presId="urn:microsoft.com/office/officeart/2008/layout/LinedList"/>
    <dgm:cxn modelId="{A5175CCA-29F6-024F-877C-29C0D83B0A00}" type="presParOf" srcId="{2BA7597A-52E0-E14A-A04D-D7053BFD3D37}" destId="{8A551F0A-D2AB-B646-A1BD-4AF71C552724}" srcOrd="4" destOrd="0" presId="urn:microsoft.com/office/officeart/2008/layout/LinedList"/>
    <dgm:cxn modelId="{4DC11AD1-9946-8944-89B7-D3365900CCC8}" type="presParOf" srcId="{2BA7597A-52E0-E14A-A04D-D7053BFD3D37}" destId="{0D3CD1D4-C14C-E345-BBEC-7F184402D5D5}" srcOrd="5" destOrd="0" presId="urn:microsoft.com/office/officeart/2008/layout/LinedList"/>
    <dgm:cxn modelId="{00260548-4F91-2948-9934-ECCC80E8681F}" type="presParOf" srcId="{0D3CD1D4-C14C-E345-BBEC-7F184402D5D5}" destId="{1581E044-B1FB-7E4D-9102-6F54D04A6013}" srcOrd="0" destOrd="0" presId="urn:microsoft.com/office/officeart/2008/layout/LinedList"/>
    <dgm:cxn modelId="{FC8FE82F-2F90-4649-93C3-4AA7DC3300C1}" type="presParOf" srcId="{0D3CD1D4-C14C-E345-BBEC-7F184402D5D5}" destId="{46D80F3E-C4E2-154E-A786-6CF49E1269D3}" srcOrd="1" destOrd="0" presId="urn:microsoft.com/office/officeart/2008/layout/LinedList"/>
    <dgm:cxn modelId="{19BDAD56-F0B3-2148-8900-EFED6763C8EB}" type="presParOf" srcId="{2BA7597A-52E0-E14A-A04D-D7053BFD3D37}" destId="{33CFD3BA-FE3D-0C43-8CCA-EDBD7C2B5F1C}" srcOrd="6" destOrd="0" presId="urn:microsoft.com/office/officeart/2008/layout/LinedList"/>
    <dgm:cxn modelId="{481FB2BB-58CC-6246-BA70-BE5D0561886B}" type="presParOf" srcId="{2BA7597A-52E0-E14A-A04D-D7053BFD3D37}" destId="{210EFFE4-C977-2748-AECB-8C7993DCEE17}" srcOrd="7" destOrd="0" presId="urn:microsoft.com/office/officeart/2008/layout/LinedList"/>
    <dgm:cxn modelId="{E1107030-E366-BD4F-A0FF-A4DEE659EFA7}" type="presParOf" srcId="{210EFFE4-C977-2748-AECB-8C7993DCEE17}" destId="{2D508F78-B09C-764D-B523-412289FADE55}" srcOrd="0" destOrd="0" presId="urn:microsoft.com/office/officeart/2008/layout/LinedList"/>
    <dgm:cxn modelId="{346B9D83-8164-6840-93F8-C93E993F86EF}" type="presParOf" srcId="{210EFFE4-C977-2748-AECB-8C7993DCEE17}" destId="{0FF54586-E927-2B46-8839-12AC169E3EA7}" srcOrd="1" destOrd="0" presId="urn:microsoft.com/office/officeart/2008/layout/LinedList"/>
    <dgm:cxn modelId="{EF980175-FE37-9A4F-BD05-DEDACB972FC2}" type="presParOf" srcId="{2BA7597A-52E0-E14A-A04D-D7053BFD3D37}" destId="{31AE25C7-30ED-1840-AE08-2EAA8CD45F7B}" srcOrd="8" destOrd="0" presId="urn:microsoft.com/office/officeart/2008/layout/LinedList"/>
    <dgm:cxn modelId="{CD1384AC-5131-AD47-8E74-7E4FD2596166}" type="presParOf" srcId="{2BA7597A-52E0-E14A-A04D-D7053BFD3D37}" destId="{15C0D854-C6BB-E84C-B9EC-EE60A0BD119B}" srcOrd="9" destOrd="0" presId="urn:microsoft.com/office/officeart/2008/layout/LinedList"/>
    <dgm:cxn modelId="{3D65B4A0-D376-7A46-AA7C-150F0FE4E1DC}" type="presParOf" srcId="{15C0D854-C6BB-E84C-B9EC-EE60A0BD119B}" destId="{D2005BC0-4F41-244B-9003-FE9DF51915B0}" srcOrd="0" destOrd="0" presId="urn:microsoft.com/office/officeart/2008/layout/LinedList"/>
    <dgm:cxn modelId="{38BD0017-8361-514F-B473-0E31711B457A}" type="presParOf" srcId="{15C0D854-C6BB-E84C-B9EC-EE60A0BD119B}" destId="{C712FF56-541F-7040-BC1B-C2A4E5DAD5B1}" srcOrd="1" destOrd="0" presId="urn:microsoft.com/office/officeart/2008/layout/LinedList"/>
    <dgm:cxn modelId="{C8FCBA7F-73BA-974B-841A-BCD92C63E313}" type="presParOf" srcId="{2BA7597A-52E0-E14A-A04D-D7053BFD3D37}" destId="{13BB9BB0-E724-CD4A-8BDE-EC3384FCD5D7}" srcOrd="10" destOrd="0" presId="urn:microsoft.com/office/officeart/2008/layout/LinedList"/>
    <dgm:cxn modelId="{E96DC084-905D-4842-B45B-0F50519AA240}" type="presParOf" srcId="{2BA7597A-52E0-E14A-A04D-D7053BFD3D37}" destId="{5656FFBE-B381-C64C-AD38-9C06B0AF7E3A}" srcOrd="11" destOrd="0" presId="urn:microsoft.com/office/officeart/2008/layout/LinedList"/>
    <dgm:cxn modelId="{C66260DA-EA00-FA47-8A9D-B43939D8A218}" type="presParOf" srcId="{5656FFBE-B381-C64C-AD38-9C06B0AF7E3A}" destId="{CA591866-E790-1B42-A90B-4537684F15EC}" srcOrd="0" destOrd="0" presId="urn:microsoft.com/office/officeart/2008/layout/LinedList"/>
    <dgm:cxn modelId="{624E2A9E-4EDC-0F44-9F39-80B81ACC747F}" type="presParOf" srcId="{5656FFBE-B381-C64C-AD38-9C06B0AF7E3A}" destId="{F2BDF1E0-36BB-7340-B97C-6D0BF01C0EDB}" srcOrd="1" destOrd="0" presId="urn:microsoft.com/office/officeart/2008/layout/LinedList"/>
    <dgm:cxn modelId="{FC8BD966-6F86-CD40-AEA2-03F7EABD3D89}" type="presParOf" srcId="{2BA7597A-52E0-E14A-A04D-D7053BFD3D37}" destId="{2D6A4B75-5844-3F4E-B28F-250D15201D5E}" srcOrd="12" destOrd="0" presId="urn:microsoft.com/office/officeart/2008/layout/LinedList"/>
    <dgm:cxn modelId="{E74576AA-C6B8-5A43-9DAD-688342D42E3F}" type="presParOf" srcId="{2BA7597A-52E0-E14A-A04D-D7053BFD3D37}" destId="{A313200D-2354-7344-8202-5FBF49B3CA33}" srcOrd="13" destOrd="0" presId="urn:microsoft.com/office/officeart/2008/layout/LinedList"/>
    <dgm:cxn modelId="{40C8780D-DED7-BA45-A270-066FEE88DFA7}" type="presParOf" srcId="{A313200D-2354-7344-8202-5FBF49B3CA33}" destId="{8A538F13-6CB1-A043-9994-94E9F8B2D6D9}" srcOrd="0" destOrd="0" presId="urn:microsoft.com/office/officeart/2008/layout/LinedList"/>
    <dgm:cxn modelId="{AE6A78DA-071E-6843-84AB-5DA98E1C0D25}" type="presParOf" srcId="{A313200D-2354-7344-8202-5FBF49B3CA33}" destId="{CFB4A5A7-F542-8045-9AD6-E55215CD01E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F75BD58-D4C0-443C-83F2-19046E0D979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1C61FE9-6F3F-49A8-8737-8443641FC207}">
      <dgm:prSet/>
      <dgm:spPr/>
      <dgm:t>
        <a:bodyPr/>
        <a:lstStyle/>
        <a:p>
          <a:r>
            <a:rPr lang="en-GB"/>
            <a:t>Research recognizes the extent of harm experienced by concerned significant others (CSOs) of gamblers. </a:t>
          </a:r>
          <a:endParaRPr lang="en-US"/>
        </a:p>
      </dgm:t>
    </dgm:pt>
    <dgm:pt modelId="{FA286269-EF3D-4A8B-A37C-168A6E37406E}" type="parTrans" cxnId="{278DA59A-14DA-4968-9CB7-DACEF14B19C9}">
      <dgm:prSet/>
      <dgm:spPr/>
      <dgm:t>
        <a:bodyPr/>
        <a:lstStyle/>
        <a:p>
          <a:endParaRPr lang="en-US"/>
        </a:p>
      </dgm:t>
    </dgm:pt>
    <dgm:pt modelId="{6B961A05-411D-4580-9754-437C284FBB4F}" type="sibTrans" cxnId="{278DA59A-14DA-4968-9CB7-DACEF14B19C9}">
      <dgm:prSet/>
      <dgm:spPr/>
      <dgm:t>
        <a:bodyPr/>
        <a:lstStyle/>
        <a:p>
          <a:endParaRPr lang="en-US"/>
        </a:p>
      </dgm:t>
    </dgm:pt>
    <dgm:pt modelId="{D3DCFF72-1A30-49F5-9534-CC420E1B34C3}">
      <dgm:prSet/>
      <dgm:spPr/>
      <dgm:t>
        <a:bodyPr/>
        <a:lstStyle/>
        <a:p>
          <a:r>
            <a:rPr lang="en-GB"/>
            <a:t>This systematic review’s aims are to examine the interventions for CSOs, evaluate potential benefits, and thematically describe treatment processes. The Stress-Strain-Coping-Support model (SSCS) served as the theoretical framework.</a:t>
          </a:r>
          <a:endParaRPr lang="en-US"/>
        </a:p>
      </dgm:t>
    </dgm:pt>
    <dgm:pt modelId="{DD3C8BFC-461F-42AF-A2F7-A46E813411FC}" type="parTrans" cxnId="{EB0A06B1-B24E-40EB-8E27-34801152FBBA}">
      <dgm:prSet/>
      <dgm:spPr/>
      <dgm:t>
        <a:bodyPr/>
        <a:lstStyle/>
        <a:p>
          <a:endParaRPr lang="en-US"/>
        </a:p>
      </dgm:t>
    </dgm:pt>
    <dgm:pt modelId="{3DE0C8DC-A11E-4E21-AA7F-46CE4578797C}" type="sibTrans" cxnId="{EB0A06B1-B24E-40EB-8E27-34801152FBBA}">
      <dgm:prSet/>
      <dgm:spPr/>
      <dgm:t>
        <a:bodyPr/>
        <a:lstStyle/>
        <a:p>
          <a:endParaRPr lang="en-US"/>
        </a:p>
      </dgm:t>
    </dgm:pt>
    <dgm:pt modelId="{39E0F493-9FCE-4657-80C4-F059B949F31C}" type="pres">
      <dgm:prSet presAssocID="{9F75BD58-D4C0-443C-83F2-19046E0D9793}" presName="root" presStyleCnt="0">
        <dgm:presLayoutVars>
          <dgm:dir/>
          <dgm:resizeHandles val="exact"/>
        </dgm:presLayoutVars>
      </dgm:prSet>
      <dgm:spPr/>
    </dgm:pt>
    <dgm:pt modelId="{93875656-99A5-4A00-9844-F705498607F1}" type="pres">
      <dgm:prSet presAssocID="{41C61FE9-6F3F-49A8-8737-8443641FC207}" presName="compNode" presStyleCnt="0"/>
      <dgm:spPr/>
    </dgm:pt>
    <dgm:pt modelId="{22F8AA6A-F0EC-4E53-8F3F-740FF70EE588}" type="pres">
      <dgm:prSet presAssocID="{41C61FE9-6F3F-49A8-8737-8443641FC207}" presName="bgRect" presStyleLbl="bgShp" presStyleIdx="0" presStyleCnt="2"/>
      <dgm:spPr/>
    </dgm:pt>
    <dgm:pt modelId="{866885EE-69CF-44EC-B80E-B23CC45FB789}" type="pres">
      <dgm:prSet presAssocID="{41C61FE9-6F3F-49A8-8737-8443641FC20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ce"/>
        </a:ext>
      </dgm:extLst>
    </dgm:pt>
    <dgm:pt modelId="{CE78EE3D-E1E0-4464-BB21-D4F825B7C760}" type="pres">
      <dgm:prSet presAssocID="{41C61FE9-6F3F-49A8-8737-8443641FC207}" presName="spaceRect" presStyleCnt="0"/>
      <dgm:spPr/>
    </dgm:pt>
    <dgm:pt modelId="{2512C856-82B8-429B-9E07-7D026C3CB7C9}" type="pres">
      <dgm:prSet presAssocID="{41C61FE9-6F3F-49A8-8737-8443641FC207}" presName="parTx" presStyleLbl="revTx" presStyleIdx="0" presStyleCnt="2">
        <dgm:presLayoutVars>
          <dgm:chMax val="0"/>
          <dgm:chPref val="0"/>
        </dgm:presLayoutVars>
      </dgm:prSet>
      <dgm:spPr/>
    </dgm:pt>
    <dgm:pt modelId="{B5A66736-F389-4DAB-AC41-39A37796D922}" type="pres">
      <dgm:prSet presAssocID="{6B961A05-411D-4580-9754-437C284FBB4F}" presName="sibTrans" presStyleCnt="0"/>
      <dgm:spPr/>
    </dgm:pt>
    <dgm:pt modelId="{EE0B4FDB-264F-4382-8CD0-5481F6B5BF04}" type="pres">
      <dgm:prSet presAssocID="{D3DCFF72-1A30-49F5-9534-CC420E1B34C3}" presName="compNode" presStyleCnt="0"/>
      <dgm:spPr/>
    </dgm:pt>
    <dgm:pt modelId="{D0B1532F-32A7-49AE-A99C-BE5250BCEF33}" type="pres">
      <dgm:prSet presAssocID="{D3DCFF72-1A30-49F5-9534-CC420E1B34C3}" presName="bgRect" presStyleLbl="bgShp" presStyleIdx="1" presStyleCnt="2"/>
      <dgm:spPr/>
    </dgm:pt>
    <dgm:pt modelId="{16370391-48AE-4697-AA1B-3951F7F49D90}" type="pres">
      <dgm:prSet presAssocID="{D3DCFF72-1A30-49F5-9534-CC420E1B34C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F03FDA25-7F09-4A16-874D-51815455FA11}" type="pres">
      <dgm:prSet presAssocID="{D3DCFF72-1A30-49F5-9534-CC420E1B34C3}" presName="spaceRect" presStyleCnt="0"/>
      <dgm:spPr/>
    </dgm:pt>
    <dgm:pt modelId="{48569552-E6F3-4326-8AE1-0621E894A609}" type="pres">
      <dgm:prSet presAssocID="{D3DCFF72-1A30-49F5-9534-CC420E1B34C3}" presName="parTx" presStyleLbl="revTx" presStyleIdx="1" presStyleCnt="2">
        <dgm:presLayoutVars>
          <dgm:chMax val="0"/>
          <dgm:chPref val="0"/>
        </dgm:presLayoutVars>
      </dgm:prSet>
      <dgm:spPr/>
    </dgm:pt>
  </dgm:ptLst>
  <dgm:cxnLst>
    <dgm:cxn modelId="{BFF2B014-8EC2-4298-AC21-8D62A62A3635}" type="presOf" srcId="{41C61FE9-6F3F-49A8-8737-8443641FC207}" destId="{2512C856-82B8-429B-9E07-7D026C3CB7C9}" srcOrd="0" destOrd="0" presId="urn:microsoft.com/office/officeart/2018/2/layout/IconVerticalSolidList"/>
    <dgm:cxn modelId="{E818A032-07C2-4DC6-BB69-A29DDB6F0795}" type="presOf" srcId="{D3DCFF72-1A30-49F5-9534-CC420E1B34C3}" destId="{48569552-E6F3-4326-8AE1-0621E894A609}" srcOrd="0" destOrd="0" presId="urn:microsoft.com/office/officeart/2018/2/layout/IconVerticalSolidList"/>
    <dgm:cxn modelId="{A3A24E48-561C-4999-9156-A01B14F307EB}" type="presOf" srcId="{9F75BD58-D4C0-443C-83F2-19046E0D9793}" destId="{39E0F493-9FCE-4657-80C4-F059B949F31C}" srcOrd="0" destOrd="0" presId="urn:microsoft.com/office/officeart/2018/2/layout/IconVerticalSolidList"/>
    <dgm:cxn modelId="{278DA59A-14DA-4968-9CB7-DACEF14B19C9}" srcId="{9F75BD58-D4C0-443C-83F2-19046E0D9793}" destId="{41C61FE9-6F3F-49A8-8737-8443641FC207}" srcOrd="0" destOrd="0" parTransId="{FA286269-EF3D-4A8B-A37C-168A6E37406E}" sibTransId="{6B961A05-411D-4580-9754-437C284FBB4F}"/>
    <dgm:cxn modelId="{EB0A06B1-B24E-40EB-8E27-34801152FBBA}" srcId="{9F75BD58-D4C0-443C-83F2-19046E0D9793}" destId="{D3DCFF72-1A30-49F5-9534-CC420E1B34C3}" srcOrd="1" destOrd="0" parTransId="{DD3C8BFC-461F-42AF-A2F7-A46E813411FC}" sibTransId="{3DE0C8DC-A11E-4E21-AA7F-46CE4578797C}"/>
    <dgm:cxn modelId="{F1BA8254-D526-4E34-B41B-B7EEB43DA4F8}" type="presParOf" srcId="{39E0F493-9FCE-4657-80C4-F059B949F31C}" destId="{93875656-99A5-4A00-9844-F705498607F1}" srcOrd="0" destOrd="0" presId="urn:microsoft.com/office/officeart/2018/2/layout/IconVerticalSolidList"/>
    <dgm:cxn modelId="{E02FD6C2-38B9-475A-BBC6-794F01E371D5}" type="presParOf" srcId="{93875656-99A5-4A00-9844-F705498607F1}" destId="{22F8AA6A-F0EC-4E53-8F3F-740FF70EE588}" srcOrd="0" destOrd="0" presId="urn:microsoft.com/office/officeart/2018/2/layout/IconVerticalSolidList"/>
    <dgm:cxn modelId="{A742E34B-9A2F-4C0A-9C8E-0280C2E99179}" type="presParOf" srcId="{93875656-99A5-4A00-9844-F705498607F1}" destId="{866885EE-69CF-44EC-B80E-B23CC45FB789}" srcOrd="1" destOrd="0" presId="urn:microsoft.com/office/officeart/2018/2/layout/IconVerticalSolidList"/>
    <dgm:cxn modelId="{BFF08CA1-3E39-49FE-A10A-81DDAF122D3D}" type="presParOf" srcId="{93875656-99A5-4A00-9844-F705498607F1}" destId="{CE78EE3D-E1E0-4464-BB21-D4F825B7C760}" srcOrd="2" destOrd="0" presId="urn:microsoft.com/office/officeart/2018/2/layout/IconVerticalSolidList"/>
    <dgm:cxn modelId="{35419E40-073A-4F0F-AABF-3C50F06EE777}" type="presParOf" srcId="{93875656-99A5-4A00-9844-F705498607F1}" destId="{2512C856-82B8-429B-9E07-7D026C3CB7C9}" srcOrd="3" destOrd="0" presId="urn:microsoft.com/office/officeart/2018/2/layout/IconVerticalSolidList"/>
    <dgm:cxn modelId="{14D98828-E7BB-4F5D-A71A-82A8566B1854}" type="presParOf" srcId="{39E0F493-9FCE-4657-80C4-F059B949F31C}" destId="{B5A66736-F389-4DAB-AC41-39A37796D922}" srcOrd="1" destOrd="0" presId="urn:microsoft.com/office/officeart/2018/2/layout/IconVerticalSolidList"/>
    <dgm:cxn modelId="{7A9CC3EB-D4ED-415C-AEF7-A3CBF3DD7B47}" type="presParOf" srcId="{39E0F493-9FCE-4657-80C4-F059B949F31C}" destId="{EE0B4FDB-264F-4382-8CD0-5481F6B5BF04}" srcOrd="2" destOrd="0" presId="urn:microsoft.com/office/officeart/2018/2/layout/IconVerticalSolidList"/>
    <dgm:cxn modelId="{85A98683-BA1C-481A-BF22-AD572F715AD6}" type="presParOf" srcId="{EE0B4FDB-264F-4382-8CD0-5481F6B5BF04}" destId="{D0B1532F-32A7-49AE-A99C-BE5250BCEF33}" srcOrd="0" destOrd="0" presId="urn:microsoft.com/office/officeart/2018/2/layout/IconVerticalSolidList"/>
    <dgm:cxn modelId="{05C2BD56-38EE-4282-A40C-DE3B0BC94BD0}" type="presParOf" srcId="{EE0B4FDB-264F-4382-8CD0-5481F6B5BF04}" destId="{16370391-48AE-4697-AA1B-3951F7F49D90}" srcOrd="1" destOrd="0" presId="urn:microsoft.com/office/officeart/2018/2/layout/IconVerticalSolidList"/>
    <dgm:cxn modelId="{4D65973E-4882-4235-9677-CDB7B98DEA01}" type="presParOf" srcId="{EE0B4FDB-264F-4382-8CD0-5481F6B5BF04}" destId="{F03FDA25-7F09-4A16-874D-51815455FA11}" srcOrd="2" destOrd="0" presId="urn:microsoft.com/office/officeart/2018/2/layout/IconVerticalSolidList"/>
    <dgm:cxn modelId="{0E9A1F78-EA21-4690-B5DD-42034185935E}" type="presParOf" srcId="{EE0B4FDB-264F-4382-8CD0-5481F6B5BF04}" destId="{48569552-E6F3-4326-8AE1-0621E894A6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2FEF3A-27B0-4BB1-B6DD-87963DCAE357}" type="doc">
      <dgm:prSet loTypeId="urn:microsoft.com/office/officeart/2005/8/layout/process4" loCatId="process" qsTypeId="urn:microsoft.com/office/officeart/2005/8/quickstyle/simple1" qsCatId="simple" csTypeId="urn:microsoft.com/office/officeart/2005/8/colors/accent2_2" csCatId="accent2"/>
      <dgm:spPr/>
      <dgm:t>
        <a:bodyPr/>
        <a:lstStyle/>
        <a:p>
          <a:endParaRPr lang="en-US"/>
        </a:p>
      </dgm:t>
    </dgm:pt>
    <dgm:pt modelId="{CBAF5493-A931-40CC-B819-A41C90B36EEF}">
      <dgm:prSet/>
      <dgm:spPr/>
      <dgm:t>
        <a:bodyPr/>
        <a:lstStyle/>
        <a:p>
          <a:r>
            <a:rPr lang="en-GB"/>
            <a:t>The stress-strain-coping-support model (SSCS) (Orford, Copello, Velleman, &amp; Templeton, 2010) provides a suitable conceptual framework for understanding how CSOs may be supported.</a:t>
          </a:r>
          <a:endParaRPr lang="en-US"/>
        </a:p>
      </dgm:t>
    </dgm:pt>
    <dgm:pt modelId="{826EC063-E660-42FE-AE91-C00991C484EC}" type="parTrans" cxnId="{2B720155-E3CA-4C30-992D-439739B4A879}">
      <dgm:prSet/>
      <dgm:spPr/>
      <dgm:t>
        <a:bodyPr/>
        <a:lstStyle/>
        <a:p>
          <a:endParaRPr lang="en-US"/>
        </a:p>
      </dgm:t>
    </dgm:pt>
    <dgm:pt modelId="{734FBE0C-77A7-45EB-A430-1042A0C8EF6D}" type="sibTrans" cxnId="{2B720155-E3CA-4C30-992D-439739B4A879}">
      <dgm:prSet/>
      <dgm:spPr/>
      <dgm:t>
        <a:bodyPr/>
        <a:lstStyle/>
        <a:p>
          <a:endParaRPr lang="en-US"/>
        </a:p>
      </dgm:t>
    </dgm:pt>
    <dgm:pt modelId="{C82AD938-D191-4768-B561-0FB14EC8D8A7}">
      <dgm:prSet/>
      <dgm:spPr/>
      <dgm:t>
        <a:bodyPr/>
        <a:lstStyle/>
        <a:p>
          <a:r>
            <a:rPr lang="en-GB"/>
            <a:t>The SSCS model postulates that being the CSO of an individual with an addiction is highly stressful, with detrimental consequences to health and well-being (i.e.,strain.</a:t>
          </a:r>
          <a:endParaRPr lang="en-US"/>
        </a:p>
      </dgm:t>
    </dgm:pt>
    <dgm:pt modelId="{86AB8020-3A62-46CE-A6E0-6607BEFDE586}" type="parTrans" cxnId="{B996404C-5B38-4DC1-9206-CEA5C8C82FA2}">
      <dgm:prSet/>
      <dgm:spPr/>
      <dgm:t>
        <a:bodyPr/>
        <a:lstStyle/>
        <a:p>
          <a:endParaRPr lang="en-US"/>
        </a:p>
      </dgm:t>
    </dgm:pt>
    <dgm:pt modelId="{BF6462F3-DC49-411E-B326-F76C11185B89}" type="sibTrans" cxnId="{B996404C-5B38-4DC1-9206-CEA5C8C82FA2}">
      <dgm:prSet/>
      <dgm:spPr/>
      <dgm:t>
        <a:bodyPr/>
        <a:lstStyle/>
        <a:p>
          <a:endParaRPr lang="en-US"/>
        </a:p>
      </dgm:t>
    </dgm:pt>
    <dgm:pt modelId="{5BCFC14E-9FC0-45F2-B36D-F44BB67D4A91}">
      <dgm:prSet/>
      <dgm:spPr/>
      <dgm:t>
        <a:bodyPr/>
        <a:lstStyle/>
        <a:p>
          <a:r>
            <a:rPr lang="en-GB"/>
            <a:t>According to the model, the degree of strain experienced is influenced by the availability and access to 3 partially overlapping resources: coping skills, social support, and information and understanding</a:t>
          </a:r>
          <a:endParaRPr lang="en-US"/>
        </a:p>
      </dgm:t>
    </dgm:pt>
    <dgm:pt modelId="{FE344427-7C6D-4A62-9CBB-C9B554B9CEC5}" type="parTrans" cxnId="{520DFE3E-8FB1-41F2-91B2-890D24C1602C}">
      <dgm:prSet/>
      <dgm:spPr/>
      <dgm:t>
        <a:bodyPr/>
        <a:lstStyle/>
        <a:p>
          <a:endParaRPr lang="en-US"/>
        </a:p>
      </dgm:t>
    </dgm:pt>
    <dgm:pt modelId="{166D9EDA-742F-459F-8ECA-08F621D9CB6C}" type="sibTrans" cxnId="{520DFE3E-8FB1-41F2-91B2-890D24C1602C}">
      <dgm:prSet/>
      <dgm:spPr/>
      <dgm:t>
        <a:bodyPr/>
        <a:lstStyle/>
        <a:p>
          <a:endParaRPr lang="en-US"/>
        </a:p>
      </dgm:t>
    </dgm:pt>
    <dgm:pt modelId="{9BB462D0-A9E6-4C43-A660-0083A8B20547}" type="pres">
      <dgm:prSet presAssocID="{4E2FEF3A-27B0-4BB1-B6DD-87963DCAE357}" presName="Name0" presStyleCnt="0">
        <dgm:presLayoutVars>
          <dgm:dir/>
          <dgm:animLvl val="lvl"/>
          <dgm:resizeHandles val="exact"/>
        </dgm:presLayoutVars>
      </dgm:prSet>
      <dgm:spPr/>
    </dgm:pt>
    <dgm:pt modelId="{A020CD03-F12E-C046-BD7E-680D7B8212E8}" type="pres">
      <dgm:prSet presAssocID="{5BCFC14E-9FC0-45F2-B36D-F44BB67D4A91}" presName="boxAndChildren" presStyleCnt="0"/>
      <dgm:spPr/>
    </dgm:pt>
    <dgm:pt modelId="{AADF0179-AD36-294D-B331-B4479E9E0B61}" type="pres">
      <dgm:prSet presAssocID="{5BCFC14E-9FC0-45F2-B36D-F44BB67D4A91}" presName="parentTextBox" presStyleLbl="node1" presStyleIdx="0" presStyleCnt="3"/>
      <dgm:spPr/>
    </dgm:pt>
    <dgm:pt modelId="{1C9A1049-DC9F-F248-9E6B-71724E16448E}" type="pres">
      <dgm:prSet presAssocID="{BF6462F3-DC49-411E-B326-F76C11185B89}" presName="sp" presStyleCnt="0"/>
      <dgm:spPr/>
    </dgm:pt>
    <dgm:pt modelId="{B4245076-249A-EA4C-BE64-3C5349D1909D}" type="pres">
      <dgm:prSet presAssocID="{C82AD938-D191-4768-B561-0FB14EC8D8A7}" presName="arrowAndChildren" presStyleCnt="0"/>
      <dgm:spPr/>
    </dgm:pt>
    <dgm:pt modelId="{FD70E903-D30B-7643-98CC-6AF203907401}" type="pres">
      <dgm:prSet presAssocID="{C82AD938-D191-4768-B561-0FB14EC8D8A7}" presName="parentTextArrow" presStyleLbl="node1" presStyleIdx="1" presStyleCnt="3"/>
      <dgm:spPr/>
    </dgm:pt>
    <dgm:pt modelId="{A84ADD4B-D2B7-C842-9755-040770983C73}" type="pres">
      <dgm:prSet presAssocID="{734FBE0C-77A7-45EB-A430-1042A0C8EF6D}" presName="sp" presStyleCnt="0"/>
      <dgm:spPr/>
    </dgm:pt>
    <dgm:pt modelId="{B69F6969-8DBC-4047-9054-065BC355D576}" type="pres">
      <dgm:prSet presAssocID="{CBAF5493-A931-40CC-B819-A41C90B36EEF}" presName="arrowAndChildren" presStyleCnt="0"/>
      <dgm:spPr/>
    </dgm:pt>
    <dgm:pt modelId="{CB86E9E3-47CE-A54E-893A-5C29F0463518}" type="pres">
      <dgm:prSet presAssocID="{CBAF5493-A931-40CC-B819-A41C90B36EEF}" presName="parentTextArrow" presStyleLbl="node1" presStyleIdx="2" presStyleCnt="3"/>
      <dgm:spPr/>
    </dgm:pt>
  </dgm:ptLst>
  <dgm:cxnLst>
    <dgm:cxn modelId="{AB59B52B-1AF3-F14F-B7A6-969D240D73AF}" type="presOf" srcId="{CBAF5493-A931-40CC-B819-A41C90B36EEF}" destId="{CB86E9E3-47CE-A54E-893A-5C29F0463518}" srcOrd="0" destOrd="0" presId="urn:microsoft.com/office/officeart/2005/8/layout/process4"/>
    <dgm:cxn modelId="{520DFE3E-8FB1-41F2-91B2-890D24C1602C}" srcId="{4E2FEF3A-27B0-4BB1-B6DD-87963DCAE357}" destId="{5BCFC14E-9FC0-45F2-B36D-F44BB67D4A91}" srcOrd="2" destOrd="0" parTransId="{FE344427-7C6D-4A62-9CBB-C9B554B9CEC5}" sibTransId="{166D9EDA-742F-459F-8ECA-08F621D9CB6C}"/>
    <dgm:cxn modelId="{B996404C-5B38-4DC1-9206-CEA5C8C82FA2}" srcId="{4E2FEF3A-27B0-4BB1-B6DD-87963DCAE357}" destId="{C82AD938-D191-4768-B561-0FB14EC8D8A7}" srcOrd="1" destOrd="0" parTransId="{86AB8020-3A62-46CE-A6E0-6607BEFDE586}" sibTransId="{BF6462F3-DC49-411E-B326-F76C11185B89}"/>
    <dgm:cxn modelId="{2B720155-E3CA-4C30-992D-439739B4A879}" srcId="{4E2FEF3A-27B0-4BB1-B6DD-87963DCAE357}" destId="{CBAF5493-A931-40CC-B819-A41C90B36EEF}" srcOrd="0" destOrd="0" parTransId="{826EC063-E660-42FE-AE91-C00991C484EC}" sibTransId="{734FBE0C-77A7-45EB-A430-1042A0C8EF6D}"/>
    <dgm:cxn modelId="{B2F00575-7A32-CF46-A850-FCFD95231539}" type="presOf" srcId="{C82AD938-D191-4768-B561-0FB14EC8D8A7}" destId="{FD70E903-D30B-7643-98CC-6AF203907401}" srcOrd="0" destOrd="0" presId="urn:microsoft.com/office/officeart/2005/8/layout/process4"/>
    <dgm:cxn modelId="{A05DEB82-2AF4-6A48-9E11-9285663E4B19}" type="presOf" srcId="{4E2FEF3A-27B0-4BB1-B6DD-87963DCAE357}" destId="{9BB462D0-A9E6-4C43-A660-0083A8B20547}" srcOrd="0" destOrd="0" presId="urn:microsoft.com/office/officeart/2005/8/layout/process4"/>
    <dgm:cxn modelId="{21FB4FAE-56FA-B24F-B2AC-9F23D89837ED}" type="presOf" srcId="{5BCFC14E-9FC0-45F2-B36D-F44BB67D4A91}" destId="{AADF0179-AD36-294D-B331-B4479E9E0B61}" srcOrd="0" destOrd="0" presId="urn:microsoft.com/office/officeart/2005/8/layout/process4"/>
    <dgm:cxn modelId="{2C0C61B7-4B83-2645-A93B-F52AD1709972}" type="presParOf" srcId="{9BB462D0-A9E6-4C43-A660-0083A8B20547}" destId="{A020CD03-F12E-C046-BD7E-680D7B8212E8}" srcOrd="0" destOrd="0" presId="urn:microsoft.com/office/officeart/2005/8/layout/process4"/>
    <dgm:cxn modelId="{A9A03E34-05D7-7B4F-89B4-6C132D593B2E}" type="presParOf" srcId="{A020CD03-F12E-C046-BD7E-680D7B8212E8}" destId="{AADF0179-AD36-294D-B331-B4479E9E0B61}" srcOrd="0" destOrd="0" presId="urn:microsoft.com/office/officeart/2005/8/layout/process4"/>
    <dgm:cxn modelId="{044CEEA3-E443-A84E-B53F-EE89E3206852}" type="presParOf" srcId="{9BB462D0-A9E6-4C43-A660-0083A8B20547}" destId="{1C9A1049-DC9F-F248-9E6B-71724E16448E}" srcOrd="1" destOrd="0" presId="urn:microsoft.com/office/officeart/2005/8/layout/process4"/>
    <dgm:cxn modelId="{D0D1A437-7DAB-6F4F-85E2-6E830D7C5472}" type="presParOf" srcId="{9BB462D0-A9E6-4C43-A660-0083A8B20547}" destId="{B4245076-249A-EA4C-BE64-3C5349D1909D}" srcOrd="2" destOrd="0" presId="urn:microsoft.com/office/officeart/2005/8/layout/process4"/>
    <dgm:cxn modelId="{FD8DFD51-E664-E441-BB6F-062478DF9130}" type="presParOf" srcId="{B4245076-249A-EA4C-BE64-3C5349D1909D}" destId="{FD70E903-D30B-7643-98CC-6AF203907401}" srcOrd="0" destOrd="0" presId="urn:microsoft.com/office/officeart/2005/8/layout/process4"/>
    <dgm:cxn modelId="{93C9AC22-2870-AB4B-BCFA-D6870D003E5A}" type="presParOf" srcId="{9BB462D0-A9E6-4C43-A660-0083A8B20547}" destId="{A84ADD4B-D2B7-C842-9755-040770983C73}" srcOrd="3" destOrd="0" presId="urn:microsoft.com/office/officeart/2005/8/layout/process4"/>
    <dgm:cxn modelId="{A2263441-A992-4F45-BA5A-45871BCABDF6}" type="presParOf" srcId="{9BB462D0-A9E6-4C43-A660-0083A8B20547}" destId="{B69F6969-8DBC-4047-9054-065BC355D576}" srcOrd="4" destOrd="0" presId="urn:microsoft.com/office/officeart/2005/8/layout/process4"/>
    <dgm:cxn modelId="{A8F80613-8118-4742-AD4B-DC0925099151}" type="presParOf" srcId="{B69F6969-8DBC-4047-9054-065BC355D576}" destId="{CB86E9E3-47CE-A54E-893A-5C29F046351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F7FBCE6-6392-4CD4-A1B0-CD38FA8DFE2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B21758E-48A3-479E-92BC-CCA159DB1F89}">
      <dgm:prSet/>
      <dgm:spPr/>
      <dgm:t>
        <a:bodyPr/>
        <a:lstStyle/>
        <a:p>
          <a:r>
            <a:rPr lang="en-GB"/>
            <a:t>The aims of this systematic review are:</a:t>
          </a:r>
          <a:endParaRPr lang="en-US"/>
        </a:p>
      </dgm:t>
    </dgm:pt>
    <dgm:pt modelId="{075B446B-BC06-49F3-8BAB-775A70C12CD1}" type="parTrans" cxnId="{A27A60CB-740D-4269-8BB2-C70EB8B62E73}">
      <dgm:prSet/>
      <dgm:spPr/>
      <dgm:t>
        <a:bodyPr/>
        <a:lstStyle/>
        <a:p>
          <a:endParaRPr lang="en-US"/>
        </a:p>
      </dgm:t>
    </dgm:pt>
    <dgm:pt modelId="{A501CB39-E390-4056-BC00-727F4454CD34}" type="sibTrans" cxnId="{A27A60CB-740D-4269-8BB2-C70EB8B62E73}">
      <dgm:prSet/>
      <dgm:spPr/>
      <dgm:t>
        <a:bodyPr/>
        <a:lstStyle/>
        <a:p>
          <a:endParaRPr lang="en-US"/>
        </a:p>
      </dgm:t>
    </dgm:pt>
    <dgm:pt modelId="{9EC8A094-B381-453D-B4DF-51F68541A7CC}">
      <dgm:prSet/>
      <dgm:spPr/>
      <dgm:t>
        <a:bodyPr/>
        <a:lstStyle/>
        <a:p>
          <a:r>
            <a:rPr lang="en-GB"/>
            <a:t>to provide an updated overview of available studies concerning interventions directed towards CSOs of individuals experiencing gambling problems (1),</a:t>
          </a:r>
          <a:endParaRPr lang="en-US"/>
        </a:p>
      </dgm:t>
    </dgm:pt>
    <dgm:pt modelId="{FCADD3BE-376E-4968-9FBB-98C7294E21BF}" type="parTrans" cxnId="{C7B43129-36F3-40A3-A4A0-9B47F7BB0358}">
      <dgm:prSet/>
      <dgm:spPr/>
      <dgm:t>
        <a:bodyPr/>
        <a:lstStyle/>
        <a:p>
          <a:endParaRPr lang="en-US"/>
        </a:p>
      </dgm:t>
    </dgm:pt>
    <dgm:pt modelId="{A181F291-0D71-4BCE-9C2C-3F15A8B0866F}" type="sibTrans" cxnId="{C7B43129-36F3-40A3-A4A0-9B47F7BB0358}">
      <dgm:prSet/>
      <dgm:spPr/>
      <dgm:t>
        <a:bodyPr/>
        <a:lstStyle/>
        <a:p>
          <a:endParaRPr lang="en-US"/>
        </a:p>
      </dgm:t>
    </dgm:pt>
    <dgm:pt modelId="{65F1B4CC-1322-4FF7-B601-AFC552885D13}">
      <dgm:prSet/>
      <dgm:spPr/>
      <dgm:t>
        <a:bodyPr/>
        <a:lstStyle/>
        <a:p>
          <a:r>
            <a:rPr lang="en-GB"/>
            <a:t>to provide a description of the interventions’ content (2),</a:t>
          </a:r>
          <a:endParaRPr lang="en-US"/>
        </a:p>
      </dgm:t>
    </dgm:pt>
    <dgm:pt modelId="{F3DB1FF5-63DA-4F05-8D0E-7E8439686FD2}" type="parTrans" cxnId="{21C5C426-C6A4-4A7F-B98D-CB3707B31DAB}">
      <dgm:prSet/>
      <dgm:spPr/>
      <dgm:t>
        <a:bodyPr/>
        <a:lstStyle/>
        <a:p>
          <a:endParaRPr lang="en-US"/>
        </a:p>
      </dgm:t>
    </dgm:pt>
    <dgm:pt modelId="{4491EC97-1140-474D-97FA-4914C42ABAA6}" type="sibTrans" cxnId="{21C5C426-C6A4-4A7F-B98D-CB3707B31DAB}">
      <dgm:prSet/>
      <dgm:spPr/>
      <dgm:t>
        <a:bodyPr/>
        <a:lstStyle/>
        <a:p>
          <a:endParaRPr lang="en-US"/>
        </a:p>
      </dgm:t>
    </dgm:pt>
    <dgm:pt modelId="{43E98388-72C4-4A3D-B3B7-EC28DB2FCC48}">
      <dgm:prSet/>
      <dgm:spPr/>
      <dgm:t>
        <a:bodyPr/>
        <a:lstStyle/>
        <a:p>
          <a:r>
            <a:rPr lang="en-GB"/>
            <a:t>to evaluate the benefits of these interventions (3),</a:t>
          </a:r>
          <a:endParaRPr lang="en-US"/>
        </a:p>
      </dgm:t>
    </dgm:pt>
    <dgm:pt modelId="{E932DC45-D9F7-4226-BBBD-E798DAAB0F7D}" type="parTrans" cxnId="{931826B4-869D-4FB9-8432-EA37933AABA2}">
      <dgm:prSet/>
      <dgm:spPr/>
      <dgm:t>
        <a:bodyPr/>
        <a:lstStyle/>
        <a:p>
          <a:endParaRPr lang="en-US"/>
        </a:p>
      </dgm:t>
    </dgm:pt>
    <dgm:pt modelId="{2D21EEB9-A17A-4C79-8F2F-3823C9639822}" type="sibTrans" cxnId="{931826B4-869D-4FB9-8432-EA37933AABA2}">
      <dgm:prSet/>
      <dgm:spPr/>
      <dgm:t>
        <a:bodyPr/>
        <a:lstStyle/>
        <a:p>
          <a:endParaRPr lang="en-US"/>
        </a:p>
      </dgm:t>
    </dgm:pt>
    <dgm:pt modelId="{9EE030B1-FA0B-4DF9-8F70-D1868F7C8112}">
      <dgm:prSet/>
      <dgm:spPr/>
      <dgm:t>
        <a:bodyPr/>
        <a:lstStyle/>
        <a:p>
          <a:r>
            <a:rPr lang="en-GB"/>
            <a:t>and to provide a thematic description of treatment processes (4).</a:t>
          </a:r>
          <a:endParaRPr lang="en-US"/>
        </a:p>
      </dgm:t>
    </dgm:pt>
    <dgm:pt modelId="{E163E3B7-5833-44AF-9DC4-AD21CD1649A3}" type="parTrans" cxnId="{7EDB6561-0CC0-4846-A314-D01FA084A32B}">
      <dgm:prSet/>
      <dgm:spPr/>
      <dgm:t>
        <a:bodyPr/>
        <a:lstStyle/>
        <a:p>
          <a:endParaRPr lang="en-US"/>
        </a:p>
      </dgm:t>
    </dgm:pt>
    <dgm:pt modelId="{AB740D24-7FD5-48CC-99B6-70E131AAC8BF}" type="sibTrans" cxnId="{7EDB6561-0CC0-4846-A314-D01FA084A32B}">
      <dgm:prSet/>
      <dgm:spPr/>
      <dgm:t>
        <a:bodyPr/>
        <a:lstStyle/>
        <a:p>
          <a:endParaRPr lang="en-US"/>
        </a:p>
      </dgm:t>
    </dgm:pt>
    <dgm:pt modelId="{EEE206DB-1828-48F1-B7CB-ECF97325DAE0}" type="pres">
      <dgm:prSet presAssocID="{5F7FBCE6-6392-4CD4-A1B0-CD38FA8DFE28}" presName="root" presStyleCnt="0">
        <dgm:presLayoutVars>
          <dgm:dir/>
          <dgm:resizeHandles val="exact"/>
        </dgm:presLayoutVars>
      </dgm:prSet>
      <dgm:spPr/>
    </dgm:pt>
    <dgm:pt modelId="{29492D61-DE87-4B7F-998A-E922652869F5}" type="pres">
      <dgm:prSet presAssocID="{8B21758E-48A3-479E-92BC-CCA159DB1F89}" presName="compNode" presStyleCnt="0"/>
      <dgm:spPr/>
    </dgm:pt>
    <dgm:pt modelId="{3B634BCB-4108-40BB-A22E-F4E61FA4953E}" type="pres">
      <dgm:prSet presAssocID="{8B21758E-48A3-479E-92BC-CCA159DB1F89}" presName="bgRect" presStyleLbl="bgShp" presStyleIdx="0" presStyleCnt="5"/>
      <dgm:spPr/>
    </dgm:pt>
    <dgm:pt modelId="{C8A7E7F4-7A66-4FA2-8B11-3C76171310EB}" type="pres">
      <dgm:prSet presAssocID="{8B21758E-48A3-479E-92BC-CCA159DB1F8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9AADED1D-A941-4B46-9691-61580B9560D5}" type="pres">
      <dgm:prSet presAssocID="{8B21758E-48A3-479E-92BC-CCA159DB1F89}" presName="spaceRect" presStyleCnt="0"/>
      <dgm:spPr/>
    </dgm:pt>
    <dgm:pt modelId="{A81E3178-4C29-43EA-98B7-BC2D4BFEE019}" type="pres">
      <dgm:prSet presAssocID="{8B21758E-48A3-479E-92BC-CCA159DB1F89}" presName="parTx" presStyleLbl="revTx" presStyleIdx="0" presStyleCnt="5">
        <dgm:presLayoutVars>
          <dgm:chMax val="0"/>
          <dgm:chPref val="0"/>
        </dgm:presLayoutVars>
      </dgm:prSet>
      <dgm:spPr/>
    </dgm:pt>
    <dgm:pt modelId="{82F8BF3B-3361-4988-A7CF-803FAF3345A3}" type="pres">
      <dgm:prSet presAssocID="{A501CB39-E390-4056-BC00-727F4454CD34}" presName="sibTrans" presStyleCnt="0"/>
      <dgm:spPr/>
    </dgm:pt>
    <dgm:pt modelId="{0CD7C5D5-4215-4674-88B3-5363FD1EFED0}" type="pres">
      <dgm:prSet presAssocID="{9EC8A094-B381-453D-B4DF-51F68541A7CC}" presName="compNode" presStyleCnt="0"/>
      <dgm:spPr/>
    </dgm:pt>
    <dgm:pt modelId="{7E77028C-D7D4-4BB5-B2CE-98F7C33E7CAC}" type="pres">
      <dgm:prSet presAssocID="{9EC8A094-B381-453D-B4DF-51F68541A7CC}" presName="bgRect" presStyleLbl="bgShp" presStyleIdx="1" presStyleCnt="5"/>
      <dgm:spPr/>
    </dgm:pt>
    <dgm:pt modelId="{DACFD5E1-E914-4D13-AF65-A90BD835E0C3}" type="pres">
      <dgm:prSet presAssocID="{9EC8A094-B381-453D-B4DF-51F68541A7C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ce"/>
        </a:ext>
      </dgm:extLst>
    </dgm:pt>
    <dgm:pt modelId="{03E377F7-B993-431D-B0D7-ED888950CDF4}" type="pres">
      <dgm:prSet presAssocID="{9EC8A094-B381-453D-B4DF-51F68541A7CC}" presName="spaceRect" presStyleCnt="0"/>
      <dgm:spPr/>
    </dgm:pt>
    <dgm:pt modelId="{2A527DF5-2587-40C1-BCD7-39E12E851913}" type="pres">
      <dgm:prSet presAssocID="{9EC8A094-B381-453D-B4DF-51F68541A7CC}" presName="parTx" presStyleLbl="revTx" presStyleIdx="1" presStyleCnt="5">
        <dgm:presLayoutVars>
          <dgm:chMax val="0"/>
          <dgm:chPref val="0"/>
        </dgm:presLayoutVars>
      </dgm:prSet>
      <dgm:spPr/>
    </dgm:pt>
    <dgm:pt modelId="{323F5733-6E32-43CD-8778-AB0013B93E25}" type="pres">
      <dgm:prSet presAssocID="{A181F291-0D71-4BCE-9C2C-3F15A8B0866F}" presName="sibTrans" presStyleCnt="0"/>
      <dgm:spPr/>
    </dgm:pt>
    <dgm:pt modelId="{FEB5A127-E3D5-4A77-A062-03B27B04193F}" type="pres">
      <dgm:prSet presAssocID="{65F1B4CC-1322-4FF7-B601-AFC552885D13}" presName="compNode" presStyleCnt="0"/>
      <dgm:spPr/>
    </dgm:pt>
    <dgm:pt modelId="{079464A3-E790-46BD-B6F6-3AF29A8616A5}" type="pres">
      <dgm:prSet presAssocID="{65F1B4CC-1322-4FF7-B601-AFC552885D13}" presName="bgRect" presStyleLbl="bgShp" presStyleIdx="2" presStyleCnt="5"/>
      <dgm:spPr/>
    </dgm:pt>
    <dgm:pt modelId="{35DD1DE1-672D-4A52-8A64-B34547C8E5AB}" type="pres">
      <dgm:prSet presAssocID="{65F1B4CC-1322-4FF7-B601-AFC552885D1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pper board"/>
        </a:ext>
      </dgm:extLst>
    </dgm:pt>
    <dgm:pt modelId="{45A6F63B-F714-41AD-80B4-BFEE55DF0393}" type="pres">
      <dgm:prSet presAssocID="{65F1B4CC-1322-4FF7-B601-AFC552885D13}" presName="spaceRect" presStyleCnt="0"/>
      <dgm:spPr/>
    </dgm:pt>
    <dgm:pt modelId="{1359459A-03AE-4753-A019-0C0BC1EFE2B1}" type="pres">
      <dgm:prSet presAssocID="{65F1B4CC-1322-4FF7-B601-AFC552885D13}" presName="parTx" presStyleLbl="revTx" presStyleIdx="2" presStyleCnt="5">
        <dgm:presLayoutVars>
          <dgm:chMax val="0"/>
          <dgm:chPref val="0"/>
        </dgm:presLayoutVars>
      </dgm:prSet>
      <dgm:spPr/>
    </dgm:pt>
    <dgm:pt modelId="{C491CDEC-DF39-4ED5-ACC5-4BA2CEF4E2F4}" type="pres">
      <dgm:prSet presAssocID="{4491EC97-1140-474D-97FA-4914C42ABAA6}" presName="sibTrans" presStyleCnt="0"/>
      <dgm:spPr/>
    </dgm:pt>
    <dgm:pt modelId="{0D60C53D-69E0-4F72-B3C0-669A0FFBC453}" type="pres">
      <dgm:prSet presAssocID="{43E98388-72C4-4A3D-B3B7-EC28DB2FCC48}" presName="compNode" presStyleCnt="0"/>
      <dgm:spPr/>
    </dgm:pt>
    <dgm:pt modelId="{A9D550C3-AA93-4099-A892-71C914797551}" type="pres">
      <dgm:prSet presAssocID="{43E98388-72C4-4A3D-B3B7-EC28DB2FCC48}" presName="bgRect" presStyleLbl="bgShp" presStyleIdx="3" presStyleCnt="5"/>
      <dgm:spPr/>
    </dgm:pt>
    <dgm:pt modelId="{EAB86830-016E-41B0-AA13-60F224E9E7C4}" type="pres">
      <dgm:prSet presAssocID="{43E98388-72C4-4A3D-B3B7-EC28DB2FCC4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379D06AD-7E23-4EB1-8C15-DF30D1A11F6E}" type="pres">
      <dgm:prSet presAssocID="{43E98388-72C4-4A3D-B3B7-EC28DB2FCC48}" presName="spaceRect" presStyleCnt="0"/>
      <dgm:spPr/>
    </dgm:pt>
    <dgm:pt modelId="{87EC52EB-15D9-4696-A1D1-A936EF77E729}" type="pres">
      <dgm:prSet presAssocID="{43E98388-72C4-4A3D-B3B7-EC28DB2FCC48}" presName="parTx" presStyleLbl="revTx" presStyleIdx="3" presStyleCnt="5">
        <dgm:presLayoutVars>
          <dgm:chMax val="0"/>
          <dgm:chPref val="0"/>
        </dgm:presLayoutVars>
      </dgm:prSet>
      <dgm:spPr/>
    </dgm:pt>
    <dgm:pt modelId="{6AA4EF55-C065-4586-8AE6-0895C5D95BCE}" type="pres">
      <dgm:prSet presAssocID="{2D21EEB9-A17A-4C79-8F2F-3823C9639822}" presName="sibTrans" presStyleCnt="0"/>
      <dgm:spPr/>
    </dgm:pt>
    <dgm:pt modelId="{26466E0A-9CE0-4591-9D91-A9A832EEB620}" type="pres">
      <dgm:prSet presAssocID="{9EE030B1-FA0B-4DF9-8F70-D1868F7C8112}" presName="compNode" presStyleCnt="0"/>
      <dgm:spPr/>
    </dgm:pt>
    <dgm:pt modelId="{C9E90E2E-9076-4037-BB4A-761C2235732D}" type="pres">
      <dgm:prSet presAssocID="{9EE030B1-FA0B-4DF9-8F70-D1868F7C8112}" presName="bgRect" presStyleLbl="bgShp" presStyleIdx="4" presStyleCnt="5"/>
      <dgm:spPr/>
    </dgm:pt>
    <dgm:pt modelId="{5B377C7B-6DAF-42CA-9644-9D933F70E6E2}" type="pres">
      <dgm:prSet presAssocID="{9EE030B1-FA0B-4DF9-8F70-D1868F7C811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ble"/>
        </a:ext>
      </dgm:extLst>
    </dgm:pt>
    <dgm:pt modelId="{6136A8EF-485E-437E-9CCC-A21B69494704}" type="pres">
      <dgm:prSet presAssocID="{9EE030B1-FA0B-4DF9-8F70-D1868F7C8112}" presName="spaceRect" presStyleCnt="0"/>
      <dgm:spPr/>
    </dgm:pt>
    <dgm:pt modelId="{E3D417D1-8844-47A1-AE41-DAE9770ACC84}" type="pres">
      <dgm:prSet presAssocID="{9EE030B1-FA0B-4DF9-8F70-D1868F7C8112}" presName="parTx" presStyleLbl="revTx" presStyleIdx="4" presStyleCnt="5">
        <dgm:presLayoutVars>
          <dgm:chMax val="0"/>
          <dgm:chPref val="0"/>
        </dgm:presLayoutVars>
      </dgm:prSet>
      <dgm:spPr/>
    </dgm:pt>
  </dgm:ptLst>
  <dgm:cxnLst>
    <dgm:cxn modelId="{21C5C426-C6A4-4A7F-B98D-CB3707B31DAB}" srcId="{5F7FBCE6-6392-4CD4-A1B0-CD38FA8DFE28}" destId="{65F1B4CC-1322-4FF7-B601-AFC552885D13}" srcOrd="2" destOrd="0" parTransId="{F3DB1FF5-63DA-4F05-8D0E-7E8439686FD2}" sibTransId="{4491EC97-1140-474D-97FA-4914C42ABAA6}"/>
    <dgm:cxn modelId="{C7B43129-36F3-40A3-A4A0-9B47F7BB0358}" srcId="{5F7FBCE6-6392-4CD4-A1B0-CD38FA8DFE28}" destId="{9EC8A094-B381-453D-B4DF-51F68541A7CC}" srcOrd="1" destOrd="0" parTransId="{FCADD3BE-376E-4968-9FBB-98C7294E21BF}" sibTransId="{A181F291-0D71-4BCE-9C2C-3F15A8B0866F}"/>
    <dgm:cxn modelId="{151FCD54-5B14-40A9-A5F6-5EACDA6EFE50}" type="presOf" srcId="{9EE030B1-FA0B-4DF9-8F70-D1868F7C8112}" destId="{E3D417D1-8844-47A1-AE41-DAE9770ACC84}" srcOrd="0" destOrd="0" presId="urn:microsoft.com/office/officeart/2018/2/layout/IconVerticalSolidList"/>
    <dgm:cxn modelId="{DEAE6F5A-3FEF-4891-ADAD-C356C07BC444}" type="presOf" srcId="{65F1B4CC-1322-4FF7-B601-AFC552885D13}" destId="{1359459A-03AE-4753-A019-0C0BC1EFE2B1}" srcOrd="0" destOrd="0" presId="urn:microsoft.com/office/officeart/2018/2/layout/IconVerticalSolidList"/>
    <dgm:cxn modelId="{7EDB6561-0CC0-4846-A314-D01FA084A32B}" srcId="{5F7FBCE6-6392-4CD4-A1B0-CD38FA8DFE28}" destId="{9EE030B1-FA0B-4DF9-8F70-D1868F7C8112}" srcOrd="4" destOrd="0" parTransId="{E163E3B7-5833-44AF-9DC4-AD21CD1649A3}" sibTransId="{AB740D24-7FD5-48CC-99B6-70E131AAC8BF}"/>
    <dgm:cxn modelId="{83764B81-4D96-41CC-9FD2-5B6100740E57}" type="presOf" srcId="{8B21758E-48A3-479E-92BC-CCA159DB1F89}" destId="{A81E3178-4C29-43EA-98B7-BC2D4BFEE019}" srcOrd="0" destOrd="0" presId="urn:microsoft.com/office/officeart/2018/2/layout/IconVerticalSolidList"/>
    <dgm:cxn modelId="{981BD19E-AB4B-4AD2-B71B-9C6441E4E1D8}" type="presOf" srcId="{9EC8A094-B381-453D-B4DF-51F68541A7CC}" destId="{2A527DF5-2587-40C1-BCD7-39E12E851913}" srcOrd="0" destOrd="0" presId="urn:microsoft.com/office/officeart/2018/2/layout/IconVerticalSolidList"/>
    <dgm:cxn modelId="{931826B4-869D-4FB9-8432-EA37933AABA2}" srcId="{5F7FBCE6-6392-4CD4-A1B0-CD38FA8DFE28}" destId="{43E98388-72C4-4A3D-B3B7-EC28DB2FCC48}" srcOrd="3" destOrd="0" parTransId="{E932DC45-D9F7-4226-BBBD-E798DAAB0F7D}" sibTransId="{2D21EEB9-A17A-4C79-8F2F-3823C9639822}"/>
    <dgm:cxn modelId="{A27A60CB-740D-4269-8BB2-C70EB8B62E73}" srcId="{5F7FBCE6-6392-4CD4-A1B0-CD38FA8DFE28}" destId="{8B21758E-48A3-479E-92BC-CCA159DB1F89}" srcOrd="0" destOrd="0" parTransId="{075B446B-BC06-49F3-8BAB-775A70C12CD1}" sibTransId="{A501CB39-E390-4056-BC00-727F4454CD34}"/>
    <dgm:cxn modelId="{041E07ED-3E8F-4DD7-8079-7E5996CF66A2}" type="presOf" srcId="{43E98388-72C4-4A3D-B3B7-EC28DB2FCC48}" destId="{87EC52EB-15D9-4696-A1D1-A936EF77E729}" srcOrd="0" destOrd="0" presId="urn:microsoft.com/office/officeart/2018/2/layout/IconVerticalSolidList"/>
    <dgm:cxn modelId="{3D6E59F0-D659-4E06-9643-B51A7AB61BCB}" type="presOf" srcId="{5F7FBCE6-6392-4CD4-A1B0-CD38FA8DFE28}" destId="{EEE206DB-1828-48F1-B7CB-ECF97325DAE0}" srcOrd="0" destOrd="0" presId="urn:microsoft.com/office/officeart/2018/2/layout/IconVerticalSolidList"/>
    <dgm:cxn modelId="{7FA738C1-CFDE-46BF-90B3-43B22BE4424D}" type="presParOf" srcId="{EEE206DB-1828-48F1-B7CB-ECF97325DAE0}" destId="{29492D61-DE87-4B7F-998A-E922652869F5}" srcOrd="0" destOrd="0" presId="urn:microsoft.com/office/officeart/2018/2/layout/IconVerticalSolidList"/>
    <dgm:cxn modelId="{973C2997-E230-498C-BF9B-C82F0D633F8A}" type="presParOf" srcId="{29492D61-DE87-4B7F-998A-E922652869F5}" destId="{3B634BCB-4108-40BB-A22E-F4E61FA4953E}" srcOrd="0" destOrd="0" presId="urn:microsoft.com/office/officeart/2018/2/layout/IconVerticalSolidList"/>
    <dgm:cxn modelId="{8BE23E1B-D2A0-4848-BB17-319F1C8D89D3}" type="presParOf" srcId="{29492D61-DE87-4B7F-998A-E922652869F5}" destId="{C8A7E7F4-7A66-4FA2-8B11-3C76171310EB}" srcOrd="1" destOrd="0" presId="urn:microsoft.com/office/officeart/2018/2/layout/IconVerticalSolidList"/>
    <dgm:cxn modelId="{D20777F0-1B8B-4F33-9112-A1833C80CAE9}" type="presParOf" srcId="{29492D61-DE87-4B7F-998A-E922652869F5}" destId="{9AADED1D-A941-4B46-9691-61580B9560D5}" srcOrd="2" destOrd="0" presId="urn:microsoft.com/office/officeart/2018/2/layout/IconVerticalSolidList"/>
    <dgm:cxn modelId="{0F5A73BF-3F27-48E7-BFC6-F70B372F0E97}" type="presParOf" srcId="{29492D61-DE87-4B7F-998A-E922652869F5}" destId="{A81E3178-4C29-43EA-98B7-BC2D4BFEE019}" srcOrd="3" destOrd="0" presId="urn:microsoft.com/office/officeart/2018/2/layout/IconVerticalSolidList"/>
    <dgm:cxn modelId="{CB8B4C62-3DBC-4654-B6BF-B5E41BCA4073}" type="presParOf" srcId="{EEE206DB-1828-48F1-B7CB-ECF97325DAE0}" destId="{82F8BF3B-3361-4988-A7CF-803FAF3345A3}" srcOrd="1" destOrd="0" presId="urn:microsoft.com/office/officeart/2018/2/layout/IconVerticalSolidList"/>
    <dgm:cxn modelId="{E7A36FD4-5D89-4B69-95B7-65522AB2C9A7}" type="presParOf" srcId="{EEE206DB-1828-48F1-B7CB-ECF97325DAE0}" destId="{0CD7C5D5-4215-4674-88B3-5363FD1EFED0}" srcOrd="2" destOrd="0" presId="urn:microsoft.com/office/officeart/2018/2/layout/IconVerticalSolidList"/>
    <dgm:cxn modelId="{B2A2E067-9A4B-4582-A893-8A14EA87C008}" type="presParOf" srcId="{0CD7C5D5-4215-4674-88B3-5363FD1EFED0}" destId="{7E77028C-D7D4-4BB5-B2CE-98F7C33E7CAC}" srcOrd="0" destOrd="0" presId="urn:microsoft.com/office/officeart/2018/2/layout/IconVerticalSolidList"/>
    <dgm:cxn modelId="{BF558E83-9B71-470E-81AA-A196D8DBCD16}" type="presParOf" srcId="{0CD7C5D5-4215-4674-88B3-5363FD1EFED0}" destId="{DACFD5E1-E914-4D13-AF65-A90BD835E0C3}" srcOrd="1" destOrd="0" presId="urn:microsoft.com/office/officeart/2018/2/layout/IconVerticalSolidList"/>
    <dgm:cxn modelId="{49CB1A92-5D9E-4667-BABA-EC13E8BAA216}" type="presParOf" srcId="{0CD7C5D5-4215-4674-88B3-5363FD1EFED0}" destId="{03E377F7-B993-431D-B0D7-ED888950CDF4}" srcOrd="2" destOrd="0" presId="urn:microsoft.com/office/officeart/2018/2/layout/IconVerticalSolidList"/>
    <dgm:cxn modelId="{E35BCF42-49F9-4C74-A38F-6F5DB85867F5}" type="presParOf" srcId="{0CD7C5D5-4215-4674-88B3-5363FD1EFED0}" destId="{2A527DF5-2587-40C1-BCD7-39E12E851913}" srcOrd="3" destOrd="0" presId="urn:microsoft.com/office/officeart/2018/2/layout/IconVerticalSolidList"/>
    <dgm:cxn modelId="{31189485-9A19-4F23-A336-8CD6403874D9}" type="presParOf" srcId="{EEE206DB-1828-48F1-B7CB-ECF97325DAE0}" destId="{323F5733-6E32-43CD-8778-AB0013B93E25}" srcOrd="3" destOrd="0" presId="urn:microsoft.com/office/officeart/2018/2/layout/IconVerticalSolidList"/>
    <dgm:cxn modelId="{DFE10502-C425-4027-A09E-A084DD414EA0}" type="presParOf" srcId="{EEE206DB-1828-48F1-B7CB-ECF97325DAE0}" destId="{FEB5A127-E3D5-4A77-A062-03B27B04193F}" srcOrd="4" destOrd="0" presId="urn:microsoft.com/office/officeart/2018/2/layout/IconVerticalSolidList"/>
    <dgm:cxn modelId="{48447364-E743-4A9A-BC9A-106C70308E0F}" type="presParOf" srcId="{FEB5A127-E3D5-4A77-A062-03B27B04193F}" destId="{079464A3-E790-46BD-B6F6-3AF29A8616A5}" srcOrd="0" destOrd="0" presId="urn:microsoft.com/office/officeart/2018/2/layout/IconVerticalSolidList"/>
    <dgm:cxn modelId="{FD599D98-2D9A-4EEF-8D86-047E1EC7A86E}" type="presParOf" srcId="{FEB5A127-E3D5-4A77-A062-03B27B04193F}" destId="{35DD1DE1-672D-4A52-8A64-B34547C8E5AB}" srcOrd="1" destOrd="0" presId="urn:microsoft.com/office/officeart/2018/2/layout/IconVerticalSolidList"/>
    <dgm:cxn modelId="{BE33B6D7-232C-4D6C-A4D2-61420F5DDC69}" type="presParOf" srcId="{FEB5A127-E3D5-4A77-A062-03B27B04193F}" destId="{45A6F63B-F714-41AD-80B4-BFEE55DF0393}" srcOrd="2" destOrd="0" presId="urn:microsoft.com/office/officeart/2018/2/layout/IconVerticalSolidList"/>
    <dgm:cxn modelId="{A689C6E7-C1DE-41EE-B865-0F4A20EB0B90}" type="presParOf" srcId="{FEB5A127-E3D5-4A77-A062-03B27B04193F}" destId="{1359459A-03AE-4753-A019-0C0BC1EFE2B1}" srcOrd="3" destOrd="0" presId="urn:microsoft.com/office/officeart/2018/2/layout/IconVerticalSolidList"/>
    <dgm:cxn modelId="{2D5BC9B3-188E-4FBA-A631-5E69E50CE698}" type="presParOf" srcId="{EEE206DB-1828-48F1-B7CB-ECF97325DAE0}" destId="{C491CDEC-DF39-4ED5-ACC5-4BA2CEF4E2F4}" srcOrd="5" destOrd="0" presId="urn:microsoft.com/office/officeart/2018/2/layout/IconVerticalSolidList"/>
    <dgm:cxn modelId="{AD77E466-82D7-4C31-BAC9-C9985171E4C5}" type="presParOf" srcId="{EEE206DB-1828-48F1-B7CB-ECF97325DAE0}" destId="{0D60C53D-69E0-4F72-B3C0-669A0FFBC453}" srcOrd="6" destOrd="0" presId="urn:microsoft.com/office/officeart/2018/2/layout/IconVerticalSolidList"/>
    <dgm:cxn modelId="{42D59CC6-E6DD-45E7-987A-D7AFADFA696D}" type="presParOf" srcId="{0D60C53D-69E0-4F72-B3C0-669A0FFBC453}" destId="{A9D550C3-AA93-4099-A892-71C914797551}" srcOrd="0" destOrd="0" presId="urn:microsoft.com/office/officeart/2018/2/layout/IconVerticalSolidList"/>
    <dgm:cxn modelId="{AD19B769-7742-402A-B3ED-EF7551DC4AF9}" type="presParOf" srcId="{0D60C53D-69E0-4F72-B3C0-669A0FFBC453}" destId="{EAB86830-016E-41B0-AA13-60F224E9E7C4}" srcOrd="1" destOrd="0" presId="urn:microsoft.com/office/officeart/2018/2/layout/IconVerticalSolidList"/>
    <dgm:cxn modelId="{F53ED826-692A-4453-9045-3D5C461A426A}" type="presParOf" srcId="{0D60C53D-69E0-4F72-B3C0-669A0FFBC453}" destId="{379D06AD-7E23-4EB1-8C15-DF30D1A11F6E}" srcOrd="2" destOrd="0" presId="urn:microsoft.com/office/officeart/2018/2/layout/IconVerticalSolidList"/>
    <dgm:cxn modelId="{AA158D6D-CC52-462C-A3C0-F2F0239979AB}" type="presParOf" srcId="{0D60C53D-69E0-4F72-B3C0-669A0FFBC453}" destId="{87EC52EB-15D9-4696-A1D1-A936EF77E729}" srcOrd="3" destOrd="0" presId="urn:microsoft.com/office/officeart/2018/2/layout/IconVerticalSolidList"/>
    <dgm:cxn modelId="{7382BD78-7D92-4E39-AAA7-07D72BFB34AC}" type="presParOf" srcId="{EEE206DB-1828-48F1-B7CB-ECF97325DAE0}" destId="{6AA4EF55-C065-4586-8AE6-0895C5D95BCE}" srcOrd="7" destOrd="0" presId="urn:microsoft.com/office/officeart/2018/2/layout/IconVerticalSolidList"/>
    <dgm:cxn modelId="{B41A5CAA-A494-46F7-9E1A-F13455F48AC4}" type="presParOf" srcId="{EEE206DB-1828-48F1-B7CB-ECF97325DAE0}" destId="{26466E0A-9CE0-4591-9D91-A9A832EEB620}" srcOrd="8" destOrd="0" presId="urn:microsoft.com/office/officeart/2018/2/layout/IconVerticalSolidList"/>
    <dgm:cxn modelId="{927FE393-BC14-49A1-8A94-D2A4508642AA}" type="presParOf" srcId="{26466E0A-9CE0-4591-9D91-A9A832EEB620}" destId="{C9E90E2E-9076-4037-BB4A-761C2235732D}" srcOrd="0" destOrd="0" presId="urn:microsoft.com/office/officeart/2018/2/layout/IconVerticalSolidList"/>
    <dgm:cxn modelId="{7EA6BB0D-26DC-4027-957D-939B93A4CB43}" type="presParOf" srcId="{26466E0A-9CE0-4591-9D91-A9A832EEB620}" destId="{5B377C7B-6DAF-42CA-9644-9D933F70E6E2}" srcOrd="1" destOrd="0" presId="urn:microsoft.com/office/officeart/2018/2/layout/IconVerticalSolidList"/>
    <dgm:cxn modelId="{6DB5BDF2-4005-44AA-A4D7-829B96F71DC9}" type="presParOf" srcId="{26466E0A-9CE0-4591-9D91-A9A832EEB620}" destId="{6136A8EF-485E-437E-9CCC-A21B69494704}" srcOrd="2" destOrd="0" presId="urn:microsoft.com/office/officeart/2018/2/layout/IconVerticalSolidList"/>
    <dgm:cxn modelId="{FDD9D95B-01CF-4080-B391-CFA5FFB2D026}" type="presParOf" srcId="{26466E0A-9CE0-4591-9D91-A9A832EEB620}" destId="{E3D417D1-8844-47A1-AE41-DAE9770ACC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D0456A-A22A-4050-9139-9A7AF2DA8B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42753A4-E993-4849-90B1-427C2D7A7456}">
      <dgm:prSet/>
      <dgm:spPr/>
      <dgm:t>
        <a:bodyPr/>
        <a:lstStyle/>
        <a:p>
          <a:r>
            <a:rPr lang="en-GB" dirty="0"/>
            <a:t>Grey literature was sought by contacting authors of included studies and experts in the field (n = 32) by email between April and June of 2021. </a:t>
          </a:r>
          <a:endParaRPr lang="en-US" dirty="0"/>
        </a:p>
      </dgm:t>
    </dgm:pt>
    <dgm:pt modelId="{0613EB6D-FB94-4F5F-A28A-65E24D14A7CB}" type="parTrans" cxnId="{EF88AD5A-7B80-42FC-B4B1-A28B03BB41AD}">
      <dgm:prSet/>
      <dgm:spPr/>
      <dgm:t>
        <a:bodyPr/>
        <a:lstStyle/>
        <a:p>
          <a:endParaRPr lang="en-US"/>
        </a:p>
      </dgm:t>
    </dgm:pt>
    <dgm:pt modelId="{A302148B-C87C-4148-B4C9-003F4E74E491}" type="sibTrans" cxnId="{EF88AD5A-7B80-42FC-B4B1-A28B03BB41AD}">
      <dgm:prSet/>
      <dgm:spPr/>
      <dgm:t>
        <a:bodyPr/>
        <a:lstStyle/>
        <a:p>
          <a:endParaRPr lang="en-US"/>
        </a:p>
      </dgm:t>
    </dgm:pt>
    <dgm:pt modelId="{2D76F6B3-AF1D-45B6-B58C-3C9F16A1F97F}">
      <dgm:prSet/>
      <dgm:spPr/>
      <dgm:t>
        <a:bodyPr/>
        <a:lstStyle/>
        <a:p>
          <a:r>
            <a:rPr lang="en-GB"/>
            <a:t>Grey literature was also sought on Google Scholar and the EBSCO Discovery Service (29–30.3.2021).</a:t>
          </a:r>
          <a:endParaRPr lang="en-US"/>
        </a:p>
      </dgm:t>
    </dgm:pt>
    <dgm:pt modelId="{6F62BCEB-BA5A-4684-8ECA-8C8F925C57D1}" type="parTrans" cxnId="{EF439A8E-EDCE-4746-ADAA-3E90493B5354}">
      <dgm:prSet/>
      <dgm:spPr/>
      <dgm:t>
        <a:bodyPr/>
        <a:lstStyle/>
        <a:p>
          <a:endParaRPr lang="en-US"/>
        </a:p>
      </dgm:t>
    </dgm:pt>
    <dgm:pt modelId="{4FBEA936-9EE8-4588-8402-675D9D141A8C}" type="sibTrans" cxnId="{EF439A8E-EDCE-4746-ADAA-3E90493B5354}">
      <dgm:prSet/>
      <dgm:spPr/>
      <dgm:t>
        <a:bodyPr/>
        <a:lstStyle/>
        <a:p>
          <a:endParaRPr lang="en-US"/>
        </a:p>
      </dgm:t>
    </dgm:pt>
    <dgm:pt modelId="{98D2BDCD-0AAC-445D-A47F-1A5A77432AA0}" type="pres">
      <dgm:prSet presAssocID="{0DD0456A-A22A-4050-9139-9A7AF2DA8B67}" presName="root" presStyleCnt="0">
        <dgm:presLayoutVars>
          <dgm:dir/>
          <dgm:resizeHandles val="exact"/>
        </dgm:presLayoutVars>
      </dgm:prSet>
      <dgm:spPr/>
    </dgm:pt>
    <dgm:pt modelId="{58144A49-3F3B-4DCE-B901-3AF03993DF84}" type="pres">
      <dgm:prSet presAssocID="{142753A4-E993-4849-90B1-427C2D7A7456}" presName="compNode" presStyleCnt="0"/>
      <dgm:spPr/>
    </dgm:pt>
    <dgm:pt modelId="{95C6828C-176A-40D0-A800-C9566837B3A3}" type="pres">
      <dgm:prSet presAssocID="{142753A4-E993-4849-90B1-427C2D7A7456}" presName="bgRect" presStyleLbl="bgShp" presStyleIdx="0" presStyleCnt="2"/>
      <dgm:spPr/>
    </dgm:pt>
    <dgm:pt modelId="{0066C3DB-6222-4184-9950-4A33DE1D049C}" type="pres">
      <dgm:prSet presAssocID="{142753A4-E993-4849-90B1-427C2D7A745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F857C503-76BC-47E0-8C82-AC41A3334FD9}" type="pres">
      <dgm:prSet presAssocID="{142753A4-E993-4849-90B1-427C2D7A7456}" presName="spaceRect" presStyleCnt="0"/>
      <dgm:spPr/>
    </dgm:pt>
    <dgm:pt modelId="{81C97DFF-4EA6-4EBC-9C9F-E9C66460F2F0}" type="pres">
      <dgm:prSet presAssocID="{142753A4-E993-4849-90B1-427C2D7A7456}" presName="parTx" presStyleLbl="revTx" presStyleIdx="0" presStyleCnt="2">
        <dgm:presLayoutVars>
          <dgm:chMax val="0"/>
          <dgm:chPref val="0"/>
        </dgm:presLayoutVars>
      </dgm:prSet>
      <dgm:spPr/>
    </dgm:pt>
    <dgm:pt modelId="{7C8BEBED-338D-48C6-B0BF-96260C008F6F}" type="pres">
      <dgm:prSet presAssocID="{A302148B-C87C-4148-B4C9-003F4E74E491}" presName="sibTrans" presStyleCnt="0"/>
      <dgm:spPr/>
    </dgm:pt>
    <dgm:pt modelId="{09FC6B90-D7A6-4CB5-AA4F-BB7CE7481A6D}" type="pres">
      <dgm:prSet presAssocID="{2D76F6B3-AF1D-45B6-B58C-3C9F16A1F97F}" presName="compNode" presStyleCnt="0"/>
      <dgm:spPr/>
    </dgm:pt>
    <dgm:pt modelId="{012CD2B6-70D5-41E6-A2A0-00F393773825}" type="pres">
      <dgm:prSet presAssocID="{2D76F6B3-AF1D-45B6-B58C-3C9F16A1F97F}" presName="bgRect" presStyleLbl="bgShp" presStyleIdx="1" presStyleCnt="2"/>
      <dgm:spPr/>
    </dgm:pt>
    <dgm:pt modelId="{BDA330A3-4DF7-40BE-B912-0DA4B1924CF4}" type="pres">
      <dgm:prSet presAssocID="{2D76F6B3-AF1D-45B6-B58C-3C9F16A1F97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F4B9237D-D16A-4B9F-9E5C-31BFD63C0D25}" type="pres">
      <dgm:prSet presAssocID="{2D76F6B3-AF1D-45B6-B58C-3C9F16A1F97F}" presName="spaceRect" presStyleCnt="0"/>
      <dgm:spPr/>
    </dgm:pt>
    <dgm:pt modelId="{444397BF-AE40-45EB-99A7-92BF6DE0A840}" type="pres">
      <dgm:prSet presAssocID="{2D76F6B3-AF1D-45B6-B58C-3C9F16A1F97F}" presName="parTx" presStyleLbl="revTx" presStyleIdx="1" presStyleCnt="2">
        <dgm:presLayoutVars>
          <dgm:chMax val="0"/>
          <dgm:chPref val="0"/>
        </dgm:presLayoutVars>
      </dgm:prSet>
      <dgm:spPr/>
    </dgm:pt>
  </dgm:ptLst>
  <dgm:cxnLst>
    <dgm:cxn modelId="{C8B7A60D-3A94-497E-947C-C40679AB385E}" type="presOf" srcId="{142753A4-E993-4849-90B1-427C2D7A7456}" destId="{81C97DFF-4EA6-4EBC-9C9F-E9C66460F2F0}" srcOrd="0" destOrd="0" presId="urn:microsoft.com/office/officeart/2018/2/layout/IconVerticalSolidList"/>
    <dgm:cxn modelId="{EF88AD5A-7B80-42FC-B4B1-A28B03BB41AD}" srcId="{0DD0456A-A22A-4050-9139-9A7AF2DA8B67}" destId="{142753A4-E993-4849-90B1-427C2D7A7456}" srcOrd="0" destOrd="0" parTransId="{0613EB6D-FB94-4F5F-A28A-65E24D14A7CB}" sibTransId="{A302148B-C87C-4148-B4C9-003F4E74E491}"/>
    <dgm:cxn modelId="{C8814E6E-DCED-4A4A-85FF-E95488BCFD13}" type="presOf" srcId="{0DD0456A-A22A-4050-9139-9A7AF2DA8B67}" destId="{98D2BDCD-0AAC-445D-A47F-1A5A77432AA0}" srcOrd="0" destOrd="0" presId="urn:microsoft.com/office/officeart/2018/2/layout/IconVerticalSolidList"/>
    <dgm:cxn modelId="{EF439A8E-EDCE-4746-ADAA-3E90493B5354}" srcId="{0DD0456A-A22A-4050-9139-9A7AF2DA8B67}" destId="{2D76F6B3-AF1D-45B6-B58C-3C9F16A1F97F}" srcOrd="1" destOrd="0" parTransId="{6F62BCEB-BA5A-4684-8ECA-8C8F925C57D1}" sibTransId="{4FBEA936-9EE8-4588-8402-675D9D141A8C}"/>
    <dgm:cxn modelId="{90F7E8B5-5B0B-46DD-8350-D31C076401D6}" type="presOf" srcId="{2D76F6B3-AF1D-45B6-B58C-3C9F16A1F97F}" destId="{444397BF-AE40-45EB-99A7-92BF6DE0A840}" srcOrd="0" destOrd="0" presId="urn:microsoft.com/office/officeart/2018/2/layout/IconVerticalSolidList"/>
    <dgm:cxn modelId="{1904A976-F08F-45DF-968D-C6823F268F63}" type="presParOf" srcId="{98D2BDCD-0AAC-445D-A47F-1A5A77432AA0}" destId="{58144A49-3F3B-4DCE-B901-3AF03993DF84}" srcOrd="0" destOrd="0" presId="urn:microsoft.com/office/officeart/2018/2/layout/IconVerticalSolidList"/>
    <dgm:cxn modelId="{79E75951-A5BA-4581-BFB4-3449F3C9F03C}" type="presParOf" srcId="{58144A49-3F3B-4DCE-B901-3AF03993DF84}" destId="{95C6828C-176A-40D0-A800-C9566837B3A3}" srcOrd="0" destOrd="0" presId="urn:microsoft.com/office/officeart/2018/2/layout/IconVerticalSolidList"/>
    <dgm:cxn modelId="{67EA82D9-35AA-4A93-9CDB-8337D90DE841}" type="presParOf" srcId="{58144A49-3F3B-4DCE-B901-3AF03993DF84}" destId="{0066C3DB-6222-4184-9950-4A33DE1D049C}" srcOrd="1" destOrd="0" presId="urn:microsoft.com/office/officeart/2018/2/layout/IconVerticalSolidList"/>
    <dgm:cxn modelId="{67CA32AC-4601-499D-A2FC-8EEB59CA9159}" type="presParOf" srcId="{58144A49-3F3B-4DCE-B901-3AF03993DF84}" destId="{F857C503-76BC-47E0-8C82-AC41A3334FD9}" srcOrd="2" destOrd="0" presId="urn:microsoft.com/office/officeart/2018/2/layout/IconVerticalSolidList"/>
    <dgm:cxn modelId="{BB436114-C0A0-4C02-B065-8E39D8CBEE8D}" type="presParOf" srcId="{58144A49-3F3B-4DCE-B901-3AF03993DF84}" destId="{81C97DFF-4EA6-4EBC-9C9F-E9C66460F2F0}" srcOrd="3" destOrd="0" presId="urn:microsoft.com/office/officeart/2018/2/layout/IconVerticalSolidList"/>
    <dgm:cxn modelId="{79D8ACA6-66F7-40C2-8D8E-05CCEC7016AE}" type="presParOf" srcId="{98D2BDCD-0AAC-445D-A47F-1A5A77432AA0}" destId="{7C8BEBED-338D-48C6-B0BF-96260C008F6F}" srcOrd="1" destOrd="0" presId="urn:microsoft.com/office/officeart/2018/2/layout/IconVerticalSolidList"/>
    <dgm:cxn modelId="{299BCFDE-F26E-428D-9D00-9B47928F4246}" type="presParOf" srcId="{98D2BDCD-0AAC-445D-A47F-1A5A77432AA0}" destId="{09FC6B90-D7A6-4CB5-AA4F-BB7CE7481A6D}" srcOrd="2" destOrd="0" presId="urn:microsoft.com/office/officeart/2018/2/layout/IconVerticalSolidList"/>
    <dgm:cxn modelId="{D7BDB3D1-247A-4CBA-B51C-91E6DE34754D}" type="presParOf" srcId="{09FC6B90-D7A6-4CB5-AA4F-BB7CE7481A6D}" destId="{012CD2B6-70D5-41E6-A2A0-00F393773825}" srcOrd="0" destOrd="0" presId="urn:microsoft.com/office/officeart/2018/2/layout/IconVerticalSolidList"/>
    <dgm:cxn modelId="{A0021BFB-F9E3-484F-9CCE-EEAC6C7BBED0}" type="presParOf" srcId="{09FC6B90-D7A6-4CB5-AA4F-BB7CE7481A6D}" destId="{BDA330A3-4DF7-40BE-B912-0DA4B1924CF4}" srcOrd="1" destOrd="0" presId="urn:microsoft.com/office/officeart/2018/2/layout/IconVerticalSolidList"/>
    <dgm:cxn modelId="{740ED6EB-CC58-428D-8249-8365859FDED9}" type="presParOf" srcId="{09FC6B90-D7A6-4CB5-AA4F-BB7CE7481A6D}" destId="{F4B9237D-D16A-4B9F-9E5C-31BFD63C0D25}" srcOrd="2" destOrd="0" presId="urn:microsoft.com/office/officeart/2018/2/layout/IconVerticalSolidList"/>
    <dgm:cxn modelId="{05900734-226E-495A-BBF9-E215722707D6}" type="presParOf" srcId="{09FC6B90-D7A6-4CB5-AA4F-BB7CE7481A6D}" destId="{444397BF-AE40-45EB-99A7-92BF6DE0A8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C8FAC71-1A51-41AE-8F68-3FC4CD7E7E77}" type="doc">
      <dgm:prSet loTypeId="urn:microsoft.com/office/officeart/2016/7/layout/RepeatingBendingProcessNew" loCatId="process" qsTypeId="urn:microsoft.com/office/officeart/2005/8/quickstyle/simple4" qsCatId="simple" csTypeId="urn:microsoft.com/office/officeart/2005/8/colors/accent2_2" csCatId="accent2"/>
      <dgm:spPr/>
      <dgm:t>
        <a:bodyPr/>
        <a:lstStyle/>
        <a:p>
          <a:endParaRPr lang="en-US"/>
        </a:p>
      </dgm:t>
    </dgm:pt>
    <dgm:pt modelId="{4794005C-BDA6-48C4-8EBD-78529D9F326F}">
      <dgm:prSet/>
      <dgm:spPr/>
      <dgm:t>
        <a:bodyPr/>
        <a:lstStyle/>
        <a:p>
          <a:r>
            <a:rPr lang="en-GB"/>
            <a:t>The terms used to describe the intervention content were</a:t>
          </a:r>
          <a:endParaRPr lang="en-US"/>
        </a:p>
      </dgm:t>
    </dgm:pt>
    <dgm:pt modelId="{82C11732-AC7B-4C62-9BBE-79A81FBBC2F2}" type="parTrans" cxnId="{A3906FF1-A3B6-4A8F-B9D4-C83D8026A55A}">
      <dgm:prSet/>
      <dgm:spPr/>
      <dgm:t>
        <a:bodyPr/>
        <a:lstStyle/>
        <a:p>
          <a:endParaRPr lang="en-US"/>
        </a:p>
      </dgm:t>
    </dgm:pt>
    <dgm:pt modelId="{1D4290DD-8FB2-4882-BD4B-1AE0257B2E94}" type="sibTrans" cxnId="{A3906FF1-A3B6-4A8F-B9D4-C83D8026A55A}">
      <dgm:prSet/>
      <dgm:spPr/>
      <dgm:t>
        <a:bodyPr/>
        <a:lstStyle/>
        <a:p>
          <a:endParaRPr lang="en-US"/>
        </a:p>
      </dgm:t>
    </dgm:pt>
    <dgm:pt modelId="{115DAABB-6505-4947-9E68-86B52529568B}">
      <dgm:prSet/>
      <dgm:spPr/>
      <dgm:t>
        <a:bodyPr/>
        <a:lstStyle/>
        <a:p>
          <a:r>
            <a:rPr lang="en-GB"/>
            <a:t>tabulated and organized according to the SSCS model’s three</a:t>
          </a:r>
          <a:endParaRPr lang="en-US"/>
        </a:p>
      </dgm:t>
    </dgm:pt>
    <dgm:pt modelId="{786210FF-7DE7-43BC-A720-DD29925D6E44}" type="parTrans" cxnId="{CF864985-7857-4B75-95CF-41D17D3AFD8B}">
      <dgm:prSet/>
      <dgm:spPr/>
      <dgm:t>
        <a:bodyPr/>
        <a:lstStyle/>
        <a:p>
          <a:endParaRPr lang="en-US"/>
        </a:p>
      </dgm:t>
    </dgm:pt>
    <dgm:pt modelId="{AED5FA56-9378-4FB0-B3DD-84EEACAEFA25}" type="sibTrans" cxnId="{CF864985-7857-4B75-95CF-41D17D3AFD8B}">
      <dgm:prSet/>
      <dgm:spPr/>
      <dgm:t>
        <a:bodyPr/>
        <a:lstStyle/>
        <a:p>
          <a:endParaRPr lang="en-US"/>
        </a:p>
      </dgm:t>
    </dgm:pt>
    <dgm:pt modelId="{ABAB0C20-935B-4EB4-AE17-DC1BA546C541}">
      <dgm:prSet/>
      <dgm:spPr/>
      <dgm:t>
        <a:bodyPr/>
        <a:lstStyle/>
        <a:p>
          <a:r>
            <a:rPr lang="en-GB"/>
            <a:t>Concepts: </a:t>
          </a:r>
          <a:endParaRPr lang="en-US"/>
        </a:p>
      </dgm:t>
    </dgm:pt>
    <dgm:pt modelId="{F50DE933-1B8C-42F8-ADB0-F9350D6ECE12}" type="parTrans" cxnId="{4CB5D4D4-257D-4818-B568-2E2E6E09E6B6}">
      <dgm:prSet/>
      <dgm:spPr/>
      <dgm:t>
        <a:bodyPr/>
        <a:lstStyle/>
        <a:p>
          <a:endParaRPr lang="en-US"/>
        </a:p>
      </dgm:t>
    </dgm:pt>
    <dgm:pt modelId="{B7EB6BD6-3CA3-405E-8485-8409BFA2B8F0}" type="sibTrans" cxnId="{4CB5D4D4-257D-4818-B568-2E2E6E09E6B6}">
      <dgm:prSet/>
      <dgm:spPr/>
      <dgm:t>
        <a:bodyPr/>
        <a:lstStyle/>
        <a:p>
          <a:endParaRPr lang="en-US"/>
        </a:p>
      </dgm:t>
    </dgm:pt>
    <dgm:pt modelId="{F11AEAF7-A9F1-4776-B4B0-61B554F02708}">
      <dgm:prSet/>
      <dgm:spPr/>
      <dgm:t>
        <a:bodyPr/>
        <a:lstStyle/>
        <a:p>
          <a:r>
            <a:rPr lang="en-GB"/>
            <a:t>1. information and understanding,</a:t>
          </a:r>
          <a:endParaRPr lang="en-US"/>
        </a:p>
      </dgm:t>
    </dgm:pt>
    <dgm:pt modelId="{D90BB408-2C54-4F38-B4ED-105F4C1DA4E8}" type="parTrans" cxnId="{30EBF9C4-3D1D-496E-9DBD-79C566610C92}">
      <dgm:prSet/>
      <dgm:spPr/>
      <dgm:t>
        <a:bodyPr/>
        <a:lstStyle/>
        <a:p>
          <a:endParaRPr lang="en-US"/>
        </a:p>
      </dgm:t>
    </dgm:pt>
    <dgm:pt modelId="{8A71F593-B888-4848-A462-C31F0DB7BC12}" type="sibTrans" cxnId="{30EBF9C4-3D1D-496E-9DBD-79C566610C92}">
      <dgm:prSet/>
      <dgm:spPr/>
      <dgm:t>
        <a:bodyPr/>
        <a:lstStyle/>
        <a:p>
          <a:endParaRPr lang="en-US"/>
        </a:p>
      </dgm:t>
    </dgm:pt>
    <dgm:pt modelId="{BDB1AF65-61E2-4603-A206-08A5948C710E}">
      <dgm:prSet/>
      <dgm:spPr/>
      <dgm:t>
        <a:bodyPr/>
        <a:lstStyle/>
        <a:p>
          <a:r>
            <a:rPr lang="en-GB"/>
            <a:t>2. coping skills, and</a:t>
          </a:r>
          <a:endParaRPr lang="en-US"/>
        </a:p>
      </dgm:t>
    </dgm:pt>
    <dgm:pt modelId="{6735E543-9AFD-4792-BAEB-D804E3C2A13A}" type="parTrans" cxnId="{F2FED150-2843-4F11-A7FA-E3AD018256A5}">
      <dgm:prSet/>
      <dgm:spPr/>
      <dgm:t>
        <a:bodyPr/>
        <a:lstStyle/>
        <a:p>
          <a:endParaRPr lang="en-US"/>
        </a:p>
      </dgm:t>
    </dgm:pt>
    <dgm:pt modelId="{5833FDAF-3BD7-4098-B44A-D410B905DA3B}" type="sibTrans" cxnId="{F2FED150-2843-4F11-A7FA-E3AD018256A5}">
      <dgm:prSet/>
      <dgm:spPr/>
      <dgm:t>
        <a:bodyPr/>
        <a:lstStyle/>
        <a:p>
          <a:endParaRPr lang="en-US"/>
        </a:p>
      </dgm:t>
    </dgm:pt>
    <dgm:pt modelId="{B7B31B24-1561-4579-AAC4-59A57B092C2E}">
      <dgm:prSet/>
      <dgm:spPr/>
      <dgm:t>
        <a:bodyPr/>
        <a:lstStyle/>
        <a:p>
          <a:r>
            <a:rPr lang="en-GB"/>
            <a:t>3. social support. </a:t>
          </a:r>
          <a:endParaRPr lang="en-US"/>
        </a:p>
      </dgm:t>
    </dgm:pt>
    <dgm:pt modelId="{A60715D7-CD3A-428D-8F03-3649181D6D42}" type="parTrans" cxnId="{1F8B82F1-AA7D-4EEA-8816-796E45B0B6D9}">
      <dgm:prSet/>
      <dgm:spPr/>
      <dgm:t>
        <a:bodyPr/>
        <a:lstStyle/>
        <a:p>
          <a:endParaRPr lang="en-US"/>
        </a:p>
      </dgm:t>
    </dgm:pt>
    <dgm:pt modelId="{F1074ABF-FA83-4FDA-AA94-8F266D137626}" type="sibTrans" cxnId="{1F8B82F1-AA7D-4EEA-8816-796E45B0B6D9}">
      <dgm:prSet/>
      <dgm:spPr/>
      <dgm:t>
        <a:bodyPr/>
        <a:lstStyle/>
        <a:p>
          <a:endParaRPr lang="en-US"/>
        </a:p>
      </dgm:t>
    </dgm:pt>
    <dgm:pt modelId="{F9E91B0C-36CC-46A2-9348-2F9383166CFF}">
      <dgm:prSet/>
      <dgm:spPr/>
      <dgm:t>
        <a:bodyPr/>
        <a:lstStyle/>
        <a:p>
          <a:r>
            <a:rPr lang="en-GB"/>
            <a:t>4. During this extraction process a new category for communication skills was created, because this was central to interventions.</a:t>
          </a:r>
          <a:endParaRPr lang="en-US"/>
        </a:p>
      </dgm:t>
    </dgm:pt>
    <dgm:pt modelId="{996F4D7A-2B41-47B1-9BE6-99B380D3546C}" type="parTrans" cxnId="{E44DE05F-D474-4A88-989F-3FCE128DC5B9}">
      <dgm:prSet/>
      <dgm:spPr/>
      <dgm:t>
        <a:bodyPr/>
        <a:lstStyle/>
        <a:p>
          <a:endParaRPr lang="en-US"/>
        </a:p>
      </dgm:t>
    </dgm:pt>
    <dgm:pt modelId="{B2861A83-7867-41C5-8D15-E8FBBD1948D7}" type="sibTrans" cxnId="{E44DE05F-D474-4A88-989F-3FCE128DC5B9}">
      <dgm:prSet/>
      <dgm:spPr/>
      <dgm:t>
        <a:bodyPr/>
        <a:lstStyle/>
        <a:p>
          <a:endParaRPr lang="en-US"/>
        </a:p>
      </dgm:t>
    </dgm:pt>
    <dgm:pt modelId="{0B14F860-F72F-534D-8C83-91BD76672B86}" type="pres">
      <dgm:prSet presAssocID="{0C8FAC71-1A51-41AE-8F68-3FC4CD7E7E77}" presName="Name0" presStyleCnt="0">
        <dgm:presLayoutVars>
          <dgm:dir/>
          <dgm:resizeHandles val="exact"/>
        </dgm:presLayoutVars>
      </dgm:prSet>
      <dgm:spPr/>
    </dgm:pt>
    <dgm:pt modelId="{FA17F49D-B9B0-7C4D-9ADD-B539EE09C528}" type="pres">
      <dgm:prSet presAssocID="{4794005C-BDA6-48C4-8EBD-78529D9F326F}" presName="node" presStyleLbl="node1" presStyleIdx="0" presStyleCnt="7">
        <dgm:presLayoutVars>
          <dgm:bulletEnabled val="1"/>
        </dgm:presLayoutVars>
      </dgm:prSet>
      <dgm:spPr/>
    </dgm:pt>
    <dgm:pt modelId="{DC596B27-03F3-BF47-B5C4-65E4B75A8CBD}" type="pres">
      <dgm:prSet presAssocID="{1D4290DD-8FB2-4882-BD4B-1AE0257B2E94}" presName="sibTrans" presStyleLbl="sibTrans1D1" presStyleIdx="0" presStyleCnt="6"/>
      <dgm:spPr/>
    </dgm:pt>
    <dgm:pt modelId="{FFAD3CAD-9FB2-E045-8A94-354057E24CFA}" type="pres">
      <dgm:prSet presAssocID="{1D4290DD-8FB2-4882-BD4B-1AE0257B2E94}" presName="connectorText" presStyleLbl="sibTrans1D1" presStyleIdx="0" presStyleCnt="6"/>
      <dgm:spPr/>
    </dgm:pt>
    <dgm:pt modelId="{05EEF134-C5DA-2042-A7E8-47086F2ED3E4}" type="pres">
      <dgm:prSet presAssocID="{115DAABB-6505-4947-9E68-86B52529568B}" presName="node" presStyleLbl="node1" presStyleIdx="1" presStyleCnt="7">
        <dgm:presLayoutVars>
          <dgm:bulletEnabled val="1"/>
        </dgm:presLayoutVars>
      </dgm:prSet>
      <dgm:spPr/>
    </dgm:pt>
    <dgm:pt modelId="{D04B5BD8-ED12-AB4A-A606-0FC1A1ACF9E4}" type="pres">
      <dgm:prSet presAssocID="{AED5FA56-9378-4FB0-B3DD-84EEACAEFA25}" presName="sibTrans" presStyleLbl="sibTrans1D1" presStyleIdx="1" presStyleCnt="6"/>
      <dgm:spPr/>
    </dgm:pt>
    <dgm:pt modelId="{E592905B-0A6C-AF45-80A3-200A64EAB7D0}" type="pres">
      <dgm:prSet presAssocID="{AED5FA56-9378-4FB0-B3DD-84EEACAEFA25}" presName="connectorText" presStyleLbl="sibTrans1D1" presStyleIdx="1" presStyleCnt="6"/>
      <dgm:spPr/>
    </dgm:pt>
    <dgm:pt modelId="{22FDB503-0F33-0A44-95B9-934FBCE6A103}" type="pres">
      <dgm:prSet presAssocID="{ABAB0C20-935B-4EB4-AE17-DC1BA546C541}" presName="node" presStyleLbl="node1" presStyleIdx="2" presStyleCnt="7">
        <dgm:presLayoutVars>
          <dgm:bulletEnabled val="1"/>
        </dgm:presLayoutVars>
      </dgm:prSet>
      <dgm:spPr/>
    </dgm:pt>
    <dgm:pt modelId="{F577A94A-9694-9B46-A86F-D6C9B2419AEA}" type="pres">
      <dgm:prSet presAssocID="{B7EB6BD6-3CA3-405E-8485-8409BFA2B8F0}" presName="sibTrans" presStyleLbl="sibTrans1D1" presStyleIdx="2" presStyleCnt="6"/>
      <dgm:spPr/>
    </dgm:pt>
    <dgm:pt modelId="{FA3229BA-CEF0-EF4D-A280-ED75BAD65602}" type="pres">
      <dgm:prSet presAssocID="{B7EB6BD6-3CA3-405E-8485-8409BFA2B8F0}" presName="connectorText" presStyleLbl="sibTrans1D1" presStyleIdx="2" presStyleCnt="6"/>
      <dgm:spPr/>
    </dgm:pt>
    <dgm:pt modelId="{F83329C3-6A35-5542-A306-1115092CE42C}" type="pres">
      <dgm:prSet presAssocID="{F11AEAF7-A9F1-4776-B4B0-61B554F02708}" presName="node" presStyleLbl="node1" presStyleIdx="3" presStyleCnt="7">
        <dgm:presLayoutVars>
          <dgm:bulletEnabled val="1"/>
        </dgm:presLayoutVars>
      </dgm:prSet>
      <dgm:spPr/>
    </dgm:pt>
    <dgm:pt modelId="{BE1F2830-63F5-594A-B215-B5C89E440CD7}" type="pres">
      <dgm:prSet presAssocID="{8A71F593-B888-4848-A462-C31F0DB7BC12}" presName="sibTrans" presStyleLbl="sibTrans1D1" presStyleIdx="3" presStyleCnt="6"/>
      <dgm:spPr/>
    </dgm:pt>
    <dgm:pt modelId="{C4F209D8-668A-DD47-AA8E-CA580619B41A}" type="pres">
      <dgm:prSet presAssocID="{8A71F593-B888-4848-A462-C31F0DB7BC12}" presName="connectorText" presStyleLbl="sibTrans1D1" presStyleIdx="3" presStyleCnt="6"/>
      <dgm:spPr/>
    </dgm:pt>
    <dgm:pt modelId="{900D843B-EDC5-7E47-8289-523CB4D40B81}" type="pres">
      <dgm:prSet presAssocID="{BDB1AF65-61E2-4603-A206-08A5948C710E}" presName="node" presStyleLbl="node1" presStyleIdx="4" presStyleCnt="7">
        <dgm:presLayoutVars>
          <dgm:bulletEnabled val="1"/>
        </dgm:presLayoutVars>
      </dgm:prSet>
      <dgm:spPr/>
    </dgm:pt>
    <dgm:pt modelId="{2C88D1AB-0A0D-9C4E-970F-5183CA3B5FD2}" type="pres">
      <dgm:prSet presAssocID="{5833FDAF-3BD7-4098-B44A-D410B905DA3B}" presName="sibTrans" presStyleLbl="sibTrans1D1" presStyleIdx="4" presStyleCnt="6"/>
      <dgm:spPr/>
    </dgm:pt>
    <dgm:pt modelId="{2657CF5C-24E4-3142-B8BB-DC2351D8B578}" type="pres">
      <dgm:prSet presAssocID="{5833FDAF-3BD7-4098-B44A-D410B905DA3B}" presName="connectorText" presStyleLbl="sibTrans1D1" presStyleIdx="4" presStyleCnt="6"/>
      <dgm:spPr/>
    </dgm:pt>
    <dgm:pt modelId="{3D81E5FF-69B3-5C40-A779-FD09FDB9065E}" type="pres">
      <dgm:prSet presAssocID="{B7B31B24-1561-4579-AAC4-59A57B092C2E}" presName="node" presStyleLbl="node1" presStyleIdx="5" presStyleCnt="7">
        <dgm:presLayoutVars>
          <dgm:bulletEnabled val="1"/>
        </dgm:presLayoutVars>
      </dgm:prSet>
      <dgm:spPr/>
    </dgm:pt>
    <dgm:pt modelId="{10691001-C153-1248-80EB-AD7E88EB17D9}" type="pres">
      <dgm:prSet presAssocID="{F1074ABF-FA83-4FDA-AA94-8F266D137626}" presName="sibTrans" presStyleLbl="sibTrans1D1" presStyleIdx="5" presStyleCnt="6"/>
      <dgm:spPr/>
    </dgm:pt>
    <dgm:pt modelId="{85406139-D9D3-FA44-B6C0-0A54645959BA}" type="pres">
      <dgm:prSet presAssocID="{F1074ABF-FA83-4FDA-AA94-8F266D137626}" presName="connectorText" presStyleLbl="sibTrans1D1" presStyleIdx="5" presStyleCnt="6"/>
      <dgm:spPr/>
    </dgm:pt>
    <dgm:pt modelId="{63CB60F7-9D58-974B-B4EA-8C96BC5DBA4D}" type="pres">
      <dgm:prSet presAssocID="{F9E91B0C-36CC-46A2-9348-2F9383166CFF}" presName="node" presStyleLbl="node1" presStyleIdx="6" presStyleCnt="7">
        <dgm:presLayoutVars>
          <dgm:bulletEnabled val="1"/>
        </dgm:presLayoutVars>
      </dgm:prSet>
      <dgm:spPr/>
    </dgm:pt>
  </dgm:ptLst>
  <dgm:cxnLst>
    <dgm:cxn modelId="{6BB05B06-0245-EC4C-9BAA-66E09D5184B3}" type="presOf" srcId="{BDB1AF65-61E2-4603-A206-08A5948C710E}" destId="{900D843B-EDC5-7E47-8289-523CB4D40B81}" srcOrd="0" destOrd="0" presId="urn:microsoft.com/office/officeart/2016/7/layout/RepeatingBendingProcessNew"/>
    <dgm:cxn modelId="{F70BB207-188B-4949-A41A-9B85B97BEC6B}" type="presOf" srcId="{1D4290DD-8FB2-4882-BD4B-1AE0257B2E94}" destId="{FFAD3CAD-9FB2-E045-8A94-354057E24CFA}" srcOrd="1" destOrd="0" presId="urn:microsoft.com/office/officeart/2016/7/layout/RepeatingBendingProcessNew"/>
    <dgm:cxn modelId="{DFD4120E-EB08-234B-AE6D-933564A068FD}" type="presOf" srcId="{AED5FA56-9378-4FB0-B3DD-84EEACAEFA25}" destId="{E592905B-0A6C-AF45-80A3-200A64EAB7D0}" srcOrd="1" destOrd="0" presId="urn:microsoft.com/office/officeart/2016/7/layout/RepeatingBendingProcessNew"/>
    <dgm:cxn modelId="{CC56461A-EE35-974E-B7F1-DF93AA7DD457}" type="presOf" srcId="{4794005C-BDA6-48C4-8EBD-78529D9F326F}" destId="{FA17F49D-B9B0-7C4D-9ADD-B539EE09C528}" srcOrd="0" destOrd="0" presId="urn:microsoft.com/office/officeart/2016/7/layout/RepeatingBendingProcessNew"/>
    <dgm:cxn modelId="{2EB65F28-9F82-1446-9B0F-260309E58819}" type="presOf" srcId="{F9E91B0C-36CC-46A2-9348-2F9383166CFF}" destId="{63CB60F7-9D58-974B-B4EA-8C96BC5DBA4D}" srcOrd="0" destOrd="0" presId="urn:microsoft.com/office/officeart/2016/7/layout/RepeatingBendingProcessNew"/>
    <dgm:cxn modelId="{BCFD2632-7338-6A40-AC6E-C4460387549B}" type="presOf" srcId="{0C8FAC71-1A51-41AE-8F68-3FC4CD7E7E77}" destId="{0B14F860-F72F-534D-8C83-91BD76672B86}" srcOrd="0" destOrd="0" presId="urn:microsoft.com/office/officeart/2016/7/layout/RepeatingBendingProcessNew"/>
    <dgm:cxn modelId="{1BB62D35-35DF-AD44-A560-D9061C332DD2}" type="presOf" srcId="{B7EB6BD6-3CA3-405E-8485-8409BFA2B8F0}" destId="{FA3229BA-CEF0-EF4D-A280-ED75BAD65602}" srcOrd="1" destOrd="0" presId="urn:microsoft.com/office/officeart/2016/7/layout/RepeatingBendingProcessNew"/>
    <dgm:cxn modelId="{0F25DE36-3ECD-9B40-AB4A-5C653BCCF383}" type="presOf" srcId="{F1074ABF-FA83-4FDA-AA94-8F266D137626}" destId="{10691001-C153-1248-80EB-AD7E88EB17D9}" srcOrd="0" destOrd="0" presId="urn:microsoft.com/office/officeart/2016/7/layout/RepeatingBendingProcessNew"/>
    <dgm:cxn modelId="{93472146-FEBB-4E40-A4AB-595D6E8B18EB}" type="presOf" srcId="{F11AEAF7-A9F1-4776-B4B0-61B554F02708}" destId="{F83329C3-6A35-5542-A306-1115092CE42C}" srcOrd="0" destOrd="0" presId="urn:microsoft.com/office/officeart/2016/7/layout/RepeatingBendingProcessNew"/>
    <dgm:cxn modelId="{9554B548-996C-0A44-809B-9556878AA355}" type="presOf" srcId="{115DAABB-6505-4947-9E68-86B52529568B}" destId="{05EEF134-C5DA-2042-A7E8-47086F2ED3E4}" srcOrd="0" destOrd="0" presId="urn:microsoft.com/office/officeart/2016/7/layout/RepeatingBendingProcessNew"/>
    <dgm:cxn modelId="{F2FED150-2843-4F11-A7FA-E3AD018256A5}" srcId="{0C8FAC71-1A51-41AE-8F68-3FC4CD7E7E77}" destId="{BDB1AF65-61E2-4603-A206-08A5948C710E}" srcOrd="4" destOrd="0" parTransId="{6735E543-9AFD-4792-BAEB-D804E3C2A13A}" sibTransId="{5833FDAF-3BD7-4098-B44A-D410B905DA3B}"/>
    <dgm:cxn modelId="{E44DE05F-D474-4A88-989F-3FCE128DC5B9}" srcId="{0C8FAC71-1A51-41AE-8F68-3FC4CD7E7E77}" destId="{F9E91B0C-36CC-46A2-9348-2F9383166CFF}" srcOrd="6" destOrd="0" parTransId="{996F4D7A-2B41-47B1-9BE6-99B380D3546C}" sibTransId="{B2861A83-7867-41C5-8D15-E8FBBD1948D7}"/>
    <dgm:cxn modelId="{390A2378-ED31-1149-B352-C64019C9176F}" type="presOf" srcId="{5833FDAF-3BD7-4098-B44A-D410B905DA3B}" destId="{2C88D1AB-0A0D-9C4E-970F-5183CA3B5FD2}" srcOrd="0" destOrd="0" presId="urn:microsoft.com/office/officeart/2016/7/layout/RepeatingBendingProcessNew"/>
    <dgm:cxn modelId="{CF864985-7857-4B75-95CF-41D17D3AFD8B}" srcId="{0C8FAC71-1A51-41AE-8F68-3FC4CD7E7E77}" destId="{115DAABB-6505-4947-9E68-86B52529568B}" srcOrd="1" destOrd="0" parTransId="{786210FF-7DE7-43BC-A720-DD29925D6E44}" sibTransId="{AED5FA56-9378-4FB0-B3DD-84EEACAEFA25}"/>
    <dgm:cxn modelId="{8780A296-CC5F-124E-8DE5-79FC8ED38436}" type="presOf" srcId="{8A71F593-B888-4848-A462-C31F0DB7BC12}" destId="{BE1F2830-63F5-594A-B215-B5C89E440CD7}" srcOrd="0" destOrd="0" presId="urn:microsoft.com/office/officeart/2016/7/layout/RepeatingBendingProcessNew"/>
    <dgm:cxn modelId="{5F4A4DA4-A05C-2F40-863C-48B0DA5705B1}" type="presOf" srcId="{1D4290DD-8FB2-4882-BD4B-1AE0257B2E94}" destId="{DC596B27-03F3-BF47-B5C4-65E4B75A8CBD}" srcOrd="0" destOrd="0" presId="urn:microsoft.com/office/officeart/2016/7/layout/RepeatingBendingProcessNew"/>
    <dgm:cxn modelId="{3A6DD0BE-A385-1746-A06E-0E9C5D93F661}" type="presOf" srcId="{F1074ABF-FA83-4FDA-AA94-8F266D137626}" destId="{85406139-D9D3-FA44-B6C0-0A54645959BA}" srcOrd="1" destOrd="0" presId="urn:microsoft.com/office/officeart/2016/7/layout/RepeatingBendingProcessNew"/>
    <dgm:cxn modelId="{30EBF9C4-3D1D-496E-9DBD-79C566610C92}" srcId="{0C8FAC71-1A51-41AE-8F68-3FC4CD7E7E77}" destId="{F11AEAF7-A9F1-4776-B4B0-61B554F02708}" srcOrd="3" destOrd="0" parTransId="{D90BB408-2C54-4F38-B4ED-105F4C1DA4E8}" sibTransId="{8A71F593-B888-4848-A462-C31F0DB7BC12}"/>
    <dgm:cxn modelId="{82780BC5-8A7F-9046-9141-FD68E2BCE1CC}" type="presOf" srcId="{AED5FA56-9378-4FB0-B3DD-84EEACAEFA25}" destId="{D04B5BD8-ED12-AB4A-A606-0FC1A1ACF9E4}" srcOrd="0" destOrd="0" presId="urn:microsoft.com/office/officeart/2016/7/layout/RepeatingBendingProcessNew"/>
    <dgm:cxn modelId="{FB19A8D3-B2CE-D047-93D2-67B946EF7841}" type="presOf" srcId="{ABAB0C20-935B-4EB4-AE17-DC1BA546C541}" destId="{22FDB503-0F33-0A44-95B9-934FBCE6A103}" srcOrd="0" destOrd="0" presId="urn:microsoft.com/office/officeart/2016/7/layout/RepeatingBendingProcessNew"/>
    <dgm:cxn modelId="{4CB5D4D4-257D-4818-B568-2E2E6E09E6B6}" srcId="{0C8FAC71-1A51-41AE-8F68-3FC4CD7E7E77}" destId="{ABAB0C20-935B-4EB4-AE17-DC1BA546C541}" srcOrd="2" destOrd="0" parTransId="{F50DE933-1B8C-42F8-ADB0-F9350D6ECE12}" sibTransId="{B7EB6BD6-3CA3-405E-8485-8409BFA2B8F0}"/>
    <dgm:cxn modelId="{BE546EE0-C4F0-C14B-846E-8AF5C6A77FD8}" type="presOf" srcId="{8A71F593-B888-4848-A462-C31F0DB7BC12}" destId="{C4F209D8-668A-DD47-AA8E-CA580619B41A}" srcOrd="1" destOrd="0" presId="urn:microsoft.com/office/officeart/2016/7/layout/RepeatingBendingProcessNew"/>
    <dgm:cxn modelId="{D7E454E6-D835-5F4B-BBB1-7541DFE346EF}" type="presOf" srcId="{B7B31B24-1561-4579-AAC4-59A57B092C2E}" destId="{3D81E5FF-69B3-5C40-A779-FD09FDB9065E}" srcOrd="0" destOrd="0" presId="urn:microsoft.com/office/officeart/2016/7/layout/RepeatingBendingProcessNew"/>
    <dgm:cxn modelId="{50B0D4E8-19CC-094A-A5BD-7F14B0E6FA0B}" type="presOf" srcId="{B7EB6BD6-3CA3-405E-8485-8409BFA2B8F0}" destId="{F577A94A-9694-9B46-A86F-D6C9B2419AEA}" srcOrd="0" destOrd="0" presId="urn:microsoft.com/office/officeart/2016/7/layout/RepeatingBendingProcessNew"/>
    <dgm:cxn modelId="{A3906FF1-A3B6-4A8F-B9D4-C83D8026A55A}" srcId="{0C8FAC71-1A51-41AE-8F68-3FC4CD7E7E77}" destId="{4794005C-BDA6-48C4-8EBD-78529D9F326F}" srcOrd="0" destOrd="0" parTransId="{82C11732-AC7B-4C62-9BBE-79A81FBBC2F2}" sibTransId="{1D4290DD-8FB2-4882-BD4B-1AE0257B2E94}"/>
    <dgm:cxn modelId="{1F8B82F1-AA7D-4EEA-8816-796E45B0B6D9}" srcId="{0C8FAC71-1A51-41AE-8F68-3FC4CD7E7E77}" destId="{B7B31B24-1561-4579-AAC4-59A57B092C2E}" srcOrd="5" destOrd="0" parTransId="{A60715D7-CD3A-428D-8F03-3649181D6D42}" sibTransId="{F1074ABF-FA83-4FDA-AA94-8F266D137626}"/>
    <dgm:cxn modelId="{949766FD-8CAC-6C4E-B291-718406132CEA}" type="presOf" srcId="{5833FDAF-3BD7-4098-B44A-D410B905DA3B}" destId="{2657CF5C-24E4-3142-B8BB-DC2351D8B578}" srcOrd="1" destOrd="0" presId="urn:microsoft.com/office/officeart/2016/7/layout/RepeatingBendingProcessNew"/>
    <dgm:cxn modelId="{983FF68D-DAD5-C843-809E-97737EEA979A}" type="presParOf" srcId="{0B14F860-F72F-534D-8C83-91BD76672B86}" destId="{FA17F49D-B9B0-7C4D-9ADD-B539EE09C528}" srcOrd="0" destOrd="0" presId="urn:microsoft.com/office/officeart/2016/7/layout/RepeatingBendingProcessNew"/>
    <dgm:cxn modelId="{74890DF8-71E1-BB44-9D14-EF8540731D93}" type="presParOf" srcId="{0B14F860-F72F-534D-8C83-91BD76672B86}" destId="{DC596B27-03F3-BF47-B5C4-65E4B75A8CBD}" srcOrd="1" destOrd="0" presId="urn:microsoft.com/office/officeart/2016/7/layout/RepeatingBendingProcessNew"/>
    <dgm:cxn modelId="{A26E6412-D660-AE47-9212-00A562A16B98}" type="presParOf" srcId="{DC596B27-03F3-BF47-B5C4-65E4B75A8CBD}" destId="{FFAD3CAD-9FB2-E045-8A94-354057E24CFA}" srcOrd="0" destOrd="0" presId="urn:microsoft.com/office/officeart/2016/7/layout/RepeatingBendingProcessNew"/>
    <dgm:cxn modelId="{4036D9D3-2770-4142-BF4E-EFA229E115C3}" type="presParOf" srcId="{0B14F860-F72F-534D-8C83-91BD76672B86}" destId="{05EEF134-C5DA-2042-A7E8-47086F2ED3E4}" srcOrd="2" destOrd="0" presId="urn:microsoft.com/office/officeart/2016/7/layout/RepeatingBendingProcessNew"/>
    <dgm:cxn modelId="{02B9A56B-EEF1-7548-A1C8-CEC41DDC3A1D}" type="presParOf" srcId="{0B14F860-F72F-534D-8C83-91BD76672B86}" destId="{D04B5BD8-ED12-AB4A-A606-0FC1A1ACF9E4}" srcOrd="3" destOrd="0" presId="urn:microsoft.com/office/officeart/2016/7/layout/RepeatingBendingProcessNew"/>
    <dgm:cxn modelId="{C4FA397D-26DE-DE4E-A3DC-54824D0E0C2A}" type="presParOf" srcId="{D04B5BD8-ED12-AB4A-A606-0FC1A1ACF9E4}" destId="{E592905B-0A6C-AF45-80A3-200A64EAB7D0}" srcOrd="0" destOrd="0" presId="urn:microsoft.com/office/officeart/2016/7/layout/RepeatingBendingProcessNew"/>
    <dgm:cxn modelId="{199C403B-C848-ED47-915A-53CC1FEE020A}" type="presParOf" srcId="{0B14F860-F72F-534D-8C83-91BD76672B86}" destId="{22FDB503-0F33-0A44-95B9-934FBCE6A103}" srcOrd="4" destOrd="0" presId="urn:microsoft.com/office/officeart/2016/7/layout/RepeatingBendingProcessNew"/>
    <dgm:cxn modelId="{81A367C0-EF21-F14C-877A-2D6E6A288912}" type="presParOf" srcId="{0B14F860-F72F-534D-8C83-91BD76672B86}" destId="{F577A94A-9694-9B46-A86F-D6C9B2419AEA}" srcOrd="5" destOrd="0" presId="urn:microsoft.com/office/officeart/2016/7/layout/RepeatingBendingProcessNew"/>
    <dgm:cxn modelId="{12A080FE-3F4F-5944-9E77-3297D3B18298}" type="presParOf" srcId="{F577A94A-9694-9B46-A86F-D6C9B2419AEA}" destId="{FA3229BA-CEF0-EF4D-A280-ED75BAD65602}" srcOrd="0" destOrd="0" presId="urn:microsoft.com/office/officeart/2016/7/layout/RepeatingBendingProcessNew"/>
    <dgm:cxn modelId="{CEDBC26F-589B-0E4C-B98A-E0FD5A40C5B0}" type="presParOf" srcId="{0B14F860-F72F-534D-8C83-91BD76672B86}" destId="{F83329C3-6A35-5542-A306-1115092CE42C}" srcOrd="6" destOrd="0" presId="urn:microsoft.com/office/officeart/2016/7/layout/RepeatingBendingProcessNew"/>
    <dgm:cxn modelId="{C3AA913A-872A-1743-BA3A-DCA4605B9E6C}" type="presParOf" srcId="{0B14F860-F72F-534D-8C83-91BD76672B86}" destId="{BE1F2830-63F5-594A-B215-B5C89E440CD7}" srcOrd="7" destOrd="0" presId="urn:microsoft.com/office/officeart/2016/7/layout/RepeatingBendingProcessNew"/>
    <dgm:cxn modelId="{3B65D27A-498F-994E-94CE-6428BA9B0923}" type="presParOf" srcId="{BE1F2830-63F5-594A-B215-B5C89E440CD7}" destId="{C4F209D8-668A-DD47-AA8E-CA580619B41A}" srcOrd="0" destOrd="0" presId="urn:microsoft.com/office/officeart/2016/7/layout/RepeatingBendingProcessNew"/>
    <dgm:cxn modelId="{A5234E6E-4701-F54B-A52C-ACE997F5EF08}" type="presParOf" srcId="{0B14F860-F72F-534D-8C83-91BD76672B86}" destId="{900D843B-EDC5-7E47-8289-523CB4D40B81}" srcOrd="8" destOrd="0" presId="urn:microsoft.com/office/officeart/2016/7/layout/RepeatingBendingProcessNew"/>
    <dgm:cxn modelId="{DDB3B284-7DB5-964A-8120-898F0854779E}" type="presParOf" srcId="{0B14F860-F72F-534D-8C83-91BD76672B86}" destId="{2C88D1AB-0A0D-9C4E-970F-5183CA3B5FD2}" srcOrd="9" destOrd="0" presId="urn:microsoft.com/office/officeart/2016/7/layout/RepeatingBendingProcessNew"/>
    <dgm:cxn modelId="{C8F81A4B-0A2C-3B42-B04E-C4ABA3B864E3}" type="presParOf" srcId="{2C88D1AB-0A0D-9C4E-970F-5183CA3B5FD2}" destId="{2657CF5C-24E4-3142-B8BB-DC2351D8B578}" srcOrd="0" destOrd="0" presId="urn:microsoft.com/office/officeart/2016/7/layout/RepeatingBendingProcessNew"/>
    <dgm:cxn modelId="{78913A76-E215-D445-8E84-B85B8F55C60F}" type="presParOf" srcId="{0B14F860-F72F-534D-8C83-91BD76672B86}" destId="{3D81E5FF-69B3-5C40-A779-FD09FDB9065E}" srcOrd="10" destOrd="0" presId="urn:microsoft.com/office/officeart/2016/7/layout/RepeatingBendingProcessNew"/>
    <dgm:cxn modelId="{6DC65A18-1286-DF47-9505-87B9EDA283A8}" type="presParOf" srcId="{0B14F860-F72F-534D-8C83-91BD76672B86}" destId="{10691001-C153-1248-80EB-AD7E88EB17D9}" srcOrd="11" destOrd="0" presId="urn:microsoft.com/office/officeart/2016/7/layout/RepeatingBendingProcessNew"/>
    <dgm:cxn modelId="{D2FC43D4-3AA1-844F-BB73-1A5D016470FA}" type="presParOf" srcId="{10691001-C153-1248-80EB-AD7E88EB17D9}" destId="{85406139-D9D3-FA44-B6C0-0A54645959BA}" srcOrd="0" destOrd="0" presId="urn:microsoft.com/office/officeart/2016/7/layout/RepeatingBendingProcessNew"/>
    <dgm:cxn modelId="{1F48B875-DC6A-034D-B5F3-95FA9B5CD40D}" type="presParOf" srcId="{0B14F860-F72F-534D-8C83-91BD76672B86}" destId="{63CB60F7-9D58-974B-B4EA-8C96BC5DBA4D}"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5F2131B-F79D-4297-8615-287F89A87A69}"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BCD51ED4-E425-4342-B020-6E310143EE2F}">
      <dgm:prSet/>
      <dgm:spPr/>
      <dgm:t>
        <a:bodyPr/>
        <a:lstStyle/>
        <a:p>
          <a:r>
            <a:rPr lang="en-GB" dirty="0"/>
            <a:t>In total, the evidence of 17 studies documented in 19 reports was summarized.</a:t>
          </a:r>
          <a:endParaRPr lang="en-US" dirty="0"/>
        </a:p>
      </dgm:t>
    </dgm:pt>
    <dgm:pt modelId="{C57BF33A-3AEE-4A93-9B25-4E0FD913EAC4}" type="parTrans" cxnId="{B5993D9E-EE4B-4E1F-BEAC-30CAA61320F8}">
      <dgm:prSet/>
      <dgm:spPr/>
      <dgm:t>
        <a:bodyPr/>
        <a:lstStyle/>
        <a:p>
          <a:endParaRPr lang="en-US"/>
        </a:p>
      </dgm:t>
    </dgm:pt>
    <dgm:pt modelId="{E8E115EA-6F90-49BE-B715-9E88AF07A156}" type="sibTrans" cxnId="{B5993D9E-EE4B-4E1F-BEAC-30CAA61320F8}">
      <dgm:prSet/>
      <dgm:spPr/>
      <dgm:t>
        <a:bodyPr/>
        <a:lstStyle/>
        <a:p>
          <a:endParaRPr lang="en-US"/>
        </a:p>
      </dgm:t>
    </dgm:pt>
    <dgm:pt modelId="{2B82F148-FD5A-43DF-93FB-B6F61FCFFB5B}">
      <dgm:prSet/>
      <dgm:spPr/>
      <dgm:t>
        <a:bodyPr/>
        <a:lstStyle/>
        <a:p>
          <a:r>
            <a:rPr lang="en-GB" dirty="0"/>
            <a:t>4/9 interventions were online interventions (online Cognitive </a:t>
          </a:r>
          <a:r>
            <a:rPr lang="en-GB" dirty="0" err="1"/>
            <a:t>Behavioral</a:t>
          </a:r>
          <a:r>
            <a:rPr lang="en-GB" dirty="0"/>
            <a:t> Therapy (CBT), </a:t>
          </a:r>
          <a:r>
            <a:rPr lang="en-GB" dirty="0" err="1"/>
            <a:t>Behavioral</a:t>
          </a:r>
          <a:r>
            <a:rPr lang="en-GB" dirty="0"/>
            <a:t> Couples Therapy (BCT), </a:t>
          </a:r>
          <a:r>
            <a:rPr lang="en-GB" dirty="0" err="1"/>
            <a:t>Efa</a:t>
          </a:r>
          <a:r>
            <a:rPr lang="en-GB" dirty="0"/>
            <a:t> (</a:t>
          </a:r>
          <a:r>
            <a:rPr lang="en-GB" dirty="0" err="1"/>
            <a:t>Verspiel</a:t>
          </a:r>
          <a:r>
            <a:rPr lang="en-GB" dirty="0"/>
            <a:t> </a:t>
          </a:r>
          <a:r>
            <a:rPr lang="en-GB" dirty="0" err="1"/>
            <a:t>nicht</a:t>
          </a:r>
          <a:r>
            <a:rPr lang="en-GB" dirty="0"/>
            <a:t> </a:t>
          </a:r>
          <a:r>
            <a:rPr lang="en-GB" dirty="0" err="1"/>
            <a:t>mein</a:t>
          </a:r>
          <a:r>
            <a:rPr lang="en-GB" dirty="0"/>
            <a:t> Leben – </a:t>
          </a:r>
          <a:r>
            <a:rPr lang="en-GB" dirty="0" err="1"/>
            <a:t>Entlastung</a:t>
          </a:r>
          <a:r>
            <a:rPr lang="en-GB" dirty="0"/>
            <a:t> </a:t>
          </a:r>
          <a:r>
            <a:rPr lang="en-GB" dirty="0" err="1"/>
            <a:t>für</a:t>
          </a:r>
          <a:r>
            <a:rPr lang="en-GB" dirty="0"/>
            <a:t> </a:t>
          </a:r>
          <a:r>
            <a:rPr lang="en-GB" dirty="0" err="1"/>
            <a:t>Angehörige</a:t>
          </a:r>
          <a:r>
            <a:rPr lang="en-GB" dirty="0"/>
            <a:t>; Eng. “Don’t gamble away my life – Support for Affected Others”) &amp; Gambling help online (GHO).</a:t>
          </a:r>
          <a:endParaRPr lang="en-US" dirty="0"/>
        </a:p>
      </dgm:t>
    </dgm:pt>
    <dgm:pt modelId="{AA1BC318-E9D7-4599-AFD6-23B86C3CF6E4}" type="parTrans" cxnId="{29EBB506-4F44-4EF8-A99B-2BBCC9C9C0C9}">
      <dgm:prSet/>
      <dgm:spPr/>
      <dgm:t>
        <a:bodyPr/>
        <a:lstStyle/>
        <a:p>
          <a:endParaRPr lang="en-US"/>
        </a:p>
      </dgm:t>
    </dgm:pt>
    <dgm:pt modelId="{97CEA6E5-650F-47FD-A3DC-0120607887B8}" type="sibTrans" cxnId="{29EBB506-4F44-4EF8-A99B-2BBCC9C9C0C9}">
      <dgm:prSet/>
      <dgm:spPr/>
      <dgm:t>
        <a:bodyPr/>
        <a:lstStyle/>
        <a:p>
          <a:endParaRPr lang="en-US"/>
        </a:p>
      </dgm:t>
    </dgm:pt>
    <dgm:pt modelId="{AF431CF7-4516-4517-B948-F7AA9F7AA1AA}">
      <dgm:prSet/>
      <dgm:spPr/>
      <dgm:t>
        <a:bodyPr/>
        <a:lstStyle/>
        <a:p>
          <a:r>
            <a:rPr lang="en-GB"/>
            <a:t>5/9 interventions were directed at CSOs alone (CRAFT, online CBT, 5-step method, Efa, GHO), and 4 were directed towards couples/dyads (BCT, CCT, Integrative Couple Treatment for Pathological Gambling [ICT-PG], and standard treatment).</a:t>
          </a:r>
          <a:endParaRPr lang="en-US"/>
        </a:p>
      </dgm:t>
    </dgm:pt>
    <dgm:pt modelId="{AEED88A9-649E-47AB-AC9E-AC62584D27B6}" type="parTrans" cxnId="{7726BEE4-FBDC-4A7D-8D6F-32E00BD9AFD0}">
      <dgm:prSet/>
      <dgm:spPr/>
      <dgm:t>
        <a:bodyPr/>
        <a:lstStyle/>
        <a:p>
          <a:endParaRPr lang="en-US"/>
        </a:p>
      </dgm:t>
    </dgm:pt>
    <dgm:pt modelId="{3543FEF9-26DA-4F0E-BBF3-9F67D7830858}" type="sibTrans" cxnId="{7726BEE4-FBDC-4A7D-8D6F-32E00BD9AFD0}">
      <dgm:prSet/>
      <dgm:spPr/>
      <dgm:t>
        <a:bodyPr/>
        <a:lstStyle/>
        <a:p>
          <a:endParaRPr lang="en-US"/>
        </a:p>
      </dgm:t>
    </dgm:pt>
    <dgm:pt modelId="{C8177451-C5B4-40C3-8A87-265A04F31EE6}">
      <dgm:prSet/>
      <dgm:spPr/>
      <dgm:t>
        <a:bodyPr/>
        <a:lstStyle/>
        <a:p>
          <a:r>
            <a:rPr lang="en-GB"/>
            <a:t>5 studies were RCTs (Lee &amp; Awosoga, 2015; Magnusson et al., 2019; Nayoski &amp; Hodgins, 2016; Nilsson et al., 2018, 2020)</a:t>
          </a:r>
          <a:endParaRPr lang="en-US"/>
        </a:p>
      </dgm:t>
    </dgm:pt>
    <dgm:pt modelId="{A27DBA58-412A-48A5-BA01-75E91704F5E0}" type="parTrans" cxnId="{DE2A4015-2A61-4AA9-97F2-A01A48DC5344}">
      <dgm:prSet/>
      <dgm:spPr/>
      <dgm:t>
        <a:bodyPr/>
        <a:lstStyle/>
        <a:p>
          <a:endParaRPr lang="en-US"/>
        </a:p>
      </dgm:t>
    </dgm:pt>
    <dgm:pt modelId="{F20FE276-43FA-4947-8763-AB60553CFFE9}" type="sibTrans" cxnId="{DE2A4015-2A61-4AA9-97F2-A01A48DC5344}">
      <dgm:prSet/>
      <dgm:spPr/>
      <dgm:t>
        <a:bodyPr/>
        <a:lstStyle/>
        <a:p>
          <a:endParaRPr lang="en-US"/>
        </a:p>
      </dgm:t>
    </dgm:pt>
    <dgm:pt modelId="{78B09B29-306D-4CEB-8DF3-0C94F971CD67}">
      <dgm:prSet/>
      <dgm:spPr/>
      <dgm:t>
        <a:bodyPr/>
        <a:lstStyle/>
        <a:p>
          <a:r>
            <a:rPr lang="en-GB"/>
            <a:t>4 were case studies (Bastardo Gaelzer, 2019; Lee, 2012, 2015; Shi, 2021),</a:t>
          </a:r>
          <a:endParaRPr lang="en-US"/>
        </a:p>
      </dgm:t>
    </dgm:pt>
    <dgm:pt modelId="{2E10978F-CD6A-4E49-9E97-CF9C5137D667}" type="parTrans" cxnId="{34F65196-F08A-4650-90DE-1F48FECDEDBD}">
      <dgm:prSet/>
      <dgm:spPr/>
      <dgm:t>
        <a:bodyPr/>
        <a:lstStyle/>
        <a:p>
          <a:endParaRPr lang="en-US"/>
        </a:p>
      </dgm:t>
    </dgm:pt>
    <dgm:pt modelId="{7D88B47F-3700-48F4-A3BE-8A79F2CA9DDD}" type="sibTrans" cxnId="{34F65196-F08A-4650-90DE-1F48FECDEDBD}">
      <dgm:prSet/>
      <dgm:spPr/>
      <dgm:t>
        <a:bodyPr/>
        <a:lstStyle/>
        <a:p>
          <a:endParaRPr lang="en-US"/>
        </a:p>
      </dgm:t>
    </dgm:pt>
    <dgm:pt modelId="{0945D7BA-275F-430E-8D47-963925238353}">
      <dgm:prSet/>
      <dgm:spPr/>
      <dgm:t>
        <a:bodyPr/>
        <a:lstStyle/>
        <a:p>
          <a:r>
            <a:rPr lang="en-GB"/>
            <a:t>2 were explorative surveys (Rodda et al., 2013, 2017), and 2 were based on post-treatment/follow-up interviews (Nilsson, 2020; Tremblay et al., 2018).</a:t>
          </a:r>
          <a:endParaRPr lang="en-US"/>
        </a:p>
      </dgm:t>
    </dgm:pt>
    <dgm:pt modelId="{651ED587-86F7-4F1C-BE24-D9FD6FD380D7}" type="parTrans" cxnId="{4829A044-64AB-43F9-A4C2-01F0B89C3793}">
      <dgm:prSet/>
      <dgm:spPr/>
      <dgm:t>
        <a:bodyPr/>
        <a:lstStyle/>
        <a:p>
          <a:endParaRPr lang="en-US"/>
        </a:p>
      </dgm:t>
    </dgm:pt>
    <dgm:pt modelId="{DE0746AA-B650-4431-B54A-3A7133390CC4}" type="sibTrans" cxnId="{4829A044-64AB-43F9-A4C2-01F0B89C3793}">
      <dgm:prSet/>
      <dgm:spPr/>
      <dgm:t>
        <a:bodyPr/>
        <a:lstStyle/>
        <a:p>
          <a:endParaRPr lang="en-US"/>
        </a:p>
      </dgm:t>
    </dgm:pt>
    <dgm:pt modelId="{2C3D4593-BE74-4C44-85D6-07651E31CDF0}">
      <dgm:prSet/>
      <dgm:spPr/>
      <dgm:t>
        <a:bodyPr/>
        <a:lstStyle/>
        <a:p>
          <a:r>
            <a:rPr lang="en-GB" dirty="0"/>
            <a:t>One study (2 reports) utilized a mixed method approach (</a:t>
          </a:r>
          <a:r>
            <a:rPr lang="en-GB" dirty="0" err="1"/>
            <a:t>Kourgiantakis</a:t>
          </a:r>
          <a:r>
            <a:rPr lang="en-GB" dirty="0"/>
            <a:t>, 2017; </a:t>
          </a:r>
          <a:r>
            <a:rPr lang="en-GB" dirty="0" err="1"/>
            <a:t>Kourgiantakis</a:t>
          </a:r>
          <a:r>
            <a:rPr lang="en-GB" dirty="0"/>
            <a:t>, Saint-Jacques, &amp; Tremblay, 2018), one utilized within-subject quantitative data (Orford et al., 2017), and one was a feasibility study (Buchner et al., 2019).</a:t>
          </a:r>
          <a:endParaRPr lang="en-US" dirty="0"/>
        </a:p>
      </dgm:t>
    </dgm:pt>
    <dgm:pt modelId="{48899674-9D0D-4665-BCFF-C77502979838}" type="parTrans" cxnId="{9372CB34-32AC-4E21-A6D1-58F088A84646}">
      <dgm:prSet/>
      <dgm:spPr/>
      <dgm:t>
        <a:bodyPr/>
        <a:lstStyle/>
        <a:p>
          <a:endParaRPr lang="en-US"/>
        </a:p>
      </dgm:t>
    </dgm:pt>
    <dgm:pt modelId="{28954451-A380-47A2-B2FA-A010A2C42022}" type="sibTrans" cxnId="{9372CB34-32AC-4E21-A6D1-58F088A84646}">
      <dgm:prSet/>
      <dgm:spPr/>
      <dgm:t>
        <a:bodyPr/>
        <a:lstStyle/>
        <a:p>
          <a:endParaRPr lang="en-US"/>
        </a:p>
      </dgm:t>
    </dgm:pt>
    <dgm:pt modelId="{11805565-A97D-2941-83D4-9BEADEB5B5B6}" type="pres">
      <dgm:prSet presAssocID="{F5F2131B-F79D-4297-8615-287F89A87A69}" presName="vert0" presStyleCnt="0">
        <dgm:presLayoutVars>
          <dgm:dir/>
          <dgm:animOne val="branch"/>
          <dgm:animLvl val="lvl"/>
        </dgm:presLayoutVars>
      </dgm:prSet>
      <dgm:spPr/>
    </dgm:pt>
    <dgm:pt modelId="{754E37B1-A119-064D-A5F6-9A8890AA9B4F}" type="pres">
      <dgm:prSet presAssocID="{BCD51ED4-E425-4342-B020-6E310143EE2F}" presName="thickLine" presStyleLbl="alignNode1" presStyleIdx="0" presStyleCnt="7"/>
      <dgm:spPr/>
    </dgm:pt>
    <dgm:pt modelId="{B7B47518-163A-9E41-9152-40B4B1C3DB18}" type="pres">
      <dgm:prSet presAssocID="{BCD51ED4-E425-4342-B020-6E310143EE2F}" presName="horz1" presStyleCnt="0"/>
      <dgm:spPr/>
    </dgm:pt>
    <dgm:pt modelId="{C25B021D-36CE-204D-8149-12290C892151}" type="pres">
      <dgm:prSet presAssocID="{BCD51ED4-E425-4342-B020-6E310143EE2F}" presName="tx1" presStyleLbl="revTx" presStyleIdx="0" presStyleCnt="7"/>
      <dgm:spPr/>
    </dgm:pt>
    <dgm:pt modelId="{B68287EC-A5AF-A745-B662-2CC44B3A9FC2}" type="pres">
      <dgm:prSet presAssocID="{BCD51ED4-E425-4342-B020-6E310143EE2F}" presName="vert1" presStyleCnt="0"/>
      <dgm:spPr/>
    </dgm:pt>
    <dgm:pt modelId="{EB39BE86-4516-5F4A-9412-51B19751FA27}" type="pres">
      <dgm:prSet presAssocID="{2B82F148-FD5A-43DF-93FB-B6F61FCFFB5B}" presName="thickLine" presStyleLbl="alignNode1" presStyleIdx="1" presStyleCnt="7"/>
      <dgm:spPr/>
    </dgm:pt>
    <dgm:pt modelId="{6BD833A6-A3F2-234A-82F9-A9AA86FE4182}" type="pres">
      <dgm:prSet presAssocID="{2B82F148-FD5A-43DF-93FB-B6F61FCFFB5B}" presName="horz1" presStyleCnt="0"/>
      <dgm:spPr/>
    </dgm:pt>
    <dgm:pt modelId="{A1CB8A64-995A-AC48-827B-C0FA296F4508}" type="pres">
      <dgm:prSet presAssocID="{2B82F148-FD5A-43DF-93FB-B6F61FCFFB5B}" presName="tx1" presStyleLbl="revTx" presStyleIdx="1" presStyleCnt="7"/>
      <dgm:spPr/>
    </dgm:pt>
    <dgm:pt modelId="{18F3AE45-E42B-8D46-9429-8ADCC5FC0245}" type="pres">
      <dgm:prSet presAssocID="{2B82F148-FD5A-43DF-93FB-B6F61FCFFB5B}" presName="vert1" presStyleCnt="0"/>
      <dgm:spPr/>
    </dgm:pt>
    <dgm:pt modelId="{337B3F21-299B-4A4F-A394-4DDFC01497BA}" type="pres">
      <dgm:prSet presAssocID="{AF431CF7-4516-4517-B948-F7AA9F7AA1AA}" presName="thickLine" presStyleLbl="alignNode1" presStyleIdx="2" presStyleCnt="7"/>
      <dgm:spPr/>
    </dgm:pt>
    <dgm:pt modelId="{745D67CF-E0E3-1E4B-8DA3-864A37B6271C}" type="pres">
      <dgm:prSet presAssocID="{AF431CF7-4516-4517-B948-F7AA9F7AA1AA}" presName="horz1" presStyleCnt="0"/>
      <dgm:spPr/>
    </dgm:pt>
    <dgm:pt modelId="{F33A364D-4E4B-0A46-B134-47B1CEADEF5C}" type="pres">
      <dgm:prSet presAssocID="{AF431CF7-4516-4517-B948-F7AA9F7AA1AA}" presName="tx1" presStyleLbl="revTx" presStyleIdx="2" presStyleCnt="7"/>
      <dgm:spPr/>
    </dgm:pt>
    <dgm:pt modelId="{FCDDC971-4BAB-694D-B496-C96D7D2C0E7C}" type="pres">
      <dgm:prSet presAssocID="{AF431CF7-4516-4517-B948-F7AA9F7AA1AA}" presName="vert1" presStyleCnt="0"/>
      <dgm:spPr/>
    </dgm:pt>
    <dgm:pt modelId="{835D19FA-30AB-ED45-A8BA-D97AC1EBB21E}" type="pres">
      <dgm:prSet presAssocID="{C8177451-C5B4-40C3-8A87-265A04F31EE6}" presName="thickLine" presStyleLbl="alignNode1" presStyleIdx="3" presStyleCnt="7"/>
      <dgm:spPr/>
    </dgm:pt>
    <dgm:pt modelId="{B8522B97-06A6-0A48-9AE1-B4F900073754}" type="pres">
      <dgm:prSet presAssocID="{C8177451-C5B4-40C3-8A87-265A04F31EE6}" presName="horz1" presStyleCnt="0"/>
      <dgm:spPr/>
    </dgm:pt>
    <dgm:pt modelId="{17D6290E-B13E-0A44-8C0D-502F29A09D5A}" type="pres">
      <dgm:prSet presAssocID="{C8177451-C5B4-40C3-8A87-265A04F31EE6}" presName="tx1" presStyleLbl="revTx" presStyleIdx="3" presStyleCnt="7"/>
      <dgm:spPr/>
    </dgm:pt>
    <dgm:pt modelId="{0567EC84-5C02-A347-BCD0-A5F527B0CC51}" type="pres">
      <dgm:prSet presAssocID="{C8177451-C5B4-40C3-8A87-265A04F31EE6}" presName="vert1" presStyleCnt="0"/>
      <dgm:spPr/>
    </dgm:pt>
    <dgm:pt modelId="{6C00847F-C02D-AA40-BC24-FC5F6552EB81}" type="pres">
      <dgm:prSet presAssocID="{78B09B29-306D-4CEB-8DF3-0C94F971CD67}" presName="thickLine" presStyleLbl="alignNode1" presStyleIdx="4" presStyleCnt="7"/>
      <dgm:spPr/>
    </dgm:pt>
    <dgm:pt modelId="{60E79EF0-17AD-BA45-A712-841A46C5F228}" type="pres">
      <dgm:prSet presAssocID="{78B09B29-306D-4CEB-8DF3-0C94F971CD67}" presName="horz1" presStyleCnt="0"/>
      <dgm:spPr/>
    </dgm:pt>
    <dgm:pt modelId="{9B132FD8-7A58-5A43-A506-84FA81655F2E}" type="pres">
      <dgm:prSet presAssocID="{78B09B29-306D-4CEB-8DF3-0C94F971CD67}" presName="tx1" presStyleLbl="revTx" presStyleIdx="4" presStyleCnt="7"/>
      <dgm:spPr/>
    </dgm:pt>
    <dgm:pt modelId="{C3D3F03E-2C7E-AA4E-8395-1D97B5DD92D8}" type="pres">
      <dgm:prSet presAssocID="{78B09B29-306D-4CEB-8DF3-0C94F971CD67}" presName="vert1" presStyleCnt="0"/>
      <dgm:spPr/>
    </dgm:pt>
    <dgm:pt modelId="{BA7CB002-7D3F-2048-AAD8-301A9CE21647}" type="pres">
      <dgm:prSet presAssocID="{0945D7BA-275F-430E-8D47-963925238353}" presName="thickLine" presStyleLbl="alignNode1" presStyleIdx="5" presStyleCnt="7"/>
      <dgm:spPr/>
    </dgm:pt>
    <dgm:pt modelId="{139952D5-3896-5744-9881-AAFF81C3C7E0}" type="pres">
      <dgm:prSet presAssocID="{0945D7BA-275F-430E-8D47-963925238353}" presName="horz1" presStyleCnt="0"/>
      <dgm:spPr/>
    </dgm:pt>
    <dgm:pt modelId="{A277ABC1-0E37-C246-BECC-21F02CD1A760}" type="pres">
      <dgm:prSet presAssocID="{0945D7BA-275F-430E-8D47-963925238353}" presName="tx1" presStyleLbl="revTx" presStyleIdx="5" presStyleCnt="7"/>
      <dgm:spPr/>
    </dgm:pt>
    <dgm:pt modelId="{EF548443-F0A9-6B47-909D-F125EB0713C6}" type="pres">
      <dgm:prSet presAssocID="{0945D7BA-275F-430E-8D47-963925238353}" presName="vert1" presStyleCnt="0"/>
      <dgm:spPr/>
    </dgm:pt>
    <dgm:pt modelId="{E2A193D0-5238-AA43-BC5F-650E2ECD0613}" type="pres">
      <dgm:prSet presAssocID="{2C3D4593-BE74-4C44-85D6-07651E31CDF0}" presName="thickLine" presStyleLbl="alignNode1" presStyleIdx="6" presStyleCnt="7"/>
      <dgm:spPr/>
    </dgm:pt>
    <dgm:pt modelId="{20F941D5-CB44-7442-B677-C013C69C0DA5}" type="pres">
      <dgm:prSet presAssocID="{2C3D4593-BE74-4C44-85D6-07651E31CDF0}" presName="horz1" presStyleCnt="0"/>
      <dgm:spPr/>
    </dgm:pt>
    <dgm:pt modelId="{CCB7EFE0-9C50-0243-B01E-F34FD6A5C719}" type="pres">
      <dgm:prSet presAssocID="{2C3D4593-BE74-4C44-85D6-07651E31CDF0}" presName="tx1" presStyleLbl="revTx" presStyleIdx="6" presStyleCnt="7"/>
      <dgm:spPr/>
    </dgm:pt>
    <dgm:pt modelId="{1D7A1BB1-E687-894B-B571-CE8E1CC3F792}" type="pres">
      <dgm:prSet presAssocID="{2C3D4593-BE74-4C44-85D6-07651E31CDF0}" presName="vert1" presStyleCnt="0"/>
      <dgm:spPr/>
    </dgm:pt>
  </dgm:ptLst>
  <dgm:cxnLst>
    <dgm:cxn modelId="{29EBB506-4F44-4EF8-A99B-2BBCC9C9C0C9}" srcId="{F5F2131B-F79D-4297-8615-287F89A87A69}" destId="{2B82F148-FD5A-43DF-93FB-B6F61FCFFB5B}" srcOrd="1" destOrd="0" parTransId="{AA1BC318-E9D7-4599-AFD6-23B86C3CF6E4}" sibTransId="{97CEA6E5-650F-47FD-A3DC-0120607887B8}"/>
    <dgm:cxn modelId="{DE2A4015-2A61-4AA9-97F2-A01A48DC5344}" srcId="{F5F2131B-F79D-4297-8615-287F89A87A69}" destId="{C8177451-C5B4-40C3-8A87-265A04F31EE6}" srcOrd="3" destOrd="0" parTransId="{A27DBA58-412A-48A5-BA01-75E91704F5E0}" sibTransId="{F20FE276-43FA-4947-8763-AB60553CFFE9}"/>
    <dgm:cxn modelId="{9372CB34-32AC-4E21-A6D1-58F088A84646}" srcId="{F5F2131B-F79D-4297-8615-287F89A87A69}" destId="{2C3D4593-BE74-4C44-85D6-07651E31CDF0}" srcOrd="6" destOrd="0" parTransId="{48899674-9D0D-4665-BCFF-C77502979838}" sibTransId="{28954451-A380-47A2-B2FA-A010A2C42022}"/>
    <dgm:cxn modelId="{4829A044-64AB-43F9-A4C2-01F0B89C3793}" srcId="{F5F2131B-F79D-4297-8615-287F89A87A69}" destId="{0945D7BA-275F-430E-8D47-963925238353}" srcOrd="5" destOrd="0" parTransId="{651ED587-86F7-4F1C-BE24-D9FD6FD380D7}" sibTransId="{DE0746AA-B650-4431-B54A-3A7133390CC4}"/>
    <dgm:cxn modelId="{2113CF47-39DA-774E-9663-223F841B0559}" type="presOf" srcId="{2C3D4593-BE74-4C44-85D6-07651E31CDF0}" destId="{CCB7EFE0-9C50-0243-B01E-F34FD6A5C719}" srcOrd="0" destOrd="0" presId="urn:microsoft.com/office/officeart/2008/layout/LinedList"/>
    <dgm:cxn modelId="{1C47175B-E452-9D4A-A54A-5D50EA255095}" type="presOf" srcId="{0945D7BA-275F-430E-8D47-963925238353}" destId="{A277ABC1-0E37-C246-BECC-21F02CD1A760}" srcOrd="0" destOrd="0" presId="urn:microsoft.com/office/officeart/2008/layout/LinedList"/>
    <dgm:cxn modelId="{D964CA69-D9B7-C046-8E8F-FC1CE82C7138}" type="presOf" srcId="{F5F2131B-F79D-4297-8615-287F89A87A69}" destId="{11805565-A97D-2941-83D4-9BEADEB5B5B6}" srcOrd="0" destOrd="0" presId="urn:microsoft.com/office/officeart/2008/layout/LinedList"/>
    <dgm:cxn modelId="{34F65196-F08A-4650-90DE-1F48FECDEDBD}" srcId="{F5F2131B-F79D-4297-8615-287F89A87A69}" destId="{78B09B29-306D-4CEB-8DF3-0C94F971CD67}" srcOrd="4" destOrd="0" parTransId="{2E10978F-CD6A-4E49-9E97-CF9C5137D667}" sibTransId="{7D88B47F-3700-48F4-A3BE-8A79F2CA9DDD}"/>
    <dgm:cxn modelId="{B5993D9E-EE4B-4E1F-BEAC-30CAA61320F8}" srcId="{F5F2131B-F79D-4297-8615-287F89A87A69}" destId="{BCD51ED4-E425-4342-B020-6E310143EE2F}" srcOrd="0" destOrd="0" parTransId="{C57BF33A-3AEE-4A93-9B25-4E0FD913EAC4}" sibTransId="{E8E115EA-6F90-49BE-B715-9E88AF07A156}"/>
    <dgm:cxn modelId="{BE34B2B6-99F2-9247-A3D9-78AB72C5BC9C}" type="presOf" srcId="{C8177451-C5B4-40C3-8A87-265A04F31EE6}" destId="{17D6290E-B13E-0A44-8C0D-502F29A09D5A}" srcOrd="0" destOrd="0" presId="urn:microsoft.com/office/officeart/2008/layout/LinedList"/>
    <dgm:cxn modelId="{861F6EC6-60C2-BB4C-B803-9E4B3B117A2C}" type="presOf" srcId="{78B09B29-306D-4CEB-8DF3-0C94F971CD67}" destId="{9B132FD8-7A58-5A43-A506-84FA81655F2E}" srcOrd="0" destOrd="0" presId="urn:microsoft.com/office/officeart/2008/layout/LinedList"/>
    <dgm:cxn modelId="{B7B34DDA-EAD9-4744-A126-46E547201BFD}" type="presOf" srcId="{2B82F148-FD5A-43DF-93FB-B6F61FCFFB5B}" destId="{A1CB8A64-995A-AC48-827B-C0FA296F4508}" srcOrd="0" destOrd="0" presId="urn:microsoft.com/office/officeart/2008/layout/LinedList"/>
    <dgm:cxn modelId="{CF9B41E0-7F0D-CE43-9542-78BD118FAF63}" type="presOf" srcId="{BCD51ED4-E425-4342-B020-6E310143EE2F}" destId="{C25B021D-36CE-204D-8149-12290C892151}" srcOrd="0" destOrd="0" presId="urn:microsoft.com/office/officeart/2008/layout/LinedList"/>
    <dgm:cxn modelId="{7726BEE4-FBDC-4A7D-8D6F-32E00BD9AFD0}" srcId="{F5F2131B-F79D-4297-8615-287F89A87A69}" destId="{AF431CF7-4516-4517-B948-F7AA9F7AA1AA}" srcOrd="2" destOrd="0" parTransId="{AEED88A9-649E-47AB-AC9E-AC62584D27B6}" sibTransId="{3543FEF9-26DA-4F0E-BBF3-9F67D7830858}"/>
    <dgm:cxn modelId="{BED649F7-4FD7-7642-90A0-5006EF8B76A2}" type="presOf" srcId="{AF431CF7-4516-4517-B948-F7AA9F7AA1AA}" destId="{F33A364D-4E4B-0A46-B134-47B1CEADEF5C}" srcOrd="0" destOrd="0" presId="urn:microsoft.com/office/officeart/2008/layout/LinedList"/>
    <dgm:cxn modelId="{13106ECA-B0BE-4B41-B5E9-E8DBD2E8758C}" type="presParOf" srcId="{11805565-A97D-2941-83D4-9BEADEB5B5B6}" destId="{754E37B1-A119-064D-A5F6-9A8890AA9B4F}" srcOrd="0" destOrd="0" presId="urn:microsoft.com/office/officeart/2008/layout/LinedList"/>
    <dgm:cxn modelId="{0C50D4B8-31FC-B347-8377-05C10524402C}" type="presParOf" srcId="{11805565-A97D-2941-83D4-9BEADEB5B5B6}" destId="{B7B47518-163A-9E41-9152-40B4B1C3DB18}" srcOrd="1" destOrd="0" presId="urn:microsoft.com/office/officeart/2008/layout/LinedList"/>
    <dgm:cxn modelId="{89828658-9B49-8145-8FB3-89174778253E}" type="presParOf" srcId="{B7B47518-163A-9E41-9152-40B4B1C3DB18}" destId="{C25B021D-36CE-204D-8149-12290C892151}" srcOrd="0" destOrd="0" presId="urn:microsoft.com/office/officeart/2008/layout/LinedList"/>
    <dgm:cxn modelId="{FA91AA92-7DA1-014A-B268-B91FECAD6A1C}" type="presParOf" srcId="{B7B47518-163A-9E41-9152-40B4B1C3DB18}" destId="{B68287EC-A5AF-A745-B662-2CC44B3A9FC2}" srcOrd="1" destOrd="0" presId="urn:microsoft.com/office/officeart/2008/layout/LinedList"/>
    <dgm:cxn modelId="{3970610B-DEA6-2B41-8A5F-A39374DD5C2C}" type="presParOf" srcId="{11805565-A97D-2941-83D4-9BEADEB5B5B6}" destId="{EB39BE86-4516-5F4A-9412-51B19751FA27}" srcOrd="2" destOrd="0" presId="urn:microsoft.com/office/officeart/2008/layout/LinedList"/>
    <dgm:cxn modelId="{2F747A29-044A-EF49-8BA2-ED98E03C9284}" type="presParOf" srcId="{11805565-A97D-2941-83D4-9BEADEB5B5B6}" destId="{6BD833A6-A3F2-234A-82F9-A9AA86FE4182}" srcOrd="3" destOrd="0" presId="urn:microsoft.com/office/officeart/2008/layout/LinedList"/>
    <dgm:cxn modelId="{B836256B-F0EC-C140-B3E1-6DA6C74BCF71}" type="presParOf" srcId="{6BD833A6-A3F2-234A-82F9-A9AA86FE4182}" destId="{A1CB8A64-995A-AC48-827B-C0FA296F4508}" srcOrd="0" destOrd="0" presId="urn:microsoft.com/office/officeart/2008/layout/LinedList"/>
    <dgm:cxn modelId="{434B38AA-4B35-4B40-B9C4-7BDD28A839C3}" type="presParOf" srcId="{6BD833A6-A3F2-234A-82F9-A9AA86FE4182}" destId="{18F3AE45-E42B-8D46-9429-8ADCC5FC0245}" srcOrd="1" destOrd="0" presId="urn:microsoft.com/office/officeart/2008/layout/LinedList"/>
    <dgm:cxn modelId="{5071AD41-2C5C-5040-9F9E-A052398CF698}" type="presParOf" srcId="{11805565-A97D-2941-83D4-9BEADEB5B5B6}" destId="{337B3F21-299B-4A4F-A394-4DDFC01497BA}" srcOrd="4" destOrd="0" presId="urn:microsoft.com/office/officeart/2008/layout/LinedList"/>
    <dgm:cxn modelId="{EFE2E999-21B0-A346-8F6F-915D6B03EC94}" type="presParOf" srcId="{11805565-A97D-2941-83D4-9BEADEB5B5B6}" destId="{745D67CF-E0E3-1E4B-8DA3-864A37B6271C}" srcOrd="5" destOrd="0" presId="urn:microsoft.com/office/officeart/2008/layout/LinedList"/>
    <dgm:cxn modelId="{B45077A2-B3B0-0C42-8137-D2F9DCFAECF6}" type="presParOf" srcId="{745D67CF-E0E3-1E4B-8DA3-864A37B6271C}" destId="{F33A364D-4E4B-0A46-B134-47B1CEADEF5C}" srcOrd="0" destOrd="0" presId="urn:microsoft.com/office/officeart/2008/layout/LinedList"/>
    <dgm:cxn modelId="{AE02E1DD-9AB0-114E-A1E0-035123E55FE6}" type="presParOf" srcId="{745D67CF-E0E3-1E4B-8DA3-864A37B6271C}" destId="{FCDDC971-4BAB-694D-B496-C96D7D2C0E7C}" srcOrd="1" destOrd="0" presId="urn:microsoft.com/office/officeart/2008/layout/LinedList"/>
    <dgm:cxn modelId="{CEA42C50-BA8E-8040-8359-CF70B125C59A}" type="presParOf" srcId="{11805565-A97D-2941-83D4-9BEADEB5B5B6}" destId="{835D19FA-30AB-ED45-A8BA-D97AC1EBB21E}" srcOrd="6" destOrd="0" presId="urn:microsoft.com/office/officeart/2008/layout/LinedList"/>
    <dgm:cxn modelId="{E2A1A62B-689D-754D-B416-83C93CFE1C41}" type="presParOf" srcId="{11805565-A97D-2941-83D4-9BEADEB5B5B6}" destId="{B8522B97-06A6-0A48-9AE1-B4F900073754}" srcOrd="7" destOrd="0" presId="urn:microsoft.com/office/officeart/2008/layout/LinedList"/>
    <dgm:cxn modelId="{5C9F3BBA-B08B-F244-AFF4-FD2D825C7638}" type="presParOf" srcId="{B8522B97-06A6-0A48-9AE1-B4F900073754}" destId="{17D6290E-B13E-0A44-8C0D-502F29A09D5A}" srcOrd="0" destOrd="0" presId="urn:microsoft.com/office/officeart/2008/layout/LinedList"/>
    <dgm:cxn modelId="{E8A6C886-6D70-CF4A-BBD5-DDA5662C49E6}" type="presParOf" srcId="{B8522B97-06A6-0A48-9AE1-B4F900073754}" destId="{0567EC84-5C02-A347-BCD0-A5F527B0CC51}" srcOrd="1" destOrd="0" presId="urn:microsoft.com/office/officeart/2008/layout/LinedList"/>
    <dgm:cxn modelId="{ACEAA82C-6BF3-5747-BF83-A20E43235A37}" type="presParOf" srcId="{11805565-A97D-2941-83D4-9BEADEB5B5B6}" destId="{6C00847F-C02D-AA40-BC24-FC5F6552EB81}" srcOrd="8" destOrd="0" presId="urn:microsoft.com/office/officeart/2008/layout/LinedList"/>
    <dgm:cxn modelId="{10FF6AB8-106B-2246-B2DC-F71030B20623}" type="presParOf" srcId="{11805565-A97D-2941-83D4-9BEADEB5B5B6}" destId="{60E79EF0-17AD-BA45-A712-841A46C5F228}" srcOrd="9" destOrd="0" presId="urn:microsoft.com/office/officeart/2008/layout/LinedList"/>
    <dgm:cxn modelId="{70A84709-8493-E147-AD4F-943515CBA0F9}" type="presParOf" srcId="{60E79EF0-17AD-BA45-A712-841A46C5F228}" destId="{9B132FD8-7A58-5A43-A506-84FA81655F2E}" srcOrd="0" destOrd="0" presId="urn:microsoft.com/office/officeart/2008/layout/LinedList"/>
    <dgm:cxn modelId="{5DD31101-FE82-BA46-AD7E-4C0E629FEA6F}" type="presParOf" srcId="{60E79EF0-17AD-BA45-A712-841A46C5F228}" destId="{C3D3F03E-2C7E-AA4E-8395-1D97B5DD92D8}" srcOrd="1" destOrd="0" presId="urn:microsoft.com/office/officeart/2008/layout/LinedList"/>
    <dgm:cxn modelId="{3DA4847E-E0C6-6043-90B0-7C1BA4D75E2E}" type="presParOf" srcId="{11805565-A97D-2941-83D4-9BEADEB5B5B6}" destId="{BA7CB002-7D3F-2048-AAD8-301A9CE21647}" srcOrd="10" destOrd="0" presId="urn:microsoft.com/office/officeart/2008/layout/LinedList"/>
    <dgm:cxn modelId="{679CC2A1-1B09-6448-8EBB-51612F6A7FA4}" type="presParOf" srcId="{11805565-A97D-2941-83D4-9BEADEB5B5B6}" destId="{139952D5-3896-5744-9881-AAFF81C3C7E0}" srcOrd="11" destOrd="0" presId="urn:microsoft.com/office/officeart/2008/layout/LinedList"/>
    <dgm:cxn modelId="{DCDE15C7-AF96-9949-A394-EF36BCA6B676}" type="presParOf" srcId="{139952D5-3896-5744-9881-AAFF81C3C7E0}" destId="{A277ABC1-0E37-C246-BECC-21F02CD1A760}" srcOrd="0" destOrd="0" presId="urn:microsoft.com/office/officeart/2008/layout/LinedList"/>
    <dgm:cxn modelId="{4C268AFC-19B9-D945-A8A1-17AE50FE1C90}" type="presParOf" srcId="{139952D5-3896-5744-9881-AAFF81C3C7E0}" destId="{EF548443-F0A9-6B47-909D-F125EB0713C6}" srcOrd="1" destOrd="0" presId="urn:microsoft.com/office/officeart/2008/layout/LinedList"/>
    <dgm:cxn modelId="{4B5D72E1-A5E8-0044-999E-3A48A89C7EA5}" type="presParOf" srcId="{11805565-A97D-2941-83D4-9BEADEB5B5B6}" destId="{E2A193D0-5238-AA43-BC5F-650E2ECD0613}" srcOrd="12" destOrd="0" presId="urn:microsoft.com/office/officeart/2008/layout/LinedList"/>
    <dgm:cxn modelId="{89A3DD79-4EF7-0B46-975C-3A88AB783B12}" type="presParOf" srcId="{11805565-A97D-2941-83D4-9BEADEB5B5B6}" destId="{20F941D5-CB44-7442-B677-C013C69C0DA5}" srcOrd="13" destOrd="0" presId="urn:microsoft.com/office/officeart/2008/layout/LinedList"/>
    <dgm:cxn modelId="{084D69E3-78A5-9544-8BD3-E3A0A46ACAB3}" type="presParOf" srcId="{20F941D5-CB44-7442-B677-C013C69C0DA5}" destId="{CCB7EFE0-9C50-0243-B01E-F34FD6A5C719}" srcOrd="0" destOrd="0" presId="urn:microsoft.com/office/officeart/2008/layout/LinedList"/>
    <dgm:cxn modelId="{E36F59C7-F13A-464D-85EC-226DC5A643D3}" type="presParOf" srcId="{20F941D5-CB44-7442-B677-C013C69C0DA5}" destId="{1D7A1BB1-E687-894B-B571-CE8E1CC3F7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437D45F-78AA-46DA-A79B-16D66897705F}"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59DCB409-5274-4B58-B35B-15549092B070}">
      <dgm:prSet/>
      <dgm:spPr/>
      <dgm:t>
        <a:bodyPr/>
        <a:lstStyle/>
        <a:p>
          <a:r>
            <a:rPr lang="en-GB"/>
            <a:t>A quantitative synthesis (N = 7 studies) of effect size estimates for depression and anxiety measures didn’t indicate any intervention to have better outcomes than others.</a:t>
          </a:r>
          <a:endParaRPr lang="en-US"/>
        </a:p>
      </dgm:t>
    </dgm:pt>
    <dgm:pt modelId="{F638FB35-00F4-4821-B0DB-4B9EA75D3545}" type="parTrans" cxnId="{891F25EB-9C59-4A30-9AEA-1A210EAFBBD0}">
      <dgm:prSet/>
      <dgm:spPr/>
      <dgm:t>
        <a:bodyPr/>
        <a:lstStyle/>
        <a:p>
          <a:endParaRPr lang="en-US"/>
        </a:p>
      </dgm:t>
    </dgm:pt>
    <dgm:pt modelId="{0C47A2AE-8C84-4ECC-B959-ADE6302255A7}" type="sibTrans" cxnId="{891F25EB-9C59-4A30-9AEA-1A210EAFBBD0}">
      <dgm:prSet/>
      <dgm:spPr/>
      <dgm:t>
        <a:bodyPr/>
        <a:lstStyle/>
        <a:p>
          <a:endParaRPr lang="en-US"/>
        </a:p>
      </dgm:t>
    </dgm:pt>
    <dgm:pt modelId="{663E9513-F2CD-4555-939B-C55DF3479B78}">
      <dgm:prSet/>
      <dgm:spPr/>
      <dgm:t>
        <a:bodyPr/>
        <a:lstStyle/>
        <a:p>
          <a:r>
            <a:rPr lang="en-GB"/>
            <a:t>Core themes in the treatment process identified in the qualitative synthesis (N =7) included: information and understanding, social support, coping skills, communication, and strain.</a:t>
          </a:r>
          <a:endParaRPr lang="en-US"/>
        </a:p>
      </dgm:t>
    </dgm:pt>
    <dgm:pt modelId="{13BFEC12-2C86-4310-A7E1-540ACF0DE192}" type="parTrans" cxnId="{50BAAB71-93D5-4010-A7FC-A6F2A5D45B1F}">
      <dgm:prSet/>
      <dgm:spPr/>
      <dgm:t>
        <a:bodyPr/>
        <a:lstStyle/>
        <a:p>
          <a:endParaRPr lang="en-US"/>
        </a:p>
      </dgm:t>
    </dgm:pt>
    <dgm:pt modelId="{051EC266-DBDF-4B02-94D6-CDA5B75384AB}" type="sibTrans" cxnId="{50BAAB71-93D5-4010-A7FC-A6F2A5D45B1F}">
      <dgm:prSet/>
      <dgm:spPr/>
      <dgm:t>
        <a:bodyPr/>
        <a:lstStyle/>
        <a:p>
          <a:endParaRPr lang="en-US"/>
        </a:p>
      </dgm:t>
    </dgm:pt>
    <dgm:pt modelId="{DE157196-E04D-5144-A5C0-53B4740FD08B}" type="pres">
      <dgm:prSet presAssocID="{D437D45F-78AA-46DA-A79B-16D66897705F}" presName="vert0" presStyleCnt="0">
        <dgm:presLayoutVars>
          <dgm:dir/>
          <dgm:animOne val="branch"/>
          <dgm:animLvl val="lvl"/>
        </dgm:presLayoutVars>
      </dgm:prSet>
      <dgm:spPr/>
    </dgm:pt>
    <dgm:pt modelId="{4419450E-2DBD-9841-8CCF-7238C4AE6384}" type="pres">
      <dgm:prSet presAssocID="{59DCB409-5274-4B58-B35B-15549092B070}" presName="thickLine" presStyleLbl="alignNode1" presStyleIdx="0" presStyleCnt="2"/>
      <dgm:spPr/>
    </dgm:pt>
    <dgm:pt modelId="{5AD583CC-849A-FB4D-9DD8-9DDBAE132765}" type="pres">
      <dgm:prSet presAssocID="{59DCB409-5274-4B58-B35B-15549092B070}" presName="horz1" presStyleCnt="0"/>
      <dgm:spPr/>
    </dgm:pt>
    <dgm:pt modelId="{90064BA9-F42C-924A-8D92-52365B6ED8ED}" type="pres">
      <dgm:prSet presAssocID="{59DCB409-5274-4B58-B35B-15549092B070}" presName="tx1" presStyleLbl="revTx" presStyleIdx="0" presStyleCnt="2"/>
      <dgm:spPr/>
    </dgm:pt>
    <dgm:pt modelId="{944BC2C3-D6F6-2A45-B722-D41865EE042C}" type="pres">
      <dgm:prSet presAssocID="{59DCB409-5274-4B58-B35B-15549092B070}" presName="vert1" presStyleCnt="0"/>
      <dgm:spPr/>
    </dgm:pt>
    <dgm:pt modelId="{9F8ABF77-3315-B747-B429-942D1C8C1318}" type="pres">
      <dgm:prSet presAssocID="{663E9513-F2CD-4555-939B-C55DF3479B78}" presName="thickLine" presStyleLbl="alignNode1" presStyleIdx="1" presStyleCnt="2"/>
      <dgm:spPr/>
    </dgm:pt>
    <dgm:pt modelId="{C4E99D14-AB89-8741-A1BB-EFD5B6B4DF7B}" type="pres">
      <dgm:prSet presAssocID="{663E9513-F2CD-4555-939B-C55DF3479B78}" presName="horz1" presStyleCnt="0"/>
      <dgm:spPr/>
    </dgm:pt>
    <dgm:pt modelId="{71DE90F5-BDCF-304B-ACCF-9E3DD9519FC0}" type="pres">
      <dgm:prSet presAssocID="{663E9513-F2CD-4555-939B-C55DF3479B78}" presName="tx1" presStyleLbl="revTx" presStyleIdx="1" presStyleCnt="2"/>
      <dgm:spPr/>
    </dgm:pt>
    <dgm:pt modelId="{0C396834-1A00-0641-8D05-B4FABFF42715}" type="pres">
      <dgm:prSet presAssocID="{663E9513-F2CD-4555-939B-C55DF3479B78}" presName="vert1" presStyleCnt="0"/>
      <dgm:spPr/>
    </dgm:pt>
  </dgm:ptLst>
  <dgm:cxnLst>
    <dgm:cxn modelId="{50BAAB71-93D5-4010-A7FC-A6F2A5D45B1F}" srcId="{D437D45F-78AA-46DA-A79B-16D66897705F}" destId="{663E9513-F2CD-4555-939B-C55DF3479B78}" srcOrd="1" destOrd="0" parTransId="{13BFEC12-2C86-4310-A7E1-540ACF0DE192}" sibTransId="{051EC266-DBDF-4B02-94D6-CDA5B75384AB}"/>
    <dgm:cxn modelId="{3FB34B89-2038-7F46-904C-AEF343F6F1ED}" type="presOf" srcId="{663E9513-F2CD-4555-939B-C55DF3479B78}" destId="{71DE90F5-BDCF-304B-ACCF-9E3DD9519FC0}" srcOrd="0" destOrd="0" presId="urn:microsoft.com/office/officeart/2008/layout/LinedList"/>
    <dgm:cxn modelId="{79AA41D3-C7DF-8445-8B1C-ECF81AF65A23}" type="presOf" srcId="{D437D45F-78AA-46DA-A79B-16D66897705F}" destId="{DE157196-E04D-5144-A5C0-53B4740FD08B}" srcOrd="0" destOrd="0" presId="urn:microsoft.com/office/officeart/2008/layout/LinedList"/>
    <dgm:cxn modelId="{891F25EB-9C59-4A30-9AEA-1A210EAFBBD0}" srcId="{D437D45F-78AA-46DA-A79B-16D66897705F}" destId="{59DCB409-5274-4B58-B35B-15549092B070}" srcOrd="0" destOrd="0" parTransId="{F638FB35-00F4-4821-B0DB-4B9EA75D3545}" sibTransId="{0C47A2AE-8C84-4ECC-B959-ADE6302255A7}"/>
    <dgm:cxn modelId="{1FDD79F8-6B7E-3A40-96CA-762F5A7FB31D}" type="presOf" srcId="{59DCB409-5274-4B58-B35B-15549092B070}" destId="{90064BA9-F42C-924A-8D92-52365B6ED8ED}" srcOrd="0" destOrd="0" presId="urn:microsoft.com/office/officeart/2008/layout/LinedList"/>
    <dgm:cxn modelId="{22A2CB7D-3ADC-294B-A473-4B0725CC0916}" type="presParOf" srcId="{DE157196-E04D-5144-A5C0-53B4740FD08B}" destId="{4419450E-2DBD-9841-8CCF-7238C4AE6384}" srcOrd="0" destOrd="0" presId="urn:microsoft.com/office/officeart/2008/layout/LinedList"/>
    <dgm:cxn modelId="{BD7914F8-248A-9246-B95F-34F206EA3263}" type="presParOf" srcId="{DE157196-E04D-5144-A5C0-53B4740FD08B}" destId="{5AD583CC-849A-FB4D-9DD8-9DDBAE132765}" srcOrd="1" destOrd="0" presId="urn:microsoft.com/office/officeart/2008/layout/LinedList"/>
    <dgm:cxn modelId="{DD7B17A7-D425-C740-B1BB-237866F79AA2}" type="presParOf" srcId="{5AD583CC-849A-FB4D-9DD8-9DDBAE132765}" destId="{90064BA9-F42C-924A-8D92-52365B6ED8ED}" srcOrd="0" destOrd="0" presId="urn:microsoft.com/office/officeart/2008/layout/LinedList"/>
    <dgm:cxn modelId="{2202B041-5451-BD4F-995F-309D16F09B48}" type="presParOf" srcId="{5AD583CC-849A-FB4D-9DD8-9DDBAE132765}" destId="{944BC2C3-D6F6-2A45-B722-D41865EE042C}" srcOrd="1" destOrd="0" presId="urn:microsoft.com/office/officeart/2008/layout/LinedList"/>
    <dgm:cxn modelId="{57E430AD-1C64-184E-8606-3F8D57234C30}" type="presParOf" srcId="{DE157196-E04D-5144-A5C0-53B4740FD08B}" destId="{9F8ABF77-3315-B747-B429-942D1C8C1318}" srcOrd="2" destOrd="0" presId="urn:microsoft.com/office/officeart/2008/layout/LinedList"/>
    <dgm:cxn modelId="{C1F21DC8-BDC9-6A46-8D33-A423ED843A0B}" type="presParOf" srcId="{DE157196-E04D-5144-A5C0-53B4740FD08B}" destId="{C4E99D14-AB89-8741-A1BB-EFD5B6B4DF7B}" srcOrd="3" destOrd="0" presId="urn:microsoft.com/office/officeart/2008/layout/LinedList"/>
    <dgm:cxn modelId="{594435A0-5F81-164C-B6A4-E124DDF8FBDD}" type="presParOf" srcId="{C4E99D14-AB89-8741-A1BB-EFD5B6B4DF7B}" destId="{71DE90F5-BDCF-304B-ACCF-9E3DD9519FC0}" srcOrd="0" destOrd="0" presId="urn:microsoft.com/office/officeart/2008/layout/LinedList"/>
    <dgm:cxn modelId="{164379BB-2344-6F4B-8D81-C91242EC4111}" type="presParOf" srcId="{C4E99D14-AB89-8741-A1BB-EFD5B6B4DF7B}" destId="{0C396834-1A00-0641-8D05-B4FABFF4271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7A70BF5-0B50-4128-B70A-AFAA469B086B}"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242EA74F-1F8C-4795-A579-4F36901BE78F}">
      <dgm:prSet/>
      <dgm:spPr/>
      <dgm:t>
        <a:bodyPr/>
        <a:lstStyle/>
        <a:p>
          <a:r>
            <a:rPr lang="en-GB"/>
            <a:t>The present study adds to the literature along with recent reviews (Archer et al., 2020; Kourgiantakis et al., 2021; Merkouris et al.,2020), by including qualitative studies and unpublished literature. </a:t>
          </a:r>
          <a:endParaRPr lang="en-US"/>
        </a:p>
      </dgm:t>
    </dgm:pt>
    <dgm:pt modelId="{4918034C-A57C-4044-807C-73A9BB8F602B}" type="parTrans" cxnId="{25051429-0A7D-4A1F-8CD4-DAF41D0EF23E}">
      <dgm:prSet/>
      <dgm:spPr/>
      <dgm:t>
        <a:bodyPr/>
        <a:lstStyle/>
        <a:p>
          <a:endParaRPr lang="en-US"/>
        </a:p>
      </dgm:t>
    </dgm:pt>
    <dgm:pt modelId="{5C481AB2-53F8-4B94-A98A-FD9D2375F8E9}" type="sibTrans" cxnId="{25051429-0A7D-4A1F-8CD4-DAF41D0EF23E}">
      <dgm:prSet/>
      <dgm:spPr/>
      <dgm:t>
        <a:bodyPr/>
        <a:lstStyle/>
        <a:p>
          <a:endParaRPr lang="en-US"/>
        </a:p>
      </dgm:t>
    </dgm:pt>
    <dgm:pt modelId="{8BA2748C-477C-439D-AC33-AEB138F3057F}">
      <dgm:prSet/>
      <dgm:spPr/>
      <dgm:t>
        <a:bodyPr/>
        <a:lstStyle/>
        <a:p>
          <a:r>
            <a:rPr lang="en-GB"/>
            <a:t>In the time since Kourgiantakis et al. (2013) review, numerous novel interventions have emerged (online CBT, BCT, ICT-PG) including also low threshold online interventions (Efa, GHO). </a:t>
          </a:r>
          <a:endParaRPr lang="en-US"/>
        </a:p>
      </dgm:t>
    </dgm:pt>
    <dgm:pt modelId="{3C926702-8EB8-4906-8300-70D35392BE67}" type="parTrans" cxnId="{8F5D17AA-4C6F-4442-B760-84AFE27AB775}">
      <dgm:prSet/>
      <dgm:spPr/>
      <dgm:t>
        <a:bodyPr/>
        <a:lstStyle/>
        <a:p>
          <a:endParaRPr lang="en-US"/>
        </a:p>
      </dgm:t>
    </dgm:pt>
    <dgm:pt modelId="{EA0296A5-5DEF-4C5F-8713-91D699EFED3D}" type="sibTrans" cxnId="{8F5D17AA-4C6F-4442-B760-84AFE27AB775}">
      <dgm:prSet/>
      <dgm:spPr/>
      <dgm:t>
        <a:bodyPr/>
        <a:lstStyle/>
        <a:p>
          <a:endParaRPr lang="en-US"/>
        </a:p>
      </dgm:t>
    </dgm:pt>
    <dgm:pt modelId="{0A6245BB-1EEF-4C95-A0E0-1B6DB759E5D3}">
      <dgm:prSet/>
      <dgm:spPr/>
      <dgm:t>
        <a:bodyPr/>
        <a:lstStyle/>
        <a:p>
          <a:r>
            <a:rPr lang="en-GB"/>
            <a:t>Furthermore, research on CCT has continued, and the use of the 5-step method has been     broadened to the gambling context. However, new studieson CRAFT (with reports written in English) or CST have not been conducted.</a:t>
          </a:r>
          <a:endParaRPr lang="en-US"/>
        </a:p>
      </dgm:t>
    </dgm:pt>
    <dgm:pt modelId="{6E3E39E3-BC8B-4F53-9F37-C30B0C5CAEEA}" type="parTrans" cxnId="{B63D43DF-AEB3-4D81-9343-36BF7D46E485}">
      <dgm:prSet/>
      <dgm:spPr/>
      <dgm:t>
        <a:bodyPr/>
        <a:lstStyle/>
        <a:p>
          <a:endParaRPr lang="en-US"/>
        </a:p>
      </dgm:t>
    </dgm:pt>
    <dgm:pt modelId="{3CFDB445-89EC-46D3-9F19-53B6FF2C1BAC}" type="sibTrans" cxnId="{B63D43DF-AEB3-4D81-9343-36BF7D46E485}">
      <dgm:prSet/>
      <dgm:spPr/>
      <dgm:t>
        <a:bodyPr/>
        <a:lstStyle/>
        <a:p>
          <a:endParaRPr lang="en-US"/>
        </a:p>
      </dgm:t>
    </dgm:pt>
    <dgm:pt modelId="{1D670946-C421-9847-A139-9CA6742DEF6D}" type="pres">
      <dgm:prSet presAssocID="{A7A70BF5-0B50-4128-B70A-AFAA469B086B}" presName="vert0" presStyleCnt="0">
        <dgm:presLayoutVars>
          <dgm:dir/>
          <dgm:animOne val="branch"/>
          <dgm:animLvl val="lvl"/>
        </dgm:presLayoutVars>
      </dgm:prSet>
      <dgm:spPr/>
    </dgm:pt>
    <dgm:pt modelId="{89DD1763-36EB-3C47-8619-CCB8ACD6F820}" type="pres">
      <dgm:prSet presAssocID="{242EA74F-1F8C-4795-A579-4F36901BE78F}" presName="thickLine" presStyleLbl="alignNode1" presStyleIdx="0" presStyleCnt="3"/>
      <dgm:spPr/>
    </dgm:pt>
    <dgm:pt modelId="{AAA7E93E-96A5-8841-B2A3-33405DE40948}" type="pres">
      <dgm:prSet presAssocID="{242EA74F-1F8C-4795-A579-4F36901BE78F}" presName="horz1" presStyleCnt="0"/>
      <dgm:spPr/>
    </dgm:pt>
    <dgm:pt modelId="{F24A38A8-AE40-D747-BC11-0ADB252BD8CA}" type="pres">
      <dgm:prSet presAssocID="{242EA74F-1F8C-4795-A579-4F36901BE78F}" presName="tx1" presStyleLbl="revTx" presStyleIdx="0" presStyleCnt="3"/>
      <dgm:spPr/>
    </dgm:pt>
    <dgm:pt modelId="{F2EB920B-0288-0B47-820C-6964FB99DC16}" type="pres">
      <dgm:prSet presAssocID="{242EA74F-1F8C-4795-A579-4F36901BE78F}" presName="vert1" presStyleCnt="0"/>
      <dgm:spPr/>
    </dgm:pt>
    <dgm:pt modelId="{72DF7B6D-D126-2243-B74F-B2ED7652674E}" type="pres">
      <dgm:prSet presAssocID="{8BA2748C-477C-439D-AC33-AEB138F3057F}" presName="thickLine" presStyleLbl="alignNode1" presStyleIdx="1" presStyleCnt="3"/>
      <dgm:spPr/>
    </dgm:pt>
    <dgm:pt modelId="{C8E90DF3-58B4-3B4A-B2A1-6C412CE46932}" type="pres">
      <dgm:prSet presAssocID="{8BA2748C-477C-439D-AC33-AEB138F3057F}" presName="horz1" presStyleCnt="0"/>
      <dgm:spPr/>
    </dgm:pt>
    <dgm:pt modelId="{D510191A-DC81-E547-8D46-6BED6AE58F5E}" type="pres">
      <dgm:prSet presAssocID="{8BA2748C-477C-439D-AC33-AEB138F3057F}" presName="tx1" presStyleLbl="revTx" presStyleIdx="1" presStyleCnt="3"/>
      <dgm:spPr/>
    </dgm:pt>
    <dgm:pt modelId="{60462976-897E-814D-986F-97298DEF577C}" type="pres">
      <dgm:prSet presAssocID="{8BA2748C-477C-439D-AC33-AEB138F3057F}" presName="vert1" presStyleCnt="0"/>
      <dgm:spPr/>
    </dgm:pt>
    <dgm:pt modelId="{9132AAC3-AF8C-9542-A717-1981B9D71C4C}" type="pres">
      <dgm:prSet presAssocID="{0A6245BB-1EEF-4C95-A0E0-1B6DB759E5D3}" presName="thickLine" presStyleLbl="alignNode1" presStyleIdx="2" presStyleCnt="3"/>
      <dgm:spPr/>
    </dgm:pt>
    <dgm:pt modelId="{B9EFDC94-E9DC-FA4B-9011-E519D95F655E}" type="pres">
      <dgm:prSet presAssocID="{0A6245BB-1EEF-4C95-A0E0-1B6DB759E5D3}" presName="horz1" presStyleCnt="0"/>
      <dgm:spPr/>
    </dgm:pt>
    <dgm:pt modelId="{CA021BEC-4733-354F-898B-1E3DF9AC821F}" type="pres">
      <dgm:prSet presAssocID="{0A6245BB-1EEF-4C95-A0E0-1B6DB759E5D3}" presName="tx1" presStyleLbl="revTx" presStyleIdx="2" presStyleCnt="3"/>
      <dgm:spPr/>
    </dgm:pt>
    <dgm:pt modelId="{65495763-2DC1-AC44-B4A6-58DB769D0F55}" type="pres">
      <dgm:prSet presAssocID="{0A6245BB-1EEF-4C95-A0E0-1B6DB759E5D3}" presName="vert1" presStyleCnt="0"/>
      <dgm:spPr/>
    </dgm:pt>
  </dgm:ptLst>
  <dgm:cxnLst>
    <dgm:cxn modelId="{CD2A4420-FA80-B640-B956-536DD12AED4A}" type="presOf" srcId="{242EA74F-1F8C-4795-A579-4F36901BE78F}" destId="{F24A38A8-AE40-D747-BC11-0ADB252BD8CA}" srcOrd="0" destOrd="0" presId="urn:microsoft.com/office/officeart/2008/layout/LinedList"/>
    <dgm:cxn modelId="{25051429-0A7D-4A1F-8CD4-DAF41D0EF23E}" srcId="{A7A70BF5-0B50-4128-B70A-AFAA469B086B}" destId="{242EA74F-1F8C-4795-A579-4F36901BE78F}" srcOrd="0" destOrd="0" parTransId="{4918034C-A57C-4044-807C-73A9BB8F602B}" sibTransId="{5C481AB2-53F8-4B94-A98A-FD9D2375F8E9}"/>
    <dgm:cxn modelId="{FEF68771-C906-184D-ACEB-9A1FC66687C4}" type="presOf" srcId="{0A6245BB-1EEF-4C95-A0E0-1B6DB759E5D3}" destId="{CA021BEC-4733-354F-898B-1E3DF9AC821F}" srcOrd="0" destOrd="0" presId="urn:microsoft.com/office/officeart/2008/layout/LinedList"/>
    <dgm:cxn modelId="{BE8FC1A1-B1D6-8247-AC46-DA6609FE089D}" type="presOf" srcId="{8BA2748C-477C-439D-AC33-AEB138F3057F}" destId="{D510191A-DC81-E547-8D46-6BED6AE58F5E}" srcOrd="0" destOrd="0" presId="urn:microsoft.com/office/officeart/2008/layout/LinedList"/>
    <dgm:cxn modelId="{8F5D17AA-4C6F-4442-B760-84AFE27AB775}" srcId="{A7A70BF5-0B50-4128-B70A-AFAA469B086B}" destId="{8BA2748C-477C-439D-AC33-AEB138F3057F}" srcOrd="1" destOrd="0" parTransId="{3C926702-8EB8-4906-8300-70D35392BE67}" sibTransId="{EA0296A5-5DEF-4C5F-8713-91D699EFED3D}"/>
    <dgm:cxn modelId="{7CCF6BCE-061D-9844-9AEB-01913C465446}" type="presOf" srcId="{A7A70BF5-0B50-4128-B70A-AFAA469B086B}" destId="{1D670946-C421-9847-A139-9CA6742DEF6D}" srcOrd="0" destOrd="0" presId="urn:microsoft.com/office/officeart/2008/layout/LinedList"/>
    <dgm:cxn modelId="{B63D43DF-AEB3-4D81-9343-36BF7D46E485}" srcId="{A7A70BF5-0B50-4128-B70A-AFAA469B086B}" destId="{0A6245BB-1EEF-4C95-A0E0-1B6DB759E5D3}" srcOrd="2" destOrd="0" parTransId="{6E3E39E3-BC8B-4F53-9F37-C30B0C5CAEEA}" sibTransId="{3CFDB445-89EC-46D3-9F19-53B6FF2C1BAC}"/>
    <dgm:cxn modelId="{8ECC73AB-6AC4-3748-AE0B-D17E9408A4E3}" type="presParOf" srcId="{1D670946-C421-9847-A139-9CA6742DEF6D}" destId="{89DD1763-36EB-3C47-8619-CCB8ACD6F820}" srcOrd="0" destOrd="0" presId="urn:microsoft.com/office/officeart/2008/layout/LinedList"/>
    <dgm:cxn modelId="{67DEC285-C3E8-6540-935A-8F7C7C5B7756}" type="presParOf" srcId="{1D670946-C421-9847-A139-9CA6742DEF6D}" destId="{AAA7E93E-96A5-8841-B2A3-33405DE40948}" srcOrd="1" destOrd="0" presId="urn:microsoft.com/office/officeart/2008/layout/LinedList"/>
    <dgm:cxn modelId="{4928E05D-3273-0C4B-95C1-7625FFE67A0D}" type="presParOf" srcId="{AAA7E93E-96A5-8841-B2A3-33405DE40948}" destId="{F24A38A8-AE40-D747-BC11-0ADB252BD8CA}" srcOrd="0" destOrd="0" presId="urn:microsoft.com/office/officeart/2008/layout/LinedList"/>
    <dgm:cxn modelId="{C72E7ED9-70FF-264F-95CC-CA40F826A0EF}" type="presParOf" srcId="{AAA7E93E-96A5-8841-B2A3-33405DE40948}" destId="{F2EB920B-0288-0B47-820C-6964FB99DC16}" srcOrd="1" destOrd="0" presId="urn:microsoft.com/office/officeart/2008/layout/LinedList"/>
    <dgm:cxn modelId="{A73C150D-1F28-D848-98BD-0E4857DADE48}" type="presParOf" srcId="{1D670946-C421-9847-A139-9CA6742DEF6D}" destId="{72DF7B6D-D126-2243-B74F-B2ED7652674E}" srcOrd="2" destOrd="0" presId="urn:microsoft.com/office/officeart/2008/layout/LinedList"/>
    <dgm:cxn modelId="{E7A85F05-81C6-4E42-9D79-E666F6FAB018}" type="presParOf" srcId="{1D670946-C421-9847-A139-9CA6742DEF6D}" destId="{C8E90DF3-58B4-3B4A-B2A1-6C412CE46932}" srcOrd="3" destOrd="0" presId="urn:microsoft.com/office/officeart/2008/layout/LinedList"/>
    <dgm:cxn modelId="{79EE0A42-AA0C-A345-A1BD-A447EB98009D}" type="presParOf" srcId="{C8E90DF3-58B4-3B4A-B2A1-6C412CE46932}" destId="{D510191A-DC81-E547-8D46-6BED6AE58F5E}" srcOrd="0" destOrd="0" presId="urn:microsoft.com/office/officeart/2008/layout/LinedList"/>
    <dgm:cxn modelId="{CCA5CCE9-72F7-6149-B173-03CCDA849AB0}" type="presParOf" srcId="{C8E90DF3-58B4-3B4A-B2A1-6C412CE46932}" destId="{60462976-897E-814D-986F-97298DEF577C}" srcOrd="1" destOrd="0" presId="urn:microsoft.com/office/officeart/2008/layout/LinedList"/>
    <dgm:cxn modelId="{C559F584-DF73-234A-A8A6-208DEAA2F7EF}" type="presParOf" srcId="{1D670946-C421-9847-A139-9CA6742DEF6D}" destId="{9132AAC3-AF8C-9542-A717-1981B9D71C4C}" srcOrd="4" destOrd="0" presId="urn:microsoft.com/office/officeart/2008/layout/LinedList"/>
    <dgm:cxn modelId="{0F5B1781-0ED2-DD48-A318-2A41C2396247}" type="presParOf" srcId="{1D670946-C421-9847-A139-9CA6742DEF6D}" destId="{B9EFDC94-E9DC-FA4B-9011-E519D95F655E}" srcOrd="5" destOrd="0" presId="urn:microsoft.com/office/officeart/2008/layout/LinedList"/>
    <dgm:cxn modelId="{69F884A8-6163-DF45-81E0-2DD9683494F5}" type="presParOf" srcId="{B9EFDC94-E9DC-FA4B-9011-E519D95F655E}" destId="{CA021BEC-4733-354F-898B-1E3DF9AC821F}" srcOrd="0" destOrd="0" presId="urn:microsoft.com/office/officeart/2008/layout/LinedList"/>
    <dgm:cxn modelId="{EB1630DB-1972-DB45-BA1A-EFAFE1349D57}" type="presParOf" srcId="{B9EFDC94-E9DC-FA4B-9011-E519D95F655E}" destId="{65495763-2DC1-AC44-B4A6-58DB769D0F5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7C52E6-9705-4BE6-8623-63D7C7F51AB8}"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E35E287D-7306-40CA-9BE3-CB33EC4C626E}">
      <dgm:prSet/>
      <dgm:spPr/>
      <dgm:t>
        <a:bodyPr/>
        <a:lstStyle/>
        <a:p>
          <a:r>
            <a:rPr lang="en-GB"/>
            <a:t>Epidemiological studies</a:t>
          </a:r>
          <a:endParaRPr lang="en-US"/>
        </a:p>
      </dgm:t>
    </dgm:pt>
    <dgm:pt modelId="{655D7743-DB92-4E6D-8286-1015F8615A93}" type="parTrans" cxnId="{58A86DDA-F697-4660-9D76-3FF4015C0346}">
      <dgm:prSet/>
      <dgm:spPr/>
      <dgm:t>
        <a:bodyPr/>
        <a:lstStyle/>
        <a:p>
          <a:endParaRPr lang="en-US"/>
        </a:p>
      </dgm:t>
    </dgm:pt>
    <dgm:pt modelId="{AD39CC20-9073-4C8B-BE4A-B287A881301E}" type="sibTrans" cxnId="{58A86DDA-F697-4660-9D76-3FF4015C0346}">
      <dgm:prSet/>
      <dgm:spPr/>
      <dgm:t>
        <a:bodyPr/>
        <a:lstStyle/>
        <a:p>
          <a:endParaRPr lang="en-US"/>
        </a:p>
      </dgm:t>
    </dgm:pt>
    <dgm:pt modelId="{E223C723-99F5-47BF-AB77-6F06A5A7FA92}">
      <dgm:prSet/>
      <dgm:spPr/>
      <dgm:t>
        <a:bodyPr/>
        <a:lstStyle/>
        <a:p>
          <a:r>
            <a:rPr lang="en-GB"/>
            <a:t>Qualitative studies</a:t>
          </a:r>
          <a:endParaRPr lang="en-US"/>
        </a:p>
      </dgm:t>
    </dgm:pt>
    <dgm:pt modelId="{CE95CA33-A6F5-46D0-9F5B-EE601FF63B35}" type="parTrans" cxnId="{ECD7D102-1B3A-44A4-BBE9-42FBFBA68934}">
      <dgm:prSet/>
      <dgm:spPr/>
      <dgm:t>
        <a:bodyPr/>
        <a:lstStyle/>
        <a:p>
          <a:endParaRPr lang="en-US"/>
        </a:p>
      </dgm:t>
    </dgm:pt>
    <dgm:pt modelId="{0172CDD0-D7D5-4050-9ADE-333684D24599}" type="sibTrans" cxnId="{ECD7D102-1B3A-44A4-BBE9-42FBFBA68934}">
      <dgm:prSet/>
      <dgm:spPr/>
      <dgm:t>
        <a:bodyPr/>
        <a:lstStyle/>
        <a:p>
          <a:endParaRPr lang="en-US"/>
        </a:p>
      </dgm:t>
    </dgm:pt>
    <dgm:pt modelId="{8EB765D5-84E4-48D6-9BC4-18CFEEF2C213}">
      <dgm:prSet/>
      <dgm:spPr/>
      <dgm:t>
        <a:bodyPr/>
        <a:lstStyle/>
        <a:p>
          <a:r>
            <a:rPr lang="en-GB"/>
            <a:t>Finnish Network: The CSO Nework </a:t>
          </a:r>
          <a:endParaRPr lang="en-US"/>
        </a:p>
      </dgm:t>
    </dgm:pt>
    <dgm:pt modelId="{2BCD2431-50C9-49CD-BE0C-838CEF068D8C}" type="parTrans" cxnId="{BCE7B12C-1224-4BB0-9C06-D039EFE1CCE8}">
      <dgm:prSet/>
      <dgm:spPr/>
      <dgm:t>
        <a:bodyPr/>
        <a:lstStyle/>
        <a:p>
          <a:endParaRPr lang="en-US"/>
        </a:p>
      </dgm:t>
    </dgm:pt>
    <dgm:pt modelId="{5E66E1E5-096B-4314-BA21-7AD618F1C653}" type="sibTrans" cxnId="{BCE7B12C-1224-4BB0-9C06-D039EFE1CCE8}">
      <dgm:prSet/>
      <dgm:spPr/>
      <dgm:t>
        <a:bodyPr/>
        <a:lstStyle/>
        <a:p>
          <a:endParaRPr lang="en-US"/>
        </a:p>
      </dgm:t>
    </dgm:pt>
    <dgm:pt modelId="{CB5E6355-04D2-442B-B053-B60FDC482402}">
      <dgm:prSet/>
      <dgm:spPr/>
      <dgm:t>
        <a:bodyPr/>
        <a:lstStyle/>
        <a:p>
          <a:r>
            <a:rPr lang="en-GB"/>
            <a:t>Helsinki Gambling clinic’s observation</a:t>
          </a:r>
          <a:endParaRPr lang="en-US"/>
        </a:p>
      </dgm:t>
    </dgm:pt>
    <dgm:pt modelId="{3C4D97DF-118B-401D-8A23-3555C21C56C7}" type="parTrans" cxnId="{1EFFDF51-3DDA-40C3-B3EE-7AE6647E47B7}">
      <dgm:prSet/>
      <dgm:spPr/>
      <dgm:t>
        <a:bodyPr/>
        <a:lstStyle/>
        <a:p>
          <a:endParaRPr lang="en-US"/>
        </a:p>
      </dgm:t>
    </dgm:pt>
    <dgm:pt modelId="{8B63C2BC-0CAB-439D-AC9E-92E3177C553F}" type="sibTrans" cxnId="{1EFFDF51-3DDA-40C3-B3EE-7AE6647E47B7}">
      <dgm:prSet/>
      <dgm:spPr/>
      <dgm:t>
        <a:bodyPr/>
        <a:lstStyle/>
        <a:p>
          <a:endParaRPr lang="en-US"/>
        </a:p>
      </dgm:t>
    </dgm:pt>
    <dgm:pt modelId="{57320216-E895-4074-9AB5-01C8A8A36BAE}">
      <dgm:prSet/>
      <dgm:spPr/>
      <dgm:t>
        <a:bodyPr/>
        <a:lstStyle/>
        <a:p>
          <a:r>
            <a:rPr lang="en-GB"/>
            <a:t>NGO’s experiences (Tiltti)</a:t>
          </a:r>
          <a:endParaRPr lang="en-US"/>
        </a:p>
      </dgm:t>
    </dgm:pt>
    <dgm:pt modelId="{BFFAD322-C5E9-4FF6-80E9-2E0E52680F1A}" type="parTrans" cxnId="{4E9B36A8-A47F-4C98-9978-6CBC65E1D10F}">
      <dgm:prSet/>
      <dgm:spPr/>
      <dgm:t>
        <a:bodyPr/>
        <a:lstStyle/>
        <a:p>
          <a:endParaRPr lang="en-US"/>
        </a:p>
      </dgm:t>
    </dgm:pt>
    <dgm:pt modelId="{B1F5B3C2-D200-4A61-81EC-02D7638D03D4}" type="sibTrans" cxnId="{4E9B36A8-A47F-4C98-9978-6CBC65E1D10F}">
      <dgm:prSet/>
      <dgm:spPr/>
      <dgm:t>
        <a:bodyPr/>
        <a:lstStyle/>
        <a:p>
          <a:endParaRPr lang="en-US"/>
        </a:p>
      </dgm:t>
    </dgm:pt>
    <dgm:pt modelId="{2C3D6300-F5B5-4C9E-983C-B010399E6773}">
      <dgm:prSet/>
      <dgm:spPr/>
      <dgm:t>
        <a:bodyPr/>
        <a:lstStyle/>
        <a:p>
          <a:r>
            <a:rPr lang="en-GB"/>
            <a:t>Systematic review: towards support and treatment</a:t>
          </a:r>
          <a:endParaRPr lang="en-US"/>
        </a:p>
      </dgm:t>
    </dgm:pt>
    <dgm:pt modelId="{0A43C683-8951-43AF-A205-9E043878678E}" type="parTrans" cxnId="{F79C9299-55A8-49EA-A602-E2B8D91BAE65}">
      <dgm:prSet/>
      <dgm:spPr/>
      <dgm:t>
        <a:bodyPr/>
        <a:lstStyle/>
        <a:p>
          <a:endParaRPr lang="en-US"/>
        </a:p>
      </dgm:t>
    </dgm:pt>
    <dgm:pt modelId="{3B410762-6F6D-42FB-AA3B-D8AD5F56693F}" type="sibTrans" cxnId="{F79C9299-55A8-49EA-A602-E2B8D91BAE65}">
      <dgm:prSet/>
      <dgm:spPr/>
      <dgm:t>
        <a:bodyPr/>
        <a:lstStyle/>
        <a:p>
          <a:endParaRPr lang="en-US"/>
        </a:p>
      </dgm:t>
    </dgm:pt>
    <dgm:pt modelId="{6AE1CA21-7552-4AC8-BFE7-C06241EC1D84}">
      <dgm:prSet/>
      <dgm:spPr/>
      <dgm:t>
        <a:bodyPr/>
        <a:lstStyle/>
        <a:p>
          <a:r>
            <a:rPr lang="en-GB"/>
            <a:t>Phase I: Implementation of harm measure for CSOs </a:t>
          </a:r>
          <a:endParaRPr lang="en-US"/>
        </a:p>
      </dgm:t>
    </dgm:pt>
    <dgm:pt modelId="{F727F841-F0C2-4788-8EA5-46670E32068E}" type="parTrans" cxnId="{FC2A6FBE-3612-4159-85BD-C4237862A7D4}">
      <dgm:prSet/>
      <dgm:spPr/>
      <dgm:t>
        <a:bodyPr/>
        <a:lstStyle/>
        <a:p>
          <a:endParaRPr lang="en-US"/>
        </a:p>
      </dgm:t>
    </dgm:pt>
    <dgm:pt modelId="{529BDDC4-329D-4307-AB58-C75A1452F7EB}" type="sibTrans" cxnId="{FC2A6FBE-3612-4159-85BD-C4237862A7D4}">
      <dgm:prSet/>
      <dgm:spPr/>
      <dgm:t>
        <a:bodyPr/>
        <a:lstStyle/>
        <a:p>
          <a:endParaRPr lang="en-US"/>
        </a:p>
      </dgm:t>
    </dgm:pt>
    <dgm:pt modelId="{1113BDB3-FC18-CE4C-82F4-A2107D4EC045}" type="pres">
      <dgm:prSet presAssocID="{DD7C52E6-9705-4BE6-8623-63D7C7F51AB8}" presName="vert0" presStyleCnt="0">
        <dgm:presLayoutVars>
          <dgm:dir/>
          <dgm:animOne val="branch"/>
          <dgm:animLvl val="lvl"/>
        </dgm:presLayoutVars>
      </dgm:prSet>
      <dgm:spPr/>
    </dgm:pt>
    <dgm:pt modelId="{21A28B26-5B5F-E14D-9B14-D631B43E2D17}" type="pres">
      <dgm:prSet presAssocID="{E35E287D-7306-40CA-9BE3-CB33EC4C626E}" presName="thickLine" presStyleLbl="alignNode1" presStyleIdx="0" presStyleCnt="7"/>
      <dgm:spPr/>
    </dgm:pt>
    <dgm:pt modelId="{250E763E-444E-2940-BDA3-F53E7205C6D2}" type="pres">
      <dgm:prSet presAssocID="{E35E287D-7306-40CA-9BE3-CB33EC4C626E}" presName="horz1" presStyleCnt="0"/>
      <dgm:spPr/>
    </dgm:pt>
    <dgm:pt modelId="{A50E5721-6935-A74F-8139-71F98A3E2121}" type="pres">
      <dgm:prSet presAssocID="{E35E287D-7306-40CA-9BE3-CB33EC4C626E}" presName="tx1" presStyleLbl="revTx" presStyleIdx="0" presStyleCnt="7"/>
      <dgm:spPr/>
    </dgm:pt>
    <dgm:pt modelId="{9AFF45C9-702E-8A49-96F8-AFD861D3AC1D}" type="pres">
      <dgm:prSet presAssocID="{E35E287D-7306-40CA-9BE3-CB33EC4C626E}" presName="vert1" presStyleCnt="0"/>
      <dgm:spPr/>
    </dgm:pt>
    <dgm:pt modelId="{513D9FB1-5A61-CB44-B66A-7EDA2BE76761}" type="pres">
      <dgm:prSet presAssocID="{E223C723-99F5-47BF-AB77-6F06A5A7FA92}" presName="thickLine" presStyleLbl="alignNode1" presStyleIdx="1" presStyleCnt="7"/>
      <dgm:spPr/>
    </dgm:pt>
    <dgm:pt modelId="{9CB7D390-77C6-574B-8FC8-7E52A0DB921A}" type="pres">
      <dgm:prSet presAssocID="{E223C723-99F5-47BF-AB77-6F06A5A7FA92}" presName="horz1" presStyleCnt="0"/>
      <dgm:spPr/>
    </dgm:pt>
    <dgm:pt modelId="{3D395DAE-E72E-934D-95BF-F9E1C21FA17E}" type="pres">
      <dgm:prSet presAssocID="{E223C723-99F5-47BF-AB77-6F06A5A7FA92}" presName="tx1" presStyleLbl="revTx" presStyleIdx="1" presStyleCnt="7"/>
      <dgm:spPr/>
    </dgm:pt>
    <dgm:pt modelId="{DDADA34A-96B4-F043-96B0-21CFA15B8BF5}" type="pres">
      <dgm:prSet presAssocID="{E223C723-99F5-47BF-AB77-6F06A5A7FA92}" presName="vert1" presStyleCnt="0"/>
      <dgm:spPr/>
    </dgm:pt>
    <dgm:pt modelId="{D5890BAA-4535-C448-9D8D-9E732925E483}" type="pres">
      <dgm:prSet presAssocID="{8EB765D5-84E4-48D6-9BC4-18CFEEF2C213}" presName="thickLine" presStyleLbl="alignNode1" presStyleIdx="2" presStyleCnt="7"/>
      <dgm:spPr/>
    </dgm:pt>
    <dgm:pt modelId="{FE2212A3-B36D-C644-B116-01527F7980FF}" type="pres">
      <dgm:prSet presAssocID="{8EB765D5-84E4-48D6-9BC4-18CFEEF2C213}" presName="horz1" presStyleCnt="0"/>
      <dgm:spPr/>
    </dgm:pt>
    <dgm:pt modelId="{68447FFC-44F0-AB44-BCED-43C7D0A03F55}" type="pres">
      <dgm:prSet presAssocID="{8EB765D5-84E4-48D6-9BC4-18CFEEF2C213}" presName="tx1" presStyleLbl="revTx" presStyleIdx="2" presStyleCnt="7"/>
      <dgm:spPr/>
    </dgm:pt>
    <dgm:pt modelId="{F9DB6593-72F7-1147-9263-EA5415CFF4BC}" type="pres">
      <dgm:prSet presAssocID="{8EB765D5-84E4-48D6-9BC4-18CFEEF2C213}" presName="vert1" presStyleCnt="0"/>
      <dgm:spPr/>
    </dgm:pt>
    <dgm:pt modelId="{5A05BD07-86C1-244B-AFEC-6BC099E62321}" type="pres">
      <dgm:prSet presAssocID="{CB5E6355-04D2-442B-B053-B60FDC482402}" presName="thickLine" presStyleLbl="alignNode1" presStyleIdx="3" presStyleCnt="7"/>
      <dgm:spPr/>
    </dgm:pt>
    <dgm:pt modelId="{8C59D3EF-CE7C-504C-9BDA-4FC6A730D6F7}" type="pres">
      <dgm:prSet presAssocID="{CB5E6355-04D2-442B-B053-B60FDC482402}" presName="horz1" presStyleCnt="0"/>
      <dgm:spPr/>
    </dgm:pt>
    <dgm:pt modelId="{1D01545C-8ADD-384C-A594-88D8BB16679C}" type="pres">
      <dgm:prSet presAssocID="{CB5E6355-04D2-442B-B053-B60FDC482402}" presName="tx1" presStyleLbl="revTx" presStyleIdx="3" presStyleCnt="7"/>
      <dgm:spPr/>
    </dgm:pt>
    <dgm:pt modelId="{8A385026-6E5E-114D-93A4-8B464D36548E}" type="pres">
      <dgm:prSet presAssocID="{CB5E6355-04D2-442B-B053-B60FDC482402}" presName="vert1" presStyleCnt="0"/>
      <dgm:spPr/>
    </dgm:pt>
    <dgm:pt modelId="{FD440D75-C245-F448-99DC-3EC14D774364}" type="pres">
      <dgm:prSet presAssocID="{57320216-E895-4074-9AB5-01C8A8A36BAE}" presName="thickLine" presStyleLbl="alignNode1" presStyleIdx="4" presStyleCnt="7"/>
      <dgm:spPr/>
    </dgm:pt>
    <dgm:pt modelId="{F8589905-1DC8-7142-8B53-AECD1B9CBEC6}" type="pres">
      <dgm:prSet presAssocID="{57320216-E895-4074-9AB5-01C8A8A36BAE}" presName="horz1" presStyleCnt="0"/>
      <dgm:spPr/>
    </dgm:pt>
    <dgm:pt modelId="{25073311-363E-5A4F-A76E-A09DEB00B1B5}" type="pres">
      <dgm:prSet presAssocID="{57320216-E895-4074-9AB5-01C8A8A36BAE}" presName="tx1" presStyleLbl="revTx" presStyleIdx="4" presStyleCnt="7"/>
      <dgm:spPr/>
    </dgm:pt>
    <dgm:pt modelId="{31D13C08-0EBC-2846-B30D-4282B6C19831}" type="pres">
      <dgm:prSet presAssocID="{57320216-E895-4074-9AB5-01C8A8A36BAE}" presName="vert1" presStyleCnt="0"/>
      <dgm:spPr/>
    </dgm:pt>
    <dgm:pt modelId="{6376125C-923C-3F45-B4E1-457DAEE7537C}" type="pres">
      <dgm:prSet presAssocID="{2C3D6300-F5B5-4C9E-983C-B010399E6773}" presName="thickLine" presStyleLbl="alignNode1" presStyleIdx="5" presStyleCnt="7"/>
      <dgm:spPr/>
    </dgm:pt>
    <dgm:pt modelId="{F8FF3203-6BCB-8347-886E-52D610471F95}" type="pres">
      <dgm:prSet presAssocID="{2C3D6300-F5B5-4C9E-983C-B010399E6773}" presName="horz1" presStyleCnt="0"/>
      <dgm:spPr/>
    </dgm:pt>
    <dgm:pt modelId="{49F07036-8EA2-4B40-AEF5-D5DD278766FF}" type="pres">
      <dgm:prSet presAssocID="{2C3D6300-F5B5-4C9E-983C-B010399E6773}" presName="tx1" presStyleLbl="revTx" presStyleIdx="5" presStyleCnt="7"/>
      <dgm:spPr/>
    </dgm:pt>
    <dgm:pt modelId="{25368E13-6A93-B04D-B76F-5548A956FCED}" type="pres">
      <dgm:prSet presAssocID="{2C3D6300-F5B5-4C9E-983C-B010399E6773}" presName="vert1" presStyleCnt="0"/>
      <dgm:spPr/>
    </dgm:pt>
    <dgm:pt modelId="{22C87CB9-54DD-554F-8390-F860B9E1E416}" type="pres">
      <dgm:prSet presAssocID="{6AE1CA21-7552-4AC8-BFE7-C06241EC1D84}" presName="thickLine" presStyleLbl="alignNode1" presStyleIdx="6" presStyleCnt="7"/>
      <dgm:spPr/>
    </dgm:pt>
    <dgm:pt modelId="{A0A63787-D2F5-C045-90ED-179889E213ED}" type="pres">
      <dgm:prSet presAssocID="{6AE1CA21-7552-4AC8-BFE7-C06241EC1D84}" presName="horz1" presStyleCnt="0"/>
      <dgm:spPr/>
    </dgm:pt>
    <dgm:pt modelId="{056F3AF0-ED70-F747-891B-7AA62316A077}" type="pres">
      <dgm:prSet presAssocID="{6AE1CA21-7552-4AC8-BFE7-C06241EC1D84}" presName="tx1" presStyleLbl="revTx" presStyleIdx="6" presStyleCnt="7"/>
      <dgm:spPr/>
    </dgm:pt>
    <dgm:pt modelId="{4C16242D-FBB5-4B41-9555-3281CDEAEC47}" type="pres">
      <dgm:prSet presAssocID="{6AE1CA21-7552-4AC8-BFE7-C06241EC1D84}" presName="vert1" presStyleCnt="0"/>
      <dgm:spPr/>
    </dgm:pt>
  </dgm:ptLst>
  <dgm:cxnLst>
    <dgm:cxn modelId="{ECD7D102-1B3A-44A4-BBE9-42FBFBA68934}" srcId="{DD7C52E6-9705-4BE6-8623-63D7C7F51AB8}" destId="{E223C723-99F5-47BF-AB77-6F06A5A7FA92}" srcOrd="1" destOrd="0" parTransId="{CE95CA33-A6F5-46D0-9F5B-EE601FF63B35}" sibTransId="{0172CDD0-D7D5-4050-9ADE-333684D24599}"/>
    <dgm:cxn modelId="{B8AC092B-FA09-3F4F-B44B-83622AD644AC}" type="presOf" srcId="{2C3D6300-F5B5-4C9E-983C-B010399E6773}" destId="{49F07036-8EA2-4B40-AEF5-D5DD278766FF}" srcOrd="0" destOrd="0" presId="urn:microsoft.com/office/officeart/2008/layout/LinedList"/>
    <dgm:cxn modelId="{BCE7B12C-1224-4BB0-9C06-D039EFE1CCE8}" srcId="{DD7C52E6-9705-4BE6-8623-63D7C7F51AB8}" destId="{8EB765D5-84E4-48D6-9BC4-18CFEEF2C213}" srcOrd="2" destOrd="0" parTransId="{2BCD2431-50C9-49CD-BE0C-838CEF068D8C}" sibTransId="{5E66E1E5-096B-4314-BA21-7AD618F1C653}"/>
    <dgm:cxn modelId="{385F573D-D2CA-9948-8A66-4584390E54EA}" type="presOf" srcId="{57320216-E895-4074-9AB5-01C8A8A36BAE}" destId="{25073311-363E-5A4F-A76E-A09DEB00B1B5}" srcOrd="0" destOrd="0" presId="urn:microsoft.com/office/officeart/2008/layout/LinedList"/>
    <dgm:cxn modelId="{1EFFDF51-3DDA-40C3-B3EE-7AE6647E47B7}" srcId="{DD7C52E6-9705-4BE6-8623-63D7C7F51AB8}" destId="{CB5E6355-04D2-442B-B053-B60FDC482402}" srcOrd="3" destOrd="0" parTransId="{3C4D97DF-118B-401D-8A23-3555C21C56C7}" sibTransId="{8B63C2BC-0CAB-439D-AC9E-92E3177C553F}"/>
    <dgm:cxn modelId="{CDF82A59-99A5-2344-83CA-777C8CD15808}" type="presOf" srcId="{8EB765D5-84E4-48D6-9BC4-18CFEEF2C213}" destId="{68447FFC-44F0-AB44-BCED-43C7D0A03F55}" srcOrd="0" destOrd="0" presId="urn:microsoft.com/office/officeart/2008/layout/LinedList"/>
    <dgm:cxn modelId="{0AC67C75-8044-D54A-B6CA-23738F2ADD3B}" type="presOf" srcId="{6AE1CA21-7552-4AC8-BFE7-C06241EC1D84}" destId="{056F3AF0-ED70-F747-891B-7AA62316A077}" srcOrd="0" destOrd="0" presId="urn:microsoft.com/office/officeart/2008/layout/LinedList"/>
    <dgm:cxn modelId="{C677F789-2091-C74E-AD06-40A0B9C14A3D}" type="presOf" srcId="{DD7C52E6-9705-4BE6-8623-63D7C7F51AB8}" destId="{1113BDB3-FC18-CE4C-82F4-A2107D4EC045}" srcOrd="0" destOrd="0" presId="urn:microsoft.com/office/officeart/2008/layout/LinedList"/>
    <dgm:cxn modelId="{F79C9299-55A8-49EA-A602-E2B8D91BAE65}" srcId="{DD7C52E6-9705-4BE6-8623-63D7C7F51AB8}" destId="{2C3D6300-F5B5-4C9E-983C-B010399E6773}" srcOrd="5" destOrd="0" parTransId="{0A43C683-8951-43AF-A205-9E043878678E}" sibTransId="{3B410762-6F6D-42FB-AA3B-D8AD5F56693F}"/>
    <dgm:cxn modelId="{4E9B36A8-A47F-4C98-9978-6CBC65E1D10F}" srcId="{DD7C52E6-9705-4BE6-8623-63D7C7F51AB8}" destId="{57320216-E895-4074-9AB5-01C8A8A36BAE}" srcOrd="4" destOrd="0" parTransId="{BFFAD322-C5E9-4FF6-80E9-2E0E52680F1A}" sibTransId="{B1F5B3C2-D200-4A61-81EC-02D7638D03D4}"/>
    <dgm:cxn modelId="{8990EBB0-8769-8649-B0F6-107AC2BAB112}" type="presOf" srcId="{E35E287D-7306-40CA-9BE3-CB33EC4C626E}" destId="{A50E5721-6935-A74F-8139-71F98A3E2121}" srcOrd="0" destOrd="0" presId="urn:microsoft.com/office/officeart/2008/layout/LinedList"/>
    <dgm:cxn modelId="{BBDE46B2-40BA-774D-8E11-E091827E97A4}" type="presOf" srcId="{CB5E6355-04D2-442B-B053-B60FDC482402}" destId="{1D01545C-8ADD-384C-A594-88D8BB16679C}" srcOrd="0" destOrd="0" presId="urn:microsoft.com/office/officeart/2008/layout/LinedList"/>
    <dgm:cxn modelId="{FC2A6FBE-3612-4159-85BD-C4237862A7D4}" srcId="{DD7C52E6-9705-4BE6-8623-63D7C7F51AB8}" destId="{6AE1CA21-7552-4AC8-BFE7-C06241EC1D84}" srcOrd="6" destOrd="0" parTransId="{F727F841-F0C2-4788-8EA5-46670E32068E}" sibTransId="{529BDDC4-329D-4307-AB58-C75A1452F7EB}"/>
    <dgm:cxn modelId="{6A369DCD-6981-AB46-AC15-987464C3791F}" type="presOf" srcId="{E223C723-99F5-47BF-AB77-6F06A5A7FA92}" destId="{3D395DAE-E72E-934D-95BF-F9E1C21FA17E}" srcOrd="0" destOrd="0" presId="urn:microsoft.com/office/officeart/2008/layout/LinedList"/>
    <dgm:cxn modelId="{58A86DDA-F697-4660-9D76-3FF4015C0346}" srcId="{DD7C52E6-9705-4BE6-8623-63D7C7F51AB8}" destId="{E35E287D-7306-40CA-9BE3-CB33EC4C626E}" srcOrd="0" destOrd="0" parTransId="{655D7743-DB92-4E6D-8286-1015F8615A93}" sibTransId="{AD39CC20-9073-4C8B-BE4A-B287A881301E}"/>
    <dgm:cxn modelId="{C883FC70-4728-4747-9568-2A2802F707E6}" type="presParOf" srcId="{1113BDB3-FC18-CE4C-82F4-A2107D4EC045}" destId="{21A28B26-5B5F-E14D-9B14-D631B43E2D17}" srcOrd="0" destOrd="0" presId="urn:microsoft.com/office/officeart/2008/layout/LinedList"/>
    <dgm:cxn modelId="{B27AAA3B-53D0-AD4E-ABE7-1DB3AF6EE83D}" type="presParOf" srcId="{1113BDB3-FC18-CE4C-82F4-A2107D4EC045}" destId="{250E763E-444E-2940-BDA3-F53E7205C6D2}" srcOrd="1" destOrd="0" presId="urn:microsoft.com/office/officeart/2008/layout/LinedList"/>
    <dgm:cxn modelId="{064758F9-DE3B-4446-B992-735A911677AE}" type="presParOf" srcId="{250E763E-444E-2940-BDA3-F53E7205C6D2}" destId="{A50E5721-6935-A74F-8139-71F98A3E2121}" srcOrd="0" destOrd="0" presId="urn:microsoft.com/office/officeart/2008/layout/LinedList"/>
    <dgm:cxn modelId="{C7790C49-A366-DA45-891A-41B158FD947D}" type="presParOf" srcId="{250E763E-444E-2940-BDA3-F53E7205C6D2}" destId="{9AFF45C9-702E-8A49-96F8-AFD861D3AC1D}" srcOrd="1" destOrd="0" presId="urn:microsoft.com/office/officeart/2008/layout/LinedList"/>
    <dgm:cxn modelId="{D461B969-2359-DA45-9183-997477BF4271}" type="presParOf" srcId="{1113BDB3-FC18-CE4C-82F4-A2107D4EC045}" destId="{513D9FB1-5A61-CB44-B66A-7EDA2BE76761}" srcOrd="2" destOrd="0" presId="urn:microsoft.com/office/officeart/2008/layout/LinedList"/>
    <dgm:cxn modelId="{648B2D67-242E-4545-9A34-37E8C2D7D067}" type="presParOf" srcId="{1113BDB3-FC18-CE4C-82F4-A2107D4EC045}" destId="{9CB7D390-77C6-574B-8FC8-7E52A0DB921A}" srcOrd="3" destOrd="0" presId="urn:microsoft.com/office/officeart/2008/layout/LinedList"/>
    <dgm:cxn modelId="{57427050-3600-294F-9E81-F89D68515193}" type="presParOf" srcId="{9CB7D390-77C6-574B-8FC8-7E52A0DB921A}" destId="{3D395DAE-E72E-934D-95BF-F9E1C21FA17E}" srcOrd="0" destOrd="0" presId="urn:microsoft.com/office/officeart/2008/layout/LinedList"/>
    <dgm:cxn modelId="{FF7A0A48-6F1D-DF4E-952E-E8CC1B13C10E}" type="presParOf" srcId="{9CB7D390-77C6-574B-8FC8-7E52A0DB921A}" destId="{DDADA34A-96B4-F043-96B0-21CFA15B8BF5}" srcOrd="1" destOrd="0" presId="urn:microsoft.com/office/officeart/2008/layout/LinedList"/>
    <dgm:cxn modelId="{F8020C93-C7BE-4F41-B103-4E147D0ACF60}" type="presParOf" srcId="{1113BDB3-FC18-CE4C-82F4-A2107D4EC045}" destId="{D5890BAA-4535-C448-9D8D-9E732925E483}" srcOrd="4" destOrd="0" presId="urn:microsoft.com/office/officeart/2008/layout/LinedList"/>
    <dgm:cxn modelId="{2011E1A4-BDCD-824D-8182-6DB6EB471D31}" type="presParOf" srcId="{1113BDB3-FC18-CE4C-82F4-A2107D4EC045}" destId="{FE2212A3-B36D-C644-B116-01527F7980FF}" srcOrd="5" destOrd="0" presId="urn:microsoft.com/office/officeart/2008/layout/LinedList"/>
    <dgm:cxn modelId="{27EB5A9E-006F-4948-8D6D-F1D9E6D6340D}" type="presParOf" srcId="{FE2212A3-B36D-C644-B116-01527F7980FF}" destId="{68447FFC-44F0-AB44-BCED-43C7D0A03F55}" srcOrd="0" destOrd="0" presId="urn:microsoft.com/office/officeart/2008/layout/LinedList"/>
    <dgm:cxn modelId="{F89ACF0B-9A76-8342-B951-4F84308BECF2}" type="presParOf" srcId="{FE2212A3-B36D-C644-B116-01527F7980FF}" destId="{F9DB6593-72F7-1147-9263-EA5415CFF4BC}" srcOrd="1" destOrd="0" presId="urn:microsoft.com/office/officeart/2008/layout/LinedList"/>
    <dgm:cxn modelId="{9F65BF21-EA34-ED4B-9232-52EF06C21124}" type="presParOf" srcId="{1113BDB3-FC18-CE4C-82F4-A2107D4EC045}" destId="{5A05BD07-86C1-244B-AFEC-6BC099E62321}" srcOrd="6" destOrd="0" presId="urn:microsoft.com/office/officeart/2008/layout/LinedList"/>
    <dgm:cxn modelId="{9DB34587-9262-B14B-896C-F08BDB964891}" type="presParOf" srcId="{1113BDB3-FC18-CE4C-82F4-A2107D4EC045}" destId="{8C59D3EF-CE7C-504C-9BDA-4FC6A730D6F7}" srcOrd="7" destOrd="0" presId="urn:microsoft.com/office/officeart/2008/layout/LinedList"/>
    <dgm:cxn modelId="{4D1BC8F2-F857-0648-9741-6DFD25F9FA7C}" type="presParOf" srcId="{8C59D3EF-CE7C-504C-9BDA-4FC6A730D6F7}" destId="{1D01545C-8ADD-384C-A594-88D8BB16679C}" srcOrd="0" destOrd="0" presId="urn:microsoft.com/office/officeart/2008/layout/LinedList"/>
    <dgm:cxn modelId="{6FF03232-B2EE-A348-AA6B-A880139FD417}" type="presParOf" srcId="{8C59D3EF-CE7C-504C-9BDA-4FC6A730D6F7}" destId="{8A385026-6E5E-114D-93A4-8B464D36548E}" srcOrd="1" destOrd="0" presId="urn:microsoft.com/office/officeart/2008/layout/LinedList"/>
    <dgm:cxn modelId="{601E5860-7A1B-9649-82BE-43EEECA249C7}" type="presParOf" srcId="{1113BDB3-FC18-CE4C-82F4-A2107D4EC045}" destId="{FD440D75-C245-F448-99DC-3EC14D774364}" srcOrd="8" destOrd="0" presId="urn:microsoft.com/office/officeart/2008/layout/LinedList"/>
    <dgm:cxn modelId="{8FA02CE2-67A0-A74F-971F-176027E41ECE}" type="presParOf" srcId="{1113BDB3-FC18-CE4C-82F4-A2107D4EC045}" destId="{F8589905-1DC8-7142-8B53-AECD1B9CBEC6}" srcOrd="9" destOrd="0" presId="urn:microsoft.com/office/officeart/2008/layout/LinedList"/>
    <dgm:cxn modelId="{13CE4381-A570-DC46-9858-988D9CAB16A4}" type="presParOf" srcId="{F8589905-1DC8-7142-8B53-AECD1B9CBEC6}" destId="{25073311-363E-5A4F-A76E-A09DEB00B1B5}" srcOrd="0" destOrd="0" presId="urn:microsoft.com/office/officeart/2008/layout/LinedList"/>
    <dgm:cxn modelId="{C8225F60-071B-E24E-A348-3CF3F3665635}" type="presParOf" srcId="{F8589905-1DC8-7142-8B53-AECD1B9CBEC6}" destId="{31D13C08-0EBC-2846-B30D-4282B6C19831}" srcOrd="1" destOrd="0" presId="urn:microsoft.com/office/officeart/2008/layout/LinedList"/>
    <dgm:cxn modelId="{1D494624-F430-AB48-99F9-E28D142444EA}" type="presParOf" srcId="{1113BDB3-FC18-CE4C-82F4-A2107D4EC045}" destId="{6376125C-923C-3F45-B4E1-457DAEE7537C}" srcOrd="10" destOrd="0" presId="urn:microsoft.com/office/officeart/2008/layout/LinedList"/>
    <dgm:cxn modelId="{DDF015E9-BE26-204F-863C-F1FE5559A826}" type="presParOf" srcId="{1113BDB3-FC18-CE4C-82F4-A2107D4EC045}" destId="{F8FF3203-6BCB-8347-886E-52D610471F95}" srcOrd="11" destOrd="0" presId="urn:microsoft.com/office/officeart/2008/layout/LinedList"/>
    <dgm:cxn modelId="{AD680654-78D5-3B4D-9FB1-96AC1644D7CC}" type="presParOf" srcId="{F8FF3203-6BCB-8347-886E-52D610471F95}" destId="{49F07036-8EA2-4B40-AEF5-D5DD278766FF}" srcOrd="0" destOrd="0" presId="urn:microsoft.com/office/officeart/2008/layout/LinedList"/>
    <dgm:cxn modelId="{9C4FA1A0-B784-C54D-B52D-FF41D61606FC}" type="presParOf" srcId="{F8FF3203-6BCB-8347-886E-52D610471F95}" destId="{25368E13-6A93-B04D-B76F-5548A956FCED}" srcOrd="1" destOrd="0" presId="urn:microsoft.com/office/officeart/2008/layout/LinedList"/>
    <dgm:cxn modelId="{02F91728-51F7-E941-9FE0-F183F6203334}" type="presParOf" srcId="{1113BDB3-FC18-CE4C-82F4-A2107D4EC045}" destId="{22C87CB9-54DD-554F-8390-F860B9E1E416}" srcOrd="12" destOrd="0" presId="urn:microsoft.com/office/officeart/2008/layout/LinedList"/>
    <dgm:cxn modelId="{42B43B3F-9B88-EB45-B4AE-C4E736D1BD8C}" type="presParOf" srcId="{1113BDB3-FC18-CE4C-82F4-A2107D4EC045}" destId="{A0A63787-D2F5-C045-90ED-179889E213ED}" srcOrd="13" destOrd="0" presId="urn:microsoft.com/office/officeart/2008/layout/LinedList"/>
    <dgm:cxn modelId="{13E4DABB-0FF3-C94E-9781-21C165476B0B}" type="presParOf" srcId="{A0A63787-D2F5-C045-90ED-179889E213ED}" destId="{056F3AF0-ED70-F747-891B-7AA62316A077}" srcOrd="0" destOrd="0" presId="urn:microsoft.com/office/officeart/2008/layout/LinedList"/>
    <dgm:cxn modelId="{8E114C34-2E34-4040-B998-43C7B9AE9675}" type="presParOf" srcId="{A0A63787-D2F5-C045-90ED-179889E213ED}" destId="{4C16242D-FBB5-4B41-9555-3281CDEAEC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9B2BDBA-5C99-4B5B-B6CA-0E3FAAD23636}" type="doc">
      <dgm:prSet loTypeId="urn:microsoft.com/office/officeart/2008/layout/LinedList" loCatId="list" qsTypeId="urn:microsoft.com/office/officeart/2005/8/quickstyle/simple5" qsCatId="simple" csTypeId="urn:microsoft.com/office/officeart/2005/8/colors/accent2_2" csCatId="accent2"/>
      <dgm:spPr/>
      <dgm:t>
        <a:bodyPr/>
        <a:lstStyle/>
        <a:p>
          <a:endParaRPr lang="en-US"/>
        </a:p>
      </dgm:t>
    </dgm:pt>
    <dgm:pt modelId="{256CC6F0-20AE-4D5B-A228-7B3B65C0D8F2}">
      <dgm:prSet/>
      <dgm:spPr/>
      <dgm:t>
        <a:bodyPr/>
        <a:lstStyle/>
        <a:p>
          <a:r>
            <a:rPr lang="en-GB"/>
            <a:t>A common starting point is providing psychoeducational information on gambling and PG, with variable practices for providing further psychoeducation. Our results revealed divergent approaches to delivering training on coping and communication skills.</a:t>
          </a:r>
          <a:endParaRPr lang="en-US"/>
        </a:p>
      </dgm:t>
    </dgm:pt>
    <dgm:pt modelId="{0E00540D-DAFB-4C24-A40A-072F549A42F3}" type="parTrans" cxnId="{C6B1019A-4F6C-4053-9BCC-81B0AC3681CC}">
      <dgm:prSet/>
      <dgm:spPr/>
      <dgm:t>
        <a:bodyPr/>
        <a:lstStyle/>
        <a:p>
          <a:endParaRPr lang="en-US"/>
        </a:p>
      </dgm:t>
    </dgm:pt>
    <dgm:pt modelId="{2715555E-4680-499D-B783-041A4E9B3E76}" type="sibTrans" cxnId="{C6B1019A-4F6C-4053-9BCC-81B0AC3681CC}">
      <dgm:prSet/>
      <dgm:spPr/>
      <dgm:t>
        <a:bodyPr/>
        <a:lstStyle/>
        <a:p>
          <a:endParaRPr lang="en-US"/>
        </a:p>
      </dgm:t>
    </dgm:pt>
    <dgm:pt modelId="{489E316A-A00B-4E1A-9CF2-872F84D7A827}">
      <dgm:prSet/>
      <dgm:spPr/>
      <dgm:t>
        <a:bodyPr/>
        <a:lstStyle/>
        <a:p>
          <a:r>
            <a:rPr lang="en-GB"/>
            <a:t>CRAFT provides advice on adaptive and maladaptive coping strategies which are predefined; the 5-step method on the other hand approaches coping skills from the presumption that the utility of strategies depends on contextual and situational factors.</a:t>
          </a:r>
          <a:endParaRPr lang="en-US"/>
        </a:p>
      </dgm:t>
    </dgm:pt>
    <dgm:pt modelId="{31355062-4E1F-4038-A9A4-895A67D91AE7}" type="parTrans" cxnId="{EDAB4C24-D1FB-400C-B60E-6D6FFAF19271}">
      <dgm:prSet/>
      <dgm:spPr/>
      <dgm:t>
        <a:bodyPr/>
        <a:lstStyle/>
        <a:p>
          <a:endParaRPr lang="en-US"/>
        </a:p>
      </dgm:t>
    </dgm:pt>
    <dgm:pt modelId="{CF3458FF-ADF2-4BF2-A5D7-452D8A9FD138}" type="sibTrans" cxnId="{EDAB4C24-D1FB-400C-B60E-6D6FFAF19271}">
      <dgm:prSet/>
      <dgm:spPr/>
      <dgm:t>
        <a:bodyPr/>
        <a:lstStyle/>
        <a:p>
          <a:endParaRPr lang="en-US"/>
        </a:p>
      </dgm:t>
    </dgm:pt>
    <dgm:pt modelId="{20794A35-B42D-4DD9-9788-2704D6439989}">
      <dgm:prSet/>
      <dgm:spPr/>
      <dgm:t>
        <a:bodyPr/>
        <a:lstStyle/>
        <a:p>
          <a:r>
            <a:rPr lang="en-GB"/>
            <a:t>CCT addresses the enhancement of coping skills by broadening communication, which ultimately provides support from within the couple’s relationship.</a:t>
          </a:r>
          <a:endParaRPr lang="en-US"/>
        </a:p>
      </dgm:t>
    </dgm:pt>
    <dgm:pt modelId="{CF214137-8C79-40CB-AF28-D22ACFE5656B}" type="parTrans" cxnId="{829B13CC-F407-4C36-B56A-51A20D301A92}">
      <dgm:prSet/>
      <dgm:spPr/>
      <dgm:t>
        <a:bodyPr/>
        <a:lstStyle/>
        <a:p>
          <a:endParaRPr lang="en-US"/>
        </a:p>
      </dgm:t>
    </dgm:pt>
    <dgm:pt modelId="{40E882B9-B75C-4074-9B2E-0D369D8EDBCF}" type="sibTrans" cxnId="{829B13CC-F407-4C36-B56A-51A20D301A92}">
      <dgm:prSet/>
      <dgm:spPr/>
      <dgm:t>
        <a:bodyPr/>
        <a:lstStyle/>
        <a:p>
          <a:endParaRPr lang="en-US"/>
        </a:p>
      </dgm:t>
    </dgm:pt>
    <dgm:pt modelId="{80588D94-20A0-4E1D-8C33-9ABF0948DBD9}">
      <dgm:prSet/>
      <dgm:spPr/>
      <dgm:t>
        <a:bodyPr/>
        <a:lstStyle/>
        <a:p>
          <a:r>
            <a:rPr lang="en-GB"/>
            <a:t>The interventions varied in the degree of professional support provided, and the facilitation of informal social support also varied between interventions, including access to online forums (BCT) and face-to-face group meetings (standard treatment).</a:t>
          </a:r>
          <a:endParaRPr lang="en-US"/>
        </a:p>
      </dgm:t>
    </dgm:pt>
    <dgm:pt modelId="{CAA4DD2F-59BB-42B2-9762-617E7F8A3419}" type="parTrans" cxnId="{8F3342BC-0F46-4DCB-96FB-68EAE9F9F5DE}">
      <dgm:prSet/>
      <dgm:spPr/>
      <dgm:t>
        <a:bodyPr/>
        <a:lstStyle/>
        <a:p>
          <a:endParaRPr lang="en-US"/>
        </a:p>
      </dgm:t>
    </dgm:pt>
    <dgm:pt modelId="{2F2F688D-7DC7-4420-BA10-83FB0D29BC87}" type="sibTrans" cxnId="{8F3342BC-0F46-4DCB-96FB-68EAE9F9F5DE}">
      <dgm:prSet/>
      <dgm:spPr/>
      <dgm:t>
        <a:bodyPr/>
        <a:lstStyle/>
        <a:p>
          <a:endParaRPr lang="en-US"/>
        </a:p>
      </dgm:t>
    </dgm:pt>
    <dgm:pt modelId="{800F2E22-5F4F-D442-AC5F-CDCF73D64BAE}" type="pres">
      <dgm:prSet presAssocID="{79B2BDBA-5C99-4B5B-B6CA-0E3FAAD23636}" presName="vert0" presStyleCnt="0">
        <dgm:presLayoutVars>
          <dgm:dir/>
          <dgm:animOne val="branch"/>
          <dgm:animLvl val="lvl"/>
        </dgm:presLayoutVars>
      </dgm:prSet>
      <dgm:spPr/>
    </dgm:pt>
    <dgm:pt modelId="{0426F828-3F9A-6C43-8B61-0DB9585C904D}" type="pres">
      <dgm:prSet presAssocID="{256CC6F0-20AE-4D5B-A228-7B3B65C0D8F2}" presName="thickLine" presStyleLbl="alignNode1" presStyleIdx="0" presStyleCnt="4"/>
      <dgm:spPr/>
    </dgm:pt>
    <dgm:pt modelId="{775CC504-18BC-7742-A56E-EA88EFBF3A43}" type="pres">
      <dgm:prSet presAssocID="{256CC6F0-20AE-4D5B-A228-7B3B65C0D8F2}" presName="horz1" presStyleCnt="0"/>
      <dgm:spPr/>
    </dgm:pt>
    <dgm:pt modelId="{03E2617D-4FC1-C74C-AB7D-63144AFC70BC}" type="pres">
      <dgm:prSet presAssocID="{256CC6F0-20AE-4D5B-A228-7B3B65C0D8F2}" presName="tx1" presStyleLbl="revTx" presStyleIdx="0" presStyleCnt="4"/>
      <dgm:spPr/>
    </dgm:pt>
    <dgm:pt modelId="{FC2FDC05-84C7-5441-8114-043BCC7F2462}" type="pres">
      <dgm:prSet presAssocID="{256CC6F0-20AE-4D5B-A228-7B3B65C0D8F2}" presName="vert1" presStyleCnt="0"/>
      <dgm:spPr/>
    </dgm:pt>
    <dgm:pt modelId="{416161F5-BD3B-3349-8799-C38074786F0D}" type="pres">
      <dgm:prSet presAssocID="{489E316A-A00B-4E1A-9CF2-872F84D7A827}" presName="thickLine" presStyleLbl="alignNode1" presStyleIdx="1" presStyleCnt="4"/>
      <dgm:spPr/>
    </dgm:pt>
    <dgm:pt modelId="{D363AC9D-1886-5E43-817F-B71AB136B625}" type="pres">
      <dgm:prSet presAssocID="{489E316A-A00B-4E1A-9CF2-872F84D7A827}" presName="horz1" presStyleCnt="0"/>
      <dgm:spPr/>
    </dgm:pt>
    <dgm:pt modelId="{E65F7D66-C1FB-8C47-B9C6-84B6A37BB4DE}" type="pres">
      <dgm:prSet presAssocID="{489E316A-A00B-4E1A-9CF2-872F84D7A827}" presName="tx1" presStyleLbl="revTx" presStyleIdx="1" presStyleCnt="4"/>
      <dgm:spPr/>
    </dgm:pt>
    <dgm:pt modelId="{22144985-A77C-1347-897E-BEAF4FD4E11A}" type="pres">
      <dgm:prSet presAssocID="{489E316A-A00B-4E1A-9CF2-872F84D7A827}" presName="vert1" presStyleCnt="0"/>
      <dgm:spPr/>
    </dgm:pt>
    <dgm:pt modelId="{1734AB3A-1A77-814B-939F-1EBBB69BCCA1}" type="pres">
      <dgm:prSet presAssocID="{20794A35-B42D-4DD9-9788-2704D6439989}" presName="thickLine" presStyleLbl="alignNode1" presStyleIdx="2" presStyleCnt="4"/>
      <dgm:spPr/>
    </dgm:pt>
    <dgm:pt modelId="{6C40EC2A-6C9B-FD40-94E2-B977647366E7}" type="pres">
      <dgm:prSet presAssocID="{20794A35-B42D-4DD9-9788-2704D6439989}" presName="horz1" presStyleCnt="0"/>
      <dgm:spPr/>
    </dgm:pt>
    <dgm:pt modelId="{38C166F2-0240-F849-87D9-53FD46A53034}" type="pres">
      <dgm:prSet presAssocID="{20794A35-B42D-4DD9-9788-2704D6439989}" presName="tx1" presStyleLbl="revTx" presStyleIdx="2" presStyleCnt="4"/>
      <dgm:spPr/>
    </dgm:pt>
    <dgm:pt modelId="{7902E75A-F991-1F44-BDEE-D6E8543BD805}" type="pres">
      <dgm:prSet presAssocID="{20794A35-B42D-4DD9-9788-2704D6439989}" presName="vert1" presStyleCnt="0"/>
      <dgm:spPr/>
    </dgm:pt>
    <dgm:pt modelId="{E158541A-1CFB-1045-8717-919D06F0444B}" type="pres">
      <dgm:prSet presAssocID="{80588D94-20A0-4E1D-8C33-9ABF0948DBD9}" presName="thickLine" presStyleLbl="alignNode1" presStyleIdx="3" presStyleCnt="4"/>
      <dgm:spPr/>
    </dgm:pt>
    <dgm:pt modelId="{29853602-C26A-8F4F-A275-D680D7BA0A29}" type="pres">
      <dgm:prSet presAssocID="{80588D94-20A0-4E1D-8C33-9ABF0948DBD9}" presName="horz1" presStyleCnt="0"/>
      <dgm:spPr/>
    </dgm:pt>
    <dgm:pt modelId="{B4BF0D48-A99C-654F-80C1-8E5B4FDF5FF1}" type="pres">
      <dgm:prSet presAssocID="{80588D94-20A0-4E1D-8C33-9ABF0948DBD9}" presName="tx1" presStyleLbl="revTx" presStyleIdx="3" presStyleCnt="4"/>
      <dgm:spPr/>
    </dgm:pt>
    <dgm:pt modelId="{A16752C4-3E5A-CD40-B178-1DE37B9B6B20}" type="pres">
      <dgm:prSet presAssocID="{80588D94-20A0-4E1D-8C33-9ABF0948DBD9}" presName="vert1" presStyleCnt="0"/>
      <dgm:spPr/>
    </dgm:pt>
  </dgm:ptLst>
  <dgm:cxnLst>
    <dgm:cxn modelId="{B4401624-29FB-884B-9DC9-FB4B4F460CA5}" type="presOf" srcId="{489E316A-A00B-4E1A-9CF2-872F84D7A827}" destId="{E65F7D66-C1FB-8C47-B9C6-84B6A37BB4DE}" srcOrd="0" destOrd="0" presId="urn:microsoft.com/office/officeart/2008/layout/LinedList"/>
    <dgm:cxn modelId="{EDAB4C24-D1FB-400C-B60E-6D6FFAF19271}" srcId="{79B2BDBA-5C99-4B5B-B6CA-0E3FAAD23636}" destId="{489E316A-A00B-4E1A-9CF2-872F84D7A827}" srcOrd="1" destOrd="0" parTransId="{31355062-4E1F-4038-A9A4-895A67D91AE7}" sibTransId="{CF3458FF-ADF2-4BF2-A5D7-452D8A9FD138}"/>
    <dgm:cxn modelId="{FD769128-29E6-B147-B292-1E5BF1AD8761}" type="presOf" srcId="{256CC6F0-20AE-4D5B-A228-7B3B65C0D8F2}" destId="{03E2617D-4FC1-C74C-AB7D-63144AFC70BC}" srcOrd="0" destOrd="0" presId="urn:microsoft.com/office/officeart/2008/layout/LinedList"/>
    <dgm:cxn modelId="{C6B1019A-4F6C-4053-9BCC-81B0AC3681CC}" srcId="{79B2BDBA-5C99-4B5B-B6CA-0E3FAAD23636}" destId="{256CC6F0-20AE-4D5B-A228-7B3B65C0D8F2}" srcOrd="0" destOrd="0" parTransId="{0E00540D-DAFB-4C24-A40A-072F549A42F3}" sibTransId="{2715555E-4680-499D-B783-041A4E9B3E76}"/>
    <dgm:cxn modelId="{9576A79A-B8B2-CE46-B804-D0FBEAD0D337}" type="presOf" srcId="{80588D94-20A0-4E1D-8C33-9ABF0948DBD9}" destId="{B4BF0D48-A99C-654F-80C1-8E5B4FDF5FF1}" srcOrd="0" destOrd="0" presId="urn:microsoft.com/office/officeart/2008/layout/LinedList"/>
    <dgm:cxn modelId="{D8622EA2-2901-B34C-8C5C-B8FCE5637CF4}" type="presOf" srcId="{20794A35-B42D-4DD9-9788-2704D6439989}" destId="{38C166F2-0240-F849-87D9-53FD46A53034}" srcOrd="0" destOrd="0" presId="urn:microsoft.com/office/officeart/2008/layout/LinedList"/>
    <dgm:cxn modelId="{8F3342BC-0F46-4DCB-96FB-68EAE9F9F5DE}" srcId="{79B2BDBA-5C99-4B5B-B6CA-0E3FAAD23636}" destId="{80588D94-20A0-4E1D-8C33-9ABF0948DBD9}" srcOrd="3" destOrd="0" parTransId="{CAA4DD2F-59BB-42B2-9762-617E7F8A3419}" sibTransId="{2F2F688D-7DC7-4420-BA10-83FB0D29BC87}"/>
    <dgm:cxn modelId="{829B13CC-F407-4C36-B56A-51A20D301A92}" srcId="{79B2BDBA-5C99-4B5B-B6CA-0E3FAAD23636}" destId="{20794A35-B42D-4DD9-9788-2704D6439989}" srcOrd="2" destOrd="0" parTransId="{CF214137-8C79-40CB-AF28-D22ACFE5656B}" sibTransId="{40E882B9-B75C-4074-9B2E-0D369D8EDBCF}"/>
    <dgm:cxn modelId="{428C4AD9-7EF9-4D4A-9990-5BB4C613CC43}" type="presOf" srcId="{79B2BDBA-5C99-4B5B-B6CA-0E3FAAD23636}" destId="{800F2E22-5F4F-D442-AC5F-CDCF73D64BAE}" srcOrd="0" destOrd="0" presId="urn:microsoft.com/office/officeart/2008/layout/LinedList"/>
    <dgm:cxn modelId="{9D10DF7C-417C-F24B-9463-DD21DCD0AC55}" type="presParOf" srcId="{800F2E22-5F4F-D442-AC5F-CDCF73D64BAE}" destId="{0426F828-3F9A-6C43-8B61-0DB9585C904D}" srcOrd="0" destOrd="0" presId="urn:microsoft.com/office/officeart/2008/layout/LinedList"/>
    <dgm:cxn modelId="{5950002B-6C5E-3340-B7CA-3F01E860CC50}" type="presParOf" srcId="{800F2E22-5F4F-D442-AC5F-CDCF73D64BAE}" destId="{775CC504-18BC-7742-A56E-EA88EFBF3A43}" srcOrd="1" destOrd="0" presId="urn:microsoft.com/office/officeart/2008/layout/LinedList"/>
    <dgm:cxn modelId="{7C5A2397-DD45-2F4E-A648-5A07ED969447}" type="presParOf" srcId="{775CC504-18BC-7742-A56E-EA88EFBF3A43}" destId="{03E2617D-4FC1-C74C-AB7D-63144AFC70BC}" srcOrd="0" destOrd="0" presId="urn:microsoft.com/office/officeart/2008/layout/LinedList"/>
    <dgm:cxn modelId="{5CD55A29-0382-F946-8787-2B7C2D4C36A0}" type="presParOf" srcId="{775CC504-18BC-7742-A56E-EA88EFBF3A43}" destId="{FC2FDC05-84C7-5441-8114-043BCC7F2462}" srcOrd="1" destOrd="0" presId="urn:microsoft.com/office/officeart/2008/layout/LinedList"/>
    <dgm:cxn modelId="{24EA4CD6-35F5-AA41-AB87-F69E573F4D39}" type="presParOf" srcId="{800F2E22-5F4F-D442-AC5F-CDCF73D64BAE}" destId="{416161F5-BD3B-3349-8799-C38074786F0D}" srcOrd="2" destOrd="0" presId="urn:microsoft.com/office/officeart/2008/layout/LinedList"/>
    <dgm:cxn modelId="{8A75AF74-B4D9-6E49-AD44-FFE51417B497}" type="presParOf" srcId="{800F2E22-5F4F-D442-AC5F-CDCF73D64BAE}" destId="{D363AC9D-1886-5E43-817F-B71AB136B625}" srcOrd="3" destOrd="0" presId="urn:microsoft.com/office/officeart/2008/layout/LinedList"/>
    <dgm:cxn modelId="{165FDADA-5E43-684D-AB13-CB123B01484C}" type="presParOf" srcId="{D363AC9D-1886-5E43-817F-B71AB136B625}" destId="{E65F7D66-C1FB-8C47-B9C6-84B6A37BB4DE}" srcOrd="0" destOrd="0" presId="urn:microsoft.com/office/officeart/2008/layout/LinedList"/>
    <dgm:cxn modelId="{222F40CF-93DD-2543-8C0D-CADF4CE35879}" type="presParOf" srcId="{D363AC9D-1886-5E43-817F-B71AB136B625}" destId="{22144985-A77C-1347-897E-BEAF4FD4E11A}" srcOrd="1" destOrd="0" presId="urn:microsoft.com/office/officeart/2008/layout/LinedList"/>
    <dgm:cxn modelId="{9519F382-942E-284A-B4FF-CAD664085737}" type="presParOf" srcId="{800F2E22-5F4F-D442-AC5F-CDCF73D64BAE}" destId="{1734AB3A-1A77-814B-939F-1EBBB69BCCA1}" srcOrd="4" destOrd="0" presId="urn:microsoft.com/office/officeart/2008/layout/LinedList"/>
    <dgm:cxn modelId="{EBC8C20D-9FFD-D247-89A2-7A39DEA6873C}" type="presParOf" srcId="{800F2E22-5F4F-D442-AC5F-CDCF73D64BAE}" destId="{6C40EC2A-6C9B-FD40-94E2-B977647366E7}" srcOrd="5" destOrd="0" presId="urn:microsoft.com/office/officeart/2008/layout/LinedList"/>
    <dgm:cxn modelId="{14EB3B18-2807-C24D-BDD5-F814E27977D4}" type="presParOf" srcId="{6C40EC2A-6C9B-FD40-94E2-B977647366E7}" destId="{38C166F2-0240-F849-87D9-53FD46A53034}" srcOrd="0" destOrd="0" presId="urn:microsoft.com/office/officeart/2008/layout/LinedList"/>
    <dgm:cxn modelId="{887411C4-93FE-164F-B06C-219B3D5CAD2E}" type="presParOf" srcId="{6C40EC2A-6C9B-FD40-94E2-B977647366E7}" destId="{7902E75A-F991-1F44-BDEE-D6E8543BD805}" srcOrd="1" destOrd="0" presId="urn:microsoft.com/office/officeart/2008/layout/LinedList"/>
    <dgm:cxn modelId="{43BC467C-D3D1-1D4D-B003-D12C64B5CA5F}" type="presParOf" srcId="{800F2E22-5F4F-D442-AC5F-CDCF73D64BAE}" destId="{E158541A-1CFB-1045-8717-919D06F0444B}" srcOrd="6" destOrd="0" presId="urn:microsoft.com/office/officeart/2008/layout/LinedList"/>
    <dgm:cxn modelId="{36A96A59-72EA-064C-86F5-5C3A8DEC1DA0}" type="presParOf" srcId="{800F2E22-5F4F-D442-AC5F-CDCF73D64BAE}" destId="{29853602-C26A-8F4F-A275-D680D7BA0A29}" srcOrd="7" destOrd="0" presId="urn:microsoft.com/office/officeart/2008/layout/LinedList"/>
    <dgm:cxn modelId="{71192864-4C94-A945-924A-764AA15F3E42}" type="presParOf" srcId="{29853602-C26A-8F4F-A275-D680D7BA0A29}" destId="{B4BF0D48-A99C-654F-80C1-8E5B4FDF5FF1}" srcOrd="0" destOrd="0" presId="urn:microsoft.com/office/officeart/2008/layout/LinedList"/>
    <dgm:cxn modelId="{05E2A72F-9921-2C4A-AE4A-BEF8050AE090}" type="presParOf" srcId="{29853602-C26A-8F4F-A275-D680D7BA0A29}" destId="{A16752C4-3E5A-CD40-B178-1DE37B9B6B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A15D2FB-D7AC-4EDF-8F03-43DBD895343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219BA2E-704D-4F76-8EBF-EC1633CF3E63}">
      <dgm:prSet/>
      <dgm:spPr/>
      <dgm:t>
        <a:bodyPr/>
        <a:lstStyle/>
        <a:p>
          <a:r>
            <a:rPr lang="en-GB"/>
            <a:t>A range of interventions with different aims, target groups and modes of delivery were identified in the systematic review.</a:t>
          </a:r>
          <a:endParaRPr lang="en-US"/>
        </a:p>
      </dgm:t>
    </dgm:pt>
    <dgm:pt modelId="{6B357182-5A11-4600-853E-78FCF8C23406}" type="parTrans" cxnId="{B1D473ED-6CB6-4CB3-B364-4DFA68BDAF88}">
      <dgm:prSet/>
      <dgm:spPr/>
      <dgm:t>
        <a:bodyPr/>
        <a:lstStyle/>
        <a:p>
          <a:endParaRPr lang="en-US"/>
        </a:p>
      </dgm:t>
    </dgm:pt>
    <dgm:pt modelId="{65C3042E-12A7-4BBD-AA1A-A38EF42E07D7}" type="sibTrans" cxnId="{B1D473ED-6CB6-4CB3-B364-4DFA68BDAF88}">
      <dgm:prSet/>
      <dgm:spPr/>
      <dgm:t>
        <a:bodyPr/>
        <a:lstStyle/>
        <a:p>
          <a:endParaRPr lang="en-US"/>
        </a:p>
      </dgm:t>
    </dgm:pt>
    <dgm:pt modelId="{075220AD-DEAD-45FB-AF49-D6E0F91AB917}">
      <dgm:prSet/>
      <dgm:spPr/>
      <dgm:t>
        <a:bodyPr/>
        <a:lstStyle/>
        <a:p>
          <a:r>
            <a:rPr lang="en-GB"/>
            <a:t>The included studies utilized variable methodologies so that no specific intervention appeared to have better outcomes than the others. </a:t>
          </a:r>
          <a:endParaRPr lang="en-US"/>
        </a:p>
      </dgm:t>
    </dgm:pt>
    <dgm:pt modelId="{E0886D02-DF71-4B08-8AB5-F2374ED2DFD9}" type="parTrans" cxnId="{1523330A-CFF5-4454-9306-1D236A10820E}">
      <dgm:prSet/>
      <dgm:spPr/>
      <dgm:t>
        <a:bodyPr/>
        <a:lstStyle/>
        <a:p>
          <a:endParaRPr lang="en-US"/>
        </a:p>
      </dgm:t>
    </dgm:pt>
    <dgm:pt modelId="{69A83949-EAA2-4AD3-A23F-008B043C3C4B}" type="sibTrans" cxnId="{1523330A-CFF5-4454-9306-1D236A10820E}">
      <dgm:prSet/>
      <dgm:spPr/>
      <dgm:t>
        <a:bodyPr/>
        <a:lstStyle/>
        <a:p>
          <a:endParaRPr lang="en-US"/>
        </a:p>
      </dgm:t>
    </dgm:pt>
    <dgm:pt modelId="{1D4D94C7-AA0E-496F-80D3-DDDB198D2ACA}">
      <dgm:prSet/>
      <dgm:spPr/>
      <dgm:t>
        <a:bodyPr/>
        <a:lstStyle/>
        <a:p>
          <a:r>
            <a:rPr lang="en-GB"/>
            <a:t>The commonalities and differences in intervention content were identified, along with the themes that influenced treatment processes.</a:t>
          </a:r>
          <a:endParaRPr lang="en-US"/>
        </a:p>
      </dgm:t>
    </dgm:pt>
    <dgm:pt modelId="{57D69744-948A-4CC7-83B5-8CF85EF68BC4}" type="parTrans" cxnId="{09B23681-8430-4852-8648-747B55C05A38}">
      <dgm:prSet/>
      <dgm:spPr/>
      <dgm:t>
        <a:bodyPr/>
        <a:lstStyle/>
        <a:p>
          <a:endParaRPr lang="en-US"/>
        </a:p>
      </dgm:t>
    </dgm:pt>
    <dgm:pt modelId="{304C7937-BA33-44E5-9EFA-DF093AF6FE88}" type="sibTrans" cxnId="{09B23681-8430-4852-8648-747B55C05A38}">
      <dgm:prSet/>
      <dgm:spPr/>
      <dgm:t>
        <a:bodyPr/>
        <a:lstStyle/>
        <a:p>
          <a:endParaRPr lang="en-US"/>
        </a:p>
      </dgm:t>
    </dgm:pt>
    <dgm:pt modelId="{CE0FD076-ADA3-455D-B72C-757687D1C927}">
      <dgm:prSet/>
      <dgm:spPr/>
      <dgm:t>
        <a:bodyPr/>
        <a:lstStyle/>
        <a:p>
          <a:r>
            <a:rPr lang="en-GB"/>
            <a:t>For the variable needs of CSOs to be met, interventions need to be tailored.</a:t>
          </a:r>
          <a:endParaRPr lang="en-US"/>
        </a:p>
      </dgm:t>
    </dgm:pt>
    <dgm:pt modelId="{510F8A2A-08BA-481A-96C7-A06CDD358637}" type="parTrans" cxnId="{E04B49B7-709F-4A70-B017-5611957E7A82}">
      <dgm:prSet/>
      <dgm:spPr/>
      <dgm:t>
        <a:bodyPr/>
        <a:lstStyle/>
        <a:p>
          <a:endParaRPr lang="en-US"/>
        </a:p>
      </dgm:t>
    </dgm:pt>
    <dgm:pt modelId="{C54BEB51-04D4-443E-A01A-9ED7EB8E304D}" type="sibTrans" cxnId="{E04B49B7-709F-4A70-B017-5611957E7A82}">
      <dgm:prSet/>
      <dgm:spPr/>
      <dgm:t>
        <a:bodyPr/>
        <a:lstStyle/>
        <a:p>
          <a:endParaRPr lang="en-US"/>
        </a:p>
      </dgm:t>
    </dgm:pt>
    <dgm:pt modelId="{BC80BA80-C358-4826-BF47-0D09CD788B0F}">
      <dgm:prSet/>
      <dgm:spPr/>
      <dgm:t>
        <a:bodyPr/>
        <a:lstStyle/>
        <a:p>
          <a:r>
            <a:rPr lang="en-GB"/>
            <a:t>Assignment to treatment types is suggested to be based on screening procedures. </a:t>
          </a:r>
          <a:endParaRPr lang="en-US"/>
        </a:p>
      </dgm:t>
    </dgm:pt>
    <dgm:pt modelId="{6B672440-DEFC-47D4-AA56-CBA978280514}" type="parTrans" cxnId="{091C311D-9F3C-487C-8E32-55F2F65C88D9}">
      <dgm:prSet/>
      <dgm:spPr/>
      <dgm:t>
        <a:bodyPr/>
        <a:lstStyle/>
        <a:p>
          <a:endParaRPr lang="en-US"/>
        </a:p>
      </dgm:t>
    </dgm:pt>
    <dgm:pt modelId="{3216D6A2-6A36-4BC9-A8AC-685AE66DEA58}" type="sibTrans" cxnId="{091C311D-9F3C-487C-8E32-55F2F65C88D9}">
      <dgm:prSet/>
      <dgm:spPr/>
      <dgm:t>
        <a:bodyPr/>
        <a:lstStyle/>
        <a:p>
          <a:endParaRPr lang="en-US"/>
        </a:p>
      </dgm:t>
    </dgm:pt>
    <dgm:pt modelId="{FABB5C46-5B0A-4060-96D5-3E59391080E2}">
      <dgm:prSet/>
      <dgm:spPr/>
      <dgm:t>
        <a:bodyPr/>
        <a:lstStyle/>
        <a:p>
          <a:r>
            <a:rPr lang="en-GB"/>
            <a:t>Future research needs to carefully plan study designs and outcome measures in order to accurately assess mechanisms of change and treatment efficacy.</a:t>
          </a:r>
          <a:endParaRPr lang="en-US"/>
        </a:p>
      </dgm:t>
    </dgm:pt>
    <dgm:pt modelId="{ED50CFB2-6021-4A7E-888B-2C97863C6C50}" type="parTrans" cxnId="{32EF9F6D-9474-4615-A003-B5943FB2F193}">
      <dgm:prSet/>
      <dgm:spPr/>
      <dgm:t>
        <a:bodyPr/>
        <a:lstStyle/>
        <a:p>
          <a:endParaRPr lang="en-US"/>
        </a:p>
      </dgm:t>
    </dgm:pt>
    <dgm:pt modelId="{DCB2417A-9BBA-489A-815C-713EC57473B0}" type="sibTrans" cxnId="{32EF9F6D-9474-4615-A003-B5943FB2F193}">
      <dgm:prSet/>
      <dgm:spPr/>
      <dgm:t>
        <a:bodyPr/>
        <a:lstStyle/>
        <a:p>
          <a:endParaRPr lang="en-US"/>
        </a:p>
      </dgm:t>
    </dgm:pt>
    <dgm:pt modelId="{41DED5AC-735D-4225-890C-C9A05A109B38}" type="pres">
      <dgm:prSet presAssocID="{AA15D2FB-D7AC-4EDF-8F03-43DBD8953431}" presName="root" presStyleCnt="0">
        <dgm:presLayoutVars>
          <dgm:dir/>
          <dgm:resizeHandles val="exact"/>
        </dgm:presLayoutVars>
      </dgm:prSet>
      <dgm:spPr/>
    </dgm:pt>
    <dgm:pt modelId="{2B1E62E4-C977-44BC-8499-0D24916B8B6E}" type="pres">
      <dgm:prSet presAssocID="{2219BA2E-704D-4F76-8EBF-EC1633CF3E63}" presName="compNode" presStyleCnt="0"/>
      <dgm:spPr/>
    </dgm:pt>
    <dgm:pt modelId="{E11C27E9-E331-4172-A237-38C62D4F0D7F}" type="pres">
      <dgm:prSet presAssocID="{2219BA2E-704D-4F76-8EBF-EC1633CF3E63}" presName="bgRect" presStyleLbl="bgShp" presStyleIdx="0" presStyleCnt="6"/>
      <dgm:spPr/>
    </dgm:pt>
    <dgm:pt modelId="{34E8D17D-AC4F-4C0D-BD3F-6858831A2985}" type="pres">
      <dgm:prSet presAssocID="{2219BA2E-704D-4F76-8EBF-EC1633CF3E6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8E0D0F7B-E207-4299-BFEE-435838CD2536}" type="pres">
      <dgm:prSet presAssocID="{2219BA2E-704D-4F76-8EBF-EC1633CF3E63}" presName="spaceRect" presStyleCnt="0"/>
      <dgm:spPr/>
    </dgm:pt>
    <dgm:pt modelId="{F9EFBA77-5C43-4E35-8443-AA650434959B}" type="pres">
      <dgm:prSet presAssocID="{2219BA2E-704D-4F76-8EBF-EC1633CF3E63}" presName="parTx" presStyleLbl="revTx" presStyleIdx="0" presStyleCnt="6">
        <dgm:presLayoutVars>
          <dgm:chMax val="0"/>
          <dgm:chPref val="0"/>
        </dgm:presLayoutVars>
      </dgm:prSet>
      <dgm:spPr/>
    </dgm:pt>
    <dgm:pt modelId="{0A4188CD-F73F-43EB-A14F-1C73A0B57F2F}" type="pres">
      <dgm:prSet presAssocID="{65C3042E-12A7-4BBD-AA1A-A38EF42E07D7}" presName="sibTrans" presStyleCnt="0"/>
      <dgm:spPr/>
    </dgm:pt>
    <dgm:pt modelId="{418AC1C1-1BBC-4F8A-9B2B-AC8659F0C894}" type="pres">
      <dgm:prSet presAssocID="{075220AD-DEAD-45FB-AF49-D6E0F91AB917}" presName="compNode" presStyleCnt="0"/>
      <dgm:spPr/>
    </dgm:pt>
    <dgm:pt modelId="{E31F9F42-5B86-4D10-917E-964F7B34591E}" type="pres">
      <dgm:prSet presAssocID="{075220AD-DEAD-45FB-AF49-D6E0F91AB917}" presName="bgRect" presStyleLbl="bgShp" presStyleIdx="1" presStyleCnt="6"/>
      <dgm:spPr/>
    </dgm:pt>
    <dgm:pt modelId="{F0669C0E-9851-40C1-A0CF-9D28BB3B753C}" type="pres">
      <dgm:prSet presAssocID="{075220AD-DEAD-45FB-AF49-D6E0F91AB91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85BBCF46-BADA-4C59-883D-C2D0CDBE943D}" type="pres">
      <dgm:prSet presAssocID="{075220AD-DEAD-45FB-AF49-D6E0F91AB917}" presName="spaceRect" presStyleCnt="0"/>
      <dgm:spPr/>
    </dgm:pt>
    <dgm:pt modelId="{B46C0042-75CB-4D6E-813A-5A855B873C9D}" type="pres">
      <dgm:prSet presAssocID="{075220AD-DEAD-45FB-AF49-D6E0F91AB917}" presName="parTx" presStyleLbl="revTx" presStyleIdx="1" presStyleCnt="6">
        <dgm:presLayoutVars>
          <dgm:chMax val="0"/>
          <dgm:chPref val="0"/>
        </dgm:presLayoutVars>
      </dgm:prSet>
      <dgm:spPr/>
    </dgm:pt>
    <dgm:pt modelId="{2B5C2701-D746-46E4-B264-2DB84B58D9E7}" type="pres">
      <dgm:prSet presAssocID="{69A83949-EAA2-4AD3-A23F-008B043C3C4B}" presName="sibTrans" presStyleCnt="0"/>
      <dgm:spPr/>
    </dgm:pt>
    <dgm:pt modelId="{540E71C6-EEF6-4A05-953E-FD438788928F}" type="pres">
      <dgm:prSet presAssocID="{1D4D94C7-AA0E-496F-80D3-DDDB198D2ACA}" presName="compNode" presStyleCnt="0"/>
      <dgm:spPr/>
    </dgm:pt>
    <dgm:pt modelId="{38AFCF5C-EB9A-4448-8FFF-B9D8871D6A17}" type="pres">
      <dgm:prSet presAssocID="{1D4D94C7-AA0E-496F-80D3-DDDB198D2ACA}" presName="bgRect" presStyleLbl="bgShp" presStyleIdx="2" presStyleCnt="6"/>
      <dgm:spPr/>
    </dgm:pt>
    <dgm:pt modelId="{0883D536-3C81-4F98-B599-9696965097C7}" type="pres">
      <dgm:prSet presAssocID="{1D4D94C7-AA0E-496F-80D3-DDDB198D2AC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D9AB8B0-3A0A-447A-9F97-537534AB5D34}" type="pres">
      <dgm:prSet presAssocID="{1D4D94C7-AA0E-496F-80D3-DDDB198D2ACA}" presName="spaceRect" presStyleCnt="0"/>
      <dgm:spPr/>
    </dgm:pt>
    <dgm:pt modelId="{F20DFBC3-9F92-4D5F-8764-ACA9757FDD75}" type="pres">
      <dgm:prSet presAssocID="{1D4D94C7-AA0E-496F-80D3-DDDB198D2ACA}" presName="parTx" presStyleLbl="revTx" presStyleIdx="2" presStyleCnt="6">
        <dgm:presLayoutVars>
          <dgm:chMax val="0"/>
          <dgm:chPref val="0"/>
        </dgm:presLayoutVars>
      </dgm:prSet>
      <dgm:spPr/>
    </dgm:pt>
    <dgm:pt modelId="{087279FB-5F0D-4E5C-9453-11C6B521926F}" type="pres">
      <dgm:prSet presAssocID="{304C7937-BA33-44E5-9EFA-DF093AF6FE88}" presName="sibTrans" presStyleCnt="0"/>
      <dgm:spPr/>
    </dgm:pt>
    <dgm:pt modelId="{E76C7229-B8EF-4595-BC0C-2BF016103A65}" type="pres">
      <dgm:prSet presAssocID="{CE0FD076-ADA3-455D-B72C-757687D1C927}" presName="compNode" presStyleCnt="0"/>
      <dgm:spPr/>
    </dgm:pt>
    <dgm:pt modelId="{E803C81B-9401-448C-97F9-F3266A864194}" type="pres">
      <dgm:prSet presAssocID="{CE0FD076-ADA3-455D-B72C-757687D1C927}" presName="bgRect" presStyleLbl="bgShp" presStyleIdx="3" presStyleCnt="6"/>
      <dgm:spPr/>
    </dgm:pt>
    <dgm:pt modelId="{A3A33D28-8FB5-40C7-8DBB-3DCABC9386A4}" type="pres">
      <dgm:prSet presAssocID="{CE0FD076-ADA3-455D-B72C-757687D1C92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C91B2D36-795A-4D60-A456-71A5F829B3D4}" type="pres">
      <dgm:prSet presAssocID="{CE0FD076-ADA3-455D-B72C-757687D1C927}" presName="spaceRect" presStyleCnt="0"/>
      <dgm:spPr/>
    </dgm:pt>
    <dgm:pt modelId="{74985A7F-617E-4EBB-A7E9-5274E8CCFB29}" type="pres">
      <dgm:prSet presAssocID="{CE0FD076-ADA3-455D-B72C-757687D1C927}" presName="parTx" presStyleLbl="revTx" presStyleIdx="3" presStyleCnt="6">
        <dgm:presLayoutVars>
          <dgm:chMax val="0"/>
          <dgm:chPref val="0"/>
        </dgm:presLayoutVars>
      </dgm:prSet>
      <dgm:spPr/>
    </dgm:pt>
    <dgm:pt modelId="{A6701DBF-3F95-4781-B134-0BE5D3AC7B07}" type="pres">
      <dgm:prSet presAssocID="{C54BEB51-04D4-443E-A01A-9ED7EB8E304D}" presName="sibTrans" presStyleCnt="0"/>
      <dgm:spPr/>
    </dgm:pt>
    <dgm:pt modelId="{BC17C47A-1DA1-43E2-B5CA-B52F431611B8}" type="pres">
      <dgm:prSet presAssocID="{BC80BA80-C358-4826-BF47-0D09CD788B0F}" presName="compNode" presStyleCnt="0"/>
      <dgm:spPr/>
    </dgm:pt>
    <dgm:pt modelId="{E4365ABB-488E-4E8A-BE7A-7366DF6A5DEE}" type="pres">
      <dgm:prSet presAssocID="{BC80BA80-C358-4826-BF47-0D09CD788B0F}" presName="bgRect" presStyleLbl="bgShp" presStyleIdx="4" presStyleCnt="6"/>
      <dgm:spPr/>
    </dgm:pt>
    <dgm:pt modelId="{DA42885F-C46D-4C98-8706-CE4233E56CEA}" type="pres">
      <dgm:prSet presAssocID="{BC80BA80-C358-4826-BF47-0D09CD788B0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659A07E1-5DDE-4754-97B9-7A91F3628D4C}" type="pres">
      <dgm:prSet presAssocID="{BC80BA80-C358-4826-BF47-0D09CD788B0F}" presName="spaceRect" presStyleCnt="0"/>
      <dgm:spPr/>
    </dgm:pt>
    <dgm:pt modelId="{AA1A995F-4B95-4368-9DFA-68DB84DF85C8}" type="pres">
      <dgm:prSet presAssocID="{BC80BA80-C358-4826-BF47-0D09CD788B0F}" presName="parTx" presStyleLbl="revTx" presStyleIdx="4" presStyleCnt="6">
        <dgm:presLayoutVars>
          <dgm:chMax val="0"/>
          <dgm:chPref val="0"/>
        </dgm:presLayoutVars>
      </dgm:prSet>
      <dgm:spPr/>
    </dgm:pt>
    <dgm:pt modelId="{3A62E13C-5014-4CE3-A7B6-0ADD9D608699}" type="pres">
      <dgm:prSet presAssocID="{3216D6A2-6A36-4BC9-A8AC-685AE66DEA58}" presName="sibTrans" presStyleCnt="0"/>
      <dgm:spPr/>
    </dgm:pt>
    <dgm:pt modelId="{B587CA21-1B37-4F11-846E-094A45F94671}" type="pres">
      <dgm:prSet presAssocID="{FABB5C46-5B0A-4060-96D5-3E59391080E2}" presName="compNode" presStyleCnt="0"/>
      <dgm:spPr/>
    </dgm:pt>
    <dgm:pt modelId="{5B20CAB8-3A59-4A2F-9932-220BB10D6E36}" type="pres">
      <dgm:prSet presAssocID="{FABB5C46-5B0A-4060-96D5-3E59391080E2}" presName="bgRect" presStyleLbl="bgShp" presStyleIdx="5" presStyleCnt="6"/>
      <dgm:spPr/>
    </dgm:pt>
    <dgm:pt modelId="{CAC99C41-7D14-4821-B10E-E64869A0A8C5}" type="pres">
      <dgm:prSet presAssocID="{FABB5C46-5B0A-4060-96D5-3E59391080E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dicine"/>
        </a:ext>
      </dgm:extLst>
    </dgm:pt>
    <dgm:pt modelId="{58D8DCF0-38CC-4A7C-AD17-152995CEE658}" type="pres">
      <dgm:prSet presAssocID="{FABB5C46-5B0A-4060-96D5-3E59391080E2}" presName="spaceRect" presStyleCnt="0"/>
      <dgm:spPr/>
    </dgm:pt>
    <dgm:pt modelId="{384422E6-762C-4C0F-AF09-FB441BBE4961}" type="pres">
      <dgm:prSet presAssocID="{FABB5C46-5B0A-4060-96D5-3E59391080E2}" presName="parTx" presStyleLbl="revTx" presStyleIdx="5" presStyleCnt="6">
        <dgm:presLayoutVars>
          <dgm:chMax val="0"/>
          <dgm:chPref val="0"/>
        </dgm:presLayoutVars>
      </dgm:prSet>
      <dgm:spPr/>
    </dgm:pt>
  </dgm:ptLst>
  <dgm:cxnLst>
    <dgm:cxn modelId="{5622FF03-7859-47A1-B0D1-937F14C55B4B}" type="presOf" srcId="{CE0FD076-ADA3-455D-B72C-757687D1C927}" destId="{74985A7F-617E-4EBB-A7E9-5274E8CCFB29}" srcOrd="0" destOrd="0" presId="urn:microsoft.com/office/officeart/2018/2/layout/IconVerticalSolidList"/>
    <dgm:cxn modelId="{1523330A-CFF5-4454-9306-1D236A10820E}" srcId="{AA15D2FB-D7AC-4EDF-8F03-43DBD8953431}" destId="{075220AD-DEAD-45FB-AF49-D6E0F91AB917}" srcOrd="1" destOrd="0" parTransId="{E0886D02-DF71-4B08-8AB5-F2374ED2DFD9}" sibTransId="{69A83949-EAA2-4AD3-A23F-008B043C3C4B}"/>
    <dgm:cxn modelId="{091C311D-9F3C-487C-8E32-55F2F65C88D9}" srcId="{AA15D2FB-D7AC-4EDF-8F03-43DBD8953431}" destId="{BC80BA80-C358-4826-BF47-0D09CD788B0F}" srcOrd="4" destOrd="0" parTransId="{6B672440-DEFC-47D4-AA56-CBA978280514}" sibTransId="{3216D6A2-6A36-4BC9-A8AC-685AE66DEA58}"/>
    <dgm:cxn modelId="{79EDF431-4D9F-45D9-99A8-DBE57014F724}" type="presOf" srcId="{AA15D2FB-D7AC-4EDF-8F03-43DBD8953431}" destId="{41DED5AC-735D-4225-890C-C9A05A109B38}" srcOrd="0" destOrd="0" presId="urn:microsoft.com/office/officeart/2018/2/layout/IconVerticalSolidList"/>
    <dgm:cxn modelId="{BB58FF49-7B17-4835-834D-0A86304A97CD}" type="presOf" srcId="{2219BA2E-704D-4F76-8EBF-EC1633CF3E63}" destId="{F9EFBA77-5C43-4E35-8443-AA650434959B}" srcOrd="0" destOrd="0" presId="urn:microsoft.com/office/officeart/2018/2/layout/IconVerticalSolidList"/>
    <dgm:cxn modelId="{32EF9F6D-9474-4615-A003-B5943FB2F193}" srcId="{AA15D2FB-D7AC-4EDF-8F03-43DBD8953431}" destId="{FABB5C46-5B0A-4060-96D5-3E59391080E2}" srcOrd="5" destOrd="0" parTransId="{ED50CFB2-6021-4A7E-888B-2C97863C6C50}" sibTransId="{DCB2417A-9BBA-489A-815C-713EC57473B0}"/>
    <dgm:cxn modelId="{09B23681-8430-4852-8648-747B55C05A38}" srcId="{AA15D2FB-D7AC-4EDF-8F03-43DBD8953431}" destId="{1D4D94C7-AA0E-496F-80D3-DDDB198D2ACA}" srcOrd="2" destOrd="0" parTransId="{57D69744-948A-4CC7-83B5-8CF85EF68BC4}" sibTransId="{304C7937-BA33-44E5-9EFA-DF093AF6FE88}"/>
    <dgm:cxn modelId="{E04B49B7-709F-4A70-B017-5611957E7A82}" srcId="{AA15D2FB-D7AC-4EDF-8F03-43DBD8953431}" destId="{CE0FD076-ADA3-455D-B72C-757687D1C927}" srcOrd="3" destOrd="0" parTransId="{510F8A2A-08BA-481A-96C7-A06CDD358637}" sibTransId="{C54BEB51-04D4-443E-A01A-9ED7EB8E304D}"/>
    <dgm:cxn modelId="{69DBC0BC-252C-4DDE-A63A-7156186E326A}" type="presOf" srcId="{BC80BA80-C358-4826-BF47-0D09CD788B0F}" destId="{AA1A995F-4B95-4368-9DFA-68DB84DF85C8}" srcOrd="0" destOrd="0" presId="urn:microsoft.com/office/officeart/2018/2/layout/IconVerticalSolidList"/>
    <dgm:cxn modelId="{76ADC7CA-3ED4-40EF-BE2F-E65E1D61AE7F}" type="presOf" srcId="{1D4D94C7-AA0E-496F-80D3-DDDB198D2ACA}" destId="{F20DFBC3-9F92-4D5F-8764-ACA9757FDD75}" srcOrd="0" destOrd="0" presId="urn:microsoft.com/office/officeart/2018/2/layout/IconVerticalSolidList"/>
    <dgm:cxn modelId="{EFB40FD2-81FD-4404-8DBF-4E0D832CC516}" type="presOf" srcId="{075220AD-DEAD-45FB-AF49-D6E0F91AB917}" destId="{B46C0042-75CB-4D6E-813A-5A855B873C9D}" srcOrd="0" destOrd="0" presId="urn:microsoft.com/office/officeart/2018/2/layout/IconVerticalSolidList"/>
    <dgm:cxn modelId="{B1D473ED-6CB6-4CB3-B364-4DFA68BDAF88}" srcId="{AA15D2FB-D7AC-4EDF-8F03-43DBD8953431}" destId="{2219BA2E-704D-4F76-8EBF-EC1633CF3E63}" srcOrd="0" destOrd="0" parTransId="{6B357182-5A11-4600-853E-78FCF8C23406}" sibTransId="{65C3042E-12A7-4BBD-AA1A-A38EF42E07D7}"/>
    <dgm:cxn modelId="{C51CA5F0-7733-4D31-B6DA-B63EC4F9967A}" type="presOf" srcId="{FABB5C46-5B0A-4060-96D5-3E59391080E2}" destId="{384422E6-762C-4C0F-AF09-FB441BBE4961}" srcOrd="0" destOrd="0" presId="urn:microsoft.com/office/officeart/2018/2/layout/IconVerticalSolidList"/>
    <dgm:cxn modelId="{0CAB7776-397C-4C58-949B-5E918BD9AB2A}" type="presParOf" srcId="{41DED5AC-735D-4225-890C-C9A05A109B38}" destId="{2B1E62E4-C977-44BC-8499-0D24916B8B6E}" srcOrd="0" destOrd="0" presId="urn:microsoft.com/office/officeart/2018/2/layout/IconVerticalSolidList"/>
    <dgm:cxn modelId="{802E919B-8ACA-42DA-964F-2CE0C4ACB7AB}" type="presParOf" srcId="{2B1E62E4-C977-44BC-8499-0D24916B8B6E}" destId="{E11C27E9-E331-4172-A237-38C62D4F0D7F}" srcOrd="0" destOrd="0" presId="urn:microsoft.com/office/officeart/2018/2/layout/IconVerticalSolidList"/>
    <dgm:cxn modelId="{D4AF6A2C-04BE-4DFB-B35A-F5B84775F66A}" type="presParOf" srcId="{2B1E62E4-C977-44BC-8499-0D24916B8B6E}" destId="{34E8D17D-AC4F-4C0D-BD3F-6858831A2985}" srcOrd="1" destOrd="0" presId="urn:microsoft.com/office/officeart/2018/2/layout/IconVerticalSolidList"/>
    <dgm:cxn modelId="{5D433073-11F6-4C12-B8E4-3DC3D7E0A318}" type="presParOf" srcId="{2B1E62E4-C977-44BC-8499-0D24916B8B6E}" destId="{8E0D0F7B-E207-4299-BFEE-435838CD2536}" srcOrd="2" destOrd="0" presId="urn:microsoft.com/office/officeart/2018/2/layout/IconVerticalSolidList"/>
    <dgm:cxn modelId="{7DA40F2A-37C5-493E-BA82-AB243C5293D8}" type="presParOf" srcId="{2B1E62E4-C977-44BC-8499-0D24916B8B6E}" destId="{F9EFBA77-5C43-4E35-8443-AA650434959B}" srcOrd="3" destOrd="0" presId="urn:microsoft.com/office/officeart/2018/2/layout/IconVerticalSolidList"/>
    <dgm:cxn modelId="{9850719C-0701-4FB6-B61B-BEFE035B9ED6}" type="presParOf" srcId="{41DED5AC-735D-4225-890C-C9A05A109B38}" destId="{0A4188CD-F73F-43EB-A14F-1C73A0B57F2F}" srcOrd="1" destOrd="0" presId="urn:microsoft.com/office/officeart/2018/2/layout/IconVerticalSolidList"/>
    <dgm:cxn modelId="{FA3DA536-2A06-4803-A30E-C618BF9C7CFA}" type="presParOf" srcId="{41DED5AC-735D-4225-890C-C9A05A109B38}" destId="{418AC1C1-1BBC-4F8A-9B2B-AC8659F0C894}" srcOrd="2" destOrd="0" presId="urn:microsoft.com/office/officeart/2018/2/layout/IconVerticalSolidList"/>
    <dgm:cxn modelId="{76F421EF-E6A0-45B8-A442-D5E624C1A972}" type="presParOf" srcId="{418AC1C1-1BBC-4F8A-9B2B-AC8659F0C894}" destId="{E31F9F42-5B86-4D10-917E-964F7B34591E}" srcOrd="0" destOrd="0" presId="urn:microsoft.com/office/officeart/2018/2/layout/IconVerticalSolidList"/>
    <dgm:cxn modelId="{DABEA679-B1E4-407D-A55C-AD1B125CB43B}" type="presParOf" srcId="{418AC1C1-1BBC-4F8A-9B2B-AC8659F0C894}" destId="{F0669C0E-9851-40C1-A0CF-9D28BB3B753C}" srcOrd="1" destOrd="0" presId="urn:microsoft.com/office/officeart/2018/2/layout/IconVerticalSolidList"/>
    <dgm:cxn modelId="{36E435B8-4370-4680-9657-23BC2A721032}" type="presParOf" srcId="{418AC1C1-1BBC-4F8A-9B2B-AC8659F0C894}" destId="{85BBCF46-BADA-4C59-883D-C2D0CDBE943D}" srcOrd="2" destOrd="0" presId="urn:microsoft.com/office/officeart/2018/2/layout/IconVerticalSolidList"/>
    <dgm:cxn modelId="{2E0D5CE8-E6C1-475A-AF9C-DB9FB2A5FBEE}" type="presParOf" srcId="{418AC1C1-1BBC-4F8A-9B2B-AC8659F0C894}" destId="{B46C0042-75CB-4D6E-813A-5A855B873C9D}" srcOrd="3" destOrd="0" presId="urn:microsoft.com/office/officeart/2018/2/layout/IconVerticalSolidList"/>
    <dgm:cxn modelId="{E0EA49E5-EACF-431A-AB5A-E673FA3A92E6}" type="presParOf" srcId="{41DED5AC-735D-4225-890C-C9A05A109B38}" destId="{2B5C2701-D746-46E4-B264-2DB84B58D9E7}" srcOrd="3" destOrd="0" presId="urn:microsoft.com/office/officeart/2018/2/layout/IconVerticalSolidList"/>
    <dgm:cxn modelId="{C8472F0B-AC13-4DE6-9E62-17D355843143}" type="presParOf" srcId="{41DED5AC-735D-4225-890C-C9A05A109B38}" destId="{540E71C6-EEF6-4A05-953E-FD438788928F}" srcOrd="4" destOrd="0" presId="urn:microsoft.com/office/officeart/2018/2/layout/IconVerticalSolidList"/>
    <dgm:cxn modelId="{F0502391-C416-4B3A-8D06-D107D4338A2C}" type="presParOf" srcId="{540E71C6-EEF6-4A05-953E-FD438788928F}" destId="{38AFCF5C-EB9A-4448-8FFF-B9D8871D6A17}" srcOrd="0" destOrd="0" presId="urn:microsoft.com/office/officeart/2018/2/layout/IconVerticalSolidList"/>
    <dgm:cxn modelId="{AFFC0A6F-765F-4ACA-B0AA-8BDC8AF1362B}" type="presParOf" srcId="{540E71C6-EEF6-4A05-953E-FD438788928F}" destId="{0883D536-3C81-4F98-B599-9696965097C7}" srcOrd="1" destOrd="0" presId="urn:microsoft.com/office/officeart/2018/2/layout/IconVerticalSolidList"/>
    <dgm:cxn modelId="{ADDDD5AC-998A-458B-AE32-47D6A21648FB}" type="presParOf" srcId="{540E71C6-EEF6-4A05-953E-FD438788928F}" destId="{3D9AB8B0-3A0A-447A-9F97-537534AB5D34}" srcOrd="2" destOrd="0" presId="urn:microsoft.com/office/officeart/2018/2/layout/IconVerticalSolidList"/>
    <dgm:cxn modelId="{95824B3C-16EB-41F3-8B4C-4D4A528A7174}" type="presParOf" srcId="{540E71C6-EEF6-4A05-953E-FD438788928F}" destId="{F20DFBC3-9F92-4D5F-8764-ACA9757FDD75}" srcOrd="3" destOrd="0" presId="urn:microsoft.com/office/officeart/2018/2/layout/IconVerticalSolidList"/>
    <dgm:cxn modelId="{C0786F14-AD4A-4D18-AEE7-5B8E49B3E3DD}" type="presParOf" srcId="{41DED5AC-735D-4225-890C-C9A05A109B38}" destId="{087279FB-5F0D-4E5C-9453-11C6B521926F}" srcOrd="5" destOrd="0" presId="urn:microsoft.com/office/officeart/2018/2/layout/IconVerticalSolidList"/>
    <dgm:cxn modelId="{816258E3-EFB3-4C88-9C22-F5671EB588A4}" type="presParOf" srcId="{41DED5AC-735D-4225-890C-C9A05A109B38}" destId="{E76C7229-B8EF-4595-BC0C-2BF016103A65}" srcOrd="6" destOrd="0" presId="urn:microsoft.com/office/officeart/2018/2/layout/IconVerticalSolidList"/>
    <dgm:cxn modelId="{CF5E4AA3-F5C5-47F7-AD4E-E2EBD6F6FD7D}" type="presParOf" srcId="{E76C7229-B8EF-4595-BC0C-2BF016103A65}" destId="{E803C81B-9401-448C-97F9-F3266A864194}" srcOrd="0" destOrd="0" presId="urn:microsoft.com/office/officeart/2018/2/layout/IconVerticalSolidList"/>
    <dgm:cxn modelId="{9E807B69-82A2-4D14-B71F-E5E097F778E9}" type="presParOf" srcId="{E76C7229-B8EF-4595-BC0C-2BF016103A65}" destId="{A3A33D28-8FB5-40C7-8DBB-3DCABC9386A4}" srcOrd="1" destOrd="0" presId="urn:microsoft.com/office/officeart/2018/2/layout/IconVerticalSolidList"/>
    <dgm:cxn modelId="{BF38F176-820F-4621-8027-DC71438AEEA6}" type="presParOf" srcId="{E76C7229-B8EF-4595-BC0C-2BF016103A65}" destId="{C91B2D36-795A-4D60-A456-71A5F829B3D4}" srcOrd="2" destOrd="0" presId="urn:microsoft.com/office/officeart/2018/2/layout/IconVerticalSolidList"/>
    <dgm:cxn modelId="{00491276-3950-4938-929C-309CDFF4C75E}" type="presParOf" srcId="{E76C7229-B8EF-4595-BC0C-2BF016103A65}" destId="{74985A7F-617E-4EBB-A7E9-5274E8CCFB29}" srcOrd="3" destOrd="0" presId="urn:microsoft.com/office/officeart/2018/2/layout/IconVerticalSolidList"/>
    <dgm:cxn modelId="{7A85E402-0B57-4B97-9007-9DD38D0E9857}" type="presParOf" srcId="{41DED5AC-735D-4225-890C-C9A05A109B38}" destId="{A6701DBF-3F95-4781-B134-0BE5D3AC7B07}" srcOrd="7" destOrd="0" presId="urn:microsoft.com/office/officeart/2018/2/layout/IconVerticalSolidList"/>
    <dgm:cxn modelId="{42D5FA91-5961-4C8A-B22C-9802550614A0}" type="presParOf" srcId="{41DED5AC-735D-4225-890C-C9A05A109B38}" destId="{BC17C47A-1DA1-43E2-B5CA-B52F431611B8}" srcOrd="8" destOrd="0" presId="urn:microsoft.com/office/officeart/2018/2/layout/IconVerticalSolidList"/>
    <dgm:cxn modelId="{E819520F-D007-4966-9D15-A044D31D3724}" type="presParOf" srcId="{BC17C47A-1DA1-43E2-B5CA-B52F431611B8}" destId="{E4365ABB-488E-4E8A-BE7A-7366DF6A5DEE}" srcOrd="0" destOrd="0" presId="urn:microsoft.com/office/officeart/2018/2/layout/IconVerticalSolidList"/>
    <dgm:cxn modelId="{3F6242B5-6A35-4739-9282-26F130E7CC56}" type="presParOf" srcId="{BC17C47A-1DA1-43E2-B5CA-B52F431611B8}" destId="{DA42885F-C46D-4C98-8706-CE4233E56CEA}" srcOrd="1" destOrd="0" presId="urn:microsoft.com/office/officeart/2018/2/layout/IconVerticalSolidList"/>
    <dgm:cxn modelId="{3895D16B-3A06-40FB-9182-370B07512982}" type="presParOf" srcId="{BC17C47A-1DA1-43E2-B5CA-B52F431611B8}" destId="{659A07E1-5DDE-4754-97B9-7A91F3628D4C}" srcOrd="2" destOrd="0" presId="urn:microsoft.com/office/officeart/2018/2/layout/IconVerticalSolidList"/>
    <dgm:cxn modelId="{24A69703-B710-4445-9072-3BC4A74CE184}" type="presParOf" srcId="{BC17C47A-1DA1-43E2-B5CA-B52F431611B8}" destId="{AA1A995F-4B95-4368-9DFA-68DB84DF85C8}" srcOrd="3" destOrd="0" presId="urn:microsoft.com/office/officeart/2018/2/layout/IconVerticalSolidList"/>
    <dgm:cxn modelId="{D9FB45CA-EB10-476D-8BD2-33142B70A7EB}" type="presParOf" srcId="{41DED5AC-735D-4225-890C-C9A05A109B38}" destId="{3A62E13C-5014-4CE3-A7B6-0ADD9D608699}" srcOrd="9" destOrd="0" presId="urn:microsoft.com/office/officeart/2018/2/layout/IconVerticalSolidList"/>
    <dgm:cxn modelId="{0875B31A-2D5C-4BBF-9DF7-16C515CFD019}" type="presParOf" srcId="{41DED5AC-735D-4225-890C-C9A05A109B38}" destId="{B587CA21-1B37-4F11-846E-094A45F94671}" srcOrd="10" destOrd="0" presId="urn:microsoft.com/office/officeart/2018/2/layout/IconVerticalSolidList"/>
    <dgm:cxn modelId="{7C55E621-88A2-46F9-B8F4-175A0554EBDA}" type="presParOf" srcId="{B587CA21-1B37-4F11-846E-094A45F94671}" destId="{5B20CAB8-3A59-4A2F-9932-220BB10D6E36}" srcOrd="0" destOrd="0" presId="urn:microsoft.com/office/officeart/2018/2/layout/IconVerticalSolidList"/>
    <dgm:cxn modelId="{8856E7A7-189C-4E51-99CA-91D4FE908709}" type="presParOf" srcId="{B587CA21-1B37-4F11-846E-094A45F94671}" destId="{CAC99C41-7D14-4821-B10E-E64869A0A8C5}" srcOrd="1" destOrd="0" presId="urn:microsoft.com/office/officeart/2018/2/layout/IconVerticalSolidList"/>
    <dgm:cxn modelId="{0B2A46D3-65D3-42AA-87A2-510133CEF6B7}" type="presParOf" srcId="{B587CA21-1B37-4F11-846E-094A45F94671}" destId="{58D8DCF0-38CC-4A7C-AD17-152995CEE658}" srcOrd="2" destOrd="0" presId="urn:microsoft.com/office/officeart/2018/2/layout/IconVerticalSolidList"/>
    <dgm:cxn modelId="{FA8AD23B-1361-4B21-9B75-192645CAE54E}" type="presParOf" srcId="{B587CA21-1B37-4F11-846E-094A45F94671}" destId="{384422E6-762C-4C0F-AF09-FB441BBE496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CF435FF-F6FF-42F0-8ABD-12F8B076B215}"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09F62B84-257C-48D6-B7AF-980327AEFB1D}">
      <dgm:prSet/>
      <dgm:spPr/>
      <dgm:t>
        <a:bodyPr/>
        <a:lstStyle/>
        <a:p>
          <a:r>
            <a:rPr lang="en-FI"/>
            <a:t>Implementation of PG-SOIS 6-item harm measure to the online platform of the Peluuri 9/2022.</a:t>
          </a:r>
          <a:endParaRPr lang="en-US"/>
        </a:p>
      </dgm:t>
    </dgm:pt>
    <dgm:pt modelId="{B6186D7B-BADD-45DC-9461-E0823E95B8EC}" type="parTrans" cxnId="{C217B28F-C76F-4B3C-AB09-DBDC010E6A02}">
      <dgm:prSet/>
      <dgm:spPr/>
      <dgm:t>
        <a:bodyPr/>
        <a:lstStyle/>
        <a:p>
          <a:endParaRPr lang="en-US"/>
        </a:p>
      </dgm:t>
    </dgm:pt>
    <dgm:pt modelId="{14A42458-2EB7-40A5-92D9-9A5731E67A22}" type="sibTrans" cxnId="{C217B28F-C76F-4B3C-AB09-DBDC010E6A02}">
      <dgm:prSet/>
      <dgm:spPr/>
      <dgm:t>
        <a:bodyPr/>
        <a:lstStyle/>
        <a:p>
          <a:endParaRPr lang="en-US"/>
        </a:p>
      </dgm:t>
    </dgm:pt>
    <dgm:pt modelId="{20CA9C41-13B3-4B0F-9E35-0725FE85D377}">
      <dgm:prSet/>
      <dgm:spPr/>
      <dgm:t>
        <a:bodyPr/>
        <a:lstStyle/>
        <a:p>
          <a:r>
            <a:rPr lang="en-FI" dirty="0"/>
            <a:t>Aim:</a:t>
          </a:r>
          <a:endParaRPr lang="en-US" dirty="0"/>
        </a:p>
      </dgm:t>
    </dgm:pt>
    <dgm:pt modelId="{1F81F4BD-C91D-4814-9F9B-8A001D08BE14}" type="parTrans" cxnId="{010E6987-2501-4BA0-9A50-C61A4D1964D5}">
      <dgm:prSet/>
      <dgm:spPr/>
      <dgm:t>
        <a:bodyPr/>
        <a:lstStyle/>
        <a:p>
          <a:endParaRPr lang="en-US"/>
        </a:p>
      </dgm:t>
    </dgm:pt>
    <dgm:pt modelId="{4BDBF8D2-2DE3-407F-872E-03E6863543C4}" type="sibTrans" cxnId="{010E6987-2501-4BA0-9A50-C61A4D1964D5}">
      <dgm:prSet/>
      <dgm:spPr/>
      <dgm:t>
        <a:bodyPr/>
        <a:lstStyle/>
        <a:p>
          <a:endParaRPr lang="en-US"/>
        </a:p>
      </dgm:t>
    </dgm:pt>
    <dgm:pt modelId="{EBEC6FD8-4D6F-474E-86A6-AB4C2537F61B}">
      <dgm:prSet/>
      <dgm:spPr/>
      <dgm:t>
        <a:bodyPr/>
        <a:lstStyle/>
        <a:p>
          <a:r>
            <a:rPr lang="en-FI"/>
            <a:t>Provide a tool for CSOs to identify harms</a:t>
          </a:r>
          <a:endParaRPr lang="en-US"/>
        </a:p>
      </dgm:t>
    </dgm:pt>
    <dgm:pt modelId="{D3A9D56E-A7EB-44A5-976C-303AEE8B25A0}" type="parTrans" cxnId="{055A7C7E-5820-413F-A49C-F360E3472730}">
      <dgm:prSet/>
      <dgm:spPr/>
      <dgm:t>
        <a:bodyPr/>
        <a:lstStyle/>
        <a:p>
          <a:endParaRPr lang="en-US"/>
        </a:p>
      </dgm:t>
    </dgm:pt>
    <dgm:pt modelId="{D4FED2AC-7528-4CE9-AC0F-186D68A96724}" type="sibTrans" cxnId="{055A7C7E-5820-413F-A49C-F360E3472730}">
      <dgm:prSet/>
      <dgm:spPr/>
      <dgm:t>
        <a:bodyPr/>
        <a:lstStyle/>
        <a:p>
          <a:endParaRPr lang="en-US"/>
        </a:p>
      </dgm:t>
    </dgm:pt>
    <dgm:pt modelId="{BDE5533D-20F2-40DC-BD65-57B42C2C5CCC}">
      <dgm:prSet/>
      <dgm:spPr/>
      <dgm:t>
        <a:bodyPr/>
        <a:lstStyle/>
        <a:p>
          <a:r>
            <a:rPr lang="en-FI"/>
            <a:t>Provide tailored information and available sources to reduce harm</a:t>
          </a:r>
          <a:endParaRPr lang="en-US"/>
        </a:p>
      </dgm:t>
    </dgm:pt>
    <dgm:pt modelId="{14DD163E-E244-4A4F-91C7-F7AA3AE4781E}" type="parTrans" cxnId="{8F14DED1-BA14-416B-822F-B5B266B6E7E7}">
      <dgm:prSet/>
      <dgm:spPr/>
      <dgm:t>
        <a:bodyPr/>
        <a:lstStyle/>
        <a:p>
          <a:endParaRPr lang="en-US"/>
        </a:p>
      </dgm:t>
    </dgm:pt>
    <dgm:pt modelId="{DEC37A83-52F6-436E-B4FD-C3E2879563C7}" type="sibTrans" cxnId="{8F14DED1-BA14-416B-822F-B5B266B6E7E7}">
      <dgm:prSet/>
      <dgm:spPr/>
      <dgm:t>
        <a:bodyPr/>
        <a:lstStyle/>
        <a:p>
          <a:endParaRPr lang="en-US"/>
        </a:p>
      </dgm:t>
    </dgm:pt>
    <dgm:pt modelId="{4407A02E-E5CC-4CA7-B9A6-3C61240F0A4C}">
      <dgm:prSet/>
      <dgm:spPr/>
      <dgm:t>
        <a:bodyPr/>
        <a:lstStyle/>
        <a:p>
          <a:r>
            <a:rPr lang="en-FI"/>
            <a:t>Evaluate the feasibility of the tool and collect feedback from the users during 2022-2023.</a:t>
          </a:r>
          <a:endParaRPr lang="en-US"/>
        </a:p>
      </dgm:t>
    </dgm:pt>
    <dgm:pt modelId="{E88B3372-6FF9-4904-9D74-D9928F819F3E}" type="parTrans" cxnId="{FD915C4F-5502-4B9B-B090-E0AA3E899206}">
      <dgm:prSet/>
      <dgm:spPr/>
      <dgm:t>
        <a:bodyPr/>
        <a:lstStyle/>
        <a:p>
          <a:endParaRPr lang="en-US"/>
        </a:p>
      </dgm:t>
    </dgm:pt>
    <dgm:pt modelId="{585E0FAA-1853-4404-9C6B-1D4257A9369E}" type="sibTrans" cxnId="{FD915C4F-5502-4B9B-B090-E0AA3E899206}">
      <dgm:prSet/>
      <dgm:spPr/>
      <dgm:t>
        <a:bodyPr/>
        <a:lstStyle/>
        <a:p>
          <a:endParaRPr lang="en-US"/>
        </a:p>
      </dgm:t>
    </dgm:pt>
    <dgm:pt modelId="{9F6F29BC-1921-9B4D-946F-15AC2C98CCA5}" type="pres">
      <dgm:prSet presAssocID="{9CF435FF-F6FF-42F0-8ABD-12F8B076B215}" presName="outerComposite" presStyleCnt="0">
        <dgm:presLayoutVars>
          <dgm:chMax val="5"/>
          <dgm:dir/>
          <dgm:resizeHandles val="exact"/>
        </dgm:presLayoutVars>
      </dgm:prSet>
      <dgm:spPr/>
    </dgm:pt>
    <dgm:pt modelId="{0B9B6109-4C9E-7747-A06D-F7F677B961AD}" type="pres">
      <dgm:prSet presAssocID="{9CF435FF-F6FF-42F0-8ABD-12F8B076B215}" presName="dummyMaxCanvas" presStyleCnt="0">
        <dgm:presLayoutVars/>
      </dgm:prSet>
      <dgm:spPr/>
    </dgm:pt>
    <dgm:pt modelId="{CD8A36BC-3828-5744-8F57-45E9DE93D9E6}" type="pres">
      <dgm:prSet presAssocID="{9CF435FF-F6FF-42F0-8ABD-12F8B076B215}" presName="FiveNodes_1" presStyleLbl="node1" presStyleIdx="0" presStyleCnt="5">
        <dgm:presLayoutVars>
          <dgm:bulletEnabled val="1"/>
        </dgm:presLayoutVars>
      </dgm:prSet>
      <dgm:spPr/>
    </dgm:pt>
    <dgm:pt modelId="{C7DE9828-E0AB-D047-8B4C-3BB28D76A6C1}" type="pres">
      <dgm:prSet presAssocID="{9CF435FF-F6FF-42F0-8ABD-12F8B076B215}" presName="FiveNodes_2" presStyleLbl="node1" presStyleIdx="1" presStyleCnt="5">
        <dgm:presLayoutVars>
          <dgm:bulletEnabled val="1"/>
        </dgm:presLayoutVars>
      </dgm:prSet>
      <dgm:spPr/>
    </dgm:pt>
    <dgm:pt modelId="{DC33FBBB-AEFC-DB42-A9A2-946E96F8AFB4}" type="pres">
      <dgm:prSet presAssocID="{9CF435FF-F6FF-42F0-8ABD-12F8B076B215}" presName="FiveNodes_3" presStyleLbl="node1" presStyleIdx="2" presStyleCnt="5">
        <dgm:presLayoutVars>
          <dgm:bulletEnabled val="1"/>
        </dgm:presLayoutVars>
      </dgm:prSet>
      <dgm:spPr/>
    </dgm:pt>
    <dgm:pt modelId="{846749E9-E558-B142-B29E-9227FFB0931B}" type="pres">
      <dgm:prSet presAssocID="{9CF435FF-F6FF-42F0-8ABD-12F8B076B215}" presName="FiveNodes_4" presStyleLbl="node1" presStyleIdx="3" presStyleCnt="5">
        <dgm:presLayoutVars>
          <dgm:bulletEnabled val="1"/>
        </dgm:presLayoutVars>
      </dgm:prSet>
      <dgm:spPr/>
    </dgm:pt>
    <dgm:pt modelId="{8DF85BC6-5879-404F-9C8C-7985A3A6B45E}" type="pres">
      <dgm:prSet presAssocID="{9CF435FF-F6FF-42F0-8ABD-12F8B076B215}" presName="FiveNodes_5" presStyleLbl="node1" presStyleIdx="4" presStyleCnt="5">
        <dgm:presLayoutVars>
          <dgm:bulletEnabled val="1"/>
        </dgm:presLayoutVars>
      </dgm:prSet>
      <dgm:spPr/>
    </dgm:pt>
    <dgm:pt modelId="{FFAE4BFD-A3FA-9547-812B-22AA9951DA2F}" type="pres">
      <dgm:prSet presAssocID="{9CF435FF-F6FF-42F0-8ABD-12F8B076B215}" presName="FiveConn_1-2" presStyleLbl="fgAccFollowNode1" presStyleIdx="0" presStyleCnt="4">
        <dgm:presLayoutVars>
          <dgm:bulletEnabled val="1"/>
        </dgm:presLayoutVars>
      </dgm:prSet>
      <dgm:spPr/>
    </dgm:pt>
    <dgm:pt modelId="{A813EEE3-DED2-0C45-8DCA-EBCF9D2DDD8C}" type="pres">
      <dgm:prSet presAssocID="{9CF435FF-F6FF-42F0-8ABD-12F8B076B215}" presName="FiveConn_2-3" presStyleLbl="fgAccFollowNode1" presStyleIdx="1" presStyleCnt="4">
        <dgm:presLayoutVars>
          <dgm:bulletEnabled val="1"/>
        </dgm:presLayoutVars>
      </dgm:prSet>
      <dgm:spPr/>
    </dgm:pt>
    <dgm:pt modelId="{BE1ADD3A-8F44-C74D-B557-4E99F2FAD2BF}" type="pres">
      <dgm:prSet presAssocID="{9CF435FF-F6FF-42F0-8ABD-12F8B076B215}" presName="FiveConn_3-4" presStyleLbl="fgAccFollowNode1" presStyleIdx="2" presStyleCnt="4">
        <dgm:presLayoutVars>
          <dgm:bulletEnabled val="1"/>
        </dgm:presLayoutVars>
      </dgm:prSet>
      <dgm:spPr/>
    </dgm:pt>
    <dgm:pt modelId="{5BF3A843-073B-5A47-81BF-B0CB1FEB742A}" type="pres">
      <dgm:prSet presAssocID="{9CF435FF-F6FF-42F0-8ABD-12F8B076B215}" presName="FiveConn_4-5" presStyleLbl="fgAccFollowNode1" presStyleIdx="3" presStyleCnt="4">
        <dgm:presLayoutVars>
          <dgm:bulletEnabled val="1"/>
        </dgm:presLayoutVars>
      </dgm:prSet>
      <dgm:spPr/>
    </dgm:pt>
    <dgm:pt modelId="{FA7F36AF-8BB5-B74E-9A0A-DA15D48EC980}" type="pres">
      <dgm:prSet presAssocID="{9CF435FF-F6FF-42F0-8ABD-12F8B076B215}" presName="FiveNodes_1_text" presStyleLbl="node1" presStyleIdx="4" presStyleCnt="5">
        <dgm:presLayoutVars>
          <dgm:bulletEnabled val="1"/>
        </dgm:presLayoutVars>
      </dgm:prSet>
      <dgm:spPr/>
    </dgm:pt>
    <dgm:pt modelId="{20FB282B-F792-A047-B57C-C51960AF390F}" type="pres">
      <dgm:prSet presAssocID="{9CF435FF-F6FF-42F0-8ABD-12F8B076B215}" presName="FiveNodes_2_text" presStyleLbl="node1" presStyleIdx="4" presStyleCnt="5">
        <dgm:presLayoutVars>
          <dgm:bulletEnabled val="1"/>
        </dgm:presLayoutVars>
      </dgm:prSet>
      <dgm:spPr/>
    </dgm:pt>
    <dgm:pt modelId="{AC6B27D2-0F8F-8743-9319-6AC9CF73EF55}" type="pres">
      <dgm:prSet presAssocID="{9CF435FF-F6FF-42F0-8ABD-12F8B076B215}" presName="FiveNodes_3_text" presStyleLbl="node1" presStyleIdx="4" presStyleCnt="5">
        <dgm:presLayoutVars>
          <dgm:bulletEnabled val="1"/>
        </dgm:presLayoutVars>
      </dgm:prSet>
      <dgm:spPr/>
    </dgm:pt>
    <dgm:pt modelId="{014A59A0-7BFD-0842-B66F-4D0AD7AB4217}" type="pres">
      <dgm:prSet presAssocID="{9CF435FF-F6FF-42F0-8ABD-12F8B076B215}" presName="FiveNodes_4_text" presStyleLbl="node1" presStyleIdx="4" presStyleCnt="5">
        <dgm:presLayoutVars>
          <dgm:bulletEnabled val="1"/>
        </dgm:presLayoutVars>
      </dgm:prSet>
      <dgm:spPr/>
    </dgm:pt>
    <dgm:pt modelId="{A49C9D4B-676C-0442-9FA7-96E3EE844D84}" type="pres">
      <dgm:prSet presAssocID="{9CF435FF-F6FF-42F0-8ABD-12F8B076B215}" presName="FiveNodes_5_text" presStyleLbl="node1" presStyleIdx="4" presStyleCnt="5">
        <dgm:presLayoutVars>
          <dgm:bulletEnabled val="1"/>
        </dgm:presLayoutVars>
      </dgm:prSet>
      <dgm:spPr/>
    </dgm:pt>
  </dgm:ptLst>
  <dgm:cxnLst>
    <dgm:cxn modelId="{FE074B04-FCCC-634A-B8B7-F51E1426D931}" type="presOf" srcId="{20CA9C41-13B3-4B0F-9E35-0725FE85D377}" destId="{C7DE9828-E0AB-D047-8B4C-3BB28D76A6C1}" srcOrd="0" destOrd="0" presId="urn:microsoft.com/office/officeart/2005/8/layout/vProcess5"/>
    <dgm:cxn modelId="{AC52AA48-7D9D-8748-8C94-5CDB00ECE724}" type="presOf" srcId="{4407A02E-E5CC-4CA7-B9A6-3C61240F0A4C}" destId="{8DF85BC6-5879-404F-9C8C-7985A3A6B45E}" srcOrd="0" destOrd="0" presId="urn:microsoft.com/office/officeart/2005/8/layout/vProcess5"/>
    <dgm:cxn modelId="{FD915C4F-5502-4B9B-B090-E0AA3E899206}" srcId="{9CF435FF-F6FF-42F0-8ABD-12F8B076B215}" destId="{4407A02E-E5CC-4CA7-B9A6-3C61240F0A4C}" srcOrd="4" destOrd="0" parTransId="{E88B3372-6FF9-4904-9D74-D9928F819F3E}" sibTransId="{585E0FAA-1853-4404-9C6B-1D4257A9369E}"/>
    <dgm:cxn modelId="{80BBF750-547D-D34F-B0CE-358884AC73BE}" type="presOf" srcId="{EBEC6FD8-4D6F-474E-86A6-AB4C2537F61B}" destId="{DC33FBBB-AEFC-DB42-A9A2-946E96F8AFB4}" srcOrd="0" destOrd="0" presId="urn:microsoft.com/office/officeart/2005/8/layout/vProcess5"/>
    <dgm:cxn modelId="{B88E3151-692C-2E44-A1E4-33333B3573F3}" type="presOf" srcId="{DEC37A83-52F6-436E-B4FD-C3E2879563C7}" destId="{5BF3A843-073B-5A47-81BF-B0CB1FEB742A}" srcOrd="0" destOrd="0" presId="urn:microsoft.com/office/officeart/2005/8/layout/vProcess5"/>
    <dgm:cxn modelId="{5BD06E7C-FE19-4C4A-ABA6-9786D4D5BC46}" type="presOf" srcId="{BDE5533D-20F2-40DC-BD65-57B42C2C5CCC}" destId="{014A59A0-7BFD-0842-B66F-4D0AD7AB4217}" srcOrd="1" destOrd="0" presId="urn:microsoft.com/office/officeart/2005/8/layout/vProcess5"/>
    <dgm:cxn modelId="{055A7C7E-5820-413F-A49C-F360E3472730}" srcId="{9CF435FF-F6FF-42F0-8ABD-12F8B076B215}" destId="{EBEC6FD8-4D6F-474E-86A6-AB4C2537F61B}" srcOrd="2" destOrd="0" parTransId="{D3A9D56E-A7EB-44A5-976C-303AEE8B25A0}" sibTransId="{D4FED2AC-7528-4CE9-AC0F-186D68A96724}"/>
    <dgm:cxn modelId="{010E6987-2501-4BA0-9A50-C61A4D1964D5}" srcId="{9CF435FF-F6FF-42F0-8ABD-12F8B076B215}" destId="{20CA9C41-13B3-4B0F-9E35-0725FE85D377}" srcOrd="1" destOrd="0" parTransId="{1F81F4BD-C91D-4814-9F9B-8A001D08BE14}" sibTransId="{4BDBF8D2-2DE3-407F-872E-03E6863543C4}"/>
    <dgm:cxn modelId="{C217B28F-C76F-4B3C-AB09-DBDC010E6A02}" srcId="{9CF435FF-F6FF-42F0-8ABD-12F8B076B215}" destId="{09F62B84-257C-48D6-B7AF-980327AEFB1D}" srcOrd="0" destOrd="0" parTransId="{B6186D7B-BADD-45DC-9461-E0823E95B8EC}" sibTransId="{14A42458-2EB7-40A5-92D9-9A5731E67A22}"/>
    <dgm:cxn modelId="{5D760F94-9152-C645-9FB1-05D57CC0D982}" type="presOf" srcId="{9CF435FF-F6FF-42F0-8ABD-12F8B076B215}" destId="{9F6F29BC-1921-9B4D-946F-15AC2C98CCA5}" srcOrd="0" destOrd="0" presId="urn:microsoft.com/office/officeart/2005/8/layout/vProcess5"/>
    <dgm:cxn modelId="{CC491596-3F14-FD47-9918-57920D4CBA02}" type="presOf" srcId="{BDE5533D-20F2-40DC-BD65-57B42C2C5CCC}" destId="{846749E9-E558-B142-B29E-9227FFB0931B}" srcOrd="0" destOrd="0" presId="urn:microsoft.com/office/officeart/2005/8/layout/vProcess5"/>
    <dgm:cxn modelId="{46992E96-E681-354D-AE28-D8479C5E2051}" type="presOf" srcId="{4407A02E-E5CC-4CA7-B9A6-3C61240F0A4C}" destId="{A49C9D4B-676C-0442-9FA7-96E3EE844D84}" srcOrd="1" destOrd="0" presId="urn:microsoft.com/office/officeart/2005/8/layout/vProcess5"/>
    <dgm:cxn modelId="{BC93EB99-D0CB-0640-9211-3D21FE09FC6E}" type="presOf" srcId="{09F62B84-257C-48D6-B7AF-980327AEFB1D}" destId="{FA7F36AF-8BB5-B74E-9A0A-DA15D48EC980}" srcOrd="1" destOrd="0" presId="urn:microsoft.com/office/officeart/2005/8/layout/vProcess5"/>
    <dgm:cxn modelId="{ED90FFA5-ED9E-124A-861C-D72C3A4556C1}" type="presOf" srcId="{14A42458-2EB7-40A5-92D9-9A5731E67A22}" destId="{FFAE4BFD-A3FA-9547-812B-22AA9951DA2F}" srcOrd="0" destOrd="0" presId="urn:microsoft.com/office/officeart/2005/8/layout/vProcess5"/>
    <dgm:cxn modelId="{B9FA71D0-05AB-D34E-9B29-8A3BECD339B4}" type="presOf" srcId="{4BDBF8D2-2DE3-407F-872E-03E6863543C4}" destId="{A813EEE3-DED2-0C45-8DCA-EBCF9D2DDD8C}" srcOrd="0" destOrd="0" presId="urn:microsoft.com/office/officeart/2005/8/layout/vProcess5"/>
    <dgm:cxn modelId="{8F14DED1-BA14-416B-822F-B5B266B6E7E7}" srcId="{9CF435FF-F6FF-42F0-8ABD-12F8B076B215}" destId="{BDE5533D-20F2-40DC-BD65-57B42C2C5CCC}" srcOrd="3" destOrd="0" parTransId="{14DD163E-E244-4A4F-91C7-F7AA3AE4781E}" sibTransId="{DEC37A83-52F6-436E-B4FD-C3E2879563C7}"/>
    <dgm:cxn modelId="{89DD58E4-88A2-234F-AF82-F03E928936A9}" type="presOf" srcId="{D4FED2AC-7528-4CE9-AC0F-186D68A96724}" destId="{BE1ADD3A-8F44-C74D-B557-4E99F2FAD2BF}" srcOrd="0" destOrd="0" presId="urn:microsoft.com/office/officeart/2005/8/layout/vProcess5"/>
    <dgm:cxn modelId="{FCE648F0-1DCA-4B42-AD53-3D9121FCAB08}" type="presOf" srcId="{09F62B84-257C-48D6-B7AF-980327AEFB1D}" destId="{CD8A36BC-3828-5744-8F57-45E9DE93D9E6}" srcOrd="0" destOrd="0" presId="urn:microsoft.com/office/officeart/2005/8/layout/vProcess5"/>
    <dgm:cxn modelId="{B89E30F3-CEC5-254C-A572-A5C617503867}" type="presOf" srcId="{EBEC6FD8-4D6F-474E-86A6-AB4C2537F61B}" destId="{AC6B27D2-0F8F-8743-9319-6AC9CF73EF55}" srcOrd="1" destOrd="0" presId="urn:microsoft.com/office/officeart/2005/8/layout/vProcess5"/>
    <dgm:cxn modelId="{689F59F9-DA70-9347-80AD-AD34FEAEE79D}" type="presOf" srcId="{20CA9C41-13B3-4B0F-9E35-0725FE85D377}" destId="{20FB282B-F792-A047-B57C-C51960AF390F}" srcOrd="1" destOrd="0" presId="urn:microsoft.com/office/officeart/2005/8/layout/vProcess5"/>
    <dgm:cxn modelId="{B12236D8-B9C1-CC4F-8DEA-F5FFCC9CE5BA}" type="presParOf" srcId="{9F6F29BC-1921-9B4D-946F-15AC2C98CCA5}" destId="{0B9B6109-4C9E-7747-A06D-F7F677B961AD}" srcOrd="0" destOrd="0" presId="urn:microsoft.com/office/officeart/2005/8/layout/vProcess5"/>
    <dgm:cxn modelId="{165701E3-731A-A74B-A23D-2DEB1B9FD5F9}" type="presParOf" srcId="{9F6F29BC-1921-9B4D-946F-15AC2C98CCA5}" destId="{CD8A36BC-3828-5744-8F57-45E9DE93D9E6}" srcOrd="1" destOrd="0" presId="urn:microsoft.com/office/officeart/2005/8/layout/vProcess5"/>
    <dgm:cxn modelId="{21146051-D2F9-514D-A16A-BA669C4C03E1}" type="presParOf" srcId="{9F6F29BC-1921-9B4D-946F-15AC2C98CCA5}" destId="{C7DE9828-E0AB-D047-8B4C-3BB28D76A6C1}" srcOrd="2" destOrd="0" presId="urn:microsoft.com/office/officeart/2005/8/layout/vProcess5"/>
    <dgm:cxn modelId="{A1C6CB04-F854-4747-8BCD-DAE3E7FF81B6}" type="presParOf" srcId="{9F6F29BC-1921-9B4D-946F-15AC2C98CCA5}" destId="{DC33FBBB-AEFC-DB42-A9A2-946E96F8AFB4}" srcOrd="3" destOrd="0" presId="urn:microsoft.com/office/officeart/2005/8/layout/vProcess5"/>
    <dgm:cxn modelId="{9C6987E4-BFA7-4240-92A3-B798D0E7A5B8}" type="presParOf" srcId="{9F6F29BC-1921-9B4D-946F-15AC2C98CCA5}" destId="{846749E9-E558-B142-B29E-9227FFB0931B}" srcOrd="4" destOrd="0" presId="urn:microsoft.com/office/officeart/2005/8/layout/vProcess5"/>
    <dgm:cxn modelId="{C7554098-F81E-0040-A452-78538B15B5CE}" type="presParOf" srcId="{9F6F29BC-1921-9B4D-946F-15AC2C98CCA5}" destId="{8DF85BC6-5879-404F-9C8C-7985A3A6B45E}" srcOrd="5" destOrd="0" presId="urn:microsoft.com/office/officeart/2005/8/layout/vProcess5"/>
    <dgm:cxn modelId="{86EC2121-BB3A-0F4D-A45F-AF337A35407F}" type="presParOf" srcId="{9F6F29BC-1921-9B4D-946F-15AC2C98CCA5}" destId="{FFAE4BFD-A3FA-9547-812B-22AA9951DA2F}" srcOrd="6" destOrd="0" presId="urn:microsoft.com/office/officeart/2005/8/layout/vProcess5"/>
    <dgm:cxn modelId="{5C83468F-7B5C-214E-862A-3E7DCB2D5E88}" type="presParOf" srcId="{9F6F29BC-1921-9B4D-946F-15AC2C98CCA5}" destId="{A813EEE3-DED2-0C45-8DCA-EBCF9D2DDD8C}" srcOrd="7" destOrd="0" presId="urn:microsoft.com/office/officeart/2005/8/layout/vProcess5"/>
    <dgm:cxn modelId="{E36ECD11-8ECE-0D41-9E37-21D25E583F9A}" type="presParOf" srcId="{9F6F29BC-1921-9B4D-946F-15AC2C98CCA5}" destId="{BE1ADD3A-8F44-C74D-B557-4E99F2FAD2BF}" srcOrd="8" destOrd="0" presId="urn:microsoft.com/office/officeart/2005/8/layout/vProcess5"/>
    <dgm:cxn modelId="{81292E9D-1E67-FB42-9E74-4472E1CD9224}" type="presParOf" srcId="{9F6F29BC-1921-9B4D-946F-15AC2C98CCA5}" destId="{5BF3A843-073B-5A47-81BF-B0CB1FEB742A}" srcOrd="9" destOrd="0" presId="urn:microsoft.com/office/officeart/2005/8/layout/vProcess5"/>
    <dgm:cxn modelId="{77564376-DC27-9B44-9C7B-007EBACC0562}" type="presParOf" srcId="{9F6F29BC-1921-9B4D-946F-15AC2C98CCA5}" destId="{FA7F36AF-8BB5-B74E-9A0A-DA15D48EC980}" srcOrd="10" destOrd="0" presId="urn:microsoft.com/office/officeart/2005/8/layout/vProcess5"/>
    <dgm:cxn modelId="{A7BAEB66-D2DB-0240-94FD-6359ACCECE80}" type="presParOf" srcId="{9F6F29BC-1921-9B4D-946F-15AC2C98CCA5}" destId="{20FB282B-F792-A047-B57C-C51960AF390F}" srcOrd="11" destOrd="0" presId="urn:microsoft.com/office/officeart/2005/8/layout/vProcess5"/>
    <dgm:cxn modelId="{054D6249-6C26-FA49-97C9-1797BE9B3AAD}" type="presParOf" srcId="{9F6F29BC-1921-9B4D-946F-15AC2C98CCA5}" destId="{AC6B27D2-0F8F-8743-9319-6AC9CF73EF55}" srcOrd="12" destOrd="0" presId="urn:microsoft.com/office/officeart/2005/8/layout/vProcess5"/>
    <dgm:cxn modelId="{375A33C6-1DAD-504B-A727-3ED2AD6D00D2}" type="presParOf" srcId="{9F6F29BC-1921-9B4D-946F-15AC2C98CCA5}" destId="{014A59A0-7BFD-0842-B66F-4D0AD7AB4217}" srcOrd="13" destOrd="0" presId="urn:microsoft.com/office/officeart/2005/8/layout/vProcess5"/>
    <dgm:cxn modelId="{16066796-5BAA-E646-AC58-DD0E5A7F15FF}" type="presParOf" srcId="{9F6F29BC-1921-9B4D-946F-15AC2C98CCA5}" destId="{A49C9D4B-676C-0442-9FA7-96E3EE844D8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372C9C-5455-413F-B36F-E559167117F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449A707-560E-4B1A-98D7-AE7AF5182D8E}">
      <dgm:prSet/>
      <dgm:spPr/>
      <dgm:t>
        <a:bodyPr/>
        <a:lstStyle/>
        <a:p>
          <a:r>
            <a:rPr lang="en-US"/>
            <a:t>Close to 13% of participants were affected others: 6% of participants were family members</a:t>
          </a:r>
          <a:r>
            <a:rPr lang="fi-FI"/>
            <a:t>, </a:t>
          </a:r>
          <a:r>
            <a:rPr lang="en-US"/>
            <a:t>8% had non-family relationships with the person who gambled</a:t>
          </a:r>
        </a:p>
      </dgm:t>
    </dgm:pt>
    <dgm:pt modelId="{D509B2A1-09E8-430E-AE5A-04C014D43971}" type="parTrans" cxnId="{AA0FD13A-BCC5-4982-B5F2-D3BC818729B7}">
      <dgm:prSet/>
      <dgm:spPr/>
      <dgm:t>
        <a:bodyPr/>
        <a:lstStyle/>
        <a:p>
          <a:endParaRPr lang="en-US"/>
        </a:p>
      </dgm:t>
    </dgm:pt>
    <dgm:pt modelId="{B0D1EE06-7AC2-4E91-AE9B-59CFA2E1B1D8}" type="sibTrans" cxnId="{AA0FD13A-BCC5-4982-B5F2-D3BC818729B7}">
      <dgm:prSet/>
      <dgm:spPr/>
      <dgm:t>
        <a:bodyPr/>
        <a:lstStyle/>
        <a:p>
          <a:endParaRPr lang="en-US"/>
        </a:p>
      </dgm:t>
    </dgm:pt>
    <dgm:pt modelId="{38F66E82-59A6-4B86-9127-34179B2D30D6}">
      <dgm:prSet/>
      <dgm:spPr/>
      <dgm:t>
        <a:bodyPr/>
        <a:lstStyle/>
        <a:p>
          <a:r>
            <a:rPr lang="en-US"/>
            <a:t>Women more likely to be affected family members, men were more likely to be affected non-family members (most often friends or co-workers)</a:t>
          </a:r>
        </a:p>
      </dgm:t>
    </dgm:pt>
    <dgm:pt modelId="{F0D02960-A96E-4198-A5AD-F1BFC0D588EC}" type="parTrans" cxnId="{D645F63A-5E1B-4E5E-BD7C-CE154317A114}">
      <dgm:prSet/>
      <dgm:spPr/>
      <dgm:t>
        <a:bodyPr/>
        <a:lstStyle/>
        <a:p>
          <a:endParaRPr lang="en-US"/>
        </a:p>
      </dgm:t>
    </dgm:pt>
    <dgm:pt modelId="{092F13FB-F16E-4D69-9E45-DC37613D05A9}" type="sibTrans" cxnId="{D645F63A-5E1B-4E5E-BD7C-CE154317A114}">
      <dgm:prSet/>
      <dgm:spPr/>
      <dgm:t>
        <a:bodyPr/>
        <a:lstStyle/>
        <a:p>
          <a:endParaRPr lang="en-US"/>
        </a:p>
      </dgm:t>
    </dgm:pt>
    <dgm:pt modelId="{8852EF6D-50C3-455F-9431-E5490364CDC0}">
      <dgm:prSet/>
      <dgm:spPr/>
      <dgm:t>
        <a:bodyPr/>
        <a:lstStyle/>
        <a:p>
          <a:r>
            <a:rPr lang="en-US"/>
            <a:t>42% of affected others experience gambling related harms: the most common types of harm were emotional, relationship, and financial harms (for both family and non-family affected others)</a:t>
          </a:r>
        </a:p>
      </dgm:t>
    </dgm:pt>
    <dgm:pt modelId="{D887FF99-9C6F-4428-B0DE-08EFE3227C6A}" type="parTrans" cxnId="{2251F45A-CF83-4C64-B7CE-9F6044D0A475}">
      <dgm:prSet/>
      <dgm:spPr/>
      <dgm:t>
        <a:bodyPr/>
        <a:lstStyle/>
        <a:p>
          <a:endParaRPr lang="en-US"/>
        </a:p>
      </dgm:t>
    </dgm:pt>
    <dgm:pt modelId="{417050E8-58F7-4929-867D-88BF701DA972}" type="sibTrans" cxnId="{2251F45A-CF83-4C64-B7CE-9F6044D0A475}">
      <dgm:prSet/>
      <dgm:spPr/>
      <dgm:t>
        <a:bodyPr/>
        <a:lstStyle/>
        <a:p>
          <a:endParaRPr lang="en-US"/>
        </a:p>
      </dgm:t>
    </dgm:pt>
    <dgm:pt modelId="{B7105559-FF93-4563-B2C1-620B768616BA}">
      <dgm:prSet/>
      <dgm:spPr/>
      <dgm:t>
        <a:bodyPr/>
        <a:lstStyle/>
        <a:p>
          <a:r>
            <a:rPr lang="en-US"/>
            <a:t>Family members were more likely to experience harm overall, and were more likely to experience multiple types of harm</a:t>
          </a:r>
        </a:p>
      </dgm:t>
    </dgm:pt>
    <dgm:pt modelId="{EB053292-A7A8-47EC-BA7B-E098F54060DC}" type="parTrans" cxnId="{CB878F5D-1182-4B35-B7A3-E5E721C44FB7}">
      <dgm:prSet/>
      <dgm:spPr/>
      <dgm:t>
        <a:bodyPr/>
        <a:lstStyle/>
        <a:p>
          <a:endParaRPr lang="en-US"/>
        </a:p>
      </dgm:t>
    </dgm:pt>
    <dgm:pt modelId="{05F66704-CF01-429E-B154-ADA1B1CD6945}" type="sibTrans" cxnId="{CB878F5D-1182-4B35-B7A3-E5E721C44FB7}">
      <dgm:prSet/>
      <dgm:spPr/>
      <dgm:t>
        <a:bodyPr/>
        <a:lstStyle/>
        <a:p>
          <a:endParaRPr lang="en-US"/>
        </a:p>
      </dgm:t>
    </dgm:pt>
    <dgm:pt modelId="{BFB31B34-DB94-9F4A-8ED6-03D31621BB18}" type="pres">
      <dgm:prSet presAssocID="{C4372C9C-5455-413F-B36F-E559167117F6}" presName="vert0" presStyleCnt="0">
        <dgm:presLayoutVars>
          <dgm:dir/>
          <dgm:animOne val="branch"/>
          <dgm:animLvl val="lvl"/>
        </dgm:presLayoutVars>
      </dgm:prSet>
      <dgm:spPr/>
    </dgm:pt>
    <dgm:pt modelId="{AC904C1D-26F4-1B4C-8F5F-82271B2BC1B3}" type="pres">
      <dgm:prSet presAssocID="{F449A707-560E-4B1A-98D7-AE7AF5182D8E}" presName="thickLine" presStyleLbl="alignNode1" presStyleIdx="0" presStyleCnt="4"/>
      <dgm:spPr/>
    </dgm:pt>
    <dgm:pt modelId="{2EF81D12-DD11-824E-AD36-838819F6835D}" type="pres">
      <dgm:prSet presAssocID="{F449A707-560E-4B1A-98D7-AE7AF5182D8E}" presName="horz1" presStyleCnt="0"/>
      <dgm:spPr/>
    </dgm:pt>
    <dgm:pt modelId="{D6527D7F-3ACB-9645-A15F-C3ADA3B6EF88}" type="pres">
      <dgm:prSet presAssocID="{F449A707-560E-4B1A-98D7-AE7AF5182D8E}" presName="tx1" presStyleLbl="revTx" presStyleIdx="0" presStyleCnt="4"/>
      <dgm:spPr/>
    </dgm:pt>
    <dgm:pt modelId="{3EF0D288-E669-6847-A767-97DC374C0950}" type="pres">
      <dgm:prSet presAssocID="{F449A707-560E-4B1A-98D7-AE7AF5182D8E}" presName="vert1" presStyleCnt="0"/>
      <dgm:spPr/>
    </dgm:pt>
    <dgm:pt modelId="{3C47BC21-109E-234D-BE70-1BACC2174CFE}" type="pres">
      <dgm:prSet presAssocID="{38F66E82-59A6-4B86-9127-34179B2D30D6}" presName="thickLine" presStyleLbl="alignNode1" presStyleIdx="1" presStyleCnt="4"/>
      <dgm:spPr/>
    </dgm:pt>
    <dgm:pt modelId="{79A48318-DDB9-2F4C-839F-431627333873}" type="pres">
      <dgm:prSet presAssocID="{38F66E82-59A6-4B86-9127-34179B2D30D6}" presName="horz1" presStyleCnt="0"/>
      <dgm:spPr/>
    </dgm:pt>
    <dgm:pt modelId="{45BD9CF8-712A-9144-A775-B4199AA18DB6}" type="pres">
      <dgm:prSet presAssocID="{38F66E82-59A6-4B86-9127-34179B2D30D6}" presName="tx1" presStyleLbl="revTx" presStyleIdx="1" presStyleCnt="4"/>
      <dgm:spPr/>
    </dgm:pt>
    <dgm:pt modelId="{9205CCA9-C60E-1744-A20D-03E63ACF2496}" type="pres">
      <dgm:prSet presAssocID="{38F66E82-59A6-4B86-9127-34179B2D30D6}" presName="vert1" presStyleCnt="0"/>
      <dgm:spPr/>
    </dgm:pt>
    <dgm:pt modelId="{15FB7F94-B02B-4343-9C21-C547A76D9642}" type="pres">
      <dgm:prSet presAssocID="{8852EF6D-50C3-455F-9431-E5490364CDC0}" presName="thickLine" presStyleLbl="alignNode1" presStyleIdx="2" presStyleCnt="4"/>
      <dgm:spPr/>
    </dgm:pt>
    <dgm:pt modelId="{88AA67BD-B2B3-2C45-99BD-B8B7F12D8C45}" type="pres">
      <dgm:prSet presAssocID="{8852EF6D-50C3-455F-9431-E5490364CDC0}" presName="horz1" presStyleCnt="0"/>
      <dgm:spPr/>
    </dgm:pt>
    <dgm:pt modelId="{0A2CC147-CD8F-9E4D-BD66-BA52D446E962}" type="pres">
      <dgm:prSet presAssocID="{8852EF6D-50C3-455F-9431-E5490364CDC0}" presName="tx1" presStyleLbl="revTx" presStyleIdx="2" presStyleCnt="4"/>
      <dgm:spPr/>
    </dgm:pt>
    <dgm:pt modelId="{11F00AD9-3B56-B44D-82BA-386F2BE19548}" type="pres">
      <dgm:prSet presAssocID="{8852EF6D-50C3-455F-9431-E5490364CDC0}" presName="vert1" presStyleCnt="0"/>
      <dgm:spPr/>
    </dgm:pt>
    <dgm:pt modelId="{E9DA3CEF-76AA-504C-A82F-78E6A87B8768}" type="pres">
      <dgm:prSet presAssocID="{B7105559-FF93-4563-B2C1-620B768616BA}" presName="thickLine" presStyleLbl="alignNode1" presStyleIdx="3" presStyleCnt="4"/>
      <dgm:spPr/>
    </dgm:pt>
    <dgm:pt modelId="{B2EB2DC5-BD71-4444-B975-A8C0F2185652}" type="pres">
      <dgm:prSet presAssocID="{B7105559-FF93-4563-B2C1-620B768616BA}" presName="horz1" presStyleCnt="0"/>
      <dgm:spPr/>
    </dgm:pt>
    <dgm:pt modelId="{1354AE59-3D3C-F14D-8CFF-AE823E8625A2}" type="pres">
      <dgm:prSet presAssocID="{B7105559-FF93-4563-B2C1-620B768616BA}" presName="tx1" presStyleLbl="revTx" presStyleIdx="3" presStyleCnt="4"/>
      <dgm:spPr/>
    </dgm:pt>
    <dgm:pt modelId="{689E8973-24FB-0540-AC22-2B84CF76895E}" type="pres">
      <dgm:prSet presAssocID="{B7105559-FF93-4563-B2C1-620B768616BA}" presName="vert1" presStyleCnt="0"/>
      <dgm:spPr/>
    </dgm:pt>
  </dgm:ptLst>
  <dgm:cxnLst>
    <dgm:cxn modelId="{AA0FD13A-BCC5-4982-B5F2-D3BC818729B7}" srcId="{C4372C9C-5455-413F-B36F-E559167117F6}" destId="{F449A707-560E-4B1A-98D7-AE7AF5182D8E}" srcOrd="0" destOrd="0" parTransId="{D509B2A1-09E8-430E-AE5A-04C014D43971}" sibTransId="{B0D1EE06-7AC2-4E91-AE9B-59CFA2E1B1D8}"/>
    <dgm:cxn modelId="{D645F63A-5E1B-4E5E-BD7C-CE154317A114}" srcId="{C4372C9C-5455-413F-B36F-E559167117F6}" destId="{38F66E82-59A6-4B86-9127-34179B2D30D6}" srcOrd="1" destOrd="0" parTransId="{F0D02960-A96E-4198-A5AD-F1BFC0D588EC}" sibTransId="{092F13FB-F16E-4D69-9E45-DC37613D05A9}"/>
    <dgm:cxn modelId="{2251F45A-CF83-4C64-B7CE-9F6044D0A475}" srcId="{C4372C9C-5455-413F-B36F-E559167117F6}" destId="{8852EF6D-50C3-455F-9431-E5490364CDC0}" srcOrd="2" destOrd="0" parTransId="{D887FF99-9C6F-4428-B0DE-08EFE3227C6A}" sibTransId="{417050E8-58F7-4929-867D-88BF701DA972}"/>
    <dgm:cxn modelId="{CB878F5D-1182-4B35-B7A3-E5E721C44FB7}" srcId="{C4372C9C-5455-413F-B36F-E559167117F6}" destId="{B7105559-FF93-4563-B2C1-620B768616BA}" srcOrd="3" destOrd="0" parTransId="{EB053292-A7A8-47EC-BA7B-E098F54060DC}" sibTransId="{05F66704-CF01-429E-B154-ADA1B1CD6945}"/>
    <dgm:cxn modelId="{D6120460-0016-EA44-A45F-5C1413DA6B0E}" type="presOf" srcId="{F449A707-560E-4B1A-98D7-AE7AF5182D8E}" destId="{D6527D7F-3ACB-9645-A15F-C3ADA3B6EF88}" srcOrd="0" destOrd="0" presId="urn:microsoft.com/office/officeart/2008/layout/LinedList"/>
    <dgm:cxn modelId="{6AD43E74-EE86-7449-95D3-898B7178C1C4}" type="presOf" srcId="{38F66E82-59A6-4B86-9127-34179B2D30D6}" destId="{45BD9CF8-712A-9144-A775-B4199AA18DB6}" srcOrd="0" destOrd="0" presId="urn:microsoft.com/office/officeart/2008/layout/LinedList"/>
    <dgm:cxn modelId="{CE6CFA79-AE3B-6240-809B-5FF314D64F53}" type="presOf" srcId="{B7105559-FF93-4563-B2C1-620B768616BA}" destId="{1354AE59-3D3C-F14D-8CFF-AE823E8625A2}" srcOrd="0" destOrd="0" presId="urn:microsoft.com/office/officeart/2008/layout/LinedList"/>
    <dgm:cxn modelId="{A987B87D-A1C6-3A49-850E-F3C661E90883}" type="presOf" srcId="{8852EF6D-50C3-455F-9431-E5490364CDC0}" destId="{0A2CC147-CD8F-9E4D-BD66-BA52D446E962}" srcOrd="0" destOrd="0" presId="urn:microsoft.com/office/officeart/2008/layout/LinedList"/>
    <dgm:cxn modelId="{09AD4C9E-EF34-9A43-B7EB-3746F64C943D}" type="presOf" srcId="{C4372C9C-5455-413F-B36F-E559167117F6}" destId="{BFB31B34-DB94-9F4A-8ED6-03D31621BB18}" srcOrd="0" destOrd="0" presId="urn:microsoft.com/office/officeart/2008/layout/LinedList"/>
    <dgm:cxn modelId="{F9303293-C3E5-E449-A205-A95D6EBBF13B}" type="presParOf" srcId="{BFB31B34-DB94-9F4A-8ED6-03D31621BB18}" destId="{AC904C1D-26F4-1B4C-8F5F-82271B2BC1B3}" srcOrd="0" destOrd="0" presId="urn:microsoft.com/office/officeart/2008/layout/LinedList"/>
    <dgm:cxn modelId="{E126F1FF-D817-6C41-BAD6-FFCD1E2A74F7}" type="presParOf" srcId="{BFB31B34-DB94-9F4A-8ED6-03D31621BB18}" destId="{2EF81D12-DD11-824E-AD36-838819F6835D}" srcOrd="1" destOrd="0" presId="urn:microsoft.com/office/officeart/2008/layout/LinedList"/>
    <dgm:cxn modelId="{19F4CAB8-E1B7-EF44-A379-37CFCE87E714}" type="presParOf" srcId="{2EF81D12-DD11-824E-AD36-838819F6835D}" destId="{D6527D7F-3ACB-9645-A15F-C3ADA3B6EF88}" srcOrd="0" destOrd="0" presId="urn:microsoft.com/office/officeart/2008/layout/LinedList"/>
    <dgm:cxn modelId="{5FBAF99D-72A2-B24C-AADA-DB6F9B276C4E}" type="presParOf" srcId="{2EF81D12-DD11-824E-AD36-838819F6835D}" destId="{3EF0D288-E669-6847-A767-97DC374C0950}" srcOrd="1" destOrd="0" presId="urn:microsoft.com/office/officeart/2008/layout/LinedList"/>
    <dgm:cxn modelId="{C716FE9E-CB35-1A4E-AA99-5A873961AE42}" type="presParOf" srcId="{BFB31B34-DB94-9F4A-8ED6-03D31621BB18}" destId="{3C47BC21-109E-234D-BE70-1BACC2174CFE}" srcOrd="2" destOrd="0" presId="urn:microsoft.com/office/officeart/2008/layout/LinedList"/>
    <dgm:cxn modelId="{3D0FDDF7-4BC1-314E-8713-E65016BF97F9}" type="presParOf" srcId="{BFB31B34-DB94-9F4A-8ED6-03D31621BB18}" destId="{79A48318-DDB9-2F4C-839F-431627333873}" srcOrd="3" destOrd="0" presId="urn:microsoft.com/office/officeart/2008/layout/LinedList"/>
    <dgm:cxn modelId="{302BA2E2-0DA2-444F-9FFC-B1F9DA2E03C5}" type="presParOf" srcId="{79A48318-DDB9-2F4C-839F-431627333873}" destId="{45BD9CF8-712A-9144-A775-B4199AA18DB6}" srcOrd="0" destOrd="0" presId="urn:microsoft.com/office/officeart/2008/layout/LinedList"/>
    <dgm:cxn modelId="{26B91581-D3FF-BC41-82A0-7511A2BE8744}" type="presParOf" srcId="{79A48318-DDB9-2F4C-839F-431627333873}" destId="{9205CCA9-C60E-1744-A20D-03E63ACF2496}" srcOrd="1" destOrd="0" presId="urn:microsoft.com/office/officeart/2008/layout/LinedList"/>
    <dgm:cxn modelId="{02943A03-A59B-E840-AE30-C04BB2ABBBC9}" type="presParOf" srcId="{BFB31B34-DB94-9F4A-8ED6-03D31621BB18}" destId="{15FB7F94-B02B-4343-9C21-C547A76D9642}" srcOrd="4" destOrd="0" presId="urn:microsoft.com/office/officeart/2008/layout/LinedList"/>
    <dgm:cxn modelId="{5920018B-D995-3741-AAAF-9DADA07864DE}" type="presParOf" srcId="{BFB31B34-DB94-9F4A-8ED6-03D31621BB18}" destId="{88AA67BD-B2B3-2C45-99BD-B8B7F12D8C45}" srcOrd="5" destOrd="0" presId="urn:microsoft.com/office/officeart/2008/layout/LinedList"/>
    <dgm:cxn modelId="{46AED0F9-4A4F-9A47-9E1D-DD7D9101DB7E}" type="presParOf" srcId="{88AA67BD-B2B3-2C45-99BD-B8B7F12D8C45}" destId="{0A2CC147-CD8F-9E4D-BD66-BA52D446E962}" srcOrd="0" destOrd="0" presId="urn:microsoft.com/office/officeart/2008/layout/LinedList"/>
    <dgm:cxn modelId="{DCF0DEFF-83CC-CA44-9B27-CC1E61035EDC}" type="presParOf" srcId="{88AA67BD-B2B3-2C45-99BD-B8B7F12D8C45}" destId="{11F00AD9-3B56-B44D-82BA-386F2BE19548}" srcOrd="1" destOrd="0" presId="urn:microsoft.com/office/officeart/2008/layout/LinedList"/>
    <dgm:cxn modelId="{575E9DA4-C85B-CF4C-956A-30B297DF3CC7}" type="presParOf" srcId="{BFB31B34-DB94-9F4A-8ED6-03D31621BB18}" destId="{E9DA3CEF-76AA-504C-A82F-78E6A87B8768}" srcOrd="6" destOrd="0" presId="urn:microsoft.com/office/officeart/2008/layout/LinedList"/>
    <dgm:cxn modelId="{A4E8EE5D-3AB3-3E49-AA12-BFBAE41B49F5}" type="presParOf" srcId="{BFB31B34-DB94-9F4A-8ED6-03D31621BB18}" destId="{B2EB2DC5-BD71-4444-B975-A8C0F2185652}" srcOrd="7" destOrd="0" presId="urn:microsoft.com/office/officeart/2008/layout/LinedList"/>
    <dgm:cxn modelId="{1B2C890F-A1C7-664E-9D85-E83C2FFD88E7}" type="presParOf" srcId="{B2EB2DC5-BD71-4444-B975-A8C0F2185652}" destId="{1354AE59-3D3C-F14D-8CFF-AE823E8625A2}" srcOrd="0" destOrd="0" presId="urn:microsoft.com/office/officeart/2008/layout/LinedList"/>
    <dgm:cxn modelId="{B0F4B263-765E-9E4C-936D-95A61D200029}" type="presParOf" srcId="{B2EB2DC5-BD71-4444-B975-A8C0F2185652}" destId="{689E8973-24FB-0540-AC22-2B84CF76895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399EA3-4BFF-4012-A6CB-9A5FB8AC3D4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BD4AF85-8A66-4035-8B80-5E26E713E98D}">
      <dgm:prSet/>
      <dgm:spPr/>
      <dgm:t>
        <a:bodyPr/>
        <a:lstStyle/>
        <a:p>
          <a:r>
            <a:rPr lang="en-US"/>
            <a:t>Non-family members were more likely to experience work- or study-related harms. </a:t>
          </a:r>
        </a:p>
      </dgm:t>
    </dgm:pt>
    <dgm:pt modelId="{1D40F963-6D06-42DF-920D-94F2EE9D3F9C}" type="parTrans" cxnId="{F84C3282-DAF8-4443-BB7D-D0E15E918693}">
      <dgm:prSet/>
      <dgm:spPr/>
      <dgm:t>
        <a:bodyPr/>
        <a:lstStyle/>
        <a:p>
          <a:endParaRPr lang="en-US"/>
        </a:p>
      </dgm:t>
    </dgm:pt>
    <dgm:pt modelId="{529E192E-A73A-4AF5-833D-118C7E22C934}" type="sibTrans" cxnId="{F84C3282-DAF8-4443-BB7D-D0E15E918693}">
      <dgm:prSet/>
      <dgm:spPr/>
      <dgm:t>
        <a:bodyPr/>
        <a:lstStyle/>
        <a:p>
          <a:endParaRPr lang="en-US"/>
        </a:p>
      </dgm:t>
    </dgm:pt>
    <dgm:pt modelId="{E253213A-119C-4CB1-86BE-5A539F87B419}">
      <dgm:prSet/>
      <dgm:spPr/>
      <dgm:t>
        <a:bodyPr/>
        <a:lstStyle/>
        <a:p>
          <a:r>
            <a:rPr lang="en-US"/>
            <a:t>Participants who were young adults (18–34 years old) were more likely to experience financial harms. </a:t>
          </a:r>
        </a:p>
      </dgm:t>
    </dgm:pt>
    <dgm:pt modelId="{22C96CC2-2CA4-4072-A432-65C08843D12B}" type="parTrans" cxnId="{E5C576C7-5FCB-4FC9-B644-52840CC88DE4}">
      <dgm:prSet/>
      <dgm:spPr/>
      <dgm:t>
        <a:bodyPr/>
        <a:lstStyle/>
        <a:p>
          <a:endParaRPr lang="en-US"/>
        </a:p>
      </dgm:t>
    </dgm:pt>
    <dgm:pt modelId="{575B227E-7949-4826-85D5-3F3870BD253B}" type="sibTrans" cxnId="{E5C576C7-5FCB-4FC9-B644-52840CC88DE4}">
      <dgm:prSet/>
      <dgm:spPr/>
      <dgm:t>
        <a:bodyPr/>
        <a:lstStyle/>
        <a:p>
          <a:endParaRPr lang="en-US"/>
        </a:p>
      </dgm:t>
    </dgm:pt>
    <dgm:pt modelId="{6B7D3296-A7E3-49AF-9CD0-B3F5C08255A7}">
      <dgm:prSet/>
      <dgm:spPr/>
      <dgm:t>
        <a:bodyPr/>
        <a:lstStyle/>
        <a:p>
          <a:r>
            <a:rPr lang="en-US"/>
            <a:t>Participants who were women or were family members of the person who gambled were more likely to experience emotional harm: emotional harm was especially common for those whose parent or child gambled. </a:t>
          </a:r>
        </a:p>
      </dgm:t>
    </dgm:pt>
    <dgm:pt modelId="{C546D424-B173-44C8-BD78-6264A5D927F5}" type="parTrans" cxnId="{9AED8FCD-6DB7-4F18-843D-5848EEAADAEC}">
      <dgm:prSet/>
      <dgm:spPr/>
      <dgm:t>
        <a:bodyPr/>
        <a:lstStyle/>
        <a:p>
          <a:endParaRPr lang="en-US"/>
        </a:p>
      </dgm:t>
    </dgm:pt>
    <dgm:pt modelId="{EEF7FA94-14A3-4EE3-912A-CD922713A2D3}" type="sibTrans" cxnId="{9AED8FCD-6DB7-4F18-843D-5848EEAADAEC}">
      <dgm:prSet/>
      <dgm:spPr/>
      <dgm:t>
        <a:bodyPr/>
        <a:lstStyle/>
        <a:p>
          <a:endParaRPr lang="en-US"/>
        </a:p>
      </dgm:t>
    </dgm:pt>
    <dgm:pt modelId="{83B140E2-EDE6-4885-9080-1DA2BBCD1B26}">
      <dgm:prSet/>
      <dgm:spPr/>
      <dgm:t>
        <a:bodyPr/>
        <a:lstStyle/>
        <a:p>
          <a:r>
            <a:rPr lang="en-US" dirty="0"/>
            <a:t>Partners and ex-partners of people who gambled experienced relationship and financial harms frequently.</a:t>
          </a:r>
        </a:p>
      </dgm:t>
    </dgm:pt>
    <dgm:pt modelId="{63C07AB5-BF2C-4E4E-BF0E-634B66484F44}" type="parTrans" cxnId="{EEC12E9E-4015-4B6E-8212-6962462B3264}">
      <dgm:prSet/>
      <dgm:spPr/>
      <dgm:t>
        <a:bodyPr/>
        <a:lstStyle/>
        <a:p>
          <a:endParaRPr lang="en-US"/>
        </a:p>
      </dgm:t>
    </dgm:pt>
    <dgm:pt modelId="{756F5A78-93C3-470D-8039-1967A1DEEC17}" type="sibTrans" cxnId="{EEC12E9E-4015-4B6E-8212-6962462B3264}">
      <dgm:prSet/>
      <dgm:spPr/>
      <dgm:t>
        <a:bodyPr/>
        <a:lstStyle/>
        <a:p>
          <a:endParaRPr lang="en-US"/>
        </a:p>
      </dgm:t>
    </dgm:pt>
    <dgm:pt modelId="{53107B9D-BEE4-1A4E-9C30-3EEFF6A48B7E}" type="pres">
      <dgm:prSet presAssocID="{0D399EA3-4BFF-4012-A6CB-9A5FB8AC3D45}" presName="vert0" presStyleCnt="0">
        <dgm:presLayoutVars>
          <dgm:dir/>
          <dgm:animOne val="branch"/>
          <dgm:animLvl val="lvl"/>
        </dgm:presLayoutVars>
      </dgm:prSet>
      <dgm:spPr/>
    </dgm:pt>
    <dgm:pt modelId="{C197797E-9614-C444-AAD1-916E82AD6E29}" type="pres">
      <dgm:prSet presAssocID="{4BD4AF85-8A66-4035-8B80-5E26E713E98D}" presName="thickLine" presStyleLbl="alignNode1" presStyleIdx="0" presStyleCnt="4"/>
      <dgm:spPr/>
    </dgm:pt>
    <dgm:pt modelId="{590E0916-07EA-F646-86D1-E2A79E29C336}" type="pres">
      <dgm:prSet presAssocID="{4BD4AF85-8A66-4035-8B80-5E26E713E98D}" presName="horz1" presStyleCnt="0"/>
      <dgm:spPr/>
    </dgm:pt>
    <dgm:pt modelId="{79B7E42A-D4F8-664E-A8E1-ACC0E84652BC}" type="pres">
      <dgm:prSet presAssocID="{4BD4AF85-8A66-4035-8B80-5E26E713E98D}" presName="tx1" presStyleLbl="revTx" presStyleIdx="0" presStyleCnt="4"/>
      <dgm:spPr/>
    </dgm:pt>
    <dgm:pt modelId="{B3ABF13C-79E5-CC4D-A09F-A59505887863}" type="pres">
      <dgm:prSet presAssocID="{4BD4AF85-8A66-4035-8B80-5E26E713E98D}" presName="vert1" presStyleCnt="0"/>
      <dgm:spPr/>
    </dgm:pt>
    <dgm:pt modelId="{F0FEB8E3-2B9A-3743-A939-E205F3CC8E87}" type="pres">
      <dgm:prSet presAssocID="{E253213A-119C-4CB1-86BE-5A539F87B419}" presName="thickLine" presStyleLbl="alignNode1" presStyleIdx="1" presStyleCnt="4"/>
      <dgm:spPr/>
    </dgm:pt>
    <dgm:pt modelId="{45725097-3B39-9845-8F35-9E30C3B5B048}" type="pres">
      <dgm:prSet presAssocID="{E253213A-119C-4CB1-86BE-5A539F87B419}" presName="horz1" presStyleCnt="0"/>
      <dgm:spPr/>
    </dgm:pt>
    <dgm:pt modelId="{F73C6CF2-1AC3-CC4D-9E78-15A47C5E8D6A}" type="pres">
      <dgm:prSet presAssocID="{E253213A-119C-4CB1-86BE-5A539F87B419}" presName="tx1" presStyleLbl="revTx" presStyleIdx="1" presStyleCnt="4"/>
      <dgm:spPr/>
    </dgm:pt>
    <dgm:pt modelId="{DD723C64-6342-624B-B216-1E4038A84A3B}" type="pres">
      <dgm:prSet presAssocID="{E253213A-119C-4CB1-86BE-5A539F87B419}" presName="vert1" presStyleCnt="0"/>
      <dgm:spPr/>
    </dgm:pt>
    <dgm:pt modelId="{DBE60E9B-0F68-0448-B36A-CDB32E756747}" type="pres">
      <dgm:prSet presAssocID="{6B7D3296-A7E3-49AF-9CD0-B3F5C08255A7}" presName="thickLine" presStyleLbl="alignNode1" presStyleIdx="2" presStyleCnt="4"/>
      <dgm:spPr/>
    </dgm:pt>
    <dgm:pt modelId="{CBAFBA86-F19E-0A42-A650-1159A9856BA4}" type="pres">
      <dgm:prSet presAssocID="{6B7D3296-A7E3-49AF-9CD0-B3F5C08255A7}" presName="horz1" presStyleCnt="0"/>
      <dgm:spPr/>
    </dgm:pt>
    <dgm:pt modelId="{8C8D49D1-878B-B248-B828-D52B458F4394}" type="pres">
      <dgm:prSet presAssocID="{6B7D3296-A7E3-49AF-9CD0-B3F5C08255A7}" presName="tx1" presStyleLbl="revTx" presStyleIdx="2" presStyleCnt="4"/>
      <dgm:spPr/>
    </dgm:pt>
    <dgm:pt modelId="{E0939129-AF35-BF41-8373-572644B6FC06}" type="pres">
      <dgm:prSet presAssocID="{6B7D3296-A7E3-49AF-9CD0-B3F5C08255A7}" presName="vert1" presStyleCnt="0"/>
      <dgm:spPr/>
    </dgm:pt>
    <dgm:pt modelId="{3D11A331-769A-9B45-BD52-990F7A759F7C}" type="pres">
      <dgm:prSet presAssocID="{83B140E2-EDE6-4885-9080-1DA2BBCD1B26}" presName="thickLine" presStyleLbl="alignNode1" presStyleIdx="3" presStyleCnt="4"/>
      <dgm:spPr/>
    </dgm:pt>
    <dgm:pt modelId="{01895926-65C2-3541-A51F-CC15B490E117}" type="pres">
      <dgm:prSet presAssocID="{83B140E2-EDE6-4885-9080-1DA2BBCD1B26}" presName="horz1" presStyleCnt="0"/>
      <dgm:spPr/>
    </dgm:pt>
    <dgm:pt modelId="{09AAA0E3-C5D6-914E-A13A-A03A6E0D6C32}" type="pres">
      <dgm:prSet presAssocID="{83B140E2-EDE6-4885-9080-1DA2BBCD1B26}" presName="tx1" presStyleLbl="revTx" presStyleIdx="3" presStyleCnt="4"/>
      <dgm:spPr/>
    </dgm:pt>
    <dgm:pt modelId="{982AB633-239D-5E42-98EC-E6E23D9BBCA2}" type="pres">
      <dgm:prSet presAssocID="{83B140E2-EDE6-4885-9080-1DA2BBCD1B26}" presName="vert1" presStyleCnt="0"/>
      <dgm:spPr/>
    </dgm:pt>
  </dgm:ptLst>
  <dgm:cxnLst>
    <dgm:cxn modelId="{BCC40059-1013-724D-A381-E5B5E1CF5925}" type="presOf" srcId="{6B7D3296-A7E3-49AF-9CD0-B3F5C08255A7}" destId="{8C8D49D1-878B-B248-B828-D52B458F4394}" srcOrd="0" destOrd="0" presId="urn:microsoft.com/office/officeart/2008/layout/LinedList"/>
    <dgm:cxn modelId="{F84C3282-DAF8-4443-BB7D-D0E15E918693}" srcId="{0D399EA3-4BFF-4012-A6CB-9A5FB8AC3D45}" destId="{4BD4AF85-8A66-4035-8B80-5E26E713E98D}" srcOrd="0" destOrd="0" parTransId="{1D40F963-6D06-42DF-920D-94F2EE9D3F9C}" sibTransId="{529E192E-A73A-4AF5-833D-118C7E22C934}"/>
    <dgm:cxn modelId="{FD1CC399-9587-6A4F-9FB5-0068E45F094D}" type="presOf" srcId="{E253213A-119C-4CB1-86BE-5A539F87B419}" destId="{F73C6CF2-1AC3-CC4D-9E78-15A47C5E8D6A}" srcOrd="0" destOrd="0" presId="urn:microsoft.com/office/officeart/2008/layout/LinedList"/>
    <dgm:cxn modelId="{EEC12E9E-4015-4B6E-8212-6962462B3264}" srcId="{0D399EA3-4BFF-4012-A6CB-9A5FB8AC3D45}" destId="{83B140E2-EDE6-4885-9080-1DA2BBCD1B26}" srcOrd="3" destOrd="0" parTransId="{63C07AB5-BF2C-4E4E-BF0E-634B66484F44}" sibTransId="{756F5A78-93C3-470D-8039-1967A1DEEC17}"/>
    <dgm:cxn modelId="{B0FE0EB6-FEF7-A84F-9535-0298C42CF1DD}" type="presOf" srcId="{83B140E2-EDE6-4885-9080-1DA2BBCD1B26}" destId="{09AAA0E3-C5D6-914E-A13A-A03A6E0D6C32}" srcOrd="0" destOrd="0" presId="urn:microsoft.com/office/officeart/2008/layout/LinedList"/>
    <dgm:cxn modelId="{E5C576C7-5FCB-4FC9-B644-52840CC88DE4}" srcId="{0D399EA3-4BFF-4012-A6CB-9A5FB8AC3D45}" destId="{E253213A-119C-4CB1-86BE-5A539F87B419}" srcOrd="1" destOrd="0" parTransId="{22C96CC2-2CA4-4072-A432-65C08843D12B}" sibTransId="{575B227E-7949-4826-85D5-3F3870BD253B}"/>
    <dgm:cxn modelId="{9AED8FCD-6DB7-4F18-843D-5848EEAADAEC}" srcId="{0D399EA3-4BFF-4012-A6CB-9A5FB8AC3D45}" destId="{6B7D3296-A7E3-49AF-9CD0-B3F5C08255A7}" srcOrd="2" destOrd="0" parTransId="{C546D424-B173-44C8-BD78-6264A5D927F5}" sibTransId="{EEF7FA94-14A3-4EE3-912A-CD922713A2D3}"/>
    <dgm:cxn modelId="{E6913DDA-F7B1-B544-89F6-C355DBA9F5DB}" type="presOf" srcId="{0D399EA3-4BFF-4012-A6CB-9A5FB8AC3D45}" destId="{53107B9D-BEE4-1A4E-9C30-3EEFF6A48B7E}" srcOrd="0" destOrd="0" presId="urn:microsoft.com/office/officeart/2008/layout/LinedList"/>
    <dgm:cxn modelId="{E8B943FD-4046-9540-B0F6-C3CF574FFA3D}" type="presOf" srcId="{4BD4AF85-8A66-4035-8B80-5E26E713E98D}" destId="{79B7E42A-D4F8-664E-A8E1-ACC0E84652BC}" srcOrd="0" destOrd="0" presId="urn:microsoft.com/office/officeart/2008/layout/LinedList"/>
    <dgm:cxn modelId="{2C595811-1445-2C43-B31E-862089E09ED6}" type="presParOf" srcId="{53107B9D-BEE4-1A4E-9C30-3EEFF6A48B7E}" destId="{C197797E-9614-C444-AAD1-916E82AD6E29}" srcOrd="0" destOrd="0" presId="urn:microsoft.com/office/officeart/2008/layout/LinedList"/>
    <dgm:cxn modelId="{39674E56-6CDF-5941-9A74-594375C821CE}" type="presParOf" srcId="{53107B9D-BEE4-1A4E-9C30-3EEFF6A48B7E}" destId="{590E0916-07EA-F646-86D1-E2A79E29C336}" srcOrd="1" destOrd="0" presId="urn:microsoft.com/office/officeart/2008/layout/LinedList"/>
    <dgm:cxn modelId="{C0EB001A-A829-3249-B944-1F8A908D382C}" type="presParOf" srcId="{590E0916-07EA-F646-86D1-E2A79E29C336}" destId="{79B7E42A-D4F8-664E-A8E1-ACC0E84652BC}" srcOrd="0" destOrd="0" presId="urn:microsoft.com/office/officeart/2008/layout/LinedList"/>
    <dgm:cxn modelId="{720E4F3C-E173-7D4B-98FB-8439392A14D2}" type="presParOf" srcId="{590E0916-07EA-F646-86D1-E2A79E29C336}" destId="{B3ABF13C-79E5-CC4D-A09F-A59505887863}" srcOrd="1" destOrd="0" presId="urn:microsoft.com/office/officeart/2008/layout/LinedList"/>
    <dgm:cxn modelId="{2ADEB5BC-D34C-6840-BAF1-B2DEC16D341B}" type="presParOf" srcId="{53107B9D-BEE4-1A4E-9C30-3EEFF6A48B7E}" destId="{F0FEB8E3-2B9A-3743-A939-E205F3CC8E87}" srcOrd="2" destOrd="0" presId="urn:microsoft.com/office/officeart/2008/layout/LinedList"/>
    <dgm:cxn modelId="{A9F7A70E-946F-8147-A96C-0B2F0BD992DD}" type="presParOf" srcId="{53107B9D-BEE4-1A4E-9C30-3EEFF6A48B7E}" destId="{45725097-3B39-9845-8F35-9E30C3B5B048}" srcOrd="3" destOrd="0" presId="urn:microsoft.com/office/officeart/2008/layout/LinedList"/>
    <dgm:cxn modelId="{BDBB59D5-3111-944C-8284-D6781F79DF54}" type="presParOf" srcId="{45725097-3B39-9845-8F35-9E30C3B5B048}" destId="{F73C6CF2-1AC3-CC4D-9E78-15A47C5E8D6A}" srcOrd="0" destOrd="0" presId="urn:microsoft.com/office/officeart/2008/layout/LinedList"/>
    <dgm:cxn modelId="{B64CEBB4-94F2-794A-A380-5E29914ABF61}" type="presParOf" srcId="{45725097-3B39-9845-8F35-9E30C3B5B048}" destId="{DD723C64-6342-624B-B216-1E4038A84A3B}" srcOrd="1" destOrd="0" presId="urn:microsoft.com/office/officeart/2008/layout/LinedList"/>
    <dgm:cxn modelId="{84F7103E-0E98-6945-819A-D230414BAC82}" type="presParOf" srcId="{53107B9D-BEE4-1A4E-9C30-3EEFF6A48B7E}" destId="{DBE60E9B-0F68-0448-B36A-CDB32E756747}" srcOrd="4" destOrd="0" presId="urn:microsoft.com/office/officeart/2008/layout/LinedList"/>
    <dgm:cxn modelId="{5CABB41C-3741-3049-BFE5-68DBB642F307}" type="presParOf" srcId="{53107B9D-BEE4-1A4E-9C30-3EEFF6A48B7E}" destId="{CBAFBA86-F19E-0A42-A650-1159A9856BA4}" srcOrd="5" destOrd="0" presId="urn:microsoft.com/office/officeart/2008/layout/LinedList"/>
    <dgm:cxn modelId="{6929F86B-A6F8-294B-BF63-6B899A28E379}" type="presParOf" srcId="{CBAFBA86-F19E-0A42-A650-1159A9856BA4}" destId="{8C8D49D1-878B-B248-B828-D52B458F4394}" srcOrd="0" destOrd="0" presId="urn:microsoft.com/office/officeart/2008/layout/LinedList"/>
    <dgm:cxn modelId="{78292722-95CE-EC44-88C3-FD0603554F3C}" type="presParOf" srcId="{CBAFBA86-F19E-0A42-A650-1159A9856BA4}" destId="{E0939129-AF35-BF41-8373-572644B6FC06}" srcOrd="1" destOrd="0" presId="urn:microsoft.com/office/officeart/2008/layout/LinedList"/>
    <dgm:cxn modelId="{277D6E7B-9B4F-214C-91A5-A11F269AFA36}" type="presParOf" srcId="{53107B9D-BEE4-1A4E-9C30-3EEFF6A48B7E}" destId="{3D11A331-769A-9B45-BD52-990F7A759F7C}" srcOrd="6" destOrd="0" presId="urn:microsoft.com/office/officeart/2008/layout/LinedList"/>
    <dgm:cxn modelId="{16293C6B-8351-C54F-A10F-C9EE01EF8359}" type="presParOf" srcId="{53107B9D-BEE4-1A4E-9C30-3EEFF6A48B7E}" destId="{01895926-65C2-3541-A51F-CC15B490E117}" srcOrd="7" destOrd="0" presId="urn:microsoft.com/office/officeart/2008/layout/LinedList"/>
    <dgm:cxn modelId="{E7F9AA56-6712-F942-B8CB-68B1AE8761E3}" type="presParOf" srcId="{01895926-65C2-3541-A51F-CC15B490E117}" destId="{09AAA0E3-C5D6-914E-A13A-A03A6E0D6C32}" srcOrd="0" destOrd="0" presId="urn:microsoft.com/office/officeart/2008/layout/LinedList"/>
    <dgm:cxn modelId="{1081E8A9-BEC4-9F4E-A79E-8B0455706507}" type="presParOf" srcId="{01895926-65C2-3541-A51F-CC15B490E117}" destId="{982AB633-239D-5E42-98EC-E6E23D9BBCA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012044-1B79-4CC6-B633-4312058E028C}"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A1F2B37A-938D-4299-87E7-48AF444139EF}">
      <dgm:prSet/>
      <dgm:spPr/>
      <dgm:t>
        <a:bodyPr/>
        <a:lstStyle/>
        <a:p>
          <a:r>
            <a:rPr lang="en-US"/>
            <a:t>One in five participants (21.2%) were identified as affected others (AOs) (population estimate 790,000 people)</a:t>
          </a:r>
        </a:p>
      </dgm:t>
    </dgm:pt>
    <dgm:pt modelId="{21D3A9BB-D98E-4B6A-B35E-A2F7E72D15EA}" type="parTrans" cxnId="{27BEDE5E-8ADC-4B35-95ED-4BB6574E193B}">
      <dgm:prSet/>
      <dgm:spPr/>
      <dgm:t>
        <a:bodyPr/>
        <a:lstStyle/>
        <a:p>
          <a:endParaRPr lang="en-US"/>
        </a:p>
      </dgm:t>
    </dgm:pt>
    <dgm:pt modelId="{8036DA06-5A1B-4F2B-BFFA-A6B3E8F4AF37}" type="sibTrans" cxnId="{27BEDE5E-8ADC-4B35-95ED-4BB6574E193B}">
      <dgm:prSet/>
      <dgm:spPr/>
      <dgm:t>
        <a:bodyPr/>
        <a:lstStyle/>
        <a:p>
          <a:endParaRPr lang="en-US"/>
        </a:p>
      </dgm:t>
    </dgm:pt>
    <dgm:pt modelId="{F60F4D5B-2973-4E2E-A201-D3AE89C22496}">
      <dgm:prSet/>
      <dgm:spPr/>
      <dgm:t>
        <a:bodyPr/>
        <a:lstStyle/>
        <a:p>
          <a:r>
            <a:rPr lang="en-US"/>
            <a:t>13.7% were affected close friends (ACF) and 10% were affected family members (AFM): AFMs typically women, ACFs typically men</a:t>
          </a:r>
        </a:p>
      </dgm:t>
    </dgm:pt>
    <dgm:pt modelId="{91EE7134-6A01-48D1-8AAC-198038E85093}" type="parTrans" cxnId="{79F31213-60BB-43A6-A5C2-C0100828323B}">
      <dgm:prSet/>
      <dgm:spPr/>
      <dgm:t>
        <a:bodyPr/>
        <a:lstStyle/>
        <a:p>
          <a:endParaRPr lang="en-US"/>
        </a:p>
      </dgm:t>
    </dgm:pt>
    <dgm:pt modelId="{85DF6497-B3A8-475E-B5E8-F1FB20F0F931}" type="sibTrans" cxnId="{79F31213-60BB-43A6-A5C2-C0100828323B}">
      <dgm:prSet/>
      <dgm:spPr/>
      <dgm:t>
        <a:bodyPr/>
        <a:lstStyle/>
        <a:p>
          <a:endParaRPr lang="en-US"/>
        </a:p>
      </dgm:t>
    </dgm:pt>
    <dgm:pt modelId="{243C39A7-AFC9-41A3-A868-D3492CEF8DC8}">
      <dgm:prSet/>
      <dgm:spPr/>
      <dgm:t>
        <a:bodyPr/>
        <a:lstStyle/>
        <a:p>
          <a:r>
            <a:rPr lang="en-US"/>
            <a:t>2.4% were both AFMs and ACFs</a:t>
          </a:r>
        </a:p>
      </dgm:t>
    </dgm:pt>
    <dgm:pt modelId="{8AF4D560-85B2-48ED-9D8E-69831834FB5A}" type="parTrans" cxnId="{2EBC632C-D7FC-476F-8ABC-7F236E3D92DF}">
      <dgm:prSet/>
      <dgm:spPr/>
      <dgm:t>
        <a:bodyPr/>
        <a:lstStyle/>
        <a:p>
          <a:endParaRPr lang="en-US"/>
        </a:p>
      </dgm:t>
    </dgm:pt>
    <dgm:pt modelId="{590FC47E-1338-4028-B9F0-1AAF0BD6F18D}" type="sibTrans" cxnId="{2EBC632C-D7FC-476F-8ABC-7F236E3D92DF}">
      <dgm:prSet/>
      <dgm:spPr/>
      <dgm:t>
        <a:bodyPr/>
        <a:lstStyle/>
        <a:p>
          <a:endParaRPr lang="en-US"/>
        </a:p>
      </dgm:t>
    </dgm:pt>
    <dgm:pt modelId="{224059CE-FE25-468C-B324-66C134C125F4}">
      <dgm:prSet/>
      <dgm:spPr/>
      <dgm:t>
        <a:bodyPr/>
        <a:lstStyle/>
        <a:p>
          <a:r>
            <a:rPr lang="en-US"/>
            <a:t>AOs were younger in age (15 to 34 years) and more likely to also have gambling problems themselves</a:t>
          </a:r>
        </a:p>
      </dgm:t>
    </dgm:pt>
    <dgm:pt modelId="{869595F7-15AA-4A19-9F20-E3B9160CEAB4}" type="parTrans" cxnId="{5DD5B045-199D-411A-ADB3-DDCDEC64F92E}">
      <dgm:prSet/>
      <dgm:spPr/>
      <dgm:t>
        <a:bodyPr/>
        <a:lstStyle/>
        <a:p>
          <a:endParaRPr lang="en-US"/>
        </a:p>
      </dgm:t>
    </dgm:pt>
    <dgm:pt modelId="{323358B3-503D-419D-A4DF-70C8BEAA5D10}" type="sibTrans" cxnId="{5DD5B045-199D-411A-ADB3-DDCDEC64F92E}">
      <dgm:prSet/>
      <dgm:spPr/>
      <dgm:t>
        <a:bodyPr/>
        <a:lstStyle/>
        <a:p>
          <a:endParaRPr lang="en-US"/>
        </a:p>
      </dgm:t>
    </dgm:pt>
    <dgm:pt modelId="{DC17E99B-81AA-47D1-9161-E2146D1CF900}">
      <dgm:prSet/>
      <dgm:spPr/>
      <dgm:t>
        <a:bodyPr/>
        <a:lstStyle/>
        <a:p>
          <a:r>
            <a:rPr lang="en-US"/>
            <a:t>Being an AFM was associated with poor perceived health, psychological distress, risky alcohol consumption, and having a gambling problem of their own. </a:t>
          </a:r>
        </a:p>
      </dgm:t>
    </dgm:pt>
    <dgm:pt modelId="{7E74E080-4DFD-48C4-8A04-D631223D5BD2}" type="parTrans" cxnId="{EE4047D3-0AF8-4A47-8585-5E9C56F5830B}">
      <dgm:prSet/>
      <dgm:spPr/>
      <dgm:t>
        <a:bodyPr/>
        <a:lstStyle/>
        <a:p>
          <a:endParaRPr lang="en-US"/>
        </a:p>
      </dgm:t>
    </dgm:pt>
    <dgm:pt modelId="{77E7BB16-8E6E-4932-B328-4EAC8BAF5FA7}" type="sibTrans" cxnId="{EE4047D3-0AF8-4A47-8585-5E9C56F5830B}">
      <dgm:prSet/>
      <dgm:spPr/>
      <dgm:t>
        <a:bodyPr/>
        <a:lstStyle/>
        <a:p>
          <a:endParaRPr lang="en-US"/>
        </a:p>
      </dgm:t>
    </dgm:pt>
    <dgm:pt modelId="{E8F7C057-244C-4569-B87F-E122A3570081}">
      <dgm:prSet/>
      <dgm:spPr/>
      <dgm:t>
        <a:bodyPr/>
        <a:lstStyle/>
        <a:p>
          <a:r>
            <a:rPr lang="en-US"/>
            <a:t>AFMs’ family member(s) who experienced gambling problems were most often their sibling(s), partner, or father</a:t>
          </a:r>
        </a:p>
      </dgm:t>
    </dgm:pt>
    <dgm:pt modelId="{929649E6-889B-487F-8F93-46C6DD1E8B68}" type="parTrans" cxnId="{B510BA4F-4021-4F8E-9F61-30811FC6849F}">
      <dgm:prSet/>
      <dgm:spPr/>
      <dgm:t>
        <a:bodyPr/>
        <a:lstStyle/>
        <a:p>
          <a:endParaRPr lang="en-US"/>
        </a:p>
      </dgm:t>
    </dgm:pt>
    <dgm:pt modelId="{6C662FBF-304A-4701-A2AC-C272241A5F93}" type="sibTrans" cxnId="{B510BA4F-4021-4F8E-9F61-30811FC6849F}">
      <dgm:prSet/>
      <dgm:spPr/>
      <dgm:t>
        <a:bodyPr/>
        <a:lstStyle/>
        <a:p>
          <a:endParaRPr lang="en-US"/>
        </a:p>
      </dgm:t>
    </dgm:pt>
    <dgm:pt modelId="{6C244627-9854-0C4F-8E9B-1EA5B16DA65F}" type="pres">
      <dgm:prSet presAssocID="{D0012044-1B79-4CC6-B633-4312058E028C}" presName="vert0" presStyleCnt="0">
        <dgm:presLayoutVars>
          <dgm:dir/>
          <dgm:animOne val="branch"/>
          <dgm:animLvl val="lvl"/>
        </dgm:presLayoutVars>
      </dgm:prSet>
      <dgm:spPr/>
    </dgm:pt>
    <dgm:pt modelId="{A317A66A-1EC6-6049-8021-CB5A93B4E609}" type="pres">
      <dgm:prSet presAssocID="{A1F2B37A-938D-4299-87E7-48AF444139EF}" presName="thickLine" presStyleLbl="alignNode1" presStyleIdx="0" presStyleCnt="6"/>
      <dgm:spPr/>
    </dgm:pt>
    <dgm:pt modelId="{4D37C65A-EE68-DA4A-BE14-4A38C0F3F949}" type="pres">
      <dgm:prSet presAssocID="{A1F2B37A-938D-4299-87E7-48AF444139EF}" presName="horz1" presStyleCnt="0"/>
      <dgm:spPr/>
    </dgm:pt>
    <dgm:pt modelId="{1B7B2009-6C48-5144-924B-1654AE213653}" type="pres">
      <dgm:prSet presAssocID="{A1F2B37A-938D-4299-87E7-48AF444139EF}" presName="tx1" presStyleLbl="revTx" presStyleIdx="0" presStyleCnt="6"/>
      <dgm:spPr/>
    </dgm:pt>
    <dgm:pt modelId="{C396ECA0-654D-B349-8CFB-92F70ECA1930}" type="pres">
      <dgm:prSet presAssocID="{A1F2B37A-938D-4299-87E7-48AF444139EF}" presName="vert1" presStyleCnt="0"/>
      <dgm:spPr/>
    </dgm:pt>
    <dgm:pt modelId="{6449BF37-B84E-7E40-B564-E77DF8D68E39}" type="pres">
      <dgm:prSet presAssocID="{F60F4D5B-2973-4E2E-A201-D3AE89C22496}" presName="thickLine" presStyleLbl="alignNode1" presStyleIdx="1" presStyleCnt="6"/>
      <dgm:spPr/>
    </dgm:pt>
    <dgm:pt modelId="{0AF0D006-C3F5-4941-B459-460B5EB31DB7}" type="pres">
      <dgm:prSet presAssocID="{F60F4D5B-2973-4E2E-A201-D3AE89C22496}" presName="horz1" presStyleCnt="0"/>
      <dgm:spPr/>
    </dgm:pt>
    <dgm:pt modelId="{10EE03E9-9674-8D42-9158-DBA1B424C1E2}" type="pres">
      <dgm:prSet presAssocID="{F60F4D5B-2973-4E2E-A201-D3AE89C22496}" presName="tx1" presStyleLbl="revTx" presStyleIdx="1" presStyleCnt="6"/>
      <dgm:spPr/>
    </dgm:pt>
    <dgm:pt modelId="{D10E4E97-5CB8-034A-BF44-3259475B306C}" type="pres">
      <dgm:prSet presAssocID="{F60F4D5B-2973-4E2E-A201-D3AE89C22496}" presName="vert1" presStyleCnt="0"/>
      <dgm:spPr/>
    </dgm:pt>
    <dgm:pt modelId="{4496A814-E325-4242-AA21-8C42F1E9310A}" type="pres">
      <dgm:prSet presAssocID="{243C39A7-AFC9-41A3-A868-D3492CEF8DC8}" presName="thickLine" presStyleLbl="alignNode1" presStyleIdx="2" presStyleCnt="6"/>
      <dgm:spPr/>
    </dgm:pt>
    <dgm:pt modelId="{B7B7E6C2-F908-F54F-B818-8CDDDA847ABF}" type="pres">
      <dgm:prSet presAssocID="{243C39A7-AFC9-41A3-A868-D3492CEF8DC8}" presName="horz1" presStyleCnt="0"/>
      <dgm:spPr/>
    </dgm:pt>
    <dgm:pt modelId="{0C34D29F-8F31-CE44-A177-A310B105D231}" type="pres">
      <dgm:prSet presAssocID="{243C39A7-AFC9-41A3-A868-D3492CEF8DC8}" presName="tx1" presStyleLbl="revTx" presStyleIdx="2" presStyleCnt="6"/>
      <dgm:spPr/>
    </dgm:pt>
    <dgm:pt modelId="{E24A0972-2608-AE43-BBC1-7E3AF70B9CCE}" type="pres">
      <dgm:prSet presAssocID="{243C39A7-AFC9-41A3-A868-D3492CEF8DC8}" presName="vert1" presStyleCnt="0"/>
      <dgm:spPr/>
    </dgm:pt>
    <dgm:pt modelId="{3C35A2CB-789B-7444-B604-EE626B9942F1}" type="pres">
      <dgm:prSet presAssocID="{224059CE-FE25-468C-B324-66C134C125F4}" presName="thickLine" presStyleLbl="alignNode1" presStyleIdx="3" presStyleCnt="6"/>
      <dgm:spPr/>
    </dgm:pt>
    <dgm:pt modelId="{E4F6B141-51B8-9141-A544-7B09CCD92EF9}" type="pres">
      <dgm:prSet presAssocID="{224059CE-FE25-468C-B324-66C134C125F4}" presName="horz1" presStyleCnt="0"/>
      <dgm:spPr/>
    </dgm:pt>
    <dgm:pt modelId="{23263A6D-5792-1348-BB86-2AB29260986E}" type="pres">
      <dgm:prSet presAssocID="{224059CE-FE25-468C-B324-66C134C125F4}" presName="tx1" presStyleLbl="revTx" presStyleIdx="3" presStyleCnt="6"/>
      <dgm:spPr/>
    </dgm:pt>
    <dgm:pt modelId="{DC89C411-94A4-0440-9144-BB8E466AC3AE}" type="pres">
      <dgm:prSet presAssocID="{224059CE-FE25-468C-B324-66C134C125F4}" presName="vert1" presStyleCnt="0"/>
      <dgm:spPr/>
    </dgm:pt>
    <dgm:pt modelId="{45660498-B348-7246-9661-E48CD96AE153}" type="pres">
      <dgm:prSet presAssocID="{DC17E99B-81AA-47D1-9161-E2146D1CF900}" presName="thickLine" presStyleLbl="alignNode1" presStyleIdx="4" presStyleCnt="6"/>
      <dgm:spPr/>
    </dgm:pt>
    <dgm:pt modelId="{9ADB3DEA-9FC4-4245-BEB9-9F7D077255C7}" type="pres">
      <dgm:prSet presAssocID="{DC17E99B-81AA-47D1-9161-E2146D1CF900}" presName="horz1" presStyleCnt="0"/>
      <dgm:spPr/>
    </dgm:pt>
    <dgm:pt modelId="{4B98B16D-276F-CD49-BB34-7BD66CECB41E}" type="pres">
      <dgm:prSet presAssocID="{DC17E99B-81AA-47D1-9161-E2146D1CF900}" presName="tx1" presStyleLbl="revTx" presStyleIdx="4" presStyleCnt="6"/>
      <dgm:spPr/>
    </dgm:pt>
    <dgm:pt modelId="{2C0949B0-B011-2846-96BF-0729F793E0DA}" type="pres">
      <dgm:prSet presAssocID="{DC17E99B-81AA-47D1-9161-E2146D1CF900}" presName="vert1" presStyleCnt="0"/>
      <dgm:spPr/>
    </dgm:pt>
    <dgm:pt modelId="{8146E914-5091-B643-8EAD-76EB82B3B316}" type="pres">
      <dgm:prSet presAssocID="{E8F7C057-244C-4569-B87F-E122A3570081}" presName="thickLine" presStyleLbl="alignNode1" presStyleIdx="5" presStyleCnt="6"/>
      <dgm:spPr/>
    </dgm:pt>
    <dgm:pt modelId="{C0A4EB9C-8428-BF47-A838-3F09E5634C70}" type="pres">
      <dgm:prSet presAssocID="{E8F7C057-244C-4569-B87F-E122A3570081}" presName="horz1" presStyleCnt="0"/>
      <dgm:spPr/>
    </dgm:pt>
    <dgm:pt modelId="{37A280BE-0A78-1F42-A3E0-F164CA68722F}" type="pres">
      <dgm:prSet presAssocID="{E8F7C057-244C-4569-B87F-E122A3570081}" presName="tx1" presStyleLbl="revTx" presStyleIdx="5" presStyleCnt="6"/>
      <dgm:spPr/>
    </dgm:pt>
    <dgm:pt modelId="{1C2028AA-F19F-AB49-B923-CBC1D476AD6E}" type="pres">
      <dgm:prSet presAssocID="{E8F7C057-244C-4569-B87F-E122A3570081}" presName="vert1" presStyleCnt="0"/>
      <dgm:spPr/>
    </dgm:pt>
  </dgm:ptLst>
  <dgm:cxnLst>
    <dgm:cxn modelId="{79F31213-60BB-43A6-A5C2-C0100828323B}" srcId="{D0012044-1B79-4CC6-B633-4312058E028C}" destId="{F60F4D5B-2973-4E2E-A201-D3AE89C22496}" srcOrd="1" destOrd="0" parTransId="{91EE7134-6A01-48D1-8AAC-198038E85093}" sibTransId="{85DF6497-B3A8-475E-B5E8-F1FB20F0F931}"/>
    <dgm:cxn modelId="{2EBC632C-D7FC-476F-8ABC-7F236E3D92DF}" srcId="{D0012044-1B79-4CC6-B633-4312058E028C}" destId="{243C39A7-AFC9-41A3-A868-D3492CEF8DC8}" srcOrd="2" destOrd="0" parTransId="{8AF4D560-85B2-48ED-9D8E-69831834FB5A}" sibTransId="{590FC47E-1338-4028-B9F0-1AAF0BD6F18D}"/>
    <dgm:cxn modelId="{E120F13F-8DDC-6742-833B-A15C04789A9C}" type="presOf" srcId="{224059CE-FE25-468C-B324-66C134C125F4}" destId="{23263A6D-5792-1348-BB86-2AB29260986E}" srcOrd="0" destOrd="0" presId="urn:microsoft.com/office/officeart/2008/layout/LinedList"/>
    <dgm:cxn modelId="{5DD5B045-199D-411A-ADB3-DDCDEC64F92E}" srcId="{D0012044-1B79-4CC6-B633-4312058E028C}" destId="{224059CE-FE25-468C-B324-66C134C125F4}" srcOrd="3" destOrd="0" parTransId="{869595F7-15AA-4A19-9F20-E3B9160CEAB4}" sibTransId="{323358B3-503D-419D-A4DF-70C8BEAA5D10}"/>
    <dgm:cxn modelId="{B510BA4F-4021-4F8E-9F61-30811FC6849F}" srcId="{D0012044-1B79-4CC6-B633-4312058E028C}" destId="{E8F7C057-244C-4569-B87F-E122A3570081}" srcOrd="5" destOrd="0" parTransId="{929649E6-889B-487F-8F93-46C6DD1E8B68}" sibTransId="{6C662FBF-304A-4701-A2AC-C272241A5F93}"/>
    <dgm:cxn modelId="{27BEDE5E-8ADC-4B35-95ED-4BB6574E193B}" srcId="{D0012044-1B79-4CC6-B633-4312058E028C}" destId="{A1F2B37A-938D-4299-87E7-48AF444139EF}" srcOrd="0" destOrd="0" parTransId="{21D3A9BB-D98E-4B6A-B35E-A2F7E72D15EA}" sibTransId="{8036DA06-5A1B-4F2B-BFFA-A6B3E8F4AF37}"/>
    <dgm:cxn modelId="{F8228467-6113-E245-9443-F8D0520A5C0A}" type="presOf" srcId="{A1F2B37A-938D-4299-87E7-48AF444139EF}" destId="{1B7B2009-6C48-5144-924B-1654AE213653}" srcOrd="0" destOrd="0" presId="urn:microsoft.com/office/officeart/2008/layout/LinedList"/>
    <dgm:cxn modelId="{DA949376-2487-1745-BB09-D65982E05308}" type="presOf" srcId="{243C39A7-AFC9-41A3-A868-D3492CEF8DC8}" destId="{0C34D29F-8F31-CE44-A177-A310B105D231}" srcOrd="0" destOrd="0" presId="urn:microsoft.com/office/officeart/2008/layout/LinedList"/>
    <dgm:cxn modelId="{FB950C8A-302C-CD49-A669-DCAA4CF48D21}" type="presOf" srcId="{D0012044-1B79-4CC6-B633-4312058E028C}" destId="{6C244627-9854-0C4F-8E9B-1EA5B16DA65F}" srcOrd="0" destOrd="0" presId="urn:microsoft.com/office/officeart/2008/layout/LinedList"/>
    <dgm:cxn modelId="{087351AD-27CA-F748-9F7B-644475A4A3E4}" type="presOf" srcId="{F60F4D5B-2973-4E2E-A201-D3AE89C22496}" destId="{10EE03E9-9674-8D42-9158-DBA1B424C1E2}" srcOrd="0" destOrd="0" presId="urn:microsoft.com/office/officeart/2008/layout/LinedList"/>
    <dgm:cxn modelId="{EE4047D3-0AF8-4A47-8585-5E9C56F5830B}" srcId="{D0012044-1B79-4CC6-B633-4312058E028C}" destId="{DC17E99B-81AA-47D1-9161-E2146D1CF900}" srcOrd="4" destOrd="0" parTransId="{7E74E080-4DFD-48C4-8A04-D631223D5BD2}" sibTransId="{77E7BB16-8E6E-4932-B328-4EAC8BAF5FA7}"/>
    <dgm:cxn modelId="{E4D15DD6-E2D1-4E4A-B2ED-F1244B870BD2}" type="presOf" srcId="{DC17E99B-81AA-47D1-9161-E2146D1CF900}" destId="{4B98B16D-276F-CD49-BB34-7BD66CECB41E}" srcOrd="0" destOrd="0" presId="urn:microsoft.com/office/officeart/2008/layout/LinedList"/>
    <dgm:cxn modelId="{BC81DDFD-ADAA-EC45-B987-1BD9C0A9732B}" type="presOf" srcId="{E8F7C057-244C-4569-B87F-E122A3570081}" destId="{37A280BE-0A78-1F42-A3E0-F164CA68722F}" srcOrd="0" destOrd="0" presId="urn:microsoft.com/office/officeart/2008/layout/LinedList"/>
    <dgm:cxn modelId="{1809890B-C701-E54F-AA71-59578DCF8965}" type="presParOf" srcId="{6C244627-9854-0C4F-8E9B-1EA5B16DA65F}" destId="{A317A66A-1EC6-6049-8021-CB5A93B4E609}" srcOrd="0" destOrd="0" presId="urn:microsoft.com/office/officeart/2008/layout/LinedList"/>
    <dgm:cxn modelId="{752CC3B4-13E4-2B41-B318-CCEA127F185C}" type="presParOf" srcId="{6C244627-9854-0C4F-8E9B-1EA5B16DA65F}" destId="{4D37C65A-EE68-DA4A-BE14-4A38C0F3F949}" srcOrd="1" destOrd="0" presId="urn:microsoft.com/office/officeart/2008/layout/LinedList"/>
    <dgm:cxn modelId="{6CAC9BAC-9BBC-1045-B4E9-ACEEBB280A51}" type="presParOf" srcId="{4D37C65A-EE68-DA4A-BE14-4A38C0F3F949}" destId="{1B7B2009-6C48-5144-924B-1654AE213653}" srcOrd="0" destOrd="0" presId="urn:microsoft.com/office/officeart/2008/layout/LinedList"/>
    <dgm:cxn modelId="{3FE783C4-CBEC-E344-A106-EE554E79B97F}" type="presParOf" srcId="{4D37C65A-EE68-DA4A-BE14-4A38C0F3F949}" destId="{C396ECA0-654D-B349-8CFB-92F70ECA1930}" srcOrd="1" destOrd="0" presId="urn:microsoft.com/office/officeart/2008/layout/LinedList"/>
    <dgm:cxn modelId="{463447A3-3C2E-1A46-9E84-E38583E10C99}" type="presParOf" srcId="{6C244627-9854-0C4F-8E9B-1EA5B16DA65F}" destId="{6449BF37-B84E-7E40-B564-E77DF8D68E39}" srcOrd="2" destOrd="0" presId="urn:microsoft.com/office/officeart/2008/layout/LinedList"/>
    <dgm:cxn modelId="{78701144-CC65-1B4E-95D7-EDEB5F0BBCC9}" type="presParOf" srcId="{6C244627-9854-0C4F-8E9B-1EA5B16DA65F}" destId="{0AF0D006-C3F5-4941-B459-460B5EB31DB7}" srcOrd="3" destOrd="0" presId="urn:microsoft.com/office/officeart/2008/layout/LinedList"/>
    <dgm:cxn modelId="{54305FA7-C9B3-AD4A-A74E-CA7D362A3495}" type="presParOf" srcId="{0AF0D006-C3F5-4941-B459-460B5EB31DB7}" destId="{10EE03E9-9674-8D42-9158-DBA1B424C1E2}" srcOrd="0" destOrd="0" presId="urn:microsoft.com/office/officeart/2008/layout/LinedList"/>
    <dgm:cxn modelId="{C4AAF492-EDB5-BA43-B446-FCA20C85D9E6}" type="presParOf" srcId="{0AF0D006-C3F5-4941-B459-460B5EB31DB7}" destId="{D10E4E97-5CB8-034A-BF44-3259475B306C}" srcOrd="1" destOrd="0" presId="urn:microsoft.com/office/officeart/2008/layout/LinedList"/>
    <dgm:cxn modelId="{8E65CF7F-1552-534F-B513-57C32B4E50D6}" type="presParOf" srcId="{6C244627-9854-0C4F-8E9B-1EA5B16DA65F}" destId="{4496A814-E325-4242-AA21-8C42F1E9310A}" srcOrd="4" destOrd="0" presId="urn:microsoft.com/office/officeart/2008/layout/LinedList"/>
    <dgm:cxn modelId="{3E1BCA8B-C7E1-1F45-A789-B506A7C2A299}" type="presParOf" srcId="{6C244627-9854-0C4F-8E9B-1EA5B16DA65F}" destId="{B7B7E6C2-F908-F54F-B818-8CDDDA847ABF}" srcOrd="5" destOrd="0" presId="urn:microsoft.com/office/officeart/2008/layout/LinedList"/>
    <dgm:cxn modelId="{F42C153A-4C45-8545-AB70-2A0D1CD46FD3}" type="presParOf" srcId="{B7B7E6C2-F908-F54F-B818-8CDDDA847ABF}" destId="{0C34D29F-8F31-CE44-A177-A310B105D231}" srcOrd="0" destOrd="0" presId="urn:microsoft.com/office/officeart/2008/layout/LinedList"/>
    <dgm:cxn modelId="{80EDD19F-00BC-8549-9328-D43CC992C227}" type="presParOf" srcId="{B7B7E6C2-F908-F54F-B818-8CDDDA847ABF}" destId="{E24A0972-2608-AE43-BBC1-7E3AF70B9CCE}" srcOrd="1" destOrd="0" presId="urn:microsoft.com/office/officeart/2008/layout/LinedList"/>
    <dgm:cxn modelId="{509F630A-C0C4-5741-9815-D19498F86915}" type="presParOf" srcId="{6C244627-9854-0C4F-8E9B-1EA5B16DA65F}" destId="{3C35A2CB-789B-7444-B604-EE626B9942F1}" srcOrd="6" destOrd="0" presId="urn:microsoft.com/office/officeart/2008/layout/LinedList"/>
    <dgm:cxn modelId="{53C7D9D6-E4B8-B44F-A094-B8C59329CC6F}" type="presParOf" srcId="{6C244627-9854-0C4F-8E9B-1EA5B16DA65F}" destId="{E4F6B141-51B8-9141-A544-7B09CCD92EF9}" srcOrd="7" destOrd="0" presId="urn:microsoft.com/office/officeart/2008/layout/LinedList"/>
    <dgm:cxn modelId="{E1066DEB-B15B-774A-8753-DF6BD2DCF299}" type="presParOf" srcId="{E4F6B141-51B8-9141-A544-7B09CCD92EF9}" destId="{23263A6D-5792-1348-BB86-2AB29260986E}" srcOrd="0" destOrd="0" presId="urn:microsoft.com/office/officeart/2008/layout/LinedList"/>
    <dgm:cxn modelId="{5EA02621-9864-3349-8A7E-B79EC6329409}" type="presParOf" srcId="{E4F6B141-51B8-9141-A544-7B09CCD92EF9}" destId="{DC89C411-94A4-0440-9144-BB8E466AC3AE}" srcOrd="1" destOrd="0" presId="urn:microsoft.com/office/officeart/2008/layout/LinedList"/>
    <dgm:cxn modelId="{E83F91E9-58ED-A443-807A-88BED3B98E17}" type="presParOf" srcId="{6C244627-9854-0C4F-8E9B-1EA5B16DA65F}" destId="{45660498-B348-7246-9661-E48CD96AE153}" srcOrd="8" destOrd="0" presId="urn:microsoft.com/office/officeart/2008/layout/LinedList"/>
    <dgm:cxn modelId="{FF06DD36-3623-5F4D-A646-D82440AFB03B}" type="presParOf" srcId="{6C244627-9854-0C4F-8E9B-1EA5B16DA65F}" destId="{9ADB3DEA-9FC4-4245-BEB9-9F7D077255C7}" srcOrd="9" destOrd="0" presId="urn:microsoft.com/office/officeart/2008/layout/LinedList"/>
    <dgm:cxn modelId="{C5998CA3-81F7-0042-8430-275002B710D4}" type="presParOf" srcId="{9ADB3DEA-9FC4-4245-BEB9-9F7D077255C7}" destId="{4B98B16D-276F-CD49-BB34-7BD66CECB41E}" srcOrd="0" destOrd="0" presId="urn:microsoft.com/office/officeart/2008/layout/LinedList"/>
    <dgm:cxn modelId="{3A305BC6-3E46-8C41-8A85-56EF01555AE0}" type="presParOf" srcId="{9ADB3DEA-9FC4-4245-BEB9-9F7D077255C7}" destId="{2C0949B0-B011-2846-96BF-0729F793E0DA}" srcOrd="1" destOrd="0" presId="urn:microsoft.com/office/officeart/2008/layout/LinedList"/>
    <dgm:cxn modelId="{B51BBD56-2BD8-5F4D-9BDB-F20F48DD691A}" type="presParOf" srcId="{6C244627-9854-0C4F-8E9B-1EA5B16DA65F}" destId="{8146E914-5091-B643-8EAD-76EB82B3B316}" srcOrd="10" destOrd="0" presId="urn:microsoft.com/office/officeart/2008/layout/LinedList"/>
    <dgm:cxn modelId="{8E68C2C0-901A-BF4A-B3DE-2C2621E7C565}" type="presParOf" srcId="{6C244627-9854-0C4F-8E9B-1EA5B16DA65F}" destId="{C0A4EB9C-8428-BF47-A838-3F09E5634C70}" srcOrd="11" destOrd="0" presId="urn:microsoft.com/office/officeart/2008/layout/LinedList"/>
    <dgm:cxn modelId="{E5C28423-6446-234E-BED7-03A03FE92E0C}" type="presParOf" srcId="{C0A4EB9C-8428-BF47-A838-3F09E5634C70}" destId="{37A280BE-0A78-1F42-A3E0-F164CA68722F}" srcOrd="0" destOrd="0" presId="urn:microsoft.com/office/officeart/2008/layout/LinedList"/>
    <dgm:cxn modelId="{52FCDEC8-300A-8147-9A7A-CF32DA923428}" type="presParOf" srcId="{C0A4EB9C-8428-BF47-A838-3F09E5634C70}" destId="{1C2028AA-F19F-AB49-B923-CBC1D476AD6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D3529E-6932-434D-A1DC-674CECBCB06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7795B26-262E-47BE-AF38-C0151A105E07}">
      <dgm:prSet custT="1"/>
      <dgm:spPr/>
      <dgm:t>
        <a:bodyPr/>
        <a:lstStyle/>
        <a:p>
          <a:r>
            <a:rPr lang="en-US" sz="1800" dirty="0"/>
            <a:t>Being an ACF was associated with gambling participation, having a gambling problem, and risky alcohol consumption</a:t>
          </a:r>
        </a:p>
      </dgm:t>
    </dgm:pt>
    <dgm:pt modelId="{EC53F822-D683-429D-939F-7AF53380BEBF}" type="parTrans" cxnId="{77159311-9DB2-40D3-BAD7-958DD1C9BDF9}">
      <dgm:prSet/>
      <dgm:spPr/>
      <dgm:t>
        <a:bodyPr/>
        <a:lstStyle/>
        <a:p>
          <a:endParaRPr lang="en-US"/>
        </a:p>
      </dgm:t>
    </dgm:pt>
    <dgm:pt modelId="{8FD23787-061C-43EA-8DDB-71EB6A5F737A}" type="sibTrans" cxnId="{77159311-9DB2-40D3-BAD7-958DD1C9BDF9}">
      <dgm:prSet/>
      <dgm:spPr/>
      <dgm:t>
        <a:bodyPr/>
        <a:lstStyle/>
        <a:p>
          <a:endParaRPr lang="en-US"/>
        </a:p>
      </dgm:t>
    </dgm:pt>
    <dgm:pt modelId="{4D9079E3-3590-4D99-B41C-8FF46EFC27F3}">
      <dgm:prSet custT="1"/>
      <dgm:spPr/>
      <dgm:t>
        <a:bodyPr/>
        <a:lstStyle/>
        <a:p>
          <a:r>
            <a:rPr lang="en-US" sz="1800" dirty="0"/>
            <a:t>Most AOs (65.3%) experienced at least one type of GRH caused by the problem gambling of a close family member or friend</a:t>
          </a:r>
        </a:p>
      </dgm:t>
    </dgm:pt>
    <dgm:pt modelId="{FEEC8D38-7952-47E2-9373-CC25370BBA2C}" type="parTrans" cxnId="{F1AACC69-DD0E-4707-9913-D412632BB0E9}">
      <dgm:prSet/>
      <dgm:spPr/>
      <dgm:t>
        <a:bodyPr/>
        <a:lstStyle/>
        <a:p>
          <a:endParaRPr lang="en-US"/>
        </a:p>
      </dgm:t>
    </dgm:pt>
    <dgm:pt modelId="{EF6DA46E-82AE-4064-BDEC-1088F55EFCA7}" type="sibTrans" cxnId="{F1AACC69-DD0E-4707-9913-D412632BB0E9}">
      <dgm:prSet/>
      <dgm:spPr/>
      <dgm:t>
        <a:bodyPr/>
        <a:lstStyle/>
        <a:p>
          <a:endParaRPr lang="en-US"/>
        </a:p>
      </dgm:t>
    </dgm:pt>
    <dgm:pt modelId="{C799710E-B403-4D6E-BB9D-BBA3502DBC72}">
      <dgm:prSet custT="1"/>
      <dgm:spPr/>
      <dgm:t>
        <a:bodyPr/>
        <a:lstStyle/>
        <a:p>
          <a:r>
            <a:rPr lang="en-US" sz="1800" dirty="0"/>
            <a:t>Emotional harms and relationship harms were the most common types of harm experienced by AOs. Financial harm was the third most common, with AFMs being 2.5 times more likely to experience financial harm than ACFs</a:t>
          </a:r>
        </a:p>
      </dgm:t>
    </dgm:pt>
    <dgm:pt modelId="{EA21B9AF-6993-4DA5-81EE-DEF3C59A0304}" type="parTrans" cxnId="{B14B677B-A226-49F4-A61B-E5FED05C3CE0}">
      <dgm:prSet/>
      <dgm:spPr/>
      <dgm:t>
        <a:bodyPr/>
        <a:lstStyle/>
        <a:p>
          <a:endParaRPr lang="en-US"/>
        </a:p>
      </dgm:t>
    </dgm:pt>
    <dgm:pt modelId="{F0498495-690F-4F57-8D42-7A9B6EE99EBE}" type="sibTrans" cxnId="{B14B677B-A226-49F4-A61B-E5FED05C3CE0}">
      <dgm:prSet/>
      <dgm:spPr/>
      <dgm:t>
        <a:bodyPr/>
        <a:lstStyle/>
        <a:p>
          <a:endParaRPr lang="en-US"/>
        </a:p>
      </dgm:t>
    </dgm:pt>
    <dgm:pt modelId="{0E98AFCE-01FB-4A7C-AC17-51BC7B53535A}">
      <dgm:prSet custT="1"/>
      <dgm:spPr/>
      <dgm:t>
        <a:bodyPr/>
        <a:lstStyle/>
        <a:p>
          <a:r>
            <a:rPr lang="en-US" sz="1800" dirty="0"/>
            <a:t>AFMs also experienced more health-related issues. In general, AFMs experienced GRH more often and more extensively than ACFs. For example, one in five AFMs experienced at least four types of GRH</a:t>
          </a:r>
        </a:p>
      </dgm:t>
    </dgm:pt>
    <dgm:pt modelId="{F64B3C02-E6CF-4983-8224-09ACE29A7D1B}" type="parTrans" cxnId="{F38E1451-E93C-48C4-843F-2343901E8E39}">
      <dgm:prSet/>
      <dgm:spPr/>
      <dgm:t>
        <a:bodyPr/>
        <a:lstStyle/>
        <a:p>
          <a:endParaRPr lang="en-US"/>
        </a:p>
      </dgm:t>
    </dgm:pt>
    <dgm:pt modelId="{676249A6-FA1D-4A08-9B20-03E3E37C5C72}" type="sibTrans" cxnId="{F38E1451-E93C-48C4-843F-2343901E8E39}">
      <dgm:prSet/>
      <dgm:spPr/>
      <dgm:t>
        <a:bodyPr/>
        <a:lstStyle/>
        <a:p>
          <a:endParaRPr lang="en-US"/>
        </a:p>
      </dgm:t>
    </dgm:pt>
    <dgm:pt modelId="{A57E430D-DA65-4A25-82B8-FB095B7B2C9D}" type="pres">
      <dgm:prSet presAssocID="{1CD3529E-6932-434D-A1DC-674CECBCB06D}" presName="root" presStyleCnt="0">
        <dgm:presLayoutVars>
          <dgm:dir/>
          <dgm:resizeHandles val="exact"/>
        </dgm:presLayoutVars>
      </dgm:prSet>
      <dgm:spPr/>
    </dgm:pt>
    <dgm:pt modelId="{D03E6C02-BCD6-471A-B143-993B7B8566C4}" type="pres">
      <dgm:prSet presAssocID="{1CD3529E-6932-434D-A1DC-674CECBCB06D}" presName="container" presStyleCnt="0">
        <dgm:presLayoutVars>
          <dgm:dir/>
          <dgm:resizeHandles val="exact"/>
        </dgm:presLayoutVars>
      </dgm:prSet>
      <dgm:spPr/>
    </dgm:pt>
    <dgm:pt modelId="{216C64F9-A8BB-4B2D-999D-E308144B809C}" type="pres">
      <dgm:prSet presAssocID="{57795B26-262E-47BE-AF38-C0151A105E07}" presName="compNode" presStyleCnt="0"/>
      <dgm:spPr/>
    </dgm:pt>
    <dgm:pt modelId="{00728A08-8005-4A6C-BEC4-FFBCDF98036B}" type="pres">
      <dgm:prSet presAssocID="{57795B26-262E-47BE-AF38-C0151A105E07}" presName="iconBgRect" presStyleLbl="bgShp" presStyleIdx="0" presStyleCnt="4"/>
      <dgm:spPr/>
    </dgm:pt>
    <dgm:pt modelId="{68CDDE5B-1B6A-4C6C-A8DB-607766722A2B}" type="pres">
      <dgm:prSet presAssocID="{57795B26-262E-47BE-AF38-C0151A105E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ing Cards"/>
        </a:ext>
      </dgm:extLst>
    </dgm:pt>
    <dgm:pt modelId="{45961BB9-5D7B-45CD-BE56-CFE2797BF40D}" type="pres">
      <dgm:prSet presAssocID="{57795B26-262E-47BE-AF38-C0151A105E07}" presName="spaceRect" presStyleCnt="0"/>
      <dgm:spPr/>
    </dgm:pt>
    <dgm:pt modelId="{0269782D-CF1A-49EA-9B03-1F32AED5AE67}" type="pres">
      <dgm:prSet presAssocID="{57795B26-262E-47BE-AF38-C0151A105E07}" presName="textRect" presStyleLbl="revTx" presStyleIdx="0" presStyleCnt="4">
        <dgm:presLayoutVars>
          <dgm:chMax val="1"/>
          <dgm:chPref val="1"/>
        </dgm:presLayoutVars>
      </dgm:prSet>
      <dgm:spPr/>
    </dgm:pt>
    <dgm:pt modelId="{BE3F468E-7471-4661-A92F-924084D4DCBE}" type="pres">
      <dgm:prSet presAssocID="{8FD23787-061C-43EA-8DDB-71EB6A5F737A}" presName="sibTrans" presStyleLbl="sibTrans2D1" presStyleIdx="0" presStyleCnt="0"/>
      <dgm:spPr/>
    </dgm:pt>
    <dgm:pt modelId="{B7550DEB-BD9A-41C9-B78F-2D19B41010BC}" type="pres">
      <dgm:prSet presAssocID="{4D9079E3-3590-4D99-B41C-8FF46EFC27F3}" presName="compNode" presStyleCnt="0"/>
      <dgm:spPr/>
    </dgm:pt>
    <dgm:pt modelId="{BF0B3D92-F0AC-44C8-8DDA-A48351480C8C}" type="pres">
      <dgm:prSet presAssocID="{4D9079E3-3590-4D99-B41C-8FF46EFC27F3}" presName="iconBgRect" presStyleLbl="bgShp" presStyleIdx="1" presStyleCnt="4"/>
      <dgm:spPr/>
    </dgm:pt>
    <dgm:pt modelId="{2DF34E2A-2030-49CA-BE0E-59E30818BF79}" type="pres">
      <dgm:prSet presAssocID="{4D9079E3-3590-4D99-B41C-8FF46EFC27F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BD961133-3835-4769-B468-F24B1FB44F91}" type="pres">
      <dgm:prSet presAssocID="{4D9079E3-3590-4D99-B41C-8FF46EFC27F3}" presName="spaceRect" presStyleCnt="0"/>
      <dgm:spPr/>
    </dgm:pt>
    <dgm:pt modelId="{179872B1-4D84-448D-8AEB-A2A7DE12F7E5}" type="pres">
      <dgm:prSet presAssocID="{4D9079E3-3590-4D99-B41C-8FF46EFC27F3}" presName="textRect" presStyleLbl="revTx" presStyleIdx="1" presStyleCnt="4">
        <dgm:presLayoutVars>
          <dgm:chMax val="1"/>
          <dgm:chPref val="1"/>
        </dgm:presLayoutVars>
      </dgm:prSet>
      <dgm:spPr/>
    </dgm:pt>
    <dgm:pt modelId="{E07C07DB-9F8A-47E7-9487-15A0AF96DB09}" type="pres">
      <dgm:prSet presAssocID="{EF6DA46E-82AE-4064-BDEC-1088F55EFCA7}" presName="sibTrans" presStyleLbl="sibTrans2D1" presStyleIdx="0" presStyleCnt="0"/>
      <dgm:spPr/>
    </dgm:pt>
    <dgm:pt modelId="{35F6D177-42C2-4266-A746-079578E306C0}" type="pres">
      <dgm:prSet presAssocID="{C799710E-B403-4D6E-BB9D-BBA3502DBC72}" presName="compNode" presStyleCnt="0"/>
      <dgm:spPr/>
    </dgm:pt>
    <dgm:pt modelId="{B05D3772-DFB4-424A-B64A-0F5B5A5BB598}" type="pres">
      <dgm:prSet presAssocID="{C799710E-B403-4D6E-BB9D-BBA3502DBC72}" presName="iconBgRect" presStyleLbl="bgShp" presStyleIdx="2" presStyleCnt="4"/>
      <dgm:spPr/>
    </dgm:pt>
    <dgm:pt modelId="{825145DA-2625-4C85-A339-BD260312107C}" type="pres">
      <dgm:prSet presAssocID="{C799710E-B403-4D6E-BB9D-BBA3502DBC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E5D6F53A-20E4-47C6-B75A-D2C41DAB2CC5}" type="pres">
      <dgm:prSet presAssocID="{C799710E-B403-4D6E-BB9D-BBA3502DBC72}" presName="spaceRect" presStyleCnt="0"/>
      <dgm:spPr/>
    </dgm:pt>
    <dgm:pt modelId="{77D90E51-82D1-4A24-B954-0EFFEB1FDCC3}" type="pres">
      <dgm:prSet presAssocID="{C799710E-B403-4D6E-BB9D-BBA3502DBC72}" presName="textRect" presStyleLbl="revTx" presStyleIdx="2" presStyleCnt="4">
        <dgm:presLayoutVars>
          <dgm:chMax val="1"/>
          <dgm:chPref val="1"/>
        </dgm:presLayoutVars>
      </dgm:prSet>
      <dgm:spPr/>
    </dgm:pt>
    <dgm:pt modelId="{AAA4A47B-9BCA-4904-AE85-3497D7DF1997}" type="pres">
      <dgm:prSet presAssocID="{F0498495-690F-4F57-8D42-7A9B6EE99EBE}" presName="sibTrans" presStyleLbl="sibTrans2D1" presStyleIdx="0" presStyleCnt="0"/>
      <dgm:spPr/>
    </dgm:pt>
    <dgm:pt modelId="{B01DE7D0-3088-4A8D-8628-83BC553A2607}" type="pres">
      <dgm:prSet presAssocID="{0E98AFCE-01FB-4A7C-AC17-51BC7B53535A}" presName="compNode" presStyleCnt="0"/>
      <dgm:spPr/>
    </dgm:pt>
    <dgm:pt modelId="{D1EA1434-19E4-40AF-842B-B0A83832E5BB}" type="pres">
      <dgm:prSet presAssocID="{0E98AFCE-01FB-4A7C-AC17-51BC7B53535A}" presName="iconBgRect" presStyleLbl="bgShp" presStyleIdx="3" presStyleCnt="4"/>
      <dgm:spPr/>
    </dgm:pt>
    <dgm:pt modelId="{7F928FBD-3BA2-4F9F-A9D1-674232B9ED13}" type="pres">
      <dgm:prSet presAssocID="{0E98AFCE-01FB-4A7C-AC17-51BC7B5353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7D2DB751-2BDB-48D4-BEDB-9378488558BE}" type="pres">
      <dgm:prSet presAssocID="{0E98AFCE-01FB-4A7C-AC17-51BC7B53535A}" presName="spaceRect" presStyleCnt="0"/>
      <dgm:spPr/>
    </dgm:pt>
    <dgm:pt modelId="{46B6BE9A-97C9-4C9C-92F5-13B049C251E5}" type="pres">
      <dgm:prSet presAssocID="{0E98AFCE-01FB-4A7C-AC17-51BC7B53535A}" presName="textRect" presStyleLbl="revTx" presStyleIdx="3" presStyleCnt="4">
        <dgm:presLayoutVars>
          <dgm:chMax val="1"/>
          <dgm:chPref val="1"/>
        </dgm:presLayoutVars>
      </dgm:prSet>
      <dgm:spPr/>
    </dgm:pt>
  </dgm:ptLst>
  <dgm:cxnLst>
    <dgm:cxn modelId="{F0CEB50F-EF1B-4A38-86D3-7F00E5D3ECF3}" type="presOf" srcId="{4D9079E3-3590-4D99-B41C-8FF46EFC27F3}" destId="{179872B1-4D84-448D-8AEB-A2A7DE12F7E5}" srcOrd="0" destOrd="0" presId="urn:microsoft.com/office/officeart/2018/2/layout/IconCircleList"/>
    <dgm:cxn modelId="{77159311-9DB2-40D3-BAD7-958DD1C9BDF9}" srcId="{1CD3529E-6932-434D-A1DC-674CECBCB06D}" destId="{57795B26-262E-47BE-AF38-C0151A105E07}" srcOrd="0" destOrd="0" parTransId="{EC53F822-D683-429D-939F-7AF53380BEBF}" sibTransId="{8FD23787-061C-43EA-8DDB-71EB6A5F737A}"/>
    <dgm:cxn modelId="{D95C3227-7BF5-4868-BBCD-1C7774E262AE}" type="presOf" srcId="{8FD23787-061C-43EA-8DDB-71EB6A5F737A}" destId="{BE3F468E-7471-4661-A92F-924084D4DCBE}" srcOrd="0" destOrd="0" presId="urn:microsoft.com/office/officeart/2018/2/layout/IconCircleList"/>
    <dgm:cxn modelId="{9D7B112A-1441-48D4-859C-EEBF1FA70634}" type="presOf" srcId="{57795B26-262E-47BE-AF38-C0151A105E07}" destId="{0269782D-CF1A-49EA-9B03-1F32AED5AE67}" srcOrd="0" destOrd="0" presId="urn:microsoft.com/office/officeart/2018/2/layout/IconCircleList"/>
    <dgm:cxn modelId="{A29E564C-BD3B-4D14-A6D7-366F56F25042}" type="presOf" srcId="{C799710E-B403-4D6E-BB9D-BBA3502DBC72}" destId="{77D90E51-82D1-4A24-B954-0EFFEB1FDCC3}" srcOrd="0" destOrd="0" presId="urn:microsoft.com/office/officeart/2018/2/layout/IconCircleList"/>
    <dgm:cxn modelId="{F38E1451-E93C-48C4-843F-2343901E8E39}" srcId="{1CD3529E-6932-434D-A1DC-674CECBCB06D}" destId="{0E98AFCE-01FB-4A7C-AC17-51BC7B53535A}" srcOrd="3" destOrd="0" parTransId="{F64B3C02-E6CF-4983-8224-09ACE29A7D1B}" sibTransId="{676249A6-FA1D-4A08-9B20-03E3E37C5C72}"/>
    <dgm:cxn modelId="{F1AACC69-DD0E-4707-9913-D412632BB0E9}" srcId="{1CD3529E-6932-434D-A1DC-674CECBCB06D}" destId="{4D9079E3-3590-4D99-B41C-8FF46EFC27F3}" srcOrd="1" destOrd="0" parTransId="{FEEC8D38-7952-47E2-9373-CC25370BBA2C}" sibTransId="{EF6DA46E-82AE-4064-BDEC-1088F55EFCA7}"/>
    <dgm:cxn modelId="{72DE746B-4113-4B2E-8A1F-1B65611B3205}" type="presOf" srcId="{F0498495-690F-4F57-8D42-7A9B6EE99EBE}" destId="{AAA4A47B-9BCA-4904-AE85-3497D7DF1997}" srcOrd="0" destOrd="0" presId="urn:microsoft.com/office/officeart/2018/2/layout/IconCircleList"/>
    <dgm:cxn modelId="{B14B677B-A226-49F4-A61B-E5FED05C3CE0}" srcId="{1CD3529E-6932-434D-A1DC-674CECBCB06D}" destId="{C799710E-B403-4D6E-BB9D-BBA3502DBC72}" srcOrd="2" destOrd="0" parTransId="{EA21B9AF-6993-4DA5-81EE-DEF3C59A0304}" sibTransId="{F0498495-690F-4F57-8D42-7A9B6EE99EBE}"/>
    <dgm:cxn modelId="{58DA7EE8-B6B4-4203-8D60-690B8E4799B9}" type="presOf" srcId="{0E98AFCE-01FB-4A7C-AC17-51BC7B53535A}" destId="{46B6BE9A-97C9-4C9C-92F5-13B049C251E5}" srcOrd="0" destOrd="0" presId="urn:microsoft.com/office/officeart/2018/2/layout/IconCircleList"/>
    <dgm:cxn modelId="{A7043FF3-566A-4920-BB96-4C02A7B9080B}" type="presOf" srcId="{EF6DA46E-82AE-4064-BDEC-1088F55EFCA7}" destId="{E07C07DB-9F8A-47E7-9487-15A0AF96DB09}" srcOrd="0" destOrd="0" presId="urn:microsoft.com/office/officeart/2018/2/layout/IconCircleList"/>
    <dgm:cxn modelId="{452E41FF-2616-475B-99C0-42570730F508}" type="presOf" srcId="{1CD3529E-6932-434D-A1DC-674CECBCB06D}" destId="{A57E430D-DA65-4A25-82B8-FB095B7B2C9D}" srcOrd="0" destOrd="0" presId="urn:microsoft.com/office/officeart/2018/2/layout/IconCircleList"/>
    <dgm:cxn modelId="{0EA3DB28-42D7-4BC3-BA95-D73E2EF86328}" type="presParOf" srcId="{A57E430D-DA65-4A25-82B8-FB095B7B2C9D}" destId="{D03E6C02-BCD6-471A-B143-993B7B8566C4}" srcOrd="0" destOrd="0" presId="urn:microsoft.com/office/officeart/2018/2/layout/IconCircleList"/>
    <dgm:cxn modelId="{57C53597-57A0-4082-B613-6BE97F641811}" type="presParOf" srcId="{D03E6C02-BCD6-471A-B143-993B7B8566C4}" destId="{216C64F9-A8BB-4B2D-999D-E308144B809C}" srcOrd="0" destOrd="0" presId="urn:microsoft.com/office/officeart/2018/2/layout/IconCircleList"/>
    <dgm:cxn modelId="{F84ECBA4-4721-4B3A-8652-7DCAE31027C8}" type="presParOf" srcId="{216C64F9-A8BB-4B2D-999D-E308144B809C}" destId="{00728A08-8005-4A6C-BEC4-FFBCDF98036B}" srcOrd="0" destOrd="0" presId="urn:microsoft.com/office/officeart/2018/2/layout/IconCircleList"/>
    <dgm:cxn modelId="{43FDC47D-69E2-41FD-88C4-6D6C6F4B89E9}" type="presParOf" srcId="{216C64F9-A8BB-4B2D-999D-E308144B809C}" destId="{68CDDE5B-1B6A-4C6C-A8DB-607766722A2B}" srcOrd="1" destOrd="0" presId="urn:microsoft.com/office/officeart/2018/2/layout/IconCircleList"/>
    <dgm:cxn modelId="{65260607-042A-4CBF-AD47-F3ACCED9A974}" type="presParOf" srcId="{216C64F9-A8BB-4B2D-999D-E308144B809C}" destId="{45961BB9-5D7B-45CD-BE56-CFE2797BF40D}" srcOrd="2" destOrd="0" presId="urn:microsoft.com/office/officeart/2018/2/layout/IconCircleList"/>
    <dgm:cxn modelId="{6DB60E56-BB06-4054-9600-B19766F1A9C0}" type="presParOf" srcId="{216C64F9-A8BB-4B2D-999D-E308144B809C}" destId="{0269782D-CF1A-49EA-9B03-1F32AED5AE67}" srcOrd="3" destOrd="0" presId="urn:microsoft.com/office/officeart/2018/2/layout/IconCircleList"/>
    <dgm:cxn modelId="{1FE2B0F8-844A-4EA1-B12F-CE5AAF1FBF21}" type="presParOf" srcId="{D03E6C02-BCD6-471A-B143-993B7B8566C4}" destId="{BE3F468E-7471-4661-A92F-924084D4DCBE}" srcOrd="1" destOrd="0" presId="urn:microsoft.com/office/officeart/2018/2/layout/IconCircleList"/>
    <dgm:cxn modelId="{6BE6E110-A36F-4283-8BF6-C2962FA8A450}" type="presParOf" srcId="{D03E6C02-BCD6-471A-B143-993B7B8566C4}" destId="{B7550DEB-BD9A-41C9-B78F-2D19B41010BC}" srcOrd="2" destOrd="0" presId="urn:microsoft.com/office/officeart/2018/2/layout/IconCircleList"/>
    <dgm:cxn modelId="{65EB9E91-63BA-487A-B721-232C8E86AF5B}" type="presParOf" srcId="{B7550DEB-BD9A-41C9-B78F-2D19B41010BC}" destId="{BF0B3D92-F0AC-44C8-8DDA-A48351480C8C}" srcOrd="0" destOrd="0" presId="urn:microsoft.com/office/officeart/2018/2/layout/IconCircleList"/>
    <dgm:cxn modelId="{865912E7-8EA6-4074-931B-094CCBD339F4}" type="presParOf" srcId="{B7550DEB-BD9A-41C9-B78F-2D19B41010BC}" destId="{2DF34E2A-2030-49CA-BE0E-59E30818BF79}" srcOrd="1" destOrd="0" presId="urn:microsoft.com/office/officeart/2018/2/layout/IconCircleList"/>
    <dgm:cxn modelId="{1489A5A9-FA7B-4B7D-88F7-60E365EA1998}" type="presParOf" srcId="{B7550DEB-BD9A-41C9-B78F-2D19B41010BC}" destId="{BD961133-3835-4769-B468-F24B1FB44F91}" srcOrd="2" destOrd="0" presId="urn:microsoft.com/office/officeart/2018/2/layout/IconCircleList"/>
    <dgm:cxn modelId="{1420E8B5-1EB3-4F8C-ADDC-D10A411C5040}" type="presParOf" srcId="{B7550DEB-BD9A-41C9-B78F-2D19B41010BC}" destId="{179872B1-4D84-448D-8AEB-A2A7DE12F7E5}" srcOrd="3" destOrd="0" presId="urn:microsoft.com/office/officeart/2018/2/layout/IconCircleList"/>
    <dgm:cxn modelId="{C69DFDC2-364A-4D1C-85CF-D94194CA70B3}" type="presParOf" srcId="{D03E6C02-BCD6-471A-B143-993B7B8566C4}" destId="{E07C07DB-9F8A-47E7-9487-15A0AF96DB09}" srcOrd="3" destOrd="0" presId="urn:microsoft.com/office/officeart/2018/2/layout/IconCircleList"/>
    <dgm:cxn modelId="{245C475A-E447-4D0D-95BE-861C203920F8}" type="presParOf" srcId="{D03E6C02-BCD6-471A-B143-993B7B8566C4}" destId="{35F6D177-42C2-4266-A746-079578E306C0}" srcOrd="4" destOrd="0" presId="urn:microsoft.com/office/officeart/2018/2/layout/IconCircleList"/>
    <dgm:cxn modelId="{7756E22B-56DC-49B7-8645-91536736224C}" type="presParOf" srcId="{35F6D177-42C2-4266-A746-079578E306C0}" destId="{B05D3772-DFB4-424A-B64A-0F5B5A5BB598}" srcOrd="0" destOrd="0" presId="urn:microsoft.com/office/officeart/2018/2/layout/IconCircleList"/>
    <dgm:cxn modelId="{D17B79D7-612C-4EFD-85A4-F43D1AA8A5E1}" type="presParOf" srcId="{35F6D177-42C2-4266-A746-079578E306C0}" destId="{825145DA-2625-4C85-A339-BD260312107C}" srcOrd="1" destOrd="0" presId="urn:microsoft.com/office/officeart/2018/2/layout/IconCircleList"/>
    <dgm:cxn modelId="{1AEF6E62-086F-407E-B479-0B9FEB6DE245}" type="presParOf" srcId="{35F6D177-42C2-4266-A746-079578E306C0}" destId="{E5D6F53A-20E4-47C6-B75A-D2C41DAB2CC5}" srcOrd="2" destOrd="0" presId="urn:microsoft.com/office/officeart/2018/2/layout/IconCircleList"/>
    <dgm:cxn modelId="{E16D03A0-E673-4F92-9EB8-2FAE5FC13CD4}" type="presParOf" srcId="{35F6D177-42C2-4266-A746-079578E306C0}" destId="{77D90E51-82D1-4A24-B954-0EFFEB1FDCC3}" srcOrd="3" destOrd="0" presId="urn:microsoft.com/office/officeart/2018/2/layout/IconCircleList"/>
    <dgm:cxn modelId="{BE98DF64-2237-474B-A1B6-4750A858C3B4}" type="presParOf" srcId="{D03E6C02-BCD6-471A-B143-993B7B8566C4}" destId="{AAA4A47B-9BCA-4904-AE85-3497D7DF1997}" srcOrd="5" destOrd="0" presId="urn:microsoft.com/office/officeart/2018/2/layout/IconCircleList"/>
    <dgm:cxn modelId="{E94A7F1F-7E04-4FB0-956C-D80E5849086C}" type="presParOf" srcId="{D03E6C02-BCD6-471A-B143-993B7B8566C4}" destId="{B01DE7D0-3088-4A8D-8628-83BC553A2607}" srcOrd="6" destOrd="0" presId="urn:microsoft.com/office/officeart/2018/2/layout/IconCircleList"/>
    <dgm:cxn modelId="{D9CD2EDC-03D8-4079-BDAC-CB167FA61750}" type="presParOf" srcId="{B01DE7D0-3088-4A8D-8628-83BC553A2607}" destId="{D1EA1434-19E4-40AF-842B-B0A83832E5BB}" srcOrd="0" destOrd="0" presId="urn:microsoft.com/office/officeart/2018/2/layout/IconCircleList"/>
    <dgm:cxn modelId="{6272AD28-28BB-48E6-A9D4-24E0118B19E9}" type="presParOf" srcId="{B01DE7D0-3088-4A8D-8628-83BC553A2607}" destId="{7F928FBD-3BA2-4F9F-A9D1-674232B9ED13}" srcOrd="1" destOrd="0" presId="urn:microsoft.com/office/officeart/2018/2/layout/IconCircleList"/>
    <dgm:cxn modelId="{EBB1942F-AD12-412E-8CAE-DC26BD352595}" type="presParOf" srcId="{B01DE7D0-3088-4A8D-8628-83BC553A2607}" destId="{7D2DB751-2BDB-48D4-BEDB-9378488558BE}" srcOrd="2" destOrd="0" presId="urn:microsoft.com/office/officeart/2018/2/layout/IconCircleList"/>
    <dgm:cxn modelId="{17ADFEA6-0BAC-428C-9FE6-F8319DB4A05D}" type="presParOf" srcId="{B01DE7D0-3088-4A8D-8628-83BC553A2607}" destId="{46B6BE9A-97C9-4C9C-92F5-13B049C251E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3AB06D-3A76-4129-848C-0533294B8FC2}"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CC845E97-F7E2-4D4F-8CE7-C2B1A9883A7E}">
      <dgm:prSet/>
      <dgm:spPr/>
      <dgm:t>
        <a:bodyPr/>
        <a:lstStyle/>
        <a:p>
          <a:r>
            <a:rPr lang="en-GB" dirty="0"/>
            <a:t> A study on the impacts of gambling on adult children and elderly parents.</a:t>
          </a:r>
          <a:endParaRPr lang="en-US" dirty="0"/>
        </a:p>
      </dgm:t>
    </dgm:pt>
    <dgm:pt modelId="{684421DF-B2F2-4538-8DE7-E332DE9B4C59}" type="parTrans" cxnId="{685FF3BD-8B24-4F81-B853-16830EB86CA4}">
      <dgm:prSet/>
      <dgm:spPr/>
      <dgm:t>
        <a:bodyPr/>
        <a:lstStyle/>
        <a:p>
          <a:endParaRPr lang="en-US"/>
        </a:p>
      </dgm:t>
    </dgm:pt>
    <dgm:pt modelId="{4EBF9680-F902-4D06-962C-523022AB869B}" type="sibTrans" cxnId="{685FF3BD-8B24-4F81-B853-16830EB86CA4}">
      <dgm:prSet/>
      <dgm:spPr/>
      <dgm:t>
        <a:bodyPr/>
        <a:lstStyle/>
        <a:p>
          <a:endParaRPr lang="en-US"/>
        </a:p>
      </dgm:t>
    </dgm:pt>
    <dgm:pt modelId="{B2FB8867-862B-4B7C-9EA1-6D19561329EE}">
      <dgm:prSet/>
      <dgm:spPr/>
      <dgm:t>
        <a:bodyPr/>
        <a:lstStyle/>
        <a:p>
          <a:r>
            <a:rPr lang="en-GB" dirty="0"/>
            <a:t>Qualitative analysis of messages on a gambling harms online group (2007-2019)</a:t>
          </a:r>
          <a:endParaRPr lang="en-US" dirty="0"/>
        </a:p>
      </dgm:t>
    </dgm:pt>
    <dgm:pt modelId="{832D6F70-5AEF-4E4D-A11A-8434AD08FEB6}" type="parTrans" cxnId="{10087C9D-F247-4BA8-95A8-5FD491EEAA2B}">
      <dgm:prSet/>
      <dgm:spPr/>
      <dgm:t>
        <a:bodyPr/>
        <a:lstStyle/>
        <a:p>
          <a:endParaRPr lang="en-US"/>
        </a:p>
      </dgm:t>
    </dgm:pt>
    <dgm:pt modelId="{D54E8645-4233-4929-87B2-36AEF7E1DA61}" type="sibTrans" cxnId="{10087C9D-F247-4BA8-95A8-5FD491EEAA2B}">
      <dgm:prSet/>
      <dgm:spPr/>
      <dgm:t>
        <a:bodyPr/>
        <a:lstStyle/>
        <a:p>
          <a:endParaRPr lang="en-US"/>
        </a:p>
      </dgm:t>
    </dgm:pt>
    <dgm:pt modelId="{A2B50E39-841E-425F-B6FA-4A71E771B603}">
      <dgm:prSet/>
      <dgm:spPr/>
      <dgm:t>
        <a:bodyPr/>
        <a:lstStyle/>
        <a:p>
          <a:r>
            <a:rPr lang="en-GB" dirty="0"/>
            <a:t> Gambling affects inter-generational relationships: </a:t>
          </a:r>
          <a:endParaRPr lang="en-US" dirty="0"/>
        </a:p>
      </dgm:t>
    </dgm:pt>
    <dgm:pt modelId="{61CEED1C-1C92-40D4-BA07-A4C08973BD3C}" type="parTrans" cxnId="{77C5B0AA-C07A-49E3-9864-3F17E75E4110}">
      <dgm:prSet/>
      <dgm:spPr/>
      <dgm:t>
        <a:bodyPr/>
        <a:lstStyle/>
        <a:p>
          <a:endParaRPr lang="en-US"/>
        </a:p>
      </dgm:t>
    </dgm:pt>
    <dgm:pt modelId="{37E183C7-C216-4F4A-8DB7-4A3B1D005959}" type="sibTrans" cxnId="{77C5B0AA-C07A-49E3-9864-3F17E75E4110}">
      <dgm:prSet/>
      <dgm:spPr/>
      <dgm:t>
        <a:bodyPr/>
        <a:lstStyle/>
        <a:p>
          <a:endParaRPr lang="en-US"/>
        </a:p>
      </dgm:t>
    </dgm:pt>
    <dgm:pt modelId="{E20D59F1-D1CF-4527-8174-FAB3DDAFD384}">
      <dgm:prSet/>
      <dgm:spPr/>
      <dgm:t>
        <a:bodyPr/>
        <a:lstStyle/>
        <a:p>
          <a:r>
            <a:rPr lang="en-GB"/>
            <a:t>Gambling adult children have delays in independence and rely on parents’ help. This enables continued gambling.</a:t>
          </a:r>
          <a:endParaRPr lang="en-US"/>
        </a:p>
      </dgm:t>
    </dgm:pt>
    <dgm:pt modelId="{8C84C587-4EC8-41E2-9135-E0135904C9D3}" type="parTrans" cxnId="{BD993A0D-411E-43F4-BF46-D10D3FBBD2C9}">
      <dgm:prSet/>
      <dgm:spPr/>
      <dgm:t>
        <a:bodyPr/>
        <a:lstStyle/>
        <a:p>
          <a:endParaRPr lang="en-US"/>
        </a:p>
      </dgm:t>
    </dgm:pt>
    <dgm:pt modelId="{AAC512A7-421E-44A2-AFDE-6F4820125098}" type="sibTrans" cxnId="{BD993A0D-411E-43F4-BF46-D10D3FBBD2C9}">
      <dgm:prSet/>
      <dgm:spPr/>
      <dgm:t>
        <a:bodyPr/>
        <a:lstStyle/>
        <a:p>
          <a:endParaRPr lang="en-US"/>
        </a:p>
      </dgm:t>
    </dgm:pt>
    <dgm:pt modelId="{E5BC04CB-6B18-4D8F-8FB0-2EE27B435726}">
      <dgm:prSet/>
      <dgm:spPr/>
      <dgm:t>
        <a:bodyPr/>
        <a:lstStyle/>
        <a:p>
          <a:r>
            <a:rPr lang="en-GB"/>
            <a:t>Gambling elderly parents have difficulties in accepting help from their grown children due to acquired roles.</a:t>
          </a:r>
          <a:endParaRPr lang="en-US"/>
        </a:p>
      </dgm:t>
    </dgm:pt>
    <dgm:pt modelId="{E925E66A-7FCE-4E8E-BA1C-EB0B3D2A7833}" type="parTrans" cxnId="{25BA471B-3F61-4A06-A0B0-F2538E9E0328}">
      <dgm:prSet/>
      <dgm:spPr/>
      <dgm:t>
        <a:bodyPr/>
        <a:lstStyle/>
        <a:p>
          <a:endParaRPr lang="en-US"/>
        </a:p>
      </dgm:t>
    </dgm:pt>
    <dgm:pt modelId="{A7D5936C-6106-4121-BF5B-3DAACF4651A6}" type="sibTrans" cxnId="{25BA471B-3F61-4A06-A0B0-F2538E9E0328}">
      <dgm:prSet/>
      <dgm:spPr/>
      <dgm:t>
        <a:bodyPr/>
        <a:lstStyle/>
        <a:p>
          <a:endParaRPr lang="en-US"/>
        </a:p>
      </dgm:t>
    </dgm:pt>
    <dgm:pt modelId="{10EC5328-2190-4230-8DE5-3FE62C07999C}">
      <dgm:prSet/>
      <dgm:spPr/>
      <dgm:t>
        <a:bodyPr/>
        <a:lstStyle/>
        <a:p>
          <a:r>
            <a:rPr lang="en-GB"/>
            <a:t>Desire of CSOs to help the gambler but lack of concrete means. </a:t>
          </a:r>
          <a:endParaRPr lang="en-US"/>
        </a:p>
      </dgm:t>
    </dgm:pt>
    <dgm:pt modelId="{B54748A5-34E7-4C56-B07C-175DB5C31168}" type="parTrans" cxnId="{5B70531D-7324-4B8D-9338-DE7F58B34581}">
      <dgm:prSet/>
      <dgm:spPr/>
      <dgm:t>
        <a:bodyPr/>
        <a:lstStyle/>
        <a:p>
          <a:endParaRPr lang="en-US"/>
        </a:p>
      </dgm:t>
    </dgm:pt>
    <dgm:pt modelId="{F98FC3D5-9759-481D-9677-F89C545ECF4A}" type="sibTrans" cxnId="{5B70531D-7324-4B8D-9338-DE7F58B34581}">
      <dgm:prSet/>
      <dgm:spPr/>
      <dgm:t>
        <a:bodyPr/>
        <a:lstStyle/>
        <a:p>
          <a:endParaRPr lang="en-US"/>
        </a:p>
      </dgm:t>
    </dgm:pt>
    <dgm:pt modelId="{D76CF6E8-5D7A-624B-8F01-E44C28064B31}" type="pres">
      <dgm:prSet presAssocID="{153AB06D-3A76-4129-848C-0533294B8FC2}" presName="linear" presStyleCnt="0">
        <dgm:presLayoutVars>
          <dgm:animLvl val="lvl"/>
          <dgm:resizeHandles val="exact"/>
        </dgm:presLayoutVars>
      </dgm:prSet>
      <dgm:spPr/>
    </dgm:pt>
    <dgm:pt modelId="{2DB16E01-EA11-A04F-8FE4-2B421D2E9FC6}" type="pres">
      <dgm:prSet presAssocID="{CC845E97-F7E2-4D4F-8CE7-C2B1A9883A7E}" presName="parentText" presStyleLbl="node1" presStyleIdx="0" presStyleCnt="3">
        <dgm:presLayoutVars>
          <dgm:chMax val="0"/>
          <dgm:bulletEnabled val="1"/>
        </dgm:presLayoutVars>
      </dgm:prSet>
      <dgm:spPr/>
    </dgm:pt>
    <dgm:pt modelId="{816220F2-7AEC-254C-80E4-CA50C77A416A}" type="pres">
      <dgm:prSet presAssocID="{4EBF9680-F902-4D06-962C-523022AB869B}" presName="spacer" presStyleCnt="0"/>
      <dgm:spPr/>
    </dgm:pt>
    <dgm:pt modelId="{099D6ECC-6293-8444-927F-5882C46FBFD4}" type="pres">
      <dgm:prSet presAssocID="{B2FB8867-862B-4B7C-9EA1-6D19561329EE}" presName="parentText" presStyleLbl="node1" presStyleIdx="1" presStyleCnt="3">
        <dgm:presLayoutVars>
          <dgm:chMax val="0"/>
          <dgm:bulletEnabled val="1"/>
        </dgm:presLayoutVars>
      </dgm:prSet>
      <dgm:spPr/>
    </dgm:pt>
    <dgm:pt modelId="{DE1FB3D2-BC45-F547-A27F-08A7B185EB44}" type="pres">
      <dgm:prSet presAssocID="{D54E8645-4233-4929-87B2-36AEF7E1DA61}" presName="spacer" presStyleCnt="0"/>
      <dgm:spPr/>
    </dgm:pt>
    <dgm:pt modelId="{7D0EC5AC-A78B-0548-9A40-3507D6CF1227}" type="pres">
      <dgm:prSet presAssocID="{A2B50E39-841E-425F-B6FA-4A71E771B603}" presName="parentText" presStyleLbl="node1" presStyleIdx="2" presStyleCnt="3">
        <dgm:presLayoutVars>
          <dgm:chMax val="0"/>
          <dgm:bulletEnabled val="1"/>
        </dgm:presLayoutVars>
      </dgm:prSet>
      <dgm:spPr/>
    </dgm:pt>
    <dgm:pt modelId="{956C5818-BAE9-8D43-8218-3520824511F0}" type="pres">
      <dgm:prSet presAssocID="{A2B50E39-841E-425F-B6FA-4A71E771B603}" presName="childText" presStyleLbl="revTx" presStyleIdx="0" presStyleCnt="1">
        <dgm:presLayoutVars>
          <dgm:bulletEnabled val="1"/>
        </dgm:presLayoutVars>
      </dgm:prSet>
      <dgm:spPr/>
    </dgm:pt>
  </dgm:ptLst>
  <dgm:cxnLst>
    <dgm:cxn modelId="{E837A507-A529-694E-A29C-556C8D29CD40}" type="presOf" srcId="{CC845E97-F7E2-4D4F-8CE7-C2B1A9883A7E}" destId="{2DB16E01-EA11-A04F-8FE4-2B421D2E9FC6}" srcOrd="0" destOrd="0" presId="urn:microsoft.com/office/officeart/2005/8/layout/vList2"/>
    <dgm:cxn modelId="{BD993A0D-411E-43F4-BF46-D10D3FBBD2C9}" srcId="{A2B50E39-841E-425F-B6FA-4A71E771B603}" destId="{E20D59F1-D1CF-4527-8174-FAB3DDAFD384}" srcOrd="0" destOrd="0" parTransId="{8C84C587-4EC8-41E2-9135-E0135904C9D3}" sibTransId="{AAC512A7-421E-44A2-AFDE-6F4820125098}"/>
    <dgm:cxn modelId="{25BA471B-3F61-4A06-A0B0-F2538E9E0328}" srcId="{A2B50E39-841E-425F-B6FA-4A71E771B603}" destId="{E5BC04CB-6B18-4D8F-8FB0-2EE27B435726}" srcOrd="1" destOrd="0" parTransId="{E925E66A-7FCE-4E8E-BA1C-EB0B3D2A7833}" sibTransId="{A7D5936C-6106-4121-BF5B-3DAACF4651A6}"/>
    <dgm:cxn modelId="{5B70531D-7324-4B8D-9338-DE7F58B34581}" srcId="{A2B50E39-841E-425F-B6FA-4A71E771B603}" destId="{10EC5328-2190-4230-8DE5-3FE62C07999C}" srcOrd="2" destOrd="0" parTransId="{B54748A5-34E7-4C56-B07C-175DB5C31168}" sibTransId="{F98FC3D5-9759-481D-9677-F89C545ECF4A}"/>
    <dgm:cxn modelId="{52F5CB36-B58D-A843-976D-2C10EA636554}" type="presOf" srcId="{10EC5328-2190-4230-8DE5-3FE62C07999C}" destId="{956C5818-BAE9-8D43-8218-3520824511F0}" srcOrd="0" destOrd="2" presId="urn:microsoft.com/office/officeart/2005/8/layout/vList2"/>
    <dgm:cxn modelId="{43040839-9810-464E-98B3-A83BA82389D3}" type="presOf" srcId="{E5BC04CB-6B18-4D8F-8FB0-2EE27B435726}" destId="{956C5818-BAE9-8D43-8218-3520824511F0}" srcOrd="0" destOrd="1" presId="urn:microsoft.com/office/officeart/2005/8/layout/vList2"/>
    <dgm:cxn modelId="{F0C80F44-904C-D646-9F4F-7E7B93B640AC}" type="presOf" srcId="{B2FB8867-862B-4B7C-9EA1-6D19561329EE}" destId="{099D6ECC-6293-8444-927F-5882C46FBFD4}" srcOrd="0" destOrd="0" presId="urn:microsoft.com/office/officeart/2005/8/layout/vList2"/>
    <dgm:cxn modelId="{A055A672-E921-184E-B408-DAE841563447}" type="presOf" srcId="{E20D59F1-D1CF-4527-8174-FAB3DDAFD384}" destId="{956C5818-BAE9-8D43-8218-3520824511F0}" srcOrd="0" destOrd="0" presId="urn:microsoft.com/office/officeart/2005/8/layout/vList2"/>
    <dgm:cxn modelId="{10087C9D-F247-4BA8-95A8-5FD491EEAA2B}" srcId="{153AB06D-3A76-4129-848C-0533294B8FC2}" destId="{B2FB8867-862B-4B7C-9EA1-6D19561329EE}" srcOrd="1" destOrd="0" parTransId="{832D6F70-5AEF-4E4D-A11A-8434AD08FEB6}" sibTransId="{D54E8645-4233-4929-87B2-36AEF7E1DA61}"/>
    <dgm:cxn modelId="{77C5B0AA-C07A-49E3-9864-3F17E75E4110}" srcId="{153AB06D-3A76-4129-848C-0533294B8FC2}" destId="{A2B50E39-841E-425F-B6FA-4A71E771B603}" srcOrd="2" destOrd="0" parTransId="{61CEED1C-1C92-40D4-BA07-A4C08973BD3C}" sibTransId="{37E183C7-C216-4F4A-8DB7-4A3B1D005959}"/>
    <dgm:cxn modelId="{685FF3BD-8B24-4F81-B853-16830EB86CA4}" srcId="{153AB06D-3A76-4129-848C-0533294B8FC2}" destId="{CC845E97-F7E2-4D4F-8CE7-C2B1A9883A7E}" srcOrd="0" destOrd="0" parTransId="{684421DF-B2F2-4538-8DE7-E332DE9B4C59}" sibTransId="{4EBF9680-F902-4D06-962C-523022AB869B}"/>
    <dgm:cxn modelId="{D1BF71C0-B009-744C-B72F-5870EF5A832A}" type="presOf" srcId="{A2B50E39-841E-425F-B6FA-4A71E771B603}" destId="{7D0EC5AC-A78B-0548-9A40-3507D6CF1227}" srcOrd="0" destOrd="0" presId="urn:microsoft.com/office/officeart/2005/8/layout/vList2"/>
    <dgm:cxn modelId="{CD7C22E8-3453-8344-A68A-2B7EA5A7B76F}" type="presOf" srcId="{153AB06D-3A76-4129-848C-0533294B8FC2}" destId="{D76CF6E8-5D7A-624B-8F01-E44C28064B31}" srcOrd="0" destOrd="0" presId="urn:microsoft.com/office/officeart/2005/8/layout/vList2"/>
    <dgm:cxn modelId="{060AA3E5-067B-6842-BE89-61BF2DEF6988}" type="presParOf" srcId="{D76CF6E8-5D7A-624B-8F01-E44C28064B31}" destId="{2DB16E01-EA11-A04F-8FE4-2B421D2E9FC6}" srcOrd="0" destOrd="0" presId="urn:microsoft.com/office/officeart/2005/8/layout/vList2"/>
    <dgm:cxn modelId="{2981D12D-E2C0-254C-BABA-D3FD5A83695A}" type="presParOf" srcId="{D76CF6E8-5D7A-624B-8F01-E44C28064B31}" destId="{816220F2-7AEC-254C-80E4-CA50C77A416A}" srcOrd="1" destOrd="0" presId="urn:microsoft.com/office/officeart/2005/8/layout/vList2"/>
    <dgm:cxn modelId="{52E3EE78-FC42-EC4E-8682-46CC27DD8467}" type="presParOf" srcId="{D76CF6E8-5D7A-624B-8F01-E44C28064B31}" destId="{099D6ECC-6293-8444-927F-5882C46FBFD4}" srcOrd="2" destOrd="0" presId="urn:microsoft.com/office/officeart/2005/8/layout/vList2"/>
    <dgm:cxn modelId="{BFC419B8-6A9E-2842-96B2-44C06C785473}" type="presParOf" srcId="{D76CF6E8-5D7A-624B-8F01-E44C28064B31}" destId="{DE1FB3D2-BC45-F547-A27F-08A7B185EB44}" srcOrd="3" destOrd="0" presId="urn:microsoft.com/office/officeart/2005/8/layout/vList2"/>
    <dgm:cxn modelId="{868B7431-0BBE-C949-96B4-AF8295CC9F5F}" type="presParOf" srcId="{D76CF6E8-5D7A-624B-8F01-E44C28064B31}" destId="{7D0EC5AC-A78B-0548-9A40-3507D6CF1227}" srcOrd="4" destOrd="0" presId="urn:microsoft.com/office/officeart/2005/8/layout/vList2"/>
    <dgm:cxn modelId="{F956E3CF-5EF8-DD43-B663-E34BA0A9902F}" type="presParOf" srcId="{D76CF6E8-5D7A-624B-8F01-E44C28064B31}" destId="{956C5818-BAE9-8D43-8218-3520824511F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053B03-8E3A-4F2F-A88E-843057E2358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33AA22C-3F07-4C84-B60F-862FD7DDD1D9}">
      <dgm:prSet/>
      <dgm:spPr/>
      <dgm:t>
        <a:bodyPr/>
        <a:lstStyle/>
        <a:p>
          <a:r>
            <a:rPr lang="en-GB"/>
            <a:t>A study on the position of children in a family with gambling problems, as told by the non-gambling parent (mostly mother). </a:t>
          </a:r>
          <a:endParaRPr lang="en-US"/>
        </a:p>
      </dgm:t>
    </dgm:pt>
    <dgm:pt modelId="{80695885-8F5B-46FA-A5A7-02AE33744EF1}" type="parTrans" cxnId="{704F11D8-40BE-437C-AA23-2D125548EB7E}">
      <dgm:prSet/>
      <dgm:spPr/>
      <dgm:t>
        <a:bodyPr/>
        <a:lstStyle/>
        <a:p>
          <a:endParaRPr lang="en-US"/>
        </a:p>
      </dgm:t>
    </dgm:pt>
    <dgm:pt modelId="{5939D6C8-A730-4C3B-974F-BC7FF52DE6B6}" type="sibTrans" cxnId="{704F11D8-40BE-437C-AA23-2D125548EB7E}">
      <dgm:prSet/>
      <dgm:spPr/>
      <dgm:t>
        <a:bodyPr/>
        <a:lstStyle/>
        <a:p>
          <a:endParaRPr lang="en-US"/>
        </a:p>
      </dgm:t>
    </dgm:pt>
    <dgm:pt modelId="{B4BDC4B8-ACC5-4009-8EB7-4977549BEB60}">
      <dgm:prSet/>
      <dgm:spPr/>
      <dgm:t>
        <a:bodyPr/>
        <a:lstStyle/>
        <a:p>
          <a:r>
            <a:rPr lang="en-GB"/>
            <a:t>Qualitative analysis of messages on a gambling harms online group (2007-2019):</a:t>
          </a:r>
          <a:endParaRPr lang="en-US"/>
        </a:p>
      </dgm:t>
    </dgm:pt>
    <dgm:pt modelId="{09862594-BEA3-4935-B9B7-8FA21CA3A9B0}" type="parTrans" cxnId="{CC096C0F-C14D-4500-B073-CE686A04BFF9}">
      <dgm:prSet/>
      <dgm:spPr/>
      <dgm:t>
        <a:bodyPr/>
        <a:lstStyle/>
        <a:p>
          <a:endParaRPr lang="en-US"/>
        </a:p>
      </dgm:t>
    </dgm:pt>
    <dgm:pt modelId="{37318A48-EB38-42D0-A541-F4F883FE5FB5}" type="sibTrans" cxnId="{CC096C0F-C14D-4500-B073-CE686A04BFF9}">
      <dgm:prSet/>
      <dgm:spPr/>
      <dgm:t>
        <a:bodyPr/>
        <a:lstStyle/>
        <a:p>
          <a:endParaRPr lang="en-US"/>
        </a:p>
      </dgm:t>
    </dgm:pt>
    <dgm:pt modelId="{F539B85A-9867-43F0-92A6-34DEA0CA1F68}">
      <dgm:prSet/>
      <dgm:spPr/>
      <dgm:t>
        <a:bodyPr/>
        <a:lstStyle/>
        <a:p>
          <a:r>
            <a:rPr lang="en-GB"/>
            <a:t>Children experience loss at many levels: financial need, loss of connection to the gambling parent, sometimes family rupture</a:t>
          </a:r>
          <a:endParaRPr lang="en-US"/>
        </a:p>
      </dgm:t>
    </dgm:pt>
    <dgm:pt modelId="{EE0C155F-288A-4F78-A858-D8225A444AEC}" type="parTrans" cxnId="{57D6E936-7F7C-4052-93C4-76826A74F316}">
      <dgm:prSet/>
      <dgm:spPr/>
      <dgm:t>
        <a:bodyPr/>
        <a:lstStyle/>
        <a:p>
          <a:endParaRPr lang="en-US"/>
        </a:p>
      </dgm:t>
    </dgm:pt>
    <dgm:pt modelId="{E3C7ACC4-9164-49CF-A97D-936A3378FCAC}" type="sibTrans" cxnId="{57D6E936-7F7C-4052-93C4-76826A74F316}">
      <dgm:prSet/>
      <dgm:spPr/>
      <dgm:t>
        <a:bodyPr/>
        <a:lstStyle/>
        <a:p>
          <a:endParaRPr lang="en-US"/>
        </a:p>
      </dgm:t>
    </dgm:pt>
    <dgm:pt modelId="{58D4FC1F-75D5-4894-A483-8A03E1DBDBAA}">
      <dgm:prSet/>
      <dgm:spPr/>
      <dgm:t>
        <a:bodyPr/>
        <a:lstStyle/>
        <a:p>
          <a:r>
            <a:rPr lang="en-GB"/>
            <a:t>Need to care for children gives purpose to the non-gambling parent and encourages help-seeking. </a:t>
          </a:r>
          <a:endParaRPr lang="en-US"/>
        </a:p>
      </dgm:t>
    </dgm:pt>
    <dgm:pt modelId="{6354A2EA-9894-4A58-99C5-5043B3EF99D5}" type="parTrans" cxnId="{7D6FF32C-C4F8-4575-8328-F1C5D42FAF96}">
      <dgm:prSet/>
      <dgm:spPr/>
      <dgm:t>
        <a:bodyPr/>
        <a:lstStyle/>
        <a:p>
          <a:endParaRPr lang="en-US"/>
        </a:p>
      </dgm:t>
    </dgm:pt>
    <dgm:pt modelId="{C2069DA9-BD4B-4A1D-9802-088AE12A6C37}" type="sibTrans" cxnId="{7D6FF32C-C4F8-4575-8328-F1C5D42FAF96}">
      <dgm:prSet/>
      <dgm:spPr/>
      <dgm:t>
        <a:bodyPr/>
        <a:lstStyle/>
        <a:p>
          <a:endParaRPr lang="en-US"/>
        </a:p>
      </dgm:t>
    </dgm:pt>
    <dgm:pt modelId="{7D1D179A-9159-4E80-954A-49B4C64CF47C}">
      <dgm:prSet/>
      <dgm:spPr/>
      <dgm:t>
        <a:bodyPr/>
        <a:lstStyle/>
        <a:p>
          <a:r>
            <a:rPr lang="en-GB"/>
            <a:t>Children are also often the reason why the non-gambling parent does not want to break up the family. </a:t>
          </a:r>
          <a:endParaRPr lang="en-US"/>
        </a:p>
      </dgm:t>
    </dgm:pt>
    <dgm:pt modelId="{AF85E565-BACE-4634-8F03-F74849308728}" type="parTrans" cxnId="{80C6346F-B520-4F63-817D-0A3D5CD06EFE}">
      <dgm:prSet/>
      <dgm:spPr/>
      <dgm:t>
        <a:bodyPr/>
        <a:lstStyle/>
        <a:p>
          <a:endParaRPr lang="en-US"/>
        </a:p>
      </dgm:t>
    </dgm:pt>
    <dgm:pt modelId="{58C38273-5890-4C4C-B490-3701A08A0EA3}" type="sibTrans" cxnId="{80C6346F-B520-4F63-817D-0A3D5CD06EFE}">
      <dgm:prSet/>
      <dgm:spPr/>
      <dgm:t>
        <a:bodyPr/>
        <a:lstStyle/>
        <a:p>
          <a:endParaRPr lang="en-US"/>
        </a:p>
      </dgm:t>
    </dgm:pt>
    <dgm:pt modelId="{0C35E11D-8C1E-C741-B6A3-B5BC7BC43E93}" type="pres">
      <dgm:prSet presAssocID="{5F053B03-8E3A-4F2F-A88E-843057E23580}" presName="vert0" presStyleCnt="0">
        <dgm:presLayoutVars>
          <dgm:dir/>
          <dgm:animOne val="branch"/>
          <dgm:animLvl val="lvl"/>
        </dgm:presLayoutVars>
      </dgm:prSet>
      <dgm:spPr/>
    </dgm:pt>
    <dgm:pt modelId="{6992392B-CC7E-A84A-BBBD-203CB466CC83}" type="pres">
      <dgm:prSet presAssocID="{B33AA22C-3F07-4C84-B60F-862FD7DDD1D9}" presName="thickLine" presStyleLbl="alignNode1" presStyleIdx="0" presStyleCnt="5"/>
      <dgm:spPr/>
    </dgm:pt>
    <dgm:pt modelId="{207E8FAC-C62D-DA44-B0FE-AEC6D27ED249}" type="pres">
      <dgm:prSet presAssocID="{B33AA22C-3F07-4C84-B60F-862FD7DDD1D9}" presName="horz1" presStyleCnt="0"/>
      <dgm:spPr/>
    </dgm:pt>
    <dgm:pt modelId="{EFFE02A4-470C-6047-B74F-23C971DB26CE}" type="pres">
      <dgm:prSet presAssocID="{B33AA22C-3F07-4C84-B60F-862FD7DDD1D9}" presName="tx1" presStyleLbl="revTx" presStyleIdx="0" presStyleCnt="5"/>
      <dgm:spPr/>
    </dgm:pt>
    <dgm:pt modelId="{A806EE56-9E5A-9247-AD4C-6BD6138235BA}" type="pres">
      <dgm:prSet presAssocID="{B33AA22C-3F07-4C84-B60F-862FD7DDD1D9}" presName="vert1" presStyleCnt="0"/>
      <dgm:spPr/>
    </dgm:pt>
    <dgm:pt modelId="{471CFA5B-C073-064C-B58C-1FE7A1BE9A2C}" type="pres">
      <dgm:prSet presAssocID="{B4BDC4B8-ACC5-4009-8EB7-4977549BEB60}" presName="thickLine" presStyleLbl="alignNode1" presStyleIdx="1" presStyleCnt="5"/>
      <dgm:spPr/>
    </dgm:pt>
    <dgm:pt modelId="{45A80B73-C47C-434F-B80F-3996EF3E64A2}" type="pres">
      <dgm:prSet presAssocID="{B4BDC4B8-ACC5-4009-8EB7-4977549BEB60}" presName="horz1" presStyleCnt="0"/>
      <dgm:spPr/>
    </dgm:pt>
    <dgm:pt modelId="{A1118610-B65D-4C42-8480-9C057EF56496}" type="pres">
      <dgm:prSet presAssocID="{B4BDC4B8-ACC5-4009-8EB7-4977549BEB60}" presName="tx1" presStyleLbl="revTx" presStyleIdx="1" presStyleCnt="5"/>
      <dgm:spPr/>
    </dgm:pt>
    <dgm:pt modelId="{C94AD2CF-84A1-B444-BF1A-51A7F1A92809}" type="pres">
      <dgm:prSet presAssocID="{B4BDC4B8-ACC5-4009-8EB7-4977549BEB60}" presName="vert1" presStyleCnt="0"/>
      <dgm:spPr/>
    </dgm:pt>
    <dgm:pt modelId="{A7F78382-E9BF-2346-82B7-4272525C84B7}" type="pres">
      <dgm:prSet presAssocID="{F539B85A-9867-43F0-92A6-34DEA0CA1F68}" presName="thickLine" presStyleLbl="alignNode1" presStyleIdx="2" presStyleCnt="5"/>
      <dgm:spPr/>
    </dgm:pt>
    <dgm:pt modelId="{82BEBC41-BC90-014E-B41B-5CFBF0CAAAC9}" type="pres">
      <dgm:prSet presAssocID="{F539B85A-9867-43F0-92A6-34DEA0CA1F68}" presName="horz1" presStyleCnt="0"/>
      <dgm:spPr/>
    </dgm:pt>
    <dgm:pt modelId="{9E11C753-01F6-9441-B196-F29FE244BBE7}" type="pres">
      <dgm:prSet presAssocID="{F539B85A-9867-43F0-92A6-34DEA0CA1F68}" presName="tx1" presStyleLbl="revTx" presStyleIdx="2" presStyleCnt="5"/>
      <dgm:spPr/>
    </dgm:pt>
    <dgm:pt modelId="{B66929C1-7723-5E47-A929-4178672647A6}" type="pres">
      <dgm:prSet presAssocID="{F539B85A-9867-43F0-92A6-34DEA0CA1F68}" presName="vert1" presStyleCnt="0"/>
      <dgm:spPr/>
    </dgm:pt>
    <dgm:pt modelId="{5543F28E-9252-DB49-8E83-F0FD41079E11}" type="pres">
      <dgm:prSet presAssocID="{58D4FC1F-75D5-4894-A483-8A03E1DBDBAA}" presName="thickLine" presStyleLbl="alignNode1" presStyleIdx="3" presStyleCnt="5"/>
      <dgm:spPr/>
    </dgm:pt>
    <dgm:pt modelId="{D821FDCC-A746-F54B-B429-60AA3EF24917}" type="pres">
      <dgm:prSet presAssocID="{58D4FC1F-75D5-4894-A483-8A03E1DBDBAA}" presName="horz1" presStyleCnt="0"/>
      <dgm:spPr/>
    </dgm:pt>
    <dgm:pt modelId="{4724F328-BCD7-704F-860E-C8A7602DC8BD}" type="pres">
      <dgm:prSet presAssocID="{58D4FC1F-75D5-4894-A483-8A03E1DBDBAA}" presName="tx1" presStyleLbl="revTx" presStyleIdx="3" presStyleCnt="5"/>
      <dgm:spPr/>
    </dgm:pt>
    <dgm:pt modelId="{D48A1D50-C095-4F45-870C-9F0F77064449}" type="pres">
      <dgm:prSet presAssocID="{58D4FC1F-75D5-4894-A483-8A03E1DBDBAA}" presName="vert1" presStyleCnt="0"/>
      <dgm:spPr/>
    </dgm:pt>
    <dgm:pt modelId="{953B5512-832C-C74A-B25E-AE2B35D6E2AD}" type="pres">
      <dgm:prSet presAssocID="{7D1D179A-9159-4E80-954A-49B4C64CF47C}" presName="thickLine" presStyleLbl="alignNode1" presStyleIdx="4" presStyleCnt="5"/>
      <dgm:spPr/>
    </dgm:pt>
    <dgm:pt modelId="{92934936-06FC-2F48-81EE-2CF79F5CA6B8}" type="pres">
      <dgm:prSet presAssocID="{7D1D179A-9159-4E80-954A-49B4C64CF47C}" presName="horz1" presStyleCnt="0"/>
      <dgm:spPr/>
    </dgm:pt>
    <dgm:pt modelId="{75A77661-14E3-414B-8AD3-486D9F22D806}" type="pres">
      <dgm:prSet presAssocID="{7D1D179A-9159-4E80-954A-49B4C64CF47C}" presName="tx1" presStyleLbl="revTx" presStyleIdx="4" presStyleCnt="5"/>
      <dgm:spPr/>
    </dgm:pt>
    <dgm:pt modelId="{92340B03-6ABE-784A-8AC6-1204A3E467BC}" type="pres">
      <dgm:prSet presAssocID="{7D1D179A-9159-4E80-954A-49B4C64CF47C}" presName="vert1" presStyleCnt="0"/>
      <dgm:spPr/>
    </dgm:pt>
  </dgm:ptLst>
  <dgm:cxnLst>
    <dgm:cxn modelId="{E2D0C40D-B515-F34D-80F9-4C37C716DFCD}" type="presOf" srcId="{B33AA22C-3F07-4C84-B60F-862FD7DDD1D9}" destId="{EFFE02A4-470C-6047-B74F-23C971DB26CE}" srcOrd="0" destOrd="0" presId="urn:microsoft.com/office/officeart/2008/layout/LinedList"/>
    <dgm:cxn modelId="{CC096C0F-C14D-4500-B073-CE686A04BFF9}" srcId="{5F053B03-8E3A-4F2F-A88E-843057E23580}" destId="{B4BDC4B8-ACC5-4009-8EB7-4977549BEB60}" srcOrd="1" destOrd="0" parTransId="{09862594-BEA3-4935-B9B7-8FA21CA3A9B0}" sibTransId="{37318A48-EB38-42D0-A541-F4F883FE5FB5}"/>
    <dgm:cxn modelId="{36B5DF14-820D-B342-8B7A-D14797024BC2}" type="presOf" srcId="{58D4FC1F-75D5-4894-A483-8A03E1DBDBAA}" destId="{4724F328-BCD7-704F-860E-C8A7602DC8BD}" srcOrd="0" destOrd="0" presId="urn:microsoft.com/office/officeart/2008/layout/LinedList"/>
    <dgm:cxn modelId="{7D6FF32C-C4F8-4575-8328-F1C5D42FAF96}" srcId="{5F053B03-8E3A-4F2F-A88E-843057E23580}" destId="{58D4FC1F-75D5-4894-A483-8A03E1DBDBAA}" srcOrd="3" destOrd="0" parTransId="{6354A2EA-9894-4A58-99C5-5043B3EF99D5}" sibTransId="{C2069DA9-BD4B-4A1D-9802-088AE12A6C37}"/>
    <dgm:cxn modelId="{57D6E936-7F7C-4052-93C4-76826A74F316}" srcId="{5F053B03-8E3A-4F2F-A88E-843057E23580}" destId="{F539B85A-9867-43F0-92A6-34DEA0CA1F68}" srcOrd="2" destOrd="0" parTransId="{EE0C155F-288A-4F78-A858-D8225A444AEC}" sibTransId="{E3C7ACC4-9164-49CF-A97D-936A3378FCAC}"/>
    <dgm:cxn modelId="{C5971350-9B7B-FC4A-BAAC-B237AC02B686}" type="presOf" srcId="{B4BDC4B8-ACC5-4009-8EB7-4977549BEB60}" destId="{A1118610-B65D-4C42-8480-9C057EF56496}" srcOrd="0" destOrd="0" presId="urn:microsoft.com/office/officeart/2008/layout/LinedList"/>
    <dgm:cxn modelId="{80C6346F-B520-4F63-817D-0A3D5CD06EFE}" srcId="{5F053B03-8E3A-4F2F-A88E-843057E23580}" destId="{7D1D179A-9159-4E80-954A-49B4C64CF47C}" srcOrd="4" destOrd="0" parTransId="{AF85E565-BACE-4634-8F03-F74849308728}" sibTransId="{58C38273-5890-4C4C-B490-3701A08A0EA3}"/>
    <dgm:cxn modelId="{2CC84488-9348-554F-B764-7FF6261E9E7E}" type="presOf" srcId="{5F053B03-8E3A-4F2F-A88E-843057E23580}" destId="{0C35E11D-8C1E-C741-B6A3-B5BC7BC43E93}" srcOrd="0" destOrd="0" presId="urn:microsoft.com/office/officeart/2008/layout/LinedList"/>
    <dgm:cxn modelId="{C62851A3-3F30-D141-9767-A9F0C4D84663}" type="presOf" srcId="{7D1D179A-9159-4E80-954A-49B4C64CF47C}" destId="{75A77661-14E3-414B-8AD3-486D9F22D806}" srcOrd="0" destOrd="0" presId="urn:microsoft.com/office/officeart/2008/layout/LinedList"/>
    <dgm:cxn modelId="{726C3AB4-98A6-7145-833D-80C7869FD5EC}" type="presOf" srcId="{F539B85A-9867-43F0-92A6-34DEA0CA1F68}" destId="{9E11C753-01F6-9441-B196-F29FE244BBE7}" srcOrd="0" destOrd="0" presId="urn:microsoft.com/office/officeart/2008/layout/LinedList"/>
    <dgm:cxn modelId="{704F11D8-40BE-437C-AA23-2D125548EB7E}" srcId="{5F053B03-8E3A-4F2F-A88E-843057E23580}" destId="{B33AA22C-3F07-4C84-B60F-862FD7DDD1D9}" srcOrd="0" destOrd="0" parTransId="{80695885-8F5B-46FA-A5A7-02AE33744EF1}" sibTransId="{5939D6C8-A730-4C3B-974F-BC7FF52DE6B6}"/>
    <dgm:cxn modelId="{19EFECDA-A1D8-CE42-B142-0CE5E609ACED}" type="presParOf" srcId="{0C35E11D-8C1E-C741-B6A3-B5BC7BC43E93}" destId="{6992392B-CC7E-A84A-BBBD-203CB466CC83}" srcOrd="0" destOrd="0" presId="urn:microsoft.com/office/officeart/2008/layout/LinedList"/>
    <dgm:cxn modelId="{13E7853F-EA27-3141-83BE-A12ED3C1D56B}" type="presParOf" srcId="{0C35E11D-8C1E-C741-B6A3-B5BC7BC43E93}" destId="{207E8FAC-C62D-DA44-B0FE-AEC6D27ED249}" srcOrd="1" destOrd="0" presId="urn:microsoft.com/office/officeart/2008/layout/LinedList"/>
    <dgm:cxn modelId="{F15950B3-6593-BE41-BCEA-4205A5506FF4}" type="presParOf" srcId="{207E8FAC-C62D-DA44-B0FE-AEC6D27ED249}" destId="{EFFE02A4-470C-6047-B74F-23C971DB26CE}" srcOrd="0" destOrd="0" presId="urn:microsoft.com/office/officeart/2008/layout/LinedList"/>
    <dgm:cxn modelId="{8ABA7E75-119F-794C-A893-0EDB661A614E}" type="presParOf" srcId="{207E8FAC-C62D-DA44-B0FE-AEC6D27ED249}" destId="{A806EE56-9E5A-9247-AD4C-6BD6138235BA}" srcOrd="1" destOrd="0" presId="urn:microsoft.com/office/officeart/2008/layout/LinedList"/>
    <dgm:cxn modelId="{D2D45E2D-50ED-9142-8551-B3B3468E4593}" type="presParOf" srcId="{0C35E11D-8C1E-C741-B6A3-B5BC7BC43E93}" destId="{471CFA5B-C073-064C-B58C-1FE7A1BE9A2C}" srcOrd="2" destOrd="0" presId="urn:microsoft.com/office/officeart/2008/layout/LinedList"/>
    <dgm:cxn modelId="{5FB4D26A-5D42-7F4F-99E3-542D8F873482}" type="presParOf" srcId="{0C35E11D-8C1E-C741-B6A3-B5BC7BC43E93}" destId="{45A80B73-C47C-434F-B80F-3996EF3E64A2}" srcOrd="3" destOrd="0" presId="urn:microsoft.com/office/officeart/2008/layout/LinedList"/>
    <dgm:cxn modelId="{74673210-9B5C-5C42-8D90-1B9DDDD3FB3C}" type="presParOf" srcId="{45A80B73-C47C-434F-B80F-3996EF3E64A2}" destId="{A1118610-B65D-4C42-8480-9C057EF56496}" srcOrd="0" destOrd="0" presId="urn:microsoft.com/office/officeart/2008/layout/LinedList"/>
    <dgm:cxn modelId="{5AE8F622-D381-9349-8EE0-6B5B759A8619}" type="presParOf" srcId="{45A80B73-C47C-434F-B80F-3996EF3E64A2}" destId="{C94AD2CF-84A1-B444-BF1A-51A7F1A92809}" srcOrd="1" destOrd="0" presId="urn:microsoft.com/office/officeart/2008/layout/LinedList"/>
    <dgm:cxn modelId="{B752E06C-53B0-2F40-A459-D55ECE0E7BA7}" type="presParOf" srcId="{0C35E11D-8C1E-C741-B6A3-B5BC7BC43E93}" destId="{A7F78382-E9BF-2346-82B7-4272525C84B7}" srcOrd="4" destOrd="0" presId="urn:microsoft.com/office/officeart/2008/layout/LinedList"/>
    <dgm:cxn modelId="{A8EC8FC7-B578-9143-9785-FF73A168514C}" type="presParOf" srcId="{0C35E11D-8C1E-C741-B6A3-B5BC7BC43E93}" destId="{82BEBC41-BC90-014E-B41B-5CFBF0CAAAC9}" srcOrd="5" destOrd="0" presId="urn:microsoft.com/office/officeart/2008/layout/LinedList"/>
    <dgm:cxn modelId="{08E3D42E-81B8-C94B-AA04-21E257BB1F17}" type="presParOf" srcId="{82BEBC41-BC90-014E-B41B-5CFBF0CAAAC9}" destId="{9E11C753-01F6-9441-B196-F29FE244BBE7}" srcOrd="0" destOrd="0" presId="urn:microsoft.com/office/officeart/2008/layout/LinedList"/>
    <dgm:cxn modelId="{9F711055-393D-434A-B7CD-1CE479E918D4}" type="presParOf" srcId="{82BEBC41-BC90-014E-B41B-5CFBF0CAAAC9}" destId="{B66929C1-7723-5E47-A929-4178672647A6}" srcOrd="1" destOrd="0" presId="urn:microsoft.com/office/officeart/2008/layout/LinedList"/>
    <dgm:cxn modelId="{C98E44BE-B191-5A46-BFF7-749A00F11214}" type="presParOf" srcId="{0C35E11D-8C1E-C741-B6A3-B5BC7BC43E93}" destId="{5543F28E-9252-DB49-8E83-F0FD41079E11}" srcOrd="6" destOrd="0" presId="urn:microsoft.com/office/officeart/2008/layout/LinedList"/>
    <dgm:cxn modelId="{A539AEFC-8AE3-0A49-BFA0-E83BA5408C5F}" type="presParOf" srcId="{0C35E11D-8C1E-C741-B6A3-B5BC7BC43E93}" destId="{D821FDCC-A746-F54B-B429-60AA3EF24917}" srcOrd="7" destOrd="0" presId="urn:microsoft.com/office/officeart/2008/layout/LinedList"/>
    <dgm:cxn modelId="{6F2D1905-BA0C-D641-BB96-BF372CB2FD94}" type="presParOf" srcId="{D821FDCC-A746-F54B-B429-60AA3EF24917}" destId="{4724F328-BCD7-704F-860E-C8A7602DC8BD}" srcOrd="0" destOrd="0" presId="urn:microsoft.com/office/officeart/2008/layout/LinedList"/>
    <dgm:cxn modelId="{4D09AD26-CF73-F047-924E-99517C918575}" type="presParOf" srcId="{D821FDCC-A746-F54B-B429-60AA3EF24917}" destId="{D48A1D50-C095-4F45-870C-9F0F77064449}" srcOrd="1" destOrd="0" presId="urn:microsoft.com/office/officeart/2008/layout/LinedList"/>
    <dgm:cxn modelId="{1FC1F483-BEB0-3940-BE4C-9F86B1A621B3}" type="presParOf" srcId="{0C35E11D-8C1E-C741-B6A3-B5BC7BC43E93}" destId="{953B5512-832C-C74A-B25E-AE2B35D6E2AD}" srcOrd="8" destOrd="0" presId="urn:microsoft.com/office/officeart/2008/layout/LinedList"/>
    <dgm:cxn modelId="{8657AAB9-39AD-CF4E-8FCD-7769D3843651}" type="presParOf" srcId="{0C35E11D-8C1E-C741-B6A3-B5BC7BC43E93}" destId="{92934936-06FC-2F48-81EE-2CF79F5CA6B8}" srcOrd="9" destOrd="0" presId="urn:microsoft.com/office/officeart/2008/layout/LinedList"/>
    <dgm:cxn modelId="{D01A80B4-0A6C-A04F-A7B9-8F08AA90F4E7}" type="presParOf" srcId="{92934936-06FC-2F48-81EE-2CF79F5CA6B8}" destId="{75A77661-14E3-414B-8AD3-486D9F22D806}" srcOrd="0" destOrd="0" presId="urn:microsoft.com/office/officeart/2008/layout/LinedList"/>
    <dgm:cxn modelId="{390DFF8B-6C81-E748-8AC7-97CFA7C87D2F}" type="presParOf" srcId="{92934936-06FC-2F48-81EE-2CF79F5CA6B8}" destId="{92340B03-6ABE-784A-8AC6-1204A3E467B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AEE23F-9C70-4706-ABDB-BEBCC7899FBF}"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69E5548-4744-411A-9FC2-24553676DA52}">
      <dgm:prSet/>
      <dgm:spPr/>
      <dgm:t>
        <a:bodyPr/>
        <a:lstStyle/>
        <a:p>
          <a:r>
            <a:rPr lang="en-GB"/>
            <a:t>During years 2017-2019 around 450-500 AOs have contacted Peluuri´s (online) services yearly.</a:t>
          </a:r>
          <a:endParaRPr lang="en-US"/>
        </a:p>
      </dgm:t>
    </dgm:pt>
    <dgm:pt modelId="{8E4DF159-5DCA-4E48-B210-F10D091AFC30}" type="parTrans" cxnId="{530535AF-F2FA-4C7F-9575-4A300E3B3009}">
      <dgm:prSet/>
      <dgm:spPr/>
      <dgm:t>
        <a:bodyPr/>
        <a:lstStyle/>
        <a:p>
          <a:endParaRPr lang="en-US"/>
        </a:p>
      </dgm:t>
    </dgm:pt>
    <dgm:pt modelId="{BD5DCD41-96C5-4BB8-9742-BA753362B0A8}" type="sibTrans" cxnId="{530535AF-F2FA-4C7F-9575-4A300E3B3009}">
      <dgm:prSet/>
      <dgm:spPr/>
      <dgm:t>
        <a:bodyPr/>
        <a:lstStyle/>
        <a:p>
          <a:endParaRPr lang="en-US"/>
        </a:p>
      </dgm:t>
    </dgm:pt>
    <dgm:pt modelId="{EF7556B9-9EDA-4DD8-855A-4EA54BE13A72}">
      <dgm:prSet/>
      <dgm:spPr/>
      <dgm:t>
        <a:bodyPr/>
        <a:lstStyle/>
        <a:p>
          <a:r>
            <a:rPr lang="en-GB"/>
            <a:t>During years 2017-2019 Tiltti  has had yearly around 20-40 persons who visit the place/services for the first time.</a:t>
          </a:r>
          <a:endParaRPr lang="en-US"/>
        </a:p>
      </dgm:t>
    </dgm:pt>
    <dgm:pt modelId="{54644391-E569-4AB1-80D4-F4803D3278DB}" type="parTrans" cxnId="{2F2B8002-BF59-4A62-A16B-577976681B8E}">
      <dgm:prSet/>
      <dgm:spPr/>
      <dgm:t>
        <a:bodyPr/>
        <a:lstStyle/>
        <a:p>
          <a:endParaRPr lang="en-US"/>
        </a:p>
      </dgm:t>
    </dgm:pt>
    <dgm:pt modelId="{AA3AB5A7-AB5A-4547-8D76-4E8EF33927B2}" type="sibTrans" cxnId="{2F2B8002-BF59-4A62-A16B-577976681B8E}">
      <dgm:prSet/>
      <dgm:spPr/>
      <dgm:t>
        <a:bodyPr/>
        <a:lstStyle/>
        <a:p>
          <a:endParaRPr lang="en-US"/>
        </a:p>
      </dgm:t>
    </dgm:pt>
    <dgm:pt modelId="{A90C6A3D-CD3A-4D5E-ACA2-332F37ECC663}">
      <dgm:prSet/>
      <dgm:spPr/>
      <dgm:t>
        <a:bodyPr/>
        <a:lstStyle/>
        <a:p>
          <a:r>
            <a:rPr lang="en-GB"/>
            <a:t>Affected others that are contacting services are more often women than men (mothers and spouses).  </a:t>
          </a:r>
          <a:endParaRPr lang="en-US"/>
        </a:p>
      </dgm:t>
    </dgm:pt>
    <dgm:pt modelId="{6D837097-B630-4B08-AD2B-36061EC5993C}" type="parTrans" cxnId="{20ED85F6-05B2-4E0B-8D20-8358AE153CC2}">
      <dgm:prSet/>
      <dgm:spPr/>
      <dgm:t>
        <a:bodyPr/>
        <a:lstStyle/>
        <a:p>
          <a:endParaRPr lang="en-US"/>
        </a:p>
      </dgm:t>
    </dgm:pt>
    <dgm:pt modelId="{B3887E78-BB76-4EBD-BC7B-09FD8A4D9003}" type="sibTrans" cxnId="{20ED85F6-05B2-4E0B-8D20-8358AE153CC2}">
      <dgm:prSet/>
      <dgm:spPr/>
      <dgm:t>
        <a:bodyPr/>
        <a:lstStyle/>
        <a:p>
          <a:endParaRPr lang="en-US"/>
        </a:p>
      </dgm:t>
    </dgm:pt>
    <dgm:pt modelId="{9FD1A657-D3EB-4244-8C74-9A17AC161A28}" type="pres">
      <dgm:prSet presAssocID="{A4AEE23F-9C70-4706-ABDB-BEBCC7899FBF}" presName="vert0" presStyleCnt="0">
        <dgm:presLayoutVars>
          <dgm:dir/>
          <dgm:animOne val="branch"/>
          <dgm:animLvl val="lvl"/>
        </dgm:presLayoutVars>
      </dgm:prSet>
      <dgm:spPr/>
    </dgm:pt>
    <dgm:pt modelId="{2519281D-8CAD-3846-95BD-BF6882369D23}" type="pres">
      <dgm:prSet presAssocID="{B69E5548-4744-411A-9FC2-24553676DA52}" presName="thickLine" presStyleLbl="alignNode1" presStyleIdx="0" presStyleCnt="3"/>
      <dgm:spPr/>
    </dgm:pt>
    <dgm:pt modelId="{7626FC4A-929B-DD4B-9730-D591C5F016E6}" type="pres">
      <dgm:prSet presAssocID="{B69E5548-4744-411A-9FC2-24553676DA52}" presName="horz1" presStyleCnt="0"/>
      <dgm:spPr/>
    </dgm:pt>
    <dgm:pt modelId="{6C4B521D-49B8-3F43-99F7-2DAE78A739CE}" type="pres">
      <dgm:prSet presAssocID="{B69E5548-4744-411A-9FC2-24553676DA52}" presName="tx1" presStyleLbl="revTx" presStyleIdx="0" presStyleCnt="3"/>
      <dgm:spPr/>
    </dgm:pt>
    <dgm:pt modelId="{49D6067C-5090-AB4D-8334-EC6F06C2F6C1}" type="pres">
      <dgm:prSet presAssocID="{B69E5548-4744-411A-9FC2-24553676DA52}" presName="vert1" presStyleCnt="0"/>
      <dgm:spPr/>
    </dgm:pt>
    <dgm:pt modelId="{8498462F-04AF-B748-9972-DC0A18E8F0FA}" type="pres">
      <dgm:prSet presAssocID="{EF7556B9-9EDA-4DD8-855A-4EA54BE13A72}" presName="thickLine" presStyleLbl="alignNode1" presStyleIdx="1" presStyleCnt="3"/>
      <dgm:spPr/>
    </dgm:pt>
    <dgm:pt modelId="{0CB48F3B-3B21-984E-856F-6534BEB16BAE}" type="pres">
      <dgm:prSet presAssocID="{EF7556B9-9EDA-4DD8-855A-4EA54BE13A72}" presName="horz1" presStyleCnt="0"/>
      <dgm:spPr/>
    </dgm:pt>
    <dgm:pt modelId="{8A7D500D-A90D-4D43-A179-64520291C395}" type="pres">
      <dgm:prSet presAssocID="{EF7556B9-9EDA-4DD8-855A-4EA54BE13A72}" presName="tx1" presStyleLbl="revTx" presStyleIdx="1" presStyleCnt="3"/>
      <dgm:spPr/>
    </dgm:pt>
    <dgm:pt modelId="{6130C7B4-09E1-674B-8EEF-9A595148C400}" type="pres">
      <dgm:prSet presAssocID="{EF7556B9-9EDA-4DD8-855A-4EA54BE13A72}" presName="vert1" presStyleCnt="0"/>
      <dgm:spPr/>
    </dgm:pt>
    <dgm:pt modelId="{EADC361E-56BD-5545-98B9-F20EF550EBC9}" type="pres">
      <dgm:prSet presAssocID="{A90C6A3D-CD3A-4D5E-ACA2-332F37ECC663}" presName="thickLine" presStyleLbl="alignNode1" presStyleIdx="2" presStyleCnt="3"/>
      <dgm:spPr/>
    </dgm:pt>
    <dgm:pt modelId="{93642AFC-5989-8741-81DD-E4BC96091E2F}" type="pres">
      <dgm:prSet presAssocID="{A90C6A3D-CD3A-4D5E-ACA2-332F37ECC663}" presName="horz1" presStyleCnt="0"/>
      <dgm:spPr/>
    </dgm:pt>
    <dgm:pt modelId="{E37F7AD7-0F9D-9D49-AA0F-AD9C0A0D282B}" type="pres">
      <dgm:prSet presAssocID="{A90C6A3D-CD3A-4D5E-ACA2-332F37ECC663}" presName="tx1" presStyleLbl="revTx" presStyleIdx="2" presStyleCnt="3"/>
      <dgm:spPr/>
    </dgm:pt>
    <dgm:pt modelId="{6EA2F8BF-12F5-9444-A14C-544548400585}" type="pres">
      <dgm:prSet presAssocID="{A90C6A3D-CD3A-4D5E-ACA2-332F37ECC663}" presName="vert1" presStyleCnt="0"/>
      <dgm:spPr/>
    </dgm:pt>
  </dgm:ptLst>
  <dgm:cxnLst>
    <dgm:cxn modelId="{2F2B8002-BF59-4A62-A16B-577976681B8E}" srcId="{A4AEE23F-9C70-4706-ABDB-BEBCC7899FBF}" destId="{EF7556B9-9EDA-4DD8-855A-4EA54BE13A72}" srcOrd="1" destOrd="0" parTransId="{54644391-E569-4AB1-80D4-F4803D3278DB}" sibTransId="{AA3AB5A7-AB5A-4547-8D76-4E8EF33927B2}"/>
    <dgm:cxn modelId="{0B3ED344-F667-D148-B733-2BD2B225423A}" type="presOf" srcId="{EF7556B9-9EDA-4DD8-855A-4EA54BE13A72}" destId="{8A7D500D-A90D-4D43-A179-64520291C395}" srcOrd="0" destOrd="0" presId="urn:microsoft.com/office/officeart/2008/layout/LinedList"/>
    <dgm:cxn modelId="{8B72AC68-4F11-6149-A818-5535D3ACAD96}" type="presOf" srcId="{A4AEE23F-9C70-4706-ABDB-BEBCC7899FBF}" destId="{9FD1A657-D3EB-4244-8C74-9A17AC161A28}" srcOrd="0" destOrd="0" presId="urn:microsoft.com/office/officeart/2008/layout/LinedList"/>
    <dgm:cxn modelId="{23D4829C-ADBF-FC4B-A4A7-4CB56267C1FD}" type="presOf" srcId="{A90C6A3D-CD3A-4D5E-ACA2-332F37ECC663}" destId="{E37F7AD7-0F9D-9D49-AA0F-AD9C0A0D282B}" srcOrd="0" destOrd="0" presId="urn:microsoft.com/office/officeart/2008/layout/LinedList"/>
    <dgm:cxn modelId="{530535AF-F2FA-4C7F-9575-4A300E3B3009}" srcId="{A4AEE23F-9C70-4706-ABDB-BEBCC7899FBF}" destId="{B69E5548-4744-411A-9FC2-24553676DA52}" srcOrd="0" destOrd="0" parTransId="{8E4DF159-5DCA-4E48-B210-F10D091AFC30}" sibTransId="{BD5DCD41-96C5-4BB8-9742-BA753362B0A8}"/>
    <dgm:cxn modelId="{27609CF2-05C1-4E4E-B805-D44FA2FBA66E}" type="presOf" srcId="{B69E5548-4744-411A-9FC2-24553676DA52}" destId="{6C4B521D-49B8-3F43-99F7-2DAE78A739CE}" srcOrd="0" destOrd="0" presId="urn:microsoft.com/office/officeart/2008/layout/LinedList"/>
    <dgm:cxn modelId="{20ED85F6-05B2-4E0B-8D20-8358AE153CC2}" srcId="{A4AEE23F-9C70-4706-ABDB-BEBCC7899FBF}" destId="{A90C6A3D-CD3A-4D5E-ACA2-332F37ECC663}" srcOrd="2" destOrd="0" parTransId="{6D837097-B630-4B08-AD2B-36061EC5993C}" sibTransId="{B3887E78-BB76-4EBD-BC7B-09FD8A4D9003}"/>
    <dgm:cxn modelId="{EB847C6E-5878-6C43-A5EC-96CAE624C029}" type="presParOf" srcId="{9FD1A657-D3EB-4244-8C74-9A17AC161A28}" destId="{2519281D-8CAD-3846-95BD-BF6882369D23}" srcOrd="0" destOrd="0" presId="urn:microsoft.com/office/officeart/2008/layout/LinedList"/>
    <dgm:cxn modelId="{02C032A4-8BF8-6C4A-B05F-5E9C8D7DF52D}" type="presParOf" srcId="{9FD1A657-D3EB-4244-8C74-9A17AC161A28}" destId="{7626FC4A-929B-DD4B-9730-D591C5F016E6}" srcOrd="1" destOrd="0" presId="urn:microsoft.com/office/officeart/2008/layout/LinedList"/>
    <dgm:cxn modelId="{D8AF5597-6883-914A-8E86-51A6CFA62329}" type="presParOf" srcId="{7626FC4A-929B-DD4B-9730-D591C5F016E6}" destId="{6C4B521D-49B8-3F43-99F7-2DAE78A739CE}" srcOrd="0" destOrd="0" presId="urn:microsoft.com/office/officeart/2008/layout/LinedList"/>
    <dgm:cxn modelId="{B952E6F9-473E-4544-A8AF-577B0EBAD631}" type="presParOf" srcId="{7626FC4A-929B-DD4B-9730-D591C5F016E6}" destId="{49D6067C-5090-AB4D-8334-EC6F06C2F6C1}" srcOrd="1" destOrd="0" presId="urn:microsoft.com/office/officeart/2008/layout/LinedList"/>
    <dgm:cxn modelId="{4DBA6E80-620B-1641-8139-DF348D1B5A66}" type="presParOf" srcId="{9FD1A657-D3EB-4244-8C74-9A17AC161A28}" destId="{8498462F-04AF-B748-9972-DC0A18E8F0FA}" srcOrd="2" destOrd="0" presId="urn:microsoft.com/office/officeart/2008/layout/LinedList"/>
    <dgm:cxn modelId="{1A2F9263-E648-5343-8398-E7E4BE4DB784}" type="presParOf" srcId="{9FD1A657-D3EB-4244-8C74-9A17AC161A28}" destId="{0CB48F3B-3B21-984E-856F-6534BEB16BAE}" srcOrd="3" destOrd="0" presId="urn:microsoft.com/office/officeart/2008/layout/LinedList"/>
    <dgm:cxn modelId="{229DA242-1F38-B148-99F4-0F966EAF64BA}" type="presParOf" srcId="{0CB48F3B-3B21-984E-856F-6534BEB16BAE}" destId="{8A7D500D-A90D-4D43-A179-64520291C395}" srcOrd="0" destOrd="0" presId="urn:microsoft.com/office/officeart/2008/layout/LinedList"/>
    <dgm:cxn modelId="{6115E379-3C4A-444D-873A-EC0E135DCC9A}" type="presParOf" srcId="{0CB48F3B-3B21-984E-856F-6534BEB16BAE}" destId="{6130C7B4-09E1-674B-8EEF-9A595148C400}" srcOrd="1" destOrd="0" presId="urn:microsoft.com/office/officeart/2008/layout/LinedList"/>
    <dgm:cxn modelId="{39D7C240-2430-DB41-9819-7019DAC2196A}" type="presParOf" srcId="{9FD1A657-D3EB-4244-8C74-9A17AC161A28}" destId="{EADC361E-56BD-5545-98B9-F20EF550EBC9}" srcOrd="4" destOrd="0" presId="urn:microsoft.com/office/officeart/2008/layout/LinedList"/>
    <dgm:cxn modelId="{41684DB2-6342-0845-9BD3-A8590E973D1E}" type="presParOf" srcId="{9FD1A657-D3EB-4244-8C74-9A17AC161A28}" destId="{93642AFC-5989-8741-81DD-E4BC96091E2F}" srcOrd="5" destOrd="0" presId="urn:microsoft.com/office/officeart/2008/layout/LinedList"/>
    <dgm:cxn modelId="{7E51E872-DD68-9148-8412-478FDA5A80AF}" type="presParOf" srcId="{93642AFC-5989-8741-81DD-E4BC96091E2F}" destId="{E37F7AD7-0F9D-9D49-AA0F-AD9C0A0D282B}" srcOrd="0" destOrd="0" presId="urn:microsoft.com/office/officeart/2008/layout/LinedList"/>
    <dgm:cxn modelId="{9019C59F-2DAA-D545-AFB0-3AF2B88099D1}" type="presParOf" srcId="{93642AFC-5989-8741-81DD-E4BC96091E2F}" destId="{6EA2F8BF-12F5-9444-A14C-54454840058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F0BA8-7548-7741-87DB-19F1A03B24C8}">
      <dsp:nvSpPr>
        <dsp:cNvPr id="0" name=""/>
        <dsp:cNvSpPr/>
      </dsp:nvSpPr>
      <dsp:spPr>
        <a:xfrm>
          <a:off x="0" y="571"/>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49EC1-13AD-9A4C-9137-5E92B026F730}">
      <dsp:nvSpPr>
        <dsp:cNvPr id="0" name=""/>
        <dsp:cNvSpPr/>
      </dsp:nvSpPr>
      <dsp:spPr>
        <a:xfrm>
          <a:off x="0" y="571"/>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PhD, Licenced clinical psychologist</a:t>
          </a:r>
          <a:endParaRPr lang="en-US" sz="2500" kern="1200"/>
        </a:p>
      </dsp:txBody>
      <dsp:txXfrm>
        <a:off x="0" y="571"/>
        <a:ext cx="10753200" cy="935771"/>
      </dsp:txXfrm>
    </dsp:sp>
    <dsp:sp modelId="{367B0247-EA9F-B24B-9A63-63617474D7CC}">
      <dsp:nvSpPr>
        <dsp:cNvPr id="0" name=""/>
        <dsp:cNvSpPr/>
      </dsp:nvSpPr>
      <dsp:spPr>
        <a:xfrm>
          <a:off x="0" y="936342"/>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CA93C-1AB1-B241-BB92-0DD8D93BB19E}">
      <dsp:nvSpPr>
        <dsp:cNvPr id="0" name=""/>
        <dsp:cNvSpPr/>
      </dsp:nvSpPr>
      <dsp:spPr>
        <a:xfrm>
          <a:off x="0" y="936342"/>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Research manager:  Finnish Institute for Health and Welfare, Helsinki, Finland</a:t>
          </a:r>
          <a:endParaRPr lang="en-US" sz="2500" kern="1200"/>
        </a:p>
      </dsp:txBody>
      <dsp:txXfrm>
        <a:off x="0" y="936342"/>
        <a:ext cx="10753200" cy="935771"/>
      </dsp:txXfrm>
    </dsp:sp>
    <dsp:sp modelId="{60AA177A-CE0D-BF43-B632-0FA359863639}">
      <dsp:nvSpPr>
        <dsp:cNvPr id="0" name=""/>
        <dsp:cNvSpPr/>
      </dsp:nvSpPr>
      <dsp:spPr>
        <a:xfrm>
          <a:off x="0" y="1872114"/>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B1CAE-719D-F243-9526-40DFB94755CB}">
      <dsp:nvSpPr>
        <dsp:cNvPr id="0" name=""/>
        <dsp:cNvSpPr/>
      </dsp:nvSpPr>
      <dsp:spPr>
        <a:xfrm>
          <a:off x="0" y="1872114"/>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Associate professor: Turku university (Addictive behaviours), Finland</a:t>
          </a:r>
          <a:endParaRPr lang="en-US" sz="2500" kern="1200"/>
        </a:p>
      </dsp:txBody>
      <dsp:txXfrm>
        <a:off x="0" y="1872114"/>
        <a:ext cx="10753200" cy="935771"/>
      </dsp:txXfrm>
    </dsp:sp>
    <dsp:sp modelId="{6CE8B77E-FB29-244B-8B87-8D9AD5E22BDE}">
      <dsp:nvSpPr>
        <dsp:cNvPr id="0" name=""/>
        <dsp:cNvSpPr/>
      </dsp:nvSpPr>
      <dsp:spPr>
        <a:xfrm>
          <a:off x="0" y="2807885"/>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5E0E6-8AA0-0E4D-BF90-DDCB0427596A}">
      <dsp:nvSpPr>
        <dsp:cNvPr id="0" name=""/>
        <dsp:cNvSpPr/>
      </dsp:nvSpPr>
      <dsp:spPr>
        <a:xfrm>
          <a:off x="0" y="2807885"/>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Associate professor: Helsinki university (Public Health), Finland</a:t>
          </a:r>
          <a:endParaRPr lang="en-US" sz="2500" kern="1200" dirty="0"/>
        </a:p>
      </dsp:txBody>
      <dsp:txXfrm>
        <a:off x="0" y="2807885"/>
        <a:ext cx="10753200" cy="935771"/>
      </dsp:txXfrm>
    </dsp:sp>
    <dsp:sp modelId="{A0FC0878-AD03-D04C-A5B0-410B2FE47577}">
      <dsp:nvSpPr>
        <dsp:cNvPr id="0" name=""/>
        <dsp:cNvSpPr/>
      </dsp:nvSpPr>
      <dsp:spPr>
        <a:xfrm>
          <a:off x="0" y="3743657"/>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9FDB35-1BAD-6244-92E0-9595FC48C6EF}">
      <dsp:nvSpPr>
        <dsp:cNvPr id="0" name=""/>
        <dsp:cNvSpPr/>
      </dsp:nvSpPr>
      <dsp:spPr>
        <a:xfrm>
          <a:off x="0" y="3743657"/>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Clinical work: Mehiläinen Medical Center, Helsinki Finland and Addiktum Clinic, Helsinki, Finland</a:t>
          </a:r>
          <a:endParaRPr lang="en-US" sz="2500" kern="1200"/>
        </a:p>
      </dsp:txBody>
      <dsp:txXfrm>
        <a:off x="0" y="3743657"/>
        <a:ext cx="10753200" cy="9357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540B9-3EED-B747-80F6-121611C28001}">
      <dsp:nvSpPr>
        <dsp:cNvPr id="0" name=""/>
        <dsp:cNvSpPr/>
      </dsp:nvSpPr>
      <dsp:spPr>
        <a:xfrm>
          <a:off x="0" y="3522883"/>
          <a:ext cx="10753200" cy="115628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kern="1200"/>
            <a:t>Meetings are every other week, arranged online since 2020 due to Covid-19</a:t>
          </a:r>
          <a:endParaRPr lang="en-US" sz="2600" kern="1200"/>
        </a:p>
      </dsp:txBody>
      <dsp:txXfrm>
        <a:off x="0" y="3522883"/>
        <a:ext cx="10753200" cy="1156289"/>
      </dsp:txXfrm>
    </dsp:sp>
    <dsp:sp modelId="{C3523E03-F89F-7C4A-B208-B115759EDE93}">
      <dsp:nvSpPr>
        <dsp:cNvPr id="0" name=""/>
        <dsp:cNvSpPr/>
      </dsp:nvSpPr>
      <dsp:spPr>
        <a:xfrm rot="10800000">
          <a:off x="0" y="1761855"/>
          <a:ext cx="10753200" cy="177837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kern="1200"/>
            <a:t>Group for problem gamblers and their family members together</a:t>
          </a:r>
          <a:endParaRPr lang="en-US" sz="2600" kern="1200"/>
        </a:p>
      </dsp:txBody>
      <dsp:txXfrm rot="10800000">
        <a:off x="0" y="1761855"/>
        <a:ext cx="10753200" cy="1155533"/>
      </dsp:txXfrm>
    </dsp:sp>
    <dsp:sp modelId="{614CFBA2-70D9-C840-9CDD-CB301E50A131}">
      <dsp:nvSpPr>
        <dsp:cNvPr id="0" name=""/>
        <dsp:cNvSpPr/>
      </dsp:nvSpPr>
      <dsp:spPr>
        <a:xfrm rot="10800000">
          <a:off x="0" y="827"/>
          <a:ext cx="10753200" cy="177837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kern="1200"/>
            <a:t>Family Club of Tiltti was founded in September 2017</a:t>
          </a:r>
          <a:endParaRPr lang="en-US" sz="2600" kern="1200"/>
        </a:p>
      </dsp:txBody>
      <dsp:txXfrm rot="10800000">
        <a:off x="0" y="827"/>
        <a:ext cx="10753200" cy="11555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20760-6D2D-DC48-9228-DE7AA5562C33}">
      <dsp:nvSpPr>
        <dsp:cNvPr id="0" name=""/>
        <dsp:cNvSpPr/>
      </dsp:nvSpPr>
      <dsp:spPr>
        <a:xfrm>
          <a:off x="0" y="571"/>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D5014AF-CB50-E443-AD3A-F840FA275347}">
      <dsp:nvSpPr>
        <dsp:cNvPr id="0" name=""/>
        <dsp:cNvSpPr/>
      </dsp:nvSpPr>
      <dsp:spPr>
        <a:xfrm>
          <a:off x="0" y="571"/>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Increase in understanding the perspective of the other party (gambler/CSO)</a:t>
          </a:r>
          <a:endParaRPr lang="en-US" sz="1800" kern="1200"/>
        </a:p>
      </dsp:txBody>
      <dsp:txXfrm>
        <a:off x="0" y="571"/>
        <a:ext cx="5256000" cy="668408"/>
      </dsp:txXfrm>
    </dsp:sp>
    <dsp:sp modelId="{F34D4AB8-9686-2E4F-9AED-35C68E2FAA2F}">
      <dsp:nvSpPr>
        <dsp:cNvPr id="0" name=""/>
        <dsp:cNvSpPr/>
      </dsp:nvSpPr>
      <dsp:spPr>
        <a:xfrm>
          <a:off x="0" y="668979"/>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6AC07D8-2ACA-3645-B3F9-9C7F918FF09F}">
      <dsp:nvSpPr>
        <dsp:cNvPr id="0" name=""/>
        <dsp:cNvSpPr/>
      </dsp:nvSpPr>
      <dsp:spPr>
        <a:xfrm>
          <a:off x="0" y="668979"/>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Reconstruction of lost confidence</a:t>
          </a:r>
          <a:endParaRPr lang="en-US" sz="1800" kern="1200"/>
        </a:p>
      </dsp:txBody>
      <dsp:txXfrm>
        <a:off x="0" y="668979"/>
        <a:ext cx="5256000" cy="668408"/>
      </dsp:txXfrm>
    </dsp:sp>
    <dsp:sp modelId="{8A551F0A-D2AB-B646-A1BD-4AF71C552724}">
      <dsp:nvSpPr>
        <dsp:cNvPr id="0" name=""/>
        <dsp:cNvSpPr/>
      </dsp:nvSpPr>
      <dsp:spPr>
        <a:xfrm>
          <a:off x="0" y="1337387"/>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581E044-B1FB-7E4D-9102-6F54D04A6013}">
      <dsp:nvSpPr>
        <dsp:cNvPr id="0" name=""/>
        <dsp:cNvSpPr/>
      </dsp:nvSpPr>
      <dsp:spPr>
        <a:xfrm>
          <a:off x="0" y="1337387"/>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Reduction of shame </a:t>
          </a:r>
          <a:endParaRPr lang="en-US" sz="1800" kern="1200"/>
        </a:p>
      </dsp:txBody>
      <dsp:txXfrm>
        <a:off x="0" y="1337387"/>
        <a:ext cx="5256000" cy="668408"/>
      </dsp:txXfrm>
    </dsp:sp>
    <dsp:sp modelId="{33CFD3BA-FE3D-0C43-8CCA-EDBD7C2B5F1C}">
      <dsp:nvSpPr>
        <dsp:cNvPr id="0" name=""/>
        <dsp:cNvSpPr/>
      </dsp:nvSpPr>
      <dsp:spPr>
        <a:xfrm>
          <a:off x="0" y="2005795"/>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D508F78-B09C-764D-B523-412289FADE55}">
      <dsp:nvSpPr>
        <dsp:cNvPr id="0" name=""/>
        <dsp:cNvSpPr/>
      </dsp:nvSpPr>
      <dsp:spPr>
        <a:xfrm>
          <a:off x="0" y="2005795"/>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Improvement in self-esteem</a:t>
          </a:r>
          <a:endParaRPr lang="en-US" sz="1800" kern="1200"/>
        </a:p>
      </dsp:txBody>
      <dsp:txXfrm>
        <a:off x="0" y="2005795"/>
        <a:ext cx="5256000" cy="668408"/>
      </dsp:txXfrm>
    </dsp:sp>
    <dsp:sp modelId="{31AE25C7-30ED-1840-AE08-2EAA8CD45F7B}">
      <dsp:nvSpPr>
        <dsp:cNvPr id="0" name=""/>
        <dsp:cNvSpPr/>
      </dsp:nvSpPr>
      <dsp:spPr>
        <a:xfrm>
          <a:off x="0" y="2674204"/>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2005BC0-4F41-244B-9003-FE9DF51915B0}">
      <dsp:nvSpPr>
        <dsp:cNvPr id="0" name=""/>
        <dsp:cNvSpPr/>
      </dsp:nvSpPr>
      <dsp:spPr>
        <a:xfrm>
          <a:off x="0" y="2674204"/>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Improvement in communication (expression of feelings)</a:t>
          </a:r>
          <a:endParaRPr lang="en-US" sz="1800" kern="1200"/>
        </a:p>
      </dsp:txBody>
      <dsp:txXfrm>
        <a:off x="0" y="2674204"/>
        <a:ext cx="5256000" cy="668408"/>
      </dsp:txXfrm>
    </dsp:sp>
    <dsp:sp modelId="{13BB9BB0-E724-CD4A-8BDE-EC3384FCD5D7}">
      <dsp:nvSpPr>
        <dsp:cNvPr id="0" name=""/>
        <dsp:cNvSpPr/>
      </dsp:nvSpPr>
      <dsp:spPr>
        <a:xfrm>
          <a:off x="0" y="3342612"/>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A591866-E790-1B42-A90B-4537684F15EC}">
      <dsp:nvSpPr>
        <dsp:cNvPr id="0" name=""/>
        <dsp:cNvSpPr/>
      </dsp:nvSpPr>
      <dsp:spPr>
        <a:xfrm>
          <a:off x="0" y="3342612"/>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Benefits of meeting others in a same situation</a:t>
          </a:r>
          <a:endParaRPr lang="en-US" sz="1800" kern="1200"/>
        </a:p>
      </dsp:txBody>
      <dsp:txXfrm>
        <a:off x="0" y="3342612"/>
        <a:ext cx="5256000" cy="668408"/>
      </dsp:txXfrm>
    </dsp:sp>
    <dsp:sp modelId="{2D6A4B75-5844-3F4E-B28F-250D15201D5E}">
      <dsp:nvSpPr>
        <dsp:cNvPr id="0" name=""/>
        <dsp:cNvSpPr/>
      </dsp:nvSpPr>
      <dsp:spPr>
        <a:xfrm>
          <a:off x="0" y="4011020"/>
          <a:ext cx="52560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A538F13-6CB1-A043-9994-94E9F8B2D6D9}">
      <dsp:nvSpPr>
        <dsp:cNvPr id="0" name=""/>
        <dsp:cNvSpPr/>
      </dsp:nvSpPr>
      <dsp:spPr>
        <a:xfrm>
          <a:off x="0" y="4011020"/>
          <a:ext cx="52560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Reflection of meetings being a good source of recovery</a:t>
          </a:r>
          <a:endParaRPr lang="en-US" sz="1800" kern="1200"/>
        </a:p>
      </dsp:txBody>
      <dsp:txXfrm>
        <a:off x="0" y="4011020"/>
        <a:ext cx="5256000" cy="6684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8AA6A-F0EC-4E53-8F3F-740FF70EE588}">
      <dsp:nvSpPr>
        <dsp:cNvPr id="0" name=""/>
        <dsp:cNvSpPr/>
      </dsp:nvSpPr>
      <dsp:spPr>
        <a:xfrm>
          <a:off x="0" y="760500"/>
          <a:ext cx="10753200" cy="140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6885EE-69CF-44EC-B80E-B23CC45FB789}">
      <dsp:nvSpPr>
        <dsp:cNvPr id="0" name=""/>
        <dsp:cNvSpPr/>
      </dsp:nvSpPr>
      <dsp:spPr>
        <a:xfrm>
          <a:off x="424710" y="1076400"/>
          <a:ext cx="772200" cy="7722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2C856-82B8-429B-9E07-7D026C3CB7C9}">
      <dsp:nvSpPr>
        <dsp:cNvPr id="0" name=""/>
        <dsp:cNvSpPr/>
      </dsp:nvSpPr>
      <dsp:spPr>
        <a:xfrm>
          <a:off x="1621620" y="760500"/>
          <a:ext cx="9131579"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889000">
            <a:lnSpc>
              <a:spcPct val="90000"/>
            </a:lnSpc>
            <a:spcBef>
              <a:spcPct val="0"/>
            </a:spcBef>
            <a:spcAft>
              <a:spcPct val="35000"/>
            </a:spcAft>
            <a:buNone/>
          </a:pPr>
          <a:r>
            <a:rPr lang="en-GB" sz="2000" kern="1200"/>
            <a:t>Research recognizes the extent of harm experienced by concerned significant others (CSOs) of gamblers. </a:t>
          </a:r>
          <a:endParaRPr lang="en-US" sz="2000" kern="1200"/>
        </a:p>
      </dsp:txBody>
      <dsp:txXfrm>
        <a:off x="1621620" y="760500"/>
        <a:ext cx="9131579" cy="1404000"/>
      </dsp:txXfrm>
    </dsp:sp>
    <dsp:sp modelId="{D0B1532F-32A7-49AE-A99C-BE5250BCEF33}">
      <dsp:nvSpPr>
        <dsp:cNvPr id="0" name=""/>
        <dsp:cNvSpPr/>
      </dsp:nvSpPr>
      <dsp:spPr>
        <a:xfrm>
          <a:off x="0" y="2515500"/>
          <a:ext cx="10753200" cy="140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370391-48AE-4697-AA1B-3951F7F49D90}">
      <dsp:nvSpPr>
        <dsp:cNvPr id="0" name=""/>
        <dsp:cNvSpPr/>
      </dsp:nvSpPr>
      <dsp:spPr>
        <a:xfrm>
          <a:off x="424710" y="2831400"/>
          <a:ext cx="772200" cy="7722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569552-E6F3-4326-8AE1-0621E894A609}">
      <dsp:nvSpPr>
        <dsp:cNvPr id="0" name=""/>
        <dsp:cNvSpPr/>
      </dsp:nvSpPr>
      <dsp:spPr>
        <a:xfrm>
          <a:off x="1621620" y="2515500"/>
          <a:ext cx="9131579"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889000">
            <a:lnSpc>
              <a:spcPct val="90000"/>
            </a:lnSpc>
            <a:spcBef>
              <a:spcPct val="0"/>
            </a:spcBef>
            <a:spcAft>
              <a:spcPct val="35000"/>
            </a:spcAft>
            <a:buNone/>
          </a:pPr>
          <a:r>
            <a:rPr lang="en-GB" sz="2000" kern="1200"/>
            <a:t>This systematic review’s aims are to examine the interventions for CSOs, evaluate potential benefits, and thematically describe treatment processes. The Stress-Strain-Coping-Support model (SSCS) served as the theoretical framework.</a:t>
          </a:r>
          <a:endParaRPr lang="en-US" sz="2000" kern="1200"/>
        </a:p>
      </dsp:txBody>
      <dsp:txXfrm>
        <a:off x="1621620" y="2515500"/>
        <a:ext cx="9131579" cy="1404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F0179-AD36-294D-B331-B4479E9E0B61}">
      <dsp:nvSpPr>
        <dsp:cNvPr id="0" name=""/>
        <dsp:cNvSpPr/>
      </dsp:nvSpPr>
      <dsp:spPr>
        <a:xfrm>
          <a:off x="0" y="3522883"/>
          <a:ext cx="10753200" cy="115628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According to the model, the degree of strain experienced is influenced by the availability and access to 3 partially overlapping resources: coping skills, social support, and information and understanding</a:t>
          </a:r>
          <a:endParaRPr lang="en-US" sz="2000" kern="1200"/>
        </a:p>
      </dsp:txBody>
      <dsp:txXfrm>
        <a:off x="0" y="3522883"/>
        <a:ext cx="10753200" cy="1156289"/>
      </dsp:txXfrm>
    </dsp:sp>
    <dsp:sp modelId="{FD70E903-D30B-7643-98CC-6AF203907401}">
      <dsp:nvSpPr>
        <dsp:cNvPr id="0" name=""/>
        <dsp:cNvSpPr/>
      </dsp:nvSpPr>
      <dsp:spPr>
        <a:xfrm rot="10800000">
          <a:off x="0" y="1761855"/>
          <a:ext cx="10753200" cy="1778372"/>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The SSCS model postulates that being the CSO of an individual with an addiction is highly stressful, with detrimental consequences to health and well-being (i.e.,strain.</a:t>
          </a:r>
          <a:endParaRPr lang="en-US" sz="2000" kern="1200"/>
        </a:p>
      </dsp:txBody>
      <dsp:txXfrm rot="10800000">
        <a:off x="0" y="1761855"/>
        <a:ext cx="10753200" cy="1155533"/>
      </dsp:txXfrm>
    </dsp:sp>
    <dsp:sp modelId="{CB86E9E3-47CE-A54E-893A-5C29F0463518}">
      <dsp:nvSpPr>
        <dsp:cNvPr id="0" name=""/>
        <dsp:cNvSpPr/>
      </dsp:nvSpPr>
      <dsp:spPr>
        <a:xfrm rot="10800000">
          <a:off x="0" y="827"/>
          <a:ext cx="10753200" cy="1778372"/>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a:t>The stress-strain-coping-support model (SSCS) (Orford, Copello, Velleman, &amp; Templeton, 2010) provides a suitable conceptual framework for understanding how CSOs may be supported.</a:t>
          </a:r>
          <a:endParaRPr lang="en-US" sz="2000" kern="1200"/>
        </a:p>
      </dsp:txBody>
      <dsp:txXfrm rot="10800000">
        <a:off x="0" y="827"/>
        <a:ext cx="10753200" cy="11555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34BCB-4108-40BB-A22E-F4E61FA4953E}">
      <dsp:nvSpPr>
        <dsp:cNvPr id="0" name=""/>
        <dsp:cNvSpPr/>
      </dsp:nvSpPr>
      <dsp:spPr>
        <a:xfrm>
          <a:off x="0" y="3656"/>
          <a:ext cx="10753200" cy="778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7E7F4-7A66-4FA2-8B11-3C76171310EB}">
      <dsp:nvSpPr>
        <dsp:cNvPr id="0" name=""/>
        <dsp:cNvSpPr/>
      </dsp:nvSpPr>
      <dsp:spPr>
        <a:xfrm>
          <a:off x="235581" y="178882"/>
          <a:ext cx="428329" cy="4283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1E3178-4C29-43EA-98B7-BC2D4BFEE019}">
      <dsp:nvSpPr>
        <dsp:cNvPr id="0" name=""/>
        <dsp:cNvSpPr/>
      </dsp:nvSpPr>
      <dsp:spPr>
        <a:xfrm>
          <a:off x="899492" y="3656"/>
          <a:ext cx="9853707" cy="778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1" tIns="82421" rIns="82421" bIns="82421" numCol="1" spcCol="1270" anchor="ctr" anchorCtr="0">
          <a:noAutofit/>
        </a:bodyPr>
        <a:lstStyle/>
        <a:p>
          <a:pPr marL="0" lvl="0" indent="0" algn="l" defTabSz="844550">
            <a:lnSpc>
              <a:spcPct val="90000"/>
            </a:lnSpc>
            <a:spcBef>
              <a:spcPct val="0"/>
            </a:spcBef>
            <a:spcAft>
              <a:spcPct val="35000"/>
            </a:spcAft>
            <a:buNone/>
          </a:pPr>
          <a:r>
            <a:rPr lang="en-GB" sz="1900" kern="1200"/>
            <a:t>The aims of this systematic review are:</a:t>
          </a:r>
          <a:endParaRPr lang="en-US" sz="1900" kern="1200"/>
        </a:p>
      </dsp:txBody>
      <dsp:txXfrm>
        <a:off x="899492" y="3656"/>
        <a:ext cx="9853707" cy="778781"/>
      </dsp:txXfrm>
    </dsp:sp>
    <dsp:sp modelId="{7E77028C-D7D4-4BB5-B2CE-98F7C33E7CAC}">
      <dsp:nvSpPr>
        <dsp:cNvPr id="0" name=""/>
        <dsp:cNvSpPr/>
      </dsp:nvSpPr>
      <dsp:spPr>
        <a:xfrm>
          <a:off x="0" y="977132"/>
          <a:ext cx="10753200" cy="778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FD5E1-E914-4D13-AF65-A90BD835E0C3}">
      <dsp:nvSpPr>
        <dsp:cNvPr id="0" name=""/>
        <dsp:cNvSpPr/>
      </dsp:nvSpPr>
      <dsp:spPr>
        <a:xfrm>
          <a:off x="235581" y="1152358"/>
          <a:ext cx="428329" cy="4283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527DF5-2587-40C1-BCD7-39E12E851913}">
      <dsp:nvSpPr>
        <dsp:cNvPr id="0" name=""/>
        <dsp:cNvSpPr/>
      </dsp:nvSpPr>
      <dsp:spPr>
        <a:xfrm>
          <a:off x="899492" y="977132"/>
          <a:ext cx="9853707" cy="778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1" tIns="82421" rIns="82421" bIns="82421" numCol="1" spcCol="1270" anchor="ctr" anchorCtr="0">
          <a:noAutofit/>
        </a:bodyPr>
        <a:lstStyle/>
        <a:p>
          <a:pPr marL="0" lvl="0" indent="0" algn="l" defTabSz="844550">
            <a:lnSpc>
              <a:spcPct val="90000"/>
            </a:lnSpc>
            <a:spcBef>
              <a:spcPct val="0"/>
            </a:spcBef>
            <a:spcAft>
              <a:spcPct val="35000"/>
            </a:spcAft>
            <a:buNone/>
          </a:pPr>
          <a:r>
            <a:rPr lang="en-GB" sz="1900" kern="1200"/>
            <a:t>to provide an updated overview of available studies concerning interventions directed towards CSOs of individuals experiencing gambling problems (1),</a:t>
          </a:r>
          <a:endParaRPr lang="en-US" sz="1900" kern="1200"/>
        </a:p>
      </dsp:txBody>
      <dsp:txXfrm>
        <a:off x="899492" y="977132"/>
        <a:ext cx="9853707" cy="778781"/>
      </dsp:txXfrm>
    </dsp:sp>
    <dsp:sp modelId="{079464A3-E790-46BD-B6F6-3AF29A8616A5}">
      <dsp:nvSpPr>
        <dsp:cNvPr id="0" name=""/>
        <dsp:cNvSpPr/>
      </dsp:nvSpPr>
      <dsp:spPr>
        <a:xfrm>
          <a:off x="0" y="1950609"/>
          <a:ext cx="10753200" cy="778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DD1DE1-672D-4A52-8A64-B34547C8E5AB}">
      <dsp:nvSpPr>
        <dsp:cNvPr id="0" name=""/>
        <dsp:cNvSpPr/>
      </dsp:nvSpPr>
      <dsp:spPr>
        <a:xfrm>
          <a:off x="235581" y="2125835"/>
          <a:ext cx="428329" cy="4283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9459A-03AE-4753-A019-0C0BC1EFE2B1}">
      <dsp:nvSpPr>
        <dsp:cNvPr id="0" name=""/>
        <dsp:cNvSpPr/>
      </dsp:nvSpPr>
      <dsp:spPr>
        <a:xfrm>
          <a:off x="899492" y="1950609"/>
          <a:ext cx="9853707" cy="778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1" tIns="82421" rIns="82421" bIns="82421" numCol="1" spcCol="1270" anchor="ctr" anchorCtr="0">
          <a:noAutofit/>
        </a:bodyPr>
        <a:lstStyle/>
        <a:p>
          <a:pPr marL="0" lvl="0" indent="0" algn="l" defTabSz="844550">
            <a:lnSpc>
              <a:spcPct val="90000"/>
            </a:lnSpc>
            <a:spcBef>
              <a:spcPct val="0"/>
            </a:spcBef>
            <a:spcAft>
              <a:spcPct val="35000"/>
            </a:spcAft>
            <a:buNone/>
          </a:pPr>
          <a:r>
            <a:rPr lang="en-GB" sz="1900" kern="1200"/>
            <a:t>to provide a description of the interventions’ content (2),</a:t>
          </a:r>
          <a:endParaRPr lang="en-US" sz="1900" kern="1200"/>
        </a:p>
      </dsp:txBody>
      <dsp:txXfrm>
        <a:off x="899492" y="1950609"/>
        <a:ext cx="9853707" cy="778781"/>
      </dsp:txXfrm>
    </dsp:sp>
    <dsp:sp modelId="{A9D550C3-AA93-4099-A892-71C914797551}">
      <dsp:nvSpPr>
        <dsp:cNvPr id="0" name=""/>
        <dsp:cNvSpPr/>
      </dsp:nvSpPr>
      <dsp:spPr>
        <a:xfrm>
          <a:off x="0" y="2924085"/>
          <a:ext cx="10753200" cy="778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B86830-016E-41B0-AA13-60F224E9E7C4}">
      <dsp:nvSpPr>
        <dsp:cNvPr id="0" name=""/>
        <dsp:cNvSpPr/>
      </dsp:nvSpPr>
      <dsp:spPr>
        <a:xfrm>
          <a:off x="235581" y="3099311"/>
          <a:ext cx="428329" cy="42832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EC52EB-15D9-4696-A1D1-A936EF77E729}">
      <dsp:nvSpPr>
        <dsp:cNvPr id="0" name=""/>
        <dsp:cNvSpPr/>
      </dsp:nvSpPr>
      <dsp:spPr>
        <a:xfrm>
          <a:off x="899492" y="2924085"/>
          <a:ext cx="9853707" cy="778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1" tIns="82421" rIns="82421" bIns="82421" numCol="1" spcCol="1270" anchor="ctr" anchorCtr="0">
          <a:noAutofit/>
        </a:bodyPr>
        <a:lstStyle/>
        <a:p>
          <a:pPr marL="0" lvl="0" indent="0" algn="l" defTabSz="844550">
            <a:lnSpc>
              <a:spcPct val="90000"/>
            </a:lnSpc>
            <a:spcBef>
              <a:spcPct val="0"/>
            </a:spcBef>
            <a:spcAft>
              <a:spcPct val="35000"/>
            </a:spcAft>
            <a:buNone/>
          </a:pPr>
          <a:r>
            <a:rPr lang="en-GB" sz="1900" kern="1200"/>
            <a:t>to evaluate the benefits of these interventions (3),</a:t>
          </a:r>
          <a:endParaRPr lang="en-US" sz="1900" kern="1200"/>
        </a:p>
      </dsp:txBody>
      <dsp:txXfrm>
        <a:off x="899492" y="2924085"/>
        <a:ext cx="9853707" cy="778781"/>
      </dsp:txXfrm>
    </dsp:sp>
    <dsp:sp modelId="{C9E90E2E-9076-4037-BB4A-761C2235732D}">
      <dsp:nvSpPr>
        <dsp:cNvPr id="0" name=""/>
        <dsp:cNvSpPr/>
      </dsp:nvSpPr>
      <dsp:spPr>
        <a:xfrm>
          <a:off x="0" y="3897562"/>
          <a:ext cx="10753200" cy="7787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77C7B-6DAF-42CA-9644-9D933F70E6E2}">
      <dsp:nvSpPr>
        <dsp:cNvPr id="0" name=""/>
        <dsp:cNvSpPr/>
      </dsp:nvSpPr>
      <dsp:spPr>
        <a:xfrm>
          <a:off x="235581" y="4072788"/>
          <a:ext cx="428329" cy="42832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D417D1-8844-47A1-AE41-DAE9770ACC84}">
      <dsp:nvSpPr>
        <dsp:cNvPr id="0" name=""/>
        <dsp:cNvSpPr/>
      </dsp:nvSpPr>
      <dsp:spPr>
        <a:xfrm>
          <a:off x="899492" y="3897562"/>
          <a:ext cx="9853707" cy="778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421" tIns="82421" rIns="82421" bIns="82421" numCol="1" spcCol="1270" anchor="ctr" anchorCtr="0">
          <a:noAutofit/>
        </a:bodyPr>
        <a:lstStyle/>
        <a:p>
          <a:pPr marL="0" lvl="0" indent="0" algn="l" defTabSz="844550">
            <a:lnSpc>
              <a:spcPct val="90000"/>
            </a:lnSpc>
            <a:spcBef>
              <a:spcPct val="0"/>
            </a:spcBef>
            <a:spcAft>
              <a:spcPct val="35000"/>
            </a:spcAft>
            <a:buNone/>
          </a:pPr>
          <a:r>
            <a:rPr lang="en-GB" sz="1900" kern="1200"/>
            <a:t>and to provide a thematic description of treatment processes (4).</a:t>
          </a:r>
          <a:endParaRPr lang="en-US" sz="1900" kern="1200"/>
        </a:p>
      </dsp:txBody>
      <dsp:txXfrm>
        <a:off x="899492" y="3897562"/>
        <a:ext cx="9853707" cy="7787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6828C-176A-40D0-A800-C9566837B3A3}">
      <dsp:nvSpPr>
        <dsp:cNvPr id="0" name=""/>
        <dsp:cNvSpPr/>
      </dsp:nvSpPr>
      <dsp:spPr>
        <a:xfrm>
          <a:off x="0" y="760500"/>
          <a:ext cx="10753200" cy="140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6C3DB-6222-4184-9950-4A33DE1D049C}">
      <dsp:nvSpPr>
        <dsp:cNvPr id="0" name=""/>
        <dsp:cNvSpPr/>
      </dsp:nvSpPr>
      <dsp:spPr>
        <a:xfrm>
          <a:off x="424710" y="1076400"/>
          <a:ext cx="772200" cy="7722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C97DFF-4EA6-4EBC-9C9F-E9C66460F2F0}">
      <dsp:nvSpPr>
        <dsp:cNvPr id="0" name=""/>
        <dsp:cNvSpPr/>
      </dsp:nvSpPr>
      <dsp:spPr>
        <a:xfrm>
          <a:off x="1621620" y="760500"/>
          <a:ext cx="9131579"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111250">
            <a:lnSpc>
              <a:spcPct val="90000"/>
            </a:lnSpc>
            <a:spcBef>
              <a:spcPct val="0"/>
            </a:spcBef>
            <a:spcAft>
              <a:spcPct val="35000"/>
            </a:spcAft>
            <a:buNone/>
          </a:pPr>
          <a:r>
            <a:rPr lang="en-GB" sz="2500" kern="1200" dirty="0"/>
            <a:t>Grey literature was sought by contacting authors of included studies and experts in the field (n = 32) by email between April and June of 2021. </a:t>
          </a:r>
          <a:endParaRPr lang="en-US" sz="2500" kern="1200" dirty="0"/>
        </a:p>
      </dsp:txBody>
      <dsp:txXfrm>
        <a:off x="1621620" y="760500"/>
        <a:ext cx="9131579" cy="1404000"/>
      </dsp:txXfrm>
    </dsp:sp>
    <dsp:sp modelId="{012CD2B6-70D5-41E6-A2A0-00F393773825}">
      <dsp:nvSpPr>
        <dsp:cNvPr id="0" name=""/>
        <dsp:cNvSpPr/>
      </dsp:nvSpPr>
      <dsp:spPr>
        <a:xfrm>
          <a:off x="0" y="2515500"/>
          <a:ext cx="10753200" cy="140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330A3-4DF7-40BE-B912-0DA4B1924CF4}">
      <dsp:nvSpPr>
        <dsp:cNvPr id="0" name=""/>
        <dsp:cNvSpPr/>
      </dsp:nvSpPr>
      <dsp:spPr>
        <a:xfrm>
          <a:off x="424710" y="2831400"/>
          <a:ext cx="772200" cy="7722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4397BF-AE40-45EB-99A7-92BF6DE0A840}">
      <dsp:nvSpPr>
        <dsp:cNvPr id="0" name=""/>
        <dsp:cNvSpPr/>
      </dsp:nvSpPr>
      <dsp:spPr>
        <a:xfrm>
          <a:off x="1621620" y="2515500"/>
          <a:ext cx="9131579" cy="14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l" defTabSz="1111250">
            <a:lnSpc>
              <a:spcPct val="90000"/>
            </a:lnSpc>
            <a:spcBef>
              <a:spcPct val="0"/>
            </a:spcBef>
            <a:spcAft>
              <a:spcPct val="35000"/>
            </a:spcAft>
            <a:buNone/>
          </a:pPr>
          <a:r>
            <a:rPr lang="en-GB" sz="2500" kern="1200"/>
            <a:t>Grey literature was also sought on Google Scholar and the EBSCO Discovery Service (29–30.3.2021).</a:t>
          </a:r>
          <a:endParaRPr lang="en-US" sz="2500" kern="1200"/>
        </a:p>
      </dsp:txBody>
      <dsp:txXfrm>
        <a:off x="1621620" y="2515500"/>
        <a:ext cx="9131579" cy="1404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96B27-03F3-BF47-B5C4-65E4B75A8CBD}">
      <dsp:nvSpPr>
        <dsp:cNvPr id="0" name=""/>
        <dsp:cNvSpPr/>
      </dsp:nvSpPr>
      <dsp:spPr>
        <a:xfrm>
          <a:off x="2292220" y="1343149"/>
          <a:ext cx="496532" cy="91440"/>
        </a:xfrm>
        <a:custGeom>
          <a:avLst/>
          <a:gdLst/>
          <a:ahLst/>
          <a:cxnLst/>
          <a:rect l="0" t="0" r="0" b="0"/>
          <a:pathLst>
            <a:path>
              <a:moveTo>
                <a:pt x="0" y="45720"/>
              </a:moveTo>
              <a:lnTo>
                <a:pt x="4965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7308" y="1386233"/>
        <a:ext cx="26356" cy="5271"/>
      </dsp:txXfrm>
    </dsp:sp>
    <dsp:sp modelId="{FA17F49D-B9B0-7C4D-9ADD-B539EE09C528}">
      <dsp:nvSpPr>
        <dsp:cNvPr id="0" name=""/>
        <dsp:cNvSpPr/>
      </dsp:nvSpPr>
      <dsp:spPr>
        <a:xfrm>
          <a:off x="2139" y="701305"/>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The terms used to describe the intervention content were</a:t>
          </a:r>
          <a:endParaRPr lang="en-US" sz="1400" kern="1200"/>
        </a:p>
      </dsp:txBody>
      <dsp:txXfrm>
        <a:off x="2139" y="701305"/>
        <a:ext cx="2291880" cy="1375128"/>
      </dsp:txXfrm>
    </dsp:sp>
    <dsp:sp modelId="{D04B5BD8-ED12-AB4A-A606-0FC1A1ACF9E4}">
      <dsp:nvSpPr>
        <dsp:cNvPr id="0" name=""/>
        <dsp:cNvSpPr/>
      </dsp:nvSpPr>
      <dsp:spPr>
        <a:xfrm>
          <a:off x="5111233" y="1343149"/>
          <a:ext cx="496532" cy="91440"/>
        </a:xfrm>
        <a:custGeom>
          <a:avLst/>
          <a:gdLst/>
          <a:ahLst/>
          <a:cxnLst/>
          <a:rect l="0" t="0" r="0" b="0"/>
          <a:pathLst>
            <a:path>
              <a:moveTo>
                <a:pt x="0" y="45720"/>
              </a:moveTo>
              <a:lnTo>
                <a:pt x="4965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6321" y="1386233"/>
        <a:ext cx="26356" cy="5271"/>
      </dsp:txXfrm>
    </dsp:sp>
    <dsp:sp modelId="{05EEF134-C5DA-2042-A7E8-47086F2ED3E4}">
      <dsp:nvSpPr>
        <dsp:cNvPr id="0" name=""/>
        <dsp:cNvSpPr/>
      </dsp:nvSpPr>
      <dsp:spPr>
        <a:xfrm>
          <a:off x="2821152" y="701305"/>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tabulated and organized according to the SSCS model’s three</a:t>
          </a:r>
          <a:endParaRPr lang="en-US" sz="1400" kern="1200"/>
        </a:p>
      </dsp:txBody>
      <dsp:txXfrm>
        <a:off x="2821152" y="701305"/>
        <a:ext cx="2291880" cy="1375128"/>
      </dsp:txXfrm>
    </dsp:sp>
    <dsp:sp modelId="{F577A94A-9694-9B46-A86F-D6C9B2419AEA}">
      <dsp:nvSpPr>
        <dsp:cNvPr id="0" name=""/>
        <dsp:cNvSpPr/>
      </dsp:nvSpPr>
      <dsp:spPr>
        <a:xfrm>
          <a:off x="7930247" y="1343149"/>
          <a:ext cx="496532" cy="91440"/>
        </a:xfrm>
        <a:custGeom>
          <a:avLst/>
          <a:gdLst/>
          <a:ahLst/>
          <a:cxnLst/>
          <a:rect l="0" t="0" r="0" b="0"/>
          <a:pathLst>
            <a:path>
              <a:moveTo>
                <a:pt x="0" y="45720"/>
              </a:moveTo>
              <a:lnTo>
                <a:pt x="4965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165335" y="1386233"/>
        <a:ext cx="26356" cy="5271"/>
      </dsp:txXfrm>
    </dsp:sp>
    <dsp:sp modelId="{22FDB503-0F33-0A44-95B9-934FBCE6A103}">
      <dsp:nvSpPr>
        <dsp:cNvPr id="0" name=""/>
        <dsp:cNvSpPr/>
      </dsp:nvSpPr>
      <dsp:spPr>
        <a:xfrm>
          <a:off x="5640166" y="701305"/>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Concepts: </a:t>
          </a:r>
          <a:endParaRPr lang="en-US" sz="1400" kern="1200"/>
        </a:p>
      </dsp:txBody>
      <dsp:txXfrm>
        <a:off x="5640166" y="701305"/>
        <a:ext cx="2291880" cy="1375128"/>
      </dsp:txXfrm>
    </dsp:sp>
    <dsp:sp modelId="{BE1F2830-63F5-594A-B215-B5C89E440CD7}">
      <dsp:nvSpPr>
        <dsp:cNvPr id="0" name=""/>
        <dsp:cNvSpPr/>
      </dsp:nvSpPr>
      <dsp:spPr>
        <a:xfrm>
          <a:off x="1148079" y="2074633"/>
          <a:ext cx="8457040" cy="496532"/>
        </a:xfrm>
        <a:custGeom>
          <a:avLst/>
          <a:gdLst/>
          <a:ahLst/>
          <a:cxnLst/>
          <a:rect l="0" t="0" r="0" b="0"/>
          <a:pathLst>
            <a:path>
              <a:moveTo>
                <a:pt x="8457040" y="0"/>
              </a:moveTo>
              <a:lnTo>
                <a:pt x="8457040" y="265366"/>
              </a:lnTo>
              <a:lnTo>
                <a:pt x="0" y="265366"/>
              </a:lnTo>
              <a:lnTo>
                <a:pt x="0" y="49653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64763" y="2320264"/>
        <a:ext cx="423672" cy="5271"/>
      </dsp:txXfrm>
    </dsp:sp>
    <dsp:sp modelId="{F83329C3-6A35-5542-A306-1115092CE42C}">
      <dsp:nvSpPr>
        <dsp:cNvPr id="0" name=""/>
        <dsp:cNvSpPr/>
      </dsp:nvSpPr>
      <dsp:spPr>
        <a:xfrm>
          <a:off x="8459179" y="701305"/>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1. information and understanding,</a:t>
          </a:r>
          <a:endParaRPr lang="en-US" sz="1400" kern="1200"/>
        </a:p>
      </dsp:txBody>
      <dsp:txXfrm>
        <a:off x="8459179" y="701305"/>
        <a:ext cx="2291880" cy="1375128"/>
      </dsp:txXfrm>
    </dsp:sp>
    <dsp:sp modelId="{2C88D1AB-0A0D-9C4E-970F-5183CA3B5FD2}">
      <dsp:nvSpPr>
        <dsp:cNvPr id="0" name=""/>
        <dsp:cNvSpPr/>
      </dsp:nvSpPr>
      <dsp:spPr>
        <a:xfrm>
          <a:off x="2292220" y="3245410"/>
          <a:ext cx="496532" cy="91440"/>
        </a:xfrm>
        <a:custGeom>
          <a:avLst/>
          <a:gdLst/>
          <a:ahLst/>
          <a:cxnLst/>
          <a:rect l="0" t="0" r="0" b="0"/>
          <a:pathLst>
            <a:path>
              <a:moveTo>
                <a:pt x="0" y="45720"/>
              </a:moveTo>
              <a:lnTo>
                <a:pt x="4965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7308" y="3288494"/>
        <a:ext cx="26356" cy="5271"/>
      </dsp:txXfrm>
    </dsp:sp>
    <dsp:sp modelId="{900D843B-EDC5-7E47-8289-523CB4D40B81}">
      <dsp:nvSpPr>
        <dsp:cNvPr id="0" name=""/>
        <dsp:cNvSpPr/>
      </dsp:nvSpPr>
      <dsp:spPr>
        <a:xfrm>
          <a:off x="2139" y="2603566"/>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2. coping skills, and</a:t>
          </a:r>
          <a:endParaRPr lang="en-US" sz="1400" kern="1200"/>
        </a:p>
      </dsp:txBody>
      <dsp:txXfrm>
        <a:off x="2139" y="2603566"/>
        <a:ext cx="2291880" cy="1375128"/>
      </dsp:txXfrm>
    </dsp:sp>
    <dsp:sp modelId="{10691001-C153-1248-80EB-AD7E88EB17D9}">
      <dsp:nvSpPr>
        <dsp:cNvPr id="0" name=""/>
        <dsp:cNvSpPr/>
      </dsp:nvSpPr>
      <dsp:spPr>
        <a:xfrm>
          <a:off x="5111233" y="3245410"/>
          <a:ext cx="496532" cy="91440"/>
        </a:xfrm>
        <a:custGeom>
          <a:avLst/>
          <a:gdLst/>
          <a:ahLst/>
          <a:cxnLst/>
          <a:rect l="0" t="0" r="0" b="0"/>
          <a:pathLst>
            <a:path>
              <a:moveTo>
                <a:pt x="0" y="45720"/>
              </a:moveTo>
              <a:lnTo>
                <a:pt x="49653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6321" y="3288494"/>
        <a:ext cx="26356" cy="5271"/>
      </dsp:txXfrm>
    </dsp:sp>
    <dsp:sp modelId="{3D81E5FF-69B3-5C40-A779-FD09FDB9065E}">
      <dsp:nvSpPr>
        <dsp:cNvPr id="0" name=""/>
        <dsp:cNvSpPr/>
      </dsp:nvSpPr>
      <dsp:spPr>
        <a:xfrm>
          <a:off x="2821152" y="2603566"/>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3. social support. </a:t>
          </a:r>
          <a:endParaRPr lang="en-US" sz="1400" kern="1200"/>
        </a:p>
      </dsp:txBody>
      <dsp:txXfrm>
        <a:off x="2821152" y="2603566"/>
        <a:ext cx="2291880" cy="1375128"/>
      </dsp:txXfrm>
    </dsp:sp>
    <dsp:sp modelId="{63CB60F7-9D58-974B-B4EA-8C96BC5DBA4D}">
      <dsp:nvSpPr>
        <dsp:cNvPr id="0" name=""/>
        <dsp:cNvSpPr/>
      </dsp:nvSpPr>
      <dsp:spPr>
        <a:xfrm>
          <a:off x="5640166" y="2603566"/>
          <a:ext cx="2291880" cy="137512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304" tIns="117883" rIns="112304" bIns="117883" numCol="1" spcCol="1270" anchor="ctr" anchorCtr="0">
          <a:noAutofit/>
        </a:bodyPr>
        <a:lstStyle/>
        <a:p>
          <a:pPr marL="0" lvl="0" indent="0" algn="ctr" defTabSz="622300">
            <a:lnSpc>
              <a:spcPct val="90000"/>
            </a:lnSpc>
            <a:spcBef>
              <a:spcPct val="0"/>
            </a:spcBef>
            <a:spcAft>
              <a:spcPct val="35000"/>
            </a:spcAft>
            <a:buNone/>
          </a:pPr>
          <a:r>
            <a:rPr lang="en-GB" sz="1400" kern="1200"/>
            <a:t>4. During this extraction process a new category for communication skills was created, because this was central to interventions.</a:t>
          </a:r>
          <a:endParaRPr lang="en-US" sz="1400" kern="1200"/>
        </a:p>
      </dsp:txBody>
      <dsp:txXfrm>
        <a:off x="5640166" y="2603566"/>
        <a:ext cx="2291880" cy="13751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E37B1-A119-064D-A5F6-9A8890AA9B4F}">
      <dsp:nvSpPr>
        <dsp:cNvPr id="0" name=""/>
        <dsp:cNvSpPr/>
      </dsp:nvSpPr>
      <dsp:spPr>
        <a:xfrm>
          <a:off x="0" y="571"/>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25B021D-36CE-204D-8149-12290C892151}">
      <dsp:nvSpPr>
        <dsp:cNvPr id="0" name=""/>
        <dsp:cNvSpPr/>
      </dsp:nvSpPr>
      <dsp:spPr>
        <a:xfrm>
          <a:off x="0" y="571"/>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In total, the evidence of 17 studies documented in 19 reports was summarized.</a:t>
          </a:r>
          <a:endParaRPr lang="en-US" sz="1400" kern="1200" dirty="0"/>
        </a:p>
      </dsp:txBody>
      <dsp:txXfrm>
        <a:off x="0" y="571"/>
        <a:ext cx="10753200" cy="668408"/>
      </dsp:txXfrm>
    </dsp:sp>
    <dsp:sp modelId="{EB39BE86-4516-5F4A-9412-51B19751FA27}">
      <dsp:nvSpPr>
        <dsp:cNvPr id="0" name=""/>
        <dsp:cNvSpPr/>
      </dsp:nvSpPr>
      <dsp:spPr>
        <a:xfrm>
          <a:off x="0" y="668979"/>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1CB8A64-995A-AC48-827B-C0FA296F4508}">
      <dsp:nvSpPr>
        <dsp:cNvPr id="0" name=""/>
        <dsp:cNvSpPr/>
      </dsp:nvSpPr>
      <dsp:spPr>
        <a:xfrm>
          <a:off x="0" y="668979"/>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4/9 interventions were online interventions (online Cognitive </a:t>
          </a:r>
          <a:r>
            <a:rPr lang="en-GB" sz="1400" kern="1200" dirty="0" err="1"/>
            <a:t>Behavioral</a:t>
          </a:r>
          <a:r>
            <a:rPr lang="en-GB" sz="1400" kern="1200" dirty="0"/>
            <a:t> Therapy (CBT), </a:t>
          </a:r>
          <a:r>
            <a:rPr lang="en-GB" sz="1400" kern="1200" dirty="0" err="1"/>
            <a:t>Behavioral</a:t>
          </a:r>
          <a:r>
            <a:rPr lang="en-GB" sz="1400" kern="1200" dirty="0"/>
            <a:t> Couples Therapy (BCT), </a:t>
          </a:r>
          <a:r>
            <a:rPr lang="en-GB" sz="1400" kern="1200" dirty="0" err="1"/>
            <a:t>Efa</a:t>
          </a:r>
          <a:r>
            <a:rPr lang="en-GB" sz="1400" kern="1200" dirty="0"/>
            <a:t> (</a:t>
          </a:r>
          <a:r>
            <a:rPr lang="en-GB" sz="1400" kern="1200" dirty="0" err="1"/>
            <a:t>Verspiel</a:t>
          </a:r>
          <a:r>
            <a:rPr lang="en-GB" sz="1400" kern="1200" dirty="0"/>
            <a:t> </a:t>
          </a:r>
          <a:r>
            <a:rPr lang="en-GB" sz="1400" kern="1200" dirty="0" err="1"/>
            <a:t>nicht</a:t>
          </a:r>
          <a:r>
            <a:rPr lang="en-GB" sz="1400" kern="1200" dirty="0"/>
            <a:t> </a:t>
          </a:r>
          <a:r>
            <a:rPr lang="en-GB" sz="1400" kern="1200" dirty="0" err="1"/>
            <a:t>mein</a:t>
          </a:r>
          <a:r>
            <a:rPr lang="en-GB" sz="1400" kern="1200" dirty="0"/>
            <a:t> Leben – </a:t>
          </a:r>
          <a:r>
            <a:rPr lang="en-GB" sz="1400" kern="1200" dirty="0" err="1"/>
            <a:t>Entlastung</a:t>
          </a:r>
          <a:r>
            <a:rPr lang="en-GB" sz="1400" kern="1200" dirty="0"/>
            <a:t> </a:t>
          </a:r>
          <a:r>
            <a:rPr lang="en-GB" sz="1400" kern="1200" dirty="0" err="1"/>
            <a:t>für</a:t>
          </a:r>
          <a:r>
            <a:rPr lang="en-GB" sz="1400" kern="1200" dirty="0"/>
            <a:t> </a:t>
          </a:r>
          <a:r>
            <a:rPr lang="en-GB" sz="1400" kern="1200" dirty="0" err="1"/>
            <a:t>Angehörige</a:t>
          </a:r>
          <a:r>
            <a:rPr lang="en-GB" sz="1400" kern="1200" dirty="0"/>
            <a:t>; Eng. “Don’t gamble away my life – Support for Affected Others”) &amp; Gambling help online (GHO).</a:t>
          </a:r>
          <a:endParaRPr lang="en-US" sz="1400" kern="1200" dirty="0"/>
        </a:p>
      </dsp:txBody>
      <dsp:txXfrm>
        <a:off x="0" y="668979"/>
        <a:ext cx="10753200" cy="668408"/>
      </dsp:txXfrm>
    </dsp:sp>
    <dsp:sp modelId="{337B3F21-299B-4A4F-A394-4DDFC01497BA}">
      <dsp:nvSpPr>
        <dsp:cNvPr id="0" name=""/>
        <dsp:cNvSpPr/>
      </dsp:nvSpPr>
      <dsp:spPr>
        <a:xfrm>
          <a:off x="0" y="1337387"/>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33A364D-4E4B-0A46-B134-47B1CEADEF5C}">
      <dsp:nvSpPr>
        <dsp:cNvPr id="0" name=""/>
        <dsp:cNvSpPr/>
      </dsp:nvSpPr>
      <dsp:spPr>
        <a:xfrm>
          <a:off x="0" y="1337387"/>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5/9 interventions were directed at CSOs alone (CRAFT, online CBT, 5-step method, Efa, GHO), and 4 were directed towards couples/dyads (BCT, CCT, Integrative Couple Treatment for Pathological Gambling [ICT-PG], and standard treatment).</a:t>
          </a:r>
          <a:endParaRPr lang="en-US" sz="1400" kern="1200"/>
        </a:p>
      </dsp:txBody>
      <dsp:txXfrm>
        <a:off x="0" y="1337387"/>
        <a:ext cx="10753200" cy="668408"/>
      </dsp:txXfrm>
    </dsp:sp>
    <dsp:sp modelId="{835D19FA-30AB-ED45-A8BA-D97AC1EBB21E}">
      <dsp:nvSpPr>
        <dsp:cNvPr id="0" name=""/>
        <dsp:cNvSpPr/>
      </dsp:nvSpPr>
      <dsp:spPr>
        <a:xfrm>
          <a:off x="0" y="2005795"/>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7D6290E-B13E-0A44-8C0D-502F29A09D5A}">
      <dsp:nvSpPr>
        <dsp:cNvPr id="0" name=""/>
        <dsp:cNvSpPr/>
      </dsp:nvSpPr>
      <dsp:spPr>
        <a:xfrm>
          <a:off x="0" y="2005795"/>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5 studies were RCTs (Lee &amp; Awosoga, 2015; Magnusson et al., 2019; Nayoski &amp; Hodgins, 2016; Nilsson et al., 2018, 2020)</a:t>
          </a:r>
          <a:endParaRPr lang="en-US" sz="1400" kern="1200"/>
        </a:p>
      </dsp:txBody>
      <dsp:txXfrm>
        <a:off x="0" y="2005795"/>
        <a:ext cx="10753200" cy="668408"/>
      </dsp:txXfrm>
    </dsp:sp>
    <dsp:sp modelId="{6C00847F-C02D-AA40-BC24-FC5F6552EB81}">
      <dsp:nvSpPr>
        <dsp:cNvPr id="0" name=""/>
        <dsp:cNvSpPr/>
      </dsp:nvSpPr>
      <dsp:spPr>
        <a:xfrm>
          <a:off x="0" y="2674204"/>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B132FD8-7A58-5A43-A506-84FA81655F2E}">
      <dsp:nvSpPr>
        <dsp:cNvPr id="0" name=""/>
        <dsp:cNvSpPr/>
      </dsp:nvSpPr>
      <dsp:spPr>
        <a:xfrm>
          <a:off x="0" y="2674204"/>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4 were case studies (Bastardo Gaelzer, 2019; Lee, 2012, 2015; Shi, 2021),</a:t>
          </a:r>
          <a:endParaRPr lang="en-US" sz="1400" kern="1200"/>
        </a:p>
      </dsp:txBody>
      <dsp:txXfrm>
        <a:off x="0" y="2674204"/>
        <a:ext cx="10753200" cy="668408"/>
      </dsp:txXfrm>
    </dsp:sp>
    <dsp:sp modelId="{BA7CB002-7D3F-2048-AAD8-301A9CE21647}">
      <dsp:nvSpPr>
        <dsp:cNvPr id="0" name=""/>
        <dsp:cNvSpPr/>
      </dsp:nvSpPr>
      <dsp:spPr>
        <a:xfrm>
          <a:off x="0" y="3342612"/>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277ABC1-0E37-C246-BECC-21F02CD1A760}">
      <dsp:nvSpPr>
        <dsp:cNvPr id="0" name=""/>
        <dsp:cNvSpPr/>
      </dsp:nvSpPr>
      <dsp:spPr>
        <a:xfrm>
          <a:off x="0" y="3342612"/>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2 were explorative surveys (Rodda et al., 2013, 2017), and 2 were based on post-treatment/follow-up interviews (Nilsson, 2020; Tremblay et al., 2018).</a:t>
          </a:r>
          <a:endParaRPr lang="en-US" sz="1400" kern="1200"/>
        </a:p>
      </dsp:txBody>
      <dsp:txXfrm>
        <a:off x="0" y="3342612"/>
        <a:ext cx="10753200" cy="668408"/>
      </dsp:txXfrm>
    </dsp:sp>
    <dsp:sp modelId="{E2A193D0-5238-AA43-BC5F-650E2ECD0613}">
      <dsp:nvSpPr>
        <dsp:cNvPr id="0" name=""/>
        <dsp:cNvSpPr/>
      </dsp:nvSpPr>
      <dsp:spPr>
        <a:xfrm>
          <a:off x="0" y="401102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CB7EFE0-9C50-0243-B01E-F34FD6A5C719}">
      <dsp:nvSpPr>
        <dsp:cNvPr id="0" name=""/>
        <dsp:cNvSpPr/>
      </dsp:nvSpPr>
      <dsp:spPr>
        <a:xfrm>
          <a:off x="0" y="4011020"/>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dirty="0"/>
            <a:t>One study (2 reports) utilized a mixed method approach (</a:t>
          </a:r>
          <a:r>
            <a:rPr lang="en-GB" sz="1400" kern="1200" dirty="0" err="1"/>
            <a:t>Kourgiantakis</a:t>
          </a:r>
          <a:r>
            <a:rPr lang="en-GB" sz="1400" kern="1200" dirty="0"/>
            <a:t>, 2017; </a:t>
          </a:r>
          <a:r>
            <a:rPr lang="en-GB" sz="1400" kern="1200" dirty="0" err="1"/>
            <a:t>Kourgiantakis</a:t>
          </a:r>
          <a:r>
            <a:rPr lang="en-GB" sz="1400" kern="1200" dirty="0"/>
            <a:t>, Saint-Jacques, &amp; Tremblay, 2018), one utilized within-subject quantitative data (Orford et al., 2017), and one was a feasibility study (Buchner et al., 2019).</a:t>
          </a:r>
          <a:endParaRPr lang="en-US" sz="1400" kern="1200" dirty="0"/>
        </a:p>
      </dsp:txBody>
      <dsp:txXfrm>
        <a:off x="0" y="4011020"/>
        <a:ext cx="10753200" cy="66840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9450E-2DBD-9841-8CCF-7238C4AE6384}">
      <dsp:nvSpPr>
        <dsp:cNvPr id="0" name=""/>
        <dsp:cNvSpPr/>
      </dsp:nvSpPr>
      <dsp:spPr>
        <a:xfrm>
          <a:off x="0" y="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64BA9-F42C-924A-8D92-52365B6ED8ED}">
      <dsp:nvSpPr>
        <dsp:cNvPr id="0" name=""/>
        <dsp:cNvSpPr/>
      </dsp:nvSpPr>
      <dsp:spPr>
        <a:xfrm>
          <a:off x="0" y="0"/>
          <a:ext cx="107532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GB" sz="3500" kern="1200"/>
            <a:t>A quantitative synthesis (N = 7 studies) of effect size estimates for depression and anxiety measures didn’t indicate any intervention to have better outcomes than others.</a:t>
          </a:r>
          <a:endParaRPr lang="en-US" sz="3500" kern="1200"/>
        </a:p>
      </dsp:txBody>
      <dsp:txXfrm>
        <a:off x="0" y="0"/>
        <a:ext cx="10753200" cy="2340000"/>
      </dsp:txXfrm>
    </dsp:sp>
    <dsp:sp modelId="{9F8ABF77-3315-B747-B429-942D1C8C1318}">
      <dsp:nvSpPr>
        <dsp:cNvPr id="0" name=""/>
        <dsp:cNvSpPr/>
      </dsp:nvSpPr>
      <dsp:spPr>
        <a:xfrm>
          <a:off x="0" y="234000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DE90F5-BDCF-304B-ACCF-9E3DD9519FC0}">
      <dsp:nvSpPr>
        <dsp:cNvPr id="0" name=""/>
        <dsp:cNvSpPr/>
      </dsp:nvSpPr>
      <dsp:spPr>
        <a:xfrm>
          <a:off x="0" y="2340000"/>
          <a:ext cx="10753200" cy="2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GB" sz="3500" kern="1200"/>
            <a:t>Core themes in the treatment process identified in the qualitative synthesis (N =7) included: information and understanding, social support, coping skills, communication, and strain.</a:t>
          </a:r>
          <a:endParaRPr lang="en-US" sz="3500" kern="1200"/>
        </a:p>
      </dsp:txBody>
      <dsp:txXfrm>
        <a:off x="0" y="2340000"/>
        <a:ext cx="10753200" cy="234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D1763-36EB-3C47-8619-CCB8ACD6F820}">
      <dsp:nvSpPr>
        <dsp:cNvPr id="0" name=""/>
        <dsp:cNvSpPr/>
      </dsp:nvSpPr>
      <dsp:spPr>
        <a:xfrm>
          <a:off x="0" y="2285"/>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A38A8-AE40-D747-BC11-0ADB252BD8CA}">
      <dsp:nvSpPr>
        <dsp:cNvPr id="0" name=""/>
        <dsp:cNvSpPr/>
      </dsp:nvSpPr>
      <dsp:spPr>
        <a:xfrm>
          <a:off x="0" y="2285"/>
          <a:ext cx="10753200" cy="155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The present study adds to the literature along with recent reviews (Archer et al., 2020; Kourgiantakis et al., 2021; Merkouris et al.,2020), by including qualitative studies and unpublished literature. </a:t>
          </a:r>
          <a:endParaRPr lang="en-US" sz="2500" kern="1200"/>
        </a:p>
      </dsp:txBody>
      <dsp:txXfrm>
        <a:off x="0" y="2285"/>
        <a:ext cx="10753200" cy="1558476"/>
      </dsp:txXfrm>
    </dsp:sp>
    <dsp:sp modelId="{72DF7B6D-D126-2243-B74F-B2ED7652674E}">
      <dsp:nvSpPr>
        <dsp:cNvPr id="0" name=""/>
        <dsp:cNvSpPr/>
      </dsp:nvSpPr>
      <dsp:spPr>
        <a:xfrm>
          <a:off x="0" y="1560761"/>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0191A-DC81-E547-8D46-6BED6AE58F5E}">
      <dsp:nvSpPr>
        <dsp:cNvPr id="0" name=""/>
        <dsp:cNvSpPr/>
      </dsp:nvSpPr>
      <dsp:spPr>
        <a:xfrm>
          <a:off x="0" y="1560761"/>
          <a:ext cx="10753200" cy="155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In the time since Kourgiantakis et al. (2013) review, numerous novel interventions have emerged (online CBT, BCT, ICT-PG) including also low threshold online interventions (Efa, GHO). </a:t>
          </a:r>
          <a:endParaRPr lang="en-US" sz="2500" kern="1200"/>
        </a:p>
      </dsp:txBody>
      <dsp:txXfrm>
        <a:off x="0" y="1560761"/>
        <a:ext cx="10753200" cy="1558476"/>
      </dsp:txXfrm>
    </dsp:sp>
    <dsp:sp modelId="{9132AAC3-AF8C-9542-A717-1981B9D71C4C}">
      <dsp:nvSpPr>
        <dsp:cNvPr id="0" name=""/>
        <dsp:cNvSpPr/>
      </dsp:nvSpPr>
      <dsp:spPr>
        <a:xfrm>
          <a:off x="0" y="3119238"/>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21BEC-4733-354F-898B-1E3DF9AC821F}">
      <dsp:nvSpPr>
        <dsp:cNvPr id="0" name=""/>
        <dsp:cNvSpPr/>
      </dsp:nvSpPr>
      <dsp:spPr>
        <a:xfrm>
          <a:off x="0" y="3119238"/>
          <a:ext cx="10753200" cy="155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Furthermore, research on CCT has continued, and the use of the 5-step method has been     broadened to the gambling context. However, new studieson CRAFT (with reports written in English) or CST have not been conducted.</a:t>
          </a:r>
          <a:endParaRPr lang="en-US" sz="2500" kern="1200"/>
        </a:p>
      </dsp:txBody>
      <dsp:txXfrm>
        <a:off x="0" y="3119238"/>
        <a:ext cx="10753200" cy="15584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28B26-5B5F-E14D-9B14-D631B43E2D17}">
      <dsp:nvSpPr>
        <dsp:cNvPr id="0" name=""/>
        <dsp:cNvSpPr/>
      </dsp:nvSpPr>
      <dsp:spPr>
        <a:xfrm>
          <a:off x="0" y="571"/>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E5721-6935-A74F-8139-71F98A3E2121}">
      <dsp:nvSpPr>
        <dsp:cNvPr id="0" name=""/>
        <dsp:cNvSpPr/>
      </dsp:nvSpPr>
      <dsp:spPr>
        <a:xfrm>
          <a:off x="0" y="571"/>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Epidemiological studies</a:t>
          </a:r>
          <a:endParaRPr lang="en-US" sz="3000" kern="1200"/>
        </a:p>
      </dsp:txBody>
      <dsp:txXfrm>
        <a:off x="0" y="571"/>
        <a:ext cx="10753200" cy="668408"/>
      </dsp:txXfrm>
    </dsp:sp>
    <dsp:sp modelId="{513D9FB1-5A61-CB44-B66A-7EDA2BE76761}">
      <dsp:nvSpPr>
        <dsp:cNvPr id="0" name=""/>
        <dsp:cNvSpPr/>
      </dsp:nvSpPr>
      <dsp:spPr>
        <a:xfrm>
          <a:off x="0" y="668979"/>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395DAE-E72E-934D-95BF-F9E1C21FA17E}">
      <dsp:nvSpPr>
        <dsp:cNvPr id="0" name=""/>
        <dsp:cNvSpPr/>
      </dsp:nvSpPr>
      <dsp:spPr>
        <a:xfrm>
          <a:off x="0" y="668979"/>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Qualitative studies</a:t>
          </a:r>
          <a:endParaRPr lang="en-US" sz="3000" kern="1200"/>
        </a:p>
      </dsp:txBody>
      <dsp:txXfrm>
        <a:off x="0" y="668979"/>
        <a:ext cx="10753200" cy="668408"/>
      </dsp:txXfrm>
    </dsp:sp>
    <dsp:sp modelId="{D5890BAA-4535-C448-9D8D-9E732925E483}">
      <dsp:nvSpPr>
        <dsp:cNvPr id="0" name=""/>
        <dsp:cNvSpPr/>
      </dsp:nvSpPr>
      <dsp:spPr>
        <a:xfrm>
          <a:off x="0" y="1337387"/>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447FFC-44F0-AB44-BCED-43C7D0A03F55}">
      <dsp:nvSpPr>
        <dsp:cNvPr id="0" name=""/>
        <dsp:cNvSpPr/>
      </dsp:nvSpPr>
      <dsp:spPr>
        <a:xfrm>
          <a:off x="0" y="1337387"/>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Finnish Network: The CSO Nework </a:t>
          </a:r>
          <a:endParaRPr lang="en-US" sz="3000" kern="1200"/>
        </a:p>
      </dsp:txBody>
      <dsp:txXfrm>
        <a:off x="0" y="1337387"/>
        <a:ext cx="10753200" cy="668408"/>
      </dsp:txXfrm>
    </dsp:sp>
    <dsp:sp modelId="{5A05BD07-86C1-244B-AFEC-6BC099E62321}">
      <dsp:nvSpPr>
        <dsp:cNvPr id="0" name=""/>
        <dsp:cNvSpPr/>
      </dsp:nvSpPr>
      <dsp:spPr>
        <a:xfrm>
          <a:off x="0" y="2005795"/>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01545C-8ADD-384C-A594-88D8BB16679C}">
      <dsp:nvSpPr>
        <dsp:cNvPr id="0" name=""/>
        <dsp:cNvSpPr/>
      </dsp:nvSpPr>
      <dsp:spPr>
        <a:xfrm>
          <a:off x="0" y="2005795"/>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Helsinki Gambling clinic’s observation</a:t>
          </a:r>
          <a:endParaRPr lang="en-US" sz="3000" kern="1200"/>
        </a:p>
      </dsp:txBody>
      <dsp:txXfrm>
        <a:off x="0" y="2005795"/>
        <a:ext cx="10753200" cy="668408"/>
      </dsp:txXfrm>
    </dsp:sp>
    <dsp:sp modelId="{FD440D75-C245-F448-99DC-3EC14D774364}">
      <dsp:nvSpPr>
        <dsp:cNvPr id="0" name=""/>
        <dsp:cNvSpPr/>
      </dsp:nvSpPr>
      <dsp:spPr>
        <a:xfrm>
          <a:off x="0" y="2674204"/>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73311-363E-5A4F-A76E-A09DEB00B1B5}">
      <dsp:nvSpPr>
        <dsp:cNvPr id="0" name=""/>
        <dsp:cNvSpPr/>
      </dsp:nvSpPr>
      <dsp:spPr>
        <a:xfrm>
          <a:off x="0" y="2674204"/>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NGO’s experiences (Tiltti)</a:t>
          </a:r>
          <a:endParaRPr lang="en-US" sz="3000" kern="1200"/>
        </a:p>
      </dsp:txBody>
      <dsp:txXfrm>
        <a:off x="0" y="2674204"/>
        <a:ext cx="10753200" cy="668408"/>
      </dsp:txXfrm>
    </dsp:sp>
    <dsp:sp modelId="{6376125C-923C-3F45-B4E1-457DAEE7537C}">
      <dsp:nvSpPr>
        <dsp:cNvPr id="0" name=""/>
        <dsp:cNvSpPr/>
      </dsp:nvSpPr>
      <dsp:spPr>
        <a:xfrm>
          <a:off x="0" y="3342612"/>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F07036-8EA2-4B40-AEF5-D5DD278766FF}">
      <dsp:nvSpPr>
        <dsp:cNvPr id="0" name=""/>
        <dsp:cNvSpPr/>
      </dsp:nvSpPr>
      <dsp:spPr>
        <a:xfrm>
          <a:off x="0" y="3342612"/>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Systematic review: towards support and treatment</a:t>
          </a:r>
          <a:endParaRPr lang="en-US" sz="3000" kern="1200"/>
        </a:p>
      </dsp:txBody>
      <dsp:txXfrm>
        <a:off x="0" y="3342612"/>
        <a:ext cx="10753200" cy="668408"/>
      </dsp:txXfrm>
    </dsp:sp>
    <dsp:sp modelId="{22C87CB9-54DD-554F-8390-F860B9E1E416}">
      <dsp:nvSpPr>
        <dsp:cNvPr id="0" name=""/>
        <dsp:cNvSpPr/>
      </dsp:nvSpPr>
      <dsp:spPr>
        <a:xfrm>
          <a:off x="0" y="401102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6F3AF0-ED70-F747-891B-7AA62316A077}">
      <dsp:nvSpPr>
        <dsp:cNvPr id="0" name=""/>
        <dsp:cNvSpPr/>
      </dsp:nvSpPr>
      <dsp:spPr>
        <a:xfrm>
          <a:off x="0" y="4011020"/>
          <a:ext cx="10753200" cy="668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GB" sz="3000" kern="1200"/>
            <a:t>Phase I: Implementation of harm measure for CSOs </a:t>
          </a:r>
          <a:endParaRPr lang="en-US" sz="3000" kern="1200"/>
        </a:p>
      </dsp:txBody>
      <dsp:txXfrm>
        <a:off x="0" y="4011020"/>
        <a:ext cx="10753200" cy="6684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6F828-3F9A-6C43-8B61-0DB9585C904D}">
      <dsp:nvSpPr>
        <dsp:cNvPr id="0" name=""/>
        <dsp:cNvSpPr/>
      </dsp:nvSpPr>
      <dsp:spPr>
        <a:xfrm>
          <a:off x="0" y="0"/>
          <a:ext cx="10753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3E2617D-4FC1-C74C-AB7D-63144AFC70BC}">
      <dsp:nvSpPr>
        <dsp:cNvPr id="0" name=""/>
        <dsp:cNvSpPr/>
      </dsp:nvSpPr>
      <dsp:spPr>
        <a:xfrm>
          <a:off x="0" y="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 common starting point is providing psychoeducational information on gambling and PG, with variable practices for providing further psychoeducation. Our results revealed divergent approaches to delivering training on coping and communication skills.</a:t>
          </a:r>
          <a:endParaRPr lang="en-US" sz="2200" kern="1200"/>
        </a:p>
      </dsp:txBody>
      <dsp:txXfrm>
        <a:off x="0" y="0"/>
        <a:ext cx="10753200" cy="1170000"/>
      </dsp:txXfrm>
    </dsp:sp>
    <dsp:sp modelId="{416161F5-BD3B-3349-8799-C38074786F0D}">
      <dsp:nvSpPr>
        <dsp:cNvPr id="0" name=""/>
        <dsp:cNvSpPr/>
      </dsp:nvSpPr>
      <dsp:spPr>
        <a:xfrm>
          <a:off x="0" y="1170000"/>
          <a:ext cx="10753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65F7D66-C1FB-8C47-B9C6-84B6A37BB4DE}">
      <dsp:nvSpPr>
        <dsp:cNvPr id="0" name=""/>
        <dsp:cNvSpPr/>
      </dsp:nvSpPr>
      <dsp:spPr>
        <a:xfrm>
          <a:off x="0" y="117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CRAFT provides advice on adaptive and maladaptive coping strategies which are predefined; the 5-step method on the other hand approaches coping skills from the presumption that the utility of strategies depends on contextual and situational factors.</a:t>
          </a:r>
          <a:endParaRPr lang="en-US" sz="2200" kern="1200"/>
        </a:p>
      </dsp:txBody>
      <dsp:txXfrm>
        <a:off x="0" y="1170000"/>
        <a:ext cx="10753200" cy="1170000"/>
      </dsp:txXfrm>
    </dsp:sp>
    <dsp:sp modelId="{1734AB3A-1A77-814B-939F-1EBBB69BCCA1}">
      <dsp:nvSpPr>
        <dsp:cNvPr id="0" name=""/>
        <dsp:cNvSpPr/>
      </dsp:nvSpPr>
      <dsp:spPr>
        <a:xfrm>
          <a:off x="0" y="2340000"/>
          <a:ext cx="10753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8C166F2-0240-F849-87D9-53FD46A53034}">
      <dsp:nvSpPr>
        <dsp:cNvPr id="0" name=""/>
        <dsp:cNvSpPr/>
      </dsp:nvSpPr>
      <dsp:spPr>
        <a:xfrm>
          <a:off x="0" y="234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CCT addresses the enhancement of coping skills by broadening communication, which ultimately provides support from within the couple’s relationship.</a:t>
          </a:r>
          <a:endParaRPr lang="en-US" sz="2200" kern="1200"/>
        </a:p>
      </dsp:txBody>
      <dsp:txXfrm>
        <a:off x="0" y="2340000"/>
        <a:ext cx="10753200" cy="1170000"/>
      </dsp:txXfrm>
    </dsp:sp>
    <dsp:sp modelId="{E158541A-1CFB-1045-8717-919D06F0444B}">
      <dsp:nvSpPr>
        <dsp:cNvPr id="0" name=""/>
        <dsp:cNvSpPr/>
      </dsp:nvSpPr>
      <dsp:spPr>
        <a:xfrm>
          <a:off x="0" y="3510000"/>
          <a:ext cx="107532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4BF0D48-A99C-654F-80C1-8E5B4FDF5FF1}">
      <dsp:nvSpPr>
        <dsp:cNvPr id="0" name=""/>
        <dsp:cNvSpPr/>
      </dsp:nvSpPr>
      <dsp:spPr>
        <a:xfrm>
          <a:off x="0" y="351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The interventions varied in the degree of professional support provided, and the facilitation of informal social support also varied between interventions, including access to online forums (BCT) and face-to-face group meetings (standard treatment).</a:t>
          </a:r>
          <a:endParaRPr lang="en-US" sz="2200" kern="1200"/>
        </a:p>
      </dsp:txBody>
      <dsp:txXfrm>
        <a:off x="0" y="3510000"/>
        <a:ext cx="10753200" cy="1170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C27E9-E331-4172-A237-38C62D4F0D7F}">
      <dsp:nvSpPr>
        <dsp:cNvPr id="0" name=""/>
        <dsp:cNvSpPr/>
      </dsp:nvSpPr>
      <dsp:spPr>
        <a:xfrm>
          <a:off x="0" y="1513"/>
          <a:ext cx="10753200" cy="6450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E8D17D-AC4F-4C0D-BD3F-6858831A2985}">
      <dsp:nvSpPr>
        <dsp:cNvPr id="0" name=""/>
        <dsp:cNvSpPr/>
      </dsp:nvSpPr>
      <dsp:spPr>
        <a:xfrm>
          <a:off x="195142" y="146661"/>
          <a:ext cx="354804" cy="354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EFBA77-5C43-4E35-8443-AA650434959B}">
      <dsp:nvSpPr>
        <dsp:cNvPr id="0" name=""/>
        <dsp:cNvSpPr/>
      </dsp:nvSpPr>
      <dsp:spPr>
        <a:xfrm>
          <a:off x="745090" y="1513"/>
          <a:ext cx="10008109" cy="645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3" tIns="68273" rIns="68273" bIns="68273" numCol="1" spcCol="1270" anchor="ctr" anchorCtr="0">
          <a:noAutofit/>
        </a:bodyPr>
        <a:lstStyle/>
        <a:p>
          <a:pPr marL="0" lvl="0" indent="0" algn="l" defTabSz="755650">
            <a:lnSpc>
              <a:spcPct val="90000"/>
            </a:lnSpc>
            <a:spcBef>
              <a:spcPct val="0"/>
            </a:spcBef>
            <a:spcAft>
              <a:spcPct val="35000"/>
            </a:spcAft>
            <a:buNone/>
          </a:pPr>
          <a:r>
            <a:rPr lang="en-GB" sz="1700" kern="1200"/>
            <a:t>A range of interventions with different aims, target groups and modes of delivery were identified in the systematic review.</a:t>
          </a:r>
          <a:endParaRPr lang="en-US" sz="1700" kern="1200"/>
        </a:p>
      </dsp:txBody>
      <dsp:txXfrm>
        <a:off x="745090" y="1513"/>
        <a:ext cx="10008109" cy="645099"/>
      </dsp:txXfrm>
    </dsp:sp>
    <dsp:sp modelId="{E31F9F42-5B86-4D10-917E-964F7B34591E}">
      <dsp:nvSpPr>
        <dsp:cNvPr id="0" name=""/>
        <dsp:cNvSpPr/>
      </dsp:nvSpPr>
      <dsp:spPr>
        <a:xfrm>
          <a:off x="0" y="807888"/>
          <a:ext cx="10753200" cy="6450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69C0E-9851-40C1-A0CF-9D28BB3B753C}">
      <dsp:nvSpPr>
        <dsp:cNvPr id="0" name=""/>
        <dsp:cNvSpPr/>
      </dsp:nvSpPr>
      <dsp:spPr>
        <a:xfrm>
          <a:off x="195142" y="953035"/>
          <a:ext cx="354804" cy="354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6C0042-75CB-4D6E-813A-5A855B873C9D}">
      <dsp:nvSpPr>
        <dsp:cNvPr id="0" name=""/>
        <dsp:cNvSpPr/>
      </dsp:nvSpPr>
      <dsp:spPr>
        <a:xfrm>
          <a:off x="745090" y="807888"/>
          <a:ext cx="10008109" cy="645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3" tIns="68273" rIns="68273" bIns="68273" numCol="1" spcCol="1270" anchor="ctr" anchorCtr="0">
          <a:noAutofit/>
        </a:bodyPr>
        <a:lstStyle/>
        <a:p>
          <a:pPr marL="0" lvl="0" indent="0" algn="l" defTabSz="755650">
            <a:lnSpc>
              <a:spcPct val="90000"/>
            </a:lnSpc>
            <a:spcBef>
              <a:spcPct val="0"/>
            </a:spcBef>
            <a:spcAft>
              <a:spcPct val="35000"/>
            </a:spcAft>
            <a:buNone/>
          </a:pPr>
          <a:r>
            <a:rPr lang="en-GB" sz="1700" kern="1200"/>
            <a:t>The included studies utilized variable methodologies so that no specific intervention appeared to have better outcomes than the others. </a:t>
          </a:r>
          <a:endParaRPr lang="en-US" sz="1700" kern="1200"/>
        </a:p>
      </dsp:txBody>
      <dsp:txXfrm>
        <a:off x="745090" y="807888"/>
        <a:ext cx="10008109" cy="645099"/>
      </dsp:txXfrm>
    </dsp:sp>
    <dsp:sp modelId="{38AFCF5C-EB9A-4448-8FFF-B9D8871D6A17}">
      <dsp:nvSpPr>
        <dsp:cNvPr id="0" name=""/>
        <dsp:cNvSpPr/>
      </dsp:nvSpPr>
      <dsp:spPr>
        <a:xfrm>
          <a:off x="0" y="1614262"/>
          <a:ext cx="10753200" cy="6450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3D536-3C81-4F98-B599-9696965097C7}">
      <dsp:nvSpPr>
        <dsp:cNvPr id="0" name=""/>
        <dsp:cNvSpPr/>
      </dsp:nvSpPr>
      <dsp:spPr>
        <a:xfrm>
          <a:off x="195142" y="1759410"/>
          <a:ext cx="354804" cy="354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0DFBC3-9F92-4D5F-8764-ACA9757FDD75}">
      <dsp:nvSpPr>
        <dsp:cNvPr id="0" name=""/>
        <dsp:cNvSpPr/>
      </dsp:nvSpPr>
      <dsp:spPr>
        <a:xfrm>
          <a:off x="745090" y="1614262"/>
          <a:ext cx="10008109" cy="645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3" tIns="68273" rIns="68273" bIns="68273" numCol="1" spcCol="1270" anchor="ctr" anchorCtr="0">
          <a:noAutofit/>
        </a:bodyPr>
        <a:lstStyle/>
        <a:p>
          <a:pPr marL="0" lvl="0" indent="0" algn="l" defTabSz="755650">
            <a:lnSpc>
              <a:spcPct val="90000"/>
            </a:lnSpc>
            <a:spcBef>
              <a:spcPct val="0"/>
            </a:spcBef>
            <a:spcAft>
              <a:spcPct val="35000"/>
            </a:spcAft>
            <a:buNone/>
          </a:pPr>
          <a:r>
            <a:rPr lang="en-GB" sz="1700" kern="1200"/>
            <a:t>The commonalities and differences in intervention content were identified, along with the themes that influenced treatment processes.</a:t>
          </a:r>
          <a:endParaRPr lang="en-US" sz="1700" kern="1200"/>
        </a:p>
      </dsp:txBody>
      <dsp:txXfrm>
        <a:off x="745090" y="1614262"/>
        <a:ext cx="10008109" cy="645099"/>
      </dsp:txXfrm>
    </dsp:sp>
    <dsp:sp modelId="{E803C81B-9401-448C-97F9-F3266A864194}">
      <dsp:nvSpPr>
        <dsp:cNvPr id="0" name=""/>
        <dsp:cNvSpPr/>
      </dsp:nvSpPr>
      <dsp:spPr>
        <a:xfrm>
          <a:off x="0" y="2420637"/>
          <a:ext cx="10753200" cy="6450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33D28-8FB5-40C7-8DBB-3DCABC9386A4}">
      <dsp:nvSpPr>
        <dsp:cNvPr id="0" name=""/>
        <dsp:cNvSpPr/>
      </dsp:nvSpPr>
      <dsp:spPr>
        <a:xfrm>
          <a:off x="195142" y="2565784"/>
          <a:ext cx="354804" cy="3548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985A7F-617E-4EBB-A7E9-5274E8CCFB29}">
      <dsp:nvSpPr>
        <dsp:cNvPr id="0" name=""/>
        <dsp:cNvSpPr/>
      </dsp:nvSpPr>
      <dsp:spPr>
        <a:xfrm>
          <a:off x="745090" y="2420637"/>
          <a:ext cx="10008109" cy="645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3" tIns="68273" rIns="68273" bIns="68273" numCol="1" spcCol="1270" anchor="ctr" anchorCtr="0">
          <a:noAutofit/>
        </a:bodyPr>
        <a:lstStyle/>
        <a:p>
          <a:pPr marL="0" lvl="0" indent="0" algn="l" defTabSz="755650">
            <a:lnSpc>
              <a:spcPct val="90000"/>
            </a:lnSpc>
            <a:spcBef>
              <a:spcPct val="0"/>
            </a:spcBef>
            <a:spcAft>
              <a:spcPct val="35000"/>
            </a:spcAft>
            <a:buNone/>
          </a:pPr>
          <a:r>
            <a:rPr lang="en-GB" sz="1700" kern="1200"/>
            <a:t>For the variable needs of CSOs to be met, interventions need to be tailored.</a:t>
          </a:r>
          <a:endParaRPr lang="en-US" sz="1700" kern="1200"/>
        </a:p>
      </dsp:txBody>
      <dsp:txXfrm>
        <a:off x="745090" y="2420637"/>
        <a:ext cx="10008109" cy="645099"/>
      </dsp:txXfrm>
    </dsp:sp>
    <dsp:sp modelId="{E4365ABB-488E-4E8A-BE7A-7366DF6A5DEE}">
      <dsp:nvSpPr>
        <dsp:cNvPr id="0" name=""/>
        <dsp:cNvSpPr/>
      </dsp:nvSpPr>
      <dsp:spPr>
        <a:xfrm>
          <a:off x="0" y="3227011"/>
          <a:ext cx="10753200" cy="6450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42885F-C46D-4C98-8706-CE4233E56CEA}">
      <dsp:nvSpPr>
        <dsp:cNvPr id="0" name=""/>
        <dsp:cNvSpPr/>
      </dsp:nvSpPr>
      <dsp:spPr>
        <a:xfrm>
          <a:off x="195142" y="3372159"/>
          <a:ext cx="354804" cy="3548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1A995F-4B95-4368-9DFA-68DB84DF85C8}">
      <dsp:nvSpPr>
        <dsp:cNvPr id="0" name=""/>
        <dsp:cNvSpPr/>
      </dsp:nvSpPr>
      <dsp:spPr>
        <a:xfrm>
          <a:off x="745090" y="3227011"/>
          <a:ext cx="10008109" cy="645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3" tIns="68273" rIns="68273" bIns="68273" numCol="1" spcCol="1270" anchor="ctr" anchorCtr="0">
          <a:noAutofit/>
        </a:bodyPr>
        <a:lstStyle/>
        <a:p>
          <a:pPr marL="0" lvl="0" indent="0" algn="l" defTabSz="755650">
            <a:lnSpc>
              <a:spcPct val="90000"/>
            </a:lnSpc>
            <a:spcBef>
              <a:spcPct val="0"/>
            </a:spcBef>
            <a:spcAft>
              <a:spcPct val="35000"/>
            </a:spcAft>
            <a:buNone/>
          </a:pPr>
          <a:r>
            <a:rPr lang="en-GB" sz="1700" kern="1200"/>
            <a:t>Assignment to treatment types is suggested to be based on screening procedures. </a:t>
          </a:r>
          <a:endParaRPr lang="en-US" sz="1700" kern="1200"/>
        </a:p>
      </dsp:txBody>
      <dsp:txXfrm>
        <a:off x="745090" y="3227011"/>
        <a:ext cx="10008109" cy="645099"/>
      </dsp:txXfrm>
    </dsp:sp>
    <dsp:sp modelId="{5B20CAB8-3A59-4A2F-9932-220BB10D6E36}">
      <dsp:nvSpPr>
        <dsp:cNvPr id="0" name=""/>
        <dsp:cNvSpPr/>
      </dsp:nvSpPr>
      <dsp:spPr>
        <a:xfrm>
          <a:off x="0" y="4033386"/>
          <a:ext cx="10753200" cy="6450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99C41-7D14-4821-B10E-E64869A0A8C5}">
      <dsp:nvSpPr>
        <dsp:cNvPr id="0" name=""/>
        <dsp:cNvSpPr/>
      </dsp:nvSpPr>
      <dsp:spPr>
        <a:xfrm>
          <a:off x="195142" y="4178533"/>
          <a:ext cx="354804" cy="3548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4422E6-762C-4C0F-AF09-FB441BBE4961}">
      <dsp:nvSpPr>
        <dsp:cNvPr id="0" name=""/>
        <dsp:cNvSpPr/>
      </dsp:nvSpPr>
      <dsp:spPr>
        <a:xfrm>
          <a:off x="745090" y="4033386"/>
          <a:ext cx="10008109" cy="645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273" tIns="68273" rIns="68273" bIns="68273" numCol="1" spcCol="1270" anchor="ctr" anchorCtr="0">
          <a:noAutofit/>
        </a:bodyPr>
        <a:lstStyle/>
        <a:p>
          <a:pPr marL="0" lvl="0" indent="0" algn="l" defTabSz="755650">
            <a:lnSpc>
              <a:spcPct val="90000"/>
            </a:lnSpc>
            <a:spcBef>
              <a:spcPct val="0"/>
            </a:spcBef>
            <a:spcAft>
              <a:spcPct val="35000"/>
            </a:spcAft>
            <a:buNone/>
          </a:pPr>
          <a:r>
            <a:rPr lang="en-GB" sz="1700" kern="1200"/>
            <a:t>Future research needs to carefully plan study designs and outcome measures in order to accurately assess mechanisms of change and treatment efficacy.</a:t>
          </a:r>
          <a:endParaRPr lang="en-US" sz="1700" kern="1200"/>
        </a:p>
      </dsp:txBody>
      <dsp:txXfrm>
        <a:off x="745090" y="4033386"/>
        <a:ext cx="10008109" cy="6450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36BC-3828-5744-8F57-45E9DE93D9E6}">
      <dsp:nvSpPr>
        <dsp:cNvPr id="0" name=""/>
        <dsp:cNvSpPr/>
      </dsp:nvSpPr>
      <dsp:spPr>
        <a:xfrm>
          <a:off x="0" y="0"/>
          <a:ext cx="8279964" cy="842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Implementation of PG-SOIS 6-item harm measure to the online platform of the Peluuri 9/2022.</a:t>
          </a:r>
          <a:endParaRPr lang="en-US" sz="2100" kern="1200"/>
        </a:p>
      </dsp:txBody>
      <dsp:txXfrm>
        <a:off x="24673" y="24673"/>
        <a:ext cx="7272388" cy="793054"/>
      </dsp:txXfrm>
    </dsp:sp>
    <dsp:sp modelId="{C7DE9828-E0AB-D047-8B4C-3BB28D76A6C1}">
      <dsp:nvSpPr>
        <dsp:cNvPr id="0" name=""/>
        <dsp:cNvSpPr/>
      </dsp:nvSpPr>
      <dsp:spPr>
        <a:xfrm>
          <a:off x="618308" y="959400"/>
          <a:ext cx="8279964" cy="842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dirty="0"/>
            <a:t>Aim:</a:t>
          </a:r>
          <a:endParaRPr lang="en-US" sz="2100" kern="1200" dirty="0"/>
        </a:p>
      </dsp:txBody>
      <dsp:txXfrm>
        <a:off x="642981" y="984073"/>
        <a:ext cx="7064749" cy="793053"/>
      </dsp:txXfrm>
    </dsp:sp>
    <dsp:sp modelId="{DC33FBBB-AEFC-DB42-A9A2-946E96F8AFB4}">
      <dsp:nvSpPr>
        <dsp:cNvPr id="0" name=""/>
        <dsp:cNvSpPr/>
      </dsp:nvSpPr>
      <dsp:spPr>
        <a:xfrm>
          <a:off x="1236617" y="1918800"/>
          <a:ext cx="8279964" cy="842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Provide a tool for CSOs to identify harms</a:t>
          </a:r>
          <a:endParaRPr lang="en-US" sz="2100" kern="1200"/>
        </a:p>
      </dsp:txBody>
      <dsp:txXfrm>
        <a:off x="1261290" y="1943473"/>
        <a:ext cx="7064749" cy="793054"/>
      </dsp:txXfrm>
    </dsp:sp>
    <dsp:sp modelId="{846749E9-E558-B142-B29E-9227FFB0931B}">
      <dsp:nvSpPr>
        <dsp:cNvPr id="0" name=""/>
        <dsp:cNvSpPr/>
      </dsp:nvSpPr>
      <dsp:spPr>
        <a:xfrm>
          <a:off x="1854927" y="2878199"/>
          <a:ext cx="8279964" cy="842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Provide tailored information and available sources to reduce harm</a:t>
          </a:r>
          <a:endParaRPr lang="en-US" sz="2100" kern="1200"/>
        </a:p>
      </dsp:txBody>
      <dsp:txXfrm>
        <a:off x="1879600" y="2902872"/>
        <a:ext cx="7064749" cy="793054"/>
      </dsp:txXfrm>
    </dsp:sp>
    <dsp:sp modelId="{8DF85BC6-5879-404F-9C8C-7985A3A6B45E}">
      <dsp:nvSpPr>
        <dsp:cNvPr id="0" name=""/>
        <dsp:cNvSpPr/>
      </dsp:nvSpPr>
      <dsp:spPr>
        <a:xfrm>
          <a:off x="2473235" y="3837600"/>
          <a:ext cx="8279964" cy="8424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FI" sz="2100" kern="1200"/>
            <a:t>Evaluate the feasibility of the tool and collect feedback from the users during 2022-2023.</a:t>
          </a:r>
          <a:endParaRPr lang="en-US" sz="2100" kern="1200"/>
        </a:p>
      </dsp:txBody>
      <dsp:txXfrm>
        <a:off x="2497908" y="3862273"/>
        <a:ext cx="7064749" cy="793054"/>
      </dsp:txXfrm>
    </dsp:sp>
    <dsp:sp modelId="{FFAE4BFD-A3FA-9547-812B-22AA9951DA2F}">
      <dsp:nvSpPr>
        <dsp:cNvPr id="0" name=""/>
        <dsp:cNvSpPr/>
      </dsp:nvSpPr>
      <dsp:spPr>
        <a:xfrm>
          <a:off x="7732404" y="615420"/>
          <a:ext cx="547560" cy="54756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855605" y="615420"/>
        <a:ext cx="301158" cy="412039"/>
      </dsp:txXfrm>
    </dsp:sp>
    <dsp:sp modelId="{A813EEE3-DED2-0C45-8DCA-EBCF9D2DDD8C}">
      <dsp:nvSpPr>
        <dsp:cNvPr id="0" name=""/>
        <dsp:cNvSpPr/>
      </dsp:nvSpPr>
      <dsp:spPr>
        <a:xfrm>
          <a:off x="8350712" y="1574820"/>
          <a:ext cx="547560" cy="54756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473913" y="1574820"/>
        <a:ext cx="301158" cy="412039"/>
      </dsp:txXfrm>
    </dsp:sp>
    <dsp:sp modelId="{BE1ADD3A-8F44-C74D-B557-4E99F2FAD2BF}">
      <dsp:nvSpPr>
        <dsp:cNvPr id="0" name=""/>
        <dsp:cNvSpPr/>
      </dsp:nvSpPr>
      <dsp:spPr>
        <a:xfrm>
          <a:off x="8969021" y="2520180"/>
          <a:ext cx="547560" cy="54756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92222" y="2520180"/>
        <a:ext cx="301158" cy="412039"/>
      </dsp:txXfrm>
    </dsp:sp>
    <dsp:sp modelId="{5BF3A843-073B-5A47-81BF-B0CB1FEB742A}">
      <dsp:nvSpPr>
        <dsp:cNvPr id="0" name=""/>
        <dsp:cNvSpPr/>
      </dsp:nvSpPr>
      <dsp:spPr>
        <a:xfrm>
          <a:off x="9587331" y="3488940"/>
          <a:ext cx="547560" cy="547560"/>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10532" y="3488940"/>
        <a:ext cx="301158" cy="412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04C1D-26F4-1B4C-8F5F-82271B2BC1B3}">
      <dsp:nvSpPr>
        <dsp:cNvPr id="0" name=""/>
        <dsp:cNvSpPr/>
      </dsp:nvSpPr>
      <dsp:spPr>
        <a:xfrm>
          <a:off x="0" y="0"/>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27D7F-3ACB-9645-A15F-C3ADA3B6EF88}">
      <dsp:nvSpPr>
        <dsp:cNvPr id="0" name=""/>
        <dsp:cNvSpPr/>
      </dsp:nvSpPr>
      <dsp:spPr>
        <a:xfrm>
          <a:off x="0" y="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Close to 13% of participants were affected others: 6% of participants were family members</a:t>
          </a:r>
          <a:r>
            <a:rPr lang="fi-FI" sz="2300" kern="1200"/>
            <a:t>, </a:t>
          </a:r>
          <a:r>
            <a:rPr lang="en-US" sz="2300" kern="1200"/>
            <a:t>8% had non-family relationships with the person who gambled</a:t>
          </a:r>
        </a:p>
      </dsp:txBody>
      <dsp:txXfrm>
        <a:off x="0" y="0"/>
        <a:ext cx="10753200" cy="1170000"/>
      </dsp:txXfrm>
    </dsp:sp>
    <dsp:sp modelId="{3C47BC21-109E-234D-BE70-1BACC2174CFE}">
      <dsp:nvSpPr>
        <dsp:cNvPr id="0" name=""/>
        <dsp:cNvSpPr/>
      </dsp:nvSpPr>
      <dsp:spPr>
        <a:xfrm>
          <a:off x="0" y="1170000"/>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D9CF8-712A-9144-A775-B4199AA18DB6}">
      <dsp:nvSpPr>
        <dsp:cNvPr id="0" name=""/>
        <dsp:cNvSpPr/>
      </dsp:nvSpPr>
      <dsp:spPr>
        <a:xfrm>
          <a:off x="0" y="117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Women more likely to be affected family members, men were more likely to be affected non-family members (most often friends or co-workers)</a:t>
          </a:r>
        </a:p>
      </dsp:txBody>
      <dsp:txXfrm>
        <a:off x="0" y="1170000"/>
        <a:ext cx="10753200" cy="1170000"/>
      </dsp:txXfrm>
    </dsp:sp>
    <dsp:sp modelId="{15FB7F94-B02B-4343-9C21-C547A76D9642}">
      <dsp:nvSpPr>
        <dsp:cNvPr id="0" name=""/>
        <dsp:cNvSpPr/>
      </dsp:nvSpPr>
      <dsp:spPr>
        <a:xfrm>
          <a:off x="0" y="2340000"/>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CC147-CD8F-9E4D-BD66-BA52D446E962}">
      <dsp:nvSpPr>
        <dsp:cNvPr id="0" name=""/>
        <dsp:cNvSpPr/>
      </dsp:nvSpPr>
      <dsp:spPr>
        <a:xfrm>
          <a:off x="0" y="234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42% of affected others experience gambling related harms: the most common types of harm were emotional, relationship, and financial harms (for both family and non-family affected others)</a:t>
          </a:r>
        </a:p>
      </dsp:txBody>
      <dsp:txXfrm>
        <a:off x="0" y="2340000"/>
        <a:ext cx="10753200" cy="1170000"/>
      </dsp:txXfrm>
    </dsp:sp>
    <dsp:sp modelId="{E9DA3CEF-76AA-504C-A82F-78E6A87B8768}">
      <dsp:nvSpPr>
        <dsp:cNvPr id="0" name=""/>
        <dsp:cNvSpPr/>
      </dsp:nvSpPr>
      <dsp:spPr>
        <a:xfrm>
          <a:off x="0" y="3510000"/>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54AE59-3D3C-F14D-8CFF-AE823E8625A2}">
      <dsp:nvSpPr>
        <dsp:cNvPr id="0" name=""/>
        <dsp:cNvSpPr/>
      </dsp:nvSpPr>
      <dsp:spPr>
        <a:xfrm>
          <a:off x="0" y="351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Family members were more likely to experience harm overall, and were more likely to experience multiple types of harm</a:t>
          </a:r>
        </a:p>
      </dsp:txBody>
      <dsp:txXfrm>
        <a:off x="0" y="3510000"/>
        <a:ext cx="10753200" cy="117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7797E-9614-C444-AAD1-916E82AD6E29}">
      <dsp:nvSpPr>
        <dsp:cNvPr id="0" name=""/>
        <dsp:cNvSpPr/>
      </dsp:nvSpPr>
      <dsp:spPr>
        <a:xfrm>
          <a:off x="0" y="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7E42A-D4F8-664E-A8E1-ACC0E84652BC}">
      <dsp:nvSpPr>
        <dsp:cNvPr id="0" name=""/>
        <dsp:cNvSpPr/>
      </dsp:nvSpPr>
      <dsp:spPr>
        <a:xfrm>
          <a:off x="0" y="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Non-family members were more likely to experience work- or study-related harms. </a:t>
          </a:r>
        </a:p>
      </dsp:txBody>
      <dsp:txXfrm>
        <a:off x="0" y="0"/>
        <a:ext cx="10753200" cy="1170000"/>
      </dsp:txXfrm>
    </dsp:sp>
    <dsp:sp modelId="{F0FEB8E3-2B9A-3743-A939-E205F3CC8E87}">
      <dsp:nvSpPr>
        <dsp:cNvPr id="0" name=""/>
        <dsp:cNvSpPr/>
      </dsp:nvSpPr>
      <dsp:spPr>
        <a:xfrm>
          <a:off x="0" y="117000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C6CF2-1AC3-CC4D-9E78-15A47C5E8D6A}">
      <dsp:nvSpPr>
        <dsp:cNvPr id="0" name=""/>
        <dsp:cNvSpPr/>
      </dsp:nvSpPr>
      <dsp:spPr>
        <a:xfrm>
          <a:off x="0" y="117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Participants who were young adults (18–34 years old) were more likely to experience financial harms. </a:t>
          </a:r>
        </a:p>
      </dsp:txBody>
      <dsp:txXfrm>
        <a:off x="0" y="1170000"/>
        <a:ext cx="10753200" cy="1170000"/>
      </dsp:txXfrm>
    </dsp:sp>
    <dsp:sp modelId="{DBE60E9B-0F68-0448-B36A-CDB32E756747}">
      <dsp:nvSpPr>
        <dsp:cNvPr id="0" name=""/>
        <dsp:cNvSpPr/>
      </dsp:nvSpPr>
      <dsp:spPr>
        <a:xfrm>
          <a:off x="0" y="234000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D49D1-878B-B248-B828-D52B458F4394}">
      <dsp:nvSpPr>
        <dsp:cNvPr id="0" name=""/>
        <dsp:cNvSpPr/>
      </dsp:nvSpPr>
      <dsp:spPr>
        <a:xfrm>
          <a:off x="0" y="234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Participants who were women or were family members of the person who gambled were more likely to experience emotional harm: emotional harm was especially common for those whose parent or child gambled. </a:t>
          </a:r>
        </a:p>
      </dsp:txBody>
      <dsp:txXfrm>
        <a:off x="0" y="2340000"/>
        <a:ext cx="10753200" cy="1170000"/>
      </dsp:txXfrm>
    </dsp:sp>
    <dsp:sp modelId="{3D11A331-769A-9B45-BD52-990F7A759F7C}">
      <dsp:nvSpPr>
        <dsp:cNvPr id="0" name=""/>
        <dsp:cNvSpPr/>
      </dsp:nvSpPr>
      <dsp:spPr>
        <a:xfrm>
          <a:off x="0" y="351000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AA0E3-C5D6-914E-A13A-A03A6E0D6C32}">
      <dsp:nvSpPr>
        <dsp:cNvPr id="0" name=""/>
        <dsp:cNvSpPr/>
      </dsp:nvSpPr>
      <dsp:spPr>
        <a:xfrm>
          <a:off x="0" y="3510000"/>
          <a:ext cx="10753200" cy="117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Partners and ex-partners of people who gambled experienced relationship and financial harms frequently.</a:t>
          </a:r>
        </a:p>
      </dsp:txBody>
      <dsp:txXfrm>
        <a:off x="0" y="3510000"/>
        <a:ext cx="10753200" cy="117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7A66A-1EC6-6049-8021-CB5A93B4E609}">
      <dsp:nvSpPr>
        <dsp:cNvPr id="0" name=""/>
        <dsp:cNvSpPr/>
      </dsp:nvSpPr>
      <dsp:spPr>
        <a:xfrm>
          <a:off x="0" y="2285"/>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7B2009-6C48-5144-924B-1654AE213653}">
      <dsp:nvSpPr>
        <dsp:cNvPr id="0" name=""/>
        <dsp:cNvSpPr/>
      </dsp:nvSpPr>
      <dsp:spPr>
        <a:xfrm>
          <a:off x="0" y="2285"/>
          <a:ext cx="10753200" cy="77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One in five participants (21.2%) were identified as affected others (AOs) (population estimate 790,000 people)</a:t>
          </a:r>
        </a:p>
      </dsp:txBody>
      <dsp:txXfrm>
        <a:off x="0" y="2285"/>
        <a:ext cx="10753200" cy="779238"/>
      </dsp:txXfrm>
    </dsp:sp>
    <dsp:sp modelId="{6449BF37-B84E-7E40-B564-E77DF8D68E39}">
      <dsp:nvSpPr>
        <dsp:cNvPr id="0" name=""/>
        <dsp:cNvSpPr/>
      </dsp:nvSpPr>
      <dsp:spPr>
        <a:xfrm>
          <a:off x="0" y="781523"/>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E03E9-9674-8D42-9158-DBA1B424C1E2}">
      <dsp:nvSpPr>
        <dsp:cNvPr id="0" name=""/>
        <dsp:cNvSpPr/>
      </dsp:nvSpPr>
      <dsp:spPr>
        <a:xfrm>
          <a:off x="0" y="781523"/>
          <a:ext cx="10753200" cy="77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13.7% were affected close friends (ACF) and 10% were affected family members (AFM): AFMs typically women, ACFs typically men</a:t>
          </a:r>
        </a:p>
      </dsp:txBody>
      <dsp:txXfrm>
        <a:off x="0" y="781523"/>
        <a:ext cx="10753200" cy="779238"/>
      </dsp:txXfrm>
    </dsp:sp>
    <dsp:sp modelId="{4496A814-E325-4242-AA21-8C42F1E9310A}">
      <dsp:nvSpPr>
        <dsp:cNvPr id="0" name=""/>
        <dsp:cNvSpPr/>
      </dsp:nvSpPr>
      <dsp:spPr>
        <a:xfrm>
          <a:off x="0" y="1560761"/>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34D29F-8F31-CE44-A177-A310B105D231}">
      <dsp:nvSpPr>
        <dsp:cNvPr id="0" name=""/>
        <dsp:cNvSpPr/>
      </dsp:nvSpPr>
      <dsp:spPr>
        <a:xfrm>
          <a:off x="0" y="1560761"/>
          <a:ext cx="10753200" cy="77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2.4% were both AFMs and ACFs</a:t>
          </a:r>
        </a:p>
      </dsp:txBody>
      <dsp:txXfrm>
        <a:off x="0" y="1560761"/>
        <a:ext cx="10753200" cy="779238"/>
      </dsp:txXfrm>
    </dsp:sp>
    <dsp:sp modelId="{3C35A2CB-789B-7444-B604-EE626B9942F1}">
      <dsp:nvSpPr>
        <dsp:cNvPr id="0" name=""/>
        <dsp:cNvSpPr/>
      </dsp:nvSpPr>
      <dsp:spPr>
        <a:xfrm>
          <a:off x="0" y="2340000"/>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63A6D-5792-1348-BB86-2AB29260986E}">
      <dsp:nvSpPr>
        <dsp:cNvPr id="0" name=""/>
        <dsp:cNvSpPr/>
      </dsp:nvSpPr>
      <dsp:spPr>
        <a:xfrm>
          <a:off x="0" y="2340000"/>
          <a:ext cx="10753200" cy="77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AOs were younger in age (15 to 34 years) and more likely to also have gambling problems themselves</a:t>
          </a:r>
        </a:p>
      </dsp:txBody>
      <dsp:txXfrm>
        <a:off x="0" y="2340000"/>
        <a:ext cx="10753200" cy="779238"/>
      </dsp:txXfrm>
    </dsp:sp>
    <dsp:sp modelId="{45660498-B348-7246-9661-E48CD96AE153}">
      <dsp:nvSpPr>
        <dsp:cNvPr id="0" name=""/>
        <dsp:cNvSpPr/>
      </dsp:nvSpPr>
      <dsp:spPr>
        <a:xfrm>
          <a:off x="0" y="3119238"/>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8B16D-276F-CD49-BB34-7BD66CECB41E}">
      <dsp:nvSpPr>
        <dsp:cNvPr id="0" name=""/>
        <dsp:cNvSpPr/>
      </dsp:nvSpPr>
      <dsp:spPr>
        <a:xfrm>
          <a:off x="0" y="3119238"/>
          <a:ext cx="10753200" cy="77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Being an AFM was associated with poor perceived health, psychological distress, risky alcohol consumption, and having a gambling problem of their own. </a:t>
          </a:r>
        </a:p>
      </dsp:txBody>
      <dsp:txXfrm>
        <a:off x="0" y="3119238"/>
        <a:ext cx="10753200" cy="779238"/>
      </dsp:txXfrm>
    </dsp:sp>
    <dsp:sp modelId="{8146E914-5091-B643-8EAD-76EB82B3B316}">
      <dsp:nvSpPr>
        <dsp:cNvPr id="0" name=""/>
        <dsp:cNvSpPr/>
      </dsp:nvSpPr>
      <dsp:spPr>
        <a:xfrm>
          <a:off x="0" y="3898476"/>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280BE-0A78-1F42-A3E0-F164CA68722F}">
      <dsp:nvSpPr>
        <dsp:cNvPr id="0" name=""/>
        <dsp:cNvSpPr/>
      </dsp:nvSpPr>
      <dsp:spPr>
        <a:xfrm>
          <a:off x="0" y="3898476"/>
          <a:ext cx="10753200" cy="779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AFMs’ family member(s) who experienced gambling problems were most often their sibling(s), partner, or father</a:t>
          </a:r>
        </a:p>
      </dsp:txBody>
      <dsp:txXfrm>
        <a:off x="0" y="3898476"/>
        <a:ext cx="10753200" cy="7792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28A08-8005-4A6C-BEC4-FFBCDF98036B}">
      <dsp:nvSpPr>
        <dsp:cNvPr id="0" name=""/>
        <dsp:cNvSpPr/>
      </dsp:nvSpPr>
      <dsp:spPr>
        <a:xfrm>
          <a:off x="252615" y="585494"/>
          <a:ext cx="1356705" cy="13567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CDDE5B-1B6A-4C6C-A8DB-607766722A2B}">
      <dsp:nvSpPr>
        <dsp:cNvPr id="0" name=""/>
        <dsp:cNvSpPr/>
      </dsp:nvSpPr>
      <dsp:spPr>
        <a:xfrm>
          <a:off x="537523" y="870403"/>
          <a:ext cx="786888" cy="7868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69782D-CF1A-49EA-9B03-1F32AED5AE67}">
      <dsp:nvSpPr>
        <dsp:cNvPr id="0" name=""/>
        <dsp:cNvSpPr/>
      </dsp:nvSpPr>
      <dsp:spPr>
        <a:xfrm>
          <a:off x="1900043" y="585494"/>
          <a:ext cx="3197947" cy="135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Being an ACF was associated with gambling participation, having a gambling problem, and risky alcohol consumption</a:t>
          </a:r>
        </a:p>
      </dsp:txBody>
      <dsp:txXfrm>
        <a:off x="1900043" y="585494"/>
        <a:ext cx="3197947" cy="1356705"/>
      </dsp:txXfrm>
    </dsp:sp>
    <dsp:sp modelId="{BF0B3D92-F0AC-44C8-8DDA-A48351480C8C}">
      <dsp:nvSpPr>
        <dsp:cNvPr id="0" name=""/>
        <dsp:cNvSpPr/>
      </dsp:nvSpPr>
      <dsp:spPr>
        <a:xfrm>
          <a:off x="5655209" y="585494"/>
          <a:ext cx="1356705" cy="13567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F34E2A-2030-49CA-BE0E-59E30818BF79}">
      <dsp:nvSpPr>
        <dsp:cNvPr id="0" name=""/>
        <dsp:cNvSpPr/>
      </dsp:nvSpPr>
      <dsp:spPr>
        <a:xfrm>
          <a:off x="5940117" y="870403"/>
          <a:ext cx="786888" cy="7868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9872B1-4D84-448D-8AEB-A2A7DE12F7E5}">
      <dsp:nvSpPr>
        <dsp:cNvPr id="0" name=""/>
        <dsp:cNvSpPr/>
      </dsp:nvSpPr>
      <dsp:spPr>
        <a:xfrm>
          <a:off x="7302636" y="585494"/>
          <a:ext cx="3197947" cy="135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Most AOs (65.3%) experienced at least one type of GRH caused by the problem gambling of a close family member or friend</a:t>
          </a:r>
        </a:p>
      </dsp:txBody>
      <dsp:txXfrm>
        <a:off x="7302636" y="585494"/>
        <a:ext cx="3197947" cy="1356705"/>
      </dsp:txXfrm>
    </dsp:sp>
    <dsp:sp modelId="{B05D3772-DFB4-424A-B64A-0F5B5A5BB598}">
      <dsp:nvSpPr>
        <dsp:cNvPr id="0" name=""/>
        <dsp:cNvSpPr/>
      </dsp:nvSpPr>
      <dsp:spPr>
        <a:xfrm>
          <a:off x="252615" y="2737800"/>
          <a:ext cx="1356705" cy="13567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5145DA-2625-4C85-A339-BD260312107C}">
      <dsp:nvSpPr>
        <dsp:cNvPr id="0" name=""/>
        <dsp:cNvSpPr/>
      </dsp:nvSpPr>
      <dsp:spPr>
        <a:xfrm>
          <a:off x="537523" y="3022708"/>
          <a:ext cx="786888" cy="7868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D90E51-82D1-4A24-B954-0EFFEB1FDCC3}">
      <dsp:nvSpPr>
        <dsp:cNvPr id="0" name=""/>
        <dsp:cNvSpPr/>
      </dsp:nvSpPr>
      <dsp:spPr>
        <a:xfrm>
          <a:off x="1900043" y="2737800"/>
          <a:ext cx="3197947" cy="135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Emotional harms and relationship harms were the most common types of harm experienced by AOs. Financial harm was the third most common, with AFMs being 2.5 times more likely to experience financial harm than ACFs</a:t>
          </a:r>
        </a:p>
      </dsp:txBody>
      <dsp:txXfrm>
        <a:off x="1900043" y="2737800"/>
        <a:ext cx="3197947" cy="1356705"/>
      </dsp:txXfrm>
    </dsp:sp>
    <dsp:sp modelId="{D1EA1434-19E4-40AF-842B-B0A83832E5BB}">
      <dsp:nvSpPr>
        <dsp:cNvPr id="0" name=""/>
        <dsp:cNvSpPr/>
      </dsp:nvSpPr>
      <dsp:spPr>
        <a:xfrm>
          <a:off x="5655209" y="2737800"/>
          <a:ext cx="1356705" cy="135670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928FBD-3BA2-4F9F-A9D1-674232B9ED13}">
      <dsp:nvSpPr>
        <dsp:cNvPr id="0" name=""/>
        <dsp:cNvSpPr/>
      </dsp:nvSpPr>
      <dsp:spPr>
        <a:xfrm>
          <a:off x="5940117" y="3022708"/>
          <a:ext cx="786888" cy="7868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B6BE9A-97C9-4C9C-92F5-13B049C251E5}">
      <dsp:nvSpPr>
        <dsp:cNvPr id="0" name=""/>
        <dsp:cNvSpPr/>
      </dsp:nvSpPr>
      <dsp:spPr>
        <a:xfrm>
          <a:off x="7302636" y="2737800"/>
          <a:ext cx="3197947" cy="1356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AFMs also experienced more health-related issues. In general, AFMs experienced GRH more often and more extensively than ACFs. For example, one in five AFMs experienced at least four types of GRH</a:t>
          </a:r>
        </a:p>
      </dsp:txBody>
      <dsp:txXfrm>
        <a:off x="7302636" y="2737800"/>
        <a:ext cx="3197947" cy="13567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16E01-EA11-A04F-8FE4-2B421D2E9FC6}">
      <dsp:nvSpPr>
        <dsp:cNvPr id="0" name=""/>
        <dsp:cNvSpPr/>
      </dsp:nvSpPr>
      <dsp:spPr>
        <a:xfrm>
          <a:off x="0" y="28766"/>
          <a:ext cx="10837820" cy="10580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 A study on the impacts of gambling on adult children and elderly parents.</a:t>
          </a:r>
          <a:endParaRPr lang="en-US" sz="2600" kern="1200" dirty="0"/>
        </a:p>
      </dsp:txBody>
      <dsp:txXfrm>
        <a:off x="51649" y="80415"/>
        <a:ext cx="10734522" cy="954747"/>
      </dsp:txXfrm>
    </dsp:sp>
    <dsp:sp modelId="{099D6ECC-6293-8444-927F-5882C46FBFD4}">
      <dsp:nvSpPr>
        <dsp:cNvPr id="0" name=""/>
        <dsp:cNvSpPr/>
      </dsp:nvSpPr>
      <dsp:spPr>
        <a:xfrm>
          <a:off x="0" y="1161691"/>
          <a:ext cx="10837820" cy="10580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Qualitative analysis of messages on a gambling harms online group (2007-2019)</a:t>
          </a:r>
          <a:endParaRPr lang="en-US" sz="2600" kern="1200" dirty="0"/>
        </a:p>
      </dsp:txBody>
      <dsp:txXfrm>
        <a:off x="51649" y="1213340"/>
        <a:ext cx="10734522" cy="954747"/>
      </dsp:txXfrm>
    </dsp:sp>
    <dsp:sp modelId="{7D0EC5AC-A78B-0548-9A40-3507D6CF1227}">
      <dsp:nvSpPr>
        <dsp:cNvPr id="0" name=""/>
        <dsp:cNvSpPr/>
      </dsp:nvSpPr>
      <dsp:spPr>
        <a:xfrm>
          <a:off x="0" y="2294617"/>
          <a:ext cx="10837820" cy="105804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t> Gambling affects inter-generational relationships: </a:t>
          </a:r>
          <a:endParaRPr lang="en-US" sz="2600" kern="1200" dirty="0"/>
        </a:p>
      </dsp:txBody>
      <dsp:txXfrm>
        <a:off x="51649" y="2346266"/>
        <a:ext cx="10734522" cy="954747"/>
      </dsp:txXfrm>
    </dsp:sp>
    <dsp:sp modelId="{956C5818-BAE9-8D43-8218-3520824511F0}">
      <dsp:nvSpPr>
        <dsp:cNvPr id="0" name=""/>
        <dsp:cNvSpPr/>
      </dsp:nvSpPr>
      <dsp:spPr>
        <a:xfrm>
          <a:off x="0" y="3352662"/>
          <a:ext cx="10837820" cy="164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10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a:t>Gambling adult children have delays in independence and rely on parents’ help. This enables continued gambling.</a:t>
          </a:r>
          <a:endParaRPr lang="en-US" sz="2000" kern="1200"/>
        </a:p>
        <a:p>
          <a:pPr marL="228600" lvl="1" indent="-228600" algn="l" defTabSz="889000">
            <a:lnSpc>
              <a:spcPct val="90000"/>
            </a:lnSpc>
            <a:spcBef>
              <a:spcPct val="0"/>
            </a:spcBef>
            <a:spcAft>
              <a:spcPct val="20000"/>
            </a:spcAft>
            <a:buChar char="•"/>
          </a:pPr>
          <a:r>
            <a:rPr lang="en-GB" sz="2000" kern="1200"/>
            <a:t>Gambling elderly parents have difficulties in accepting help from their grown children due to acquired roles.</a:t>
          </a:r>
          <a:endParaRPr lang="en-US" sz="2000" kern="1200"/>
        </a:p>
        <a:p>
          <a:pPr marL="228600" lvl="1" indent="-228600" algn="l" defTabSz="889000">
            <a:lnSpc>
              <a:spcPct val="90000"/>
            </a:lnSpc>
            <a:spcBef>
              <a:spcPct val="0"/>
            </a:spcBef>
            <a:spcAft>
              <a:spcPct val="20000"/>
            </a:spcAft>
            <a:buChar char="•"/>
          </a:pPr>
          <a:r>
            <a:rPr lang="en-GB" sz="2000" kern="1200"/>
            <a:t>Desire of CSOs to help the gambler but lack of concrete means. </a:t>
          </a:r>
          <a:endParaRPr lang="en-US" sz="2000" kern="1200"/>
        </a:p>
      </dsp:txBody>
      <dsp:txXfrm>
        <a:off x="0" y="3352662"/>
        <a:ext cx="10837820" cy="16415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2392B-CC7E-A84A-BBBD-203CB466CC83}">
      <dsp:nvSpPr>
        <dsp:cNvPr id="0" name=""/>
        <dsp:cNvSpPr/>
      </dsp:nvSpPr>
      <dsp:spPr>
        <a:xfrm>
          <a:off x="0" y="571"/>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E02A4-470C-6047-B74F-23C971DB26CE}">
      <dsp:nvSpPr>
        <dsp:cNvPr id="0" name=""/>
        <dsp:cNvSpPr/>
      </dsp:nvSpPr>
      <dsp:spPr>
        <a:xfrm>
          <a:off x="0" y="571"/>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A study on the position of children in a family with gambling problems, as told by the non-gambling parent (mostly mother). </a:t>
          </a:r>
          <a:endParaRPr lang="en-US" sz="2500" kern="1200"/>
        </a:p>
      </dsp:txBody>
      <dsp:txXfrm>
        <a:off x="0" y="571"/>
        <a:ext cx="10753200" cy="935771"/>
      </dsp:txXfrm>
    </dsp:sp>
    <dsp:sp modelId="{471CFA5B-C073-064C-B58C-1FE7A1BE9A2C}">
      <dsp:nvSpPr>
        <dsp:cNvPr id="0" name=""/>
        <dsp:cNvSpPr/>
      </dsp:nvSpPr>
      <dsp:spPr>
        <a:xfrm>
          <a:off x="0" y="936342"/>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118610-B65D-4C42-8480-9C057EF56496}">
      <dsp:nvSpPr>
        <dsp:cNvPr id="0" name=""/>
        <dsp:cNvSpPr/>
      </dsp:nvSpPr>
      <dsp:spPr>
        <a:xfrm>
          <a:off x="0" y="936342"/>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Qualitative analysis of messages on a gambling harms online group (2007-2019):</a:t>
          </a:r>
          <a:endParaRPr lang="en-US" sz="2500" kern="1200"/>
        </a:p>
      </dsp:txBody>
      <dsp:txXfrm>
        <a:off x="0" y="936342"/>
        <a:ext cx="10753200" cy="935771"/>
      </dsp:txXfrm>
    </dsp:sp>
    <dsp:sp modelId="{A7F78382-E9BF-2346-82B7-4272525C84B7}">
      <dsp:nvSpPr>
        <dsp:cNvPr id="0" name=""/>
        <dsp:cNvSpPr/>
      </dsp:nvSpPr>
      <dsp:spPr>
        <a:xfrm>
          <a:off x="0" y="1872114"/>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11C753-01F6-9441-B196-F29FE244BBE7}">
      <dsp:nvSpPr>
        <dsp:cNvPr id="0" name=""/>
        <dsp:cNvSpPr/>
      </dsp:nvSpPr>
      <dsp:spPr>
        <a:xfrm>
          <a:off x="0" y="1872114"/>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Children experience loss at many levels: financial need, loss of connection to the gambling parent, sometimes family rupture</a:t>
          </a:r>
          <a:endParaRPr lang="en-US" sz="2500" kern="1200"/>
        </a:p>
      </dsp:txBody>
      <dsp:txXfrm>
        <a:off x="0" y="1872114"/>
        <a:ext cx="10753200" cy="935771"/>
      </dsp:txXfrm>
    </dsp:sp>
    <dsp:sp modelId="{5543F28E-9252-DB49-8E83-F0FD41079E11}">
      <dsp:nvSpPr>
        <dsp:cNvPr id="0" name=""/>
        <dsp:cNvSpPr/>
      </dsp:nvSpPr>
      <dsp:spPr>
        <a:xfrm>
          <a:off x="0" y="2807885"/>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24F328-BCD7-704F-860E-C8A7602DC8BD}">
      <dsp:nvSpPr>
        <dsp:cNvPr id="0" name=""/>
        <dsp:cNvSpPr/>
      </dsp:nvSpPr>
      <dsp:spPr>
        <a:xfrm>
          <a:off x="0" y="2807885"/>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Need to care for children gives purpose to the non-gambling parent and encourages help-seeking. </a:t>
          </a:r>
          <a:endParaRPr lang="en-US" sz="2500" kern="1200"/>
        </a:p>
      </dsp:txBody>
      <dsp:txXfrm>
        <a:off x="0" y="2807885"/>
        <a:ext cx="10753200" cy="935771"/>
      </dsp:txXfrm>
    </dsp:sp>
    <dsp:sp modelId="{953B5512-832C-C74A-B25E-AE2B35D6E2AD}">
      <dsp:nvSpPr>
        <dsp:cNvPr id="0" name=""/>
        <dsp:cNvSpPr/>
      </dsp:nvSpPr>
      <dsp:spPr>
        <a:xfrm>
          <a:off x="0" y="3743657"/>
          <a:ext cx="10753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77661-14E3-414B-8AD3-486D9F22D806}">
      <dsp:nvSpPr>
        <dsp:cNvPr id="0" name=""/>
        <dsp:cNvSpPr/>
      </dsp:nvSpPr>
      <dsp:spPr>
        <a:xfrm>
          <a:off x="0" y="3743657"/>
          <a:ext cx="10753200" cy="935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Children are also often the reason why the non-gambling parent does not want to break up the family. </a:t>
          </a:r>
          <a:endParaRPr lang="en-US" sz="2500" kern="1200"/>
        </a:p>
      </dsp:txBody>
      <dsp:txXfrm>
        <a:off x="0" y="3743657"/>
        <a:ext cx="10753200" cy="9357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9281D-8CAD-3846-95BD-BF6882369D23}">
      <dsp:nvSpPr>
        <dsp:cNvPr id="0" name=""/>
        <dsp:cNvSpPr/>
      </dsp:nvSpPr>
      <dsp:spPr>
        <a:xfrm>
          <a:off x="0" y="2285"/>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B521D-49B8-3F43-99F7-2DAE78A739CE}">
      <dsp:nvSpPr>
        <dsp:cNvPr id="0" name=""/>
        <dsp:cNvSpPr/>
      </dsp:nvSpPr>
      <dsp:spPr>
        <a:xfrm>
          <a:off x="0" y="2285"/>
          <a:ext cx="10753200" cy="155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GB" sz="3500" kern="1200"/>
            <a:t>During years 2017-2019 around 450-500 AOs have contacted Peluuri´s (online) services yearly.</a:t>
          </a:r>
          <a:endParaRPr lang="en-US" sz="3500" kern="1200"/>
        </a:p>
      </dsp:txBody>
      <dsp:txXfrm>
        <a:off x="0" y="2285"/>
        <a:ext cx="10753200" cy="1558476"/>
      </dsp:txXfrm>
    </dsp:sp>
    <dsp:sp modelId="{8498462F-04AF-B748-9972-DC0A18E8F0FA}">
      <dsp:nvSpPr>
        <dsp:cNvPr id="0" name=""/>
        <dsp:cNvSpPr/>
      </dsp:nvSpPr>
      <dsp:spPr>
        <a:xfrm>
          <a:off x="0" y="1560761"/>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D500D-A90D-4D43-A179-64520291C395}">
      <dsp:nvSpPr>
        <dsp:cNvPr id="0" name=""/>
        <dsp:cNvSpPr/>
      </dsp:nvSpPr>
      <dsp:spPr>
        <a:xfrm>
          <a:off x="0" y="1560761"/>
          <a:ext cx="10753200" cy="155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GB" sz="3500" kern="1200"/>
            <a:t>During years 2017-2019 Tiltti  has had yearly around 20-40 persons who visit the place/services for the first time.</a:t>
          </a:r>
          <a:endParaRPr lang="en-US" sz="3500" kern="1200"/>
        </a:p>
      </dsp:txBody>
      <dsp:txXfrm>
        <a:off x="0" y="1560761"/>
        <a:ext cx="10753200" cy="1558476"/>
      </dsp:txXfrm>
    </dsp:sp>
    <dsp:sp modelId="{EADC361E-56BD-5545-98B9-F20EF550EBC9}">
      <dsp:nvSpPr>
        <dsp:cNvPr id="0" name=""/>
        <dsp:cNvSpPr/>
      </dsp:nvSpPr>
      <dsp:spPr>
        <a:xfrm>
          <a:off x="0" y="3119238"/>
          <a:ext cx="107532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7F7AD7-0F9D-9D49-AA0F-AD9C0A0D282B}">
      <dsp:nvSpPr>
        <dsp:cNvPr id="0" name=""/>
        <dsp:cNvSpPr/>
      </dsp:nvSpPr>
      <dsp:spPr>
        <a:xfrm>
          <a:off x="0" y="3119238"/>
          <a:ext cx="10753200" cy="1558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GB" sz="3500" kern="1200"/>
            <a:t>Affected others that are contacting services are more often women than men (mothers and spouses).  </a:t>
          </a:r>
          <a:endParaRPr lang="en-US" sz="3500" kern="1200"/>
        </a:p>
      </dsp:txBody>
      <dsp:txXfrm>
        <a:off x="0" y="3119238"/>
        <a:ext cx="10753200" cy="155847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85E6FD-88C9-BA48-9ED6-1CDD314FA1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Source Sans Pro" panose="020B0503030403020204" pitchFamily="34" charset="77"/>
            </a:endParaRPr>
          </a:p>
        </p:txBody>
      </p:sp>
      <p:sp>
        <p:nvSpPr>
          <p:cNvPr id="3" name="Date Placeholder 2">
            <a:extLst>
              <a:ext uri="{FF2B5EF4-FFF2-40B4-BE49-F238E27FC236}">
                <a16:creationId xmlns:a16="http://schemas.microsoft.com/office/drawing/2014/main" id="{F02D6E3C-F67B-FF49-B629-277A3E9611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B97794-A160-3E42-B960-0EA37DF77E75}" type="datetimeFigureOut">
              <a:rPr lang="fi-FI">
                <a:latin typeface="Source Sans Pro" panose="020B0503030403020204" pitchFamily="34" charset="77"/>
              </a:rPr>
              <a:pPr/>
              <a:t>12.9.2022</a:t>
            </a:fld>
            <a:endParaRPr lang="en-GB">
              <a:latin typeface="Source Sans Pro" panose="020B0503030403020204" pitchFamily="34" charset="77"/>
            </a:endParaRPr>
          </a:p>
        </p:txBody>
      </p:sp>
      <p:sp>
        <p:nvSpPr>
          <p:cNvPr id="4" name="Footer Placeholder 3">
            <a:extLst>
              <a:ext uri="{FF2B5EF4-FFF2-40B4-BE49-F238E27FC236}">
                <a16:creationId xmlns:a16="http://schemas.microsoft.com/office/drawing/2014/main" id="{48EEC784-1CBF-3147-81DA-BDF3E5F101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Source Sans Pro" panose="020B0503030403020204" pitchFamily="34" charset="77"/>
            </a:endParaRPr>
          </a:p>
        </p:txBody>
      </p:sp>
      <p:sp>
        <p:nvSpPr>
          <p:cNvPr id="5" name="Slide Number Placeholder 4">
            <a:extLst>
              <a:ext uri="{FF2B5EF4-FFF2-40B4-BE49-F238E27FC236}">
                <a16:creationId xmlns:a16="http://schemas.microsoft.com/office/drawing/2014/main" id="{E7B35273-3E9E-5740-BEC3-96E4B64D9B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79DA6E-89CC-EF4D-9F3F-54D06F88B81E}" type="slidenum">
              <a:rPr>
                <a:latin typeface="Source Sans Pro" panose="020B0503030403020204" pitchFamily="34" charset="77"/>
              </a:rPr>
              <a:pPr/>
              <a:t>‹#›</a:t>
            </a:fld>
            <a:endParaRPr lang="en-GB">
              <a:latin typeface="Source Sans Pro" panose="020B0503030403020204" pitchFamily="34" charset="77"/>
            </a:endParaRPr>
          </a:p>
        </p:txBody>
      </p:sp>
    </p:spTree>
    <p:extLst>
      <p:ext uri="{BB962C8B-B14F-4D97-AF65-F5344CB8AC3E}">
        <p14:creationId xmlns:p14="http://schemas.microsoft.com/office/powerpoint/2010/main" val="31701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panose="020B0503030403020204" pitchFamily="34" charset="77"/>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panose="020B0503030403020204" pitchFamily="34" charset="77"/>
              </a:defRPr>
            </a:lvl1pPr>
          </a:lstStyle>
          <a:p>
            <a:fld id="{991831A4-3FAC-C54E-BF08-DA215E40618E}" type="datetimeFigureOut">
              <a:rPr lang="fi-FI"/>
              <a:pPr/>
              <a:t>12.9.2022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panose="020B0503030403020204" pitchFamily="34" charset="77"/>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panose="020B0503030403020204" pitchFamily="34" charset="77"/>
              </a:defRPr>
            </a:lvl1pPr>
          </a:lstStyle>
          <a:p>
            <a:fld id="{90FE303A-2093-1B4B-907B-37F22CDAF294}" type="slidenum">
              <a:rPr lang="fi-FI"/>
              <a:pPr/>
              <a:t>‹#›</a:t>
            </a:fld>
            <a:endParaRPr lang="fi-FI"/>
          </a:p>
        </p:txBody>
      </p:sp>
    </p:spTree>
    <p:extLst>
      <p:ext uri="{BB962C8B-B14F-4D97-AF65-F5344CB8AC3E}">
        <p14:creationId xmlns:p14="http://schemas.microsoft.com/office/powerpoint/2010/main" val="4215938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Sans Pro" panose="020B0503030403020204" pitchFamily="34" charset="77"/>
        <a:ea typeface="+mn-ea"/>
        <a:cs typeface="+mn-cs"/>
      </a:defRPr>
    </a:lvl1pPr>
    <a:lvl2pPr marL="457200" algn="l" defTabSz="914400" rtl="0" eaLnBrk="1" latinLnBrk="0" hangingPunct="1">
      <a:defRPr sz="1200" b="0" i="0" kern="1200">
        <a:solidFill>
          <a:schemeClr val="tx1"/>
        </a:solidFill>
        <a:latin typeface="Source Sans Pro" panose="020B0503030403020204" pitchFamily="34" charset="77"/>
        <a:ea typeface="+mn-ea"/>
        <a:cs typeface="+mn-cs"/>
      </a:defRPr>
    </a:lvl2pPr>
    <a:lvl3pPr marL="914400" algn="l" defTabSz="914400" rtl="0" eaLnBrk="1" latinLnBrk="0" hangingPunct="1">
      <a:defRPr sz="1200" b="0" i="0" kern="1200">
        <a:solidFill>
          <a:schemeClr val="tx1"/>
        </a:solidFill>
        <a:latin typeface="Source Sans Pro" panose="020B0503030403020204" pitchFamily="34" charset="77"/>
        <a:ea typeface="+mn-ea"/>
        <a:cs typeface="+mn-cs"/>
      </a:defRPr>
    </a:lvl3pPr>
    <a:lvl4pPr marL="1371600" algn="l" defTabSz="914400" rtl="0" eaLnBrk="1" latinLnBrk="0" hangingPunct="1">
      <a:defRPr sz="1200" b="0" i="0" kern="1200">
        <a:solidFill>
          <a:schemeClr val="tx1"/>
        </a:solidFill>
        <a:latin typeface="Source Sans Pro" panose="020B0503030403020204" pitchFamily="34" charset="77"/>
        <a:ea typeface="+mn-ea"/>
        <a:cs typeface="+mn-cs"/>
      </a:defRPr>
    </a:lvl4pPr>
    <a:lvl5pPr marL="1828800" algn="l" defTabSz="914400" rtl="0" eaLnBrk="1" latinLnBrk="0" hangingPunct="1">
      <a:defRPr sz="1200" b="0" i="0" kern="1200">
        <a:solidFill>
          <a:schemeClr val="tx1"/>
        </a:solidFill>
        <a:latin typeface="Source Sans Pro" panose="020B0503030403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0" i="0" kern="1200" dirty="0">
              <a:solidFill>
                <a:schemeClr val="tx1"/>
              </a:solidFill>
              <a:effectLst/>
              <a:latin typeface="Source Sans Pro" panose="020B0503030403020204" pitchFamily="34" charset="77"/>
              <a:ea typeface="+mn-ea"/>
              <a:cs typeface="+mn-cs"/>
            </a:endParaRPr>
          </a:p>
        </p:txBody>
      </p:sp>
      <p:sp>
        <p:nvSpPr>
          <p:cNvPr id="4" name="Dian numeron paikkamerkki 3"/>
          <p:cNvSpPr>
            <a:spLocks noGrp="1"/>
          </p:cNvSpPr>
          <p:nvPr>
            <p:ph type="sldNum" sz="quarter" idx="5"/>
          </p:nvPr>
        </p:nvSpPr>
        <p:spPr/>
        <p:txBody>
          <a:bodyPr/>
          <a:lstStyle/>
          <a:p>
            <a:fld id="{90FE303A-2093-1B4B-907B-37F22CDAF294}" type="slidenum">
              <a:rPr lang="fi-FI" smtClean="0"/>
              <a:pPr/>
              <a:t>26</a:t>
            </a:fld>
            <a:endParaRPr lang="fi-FI"/>
          </a:p>
        </p:txBody>
      </p:sp>
    </p:spTree>
    <p:extLst>
      <p:ext uri="{BB962C8B-B14F-4D97-AF65-F5344CB8AC3E}">
        <p14:creationId xmlns:p14="http://schemas.microsoft.com/office/powerpoint/2010/main" val="1741707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C21C9DE-9E57-4664-8F5F-43141DFB4A1D}" type="slidenum">
              <a:rPr lang="fi-FI" smtClean="0"/>
              <a:t>27</a:t>
            </a:fld>
            <a:endParaRPr lang="fi-FI"/>
          </a:p>
        </p:txBody>
      </p:sp>
    </p:spTree>
    <p:extLst>
      <p:ext uri="{BB962C8B-B14F-4D97-AF65-F5344CB8AC3E}">
        <p14:creationId xmlns:p14="http://schemas.microsoft.com/office/powerpoint/2010/main" val="114467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F66B377-CF5E-044A-A648-33A4202D7DF5}" type="slidenum">
              <a:rPr lang="fi-FI" smtClean="0"/>
              <a:t>28</a:t>
            </a:fld>
            <a:endParaRPr lang="fi-FI"/>
          </a:p>
        </p:txBody>
      </p:sp>
    </p:spTree>
    <p:extLst>
      <p:ext uri="{BB962C8B-B14F-4D97-AF65-F5344CB8AC3E}">
        <p14:creationId xmlns:p14="http://schemas.microsoft.com/office/powerpoint/2010/main" val="128006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F66B377-CF5E-044A-A648-33A4202D7DF5}" type="slidenum">
              <a:rPr lang="fi-FI" smtClean="0"/>
              <a:t>29</a:t>
            </a:fld>
            <a:endParaRPr lang="fi-FI"/>
          </a:p>
        </p:txBody>
      </p:sp>
    </p:spTree>
    <p:extLst>
      <p:ext uri="{BB962C8B-B14F-4D97-AF65-F5344CB8AC3E}">
        <p14:creationId xmlns:p14="http://schemas.microsoft.com/office/powerpoint/2010/main" val="1965942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Hanna </a:t>
            </a:r>
            <a:r>
              <a:rPr lang="fi-FI" dirty="0" err="1"/>
              <a:t>oppari</a:t>
            </a:r>
            <a:r>
              <a:rPr lang="fi-FI" dirty="0"/>
              <a:t>: </a:t>
            </a:r>
            <a:r>
              <a:rPr lang="fi-FI" dirty="0" err="1"/>
              <a:t>The</a:t>
            </a:r>
            <a:r>
              <a:rPr lang="fi-FI" dirty="0"/>
              <a:t> </a:t>
            </a:r>
            <a:r>
              <a:rPr lang="fi-FI" dirty="0" err="1"/>
              <a:t>thesis</a:t>
            </a:r>
            <a:r>
              <a:rPr lang="fi-FI" dirty="0"/>
              <a:t> </a:t>
            </a:r>
            <a:r>
              <a:rPr lang="en-US" dirty="0"/>
              <a:t>of Bachelor`s Degree in Social Services</a:t>
            </a:r>
            <a:r>
              <a:rPr lang="fi-FI" dirty="0"/>
              <a:t> </a:t>
            </a:r>
            <a:r>
              <a:rPr lang="fi-FI" dirty="0" err="1"/>
              <a:t>was</a:t>
            </a:r>
            <a:r>
              <a:rPr lang="fi-FI" dirty="0"/>
              <a:t> </a:t>
            </a:r>
            <a:r>
              <a:rPr lang="fi-FI" dirty="0" err="1"/>
              <a:t>done</a:t>
            </a:r>
            <a:r>
              <a:rPr lang="fi-FI" dirty="0"/>
              <a:t> in </a:t>
            </a:r>
            <a:r>
              <a:rPr lang="fi-FI" dirty="0" err="1"/>
              <a:t>spring</a:t>
            </a:r>
            <a:r>
              <a:rPr lang="fi-FI" dirty="0"/>
              <a:t>  2019.</a:t>
            </a:r>
          </a:p>
          <a:p>
            <a:r>
              <a:rPr lang="fi-FI" dirty="0" err="1"/>
              <a:t>The</a:t>
            </a:r>
            <a:r>
              <a:rPr lang="fi-FI" dirty="0"/>
              <a:t> </a:t>
            </a:r>
            <a:r>
              <a:rPr lang="fi-FI" dirty="0" err="1"/>
              <a:t>purpose</a:t>
            </a:r>
            <a:r>
              <a:rPr lang="fi-FI" dirty="0"/>
              <a:t> on </a:t>
            </a:r>
            <a:r>
              <a:rPr lang="fi-FI" dirty="0" err="1"/>
              <a:t>this</a:t>
            </a:r>
            <a:r>
              <a:rPr lang="fi-FI" dirty="0"/>
              <a:t> </a:t>
            </a:r>
            <a:r>
              <a:rPr lang="fi-FI" dirty="0" err="1"/>
              <a:t>thesis</a:t>
            </a:r>
            <a:r>
              <a:rPr lang="fi-FI" dirty="0"/>
              <a:t> </a:t>
            </a:r>
            <a:r>
              <a:rPr lang="fi-FI" dirty="0" err="1"/>
              <a:t>was</a:t>
            </a:r>
            <a:r>
              <a:rPr lang="fi-FI" dirty="0"/>
              <a:t> to </a:t>
            </a:r>
            <a:r>
              <a:rPr lang="fi-FI" dirty="0" err="1"/>
              <a:t>find</a:t>
            </a:r>
            <a:r>
              <a:rPr lang="fi-FI" dirty="0"/>
              <a:t> out </a:t>
            </a:r>
            <a:r>
              <a:rPr lang="fi-FI" dirty="0" err="1"/>
              <a:t>about</a:t>
            </a:r>
            <a:r>
              <a:rPr lang="fi-FI" dirty="0"/>
              <a:t> </a:t>
            </a:r>
            <a:r>
              <a:rPr lang="fi-FI" dirty="0" err="1"/>
              <a:t>the</a:t>
            </a:r>
            <a:r>
              <a:rPr lang="fi-FI" dirty="0"/>
              <a:t> </a:t>
            </a:r>
            <a:r>
              <a:rPr lang="fi-FI" dirty="0" err="1"/>
              <a:t>experiences</a:t>
            </a:r>
            <a:r>
              <a:rPr lang="fi-FI" dirty="0"/>
              <a:t> and </a:t>
            </a:r>
            <a:r>
              <a:rPr lang="fi-FI" dirty="0" err="1"/>
              <a:t>effects</a:t>
            </a:r>
            <a:r>
              <a:rPr lang="fi-FI" dirty="0"/>
              <a:t> on </a:t>
            </a:r>
            <a:r>
              <a:rPr lang="fi-FI" dirty="0" err="1"/>
              <a:t>participants</a:t>
            </a:r>
            <a:r>
              <a:rPr lang="fi-FI" dirty="0"/>
              <a:t> in </a:t>
            </a:r>
            <a:r>
              <a:rPr lang="fi-FI" dirty="0" err="1"/>
              <a:t>Tiltti`s</a:t>
            </a:r>
            <a:r>
              <a:rPr lang="fi-FI" dirty="0"/>
              <a:t> </a:t>
            </a:r>
            <a:r>
              <a:rPr lang="fi-FI" dirty="0" err="1"/>
              <a:t>Familyclub</a:t>
            </a:r>
            <a:r>
              <a:rPr lang="fi-FI" dirty="0"/>
              <a:t> and </a:t>
            </a:r>
            <a:r>
              <a:rPr lang="fi-FI" dirty="0" err="1"/>
              <a:t>why</a:t>
            </a:r>
            <a:r>
              <a:rPr lang="fi-FI" dirty="0"/>
              <a:t> </a:t>
            </a:r>
            <a:r>
              <a:rPr lang="fi-FI" dirty="0" err="1"/>
              <a:t>they</a:t>
            </a:r>
            <a:r>
              <a:rPr lang="fi-FI" dirty="0"/>
              <a:t> </a:t>
            </a:r>
            <a:r>
              <a:rPr lang="fi-FI" dirty="0" err="1"/>
              <a:t>still</a:t>
            </a:r>
            <a:r>
              <a:rPr lang="fi-FI" dirty="0"/>
              <a:t> </a:t>
            </a:r>
            <a:r>
              <a:rPr lang="fi-FI" dirty="0" err="1"/>
              <a:t>want</a:t>
            </a:r>
            <a:r>
              <a:rPr lang="fi-FI" dirty="0"/>
              <a:t> to </a:t>
            </a:r>
            <a:r>
              <a:rPr lang="fi-FI" dirty="0" err="1"/>
              <a:t>participate</a:t>
            </a:r>
            <a:r>
              <a:rPr lang="fi-FI" dirty="0"/>
              <a:t> in </a:t>
            </a:r>
            <a:r>
              <a:rPr lang="fi-FI" dirty="0" err="1"/>
              <a:t>the</a:t>
            </a:r>
            <a:r>
              <a:rPr lang="fi-FI" dirty="0"/>
              <a:t> club </a:t>
            </a:r>
            <a:r>
              <a:rPr lang="fi-FI" dirty="0" err="1"/>
              <a:t>meetings</a:t>
            </a:r>
            <a:r>
              <a:rPr lang="fi-FI" dirty="0"/>
              <a:t>.</a:t>
            </a:r>
          </a:p>
          <a:p>
            <a:r>
              <a:rPr lang="fi-FI" dirty="0" err="1"/>
              <a:t>The</a:t>
            </a:r>
            <a:r>
              <a:rPr lang="fi-FI" dirty="0"/>
              <a:t> </a:t>
            </a:r>
            <a:r>
              <a:rPr lang="fi-FI" dirty="0" err="1"/>
              <a:t>thesis</a:t>
            </a:r>
            <a:r>
              <a:rPr lang="fi-FI" dirty="0"/>
              <a:t> </a:t>
            </a:r>
            <a:r>
              <a:rPr lang="fi-FI" dirty="0" err="1"/>
              <a:t>was</a:t>
            </a:r>
            <a:r>
              <a:rPr lang="fi-FI" dirty="0"/>
              <a:t> </a:t>
            </a:r>
            <a:r>
              <a:rPr lang="fi-FI" dirty="0" err="1"/>
              <a:t>carried</a:t>
            </a:r>
            <a:r>
              <a:rPr lang="fi-FI" dirty="0"/>
              <a:t> out as a </a:t>
            </a:r>
            <a:r>
              <a:rPr lang="fi-FI" dirty="0" err="1"/>
              <a:t>qualitative</a:t>
            </a:r>
            <a:r>
              <a:rPr lang="fi-FI" dirty="0"/>
              <a:t> </a:t>
            </a:r>
            <a:r>
              <a:rPr lang="fi-FI" dirty="0" err="1"/>
              <a:t>study</a:t>
            </a:r>
            <a:r>
              <a:rPr lang="fi-FI" dirty="0"/>
              <a:t> and </a:t>
            </a:r>
            <a:r>
              <a:rPr lang="fi-FI" dirty="0" err="1"/>
              <a:t>the</a:t>
            </a:r>
            <a:r>
              <a:rPr lang="fi-FI" dirty="0"/>
              <a:t> </a:t>
            </a:r>
            <a:r>
              <a:rPr lang="fi-FI" dirty="0" err="1"/>
              <a:t>theme</a:t>
            </a:r>
            <a:r>
              <a:rPr lang="fi-FI" dirty="0"/>
              <a:t> </a:t>
            </a:r>
            <a:r>
              <a:rPr lang="fi-FI" dirty="0" err="1"/>
              <a:t>interview</a:t>
            </a:r>
            <a:r>
              <a:rPr lang="fi-FI" dirty="0"/>
              <a:t> </a:t>
            </a:r>
            <a:r>
              <a:rPr lang="fi-FI" dirty="0" err="1"/>
              <a:t>was</a:t>
            </a:r>
            <a:r>
              <a:rPr lang="fi-FI" dirty="0"/>
              <a:t> </a:t>
            </a:r>
            <a:r>
              <a:rPr lang="fi-FI" dirty="0" err="1"/>
              <a:t>used</a:t>
            </a:r>
            <a:r>
              <a:rPr lang="fi-FI" dirty="0"/>
              <a:t> as a data </a:t>
            </a:r>
            <a:r>
              <a:rPr lang="fi-FI" dirty="0" err="1"/>
              <a:t>collection</a:t>
            </a:r>
            <a:r>
              <a:rPr lang="fi-FI" dirty="0"/>
              <a:t> </a:t>
            </a:r>
            <a:r>
              <a:rPr lang="fi-FI" dirty="0" err="1"/>
              <a:t>method</a:t>
            </a:r>
            <a:r>
              <a:rPr lang="fi-FI" dirty="0"/>
              <a:t>.</a:t>
            </a:r>
          </a:p>
          <a:p>
            <a:r>
              <a:rPr lang="fi-FI" dirty="0" err="1"/>
              <a:t>Five</a:t>
            </a:r>
            <a:r>
              <a:rPr lang="fi-FI" dirty="0"/>
              <a:t> </a:t>
            </a:r>
            <a:r>
              <a:rPr lang="fi-FI" dirty="0" err="1"/>
              <a:t>participants</a:t>
            </a:r>
            <a:r>
              <a:rPr lang="fi-FI" dirty="0"/>
              <a:t> </a:t>
            </a:r>
            <a:r>
              <a:rPr lang="fi-FI" dirty="0" err="1"/>
              <a:t>were</a:t>
            </a:r>
            <a:r>
              <a:rPr lang="fi-FI" dirty="0"/>
              <a:t> </a:t>
            </a:r>
            <a:r>
              <a:rPr lang="fi-FI" dirty="0" err="1"/>
              <a:t>interviewed</a:t>
            </a:r>
            <a:r>
              <a:rPr lang="fi-FI" dirty="0"/>
              <a:t> (2 </a:t>
            </a:r>
            <a:r>
              <a:rPr lang="fi-FI" dirty="0" err="1"/>
              <a:t>gamblers</a:t>
            </a:r>
            <a:r>
              <a:rPr lang="fi-FI" dirty="0"/>
              <a:t>, 3 </a:t>
            </a:r>
            <a:r>
              <a:rPr lang="fi-FI" dirty="0" err="1"/>
              <a:t>family</a:t>
            </a:r>
            <a:r>
              <a:rPr lang="fi-FI" dirty="0"/>
              <a:t> </a:t>
            </a:r>
            <a:r>
              <a:rPr lang="fi-FI" dirty="0" err="1"/>
              <a:t>members</a:t>
            </a:r>
            <a:r>
              <a:rPr lang="fi-FI" dirty="0"/>
              <a:t>).</a:t>
            </a:r>
          </a:p>
          <a:p>
            <a:endParaRPr lang="fi-FI" dirty="0"/>
          </a:p>
        </p:txBody>
      </p:sp>
      <p:sp>
        <p:nvSpPr>
          <p:cNvPr id="4" name="Dian numeron paikkamerkki 3"/>
          <p:cNvSpPr>
            <a:spLocks noGrp="1"/>
          </p:cNvSpPr>
          <p:nvPr>
            <p:ph type="sldNum" sz="quarter" idx="5"/>
          </p:nvPr>
        </p:nvSpPr>
        <p:spPr/>
        <p:txBody>
          <a:bodyPr/>
          <a:lstStyle/>
          <a:p>
            <a:fld id="{EF66B377-CF5E-044A-A648-33A4202D7DF5}" type="slidenum">
              <a:rPr lang="fi-FI" smtClean="0"/>
              <a:t>30</a:t>
            </a:fld>
            <a:endParaRPr lang="fi-FI"/>
          </a:p>
        </p:txBody>
      </p:sp>
    </p:spTree>
    <p:extLst>
      <p:ext uri="{BB962C8B-B14F-4D97-AF65-F5344CB8AC3E}">
        <p14:creationId xmlns:p14="http://schemas.microsoft.com/office/powerpoint/2010/main" val="2111188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general">
    <p:bg>
      <p:bgPr>
        <a:solidFill>
          <a:schemeClr val="bg1"/>
        </a:solidFill>
        <a:effectLst/>
      </p:bgPr>
    </p:bg>
    <p:spTree>
      <p:nvGrpSpPr>
        <p:cNvPr id="1" name=""/>
        <p:cNvGrpSpPr/>
        <p:nvPr/>
      </p:nvGrpSpPr>
      <p:grpSpPr>
        <a:xfrm>
          <a:off x="0" y="0"/>
          <a:ext cx="0" cy="0"/>
          <a:chOff x="0" y="0"/>
          <a:chExt cx="0" cy="0"/>
        </a:xfrm>
      </p:grpSpPr>
      <p:pic>
        <p:nvPicPr>
          <p:cNvPr id="3" name="Kuva 2" descr="Finnish Institute for health and welfare (THL)">
            <a:extLst>
              <a:ext uri="{FF2B5EF4-FFF2-40B4-BE49-F238E27FC236}">
                <a16:creationId xmlns:a16="http://schemas.microsoft.com/office/drawing/2014/main" id="{4927EFF8-0ADD-4EE6-A08C-4974CB90C39E}"/>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265711" y="276021"/>
            <a:ext cx="2373482" cy="1159837"/>
          </a:xfrm>
          <a:prstGeom prst="rect">
            <a:avLst/>
          </a:prstGeom>
        </p:spPr>
      </p:pic>
      <p:pic>
        <p:nvPicPr>
          <p:cNvPr id="8" name="Picture 7">
            <a:extLst>
              <a:ext uri="{FF2B5EF4-FFF2-40B4-BE49-F238E27FC236}">
                <a16:creationId xmlns:a16="http://schemas.microsoft.com/office/drawing/2014/main" id="{AC146DE7-15B9-6F42-95AD-FC9F561396A2}"/>
              </a:ext>
              <a:ext uri="{C183D7F6-B498-43B3-948B-1728B52AA6E4}">
                <adec:decorative xmlns:adec="http://schemas.microsoft.com/office/drawing/2017/decorative" val="1"/>
              </a:ext>
            </a:extLst>
          </p:cNvPr>
          <p:cNvPicPr>
            <a:picLocks noChangeAspect="1"/>
          </p:cNvPicPr>
          <p:nvPr userDrawn="1"/>
        </p:nvPicPr>
        <p:blipFill rotWithShape="1">
          <a:blip r:embed="rId3"/>
          <a:srcRect b="1394"/>
          <a:stretch/>
        </p:blipFill>
        <p:spPr>
          <a:xfrm>
            <a:off x="0" y="5140801"/>
            <a:ext cx="12192000" cy="1713144"/>
          </a:xfrm>
          <a:prstGeom prst="rect">
            <a:avLst/>
          </a:prstGeom>
        </p:spPr>
      </p:pic>
      <p:sp>
        <p:nvSpPr>
          <p:cNvPr id="2" name="Title 1">
            <a:extLst>
              <a:ext uri="{FF2B5EF4-FFF2-40B4-BE49-F238E27FC236}">
                <a16:creationId xmlns:a16="http://schemas.microsoft.com/office/drawing/2014/main" id="{6F7E592F-8DA0-FD46-9F27-D1363BC53295}"/>
              </a:ext>
            </a:extLst>
          </p:cNvPr>
          <p:cNvSpPr>
            <a:spLocks noGrp="1"/>
          </p:cNvSpPr>
          <p:nvPr>
            <p:ph type="ctrTitle" hasCustomPrompt="1"/>
          </p:nvPr>
        </p:nvSpPr>
        <p:spPr>
          <a:xfrm>
            <a:off x="0" y="3632400"/>
            <a:ext cx="12192000" cy="702000"/>
          </a:xfrm>
        </p:spPr>
        <p:txBody>
          <a:bodyPr anchor="b">
            <a:noAutofit/>
          </a:bodyPr>
          <a:lstStyle>
            <a:lvl1pPr algn="ctr">
              <a:lnSpc>
                <a:spcPct val="80000"/>
              </a:lnSpc>
              <a:defRPr sz="4200" b="1">
                <a:solidFill>
                  <a:schemeClr val="tx1"/>
                </a:solidFill>
              </a:defRPr>
            </a:lvl1pPr>
          </a:lstStyle>
          <a:p>
            <a:r>
              <a:rPr lang="en-GB" noProof="0" dirty="0"/>
              <a:t>Type presentation title here (max. 50 characters)</a:t>
            </a:r>
          </a:p>
        </p:txBody>
      </p:sp>
      <p:sp>
        <p:nvSpPr>
          <p:cNvPr id="23" name="Text Placeholder 21">
            <a:extLst>
              <a:ext uri="{FF2B5EF4-FFF2-40B4-BE49-F238E27FC236}">
                <a16:creationId xmlns:a16="http://schemas.microsoft.com/office/drawing/2014/main" id="{2FEC5214-C18A-C946-966B-0E908424C92A}"/>
              </a:ext>
            </a:extLst>
          </p:cNvPr>
          <p:cNvSpPr>
            <a:spLocks noGrp="1"/>
          </p:cNvSpPr>
          <p:nvPr>
            <p:ph type="body" sz="quarter" idx="22" hasCustomPrompt="1"/>
          </p:nvPr>
        </p:nvSpPr>
        <p:spPr>
          <a:xfrm>
            <a:off x="0" y="4327200"/>
            <a:ext cx="12192000" cy="604800"/>
          </a:xfrm>
          <a:prstGeom prst="rect">
            <a:avLst/>
          </a:prstGeom>
        </p:spPr>
        <p:txBody>
          <a:bodyPr bIns="0" anchor="ctr" anchorCtr="0">
            <a:noAutofit/>
          </a:bodyPr>
          <a:lstStyle>
            <a:lvl1pPr marL="0" indent="0" algn="ctr">
              <a:spcBef>
                <a:spcPts val="0"/>
              </a:spcBef>
              <a:buNone/>
              <a:defRPr sz="2200" b="1" i="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noProof="0"/>
              <a:t>Type subtitle here</a:t>
            </a:r>
          </a:p>
        </p:txBody>
      </p:sp>
      <p:sp>
        <p:nvSpPr>
          <p:cNvPr id="5" name="Text Placeholder 4">
            <a:extLst>
              <a:ext uri="{FF2B5EF4-FFF2-40B4-BE49-F238E27FC236}">
                <a16:creationId xmlns:a16="http://schemas.microsoft.com/office/drawing/2014/main" id="{E214D2AC-4645-D34B-816B-9C305D9BBADE}"/>
              </a:ext>
            </a:extLst>
          </p:cNvPr>
          <p:cNvSpPr>
            <a:spLocks noGrp="1"/>
          </p:cNvSpPr>
          <p:nvPr>
            <p:ph type="body" sz="quarter" idx="25" hasCustomPrompt="1"/>
          </p:nvPr>
        </p:nvSpPr>
        <p:spPr>
          <a:xfrm>
            <a:off x="3740556" y="5518800"/>
            <a:ext cx="4713287" cy="396000"/>
          </a:xfrm>
          <a:prstGeom prst="rect">
            <a:avLst/>
          </a:prstGeom>
        </p:spPr>
        <p:txBody>
          <a:bodyPr lIns="90000">
            <a:noAutofit/>
          </a:bodyPr>
          <a:lstStyle>
            <a:lvl1pPr marL="0" indent="0" algn="ctr">
              <a:lnSpc>
                <a:spcPct val="100000"/>
              </a:lnSpc>
              <a:buNone/>
              <a:defRPr sz="1800"/>
            </a:lvl1pPr>
            <a:lvl2pPr marL="457200" indent="0">
              <a:buNone/>
              <a:defRPr sz="2200"/>
            </a:lvl2pPr>
            <a:lvl3pPr marL="914400" indent="0">
              <a:buNone/>
              <a:defRPr sz="2200"/>
            </a:lvl3pPr>
            <a:lvl4pPr marL="1371600" indent="0">
              <a:buNone/>
              <a:defRPr sz="2200"/>
            </a:lvl4pPr>
            <a:lvl5pPr marL="1828800" indent="0">
              <a:buNone/>
              <a:defRPr sz="2200"/>
            </a:lvl5pPr>
          </a:lstStyle>
          <a:p>
            <a:pPr lvl="0"/>
            <a:r>
              <a:rPr lang="en-GB" noProof="0"/>
              <a:t>Firstname Lastname</a:t>
            </a:r>
          </a:p>
        </p:txBody>
      </p:sp>
      <p:sp>
        <p:nvSpPr>
          <p:cNvPr id="25" name="Date Placeholder 24">
            <a:extLst>
              <a:ext uri="{FF2B5EF4-FFF2-40B4-BE49-F238E27FC236}">
                <a16:creationId xmlns:a16="http://schemas.microsoft.com/office/drawing/2014/main" id="{E1A9171C-BC6D-8B40-AC3E-635B8D6B7327}"/>
              </a:ext>
            </a:extLst>
          </p:cNvPr>
          <p:cNvSpPr>
            <a:spLocks noGrp="1"/>
          </p:cNvSpPr>
          <p:nvPr>
            <p:ph type="dt" sz="half" idx="23"/>
          </p:nvPr>
        </p:nvSpPr>
        <p:spPr>
          <a:xfrm>
            <a:off x="4738673" y="5857200"/>
            <a:ext cx="2717053" cy="396000"/>
          </a:xfrm>
          <a:prstGeom prst="rect">
            <a:avLst/>
          </a:prstGeom>
        </p:spPr>
        <p:txBody>
          <a:bodyPr lIns="90000" tIns="0"/>
          <a:lstStyle>
            <a:lvl1pPr algn="ctr">
              <a:defRPr sz="1800">
                <a:solidFill>
                  <a:schemeClr val="tx1"/>
                </a:solidFill>
              </a:defRPr>
            </a:lvl1pPr>
          </a:lstStyle>
          <a:p>
            <a:fld id="{83A99402-3C1B-E948-A185-A9B2B38EE32F}" type="datetime1">
              <a:rPr lang="fi-FI" noProof="0" smtClean="0"/>
              <a:t>12.9.2022</a:t>
            </a:fld>
            <a:endParaRPr lang="en-GB" noProof="0"/>
          </a:p>
        </p:txBody>
      </p:sp>
      <p:pic>
        <p:nvPicPr>
          <p:cNvPr id="17" name="Picture Placeholder 24">
            <a:extLst>
              <a:ext uri="{FF2B5EF4-FFF2-40B4-BE49-F238E27FC236}">
                <a16:creationId xmlns:a16="http://schemas.microsoft.com/office/drawing/2014/main" id="{B6747A57-6FA4-0E46-B932-64F750329BFA}"/>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713601"/>
            <a:ext cx="3049200" cy="1713600"/>
          </a:xfrm>
          <a:prstGeom prst="rect">
            <a:avLst/>
          </a:prstGeom>
        </p:spPr>
      </p:pic>
      <p:pic>
        <p:nvPicPr>
          <p:cNvPr id="13" name="Picture Placeholder 26" descr="Photo collage of Finns of various ethnic backgrounds and age groups">
            <a:extLst>
              <a:ext uri="{FF2B5EF4-FFF2-40B4-BE49-F238E27FC236}">
                <a16:creationId xmlns:a16="http://schemas.microsoft.com/office/drawing/2014/main" id="{129B7C40-F36B-D243-972A-0DD9BD256CD8}"/>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3048001" y="0"/>
            <a:ext cx="3047349" cy="1713600"/>
          </a:xfrm>
          <a:prstGeom prst="rect">
            <a:avLst/>
          </a:prstGeom>
        </p:spPr>
      </p:pic>
      <p:pic>
        <p:nvPicPr>
          <p:cNvPr id="14" name="Picture Placeholder 22">
            <a:extLst>
              <a:ext uri="{FF2B5EF4-FFF2-40B4-BE49-F238E27FC236}">
                <a16:creationId xmlns:a16="http://schemas.microsoft.com/office/drawing/2014/main" id="{5D86BEE0-10F8-6947-BB77-5E096F12B771}"/>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3048000" y="1713601"/>
            <a:ext cx="3049200" cy="1713600"/>
          </a:xfrm>
          <a:prstGeom prst="rect">
            <a:avLst/>
          </a:prstGeom>
        </p:spPr>
      </p:pic>
      <p:pic>
        <p:nvPicPr>
          <p:cNvPr id="15" name="Picture Placeholder 20">
            <a:extLst>
              <a:ext uri="{FF2B5EF4-FFF2-40B4-BE49-F238E27FC236}">
                <a16:creationId xmlns:a16="http://schemas.microsoft.com/office/drawing/2014/main" id="{6C9EAF38-6ACF-3443-9D35-F19AF4173D8D}"/>
              </a:ext>
              <a:ext uri="{C183D7F6-B498-43B3-948B-1728B52AA6E4}">
                <adec:decorative xmlns:adec="http://schemas.microsoft.com/office/drawing/2017/decorative" val="1"/>
              </a:ext>
            </a:extLst>
          </p:cNvPr>
          <p:cNvPicPr>
            <a:picLocks/>
          </p:cNvPicPr>
          <p:nvPr userDrawn="1"/>
        </p:nvPicPr>
        <p:blipFill>
          <a:blip r:embed="rId7" cstate="screen">
            <a:extLst>
              <a:ext uri="{28A0092B-C50C-407E-A947-70E740481C1C}">
                <a14:useLocalDpi xmlns:a14="http://schemas.microsoft.com/office/drawing/2010/main"/>
              </a:ext>
            </a:extLst>
          </a:blip>
          <a:srcRect/>
          <a:stretch>
            <a:fillRect/>
          </a:stretch>
        </p:blipFill>
        <p:spPr>
          <a:xfrm>
            <a:off x="6096000" y="1"/>
            <a:ext cx="6096308" cy="3427200"/>
          </a:xfrm>
          <a:prstGeom prst="rect">
            <a:avLst/>
          </a:prstGeom>
        </p:spPr>
      </p:pic>
      <p:sp>
        <p:nvSpPr>
          <p:cNvPr id="24" name="TextBox 23">
            <a:extLst>
              <a:ext uri="{FF2B5EF4-FFF2-40B4-BE49-F238E27FC236}">
                <a16:creationId xmlns:a16="http://schemas.microsoft.com/office/drawing/2014/main" id="{D3700D23-D136-4BD5-9D5C-AA309AF6DB95}"/>
              </a:ext>
            </a:extLst>
          </p:cNvPr>
          <p:cNvSpPr txBox="1"/>
          <p:nvPr userDrawn="1"/>
        </p:nvSpPr>
        <p:spPr>
          <a:xfrm>
            <a:off x="3473150" y="6216351"/>
            <a:ext cx="5254858" cy="369332"/>
          </a:xfrm>
          <a:prstGeom prst="rect">
            <a:avLst/>
          </a:prstGeom>
          <a:noFill/>
        </p:spPr>
        <p:txBody>
          <a:bodyPr wrap="square" rtlCol="0">
            <a:spAutoFit/>
          </a:bodyPr>
          <a:lstStyle/>
          <a:p>
            <a:pPr lvl="0" algn="ctr"/>
            <a:r>
              <a:rPr lang="en-GB" b="1" noProof="0"/>
              <a:t>Finnish Institute for Health and Welfare</a:t>
            </a:r>
          </a:p>
        </p:txBody>
      </p:sp>
    </p:spTree>
    <p:extLst>
      <p:ext uri="{BB962C8B-B14F-4D97-AF65-F5344CB8AC3E}">
        <p14:creationId xmlns:p14="http://schemas.microsoft.com/office/powerpoint/2010/main" val="350880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 turquoise with photos">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06C448E-5766-7E49-99CA-79DF56E2F123}"/>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200" y="0"/>
            <a:ext cx="3048000" cy="3429000"/>
          </a:xfrm>
          <a:prstGeom prst="rect">
            <a:avLst/>
          </a:prstGeom>
        </p:spPr>
      </p:pic>
      <p:pic>
        <p:nvPicPr>
          <p:cNvPr id="20" name="Picture 19">
            <a:extLst>
              <a:ext uri="{FF2B5EF4-FFF2-40B4-BE49-F238E27FC236}">
                <a16:creationId xmlns:a16="http://schemas.microsoft.com/office/drawing/2014/main" id="{9674F886-1BDF-5B42-B756-929822999246}"/>
              </a:ext>
              <a:ext uri="{C183D7F6-B498-43B3-948B-1728B52AA6E4}">
                <adec:decorative xmlns:adec="http://schemas.microsoft.com/office/drawing/2017/decorative" val="1"/>
              </a:ext>
            </a:extLst>
          </p:cNvPr>
          <p:cNvPicPr>
            <a:picLocks noChangeAspect="1"/>
          </p:cNvPicPr>
          <p:nvPr userDrawn="1"/>
        </p:nvPicPr>
        <p:blipFill rotWithShape="1">
          <a:blip r:embed="rId3"/>
          <a:srcRect b="25482"/>
          <a:stretch/>
        </p:blipFill>
        <p:spPr>
          <a:xfrm>
            <a:off x="-1" y="5140325"/>
            <a:ext cx="12192000" cy="1294635"/>
          </a:xfrm>
          <a:prstGeom prst="rect">
            <a:avLst/>
          </a:prstGeom>
        </p:spPr>
      </p:pic>
      <p:sp>
        <p:nvSpPr>
          <p:cNvPr id="12" name="Suorakulmio 11">
            <a:extLst>
              <a:ext uri="{FF2B5EF4-FFF2-40B4-BE49-F238E27FC236}">
                <a16:creationId xmlns:a16="http://schemas.microsoft.com/office/drawing/2014/main" id="{113D6621-4517-4E2A-86F9-398D91DA7CD3}"/>
              </a:ext>
            </a:extLst>
          </p:cNvPr>
          <p:cNvSpPr/>
          <p:nvPr userDrawn="1"/>
        </p:nvSpPr>
        <p:spPr>
          <a:xfrm>
            <a:off x="1" y="3430800"/>
            <a:ext cx="12193200" cy="1709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3" name="Picture 12">
            <a:extLst>
              <a:ext uri="{FF2B5EF4-FFF2-40B4-BE49-F238E27FC236}">
                <a16:creationId xmlns:a16="http://schemas.microsoft.com/office/drawing/2014/main" id="{1887DCA5-B6E7-9C41-8398-E8E0F0764F83}"/>
              </a:ext>
              <a:ext uri="{C183D7F6-B498-43B3-948B-1728B52AA6E4}">
                <adec:decorative xmlns:adec="http://schemas.microsoft.com/office/drawing/2017/decorative" val="1"/>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0" y="3430800"/>
            <a:ext cx="3049200" cy="1710000"/>
          </a:xfrm>
          <a:prstGeom prst="rect">
            <a:avLst/>
          </a:prstGeom>
        </p:spPr>
      </p:pic>
      <p:sp>
        <p:nvSpPr>
          <p:cNvPr id="42" name="Text Placeholder 6">
            <a:extLst>
              <a:ext uri="{FF2B5EF4-FFF2-40B4-BE49-F238E27FC236}">
                <a16:creationId xmlns:a16="http://schemas.microsoft.com/office/drawing/2014/main" id="{810DCD61-7A5E-B648-A81F-AA573F5B111B}"/>
              </a:ext>
            </a:extLst>
          </p:cNvPr>
          <p:cNvSpPr>
            <a:spLocks noGrp="1"/>
          </p:cNvSpPr>
          <p:nvPr>
            <p:ph type="body" sz="quarter" idx="26" hasCustomPrompt="1"/>
          </p:nvPr>
        </p:nvSpPr>
        <p:spPr>
          <a:xfrm>
            <a:off x="336369" y="900000"/>
            <a:ext cx="2373312" cy="2340429"/>
          </a:xfrm>
          <a:prstGeom prst="rect">
            <a:avLst/>
          </a:prstGeom>
        </p:spPr>
        <p:txBody>
          <a:bodyPr tIns="0" bIns="0">
            <a:noAutofit/>
          </a:bodyPr>
          <a:lstStyle>
            <a:lvl1pPr marL="0" indent="0" algn="ctr">
              <a:spcBef>
                <a:spcPts val="0"/>
              </a:spcBef>
              <a:buNone/>
              <a:defRPr sz="2200">
                <a:solidFill>
                  <a:schemeClr val="bg1"/>
                </a:solidFill>
              </a:defRPr>
            </a:lvl1pPr>
            <a:lvl2pPr marL="457200" indent="0" algn="ctr">
              <a:buNone/>
              <a:defRPr sz="2200"/>
            </a:lvl2pPr>
            <a:lvl3pPr marL="914400" indent="0" algn="ctr">
              <a:buNone/>
              <a:defRPr sz="2200"/>
            </a:lvl3pPr>
            <a:lvl4pPr marL="1371600" indent="0" algn="ctr">
              <a:buNone/>
              <a:defRPr sz="2200"/>
            </a:lvl4pPr>
            <a:lvl5pPr marL="1828800" indent="0" algn="ctr">
              <a:buNone/>
              <a:defRPr sz="2200"/>
            </a:lvl5pPr>
          </a:lstStyle>
          <a:p>
            <a:pPr lvl="0"/>
            <a:r>
              <a:rPr lang="en-GB" noProof="0"/>
              <a:t>Insert pull quote here or remove the text box and quote marks.</a:t>
            </a:r>
          </a:p>
        </p:txBody>
      </p:sp>
      <p:sp>
        <p:nvSpPr>
          <p:cNvPr id="3" name="Date Placeholder 2">
            <a:extLst>
              <a:ext uri="{FF2B5EF4-FFF2-40B4-BE49-F238E27FC236}">
                <a16:creationId xmlns:a16="http://schemas.microsoft.com/office/drawing/2014/main" id="{49380DB9-3B72-2742-95D5-5A45E093F535}"/>
              </a:ext>
            </a:extLst>
          </p:cNvPr>
          <p:cNvSpPr>
            <a:spLocks noGrp="1"/>
          </p:cNvSpPr>
          <p:nvPr>
            <p:ph type="dt" sz="half" idx="25"/>
          </p:nvPr>
        </p:nvSpPr>
        <p:spPr/>
        <p:txBody>
          <a:bodyPr/>
          <a:lstStyle/>
          <a:p>
            <a:fld id="{6EA2F870-9F5D-5C44-9B6D-38468A6251A1}" type="datetime1">
              <a:rPr lang="fi-FI" noProof="0" smtClean="0"/>
              <a:t>12.9.2022</a:t>
            </a:fld>
            <a:endParaRPr lang="en-GB" noProof="0"/>
          </a:p>
        </p:txBody>
      </p:sp>
      <p:sp>
        <p:nvSpPr>
          <p:cNvPr id="5" name="Footer Placeholder 4">
            <a:extLst>
              <a:ext uri="{FF2B5EF4-FFF2-40B4-BE49-F238E27FC236}">
                <a16:creationId xmlns:a16="http://schemas.microsoft.com/office/drawing/2014/main" id="{73D90B40-AD65-6C4F-8D61-BB4C0B82DEF1}"/>
              </a:ext>
            </a:extLst>
          </p:cNvPr>
          <p:cNvSpPr>
            <a:spLocks noGrp="1"/>
          </p:cNvSpPr>
          <p:nvPr>
            <p:ph type="ftr" sz="quarter" idx="11"/>
          </p:nvPr>
        </p:nvSpPr>
        <p:spPr/>
        <p:txBody>
          <a:bodyPr/>
          <a:lstStyle>
            <a:lvl1pPr>
              <a:defRPr>
                <a:solidFill>
                  <a:schemeClr val="tx1"/>
                </a:solidFill>
              </a:defRPr>
            </a:lvl1pPr>
          </a:lstStyle>
          <a:p>
            <a:r>
              <a:rPr lang="en-GB" noProof="0"/>
              <a:t>AfiNet - Webinar 13 of September 2022_Castren</a:t>
            </a:r>
          </a:p>
        </p:txBody>
      </p:sp>
      <p:sp>
        <p:nvSpPr>
          <p:cNvPr id="6" name="Slide Number Placeholder 5">
            <a:extLst>
              <a:ext uri="{FF2B5EF4-FFF2-40B4-BE49-F238E27FC236}">
                <a16:creationId xmlns:a16="http://schemas.microsoft.com/office/drawing/2014/main" id="{67A838BB-9E60-0145-9E7A-E33D03404FE7}"/>
              </a:ext>
            </a:extLst>
          </p:cNvPr>
          <p:cNvSpPr>
            <a:spLocks noGrp="1"/>
          </p:cNvSpPr>
          <p:nvPr>
            <p:ph type="sldNum" sz="quarter" idx="12"/>
          </p:nvPr>
        </p:nvSpPr>
        <p:spPr>
          <a:xfrm>
            <a:off x="10961917" y="6484540"/>
            <a:ext cx="511629" cy="365125"/>
          </a:xfrm>
        </p:spPr>
        <p:txBody>
          <a:bodyPr lIns="0" rIns="0"/>
          <a:lstStyle>
            <a:lvl1pPr>
              <a:defRPr>
                <a:solidFill>
                  <a:schemeClr val="tx1"/>
                </a:solidFill>
              </a:defRPr>
            </a:lvl1pPr>
          </a:lstStyle>
          <a:p>
            <a:fld id="{882CC271-BBF5-3F46-90AE-792A663E0CFB}" type="slidenum">
              <a:rPr lang="en-GB" noProof="0"/>
              <a:pPr/>
              <a:t>‹#›</a:t>
            </a:fld>
            <a:endParaRPr lang="en-GB" noProof="0"/>
          </a:p>
        </p:txBody>
      </p:sp>
      <p:pic>
        <p:nvPicPr>
          <p:cNvPr id="16" name="Kuva 15" descr="Photos of various generations">
            <a:extLst>
              <a:ext uri="{FF2B5EF4-FFF2-40B4-BE49-F238E27FC236}">
                <a16:creationId xmlns:a16="http://schemas.microsoft.com/office/drawing/2014/main" id="{057D0479-F166-4FAF-93C7-FF472CED0E7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049200" y="-1"/>
            <a:ext cx="9148801" cy="3430800"/>
          </a:xfrm>
          <a:prstGeom prst="rect">
            <a:avLst/>
          </a:prstGeom>
        </p:spPr>
      </p:pic>
      <p:sp>
        <p:nvSpPr>
          <p:cNvPr id="17" name="Title 9">
            <a:extLst>
              <a:ext uri="{FF2B5EF4-FFF2-40B4-BE49-F238E27FC236}">
                <a16:creationId xmlns:a16="http://schemas.microsoft.com/office/drawing/2014/main" id="{5AE67045-4E51-47AE-BADC-AA4560A06111}"/>
              </a:ext>
            </a:extLst>
          </p:cNvPr>
          <p:cNvSpPr>
            <a:spLocks noGrp="1"/>
          </p:cNvSpPr>
          <p:nvPr>
            <p:ph type="title" hasCustomPrompt="1"/>
          </p:nvPr>
        </p:nvSpPr>
        <p:spPr>
          <a:xfrm>
            <a:off x="3038400" y="3582341"/>
            <a:ext cx="9129600" cy="1446859"/>
          </a:xfrm>
        </p:spPr>
        <p:txBody>
          <a:bodyPr anchor="ctr">
            <a:noAutofit/>
          </a:bodyPr>
          <a:lstStyle>
            <a:lvl1pPr algn="ctr">
              <a:lnSpc>
                <a:spcPct val="80000"/>
              </a:lnSpc>
              <a:defRPr sz="4000" b="1">
                <a:solidFill>
                  <a:srgbClr val="078390"/>
                </a:solidFill>
              </a:defRPr>
            </a:lvl1pPr>
          </a:lstStyle>
          <a:p>
            <a:r>
              <a:rPr lang="en-GB" noProof="0"/>
              <a:t>Type subtitle here</a:t>
            </a:r>
          </a:p>
        </p:txBody>
      </p:sp>
    </p:spTree>
    <p:extLst>
      <p:ext uri="{BB962C8B-B14F-4D97-AF65-F5344CB8AC3E}">
        <p14:creationId xmlns:p14="http://schemas.microsoft.com/office/powerpoint/2010/main" val="219922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le slide - pink with photo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139C72-9ED2-F749-859D-FD7C1CBE2008}"/>
              </a:ext>
              <a:ext uri="{C183D7F6-B498-43B3-948B-1728B52AA6E4}">
                <adec:decorative xmlns:adec="http://schemas.microsoft.com/office/drawing/2017/decorative" val="1"/>
              </a:ext>
            </a:extLst>
          </p:cNvPr>
          <p:cNvPicPr>
            <a:picLocks noChangeAspect="1"/>
          </p:cNvPicPr>
          <p:nvPr userDrawn="1"/>
        </p:nvPicPr>
        <p:blipFill rotWithShape="1">
          <a:blip r:embed="rId2"/>
          <a:srcRect b="25482"/>
          <a:stretch/>
        </p:blipFill>
        <p:spPr>
          <a:xfrm>
            <a:off x="0" y="5140800"/>
            <a:ext cx="12192000" cy="1294635"/>
          </a:xfrm>
          <a:prstGeom prst="rect">
            <a:avLst/>
          </a:prstGeom>
        </p:spPr>
      </p:pic>
      <p:pic>
        <p:nvPicPr>
          <p:cNvPr id="14" name="Picture 13">
            <a:extLst>
              <a:ext uri="{FF2B5EF4-FFF2-40B4-BE49-F238E27FC236}">
                <a16:creationId xmlns:a16="http://schemas.microsoft.com/office/drawing/2014/main" id="{2AB765CC-C404-484F-8074-6F75E6D198D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200" y="0"/>
            <a:ext cx="3048000" cy="3429000"/>
          </a:xfrm>
          <a:prstGeom prst="rect">
            <a:avLst/>
          </a:prstGeom>
        </p:spPr>
      </p:pic>
      <p:sp>
        <p:nvSpPr>
          <p:cNvPr id="2" name="Suorakulmio 1">
            <a:extLst>
              <a:ext uri="{FF2B5EF4-FFF2-40B4-BE49-F238E27FC236}">
                <a16:creationId xmlns:a16="http://schemas.microsoft.com/office/drawing/2014/main" id="{5F9B3F31-7128-4B1C-9880-6FDD3DCF4C75}"/>
              </a:ext>
            </a:extLst>
          </p:cNvPr>
          <p:cNvSpPr/>
          <p:nvPr userDrawn="1"/>
        </p:nvSpPr>
        <p:spPr>
          <a:xfrm>
            <a:off x="1" y="3430800"/>
            <a:ext cx="12193200" cy="1709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Text Placeholder 6">
            <a:extLst>
              <a:ext uri="{FF2B5EF4-FFF2-40B4-BE49-F238E27FC236}">
                <a16:creationId xmlns:a16="http://schemas.microsoft.com/office/drawing/2014/main" id="{977AAE7D-0196-9F4D-B283-7D1FD9111E7B}"/>
              </a:ext>
            </a:extLst>
          </p:cNvPr>
          <p:cNvSpPr>
            <a:spLocks noGrp="1"/>
          </p:cNvSpPr>
          <p:nvPr>
            <p:ph type="body" sz="quarter" idx="26" hasCustomPrompt="1"/>
          </p:nvPr>
        </p:nvSpPr>
        <p:spPr>
          <a:xfrm>
            <a:off x="336369" y="900000"/>
            <a:ext cx="2373312" cy="2340429"/>
          </a:xfrm>
          <a:prstGeom prst="rect">
            <a:avLst/>
          </a:prstGeom>
        </p:spPr>
        <p:txBody>
          <a:bodyPr tIns="0" bIns="0">
            <a:noAutofit/>
          </a:bodyPr>
          <a:lstStyle>
            <a:lvl1pPr marL="0" indent="0" algn="ctr">
              <a:spcBef>
                <a:spcPts val="0"/>
              </a:spcBef>
              <a:buNone/>
              <a:defRPr sz="2200">
                <a:solidFill>
                  <a:schemeClr val="bg1"/>
                </a:solidFill>
              </a:defRPr>
            </a:lvl1pPr>
            <a:lvl2pPr marL="457200" indent="0" algn="ctr">
              <a:buNone/>
              <a:defRPr sz="2200"/>
            </a:lvl2pPr>
            <a:lvl3pPr marL="914400" indent="0" algn="ctr">
              <a:buNone/>
              <a:defRPr sz="2200"/>
            </a:lvl3pPr>
            <a:lvl4pPr marL="1371600" indent="0" algn="ctr">
              <a:buNone/>
              <a:defRPr sz="2200"/>
            </a:lvl4pPr>
            <a:lvl5pPr marL="1828800" indent="0" algn="ctr">
              <a:buNone/>
              <a:defRPr sz="2200"/>
            </a:lvl5pPr>
          </a:lstStyle>
          <a:p>
            <a:pPr lvl="0"/>
            <a:r>
              <a:rPr lang="en-GB" noProof="0"/>
              <a:t>Insert pull quote here or remove the text box and quote marks.</a:t>
            </a:r>
          </a:p>
        </p:txBody>
      </p:sp>
      <p:pic>
        <p:nvPicPr>
          <p:cNvPr id="7" name="Picture 6">
            <a:extLst>
              <a:ext uri="{FF2B5EF4-FFF2-40B4-BE49-F238E27FC236}">
                <a16:creationId xmlns:a16="http://schemas.microsoft.com/office/drawing/2014/main" id="{631128D9-EEBF-4F45-A268-45F1629E93B6}"/>
              </a:ext>
              <a:ext uri="{C183D7F6-B498-43B3-948B-1728B52AA6E4}">
                <adec:decorative xmlns:adec="http://schemas.microsoft.com/office/drawing/2017/decorative" val="1"/>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0" y="3430799"/>
            <a:ext cx="3049200" cy="1710000"/>
          </a:xfrm>
          <a:prstGeom prst="rect">
            <a:avLst/>
          </a:prstGeom>
        </p:spPr>
      </p:pic>
      <p:sp>
        <p:nvSpPr>
          <p:cNvPr id="3" name="Date Placeholder 2">
            <a:extLst>
              <a:ext uri="{FF2B5EF4-FFF2-40B4-BE49-F238E27FC236}">
                <a16:creationId xmlns:a16="http://schemas.microsoft.com/office/drawing/2014/main" id="{49380DB9-3B72-2742-95D5-5A45E093F535}"/>
              </a:ext>
            </a:extLst>
          </p:cNvPr>
          <p:cNvSpPr>
            <a:spLocks noGrp="1"/>
          </p:cNvSpPr>
          <p:nvPr>
            <p:ph type="dt" sz="half" idx="25"/>
          </p:nvPr>
        </p:nvSpPr>
        <p:spPr/>
        <p:txBody>
          <a:bodyPr/>
          <a:lstStyle/>
          <a:p>
            <a:fld id="{1160CD7D-A0B8-2440-8BEA-F5DF81DB2D1B}" type="datetime1">
              <a:rPr lang="fi-FI" noProof="0" smtClean="0"/>
              <a:t>12.9.2022</a:t>
            </a:fld>
            <a:endParaRPr lang="en-GB" noProof="0"/>
          </a:p>
        </p:txBody>
      </p:sp>
      <p:sp>
        <p:nvSpPr>
          <p:cNvPr id="5" name="Footer Placeholder 4">
            <a:extLst>
              <a:ext uri="{FF2B5EF4-FFF2-40B4-BE49-F238E27FC236}">
                <a16:creationId xmlns:a16="http://schemas.microsoft.com/office/drawing/2014/main" id="{73D90B40-AD65-6C4F-8D61-BB4C0B82DEF1}"/>
              </a:ext>
            </a:extLst>
          </p:cNvPr>
          <p:cNvSpPr>
            <a:spLocks noGrp="1"/>
          </p:cNvSpPr>
          <p:nvPr>
            <p:ph type="ftr" sz="quarter" idx="11"/>
          </p:nvPr>
        </p:nvSpPr>
        <p:spPr/>
        <p:txBody>
          <a:bodyPr/>
          <a:lstStyle>
            <a:lvl1pPr>
              <a:defRPr>
                <a:solidFill>
                  <a:schemeClr val="tx1"/>
                </a:solidFill>
              </a:defRPr>
            </a:lvl1pPr>
          </a:lstStyle>
          <a:p>
            <a:r>
              <a:rPr lang="en-GB" noProof="0"/>
              <a:t>AfiNet - Webinar 13 of September 2022_Castren</a:t>
            </a:r>
          </a:p>
        </p:txBody>
      </p:sp>
      <p:sp>
        <p:nvSpPr>
          <p:cNvPr id="6" name="Slide Number Placeholder 5">
            <a:extLst>
              <a:ext uri="{FF2B5EF4-FFF2-40B4-BE49-F238E27FC236}">
                <a16:creationId xmlns:a16="http://schemas.microsoft.com/office/drawing/2014/main" id="{67A838BB-9E60-0145-9E7A-E33D03404FE7}"/>
              </a:ext>
            </a:extLst>
          </p:cNvPr>
          <p:cNvSpPr>
            <a:spLocks noGrp="1"/>
          </p:cNvSpPr>
          <p:nvPr>
            <p:ph type="sldNum" sz="quarter" idx="12"/>
          </p:nvPr>
        </p:nvSpPr>
        <p:spPr>
          <a:xfrm>
            <a:off x="10961917" y="6484540"/>
            <a:ext cx="511629" cy="365125"/>
          </a:xfrm>
        </p:spPr>
        <p:txBody>
          <a:bodyPr lIns="0" rIns="0"/>
          <a:lstStyle>
            <a:lvl1pPr>
              <a:defRPr>
                <a:solidFill>
                  <a:schemeClr val="tx1"/>
                </a:solidFill>
              </a:defRPr>
            </a:lvl1pPr>
          </a:lstStyle>
          <a:p>
            <a:fld id="{882CC271-BBF5-3F46-90AE-792A663E0CFB}" type="slidenum">
              <a:rPr lang="en-GB" noProof="0"/>
              <a:pPr/>
              <a:t>‹#›</a:t>
            </a:fld>
            <a:endParaRPr lang="en-GB" noProof="0"/>
          </a:p>
        </p:txBody>
      </p:sp>
      <p:pic>
        <p:nvPicPr>
          <p:cNvPr id="16" name="Kuva 15" descr="Photos of THL people at work">
            <a:extLst>
              <a:ext uri="{FF2B5EF4-FFF2-40B4-BE49-F238E27FC236}">
                <a16:creationId xmlns:a16="http://schemas.microsoft.com/office/drawing/2014/main" id="{455990A6-02DB-4456-99BB-58174A61D699}"/>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3049200" y="0"/>
            <a:ext cx="9151200" cy="3430800"/>
          </a:xfrm>
          <a:prstGeom prst="rect">
            <a:avLst/>
          </a:prstGeom>
        </p:spPr>
      </p:pic>
      <p:sp>
        <p:nvSpPr>
          <p:cNvPr id="17" name="Title 9">
            <a:extLst>
              <a:ext uri="{FF2B5EF4-FFF2-40B4-BE49-F238E27FC236}">
                <a16:creationId xmlns:a16="http://schemas.microsoft.com/office/drawing/2014/main" id="{A0724612-2AF8-49C6-8F24-384C56B7805D}"/>
              </a:ext>
            </a:extLst>
          </p:cNvPr>
          <p:cNvSpPr>
            <a:spLocks noGrp="1"/>
          </p:cNvSpPr>
          <p:nvPr>
            <p:ph type="title" hasCustomPrompt="1"/>
          </p:nvPr>
        </p:nvSpPr>
        <p:spPr>
          <a:xfrm>
            <a:off x="3038400" y="3582341"/>
            <a:ext cx="9129600" cy="1446859"/>
          </a:xfrm>
        </p:spPr>
        <p:txBody>
          <a:bodyPr anchor="ctr">
            <a:noAutofit/>
          </a:bodyPr>
          <a:lstStyle>
            <a:lvl1pPr algn="ctr">
              <a:lnSpc>
                <a:spcPct val="80000"/>
              </a:lnSpc>
              <a:defRPr sz="4000" b="1">
                <a:solidFill>
                  <a:schemeClr val="accent6"/>
                </a:solidFill>
              </a:defRPr>
            </a:lvl1pPr>
          </a:lstStyle>
          <a:p>
            <a:r>
              <a:rPr lang="en-GB" noProof="0"/>
              <a:t>Type subtitle here</a:t>
            </a:r>
          </a:p>
        </p:txBody>
      </p:sp>
    </p:spTree>
    <p:extLst>
      <p:ext uri="{BB962C8B-B14F-4D97-AF65-F5344CB8AC3E}">
        <p14:creationId xmlns:p14="http://schemas.microsoft.com/office/powerpoint/2010/main" val="2809529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title slide - blue with photo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F186A6-5757-EB45-884D-547B434A3D6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200" y="0"/>
            <a:ext cx="3048000" cy="3429000"/>
          </a:xfrm>
          <a:prstGeom prst="rect">
            <a:avLst/>
          </a:prstGeom>
        </p:spPr>
      </p:pic>
      <p:pic>
        <p:nvPicPr>
          <p:cNvPr id="7" name="Picture 6">
            <a:extLst>
              <a:ext uri="{FF2B5EF4-FFF2-40B4-BE49-F238E27FC236}">
                <a16:creationId xmlns:a16="http://schemas.microsoft.com/office/drawing/2014/main" id="{FA2CF501-2D67-C548-86F5-386AE9BA775D}"/>
              </a:ext>
              <a:ext uri="{C183D7F6-B498-43B3-948B-1728B52AA6E4}">
                <adec:decorative xmlns:adec="http://schemas.microsoft.com/office/drawing/2017/decorative" val="1"/>
              </a:ext>
            </a:extLst>
          </p:cNvPr>
          <p:cNvPicPr>
            <a:picLocks noChangeAspect="1"/>
          </p:cNvPicPr>
          <p:nvPr userDrawn="1"/>
        </p:nvPicPr>
        <p:blipFill rotWithShape="1">
          <a:blip r:embed="rId3"/>
          <a:srcRect b="25379"/>
          <a:stretch/>
        </p:blipFill>
        <p:spPr>
          <a:xfrm>
            <a:off x="0" y="5139001"/>
            <a:ext cx="12192000" cy="1296434"/>
          </a:xfrm>
          <a:prstGeom prst="rect">
            <a:avLst/>
          </a:prstGeom>
        </p:spPr>
      </p:pic>
      <p:sp>
        <p:nvSpPr>
          <p:cNvPr id="13" name="Suorakulmio 12">
            <a:extLst>
              <a:ext uri="{FF2B5EF4-FFF2-40B4-BE49-F238E27FC236}">
                <a16:creationId xmlns:a16="http://schemas.microsoft.com/office/drawing/2014/main" id="{DEDDE960-22D9-4D5C-8397-45448EC0CC05}"/>
              </a:ext>
            </a:extLst>
          </p:cNvPr>
          <p:cNvSpPr/>
          <p:nvPr userDrawn="1"/>
        </p:nvSpPr>
        <p:spPr>
          <a:xfrm>
            <a:off x="1" y="3430800"/>
            <a:ext cx="12193200" cy="1709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2" name="Text Placeholder 6">
            <a:extLst>
              <a:ext uri="{FF2B5EF4-FFF2-40B4-BE49-F238E27FC236}">
                <a16:creationId xmlns:a16="http://schemas.microsoft.com/office/drawing/2014/main" id="{977AAE7D-0196-9F4D-B283-7D1FD9111E7B}"/>
              </a:ext>
            </a:extLst>
          </p:cNvPr>
          <p:cNvSpPr>
            <a:spLocks noGrp="1"/>
          </p:cNvSpPr>
          <p:nvPr>
            <p:ph type="body" sz="quarter" idx="26" hasCustomPrompt="1"/>
          </p:nvPr>
        </p:nvSpPr>
        <p:spPr>
          <a:xfrm>
            <a:off x="336369" y="900000"/>
            <a:ext cx="2373312" cy="2282862"/>
          </a:xfrm>
          <a:prstGeom prst="rect">
            <a:avLst/>
          </a:prstGeom>
        </p:spPr>
        <p:txBody>
          <a:bodyPr tIns="0" bIns="0">
            <a:noAutofit/>
          </a:bodyPr>
          <a:lstStyle>
            <a:lvl1pPr marL="0" indent="0" algn="ctr">
              <a:spcBef>
                <a:spcPts val="0"/>
              </a:spcBef>
              <a:buNone/>
              <a:defRPr sz="2200">
                <a:solidFill>
                  <a:schemeClr val="bg1"/>
                </a:solidFill>
              </a:defRPr>
            </a:lvl1pPr>
            <a:lvl2pPr marL="457200" indent="0" algn="ctr">
              <a:buNone/>
              <a:defRPr sz="2200"/>
            </a:lvl2pPr>
            <a:lvl3pPr marL="914400" indent="0" algn="ctr">
              <a:buNone/>
              <a:defRPr sz="2200"/>
            </a:lvl3pPr>
            <a:lvl4pPr marL="1371600" indent="0" algn="ctr">
              <a:buNone/>
              <a:defRPr sz="2200"/>
            </a:lvl4pPr>
            <a:lvl5pPr marL="1828800" indent="0" algn="ctr">
              <a:buNone/>
              <a:defRPr sz="2200"/>
            </a:lvl5pPr>
          </a:lstStyle>
          <a:p>
            <a:pPr lvl="0"/>
            <a:r>
              <a:rPr lang="en-GB" noProof="0" dirty="0"/>
              <a:t>Insert pull quote here or remove the text box and quote marks.</a:t>
            </a:r>
          </a:p>
        </p:txBody>
      </p:sp>
      <p:pic>
        <p:nvPicPr>
          <p:cNvPr id="21" name="Picture 20" descr="Photos of Finns in daily activities">
            <a:extLst>
              <a:ext uri="{FF2B5EF4-FFF2-40B4-BE49-F238E27FC236}">
                <a16:creationId xmlns:a16="http://schemas.microsoft.com/office/drawing/2014/main" id="{9575D91E-9689-424E-A14F-1DC817AF791B}"/>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3049200" y="0"/>
            <a:ext cx="3054000" cy="3429000"/>
          </a:xfrm>
          <a:prstGeom prst="rect">
            <a:avLst/>
          </a:prstGeom>
        </p:spPr>
      </p:pic>
      <p:pic>
        <p:nvPicPr>
          <p:cNvPr id="19" name="Picture 18">
            <a:extLst>
              <a:ext uri="{FF2B5EF4-FFF2-40B4-BE49-F238E27FC236}">
                <a16:creationId xmlns:a16="http://schemas.microsoft.com/office/drawing/2014/main" id="{CEF3BED7-B95B-D84F-AF4D-BB322903606E}"/>
              </a:ext>
              <a:ext uri="{C183D7F6-B498-43B3-948B-1728B52AA6E4}">
                <adec:decorative xmlns:adec="http://schemas.microsoft.com/office/drawing/2017/decorative" val="1"/>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0" y="3429001"/>
            <a:ext cx="3049200" cy="1713600"/>
          </a:xfrm>
          <a:prstGeom prst="rect">
            <a:avLst/>
          </a:prstGeom>
        </p:spPr>
      </p:pic>
      <p:sp>
        <p:nvSpPr>
          <p:cNvPr id="3" name="Date Placeholder 2">
            <a:extLst>
              <a:ext uri="{FF2B5EF4-FFF2-40B4-BE49-F238E27FC236}">
                <a16:creationId xmlns:a16="http://schemas.microsoft.com/office/drawing/2014/main" id="{49380DB9-3B72-2742-95D5-5A45E093F535}"/>
              </a:ext>
            </a:extLst>
          </p:cNvPr>
          <p:cNvSpPr>
            <a:spLocks noGrp="1"/>
          </p:cNvSpPr>
          <p:nvPr>
            <p:ph type="dt" sz="half" idx="25"/>
          </p:nvPr>
        </p:nvSpPr>
        <p:spPr/>
        <p:txBody>
          <a:bodyPr/>
          <a:lstStyle/>
          <a:p>
            <a:fld id="{A7F3F6BF-AC11-9C4F-AC5D-149CE21A83E6}" type="datetime1">
              <a:rPr lang="fi-FI" noProof="0" smtClean="0"/>
              <a:t>12.9.2022</a:t>
            </a:fld>
            <a:endParaRPr lang="en-GB" noProof="0"/>
          </a:p>
        </p:txBody>
      </p:sp>
      <p:sp>
        <p:nvSpPr>
          <p:cNvPr id="5" name="Footer Placeholder 4">
            <a:extLst>
              <a:ext uri="{FF2B5EF4-FFF2-40B4-BE49-F238E27FC236}">
                <a16:creationId xmlns:a16="http://schemas.microsoft.com/office/drawing/2014/main" id="{73D90B40-AD65-6C4F-8D61-BB4C0B82DEF1}"/>
              </a:ext>
            </a:extLst>
          </p:cNvPr>
          <p:cNvSpPr>
            <a:spLocks noGrp="1"/>
          </p:cNvSpPr>
          <p:nvPr>
            <p:ph type="ftr" sz="quarter" idx="11"/>
          </p:nvPr>
        </p:nvSpPr>
        <p:spPr/>
        <p:txBody>
          <a:bodyPr/>
          <a:lstStyle>
            <a:lvl1pPr>
              <a:defRPr>
                <a:solidFill>
                  <a:schemeClr val="tx1"/>
                </a:solidFill>
              </a:defRPr>
            </a:lvl1pPr>
          </a:lstStyle>
          <a:p>
            <a:r>
              <a:rPr lang="en-GB" noProof="0"/>
              <a:t>AfiNet - Webinar 13 of September 2022_Castren</a:t>
            </a:r>
          </a:p>
        </p:txBody>
      </p:sp>
      <p:sp>
        <p:nvSpPr>
          <p:cNvPr id="6" name="Slide Number Placeholder 5">
            <a:extLst>
              <a:ext uri="{FF2B5EF4-FFF2-40B4-BE49-F238E27FC236}">
                <a16:creationId xmlns:a16="http://schemas.microsoft.com/office/drawing/2014/main" id="{67A838BB-9E60-0145-9E7A-E33D03404FE7}"/>
              </a:ext>
            </a:extLst>
          </p:cNvPr>
          <p:cNvSpPr>
            <a:spLocks noGrp="1"/>
          </p:cNvSpPr>
          <p:nvPr>
            <p:ph type="sldNum" sz="quarter" idx="12"/>
          </p:nvPr>
        </p:nvSpPr>
        <p:spPr>
          <a:xfrm>
            <a:off x="10961917" y="6484540"/>
            <a:ext cx="511629" cy="365125"/>
          </a:xfrm>
        </p:spPr>
        <p:txBody>
          <a:bodyPr lIns="0" rIns="0"/>
          <a:lstStyle>
            <a:lvl1pPr>
              <a:defRPr>
                <a:solidFill>
                  <a:schemeClr val="tx1"/>
                </a:solidFill>
              </a:defRPr>
            </a:lvl1pPr>
          </a:lstStyle>
          <a:p>
            <a:fld id="{882CC271-BBF5-3F46-90AE-792A663E0CFB}" type="slidenum">
              <a:rPr lang="en-GB" noProof="0"/>
              <a:pPr/>
              <a:t>‹#›</a:t>
            </a:fld>
            <a:endParaRPr lang="en-GB" noProof="0"/>
          </a:p>
        </p:txBody>
      </p:sp>
      <p:pic>
        <p:nvPicPr>
          <p:cNvPr id="22" name="Kuva 21">
            <a:extLst>
              <a:ext uri="{FF2B5EF4-FFF2-40B4-BE49-F238E27FC236}">
                <a16:creationId xmlns:a16="http://schemas.microsoft.com/office/drawing/2014/main" id="{44F2EFD4-1C67-40EB-A6B2-4E4E679469E4}"/>
              </a:ext>
              <a:ext uri="{C183D7F6-B498-43B3-948B-1728B52AA6E4}">
                <adec:decorative xmlns:adec="http://schemas.microsoft.com/office/drawing/2017/decorative" val="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096000" y="0"/>
            <a:ext cx="6095999" cy="3429001"/>
          </a:xfrm>
          <a:prstGeom prst="rect">
            <a:avLst/>
          </a:prstGeom>
        </p:spPr>
      </p:pic>
      <p:sp>
        <p:nvSpPr>
          <p:cNvPr id="17" name="Title 9">
            <a:extLst>
              <a:ext uri="{FF2B5EF4-FFF2-40B4-BE49-F238E27FC236}">
                <a16:creationId xmlns:a16="http://schemas.microsoft.com/office/drawing/2014/main" id="{F534777B-8380-4B2B-A195-EA69944F8C3D}"/>
              </a:ext>
            </a:extLst>
          </p:cNvPr>
          <p:cNvSpPr>
            <a:spLocks noGrp="1"/>
          </p:cNvSpPr>
          <p:nvPr>
            <p:ph type="title" hasCustomPrompt="1"/>
          </p:nvPr>
        </p:nvSpPr>
        <p:spPr>
          <a:xfrm>
            <a:off x="3038400" y="3582341"/>
            <a:ext cx="9129600" cy="1446859"/>
          </a:xfrm>
        </p:spPr>
        <p:txBody>
          <a:bodyPr anchor="ctr">
            <a:noAutofit/>
          </a:bodyPr>
          <a:lstStyle>
            <a:lvl1pPr algn="ctr">
              <a:lnSpc>
                <a:spcPct val="80000"/>
              </a:lnSpc>
              <a:defRPr sz="4000" b="1">
                <a:solidFill>
                  <a:schemeClr val="accent2"/>
                </a:solidFill>
              </a:defRPr>
            </a:lvl1pPr>
          </a:lstStyle>
          <a:p>
            <a:r>
              <a:rPr lang="en-GB" noProof="0"/>
              <a:t>Type subtitle here</a:t>
            </a:r>
          </a:p>
        </p:txBody>
      </p:sp>
    </p:spTree>
    <p:extLst>
      <p:ext uri="{BB962C8B-B14F-4D97-AF65-F5344CB8AC3E}">
        <p14:creationId xmlns:p14="http://schemas.microsoft.com/office/powerpoint/2010/main" val="3669148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F249CF-097E-9639-1012-4DE133390BE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D79DB38-165C-8DEB-FB94-A32D0D193C3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4F007D8-AD0A-250F-6543-4BDB126D69AD}"/>
              </a:ext>
            </a:extLst>
          </p:cNvPr>
          <p:cNvSpPr>
            <a:spLocks noGrp="1"/>
          </p:cNvSpPr>
          <p:nvPr>
            <p:ph type="dt" sz="half" idx="10"/>
          </p:nvPr>
        </p:nvSpPr>
        <p:spPr/>
        <p:txBody>
          <a:bodyPr/>
          <a:lstStyle/>
          <a:p>
            <a:fld id="{A0BC0A42-4501-5A4A-A53D-623C3C6B1DDB}" type="datetime1">
              <a:rPr lang="fi-FI" smtClean="0"/>
              <a:t>12.9.2022</a:t>
            </a:fld>
            <a:endParaRPr lang="fi-FI"/>
          </a:p>
        </p:txBody>
      </p:sp>
      <p:sp>
        <p:nvSpPr>
          <p:cNvPr id="5" name="Alatunnisteen paikkamerkki 4">
            <a:extLst>
              <a:ext uri="{FF2B5EF4-FFF2-40B4-BE49-F238E27FC236}">
                <a16:creationId xmlns:a16="http://schemas.microsoft.com/office/drawing/2014/main" id="{4B95F910-45C3-3B6D-2DF1-13EB95E15903}"/>
              </a:ext>
            </a:extLst>
          </p:cNvPr>
          <p:cNvSpPr>
            <a:spLocks noGrp="1"/>
          </p:cNvSpPr>
          <p:nvPr>
            <p:ph type="ftr" sz="quarter" idx="11"/>
          </p:nvPr>
        </p:nvSpPr>
        <p:spPr/>
        <p:txBody>
          <a:bodyPr/>
          <a:lstStyle/>
          <a:p>
            <a:r>
              <a:rPr lang="fi-FI"/>
              <a:t>AfiNet - Webinar 13 of September 2022_Castren</a:t>
            </a:r>
          </a:p>
        </p:txBody>
      </p:sp>
      <p:sp>
        <p:nvSpPr>
          <p:cNvPr id="6" name="Dian numeron paikkamerkki 5">
            <a:extLst>
              <a:ext uri="{FF2B5EF4-FFF2-40B4-BE49-F238E27FC236}">
                <a16:creationId xmlns:a16="http://schemas.microsoft.com/office/drawing/2014/main" id="{1835C528-BEE1-6952-F881-7AA4CE0CA65E}"/>
              </a:ext>
            </a:extLst>
          </p:cNvPr>
          <p:cNvSpPr>
            <a:spLocks noGrp="1"/>
          </p:cNvSpPr>
          <p:nvPr>
            <p:ph type="sldNum" sz="quarter" idx="12"/>
          </p:nvPr>
        </p:nvSpPr>
        <p:spPr/>
        <p:txBody>
          <a:bodyPr/>
          <a:lstStyle/>
          <a:p>
            <a:fld id="{1B685F2C-5182-6E4C-A032-0A8B9C4AE44C}" type="slidenum">
              <a:rPr lang="fi-FI" smtClean="0"/>
              <a:t>‹#›</a:t>
            </a:fld>
            <a:endParaRPr lang="fi-FI"/>
          </a:p>
        </p:txBody>
      </p:sp>
    </p:spTree>
    <p:extLst>
      <p:ext uri="{BB962C8B-B14F-4D97-AF65-F5344CB8AC3E}">
        <p14:creationId xmlns:p14="http://schemas.microsoft.com/office/powerpoint/2010/main" val="376747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tsikko ja 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81A8-BD3B-1B4E-A475-43EC2E1EB331}"/>
              </a:ext>
            </a:extLst>
          </p:cNvPr>
          <p:cNvSpPr>
            <a:spLocks noGrp="1"/>
          </p:cNvSpPr>
          <p:nvPr>
            <p:ph type="title" hasCustomPrompt="1"/>
          </p:nvPr>
        </p:nvSpPr>
        <p:spPr>
          <a:xfrm>
            <a:off x="719998" y="180000"/>
            <a:ext cx="10753200" cy="1188000"/>
          </a:xfrm>
        </p:spPr>
        <p:txBody>
          <a:bodyPr/>
          <a:lstStyle>
            <a:lvl1pPr>
              <a:defRPr/>
            </a:lvl1pPr>
          </a:lstStyle>
          <a:p>
            <a:r>
              <a:rPr lang="en-GB" dirty="0" err="1"/>
              <a:t>Lisää</a:t>
            </a:r>
            <a:r>
              <a:rPr lang="en-GB" dirty="0"/>
              <a:t> </a:t>
            </a:r>
            <a:r>
              <a:rPr lang="en-GB" dirty="0" err="1"/>
              <a:t>otsikko</a:t>
            </a:r>
            <a:r>
              <a:rPr lang="en-GB" dirty="0"/>
              <a:t> </a:t>
            </a:r>
            <a:r>
              <a:rPr lang="en-GB" dirty="0" err="1"/>
              <a:t>napsauttamalla</a:t>
            </a:r>
            <a:endParaRPr lang="fi-FI" dirty="0"/>
          </a:p>
        </p:txBody>
      </p:sp>
      <p:sp>
        <p:nvSpPr>
          <p:cNvPr id="8" name="Content Placeholder 7">
            <a:extLst>
              <a:ext uri="{FF2B5EF4-FFF2-40B4-BE49-F238E27FC236}">
                <a16:creationId xmlns:a16="http://schemas.microsoft.com/office/drawing/2014/main" id="{86F3938F-2A79-734F-B23C-610FE38D1355}"/>
              </a:ext>
            </a:extLst>
          </p:cNvPr>
          <p:cNvSpPr>
            <a:spLocks noGrp="1"/>
          </p:cNvSpPr>
          <p:nvPr>
            <p:ph sz="quarter" idx="13" hasCustomPrompt="1"/>
          </p:nvPr>
        </p:nvSpPr>
        <p:spPr>
          <a:xfrm>
            <a:off x="720724" y="1476000"/>
            <a:ext cx="5256000" cy="4680000"/>
          </a:xfrm>
          <a:prstGeom prst="rect">
            <a:avLst/>
          </a:prstGeom>
        </p:spPr>
        <p:txBody>
          <a:bodyPr/>
          <a:lstStyle>
            <a:lvl1pPr>
              <a:defRPr/>
            </a:lvl1pPr>
            <a:lvl2pPr>
              <a:defRPr/>
            </a:lvl2pPr>
            <a:lvl3pPr>
              <a:defRPr/>
            </a:lvl3pPr>
            <a:lvl4pPr>
              <a:defRPr/>
            </a:lvl4pPr>
            <a:lvl5pPr>
              <a:defRPr/>
            </a:lvl5pPr>
          </a:lstStyle>
          <a:p>
            <a:pPr lvl="0"/>
            <a:r>
              <a:rPr lang="en-US" dirty="0" err="1"/>
              <a:t>Lisää</a:t>
            </a:r>
            <a:r>
              <a:rPr lang="en-US" dirty="0"/>
              <a:t> </a:t>
            </a:r>
            <a:r>
              <a:rPr lang="en-US" dirty="0" err="1"/>
              <a:t>tekstiä</a:t>
            </a:r>
            <a:r>
              <a:rPr lang="en-US" dirty="0"/>
              <a:t> </a:t>
            </a:r>
            <a:r>
              <a:rPr lang="en-US" dirty="0" err="1"/>
              <a:t>napsauttamalla</a:t>
            </a:r>
            <a:endParaRPr lang="en-US" dirty="0"/>
          </a:p>
          <a:p>
            <a:pPr lvl="1"/>
            <a:r>
              <a:rPr lang="en-US" dirty="0" err="1"/>
              <a:t>Testitaso</a:t>
            </a:r>
            <a:r>
              <a:rPr lang="en-US" dirty="0"/>
              <a:t> 2</a:t>
            </a:r>
          </a:p>
          <a:p>
            <a:pPr lvl="2"/>
            <a:r>
              <a:rPr lang="en-US" dirty="0" err="1"/>
              <a:t>Tekstitaso</a:t>
            </a:r>
            <a:r>
              <a:rPr lang="en-US" dirty="0"/>
              <a:t> 3</a:t>
            </a:r>
          </a:p>
          <a:p>
            <a:pPr lvl="3"/>
            <a:r>
              <a:rPr lang="en-US" dirty="0" err="1"/>
              <a:t>Tekstitaso</a:t>
            </a:r>
            <a:r>
              <a:rPr lang="en-US" dirty="0"/>
              <a:t> 4</a:t>
            </a:r>
          </a:p>
          <a:p>
            <a:pPr lvl="4"/>
            <a:r>
              <a:rPr lang="en-US" dirty="0" err="1"/>
              <a:t>Tekstitaso</a:t>
            </a:r>
            <a:r>
              <a:rPr lang="en-US" dirty="0"/>
              <a:t> 5</a:t>
            </a:r>
            <a:endParaRPr lang="en-GB" dirty="0"/>
          </a:p>
        </p:txBody>
      </p:sp>
      <p:sp>
        <p:nvSpPr>
          <p:cNvPr id="7" name="Content Placeholder 7">
            <a:extLst>
              <a:ext uri="{FF2B5EF4-FFF2-40B4-BE49-F238E27FC236}">
                <a16:creationId xmlns:a16="http://schemas.microsoft.com/office/drawing/2014/main" id="{56B34CFB-7144-404C-9943-76A3DA1FFAF3}"/>
              </a:ext>
            </a:extLst>
          </p:cNvPr>
          <p:cNvSpPr>
            <a:spLocks noGrp="1"/>
          </p:cNvSpPr>
          <p:nvPr>
            <p:ph sz="quarter" idx="17" hasCustomPrompt="1"/>
          </p:nvPr>
        </p:nvSpPr>
        <p:spPr>
          <a:xfrm>
            <a:off x="6217198" y="1476000"/>
            <a:ext cx="5256000" cy="4680000"/>
          </a:xfrm>
          <a:prstGeom prst="rect">
            <a:avLst/>
          </a:prstGeom>
        </p:spPr>
        <p:txBody>
          <a:bodyPr/>
          <a:lstStyle>
            <a:lvl1pPr>
              <a:defRPr/>
            </a:lvl1pPr>
            <a:lvl2pPr>
              <a:defRPr/>
            </a:lvl2pPr>
            <a:lvl3pPr>
              <a:defRPr/>
            </a:lvl3pPr>
            <a:lvl4pPr>
              <a:defRPr/>
            </a:lvl4pPr>
            <a:lvl5pPr>
              <a:defRPr/>
            </a:lvl5pPr>
          </a:lstStyle>
          <a:p>
            <a:pPr lvl="0"/>
            <a:r>
              <a:rPr lang="en-US" dirty="0" err="1"/>
              <a:t>Lisää</a:t>
            </a:r>
            <a:r>
              <a:rPr lang="en-US" dirty="0"/>
              <a:t> </a:t>
            </a:r>
            <a:r>
              <a:rPr lang="en-US" dirty="0" err="1"/>
              <a:t>tekstiä</a:t>
            </a:r>
            <a:r>
              <a:rPr lang="en-US" dirty="0"/>
              <a:t> </a:t>
            </a:r>
            <a:r>
              <a:rPr lang="en-US" dirty="0" err="1"/>
              <a:t>napsauttamalla</a:t>
            </a:r>
            <a:endParaRPr lang="en-US" dirty="0"/>
          </a:p>
          <a:p>
            <a:pPr lvl="1"/>
            <a:r>
              <a:rPr lang="en-US" dirty="0" err="1"/>
              <a:t>Testitaso</a:t>
            </a:r>
            <a:r>
              <a:rPr lang="en-US" dirty="0"/>
              <a:t> 2</a:t>
            </a:r>
          </a:p>
          <a:p>
            <a:pPr lvl="2"/>
            <a:r>
              <a:rPr lang="en-US" dirty="0" err="1"/>
              <a:t>Tekstitaso</a:t>
            </a:r>
            <a:r>
              <a:rPr lang="en-US" dirty="0"/>
              <a:t> 3</a:t>
            </a:r>
          </a:p>
          <a:p>
            <a:pPr lvl="3"/>
            <a:r>
              <a:rPr lang="en-US" dirty="0" err="1"/>
              <a:t>Tekstitaso</a:t>
            </a:r>
            <a:r>
              <a:rPr lang="en-US" dirty="0"/>
              <a:t> 4</a:t>
            </a:r>
          </a:p>
          <a:p>
            <a:pPr lvl="4"/>
            <a:r>
              <a:rPr lang="en-US" dirty="0" err="1"/>
              <a:t>Tekstitaso</a:t>
            </a:r>
            <a:r>
              <a:rPr lang="en-US" dirty="0"/>
              <a:t> 5</a:t>
            </a:r>
            <a:endParaRPr lang="en-GB" dirty="0"/>
          </a:p>
        </p:txBody>
      </p:sp>
      <p:sp>
        <p:nvSpPr>
          <p:cNvPr id="9" name="Date Placeholder 8">
            <a:extLst>
              <a:ext uri="{FF2B5EF4-FFF2-40B4-BE49-F238E27FC236}">
                <a16:creationId xmlns:a16="http://schemas.microsoft.com/office/drawing/2014/main" id="{29E45F09-AFAB-8B48-9837-96726DE637EA}"/>
              </a:ext>
            </a:extLst>
          </p:cNvPr>
          <p:cNvSpPr>
            <a:spLocks noGrp="1"/>
          </p:cNvSpPr>
          <p:nvPr>
            <p:ph type="dt" sz="half" idx="14"/>
          </p:nvPr>
        </p:nvSpPr>
        <p:spPr/>
        <p:txBody>
          <a:bodyPr/>
          <a:lstStyle/>
          <a:p>
            <a:fld id="{C1718E06-5474-204F-92CA-44F518005AD0}" type="datetime1">
              <a:rPr lang="fi-FI" smtClean="0"/>
              <a:t>12.9.2022</a:t>
            </a:fld>
            <a:endParaRPr lang="fi-FI"/>
          </a:p>
        </p:txBody>
      </p:sp>
      <p:sp>
        <p:nvSpPr>
          <p:cNvPr id="10" name="Footer Placeholder 9">
            <a:extLst>
              <a:ext uri="{FF2B5EF4-FFF2-40B4-BE49-F238E27FC236}">
                <a16:creationId xmlns:a16="http://schemas.microsoft.com/office/drawing/2014/main" id="{A0384C4E-A250-FC47-8062-FF31ECD25429}"/>
              </a:ext>
            </a:extLst>
          </p:cNvPr>
          <p:cNvSpPr>
            <a:spLocks noGrp="1"/>
          </p:cNvSpPr>
          <p:nvPr>
            <p:ph type="ftr" sz="quarter" idx="15"/>
          </p:nvPr>
        </p:nvSpPr>
        <p:spPr/>
        <p:txBody>
          <a:bodyPr/>
          <a:lstStyle/>
          <a:p>
            <a:r>
              <a:rPr lang="en-GB"/>
              <a:t>AfiNet - Webinar 13 of September 2022_Castren</a:t>
            </a:r>
          </a:p>
        </p:txBody>
      </p:sp>
      <p:sp>
        <p:nvSpPr>
          <p:cNvPr id="11" name="Slide Number Placeholder 10">
            <a:extLst>
              <a:ext uri="{FF2B5EF4-FFF2-40B4-BE49-F238E27FC236}">
                <a16:creationId xmlns:a16="http://schemas.microsoft.com/office/drawing/2014/main" id="{ECD88E26-25B9-4E4B-B5A0-7110BEA768A8}"/>
              </a:ext>
            </a:extLst>
          </p:cNvPr>
          <p:cNvSpPr>
            <a:spLocks noGrp="1"/>
          </p:cNvSpPr>
          <p:nvPr>
            <p:ph type="sldNum" sz="quarter" idx="16"/>
          </p:nvPr>
        </p:nvSpPr>
        <p:spPr/>
        <p:txBody>
          <a:bodyPr/>
          <a:lstStyle/>
          <a:p>
            <a:fld id="{882CC271-BBF5-3F46-90AE-792A663E0CFB}" type="slidenum">
              <a:rPr lang="en-GB"/>
              <a:pPr/>
              <a:t>‹#›</a:t>
            </a:fld>
            <a:endParaRPr lang="en-GB"/>
          </a:p>
        </p:txBody>
      </p:sp>
    </p:spTree>
    <p:extLst>
      <p:ext uri="{BB962C8B-B14F-4D97-AF65-F5344CB8AC3E}">
        <p14:creationId xmlns:p14="http://schemas.microsoft.com/office/powerpoint/2010/main" val="438281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C85D722B-335B-974C-8CB3-91A6BE8B269B}" type="datetime1">
              <a:rPr lang="fi-FI" smtClean="0"/>
              <a:t>12.9.2022</a:t>
            </a:fld>
            <a:endParaRPr lang="fi-FI"/>
          </a:p>
        </p:txBody>
      </p:sp>
      <p:sp>
        <p:nvSpPr>
          <p:cNvPr id="4" name="Alatunnisteen paikkamerkki 3"/>
          <p:cNvSpPr>
            <a:spLocks noGrp="1"/>
          </p:cNvSpPr>
          <p:nvPr>
            <p:ph type="ftr" sz="quarter" idx="11"/>
          </p:nvPr>
        </p:nvSpPr>
        <p:spPr/>
        <p:txBody>
          <a:bodyPr/>
          <a:lstStyle/>
          <a:p>
            <a:r>
              <a:rPr lang="fi-FI"/>
              <a:t>AfiNet - Webinar 13 of September 2022_Castren</a:t>
            </a:r>
          </a:p>
        </p:txBody>
      </p:sp>
      <p:sp>
        <p:nvSpPr>
          <p:cNvPr id="5" name="Dian numeron paikkamerkki 4"/>
          <p:cNvSpPr>
            <a:spLocks noGrp="1"/>
          </p:cNvSpPr>
          <p:nvPr>
            <p:ph type="sldNum" sz="quarter" idx="12"/>
          </p:nvPr>
        </p:nvSpPr>
        <p:spPr/>
        <p:txBody>
          <a:bodyPr/>
          <a:lstStyle/>
          <a:p>
            <a:fld id="{F59D0EC1-057C-4B04-A4A3-9A0BEBABEFEA}" type="slidenum">
              <a:rPr lang="fi-FI" smtClean="0"/>
              <a:t>‹#›</a:t>
            </a:fld>
            <a:endParaRPr lang="fi-FI"/>
          </a:p>
        </p:txBody>
      </p:sp>
    </p:spTree>
    <p:extLst>
      <p:ext uri="{BB962C8B-B14F-4D97-AF65-F5344CB8AC3E}">
        <p14:creationId xmlns:p14="http://schemas.microsoft.com/office/powerpoint/2010/main" val="166798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research">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08D9F56-578C-FA48-B005-7E511BB499EC}"/>
              </a:ext>
              <a:ext uri="{C183D7F6-B498-43B3-948B-1728B52AA6E4}">
                <adec:decorative xmlns:adec="http://schemas.microsoft.com/office/drawing/2017/decorative" val="1"/>
              </a:ext>
            </a:extLst>
          </p:cNvPr>
          <p:cNvPicPr>
            <a:picLocks noChangeAspect="1"/>
          </p:cNvPicPr>
          <p:nvPr userDrawn="1"/>
        </p:nvPicPr>
        <p:blipFill rotWithShape="1">
          <a:blip r:embed="rId2"/>
          <a:srcRect b="1394"/>
          <a:stretch/>
        </p:blipFill>
        <p:spPr>
          <a:xfrm>
            <a:off x="0" y="5140801"/>
            <a:ext cx="12192000" cy="1713144"/>
          </a:xfrm>
          <a:prstGeom prst="rect">
            <a:avLst/>
          </a:prstGeom>
        </p:spPr>
      </p:pic>
      <p:sp>
        <p:nvSpPr>
          <p:cNvPr id="2" name="Title 1" descr="Laboratoriossa tutkitaan tietokoneen näytöltä dna tuloksia">
            <a:extLst>
              <a:ext uri="{FF2B5EF4-FFF2-40B4-BE49-F238E27FC236}">
                <a16:creationId xmlns:a16="http://schemas.microsoft.com/office/drawing/2014/main" id="{6F7E592F-8DA0-FD46-9F27-D1363BC53295}"/>
              </a:ext>
            </a:extLst>
          </p:cNvPr>
          <p:cNvSpPr>
            <a:spLocks noGrp="1"/>
          </p:cNvSpPr>
          <p:nvPr>
            <p:ph type="ctrTitle" hasCustomPrompt="1"/>
          </p:nvPr>
        </p:nvSpPr>
        <p:spPr>
          <a:xfrm>
            <a:off x="0" y="3632400"/>
            <a:ext cx="12192000" cy="702000"/>
          </a:xfrm>
        </p:spPr>
        <p:txBody>
          <a:bodyPr anchor="b">
            <a:noAutofit/>
          </a:bodyPr>
          <a:lstStyle>
            <a:lvl1pPr algn="ctr">
              <a:lnSpc>
                <a:spcPct val="80000"/>
              </a:lnSpc>
              <a:defRPr sz="4200" b="1">
                <a:solidFill>
                  <a:schemeClr val="tx1"/>
                </a:solidFill>
              </a:defRPr>
            </a:lvl1pPr>
          </a:lstStyle>
          <a:p>
            <a:r>
              <a:rPr lang="en-GB" noProof="0"/>
              <a:t>Type presentation title here (max. 50 characters)</a:t>
            </a:r>
          </a:p>
        </p:txBody>
      </p:sp>
      <p:sp>
        <p:nvSpPr>
          <p:cNvPr id="23" name="Text Placeholder 21" descr="Laboratoriossa tutkitaan tietokoneen näytöltä dna tuloksia">
            <a:extLst>
              <a:ext uri="{FF2B5EF4-FFF2-40B4-BE49-F238E27FC236}">
                <a16:creationId xmlns:a16="http://schemas.microsoft.com/office/drawing/2014/main" id="{2FEC5214-C18A-C946-966B-0E908424C92A}"/>
              </a:ext>
            </a:extLst>
          </p:cNvPr>
          <p:cNvSpPr>
            <a:spLocks noGrp="1"/>
          </p:cNvSpPr>
          <p:nvPr>
            <p:ph type="body" sz="quarter" idx="22" hasCustomPrompt="1"/>
          </p:nvPr>
        </p:nvSpPr>
        <p:spPr>
          <a:xfrm>
            <a:off x="0" y="4327200"/>
            <a:ext cx="12192000" cy="604800"/>
          </a:xfrm>
          <a:prstGeom prst="rect">
            <a:avLst/>
          </a:prstGeom>
        </p:spPr>
        <p:txBody>
          <a:bodyPr bIns="0" anchor="ctr" anchorCtr="0">
            <a:noAutofit/>
          </a:bodyPr>
          <a:lstStyle>
            <a:lvl1pPr marL="0" indent="0" algn="ctr">
              <a:spcBef>
                <a:spcPts val="0"/>
              </a:spcBef>
              <a:buNone/>
              <a:defRPr sz="2200" b="1" i="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GB" noProof="0"/>
              <a:t>Type subtitle here</a:t>
            </a:r>
          </a:p>
        </p:txBody>
      </p:sp>
      <p:pic>
        <p:nvPicPr>
          <p:cNvPr id="17" name="Picture Placeholder 24">
            <a:extLst>
              <a:ext uri="{FF2B5EF4-FFF2-40B4-BE49-F238E27FC236}">
                <a16:creationId xmlns:a16="http://schemas.microsoft.com/office/drawing/2014/main" id="{B6747A57-6FA4-0E46-B932-64F750329BFA}"/>
              </a:ext>
              <a:ext uri="{C183D7F6-B498-43B3-948B-1728B52AA6E4}">
                <adec:decorative xmlns:adec="http://schemas.microsoft.com/office/drawing/2017/decorative" val="1"/>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1206" y="1713600"/>
            <a:ext cx="3049200" cy="1713600"/>
          </a:xfrm>
          <a:prstGeom prst="rect">
            <a:avLst/>
          </a:prstGeom>
        </p:spPr>
      </p:pic>
      <p:pic>
        <p:nvPicPr>
          <p:cNvPr id="13" name="Picture Placeholder 26" descr="Photo collage of THL's research activities">
            <a:extLst>
              <a:ext uri="{FF2B5EF4-FFF2-40B4-BE49-F238E27FC236}">
                <a16:creationId xmlns:a16="http://schemas.microsoft.com/office/drawing/2014/main" id="{129B7C40-F36B-D243-972A-0DD9BD256CD8}"/>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3049200" y="0"/>
            <a:ext cx="3049200" cy="1713600"/>
          </a:xfrm>
          <a:prstGeom prst="rect">
            <a:avLst/>
          </a:prstGeom>
        </p:spPr>
      </p:pic>
      <p:pic>
        <p:nvPicPr>
          <p:cNvPr id="14" name="Picture Placeholder 22">
            <a:extLst>
              <a:ext uri="{FF2B5EF4-FFF2-40B4-BE49-F238E27FC236}">
                <a16:creationId xmlns:a16="http://schemas.microsoft.com/office/drawing/2014/main" id="{5D86BEE0-10F8-6947-BB77-5E096F12B771}"/>
              </a:ext>
              <a:ext uri="{C183D7F6-B498-43B3-948B-1728B52AA6E4}">
                <adec:decorative xmlns:adec="http://schemas.microsoft.com/office/drawing/2017/decorative" val="1"/>
              </a:ext>
            </a:extLst>
          </p:cNvPr>
          <p:cNvPicPr>
            <a:picLocks/>
          </p:cNvPicPr>
          <p:nvPr userDrawn="1"/>
        </p:nvPicPr>
        <p:blipFill>
          <a:blip r:embed="rId5" cstate="screen">
            <a:extLst>
              <a:ext uri="{28A0092B-C50C-407E-A947-70E740481C1C}">
                <a14:useLocalDpi xmlns:a14="http://schemas.microsoft.com/office/drawing/2010/main"/>
              </a:ext>
            </a:extLst>
          </a:blip>
          <a:srcRect/>
          <a:stretch/>
        </p:blipFill>
        <p:spPr>
          <a:xfrm>
            <a:off x="3049200" y="1713600"/>
            <a:ext cx="3049200" cy="1713600"/>
          </a:xfrm>
          <a:prstGeom prst="rect">
            <a:avLst/>
          </a:prstGeom>
        </p:spPr>
      </p:pic>
      <p:pic>
        <p:nvPicPr>
          <p:cNvPr id="33" name="Kuva 32">
            <a:extLst>
              <a:ext uri="{FF2B5EF4-FFF2-40B4-BE49-F238E27FC236}">
                <a16:creationId xmlns:a16="http://schemas.microsoft.com/office/drawing/2014/main" id="{B27ACDFD-A0DB-462E-A696-D186D7DA938D}"/>
              </a:ext>
              <a:ext uri="{C183D7F6-B498-43B3-948B-1728B52AA6E4}">
                <adec:decorative xmlns:adec="http://schemas.microsoft.com/office/drawing/2017/decorative" val="1"/>
              </a:ext>
            </a:extLst>
          </p:cNvPr>
          <p:cNvPicPr>
            <a:picLocks/>
          </p:cNvPicPr>
          <p:nvPr userDrawn="1"/>
        </p:nvPicPr>
        <p:blipFill>
          <a:blip r:embed="rId6" cstate="screen">
            <a:extLst>
              <a:ext uri="{28A0092B-C50C-407E-A947-70E740481C1C}">
                <a14:useLocalDpi xmlns:a14="http://schemas.microsoft.com/office/drawing/2010/main"/>
              </a:ext>
            </a:extLst>
          </a:blip>
          <a:stretch>
            <a:fillRect/>
          </a:stretch>
        </p:blipFill>
        <p:spPr>
          <a:xfrm>
            <a:off x="6098400" y="0"/>
            <a:ext cx="6096807" cy="3427200"/>
          </a:xfrm>
          <a:prstGeom prst="rect">
            <a:avLst/>
          </a:prstGeom>
        </p:spPr>
      </p:pic>
      <p:sp>
        <p:nvSpPr>
          <p:cNvPr id="34" name="Text Placeholder 4">
            <a:extLst>
              <a:ext uri="{FF2B5EF4-FFF2-40B4-BE49-F238E27FC236}">
                <a16:creationId xmlns:a16="http://schemas.microsoft.com/office/drawing/2014/main" id="{863EDC62-BB49-CF40-B45C-B7F2E201C3A6}"/>
              </a:ext>
            </a:extLst>
          </p:cNvPr>
          <p:cNvSpPr>
            <a:spLocks noGrp="1"/>
          </p:cNvSpPr>
          <p:nvPr>
            <p:ph type="body" sz="quarter" idx="25" hasCustomPrompt="1"/>
          </p:nvPr>
        </p:nvSpPr>
        <p:spPr>
          <a:xfrm>
            <a:off x="3740556" y="5518800"/>
            <a:ext cx="4713287" cy="396000"/>
          </a:xfrm>
          <a:prstGeom prst="rect">
            <a:avLst/>
          </a:prstGeom>
        </p:spPr>
        <p:txBody>
          <a:bodyPr lIns="90000">
            <a:noAutofit/>
          </a:bodyPr>
          <a:lstStyle>
            <a:lvl1pPr marL="0" indent="0" algn="ctr">
              <a:lnSpc>
                <a:spcPct val="100000"/>
              </a:lnSpc>
              <a:buNone/>
              <a:defRPr sz="1800"/>
            </a:lvl1pPr>
            <a:lvl2pPr marL="457200" indent="0">
              <a:buNone/>
              <a:defRPr sz="2200"/>
            </a:lvl2pPr>
            <a:lvl3pPr marL="914400" indent="0">
              <a:buNone/>
              <a:defRPr sz="2200"/>
            </a:lvl3pPr>
            <a:lvl4pPr marL="1371600" indent="0">
              <a:buNone/>
              <a:defRPr sz="2200"/>
            </a:lvl4pPr>
            <a:lvl5pPr marL="1828800" indent="0">
              <a:buNone/>
              <a:defRPr sz="2200"/>
            </a:lvl5pPr>
          </a:lstStyle>
          <a:p>
            <a:pPr lvl="0"/>
            <a:r>
              <a:rPr lang="en-GB" noProof="0"/>
              <a:t>Firstname Lastname</a:t>
            </a:r>
          </a:p>
        </p:txBody>
      </p:sp>
      <p:sp>
        <p:nvSpPr>
          <p:cNvPr id="36" name="Date Placeholder 24">
            <a:extLst>
              <a:ext uri="{FF2B5EF4-FFF2-40B4-BE49-F238E27FC236}">
                <a16:creationId xmlns:a16="http://schemas.microsoft.com/office/drawing/2014/main" id="{7E73208C-9D46-DA4F-B2EF-A53E97F8F1DC}"/>
              </a:ext>
            </a:extLst>
          </p:cNvPr>
          <p:cNvSpPr>
            <a:spLocks noGrp="1"/>
          </p:cNvSpPr>
          <p:nvPr>
            <p:ph type="dt" sz="half" idx="23"/>
          </p:nvPr>
        </p:nvSpPr>
        <p:spPr>
          <a:xfrm>
            <a:off x="4738673" y="5857200"/>
            <a:ext cx="2717053" cy="396000"/>
          </a:xfrm>
          <a:prstGeom prst="rect">
            <a:avLst/>
          </a:prstGeom>
        </p:spPr>
        <p:txBody>
          <a:bodyPr lIns="90000" tIns="0"/>
          <a:lstStyle>
            <a:lvl1pPr algn="ctr">
              <a:defRPr sz="1800">
                <a:solidFill>
                  <a:schemeClr val="tx1"/>
                </a:solidFill>
              </a:defRPr>
            </a:lvl1pPr>
          </a:lstStyle>
          <a:p>
            <a:fld id="{A918A46F-207B-9848-A388-8C7FD31A59CF}" type="datetime1">
              <a:rPr lang="fi-FI" noProof="0" smtClean="0"/>
              <a:t>12.9.2022</a:t>
            </a:fld>
            <a:endParaRPr lang="en-GB" noProof="0"/>
          </a:p>
        </p:txBody>
      </p:sp>
      <p:sp>
        <p:nvSpPr>
          <p:cNvPr id="38" name="TextBox 37">
            <a:extLst>
              <a:ext uri="{FF2B5EF4-FFF2-40B4-BE49-F238E27FC236}">
                <a16:creationId xmlns:a16="http://schemas.microsoft.com/office/drawing/2014/main" id="{F0F30BA3-8A17-44FE-B270-F5F782AC54E3}"/>
              </a:ext>
            </a:extLst>
          </p:cNvPr>
          <p:cNvSpPr txBox="1"/>
          <p:nvPr userDrawn="1"/>
        </p:nvSpPr>
        <p:spPr>
          <a:xfrm>
            <a:off x="3473150" y="6216351"/>
            <a:ext cx="5254858" cy="369332"/>
          </a:xfrm>
          <a:prstGeom prst="rect">
            <a:avLst/>
          </a:prstGeom>
          <a:noFill/>
        </p:spPr>
        <p:txBody>
          <a:bodyPr wrap="square" rtlCol="0">
            <a:spAutoFit/>
          </a:bodyPr>
          <a:lstStyle/>
          <a:p>
            <a:pPr lvl="0" algn="ctr"/>
            <a:r>
              <a:rPr lang="en-GB" b="1" noProof="0"/>
              <a:t>Finnish Institute for Health and Welfare</a:t>
            </a:r>
          </a:p>
        </p:txBody>
      </p:sp>
      <p:pic>
        <p:nvPicPr>
          <p:cNvPr id="3" name="Kuva 2" descr="Finnish Institute for health and welfare (THL)">
            <a:extLst>
              <a:ext uri="{FF2B5EF4-FFF2-40B4-BE49-F238E27FC236}">
                <a16:creationId xmlns:a16="http://schemas.microsoft.com/office/drawing/2014/main" id="{8331B0B8-6434-4CD6-B0E5-BBF4C1C6DA50}"/>
              </a:ext>
              <a:ext uri="{C183D7F6-B498-43B3-948B-1728B52AA6E4}">
                <adec:decorative xmlns:adec="http://schemas.microsoft.com/office/drawing/2017/decorative" val="0"/>
              </a:ext>
            </a:extLst>
          </p:cNvPr>
          <p:cNvPicPr>
            <a:picLocks noChangeAspect="1"/>
          </p:cNvPicPr>
          <p:nvPr userDrawn="1"/>
        </p:nvPicPr>
        <p:blipFill>
          <a:blip r:embed="rId7"/>
          <a:stretch>
            <a:fillRect/>
          </a:stretch>
        </p:blipFill>
        <p:spPr>
          <a:xfrm>
            <a:off x="265711" y="276021"/>
            <a:ext cx="2373482" cy="1159837"/>
          </a:xfrm>
          <a:prstGeom prst="rect">
            <a:avLst/>
          </a:prstGeom>
        </p:spPr>
      </p:pic>
    </p:spTree>
    <p:extLst>
      <p:ext uri="{BB962C8B-B14F-4D97-AF65-F5344CB8AC3E}">
        <p14:creationId xmlns:p14="http://schemas.microsoft.com/office/powerpoint/2010/main" val="417873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81A8-BD3B-1B4E-A475-43EC2E1EB331}"/>
              </a:ext>
            </a:extLst>
          </p:cNvPr>
          <p:cNvSpPr>
            <a:spLocks noGrp="1"/>
          </p:cNvSpPr>
          <p:nvPr>
            <p:ph type="title" hasCustomPrompt="1"/>
          </p:nvPr>
        </p:nvSpPr>
        <p:spPr>
          <a:xfrm>
            <a:off x="719998" y="180000"/>
            <a:ext cx="10753200" cy="1188000"/>
          </a:xfrm>
        </p:spPr>
        <p:txBody>
          <a:bodyPr/>
          <a:lstStyle>
            <a:lvl1pPr>
              <a:defRPr/>
            </a:lvl1pPr>
          </a:lstStyle>
          <a:p>
            <a:r>
              <a:rPr lang="en-GB" noProof="0"/>
              <a:t>Click to add title</a:t>
            </a:r>
          </a:p>
        </p:txBody>
      </p:sp>
      <p:sp>
        <p:nvSpPr>
          <p:cNvPr id="8" name="Content Placeholder 7">
            <a:extLst>
              <a:ext uri="{FF2B5EF4-FFF2-40B4-BE49-F238E27FC236}">
                <a16:creationId xmlns:a16="http://schemas.microsoft.com/office/drawing/2014/main" id="{86F3938F-2A79-734F-B23C-610FE38D1355}"/>
              </a:ext>
            </a:extLst>
          </p:cNvPr>
          <p:cNvSpPr>
            <a:spLocks noGrp="1"/>
          </p:cNvSpPr>
          <p:nvPr>
            <p:ph sz="quarter" idx="13" hasCustomPrompt="1"/>
          </p:nvPr>
        </p:nvSpPr>
        <p:spPr>
          <a:xfrm>
            <a:off x="720724" y="1476000"/>
            <a:ext cx="10753200" cy="4680000"/>
          </a:xfrm>
          <a:prstGeom prst="rect">
            <a:avLst/>
          </a:prstGeom>
        </p:spPr>
        <p:txBody>
          <a:bodyPr/>
          <a:lstStyle>
            <a:lvl1pPr>
              <a:defRPr/>
            </a:lvl1pPr>
            <a:lvl2pPr>
              <a:defRPr/>
            </a:lvl2pPr>
            <a:lvl3pPr>
              <a:defRPr/>
            </a:lvl3pPr>
            <a:lvl4pPr>
              <a:defRPr/>
            </a:lvl4pPr>
            <a:lvl5pPr>
              <a:defRPr/>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Date Placeholder 8">
            <a:extLst>
              <a:ext uri="{FF2B5EF4-FFF2-40B4-BE49-F238E27FC236}">
                <a16:creationId xmlns:a16="http://schemas.microsoft.com/office/drawing/2014/main" id="{29E45F09-AFAB-8B48-9837-96726DE637EA}"/>
              </a:ext>
            </a:extLst>
          </p:cNvPr>
          <p:cNvSpPr>
            <a:spLocks noGrp="1"/>
          </p:cNvSpPr>
          <p:nvPr>
            <p:ph type="dt" sz="half" idx="14"/>
          </p:nvPr>
        </p:nvSpPr>
        <p:spPr/>
        <p:txBody>
          <a:bodyPr/>
          <a:lstStyle/>
          <a:p>
            <a:fld id="{9DC85C64-EF37-5A41-9D19-EA875749895F}" type="datetime1">
              <a:rPr lang="fi-FI" noProof="0" smtClean="0"/>
              <a:t>12.9.2022</a:t>
            </a:fld>
            <a:endParaRPr lang="en-GB" noProof="0"/>
          </a:p>
        </p:txBody>
      </p:sp>
      <p:sp>
        <p:nvSpPr>
          <p:cNvPr id="10" name="Footer Placeholder 9">
            <a:extLst>
              <a:ext uri="{FF2B5EF4-FFF2-40B4-BE49-F238E27FC236}">
                <a16:creationId xmlns:a16="http://schemas.microsoft.com/office/drawing/2014/main" id="{A0384C4E-A250-FC47-8062-FF31ECD25429}"/>
              </a:ext>
            </a:extLst>
          </p:cNvPr>
          <p:cNvSpPr>
            <a:spLocks noGrp="1"/>
          </p:cNvSpPr>
          <p:nvPr>
            <p:ph type="ftr" sz="quarter" idx="15"/>
          </p:nvPr>
        </p:nvSpPr>
        <p:spPr/>
        <p:txBody>
          <a:bodyPr/>
          <a:lstStyle/>
          <a:p>
            <a:r>
              <a:rPr lang="en-GB" noProof="0"/>
              <a:t>AfiNet - Webinar 13 of September 2022_Castren</a:t>
            </a:r>
          </a:p>
        </p:txBody>
      </p:sp>
      <p:sp>
        <p:nvSpPr>
          <p:cNvPr id="11" name="Slide Number Placeholder 10">
            <a:extLst>
              <a:ext uri="{FF2B5EF4-FFF2-40B4-BE49-F238E27FC236}">
                <a16:creationId xmlns:a16="http://schemas.microsoft.com/office/drawing/2014/main" id="{ECD88E26-25B9-4E4B-B5A0-7110BEA768A8}"/>
              </a:ext>
            </a:extLst>
          </p:cNvPr>
          <p:cNvSpPr>
            <a:spLocks noGrp="1"/>
          </p:cNvSpPr>
          <p:nvPr>
            <p:ph type="sldNum" sz="quarter" idx="16"/>
          </p:nvPr>
        </p:nvSpPr>
        <p:spPr/>
        <p:txBody>
          <a:bodyPr/>
          <a:lstStyle/>
          <a:p>
            <a:fld id="{882CC271-BBF5-3F46-90AE-792A663E0CFB}" type="slidenum">
              <a:rPr lang="en-GB" noProof="0"/>
              <a:pPr/>
              <a:t>‹#›</a:t>
            </a:fld>
            <a:endParaRPr lang="en-GB" noProof="0"/>
          </a:p>
        </p:txBody>
      </p:sp>
    </p:spTree>
    <p:extLst>
      <p:ext uri="{BB962C8B-B14F-4D97-AF65-F5344CB8AC3E}">
        <p14:creationId xmlns:p14="http://schemas.microsoft.com/office/powerpoint/2010/main" val="163827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gray background">
    <p:spTree>
      <p:nvGrpSpPr>
        <p:cNvPr id="1" name=""/>
        <p:cNvGrpSpPr/>
        <p:nvPr/>
      </p:nvGrpSpPr>
      <p:grpSpPr>
        <a:xfrm>
          <a:off x="0" y="0"/>
          <a:ext cx="0" cy="0"/>
          <a:chOff x="0" y="0"/>
          <a:chExt cx="0" cy="0"/>
        </a:xfrm>
      </p:grpSpPr>
      <p:pic>
        <p:nvPicPr>
          <p:cNvPr id="13" name="Kuva 12">
            <a:extLst>
              <a:ext uri="{FF2B5EF4-FFF2-40B4-BE49-F238E27FC236}">
                <a16:creationId xmlns:a16="http://schemas.microsoft.com/office/drawing/2014/main" id="{4FC5FEAD-1E52-4459-9AD4-4ECAB4A18984}"/>
              </a:ext>
              <a:ext uri="{C183D7F6-B498-43B3-948B-1728B52AA6E4}">
                <adec:decorative xmlns:adec="http://schemas.microsoft.com/office/drawing/2017/decorative" val="1"/>
              </a:ext>
            </a:extLst>
          </p:cNvPr>
          <p:cNvPicPr>
            <a:picLocks noChangeAspect="1"/>
          </p:cNvPicPr>
          <p:nvPr userDrawn="1"/>
        </p:nvPicPr>
        <p:blipFill rotWithShape="1">
          <a:blip r:embed="rId2"/>
          <a:srcRect b="5442"/>
          <a:stretch/>
        </p:blipFill>
        <p:spPr>
          <a:xfrm>
            <a:off x="504" y="283"/>
            <a:ext cx="12190992" cy="6484257"/>
          </a:xfrm>
          <a:prstGeom prst="rect">
            <a:avLst/>
          </a:prstGeom>
        </p:spPr>
      </p:pic>
      <p:sp>
        <p:nvSpPr>
          <p:cNvPr id="2" name="Title 1">
            <a:extLst>
              <a:ext uri="{FF2B5EF4-FFF2-40B4-BE49-F238E27FC236}">
                <a16:creationId xmlns:a16="http://schemas.microsoft.com/office/drawing/2014/main" id="{54A181A8-BD3B-1B4E-A475-43EC2E1EB331}"/>
              </a:ext>
            </a:extLst>
          </p:cNvPr>
          <p:cNvSpPr>
            <a:spLocks noGrp="1"/>
          </p:cNvSpPr>
          <p:nvPr>
            <p:ph type="title" hasCustomPrompt="1"/>
          </p:nvPr>
        </p:nvSpPr>
        <p:spPr>
          <a:xfrm>
            <a:off x="719998" y="180000"/>
            <a:ext cx="10753200" cy="1188000"/>
          </a:xfrm>
        </p:spPr>
        <p:txBody>
          <a:bodyPr/>
          <a:lstStyle>
            <a:lvl1pPr>
              <a:defRPr/>
            </a:lvl1pPr>
          </a:lstStyle>
          <a:p>
            <a:r>
              <a:rPr lang="en-GB" noProof="0"/>
              <a:t>Page title</a:t>
            </a:r>
          </a:p>
        </p:txBody>
      </p:sp>
      <p:sp>
        <p:nvSpPr>
          <p:cNvPr id="8" name="Content Placeholder 7">
            <a:extLst>
              <a:ext uri="{FF2B5EF4-FFF2-40B4-BE49-F238E27FC236}">
                <a16:creationId xmlns:a16="http://schemas.microsoft.com/office/drawing/2014/main" id="{86F3938F-2A79-734F-B23C-610FE38D1355}"/>
              </a:ext>
            </a:extLst>
          </p:cNvPr>
          <p:cNvSpPr>
            <a:spLocks noGrp="1"/>
          </p:cNvSpPr>
          <p:nvPr>
            <p:ph sz="quarter" idx="13" hasCustomPrompt="1"/>
          </p:nvPr>
        </p:nvSpPr>
        <p:spPr>
          <a:xfrm>
            <a:off x="720724" y="1476000"/>
            <a:ext cx="10753200" cy="4680000"/>
          </a:xfrm>
          <a:prstGeom prst="rect">
            <a:avLst/>
          </a:prstGeom>
        </p:spPr>
        <p:txBody>
          <a:bodyPr/>
          <a:lstStyle>
            <a:lvl1pPr>
              <a:defRPr/>
            </a:lvl1pPr>
            <a:lvl2pPr>
              <a:defRPr/>
            </a:lvl2pPr>
            <a:lvl3pPr>
              <a:defRPr/>
            </a:lvl3pPr>
            <a:lvl4pPr>
              <a:defRPr/>
            </a:lvl4pPr>
            <a:lvl5pPr>
              <a:defRPr/>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Date Placeholder 8">
            <a:extLst>
              <a:ext uri="{FF2B5EF4-FFF2-40B4-BE49-F238E27FC236}">
                <a16:creationId xmlns:a16="http://schemas.microsoft.com/office/drawing/2014/main" id="{29E45F09-AFAB-8B48-9837-96726DE637EA}"/>
              </a:ext>
            </a:extLst>
          </p:cNvPr>
          <p:cNvSpPr>
            <a:spLocks noGrp="1"/>
          </p:cNvSpPr>
          <p:nvPr>
            <p:ph type="dt" sz="half" idx="14"/>
          </p:nvPr>
        </p:nvSpPr>
        <p:spPr/>
        <p:txBody>
          <a:bodyPr/>
          <a:lstStyle/>
          <a:p>
            <a:fld id="{6B82F85D-93CD-8D42-A109-12A39F3AB602}" type="datetime1">
              <a:rPr lang="fi-FI" noProof="0" smtClean="0"/>
              <a:t>12.9.2022</a:t>
            </a:fld>
            <a:endParaRPr lang="en-GB" noProof="0"/>
          </a:p>
        </p:txBody>
      </p:sp>
      <p:sp>
        <p:nvSpPr>
          <p:cNvPr id="10" name="Footer Placeholder 9">
            <a:extLst>
              <a:ext uri="{FF2B5EF4-FFF2-40B4-BE49-F238E27FC236}">
                <a16:creationId xmlns:a16="http://schemas.microsoft.com/office/drawing/2014/main" id="{A0384C4E-A250-FC47-8062-FF31ECD25429}"/>
              </a:ext>
            </a:extLst>
          </p:cNvPr>
          <p:cNvSpPr>
            <a:spLocks noGrp="1"/>
          </p:cNvSpPr>
          <p:nvPr>
            <p:ph type="ftr" sz="quarter" idx="15"/>
          </p:nvPr>
        </p:nvSpPr>
        <p:spPr/>
        <p:txBody>
          <a:bodyPr/>
          <a:lstStyle/>
          <a:p>
            <a:r>
              <a:rPr lang="en-GB" noProof="0"/>
              <a:t>AfiNet - Webinar 13 of September 2022_Castren</a:t>
            </a:r>
          </a:p>
        </p:txBody>
      </p:sp>
      <p:sp>
        <p:nvSpPr>
          <p:cNvPr id="11" name="Slide Number Placeholder 10">
            <a:extLst>
              <a:ext uri="{FF2B5EF4-FFF2-40B4-BE49-F238E27FC236}">
                <a16:creationId xmlns:a16="http://schemas.microsoft.com/office/drawing/2014/main" id="{ECD88E26-25B9-4E4B-B5A0-7110BEA768A8}"/>
              </a:ext>
            </a:extLst>
          </p:cNvPr>
          <p:cNvSpPr>
            <a:spLocks noGrp="1"/>
          </p:cNvSpPr>
          <p:nvPr>
            <p:ph type="sldNum" sz="quarter" idx="16"/>
          </p:nvPr>
        </p:nvSpPr>
        <p:spPr/>
        <p:txBody>
          <a:bodyPr/>
          <a:lstStyle/>
          <a:p>
            <a:fld id="{882CC271-BBF5-3F46-90AE-792A663E0CFB}" type="slidenum">
              <a:rPr lang="en-GB" noProof="0"/>
              <a:pPr/>
              <a:t>‹#›</a:t>
            </a:fld>
            <a:endParaRPr lang="en-GB" noProof="0"/>
          </a:p>
        </p:txBody>
      </p:sp>
    </p:spTree>
    <p:extLst>
      <p:ext uri="{BB962C8B-B14F-4D97-AF65-F5344CB8AC3E}">
        <p14:creationId xmlns:p14="http://schemas.microsoft.com/office/powerpoint/2010/main" val="137736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wo content bloc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181A8-BD3B-1B4E-A475-43EC2E1EB331}"/>
              </a:ext>
            </a:extLst>
          </p:cNvPr>
          <p:cNvSpPr>
            <a:spLocks noGrp="1"/>
          </p:cNvSpPr>
          <p:nvPr>
            <p:ph type="title" hasCustomPrompt="1"/>
          </p:nvPr>
        </p:nvSpPr>
        <p:spPr>
          <a:xfrm>
            <a:off x="719998" y="180000"/>
            <a:ext cx="10753200" cy="1188000"/>
          </a:xfrm>
        </p:spPr>
        <p:txBody>
          <a:bodyPr/>
          <a:lstStyle>
            <a:lvl1pPr>
              <a:defRPr/>
            </a:lvl1pPr>
          </a:lstStyle>
          <a:p>
            <a:r>
              <a:rPr lang="en-GB" noProof="0"/>
              <a:t>Page title</a:t>
            </a:r>
          </a:p>
        </p:txBody>
      </p:sp>
      <p:sp>
        <p:nvSpPr>
          <p:cNvPr id="8" name="Content Placeholder 7">
            <a:extLst>
              <a:ext uri="{FF2B5EF4-FFF2-40B4-BE49-F238E27FC236}">
                <a16:creationId xmlns:a16="http://schemas.microsoft.com/office/drawing/2014/main" id="{86F3938F-2A79-734F-B23C-610FE38D1355}"/>
              </a:ext>
            </a:extLst>
          </p:cNvPr>
          <p:cNvSpPr>
            <a:spLocks noGrp="1"/>
          </p:cNvSpPr>
          <p:nvPr>
            <p:ph sz="quarter" idx="13" hasCustomPrompt="1"/>
          </p:nvPr>
        </p:nvSpPr>
        <p:spPr>
          <a:xfrm>
            <a:off x="720724" y="1476000"/>
            <a:ext cx="5256000" cy="4680000"/>
          </a:xfrm>
          <a:prstGeom prst="rect">
            <a:avLst/>
          </a:prstGeom>
        </p:spPr>
        <p:txBody>
          <a:bodyPr/>
          <a:lstStyle>
            <a:lvl1pPr>
              <a:defRPr/>
            </a:lvl1pPr>
            <a:lvl2pPr>
              <a:defRPr/>
            </a:lvl2pPr>
            <a:lvl3pPr>
              <a:defRPr/>
            </a:lvl3pPr>
            <a:lvl4pPr>
              <a:defRPr/>
            </a:lvl4pPr>
            <a:lvl5pPr>
              <a:defRPr/>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Content Placeholder 7">
            <a:extLst>
              <a:ext uri="{FF2B5EF4-FFF2-40B4-BE49-F238E27FC236}">
                <a16:creationId xmlns:a16="http://schemas.microsoft.com/office/drawing/2014/main" id="{56B34CFB-7144-404C-9943-76A3DA1FFAF3}"/>
              </a:ext>
            </a:extLst>
          </p:cNvPr>
          <p:cNvSpPr>
            <a:spLocks noGrp="1"/>
          </p:cNvSpPr>
          <p:nvPr>
            <p:ph sz="quarter" idx="17" hasCustomPrompt="1"/>
          </p:nvPr>
        </p:nvSpPr>
        <p:spPr>
          <a:xfrm>
            <a:off x="6217198" y="1476000"/>
            <a:ext cx="5256000" cy="4680000"/>
          </a:xfrm>
          <a:prstGeom prst="rect">
            <a:avLst/>
          </a:prstGeom>
        </p:spPr>
        <p:txBody>
          <a:bodyPr/>
          <a:lstStyle>
            <a:lvl1pPr>
              <a:defRPr/>
            </a:lvl1pPr>
            <a:lvl2pPr>
              <a:defRPr/>
            </a:lvl2pPr>
            <a:lvl3pPr>
              <a:defRPr/>
            </a:lvl3pPr>
            <a:lvl4pPr>
              <a:defRPr/>
            </a:lvl4pPr>
            <a:lvl5pPr>
              <a:defRPr/>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9" name="Date Placeholder 8">
            <a:extLst>
              <a:ext uri="{FF2B5EF4-FFF2-40B4-BE49-F238E27FC236}">
                <a16:creationId xmlns:a16="http://schemas.microsoft.com/office/drawing/2014/main" id="{29E45F09-AFAB-8B48-9837-96726DE637EA}"/>
              </a:ext>
            </a:extLst>
          </p:cNvPr>
          <p:cNvSpPr>
            <a:spLocks noGrp="1"/>
          </p:cNvSpPr>
          <p:nvPr>
            <p:ph type="dt" sz="half" idx="14"/>
          </p:nvPr>
        </p:nvSpPr>
        <p:spPr/>
        <p:txBody>
          <a:bodyPr/>
          <a:lstStyle/>
          <a:p>
            <a:fld id="{1521F3F7-E759-6D41-A1DA-3E66A1D20E60}" type="datetime1">
              <a:rPr lang="fi-FI" noProof="0" smtClean="0"/>
              <a:t>12.9.2022</a:t>
            </a:fld>
            <a:endParaRPr lang="en-GB" noProof="0"/>
          </a:p>
        </p:txBody>
      </p:sp>
      <p:sp>
        <p:nvSpPr>
          <p:cNvPr id="10" name="Footer Placeholder 9">
            <a:extLst>
              <a:ext uri="{FF2B5EF4-FFF2-40B4-BE49-F238E27FC236}">
                <a16:creationId xmlns:a16="http://schemas.microsoft.com/office/drawing/2014/main" id="{A0384C4E-A250-FC47-8062-FF31ECD25429}"/>
              </a:ext>
            </a:extLst>
          </p:cNvPr>
          <p:cNvSpPr>
            <a:spLocks noGrp="1"/>
          </p:cNvSpPr>
          <p:nvPr>
            <p:ph type="ftr" sz="quarter" idx="15"/>
          </p:nvPr>
        </p:nvSpPr>
        <p:spPr/>
        <p:txBody>
          <a:bodyPr/>
          <a:lstStyle/>
          <a:p>
            <a:r>
              <a:rPr lang="en-GB" noProof="0"/>
              <a:t>AfiNet - Webinar 13 of September 2022_Castren</a:t>
            </a:r>
          </a:p>
        </p:txBody>
      </p:sp>
      <p:sp>
        <p:nvSpPr>
          <p:cNvPr id="11" name="Slide Number Placeholder 10">
            <a:extLst>
              <a:ext uri="{FF2B5EF4-FFF2-40B4-BE49-F238E27FC236}">
                <a16:creationId xmlns:a16="http://schemas.microsoft.com/office/drawing/2014/main" id="{ECD88E26-25B9-4E4B-B5A0-7110BEA768A8}"/>
              </a:ext>
            </a:extLst>
          </p:cNvPr>
          <p:cNvSpPr>
            <a:spLocks noGrp="1"/>
          </p:cNvSpPr>
          <p:nvPr>
            <p:ph type="sldNum" sz="quarter" idx="16"/>
          </p:nvPr>
        </p:nvSpPr>
        <p:spPr/>
        <p:txBody>
          <a:bodyPr/>
          <a:lstStyle/>
          <a:p>
            <a:fld id="{882CC271-BBF5-3F46-90AE-792A663E0CFB}" type="slidenum">
              <a:rPr lang="en-GB" noProof="0"/>
              <a:pPr/>
              <a:t>‹#›</a:t>
            </a:fld>
            <a:endParaRPr lang="en-GB" noProof="0"/>
          </a:p>
        </p:txBody>
      </p:sp>
    </p:spTree>
    <p:extLst>
      <p:ext uri="{BB962C8B-B14F-4D97-AF65-F5344CB8AC3E}">
        <p14:creationId xmlns:p14="http://schemas.microsoft.com/office/powerpoint/2010/main" val="407254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blocks - greay backgroun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F564523-C3CA-4652-9789-03A0F16FEEFB}"/>
              </a:ext>
              <a:ext uri="{C183D7F6-B498-43B3-948B-1728B52AA6E4}">
                <adec:decorative xmlns:adec="http://schemas.microsoft.com/office/drawing/2017/decorative" val="1"/>
              </a:ext>
            </a:extLst>
          </p:cNvPr>
          <p:cNvPicPr>
            <a:picLocks noChangeAspect="1"/>
          </p:cNvPicPr>
          <p:nvPr userDrawn="1"/>
        </p:nvPicPr>
        <p:blipFill rotWithShape="1">
          <a:blip r:embed="rId2"/>
          <a:srcRect b="5442"/>
          <a:stretch/>
        </p:blipFill>
        <p:spPr>
          <a:xfrm>
            <a:off x="504" y="283"/>
            <a:ext cx="12190992" cy="6484257"/>
          </a:xfrm>
          <a:prstGeom prst="rect">
            <a:avLst/>
          </a:prstGeom>
        </p:spPr>
      </p:pic>
      <p:sp>
        <p:nvSpPr>
          <p:cNvPr id="2" name="Title 1">
            <a:extLst>
              <a:ext uri="{FF2B5EF4-FFF2-40B4-BE49-F238E27FC236}">
                <a16:creationId xmlns:a16="http://schemas.microsoft.com/office/drawing/2014/main" id="{54A181A8-BD3B-1B4E-A475-43EC2E1EB331}"/>
              </a:ext>
            </a:extLst>
          </p:cNvPr>
          <p:cNvSpPr>
            <a:spLocks noGrp="1"/>
          </p:cNvSpPr>
          <p:nvPr>
            <p:ph type="title" hasCustomPrompt="1"/>
          </p:nvPr>
        </p:nvSpPr>
        <p:spPr>
          <a:xfrm>
            <a:off x="719998" y="180000"/>
            <a:ext cx="10753200" cy="1188000"/>
          </a:xfrm>
        </p:spPr>
        <p:txBody>
          <a:bodyPr/>
          <a:lstStyle>
            <a:lvl1pPr>
              <a:defRPr/>
            </a:lvl1pPr>
          </a:lstStyle>
          <a:p>
            <a:r>
              <a:rPr lang="en-GB" noProof="0"/>
              <a:t>Page title</a:t>
            </a:r>
          </a:p>
        </p:txBody>
      </p:sp>
      <p:sp>
        <p:nvSpPr>
          <p:cNvPr id="8" name="Content Placeholder 7">
            <a:extLst>
              <a:ext uri="{FF2B5EF4-FFF2-40B4-BE49-F238E27FC236}">
                <a16:creationId xmlns:a16="http://schemas.microsoft.com/office/drawing/2014/main" id="{86F3938F-2A79-734F-B23C-610FE38D1355}"/>
              </a:ext>
            </a:extLst>
          </p:cNvPr>
          <p:cNvSpPr>
            <a:spLocks noGrp="1"/>
          </p:cNvSpPr>
          <p:nvPr>
            <p:ph sz="quarter" idx="13" hasCustomPrompt="1"/>
          </p:nvPr>
        </p:nvSpPr>
        <p:spPr>
          <a:xfrm>
            <a:off x="720724" y="1476000"/>
            <a:ext cx="5256000" cy="4680000"/>
          </a:xfrm>
          <a:prstGeom prst="rect">
            <a:avLst/>
          </a:prstGeom>
        </p:spPr>
        <p:txBody>
          <a:bodyPr/>
          <a:lstStyle>
            <a:lvl1pPr>
              <a:defRPr/>
            </a:lvl1pPr>
            <a:lvl2pPr>
              <a:defRPr/>
            </a:lvl2pPr>
            <a:lvl3pPr>
              <a:defRPr/>
            </a:lvl3pPr>
            <a:lvl4pPr>
              <a:defRPr/>
            </a:lvl4pPr>
            <a:lvl5pPr>
              <a:defRPr/>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a:p>
            <a:pPr lvl="4"/>
            <a:endParaRPr lang="en-GB" noProof="0"/>
          </a:p>
        </p:txBody>
      </p:sp>
      <p:sp>
        <p:nvSpPr>
          <p:cNvPr id="7" name="Content Placeholder 7">
            <a:extLst>
              <a:ext uri="{FF2B5EF4-FFF2-40B4-BE49-F238E27FC236}">
                <a16:creationId xmlns:a16="http://schemas.microsoft.com/office/drawing/2014/main" id="{56B34CFB-7144-404C-9943-76A3DA1FFAF3}"/>
              </a:ext>
            </a:extLst>
          </p:cNvPr>
          <p:cNvSpPr>
            <a:spLocks noGrp="1"/>
          </p:cNvSpPr>
          <p:nvPr>
            <p:ph sz="quarter" idx="17" hasCustomPrompt="1"/>
          </p:nvPr>
        </p:nvSpPr>
        <p:spPr>
          <a:xfrm>
            <a:off x="6217198" y="1476000"/>
            <a:ext cx="5256000" cy="4680000"/>
          </a:xfrm>
          <a:prstGeom prst="rect">
            <a:avLst/>
          </a:prstGeom>
        </p:spPr>
        <p:txBody>
          <a:bodyPr/>
          <a:lstStyle>
            <a:lvl1pPr>
              <a:defRPr/>
            </a:lvl1pPr>
            <a:lvl2pPr>
              <a:defRPr/>
            </a:lvl2pPr>
            <a:lvl3pPr>
              <a:defRPr/>
            </a:lvl3pPr>
            <a:lvl4pPr>
              <a:defRPr/>
            </a:lvl4pPr>
            <a:lvl5pPr>
              <a:defRPr/>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a:p>
            <a:pPr lvl="4"/>
            <a:endParaRPr lang="en-GB" noProof="0"/>
          </a:p>
        </p:txBody>
      </p:sp>
      <p:sp>
        <p:nvSpPr>
          <p:cNvPr id="9" name="Date Placeholder 8">
            <a:extLst>
              <a:ext uri="{FF2B5EF4-FFF2-40B4-BE49-F238E27FC236}">
                <a16:creationId xmlns:a16="http://schemas.microsoft.com/office/drawing/2014/main" id="{29E45F09-AFAB-8B48-9837-96726DE637EA}"/>
              </a:ext>
            </a:extLst>
          </p:cNvPr>
          <p:cNvSpPr>
            <a:spLocks noGrp="1"/>
          </p:cNvSpPr>
          <p:nvPr>
            <p:ph type="dt" sz="half" idx="14"/>
          </p:nvPr>
        </p:nvSpPr>
        <p:spPr/>
        <p:txBody>
          <a:bodyPr/>
          <a:lstStyle/>
          <a:p>
            <a:fld id="{75E322BE-40A1-5B4E-8EDE-A9B6A83215AC}" type="datetime1">
              <a:rPr lang="fi-FI" noProof="0" smtClean="0"/>
              <a:t>12.9.2022</a:t>
            </a:fld>
            <a:endParaRPr lang="en-GB" noProof="0"/>
          </a:p>
        </p:txBody>
      </p:sp>
      <p:sp>
        <p:nvSpPr>
          <p:cNvPr id="10" name="Footer Placeholder 9">
            <a:extLst>
              <a:ext uri="{FF2B5EF4-FFF2-40B4-BE49-F238E27FC236}">
                <a16:creationId xmlns:a16="http://schemas.microsoft.com/office/drawing/2014/main" id="{A0384C4E-A250-FC47-8062-FF31ECD25429}"/>
              </a:ext>
            </a:extLst>
          </p:cNvPr>
          <p:cNvSpPr>
            <a:spLocks noGrp="1"/>
          </p:cNvSpPr>
          <p:nvPr>
            <p:ph type="ftr" sz="quarter" idx="15"/>
          </p:nvPr>
        </p:nvSpPr>
        <p:spPr/>
        <p:txBody>
          <a:bodyPr/>
          <a:lstStyle/>
          <a:p>
            <a:r>
              <a:rPr lang="en-GB" noProof="0"/>
              <a:t>AfiNet - Webinar 13 of September 2022_Castren</a:t>
            </a:r>
          </a:p>
        </p:txBody>
      </p:sp>
      <p:sp>
        <p:nvSpPr>
          <p:cNvPr id="11" name="Slide Number Placeholder 10">
            <a:extLst>
              <a:ext uri="{FF2B5EF4-FFF2-40B4-BE49-F238E27FC236}">
                <a16:creationId xmlns:a16="http://schemas.microsoft.com/office/drawing/2014/main" id="{ECD88E26-25B9-4E4B-B5A0-7110BEA768A8}"/>
              </a:ext>
            </a:extLst>
          </p:cNvPr>
          <p:cNvSpPr>
            <a:spLocks noGrp="1"/>
          </p:cNvSpPr>
          <p:nvPr>
            <p:ph type="sldNum" sz="quarter" idx="16"/>
          </p:nvPr>
        </p:nvSpPr>
        <p:spPr/>
        <p:txBody>
          <a:bodyPr/>
          <a:lstStyle/>
          <a:p>
            <a:fld id="{882CC271-BBF5-3F46-90AE-792A663E0CFB}" type="slidenum">
              <a:rPr lang="en-GB" noProof="0"/>
              <a:pPr/>
              <a:t>‹#›</a:t>
            </a:fld>
            <a:endParaRPr lang="en-GB" noProof="0"/>
          </a:p>
        </p:txBody>
      </p:sp>
    </p:spTree>
    <p:extLst>
      <p:ext uri="{BB962C8B-B14F-4D97-AF65-F5344CB8AC3E}">
        <p14:creationId xmlns:p14="http://schemas.microsoft.com/office/powerpoint/2010/main" val="365087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cial project/unit 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B034028-560C-6F4C-99E6-6B3F966880F4}"/>
              </a:ext>
              <a:ext uri="{C183D7F6-B498-43B3-948B-1728B52AA6E4}">
                <adec:decorative xmlns:adec="http://schemas.microsoft.com/office/drawing/2017/decorative" val="1"/>
              </a:ext>
            </a:extLst>
          </p:cNvPr>
          <p:cNvSpPr/>
          <p:nvPr userDrawn="1"/>
        </p:nvSpPr>
        <p:spPr>
          <a:xfrm>
            <a:off x="0" y="3844800"/>
            <a:ext cx="6094798" cy="129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Title 9">
            <a:extLst>
              <a:ext uri="{FF2B5EF4-FFF2-40B4-BE49-F238E27FC236}">
                <a16:creationId xmlns:a16="http://schemas.microsoft.com/office/drawing/2014/main" id="{03D0572F-69C6-3941-B8A4-BB732F485103}"/>
              </a:ext>
            </a:extLst>
          </p:cNvPr>
          <p:cNvSpPr>
            <a:spLocks noGrp="1"/>
          </p:cNvSpPr>
          <p:nvPr>
            <p:ph type="title" hasCustomPrompt="1"/>
          </p:nvPr>
        </p:nvSpPr>
        <p:spPr>
          <a:xfrm>
            <a:off x="291495" y="4020574"/>
            <a:ext cx="5510611" cy="981635"/>
          </a:xfrm>
        </p:spPr>
        <p:txBody>
          <a:bodyPr lIns="90000" anchor="ctr">
            <a:noAutofit/>
          </a:bodyPr>
          <a:lstStyle>
            <a:lvl1pPr algn="ctr">
              <a:lnSpc>
                <a:spcPts val="2800"/>
              </a:lnSpc>
              <a:defRPr sz="2800">
                <a:solidFill>
                  <a:schemeClr val="tx1"/>
                </a:solidFill>
              </a:defRPr>
            </a:lvl1pPr>
          </a:lstStyle>
          <a:p>
            <a:r>
              <a:rPr lang="en-GB" noProof="0"/>
              <a:t>Click to add title</a:t>
            </a:r>
          </a:p>
        </p:txBody>
      </p:sp>
      <p:sp>
        <p:nvSpPr>
          <p:cNvPr id="3" name="Text Placeholder 2">
            <a:extLst>
              <a:ext uri="{FF2B5EF4-FFF2-40B4-BE49-F238E27FC236}">
                <a16:creationId xmlns:a16="http://schemas.microsoft.com/office/drawing/2014/main" id="{5DC781EB-E964-9142-B090-98055050A229}"/>
              </a:ext>
            </a:extLst>
          </p:cNvPr>
          <p:cNvSpPr>
            <a:spLocks noGrp="1"/>
          </p:cNvSpPr>
          <p:nvPr>
            <p:ph type="body" sz="quarter" idx="17" hasCustomPrompt="1"/>
          </p:nvPr>
        </p:nvSpPr>
        <p:spPr>
          <a:xfrm>
            <a:off x="6333565" y="235330"/>
            <a:ext cx="5563341" cy="4712449"/>
          </a:xfrm>
          <a:prstGeom prst="rect">
            <a:avLst/>
          </a:prstGeom>
        </p:spPr>
        <p:txBody>
          <a:bodyPr>
            <a:noAutofit/>
          </a:bodyPr>
          <a:lstStyle>
            <a:lvl1pPr marL="357188" indent="-357188">
              <a:spcBef>
                <a:spcPts val="1200"/>
              </a:spcBef>
              <a:buClr>
                <a:schemeClr val="tx1"/>
              </a:buClr>
              <a:defRPr sz="2200" spc="-30" baseline="0"/>
            </a:lvl1pPr>
            <a:lvl2pPr marL="715963" indent="-358775">
              <a:buClr>
                <a:schemeClr val="tx1"/>
              </a:buClr>
              <a:tabLst/>
              <a:defRPr sz="1800"/>
            </a:lvl2pPr>
            <a:lvl3pPr marL="985838" indent="-269875">
              <a:buClr>
                <a:schemeClr val="tx1"/>
              </a:buClr>
              <a:tabLst/>
              <a:defRPr sz="1800"/>
            </a:lvl3pPr>
            <a:lvl4pPr marL="1255713" indent="-269875">
              <a:buClr>
                <a:schemeClr val="tx1"/>
              </a:buClr>
              <a:tabLst/>
              <a:defRPr sz="1800"/>
            </a:lvl4pPr>
            <a:lvl5pPr marL="1435100" indent="-179388">
              <a:buClr>
                <a:schemeClr val="tx1"/>
              </a:buClr>
              <a:tabLst/>
              <a:defRPr sz="1800"/>
            </a:lvl5p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8" name="Picture Placeholder 3">
            <a:extLst>
              <a:ext uri="{FF2B5EF4-FFF2-40B4-BE49-F238E27FC236}">
                <a16:creationId xmlns:a16="http://schemas.microsoft.com/office/drawing/2014/main" id="{9FA01EDD-B184-0B41-80D1-F9E6DC809B30}"/>
              </a:ext>
            </a:extLst>
          </p:cNvPr>
          <p:cNvSpPr>
            <a:spLocks noGrp="1"/>
          </p:cNvSpPr>
          <p:nvPr>
            <p:ph type="pic" sz="quarter" idx="16" hasCustomPrompt="1"/>
          </p:nvPr>
        </p:nvSpPr>
        <p:spPr>
          <a:xfrm>
            <a:off x="0" y="0"/>
            <a:ext cx="6096000" cy="3850792"/>
          </a:xfrm>
          <a:prstGeom prst="rect">
            <a:avLst/>
          </a:prstGeom>
        </p:spPr>
        <p:txBody>
          <a:bodyPr/>
          <a:lstStyle>
            <a:lvl1pPr marL="0" indent="0">
              <a:buNone/>
              <a:defRPr/>
            </a:lvl1pPr>
          </a:lstStyle>
          <a:p>
            <a:r>
              <a:rPr lang="en-GB" noProof="0"/>
              <a:t>Insert picture here</a:t>
            </a:r>
          </a:p>
        </p:txBody>
      </p:sp>
      <p:sp>
        <p:nvSpPr>
          <p:cNvPr id="2" name="Date Placeholder 1">
            <a:extLst>
              <a:ext uri="{FF2B5EF4-FFF2-40B4-BE49-F238E27FC236}">
                <a16:creationId xmlns:a16="http://schemas.microsoft.com/office/drawing/2014/main" id="{0892C720-8BAD-2844-BFC6-35ADBFABEAF8}"/>
              </a:ext>
            </a:extLst>
          </p:cNvPr>
          <p:cNvSpPr>
            <a:spLocks noGrp="1"/>
          </p:cNvSpPr>
          <p:nvPr>
            <p:ph type="dt" sz="half" idx="18"/>
          </p:nvPr>
        </p:nvSpPr>
        <p:spPr/>
        <p:txBody>
          <a:bodyPr/>
          <a:lstStyle/>
          <a:p>
            <a:fld id="{B56D9F65-3FB3-BF41-B208-1A51D2B22D6D}" type="datetime1">
              <a:rPr lang="fi-FI" noProof="0" smtClean="0"/>
              <a:t>12.9.2022</a:t>
            </a:fld>
            <a:endParaRPr lang="en-GB" noProof="0"/>
          </a:p>
        </p:txBody>
      </p:sp>
      <p:sp>
        <p:nvSpPr>
          <p:cNvPr id="7" name="Footer Placeholder 6">
            <a:extLst>
              <a:ext uri="{FF2B5EF4-FFF2-40B4-BE49-F238E27FC236}">
                <a16:creationId xmlns:a16="http://schemas.microsoft.com/office/drawing/2014/main" id="{6D5F75C1-C803-F744-BF64-CDC51C2419CD}"/>
              </a:ext>
            </a:extLst>
          </p:cNvPr>
          <p:cNvSpPr>
            <a:spLocks noGrp="1"/>
          </p:cNvSpPr>
          <p:nvPr>
            <p:ph type="ftr" sz="quarter" idx="19"/>
          </p:nvPr>
        </p:nvSpPr>
        <p:spPr/>
        <p:txBody>
          <a:bodyPr/>
          <a:lstStyle/>
          <a:p>
            <a:r>
              <a:rPr lang="en-GB" noProof="0"/>
              <a:t>AfiNet - Webinar 13 of September 2022_Castren</a:t>
            </a:r>
          </a:p>
        </p:txBody>
      </p:sp>
      <p:sp>
        <p:nvSpPr>
          <p:cNvPr id="9" name="Slide Number Placeholder 8">
            <a:extLst>
              <a:ext uri="{FF2B5EF4-FFF2-40B4-BE49-F238E27FC236}">
                <a16:creationId xmlns:a16="http://schemas.microsoft.com/office/drawing/2014/main" id="{E6F11D63-58EA-B342-B084-82A9CCCC32B3}"/>
              </a:ext>
            </a:extLst>
          </p:cNvPr>
          <p:cNvSpPr>
            <a:spLocks noGrp="1"/>
          </p:cNvSpPr>
          <p:nvPr>
            <p:ph type="sldNum" sz="quarter" idx="20"/>
          </p:nvPr>
        </p:nvSpPr>
        <p:spPr/>
        <p:txBody>
          <a:bodyPr/>
          <a:lstStyle/>
          <a:p>
            <a:fld id="{882CC271-BBF5-3F46-90AE-792A663E0CFB}" type="slidenum">
              <a:rPr lang="en-GB" noProof="0"/>
              <a:pPr/>
              <a:t>‹#›</a:t>
            </a:fld>
            <a:endParaRPr lang="en-GB" noProof="0"/>
          </a:p>
        </p:txBody>
      </p:sp>
      <p:pic>
        <p:nvPicPr>
          <p:cNvPr id="12" name="Picture 11">
            <a:extLst>
              <a:ext uri="{FF2B5EF4-FFF2-40B4-BE49-F238E27FC236}">
                <a16:creationId xmlns:a16="http://schemas.microsoft.com/office/drawing/2014/main" id="{B4D11757-E046-CB48-9B02-979346550315}"/>
              </a:ext>
              <a:ext uri="{C183D7F6-B498-43B3-948B-1728B52AA6E4}">
                <adec:decorative xmlns:adec="http://schemas.microsoft.com/office/drawing/2017/decorative" val="1"/>
              </a:ext>
            </a:extLst>
          </p:cNvPr>
          <p:cNvPicPr>
            <a:picLocks noChangeAspect="1"/>
          </p:cNvPicPr>
          <p:nvPr userDrawn="1"/>
        </p:nvPicPr>
        <p:blipFill rotWithShape="1">
          <a:blip r:embed="rId2"/>
          <a:srcRect b="25483"/>
          <a:stretch/>
        </p:blipFill>
        <p:spPr>
          <a:xfrm>
            <a:off x="0" y="5140800"/>
            <a:ext cx="12192000" cy="1294635"/>
          </a:xfrm>
          <a:prstGeom prst="rect">
            <a:avLst/>
          </a:prstGeom>
        </p:spPr>
      </p:pic>
    </p:spTree>
    <p:extLst>
      <p:ext uri="{BB962C8B-B14F-4D97-AF65-F5344CB8AC3E}">
        <p14:creationId xmlns:p14="http://schemas.microsoft.com/office/powerpoint/2010/main" val="277649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le slide - green with photo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C7A070-3E16-F945-AF96-B16411F62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200" y="0"/>
            <a:ext cx="3048000" cy="3429000"/>
          </a:xfrm>
          <a:prstGeom prst="rect">
            <a:avLst/>
          </a:prstGeom>
        </p:spPr>
      </p:pic>
      <p:sp>
        <p:nvSpPr>
          <p:cNvPr id="12" name="Suorakulmio 11">
            <a:extLst>
              <a:ext uri="{FF2B5EF4-FFF2-40B4-BE49-F238E27FC236}">
                <a16:creationId xmlns:a16="http://schemas.microsoft.com/office/drawing/2014/main" id="{512669D1-FF57-472C-88EF-0715C7F32BF5}"/>
              </a:ext>
            </a:extLst>
          </p:cNvPr>
          <p:cNvSpPr/>
          <p:nvPr userDrawn="1"/>
        </p:nvSpPr>
        <p:spPr>
          <a:xfrm>
            <a:off x="1" y="3430800"/>
            <a:ext cx="12193200" cy="1709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Title 9">
            <a:extLst>
              <a:ext uri="{FF2B5EF4-FFF2-40B4-BE49-F238E27FC236}">
                <a16:creationId xmlns:a16="http://schemas.microsoft.com/office/drawing/2014/main" id="{03D0572F-69C6-3941-B8A4-BB732F485103}"/>
              </a:ext>
            </a:extLst>
          </p:cNvPr>
          <p:cNvSpPr>
            <a:spLocks noGrp="1"/>
          </p:cNvSpPr>
          <p:nvPr>
            <p:ph type="title" hasCustomPrompt="1"/>
          </p:nvPr>
        </p:nvSpPr>
        <p:spPr>
          <a:xfrm>
            <a:off x="3038400" y="3582341"/>
            <a:ext cx="9129600" cy="1446859"/>
          </a:xfrm>
        </p:spPr>
        <p:txBody>
          <a:bodyPr anchor="ctr">
            <a:noAutofit/>
          </a:bodyPr>
          <a:lstStyle>
            <a:lvl1pPr algn="ctr">
              <a:lnSpc>
                <a:spcPct val="80000"/>
              </a:lnSpc>
              <a:defRPr sz="4000" b="1">
                <a:solidFill>
                  <a:schemeClr val="accent1"/>
                </a:solidFill>
              </a:defRPr>
            </a:lvl1pPr>
          </a:lstStyle>
          <a:p>
            <a:r>
              <a:rPr lang="en-GB" noProof="0"/>
              <a:t>Type subtitle here</a:t>
            </a:r>
          </a:p>
        </p:txBody>
      </p:sp>
      <p:sp>
        <p:nvSpPr>
          <p:cNvPr id="38" name="Text Placeholder 6">
            <a:extLst>
              <a:ext uri="{FF2B5EF4-FFF2-40B4-BE49-F238E27FC236}">
                <a16:creationId xmlns:a16="http://schemas.microsoft.com/office/drawing/2014/main" id="{3837B7AC-6E66-7742-95BD-D0D525089395}"/>
              </a:ext>
            </a:extLst>
          </p:cNvPr>
          <p:cNvSpPr>
            <a:spLocks noGrp="1"/>
          </p:cNvSpPr>
          <p:nvPr>
            <p:ph type="body" sz="quarter" idx="26" hasCustomPrompt="1"/>
          </p:nvPr>
        </p:nvSpPr>
        <p:spPr>
          <a:xfrm>
            <a:off x="336369" y="900000"/>
            <a:ext cx="2373312" cy="2340429"/>
          </a:xfrm>
          <a:prstGeom prst="rect">
            <a:avLst/>
          </a:prstGeom>
        </p:spPr>
        <p:txBody>
          <a:bodyPr tIns="0" bIns="0">
            <a:noAutofit/>
          </a:bodyPr>
          <a:lstStyle>
            <a:lvl1pPr marL="0" indent="0" algn="ctr">
              <a:spcBef>
                <a:spcPts val="0"/>
              </a:spcBef>
              <a:buNone/>
              <a:defRPr sz="2200">
                <a:solidFill>
                  <a:schemeClr val="bg1"/>
                </a:solidFill>
              </a:defRPr>
            </a:lvl1pPr>
            <a:lvl2pPr marL="457200" indent="0" algn="ctr">
              <a:buNone/>
              <a:defRPr sz="2200"/>
            </a:lvl2pPr>
            <a:lvl3pPr marL="914400" indent="0" algn="ctr">
              <a:buNone/>
              <a:defRPr sz="2200"/>
            </a:lvl3pPr>
            <a:lvl4pPr marL="1371600" indent="0" algn="ctr">
              <a:buNone/>
              <a:defRPr sz="2200"/>
            </a:lvl4pPr>
            <a:lvl5pPr marL="1828800" indent="0" algn="ctr">
              <a:buNone/>
              <a:defRPr sz="2200"/>
            </a:lvl5pPr>
          </a:lstStyle>
          <a:p>
            <a:pPr lvl="0"/>
            <a:r>
              <a:rPr lang="en-GB" noProof="0"/>
              <a:t>Insert pull quote here or remove the text box and quote marks.</a:t>
            </a:r>
          </a:p>
        </p:txBody>
      </p:sp>
      <p:pic>
        <p:nvPicPr>
          <p:cNvPr id="4" name="Kuva 3" descr="Photos of Finns in outdoor activities">
            <a:extLst>
              <a:ext uri="{FF2B5EF4-FFF2-40B4-BE49-F238E27FC236}">
                <a16:creationId xmlns:a16="http://schemas.microsoft.com/office/drawing/2014/main" id="{950FC17D-56E0-4E6E-80BD-129DFBDE08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049200" y="0"/>
            <a:ext cx="9149151" cy="3430800"/>
          </a:xfrm>
          <a:prstGeom prst="rect">
            <a:avLst/>
          </a:prstGeom>
        </p:spPr>
      </p:pic>
      <p:pic>
        <p:nvPicPr>
          <p:cNvPr id="34" name="Picture 33">
            <a:extLst>
              <a:ext uri="{FF2B5EF4-FFF2-40B4-BE49-F238E27FC236}">
                <a16:creationId xmlns:a16="http://schemas.microsoft.com/office/drawing/2014/main" id="{2D5B1D24-37E0-494E-8C4C-BEADAC0040F0}"/>
              </a:ext>
              <a:ext uri="{C183D7F6-B498-43B3-948B-1728B52AA6E4}">
                <adec:decorative xmlns:adec="http://schemas.microsoft.com/office/drawing/2017/decorative" val="1"/>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0" y="3430800"/>
            <a:ext cx="3049200" cy="1710000"/>
          </a:xfrm>
          <a:prstGeom prst="rect">
            <a:avLst/>
          </a:prstGeom>
        </p:spPr>
      </p:pic>
      <p:sp>
        <p:nvSpPr>
          <p:cNvPr id="3" name="Date Placeholder 2">
            <a:extLst>
              <a:ext uri="{FF2B5EF4-FFF2-40B4-BE49-F238E27FC236}">
                <a16:creationId xmlns:a16="http://schemas.microsoft.com/office/drawing/2014/main" id="{5136533D-65E8-8345-ABCA-B9B48C5C9126}"/>
              </a:ext>
            </a:extLst>
          </p:cNvPr>
          <p:cNvSpPr>
            <a:spLocks noGrp="1"/>
          </p:cNvSpPr>
          <p:nvPr>
            <p:ph type="dt" sz="half" idx="23"/>
          </p:nvPr>
        </p:nvSpPr>
        <p:spPr/>
        <p:txBody>
          <a:bodyPr/>
          <a:lstStyle/>
          <a:p>
            <a:fld id="{7F62E1D0-59CF-5B4B-B9D3-94F97E0EBF4C}" type="datetime1">
              <a:rPr lang="fi-FI" noProof="0" smtClean="0"/>
              <a:t>12.9.2022</a:t>
            </a:fld>
            <a:endParaRPr lang="en-GB" noProof="0"/>
          </a:p>
        </p:txBody>
      </p:sp>
      <p:sp>
        <p:nvSpPr>
          <p:cNvPr id="9" name="Footer Placeholder 8">
            <a:extLst>
              <a:ext uri="{FF2B5EF4-FFF2-40B4-BE49-F238E27FC236}">
                <a16:creationId xmlns:a16="http://schemas.microsoft.com/office/drawing/2014/main" id="{A5FA1F2B-F91A-A446-8163-99D5AFBF72C6}"/>
              </a:ext>
            </a:extLst>
          </p:cNvPr>
          <p:cNvSpPr>
            <a:spLocks noGrp="1"/>
          </p:cNvSpPr>
          <p:nvPr>
            <p:ph type="ftr" sz="quarter" idx="24"/>
          </p:nvPr>
        </p:nvSpPr>
        <p:spPr/>
        <p:txBody>
          <a:bodyPr/>
          <a:lstStyle/>
          <a:p>
            <a:r>
              <a:rPr lang="en-GB" noProof="0"/>
              <a:t>AfiNet - Webinar 13 of September 2022_Castren</a:t>
            </a:r>
          </a:p>
        </p:txBody>
      </p:sp>
      <p:sp>
        <p:nvSpPr>
          <p:cNvPr id="11" name="Slide Number Placeholder 10">
            <a:extLst>
              <a:ext uri="{FF2B5EF4-FFF2-40B4-BE49-F238E27FC236}">
                <a16:creationId xmlns:a16="http://schemas.microsoft.com/office/drawing/2014/main" id="{9A3F8065-3F23-894C-A5E5-BF7CC33E1338}"/>
              </a:ext>
            </a:extLst>
          </p:cNvPr>
          <p:cNvSpPr>
            <a:spLocks noGrp="1"/>
          </p:cNvSpPr>
          <p:nvPr>
            <p:ph type="sldNum" sz="quarter" idx="25"/>
          </p:nvPr>
        </p:nvSpPr>
        <p:spPr/>
        <p:txBody>
          <a:bodyPr/>
          <a:lstStyle/>
          <a:p>
            <a:fld id="{882CC271-BBF5-3F46-90AE-792A663E0CFB}" type="slidenum">
              <a:rPr lang="en-GB" noProof="0"/>
              <a:pPr/>
              <a:t>‹#›</a:t>
            </a:fld>
            <a:endParaRPr lang="en-GB" noProof="0"/>
          </a:p>
        </p:txBody>
      </p:sp>
      <p:pic>
        <p:nvPicPr>
          <p:cNvPr id="14" name="Picture 13">
            <a:extLst>
              <a:ext uri="{FF2B5EF4-FFF2-40B4-BE49-F238E27FC236}">
                <a16:creationId xmlns:a16="http://schemas.microsoft.com/office/drawing/2014/main" id="{CC90C250-FEB2-2646-95A8-D493DDAFB5BC}"/>
              </a:ext>
              <a:ext uri="{C183D7F6-B498-43B3-948B-1728B52AA6E4}">
                <adec:decorative xmlns:adec="http://schemas.microsoft.com/office/drawing/2017/decorative" val="1"/>
              </a:ext>
            </a:extLst>
          </p:cNvPr>
          <p:cNvPicPr>
            <a:picLocks noChangeAspect="1"/>
          </p:cNvPicPr>
          <p:nvPr userDrawn="1"/>
        </p:nvPicPr>
        <p:blipFill rotWithShape="1">
          <a:blip r:embed="rId5"/>
          <a:srcRect b="25483"/>
          <a:stretch/>
        </p:blipFill>
        <p:spPr>
          <a:xfrm>
            <a:off x="0" y="5140800"/>
            <a:ext cx="12192000" cy="1294635"/>
          </a:xfrm>
          <a:prstGeom prst="rect">
            <a:avLst/>
          </a:prstGeom>
        </p:spPr>
      </p:pic>
    </p:spTree>
    <p:extLst>
      <p:ext uri="{BB962C8B-B14F-4D97-AF65-F5344CB8AC3E}">
        <p14:creationId xmlns:p14="http://schemas.microsoft.com/office/powerpoint/2010/main" val="168853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 green - insert own photos">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DFA579F-4234-EF4C-99D9-D00A5A92944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200" y="0"/>
            <a:ext cx="3048000" cy="3429000"/>
          </a:xfrm>
          <a:prstGeom prst="rect">
            <a:avLst/>
          </a:prstGeom>
        </p:spPr>
      </p:pic>
      <p:pic>
        <p:nvPicPr>
          <p:cNvPr id="19" name="Picture 18">
            <a:extLst>
              <a:ext uri="{FF2B5EF4-FFF2-40B4-BE49-F238E27FC236}">
                <a16:creationId xmlns:a16="http://schemas.microsoft.com/office/drawing/2014/main" id="{2459CBF1-7D29-974D-B4B9-09D2BA34E878}"/>
              </a:ext>
              <a:ext uri="{C183D7F6-B498-43B3-948B-1728B52AA6E4}">
                <adec:decorative xmlns:adec="http://schemas.microsoft.com/office/drawing/2017/decorative" val="1"/>
              </a:ext>
            </a:extLst>
          </p:cNvPr>
          <p:cNvPicPr>
            <a:picLocks noChangeAspect="1"/>
          </p:cNvPicPr>
          <p:nvPr userDrawn="1"/>
        </p:nvPicPr>
        <p:blipFill rotWithShape="1">
          <a:blip r:embed="rId3"/>
          <a:srcRect b="25483"/>
          <a:stretch/>
        </p:blipFill>
        <p:spPr>
          <a:xfrm>
            <a:off x="0" y="5140800"/>
            <a:ext cx="12192000" cy="1294635"/>
          </a:xfrm>
          <a:prstGeom prst="rect">
            <a:avLst/>
          </a:prstGeom>
        </p:spPr>
      </p:pic>
      <p:sp>
        <p:nvSpPr>
          <p:cNvPr id="13" name="Suorakulmio 12">
            <a:extLst>
              <a:ext uri="{FF2B5EF4-FFF2-40B4-BE49-F238E27FC236}">
                <a16:creationId xmlns:a16="http://schemas.microsoft.com/office/drawing/2014/main" id="{3E103B4D-6356-4378-82DD-A60F1A420786}"/>
              </a:ext>
            </a:extLst>
          </p:cNvPr>
          <p:cNvSpPr/>
          <p:nvPr userDrawn="1"/>
        </p:nvSpPr>
        <p:spPr>
          <a:xfrm>
            <a:off x="1" y="3430800"/>
            <a:ext cx="12193200" cy="1709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Text Placeholder 6">
            <a:extLst>
              <a:ext uri="{FF2B5EF4-FFF2-40B4-BE49-F238E27FC236}">
                <a16:creationId xmlns:a16="http://schemas.microsoft.com/office/drawing/2014/main" id="{3837B7AC-6E66-7742-95BD-D0D525089395}"/>
              </a:ext>
            </a:extLst>
          </p:cNvPr>
          <p:cNvSpPr>
            <a:spLocks noGrp="1"/>
          </p:cNvSpPr>
          <p:nvPr>
            <p:ph type="body" sz="quarter" idx="26" hasCustomPrompt="1"/>
          </p:nvPr>
        </p:nvSpPr>
        <p:spPr>
          <a:xfrm>
            <a:off x="336369" y="900000"/>
            <a:ext cx="2373312" cy="2340429"/>
          </a:xfrm>
          <a:prstGeom prst="rect">
            <a:avLst/>
          </a:prstGeom>
        </p:spPr>
        <p:txBody>
          <a:bodyPr tIns="0" bIns="0">
            <a:noAutofit/>
          </a:bodyPr>
          <a:lstStyle>
            <a:lvl1pPr marL="0" indent="0" algn="ctr">
              <a:spcBef>
                <a:spcPts val="0"/>
              </a:spcBef>
              <a:buNone/>
              <a:defRPr sz="2200">
                <a:solidFill>
                  <a:schemeClr val="bg1"/>
                </a:solidFill>
              </a:defRPr>
            </a:lvl1pPr>
            <a:lvl2pPr marL="457200" indent="0" algn="ctr">
              <a:buNone/>
              <a:defRPr sz="2200"/>
            </a:lvl2pPr>
            <a:lvl3pPr marL="914400" indent="0" algn="ctr">
              <a:buNone/>
              <a:defRPr sz="2200"/>
            </a:lvl3pPr>
            <a:lvl4pPr marL="1371600" indent="0" algn="ctr">
              <a:buNone/>
              <a:defRPr sz="2200"/>
            </a:lvl4pPr>
            <a:lvl5pPr marL="1828800" indent="0" algn="ctr">
              <a:buNone/>
              <a:defRPr sz="2200"/>
            </a:lvl5pPr>
          </a:lstStyle>
          <a:p>
            <a:pPr lvl="0"/>
            <a:r>
              <a:rPr lang="en-GB" noProof="0"/>
              <a:t>Insert pull quote here or remove the text box and quote marks.</a:t>
            </a:r>
          </a:p>
        </p:txBody>
      </p:sp>
      <p:sp>
        <p:nvSpPr>
          <p:cNvPr id="6" name="Picture Placeholder 5">
            <a:extLst>
              <a:ext uri="{FF2B5EF4-FFF2-40B4-BE49-F238E27FC236}">
                <a16:creationId xmlns:a16="http://schemas.microsoft.com/office/drawing/2014/main" id="{3926EE64-8D0C-7546-9B6B-4FEAD07DA169}"/>
              </a:ext>
            </a:extLst>
          </p:cNvPr>
          <p:cNvSpPr>
            <a:spLocks noGrp="1"/>
          </p:cNvSpPr>
          <p:nvPr>
            <p:ph type="pic" sz="quarter" idx="27" hasCustomPrompt="1"/>
          </p:nvPr>
        </p:nvSpPr>
        <p:spPr>
          <a:xfrm>
            <a:off x="3049200" y="0"/>
            <a:ext cx="9134449" cy="3430800"/>
          </a:xfrm>
          <a:ln>
            <a:noFill/>
          </a:ln>
        </p:spPr>
        <p:txBody>
          <a:bodyPr/>
          <a:lstStyle>
            <a:lvl1pPr marL="0" indent="0">
              <a:buNone/>
              <a:defRPr/>
            </a:lvl1pPr>
          </a:lstStyle>
          <a:p>
            <a:r>
              <a:rPr lang="en-GB" noProof="0"/>
              <a:t>Insert picture here</a:t>
            </a:r>
          </a:p>
        </p:txBody>
      </p:sp>
      <p:sp>
        <p:nvSpPr>
          <p:cNvPr id="21" name="Picture Placeholder 5">
            <a:extLst>
              <a:ext uri="{FF2B5EF4-FFF2-40B4-BE49-F238E27FC236}">
                <a16:creationId xmlns:a16="http://schemas.microsoft.com/office/drawing/2014/main" id="{223A2C9D-5ED1-AA44-998B-9E3CE3888205}"/>
              </a:ext>
            </a:extLst>
          </p:cNvPr>
          <p:cNvSpPr>
            <a:spLocks noGrp="1"/>
          </p:cNvSpPr>
          <p:nvPr>
            <p:ph type="pic" sz="quarter" idx="28" hasCustomPrompt="1"/>
          </p:nvPr>
        </p:nvSpPr>
        <p:spPr>
          <a:xfrm>
            <a:off x="0" y="3430800"/>
            <a:ext cx="3049200" cy="1713600"/>
          </a:xfrm>
          <a:solidFill>
            <a:schemeClr val="bg1"/>
          </a:solidFill>
          <a:ln>
            <a:noFill/>
          </a:ln>
        </p:spPr>
        <p:txBody>
          <a:bodyPr/>
          <a:lstStyle>
            <a:lvl1pPr marL="0" indent="0">
              <a:buNone/>
              <a:defRPr/>
            </a:lvl1pPr>
          </a:lstStyle>
          <a:p>
            <a:r>
              <a:rPr lang="en-GB" noProof="0"/>
              <a:t>Insert picture here</a:t>
            </a:r>
          </a:p>
        </p:txBody>
      </p:sp>
      <p:sp>
        <p:nvSpPr>
          <p:cNvPr id="3" name="Date Placeholder 2">
            <a:extLst>
              <a:ext uri="{FF2B5EF4-FFF2-40B4-BE49-F238E27FC236}">
                <a16:creationId xmlns:a16="http://schemas.microsoft.com/office/drawing/2014/main" id="{5136533D-65E8-8345-ABCA-B9B48C5C9126}"/>
              </a:ext>
            </a:extLst>
          </p:cNvPr>
          <p:cNvSpPr>
            <a:spLocks noGrp="1"/>
          </p:cNvSpPr>
          <p:nvPr>
            <p:ph type="dt" sz="half" idx="23"/>
          </p:nvPr>
        </p:nvSpPr>
        <p:spPr/>
        <p:txBody>
          <a:bodyPr/>
          <a:lstStyle/>
          <a:p>
            <a:fld id="{CEB5A590-C27D-264F-A826-762593AC627E}" type="datetime1">
              <a:rPr lang="fi-FI" noProof="0" smtClean="0"/>
              <a:t>12.9.2022</a:t>
            </a:fld>
            <a:endParaRPr lang="en-GB" noProof="0"/>
          </a:p>
        </p:txBody>
      </p:sp>
      <p:sp>
        <p:nvSpPr>
          <p:cNvPr id="9" name="Footer Placeholder 8">
            <a:extLst>
              <a:ext uri="{FF2B5EF4-FFF2-40B4-BE49-F238E27FC236}">
                <a16:creationId xmlns:a16="http://schemas.microsoft.com/office/drawing/2014/main" id="{A5FA1F2B-F91A-A446-8163-99D5AFBF72C6}"/>
              </a:ext>
            </a:extLst>
          </p:cNvPr>
          <p:cNvSpPr>
            <a:spLocks noGrp="1"/>
          </p:cNvSpPr>
          <p:nvPr>
            <p:ph type="ftr" sz="quarter" idx="24"/>
          </p:nvPr>
        </p:nvSpPr>
        <p:spPr/>
        <p:txBody>
          <a:bodyPr/>
          <a:lstStyle/>
          <a:p>
            <a:r>
              <a:rPr lang="en-GB" noProof="0"/>
              <a:t>AfiNet - Webinar 13 of September 2022_Castren</a:t>
            </a:r>
          </a:p>
        </p:txBody>
      </p:sp>
      <p:sp>
        <p:nvSpPr>
          <p:cNvPr id="11" name="Slide Number Placeholder 10">
            <a:extLst>
              <a:ext uri="{FF2B5EF4-FFF2-40B4-BE49-F238E27FC236}">
                <a16:creationId xmlns:a16="http://schemas.microsoft.com/office/drawing/2014/main" id="{9A3F8065-3F23-894C-A5E5-BF7CC33E1338}"/>
              </a:ext>
            </a:extLst>
          </p:cNvPr>
          <p:cNvSpPr>
            <a:spLocks noGrp="1"/>
          </p:cNvSpPr>
          <p:nvPr>
            <p:ph type="sldNum" sz="quarter" idx="25"/>
          </p:nvPr>
        </p:nvSpPr>
        <p:spPr/>
        <p:txBody>
          <a:bodyPr/>
          <a:lstStyle/>
          <a:p>
            <a:fld id="{882CC271-BBF5-3F46-90AE-792A663E0CFB}" type="slidenum">
              <a:rPr lang="en-GB" noProof="0"/>
              <a:pPr/>
              <a:t>‹#›</a:t>
            </a:fld>
            <a:endParaRPr lang="en-GB" noProof="0"/>
          </a:p>
        </p:txBody>
      </p:sp>
      <p:sp>
        <p:nvSpPr>
          <p:cNvPr id="14" name="Title 9">
            <a:extLst>
              <a:ext uri="{FF2B5EF4-FFF2-40B4-BE49-F238E27FC236}">
                <a16:creationId xmlns:a16="http://schemas.microsoft.com/office/drawing/2014/main" id="{82208BB5-C0AD-42EA-8982-99B00B2CA251}"/>
              </a:ext>
            </a:extLst>
          </p:cNvPr>
          <p:cNvSpPr>
            <a:spLocks noGrp="1"/>
          </p:cNvSpPr>
          <p:nvPr>
            <p:ph type="title" hasCustomPrompt="1"/>
          </p:nvPr>
        </p:nvSpPr>
        <p:spPr>
          <a:xfrm>
            <a:off x="3038400" y="3582341"/>
            <a:ext cx="9129600" cy="1446859"/>
          </a:xfrm>
        </p:spPr>
        <p:txBody>
          <a:bodyPr anchor="ctr">
            <a:noAutofit/>
          </a:bodyPr>
          <a:lstStyle>
            <a:lvl1pPr algn="ctr">
              <a:lnSpc>
                <a:spcPct val="80000"/>
              </a:lnSpc>
              <a:defRPr sz="4000" b="1">
                <a:solidFill>
                  <a:schemeClr val="accent1"/>
                </a:solidFill>
              </a:defRPr>
            </a:lvl1pPr>
          </a:lstStyle>
          <a:p>
            <a:r>
              <a:rPr lang="en-GB" noProof="0"/>
              <a:t>Type subtitle here</a:t>
            </a:r>
          </a:p>
        </p:txBody>
      </p:sp>
    </p:spTree>
    <p:extLst>
      <p:ext uri="{BB962C8B-B14F-4D97-AF65-F5344CB8AC3E}">
        <p14:creationId xmlns:p14="http://schemas.microsoft.com/office/powerpoint/2010/main" val="378013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17F28B0-E1AA-433F-8DA2-C4095B4D5C2A}"/>
              </a:ext>
              <a:ext uri="{C183D7F6-B498-43B3-948B-1728B52AA6E4}">
                <adec:decorative xmlns:adec="http://schemas.microsoft.com/office/drawing/2017/decorative" val="1"/>
              </a:ext>
            </a:extLst>
          </p:cNvPr>
          <p:cNvPicPr>
            <a:picLocks noChangeAspect="1"/>
          </p:cNvPicPr>
          <p:nvPr userDrawn="1"/>
        </p:nvPicPr>
        <p:blipFill>
          <a:blip r:embed="rId17"/>
          <a:stretch>
            <a:fillRect/>
          </a:stretch>
        </p:blipFill>
        <p:spPr>
          <a:xfrm>
            <a:off x="636378" y="6420008"/>
            <a:ext cx="886225" cy="433067"/>
          </a:xfrm>
          <a:prstGeom prst="rect">
            <a:avLst/>
          </a:prstGeom>
        </p:spPr>
      </p:pic>
      <p:sp>
        <p:nvSpPr>
          <p:cNvPr id="2" name="Title Placeholder 1">
            <a:extLst>
              <a:ext uri="{FF2B5EF4-FFF2-40B4-BE49-F238E27FC236}">
                <a16:creationId xmlns:a16="http://schemas.microsoft.com/office/drawing/2014/main" id="{AD7D8CD7-CFA3-9A4E-B24B-ECDB1C190F94}"/>
              </a:ext>
            </a:extLst>
          </p:cNvPr>
          <p:cNvSpPr>
            <a:spLocks noGrp="1"/>
          </p:cNvSpPr>
          <p:nvPr>
            <p:ph type="title"/>
          </p:nvPr>
        </p:nvSpPr>
        <p:spPr>
          <a:xfrm>
            <a:off x="719998" y="180000"/>
            <a:ext cx="10753200" cy="1186372"/>
          </a:xfrm>
          <a:prstGeom prst="rect">
            <a:avLst/>
          </a:prstGeom>
        </p:spPr>
        <p:txBody>
          <a:bodyPr vert="horz" lIns="0" tIns="36000" rIns="72000" bIns="36000" rtlCol="0" anchor="ctr">
            <a:noAutofit/>
          </a:bodyPr>
          <a:lstStyle/>
          <a:p>
            <a:r>
              <a:rPr lang="en-GB" noProof="0"/>
              <a:t>Click to add title</a:t>
            </a:r>
          </a:p>
        </p:txBody>
      </p:sp>
      <p:sp>
        <p:nvSpPr>
          <p:cNvPr id="3" name="Text Placeholder 2">
            <a:extLst>
              <a:ext uri="{FF2B5EF4-FFF2-40B4-BE49-F238E27FC236}">
                <a16:creationId xmlns:a16="http://schemas.microsoft.com/office/drawing/2014/main" id="{6A6F43FC-41AF-1047-89AF-270EC8B09319}"/>
              </a:ext>
            </a:extLst>
          </p:cNvPr>
          <p:cNvSpPr>
            <a:spLocks noGrp="1"/>
          </p:cNvSpPr>
          <p:nvPr>
            <p:ph type="body" idx="1"/>
          </p:nvPr>
        </p:nvSpPr>
        <p:spPr>
          <a:xfrm>
            <a:off x="719998" y="1475999"/>
            <a:ext cx="10753200" cy="4680000"/>
          </a:xfrm>
          <a:prstGeom prst="rect">
            <a:avLst/>
          </a:prstGeom>
        </p:spPr>
        <p:txBody>
          <a:bodyPr vert="horz" lIns="0" tIns="72000" rIns="0" bIns="72000" rtlCol="0">
            <a:noAutofit/>
          </a:bodyPr>
          <a:lstStyle/>
          <a:p>
            <a:pPr lvl="0"/>
            <a:r>
              <a:rPr lang="en-GB" noProof="0"/>
              <a:t>Click to add text</a:t>
            </a:r>
          </a:p>
          <a:p>
            <a:pPr lvl="1"/>
            <a:r>
              <a:rPr lang="en-GB" noProof="0"/>
              <a:t>Text level  2</a:t>
            </a:r>
          </a:p>
          <a:p>
            <a:pPr lvl="2"/>
            <a:r>
              <a:rPr lang="en-GB" noProof="0"/>
              <a:t>Text level 3</a:t>
            </a:r>
          </a:p>
          <a:p>
            <a:pPr lvl="3"/>
            <a:r>
              <a:rPr lang="en-GB" noProof="0"/>
              <a:t>Text level 4</a:t>
            </a:r>
          </a:p>
          <a:p>
            <a:pPr lvl="4"/>
            <a:r>
              <a:rPr lang="en-GB" noProof="0"/>
              <a:t>Text level 5</a:t>
            </a:r>
          </a:p>
          <a:p>
            <a:pPr lvl="4"/>
            <a:endParaRPr lang="en-GB" noProof="0"/>
          </a:p>
        </p:txBody>
      </p:sp>
      <p:sp>
        <p:nvSpPr>
          <p:cNvPr id="7" name="Date Placeholder 6">
            <a:extLst>
              <a:ext uri="{FF2B5EF4-FFF2-40B4-BE49-F238E27FC236}">
                <a16:creationId xmlns:a16="http://schemas.microsoft.com/office/drawing/2014/main" id="{1A68C792-92AA-5543-893A-7655E958CA78}"/>
              </a:ext>
            </a:extLst>
          </p:cNvPr>
          <p:cNvSpPr>
            <a:spLocks noGrp="1"/>
          </p:cNvSpPr>
          <p:nvPr>
            <p:ph type="dt" sz="half" idx="2"/>
          </p:nvPr>
        </p:nvSpPr>
        <p:spPr>
          <a:xfrm>
            <a:off x="9871364" y="6484540"/>
            <a:ext cx="1081270" cy="380965"/>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4599B1DC-0577-2F4A-90A3-90CFE6CCF55A}" type="datetime1">
              <a:rPr lang="fi-FI" noProof="0" smtClean="0"/>
              <a:t>12.9.2022</a:t>
            </a:fld>
            <a:endParaRPr lang="en-GB" noProof="0"/>
          </a:p>
        </p:txBody>
      </p:sp>
      <p:sp>
        <p:nvSpPr>
          <p:cNvPr id="5" name="Footer Placeholder 4">
            <a:extLst>
              <a:ext uri="{FF2B5EF4-FFF2-40B4-BE49-F238E27FC236}">
                <a16:creationId xmlns:a16="http://schemas.microsoft.com/office/drawing/2014/main" id="{7AF3904C-F799-2642-B251-6E349BF88B57}"/>
              </a:ext>
            </a:extLst>
          </p:cNvPr>
          <p:cNvSpPr>
            <a:spLocks noGrp="1"/>
          </p:cNvSpPr>
          <p:nvPr>
            <p:ph type="ftr" sz="quarter" idx="3"/>
          </p:nvPr>
        </p:nvSpPr>
        <p:spPr>
          <a:xfrm>
            <a:off x="2620068" y="6484540"/>
            <a:ext cx="6953061" cy="365125"/>
          </a:xfrm>
          <a:prstGeom prst="rect">
            <a:avLst/>
          </a:prstGeom>
        </p:spPr>
        <p:txBody>
          <a:bodyPr vert="horz" lIns="91440" tIns="45720" rIns="91440" bIns="45720" rtlCol="0" anchor="ctr">
            <a:noAutofit/>
          </a:bodyPr>
          <a:lstStyle>
            <a:lvl1pPr algn="ctr">
              <a:defRPr sz="1200" b="0" i="0">
                <a:solidFill>
                  <a:schemeClr val="tx1"/>
                </a:solidFill>
                <a:latin typeface="+mn-lt"/>
              </a:defRPr>
            </a:lvl1pPr>
          </a:lstStyle>
          <a:p>
            <a:r>
              <a:rPr lang="en-GB" noProof="0"/>
              <a:t>AfiNet - Webinar 13 of September 2022_Castren</a:t>
            </a:r>
          </a:p>
        </p:txBody>
      </p:sp>
      <p:sp>
        <p:nvSpPr>
          <p:cNvPr id="6" name="Slide Number Placeholder 5">
            <a:extLst>
              <a:ext uri="{FF2B5EF4-FFF2-40B4-BE49-F238E27FC236}">
                <a16:creationId xmlns:a16="http://schemas.microsoft.com/office/drawing/2014/main" id="{420B161F-1984-DA44-A538-C66E74D538ED}"/>
              </a:ext>
            </a:extLst>
          </p:cNvPr>
          <p:cNvSpPr>
            <a:spLocks noGrp="1"/>
          </p:cNvSpPr>
          <p:nvPr>
            <p:ph type="sldNum" sz="quarter" idx="4"/>
          </p:nvPr>
        </p:nvSpPr>
        <p:spPr>
          <a:xfrm>
            <a:off x="10958605" y="6484540"/>
            <a:ext cx="511629" cy="365125"/>
          </a:xfrm>
          <a:prstGeom prst="rect">
            <a:avLst/>
          </a:prstGeom>
        </p:spPr>
        <p:txBody>
          <a:bodyPr vert="horz" lIns="91440" tIns="45720" rIns="91440" bIns="45720" rtlCol="0" anchor="ctr">
            <a:noAutofit/>
          </a:bodyPr>
          <a:lstStyle>
            <a:lvl1pPr algn="r">
              <a:defRPr sz="1200" b="0" i="0">
                <a:solidFill>
                  <a:schemeClr val="tx1"/>
                </a:solidFill>
                <a:latin typeface="+mn-lt"/>
              </a:defRPr>
            </a:lvl1pPr>
          </a:lstStyle>
          <a:p>
            <a:fld id="{882CC271-BBF5-3F46-90AE-792A663E0CFB}" type="slidenum">
              <a:rPr lang="en-GB" noProof="0" smtClean="0"/>
              <a:pPr/>
              <a:t>‹#›</a:t>
            </a:fld>
            <a:endParaRPr lang="en-GB" noProof="0"/>
          </a:p>
        </p:txBody>
      </p:sp>
    </p:spTree>
    <p:extLst>
      <p:ext uri="{BB962C8B-B14F-4D97-AF65-F5344CB8AC3E}">
        <p14:creationId xmlns:p14="http://schemas.microsoft.com/office/powerpoint/2010/main" val="2997500665"/>
      </p:ext>
    </p:extLst>
  </p:cSld>
  <p:clrMap bg1="lt1" tx1="dk1" bg2="lt2" tx2="dk2" accent1="accent1" accent2="accent2" accent3="accent3" accent4="accent4" accent5="accent5" accent6="accent6" hlink="hlink" folHlink="folHlink"/>
  <p:sldLayoutIdLst>
    <p:sldLayoutId id="2147483703" r:id="rId1"/>
    <p:sldLayoutId id="2147483715" r:id="rId2"/>
    <p:sldLayoutId id="2147483709" r:id="rId3"/>
    <p:sldLayoutId id="2147483713" r:id="rId4"/>
    <p:sldLayoutId id="2147483712" r:id="rId5"/>
    <p:sldLayoutId id="2147483714" r:id="rId6"/>
    <p:sldLayoutId id="2147483691" r:id="rId7"/>
    <p:sldLayoutId id="2147483711" r:id="rId8"/>
    <p:sldLayoutId id="2147483718" r:id="rId9"/>
    <p:sldLayoutId id="2147483706" r:id="rId10"/>
    <p:sldLayoutId id="2147483717" r:id="rId11"/>
    <p:sldLayoutId id="2147483716" r:id="rId12"/>
    <p:sldLayoutId id="2147483719" r:id="rId13"/>
    <p:sldLayoutId id="2147483721" r:id="rId14"/>
    <p:sldLayoutId id="2147483722" r:id="rId15"/>
  </p:sldLayoutIdLst>
  <p:hf sldNum="0" hdr="0"/>
  <p:txStyles>
    <p:titleStyle>
      <a:lvl1pPr algn="l" defTabSz="914400" rtl="0" eaLnBrk="1" latinLnBrk="0" hangingPunct="1">
        <a:lnSpc>
          <a:spcPct val="80000"/>
        </a:lnSpc>
        <a:spcBef>
          <a:spcPct val="0"/>
        </a:spcBef>
        <a:buNone/>
        <a:defRPr sz="4000" b="1" kern="1200" spc="-40" baseline="0">
          <a:solidFill>
            <a:schemeClr val="tx1"/>
          </a:solidFill>
          <a:latin typeface="+mj-lt"/>
          <a:ea typeface="+mj-ea"/>
          <a:cs typeface="+mj-cs"/>
        </a:defRPr>
      </a:lvl1pPr>
    </p:titleStyle>
    <p:bodyStyle>
      <a:lvl1pPr marL="365125" indent="-365125" algn="l" defTabSz="914400" rtl="0" eaLnBrk="1" latinLnBrk="0" hangingPunct="1">
        <a:lnSpc>
          <a:spcPct val="90000"/>
        </a:lnSpc>
        <a:spcBef>
          <a:spcPts val="1000"/>
        </a:spcBef>
        <a:buFont typeface="Arial" panose="020B0604020202020204" pitchFamily="34" charset="0"/>
        <a:buChar char="•"/>
        <a:tabLst/>
        <a:defRPr sz="3200" kern="1200">
          <a:solidFill>
            <a:schemeClr val="tx1"/>
          </a:solidFill>
          <a:latin typeface="+mn-lt"/>
          <a:ea typeface="+mn-ea"/>
          <a:cs typeface="+mn-cs"/>
        </a:defRPr>
      </a:lvl1pPr>
      <a:lvl2pPr marL="720725" indent="-355600"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984250" indent="-2667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255713" indent="-27146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4pPr>
      <a:lvl5pPr marL="1436688" indent="-18097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2" userDrawn="1">
          <p15:clr>
            <a:srgbClr val="F26B43"/>
          </p15:clr>
        </p15:guide>
        <p15:guide id="2" pos="7225" userDrawn="1">
          <p15:clr>
            <a:srgbClr val="F26B43"/>
          </p15:clr>
        </p15:guide>
        <p15:guide id="3" orient="horz" pos="3884" userDrawn="1">
          <p15:clr>
            <a:srgbClr val="F26B43"/>
          </p15:clr>
        </p15:guide>
        <p15:guide id="4" orient="horz" pos="2160" userDrawn="1">
          <p15:clr>
            <a:srgbClr val="F26B43"/>
          </p15:clr>
        </p15:guide>
        <p15:guide id="5" orient="horz" pos="3238" userDrawn="1">
          <p15:clr>
            <a:srgbClr val="F26B43"/>
          </p15:clr>
        </p15:guide>
        <p15:guide id="6" pos="3840" userDrawn="1">
          <p15:clr>
            <a:srgbClr val="F26B43"/>
          </p15:clr>
        </p15:guide>
        <p15:guide id="7" pos="19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8.png"/><Relationship Id="rId7" Type="http://schemas.openxmlformats.org/officeDocument/2006/relationships/diagramColors" Target="../diagrams/colors1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177/1403494816673529" TargetMode="External"/><Relationship Id="rId2" Type="http://schemas.openxmlformats.org/officeDocument/2006/relationships/hyperlink" Target="https://journals.sagepub.com/doi/10.1177/1455072518765875" TargetMode="External"/><Relationship Id="rId1" Type="http://schemas.openxmlformats.org/officeDocument/2006/relationships/slideLayout" Target="../slideLayouts/slideLayout3.xml"/><Relationship Id="rId5" Type="http://schemas.openxmlformats.org/officeDocument/2006/relationships/hyperlink" Target="https://bmcpublichealth.biomedcentral.com/articles/10.1186/1471-2458-14-398" TargetMode="External"/><Relationship Id="rId4" Type="http://schemas.openxmlformats.org/officeDocument/2006/relationships/hyperlink" Target="https://journals.sagepub.com/doi/10.1177/1403494815569866"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7B5E9F-1675-4956-9CF8-861DF8FDA7A4}"/>
              </a:ext>
            </a:extLst>
          </p:cNvPr>
          <p:cNvSpPr>
            <a:spLocks noGrp="1"/>
          </p:cNvSpPr>
          <p:nvPr>
            <p:ph type="ctrTitle"/>
          </p:nvPr>
        </p:nvSpPr>
        <p:spPr/>
        <p:txBody>
          <a:bodyPr/>
          <a:lstStyle/>
          <a:p>
            <a:r>
              <a:rPr lang="en-GB" sz="2800" b="0" dirty="0"/>
              <a:t>Developing and implementing support services and treatment </a:t>
            </a:r>
            <a:br>
              <a:rPr lang="en-GB" sz="2800" b="0" dirty="0"/>
            </a:br>
            <a:r>
              <a:rPr lang="en-GB" sz="2800" b="0" dirty="0"/>
              <a:t>for affected others of gamblers</a:t>
            </a:r>
            <a:endParaRPr lang="en-GB" sz="2800" dirty="0"/>
          </a:p>
        </p:txBody>
      </p:sp>
      <p:sp>
        <p:nvSpPr>
          <p:cNvPr id="3" name="Tekstin paikkamerkki 2">
            <a:extLst>
              <a:ext uri="{FF2B5EF4-FFF2-40B4-BE49-F238E27FC236}">
                <a16:creationId xmlns:a16="http://schemas.microsoft.com/office/drawing/2014/main" id="{6C147717-32D3-408C-81F7-DE2A5B424828}"/>
              </a:ext>
            </a:extLst>
          </p:cNvPr>
          <p:cNvSpPr>
            <a:spLocks noGrp="1"/>
          </p:cNvSpPr>
          <p:nvPr>
            <p:ph type="body" sz="quarter" idx="22"/>
          </p:nvPr>
        </p:nvSpPr>
        <p:spPr/>
        <p:txBody>
          <a:bodyPr/>
          <a:lstStyle/>
          <a:p>
            <a:r>
              <a:rPr lang="en-GB" dirty="0"/>
              <a:t>In Finland</a:t>
            </a:r>
          </a:p>
        </p:txBody>
      </p:sp>
      <p:sp>
        <p:nvSpPr>
          <p:cNvPr id="4" name="Tekstin paikkamerkki 3">
            <a:extLst>
              <a:ext uri="{FF2B5EF4-FFF2-40B4-BE49-F238E27FC236}">
                <a16:creationId xmlns:a16="http://schemas.microsoft.com/office/drawing/2014/main" id="{E3B0FA89-8A93-408C-B235-0F7B9F1A5AEB}"/>
              </a:ext>
            </a:extLst>
          </p:cNvPr>
          <p:cNvSpPr>
            <a:spLocks noGrp="1"/>
          </p:cNvSpPr>
          <p:nvPr>
            <p:ph type="body" sz="quarter" idx="25"/>
          </p:nvPr>
        </p:nvSpPr>
        <p:spPr/>
        <p:txBody>
          <a:bodyPr/>
          <a:lstStyle/>
          <a:p>
            <a:r>
              <a:rPr lang="en-GB" dirty="0"/>
              <a:t>Sari </a:t>
            </a:r>
            <a:r>
              <a:rPr lang="en-GB" dirty="0" err="1"/>
              <a:t>Castrén</a:t>
            </a:r>
            <a:endParaRPr lang="en-GB" dirty="0"/>
          </a:p>
        </p:txBody>
      </p:sp>
      <p:sp>
        <p:nvSpPr>
          <p:cNvPr id="5" name="Päivämäärän paikkamerkki 4">
            <a:extLst>
              <a:ext uri="{FF2B5EF4-FFF2-40B4-BE49-F238E27FC236}">
                <a16:creationId xmlns:a16="http://schemas.microsoft.com/office/drawing/2014/main" id="{8A360223-0934-46BA-B35F-5CACD61B7E9F}"/>
              </a:ext>
            </a:extLst>
          </p:cNvPr>
          <p:cNvSpPr>
            <a:spLocks noGrp="1"/>
          </p:cNvSpPr>
          <p:nvPr>
            <p:ph type="dt" sz="half" idx="23"/>
          </p:nvPr>
        </p:nvSpPr>
        <p:spPr/>
        <p:txBody>
          <a:bodyPr/>
          <a:lstStyle/>
          <a:p>
            <a:fld id="{303B0745-B888-E04A-96C9-80BE3535E363}" type="datetime1">
              <a:rPr lang="fi-FI" smtClean="0"/>
              <a:t>12.9.2022</a:t>
            </a:fld>
            <a:endParaRPr lang="en-GB" dirty="0"/>
          </a:p>
        </p:txBody>
      </p:sp>
    </p:spTree>
    <p:extLst>
      <p:ext uri="{BB962C8B-B14F-4D97-AF65-F5344CB8AC3E}">
        <p14:creationId xmlns:p14="http://schemas.microsoft.com/office/powerpoint/2010/main" val="198878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19998" y="180000"/>
            <a:ext cx="10753200" cy="1188000"/>
          </a:xfrm>
        </p:spPr>
        <p:txBody>
          <a:bodyPr anchor="ctr">
            <a:normAutofit/>
          </a:bodyPr>
          <a:lstStyle/>
          <a:p>
            <a:br>
              <a:rPr lang="en-US" sz="2800" b="1"/>
            </a:br>
            <a:r>
              <a:rPr lang="en-US" sz="2800" b="1"/>
              <a:t>Gambling-related harms for affected others</a:t>
            </a:r>
            <a:br>
              <a:rPr lang="en-US" sz="2800" b="1"/>
            </a:br>
            <a:endParaRPr lang="fi-FI" sz="2800"/>
          </a:p>
        </p:txBody>
      </p:sp>
      <p:sp>
        <p:nvSpPr>
          <p:cNvPr id="11" name="Date Placeholder 3">
            <a:extLst>
              <a:ext uri="{FF2B5EF4-FFF2-40B4-BE49-F238E27FC236}">
                <a16:creationId xmlns:a16="http://schemas.microsoft.com/office/drawing/2014/main" id="{8C5F0848-643D-A275-436A-FC41C1595ABB}"/>
              </a:ext>
            </a:extLst>
          </p:cNvPr>
          <p:cNvSpPr>
            <a:spLocks noGrp="1"/>
          </p:cNvSpPr>
          <p:nvPr>
            <p:ph type="dt" sz="half" idx="14"/>
          </p:nvPr>
        </p:nvSpPr>
        <p:spPr>
          <a:xfrm>
            <a:off x="9871364" y="6484540"/>
            <a:ext cx="1081270" cy="380965"/>
          </a:xfrm>
        </p:spPr>
        <p:txBody>
          <a:bodyPr/>
          <a:lstStyle/>
          <a:p>
            <a:pPr>
              <a:spcAft>
                <a:spcPts val="600"/>
              </a:spcAft>
            </a:pPr>
            <a:fld id="{B8D514CA-D2E0-1240-B678-A6BECC50A023}" type="datetime1">
              <a:rPr lang="fi-FI" noProof="0" smtClean="0"/>
              <a:t>12.9.2022</a:t>
            </a:fld>
            <a:endParaRPr lang="en-GB" noProof="0"/>
          </a:p>
        </p:txBody>
      </p:sp>
      <p:sp>
        <p:nvSpPr>
          <p:cNvPr id="5" name="Alatunnisteen paikkamerkki 4"/>
          <p:cNvSpPr>
            <a:spLocks noGrp="1"/>
          </p:cNvSpPr>
          <p:nvPr>
            <p:ph type="ftr" sz="quarter" idx="15"/>
          </p:nvPr>
        </p:nvSpPr>
        <p:spPr>
          <a:xfrm>
            <a:off x="2620068" y="6484540"/>
            <a:ext cx="6953061" cy="365125"/>
          </a:xfrm>
        </p:spPr>
        <p:txBody>
          <a:bodyPr anchor="ctr">
            <a:normAutofit/>
          </a:bodyPr>
          <a:lstStyle/>
          <a:p>
            <a:pPr>
              <a:spcAft>
                <a:spcPts val="600"/>
              </a:spcAft>
            </a:pPr>
            <a:r>
              <a:rPr lang="fi-FI"/>
              <a:t>AfiNet - Webinar 13 of September 2022_Castren</a:t>
            </a:r>
          </a:p>
        </p:txBody>
      </p:sp>
      <p:graphicFrame>
        <p:nvGraphicFramePr>
          <p:cNvPr id="7" name="Sisällön paikkamerkki 2">
            <a:extLst>
              <a:ext uri="{FF2B5EF4-FFF2-40B4-BE49-F238E27FC236}">
                <a16:creationId xmlns:a16="http://schemas.microsoft.com/office/drawing/2014/main" id="{DB7E6F3B-ED1D-CA63-54FF-81415CF19350}"/>
              </a:ext>
            </a:extLst>
          </p:cNvPr>
          <p:cNvGraphicFramePr>
            <a:graphicFrameLocks noGrp="1"/>
          </p:cNvGraphicFramePr>
          <p:nvPr>
            <p:ph sz="quarter" idx="13"/>
            <p:extLst>
              <p:ext uri="{D42A27DB-BD31-4B8C-83A1-F6EECF244321}">
                <p14:modId xmlns:p14="http://schemas.microsoft.com/office/powerpoint/2010/main" val="2138435264"/>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727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 with gambling problem was most typically a friend</a:t>
            </a:r>
          </a:p>
        </p:txBody>
      </p:sp>
      <p:sp>
        <p:nvSpPr>
          <p:cNvPr id="5" name="Footer Placeholder 4"/>
          <p:cNvSpPr>
            <a:spLocks noGrp="1"/>
          </p:cNvSpPr>
          <p:nvPr>
            <p:ph type="ftr" sz="quarter" idx="11"/>
          </p:nvPr>
        </p:nvSpPr>
        <p:spPr/>
        <p:txBody>
          <a:bodyPr/>
          <a:lstStyle/>
          <a:p>
            <a:r>
              <a:rPr lang="fi-FI"/>
              <a:t>AfiNet - Webinar 13 of September 2022_Castren</a:t>
            </a:r>
          </a:p>
        </p:txBody>
      </p:sp>
      <p:sp>
        <p:nvSpPr>
          <p:cNvPr id="8" name="Sisällön paikkamerkki 2"/>
          <p:cNvSpPr txBox="1">
            <a:spLocks/>
          </p:cNvSpPr>
          <p:nvPr/>
        </p:nvSpPr>
        <p:spPr bwMode="auto">
          <a:xfrm>
            <a:off x="719998" y="5816500"/>
            <a:ext cx="11220220" cy="316213"/>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marL="357188" indent="-357188" algn="l" rtl="0" eaLnBrk="1" fontAlgn="base" hangingPunct="1">
              <a:lnSpc>
                <a:spcPct val="95000"/>
              </a:lnSpc>
              <a:spcBef>
                <a:spcPts val="900"/>
              </a:spcBef>
              <a:spcAft>
                <a:spcPct val="0"/>
              </a:spcAft>
              <a:buClr>
                <a:schemeClr val="accent1"/>
              </a:buClr>
              <a:buFont typeface="Wingdings" charset="2"/>
              <a:buChar char="§"/>
              <a:defRPr sz="2200">
                <a:solidFill>
                  <a:schemeClr val="tx1"/>
                </a:solidFill>
                <a:latin typeface="+mn-lt"/>
                <a:ea typeface="+mn-ea"/>
                <a:cs typeface="+mn-cs"/>
              </a:defRPr>
            </a:lvl1pPr>
            <a:lvl2pPr marL="625475" indent="-265113" algn="l" rtl="0" eaLnBrk="1" fontAlgn="base" hangingPunct="1">
              <a:lnSpc>
                <a:spcPct val="95000"/>
              </a:lnSpc>
              <a:spcBef>
                <a:spcPts val="600"/>
              </a:spcBef>
              <a:spcAft>
                <a:spcPct val="0"/>
              </a:spcAft>
              <a:buClr>
                <a:schemeClr val="accent1"/>
              </a:buClr>
              <a:buFontTx/>
              <a:buChar char="–"/>
              <a:defRPr sz="2000">
                <a:solidFill>
                  <a:srgbClr val="303030"/>
                </a:solidFill>
                <a:latin typeface="+mn-lt"/>
              </a:defRPr>
            </a:lvl2pPr>
            <a:lvl3pPr marL="900113" indent="-274638" algn="l" rtl="0" eaLnBrk="1" fontAlgn="base" hangingPunct="1">
              <a:lnSpc>
                <a:spcPct val="95000"/>
              </a:lnSpc>
              <a:spcBef>
                <a:spcPts val="540"/>
              </a:spcBef>
              <a:spcAft>
                <a:spcPct val="0"/>
              </a:spcAft>
              <a:buClr>
                <a:schemeClr val="accent1"/>
              </a:buClr>
              <a:buFont typeface="Wingdings" charset="2"/>
              <a:buChar char="§"/>
              <a:defRPr sz="1800">
                <a:solidFill>
                  <a:schemeClr val="tx1"/>
                </a:solidFill>
                <a:latin typeface="+mn-lt"/>
              </a:defRPr>
            </a:lvl3pPr>
            <a:lvl4pPr marL="1165225" indent="-265113" algn="l" rtl="0" eaLnBrk="1" fontAlgn="base" hangingPunct="1">
              <a:lnSpc>
                <a:spcPct val="95000"/>
              </a:lnSpc>
              <a:spcBef>
                <a:spcPts val="540"/>
              </a:spcBef>
              <a:spcAft>
                <a:spcPct val="0"/>
              </a:spcAft>
              <a:buClr>
                <a:schemeClr val="accent1"/>
              </a:buClr>
              <a:buChar char="–"/>
              <a:defRPr sz="1800">
                <a:solidFill>
                  <a:schemeClr val="tx1"/>
                </a:solidFill>
                <a:latin typeface="+mn-lt"/>
              </a:defRPr>
            </a:lvl4pPr>
            <a:lvl5pPr marL="1346200" indent="-180975" algn="l" rtl="0" eaLnBrk="1" fontAlgn="base" hangingPunct="1">
              <a:lnSpc>
                <a:spcPct val="95000"/>
              </a:lnSpc>
              <a:spcBef>
                <a:spcPts val="540"/>
              </a:spcBef>
              <a:spcAft>
                <a:spcPct val="0"/>
              </a:spcAft>
              <a:buClr>
                <a:schemeClr val="accent1"/>
              </a:buClr>
              <a:buFont typeface="Lucida Grande"/>
              <a:buChar char="&gt;"/>
              <a:defRPr sz="1800" baseline="0">
                <a:solidFill>
                  <a:schemeClr val="tx1"/>
                </a:solidFill>
                <a:latin typeface="+mn-lt"/>
              </a:defRPr>
            </a:lvl5pPr>
            <a:lvl6pPr marL="2608263" indent="-265113" algn="l" rtl="0" eaLnBrk="1" fontAlgn="base" hangingPunct="1">
              <a:lnSpc>
                <a:spcPct val="85000"/>
              </a:lnSpc>
              <a:spcBef>
                <a:spcPct val="25000"/>
              </a:spcBef>
              <a:spcAft>
                <a:spcPct val="0"/>
              </a:spcAft>
              <a:buChar char="»"/>
              <a:defRPr sz="2200">
                <a:solidFill>
                  <a:schemeClr val="tx1"/>
                </a:solidFill>
                <a:latin typeface="+mn-lt"/>
              </a:defRPr>
            </a:lvl6pPr>
            <a:lvl7pPr marL="3065463" indent="-265113" algn="l" rtl="0" eaLnBrk="1" fontAlgn="base" hangingPunct="1">
              <a:lnSpc>
                <a:spcPct val="85000"/>
              </a:lnSpc>
              <a:spcBef>
                <a:spcPct val="25000"/>
              </a:spcBef>
              <a:spcAft>
                <a:spcPct val="0"/>
              </a:spcAft>
              <a:buChar char="»"/>
              <a:defRPr sz="2200">
                <a:solidFill>
                  <a:schemeClr val="tx1"/>
                </a:solidFill>
                <a:latin typeface="+mn-lt"/>
              </a:defRPr>
            </a:lvl7pPr>
            <a:lvl8pPr marL="3522663" indent="-265113" algn="l" rtl="0" eaLnBrk="1" fontAlgn="base" hangingPunct="1">
              <a:lnSpc>
                <a:spcPct val="85000"/>
              </a:lnSpc>
              <a:spcBef>
                <a:spcPct val="25000"/>
              </a:spcBef>
              <a:spcAft>
                <a:spcPct val="0"/>
              </a:spcAft>
              <a:buChar char="»"/>
              <a:defRPr sz="2200">
                <a:solidFill>
                  <a:schemeClr val="tx1"/>
                </a:solidFill>
                <a:latin typeface="+mn-lt"/>
              </a:defRPr>
            </a:lvl8pPr>
            <a:lvl9pPr marL="3979863" indent="-265113" algn="l" rtl="0" eaLnBrk="1" fontAlgn="base" hangingPunct="1">
              <a:lnSpc>
                <a:spcPct val="85000"/>
              </a:lnSpc>
              <a:spcBef>
                <a:spcPct val="25000"/>
              </a:spcBef>
              <a:spcAft>
                <a:spcPct val="0"/>
              </a:spcAft>
              <a:buChar char="»"/>
              <a:defRPr sz="2200">
                <a:solidFill>
                  <a:schemeClr val="tx1"/>
                </a:solidFill>
                <a:latin typeface="+mn-lt"/>
              </a:defRPr>
            </a:lvl9pPr>
          </a:lstStyle>
          <a:p>
            <a:pPr marL="0" indent="0">
              <a:buNone/>
            </a:pPr>
            <a:r>
              <a:rPr lang="fi-FI" sz="1867" kern="0" dirty="0" err="1">
                <a:solidFill>
                  <a:schemeClr val="tx2"/>
                </a:solidFill>
              </a:rPr>
              <a:t>Fig</a:t>
            </a:r>
            <a:r>
              <a:rPr lang="fi-FI" sz="1867" kern="0" dirty="0">
                <a:solidFill>
                  <a:schemeClr val="tx2"/>
                </a:solidFill>
              </a:rPr>
              <a:t> 10. </a:t>
            </a:r>
            <a:r>
              <a:rPr lang="fi-FI" sz="1867" kern="0" dirty="0" err="1">
                <a:solidFill>
                  <a:schemeClr val="tx2"/>
                </a:solidFill>
              </a:rPr>
              <a:t>T</a:t>
            </a:r>
            <a:r>
              <a:rPr lang="fi-FI" sz="1867" dirty="0" err="1">
                <a:solidFill>
                  <a:schemeClr val="tx2"/>
                </a:solidFill>
              </a:rPr>
              <a:t>he</a:t>
            </a:r>
            <a:r>
              <a:rPr lang="fi-FI" sz="1867" dirty="0">
                <a:solidFill>
                  <a:schemeClr val="tx2"/>
                </a:solidFill>
              </a:rPr>
              <a:t> proportion of </a:t>
            </a:r>
            <a:r>
              <a:rPr lang="fi-FI" sz="1867" dirty="0" err="1">
                <a:solidFill>
                  <a:schemeClr val="tx2"/>
                </a:solidFill>
              </a:rPr>
              <a:t>concerned</a:t>
            </a:r>
            <a:r>
              <a:rPr lang="fi-FI" sz="1867" dirty="0">
                <a:solidFill>
                  <a:schemeClr val="tx2"/>
                </a:solidFill>
              </a:rPr>
              <a:t> </a:t>
            </a:r>
            <a:r>
              <a:rPr lang="fi-FI" sz="1867" dirty="0" err="1">
                <a:solidFill>
                  <a:schemeClr val="tx2"/>
                </a:solidFill>
              </a:rPr>
              <a:t>signicant</a:t>
            </a:r>
            <a:r>
              <a:rPr lang="fi-FI" sz="1867" dirty="0">
                <a:solidFill>
                  <a:schemeClr val="tx2"/>
                </a:solidFill>
              </a:rPr>
              <a:t> </a:t>
            </a:r>
            <a:r>
              <a:rPr lang="fi-FI" sz="1867" dirty="0" err="1">
                <a:solidFill>
                  <a:schemeClr val="tx2"/>
                </a:solidFill>
              </a:rPr>
              <a:t>others</a:t>
            </a:r>
            <a:r>
              <a:rPr lang="fi-FI" sz="1867" dirty="0">
                <a:solidFill>
                  <a:schemeClr val="tx2"/>
                </a:solidFill>
              </a:rPr>
              <a:t> (</a:t>
            </a:r>
            <a:r>
              <a:rPr lang="fi-FI" sz="1867" dirty="0" err="1">
                <a:solidFill>
                  <a:schemeClr val="tx2"/>
                </a:solidFill>
              </a:rPr>
              <a:t>CSOs</a:t>
            </a:r>
            <a:r>
              <a:rPr lang="fi-FI" sz="1867" dirty="0">
                <a:solidFill>
                  <a:schemeClr val="tx2"/>
                </a:solidFill>
              </a:rPr>
              <a:t>) and </a:t>
            </a:r>
            <a:r>
              <a:rPr lang="fi-FI" sz="1867" dirty="0" err="1">
                <a:solidFill>
                  <a:schemeClr val="tx2"/>
                </a:solidFill>
              </a:rPr>
              <a:t>their</a:t>
            </a:r>
            <a:r>
              <a:rPr lang="fi-FI" sz="1867" dirty="0">
                <a:solidFill>
                  <a:schemeClr val="tx2"/>
                </a:solidFill>
              </a:rPr>
              <a:t> </a:t>
            </a:r>
            <a:r>
              <a:rPr lang="fi-FI" sz="1867" dirty="0" err="1">
                <a:solidFill>
                  <a:schemeClr val="tx2"/>
                </a:solidFill>
              </a:rPr>
              <a:t>relationship</a:t>
            </a:r>
            <a:r>
              <a:rPr lang="fi-FI" sz="1867" dirty="0">
                <a:solidFill>
                  <a:schemeClr val="tx2"/>
                </a:solidFill>
              </a:rPr>
              <a:t> to </a:t>
            </a:r>
            <a:r>
              <a:rPr lang="fi-FI" sz="1867" dirty="0" err="1">
                <a:solidFill>
                  <a:schemeClr val="tx2"/>
                </a:solidFill>
              </a:rPr>
              <a:t>the</a:t>
            </a:r>
            <a:r>
              <a:rPr lang="fi-FI" sz="1867" dirty="0">
                <a:solidFill>
                  <a:schemeClr val="tx2"/>
                </a:solidFill>
              </a:rPr>
              <a:t> </a:t>
            </a:r>
            <a:r>
              <a:rPr lang="fi-FI" sz="1867" dirty="0" err="1">
                <a:solidFill>
                  <a:schemeClr val="tx2"/>
                </a:solidFill>
              </a:rPr>
              <a:t>gambler</a:t>
            </a:r>
            <a:r>
              <a:rPr lang="fi-FI" sz="1867" dirty="0">
                <a:solidFill>
                  <a:schemeClr val="tx2"/>
                </a:solidFill>
              </a:rPr>
              <a:t> in 2016 (%) </a:t>
            </a:r>
          </a:p>
        </p:txBody>
      </p:sp>
      <p:graphicFrame>
        <p:nvGraphicFramePr>
          <p:cNvPr id="9" name="Sisällön paikkamerkki 8"/>
          <p:cNvGraphicFramePr>
            <a:graphicFrameLocks noGrp="1"/>
          </p:cNvGraphicFramePr>
          <p:nvPr>
            <p:ph idx="1"/>
            <p:extLst>
              <p:ext uri="{D42A27DB-BD31-4B8C-83A1-F6EECF244321}">
                <p14:modId xmlns:p14="http://schemas.microsoft.com/office/powerpoint/2010/main" val="2273633168"/>
              </p:ext>
            </p:extLst>
          </p:nvPr>
        </p:nvGraphicFramePr>
        <p:xfrm>
          <a:off x="381087" y="1480459"/>
          <a:ext cx="11763632"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3" name="Date Placeholder 2">
            <a:extLst>
              <a:ext uri="{FF2B5EF4-FFF2-40B4-BE49-F238E27FC236}">
                <a16:creationId xmlns:a16="http://schemas.microsoft.com/office/drawing/2014/main" id="{9DECF7BF-A4BA-C8E6-8C71-51478EFACB0E}"/>
              </a:ext>
            </a:extLst>
          </p:cNvPr>
          <p:cNvSpPr>
            <a:spLocks noGrp="1"/>
          </p:cNvSpPr>
          <p:nvPr>
            <p:ph type="dt" sz="half" idx="10"/>
          </p:nvPr>
        </p:nvSpPr>
        <p:spPr/>
        <p:txBody>
          <a:bodyPr/>
          <a:lstStyle/>
          <a:p>
            <a:fld id="{5B9A026F-4D9D-B040-B071-47A28D6CBA62}" type="datetime1">
              <a:rPr lang="fi-FI" smtClean="0"/>
              <a:t>12.9.2022</a:t>
            </a:fld>
            <a:endParaRPr lang="fi-FI"/>
          </a:p>
        </p:txBody>
      </p:sp>
    </p:spTree>
    <p:extLst>
      <p:ext uri="{BB962C8B-B14F-4D97-AF65-F5344CB8AC3E}">
        <p14:creationId xmlns:p14="http://schemas.microsoft.com/office/powerpoint/2010/main" val="153969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b="1" dirty="0"/>
              <a:t>Gambling-related harm for CSOs</a:t>
            </a:r>
            <a:endParaRPr lang="en-US" baseline="30000" dirty="0"/>
          </a:p>
        </p:txBody>
      </p:sp>
      <p:sp>
        <p:nvSpPr>
          <p:cNvPr id="5" name="Alatunnisteen paikkamerkki 4"/>
          <p:cNvSpPr>
            <a:spLocks noGrp="1"/>
          </p:cNvSpPr>
          <p:nvPr>
            <p:ph type="ftr" sz="quarter" idx="11"/>
          </p:nvPr>
        </p:nvSpPr>
        <p:spPr/>
        <p:txBody>
          <a:bodyPr/>
          <a:lstStyle/>
          <a:p>
            <a:r>
              <a:rPr lang="fi-FI"/>
              <a:t>AfiNet - Webinar 13 of September 2022_Castren</a:t>
            </a:r>
          </a:p>
        </p:txBody>
      </p:sp>
      <p:graphicFrame>
        <p:nvGraphicFramePr>
          <p:cNvPr id="12" name="Sisällön paikkamerkki 11"/>
          <p:cNvGraphicFramePr>
            <a:graphicFrameLocks noGrp="1"/>
          </p:cNvGraphicFramePr>
          <p:nvPr>
            <p:ph idx="1"/>
            <p:extLst>
              <p:ext uri="{D42A27DB-BD31-4B8C-83A1-F6EECF244321}">
                <p14:modId xmlns:p14="http://schemas.microsoft.com/office/powerpoint/2010/main" val="3074590095"/>
              </p:ext>
            </p:extLst>
          </p:nvPr>
        </p:nvGraphicFramePr>
        <p:xfrm>
          <a:off x="156520" y="1532237"/>
          <a:ext cx="11878963" cy="4448432"/>
        </p:xfrm>
        <a:graphic>
          <a:graphicData uri="http://schemas.openxmlformats.org/drawingml/2006/chart">
            <c:chart xmlns:c="http://schemas.openxmlformats.org/drawingml/2006/chart" xmlns:r="http://schemas.openxmlformats.org/officeDocument/2006/relationships" r:id="rId2"/>
          </a:graphicData>
        </a:graphic>
      </p:graphicFrame>
      <p:sp>
        <p:nvSpPr>
          <p:cNvPr id="14" name="Sisällön paikkamerkki 2"/>
          <p:cNvSpPr txBox="1">
            <a:spLocks/>
          </p:cNvSpPr>
          <p:nvPr/>
        </p:nvSpPr>
        <p:spPr bwMode="auto">
          <a:xfrm>
            <a:off x="2195561" y="5980670"/>
            <a:ext cx="9711705" cy="316213"/>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marL="357188" indent="-357188" algn="l" rtl="0" eaLnBrk="1" fontAlgn="base" hangingPunct="1">
              <a:lnSpc>
                <a:spcPct val="95000"/>
              </a:lnSpc>
              <a:spcBef>
                <a:spcPts val="900"/>
              </a:spcBef>
              <a:spcAft>
                <a:spcPct val="0"/>
              </a:spcAft>
              <a:buClr>
                <a:schemeClr val="accent1"/>
              </a:buClr>
              <a:buFont typeface="Wingdings" charset="2"/>
              <a:buChar char="§"/>
              <a:defRPr sz="2200">
                <a:solidFill>
                  <a:schemeClr val="tx1"/>
                </a:solidFill>
                <a:latin typeface="+mn-lt"/>
                <a:ea typeface="+mn-ea"/>
                <a:cs typeface="+mn-cs"/>
              </a:defRPr>
            </a:lvl1pPr>
            <a:lvl2pPr marL="625475" indent="-265113" algn="l" rtl="0" eaLnBrk="1" fontAlgn="base" hangingPunct="1">
              <a:lnSpc>
                <a:spcPct val="95000"/>
              </a:lnSpc>
              <a:spcBef>
                <a:spcPts val="600"/>
              </a:spcBef>
              <a:spcAft>
                <a:spcPct val="0"/>
              </a:spcAft>
              <a:buClr>
                <a:schemeClr val="accent1"/>
              </a:buClr>
              <a:buFontTx/>
              <a:buChar char="–"/>
              <a:defRPr sz="2000">
                <a:solidFill>
                  <a:srgbClr val="303030"/>
                </a:solidFill>
                <a:latin typeface="+mn-lt"/>
              </a:defRPr>
            </a:lvl2pPr>
            <a:lvl3pPr marL="900113" indent="-274638" algn="l" rtl="0" eaLnBrk="1" fontAlgn="base" hangingPunct="1">
              <a:lnSpc>
                <a:spcPct val="95000"/>
              </a:lnSpc>
              <a:spcBef>
                <a:spcPts val="540"/>
              </a:spcBef>
              <a:spcAft>
                <a:spcPct val="0"/>
              </a:spcAft>
              <a:buClr>
                <a:schemeClr val="accent1"/>
              </a:buClr>
              <a:buFont typeface="Wingdings" charset="2"/>
              <a:buChar char="§"/>
              <a:defRPr sz="1800">
                <a:solidFill>
                  <a:schemeClr val="tx1"/>
                </a:solidFill>
                <a:latin typeface="+mn-lt"/>
              </a:defRPr>
            </a:lvl3pPr>
            <a:lvl4pPr marL="1165225" indent="-265113" algn="l" rtl="0" eaLnBrk="1" fontAlgn="base" hangingPunct="1">
              <a:lnSpc>
                <a:spcPct val="95000"/>
              </a:lnSpc>
              <a:spcBef>
                <a:spcPts val="540"/>
              </a:spcBef>
              <a:spcAft>
                <a:spcPct val="0"/>
              </a:spcAft>
              <a:buClr>
                <a:schemeClr val="accent1"/>
              </a:buClr>
              <a:buChar char="–"/>
              <a:defRPr sz="1800">
                <a:solidFill>
                  <a:schemeClr val="tx1"/>
                </a:solidFill>
                <a:latin typeface="+mn-lt"/>
              </a:defRPr>
            </a:lvl4pPr>
            <a:lvl5pPr marL="1346200" indent="-180975" algn="l" rtl="0" eaLnBrk="1" fontAlgn="base" hangingPunct="1">
              <a:lnSpc>
                <a:spcPct val="95000"/>
              </a:lnSpc>
              <a:spcBef>
                <a:spcPts val="540"/>
              </a:spcBef>
              <a:spcAft>
                <a:spcPct val="0"/>
              </a:spcAft>
              <a:buClr>
                <a:schemeClr val="accent1"/>
              </a:buClr>
              <a:buFont typeface="Lucida Grande"/>
              <a:buChar char="&gt;"/>
              <a:defRPr sz="1800" baseline="0">
                <a:solidFill>
                  <a:schemeClr val="tx1"/>
                </a:solidFill>
                <a:latin typeface="+mn-lt"/>
              </a:defRPr>
            </a:lvl5pPr>
            <a:lvl6pPr marL="2608263" indent="-265113" algn="l" rtl="0" eaLnBrk="1" fontAlgn="base" hangingPunct="1">
              <a:lnSpc>
                <a:spcPct val="85000"/>
              </a:lnSpc>
              <a:spcBef>
                <a:spcPct val="25000"/>
              </a:spcBef>
              <a:spcAft>
                <a:spcPct val="0"/>
              </a:spcAft>
              <a:buChar char="»"/>
              <a:defRPr sz="2200">
                <a:solidFill>
                  <a:schemeClr val="tx1"/>
                </a:solidFill>
                <a:latin typeface="+mn-lt"/>
              </a:defRPr>
            </a:lvl6pPr>
            <a:lvl7pPr marL="3065463" indent="-265113" algn="l" rtl="0" eaLnBrk="1" fontAlgn="base" hangingPunct="1">
              <a:lnSpc>
                <a:spcPct val="85000"/>
              </a:lnSpc>
              <a:spcBef>
                <a:spcPct val="25000"/>
              </a:spcBef>
              <a:spcAft>
                <a:spcPct val="0"/>
              </a:spcAft>
              <a:buChar char="»"/>
              <a:defRPr sz="2200">
                <a:solidFill>
                  <a:schemeClr val="tx1"/>
                </a:solidFill>
                <a:latin typeface="+mn-lt"/>
              </a:defRPr>
            </a:lvl7pPr>
            <a:lvl8pPr marL="3522663" indent="-265113" algn="l" rtl="0" eaLnBrk="1" fontAlgn="base" hangingPunct="1">
              <a:lnSpc>
                <a:spcPct val="85000"/>
              </a:lnSpc>
              <a:spcBef>
                <a:spcPct val="25000"/>
              </a:spcBef>
              <a:spcAft>
                <a:spcPct val="0"/>
              </a:spcAft>
              <a:buChar char="»"/>
              <a:defRPr sz="2200">
                <a:solidFill>
                  <a:schemeClr val="tx1"/>
                </a:solidFill>
                <a:latin typeface="+mn-lt"/>
              </a:defRPr>
            </a:lvl8pPr>
            <a:lvl9pPr marL="3979863" indent="-265113" algn="l" rtl="0" eaLnBrk="1" fontAlgn="base" hangingPunct="1">
              <a:lnSpc>
                <a:spcPct val="85000"/>
              </a:lnSpc>
              <a:spcBef>
                <a:spcPct val="25000"/>
              </a:spcBef>
              <a:spcAft>
                <a:spcPct val="0"/>
              </a:spcAft>
              <a:buChar char="»"/>
              <a:defRPr sz="2200">
                <a:solidFill>
                  <a:schemeClr val="tx1"/>
                </a:solidFill>
                <a:latin typeface="+mn-lt"/>
              </a:defRPr>
            </a:lvl9pPr>
          </a:lstStyle>
          <a:p>
            <a:pPr marL="0" indent="0">
              <a:buNone/>
            </a:pPr>
            <a:r>
              <a:rPr lang="fi-FI" sz="1867" kern="0" dirty="0" err="1">
                <a:solidFill>
                  <a:schemeClr val="tx2"/>
                </a:solidFill>
              </a:rPr>
              <a:t>Fig</a:t>
            </a:r>
            <a:r>
              <a:rPr lang="fi-FI" sz="1867" kern="0" dirty="0">
                <a:solidFill>
                  <a:schemeClr val="tx2"/>
                </a:solidFill>
              </a:rPr>
              <a:t> 11. </a:t>
            </a:r>
            <a:r>
              <a:rPr lang="fi-FI" sz="1867" kern="0" dirty="0" err="1">
                <a:solidFill>
                  <a:schemeClr val="tx2"/>
                </a:solidFill>
              </a:rPr>
              <a:t>T</a:t>
            </a:r>
            <a:r>
              <a:rPr lang="fi-FI" sz="1867" dirty="0" err="1">
                <a:solidFill>
                  <a:schemeClr val="tx2"/>
                </a:solidFill>
              </a:rPr>
              <a:t>he</a:t>
            </a:r>
            <a:r>
              <a:rPr lang="fi-FI" sz="1867" dirty="0">
                <a:solidFill>
                  <a:schemeClr val="tx2"/>
                </a:solidFill>
              </a:rPr>
              <a:t> </a:t>
            </a:r>
            <a:r>
              <a:rPr lang="fi-FI" sz="1867" dirty="0" err="1">
                <a:solidFill>
                  <a:schemeClr val="tx2"/>
                </a:solidFill>
              </a:rPr>
              <a:t>type</a:t>
            </a:r>
            <a:r>
              <a:rPr lang="fi-FI" sz="1867" dirty="0">
                <a:solidFill>
                  <a:schemeClr val="tx2"/>
                </a:solidFill>
              </a:rPr>
              <a:t> of </a:t>
            </a:r>
            <a:r>
              <a:rPr lang="fi-FI" sz="1867" dirty="0" err="1">
                <a:solidFill>
                  <a:schemeClr val="tx2"/>
                </a:solidFill>
              </a:rPr>
              <a:t>gambling-related</a:t>
            </a:r>
            <a:r>
              <a:rPr lang="fi-FI" sz="1867" dirty="0">
                <a:solidFill>
                  <a:schemeClr val="tx2"/>
                </a:solidFill>
              </a:rPr>
              <a:t> </a:t>
            </a:r>
            <a:r>
              <a:rPr lang="fi-FI" sz="1867" dirty="0" err="1">
                <a:solidFill>
                  <a:schemeClr val="tx2"/>
                </a:solidFill>
              </a:rPr>
              <a:t>harm</a:t>
            </a:r>
            <a:r>
              <a:rPr lang="fi-FI" sz="1867" dirty="0">
                <a:solidFill>
                  <a:schemeClr val="tx2"/>
                </a:solidFill>
              </a:rPr>
              <a:t> </a:t>
            </a:r>
            <a:r>
              <a:rPr lang="fi-FI" sz="1867" dirty="0" err="1">
                <a:solidFill>
                  <a:schemeClr val="tx2"/>
                </a:solidFill>
              </a:rPr>
              <a:t>experienced</a:t>
            </a:r>
            <a:r>
              <a:rPr lang="fi-FI" sz="1867" dirty="0">
                <a:solidFill>
                  <a:schemeClr val="tx2"/>
                </a:solidFill>
              </a:rPr>
              <a:t> </a:t>
            </a:r>
            <a:r>
              <a:rPr lang="fi-FI" sz="1867" dirty="0" err="1">
                <a:solidFill>
                  <a:schemeClr val="tx2"/>
                </a:solidFill>
              </a:rPr>
              <a:t>by</a:t>
            </a:r>
            <a:r>
              <a:rPr lang="fi-FI" sz="1867" dirty="0">
                <a:solidFill>
                  <a:schemeClr val="tx2"/>
                </a:solidFill>
              </a:rPr>
              <a:t> </a:t>
            </a:r>
            <a:r>
              <a:rPr lang="fi-FI" sz="1867" dirty="0" err="1">
                <a:solidFill>
                  <a:schemeClr val="tx2"/>
                </a:solidFill>
              </a:rPr>
              <a:t>the</a:t>
            </a:r>
            <a:r>
              <a:rPr lang="fi-FI" sz="1867" dirty="0">
                <a:solidFill>
                  <a:schemeClr val="tx2"/>
                </a:solidFill>
              </a:rPr>
              <a:t> </a:t>
            </a:r>
            <a:r>
              <a:rPr lang="fi-FI" sz="1867" dirty="0" err="1">
                <a:solidFill>
                  <a:schemeClr val="tx2"/>
                </a:solidFill>
              </a:rPr>
              <a:t>CSOs</a:t>
            </a:r>
            <a:r>
              <a:rPr lang="fi-FI" sz="1867" dirty="0">
                <a:solidFill>
                  <a:schemeClr val="tx2"/>
                </a:solidFill>
              </a:rPr>
              <a:t> in 2016 (%) </a:t>
            </a:r>
          </a:p>
        </p:txBody>
      </p:sp>
      <p:sp>
        <p:nvSpPr>
          <p:cNvPr id="3" name="Date Placeholder 2">
            <a:extLst>
              <a:ext uri="{FF2B5EF4-FFF2-40B4-BE49-F238E27FC236}">
                <a16:creationId xmlns:a16="http://schemas.microsoft.com/office/drawing/2014/main" id="{34CF63A9-1A16-3770-0426-0AAC33D3691E}"/>
              </a:ext>
            </a:extLst>
          </p:cNvPr>
          <p:cNvSpPr>
            <a:spLocks noGrp="1"/>
          </p:cNvSpPr>
          <p:nvPr>
            <p:ph type="dt" sz="half" idx="10"/>
          </p:nvPr>
        </p:nvSpPr>
        <p:spPr/>
        <p:txBody>
          <a:bodyPr/>
          <a:lstStyle/>
          <a:p>
            <a:fld id="{29B9293B-8D85-3642-BEB5-7F2745C559AA}" type="datetime1">
              <a:rPr lang="fi-FI" smtClean="0"/>
              <a:t>12.9.2022</a:t>
            </a:fld>
            <a:endParaRPr lang="fi-FI"/>
          </a:p>
        </p:txBody>
      </p:sp>
    </p:spTree>
    <p:extLst>
      <p:ext uri="{BB962C8B-B14F-4D97-AF65-F5344CB8AC3E}">
        <p14:creationId xmlns:p14="http://schemas.microsoft.com/office/powerpoint/2010/main" val="209053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6614F-98A6-7B2C-4829-D23DFFEF2642}"/>
              </a:ext>
            </a:extLst>
          </p:cNvPr>
          <p:cNvSpPr>
            <a:spLocks noGrp="1"/>
          </p:cNvSpPr>
          <p:nvPr>
            <p:ph type="body" sz="quarter" idx="26"/>
          </p:nvPr>
        </p:nvSpPr>
        <p:spPr/>
        <p:txBody>
          <a:bodyPr/>
          <a:lstStyle/>
          <a:p>
            <a:endParaRPr lang="en-FI" dirty="0"/>
          </a:p>
          <a:p>
            <a:endParaRPr lang="en-FI" dirty="0"/>
          </a:p>
          <a:p>
            <a:r>
              <a:rPr lang="en-FI" dirty="0"/>
              <a:t>Kalle Lind</a:t>
            </a:r>
          </a:p>
          <a:p>
            <a:r>
              <a:rPr lang="en-FI" dirty="0"/>
              <a:t>Heli Hagfors</a:t>
            </a:r>
          </a:p>
          <a:p>
            <a:r>
              <a:rPr lang="en-FI" dirty="0"/>
              <a:t>Sari Castrén</a:t>
            </a:r>
          </a:p>
          <a:p>
            <a:r>
              <a:rPr lang="en-FI" dirty="0"/>
              <a:t>Anne Salonen </a:t>
            </a:r>
          </a:p>
        </p:txBody>
      </p:sp>
      <p:sp>
        <p:nvSpPr>
          <p:cNvPr id="3" name="Date Placeholder 2">
            <a:extLst>
              <a:ext uri="{FF2B5EF4-FFF2-40B4-BE49-F238E27FC236}">
                <a16:creationId xmlns:a16="http://schemas.microsoft.com/office/drawing/2014/main" id="{0B0C7EB0-3BE8-CAC2-5971-8B10775F9799}"/>
              </a:ext>
            </a:extLst>
          </p:cNvPr>
          <p:cNvSpPr>
            <a:spLocks noGrp="1"/>
          </p:cNvSpPr>
          <p:nvPr>
            <p:ph type="dt" sz="half" idx="25"/>
          </p:nvPr>
        </p:nvSpPr>
        <p:spPr/>
        <p:txBody>
          <a:bodyPr/>
          <a:lstStyle/>
          <a:p>
            <a:fld id="{EFB54EAA-B796-5348-928B-E1838A7AD79D}" type="datetime1">
              <a:rPr lang="fi-FI" noProof="0" smtClean="0"/>
              <a:t>12.9.2022</a:t>
            </a:fld>
            <a:endParaRPr lang="en-GB" noProof="0"/>
          </a:p>
        </p:txBody>
      </p:sp>
      <p:sp>
        <p:nvSpPr>
          <p:cNvPr id="4" name="Footer Placeholder 3">
            <a:extLst>
              <a:ext uri="{FF2B5EF4-FFF2-40B4-BE49-F238E27FC236}">
                <a16:creationId xmlns:a16="http://schemas.microsoft.com/office/drawing/2014/main" id="{21A2BAA0-B541-1851-CBAA-7381A04B767C}"/>
              </a:ext>
            </a:extLst>
          </p:cNvPr>
          <p:cNvSpPr>
            <a:spLocks noGrp="1"/>
          </p:cNvSpPr>
          <p:nvPr>
            <p:ph type="ftr" sz="quarter" idx="11"/>
          </p:nvPr>
        </p:nvSpPr>
        <p:spPr/>
        <p:txBody>
          <a:bodyPr/>
          <a:lstStyle/>
          <a:p>
            <a:r>
              <a:rPr lang="en-GB" noProof="0"/>
              <a:t>AfiNet - Webinar 13 of September 2022_Castren</a:t>
            </a:r>
          </a:p>
        </p:txBody>
      </p:sp>
      <p:sp>
        <p:nvSpPr>
          <p:cNvPr id="6" name="Title 5">
            <a:extLst>
              <a:ext uri="{FF2B5EF4-FFF2-40B4-BE49-F238E27FC236}">
                <a16:creationId xmlns:a16="http://schemas.microsoft.com/office/drawing/2014/main" id="{D7950B05-9C43-56A0-1B91-9AACD371D2BA}"/>
              </a:ext>
            </a:extLst>
          </p:cNvPr>
          <p:cNvSpPr>
            <a:spLocks noGrp="1"/>
          </p:cNvSpPr>
          <p:nvPr>
            <p:ph type="title"/>
          </p:nvPr>
        </p:nvSpPr>
        <p:spPr/>
        <p:txBody>
          <a:bodyPr/>
          <a:lstStyle/>
          <a:p>
            <a:r>
              <a:rPr lang="en-FI" dirty="0"/>
              <a:t>Resent results of Finnish Gambling 2019</a:t>
            </a:r>
          </a:p>
        </p:txBody>
      </p:sp>
    </p:spTree>
    <p:extLst>
      <p:ext uri="{BB962C8B-B14F-4D97-AF65-F5344CB8AC3E}">
        <p14:creationId xmlns:p14="http://schemas.microsoft.com/office/powerpoint/2010/main" val="174736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sz="3600" dirty="0"/>
              <a:t>Läheisnäkökulmasta ongelmallinen rahapelaaminen</a:t>
            </a:r>
            <a:r>
              <a:rPr lang="fi-FI" sz="3600" baseline="30000" dirty="0"/>
              <a:t>1</a:t>
            </a:r>
            <a:r>
              <a:rPr lang="fi-FI" sz="3600" dirty="0"/>
              <a:t> lisääntyi vuodesta 2015 vuoteen 2019</a:t>
            </a:r>
          </a:p>
        </p:txBody>
      </p:sp>
      <p:sp>
        <p:nvSpPr>
          <p:cNvPr id="10" name="Suorakulmio 9"/>
          <p:cNvSpPr/>
          <p:nvPr/>
        </p:nvSpPr>
        <p:spPr>
          <a:xfrm>
            <a:off x="2041243" y="6106279"/>
            <a:ext cx="9925050" cy="338554"/>
          </a:xfrm>
          <a:prstGeom prst="rect">
            <a:avLst/>
          </a:prstGeom>
        </p:spPr>
        <p:txBody>
          <a:bodyPr wrap="square">
            <a:spAutoFit/>
          </a:bodyPr>
          <a:lstStyle/>
          <a:p>
            <a:pPr algn="r"/>
            <a:r>
              <a:rPr lang="fi-FI" sz="1600" b="1" spc="-10" baseline="30000" dirty="0">
                <a:solidFill>
                  <a:schemeClr val="bg2">
                    <a:lumMod val="50000"/>
                  </a:schemeClr>
                </a:solidFill>
                <a:ea typeface="SimSun" charset="0"/>
                <a:cs typeface="Arial" charset="0"/>
              </a:rPr>
              <a:t>1</a:t>
            </a:r>
            <a:r>
              <a:rPr lang="fi-FI" sz="1600" b="1" dirty="0">
                <a:solidFill>
                  <a:schemeClr val="bg2">
                    <a:lumMod val="50000"/>
                  </a:schemeClr>
                </a:solidFill>
              </a:rPr>
              <a:t>aikajännettä ei määritelty, osuudet 15–74-vuotiaista vastaajista (%) </a:t>
            </a:r>
            <a:endParaRPr lang="fi-FI" sz="1600" b="1" spc="-10" dirty="0">
              <a:solidFill>
                <a:schemeClr val="bg2">
                  <a:lumMod val="50000"/>
                </a:schemeClr>
              </a:solidFill>
              <a:effectLst/>
              <a:ea typeface="SimSun" charset="0"/>
              <a:cs typeface="Arial" charset="0"/>
            </a:endParaRPr>
          </a:p>
        </p:txBody>
      </p:sp>
      <p:graphicFrame>
        <p:nvGraphicFramePr>
          <p:cNvPr id="12" name="Sisällön paikkamerkki 11"/>
          <p:cNvGraphicFramePr>
            <a:graphicFrameLocks noGrp="1"/>
          </p:cNvGraphicFramePr>
          <p:nvPr>
            <p:ph sz="quarter" idx="13"/>
          </p:nvPr>
        </p:nvGraphicFramePr>
        <p:xfrm>
          <a:off x="720725" y="1476375"/>
          <a:ext cx="10753725" cy="4679950"/>
        </p:xfrm>
        <a:graphic>
          <a:graphicData uri="http://schemas.openxmlformats.org/drawingml/2006/chart">
            <c:chart xmlns:c="http://schemas.openxmlformats.org/drawingml/2006/chart" xmlns:r="http://schemas.openxmlformats.org/officeDocument/2006/relationships" r:id="rId2"/>
          </a:graphicData>
        </a:graphic>
      </p:graphicFrame>
      <p:sp>
        <p:nvSpPr>
          <p:cNvPr id="3" name="Alatunnisteen paikkamerkki 2">
            <a:extLst>
              <a:ext uri="{FF2B5EF4-FFF2-40B4-BE49-F238E27FC236}">
                <a16:creationId xmlns:a16="http://schemas.microsoft.com/office/drawing/2014/main" id="{A6565423-4AB8-EAAD-8F36-B798541EA2A3}"/>
              </a:ext>
            </a:extLst>
          </p:cNvPr>
          <p:cNvSpPr>
            <a:spLocks noGrp="1"/>
          </p:cNvSpPr>
          <p:nvPr>
            <p:ph type="ftr" sz="quarter" idx="15"/>
          </p:nvPr>
        </p:nvSpPr>
        <p:spPr/>
        <p:txBody>
          <a:bodyPr/>
          <a:lstStyle/>
          <a:p>
            <a:r>
              <a:rPr lang="en-GB"/>
              <a:t>AfiNet - Webinar 13 of September 2022_Castren</a:t>
            </a:r>
          </a:p>
        </p:txBody>
      </p:sp>
      <p:sp>
        <p:nvSpPr>
          <p:cNvPr id="4" name="Date Placeholder 3">
            <a:extLst>
              <a:ext uri="{FF2B5EF4-FFF2-40B4-BE49-F238E27FC236}">
                <a16:creationId xmlns:a16="http://schemas.microsoft.com/office/drawing/2014/main" id="{C26B602B-EF57-9793-0A19-ED69AA5320FD}"/>
              </a:ext>
            </a:extLst>
          </p:cNvPr>
          <p:cNvSpPr>
            <a:spLocks noGrp="1"/>
          </p:cNvSpPr>
          <p:nvPr>
            <p:ph type="dt" sz="half" idx="14"/>
          </p:nvPr>
        </p:nvSpPr>
        <p:spPr/>
        <p:txBody>
          <a:bodyPr/>
          <a:lstStyle/>
          <a:p>
            <a:fld id="{A8E52AAF-AC3D-2543-BF55-E922102BD726}" type="datetime1">
              <a:rPr lang="fi-FI" noProof="0" smtClean="0"/>
              <a:t>12.9.2022</a:t>
            </a:fld>
            <a:endParaRPr lang="en-GB" noProof="0"/>
          </a:p>
        </p:txBody>
      </p:sp>
    </p:spTree>
    <p:extLst>
      <p:ext uri="{BB962C8B-B14F-4D97-AF65-F5344CB8AC3E}">
        <p14:creationId xmlns:p14="http://schemas.microsoft.com/office/powerpoint/2010/main" val="341458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aphical user interface, text, application, email&#10;&#10;Description automatically generated">
            <a:extLst>
              <a:ext uri="{FF2B5EF4-FFF2-40B4-BE49-F238E27FC236}">
                <a16:creationId xmlns:a16="http://schemas.microsoft.com/office/drawing/2014/main" id="{8ED7A063-80F2-8D1F-14AF-B7974585E5A6}"/>
              </a:ext>
            </a:extLst>
          </p:cNvPr>
          <p:cNvPicPr>
            <a:picLocks noGrp="1" noChangeAspect="1"/>
          </p:cNvPicPr>
          <p:nvPr>
            <p:ph sz="quarter" idx="13"/>
          </p:nvPr>
        </p:nvPicPr>
        <p:blipFill>
          <a:blip r:embed="rId2"/>
          <a:stretch>
            <a:fillRect/>
          </a:stretch>
        </p:blipFill>
        <p:spPr>
          <a:xfrm>
            <a:off x="120650" y="521018"/>
            <a:ext cx="11950700" cy="5377815"/>
          </a:xfrm>
          <a:noFill/>
        </p:spPr>
      </p:pic>
      <p:sp>
        <p:nvSpPr>
          <p:cNvPr id="5" name="Date Placeholder 4" hidden="1">
            <a:extLst>
              <a:ext uri="{FF2B5EF4-FFF2-40B4-BE49-F238E27FC236}">
                <a16:creationId xmlns:a16="http://schemas.microsoft.com/office/drawing/2014/main" id="{A13C069A-6F1A-A275-84D0-7B796605A88E}"/>
              </a:ext>
            </a:extLst>
          </p:cNvPr>
          <p:cNvSpPr>
            <a:spLocks noGrp="1"/>
          </p:cNvSpPr>
          <p:nvPr>
            <p:ph type="dt" sz="half" idx="14"/>
          </p:nvPr>
        </p:nvSpPr>
        <p:spPr>
          <a:xfrm>
            <a:off x="9871364" y="6484540"/>
            <a:ext cx="1081270" cy="380965"/>
          </a:xfrm>
        </p:spPr>
        <p:txBody>
          <a:bodyPr anchor="ctr">
            <a:normAutofit/>
          </a:bodyPr>
          <a:lstStyle/>
          <a:p>
            <a:pPr>
              <a:spcAft>
                <a:spcPts val="600"/>
              </a:spcAft>
            </a:pPr>
            <a:fld id="{A2BD6797-17A0-7D43-9261-F4740C33A664}" type="datetime1">
              <a:rPr lang="fi-FI" noProof="0" smtClean="0"/>
              <a:t>12.9.2022</a:t>
            </a:fld>
            <a:endParaRPr lang="en-GB" noProof="0"/>
          </a:p>
        </p:txBody>
      </p:sp>
      <p:sp>
        <p:nvSpPr>
          <p:cNvPr id="6" name="Footer Placeholder 5">
            <a:extLst>
              <a:ext uri="{FF2B5EF4-FFF2-40B4-BE49-F238E27FC236}">
                <a16:creationId xmlns:a16="http://schemas.microsoft.com/office/drawing/2014/main" id="{83D7A932-5224-C87C-D32F-4718FA633B4B}"/>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211456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19998" y="180000"/>
            <a:ext cx="10753200" cy="1188000"/>
          </a:xfrm>
        </p:spPr>
        <p:txBody>
          <a:bodyPr anchor="ctr">
            <a:normAutofit fontScale="90000"/>
          </a:bodyPr>
          <a:lstStyle/>
          <a:p>
            <a:br>
              <a:rPr lang="en-US" sz="1600" b="1" dirty="0"/>
            </a:br>
            <a:br>
              <a:rPr lang="en-US" sz="1600" b="1" dirty="0"/>
            </a:br>
            <a:r>
              <a:rPr lang="en-US" sz="3200" b="1" dirty="0"/>
              <a:t>Harm as reported by affected others</a:t>
            </a:r>
            <a:br>
              <a:rPr lang="en-US" sz="1600" b="1" dirty="0"/>
            </a:br>
            <a:br>
              <a:rPr lang="en-US" sz="1600" b="1" dirty="0"/>
            </a:br>
            <a:endParaRPr lang="fi-FI" sz="1600" dirty="0"/>
          </a:p>
        </p:txBody>
      </p:sp>
      <p:sp>
        <p:nvSpPr>
          <p:cNvPr id="11" name="Date Placeholder 3">
            <a:extLst>
              <a:ext uri="{FF2B5EF4-FFF2-40B4-BE49-F238E27FC236}">
                <a16:creationId xmlns:a16="http://schemas.microsoft.com/office/drawing/2014/main" id="{00DAE833-7341-DA76-7E1B-AD712475EA05}"/>
              </a:ext>
            </a:extLst>
          </p:cNvPr>
          <p:cNvSpPr>
            <a:spLocks noGrp="1"/>
          </p:cNvSpPr>
          <p:nvPr>
            <p:ph type="dt" sz="half" idx="14"/>
          </p:nvPr>
        </p:nvSpPr>
        <p:spPr>
          <a:xfrm>
            <a:off x="9871364" y="6484540"/>
            <a:ext cx="1081270" cy="380965"/>
          </a:xfrm>
        </p:spPr>
        <p:txBody>
          <a:bodyPr/>
          <a:lstStyle/>
          <a:p>
            <a:pPr>
              <a:spcAft>
                <a:spcPts val="600"/>
              </a:spcAft>
            </a:pPr>
            <a:fld id="{DE9EAC1F-A15D-4F41-B812-FBDC90F11BE5}" type="datetime1">
              <a:rPr lang="fi-FI" noProof="0" smtClean="0"/>
              <a:t>12.9.2022</a:t>
            </a:fld>
            <a:endParaRPr lang="en-GB" noProof="0"/>
          </a:p>
        </p:txBody>
      </p:sp>
      <p:sp>
        <p:nvSpPr>
          <p:cNvPr id="5" name="Alatunnisteen paikkamerkki 4"/>
          <p:cNvSpPr>
            <a:spLocks noGrp="1"/>
          </p:cNvSpPr>
          <p:nvPr>
            <p:ph type="ftr" sz="quarter" idx="15"/>
          </p:nvPr>
        </p:nvSpPr>
        <p:spPr>
          <a:xfrm>
            <a:off x="2620068" y="6484540"/>
            <a:ext cx="6953061" cy="365125"/>
          </a:xfrm>
        </p:spPr>
        <p:txBody>
          <a:bodyPr anchor="ctr">
            <a:normAutofit/>
          </a:bodyPr>
          <a:lstStyle/>
          <a:p>
            <a:pPr>
              <a:spcAft>
                <a:spcPts val="600"/>
              </a:spcAft>
            </a:pPr>
            <a:r>
              <a:rPr lang="fi-FI"/>
              <a:t>AfiNet - Webinar 13 of September 2022_Castren</a:t>
            </a:r>
          </a:p>
        </p:txBody>
      </p:sp>
      <p:graphicFrame>
        <p:nvGraphicFramePr>
          <p:cNvPr id="7" name="Sisällön paikkamerkki 2">
            <a:extLst>
              <a:ext uri="{FF2B5EF4-FFF2-40B4-BE49-F238E27FC236}">
                <a16:creationId xmlns:a16="http://schemas.microsoft.com/office/drawing/2014/main" id="{5421A85B-8D89-C2B5-C96D-09A7BF902573}"/>
              </a:ext>
            </a:extLst>
          </p:cNvPr>
          <p:cNvGraphicFramePr>
            <a:graphicFrameLocks noGrp="1"/>
          </p:cNvGraphicFramePr>
          <p:nvPr>
            <p:ph sz="quarter" idx="13"/>
            <p:extLst>
              <p:ext uri="{D42A27DB-BD31-4B8C-83A1-F6EECF244321}">
                <p14:modId xmlns:p14="http://schemas.microsoft.com/office/powerpoint/2010/main" val="3319956092"/>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4784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19998" y="180000"/>
            <a:ext cx="10753200" cy="1188000"/>
          </a:xfrm>
        </p:spPr>
        <p:txBody>
          <a:bodyPr anchor="ctr">
            <a:normAutofit fontScale="90000"/>
          </a:bodyPr>
          <a:lstStyle/>
          <a:p>
            <a:br>
              <a:rPr lang="en-US" sz="1600" b="1" dirty="0"/>
            </a:br>
            <a:br>
              <a:rPr lang="en-US" sz="1600" b="1" dirty="0"/>
            </a:br>
            <a:r>
              <a:rPr lang="en-US" sz="3600" b="1" dirty="0"/>
              <a:t>Harm as reported by affected others continue</a:t>
            </a:r>
            <a:br>
              <a:rPr lang="en-US" sz="1600" b="1" dirty="0"/>
            </a:br>
            <a:br>
              <a:rPr lang="en-US" sz="1600" b="1" dirty="0"/>
            </a:br>
            <a:endParaRPr lang="fi-FI" sz="1600" dirty="0"/>
          </a:p>
        </p:txBody>
      </p:sp>
      <p:sp>
        <p:nvSpPr>
          <p:cNvPr id="15" name="Date Placeholder 3">
            <a:extLst>
              <a:ext uri="{FF2B5EF4-FFF2-40B4-BE49-F238E27FC236}">
                <a16:creationId xmlns:a16="http://schemas.microsoft.com/office/drawing/2014/main" id="{F649FF43-EBB4-6510-B948-AF64F65DC376}"/>
              </a:ext>
            </a:extLst>
          </p:cNvPr>
          <p:cNvSpPr>
            <a:spLocks noGrp="1"/>
          </p:cNvSpPr>
          <p:nvPr>
            <p:ph type="dt" sz="half" idx="14"/>
          </p:nvPr>
        </p:nvSpPr>
        <p:spPr>
          <a:xfrm>
            <a:off x="9871364" y="6484540"/>
            <a:ext cx="1081270" cy="380965"/>
          </a:xfrm>
        </p:spPr>
        <p:txBody>
          <a:bodyPr/>
          <a:lstStyle/>
          <a:p>
            <a:pPr>
              <a:spcAft>
                <a:spcPts val="600"/>
              </a:spcAft>
            </a:pPr>
            <a:fld id="{8916F3BD-4BEE-C544-A252-C9C42E9C4632}" type="datetime1">
              <a:rPr lang="fi-FI" noProof="0" smtClean="0"/>
              <a:t>12.9.2022</a:t>
            </a:fld>
            <a:endParaRPr lang="en-GB" noProof="0"/>
          </a:p>
        </p:txBody>
      </p:sp>
      <p:sp>
        <p:nvSpPr>
          <p:cNvPr id="5" name="Alatunnisteen paikkamerkki 4"/>
          <p:cNvSpPr>
            <a:spLocks noGrp="1"/>
          </p:cNvSpPr>
          <p:nvPr>
            <p:ph type="ftr" sz="quarter" idx="15"/>
          </p:nvPr>
        </p:nvSpPr>
        <p:spPr>
          <a:xfrm>
            <a:off x="2620068" y="6484540"/>
            <a:ext cx="6953061" cy="365125"/>
          </a:xfrm>
        </p:spPr>
        <p:txBody>
          <a:bodyPr anchor="ctr">
            <a:normAutofit/>
          </a:bodyPr>
          <a:lstStyle/>
          <a:p>
            <a:pPr>
              <a:spcAft>
                <a:spcPts val="600"/>
              </a:spcAft>
            </a:pPr>
            <a:r>
              <a:rPr lang="fi-FI"/>
              <a:t>AfiNet - Webinar 13 of September 2022_Castren</a:t>
            </a:r>
          </a:p>
        </p:txBody>
      </p:sp>
      <p:graphicFrame>
        <p:nvGraphicFramePr>
          <p:cNvPr id="17" name="Sisällön paikkamerkki 2">
            <a:extLst>
              <a:ext uri="{FF2B5EF4-FFF2-40B4-BE49-F238E27FC236}">
                <a16:creationId xmlns:a16="http://schemas.microsoft.com/office/drawing/2014/main" id="{6218FEC4-4C90-7502-B62E-86B9228872B8}"/>
              </a:ext>
            </a:extLst>
          </p:cNvPr>
          <p:cNvGraphicFramePr>
            <a:graphicFrameLocks noGrp="1"/>
          </p:cNvGraphicFramePr>
          <p:nvPr>
            <p:ph sz="quarter" idx="13"/>
            <p:extLst>
              <p:ext uri="{D42A27DB-BD31-4B8C-83A1-F6EECF244321}">
                <p14:modId xmlns:p14="http://schemas.microsoft.com/office/powerpoint/2010/main" val="156089606"/>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927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B9894-3DB3-6B79-9892-71E960EA581D}"/>
              </a:ext>
            </a:extLst>
          </p:cNvPr>
          <p:cNvSpPr>
            <a:spLocks noGrp="1"/>
          </p:cNvSpPr>
          <p:nvPr>
            <p:ph type="title"/>
          </p:nvPr>
        </p:nvSpPr>
        <p:spPr/>
        <p:txBody>
          <a:bodyPr/>
          <a:lstStyle/>
          <a:p>
            <a:r>
              <a:rPr lang="en-FI" dirty="0"/>
              <a:t>Peek in </a:t>
            </a:r>
            <a:r>
              <a:rPr lang="en-FI"/>
              <a:t>to the </a:t>
            </a:r>
            <a:r>
              <a:rPr lang="en-FI" dirty="0"/>
              <a:t>qualitative studies and more</a:t>
            </a:r>
          </a:p>
        </p:txBody>
      </p:sp>
      <p:sp>
        <p:nvSpPr>
          <p:cNvPr id="3" name="Text Placeholder 2">
            <a:extLst>
              <a:ext uri="{FF2B5EF4-FFF2-40B4-BE49-F238E27FC236}">
                <a16:creationId xmlns:a16="http://schemas.microsoft.com/office/drawing/2014/main" id="{9EED896B-EE95-1C9B-4FE4-86E076827D59}"/>
              </a:ext>
            </a:extLst>
          </p:cNvPr>
          <p:cNvSpPr>
            <a:spLocks noGrp="1"/>
          </p:cNvSpPr>
          <p:nvPr>
            <p:ph type="body" sz="quarter" idx="26"/>
          </p:nvPr>
        </p:nvSpPr>
        <p:spPr/>
        <p:txBody>
          <a:bodyPr/>
          <a:lstStyle/>
          <a:p>
            <a:r>
              <a:rPr lang="en-FI" dirty="0"/>
              <a:t>Problem Gambling and Family</a:t>
            </a:r>
          </a:p>
          <a:p>
            <a:endParaRPr lang="en-FI" dirty="0"/>
          </a:p>
          <a:p>
            <a:r>
              <a:rPr lang="en-FI" dirty="0"/>
              <a:t>Johanna Järvinen-Tassopoulos &amp; </a:t>
            </a:r>
          </a:p>
          <a:p>
            <a:r>
              <a:rPr lang="en-FI" dirty="0"/>
              <a:t>Virve Marionneau</a:t>
            </a:r>
          </a:p>
        </p:txBody>
      </p:sp>
      <p:sp>
        <p:nvSpPr>
          <p:cNvPr id="4" name="Date Placeholder 3">
            <a:extLst>
              <a:ext uri="{FF2B5EF4-FFF2-40B4-BE49-F238E27FC236}">
                <a16:creationId xmlns:a16="http://schemas.microsoft.com/office/drawing/2014/main" id="{8AF429DD-B1D8-AD33-D3B6-7EC915D6BD1C}"/>
              </a:ext>
            </a:extLst>
          </p:cNvPr>
          <p:cNvSpPr>
            <a:spLocks noGrp="1"/>
          </p:cNvSpPr>
          <p:nvPr>
            <p:ph type="dt" sz="half" idx="23"/>
          </p:nvPr>
        </p:nvSpPr>
        <p:spPr/>
        <p:txBody>
          <a:bodyPr/>
          <a:lstStyle/>
          <a:p>
            <a:fld id="{A09BFADA-F1F6-E745-940C-BF29845F154D}" type="datetime1">
              <a:rPr lang="fi-FI" noProof="0" smtClean="0"/>
              <a:t>12.9.2022</a:t>
            </a:fld>
            <a:endParaRPr lang="en-GB" noProof="0"/>
          </a:p>
        </p:txBody>
      </p:sp>
      <p:sp>
        <p:nvSpPr>
          <p:cNvPr id="5" name="Footer Placeholder 4">
            <a:extLst>
              <a:ext uri="{FF2B5EF4-FFF2-40B4-BE49-F238E27FC236}">
                <a16:creationId xmlns:a16="http://schemas.microsoft.com/office/drawing/2014/main" id="{21436CDF-20A3-B53F-97F0-EE8B5A19564B}"/>
              </a:ext>
            </a:extLst>
          </p:cNvPr>
          <p:cNvSpPr>
            <a:spLocks noGrp="1"/>
          </p:cNvSpPr>
          <p:nvPr>
            <p:ph type="ftr" sz="quarter" idx="24"/>
          </p:nvPr>
        </p:nvSpPr>
        <p:spPr/>
        <p:txBody>
          <a:bodyPr/>
          <a:lstStyle/>
          <a:p>
            <a:r>
              <a:rPr lang="en-GB" noProof="0"/>
              <a:t>AfiNet - Webinar 13 of September 2022_Castren</a:t>
            </a:r>
          </a:p>
        </p:txBody>
      </p:sp>
    </p:spTree>
    <p:extLst>
      <p:ext uri="{BB962C8B-B14F-4D97-AF65-F5344CB8AC3E}">
        <p14:creationId xmlns:p14="http://schemas.microsoft.com/office/powerpoint/2010/main" val="1143965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485FB6-D2B7-E530-3E31-D0E686C8FAC5}"/>
              </a:ext>
            </a:extLst>
          </p:cNvPr>
          <p:cNvSpPr>
            <a:spLocks noGrp="1"/>
          </p:cNvSpPr>
          <p:nvPr>
            <p:ph type="title"/>
          </p:nvPr>
        </p:nvSpPr>
        <p:spPr>
          <a:xfrm>
            <a:off x="719998" y="180000"/>
            <a:ext cx="10753200" cy="1188000"/>
          </a:xfrm>
        </p:spPr>
        <p:txBody>
          <a:bodyPr anchor="ctr">
            <a:normAutofit/>
          </a:bodyPr>
          <a:lstStyle/>
          <a:p>
            <a:r>
              <a:rPr lang="en-GB" dirty="0"/>
              <a:t>Gambling as a problem across generations</a:t>
            </a:r>
          </a:p>
        </p:txBody>
      </p:sp>
      <p:sp>
        <p:nvSpPr>
          <p:cNvPr id="10" name="Date Placeholder 3">
            <a:extLst>
              <a:ext uri="{FF2B5EF4-FFF2-40B4-BE49-F238E27FC236}">
                <a16:creationId xmlns:a16="http://schemas.microsoft.com/office/drawing/2014/main" id="{C082BB04-8225-DF53-B323-E81C8CFD00E3}"/>
              </a:ext>
            </a:extLst>
          </p:cNvPr>
          <p:cNvSpPr>
            <a:spLocks noGrp="1"/>
          </p:cNvSpPr>
          <p:nvPr>
            <p:ph type="dt" sz="half" idx="14"/>
          </p:nvPr>
        </p:nvSpPr>
        <p:spPr>
          <a:xfrm>
            <a:off x="9871364" y="6484540"/>
            <a:ext cx="1081270" cy="380965"/>
          </a:xfrm>
        </p:spPr>
        <p:txBody>
          <a:bodyPr/>
          <a:lstStyle/>
          <a:p>
            <a:pPr>
              <a:spcAft>
                <a:spcPts val="600"/>
              </a:spcAft>
            </a:pPr>
            <a:fld id="{AEB1B9C2-5D29-DD48-A06F-5EFDAD9232BB}" type="datetime1">
              <a:rPr lang="fi-FI" noProof="0" smtClean="0"/>
              <a:t>12.9.2022</a:t>
            </a:fld>
            <a:endParaRPr lang="en-GB" noProof="0"/>
          </a:p>
        </p:txBody>
      </p:sp>
      <p:sp>
        <p:nvSpPr>
          <p:cNvPr id="12" name="Footer Placeholder 4">
            <a:extLst>
              <a:ext uri="{FF2B5EF4-FFF2-40B4-BE49-F238E27FC236}">
                <a16:creationId xmlns:a16="http://schemas.microsoft.com/office/drawing/2014/main" id="{EF6B2130-3CFC-A6E2-5AF5-0C7BCB471FFE}"/>
              </a:ext>
            </a:extLst>
          </p:cNvPr>
          <p:cNvSpPr>
            <a:spLocks noGrp="1"/>
          </p:cNvSpPr>
          <p:nvPr>
            <p:ph type="ftr" sz="quarter" idx="15"/>
          </p:nvPr>
        </p:nvSpPr>
        <p:spPr>
          <a:xfrm>
            <a:off x="2620068" y="6484540"/>
            <a:ext cx="6953061" cy="365125"/>
          </a:xfrm>
        </p:spPr>
        <p:txBody>
          <a:bodyPr/>
          <a:lstStyle/>
          <a:p>
            <a:pPr>
              <a:spcAft>
                <a:spcPts val="600"/>
              </a:spcAft>
            </a:pPr>
            <a:r>
              <a:rPr lang="en-GB" noProof="0"/>
              <a:t>AfiNet - Webinar 13 of September 2022_Castren</a:t>
            </a:r>
          </a:p>
        </p:txBody>
      </p:sp>
      <p:graphicFrame>
        <p:nvGraphicFramePr>
          <p:cNvPr id="6" name="Sisällön paikkamerkki 2">
            <a:extLst>
              <a:ext uri="{FF2B5EF4-FFF2-40B4-BE49-F238E27FC236}">
                <a16:creationId xmlns:a16="http://schemas.microsoft.com/office/drawing/2014/main" id="{3D7F3140-4B62-E4F7-8F39-6BA88DAE4190}"/>
              </a:ext>
            </a:extLst>
          </p:cNvPr>
          <p:cNvGraphicFramePr>
            <a:graphicFrameLocks noGrp="1"/>
          </p:cNvGraphicFramePr>
          <p:nvPr>
            <p:ph sz="quarter" idx="13"/>
            <p:extLst>
              <p:ext uri="{D42A27DB-BD31-4B8C-83A1-F6EECF244321}">
                <p14:modId xmlns:p14="http://schemas.microsoft.com/office/powerpoint/2010/main" val="1505283484"/>
              </p:ext>
            </p:extLst>
          </p:nvPr>
        </p:nvGraphicFramePr>
        <p:xfrm>
          <a:off x="636104" y="1133061"/>
          <a:ext cx="10837820" cy="5022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8C1BDB1-D82D-30FF-6296-C4BCDC0F27FC}"/>
              </a:ext>
            </a:extLst>
          </p:cNvPr>
          <p:cNvSpPr txBox="1"/>
          <p:nvPr/>
        </p:nvSpPr>
        <p:spPr>
          <a:xfrm>
            <a:off x="129209" y="6155999"/>
            <a:ext cx="27931909" cy="707886"/>
          </a:xfrm>
          <a:prstGeom prst="rect">
            <a:avLst/>
          </a:prstGeom>
          <a:noFill/>
        </p:spPr>
        <p:txBody>
          <a:bodyPr wrap="square" rtlCol="0">
            <a:spAutoFit/>
          </a:bodyPr>
          <a:lstStyle/>
          <a:p>
            <a:r>
              <a:rPr lang="fi-FI" sz="1100" dirty="0">
                <a:latin typeface="Times New Roman" panose="02020603050405020304" pitchFamily="18" charset="0"/>
                <a:ea typeface="Calibri" panose="020F0502020204030204" pitchFamily="34" charset="0"/>
                <a:cs typeface="Times New Roman" panose="02020603050405020304" pitchFamily="18" charset="0"/>
              </a:rPr>
              <a:t>Järvinen-</a:t>
            </a:r>
            <a:r>
              <a:rPr lang="fi-FI" sz="1100" dirty="0" err="1">
                <a:latin typeface="Times New Roman" panose="02020603050405020304" pitchFamily="18" charset="0"/>
                <a:ea typeface="Calibri" panose="020F0502020204030204" pitchFamily="34" charset="0"/>
                <a:cs typeface="Times New Roman" panose="02020603050405020304" pitchFamily="18" charset="0"/>
              </a:rPr>
              <a:t>Tassopoulos</a:t>
            </a:r>
            <a:r>
              <a:rPr lang="fi-FI" sz="1100" dirty="0">
                <a:latin typeface="Times New Roman" panose="02020603050405020304" pitchFamily="18" charset="0"/>
                <a:ea typeface="Calibri" panose="020F0502020204030204" pitchFamily="34" charset="0"/>
                <a:cs typeface="Times New Roman" panose="02020603050405020304" pitchFamily="18" charset="0"/>
              </a:rPr>
              <a:t>, J. &amp; </a:t>
            </a:r>
            <a:r>
              <a:rPr lang="fi-FI" sz="1100" dirty="0" err="1">
                <a:latin typeface="Times New Roman" panose="02020603050405020304" pitchFamily="18" charset="0"/>
                <a:ea typeface="Calibri" panose="020F0502020204030204" pitchFamily="34" charset="0"/>
                <a:cs typeface="Times New Roman" panose="02020603050405020304" pitchFamily="18" charset="0"/>
              </a:rPr>
              <a:t>Marionneau</a:t>
            </a:r>
            <a:r>
              <a:rPr lang="fi-FI" sz="1100" dirty="0">
                <a:latin typeface="Times New Roman" panose="02020603050405020304" pitchFamily="18" charset="0"/>
                <a:ea typeface="Calibri" panose="020F0502020204030204" pitchFamily="34" charset="0"/>
                <a:cs typeface="Times New Roman" panose="02020603050405020304" pitchFamily="18" charset="0"/>
              </a:rPr>
              <a:t>, V. (2021). </a:t>
            </a:r>
            <a:r>
              <a:rPr lang="fi-FI"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Huoleen kietoutuvat perhesiteet:  Ongelmapelaaminen sukupolvien välisenä kokemuksena</a:t>
            </a:r>
            <a:r>
              <a:rPr lang="fi-FI" sz="1100" dirty="0">
                <a:latin typeface="Times New Roman" panose="02020603050405020304" pitchFamily="18" charset="0"/>
                <a:ea typeface="Calibri" panose="020F0502020204030204" pitchFamily="34" charset="0"/>
                <a:cs typeface="Times New Roman" panose="02020603050405020304" pitchFamily="18" charset="0"/>
              </a:rPr>
              <a:t>. In Järvinen-</a:t>
            </a:r>
            <a:r>
              <a:rPr lang="fi-FI" sz="1100" dirty="0" err="1">
                <a:latin typeface="Times New Roman" panose="02020603050405020304" pitchFamily="18" charset="0"/>
                <a:ea typeface="Calibri" panose="020F0502020204030204" pitchFamily="34" charset="0"/>
                <a:cs typeface="Times New Roman" panose="02020603050405020304" pitchFamily="18" charset="0"/>
              </a:rPr>
              <a:t>Tassopoulos</a:t>
            </a:r>
            <a:r>
              <a:rPr lang="fi-FI" sz="1100" dirty="0">
                <a:latin typeface="Times New Roman" panose="02020603050405020304" pitchFamily="18" charset="0"/>
                <a:ea typeface="Calibri" panose="020F0502020204030204" pitchFamily="34" charset="0"/>
                <a:cs typeface="Times New Roman" panose="02020603050405020304" pitchFamily="18" charset="0"/>
              </a:rPr>
              <a:t>, J. &amp; Pirskanen, H. (</a:t>
            </a:r>
            <a:r>
              <a:rPr lang="fi-FI" sz="1100" dirty="0" err="1">
                <a:latin typeface="Times New Roman" panose="02020603050405020304" pitchFamily="18" charset="0"/>
                <a:ea typeface="Calibri" panose="020F0502020204030204" pitchFamily="34" charset="0"/>
                <a:cs typeface="Times New Roman" panose="02020603050405020304" pitchFamily="18" charset="0"/>
              </a:rPr>
              <a:t>Eds</a:t>
            </a:r>
            <a:r>
              <a:rPr lang="fi-FI" sz="1100" dirty="0">
                <a:latin typeface="Times New Roman" panose="02020603050405020304" pitchFamily="18" charset="0"/>
                <a:ea typeface="Calibri" panose="020F0502020204030204" pitchFamily="34" charset="0"/>
                <a:cs typeface="Times New Roman" panose="02020603050405020304" pitchFamily="18" charset="0"/>
              </a:rPr>
              <a:t>). </a:t>
            </a:r>
          </a:p>
          <a:p>
            <a:r>
              <a:rPr lang="fi-FI" sz="1100" dirty="0">
                <a:latin typeface="Times New Roman" panose="02020603050405020304" pitchFamily="18" charset="0"/>
                <a:ea typeface="Calibri" panose="020F0502020204030204" pitchFamily="34" charset="0"/>
                <a:cs typeface="Times New Roman" panose="02020603050405020304" pitchFamily="18" charset="0"/>
              </a:rPr>
              <a:t>Riippuvuus perheessä. Helsinki: Gaudeamus. </a:t>
            </a:r>
            <a:endParaRPr lang="fi-FI" sz="1100" dirty="0">
              <a:latin typeface="Calibri" panose="020F0502020204030204" pitchFamily="34" charset="0"/>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173096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8513-848E-75EE-DDEA-27140B717DD2}"/>
              </a:ext>
            </a:extLst>
          </p:cNvPr>
          <p:cNvSpPr>
            <a:spLocks noGrp="1"/>
          </p:cNvSpPr>
          <p:nvPr>
            <p:ph type="title"/>
          </p:nvPr>
        </p:nvSpPr>
        <p:spPr>
          <a:xfrm>
            <a:off x="719998" y="180000"/>
            <a:ext cx="10753200" cy="1188000"/>
          </a:xfrm>
        </p:spPr>
        <p:txBody>
          <a:bodyPr anchor="ctr">
            <a:normAutofit/>
          </a:bodyPr>
          <a:lstStyle/>
          <a:p>
            <a:r>
              <a:rPr lang="en-FI" dirty="0"/>
              <a:t>Sari Castrén</a:t>
            </a:r>
          </a:p>
        </p:txBody>
      </p:sp>
      <p:sp>
        <p:nvSpPr>
          <p:cNvPr id="4" name="Date Placeholder 3">
            <a:extLst>
              <a:ext uri="{FF2B5EF4-FFF2-40B4-BE49-F238E27FC236}">
                <a16:creationId xmlns:a16="http://schemas.microsoft.com/office/drawing/2014/main" id="{01711DB8-7E0C-D324-F041-D1C963B07482}"/>
              </a:ext>
            </a:extLst>
          </p:cNvPr>
          <p:cNvSpPr>
            <a:spLocks noGrp="1"/>
          </p:cNvSpPr>
          <p:nvPr>
            <p:ph type="dt" sz="half" idx="14"/>
          </p:nvPr>
        </p:nvSpPr>
        <p:spPr>
          <a:xfrm>
            <a:off x="9871364" y="6484540"/>
            <a:ext cx="1081270" cy="380965"/>
          </a:xfrm>
        </p:spPr>
        <p:txBody>
          <a:bodyPr anchor="ctr">
            <a:normAutofit/>
          </a:bodyPr>
          <a:lstStyle/>
          <a:p>
            <a:pPr>
              <a:spcAft>
                <a:spcPts val="600"/>
              </a:spcAft>
            </a:pPr>
            <a:fld id="{993CF58D-B312-2443-B5BD-15A8586D1A68}" type="datetime1">
              <a:rPr lang="fi-FI" noProof="0" smtClean="0"/>
              <a:t>12.9.2022</a:t>
            </a:fld>
            <a:endParaRPr lang="en-GB" noProof="0"/>
          </a:p>
        </p:txBody>
      </p:sp>
      <p:sp>
        <p:nvSpPr>
          <p:cNvPr id="5" name="Footer Placeholder 4">
            <a:extLst>
              <a:ext uri="{FF2B5EF4-FFF2-40B4-BE49-F238E27FC236}">
                <a16:creationId xmlns:a16="http://schemas.microsoft.com/office/drawing/2014/main" id="{DEF3F50F-89D8-BF80-DD34-E8EF70CC1F36}"/>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5699FB46-FDDF-83DA-CC30-5585484CA74B}"/>
              </a:ext>
            </a:extLst>
          </p:cNvPr>
          <p:cNvGraphicFramePr>
            <a:graphicFrameLocks noGrp="1"/>
          </p:cNvGraphicFramePr>
          <p:nvPr>
            <p:ph sz="quarter" idx="13"/>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1942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42C867-5342-5213-1C08-C329957F7B29}"/>
              </a:ext>
            </a:extLst>
          </p:cNvPr>
          <p:cNvSpPr>
            <a:spLocks noGrp="1"/>
          </p:cNvSpPr>
          <p:nvPr>
            <p:ph type="title"/>
          </p:nvPr>
        </p:nvSpPr>
        <p:spPr>
          <a:xfrm>
            <a:off x="719998" y="180000"/>
            <a:ext cx="10753200" cy="1188000"/>
          </a:xfrm>
        </p:spPr>
        <p:txBody>
          <a:bodyPr anchor="ctr">
            <a:normAutofit/>
          </a:bodyPr>
          <a:lstStyle/>
          <a:p>
            <a:r>
              <a:rPr lang="en-GB" dirty="0"/>
              <a:t>Children in a family with gambling problems</a:t>
            </a:r>
          </a:p>
        </p:txBody>
      </p:sp>
      <p:sp>
        <p:nvSpPr>
          <p:cNvPr id="9" name="Date Placeholder 3">
            <a:extLst>
              <a:ext uri="{FF2B5EF4-FFF2-40B4-BE49-F238E27FC236}">
                <a16:creationId xmlns:a16="http://schemas.microsoft.com/office/drawing/2014/main" id="{E68CF094-6EE5-D8D5-C24B-33B00300D118}"/>
              </a:ext>
            </a:extLst>
          </p:cNvPr>
          <p:cNvSpPr>
            <a:spLocks noGrp="1"/>
          </p:cNvSpPr>
          <p:nvPr>
            <p:ph type="dt" sz="half" idx="14"/>
          </p:nvPr>
        </p:nvSpPr>
        <p:spPr>
          <a:xfrm>
            <a:off x="9871364" y="6484540"/>
            <a:ext cx="1081270" cy="380965"/>
          </a:xfrm>
        </p:spPr>
        <p:txBody>
          <a:bodyPr anchor="ctr">
            <a:normAutofit/>
          </a:bodyPr>
          <a:lstStyle/>
          <a:p>
            <a:pPr>
              <a:spcAft>
                <a:spcPts val="600"/>
              </a:spcAft>
            </a:pPr>
            <a:fld id="{CA8D9407-A0C2-C943-BCFF-9F8593DAB9DC}" type="datetime1">
              <a:rPr lang="fi-FI" noProof="0" smtClean="0"/>
              <a:t>12.9.2022</a:t>
            </a:fld>
            <a:endParaRPr lang="en-GB" noProof="0"/>
          </a:p>
        </p:txBody>
      </p:sp>
      <p:sp>
        <p:nvSpPr>
          <p:cNvPr id="11" name="Footer Placeholder 4">
            <a:extLst>
              <a:ext uri="{FF2B5EF4-FFF2-40B4-BE49-F238E27FC236}">
                <a16:creationId xmlns:a16="http://schemas.microsoft.com/office/drawing/2014/main" id="{46082199-3FCE-B796-9012-90BA176FA691}"/>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15" name="Sisällön paikkamerkki 2">
            <a:extLst>
              <a:ext uri="{FF2B5EF4-FFF2-40B4-BE49-F238E27FC236}">
                <a16:creationId xmlns:a16="http://schemas.microsoft.com/office/drawing/2014/main" id="{2E564015-D850-C510-CFE8-532E62693A0C}"/>
              </a:ext>
            </a:extLst>
          </p:cNvPr>
          <p:cNvGraphicFramePr>
            <a:graphicFrameLocks noGrp="1"/>
          </p:cNvGraphicFramePr>
          <p:nvPr>
            <p:ph sz="quarter" idx="13"/>
            <p:extLst>
              <p:ext uri="{D42A27DB-BD31-4B8C-83A1-F6EECF244321}">
                <p14:modId xmlns:p14="http://schemas.microsoft.com/office/powerpoint/2010/main" val="1565396202"/>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0057925-2130-2804-4718-8AD31EE2C647}"/>
              </a:ext>
            </a:extLst>
          </p:cNvPr>
          <p:cNvSpPr txBox="1"/>
          <p:nvPr/>
        </p:nvSpPr>
        <p:spPr>
          <a:xfrm>
            <a:off x="188844" y="5983358"/>
            <a:ext cx="27452844" cy="707886"/>
          </a:xfrm>
          <a:prstGeom prst="rect">
            <a:avLst/>
          </a:prstGeom>
          <a:noFill/>
        </p:spPr>
        <p:txBody>
          <a:bodyPr wrap="square" rtlCol="0">
            <a:spAutoFit/>
          </a:bodyPr>
          <a:lstStyle/>
          <a:p>
            <a:r>
              <a:rPr lang="fi-FI" sz="1100" dirty="0">
                <a:latin typeface="Times New Roman" panose="02020603050405020304" pitchFamily="18" charset="0"/>
                <a:ea typeface="Calibri" panose="020F0502020204030204" pitchFamily="34" charset="0"/>
                <a:cs typeface="Times New Roman" panose="02020603050405020304" pitchFamily="18" charset="0"/>
              </a:rPr>
              <a:t>Järvinen-</a:t>
            </a:r>
            <a:r>
              <a:rPr lang="fi-FI" sz="1100" dirty="0" err="1">
                <a:latin typeface="Times New Roman" panose="02020603050405020304" pitchFamily="18" charset="0"/>
                <a:ea typeface="Calibri" panose="020F0502020204030204" pitchFamily="34" charset="0"/>
                <a:cs typeface="Times New Roman" panose="02020603050405020304" pitchFamily="18" charset="0"/>
              </a:rPr>
              <a:t>Tassopoulos</a:t>
            </a:r>
            <a:r>
              <a:rPr lang="fi-FI" sz="1100" dirty="0">
                <a:latin typeface="Times New Roman" panose="02020603050405020304" pitchFamily="18" charset="0"/>
                <a:ea typeface="Calibri" panose="020F0502020204030204" pitchFamily="34" charset="0"/>
                <a:cs typeface="Times New Roman" panose="02020603050405020304" pitchFamily="18" charset="0"/>
              </a:rPr>
              <a:t>, J. &amp; </a:t>
            </a:r>
            <a:r>
              <a:rPr lang="fi-FI" sz="1100" dirty="0" err="1">
                <a:latin typeface="Times New Roman" panose="02020603050405020304" pitchFamily="18" charset="0"/>
                <a:ea typeface="Calibri" panose="020F0502020204030204" pitchFamily="34" charset="0"/>
                <a:cs typeface="Times New Roman" panose="02020603050405020304" pitchFamily="18" charset="0"/>
              </a:rPr>
              <a:t>Marionneau</a:t>
            </a:r>
            <a:r>
              <a:rPr lang="fi-FI" sz="1100" dirty="0">
                <a:latin typeface="Times New Roman" panose="02020603050405020304" pitchFamily="18" charset="0"/>
                <a:ea typeface="Calibri" panose="020F0502020204030204" pitchFamily="34" charset="0"/>
                <a:cs typeface="Times New Roman" panose="02020603050405020304" pitchFamily="18" charset="0"/>
              </a:rPr>
              <a:t>, V. (2021). Lapsen asema ongelmapelaajan perheessä: Mikä on ei-pelaavan vanhemman näkökulma? In Järvinen-</a:t>
            </a:r>
            <a:r>
              <a:rPr lang="fi-FI" sz="1100" dirty="0" err="1">
                <a:latin typeface="Times New Roman" panose="02020603050405020304" pitchFamily="18" charset="0"/>
                <a:ea typeface="Calibri" panose="020F0502020204030204" pitchFamily="34" charset="0"/>
                <a:cs typeface="Times New Roman" panose="02020603050405020304" pitchFamily="18" charset="0"/>
              </a:rPr>
              <a:t>Tassopoulos</a:t>
            </a:r>
            <a:r>
              <a:rPr lang="fi-FI" sz="1100" dirty="0">
                <a:latin typeface="Times New Roman" panose="02020603050405020304" pitchFamily="18" charset="0"/>
                <a:ea typeface="Calibri" panose="020F0502020204030204" pitchFamily="34" charset="0"/>
                <a:cs typeface="Times New Roman" panose="02020603050405020304" pitchFamily="18" charset="0"/>
              </a:rPr>
              <a:t>, J. &amp; Pirskanen, H. (</a:t>
            </a:r>
            <a:r>
              <a:rPr lang="fi-FI" sz="1100" dirty="0" err="1">
                <a:latin typeface="Times New Roman" panose="02020603050405020304" pitchFamily="18" charset="0"/>
                <a:ea typeface="Calibri" panose="020F0502020204030204" pitchFamily="34" charset="0"/>
                <a:cs typeface="Times New Roman" panose="02020603050405020304" pitchFamily="18" charset="0"/>
              </a:rPr>
              <a:t>Eds</a:t>
            </a:r>
            <a:r>
              <a:rPr lang="fi-FI" sz="1100" dirty="0">
                <a:latin typeface="Times New Roman" panose="02020603050405020304" pitchFamily="18" charset="0"/>
                <a:ea typeface="Calibri" panose="020F0502020204030204" pitchFamily="34" charset="0"/>
                <a:cs typeface="Times New Roman" panose="02020603050405020304" pitchFamily="18" charset="0"/>
              </a:rPr>
              <a:t>). </a:t>
            </a:r>
          </a:p>
          <a:p>
            <a:r>
              <a:rPr lang="fi-FI" sz="1100" dirty="0">
                <a:latin typeface="Times New Roman" panose="02020603050405020304" pitchFamily="18" charset="0"/>
                <a:ea typeface="Calibri" panose="020F0502020204030204" pitchFamily="34" charset="0"/>
                <a:cs typeface="Times New Roman" panose="02020603050405020304" pitchFamily="18" charset="0"/>
              </a:rPr>
              <a:t>Riippuvuus perheessä. Helsinki: Gaudeamus. </a:t>
            </a:r>
            <a:endParaRPr lang="fi-FI" sz="1100" dirty="0">
              <a:latin typeface="Calibri" panose="020F0502020204030204" pitchFamily="34" charset="0"/>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160505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57F75F-586F-D969-A924-961BD0C92305}"/>
              </a:ext>
            </a:extLst>
          </p:cNvPr>
          <p:cNvSpPr>
            <a:spLocks noGrp="1"/>
          </p:cNvSpPr>
          <p:nvPr>
            <p:ph type="title"/>
          </p:nvPr>
        </p:nvSpPr>
        <p:spPr/>
        <p:txBody>
          <a:bodyPr/>
          <a:lstStyle/>
          <a:p>
            <a:r>
              <a:rPr lang="fi-FI" dirty="0" err="1"/>
              <a:t>CSOs</a:t>
            </a:r>
            <a:r>
              <a:rPr lang="fi-FI" dirty="0"/>
              <a:t> and COVID-19 (1/2)</a:t>
            </a:r>
          </a:p>
        </p:txBody>
      </p:sp>
      <p:sp>
        <p:nvSpPr>
          <p:cNvPr id="3" name="Sisällön paikkamerkki 2">
            <a:extLst>
              <a:ext uri="{FF2B5EF4-FFF2-40B4-BE49-F238E27FC236}">
                <a16:creationId xmlns:a16="http://schemas.microsoft.com/office/drawing/2014/main" id="{FCD3B662-9AF3-8D89-BD65-24080D6A2220}"/>
              </a:ext>
            </a:extLst>
          </p:cNvPr>
          <p:cNvSpPr>
            <a:spLocks noGrp="1"/>
          </p:cNvSpPr>
          <p:nvPr>
            <p:ph idx="1"/>
          </p:nvPr>
        </p:nvSpPr>
        <p:spPr>
          <a:xfrm>
            <a:off x="838200" y="1426051"/>
            <a:ext cx="10515600" cy="4351338"/>
          </a:xfrm>
        </p:spPr>
        <p:txBody>
          <a:bodyPr>
            <a:noAutofit/>
          </a:bodyPr>
          <a:lstStyle/>
          <a:p>
            <a:r>
              <a:rPr lang="en-GB" sz="2000" dirty="0">
                <a:effectLst/>
                <a:latin typeface="Times New Roman" panose="02020603050405020304" pitchFamily="18" charset="0"/>
                <a:ea typeface="Calibri" panose="020F0502020204030204" pitchFamily="34" charset="0"/>
              </a:rPr>
              <a:t>A series of studies looked at the experiences of gamblers and CSOs durin</a:t>
            </a:r>
            <a:r>
              <a:rPr lang="en-GB" sz="2000" dirty="0">
                <a:latin typeface="Times New Roman" panose="02020603050405020304" pitchFamily="18" charset="0"/>
                <a:ea typeface="Calibri" panose="020F0502020204030204" pitchFamily="34" charset="0"/>
              </a:rPr>
              <a:t>g COVID. The qualitative data are based on two series of online questionnaires (2020, 2021) and qualitative interviews (2021) (</a:t>
            </a:r>
            <a:r>
              <a:rPr lang="en-GB" sz="2000" dirty="0" err="1">
                <a:latin typeface="Times New Roman" panose="02020603050405020304" pitchFamily="18" charset="0"/>
                <a:ea typeface="Calibri" panose="020F0502020204030204" pitchFamily="34" charset="0"/>
              </a:rPr>
              <a:t>Järvinen-Tassopoulos</a:t>
            </a:r>
            <a:r>
              <a:rPr lang="en-GB" sz="2000" dirty="0">
                <a:latin typeface="Times New Roman" panose="02020603050405020304" pitchFamily="18" charset="0"/>
                <a:ea typeface="Calibri" panose="020F0502020204030204" pitchFamily="34" charset="0"/>
              </a:rPr>
              <a:t> et al., 2021; Marionneau &amp; </a:t>
            </a:r>
            <a:r>
              <a:rPr lang="en-GB" sz="2000" dirty="0" err="1">
                <a:latin typeface="Times New Roman" panose="02020603050405020304" pitchFamily="18" charset="0"/>
                <a:ea typeface="Calibri" panose="020F0502020204030204" pitchFamily="34" charset="0"/>
              </a:rPr>
              <a:t>Järvinen-Tassopoulos</a:t>
            </a:r>
            <a:r>
              <a:rPr lang="en-GB" sz="2000" dirty="0">
                <a:latin typeface="Times New Roman" panose="02020603050405020304" pitchFamily="18" charset="0"/>
                <a:ea typeface="Calibri" panose="020F0502020204030204" pitchFamily="34" charset="0"/>
              </a:rPr>
              <a:t> 2021; 2022; </a:t>
            </a:r>
            <a:r>
              <a:rPr lang="en-GB" sz="2000" dirty="0" err="1">
                <a:latin typeface="Times New Roman" panose="02020603050405020304" pitchFamily="18" charset="0"/>
                <a:ea typeface="Calibri" panose="020F0502020204030204" pitchFamily="34" charset="0"/>
              </a:rPr>
              <a:t>Järvinen-Tassopoulos</a:t>
            </a:r>
            <a:r>
              <a:rPr lang="en-GB" sz="2000" dirty="0">
                <a:latin typeface="Times New Roman" panose="02020603050405020304" pitchFamily="18" charset="0"/>
                <a:ea typeface="Calibri" panose="020F0502020204030204" pitchFamily="34" charset="0"/>
              </a:rPr>
              <a:t> et al., forthcoming)</a:t>
            </a:r>
            <a:endParaRPr lang="en-GB" sz="2000" dirty="0">
              <a:effectLst/>
              <a:latin typeface="Times New Roman" panose="02020603050405020304" pitchFamily="18" charset="0"/>
              <a:ea typeface="Calibri" panose="020F0502020204030204" pitchFamily="34" charset="0"/>
            </a:endParaRPr>
          </a:p>
          <a:p>
            <a:endParaRPr lang="en-GB" sz="2000" dirty="0">
              <a:latin typeface="Times New Roman" panose="02020603050405020304" pitchFamily="18" charset="0"/>
              <a:ea typeface="Calibri" panose="020F0502020204030204" pitchFamily="34" charset="0"/>
            </a:endParaRPr>
          </a:p>
          <a:p>
            <a:r>
              <a:rPr lang="en-GB" sz="2000" dirty="0">
                <a:effectLst/>
                <a:latin typeface="Times New Roman" panose="02020603050405020304" pitchFamily="18" charset="0"/>
                <a:ea typeface="Calibri" panose="020F0502020204030204" pitchFamily="34" charset="0"/>
              </a:rPr>
              <a:t>Overall relief over the reduction of gambling opportunities for those who are CSOs of land-based gamblers:</a:t>
            </a:r>
          </a:p>
          <a:p>
            <a:pPr lvl="1"/>
            <a:r>
              <a:rPr lang="en-US" sz="2000" b="0" i="1" dirty="0">
                <a:solidFill>
                  <a:srgbClr val="000000"/>
                </a:solidFill>
                <a:effectLst/>
                <a:latin typeface="Times New Roman" panose="02020603050405020304" pitchFamily="18" charset="0"/>
              </a:rPr>
              <a:t>My mother has stopped playing on EGMs, because they have been closed. She has saved money.</a:t>
            </a:r>
            <a:r>
              <a:rPr lang="en-US" sz="2000" b="0" i="0" dirty="0">
                <a:solidFill>
                  <a:srgbClr val="000000"/>
                </a:solidFill>
                <a:effectLst/>
                <a:latin typeface="Times New Roman" panose="02020603050405020304" pitchFamily="18" charset="0"/>
              </a:rPr>
              <a:t> (female, 50-64 years) </a:t>
            </a:r>
            <a:endParaRPr lang="en-GB" sz="2000" dirty="0">
              <a:effectLst/>
              <a:latin typeface="Times New Roman" panose="02020603050405020304" pitchFamily="18" charset="0"/>
              <a:ea typeface="Calibri" panose="020F0502020204030204" pitchFamily="34" charset="0"/>
            </a:endParaRPr>
          </a:p>
          <a:p>
            <a:endParaRPr lang="en-GB" sz="2000" dirty="0">
              <a:latin typeface="Times New Roman" panose="02020603050405020304" pitchFamily="18" charset="0"/>
              <a:ea typeface="Calibri" panose="020F0502020204030204" pitchFamily="34" charset="0"/>
            </a:endParaRPr>
          </a:p>
          <a:p>
            <a:r>
              <a:rPr lang="en-GB" sz="2000" dirty="0">
                <a:effectLst/>
                <a:latin typeface="Times New Roman" panose="02020603050405020304" pitchFamily="18" charset="0"/>
                <a:ea typeface="Calibri" panose="020F0502020204030204" pitchFamily="34" charset="0"/>
              </a:rPr>
              <a:t>But increases in concern for those who are CSOs of online gamblers: </a:t>
            </a:r>
          </a:p>
          <a:p>
            <a:pPr lvl="1"/>
            <a:r>
              <a:rPr lang="en-GB" sz="2000" b="0" i="1" dirty="0">
                <a:solidFill>
                  <a:srgbClr val="000000"/>
                </a:solidFill>
                <a:effectLst/>
                <a:latin typeface="Times New Roman" panose="02020603050405020304" pitchFamily="18" charset="0"/>
              </a:rPr>
              <a:t>We have put a block to every phone or laptop, but my partner gambles on his work laptop at home and at work. He always finds a device on which he can gamble.</a:t>
            </a:r>
            <a:r>
              <a:rPr lang="en-GB" sz="2000" b="0" i="0" dirty="0">
                <a:solidFill>
                  <a:srgbClr val="000000"/>
                </a:solidFill>
                <a:effectLst/>
                <a:latin typeface="Times New Roman" panose="02020603050405020304" pitchFamily="18" charset="0"/>
              </a:rPr>
              <a:t> (female, 25-34 years)</a:t>
            </a:r>
            <a:endParaRPr lang="en-GB" sz="2000" dirty="0">
              <a:effectLst/>
              <a:latin typeface="Times New Roman" panose="02020603050405020304" pitchFamily="18" charset="0"/>
              <a:ea typeface="Calibri" panose="020F0502020204030204" pitchFamily="34" charset="0"/>
            </a:endParaRPr>
          </a:p>
          <a:p>
            <a:pPr marL="0" indent="0">
              <a:buNone/>
            </a:pPr>
            <a:endParaRPr lang="en-GB" sz="2000" dirty="0">
              <a:latin typeface="Times New Roman" panose="02020603050405020304" pitchFamily="18" charset="0"/>
              <a:ea typeface="Calibri" panose="020F0502020204030204" pitchFamily="34" charset="0"/>
            </a:endParaRPr>
          </a:p>
        </p:txBody>
      </p:sp>
      <p:sp>
        <p:nvSpPr>
          <p:cNvPr id="5" name="Tekstiruutu 4">
            <a:extLst>
              <a:ext uri="{FF2B5EF4-FFF2-40B4-BE49-F238E27FC236}">
                <a16:creationId xmlns:a16="http://schemas.microsoft.com/office/drawing/2014/main" id="{CCEE040A-CD32-93D1-4DB8-A7E1FB37A6C8}"/>
              </a:ext>
            </a:extLst>
          </p:cNvPr>
          <p:cNvSpPr txBox="1"/>
          <p:nvPr/>
        </p:nvSpPr>
        <p:spPr>
          <a:xfrm>
            <a:off x="152400" y="5943600"/>
            <a:ext cx="11826240" cy="523220"/>
          </a:xfrm>
          <a:prstGeom prst="rect">
            <a:avLst/>
          </a:prstGeom>
          <a:noFill/>
        </p:spPr>
        <p:txBody>
          <a:bodyPr wrap="square" rtlCol="0">
            <a:spAutoFit/>
          </a:bodyPr>
          <a:lstStyle/>
          <a:p>
            <a:endParaRPr lang="fi-FI" sz="1000" dirty="0">
              <a:latin typeface="Times New Roman" panose="02020603050405020304" pitchFamily="18" charset="0"/>
              <a:ea typeface="Calibri" panose="020F0502020204030204" pitchFamily="34" charset="0"/>
              <a:cs typeface="Times New Roman" panose="02020603050405020304" pitchFamily="18" charset="0"/>
            </a:endParaRPr>
          </a:p>
          <a:p>
            <a:endParaRPr lang="fi-FI" dirty="0"/>
          </a:p>
        </p:txBody>
      </p:sp>
      <p:sp>
        <p:nvSpPr>
          <p:cNvPr id="4" name="Date Placeholder 3">
            <a:extLst>
              <a:ext uri="{FF2B5EF4-FFF2-40B4-BE49-F238E27FC236}">
                <a16:creationId xmlns:a16="http://schemas.microsoft.com/office/drawing/2014/main" id="{EB6FE5DD-5A97-9697-3F1A-11C3FC57A32D}"/>
              </a:ext>
            </a:extLst>
          </p:cNvPr>
          <p:cNvSpPr>
            <a:spLocks noGrp="1"/>
          </p:cNvSpPr>
          <p:nvPr>
            <p:ph type="dt" sz="half" idx="10"/>
          </p:nvPr>
        </p:nvSpPr>
        <p:spPr/>
        <p:txBody>
          <a:bodyPr/>
          <a:lstStyle/>
          <a:p>
            <a:fld id="{747A69A6-6732-AB4F-A445-F137F4DEFBA4}" type="datetime1">
              <a:rPr lang="fi-FI" smtClean="0"/>
              <a:t>12.9.2022</a:t>
            </a:fld>
            <a:endParaRPr lang="fi-FI"/>
          </a:p>
        </p:txBody>
      </p:sp>
      <p:sp>
        <p:nvSpPr>
          <p:cNvPr id="6" name="Footer Placeholder 5">
            <a:extLst>
              <a:ext uri="{FF2B5EF4-FFF2-40B4-BE49-F238E27FC236}">
                <a16:creationId xmlns:a16="http://schemas.microsoft.com/office/drawing/2014/main" id="{EE479D33-ED7E-BDF3-A8FF-02BB413D22BA}"/>
              </a:ext>
            </a:extLst>
          </p:cNvPr>
          <p:cNvSpPr>
            <a:spLocks noGrp="1"/>
          </p:cNvSpPr>
          <p:nvPr>
            <p:ph type="ftr" sz="quarter" idx="11"/>
          </p:nvPr>
        </p:nvSpPr>
        <p:spPr/>
        <p:txBody>
          <a:bodyPr/>
          <a:lstStyle/>
          <a:p>
            <a:r>
              <a:rPr lang="fi-FI"/>
              <a:t>AfiNet - Webinar 13 of September 2022_Castren</a:t>
            </a:r>
          </a:p>
        </p:txBody>
      </p:sp>
    </p:spTree>
    <p:extLst>
      <p:ext uri="{BB962C8B-B14F-4D97-AF65-F5344CB8AC3E}">
        <p14:creationId xmlns:p14="http://schemas.microsoft.com/office/powerpoint/2010/main" val="110965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57F75F-586F-D969-A924-961BD0C92305}"/>
              </a:ext>
            </a:extLst>
          </p:cNvPr>
          <p:cNvSpPr>
            <a:spLocks noGrp="1"/>
          </p:cNvSpPr>
          <p:nvPr>
            <p:ph type="title"/>
          </p:nvPr>
        </p:nvSpPr>
        <p:spPr/>
        <p:txBody>
          <a:bodyPr/>
          <a:lstStyle/>
          <a:p>
            <a:r>
              <a:rPr lang="fi-FI" dirty="0" err="1"/>
              <a:t>CSOs</a:t>
            </a:r>
            <a:r>
              <a:rPr lang="fi-FI" dirty="0"/>
              <a:t> and COVID-19 (2/2)</a:t>
            </a:r>
          </a:p>
        </p:txBody>
      </p:sp>
      <p:sp>
        <p:nvSpPr>
          <p:cNvPr id="3" name="Sisällön paikkamerkki 2">
            <a:extLst>
              <a:ext uri="{FF2B5EF4-FFF2-40B4-BE49-F238E27FC236}">
                <a16:creationId xmlns:a16="http://schemas.microsoft.com/office/drawing/2014/main" id="{FCD3B662-9AF3-8D89-BD65-24080D6A2220}"/>
              </a:ext>
            </a:extLst>
          </p:cNvPr>
          <p:cNvSpPr>
            <a:spLocks noGrp="1"/>
          </p:cNvSpPr>
          <p:nvPr>
            <p:ph idx="1"/>
          </p:nvPr>
        </p:nvSpPr>
        <p:spPr>
          <a:xfrm>
            <a:off x="838200" y="1426051"/>
            <a:ext cx="10515600" cy="4351338"/>
          </a:xfrm>
        </p:spPr>
        <p:txBody>
          <a:bodyPr>
            <a:noAutofit/>
          </a:bodyPr>
          <a:lstStyle/>
          <a:p>
            <a:endParaRPr lang="en-GB" sz="2000" dirty="0">
              <a:latin typeface="Times New Roman" panose="02020603050405020304" pitchFamily="18" charset="0"/>
              <a:ea typeface="Calibri" panose="020F0502020204030204" pitchFamily="34" charset="0"/>
            </a:endParaRPr>
          </a:p>
          <a:p>
            <a:r>
              <a:rPr lang="en-GB" sz="2000" dirty="0">
                <a:effectLst/>
                <a:latin typeface="Times New Roman" panose="02020603050405020304" pitchFamily="18" charset="0"/>
                <a:ea typeface="Calibri" panose="020F0502020204030204" pitchFamily="34" charset="0"/>
              </a:rPr>
              <a:t>The reduced consumption of gambling was reflected as an overall reduced need for treatment and help services for both gamblers and CSOs during the spring of 2020</a:t>
            </a:r>
          </a:p>
          <a:p>
            <a:endParaRPr lang="en-GB" sz="2000" dirty="0">
              <a:effectLst/>
              <a:latin typeface="Times New Roman" panose="02020603050405020304" pitchFamily="18" charset="0"/>
              <a:ea typeface="Calibri" panose="020F0502020204030204" pitchFamily="34" charset="0"/>
            </a:endParaRPr>
          </a:p>
          <a:p>
            <a:r>
              <a:rPr lang="en-GB" sz="2000" dirty="0">
                <a:latin typeface="Times New Roman" panose="02020603050405020304" pitchFamily="18" charset="0"/>
              </a:rPr>
              <a:t>CSOs were more concerned over service closures than gamblers. However, the concern was for services of gamblers, not the services for CSOs</a:t>
            </a:r>
          </a:p>
          <a:p>
            <a:pPr lvl="1"/>
            <a:r>
              <a:rPr lang="en-GB" sz="2000" i="1" dirty="0">
                <a:effectLst/>
                <a:latin typeface="Times New Roman" panose="02020603050405020304" pitchFamily="18" charset="0"/>
                <a:ea typeface="Calibri" panose="020F0502020204030204" pitchFamily="34" charset="0"/>
              </a:rPr>
              <a:t>[Service needs] have changed, because my CSO’s visits to the psychologist were cancelled. The support has been really bad.</a:t>
            </a:r>
            <a:r>
              <a:rPr lang="en-GB" sz="2000" dirty="0">
                <a:effectLst/>
                <a:latin typeface="Times New Roman" panose="02020603050405020304" pitchFamily="18" charset="0"/>
                <a:ea typeface="Calibri" panose="020F0502020204030204" pitchFamily="34" charset="0"/>
              </a:rPr>
              <a:t> (CSO, female, 25-34)</a:t>
            </a:r>
            <a:endParaRPr lang="fi-FI" sz="2000" dirty="0"/>
          </a:p>
        </p:txBody>
      </p:sp>
      <p:sp>
        <p:nvSpPr>
          <p:cNvPr id="5" name="Tekstiruutu 4">
            <a:extLst>
              <a:ext uri="{FF2B5EF4-FFF2-40B4-BE49-F238E27FC236}">
                <a16:creationId xmlns:a16="http://schemas.microsoft.com/office/drawing/2014/main" id="{CCEE040A-CD32-93D1-4DB8-A7E1FB37A6C8}"/>
              </a:ext>
            </a:extLst>
          </p:cNvPr>
          <p:cNvSpPr txBox="1"/>
          <p:nvPr/>
        </p:nvSpPr>
        <p:spPr>
          <a:xfrm>
            <a:off x="304800" y="5218176"/>
            <a:ext cx="11673840" cy="1138773"/>
          </a:xfrm>
          <a:prstGeom prst="rect">
            <a:avLst/>
          </a:prstGeom>
          <a:noFill/>
        </p:spPr>
        <p:txBody>
          <a:bodyPr wrap="square" rtlCol="0">
            <a:spAutoFit/>
          </a:bodyPr>
          <a:lstStyle/>
          <a:p>
            <a:endParaRPr lang="fi-FI" sz="1000" dirty="0">
              <a:latin typeface="Times New Roman" panose="02020603050405020304" pitchFamily="18" charset="0"/>
              <a:ea typeface="Calibri" panose="020F0502020204030204" pitchFamily="34" charset="0"/>
              <a:cs typeface="Times New Roman" panose="02020603050405020304" pitchFamily="18" charset="0"/>
            </a:endParaRPr>
          </a:p>
          <a:p>
            <a:r>
              <a:rPr lang="fi-FI" sz="1000" dirty="0">
                <a:effectLst/>
                <a:latin typeface="Times New Roman" panose="02020603050405020304" pitchFamily="18" charset="0"/>
                <a:ea typeface="Calibri" panose="020F0502020204030204" pitchFamily="34" charset="0"/>
                <a:cs typeface="Times New Roman" panose="02020603050405020304" pitchFamily="18" charset="0"/>
              </a:rPr>
              <a:t>Järvinen-</a:t>
            </a:r>
            <a:r>
              <a:rPr lang="fi-FI" sz="1000" dirty="0" err="1">
                <a:effectLst/>
                <a:latin typeface="Times New Roman" panose="02020603050405020304" pitchFamily="18" charset="0"/>
                <a:ea typeface="Calibri" panose="020F0502020204030204" pitchFamily="34" charset="0"/>
                <a:cs typeface="Times New Roman" panose="02020603050405020304" pitchFamily="18" charset="0"/>
              </a:rPr>
              <a:t>Tassopoulos</a:t>
            </a:r>
            <a:r>
              <a:rPr lang="fi-FI" sz="1000" dirty="0">
                <a:effectLst/>
                <a:latin typeface="Times New Roman" panose="02020603050405020304" pitchFamily="18" charset="0"/>
                <a:ea typeface="Calibri" panose="020F0502020204030204" pitchFamily="34" charset="0"/>
                <a:cs typeface="Times New Roman" panose="02020603050405020304" pitchFamily="18" charset="0"/>
              </a:rPr>
              <a:t>, J., Marionneau, V. &amp; </a:t>
            </a:r>
            <a:r>
              <a:rPr lang="fi-FI" sz="1000" dirty="0" err="1">
                <a:effectLst/>
                <a:latin typeface="Times New Roman" panose="02020603050405020304" pitchFamily="18" charset="0"/>
                <a:ea typeface="Calibri" panose="020F0502020204030204" pitchFamily="34" charset="0"/>
                <a:cs typeface="Times New Roman" panose="02020603050405020304" pitchFamily="18" charset="0"/>
              </a:rPr>
              <a:t>Lerkkanen</a:t>
            </a:r>
            <a:r>
              <a:rPr lang="fi-FI" sz="1000" dirty="0">
                <a:effectLst/>
                <a:latin typeface="Times New Roman" panose="02020603050405020304" pitchFamily="18" charset="0"/>
                <a:ea typeface="Calibri" panose="020F0502020204030204" pitchFamily="34" charset="0"/>
                <a:cs typeface="Times New Roman" panose="02020603050405020304" pitchFamily="18" charset="0"/>
              </a:rPr>
              <a:t>, T. (2021). Rahapelaaminen koronapandemian aikana: Kokemuksia riskeistä ja muutoksista. Tiede &amp; Edistys, 4, </a:t>
            </a:r>
            <a:r>
              <a:rPr lang="fi-FI"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386-406.</a:t>
            </a:r>
            <a:endParaRPr lang="fi-FI"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00" dirty="0">
                <a:solidFill>
                  <a:srgbClr val="000000"/>
                </a:solidFill>
                <a:effectLst/>
                <a:latin typeface="Times New Roman" panose="02020603050405020304" pitchFamily="18" charset="0"/>
                <a:ea typeface="Times New Roman" panose="02020603050405020304" pitchFamily="18" charset="0"/>
              </a:rPr>
              <a:t>; </a:t>
            </a:r>
            <a:r>
              <a:rPr lang="fi-FI" sz="1000" dirty="0">
                <a:effectLst/>
                <a:latin typeface="Times New Roman" panose="02020603050405020304" pitchFamily="18" charset="0"/>
                <a:ea typeface="Calibri" panose="020F0502020204030204" pitchFamily="34" charset="0"/>
              </a:rPr>
              <a:t>Marionneau, V. &amp; Järvinen-</a:t>
            </a:r>
            <a:r>
              <a:rPr lang="fi-FI" sz="1000" dirty="0" err="1">
                <a:effectLst/>
                <a:latin typeface="Times New Roman" panose="02020603050405020304" pitchFamily="18" charset="0"/>
                <a:ea typeface="Calibri" panose="020F0502020204030204" pitchFamily="34" charset="0"/>
              </a:rPr>
              <a:t>Tassopoulos</a:t>
            </a:r>
            <a:r>
              <a:rPr lang="fi-FI" sz="1000" dirty="0">
                <a:effectLst/>
                <a:latin typeface="Times New Roman" panose="02020603050405020304" pitchFamily="18" charset="0"/>
                <a:ea typeface="Calibri" panose="020F0502020204030204" pitchFamily="34" charset="0"/>
              </a:rPr>
              <a:t>, J. (2021). </a:t>
            </a:r>
            <a:r>
              <a:rPr lang="en-GB" sz="1000" dirty="0">
                <a:effectLst/>
                <a:latin typeface="Times New Roman" panose="02020603050405020304" pitchFamily="18" charset="0"/>
                <a:ea typeface="Calibri" panose="020F0502020204030204" pitchFamily="34" charset="0"/>
              </a:rPr>
              <a:t>Changes in treatment and help services for gambling during the COVID-19: Experiences of gamblers and their concerned others. Nordic Studies on Alcohol and Drugs. ; </a:t>
            </a:r>
            <a:r>
              <a:rPr lang="en-US" sz="1000" dirty="0">
                <a:solidFill>
                  <a:srgbClr val="000000"/>
                </a:solidFill>
                <a:effectLst/>
                <a:latin typeface="Times New Roman" panose="02020603050405020304" pitchFamily="18" charset="0"/>
                <a:ea typeface="Times New Roman" panose="02020603050405020304" pitchFamily="18" charset="0"/>
              </a:rPr>
              <a:t>Marionneau, V. &amp; </a:t>
            </a:r>
            <a:r>
              <a:rPr lang="en-US" sz="1000" dirty="0" err="1">
                <a:solidFill>
                  <a:srgbClr val="000000"/>
                </a:solidFill>
                <a:effectLst/>
                <a:latin typeface="Times New Roman" panose="02020603050405020304" pitchFamily="18" charset="0"/>
                <a:ea typeface="Times New Roman" panose="02020603050405020304" pitchFamily="18" charset="0"/>
              </a:rPr>
              <a:t>Järvinen-Tassopoulos</a:t>
            </a:r>
            <a:r>
              <a:rPr lang="en-US" sz="1000" dirty="0">
                <a:solidFill>
                  <a:srgbClr val="000000"/>
                </a:solidFill>
                <a:effectLst/>
                <a:latin typeface="Times New Roman" panose="02020603050405020304" pitchFamily="18" charset="0"/>
                <a:ea typeface="Times New Roman" panose="02020603050405020304" pitchFamily="18" charset="0"/>
              </a:rPr>
              <a:t>, J. (2022). From habit-forming to habit-breaking availability: Experiences of electronic gambling machine closures during COVID-19. Frontiers in Psychiatry. ; </a:t>
            </a:r>
            <a:r>
              <a:rPr lang="en-US" sz="1000" dirty="0" err="1">
                <a:solidFill>
                  <a:srgbClr val="000000"/>
                </a:solidFill>
                <a:effectLst/>
                <a:latin typeface="Times New Roman" panose="02020603050405020304" pitchFamily="18" charset="0"/>
                <a:ea typeface="Times New Roman" panose="02020603050405020304" pitchFamily="18" charset="0"/>
              </a:rPr>
              <a:t>Järvinen-Tassopoulos</a:t>
            </a:r>
            <a:r>
              <a:rPr lang="en-US" sz="1000" dirty="0">
                <a:solidFill>
                  <a:srgbClr val="000000"/>
                </a:solidFill>
                <a:latin typeface="Times New Roman" panose="02020603050405020304" pitchFamily="18" charset="0"/>
                <a:ea typeface="Times New Roman" panose="02020603050405020304" pitchFamily="18" charset="0"/>
              </a:rPr>
              <a:t>, J., Marionneau, V., &amp; </a:t>
            </a:r>
            <a:r>
              <a:rPr lang="en-US" sz="1000" dirty="0" err="1">
                <a:solidFill>
                  <a:srgbClr val="000000"/>
                </a:solidFill>
                <a:latin typeface="Times New Roman" panose="02020603050405020304" pitchFamily="18" charset="0"/>
                <a:ea typeface="Times New Roman" panose="02020603050405020304" pitchFamily="18" charset="0"/>
              </a:rPr>
              <a:t>Pirskanen</a:t>
            </a:r>
            <a:r>
              <a:rPr lang="en-US" sz="1000" dirty="0">
                <a:solidFill>
                  <a:srgbClr val="000000"/>
                </a:solidFill>
                <a:latin typeface="Times New Roman" panose="02020603050405020304" pitchFamily="18" charset="0"/>
                <a:ea typeface="Times New Roman" panose="02020603050405020304" pitchFamily="18" charset="0"/>
              </a:rPr>
              <a:t>, H. (forthcoming). Gambling during COVID-19 and family relationships</a:t>
            </a:r>
            <a:endParaRPr lang="fi-FI" sz="1000" dirty="0">
              <a:effectLst/>
              <a:latin typeface="Times New Roman" panose="02020603050405020304" pitchFamily="18" charset="0"/>
              <a:ea typeface="Times New Roman" panose="02020603050405020304" pitchFamily="18" charset="0"/>
            </a:endParaRPr>
          </a:p>
          <a:p>
            <a:endParaRPr lang="fi-FI" dirty="0"/>
          </a:p>
        </p:txBody>
      </p:sp>
      <p:sp>
        <p:nvSpPr>
          <p:cNvPr id="4" name="Date Placeholder 3">
            <a:extLst>
              <a:ext uri="{FF2B5EF4-FFF2-40B4-BE49-F238E27FC236}">
                <a16:creationId xmlns:a16="http://schemas.microsoft.com/office/drawing/2014/main" id="{F0114F91-B916-E60C-721C-FA36F99E0293}"/>
              </a:ext>
            </a:extLst>
          </p:cNvPr>
          <p:cNvSpPr>
            <a:spLocks noGrp="1"/>
          </p:cNvSpPr>
          <p:nvPr>
            <p:ph type="dt" sz="half" idx="10"/>
          </p:nvPr>
        </p:nvSpPr>
        <p:spPr/>
        <p:txBody>
          <a:bodyPr/>
          <a:lstStyle/>
          <a:p>
            <a:fld id="{0A4BCA19-B091-1545-8280-3D08FDB50ED0}" type="datetime1">
              <a:rPr lang="fi-FI" smtClean="0"/>
              <a:t>12.9.2022</a:t>
            </a:fld>
            <a:endParaRPr lang="fi-FI"/>
          </a:p>
        </p:txBody>
      </p:sp>
      <p:sp>
        <p:nvSpPr>
          <p:cNvPr id="6" name="Footer Placeholder 5">
            <a:extLst>
              <a:ext uri="{FF2B5EF4-FFF2-40B4-BE49-F238E27FC236}">
                <a16:creationId xmlns:a16="http://schemas.microsoft.com/office/drawing/2014/main" id="{19698B0D-374B-FF94-9E53-BA88DF9B79E7}"/>
              </a:ext>
            </a:extLst>
          </p:cNvPr>
          <p:cNvSpPr>
            <a:spLocks noGrp="1"/>
          </p:cNvSpPr>
          <p:nvPr>
            <p:ph type="ftr" sz="quarter" idx="11"/>
          </p:nvPr>
        </p:nvSpPr>
        <p:spPr/>
        <p:txBody>
          <a:bodyPr/>
          <a:lstStyle/>
          <a:p>
            <a:r>
              <a:rPr lang="fi-FI"/>
              <a:t>AfiNet - Webinar 13 of September 2022_Castren</a:t>
            </a:r>
          </a:p>
        </p:txBody>
      </p:sp>
    </p:spTree>
    <p:extLst>
      <p:ext uri="{BB962C8B-B14F-4D97-AF65-F5344CB8AC3E}">
        <p14:creationId xmlns:p14="http://schemas.microsoft.com/office/powerpoint/2010/main" val="3672879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3D6B15-5B45-006B-8B5E-936F82C2912D}"/>
              </a:ext>
            </a:extLst>
          </p:cNvPr>
          <p:cNvSpPr>
            <a:spLocks noGrp="1"/>
          </p:cNvSpPr>
          <p:nvPr>
            <p:ph type="title"/>
          </p:nvPr>
        </p:nvSpPr>
        <p:spPr>
          <a:xfrm>
            <a:off x="719998" y="180000"/>
            <a:ext cx="10753200" cy="1188000"/>
          </a:xfrm>
        </p:spPr>
        <p:txBody>
          <a:bodyPr vert="horz" lIns="0" tIns="36000" rIns="72000" bIns="36000" rtlCol="0" anchor="ctr">
            <a:normAutofit/>
          </a:bodyPr>
          <a:lstStyle/>
          <a:p>
            <a:r>
              <a:rPr lang="en-GB" b="1" kern="1200" spc="-40" baseline="0">
                <a:latin typeface="+mj-lt"/>
                <a:ea typeface="+mj-ea"/>
                <a:cs typeface="+mj-cs"/>
              </a:rPr>
              <a:t>Riippuvuus perheessä (Addiction in the family), 2021</a:t>
            </a:r>
          </a:p>
        </p:txBody>
      </p:sp>
      <p:sp>
        <p:nvSpPr>
          <p:cNvPr id="4" name="Tekstiruutu 3">
            <a:extLst>
              <a:ext uri="{FF2B5EF4-FFF2-40B4-BE49-F238E27FC236}">
                <a16:creationId xmlns:a16="http://schemas.microsoft.com/office/drawing/2014/main" id="{2681C7F6-560C-4F47-7B93-B9BE521339D6}"/>
              </a:ext>
            </a:extLst>
          </p:cNvPr>
          <p:cNvSpPr txBox="1"/>
          <p:nvPr/>
        </p:nvSpPr>
        <p:spPr>
          <a:xfrm>
            <a:off x="720724" y="1476000"/>
            <a:ext cx="5256000" cy="4680000"/>
          </a:xfrm>
          <a:prstGeom prst="rect">
            <a:avLst/>
          </a:prstGeom>
        </p:spPr>
        <p:txBody>
          <a:bodyPr vert="horz" lIns="0" tIns="72000" rIns="0" bIns="72000" rtlCol="0">
            <a:normAutofit fontScale="92500" lnSpcReduction="10000"/>
          </a:bodyPr>
          <a:lstStyle/>
          <a:p>
            <a:pPr indent="-228600">
              <a:lnSpc>
                <a:spcPct val="90000"/>
              </a:lnSpc>
              <a:spcAft>
                <a:spcPts val="600"/>
              </a:spcAft>
              <a:buFont typeface="Arial" panose="020B0604020202020204" pitchFamily="34" charset="0"/>
              <a:buChar char="•"/>
            </a:pPr>
            <a:r>
              <a:rPr lang="en-GB" sz="2500" dirty="0"/>
              <a:t>Edited by Johanna </a:t>
            </a:r>
            <a:r>
              <a:rPr lang="en-GB" sz="2500" dirty="0" err="1"/>
              <a:t>Järvinen-Tassopoulos</a:t>
            </a:r>
            <a:r>
              <a:rPr lang="en-GB" sz="2500" dirty="0"/>
              <a:t> &amp; Henna </a:t>
            </a:r>
            <a:r>
              <a:rPr lang="en-GB" sz="2500" dirty="0" err="1"/>
              <a:t>Pirskanen</a:t>
            </a:r>
            <a:r>
              <a:rPr lang="en-GB" sz="2500" dirty="0"/>
              <a:t> (Associate professor at the University of Lapland). </a:t>
            </a:r>
          </a:p>
          <a:p>
            <a:pPr indent="-228600">
              <a:lnSpc>
                <a:spcPct val="90000"/>
              </a:lnSpc>
              <a:spcAft>
                <a:spcPts val="600"/>
              </a:spcAft>
              <a:buFont typeface="Arial" panose="020B0604020202020204" pitchFamily="34" charset="0"/>
              <a:buChar char="•"/>
            </a:pPr>
            <a:r>
              <a:rPr lang="en-GB" sz="2500" dirty="0"/>
              <a:t>A book about substance and gambling problems in Finnish families, including impacts on spouses, children, and the chain of generations.</a:t>
            </a:r>
          </a:p>
          <a:p>
            <a:pPr indent="-228600">
              <a:lnSpc>
                <a:spcPct val="90000"/>
              </a:lnSpc>
              <a:spcAft>
                <a:spcPts val="600"/>
              </a:spcAft>
              <a:buFont typeface="Arial" panose="020B0604020202020204" pitchFamily="34" charset="0"/>
              <a:buChar char="•"/>
            </a:pPr>
            <a:r>
              <a:rPr lang="en-GB" sz="2500" dirty="0"/>
              <a:t>The book includes both research articles and articles focusing on help and treatment given to CSOs written by experts.</a:t>
            </a:r>
          </a:p>
          <a:p>
            <a:pPr>
              <a:lnSpc>
                <a:spcPct val="90000"/>
              </a:lnSpc>
              <a:spcAft>
                <a:spcPts val="600"/>
              </a:spcAft>
            </a:pPr>
            <a:br>
              <a:rPr lang="en-GB" sz="2500" dirty="0"/>
            </a:br>
            <a:br>
              <a:rPr lang="en-GB" sz="2500" dirty="0"/>
            </a:br>
            <a:br>
              <a:rPr lang="en-GB" sz="2500" dirty="0"/>
            </a:br>
            <a:endParaRPr lang="en-GB" sz="2500" dirty="0"/>
          </a:p>
        </p:txBody>
      </p:sp>
      <p:pic>
        <p:nvPicPr>
          <p:cNvPr id="1026" name="Picture 2">
            <a:extLst>
              <a:ext uri="{FF2B5EF4-FFF2-40B4-BE49-F238E27FC236}">
                <a16:creationId xmlns:a16="http://schemas.microsoft.com/office/drawing/2014/main" id="{CD400EE6-BDF2-FAE4-436D-4A0433DE01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06" r="1" b="18769"/>
          <a:stretch/>
        </p:blipFill>
        <p:spPr bwMode="auto">
          <a:xfrm>
            <a:off x="6217198" y="1476000"/>
            <a:ext cx="5256000" cy="4680000"/>
          </a:xfrm>
          <a:prstGeom prst="rect">
            <a:avLst/>
          </a:prstGeom>
          <a:solidFill>
            <a:srgbClr val="FFFFFF"/>
          </a:solidFill>
          <a:effectLst/>
        </p:spPr>
      </p:pic>
      <p:sp>
        <p:nvSpPr>
          <p:cNvPr id="1036" name="Date Placeholder 4">
            <a:extLst>
              <a:ext uri="{FF2B5EF4-FFF2-40B4-BE49-F238E27FC236}">
                <a16:creationId xmlns:a16="http://schemas.microsoft.com/office/drawing/2014/main" id="{54590EEF-96D0-B635-B335-651EBC22023D}"/>
              </a:ext>
            </a:extLst>
          </p:cNvPr>
          <p:cNvSpPr>
            <a:spLocks noGrp="1"/>
          </p:cNvSpPr>
          <p:nvPr>
            <p:ph type="dt" sz="half" idx="14"/>
          </p:nvPr>
        </p:nvSpPr>
        <p:spPr>
          <a:xfrm>
            <a:off x="9871364" y="6484540"/>
            <a:ext cx="1081270" cy="380965"/>
          </a:xfrm>
        </p:spPr>
        <p:txBody>
          <a:bodyPr/>
          <a:lstStyle/>
          <a:p>
            <a:pPr>
              <a:spcAft>
                <a:spcPts val="600"/>
              </a:spcAft>
            </a:pPr>
            <a:fld id="{FCBA3DF8-AFAA-C240-AC0E-7C5D1650C345}" type="datetime1">
              <a:rPr lang="fi-FI" noProof="0" smtClean="0"/>
              <a:t>12.9.2022</a:t>
            </a:fld>
            <a:endParaRPr lang="en-GB" noProof="0"/>
          </a:p>
        </p:txBody>
      </p:sp>
      <p:sp>
        <p:nvSpPr>
          <p:cNvPr id="1038" name="Footer Placeholder 5">
            <a:extLst>
              <a:ext uri="{FF2B5EF4-FFF2-40B4-BE49-F238E27FC236}">
                <a16:creationId xmlns:a16="http://schemas.microsoft.com/office/drawing/2014/main" id="{A4B7A6C9-ADA7-67E1-3C0B-F507792B4EED}"/>
              </a:ext>
            </a:extLst>
          </p:cNvPr>
          <p:cNvSpPr>
            <a:spLocks noGrp="1"/>
          </p:cNvSpPr>
          <p:nvPr>
            <p:ph type="ftr" sz="quarter" idx="15"/>
          </p:nvPr>
        </p:nvSpPr>
        <p:spPr>
          <a:xfrm>
            <a:off x="2620068" y="6484540"/>
            <a:ext cx="6953061" cy="365125"/>
          </a:xfrm>
        </p:spPr>
        <p:txBody>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3838293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4CD615-B695-2D43-F24A-E5CA71F70018}"/>
              </a:ext>
            </a:extLst>
          </p:cNvPr>
          <p:cNvSpPr>
            <a:spLocks noGrp="1"/>
          </p:cNvSpPr>
          <p:nvPr>
            <p:ph type="title"/>
          </p:nvPr>
        </p:nvSpPr>
        <p:spPr>
          <a:xfrm>
            <a:off x="719998" y="180000"/>
            <a:ext cx="10753200" cy="1188000"/>
          </a:xfrm>
        </p:spPr>
        <p:txBody>
          <a:bodyPr anchor="ctr">
            <a:normAutofit/>
          </a:bodyPr>
          <a:lstStyle/>
          <a:p>
            <a:r>
              <a:rPr lang="fi-FI"/>
              <a:t>Läheisverkosto (</a:t>
            </a:r>
            <a:r>
              <a:rPr lang="fi-FI" err="1"/>
              <a:t>The</a:t>
            </a:r>
            <a:r>
              <a:rPr lang="fi-FI"/>
              <a:t> CSO Network)</a:t>
            </a:r>
          </a:p>
        </p:txBody>
      </p:sp>
      <p:sp>
        <p:nvSpPr>
          <p:cNvPr id="3" name="Sisällön paikkamerkki 2">
            <a:extLst>
              <a:ext uri="{FF2B5EF4-FFF2-40B4-BE49-F238E27FC236}">
                <a16:creationId xmlns:a16="http://schemas.microsoft.com/office/drawing/2014/main" id="{366303A2-869D-5ED3-CCA8-5C2D9C652AAC}"/>
              </a:ext>
            </a:extLst>
          </p:cNvPr>
          <p:cNvSpPr>
            <a:spLocks noGrp="1"/>
          </p:cNvSpPr>
          <p:nvPr>
            <p:ph sz="quarter" idx="13"/>
          </p:nvPr>
        </p:nvSpPr>
        <p:spPr>
          <a:xfrm>
            <a:off x="720724" y="1476000"/>
            <a:ext cx="5256000" cy="4680000"/>
          </a:xfrm>
        </p:spPr>
        <p:txBody>
          <a:bodyPr>
            <a:normAutofit fontScale="92500" lnSpcReduction="20000"/>
          </a:bodyPr>
          <a:lstStyle/>
          <a:p>
            <a:r>
              <a:rPr lang="en-GB" sz="2500" dirty="0"/>
              <a:t>A Finnish network connecting researchers, developers, treatment professionals, and individuals with lived experience on being a CSO of a gambler. </a:t>
            </a:r>
          </a:p>
          <a:p>
            <a:r>
              <a:rPr lang="en-GB" sz="2500" dirty="0"/>
              <a:t>Discussions involve sharing insights, research results, and ideas to improve the position of CSOs in Finland. </a:t>
            </a:r>
          </a:p>
          <a:p>
            <a:r>
              <a:rPr lang="en-GB" sz="2500" dirty="0"/>
              <a:t>Recent themes discussed: substance use, mental health, intimate partner violence, PG-SOIS measure.</a:t>
            </a:r>
          </a:p>
          <a:p>
            <a:r>
              <a:rPr lang="en-GB" sz="2500" dirty="0"/>
              <a:t>Aim: give a voice to CSOs and make their life better in the Finnish society</a:t>
            </a:r>
          </a:p>
          <a:p>
            <a:r>
              <a:rPr lang="en-GB" sz="2500" dirty="0"/>
              <a:t>Coordinated by Johanna </a:t>
            </a:r>
            <a:r>
              <a:rPr lang="en-GB" sz="2500" dirty="0" err="1"/>
              <a:t>Järvinen-Tassopoulos</a:t>
            </a:r>
            <a:r>
              <a:rPr lang="en-GB" sz="2500" dirty="0"/>
              <a:t> (THL). The group meets approximately 4 times a year.  </a:t>
            </a:r>
          </a:p>
          <a:p>
            <a:pPr marL="0" indent="0">
              <a:buNone/>
            </a:pPr>
            <a:endParaRPr lang="fi-FI" sz="2500" dirty="0"/>
          </a:p>
        </p:txBody>
      </p:sp>
      <p:pic>
        <p:nvPicPr>
          <p:cNvPr id="2050" name="Picture 2" descr="Networks Icon #107721 - Free Icons Library">
            <a:extLst>
              <a:ext uri="{FF2B5EF4-FFF2-40B4-BE49-F238E27FC236}">
                <a16:creationId xmlns:a16="http://schemas.microsoft.com/office/drawing/2014/main" id="{E526B9B4-E7F1-992B-C242-9F12EEF290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2" r="14326" b="3"/>
          <a:stretch/>
        </p:blipFill>
        <p:spPr bwMode="auto">
          <a:xfrm>
            <a:off x="6593990" y="1476000"/>
            <a:ext cx="4502416" cy="4680000"/>
          </a:xfrm>
          <a:prstGeom prst="rect">
            <a:avLst/>
          </a:prstGeom>
          <a:solidFill>
            <a:srgbClr val="FFFFFF"/>
          </a:solidFill>
        </p:spPr>
      </p:pic>
      <p:sp>
        <p:nvSpPr>
          <p:cNvPr id="2062" name="Date Placeholder 4">
            <a:extLst>
              <a:ext uri="{FF2B5EF4-FFF2-40B4-BE49-F238E27FC236}">
                <a16:creationId xmlns:a16="http://schemas.microsoft.com/office/drawing/2014/main" id="{25873D52-8D0D-8D08-E757-B8129740A2DF}"/>
              </a:ext>
            </a:extLst>
          </p:cNvPr>
          <p:cNvSpPr>
            <a:spLocks noGrp="1"/>
          </p:cNvSpPr>
          <p:nvPr>
            <p:ph type="dt" sz="half" idx="14"/>
          </p:nvPr>
        </p:nvSpPr>
        <p:spPr>
          <a:xfrm>
            <a:off x="9871364" y="6484540"/>
            <a:ext cx="1081270" cy="380965"/>
          </a:xfrm>
        </p:spPr>
        <p:txBody>
          <a:bodyPr/>
          <a:lstStyle/>
          <a:p>
            <a:pPr>
              <a:spcAft>
                <a:spcPts val="600"/>
              </a:spcAft>
            </a:pPr>
            <a:fld id="{B4D051FF-393A-E448-96F6-798DAC597C38}" type="datetime1">
              <a:rPr lang="fi-FI" smtClean="0"/>
              <a:t>12.9.2022</a:t>
            </a:fld>
            <a:endParaRPr lang="fi-FI"/>
          </a:p>
        </p:txBody>
      </p:sp>
      <p:sp>
        <p:nvSpPr>
          <p:cNvPr id="2064" name="Footer Placeholder 5">
            <a:extLst>
              <a:ext uri="{FF2B5EF4-FFF2-40B4-BE49-F238E27FC236}">
                <a16:creationId xmlns:a16="http://schemas.microsoft.com/office/drawing/2014/main" id="{B22DA096-B564-5316-299F-0A20F3A318BC}"/>
              </a:ext>
            </a:extLst>
          </p:cNvPr>
          <p:cNvSpPr>
            <a:spLocks noGrp="1"/>
          </p:cNvSpPr>
          <p:nvPr>
            <p:ph type="ftr" sz="quarter" idx="15"/>
          </p:nvPr>
        </p:nvSpPr>
        <p:spPr>
          <a:xfrm>
            <a:off x="2620068" y="6484540"/>
            <a:ext cx="6953061" cy="365125"/>
          </a:xfrm>
        </p:spPr>
        <p:txBody>
          <a:bodyPr/>
          <a:lstStyle/>
          <a:p>
            <a:pPr>
              <a:spcAft>
                <a:spcPts val="600"/>
              </a:spcAft>
            </a:pPr>
            <a:r>
              <a:rPr lang="en-GB"/>
              <a:t>AfiNet - Webinar 13 of September 2022_Castren</a:t>
            </a:r>
          </a:p>
        </p:txBody>
      </p:sp>
    </p:spTree>
    <p:extLst>
      <p:ext uri="{BB962C8B-B14F-4D97-AF65-F5344CB8AC3E}">
        <p14:creationId xmlns:p14="http://schemas.microsoft.com/office/powerpoint/2010/main" val="275299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EC4C-BEFB-711C-083B-A281E5F0974F}"/>
              </a:ext>
            </a:extLst>
          </p:cNvPr>
          <p:cNvSpPr>
            <a:spLocks noGrp="1"/>
          </p:cNvSpPr>
          <p:nvPr>
            <p:ph type="title"/>
          </p:nvPr>
        </p:nvSpPr>
        <p:spPr/>
        <p:txBody>
          <a:bodyPr/>
          <a:lstStyle/>
          <a:p>
            <a:r>
              <a:rPr lang="en-FI" dirty="0"/>
              <a:t>Gambling Clinic Helsinki</a:t>
            </a:r>
          </a:p>
        </p:txBody>
      </p:sp>
      <p:sp>
        <p:nvSpPr>
          <p:cNvPr id="3" name="Text Placeholder 2">
            <a:extLst>
              <a:ext uri="{FF2B5EF4-FFF2-40B4-BE49-F238E27FC236}">
                <a16:creationId xmlns:a16="http://schemas.microsoft.com/office/drawing/2014/main" id="{AD0F612F-E6FC-0462-639F-304D66E30E72}"/>
              </a:ext>
            </a:extLst>
          </p:cNvPr>
          <p:cNvSpPr>
            <a:spLocks noGrp="1"/>
          </p:cNvSpPr>
          <p:nvPr>
            <p:ph type="body" sz="quarter" idx="26"/>
          </p:nvPr>
        </p:nvSpPr>
        <p:spPr/>
        <p:txBody>
          <a:bodyPr/>
          <a:lstStyle/>
          <a:p>
            <a:r>
              <a:rPr lang="en-FI" dirty="0"/>
              <a:t>Corinne Björkenheim &amp;</a:t>
            </a:r>
          </a:p>
          <a:p>
            <a:r>
              <a:rPr lang="en-FI" dirty="0"/>
              <a:t>Hanna Karmakka-Asare</a:t>
            </a:r>
          </a:p>
        </p:txBody>
      </p:sp>
      <p:sp>
        <p:nvSpPr>
          <p:cNvPr id="4" name="Date Placeholder 3">
            <a:extLst>
              <a:ext uri="{FF2B5EF4-FFF2-40B4-BE49-F238E27FC236}">
                <a16:creationId xmlns:a16="http://schemas.microsoft.com/office/drawing/2014/main" id="{3E8CE2FE-B4F6-8046-562C-400B29B70C14}"/>
              </a:ext>
            </a:extLst>
          </p:cNvPr>
          <p:cNvSpPr>
            <a:spLocks noGrp="1"/>
          </p:cNvSpPr>
          <p:nvPr>
            <p:ph type="dt" sz="half" idx="23"/>
          </p:nvPr>
        </p:nvSpPr>
        <p:spPr/>
        <p:txBody>
          <a:bodyPr/>
          <a:lstStyle/>
          <a:p>
            <a:fld id="{B6DDF889-A090-394F-81B0-5827C41D8659}" type="datetime1">
              <a:rPr lang="fi-FI" noProof="0" smtClean="0"/>
              <a:t>12.9.2022</a:t>
            </a:fld>
            <a:endParaRPr lang="en-GB" noProof="0"/>
          </a:p>
        </p:txBody>
      </p:sp>
      <p:sp>
        <p:nvSpPr>
          <p:cNvPr id="5" name="Footer Placeholder 4">
            <a:extLst>
              <a:ext uri="{FF2B5EF4-FFF2-40B4-BE49-F238E27FC236}">
                <a16:creationId xmlns:a16="http://schemas.microsoft.com/office/drawing/2014/main" id="{42E2FCAB-DD3C-2CC2-0B18-32D45AABE4E3}"/>
              </a:ext>
            </a:extLst>
          </p:cNvPr>
          <p:cNvSpPr>
            <a:spLocks noGrp="1"/>
          </p:cNvSpPr>
          <p:nvPr>
            <p:ph type="ftr" sz="quarter" idx="24"/>
          </p:nvPr>
        </p:nvSpPr>
        <p:spPr/>
        <p:txBody>
          <a:bodyPr/>
          <a:lstStyle/>
          <a:p>
            <a:r>
              <a:rPr lang="en-GB" noProof="0"/>
              <a:t>AfiNet - Webinar 13 of September 2022_Castren</a:t>
            </a:r>
          </a:p>
        </p:txBody>
      </p:sp>
    </p:spTree>
    <p:extLst>
      <p:ext uri="{BB962C8B-B14F-4D97-AF65-F5344CB8AC3E}">
        <p14:creationId xmlns:p14="http://schemas.microsoft.com/office/powerpoint/2010/main" val="83899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2"/>
          <p:cNvSpPr>
            <a:spLocks noGrp="1"/>
          </p:cNvSpPr>
          <p:nvPr>
            <p:ph sz="quarter" idx="13"/>
          </p:nvPr>
        </p:nvSpPr>
        <p:spPr>
          <a:xfrm>
            <a:off x="720723" y="2127579"/>
            <a:ext cx="10030851" cy="3196588"/>
          </a:xfrm>
        </p:spPr>
        <p:txBody>
          <a:bodyPr>
            <a:normAutofit/>
          </a:bodyPr>
          <a:lstStyle/>
          <a:p>
            <a:pPr marL="0" indent="0">
              <a:buNone/>
            </a:pPr>
            <a:endParaRPr lang="fi-FI"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buNone/>
            </a:pP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Service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entity</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gamblers</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affected</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others</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gamblers</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AOs</a:t>
            </a:r>
            <a:r>
              <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fi-FI" dirty="0" err="1">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professionals</a:t>
            </a:r>
            <a:endParaRPr lang="fi-FI" dirty="0">
              <a:solidFill>
                <a:schemeClr val="bg2">
                  <a:lumMod val="1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buNone/>
            </a:pPr>
            <a:endParaRPr lang="fi-FI" dirty="0"/>
          </a:p>
        </p:txBody>
      </p:sp>
      <p:pic>
        <p:nvPicPr>
          <p:cNvPr id="5" name="Kuva 4">
            <a:extLst>
              <a:ext uri="{FF2B5EF4-FFF2-40B4-BE49-F238E27FC236}">
                <a16:creationId xmlns:a16="http://schemas.microsoft.com/office/drawing/2014/main" id="{7F4FA215-BE0A-C7EF-341E-A97C4D7FF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44" y="608496"/>
            <a:ext cx="2315332" cy="1289748"/>
          </a:xfrm>
          <a:prstGeom prst="rect">
            <a:avLst/>
          </a:prstGeom>
          <a:solidFill>
            <a:srgbClr val="92D050"/>
          </a:solidFill>
        </p:spPr>
      </p:pic>
      <p:pic>
        <p:nvPicPr>
          <p:cNvPr id="6" name="Kuva 5">
            <a:extLst>
              <a:ext uri="{FF2B5EF4-FFF2-40B4-BE49-F238E27FC236}">
                <a16:creationId xmlns:a16="http://schemas.microsoft.com/office/drawing/2014/main" id="{AD6F4BB7-5DB2-876B-E395-F80800BCF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9457" y="608496"/>
            <a:ext cx="1368428" cy="1289748"/>
          </a:xfrm>
          <a:prstGeom prst="rect">
            <a:avLst/>
          </a:prstGeom>
        </p:spPr>
      </p:pic>
      <p:pic>
        <p:nvPicPr>
          <p:cNvPr id="10" name="Kuva 9">
            <a:extLst>
              <a:ext uri="{FF2B5EF4-FFF2-40B4-BE49-F238E27FC236}">
                <a16:creationId xmlns:a16="http://schemas.microsoft.com/office/drawing/2014/main" id="{F714C9E3-F0DF-8DC7-D018-7ECD2788F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076" y="5235676"/>
            <a:ext cx="6233532" cy="1290480"/>
          </a:xfrm>
          <a:prstGeom prst="rect">
            <a:avLst/>
          </a:prstGeom>
        </p:spPr>
      </p:pic>
      <p:sp>
        <p:nvSpPr>
          <p:cNvPr id="2" name="Date Placeholder 1">
            <a:extLst>
              <a:ext uri="{FF2B5EF4-FFF2-40B4-BE49-F238E27FC236}">
                <a16:creationId xmlns:a16="http://schemas.microsoft.com/office/drawing/2014/main" id="{F72F3E57-5350-64D2-FE68-A6146F7E5DB9}"/>
              </a:ext>
            </a:extLst>
          </p:cNvPr>
          <p:cNvSpPr>
            <a:spLocks noGrp="1"/>
          </p:cNvSpPr>
          <p:nvPr>
            <p:ph type="dt" sz="half" idx="14"/>
          </p:nvPr>
        </p:nvSpPr>
        <p:spPr/>
        <p:txBody>
          <a:bodyPr/>
          <a:lstStyle/>
          <a:p>
            <a:fld id="{006B03BF-DB27-DE41-A9AA-8484BCB3CDF7}" type="datetime1">
              <a:rPr lang="fi-FI" smtClean="0"/>
              <a:t>12.9.2022</a:t>
            </a:fld>
            <a:endParaRPr lang="fi-FI"/>
          </a:p>
        </p:txBody>
      </p:sp>
      <p:sp>
        <p:nvSpPr>
          <p:cNvPr id="3" name="Footer Placeholder 2">
            <a:extLst>
              <a:ext uri="{FF2B5EF4-FFF2-40B4-BE49-F238E27FC236}">
                <a16:creationId xmlns:a16="http://schemas.microsoft.com/office/drawing/2014/main" id="{F4135E50-E311-A696-0DBD-C83E13A897F7}"/>
              </a:ext>
            </a:extLst>
          </p:cNvPr>
          <p:cNvSpPr>
            <a:spLocks noGrp="1"/>
          </p:cNvSpPr>
          <p:nvPr>
            <p:ph type="ftr" sz="quarter" idx="15"/>
          </p:nvPr>
        </p:nvSpPr>
        <p:spPr/>
        <p:txBody>
          <a:bodyPr/>
          <a:lstStyle/>
          <a:p>
            <a:r>
              <a:rPr lang="en-GB"/>
              <a:t>AfiNet - Webinar 13 of September 2022_Castren</a:t>
            </a:r>
          </a:p>
        </p:txBody>
      </p:sp>
    </p:spTree>
    <p:extLst>
      <p:ext uri="{BB962C8B-B14F-4D97-AF65-F5344CB8AC3E}">
        <p14:creationId xmlns:p14="http://schemas.microsoft.com/office/powerpoint/2010/main" val="3891565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74158" y="-507990"/>
            <a:ext cx="10515600" cy="1325563"/>
          </a:xfrm>
        </p:spPr>
        <p:txBody>
          <a:bodyPr>
            <a:normAutofit/>
          </a:bodyPr>
          <a:lstStyle/>
          <a:p>
            <a:br>
              <a:rPr lang="fi-FI" sz="2800" b="1" dirty="0">
                <a:solidFill>
                  <a:schemeClr val="bg2">
                    <a:lumMod val="50000"/>
                  </a:schemeClr>
                </a:solidFill>
                <a:latin typeface="+mn-lt"/>
              </a:rPr>
            </a:br>
            <a:r>
              <a:rPr lang="fi-FI" sz="2800" dirty="0">
                <a:solidFill>
                  <a:schemeClr val="accent1"/>
                </a:solidFill>
                <a:latin typeface="+mn-lt"/>
              </a:rPr>
              <a:t>Services </a:t>
            </a:r>
            <a:r>
              <a:rPr lang="fi-FI" sz="2800" dirty="0" err="1">
                <a:solidFill>
                  <a:schemeClr val="accent1"/>
                </a:solidFill>
                <a:latin typeface="+mn-lt"/>
              </a:rPr>
              <a:t>Targeted</a:t>
            </a:r>
            <a:r>
              <a:rPr lang="fi-FI" sz="2800" dirty="0">
                <a:solidFill>
                  <a:schemeClr val="accent1"/>
                </a:solidFill>
                <a:latin typeface="+mn-lt"/>
              </a:rPr>
              <a:t> for </a:t>
            </a:r>
            <a:r>
              <a:rPr lang="fi-FI" sz="2800" dirty="0" err="1">
                <a:solidFill>
                  <a:schemeClr val="accent1"/>
                </a:solidFill>
                <a:latin typeface="+mn-lt"/>
              </a:rPr>
              <a:t>Affected</a:t>
            </a:r>
            <a:r>
              <a:rPr lang="fi-FI" sz="2800" dirty="0">
                <a:solidFill>
                  <a:schemeClr val="accent1"/>
                </a:solidFill>
                <a:latin typeface="+mn-lt"/>
              </a:rPr>
              <a:t> </a:t>
            </a:r>
            <a:r>
              <a:rPr lang="fi-FI" sz="2800" dirty="0" err="1">
                <a:solidFill>
                  <a:schemeClr val="accent1"/>
                </a:solidFill>
                <a:latin typeface="+mn-lt"/>
              </a:rPr>
              <a:t>Others</a:t>
            </a:r>
            <a:r>
              <a:rPr lang="fi-FI" sz="2800" dirty="0">
                <a:solidFill>
                  <a:schemeClr val="accent1"/>
                </a:solidFill>
                <a:latin typeface="+mn-lt"/>
              </a:rPr>
              <a:t>  of </a:t>
            </a:r>
            <a:r>
              <a:rPr lang="fi-FI" sz="2800" dirty="0" err="1">
                <a:solidFill>
                  <a:schemeClr val="accent1"/>
                </a:solidFill>
                <a:latin typeface="+mn-lt"/>
              </a:rPr>
              <a:t>Gamblers</a:t>
            </a:r>
            <a:endParaRPr lang="fi-FI" sz="2800" b="1" dirty="0">
              <a:solidFill>
                <a:schemeClr val="bg2">
                  <a:lumMod val="50000"/>
                </a:schemeClr>
              </a:solidFill>
              <a:latin typeface="+mn-lt"/>
            </a:endParaRPr>
          </a:p>
        </p:txBody>
      </p:sp>
      <p:sp>
        <p:nvSpPr>
          <p:cNvPr id="31" name="Ellipsi 30"/>
          <p:cNvSpPr/>
          <p:nvPr/>
        </p:nvSpPr>
        <p:spPr>
          <a:xfrm>
            <a:off x="5249906" y="2036342"/>
            <a:ext cx="2371725" cy="2257425"/>
          </a:xfrm>
          <a:prstGeom prst="ellips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32" name="Tekstiruutu 31"/>
          <p:cNvSpPr txBox="1"/>
          <p:nvPr/>
        </p:nvSpPr>
        <p:spPr>
          <a:xfrm>
            <a:off x="5622940" y="2697965"/>
            <a:ext cx="1764495" cy="1015663"/>
          </a:xfrm>
          <a:prstGeom prst="rect">
            <a:avLst/>
          </a:prstGeom>
          <a:noFill/>
        </p:spPr>
        <p:txBody>
          <a:bodyPr wrap="square" rtlCol="0">
            <a:spAutoFit/>
          </a:bodyPr>
          <a:lstStyle/>
          <a:p>
            <a:r>
              <a:rPr lang="fi-FI" sz="2000" b="1" dirty="0">
                <a:solidFill>
                  <a:schemeClr val="bg1"/>
                </a:solidFill>
              </a:rPr>
              <a:t>AFFECTED OTHERS OF</a:t>
            </a:r>
            <a:br>
              <a:rPr lang="fi-FI" sz="2000" b="1" dirty="0">
                <a:solidFill>
                  <a:schemeClr val="bg1"/>
                </a:solidFill>
              </a:rPr>
            </a:br>
            <a:r>
              <a:rPr lang="fi-FI" sz="2000" b="1" dirty="0">
                <a:solidFill>
                  <a:schemeClr val="bg1"/>
                </a:solidFill>
              </a:rPr>
              <a:t>GAMBLERS</a:t>
            </a:r>
          </a:p>
        </p:txBody>
      </p:sp>
      <p:sp>
        <p:nvSpPr>
          <p:cNvPr id="35" name="Suorakulmio 34"/>
          <p:cNvSpPr/>
          <p:nvPr/>
        </p:nvSpPr>
        <p:spPr>
          <a:xfrm>
            <a:off x="3661294" y="636485"/>
            <a:ext cx="1959244" cy="1037539"/>
          </a:xfrm>
          <a:prstGeom prst="rect">
            <a:avLst/>
          </a:prstGeom>
          <a:solidFill>
            <a:srgbClr val="EAEA10"/>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r>
              <a:rPr lang="fi-FI" b="1" dirty="0" err="1">
                <a:solidFill>
                  <a:schemeClr val="bg2">
                    <a:lumMod val="50000"/>
                  </a:schemeClr>
                </a:solidFill>
              </a:rPr>
              <a:t>Gambling</a:t>
            </a:r>
            <a:r>
              <a:rPr lang="fi-FI" b="1" dirty="0">
                <a:solidFill>
                  <a:schemeClr val="bg2">
                    <a:lumMod val="50000"/>
                  </a:schemeClr>
                </a:solidFill>
              </a:rPr>
              <a:t> </a:t>
            </a:r>
            <a:r>
              <a:rPr lang="fi-FI" b="1" dirty="0" err="1">
                <a:solidFill>
                  <a:schemeClr val="bg2">
                    <a:lumMod val="50000"/>
                  </a:schemeClr>
                </a:solidFill>
              </a:rPr>
              <a:t>Helpline</a:t>
            </a:r>
            <a:r>
              <a:rPr lang="fi-FI" b="1" dirty="0">
                <a:solidFill>
                  <a:schemeClr val="bg2">
                    <a:lumMod val="50000"/>
                  </a:schemeClr>
                </a:solidFill>
              </a:rPr>
              <a:t>                    (Mon.-</a:t>
            </a:r>
            <a:r>
              <a:rPr lang="fi-FI" b="1" dirty="0" err="1">
                <a:solidFill>
                  <a:schemeClr val="bg2">
                    <a:lumMod val="50000"/>
                  </a:schemeClr>
                </a:solidFill>
              </a:rPr>
              <a:t>Fri</a:t>
            </a:r>
            <a:r>
              <a:rPr lang="fi-FI" b="1" dirty="0">
                <a:solidFill>
                  <a:schemeClr val="bg2">
                    <a:lumMod val="50000"/>
                  </a:schemeClr>
                </a:solidFill>
              </a:rPr>
              <a:t>. 12-18</a:t>
            </a:r>
            <a:r>
              <a:rPr lang="fi-FI" sz="1600" b="1" dirty="0">
                <a:solidFill>
                  <a:schemeClr val="bg2">
                    <a:lumMod val="50000"/>
                  </a:schemeClr>
                </a:solidFill>
              </a:rPr>
              <a:t>)</a:t>
            </a:r>
          </a:p>
        </p:txBody>
      </p:sp>
      <p:sp>
        <p:nvSpPr>
          <p:cNvPr id="37" name="Suorakulmio 36"/>
          <p:cNvSpPr/>
          <p:nvPr/>
        </p:nvSpPr>
        <p:spPr>
          <a:xfrm>
            <a:off x="4189528" y="5314093"/>
            <a:ext cx="2052801" cy="650081"/>
          </a:xfrm>
          <a:prstGeom prst="rect">
            <a:avLst/>
          </a:prstGeom>
          <a:solidFill>
            <a:srgbClr val="EAEA10"/>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38" name="Suorakulmio 37"/>
          <p:cNvSpPr/>
          <p:nvPr/>
        </p:nvSpPr>
        <p:spPr>
          <a:xfrm>
            <a:off x="2579550" y="2262967"/>
            <a:ext cx="1999818" cy="917518"/>
          </a:xfrm>
          <a:prstGeom prst="rect">
            <a:avLst/>
          </a:prstGeom>
          <a:solidFill>
            <a:srgbClr val="EAEA10"/>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39" name="Tekstiruutu 38"/>
          <p:cNvSpPr txBox="1"/>
          <p:nvPr/>
        </p:nvSpPr>
        <p:spPr>
          <a:xfrm>
            <a:off x="2629369" y="2309674"/>
            <a:ext cx="2063850" cy="923330"/>
          </a:xfrm>
          <a:prstGeom prst="rect">
            <a:avLst/>
          </a:prstGeom>
          <a:noFill/>
        </p:spPr>
        <p:txBody>
          <a:bodyPr wrap="square" rtlCol="0">
            <a:spAutoFit/>
          </a:bodyPr>
          <a:lstStyle/>
          <a:p>
            <a:r>
              <a:rPr lang="fi-FI" b="1" dirty="0">
                <a:solidFill>
                  <a:schemeClr val="bg2">
                    <a:lumMod val="50000"/>
                  </a:schemeClr>
                </a:solidFill>
              </a:rPr>
              <a:t>Chat</a:t>
            </a:r>
          </a:p>
          <a:p>
            <a:r>
              <a:rPr lang="fi-FI" b="1" dirty="0">
                <a:solidFill>
                  <a:schemeClr val="bg2">
                    <a:lumMod val="50000"/>
                  </a:schemeClr>
                </a:solidFill>
              </a:rPr>
              <a:t>(Mon. &amp; </a:t>
            </a:r>
            <a:r>
              <a:rPr lang="fi-FI" b="1" dirty="0" err="1">
                <a:solidFill>
                  <a:schemeClr val="bg2">
                    <a:lumMod val="50000"/>
                  </a:schemeClr>
                </a:solidFill>
              </a:rPr>
              <a:t>Wed</a:t>
            </a:r>
            <a:r>
              <a:rPr lang="fi-FI" b="1" dirty="0">
                <a:solidFill>
                  <a:schemeClr val="bg2">
                    <a:lumMod val="50000"/>
                  </a:schemeClr>
                </a:solidFill>
              </a:rPr>
              <a:t>.  &amp; Fri.12-15)</a:t>
            </a:r>
          </a:p>
        </p:txBody>
      </p:sp>
      <p:sp>
        <p:nvSpPr>
          <p:cNvPr id="40" name="Tekstiruutu 39"/>
          <p:cNvSpPr txBox="1"/>
          <p:nvPr/>
        </p:nvSpPr>
        <p:spPr>
          <a:xfrm>
            <a:off x="4333250" y="5317843"/>
            <a:ext cx="2052802" cy="646331"/>
          </a:xfrm>
          <a:prstGeom prst="rect">
            <a:avLst/>
          </a:prstGeom>
          <a:noFill/>
        </p:spPr>
        <p:txBody>
          <a:bodyPr wrap="square" rtlCol="0">
            <a:spAutoFit/>
          </a:bodyPr>
          <a:lstStyle/>
          <a:p>
            <a:r>
              <a:rPr lang="fi-FI" b="1" dirty="0" err="1">
                <a:solidFill>
                  <a:schemeClr val="bg2">
                    <a:lumMod val="50000"/>
                  </a:schemeClr>
                </a:solidFill>
              </a:rPr>
              <a:t>Self</a:t>
            </a:r>
            <a:r>
              <a:rPr lang="fi-FI" b="1" dirty="0">
                <a:solidFill>
                  <a:schemeClr val="bg2">
                    <a:lumMod val="50000"/>
                  </a:schemeClr>
                </a:solidFill>
              </a:rPr>
              <a:t> Help</a:t>
            </a:r>
          </a:p>
          <a:p>
            <a:r>
              <a:rPr lang="fi-FI" b="1" dirty="0">
                <a:solidFill>
                  <a:schemeClr val="bg2">
                    <a:lumMod val="50000"/>
                  </a:schemeClr>
                </a:solidFill>
              </a:rPr>
              <a:t>(www.peluuri.fi)                    </a:t>
            </a:r>
          </a:p>
        </p:txBody>
      </p:sp>
      <p:cxnSp>
        <p:nvCxnSpPr>
          <p:cNvPr id="44" name="Suora yhdysviiva 43"/>
          <p:cNvCxnSpPr>
            <a:cxnSpLocks/>
          </p:cNvCxnSpPr>
          <p:nvPr/>
        </p:nvCxnSpPr>
        <p:spPr>
          <a:xfrm flipH="1" flipV="1">
            <a:off x="4719065" y="2768918"/>
            <a:ext cx="480325" cy="177509"/>
          </a:xfrm>
          <a:prstGeom prst="line">
            <a:avLst/>
          </a:prstGeom>
          <a:ln w="76200" cmpd="sng">
            <a:solidFill>
              <a:srgbClr val="EAEA10"/>
            </a:solidFill>
          </a:ln>
          <a:effectLst/>
        </p:spPr>
        <p:style>
          <a:lnRef idx="2">
            <a:schemeClr val="accent1"/>
          </a:lnRef>
          <a:fillRef idx="0">
            <a:schemeClr val="accent1"/>
          </a:fillRef>
          <a:effectRef idx="1">
            <a:schemeClr val="accent1"/>
          </a:effectRef>
          <a:fontRef idx="minor">
            <a:schemeClr val="tx1"/>
          </a:fontRef>
        </p:style>
      </p:cxnSp>
      <p:cxnSp>
        <p:nvCxnSpPr>
          <p:cNvPr id="59" name="Suora yhdysviiva 58"/>
          <p:cNvCxnSpPr/>
          <p:nvPr/>
        </p:nvCxnSpPr>
        <p:spPr>
          <a:xfrm>
            <a:off x="5309227" y="1791729"/>
            <a:ext cx="311311" cy="421171"/>
          </a:xfrm>
          <a:prstGeom prst="line">
            <a:avLst/>
          </a:prstGeom>
          <a:ln w="76200" cmpd="sng">
            <a:solidFill>
              <a:srgbClr val="EAEA10"/>
            </a:solidFill>
          </a:ln>
          <a:effectLst/>
        </p:spPr>
        <p:style>
          <a:lnRef idx="2">
            <a:schemeClr val="accent1"/>
          </a:lnRef>
          <a:fillRef idx="0">
            <a:schemeClr val="accent1"/>
          </a:fillRef>
          <a:effectRef idx="1">
            <a:schemeClr val="accent1"/>
          </a:effectRef>
          <a:fontRef idx="minor">
            <a:schemeClr val="tx1"/>
          </a:fontRef>
        </p:style>
      </p:cxnSp>
      <p:cxnSp>
        <p:nvCxnSpPr>
          <p:cNvPr id="83" name="Suora yhdysviiva 82"/>
          <p:cNvCxnSpPr/>
          <p:nvPr/>
        </p:nvCxnSpPr>
        <p:spPr>
          <a:xfrm flipH="1" flipV="1">
            <a:off x="7448222" y="4139298"/>
            <a:ext cx="377474" cy="328689"/>
          </a:xfrm>
          <a:prstGeom prst="line">
            <a:avLst/>
          </a:prstGeom>
          <a:ln w="76200" cmpd="sng">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88" name="Suorakulmio 87"/>
          <p:cNvSpPr/>
          <p:nvPr/>
        </p:nvSpPr>
        <p:spPr>
          <a:xfrm>
            <a:off x="8074909" y="4319426"/>
            <a:ext cx="2803430" cy="1516982"/>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89" name="Tekstiruutu 88"/>
          <p:cNvSpPr txBox="1"/>
          <p:nvPr/>
        </p:nvSpPr>
        <p:spPr>
          <a:xfrm>
            <a:off x="8083891" y="4504355"/>
            <a:ext cx="2805867" cy="1200329"/>
          </a:xfrm>
          <a:prstGeom prst="rect">
            <a:avLst/>
          </a:prstGeom>
          <a:noFill/>
        </p:spPr>
        <p:txBody>
          <a:bodyPr wrap="square" rtlCol="0">
            <a:spAutoFit/>
          </a:bodyPr>
          <a:lstStyle/>
          <a:p>
            <a:r>
              <a:rPr lang="fi-FI" b="1" dirty="0" err="1">
                <a:solidFill>
                  <a:schemeClr val="bg1"/>
                </a:solidFill>
              </a:rPr>
              <a:t>Councelling</a:t>
            </a:r>
            <a:r>
              <a:rPr lang="fi-FI" b="1" dirty="0">
                <a:solidFill>
                  <a:schemeClr val="bg1"/>
                </a:solidFill>
              </a:rPr>
              <a:t> / Support (</a:t>
            </a:r>
            <a:r>
              <a:rPr lang="fi-FI" b="1" dirty="0" err="1">
                <a:solidFill>
                  <a:schemeClr val="bg1"/>
                </a:solidFill>
              </a:rPr>
              <a:t>individual</a:t>
            </a:r>
            <a:r>
              <a:rPr lang="fi-FI" b="1" dirty="0">
                <a:solidFill>
                  <a:schemeClr val="bg1"/>
                </a:solidFill>
              </a:rPr>
              <a:t>, </a:t>
            </a:r>
            <a:r>
              <a:rPr lang="fi-FI" b="1" dirty="0" err="1">
                <a:solidFill>
                  <a:schemeClr val="bg1"/>
                </a:solidFill>
              </a:rPr>
              <a:t>couple</a:t>
            </a:r>
            <a:r>
              <a:rPr lang="fi-FI" b="1" dirty="0">
                <a:solidFill>
                  <a:schemeClr val="bg1"/>
                </a:solidFill>
              </a:rPr>
              <a:t>, </a:t>
            </a:r>
            <a:r>
              <a:rPr lang="fi-FI" b="1" dirty="0" err="1">
                <a:solidFill>
                  <a:schemeClr val="bg1"/>
                </a:solidFill>
              </a:rPr>
              <a:t>family</a:t>
            </a:r>
            <a:r>
              <a:rPr lang="fi-FI" b="1" dirty="0">
                <a:solidFill>
                  <a:schemeClr val="bg1"/>
                </a:solidFill>
              </a:rPr>
              <a:t> </a:t>
            </a:r>
            <a:r>
              <a:rPr lang="fi-FI" b="1" dirty="0" err="1">
                <a:solidFill>
                  <a:schemeClr val="bg1"/>
                </a:solidFill>
              </a:rPr>
              <a:t>or</a:t>
            </a:r>
            <a:r>
              <a:rPr lang="fi-FI" b="1" dirty="0">
                <a:solidFill>
                  <a:schemeClr val="bg1"/>
                </a:solidFill>
              </a:rPr>
              <a:t> </a:t>
            </a:r>
            <a:r>
              <a:rPr lang="fi-FI" b="1" dirty="0" err="1">
                <a:solidFill>
                  <a:schemeClr val="bg1"/>
                </a:solidFill>
              </a:rPr>
              <a:t>group</a:t>
            </a:r>
            <a:r>
              <a:rPr lang="fi-FI" b="1" dirty="0">
                <a:solidFill>
                  <a:schemeClr val="bg1"/>
                </a:solidFill>
              </a:rPr>
              <a:t>)</a:t>
            </a:r>
          </a:p>
          <a:p>
            <a:r>
              <a:rPr lang="fi-FI" b="1" dirty="0" err="1">
                <a:solidFill>
                  <a:schemeClr val="bg1"/>
                </a:solidFill>
              </a:rPr>
              <a:t>by</a:t>
            </a:r>
            <a:r>
              <a:rPr lang="fi-FI" b="1" dirty="0">
                <a:solidFill>
                  <a:schemeClr val="bg1"/>
                </a:solidFill>
              </a:rPr>
              <a:t> </a:t>
            </a:r>
            <a:r>
              <a:rPr lang="fi-FI" b="1" dirty="0" err="1">
                <a:solidFill>
                  <a:schemeClr val="bg1"/>
                </a:solidFill>
              </a:rPr>
              <a:t>appointment</a:t>
            </a:r>
            <a:r>
              <a:rPr lang="fi-FI" b="1" dirty="0">
                <a:solidFill>
                  <a:schemeClr val="bg1"/>
                </a:solidFill>
              </a:rPr>
              <a:t> </a:t>
            </a:r>
          </a:p>
        </p:txBody>
      </p:sp>
      <p:sp>
        <p:nvSpPr>
          <p:cNvPr id="90" name="Suorakulmio 89"/>
          <p:cNvSpPr/>
          <p:nvPr/>
        </p:nvSpPr>
        <p:spPr>
          <a:xfrm>
            <a:off x="2616904" y="6150497"/>
            <a:ext cx="8121720" cy="460857"/>
          </a:xfrm>
          <a:prstGeom prst="rect">
            <a:avLst/>
          </a:prstGeom>
          <a:solidFill>
            <a:schemeClr val="bg2">
              <a:lumMod val="50000"/>
            </a:schemeClr>
          </a:solid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cxnSp>
        <p:nvCxnSpPr>
          <p:cNvPr id="97" name="Suora yhdysviiva 96"/>
          <p:cNvCxnSpPr>
            <a:cxnSpLocks/>
          </p:cNvCxnSpPr>
          <p:nvPr/>
        </p:nvCxnSpPr>
        <p:spPr>
          <a:xfrm flipH="1">
            <a:off x="7064176" y="1479196"/>
            <a:ext cx="584663" cy="557146"/>
          </a:xfrm>
          <a:prstGeom prst="line">
            <a:avLst/>
          </a:prstGeom>
          <a:ln w="76200" cmpd="sng">
            <a:solidFill>
              <a:srgbClr val="D33B0B"/>
            </a:solidFill>
          </a:ln>
          <a:effectLst/>
        </p:spPr>
        <p:style>
          <a:lnRef idx="2">
            <a:schemeClr val="accent1"/>
          </a:lnRef>
          <a:fillRef idx="0">
            <a:schemeClr val="accent1"/>
          </a:fillRef>
          <a:effectRef idx="1">
            <a:schemeClr val="accent1"/>
          </a:effectRef>
          <a:fontRef idx="minor">
            <a:schemeClr val="tx1"/>
          </a:fontRef>
        </p:style>
      </p:cxnSp>
      <p:cxnSp>
        <p:nvCxnSpPr>
          <p:cNvPr id="99" name="Suora yhdysviiva 98"/>
          <p:cNvCxnSpPr>
            <a:cxnSpLocks/>
          </p:cNvCxnSpPr>
          <p:nvPr/>
        </p:nvCxnSpPr>
        <p:spPr>
          <a:xfrm flipV="1">
            <a:off x="7542540" y="2239163"/>
            <a:ext cx="313444" cy="261340"/>
          </a:xfrm>
          <a:prstGeom prst="line">
            <a:avLst/>
          </a:prstGeom>
          <a:ln w="76200" cmpd="sng">
            <a:solidFill>
              <a:srgbClr val="D33B0B"/>
            </a:solidFill>
          </a:ln>
          <a:effectLst/>
        </p:spPr>
        <p:style>
          <a:lnRef idx="2">
            <a:schemeClr val="accent1"/>
          </a:lnRef>
          <a:fillRef idx="0">
            <a:schemeClr val="accent1"/>
          </a:fillRef>
          <a:effectRef idx="1">
            <a:schemeClr val="accent1"/>
          </a:effectRef>
          <a:fontRef idx="minor">
            <a:schemeClr val="tx1"/>
          </a:fontRef>
        </p:style>
      </p:cxnSp>
      <p:sp>
        <p:nvSpPr>
          <p:cNvPr id="111" name="Suorakulmio 110"/>
          <p:cNvSpPr/>
          <p:nvPr/>
        </p:nvSpPr>
        <p:spPr>
          <a:xfrm>
            <a:off x="8007209" y="515509"/>
            <a:ext cx="1956990" cy="1251393"/>
          </a:xfrm>
          <a:prstGeom prst="rect">
            <a:avLst/>
          </a:prstGeom>
          <a:solidFill>
            <a:srgbClr val="D33B0B"/>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112" name="Suorakulmio 111"/>
          <p:cNvSpPr/>
          <p:nvPr/>
        </p:nvSpPr>
        <p:spPr>
          <a:xfrm>
            <a:off x="7999307" y="1833817"/>
            <a:ext cx="1964892" cy="981814"/>
          </a:xfrm>
          <a:prstGeom prst="rect">
            <a:avLst/>
          </a:prstGeom>
          <a:solidFill>
            <a:srgbClr val="D33B0B"/>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113" name="Tekstiruutu 112"/>
          <p:cNvSpPr txBox="1"/>
          <p:nvPr/>
        </p:nvSpPr>
        <p:spPr>
          <a:xfrm>
            <a:off x="5040816" y="6176645"/>
            <a:ext cx="5993553" cy="646331"/>
          </a:xfrm>
          <a:prstGeom prst="rect">
            <a:avLst/>
          </a:prstGeom>
          <a:noFill/>
        </p:spPr>
        <p:txBody>
          <a:bodyPr wrap="square" rtlCol="0">
            <a:spAutoFit/>
          </a:bodyPr>
          <a:lstStyle/>
          <a:p>
            <a:r>
              <a:rPr lang="fi-FI" b="1" dirty="0">
                <a:solidFill>
                  <a:schemeClr val="bg1"/>
                </a:solidFill>
              </a:rPr>
              <a:t>COMMUNICATION AND RESEARCH </a:t>
            </a:r>
          </a:p>
          <a:p>
            <a:endParaRPr lang="fi-FI" b="1" dirty="0">
              <a:solidFill>
                <a:schemeClr val="bg1"/>
              </a:solidFill>
            </a:endParaRPr>
          </a:p>
        </p:txBody>
      </p:sp>
      <p:sp>
        <p:nvSpPr>
          <p:cNvPr id="114" name="Tekstiruutu 113"/>
          <p:cNvSpPr txBox="1"/>
          <p:nvPr/>
        </p:nvSpPr>
        <p:spPr>
          <a:xfrm>
            <a:off x="8047375" y="778411"/>
            <a:ext cx="2044860" cy="1200329"/>
          </a:xfrm>
          <a:prstGeom prst="rect">
            <a:avLst/>
          </a:prstGeom>
          <a:noFill/>
        </p:spPr>
        <p:txBody>
          <a:bodyPr wrap="square" rtlCol="0">
            <a:spAutoFit/>
          </a:bodyPr>
          <a:lstStyle/>
          <a:p>
            <a:r>
              <a:rPr lang="fi-FI" b="1" dirty="0">
                <a:solidFill>
                  <a:schemeClr val="bg1"/>
                </a:solidFill>
              </a:rPr>
              <a:t>Open House</a:t>
            </a:r>
          </a:p>
          <a:p>
            <a:r>
              <a:rPr lang="fi-FI" b="1" dirty="0" err="1">
                <a:solidFill>
                  <a:schemeClr val="bg1"/>
                </a:solidFill>
              </a:rPr>
              <a:t>Councelling</a:t>
            </a:r>
            <a:endParaRPr lang="fi-FI" b="1" dirty="0">
              <a:solidFill>
                <a:schemeClr val="bg1"/>
              </a:solidFill>
            </a:endParaRPr>
          </a:p>
          <a:p>
            <a:r>
              <a:rPr lang="fi-FI" b="1" dirty="0">
                <a:solidFill>
                  <a:schemeClr val="bg1"/>
                </a:solidFill>
              </a:rPr>
              <a:t> 1 x </a:t>
            </a:r>
            <a:r>
              <a:rPr lang="fi-FI" b="1" dirty="0" err="1">
                <a:solidFill>
                  <a:schemeClr val="bg1"/>
                </a:solidFill>
              </a:rPr>
              <a:t>month</a:t>
            </a:r>
            <a:endParaRPr lang="fi-FI" b="1" dirty="0">
              <a:solidFill>
                <a:schemeClr val="bg1"/>
              </a:solidFill>
            </a:endParaRPr>
          </a:p>
          <a:p>
            <a:endParaRPr lang="fi-FI" b="1" dirty="0">
              <a:solidFill>
                <a:schemeClr val="bg1"/>
              </a:solidFill>
            </a:endParaRPr>
          </a:p>
        </p:txBody>
      </p:sp>
      <p:sp>
        <p:nvSpPr>
          <p:cNvPr id="115" name="Tekstiruutu 114"/>
          <p:cNvSpPr txBox="1"/>
          <p:nvPr/>
        </p:nvSpPr>
        <p:spPr>
          <a:xfrm>
            <a:off x="8074908" y="1986360"/>
            <a:ext cx="3311148" cy="646331"/>
          </a:xfrm>
          <a:prstGeom prst="rect">
            <a:avLst/>
          </a:prstGeom>
          <a:noFill/>
        </p:spPr>
        <p:txBody>
          <a:bodyPr wrap="square" rtlCol="0">
            <a:spAutoFit/>
          </a:bodyPr>
          <a:lstStyle/>
          <a:p>
            <a:r>
              <a:rPr lang="fi-FI" b="1" dirty="0">
                <a:solidFill>
                  <a:schemeClr val="bg1"/>
                </a:solidFill>
              </a:rPr>
              <a:t>Peer </a:t>
            </a:r>
            <a:r>
              <a:rPr lang="fi-FI" b="1" dirty="0" err="1">
                <a:solidFill>
                  <a:schemeClr val="bg1"/>
                </a:solidFill>
              </a:rPr>
              <a:t>group</a:t>
            </a:r>
            <a:endParaRPr lang="fi-FI" b="1" dirty="0">
              <a:solidFill>
                <a:schemeClr val="bg1"/>
              </a:solidFill>
            </a:endParaRPr>
          </a:p>
          <a:p>
            <a:r>
              <a:rPr lang="fi-FI" b="1" dirty="0">
                <a:solidFill>
                  <a:schemeClr val="bg1"/>
                </a:solidFill>
              </a:rPr>
              <a:t>1 x </a:t>
            </a:r>
            <a:r>
              <a:rPr lang="fi-FI" b="1" dirty="0" err="1">
                <a:solidFill>
                  <a:schemeClr val="bg1"/>
                </a:solidFill>
              </a:rPr>
              <a:t>month</a:t>
            </a:r>
            <a:endParaRPr lang="fi-FI" b="1" dirty="0">
              <a:solidFill>
                <a:schemeClr val="bg1"/>
              </a:solidFill>
            </a:endParaRPr>
          </a:p>
        </p:txBody>
      </p:sp>
      <p:sp>
        <p:nvSpPr>
          <p:cNvPr id="116" name="Suorakulmio 115"/>
          <p:cNvSpPr/>
          <p:nvPr/>
        </p:nvSpPr>
        <p:spPr>
          <a:xfrm>
            <a:off x="8037592" y="2978982"/>
            <a:ext cx="3268123" cy="995854"/>
          </a:xfrm>
          <a:prstGeom prst="rect">
            <a:avLst/>
          </a:prstGeom>
          <a:solidFill>
            <a:srgbClr val="D33B0B"/>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fontAlgn="auto">
              <a:spcBef>
                <a:spcPts val="0"/>
              </a:spcBef>
              <a:spcAft>
                <a:spcPts val="0"/>
              </a:spcAft>
            </a:pPr>
            <a:r>
              <a:rPr lang="fi-FI" b="1" dirty="0" err="1">
                <a:solidFill>
                  <a:schemeClr val="bg1"/>
                </a:solidFill>
              </a:rPr>
              <a:t>Family</a:t>
            </a:r>
            <a:r>
              <a:rPr lang="fi-FI" b="1" dirty="0">
                <a:solidFill>
                  <a:schemeClr val="bg1"/>
                </a:solidFill>
              </a:rPr>
              <a:t> Club</a:t>
            </a:r>
          </a:p>
          <a:p>
            <a:pPr fontAlgn="auto">
              <a:spcBef>
                <a:spcPts val="0"/>
              </a:spcBef>
              <a:spcAft>
                <a:spcPts val="0"/>
              </a:spcAft>
            </a:pPr>
            <a:r>
              <a:rPr lang="fi-FI" b="1" dirty="0">
                <a:solidFill>
                  <a:schemeClr val="bg1"/>
                </a:solidFill>
              </a:rPr>
              <a:t>(for </a:t>
            </a:r>
            <a:r>
              <a:rPr lang="fi-FI" b="1" dirty="0" err="1">
                <a:solidFill>
                  <a:schemeClr val="bg1"/>
                </a:solidFill>
              </a:rPr>
              <a:t>Aos</a:t>
            </a:r>
            <a:r>
              <a:rPr lang="fi-FI" b="1" dirty="0">
                <a:solidFill>
                  <a:schemeClr val="bg1"/>
                </a:solidFill>
              </a:rPr>
              <a:t> and </a:t>
            </a:r>
            <a:r>
              <a:rPr lang="fi-FI" b="1" dirty="0" err="1">
                <a:solidFill>
                  <a:schemeClr val="bg1"/>
                </a:solidFill>
              </a:rPr>
              <a:t>gamblers</a:t>
            </a:r>
            <a:r>
              <a:rPr lang="fi-FI" b="1" dirty="0">
                <a:solidFill>
                  <a:schemeClr val="bg1"/>
                </a:solidFill>
              </a:rPr>
              <a:t> </a:t>
            </a:r>
          </a:p>
          <a:p>
            <a:pPr fontAlgn="auto">
              <a:spcBef>
                <a:spcPts val="0"/>
              </a:spcBef>
              <a:spcAft>
                <a:spcPts val="0"/>
              </a:spcAft>
            </a:pPr>
            <a:r>
              <a:rPr lang="fi-FI" b="1" dirty="0">
                <a:solidFill>
                  <a:schemeClr val="bg1"/>
                </a:solidFill>
              </a:rPr>
              <a:t>2 x </a:t>
            </a:r>
            <a:r>
              <a:rPr lang="fi-FI" b="1" dirty="0" err="1">
                <a:solidFill>
                  <a:schemeClr val="bg1"/>
                </a:solidFill>
              </a:rPr>
              <a:t>month</a:t>
            </a:r>
            <a:r>
              <a:rPr lang="fi-FI" b="1" dirty="0">
                <a:solidFill>
                  <a:schemeClr val="bg1"/>
                </a:solidFill>
              </a:rPr>
              <a:t> / </a:t>
            </a:r>
            <a:r>
              <a:rPr lang="fi-FI" b="1" dirty="0" err="1">
                <a:solidFill>
                  <a:schemeClr val="bg1"/>
                </a:solidFill>
              </a:rPr>
              <a:t>Zoom-meetings</a:t>
            </a:r>
            <a:endParaRPr lang="fi-FI" b="1" dirty="0">
              <a:solidFill>
                <a:schemeClr val="bg1"/>
              </a:solidFill>
            </a:endParaRPr>
          </a:p>
        </p:txBody>
      </p:sp>
      <p:cxnSp>
        <p:nvCxnSpPr>
          <p:cNvPr id="117" name="Suora yhdysviiva 116"/>
          <p:cNvCxnSpPr>
            <a:cxnSpLocks/>
          </p:cNvCxnSpPr>
          <p:nvPr/>
        </p:nvCxnSpPr>
        <p:spPr>
          <a:xfrm flipH="1">
            <a:off x="7636959" y="3538442"/>
            <a:ext cx="305559" cy="0"/>
          </a:xfrm>
          <a:prstGeom prst="line">
            <a:avLst/>
          </a:prstGeom>
          <a:ln w="76200" cmpd="sng">
            <a:solidFill>
              <a:srgbClr val="D33B0B"/>
            </a:solidFill>
          </a:ln>
          <a:effectLst/>
        </p:spPr>
        <p:style>
          <a:lnRef idx="2">
            <a:schemeClr val="accent1"/>
          </a:lnRef>
          <a:fillRef idx="0">
            <a:schemeClr val="accent1"/>
          </a:fillRef>
          <a:effectRef idx="1">
            <a:schemeClr val="accent1"/>
          </a:effectRef>
          <a:fontRef idx="minor">
            <a:schemeClr val="tx1"/>
          </a:fontRef>
        </p:style>
      </p:cxnSp>
      <p:pic>
        <p:nvPicPr>
          <p:cNvPr id="119" name="Kuva 1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5166" y="4311173"/>
            <a:ext cx="411285" cy="504070"/>
          </a:xfrm>
          <a:prstGeom prst="rect">
            <a:avLst/>
          </a:prstGeom>
        </p:spPr>
      </p:pic>
      <p:pic>
        <p:nvPicPr>
          <p:cNvPr id="120" name="Kuva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5623" y="4303642"/>
            <a:ext cx="460765" cy="511601"/>
          </a:xfrm>
          <a:prstGeom prst="rect">
            <a:avLst/>
          </a:prstGeom>
        </p:spPr>
      </p:pic>
      <p:pic>
        <p:nvPicPr>
          <p:cNvPr id="48" name="Kuva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5922" y="150692"/>
            <a:ext cx="1808533" cy="940437"/>
          </a:xfrm>
          <a:prstGeom prst="rect">
            <a:avLst/>
          </a:prstGeom>
        </p:spPr>
      </p:pic>
      <p:sp>
        <p:nvSpPr>
          <p:cNvPr id="50" name="Suorakulmio 49"/>
          <p:cNvSpPr/>
          <p:nvPr/>
        </p:nvSpPr>
        <p:spPr>
          <a:xfrm>
            <a:off x="2727636" y="3655024"/>
            <a:ext cx="1811595" cy="1268151"/>
          </a:xfrm>
          <a:prstGeom prst="rect">
            <a:avLst/>
          </a:prstGeom>
          <a:solidFill>
            <a:srgbClr val="EAEA10"/>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algn="ctr" fontAlgn="auto">
              <a:spcBef>
                <a:spcPts val="0"/>
              </a:spcBef>
              <a:spcAft>
                <a:spcPts val="0"/>
              </a:spcAft>
            </a:pPr>
            <a:endParaRPr lang="fi-FI" dirty="0">
              <a:solidFill>
                <a:schemeClr val="accent4"/>
              </a:solidFill>
            </a:endParaRPr>
          </a:p>
        </p:txBody>
      </p:sp>
      <p:sp>
        <p:nvSpPr>
          <p:cNvPr id="51" name="Tekstiruutu 50"/>
          <p:cNvSpPr txBox="1"/>
          <p:nvPr/>
        </p:nvSpPr>
        <p:spPr>
          <a:xfrm>
            <a:off x="2730771" y="3705883"/>
            <a:ext cx="1535906" cy="1446550"/>
          </a:xfrm>
          <a:prstGeom prst="rect">
            <a:avLst/>
          </a:prstGeom>
          <a:noFill/>
        </p:spPr>
        <p:txBody>
          <a:bodyPr wrap="square" rtlCol="0">
            <a:spAutoFit/>
          </a:bodyPr>
          <a:lstStyle/>
          <a:p>
            <a:r>
              <a:rPr lang="fi-FI" b="1" dirty="0">
                <a:solidFill>
                  <a:schemeClr val="bg2">
                    <a:lumMod val="50000"/>
                  </a:schemeClr>
                </a:solidFill>
              </a:rPr>
              <a:t>MY </a:t>
            </a:r>
            <a:r>
              <a:rPr lang="fi-FI" b="1" dirty="0" err="1">
                <a:solidFill>
                  <a:schemeClr val="bg2">
                    <a:lumMod val="50000"/>
                  </a:schemeClr>
                </a:solidFill>
              </a:rPr>
              <a:t>Peluuri</a:t>
            </a:r>
            <a:endParaRPr lang="fi-FI" b="1" dirty="0">
              <a:solidFill>
                <a:schemeClr val="bg2">
                  <a:lumMod val="50000"/>
                </a:schemeClr>
              </a:solidFill>
            </a:endParaRPr>
          </a:p>
          <a:p>
            <a:r>
              <a:rPr lang="fi-FI" b="1" dirty="0" err="1">
                <a:solidFill>
                  <a:schemeClr val="bg2">
                    <a:lumMod val="50000"/>
                  </a:schemeClr>
                </a:solidFill>
              </a:rPr>
              <a:t>fex</a:t>
            </a:r>
            <a:r>
              <a:rPr lang="fi-FI" b="1" dirty="0">
                <a:solidFill>
                  <a:schemeClr val="bg2">
                    <a:lumMod val="50000"/>
                  </a:schemeClr>
                </a:solidFill>
              </a:rPr>
              <a:t>. </a:t>
            </a:r>
            <a:r>
              <a:rPr lang="fi-FI" b="1" dirty="0" err="1">
                <a:solidFill>
                  <a:schemeClr val="bg2">
                    <a:lumMod val="50000"/>
                  </a:schemeClr>
                </a:solidFill>
              </a:rPr>
              <a:t>Electrical</a:t>
            </a:r>
            <a:endParaRPr lang="fi-FI" b="1" dirty="0">
              <a:solidFill>
                <a:schemeClr val="bg2">
                  <a:lumMod val="50000"/>
                </a:schemeClr>
              </a:solidFill>
            </a:endParaRPr>
          </a:p>
          <a:p>
            <a:r>
              <a:rPr lang="fi-FI" b="1" dirty="0">
                <a:solidFill>
                  <a:schemeClr val="bg2">
                    <a:lumMod val="50000"/>
                  </a:schemeClr>
                </a:solidFill>
              </a:rPr>
              <a:t>Peer </a:t>
            </a:r>
            <a:r>
              <a:rPr lang="fi-FI" b="1" dirty="0" err="1">
                <a:solidFill>
                  <a:schemeClr val="bg2">
                    <a:lumMod val="50000"/>
                  </a:schemeClr>
                </a:solidFill>
              </a:rPr>
              <a:t>Groups</a:t>
            </a:r>
            <a:endParaRPr lang="fi-FI" b="1" dirty="0">
              <a:solidFill>
                <a:schemeClr val="bg2">
                  <a:lumMod val="50000"/>
                </a:schemeClr>
              </a:solidFill>
            </a:endParaRPr>
          </a:p>
          <a:p>
            <a:r>
              <a:rPr lang="fi-FI" sz="1600" b="1" dirty="0">
                <a:solidFill>
                  <a:schemeClr val="bg2">
                    <a:lumMod val="50000"/>
                  </a:schemeClr>
                </a:solidFill>
              </a:rPr>
              <a:t>       </a:t>
            </a:r>
            <a:r>
              <a:rPr lang="fi-FI" sz="1600" b="1" dirty="0">
                <a:solidFill>
                  <a:schemeClr val="bg2"/>
                </a:solidFill>
              </a:rPr>
              <a:t>           </a:t>
            </a:r>
          </a:p>
        </p:txBody>
      </p:sp>
      <p:cxnSp>
        <p:nvCxnSpPr>
          <p:cNvPr id="53" name="Suora yhdysviiva 52"/>
          <p:cNvCxnSpPr/>
          <p:nvPr/>
        </p:nvCxnSpPr>
        <p:spPr>
          <a:xfrm flipV="1">
            <a:off x="5629520" y="4364155"/>
            <a:ext cx="239636" cy="687995"/>
          </a:xfrm>
          <a:prstGeom prst="line">
            <a:avLst/>
          </a:prstGeom>
          <a:ln w="76200" cmpd="sng">
            <a:solidFill>
              <a:srgbClr val="EAEA10"/>
            </a:solidFill>
          </a:ln>
          <a:effectLst/>
        </p:spPr>
        <p:style>
          <a:lnRef idx="2">
            <a:schemeClr val="accent1"/>
          </a:lnRef>
          <a:fillRef idx="0">
            <a:schemeClr val="accent1"/>
          </a:fillRef>
          <a:effectRef idx="1">
            <a:schemeClr val="accent1"/>
          </a:effectRef>
          <a:fontRef idx="minor">
            <a:schemeClr val="tx1"/>
          </a:fontRef>
        </p:style>
      </p:cxnSp>
      <p:cxnSp>
        <p:nvCxnSpPr>
          <p:cNvPr id="57" name="Suora yhdysviiva 56"/>
          <p:cNvCxnSpPr>
            <a:cxnSpLocks/>
          </p:cNvCxnSpPr>
          <p:nvPr/>
        </p:nvCxnSpPr>
        <p:spPr>
          <a:xfrm flipH="1">
            <a:off x="4919918" y="3944491"/>
            <a:ext cx="471838" cy="393896"/>
          </a:xfrm>
          <a:prstGeom prst="line">
            <a:avLst/>
          </a:prstGeom>
          <a:ln w="76200" cmpd="sng">
            <a:solidFill>
              <a:srgbClr val="EAEA10"/>
            </a:solidFill>
          </a:ln>
          <a:effectLst/>
        </p:spPr>
        <p:style>
          <a:lnRef idx="2">
            <a:schemeClr val="accent1"/>
          </a:lnRef>
          <a:fillRef idx="0">
            <a:schemeClr val="accent1"/>
          </a:fillRef>
          <a:effectRef idx="1">
            <a:schemeClr val="accent1"/>
          </a:effectRef>
          <a:fontRef idx="minor">
            <a:schemeClr val="tx1"/>
          </a:fontRef>
        </p:style>
      </p:cxnSp>
      <p:pic>
        <p:nvPicPr>
          <p:cNvPr id="12" name="Kuva 11">
            <a:extLst>
              <a:ext uri="{FF2B5EF4-FFF2-40B4-BE49-F238E27FC236}">
                <a16:creationId xmlns:a16="http://schemas.microsoft.com/office/drawing/2014/main" id="{020F7ADE-DEF0-934A-7014-B6C920710A30}"/>
              </a:ext>
            </a:extLst>
          </p:cNvPr>
          <p:cNvPicPr>
            <a:picLocks noChangeAspect="1"/>
          </p:cNvPicPr>
          <p:nvPr/>
        </p:nvPicPr>
        <p:blipFill>
          <a:blip r:embed="rId6"/>
          <a:stretch>
            <a:fillRect/>
          </a:stretch>
        </p:blipFill>
        <p:spPr>
          <a:xfrm>
            <a:off x="1043130" y="865633"/>
            <a:ext cx="1397334" cy="1397334"/>
          </a:xfrm>
          <a:prstGeom prst="rect">
            <a:avLst/>
          </a:prstGeom>
        </p:spPr>
      </p:pic>
      <p:sp>
        <p:nvSpPr>
          <p:cNvPr id="3" name="Date Placeholder 2">
            <a:extLst>
              <a:ext uri="{FF2B5EF4-FFF2-40B4-BE49-F238E27FC236}">
                <a16:creationId xmlns:a16="http://schemas.microsoft.com/office/drawing/2014/main" id="{AD68F572-234F-0CB9-3255-58175F5004B7}"/>
              </a:ext>
            </a:extLst>
          </p:cNvPr>
          <p:cNvSpPr>
            <a:spLocks noGrp="1"/>
          </p:cNvSpPr>
          <p:nvPr>
            <p:ph type="dt" sz="half" idx="10"/>
          </p:nvPr>
        </p:nvSpPr>
        <p:spPr/>
        <p:txBody>
          <a:bodyPr/>
          <a:lstStyle/>
          <a:p>
            <a:fld id="{2AB1D755-5854-C44D-BBCB-40D6F1D944BB}" type="datetime1">
              <a:rPr lang="fi-FI" smtClean="0"/>
              <a:t>12.9.2022</a:t>
            </a:fld>
            <a:endParaRPr lang="fi-FI"/>
          </a:p>
        </p:txBody>
      </p:sp>
      <p:sp>
        <p:nvSpPr>
          <p:cNvPr id="4" name="Footer Placeholder 3">
            <a:extLst>
              <a:ext uri="{FF2B5EF4-FFF2-40B4-BE49-F238E27FC236}">
                <a16:creationId xmlns:a16="http://schemas.microsoft.com/office/drawing/2014/main" id="{E8415DB8-A521-4BA4-DDB1-CA2E4FB68D12}"/>
              </a:ext>
            </a:extLst>
          </p:cNvPr>
          <p:cNvSpPr>
            <a:spLocks noGrp="1"/>
          </p:cNvSpPr>
          <p:nvPr>
            <p:ph type="ftr" sz="quarter" idx="11"/>
          </p:nvPr>
        </p:nvSpPr>
        <p:spPr/>
        <p:txBody>
          <a:bodyPr/>
          <a:lstStyle/>
          <a:p>
            <a:r>
              <a:rPr lang="fi-FI"/>
              <a:t>AfiNet - Webinar 13 of September 2022_Castren</a:t>
            </a:r>
          </a:p>
        </p:txBody>
      </p:sp>
    </p:spTree>
    <p:extLst>
      <p:ext uri="{BB962C8B-B14F-4D97-AF65-F5344CB8AC3E}">
        <p14:creationId xmlns:p14="http://schemas.microsoft.com/office/powerpoint/2010/main" val="2920291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B5BDD8C-0F33-9748-B697-44401FAD56D5}"/>
              </a:ext>
            </a:extLst>
          </p:cNvPr>
          <p:cNvSpPr>
            <a:spLocks noGrp="1"/>
          </p:cNvSpPr>
          <p:nvPr>
            <p:ph type="title"/>
          </p:nvPr>
        </p:nvSpPr>
        <p:spPr>
          <a:xfrm>
            <a:off x="719998" y="180000"/>
            <a:ext cx="10753200" cy="1188000"/>
          </a:xfrm>
        </p:spPr>
        <p:txBody>
          <a:bodyPr anchor="ctr">
            <a:normAutofit/>
          </a:bodyPr>
          <a:lstStyle/>
          <a:p>
            <a:pPr algn="ctr"/>
            <a:r>
              <a:rPr lang="en-GB" b="1" dirty="0"/>
              <a:t>Statisti</a:t>
            </a:r>
            <a:r>
              <a:rPr lang="en-GB" dirty="0"/>
              <a:t>cs from the Gambling Clinic, years 2017-2019</a:t>
            </a:r>
            <a:endParaRPr lang="en-GB" b="1" dirty="0"/>
          </a:p>
        </p:txBody>
      </p:sp>
      <p:sp>
        <p:nvSpPr>
          <p:cNvPr id="13" name="Date Placeholder 3">
            <a:extLst>
              <a:ext uri="{FF2B5EF4-FFF2-40B4-BE49-F238E27FC236}">
                <a16:creationId xmlns:a16="http://schemas.microsoft.com/office/drawing/2014/main" id="{8C545AF0-48E4-D423-2B07-6538A5AC2A50}"/>
              </a:ext>
            </a:extLst>
          </p:cNvPr>
          <p:cNvSpPr>
            <a:spLocks noGrp="1"/>
          </p:cNvSpPr>
          <p:nvPr>
            <p:ph type="dt" sz="half" idx="14"/>
          </p:nvPr>
        </p:nvSpPr>
        <p:spPr>
          <a:xfrm>
            <a:off x="9871364" y="6484540"/>
            <a:ext cx="1081270" cy="380965"/>
          </a:xfrm>
        </p:spPr>
        <p:txBody>
          <a:bodyPr/>
          <a:lstStyle/>
          <a:p>
            <a:pPr>
              <a:spcAft>
                <a:spcPts val="600"/>
              </a:spcAft>
            </a:pPr>
            <a:fld id="{859B0993-B429-DB43-BE6A-7D992F4D8DDD}" type="datetime1">
              <a:rPr lang="fi-FI" noProof="0" smtClean="0"/>
              <a:t>12.9.2022</a:t>
            </a:fld>
            <a:endParaRPr lang="en-GB" noProof="0"/>
          </a:p>
        </p:txBody>
      </p:sp>
      <p:sp>
        <p:nvSpPr>
          <p:cNvPr id="15" name="Footer Placeholder 4">
            <a:extLst>
              <a:ext uri="{FF2B5EF4-FFF2-40B4-BE49-F238E27FC236}">
                <a16:creationId xmlns:a16="http://schemas.microsoft.com/office/drawing/2014/main" id="{9DE9CD8A-922B-AEBC-CC2F-FC200F2E30F9}"/>
              </a:ext>
            </a:extLst>
          </p:cNvPr>
          <p:cNvSpPr>
            <a:spLocks noGrp="1"/>
          </p:cNvSpPr>
          <p:nvPr>
            <p:ph type="ftr" sz="quarter" idx="15"/>
          </p:nvPr>
        </p:nvSpPr>
        <p:spPr>
          <a:xfrm>
            <a:off x="2620068" y="6484540"/>
            <a:ext cx="6953061" cy="365125"/>
          </a:xfrm>
        </p:spPr>
        <p:txBody>
          <a:bodyPr/>
          <a:lstStyle/>
          <a:p>
            <a:pPr>
              <a:spcAft>
                <a:spcPts val="600"/>
              </a:spcAft>
            </a:pPr>
            <a:r>
              <a:rPr lang="en-GB" noProof="0"/>
              <a:t>AfiNet - Webinar 13 of September 2022_Castren</a:t>
            </a:r>
          </a:p>
        </p:txBody>
      </p:sp>
      <p:graphicFrame>
        <p:nvGraphicFramePr>
          <p:cNvPr id="9" name="Sisällön paikkamerkki 5">
            <a:extLst>
              <a:ext uri="{FF2B5EF4-FFF2-40B4-BE49-F238E27FC236}">
                <a16:creationId xmlns:a16="http://schemas.microsoft.com/office/drawing/2014/main" id="{9402BB55-758F-80D6-285E-12B199A3E55C}"/>
              </a:ext>
            </a:extLst>
          </p:cNvPr>
          <p:cNvGraphicFramePr>
            <a:graphicFrameLocks noGrp="1"/>
          </p:cNvGraphicFramePr>
          <p:nvPr>
            <p:ph sz="quarter" idx="13"/>
            <p:extLst>
              <p:ext uri="{D42A27DB-BD31-4B8C-83A1-F6EECF244321}">
                <p14:modId xmlns:p14="http://schemas.microsoft.com/office/powerpoint/2010/main" val="521127553"/>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103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B5BDD8C-0F33-9748-B697-44401FAD56D5}"/>
              </a:ext>
            </a:extLst>
          </p:cNvPr>
          <p:cNvSpPr>
            <a:spLocks noGrp="1"/>
          </p:cNvSpPr>
          <p:nvPr>
            <p:ph type="title"/>
          </p:nvPr>
        </p:nvSpPr>
        <p:spPr>
          <a:xfrm>
            <a:off x="719998" y="180000"/>
            <a:ext cx="10753200" cy="1188000"/>
          </a:xfrm>
        </p:spPr>
        <p:txBody>
          <a:bodyPr anchor="ctr">
            <a:normAutofit/>
          </a:bodyPr>
          <a:lstStyle/>
          <a:p>
            <a:r>
              <a:rPr lang="fi-FI" err="1"/>
              <a:t>Family</a:t>
            </a:r>
            <a:r>
              <a:rPr lang="fi-FI"/>
              <a:t> Club of Tiltti</a:t>
            </a:r>
            <a:endParaRPr lang="fi-FI" b="1"/>
          </a:p>
        </p:txBody>
      </p:sp>
      <p:sp>
        <p:nvSpPr>
          <p:cNvPr id="13" name="Date Placeholder 3">
            <a:extLst>
              <a:ext uri="{FF2B5EF4-FFF2-40B4-BE49-F238E27FC236}">
                <a16:creationId xmlns:a16="http://schemas.microsoft.com/office/drawing/2014/main" id="{E5B40473-353C-07F4-0C25-018C7A1E46A9}"/>
              </a:ext>
            </a:extLst>
          </p:cNvPr>
          <p:cNvSpPr>
            <a:spLocks noGrp="1"/>
          </p:cNvSpPr>
          <p:nvPr>
            <p:ph type="dt" sz="half" idx="14"/>
          </p:nvPr>
        </p:nvSpPr>
        <p:spPr>
          <a:xfrm>
            <a:off x="9871364" y="6484540"/>
            <a:ext cx="1081270" cy="380965"/>
          </a:xfrm>
        </p:spPr>
        <p:txBody>
          <a:bodyPr/>
          <a:lstStyle/>
          <a:p>
            <a:pPr>
              <a:spcAft>
                <a:spcPts val="600"/>
              </a:spcAft>
            </a:pPr>
            <a:fld id="{06583127-31A6-4E4A-938D-117563E86373}" type="datetime1">
              <a:rPr lang="fi-FI" noProof="0" smtClean="0"/>
              <a:t>12.9.2022</a:t>
            </a:fld>
            <a:endParaRPr lang="en-GB" noProof="0"/>
          </a:p>
        </p:txBody>
      </p:sp>
      <p:sp>
        <p:nvSpPr>
          <p:cNvPr id="15" name="Footer Placeholder 4">
            <a:extLst>
              <a:ext uri="{FF2B5EF4-FFF2-40B4-BE49-F238E27FC236}">
                <a16:creationId xmlns:a16="http://schemas.microsoft.com/office/drawing/2014/main" id="{3107467F-0B3E-6AF3-0928-2D3D8437F149}"/>
              </a:ext>
            </a:extLst>
          </p:cNvPr>
          <p:cNvSpPr>
            <a:spLocks noGrp="1"/>
          </p:cNvSpPr>
          <p:nvPr>
            <p:ph type="ftr" sz="quarter" idx="15"/>
          </p:nvPr>
        </p:nvSpPr>
        <p:spPr>
          <a:xfrm>
            <a:off x="2620068" y="6484540"/>
            <a:ext cx="6953061" cy="365125"/>
          </a:xfrm>
        </p:spPr>
        <p:txBody>
          <a:bodyPr/>
          <a:lstStyle/>
          <a:p>
            <a:pPr>
              <a:spcAft>
                <a:spcPts val="600"/>
              </a:spcAft>
            </a:pPr>
            <a:r>
              <a:rPr lang="en-GB" noProof="0"/>
              <a:t>AfiNet - Webinar 13 of September 2022_Castren</a:t>
            </a:r>
          </a:p>
        </p:txBody>
      </p:sp>
      <p:graphicFrame>
        <p:nvGraphicFramePr>
          <p:cNvPr id="9" name="Sisällön paikkamerkki 5">
            <a:extLst>
              <a:ext uri="{FF2B5EF4-FFF2-40B4-BE49-F238E27FC236}">
                <a16:creationId xmlns:a16="http://schemas.microsoft.com/office/drawing/2014/main" id="{D6C948D9-2964-D790-21A9-6DC092E74B9C}"/>
              </a:ext>
            </a:extLst>
          </p:cNvPr>
          <p:cNvGraphicFramePr>
            <a:graphicFrameLocks noGrp="1"/>
          </p:cNvGraphicFramePr>
          <p:nvPr>
            <p:ph sz="quarter" idx="13"/>
            <p:extLst>
              <p:ext uri="{D42A27DB-BD31-4B8C-83A1-F6EECF244321}">
                <p14:modId xmlns:p14="http://schemas.microsoft.com/office/powerpoint/2010/main" val="2277597604"/>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6435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DADF-499B-56C2-7FC1-55BBB5DF7F6C}"/>
              </a:ext>
            </a:extLst>
          </p:cNvPr>
          <p:cNvSpPr>
            <a:spLocks noGrp="1"/>
          </p:cNvSpPr>
          <p:nvPr>
            <p:ph type="title"/>
          </p:nvPr>
        </p:nvSpPr>
        <p:spPr>
          <a:xfrm>
            <a:off x="291495" y="4020574"/>
            <a:ext cx="5510611" cy="981635"/>
          </a:xfrm>
        </p:spPr>
        <p:txBody>
          <a:bodyPr anchor="ctr">
            <a:normAutofit/>
          </a:bodyPr>
          <a:lstStyle/>
          <a:p>
            <a:r>
              <a:rPr lang="en-FI" dirty="0"/>
              <a:t>In collaboration with collegues</a:t>
            </a:r>
            <a:endParaRPr lang="en-FI" dirty="0">
              <a:highlight>
                <a:srgbClr val="FFFF00"/>
              </a:highlight>
            </a:endParaRPr>
          </a:p>
        </p:txBody>
      </p:sp>
      <p:sp>
        <p:nvSpPr>
          <p:cNvPr id="3" name="Text Placeholder 2">
            <a:extLst>
              <a:ext uri="{FF2B5EF4-FFF2-40B4-BE49-F238E27FC236}">
                <a16:creationId xmlns:a16="http://schemas.microsoft.com/office/drawing/2014/main" id="{2577AE1B-DA81-DEBF-BCDF-A0DD00B81994}"/>
              </a:ext>
            </a:extLst>
          </p:cNvPr>
          <p:cNvSpPr>
            <a:spLocks noGrp="1"/>
          </p:cNvSpPr>
          <p:nvPr>
            <p:ph type="body" sz="quarter" idx="17"/>
          </p:nvPr>
        </p:nvSpPr>
        <p:spPr>
          <a:xfrm>
            <a:off x="6333565" y="235330"/>
            <a:ext cx="5563341" cy="4712449"/>
          </a:xfrm>
        </p:spPr>
        <p:txBody>
          <a:bodyPr>
            <a:normAutofit/>
          </a:bodyPr>
          <a:lstStyle/>
          <a:p>
            <a:pPr marL="0" indent="0">
              <a:buNone/>
            </a:pPr>
            <a:r>
              <a:rPr lang="en-FI" b="1"/>
              <a:t>National Institute for Health and Welfare:</a:t>
            </a:r>
          </a:p>
          <a:p>
            <a:pPr marL="0" indent="0">
              <a:buNone/>
            </a:pPr>
            <a:r>
              <a:rPr lang="en-FI"/>
              <a:t>Anne Salonen</a:t>
            </a:r>
          </a:p>
          <a:p>
            <a:pPr marL="0" indent="0">
              <a:buNone/>
            </a:pPr>
            <a:r>
              <a:rPr lang="en-FI"/>
              <a:t>Kalle Lind</a:t>
            </a:r>
          </a:p>
          <a:p>
            <a:pPr marL="0" indent="0">
              <a:buNone/>
            </a:pPr>
            <a:r>
              <a:rPr lang="en-FI"/>
              <a:t>Johanna Järvinen-Tassopoulos</a:t>
            </a:r>
          </a:p>
          <a:p>
            <a:pPr marL="0" indent="0">
              <a:buNone/>
            </a:pPr>
            <a:r>
              <a:rPr lang="en-FI" b="1"/>
              <a:t>University of Helsinki</a:t>
            </a:r>
          </a:p>
          <a:p>
            <a:pPr marL="0" indent="0">
              <a:buNone/>
            </a:pPr>
            <a:r>
              <a:rPr lang="en-FI"/>
              <a:t>Virve Marionneau</a:t>
            </a:r>
          </a:p>
          <a:p>
            <a:pPr marL="0" indent="0">
              <a:buNone/>
            </a:pPr>
            <a:r>
              <a:rPr lang="en-FI" b="1"/>
              <a:t>Gambling Clinic, Helsinki</a:t>
            </a:r>
          </a:p>
          <a:p>
            <a:pPr marL="0" indent="0">
              <a:buNone/>
            </a:pPr>
            <a:r>
              <a:rPr lang="en-FI"/>
              <a:t>Corinne Björkenheim</a:t>
            </a:r>
          </a:p>
          <a:p>
            <a:pPr marL="0" indent="0">
              <a:buNone/>
            </a:pPr>
            <a:r>
              <a:rPr lang="en-FI"/>
              <a:t>Jussi Palomäki</a:t>
            </a:r>
          </a:p>
          <a:p>
            <a:pPr marL="0" indent="0">
              <a:buNone/>
            </a:pPr>
            <a:r>
              <a:rPr lang="en-FI"/>
              <a:t>Hanna Karmakka-Asare</a:t>
            </a:r>
            <a:endParaRPr lang="en-FI" dirty="0"/>
          </a:p>
        </p:txBody>
      </p:sp>
      <p:pic>
        <p:nvPicPr>
          <p:cNvPr id="9" name="Picture Placeholder 8" descr="A picture containing person, indoor, wall, person&#10;&#10;Description automatically generated">
            <a:extLst>
              <a:ext uri="{FF2B5EF4-FFF2-40B4-BE49-F238E27FC236}">
                <a16:creationId xmlns:a16="http://schemas.microsoft.com/office/drawing/2014/main" id="{C1A600B2-5956-FF93-6AAF-B74DD87F994E}"/>
              </a:ext>
            </a:extLst>
          </p:cNvPr>
          <p:cNvPicPr>
            <a:picLocks noGrp="1" noChangeAspect="1"/>
          </p:cNvPicPr>
          <p:nvPr>
            <p:ph type="pic" sz="quarter" idx="16"/>
          </p:nvPr>
        </p:nvPicPr>
        <p:blipFill rotWithShape="1">
          <a:blip r:embed="rId2"/>
          <a:srcRect t="10621" r="-2" b="49582"/>
          <a:stretch/>
        </p:blipFill>
        <p:spPr>
          <a:xfrm>
            <a:off x="20" y="10"/>
            <a:ext cx="6095980" cy="3850782"/>
          </a:xfrm>
          <a:noFill/>
        </p:spPr>
      </p:pic>
      <p:sp>
        <p:nvSpPr>
          <p:cNvPr id="5" name="Date Placeholder 4">
            <a:extLst>
              <a:ext uri="{FF2B5EF4-FFF2-40B4-BE49-F238E27FC236}">
                <a16:creationId xmlns:a16="http://schemas.microsoft.com/office/drawing/2014/main" id="{A5AF02AF-A39C-CD55-4758-259D25083EE4}"/>
              </a:ext>
            </a:extLst>
          </p:cNvPr>
          <p:cNvSpPr>
            <a:spLocks noGrp="1"/>
          </p:cNvSpPr>
          <p:nvPr>
            <p:ph type="dt" sz="half" idx="18"/>
          </p:nvPr>
        </p:nvSpPr>
        <p:spPr>
          <a:xfrm>
            <a:off x="9871364" y="6484540"/>
            <a:ext cx="1081270" cy="380965"/>
          </a:xfrm>
        </p:spPr>
        <p:txBody>
          <a:bodyPr anchor="ctr">
            <a:normAutofit/>
          </a:bodyPr>
          <a:lstStyle/>
          <a:p>
            <a:pPr>
              <a:spcAft>
                <a:spcPts val="600"/>
              </a:spcAft>
            </a:pPr>
            <a:fld id="{3DED48AD-B1C4-F843-B86E-BCC98375B724}" type="datetime1">
              <a:rPr lang="fi-FI" noProof="0" smtClean="0"/>
              <a:t>12.9.2022</a:t>
            </a:fld>
            <a:endParaRPr lang="en-GB" noProof="0"/>
          </a:p>
        </p:txBody>
      </p:sp>
      <p:sp>
        <p:nvSpPr>
          <p:cNvPr id="6" name="Footer Placeholder 5">
            <a:extLst>
              <a:ext uri="{FF2B5EF4-FFF2-40B4-BE49-F238E27FC236}">
                <a16:creationId xmlns:a16="http://schemas.microsoft.com/office/drawing/2014/main" id="{0E8FADD2-BCA9-7CEF-F259-DC9D992BC7D5}"/>
              </a:ext>
            </a:extLst>
          </p:cNvPr>
          <p:cNvSpPr>
            <a:spLocks noGrp="1"/>
          </p:cNvSpPr>
          <p:nvPr>
            <p:ph type="ftr" sz="quarter" idx="19"/>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2529697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B5BDD8C-0F33-9748-B697-44401FAD56D5}"/>
              </a:ext>
            </a:extLst>
          </p:cNvPr>
          <p:cNvSpPr>
            <a:spLocks noGrp="1"/>
          </p:cNvSpPr>
          <p:nvPr>
            <p:ph type="title"/>
          </p:nvPr>
        </p:nvSpPr>
        <p:spPr>
          <a:xfrm>
            <a:off x="719998" y="180000"/>
            <a:ext cx="10753200" cy="1188000"/>
          </a:xfrm>
        </p:spPr>
        <p:txBody>
          <a:bodyPr anchor="ctr">
            <a:normAutofit/>
          </a:bodyPr>
          <a:lstStyle/>
          <a:p>
            <a:r>
              <a:rPr lang="en-GB"/>
              <a:t>Experiences from Family Club of </a:t>
            </a:r>
            <a:r>
              <a:rPr lang="en-GB" err="1"/>
              <a:t>Tiltti</a:t>
            </a:r>
            <a:endParaRPr lang="en-GB" b="1"/>
          </a:p>
        </p:txBody>
      </p:sp>
      <p:pic>
        <p:nvPicPr>
          <p:cNvPr id="3" name="Content Placeholder 2" descr="A yellow buoy in the water&#10;&#10;Description automatically generated with low confidence">
            <a:extLst>
              <a:ext uri="{FF2B5EF4-FFF2-40B4-BE49-F238E27FC236}">
                <a16:creationId xmlns:a16="http://schemas.microsoft.com/office/drawing/2014/main" id="{1F53D869-782E-B2D9-5076-9B31466E895F}"/>
              </a:ext>
            </a:extLst>
          </p:cNvPr>
          <p:cNvPicPr>
            <a:picLocks noGrp="1" noChangeAspect="1"/>
          </p:cNvPicPr>
          <p:nvPr>
            <p:ph sz="quarter" idx="17"/>
          </p:nvPr>
        </p:nvPicPr>
        <p:blipFill>
          <a:blip r:embed="rId3"/>
          <a:stretch>
            <a:fillRect/>
          </a:stretch>
        </p:blipFill>
        <p:spPr>
          <a:xfrm>
            <a:off x="6759831" y="1476375"/>
            <a:ext cx="4578729" cy="4679950"/>
          </a:xfrm>
        </p:spPr>
      </p:pic>
      <p:sp>
        <p:nvSpPr>
          <p:cNvPr id="13" name="Date Placeholder 3">
            <a:extLst>
              <a:ext uri="{FF2B5EF4-FFF2-40B4-BE49-F238E27FC236}">
                <a16:creationId xmlns:a16="http://schemas.microsoft.com/office/drawing/2014/main" id="{1130DF78-0CE1-0E21-C001-3AAB0B6C207C}"/>
              </a:ext>
            </a:extLst>
          </p:cNvPr>
          <p:cNvSpPr>
            <a:spLocks noGrp="1"/>
          </p:cNvSpPr>
          <p:nvPr>
            <p:ph type="dt" sz="half" idx="14"/>
          </p:nvPr>
        </p:nvSpPr>
        <p:spPr>
          <a:xfrm>
            <a:off x="9871364" y="6484540"/>
            <a:ext cx="1081270" cy="380965"/>
          </a:xfrm>
        </p:spPr>
        <p:txBody>
          <a:bodyPr anchor="ctr">
            <a:normAutofit/>
          </a:bodyPr>
          <a:lstStyle/>
          <a:p>
            <a:pPr>
              <a:spcAft>
                <a:spcPts val="600"/>
              </a:spcAft>
            </a:pPr>
            <a:fld id="{B840BACD-DB35-0C46-BDE6-76D9DED49EFC}" type="datetime1">
              <a:rPr lang="fi-FI" noProof="0" smtClean="0"/>
              <a:t>12.9.2022</a:t>
            </a:fld>
            <a:endParaRPr lang="en-GB" noProof="0"/>
          </a:p>
        </p:txBody>
      </p:sp>
      <p:sp>
        <p:nvSpPr>
          <p:cNvPr id="15" name="Footer Placeholder 4">
            <a:extLst>
              <a:ext uri="{FF2B5EF4-FFF2-40B4-BE49-F238E27FC236}">
                <a16:creationId xmlns:a16="http://schemas.microsoft.com/office/drawing/2014/main" id="{BB316C3E-CDE1-5A22-5CC0-C617F3790D43}"/>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9" name="Sisällön paikkamerkki 5">
            <a:extLst>
              <a:ext uri="{FF2B5EF4-FFF2-40B4-BE49-F238E27FC236}">
                <a16:creationId xmlns:a16="http://schemas.microsoft.com/office/drawing/2014/main" id="{2E7C7F4F-D7C0-4CF6-F7D7-1665CF4A79C1}"/>
              </a:ext>
            </a:extLst>
          </p:cNvPr>
          <p:cNvGraphicFramePr>
            <a:graphicFrameLocks noGrp="1"/>
          </p:cNvGraphicFramePr>
          <p:nvPr>
            <p:ph sz="quarter" idx="13"/>
            <p:extLst>
              <p:ext uri="{D42A27DB-BD31-4B8C-83A1-F6EECF244321}">
                <p14:modId xmlns:p14="http://schemas.microsoft.com/office/powerpoint/2010/main" val="2446261463"/>
              </p:ext>
            </p:extLst>
          </p:nvPr>
        </p:nvGraphicFramePr>
        <p:xfrm>
          <a:off x="720724" y="1476000"/>
          <a:ext cx="5256000" cy="46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4892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E8452-2333-009B-BB1B-6C315E75DD6F}"/>
              </a:ext>
            </a:extLst>
          </p:cNvPr>
          <p:cNvSpPr>
            <a:spLocks noGrp="1"/>
          </p:cNvSpPr>
          <p:nvPr>
            <p:ph type="body" sz="quarter" idx="26"/>
          </p:nvPr>
        </p:nvSpPr>
        <p:spPr/>
        <p:txBody>
          <a:bodyPr/>
          <a:lstStyle/>
          <a:p>
            <a:r>
              <a:rPr lang="en-FI" dirty="0"/>
              <a:t>Robert Edgren</a:t>
            </a:r>
          </a:p>
          <a:p>
            <a:r>
              <a:rPr lang="en-FI" dirty="0"/>
              <a:t>Sari Castrén</a:t>
            </a:r>
          </a:p>
          <a:p>
            <a:r>
              <a:rPr lang="en-GB" dirty="0"/>
              <a:t>e</a:t>
            </a:r>
            <a:r>
              <a:rPr lang="en-FI" dirty="0"/>
              <a:t>t al., </a:t>
            </a:r>
          </a:p>
        </p:txBody>
      </p:sp>
      <p:sp>
        <p:nvSpPr>
          <p:cNvPr id="3" name="Date Placeholder 2">
            <a:extLst>
              <a:ext uri="{FF2B5EF4-FFF2-40B4-BE49-F238E27FC236}">
                <a16:creationId xmlns:a16="http://schemas.microsoft.com/office/drawing/2014/main" id="{7D3B210F-8B5F-6A7D-F19D-3CB428A29ED2}"/>
              </a:ext>
            </a:extLst>
          </p:cNvPr>
          <p:cNvSpPr>
            <a:spLocks noGrp="1"/>
          </p:cNvSpPr>
          <p:nvPr>
            <p:ph type="dt" sz="half" idx="25"/>
          </p:nvPr>
        </p:nvSpPr>
        <p:spPr/>
        <p:txBody>
          <a:bodyPr/>
          <a:lstStyle/>
          <a:p>
            <a:fld id="{6C906334-DA9F-F545-AF70-9431FDA1624F}" type="datetime1">
              <a:rPr lang="fi-FI" noProof="0" smtClean="0"/>
              <a:t>12.9.2022</a:t>
            </a:fld>
            <a:endParaRPr lang="en-GB" noProof="0"/>
          </a:p>
        </p:txBody>
      </p:sp>
      <p:sp>
        <p:nvSpPr>
          <p:cNvPr id="4" name="Footer Placeholder 3">
            <a:extLst>
              <a:ext uri="{FF2B5EF4-FFF2-40B4-BE49-F238E27FC236}">
                <a16:creationId xmlns:a16="http://schemas.microsoft.com/office/drawing/2014/main" id="{1F58D177-49F0-818A-551E-C53C2FAF2CCD}"/>
              </a:ext>
            </a:extLst>
          </p:cNvPr>
          <p:cNvSpPr>
            <a:spLocks noGrp="1"/>
          </p:cNvSpPr>
          <p:nvPr>
            <p:ph type="ftr" sz="quarter" idx="11"/>
          </p:nvPr>
        </p:nvSpPr>
        <p:spPr/>
        <p:txBody>
          <a:bodyPr/>
          <a:lstStyle/>
          <a:p>
            <a:r>
              <a:rPr lang="en-GB" noProof="0"/>
              <a:t>AfiNet - Webinar 13 of September 2022_Castren</a:t>
            </a:r>
          </a:p>
        </p:txBody>
      </p:sp>
      <p:sp>
        <p:nvSpPr>
          <p:cNvPr id="6" name="Title 5">
            <a:extLst>
              <a:ext uri="{FF2B5EF4-FFF2-40B4-BE49-F238E27FC236}">
                <a16:creationId xmlns:a16="http://schemas.microsoft.com/office/drawing/2014/main" id="{A45EF020-CAF7-407A-BDF1-1F07F0FBCC00}"/>
              </a:ext>
            </a:extLst>
          </p:cNvPr>
          <p:cNvSpPr>
            <a:spLocks noGrp="1"/>
          </p:cNvSpPr>
          <p:nvPr>
            <p:ph type="title"/>
          </p:nvPr>
        </p:nvSpPr>
        <p:spPr/>
        <p:txBody>
          <a:bodyPr/>
          <a:lstStyle/>
          <a:p>
            <a:r>
              <a:rPr lang="en-FI" dirty="0"/>
              <a:t>Systematic review: Treatment for CSOs</a:t>
            </a:r>
          </a:p>
        </p:txBody>
      </p:sp>
    </p:spTree>
    <p:extLst>
      <p:ext uri="{BB962C8B-B14F-4D97-AF65-F5344CB8AC3E}">
        <p14:creationId xmlns:p14="http://schemas.microsoft.com/office/powerpoint/2010/main" val="2118262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1AA2F478-17D6-FB76-7612-6A7885F38B5D}"/>
              </a:ext>
            </a:extLst>
          </p:cNvPr>
          <p:cNvPicPr>
            <a:picLocks noGrp="1" noChangeAspect="1"/>
          </p:cNvPicPr>
          <p:nvPr>
            <p:ph sz="quarter" idx="13"/>
          </p:nvPr>
        </p:nvPicPr>
        <p:blipFill>
          <a:blip r:embed="rId2"/>
          <a:stretch>
            <a:fillRect/>
          </a:stretch>
        </p:blipFill>
        <p:spPr>
          <a:xfrm>
            <a:off x="1175774" y="546940"/>
            <a:ext cx="10038645" cy="5548425"/>
          </a:xfrm>
        </p:spPr>
      </p:pic>
      <p:sp>
        <p:nvSpPr>
          <p:cNvPr id="5" name="Alatunnisteen paikkamerkki 4">
            <a:extLst>
              <a:ext uri="{FF2B5EF4-FFF2-40B4-BE49-F238E27FC236}">
                <a16:creationId xmlns:a16="http://schemas.microsoft.com/office/drawing/2014/main" id="{8D80A81C-B9E9-416F-A020-A795DDE18A58}"/>
              </a:ext>
            </a:extLst>
          </p:cNvPr>
          <p:cNvSpPr>
            <a:spLocks noGrp="1"/>
          </p:cNvSpPr>
          <p:nvPr>
            <p:ph type="ftr" sz="quarter" idx="15"/>
          </p:nvPr>
        </p:nvSpPr>
        <p:spPr/>
        <p:txBody>
          <a:bodyPr/>
          <a:lstStyle/>
          <a:p>
            <a:r>
              <a:rPr lang="en-GB"/>
              <a:t>AfiNet - Webinar 13 of September 2022_Castren</a:t>
            </a:r>
          </a:p>
        </p:txBody>
      </p:sp>
      <p:sp>
        <p:nvSpPr>
          <p:cNvPr id="4" name="Päivämäärän paikkamerkki 3">
            <a:extLst>
              <a:ext uri="{FF2B5EF4-FFF2-40B4-BE49-F238E27FC236}">
                <a16:creationId xmlns:a16="http://schemas.microsoft.com/office/drawing/2014/main" id="{F572524B-9A14-4225-B50F-34A45FC619C6}"/>
              </a:ext>
            </a:extLst>
          </p:cNvPr>
          <p:cNvSpPr>
            <a:spLocks noGrp="1"/>
          </p:cNvSpPr>
          <p:nvPr>
            <p:ph type="dt" sz="half" idx="14"/>
          </p:nvPr>
        </p:nvSpPr>
        <p:spPr/>
        <p:txBody>
          <a:bodyPr/>
          <a:lstStyle/>
          <a:p>
            <a:fld id="{CE85CA3D-9D50-E244-8D79-32CA79454269}" type="datetime1">
              <a:rPr lang="fi-FI" smtClean="0"/>
              <a:t>12.9.2022</a:t>
            </a:fld>
            <a:endParaRPr lang="en-GB"/>
          </a:p>
        </p:txBody>
      </p:sp>
    </p:spTree>
    <p:extLst>
      <p:ext uri="{BB962C8B-B14F-4D97-AF65-F5344CB8AC3E}">
        <p14:creationId xmlns:p14="http://schemas.microsoft.com/office/powerpoint/2010/main" val="3782096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E4CA11-731B-44CB-B170-A1466F098402}"/>
              </a:ext>
            </a:extLst>
          </p:cNvPr>
          <p:cNvSpPr>
            <a:spLocks noGrp="1"/>
          </p:cNvSpPr>
          <p:nvPr>
            <p:ph type="title"/>
          </p:nvPr>
        </p:nvSpPr>
        <p:spPr>
          <a:xfrm>
            <a:off x="719998" y="180000"/>
            <a:ext cx="10753200" cy="1188000"/>
          </a:xfrm>
        </p:spPr>
        <p:txBody>
          <a:bodyPr anchor="ctr">
            <a:normAutofit/>
          </a:bodyPr>
          <a:lstStyle/>
          <a:p>
            <a:r>
              <a:rPr lang="en-GB" dirty="0"/>
              <a:t>Background and aims</a:t>
            </a:r>
          </a:p>
        </p:txBody>
      </p:sp>
      <p:sp>
        <p:nvSpPr>
          <p:cNvPr id="4" name="Päivämäärän paikkamerkki 3">
            <a:extLst>
              <a:ext uri="{FF2B5EF4-FFF2-40B4-BE49-F238E27FC236}">
                <a16:creationId xmlns:a16="http://schemas.microsoft.com/office/drawing/2014/main" id="{D3E1C999-B120-426D-A94A-C488255FCF18}"/>
              </a:ext>
            </a:extLst>
          </p:cNvPr>
          <p:cNvSpPr>
            <a:spLocks noGrp="1"/>
          </p:cNvSpPr>
          <p:nvPr>
            <p:ph type="dt" sz="half" idx="14"/>
          </p:nvPr>
        </p:nvSpPr>
        <p:spPr>
          <a:xfrm>
            <a:off x="9871364" y="6484540"/>
            <a:ext cx="1081270" cy="380965"/>
          </a:xfrm>
        </p:spPr>
        <p:txBody>
          <a:bodyPr anchor="ctr">
            <a:normAutofit/>
          </a:bodyPr>
          <a:lstStyle/>
          <a:p>
            <a:pPr>
              <a:spcAft>
                <a:spcPts val="600"/>
              </a:spcAft>
            </a:pPr>
            <a:fld id="{97A56E06-545A-6243-A0F9-055DA85E7354}" type="datetime1">
              <a:rPr lang="fi-FI" smtClean="0"/>
              <a:t>12.9.2022</a:t>
            </a:fld>
            <a:endParaRPr lang="en-GB"/>
          </a:p>
        </p:txBody>
      </p:sp>
      <p:sp>
        <p:nvSpPr>
          <p:cNvPr id="5" name="Alatunnisteen paikkamerkki 4">
            <a:extLst>
              <a:ext uri="{FF2B5EF4-FFF2-40B4-BE49-F238E27FC236}">
                <a16:creationId xmlns:a16="http://schemas.microsoft.com/office/drawing/2014/main" id="{7998DE9F-BD11-4844-B970-C99D3C3CA408}"/>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a:t>AfiNet - Webinar 13 of September 2022_Castren</a:t>
            </a:r>
          </a:p>
        </p:txBody>
      </p:sp>
      <p:graphicFrame>
        <p:nvGraphicFramePr>
          <p:cNvPr id="8" name="Sisällön paikkamerkki 2">
            <a:extLst>
              <a:ext uri="{FF2B5EF4-FFF2-40B4-BE49-F238E27FC236}">
                <a16:creationId xmlns:a16="http://schemas.microsoft.com/office/drawing/2014/main" id="{E2ADA574-1823-D1F9-5523-63D000DF6E66}"/>
              </a:ext>
            </a:extLst>
          </p:cNvPr>
          <p:cNvGraphicFramePr>
            <a:graphicFrameLocks noGrp="1"/>
          </p:cNvGraphicFramePr>
          <p:nvPr>
            <p:ph sz="quarter" idx="13"/>
            <p:extLst>
              <p:ext uri="{D42A27DB-BD31-4B8C-83A1-F6EECF244321}">
                <p14:modId xmlns:p14="http://schemas.microsoft.com/office/powerpoint/2010/main" val="2102252107"/>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5033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CF89-1201-1358-A78D-B9C6FB92CE04}"/>
              </a:ext>
            </a:extLst>
          </p:cNvPr>
          <p:cNvSpPr>
            <a:spLocks noGrp="1"/>
          </p:cNvSpPr>
          <p:nvPr>
            <p:ph type="title"/>
          </p:nvPr>
        </p:nvSpPr>
        <p:spPr>
          <a:xfrm>
            <a:off x="719998" y="180000"/>
            <a:ext cx="10753200" cy="1188000"/>
          </a:xfrm>
        </p:spPr>
        <p:txBody>
          <a:bodyPr anchor="ctr">
            <a:normAutofit/>
          </a:bodyPr>
          <a:lstStyle/>
          <a:p>
            <a:r>
              <a:rPr lang="en-FI" dirty="0"/>
              <a:t>Theorethical framework</a:t>
            </a:r>
          </a:p>
        </p:txBody>
      </p:sp>
      <p:sp>
        <p:nvSpPr>
          <p:cNvPr id="4" name="Date Placeholder 3">
            <a:extLst>
              <a:ext uri="{FF2B5EF4-FFF2-40B4-BE49-F238E27FC236}">
                <a16:creationId xmlns:a16="http://schemas.microsoft.com/office/drawing/2014/main" id="{FA296F87-92A7-53DF-0F18-39F95CCD9A1F}"/>
              </a:ext>
            </a:extLst>
          </p:cNvPr>
          <p:cNvSpPr>
            <a:spLocks noGrp="1"/>
          </p:cNvSpPr>
          <p:nvPr>
            <p:ph type="dt" sz="half" idx="14"/>
          </p:nvPr>
        </p:nvSpPr>
        <p:spPr>
          <a:xfrm>
            <a:off x="9871364" y="6484540"/>
            <a:ext cx="1081270" cy="380965"/>
          </a:xfrm>
        </p:spPr>
        <p:txBody>
          <a:bodyPr anchor="ctr">
            <a:normAutofit/>
          </a:bodyPr>
          <a:lstStyle/>
          <a:p>
            <a:pPr>
              <a:spcAft>
                <a:spcPts val="600"/>
              </a:spcAft>
            </a:pPr>
            <a:fld id="{41DC5CB8-80C4-5A43-B89D-A1DE864C3C4A}" type="datetime1">
              <a:rPr lang="fi-FI" noProof="0" smtClean="0"/>
              <a:t>12.9.2022</a:t>
            </a:fld>
            <a:endParaRPr lang="en-GB" noProof="0"/>
          </a:p>
        </p:txBody>
      </p:sp>
      <p:sp>
        <p:nvSpPr>
          <p:cNvPr id="5" name="Footer Placeholder 4">
            <a:extLst>
              <a:ext uri="{FF2B5EF4-FFF2-40B4-BE49-F238E27FC236}">
                <a16:creationId xmlns:a16="http://schemas.microsoft.com/office/drawing/2014/main" id="{9E0E2BFC-747C-57F3-FB78-963EF3CEF799}"/>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EB83ABFF-A471-8289-02E1-2156E34C2F71}"/>
              </a:ext>
            </a:extLst>
          </p:cNvPr>
          <p:cNvGraphicFramePr>
            <a:graphicFrameLocks noGrp="1"/>
          </p:cNvGraphicFramePr>
          <p:nvPr>
            <p:ph sz="quarter" idx="13"/>
            <p:extLst>
              <p:ext uri="{D42A27DB-BD31-4B8C-83A1-F6EECF244321}">
                <p14:modId xmlns:p14="http://schemas.microsoft.com/office/powerpoint/2010/main" val="2099864108"/>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7029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CAE6-F0A2-B435-5682-FC324C613E15}"/>
              </a:ext>
            </a:extLst>
          </p:cNvPr>
          <p:cNvSpPr>
            <a:spLocks noGrp="1"/>
          </p:cNvSpPr>
          <p:nvPr>
            <p:ph type="title"/>
          </p:nvPr>
        </p:nvSpPr>
        <p:spPr>
          <a:xfrm>
            <a:off x="719998" y="180000"/>
            <a:ext cx="10753200" cy="1188000"/>
          </a:xfrm>
        </p:spPr>
        <p:txBody>
          <a:bodyPr anchor="ctr">
            <a:normAutofit/>
          </a:bodyPr>
          <a:lstStyle/>
          <a:p>
            <a:r>
              <a:rPr lang="en-FI" dirty="0"/>
              <a:t>Specific aims</a:t>
            </a:r>
          </a:p>
        </p:txBody>
      </p:sp>
      <p:sp>
        <p:nvSpPr>
          <p:cNvPr id="4" name="Date Placeholder 3">
            <a:extLst>
              <a:ext uri="{FF2B5EF4-FFF2-40B4-BE49-F238E27FC236}">
                <a16:creationId xmlns:a16="http://schemas.microsoft.com/office/drawing/2014/main" id="{ACFFA93C-17ED-7374-843A-1CE69B453177}"/>
              </a:ext>
            </a:extLst>
          </p:cNvPr>
          <p:cNvSpPr>
            <a:spLocks noGrp="1"/>
          </p:cNvSpPr>
          <p:nvPr>
            <p:ph type="dt" sz="half" idx="14"/>
          </p:nvPr>
        </p:nvSpPr>
        <p:spPr>
          <a:xfrm>
            <a:off x="9871364" y="6484540"/>
            <a:ext cx="1081270" cy="380965"/>
          </a:xfrm>
        </p:spPr>
        <p:txBody>
          <a:bodyPr anchor="ctr">
            <a:normAutofit/>
          </a:bodyPr>
          <a:lstStyle/>
          <a:p>
            <a:pPr>
              <a:spcAft>
                <a:spcPts val="600"/>
              </a:spcAft>
            </a:pPr>
            <a:fld id="{BDB13A45-955E-0745-8BCA-58931DE7C428}" type="datetime1">
              <a:rPr lang="fi-FI" noProof="0" smtClean="0"/>
              <a:t>12.9.2022</a:t>
            </a:fld>
            <a:endParaRPr lang="en-GB" noProof="0"/>
          </a:p>
        </p:txBody>
      </p:sp>
      <p:sp>
        <p:nvSpPr>
          <p:cNvPr id="5" name="Footer Placeholder 4">
            <a:extLst>
              <a:ext uri="{FF2B5EF4-FFF2-40B4-BE49-F238E27FC236}">
                <a16:creationId xmlns:a16="http://schemas.microsoft.com/office/drawing/2014/main" id="{D0A361EB-5024-95E5-FD67-AC8F5DC1EEE9}"/>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02710001-1F3C-AF38-5659-56DD6551F7BB}"/>
              </a:ext>
            </a:extLst>
          </p:cNvPr>
          <p:cNvGraphicFramePr>
            <a:graphicFrameLocks noGrp="1"/>
          </p:cNvGraphicFramePr>
          <p:nvPr>
            <p:ph sz="quarter" idx="13"/>
            <p:extLst>
              <p:ext uri="{D42A27DB-BD31-4B8C-83A1-F6EECF244321}">
                <p14:modId xmlns:p14="http://schemas.microsoft.com/office/powerpoint/2010/main" val="842426413"/>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6497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4CC99-D0D8-2ABA-14F0-3602E4D76C34}"/>
              </a:ext>
            </a:extLst>
          </p:cNvPr>
          <p:cNvSpPr>
            <a:spLocks noGrp="1"/>
          </p:cNvSpPr>
          <p:nvPr>
            <p:ph type="title"/>
          </p:nvPr>
        </p:nvSpPr>
        <p:spPr>
          <a:xfrm>
            <a:off x="719998" y="180000"/>
            <a:ext cx="10753200" cy="1188000"/>
          </a:xfrm>
        </p:spPr>
        <p:txBody>
          <a:bodyPr anchor="ctr">
            <a:normAutofit/>
          </a:bodyPr>
          <a:lstStyle/>
          <a:p>
            <a:r>
              <a:rPr lang="en-FI" dirty="0"/>
              <a:t>Methods: Search strategy</a:t>
            </a:r>
          </a:p>
        </p:txBody>
      </p:sp>
      <p:sp>
        <p:nvSpPr>
          <p:cNvPr id="3" name="Content Placeholder 2">
            <a:extLst>
              <a:ext uri="{FF2B5EF4-FFF2-40B4-BE49-F238E27FC236}">
                <a16:creationId xmlns:a16="http://schemas.microsoft.com/office/drawing/2014/main" id="{094E5FBE-86F4-BB58-06E2-39DF4DA576C0}"/>
              </a:ext>
            </a:extLst>
          </p:cNvPr>
          <p:cNvSpPr>
            <a:spLocks noGrp="1"/>
          </p:cNvSpPr>
          <p:nvPr>
            <p:ph sz="quarter" idx="13"/>
          </p:nvPr>
        </p:nvSpPr>
        <p:spPr>
          <a:xfrm>
            <a:off x="720724" y="1476000"/>
            <a:ext cx="10753200" cy="4680000"/>
          </a:xfrm>
        </p:spPr>
        <p:txBody>
          <a:bodyPr>
            <a:normAutofit/>
          </a:bodyPr>
          <a:lstStyle/>
          <a:p>
            <a:r>
              <a:rPr lang="en-GB" sz="2700"/>
              <a:t>The present systematic review followed the PRISMA 2020 statement and guidelines (Page, McKenzie, et al., 2021; Page, Moher, et al., 2021). The protocol was registered to PROSPERO (CRD42021229408).</a:t>
            </a:r>
          </a:p>
          <a:p>
            <a:r>
              <a:rPr lang="en-GB" sz="2700"/>
              <a:t>Searches covered the years 2011–2021 using the work by </a:t>
            </a:r>
            <a:r>
              <a:rPr lang="en-GB" sz="2700" err="1"/>
              <a:t>Kourgiantakis</a:t>
            </a:r>
            <a:r>
              <a:rPr lang="en-GB" sz="2700"/>
              <a:t> et al. (2013) as a starting point; here 2011 was</a:t>
            </a:r>
          </a:p>
          <a:p>
            <a:pPr marL="0" indent="0">
              <a:buNone/>
            </a:pPr>
            <a:r>
              <a:rPr lang="en-GB" sz="2700"/>
              <a:t>    included to account for the possible gap (2011–2012) with</a:t>
            </a:r>
          </a:p>
          <a:p>
            <a:pPr marL="0" indent="0">
              <a:buNone/>
            </a:pPr>
            <a:r>
              <a:rPr lang="en-GB" sz="2700"/>
              <a:t>    the previous systematic review.</a:t>
            </a:r>
          </a:p>
          <a:p>
            <a:r>
              <a:rPr lang="en-GB" sz="2700"/>
              <a:t>Inclusion criteria: interventions for CSOs with CSO specific outcomes. The Evidence Project Risk of Bias Tool was used for assessment.</a:t>
            </a:r>
          </a:p>
          <a:p>
            <a:pPr marL="0" indent="0">
              <a:buNone/>
            </a:pPr>
            <a:endParaRPr lang="en-GB" sz="2700"/>
          </a:p>
          <a:p>
            <a:endParaRPr lang="en-GB" sz="2700"/>
          </a:p>
          <a:p>
            <a:endParaRPr lang="en-FI" sz="2700"/>
          </a:p>
        </p:txBody>
      </p:sp>
      <p:sp>
        <p:nvSpPr>
          <p:cNvPr id="4" name="Date Placeholder 3">
            <a:extLst>
              <a:ext uri="{FF2B5EF4-FFF2-40B4-BE49-F238E27FC236}">
                <a16:creationId xmlns:a16="http://schemas.microsoft.com/office/drawing/2014/main" id="{2A6CAC4E-9487-5C5E-9F1C-64AEFE92912C}"/>
              </a:ext>
            </a:extLst>
          </p:cNvPr>
          <p:cNvSpPr>
            <a:spLocks noGrp="1"/>
          </p:cNvSpPr>
          <p:nvPr>
            <p:ph type="dt" sz="half" idx="14"/>
          </p:nvPr>
        </p:nvSpPr>
        <p:spPr>
          <a:xfrm>
            <a:off x="9871364" y="6484540"/>
            <a:ext cx="1081270" cy="380965"/>
          </a:xfrm>
        </p:spPr>
        <p:txBody>
          <a:bodyPr anchor="ctr">
            <a:normAutofit/>
          </a:bodyPr>
          <a:lstStyle/>
          <a:p>
            <a:pPr>
              <a:spcAft>
                <a:spcPts val="600"/>
              </a:spcAft>
            </a:pPr>
            <a:fld id="{3EBEEED4-EFF9-954C-BCA7-795D8249F10E}" type="datetime1">
              <a:rPr lang="fi-FI" noProof="0" smtClean="0"/>
              <a:t>12.9.2022</a:t>
            </a:fld>
            <a:endParaRPr lang="en-GB" noProof="0"/>
          </a:p>
        </p:txBody>
      </p:sp>
      <p:sp>
        <p:nvSpPr>
          <p:cNvPr id="5" name="Footer Placeholder 4">
            <a:extLst>
              <a:ext uri="{FF2B5EF4-FFF2-40B4-BE49-F238E27FC236}">
                <a16:creationId xmlns:a16="http://schemas.microsoft.com/office/drawing/2014/main" id="{7FF0ACA1-2019-E1ED-CD1B-C3DD0F05F353}"/>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499139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2D86-9121-9958-BC29-FDA9E754B717}"/>
              </a:ext>
            </a:extLst>
          </p:cNvPr>
          <p:cNvSpPr>
            <a:spLocks noGrp="1"/>
          </p:cNvSpPr>
          <p:nvPr>
            <p:ph type="title"/>
          </p:nvPr>
        </p:nvSpPr>
        <p:spPr/>
        <p:txBody>
          <a:bodyPr/>
          <a:lstStyle/>
          <a:p>
            <a:r>
              <a:rPr lang="en-FI" dirty="0"/>
              <a:t>Flow diagram of study selection process</a:t>
            </a:r>
          </a:p>
        </p:txBody>
      </p:sp>
      <p:pic>
        <p:nvPicPr>
          <p:cNvPr id="8" name="Content Placeholder 7" descr="Diagram&#10;&#10;Description automatically generated">
            <a:extLst>
              <a:ext uri="{FF2B5EF4-FFF2-40B4-BE49-F238E27FC236}">
                <a16:creationId xmlns:a16="http://schemas.microsoft.com/office/drawing/2014/main" id="{EEE54ABF-1589-60AB-F00A-74C1F1C331E6}"/>
              </a:ext>
            </a:extLst>
          </p:cNvPr>
          <p:cNvPicPr>
            <a:picLocks noGrp="1" noChangeAspect="1"/>
          </p:cNvPicPr>
          <p:nvPr>
            <p:ph sz="quarter" idx="13"/>
          </p:nvPr>
        </p:nvPicPr>
        <p:blipFill>
          <a:blip r:embed="rId2"/>
          <a:stretch>
            <a:fillRect/>
          </a:stretch>
        </p:blipFill>
        <p:spPr>
          <a:xfrm>
            <a:off x="1871663" y="1476375"/>
            <a:ext cx="7999701" cy="4679950"/>
          </a:xfrm>
        </p:spPr>
      </p:pic>
      <p:sp>
        <p:nvSpPr>
          <p:cNvPr id="4" name="Date Placeholder 3">
            <a:extLst>
              <a:ext uri="{FF2B5EF4-FFF2-40B4-BE49-F238E27FC236}">
                <a16:creationId xmlns:a16="http://schemas.microsoft.com/office/drawing/2014/main" id="{3AA8746E-6AAB-F052-F1DA-8C9F8A7D64A5}"/>
              </a:ext>
            </a:extLst>
          </p:cNvPr>
          <p:cNvSpPr>
            <a:spLocks noGrp="1"/>
          </p:cNvSpPr>
          <p:nvPr>
            <p:ph type="dt" sz="half" idx="14"/>
          </p:nvPr>
        </p:nvSpPr>
        <p:spPr/>
        <p:txBody>
          <a:bodyPr/>
          <a:lstStyle/>
          <a:p>
            <a:fld id="{137721B8-D960-CC4D-8DFE-A8026D4DA3E0}" type="datetime1">
              <a:rPr lang="fi-FI" noProof="0" smtClean="0"/>
              <a:t>12.9.2022</a:t>
            </a:fld>
            <a:endParaRPr lang="en-GB" noProof="0"/>
          </a:p>
        </p:txBody>
      </p:sp>
      <p:sp>
        <p:nvSpPr>
          <p:cNvPr id="5" name="Footer Placeholder 4">
            <a:extLst>
              <a:ext uri="{FF2B5EF4-FFF2-40B4-BE49-F238E27FC236}">
                <a16:creationId xmlns:a16="http://schemas.microsoft.com/office/drawing/2014/main" id="{7A149447-068E-4BD3-FD68-CEF4E6842065}"/>
              </a:ext>
            </a:extLst>
          </p:cNvPr>
          <p:cNvSpPr>
            <a:spLocks noGrp="1"/>
          </p:cNvSpPr>
          <p:nvPr>
            <p:ph type="ftr" sz="quarter" idx="15"/>
          </p:nvPr>
        </p:nvSpPr>
        <p:spPr/>
        <p:txBody>
          <a:bodyPr/>
          <a:lstStyle/>
          <a:p>
            <a:r>
              <a:rPr lang="en-GB" noProof="0"/>
              <a:t>AfiNet - Webinar 13 of September 2022_Castren</a:t>
            </a:r>
          </a:p>
        </p:txBody>
      </p:sp>
    </p:spTree>
    <p:extLst>
      <p:ext uri="{BB962C8B-B14F-4D97-AF65-F5344CB8AC3E}">
        <p14:creationId xmlns:p14="http://schemas.microsoft.com/office/powerpoint/2010/main" val="1624083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67D7-6E88-2402-81A4-A9606F78BA41}"/>
              </a:ext>
            </a:extLst>
          </p:cNvPr>
          <p:cNvSpPr>
            <a:spLocks noGrp="1"/>
          </p:cNvSpPr>
          <p:nvPr>
            <p:ph type="title"/>
          </p:nvPr>
        </p:nvSpPr>
        <p:spPr>
          <a:xfrm>
            <a:off x="719998" y="180000"/>
            <a:ext cx="10753200" cy="1188000"/>
          </a:xfrm>
        </p:spPr>
        <p:txBody>
          <a:bodyPr anchor="ctr">
            <a:normAutofit/>
          </a:bodyPr>
          <a:lstStyle/>
          <a:p>
            <a:r>
              <a:rPr lang="en-FI" dirty="0"/>
              <a:t>Search of grey literature and contacting experts </a:t>
            </a:r>
          </a:p>
        </p:txBody>
      </p:sp>
      <p:sp>
        <p:nvSpPr>
          <p:cNvPr id="4" name="Date Placeholder 3">
            <a:extLst>
              <a:ext uri="{FF2B5EF4-FFF2-40B4-BE49-F238E27FC236}">
                <a16:creationId xmlns:a16="http://schemas.microsoft.com/office/drawing/2014/main" id="{52C9F9B8-EC16-446F-89AD-0CF0624079F4}"/>
              </a:ext>
            </a:extLst>
          </p:cNvPr>
          <p:cNvSpPr>
            <a:spLocks noGrp="1"/>
          </p:cNvSpPr>
          <p:nvPr>
            <p:ph type="dt" sz="half" idx="14"/>
          </p:nvPr>
        </p:nvSpPr>
        <p:spPr>
          <a:xfrm>
            <a:off x="9871364" y="6484540"/>
            <a:ext cx="1081270" cy="380965"/>
          </a:xfrm>
        </p:spPr>
        <p:txBody>
          <a:bodyPr anchor="ctr">
            <a:normAutofit/>
          </a:bodyPr>
          <a:lstStyle/>
          <a:p>
            <a:pPr>
              <a:spcAft>
                <a:spcPts val="600"/>
              </a:spcAft>
            </a:pPr>
            <a:fld id="{7F383C4B-E8C9-444D-BC9C-73A7F6B92555}" type="datetime1">
              <a:rPr lang="fi-FI" noProof="0" smtClean="0"/>
              <a:t>12.9.2022</a:t>
            </a:fld>
            <a:endParaRPr lang="en-GB" noProof="0"/>
          </a:p>
        </p:txBody>
      </p:sp>
      <p:sp>
        <p:nvSpPr>
          <p:cNvPr id="5" name="Footer Placeholder 4">
            <a:extLst>
              <a:ext uri="{FF2B5EF4-FFF2-40B4-BE49-F238E27FC236}">
                <a16:creationId xmlns:a16="http://schemas.microsoft.com/office/drawing/2014/main" id="{C6813071-984C-65BA-D696-862E87B67EAF}"/>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44370301-152E-FB0D-9650-724173233F27}"/>
              </a:ext>
            </a:extLst>
          </p:cNvPr>
          <p:cNvGraphicFramePr>
            <a:graphicFrameLocks noGrp="1"/>
          </p:cNvGraphicFramePr>
          <p:nvPr>
            <p:ph sz="quarter" idx="13"/>
            <p:extLst>
              <p:ext uri="{D42A27DB-BD31-4B8C-83A1-F6EECF244321}">
                <p14:modId xmlns:p14="http://schemas.microsoft.com/office/powerpoint/2010/main" val="395667521"/>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3295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2045-633B-3741-9892-17F9555E9421}"/>
              </a:ext>
            </a:extLst>
          </p:cNvPr>
          <p:cNvSpPr>
            <a:spLocks noGrp="1"/>
          </p:cNvSpPr>
          <p:nvPr>
            <p:ph type="title"/>
          </p:nvPr>
        </p:nvSpPr>
        <p:spPr>
          <a:xfrm>
            <a:off x="719998" y="180000"/>
            <a:ext cx="10753200" cy="1188000"/>
          </a:xfrm>
        </p:spPr>
        <p:txBody>
          <a:bodyPr anchor="ctr">
            <a:normAutofit/>
          </a:bodyPr>
          <a:lstStyle/>
          <a:p>
            <a:r>
              <a:rPr lang="en-GB" dirty="0"/>
              <a:t>D</a:t>
            </a:r>
            <a:r>
              <a:rPr lang="en-FI" dirty="0"/>
              <a:t>ata syntesis</a:t>
            </a:r>
          </a:p>
        </p:txBody>
      </p:sp>
      <p:sp>
        <p:nvSpPr>
          <p:cNvPr id="4" name="Date Placeholder 3">
            <a:extLst>
              <a:ext uri="{FF2B5EF4-FFF2-40B4-BE49-F238E27FC236}">
                <a16:creationId xmlns:a16="http://schemas.microsoft.com/office/drawing/2014/main" id="{6A424F22-333C-DF74-B892-DB541E7C9853}"/>
              </a:ext>
            </a:extLst>
          </p:cNvPr>
          <p:cNvSpPr>
            <a:spLocks noGrp="1"/>
          </p:cNvSpPr>
          <p:nvPr>
            <p:ph type="dt" sz="half" idx="14"/>
          </p:nvPr>
        </p:nvSpPr>
        <p:spPr>
          <a:xfrm>
            <a:off x="9871364" y="6484540"/>
            <a:ext cx="1081270" cy="380965"/>
          </a:xfrm>
        </p:spPr>
        <p:txBody>
          <a:bodyPr anchor="ctr">
            <a:normAutofit/>
          </a:bodyPr>
          <a:lstStyle/>
          <a:p>
            <a:pPr>
              <a:spcAft>
                <a:spcPts val="600"/>
              </a:spcAft>
            </a:pPr>
            <a:fld id="{022C4143-A00C-164F-93E1-C57147A8EEA1}" type="datetime1">
              <a:rPr lang="fi-FI" noProof="0" smtClean="0"/>
              <a:t>12.9.2022</a:t>
            </a:fld>
            <a:endParaRPr lang="en-GB" noProof="0"/>
          </a:p>
        </p:txBody>
      </p:sp>
      <p:sp>
        <p:nvSpPr>
          <p:cNvPr id="5" name="Footer Placeholder 4">
            <a:extLst>
              <a:ext uri="{FF2B5EF4-FFF2-40B4-BE49-F238E27FC236}">
                <a16:creationId xmlns:a16="http://schemas.microsoft.com/office/drawing/2014/main" id="{3D0F2E69-5E62-F86D-399D-E59066CD086A}"/>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497BD67A-EC79-309E-106C-A5B9E92E216A}"/>
              </a:ext>
            </a:extLst>
          </p:cNvPr>
          <p:cNvGraphicFramePr>
            <a:graphicFrameLocks noGrp="1"/>
          </p:cNvGraphicFramePr>
          <p:nvPr>
            <p:ph sz="quarter" idx="13"/>
            <p:extLst>
              <p:ext uri="{D42A27DB-BD31-4B8C-83A1-F6EECF244321}">
                <p14:modId xmlns:p14="http://schemas.microsoft.com/office/powerpoint/2010/main" val="3029906101"/>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086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012010-753D-4C6A-BE77-3F6D88AA5000}"/>
              </a:ext>
            </a:extLst>
          </p:cNvPr>
          <p:cNvSpPr>
            <a:spLocks noGrp="1"/>
          </p:cNvSpPr>
          <p:nvPr>
            <p:ph type="title"/>
          </p:nvPr>
        </p:nvSpPr>
        <p:spPr>
          <a:xfrm>
            <a:off x="719998" y="180000"/>
            <a:ext cx="10753200" cy="1188000"/>
          </a:xfrm>
        </p:spPr>
        <p:txBody>
          <a:bodyPr anchor="ctr">
            <a:normAutofit/>
          </a:bodyPr>
          <a:lstStyle/>
          <a:p>
            <a:r>
              <a:rPr lang="en-GB" dirty="0"/>
              <a:t>Outline </a:t>
            </a:r>
            <a:r>
              <a:rPr lang="en-GB" sz="2000" dirty="0"/>
              <a:t>(CSO’s = AO’s)</a:t>
            </a:r>
          </a:p>
        </p:txBody>
      </p:sp>
      <p:sp>
        <p:nvSpPr>
          <p:cNvPr id="4" name="Päivämäärän paikkamerkki 3">
            <a:extLst>
              <a:ext uri="{FF2B5EF4-FFF2-40B4-BE49-F238E27FC236}">
                <a16:creationId xmlns:a16="http://schemas.microsoft.com/office/drawing/2014/main" id="{F572524B-9A14-4225-B50F-34A45FC619C6}"/>
              </a:ext>
            </a:extLst>
          </p:cNvPr>
          <p:cNvSpPr>
            <a:spLocks noGrp="1"/>
          </p:cNvSpPr>
          <p:nvPr>
            <p:ph type="dt" sz="half" idx="14"/>
          </p:nvPr>
        </p:nvSpPr>
        <p:spPr>
          <a:xfrm>
            <a:off x="9871364" y="6484540"/>
            <a:ext cx="1081270" cy="380965"/>
          </a:xfrm>
        </p:spPr>
        <p:txBody>
          <a:bodyPr anchor="ctr">
            <a:normAutofit/>
          </a:bodyPr>
          <a:lstStyle/>
          <a:p>
            <a:pPr>
              <a:spcAft>
                <a:spcPts val="600"/>
              </a:spcAft>
            </a:pPr>
            <a:fld id="{B9870DBD-59DD-5540-AF4F-F165E80A5589}" type="datetime1">
              <a:rPr lang="fi-FI" smtClean="0"/>
              <a:t>12.9.2022</a:t>
            </a:fld>
            <a:endParaRPr lang="en-GB"/>
          </a:p>
        </p:txBody>
      </p:sp>
      <p:sp>
        <p:nvSpPr>
          <p:cNvPr id="5" name="Alatunnisteen paikkamerkki 4">
            <a:extLst>
              <a:ext uri="{FF2B5EF4-FFF2-40B4-BE49-F238E27FC236}">
                <a16:creationId xmlns:a16="http://schemas.microsoft.com/office/drawing/2014/main" id="{8D80A81C-B9E9-416F-A020-A795DDE18A58}"/>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a:t>AfiNet - Webinar 13 of September 2022_Castren</a:t>
            </a:r>
          </a:p>
        </p:txBody>
      </p:sp>
      <p:graphicFrame>
        <p:nvGraphicFramePr>
          <p:cNvPr id="8" name="Sisällön paikkamerkki 2">
            <a:extLst>
              <a:ext uri="{FF2B5EF4-FFF2-40B4-BE49-F238E27FC236}">
                <a16:creationId xmlns:a16="http://schemas.microsoft.com/office/drawing/2014/main" id="{11CF95C3-FD2E-7677-E578-915B74B01F88}"/>
              </a:ext>
            </a:extLst>
          </p:cNvPr>
          <p:cNvGraphicFramePr>
            <a:graphicFrameLocks noGrp="1"/>
          </p:cNvGraphicFramePr>
          <p:nvPr>
            <p:ph sz="quarter" idx="13"/>
            <p:extLst>
              <p:ext uri="{D42A27DB-BD31-4B8C-83A1-F6EECF244321}">
                <p14:modId xmlns:p14="http://schemas.microsoft.com/office/powerpoint/2010/main" val="1115308233"/>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6210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able&#10;&#10;Description automatically generated">
            <a:extLst>
              <a:ext uri="{FF2B5EF4-FFF2-40B4-BE49-F238E27FC236}">
                <a16:creationId xmlns:a16="http://schemas.microsoft.com/office/drawing/2014/main" id="{59BC18DC-ED75-97F3-9743-289BAA570CAB}"/>
              </a:ext>
            </a:extLst>
          </p:cNvPr>
          <p:cNvPicPr>
            <a:picLocks noGrp="1" noChangeAspect="1"/>
          </p:cNvPicPr>
          <p:nvPr>
            <p:ph sz="quarter" idx="13"/>
          </p:nvPr>
        </p:nvPicPr>
        <p:blipFill>
          <a:blip r:embed="rId2"/>
          <a:stretch>
            <a:fillRect/>
          </a:stretch>
        </p:blipFill>
        <p:spPr>
          <a:xfrm>
            <a:off x="1225204" y="68263"/>
            <a:ext cx="9741592" cy="6283325"/>
          </a:xfrm>
          <a:noFill/>
        </p:spPr>
      </p:pic>
      <p:sp>
        <p:nvSpPr>
          <p:cNvPr id="4" name="Date Placeholder 3" hidden="1">
            <a:extLst>
              <a:ext uri="{FF2B5EF4-FFF2-40B4-BE49-F238E27FC236}">
                <a16:creationId xmlns:a16="http://schemas.microsoft.com/office/drawing/2014/main" id="{05988B99-DACA-64FD-5674-0B9CEB56F3F9}"/>
              </a:ext>
            </a:extLst>
          </p:cNvPr>
          <p:cNvSpPr>
            <a:spLocks noGrp="1"/>
          </p:cNvSpPr>
          <p:nvPr>
            <p:ph type="dt" sz="half" idx="14"/>
          </p:nvPr>
        </p:nvSpPr>
        <p:spPr/>
        <p:txBody>
          <a:bodyPr/>
          <a:lstStyle/>
          <a:p>
            <a:pPr>
              <a:spcAft>
                <a:spcPts val="600"/>
              </a:spcAft>
            </a:pPr>
            <a:fld id="{F69D93B3-407B-4B49-B899-706664912FFF}" type="datetime1">
              <a:rPr lang="fi-FI" noProof="0" smtClean="0"/>
              <a:t>12.9.2022</a:t>
            </a:fld>
            <a:endParaRPr lang="en-GB" noProof="0"/>
          </a:p>
        </p:txBody>
      </p:sp>
      <p:sp>
        <p:nvSpPr>
          <p:cNvPr id="5" name="Footer Placeholder 4">
            <a:extLst>
              <a:ext uri="{FF2B5EF4-FFF2-40B4-BE49-F238E27FC236}">
                <a16:creationId xmlns:a16="http://schemas.microsoft.com/office/drawing/2014/main" id="{72BE9A28-D8CB-1204-C3C6-802E5F0F5ADB}"/>
              </a:ext>
            </a:extLst>
          </p:cNvPr>
          <p:cNvSpPr>
            <a:spLocks noGrp="1"/>
          </p:cNvSpPr>
          <p:nvPr>
            <p:ph type="ftr" sz="quarter" idx="15"/>
          </p:nvPr>
        </p:nvSpPr>
        <p:spPr/>
        <p:txBody>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2934264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5F99A-2B3C-1861-D1AB-D0F41CC01CA4}"/>
              </a:ext>
            </a:extLst>
          </p:cNvPr>
          <p:cNvSpPr>
            <a:spLocks noGrp="1"/>
          </p:cNvSpPr>
          <p:nvPr>
            <p:ph type="title"/>
          </p:nvPr>
        </p:nvSpPr>
        <p:spPr>
          <a:xfrm>
            <a:off x="719998" y="180000"/>
            <a:ext cx="10753200" cy="1188000"/>
          </a:xfrm>
        </p:spPr>
        <p:txBody>
          <a:bodyPr anchor="ctr">
            <a:normAutofit/>
          </a:bodyPr>
          <a:lstStyle/>
          <a:p>
            <a:r>
              <a:rPr lang="en-FI" dirty="0"/>
              <a:t>Results</a:t>
            </a:r>
          </a:p>
        </p:txBody>
      </p:sp>
      <p:sp>
        <p:nvSpPr>
          <p:cNvPr id="4" name="Date Placeholder 3">
            <a:extLst>
              <a:ext uri="{FF2B5EF4-FFF2-40B4-BE49-F238E27FC236}">
                <a16:creationId xmlns:a16="http://schemas.microsoft.com/office/drawing/2014/main" id="{09B70FFF-E6AA-269A-6710-F56E6DAD043E}"/>
              </a:ext>
            </a:extLst>
          </p:cNvPr>
          <p:cNvSpPr>
            <a:spLocks noGrp="1"/>
          </p:cNvSpPr>
          <p:nvPr>
            <p:ph type="dt" sz="half" idx="14"/>
          </p:nvPr>
        </p:nvSpPr>
        <p:spPr>
          <a:xfrm>
            <a:off x="9871364" y="6484540"/>
            <a:ext cx="1081270" cy="380965"/>
          </a:xfrm>
        </p:spPr>
        <p:txBody>
          <a:bodyPr anchor="ctr">
            <a:normAutofit/>
          </a:bodyPr>
          <a:lstStyle/>
          <a:p>
            <a:pPr>
              <a:spcAft>
                <a:spcPts val="600"/>
              </a:spcAft>
            </a:pPr>
            <a:fld id="{1D4FE37F-3049-6247-AEAC-A15755D396E4}" type="datetime1">
              <a:rPr lang="fi-FI" noProof="0" smtClean="0"/>
              <a:t>12.9.2022</a:t>
            </a:fld>
            <a:endParaRPr lang="en-GB" noProof="0"/>
          </a:p>
        </p:txBody>
      </p:sp>
      <p:sp>
        <p:nvSpPr>
          <p:cNvPr id="5" name="Footer Placeholder 4">
            <a:extLst>
              <a:ext uri="{FF2B5EF4-FFF2-40B4-BE49-F238E27FC236}">
                <a16:creationId xmlns:a16="http://schemas.microsoft.com/office/drawing/2014/main" id="{9773292F-6B3C-682C-07CA-4C3B3BBBE74C}"/>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ABDC712C-63E8-37CC-B55D-2BBD8F7EA6CB}"/>
              </a:ext>
            </a:extLst>
          </p:cNvPr>
          <p:cNvGraphicFramePr>
            <a:graphicFrameLocks noGrp="1"/>
          </p:cNvGraphicFramePr>
          <p:nvPr>
            <p:ph sz="quarter" idx="13"/>
            <p:extLst>
              <p:ext uri="{D42A27DB-BD31-4B8C-83A1-F6EECF244321}">
                <p14:modId xmlns:p14="http://schemas.microsoft.com/office/powerpoint/2010/main" val="740736413"/>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9585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2E63-5D95-24EB-2EBA-919923DC119A}"/>
              </a:ext>
            </a:extLst>
          </p:cNvPr>
          <p:cNvSpPr>
            <a:spLocks noGrp="1"/>
          </p:cNvSpPr>
          <p:nvPr>
            <p:ph type="title"/>
          </p:nvPr>
        </p:nvSpPr>
        <p:spPr>
          <a:xfrm>
            <a:off x="719998" y="180000"/>
            <a:ext cx="10753200" cy="1188000"/>
          </a:xfrm>
        </p:spPr>
        <p:txBody>
          <a:bodyPr anchor="ctr">
            <a:normAutofit/>
          </a:bodyPr>
          <a:lstStyle/>
          <a:p>
            <a:r>
              <a:rPr lang="en-GB" dirty="0"/>
              <a:t>Q</a:t>
            </a:r>
            <a:r>
              <a:rPr lang="en-FI" dirty="0"/>
              <a:t>uantitative and qualitative synthesis</a:t>
            </a:r>
          </a:p>
        </p:txBody>
      </p:sp>
      <p:sp>
        <p:nvSpPr>
          <p:cNvPr id="4" name="Date Placeholder 3">
            <a:extLst>
              <a:ext uri="{FF2B5EF4-FFF2-40B4-BE49-F238E27FC236}">
                <a16:creationId xmlns:a16="http://schemas.microsoft.com/office/drawing/2014/main" id="{912DE39F-D8EB-4C97-22B3-F00CAE3AC770}"/>
              </a:ext>
            </a:extLst>
          </p:cNvPr>
          <p:cNvSpPr>
            <a:spLocks noGrp="1"/>
          </p:cNvSpPr>
          <p:nvPr>
            <p:ph type="dt" sz="half" idx="14"/>
          </p:nvPr>
        </p:nvSpPr>
        <p:spPr>
          <a:xfrm>
            <a:off x="9871364" y="6484540"/>
            <a:ext cx="1081270" cy="380965"/>
          </a:xfrm>
        </p:spPr>
        <p:txBody>
          <a:bodyPr anchor="ctr">
            <a:normAutofit/>
          </a:bodyPr>
          <a:lstStyle/>
          <a:p>
            <a:pPr>
              <a:spcAft>
                <a:spcPts val="600"/>
              </a:spcAft>
            </a:pPr>
            <a:fld id="{70FD534F-1172-4E4A-93B8-A6F3C23A8A37}" type="datetime1">
              <a:rPr lang="fi-FI" noProof="0" smtClean="0"/>
              <a:t>12.9.2022</a:t>
            </a:fld>
            <a:endParaRPr lang="en-GB" noProof="0"/>
          </a:p>
        </p:txBody>
      </p:sp>
      <p:sp>
        <p:nvSpPr>
          <p:cNvPr id="5" name="Footer Placeholder 4">
            <a:extLst>
              <a:ext uri="{FF2B5EF4-FFF2-40B4-BE49-F238E27FC236}">
                <a16:creationId xmlns:a16="http://schemas.microsoft.com/office/drawing/2014/main" id="{7C22F439-A1F2-0051-7C9E-188120CDD3E0}"/>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3C47583A-D716-DC8D-F0D9-3DDF5951594E}"/>
              </a:ext>
            </a:extLst>
          </p:cNvPr>
          <p:cNvGraphicFramePr>
            <a:graphicFrameLocks noGrp="1"/>
          </p:cNvGraphicFramePr>
          <p:nvPr>
            <p:ph sz="quarter" idx="13"/>
            <p:extLst>
              <p:ext uri="{D42A27DB-BD31-4B8C-83A1-F6EECF244321}">
                <p14:modId xmlns:p14="http://schemas.microsoft.com/office/powerpoint/2010/main" val="1621849624"/>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977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FCF06745-3F34-424B-4271-E20F68D50B87}"/>
              </a:ext>
            </a:extLst>
          </p:cNvPr>
          <p:cNvPicPr>
            <a:picLocks noGrp="1" noChangeAspect="1"/>
          </p:cNvPicPr>
          <p:nvPr>
            <p:ph sz="quarter" idx="13"/>
          </p:nvPr>
        </p:nvPicPr>
        <p:blipFill rotWithShape="1">
          <a:blip r:embed="rId2"/>
          <a:srcRect t="3846"/>
          <a:stretch/>
        </p:blipFill>
        <p:spPr>
          <a:xfrm>
            <a:off x="20" y="10"/>
            <a:ext cx="12191980" cy="6857990"/>
          </a:xfrm>
          <a:noFill/>
        </p:spPr>
      </p:pic>
      <p:sp>
        <p:nvSpPr>
          <p:cNvPr id="4" name="Date Placeholder 3" hidden="1">
            <a:extLst>
              <a:ext uri="{FF2B5EF4-FFF2-40B4-BE49-F238E27FC236}">
                <a16:creationId xmlns:a16="http://schemas.microsoft.com/office/drawing/2014/main" id="{81038C08-562E-0F63-56BD-224E3A653F59}"/>
              </a:ext>
            </a:extLst>
          </p:cNvPr>
          <p:cNvSpPr>
            <a:spLocks noGrp="1"/>
          </p:cNvSpPr>
          <p:nvPr>
            <p:ph type="dt" sz="half" idx="14"/>
          </p:nvPr>
        </p:nvSpPr>
        <p:spPr/>
        <p:txBody>
          <a:bodyPr/>
          <a:lstStyle/>
          <a:p>
            <a:pPr>
              <a:spcAft>
                <a:spcPts val="600"/>
              </a:spcAft>
            </a:pPr>
            <a:fld id="{08D839BF-8CFC-F041-9EA3-3F3DA4574FA3}" type="datetime1">
              <a:rPr lang="fi-FI" noProof="0" smtClean="0"/>
              <a:t>12.9.2022</a:t>
            </a:fld>
            <a:endParaRPr lang="en-GB" noProof="0"/>
          </a:p>
        </p:txBody>
      </p:sp>
      <p:sp>
        <p:nvSpPr>
          <p:cNvPr id="5" name="Footer Placeholder 4">
            <a:extLst>
              <a:ext uri="{FF2B5EF4-FFF2-40B4-BE49-F238E27FC236}">
                <a16:creationId xmlns:a16="http://schemas.microsoft.com/office/drawing/2014/main" id="{F115EADD-8E2D-3EE3-FA50-3E180871E649}"/>
              </a:ext>
            </a:extLst>
          </p:cNvPr>
          <p:cNvSpPr>
            <a:spLocks noGrp="1"/>
          </p:cNvSpPr>
          <p:nvPr>
            <p:ph type="ftr" sz="quarter" idx="15"/>
          </p:nvPr>
        </p:nvSpPr>
        <p:spPr/>
        <p:txBody>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3000671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10;&#10;Description automatically generated">
            <a:extLst>
              <a:ext uri="{FF2B5EF4-FFF2-40B4-BE49-F238E27FC236}">
                <a16:creationId xmlns:a16="http://schemas.microsoft.com/office/drawing/2014/main" id="{601F824F-6FAC-D00A-052A-D637B9E5181E}"/>
              </a:ext>
            </a:extLst>
          </p:cNvPr>
          <p:cNvPicPr>
            <a:picLocks noGrp="1" noChangeAspect="1"/>
          </p:cNvPicPr>
          <p:nvPr>
            <p:ph sz="quarter" idx="13"/>
          </p:nvPr>
        </p:nvPicPr>
        <p:blipFill>
          <a:blip r:embed="rId2"/>
          <a:stretch>
            <a:fillRect/>
          </a:stretch>
        </p:blipFill>
        <p:spPr>
          <a:xfrm>
            <a:off x="1542865" y="68263"/>
            <a:ext cx="9106270" cy="6283325"/>
          </a:xfrm>
          <a:noFill/>
        </p:spPr>
      </p:pic>
      <p:sp>
        <p:nvSpPr>
          <p:cNvPr id="4" name="Date Placeholder 3" hidden="1">
            <a:extLst>
              <a:ext uri="{FF2B5EF4-FFF2-40B4-BE49-F238E27FC236}">
                <a16:creationId xmlns:a16="http://schemas.microsoft.com/office/drawing/2014/main" id="{6C4E3347-E747-C934-DCC0-8D4598D19A8C}"/>
              </a:ext>
            </a:extLst>
          </p:cNvPr>
          <p:cNvSpPr>
            <a:spLocks noGrp="1"/>
          </p:cNvSpPr>
          <p:nvPr>
            <p:ph type="dt" sz="half" idx="14"/>
          </p:nvPr>
        </p:nvSpPr>
        <p:spPr/>
        <p:txBody>
          <a:bodyPr/>
          <a:lstStyle/>
          <a:p>
            <a:pPr>
              <a:spcAft>
                <a:spcPts val="600"/>
              </a:spcAft>
            </a:pPr>
            <a:fld id="{1E960A52-AFC0-2B41-8B61-BF7FBD4A4B66}" type="datetime1">
              <a:rPr lang="fi-FI" noProof="0" smtClean="0"/>
              <a:t>12.9.2022</a:t>
            </a:fld>
            <a:endParaRPr lang="en-GB" noProof="0"/>
          </a:p>
        </p:txBody>
      </p:sp>
      <p:sp>
        <p:nvSpPr>
          <p:cNvPr id="5" name="Footer Placeholder 4">
            <a:extLst>
              <a:ext uri="{FF2B5EF4-FFF2-40B4-BE49-F238E27FC236}">
                <a16:creationId xmlns:a16="http://schemas.microsoft.com/office/drawing/2014/main" id="{E11350A8-F38C-F7E7-CAAD-337966BD7792}"/>
              </a:ext>
            </a:extLst>
          </p:cNvPr>
          <p:cNvSpPr>
            <a:spLocks noGrp="1"/>
          </p:cNvSpPr>
          <p:nvPr>
            <p:ph type="ftr" sz="quarter" idx="15"/>
          </p:nvPr>
        </p:nvSpPr>
        <p:spPr/>
        <p:txBody>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2161596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5EC9-C04F-EF2C-56E1-96D21D549C4A}"/>
              </a:ext>
            </a:extLst>
          </p:cNvPr>
          <p:cNvSpPr>
            <a:spLocks noGrp="1"/>
          </p:cNvSpPr>
          <p:nvPr>
            <p:ph type="title"/>
          </p:nvPr>
        </p:nvSpPr>
        <p:spPr>
          <a:xfrm>
            <a:off x="719998" y="180000"/>
            <a:ext cx="10753200" cy="1188000"/>
          </a:xfrm>
        </p:spPr>
        <p:txBody>
          <a:bodyPr anchor="ctr">
            <a:normAutofit/>
          </a:bodyPr>
          <a:lstStyle/>
          <a:p>
            <a:r>
              <a:rPr lang="en-FI" dirty="0"/>
              <a:t>Discussion</a:t>
            </a:r>
          </a:p>
        </p:txBody>
      </p:sp>
      <p:sp>
        <p:nvSpPr>
          <p:cNvPr id="4" name="Date Placeholder 3">
            <a:extLst>
              <a:ext uri="{FF2B5EF4-FFF2-40B4-BE49-F238E27FC236}">
                <a16:creationId xmlns:a16="http://schemas.microsoft.com/office/drawing/2014/main" id="{97AE2939-C4B7-24FF-D615-CD1CCE4B213E}"/>
              </a:ext>
            </a:extLst>
          </p:cNvPr>
          <p:cNvSpPr>
            <a:spLocks noGrp="1"/>
          </p:cNvSpPr>
          <p:nvPr>
            <p:ph type="dt" sz="half" idx="14"/>
          </p:nvPr>
        </p:nvSpPr>
        <p:spPr>
          <a:xfrm>
            <a:off x="9871364" y="6484540"/>
            <a:ext cx="1081270" cy="380965"/>
          </a:xfrm>
        </p:spPr>
        <p:txBody>
          <a:bodyPr anchor="ctr">
            <a:normAutofit/>
          </a:bodyPr>
          <a:lstStyle/>
          <a:p>
            <a:pPr>
              <a:spcAft>
                <a:spcPts val="600"/>
              </a:spcAft>
            </a:pPr>
            <a:fld id="{FAA08329-F713-894E-AAC8-84D233FAF183}" type="datetime1">
              <a:rPr lang="fi-FI" noProof="0" smtClean="0"/>
              <a:t>12.9.2022</a:t>
            </a:fld>
            <a:endParaRPr lang="en-GB" noProof="0"/>
          </a:p>
        </p:txBody>
      </p:sp>
      <p:sp>
        <p:nvSpPr>
          <p:cNvPr id="5" name="Footer Placeholder 4">
            <a:extLst>
              <a:ext uri="{FF2B5EF4-FFF2-40B4-BE49-F238E27FC236}">
                <a16:creationId xmlns:a16="http://schemas.microsoft.com/office/drawing/2014/main" id="{3F605AA9-C88B-B787-F9D3-38CBE0A688C0}"/>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12873660-513B-F83C-2B84-7D3F696C7BB2}"/>
              </a:ext>
            </a:extLst>
          </p:cNvPr>
          <p:cNvGraphicFramePr>
            <a:graphicFrameLocks noGrp="1"/>
          </p:cNvGraphicFramePr>
          <p:nvPr>
            <p:ph sz="quarter" idx="13"/>
            <p:extLst>
              <p:ext uri="{D42A27DB-BD31-4B8C-83A1-F6EECF244321}">
                <p14:modId xmlns:p14="http://schemas.microsoft.com/office/powerpoint/2010/main" val="4113447363"/>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335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688E-65F6-4EB9-B45A-380919E5197C}"/>
              </a:ext>
            </a:extLst>
          </p:cNvPr>
          <p:cNvSpPr>
            <a:spLocks noGrp="1"/>
          </p:cNvSpPr>
          <p:nvPr>
            <p:ph type="title"/>
          </p:nvPr>
        </p:nvSpPr>
        <p:spPr>
          <a:xfrm>
            <a:off x="719998" y="180000"/>
            <a:ext cx="10753200" cy="1188000"/>
          </a:xfrm>
        </p:spPr>
        <p:txBody>
          <a:bodyPr anchor="ctr">
            <a:normAutofit/>
          </a:bodyPr>
          <a:lstStyle/>
          <a:p>
            <a:r>
              <a:rPr lang="en-FI" dirty="0"/>
              <a:t>Discussion</a:t>
            </a:r>
          </a:p>
        </p:txBody>
      </p:sp>
      <p:sp>
        <p:nvSpPr>
          <p:cNvPr id="4" name="Date Placeholder 3">
            <a:extLst>
              <a:ext uri="{FF2B5EF4-FFF2-40B4-BE49-F238E27FC236}">
                <a16:creationId xmlns:a16="http://schemas.microsoft.com/office/drawing/2014/main" id="{0B82BFD1-3960-C92A-B876-B9C0B55BEF8C}"/>
              </a:ext>
            </a:extLst>
          </p:cNvPr>
          <p:cNvSpPr>
            <a:spLocks noGrp="1"/>
          </p:cNvSpPr>
          <p:nvPr>
            <p:ph type="dt" sz="half" idx="14"/>
          </p:nvPr>
        </p:nvSpPr>
        <p:spPr>
          <a:xfrm>
            <a:off x="9871364" y="6484540"/>
            <a:ext cx="1081270" cy="380965"/>
          </a:xfrm>
        </p:spPr>
        <p:txBody>
          <a:bodyPr anchor="ctr">
            <a:normAutofit/>
          </a:bodyPr>
          <a:lstStyle/>
          <a:p>
            <a:pPr>
              <a:spcAft>
                <a:spcPts val="600"/>
              </a:spcAft>
            </a:pPr>
            <a:fld id="{85359AAC-B1FE-5C4E-812E-2E978C59A4C7}" type="datetime1">
              <a:rPr lang="fi-FI" noProof="0" smtClean="0"/>
              <a:t>12.9.2022</a:t>
            </a:fld>
            <a:endParaRPr lang="en-GB" noProof="0"/>
          </a:p>
        </p:txBody>
      </p:sp>
      <p:sp>
        <p:nvSpPr>
          <p:cNvPr id="5" name="Footer Placeholder 4">
            <a:extLst>
              <a:ext uri="{FF2B5EF4-FFF2-40B4-BE49-F238E27FC236}">
                <a16:creationId xmlns:a16="http://schemas.microsoft.com/office/drawing/2014/main" id="{BE769066-45FC-6D78-4485-B65897476ED6}"/>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04DE2ACF-A63E-EBD4-C20E-538F28DEE8A6}"/>
              </a:ext>
            </a:extLst>
          </p:cNvPr>
          <p:cNvGraphicFramePr>
            <a:graphicFrameLocks noGrp="1"/>
          </p:cNvGraphicFramePr>
          <p:nvPr>
            <p:ph sz="quarter" idx="13"/>
            <p:extLst>
              <p:ext uri="{D42A27DB-BD31-4B8C-83A1-F6EECF244321}">
                <p14:modId xmlns:p14="http://schemas.microsoft.com/office/powerpoint/2010/main" val="2209359459"/>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8854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7F8E-0E5B-1784-9987-AF96D76FC330}"/>
              </a:ext>
            </a:extLst>
          </p:cNvPr>
          <p:cNvSpPr>
            <a:spLocks noGrp="1"/>
          </p:cNvSpPr>
          <p:nvPr>
            <p:ph type="title"/>
          </p:nvPr>
        </p:nvSpPr>
        <p:spPr>
          <a:xfrm>
            <a:off x="719998" y="180000"/>
            <a:ext cx="10753200" cy="1188000"/>
          </a:xfrm>
        </p:spPr>
        <p:txBody>
          <a:bodyPr anchor="ctr">
            <a:normAutofit/>
          </a:bodyPr>
          <a:lstStyle/>
          <a:p>
            <a:r>
              <a:rPr lang="en-FI" dirty="0"/>
              <a:t>Discussion</a:t>
            </a:r>
          </a:p>
        </p:txBody>
      </p:sp>
      <p:sp>
        <p:nvSpPr>
          <p:cNvPr id="4" name="Date Placeholder 3">
            <a:extLst>
              <a:ext uri="{FF2B5EF4-FFF2-40B4-BE49-F238E27FC236}">
                <a16:creationId xmlns:a16="http://schemas.microsoft.com/office/drawing/2014/main" id="{1CE24269-E999-D79C-A7A6-A92C15A59B86}"/>
              </a:ext>
            </a:extLst>
          </p:cNvPr>
          <p:cNvSpPr>
            <a:spLocks noGrp="1"/>
          </p:cNvSpPr>
          <p:nvPr>
            <p:ph type="dt" sz="half" idx="14"/>
          </p:nvPr>
        </p:nvSpPr>
        <p:spPr>
          <a:xfrm>
            <a:off x="9871364" y="6484540"/>
            <a:ext cx="1081270" cy="380965"/>
          </a:xfrm>
        </p:spPr>
        <p:txBody>
          <a:bodyPr anchor="ctr">
            <a:normAutofit/>
          </a:bodyPr>
          <a:lstStyle/>
          <a:p>
            <a:pPr>
              <a:spcAft>
                <a:spcPts val="600"/>
              </a:spcAft>
            </a:pPr>
            <a:fld id="{2A6148CA-EA2E-394D-9EC6-0FD052669390}" type="datetime1">
              <a:rPr lang="fi-FI" noProof="0" smtClean="0"/>
              <a:t>12.9.2022</a:t>
            </a:fld>
            <a:endParaRPr lang="en-GB" noProof="0"/>
          </a:p>
        </p:txBody>
      </p:sp>
      <p:sp>
        <p:nvSpPr>
          <p:cNvPr id="5" name="Footer Placeholder 4">
            <a:extLst>
              <a:ext uri="{FF2B5EF4-FFF2-40B4-BE49-F238E27FC236}">
                <a16:creationId xmlns:a16="http://schemas.microsoft.com/office/drawing/2014/main" id="{ACCEC84E-61B3-10D3-626F-7994E3C06E28}"/>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971CBF96-FD4B-3D05-E9A5-AB699BEABBE1}"/>
              </a:ext>
            </a:extLst>
          </p:cNvPr>
          <p:cNvGraphicFramePr>
            <a:graphicFrameLocks noGrp="1"/>
          </p:cNvGraphicFramePr>
          <p:nvPr>
            <p:ph sz="quarter" idx="13"/>
            <p:extLst>
              <p:ext uri="{D42A27DB-BD31-4B8C-83A1-F6EECF244321}">
                <p14:modId xmlns:p14="http://schemas.microsoft.com/office/powerpoint/2010/main" val="415310256"/>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4001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D49A-8FBC-5687-A656-4DB417042484}"/>
              </a:ext>
            </a:extLst>
          </p:cNvPr>
          <p:cNvSpPr>
            <a:spLocks noGrp="1"/>
          </p:cNvSpPr>
          <p:nvPr>
            <p:ph type="title"/>
          </p:nvPr>
        </p:nvSpPr>
        <p:spPr>
          <a:xfrm>
            <a:off x="719998" y="180000"/>
            <a:ext cx="10753200" cy="1188000"/>
          </a:xfrm>
        </p:spPr>
        <p:txBody>
          <a:bodyPr anchor="ctr">
            <a:normAutofit/>
          </a:bodyPr>
          <a:lstStyle/>
          <a:p>
            <a:r>
              <a:rPr lang="en-FI" dirty="0"/>
              <a:t>Developing services: Phase I</a:t>
            </a:r>
          </a:p>
        </p:txBody>
      </p:sp>
      <p:sp>
        <p:nvSpPr>
          <p:cNvPr id="4" name="Date Placeholder 3">
            <a:extLst>
              <a:ext uri="{FF2B5EF4-FFF2-40B4-BE49-F238E27FC236}">
                <a16:creationId xmlns:a16="http://schemas.microsoft.com/office/drawing/2014/main" id="{2B914E2D-B8F5-4475-50C6-72CB3570760F}"/>
              </a:ext>
            </a:extLst>
          </p:cNvPr>
          <p:cNvSpPr>
            <a:spLocks noGrp="1"/>
          </p:cNvSpPr>
          <p:nvPr>
            <p:ph type="dt" sz="half" idx="14"/>
          </p:nvPr>
        </p:nvSpPr>
        <p:spPr>
          <a:xfrm>
            <a:off x="9871364" y="6484540"/>
            <a:ext cx="1081270" cy="380965"/>
          </a:xfrm>
        </p:spPr>
        <p:txBody>
          <a:bodyPr anchor="ctr">
            <a:normAutofit/>
          </a:bodyPr>
          <a:lstStyle/>
          <a:p>
            <a:pPr>
              <a:spcAft>
                <a:spcPts val="600"/>
              </a:spcAft>
            </a:pPr>
            <a:fld id="{D30FB874-5F6B-774C-9BF7-F68A0FE616F8}" type="datetime1">
              <a:rPr lang="fi-FI" noProof="0" smtClean="0"/>
              <a:t>12.9.2022</a:t>
            </a:fld>
            <a:endParaRPr lang="en-GB" noProof="0"/>
          </a:p>
        </p:txBody>
      </p:sp>
      <p:sp>
        <p:nvSpPr>
          <p:cNvPr id="5" name="Footer Placeholder 4">
            <a:extLst>
              <a:ext uri="{FF2B5EF4-FFF2-40B4-BE49-F238E27FC236}">
                <a16:creationId xmlns:a16="http://schemas.microsoft.com/office/drawing/2014/main" id="{0A071B32-76D1-D56B-D805-48E37A24177D}"/>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graphicFrame>
        <p:nvGraphicFramePr>
          <p:cNvPr id="8" name="Content Placeholder 2">
            <a:extLst>
              <a:ext uri="{FF2B5EF4-FFF2-40B4-BE49-F238E27FC236}">
                <a16:creationId xmlns:a16="http://schemas.microsoft.com/office/drawing/2014/main" id="{B3C65297-C7A9-6256-B06C-5C0302484E2B}"/>
              </a:ext>
            </a:extLst>
          </p:cNvPr>
          <p:cNvGraphicFramePr>
            <a:graphicFrameLocks noGrp="1"/>
          </p:cNvGraphicFramePr>
          <p:nvPr>
            <p:ph sz="quarter" idx="13"/>
            <p:extLst>
              <p:ext uri="{D42A27DB-BD31-4B8C-83A1-F6EECF244321}">
                <p14:modId xmlns:p14="http://schemas.microsoft.com/office/powerpoint/2010/main" val="1627361111"/>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9865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E454-305E-EE66-7D54-FCEA977AA35A}"/>
              </a:ext>
            </a:extLst>
          </p:cNvPr>
          <p:cNvSpPr>
            <a:spLocks noGrp="1"/>
          </p:cNvSpPr>
          <p:nvPr>
            <p:ph type="title"/>
          </p:nvPr>
        </p:nvSpPr>
        <p:spPr/>
        <p:txBody>
          <a:bodyPr/>
          <a:lstStyle/>
          <a:p>
            <a:r>
              <a:rPr lang="en-FI" dirty="0"/>
              <a:t>Future plans</a:t>
            </a:r>
          </a:p>
        </p:txBody>
      </p:sp>
      <p:sp>
        <p:nvSpPr>
          <p:cNvPr id="3" name="Content Placeholder 2">
            <a:extLst>
              <a:ext uri="{FF2B5EF4-FFF2-40B4-BE49-F238E27FC236}">
                <a16:creationId xmlns:a16="http://schemas.microsoft.com/office/drawing/2014/main" id="{4542B6AE-AF0F-7B2D-A40D-4649B6A5A859}"/>
              </a:ext>
            </a:extLst>
          </p:cNvPr>
          <p:cNvSpPr>
            <a:spLocks noGrp="1"/>
          </p:cNvSpPr>
          <p:nvPr>
            <p:ph sz="quarter" idx="13"/>
          </p:nvPr>
        </p:nvSpPr>
        <p:spPr/>
        <p:txBody>
          <a:bodyPr/>
          <a:lstStyle/>
          <a:p>
            <a:pPr marL="0" indent="0">
              <a:buNone/>
            </a:pPr>
            <a:r>
              <a:rPr lang="en-FI" dirty="0"/>
              <a:t>Work will start end of 2022</a:t>
            </a:r>
          </a:p>
          <a:p>
            <a:r>
              <a:rPr lang="en-FI" dirty="0"/>
              <a:t>Self-help/combined with support</a:t>
            </a:r>
          </a:p>
          <a:p>
            <a:r>
              <a:rPr lang="en-FI" dirty="0"/>
              <a:t>Decide the best available treatment for A</a:t>
            </a:r>
            <a:r>
              <a:rPr lang="en-GB" dirty="0"/>
              <a:t>o</a:t>
            </a:r>
            <a:r>
              <a:rPr lang="en-FI" dirty="0"/>
              <a:t>s in Finland</a:t>
            </a:r>
          </a:p>
          <a:p>
            <a:r>
              <a:rPr lang="en-GB" dirty="0"/>
              <a:t>T</a:t>
            </a:r>
            <a:r>
              <a:rPr lang="en-FI" dirty="0"/>
              <a:t>est the usability/feasibility of PG-SOIS measure and data collected from there</a:t>
            </a:r>
          </a:p>
          <a:p>
            <a:r>
              <a:rPr lang="en-FI" dirty="0"/>
              <a:t>Increase public awareness, decrease stigma, increase health care professionals awareness and early detection of CSO’s harms and guide them to seek help. </a:t>
            </a:r>
          </a:p>
          <a:p>
            <a:pPr marL="0" indent="0">
              <a:buNone/>
            </a:pPr>
            <a:endParaRPr lang="en-FI" dirty="0"/>
          </a:p>
          <a:p>
            <a:endParaRPr lang="en-FI" dirty="0"/>
          </a:p>
        </p:txBody>
      </p:sp>
      <p:sp>
        <p:nvSpPr>
          <p:cNvPr id="4" name="Date Placeholder 3">
            <a:extLst>
              <a:ext uri="{FF2B5EF4-FFF2-40B4-BE49-F238E27FC236}">
                <a16:creationId xmlns:a16="http://schemas.microsoft.com/office/drawing/2014/main" id="{1590E3D9-6172-6101-C51F-6D56BAEA134E}"/>
              </a:ext>
            </a:extLst>
          </p:cNvPr>
          <p:cNvSpPr>
            <a:spLocks noGrp="1"/>
          </p:cNvSpPr>
          <p:nvPr>
            <p:ph type="dt" sz="half" idx="14"/>
          </p:nvPr>
        </p:nvSpPr>
        <p:spPr/>
        <p:txBody>
          <a:bodyPr/>
          <a:lstStyle/>
          <a:p>
            <a:fld id="{9DC85C64-EF37-5A41-9D19-EA875749895F}" type="datetime1">
              <a:rPr lang="fi-FI" noProof="0" smtClean="0"/>
              <a:t>12.9.2022</a:t>
            </a:fld>
            <a:endParaRPr lang="en-GB" noProof="0"/>
          </a:p>
        </p:txBody>
      </p:sp>
      <p:sp>
        <p:nvSpPr>
          <p:cNvPr id="5" name="Footer Placeholder 4">
            <a:extLst>
              <a:ext uri="{FF2B5EF4-FFF2-40B4-BE49-F238E27FC236}">
                <a16:creationId xmlns:a16="http://schemas.microsoft.com/office/drawing/2014/main" id="{2FE6A031-EE2E-35D1-D704-09A48B474A18}"/>
              </a:ext>
            </a:extLst>
          </p:cNvPr>
          <p:cNvSpPr>
            <a:spLocks noGrp="1"/>
          </p:cNvSpPr>
          <p:nvPr>
            <p:ph type="ftr" sz="quarter" idx="15"/>
          </p:nvPr>
        </p:nvSpPr>
        <p:spPr/>
        <p:txBody>
          <a:bodyPr/>
          <a:lstStyle/>
          <a:p>
            <a:r>
              <a:rPr lang="en-GB" noProof="0"/>
              <a:t>AfiNet - Webinar 13 of September 2022_Castren</a:t>
            </a:r>
          </a:p>
        </p:txBody>
      </p:sp>
    </p:spTree>
    <p:extLst>
      <p:ext uri="{BB962C8B-B14F-4D97-AF65-F5344CB8AC3E}">
        <p14:creationId xmlns:p14="http://schemas.microsoft.com/office/powerpoint/2010/main" val="222179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en-GB" dirty="0"/>
              <a:t>Concerned significant others /affected others of problem gamblers in Finland</a:t>
            </a:r>
          </a:p>
        </p:txBody>
      </p:sp>
      <p:sp>
        <p:nvSpPr>
          <p:cNvPr id="3" name="Sisällön paikkamerkki 2"/>
          <p:cNvSpPr>
            <a:spLocks noGrp="1"/>
          </p:cNvSpPr>
          <p:nvPr>
            <p:ph sz="quarter" idx="13"/>
          </p:nvPr>
        </p:nvSpPr>
        <p:spPr/>
        <p:txBody>
          <a:bodyPr>
            <a:normAutofit fontScale="77500" lnSpcReduction="20000"/>
          </a:bodyPr>
          <a:lstStyle/>
          <a:p>
            <a:r>
              <a:rPr lang="en-GB" sz="3300" dirty="0"/>
              <a:t>Prevalence and harms experience by concerned significant others have been investigated in two population based studies. </a:t>
            </a:r>
          </a:p>
          <a:p>
            <a:pPr lvl="1">
              <a:buFont typeface="Normaali järjestelmäfontti"/>
              <a:buChar char="-"/>
            </a:pPr>
            <a:r>
              <a:rPr lang="en-GB" dirty="0"/>
              <a:t>Finnish Gambling study: cross-sectional in 2007, 2011, 2015, 2019, </a:t>
            </a:r>
            <a:r>
              <a:rPr lang="en-GB" dirty="0">
                <a:solidFill>
                  <a:schemeClr val="bg2">
                    <a:lumMod val="75000"/>
                  </a:schemeClr>
                </a:solidFill>
              </a:rPr>
              <a:t>2023</a:t>
            </a:r>
          </a:p>
          <a:p>
            <a:pPr lvl="1">
              <a:buFont typeface="Normaali järjestelmäfontti"/>
              <a:buChar char="-"/>
            </a:pPr>
            <a:r>
              <a:rPr lang="en-GB" dirty="0"/>
              <a:t>Gambling Harms Survey: longitudinal evaluating years 2016 &amp; 2017 </a:t>
            </a:r>
          </a:p>
          <a:p>
            <a:r>
              <a:rPr lang="en-GB" sz="3300" dirty="0"/>
              <a:t>Early publications :</a:t>
            </a:r>
          </a:p>
          <a:p>
            <a:pPr lvl="1">
              <a:buFont typeface="Normaali järjestelmäfontti"/>
              <a:buChar char="-"/>
            </a:pPr>
            <a:r>
              <a:rPr lang="fi-FI" dirty="0"/>
              <a:t>Salonen AH et al. 2018. </a:t>
            </a:r>
            <a:r>
              <a:rPr lang="en-US" dirty="0">
                <a:hlinkClick r:id="rId2"/>
              </a:rPr>
              <a:t>Gambling participation, gambling habits, gambling-related harm, and opinions on gambling advertising in Finland in 2016</a:t>
            </a:r>
            <a:r>
              <a:rPr lang="en-US" dirty="0"/>
              <a:t>. </a:t>
            </a:r>
            <a:r>
              <a:rPr lang="fi-FI" dirty="0"/>
              <a:t>NAD.</a:t>
            </a:r>
            <a:endParaRPr lang="en-GB" dirty="0"/>
          </a:p>
          <a:p>
            <a:pPr lvl="1">
              <a:buFont typeface="Normaali järjestelmäfontti"/>
              <a:buChar char="-"/>
            </a:pPr>
            <a:r>
              <a:rPr lang="en-GB" dirty="0"/>
              <a:t>Salonen AH et al. (2016). </a:t>
            </a:r>
            <a:r>
              <a:rPr lang="en-GB" dirty="0">
                <a:hlinkClick r:id="rId3" tooltip="Aukeaa uuteen ikkunaan"/>
              </a:rPr>
              <a:t>The extent and type of gambling harms for concerned significant others: a cross-sectional population study in Finland.</a:t>
            </a:r>
            <a:r>
              <a:rPr lang="en-GB" dirty="0"/>
              <a:t> </a:t>
            </a:r>
            <a:r>
              <a:rPr lang="en-GB" dirty="0" err="1"/>
              <a:t>Scand</a:t>
            </a:r>
            <a:r>
              <a:rPr lang="en-GB" dirty="0"/>
              <a:t> J Public H. </a:t>
            </a:r>
          </a:p>
          <a:p>
            <a:pPr lvl="1">
              <a:buFont typeface="Normaali järjestelmäfontti"/>
              <a:buChar char="-"/>
            </a:pPr>
            <a:r>
              <a:rPr lang="en-GB" dirty="0"/>
              <a:t>Salonen AH. et al.(2015) </a:t>
            </a:r>
            <a:r>
              <a:rPr lang="en-GB" dirty="0">
                <a:hlinkClick r:id="rId4"/>
              </a:rPr>
              <a:t>Gambling frequency, gambling problems and concerned significant others of problem gamblers in Finland: Cross-sectional population studies in 2007 and 2011</a:t>
            </a:r>
            <a:r>
              <a:rPr lang="en-GB" dirty="0"/>
              <a:t>. </a:t>
            </a:r>
            <a:r>
              <a:rPr lang="en-GB" dirty="0" err="1"/>
              <a:t>Scand</a:t>
            </a:r>
            <a:r>
              <a:rPr lang="en-GB" dirty="0"/>
              <a:t> J Public H.</a:t>
            </a:r>
            <a:r>
              <a:rPr lang="fi-FI" dirty="0"/>
              <a:t> </a:t>
            </a:r>
            <a:endParaRPr lang="en-GB" dirty="0"/>
          </a:p>
          <a:p>
            <a:pPr lvl="1">
              <a:buFont typeface="Normaali järjestelmäfontti"/>
              <a:buChar char="-"/>
            </a:pPr>
            <a:r>
              <a:rPr lang="en-GB" dirty="0"/>
              <a:t>Salonen AH et al. (2014) </a:t>
            </a:r>
            <a:r>
              <a:rPr lang="en-GB" dirty="0">
                <a:hlinkClick r:id="rId5" tooltip="Aukeaa uuteen ikkunaan"/>
              </a:rPr>
              <a:t>Concerned significant others of people with gambling problems in Finland: a cross-sectional population study</a:t>
            </a:r>
            <a:r>
              <a:rPr lang="en-GB" dirty="0"/>
              <a:t>. BMC Public Health. 14:398. </a:t>
            </a:r>
          </a:p>
          <a:p>
            <a:endParaRPr lang="fi-FI" dirty="0"/>
          </a:p>
        </p:txBody>
      </p:sp>
      <p:sp>
        <p:nvSpPr>
          <p:cNvPr id="5" name="Alatunnisteen paikkamerkki 4"/>
          <p:cNvSpPr>
            <a:spLocks noGrp="1"/>
          </p:cNvSpPr>
          <p:nvPr>
            <p:ph type="ftr" sz="quarter" idx="15"/>
          </p:nvPr>
        </p:nvSpPr>
        <p:spPr/>
        <p:txBody>
          <a:bodyPr/>
          <a:lstStyle/>
          <a:p>
            <a:r>
              <a:rPr lang="en-GB">
                <a:solidFill>
                  <a:srgbClr val="303030"/>
                </a:solidFill>
              </a:rPr>
              <a:t>AfiNet - Webinar 13 of September 2022_Castren</a:t>
            </a:r>
          </a:p>
        </p:txBody>
      </p:sp>
      <p:sp>
        <p:nvSpPr>
          <p:cNvPr id="4" name="Date Placeholder 3">
            <a:extLst>
              <a:ext uri="{FF2B5EF4-FFF2-40B4-BE49-F238E27FC236}">
                <a16:creationId xmlns:a16="http://schemas.microsoft.com/office/drawing/2014/main" id="{D1984311-5EAF-C85B-E41E-3A2D5BEEF3AA}"/>
              </a:ext>
            </a:extLst>
          </p:cNvPr>
          <p:cNvSpPr>
            <a:spLocks noGrp="1"/>
          </p:cNvSpPr>
          <p:nvPr>
            <p:ph type="dt" sz="half" idx="14"/>
          </p:nvPr>
        </p:nvSpPr>
        <p:spPr/>
        <p:txBody>
          <a:bodyPr/>
          <a:lstStyle/>
          <a:p>
            <a:fld id="{5E1768CE-5EB7-DE46-AAA5-0A3E33D34B35}" type="datetime1">
              <a:rPr lang="fi-FI" noProof="0" smtClean="0"/>
              <a:t>12.9.2022</a:t>
            </a:fld>
            <a:endParaRPr lang="en-GB" noProof="0"/>
          </a:p>
        </p:txBody>
      </p:sp>
    </p:spTree>
    <p:extLst>
      <p:ext uri="{BB962C8B-B14F-4D97-AF65-F5344CB8AC3E}">
        <p14:creationId xmlns:p14="http://schemas.microsoft.com/office/powerpoint/2010/main" val="3478475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790F-FC34-9D0B-7884-4D7982050CDF}"/>
              </a:ext>
            </a:extLst>
          </p:cNvPr>
          <p:cNvSpPr>
            <a:spLocks noGrp="1"/>
          </p:cNvSpPr>
          <p:nvPr>
            <p:ph type="title"/>
          </p:nvPr>
        </p:nvSpPr>
        <p:spPr/>
        <p:txBody>
          <a:bodyPr/>
          <a:lstStyle/>
          <a:p>
            <a:r>
              <a:rPr lang="en-FI" dirty="0"/>
              <a:t>Thank you</a:t>
            </a:r>
          </a:p>
        </p:txBody>
      </p:sp>
      <p:sp>
        <p:nvSpPr>
          <p:cNvPr id="3" name="Text Placeholder 2">
            <a:extLst>
              <a:ext uri="{FF2B5EF4-FFF2-40B4-BE49-F238E27FC236}">
                <a16:creationId xmlns:a16="http://schemas.microsoft.com/office/drawing/2014/main" id="{FEB05EEB-2FCA-B6F9-D8E6-7547F3162202}"/>
              </a:ext>
            </a:extLst>
          </p:cNvPr>
          <p:cNvSpPr>
            <a:spLocks noGrp="1"/>
          </p:cNvSpPr>
          <p:nvPr>
            <p:ph type="body" sz="quarter" idx="26"/>
          </p:nvPr>
        </p:nvSpPr>
        <p:spPr/>
        <p:txBody>
          <a:bodyPr/>
          <a:lstStyle/>
          <a:p>
            <a:r>
              <a:rPr lang="en-GB" dirty="0"/>
              <a:t>s</a:t>
            </a:r>
            <a:r>
              <a:rPr lang="en-FI"/>
              <a:t>ari.castren@thl.fi</a:t>
            </a:r>
          </a:p>
        </p:txBody>
      </p:sp>
      <p:sp>
        <p:nvSpPr>
          <p:cNvPr id="4" name="Date Placeholder 3">
            <a:extLst>
              <a:ext uri="{FF2B5EF4-FFF2-40B4-BE49-F238E27FC236}">
                <a16:creationId xmlns:a16="http://schemas.microsoft.com/office/drawing/2014/main" id="{DDF73750-1246-1509-221F-454F784F555A}"/>
              </a:ext>
            </a:extLst>
          </p:cNvPr>
          <p:cNvSpPr>
            <a:spLocks noGrp="1"/>
          </p:cNvSpPr>
          <p:nvPr>
            <p:ph type="dt" sz="half" idx="23"/>
          </p:nvPr>
        </p:nvSpPr>
        <p:spPr/>
        <p:txBody>
          <a:bodyPr/>
          <a:lstStyle/>
          <a:p>
            <a:fld id="{7F62E1D0-59CF-5B4B-B9D3-94F97E0EBF4C}" type="datetime1">
              <a:rPr lang="fi-FI" noProof="0" smtClean="0"/>
              <a:t>13.9.2022</a:t>
            </a:fld>
            <a:endParaRPr lang="en-GB" noProof="0"/>
          </a:p>
        </p:txBody>
      </p:sp>
      <p:sp>
        <p:nvSpPr>
          <p:cNvPr id="5" name="Footer Placeholder 4">
            <a:extLst>
              <a:ext uri="{FF2B5EF4-FFF2-40B4-BE49-F238E27FC236}">
                <a16:creationId xmlns:a16="http://schemas.microsoft.com/office/drawing/2014/main" id="{FAA4F4F8-15FF-55A3-BEE7-929EDD875D53}"/>
              </a:ext>
            </a:extLst>
          </p:cNvPr>
          <p:cNvSpPr>
            <a:spLocks noGrp="1"/>
          </p:cNvSpPr>
          <p:nvPr>
            <p:ph type="ftr" sz="quarter" idx="24"/>
          </p:nvPr>
        </p:nvSpPr>
        <p:spPr/>
        <p:txBody>
          <a:bodyPr/>
          <a:lstStyle/>
          <a:p>
            <a:r>
              <a:rPr lang="en-GB" noProof="0"/>
              <a:t>AfiNet - Webinar 13 of September 2022_Castren</a:t>
            </a:r>
          </a:p>
        </p:txBody>
      </p:sp>
    </p:spTree>
    <p:extLst>
      <p:ext uri="{BB962C8B-B14F-4D97-AF65-F5344CB8AC3E}">
        <p14:creationId xmlns:p14="http://schemas.microsoft.com/office/powerpoint/2010/main" val="398298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GB" dirty="0"/>
              <a:t>Past-year g</a:t>
            </a:r>
            <a:r>
              <a:rPr lang="en-GB" b="1" dirty="0"/>
              <a:t>ambling-related harm for CSOs</a:t>
            </a:r>
            <a:endParaRPr lang="fi-FI" dirty="0"/>
          </a:p>
        </p:txBody>
      </p:sp>
      <p:sp>
        <p:nvSpPr>
          <p:cNvPr id="3" name="Sisällön paikkamerkki 2"/>
          <p:cNvSpPr>
            <a:spLocks noGrp="1"/>
          </p:cNvSpPr>
          <p:nvPr>
            <p:ph idx="1"/>
          </p:nvPr>
        </p:nvSpPr>
        <p:spPr>
          <a:xfrm>
            <a:off x="609600" y="1484314"/>
            <a:ext cx="11129555" cy="4392612"/>
          </a:xfrm>
        </p:spPr>
        <p:txBody>
          <a:bodyPr/>
          <a:lstStyle/>
          <a:p>
            <a:r>
              <a:rPr lang="en-US" sz="2667" b="1" dirty="0"/>
              <a:t>In the population sample</a:t>
            </a:r>
            <a:r>
              <a:rPr lang="en-US" sz="2667" dirty="0"/>
              <a:t>, 13% of the respondents were identified as CSOs</a:t>
            </a:r>
            <a:r>
              <a:rPr lang="en-US" sz="2667" baseline="30000" dirty="0"/>
              <a:t>4</a:t>
            </a:r>
            <a:r>
              <a:rPr lang="en-US" sz="2667" dirty="0"/>
              <a:t> in 2016 (women 14%, men 12%) </a:t>
            </a:r>
          </a:p>
          <a:p>
            <a:pPr lvl="1"/>
            <a:r>
              <a:rPr lang="en-US" dirty="0"/>
              <a:t>as a population estimate, this corresponds to 223,178 residents in </a:t>
            </a:r>
            <a:r>
              <a:rPr lang="en-US" dirty="0" err="1"/>
              <a:t>Uusimaa</a:t>
            </a:r>
            <a:r>
              <a:rPr lang="en-US" dirty="0"/>
              <a:t>, </a:t>
            </a:r>
            <a:r>
              <a:rPr lang="en-US" dirty="0" err="1"/>
              <a:t>Pirkanmaa</a:t>
            </a:r>
            <a:r>
              <a:rPr lang="en-US" dirty="0"/>
              <a:t> and </a:t>
            </a:r>
            <a:r>
              <a:rPr lang="en-US" dirty="0" err="1"/>
              <a:t>Kymenlaakso</a:t>
            </a:r>
            <a:r>
              <a:rPr lang="en-US" dirty="0"/>
              <a:t> </a:t>
            </a:r>
          </a:p>
          <a:p>
            <a:pPr lvl="1"/>
            <a:r>
              <a:rPr lang="en-US" dirty="0"/>
              <a:t>6% (women 7%, men 4%) of the respondents </a:t>
            </a:r>
            <a:r>
              <a:rPr lang="en-GB" dirty="0"/>
              <a:t>reported at least one gambling-related harm</a:t>
            </a:r>
            <a:r>
              <a:rPr lang="en-GB" baseline="30000" dirty="0"/>
              <a:t> 7</a:t>
            </a:r>
            <a:r>
              <a:rPr lang="en-GB" dirty="0"/>
              <a:t> caused </a:t>
            </a:r>
            <a:r>
              <a:rPr lang="en-US" dirty="0"/>
              <a:t>by someone else</a:t>
            </a:r>
            <a:endParaRPr lang="en-GB" baseline="30000" dirty="0"/>
          </a:p>
          <a:p>
            <a:r>
              <a:rPr lang="en-GB" sz="2667" b="1" dirty="0"/>
              <a:t>In the clinical sample</a:t>
            </a:r>
            <a:r>
              <a:rPr lang="en-GB" sz="2667" dirty="0"/>
              <a:t>, 48% of the respondents were identified as CSOs in 2016 (women 27%, men 57%)</a:t>
            </a:r>
          </a:p>
          <a:p>
            <a:pPr lvl="1"/>
            <a:r>
              <a:rPr lang="en-GB" dirty="0"/>
              <a:t>28% of the respondents (women 15%, men 33%) reported at least one gambling-related harm caused </a:t>
            </a:r>
            <a:r>
              <a:rPr lang="en-US" dirty="0"/>
              <a:t>by someone else</a:t>
            </a:r>
            <a:r>
              <a:rPr lang="en-GB" dirty="0"/>
              <a:t> </a:t>
            </a:r>
            <a:endParaRPr lang="fi-FI" dirty="0"/>
          </a:p>
        </p:txBody>
      </p:sp>
      <p:sp>
        <p:nvSpPr>
          <p:cNvPr id="5" name="Alatunnisteen paikkamerkki 4"/>
          <p:cNvSpPr>
            <a:spLocks noGrp="1"/>
          </p:cNvSpPr>
          <p:nvPr>
            <p:ph type="ftr" sz="quarter" idx="11"/>
          </p:nvPr>
        </p:nvSpPr>
        <p:spPr/>
        <p:txBody>
          <a:bodyPr/>
          <a:lstStyle/>
          <a:p>
            <a:r>
              <a:rPr lang="fi-FI"/>
              <a:t>AfiNet - Webinar 13 of September 2022_Castren</a:t>
            </a:r>
            <a:endParaRPr lang="fi-FI" dirty="0"/>
          </a:p>
        </p:txBody>
      </p:sp>
      <p:sp>
        <p:nvSpPr>
          <p:cNvPr id="4" name="Date Placeholder 3">
            <a:extLst>
              <a:ext uri="{FF2B5EF4-FFF2-40B4-BE49-F238E27FC236}">
                <a16:creationId xmlns:a16="http://schemas.microsoft.com/office/drawing/2014/main" id="{D2C1B4BB-6316-31C2-60A2-5AC1C6815D8F}"/>
              </a:ext>
            </a:extLst>
          </p:cNvPr>
          <p:cNvSpPr>
            <a:spLocks noGrp="1"/>
          </p:cNvSpPr>
          <p:nvPr>
            <p:ph type="dt" sz="half" idx="10"/>
          </p:nvPr>
        </p:nvSpPr>
        <p:spPr/>
        <p:txBody>
          <a:bodyPr/>
          <a:lstStyle/>
          <a:p>
            <a:fld id="{F84A20F8-FA88-F444-AAD6-8327300CCF87}" type="datetime1">
              <a:rPr lang="fi-FI" smtClean="0"/>
              <a:t>12.9.2022</a:t>
            </a:fld>
            <a:endParaRPr lang="fi-FI"/>
          </a:p>
        </p:txBody>
      </p:sp>
    </p:spTree>
    <p:extLst>
      <p:ext uri="{BB962C8B-B14F-4D97-AF65-F5344CB8AC3E}">
        <p14:creationId xmlns:p14="http://schemas.microsoft.com/office/powerpoint/2010/main" val="207019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C03108-CB94-A1A6-E57F-AC3298A80938}"/>
              </a:ext>
            </a:extLst>
          </p:cNvPr>
          <p:cNvSpPr>
            <a:spLocks noGrp="1"/>
          </p:cNvSpPr>
          <p:nvPr>
            <p:ph type="body" sz="quarter" idx="26"/>
          </p:nvPr>
        </p:nvSpPr>
        <p:spPr/>
        <p:txBody>
          <a:bodyPr/>
          <a:lstStyle/>
          <a:p>
            <a:endParaRPr lang="en-FI" dirty="0"/>
          </a:p>
          <a:p>
            <a:r>
              <a:rPr lang="en-FI" dirty="0"/>
              <a:t>Sari Castrén</a:t>
            </a:r>
          </a:p>
          <a:p>
            <a:r>
              <a:rPr lang="en-FI" dirty="0"/>
              <a:t>Kalle Lind</a:t>
            </a:r>
          </a:p>
          <a:p>
            <a:r>
              <a:rPr lang="en-FI" dirty="0"/>
              <a:t>Heli Hagfors</a:t>
            </a:r>
          </a:p>
          <a:p>
            <a:r>
              <a:rPr lang="en-FI" dirty="0"/>
              <a:t>Anne Salonen</a:t>
            </a:r>
          </a:p>
          <a:p>
            <a:endParaRPr lang="en-FI" dirty="0"/>
          </a:p>
        </p:txBody>
      </p:sp>
      <p:sp>
        <p:nvSpPr>
          <p:cNvPr id="3" name="Date Placeholder 2">
            <a:extLst>
              <a:ext uri="{FF2B5EF4-FFF2-40B4-BE49-F238E27FC236}">
                <a16:creationId xmlns:a16="http://schemas.microsoft.com/office/drawing/2014/main" id="{3C226571-1009-BDE1-9D91-CAE9077A86D9}"/>
              </a:ext>
            </a:extLst>
          </p:cNvPr>
          <p:cNvSpPr>
            <a:spLocks noGrp="1"/>
          </p:cNvSpPr>
          <p:nvPr>
            <p:ph type="dt" sz="half" idx="25"/>
          </p:nvPr>
        </p:nvSpPr>
        <p:spPr/>
        <p:txBody>
          <a:bodyPr/>
          <a:lstStyle/>
          <a:p>
            <a:fld id="{4D62CC72-EFCB-5146-B0C3-70DB7859F0C0}" type="datetime1">
              <a:rPr lang="fi-FI" noProof="0" smtClean="0"/>
              <a:t>12.9.2022</a:t>
            </a:fld>
            <a:endParaRPr lang="en-GB" noProof="0"/>
          </a:p>
        </p:txBody>
      </p:sp>
      <p:sp>
        <p:nvSpPr>
          <p:cNvPr id="4" name="Footer Placeholder 3">
            <a:extLst>
              <a:ext uri="{FF2B5EF4-FFF2-40B4-BE49-F238E27FC236}">
                <a16:creationId xmlns:a16="http://schemas.microsoft.com/office/drawing/2014/main" id="{B393E911-CB97-B305-94B0-6E9B406BA0C3}"/>
              </a:ext>
            </a:extLst>
          </p:cNvPr>
          <p:cNvSpPr>
            <a:spLocks noGrp="1"/>
          </p:cNvSpPr>
          <p:nvPr>
            <p:ph type="ftr" sz="quarter" idx="11"/>
          </p:nvPr>
        </p:nvSpPr>
        <p:spPr/>
        <p:txBody>
          <a:bodyPr/>
          <a:lstStyle/>
          <a:p>
            <a:r>
              <a:rPr lang="en-GB" noProof="0"/>
              <a:t>AfiNet - Webinar 13 of September 2022_Castren</a:t>
            </a:r>
          </a:p>
        </p:txBody>
      </p:sp>
      <p:sp>
        <p:nvSpPr>
          <p:cNvPr id="6" name="Title 5">
            <a:extLst>
              <a:ext uri="{FF2B5EF4-FFF2-40B4-BE49-F238E27FC236}">
                <a16:creationId xmlns:a16="http://schemas.microsoft.com/office/drawing/2014/main" id="{F6F9B57F-E05C-A9ED-F935-AFA1B78B0023}"/>
              </a:ext>
            </a:extLst>
          </p:cNvPr>
          <p:cNvSpPr>
            <a:spLocks noGrp="1"/>
          </p:cNvSpPr>
          <p:nvPr>
            <p:ph type="title"/>
          </p:nvPr>
        </p:nvSpPr>
        <p:spPr/>
        <p:txBody>
          <a:bodyPr/>
          <a:lstStyle/>
          <a:p>
            <a:r>
              <a:rPr lang="en-FI" dirty="0"/>
              <a:t>Resent results </a:t>
            </a:r>
            <a:r>
              <a:rPr lang="en-FI"/>
              <a:t>of </a:t>
            </a:r>
            <a:br>
              <a:rPr lang="fi-FI" dirty="0"/>
            </a:br>
            <a:r>
              <a:rPr lang="en-FI"/>
              <a:t>Gambling </a:t>
            </a:r>
            <a:r>
              <a:rPr lang="en-FI" dirty="0"/>
              <a:t>Harms Survey</a:t>
            </a:r>
          </a:p>
        </p:txBody>
      </p:sp>
    </p:spTree>
    <p:extLst>
      <p:ext uri="{BB962C8B-B14F-4D97-AF65-F5344CB8AC3E}">
        <p14:creationId xmlns:p14="http://schemas.microsoft.com/office/powerpoint/2010/main" val="32342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 email&#10;&#10;Description automatically generated">
            <a:extLst>
              <a:ext uri="{FF2B5EF4-FFF2-40B4-BE49-F238E27FC236}">
                <a16:creationId xmlns:a16="http://schemas.microsoft.com/office/drawing/2014/main" id="{9E57407C-5DFA-51A1-C524-2B01E4FCB86F}"/>
              </a:ext>
            </a:extLst>
          </p:cNvPr>
          <p:cNvPicPr>
            <a:picLocks noGrp="1" noChangeAspect="1"/>
          </p:cNvPicPr>
          <p:nvPr>
            <p:ph sz="quarter" idx="13"/>
          </p:nvPr>
        </p:nvPicPr>
        <p:blipFill>
          <a:blip r:embed="rId2"/>
          <a:stretch>
            <a:fillRect/>
          </a:stretch>
        </p:blipFill>
        <p:spPr>
          <a:xfrm>
            <a:off x="120650" y="535958"/>
            <a:ext cx="11950700" cy="5347935"/>
          </a:xfrm>
          <a:noFill/>
        </p:spPr>
      </p:pic>
      <p:sp>
        <p:nvSpPr>
          <p:cNvPr id="4" name="Date Placeholder 3" hidden="1">
            <a:extLst>
              <a:ext uri="{FF2B5EF4-FFF2-40B4-BE49-F238E27FC236}">
                <a16:creationId xmlns:a16="http://schemas.microsoft.com/office/drawing/2014/main" id="{9C0CB417-14BD-3C4E-B44D-3E9E1A1CE6FA}"/>
              </a:ext>
            </a:extLst>
          </p:cNvPr>
          <p:cNvSpPr>
            <a:spLocks noGrp="1"/>
          </p:cNvSpPr>
          <p:nvPr>
            <p:ph type="dt" sz="half" idx="14"/>
          </p:nvPr>
        </p:nvSpPr>
        <p:spPr>
          <a:xfrm>
            <a:off x="9871364" y="6484540"/>
            <a:ext cx="1081270" cy="380965"/>
          </a:xfrm>
        </p:spPr>
        <p:txBody>
          <a:bodyPr anchor="ctr">
            <a:normAutofit/>
          </a:bodyPr>
          <a:lstStyle/>
          <a:p>
            <a:pPr>
              <a:spcAft>
                <a:spcPts val="600"/>
              </a:spcAft>
            </a:pPr>
            <a:fld id="{FD90BB1C-DCF1-6049-A4EB-5279297BF660}" type="datetime1">
              <a:rPr lang="fi-FI" noProof="0" smtClean="0"/>
              <a:t>12.9.2022</a:t>
            </a:fld>
            <a:endParaRPr lang="en-GB" noProof="0"/>
          </a:p>
        </p:txBody>
      </p:sp>
      <p:sp>
        <p:nvSpPr>
          <p:cNvPr id="5" name="Footer Placeholder 4">
            <a:extLst>
              <a:ext uri="{FF2B5EF4-FFF2-40B4-BE49-F238E27FC236}">
                <a16:creationId xmlns:a16="http://schemas.microsoft.com/office/drawing/2014/main" id="{9E21CE07-F114-857B-CDA7-09B66FD5491C}"/>
              </a:ext>
            </a:extLst>
          </p:cNvPr>
          <p:cNvSpPr>
            <a:spLocks noGrp="1"/>
          </p:cNvSpPr>
          <p:nvPr>
            <p:ph type="ftr" sz="quarter" idx="15"/>
          </p:nvPr>
        </p:nvSpPr>
        <p:spPr>
          <a:xfrm>
            <a:off x="2620068" y="6484540"/>
            <a:ext cx="6953061" cy="365125"/>
          </a:xfrm>
        </p:spPr>
        <p:txBody>
          <a:bodyPr anchor="ctr">
            <a:normAutofit/>
          </a:bodyPr>
          <a:lstStyle/>
          <a:p>
            <a:pPr>
              <a:spcAft>
                <a:spcPts val="600"/>
              </a:spcAft>
            </a:pPr>
            <a:r>
              <a:rPr lang="en-GB" noProof="0"/>
              <a:t>AfiNet - Webinar 13 of September 2022_Castren</a:t>
            </a:r>
          </a:p>
        </p:txBody>
      </p:sp>
    </p:spTree>
    <p:extLst>
      <p:ext uri="{BB962C8B-B14F-4D97-AF65-F5344CB8AC3E}">
        <p14:creationId xmlns:p14="http://schemas.microsoft.com/office/powerpoint/2010/main" val="194870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19998" y="180000"/>
            <a:ext cx="10753200" cy="1188000"/>
          </a:xfrm>
        </p:spPr>
        <p:txBody>
          <a:bodyPr anchor="ctr">
            <a:normAutofit/>
          </a:bodyPr>
          <a:lstStyle/>
          <a:p>
            <a:br>
              <a:rPr lang="en-US" sz="2800" b="1"/>
            </a:br>
            <a:r>
              <a:rPr lang="en-US" sz="2800" b="1"/>
              <a:t>Gambling-related harms for affected others</a:t>
            </a:r>
            <a:br>
              <a:rPr lang="en-US" sz="2800" b="1"/>
            </a:br>
            <a:endParaRPr lang="fi-FI" sz="2800"/>
          </a:p>
        </p:txBody>
      </p:sp>
      <p:sp>
        <p:nvSpPr>
          <p:cNvPr id="11" name="Date Placeholder 3">
            <a:extLst>
              <a:ext uri="{FF2B5EF4-FFF2-40B4-BE49-F238E27FC236}">
                <a16:creationId xmlns:a16="http://schemas.microsoft.com/office/drawing/2014/main" id="{28E0C9F2-CADB-F6D1-DBD9-5AC4B6165EA7}"/>
              </a:ext>
            </a:extLst>
          </p:cNvPr>
          <p:cNvSpPr>
            <a:spLocks noGrp="1"/>
          </p:cNvSpPr>
          <p:nvPr>
            <p:ph type="dt" sz="half" idx="14"/>
          </p:nvPr>
        </p:nvSpPr>
        <p:spPr>
          <a:xfrm>
            <a:off x="9871364" y="6484540"/>
            <a:ext cx="1081270" cy="380965"/>
          </a:xfrm>
        </p:spPr>
        <p:txBody>
          <a:bodyPr/>
          <a:lstStyle/>
          <a:p>
            <a:pPr>
              <a:spcAft>
                <a:spcPts val="600"/>
              </a:spcAft>
            </a:pPr>
            <a:fld id="{E0456FE3-1F7A-9244-BDDC-06B9D592CD43}" type="datetime1">
              <a:rPr lang="fi-FI" noProof="0" smtClean="0"/>
              <a:t>12.9.2022</a:t>
            </a:fld>
            <a:endParaRPr lang="en-GB" noProof="0"/>
          </a:p>
        </p:txBody>
      </p:sp>
      <p:sp>
        <p:nvSpPr>
          <p:cNvPr id="5" name="Alatunnisteen paikkamerkki 4"/>
          <p:cNvSpPr>
            <a:spLocks noGrp="1"/>
          </p:cNvSpPr>
          <p:nvPr>
            <p:ph type="ftr" sz="quarter" idx="15"/>
          </p:nvPr>
        </p:nvSpPr>
        <p:spPr>
          <a:xfrm>
            <a:off x="2620068" y="6484540"/>
            <a:ext cx="6953061" cy="365125"/>
          </a:xfrm>
        </p:spPr>
        <p:txBody>
          <a:bodyPr anchor="ctr">
            <a:normAutofit/>
          </a:bodyPr>
          <a:lstStyle/>
          <a:p>
            <a:pPr>
              <a:spcAft>
                <a:spcPts val="600"/>
              </a:spcAft>
            </a:pPr>
            <a:r>
              <a:rPr lang="fi-FI"/>
              <a:t>AfiNet - Webinar 13 of September 2022_Castren</a:t>
            </a:r>
          </a:p>
        </p:txBody>
      </p:sp>
      <p:graphicFrame>
        <p:nvGraphicFramePr>
          <p:cNvPr id="7" name="Sisällön paikkamerkki 2">
            <a:extLst>
              <a:ext uri="{FF2B5EF4-FFF2-40B4-BE49-F238E27FC236}">
                <a16:creationId xmlns:a16="http://schemas.microsoft.com/office/drawing/2014/main" id="{5201728F-E4FC-97E3-A011-C4B8D4A26156}"/>
              </a:ext>
            </a:extLst>
          </p:cNvPr>
          <p:cNvGraphicFramePr>
            <a:graphicFrameLocks noGrp="1"/>
          </p:cNvGraphicFramePr>
          <p:nvPr>
            <p:ph sz="quarter" idx="13"/>
            <p:extLst>
              <p:ext uri="{D42A27DB-BD31-4B8C-83A1-F6EECF244321}">
                <p14:modId xmlns:p14="http://schemas.microsoft.com/office/powerpoint/2010/main" val="3865221587"/>
              </p:ext>
            </p:extLst>
          </p:nvPr>
        </p:nvGraphicFramePr>
        <p:xfrm>
          <a:off x="720724" y="1476000"/>
          <a:ext cx="107532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9644334"/>
      </p:ext>
    </p:extLst>
  </p:cSld>
  <p:clrMapOvr>
    <a:masterClrMapping/>
  </p:clrMapOvr>
</p:sld>
</file>

<file path=ppt/theme/theme1.xml><?xml version="1.0" encoding="utf-8"?>
<a:theme xmlns:a="http://schemas.openxmlformats.org/drawingml/2006/main" name="THL 2019">
  <a:themeElements>
    <a:clrScheme name="THL tilastovärit">
      <a:dk1>
        <a:srgbClr val="303030"/>
      </a:dk1>
      <a:lt1>
        <a:srgbClr val="FFFFFF"/>
      </a:lt1>
      <a:dk2>
        <a:srgbClr val="7BC143"/>
      </a:dk2>
      <a:lt2>
        <a:srgbClr val="F2F2F2"/>
      </a:lt2>
      <a:accent1>
        <a:srgbClr val="519B2F"/>
      </a:accent1>
      <a:accent2>
        <a:srgbClr val="2F61AD"/>
      </a:accent2>
      <a:accent3>
        <a:srgbClr val="FAA61A"/>
      </a:accent3>
      <a:accent4>
        <a:srgbClr val="CC77AC"/>
      </a:accent4>
      <a:accent5>
        <a:srgbClr val="28A0C1"/>
      </a:accent5>
      <a:accent6>
        <a:srgbClr val="BE3F71"/>
      </a:accent6>
      <a:hlink>
        <a:srgbClr val="2F61AD"/>
      </a:hlink>
      <a:folHlink>
        <a:srgbClr val="5191CD"/>
      </a:folHlink>
    </a:clrScheme>
    <a:fontScheme name="THL 2019 09">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L_ppt-pohja_EN.potx" id="{67461610-7789-4B0B-BBAE-0668DD2748AE}" vid="{B9199F2C-1214-4BEF-8CAC-F124D53CC8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THL 2019</Template>
  <TotalTime>6009</TotalTime>
  <Words>3942</Words>
  <Application>Microsoft Macintosh PowerPoint</Application>
  <PresentationFormat>Widescreen</PresentationFormat>
  <Paragraphs>362</Paragraphs>
  <Slides>50</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Normaali järjestelmäfontti</vt:lpstr>
      <vt:lpstr>Source Sans Pro</vt:lpstr>
      <vt:lpstr>Times New Roman</vt:lpstr>
      <vt:lpstr>Wingdings</vt:lpstr>
      <vt:lpstr>THL 2019</vt:lpstr>
      <vt:lpstr>Developing and implementing support services and treatment  for affected others of gamblers</vt:lpstr>
      <vt:lpstr>Sari Castrén</vt:lpstr>
      <vt:lpstr>In collaboration with collegues</vt:lpstr>
      <vt:lpstr>Outline (CSO’s = AO’s)</vt:lpstr>
      <vt:lpstr>Concerned significant others /affected others of problem gamblers in Finland</vt:lpstr>
      <vt:lpstr>Past-year gambling-related harm for CSOs</vt:lpstr>
      <vt:lpstr>Resent results of  Gambling Harms Survey</vt:lpstr>
      <vt:lpstr>PowerPoint Presentation</vt:lpstr>
      <vt:lpstr> Gambling-related harms for affected others </vt:lpstr>
      <vt:lpstr> Gambling-related harms for affected others </vt:lpstr>
      <vt:lpstr>Person with gambling problem was most typically a friend</vt:lpstr>
      <vt:lpstr>Gambling-related harm for CSOs</vt:lpstr>
      <vt:lpstr>Resent results of Finnish Gambling 2019</vt:lpstr>
      <vt:lpstr>Läheisnäkökulmasta ongelmallinen rahapelaaminen1 lisääntyi vuodesta 2015 vuoteen 2019</vt:lpstr>
      <vt:lpstr>PowerPoint Presentation</vt:lpstr>
      <vt:lpstr>  Harm as reported by affected others  </vt:lpstr>
      <vt:lpstr>  Harm as reported by affected others continue  </vt:lpstr>
      <vt:lpstr>Peek in to the qualitative studies and more</vt:lpstr>
      <vt:lpstr>Gambling as a problem across generations</vt:lpstr>
      <vt:lpstr>Children in a family with gambling problems</vt:lpstr>
      <vt:lpstr>CSOs and COVID-19 (1/2)</vt:lpstr>
      <vt:lpstr>CSOs and COVID-19 (2/2)</vt:lpstr>
      <vt:lpstr>Riippuvuus perheessä (Addiction in the family), 2021</vt:lpstr>
      <vt:lpstr>Läheisverkosto (The CSO Network)</vt:lpstr>
      <vt:lpstr>Gambling Clinic Helsinki</vt:lpstr>
      <vt:lpstr>PowerPoint Presentation</vt:lpstr>
      <vt:lpstr> Services Targeted for Affected Others  of Gamblers</vt:lpstr>
      <vt:lpstr>Statistics from the Gambling Clinic, years 2017-2019</vt:lpstr>
      <vt:lpstr>Family Club of Tiltti</vt:lpstr>
      <vt:lpstr>Experiences from Family Club of Tiltti</vt:lpstr>
      <vt:lpstr>Systematic review: Treatment for CSOs</vt:lpstr>
      <vt:lpstr>PowerPoint Presentation</vt:lpstr>
      <vt:lpstr>Background and aims</vt:lpstr>
      <vt:lpstr>Theorethical framework</vt:lpstr>
      <vt:lpstr>Specific aims</vt:lpstr>
      <vt:lpstr>Methods: Search strategy</vt:lpstr>
      <vt:lpstr>Flow diagram of study selection process</vt:lpstr>
      <vt:lpstr>Search of grey literature and contacting experts </vt:lpstr>
      <vt:lpstr>Data syntesis</vt:lpstr>
      <vt:lpstr>PowerPoint Presentation</vt:lpstr>
      <vt:lpstr>Results</vt:lpstr>
      <vt:lpstr>Quantitative and qualitative synthesis</vt:lpstr>
      <vt:lpstr>PowerPoint Presentation</vt:lpstr>
      <vt:lpstr>PowerPoint Presentation</vt:lpstr>
      <vt:lpstr>Discussion</vt:lpstr>
      <vt:lpstr>Discussion</vt:lpstr>
      <vt:lpstr>Discussion</vt:lpstr>
      <vt:lpstr>Developing services: Phase I</vt:lpstr>
      <vt:lpstr>Future plans</vt:lpstr>
      <vt:lpstr>Thank you</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Sari Castrén</dc:creator>
  <cp:lastModifiedBy>Sari Castrén</cp:lastModifiedBy>
  <cp:revision>23</cp:revision>
  <dcterms:created xsi:type="dcterms:W3CDTF">2022-09-08T07:42:45Z</dcterms:created>
  <dcterms:modified xsi:type="dcterms:W3CDTF">2022-09-13T04:28:48Z</dcterms:modified>
</cp:coreProperties>
</file>