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67" r:id="rId2"/>
    <p:sldMasterId id="2147483652" r:id="rId3"/>
  </p:sldMasterIdLst>
  <p:notesMasterIdLst>
    <p:notesMasterId r:id="rId56"/>
  </p:notesMasterIdLst>
  <p:sldIdLst>
    <p:sldId id="260" r:id="rId4"/>
    <p:sldId id="261" r:id="rId5"/>
    <p:sldId id="27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3" r:id="rId16"/>
    <p:sldId id="274" r:id="rId17"/>
    <p:sldId id="272" r:id="rId18"/>
    <p:sldId id="306" r:id="rId19"/>
    <p:sldId id="276" r:id="rId20"/>
    <p:sldId id="286" r:id="rId21"/>
    <p:sldId id="311" r:id="rId22"/>
    <p:sldId id="309" r:id="rId23"/>
    <p:sldId id="310" r:id="rId24"/>
    <p:sldId id="307" r:id="rId25"/>
    <p:sldId id="287" r:id="rId26"/>
    <p:sldId id="312" r:id="rId27"/>
    <p:sldId id="314" r:id="rId28"/>
    <p:sldId id="315" r:id="rId29"/>
    <p:sldId id="313" r:id="rId30"/>
    <p:sldId id="288" r:id="rId31"/>
    <p:sldId id="290" r:id="rId32"/>
    <p:sldId id="296" r:id="rId33"/>
    <p:sldId id="289" r:id="rId34"/>
    <p:sldId id="297" r:id="rId35"/>
    <p:sldId id="298" r:id="rId36"/>
    <p:sldId id="299" r:id="rId37"/>
    <p:sldId id="291" r:id="rId38"/>
    <p:sldId id="300" r:id="rId39"/>
    <p:sldId id="301" r:id="rId40"/>
    <p:sldId id="302" r:id="rId41"/>
    <p:sldId id="275" r:id="rId42"/>
    <p:sldId id="304" r:id="rId43"/>
    <p:sldId id="305" r:id="rId44"/>
    <p:sldId id="257" r:id="rId45"/>
    <p:sldId id="294" r:id="rId46"/>
    <p:sldId id="295" r:id="rId47"/>
    <p:sldId id="283" r:id="rId48"/>
    <p:sldId id="278" r:id="rId49"/>
    <p:sldId id="282" r:id="rId50"/>
    <p:sldId id="284" r:id="rId51"/>
    <p:sldId id="280" r:id="rId52"/>
    <p:sldId id="281" r:id="rId53"/>
    <p:sldId id="293" r:id="rId54"/>
    <p:sldId id="292" r:id="rId5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70E8F8C-450A-4DC7-A2DF-F8C3F270387C}">
          <p14:sldIdLst>
            <p14:sldId id="260"/>
            <p14:sldId id="261"/>
            <p14:sldId id="270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1"/>
            <p14:sldId id="273"/>
            <p14:sldId id="274"/>
            <p14:sldId id="272"/>
            <p14:sldId id="306"/>
            <p14:sldId id="276"/>
            <p14:sldId id="286"/>
            <p14:sldId id="311"/>
            <p14:sldId id="309"/>
            <p14:sldId id="310"/>
            <p14:sldId id="307"/>
            <p14:sldId id="287"/>
            <p14:sldId id="312"/>
            <p14:sldId id="314"/>
            <p14:sldId id="315"/>
            <p14:sldId id="313"/>
            <p14:sldId id="288"/>
            <p14:sldId id="290"/>
            <p14:sldId id="296"/>
            <p14:sldId id="289"/>
            <p14:sldId id="297"/>
            <p14:sldId id="298"/>
            <p14:sldId id="299"/>
            <p14:sldId id="291"/>
            <p14:sldId id="300"/>
            <p14:sldId id="301"/>
            <p14:sldId id="302"/>
            <p14:sldId id="275"/>
            <p14:sldId id="304"/>
            <p14:sldId id="305"/>
            <p14:sldId id="257"/>
            <p14:sldId id="294"/>
            <p14:sldId id="295"/>
          </p14:sldIdLst>
        </p14:section>
        <p14:section name="SEM Models &amp; More Researchy Things" id="{4CC87045-F26B-4FD7-80D8-23CFF2171D53}">
          <p14:sldIdLst>
            <p14:sldId id="283"/>
            <p14:sldId id="278"/>
            <p14:sldId id="282"/>
            <p14:sldId id="284"/>
            <p14:sldId id="280"/>
            <p14:sldId id="281"/>
            <p14:sldId id="293"/>
            <p14:sldId id="2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005C"/>
    <a:srgbClr val="E2CA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56"/>
    <p:restoredTop sz="77959" autoAdjust="0"/>
  </p:normalViewPr>
  <p:slideViewPr>
    <p:cSldViewPr snapToGrid="0" snapToObjects="1" showGuides="1">
      <p:cViewPr varScale="1">
        <p:scale>
          <a:sx n="131" d="100"/>
          <a:sy n="131" d="100"/>
        </p:scale>
        <p:origin x="1464" y="176"/>
      </p:cViewPr>
      <p:guideLst>
        <p:guide orient="horz" pos="1620"/>
        <p:guide pos="28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BE3759-7AE1-4E2D-8A4D-274A4161004F}" type="datetimeFigureOut">
              <a:rPr lang="en-US" smtClean="0"/>
              <a:t>3/20/25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982EB7-98C8-447D-8E85-3FB945BBD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7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2EB7-98C8-447D-8E85-3FB945BBD53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658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2EB7-98C8-447D-8E85-3FB945BBD53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75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2EB7-98C8-447D-8E85-3FB945BBD53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7177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2EB7-98C8-447D-8E85-3FB945BBD53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30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2EB7-98C8-447D-8E85-3FB945BBD53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917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2EB7-98C8-447D-8E85-3FB945BBD53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9572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2EB7-98C8-447D-8E85-3FB945BBD53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980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2EB7-98C8-447D-8E85-3FB945BBD53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634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2EB7-98C8-447D-8E85-3FB945BBD53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2718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2EB7-98C8-447D-8E85-3FB945BBD53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8940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2EB7-98C8-447D-8E85-3FB945BBD53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4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2EB7-98C8-447D-8E85-3FB945BBD53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4378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2EB7-98C8-447D-8E85-3FB945BBD53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1106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2EB7-98C8-447D-8E85-3FB945BBD53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3242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2EB7-98C8-447D-8E85-3FB945BBD53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6958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2EB7-98C8-447D-8E85-3FB945BBD53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47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2EB7-98C8-447D-8E85-3FB945BBD53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4898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2EB7-98C8-447D-8E85-3FB945BBD53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8753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2EB7-98C8-447D-8E85-3FB945BBD53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500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2EB7-98C8-447D-8E85-3FB945BBD53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6410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2EB7-98C8-447D-8E85-3FB945BBD53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8657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2EB7-98C8-447D-8E85-3FB945BBD53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208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2EB7-98C8-447D-8E85-3FB945BBD53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21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2EB7-98C8-447D-8E85-3FB945BBD53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3574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2EB7-98C8-447D-8E85-3FB945BBD53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1869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2EB7-98C8-447D-8E85-3FB945BBD53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080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2EB7-98C8-447D-8E85-3FB945BBD53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3966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2EB7-98C8-447D-8E85-3FB945BBD53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207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2EB7-98C8-447D-8E85-3FB945BBD53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7060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2EB7-98C8-447D-8E85-3FB945BBD53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296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2EB7-98C8-447D-8E85-3FB945BBD53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7858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2EB7-98C8-447D-8E85-3FB945BBD53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4706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2EB7-98C8-447D-8E85-3FB945BBD53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47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2EB7-98C8-447D-8E85-3FB945BBD53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6982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2EB7-98C8-447D-8E85-3FB945BBD53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5276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2EB7-98C8-447D-8E85-3FB945BBD53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623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D96AF-01B1-4033-859E-0991E579D180}" type="slidenum">
              <a:rPr lang="en-US" altLang="en-US" smtClean="0"/>
              <a:pPr/>
              <a:t>42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5971408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2EB7-98C8-447D-8E85-3FB945BBD53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5367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2EB7-98C8-447D-8E85-3FB945BBD53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891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B1157-D152-46FA-BB9D-30191B0317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35568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B1157-D152-46FA-BB9D-30191B0317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67672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2EB7-98C8-447D-8E85-3FB945BBD53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52941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2EB7-98C8-447D-8E85-3FB945BBD53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459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2EB7-98C8-447D-8E85-3FB945BBD53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527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2EB7-98C8-447D-8E85-3FB945BBD53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27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2EB7-98C8-447D-8E85-3FB945BBD53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026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2EB7-98C8-447D-8E85-3FB945BBD53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18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82EB7-98C8-447D-8E85-3FB945BBD53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43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60375" y="644993"/>
            <a:ext cx="6972300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 baseline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ENCODE NORMAL</a:t>
            </a:r>
            <a:br>
              <a:rPr lang="en-US" dirty="0"/>
            </a:br>
            <a:r>
              <a:rPr lang="en-US" dirty="0"/>
              <a:t>BLACK, 50 PT.</a:t>
            </a:r>
          </a:p>
        </p:txBody>
      </p:sp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8081" y="3426449"/>
            <a:ext cx="1600200" cy="139700"/>
          </a:xfrm>
          <a:prstGeom prst="rect">
            <a:avLst/>
          </a:prstGeom>
        </p:spPr>
      </p:pic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8081" y="4598607"/>
            <a:ext cx="2416273" cy="213486"/>
          </a:xfrm>
          <a:prstGeom prst="rect">
            <a:avLst/>
          </a:prstGeom>
        </p:spPr>
      </p:pic>
      <p:pic>
        <p:nvPicPr>
          <p:cNvPr id="7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4219956"/>
            <a:ext cx="1371600" cy="92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09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4" y="369733"/>
            <a:ext cx="8184657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  <p:pic>
        <p:nvPicPr>
          <p:cNvPr id="12" name="Pictur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74" y="1363508"/>
            <a:ext cx="1090095" cy="96362"/>
          </a:xfrm>
          <a:prstGeom prst="rect">
            <a:avLst/>
          </a:prstGeom>
        </p:spPr>
      </p:pic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60375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chemeClr val="tx2"/>
                </a:solidFill>
                <a:latin typeface="Uni Sans Regular" charset="0"/>
                <a:ea typeface="Uni Sans Regular" charset="0"/>
                <a:cs typeface="Uni Sans Regular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(UNI SANS REGULAR, 24 PT.)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2320239"/>
            <a:ext cx="8197114" cy="2251761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pic>
        <p:nvPicPr>
          <p:cNvPr id="15" name="Pictur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041" y="4675530"/>
            <a:ext cx="2539991" cy="17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301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369733"/>
            <a:ext cx="8184662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  <p:pic>
        <p:nvPicPr>
          <p:cNvPr id="14" name="Pictur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74" y="1363508"/>
            <a:ext cx="1090095" cy="96362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1730667"/>
            <a:ext cx="8197114" cy="2365901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pic>
        <p:nvPicPr>
          <p:cNvPr id="13" name="Pictur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4219956"/>
            <a:ext cx="1371600" cy="92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92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381608"/>
            <a:ext cx="8172210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  <p:pic>
        <p:nvPicPr>
          <p:cNvPr id="7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74" y="1363508"/>
            <a:ext cx="1090095" cy="96362"/>
          </a:xfrm>
          <a:prstGeom prst="rect">
            <a:avLst/>
          </a:prstGeom>
        </p:spPr>
      </p:pic>
      <p:sp>
        <p:nvSpPr>
          <p:cNvPr id="8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447923" y="1724977"/>
            <a:ext cx="8184662" cy="29611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1" baseline="0">
                <a:solidFill>
                  <a:schemeClr val="tx1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  <p:pic>
        <p:nvPicPr>
          <p:cNvPr id="12" name="Pictur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041" y="4675530"/>
            <a:ext cx="2539991" cy="17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044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60375" y="644993"/>
            <a:ext cx="7023540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ENCODE NORMAL</a:t>
            </a:r>
            <a:br>
              <a:rPr lang="en-US" dirty="0"/>
            </a:br>
            <a:r>
              <a:rPr lang="en-US" dirty="0"/>
              <a:t>BLACK, 50 PT. </a:t>
            </a:r>
          </a:p>
        </p:txBody>
      </p:sp>
      <p:pic>
        <p:nvPicPr>
          <p:cNvPr id="7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8081" y="3426449"/>
            <a:ext cx="1600200" cy="139700"/>
          </a:xfrm>
          <a:prstGeom prst="rect">
            <a:avLst/>
          </a:prstGeom>
        </p:spPr>
      </p:pic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1" y="4599009"/>
            <a:ext cx="2425226" cy="213273"/>
          </a:xfrm>
          <a:prstGeom prst="rect">
            <a:avLst/>
          </a:prstGeom>
        </p:spPr>
      </p:pic>
      <p:pic>
        <p:nvPicPr>
          <p:cNvPr id="13" name="Pictur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4219956"/>
            <a:ext cx="1371600" cy="92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282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6" y="644993"/>
            <a:ext cx="7023540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ENCODE NORMAL</a:t>
            </a:r>
            <a:br>
              <a:rPr lang="en-US" dirty="0"/>
            </a:br>
            <a:r>
              <a:rPr lang="en-US" dirty="0"/>
              <a:t>BLACK, 50 PT. </a:t>
            </a:r>
          </a:p>
        </p:txBody>
      </p:sp>
      <p:pic>
        <p:nvPicPr>
          <p:cNvPr id="7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8081" y="3426449"/>
            <a:ext cx="1600200" cy="139700"/>
          </a:xfrm>
          <a:prstGeom prst="rect">
            <a:avLst/>
          </a:prstGeom>
        </p:spPr>
      </p:pic>
      <p:pic>
        <p:nvPicPr>
          <p:cNvPr id="13" name="Pictur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5" y="4675530"/>
            <a:ext cx="2539991" cy="172311"/>
          </a:xfrm>
          <a:prstGeom prst="rect">
            <a:avLst/>
          </a:prstGeom>
        </p:spPr>
      </p:pic>
      <p:pic>
        <p:nvPicPr>
          <p:cNvPr id="6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4219956"/>
            <a:ext cx="1371600" cy="92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91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7922" y="369285"/>
            <a:ext cx="8197109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  <p:pic>
        <p:nvPicPr>
          <p:cNvPr id="12" name="Pictur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031" y="1363508"/>
            <a:ext cx="1103781" cy="96362"/>
          </a:xfrm>
          <a:prstGeom prst="rect">
            <a:avLst/>
          </a:prstGeom>
        </p:spPr>
      </p:pic>
      <p:sp>
        <p:nvSpPr>
          <p:cNvPr id="2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60375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chemeClr val="tx2"/>
                </a:solidFill>
                <a:latin typeface="Uni Sans Regular" charset="0"/>
                <a:ea typeface="Uni Sans Regular" charset="0"/>
                <a:cs typeface="Uni Sans Regular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(UNI SANS REGULAR, 24 PT.)</a:t>
            </a: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2320239"/>
            <a:ext cx="8197114" cy="2251761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pic>
        <p:nvPicPr>
          <p:cNvPr id="26" name="Picture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041" y="4675530"/>
            <a:ext cx="2539991" cy="17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72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370622"/>
            <a:ext cx="8184662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  <p:pic>
        <p:nvPicPr>
          <p:cNvPr id="22" name="Picture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031" y="1363508"/>
            <a:ext cx="1103781" cy="96362"/>
          </a:xfrm>
          <a:prstGeom prst="rect">
            <a:avLst/>
          </a:prstGeom>
        </p:spPr>
      </p:pic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1730667"/>
            <a:ext cx="8197114" cy="2365901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pic>
        <p:nvPicPr>
          <p:cNvPr id="6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4219956"/>
            <a:ext cx="1371600" cy="92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204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369733"/>
            <a:ext cx="8172210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031" y="1363508"/>
            <a:ext cx="1103781" cy="96362"/>
          </a:xfrm>
          <a:prstGeom prst="rect">
            <a:avLst/>
          </a:prstGeom>
        </p:spPr>
      </p:pic>
      <p:sp>
        <p:nvSpPr>
          <p:cNvPr id="10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447923" y="1724977"/>
            <a:ext cx="8184662" cy="29611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1" baseline="0">
                <a:solidFill>
                  <a:schemeClr val="tx1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  <p:pic>
        <p:nvPicPr>
          <p:cNvPr id="12" name="Pictur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041" y="4675530"/>
            <a:ext cx="2539991" cy="17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524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73F83-DA86-481B-95BE-9266F22AD20F}" type="datetimeFigureOut">
              <a:rPr lang="en-US" smtClean="0"/>
              <a:t>3/20/25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A2D8-65B5-4641-9CAB-154DEC63CE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706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644993"/>
            <a:ext cx="7023540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 baseline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r>
              <a:rPr lang="en-US" dirty="0"/>
              <a:t>TITLE HERE </a:t>
            </a:r>
            <a:br>
              <a:rPr lang="en-US" dirty="0"/>
            </a:br>
            <a:r>
              <a:rPr lang="en-US" dirty="0"/>
              <a:t>ENCODE NORMAL BLACK, 50 PT.</a:t>
            </a:r>
          </a:p>
        </p:txBody>
      </p:sp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8081" y="3426449"/>
            <a:ext cx="1600200" cy="139700"/>
          </a:xfrm>
          <a:prstGeom prst="rect">
            <a:avLst/>
          </a:prstGeom>
        </p:spPr>
      </p:pic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1" y="4675530"/>
            <a:ext cx="2540000" cy="172311"/>
          </a:xfrm>
          <a:prstGeom prst="rect">
            <a:avLst/>
          </a:prstGeom>
        </p:spPr>
      </p:pic>
      <p:pic>
        <p:nvPicPr>
          <p:cNvPr id="7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4219956"/>
            <a:ext cx="1371600" cy="92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91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7923" y="371510"/>
            <a:ext cx="8197114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  <p:pic>
        <p:nvPicPr>
          <p:cNvPr id="11" name="Pictur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031" y="1363508"/>
            <a:ext cx="1103781" cy="96362"/>
          </a:xfrm>
          <a:prstGeom prst="rect">
            <a:avLst/>
          </a:prstGeom>
        </p:spPr>
      </p:pic>
      <p:sp>
        <p:nvSpPr>
          <p:cNvPr id="10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60375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chemeClr val="tx2"/>
                </a:solidFill>
                <a:latin typeface="Uni Sans Regular" charset="0"/>
                <a:ea typeface="Uni Sans Regular" charset="0"/>
                <a:cs typeface="Uni Sans Regular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(UNI SANS REGULAR, 24 PT.)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2320239"/>
            <a:ext cx="8197114" cy="2251761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pic>
        <p:nvPicPr>
          <p:cNvPr id="19" name="Picture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037" y="4675530"/>
            <a:ext cx="2540000" cy="17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240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7923" y="369733"/>
            <a:ext cx="8197114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  <p:pic>
        <p:nvPicPr>
          <p:cNvPr id="12" name="Pictur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031" y="1363508"/>
            <a:ext cx="1103781" cy="96362"/>
          </a:xfrm>
          <a:prstGeom prst="rect">
            <a:avLst/>
          </a:prstGeom>
        </p:spPr>
      </p:pic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1730667"/>
            <a:ext cx="8197114" cy="2365901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pic>
        <p:nvPicPr>
          <p:cNvPr id="13" name="Pictur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4219956"/>
            <a:ext cx="1371600" cy="92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37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370622"/>
            <a:ext cx="8184662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  <p:pic>
        <p:nvPicPr>
          <p:cNvPr id="13" name="Pictur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031" y="1363508"/>
            <a:ext cx="1103781" cy="96362"/>
          </a:xfrm>
          <a:prstGeom prst="rect">
            <a:avLst/>
          </a:prstGeom>
        </p:spPr>
      </p:pic>
      <p:sp>
        <p:nvSpPr>
          <p:cNvPr id="6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447923" y="1724977"/>
            <a:ext cx="8184662" cy="28281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1" baseline="0">
                <a:solidFill>
                  <a:srgbClr val="FFFFFF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  <p:pic>
        <p:nvPicPr>
          <p:cNvPr id="16" name="Picture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037" y="4675530"/>
            <a:ext cx="2540000" cy="17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560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73F83-DA86-481B-95BE-9266F22AD20F}" type="datetimeFigureOut">
              <a:rPr lang="en-US" smtClean="0"/>
              <a:t>3/20/25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A2D8-65B5-4641-9CAB-154DEC63CE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110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E9FBF-5546-4C6D-ADCD-8805DF8A3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C56A9-98F8-4709-BFC6-DF4BBC165B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4530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644993"/>
            <a:ext cx="7023540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ENCODE NORMAL</a:t>
            </a:r>
            <a:br>
              <a:rPr lang="en-US" dirty="0"/>
            </a:br>
            <a:r>
              <a:rPr lang="en-US" dirty="0"/>
              <a:t>BLACK, 50 PT. </a:t>
            </a:r>
          </a:p>
        </p:txBody>
      </p:sp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61" y="3426449"/>
            <a:ext cx="1597439" cy="139700"/>
          </a:xfrm>
          <a:prstGeom prst="rect">
            <a:avLst/>
          </a:prstGeom>
        </p:spPr>
      </p:pic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1" y="4599107"/>
            <a:ext cx="2416273" cy="212486"/>
          </a:xfrm>
          <a:prstGeom prst="rect">
            <a:avLst/>
          </a:prstGeom>
        </p:spPr>
      </p:pic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4219956"/>
            <a:ext cx="1371600" cy="92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53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644993"/>
            <a:ext cx="6972300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ENCODE NORMAL</a:t>
            </a:r>
            <a:br>
              <a:rPr lang="en-US" dirty="0"/>
            </a:br>
            <a:r>
              <a:rPr lang="en-US" dirty="0"/>
              <a:t>BLACK, 50 PT. </a:t>
            </a:r>
          </a:p>
        </p:txBody>
      </p: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61" y="3426449"/>
            <a:ext cx="1597439" cy="139700"/>
          </a:xfrm>
          <a:prstGeom prst="rect">
            <a:avLst/>
          </a:prstGeom>
        </p:spPr>
      </p:pic>
      <p:pic>
        <p:nvPicPr>
          <p:cNvPr id="14" name="Pictur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5" y="4675530"/>
            <a:ext cx="2539991" cy="172311"/>
          </a:xfrm>
          <a:prstGeom prst="rect">
            <a:avLst/>
          </a:prstGeom>
        </p:spPr>
      </p:pic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4219956"/>
            <a:ext cx="1371600" cy="92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91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7030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6" r:id="rId1"/>
    <p:sldLayoutId id="2147483658" r:id="rId2"/>
    <p:sldLayoutId id="2147483659" r:id="rId3"/>
    <p:sldLayoutId id="2147483660" r:id="rId4"/>
    <p:sldLayoutId id="2147483661" r:id="rId5"/>
    <p:sldLayoutId id="2147483680" r:id="rId6"/>
    <p:sldLayoutId id="2147483682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2CA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66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3" r:id="rId2"/>
    <p:sldLayoutId id="2147483674" r:id="rId3"/>
    <p:sldLayoutId id="2147483675" r:id="rId4"/>
    <p:sldLayoutId id="2147483677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86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53" r:id="rId2"/>
    <p:sldLayoutId id="2147483663" r:id="rId3"/>
    <p:sldLayoutId id="2147483664" r:id="rId4"/>
    <p:sldLayoutId id="2147483665" r:id="rId5"/>
    <p:sldLayoutId id="2147483681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58F4F-3CDA-44A4-805A-92B27D889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06" y="488430"/>
            <a:ext cx="8880388" cy="2641756"/>
          </a:xfrm>
        </p:spPr>
        <p:txBody>
          <a:bodyPr/>
          <a:lstStyle/>
          <a:p>
            <a:r>
              <a:rPr lang="en-US" sz="3200" dirty="0"/>
              <a:t>Maternal Alcohol Dependence Symptoms &amp; Maternal Insensitivity to Children’s Distress: Nuanced Pathways &amp; Associations Underlying Early Childhood Adjustment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1B530B-5C7F-4DA0-84B8-4DB7D749C5AC}"/>
              </a:ext>
            </a:extLst>
          </p:cNvPr>
          <p:cNvSpPr txBox="1"/>
          <p:nvPr/>
        </p:nvSpPr>
        <p:spPr>
          <a:xfrm>
            <a:off x="1626973" y="3731740"/>
            <a:ext cx="5890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Dr. Debrielle T. Jacques</a:t>
            </a:r>
          </a:p>
          <a:p>
            <a:pPr algn="ctr"/>
            <a:r>
              <a:rPr lang="en-US" dirty="0"/>
              <a:t>Assistant Professor </a:t>
            </a:r>
          </a:p>
          <a:p>
            <a:pPr algn="ctr"/>
            <a:r>
              <a:rPr lang="en-US" dirty="0"/>
              <a:t>University of Washington</a:t>
            </a:r>
          </a:p>
        </p:txBody>
      </p:sp>
    </p:spTree>
    <p:extLst>
      <p:ext uri="{BB962C8B-B14F-4D97-AF65-F5344CB8AC3E}">
        <p14:creationId xmlns:p14="http://schemas.microsoft.com/office/powerpoint/2010/main" val="65123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305D1-4339-4E2F-B1E5-D5283D8D3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Maternal Intrusiveness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42EE86-2532-4395-AAC7-4FB7A885BB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1524721"/>
            <a:ext cx="9144000" cy="3179084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Caregiving behaviors aimed around controlling the child’s behavior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Overprotection, overstimulation, etc. </a:t>
            </a:r>
            <a:r>
              <a:rPr lang="en-US" sz="1000" dirty="0"/>
              <a:t>(</a:t>
            </a:r>
            <a:r>
              <a:rPr lang="en-US" sz="1000" dirty="0" err="1"/>
              <a:t>Biringen</a:t>
            </a:r>
            <a:r>
              <a:rPr lang="en-US" sz="1000" dirty="0"/>
              <a:t>, 2000)</a:t>
            </a:r>
          </a:p>
          <a:p>
            <a:r>
              <a:rPr lang="en-US" sz="1800" dirty="0">
                <a:solidFill>
                  <a:schemeClr val="tx1"/>
                </a:solidFill>
              </a:rPr>
              <a:t>In emotional contexts, may manifest as: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Excessive regulation of child’s emotions </a:t>
            </a:r>
            <a:r>
              <a:rPr lang="en-US" sz="1000" dirty="0"/>
              <a:t>(Steinberg et al., 1989)</a:t>
            </a:r>
          </a:p>
          <a:p>
            <a:r>
              <a:rPr lang="en-US" sz="1800" dirty="0">
                <a:solidFill>
                  <a:schemeClr val="tx1"/>
                </a:solidFill>
              </a:rPr>
              <a:t>Adversely affects child development  </a:t>
            </a:r>
            <a:r>
              <a:rPr lang="en-US" sz="1000" dirty="0">
                <a:solidFill>
                  <a:schemeClr val="tx1"/>
                </a:solidFill>
              </a:rPr>
              <a:t>(Egeland et al., 1993; Eisenberg et al., 2015; Perry et al., 2018)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Linked with child anxiety </a:t>
            </a:r>
            <a:r>
              <a:rPr lang="en-US" sz="1000" dirty="0"/>
              <a:t>(van der </a:t>
            </a:r>
            <a:r>
              <a:rPr lang="en-US" sz="1000" dirty="0" err="1"/>
              <a:t>Bruggen</a:t>
            </a:r>
            <a:r>
              <a:rPr lang="en-US" sz="1000" dirty="0"/>
              <a:t> et al., 2008)</a:t>
            </a:r>
          </a:p>
          <a:p>
            <a:r>
              <a:rPr lang="en-US" sz="1800" dirty="0">
                <a:solidFill>
                  <a:schemeClr val="tx1"/>
                </a:solidFill>
              </a:rPr>
              <a:t>Few studies have explicitly examined maternal intrusiveness to child distress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2685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305D1-4339-4E2F-B1E5-D5283D8D3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Maternal Disengagement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42EE86-2532-4395-AAC7-4FB7A885BB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1524721"/>
            <a:ext cx="9144000" cy="3179084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Maternal behaviors that serve to reject or dismiss the child or minimize the nature and degree of the mother’s involvement with her child </a:t>
            </a:r>
            <a:r>
              <a:rPr lang="en-US" sz="1000" dirty="0"/>
              <a:t>(Sturge-Apple et al., 2012)</a:t>
            </a:r>
          </a:p>
          <a:p>
            <a:r>
              <a:rPr lang="en-US" sz="1800" dirty="0">
                <a:solidFill>
                  <a:schemeClr val="tx1"/>
                </a:solidFill>
              </a:rPr>
              <a:t>Undermine parent-child emotional bond </a:t>
            </a:r>
            <a:r>
              <a:rPr lang="en-US" sz="1000" dirty="0"/>
              <a:t>(</a:t>
            </a:r>
            <a:r>
              <a:rPr lang="en-US" sz="1000" dirty="0" err="1"/>
              <a:t>Rohner</a:t>
            </a:r>
            <a:r>
              <a:rPr lang="en-US" sz="1000" dirty="0"/>
              <a:t> &amp; </a:t>
            </a:r>
            <a:r>
              <a:rPr lang="en-US" sz="1000" dirty="0" err="1"/>
              <a:t>Rohner</a:t>
            </a:r>
            <a:r>
              <a:rPr lang="en-US" sz="1000" dirty="0"/>
              <a:t>, 1980)</a:t>
            </a:r>
          </a:p>
          <a:p>
            <a:r>
              <a:rPr lang="en-US" sz="1800" dirty="0">
                <a:solidFill>
                  <a:schemeClr val="tx1"/>
                </a:solidFill>
              </a:rPr>
              <a:t>Maternal disengagement negatively affects child development </a:t>
            </a:r>
            <a:r>
              <a:rPr lang="en-US" sz="1000" dirty="0"/>
              <a:t>(</a:t>
            </a:r>
            <a:r>
              <a:rPr lang="en-US" sz="1000" dirty="0" err="1"/>
              <a:t>Rohner</a:t>
            </a:r>
            <a:r>
              <a:rPr lang="en-US" sz="1000" dirty="0"/>
              <a:t> &amp; </a:t>
            </a:r>
            <a:r>
              <a:rPr lang="en-US" sz="1000" dirty="0" err="1"/>
              <a:t>Rohner</a:t>
            </a:r>
            <a:r>
              <a:rPr lang="en-US" sz="1000" dirty="0"/>
              <a:t>, 1980)</a:t>
            </a:r>
            <a:r>
              <a:rPr lang="en-US" sz="1800" dirty="0"/>
              <a:t>: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Withdrawn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Emotion dysregulation</a:t>
            </a:r>
          </a:p>
          <a:p>
            <a:r>
              <a:rPr lang="en-US" sz="1800" dirty="0">
                <a:solidFill>
                  <a:schemeClr val="tx1"/>
                </a:solidFill>
              </a:rPr>
              <a:t>Disengagement to distress particularly harmful </a:t>
            </a:r>
            <a:r>
              <a:rPr lang="en-US" sz="1000" dirty="0"/>
              <a:t>(</a:t>
            </a:r>
            <a:r>
              <a:rPr lang="en-US" sz="1000" dirty="0" err="1"/>
              <a:t>Leerkes</a:t>
            </a:r>
            <a:r>
              <a:rPr lang="en-US" sz="1000" dirty="0"/>
              <a:t>; 2021; </a:t>
            </a:r>
            <a:r>
              <a:rPr lang="en-US" sz="1000" dirty="0" err="1"/>
              <a:t>Leerkes</a:t>
            </a:r>
            <a:r>
              <a:rPr lang="en-US" sz="1000" dirty="0"/>
              <a:t> et al., 2012)</a:t>
            </a:r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4652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305D1-4339-4E2F-B1E5-D5283D8D3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Study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42EE86-2532-4395-AAC7-4FB7A885BB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1524721"/>
            <a:ext cx="9144000" cy="225527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Associations between maternal alcohol dependence, maternal insensitivity to child distress, and child internalizing problems remain unclear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No study has examined whether or how different types of insensitivity differentially predict child internalizing problems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This study examined specificity in these associations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Hypotheses: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E7B82A0-8ED7-4A76-ACC9-E455F502D2E8}"/>
              </a:ext>
            </a:extLst>
          </p:cNvPr>
          <p:cNvSpPr txBox="1">
            <a:spLocks/>
          </p:cNvSpPr>
          <p:nvPr/>
        </p:nvSpPr>
        <p:spPr bwMode="auto">
          <a:xfrm>
            <a:off x="1029214" y="3802931"/>
            <a:ext cx="2469808" cy="58615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50800" dist="12700" dir="8100000" algn="ctr" rotWithShape="0">
                    <a:srgbClr val="FFFFFF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 algn="ctr" eaLnBrk="1" hangingPunct="1">
              <a:buFont typeface="Wingdings" panose="05000000000000000000" pitchFamily="2" charset="2"/>
              <a:buNone/>
            </a:pPr>
            <a:r>
              <a:rPr lang="en-US" sz="1600" dirty="0"/>
              <a:t>Maternal alcohol dependence symptoms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43BB939-A664-4466-8919-0B606C1CFC4B}"/>
              </a:ext>
            </a:extLst>
          </p:cNvPr>
          <p:cNvSpPr txBox="1">
            <a:spLocks/>
          </p:cNvSpPr>
          <p:nvPr/>
        </p:nvSpPr>
        <p:spPr bwMode="auto">
          <a:xfrm>
            <a:off x="5155342" y="3810027"/>
            <a:ext cx="2959444" cy="285979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50800" dist="12700" dir="8100000" algn="ctr" rotWithShape="0">
                    <a:srgbClr val="FFFFFF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 eaLnBrk="1" hangingPunct="1">
              <a:buFont typeface="Wingdings" panose="05000000000000000000" pitchFamily="2" charset="2"/>
              <a:buNone/>
            </a:pPr>
            <a:r>
              <a:rPr lang="en-US" sz="1600" dirty="0"/>
              <a:t>child internalizing problems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81AE62F-3DAC-4B4B-A67D-E2749E9275BB}"/>
              </a:ext>
            </a:extLst>
          </p:cNvPr>
          <p:cNvSpPr txBox="1">
            <a:spLocks/>
          </p:cNvSpPr>
          <p:nvPr/>
        </p:nvSpPr>
        <p:spPr bwMode="auto">
          <a:xfrm>
            <a:off x="3092278" y="4630777"/>
            <a:ext cx="2959444" cy="285979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50800" dist="12700" dir="8100000" algn="ctr" rotWithShape="0">
                    <a:srgbClr val="FFFFFF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 eaLnBrk="1" hangingPunct="1">
              <a:buFont typeface="Wingdings" panose="05000000000000000000" pitchFamily="2" charset="2"/>
              <a:buNone/>
            </a:pPr>
            <a:r>
              <a:rPr lang="en-US" sz="1600" dirty="0"/>
              <a:t>Insensitivity to child distress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95CD7C0-9C93-4748-BB2E-9BB994CB89B9}"/>
              </a:ext>
            </a:extLst>
          </p:cNvPr>
          <p:cNvCxnSpPr>
            <a:stCxn id="4" idx="2"/>
            <a:endCxn id="6" idx="1"/>
          </p:cNvCxnSpPr>
          <p:nvPr/>
        </p:nvCxnSpPr>
        <p:spPr bwMode="auto">
          <a:xfrm>
            <a:off x="2264118" y="4389081"/>
            <a:ext cx="828160" cy="3846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856D75F-33D1-4DD9-B94E-7F7156E1BE0D}"/>
              </a:ext>
            </a:extLst>
          </p:cNvPr>
          <p:cNvCxnSpPr>
            <a:stCxn id="6" idx="3"/>
            <a:endCxn id="5" idx="2"/>
          </p:cNvCxnSpPr>
          <p:nvPr/>
        </p:nvCxnSpPr>
        <p:spPr bwMode="auto">
          <a:xfrm flipV="1">
            <a:off x="6051722" y="4096006"/>
            <a:ext cx="583342" cy="6777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9738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EA81B56-E304-454E-8615-0A3AB6383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72A93B9-C8BF-423C-A2BB-57CCA6309B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7923" y="2332029"/>
            <a:ext cx="8197114" cy="2365901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/>
              <a:t>Participants</a:t>
            </a:r>
          </a:p>
        </p:txBody>
      </p:sp>
    </p:spTree>
    <p:extLst>
      <p:ext uri="{BB962C8B-B14F-4D97-AF65-F5344CB8AC3E}">
        <p14:creationId xmlns:p14="http://schemas.microsoft.com/office/powerpoint/2010/main" val="1130665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15DAF-74A5-4FF4-AF34-C45D0C1E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Participants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43175E-8F11-494B-8630-082C85670E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7922" y="1730667"/>
            <a:ext cx="8605461" cy="2931949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201 toddlers </a:t>
            </a:r>
            <a:r>
              <a:rPr lang="en-US" sz="1800" dirty="0"/>
              <a:t>(</a:t>
            </a:r>
            <a:r>
              <a:rPr lang="en-US" sz="1800" i="1" dirty="0"/>
              <a:t>M</a:t>
            </a:r>
            <a:r>
              <a:rPr lang="en-US" sz="1800" i="1" baseline="-25000" dirty="0"/>
              <a:t>age</a:t>
            </a:r>
            <a:r>
              <a:rPr lang="en-US" sz="1800" dirty="0"/>
              <a:t> = 26 months) </a:t>
            </a:r>
            <a:r>
              <a:rPr lang="en-US" sz="1800" dirty="0">
                <a:solidFill>
                  <a:schemeClr val="tx1"/>
                </a:solidFill>
              </a:rPr>
              <a:t>&amp; their mothers </a:t>
            </a:r>
            <a:r>
              <a:rPr lang="en-US" sz="1800" dirty="0"/>
              <a:t>(</a:t>
            </a:r>
            <a:r>
              <a:rPr lang="en-US" sz="1800" i="1" dirty="0"/>
              <a:t>M</a:t>
            </a:r>
            <a:r>
              <a:rPr lang="en-US" sz="1800" i="1" baseline="-25000" dirty="0"/>
              <a:t>age</a:t>
            </a:r>
            <a:r>
              <a:rPr lang="en-US" sz="1800" dirty="0"/>
              <a:t> = 26.32 years) </a:t>
            </a:r>
          </a:p>
          <a:p>
            <a:r>
              <a:rPr lang="en-US" sz="1800" dirty="0">
                <a:solidFill>
                  <a:schemeClr val="tx1"/>
                </a:solidFill>
              </a:rPr>
              <a:t>Median family income = $18,300 per year</a:t>
            </a:r>
          </a:p>
          <a:p>
            <a:r>
              <a:rPr lang="en-US" sz="1800" dirty="0">
                <a:solidFill>
                  <a:schemeClr val="tx1"/>
                </a:solidFill>
              </a:rPr>
              <a:t>30% of mothers had not completed high school</a:t>
            </a:r>
          </a:p>
          <a:p>
            <a:r>
              <a:rPr lang="en-US" sz="1800" dirty="0">
                <a:solidFill>
                  <a:schemeClr val="tx1"/>
                </a:solidFill>
              </a:rPr>
              <a:t>Majority ethnic minority sample: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56% Black/African American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23% White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11% Latinx/Hispanic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7% Multiracial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3% “Other”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33450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EA81B56-E304-454E-8615-0A3AB6383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72A93B9-C8BF-423C-A2BB-57CCA6309B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7923" y="2332029"/>
            <a:ext cx="8197114" cy="2365901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/>
              <a:t>Study 1 Methods</a:t>
            </a:r>
          </a:p>
        </p:txBody>
      </p:sp>
    </p:spTree>
    <p:extLst>
      <p:ext uri="{BB962C8B-B14F-4D97-AF65-F5344CB8AC3E}">
        <p14:creationId xmlns:p14="http://schemas.microsoft.com/office/powerpoint/2010/main" val="3869590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15DAF-74A5-4FF4-AF34-C45D0C1E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Procedures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43175E-8F11-494B-8630-082C85670E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7922" y="1730667"/>
            <a:ext cx="8605461" cy="2931949"/>
          </a:xfrm>
        </p:spPr>
        <p:txBody>
          <a:bodyPr/>
          <a:lstStyle/>
          <a:p>
            <a:r>
              <a:rPr lang="en-US" sz="1800" dirty="0"/>
              <a:t>Data collected across three waves, each spaced one year apart</a:t>
            </a:r>
          </a:p>
          <a:p>
            <a:r>
              <a:rPr lang="en-US" sz="1800" dirty="0"/>
              <a:t>Dyad visited the laboratory</a:t>
            </a:r>
          </a:p>
          <a:p>
            <a:pPr lvl="1"/>
            <a:r>
              <a:rPr lang="en-US" sz="1800" dirty="0"/>
              <a:t>Mothers completed questionnaires </a:t>
            </a:r>
          </a:p>
          <a:p>
            <a:pPr lvl="1"/>
            <a:r>
              <a:rPr lang="en-US" sz="1800" dirty="0"/>
              <a:t>Experimenters observed and rated children’s behavior </a:t>
            </a:r>
          </a:p>
          <a:p>
            <a:pPr lvl="1"/>
            <a:r>
              <a:rPr lang="en-US" sz="1800" dirty="0"/>
              <a:t>Dyads completed the Strange Situation (SS; Ainsworth &amp; Wittig, 1969)</a:t>
            </a:r>
          </a:p>
          <a:p>
            <a:pPr lvl="2"/>
            <a:r>
              <a:rPr lang="en-US" dirty="0"/>
              <a:t>Child Distress</a:t>
            </a:r>
          </a:p>
          <a:p>
            <a:pPr lvl="2"/>
            <a:r>
              <a:rPr lang="en-US" dirty="0"/>
              <a:t>Maternal insensitivity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75913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EA81B56-E304-454E-8615-0A3AB6383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So What did Study 1 Reveal?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72A93B9-C8BF-423C-A2BB-57CCA6309B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7923" y="2332029"/>
            <a:ext cx="8197114" cy="2365901"/>
          </a:xfrm>
        </p:spPr>
        <p:txBody>
          <a:bodyPr/>
          <a:lstStyle/>
          <a:p>
            <a:pPr marL="0" indent="0" algn="ctr">
              <a:buNone/>
            </a:pP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A67C42-081F-43F4-9DDA-179C416A7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593" y="1667236"/>
            <a:ext cx="5793774" cy="34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33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EA81B56-E304-454E-8615-0A3AB6383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Study 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72A93B9-C8BF-423C-A2BB-57CCA6309B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7923" y="2332029"/>
            <a:ext cx="8197114" cy="2365901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/>
              <a:t>Child Affective Problems</a:t>
            </a:r>
          </a:p>
        </p:txBody>
      </p:sp>
    </p:spTree>
    <p:extLst>
      <p:ext uri="{BB962C8B-B14F-4D97-AF65-F5344CB8AC3E}">
        <p14:creationId xmlns:p14="http://schemas.microsoft.com/office/powerpoint/2010/main" val="4056482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15DAF-74A5-4FF4-AF34-C45D0C1E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Study 1: Child Affective Problems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F083CF-D633-475F-A7FB-403C1E8EE57F}"/>
              </a:ext>
            </a:extLst>
          </p:cNvPr>
          <p:cNvSpPr txBox="1"/>
          <p:nvPr/>
        </p:nvSpPr>
        <p:spPr>
          <a:xfrm>
            <a:off x="192550" y="2189556"/>
            <a:ext cx="303152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↑</a:t>
            </a:r>
            <a:r>
              <a:rPr lang="en-US" dirty="0">
                <a:solidFill>
                  <a:schemeClr val="tx2"/>
                </a:solidFill>
              </a:rPr>
              <a:t>Maternal Alcohol Dependence</a:t>
            </a:r>
          </a:p>
        </p:txBody>
      </p:sp>
    </p:spTree>
    <p:extLst>
      <p:ext uri="{BB962C8B-B14F-4D97-AF65-F5344CB8AC3E}">
        <p14:creationId xmlns:p14="http://schemas.microsoft.com/office/powerpoint/2010/main" val="1654980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7943C0-AABB-4F2C-8EBC-0371BD360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694" y="338667"/>
            <a:ext cx="7652984" cy="591347"/>
          </a:xfrm>
        </p:spPr>
        <p:txBody>
          <a:bodyPr/>
          <a:lstStyle/>
          <a:p>
            <a:r>
              <a:rPr lang="en-US" sz="2800" dirty="0"/>
              <a:t>Children of Parents with Substance Use Disorders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AB58EEF-88ED-405D-836E-03C43C4F4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7668" y="2018042"/>
            <a:ext cx="4384332" cy="20767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0FF38B-EF93-4730-8F12-EE26EBA44F6F}"/>
              </a:ext>
            </a:extLst>
          </p:cNvPr>
          <p:cNvSpPr txBox="1"/>
          <p:nvPr/>
        </p:nvSpPr>
        <p:spPr>
          <a:xfrm>
            <a:off x="4934465" y="1515727"/>
            <a:ext cx="382235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Heightened risk for psychological and adjustment problems </a:t>
            </a:r>
            <a:r>
              <a:rPr lang="en-US" sz="1000" dirty="0">
                <a:solidFill>
                  <a:schemeClr val="tx2"/>
                </a:solidFill>
              </a:rPr>
              <a:t>(</a:t>
            </a:r>
            <a:r>
              <a:rPr lang="en-US" sz="1000" dirty="0" err="1">
                <a:solidFill>
                  <a:schemeClr val="tx2"/>
                </a:solidFill>
              </a:rPr>
              <a:t>Kuppens</a:t>
            </a:r>
            <a:r>
              <a:rPr lang="en-US" sz="1000" dirty="0">
                <a:solidFill>
                  <a:schemeClr val="tx2"/>
                </a:solidFill>
              </a:rPr>
              <a:t> et al., 2020; Velleman &amp; Templeton, 2007)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A2B5043-C635-4823-8645-80CDB674AD78}"/>
              </a:ext>
            </a:extLst>
          </p:cNvPr>
          <p:cNvSpPr txBox="1">
            <a:spLocks/>
          </p:cNvSpPr>
          <p:nvPr/>
        </p:nvSpPr>
        <p:spPr bwMode="auto">
          <a:xfrm>
            <a:off x="4626186" y="2749470"/>
            <a:ext cx="2108200" cy="685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50800" dist="12700" dir="8100000" algn="ctr" rotWithShape="0">
                    <a:srgbClr val="FFFFFF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en-US" sz="1800" dirty="0">
                <a:solidFill>
                  <a:schemeClr val="tx1"/>
                </a:solidFill>
              </a:rPr>
              <a:t>Parent substance dependence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2E4A815-1085-4DAC-BD56-FB835AA702D8}"/>
              </a:ext>
            </a:extLst>
          </p:cNvPr>
          <p:cNvSpPr txBox="1">
            <a:spLocks/>
          </p:cNvSpPr>
          <p:nvPr/>
        </p:nvSpPr>
        <p:spPr bwMode="auto">
          <a:xfrm>
            <a:off x="7035800" y="2637895"/>
            <a:ext cx="2108200" cy="685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50800" dist="12700" dir="8100000" algn="ctr" rotWithShape="0">
                    <a:srgbClr val="FFFFFF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en-US" sz="1800" dirty="0">
                <a:solidFill>
                  <a:schemeClr val="tx1"/>
                </a:solidFill>
              </a:rPr>
              <a:t>Child Externalizing Problems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E0E288AB-DA51-4828-AB55-05073C977EDC}"/>
              </a:ext>
            </a:extLst>
          </p:cNvPr>
          <p:cNvSpPr txBox="1">
            <a:spLocks/>
          </p:cNvSpPr>
          <p:nvPr/>
        </p:nvSpPr>
        <p:spPr bwMode="auto">
          <a:xfrm>
            <a:off x="6024668" y="3848353"/>
            <a:ext cx="2108200" cy="409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50800" dist="12700" dir="8100000" algn="ctr" rotWithShape="0">
                    <a:srgbClr val="FFFFFF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en-US" sz="1800" dirty="0">
                <a:solidFill>
                  <a:schemeClr val="tx1"/>
                </a:solidFill>
              </a:rPr>
              <a:t>Caregiving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198B226-3F92-4D5E-A63E-CD290ACEDDD2}"/>
              </a:ext>
            </a:extLst>
          </p:cNvPr>
          <p:cNvCxnSpPr>
            <a:stCxn id="10" idx="2"/>
          </p:cNvCxnSpPr>
          <p:nvPr/>
        </p:nvCxnSpPr>
        <p:spPr bwMode="auto">
          <a:xfrm>
            <a:off x="5680286" y="3434644"/>
            <a:ext cx="1054100" cy="45636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22442E4-B67D-44DD-919E-7905945CC4F0}"/>
              </a:ext>
            </a:extLst>
          </p:cNvPr>
          <p:cNvCxnSpPr>
            <a:endCxn id="11" idx="2"/>
          </p:cNvCxnSpPr>
          <p:nvPr/>
        </p:nvCxnSpPr>
        <p:spPr bwMode="auto">
          <a:xfrm flipV="1">
            <a:off x="7348151" y="3323069"/>
            <a:ext cx="741749" cy="56794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D3181C7-020A-4DB4-AD21-DF114EDAAE76}"/>
              </a:ext>
            </a:extLst>
          </p:cNvPr>
          <p:cNvCxnSpPr/>
          <p:nvPr/>
        </p:nvCxnSpPr>
        <p:spPr bwMode="auto">
          <a:xfrm>
            <a:off x="6425514" y="3138813"/>
            <a:ext cx="815545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02C4B965-2258-419D-808F-6E459785200A}"/>
              </a:ext>
            </a:extLst>
          </p:cNvPr>
          <p:cNvSpPr txBox="1">
            <a:spLocks/>
          </p:cNvSpPr>
          <p:nvPr/>
        </p:nvSpPr>
        <p:spPr bwMode="auto">
          <a:xfrm>
            <a:off x="7241058" y="2376984"/>
            <a:ext cx="1902941" cy="86390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en-US" sz="1800" dirty="0">
                <a:solidFill>
                  <a:schemeClr val="tx1"/>
                </a:solidFill>
              </a:rPr>
              <a:t>Child INTERNALIZING Problems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en-US" dirty="0"/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35B54EBA-58BC-47D5-A830-D86EC0B39640}"/>
              </a:ext>
            </a:extLst>
          </p:cNvPr>
          <p:cNvSpPr txBox="1">
            <a:spLocks/>
          </p:cNvSpPr>
          <p:nvPr/>
        </p:nvSpPr>
        <p:spPr bwMode="auto">
          <a:xfrm>
            <a:off x="5206314" y="3901915"/>
            <a:ext cx="3937686" cy="38583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en-US" sz="1800" dirty="0">
                <a:solidFill>
                  <a:schemeClr val="tx1"/>
                </a:solidFill>
              </a:rPr>
              <a:t>Caregiving Responses to Child Distress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15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28" grpId="0" animBg="1"/>
      <p:bldP spid="2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15DAF-74A5-4FF4-AF34-C45D0C1E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Study 1: Child Affective Problems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F083CF-D633-475F-A7FB-403C1E8EE57F}"/>
              </a:ext>
            </a:extLst>
          </p:cNvPr>
          <p:cNvSpPr txBox="1"/>
          <p:nvPr/>
        </p:nvSpPr>
        <p:spPr>
          <a:xfrm>
            <a:off x="192550" y="2189556"/>
            <a:ext cx="303152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↑</a:t>
            </a:r>
            <a:r>
              <a:rPr lang="en-US" dirty="0">
                <a:solidFill>
                  <a:schemeClr val="tx2"/>
                </a:solidFill>
              </a:rPr>
              <a:t>Maternal Alcohol Dependence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882E83-3AD0-4348-8F8B-19E3028F52BC}"/>
              </a:ext>
            </a:extLst>
          </p:cNvPr>
          <p:cNvSpPr txBox="1"/>
          <p:nvPr/>
        </p:nvSpPr>
        <p:spPr>
          <a:xfrm>
            <a:off x="3100506" y="2201838"/>
            <a:ext cx="261397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↑</a:t>
            </a:r>
            <a:r>
              <a:rPr lang="en-US" sz="1800" dirty="0"/>
              <a:t> </a:t>
            </a:r>
            <a:r>
              <a:rPr lang="en-US" dirty="0">
                <a:solidFill>
                  <a:schemeClr val="tx2"/>
                </a:solidFill>
              </a:rPr>
              <a:t>Maternal Disengagement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69752BA2-0565-4DDA-8CF2-968DD62EE39B}"/>
              </a:ext>
            </a:extLst>
          </p:cNvPr>
          <p:cNvSpPr/>
          <p:nvPr/>
        </p:nvSpPr>
        <p:spPr>
          <a:xfrm>
            <a:off x="2215978" y="3608173"/>
            <a:ext cx="1268627" cy="609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9704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15DAF-74A5-4FF4-AF34-C45D0C1E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Study 1: Child Affective Problems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F083CF-D633-475F-A7FB-403C1E8EE57F}"/>
              </a:ext>
            </a:extLst>
          </p:cNvPr>
          <p:cNvSpPr txBox="1"/>
          <p:nvPr/>
        </p:nvSpPr>
        <p:spPr>
          <a:xfrm>
            <a:off x="192550" y="2189556"/>
            <a:ext cx="303152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↑</a:t>
            </a:r>
            <a:r>
              <a:rPr lang="en-US" dirty="0">
                <a:solidFill>
                  <a:schemeClr val="tx2"/>
                </a:solidFill>
              </a:rPr>
              <a:t>Maternal Alcohol Dependence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882E83-3AD0-4348-8F8B-19E3028F52BC}"/>
              </a:ext>
            </a:extLst>
          </p:cNvPr>
          <p:cNvSpPr txBox="1"/>
          <p:nvPr/>
        </p:nvSpPr>
        <p:spPr>
          <a:xfrm>
            <a:off x="3100506" y="2201838"/>
            <a:ext cx="261397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↑</a:t>
            </a:r>
            <a:r>
              <a:rPr lang="en-US" sz="1800" dirty="0"/>
              <a:t> </a:t>
            </a:r>
            <a:r>
              <a:rPr lang="en-US" dirty="0">
                <a:solidFill>
                  <a:schemeClr val="tx2"/>
                </a:solidFill>
              </a:rPr>
              <a:t>Maternal Disengagement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4145D8-E8AE-4593-9B5D-B50B0E2CCAAA}"/>
              </a:ext>
            </a:extLst>
          </p:cNvPr>
          <p:cNvSpPr txBox="1"/>
          <p:nvPr/>
        </p:nvSpPr>
        <p:spPr>
          <a:xfrm>
            <a:off x="6337475" y="2208905"/>
            <a:ext cx="261397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↑</a:t>
            </a:r>
            <a:r>
              <a:rPr lang="en-US" sz="1800" dirty="0"/>
              <a:t> </a:t>
            </a:r>
            <a:r>
              <a:rPr lang="en-US" dirty="0">
                <a:solidFill>
                  <a:schemeClr val="tx2"/>
                </a:solidFill>
              </a:rPr>
              <a:t>Child Affective Problems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69752BA2-0565-4DDA-8CF2-968DD62EE39B}"/>
              </a:ext>
            </a:extLst>
          </p:cNvPr>
          <p:cNvSpPr/>
          <p:nvPr/>
        </p:nvSpPr>
        <p:spPr>
          <a:xfrm>
            <a:off x="2215978" y="3608173"/>
            <a:ext cx="1268627" cy="609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8A02B7D-C010-4DBB-868F-7B8883D56CB7}"/>
              </a:ext>
            </a:extLst>
          </p:cNvPr>
          <p:cNvSpPr/>
          <p:nvPr/>
        </p:nvSpPr>
        <p:spPr>
          <a:xfrm>
            <a:off x="5432853" y="3475193"/>
            <a:ext cx="1268627" cy="609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0207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15DAF-74A5-4FF4-AF34-C45D0C1E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Study 1: Child Affective Problems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F083CF-D633-475F-A7FB-403C1E8EE57F}"/>
              </a:ext>
            </a:extLst>
          </p:cNvPr>
          <p:cNvSpPr txBox="1"/>
          <p:nvPr/>
        </p:nvSpPr>
        <p:spPr>
          <a:xfrm>
            <a:off x="421667" y="2439737"/>
            <a:ext cx="2613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Maternal Alcohol Dependence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4145D8-E8AE-4593-9B5D-B50B0E2CCAAA}"/>
              </a:ext>
            </a:extLst>
          </p:cNvPr>
          <p:cNvSpPr txBox="1"/>
          <p:nvPr/>
        </p:nvSpPr>
        <p:spPr>
          <a:xfrm>
            <a:off x="6337475" y="2571750"/>
            <a:ext cx="2613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Child Affective Problems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69752BA2-0565-4DDA-8CF2-968DD62EE39B}"/>
              </a:ext>
            </a:extLst>
          </p:cNvPr>
          <p:cNvSpPr/>
          <p:nvPr/>
        </p:nvSpPr>
        <p:spPr>
          <a:xfrm>
            <a:off x="2271065" y="3086068"/>
            <a:ext cx="1268627" cy="609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8A02B7D-C010-4DBB-868F-7B8883D56CB7}"/>
              </a:ext>
            </a:extLst>
          </p:cNvPr>
          <p:cNvSpPr/>
          <p:nvPr/>
        </p:nvSpPr>
        <p:spPr>
          <a:xfrm>
            <a:off x="5453448" y="3038721"/>
            <a:ext cx="1268627" cy="609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CA204B-C8F6-4F6F-9A0B-58FDD08BF124}"/>
              </a:ext>
            </a:extLst>
          </p:cNvPr>
          <p:cNvSpPr txBox="1"/>
          <p:nvPr/>
        </p:nvSpPr>
        <p:spPr>
          <a:xfrm>
            <a:off x="5797898" y="2956383"/>
            <a:ext cx="6209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X</a:t>
            </a:r>
            <a:endParaRPr lang="en-US" sz="4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6CBE33-5F84-4E34-9AC5-D62AEC23C6A9}"/>
              </a:ext>
            </a:extLst>
          </p:cNvPr>
          <p:cNvSpPr txBox="1"/>
          <p:nvPr/>
        </p:nvSpPr>
        <p:spPr>
          <a:xfrm>
            <a:off x="3056238" y="2501292"/>
            <a:ext cx="303152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Maternal Intrusiveness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8B0687-9288-42C7-91D9-85B99363FF0B}"/>
              </a:ext>
            </a:extLst>
          </p:cNvPr>
          <p:cNvSpPr txBox="1"/>
          <p:nvPr/>
        </p:nvSpPr>
        <p:spPr>
          <a:xfrm>
            <a:off x="2594919" y="3006147"/>
            <a:ext cx="6209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X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146077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EA81B56-E304-454E-8615-0A3AB6383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Study 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72A93B9-C8BF-423C-A2BB-57CCA6309B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7923" y="2332029"/>
            <a:ext cx="8197114" cy="2365901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/>
              <a:t>Child Anxiety Problems</a:t>
            </a:r>
          </a:p>
        </p:txBody>
      </p:sp>
    </p:spTree>
    <p:extLst>
      <p:ext uri="{BB962C8B-B14F-4D97-AF65-F5344CB8AC3E}">
        <p14:creationId xmlns:p14="http://schemas.microsoft.com/office/powerpoint/2010/main" val="20040593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15DAF-74A5-4FF4-AF34-C45D0C1E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Study 1: Child Anxiety Problems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F083CF-D633-475F-A7FB-403C1E8EE57F}"/>
              </a:ext>
            </a:extLst>
          </p:cNvPr>
          <p:cNvSpPr txBox="1"/>
          <p:nvPr/>
        </p:nvSpPr>
        <p:spPr>
          <a:xfrm>
            <a:off x="192550" y="2189556"/>
            <a:ext cx="303152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↑</a:t>
            </a:r>
            <a:r>
              <a:rPr lang="en-US" dirty="0">
                <a:solidFill>
                  <a:schemeClr val="tx2"/>
                </a:solidFill>
              </a:rPr>
              <a:t>Maternal Alcohol Dependence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882E83-3AD0-4348-8F8B-19E3028F52BC}"/>
              </a:ext>
            </a:extLst>
          </p:cNvPr>
          <p:cNvSpPr txBox="1"/>
          <p:nvPr/>
        </p:nvSpPr>
        <p:spPr>
          <a:xfrm>
            <a:off x="3100506" y="2201838"/>
            <a:ext cx="261397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↑</a:t>
            </a:r>
            <a:r>
              <a:rPr lang="en-US" sz="1800" dirty="0"/>
              <a:t> </a:t>
            </a:r>
            <a:r>
              <a:rPr lang="en-US" dirty="0">
                <a:solidFill>
                  <a:schemeClr val="tx2"/>
                </a:solidFill>
              </a:rPr>
              <a:t>Maternal Disengagement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69752BA2-0565-4DDA-8CF2-968DD62EE39B}"/>
              </a:ext>
            </a:extLst>
          </p:cNvPr>
          <p:cNvSpPr/>
          <p:nvPr/>
        </p:nvSpPr>
        <p:spPr>
          <a:xfrm>
            <a:off x="2215978" y="3608173"/>
            <a:ext cx="1268627" cy="609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159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15DAF-74A5-4FF4-AF34-C45D0C1E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Study 1: Child Anxiety Problems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F083CF-D633-475F-A7FB-403C1E8EE57F}"/>
              </a:ext>
            </a:extLst>
          </p:cNvPr>
          <p:cNvSpPr txBox="1"/>
          <p:nvPr/>
        </p:nvSpPr>
        <p:spPr>
          <a:xfrm>
            <a:off x="192550" y="2189556"/>
            <a:ext cx="303152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↑</a:t>
            </a:r>
            <a:r>
              <a:rPr lang="en-US" dirty="0">
                <a:solidFill>
                  <a:schemeClr val="tx2"/>
                </a:solidFill>
              </a:rPr>
              <a:t>Maternal Alcohol Dependence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882E83-3AD0-4348-8F8B-19E3028F52BC}"/>
              </a:ext>
            </a:extLst>
          </p:cNvPr>
          <p:cNvSpPr txBox="1"/>
          <p:nvPr/>
        </p:nvSpPr>
        <p:spPr>
          <a:xfrm>
            <a:off x="3100506" y="2201838"/>
            <a:ext cx="261397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↑</a:t>
            </a:r>
            <a:r>
              <a:rPr lang="en-US" sz="1800" dirty="0"/>
              <a:t> </a:t>
            </a:r>
            <a:r>
              <a:rPr lang="en-US" dirty="0">
                <a:solidFill>
                  <a:schemeClr val="tx2"/>
                </a:solidFill>
              </a:rPr>
              <a:t>Maternal Disengagement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4145D8-E8AE-4593-9B5D-B50B0E2CCAAA}"/>
              </a:ext>
            </a:extLst>
          </p:cNvPr>
          <p:cNvSpPr txBox="1"/>
          <p:nvPr/>
        </p:nvSpPr>
        <p:spPr>
          <a:xfrm>
            <a:off x="6337475" y="2688527"/>
            <a:ext cx="2613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Child </a:t>
            </a:r>
            <a:r>
              <a:rPr lang="en-US" dirty="0" err="1">
                <a:solidFill>
                  <a:schemeClr val="tx2"/>
                </a:solidFill>
              </a:rPr>
              <a:t>AnxietyProblems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69752BA2-0565-4DDA-8CF2-968DD62EE39B}"/>
              </a:ext>
            </a:extLst>
          </p:cNvPr>
          <p:cNvSpPr/>
          <p:nvPr/>
        </p:nvSpPr>
        <p:spPr>
          <a:xfrm>
            <a:off x="2215978" y="3608173"/>
            <a:ext cx="1268627" cy="609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8A02B7D-C010-4DBB-868F-7B8883D56CB7}"/>
              </a:ext>
            </a:extLst>
          </p:cNvPr>
          <p:cNvSpPr/>
          <p:nvPr/>
        </p:nvSpPr>
        <p:spPr>
          <a:xfrm>
            <a:off x="5432853" y="3475193"/>
            <a:ext cx="1268627" cy="609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20651A-3D26-4729-B998-08FD8A197516}"/>
              </a:ext>
            </a:extLst>
          </p:cNvPr>
          <p:cNvSpPr txBox="1"/>
          <p:nvPr/>
        </p:nvSpPr>
        <p:spPr>
          <a:xfrm>
            <a:off x="5797898" y="3395272"/>
            <a:ext cx="6209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X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5749681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15DAF-74A5-4FF4-AF34-C45D0C1E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Study 1: Child Anxiety Problems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F083CF-D633-475F-A7FB-403C1E8EE57F}"/>
              </a:ext>
            </a:extLst>
          </p:cNvPr>
          <p:cNvSpPr txBox="1"/>
          <p:nvPr/>
        </p:nvSpPr>
        <p:spPr>
          <a:xfrm>
            <a:off x="421667" y="2439737"/>
            <a:ext cx="2613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Maternal Alcohol Dependence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69752BA2-0565-4DDA-8CF2-968DD62EE39B}"/>
              </a:ext>
            </a:extLst>
          </p:cNvPr>
          <p:cNvSpPr/>
          <p:nvPr/>
        </p:nvSpPr>
        <p:spPr>
          <a:xfrm>
            <a:off x="2271065" y="3086068"/>
            <a:ext cx="1268627" cy="609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6CBE33-5F84-4E34-9AC5-D62AEC23C6A9}"/>
              </a:ext>
            </a:extLst>
          </p:cNvPr>
          <p:cNvSpPr txBox="1"/>
          <p:nvPr/>
        </p:nvSpPr>
        <p:spPr>
          <a:xfrm>
            <a:off x="3056238" y="2501292"/>
            <a:ext cx="303152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Maternal Intrusiveness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8B0687-9288-42C7-91D9-85B99363FF0B}"/>
              </a:ext>
            </a:extLst>
          </p:cNvPr>
          <p:cNvSpPr txBox="1"/>
          <p:nvPr/>
        </p:nvSpPr>
        <p:spPr>
          <a:xfrm>
            <a:off x="2594919" y="3006147"/>
            <a:ext cx="6209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X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282320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15DAF-74A5-4FF4-AF34-C45D0C1E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Study 1: Child Anxiety Problems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F083CF-D633-475F-A7FB-403C1E8EE57F}"/>
              </a:ext>
            </a:extLst>
          </p:cNvPr>
          <p:cNvSpPr txBox="1"/>
          <p:nvPr/>
        </p:nvSpPr>
        <p:spPr>
          <a:xfrm>
            <a:off x="192550" y="2189556"/>
            <a:ext cx="303152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↑</a:t>
            </a:r>
            <a:r>
              <a:rPr lang="en-US" dirty="0">
                <a:solidFill>
                  <a:schemeClr val="tx2"/>
                </a:solidFill>
              </a:rPr>
              <a:t>Maternal Alcohol Dependence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882E83-3AD0-4348-8F8B-19E3028F52BC}"/>
              </a:ext>
            </a:extLst>
          </p:cNvPr>
          <p:cNvSpPr txBox="1"/>
          <p:nvPr/>
        </p:nvSpPr>
        <p:spPr>
          <a:xfrm>
            <a:off x="3100506" y="2201838"/>
            <a:ext cx="261397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↑</a:t>
            </a:r>
            <a:r>
              <a:rPr lang="en-US" sz="1800" dirty="0"/>
              <a:t> </a:t>
            </a:r>
            <a:r>
              <a:rPr lang="en-US" dirty="0">
                <a:solidFill>
                  <a:schemeClr val="tx2"/>
                </a:solidFill>
              </a:rPr>
              <a:t>Maternal Disengagement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4145D8-E8AE-4593-9B5D-B50B0E2CCAAA}"/>
              </a:ext>
            </a:extLst>
          </p:cNvPr>
          <p:cNvSpPr txBox="1"/>
          <p:nvPr/>
        </p:nvSpPr>
        <p:spPr>
          <a:xfrm>
            <a:off x="6326919" y="2233780"/>
            <a:ext cx="261397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Child Anxiety Problems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60EEE6-B7BC-49A6-A750-3B20DBD9E0E0}"/>
              </a:ext>
            </a:extLst>
          </p:cNvPr>
          <p:cNvSpPr txBox="1"/>
          <p:nvPr/>
        </p:nvSpPr>
        <p:spPr>
          <a:xfrm>
            <a:off x="2953516" y="2232616"/>
            <a:ext cx="303152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X</a:t>
            </a:r>
            <a:r>
              <a:rPr lang="en-US" sz="2800" dirty="0">
                <a:solidFill>
                  <a:schemeClr val="tx2"/>
                </a:solidFill>
              </a:rPr>
              <a:t> Maternal Intrusiveness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13F7FEA5-5335-4A70-88A2-2FF67B9A83C6}"/>
              </a:ext>
            </a:extLst>
          </p:cNvPr>
          <p:cNvSpPr/>
          <p:nvPr/>
        </p:nvSpPr>
        <p:spPr>
          <a:xfrm>
            <a:off x="2368378" y="3760573"/>
            <a:ext cx="1268627" cy="609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23D8F2-9A50-4FB5-AEFD-97155A266621}"/>
              </a:ext>
            </a:extLst>
          </p:cNvPr>
          <p:cNvSpPr txBox="1"/>
          <p:nvPr/>
        </p:nvSpPr>
        <p:spPr>
          <a:xfrm>
            <a:off x="259826" y="2007033"/>
            <a:ext cx="5103230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800" b="1" dirty="0"/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↑ </a:t>
            </a:r>
            <a:r>
              <a:rPr lang="en-US" sz="2800" dirty="0">
                <a:solidFill>
                  <a:schemeClr val="tx2"/>
                </a:solidFill>
              </a:rPr>
              <a:t>Maternal Intrusiveness</a:t>
            </a:r>
          </a:p>
          <a:p>
            <a:pPr algn="ctr"/>
            <a:endParaRPr lang="en-US" sz="2800" dirty="0">
              <a:solidFill>
                <a:schemeClr val="tx2"/>
              </a:solidFill>
            </a:endParaRPr>
          </a:p>
          <a:p>
            <a:pPr algn="ctr"/>
            <a:endParaRPr lang="en-US" sz="2800" dirty="0">
              <a:solidFill>
                <a:schemeClr val="tx2"/>
              </a:solidFill>
            </a:endParaRPr>
          </a:p>
          <a:p>
            <a:pPr algn="ctr"/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DDF163-FFFF-4CC2-A14C-33C15AC7BD7B}"/>
              </a:ext>
            </a:extLst>
          </p:cNvPr>
          <p:cNvSpPr txBox="1"/>
          <p:nvPr/>
        </p:nvSpPr>
        <p:spPr>
          <a:xfrm>
            <a:off x="6289721" y="2311206"/>
            <a:ext cx="2835431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chemeClr val="tx2"/>
                </a:solidFill>
              </a:rPr>
              <a:t>Child Anxiety Problems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69752BA2-0565-4DDA-8CF2-968DD62EE39B}"/>
              </a:ext>
            </a:extLst>
          </p:cNvPr>
          <p:cNvSpPr/>
          <p:nvPr/>
        </p:nvSpPr>
        <p:spPr>
          <a:xfrm>
            <a:off x="5028232" y="2571750"/>
            <a:ext cx="1541244" cy="95410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8999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4D2E9-829C-40AD-BA33-9B6235EAD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Study 1 Discussion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567E1-3488-47BE-B428-AB6BF0661B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Mothers with histories of alcohol dependence may be more likely to be emotional disengaged than intrusive</a:t>
            </a: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Distinct types of insensitivity predict different child internalizing problems: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Disengagement </a:t>
            </a:r>
            <a:r>
              <a:rPr 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1800" dirty="0">
                <a:solidFill>
                  <a:schemeClr val="tx1"/>
                </a:solidFill>
              </a:rPr>
              <a:t>affective problems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Intrusiveness </a:t>
            </a:r>
            <a:r>
              <a:rPr 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1800" dirty="0">
                <a:solidFill>
                  <a:schemeClr val="tx1"/>
                </a:solidFill>
              </a:rPr>
              <a:t>anxiety problems</a:t>
            </a:r>
          </a:p>
          <a:p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4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BBCB4-E534-4AA3-8781-BA395ABC2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But why?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BF8CBF-1542-4C87-A86D-7B9E6B4278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7923" y="1598862"/>
            <a:ext cx="5755169" cy="993775"/>
          </a:xfrm>
        </p:spPr>
        <p:txBody>
          <a:bodyPr/>
          <a:lstStyle/>
          <a:p>
            <a:r>
              <a:rPr lang="en-US" sz="1800" dirty="0">
                <a:solidFill>
                  <a:schemeClr val="accent2"/>
                </a:solidFill>
              </a:rPr>
              <a:t>Why were maternal alcohol dependence symptoms associated with disengagement but not intrusiveness?</a:t>
            </a:r>
          </a:p>
          <a:p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089E1E-6181-4AFA-B706-3DC7A8F7A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060" y="2724441"/>
            <a:ext cx="3910114" cy="2276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A9BEDB-F502-4503-91E8-4C75276E4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0785" y="1246110"/>
            <a:ext cx="2456787" cy="16992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AD84F4-893B-48F3-824E-673E19064A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0785" y="3432413"/>
            <a:ext cx="2565348" cy="1711087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1A706E4-C086-4AB9-B339-7F30C37652D5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4783174" y="2268384"/>
            <a:ext cx="1607611" cy="1594335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1D593AD-CAEF-4A57-97E5-FAF4201A5EE0}"/>
              </a:ext>
            </a:extLst>
          </p:cNvPr>
          <p:cNvCxnSpPr>
            <a:cxnSpLocks/>
            <a:stCxn id="5" idx="3"/>
            <a:endCxn id="9" idx="1"/>
          </p:cNvCxnSpPr>
          <p:nvPr/>
        </p:nvCxnSpPr>
        <p:spPr>
          <a:xfrm>
            <a:off x="4783174" y="3862719"/>
            <a:ext cx="1607611" cy="425238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66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E75CD-BE15-41F9-91C6-09EF34ECA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Talk/ Study Roadmap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15BE46-DD39-4EDB-BE0A-2030C20650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Study 1 </a:t>
            </a:r>
            <a:r>
              <a:rPr lang="en-US" dirty="0">
                <a:sym typeface="Wingdings" panose="05000000000000000000" pitchFamily="2" charset="2"/>
              </a:rPr>
              <a:t> parsing nuance in parenting &amp; infant outcomes</a:t>
            </a:r>
          </a:p>
          <a:p>
            <a:r>
              <a:rPr lang="en-US" dirty="0">
                <a:sym typeface="Wingdings" panose="05000000000000000000" pitchFamily="2" charset="2"/>
              </a:rPr>
              <a:t>Study 2  parsing nuance in child emotion regulation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55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4D2E9-829C-40AD-BA33-9B6235EAD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443" y="363197"/>
            <a:ext cx="8197114" cy="556205"/>
          </a:xfrm>
        </p:spPr>
        <p:txBody>
          <a:bodyPr/>
          <a:lstStyle/>
          <a:p>
            <a:pPr algn="ctr"/>
            <a:r>
              <a:rPr lang="en-US" sz="2800" dirty="0"/>
              <a:t>Parsing Child Outcomes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2A8B6C-5BBB-4DE6-A7BA-7BE6DD9D3E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4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6A0F2CE4-5F59-4DC5-8285-B7D898C52B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5514" y="1312905"/>
            <a:ext cx="2553730" cy="383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50800" dist="12700" dir="8100000" algn="ctr" rotWithShape="0">
                    <a:srgbClr val="FFFFFF">
                      <a:alpha val="75000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DF7BBA-9D6C-4677-8C31-29BA2BDD2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134" y="1564664"/>
            <a:ext cx="4321694" cy="345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8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AC48CE-6CAD-420C-8A25-404F51926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				Study 2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14936A83-EE50-407D-B890-AE124C798CD6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7036E3-77E7-4667-BF3C-3B6E6DA4B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316" y="1724977"/>
            <a:ext cx="4022408" cy="26803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A6D857-EDE8-4E10-8A49-E90C5D86A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29309"/>
            <a:ext cx="3352800" cy="167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784FA2-9C5E-469C-8752-D100A78790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3277" y="2047022"/>
            <a:ext cx="3686598" cy="245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27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4D2E9-829C-40AD-BA33-9B6235EAD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Emotion Regulation &amp; Reactivity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567E1-3488-47BE-B428-AB6BF0661B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7923" y="1730667"/>
            <a:ext cx="8197114" cy="1234952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Close link between emotion regulation &amp; reactivity </a:t>
            </a:r>
            <a:r>
              <a:rPr lang="en-US" sz="1000" dirty="0"/>
              <a:t>(Gross, 2015)</a:t>
            </a:r>
          </a:p>
          <a:p>
            <a:pPr lvl="1"/>
            <a:r>
              <a:rPr lang="en-US" sz="1400" i="1" u="sng" dirty="0">
                <a:solidFill>
                  <a:schemeClr val="tx1"/>
                </a:solidFill>
              </a:rPr>
              <a:t>Reactivity</a:t>
            </a:r>
            <a:r>
              <a:rPr lang="en-US" sz="1400" dirty="0">
                <a:solidFill>
                  <a:schemeClr val="tx1"/>
                </a:solidFill>
              </a:rPr>
              <a:t>: intensity, duration, &amp; threshold of emotional expresses and responses to stimuli</a:t>
            </a:r>
          </a:p>
          <a:p>
            <a:pPr lvl="1"/>
            <a:r>
              <a:rPr lang="en-US" sz="1400" i="1" u="sng" dirty="0">
                <a:solidFill>
                  <a:schemeClr val="tx1"/>
                </a:solidFill>
              </a:rPr>
              <a:t>Regulation</a:t>
            </a:r>
            <a:r>
              <a:rPr lang="en-US" sz="1400" dirty="0">
                <a:solidFill>
                  <a:schemeClr val="tx1"/>
                </a:solidFill>
              </a:rPr>
              <a:t>: processes used to monitor, modify, and control emotions</a:t>
            </a:r>
          </a:p>
          <a:p>
            <a:pPr marL="457200" lvl="1" indent="0">
              <a:buNone/>
            </a:pPr>
            <a:endParaRPr lang="en-US" sz="14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“Effective” emotion regulation </a:t>
            </a:r>
            <a:r>
              <a:rPr 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 increased adjustment &amp; well-being </a:t>
            </a:r>
            <a:r>
              <a:rPr lang="en-US" sz="1000" dirty="0">
                <a:sym typeface="Wingdings" panose="05000000000000000000" pitchFamily="2" charset="2"/>
              </a:rPr>
              <a:t>(Eisenberg et al., 2010; Rothbart &amp; Bates, 2006)</a:t>
            </a:r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97C14B-7BE5-4582-B3DC-6C6EC0550051}"/>
              </a:ext>
            </a:extLst>
          </p:cNvPr>
          <p:cNvSpPr txBox="1"/>
          <p:nvPr/>
        </p:nvSpPr>
        <p:spPr>
          <a:xfrm>
            <a:off x="1664042" y="4222467"/>
            <a:ext cx="2117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Emotion regulation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EED6A3-4621-4ED7-B762-03C5BDA64B9D}"/>
              </a:ext>
            </a:extLst>
          </p:cNvPr>
          <p:cNvSpPr txBox="1"/>
          <p:nvPr/>
        </p:nvSpPr>
        <p:spPr>
          <a:xfrm>
            <a:off x="5362834" y="4214229"/>
            <a:ext cx="2117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Emotion regulation</a:t>
            </a:r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7643F6B5-A2EE-4C0A-86BA-97179DF3C519}"/>
              </a:ext>
            </a:extLst>
          </p:cNvPr>
          <p:cNvCxnSpPr>
            <a:stCxn id="4" idx="2"/>
            <a:endCxn id="5" idx="2"/>
          </p:cNvCxnSpPr>
          <p:nvPr/>
        </p:nvCxnSpPr>
        <p:spPr>
          <a:xfrm rot="5400000" flipH="1" flipV="1">
            <a:off x="4567881" y="2738284"/>
            <a:ext cx="8238" cy="3698792"/>
          </a:xfrm>
          <a:prstGeom prst="bentConnector3">
            <a:avLst>
              <a:gd name="adj1" fmla="val -2774945"/>
            </a:avLst>
          </a:prstGeom>
          <a:ln w="762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627E3334-73CE-43AD-BFCF-319AEBEA9092}"/>
              </a:ext>
            </a:extLst>
          </p:cNvPr>
          <p:cNvCxnSpPr>
            <a:stCxn id="5" idx="0"/>
            <a:endCxn id="4" idx="0"/>
          </p:cNvCxnSpPr>
          <p:nvPr/>
        </p:nvCxnSpPr>
        <p:spPr>
          <a:xfrm rot="16200000" flipH="1" flipV="1">
            <a:off x="4567881" y="2368952"/>
            <a:ext cx="8238" cy="3698792"/>
          </a:xfrm>
          <a:prstGeom prst="bentConnector3">
            <a:avLst>
              <a:gd name="adj1" fmla="val -2774945"/>
            </a:avLst>
          </a:prstGeom>
          <a:ln w="762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445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4D2E9-829C-40AD-BA33-9B6235EAD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Emotion Regulation &amp; Reactivity in Childhood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567E1-3488-47BE-B428-AB6BF0661B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7923" y="1730666"/>
            <a:ext cx="8197114" cy="2726003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Independent emotion regulation = challenging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Caregiver-driven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Reactivity initially high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Infants use reactive-based (“unsophisticated”) strategies to regulate themselves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We get better over time!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Strategies = more sophisticated, intentional, involving higher-order cognition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Regulation (and emotions!) become more flexible and contextually informed</a:t>
            </a:r>
          </a:p>
          <a:p>
            <a:pPr marL="457200" lvl="1" indent="0">
              <a:buNone/>
            </a:pP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06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4D2E9-829C-40AD-BA33-9B6235EAD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Implications of Regulation Strategies in Childhood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567E1-3488-47BE-B428-AB6BF0661B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7923" y="1730667"/>
            <a:ext cx="8197114" cy="699496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Two dominant regulatory strategies: expressive (emotional) suppression &amp; cognitive reframing (reappraisal) </a:t>
            </a:r>
            <a:r>
              <a:rPr lang="en-US" sz="1000" dirty="0"/>
              <a:t>(Gross, 1998; 2015)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339D78-5C2D-4A52-BCBE-15703D22E364}"/>
              </a:ext>
            </a:extLst>
          </p:cNvPr>
          <p:cNvSpPr txBox="1"/>
          <p:nvPr/>
        </p:nvSpPr>
        <p:spPr>
          <a:xfrm>
            <a:off x="1054444" y="2797322"/>
            <a:ext cx="2685535" cy="92333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b="1" i="1" u="sng" dirty="0"/>
              <a:t>Expressive Suppression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Inhibiting outward emotional expressions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7EB1B3-89C7-4FFA-A9CD-7F694B0BE314}"/>
              </a:ext>
            </a:extLst>
          </p:cNvPr>
          <p:cNvSpPr txBox="1"/>
          <p:nvPr/>
        </p:nvSpPr>
        <p:spPr>
          <a:xfrm>
            <a:off x="4382531" y="2797322"/>
            <a:ext cx="3534031" cy="120032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b="1" i="1" u="sng" dirty="0"/>
              <a:t>Cognitive Reframing (Reappraisal)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Changing your interpretation of emotional events to modify its impact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3F2283-0D64-44F1-B517-666E0D386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23" y="2491669"/>
            <a:ext cx="3686598" cy="24579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654B7C-2F6A-42BF-A97E-B5DF6512E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354272"/>
            <a:ext cx="2878958" cy="27327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1DF5A5-C325-452D-9AC9-A0F84186D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7283" y="2346047"/>
            <a:ext cx="3652273" cy="27409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15140E-D51B-40B1-8A29-3151F052C6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749" y="2454077"/>
            <a:ext cx="3914787" cy="260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8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4D2E9-829C-40AD-BA33-9B6235EAD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Parent &amp; Family Influences on Child Emotion Regulation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567E1-3488-47BE-B428-AB6BF0661B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Families &amp; parent-child interactions = primary context impacting infant’s emotional development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Example: emotion socialization</a:t>
            </a:r>
          </a:p>
          <a:p>
            <a:r>
              <a:rPr lang="en-US" sz="1800" dirty="0">
                <a:solidFill>
                  <a:schemeClr val="tx1"/>
                </a:solidFill>
              </a:rPr>
              <a:t>Parental addiction undermines parent emotion socialization &amp; parental responses to children’s emotions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sz="1800" i="1" u="sng" dirty="0"/>
              <a:t>But…how are children of mothers with alcohol dependence regulating their emotions?</a:t>
            </a:r>
          </a:p>
          <a:p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45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4D2E9-829C-40AD-BA33-9B6235EAD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But what about family context?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567E1-3488-47BE-B428-AB6BF0661B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7923" y="1730666"/>
            <a:ext cx="8197114" cy="2726003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Parent behaviors </a:t>
            </a:r>
            <a:r>
              <a:rPr 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 child emotion reactivity</a:t>
            </a:r>
          </a:p>
          <a:p>
            <a:r>
              <a:rPr 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Focus on (and findings related to) emotional </a:t>
            </a:r>
            <a:r>
              <a:rPr lang="en-US" sz="1800" dirty="0" err="1">
                <a:solidFill>
                  <a:schemeClr val="tx1"/>
                </a:solidFill>
                <a:sym typeface="Wingdings" panose="05000000000000000000" pitchFamily="2" charset="2"/>
              </a:rPr>
              <a:t>undercontrol</a:t>
            </a:r>
            <a:r>
              <a:rPr 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, hyper-reactivity</a:t>
            </a:r>
          </a:p>
          <a:p>
            <a:r>
              <a:rPr 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Less work (or findings on) emotion </a:t>
            </a:r>
            <a:r>
              <a:rPr lang="en-US" sz="1800" i="1" u="sng" dirty="0" err="1">
                <a:solidFill>
                  <a:schemeClr val="tx1"/>
                </a:solidFill>
                <a:sym typeface="Wingdings" panose="05000000000000000000" pitchFamily="2" charset="2"/>
              </a:rPr>
              <a:t>OVER</a:t>
            </a:r>
            <a:r>
              <a:rPr lang="en-US" sz="1800" dirty="0" err="1">
                <a:solidFill>
                  <a:schemeClr val="tx1"/>
                </a:solidFill>
                <a:sym typeface="Wingdings" panose="05000000000000000000" pitchFamily="2" charset="2"/>
              </a:rPr>
              <a:t>control</a:t>
            </a:r>
            <a:endParaRPr lang="en-US" sz="18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1"/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9F9D3B-764D-45B2-88EB-43CA3BAE4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423" y="3149077"/>
            <a:ext cx="2389154" cy="167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48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4D2E9-829C-40AD-BA33-9B6235EAD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Study 2 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567E1-3488-47BE-B428-AB6BF0661B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7923" y="1730666"/>
            <a:ext cx="8197114" cy="2726003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How does maternal alcohol dependence impact children’s emotional reactivity?</a:t>
            </a:r>
          </a:p>
          <a:p>
            <a:r>
              <a:rPr lang="en-US" sz="1800" dirty="0">
                <a:solidFill>
                  <a:schemeClr val="tx1"/>
                </a:solidFill>
              </a:rPr>
              <a:t>Does maternal responsiveness to children’s emotional distress play a crucial role in this association?</a:t>
            </a:r>
          </a:p>
          <a:p>
            <a:r>
              <a:rPr lang="en-US" sz="1800" dirty="0">
                <a:solidFill>
                  <a:schemeClr val="tx1"/>
                </a:solidFill>
              </a:rPr>
              <a:t>Can findings reveal something meaningful about the context of maternal addiction/substance dependence?</a:t>
            </a:r>
          </a:p>
        </p:txBody>
      </p:sp>
    </p:spTree>
    <p:extLst>
      <p:ext uri="{BB962C8B-B14F-4D97-AF65-F5344CB8AC3E}">
        <p14:creationId xmlns:p14="http://schemas.microsoft.com/office/powerpoint/2010/main" val="29336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15DAF-74A5-4FF4-AF34-C45D0C1E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Participants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43175E-8F11-494B-8630-082C85670E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7922" y="1730667"/>
            <a:ext cx="8605461" cy="2931949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201 toddlers </a:t>
            </a:r>
            <a:r>
              <a:rPr lang="en-US" sz="1800" dirty="0"/>
              <a:t>(</a:t>
            </a:r>
            <a:r>
              <a:rPr lang="en-US" sz="1800" i="1" dirty="0"/>
              <a:t>M</a:t>
            </a:r>
            <a:r>
              <a:rPr lang="en-US" sz="1800" i="1" baseline="-25000" dirty="0"/>
              <a:t>age</a:t>
            </a:r>
            <a:r>
              <a:rPr lang="en-US" sz="1800" dirty="0"/>
              <a:t> = 26 months) </a:t>
            </a:r>
            <a:r>
              <a:rPr lang="en-US" sz="1800" dirty="0">
                <a:solidFill>
                  <a:schemeClr val="tx1"/>
                </a:solidFill>
              </a:rPr>
              <a:t>&amp; their mothers </a:t>
            </a:r>
            <a:r>
              <a:rPr lang="en-US" sz="1800" dirty="0"/>
              <a:t>(</a:t>
            </a:r>
            <a:r>
              <a:rPr lang="en-US" sz="1800" i="1" dirty="0"/>
              <a:t>M</a:t>
            </a:r>
            <a:r>
              <a:rPr lang="en-US" sz="1800" i="1" baseline="-25000" dirty="0"/>
              <a:t>age</a:t>
            </a:r>
            <a:r>
              <a:rPr lang="en-US" sz="1800" dirty="0"/>
              <a:t> = 26.32 years) </a:t>
            </a:r>
          </a:p>
          <a:p>
            <a:r>
              <a:rPr lang="en-US" sz="1800" dirty="0">
                <a:solidFill>
                  <a:schemeClr val="tx1"/>
                </a:solidFill>
              </a:rPr>
              <a:t>Median family income = $18,300 per year</a:t>
            </a:r>
          </a:p>
          <a:p>
            <a:r>
              <a:rPr lang="en-US" sz="1800" dirty="0">
                <a:solidFill>
                  <a:schemeClr val="tx1"/>
                </a:solidFill>
              </a:rPr>
              <a:t>30% of mothers had not completed high school</a:t>
            </a:r>
          </a:p>
          <a:p>
            <a:r>
              <a:rPr lang="en-US" sz="1800" dirty="0">
                <a:solidFill>
                  <a:schemeClr val="tx1"/>
                </a:solidFill>
              </a:rPr>
              <a:t>Majority ethnic minority sample: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56% Black/African American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23% White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11% Latinx/Hispanic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7% Multiracial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3% “Other”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515217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15DAF-74A5-4FF4-AF34-C45D0C1E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Study 2 Procedures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43175E-8F11-494B-8630-082C85670E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7922" y="1730667"/>
            <a:ext cx="8605461" cy="2931949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Data collected across three waves, each spaced one year apart</a:t>
            </a:r>
          </a:p>
          <a:p>
            <a:r>
              <a:rPr lang="en-US" sz="1800" dirty="0">
                <a:solidFill>
                  <a:schemeClr val="tx1"/>
                </a:solidFill>
              </a:rPr>
              <a:t>Dyad visited the laboratory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Mothers completed questionnaires</a:t>
            </a:r>
          </a:p>
          <a:p>
            <a:pPr lvl="1"/>
            <a:r>
              <a:rPr lang="en-US" sz="1800" i="1" u="sng" dirty="0">
                <a:solidFill>
                  <a:schemeClr val="tx1"/>
                </a:solidFill>
              </a:rPr>
              <a:t>Experimenters observed and rated:</a:t>
            </a:r>
          </a:p>
          <a:p>
            <a:pPr lvl="2"/>
            <a:r>
              <a:rPr lang="en-US" sz="1600" i="1" u="sng" dirty="0">
                <a:solidFill>
                  <a:schemeClr val="tx1"/>
                </a:solidFill>
              </a:rPr>
              <a:t>Children’s emotional reactivity (across contexts) &amp; distress</a:t>
            </a:r>
          </a:p>
          <a:p>
            <a:pPr lvl="2"/>
            <a:r>
              <a:rPr lang="en-US" sz="1600" i="1" u="sng" dirty="0">
                <a:solidFill>
                  <a:schemeClr val="tx1"/>
                </a:solidFill>
              </a:rPr>
              <a:t>Mothers’ sensitivity to children’s emotional distress (during distress task)</a:t>
            </a:r>
          </a:p>
        </p:txBody>
      </p:sp>
    </p:spTree>
    <p:extLst>
      <p:ext uri="{BB962C8B-B14F-4D97-AF65-F5344CB8AC3E}">
        <p14:creationId xmlns:p14="http://schemas.microsoft.com/office/powerpoint/2010/main" val="2738286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CA94D-6B83-4D69-AE6B-32E9E9B81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Background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A2FE43-E339-477F-8E2E-2DD416304D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443" y="1524721"/>
            <a:ext cx="8197114" cy="2365901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Internalizing problems among children of mothers with alcohol dependence symptoms is underexplored</a:t>
            </a:r>
          </a:p>
          <a:p>
            <a:r>
              <a:rPr lang="en-US" sz="1800" dirty="0">
                <a:solidFill>
                  <a:schemeClr val="tx1"/>
                </a:solidFill>
              </a:rPr>
              <a:t>However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Internalizing problems are prevalent </a:t>
            </a:r>
            <a:r>
              <a:rPr lang="en-US" sz="1000" dirty="0"/>
              <a:t>(</a:t>
            </a:r>
            <a:r>
              <a:rPr lang="en-US" sz="1000" dirty="0" err="1"/>
              <a:t>Bitsko</a:t>
            </a:r>
            <a:r>
              <a:rPr lang="en-US" sz="1000" dirty="0"/>
              <a:t> et al., 2018; </a:t>
            </a:r>
            <a:r>
              <a:rPr lang="en-US" sz="1000" dirty="0" err="1"/>
              <a:t>Côté</a:t>
            </a:r>
            <a:r>
              <a:rPr lang="en-US" sz="1000" dirty="0"/>
              <a:t> et al., 2009; Whalen et al., 2017)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Parental substance dependence is also prevalent </a:t>
            </a:r>
            <a:r>
              <a:rPr lang="en-US" sz="1000" dirty="0"/>
              <a:t>(Lipari &amp; Van Horn, 2017)</a:t>
            </a:r>
          </a:p>
          <a:p>
            <a:r>
              <a:rPr lang="en-US" sz="1800" dirty="0">
                <a:solidFill>
                  <a:schemeClr val="tx1"/>
                </a:solidFill>
              </a:rPr>
              <a:t>Little to no differentiation between types of internalizing problems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86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15DAF-74A5-4FF4-AF34-C45D0C1E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What did Study 2 Reveal?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F083CF-D633-475F-A7FB-403C1E8EE57F}"/>
              </a:ext>
            </a:extLst>
          </p:cNvPr>
          <p:cNvSpPr txBox="1"/>
          <p:nvPr/>
        </p:nvSpPr>
        <p:spPr>
          <a:xfrm>
            <a:off x="192550" y="2189556"/>
            <a:ext cx="303152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↑</a:t>
            </a:r>
            <a:r>
              <a:rPr lang="en-US" dirty="0">
                <a:solidFill>
                  <a:schemeClr val="tx2"/>
                </a:solidFill>
              </a:rPr>
              <a:t>Maternal Alcohol Dependence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882E83-3AD0-4348-8F8B-19E3028F52BC}"/>
              </a:ext>
            </a:extLst>
          </p:cNvPr>
          <p:cNvSpPr txBox="1"/>
          <p:nvPr/>
        </p:nvSpPr>
        <p:spPr>
          <a:xfrm>
            <a:off x="3100506" y="2201838"/>
            <a:ext cx="261397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↑</a:t>
            </a:r>
            <a:r>
              <a:rPr lang="en-US" sz="1800" dirty="0"/>
              <a:t> </a:t>
            </a:r>
            <a:r>
              <a:rPr lang="en-US" dirty="0">
                <a:solidFill>
                  <a:schemeClr val="tx2"/>
                </a:solidFill>
              </a:rPr>
              <a:t>Maternal Insensitivity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4145D8-E8AE-4593-9B5D-B50B0E2CCAAA}"/>
              </a:ext>
            </a:extLst>
          </p:cNvPr>
          <p:cNvSpPr txBox="1"/>
          <p:nvPr/>
        </p:nvSpPr>
        <p:spPr>
          <a:xfrm>
            <a:off x="6337475" y="2208905"/>
            <a:ext cx="2613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sz="6000" b="1" i="1" u="sng" dirty="0"/>
              <a:t>↓</a:t>
            </a:r>
            <a:r>
              <a:rPr lang="en-US" b="1" dirty="0"/>
              <a:t> </a:t>
            </a:r>
            <a:r>
              <a:rPr lang="en-US" dirty="0">
                <a:solidFill>
                  <a:schemeClr val="tx2"/>
                </a:solidFill>
              </a:rPr>
              <a:t>Child Reactivity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13F7FEA5-5335-4A70-88A2-2FF67B9A83C6}"/>
              </a:ext>
            </a:extLst>
          </p:cNvPr>
          <p:cNvSpPr/>
          <p:nvPr/>
        </p:nvSpPr>
        <p:spPr>
          <a:xfrm>
            <a:off x="2368378" y="3760573"/>
            <a:ext cx="1268627" cy="609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69752BA2-0565-4DDA-8CF2-968DD62EE39B}"/>
              </a:ext>
            </a:extLst>
          </p:cNvPr>
          <p:cNvSpPr/>
          <p:nvPr/>
        </p:nvSpPr>
        <p:spPr>
          <a:xfrm>
            <a:off x="5432853" y="3547999"/>
            <a:ext cx="1541244" cy="95410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5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2" grpId="0" animBg="1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4D2E9-829C-40AD-BA33-9B6235EAD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Takeaways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567E1-3488-47BE-B428-AB6BF0661B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7923" y="1730666"/>
            <a:ext cx="8197114" cy="2726003"/>
          </a:xfrm>
        </p:spPr>
        <p:txBody>
          <a:bodyPr/>
          <a:lstStyle/>
          <a:p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C7118E-9D87-4A51-9D39-4BAFF4B51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24532"/>
            <a:ext cx="2971642" cy="20954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A64526-769A-4E9A-94BA-79A11055D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922" y="2346355"/>
            <a:ext cx="3167449" cy="2110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494FFC-37CC-4165-9816-4D63A1660A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5436" y="2346356"/>
            <a:ext cx="3168564" cy="2110313"/>
          </a:xfrm>
          <a:prstGeom prst="rect">
            <a:avLst/>
          </a:prstGeom>
        </p:spPr>
      </p:pic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F991AEB7-E7F3-4C30-823A-401074D0C456}"/>
              </a:ext>
            </a:extLst>
          </p:cNvPr>
          <p:cNvCxnSpPr>
            <a:stCxn id="5" idx="0"/>
            <a:endCxn id="7" idx="0"/>
          </p:cNvCxnSpPr>
          <p:nvPr/>
        </p:nvCxnSpPr>
        <p:spPr>
          <a:xfrm rot="16200000" flipH="1">
            <a:off x="2953322" y="857030"/>
            <a:ext cx="21823" cy="2956826"/>
          </a:xfrm>
          <a:prstGeom prst="curvedConnector3">
            <a:avLst>
              <a:gd name="adj1" fmla="val -3161431"/>
            </a:avLst>
          </a:prstGeom>
          <a:ln w="57150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305EF44B-96C9-4639-BF18-3F89930B7A19}"/>
              </a:ext>
            </a:extLst>
          </p:cNvPr>
          <p:cNvCxnSpPr/>
          <p:nvPr/>
        </p:nvCxnSpPr>
        <p:spPr>
          <a:xfrm rot="16200000" flipH="1">
            <a:off x="6396884" y="857030"/>
            <a:ext cx="21823" cy="2956826"/>
          </a:xfrm>
          <a:prstGeom prst="curvedConnector3">
            <a:avLst>
              <a:gd name="adj1" fmla="val -3161431"/>
            </a:avLst>
          </a:prstGeom>
          <a:ln w="57150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170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DD502-D0CA-41C0-AEA1-ED1FE575A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A6A3DC-5BC0-4632-9C49-2A94542CA3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1363112"/>
            <a:ext cx="1714500" cy="17145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513294-3A9F-49B0-AA63-5DB2CC0B4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7625" y="1363112"/>
            <a:ext cx="1428750" cy="1714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AB3F84-1C84-4755-B408-D3D5A5D95E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363111"/>
            <a:ext cx="1156249" cy="1734374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D42A9E96-8586-4B40-8F5D-17353DB9CE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048" y="114301"/>
            <a:ext cx="1388485" cy="12214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34C795-9907-420E-9E63-7E72B2479686}"/>
              </a:ext>
            </a:extLst>
          </p:cNvPr>
          <p:cNvSpPr txBox="1"/>
          <p:nvPr/>
        </p:nvSpPr>
        <p:spPr>
          <a:xfrm>
            <a:off x="1050131" y="3237565"/>
            <a:ext cx="78295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FFFFFF"/>
                </a:solidFill>
                <a:latin typeface="+mj-lt"/>
                <a:cs typeface="Calibri" panose="020F0502020204030204" pitchFamily="34" charset="0"/>
              </a:rPr>
              <a:t>Melissa L. Sturge-Apple, Ph.D.	Patrick T. Davies, Ph.D.	       Dante Cicchetti, Ph.D.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EEB68D-2A40-46C9-83E0-6834A8356ED3}"/>
              </a:ext>
            </a:extLst>
          </p:cNvPr>
          <p:cNvSpPr txBox="1"/>
          <p:nvPr/>
        </p:nvSpPr>
        <p:spPr>
          <a:xfrm>
            <a:off x="242887" y="3704669"/>
            <a:ext cx="837389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FFFFFF"/>
                </a:solidFill>
                <a:latin typeface="+mj-lt"/>
                <a:cs typeface="Calibri" panose="020F0502020204030204" pitchFamily="34" charset="0"/>
              </a:rPr>
              <a:t>My collaborators, and funders: NIH &amp; University of Rochester, University of Minnesota, &amp; University of Washington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FFFFFF"/>
                </a:solidFill>
                <a:latin typeface="+mj-lt"/>
                <a:cs typeface="Calibri" panose="020F0502020204030204" pitchFamily="34" charset="0"/>
              </a:rPr>
              <a:t>Former research staff (Jennifer Cristakos, Erin Dacey, &amp; Kiran Sundaram)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FFFFFF"/>
                </a:solidFill>
                <a:latin typeface="+mj-lt"/>
                <a:cs typeface="Calibri" panose="020F0502020204030204" pitchFamily="34" charset="0"/>
              </a:rPr>
              <a:t>All or our amazing families!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494F9F4C-7848-4B62-A726-84A600BE8E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29550" y="4089675"/>
            <a:ext cx="1071563" cy="8715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A38FF9F-BBCA-45D2-9A25-EA892345E1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" y="0"/>
            <a:ext cx="1185863" cy="11858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6FE673-32E1-4A54-815F-F43CE7523E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00150" y="1220187"/>
            <a:ext cx="1914575" cy="19145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88418C-F9C3-4A37-A6F2-9028ECE13112}"/>
              </a:ext>
            </a:extLst>
          </p:cNvPr>
          <p:cNvSpPr txBox="1"/>
          <p:nvPr/>
        </p:nvSpPr>
        <p:spPr>
          <a:xfrm>
            <a:off x="2992015" y="354830"/>
            <a:ext cx="31599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30328048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FCE24-3EBB-4C3A-BB5C-177383EB8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4518196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C5B9B-761A-4743-885A-D9820FB45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5C885156-962A-49DD-8875-7DE77582872C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28010D-1FEE-4D19-B959-3F931BE63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BF2554-5EC6-4A1C-87EB-9A223006AA6C}"/>
              </a:ext>
            </a:extLst>
          </p:cNvPr>
          <p:cNvSpPr txBox="1"/>
          <p:nvPr/>
        </p:nvSpPr>
        <p:spPr>
          <a:xfrm>
            <a:off x="498963" y="266259"/>
            <a:ext cx="2678241" cy="584775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050821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6FF1A-AA63-4F6C-BD66-45588885D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 1: SEM of Child Affective Problems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B8E17-AB50-41FC-B910-7C9B25D661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2620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Arrow Connector 27"/>
          <p:cNvCxnSpPr>
            <a:cxnSpLocks/>
          </p:cNvCxnSpPr>
          <p:nvPr/>
        </p:nvCxnSpPr>
        <p:spPr>
          <a:xfrm>
            <a:off x="2396300" y="3219219"/>
            <a:ext cx="2671563" cy="762040"/>
          </a:xfrm>
          <a:prstGeom prst="straightConnector1">
            <a:avLst/>
          </a:prstGeom>
          <a:ln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F293CEDB-D023-46E2-8216-B1D2C61FCE26}"/>
              </a:ext>
            </a:extLst>
          </p:cNvPr>
          <p:cNvCxnSpPr>
            <a:cxnSpLocks/>
          </p:cNvCxnSpPr>
          <p:nvPr/>
        </p:nvCxnSpPr>
        <p:spPr>
          <a:xfrm flipV="1">
            <a:off x="2370620" y="628628"/>
            <a:ext cx="2693259" cy="8499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Rectangle 136">
            <a:extLst>
              <a:ext uri="{FF2B5EF4-FFF2-40B4-BE49-F238E27FC236}">
                <a16:creationId xmlns:a16="http://schemas.microsoft.com/office/drawing/2014/main" id="{309D463F-0DCD-40F8-A75F-B23DC70D98CF}"/>
              </a:ext>
            </a:extLst>
          </p:cNvPr>
          <p:cNvSpPr/>
          <p:nvPr/>
        </p:nvSpPr>
        <p:spPr>
          <a:xfrm>
            <a:off x="1186534" y="559671"/>
            <a:ext cx="1184087" cy="3079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W1 Family  Income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DBBE8C90-554E-4410-9034-6052630E4BD9}"/>
              </a:ext>
            </a:extLst>
          </p:cNvPr>
          <p:cNvSpPr/>
          <p:nvPr/>
        </p:nvSpPr>
        <p:spPr>
          <a:xfrm>
            <a:off x="1203742" y="1181534"/>
            <a:ext cx="1184087" cy="3079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W1 Maternal Psychopathology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4A13269C-B0CB-4687-BD56-0E1D73F4C06F}"/>
              </a:ext>
            </a:extLst>
          </p:cNvPr>
          <p:cNvSpPr/>
          <p:nvPr/>
        </p:nvSpPr>
        <p:spPr>
          <a:xfrm>
            <a:off x="1212216" y="2422304"/>
            <a:ext cx="1184087" cy="3079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Maternal Age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63463E20-8949-46B6-836D-1239EA022930}"/>
              </a:ext>
            </a:extLst>
          </p:cNvPr>
          <p:cNvSpPr/>
          <p:nvPr/>
        </p:nvSpPr>
        <p:spPr>
          <a:xfrm>
            <a:off x="1208230" y="3073108"/>
            <a:ext cx="1184087" cy="3079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Avg. W1 Child Distress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BEECEA8D-FAB4-4FD7-B319-29B794DD4AD5}"/>
              </a:ext>
            </a:extLst>
          </p:cNvPr>
          <p:cNvSpPr/>
          <p:nvPr/>
        </p:nvSpPr>
        <p:spPr>
          <a:xfrm>
            <a:off x="1212215" y="1835495"/>
            <a:ext cx="1184087" cy="3079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W1 Mat. Alcohol Dependence Symp.</a:t>
            </a: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FEA5B501-A953-445C-979A-672467704B81}"/>
              </a:ext>
            </a:extLst>
          </p:cNvPr>
          <p:cNvSpPr/>
          <p:nvPr/>
        </p:nvSpPr>
        <p:spPr>
          <a:xfrm>
            <a:off x="5063880" y="192307"/>
            <a:ext cx="1063855" cy="87264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0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 W1-W2 Maternal Disengage.</a:t>
            </a:r>
            <a:r>
              <a:rPr lang="el-GR" sz="10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ΔΔ</a:t>
            </a:r>
            <a:endParaRPr lang="en-US" sz="105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E03A41D9-609B-4A79-A365-783FB6F12DB7}"/>
              </a:ext>
            </a:extLst>
          </p:cNvPr>
          <p:cNvSpPr/>
          <p:nvPr/>
        </p:nvSpPr>
        <p:spPr>
          <a:xfrm>
            <a:off x="5063879" y="3492252"/>
            <a:ext cx="1118165" cy="99369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 W1-W2 Maternal Intrusive.</a:t>
            </a:r>
            <a:r>
              <a:rPr lang="el-GR" sz="10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endParaRPr lang="en-US" sz="105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9F2E11AA-9492-4D77-848F-1BEAF6EFF8EF}"/>
              </a:ext>
            </a:extLst>
          </p:cNvPr>
          <p:cNvSpPr/>
          <p:nvPr/>
        </p:nvSpPr>
        <p:spPr>
          <a:xfrm>
            <a:off x="7369220" y="1553128"/>
            <a:ext cx="1096128" cy="87264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 W2-W3 Child Affective Problems</a:t>
            </a:r>
            <a:endParaRPr lang="en-US" sz="105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8EC00CB0-C4F9-43AA-B017-9D0968C55B67}"/>
              </a:ext>
            </a:extLst>
          </p:cNvPr>
          <p:cNvCxnSpPr>
            <a:cxnSpLocks/>
            <a:stCxn id="143" idx="6"/>
            <a:endCxn id="146" idx="0"/>
          </p:cNvCxnSpPr>
          <p:nvPr/>
        </p:nvCxnSpPr>
        <p:spPr>
          <a:xfrm>
            <a:off x="6127735" y="628629"/>
            <a:ext cx="1789550" cy="92449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84DF878C-4A62-415B-B933-642401C4182A}"/>
              </a:ext>
            </a:extLst>
          </p:cNvPr>
          <p:cNvCxnSpPr>
            <a:cxnSpLocks/>
            <a:stCxn id="141" idx="3"/>
            <a:endCxn id="143" idx="2"/>
          </p:cNvCxnSpPr>
          <p:nvPr/>
        </p:nvCxnSpPr>
        <p:spPr>
          <a:xfrm flipV="1">
            <a:off x="2396302" y="628629"/>
            <a:ext cx="2667578" cy="13608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52">
            <a:extLst>
              <a:ext uri="{FF2B5EF4-FFF2-40B4-BE49-F238E27FC236}">
                <a16:creationId xmlns:a16="http://schemas.microsoft.com/office/drawing/2014/main" id="{2C0A1550-09B7-43D8-A411-7A06B8B70391}"/>
              </a:ext>
            </a:extLst>
          </p:cNvPr>
          <p:cNvSpPr txBox="1"/>
          <p:nvPr/>
        </p:nvSpPr>
        <p:spPr>
          <a:xfrm>
            <a:off x="6678571" y="1133395"/>
            <a:ext cx="900752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160 (.160)*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D2168ECD-5AD2-4B72-A822-DC4621172D30}"/>
              </a:ext>
            </a:extLst>
          </p:cNvPr>
          <p:cNvSpPr txBox="1"/>
          <p:nvPr/>
        </p:nvSpPr>
        <p:spPr>
          <a:xfrm>
            <a:off x="3090123" y="1317969"/>
            <a:ext cx="900752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.180 (.037)*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2DE1A670-57B2-4228-BB63-0B7E829462B3}"/>
              </a:ext>
            </a:extLst>
          </p:cNvPr>
          <p:cNvSpPr txBox="1"/>
          <p:nvPr/>
        </p:nvSpPr>
        <p:spPr>
          <a:xfrm>
            <a:off x="3044963" y="555710"/>
            <a:ext cx="900752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-.177 (.004)*</a:t>
            </a:r>
          </a:p>
        </p:txBody>
      </p: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973D501B-B4DF-491D-8E1C-44B2BE3B9DAF}"/>
              </a:ext>
            </a:extLst>
          </p:cNvPr>
          <p:cNvCxnSpPr>
            <a:cxnSpLocks/>
            <a:stCxn id="144" idx="6"/>
            <a:endCxn id="146" idx="4"/>
          </p:cNvCxnSpPr>
          <p:nvPr/>
        </p:nvCxnSpPr>
        <p:spPr>
          <a:xfrm flipV="1">
            <a:off x="6182044" y="2425770"/>
            <a:ext cx="1735241" cy="1563332"/>
          </a:xfrm>
          <a:prstGeom prst="straightConnector1">
            <a:avLst/>
          </a:prstGeom>
          <a:ln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D7906C5F-E21A-4C53-8DAC-764A55FDA0A1}"/>
              </a:ext>
            </a:extLst>
          </p:cNvPr>
          <p:cNvCxnSpPr>
            <a:cxnSpLocks/>
            <a:stCxn id="140" idx="3"/>
            <a:endCxn id="143" idx="2"/>
          </p:cNvCxnSpPr>
          <p:nvPr/>
        </p:nvCxnSpPr>
        <p:spPr>
          <a:xfrm flipV="1">
            <a:off x="2392316" y="628628"/>
            <a:ext cx="2671563" cy="2598434"/>
          </a:xfrm>
          <a:prstGeom prst="straightConnector1">
            <a:avLst/>
          </a:prstGeom>
          <a:ln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B15A8A68-C8C2-42D1-A618-FD4B3359D6F3}"/>
              </a:ext>
            </a:extLst>
          </p:cNvPr>
          <p:cNvCxnSpPr>
            <a:cxnSpLocks/>
            <a:stCxn id="139" idx="3"/>
            <a:endCxn id="144" idx="2"/>
          </p:cNvCxnSpPr>
          <p:nvPr/>
        </p:nvCxnSpPr>
        <p:spPr>
          <a:xfrm>
            <a:off x="2396303" y="2576259"/>
            <a:ext cx="2667577" cy="1412843"/>
          </a:xfrm>
          <a:prstGeom prst="straightConnector1">
            <a:avLst/>
          </a:prstGeom>
          <a:ln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74C02CA3-E6FB-465C-843C-75590FD6C79C}"/>
              </a:ext>
            </a:extLst>
          </p:cNvPr>
          <p:cNvCxnSpPr>
            <a:cxnSpLocks/>
            <a:stCxn id="139" idx="3"/>
            <a:endCxn id="143" idx="2"/>
          </p:cNvCxnSpPr>
          <p:nvPr/>
        </p:nvCxnSpPr>
        <p:spPr>
          <a:xfrm flipV="1">
            <a:off x="2396303" y="628628"/>
            <a:ext cx="2667577" cy="1947630"/>
          </a:xfrm>
          <a:prstGeom prst="straightConnector1">
            <a:avLst/>
          </a:prstGeom>
          <a:ln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373148EE-7BA9-4765-9D9D-876C96A9952F}"/>
              </a:ext>
            </a:extLst>
          </p:cNvPr>
          <p:cNvCxnSpPr>
            <a:cxnSpLocks/>
            <a:stCxn id="141" idx="3"/>
            <a:endCxn id="144" idx="2"/>
          </p:cNvCxnSpPr>
          <p:nvPr/>
        </p:nvCxnSpPr>
        <p:spPr>
          <a:xfrm>
            <a:off x="2396302" y="1989449"/>
            <a:ext cx="2667578" cy="1999653"/>
          </a:xfrm>
          <a:prstGeom prst="straightConnector1">
            <a:avLst/>
          </a:prstGeom>
          <a:ln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7C519B0B-86E1-49A6-B3FE-8233DB0F98BA}"/>
              </a:ext>
            </a:extLst>
          </p:cNvPr>
          <p:cNvCxnSpPr>
            <a:cxnSpLocks/>
            <a:stCxn id="138" idx="3"/>
            <a:endCxn id="143" idx="2"/>
          </p:cNvCxnSpPr>
          <p:nvPr/>
        </p:nvCxnSpPr>
        <p:spPr>
          <a:xfrm flipV="1">
            <a:off x="2387828" y="628629"/>
            <a:ext cx="2676051" cy="706859"/>
          </a:xfrm>
          <a:prstGeom prst="straightConnector1">
            <a:avLst/>
          </a:prstGeom>
          <a:ln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38408FFF-2EBD-42FA-A298-554D59F7FA4D}"/>
              </a:ext>
            </a:extLst>
          </p:cNvPr>
          <p:cNvCxnSpPr>
            <a:cxnSpLocks/>
            <a:stCxn id="138" idx="3"/>
            <a:endCxn id="144" idx="2"/>
          </p:cNvCxnSpPr>
          <p:nvPr/>
        </p:nvCxnSpPr>
        <p:spPr>
          <a:xfrm>
            <a:off x="2387828" y="1335488"/>
            <a:ext cx="2676051" cy="2653614"/>
          </a:xfrm>
          <a:prstGeom prst="straightConnector1">
            <a:avLst/>
          </a:prstGeom>
          <a:ln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6F7EA78F-03B6-4ED1-B045-2ECA8BCA961E}"/>
              </a:ext>
            </a:extLst>
          </p:cNvPr>
          <p:cNvCxnSpPr>
            <a:cxnSpLocks/>
            <a:stCxn id="137" idx="3"/>
            <a:endCxn id="144" idx="2"/>
          </p:cNvCxnSpPr>
          <p:nvPr/>
        </p:nvCxnSpPr>
        <p:spPr>
          <a:xfrm>
            <a:off x="2370620" y="713625"/>
            <a:ext cx="2693259" cy="3275477"/>
          </a:xfrm>
          <a:prstGeom prst="straightConnector1">
            <a:avLst/>
          </a:prstGeom>
          <a:ln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Curved Connector 84">
            <a:extLst>
              <a:ext uri="{FF2B5EF4-FFF2-40B4-BE49-F238E27FC236}">
                <a16:creationId xmlns:a16="http://schemas.microsoft.com/office/drawing/2014/main" id="{68E4F8F5-0E21-4D41-86B8-D3EB3D728338}"/>
              </a:ext>
            </a:extLst>
          </p:cNvPr>
          <p:cNvCxnSpPr>
            <a:stCxn id="138" idx="1"/>
            <a:endCxn id="137" idx="1"/>
          </p:cNvCxnSpPr>
          <p:nvPr/>
        </p:nvCxnSpPr>
        <p:spPr>
          <a:xfrm rot="10800000">
            <a:off x="1186534" y="713625"/>
            <a:ext cx="17208" cy="621863"/>
          </a:xfrm>
          <a:prstGeom prst="curvedConnector3">
            <a:avLst>
              <a:gd name="adj1" fmla="val 1096339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Curved Connector 95">
            <a:extLst>
              <a:ext uri="{FF2B5EF4-FFF2-40B4-BE49-F238E27FC236}">
                <a16:creationId xmlns:a16="http://schemas.microsoft.com/office/drawing/2014/main" id="{95683574-CE38-4814-AAA3-777B7AAA2D63}"/>
              </a:ext>
            </a:extLst>
          </p:cNvPr>
          <p:cNvCxnSpPr>
            <a:stCxn id="140" idx="1"/>
            <a:endCxn id="139" idx="1"/>
          </p:cNvCxnSpPr>
          <p:nvPr/>
        </p:nvCxnSpPr>
        <p:spPr>
          <a:xfrm rot="10800000" flipH="1">
            <a:off x="1208230" y="2576258"/>
            <a:ext cx="3986" cy="650804"/>
          </a:xfrm>
          <a:prstGeom prst="curvedConnector3">
            <a:avLst>
              <a:gd name="adj1" fmla="val -4301035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Curved Connector 101">
            <a:extLst>
              <a:ext uri="{FF2B5EF4-FFF2-40B4-BE49-F238E27FC236}">
                <a16:creationId xmlns:a16="http://schemas.microsoft.com/office/drawing/2014/main" id="{98DB542B-C31A-4C81-88DA-407E901AC23B}"/>
              </a:ext>
            </a:extLst>
          </p:cNvPr>
          <p:cNvCxnSpPr>
            <a:stCxn id="137" idx="1"/>
            <a:endCxn id="140" idx="1"/>
          </p:cNvCxnSpPr>
          <p:nvPr/>
        </p:nvCxnSpPr>
        <p:spPr>
          <a:xfrm rot="10800000" flipH="1" flipV="1">
            <a:off x="1186534" y="713625"/>
            <a:ext cx="21696" cy="2513437"/>
          </a:xfrm>
          <a:prstGeom prst="curvedConnector3">
            <a:avLst>
              <a:gd name="adj1" fmla="val -2820209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Curved Connector 141">
            <a:extLst>
              <a:ext uri="{FF2B5EF4-FFF2-40B4-BE49-F238E27FC236}">
                <a16:creationId xmlns:a16="http://schemas.microsoft.com/office/drawing/2014/main" id="{E29B7F1D-C834-4EB2-92DC-E8F44A9BAC15}"/>
              </a:ext>
            </a:extLst>
          </p:cNvPr>
          <p:cNvCxnSpPr>
            <a:stCxn id="137" idx="1"/>
            <a:endCxn id="141" idx="1"/>
          </p:cNvCxnSpPr>
          <p:nvPr/>
        </p:nvCxnSpPr>
        <p:spPr>
          <a:xfrm rot="10800000" flipH="1" flipV="1">
            <a:off x="1186534" y="713625"/>
            <a:ext cx="25682" cy="1275824"/>
          </a:xfrm>
          <a:prstGeom prst="curvedConnector3">
            <a:avLst>
              <a:gd name="adj1" fmla="val -839095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Curved Connector 144">
            <a:extLst>
              <a:ext uri="{FF2B5EF4-FFF2-40B4-BE49-F238E27FC236}">
                <a16:creationId xmlns:a16="http://schemas.microsoft.com/office/drawing/2014/main" id="{5ADA887E-1A8B-451D-B8DC-B5DB66078623}"/>
              </a:ext>
            </a:extLst>
          </p:cNvPr>
          <p:cNvCxnSpPr>
            <a:stCxn id="139" idx="1"/>
            <a:endCxn id="141" idx="1"/>
          </p:cNvCxnSpPr>
          <p:nvPr/>
        </p:nvCxnSpPr>
        <p:spPr>
          <a:xfrm rot="10800000">
            <a:off x="1212216" y="1989450"/>
            <a:ext cx="1" cy="586810"/>
          </a:xfrm>
          <a:prstGeom prst="curvedConnector3">
            <a:avLst>
              <a:gd name="adj1" fmla="val 22860100000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Curved Connector 146">
            <a:extLst>
              <a:ext uri="{FF2B5EF4-FFF2-40B4-BE49-F238E27FC236}">
                <a16:creationId xmlns:a16="http://schemas.microsoft.com/office/drawing/2014/main" id="{16B8C786-C82C-41EA-A536-E2F5CF596AEE}"/>
              </a:ext>
            </a:extLst>
          </p:cNvPr>
          <p:cNvCxnSpPr>
            <a:stCxn id="141" idx="1"/>
            <a:endCxn id="138" idx="1"/>
          </p:cNvCxnSpPr>
          <p:nvPr/>
        </p:nvCxnSpPr>
        <p:spPr>
          <a:xfrm rot="10800000">
            <a:off x="1203742" y="1335488"/>
            <a:ext cx="8474" cy="653961"/>
          </a:xfrm>
          <a:prstGeom prst="curvedConnector3">
            <a:avLst>
              <a:gd name="adj1" fmla="val 2123367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Curved Connector 148">
            <a:extLst>
              <a:ext uri="{FF2B5EF4-FFF2-40B4-BE49-F238E27FC236}">
                <a16:creationId xmlns:a16="http://schemas.microsoft.com/office/drawing/2014/main" id="{C4BC752D-16EF-4AA7-8B04-F536D638D055}"/>
              </a:ext>
            </a:extLst>
          </p:cNvPr>
          <p:cNvCxnSpPr>
            <a:stCxn id="137" idx="1"/>
            <a:endCxn id="139" idx="1"/>
          </p:cNvCxnSpPr>
          <p:nvPr/>
        </p:nvCxnSpPr>
        <p:spPr>
          <a:xfrm rot="10800000" flipH="1" flipV="1">
            <a:off x="1186534" y="713625"/>
            <a:ext cx="25682" cy="1862633"/>
          </a:xfrm>
          <a:prstGeom prst="curvedConnector3">
            <a:avLst>
              <a:gd name="adj1" fmla="val -1427033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Curved Connector 151">
            <a:extLst>
              <a:ext uri="{FF2B5EF4-FFF2-40B4-BE49-F238E27FC236}">
                <a16:creationId xmlns:a16="http://schemas.microsoft.com/office/drawing/2014/main" id="{DDAA058D-422A-45AD-810E-850E5F6DE50E}"/>
              </a:ext>
            </a:extLst>
          </p:cNvPr>
          <p:cNvCxnSpPr>
            <a:stCxn id="138" idx="1"/>
            <a:endCxn id="139" idx="1"/>
          </p:cNvCxnSpPr>
          <p:nvPr/>
        </p:nvCxnSpPr>
        <p:spPr>
          <a:xfrm rot="10800000" flipH="1" flipV="1">
            <a:off x="1203742" y="1335487"/>
            <a:ext cx="8474" cy="1240771"/>
          </a:xfrm>
          <a:prstGeom prst="curvedConnector3">
            <a:avLst>
              <a:gd name="adj1" fmla="val -4660147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Curved Connector 153">
            <a:extLst>
              <a:ext uri="{FF2B5EF4-FFF2-40B4-BE49-F238E27FC236}">
                <a16:creationId xmlns:a16="http://schemas.microsoft.com/office/drawing/2014/main" id="{33221D3A-62B1-42E1-91F8-EAEADDE677A7}"/>
              </a:ext>
            </a:extLst>
          </p:cNvPr>
          <p:cNvCxnSpPr>
            <a:stCxn id="140" idx="1"/>
            <a:endCxn id="141" idx="1"/>
          </p:cNvCxnSpPr>
          <p:nvPr/>
        </p:nvCxnSpPr>
        <p:spPr>
          <a:xfrm rot="10800000" flipH="1">
            <a:off x="1208230" y="1989450"/>
            <a:ext cx="3986" cy="1237613"/>
          </a:xfrm>
          <a:prstGeom prst="curvedConnector3">
            <a:avLst>
              <a:gd name="adj1" fmla="val -11308318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F18ABE7E-C63E-4027-B07C-D6566564CDD4}"/>
              </a:ext>
            </a:extLst>
          </p:cNvPr>
          <p:cNvCxnSpPr>
            <a:stCxn id="141" idx="3"/>
            <a:endCxn id="146" idx="2"/>
          </p:cNvCxnSpPr>
          <p:nvPr/>
        </p:nvCxnSpPr>
        <p:spPr>
          <a:xfrm>
            <a:off x="2396302" y="1989449"/>
            <a:ext cx="4972919" cy="0"/>
          </a:xfrm>
          <a:prstGeom prst="straightConnector1">
            <a:avLst/>
          </a:prstGeom>
          <a:ln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Rectangle 176">
            <a:extLst>
              <a:ext uri="{FF2B5EF4-FFF2-40B4-BE49-F238E27FC236}">
                <a16:creationId xmlns:a16="http://schemas.microsoft.com/office/drawing/2014/main" id="{1BFB2E80-01DD-4267-AB47-3621BB7393CA}"/>
              </a:ext>
            </a:extLst>
          </p:cNvPr>
          <p:cNvSpPr/>
          <p:nvPr/>
        </p:nvSpPr>
        <p:spPr>
          <a:xfrm>
            <a:off x="1216202" y="3716069"/>
            <a:ext cx="1184087" cy="3079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W1 Child Affective Problems</a:t>
            </a:r>
          </a:p>
        </p:txBody>
      </p: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6337CC26-7AA7-4569-BFB8-EF6269467F45}"/>
              </a:ext>
            </a:extLst>
          </p:cNvPr>
          <p:cNvCxnSpPr>
            <a:cxnSpLocks/>
            <a:stCxn id="177" idx="3"/>
            <a:endCxn id="146" idx="2"/>
          </p:cNvCxnSpPr>
          <p:nvPr/>
        </p:nvCxnSpPr>
        <p:spPr>
          <a:xfrm flipV="1">
            <a:off x="2400289" y="1989449"/>
            <a:ext cx="4968932" cy="1880574"/>
          </a:xfrm>
          <a:prstGeom prst="straightConnector1">
            <a:avLst/>
          </a:prstGeom>
          <a:ln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Connector: Curved 178">
            <a:extLst>
              <a:ext uri="{FF2B5EF4-FFF2-40B4-BE49-F238E27FC236}">
                <a16:creationId xmlns:a16="http://schemas.microsoft.com/office/drawing/2014/main" id="{0467BC33-65D5-4EF1-B9B9-4B8D724D762A}"/>
              </a:ext>
            </a:extLst>
          </p:cNvPr>
          <p:cNvCxnSpPr>
            <a:stCxn id="177" idx="1"/>
            <a:endCxn id="140" idx="1"/>
          </p:cNvCxnSpPr>
          <p:nvPr/>
        </p:nvCxnSpPr>
        <p:spPr>
          <a:xfrm rot="10800000">
            <a:off x="1208230" y="3227063"/>
            <a:ext cx="7973" cy="642961"/>
          </a:xfrm>
          <a:prstGeom prst="curvedConnector3">
            <a:avLst>
              <a:gd name="adj1" fmla="val 2250517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Connector: Curved 179">
            <a:extLst>
              <a:ext uri="{FF2B5EF4-FFF2-40B4-BE49-F238E27FC236}">
                <a16:creationId xmlns:a16="http://schemas.microsoft.com/office/drawing/2014/main" id="{8449B95C-7C8F-4524-909D-A8CF5B866F4A}"/>
              </a:ext>
            </a:extLst>
          </p:cNvPr>
          <p:cNvCxnSpPr>
            <a:stCxn id="177" idx="1"/>
            <a:endCxn id="139" idx="1"/>
          </p:cNvCxnSpPr>
          <p:nvPr/>
        </p:nvCxnSpPr>
        <p:spPr>
          <a:xfrm rot="10800000">
            <a:off x="1212217" y="2576260"/>
            <a:ext cx="3986" cy="1293764"/>
          </a:xfrm>
          <a:prstGeom prst="curvedConnector3">
            <a:avLst>
              <a:gd name="adj1" fmla="val 8052361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Connector: Curved 180">
            <a:extLst>
              <a:ext uri="{FF2B5EF4-FFF2-40B4-BE49-F238E27FC236}">
                <a16:creationId xmlns:a16="http://schemas.microsoft.com/office/drawing/2014/main" id="{A8321E08-747B-42CA-9FE0-977E5896D752}"/>
              </a:ext>
            </a:extLst>
          </p:cNvPr>
          <p:cNvCxnSpPr>
            <a:cxnSpLocks/>
          </p:cNvCxnSpPr>
          <p:nvPr/>
        </p:nvCxnSpPr>
        <p:spPr>
          <a:xfrm rot="10800000">
            <a:off x="1189052" y="1989449"/>
            <a:ext cx="3987" cy="1880574"/>
          </a:xfrm>
          <a:prstGeom prst="curvedConnector3">
            <a:avLst>
              <a:gd name="adj1" fmla="val 11442927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Connector: Curved 181">
            <a:extLst>
              <a:ext uri="{FF2B5EF4-FFF2-40B4-BE49-F238E27FC236}">
                <a16:creationId xmlns:a16="http://schemas.microsoft.com/office/drawing/2014/main" id="{03F07D63-C4DF-4C31-A77A-BD1DE4CA7C12}"/>
              </a:ext>
            </a:extLst>
          </p:cNvPr>
          <p:cNvCxnSpPr>
            <a:cxnSpLocks/>
          </p:cNvCxnSpPr>
          <p:nvPr/>
        </p:nvCxnSpPr>
        <p:spPr>
          <a:xfrm rot="10800000">
            <a:off x="1221172" y="1308990"/>
            <a:ext cx="12461" cy="2534535"/>
          </a:xfrm>
          <a:prstGeom prst="curvedConnector3">
            <a:avLst>
              <a:gd name="adj1" fmla="val 5371891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Connector: Curved 182">
            <a:extLst>
              <a:ext uri="{FF2B5EF4-FFF2-40B4-BE49-F238E27FC236}">
                <a16:creationId xmlns:a16="http://schemas.microsoft.com/office/drawing/2014/main" id="{77A31BC5-A2FF-4CC8-AD15-FF48721C2745}"/>
              </a:ext>
            </a:extLst>
          </p:cNvPr>
          <p:cNvCxnSpPr>
            <a:stCxn id="177" idx="1"/>
            <a:endCxn id="137" idx="1"/>
          </p:cNvCxnSpPr>
          <p:nvPr/>
        </p:nvCxnSpPr>
        <p:spPr>
          <a:xfrm rot="10800000">
            <a:off x="1186534" y="713625"/>
            <a:ext cx="29669" cy="3156398"/>
          </a:xfrm>
          <a:prstGeom prst="curvedConnector3">
            <a:avLst>
              <a:gd name="adj1" fmla="val 2713742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Connector: Curved 183">
            <a:extLst>
              <a:ext uri="{FF2B5EF4-FFF2-40B4-BE49-F238E27FC236}">
                <a16:creationId xmlns:a16="http://schemas.microsoft.com/office/drawing/2014/main" id="{933ECADA-0E93-4580-ABC9-8A07B984CD8E}"/>
              </a:ext>
            </a:extLst>
          </p:cNvPr>
          <p:cNvCxnSpPr>
            <a:stCxn id="140" idx="1"/>
            <a:endCxn id="138" idx="1"/>
          </p:cNvCxnSpPr>
          <p:nvPr/>
        </p:nvCxnSpPr>
        <p:spPr>
          <a:xfrm rot="10800000">
            <a:off x="1203742" y="1335489"/>
            <a:ext cx="4488" cy="1891574"/>
          </a:xfrm>
          <a:prstGeom prst="curvedConnector3">
            <a:avLst>
              <a:gd name="adj1" fmla="val 10490909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E7D719F-DA5E-4260-8673-09E060FDA057}"/>
              </a:ext>
            </a:extLst>
          </p:cNvPr>
          <p:cNvSpPr txBox="1"/>
          <p:nvPr/>
        </p:nvSpPr>
        <p:spPr>
          <a:xfrm>
            <a:off x="80331" y="4725947"/>
            <a:ext cx="898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S</a:t>
            </a:r>
            <a:r>
              <a:rPr lang="en-US" sz="900" dirty="0" err="1">
                <a:solidFill>
                  <a:prstClr val="black"/>
                </a:solidFill>
                <a:latin typeface="Calibri" panose="020F0502020204030204"/>
              </a:rPr>
              <a:t>tructural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 equation model examining associations between maternal alcohol dependence, psychological and socio-demographic variates, and longitudinal change in maternal disengagement, intrusiveness, and child affective problems. W1 = Wave 1; W2 = Wave 2; W3 = Wave 3. Mat. = maternal. * </a:t>
            </a:r>
            <a:r>
              <a:rPr lang="en-US" sz="900" i="1" dirty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 &lt; .05.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B15B44F-35DE-45CE-BA1E-A695FD4B3728}"/>
              </a:ext>
            </a:extLst>
          </p:cNvPr>
          <p:cNvSpPr/>
          <p:nvPr/>
        </p:nvSpPr>
        <p:spPr>
          <a:xfrm>
            <a:off x="1199271" y="4213809"/>
            <a:ext cx="1184087" cy="3079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Child Gender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E3D213EC-1F8F-4FF3-B72C-953F6497268E}"/>
              </a:ext>
            </a:extLst>
          </p:cNvPr>
          <p:cNvCxnSpPr>
            <a:cxnSpLocks/>
            <a:stCxn id="50" idx="3"/>
            <a:endCxn id="144" idx="2"/>
          </p:cNvCxnSpPr>
          <p:nvPr/>
        </p:nvCxnSpPr>
        <p:spPr>
          <a:xfrm flipV="1">
            <a:off x="2383358" y="3989101"/>
            <a:ext cx="2680522" cy="378662"/>
          </a:xfrm>
          <a:prstGeom prst="straightConnector1">
            <a:avLst/>
          </a:prstGeom>
          <a:ln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EAA4F5C-63C1-4EF4-82E2-3BC0DCF9CC5E}"/>
              </a:ext>
            </a:extLst>
          </p:cNvPr>
          <p:cNvCxnSpPr>
            <a:cxnSpLocks/>
            <a:stCxn id="50" idx="3"/>
            <a:endCxn id="143" idx="2"/>
          </p:cNvCxnSpPr>
          <p:nvPr/>
        </p:nvCxnSpPr>
        <p:spPr>
          <a:xfrm flipV="1">
            <a:off x="2383358" y="628629"/>
            <a:ext cx="2680522" cy="3739135"/>
          </a:xfrm>
          <a:prstGeom prst="straightConnector1">
            <a:avLst/>
          </a:prstGeom>
          <a:ln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B342D641-C7E5-4ABE-9EEE-FC02631E82E2}"/>
              </a:ext>
            </a:extLst>
          </p:cNvPr>
          <p:cNvCxnSpPr>
            <a:stCxn id="50" idx="1"/>
            <a:endCxn id="177" idx="1"/>
          </p:cNvCxnSpPr>
          <p:nvPr/>
        </p:nvCxnSpPr>
        <p:spPr>
          <a:xfrm rot="10800000" flipH="1">
            <a:off x="1199271" y="3870022"/>
            <a:ext cx="16931" cy="497741"/>
          </a:xfrm>
          <a:prstGeom prst="curvedConnector3">
            <a:avLst>
              <a:gd name="adj1" fmla="val -1012625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E03B06FA-353A-4D10-AC2C-93016526DA06}"/>
              </a:ext>
            </a:extLst>
          </p:cNvPr>
          <p:cNvCxnSpPr>
            <a:stCxn id="50" idx="1"/>
            <a:endCxn id="140" idx="1"/>
          </p:cNvCxnSpPr>
          <p:nvPr/>
        </p:nvCxnSpPr>
        <p:spPr>
          <a:xfrm rot="10800000" flipH="1">
            <a:off x="1199271" y="3227063"/>
            <a:ext cx="8959" cy="1140701"/>
          </a:xfrm>
          <a:prstGeom prst="curvedConnector3">
            <a:avLst>
              <a:gd name="adj1" fmla="val -3318368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98C08C94-819B-4BE4-8339-7942BCEC6340}"/>
              </a:ext>
            </a:extLst>
          </p:cNvPr>
          <p:cNvCxnSpPr>
            <a:stCxn id="50" idx="1"/>
            <a:endCxn id="139" idx="1"/>
          </p:cNvCxnSpPr>
          <p:nvPr/>
        </p:nvCxnSpPr>
        <p:spPr>
          <a:xfrm rot="10800000" flipH="1">
            <a:off x="1199271" y="2576259"/>
            <a:ext cx="12945" cy="1791505"/>
          </a:xfrm>
          <a:prstGeom prst="curvedConnector3">
            <a:avLst>
              <a:gd name="adj1" fmla="val -3657428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199AD0F0-99FC-4953-A066-12C17F9EEDE9}"/>
              </a:ext>
            </a:extLst>
          </p:cNvPr>
          <p:cNvCxnSpPr>
            <a:stCxn id="50" idx="1"/>
            <a:endCxn id="141" idx="1"/>
          </p:cNvCxnSpPr>
          <p:nvPr/>
        </p:nvCxnSpPr>
        <p:spPr>
          <a:xfrm rot="10800000" flipH="1">
            <a:off x="1199271" y="1989448"/>
            <a:ext cx="12944" cy="2378315"/>
          </a:xfrm>
          <a:prstGeom prst="curvedConnector3">
            <a:avLst>
              <a:gd name="adj1" fmla="val -5018622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B81839DC-1AA7-4221-87A6-E803CC55DB72}"/>
              </a:ext>
            </a:extLst>
          </p:cNvPr>
          <p:cNvCxnSpPr>
            <a:stCxn id="50" idx="1"/>
            <a:endCxn id="138" idx="1"/>
          </p:cNvCxnSpPr>
          <p:nvPr/>
        </p:nvCxnSpPr>
        <p:spPr>
          <a:xfrm rot="10800000" flipH="1">
            <a:off x="1199271" y="1335487"/>
            <a:ext cx="4471" cy="3032276"/>
          </a:xfrm>
          <a:prstGeom prst="curvedConnector3">
            <a:avLst>
              <a:gd name="adj1" fmla="val -18752458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Curved 55">
            <a:extLst>
              <a:ext uri="{FF2B5EF4-FFF2-40B4-BE49-F238E27FC236}">
                <a16:creationId xmlns:a16="http://schemas.microsoft.com/office/drawing/2014/main" id="{AF3823E4-0496-43F9-A1AE-BE7FCD9AD98F}"/>
              </a:ext>
            </a:extLst>
          </p:cNvPr>
          <p:cNvCxnSpPr>
            <a:cxnSpLocks/>
            <a:stCxn id="137" idx="1"/>
            <a:endCxn id="50" idx="1"/>
          </p:cNvCxnSpPr>
          <p:nvPr/>
        </p:nvCxnSpPr>
        <p:spPr>
          <a:xfrm rot="10800000" flipH="1" flipV="1">
            <a:off x="1186534" y="713625"/>
            <a:ext cx="12737" cy="3654138"/>
          </a:xfrm>
          <a:prstGeom prst="curvedConnector3">
            <a:avLst>
              <a:gd name="adj1" fmla="val -7668792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50DED4B-BE99-4E0E-A72A-3D40033E15D0}"/>
              </a:ext>
            </a:extLst>
          </p:cNvPr>
          <p:cNvSpPr txBox="1"/>
          <p:nvPr/>
        </p:nvSpPr>
        <p:spPr>
          <a:xfrm>
            <a:off x="7744401" y="3517035"/>
            <a:ext cx="1259065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Fit:</a:t>
            </a:r>
          </a:p>
          <a:p>
            <a:pPr algn="ctr"/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RMSEA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.04</a:t>
            </a:r>
          </a:p>
          <a:p>
            <a:pPr algn="ctr"/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CFI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.90</a:t>
            </a:r>
          </a:p>
        </p:txBody>
      </p:sp>
    </p:spTree>
    <p:extLst>
      <p:ext uri="{BB962C8B-B14F-4D97-AF65-F5344CB8AC3E}">
        <p14:creationId xmlns:p14="http://schemas.microsoft.com/office/powerpoint/2010/main" val="311747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 animBg="1"/>
      <p:bldP spid="155" grpId="0" animBg="1"/>
      <p:bldP spid="15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54177E-E691-491F-94F5-F112B1423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35" y="75851"/>
            <a:ext cx="8983329" cy="499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615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6FF1A-AA63-4F6C-BD66-45588885D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 1: SEM of Child Anxiety Problems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B8E17-AB50-41FC-B910-7C9B25D661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2096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Arrow Connector 27"/>
          <p:cNvCxnSpPr>
            <a:cxnSpLocks/>
          </p:cNvCxnSpPr>
          <p:nvPr/>
        </p:nvCxnSpPr>
        <p:spPr>
          <a:xfrm>
            <a:off x="2396300" y="3219219"/>
            <a:ext cx="2671563" cy="762040"/>
          </a:xfrm>
          <a:prstGeom prst="straightConnector1">
            <a:avLst/>
          </a:prstGeom>
          <a:ln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F293CEDB-D023-46E2-8216-B1D2C61FCE26}"/>
              </a:ext>
            </a:extLst>
          </p:cNvPr>
          <p:cNvCxnSpPr>
            <a:cxnSpLocks/>
            <a:stCxn id="137" idx="3"/>
            <a:endCxn id="143" idx="2"/>
          </p:cNvCxnSpPr>
          <p:nvPr/>
        </p:nvCxnSpPr>
        <p:spPr>
          <a:xfrm flipV="1">
            <a:off x="2370620" y="628629"/>
            <a:ext cx="2693259" cy="8499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Rectangle 136">
            <a:extLst>
              <a:ext uri="{FF2B5EF4-FFF2-40B4-BE49-F238E27FC236}">
                <a16:creationId xmlns:a16="http://schemas.microsoft.com/office/drawing/2014/main" id="{309D463F-0DCD-40F8-A75F-B23DC70D98CF}"/>
              </a:ext>
            </a:extLst>
          </p:cNvPr>
          <p:cNvSpPr/>
          <p:nvPr/>
        </p:nvSpPr>
        <p:spPr>
          <a:xfrm>
            <a:off x="1186534" y="559671"/>
            <a:ext cx="1184087" cy="3079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W1 Family  Income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DBBE8C90-554E-4410-9034-6052630E4BD9}"/>
              </a:ext>
            </a:extLst>
          </p:cNvPr>
          <p:cNvSpPr/>
          <p:nvPr/>
        </p:nvSpPr>
        <p:spPr>
          <a:xfrm>
            <a:off x="1203742" y="1181534"/>
            <a:ext cx="1184087" cy="3079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W1 Maternal Psychopathology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4A13269C-B0CB-4687-BD56-0E1D73F4C06F}"/>
              </a:ext>
            </a:extLst>
          </p:cNvPr>
          <p:cNvSpPr/>
          <p:nvPr/>
        </p:nvSpPr>
        <p:spPr>
          <a:xfrm>
            <a:off x="1212216" y="2422304"/>
            <a:ext cx="1184087" cy="3079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Maternal Age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63463E20-8949-46B6-836D-1239EA022930}"/>
              </a:ext>
            </a:extLst>
          </p:cNvPr>
          <p:cNvSpPr/>
          <p:nvPr/>
        </p:nvSpPr>
        <p:spPr>
          <a:xfrm>
            <a:off x="1208230" y="3073108"/>
            <a:ext cx="1184087" cy="3079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Avg. W1 Child Distress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BEECEA8D-FAB4-4FD7-B319-29B794DD4AD5}"/>
              </a:ext>
            </a:extLst>
          </p:cNvPr>
          <p:cNvSpPr/>
          <p:nvPr/>
        </p:nvSpPr>
        <p:spPr>
          <a:xfrm>
            <a:off x="1212215" y="1835495"/>
            <a:ext cx="1184087" cy="3079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W1 Mat. Alcohol Dependence Symp.</a:t>
            </a: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FEA5B501-A953-445C-979A-672467704B81}"/>
              </a:ext>
            </a:extLst>
          </p:cNvPr>
          <p:cNvSpPr/>
          <p:nvPr/>
        </p:nvSpPr>
        <p:spPr>
          <a:xfrm>
            <a:off x="5063880" y="192307"/>
            <a:ext cx="1063855" cy="87264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0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 W1-W2 Maternal Disengage.</a:t>
            </a:r>
            <a:r>
              <a:rPr lang="el-GR" sz="10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ΔΔ</a:t>
            </a:r>
            <a:endParaRPr lang="en-US" sz="105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E03A41D9-609B-4A79-A365-783FB6F12DB7}"/>
              </a:ext>
            </a:extLst>
          </p:cNvPr>
          <p:cNvSpPr/>
          <p:nvPr/>
        </p:nvSpPr>
        <p:spPr>
          <a:xfrm>
            <a:off x="5063879" y="3492252"/>
            <a:ext cx="1118165" cy="99369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 W1-W2 Maternal Intrusive.</a:t>
            </a:r>
            <a:r>
              <a:rPr lang="el-GR" sz="10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endParaRPr lang="en-US" sz="105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9F2E11AA-9492-4D77-848F-1BEAF6EFF8EF}"/>
              </a:ext>
            </a:extLst>
          </p:cNvPr>
          <p:cNvSpPr/>
          <p:nvPr/>
        </p:nvSpPr>
        <p:spPr>
          <a:xfrm>
            <a:off x="7369220" y="1553128"/>
            <a:ext cx="1096128" cy="87264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 W2-W3 Child Anxiety Problems</a:t>
            </a:r>
            <a:endParaRPr lang="en-US" sz="105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8EC00CB0-C4F9-43AA-B017-9D0968C55B67}"/>
              </a:ext>
            </a:extLst>
          </p:cNvPr>
          <p:cNvCxnSpPr>
            <a:cxnSpLocks/>
            <a:stCxn id="143" idx="6"/>
            <a:endCxn id="146" idx="0"/>
          </p:cNvCxnSpPr>
          <p:nvPr/>
        </p:nvCxnSpPr>
        <p:spPr>
          <a:xfrm>
            <a:off x="6127735" y="628629"/>
            <a:ext cx="1789550" cy="924499"/>
          </a:xfrm>
          <a:prstGeom prst="straightConnector1">
            <a:avLst/>
          </a:prstGeom>
          <a:ln w="3175"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84DF878C-4A62-415B-B933-642401C4182A}"/>
              </a:ext>
            </a:extLst>
          </p:cNvPr>
          <p:cNvCxnSpPr>
            <a:cxnSpLocks/>
            <a:stCxn id="141" idx="3"/>
            <a:endCxn id="143" idx="2"/>
          </p:cNvCxnSpPr>
          <p:nvPr/>
        </p:nvCxnSpPr>
        <p:spPr>
          <a:xfrm flipV="1">
            <a:off x="2396302" y="628629"/>
            <a:ext cx="2667578" cy="13608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Box 154">
            <a:extLst>
              <a:ext uri="{FF2B5EF4-FFF2-40B4-BE49-F238E27FC236}">
                <a16:creationId xmlns:a16="http://schemas.microsoft.com/office/drawing/2014/main" id="{D2168ECD-5AD2-4B72-A822-DC4621172D30}"/>
              </a:ext>
            </a:extLst>
          </p:cNvPr>
          <p:cNvSpPr txBox="1"/>
          <p:nvPr/>
        </p:nvSpPr>
        <p:spPr>
          <a:xfrm>
            <a:off x="3090123" y="1317969"/>
            <a:ext cx="900752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.174 (.037)*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2DE1A670-57B2-4228-BB63-0B7E829462B3}"/>
              </a:ext>
            </a:extLst>
          </p:cNvPr>
          <p:cNvSpPr txBox="1"/>
          <p:nvPr/>
        </p:nvSpPr>
        <p:spPr>
          <a:xfrm>
            <a:off x="2689225" y="553833"/>
            <a:ext cx="900752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-.176 (.004)*</a:t>
            </a:r>
          </a:p>
        </p:txBody>
      </p: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973D501B-B4DF-491D-8E1C-44B2BE3B9DAF}"/>
              </a:ext>
            </a:extLst>
          </p:cNvPr>
          <p:cNvCxnSpPr>
            <a:cxnSpLocks/>
            <a:stCxn id="144" idx="6"/>
            <a:endCxn id="146" idx="4"/>
          </p:cNvCxnSpPr>
          <p:nvPr/>
        </p:nvCxnSpPr>
        <p:spPr>
          <a:xfrm flipV="1">
            <a:off x="6182044" y="2425770"/>
            <a:ext cx="1735241" cy="1563332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D7906C5F-E21A-4C53-8DAC-764A55FDA0A1}"/>
              </a:ext>
            </a:extLst>
          </p:cNvPr>
          <p:cNvCxnSpPr>
            <a:cxnSpLocks/>
            <a:stCxn id="140" idx="3"/>
            <a:endCxn id="143" idx="2"/>
          </p:cNvCxnSpPr>
          <p:nvPr/>
        </p:nvCxnSpPr>
        <p:spPr>
          <a:xfrm flipV="1">
            <a:off x="2392316" y="628628"/>
            <a:ext cx="2671563" cy="2598434"/>
          </a:xfrm>
          <a:prstGeom prst="straightConnector1">
            <a:avLst/>
          </a:prstGeom>
          <a:ln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B15A8A68-C8C2-42D1-A618-FD4B3359D6F3}"/>
              </a:ext>
            </a:extLst>
          </p:cNvPr>
          <p:cNvCxnSpPr>
            <a:cxnSpLocks/>
            <a:stCxn id="139" idx="3"/>
            <a:endCxn id="144" idx="2"/>
          </p:cNvCxnSpPr>
          <p:nvPr/>
        </p:nvCxnSpPr>
        <p:spPr>
          <a:xfrm>
            <a:off x="2396303" y="2576259"/>
            <a:ext cx="2667577" cy="1412843"/>
          </a:xfrm>
          <a:prstGeom prst="straightConnector1">
            <a:avLst/>
          </a:prstGeom>
          <a:ln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74C02CA3-E6FB-465C-843C-75590FD6C79C}"/>
              </a:ext>
            </a:extLst>
          </p:cNvPr>
          <p:cNvCxnSpPr>
            <a:cxnSpLocks/>
            <a:stCxn id="139" idx="3"/>
            <a:endCxn id="143" idx="2"/>
          </p:cNvCxnSpPr>
          <p:nvPr/>
        </p:nvCxnSpPr>
        <p:spPr>
          <a:xfrm flipV="1">
            <a:off x="2396303" y="628628"/>
            <a:ext cx="2667577" cy="1947630"/>
          </a:xfrm>
          <a:prstGeom prst="straightConnector1">
            <a:avLst/>
          </a:prstGeom>
          <a:ln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373148EE-7BA9-4765-9D9D-876C96A9952F}"/>
              </a:ext>
            </a:extLst>
          </p:cNvPr>
          <p:cNvCxnSpPr>
            <a:cxnSpLocks/>
            <a:stCxn id="141" idx="3"/>
            <a:endCxn id="144" idx="2"/>
          </p:cNvCxnSpPr>
          <p:nvPr/>
        </p:nvCxnSpPr>
        <p:spPr>
          <a:xfrm>
            <a:off x="2396302" y="1989449"/>
            <a:ext cx="2667578" cy="1999653"/>
          </a:xfrm>
          <a:prstGeom prst="straightConnector1">
            <a:avLst/>
          </a:prstGeom>
          <a:ln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7C519B0B-86E1-49A6-B3FE-8233DB0F98BA}"/>
              </a:ext>
            </a:extLst>
          </p:cNvPr>
          <p:cNvCxnSpPr>
            <a:cxnSpLocks/>
            <a:stCxn id="138" idx="3"/>
            <a:endCxn id="143" idx="2"/>
          </p:cNvCxnSpPr>
          <p:nvPr/>
        </p:nvCxnSpPr>
        <p:spPr>
          <a:xfrm flipV="1">
            <a:off x="2387828" y="628629"/>
            <a:ext cx="2676051" cy="706859"/>
          </a:xfrm>
          <a:prstGeom prst="straightConnector1">
            <a:avLst/>
          </a:prstGeom>
          <a:ln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38408FFF-2EBD-42FA-A298-554D59F7FA4D}"/>
              </a:ext>
            </a:extLst>
          </p:cNvPr>
          <p:cNvCxnSpPr>
            <a:cxnSpLocks/>
            <a:stCxn id="138" idx="3"/>
            <a:endCxn id="144" idx="2"/>
          </p:cNvCxnSpPr>
          <p:nvPr/>
        </p:nvCxnSpPr>
        <p:spPr>
          <a:xfrm>
            <a:off x="2387828" y="1335488"/>
            <a:ext cx="2676051" cy="2653614"/>
          </a:xfrm>
          <a:prstGeom prst="straightConnector1">
            <a:avLst/>
          </a:prstGeom>
          <a:ln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6F7EA78F-03B6-4ED1-B045-2ECA8BCA961E}"/>
              </a:ext>
            </a:extLst>
          </p:cNvPr>
          <p:cNvCxnSpPr>
            <a:cxnSpLocks/>
            <a:stCxn id="137" idx="3"/>
            <a:endCxn id="144" idx="2"/>
          </p:cNvCxnSpPr>
          <p:nvPr/>
        </p:nvCxnSpPr>
        <p:spPr>
          <a:xfrm>
            <a:off x="2370620" y="713625"/>
            <a:ext cx="2693259" cy="3275477"/>
          </a:xfrm>
          <a:prstGeom prst="straightConnector1">
            <a:avLst/>
          </a:prstGeom>
          <a:ln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Curved Connector 84">
            <a:extLst>
              <a:ext uri="{FF2B5EF4-FFF2-40B4-BE49-F238E27FC236}">
                <a16:creationId xmlns:a16="http://schemas.microsoft.com/office/drawing/2014/main" id="{68E4F8F5-0E21-4D41-86B8-D3EB3D728338}"/>
              </a:ext>
            </a:extLst>
          </p:cNvPr>
          <p:cNvCxnSpPr>
            <a:stCxn id="138" idx="1"/>
            <a:endCxn id="137" idx="1"/>
          </p:cNvCxnSpPr>
          <p:nvPr/>
        </p:nvCxnSpPr>
        <p:spPr>
          <a:xfrm rot="10800000">
            <a:off x="1186534" y="713625"/>
            <a:ext cx="17208" cy="621863"/>
          </a:xfrm>
          <a:prstGeom prst="curvedConnector3">
            <a:avLst>
              <a:gd name="adj1" fmla="val 1096339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Curved Connector 95">
            <a:extLst>
              <a:ext uri="{FF2B5EF4-FFF2-40B4-BE49-F238E27FC236}">
                <a16:creationId xmlns:a16="http://schemas.microsoft.com/office/drawing/2014/main" id="{95683574-CE38-4814-AAA3-777B7AAA2D63}"/>
              </a:ext>
            </a:extLst>
          </p:cNvPr>
          <p:cNvCxnSpPr>
            <a:stCxn id="140" idx="1"/>
            <a:endCxn id="139" idx="1"/>
          </p:cNvCxnSpPr>
          <p:nvPr/>
        </p:nvCxnSpPr>
        <p:spPr>
          <a:xfrm rot="10800000" flipH="1">
            <a:off x="1208230" y="2576258"/>
            <a:ext cx="3986" cy="650804"/>
          </a:xfrm>
          <a:prstGeom prst="curvedConnector3">
            <a:avLst>
              <a:gd name="adj1" fmla="val -4301035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Curved Connector 101">
            <a:extLst>
              <a:ext uri="{FF2B5EF4-FFF2-40B4-BE49-F238E27FC236}">
                <a16:creationId xmlns:a16="http://schemas.microsoft.com/office/drawing/2014/main" id="{98DB542B-C31A-4C81-88DA-407E901AC23B}"/>
              </a:ext>
            </a:extLst>
          </p:cNvPr>
          <p:cNvCxnSpPr>
            <a:stCxn id="137" idx="1"/>
            <a:endCxn id="140" idx="1"/>
          </p:cNvCxnSpPr>
          <p:nvPr/>
        </p:nvCxnSpPr>
        <p:spPr>
          <a:xfrm rot="10800000" flipH="1" flipV="1">
            <a:off x="1186534" y="713625"/>
            <a:ext cx="21696" cy="2513437"/>
          </a:xfrm>
          <a:prstGeom prst="curvedConnector3">
            <a:avLst>
              <a:gd name="adj1" fmla="val -2820209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Curved Connector 141">
            <a:extLst>
              <a:ext uri="{FF2B5EF4-FFF2-40B4-BE49-F238E27FC236}">
                <a16:creationId xmlns:a16="http://schemas.microsoft.com/office/drawing/2014/main" id="{E29B7F1D-C834-4EB2-92DC-E8F44A9BAC15}"/>
              </a:ext>
            </a:extLst>
          </p:cNvPr>
          <p:cNvCxnSpPr>
            <a:stCxn id="137" idx="1"/>
            <a:endCxn id="141" idx="1"/>
          </p:cNvCxnSpPr>
          <p:nvPr/>
        </p:nvCxnSpPr>
        <p:spPr>
          <a:xfrm rot="10800000" flipH="1" flipV="1">
            <a:off x="1186534" y="713625"/>
            <a:ext cx="25682" cy="1275824"/>
          </a:xfrm>
          <a:prstGeom prst="curvedConnector3">
            <a:avLst>
              <a:gd name="adj1" fmla="val -839095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Curved Connector 144">
            <a:extLst>
              <a:ext uri="{FF2B5EF4-FFF2-40B4-BE49-F238E27FC236}">
                <a16:creationId xmlns:a16="http://schemas.microsoft.com/office/drawing/2014/main" id="{5ADA887E-1A8B-451D-B8DC-B5DB66078623}"/>
              </a:ext>
            </a:extLst>
          </p:cNvPr>
          <p:cNvCxnSpPr>
            <a:stCxn id="139" idx="1"/>
            <a:endCxn id="141" idx="1"/>
          </p:cNvCxnSpPr>
          <p:nvPr/>
        </p:nvCxnSpPr>
        <p:spPr>
          <a:xfrm rot="10800000">
            <a:off x="1212216" y="1989450"/>
            <a:ext cx="1" cy="586810"/>
          </a:xfrm>
          <a:prstGeom prst="curvedConnector3">
            <a:avLst>
              <a:gd name="adj1" fmla="val 22860100000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Curved Connector 146">
            <a:extLst>
              <a:ext uri="{FF2B5EF4-FFF2-40B4-BE49-F238E27FC236}">
                <a16:creationId xmlns:a16="http://schemas.microsoft.com/office/drawing/2014/main" id="{16B8C786-C82C-41EA-A536-E2F5CF596AEE}"/>
              </a:ext>
            </a:extLst>
          </p:cNvPr>
          <p:cNvCxnSpPr>
            <a:stCxn id="141" idx="1"/>
            <a:endCxn id="138" idx="1"/>
          </p:cNvCxnSpPr>
          <p:nvPr/>
        </p:nvCxnSpPr>
        <p:spPr>
          <a:xfrm rot="10800000">
            <a:off x="1203742" y="1335488"/>
            <a:ext cx="8474" cy="653961"/>
          </a:xfrm>
          <a:prstGeom prst="curvedConnector3">
            <a:avLst>
              <a:gd name="adj1" fmla="val 2123367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Curved Connector 148">
            <a:extLst>
              <a:ext uri="{FF2B5EF4-FFF2-40B4-BE49-F238E27FC236}">
                <a16:creationId xmlns:a16="http://schemas.microsoft.com/office/drawing/2014/main" id="{C4BC752D-16EF-4AA7-8B04-F536D638D055}"/>
              </a:ext>
            </a:extLst>
          </p:cNvPr>
          <p:cNvCxnSpPr>
            <a:stCxn id="137" idx="1"/>
            <a:endCxn id="139" idx="1"/>
          </p:cNvCxnSpPr>
          <p:nvPr/>
        </p:nvCxnSpPr>
        <p:spPr>
          <a:xfrm rot="10800000" flipH="1" flipV="1">
            <a:off x="1186534" y="713625"/>
            <a:ext cx="25682" cy="1862633"/>
          </a:xfrm>
          <a:prstGeom prst="curvedConnector3">
            <a:avLst>
              <a:gd name="adj1" fmla="val -1427033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Curved Connector 151">
            <a:extLst>
              <a:ext uri="{FF2B5EF4-FFF2-40B4-BE49-F238E27FC236}">
                <a16:creationId xmlns:a16="http://schemas.microsoft.com/office/drawing/2014/main" id="{DDAA058D-422A-45AD-810E-850E5F6DE50E}"/>
              </a:ext>
            </a:extLst>
          </p:cNvPr>
          <p:cNvCxnSpPr>
            <a:stCxn id="138" idx="1"/>
            <a:endCxn id="139" idx="1"/>
          </p:cNvCxnSpPr>
          <p:nvPr/>
        </p:nvCxnSpPr>
        <p:spPr>
          <a:xfrm rot="10800000" flipH="1" flipV="1">
            <a:off x="1203742" y="1335487"/>
            <a:ext cx="8474" cy="1240771"/>
          </a:xfrm>
          <a:prstGeom prst="curvedConnector3">
            <a:avLst>
              <a:gd name="adj1" fmla="val -4660147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Curved Connector 153">
            <a:extLst>
              <a:ext uri="{FF2B5EF4-FFF2-40B4-BE49-F238E27FC236}">
                <a16:creationId xmlns:a16="http://schemas.microsoft.com/office/drawing/2014/main" id="{33221D3A-62B1-42E1-91F8-EAEADDE677A7}"/>
              </a:ext>
            </a:extLst>
          </p:cNvPr>
          <p:cNvCxnSpPr>
            <a:stCxn id="140" idx="1"/>
            <a:endCxn id="141" idx="1"/>
          </p:cNvCxnSpPr>
          <p:nvPr/>
        </p:nvCxnSpPr>
        <p:spPr>
          <a:xfrm rot="10800000" flipH="1">
            <a:off x="1208230" y="1989450"/>
            <a:ext cx="3986" cy="1237613"/>
          </a:xfrm>
          <a:prstGeom prst="curvedConnector3">
            <a:avLst>
              <a:gd name="adj1" fmla="val -11308318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F18ABE7E-C63E-4027-B07C-D6566564CDD4}"/>
              </a:ext>
            </a:extLst>
          </p:cNvPr>
          <p:cNvCxnSpPr>
            <a:stCxn id="141" idx="3"/>
            <a:endCxn id="146" idx="2"/>
          </p:cNvCxnSpPr>
          <p:nvPr/>
        </p:nvCxnSpPr>
        <p:spPr>
          <a:xfrm>
            <a:off x="2396302" y="1989449"/>
            <a:ext cx="4972919" cy="0"/>
          </a:xfrm>
          <a:prstGeom prst="straightConnector1">
            <a:avLst/>
          </a:prstGeom>
          <a:ln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Rectangle 176">
            <a:extLst>
              <a:ext uri="{FF2B5EF4-FFF2-40B4-BE49-F238E27FC236}">
                <a16:creationId xmlns:a16="http://schemas.microsoft.com/office/drawing/2014/main" id="{1BFB2E80-01DD-4267-AB47-3621BB7393CA}"/>
              </a:ext>
            </a:extLst>
          </p:cNvPr>
          <p:cNvSpPr/>
          <p:nvPr/>
        </p:nvSpPr>
        <p:spPr>
          <a:xfrm>
            <a:off x="1216202" y="3716069"/>
            <a:ext cx="1184087" cy="3079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W1 Child Anxiety Problems</a:t>
            </a:r>
          </a:p>
        </p:txBody>
      </p: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6337CC26-7AA7-4569-BFB8-EF6269467F45}"/>
              </a:ext>
            </a:extLst>
          </p:cNvPr>
          <p:cNvCxnSpPr>
            <a:cxnSpLocks/>
            <a:stCxn id="177" idx="3"/>
            <a:endCxn id="146" idx="2"/>
          </p:cNvCxnSpPr>
          <p:nvPr/>
        </p:nvCxnSpPr>
        <p:spPr>
          <a:xfrm flipV="1">
            <a:off x="2400289" y="1989449"/>
            <a:ext cx="4968932" cy="1880574"/>
          </a:xfrm>
          <a:prstGeom prst="straightConnector1">
            <a:avLst/>
          </a:prstGeom>
          <a:ln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Connector: Curved 178">
            <a:extLst>
              <a:ext uri="{FF2B5EF4-FFF2-40B4-BE49-F238E27FC236}">
                <a16:creationId xmlns:a16="http://schemas.microsoft.com/office/drawing/2014/main" id="{0467BC33-65D5-4EF1-B9B9-4B8D724D762A}"/>
              </a:ext>
            </a:extLst>
          </p:cNvPr>
          <p:cNvCxnSpPr>
            <a:stCxn id="177" idx="1"/>
            <a:endCxn id="140" idx="1"/>
          </p:cNvCxnSpPr>
          <p:nvPr/>
        </p:nvCxnSpPr>
        <p:spPr>
          <a:xfrm rot="10800000">
            <a:off x="1208230" y="3227063"/>
            <a:ext cx="7973" cy="642961"/>
          </a:xfrm>
          <a:prstGeom prst="curvedConnector3">
            <a:avLst>
              <a:gd name="adj1" fmla="val 2250517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Connector: Curved 179">
            <a:extLst>
              <a:ext uri="{FF2B5EF4-FFF2-40B4-BE49-F238E27FC236}">
                <a16:creationId xmlns:a16="http://schemas.microsoft.com/office/drawing/2014/main" id="{8449B95C-7C8F-4524-909D-A8CF5B866F4A}"/>
              </a:ext>
            </a:extLst>
          </p:cNvPr>
          <p:cNvCxnSpPr>
            <a:stCxn id="177" idx="1"/>
            <a:endCxn id="139" idx="1"/>
          </p:cNvCxnSpPr>
          <p:nvPr/>
        </p:nvCxnSpPr>
        <p:spPr>
          <a:xfrm rot="10800000">
            <a:off x="1212217" y="2576260"/>
            <a:ext cx="3986" cy="1293764"/>
          </a:xfrm>
          <a:prstGeom prst="curvedConnector3">
            <a:avLst>
              <a:gd name="adj1" fmla="val 8052361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Connector: Curved 180">
            <a:extLst>
              <a:ext uri="{FF2B5EF4-FFF2-40B4-BE49-F238E27FC236}">
                <a16:creationId xmlns:a16="http://schemas.microsoft.com/office/drawing/2014/main" id="{A8321E08-747B-42CA-9FE0-977E5896D752}"/>
              </a:ext>
            </a:extLst>
          </p:cNvPr>
          <p:cNvCxnSpPr>
            <a:cxnSpLocks/>
          </p:cNvCxnSpPr>
          <p:nvPr/>
        </p:nvCxnSpPr>
        <p:spPr>
          <a:xfrm rot="10800000">
            <a:off x="1189052" y="1989449"/>
            <a:ext cx="3987" cy="1880574"/>
          </a:xfrm>
          <a:prstGeom prst="curvedConnector3">
            <a:avLst>
              <a:gd name="adj1" fmla="val 11442927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Connector: Curved 181">
            <a:extLst>
              <a:ext uri="{FF2B5EF4-FFF2-40B4-BE49-F238E27FC236}">
                <a16:creationId xmlns:a16="http://schemas.microsoft.com/office/drawing/2014/main" id="{03F07D63-C4DF-4C31-A77A-BD1DE4CA7C12}"/>
              </a:ext>
            </a:extLst>
          </p:cNvPr>
          <p:cNvCxnSpPr>
            <a:cxnSpLocks/>
          </p:cNvCxnSpPr>
          <p:nvPr/>
        </p:nvCxnSpPr>
        <p:spPr>
          <a:xfrm rot="10800000">
            <a:off x="1221172" y="1308990"/>
            <a:ext cx="12461" cy="2534535"/>
          </a:xfrm>
          <a:prstGeom prst="curvedConnector3">
            <a:avLst>
              <a:gd name="adj1" fmla="val 5371891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Connector: Curved 182">
            <a:extLst>
              <a:ext uri="{FF2B5EF4-FFF2-40B4-BE49-F238E27FC236}">
                <a16:creationId xmlns:a16="http://schemas.microsoft.com/office/drawing/2014/main" id="{77A31BC5-A2FF-4CC8-AD15-FF48721C2745}"/>
              </a:ext>
            </a:extLst>
          </p:cNvPr>
          <p:cNvCxnSpPr>
            <a:stCxn id="177" idx="1"/>
            <a:endCxn id="137" idx="1"/>
          </p:cNvCxnSpPr>
          <p:nvPr/>
        </p:nvCxnSpPr>
        <p:spPr>
          <a:xfrm rot="10800000">
            <a:off x="1186534" y="713625"/>
            <a:ext cx="29669" cy="3156398"/>
          </a:xfrm>
          <a:prstGeom prst="curvedConnector3">
            <a:avLst>
              <a:gd name="adj1" fmla="val 2713742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Connector: Curved 183">
            <a:extLst>
              <a:ext uri="{FF2B5EF4-FFF2-40B4-BE49-F238E27FC236}">
                <a16:creationId xmlns:a16="http://schemas.microsoft.com/office/drawing/2014/main" id="{933ECADA-0E93-4580-ABC9-8A07B984CD8E}"/>
              </a:ext>
            </a:extLst>
          </p:cNvPr>
          <p:cNvCxnSpPr>
            <a:stCxn id="140" idx="1"/>
            <a:endCxn id="138" idx="1"/>
          </p:cNvCxnSpPr>
          <p:nvPr/>
        </p:nvCxnSpPr>
        <p:spPr>
          <a:xfrm rot="10800000">
            <a:off x="1203742" y="1335489"/>
            <a:ext cx="4488" cy="1891574"/>
          </a:xfrm>
          <a:prstGeom prst="curvedConnector3">
            <a:avLst>
              <a:gd name="adj1" fmla="val 10490909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E7D719F-DA5E-4260-8673-09E060FDA057}"/>
              </a:ext>
            </a:extLst>
          </p:cNvPr>
          <p:cNvSpPr txBox="1"/>
          <p:nvPr/>
        </p:nvSpPr>
        <p:spPr>
          <a:xfrm>
            <a:off x="80331" y="4666840"/>
            <a:ext cx="89833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S</a:t>
            </a:r>
            <a:r>
              <a:rPr lang="en-US" sz="900" dirty="0" err="1">
                <a:solidFill>
                  <a:prstClr val="black"/>
                </a:solidFill>
                <a:latin typeface="Calibri" panose="020F0502020204030204"/>
              </a:rPr>
              <a:t>tructural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 equation model examining associations between maternal alcohol dependence symptoms, psychological and socio-demographic variates, and longitudinal change in maternal disengagement, intrusiveness, and child affective problems. W1 = Wave 1; W2 = Wave 2; W3 = Wave 3. Mat. = maternal. Symp. = symptoms; Disengage. = disengagement. Intrusive = intrusiveness. * </a:t>
            </a:r>
            <a:r>
              <a:rPr lang="en-US" sz="900" i="1" dirty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 &lt; .05.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B15B44F-35DE-45CE-BA1E-A695FD4B3728}"/>
              </a:ext>
            </a:extLst>
          </p:cNvPr>
          <p:cNvSpPr/>
          <p:nvPr/>
        </p:nvSpPr>
        <p:spPr>
          <a:xfrm>
            <a:off x="1199271" y="4213809"/>
            <a:ext cx="1184087" cy="3079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Child Gender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E3D213EC-1F8F-4FF3-B72C-953F6497268E}"/>
              </a:ext>
            </a:extLst>
          </p:cNvPr>
          <p:cNvCxnSpPr>
            <a:cxnSpLocks/>
            <a:stCxn id="50" idx="3"/>
            <a:endCxn id="144" idx="2"/>
          </p:cNvCxnSpPr>
          <p:nvPr/>
        </p:nvCxnSpPr>
        <p:spPr>
          <a:xfrm flipV="1">
            <a:off x="2383358" y="3989101"/>
            <a:ext cx="2680522" cy="378662"/>
          </a:xfrm>
          <a:prstGeom prst="straightConnector1">
            <a:avLst/>
          </a:prstGeom>
          <a:ln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EAA4F5C-63C1-4EF4-82E2-3BC0DCF9CC5E}"/>
              </a:ext>
            </a:extLst>
          </p:cNvPr>
          <p:cNvCxnSpPr>
            <a:cxnSpLocks/>
            <a:stCxn id="50" idx="3"/>
            <a:endCxn id="143" idx="2"/>
          </p:cNvCxnSpPr>
          <p:nvPr/>
        </p:nvCxnSpPr>
        <p:spPr>
          <a:xfrm flipV="1">
            <a:off x="2383358" y="628629"/>
            <a:ext cx="2680522" cy="3739135"/>
          </a:xfrm>
          <a:prstGeom prst="straightConnector1">
            <a:avLst/>
          </a:prstGeom>
          <a:ln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B342D641-C7E5-4ABE-9EEE-FC02631E82E2}"/>
              </a:ext>
            </a:extLst>
          </p:cNvPr>
          <p:cNvCxnSpPr>
            <a:stCxn id="50" idx="1"/>
            <a:endCxn id="177" idx="1"/>
          </p:cNvCxnSpPr>
          <p:nvPr/>
        </p:nvCxnSpPr>
        <p:spPr>
          <a:xfrm rot="10800000" flipH="1">
            <a:off x="1199271" y="3870022"/>
            <a:ext cx="16931" cy="497741"/>
          </a:xfrm>
          <a:prstGeom prst="curvedConnector3">
            <a:avLst>
              <a:gd name="adj1" fmla="val -1012625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E03B06FA-353A-4D10-AC2C-93016526DA06}"/>
              </a:ext>
            </a:extLst>
          </p:cNvPr>
          <p:cNvCxnSpPr>
            <a:stCxn id="50" idx="1"/>
            <a:endCxn id="140" idx="1"/>
          </p:cNvCxnSpPr>
          <p:nvPr/>
        </p:nvCxnSpPr>
        <p:spPr>
          <a:xfrm rot="10800000" flipH="1">
            <a:off x="1199271" y="3227063"/>
            <a:ext cx="8959" cy="1140701"/>
          </a:xfrm>
          <a:prstGeom prst="curvedConnector3">
            <a:avLst>
              <a:gd name="adj1" fmla="val -3318368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98C08C94-819B-4BE4-8339-7942BCEC6340}"/>
              </a:ext>
            </a:extLst>
          </p:cNvPr>
          <p:cNvCxnSpPr>
            <a:stCxn id="50" idx="1"/>
            <a:endCxn id="139" idx="1"/>
          </p:cNvCxnSpPr>
          <p:nvPr/>
        </p:nvCxnSpPr>
        <p:spPr>
          <a:xfrm rot="10800000" flipH="1">
            <a:off x="1199271" y="2576259"/>
            <a:ext cx="12945" cy="1791505"/>
          </a:xfrm>
          <a:prstGeom prst="curvedConnector3">
            <a:avLst>
              <a:gd name="adj1" fmla="val -3657428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199AD0F0-99FC-4953-A066-12C17F9EEDE9}"/>
              </a:ext>
            </a:extLst>
          </p:cNvPr>
          <p:cNvCxnSpPr>
            <a:stCxn id="50" idx="1"/>
            <a:endCxn id="141" idx="1"/>
          </p:cNvCxnSpPr>
          <p:nvPr/>
        </p:nvCxnSpPr>
        <p:spPr>
          <a:xfrm rot="10800000" flipH="1">
            <a:off x="1199271" y="1989448"/>
            <a:ext cx="12944" cy="2378315"/>
          </a:xfrm>
          <a:prstGeom prst="curvedConnector3">
            <a:avLst>
              <a:gd name="adj1" fmla="val -5018622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B81839DC-1AA7-4221-87A6-E803CC55DB72}"/>
              </a:ext>
            </a:extLst>
          </p:cNvPr>
          <p:cNvCxnSpPr>
            <a:stCxn id="50" idx="1"/>
            <a:endCxn id="138" idx="1"/>
          </p:cNvCxnSpPr>
          <p:nvPr/>
        </p:nvCxnSpPr>
        <p:spPr>
          <a:xfrm rot="10800000" flipH="1">
            <a:off x="1199271" y="1335487"/>
            <a:ext cx="4471" cy="3032276"/>
          </a:xfrm>
          <a:prstGeom prst="curvedConnector3">
            <a:avLst>
              <a:gd name="adj1" fmla="val -18752458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Curved 55">
            <a:extLst>
              <a:ext uri="{FF2B5EF4-FFF2-40B4-BE49-F238E27FC236}">
                <a16:creationId xmlns:a16="http://schemas.microsoft.com/office/drawing/2014/main" id="{AF3823E4-0496-43F9-A1AE-BE7FCD9AD98F}"/>
              </a:ext>
            </a:extLst>
          </p:cNvPr>
          <p:cNvCxnSpPr>
            <a:cxnSpLocks/>
            <a:stCxn id="137" idx="1"/>
            <a:endCxn id="50" idx="1"/>
          </p:cNvCxnSpPr>
          <p:nvPr/>
        </p:nvCxnSpPr>
        <p:spPr>
          <a:xfrm rot="10800000" flipH="1" flipV="1">
            <a:off x="1186534" y="713625"/>
            <a:ext cx="12737" cy="3654138"/>
          </a:xfrm>
          <a:prstGeom prst="curvedConnector3">
            <a:avLst>
              <a:gd name="adj1" fmla="val -7668792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52">
            <a:extLst>
              <a:ext uri="{FF2B5EF4-FFF2-40B4-BE49-F238E27FC236}">
                <a16:creationId xmlns:a16="http://schemas.microsoft.com/office/drawing/2014/main" id="{2C0A1550-09B7-43D8-A411-7A06B8B70391}"/>
              </a:ext>
            </a:extLst>
          </p:cNvPr>
          <p:cNvSpPr txBox="1"/>
          <p:nvPr/>
        </p:nvSpPr>
        <p:spPr>
          <a:xfrm>
            <a:off x="6599288" y="3206237"/>
            <a:ext cx="900752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145 (.111)*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2BFCF16-C303-4C2C-A210-E3C15C7BC42E}"/>
              </a:ext>
            </a:extLst>
          </p:cNvPr>
          <p:cNvSpPr txBox="1"/>
          <p:nvPr/>
        </p:nvSpPr>
        <p:spPr>
          <a:xfrm>
            <a:off x="7744401" y="3517035"/>
            <a:ext cx="1259065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Fit:</a:t>
            </a:r>
          </a:p>
          <a:p>
            <a:pPr algn="ctr"/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RMSEA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.034</a:t>
            </a:r>
          </a:p>
          <a:p>
            <a:pPr algn="ctr"/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CFI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.94</a:t>
            </a:r>
          </a:p>
        </p:txBody>
      </p:sp>
    </p:spTree>
    <p:extLst>
      <p:ext uri="{BB962C8B-B14F-4D97-AF65-F5344CB8AC3E}">
        <p14:creationId xmlns:p14="http://schemas.microsoft.com/office/powerpoint/2010/main" val="65808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animBg="1"/>
      <p:bldP spid="156" grpId="0" animBg="1"/>
      <p:bldP spid="1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CA94D-6B83-4D69-AE6B-32E9E9B81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Different Forms of Internalizing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A2FE43-E339-477F-8E2E-2DD416304D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443" y="1524721"/>
            <a:ext cx="8197114" cy="236590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A picture containing person, sitting&#10;&#10;Description automatically generated">
            <a:extLst>
              <a:ext uri="{FF2B5EF4-FFF2-40B4-BE49-F238E27FC236}">
                <a16:creationId xmlns:a16="http://schemas.microsoft.com/office/drawing/2014/main" id="{6DFC6783-0A97-4BF7-BB46-89D6E45C0B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57" y="1842762"/>
            <a:ext cx="4199823" cy="23659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E3DBB2-30CB-4511-B8C5-42F8E76545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2769" y="1842762"/>
            <a:ext cx="4206047" cy="236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6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2DED3E-E931-4416-926E-97686F3E1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0" y="47272"/>
            <a:ext cx="9030960" cy="504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448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6FF1A-AA63-4F6C-BD66-45588885D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 2: SEM Model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B8E17-AB50-41FC-B910-7C9B25D661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1780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EED53E-6778-4763-985C-2DC0CF4CD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59" y="0"/>
            <a:ext cx="8155459" cy="39313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1406BA-E515-4CC3-9686-C991C3FFD1D3}"/>
              </a:ext>
            </a:extLst>
          </p:cNvPr>
          <p:cNvSpPr txBox="1"/>
          <p:nvPr/>
        </p:nvSpPr>
        <p:spPr>
          <a:xfrm>
            <a:off x="0" y="3931349"/>
            <a:ext cx="92263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Structural equation model examining longitudinal associations between socio-demographic variables, maternal psychopathology symptoms, maternal alcohol dependence symptoms, change in maternal insensitivity to children’s distress, and change in children’s emotional reactivity. Dashed lines indicate non-significant pathways. W1 = Wave 1; W2= Wave 2; W3 = Wave 3. * </a:t>
            </a:r>
            <a:r>
              <a:rPr lang="en-US" sz="1400" i="1" kern="1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</a:t>
            </a:r>
            <a:r>
              <a:rPr lang="en-US" sz="1400" kern="1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&lt; .05.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22827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305D1-4339-4E2F-B1E5-D5283D8D3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Parental Emotion Socialization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42EE86-2532-4395-AAC7-4FB7A885BB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How parents help children understand, experience, express, and regulate emotions </a:t>
            </a:r>
            <a:r>
              <a:rPr lang="en-US" sz="1000" dirty="0"/>
              <a:t>(Eisenberg et al., 1998; </a:t>
            </a:r>
            <a:r>
              <a:rPr lang="en-US" sz="1000" kern="1200" dirty="0">
                <a:effectLst/>
                <a:latin typeface="Arial" panose="020B0604020202020204" pitchFamily="34" charset="0"/>
                <a:ea typeface="MS Pゴシック" pitchFamily="-92" charset="-128"/>
                <a:cs typeface="+mn-cs"/>
              </a:rPr>
              <a:t>Malatesta-</a:t>
            </a:r>
            <a:r>
              <a:rPr lang="en-US" sz="1000" kern="1200" dirty="0" err="1">
                <a:effectLst/>
                <a:latin typeface="Arial" panose="020B0604020202020204" pitchFamily="34" charset="0"/>
                <a:ea typeface="MS Pゴシック" pitchFamily="-92" charset="-128"/>
                <a:cs typeface="+mn-cs"/>
              </a:rPr>
              <a:t>Magai</a:t>
            </a:r>
            <a:r>
              <a:rPr lang="en-US" sz="1000" kern="1200" dirty="0">
                <a:effectLst/>
                <a:latin typeface="Arial" panose="020B0604020202020204" pitchFamily="34" charset="0"/>
                <a:ea typeface="MS Pゴシック" pitchFamily="-92" charset="-128"/>
                <a:cs typeface="+mn-cs"/>
              </a:rPr>
              <a:t>, 1991</a:t>
            </a:r>
            <a:r>
              <a:rPr lang="en-US" sz="1000" dirty="0"/>
              <a:t>).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Supportive socialization practices → healthy emotional functioning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Unsupportive socialization practices → harmful to child development </a:t>
            </a:r>
            <a:r>
              <a:rPr lang="en-US" sz="1000" dirty="0"/>
              <a:t>(Eisenberg et al., 1998; Jacques et al. 2021; Shaffer et al., 2012).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10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305D1-4339-4E2F-B1E5-D5283D8D3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Emotion Socialization &amp; Psychopathology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42EE86-2532-4395-AAC7-4FB7A885BB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1524721"/>
            <a:ext cx="9144000" cy="3179084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Recent work has incorporated psychopathology into studies of emotion socialization </a:t>
            </a:r>
            <a:r>
              <a:rPr lang="en-US" sz="1000" dirty="0"/>
              <a:t>(e.g. Godleski et al., 2020)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sz="1800" dirty="0">
                <a:solidFill>
                  <a:schemeClr val="tx1"/>
                </a:solidFill>
              </a:rPr>
              <a:t>Insensitive caregiving behaviors </a:t>
            </a:r>
            <a:r>
              <a:rPr 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1800" dirty="0">
                <a:solidFill>
                  <a:schemeClr val="tx1"/>
                </a:solidFill>
              </a:rPr>
              <a:t>increased risk for child psychopathology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Maternal insensitivity </a:t>
            </a:r>
            <a:r>
              <a:rPr 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1800" dirty="0">
                <a:solidFill>
                  <a:schemeClr val="tx1"/>
                </a:solidFill>
              </a:rPr>
              <a:t>higher levels of child depressive symptoms </a:t>
            </a:r>
            <a:r>
              <a:rPr lang="en-US" sz="1000" dirty="0"/>
              <a:t>(Hastings et al., 2014; Sanders et al., 2015)</a:t>
            </a:r>
          </a:p>
          <a:p>
            <a:pPr marL="457200" lvl="1" indent="0">
              <a:buNone/>
            </a:pPr>
            <a:endParaRPr lang="en-US" sz="1000" dirty="0"/>
          </a:p>
          <a:p>
            <a:r>
              <a:rPr lang="en-US" sz="1800" dirty="0">
                <a:solidFill>
                  <a:schemeClr val="tx1"/>
                </a:solidFill>
              </a:rPr>
              <a:t>Parent psychopathology </a:t>
            </a:r>
            <a:r>
              <a:rPr 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1800" dirty="0">
                <a:solidFill>
                  <a:schemeClr val="tx1"/>
                </a:solidFill>
              </a:rPr>
              <a:t>insensitive responses </a:t>
            </a:r>
            <a:r>
              <a:rPr lang="en-US" sz="1000" dirty="0"/>
              <a:t>(Jacques et al., 2021; Shaffer et al., 2012)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sz="1800" dirty="0">
                <a:solidFill>
                  <a:schemeClr val="tx1"/>
                </a:solidFill>
              </a:rPr>
              <a:t>Few studies focused on mothers with alcohol dependence symptoms</a:t>
            </a:r>
          </a:p>
        </p:txBody>
      </p:sp>
    </p:spTree>
    <p:extLst>
      <p:ext uri="{BB962C8B-B14F-4D97-AF65-F5344CB8AC3E}">
        <p14:creationId xmlns:p14="http://schemas.microsoft.com/office/powerpoint/2010/main" val="293142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305D1-4339-4E2F-B1E5-D5283D8D3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Emotion Socialization &amp; Maternal Alcohol Dependence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42EE86-2532-4395-AAC7-4FB7A885BB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1524721"/>
            <a:ext cx="9144000" cy="3179084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Mothers with alcohol dependence histories uniquely at risk for insensitive socialization behaviors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Decreased neural processing of emotional cues </a:t>
            </a:r>
            <a:r>
              <a:rPr lang="en-US" sz="1000" dirty="0"/>
              <a:t>(Kim et al., 2017; Rutherford et al., 2020)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Report more unsupportive/insensitive socialization behaviors </a:t>
            </a:r>
            <a:r>
              <a:rPr lang="en-US" sz="1000" dirty="0"/>
              <a:t>(Godleski et al., 2020; </a:t>
            </a:r>
            <a:r>
              <a:rPr lang="en-US" sz="1000" dirty="0" err="1"/>
              <a:t>Hussong</a:t>
            </a:r>
            <a:r>
              <a:rPr lang="en-US" sz="1000" dirty="0"/>
              <a:t> et al., 2020)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>
                <a:solidFill>
                  <a:schemeClr val="tx1"/>
                </a:solidFill>
              </a:rPr>
              <a:t>Despite prior work: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Little is known about how alcohol-dependent mothers respond to their own child’s emotional distress</a:t>
            </a:r>
          </a:p>
        </p:txBody>
      </p:sp>
    </p:spTree>
    <p:extLst>
      <p:ext uri="{BB962C8B-B14F-4D97-AF65-F5344CB8AC3E}">
        <p14:creationId xmlns:p14="http://schemas.microsoft.com/office/powerpoint/2010/main" val="315346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CFA61-DE59-48AF-9362-16D144870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Parsing Maternal Insensitivity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DFD6FBDC-7B6D-4CBA-B6B1-D2220A46B888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A picture containing indoor, person, baby, little&#10;&#10;Description automatically generated">
            <a:extLst>
              <a:ext uri="{FF2B5EF4-FFF2-40B4-BE49-F238E27FC236}">
                <a16:creationId xmlns:a16="http://schemas.microsoft.com/office/drawing/2014/main" id="{D0A310EB-F804-450E-B21F-BE4BBA8F5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" y="1630773"/>
            <a:ext cx="4569678" cy="3427259"/>
          </a:xfrm>
          <a:prstGeom prst="rect">
            <a:avLst/>
          </a:prstGeom>
        </p:spPr>
      </p:pic>
      <p:pic>
        <p:nvPicPr>
          <p:cNvPr id="5" name="Picture 4" descr="A picture containing wall, person, indoor&#10;&#10;Description automatically generated">
            <a:extLst>
              <a:ext uri="{FF2B5EF4-FFF2-40B4-BE49-F238E27FC236}">
                <a16:creationId xmlns:a16="http://schemas.microsoft.com/office/drawing/2014/main" id="{63F8EFE7-E26E-41D0-AB49-7DBB797942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714" y="1630773"/>
            <a:ext cx="5140889" cy="342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09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4b2e83">
      <a:dk1>
        <a:srgbClr val="4B2E83"/>
      </a:dk1>
      <a:lt1>
        <a:srgbClr val="E8D3A2"/>
      </a:lt1>
      <a:dk2>
        <a:srgbClr val="4B2E83"/>
      </a:dk2>
      <a:lt2>
        <a:srgbClr val="FFFFFF"/>
      </a:lt2>
      <a:accent1>
        <a:srgbClr val="4B2E83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Custom Design">
  <a:themeElements>
    <a:clrScheme name="4b2e83">
      <a:dk1>
        <a:srgbClr val="4B2E83"/>
      </a:dk1>
      <a:lt1>
        <a:srgbClr val="E8D3A2"/>
      </a:lt1>
      <a:dk2>
        <a:srgbClr val="4B2E83"/>
      </a:dk2>
      <a:lt2>
        <a:srgbClr val="FFFFFF"/>
      </a:lt2>
      <a:accent1>
        <a:srgbClr val="4B2E83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Custom 2">
      <a:dk1>
        <a:srgbClr val="4B2E83"/>
      </a:dk1>
      <a:lt1>
        <a:srgbClr val="E8D3A2"/>
      </a:lt1>
      <a:dk2>
        <a:srgbClr val="4B2E83"/>
      </a:dk2>
      <a:lt2>
        <a:srgbClr val="FFFFFF"/>
      </a:lt2>
      <a:accent1>
        <a:srgbClr val="4B2E83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2049</TotalTime>
  <Words>1806</Words>
  <Application>Microsoft Macintosh PowerPoint</Application>
  <PresentationFormat>On-screen Show (16:9)</PresentationFormat>
  <Paragraphs>299</Paragraphs>
  <Slides>52</Slides>
  <Notes>48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52</vt:i4>
      </vt:variant>
    </vt:vector>
  </HeadingPairs>
  <TitlesOfParts>
    <vt:vector size="64" baseType="lpstr">
      <vt:lpstr>Arial</vt:lpstr>
      <vt:lpstr>Calibri</vt:lpstr>
      <vt:lpstr>Encode Sans Normal Black</vt:lpstr>
      <vt:lpstr>Lucida Grande</vt:lpstr>
      <vt:lpstr>Open Sans</vt:lpstr>
      <vt:lpstr>Open Sans Light</vt:lpstr>
      <vt:lpstr>Times New Roman</vt:lpstr>
      <vt:lpstr>Uni Sans Regular</vt:lpstr>
      <vt:lpstr>Wingdings</vt:lpstr>
      <vt:lpstr>Custom Design</vt:lpstr>
      <vt:lpstr>2_Custom Design</vt:lpstr>
      <vt:lpstr>1_Custom Design</vt:lpstr>
      <vt:lpstr>Maternal Alcohol Dependence Symptoms &amp; Maternal Insensitivity to Children’s Distress: Nuanced Pathways &amp; Associations Underlying Early Childhood Adjustment</vt:lpstr>
      <vt:lpstr>Children of Parents with Substance Use Disorders</vt:lpstr>
      <vt:lpstr>Talk/ Study Roadmap</vt:lpstr>
      <vt:lpstr>Background</vt:lpstr>
      <vt:lpstr>Different Forms of Internalizing</vt:lpstr>
      <vt:lpstr>Parental Emotion Socialization</vt:lpstr>
      <vt:lpstr>Emotion Socialization &amp; Psychopathology</vt:lpstr>
      <vt:lpstr>Emotion Socialization &amp; Maternal Alcohol Dependence</vt:lpstr>
      <vt:lpstr>Parsing Maternal Insensitivity</vt:lpstr>
      <vt:lpstr>Maternal Intrusiveness</vt:lpstr>
      <vt:lpstr>Maternal Disengagement</vt:lpstr>
      <vt:lpstr>Study 1</vt:lpstr>
      <vt:lpstr>PowerPoint Presentation</vt:lpstr>
      <vt:lpstr>Participants</vt:lpstr>
      <vt:lpstr>PowerPoint Presentation</vt:lpstr>
      <vt:lpstr>Procedures</vt:lpstr>
      <vt:lpstr>So What did Study 1 Reveal?</vt:lpstr>
      <vt:lpstr>Study 1</vt:lpstr>
      <vt:lpstr>Study 1: Child Affective Problems</vt:lpstr>
      <vt:lpstr>Study 1: Child Affective Problems</vt:lpstr>
      <vt:lpstr>Study 1: Child Affective Problems</vt:lpstr>
      <vt:lpstr>Study 1: Child Affective Problems</vt:lpstr>
      <vt:lpstr>Study 1</vt:lpstr>
      <vt:lpstr>Study 1: Child Anxiety Problems</vt:lpstr>
      <vt:lpstr>Study 1: Child Anxiety Problems</vt:lpstr>
      <vt:lpstr>Study 1: Child Anxiety Problems</vt:lpstr>
      <vt:lpstr>Study 1: Child Anxiety Problems</vt:lpstr>
      <vt:lpstr>Study 1 Discussion</vt:lpstr>
      <vt:lpstr>But why?</vt:lpstr>
      <vt:lpstr>Parsing Child Outcomes</vt:lpstr>
      <vt:lpstr>    Study 2</vt:lpstr>
      <vt:lpstr>Emotion Regulation &amp; Reactivity</vt:lpstr>
      <vt:lpstr>Emotion Regulation &amp; Reactivity in Childhood</vt:lpstr>
      <vt:lpstr>Implications of Regulation Strategies in Childhood</vt:lpstr>
      <vt:lpstr>Parent &amp; Family Influences on Child Emotion Regulation</vt:lpstr>
      <vt:lpstr>But what about family context?</vt:lpstr>
      <vt:lpstr>Study 2 Aims</vt:lpstr>
      <vt:lpstr>Participants</vt:lpstr>
      <vt:lpstr>Study 2 Procedures</vt:lpstr>
      <vt:lpstr>What did Study 2 Reveal?</vt:lpstr>
      <vt:lpstr>Takeaways</vt:lpstr>
      <vt:lpstr>PowerPoint Presentation</vt:lpstr>
      <vt:lpstr>Thank you!</vt:lpstr>
      <vt:lpstr>Questions</vt:lpstr>
      <vt:lpstr>Paper 1: SEM of Child Affective Problems</vt:lpstr>
      <vt:lpstr>PowerPoint Presentation</vt:lpstr>
      <vt:lpstr>PowerPoint Presentation</vt:lpstr>
      <vt:lpstr>Paper 1: SEM of Child Anxiety Problems</vt:lpstr>
      <vt:lpstr>PowerPoint Presentation</vt:lpstr>
      <vt:lpstr>PowerPoint Presentation</vt:lpstr>
      <vt:lpstr>Paper 2: SEM Model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Alanya Cannon</dc:creator>
  <cp:lastModifiedBy>Eileen Farrar</cp:lastModifiedBy>
  <cp:revision>146</cp:revision>
  <dcterms:created xsi:type="dcterms:W3CDTF">2014-10-14T00:51:43Z</dcterms:created>
  <dcterms:modified xsi:type="dcterms:W3CDTF">2025-03-20T18:21:19Z</dcterms:modified>
</cp:coreProperties>
</file>