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9.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1.xml" ContentType="application/vnd.openxmlformats-officedocument.themeOverr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2.xml" ContentType="application/vnd.openxmlformats-officedocument.themeOverr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omments/modernComment_12D_7C39AD1B.xml" ContentType="application/vnd.ms-powerpoint.comment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5" r:id="rId2"/>
  </p:sldMasterIdLst>
  <p:notesMasterIdLst>
    <p:notesMasterId r:id="rId21"/>
  </p:notesMasterIdLst>
  <p:sldIdLst>
    <p:sldId id="464" r:id="rId3"/>
    <p:sldId id="343" r:id="rId4"/>
    <p:sldId id="466" r:id="rId5"/>
    <p:sldId id="472" r:id="rId6"/>
    <p:sldId id="273" r:id="rId7"/>
    <p:sldId id="347" r:id="rId8"/>
    <p:sldId id="341" r:id="rId9"/>
    <p:sldId id="469" r:id="rId10"/>
    <p:sldId id="360" r:id="rId11"/>
    <p:sldId id="370" r:id="rId12"/>
    <p:sldId id="371" r:id="rId13"/>
    <p:sldId id="470" r:id="rId14"/>
    <p:sldId id="349" r:id="rId15"/>
    <p:sldId id="363" r:id="rId16"/>
    <p:sldId id="301" r:id="rId17"/>
    <p:sldId id="348" r:id="rId18"/>
    <p:sldId id="350" r:id="rId19"/>
    <p:sldId id="473"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AD92E60-5F9B-45DA-B825-1F366CA7C78C}">
          <p14:sldIdLst>
            <p14:sldId id="464"/>
            <p14:sldId id="343"/>
            <p14:sldId id="466"/>
            <p14:sldId id="472"/>
            <p14:sldId id="273"/>
            <p14:sldId id="347"/>
            <p14:sldId id="341"/>
            <p14:sldId id="469"/>
            <p14:sldId id="360"/>
            <p14:sldId id="370"/>
            <p14:sldId id="371"/>
            <p14:sldId id="470"/>
            <p14:sldId id="349"/>
            <p14:sldId id="363"/>
            <p14:sldId id="301"/>
            <p14:sldId id="348"/>
            <p14:sldId id="350"/>
            <p14:sldId id="473"/>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83A225-D12F-550D-24FC-9E4B382EB0B2}" name="Anna Grager" initials="AG" userId="S::anna.grager@sydney.edu.au::14a04f88-949a-4c92-b522-e36f15e06928" providerId="AD"/>
  <p188:author id="{1A6157A5-2133-BD48-E1A1-3D06E6A4AAD4}" name="Jessica Deng" initials="JD" userId="S::jessica.deng@sydney.edu.au::df8fbfc1-cf5e-410d-bee5-ae047ac41cc3" providerId="AD"/>
  <p188:author id="{639893B5-792A-F520-0049-981699CD74C9}" name="Stephanie Kershaw" initials="SK" userId="S::steph.kershaw@sydney.edu.au::9b65ad97-5808-42f6-a798-94b5fe1894ee"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ACE77"/>
    <a:srgbClr val="3F9CC8"/>
    <a:srgbClr val="50C0D8"/>
    <a:srgbClr val="00B0F0"/>
    <a:srgbClr val="16A8CC"/>
    <a:srgbClr val="7791C1"/>
    <a:srgbClr val="2492AD"/>
    <a:srgbClr val="2A7794"/>
    <a:srgbClr val="2C708C"/>
    <a:srgbClr val="2E658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BAFF019-AF42-442D-9A43-820FB2FDC1BE}" v="63" dt="2026-09-16T01:26:56.34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77" autoAdjust="0"/>
    <p:restoredTop sz="84939" autoAdjust="0"/>
  </p:normalViewPr>
  <p:slideViewPr>
    <p:cSldViewPr snapToGrid="0">
      <p:cViewPr varScale="1">
        <p:scale>
          <a:sx n="91" d="100"/>
          <a:sy n="91" d="100"/>
        </p:scale>
        <p:origin x="132" y="570"/>
      </p:cViewPr>
      <p:guideLst/>
    </p:cSldViewPr>
  </p:slideViewPr>
  <p:outlineViewPr>
    <p:cViewPr>
      <p:scale>
        <a:sx n="33" d="100"/>
        <a:sy n="33" d="100"/>
      </p:scale>
      <p:origin x="0" y="-612"/>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microsoft.com/office/2016/11/relationships/changesInfo" Target="changesInfos/changesInfo1.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28" Type="http://schemas.microsoft.com/office/2018/10/relationships/authors" Target="author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phanie Kershaw" userId="9b65ad97-5808-42f6-a798-94b5fe1894ee" providerId="ADAL" clId="{97F6BBF6-9D88-4728-A900-77537707F517}"/>
    <pc:docChg chg="undo custSel addSld delSld modSld sldOrd delMainMaster modSection">
      <pc:chgData name="Stephanie Kershaw" userId="9b65ad97-5808-42f6-a798-94b5fe1894ee" providerId="ADAL" clId="{97F6BBF6-9D88-4728-A900-77537707F517}" dt="2026-09-16T01:40:00.616" v="1439" actId="20577"/>
      <pc:docMkLst>
        <pc:docMk/>
      </pc:docMkLst>
      <pc:sldChg chg="add setBg modNotesTx">
        <pc:chgData name="Stephanie Kershaw" userId="9b65ad97-5808-42f6-a798-94b5fe1894ee" providerId="ADAL" clId="{97F6BBF6-9D88-4728-A900-77537707F517}" dt="2026-09-16T01:17:47.403" v="804" actId="20577"/>
        <pc:sldMkLst>
          <pc:docMk/>
          <pc:sldMk cId="4212000005" sldId="273"/>
        </pc:sldMkLst>
      </pc:sldChg>
      <pc:sldChg chg="del modNotesTx">
        <pc:chgData name="Stephanie Kershaw" userId="9b65ad97-5808-42f6-a798-94b5fe1894ee" providerId="ADAL" clId="{97F6BBF6-9D88-4728-A900-77537707F517}" dt="2026-09-16T01:22:22.966" v="805" actId="47"/>
        <pc:sldMkLst>
          <pc:docMk/>
          <pc:sldMk cId="986980191" sldId="331"/>
        </pc:sldMkLst>
      </pc:sldChg>
      <pc:sldChg chg="del">
        <pc:chgData name="Stephanie Kershaw" userId="9b65ad97-5808-42f6-a798-94b5fe1894ee" providerId="ADAL" clId="{97F6BBF6-9D88-4728-A900-77537707F517}" dt="2026-09-16T01:16:15.116" v="710" actId="47"/>
        <pc:sldMkLst>
          <pc:docMk/>
          <pc:sldMk cId="951762035" sldId="335"/>
        </pc:sldMkLst>
      </pc:sldChg>
      <pc:sldChg chg="del">
        <pc:chgData name="Stephanie Kershaw" userId="9b65ad97-5808-42f6-a798-94b5fe1894ee" providerId="ADAL" clId="{97F6BBF6-9D88-4728-A900-77537707F517}" dt="2026-09-16T01:05:07.705" v="1" actId="47"/>
        <pc:sldMkLst>
          <pc:docMk/>
          <pc:sldMk cId="624708264" sldId="340"/>
        </pc:sldMkLst>
      </pc:sldChg>
      <pc:sldChg chg="add modNotesTx">
        <pc:chgData name="Stephanie Kershaw" userId="9b65ad97-5808-42f6-a798-94b5fe1894ee" providerId="ADAL" clId="{97F6BBF6-9D88-4728-A900-77537707F517}" dt="2026-09-16T01:40:00.616" v="1439" actId="20577"/>
        <pc:sldMkLst>
          <pc:docMk/>
          <pc:sldMk cId="3816613944" sldId="343"/>
        </pc:sldMkLst>
      </pc:sldChg>
      <pc:sldChg chg="modSp add mod setBg">
        <pc:chgData name="Stephanie Kershaw" userId="9b65ad97-5808-42f6-a798-94b5fe1894ee" providerId="ADAL" clId="{97F6BBF6-9D88-4728-A900-77537707F517}" dt="2026-09-16T01:22:38.746" v="810" actId="404"/>
        <pc:sldMkLst>
          <pc:docMk/>
          <pc:sldMk cId="986980191" sldId="347"/>
        </pc:sldMkLst>
        <pc:spChg chg="mod">
          <ac:chgData name="Stephanie Kershaw" userId="9b65ad97-5808-42f6-a798-94b5fe1894ee" providerId="ADAL" clId="{97F6BBF6-9D88-4728-A900-77537707F517}" dt="2026-09-16T01:22:38.746" v="810" actId="404"/>
          <ac:spMkLst>
            <pc:docMk/>
            <pc:sldMk cId="986980191" sldId="347"/>
            <ac:spMk id="3" creationId="{083680CE-5876-4437-8725-48B4139FF3DD}"/>
          </ac:spMkLst>
        </pc:spChg>
      </pc:sldChg>
      <pc:sldChg chg="ord">
        <pc:chgData name="Stephanie Kershaw" userId="9b65ad97-5808-42f6-a798-94b5fe1894ee" providerId="ADAL" clId="{97F6BBF6-9D88-4728-A900-77537707F517}" dt="2026-09-16T01:05:32.767" v="4"/>
        <pc:sldMkLst>
          <pc:docMk/>
          <pc:sldMk cId="3338415688" sldId="348"/>
        </pc:sldMkLst>
      </pc:sldChg>
      <pc:sldChg chg="modSp add mod ord">
        <pc:chgData name="Stephanie Kershaw" userId="9b65ad97-5808-42f6-a798-94b5fe1894ee" providerId="ADAL" clId="{97F6BBF6-9D88-4728-A900-77537707F517}" dt="2026-09-16T01:26:46.174" v="860"/>
        <pc:sldMkLst>
          <pc:docMk/>
          <pc:sldMk cId="2579358413" sldId="349"/>
        </pc:sldMkLst>
        <pc:spChg chg="mod">
          <ac:chgData name="Stephanie Kershaw" userId="9b65ad97-5808-42f6-a798-94b5fe1894ee" providerId="ADAL" clId="{97F6BBF6-9D88-4728-A900-77537707F517}" dt="2026-09-16T01:25:58.172" v="833" actId="2711"/>
          <ac:spMkLst>
            <pc:docMk/>
            <pc:sldMk cId="2579358413" sldId="349"/>
            <ac:spMk id="8" creationId="{B014FAEE-DCE4-4C6C-83F1-C163013EFD24}"/>
          </ac:spMkLst>
        </pc:spChg>
      </pc:sldChg>
      <pc:sldChg chg="ord">
        <pc:chgData name="Stephanie Kershaw" userId="9b65ad97-5808-42f6-a798-94b5fe1894ee" providerId="ADAL" clId="{97F6BBF6-9D88-4728-A900-77537707F517}" dt="2026-09-16T01:26:49.019" v="862"/>
        <pc:sldMkLst>
          <pc:docMk/>
          <pc:sldMk cId="3373706351" sldId="350"/>
        </pc:sldMkLst>
      </pc:sldChg>
      <pc:sldChg chg="add">
        <pc:chgData name="Stephanie Kershaw" userId="9b65ad97-5808-42f6-a798-94b5fe1894ee" providerId="ADAL" clId="{97F6BBF6-9D88-4728-A900-77537707F517}" dt="2026-09-16T01:24:53.603" v="831"/>
        <pc:sldMkLst>
          <pc:docMk/>
          <pc:sldMk cId="1246594310" sldId="360"/>
        </pc:sldMkLst>
      </pc:sldChg>
      <pc:sldChg chg="del">
        <pc:chgData name="Stephanie Kershaw" userId="9b65ad97-5808-42f6-a798-94b5fe1894ee" providerId="ADAL" clId="{97F6BBF6-9D88-4728-A900-77537707F517}" dt="2026-09-16T01:27:19.486" v="872" actId="47"/>
        <pc:sldMkLst>
          <pc:docMk/>
          <pc:sldMk cId="1800689500" sldId="462"/>
        </pc:sldMkLst>
      </pc:sldChg>
      <pc:sldChg chg="add">
        <pc:chgData name="Stephanie Kershaw" userId="9b65ad97-5808-42f6-a798-94b5fe1894ee" providerId="ADAL" clId="{97F6BBF6-9D88-4728-A900-77537707F517}" dt="2026-09-16T01:05:04.565" v="0"/>
        <pc:sldMkLst>
          <pc:docMk/>
          <pc:sldMk cId="688566041" sldId="464"/>
        </pc:sldMkLst>
      </pc:sldChg>
      <pc:sldChg chg="delSp modSp mod delAnim modNotesTx">
        <pc:chgData name="Stephanie Kershaw" userId="9b65ad97-5808-42f6-a798-94b5fe1894ee" providerId="ADAL" clId="{97F6BBF6-9D88-4728-A900-77537707F517}" dt="2026-09-16T01:12:32.425" v="476" actId="20577"/>
        <pc:sldMkLst>
          <pc:docMk/>
          <pc:sldMk cId="4095247783" sldId="466"/>
        </pc:sldMkLst>
        <pc:spChg chg="mod">
          <ac:chgData name="Stephanie Kershaw" userId="9b65ad97-5808-42f6-a798-94b5fe1894ee" providerId="ADAL" clId="{97F6BBF6-9D88-4728-A900-77537707F517}" dt="2026-09-16T01:09:47.768" v="62" actId="1076"/>
          <ac:spMkLst>
            <pc:docMk/>
            <pc:sldMk cId="4095247783" sldId="466"/>
            <ac:spMk id="3" creationId="{395FCEF0-5460-997A-E1CE-DCD6E2D63223}"/>
          </ac:spMkLst>
        </pc:spChg>
        <pc:spChg chg="mod">
          <ac:chgData name="Stephanie Kershaw" userId="9b65ad97-5808-42f6-a798-94b5fe1894ee" providerId="ADAL" clId="{97F6BBF6-9D88-4728-A900-77537707F517}" dt="2026-09-16T01:10:11.944" v="65" actId="1076"/>
          <ac:spMkLst>
            <pc:docMk/>
            <pc:sldMk cId="4095247783" sldId="466"/>
            <ac:spMk id="8" creationId="{4E1A1A37-5E04-68FA-2F8B-E879E4DE9445}"/>
          </ac:spMkLst>
        </pc:spChg>
        <pc:spChg chg="del">
          <ac:chgData name="Stephanie Kershaw" userId="9b65ad97-5808-42f6-a798-94b5fe1894ee" providerId="ADAL" clId="{97F6BBF6-9D88-4728-A900-77537707F517}" dt="2026-09-16T01:09:37.216" v="58" actId="478"/>
          <ac:spMkLst>
            <pc:docMk/>
            <pc:sldMk cId="4095247783" sldId="466"/>
            <ac:spMk id="9" creationId="{CCD7BF22-1C05-EFBB-35EF-8AF92F23C3CE}"/>
          </ac:spMkLst>
        </pc:spChg>
        <pc:picChg chg="mod">
          <ac:chgData name="Stephanie Kershaw" userId="9b65ad97-5808-42f6-a798-94b5fe1894ee" providerId="ADAL" clId="{97F6BBF6-9D88-4728-A900-77537707F517}" dt="2026-09-16T01:09:43.440" v="60" actId="1076"/>
          <ac:picMkLst>
            <pc:docMk/>
            <pc:sldMk cId="4095247783" sldId="466"/>
            <ac:picMk id="11" creationId="{E948EC14-38B3-0148-80A5-F7DEA2669313}"/>
          </ac:picMkLst>
        </pc:picChg>
        <pc:picChg chg="del">
          <ac:chgData name="Stephanie Kershaw" userId="9b65ad97-5808-42f6-a798-94b5fe1894ee" providerId="ADAL" clId="{97F6BBF6-9D88-4728-A900-77537707F517}" dt="2026-09-16T01:09:39.080" v="59" actId="478"/>
          <ac:picMkLst>
            <pc:docMk/>
            <pc:sldMk cId="4095247783" sldId="466"/>
            <ac:picMk id="30" creationId="{447D7D49-6220-DA50-821A-56177FB00CC9}"/>
          </ac:picMkLst>
        </pc:picChg>
        <pc:picChg chg="mod">
          <ac:chgData name="Stephanie Kershaw" userId="9b65ad97-5808-42f6-a798-94b5fe1894ee" providerId="ADAL" clId="{97F6BBF6-9D88-4728-A900-77537707F517}" dt="2026-09-16T01:10:05.144" v="63" actId="1076"/>
          <ac:picMkLst>
            <pc:docMk/>
            <pc:sldMk cId="4095247783" sldId="466"/>
            <ac:picMk id="36" creationId="{01F166A3-944A-EB24-94DF-4018AFFB475E}"/>
          </ac:picMkLst>
        </pc:picChg>
      </pc:sldChg>
      <pc:sldChg chg="addSp modSp mod">
        <pc:chgData name="Stephanie Kershaw" userId="9b65ad97-5808-42f6-a798-94b5fe1894ee" providerId="ADAL" clId="{97F6BBF6-9D88-4728-A900-77537707F517}" dt="2026-09-16T01:24:31.712" v="830" actId="1076"/>
        <pc:sldMkLst>
          <pc:docMk/>
          <pc:sldMk cId="3801979995" sldId="469"/>
        </pc:sldMkLst>
        <pc:spChg chg="mod">
          <ac:chgData name="Stephanie Kershaw" userId="9b65ad97-5808-42f6-a798-94b5fe1894ee" providerId="ADAL" clId="{97F6BBF6-9D88-4728-A900-77537707F517}" dt="2026-09-16T01:24:28.384" v="829" actId="1076"/>
          <ac:spMkLst>
            <pc:docMk/>
            <pc:sldMk cId="3801979995" sldId="469"/>
            <ac:spMk id="11" creationId="{8A4471B2-AA50-918F-5634-34125BD01A2D}"/>
          </ac:spMkLst>
        </pc:spChg>
        <pc:spChg chg="add mod">
          <ac:chgData name="Stephanie Kershaw" userId="9b65ad97-5808-42f6-a798-94b5fe1894ee" providerId="ADAL" clId="{97F6BBF6-9D88-4728-A900-77537707F517}" dt="2026-09-16T01:24:23.592" v="828" actId="14100"/>
          <ac:spMkLst>
            <pc:docMk/>
            <pc:sldMk cId="3801979995" sldId="469"/>
            <ac:spMk id="18" creationId="{D4EAEE71-8063-D1CD-C500-535767330D2D}"/>
          </ac:spMkLst>
        </pc:spChg>
        <pc:spChg chg="add mod">
          <ac:chgData name="Stephanie Kershaw" userId="9b65ad97-5808-42f6-a798-94b5fe1894ee" providerId="ADAL" clId="{97F6BBF6-9D88-4728-A900-77537707F517}" dt="2026-09-16T01:24:31.712" v="830" actId="1076"/>
          <ac:spMkLst>
            <pc:docMk/>
            <pc:sldMk cId="3801979995" sldId="469"/>
            <ac:spMk id="22" creationId="{7485711C-2C80-132E-C47F-568D15F77244}"/>
          </ac:spMkLst>
        </pc:spChg>
        <pc:graphicFrameChg chg="mod">
          <ac:chgData name="Stephanie Kershaw" userId="9b65ad97-5808-42f6-a798-94b5fe1894ee" providerId="ADAL" clId="{97F6BBF6-9D88-4728-A900-77537707F517}" dt="2026-09-16T01:23:31.144" v="817" actId="1076"/>
          <ac:graphicFrameMkLst>
            <pc:docMk/>
            <pc:sldMk cId="3801979995" sldId="469"/>
            <ac:graphicFrameMk id="3" creationId="{0A8BBE5A-D3F6-F07F-12F5-58C9E07CCF53}"/>
          </ac:graphicFrameMkLst>
        </pc:graphicFrameChg>
        <pc:graphicFrameChg chg="add mod">
          <ac:chgData name="Stephanie Kershaw" userId="9b65ad97-5808-42f6-a798-94b5fe1894ee" providerId="ADAL" clId="{97F6BBF6-9D88-4728-A900-77537707F517}" dt="2026-09-16T01:23:39.840" v="820" actId="1076"/>
          <ac:graphicFrameMkLst>
            <pc:docMk/>
            <pc:sldMk cId="3801979995" sldId="469"/>
            <ac:graphicFrameMk id="13" creationId="{AF71BF52-E00E-6E30-D189-1DD4A7073E7D}"/>
          </ac:graphicFrameMkLst>
        </pc:graphicFrameChg>
      </pc:sldChg>
      <pc:sldChg chg="addSp modSp mod">
        <pc:chgData name="Stephanie Kershaw" userId="9b65ad97-5808-42f6-a798-94b5fe1894ee" providerId="ADAL" clId="{97F6BBF6-9D88-4728-A900-77537707F517}" dt="2026-09-16T01:26:27.385" v="856" actId="1076"/>
        <pc:sldMkLst>
          <pc:docMk/>
          <pc:sldMk cId="2113628520" sldId="470"/>
        </pc:sldMkLst>
        <pc:spChg chg="mod">
          <ac:chgData name="Stephanie Kershaw" userId="9b65ad97-5808-42f6-a798-94b5fe1894ee" providerId="ADAL" clId="{97F6BBF6-9D88-4728-A900-77537707F517}" dt="2026-09-16T01:26:24.184" v="855" actId="1036"/>
          <ac:spMkLst>
            <pc:docMk/>
            <pc:sldMk cId="2113628520" sldId="470"/>
            <ac:spMk id="2" creationId="{07B93648-7E2D-1D2D-D6D0-594AE7EA9E08}"/>
          </ac:spMkLst>
        </pc:spChg>
        <pc:spChg chg="add mod">
          <ac:chgData name="Stephanie Kershaw" userId="9b65ad97-5808-42f6-a798-94b5fe1894ee" providerId="ADAL" clId="{97F6BBF6-9D88-4728-A900-77537707F517}" dt="2026-09-16T01:26:27.385" v="856" actId="1076"/>
          <ac:spMkLst>
            <pc:docMk/>
            <pc:sldMk cId="2113628520" sldId="470"/>
            <ac:spMk id="4" creationId="{554AC310-2835-90BE-E748-3D381793389F}"/>
          </ac:spMkLst>
        </pc:spChg>
        <pc:spChg chg="mod">
          <ac:chgData name="Stephanie Kershaw" userId="9b65ad97-5808-42f6-a798-94b5fe1894ee" providerId="ADAL" clId="{97F6BBF6-9D88-4728-A900-77537707F517}" dt="2026-09-16T01:26:24.184" v="855" actId="1036"/>
          <ac:spMkLst>
            <pc:docMk/>
            <pc:sldMk cId="2113628520" sldId="470"/>
            <ac:spMk id="5" creationId="{493F9234-2DC5-4FBD-9793-398EF7AE55E8}"/>
          </ac:spMkLst>
        </pc:spChg>
        <pc:spChg chg="mod">
          <ac:chgData name="Stephanie Kershaw" userId="9b65ad97-5808-42f6-a798-94b5fe1894ee" providerId="ADAL" clId="{97F6BBF6-9D88-4728-A900-77537707F517}" dt="2026-09-16T01:26:24.184" v="855" actId="1036"/>
          <ac:spMkLst>
            <pc:docMk/>
            <pc:sldMk cId="2113628520" sldId="470"/>
            <ac:spMk id="11" creationId="{EB9506D7-5125-A664-04A0-A4CB6146EE3D}"/>
          </ac:spMkLst>
        </pc:spChg>
      </pc:sldChg>
      <pc:sldChg chg="delSp add setBg delDesignElem modNotesTx">
        <pc:chgData name="Stephanie Kershaw" userId="9b65ad97-5808-42f6-a798-94b5fe1894ee" providerId="ADAL" clId="{97F6BBF6-9D88-4728-A900-77537707F517}" dt="2026-09-16T01:16:05.529" v="709" actId="20577"/>
        <pc:sldMkLst>
          <pc:docMk/>
          <pc:sldMk cId="3969800681" sldId="472"/>
        </pc:sldMkLst>
        <pc:spChg chg="del">
          <ac:chgData name="Stephanie Kershaw" userId="9b65ad97-5808-42f6-a798-94b5fe1894ee" providerId="ADAL" clId="{97F6BBF6-9D88-4728-A900-77537707F517}" dt="2026-09-16T01:14:24.365" v="582"/>
          <ac:spMkLst>
            <pc:docMk/>
            <pc:sldMk cId="3969800681" sldId="472"/>
            <ac:spMk id="8" creationId="{F3060C83-F051-4F0E-ABAD-AA0DFC48B218}"/>
          </ac:spMkLst>
        </pc:spChg>
        <pc:spChg chg="del">
          <ac:chgData name="Stephanie Kershaw" userId="9b65ad97-5808-42f6-a798-94b5fe1894ee" providerId="ADAL" clId="{97F6BBF6-9D88-4728-A900-77537707F517}" dt="2026-09-16T01:14:24.365" v="582"/>
          <ac:spMkLst>
            <pc:docMk/>
            <pc:sldMk cId="3969800681" sldId="472"/>
            <ac:spMk id="10" creationId="{83C98ABE-055B-441F-B07E-44F97F083C39}"/>
          </ac:spMkLst>
        </pc:spChg>
        <pc:spChg chg="del">
          <ac:chgData name="Stephanie Kershaw" userId="9b65ad97-5808-42f6-a798-94b5fe1894ee" providerId="ADAL" clId="{97F6BBF6-9D88-4728-A900-77537707F517}" dt="2026-09-16T01:14:24.365" v="582"/>
          <ac:spMkLst>
            <pc:docMk/>
            <pc:sldMk cId="3969800681" sldId="472"/>
            <ac:spMk id="12" creationId="{29FDB030-9B49-4CED-8CCD-4D99382388AC}"/>
          </ac:spMkLst>
        </pc:spChg>
        <pc:spChg chg="del">
          <ac:chgData name="Stephanie Kershaw" userId="9b65ad97-5808-42f6-a798-94b5fe1894ee" providerId="ADAL" clId="{97F6BBF6-9D88-4728-A900-77537707F517}" dt="2026-09-16T01:14:24.365" v="582"/>
          <ac:spMkLst>
            <pc:docMk/>
            <pc:sldMk cId="3969800681" sldId="472"/>
            <ac:spMk id="14" creationId="{3783CA14-24A1-485C-8B30-D6A5D87987AD}"/>
          </ac:spMkLst>
        </pc:spChg>
        <pc:spChg chg="del">
          <ac:chgData name="Stephanie Kershaw" userId="9b65ad97-5808-42f6-a798-94b5fe1894ee" providerId="ADAL" clId="{97F6BBF6-9D88-4728-A900-77537707F517}" dt="2026-09-16T01:14:24.365" v="582"/>
          <ac:spMkLst>
            <pc:docMk/>
            <pc:sldMk cId="3969800681" sldId="472"/>
            <ac:spMk id="16" creationId="{9A97C86A-04D6-40F7-AE84-31AB43E6A846}"/>
          </ac:spMkLst>
        </pc:spChg>
        <pc:spChg chg="del">
          <ac:chgData name="Stephanie Kershaw" userId="9b65ad97-5808-42f6-a798-94b5fe1894ee" providerId="ADAL" clId="{97F6BBF6-9D88-4728-A900-77537707F517}" dt="2026-09-16T01:14:24.365" v="582"/>
          <ac:spMkLst>
            <pc:docMk/>
            <pc:sldMk cId="3969800681" sldId="472"/>
            <ac:spMk id="18" creationId="{FF9F2414-84E8-453E-B1F3-389FDE8192D9}"/>
          </ac:spMkLst>
        </pc:spChg>
        <pc:spChg chg="del">
          <ac:chgData name="Stephanie Kershaw" userId="9b65ad97-5808-42f6-a798-94b5fe1894ee" providerId="ADAL" clId="{97F6BBF6-9D88-4728-A900-77537707F517}" dt="2026-09-16T01:14:24.365" v="582"/>
          <ac:spMkLst>
            <pc:docMk/>
            <pc:sldMk cId="3969800681" sldId="472"/>
            <ac:spMk id="20" creationId="{3ECA69A1-7536-43AC-85EF-C7106179F5ED}"/>
          </ac:spMkLst>
        </pc:spChg>
      </pc:sldChg>
      <pc:sldChg chg="addSp modSp add mod">
        <pc:chgData name="Stephanie Kershaw" userId="9b65ad97-5808-42f6-a798-94b5fe1894ee" providerId="ADAL" clId="{97F6BBF6-9D88-4728-A900-77537707F517}" dt="2026-09-16T01:27:16.721" v="871" actId="1076"/>
        <pc:sldMkLst>
          <pc:docMk/>
          <pc:sldMk cId="3218701538" sldId="473"/>
        </pc:sldMkLst>
        <pc:spChg chg="add mod">
          <ac:chgData name="Stephanie Kershaw" userId="9b65ad97-5808-42f6-a798-94b5fe1894ee" providerId="ADAL" clId="{97F6BBF6-9D88-4728-A900-77537707F517}" dt="2026-09-16T01:27:07.625" v="867" actId="1076"/>
          <ac:spMkLst>
            <pc:docMk/>
            <pc:sldMk cId="3218701538" sldId="473"/>
            <ac:spMk id="17" creationId="{A02ED219-066B-207F-89C0-D7CFC0518D02}"/>
          </ac:spMkLst>
        </pc:spChg>
        <pc:picChg chg="add mod">
          <ac:chgData name="Stephanie Kershaw" userId="9b65ad97-5808-42f6-a798-94b5fe1894ee" providerId="ADAL" clId="{97F6BBF6-9D88-4728-A900-77537707F517}" dt="2026-09-16T01:27:16.721" v="871" actId="1076"/>
          <ac:picMkLst>
            <pc:docMk/>
            <pc:sldMk cId="3218701538" sldId="473"/>
            <ac:picMk id="10" creationId="{AE86A559-FDD8-337C-1C15-CEAD44167BBD}"/>
          </ac:picMkLst>
        </pc:picChg>
      </pc:sldChg>
      <pc:sldChg chg="add del setBg">
        <pc:chgData name="Stephanie Kershaw" userId="9b65ad97-5808-42f6-a798-94b5fe1894ee" providerId="ADAL" clId="{97F6BBF6-9D88-4728-A900-77537707F517}" dt="2026-09-16T01:26:56.291" v="864"/>
        <pc:sldMkLst>
          <pc:docMk/>
          <pc:sldMk cId="3883476254" sldId="473"/>
        </pc:sldMkLst>
      </pc:sldChg>
      <pc:sldMasterChg chg="del delSldLayout">
        <pc:chgData name="Stephanie Kershaw" userId="9b65ad97-5808-42f6-a798-94b5fe1894ee" providerId="ADAL" clId="{97F6BBF6-9D88-4728-A900-77537707F517}" dt="2026-09-16T01:27:19.486" v="872" actId="47"/>
        <pc:sldMasterMkLst>
          <pc:docMk/>
          <pc:sldMasterMk cId="2366476048" sldId="2147483661"/>
        </pc:sldMasterMkLst>
        <pc:sldLayoutChg chg="del">
          <pc:chgData name="Stephanie Kershaw" userId="9b65ad97-5808-42f6-a798-94b5fe1894ee" providerId="ADAL" clId="{97F6BBF6-9D88-4728-A900-77537707F517}" dt="2026-09-16T01:27:19.486" v="872" actId="47"/>
          <pc:sldLayoutMkLst>
            <pc:docMk/>
            <pc:sldMasterMk cId="2366476048" sldId="2147483661"/>
            <pc:sldLayoutMk cId="2075239886" sldId="2147483662"/>
          </pc:sldLayoutMkLst>
        </pc:sldLayoutChg>
        <pc:sldLayoutChg chg="del">
          <pc:chgData name="Stephanie Kershaw" userId="9b65ad97-5808-42f6-a798-94b5fe1894ee" providerId="ADAL" clId="{97F6BBF6-9D88-4728-A900-77537707F517}" dt="2026-09-16T01:27:19.486" v="872" actId="47"/>
          <pc:sldLayoutMkLst>
            <pc:docMk/>
            <pc:sldMasterMk cId="2366476048" sldId="2147483661"/>
            <pc:sldLayoutMk cId="2060135598" sldId="2147483663"/>
          </pc:sldLayoutMkLst>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Microsoft_Excel_Worksheet5.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Region</c:v>
                </c:pt>
              </c:strCache>
            </c:strRef>
          </c:tx>
          <c:dPt>
            <c:idx val="0"/>
            <c:bubble3D val="0"/>
            <c:spPr>
              <a:solidFill>
                <a:srgbClr val="2E496C"/>
              </a:solidFill>
              <a:ln w="19050">
                <a:solidFill>
                  <a:schemeClr val="lt1"/>
                </a:solidFill>
              </a:ln>
              <a:effectLst/>
            </c:spPr>
            <c:extLst>
              <c:ext xmlns:c16="http://schemas.microsoft.com/office/drawing/2014/chart" uri="{C3380CC4-5D6E-409C-BE32-E72D297353CC}">
                <c16:uniqueId val="{00000001-6327-42B9-A9F9-4C2F7C54A4CB}"/>
              </c:ext>
            </c:extLst>
          </c:dPt>
          <c:dPt>
            <c:idx val="1"/>
            <c:bubble3D val="0"/>
            <c:spPr>
              <a:solidFill>
                <a:srgbClr val="2494BF"/>
              </a:solidFill>
              <a:ln w="19050">
                <a:solidFill>
                  <a:schemeClr val="lt1"/>
                </a:solidFill>
              </a:ln>
              <a:effectLst/>
            </c:spPr>
            <c:extLst>
              <c:ext xmlns:c16="http://schemas.microsoft.com/office/drawing/2014/chart" uri="{C3380CC4-5D6E-409C-BE32-E72D297353CC}">
                <c16:uniqueId val="{00000003-6327-42B9-A9F9-4C2F7C54A4CB}"/>
              </c:ext>
            </c:extLst>
          </c:dPt>
          <c:dPt>
            <c:idx val="2"/>
            <c:bubble3D val="0"/>
            <c:spPr>
              <a:solidFill>
                <a:srgbClr val="00C7DD"/>
              </a:solidFill>
              <a:ln w="19050">
                <a:solidFill>
                  <a:schemeClr val="lt1"/>
                </a:solidFill>
              </a:ln>
              <a:effectLst/>
            </c:spPr>
            <c:extLst>
              <c:ext xmlns:c16="http://schemas.microsoft.com/office/drawing/2014/chart" uri="{C3380CC4-5D6E-409C-BE32-E72D297353CC}">
                <c16:uniqueId val="{00000005-6327-42B9-A9F9-4C2F7C54A4CB}"/>
              </c:ext>
            </c:extLst>
          </c:dPt>
          <c:dLbls>
            <c:dLbl>
              <c:idx val="0"/>
              <c:tx>
                <c:rich>
                  <a:bodyPr/>
                  <a:lstStyle/>
                  <a:p>
                    <a:fld id="{92FD55A9-1190-43ED-8424-23E61D07DBC7}" type="VALUE">
                      <a:rPr lang="en-US" smtClean="0"/>
                      <a:pPr/>
                      <a:t>[VALUE]</a:t>
                    </a:fld>
                    <a:r>
                      <a:rPr lang="en-US"/>
                      <a:t> %</a:t>
                    </a:r>
                  </a:p>
                </c:rich>
              </c:tx>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6327-42B9-A9F9-4C2F7C54A4CB}"/>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Century Gothic" panose="020B0502020202020204" pitchFamily="34" charset="0"/>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Metropolitan</c:v>
                </c:pt>
                <c:pt idx="1">
                  <c:v>Regional</c:v>
                </c:pt>
                <c:pt idx="2">
                  <c:v>Rural/Remote</c:v>
                </c:pt>
              </c:strCache>
            </c:strRef>
          </c:cat>
          <c:val>
            <c:numRef>
              <c:f>Sheet1!$B$2:$B$4</c:f>
              <c:numCache>
                <c:formatCode>General</c:formatCode>
                <c:ptCount val="3"/>
                <c:pt idx="0">
                  <c:v>52</c:v>
                </c:pt>
                <c:pt idx="1">
                  <c:v>32</c:v>
                </c:pt>
                <c:pt idx="2">
                  <c:v>16</c:v>
                </c:pt>
              </c:numCache>
            </c:numRef>
          </c:val>
          <c:extLst>
            <c:ext xmlns:c16="http://schemas.microsoft.com/office/drawing/2014/chart" uri="{C3380CC4-5D6E-409C-BE32-E72D297353CC}">
              <c16:uniqueId val="{00000006-6327-42B9-A9F9-4C2F7C54A4CB}"/>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r"/>
      <c:layout>
        <c:manualLayout>
          <c:xMode val="edge"/>
          <c:yMode val="edge"/>
          <c:x val="0.62316847648945839"/>
          <c:y val="0.27126738248628007"/>
          <c:w val="0.33035367311112257"/>
          <c:h val="0.37504099260319729"/>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Century Gothic" panose="020B050202020202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Internet Access</c:v>
                </c:pt>
              </c:strCache>
            </c:strRef>
          </c:tx>
          <c:dPt>
            <c:idx val="0"/>
            <c:bubble3D val="0"/>
            <c:spPr>
              <a:solidFill>
                <a:srgbClr val="2E496C"/>
              </a:solidFill>
              <a:ln w="19050">
                <a:solidFill>
                  <a:schemeClr val="lt1"/>
                </a:solidFill>
              </a:ln>
              <a:effectLst/>
            </c:spPr>
            <c:extLst>
              <c:ext xmlns:c16="http://schemas.microsoft.com/office/drawing/2014/chart" uri="{C3380CC4-5D6E-409C-BE32-E72D297353CC}">
                <c16:uniqueId val="{00000001-4ABC-4A83-9F3E-A2D281A8EADF}"/>
              </c:ext>
            </c:extLst>
          </c:dPt>
          <c:dPt>
            <c:idx val="1"/>
            <c:bubble3D val="0"/>
            <c:spPr>
              <a:solidFill>
                <a:srgbClr val="238DB5"/>
              </a:solidFill>
              <a:ln w="19050">
                <a:solidFill>
                  <a:schemeClr val="lt1"/>
                </a:solidFill>
              </a:ln>
              <a:effectLst/>
            </c:spPr>
            <c:extLst>
              <c:ext xmlns:c16="http://schemas.microsoft.com/office/drawing/2014/chart" uri="{C3380CC4-5D6E-409C-BE32-E72D297353CC}">
                <c16:uniqueId val="{00000003-4ABC-4A83-9F3E-A2D281A8EADF}"/>
              </c:ext>
            </c:extLst>
          </c:dPt>
          <c:dPt>
            <c:idx val="2"/>
            <c:bubble3D val="0"/>
            <c:spPr>
              <a:solidFill>
                <a:srgbClr val="00C7DD"/>
              </a:solidFill>
              <a:ln w="19050">
                <a:solidFill>
                  <a:schemeClr val="lt1"/>
                </a:solidFill>
              </a:ln>
              <a:effectLst/>
            </c:spPr>
            <c:extLst>
              <c:ext xmlns:c16="http://schemas.microsoft.com/office/drawing/2014/chart" uri="{C3380CC4-5D6E-409C-BE32-E72D297353CC}">
                <c16:uniqueId val="{00000005-4ABC-4A83-9F3E-A2D281A8EADF}"/>
              </c:ext>
            </c:extLst>
          </c:dPt>
          <c:dPt>
            <c:idx val="3"/>
            <c:bubble3D val="0"/>
            <c:spPr>
              <a:solidFill>
                <a:srgbClr val="FECE78"/>
              </a:solidFill>
              <a:ln w="19050">
                <a:solidFill>
                  <a:schemeClr val="lt1"/>
                </a:solidFill>
              </a:ln>
              <a:effectLst/>
            </c:spPr>
            <c:extLst>
              <c:ext xmlns:c16="http://schemas.microsoft.com/office/drawing/2014/chart" uri="{C3380CC4-5D6E-409C-BE32-E72D297353CC}">
                <c16:uniqueId val="{00000007-4ABC-4A83-9F3E-A2D281A8EADF}"/>
              </c:ext>
            </c:extLst>
          </c:dPt>
          <c:dLbls>
            <c:dLbl>
              <c:idx val="0"/>
              <c:layout>
                <c:manualLayout>
                  <c:x val="-0.11968441120021722"/>
                  <c:y val="-0.15859357877497021"/>
                </c:manualLayout>
              </c:layout>
              <c:tx>
                <c:rich>
                  <a:bodyPr/>
                  <a:lstStyle/>
                  <a:p>
                    <a:fld id="{1E9428BE-E74F-4C61-9333-A5DA4689D5D0}" type="VALUE">
                      <a:rPr lang="en-US"/>
                      <a:pPr/>
                      <a:t>[VALUE]</a:t>
                    </a:fld>
                    <a:r>
                      <a:rPr lang="en-US"/>
                      <a:t> %</a:t>
                    </a:r>
                  </a:p>
                </c:rich>
              </c:tx>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4ABC-4A83-9F3E-A2D281A8EADF}"/>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Century Gothic" panose="020B0502020202020204" pitchFamily="34" charset="0"/>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Smart phone</c:v>
                </c:pt>
                <c:pt idx="1">
                  <c:v>Laptop</c:v>
                </c:pt>
                <c:pt idx="2">
                  <c:v>Tablet</c:v>
                </c:pt>
                <c:pt idx="3">
                  <c:v>PC</c:v>
                </c:pt>
              </c:strCache>
            </c:strRef>
          </c:cat>
          <c:val>
            <c:numRef>
              <c:f>Sheet1!$B$2:$B$5</c:f>
              <c:numCache>
                <c:formatCode>General</c:formatCode>
                <c:ptCount val="4"/>
                <c:pt idx="0">
                  <c:v>77</c:v>
                </c:pt>
                <c:pt idx="1">
                  <c:v>10</c:v>
                </c:pt>
                <c:pt idx="2">
                  <c:v>7</c:v>
                </c:pt>
                <c:pt idx="3">
                  <c:v>6</c:v>
                </c:pt>
              </c:numCache>
            </c:numRef>
          </c:val>
          <c:extLst>
            <c:ext xmlns:c16="http://schemas.microsoft.com/office/drawing/2014/chart" uri="{C3380CC4-5D6E-409C-BE32-E72D297353CC}">
              <c16:uniqueId val="{00000008-4ABC-4A83-9F3E-A2D281A8EADF}"/>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Century Gothic" panose="020B0502020202020204"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2000" b="1" baseline="0"/>
              <a:t>N </a:t>
            </a:r>
            <a:r>
              <a:rPr lang="en-US" sz="2000" b="1"/>
              <a:t>= 131</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Sheet1!$B$1</c:f>
              <c:strCache>
                <c:ptCount val="1"/>
                <c:pt idx="0">
                  <c:v>%</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Other</c:v>
                </c:pt>
                <c:pt idx="1">
                  <c:v>Father</c:v>
                </c:pt>
                <c:pt idx="2">
                  <c:v>Sister</c:v>
                </c:pt>
                <c:pt idx="3">
                  <c:v>Wife</c:v>
                </c:pt>
                <c:pt idx="4">
                  <c:v>Brother</c:v>
                </c:pt>
                <c:pt idx="5">
                  <c:v>Mother</c:v>
                </c:pt>
                <c:pt idx="6">
                  <c:v>Friend</c:v>
                </c:pt>
                <c:pt idx="7">
                  <c:v>Husband</c:v>
                </c:pt>
                <c:pt idx="8">
                  <c:v>Partner</c:v>
                </c:pt>
                <c:pt idx="9">
                  <c:v>Daughter</c:v>
                </c:pt>
                <c:pt idx="10">
                  <c:v>Son</c:v>
                </c:pt>
              </c:strCache>
            </c:strRef>
          </c:cat>
          <c:val>
            <c:numRef>
              <c:f>Sheet1!$B$2:$B$12</c:f>
              <c:numCache>
                <c:formatCode>General</c:formatCode>
                <c:ptCount val="11"/>
                <c:pt idx="0">
                  <c:v>16</c:v>
                </c:pt>
                <c:pt idx="1">
                  <c:v>0.8</c:v>
                </c:pt>
                <c:pt idx="2">
                  <c:v>1.5</c:v>
                </c:pt>
                <c:pt idx="3">
                  <c:v>2.2999999999999998</c:v>
                </c:pt>
                <c:pt idx="4">
                  <c:v>6.9</c:v>
                </c:pt>
                <c:pt idx="5">
                  <c:v>6.9</c:v>
                </c:pt>
                <c:pt idx="6">
                  <c:v>7.6</c:v>
                </c:pt>
                <c:pt idx="7">
                  <c:v>7.6</c:v>
                </c:pt>
                <c:pt idx="8">
                  <c:v>12.2</c:v>
                </c:pt>
                <c:pt idx="9">
                  <c:v>12.2</c:v>
                </c:pt>
                <c:pt idx="10">
                  <c:v>26</c:v>
                </c:pt>
              </c:numCache>
            </c:numRef>
          </c:val>
          <c:extLst>
            <c:ext xmlns:c16="http://schemas.microsoft.com/office/drawing/2014/chart" uri="{C3380CC4-5D6E-409C-BE32-E72D297353CC}">
              <c16:uniqueId val="{00000000-4A22-41A6-848B-A6CD87F6A6C5}"/>
            </c:ext>
          </c:extLst>
        </c:ser>
        <c:dLbls>
          <c:dLblPos val="outEnd"/>
          <c:showLegendKey val="0"/>
          <c:showVal val="1"/>
          <c:showCatName val="0"/>
          <c:showSerName val="0"/>
          <c:showPercent val="0"/>
          <c:showBubbleSize val="0"/>
        </c:dLbls>
        <c:gapWidth val="182"/>
        <c:axId val="799834160"/>
        <c:axId val="799836128"/>
      </c:barChart>
      <c:catAx>
        <c:axId val="7998341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endParaRPr lang="en-US"/>
          </a:p>
        </c:txPr>
        <c:crossAx val="799836128"/>
        <c:crosses val="autoZero"/>
        <c:auto val="1"/>
        <c:lblAlgn val="ctr"/>
        <c:lblOffset val="100"/>
        <c:noMultiLvlLbl val="0"/>
      </c:catAx>
      <c:valAx>
        <c:axId val="79983612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99834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spc="0" baseline="0">
                <a:solidFill>
                  <a:schemeClr val="tx1">
                    <a:lumMod val="65000"/>
                    <a:lumOff val="35000"/>
                  </a:schemeClr>
                </a:solidFill>
                <a:latin typeface="+mn-lt"/>
                <a:ea typeface="+mn-ea"/>
                <a:cs typeface="+mn-cs"/>
              </a:defRPr>
            </a:pPr>
            <a:r>
              <a:rPr lang="en-AU"/>
              <a:t>N = 131</a:t>
            </a:r>
          </a:p>
        </c:rich>
      </c:tx>
      <c:overlay val="0"/>
      <c:spPr>
        <a:noFill/>
        <a:ln>
          <a:noFill/>
        </a:ln>
        <a:effectLst/>
      </c:spPr>
      <c:txPr>
        <a:bodyPr rot="0" spcFirstLastPara="1" vertOverflow="ellipsis" vert="horz" wrap="square" anchor="ctr" anchorCtr="1"/>
        <a:lstStyle/>
        <a:p>
          <a:pPr>
            <a:defRPr sz="1862"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Sheet1!$B$1</c:f>
              <c:strCache>
                <c:ptCount val="1"/>
                <c:pt idx="0">
                  <c:v>%</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197"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Other</c:v>
                </c:pt>
                <c:pt idx="1">
                  <c:v>Ecstasy</c:v>
                </c:pt>
                <c:pt idx="2">
                  <c:v>Heroin</c:v>
                </c:pt>
                <c:pt idx="3">
                  <c:v>Prescription Opiates </c:v>
                </c:pt>
                <c:pt idx="4">
                  <c:v>Cannabis/Marijuana </c:v>
                </c:pt>
                <c:pt idx="5">
                  <c:v>Alcohol</c:v>
                </c:pt>
                <c:pt idx="6">
                  <c:v>Crystal Methamphetamine/Ice</c:v>
                </c:pt>
              </c:strCache>
            </c:strRef>
          </c:cat>
          <c:val>
            <c:numRef>
              <c:f>Sheet1!$B$2:$B$8</c:f>
              <c:numCache>
                <c:formatCode>General</c:formatCode>
                <c:ptCount val="7"/>
                <c:pt idx="0">
                  <c:v>4.5999999999999996</c:v>
                </c:pt>
                <c:pt idx="1">
                  <c:v>0.8</c:v>
                </c:pt>
                <c:pt idx="2">
                  <c:v>3.1</c:v>
                </c:pt>
                <c:pt idx="3">
                  <c:v>3.1</c:v>
                </c:pt>
                <c:pt idx="4">
                  <c:v>9.1999999999999993</c:v>
                </c:pt>
                <c:pt idx="5">
                  <c:v>30.5</c:v>
                </c:pt>
                <c:pt idx="6">
                  <c:v>48.9</c:v>
                </c:pt>
              </c:numCache>
            </c:numRef>
          </c:val>
          <c:extLst>
            <c:ext xmlns:c16="http://schemas.microsoft.com/office/drawing/2014/chart" uri="{C3380CC4-5D6E-409C-BE32-E72D297353CC}">
              <c16:uniqueId val="{00000000-458D-4D9D-B70F-E0DC035B23C1}"/>
            </c:ext>
          </c:extLst>
        </c:ser>
        <c:dLbls>
          <c:dLblPos val="outEnd"/>
          <c:showLegendKey val="0"/>
          <c:showVal val="1"/>
          <c:showCatName val="0"/>
          <c:showSerName val="0"/>
          <c:showPercent val="0"/>
          <c:showBubbleSize val="0"/>
        </c:dLbls>
        <c:gapWidth val="182"/>
        <c:axId val="799834160"/>
        <c:axId val="799836128"/>
      </c:barChart>
      <c:catAx>
        <c:axId val="7998341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crossAx val="799836128"/>
        <c:crosses val="autoZero"/>
        <c:auto val="1"/>
        <c:lblAlgn val="ctr"/>
        <c:lblOffset val="100"/>
        <c:noMultiLvlLbl val="0"/>
      </c:catAx>
      <c:valAx>
        <c:axId val="79983612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en-US"/>
          </a:p>
        </c:txPr>
        <c:crossAx val="799834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b="1"/>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2400" dirty="0">
                <a:latin typeface="Times New Roman" panose="02020603050405020304" pitchFamily="18" charset="0"/>
                <a:cs typeface="Times New Roman" panose="02020603050405020304" pitchFamily="18" charset="0"/>
              </a:rPr>
              <a:t>How easy was the information to</a:t>
            </a:r>
            <a:r>
              <a:rPr lang="en-US" sz="2400" baseline="0" dirty="0">
                <a:latin typeface="Times New Roman" panose="02020603050405020304" pitchFamily="18" charset="0"/>
                <a:cs typeface="Times New Roman" panose="02020603050405020304" pitchFamily="18" charset="0"/>
              </a:rPr>
              <a:t> understand</a:t>
            </a:r>
            <a:r>
              <a:rPr lang="en-US" sz="2400" dirty="0">
                <a:latin typeface="Times New Roman" panose="02020603050405020304" pitchFamily="18" charset="0"/>
                <a:cs typeface="Times New Roman" panose="02020603050405020304" pitchFamily="18" charset="0"/>
              </a:rPr>
              <a:t>? </a:t>
            </a:r>
            <a:r>
              <a:rPr lang="en-US" sz="2400" b="0" i="0" u="none" strike="noStrike" baseline="0" dirty="0">
                <a:effectLst/>
                <a:latin typeface="Times New Roman" panose="02020603050405020304" pitchFamily="18" charset="0"/>
                <a:cs typeface="Times New Roman" panose="02020603050405020304" pitchFamily="18" charset="0"/>
              </a:rPr>
              <a:t>(N = 17)</a:t>
            </a:r>
          </a:p>
          <a:p>
            <a:pPr>
              <a:defRPr/>
            </a:pPr>
            <a:endParaRPr lang="en-US"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How easy was it to find the information you wanted? N</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9ED2-418B-9513-2F56CA53D39C}"/>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9ED2-418B-9513-2F56CA53D39C}"/>
              </c:ext>
            </c:extLst>
          </c:dPt>
          <c:dPt>
            <c:idx val="2"/>
            <c:bubble3D val="0"/>
            <c:spPr>
              <a:solidFill>
                <a:srgbClr val="E7E6E6">
                  <a:lumMod val="75000"/>
                </a:srgbClr>
              </a:solidFill>
              <a:ln w="19050">
                <a:solidFill>
                  <a:schemeClr val="lt1"/>
                </a:solidFill>
              </a:ln>
              <a:effectLst/>
            </c:spPr>
            <c:extLst>
              <c:ext xmlns:c16="http://schemas.microsoft.com/office/drawing/2014/chart" uri="{C3380CC4-5D6E-409C-BE32-E72D297353CC}">
                <c16:uniqueId val="{00000005-9ED2-418B-9513-2F56CA53D39C}"/>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9ED2-418B-9513-2F56CA53D39C}"/>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9ED2-418B-9513-2F56CA53D39C}"/>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9ED2-418B-9513-2F56CA53D39C}"/>
              </c:ext>
            </c:extLst>
          </c:dPt>
          <c:dLbls>
            <c:dLbl>
              <c:idx val="0"/>
              <c:layout>
                <c:manualLayout>
                  <c:x val="-0.24566375156329165"/>
                  <c:y val="6.5511971301189575E-2"/>
                </c:manualLayout>
              </c:layout>
              <c:tx>
                <c:rich>
                  <a:bodyPr rot="0" spcFirstLastPara="1" vertOverflow="ellipsis" vert="horz" wrap="square" lIns="38100" tIns="19050" rIns="38100" bIns="19050" anchor="ctr" anchorCtr="1">
                    <a:spAutoFit/>
                  </a:bodyPr>
                  <a:lstStyle/>
                  <a:p>
                    <a:pPr>
                      <a:defRPr sz="2400" b="1" i="0" u="none" strike="noStrike" kern="1200" baseline="0">
                        <a:solidFill>
                          <a:schemeClr val="bg1"/>
                        </a:solidFill>
                        <a:latin typeface="+mn-lt"/>
                        <a:ea typeface="+mn-ea"/>
                        <a:cs typeface="+mn-cs"/>
                      </a:defRPr>
                    </a:pPr>
                    <a:fld id="{2551CC28-53B5-4B49-86D3-A5A906E11B3E}" type="CATEGORYNAME">
                      <a:rPr lang="en-US" sz="2400" b="1">
                        <a:solidFill>
                          <a:schemeClr val="bg1"/>
                        </a:solidFill>
                      </a:rPr>
                      <a:pPr>
                        <a:defRPr sz="2400" b="1">
                          <a:solidFill>
                            <a:schemeClr val="bg1"/>
                          </a:solidFill>
                        </a:defRPr>
                      </a:pPr>
                      <a:t>[CATEGORY NAME]</a:t>
                    </a:fld>
                    <a:r>
                      <a:rPr lang="en-US" sz="2400" b="1" baseline="0" dirty="0">
                        <a:solidFill>
                          <a:schemeClr val="bg1"/>
                        </a:solidFill>
                      </a:rPr>
                      <a:t>
</a:t>
                    </a:r>
                    <a:fld id="{07D46599-9A01-4A9F-94E4-596F29B04A85}" type="PERCENTAGE">
                      <a:rPr lang="en-US" sz="2400" b="1" baseline="0">
                        <a:solidFill>
                          <a:schemeClr val="bg1"/>
                        </a:solidFill>
                      </a:rPr>
                      <a:pPr>
                        <a:defRPr sz="2400" b="1">
                          <a:solidFill>
                            <a:schemeClr val="bg1"/>
                          </a:solidFill>
                        </a:defRPr>
                      </a:pPr>
                      <a:t>[PERCENTAGE]</a:t>
                    </a:fld>
                    <a:endParaRPr lang="en-US" sz="2400" b="1" baseline="0" dirty="0">
                      <a:solidFill>
                        <a:schemeClr val="bg1"/>
                      </a:solidFill>
                    </a:endParaRPr>
                  </a:p>
                </c:rich>
              </c:tx>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bg1"/>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15:layout>
                    <c:manualLayout>
                      <c:w val="0.23405652975202085"/>
                      <c:h val="0.22797249177227949"/>
                    </c:manualLayout>
                  </c15:layout>
                  <c15:dlblFieldTable/>
                  <c15:showDataLabelsRange val="0"/>
                </c:ext>
                <c:ext xmlns:c16="http://schemas.microsoft.com/office/drawing/2014/chart" uri="{C3380CC4-5D6E-409C-BE32-E72D297353CC}">
                  <c16:uniqueId val="{00000001-9ED2-418B-9513-2F56CA53D39C}"/>
                </c:ext>
              </c:extLst>
            </c:dLbl>
            <c:dLbl>
              <c:idx val="1"/>
              <c:layout>
                <c:manualLayout>
                  <c:x val="0.10584248265465535"/>
                  <c:y val="-9.5898790199695161E-2"/>
                </c:manualLayout>
              </c:layout>
              <c:tx>
                <c:rich>
                  <a:bodyPr rot="0" spcFirstLastPara="1" vertOverflow="ellipsis" vert="horz" wrap="square" lIns="38100" tIns="19050" rIns="38100" bIns="19050" anchor="ctr" anchorCtr="1">
                    <a:noAutofit/>
                  </a:bodyPr>
                  <a:lstStyle/>
                  <a:p>
                    <a:pPr>
                      <a:defRPr sz="2000" b="1" i="0" u="none" strike="noStrike" kern="1200" baseline="0">
                        <a:solidFill>
                          <a:schemeClr val="bg1"/>
                        </a:solidFill>
                        <a:latin typeface="+mn-lt"/>
                        <a:ea typeface="+mn-ea"/>
                        <a:cs typeface="+mn-cs"/>
                      </a:defRPr>
                    </a:pPr>
                    <a:fld id="{249BD84C-D791-4BC8-ABBB-C33912CD685B}" type="CATEGORYNAME">
                      <a:rPr lang="en-US" sz="2000" b="1">
                        <a:solidFill>
                          <a:schemeClr val="bg1"/>
                        </a:solidFill>
                      </a:rPr>
                      <a:pPr>
                        <a:defRPr sz="2000" b="1">
                          <a:solidFill>
                            <a:schemeClr val="bg1"/>
                          </a:solidFill>
                        </a:defRPr>
                      </a:pPr>
                      <a:t>[CATEGORY NAME]</a:t>
                    </a:fld>
                    <a:r>
                      <a:rPr lang="en-US" sz="2000" b="1" baseline="0" dirty="0">
                        <a:solidFill>
                          <a:schemeClr val="bg1"/>
                        </a:solidFill>
                      </a:rPr>
                      <a:t>
</a:t>
                    </a:r>
                    <a:fld id="{C4B5F9A9-08C8-41BA-A8C6-10BBACAE435D}" type="PERCENTAGE">
                      <a:rPr lang="en-US" sz="2000" b="1" baseline="0">
                        <a:solidFill>
                          <a:schemeClr val="bg1"/>
                        </a:solidFill>
                      </a:rPr>
                      <a:pPr>
                        <a:defRPr sz="2000" b="1">
                          <a:solidFill>
                            <a:schemeClr val="bg1"/>
                          </a:solidFill>
                        </a:defRPr>
                      </a:pPr>
                      <a:t>[PERCENTAGE]</a:t>
                    </a:fld>
                    <a:endParaRPr lang="en-US" sz="2000" b="1" baseline="0" dirty="0">
                      <a:solidFill>
                        <a:schemeClr val="bg1"/>
                      </a:solidFill>
                    </a:endParaRPr>
                  </a:p>
                </c:rich>
              </c:tx>
              <c:spPr>
                <a:noFill/>
                <a:ln>
                  <a:noFill/>
                </a:ln>
                <a:effectLst/>
              </c:spPr>
              <c:txPr>
                <a:bodyPr rot="0" spcFirstLastPara="1" vertOverflow="ellipsis" vert="horz" wrap="square" lIns="38100" tIns="19050" rIns="38100" bIns="19050" anchor="ctr" anchorCtr="1">
                  <a:noAutofit/>
                </a:bodyPr>
                <a:lstStyle/>
                <a:p>
                  <a:pPr>
                    <a:defRPr sz="2000" b="1" i="0" u="none" strike="noStrike" kern="1200" baseline="0">
                      <a:solidFill>
                        <a:schemeClr val="bg1"/>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15:layout>
                    <c:manualLayout>
                      <c:w val="0.29067646493243626"/>
                      <c:h val="0.20489557021465449"/>
                    </c:manualLayout>
                  </c15:layout>
                  <c15:dlblFieldTable/>
                  <c15:showDataLabelsRange val="0"/>
                </c:ext>
                <c:ext xmlns:c16="http://schemas.microsoft.com/office/drawing/2014/chart" uri="{C3380CC4-5D6E-409C-BE32-E72D297353CC}">
                  <c16:uniqueId val="{00000003-9ED2-418B-9513-2F56CA53D39C}"/>
                </c:ext>
              </c:extLst>
            </c:dLbl>
            <c:dLbl>
              <c:idx val="2"/>
              <c:layout>
                <c:manualLayout>
                  <c:x val="0.21331133261935409"/>
                  <c:y val="-7.9319511276465422E-3"/>
                </c:manualLayout>
              </c:layout>
              <c:tx>
                <c:rich>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mn-lt"/>
                        <a:ea typeface="+mn-ea"/>
                        <a:cs typeface="+mn-cs"/>
                      </a:defRPr>
                    </a:pPr>
                    <a:fld id="{D9B30DA5-E395-411C-A5A2-DE89A812F320}" type="CATEGORYNAME">
                      <a:rPr lang="en-US" dirty="0">
                        <a:solidFill>
                          <a:schemeClr val="bg1"/>
                        </a:solidFill>
                      </a:rPr>
                      <a:pPr>
                        <a:defRPr sz="1800" b="1"/>
                      </a:pPr>
                      <a:t>[CATEGORY NAME]</a:t>
                    </a:fld>
                    <a:r>
                      <a:rPr lang="en-US" baseline="0" dirty="0">
                        <a:solidFill>
                          <a:schemeClr val="bg1"/>
                        </a:solidFill>
                      </a:rPr>
                      <a:t>
</a:t>
                    </a:r>
                    <a:fld id="{95B523BA-0292-40E1-955D-541D4CF0E005}" type="PERCENTAGE">
                      <a:rPr lang="en-US" baseline="0" dirty="0">
                        <a:solidFill>
                          <a:schemeClr val="bg1"/>
                        </a:solidFill>
                      </a:rPr>
                      <a:pPr>
                        <a:defRPr sz="1800" b="1"/>
                      </a:pPr>
                      <a:t>[PERCENTAGE]</a:t>
                    </a:fld>
                    <a:endParaRPr lang="en-US" baseline="0" dirty="0">
                      <a:solidFill>
                        <a:schemeClr val="bg1"/>
                      </a:solidFill>
                    </a:endParaRPr>
                  </a:p>
                </c:rich>
              </c:tx>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9ED2-418B-9513-2F56CA53D39C}"/>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Sheet1!$A$2:$A$7</c:f>
              <c:strCache>
                <c:ptCount val="6"/>
                <c:pt idx="0">
                  <c:v>Very easy</c:v>
                </c:pt>
                <c:pt idx="1">
                  <c:v>Moderately easy</c:v>
                </c:pt>
                <c:pt idx="2">
                  <c:v>Somewhat easy</c:v>
                </c:pt>
                <c:pt idx="3">
                  <c:v>Not very easy</c:v>
                </c:pt>
                <c:pt idx="4">
                  <c:v>Not easy at all </c:v>
                </c:pt>
                <c:pt idx="5">
                  <c:v>Unsure</c:v>
                </c:pt>
              </c:strCache>
            </c:strRef>
          </c:cat>
          <c:val>
            <c:numRef>
              <c:f>Sheet1!$B$2:$B$7</c:f>
              <c:numCache>
                <c:formatCode>General</c:formatCode>
                <c:ptCount val="6"/>
                <c:pt idx="0">
                  <c:v>41.2</c:v>
                </c:pt>
                <c:pt idx="1">
                  <c:v>23.5</c:v>
                </c:pt>
                <c:pt idx="2">
                  <c:v>17.600000000000001</c:v>
                </c:pt>
                <c:pt idx="3">
                  <c:v>11.8</c:v>
                </c:pt>
                <c:pt idx="4">
                  <c:v>0</c:v>
                </c:pt>
                <c:pt idx="5">
                  <c:v>5.9</c:v>
                </c:pt>
              </c:numCache>
            </c:numRef>
          </c:val>
          <c:extLst>
            <c:ext xmlns:c16="http://schemas.microsoft.com/office/drawing/2014/chart" uri="{C3380CC4-5D6E-409C-BE32-E72D297353CC}">
              <c16:uniqueId val="{0000000C-9ED2-418B-9513-2F56CA53D39C}"/>
            </c:ext>
          </c:extLst>
        </c:ser>
        <c:dLbls>
          <c:showLegendKey val="0"/>
          <c:showVal val="0"/>
          <c:showCatName val="1"/>
          <c:showSerName val="0"/>
          <c:showPercent val="1"/>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2400" dirty="0">
                <a:latin typeface="Times New Roman" panose="02020603050405020304" pitchFamily="18" charset="0"/>
                <a:cs typeface="Times New Roman" panose="02020603050405020304" pitchFamily="18" charset="0"/>
              </a:rPr>
              <a:t>How easy was it to find the information you wanted? </a:t>
            </a:r>
            <a:r>
              <a:rPr lang="en-US" sz="2400" b="0" i="0" u="none" strike="noStrike" baseline="0" dirty="0">
                <a:effectLst/>
                <a:latin typeface="Times New Roman" panose="02020603050405020304" pitchFamily="18" charset="0"/>
                <a:cs typeface="Times New Roman" panose="02020603050405020304" pitchFamily="18" charset="0"/>
              </a:rPr>
              <a:t>(N = 17)</a:t>
            </a:r>
            <a:r>
              <a:rPr lang="en-US" sz="2400" dirty="0">
                <a:latin typeface="Times New Roman" panose="02020603050405020304" pitchFamily="18" charset="0"/>
                <a:cs typeface="Times New Roman" panose="02020603050405020304" pitchFamily="18" charset="0"/>
              </a:rPr>
              <a:t> </a:t>
            </a:r>
          </a:p>
          <a:p>
            <a:pPr>
              <a:defRPr/>
            </a:pPr>
            <a:endParaRPr lang="en-US"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How easy was it to find the information you wanted? N</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703C-4C24-8DCE-2B7DE82E6414}"/>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703C-4C24-8DCE-2B7DE82E6414}"/>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703C-4C24-8DCE-2B7DE82E6414}"/>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703C-4C24-8DCE-2B7DE82E6414}"/>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703C-4C24-8DCE-2B7DE82E6414}"/>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703C-4C24-8DCE-2B7DE82E6414}"/>
              </c:ext>
            </c:extLst>
          </c:dPt>
          <c:dLbls>
            <c:dLbl>
              <c:idx val="0"/>
              <c:layout>
                <c:manualLayout>
                  <c:x val="-0.14902568924025256"/>
                  <c:y val="0.17808751098889275"/>
                </c:manualLayout>
              </c:layout>
              <c:tx>
                <c:rich>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mn-lt"/>
                        <a:ea typeface="+mn-ea"/>
                        <a:cs typeface="+mn-cs"/>
                      </a:defRPr>
                    </a:pPr>
                    <a:fld id="{1FD5D9AE-B79F-4D16-B146-FE23CAE5D19C}" type="CATEGORYNAME">
                      <a:rPr lang="en-US" sz="2000" b="1">
                        <a:solidFill>
                          <a:schemeClr val="bg1"/>
                        </a:solidFill>
                      </a:rPr>
                      <a:pPr>
                        <a:defRPr sz="2000" b="1">
                          <a:solidFill>
                            <a:schemeClr val="bg1"/>
                          </a:solidFill>
                        </a:defRPr>
                      </a:pPr>
                      <a:t>[CATEGORY NAME]</a:t>
                    </a:fld>
                    <a:r>
                      <a:rPr lang="en-US" sz="2000" b="1" baseline="0" dirty="0">
                        <a:solidFill>
                          <a:schemeClr val="bg1"/>
                        </a:solidFill>
                      </a:rPr>
                      <a:t>
</a:t>
                    </a:r>
                    <a:fld id="{0FA767FA-8A0A-434E-92E4-8D0F0A75E7F1}" type="PERCENTAGE">
                      <a:rPr lang="en-US" sz="2000" b="1" baseline="0">
                        <a:solidFill>
                          <a:schemeClr val="bg1"/>
                        </a:solidFill>
                      </a:rPr>
                      <a:pPr>
                        <a:defRPr sz="2000" b="1">
                          <a:solidFill>
                            <a:schemeClr val="bg1"/>
                          </a:solidFill>
                        </a:defRPr>
                      </a:pPr>
                      <a:t>[PERCENTAGE]</a:t>
                    </a:fld>
                    <a:endParaRPr lang="en-US" sz="2000" b="1" baseline="0" dirty="0">
                      <a:solidFill>
                        <a:schemeClr val="bg1"/>
                      </a:solidFill>
                    </a:endParaRPr>
                  </a:p>
                </c:rich>
              </c:tx>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703C-4C24-8DCE-2B7DE82E6414}"/>
                </c:ext>
              </c:extLst>
            </c:dLbl>
            <c:dLbl>
              <c:idx val="1"/>
              <c:layout>
                <c:manualLayout>
                  <c:x val="-0.16244594641301954"/>
                  <c:y val="-0.17954018779526332"/>
                </c:manualLayout>
              </c:layout>
              <c:tx>
                <c:rich>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mn-lt"/>
                        <a:ea typeface="+mn-ea"/>
                        <a:cs typeface="+mn-cs"/>
                      </a:defRPr>
                    </a:pPr>
                    <a:fld id="{DACB97A0-A1A5-47B7-BFCF-864A43E65621}" type="CATEGORYNAME">
                      <a:rPr lang="en-US" sz="2000" b="1">
                        <a:solidFill>
                          <a:schemeClr val="bg1"/>
                        </a:solidFill>
                      </a:rPr>
                      <a:pPr>
                        <a:defRPr sz="2000" b="1">
                          <a:solidFill>
                            <a:schemeClr val="bg1"/>
                          </a:solidFill>
                        </a:defRPr>
                      </a:pPr>
                      <a:t>[CATEGORY NAME]</a:t>
                    </a:fld>
                    <a:r>
                      <a:rPr lang="en-US" sz="2000" b="1" baseline="0" dirty="0">
                        <a:solidFill>
                          <a:schemeClr val="bg1"/>
                        </a:solidFill>
                      </a:rPr>
                      <a:t>
</a:t>
                    </a:r>
                    <a:fld id="{AF085E05-73BE-4FFC-B486-D5B47F51BAC9}" type="PERCENTAGE">
                      <a:rPr lang="en-US" sz="2000" b="1" baseline="0">
                        <a:solidFill>
                          <a:schemeClr val="bg1"/>
                        </a:solidFill>
                      </a:rPr>
                      <a:pPr>
                        <a:defRPr sz="2000" b="1">
                          <a:solidFill>
                            <a:schemeClr val="bg1"/>
                          </a:solidFill>
                        </a:defRPr>
                      </a:pPr>
                      <a:t>[PERCENTAGE]</a:t>
                    </a:fld>
                    <a:endParaRPr lang="en-US" sz="2000" b="1" baseline="0" dirty="0">
                      <a:solidFill>
                        <a:schemeClr val="bg1"/>
                      </a:solidFill>
                    </a:endParaRPr>
                  </a:p>
                </c:rich>
              </c:tx>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703C-4C24-8DCE-2B7DE82E6414}"/>
                </c:ext>
              </c:extLst>
            </c:dLbl>
            <c:dLbl>
              <c:idx val="2"/>
              <c:layout>
                <c:manualLayout>
                  <c:x val="0.19442855136016041"/>
                  <c:y val="-0.10544517779440801"/>
                </c:manualLayout>
              </c:layout>
              <c:tx>
                <c:rich>
                  <a:bodyPr rot="0" spcFirstLastPara="1" vertOverflow="ellipsis" vert="horz" wrap="square" lIns="38100" tIns="19050" rIns="38100" bIns="19050" anchor="ctr" anchorCtr="1">
                    <a:spAutoFit/>
                  </a:bodyPr>
                  <a:lstStyle/>
                  <a:p>
                    <a:pPr>
                      <a:defRPr sz="2000" b="1" i="0" u="none" strike="noStrike" kern="1200" baseline="0">
                        <a:solidFill>
                          <a:schemeClr val="tx1"/>
                        </a:solidFill>
                        <a:latin typeface="+mn-lt"/>
                        <a:ea typeface="+mn-ea"/>
                        <a:cs typeface="+mn-cs"/>
                      </a:defRPr>
                    </a:pPr>
                    <a:fld id="{5C5D5092-01D1-469C-97F9-72020DDB7694}" type="CATEGORYNAME">
                      <a:rPr lang="en-US" dirty="0">
                        <a:solidFill>
                          <a:schemeClr val="bg1"/>
                        </a:solidFill>
                      </a:rPr>
                      <a:pPr>
                        <a:defRPr sz="2000" b="1">
                          <a:solidFill>
                            <a:schemeClr val="tx1"/>
                          </a:solidFill>
                        </a:defRPr>
                      </a:pPr>
                      <a:t>[CATEGORY NAME]</a:t>
                    </a:fld>
                    <a:r>
                      <a:rPr lang="en-US" baseline="0" dirty="0">
                        <a:solidFill>
                          <a:schemeClr val="bg1"/>
                        </a:solidFill>
                      </a:rPr>
                      <a:t>
</a:t>
                    </a:r>
                    <a:fld id="{41F8FEC9-91FA-451C-B560-9E04A22AAAAC}" type="PERCENTAGE">
                      <a:rPr lang="en-US" baseline="0" dirty="0">
                        <a:solidFill>
                          <a:schemeClr val="bg1"/>
                        </a:solidFill>
                      </a:rPr>
                      <a:pPr>
                        <a:defRPr sz="2000" b="1">
                          <a:solidFill>
                            <a:schemeClr val="tx1"/>
                          </a:solidFill>
                        </a:defRPr>
                      </a:pPr>
                      <a:t>[PERCENTAGE]</a:t>
                    </a:fld>
                    <a:endParaRPr lang="en-US" baseline="0" dirty="0">
                      <a:solidFill>
                        <a:schemeClr val="bg1"/>
                      </a:solidFill>
                    </a:endParaRPr>
                  </a:p>
                </c:rich>
              </c:tx>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703C-4C24-8DCE-2B7DE82E6414}"/>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Sheet1!$A$2:$A$7</c:f>
              <c:strCache>
                <c:ptCount val="6"/>
                <c:pt idx="0">
                  <c:v>Very easy</c:v>
                </c:pt>
                <c:pt idx="1">
                  <c:v>Moderately easy</c:v>
                </c:pt>
                <c:pt idx="2">
                  <c:v>Somewhat easy</c:v>
                </c:pt>
                <c:pt idx="3">
                  <c:v>Not very easy</c:v>
                </c:pt>
                <c:pt idx="4">
                  <c:v>Not easy at all</c:v>
                </c:pt>
                <c:pt idx="5">
                  <c:v>Unsure</c:v>
                </c:pt>
              </c:strCache>
            </c:strRef>
          </c:cat>
          <c:val>
            <c:numRef>
              <c:f>Sheet1!$B$2:$B$7</c:f>
              <c:numCache>
                <c:formatCode>General</c:formatCode>
                <c:ptCount val="6"/>
                <c:pt idx="0">
                  <c:v>23.5</c:v>
                </c:pt>
                <c:pt idx="1">
                  <c:v>29.4</c:v>
                </c:pt>
                <c:pt idx="2">
                  <c:v>29.4</c:v>
                </c:pt>
                <c:pt idx="3">
                  <c:v>5.9</c:v>
                </c:pt>
                <c:pt idx="4">
                  <c:v>5.9</c:v>
                </c:pt>
                <c:pt idx="5">
                  <c:v>5.9</c:v>
                </c:pt>
              </c:numCache>
            </c:numRef>
          </c:val>
          <c:extLst>
            <c:ext xmlns:c16="http://schemas.microsoft.com/office/drawing/2014/chart" uri="{C3380CC4-5D6E-409C-BE32-E72D297353CC}">
              <c16:uniqueId val="{0000000C-703C-4C24-8DCE-2B7DE82E6414}"/>
            </c:ext>
          </c:extLst>
        </c:ser>
        <c:dLbls>
          <c:showLegendKey val="0"/>
          <c:showVal val="0"/>
          <c:showCatName val="1"/>
          <c:showSerName val="0"/>
          <c:showPercent val="1"/>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omments/modernComment_12D_7C39AD1B.xml><?xml version="1.0" encoding="utf-8"?>
<p188:cmLst xmlns:a="http://schemas.openxmlformats.org/drawingml/2006/main" xmlns:r="http://schemas.openxmlformats.org/officeDocument/2006/relationships" xmlns:p188="http://schemas.microsoft.com/office/powerpoint/2018/8/main">
  <p188:cm id="{C545AAF9-755E-46F3-8222-4F89D048CDDC}" authorId="{639893B5-792A-F520-0049-981699CD74C9}" status="resolved" created="2024-11-19T06:09:46.392" complete="100000">
    <ac:deMkLst xmlns:ac="http://schemas.microsoft.com/office/drawing/2013/main/command">
      <pc:docMk xmlns:pc="http://schemas.microsoft.com/office/powerpoint/2013/main/command"/>
      <pc:sldMk xmlns:pc="http://schemas.microsoft.com/office/powerpoint/2013/main/command" cId="2084154651" sldId="301"/>
      <ac:graphicFrameMk id="11" creationId="{61C64FBC-70E6-0F21-ABFA-C042239BA040}"/>
    </ac:deMkLst>
    <p188:txBody>
      <a:bodyPr/>
      <a:lstStyle/>
      <a:p>
        <a:r>
          <a:rPr lang="en-AU"/>
          <a:t>Looks great, lets just make the text bigger! ☺️</a:t>
        </a:r>
      </a:p>
    </p188:txBody>
  </p188:cm>
</p188:cmLst>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AC81862-60C7-4B6F-B923-BF8A5068F985}" type="doc">
      <dgm:prSet loTypeId="urn:microsoft.com/office/officeart/2005/8/layout/hProcess9" loCatId="process" qsTypeId="urn:microsoft.com/office/officeart/2005/8/quickstyle/simple1#1" qsCatId="simple" csTypeId="urn:microsoft.com/office/officeart/2005/8/colors/accent1_2#1" csCatId="accent1" phldr="1"/>
      <dgm:spPr/>
    </dgm:pt>
    <dgm:pt modelId="{1E6DB478-B126-49BB-845F-B3783C84A672}">
      <dgm:prSet phldrT="[Text]" custT="1"/>
      <dgm:spPr>
        <a:solidFill>
          <a:srgbClr val="3F9CC8"/>
        </a:solidFill>
        <a:ln>
          <a:noFill/>
        </a:ln>
      </dgm:spPr>
      <dgm:t>
        <a:bodyPr/>
        <a:lstStyle/>
        <a:p>
          <a:pPr>
            <a:buFont typeface="+mj-lt"/>
            <a:buAutoNum type="arabicPeriod"/>
          </a:pPr>
          <a:r>
            <a:rPr lang="en-AU" sz="2400" b="0" dirty="0">
              <a:latin typeface="Times New Roman" panose="02020603050405020304" pitchFamily="18" charset="0"/>
              <a:cs typeface="Times New Roman" panose="02020603050405020304" pitchFamily="18" charset="0"/>
            </a:rPr>
            <a:t>1. Use feedback to improve and refine the program</a:t>
          </a:r>
        </a:p>
        <a:p>
          <a:pPr>
            <a:buFont typeface="+mj-lt"/>
            <a:buAutoNum type="arabicPeriod"/>
          </a:pPr>
          <a:r>
            <a:rPr lang="en-AU" sz="2400" b="0" dirty="0">
              <a:latin typeface="Times New Roman" panose="02020603050405020304" pitchFamily="18" charset="0"/>
              <a:cs typeface="Times New Roman" panose="02020603050405020304" pitchFamily="18" charset="0"/>
            </a:rPr>
            <a:t>- Clinical and non-clinical support</a:t>
          </a:r>
        </a:p>
        <a:p>
          <a:pPr>
            <a:buFont typeface="+mj-lt"/>
            <a:buAutoNum type="arabicPeriod"/>
          </a:pPr>
          <a:r>
            <a:rPr lang="en-AU" sz="2400" b="0" dirty="0">
              <a:latin typeface="Times New Roman" panose="02020603050405020304" pitchFamily="18" charset="0"/>
              <a:cs typeface="Times New Roman" panose="02020603050405020304" pitchFamily="18" charset="0"/>
            </a:rPr>
            <a:t>- More lived experience stories</a:t>
          </a:r>
        </a:p>
        <a:p>
          <a:pPr>
            <a:buFont typeface="+mj-lt"/>
            <a:buAutoNum type="arabicPeriod"/>
          </a:pPr>
          <a:r>
            <a:rPr lang="en-AU" sz="2400" b="0" dirty="0">
              <a:latin typeface="Times New Roman" panose="02020603050405020304" pitchFamily="18" charset="0"/>
              <a:cs typeface="Times New Roman" panose="02020603050405020304" pitchFamily="18" charset="0"/>
            </a:rPr>
            <a:t>- Connect with local services</a:t>
          </a:r>
        </a:p>
        <a:p>
          <a:pPr>
            <a:buFont typeface="+mj-lt"/>
            <a:buAutoNum type="arabicPeriod"/>
          </a:pPr>
          <a:r>
            <a:rPr lang="en-AU" sz="2400" b="0" dirty="0">
              <a:latin typeface="Times New Roman" panose="02020603050405020304" pitchFamily="18" charset="0"/>
              <a:cs typeface="Times New Roman" panose="02020603050405020304" pitchFamily="18" charset="0"/>
            </a:rPr>
            <a:t>- Optimise for mobile</a:t>
          </a:r>
        </a:p>
      </dgm:t>
    </dgm:pt>
    <dgm:pt modelId="{C596687C-2836-4F61-87C9-C5706D0D4046}" type="parTrans" cxnId="{24C01882-F7B2-4502-A03F-9DD707C77D9C}">
      <dgm:prSet/>
      <dgm:spPr/>
      <dgm:t>
        <a:bodyPr/>
        <a:lstStyle/>
        <a:p>
          <a:endParaRPr lang="en-AU"/>
        </a:p>
      </dgm:t>
    </dgm:pt>
    <dgm:pt modelId="{65B3B345-560E-421A-AE92-BD9D391ED767}" type="sibTrans" cxnId="{24C01882-F7B2-4502-A03F-9DD707C77D9C}">
      <dgm:prSet/>
      <dgm:spPr/>
      <dgm:t>
        <a:bodyPr/>
        <a:lstStyle/>
        <a:p>
          <a:endParaRPr lang="en-AU"/>
        </a:p>
      </dgm:t>
    </dgm:pt>
    <dgm:pt modelId="{1AF1E8D1-41F7-410D-801C-BA2EEF25EAB0}">
      <dgm:prSet phldrT="[Text]" custT="1"/>
      <dgm:spPr>
        <a:solidFill>
          <a:srgbClr val="3F9CC8"/>
        </a:solidFill>
        <a:ln>
          <a:noFill/>
        </a:ln>
      </dgm:spPr>
      <dgm:t>
        <a:bodyPr/>
        <a:lstStyle/>
        <a:p>
          <a:pPr>
            <a:buFont typeface="+mj-lt"/>
            <a:buAutoNum type="arabicPeriod"/>
          </a:pPr>
          <a:r>
            <a:rPr lang="en-AU" sz="2400" b="0" dirty="0">
              <a:latin typeface="Times New Roman" panose="02020603050405020304" pitchFamily="18" charset="0"/>
              <a:cs typeface="Times New Roman" panose="02020603050405020304" pitchFamily="18" charset="0"/>
            </a:rPr>
            <a:t>2. Conduct large-scale efficacy evaluation across the Family and Friend Programs </a:t>
          </a:r>
        </a:p>
      </dgm:t>
    </dgm:pt>
    <dgm:pt modelId="{3E46B07B-D4EA-434F-8F91-AD56E4AD178E}" type="sibTrans" cxnId="{A6450EB5-5AA4-4051-83CD-8E3EFAFEAD16}">
      <dgm:prSet/>
      <dgm:spPr/>
      <dgm:t>
        <a:bodyPr/>
        <a:lstStyle/>
        <a:p>
          <a:endParaRPr lang="en-AU"/>
        </a:p>
      </dgm:t>
    </dgm:pt>
    <dgm:pt modelId="{37058290-8E8A-4C10-90C9-AB41D15D9D68}" type="parTrans" cxnId="{A6450EB5-5AA4-4051-83CD-8E3EFAFEAD16}">
      <dgm:prSet/>
      <dgm:spPr/>
      <dgm:t>
        <a:bodyPr/>
        <a:lstStyle/>
        <a:p>
          <a:endParaRPr lang="en-AU"/>
        </a:p>
      </dgm:t>
    </dgm:pt>
    <dgm:pt modelId="{50B5F7AA-5152-44FB-B8CD-DEFDE0C94AC4}" type="pres">
      <dgm:prSet presAssocID="{BAC81862-60C7-4B6F-B923-BF8A5068F985}" presName="CompostProcess" presStyleCnt="0">
        <dgm:presLayoutVars>
          <dgm:dir/>
          <dgm:resizeHandles val="exact"/>
        </dgm:presLayoutVars>
      </dgm:prSet>
      <dgm:spPr/>
    </dgm:pt>
    <dgm:pt modelId="{701E933A-3464-4131-89F3-4D53DF3F8D61}" type="pres">
      <dgm:prSet presAssocID="{BAC81862-60C7-4B6F-B923-BF8A5068F985}" presName="arrow" presStyleLbl="bgShp" presStyleIdx="0" presStyleCnt="1"/>
      <dgm:spPr>
        <a:solidFill>
          <a:srgbClr val="CFE2EB"/>
        </a:solidFill>
      </dgm:spPr>
    </dgm:pt>
    <dgm:pt modelId="{A2358AE1-6BD5-4E0F-BBEE-1BC939E7DC39}" type="pres">
      <dgm:prSet presAssocID="{BAC81862-60C7-4B6F-B923-BF8A5068F985}" presName="linearProcess" presStyleCnt="0"/>
      <dgm:spPr/>
    </dgm:pt>
    <dgm:pt modelId="{D3D04A77-3890-44AF-8E45-A31CA50D0DEA}" type="pres">
      <dgm:prSet presAssocID="{1E6DB478-B126-49BB-845F-B3783C84A672}" presName="textNode" presStyleLbl="node1" presStyleIdx="0" presStyleCnt="2" custScaleX="73101" custScaleY="120294" custLinFactNeighborX="-79964">
        <dgm:presLayoutVars>
          <dgm:bulletEnabled val="1"/>
        </dgm:presLayoutVars>
      </dgm:prSet>
      <dgm:spPr/>
    </dgm:pt>
    <dgm:pt modelId="{1ED46405-847B-4D86-8059-93BEAE9EAC40}" type="pres">
      <dgm:prSet presAssocID="{65B3B345-560E-421A-AE92-BD9D391ED767}" presName="sibTrans" presStyleCnt="0"/>
      <dgm:spPr/>
    </dgm:pt>
    <dgm:pt modelId="{68DB12C8-46FB-4933-B4D2-392569B18060}" type="pres">
      <dgm:prSet presAssocID="{1AF1E8D1-41F7-410D-801C-BA2EEF25EAB0}" presName="textNode" presStyleLbl="node1" presStyleIdx="1" presStyleCnt="2" custScaleX="66267" custScaleY="61079" custLinFactX="-4808" custLinFactNeighborX="-100000" custLinFactNeighborY="-1">
        <dgm:presLayoutVars>
          <dgm:bulletEnabled val="1"/>
        </dgm:presLayoutVars>
      </dgm:prSet>
      <dgm:spPr/>
    </dgm:pt>
  </dgm:ptLst>
  <dgm:cxnLst>
    <dgm:cxn modelId="{3602CF78-51AC-4CCC-AB34-BF4A32DED518}" type="presOf" srcId="{1E6DB478-B126-49BB-845F-B3783C84A672}" destId="{D3D04A77-3890-44AF-8E45-A31CA50D0DEA}" srcOrd="0" destOrd="0" presId="urn:microsoft.com/office/officeart/2005/8/layout/hProcess9"/>
    <dgm:cxn modelId="{55416980-FBA3-430E-876F-E13EE48CE4C0}" type="presOf" srcId="{1AF1E8D1-41F7-410D-801C-BA2EEF25EAB0}" destId="{68DB12C8-46FB-4933-B4D2-392569B18060}" srcOrd="0" destOrd="0" presId="urn:microsoft.com/office/officeart/2005/8/layout/hProcess9"/>
    <dgm:cxn modelId="{27EB1E81-A4FE-4E1C-B5E9-8A73AF7D1B71}" type="presOf" srcId="{BAC81862-60C7-4B6F-B923-BF8A5068F985}" destId="{50B5F7AA-5152-44FB-B8CD-DEFDE0C94AC4}" srcOrd="0" destOrd="0" presId="urn:microsoft.com/office/officeart/2005/8/layout/hProcess9"/>
    <dgm:cxn modelId="{24C01882-F7B2-4502-A03F-9DD707C77D9C}" srcId="{BAC81862-60C7-4B6F-B923-BF8A5068F985}" destId="{1E6DB478-B126-49BB-845F-B3783C84A672}" srcOrd="0" destOrd="0" parTransId="{C596687C-2836-4F61-87C9-C5706D0D4046}" sibTransId="{65B3B345-560E-421A-AE92-BD9D391ED767}"/>
    <dgm:cxn modelId="{A6450EB5-5AA4-4051-83CD-8E3EFAFEAD16}" srcId="{BAC81862-60C7-4B6F-B923-BF8A5068F985}" destId="{1AF1E8D1-41F7-410D-801C-BA2EEF25EAB0}" srcOrd="1" destOrd="0" parTransId="{37058290-8E8A-4C10-90C9-AB41D15D9D68}" sibTransId="{3E46B07B-D4EA-434F-8F91-AD56E4AD178E}"/>
    <dgm:cxn modelId="{4609A70F-8A9D-4A97-B070-29048EF9AF61}" type="presParOf" srcId="{50B5F7AA-5152-44FB-B8CD-DEFDE0C94AC4}" destId="{701E933A-3464-4131-89F3-4D53DF3F8D61}" srcOrd="0" destOrd="0" presId="urn:microsoft.com/office/officeart/2005/8/layout/hProcess9"/>
    <dgm:cxn modelId="{24A5A023-54D5-4BC2-9A2B-EA55C2965458}" type="presParOf" srcId="{50B5F7AA-5152-44FB-B8CD-DEFDE0C94AC4}" destId="{A2358AE1-6BD5-4E0F-BBEE-1BC939E7DC39}" srcOrd="1" destOrd="0" presId="urn:microsoft.com/office/officeart/2005/8/layout/hProcess9"/>
    <dgm:cxn modelId="{828AD1DD-B4B1-4161-BFB2-D90FEDC96153}" type="presParOf" srcId="{A2358AE1-6BD5-4E0F-BBEE-1BC939E7DC39}" destId="{D3D04A77-3890-44AF-8E45-A31CA50D0DEA}" srcOrd="0" destOrd="0" presId="urn:microsoft.com/office/officeart/2005/8/layout/hProcess9"/>
    <dgm:cxn modelId="{A1D5A72B-DFA5-4F81-A0ED-9A5511F318CF}" type="presParOf" srcId="{A2358AE1-6BD5-4E0F-BBEE-1BC939E7DC39}" destId="{1ED46405-847B-4D86-8059-93BEAE9EAC40}" srcOrd="1" destOrd="0" presId="urn:microsoft.com/office/officeart/2005/8/layout/hProcess9"/>
    <dgm:cxn modelId="{954A1900-50B2-4EDD-8708-2DFC22A47B92}" type="presParOf" srcId="{A2358AE1-6BD5-4E0F-BBEE-1BC939E7DC39}" destId="{68DB12C8-46FB-4933-B4D2-392569B18060}" srcOrd="2" destOrd="0" presId="urn:microsoft.com/office/officeart/2005/8/layout/hProcess9"/>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1E933A-3464-4131-89F3-4D53DF3F8D61}">
      <dsp:nvSpPr>
        <dsp:cNvPr id="0" name=""/>
        <dsp:cNvSpPr/>
      </dsp:nvSpPr>
      <dsp:spPr>
        <a:xfrm>
          <a:off x="844029" y="0"/>
          <a:ext cx="9565667" cy="5766626"/>
        </a:xfrm>
        <a:prstGeom prst="rightArrow">
          <a:avLst/>
        </a:prstGeom>
        <a:solidFill>
          <a:srgbClr val="CFE2EB"/>
        </a:solidFill>
        <a:ln>
          <a:noFill/>
        </a:ln>
        <a:effectLst/>
      </dsp:spPr>
      <dsp:style>
        <a:lnRef idx="0">
          <a:scrgbClr r="0" g="0" b="0"/>
        </a:lnRef>
        <a:fillRef idx="1">
          <a:scrgbClr r="0" g="0" b="0"/>
        </a:fillRef>
        <a:effectRef idx="0">
          <a:scrgbClr r="0" g="0" b="0"/>
        </a:effectRef>
        <a:fontRef idx="minor"/>
      </dsp:style>
    </dsp:sp>
    <dsp:sp modelId="{D3D04A77-3890-44AF-8E45-A31CA50D0DEA}">
      <dsp:nvSpPr>
        <dsp:cNvPr id="0" name=""/>
        <dsp:cNvSpPr/>
      </dsp:nvSpPr>
      <dsp:spPr>
        <a:xfrm>
          <a:off x="141332" y="1495932"/>
          <a:ext cx="4987368" cy="2774762"/>
        </a:xfrm>
        <a:prstGeom prst="roundRect">
          <a:avLst/>
        </a:prstGeom>
        <a:solidFill>
          <a:srgbClr val="3F9CC8"/>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Font typeface="+mj-lt"/>
            <a:buNone/>
          </a:pPr>
          <a:r>
            <a:rPr lang="en-AU" sz="2400" b="0" kern="1200" dirty="0">
              <a:latin typeface="Times New Roman" panose="02020603050405020304" pitchFamily="18" charset="0"/>
              <a:cs typeface="Times New Roman" panose="02020603050405020304" pitchFamily="18" charset="0"/>
            </a:rPr>
            <a:t>1. Use feedback to improve and refine the program</a:t>
          </a:r>
        </a:p>
        <a:p>
          <a:pPr marL="0" lvl="0" indent="0" algn="ctr" defTabSz="1066800">
            <a:lnSpc>
              <a:spcPct val="90000"/>
            </a:lnSpc>
            <a:spcBef>
              <a:spcPct val="0"/>
            </a:spcBef>
            <a:spcAft>
              <a:spcPct val="35000"/>
            </a:spcAft>
            <a:buFont typeface="+mj-lt"/>
            <a:buNone/>
          </a:pPr>
          <a:r>
            <a:rPr lang="en-AU" sz="2400" b="0" kern="1200" dirty="0">
              <a:latin typeface="Times New Roman" panose="02020603050405020304" pitchFamily="18" charset="0"/>
              <a:cs typeface="Times New Roman" panose="02020603050405020304" pitchFamily="18" charset="0"/>
            </a:rPr>
            <a:t>- Clinical and non-clinical support</a:t>
          </a:r>
        </a:p>
        <a:p>
          <a:pPr marL="0" lvl="0" indent="0" algn="ctr" defTabSz="1066800">
            <a:lnSpc>
              <a:spcPct val="90000"/>
            </a:lnSpc>
            <a:spcBef>
              <a:spcPct val="0"/>
            </a:spcBef>
            <a:spcAft>
              <a:spcPct val="35000"/>
            </a:spcAft>
            <a:buFont typeface="+mj-lt"/>
            <a:buNone/>
          </a:pPr>
          <a:r>
            <a:rPr lang="en-AU" sz="2400" b="0" kern="1200" dirty="0">
              <a:latin typeface="Times New Roman" panose="02020603050405020304" pitchFamily="18" charset="0"/>
              <a:cs typeface="Times New Roman" panose="02020603050405020304" pitchFamily="18" charset="0"/>
            </a:rPr>
            <a:t>- More lived experience stories</a:t>
          </a:r>
        </a:p>
        <a:p>
          <a:pPr marL="0" lvl="0" indent="0" algn="ctr" defTabSz="1066800">
            <a:lnSpc>
              <a:spcPct val="90000"/>
            </a:lnSpc>
            <a:spcBef>
              <a:spcPct val="0"/>
            </a:spcBef>
            <a:spcAft>
              <a:spcPct val="35000"/>
            </a:spcAft>
            <a:buFont typeface="+mj-lt"/>
            <a:buNone/>
          </a:pPr>
          <a:r>
            <a:rPr lang="en-AU" sz="2400" b="0" kern="1200" dirty="0">
              <a:latin typeface="Times New Roman" panose="02020603050405020304" pitchFamily="18" charset="0"/>
              <a:cs typeface="Times New Roman" panose="02020603050405020304" pitchFamily="18" charset="0"/>
            </a:rPr>
            <a:t>- Connect with local services</a:t>
          </a:r>
        </a:p>
        <a:p>
          <a:pPr marL="0" lvl="0" indent="0" algn="ctr" defTabSz="1066800">
            <a:lnSpc>
              <a:spcPct val="90000"/>
            </a:lnSpc>
            <a:spcBef>
              <a:spcPct val="0"/>
            </a:spcBef>
            <a:spcAft>
              <a:spcPct val="35000"/>
            </a:spcAft>
            <a:buFont typeface="+mj-lt"/>
            <a:buNone/>
          </a:pPr>
          <a:r>
            <a:rPr lang="en-AU" sz="2400" b="0" kern="1200" dirty="0">
              <a:latin typeface="Times New Roman" panose="02020603050405020304" pitchFamily="18" charset="0"/>
              <a:cs typeface="Times New Roman" panose="02020603050405020304" pitchFamily="18" charset="0"/>
            </a:rPr>
            <a:t>- Optimise for mobile</a:t>
          </a:r>
        </a:p>
      </dsp:txBody>
      <dsp:txXfrm>
        <a:off x="276785" y="1631385"/>
        <a:ext cx="4716462" cy="2503856"/>
      </dsp:txXfrm>
    </dsp:sp>
    <dsp:sp modelId="{68DB12C8-46FB-4933-B4D2-392569B18060}">
      <dsp:nvSpPr>
        <dsp:cNvPr id="0" name=""/>
        <dsp:cNvSpPr/>
      </dsp:nvSpPr>
      <dsp:spPr>
        <a:xfrm>
          <a:off x="5250618" y="2178850"/>
          <a:ext cx="4521113" cy="1408879"/>
        </a:xfrm>
        <a:prstGeom prst="roundRect">
          <a:avLst/>
        </a:prstGeom>
        <a:solidFill>
          <a:srgbClr val="3F9CC8"/>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Font typeface="+mj-lt"/>
            <a:buNone/>
          </a:pPr>
          <a:r>
            <a:rPr lang="en-AU" sz="2400" b="0" kern="1200" dirty="0">
              <a:latin typeface="Times New Roman" panose="02020603050405020304" pitchFamily="18" charset="0"/>
              <a:cs typeface="Times New Roman" panose="02020603050405020304" pitchFamily="18" charset="0"/>
            </a:rPr>
            <a:t>2. Conduct large-scale efficacy evaluation across the Family and Friend Programs </a:t>
          </a:r>
        </a:p>
      </dsp:txBody>
      <dsp:txXfrm>
        <a:off x="5319394" y="2247626"/>
        <a:ext cx="4383561" cy="1271327"/>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B2F5DA-F0EA-49A2-ACD3-9DC937A82A3B}" type="datetimeFigureOut">
              <a:rPr lang="en-AU" smtClean="0"/>
              <a:t>16/09/2026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0A6294-3966-4177-B746-FE0A1F0AFFDF}" type="slidenum">
              <a:rPr lang="en-AU" smtClean="0"/>
              <a:t>‹#›</a:t>
            </a:fld>
            <a:endParaRPr lang="en-AU"/>
          </a:p>
        </p:txBody>
      </p:sp>
    </p:spTree>
    <p:extLst>
      <p:ext uri="{BB962C8B-B14F-4D97-AF65-F5344CB8AC3E}">
        <p14:creationId xmlns:p14="http://schemas.microsoft.com/office/powerpoint/2010/main" val="11920402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sym typeface="Wingdings" panose="05000000000000000000" pitchFamily="2" charset="2"/>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0A6294-3966-4177-B746-FE0A1F0AFFDF}"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10980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 am coming to you from Australia on the unceded lands of the Gadigal people of the Eora Nations and pay my respects to our First Nations, the Aboriginal and Torres Strait Islander peoples, the traditional owners of the land and pay respect to Elders past and present</a:t>
            </a:r>
            <a:r>
              <a:rPr lang="en-GB"/>
              <a:t>. </a:t>
            </a:r>
            <a:endParaRPr lang="en-GB" dirty="0"/>
          </a:p>
        </p:txBody>
      </p:sp>
      <p:sp>
        <p:nvSpPr>
          <p:cNvPr id="4" name="Slide Number Placeholder 3"/>
          <p:cNvSpPr>
            <a:spLocks noGrp="1"/>
          </p:cNvSpPr>
          <p:nvPr>
            <p:ph type="sldNum" sz="quarter" idx="5"/>
          </p:nvPr>
        </p:nvSpPr>
        <p:spPr/>
        <p:txBody>
          <a:bodyPr/>
          <a:lstStyle/>
          <a:p>
            <a:fld id="{BCA0A316-D1E1-9745-B24E-D11400EED8A1}" type="slidenum">
              <a:rPr lang="en-US" smtClean="0"/>
              <a:t>2</a:t>
            </a:fld>
            <a:endParaRPr lang="en-US"/>
          </a:p>
        </p:txBody>
      </p:sp>
    </p:spTree>
    <p:extLst>
      <p:ext uri="{BB962C8B-B14F-4D97-AF65-F5344CB8AC3E}">
        <p14:creationId xmlns:p14="http://schemas.microsoft.com/office/powerpoint/2010/main" val="36737556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entury Gothic"/>
                <a:ea typeface="Calibri" panose="020F0502020204030204" pitchFamily="34" charset="0"/>
                <a:cs typeface="Times New Roman" panose="02020603050405020304" pitchFamily="18" charset="0"/>
              </a:rPr>
              <a:t>The Final Report of the National Ice Taskforce was established in 2015 by the Australian Government to provide advice on the impacts of ice in Australia stated that “The first priority must be supporting families, workers and communities to better respond to people affected by ice.” In parallel it was recognized that there were </a:t>
            </a:r>
            <a:r>
              <a:rPr lang="en-AU" sz="800" dirty="0"/>
              <a:t>limited evidence-based interventions for affected family members and friends, and even fewer interventions that have been evaluated for real-world effectiveness. </a:t>
            </a:r>
            <a:endParaRPr lang="en-US" sz="8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F8537538-46E6-48EC-972F-B60AEB20DC87}" type="slidenum">
              <a:rPr lang="en-AU" smtClean="0"/>
              <a:t>3</a:t>
            </a:fld>
            <a:endParaRPr lang="en-AU"/>
          </a:p>
        </p:txBody>
      </p:sp>
    </p:spTree>
    <p:extLst>
      <p:ext uri="{BB962C8B-B14F-4D97-AF65-F5344CB8AC3E}">
        <p14:creationId xmlns:p14="http://schemas.microsoft.com/office/powerpoint/2010/main" val="5577880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dirty="0">
                <a:solidFill>
                  <a:srgbClr val="000000"/>
                </a:solidFill>
                <a:latin typeface="Century Gothic"/>
              </a:rPr>
              <a:t>This led to the development of our program. The Family and Friend Support Program or FFSP is </a:t>
            </a:r>
            <a:r>
              <a:rPr lang="en-AU" sz="1200" dirty="0">
                <a:solidFill>
                  <a:srgbClr val="0070C0"/>
                </a:solidFill>
                <a:latin typeface="Century Gothic"/>
              </a:rPr>
              <a:t>an evidence-based, online resilience and wellbeing program</a:t>
            </a:r>
            <a:r>
              <a:rPr lang="en-AU" sz="1200" dirty="0">
                <a:solidFill>
                  <a:srgbClr val="000000"/>
                </a:solidFill>
                <a:latin typeface="Century Gothic"/>
              </a:rPr>
              <a:t> designed with and for affected friends and family members (AFFMs). It was b</a:t>
            </a:r>
            <a:r>
              <a:rPr lang="en-US" dirty="0" err="1"/>
              <a:t>ased</a:t>
            </a:r>
            <a:r>
              <a:rPr lang="en-US" dirty="0"/>
              <a:t> on a review of evidence at the time, the team’s clinical experience and incorporating family &amp; friends perspectives. It launched 2019/2020 and here are 4 streams to the project – ice was developed first, then the domestic violence &amp; rural remote streams with some additional funding we received during COVID… All of these are freely available and accessible anytime. </a:t>
            </a:r>
            <a:r>
              <a:rPr lang="en-AU" sz="1200" dirty="0">
                <a:solidFill>
                  <a:srgbClr val="000000"/>
                </a:solidFill>
                <a:latin typeface="Century Gothic"/>
              </a:rPr>
              <a:t>The program is free, anonymous and can be accessed anywhere, anytime across Australia. To date, the program has had almost 6000 (</a:t>
            </a:r>
            <a:r>
              <a:rPr lang="en-AU" sz="1200" b="0" i="0" dirty="0">
                <a:solidFill>
                  <a:srgbClr val="141414"/>
                </a:solidFill>
                <a:effectLst/>
                <a:latin typeface="Apercu"/>
              </a:rPr>
              <a:t>5,975)</a:t>
            </a:r>
            <a:r>
              <a:rPr lang="en-AU" sz="1200" b="1" dirty="0">
                <a:solidFill>
                  <a:srgbClr val="000000"/>
                </a:solidFill>
                <a:latin typeface="Century Gothic"/>
              </a:rPr>
              <a:t> </a:t>
            </a:r>
            <a:r>
              <a:rPr lang="en-AU" sz="1200" b="0" dirty="0">
                <a:solidFill>
                  <a:srgbClr val="000000"/>
                </a:solidFill>
                <a:latin typeface="Century Gothic"/>
              </a:rPr>
              <a:t>users since launching in November 2020.  Four core modules and 7 mini modules </a:t>
            </a:r>
            <a:r>
              <a:rPr lang="en-US" sz="1200" kern="100" dirty="0">
                <a:effectLst/>
                <a:latin typeface="Calibri" panose="020F0502020204030204" pitchFamily="34" charset="0"/>
                <a:ea typeface="Calibri" panose="020F0502020204030204" pitchFamily="34" charset="0"/>
                <a:cs typeface="Arial" panose="020B0604020202020204" pitchFamily="34" charset="0"/>
              </a:rPr>
              <a:t>informed by principles of Cognitive </a:t>
            </a:r>
            <a:r>
              <a:rPr lang="en-US" sz="1200" kern="100" dirty="0" err="1">
                <a:effectLst/>
                <a:latin typeface="Calibri" panose="020F0502020204030204" pitchFamily="34" charset="0"/>
                <a:ea typeface="Calibri" panose="020F0502020204030204" pitchFamily="34" charset="0"/>
                <a:cs typeface="Arial" panose="020B0604020202020204" pitchFamily="34" charset="0"/>
              </a:rPr>
              <a:t>Behavioural</a:t>
            </a:r>
            <a:r>
              <a:rPr lang="en-US" sz="1200" kern="100" dirty="0">
                <a:effectLst/>
                <a:latin typeface="Calibri" panose="020F0502020204030204" pitchFamily="34" charset="0"/>
                <a:ea typeface="Calibri" panose="020F0502020204030204" pitchFamily="34" charset="0"/>
                <a:cs typeface="Arial" panose="020B0604020202020204" pitchFamily="34" charset="0"/>
              </a:rPr>
              <a:t> Therapy and </a:t>
            </a:r>
            <a:r>
              <a:rPr lang="en-AU" sz="1000" b="0" i="0" kern="1200" dirty="0">
                <a:solidFill>
                  <a:schemeClr val="tx1"/>
                </a:solidFill>
                <a:effectLst/>
                <a:latin typeface="+mn-lt"/>
                <a:ea typeface="+mn-ea"/>
                <a:cs typeface="+mn-cs"/>
              </a:rPr>
              <a:t>the </a:t>
            </a:r>
            <a:r>
              <a:rPr lang="en-AU" sz="1000" b="1" i="0" kern="1200" dirty="0">
                <a:solidFill>
                  <a:schemeClr val="tx1"/>
                </a:solidFill>
                <a:effectLst/>
                <a:latin typeface="+mn-lt"/>
                <a:ea typeface="+mn-ea"/>
                <a:cs typeface="+mn-cs"/>
              </a:rPr>
              <a:t>Stress-Strain-Coping-Support</a:t>
            </a:r>
            <a:r>
              <a:rPr lang="en-AU" sz="1000" b="0" i="0" kern="1200" dirty="0">
                <a:solidFill>
                  <a:schemeClr val="tx1"/>
                </a:solidFill>
                <a:effectLst/>
                <a:latin typeface="+mn-lt"/>
                <a:ea typeface="+mn-ea"/>
                <a:cs typeface="+mn-cs"/>
              </a:rPr>
              <a:t> model </a:t>
            </a:r>
            <a:r>
              <a:rPr lang="en-US" sz="1200" kern="100" dirty="0">
                <a:effectLst/>
                <a:latin typeface="Calibri" panose="020F0502020204030204" pitchFamily="34" charset="0"/>
                <a:ea typeface="Calibri" panose="020F0502020204030204" pitchFamily="34" charset="0"/>
                <a:cs typeface="Arial" panose="020B0604020202020204" pitchFamily="34" charset="0"/>
              </a:rPr>
              <a:t>and covers topics such as learning about your values, cognitive restructuring, communication and assertiveness, </a:t>
            </a:r>
            <a:r>
              <a:rPr lang="en-AU" sz="1200" b="0" i="0" u="none" strike="noStrike" baseline="0" dirty="0">
                <a:solidFill>
                  <a:srgbClr val="000000"/>
                </a:solidFill>
                <a:latin typeface="Century Gothic" panose="020B0502020202020204" pitchFamily="34" charset="0"/>
              </a:rPr>
              <a:t>problem-solving skills. The modules also feature stories from people with lived and living experience.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p>
        </p:txBody>
      </p:sp>
      <p:sp>
        <p:nvSpPr>
          <p:cNvPr id="4" name="Slide Number Placeholder 3"/>
          <p:cNvSpPr>
            <a:spLocks noGrp="1"/>
          </p:cNvSpPr>
          <p:nvPr>
            <p:ph type="sldNum" sz="quarter" idx="5"/>
          </p:nvPr>
        </p:nvSpPr>
        <p:spPr/>
        <p:txBody>
          <a:bodyPr/>
          <a:lstStyle/>
          <a:p>
            <a:fld id="{27B8015A-4E1A-CD43-B6F7-5F2CDA6444D3}" type="slidenum">
              <a:rPr lang="en-US" smtClean="0"/>
              <a:t>4</a:t>
            </a:fld>
            <a:endParaRPr lang="en-US"/>
          </a:p>
        </p:txBody>
      </p:sp>
    </p:spTree>
    <p:extLst>
      <p:ext uri="{BB962C8B-B14F-4D97-AF65-F5344CB8AC3E}">
        <p14:creationId xmlns:p14="http://schemas.microsoft.com/office/powerpoint/2010/main" val="18450955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Today I will be focusing on the AOD stream. – this launched in 2021, and is an online program for people who are supporting loved ones who is using AOD.  It includes videos from clinical psychologists, and activities – to help people understand their needs and develop skills to help them weather the storm of caring for loved ones who are using AOD. </a:t>
            </a:r>
            <a:r>
              <a:rPr lang="en-AU" sz="1200" b="0" i="0" u="none" strike="noStrike" kern="1200" dirty="0">
                <a:solidFill>
                  <a:schemeClr val="tx1"/>
                </a:solidFill>
                <a:effectLst/>
                <a:latin typeface="+mn-lt"/>
                <a:ea typeface="+mn-ea"/>
                <a:cs typeface="+mn-cs"/>
              </a:rPr>
              <a:t>There are four</a:t>
            </a:r>
            <a:r>
              <a:rPr lang="en-AU" sz="1200" b="1" i="0" u="none" strike="noStrike" kern="1200" dirty="0">
                <a:solidFill>
                  <a:schemeClr val="tx1"/>
                </a:solidFill>
                <a:effectLst/>
                <a:latin typeface="+mn-lt"/>
                <a:ea typeface="+mn-ea"/>
                <a:cs typeface="+mn-cs"/>
              </a:rPr>
              <a:t> ‘core’ modules</a:t>
            </a:r>
            <a:r>
              <a:rPr lang="en-AU" sz="1200" b="0" i="0" u="none" strike="noStrike" kern="1200" dirty="0">
                <a:solidFill>
                  <a:schemeClr val="tx1"/>
                </a:solidFill>
                <a:effectLst/>
                <a:latin typeface="+mn-lt"/>
                <a:ea typeface="+mn-ea"/>
                <a:cs typeface="+mn-cs"/>
              </a:rPr>
              <a:t> of the program only take 15-20 minutes to complete each and are designed to be completed first to help set the building blocks. The core modules are designed to be flexible, people can work through them in their own time, they can start or stop, bookmarking sections and coming back to them later. Once they have finished the core modules and hopefully identified some areas for improvement or where they might like to build skills– they can complete the mini modules. </a:t>
            </a:r>
          </a:p>
        </p:txBody>
      </p:sp>
      <p:sp>
        <p:nvSpPr>
          <p:cNvPr id="4" name="Slide Number Placeholder 3"/>
          <p:cNvSpPr>
            <a:spLocks noGrp="1"/>
          </p:cNvSpPr>
          <p:nvPr>
            <p:ph type="sldNum" sz="quarter" idx="5"/>
          </p:nvPr>
        </p:nvSpPr>
        <p:spPr/>
        <p:txBody>
          <a:bodyPr/>
          <a:lstStyle/>
          <a:p>
            <a:fld id="{27B8015A-4E1A-CD43-B6F7-5F2CDA6444D3}" type="slidenum">
              <a:rPr lang="en-US" smtClean="0"/>
              <a:t>5</a:t>
            </a:fld>
            <a:endParaRPr lang="en-US"/>
          </a:p>
        </p:txBody>
      </p:sp>
    </p:spTree>
    <p:extLst>
      <p:ext uri="{BB962C8B-B14F-4D97-AF65-F5344CB8AC3E}">
        <p14:creationId xmlns:p14="http://schemas.microsoft.com/office/powerpoint/2010/main" val="22294330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200000"/>
              </a:lnSpc>
              <a:spcAft>
                <a:spcPts val="800"/>
              </a:spcAft>
            </a:pPr>
            <a:r>
              <a:rPr lang="en-US" sz="1200" kern="100">
                <a:effectLst/>
                <a:latin typeface="Calibri" panose="020F0502020204030204" pitchFamily="34" charset="0"/>
                <a:ea typeface="Calibri" panose="020F0502020204030204" pitchFamily="34" charset="0"/>
                <a:cs typeface="Arial" panose="020B0604020202020204" pitchFamily="34" charset="0"/>
              </a:rPr>
              <a:t>The primary aim of this pilot study was to assess usability, acceptability, and feasibility of the program. A secondary aim was to capture a cross-sectional snapshot of family and friends’ experiences of caring for a loved one using AOD. </a:t>
            </a:r>
            <a:endParaRPr lang="en-AU"/>
          </a:p>
          <a:p>
            <a:pPr marL="0" marR="0" lvl="0" indent="0" algn="l" defTabSz="914400" rtl="0" eaLnBrk="1" fontAlgn="auto" latinLnBrk="0" hangingPunct="1">
              <a:lnSpc>
                <a:spcPct val="100000"/>
              </a:lnSpc>
              <a:spcBef>
                <a:spcPts val="0"/>
              </a:spcBef>
              <a:spcAft>
                <a:spcPts val="0"/>
              </a:spcAft>
              <a:buClrTx/>
              <a:buSzTx/>
              <a:buFontTx/>
              <a:buNone/>
              <a:tabLst/>
              <a:defRPr/>
            </a:pPr>
            <a:endParaRPr lang="en-AU"/>
          </a:p>
          <a:p>
            <a:pPr marL="0" marR="0" lvl="0" indent="0" algn="l" defTabSz="914400" rtl="0" eaLnBrk="1" fontAlgn="auto" latinLnBrk="0" hangingPunct="1">
              <a:lnSpc>
                <a:spcPct val="100000"/>
              </a:lnSpc>
              <a:spcBef>
                <a:spcPts val="0"/>
              </a:spcBef>
              <a:spcAft>
                <a:spcPts val="0"/>
              </a:spcAft>
              <a:buClrTx/>
              <a:buSzTx/>
              <a:buFontTx/>
              <a:buNone/>
              <a:tabLst/>
              <a:defRPr/>
            </a:pPr>
            <a:endParaRPr lang="en-AU"/>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0A6294-3966-4177-B746-FE0A1F0AFFDF}"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46255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00" dirty="0">
                <a:solidFill>
                  <a:srgbClr val="1F3763"/>
                </a:solidFill>
                <a:effectLst/>
                <a:latin typeface="Calibri" panose="020F0502020204030204" pitchFamily="34" charset="0"/>
                <a:ea typeface="Calibri" panose="020F0502020204030204" pitchFamily="34" charset="0"/>
                <a:cs typeface="Arial" panose="020B0604020202020204" pitchFamily="34" charset="0"/>
              </a:rPr>
              <a:t>Participants across Australia were invited to completed three online cross-sectional surveys. The baseline survey assessed distress levels and the impact of caring for a loved one using AOD. Participants were then invited to interact with program modules over 10 weeks.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00" dirty="0">
                <a:solidFill>
                  <a:srgbClr val="1F3763"/>
                </a:solidFill>
                <a:effectLst/>
                <a:latin typeface="Calibri" panose="020F0502020204030204" pitchFamily="34" charset="0"/>
                <a:ea typeface="Calibri" panose="020F0502020204030204" pitchFamily="34" charset="0"/>
                <a:cs typeface="Arial" panose="020B0604020202020204" pitchFamily="34" charset="0"/>
              </a:rPr>
              <a:t>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00" dirty="0">
                <a:solidFill>
                  <a:srgbClr val="1F3763"/>
                </a:solidFill>
                <a:effectLst/>
                <a:latin typeface="Calibri" panose="020F0502020204030204" pitchFamily="34" charset="0"/>
                <a:ea typeface="Calibri" panose="020F0502020204030204" pitchFamily="34" charset="0"/>
                <a:cs typeface="Arial" panose="020B0604020202020204" pitchFamily="34" charset="0"/>
              </a:rPr>
              <a:t>Post program and follow up measures assessed usability and acceptability of the program as well as help-seeking barriers.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b="0" kern="100" dirty="0">
              <a:solidFill>
                <a:srgbClr val="1F3763"/>
              </a:solidFill>
              <a:effectLst/>
              <a:latin typeface="Calibri Light" panose="020F0302020204030204" pitchFamily="34" charset="0"/>
              <a:ea typeface="Yu Gothic Light" panose="020B0300000000000000" pitchFamily="34"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00" dirty="0">
                <a:solidFill>
                  <a:srgbClr val="1F3763"/>
                </a:solidFill>
                <a:effectLst/>
                <a:latin typeface="Calibri" panose="020F0502020204030204" pitchFamily="34" charset="0"/>
                <a:ea typeface="Calibri" panose="020F0502020204030204" pitchFamily="34" charset="0"/>
                <a:cs typeface="Arial" panose="020B0604020202020204" pitchFamily="34" charset="0"/>
              </a:rPr>
              <a:t>Semi-structured interviews were also conducted. </a:t>
            </a:r>
            <a:endParaRPr lang="en-AU"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p>
        </p:txBody>
      </p:sp>
      <p:sp>
        <p:nvSpPr>
          <p:cNvPr id="4" name="Slide Number Placeholder 3"/>
          <p:cNvSpPr>
            <a:spLocks noGrp="1"/>
          </p:cNvSpPr>
          <p:nvPr>
            <p:ph type="sldNum" sz="quarter" idx="5"/>
          </p:nvPr>
        </p:nvSpPr>
        <p:spPr/>
        <p:txBody>
          <a:bodyPr/>
          <a:lstStyle/>
          <a:p>
            <a:fld id="{590A6294-3966-4177-B746-FE0A1F0AFFDF}" type="slidenum">
              <a:rPr lang="en-AU" smtClean="0"/>
              <a:t>7</a:t>
            </a:fld>
            <a:endParaRPr lang="en-AU"/>
          </a:p>
        </p:txBody>
      </p:sp>
    </p:spTree>
    <p:extLst>
      <p:ext uri="{BB962C8B-B14F-4D97-AF65-F5344CB8AC3E}">
        <p14:creationId xmlns:p14="http://schemas.microsoft.com/office/powerpoint/2010/main" val="42044596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F2906B-BB9B-5F18-D98C-C06553872F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978221-1381-B848-9A7E-4F922C3D99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4E5828-4AB6-D688-9478-552459814FE0}"/>
              </a:ext>
            </a:extLst>
          </p:cNvPr>
          <p:cNvSpPr>
            <a:spLocks noGrp="1"/>
          </p:cNvSpPr>
          <p:nvPr>
            <p:ph type="body" idx="1"/>
          </p:nvPr>
        </p:nvSpPr>
        <p:spPr/>
        <p:txBody>
          <a:bodyPr/>
          <a:lstStyle/>
          <a:p>
            <a:pPr>
              <a:lnSpc>
                <a:spcPct val="200000"/>
              </a:lnSpc>
              <a:spcAft>
                <a:spcPts val="800"/>
              </a:spcAft>
            </a:pPr>
            <a:r>
              <a:rPr lang="en-US" sz="1200" kern="100" dirty="0">
                <a:effectLst/>
                <a:latin typeface="Calibri" panose="020F0502020204030204" pitchFamily="34" charset="0"/>
                <a:ea typeface="Calibri" panose="020F0502020204030204" pitchFamily="34" charset="0"/>
                <a:cs typeface="Arial" panose="020B0604020202020204" pitchFamily="34" charset="0"/>
              </a:rPr>
              <a:t>A total of 131 participants completed baseline measures. Majority female and from metro areas. </a:t>
            </a:r>
          </a:p>
          <a:p>
            <a:pPr>
              <a:lnSpc>
                <a:spcPct val="200000"/>
              </a:lnSpc>
              <a:spcAft>
                <a:spcPts val="800"/>
              </a:spcAft>
            </a:pPr>
            <a:endParaRPr lang="en-US" sz="12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200000"/>
              </a:lnSpc>
              <a:spcAft>
                <a:spcPts val="800"/>
              </a:spcAft>
            </a:pPr>
            <a:r>
              <a:rPr lang="en-US" sz="1200" kern="100" dirty="0">
                <a:effectLst/>
                <a:latin typeface="Calibri" panose="020F0502020204030204" pitchFamily="34" charset="0"/>
                <a:ea typeface="Calibri" panose="020F0502020204030204" pitchFamily="34" charset="0"/>
                <a:cs typeface="Arial" panose="020B0604020202020204" pitchFamily="34" charset="0"/>
              </a:rPr>
              <a:t>At post-program, 17 participants reported accessing the program.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p>
        </p:txBody>
      </p:sp>
      <p:sp>
        <p:nvSpPr>
          <p:cNvPr id="4" name="Slide Number Placeholder 3">
            <a:extLst>
              <a:ext uri="{FF2B5EF4-FFF2-40B4-BE49-F238E27FC236}">
                <a16:creationId xmlns:a16="http://schemas.microsoft.com/office/drawing/2014/main" id="{25EC2F4B-817D-F18A-5B0C-611D23778270}"/>
              </a:ext>
            </a:extLst>
          </p:cNvPr>
          <p:cNvSpPr>
            <a:spLocks noGrp="1"/>
          </p:cNvSpPr>
          <p:nvPr>
            <p:ph type="sldNum" sz="quarter" idx="5"/>
          </p:nvPr>
        </p:nvSpPr>
        <p:spPr/>
        <p:txBody>
          <a:bodyPr/>
          <a:lstStyle/>
          <a:p>
            <a:fld id="{590A6294-3966-4177-B746-FE0A1F0AFFDF}" type="slidenum">
              <a:rPr lang="en-AU" smtClean="0"/>
              <a:t>8</a:t>
            </a:fld>
            <a:endParaRPr lang="en-AU"/>
          </a:p>
        </p:txBody>
      </p:sp>
    </p:spTree>
    <p:extLst>
      <p:ext uri="{BB962C8B-B14F-4D97-AF65-F5344CB8AC3E}">
        <p14:creationId xmlns:p14="http://schemas.microsoft.com/office/powerpoint/2010/main" val="3526087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200000"/>
              </a:lnSpc>
              <a:spcAft>
                <a:spcPts val="800"/>
              </a:spcAft>
            </a:pPr>
            <a:r>
              <a:rPr lang="en-US" sz="1800" kern="100">
                <a:effectLst/>
                <a:latin typeface="Calibri" panose="020F0502020204030204" pitchFamily="34" charset="0"/>
                <a:ea typeface="Calibri" panose="020F0502020204030204" pitchFamily="34" charset="0"/>
                <a:cs typeface="Arial" panose="020B0604020202020204" pitchFamily="34" charset="0"/>
              </a:rPr>
              <a:t>The most common relationship of the loved one using AOD was a child (38.2%) and the most reported substance of concern was crystal methamphetamine (48.9%). Despite relatively low self-reported prevalence rates in the community, it’s interesting to note that crystal methamphetamine is one of the most stigmatized drugs and is also a drug with wide reaching impacts. Our sample reflects the finding from the most recent national Drug Strategy Household Survey that </a:t>
            </a:r>
            <a:r>
              <a:rPr lang="en-US" sz="2800" b="0" i="0">
                <a:solidFill>
                  <a:srgbClr val="45494B"/>
                </a:solidFill>
                <a:effectLst/>
                <a:latin typeface="Open Sans" panose="020B0606030504020204" pitchFamily="34" charset="0"/>
              </a:rPr>
              <a:t>people were most likely to select methamphetamine use as the most serious concern for the community, reflecting its nomination as the most likely drug to be involved in ‘a drug problem’.</a:t>
            </a:r>
            <a:endParaRPr lang="en-AU" sz="1800" kern="100">
              <a:effectLst/>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0A6294-3966-4177-B746-FE0A1F0AFFDF}"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03864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800" dirty="0"/>
              <a:t>From the 17 people who reported engaging with the program, the average usability score for the FFSP was 70 which is just above the average of 68 compared to 500 other websites. An average score indicates good usability but definitely room for improvement.</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800" dirty="0"/>
              <a:t>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800" dirty="0"/>
              <a:t>More than half participants felt that the activities were either very or moderately helpful.</a:t>
            </a:r>
          </a:p>
          <a:p>
            <a:r>
              <a:rPr lang="en-AU" sz="1800" dirty="0"/>
              <a:t>CLICK</a:t>
            </a:r>
          </a:p>
          <a:p>
            <a:r>
              <a:rPr lang="en-AU" sz="1800" dirty="0">
                <a:effectLst/>
                <a:latin typeface="Calibri" panose="020F0502020204030204" pitchFamily="34" charset="0"/>
                <a:ea typeface="Calibri" panose="020F0502020204030204" pitchFamily="34" charset="0"/>
                <a:cs typeface="Arial" panose="020B0604020202020204" pitchFamily="34" charset="0"/>
              </a:rPr>
              <a:t>The majority (71.5%) of participants rated that they would be likely recommend FFSP to others who might be in similar positions to them. </a:t>
            </a:r>
            <a:endParaRPr lang="en-AU" sz="180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0A6294-3966-4177-B746-FE0A1F0AFFDF}"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64642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800" i="0" dirty="0"/>
              <a:t>The majority of participants felt it was easy to find the information they wanted and understand the information.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0A6294-3966-4177-B746-FE0A1F0AFFDF}"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39468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Feedback on the content of the program was generally positive, with people especially feeling their experiences validated and wanted more of from peer voices to overcome the feelings of isolation often accompanies their carer and support role. One specific area of improvement was the amount and density of content which can be a barrier for this population who are often time-poor and managing other life stressors. </a:t>
            </a:r>
          </a:p>
        </p:txBody>
      </p:sp>
      <p:sp>
        <p:nvSpPr>
          <p:cNvPr id="4" name="Slide Number Placeholder 3"/>
          <p:cNvSpPr>
            <a:spLocks noGrp="1"/>
          </p:cNvSpPr>
          <p:nvPr>
            <p:ph type="sldNum" sz="quarter" idx="5"/>
          </p:nvPr>
        </p:nvSpPr>
        <p:spPr/>
        <p:txBody>
          <a:bodyPr/>
          <a:lstStyle/>
          <a:p>
            <a:fld id="{590A6294-3966-4177-B746-FE0A1F0AFFDF}" type="slidenum">
              <a:rPr lang="en-AU" smtClean="0"/>
              <a:t>12</a:t>
            </a:fld>
            <a:endParaRPr lang="en-AU"/>
          </a:p>
        </p:txBody>
      </p:sp>
    </p:spTree>
    <p:extLst>
      <p:ext uri="{BB962C8B-B14F-4D97-AF65-F5344CB8AC3E}">
        <p14:creationId xmlns:p14="http://schemas.microsoft.com/office/powerpoint/2010/main" val="23534469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b="0" err="1">
                <a:solidFill>
                  <a:schemeClr val="tx1"/>
                </a:solidFill>
                <a:cs typeface="Calibri"/>
              </a:rPr>
              <a:t>Particiapants</a:t>
            </a:r>
            <a:r>
              <a:rPr lang="en-AU" sz="1200" b="0">
                <a:solidFill>
                  <a:schemeClr val="tx1"/>
                </a:solidFill>
                <a:cs typeface="Calibri"/>
              </a:rPr>
              <a:t> also highlighted the need for programs like FFSP to address stigma and shame by validating their difficulties and normalising asking for help. For example, one participant said: </a:t>
            </a:r>
            <a:endParaRPr lang="en-US" sz="1200" b="0">
              <a:solidFill>
                <a:schemeClr val="tx1"/>
              </a:solidFill>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i="1">
                <a:solidFill>
                  <a:schemeClr val="tx1"/>
                </a:solidFill>
              </a:rPr>
              <a:t>There is a big role for online support to play because it helps people not feel so bad  ... half the problem is, people don’t tell anyone because it’s so shameful, particularly once they’re an adult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0A6294-3966-4177-B746-FE0A1F0AFFDF}"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13700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Calibri" panose="020F0502020204030204" pitchFamily="34" charset="0"/>
                <a:ea typeface="Calibri" panose="020F0502020204030204" pitchFamily="34" charset="0"/>
                <a:cs typeface="Arial" panose="020B0604020202020204" pitchFamily="34" charset="0"/>
              </a:rPr>
              <a:t>Overall, participants found FFSP easy to use and provided them with relevant, helpful, and validating information in a format that is accessible, flexible and confidential.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Calibri" panose="020F0502020204030204" pitchFamily="34" charset="0"/>
                <a:ea typeface="Calibri" panose="020F0502020204030204" pitchFamily="34" charset="0"/>
                <a:cs typeface="Arial" panose="020B0604020202020204" pitchFamily="34" charset="0"/>
              </a:rPr>
              <a:t>CLICK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Calibri" panose="020F0502020204030204" pitchFamily="34" charset="0"/>
                <a:ea typeface="Calibri" panose="020F0502020204030204" pitchFamily="34" charset="0"/>
                <a:cs typeface="Arial" panose="020B0604020202020204" pitchFamily="34" charset="0"/>
              </a:rPr>
              <a:t>However, I’m sure you’ve already picked up on the low engagement rate and high attrition we had.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Calibri" panose="020F0502020204030204" pitchFamily="34" charset="0"/>
                <a:ea typeface="Calibri" panose="020F0502020204030204" pitchFamily="34" charset="0"/>
                <a:cs typeface="Arial" panose="020B0604020202020204" pitchFamily="34" charset="0"/>
              </a:rPr>
              <a:t>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Calibri" panose="020F0502020204030204" pitchFamily="34" charset="0"/>
                <a:ea typeface="Calibri" panose="020F0502020204030204" pitchFamily="34" charset="0"/>
                <a:cs typeface="Arial" panose="020B0604020202020204" pitchFamily="34" charset="0"/>
              </a:rPr>
              <a:t>This is likely due to perceived lack of need, time restrictions, other stressors such as illnesses.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Calibri" panose="020F0502020204030204" pitchFamily="34" charset="0"/>
                <a:ea typeface="Calibri" panose="020F0502020204030204" pitchFamily="34" charset="0"/>
                <a:cs typeface="Arial" panose="020B0604020202020204" pitchFamily="34" charset="0"/>
              </a:rPr>
              <a:t>We also know that online self-guided interventions often suffer from high drop out rates particularly in real-world settings. So these limitations are likely a pretty accurate reflection of how the program would are in the real world and reinforces the importance of considering how to make the program something people will actually engage with and benefit from amongst the other stressors and demands of life.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Calibri" panose="020F0502020204030204" pitchFamily="34" charset="0"/>
                <a:ea typeface="Calibri" panose="020F0502020204030204" pitchFamily="34" charset="0"/>
                <a:cs typeface="Arial" panose="020B0604020202020204" pitchFamily="34" charset="0"/>
              </a:rPr>
              <a:t>Despite this, participants highlighted the importance of </a:t>
            </a:r>
            <a:r>
              <a:rPr lang="en-AU" sz="1800" b="0" dirty="0">
                <a:solidFill>
                  <a:schemeClr val="tx1"/>
                </a:solidFill>
                <a:cs typeface="Calibri"/>
              </a:rPr>
              <a:t>just having this kind of tailored online support exist and its role in overcoming stigma and shame around supporting a loved one using AOD. </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80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0A6294-3966-4177-B746-FE0A1F0AFFDF}"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737923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00" dirty="0">
                <a:effectLst/>
                <a:latin typeface="Calibri" panose="020F0502020204030204" pitchFamily="34" charset="0"/>
                <a:ea typeface="Calibri" panose="020F0502020204030204" pitchFamily="34" charset="0"/>
                <a:cs typeface="Arial" panose="020B0604020202020204" pitchFamily="34" charset="0"/>
              </a:rPr>
              <a:t>We are in the process of using feedback from participants to further improve the program and enhance uptake and adherence.</a:t>
            </a:r>
            <a:endParaRPr lang="en-AU" dirty="0"/>
          </a:p>
          <a:p>
            <a:endParaRPr lang="en-AU" dirty="0"/>
          </a:p>
          <a:p>
            <a:r>
              <a:rPr lang="en-AU" dirty="0"/>
              <a:t>And finally, we hope to use the learnings from this pilot study to guide a future large scale efficacy evaluation of the program. </a:t>
            </a:r>
          </a:p>
        </p:txBody>
      </p:sp>
      <p:sp>
        <p:nvSpPr>
          <p:cNvPr id="4" name="Slide Number Placeholder 3"/>
          <p:cNvSpPr>
            <a:spLocks noGrp="1"/>
          </p:cNvSpPr>
          <p:nvPr>
            <p:ph type="sldNum" sz="quarter" idx="5"/>
          </p:nvPr>
        </p:nvSpPr>
        <p:spPr/>
        <p:txBody>
          <a:bodyPr/>
          <a:lstStyle/>
          <a:p>
            <a:fld id="{590A6294-3966-4177-B746-FE0A1F0AFFDF}" type="slidenum">
              <a:rPr lang="en-AU" smtClean="0"/>
              <a:t>15</a:t>
            </a:fld>
            <a:endParaRPr lang="en-AU"/>
          </a:p>
        </p:txBody>
      </p:sp>
    </p:spTree>
    <p:extLst>
      <p:ext uri="{BB962C8B-B14F-4D97-AF65-F5344CB8AC3E}">
        <p14:creationId xmlns:p14="http://schemas.microsoft.com/office/powerpoint/2010/main" val="229404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i="1" dirty="0"/>
              <a:t>I’d also like to acknowledge the amazing research team involved in this project and the original program development, as well as our collaborators. Including Department of Health and Aged Care and the Alcohol and Drug Foundation (ADF) who have funded the program and pilot study, respectively. </a:t>
            </a:r>
            <a:endParaRPr lang="en-US" i="1" dirty="0"/>
          </a:p>
          <a:p>
            <a:endParaRPr lang="en-US" i="1" dirty="0"/>
          </a:p>
          <a:p>
            <a:endParaRPr lang="en-AU" dirty="0"/>
          </a:p>
        </p:txBody>
      </p:sp>
      <p:sp>
        <p:nvSpPr>
          <p:cNvPr id="4" name="Slide Number Placeholder 3"/>
          <p:cNvSpPr>
            <a:spLocks noGrp="1"/>
          </p:cNvSpPr>
          <p:nvPr>
            <p:ph type="sldNum" sz="quarter" idx="5"/>
          </p:nvPr>
        </p:nvSpPr>
        <p:spPr/>
        <p:txBody>
          <a:bodyPr/>
          <a:lstStyle/>
          <a:p>
            <a:fld id="{590A6294-3966-4177-B746-FE0A1F0AFFDF}" type="slidenum">
              <a:rPr lang="en-AU" smtClean="0"/>
              <a:t>16</a:t>
            </a:fld>
            <a:endParaRPr lang="en-AU"/>
          </a:p>
        </p:txBody>
      </p:sp>
    </p:spTree>
    <p:extLst>
      <p:ext uri="{BB962C8B-B14F-4D97-AF65-F5344CB8AC3E}">
        <p14:creationId xmlns:p14="http://schemas.microsoft.com/office/powerpoint/2010/main" val="35546134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Importantly thank you to the many friends and family members who generously shared their unique experiences, stories and insights for this program and study. </a:t>
            </a:r>
            <a:endParaRPr lang="en-AU" dirty="0"/>
          </a:p>
        </p:txBody>
      </p:sp>
      <p:sp>
        <p:nvSpPr>
          <p:cNvPr id="4" name="Slide Number Placeholder 3"/>
          <p:cNvSpPr>
            <a:spLocks noGrp="1"/>
          </p:cNvSpPr>
          <p:nvPr>
            <p:ph type="sldNum" sz="quarter" idx="5"/>
          </p:nvPr>
        </p:nvSpPr>
        <p:spPr/>
        <p:txBody>
          <a:bodyPr/>
          <a:lstStyle/>
          <a:p>
            <a:fld id="{590A6294-3966-4177-B746-FE0A1F0AFFDF}" type="slidenum">
              <a:rPr lang="en-AU" smtClean="0"/>
              <a:t>17</a:t>
            </a:fld>
            <a:endParaRPr lang="en-AU"/>
          </a:p>
        </p:txBody>
      </p:sp>
    </p:spTree>
    <p:extLst>
      <p:ext uri="{BB962C8B-B14F-4D97-AF65-F5344CB8AC3E}">
        <p14:creationId xmlns:p14="http://schemas.microsoft.com/office/powerpoint/2010/main" val="13139578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6451B1-F1C2-C342-9482-CA419A1AF9E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828747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E3A3C-E949-4AE1-BEF5-18FDF486910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81F6E93C-26EE-43A3-9BC1-10FD554E242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839F301D-99A0-41E7-A65E-A975828A449E}"/>
              </a:ext>
            </a:extLst>
          </p:cNvPr>
          <p:cNvSpPr>
            <a:spLocks noGrp="1"/>
          </p:cNvSpPr>
          <p:nvPr>
            <p:ph type="dt" sz="half" idx="10"/>
          </p:nvPr>
        </p:nvSpPr>
        <p:spPr/>
        <p:txBody>
          <a:bodyPr/>
          <a:lstStyle/>
          <a:p>
            <a:fld id="{427C4A8B-11FE-4A51-8E23-CA14D56C9B00}" type="datetimeFigureOut">
              <a:rPr lang="en-AU" smtClean="0"/>
              <a:t>16/09/2026</a:t>
            </a:fld>
            <a:endParaRPr lang="en-AU"/>
          </a:p>
        </p:txBody>
      </p:sp>
      <p:sp>
        <p:nvSpPr>
          <p:cNvPr id="5" name="Footer Placeholder 4">
            <a:extLst>
              <a:ext uri="{FF2B5EF4-FFF2-40B4-BE49-F238E27FC236}">
                <a16:creationId xmlns:a16="http://schemas.microsoft.com/office/drawing/2014/main" id="{7E26D23F-1009-490C-8A2F-C84BA8CBB6A2}"/>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672996EF-E725-4D19-B19D-01CA9F7656A3}"/>
              </a:ext>
            </a:extLst>
          </p:cNvPr>
          <p:cNvSpPr>
            <a:spLocks noGrp="1"/>
          </p:cNvSpPr>
          <p:nvPr>
            <p:ph type="sldNum" sz="quarter" idx="12"/>
          </p:nvPr>
        </p:nvSpPr>
        <p:spPr/>
        <p:txBody>
          <a:bodyPr/>
          <a:lstStyle/>
          <a:p>
            <a:fld id="{5D48E9B9-720C-41AD-B95B-780ABB2A050B}" type="slidenum">
              <a:rPr lang="en-AU" smtClean="0"/>
              <a:t>‹#›</a:t>
            </a:fld>
            <a:endParaRPr lang="en-AU"/>
          </a:p>
        </p:txBody>
      </p:sp>
    </p:spTree>
    <p:extLst>
      <p:ext uri="{BB962C8B-B14F-4D97-AF65-F5344CB8AC3E}">
        <p14:creationId xmlns:p14="http://schemas.microsoft.com/office/powerpoint/2010/main" val="1797339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BF55E-9075-4573-A310-36DA32BEB7C7}"/>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2C3EF72A-9BAA-4F2A-843B-CB77618ECBD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84A294E1-8669-4547-93D2-A327C0BF12D5}"/>
              </a:ext>
            </a:extLst>
          </p:cNvPr>
          <p:cNvSpPr>
            <a:spLocks noGrp="1"/>
          </p:cNvSpPr>
          <p:nvPr>
            <p:ph type="dt" sz="half" idx="10"/>
          </p:nvPr>
        </p:nvSpPr>
        <p:spPr/>
        <p:txBody>
          <a:bodyPr/>
          <a:lstStyle/>
          <a:p>
            <a:fld id="{427C4A8B-11FE-4A51-8E23-CA14D56C9B00}" type="datetimeFigureOut">
              <a:rPr lang="en-AU" smtClean="0"/>
              <a:t>16/09/2026</a:t>
            </a:fld>
            <a:endParaRPr lang="en-AU"/>
          </a:p>
        </p:txBody>
      </p:sp>
      <p:sp>
        <p:nvSpPr>
          <p:cNvPr id="5" name="Footer Placeholder 4">
            <a:extLst>
              <a:ext uri="{FF2B5EF4-FFF2-40B4-BE49-F238E27FC236}">
                <a16:creationId xmlns:a16="http://schemas.microsoft.com/office/drawing/2014/main" id="{DD5D9EE7-BAA8-4290-A620-62C0281B261B}"/>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7ADCF3AC-F75D-4DC7-AA7C-1CACF6E974A4}"/>
              </a:ext>
            </a:extLst>
          </p:cNvPr>
          <p:cNvSpPr>
            <a:spLocks noGrp="1"/>
          </p:cNvSpPr>
          <p:nvPr>
            <p:ph type="sldNum" sz="quarter" idx="12"/>
          </p:nvPr>
        </p:nvSpPr>
        <p:spPr/>
        <p:txBody>
          <a:bodyPr/>
          <a:lstStyle/>
          <a:p>
            <a:fld id="{5D48E9B9-720C-41AD-B95B-780ABB2A050B}" type="slidenum">
              <a:rPr lang="en-AU" smtClean="0"/>
              <a:t>‹#›</a:t>
            </a:fld>
            <a:endParaRPr lang="en-AU"/>
          </a:p>
        </p:txBody>
      </p:sp>
    </p:spTree>
    <p:extLst>
      <p:ext uri="{BB962C8B-B14F-4D97-AF65-F5344CB8AC3E}">
        <p14:creationId xmlns:p14="http://schemas.microsoft.com/office/powerpoint/2010/main" val="38699734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2BC15E-AEC7-4097-83F5-CF03091263C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0AD3FCB7-E8F4-48D1-BCCD-78AE350F80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BC87262-BFD2-4E94-BDEC-AAC0EFFECE3B}"/>
              </a:ext>
            </a:extLst>
          </p:cNvPr>
          <p:cNvSpPr>
            <a:spLocks noGrp="1"/>
          </p:cNvSpPr>
          <p:nvPr>
            <p:ph type="dt" sz="half" idx="10"/>
          </p:nvPr>
        </p:nvSpPr>
        <p:spPr/>
        <p:txBody>
          <a:bodyPr/>
          <a:lstStyle/>
          <a:p>
            <a:fld id="{427C4A8B-11FE-4A51-8E23-CA14D56C9B00}" type="datetimeFigureOut">
              <a:rPr lang="en-AU" smtClean="0"/>
              <a:t>16/09/2026</a:t>
            </a:fld>
            <a:endParaRPr lang="en-AU"/>
          </a:p>
        </p:txBody>
      </p:sp>
      <p:sp>
        <p:nvSpPr>
          <p:cNvPr id="5" name="Footer Placeholder 4">
            <a:extLst>
              <a:ext uri="{FF2B5EF4-FFF2-40B4-BE49-F238E27FC236}">
                <a16:creationId xmlns:a16="http://schemas.microsoft.com/office/drawing/2014/main" id="{E6E0E32E-06AF-4106-B1E5-B21718AA1569}"/>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1D69FAC9-8F16-4EBF-A2A9-9B0B82068AF4}"/>
              </a:ext>
            </a:extLst>
          </p:cNvPr>
          <p:cNvSpPr>
            <a:spLocks noGrp="1"/>
          </p:cNvSpPr>
          <p:nvPr>
            <p:ph type="sldNum" sz="quarter" idx="12"/>
          </p:nvPr>
        </p:nvSpPr>
        <p:spPr/>
        <p:txBody>
          <a:bodyPr/>
          <a:lstStyle/>
          <a:p>
            <a:fld id="{5D48E9B9-720C-41AD-B95B-780ABB2A050B}" type="slidenum">
              <a:rPr lang="en-AU" smtClean="0"/>
              <a:t>‹#›</a:t>
            </a:fld>
            <a:endParaRPr lang="en-AU"/>
          </a:p>
        </p:txBody>
      </p:sp>
    </p:spTree>
    <p:extLst>
      <p:ext uri="{BB962C8B-B14F-4D97-AF65-F5344CB8AC3E}">
        <p14:creationId xmlns:p14="http://schemas.microsoft.com/office/powerpoint/2010/main" val="15479015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72E81-95D8-494A-9F7F-BF3DCFF28AE8}"/>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F7E80E61-B202-400F-8F3B-E6B12D7005C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27161B31-FC91-4299-A1D4-74BF3E6A9AF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65E89CA4-53EB-459F-8913-D49ADCFA90F0}"/>
              </a:ext>
            </a:extLst>
          </p:cNvPr>
          <p:cNvSpPr>
            <a:spLocks noGrp="1"/>
          </p:cNvSpPr>
          <p:nvPr>
            <p:ph type="dt" sz="half" idx="10"/>
          </p:nvPr>
        </p:nvSpPr>
        <p:spPr/>
        <p:txBody>
          <a:bodyPr/>
          <a:lstStyle/>
          <a:p>
            <a:fld id="{427C4A8B-11FE-4A51-8E23-CA14D56C9B00}" type="datetimeFigureOut">
              <a:rPr lang="en-AU" smtClean="0"/>
              <a:t>16/09/2026</a:t>
            </a:fld>
            <a:endParaRPr lang="en-AU"/>
          </a:p>
        </p:txBody>
      </p:sp>
      <p:sp>
        <p:nvSpPr>
          <p:cNvPr id="6" name="Footer Placeholder 5">
            <a:extLst>
              <a:ext uri="{FF2B5EF4-FFF2-40B4-BE49-F238E27FC236}">
                <a16:creationId xmlns:a16="http://schemas.microsoft.com/office/drawing/2014/main" id="{B0A3C340-212D-4437-81C3-97F3049B4A77}"/>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2EDB8E5E-28BE-463D-8999-7A1E5E5D8D12}"/>
              </a:ext>
            </a:extLst>
          </p:cNvPr>
          <p:cNvSpPr>
            <a:spLocks noGrp="1"/>
          </p:cNvSpPr>
          <p:nvPr>
            <p:ph type="sldNum" sz="quarter" idx="12"/>
          </p:nvPr>
        </p:nvSpPr>
        <p:spPr/>
        <p:txBody>
          <a:bodyPr/>
          <a:lstStyle/>
          <a:p>
            <a:fld id="{5D48E9B9-720C-41AD-B95B-780ABB2A050B}" type="slidenum">
              <a:rPr lang="en-AU" smtClean="0"/>
              <a:t>‹#›</a:t>
            </a:fld>
            <a:endParaRPr lang="en-AU"/>
          </a:p>
        </p:txBody>
      </p:sp>
    </p:spTree>
    <p:extLst>
      <p:ext uri="{BB962C8B-B14F-4D97-AF65-F5344CB8AC3E}">
        <p14:creationId xmlns:p14="http://schemas.microsoft.com/office/powerpoint/2010/main" val="14576304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827F84-FEFC-48F9-8A84-BB0378A56D3E}"/>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01580F64-F6A0-4BB6-BB03-36EA11D75F4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77153BC-104E-4B4D-A46C-7E52FDFC587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BE1FA724-146B-4CE6-85D2-7755439EBD3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FE081C4-57DE-4A86-8A72-D60EC2E7F45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D76F6A37-F882-45E6-8E53-A37C4A79CDEB}"/>
              </a:ext>
            </a:extLst>
          </p:cNvPr>
          <p:cNvSpPr>
            <a:spLocks noGrp="1"/>
          </p:cNvSpPr>
          <p:nvPr>
            <p:ph type="dt" sz="half" idx="10"/>
          </p:nvPr>
        </p:nvSpPr>
        <p:spPr/>
        <p:txBody>
          <a:bodyPr/>
          <a:lstStyle/>
          <a:p>
            <a:fld id="{427C4A8B-11FE-4A51-8E23-CA14D56C9B00}" type="datetimeFigureOut">
              <a:rPr lang="en-AU" smtClean="0"/>
              <a:t>16/09/2026</a:t>
            </a:fld>
            <a:endParaRPr lang="en-AU"/>
          </a:p>
        </p:txBody>
      </p:sp>
      <p:sp>
        <p:nvSpPr>
          <p:cNvPr id="8" name="Footer Placeholder 7">
            <a:extLst>
              <a:ext uri="{FF2B5EF4-FFF2-40B4-BE49-F238E27FC236}">
                <a16:creationId xmlns:a16="http://schemas.microsoft.com/office/drawing/2014/main" id="{4D66CA94-53DC-4F9F-AE5B-050F82C2D8B7}"/>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A67DF7E9-0BBC-452C-AC29-FB0EC7B9E923}"/>
              </a:ext>
            </a:extLst>
          </p:cNvPr>
          <p:cNvSpPr>
            <a:spLocks noGrp="1"/>
          </p:cNvSpPr>
          <p:nvPr>
            <p:ph type="sldNum" sz="quarter" idx="12"/>
          </p:nvPr>
        </p:nvSpPr>
        <p:spPr/>
        <p:txBody>
          <a:bodyPr/>
          <a:lstStyle/>
          <a:p>
            <a:fld id="{5D48E9B9-720C-41AD-B95B-780ABB2A050B}" type="slidenum">
              <a:rPr lang="en-AU" smtClean="0"/>
              <a:t>‹#›</a:t>
            </a:fld>
            <a:endParaRPr lang="en-AU"/>
          </a:p>
        </p:txBody>
      </p:sp>
    </p:spTree>
    <p:extLst>
      <p:ext uri="{BB962C8B-B14F-4D97-AF65-F5344CB8AC3E}">
        <p14:creationId xmlns:p14="http://schemas.microsoft.com/office/powerpoint/2010/main" val="19425435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6491E6-E958-41DA-9C8E-5DCF0B945707}"/>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87FF8D97-015C-48A7-9976-A4FABF35EA24}"/>
              </a:ext>
            </a:extLst>
          </p:cNvPr>
          <p:cNvSpPr>
            <a:spLocks noGrp="1"/>
          </p:cNvSpPr>
          <p:nvPr>
            <p:ph type="dt" sz="half" idx="10"/>
          </p:nvPr>
        </p:nvSpPr>
        <p:spPr/>
        <p:txBody>
          <a:bodyPr/>
          <a:lstStyle/>
          <a:p>
            <a:fld id="{427C4A8B-11FE-4A51-8E23-CA14D56C9B00}" type="datetimeFigureOut">
              <a:rPr lang="en-AU" smtClean="0"/>
              <a:t>16/09/2026</a:t>
            </a:fld>
            <a:endParaRPr lang="en-AU"/>
          </a:p>
        </p:txBody>
      </p:sp>
      <p:sp>
        <p:nvSpPr>
          <p:cNvPr id="4" name="Footer Placeholder 3">
            <a:extLst>
              <a:ext uri="{FF2B5EF4-FFF2-40B4-BE49-F238E27FC236}">
                <a16:creationId xmlns:a16="http://schemas.microsoft.com/office/drawing/2014/main" id="{F8F5E021-DF5A-45CE-9154-0E4BD2D9154D}"/>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DFB70692-7000-42DE-A5F7-0FFEE8605A81}"/>
              </a:ext>
            </a:extLst>
          </p:cNvPr>
          <p:cNvSpPr>
            <a:spLocks noGrp="1"/>
          </p:cNvSpPr>
          <p:nvPr>
            <p:ph type="sldNum" sz="quarter" idx="12"/>
          </p:nvPr>
        </p:nvSpPr>
        <p:spPr/>
        <p:txBody>
          <a:bodyPr/>
          <a:lstStyle/>
          <a:p>
            <a:fld id="{5D48E9B9-720C-41AD-B95B-780ABB2A050B}" type="slidenum">
              <a:rPr lang="en-AU" smtClean="0"/>
              <a:t>‹#›</a:t>
            </a:fld>
            <a:endParaRPr lang="en-AU"/>
          </a:p>
        </p:txBody>
      </p:sp>
    </p:spTree>
    <p:extLst>
      <p:ext uri="{BB962C8B-B14F-4D97-AF65-F5344CB8AC3E}">
        <p14:creationId xmlns:p14="http://schemas.microsoft.com/office/powerpoint/2010/main" val="837558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00D6D22-CFA4-4B38-926D-3B184BD04133}"/>
              </a:ext>
            </a:extLst>
          </p:cNvPr>
          <p:cNvSpPr>
            <a:spLocks noGrp="1"/>
          </p:cNvSpPr>
          <p:nvPr>
            <p:ph type="dt" sz="half" idx="10"/>
          </p:nvPr>
        </p:nvSpPr>
        <p:spPr/>
        <p:txBody>
          <a:bodyPr/>
          <a:lstStyle/>
          <a:p>
            <a:fld id="{427C4A8B-11FE-4A51-8E23-CA14D56C9B00}" type="datetimeFigureOut">
              <a:rPr lang="en-AU" smtClean="0"/>
              <a:t>16/09/2026</a:t>
            </a:fld>
            <a:endParaRPr lang="en-AU"/>
          </a:p>
        </p:txBody>
      </p:sp>
      <p:sp>
        <p:nvSpPr>
          <p:cNvPr id="3" name="Footer Placeholder 2">
            <a:extLst>
              <a:ext uri="{FF2B5EF4-FFF2-40B4-BE49-F238E27FC236}">
                <a16:creationId xmlns:a16="http://schemas.microsoft.com/office/drawing/2014/main" id="{BF1120BF-C6A4-4B1D-8D99-DDDA7E66ABCE}"/>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AE2742D9-D770-4859-958B-60829BB73DAD}"/>
              </a:ext>
            </a:extLst>
          </p:cNvPr>
          <p:cNvSpPr>
            <a:spLocks noGrp="1"/>
          </p:cNvSpPr>
          <p:nvPr>
            <p:ph type="sldNum" sz="quarter" idx="12"/>
          </p:nvPr>
        </p:nvSpPr>
        <p:spPr/>
        <p:txBody>
          <a:bodyPr/>
          <a:lstStyle/>
          <a:p>
            <a:fld id="{5D48E9B9-720C-41AD-B95B-780ABB2A050B}" type="slidenum">
              <a:rPr lang="en-AU" smtClean="0"/>
              <a:t>‹#›</a:t>
            </a:fld>
            <a:endParaRPr lang="en-AU"/>
          </a:p>
        </p:txBody>
      </p:sp>
    </p:spTree>
    <p:extLst>
      <p:ext uri="{BB962C8B-B14F-4D97-AF65-F5344CB8AC3E}">
        <p14:creationId xmlns:p14="http://schemas.microsoft.com/office/powerpoint/2010/main" val="18212648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F1E69D-3CC0-4A98-893B-08B7C16671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DAB5BCAA-D3FB-4629-88FB-94EB0D4F016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7823739F-6728-44A0-AB01-1F0087A2AF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88F261A-D605-443A-B163-14661C02D268}"/>
              </a:ext>
            </a:extLst>
          </p:cNvPr>
          <p:cNvSpPr>
            <a:spLocks noGrp="1"/>
          </p:cNvSpPr>
          <p:nvPr>
            <p:ph type="dt" sz="half" idx="10"/>
          </p:nvPr>
        </p:nvSpPr>
        <p:spPr/>
        <p:txBody>
          <a:bodyPr/>
          <a:lstStyle/>
          <a:p>
            <a:fld id="{427C4A8B-11FE-4A51-8E23-CA14D56C9B00}" type="datetimeFigureOut">
              <a:rPr lang="en-AU" smtClean="0"/>
              <a:t>16/09/2026</a:t>
            </a:fld>
            <a:endParaRPr lang="en-AU"/>
          </a:p>
        </p:txBody>
      </p:sp>
      <p:sp>
        <p:nvSpPr>
          <p:cNvPr id="6" name="Footer Placeholder 5">
            <a:extLst>
              <a:ext uri="{FF2B5EF4-FFF2-40B4-BE49-F238E27FC236}">
                <a16:creationId xmlns:a16="http://schemas.microsoft.com/office/drawing/2014/main" id="{02C4DEE6-91CA-46EF-A501-E2A39C0C3019}"/>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5AA18C1C-DDF8-48BC-B293-7C434BBDDD18}"/>
              </a:ext>
            </a:extLst>
          </p:cNvPr>
          <p:cNvSpPr>
            <a:spLocks noGrp="1"/>
          </p:cNvSpPr>
          <p:nvPr>
            <p:ph type="sldNum" sz="quarter" idx="12"/>
          </p:nvPr>
        </p:nvSpPr>
        <p:spPr/>
        <p:txBody>
          <a:bodyPr/>
          <a:lstStyle/>
          <a:p>
            <a:fld id="{5D48E9B9-720C-41AD-B95B-780ABB2A050B}" type="slidenum">
              <a:rPr lang="en-AU" smtClean="0"/>
              <a:t>‹#›</a:t>
            </a:fld>
            <a:endParaRPr lang="en-AU"/>
          </a:p>
        </p:txBody>
      </p:sp>
    </p:spTree>
    <p:extLst>
      <p:ext uri="{BB962C8B-B14F-4D97-AF65-F5344CB8AC3E}">
        <p14:creationId xmlns:p14="http://schemas.microsoft.com/office/powerpoint/2010/main" val="28189948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68EE0-000C-41F1-B553-54670AC01DF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70E718B7-EAAC-49BD-816D-A270C5D0E04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B51FB95E-3CD6-46D1-A975-7AA9EEB2DF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F0C6C86-1A07-4AEE-B2A6-78B7B6D8E896}"/>
              </a:ext>
            </a:extLst>
          </p:cNvPr>
          <p:cNvSpPr>
            <a:spLocks noGrp="1"/>
          </p:cNvSpPr>
          <p:nvPr>
            <p:ph type="dt" sz="half" idx="10"/>
          </p:nvPr>
        </p:nvSpPr>
        <p:spPr/>
        <p:txBody>
          <a:bodyPr/>
          <a:lstStyle/>
          <a:p>
            <a:fld id="{427C4A8B-11FE-4A51-8E23-CA14D56C9B00}" type="datetimeFigureOut">
              <a:rPr lang="en-AU" smtClean="0"/>
              <a:t>16/09/2026</a:t>
            </a:fld>
            <a:endParaRPr lang="en-AU"/>
          </a:p>
        </p:txBody>
      </p:sp>
      <p:sp>
        <p:nvSpPr>
          <p:cNvPr id="6" name="Footer Placeholder 5">
            <a:extLst>
              <a:ext uri="{FF2B5EF4-FFF2-40B4-BE49-F238E27FC236}">
                <a16:creationId xmlns:a16="http://schemas.microsoft.com/office/drawing/2014/main" id="{22D744E0-93C3-426B-8FB5-82CC66D641A8}"/>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66A30BDE-823E-4C8E-B0C9-A4C9C5EAD65A}"/>
              </a:ext>
            </a:extLst>
          </p:cNvPr>
          <p:cNvSpPr>
            <a:spLocks noGrp="1"/>
          </p:cNvSpPr>
          <p:nvPr>
            <p:ph type="sldNum" sz="quarter" idx="12"/>
          </p:nvPr>
        </p:nvSpPr>
        <p:spPr/>
        <p:txBody>
          <a:bodyPr/>
          <a:lstStyle/>
          <a:p>
            <a:fld id="{5D48E9B9-720C-41AD-B95B-780ABB2A050B}" type="slidenum">
              <a:rPr lang="en-AU" smtClean="0"/>
              <a:t>‹#›</a:t>
            </a:fld>
            <a:endParaRPr lang="en-AU"/>
          </a:p>
        </p:txBody>
      </p:sp>
    </p:spTree>
    <p:extLst>
      <p:ext uri="{BB962C8B-B14F-4D97-AF65-F5344CB8AC3E}">
        <p14:creationId xmlns:p14="http://schemas.microsoft.com/office/powerpoint/2010/main" val="8619496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23529-59A9-43C3-BAB7-B9BC71B7F8A0}"/>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E77FAE2D-9428-473A-996E-A5884003E85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25F18C65-DF8B-40AC-A3D1-B843D2D7F294}"/>
              </a:ext>
            </a:extLst>
          </p:cNvPr>
          <p:cNvSpPr>
            <a:spLocks noGrp="1"/>
          </p:cNvSpPr>
          <p:nvPr>
            <p:ph type="dt" sz="half" idx="10"/>
          </p:nvPr>
        </p:nvSpPr>
        <p:spPr/>
        <p:txBody>
          <a:bodyPr/>
          <a:lstStyle/>
          <a:p>
            <a:fld id="{427C4A8B-11FE-4A51-8E23-CA14D56C9B00}" type="datetimeFigureOut">
              <a:rPr lang="en-AU" smtClean="0"/>
              <a:t>16/09/2026</a:t>
            </a:fld>
            <a:endParaRPr lang="en-AU"/>
          </a:p>
        </p:txBody>
      </p:sp>
      <p:sp>
        <p:nvSpPr>
          <p:cNvPr id="5" name="Footer Placeholder 4">
            <a:extLst>
              <a:ext uri="{FF2B5EF4-FFF2-40B4-BE49-F238E27FC236}">
                <a16:creationId xmlns:a16="http://schemas.microsoft.com/office/drawing/2014/main" id="{F952ACAD-FDF7-4E84-9A9E-D04233B0C0B1}"/>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56E232B3-E21B-48A0-BAE5-A0C6B588105C}"/>
              </a:ext>
            </a:extLst>
          </p:cNvPr>
          <p:cNvSpPr>
            <a:spLocks noGrp="1"/>
          </p:cNvSpPr>
          <p:nvPr>
            <p:ph type="sldNum" sz="quarter" idx="12"/>
          </p:nvPr>
        </p:nvSpPr>
        <p:spPr/>
        <p:txBody>
          <a:bodyPr/>
          <a:lstStyle/>
          <a:p>
            <a:fld id="{5D48E9B9-720C-41AD-B95B-780ABB2A050B}" type="slidenum">
              <a:rPr lang="en-AU" smtClean="0"/>
              <a:t>‹#›</a:t>
            </a:fld>
            <a:endParaRPr lang="en-AU"/>
          </a:p>
        </p:txBody>
      </p:sp>
    </p:spTree>
    <p:extLst>
      <p:ext uri="{BB962C8B-B14F-4D97-AF65-F5344CB8AC3E}">
        <p14:creationId xmlns:p14="http://schemas.microsoft.com/office/powerpoint/2010/main" val="15939863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65F5CD3-AAFB-4351-B5BC-E4025260248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6E40C096-5F8D-487C-A8ED-D4BB5CB346C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70AEC6EE-A884-4854-885F-28977960BB64}"/>
              </a:ext>
            </a:extLst>
          </p:cNvPr>
          <p:cNvSpPr>
            <a:spLocks noGrp="1"/>
          </p:cNvSpPr>
          <p:nvPr>
            <p:ph type="dt" sz="half" idx="10"/>
          </p:nvPr>
        </p:nvSpPr>
        <p:spPr/>
        <p:txBody>
          <a:bodyPr/>
          <a:lstStyle/>
          <a:p>
            <a:fld id="{427C4A8B-11FE-4A51-8E23-CA14D56C9B00}" type="datetimeFigureOut">
              <a:rPr lang="en-AU" smtClean="0"/>
              <a:t>16/09/2026</a:t>
            </a:fld>
            <a:endParaRPr lang="en-AU"/>
          </a:p>
        </p:txBody>
      </p:sp>
      <p:sp>
        <p:nvSpPr>
          <p:cNvPr id="5" name="Footer Placeholder 4">
            <a:extLst>
              <a:ext uri="{FF2B5EF4-FFF2-40B4-BE49-F238E27FC236}">
                <a16:creationId xmlns:a16="http://schemas.microsoft.com/office/drawing/2014/main" id="{AB48B27D-1A2E-40D6-87B9-B84FDA550DE0}"/>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721F1131-2F9F-4CB5-B8BA-EF90A0D87A8D}"/>
              </a:ext>
            </a:extLst>
          </p:cNvPr>
          <p:cNvSpPr>
            <a:spLocks noGrp="1"/>
          </p:cNvSpPr>
          <p:nvPr>
            <p:ph type="sldNum" sz="quarter" idx="12"/>
          </p:nvPr>
        </p:nvSpPr>
        <p:spPr/>
        <p:txBody>
          <a:bodyPr/>
          <a:lstStyle/>
          <a:p>
            <a:fld id="{5D48E9B9-720C-41AD-B95B-780ABB2A050B}" type="slidenum">
              <a:rPr lang="en-AU" smtClean="0"/>
              <a:t>‹#›</a:t>
            </a:fld>
            <a:endParaRPr lang="en-AU"/>
          </a:p>
        </p:txBody>
      </p:sp>
    </p:spTree>
    <p:extLst>
      <p:ext uri="{BB962C8B-B14F-4D97-AF65-F5344CB8AC3E}">
        <p14:creationId xmlns:p14="http://schemas.microsoft.com/office/powerpoint/2010/main" val="20363087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Doube heading">
    <p:spTree>
      <p:nvGrpSpPr>
        <p:cNvPr id="1" name=""/>
        <p:cNvGrpSpPr/>
        <p:nvPr/>
      </p:nvGrpSpPr>
      <p:grpSpPr>
        <a:xfrm>
          <a:off x="0" y="0"/>
          <a:ext cx="0" cy="0"/>
          <a:chOff x="0" y="0"/>
          <a:chExt cx="0" cy="0"/>
        </a:xfrm>
      </p:grpSpPr>
      <p:sp>
        <p:nvSpPr>
          <p:cNvPr id="32" name="Text Placeholder 3">
            <a:extLst>
              <a:ext uri="{FF2B5EF4-FFF2-40B4-BE49-F238E27FC236}">
                <a16:creationId xmlns:a16="http://schemas.microsoft.com/office/drawing/2014/main" id="{AFDB2844-75A1-F046-B436-56BA099D686A}"/>
              </a:ext>
            </a:extLst>
          </p:cNvPr>
          <p:cNvSpPr>
            <a:spLocks noGrp="1"/>
          </p:cNvSpPr>
          <p:nvPr>
            <p:ph type="body" sz="quarter" idx="10" hasCustomPrompt="1"/>
          </p:nvPr>
        </p:nvSpPr>
        <p:spPr>
          <a:xfrm>
            <a:off x="479644" y="1324801"/>
            <a:ext cx="11233989" cy="740833"/>
          </a:xfrm>
        </p:spPr>
        <p:txBody>
          <a:bodyPr lIns="0" tIns="0" rIns="0" bIns="0"/>
          <a:lstStyle>
            <a:lvl1pPr marL="0" indent="0">
              <a:buNone/>
              <a:defRPr>
                <a:solidFill>
                  <a:srgbClr val="343433"/>
                </a:solidFill>
              </a:defRPr>
            </a:lvl1pPr>
          </a:lstStyle>
          <a:p>
            <a:pPr lvl="0"/>
            <a:r>
              <a:rPr lang="en-US"/>
              <a:t>Intro copy here</a:t>
            </a:r>
          </a:p>
        </p:txBody>
      </p:sp>
      <p:sp>
        <p:nvSpPr>
          <p:cNvPr id="2" name="Title 1">
            <a:extLst>
              <a:ext uri="{FF2B5EF4-FFF2-40B4-BE49-F238E27FC236}">
                <a16:creationId xmlns:a16="http://schemas.microsoft.com/office/drawing/2014/main" id="{FEB964E3-FECD-244F-9F6D-E57C8736B6CF}"/>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1738137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3065132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6518399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4232788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764DE79-268F-4C1A-8933-263129D2AF90}" type="datetimeFigureOut">
              <a:rPr lang="en-US" dirty="0"/>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3228093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764DE79-268F-4C1A-8933-263129D2AF90}" type="datetimeFigureOut">
              <a:rPr lang="en-US" dirty="0"/>
              <a:t>9/16/2026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6299060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dirty="0"/>
              <a:t>9/16/2026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2717901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9/16/2026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5854035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1370235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8645840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4917615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410544514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Doube heading">
    <p:spTree>
      <p:nvGrpSpPr>
        <p:cNvPr id="1" name=""/>
        <p:cNvGrpSpPr/>
        <p:nvPr/>
      </p:nvGrpSpPr>
      <p:grpSpPr>
        <a:xfrm>
          <a:off x="0" y="0"/>
          <a:ext cx="0" cy="0"/>
          <a:chOff x="0" y="0"/>
          <a:chExt cx="0" cy="0"/>
        </a:xfrm>
      </p:grpSpPr>
      <p:sp>
        <p:nvSpPr>
          <p:cNvPr id="32" name="Text Placeholder 3">
            <a:extLst>
              <a:ext uri="{FF2B5EF4-FFF2-40B4-BE49-F238E27FC236}">
                <a16:creationId xmlns:a16="http://schemas.microsoft.com/office/drawing/2014/main" id="{AFDB2844-75A1-F046-B436-56BA099D686A}"/>
              </a:ext>
            </a:extLst>
          </p:cNvPr>
          <p:cNvSpPr>
            <a:spLocks noGrp="1"/>
          </p:cNvSpPr>
          <p:nvPr>
            <p:ph type="body" sz="quarter" idx="10" hasCustomPrompt="1"/>
          </p:nvPr>
        </p:nvSpPr>
        <p:spPr>
          <a:xfrm>
            <a:off x="479644" y="1324801"/>
            <a:ext cx="11233989" cy="740833"/>
          </a:xfrm>
        </p:spPr>
        <p:txBody>
          <a:bodyPr lIns="0" tIns="0" rIns="0" bIns="0"/>
          <a:lstStyle>
            <a:lvl1pPr marL="0" indent="0">
              <a:buNone/>
              <a:defRPr>
                <a:solidFill>
                  <a:srgbClr val="343433"/>
                </a:solidFill>
              </a:defRPr>
            </a:lvl1pPr>
          </a:lstStyle>
          <a:p>
            <a:pPr lvl="0"/>
            <a:r>
              <a:rPr lang="en-US"/>
              <a:t>Intro copy here</a:t>
            </a:r>
          </a:p>
        </p:txBody>
      </p:sp>
      <p:sp>
        <p:nvSpPr>
          <p:cNvPr id="2" name="Title 1">
            <a:extLst>
              <a:ext uri="{FF2B5EF4-FFF2-40B4-BE49-F238E27FC236}">
                <a16:creationId xmlns:a16="http://schemas.microsoft.com/office/drawing/2014/main" id="{FEB964E3-FECD-244F-9F6D-E57C8736B6CF}"/>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2070715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 column, small body copy 10pt">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770467" y="982131"/>
            <a:ext cx="10651067" cy="984885"/>
          </a:xfrm>
        </p:spPr>
        <p:txBody>
          <a:bodyPr lIns="0" tIns="0" rIns="0" bIns="0"/>
          <a:lstStyle>
            <a:lvl1pPr>
              <a:defRPr sz="3200" b="0" i="0">
                <a:solidFill>
                  <a:srgbClr val="E64626"/>
                </a:solidFill>
                <a:latin typeface="Times" pitchFamily="2" charset="0"/>
                <a:cs typeface="Times New Roman"/>
              </a:defRPr>
            </a:lvl1pPr>
          </a:lstStyle>
          <a:p>
            <a:r>
              <a:rPr lang="en-US"/>
              <a:t>Title and 1 column text box</a:t>
            </a:r>
            <a:br>
              <a:rPr lang="en-US"/>
            </a:br>
            <a:r>
              <a:rPr lang="en-US"/>
              <a:t>Small body copy</a:t>
            </a:r>
            <a:endParaRPr/>
          </a:p>
        </p:txBody>
      </p:sp>
      <p:sp>
        <p:nvSpPr>
          <p:cNvPr id="8" name="Holder 3">
            <a:extLst>
              <a:ext uri="{FF2B5EF4-FFF2-40B4-BE49-F238E27FC236}">
                <a16:creationId xmlns:a16="http://schemas.microsoft.com/office/drawing/2014/main" id="{4750A85D-7EC4-4F3C-A957-3387FB721759}"/>
              </a:ext>
            </a:extLst>
          </p:cNvPr>
          <p:cNvSpPr>
            <a:spLocks noGrp="1"/>
          </p:cNvSpPr>
          <p:nvPr>
            <p:ph type="body" idx="1" hasCustomPrompt="1"/>
          </p:nvPr>
        </p:nvSpPr>
        <p:spPr>
          <a:xfrm>
            <a:off x="2523067" y="2404532"/>
            <a:ext cx="8898467" cy="3708400"/>
          </a:xfrm>
          <a:prstGeom prst="rect">
            <a:avLst/>
          </a:prstGeom>
        </p:spPr>
        <p:txBody>
          <a:bodyPr lIns="0" tIns="0" rIns="0" bIns="0" numCol="1" spcCol="252000"/>
          <a:lstStyle>
            <a:lvl1pPr marL="228594" indent="-228594">
              <a:buFont typeface="System Font Regular"/>
              <a:buChar char="-"/>
              <a:defRPr sz="1333" b="0" i="0">
                <a:solidFill>
                  <a:srgbClr val="3C3C3B"/>
                </a:solidFill>
                <a:latin typeface="Arial"/>
                <a:cs typeface="Arial"/>
              </a:defRPr>
            </a:lvl1pPr>
            <a:lvl2pPr marL="838179" indent="-228594">
              <a:buFont typeface="System Font Regular"/>
              <a:buChar char="-"/>
              <a:defRPr sz="1333"/>
            </a:lvl2pPr>
          </a:lstStyle>
          <a:p>
            <a:r>
              <a:rPr lang="en-AU"/>
              <a:t>Click to add text</a:t>
            </a:r>
            <a:endParaRPr/>
          </a:p>
        </p:txBody>
      </p:sp>
    </p:spTree>
    <p:extLst>
      <p:ext uri="{BB962C8B-B14F-4D97-AF65-F5344CB8AC3E}">
        <p14:creationId xmlns:p14="http://schemas.microsoft.com/office/powerpoint/2010/main" val="8828729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BBD5E1-D0DA-4773-A918-337BC072C11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5B506FBF-545F-42FD-A673-08E5DCB68F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8ACD8243-6118-47AF-8524-0BAC1635F93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7C4A8B-11FE-4A51-8E23-CA14D56C9B00}" type="datetimeFigureOut">
              <a:rPr lang="en-AU" smtClean="0"/>
              <a:t>16/09/2026</a:t>
            </a:fld>
            <a:endParaRPr lang="en-AU"/>
          </a:p>
        </p:txBody>
      </p:sp>
      <p:sp>
        <p:nvSpPr>
          <p:cNvPr id="5" name="Footer Placeholder 4">
            <a:extLst>
              <a:ext uri="{FF2B5EF4-FFF2-40B4-BE49-F238E27FC236}">
                <a16:creationId xmlns:a16="http://schemas.microsoft.com/office/drawing/2014/main" id="{57FDA335-6288-421F-A54D-E4B800C367F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a:extLst>
              <a:ext uri="{FF2B5EF4-FFF2-40B4-BE49-F238E27FC236}">
                <a16:creationId xmlns:a16="http://schemas.microsoft.com/office/drawing/2014/main" id="{4BAA5EEB-25B6-4745-9367-B235814514B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48E9B9-720C-41AD-B95B-780ABB2A050B}" type="slidenum">
              <a:rPr lang="en-AU" smtClean="0"/>
              <a:t>‹#›</a:t>
            </a:fld>
            <a:endParaRPr lang="en-AU"/>
          </a:p>
        </p:txBody>
      </p:sp>
    </p:spTree>
    <p:extLst>
      <p:ext uri="{BB962C8B-B14F-4D97-AF65-F5344CB8AC3E}">
        <p14:creationId xmlns:p14="http://schemas.microsoft.com/office/powerpoint/2010/main" val="16377898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9/16/2026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3476391715"/>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sv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jp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hyperlink" Target="http://www.ffsp-aod.com.au/" TargetMode="External"/><Relationship Id="rId5" Type="http://schemas.openxmlformats.org/officeDocument/2006/relationships/image" Target="../media/image13.pn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17.svg"/></Relationships>
</file>

<file path=ppt/slides/_rels/slide8.xml.rels><?xml version="1.0" encoding="UTF-8" standalone="yes"?>
<Relationships xmlns="http://schemas.openxmlformats.org/package/2006/relationships"><Relationship Id="rId8" Type="http://schemas.openxmlformats.org/officeDocument/2006/relationships/chart" Target="../charts/chart2.xml"/><Relationship Id="rId3" Type="http://schemas.openxmlformats.org/officeDocument/2006/relationships/image" Target="../media/image17.svg"/><Relationship Id="rId7"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12.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chart" Target="../charts/chart4.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chart" Target="../charts/chart6.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20.svg"/><Relationship Id="rId4" Type="http://schemas.openxmlformats.org/officeDocument/2006/relationships/image" Target="../media/image19.svg"/></Relationships>
</file>

<file path=ppt/slides/_rels/slide15.xml.rels><?xml version="1.0" encoding="UTF-8" standalone="yes"?>
<Relationships xmlns="http://schemas.openxmlformats.org/package/2006/relationships"><Relationship Id="rId8" Type="http://schemas.openxmlformats.org/officeDocument/2006/relationships/diagramColors" Target="../diagrams/colors1.xml"/><Relationship Id="rId3" Type="http://schemas.microsoft.com/office/2018/10/relationships/comments" Target="../comments/modernComment_12D_7C39AD1B.xml"/><Relationship Id="rId7" Type="http://schemas.openxmlformats.org/officeDocument/2006/relationships/diagramQuickStyle" Target="../diagrams/quickStyle1.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10.png"/><Relationship Id="rId9" Type="http://schemas.microsoft.com/office/2007/relationships/diagramDrawing" Target="../diagrams/drawing1.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2.svg"/><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25.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 Id="rId9"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D6AEA28-9FF0-4D8A-8BA4-0054DD8EF06C}"/>
              </a:ext>
            </a:extLst>
          </p:cNvPr>
          <p:cNvSpPr txBox="1">
            <a:spLocks/>
          </p:cNvSpPr>
          <p:nvPr/>
        </p:nvSpPr>
        <p:spPr>
          <a:xfrm>
            <a:off x="3405483" y="1953423"/>
            <a:ext cx="8080670" cy="2857855"/>
          </a:xfrm>
          <a:prstGeom prst="rect">
            <a:avLst/>
          </a:prstGeom>
        </p:spPr>
        <p:txBody>
          <a:bodyPr vert="horz" lIns="91440" tIns="45720" rIns="91440" bIns="45720" rtlCol="0" anchor="b">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6200" b="0" i="0" u="none" strike="noStrike" kern="1200" cap="none" spc="0" normalizeH="0" baseline="0" noProof="0" dirty="0">
                <a:ln>
                  <a:noFill/>
                </a:ln>
                <a:solidFill>
                  <a:prstClr val="black"/>
                </a:solidFill>
                <a:effectLst/>
                <a:uLnTx/>
                <a:uFillTx/>
                <a:latin typeface="Century Gothic" panose="020B0502020202020204" pitchFamily="34" charset="0"/>
                <a:ea typeface="Times New Roman" panose="02020603050405020304" pitchFamily="18" charset="0"/>
                <a:cs typeface="+mj-cs"/>
              </a:rPr>
              <a:t>The Family and Friend Support Program</a:t>
            </a:r>
            <a:endParaRPr kumimoji="0" lang="en-AU" sz="6200" b="0" i="0" u="none" strike="noStrike" kern="1200" cap="none" spc="0" normalizeH="0" baseline="0" noProof="0" dirty="0">
              <a:ln>
                <a:noFill/>
              </a:ln>
              <a:solidFill>
                <a:prstClr val="black">
                  <a:alpha val="60000"/>
                </a:prstClr>
              </a:solidFill>
              <a:effectLst/>
              <a:uLnTx/>
              <a:uFillTx/>
              <a:latin typeface="Calibri Light" panose="020F0302020204030204"/>
              <a:ea typeface="+mj-ea"/>
              <a:cs typeface="+mj-cs"/>
            </a:endParaRP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2400" b="0" i="0" u="none" strike="noStrike" kern="1200" cap="none" spc="0" normalizeH="0" baseline="0" noProof="0" dirty="0">
              <a:ln>
                <a:noFill/>
              </a:ln>
              <a:solidFill>
                <a:prstClr val="black">
                  <a:alpha val="60000"/>
                </a:prstClr>
              </a:solidFill>
              <a:effectLst/>
              <a:uLnTx/>
              <a:uFillTx/>
              <a:latin typeface="Calibri Light" panose="020F0302020204030204"/>
              <a:ea typeface="+mj-ea"/>
              <a:cs typeface="+mj-cs"/>
            </a:endParaRP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a:ln>
                  <a:noFill/>
                </a:ln>
                <a:solidFill>
                  <a:prstClr val="black">
                    <a:alpha val="60000"/>
                  </a:prstClr>
                </a:solidFill>
                <a:effectLst/>
                <a:uLnTx/>
                <a:uFillTx/>
                <a:latin typeface="Calibri Light" panose="020F0302020204030204"/>
                <a:ea typeface="+mj-ea"/>
                <a:cs typeface="+mj-cs"/>
              </a:rPr>
              <a:t>Co-design process, pilot study</a:t>
            </a:r>
            <a:r>
              <a:rPr lang="en-US" sz="2400" dirty="0">
                <a:solidFill>
                  <a:prstClr val="black">
                    <a:alpha val="60000"/>
                  </a:prstClr>
                </a:solidFill>
                <a:latin typeface="Calibri Light" panose="020F0302020204030204"/>
              </a:rPr>
              <a:t>,</a:t>
            </a:r>
            <a:r>
              <a:rPr kumimoji="0" lang="en-US" sz="2400" b="0" i="0" u="none" strike="noStrike" kern="1200" cap="none" spc="0" normalizeH="0" baseline="0" noProof="0" dirty="0">
                <a:ln>
                  <a:noFill/>
                </a:ln>
                <a:solidFill>
                  <a:prstClr val="black">
                    <a:alpha val="60000"/>
                  </a:prstClr>
                </a:solidFill>
                <a:effectLst/>
                <a:uLnTx/>
                <a:uFillTx/>
                <a:latin typeface="Calibri Light" panose="020F0302020204030204"/>
                <a:ea typeface="+mj-ea"/>
                <a:cs typeface="+mj-cs"/>
              </a:rPr>
              <a:t> and future directions</a:t>
            </a:r>
            <a:endParaRPr lang="en-US" sz="2400" b="0" i="0" u="none" strike="noStrike" kern="1200" cap="none" spc="0" normalizeH="0" baseline="0" noProof="0" dirty="0">
              <a:ln>
                <a:noFill/>
              </a:ln>
              <a:solidFill>
                <a:prstClr val="black">
                  <a:alpha val="60000"/>
                </a:prstClr>
              </a:solidFill>
              <a:effectLst/>
              <a:uLnTx/>
              <a:uFillTx/>
              <a:latin typeface="Calibri Light" panose="020F0302020204030204"/>
              <a:ea typeface="Calibri Light"/>
              <a:cs typeface="Calibri Light"/>
            </a:endParaRPr>
          </a:p>
          <a:p>
            <a:pPr marL="0" marR="0" lvl="0" indent="0" algn="ctr" defTabSz="914400" rtl="0" eaLnBrk="1" fontAlgn="auto" latinLnBrk="0" hangingPunct="1">
              <a:lnSpc>
                <a:spcPct val="90000"/>
              </a:lnSpc>
              <a:spcBef>
                <a:spcPct val="0"/>
              </a:spcBef>
              <a:spcAft>
                <a:spcPts val="0"/>
              </a:spcAft>
              <a:buClrTx/>
              <a:buSzTx/>
              <a:buFontTx/>
              <a:buNone/>
              <a:tabLst>
                <a:tab pos="7177088" algn="l"/>
              </a:tabLst>
              <a:defRPr/>
            </a:pPr>
            <a:endParaRPr kumimoji="0" lang="en-AU" sz="1900" b="0" i="0" u="none" strike="noStrike" kern="1200" cap="none" spc="0" normalizeH="0" baseline="0" noProof="0" dirty="0">
              <a:ln>
                <a:noFill/>
              </a:ln>
              <a:solidFill>
                <a:prstClr val="black">
                  <a:alpha val="60000"/>
                </a:prstClr>
              </a:solidFill>
              <a:effectLst/>
              <a:uLnTx/>
              <a:uFillTx/>
              <a:latin typeface="Calibri Light" panose="020F0302020204030204"/>
              <a:ea typeface="+mn-ea"/>
              <a:cs typeface="+mn-cs"/>
            </a:endParaRPr>
          </a:p>
        </p:txBody>
      </p:sp>
      <p:pic>
        <p:nvPicPr>
          <p:cNvPr id="6" name="Picture 5" descr="A picture containing shape&#10;&#10;Description automatically generated">
            <a:extLst>
              <a:ext uri="{FF2B5EF4-FFF2-40B4-BE49-F238E27FC236}">
                <a16:creationId xmlns:a16="http://schemas.microsoft.com/office/drawing/2014/main" id="{89A16796-F019-481F-88B2-1BD04FD5A404}"/>
              </a:ext>
            </a:extLst>
          </p:cNvPr>
          <p:cNvPicPr>
            <a:picLocks noChangeAspect="1"/>
          </p:cNvPicPr>
          <p:nvPr/>
        </p:nvPicPr>
        <p:blipFill>
          <a:blip r:embed="rId3"/>
          <a:stretch>
            <a:fillRect/>
          </a:stretch>
        </p:blipFill>
        <p:spPr>
          <a:xfrm>
            <a:off x="9529836" y="5345685"/>
            <a:ext cx="1314588" cy="1238999"/>
          </a:xfrm>
          <a:prstGeom prst="rect">
            <a:avLst/>
          </a:prstGeom>
        </p:spPr>
      </p:pic>
      <p:pic>
        <p:nvPicPr>
          <p:cNvPr id="7" name="Picture 6">
            <a:extLst>
              <a:ext uri="{FF2B5EF4-FFF2-40B4-BE49-F238E27FC236}">
                <a16:creationId xmlns:a16="http://schemas.microsoft.com/office/drawing/2014/main" id="{FB7B1295-511C-471F-A0BF-7937FA86410A}"/>
              </a:ext>
            </a:extLst>
          </p:cNvPr>
          <p:cNvPicPr>
            <a:picLocks noChangeAspect="1"/>
          </p:cNvPicPr>
          <p:nvPr/>
        </p:nvPicPr>
        <p:blipFill>
          <a:blip r:embed="rId4"/>
          <a:stretch>
            <a:fillRect/>
          </a:stretch>
        </p:blipFill>
        <p:spPr>
          <a:xfrm>
            <a:off x="7282910" y="5398282"/>
            <a:ext cx="1343404" cy="1094874"/>
          </a:xfrm>
          <a:prstGeom prst="rect">
            <a:avLst/>
          </a:prstGeom>
        </p:spPr>
      </p:pic>
      <p:pic>
        <p:nvPicPr>
          <p:cNvPr id="8" name="Picture 7" descr="Shape&#10;&#10;Description automatically generated with medium confidence">
            <a:extLst>
              <a:ext uri="{FF2B5EF4-FFF2-40B4-BE49-F238E27FC236}">
                <a16:creationId xmlns:a16="http://schemas.microsoft.com/office/drawing/2014/main" id="{B2607F67-E81F-4460-8758-34C3254F2259}"/>
              </a:ext>
            </a:extLst>
          </p:cNvPr>
          <p:cNvPicPr>
            <a:picLocks noChangeAspect="1"/>
          </p:cNvPicPr>
          <p:nvPr/>
        </p:nvPicPr>
        <p:blipFill>
          <a:blip r:embed="rId5"/>
          <a:stretch>
            <a:fillRect/>
          </a:stretch>
        </p:blipFill>
        <p:spPr>
          <a:xfrm>
            <a:off x="4444497" y="5557385"/>
            <a:ext cx="2100232" cy="897849"/>
          </a:xfrm>
          <a:prstGeom prst="rect">
            <a:avLst/>
          </a:prstGeom>
        </p:spPr>
      </p:pic>
      <p:pic>
        <p:nvPicPr>
          <p:cNvPr id="9" name="Picture 8" descr="Logo&#10;&#10;Description automatically generated with medium confidence">
            <a:extLst>
              <a:ext uri="{FF2B5EF4-FFF2-40B4-BE49-F238E27FC236}">
                <a16:creationId xmlns:a16="http://schemas.microsoft.com/office/drawing/2014/main" id="{E4A2394C-B8C4-412F-9332-C80E09DE8E1C}"/>
              </a:ext>
            </a:extLst>
          </p:cNvPr>
          <p:cNvPicPr>
            <a:picLocks noChangeAspect="1"/>
          </p:cNvPicPr>
          <p:nvPr/>
        </p:nvPicPr>
        <p:blipFill>
          <a:blip r:embed="rId6"/>
          <a:stretch>
            <a:fillRect/>
          </a:stretch>
        </p:blipFill>
        <p:spPr>
          <a:xfrm>
            <a:off x="948603" y="1710143"/>
            <a:ext cx="3012833" cy="3012833"/>
          </a:xfrm>
          <a:prstGeom prst="rect">
            <a:avLst/>
          </a:prstGeom>
        </p:spPr>
      </p:pic>
      <p:pic>
        <p:nvPicPr>
          <p:cNvPr id="10" name="Graphic 9" descr="An organic corner shape">
            <a:extLst>
              <a:ext uri="{FF2B5EF4-FFF2-40B4-BE49-F238E27FC236}">
                <a16:creationId xmlns:a16="http://schemas.microsoft.com/office/drawing/2014/main" id="{159BDFD3-19B8-4986-8153-0620D888BBC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0" y="1940312"/>
            <a:ext cx="4917688" cy="4917688"/>
          </a:xfrm>
          <a:prstGeom prst="rect">
            <a:avLst/>
          </a:prstGeom>
        </p:spPr>
      </p:pic>
      <p:pic>
        <p:nvPicPr>
          <p:cNvPr id="11" name="Graphic 10" descr="An organic corner shape">
            <a:extLst>
              <a:ext uri="{FF2B5EF4-FFF2-40B4-BE49-F238E27FC236}">
                <a16:creationId xmlns:a16="http://schemas.microsoft.com/office/drawing/2014/main" id="{329FCE71-CF92-424C-90A0-03C6A8B817F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489566" y="6693"/>
            <a:ext cx="5702434" cy="5702434"/>
          </a:xfrm>
          <a:prstGeom prst="rect">
            <a:avLst/>
          </a:prstGeom>
        </p:spPr>
      </p:pic>
    </p:spTree>
    <p:extLst>
      <p:ext uri="{BB962C8B-B14F-4D97-AF65-F5344CB8AC3E}">
        <p14:creationId xmlns:p14="http://schemas.microsoft.com/office/powerpoint/2010/main" val="6885660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E940113-46EF-3C44-A962-D58650B3B50D}"/>
              </a:ext>
            </a:extLst>
          </p:cNvPr>
          <p:cNvSpPr/>
          <p:nvPr/>
        </p:nvSpPr>
        <p:spPr>
          <a:xfrm>
            <a:off x="6096000" y="1"/>
            <a:ext cx="6096000" cy="6857999"/>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400"/>
          </a:p>
        </p:txBody>
      </p:sp>
      <p:sp>
        <p:nvSpPr>
          <p:cNvPr id="3" name="Text Placeholder 2">
            <a:extLst>
              <a:ext uri="{FF2B5EF4-FFF2-40B4-BE49-F238E27FC236}">
                <a16:creationId xmlns:a16="http://schemas.microsoft.com/office/drawing/2014/main" id="{CC65BFC0-2A21-4E45-A742-24540D1DE09E}"/>
              </a:ext>
            </a:extLst>
          </p:cNvPr>
          <p:cNvSpPr>
            <a:spLocks noGrp="1"/>
          </p:cNvSpPr>
          <p:nvPr>
            <p:ph type="body" sz="quarter" idx="10"/>
          </p:nvPr>
        </p:nvSpPr>
        <p:spPr>
          <a:xfrm>
            <a:off x="6478875" y="2417522"/>
            <a:ext cx="5409911" cy="3018773"/>
          </a:xfrm>
        </p:spPr>
        <p:txBody>
          <a:bodyPr>
            <a:normAutofit/>
          </a:bodyPr>
          <a:lstStyle/>
          <a:p>
            <a:pPr>
              <a:spcBef>
                <a:spcPts val="800"/>
              </a:spcBef>
              <a:spcAft>
                <a:spcPts val="800"/>
              </a:spcAft>
            </a:pPr>
            <a:r>
              <a:rPr lang="en-GB" sz="2100" dirty="0">
                <a:solidFill>
                  <a:schemeClr val="bg1">
                    <a:lumMod val="95000"/>
                  </a:schemeClr>
                </a:solidFill>
              </a:rPr>
              <a:t>We would like to acknowledge and pay respects to Aboriginal and Torres Strait Islander peoples, the traditional owners of the land.  </a:t>
            </a:r>
          </a:p>
          <a:p>
            <a:pPr>
              <a:spcBef>
                <a:spcPts val="800"/>
              </a:spcBef>
              <a:spcAft>
                <a:spcPts val="800"/>
              </a:spcAft>
            </a:pPr>
            <a:r>
              <a:rPr lang="en-GB" sz="2100" dirty="0">
                <a:solidFill>
                  <a:schemeClr val="bg1">
                    <a:lumMod val="95000"/>
                  </a:schemeClr>
                </a:solidFill>
              </a:rPr>
              <a:t>As we share our own knowledge, teaching, learning and research practices, we also pay respect to the knowledge embedded forever within the Aboriginal Custodianship of Country.</a:t>
            </a:r>
          </a:p>
        </p:txBody>
      </p:sp>
      <p:sp>
        <p:nvSpPr>
          <p:cNvPr id="2" name="Title 1">
            <a:extLst>
              <a:ext uri="{FF2B5EF4-FFF2-40B4-BE49-F238E27FC236}">
                <a16:creationId xmlns:a16="http://schemas.microsoft.com/office/drawing/2014/main" id="{B2765D4F-2078-9A44-ABD6-C9E38A46506C}"/>
              </a:ext>
            </a:extLst>
          </p:cNvPr>
          <p:cNvSpPr>
            <a:spLocks noGrp="1"/>
          </p:cNvSpPr>
          <p:nvPr>
            <p:ph type="title"/>
          </p:nvPr>
        </p:nvSpPr>
        <p:spPr>
          <a:xfrm>
            <a:off x="-119591" y="1298021"/>
            <a:ext cx="6095999" cy="647183"/>
          </a:xfrm>
        </p:spPr>
        <p:txBody>
          <a:bodyPr>
            <a:normAutofit fontScale="90000"/>
          </a:bodyPr>
          <a:lstStyle/>
          <a:p>
            <a:pPr algn="ctr"/>
            <a:r>
              <a:rPr lang="en-GB" b="1">
                <a:solidFill>
                  <a:schemeClr val="tx1"/>
                </a:solidFill>
              </a:rPr>
              <a:t>Acknowledgement of Country</a:t>
            </a:r>
          </a:p>
        </p:txBody>
      </p:sp>
      <p:pic>
        <p:nvPicPr>
          <p:cNvPr id="7" name="Picture 6" descr="A map of australia with different colored countries/regions&#10;&#10;AI-generated content may be incorrect.">
            <a:extLst>
              <a:ext uri="{FF2B5EF4-FFF2-40B4-BE49-F238E27FC236}">
                <a16:creationId xmlns:a16="http://schemas.microsoft.com/office/drawing/2014/main" id="{BDB9B389-04AC-790F-6F3B-4E69B15AA393}"/>
              </a:ext>
            </a:extLst>
          </p:cNvPr>
          <p:cNvPicPr>
            <a:picLocks noChangeAspect="1"/>
          </p:cNvPicPr>
          <p:nvPr/>
        </p:nvPicPr>
        <p:blipFill>
          <a:blip r:embed="rId3"/>
          <a:stretch>
            <a:fillRect/>
          </a:stretch>
        </p:blipFill>
        <p:spPr>
          <a:xfrm>
            <a:off x="303213" y="2305294"/>
            <a:ext cx="5489575" cy="4123104"/>
          </a:xfrm>
          <a:prstGeom prst="rect">
            <a:avLst/>
          </a:prstGeom>
        </p:spPr>
      </p:pic>
    </p:spTree>
    <p:extLst>
      <p:ext uri="{BB962C8B-B14F-4D97-AF65-F5344CB8AC3E}">
        <p14:creationId xmlns:p14="http://schemas.microsoft.com/office/powerpoint/2010/main" val="38166139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35" descr="A person looking at another person&#10;&#10;Description automatically generated">
            <a:extLst>
              <a:ext uri="{FF2B5EF4-FFF2-40B4-BE49-F238E27FC236}">
                <a16:creationId xmlns:a16="http://schemas.microsoft.com/office/drawing/2014/main" id="{01F166A3-944A-EB24-94DF-4018AFFB475E}"/>
              </a:ext>
            </a:extLst>
          </p:cNvPr>
          <p:cNvPicPr>
            <a:picLocks noChangeAspect="1"/>
          </p:cNvPicPr>
          <p:nvPr/>
        </p:nvPicPr>
        <p:blipFill>
          <a:blip r:embed="rId3">
            <a:extLst>
              <a:ext uri="{28A0092B-C50C-407E-A947-70E740481C1C}">
                <a14:useLocalDpi xmlns:a14="http://schemas.microsoft.com/office/drawing/2010/main" val="0"/>
              </a:ext>
            </a:extLst>
          </a:blip>
          <a:srcRect l="15818" r="16401"/>
          <a:stretch/>
        </p:blipFill>
        <p:spPr>
          <a:xfrm>
            <a:off x="6877732" y="1853522"/>
            <a:ext cx="2731347" cy="2689291"/>
          </a:xfrm>
          <a:prstGeom prst="ellipse">
            <a:avLst/>
          </a:prstGeom>
          <a:ln>
            <a:noFill/>
          </a:ln>
        </p:spPr>
      </p:pic>
      <p:pic>
        <p:nvPicPr>
          <p:cNvPr id="11" name="Picture 10" descr="A picture containing indoor, person&#10;&#10;Description automatically generated">
            <a:extLst>
              <a:ext uri="{FF2B5EF4-FFF2-40B4-BE49-F238E27FC236}">
                <a16:creationId xmlns:a16="http://schemas.microsoft.com/office/drawing/2014/main" id="{E948EC14-38B3-0148-80A5-F7DEA2669313}"/>
              </a:ext>
            </a:extLst>
          </p:cNvPr>
          <p:cNvPicPr>
            <a:picLocks noChangeAspect="1"/>
          </p:cNvPicPr>
          <p:nvPr/>
        </p:nvPicPr>
        <p:blipFill rotWithShape="1">
          <a:blip r:embed="rId4">
            <a:extLst>
              <a:ext uri="{28A0092B-C50C-407E-A947-70E740481C1C}">
                <a14:useLocalDpi xmlns:a14="http://schemas.microsoft.com/office/drawing/2010/main" val="0"/>
              </a:ext>
            </a:extLst>
          </a:blip>
          <a:srcRect t="2597" r="-3" b="3479"/>
          <a:stretch/>
        </p:blipFill>
        <p:spPr>
          <a:xfrm>
            <a:off x="2096358" y="1900609"/>
            <a:ext cx="2612236" cy="2595118"/>
          </a:xfrm>
          <a:prstGeom prst="ellipse">
            <a:avLst/>
          </a:prstGeom>
          <a:ln>
            <a:noFill/>
          </a:ln>
        </p:spPr>
      </p:pic>
      <p:sp>
        <p:nvSpPr>
          <p:cNvPr id="18" name="Title 1">
            <a:extLst>
              <a:ext uri="{FF2B5EF4-FFF2-40B4-BE49-F238E27FC236}">
                <a16:creationId xmlns:a16="http://schemas.microsoft.com/office/drawing/2014/main" id="{597F87FD-79B6-C80D-47E3-7D3815B9E9D1}"/>
              </a:ext>
            </a:extLst>
          </p:cNvPr>
          <p:cNvSpPr>
            <a:spLocks noGrp="1"/>
          </p:cNvSpPr>
          <p:nvPr>
            <p:ph type="title"/>
          </p:nvPr>
        </p:nvSpPr>
        <p:spPr>
          <a:xfrm>
            <a:off x="1916787" y="309320"/>
            <a:ext cx="4960945" cy="1325563"/>
          </a:xfrm>
        </p:spPr>
        <p:txBody>
          <a:bodyPr>
            <a:normAutofit/>
          </a:bodyPr>
          <a:lstStyle/>
          <a:p>
            <a:r>
              <a:rPr lang="en-US" dirty="0">
                <a:solidFill>
                  <a:srgbClr val="16A8CC"/>
                </a:solidFill>
                <a:latin typeface="Times New Roman" panose="02020603050405020304" pitchFamily="18" charset="0"/>
                <a:cs typeface="Times New Roman" panose="02020603050405020304" pitchFamily="18" charset="0"/>
              </a:rPr>
              <a:t>Background</a:t>
            </a:r>
            <a:endParaRPr lang="en-AU" dirty="0">
              <a:solidFill>
                <a:srgbClr val="16A8CC"/>
              </a:solidFill>
              <a:latin typeface="Times New Roman" panose="02020603050405020304" pitchFamily="18" charset="0"/>
              <a:cs typeface="Times New Roman" panose="02020603050405020304" pitchFamily="18" charset="0"/>
            </a:endParaRPr>
          </a:p>
        </p:txBody>
      </p:sp>
      <p:pic>
        <p:nvPicPr>
          <p:cNvPr id="19" name="Picture 18" descr="A logo of a ship&#10;&#10;Description automatically generated">
            <a:extLst>
              <a:ext uri="{FF2B5EF4-FFF2-40B4-BE49-F238E27FC236}">
                <a16:creationId xmlns:a16="http://schemas.microsoft.com/office/drawing/2014/main" id="{06668757-6CBE-9627-25A1-710676CB3ED5}"/>
              </a:ext>
            </a:extLst>
          </p:cNvPr>
          <p:cNvPicPr>
            <a:picLocks noChangeAspect="1"/>
          </p:cNvPicPr>
          <p:nvPr/>
        </p:nvPicPr>
        <p:blipFill rotWithShape="1">
          <a:blip r:embed="rId5">
            <a:extLst>
              <a:ext uri="{28A0092B-C50C-407E-A947-70E740481C1C}">
                <a14:useLocalDpi xmlns:a14="http://schemas.microsoft.com/office/drawing/2010/main" val="0"/>
              </a:ext>
            </a:extLst>
          </a:blip>
          <a:srcRect l="19082" r="17383" b="40276"/>
          <a:stretch/>
        </p:blipFill>
        <p:spPr>
          <a:xfrm>
            <a:off x="197602" y="20369"/>
            <a:ext cx="1898756" cy="1784885"/>
          </a:xfrm>
          <a:custGeom>
            <a:avLst/>
            <a:gdLst/>
            <a:ahLst/>
            <a:cxnLst/>
            <a:rect l="l" t="t" r="r" b="b"/>
            <a:pathLst>
              <a:path w="2258539" h="3554668">
                <a:moveTo>
                  <a:pt x="1777334" y="0"/>
                </a:moveTo>
                <a:cubicBezTo>
                  <a:pt x="1900033" y="0"/>
                  <a:pt x="2019829" y="12434"/>
                  <a:pt x="2135529" y="36109"/>
                </a:cubicBezTo>
                <a:lnTo>
                  <a:pt x="2258539" y="67738"/>
                </a:lnTo>
                <a:lnTo>
                  <a:pt x="2258539" y="3486930"/>
                </a:lnTo>
                <a:lnTo>
                  <a:pt x="2135529" y="3518559"/>
                </a:lnTo>
                <a:cubicBezTo>
                  <a:pt x="2019829" y="3542235"/>
                  <a:pt x="1900033" y="3554668"/>
                  <a:pt x="1777334" y="3554668"/>
                </a:cubicBezTo>
                <a:cubicBezTo>
                  <a:pt x="795739" y="3554668"/>
                  <a:pt x="0" y="2758929"/>
                  <a:pt x="0" y="1777334"/>
                </a:cubicBezTo>
                <a:cubicBezTo>
                  <a:pt x="0" y="795740"/>
                  <a:pt x="795739" y="0"/>
                  <a:pt x="1777334" y="0"/>
                </a:cubicBezTo>
                <a:close/>
              </a:path>
            </a:pathLst>
          </a:custGeom>
        </p:spPr>
      </p:pic>
      <p:sp>
        <p:nvSpPr>
          <p:cNvPr id="3" name="TextBox 2">
            <a:extLst>
              <a:ext uri="{FF2B5EF4-FFF2-40B4-BE49-F238E27FC236}">
                <a16:creationId xmlns:a16="http://schemas.microsoft.com/office/drawing/2014/main" id="{395FCEF0-5460-997A-E1CE-DCD6E2D63223}"/>
              </a:ext>
            </a:extLst>
          </p:cNvPr>
          <p:cNvSpPr txBox="1"/>
          <p:nvPr/>
        </p:nvSpPr>
        <p:spPr>
          <a:xfrm>
            <a:off x="1334814" y="4609688"/>
            <a:ext cx="4288179" cy="1938992"/>
          </a:xfrm>
          <a:prstGeom prst="rect">
            <a:avLst/>
          </a:prstGeom>
          <a:noFill/>
        </p:spPr>
        <p:txBody>
          <a:bodyPr wrap="square" rtlCol="0">
            <a:spAutoFit/>
          </a:bodyPr>
          <a:lstStyle/>
          <a:p>
            <a:pPr algn="ctr"/>
            <a:r>
              <a:rPr lang="en-US" sz="2400" dirty="0">
                <a:latin typeface="Times New Roman" panose="02020603050405020304" pitchFamily="18" charset="0"/>
                <a:cs typeface="Times New Roman" panose="02020603050405020304" pitchFamily="18" charset="0"/>
              </a:rPr>
              <a:t>“The first priority must be supporting families, workers and communities to better respond to people affected by crystal methamphetamine (ice)”</a:t>
            </a:r>
            <a:endParaRPr lang="en-AU" sz="2400"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4E1A1A37-5E04-68FA-2F8B-E879E4DE9445}"/>
              </a:ext>
            </a:extLst>
          </p:cNvPr>
          <p:cNvSpPr txBox="1"/>
          <p:nvPr/>
        </p:nvSpPr>
        <p:spPr>
          <a:xfrm>
            <a:off x="6273743" y="4609688"/>
            <a:ext cx="3939323" cy="1569660"/>
          </a:xfrm>
          <a:prstGeom prst="rect">
            <a:avLst/>
          </a:prstGeom>
          <a:noFill/>
        </p:spPr>
        <p:txBody>
          <a:bodyPr wrap="square" rtlCol="0">
            <a:spAutoFit/>
          </a:bodyPr>
          <a:lstStyle/>
          <a:p>
            <a:pPr algn="ctr"/>
            <a:r>
              <a:rPr lang="en-US" sz="2400" dirty="0">
                <a:latin typeface="Times New Roman" panose="02020603050405020304" pitchFamily="18" charset="0"/>
                <a:cs typeface="Times New Roman" panose="02020603050405020304" pitchFamily="18" charset="0"/>
              </a:rPr>
              <a:t>There is a need for evidence-based well-being interventions that are co-developed and accessible</a:t>
            </a:r>
            <a:endParaRPr lang="en-A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95247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69B7B8B-195A-533C-D332-01357A5B4BA5}"/>
              </a:ext>
            </a:extLst>
          </p:cNvPr>
          <p:cNvPicPr>
            <a:picLocks noChangeAspect="1"/>
          </p:cNvPicPr>
          <p:nvPr/>
        </p:nvPicPr>
        <p:blipFill>
          <a:blip r:embed="rId3"/>
          <a:stretch>
            <a:fillRect/>
          </a:stretch>
        </p:blipFill>
        <p:spPr>
          <a:xfrm>
            <a:off x="5530451" y="774176"/>
            <a:ext cx="6348791" cy="5571065"/>
          </a:xfrm>
          <a:prstGeom prst="rect">
            <a:avLst/>
          </a:prstGeom>
          <a:ln>
            <a:noFill/>
          </a:ln>
        </p:spPr>
      </p:pic>
      <p:pic>
        <p:nvPicPr>
          <p:cNvPr id="5" name="Picture 4">
            <a:extLst>
              <a:ext uri="{FF2B5EF4-FFF2-40B4-BE49-F238E27FC236}">
                <a16:creationId xmlns:a16="http://schemas.microsoft.com/office/drawing/2014/main" id="{784DA383-0247-941D-68F1-2B7A4719FE93}"/>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28006" b="75760" l="68308" r="92132"/>
                    </a14:imgEffect>
                  </a14:imgLayer>
                </a14:imgProps>
              </a:ext>
            </a:extLst>
          </a:blip>
          <a:srcRect l="65330" t="22037" r="4890" b="18270"/>
          <a:stretch/>
        </p:blipFill>
        <p:spPr>
          <a:xfrm>
            <a:off x="2008775" y="1844642"/>
            <a:ext cx="1230313" cy="1319409"/>
          </a:xfrm>
          <a:prstGeom prst="rect">
            <a:avLst/>
          </a:prstGeom>
        </p:spPr>
      </p:pic>
      <p:sp>
        <p:nvSpPr>
          <p:cNvPr id="7" name="TextBox 6">
            <a:extLst>
              <a:ext uri="{FF2B5EF4-FFF2-40B4-BE49-F238E27FC236}">
                <a16:creationId xmlns:a16="http://schemas.microsoft.com/office/drawing/2014/main" id="{8729E0BC-F4EE-97EB-225F-04352BFC50A9}"/>
              </a:ext>
            </a:extLst>
          </p:cNvPr>
          <p:cNvSpPr txBox="1"/>
          <p:nvPr/>
        </p:nvSpPr>
        <p:spPr>
          <a:xfrm>
            <a:off x="186956" y="3305932"/>
            <a:ext cx="5343495" cy="2400657"/>
          </a:xfrm>
          <a:prstGeom prst="rect">
            <a:avLst/>
          </a:prstGeom>
          <a:noFill/>
        </p:spPr>
        <p:txBody>
          <a:bodyPr wrap="square" lIns="91440" tIns="45720" rIns="91440" bIns="45720" rtlCol="0" anchor="t">
            <a:spAutoFit/>
          </a:bodyPr>
          <a:lstStyle/>
          <a:p>
            <a:pPr algn="ctr"/>
            <a:r>
              <a:rPr lang="en-US" sz="5000" dirty="0">
                <a:solidFill>
                  <a:srgbClr val="50C0D8"/>
                </a:solidFill>
                <a:latin typeface="Century Gothic"/>
              </a:rPr>
              <a:t>Family &amp; Friends Support Program</a:t>
            </a:r>
            <a:endParaRPr lang="en-US" sz="1200" dirty="0">
              <a:solidFill>
                <a:srgbClr val="50C0D8"/>
              </a:solidFill>
              <a:latin typeface="Century Gothic"/>
              <a:ea typeface="Calibri Light"/>
              <a:cs typeface="Calibri Light"/>
            </a:endParaRPr>
          </a:p>
        </p:txBody>
      </p:sp>
    </p:spTree>
    <p:extLst>
      <p:ext uri="{BB962C8B-B14F-4D97-AF65-F5344CB8AC3E}">
        <p14:creationId xmlns:p14="http://schemas.microsoft.com/office/powerpoint/2010/main" val="39698006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E21C2C0C-1EA2-F244-AA7D-C4BFBFE7F260}"/>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28006" b="75760" l="68308" r="92132"/>
                    </a14:imgEffect>
                  </a14:imgLayer>
                </a14:imgProps>
              </a:ext>
            </a:extLst>
          </a:blip>
          <a:srcRect l="65330" t="22037" r="4890" b="18270"/>
          <a:stretch/>
        </p:blipFill>
        <p:spPr>
          <a:xfrm>
            <a:off x="2076314" y="758745"/>
            <a:ext cx="1230313" cy="1319409"/>
          </a:xfrm>
          <a:prstGeom prst="rect">
            <a:avLst/>
          </a:prstGeom>
        </p:spPr>
      </p:pic>
      <p:sp>
        <p:nvSpPr>
          <p:cNvPr id="13" name="TextBox 12">
            <a:extLst>
              <a:ext uri="{FF2B5EF4-FFF2-40B4-BE49-F238E27FC236}">
                <a16:creationId xmlns:a16="http://schemas.microsoft.com/office/drawing/2014/main" id="{D3C6BAE8-DA3E-EE46-A858-876BFF921881}"/>
              </a:ext>
            </a:extLst>
          </p:cNvPr>
          <p:cNvSpPr txBox="1"/>
          <p:nvPr/>
        </p:nvSpPr>
        <p:spPr>
          <a:xfrm>
            <a:off x="97710" y="2090444"/>
            <a:ext cx="5187522" cy="1631216"/>
          </a:xfrm>
          <a:prstGeom prst="rect">
            <a:avLst/>
          </a:prstGeom>
          <a:noFill/>
        </p:spPr>
        <p:txBody>
          <a:bodyPr wrap="square" lIns="91440" tIns="45720" rIns="91440" bIns="45720" rtlCol="0" anchor="t">
            <a:spAutoFit/>
          </a:bodyPr>
          <a:lstStyle/>
          <a:p>
            <a:pPr algn="ctr"/>
            <a:r>
              <a:rPr lang="en-US" sz="5000">
                <a:solidFill>
                  <a:srgbClr val="50C0D8"/>
                </a:solidFill>
                <a:latin typeface="Century Gothic"/>
              </a:rPr>
              <a:t>FFSP</a:t>
            </a:r>
            <a:endParaRPr lang="en-US" sz="5000">
              <a:solidFill>
                <a:srgbClr val="50C0D8"/>
              </a:solidFill>
              <a:latin typeface="Century Gothic"/>
              <a:ea typeface="Calibri Light"/>
              <a:cs typeface="Calibri Light"/>
            </a:endParaRPr>
          </a:p>
          <a:p>
            <a:pPr algn="ctr"/>
            <a:r>
              <a:rPr lang="en-US" sz="5000">
                <a:solidFill>
                  <a:srgbClr val="50C0D8"/>
                </a:solidFill>
                <a:latin typeface="Century Gothic"/>
              </a:rPr>
              <a:t>Online Program</a:t>
            </a:r>
            <a:endParaRPr lang="en-US" sz="1200">
              <a:solidFill>
                <a:srgbClr val="50C0D8"/>
              </a:solidFill>
              <a:latin typeface="Century Gothic"/>
              <a:ea typeface="Calibri Light"/>
              <a:cs typeface="Calibri Light"/>
            </a:endParaRPr>
          </a:p>
        </p:txBody>
      </p:sp>
      <p:pic>
        <p:nvPicPr>
          <p:cNvPr id="3" name="Picture 2" descr="Graphical user interface&#10;&#10;Description automatically generated">
            <a:extLst>
              <a:ext uri="{FF2B5EF4-FFF2-40B4-BE49-F238E27FC236}">
                <a16:creationId xmlns:a16="http://schemas.microsoft.com/office/drawing/2014/main" id="{98E68FAB-38FF-1E44-84BC-5CD316EA0F8E}"/>
              </a:ext>
            </a:extLst>
          </p:cNvPr>
          <p:cNvPicPr>
            <a:picLocks noChangeAspect="1"/>
          </p:cNvPicPr>
          <p:nvPr/>
        </p:nvPicPr>
        <p:blipFill>
          <a:blip r:embed="rId5"/>
          <a:stretch>
            <a:fillRect/>
          </a:stretch>
        </p:blipFill>
        <p:spPr>
          <a:xfrm>
            <a:off x="5862639" y="0"/>
            <a:ext cx="5981700" cy="6858000"/>
          </a:xfrm>
          <a:prstGeom prst="rect">
            <a:avLst/>
          </a:prstGeom>
        </p:spPr>
      </p:pic>
      <p:sp>
        <p:nvSpPr>
          <p:cNvPr id="10" name="TextBox 9">
            <a:extLst>
              <a:ext uri="{FF2B5EF4-FFF2-40B4-BE49-F238E27FC236}">
                <a16:creationId xmlns:a16="http://schemas.microsoft.com/office/drawing/2014/main" id="{8F2802EB-C692-FB4C-9425-1C5405B20B60}"/>
              </a:ext>
            </a:extLst>
          </p:cNvPr>
          <p:cNvSpPr txBox="1"/>
          <p:nvPr/>
        </p:nvSpPr>
        <p:spPr>
          <a:xfrm>
            <a:off x="98323" y="3883742"/>
            <a:ext cx="5187522" cy="584775"/>
          </a:xfrm>
          <a:prstGeom prst="rect">
            <a:avLst/>
          </a:prstGeom>
          <a:noFill/>
        </p:spPr>
        <p:txBody>
          <a:bodyPr wrap="square" rtlCol="0">
            <a:spAutoFit/>
          </a:bodyPr>
          <a:lstStyle/>
          <a:p>
            <a:pPr algn="ctr"/>
            <a:r>
              <a:rPr lang="en-US" sz="3200" b="1">
                <a:solidFill>
                  <a:srgbClr val="3F84B5"/>
                </a:solidFill>
                <a:hlinkClick r:id="rId6">
                  <a:extLst>
                    <a:ext uri="{A12FA001-AC4F-418D-AE19-62706E023703}">
                      <ahyp:hlinkClr xmlns:ahyp="http://schemas.microsoft.com/office/drawing/2018/hyperlinkcolor" val="tx"/>
                    </a:ext>
                  </a:extLst>
                </a:hlinkClick>
              </a:rPr>
              <a:t>www.ffsp-aod.com.au</a:t>
            </a:r>
            <a:r>
              <a:rPr lang="en-US" sz="3200" b="1">
                <a:solidFill>
                  <a:srgbClr val="3F84B5"/>
                </a:solidFill>
              </a:rPr>
              <a:t> </a:t>
            </a:r>
          </a:p>
        </p:txBody>
      </p:sp>
    </p:spTree>
    <p:extLst>
      <p:ext uri="{BB962C8B-B14F-4D97-AF65-F5344CB8AC3E}">
        <p14:creationId xmlns:p14="http://schemas.microsoft.com/office/powerpoint/2010/main" val="42120000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group of people looking at a computer&#10;&#10;Description automatically generated">
            <a:extLst>
              <a:ext uri="{FF2B5EF4-FFF2-40B4-BE49-F238E27FC236}">
                <a16:creationId xmlns:a16="http://schemas.microsoft.com/office/drawing/2014/main" id="{B8C0DEE2-C81F-9F6C-9E97-BCCFDE7CD94A}"/>
              </a:ext>
            </a:extLst>
          </p:cNvPr>
          <p:cNvPicPr>
            <a:picLocks noChangeAspect="1"/>
          </p:cNvPicPr>
          <p:nvPr/>
        </p:nvPicPr>
        <p:blipFill>
          <a:blip r:embed="rId3">
            <a:extLst>
              <a:ext uri="{28A0092B-C50C-407E-A947-70E740481C1C}">
                <a14:useLocalDpi xmlns:a14="http://schemas.microsoft.com/office/drawing/2010/main" val="0"/>
              </a:ext>
            </a:extLst>
          </a:blip>
          <a:srcRect l="6236"/>
          <a:stretch/>
        </p:blipFill>
        <p:spPr>
          <a:xfrm>
            <a:off x="6579650" y="1923834"/>
            <a:ext cx="5081337" cy="3603831"/>
          </a:xfrm>
          <a:prstGeom prst="rect">
            <a:avLst/>
          </a:prstGeom>
        </p:spPr>
      </p:pic>
      <p:sp>
        <p:nvSpPr>
          <p:cNvPr id="12" name="Title 1">
            <a:extLst>
              <a:ext uri="{FF2B5EF4-FFF2-40B4-BE49-F238E27FC236}">
                <a16:creationId xmlns:a16="http://schemas.microsoft.com/office/drawing/2014/main" id="{02B69639-CFC1-6D53-058B-53E1FF8DB3D6}"/>
              </a:ext>
            </a:extLst>
          </p:cNvPr>
          <p:cNvSpPr>
            <a:spLocks noGrp="1"/>
          </p:cNvSpPr>
          <p:nvPr>
            <p:ph type="title"/>
          </p:nvPr>
        </p:nvSpPr>
        <p:spPr>
          <a:xfrm>
            <a:off x="2013381" y="395179"/>
            <a:ext cx="4905116" cy="1325563"/>
          </a:xfrm>
        </p:spPr>
        <p:txBody>
          <a:bodyPr>
            <a:normAutofit/>
          </a:bodyPr>
          <a:lstStyle/>
          <a:p>
            <a:r>
              <a:rPr lang="en-US">
                <a:solidFill>
                  <a:srgbClr val="50C0D8"/>
                </a:solidFill>
                <a:latin typeface="Century Gothic"/>
              </a:rPr>
              <a:t>Pilot Study</a:t>
            </a:r>
            <a:endParaRPr lang="en-AU">
              <a:solidFill>
                <a:srgbClr val="50C0D8"/>
              </a:solidFill>
              <a:latin typeface="Century Gothic"/>
            </a:endParaRPr>
          </a:p>
        </p:txBody>
      </p:sp>
      <p:sp>
        <p:nvSpPr>
          <p:cNvPr id="3" name="Content Placeholder 2">
            <a:extLst>
              <a:ext uri="{FF2B5EF4-FFF2-40B4-BE49-F238E27FC236}">
                <a16:creationId xmlns:a16="http://schemas.microsoft.com/office/drawing/2014/main" id="{083680CE-5876-4437-8725-48B4139FF3DD}"/>
              </a:ext>
            </a:extLst>
          </p:cNvPr>
          <p:cNvSpPr>
            <a:spLocks noGrp="1"/>
          </p:cNvSpPr>
          <p:nvPr>
            <p:ph idx="1"/>
          </p:nvPr>
        </p:nvSpPr>
        <p:spPr>
          <a:xfrm>
            <a:off x="531013" y="1960370"/>
            <a:ext cx="5680588" cy="3974890"/>
          </a:xfrm>
        </p:spPr>
        <p:txBody>
          <a:bodyPr>
            <a:normAutofit/>
          </a:bodyPr>
          <a:lstStyle/>
          <a:p>
            <a:pPr marL="514350" indent="-514350">
              <a:buFont typeface="+mj-lt"/>
              <a:buAutoNum type="arabicPeriod"/>
            </a:pPr>
            <a:r>
              <a:rPr lang="en-AU" dirty="0">
                <a:latin typeface="Times New Roman" panose="02020603050405020304" pitchFamily="18" charset="0"/>
                <a:cs typeface="Times New Roman" panose="02020603050405020304" pitchFamily="18" charset="0"/>
              </a:rPr>
              <a:t>Evaluate the usability, acceptability and feasibility of AOD FFSP as an online support intervention for AFFM’s</a:t>
            </a:r>
          </a:p>
          <a:p>
            <a:pPr marL="514350" indent="-514350">
              <a:buFont typeface="+mj-lt"/>
              <a:buAutoNum type="arabicPeriod"/>
            </a:pPr>
            <a:r>
              <a:rPr lang="en-AU" dirty="0">
                <a:latin typeface="Times New Roman" panose="02020603050405020304" pitchFamily="18" charset="0"/>
                <a:cs typeface="Times New Roman" panose="02020603050405020304" pitchFamily="18" charset="0"/>
              </a:rPr>
              <a:t>Assess AFFM’s experiences of caring for a loved one using AOD across Australia </a:t>
            </a:r>
          </a:p>
          <a:p>
            <a:endParaRPr lang="en-AU" sz="2000" dirty="0"/>
          </a:p>
        </p:txBody>
      </p:sp>
      <p:pic>
        <p:nvPicPr>
          <p:cNvPr id="13" name="Picture 12" descr="A logo of a ship&#10;&#10;Description automatically generated">
            <a:extLst>
              <a:ext uri="{FF2B5EF4-FFF2-40B4-BE49-F238E27FC236}">
                <a16:creationId xmlns:a16="http://schemas.microsoft.com/office/drawing/2014/main" id="{C7455273-A14F-3C20-7F12-ED0D2B5ACF8A}"/>
              </a:ext>
            </a:extLst>
          </p:cNvPr>
          <p:cNvPicPr>
            <a:picLocks noChangeAspect="1"/>
          </p:cNvPicPr>
          <p:nvPr/>
        </p:nvPicPr>
        <p:blipFill rotWithShape="1">
          <a:blip r:embed="rId4">
            <a:extLst>
              <a:ext uri="{28A0092B-C50C-407E-A947-70E740481C1C}">
                <a14:useLocalDpi xmlns:a14="http://schemas.microsoft.com/office/drawing/2010/main" val="0"/>
              </a:ext>
            </a:extLst>
          </a:blip>
          <a:srcRect l="19082" r="17383" b="40276"/>
          <a:stretch/>
        </p:blipFill>
        <p:spPr>
          <a:xfrm>
            <a:off x="197602" y="20369"/>
            <a:ext cx="1898756" cy="1784885"/>
          </a:xfrm>
          <a:custGeom>
            <a:avLst/>
            <a:gdLst/>
            <a:ahLst/>
            <a:cxnLst/>
            <a:rect l="l" t="t" r="r" b="b"/>
            <a:pathLst>
              <a:path w="2258539" h="3554668">
                <a:moveTo>
                  <a:pt x="1777334" y="0"/>
                </a:moveTo>
                <a:cubicBezTo>
                  <a:pt x="1900033" y="0"/>
                  <a:pt x="2019829" y="12434"/>
                  <a:pt x="2135529" y="36109"/>
                </a:cubicBezTo>
                <a:lnTo>
                  <a:pt x="2258539" y="67738"/>
                </a:lnTo>
                <a:lnTo>
                  <a:pt x="2258539" y="3486930"/>
                </a:lnTo>
                <a:lnTo>
                  <a:pt x="2135529" y="3518559"/>
                </a:lnTo>
                <a:cubicBezTo>
                  <a:pt x="2019829" y="3542235"/>
                  <a:pt x="1900033" y="3554668"/>
                  <a:pt x="1777334" y="3554668"/>
                </a:cubicBezTo>
                <a:cubicBezTo>
                  <a:pt x="795739" y="3554668"/>
                  <a:pt x="0" y="2758929"/>
                  <a:pt x="0" y="1777334"/>
                </a:cubicBezTo>
                <a:cubicBezTo>
                  <a:pt x="0" y="795740"/>
                  <a:pt x="795739" y="0"/>
                  <a:pt x="1777334" y="0"/>
                </a:cubicBezTo>
                <a:close/>
              </a:path>
            </a:pathLst>
          </a:custGeom>
        </p:spPr>
      </p:pic>
      <p:pic>
        <p:nvPicPr>
          <p:cNvPr id="4" name="Picture 3" descr="A qr code on a white background&#10;&#10;AI-generated content may be incorrect.">
            <a:extLst>
              <a:ext uri="{FF2B5EF4-FFF2-40B4-BE49-F238E27FC236}">
                <a16:creationId xmlns:a16="http://schemas.microsoft.com/office/drawing/2014/main" id="{D49314AD-18E4-AFD5-0242-909AA496A512}"/>
              </a:ext>
            </a:extLst>
          </p:cNvPr>
          <p:cNvPicPr>
            <a:picLocks noChangeAspect="1"/>
          </p:cNvPicPr>
          <p:nvPr/>
        </p:nvPicPr>
        <p:blipFill>
          <a:blip r:embed="rId5"/>
          <a:srcRect t="5877" r="-1031" b="2358"/>
          <a:stretch>
            <a:fillRect/>
          </a:stretch>
        </p:blipFill>
        <p:spPr>
          <a:xfrm>
            <a:off x="10400274" y="309320"/>
            <a:ext cx="1440122" cy="1405358"/>
          </a:xfrm>
          <a:prstGeom prst="rect">
            <a:avLst/>
          </a:prstGeom>
        </p:spPr>
      </p:pic>
    </p:spTree>
    <p:extLst>
      <p:ext uri="{BB962C8B-B14F-4D97-AF65-F5344CB8AC3E}">
        <p14:creationId xmlns:p14="http://schemas.microsoft.com/office/powerpoint/2010/main" val="9869801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9A7FAE40-0F30-4F04-9E74-8DAD623723C2}"/>
              </a:ext>
            </a:extLst>
          </p:cNvPr>
          <p:cNvSpPr txBox="1">
            <a:spLocks/>
          </p:cNvSpPr>
          <p:nvPr/>
        </p:nvSpPr>
        <p:spPr>
          <a:xfrm>
            <a:off x="302122" y="1899162"/>
            <a:ext cx="8457891" cy="2819842"/>
          </a:xfrm>
          <a:prstGeom prst="rect">
            <a:avLst/>
          </a:prstGeom>
        </p:spPr>
        <p:txBody>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446088" indent="-446088">
              <a:buClr>
                <a:srgbClr val="E83040"/>
              </a:buClr>
              <a:buSzPct val="100000"/>
              <a:buFont typeface="Wingdings" panose="05000000000000000000" pitchFamily="2" charset="2"/>
              <a:buChar char=""/>
            </a:pPr>
            <a:endParaRPr lang="en-US" dirty="0">
              <a:latin typeface="Times New Roman" panose="02020603050405020304" pitchFamily="18" charset="0"/>
              <a:cs typeface="Times New Roman" panose="02020603050405020304" pitchFamily="18" charset="0"/>
            </a:endParaRPr>
          </a:p>
        </p:txBody>
      </p:sp>
      <p:pic>
        <p:nvPicPr>
          <p:cNvPr id="6" name="Picture 14" descr="Icon&#10;&#10;Description automatically generated">
            <a:extLst>
              <a:ext uri="{FF2B5EF4-FFF2-40B4-BE49-F238E27FC236}">
                <a16:creationId xmlns:a16="http://schemas.microsoft.com/office/drawing/2014/main" id="{35BD45CD-1030-4442-9A58-D3909A6D9181}"/>
              </a:ext>
            </a:extLst>
          </p:cNvPr>
          <p:cNvPicPr>
            <a:picLocks noChangeAspect="1"/>
          </p:cNvPicPr>
          <p:nvPr/>
        </p:nvPicPr>
        <p:blipFill>
          <a:blip r:embed="rId3"/>
          <a:stretch>
            <a:fillRect/>
          </a:stretch>
        </p:blipFill>
        <p:spPr>
          <a:xfrm>
            <a:off x="3157144" y="1968884"/>
            <a:ext cx="2421730" cy="2184683"/>
          </a:xfrm>
          <a:prstGeom prst="rect">
            <a:avLst/>
          </a:prstGeom>
        </p:spPr>
      </p:pic>
      <p:sp>
        <p:nvSpPr>
          <p:cNvPr id="7" name="Rectangle: Rounded Corners 6">
            <a:extLst>
              <a:ext uri="{FF2B5EF4-FFF2-40B4-BE49-F238E27FC236}">
                <a16:creationId xmlns:a16="http://schemas.microsoft.com/office/drawing/2014/main" id="{6D4D1FA5-3484-4A85-B897-DC21D7DB3C84}"/>
              </a:ext>
            </a:extLst>
          </p:cNvPr>
          <p:cNvSpPr/>
          <p:nvPr/>
        </p:nvSpPr>
        <p:spPr>
          <a:xfrm>
            <a:off x="142771" y="2423254"/>
            <a:ext cx="2748017" cy="1282970"/>
          </a:xfrm>
          <a:prstGeom prst="roundRect">
            <a:avLst/>
          </a:prstGeom>
          <a:solidFill>
            <a:srgbClr val="45AB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latin typeface="Times New Roman" panose="02020603050405020304" pitchFamily="18" charset="0"/>
                <a:cs typeface="Times New Roman" panose="02020603050405020304" pitchFamily="18" charset="0"/>
              </a:rPr>
              <a:t>Baseline Survey</a:t>
            </a:r>
          </a:p>
        </p:txBody>
      </p:sp>
      <p:pic>
        <p:nvPicPr>
          <p:cNvPr id="8" name="Graphic 15" descr="Arrow Right with solid fill">
            <a:extLst>
              <a:ext uri="{FF2B5EF4-FFF2-40B4-BE49-F238E27FC236}">
                <a16:creationId xmlns:a16="http://schemas.microsoft.com/office/drawing/2014/main" id="{A4923C47-99AF-4B56-A177-8450B14BE69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889989" y="2767374"/>
            <a:ext cx="557213" cy="533401"/>
          </a:xfrm>
          <a:prstGeom prst="rect">
            <a:avLst/>
          </a:prstGeom>
        </p:spPr>
      </p:pic>
      <p:sp>
        <p:nvSpPr>
          <p:cNvPr id="9" name="Rectangle: Rounded Corners 8">
            <a:extLst>
              <a:ext uri="{FF2B5EF4-FFF2-40B4-BE49-F238E27FC236}">
                <a16:creationId xmlns:a16="http://schemas.microsoft.com/office/drawing/2014/main" id="{404CB4F7-E5DC-4047-8AF8-B46788D60594}"/>
              </a:ext>
            </a:extLst>
          </p:cNvPr>
          <p:cNvSpPr/>
          <p:nvPr/>
        </p:nvSpPr>
        <p:spPr>
          <a:xfrm>
            <a:off x="5862417" y="2423254"/>
            <a:ext cx="2738724" cy="1282971"/>
          </a:xfrm>
          <a:prstGeom prst="roundRect">
            <a:avLst/>
          </a:prstGeom>
          <a:solidFill>
            <a:srgbClr val="45ABCC"/>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dirty="0">
                <a:latin typeface="Times New Roman" panose="02020603050405020304" pitchFamily="18" charset="0"/>
                <a:cs typeface="Times New Roman" panose="02020603050405020304" pitchFamily="18" charset="0"/>
              </a:rPr>
              <a:t>Post Program Survey </a:t>
            </a:r>
            <a:endParaRPr lang="en-US" sz="2000" dirty="0">
              <a:latin typeface="Times New Roman" panose="02020603050405020304" pitchFamily="18" charset="0"/>
              <a:cs typeface="Times New Roman" panose="02020603050405020304" pitchFamily="18" charset="0"/>
            </a:endParaRPr>
          </a:p>
          <a:p>
            <a:pPr algn="ctr"/>
            <a:r>
              <a:rPr lang="en-US" sz="1600" dirty="0">
                <a:latin typeface="Times New Roman" panose="02020603050405020304" pitchFamily="18" charset="0"/>
                <a:cs typeface="Times New Roman" panose="02020603050405020304" pitchFamily="18" charset="0"/>
              </a:rPr>
              <a:t>(10 weeks post baseline)</a:t>
            </a:r>
          </a:p>
        </p:txBody>
      </p:sp>
      <p:pic>
        <p:nvPicPr>
          <p:cNvPr id="10" name="Graphic 15" descr="Arrow Right with solid fill">
            <a:extLst>
              <a:ext uri="{FF2B5EF4-FFF2-40B4-BE49-F238E27FC236}">
                <a16:creationId xmlns:a16="http://schemas.microsoft.com/office/drawing/2014/main" id="{B2CF0BDB-C633-4BF9-9D3C-41CC9331128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304566" y="2771439"/>
            <a:ext cx="557213" cy="533401"/>
          </a:xfrm>
          <a:prstGeom prst="rect">
            <a:avLst/>
          </a:prstGeom>
        </p:spPr>
      </p:pic>
      <p:sp>
        <p:nvSpPr>
          <p:cNvPr id="11" name="Rectangle: Rounded Corners 10">
            <a:extLst>
              <a:ext uri="{FF2B5EF4-FFF2-40B4-BE49-F238E27FC236}">
                <a16:creationId xmlns:a16="http://schemas.microsoft.com/office/drawing/2014/main" id="{D9F17E43-AAD6-43DD-AD94-29096E0E1817}"/>
              </a:ext>
            </a:extLst>
          </p:cNvPr>
          <p:cNvSpPr/>
          <p:nvPr/>
        </p:nvSpPr>
        <p:spPr>
          <a:xfrm>
            <a:off x="9222594" y="2423255"/>
            <a:ext cx="2748131" cy="1285354"/>
          </a:xfrm>
          <a:prstGeom prst="roundRect">
            <a:avLst/>
          </a:prstGeom>
          <a:solidFill>
            <a:srgbClr val="45ABCC"/>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dirty="0">
                <a:latin typeface="Times New Roman" panose="02020603050405020304" pitchFamily="18" charset="0"/>
                <a:cs typeface="Times New Roman" panose="02020603050405020304" pitchFamily="18" charset="0"/>
              </a:rPr>
              <a:t>Follow-Up Survey</a:t>
            </a:r>
            <a:endParaRPr lang="en-US" sz="2000" dirty="0">
              <a:latin typeface="Times New Roman" panose="02020603050405020304" pitchFamily="18" charset="0"/>
              <a:cs typeface="Times New Roman" panose="02020603050405020304" pitchFamily="18" charset="0"/>
            </a:endParaRPr>
          </a:p>
          <a:p>
            <a:pPr algn="ctr"/>
            <a:r>
              <a:rPr lang="en-US" sz="2400" dirty="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(14 weeks post baseline)</a:t>
            </a:r>
            <a:endParaRPr lang="en-US" sz="2000" dirty="0">
              <a:latin typeface="Times New Roman" panose="02020603050405020304" pitchFamily="18" charset="0"/>
              <a:cs typeface="Times New Roman" panose="02020603050405020304" pitchFamily="18" charset="0"/>
            </a:endParaRPr>
          </a:p>
        </p:txBody>
      </p:sp>
      <p:pic>
        <p:nvPicPr>
          <p:cNvPr id="12" name="Graphic 15" descr="Arrow Right with solid fill">
            <a:extLst>
              <a:ext uri="{FF2B5EF4-FFF2-40B4-BE49-F238E27FC236}">
                <a16:creationId xmlns:a16="http://schemas.microsoft.com/office/drawing/2014/main" id="{4D1CA50A-CA25-4847-AC0F-20B5C11BA6C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627849" y="2768729"/>
            <a:ext cx="557213" cy="533401"/>
          </a:xfrm>
          <a:prstGeom prst="rect">
            <a:avLst/>
          </a:prstGeom>
        </p:spPr>
      </p:pic>
      <p:sp>
        <p:nvSpPr>
          <p:cNvPr id="13" name="Rectangle: Rounded Corners 12">
            <a:extLst>
              <a:ext uri="{FF2B5EF4-FFF2-40B4-BE49-F238E27FC236}">
                <a16:creationId xmlns:a16="http://schemas.microsoft.com/office/drawing/2014/main" id="{E5C94608-1D59-4C72-92F2-01D7DC40251C}"/>
              </a:ext>
            </a:extLst>
          </p:cNvPr>
          <p:cNvSpPr/>
          <p:nvPr/>
        </p:nvSpPr>
        <p:spPr>
          <a:xfrm>
            <a:off x="7398564" y="5181512"/>
            <a:ext cx="3504899" cy="1495249"/>
          </a:xfrm>
          <a:prstGeom prst="roundRect">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000" dirty="0">
                <a:solidFill>
                  <a:schemeClr val="tx1"/>
                </a:solidFill>
                <a:latin typeface="Times New Roman" panose="02020603050405020304" pitchFamily="18" charset="0"/>
                <a:cs typeface="Times New Roman" panose="02020603050405020304" pitchFamily="18" charset="0"/>
              </a:rPr>
              <a:t>Optional: An additional in-depth interview with a research team member</a:t>
            </a:r>
          </a:p>
        </p:txBody>
      </p:sp>
      <p:sp>
        <p:nvSpPr>
          <p:cNvPr id="14" name="TextBox 13">
            <a:extLst>
              <a:ext uri="{FF2B5EF4-FFF2-40B4-BE49-F238E27FC236}">
                <a16:creationId xmlns:a16="http://schemas.microsoft.com/office/drawing/2014/main" id="{DEAB587C-24F0-48EB-98D1-E81001B59FCD}"/>
              </a:ext>
            </a:extLst>
          </p:cNvPr>
          <p:cNvSpPr txBox="1"/>
          <p:nvPr/>
        </p:nvSpPr>
        <p:spPr>
          <a:xfrm>
            <a:off x="8919364" y="4423173"/>
            <a:ext cx="625271"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4400" b="1" dirty="0">
                <a:latin typeface="Times New Roman" panose="02020603050405020304" pitchFamily="18" charset="0"/>
                <a:cs typeface="Times New Roman" panose="02020603050405020304" pitchFamily="18" charset="0"/>
              </a:rPr>
              <a:t>+</a:t>
            </a:r>
          </a:p>
        </p:txBody>
      </p:sp>
      <p:sp>
        <p:nvSpPr>
          <p:cNvPr id="15" name="Rectangle: Rounded Corners 14">
            <a:extLst>
              <a:ext uri="{FF2B5EF4-FFF2-40B4-BE49-F238E27FC236}">
                <a16:creationId xmlns:a16="http://schemas.microsoft.com/office/drawing/2014/main" id="{A4839793-3CE0-4681-B3B5-6186CEB6DD3B}"/>
              </a:ext>
            </a:extLst>
          </p:cNvPr>
          <p:cNvSpPr/>
          <p:nvPr/>
        </p:nvSpPr>
        <p:spPr>
          <a:xfrm>
            <a:off x="7172790" y="4044471"/>
            <a:ext cx="5149012" cy="635692"/>
          </a:xfrm>
          <a:prstGeom prst="roundRect">
            <a:avLst/>
          </a:prstGeom>
          <a:noFill/>
          <a:ln>
            <a:noFill/>
          </a:ln>
        </p:spPr>
        <p:style>
          <a:lnRef idx="2">
            <a:schemeClr val="dk1"/>
          </a:lnRef>
          <a:fillRef idx="1">
            <a:schemeClr val="lt1"/>
          </a:fillRef>
          <a:effectRef idx="0">
            <a:schemeClr val="dk1"/>
          </a:effectRef>
          <a:fontRef idx="minor">
            <a:schemeClr val="dk1"/>
          </a:fontRef>
        </p:style>
        <p:txBody>
          <a:bodyPr lIns="91440" tIns="45720" rIns="91440" bIns="45720" rtlCol="0" anchor="ctr"/>
          <a:lstStyle/>
          <a:p>
            <a:r>
              <a:rPr lang="en-US" u="sng" dirty="0">
                <a:solidFill>
                  <a:schemeClr val="tx1"/>
                </a:solidFill>
                <a:latin typeface="Times New Roman" panose="02020603050405020304" pitchFamily="18" charset="0"/>
                <a:cs typeface="Times New Roman" panose="02020603050405020304" pitchFamily="18" charset="0"/>
              </a:rPr>
              <a:t>Repeated baseline measurements</a:t>
            </a:r>
            <a:r>
              <a:rPr lang="en-US" dirty="0">
                <a:solidFill>
                  <a:schemeClr val="tx1"/>
                </a:solidFill>
                <a:latin typeface="Times New Roman" panose="02020603050405020304" pitchFamily="18" charset="0"/>
                <a:cs typeface="Times New Roman" panose="02020603050405020304" pitchFamily="18" charset="0"/>
              </a:rPr>
              <a:t> + barriers to help-seeking + site usability and feedback questions</a:t>
            </a:r>
            <a:endParaRPr lang="en-US" dirty="0">
              <a:solidFill>
                <a:schemeClr val="tx1"/>
              </a:solidFill>
              <a:latin typeface="Times New Roman" panose="02020603050405020304" pitchFamily="18" charset="0"/>
              <a:ea typeface="Calibri" panose="020F0502020204030204"/>
              <a:cs typeface="Times New Roman" panose="02020603050405020304" pitchFamily="18" charset="0"/>
            </a:endParaRPr>
          </a:p>
          <a:p>
            <a:pPr marL="285750" indent="-285750">
              <a:buFont typeface="Arial"/>
              <a:buChar char="•"/>
            </a:pPr>
            <a:endParaRPr lang="en-US" sz="1400" dirty="0">
              <a:solidFill>
                <a:schemeClr val="tx1"/>
              </a:solidFill>
              <a:latin typeface="Times New Roman" panose="02020603050405020304" pitchFamily="18" charset="0"/>
              <a:ea typeface="Calibri" panose="020F0502020204030204"/>
              <a:cs typeface="Times New Roman" panose="02020603050405020304" pitchFamily="18" charset="0"/>
            </a:endParaRPr>
          </a:p>
        </p:txBody>
      </p:sp>
      <p:sp>
        <p:nvSpPr>
          <p:cNvPr id="16" name="Rectangle: Rounded Corners 15">
            <a:extLst>
              <a:ext uri="{FF2B5EF4-FFF2-40B4-BE49-F238E27FC236}">
                <a16:creationId xmlns:a16="http://schemas.microsoft.com/office/drawing/2014/main" id="{0B5E2D01-114F-4893-B24D-F9A2527ED0F1}"/>
              </a:ext>
            </a:extLst>
          </p:cNvPr>
          <p:cNvSpPr/>
          <p:nvPr/>
        </p:nvSpPr>
        <p:spPr>
          <a:xfrm>
            <a:off x="142771" y="3685129"/>
            <a:ext cx="2658612" cy="2528463"/>
          </a:xfrm>
          <a:prstGeom prst="roundRect">
            <a:avLst/>
          </a:prstGeom>
          <a:noFill/>
          <a:ln>
            <a:noFill/>
          </a:ln>
        </p:spPr>
        <p:style>
          <a:lnRef idx="2">
            <a:schemeClr val="dk1"/>
          </a:lnRef>
          <a:fillRef idx="1">
            <a:schemeClr val="lt1"/>
          </a:fillRef>
          <a:effectRef idx="0">
            <a:schemeClr val="dk1"/>
          </a:effectRef>
          <a:fontRef idx="minor">
            <a:schemeClr val="dk1"/>
          </a:fontRef>
        </p:style>
        <p:txBody>
          <a:bodyPr lIns="91440" tIns="45720" rIns="91440" bIns="45720" rtlCol="0" anchor="ctr"/>
          <a:lstStyle/>
          <a:p>
            <a:r>
              <a:rPr lang="en-US" sz="2000" u="sng" dirty="0">
                <a:solidFill>
                  <a:schemeClr val="tx1"/>
                </a:solidFill>
                <a:latin typeface="Times New Roman" panose="02020603050405020304" pitchFamily="18" charset="0"/>
                <a:cs typeface="Times New Roman" panose="02020603050405020304" pitchFamily="18" charset="0"/>
              </a:rPr>
              <a:t>Measurements: </a:t>
            </a:r>
            <a:endParaRPr lang="en-US" sz="2000" dirty="0">
              <a:solidFill>
                <a:schemeClr val="tx1"/>
              </a:solidFill>
              <a:latin typeface="Times New Roman" panose="02020603050405020304" pitchFamily="18" charset="0"/>
              <a:ea typeface="Calibri" panose="020F0502020204030204"/>
              <a:cs typeface="Times New Roman" panose="02020603050405020304" pitchFamily="18" charset="0"/>
            </a:endParaRPr>
          </a:p>
          <a:p>
            <a:pPr marL="285750" indent="-285750">
              <a:buFont typeface="Arial"/>
              <a:buChar char="•"/>
            </a:pPr>
            <a:r>
              <a:rPr lang="en-US" sz="1600" dirty="0">
                <a:solidFill>
                  <a:schemeClr val="tx1"/>
                </a:solidFill>
                <a:latin typeface="Times New Roman" panose="02020603050405020304" pitchFamily="18" charset="0"/>
                <a:ea typeface="+mn-lt"/>
                <a:cs typeface="Times New Roman" panose="02020603050405020304" pitchFamily="18" charset="0"/>
              </a:rPr>
              <a:t>Demographics</a:t>
            </a:r>
          </a:p>
          <a:p>
            <a:pPr marL="285750" indent="-285750">
              <a:buFont typeface="Arial"/>
              <a:buChar char="•"/>
            </a:pPr>
            <a:r>
              <a:rPr lang="en-US" sz="1600" dirty="0">
                <a:solidFill>
                  <a:schemeClr val="tx1"/>
                </a:solidFill>
                <a:latin typeface="Times New Roman" panose="02020603050405020304" pitchFamily="18" charset="0"/>
                <a:ea typeface="+mn-lt"/>
                <a:cs typeface="Times New Roman" panose="02020603050405020304" pitchFamily="18" charset="0"/>
              </a:rPr>
              <a:t>Kessler-10 (K10) and Adapted Short Questionnaire for Family Members (Affected by Addiction; SQFM (AA)) scales</a:t>
            </a:r>
            <a:endParaRPr lang="en-US" sz="2000" dirty="0">
              <a:solidFill>
                <a:schemeClr val="tx1"/>
              </a:solidFill>
              <a:latin typeface="Times New Roman" panose="02020603050405020304" pitchFamily="18" charset="0"/>
              <a:ea typeface="+mn-lt"/>
              <a:cs typeface="Times New Roman" panose="02020603050405020304" pitchFamily="18" charset="0"/>
            </a:endParaRPr>
          </a:p>
        </p:txBody>
      </p:sp>
      <p:sp>
        <p:nvSpPr>
          <p:cNvPr id="3" name="Rectangle: Rounded Corners 2">
            <a:extLst>
              <a:ext uri="{FF2B5EF4-FFF2-40B4-BE49-F238E27FC236}">
                <a16:creationId xmlns:a16="http://schemas.microsoft.com/office/drawing/2014/main" id="{CFD76498-6D26-84CB-D65C-8810373ADB2E}"/>
              </a:ext>
            </a:extLst>
          </p:cNvPr>
          <p:cNvSpPr/>
          <p:nvPr/>
        </p:nvSpPr>
        <p:spPr>
          <a:xfrm>
            <a:off x="95317" y="704652"/>
            <a:ext cx="3567879" cy="2528463"/>
          </a:xfrm>
          <a:prstGeom prst="roundRect">
            <a:avLst/>
          </a:prstGeom>
          <a:noFill/>
          <a:ln>
            <a:noFill/>
          </a:ln>
        </p:spPr>
        <p:style>
          <a:lnRef idx="2">
            <a:schemeClr val="dk1"/>
          </a:lnRef>
          <a:fillRef idx="1">
            <a:schemeClr val="lt1"/>
          </a:fillRef>
          <a:effectRef idx="0">
            <a:schemeClr val="dk1"/>
          </a:effectRef>
          <a:fontRef idx="minor">
            <a:schemeClr val="dk1"/>
          </a:fontRef>
        </p:style>
        <p:txBody>
          <a:bodyPr lIns="91440" tIns="45720" rIns="91440" bIns="45720" rtlCol="0" anchor="ctr"/>
          <a:lstStyle/>
          <a:p>
            <a:r>
              <a:rPr lang="en-US" sz="2000" u="sng" dirty="0">
                <a:solidFill>
                  <a:schemeClr val="tx1"/>
                </a:solidFill>
                <a:latin typeface="Times New Roman" panose="02020603050405020304" pitchFamily="18" charset="0"/>
                <a:cs typeface="Times New Roman" panose="02020603050405020304" pitchFamily="18" charset="0"/>
              </a:rPr>
              <a:t>Recruitment: </a:t>
            </a:r>
            <a:endParaRPr lang="en-US" sz="2000" dirty="0">
              <a:solidFill>
                <a:schemeClr val="tx1"/>
              </a:solidFill>
              <a:latin typeface="Times New Roman" panose="02020603050405020304" pitchFamily="18" charset="0"/>
              <a:ea typeface="Calibri" panose="020F0502020204030204"/>
              <a:cs typeface="Times New Roman" panose="02020603050405020304" pitchFamily="18" charset="0"/>
            </a:endParaRPr>
          </a:p>
          <a:p>
            <a:r>
              <a:rPr lang="en-US" sz="1600" dirty="0">
                <a:solidFill>
                  <a:schemeClr val="tx1"/>
                </a:solidFill>
                <a:latin typeface="Times New Roman" panose="02020603050405020304" pitchFamily="18" charset="0"/>
                <a:ea typeface="+mn-lt"/>
                <a:cs typeface="Times New Roman" panose="02020603050405020304" pitchFamily="18" charset="0"/>
              </a:rPr>
              <a:t>Family members and friends supporting a loved one using AOD </a:t>
            </a:r>
            <a:endParaRPr lang="en-US" sz="2000" dirty="0">
              <a:solidFill>
                <a:schemeClr val="tx1"/>
              </a:solidFill>
              <a:latin typeface="Times New Roman" panose="02020603050405020304" pitchFamily="18" charset="0"/>
              <a:ea typeface="+mn-lt"/>
              <a:cs typeface="Times New Roman" panose="02020603050405020304" pitchFamily="18" charset="0"/>
            </a:endParaRPr>
          </a:p>
        </p:txBody>
      </p:sp>
      <p:sp>
        <p:nvSpPr>
          <p:cNvPr id="19" name="Title 1">
            <a:extLst>
              <a:ext uri="{FF2B5EF4-FFF2-40B4-BE49-F238E27FC236}">
                <a16:creationId xmlns:a16="http://schemas.microsoft.com/office/drawing/2014/main" id="{84BA7522-6F17-9256-9A0B-E45493F3F2D9}"/>
              </a:ext>
            </a:extLst>
          </p:cNvPr>
          <p:cNvSpPr>
            <a:spLocks noGrp="1"/>
          </p:cNvSpPr>
          <p:nvPr>
            <p:ph type="title"/>
          </p:nvPr>
        </p:nvSpPr>
        <p:spPr>
          <a:xfrm>
            <a:off x="1916789" y="309320"/>
            <a:ext cx="3695563" cy="1325563"/>
          </a:xfrm>
        </p:spPr>
        <p:txBody>
          <a:bodyPr>
            <a:normAutofit/>
          </a:bodyPr>
          <a:lstStyle/>
          <a:p>
            <a:r>
              <a:rPr lang="en-US" dirty="0">
                <a:solidFill>
                  <a:srgbClr val="16A8CC"/>
                </a:solidFill>
                <a:latin typeface="Times New Roman" panose="02020603050405020304" pitchFamily="18" charset="0"/>
                <a:cs typeface="Times New Roman" panose="02020603050405020304" pitchFamily="18" charset="0"/>
              </a:rPr>
              <a:t>Methods</a:t>
            </a:r>
            <a:endParaRPr lang="en-AU" dirty="0">
              <a:solidFill>
                <a:srgbClr val="16A8CC"/>
              </a:solidFill>
              <a:latin typeface="Times New Roman" panose="02020603050405020304" pitchFamily="18" charset="0"/>
              <a:cs typeface="Times New Roman" panose="02020603050405020304" pitchFamily="18" charset="0"/>
            </a:endParaRPr>
          </a:p>
        </p:txBody>
      </p:sp>
      <p:pic>
        <p:nvPicPr>
          <p:cNvPr id="20" name="Picture 19" descr="A logo of a ship&#10;&#10;Description automatically generated">
            <a:extLst>
              <a:ext uri="{FF2B5EF4-FFF2-40B4-BE49-F238E27FC236}">
                <a16:creationId xmlns:a16="http://schemas.microsoft.com/office/drawing/2014/main" id="{FBB2195F-3F5C-6EA3-DD95-C7C5F6A69134}"/>
              </a:ext>
            </a:extLst>
          </p:cNvPr>
          <p:cNvPicPr>
            <a:picLocks noChangeAspect="1"/>
          </p:cNvPicPr>
          <p:nvPr/>
        </p:nvPicPr>
        <p:blipFill rotWithShape="1">
          <a:blip r:embed="rId5">
            <a:extLst>
              <a:ext uri="{28A0092B-C50C-407E-A947-70E740481C1C}">
                <a14:useLocalDpi xmlns:a14="http://schemas.microsoft.com/office/drawing/2010/main" val="0"/>
              </a:ext>
            </a:extLst>
          </a:blip>
          <a:srcRect l="19082" r="17383" b="40276"/>
          <a:stretch/>
        </p:blipFill>
        <p:spPr>
          <a:xfrm>
            <a:off x="197602" y="20369"/>
            <a:ext cx="1898756" cy="1784885"/>
          </a:xfrm>
          <a:custGeom>
            <a:avLst/>
            <a:gdLst/>
            <a:ahLst/>
            <a:cxnLst/>
            <a:rect l="l" t="t" r="r" b="b"/>
            <a:pathLst>
              <a:path w="2258539" h="3554668">
                <a:moveTo>
                  <a:pt x="1777334" y="0"/>
                </a:moveTo>
                <a:cubicBezTo>
                  <a:pt x="1900033" y="0"/>
                  <a:pt x="2019829" y="12434"/>
                  <a:pt x="2135529" y="36109"/>
                </a:cubicBezTo>
                <a:lnTo>
                  <a:pt x="2258539" y="67738"/>
                </a:lnTo>
                <a:lnTo>
                  <a:pt x="2258539" y="3486930"/>
                </a:lnTo>
                <a:lnTo>
                  <a:pt x="2135529" y="3518559"/>
                </a:lnTo>
                <a:cubicBezTo>
                  <a:pt x="2019829" y="3542235"/>
                  <a:pt x="1900033" y="3554668"/>
                  <a:pt x="1777334" y="3554668"/>
                </a:cubicBezTo>
                <a:cubicBezTo>
                  <a:pt x="795739" y="3554668"/>
                  <a:pt x="0" y="2758929"/>
                  <a:pt x="0" y="1777334"/>
                </a:cubicBezTo>
                <a:cubicBezTo>
                  <a:pt x="0" y="795740"/>
                  <a:pt x="795739" y="0"/>
                  <a:pt x="1777334" y="0"/>
                </a:cubicBezTo>
                <a:close/>
              </a:path>
            </a:pathLst>
          </a:custGeom>
        </p:spPr>
      </p:pic>
    </p:spTree>
    <p:extLst>
      <p:ext uri="{BB962C8B-B14F-4D97-AF65-F5344CB8AC3E}">
        <p14:creationId xmlns:p14="http://schemas.microsoft.com/office/powerpoint/2010/main" val="2617802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3" grpId="0" animBg="1"/>
      <p:bldP spid="14" grpId="0"/>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2AB0AC-E19E-5782-99BE-72522656EEB9}"/>
            </a:ext>
          </a:extLst>
        </p:cNvPr>
        <p:cNvGrpSpPr/>
        <p:nvPr/>
      </p:nvGrpSpPr>
      <p:grpSpPr>
        <a:xfrm>
          <a:off x="0" y="0"/>
          <a:ext cx="0" cy="0"/>
          <a:chOff x="0" y="0"/>
          <a:chExt cx="0" cy="0"/>
        </a:xfrm>
      </p:grpSpPr>
      <p:sp>
        <p:nvSpPr>
          <p:cNvPr id="5" name="Text Placeholder 2">
            <a:extLst>
              <a:ext uri="{FF2B5EF4-FFF2-40B4-BE49-F238E27FC236}">
                <a16:creationId xmlns:a16="http://schemas.microsoft.com/office/drawing/2014/main" id="{B18E6E8E-8AF7-57BB-C93B-A9C5B41FEF1A}"/>
              </a:ext>
            </a:extLst>
          </p:cNvPr>
          <p:cNvSpPr txBox="1">
            <a:spLocks/>
          </p:cNvSpPr>
          <p:nvPr/>
        </p:nvSpPr>
        <p:spPr>
          <a:xfrm>
            <a:off x="302122" y="1899162"/>
            <a:ext cx="8457891" cy="2819842"/>
          </a:xfrm>
          <a:prstGeom prst="rect">
            <a:avLst/>
          </a:prstGeom>
        </p:spPr>
        <p:txBody>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446088" indent="-446088">
              <a:buClr>
                <a:srgbClr val="E83040"/>
              </a:buClr>
              <a:buSzPct val="100000"/>
              <a:buFont typeface="Wingdings" panose="05000000000000000000" pitchFamily="2" charset="2"/>
              <a:buChar char=""/>
            </a:pPr>
            <a:endParaRPr lang="en-US" dirty="0">
              <a:latin typeface="Times New Roman" panose="02020603050405020304" pitchFamily="18" charset="0"/>
              <a:cs typeface="Times New Roman" panose="02020603050405020304" pitchFamily="18" charset="0"/>
            </a:endParaRPr>
          </a:p>
        </p:txBody>
      </p:sp>
      <p:sp>
        <p:nvSpPr>
          <p:cNvPr id="7" name="Rectangle: Rounded Corners 6">
            <a:extLst>
              <a:ext uri="{FF2B5EF4-FFF2-40B4-BE49-F238E27FC236}">
                <a16:creationId xmlns:a16="http://schemas.microsoft.com/office/drawing/2014/main" id="{B1066F47-450E-61E2-CF77-853A810BDBBB}"/>
              </a:ext>
            </a:extLst>
          </p:cNvPr>
          <p:cNvSpPr/>
          <p:nvPr/>
        </p:nvSpPr>
        <p:spPr>
          <a:xfrm>
            <a:off x="142771" y="2423254"/>
            <a:ext cx="2748017" cy="1282970"/>
          </a:xfrm>
          <a:prstGeom prst="roundRect">
            <a:avLst/>
          </a:prstGeom>
          <a:solidFill>
            <a:srgbClr val="45AB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latin typeface="Times New Roman" panose="02020603050405020304" pitchFamily="18" charset="0"/>
                <a:cs typeface="Times New Roman" panose="02020603050405020304" pitchFamily="18" charset="0"/>
              </a:rPr>
              <a:t>Baseline Survey</a:t>
            </a:r>
          </a:p>
        </p:txBody>
      </p:sp>
      <p:pic>
        <p:nvPicPr>
          <p:cNvPr id="8" name="Graphic 15" descr="Arrow Right with solid fill">
            <a:extLst>
              <a:ext uri="{FF2B5EF4-FFF2-40B4-BE49-F238E27FC236}">
                <a16:creationId xmlns:a16="http://schemas.microsoft.com/office/drawing/2014/main" id="{A6389489-D466-2239-8AA4-3AB840B84C2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889989" y="2767374"/>
            <a:ext cx="557213" cy="533401"/>
          </a:xfrm>
          <a:prstGeom prst="rect">
            <a:avLst/>
          </a:prstGeom>
        </p:spPr>
      </p:pic>
      <p:sp>
        <p:nvSpPr>
          <p:cNvPr id="9" name="Rectangle: Rounded Corners 8">
            <a:extLst>
              <a:ext uri="{FF2B5EF4-FFF2-40B4-BE49-F238E27FC236}">
                <a16:creationId xmlns:a16="http://schemas.microsoft.com/office/drawing/2014/main" id="{7D953DC1-AD9C-C80F-710B-292AD4B07470}"/>
              </a:ext>
            </a:extLst>
          </p:cNvPr>
          <p:cNvSpPr/>
          <p:nvPr/>
        </p:nvSpPr>
        <p:spPr>
          <a:xfrm>
            <a:off x="5862417" y="2423254"/>
            <a:ext cx="2738724" cy="1282971"/>
          </a:xfrm>
          <a:prstGeom prst="roundRect">
            <a:avLst/>
          </a:prstGeom>
          <a:solidFill>
            <a:srgbClr val="45ABCC"/>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dirty="0">
                <a:latin typeface="Times New Roman" panose="02020603050405020304" pitchFamily="18" charset="0"/>
                <a:cs typeface="Times New Roman" panose="02020603050405020304" pitchFamily="18" charset="0"/>
              </a:rPr>
              <a:t>Post Program Survey </a:t>
            </a:r>
            <a:endParaRPr lang="en-US" sz="2000" dirty="0">
              <a:latin typeface="Times New Roman" panose="02020603050405020304" pitchFamily="18" charset="0"/>
              <a:cs typeface="Times New Roman" panose="02020603050405020304" pitchFamily="18" charset="0"/>
            </a:endParaRPr>
          </a:p>
          <a:p>
            <a:pPr algn="ctr"/>
            <a:r>
              <a:rPr lang="en-US" sz="1600" dirty="0">
                <a:latin typeface="Times New Roman" panose="02020603050405020304" pitchFamily="18" charset="0"/>
                <a:cs typeface="Times New Roman" panose="02020603050405020304" pitchFamily="18" charset="0"/>
              </a:rPr>
              <a:t>(10 weeks post baseline)</a:t>
            </a:r>
          </a:p>
        </p:txBody>
      </p:sp>
      <p:pic>
        <p:nvPicPr>
          <p:cNvPr id="10" name="Graphic 15" descr="Arrow Right with solid fill">
            <a:extLst>
              <a:ext uri="{FF2B5EF4-FFF2-40B4-BE49-F238E27FC236}">
                <a16:creationId xmlns:a16="http://schemas.microsoft.com/office/drawing/2014/main" id="{DC9512DD-C161-A85F-C0B6-B955D156BAF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304566" y="2771439"/>
            <a:ext cx="557213" cy="533401"/>
          </a:xfrm>
          <a:prstGeom prst="rect">
            <a:avLst/>
          </a:prstGeom>
        </p:spPr>
      </p:pic>
      <p:sp>
        <p:nvSpPr>
          <p:cNvPr id="11" name="Rectangle: Rounded Corners 10">
            <a:extLst>
              <a:ext uri="{FF2B5EF4-FFF2-40B4-BE49-F238E27FC236}">
                <a16:creationId xmlns:a16="http://schemas.microsoft.com/office/drawing/2014/main" id="{8A4471B2-AA50-918F-5634-34125BD01A2D}"/>
              </a:ext>
            </a:extLst>
          </p:cNvPr>
          <p:cNvSpPr/>
          <p:nvPr/>
        </p:nvSpPr>
        <p:spPr>
          <a:xfrm>
            <a:off x="9243311" y="2442045"/>
            <a:ext cx="2748131" cy="1285354"/>
          </a:xfrm>
          <a:prstGeom prst="roundRect">
            <a:avLst/>
          </a:prstGeom>
          <a:solidFill>
            <a:srgbClr val="45ABCC"/>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dirty="0">
                <a:latin typeface="Times New Roman" panose="02020603050405020304" pitchFamily="18" charset="0"/>
                <a:cs typeface="Times New Roman" panose="02020603050405020304" pitchFamily="18" charset="0"/>
              </a:rPr>
              <a:t>Follow-Up Survey</a:t>
            </a:r>
            <a:endParaRPr lang="en-US" sz="2000" dirty="0">
              <a:latin typeface="Times New Roman" panose="02020603050405020304" pitchFamily="18" charset="0"/>
              <a:cs typeface="Times New Roman" panose="02020603050405020304" pitchFamily="18" charset="0"/>
            </a:endParaRPr>
          </a:p>
          <a:p>
            <a:pPr algn="ctr"/>
            <a:r>
              <a:rPr lang="en-US" sz="2400" dirty="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(14 weeks post baseline)</a:t>
            </a:r>
            <a:endParaRPr lang="en-US" sz="2000" dirty="0">
              <a:latin typeface="Times New Roman" panose="02020603050405020304" pitchFamily="18" charset="0"/>
              <a:cs typeface="Times New Roman" panose="02020603050405020304" pitchFamily="18" charset="0"/>
            </a:endParaRPr>
          </a:p>
        </p:txBody>
      </p:sp>
      <p:pic>
        <p:nvPicPr>
          <p:cNvPr id="12" name="Graphic 15" descr="Arrow Right with solid fill">
            <a:extLst>
              <a:ext uri="{FF2B5EF4-FFF2-40B4-BE49-F238E27FC236}">
                <a16:creationId xmlns:a16="http://schemas.microsoft.com/office/drawing/2014/main" id="{CA3FC2B0-50F4-6CE3-88DC-8835DACEE31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627849" y="2768729"/>
            <a:ext cx="557213" cy="533401"/>
          </a:xfrm>
          <a:prstGeom prst="rect">
            <a:avLst/>
          </a:prstGeom>
        </p:spPr>
      </p:pic>
      <p:sp>
        <p:nvSpPr>
          <p:cNvPr id="16" name="Rectangle: Rounded Corners 15">
            <a:extLst>
              <a:ext uri="{FF2B5EF4-FFF2-40B4-BE49-F238E27FC236}">
                <a16:creationId xmlns:a16="http://schemas.microsoft.com/office/drawing/2014/main" id="{BC78BF33-9649-7E69-0A24-0CA29994C5C7}"/>
              </a:ext>
            </a:extLst>
          </p:cNvPr>
          <p:cNvSpPr/>
          <p:nvPr/>
        </p:nvSpPr>
        <p:spPr>
          <a:xfrm>
            <a:off x="919606" y="3672916"/>
            <a:ext cx="1468315" cy="595174"/>
          </a:xfrm>
          <a:prstGeom prst="roundRect">
            <a:avLst/>
          </a:prstGeom>
          <a:noFill/>
          <a:ln>
            <a:noFill/>
          </a:ln>
        </p:spPr>
        <p:style>
          <a:lnRef idx="2">
            <a:schemeClr val="dk1"/>
          </a:lnRef>
          <a:fillRef idx="1">
            <a:schemeClr val="lt1"/>
          </a:fillRef>
          <a:effectRef idx="0">
            <a:schemeClr val="dk1"/>
          </a:effectRef>
          <a:fontRef idx="minor">
            <a:schemeClr val="dk1"/>
          </a:fontRef>
        </p:style>
        <p:txBody>
          <a:bodyPr lIns="91440" tIns="45720" rIns="91440" bIns="45720" rtlCol="0" anchor="ctr"/>
          <a:lstStyle/>
          <a:p>
            <a:r>
              <a:rPr lang="en-US" sz="2400" u="sng" dirty="0">
                <a:solidFill>
                  <a:schemeClr val="tx1"/>
                </a:solidFill>
                <a:latin typeface="Times New Roman" panose="02020603050405020304" pitchFamily="18" charset="0"/>
                <a:cs typeface="Times New Roman" panose="02020603050405020304" pitchFamily="18" charset="0"/>
              </a:rPr>
              <a:t>N = 131</a:t>
            </a:r>
            <a:endParaRPr lang="en-US" sz="2400" dirty="0">
              <a:solidFill>
                <a:schemeClr val="tx1"/>
              </a:solidFill>
              <a:latin typeface="Times New Roman" panose="02020603050405020304" pitchFamily="18" charset="0"/>
              <a:ea typeface="+mn-lt"/>
              <a:cs typeface="Times New Roman" panose="02020603050405020304" pitchFamily="18" charset="0"/>
            </a:endParaRPr>
          </a:p>
        </p:txBody>
      </p:sp>
      <p:sp>
        <p:nvSpPr>
          <p:cNvPr id="19" name="Title 1">
            <a:extLst>
              <a:ext uri="{FF2B5EF4-FFF2-40B4-BE49-F238E27FC236}">
                <a16:creationId xmlns:a16="http://schemas.microsoft.com/office/drawing/2014/main" id="{ECC99676-DCB7-A532-C2F1-BB2846659159}"/>
              </a:ext>
            </a:extLst>
          </p:cNvPr>
          <p:cNvSpPr>
            <a:spLocks noGrp="1"/>
          </p:cNvSpPr>
          <p:nvPr>
            <p:ph type="title"/>
          </p:nvPr>
        </p:nvSpPr>
        <p:spPr>
          <a:xfrm>
            <a:off x="1916789" y="309320"/>
            <a:ext cx="6472468" cy="1325563"/>
          </a:xfrm>
        </p:spPr>
        <p:txBody>
          <a:bodyPr>
            <a:normAutofit/>
          </a:bodyPr>
          <a:lstStyle/>
          <a:p>
            <a:r>
              <a:rPr lang="en-US" dirty="0">
                <a:solidFill>
                  <a:srgbClr val="16A8CC"/>
                </a:solidFill>
                <a:latin typeface="Times New Roman" panose="02020603050405020304" pitchFamily="18" charset="0"/>
                <a:cs typeface="Times New Roman" panose="02020603050405020304" pitchFamily="18" charset="0"/>
              </a:rPr>
              <a:t>Results - Demographics</a:t>
            </a:r>
            <a:endParaRPr lang="en-AU" dirty="0">
              <a:solidFill>
                <a:srgbClr val="16A8CC"/>
              </a:solidFill>
              <a:latin typeface="Times New Roman" panose="02020603050405020304" pitchFamily="18" charset="0"/>
              <a:cs typeface="Times New Roman" panose="02020603050405020304" pitchFamily="18" charset="0"/>
            </a:endParaRPr>
          </a:p>
        </p:txBody>
      </p:sp>
      <p:pic>
        <p:nvPicPr>
          <p:cNvPr id="20" name="Picture 19" descr="A logo of a ship&#10;&#10;Description automatically generated">
            <a:extLst>
              <a:ext uri="{FF2B5EF4-FFF2-40B4-BE49-F238E27FC236}">
                <a16:creationId xmlns:a16="http://schemas.microsoft.com/office/drawing/2014/main" id="{7243818F-E3FC-109D-6403-60F5E440F9C1}"/>
              </a:ext>
            </a:extLst>
          </p:cNvPr>
          <p:cNvPicPr>
            <a:picLocks noChangeAspect="1"/>
          </p:cNvPicPr>
          <p:nvPr/>
        </p:nvPicPr>
        <p:blipFill rotWithShape="1">
          <a:blip r:embed="rId4">
            <a:extLst>
              <a:ext uri="{28A0092B-C50C-407E-A947-70E740481C1C}">
                <a14:useLocalDpi xmlns:a14="http://schemas.microsoft.com/office/drawing/2010/main" val="0"/>
              </a:ext>
            </a:extLst>
          </a:blip>
          <a:srcRect l="19082" r="17383" b="40276"/>
          <a:stretch/>
        </p:blipFill>
        <p:spPr>
          <a:xfrm>
            <a:off x="197602" y="20369"/>
            <a:ext cx="1898756" cy="1784885"/>
          </a:xfrm>
          <a:custGeom>
            <a:avLst/>
            <a:gdLst/>
            <a:ahLst/>
            <a:cxnLst/>
            <a:rect l="l" t="t" r="r" b="b"/>
            <a:pathLst>
              <a:path w="2258539" h="3554668">
                <a:moveTo>
                  <a:pt x="1777334" y="0"/>
                </a:moveTo>
                <a:cubicBezTo>
                  <a:pt x="1900033" y="0"/>
                  <a:pt x="2019829" y="12434"/>
                  <a:pt x="2135529" y="36109"/>
                </a:cubicBezTo>
                <a:lnTo>
                  <a:pt x="2258539" y="67738"/>
                </a:lnTo>
                <a:lnTo>
                  <a:pt x="2258539" y="3486930"/>
                </a:lnTo>
                <a:lnTo>
                  <a:pt x="2135529" y="3518559"/>
                </a:lnTo>
                <a:cubicBezTo>
                  <a:pt x="2019829" y="3542235"/>
                  <a:pt x="1900033" y="3554668"/>
                  <a:pt x="1777334" y="3554668"/>
                </a:cubicBezTo>
                <a:cubicBezTo>
                  <a:pt x="795739" y="3554668"/>
                  <a:pt x="0" y="2758929"/>
                  <a:pt x="0" y="1777334"/>
                </a:cubicBezTo>
                <a:cubicBezTo>
                  <a:pt x="0" y="795740"/>
                  <a:pt x="795739" y="0"/>
                  <a:pt x="1777334" y="0"/>
                </a:cubicBezTo>
                <a:close/>
              </a:path>
            </a:pathLst>
          </a:custGeom>
        </p:spPr>
      </p:pic>
      <p:pic>
        <p:nvPicPr>
          <p:cNvPr id="4" name="Picture 3">
            <a:extLst>
              <a:ext uri="{FF2B5EF4-FFF2-40B4-BE49-F238E27FC236}">
                <a16:creationId xmlns:a16="http://schemas.microsoft.com/office/drawing/2014/main" id="{4A58F48E-1556-09C9-5BAE-D878AF0348FE}"/>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28006" b="75760" l="68308" r="92132"/>
                    </a14:imgEffect>
                  </a14:imgLayer>
                </a14:imgProps>
              </a:ext>
            </a:extLst>
          </a:blip>
          <a:srcRect l="65330" t="22037" r="4890" b="18270"/>
          <a:stretch/>
        </p:blipFill>
        <p:spPr>
          <a:xfrm>
            <a:off x="3682831" y="1559400"/>
            <a:ext cx="1574839" cy="1688885"/>
          </a:xfrm>
          <a:prstGeom prst="rect">
            <a:avLst/>
          </a:prstGeom>
        </p:spPr>
      </p:pic>
      <p:sp>
        <p:nvSpPr>
          <p:cNvPr id="17" name="Rectangle: Rounded Corners 16">
            <a:extLst>
              <a:ext uri="{FF2B5EF4-FFF2-40B4-BE49-F238E27FC236}">
                <a16:creationId xmlns:a16="http://schemas.microsoft.com/office/drawing/2014/main" id="{B60BD171-B096-8C52-49B4-CC6C5EABB30F}"/>
              </a:ext>
            </a:extLst>
          </p:cNvPr>
          <p:cNvSpPr/>
          <p:nvPr/>
        </p:nvSpPr>
        <p:spPr>
          <a:xfrm>
            <a:off x="3114978" y="2880480"/>
            <a:ext cx="2837327" cy="2182644"/>
          </a:xfrm>
          <a:prstGeom prst="roundRect">
            <a:avLst/>
          </a:prstGeom>
          <a:noFill/>
          <a:ln>
            <a:noFill/>
          </a:ln>
        </p:spPr>
        <p:style>
          <a:lnRef idx="2">
            <a:schemeClr val="dk1"/>
          </a:lnRef>
          <a:fillRef idx="1">
            <a:schemeClr val="lt1"/>
          </a:fillRef>
          <a:effectRef idx="0">
            <a:schemeClr val="dk1"/>
          </a:effectRef>
          <a:fontRef idx="minor">
            <a:schemeClr val="dk1"/>
          </a:fontRef>
        </p:style>
        <p:txBody>
          <a:bodyPr lIns="91440" tIns="45720" rIns="91440" bIns="45720" rtlCol="0" anchor="ctr"/>
          <a:lstStyle/>
          <a:p>
            <a:r>
              <a:rPr lang="en-US" sz="2000" dirty="0">
                <a:solidFill>
                  <a:schemeClr val="tx1"/>
                </a:solidFill>
                <a:latin typeface="Times New Roman" panose="02020603050405020304" pitchFamily="18" charset="0"/>
                <a:cs typeface="Times New Roman" panose="02020603050405020304" pitchFamily="18" charset="0"/>
              </a:rPr>
              <a:t>17 people (13%) said they had accessed FFSP between baseline and post program surveys </a:t>
            </a:r>
          </a:p>
        </p:txBody>
      </p:sp>
      <p:sp>
        <p:nvSpPr>
          <p:cNvPr id="2" name="Text Placeholder 2">
            <a:extLst>
              <a:ext uri="{FF2B5EF4-FFF2-40B4-BE49-F238E27FC236}">
                <a16:creationId xmlns:a16="http://schemas.microsoft.com/office/drawing/2014/main" id="{201DC12F-64FF-FA14-CDFF-37CFAE188B1F}"/>
              </a:ext>
            </a:extLst>
          </p:cNvPr>
          <p:cNvSpPr txBox="1">
            <a:spLocks/>
          </p:cNvSpPr>
          <p:nvPr/>
        </p:nvSpPr>
        <p:spPr>
          <a:xfrm>
            <a:off x="302122" y="5063124"/>
            <a:ext cx="3692911" cy="1778104"/>
          </a:xfrm>
          <a:prstGeom prst="rect">
            <a:avLst/>
          </a:prstGeom>
        </p:spPr>
        <p:txBody>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AU" u="sng" dirty="0">
                <a:latin typeface="Times New Roman" panose="02020603050405020304" pitchFamily="18" charset="0"/>
                <a:cs typeface="Times New Roman" panose="02020603050405020304" pitchFamily="18" charset="0"/>
              </a:rPr>
              <a:t>Demographics</a:t>
            </a:r>
            <a:r>
              <a:rPr lang="en-AU" dirty="0">
                <a:latin typeface="Times New Roman" panose="02020603050405020304" pitchFamily="18" charset="0"/>
                <a:cs typeface="Times New Roman" panose="02020603050405020304" pitchFamily="18" charset="0"/>
              </a:rPr>
              <a:t>: </a:t>
            </a:r>
          </a:p>
          <a:p>
            <a:pPr marL="0" indent="0">
              <a:buNone/>
            </a:pPr>
            <a:r>
              <a:rPr lang="en-AU" dirty="0">
                <a:latin typeface="Times New Roman" panose="02020603050405020304" pitchFamily="18" charset="0"/>
                <a:cs typeface="Times New Roman" panose="02020603050405020304" pitchFamily="18" charset="0"/>
              </a:rPr>
              <a:t>Female </a:t>
            </a:r>
            <a:r>
              <a:rPr lang="en-US" sz="2800" dirty="0">
                <a:solidFill>
                  <a:schemeClr val="tx1"/>
                </a:solidFill>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80.2</a:t>
            </a:r>
            <a:r>
              <a:rPr lang="en-US" sz="2800" dirty="0">
                <a:solidFill>
                  <a:schemeClr val="tx1"/>
                </a:solidFill>
                <a:latin typeface="Times New Roman" panose="02020603050405020304" pitchFamily="18" charset="0"/>
                <a:cs typeface="Times New Roman" panose="02020603050405020304" pitchFamily="18" charset="0"/>
              </a:rPr>
              <a:t>%); 51±12.7 (STD) years</a:t>
            </a:r>
          </a:p>
          <a:p>
            <a:pPr marL="446088" indent="-446088">
              <a:buClr>
                <a:srgbClr val="E83040"/>
              </a:buClr>
              <a:buSzPct val="100000"/>
              <a:buFont typeface="Wingdings" panose="05000000000000000000" pitchFamily="2" charset="2"/>
              <a:buChar char=""/>
            </a:pPr>
            <a:endParaRPr lang="en-AU" dirty="0">
              <a:latin typeface="Times New Roman" panose="02020603050405020304" pitchFamily="18" charset="0"/>
              <a:cs typeface="Times New Roman" panose="02020603050405020304" pitchFamily="18" charset="0"/>
            </a:endParaRPr>
          </a:p>
        </p:txBody>
      </p:sp>
      <p:graphicFrame>
        <p:nvGraphicFramePr>
          <p:cNvPr id="3" name="Chart 2">
            <a:extLst>
              <a:ext uri="{FF2B5EF4-FFF2-40B4-BE49-F238E27FC236}">
                <a16:creationId xmlns:a16="http://schemas.microsoft.com/office/drawing/2014/main" id="{0A8BBE5A-D3F6-F07F-12F5-58C9E07CCF53}"/>
              </a:ext>
            </a:extLst>
          </p:cNvPr>
          <p:cNvGraphicFramePr/>
          <p:nvPr>
            <p:extLst>
              <p:ext uri="{D42A27DB-BD31-4B8C-83A1-F6EECF244321}">
                <p14:modId xmlns:p14="http://schemas.microsoft.com/office/powerpoint/2010/main" val="1223573068"/>
              </p:ext>
            </p:extLst>
          </p:nvPr>
        </p:nvGraphicFramePr>
        <p:xfrm>
          <a:off x="4531067" y="4506310"/>
          <a:ext cx="4188567" cy="2509490"/>
        </p:xfrm>
        <a:graphic>
          <a:graphicData uri="http://schemas.openxmlformats.org/drawingml/2006/chart">
            <c:chart xmlns:c="http://schemas.openxmlformats.org/drawingml/2006/chart" xmlns:r="http://schemas.openxmlformats.org/officeDocument/2006/relationships" r:id="rId7"/>
          </a:graphicData>
        </a:graphic>
      </p:graphicFrame>
      <p:sp>
        <p:nvSpPr>
          <p:cNvPr id="14" name="Arrow: Down 13">
            <a:extLst>
              <a:ext uri="{FF2B5EF4-FFF2-40B4-BE49-F238E27FC236}">
                <a16:creationId xmlns:a16="http://schemas.microsoft.com/office/drawing/2014/main" id="{6E2E92AF-7C60-F471-C3F4-CFBEB05310F6}"/>
              </a:ext>
            </a:extLst>
          </p:cNvPr>
          <p:cNvSpPr/>
          <p:nvPr/>
        </p:nvSpPr>
        <p:spPr>
          <a:xfrm>
            <a:off x="1325325" y="4296166"/>
            <a:ext cx="462776" cy="615596"/>
          </a:xfrm>
          <a:prstGeom prst="downArrow">
            <a:avLst/>
          </a:prstGeom>
          <a:solidFill>
            <a:srgbClr val="16A8CC"/>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rgbClr val="16A8CC"/>
              </a:solidFill>
            </a:endParaRPr>
          </a:p>
        </p:txBody>
      </p:sp>
      <p:graphicFrame>
        <p:nvGraphicFramePr>
          <p:cNvPr id="13" name="Chart 12">
            <a:extLst>
              <a:ext uri="{FF2B5EF4-FFF2-40B4-BE49-F238E27FC236}">
                <a16:creationId xmlns:a16="http://schemas.microsoft.com/office/drawing/2014/main" id="{AF71BF52-E00E-6E30-D189-1DD4A7073E7D}"/>
              </a:ext>
            </a:extLst>
          </p:cNvPr>
          <p:cNvGraphicFramePr/>
          <p:nvPr>
            <p:extLst>
              <p:ext uri="{D42A27DB-BD31-4B8C-83A1-F6EECF244321}">
                <p14:modId xmlns:p14="http://schemas.microsoft.com/office/powerpoint/2010/main" val="1075511868"/>
              </p:ext>
            </p:extLst>
          </p:nvPr>
        </p:nvGraphicFramePr>
        <p:xfrm>
          <a:off x="8483674" y="4547017"/>
          <a:ext cx="3487051" cy="2264812"/>
        </p:xfrm>
        <a:graphic>
          <a:graphicData uri="http://schemas.openxmlformats.org/drawingml/2006/chart">
            <c:chart xmlns:c="http://schemas.openxmlformats.org/drawingml/2006/chart" xmlns:r="http://schemas.openxmlformats.org/officeDocument/2006/relationships" r:id="rId8"/>
          </a:graphicData>
        </a:graphic>
      </p:graphicFrame>
      <p:sp>
        <p:nvSpPr>
          <p:cNvPr id="18" name="Rectangle: Rounded Corners 17">
            <a:extLst>
              <a:ext uri="{FF2B5EF4-FFF2-40B4-BE49-F238E27FC236}">
                <a16:creationId xmlns:a16="http://schemas.microsoft.com/office/drawing/2014/main" id="{D4EAEE71-8063-D1CD-C500-535767330D2D}"/>
              </a:ext>
            </a:extLst>
          </p:cNvPr>
          <p:cNvSpPr/>
          <p:nvPr/>
        </p:nvSpPr>
        <p:spPr>
          <a:xfrm>
            <a:off x="5790470" y="3618616"/>
            <a:ext cx="2738724" cy="607302"/>
          </a:xfrm>
          <a:prstGeom prst="roundRect">
            <a:avLst/>
          </a:prstGeom>
          <a:noFill/>
          <a:ln>
            <a:noFill/>
          </a:ln>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marR="0" lvl="0" indent="0" algn="ctr" fontAlgn="auto">
              <a:lnSpc>
                <a:spcPct val="100000"/>
              </a:lnSpc>
              <a:spcBef>
                <a:spcPts val="0"/>
              </a:spcBef>
              <a:spcAft>
                <a:spcPts val="0"/>
              </a:spcAft>
              <a:buClrTx/>
              <a:buSzTx/>
              <a:buFontTx/>
              <a:buNone/>
              <a:tabLst/>
              <a:defRPr/>
            </a:pPr>
            <a:r>
              <a:rPr lang="en-US" sz="2400" u="sng" dirty="0">
                <a:solidFill>
                  <a:schemeClr val="tx1"/>
                </a:solidFill>
                <a:latin typeface="Times New Roman" panose="02020603050405020304" pitchFamily="18" charset="0"/>
                <a:cs typeface="Times New Roman" panose="02020603050405020304" pitchFamily="18" charset="0"/>
              </a:rPr>
              <a:t>N = 49</a:t>
            </a:r>
          </a:p>
        </p:txBody>
      </p:sp>
      <p:sp>
        <p:nvSpPr>
          <p:cNvPr id="22" name="Rectangle: Rounded Corners 21">
            <a:extLst>
              <a:ext uri="{FF2B5EF4-FFF2-40B4-BE49-F238E27FC236}">
                <a16:creationId xmlns:a16="http://schemas.microsoft.com/office/drawing/2014/main" id="{7485711C-2C80-132E-C47F-568D15F77244}"/>
              </a:ext>
            </a:extLst>
          </p:cNvPr>
          <p:cNvSpPr/>
          <p:nvPr/>
        </p:nvSpPr>
        <p:spPr>
          <a:xfrm>
            <a:off x="9588241" y="3585306"/>
            <a:ext cx="2212168" cy="710860"/>
          </a:xfrm>
          <a:prstGeom prst="roundRect">
            <a:avLst/>
          </a:prstGeom>
          <a:noFill/>
          <a:ln>
            <a:noFill/>
          </a:ln>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marR="0" lvl="0" indent="0" algn="ctr" fontAlgn="auto">
              <a:lnSpc>
                <a:spcPct val="100000"/>
              </a:lnSpc>
              <a:spcBef>
                <a:spcPts val="0"/>
              </a:spcBef>
              <a:spcAft>
                <a:spcPts val="0"/>
              </a:spcAft>
              <a:buClrTx/>
              <a:buSzTx/>
              <a:buFontTx/>
              <a:buNone/>
              <a:tabLst/>
              <a:defRPr/>
            </a:pPr>
            <a:r>
              <a:rPr lang="en-US" sz="2400" u="sng" dirty="0">
                <a:solidFill>
                  <a:schemeClr val="tx1"/>
                </a:solidFill>
                <a:latin typeface="Times New Roman" panose="02020603050405020304" pitchFamily="18" charset="0"/>
                <a:cs typeface="Times New Roman" panose="02020603050405020304" pitchFamily="18" charset="0"/>
              </a:rPr>
              <a:t>N = 32</a:t>
            </a:r>
          </a:p>
        </p:txBody>
      </p:sp>
    </p:spTree>
    <p:extLst>
      <p:ext uri="{BB962C8B-B14F-4D97-AF65-F5344CB8AC3E}">
        <p14:creationId xmlns:p14="http://schemas.microsoft.com/office/powerpoint/2010/main" val="38019799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38A4F97F-2794-4208-817F-E5580E4789CB}"/>
              </a:ext>
            </a:extLst>
          </p:cNvPr>
          <p:cNvSpPr txBox="1">
            <a:spLocks/>
          </p:cNvSpPr>
          <p:nvPr/>
        </p:nvSpPr>
        <p:spPr>
          <a:xfrm>
            <a:off x="396489" y="1485827"/>
            <a:ext cx="8457891" cy="2819842"/>
          </a:xfrm>
          <a:prstGeom prst="rect">
            <a:avLst/>
          </a:prstGeom>
        </p:spPr>
        <p:txBody>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446088" marR="0" lvl="0" indent="-446088" algn="l" defTabSz="914400" rtl="0" eaLnBrk="1" fontAlgn="auto" latinLnBrk="0" hangingPunct="1">
              <a:lnSpc>
                <a:spcPct val="90000"/>
              </a:lnSpc>
              <a:spcBef>
                <a:spcPts val="1000"/>
              </a:spcBef>
              <a:spcAft>
                <a:spcPts val="0"/>
              </a:spcAft>
              <a:buClr>
                <a:srgbClr val="E83040"/>
              </a:buClr>
              <a:buSzPct val="100000"/>
              <a:buFont typeface="Wingdings" panose="05000000000000000000" pitchFamily="2" charset="2"/>
              <a:buChar char=""/>
              <a:tabLst/>
              <a:defRPr/>
            </a:pPr>
            <a:endParaRPr kumimoji="0" lang="en-US" sz="2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3" name="Chart 2">
            <a:extLst>
              <a:ext uri="{FF2B5EF4-FFF2-40B4-BE49-F238E27FC236}">
                <a16:creationId xmlns:a16="http://schemas.microsoft.com/office/drawing/2014/main" id="{E83138AE-6716-467A-CA12-CF988D92105F}"/>
              </a:ext>
            </a:extLst>
          </p:cNvPr>
          <p:cNvGraphicFramePr/>
          <p:nvPr/>
        </p:nvGraphicFramePr>
        <p:xfrm>
          <a:off x="108753" y="1452933"/>
          <a:ext cx="6345166" cy="491337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1" name="Chart 20">
            <a:extLst>
              <a:ext uri="{FF2B5EF4-FFF2-40B4-BE49-F238E27FC236}">
                <a16:creationId xmlns:a16="http://schemas.microsoft.com/office/drawing/2014/main" id="{9651A13A-8BF2-A5AF-2593-CD8F5D580F85}"/>
              </a:ext>
            </a:extLst>
          </p:cNvPr>
          <p:cNvGraphicFramePr/>
          <p:nvPr/>
        </p:nvGraphicFramePr>
        <p:xfrm>
          <a:off x="6453919" y="1452933"/>
          <a:ext cx="5455535" cy="4880481"/>
        </p:xfrm>
        <a:graphic>
          <a:graphicData uri="http://schemas.openxmlformats.org/drawingml/2006/chart">
            <c:chart xmlns:c="http://schemas.openxmlformats.org/drawingml/2006/chart" xmlns:r="http://schemas.openxmlformats.org/officeDocument/2006/relationships" r:id="rId4"/>
          </a:graphicData>
        </a:graphic>
      </p:graphicFrame>
      <p:sp>
        <p:nvSpPr>
          <p:cNvPr id="8" name="Title 1">
            <a:extLst>
              <a:ext uri="{FF2B5EF4-FFF2-40B4-BE49-F238E27FC236}">
                <a16:creationId xmlns:a16="http://schemas.microsoft.com/office/drawing/2014/main" id="{B204727B-3569-7A08-4BF5-E6E4BB6D8D81}"/>
              </a:ext>
            </a:extLst>
          </p:cNvPr>
          <p:cNvSpPr>
            <a:spLocks noGrp="1"/>
          </p:cNvSpPr>
          <p:nvPr>
            <p:ph type="title"/>
          </p:nvPr>
        </p:nvSpPr>
        <p:spPr>
          <a:xfrm>
            <a:off x="1916789" y="309320"/>
            <a:ext cx="6805427" cy="1325563"/>
          </a:xfrm>
        </p:spPr>
        <p:txBody>
          <a:bodyPr>
            <a:normAutofit/>
          </a:bodyPr>
          <a:lstStyle/>
          <a:p>
            <a:r>
              <a:rPr lang="en-US">
                <a:solidFill>
                  <a:srgbClr val="50C0D8"/>
                </a:solidFill>
                <a:latin typeface="Century Gothic"/>
              </a:rPr>
              <a:t>Results - Demographics</a:t>
            </a:r>
            <a:endParaRPr lang="en-AU">
              <a:solidFill>
                <a:srgbClr val="50C0D8"/>
              </a:solidFill>
              <a:latin typeface="Century Gothic"/>
            </a:endParaRPr>
          </a:p>
        </p:txBody>
      </p:sp>
      <p:pic>
        <p:nvPicPr>
          <p:cNvPr id="9" name="Picture 8" descr="A logo of a ship&#10;&#10;Description automatically generated">
            <a:extLst>
              <a:ext uri="{FF2B5EF4-FFF2-40B4-BE49-F238E27FC236}">
                <a16:creationId xmlns:a16="http://schemas.microsoft.com/office/drawing/2014/main" id="{5534F331-41DE-7A95-87FF-861B205EC688}"/>
              </a:ext>
            </a:extLst>
          </p:cNvPr>
          <p:cNvPicPr>
            <a:picLocks noChangeAspect="1"/>
          </p:cNvPicPr>
          <p:nvPr/>
        </p:nvPicPr>
        <p:blipFill rotWithShape="1">
          <a:blip r:embed="rId5">
            <a:extLst>
              <a:ext uri="{28A0092B-C50C-407E-A947-70E740481C1C}">
                <a14:useLocalDpi xmlns:a14="http://schemas.microsoft.com/office/drawing/2010/main" val="0"/>
              </a:ext>
            </a:extLst>
          </a:blip>
          <a:srcRect l="19082" r="17383" b="40276"/>
          <a:stretch/>
        </p:blipFill>
        <p:spPr>
          <a:xfrm>
            <a:off x="197602" y="20369"/>
            <a:ext cx="1898756" cy="1784885"/>
          </a:xfrm>
          <a:custGeom>
            <a:avLst/>
            <a:gdLst/>
            <a:ahLst/>
            <a:cxnLst/>
            <a:rect l="l" t="t" r="r" b="b"/>
            <a:pathLst>
              <a:path w="2258539" h="3554668">
                <a:moveTo>
                  <a:pt x="1777334" y="0"/>
                </a:moveTo>
                <a:cubicBezTo>
                  <a:pt x="1900033" y="0"/>
                  <a:pt x="2019829" y="12434"/>
                  <a:pt x="2135529" y="36109"/>
                </a:cubicBezTo>
                <a:lnTo>
                  <a:pt x="2258539" y="67738"/>
                </a:lnTo>
                <a:lnTo>
                  <a:pt x="2258539" y="3486930"/>
                </a:lnTo>
                <a:lnTo>
                  <a:pt x="2135529" y="3518559"/>
                </a:lnTo>
                <a:cubicBezTo>
                  <a:pt x="2019829" y="3542235"/>
                  <a:pt x="1900033" y="3554668"/>
                  <a:pt x="1777334" y="3554668"/>
                </a:cubicBezTo>
                <a:cubicBezTo>
                  <a:pt x="795739" y="3554668"/>
                  <a:pt x="0" y="2758929"/>
                  <a:pt x="0" y="1777334"/>
                </a:cubicBezTo>
                <a:cubicBezTo>
                  <a:pt x="0" y="795740"/>
                  <a:pt x="795739" y="0"/>
                  <a:pt x="1777334" y="0"/>
                </a:cubicBezTo>
                <a:close/>
              </a:path>
            </a:pathLst>
          </a:custGeom>
        </p:spPr>
      </p:pic>
    </p:spTree>
    <p:extLst>
      <p:ext uri="{BB962C8B-B14F-4D97-AF65-F5344CB8AC3E}">
        <p14:creationId xmlns:p14="http://schemas.microsoft.com/office/powerpoint/2010/main" val="12465943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38A4F97F-2794-4208-817F-E5580E4789CB}"/>
              </a:ext>
            </a:extLst>
          </p:cNvPr>
          <p:cNvSpPr txBox="1">
            <a:spLocks/>
          </p:cNvSpPr>
          <p:nvPr/>
        </p:nvSpPr>
        <p:spPr>
          <a:xfrm>
            <a:off x="396489" y="1485827"/>
            <a:ext cx="8457891" cy="2819842"/>
          </a:xfrm>
          <a:prstGeom prst="rect">
            <a:avLst/>
          </a:prstGeom>
        </p:spPr>
        <p:txBody>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446088" marR="0" lvl="0" indent="-446088" algn="l" defTabSz="914400" rtl="0" eaLnBrk="1" fontAlgn="auto" latinLnBrk="0" hangingPunct="1">
              <a:lnSpc>
                <a:spcPct val="90000"/>
              </a:lnSpc>
              <a:spcBef>
                <a:spcPts val="1000"/>
              </a:spcBef>
              <a:spcAft>
                <a:spcPts val="0"/>
              </a:spcAft>
              <a:buClr>
                <a:srgbClr val="E83040"/>
              </a:buClr>
              <a:buSzPct val="100000"/>
              <a:buFont typeface="Wingdings" panose="05000000000000000000" pitchFamily="2" charset="2"/>
              <a:buChar char=""/>
              <a:tabLst/>
              <a:defRPr/>
            </a:pPr>
            <a:endPar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p:txBody>
      </p:sp>
      <p:sp>
        <p:nvSpPr>
          <p:cNvPr id="6" name="Content Placeholder 2">
            <a:extLst>
              <a:ext uri="{FF2B5EF4-FFF2-40B4-BE49-F238E27FC236}">
                <a16:creationId xmlns:a16="http://schemas.microsoft.com/office/drawing/2014/main" id="{FF61E6F9-59DD-6164-C29C-92340CB339D8}"/>
              </a:ext>
            </a:extLst>
          </p:cNvPr>
          <p:cNvSpPr>
            <a:spLocks noGrp="1"/>
          </p:cNvSpPr>
          <p:nvPr>
            <p:ph idx="1"/>
          </p:nvPr>
        </p:nvSpPr>
        <p:spPr>
          <a:xfrm>
            <a:off x="1117600" y="1825625"/>
            <a:ext cx="10026650" cy="1015391"/>
          </a:xfrm>
        </p:spPr>
        <p:txBody>
          <a:bodyPr>
            <a:normAutofit lnSpcReduction="10000"/>
          </a:bodyPr>
          <a:lstStyle/>
          <a:p>
            <a:r>
              <a:rPr lang="en-AU" dirty="0">
                <a:latin typeface="Times New Roman" panose="02020603050405020304" pitchFamily="18" charset="0"/>
                <a:cs typeface="Times New Roman" panose="02020603050405020304" pitchFamily="18" charset="0"/>
              </a:rPr>
              <a:t>Average System Usability Scale score was </a:t>
            </a:r>
            <a:r>
              <a:rPr lang="en-AU" sz="4400" b="1" dirty="0">
                <a:solidFill>
                  <a:srgbClr val="00B0F0"/>
                </a:solidFill>
                <a:latin typeface="Times New Roman" panose="02020603050405020304" pitchFamily="18" charset="0"/>
                <a:cs typeface="Times New Roman" panose="02020603050405020304" pitchFamily="18" charset="0"/>
              </a:rPr>
              <a:t>70</a:t>
            </a:r>
            <a:r>
              <a:rPr lang="en-AU" dirty="0">
                <a:latin typeface="Times New Roman" panose="02020603050405020304" pitchFamily="18" charset="0"/>
                <a:cs typeface="Times New Roman" panose="02020603050405020304" pitchFamily="18" charset="0"/>
              </a:rPr>
              <a:t> (STD 18, N = 17) which is above average compared to 500 other websites.</a:t>
            </a:r>
          </a:p>
          <a:p>
            <a:pPr marL="0" indent="0">
              <a:buNone/>
            </a:pPr>
            <a:endParaRPr lang="en-AU" dirty="0">
              <a:latin typeface="Times New Roman" panose="02020603050405020304" pitchFamily="18" charset="0"/>
              <a:cs typeface="Times New Roman" panose="02020603050405020304" pitchFamily="18" charset="0"/>
            </a:endParaRPr>
          </a:p>
          <a:p>
            <a:endParaRPr lang="en-AU" dirty="0">
              <a:latin typeface="Times New Roman" panose="02020603050405020304" pitchFamily="18" charset="0"/>
              <a:cs typeface="Times New Roman" panose="02020603050405020304" pitchFamily="18" charset="0"/>
            </a:endParaRPr>
          </a:p>
        </p:txBody>
      </p:sp>
      <p:sp>
        <p:nvSpPr>
          <p:cNvPr id="9" name="Content Placeholder 2">
            <a:extLst>
              <a:ext uri="{FF2B5EF4-FFF2-40B4-BE49-F238E27FC236}">
                <a16:creationId xmlns:a16="http://schemas.microsoft.com/office/drawing/2014/main" id="{D95435F2-1387-0CAE-642C-5CB46D4B0D23}"/>
              </a:ext>
            </a:extLst>
          </p:cNvPr>
          <p:cNvSpPr txBox="1">
            <a:spLocks/>
          </p:cNvSpPr>
          <p:nvPr/>
        </p:nvSpPr>
        <p:spPr>
          <a:xfrm>
            <a:off x="1094154" y="3031758"/>
            <a:ext cx="10236200" cy="113806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sz="4400" b="1" dirty="0">
                <a:solidFill>
                  <a:srgbClr val="00B0F0"/>
                </a:solidFill>
                <a:latin typeface="Times New Roman" panose="02020603050405020304" pitchFamily="18" charset="0"/>
                <a:cs typeface="Times New Roman" panose="02020603050405020304" pitchFamily="18" charset="0"/>
              </a:rPr>
              <a:t>53.1% </a:t>
            </a:r>
            <a:r>
              <a:rPr lang="en-AU" dirty="0">
                <a:latin typeface="Times New Roman" panose="02020603050405020304" pitchFamily="18" charset="0"/>
                <a:cs typeface="Times New Roman" panose="02020603050405020304" pitchFamily="18" charset="0"/>
              </a:rPr>
              <a:t>of participants felt that the activities were either </a:t>
            </a:r>
            <a:r>
              <a:rPr lang="en-AU" dirty="0">
                <a:solidFill>
                  <a:srgbClr val="00B0F0"/>
                </a:solidFill>
                <a:latin typeface="Times New Roman" panose="02020603050405020304" pitchFamily="18" charset="0"/>
                <a:cs typeface="Times New Roman" panose="02020603050405020304" pitchFamily="18" charset="0"/>
              </a:rPr>
              <a:t>somewhat,</a:t>
            </a:r>
            <a:r>
              <a:rPr lang="en-AU" dirty="0">
                <a:latin typeface="Times New Roman" panose="02020603050405020304" pitchFamily="18" charset="0"/>
                <a:cs typeface="Times New Roman" panose="02020603050405020304" pitchFamily="18" charset="0"/>
              </a:rPr>
              <a:t> </a:t>
            </a:r>
            <a:r>
              <a:rPr lang="en-AU" dirty="0">
                <a:solidFill>
                  <a:srgbClr val="00B0F0"/>
                </a:solidFill>
                <a:latin typeface="Times New Roman" panose="02020603050405020304" pitchFamily="18" charset="0"/>
                <a:cs typeface="Times New Roman" panose="02020603050405020304" pitchFamily="18" charset="0"/>
              </a:rPr>
              <a:t>moderately, or very helpful</a:t>
            </a:r>
            <a:r>
              <a:rPr lang="en-AU" dirty="0">
                <a:latin typeface="Times New Roman" panose="02020603050405020304" pitchFamily="18" charset="0"/>
                <a:cs typeface="Times New Roman" panose="02020603050405020304" pitchFamily="18" charset="0"/>
              </a:rPr>
              <a:t>. </a:t>
            </a:r>
          </a:p>
          <a:p>
            <a:endParaRPr lang="en-AU" dirty="0">
              <a:latin typeface="Times New Roman" panose="02020603050405020304" pitchFamily="18" charset="0"/>
              <a:cs typeface="Times New Roman" panose="02020603050405020304" pitchFamily="18" charset="0"/>
            </a:endParaRPr>
          </a:p>
          <a:p>
            <a:endParaRPr lang="en-AU" dirty="0">
              <a:latin typeface="Times New Roman" panose="02020603050405020304" pitchFamily="18" charset="0"/>
              <a:cs typeface="Times New Roman" panose="02020603050405020304" pitchFamily="18" charset="0"/>
            </a:endParaRPr>
          </a:p>
          <a:p>
            <a:endParaRPr lang="en-AU" dirty="0">
              <a:latin typeface="Times New Roman" panose="02020603050405020304" pitchFamily="18" charset="0"/>
              <a:cs typeface="Times New Roman" panose="02020603050405020304" pitchFamily="18" charset="0"/>
            </a:endParaRPr>
          </a:p>
        </p:txBody>
      </p:sp>
      <p:sp>
        <p:nvSpPr>
          <p:cNvPr id="10" name="Content Placeholder 2">
            <a:extLst>
              <a:ext uri="{FF2B5EF4-FFF2-40B4-BE49-F238E27FC236}">
                <a16:creationId xmlns:a16="http://schemas.microsoft.com/office/drawing/2014/main" id="{8AD37DEE-DA42-D660-0852-FF6CFB97D6F4}"/>
              </a:ext>
            </a:extLst>
          </p:cNvPr>
          <p:cNvSpPr txBox="1">
            <a:spLocks/>
          </p:cNvSpPr>
          <p:nvPr/>
        </p:nvSpPr>
        <p:spPr>
          <a:xfrm>
            <a:off x="1094154" y="4296222"/>
            <a:ext cx="10236200" cy="107595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sz="4400" b="1" dirty="0">
                <a:solidFill>
                  <a:srgbClr val="00B0F0"/>
                </a:solidFill>
                <a:latin typeface="Times New Roman" panose="02020603050405020304" pitchFamily="18" charset="0"/>
                <a:cs typeface="Times New Roman" panose="02020603050405020304" pitchFamily="18" charset="0"/>
              </a:rPr>
              <a:t>71.5%</a:t>
            </a:r>
            <a:r>
              <a:rPr lang="en-AU" sz="4400" dirty="0">
                <a:latin typeface="Times New Roman" panose="02020603050405020304" pitchFamily="18" charset="0"/>
                <a:cs typeface="Times New Roman" panose="02020603050405020304" pitchFamily="18" charset="0"/>
              </a:rPr>
              <a:t> </a:t>
            </a:r>
            <a:r>
              <a:rPr lang="en-AU" dirty="0">
                <a:latin typeface="Times New Roman" panose="02020603050405020304" pitchFamily="18" charset="0"/>
                <a:cs typeface="Times New Roman" panose="02020603050405020304" pitchFamily="18" charset="0"/>
              </a:rPr>
              <a:t>of participants </a:t>
            </a:r>
            <a:r>
              <a:rPr lang="en-AU" dirty="0">
                <a:solidFill>
                  <a:srgbClr val="00B0F0"/>
                </a:solidFill>
                <a:latin typeface="Times New Roman" panose="02020603050405020304" pitchFamily="18" charset="0"/>
                <a:cs typeface="Times New Roman" panose="02020603050405020304" pitchFamily="18" charset="0"/>
              </a:rPr>
              <a:t>would recommend </a:t>
            </a:r>
            <a:r>
              <a:rPr lang="en-AU" dirty="0">
                <a:latin typeface="Times New Roman" panose="02020603050405020304" pitchFamily="18" charset="0"/>
                <a:cs typeface="Times New Roman" panose="02020603050405020304" pitchFamily="18" charset="0"/>
              </a:rPr>
              <a:t>FFSP to others. </a:t>
            </a:r>
          </a:p>
          <a:p>
            <a:endParaRPr lang="en-AU" dirty="0">
              <a:latin typeface="Times New Roman" panose="02020603050405020304" pitchFamily="18" charset="0"/>
              <a:cs typeface="Times New Roman" panose="02020603050405020304" pitchFamily="18" charset="0"/>
            </a:endParaRPr>
          </a:p>
          <a:p>
            <a:endParaRPr lang="en-AU" dirty="0">
              <a:latin typeface="Times New Roman" panose="02020603050405020304" pitchFamily="18" charset="0"/>
              <a:cs typeface="Times New Roman" panose="02020603050405020304" pitchFamily="18" charset="0"/>
            </a:endParaRPr>
          </a:p>
          <a:p>
            <a:endParaRPr lang="en-AU" dirty="0">
              <a:latin typeface="Times New Roman" panose="02020603050405020304" pitchFamily="18" charset="0"/>
              <a:cs typeface="Times New Roman" panose="02020603050405020304" pitchFamily="18" charset="0"/>
            </a:endParaRPr>
          </a:p>
        </p:txBody>
      </p:sp>
      <p:sp>
        <p:nvSpPr>
          <p:cNvPr id="11" name="Title 1">
            <a:extLst>
              <a:ext uri="{FF2B5EF4-FFF2-40B4-BE49-F238E27FC236}">
                <a16:creationId xmlns:a16="http://schemas.microsoft.com/office/drawing/2014/main" id="{3A5C7B0E-73D4-DCB4-4AC5-408C75EBD76D}"/>
              </a:ext>
            </a:extLst>
          </p:cNvPr>
          <p:cNvSpPr>
            <a:spLocks noGrp="1"/>
          </p:cNvSpPr>
          <p:nvPr>
            <p:ph type="title"/>
          </p:nvPr>
        </p:nvSpPr>
        <p:spPr>
          <a:xfrm>
            <a:off x="1916789" y="309320"/>
            <a:ext cx="9315503" cy="1325563"/>
          </a:xfrm>
        </p:spPr>
        <p:txBody>
          <a:bodyPr>
            <a:normAutofit/>
          </a:bodyPr>
          <a:lstStyle/>
          <a:p>
            <a:r>
              <a:rPr lang="en-US" dirty="0">
                <a:solidFill>
                  <a:srgbClr val="16A8CC"/>
                </a:solidFill>
                <a:latin typeface="Times New Roman" panose="02020603050405020304" pitchFamily="18" charset="0"/>
                <a:cs typeface="Times New Roman" panose="02020603050405020304" pitchFamily="18" charset="0"/>
              </a:rPr>
              <a:t>Results – Usability and acceptability</a:t>
            </a:r>
            <a:endParaRPr lang="en-AU" dirty="0">
              <a:solidFill>
                <a:srgbClr val="16A8CC"/>
              </a:solidFill>
              <a:latin typeface="Times New Roman" panose="02020603050405020304" pitchFamily="18" charset="0"/>
              <a:cs typeface="Times New Roman" panose="02020603050405020304" pitchFamily="18" charset="0"/>
            </a:endParaRPr>
          </a:p>
        </p:txBody>
      </p:sp>
      <p:pic>
        <p:nvPicPr>
          <p:cNvPr id="12" name="Picture 11" descr="A logo of a ship&#10;&#10;Description automatically generated">
            <a:extLst>
              <a:ext uri="{FF2B5EF4-FFF2-40B4-BE49-F238E27FC236}">
                <a16:creationId xmlns:a16="http://schemas.microsoft.com/office/drawing/2014/main" id="{2670741D-1AE2-E11D-34AA-F3ECCCF18DEA}"/>
              </a:ext>
            </a:extLst>
          </p:cNvPr>
          <p:cNvPicPr>
            <a:picLocks noChangeAspect="1"/>
          </p:cNvPicPr>
          <p:nvPr/>
        </p:nvPicPr>
        <p:blipFill rotWithShape="1">
          <a:blip r:embed="rId3">
            <a:extLst>
              <a:ext uri="{28A0092B-C50C-407E-A947-70E740481C1C}">
                <a14:useLocalDpi xmlns:a14="http://schemas.microsoft.com/office/drawing/2010/main" val="0"/>
              </a:ext>
            </a:extLst>
          </a:blip>
          <a:srcRect l="19082" r="17383" b="40276"/>
          <a:stretch/>
        </p:blipFill>
        <p:spPr>
          <a:xfrm>
            <a:off x="197602" y="20369"/>
            <a:ext cx="1898756" cy="1784885"/>
          </a:xfrm>
          <a:custGeom>
            <a:avLst/>
            <a:gdLst/>
            <a:ahLst/>
            <a:cxnLst/>
            <a:rect l="l" t="t" r="r" b="b"/>
            <a:pathLst>
              <a:path w="2258539" h="3554668">
                <a:moveTo>
                  <a:pt x="1777334" y="0"/>
                </a:moveTo>
                <a:cubicBezTo>
                  <a:pt x="1900033" y="0"/>
                  <a:pt x="2019829" y="12434"/>
                  <a:pt x="2135529" y="36109"/>
                </a:cubicBezTo>
                <a:lnTo>
                  <a:pt x="2258539" y="67738"/>
                </a:lnTo>
                <a:lnTo>
                  <a:pt x="2258539" y="3486930"/>
                </a:lnTo>
                <a:lnTo>
                  <a:pt x="2135529" y="3518559"/>
                </a:lnTo>
                <a:cubicBezTo>
                  <a:pt x="2019829" y="3542235"/>
                  <a:pt x="1900033" y="3554668"/>
                  <a:pt x="1777334" y="3554668"/>
                </a:cubicBezTo>
                <a:cubicBezTo>
                  <a:pt x="795739" y="3554668"/>
                  <a:pt x="0" y="2758929"/>
                  <a:pt x="0" y="1777334"/>
                </a:cubicBezTo>
                <a:cubicBezTo>
                  <a:pt x="0" y="795740"/>
                  <a:pt x="795739" y="0"/>
                  <a:pt x="1777334" y="0"/>
                </a:cubicBezTo>
                <a:close/>
              </a:path>
            </a:pathLst>
          </a:custGeom>
        </p:spPr>
      </p:pic>
    </p:spTree>
    <p:extLst>
      <p:ext uri="{BB962C8B-B14F-4D97-AF65-F5344CB8AC3E}">
        <p14:creationId xmlns:p14="http://schemas.microsoft.com/office/powerpoint/2010/main" val="3806663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38A4F97F-2794-4208-817F-E5580E4789CB}"/>
              </a:ext>
            </a:extLst>
          </p:cNvPr>
          <p:cNvSpPr txBox="1">
            <a:spLocks/>
          </p:cNvSpPr>
          <p:nvPr/>
        </p:nvSpPr>
        <p:spPr>
          <a:xfrm>
            <a:off x="396489" y="1485827"/>
            <a:ext cx="8457891" cy="2819842"/>
          </a:xfrm>
          <a:prstGeom prst="rect">
            <a:avLst/>
          </a:prstGeom>
        </p:spPr>
        <p:txBody>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446088" marR="0" lvl="0" indent="-446088" algn="l" defTabSz="914400" rtl="0" eaLnBrk="1" fontAlgn="auto" latinLnBrk="0" hangingPunct="1">
              <a:lnSpc>
                <a:spcPct val="90000"/>
              </a:lnSpc>
              <a:spcBef>
                <a:spcPts val="1000"/>
              </a:spcBef>
              <a:spcAft>
                <a:spcPts val="0"/>
              </a:spcAft>
              <a:buClr>
                <a:srgbClr val="E83040"/>
              </a:buClr>
              <a:buSzPct val="100000"/>
              <a:buFont typeface="Wingdings" panose="05000000000000000000" pitchFamily="2" charset="2"/>
              <a:buChar char=""/>
              <a:tabLst/>
              <a:defRPr/>
            </a:pPr>
            <a:endPar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p:txBody>
      </p:sp>
      <p:graphicFrame>
        <p:nvGraphicFramePr>
          <p:cNvPr id="8" name="Chart 7">
            <a:extLst>
              <a:ext uri="{FF2B5EF4-FFF2-40B4-BE49-F238E27FC236}">
                <a16:creationId xmlns:a16="http://schemas.microsoft.com/office/drawing/2014/main" id="{CE741860-F27E-1A3C-5C2A-3E0EC55B639D}"/>
              </a:ext>
            </a:extLst>
          </p:cNvPr>
          <p:cNvGraphicFramePr/>
          <p:nvPr>
            <p:extLst>
              <p:ext uri="{D42A27DB-BD31-4B8C-83A1-F6EECF244321}">
                <p14:modId xmlns:p14="http://schemas.microsoft.com/office/powerpoint/2010/main" val="570957877"/>
              </p:ext>
            </p:extLst>
          </p:nvPr>
        </p:nvGraphicFramePr>
        <p:xfrm>
          <a:off x="6078988" y="1573793"/>
          <a:ext cx="5915410" cy="537397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a:extLst>
              <a:ext uri="{FF2B5EF4-FFF2-40B4-BE49-F238E27FC236}">
                <a16:creationId xmlns:a16="http://schemas.microsoft.com/office/drawing/2014/main" id="{FED5F344-E763-7152-5106-B061396A1B52}"/>
              </a:ext>
            </a:extLst>
          </p:cNvPr>
          <p:cNvGraphicFramePr/>
          <p:nvPr>
            <p:extLst>
              <p:ext uri="{D42A27DB-BD31-4B8C-83A1-F6EECF244321}">
                <p14:modId xmlns:p14="http://schemas.microsoft.com/office/powerpoint/2010/main" val="189708166"/>
              </p:ext>
            </p:extLst>
          </p:nvPr>
        </p:nvGraphicFramePr>
        <p:xfrm>
          <a:off x="-75577" y="1573793"/>
          <a:ext cx="6753101" cy="5193999"/>
        </p:xfrm>
        <a:graphic>
          <a:graphicData uri="http://schemas.openxmlformats.org/drawingml/2006/chart">
            <c:chart xmlns:c="http://schemas.openxmlformats.org/drawingml/2006/chart" xmlns:r="http://schemas.openxmlformats.org/officeDocument/2006/relationships" r:id="rId4"/>
          </a:graphicData>
        </a:graphic>
      </p:graphicFrame>
      <p:sp>
        <p:nvSpPr>
          <p:cNvPr id="7" name="Title 1">
            <a:extLst>
              <a:ext uri="{FF2B5EF4-FFF2-40B4-BE49-F238E27FC236}">
                <a16:creationId xmlns:a16="http://schemas.microsoft.com/office/drawing/2014/main" id="{A87B2FB9-0083-30F4-A707-EAF4EE481D85}"/>
              </a:ext>
            </a:extLst>
          </p:cNvPr>
          <p:cNvSpPr>
            <a:spLocks noGrp="1"/>
          </p:cNvSpPr>
          <p:nvPr>
            <p:ph type="title"/>
          </p:nvPr>
        </p:nvSpPr>
        <p:spPr>
          <a:xfrm>
            <a:off x="1916789" y="309320"/>
            <a:ext cx="8895373" cy="1325563"/>
          </a:xfrm>
        </p:spPr>
        <p:txBody>
          <a:bodyPr>
            <a:normAutofit/>
          </a:bodyPr>
          <a:lstStyle/>
          <a:p>
            <a:r>
              <a:rPr lang="en-US" dirty="0">
                <a:solidFill>
                  <a:srgbClr val="16A8CC"/>
                </a:solidFill>
                <a:latin typeface="Times New Roman" panose="02020603050405020304" pitchFamily="18" charset="0"/>
                <a:cs typeface="Times New Roman" panose="02020603050405020304" pitchFamily="18" charset="0"/>
              </a:rPr>
              <a:t>Results – Usability and acceptability</a:t>
            </a:r>
            <a:endParaRPr lang="en-AU" dirty="0">
              <a:solidFill>
                <a:srgbClr val="16A8CC"/>
              </a:solidFill>
              <a:latin typeface="Times New Roman" panose="02020603050405020304" pitchFamily="18" charset="0"/>
              <a:cs typeface="Times New Roman" panose="02020603050405020304" pitchFamily="18" charset="0"/>
            </a:endParaRPr>
          </a:p>
        </p:txBody>
      </p:sp>
      <p:pic>
        <p:nvPicPr>
          <p:cNvPr id="10" name="Picture 9" descr="A logo of a ship&#10;&#10;Description automatically generated">
            <a:extLst>
              <a:ext uri="{FF2B5EF4-FFF2-40B4-BE49-F238E27FC236}">
                <a16:creationId xmlns:a16="http://schemas.microsoft.com/office/drawing/2014/main" id="{0053E7C5-F436-F4D8-18A1-134537B4288F}"/>
              </a:ext>
            </a:extLst>
          </p:cNvPr>
          <p:cNvPicPr>
            <a:picLocks noChangeAspect="1"/>
          </p:cNvPicPr>
          <p:nvPr/>
        </p:nvPicPr>
        <p:blipFill rotWithShape="1">
          <a:blip r:embed="rId5">
            <a:extLst>
              <a:ext uri="{28A0092B-C50C-407E-A947-70E740481C1C}">
                <a14:useLocalDpi xmlns:a14="http://schemas.microsoft.com/office/drawing/2010/main" val="0"/>
              </a:ext>
            </a:extLst>
          </a:blip>
          <a:srcRect l="19082" r="17383" b="40276"/>
          <a:stretch/>
        </p:blipFill>
        <p:spPr>
          <a:xfrm>
            <a:off x="197602" y="20369"/>
            <a:ext cx="1898756" cy="1784885"/>
          </a:xfrm>
          <a:custGeom>
            <a:avLst/>
            <a:gdLst/>
            <a:ahLst/>
            <a:cxnLst/>
            <a:rect l="l" t="t" r="r" b="b"/>
            <a:pathLst>
              <a:path w="2258539" h="3554668">
                <a:moveTo>
                  <a:pt x="1777334" y="0"/>
                </a:moveTo>
                <a:cubicBezTo>
                  <a:pt x="1900033" y="0"/>
                  <a:pt x="2019829" y="12434"/>
                  <a:pt x="2135529" y="36109"/>
                </a:cubicBezTo>
                <a:lnTo>
                  <a:pt x="2258539" y="67738"/>
                </a:lnTo>
                <a:lnTo>
                  <a:pt x="2258539" y="3486930"/>
                </a:lnTo>
                <a:lnTo>
                  <a:pt x="2135529" y="3518559"/>
                </a:lnTo>
                <a:cubicBezTo>
                  <a:pt x="2019829" y="3542235"/>
                  <a:pt x="1900033" y="3554668"/>
                  <a:pt x="1777334" y="3554668"/>
                </a:cubicBezTo>
                <a:cubicBezTo>
                  <a:pt x="795739" y="3554668"/>
                  <a:pt x="0" y="2758929"/>
                  <a:pt x="0" y="1777334"/>
                </a:cubicBezTo>
                <a:cubicBezTo>
                  <a:pt x="0" y="795740"/>
                  <a:pt x="795739" y="0"/>
                  <a:pt x="1777334" y="0"/>
                </a:cubicBezTo>
                <a:close/>
              </a:path>
            </a:pathLst>
          </a:custGeom>
        </p:spPr>
      </p:pic>
    </p:spTree>
    <p:extLst>
      <p:ext uri="{BB962C8B-B14F-4D97-AF65-F5344CB8AC3E}">
        <p14:creationId xmlns:p14="http://schemas.microsoft.com/office/powerpoint/2010/main" val="40887040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peech Bubble: Rectangle with Corners Rounded 4">
            <a:extLst>
              <a:ext uri="{FF2B5EF4-FFF2-40B4-BE49-F238E27FC236}">
                <a16:creationId xmlns:a16="http://schemas.microsoft.com/office/drawing/2014/main" id="{493F9234-2DC5-4FBD-9793-398EF7AE55E8}"/>
              </a:ext>
            </a:extLst>
          </p:cNvPr>
          <p:cNvSpPr/>
          <p:nvPr/>
        </p:nvSpPr>
        <p:spPr>
          <a:xfrm>
            <a:off x="3644309" y="2494688"/>
            <a:ext cx="2258987" cy="1566459"/>
          </a:xfrm>
          <a:prstGeom prst="wedgeRoundRectCallout">
            <a:avLst>
              <a:gd name="adj1" fmla="val -16608"/>
              <a:gd name="adj2" fmla="val 71498"/>
              <a:gd name="adj3" fmla="val 16667"/>
            </a:avLst>
          </a:prstGeom>
          <a:solidFill>
            <a:srgbClr val="16A8CC"/>
          </a:solidFill>
          <a:ln>
            <a:solidFill>
              <a:srgbClr val="50C0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000" i="1" dirty="0">
                <a:solidFill>
                  <a:schemeClr val="bg1"/>
                </a:solidFill>
                <a:latin typeface="Times New Roman" panose="02020603050405020304" pitchFamily="18" charset="0"/>
                <a:cs typeface="Times New Roman" panose="02020603050405020304" pitchFamily="18" charset="0"/>
              </a:rPr>
              <a:t>I found the content on the site quite good</a:t>
            </a:r>
          </a:p>
        </p:txBody>
      </p:sp>
      <p:sp>
        <p:nvSpPr>
          <p:cNvPr id="6" name="Speech Bubble: Rectangle with Corners Rounded 5">
            <a:extLst>
              <a:ext uri="{FF2B5EF4-FFF2-40B4-BE49-F238E27FC236}">
                <a16:creationId xmlns:a16="http://schemas.microsoft.com/office/drawing/2014/main" id="{6153B98F-3C96-4A3B-8C1D-84CF35160E51}"/>
              </a:ext>
            </a:extLst>
          </p:cNvPr>
          <p:cNvSpPr/>
          <p:nvPr/>
        </p:nvSpPr>
        <p:spPr>
          <a:xfrm rot="10800000" flipV="1">
            <a:off x="3784542" y="4539735"/>
            <a:ext cx="3831536" cy="1733565"/>
          </a:xfrm>
          <a:prstGeom prst="wedgeRoundRectCallout">
            <a:avLst>
              <a:gd name="adj1" fmla="val -16608"/>
              <a:gd name="adj2" fmla="val 71498"/>
              <a:gd name="adj3" fmla="val 16667"/>
            </a:avLst>
          </a:prstGeom>
          <a:solidFill>
            <a:srgbClr val="50C0D8"/>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400" i="1" dirty="0">
                <a:latin typeface="Times New Roman" panose="02020603050405020304" pitchFamily="18" charset="0"/>
                <a:cs typeface="Times New Roman" panose="02020603050405020304" pitchFamily="18" charset="0"/>
              </a:rPr>
              <a:t>Those little vignettes of people's experience, they’re quite important</a:t>
            </a:r>
          </a:p>
        </p:txBody>
      </p:sp>
      <p:sp>
        <p:nvSpPr>
          <p:cNvPr id="9" name="Speech Bubble: Rectangle with Corners Rounded 8">
            <a:extLst>
              <a:ext uri="{FF2B5EF4-FFF2-40B4-BE49-F238E27FC236}">
                <a16:creationId xmlns:a16="http://schemas.microsoft.com/office/drawing/2014/main" id="{61F803E0-F27A-4B31-AE09-873A542C5C3D}"/>
              </a:ext>
            </a:extLst>
          </p:cNvPr>
          <p:cNvSpPr/>
          <p:nvPr/>
        </p:nvSpPr>
        <p:spPr>
          <a:xfrm>
            <a:off x="345612" y="4640608"/>
            <a:ext cx="3069576" cy="1577009"/>
          </a:xfrm>
          <a:prstGeom prst="wedgeRoundRectCallout">
            <a:avLst>
              <a:gd name="adj1" fmla="val -16608"/>
              <a:gd name="adj2" fmla="val 71498"/>
              <a:gd name="adj3" fmla="val 16667"/>
            </a:avLst>
          </a:prstGeom>
          <a:solidFill>
            <a:srgbClr val="2D7F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000" i="1" dirty="0">
                <a:latin typeface="Times New Roman" panose="02020603050405020304" pitchFamily="18" charset="0"/>
                <a:cs typeface="Times New Roman" panose="02020603050405020304" pitchFamily="18" charset="0"/>
              </a:rPr>
              <a:t>…learning to keep yourself in good shape so that you can help somebody else is extremely good</a:t>
            </a:r>
          </a:p>
        </p:txBody>
      </p:sp>
      <p:sp>
        <p:nvSpPr>
          <p:cNvPr id="7" name="Speech Bubble: Rectangle with Corners Rounded 6">
            <a:extLst>
              <a:ext uri="{FF2B5EF4-FFF2-40B4-BE49-F238E27FC236}">
                <a16:creationId xmlns:a16="http://schemas.microsoft.com/office/drawing/2014/main" id="{99FFABC8-2B82-7D43-D031-8B079DBDFA3B}"/>
              </a:ext>
            </a:extLst>
          </p:cNvPr>
          <p:cNvSpPr/>
          <p:nvPr/>
        </p:nvSpPr>
        <p:spPr>
          <a:xfrm>
            <a:off x="7985433" y="4539735"/>
            <a:ext cx="3562165" cy="1677882"/>
          </a:xfrm>
          <a:prstGeom prst="wedgeRoundRectCallout">
            <a:avLst>
              <a:gd name="adj1" fmla="val -16608"/>
              <a:gd name="adj2" fmla="val 71498"/>
              <a:gd name="adj3" fmla="val 16667"/>
            </a:avLst>
          </a:prstGeom>
          <a:solidFill>
            <a:srgbClr val="FACE77"/>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nSpc>
                <a:spcPct val="107000"/>
              </a:lnSpc>
              <a:spcAft>
                <a:spcPts val="800"/>
              </a:spcAft>
            </a:pPr>
            <a:r>
              <a:rPr lang="en-AU" sz="2400" i="1"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There was just so much information, it required considerable time to work through.</a:t>
            </a:r>
          </a:p>
        </p:txBody>
      </p:sp>
      <p:sp>
        <p:nvSpPr>
          <p:cNvPr id="10" name="Speech Bubble: Rectangle with Corners Rounded 9">
            <a:extLst>
              <a:ext uri="{FF2B5EF4-FFF2-40B4-BE49-F238E27FC236}">
                <a16:creationId xmlns:a16="http://schemas.microsoft.com/office/drawing/2014/main" id="{112658A9-8C8F-8DE9-EBAE-B97AD2EE0DDB}"/>
              </a:ext>
            </a:extLst>
          </p:cNvPr>
          <p:cNvSpPr/>
          <p:nvPr/>
        </p:nvSpPr>
        <p:spPr>
          <a:xfrm>
            <a:off x="9023354" y="2000978"/>
            <a:ext cx="2755264" cy="1768362"/>
          </a:xfrm>
          <a:prstGeom prst="wedgeRoundRectCallout">
            <a:avLst>
              <a:gd name="adj1" fmla="val -14039"/>
              <a:gd name="adj2" fmla="val 78483"/>
              <a:gd name="adj3" fmla="val 16667"/>
            </a:avLst>
          </a:prstGeom>
          <a:solidFill>
            <a:srgbClr val="FACE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r>
              <a:rPr lang="en-US" sz="2000" i="1" dirty="0">
                <a:solidFill>
                  <a:schemeClr val="tx1"/>
                </a:solidFill>
                <a:latin typeface="Times New Roman" panose="02020603050405020304" pitchFamily="18" charset="0"/>
                <a:cs typeface="Times New Roman" panose="02020603050405020304" pitchFamily="18" charset="0"/>
              </a:rPr>
              <a:t>More stories of what being a friend or family support person might involve.</a:t>
            </a:r>
            <a:endParaRPr lang="en-AU" sz="2000" i="1" dirty="0">
              <a:solidFill>
                <a:schemeClr val="tx1"/>
              </a:solidFill>
              <a:latin typeface="Times New Roman" panose="02020603050405020304" pitchFamily="18" charset="0"/>
              <a:cs typeface="Times New Roman" panose="02020603050405020304" pitchFamily="18" charset="0"/>
            </a:endParaRPr>
          </a:p>
        </p:txBody>
      </p:sp>
      <p:sp>
        <p:nvSpPr>
          <p:cNvPr id="11" name="Speech Bubble: Rectangle with Corners Rounded 10">
            <a:extLst>
              <a:ext uri="{FF2B5EF4-FFF2-40B4-BE49-F238E27FC236}">
                <a16:creationId xmlns:a16="http://schemas.microsoft.com/office/drawing/2014/main" id="{EB9506D7-5125-A664-04A0-A4CB6146EE3D}"/>
              </a:ext>
            </a:extLst>
          </p:cNvPr>
          <p:cNvSpPr/>
          <p:nvPr/>
        </p:nvSpPr>
        <p:spPr>
          <a:xfrm>
            <a:off x="236302" y="2494688"/>
            <a:ext cx="3288196" cy="1669774"/>
          </a:xfrm>
          <a:prstGeom prst="wedgeRoundRectCallout">
            <a:avLst>
              <a:gd name="adj1" fmla="val -16608"/>
              <a:gd name="adj2" fmla="val 71498"/>
              <a:gd name="adj3" fmla="val 16667"/>
            </a:avLst>
          </a:prstGeom>
          <a:solidFill>
            <a:srgbClr val="50C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400" i="1" dirty="0">
                <a:solidFill>
                  <a:schemeClr val="bg1"/>
                </a:solidFill>
                <a:latin typeface="Times New Roman" panose="02020603050405020304" pitchFamily="18" charset="0"/>
                <a:cs typeface="Times New Roman" panose="02020603050405020304" pitchFamily="18" charset="0"/>
              </a:rPr>
              <a:t>[I accessed FFSP] to know that I am not alone and feel validated.</a:t>
            </a:r>
          </a:p>
        </p:txBody>
      </p:sp>
      <p:sp>
        <p:nvSpPr>
          <p:cNvPr id="13" name="Title 1">
            <a:extLst>
              <a:ext uri="{FF2B5EF4-FFF2-40B4-BE49-F238E27FC236}">
                <a16:creationId xmlns:a16="http://schemas.microsoft.com/office/drawing/2014/main" id="{0AE14B58-F4BC-14F8-B257-5750AB5745BF}"/>
              </a:ext>
            </a:extLst>
          </p:cNvPr>
          <p:cNvSpPr>
            <a:spLocks noGrp="1"/>
          </p:cNvSpPr>
          <p:nvPr>
            <p:ph type="title"/>
          </p:nvPr>
        </p:nvSpPr>
        <p:spPr>
          <a:xfrm>
            <a:off x="1916789" y="309320"/>
            <a:ext cx="8697665" cy="1325563"/>
          </a:xfrm>
        </p:spPr>
        <p:txBody>
          <a:bodyPr>
            <a:normAutofit/>
          </a:bodyPr>
          <a:lstStyle/>
          <a:p>
            <a:r>
              <a:rPr lang="en-US" dirty="0">
                <a:solidFill>
                  <a:srgbClr val="16A8CC"/>
                </a:solidFill>
                <a:latin typeface="Times New Roman" panose="02020603050405020304" pitchFamily="18" charset="0"/>
                <a:cs typeface="Times New Roman" panose="02020603050405020304" pitchFamily="18" charset="0"/>
              </a:rPr>
              <a:t>Results – Qualitative feedback</a:t>
            </a:r>
            <a:endParaRPr lang="en-AU" dirty="0">
              <a:solidFill>
                <a:srgbClr val="16A8CC"/>
              </a:solidFill>
              <a:latin typeface="Times New Roman" panose="02020603050405020304" pitchFamily="18" charset="0"/>
              <a:cs typeface="Times New Roman" panose="02020603050405020304" pitchFamily="18" charset="0"/>
            </a:endParaRPr>
          </a:p>
        </p:txBody>
      </p:sp>
      <p:pic>
        <p:nvPicPr>
          <p:cNvPr id="14" name="Picture 13" descr="A logo of a ship&#10;&#10;Description automatically generated">
            <a:extLst>
              <a:ext uri="{FF2B5EF4-FFF2-40B4-BE49-F238E27FC236}">
                <a16:creationId xmlns:a16="http://schemas.microsoft.com/office/drawing/2014/main" id="{57E17CEE-D8BE-7DE4-6558-CFB58F2CE7D1}"/>
              </a:ext>
            </a:extLst>
          </p:cNvPr>
          <p:cNvPicPr>
            <a:picLocks noChangeAspect="1"/>
          </p:cNvPicPr>
          <p:nvPr/>
        </p:nvPicPr>
        <p:blipFill rotWithShape="1">
          <a:blip r:embed="rId3">
            <a:extLst>
              <a:ext uri="{28A0092B-C50C-407E-A947-70E740481C1C}">
                <a14:useLocalDpi xmlns:a14="http://schemas.microsoft.com/office/drawing/2010/main" val="0"/>
              </a:ext>
            </a:extLst>
          </a:blip>
          <a:srcRect l="19082" r="17383" b="40276"/>
          <a:stretch/>
        </p:blipFill>
        <p:spPr>
          <a:xfrm>
            <a:off x="197602" y="20369"/>
            <a:ext cx="1898756" cy="1784885"/>
          </a:xfrm>
          <a:custGeom>
            <a:avLst/>
            <a:gdLst/>
            <a:ahLst/>
            <a:cxnLst/>
            <a:rect l="l" t="t" r="r" b="b"/>
            <a:pathLst>
              <a:path w="2258539" h="3554668">
                <a:moveTo>
                  <a:pt x="1777334" y="0"/>
                </a:moveTo>
                <a:cubicBezTo>
                  <a:pt x="1900033" y="0"/>
                  <a:pt x="2019829" y="12434"/>
                  <a:pt x="2135529" y="36109"/>
                </a:cubicBezTo>
                <a:lnTo>
                  <a:pt x="2258539" y="67738"/>
                </a:lnTo>
                <a:lnTo>
                  <a:pt x="2258539" y="3486930"/>
                </a:lnTo>
                <a:lnTo>
                  <a:pt x="2135529" y="3518559"/>
                </a:lnTo>
                <a:cubicBezTo>
                  <a:pt x="2019829" y="3542235"/>
                  <a:pt x="1900033" y="3554668"/>
                  <a:pt x="1777334" y="3554668"/>
                </a:cubicBezTo>
                <a:cubicBezTo>
                  <a:pt x="795739" y="3554668"/>
                  <a:pt x="0" y="2758929"/>
                  <a:pt x="0" y="1777334"/>
                </a:cubicBezTo>
                <a:cubicBezTo>
                  <a:pt x="0" y="795740"/>
                  <a:pt x="795739" y="0"/>
                  <a:pt x="1777334" y="0"/>
                </a:cubicBezTo>
                <a:close/>
              </a:path>
            </a:pathLst>
          </a:custGeom>
        </p:spPr>
      </p:pic>
      <p:sp>
        <p:nvSpPr>
          <p:cNvPr id="2" name="Speech Bubble: Rectangle with Corners Rounded 1">
            <a:extLst>
              <a:ext uri="{FF2B5EF4-FFF2-40B4-BE49-F238E27FC236}">
                <a16:creationId xmlns:a16="http://schemas.microsoft.com/office/drawing/2014/main" id="{07B93648-7E2D-1D2D-D6D0-594AE7EA9E08}"/>
              </a:ext>
            </a:extLst>
          </p:cNvPr>
          <p:cNvSpPr/>
          <p:nvPr/>
        </p:nvSpPr>
        <p:spPr>
          <a:xfrm flipH="1">
            <a:off x="6096000" y="2508485"/>
            <a:ext cx="2734650" cy="1784885"/>
          </a:xfrm>
          <a:prstGeom prst="wedgeRoundRectCallout">
            <a:avLst>
              <a:gd name="adj1" fmla="val -16608"/>
              <a:gd name="adj2" fmla="val 71498"/>
              <a:gd name="adj3" fmla="val 16667"/>
            </a:avLst>
          </a:prstGeom>
          <a:solidFill>
            <a:srgbClr val="2D7F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000" i="1" dirty="0">
                <a:effectLst/>
                <a:latin typeface="Times New Roman" panose="02020603050405020304" pitchFamily="18" charset="0"/>
                <a:ea typeface="Calibri" panose="020F0502020204030204" pitchFamily="34" charset="0"/>
                <a:cs typeface="Times New Roman" panose="02020603050405020304" pitchFamily="18" charset="0"/>
              </a:rPr>
              <a:t>It’s extremely comforting, for a while anyway, to find that there is somebody else who is just like you</a:t>
            </a:r>
            <a:r>
              <a:rPr lang="en-AU" sz="20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AU" sz="2000"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554AC310-2835-90BE-E748-3D381793389F}"/>
              </a:ext>
            </a:extLst>
          </p:cNvPr>
          <p:cNvSpPr txBox="1"/>
          <p:nvPr/>
        </p:nvSpPr>
        <p:spPr>
          <a:xfrm>
            <a:off x="345612" y="1878658"/>
            <a:ext cx="9197009" cy="461665"/>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AU" sz="24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When asked for general feedback on the program</a:t>
            </a:r>
          </a:p>
        </p:txBody>
      </p:sp>
    </p:spTree>
    <p:extLst>
      <p:ext uri="{BB962C8B-B14F-4D97-AF65-F5344CB8AC3E}">
        <p14:creationId xmlns:p14="http://schemas.microsoft.com/office/powerpoint/2010/main" val="21136285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peech Bubble: Rectangle with Corners Rounded 4">
            <a:extLst>
              <a:ext uri="{FF2B5EF4-FFF2-40B4-BE49-F238E27FC236}">
                <a16:creationId xmlns:a16="http://schemas.microsoft.com/office/drawing/2014/main" id="{1206F94A-EA55-4546-AE57-71DA85AE7A50}"/>
              </a:ext>
            </a:extLst>
          </p:cNvPr>
          <p:cNvSpPr/>
          <p:nvPr/>
        </p:nvSpPr>
        <p:spPr>
          <a:xfrm>
            <a:off x="1158241" y="2591141"/>
            <a:ext cx="6268720" cy="2915579"/>
          </a:xfrm>
          <a:prstGeom prst="wedgeRoundRectCallout">
            <a:avLst>
              <a:gd name="adj1" fmla="val -14039"/>
              <a:gd name="adj2" fmla="val 78483"/>
              <a:gd name="adj3" fmla="val 16667"/>
            </a:avLst>
          </a:prstGeom>
          <a:solidFill>
            <a:srgbClr val="FACE77"/>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AU" sz="2800" b="0" i="1" u="none" strike="noStrike" kern="1200" cap="none" spc="0" normalizeH="0" baseline="0" noProof="0" dirty="0">
                <a:ln>
                  <a:noFill/>
                </a:ln>
                <a:solidFill>
                  <a:prstClr val="black"/>
                </a:solidFill>
                <a:effectLst/>
                <a:uLnTx/>
                <a:uFillTx/>
                <a:latin typeface="Calibri" panose="020F0502020204030204"/>
                <a:ea typeface="+mn-ea"/>
                <a:cs typeface="+mn-cs"/>
              </a:rPr>
              <a:t>There is a big role for online support to play because it helps people not feel so bad  ... half the problem is, people don’t tell anyone because it’s so shameful, particularly once they’re an adult</a:t>
            </a:r>
          </a:p>
        </p:txBody>
      </p:sp>
      <p:sp>
        <p:nvSpPr>
          <p:cNvPr id="8" name="TextBox 7">
            <a:extLst>
              <a:ext uri="{FF2B5EF4-FFF2-40B4-BE49-F238E27FC236}">
                <a16:creationId xmlns:a16="http://schemas.microsoft.com/office/drawing/2014/main" id="{B014FAEE-DCE4-4C6C-83F1-C163013EFD24}"/>
              </a:ext>
            </a:extLst>
          </p:cNvPr>
          <p:cNvSpPr txBox="1"/>
          <p:nvPr/>
        </p:nvSpPr>
        <p:spPr>
          <a:xfrm>
            <a:off x="384312" y="1996613"/>
            <a:ext cx="9197009" cy="461665"/>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AU" sz="24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Overcoming stigma and shame</a:t>
            </a:r>
          </a:p>
        </p:txBody>
      </p:sp>
      <p:sp>
        <p:nvSpPr>
          <p:cNvPr id="2" name="Speech Bubble: Rectangle with Corners Rounded 1">
            <a:extLst>
              <a:ext uri="{FF2B5EF4-FFF2-40B4-BE49-F238E27FC236}">
                <a16:creationId xmlns:a16="http://schemas.microsoft.com/office/drawing/2014/main" id="{07B93648-7E2D-1D2D-D6D0-594AE7EA9E08}"/>
              </a:ext>
            </a:extLst>
          </p:cNvPr>
          <p:cNvSpPr/>
          <p:nvPr/>
        </p:nvSpPr>
        <p:spPr>
          <a:xfrm flipH="1">
            <a:off x="8016940" y="2838596"/>
            <a:ext cx="3667060" cy="3006588"/>
          </a:xfrm>
          <a:prstGeom prst="wedgeRoundRectCallout">
            <a:avLst>
              <a:gd name="adj1" fmla="val -16608"/>
              <a:gd name="adj2" fmla="val 71498"/>
              <a:gd name="adj3" fmla="val 16667"/>
            </a:avLst>
          </a:prstGeom>
          <a:solidFill>
            <a:srgbClr val="2D7F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2800" b="0" i="1" u="none" strike="noStrike" kern="1200" cap="none" spc="0" normalizeH="0" baseline="0" noProof="0">
                <a:ln>
                  <a:noFill/>
                </a:ln>
                <a:solidFill>
                  <a:prstClr val="white"/>
                </a:solidFill>
                <a:effectLst/>
                <a:uLnTx/>
                <a:uFillTx/>
                <a:latin typeface="Calibri" panose="020F0502020204030204" pitchFamily="34" charset="0"/>
                <a:ea typeface="Calibri" panose="020F0502020204030204" pitchFamily="34" charset="0"/>
                <a:cs typeface="Arial" panose="020B0604020202020204" pitchFamily="34" charset="0"/>
              </a:rPr>
              <a:t>It’s extremely comforting, for a while anyway, to find that there is somebody else who is just like you</a:t>
            </a:r>
            <a:r>
              <a:rPr kumimoji="0" lang="en-AU" sz="2800" b="0" i="0" u="none" strike="noStrike" kern="1200" cap="none" spc="0" normalizeH="0" baseline="0" noProof="0">
                <a:ln>
                  <a:noFill/>
                </a:ln>
                <a:solidFill>
                  <a:prstClr val="white"/>
                </a:solidFill>
                <a:effectLst/>
                <a:uLnTx/>
                <a:uFillTx/>
                <a:latin typeface="Calibri" panose="020F0502020204030204" pitchFamily="34" charset="0"/>
                <a:ea typeface="Calibri" panose="020F0502020204030204" pitchFamily="34" charset="0"/>
                <a:cs typeface="Arial" panose="020B0604020202020204" pitchFamily="34" charset="0"/>
              </a:rPr>
              <a:t>.</a:t>
            </a:r>
            <a:endParaRPr kumimoji="0" lang="en-A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itle 1">
            <a:extLst>
              <a:ext uri="{FF2B5EF4-FFF2-40B4-BE49-F238E27FC236}">
                <a16:creationId xmlns:a16="http://schemas.microsoft.com/office/drawing/2014/main" id="{E4115D3E-9AB4-6C26-D212-200BF59D0936}"/>
              </a:ext>
            </a:extLst>
          </p:cNvPr>
          <p:cNvSpPr>
            <a:spLocks noGrp="1"/>
          </p:cNvSpPr>
          <p:nvPr>
            <p:ph type="title"/>
          </p:nvPr>
        </p:nvSpPr>
        <p:spPr>
          <a:xfrm>
            <a:off x="1916789" y="309320"/>
            <a:ext cx="8302249" cy="1325563"/>
          </a:xfrm>
        </p:spPr>
        <p:txBody>
          <a:bodyPr>
            <a:normAutofit/>
          </a:bodyPr>
          <a:lstStyle/>
          <a:p>
            <a:r>
              <a:rPr lang="en-US" sz="4000">
                <a:solidFill>
                  <a:srgbClr val="50C0D8"/>
                </a:solidFill>
                <a:latin typeface="Century Gothic"/>
              </a:rPr>
              <a:t>Results – Qualitative feedback</a:t>
            </a:r>
            <a:endParaRPr lang="en-AU" sz="4000">
              <a:solidFill>
                <a:srgbClr val="50C0D8"/>
              </a:solidFill>
              <a:latin typeface="Century Gothic"/>
            </a:endParaRPr>
          </a:p>
        </p:txBody>
      </p:sp>
      <p:pic>
        <p:nvPicPr>
          <p:cNvPr id="10" name="Picture 9" descr="A logo of a ship&#10;&#10;Description automatically generated">
            <a:extLst>
              <a:ext uri="{FF2B5EF4-FFF2-40B4-BE49-F238E27FC236}">
                <a16:creationId xmlns:a16="http://schemas.microsoft.com/office/drawing/2014/main" id="{7668554A-72D6-508E-7F1E-A18343720A27}"/>
              </a:ext>
            </a:extLst>
          </p:cNvPr>
          <p:cNvPicPr>
            <a:picLocks noChangeAspect="1"/>
          </p:cNvPicPr>
          <p:nvPr/>
        </p:nvPicPr>
        <p:blipFill rotWithShape="1">
          <a:blip r:embed="rId3">
            <a:extLst>
              <a:ext uri="{28A0092B-C50C-407E-A947-70E740481C1C}">
                <a14:useLocalDpi xmlns:a14="http://schemas.microsoft.com/office/drawing/2010/main" val="0"/>
              </a:ext>
            </a:extLst>
          </a:blip>
          <a:srcRect l="19082" r="17383" b="40276"/>
          <a:stretch/>
        </p:blipFill>
        <p:spPr>
          <a:xfrm>
            <a:off x="197602" y="20369"/>
            <a:ext cx="1898756" cy="1784885"/>
          </a:xfrm>
          <a:custGeom>
            <a:avLst/>
            <a:gdLst/>
            <a:ahLst/>
            <a:cxnLst/>
            <a:rect l="l" t="t" r="r" b="b"/>
            <a:pathLst>
              <a:path w="2258539" h="3554668">
                <a:moveTo>
                  <a:pt x="1777334" y="0"/>
                </a:moveTo>
                <a:cubicBezTo>
                  <a:pt x="1900033" y="0"/>
                  <a:pt x="2019829" y="12434"/>
                  <a:pt x="2135529" y="36109"/>
                </a:cubicBezTo>
                <a:lnTo>
                  <a:pt x="2258539" y="67738"/>
                </a:lnTo>
                <a:lnTo>
                  <a:pt x="2258539" y="3486930"/>
                </a:lnTo>
                <a:lnTo>
                  <a:pt x="2135529" y="3518559"/>
                </a:lnTo>
                <a:cubicBezTo>
                  <a:pt x="2019829" y="3542235"/>
                  <a:pt x="1900033" y="3554668"/>
                  <a:pt x="1777334" y="3554668"/>
                </a:cubicBezTo>
                <a:cubicBezTo>
                  <a:pt x="795739" y="3554668"/>
                  <a:pt x="0" y="2758929"/>
                  <a:pt x="0" y="1777334"/>
                </a:cubicBezTo>
                <a:cubicBezTo>
                  <a:pt x="0" y="795740"/>
                  <a:pt x="795739" y="0"/>
                  <a:pt x="1777334" y="0"/>
                </a:cubicBezTo>
                <a:close/>
              </a:path>
            </a:pathLst>
          </a:custGeom>
        </p:spPr>
      </p:pic>
    </p:spTree>
    <p:extLst>
      <p:ext uri="{BB962C8B-B14F-4D97-AF65-F5344CB8AC3E}">
        <p14:creationId xmlns:p14="http://schemas.microsoft.com/office/powerpoint/2010/main" val="25793584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1E4851C7-9E3E-F51E-DA77-759D9CF7EAF1}"/>
              </a:ext>
            </a:extLst>
          </p:cNvPr>
          <p:cNvSpPr/>
          <p:nvPr/>
        </p:nvSpPr>
        <p:spPr>
          <a:xfrm>
            <a:off x="8558830" y="1981307"/>
            <a:ext cx="3100835" cy="4174943"/>
          </a:xfrm>
          <a:prstGeom prst="roundRect">
            <a:avLst/>
          </a:prstGeom>
          <a:solidFill>
            <a:srgbClr val="368F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Times New Roman" panose="02020603050405020304" pitchFamily="18" charset="0"/>
              <a:cs typeface="Times New Roman" panose="02020603050405020304" pitchFamily="18" charset="0"/>
            </a:endParaRPr>
          </a:p>
        </p:txBody>
      </p:sp>
      <p:sp>
        <p:nvSpPr>
          <p:cNvPr id="10" name="Rectangle: Rounded Corners 9">
            <a:extLst>
              <a:ext uri="{FF2B5EF4-FFF2-40B4-BE49-F238E27FC236}">
                <a16:creationId xmlns:a16="http://schemas.microsoft.com/office/drawing/2014/main" id="{7431B17D-A04B-FDFF-D8DB-8E759DF73C6C}"/>
              </a:ext>
            </a:extLst>
          </p:cNvPr>
          <p:cNvSpPr/>
          <p:nvPr/>
        </p:nvSpPr>
        <p:spPr>
          <a:xfrm>
            <a:off x="637616" y="1981307"/>
            <a:ext cx="3100835" cy="4174943"/>
          </a:xfrm>
          <a:prstGeom prst="roundRect">
            <a:avLst/>
          </a:prstGeom>
          <a:solidFill>
            <a:srgbClr val="50C0D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Times New Roman" panose="02020603050405020304" pitchFamily="18" charset="0"/>
              <a:cs typeface="Times New Roman" panose="02020603050405020304" pitchFamily="18" charset="0"/>
            </a:endParaRPr>
          </a:p>
        </p:txBody>
      </p:sp>
      <p:sp>
        <p:nvSpPr>
          <p:cNvPr id="5" name="Text Placeholder 2">
            <a:extLst>
              <a:ext uri="{FF2B5EF4-FFF2-40B4-BE49-F238E27FC236}">
                <a16:creationId xmlns:a16="http://schemas.microsoft.com/office/drawing/2014/main" id="{38A4F97F-2794-4208-817F-E5580E4789CB}"/>
              </a:ext>
            </a:extLst>
          </p:cNvPr>
          <p:cNvSpPr txBox="1">
            <a:spLocks/>
          </p:cNvSpPr>
          <p:nvPr/>
        </p:nvSpPr>
        <p:spPr>
          <a:xfrm>
            <a:off x="396489" y="1485827"/>
            <a:ext cx="8457891" cy="2819842"/>
          </a:xfrm>
          <a:prstGeom prst="rect">
            <a:avLst/>
          </a:prstGeom>
        </p:spPr>
        <p:txBody>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446088" marR="0" lvl="0" indent="-446088" algn="l" defTabSz="914400" rtl="0" eaLnBrk="1" fontAlgn="auto" latinLnBrk="0" hangingPunct="1">
              <a:lnSpc>
                <a:spcPct val="90000"/>
              </a:lnSpc>
              <a:spcBef>
                <a:spcPts val="1000"/>
              </a:spcBef>
              <a:spcAft>
                <a:spcPts val="0"/>
              </a:spcAft>
              <a:buClr>
                <a:srgbClr val="E83040"/>
              </a:buClr>
              <a:buSzPct val="100000"/>
              <a:buFont typeface="Wingdings" panose="05000000000000000000" pitchFamily="2" charset="2"/>
              <a:buChar char=""/>
              <a:tabLst/>
              <a:defRPr/>
            </a:pPr>
            <a:endPar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p:txBody>
      </p:sp>
      <p:sp>
        <p:nvSpPr>
          <p:cNvPr id="15" name="Rectangle: Rounded Corners 14">
            <a:extLst>
              <a:ext uri="{FF2B5EF4-FFF2-40B4-BE49-F238E27FC236}">
                <a16:creationId xmlns:a16="http://schemas.microsoft.com/office/drawing/2014/main" id="{0B330477-0EA2-4FC6-911A-973A9D70C14B}"/>
              </a:ext>
            </a:extLst>
          </p:cNvPr>
          <p:cNvSpPr/>
          <p:nvPr/>
        </p:nvSpPr>
        <p:spPr>
          <a:xfrm>
            <a:off x="4682160" y="1981307"/>
            <a:ext cx="3100835" cy="4174943"/>
          </a:xfrm>
          <a:prstGeom prst="roundRect">
            <a:avLst/>
          </a:prstGeom>
          <a:solidFill>
            <a:srgbClr val="FFD3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6C68366-A369-CB0A-8A8F-9D20CF42DBA6}"/>
              </a:ext>
            </a:extLst>
          </p:cNvPr>
          <p:cNvSpPr>
            <a:spLocks noGrp="1"/>
          </p:cNvSpPr>
          <p:nvPr>
            <p:ph idx="1"/>
          </p:nvPr>
        </p:nvSpPr>
        <p:spPr>
          <a:xfrm>
            <a:off x="8762641" y="2751901"/>
            <a:ext cx="2897024" cy="3550183"/>
          </a:xfrm>
        </p:spPr>
        <p:txBody>
          <a:bodyPr>
            <a:normAutofit lnSpcReduction="10000"/>
          </a:bodyPr>
          <a:lstStyle/>
          <a:p>
            <a:pPr marL="0" indent="0">
              <a:buNone/>
            </a:pPr>
            <a:r>
              <a:rPr lang="en-US" sz="2400" dirty="0">
                <a:solidFill>
                  <a:schemeClr val="bg1"/>
                </a:solidFill>
                <a:latin typeface="Times New Roman" panose="02020603050405020304" pitchFamily="18" charset="0"/>
                <a:cs typeface="Times New Roman" panose="02020603050405020304" pitchFamily="18" charset="0"/>
              </a:rPr>
              <a:t>Reported barriers to accessing FFSP included</a:t>
            </a:r>
          </a:p>
          <a:p>
            <a:r>
              <a:rPr lang="en-US" sz="2400" dirty="0">
                <a:solidFill>
                  <a:schemeClr val="bg1"/>
                </a:solidFill>
                <a:latin typeface="Times New Roman" panose="02020603050405020304" pitchFamily="18" charset="0"/>
                <a:cs typeface="Times New Roman" panose="02020603050405020304" pitchFamily="18" charset="0"/>
              </a:rPr>
              <a:t>Perceived lack of need </a:t>
            </a:r>
          </a:p>
          <a:p>
            <a:r>
              <a:rPr lang="en-US" sz="2400" dirty="0">
                <a:solidFill>
                  <a:schemeClr val="bg1"/>
                </a:solidFill>
                <a:latin typeface="Times New Roman" panose="02020603050405020304" pitchFamily="18" charset="0"/>
                <a:cs typeface="Times New Roman" panose="02020603050405020304" pitchFamily="18" charset="0"/>
              </a:rPr>
              <a:t>Time restrictions</a:t>
            </a:r>
          </a:p>
          <a:p>
            <a:r>
              <a:rPr lang="en-US" sz="2400" dirty="0">
                <a:solidFill>
                  <a:schemeClr val="bg1"/>
                </a:solidFill>
                <a:latin typeface="Times New Roman" panose="02020603050405020304" pitchFamily="18" charset="0"/>
                <a:cs typeface="Times New Roman" panose="02020603050405020304" pitchFamily="18" charset="0"/>
              </a:rPr>
              <a:t>Other stressors</a:t>
            </a:r>
          </a:p>
          <a:p>
            <a:r>
              <a:rPr lang="en-US" sz="2400" dirty="0">
                <a:solidFill>
                  <a:schemeClr val="bg1"/>
                </a:solidFill>
                <a:latin typeface="Times New Roman" panose="02020603050405020304" pitchFamily="18" charset="0"/>
                <a:cs typeface="Times New Roman" panose="02020603050405020304" pitchFamily="18" charset="0"/>
              </a:rPr>
              <a:t>Technical difficulties</a:t>
            </a:r>
            <a:endParaRPr lang="en-AU" sz="2400" dirty="0">
              <a:solidFill>
                <a:schemeClr val="bg1"/>
              </a:solidFill>
              <a:latin typeface="Times New Roman" panose="02020603050405020304" pitchFamily="18" charset="0"/>
              <a:cs typeface="Times New Roman" panose="02020603050405020304" pitchFamily="18" charset="0"/>
            </a:endParaRPr>
          </a:p>
          <a:p>
            <a:endParaRPr lang="en-AU" dirty="0">
              <a:solidFill>
                <a:schemeClr val="bg1"/>
              </a:solidFill>
              <a:latin typeface="Times New Roman" panose="02020603050405020304" pitchFamily="18" charset="0"/>
              <a:cs typeface="Times New Roman" panose="02020603050405020304" pitchFamily="18" charset="0"/>
            </a:endParaRPr>
          </a:p>
          <a:p>
            <a:endParaRPr lang="en-AU" dirty="0">
              <a:solidFill>
                <a:schemeClr val="bg1"/>
              </a:solidFill>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CDF30684-0A87-A740-E30A-08FDC618DE5C}"/>
              </a:ext>
            </a:extLst>
          </p:cNvPr>
          <p:cNvSpPr txBox="1"/>
          <p:nvPr/>
        </p:nvSpPr>
        <p:spPr>
          <a:xfrm>
            <a:off x="838199" y="2448133"/>
            <a:ext cx="2944285" cy="3046988"/>
          </a:xfrm>
          <a:prstGeom prst="rect">
            <a:avLst/>
          </a:prstGeom>
          <a:noFill/>
        </p:spPr>
        <p:txBody>
          <a:bodyPr wrap="square" rtlCol="0">
            <a:spAutoFit/>
          </a:bodyPr>
          <a:lstStyle/>
          <a:p>
            <a:endParaRPr lang="en-US" sz="2400" dirty="0">
              <a:solidFill>
                <a:schemeClr val="bg1"/>
              </a:solidFill>
              <a:latin typeface="Times New Roman" panose="02020603050405020304" pitchFamily="18" charset="0"/>
              <a:cs typeface="Times New Roman" panose="02020603050405020304" pitchFamily="18" charset="0"/>
            </a:endParaRPr>
          </a:p>
          <a:p>
            <a:r>
              <a:rPr lang="en-US" sz="2400" dirty="0">
                <a:solidFill>
                  <a:schemeClr val="bg1"/>
                </a:solidFill>
                <a:latin typeface="Times New Roman" panose="02020603050405020304" pitchFamily="18" charset="0"/>
                <a:cs typeface="Times New Roman" panose="02020603050405020304" pitchFamily="18" charset="0"/>
              </a:rPr>
              <a:t>Overall, FFSP seems to be an acceptable, useful and feasible way to provide accessible, evidence-based support to AFFMs</a:t>
            </a:r>
            <a:endParaRPr lang="en-AU" sz="2400" dirty="0">
              <a:solidFill>
                <a:schemeClr val="bg1"/>
              </a:solidFill>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07AC9E44-0928-1803-3108-A7D478048437}"/>
              </a:ext>
            </a:extLst>
          </p:cNvPr>
          <p:cNvSpPr txBox="1"/>
          <p:nvPr/>
        </p:nvSpPr>
        <p:spPr>
          <a:xfrm>
            <a:off x="4996227" y="2770343"/>
            <a:ext cx="2650443" cy="1200329"/>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Limitations</a:t>
            </a:r>
          </a:p>
          <a:p>
            <a:pPr marL="285750" indent="-28575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Low engagement</a:t>
            </a:r>
          </a:p>
          <a:p>
            <a:pPr marL="285750" indent="-28575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High attrition</a:t>
            </a:r>
          </a:p>
        </p:txBody>
      </p:sp>
      <p:pic>
        <p:nvPicPr>
          <p:cNvPr id="13" name="Graphic 12" descr="Aspiration with solid fill">
            <a:extLst>
              <a:ext uri="{FF2B5EF4-FFF2-40B4-BE49-F238E27FC236}">
                <a16:creationId xmlns:a16="http://schemas.microsoft.com/office/drawing/2014/main" id="{7E7F57F1-B9EC-C79E-7E56-B474C18E691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523402" y="1523533"/>
            <a:ext cx="1033252" cy="1033252"/>
          </a:xfrm>
          <a:prstGeom prst="rect">
            <a:avLst/>
          </a:prstGeom>
        </p:spPr>
      </p:pic>
      <p:pic>
        <p:nvPicPr>
          <p:cNvPr id="17" name="Graphic 16" descr="Internet with solid fill">
            <a:extLst>
              <a:ext uri="{FF2B5EF4-FFF2-40B4-BE49-F238E27FC236}">
                <a16:creationId xmlns:a16="http://schemas.microsoft.com/office/drawing/2014/main" id="{845D35D6-4DDE-606F-2379-2C4ECE0D753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511099" y="1491721"/>
            <a:ext cx="1317932" cy="1317932"/>
          </a:xfrm>
          <a:prstGeom prst="rect">
            <a:avLst/>
          </a:prstGeom>
        </p:spPr>
      </p:pic>
      <p:pic>
        <p:nvPicPr>
          <p:cNvPr id="19" name="Graphic 18" descr="Clipboard Partially Crossed with solid fill">
            <a:extLst>
              <a:ext uri="{FF2B5EF4-FFF2-40B4-BE49-F238E27FC236}">
                <a16:creationId xmlns:a16="http://schemas.microsoft.com/office/drawing/2014/main" id="{B29A0D73-54BC-3091-9680-D766C50313D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676786" y="1594896"/>
            <a:ext cx="1111582" cy="1111582"/>
          </a:xfrm>
          <a:prstGeom prst="rect">
            <a:avLst/>
          </a:prstGeom>
        </p:spPr>
      </p:pic>
      <p:sp>
        <p:nvSpPr>
          <p:cNvPr id="11" name="Title 1">
            <a:extLst>
              <a:ext uri="{FF2B5EF4-FFF2-40B4-BE49-F238E27FC236}">
                <a16:creationId xmlns:a16="http://schemas.microsoft.com/office/drawing/2014/main" id="{11C55A36-51E9-6C9A-BC30-A3057943B13D}"/>
              </a:ext>
            </a:extLst>
          </p:cNvPr>
          <p:cNvSpPr>
            <a:spLocks noGrp="1"/>
          </p:cNvSpPr>
          <p:nvPr>
            <p:ph type="title"/>
          </p:nvPr>
        </p:nvSpPr>
        <p:spPr>
          <a:xfrm>
            <a:off x="1916789" y="309320"/>
            <a:ext cx="6805427" cy="1325563"/>
          </a:xfrm>
        </p:spPr>
        <p:txBody>
          <a:bodyPr>
            <a:normAutofit/>
          </a:bodyPr>
          <a:lstStyle/>
          <a:p>
            <a:r>
              <a:rPr lang="en-US" dirty="0">
                <a:solidFill>
                  <a:srgbClr val="16A8CC"/>
                </a:solidFill>
                <a:latin typeface="Times New Roman" panose="02020603050405020304" pitchFamily="18" charset="0"/>
                <a:cs typeface="Times New Roman" panose="02020603050405020304" pitchFamily="18" charset="0"/>
              </a:rPr>
              <a:t>Discussion</a:t>
            </a:r>
            <a:endParaRPr lang="en-AU" dirty="0">
              <a:solidFill>
                <a:srgbClr val="16A8CC"/>
              </a:solidFill>
              <a:latin typeface="Times New Roman" panose="02020603050405020304" pitchFamily="18" charset="0"/>
              <a:cs typeface="Times New Roman" panose="02020603050405020304" pitchFamily="18" charset="0"/>
            </a:endParaRPr>
          </a:p>
        </p:txBody>
      </p:sp>
      <p:pic>
        <p:nvPicPr>
          <p:cNvPr id="12" name="Picture 11" descr="A logo of a ship&#10;&#10;Description automatically generated">
            <a:extLst>
              <a:ext uri="{FF2B5EF4-FFF2-40B4-BE49-F238E27FC236}">
                <a16:creationId xmlns:a16="http://schemas.microsoft.com/office/drawing/2014/main" id="{73D2DEFB-140E-C30B-5B7C-D0BCD39BBDBC}"/>
              </a:ext>
            </a:extLst>
          </p:cNvPr>
          <p:cNvPicPr>
            <a:picLocks noChangeAspect="1"/>
          </p:cNvPicPr>
          <p:nvPr/>
        </p:nvPicPr>
        <p:blipFill rotWithShape="1">
          <a:blip r:embed="rId6">
            <a:extLst>
              <a:ext uri="{28A0092B-C50C-407E-A947-70E740481C1C}">
                <a14:useLocalDpi xmlns:a14="http://schemas.microsoft.com/office/drawing/2010/main" val="0"/>
              </a:ext>
            </a:extLst>
          </a:blip>
          <a:srcRect l="19082" r="17383" b="40276"/>
          <a:stretch/>
        </p:blipFill>
        <p:spPr>
          <a:xfrm>
            <a:off x="197602" y="20369"/>
            <a:ext cx="1898756" cy="1784885"/>
          </a:xfrm>
          <a:custGeom>
            <a:avLst/>
            <a:gdLst/>
            <a:ahLst/>
            <a:cxnLst/>
            <a:rect l="l" t="t" r="r" b="b"/>
            <a:pathLst>
              <a:path w="2258539" h="3554668">
                <a:moveTo>
                  <a:pt x="1777334" y="0"/>
                </a:moveTo>
                <a:cubicBezTo>
                  <a:pt x="1900033" y="0"/>
                  <a:pt x="2019829" y="12434"/>
                  <a:pt x="2135529" y="36109"/>
                </a:cubicBezTo>
                <a:lnTo>
                  <a:pt x="2258539" y="67738"/>
                </a:lnTo>
                <a:lnTo>
                  <a:pt x="2258539" y="3486930"/>
                </a:lnTo>
                <a:lnTo>
                  <a:pt x="2135529" y="3518559"/>
                </a:lnTo>
                <a:cubicBezTo>
                  <a:pt x="2019829" y="3542235"/>
                  <a:pt x="1900033" y="3554668"/>
                  <a:pt x="1777334" y="3554668"/>
                </a:cubicBezTo>
                <a:cubicBezTo>
                  <a:pt x="795739" y="3554668"/>
                  <a:pt x="0" y="2758929"/>
                  <a:pt x="0" y="1777334"/>
                </a:cubicBezTo>
                <a:cubicBezTo>
                  <a:pt x="0" y="795740"/>
                  <a:pt x="795739" y="0"/>
                  <a:pt x="1777334" y="0"/>
                </a:cubicBezTo>
                <a:close/>
              </a:path>
            </a:pathLst>
          </a:custGeom>
        </p:spPr>
      </p:pic>
    </p:spTree>
    <p:extLst>
      <p:ext uri="{BB962C8B-B14F-4D97-AF65-F5344CB8AC3E}">
        <p14:creationId xmlns:p14="http://schemas.microsoft.com/office/powerpoint/2010/main" val="883445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725910D2-A82E-0ECE-B680-595E64D06356}"/>
              </a:ext>
            </a:extLst>
          </p:cNvPr>
          <p:cNvSpPr>
            <a:spLocks noGrp="1"/>
          </p:cNvSpPr>
          <p:nvPr>
            <p:ph type="title"/>
          </p:nvPr>
        </p:nvSpPr>
        <p:spPr>
          <a:xfrm>
            <a:off x="1916789" y="309320"/>
            <a:ext cx="6805427" cy="1325563"/>
          </a:xfrm>
        </p:spPr>
        <p:txBody>
          <a:bodyPr>
            <a:normAutofit/>
          </a:bodyPr>
          <a:lstStyle/>
          <a:p>
            <a:r>
              <a:rPr lang="en-US" dirty="0">
                <a:solidFill>
                  <a:srgbClr val="16A8CC"/>
                </a:solidFill>
                <a:latin typeface="Times New Roman" panose="02020603050405020304" pitchFamily="18" charset="0"/>
                <a:cs typeface="Times New Roman" panose="02020603050405020304" pitchFamily="18" charset="0"/>
              </a:rPr>
              <a:t>Future Directions</a:t>
            </a:r>
            <a:endParaRPr lang="en-AU" dirty="0">
              <a:solidFill>
                <a:srgbClr val="16A8CC"/>
              </a:solidFill>
              <a:latin typeface="Times New Roman" panose="02020603050405020304" pitchFamily="18" charset="0"/>
              <a:cs typeface="Times New Roman" panose="02020603050405020304" pitchFamily="18" charset="0"/>
            </a:endParaRPr>
          </a:p>
        </p:txBody>
      </p:sp>
      <p:pic>
        <p:nvPicPr>
          <p:cNvPr id="8" name="Picture 7" descr="A logo of a ship&#10;&#10;Description automatically generated">
            <a:extLst>
              <a:ext uri="{FF2B5EF4-FFF2-40B4-BE49-F238E27FC236}">
                <a16:creationId xmlns:a16="http://schemas.microsoft.com/office/drawing/2014/main" id="{A9509F6B-9A20-084A-C8DB-10F987372495}"/>
              </a:ext>
            </a:extLst>
          </p:cNvPr>
          <p:cNvPicPr>
            <a:picLocks noChangeAspect="1"/>
          </p:cNvPicPr>
          <p:nvPr/>
        </p:nvPicPr>
        <p:blipFill rotWithShape="1">
          <a:blip r:embed="rId4">
            <a:extLst>
              <a:ext uri="{28A0092B-C50C-407E-A947-70E740481C1C}">
                <a14:useLocalDpi xmlns:a14="http://schemas.microsoft.com/office/drawing/2010/main" val="0"/>
              </a:ext>
            </a:extLst>
          </a:blip>
          <a:srcRect l="19082" r="17383" b="40276"/>
          <a:stretch/>
        </p:blipFill>
        <p:spPr>
          <a:xfrm>
            <a:off x="197602" y="20369"/>
            <a:ext cx="1898756" cy="1784885"/>
          </a:xfrm>
          <a:custGeom>
            <a:avLst/>
            <a:gdLst/>
            <a:ahLst/>
            <a:cxnLst/>
            <a:rect l="l" t="t" r="r" b="b"/>
            <a:pathLst>
              <a:path w="2258539" h="3554668">
                <a:moveTo>
                  <a:pt x="1777334" y="0"/>
                </a:moveTo>
                <a:cubicBezTo>
                  <a:pt x="1900033" y="0"/>
                  <a:pt x="2019829" y="12434"/>
                  <a:pt x="2135529" y="36109"/>
                </a:cubicBezTo>
                <a:lnTo>
                  <a:pt x="2258539" y="67738"/>
                </a:lnTo>
                <a:lnTo>
                  <a:pt x="2258539" y="3486930"/>
                </a:lnTo>
                <a:lnTo>
                  <a:pt x="2135529" y="3518559"/>
                </a:lnTo>
                <a:cubicBezTo>
                  <a:pt x="2019829" y="3542235"/>
                  <a:pt x="1900033" y="3554668"/>
                  <a:pt x="1777334" y="3554668"/>
                </a:cubicBezTo>
                <a:cubicBezTo>
                  <a:pt x="795739" y="3554668"/>
                  <a:pt x="0" y="2758929"/>
                  <a:pt x="0" y="1777334"/>
                </a:cubicBezTo>
                <a:cubicBezTo>
                  <a:pt x="0" y="795740"/>
                  <a:pt x="795739" y="0"/>
                  <a:pt x="1777334" y="0"/>
                </a:cubicBezTo>
                <a:close/>
              </a:path>
            </a:pathLst>
          </a:custGeom>
        </p:spPr>
      </p:pic>
      <p:graphicFrame>
        <p:nvGraphicFramePr>
          <p:cNvPr id="11" name="Diagram 10">
            <a:extLst>
              <a:ext uri="{FF2B5EF4-FFF2-40B4-BE49-F238E27FC236}">
                <a16:creationId xmlns:a16="http://schemas.microsoft.com/office/drawing/2014/main" id="{61C64FBC-70E6-0F21-ABFA-C042239BA040}"/>
              </a:ext>
            </a:extLst>
          </p:cNvPr>
          <p:cNvGraphicFramePr/>
          <p:nvPr>
            <p:extLst>
              <p:ext uri="{D42A27DB-BD31-4B8C-83A1-F6EECF244321}">
                <p14:modId xmlns:p14="http://schemas.microsoft.com/office/powerpoint/2010/main" val="2921637867"/>
              </p:ext>
            </p:extLst>
          </p:nvPr>
        </p:nvGraphicFramePr>
        <p:xfrm>
          <a:off x="517358" y="782053"/>
          <a:ext cx="11253727" cy="576662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084154651"/>
      </p:ext>
    </p:extLst>
  </p:cSld>
  <p:clrMapOvr>
    <a:masterClrMapping/>
  </p:clrMapOvr>
  <p:extLst>
    <p:ext uri="{6950BFC3-D8DA-4A85-94F7-54DA5524770B}">
      <p188:commentRel xmlns:p188="http://schemas.microsoft.com/office/powerpoint/2018/8/main" r:id="rId3"/>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3FB76D9-19FA-4AAD-B40B-11675266068D}"/>
              </a:ext>
            </a:extLst>
          </p:cNvPr>
          <p:cNvSpPr>
            <a:spLocks noGrp="1"/>
          </p:cNvSpPr>
          <p:nvPr>
            <p:ph idx="1"/>
          </p:nvPr>
        </p:nvSpPr>
        <p:spPr>
          <a:xfrm>
            <a:off x="518492" y="1915276"/>
            <a:ext cx="11155016" cy="4351338"/>
          </a:xfrm>
        </p:spPr>
        <p:txBody>
          <a:bodyPr>
            <a:normAutofit/>
          </a:bodyPr>
          <a:lstStyle/>
          <a:p>
            <a:pPr marL="228600" marR="0" lvl="0" indent="-228600" algn="l" defTabSz="914400" rtl="0" eaLnBrk="1" fontAlgn="auto" latinLnBrk="0" hangingPunct="1">
              <a:lnSpc>
                <a:spcPct val="90000"/>
              </a:lnSpc>
              <a:spcBef>
                <a:spcPts val="1000"/>
              </a:spcBef>
              <a:spcAft>
                <a:spcPts val="0"/>
              </a:spcAft>
              <a:buClr>
                <a:srgbClr val="0070C0"/>
              </a:buClr>
              <a:buSzTx/>
              <a:buFont typeface="Arial"/>
              <a:buChar char="•"/>
              <a:tabLst/>
              <a:defRPr/>
            </a:pPr>
            <a:r>
              <a:rPr kumimoji="0" lang="en-US" sz="2800" b="1" i="0" u="none" strike="noStrike" kern="1200" cap="none" spc="0" normalizeH="0" baseline="0" noProof="0" dirty="0">
                <a:ln>
                  <a:noFill/>
                </a:ln>
                <a:solidFill>
                  <a:srgbClr val="16A8CC"/>
                </a:solidFill>
                <a:effectLst/>
                <a:uLnTx/>
                <a:uFillTx/>
                <a:latin typeface="Times New Roman" panose="02020603050405020304" pitchFamily="18" charset="0"/>
                <a:cs typeface="Times New Roman" panose="02020603050405020304" pitchFamily="18" charset="0"/>
              </a:rPr>
              <a:t>Research team</a:t>
            </a:r>
            <a:r>
              <a:rPr kumimoji="0" lang="en-US" sz="2800" b="0" i="0" u="none" strike="noStrike" kern="1200" cap="none" spc="0" normalizeH="0" baseline="0" noProof="0" dirty="0">
                <a:ln>
                  <a:noFill/>
                </a:ln>
                <a:solidFill>
                  <a:srgbClr val="16A8CC"/>
                </a:solidFill>
                <a:effectLst/>
                <a:uLnTx/>
                <a:uFillTx/>
                <a:latin typeface="Times New Roman" panose="02020603050405020304" pitchFamily="18" charset="0"/>
                <a:cs typeface="Times New Roman" panose="02020603050405020304" pitchFamily="18" charset="0"/>
              </a:rPr>
              <a:t>: </a:t>
            </a:r>
            <a:r>
              <a:rPr kumimoji="0" lang="en-US" sz="28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Prof Frances Kay-Lambkin, Dr Dara Samson, </a:t>
            </a:r>
            <a:r>
              <a:rPr kumimoji="0" lang="en-US" sz="2800" b="0" i="0" u="none" strike="noStrike" kern="1200" cap="none" spc="0" normalizeH="0" baseline="0" noProof="0" dirty="0" err="1">
                <a:ln>
                  <a:noFill/>
                </a:ln>
                <a:effectLst/>
                <a:uLnTx/>
                <a:uFillTx/>
                <a:latin typeface="Times New Roman" panose="02020603050405020304" pitchFamily="18" charset="0"/>
                <a:cs typeface="Times New Roman" panose="02020603050405020304" pitchFamily="18" charset="0"/>
              </a:rPr>
              <a:t>Ms</a:t>
            </a:r>
            <a:r>
              <a:rPr kumimoji="0" lang="en-US" sz="28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 Jenny Geddes, </a:t>
            </a:r>
            <a:r>
              <a:rPr kumimoji="0" lang="en-US" sz="2800" b="0" i="0" u="none" strike="noStrike" kern="1200" cap="none" spc="0" normalizeH="0" baseline="0" noProof="0" dirty="0" err="1">
                <a:ln>
                  <a:noFill/>
                </a:ln>
                <a:effectLst/>
                <a:uLnTx/>
                <a:uFillTx/>
                <a:latin typeface="Times New Roman" panose="02020603050405020304" pitchFamily="18" charset="0"/>
                <a:cs typeface="Times New Roman" panose="02020603050405020304" pitchFamily="18" charset="0"/>
              </a:rPr>
              <a:t>Ms</a:t>
            </a:r>
            <a:r>
              <a:rPr kumimoji="0" lang="en-US" sz="28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 Lauren Rogers, </a:t>
            </a:r>
            <a:r>
              <a:rPr kumimoji="0" lang="en-US" sz="2800" b="0" i="0" u="none" strike="noStrike" kern="1200" cap="none" spc="0" normalizeH="0" baseline="0" noProof="0" dirty="0" err="1">
                <a:ln>
                  <a:noFill/>
                </a:ln>
                <a:effectLst/>
                <a:uLnTx/>
                <a:uFillTx/>
                <a:latin typeface="Times New Roman" panose="02020603050405020304" pitchFamily="18" charset="0"/>
                <a:cs typeface="Times New Roman" panose="02020603050405020304" pitchFamily="18" charset="0"/>
              </a:rPr>
              <a:t>Ms</a:t>
            </a:r>
            <a:r>
              <a:rPr kumimoji="0" lang="en-US" sz="28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 Bronte Speirs, Dr Steph Kershaw, </a:t>
            </a:r>
            <a:r>
              <a:rPr kumimoji="0" lang="en-US" sz="2800" b="0" i="0" u="none" strike="noStrike" kern="1200" cap="none" spc="0" normalizeH="0" baseline="0" noProof="0" dirty="0" err="1">
                <a:ln>
                  <a:noFill/>
                </a:ln>
                <a:effectLst/>
                <a:uLnTx/>
                <a:uFillTx/>
                <a:latin typeface="Times New Roman" panose="02020603050405020304" pitchFamily="18" charset="0"/>
                <a:cs typeface="Times New Roman" panose="02020603050405020304" pitchFamily="18" charset="0"/>
              </a:rPr>
              <a:t>Ms</a:t>
            </a:r>
            <a:r>
              <a:rPr kumimoji="0" lang="en-US" sz="28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 Maddy </a:t>
            </a:r>
            <a:r>
              <a:rPr lang="en-US" dirty="0">
                <a:latin typeface="Times New Roman" panose="02020603050405020304" pitchFamily="18" charset="0"/>
                <a:cs typeface="Times New Roman" panose="02020603050405020304" pitchFamily="18" charset="0"/>
              </a:rPr>
              <a:t>Keaveny, </a:t>
            </a:r>
            <a:r>
              <a:rPr kumimoji="0" lang="en-US" sz="28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Prof Cath Chapman, Prof Maree Teesson, Prof Nickie Newton</a:t>
            </a:r>
          </a:p>
          <a:p>
            <a:pPr marL="228600" marR="0" lvl="0" indent="-228600" algn="l" defTabSz="914400" rtl="0" eaLnBrk="1" fontAlgn="auto" latinLnBrk="0" hangingPunct="1">
              <a:lnSpc>
                <a:spcPct val="90000"/>
              </a:lnSpc>
              <a:spcBef>
                <a:spcPts val="1000"/>
              </a:spcBef>
              <a:spcAft>
                <a:spcPts val="0"/>
              </a:spcAft>
              <a:buClr>
                <a:srgbClr val="0070C0"/>
              </a:buClr>
              <a:buSzTx/>
              <a:buFont typeface="Arial"/>
              <a:buChar char="•"/>
              <a:tabLst/>
              <a:defRPr/>
            </a:pPr>
            <a:r>
              <a:rPr kumimoji="0" lang="en-US" sz="2800" b="1" i="0" u="none" strike="noStrike" kern="1200" cap="none" spc="0" normalizeH="0" baseline="0" noProof="0" dirty="0">
                <a:ln>
                  <a:noFill/>
                </a:ln>
                <a:solidFill>
                  <a:srgbClr val="16A8CC"/>
                </a:solidFill>
                <a:effectLst/>
                <a:uLnTx/>
                <a:uFillTx/>
                <a:latin typeface="Times New Roman" panose="02020603050405020304" pitchFamily="18" charset="0"/>
                <a:cs typeface="Times New Roman" panose="02020603050405020304" pitchFamily="18" charset="0"/>
              </a:rPr>
              <a:t>Expert Advisory Group, project partners and collaborators</a:t>
            </a:r>
            <a:r>
              <a:rPr kumimoji="0" lang="en-US" sz="2800" b="0" i="0" u="none" strike="noStrike" kern="1200" cap="none" spc="0" normalizeH="0" baseline="0" noProof="0" dirty="0">
                <a:ln>
                  <a:noFill/>
                </a:ln>
                <a:solidFill>
                  <a:srgbClr val="16A8CC"/>
                </a:solidFill>
                <a:effectLst/>
                <a:uLnTx/>
                <a:uFillTx/>
                <a:latin typeface="Times New Roman" panose="02020603050405020304" pitchFamily="18" charset="0"/>
                <a:cs typeface="Times New Roman" panose="02020603050405020304" pitchFamily="18" charset="0"/>
              </a:rPr>
              <a:t>: </a:t>
            </a:r>
            <a:r>
              <a:rPr kumimoji="0" lang="en-US" sz="28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Prof Dan </a:t>
            </a:r>
            <a:r>
              <a:rPr kumimoji="0" lang="en-US" sz="2800" b="0" i="0" u="none" strike="noStrike" kern="1200" cap="none" spc="0" normalizeH="0" baseline="0" noProof="0" dirty="0" err="1">
                <a:ln>
                  <a:noFill/>
                </a:ln>
                <a:effectLst/>
                <a:uLnTx/>
                <a:uFillTx/>
                <a:latin typeface="Times New Roman" panose="02020603050405020304" pitchFamily="18" charset="0"/>
                <a:cs typeface="Times New Roman" panose="02020603050405020304" pitchFamily="18" charset="0"/>
              </a:rPr>
              <a:t>Lubman</a:t>
            </a:r>
            <a:r>
              <a:rPr kumimoji="0" lang="en-US" sz="28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 Dr Rick Loos, Dr Milena </a:t>
            </a:r>
            <a:r>
              <a:rPr kumimoji="0" lang="en-US" sz="2800" b="0" i="0" u="none" strike="noStrike" kern="1200" cap="none" spc="0" normalizeH="0" baseline="0" noProof="0" dirty="0" err="1">
                <a:ln>
                  <a:noFill/>
                </a:ln>
                <a:effectLst/>
                <a:uLnTx/>
                <a:uFillTx/>
                <a:latin typeface="Times New Roman" panose="02020603050405020304" pitchFamily="18" charset="0"/>
                <a:cs typeface="Times New Roman" panose="02020603050405020304" pitchFamily="18" charset="0"/>
              </a:rPr>
              <a:t>Heinsch</a:t>
            </a:r>
            <a:r>
              <a:rPr kumimoji="0" lang="en-US" sz="28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 Dr Jessica Wyllie, A/Prof Jamie Carlson, </a:t>
            </a:r>
            <a:r>
              <a:rPr kumimoji="0" lang="en-AU" sz="28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Ms Gill Velleman, Prof James Orford</a:t>
            </a:r>
            <a:endParaRPr lang="en-AU" sz="2800" noProof="0" dirty="0">
              <a:latin typeface="Times New Roman" panose="02020603050405020304" pitchFamily="18" charset="0"/>
              <a:cs typeface="Times New Roman" panose="02020603050405020304" pitchFamily="18" charset="0"/>
            </a:endParaRPr>
          </a:p>
          <a:p>
            <a:pPr marL="228600" marR="0" lvl="0" indent="-228600" algn="l" defTabSz="914400" rtl="0" eaLnBrk="1" fontAlgn="auto" latinLnBrk="0" hangingPunct="1">
              <a:lnSpc>
                <a:spcPct val="90000"/>
              </a:lnSpc>
              <a:spcBef>
                <a:spcPts val="1000"/>
              </a:spcBef>
              <a:spcAft>
                <a:spcPts val="0"/>
              </a:spcAft>
              <a:buClr>
                <a:srgbClr val="0070C0"/>
              </a:buClr>
              <a:buSzTx/>
              <a:buFont typeface="Arial"/>
              <a:buChar char="•"/>
              <a:tabLst/>
              <a:defRPr/>
            </a:pPr>
            <a:r>
              <a:rPr kumimoji="0" lang="en-US" sz="2800" b="1" i="0" u="none" strike="noStrike" kern="1200" cap="none" spc="0" normalizeH="0" baseline="0" noProof="0" dirty="0">
                <a:ln>
                  <a:noFill/>
                </a:ln>
                <a:solidFill>
                  <a:srgbClr val="16A8CC"/>
                </a:solidFill>
                <a:effectLst/>
                <a:uLnTx/>
                <a:uFillTx/>
                <a:latin typeface="Times New Roman" panose="02020603050405020304" pitchFamily="18" charset="0"/>
                <a:cs typeface="Times New Roman" panose="02020603050405020304" pitchFamily="18" charset="0"/>
              </a:rPr>
              <a:t>Funding</a:t>
            </a:r>
            <a:r>
              <a:rPr kumimoji="0" lang="en-US" sz="2800" b="0" i="0" u="none" strike="noStrike" kern="1200" cap="none" spc="0" normalizeH="0" baseline="0" noProof="0" dirty="0">
                <a:ln>
                  <a:noFill/>
                </a:ln>
                <a:solidFill>
                  <a:srgbClr val="16A8CC"/>
                </a:solidFill>
                <a:effectLst/>
                <a:uLnTx/>
                <a:uFillTx/>
                <a:latin typeface="Times New Roman" panose="02020603050405020304" pitchFamily="18" charset="0"/>
                <a:cs typeface="Times New Roman" panose="02020603050405020304" pitchFamily="18" charset="0"/>
              </a:rPr>
              <a:t>: </a:t>
            </a:r>
            <a:r>
              <a:rPr kumimoji="0" lang="en-US" sz="28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Australian Government Department of Health, Disability and Ageing Care (development and implementation) and Alcohol and Drug Foundation (evaluation)</a:t>
            </a:r>
          </a:p>
          <a:p>
            <a:endParaRPr lang="en-AU" dirty="0"/>
          </a:p>
        </p:txBody>
      </p:sp>
      <p:pic>
        <p:nvPicPr>
          <p:cNvPr id="1028" name="Picture 4">
            <a:extLst>
              <a:ext uri="{FF2B5EF4-FFF2-40B4-BE49-F238E27FC236}">
                <a16:creationId xmlns:a16="http://schemas.microsoft.com/office/drawing/2014/main" id="{985A8623-7670-4550-9033-AE95B249B7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2204" y="5855355"/>
            <a:ext cx="2425013" cy="822519"/>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0D0A3686-AAC2-BFF0-1ACE-65E1C4385413}"/>
              </a:ext>
            </a:extLst>
          </p:cNvPr>
          <p:cNvSpPr>
            <a:spLocks noGrp="1"/>
          </p:cNvSpPr>
          <p:nvPr>
            <p:ph type="title"/>
          </p:nvPr>
        </p:nvSpPr>
        <p:spPr>
          <a:xfrm>
            <a:off x="1916789" y="309320"/>
            <a:ext cx="6805427" cy="1325563"/>
          </a:xfrm>
        </p:spPr>
        <p:txBody>
          <a:bodyPr>
            <a:normAutofit/>
          </a:bodyPr>
          <a:lstStyle/>
          <a:p>
            <a:r>
              <a:rPr lang="en-US" dirty="0">
                <a:solidFill>
                  <a:srgbClr val="16A8CC"/>
                </a:solidFill>
                <a:latin typeface="Times New Roman" panose="02020603050405020304" pitchFamily="18" charset="0"/>
                <a:cs typeface="Times New Roman" panose="02020603050405020304" pitchFamily="18" charset="0"/>
              </a:rPr>
              <a:t>Acknowledgments</a:t>
            </a:r>
            <a:endParaRPr lang="en-AU" dirty="0">
              <a:solidFill>
                <a:srgbClr val="16A8CC"/>
              </a:solidFill>
              <a:latin typeface="Times New Roman" panose="02020603050405020304" pitchFamily="18" charset="0"/>
              <a:cs typeface="Times New Roman" panose="02020603050405020304" pitchFamily="18" charset="0"/>
            </a:endParaRPr>
          </a:p>
        </p:txBody>
      </p:sp>
      <p:pic>
        <p:nvPicPr>
          <p:cNvPr id="8" name="Picture 7" descr="A logo of a ship&#10;&#10;Description automatically generated">
            <a:extLst>
              <a:ext uri="{FF2B5EF4-FFF2-40B4-BE49-F238E27FC236}">
                <a16:creationId xmlns:a16="http://schemas.microsoft.com/office/drawing/2014/main" id="{A9900819-E490-81AA-E672-3F892947CB6F}"/>
              </a:ext>
            </a:extLst>
          </p:cNvPr>
          <p:cNvPicPr>
            <a:picLocks noChangeAspect="1"/>
          </p:cNvPicPr>
          <p:nvPr/>
        </p:nvPicPr>
        <p:blipFill rotWithShape="1">
          <a:blip r:embed="rId4">
            <a:extLst>
              <a:ext uri="{28A0092B-C50C-407E-A947-70E740481C1C}">
                <a14:useLocalDpi xmlns:a14="http://schemas.microsoft.com/office/drawing/2010/main" val="0"/>
              </a:ext>
            </a:extLst>
          </a:blip>
          <a:srcRect l="19082" r="17383" b="40276"/>
          <a:stretch/>
        </p:blipFill>
        <p:spPr>
          <a:xfrm>
            <a:off x="197602" y="20369"/>
            <a:ext cx="1898756" cy="1784885"/>
          </a:xfrm>
          <a:custGeom>
            <a:avLst/>
            <a:gdLst/>
            <a:ahLst/>
            <a:cxnLst/>
            <a:rect l="l" t="t" r="r" b="b"/>
            <a:pathLst>
              <a:path w="2258539" h="3554668">
                <a:moveTo>
                  <a:pt x="1777334" y="0"/>
                </a:moveTo>
                <a:cubicBezTo>
                  <a:pt x="1900033" y="0"/>
                  <a:pt x="2019829" y="12434"/>
                  <a:pt x="2135529" y="36109"/>
                </a:cubicBezTo>
                <a:lnTo>
                  <a:pt x="2258539" y="67738"/>
                </a:lnTo>
                <a:lnTo>
                  <a:pt x="2258539" y="3486930"/>
                </a:lnTo>
                <a:lnTo>
                  <a:pt x="2135529" y="3518559"/>
                </a:lnTo>
                <a:cubicBezTo>
                  <a:pt x="2019829" y="3542235"/>
                  <a:pt x="1900033" y="3554668"/>
                  <a:pt x="1777334" y="3554668"/>
                </a:cubicBezTo>
                <a:cubicBezTo>
                  <a:pt x="795739" y="3554668"/>
                  <a:pt x="0" y="2758929"/>
                  <a:pt x="0" y="1777334"/>
                </a:cubicBezTo>
                <a:cubicBezTo>
                  <a:pt x="0" y="795740"/>
                  <a:pt x="795739" y="0"/>
                  <a:pt x="1777334" y="0"/>
                </a:cubicBezTo>
                <a:close/>
              </a:path>
            </a:pathLst>
          </a:custGeom>
        </p:spPr>
      </p:pic>
      <p:pic>
        <p:nvPicPr>
          <p:cNvPr id="4" name="Graphic 3">
            <a:extLst>
              <a:ext uri="{FF2B5EF4-FFF2-40B4-BE49-F238E27FC236}">
                <a16:creationId xmlns:a16="http://schemas.microsoft.com/office/drawing/2014/main" id="{4DE2B30B-1092-7F4B-06D1-53BDFE3CB12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333067" y="5911826"/>
            <a:ext cx="4443310" cy="709578"/>
          </a:xfrm>
          <a:prstGeom prst="rect">
            <a:avLst/>
          </a:prstGeom>
        </p:spPr>
      </p:pic>
    </p:spTree>
    <p:extLst>
      <p:ext uri="{BB962C8B-B14F-4D97-AF65-F5344CB8AC3E}">
        <p14:creationId xmlns:p14="http://schemas.microsoft.com/office/powerpoint/2010/main" val="33384156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704FA4-B1A1-44E4-9CFA-031F755E6885}"/>
              </a:ext>
            </a:extLst>
          </p:cNvPr>
          <p:cNvSpPr>
            <a:spLocks noGrp="1"/>
          </p:cNvSpPr>
          <p:nvPr>
            <p:ph idx="1"/>
          </p:nvPr>
        </p:nvSpPr>
        <p:spPr>
          <a:xfrm>
            <a:off x="6445118" y="2264354"/>
            <a:ext cx="5365604" cy="4351338"/>
          </a:xfrm>
        </p:spPr>
        <p:txBody>
          <a:bodyPr/>
          <a:lstStyle/>
          <a:p>
            <a:pPr marL="0" indent="0" algn="ctr">
              <a:buNone/>
            </a:pPr>
            <a:r>
              <a:rPr kumimoji="0" lang="en-US" sz="3200" b="1" i="0" u="none" strike="noStrike" kern="1200" cap="none" spc="0" normalizeH="0" baseline="0" noProof="0" dirty="0">
                <a:ln>
                  <a:noFill/>
                </a:ln>
                <a:solidFill>
                  <a:srgbClr val="2CC1D7"/>
                </a:solidFill>
                <a:effectLst/>
                <a:uLnTx/>
                <a:uFillTx/>
                <a:latin typeface="Times New Roman" panose="02020603050405020304" pitchFamily="18" charset="0"/>
                <a:cs typeface="Times New Roman" panose="02020603050405020304" pitchFamily="18" charset="0"/>
              </a:rPr>
              <a:t>Thank you </a:t>
            </a:r>
            <a:r>
              <a:rPr lang="en-US" sz="3200" b="1" dirty="0">
                <a:solidFill>
                  <a:srgbClr val="2CC1D7"/>
                </a:solidFill>
                <a:latin typeface="Times New Roman" panose="02020603050405020304" pitchFamily="18" charset="0"/>
                <a:cs typeface="Times New Roman" panose="02020603050405020304" pitchFamily="18" charset="0"/>
              </a:rPr>
              <a:t>to the </a:t>
            </a:r>
            <a:r>
              <a:rPr kumimoji="0" lang="en-US" sz="3200" b="1" i="0" u="none" strike="noStrike" kern="1200" cap="none" spc="0" normalizeH="0" baseline="0" noProof="0" dirty="0">
                <a:ln>
                  <a:noFill/>
                </a:ln>
                <a:solidFill>
                  <a:srgbClr val="2CC1D7"/>
                </a:solidFill>
                <a:effectLst/>
                <a:uLnTx/>
                <a:uFillTx/>
                <a:latin typeface="Times New Roman" panose="02020603050405020304" pitchFamily="18" charset="0"/>
                <a:cs typeface="Times New Roman" panose="02020603050405020304" pitchFamily="18" charset="0"/>
              </a:rPr>
              <a:t>many family members and friends </a:t>
            </a:r>
            <a:r>
              <a:rPr kumimoji="0" lang="en-US" sz="32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who have generously shared their stories and insights, as well as provided feedback on the program</a:t>
            </a:r>
          </a:p>
          <a:p>
            <a:endParaRPr lang="en-AU" dirty="0"/>
          </a:p>
        </p:txBody>
      </p:sp>
      <p:pic>
        <p:nvPicPr>
          <p:cNvPr id="13" name="Picture 12" descr="A group of people sitting in a room&#10;&#10;Description automatically generated">
            <a:extLst>
              <a:ext uri="{FF2B5EF4-FFF2-40B4-BE49-F238E27FC236}">
                <a16:creationId xmlns:a16="http://schemas.microsoft.com/office/drawing/2014/main" id="{5129E665-A0FC-B385-8344-DF7C16A9EA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1780" y="2052486"/>
            <a:ext cx="5365605" cy="3846327"/>
          </a:xfrm>
          <a:prstGeom prst="rect">
            <a:avLst/>
          </a:prstGeom>
        </p:spPr>
      </p:pic>
      <p:sp>
        <p:nvSpPr>
          <p:cNvPr id="5" name="Title 1">
            <a:extLst>
              <a:ext uri="{FF2B5EF4-FFF2-40B4-BE49-F238E27FC236}">
                <a16:creationId xmlns:a16="http://schemas.microsoft.com/office/drawing/2014/main" id="{EC390095-C1B9-5110-6B9B-AF921D0D8E9E}"/>
              </a:ext>
            </a:extLst>
          </p:cNvPr>
          <p:cNvSpPr>
            <a:spLocks noGrp="1"/>
          </p:cNvSpPr>
          <p:nvPr>
            <p:ph type="title"/>
          </p:nvPr>
        </p:nvSpPr>
        <p:spPr>
          <a:xfrm>
            <a:off x="1916789" y="309320"/>
            <a:ext cx="6805427" cy="1325563"/>
          </a:xfrm>
        </p:spPr>
        <p:txBody>
          <a:bodyPr>
            <a:normAutofit/>
          </a:bodyPr>
          <a:lstStyle/>
          <a:p>
            <a:r>
              <a:rPr lang="en-US" dirty="0">
                <a:solidFill>
                  <a:srgbClr val="16A8CC"/>
                </a:solidFill>
                <a:latin typeface="Times New Roman" panose="02020603050405020304" pitchFamily="18" charset="0"/>
                <a:cs typeface="Times New Roman" panose="02020603050405020304" pitchFamily="18" charset="0"/>
              </a:rPr>
              <a:t>Acknowledgments</a:t>
            </a:r>
            <a:endParaRPr lang="en-AU" dirty="0">
              <a:solidFill>
                <a:srgbClr val="16A8CC"/>
              </a:solidFill>
              <a:latin typeface="Times New Roman" panose="02020603050405020304" pitchFamily="18" charset="0"/>
              <a:cs typeface="Times New Roman" panose="02020603050405020304" pitchFamily="18" charset="0"/>
            </a:endParaRPr>
          </a:p>
        </p:txBody>
      </p:sp>
      <p:pic>
        <p:nvPicPr>
          <p:cNvPr id="8" name="Picture 7" descr="A logo of a ship&#10;&#10;Description automatically generated">
            <a:extLst>
              <a:ext uri="{FF2B5EF4-FFF2-40B4-BE49-F238E27FC236}">
                <a16:creationId xmlns:a16="http://schemas.microsoft.com/office/drawing/2014/main" id="{2B03224C-5EDC-7F74-7615-CC56BD514015}"/>
              </a:ext>
            </a:extLst>
          </p:cNvPr>
          <p:cNvPicPr>
            <a:picLocks noChangeAspect="1"/>
          </p:cNvPicPr>
          <p:nvPr/>
        </p:nvPicPr>
        <p:blipFill rotWithShape="1">
          <a:blip r:embed="rId4">
            <a:extLst>
              <a:ext uri="{28A0092B-C50C-407E-A947-70E740481C1C}">
                <a14:useLocalDpi xmlns:a14="http://schemas.microsoft.com/office/drawing/2010/main" val="0"/>
              </a:ext>
            </a:extLst>
          </a:blip>
          <a:srcRect l="19082" r="17383" b="40276"/>
          <a:stretch/>
        </p:blipFill>
        <p:spPr>
          <a:xfrm>
            <a:off x="197602" y="20369"/>
            <a:ext cx="1898756" cy="1784885"/>
          </a:xfrm>
          <a:custGeom>
            <a:avLst/>
            <a:gdLst/>
            <a:ahLst/>
            <a:cxnLst/>
            <a:rect l="l" t="t" r="r" b="b"/>
            <a:pathLst>
              <a:path w="2258539" h="3554668">
                <a:moveTo>
                  <a:pt x="1777334" y="0"/>
                </a:moveTo>
                <a:cubicBezTo>
                  <a:pt x="1900033" y="0"/>
                  <a:pt x="2019829" y="12434"/>
                  <a:pt x="2135529" y="36109"/>
                </a:cubicBezTo>
                <a:lnTo>
                  <a:pt x="2258539" y="67738"/>
                </a:lnTo>
                <a:lnTo>
                  <a:pt x="2258539" y="3486930"/>
                </a:lnTo>
                <a:lnTo>
                  <a:pt x="2135529" y="3518559"/>
                </a:lnTo>
                <a:cubicBezTo>
                  <a:pt x="2019829" y="3542235"/>
                  <a:pt x="1900033" y="3554668"/>
                  <a:pt x="1777334" y="3554668"/>
                </a:cubicBezTo>
                <a:cubicBezTo>
                  <a:pt x="795739" y="3554668"/>
                  <a:pt x="0" y="2758929"/>
                  <a:pt x="0" y="1777334"/>
                </a:cubicBezTo>
                <a:cubicBezTo>
                  <a:pt x="0" y="795740"/>
                  <a:pt x="795739" y="0"/>
                  <a:pt x="1777334" y="0"/>
                </a:cubicBezTo>
                <a:close/>
              </a:path>
            </a:pathLst>
          </a:custGeom>
        </p:spPr>
      </p:pic>
    </p:spTree>
    <p:extLst>
      <p:ext uri="{BB962C8B-B14F-4D97-AF65-F5344CB8AC3E}">
        <p14:creationId xmlns:p14="http://schemas.microsoft.com/office/powerpoint/2010/main" val="33737063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50C0D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5C7B7-8F07-5B0A-6F05-658D6F645EA4}"/>
              </a:ext>
            </a:extLst>
          </p:cNvPr>
          <p:cNvSpPr>
            <a:spLocks noGrp="1"/>
          </p:cNvSpPr>
          <p:nvPr>
            <p:ph type="title"/>
          </p:nvPr>
        </p:nvSpPr>
        <p:spPr>
          <a:xfrm>
            <a:off x="698498" y="700695"/>
            <a:ext cx="4309533" cy="492443"/>
          </a:xfrm>
        </p:spPr>
        <p:txBody>
          <a:bodyPr wrap="square" lIns="0" tIns="0" rIns="0" bIns="0" anchor="t">
            <a:spAutoFit/>
          </a:bodyPr>
          <a:lstStyle/>
          <a:p>
            <a:r>
              <a:rPr lang="en-US" b="1">
                <a:solidFill>
                  <a:schemeClr val="bg1"/>
                </a:solidFill>
                <a:latin typeface="+mj-lt"/>
              </a:rPr>
              <a:t>Thank you!</a:t>
            </a:r>
          </a:p>
        </p:txBody>
      </p:sp>
      <p:sp>
        <p:nvSpPr>
          <p:cNvPr id="6" name="TextBox 5">
            <a:extLst>
              <a:ext uri="{FF2B5EF4-FFF2-40B4-BE49-F238E27FC236}">
                <a16:creationId xmlns:a16="http://schemas.microsoft.com/office/drawing/2014/main" id="{274EF85F-25A7-877B-8A4D-20B8C45C2F05}"/>
              </a:ext>
            </a:extLst>
          </p:cNvPr>
          <p:cNvSpPr txBox="1"/>
          <p:nvPr/>
        </p:nvSpPr>
        <p:spPr>
          <a:xfrm>
            <a:off x="698498" y="1452786"/>
            <a:ext cx="5122333" cy="2100190"/>
          </a:xfrm>
          <a:prstGeom prst="rect">
            <a:avLst/>
          </a:prstGeom>
          <a:noFill/>
        </p:spPr>
        <p:txBody>
          <a:bodyPr wrap="square">
            <a:spAutoFit/>
          </a:bodyPr>
          <a:lstStyle/>
          <a:p>
            <a:pPr marL="16933" marR="0" lvl="0" indent="0" algn="l" defTabSz="914400" rtl="0" eaLnBrk="1" fontAlgn="auto" latinLnBrk="0" hangingPunct="1">
              <a:lnSpc>
                <a:spcPct val="100000"/>
              </a:lnSpc>
              <a:spcBef>
                <a:spcPts val="133"/>
              </a:spcBef>
              <a:spcAft>
                <a:spcPts val="0"/>
              </a:spcAft>
              <a:buClrTx/>
              <a:buSzTx/>
              <a:buFontTx/>
              <a:buNone/>
              <a:tabLst/>
              <a:defRPr/>
            </a:pPr>
            <a:r>
              <a:rPr kumimoji="0" lang="en-AU" sz="2133" b="1" i="0" u="none" strike="noStrike" kern="1200" cap="none" spc="0" normalizeH="0" baseline="0" noProof="0">
                <a:ln>
                  <a:noFill/>
                </a:ln>
                <a:solidFill>
                  <a:srgbClr val="000000"/>
                </a:solidFill>
                <a:effectLst/>
                <a:uLnTx/>
                <a:uFillTx/>
                <a:latin typeface="Arial"/>
                <a:ea typeface="+mn-ea"/>
                <a:cs typeface="Arial"/>
              </a:rPr>
              <a:t>Contact: </a:t>
            </a:r>
          </a:p>
          <a:p>
            <a:pPr marL="16933" marR="0" lvl="0" indent="0" algn="l" defTabSz="914400" rtl="0" eaLnBrk="1" fontAlgn="auto" latinLnBrk="0" hangingPunct="1">
              <a:lnSpc>
                <a:spcPct val="100000"/>
              </a:lnSpc>
              <a:spcBef>
                <a:spcPts val="133"/>
              </a:spcBef>
              <a:spcAft>
                <a:spcPts val="0"/>
              </a:spcAft>
              <a:buClrTx/>
              <a:buSzTx/>
              <a:buFontTx/>
              <a:buNone/>
              <a:tabLst/>
              <a:defRPr/>
            </a:pPr>
            <a:endParaRPr kumimoji="0" lang="en-AU" sz="2133" b="0" i="0" u="none" strike="noStrike" kern="1200" cap="none" spc="0" normalizeH="0" baseline="0" noProof="0">
              <a:ln>
                <a:noFill/>
              </a:ln>
              <a:solidFill>
                <a:srgbClr val="000000"/>
              </a:solidFill>
              <a:effectLst/>
              <a:uLnTx/>
              <a:uFillTx/>
              <a:latin typeface="Arial"/>
              <a:ea typeface="+mn-ea"/>
              <a:cs typeface="Arial"/>
            </a:endParaRPr>
          </a:p>
          <a:p>
            <a:pPr marL="16933" marR="0" lvl="0" indent="0" algn="l" defTabSz="914400" rtl="0" eaLnBrk="1" fontAlgn="auto" latinLnBrk="0" hangingPunct="1">
              <a:lnSpc>
                <a:spcPct val="100000"/>
              </a:lnSpc>
              <a:spcBef>
                <a:spcPts val="133"/>
              </a:spcBef>
              <a:spcAft>
                <a:spcPts val="0"/>
              </a:spcAft>
              <a:buClrTx/>
              <a:buSzTx/>
              <a:buFontTx/>
              <a:buNone/>
              <a:tabLst/>
              <a:defRPr/>
            </a:pPr>
            <a:r>
              <a:rPr kumimoji="0" lang="en-AU" sz="2133" b="1" i="0" u="none" strike="noStrike" kern="1200" cap="none" spc="0" normalizeH="0" baseline="0" noProof="0">
                <a:ln>
                  <a:noFill/>
                </a:ln>
                <a:solidFill>
                  <a:srgbClr val="000000"/>
                </a:solidFill>
                <a:effectLst/>
                <a:uLnTx/>
                <a:uFillTx/>
                <a:latin typeface="Arial"/>
                <a:ea typeface="+mn-ea"/>
                <a:cs typeface="Arial"/>
              </a:rPr>
              <a:t>Postal Address: </a:t>
            </a:r>
          </a:p>
          <a:p>
            <a:pPr marL="16933" marR="0" lvl="0" indent="0" algn="l" defTabSz="914400" rtl="0" eaLnBrk="1" fontAlgn="auto" latinLnBrk="0" hangingPunct="1">
              <a:lnSpc>
                <a:spcPct val="100000"/>
              </a:lnSpc>
              <a:spcBef>
                <a:spcPts val="133"/>
              </a:spcBef>
              <a:spcAft>
                <a:spcPts val="0"/>
              </a:spcAft>
              <a:buClrTx/>
              <a:buSzTx/>
              <a:buFontTx/>
              <a:buNone/>
              <a:tabLst/>
              <a:defRPr/>
            </a:pPr>
            <a:r>
              <a:rPr kumimoji="0" lang="en-AU" sz="2133" b="0" i="0" u="none" strike="noStrike" kern="1200" cap="none" spc="0" normalizeH="0" baseline="0" noProof="0">
                <a:ln>
                  <a:noFill/>
                </a:ln>
                <a:solidFill>
                  <a:srgbClr val="000000"/>
                </a:solidFill>
                <a:effectLst/>
                <a:uLnTx/>
                <a:uFillTx/>
                <a:latin typeface="Arial"/>
                <a:ea typeface="+mn-ea"/>
                <a:cs typeface="Arial"/>
              </a:rPr>
              <a:t>The Matilda Centre, Level 6, Jane Foss Russell building (G02), The University of Sydney NSW 2006, Australia</a:t>
            </a:r>
          </a:p>
        </p:txBody>
      </p:sp>
      <p:sp>
        <p:nvSpPr>
          <p:cNvPr id="3" name="Text Placeholder 4">
            <a:extLst>
              <a:ext uri="{FF2B5EF4-FFF2-40B4-BE49-F238E27FC236}">
                <a16:creationId xmlns:a16="http://schemas.microsoft.com/office/drawing/2014/main" id="{6C3886B5-E94B-3A4C-688D-BED35E703175}"/>
              </a:ext>
            </a:extLst>
          </p:cNvPr>
          <p:cNvSpPr txBox="1">
            <a:spLocks/>
          </p:cNvSpPr>
          <p:nvPr/>
        </p:nvSpPr>
        <p:spPr>
          <a:xfrm>
            <a:off x="6819675" y="1452786"/>
            <a:ext cx="4927599" cy="4619539"/>
          </a:xfrm>
          <a:prstGeom prst="rect">
            <a:avLst/>
          </a:prstGeom>
        </p:spPr>
        <p:txBody>
          <a:bodyPr/>
          <a:lstStyle>
            <a:lvl1pPr marL="171450" indent="-171450">
              <a:buClr>
                <a:schemeClr val="tx2"/>
              </a:buClr>
              <a:buFont typeface="Arial" panose="020B0604020202020204" pitchFamily="34" charset="0"/>
              <a:buChar char="•"/>
              <a:defRPr>
                <a:solidFill>
                  <a:schemeClr val="tx2"/>
                </a:solidFill>
                <a:latin typeface="+mn-lt"/>
                <a:ea typeface="+mn-ea"/>
                <a:cs typeface="+mn-cs"/>
              </a:defRPr>
            </a:lvl1pPr>
            <a:lvl2pPr marL="457200">
              <a:buFont typeface="Arial" panose="020B0604020202020204" pitchFamily="34" charset="0"/>
              <a:buChar char="•"/>
              <a:defRPr>
                <a:solidFill>
                  <a:schemeClr val="tx2"/>
                </a:solidFill>
                <a:latin typeface="+mn-lt"/>
                <a:ea typeface="+mn-ea"/>
                <a:cs typeface="+mn-cs"/>
              </a:defRPr>
            </a:lvl2pPr>
            <a:lvl3pPr marL="914400">
              <a:buFont typeface="Arial" panose="020B0604020202020204" pitchFamily="34" charset="0"/>
              <a:buChar char="•"/>
              <a:defRPr>
                <a:solidFill>
                  <a:schemeClr val="tx2"/>
                </a:solidFill>
                <a:latin typeface="+mn-lt"/>
                <a:ea typeface="+mn-ea"/>
                <a:cs typeface="+mn-cs"/>
              </a:defRPr>
            </a:lvl3pPr>
            <a:lvl4pPr marL="1371600">
              <a:buFont typeface="Arial" panose="020B0604020202020204" pitchFamily="34" charset="0"/>
              <a:buChar char="•"/>
              <a:defRPr>
                <a:solidFill>
                  <a:schemeClr val="tx2"/>
                </a:solidFill>
                <a:latin typeface="+mn-lt"/>
                <a:ea typeface="+mn-ea"/>
                <a:cs typeface="+mn-cs"/>
              </a:defRPr>
            </a:lvl4pPr>
            <a:lvl5pPr marL="1828800">
              <a:buFont typeface="Arial" panose="020B0604020202020204" pitchFamily="34" charset="0"/>
              <a:buChar char="•"/>
              <a:defRPr>
                <a:solidFill>
                  <a:schemeClr val="tx2"/>
                </a:solidFill>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609585" marR="0" lvl="1" indent="0" algn="l" defTabSz="914400" rtl="0" eaLnBrk="1" fontAlgn="auto" latinLnBrk="0" hangingPunct="1">
              <a:lnSpc>
                <a:spcPct val="150000"/>
              </a:lnSpc>
              <a:spcBef>
                <a:spcPts val="0"/>
              </a:spcBef>
              <a:spcAft>
                <a:spcPts val="1600"/>
              </a:spcAft>
              <a:buClrTx/>
              <a:buSzTx/>
              <a:buFont typeface="Arial" panose="020B0604020202020204" pitchFamily="34" charset="0"/>
              <a:buNone/>
              <a:tabLst/>
              <a:defRPr/>
            </a:pPr>
            <a:r>
              <a:rPr kumimoji="0" lang="en-GB" sz="2400" b="0" i="0" u="none" strike="noStrike" kern="0" cap="none" spc="0" normalizeH="0" baseline="0" noProof="0">
                <a:ln>
                  <a:noFill/>
                </a:ln>
                <a:solidFill>
                  <a:srgbClr val="FFFFFF"/>
                </a:solidFill>
                <a:effectLst/>
                <a:uLnTx/>
                <a:uFillTx/>
                <a:latin typeface="Arial" panose="020B0604020202020204"/>
                <a:ea typeface="+mn-ea"/>
                <a:cs typeface="+mn-cs"/>
              </a:rPr>
              <a:t>@TheMatilda_USyd</a:t>
            </a:r>
          </a:p>
          <a:p>
            <a:pPr marL="609585" marR="0" lvl="1" indent="0" algn="l" defTabSz="914400" rtl="0" eaLnBrk="1" fontAlgn="auto" latinLnBrk="0" hangingPunct="1">
              <a:lnSpc>
                <a:spcPct val="150000"/>
              </a:lnSpc>
              <a:spcBef>
                <a:spcPts val="0"/>
              </a:spcBef>
              <a:spcAft>
                <a:spcPts val="1600"/>
              </a:spcAft>
              <a:buClrTx/>
              <a:buSzTx/>
              <a:buFont typeface="Arial" panose="020B0604020202020204" pitchFamily="34" charset="0"/>
              <a:buNone/>
              <a:tabLst/>
              <a:defRPr/>
            </a:pPr>
            <a:r>
              <a:rPr kumimoji="0" lang="en-GB" sz="2400" b="0" i="0" u="none" strike="noStrike" kern="0" cap="none" spc="0" normalizeH="0" baseline="0" noProof="0">
                <a:ln>
                  <a:noFill/>
                </a:ln>
                <a:solidFill>
                  <a:srgbClr val="FFFFFF"/>
                </a:solidFill>
                <a:effectLst/>
                <a:uLnTx/>
                <a:uFillTx/>
                <a:latin typeface="Arial" panose="020B0604020202020204"/>
                <a:ea typeface="+mn-ea"/>
                <a:cs typeface="+mn-cs"/>
              </a:rPr>
              <a:t>@TheMatildaUSyd</a:t>
            </a:r>
          </a:p>
          <a:p>
            <a:pPr marL="609585" marR="0" lvl="1" indent="0" algn="l" defTabSz="914400" rtl="0" eaLnBrk="1" fontAlgn="auto" latinLnBrk="0" hangingPunct="1">
              <a:lnSpc>
                <a:spcPct val="150000"/>
              </a:lnSpc>
              <a:spcBef>
                <a:spcPts val="0"/>
              </a:spcBef>
              <a:spcAft>
                <a:spcPts val="1600"/>
              </a:spcAft>
              <a:buClrTx/>
              <a:buSzTx/>
              <a:buFont typeface="Arial" panose="020B0604020202020204" pitchFamily="34" charset="0"/>
              <a:buNone/>
              <a:tabLst/>
              <a:defRPr/>
            </a:pPr>
            <a:r>
              <a:rPr kumimoji="0" lang="en-GB" sz="2400" b="0" i="0" u="none" strike="noStrike" kern="0" cap="none" spc="0" normalizeH="0" baseline="0" noProof="0" err="1">
                <a:ln>
                  <a:noFill/>
                </a:ln>
                <a:solidFill>
                  <a:srgbClr val="FFFFFF"/>
                </a:solidFill>
                <a:effectLst/>
                <a:uLnTx/>
                <a:uFillTx/>
                <a:latin typeface="Arial" panose="020B0604020202020204"/>
                <a:ea typeface="+mn-ea"/>
                <a:cs typeface="+mn-cs"/>
              </a:rPr>
              <a:t>TheMatildaCentreUSyd</a:t>
            </a:r>
            <a:endParaRPr kumimoji="0" lang="en-GB" sz="2400" b="0" i="0" u="none" strike="noStrike" kern="0" cap="none" spc="0" normalizeH="0" baseline="0" noProof="0">
              <a:ln>
                <a:noFill/>
              </a:ln>
              <a:solidFill>
                <a:srgbClr val="FFFFFF"/>
              </a:solidFill>
              <a:effectLst/>
              <a:uLnTx/>
              <a:uFillTx/>
              <a:latin typeface="Arial" panose="020B0604020202020204"/>
              <a:ea typeface="+mn-ea"/>
              <a:cs typeface="+mn-cs"/>
            </a:endParaRPr>
          </a:p>
          <a:p>
            <a:pPr marL="609585" marR="0" lvl="1" indent="0" algn="l" defTabSz="914400" rtl="0" eaLnBrk="1" fontAlgn="auto" latinLnBrk="0" hangingPunct="1">
              <a:lnSpc>
                <a:spcPct val="150000"/>
              </a:lnSpc>
              <a:spcBef>
                <a:spcPts val="0"/>
              </a:spcBef>
              <a:spcAft>
                <a:spcPts val="1600"/>
              </a:spcAft>
              <a:buClrTx/>
              <a:buSzTx/>
              <a:buFont typeface="Arial" panose="020B0604020202020204" pitchFamily="34" charset="0"/>
              <a:buNone/>
              <a:tabLst/>
              <a:defRPr/>
            </a:pPr>
            <a:r>
              <a:rPr kumimoji="0" lang="en-GB" sz="2400" b="0" i="0" u="none" strike="noStrike" kern="0" cap="none" spc="0" normalizeH="0" baseline="0" noProof="0">
                <a:ln>
                  <a:noFill/>
                </a:ln>
                <a:solidFill>
                  <a:srgbClr val="FFFFFF"/>
                </a:solidFill>
                <a:effectLst/>
                <a:uLnTx/>
                <a:uFillTx/>
                <a:latin typeface="Arial" panose="020B0604020202020204"/>
                <a:ea typeface="+mn-ea"/>
                <a:cs typeface="+mn-cs"/>
              </a:rPr>
              <a:t>@matildacentreusyd</a:t>
            </a:r>
          </a:p>
          <a:p>
            <a:pPr marL="609585" marR="0" lvl="1" indent="0" algn="l" defTabSz="914400" rtl="0" eaLnBrk="1" fontAlgn="auto" latinLnBrk="0" hangingPunct="1">
              <a:lnSpc>
                <a:spcPct val="150000"/>
              </a:lnSpc>
              <a:spcBef>
                <a:spcPts val="0"/>
              </a:spcBef>
              <a:spcAft>
                <a:spcPts val="1600"/>
              </a:spcAft>
              <a:buClrTx/>
              <a:buSzTx/>
              <a:buFont typeface="Arial" panose="020B0604020202020204" pitchFamily="34" charset="0"/>
              <a:buNone/>
              <a:tabLst/>
              <a:defRPr/>
            </a:pPr>
            <a:r>
              <a:rPr kumimoji="0" lang="en-GB" sz="2400" b="0" i="0" u="none" strike="noStrike" kern="0" cap="none" spc="0" normalizeH="0" baseline="0" noProof="0">
                <a:ln>
                  <a:noFill/>
                </a:ln>
                <a:solidFill>
                  <a:srgbClr val="FFFFFF"/>
                </a:solidFill>
                <a:effectLst/>
                <a:uLnTx/>
                <a:uFillTx/>
                <a:latin typeface="Arial" panose="020B0604020202020204"/>
                <a:ea typeface="+mn-ea"/>
                <a:cs typeface="+mn-cs"/>
              </a:rPr>
              <a:t>sydney.edu.au/</a:t>
            </a:r>
            <a:r>
              <a:rPr kumimoji="0" lang="en-GB" sz="2400" b="0" i="0" u="none" strike="noStrike" kern="0" cap="none" spc="0" normalizeH="0" baseline="0" noProof="0" err="1">
                <a:ln>
                  <a:noFill/>
                </a:ln>
                <a:solidFill>
                  <a:srgbClr val="FFFFFF"/>
                </a:solidFill>
                <a:effectLst/>
                <a:uLnTx/>
                <a:uFillTx/>
                <a:latin typeface="Arial" panose="020B0604020202020204"/>
                <a:ea typeface="+mn-ea"/>
                <a:cs typeface="+mn-cs"/>
              </a:rPr>
              <a:t>matilda</a:t>
            </a:r>
            <a:r>
              <a:rPr kumimoji="0" lang="en-GB" sz="2400" b="0" i="0" u="none" strike="noStrike" kern="0" cap="none" spc="0" normalizeH="0" baseline="0" noProof="0">
                <a:ln>
                  <a:noFill/>
                </a:ln>
                <a:solidFill>
                  <a:srgbClr val="FFFFFF"/>
                </a:solidFill>
                <a:effectLst/>
                <a:uLnTx/>
                <a:uFillTx/>
                <a:latin typeface="Arial" panose="020B0604020202020204"/>
                <a:ea typeface="+mn-ea"/>
                <a:cs typeface="+mn-cs"/>
              </a:rPr>
              <a:t>-centre</a:t>
            </a:r>
          </a:p>
        </p:txBody>
      </p:sp>
      <p:sp>
        <p:nvSpPr>
          <p:cNvPr id="5" name="Title 3">
            <a:extLst>
              <a:ext uri="{FF2B5EF4-FFF2-40B4-BE49-F238E27FC236}">
                <a16:creationId xmlns:a16="http://schemas.microsoft.com/office/drawing/2014/main" id="{6514DA12-0EE0-E3B3-00D5-22B54A2D4C9E}"/>
              </a:ext>
            </a:extLst>
          </p:cNvPr>
          <p:cNvSpPr txBox="1">
            <a:spLocks/>
          </p:cNvSpPr>
          <p:nvPr/>
        </p:nvSpPr>
        <p:spPr>
          <a:xfrm>
            <a:off x="6819675" y="700695"/>
            <a:ext cx="4074584" cy="492443"/>
          </a:xfrm>
          <a:prstGeom prst="rect">
            <a:avLst/>
          </a:prstGeom>
        </p:spPr>
        <p:txBody>
          <a:bodyPr wrap="square" lIns="0" tIns="0" rIns="0" bIns="0">
            <a:spAutoFit/>
          </a:bodyPr>
          <a:lstStyle>
            <a:lvl1pPr>
              <a:defRPr sz="3200" b="0" i="0">
                <a:solidFill>
                  <a:srgbClr val="E64626"/>
                </a:solidFill>
                <a:latin typeface="Times" pitchFamily="2" charset="0"/>
                <a:ea typeface="+mj-ea"/>
                <a:cs typeface="Times New Roman"/>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0" cap="none" spc="0" normalizeH="0" baseline="0" noProof="0">
                <a:ln>
                  <a:noFill/>
                </a:ln>
                <a:solidFill>
                  <a:srgbClr val="FFFFFF"/>
                </a:solidFill>
                <a:effectLst/>
                <a:uLnTx/>
                <a:uFillTx/>
                <a:latin typeface="Arial" panose="020B0604020202020204"/>
                <a:ea typeface="+mj-ea"/>
                <a:cs typeface="Times New Roman"/>
              </a:rPr>
              <a:t>Connect with us</a:t>
            </a:r>
          </a:p>
        </p:txBody>
      </p:sp>
      <p:pic>
        <p:nvPicPr>
          <p:cNvPr id="7" name="Picture 6" descr="Icon&#10;&#10;Description automatically generated">
            <a:extLst>
              <a:ext uri="{FF2B5EF4-FFF2-40B4-BE49-F238E27FC236}">
                <a16:creationId xmlns:a16="http://schemas.microsoft.com/office/drawing/2014/main" id="{FFF88698-E661-9756-C803-A9C746D214D3}"/>
              </a:ext>
            </a:extLst>
          </p:cNvPr>
          <p:cNvPicPr>
            <a:picLocks noChangeAspect="1"/>
          </p:cNvPicPr>
          <p:nvPr/>
        </p:nvPicPr>
        <p:blipFill>
          <a:blip r:embed="rId3"/>
          <a:stretch>
            <a:fillRect/>
          </a:stretch>
        </p:blipFill>
        <p:spPr>
          <a:xfrm>
            <a:off x="6696613" y="2439626"/>
            <a:ext cx="480000" cy="480000"/>
          </a:xfrm>
          <a:prstGeom prst="rect">
            <a:avLst/>
          </a:prstGeom>
        </p:spPr>
      </p:pic>
      <p:pic>
        <p:nvPicPr>
          <p:cNvPr id="8" name="Picture 7" descr="A picture containing text, clipart&#10;&#10;Description automatically generated">
            <a:extLst>
              <a:ext uri="{FF2B5EF4-FFF2-40B4-BE49-F238E27FC236}">
                <a16:creationId xmlns:a16="http://schemas.microsoft.com/office/drawing/2014/main" id="{39B6A3D8-0196-CFF3-711C-37D22565C459}"/>
              </a:ext>
            </a:extLst>
          </p:cNvPr>
          <p:cNvPicPr>
            <a:picLocks noChangeAspect="1"/>
          </p:cNvPicPr>
          <p:nvPr/>
        </p:nvPicPr>
        <p:blipFill>
          <a:blip r:embed="rId4"/>
          <a:stretch>
            <a:fillRect/>
          </a:stretch>
        </p:blipFill>
        <p:spPr>
          <a:xfrm>
            <a:off x="6696613" y="3218391"/>
            <a:ext cx="480000" cy="337500"/>
          </a:xfrm>
          <a:prstGeom prst="rect">
            <a:avLst/>
          </a:prstGeom>
        </p:spPr>
      </p:pic>
      <p:pic>
        <p:nvPicPr>
          <p:cNvPr id="9" name="Picture 10" descr="Image result for internet vector transparent">
            <a:extLst>
              <a:ext uri="{FF2B5EF4-FFF2-40B4-BE49-F238E27FC236}">
                <a16:creationId xmlns:a16="http://schemas.microsoft.com/office/drawing/2014/main" id="{FAF3AC78-851F-E07C-4786-2705166D06CE}"/>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696613" y="4645862"/>
            <a:ext cx="480000" cy="4800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X Logo - Free Vectors &amp; PSDs to Download">
            <a:extLst>
              <a:ext uri="{FF2B5EF4-FFF2-40B4-BE49-F238E27FC236}">
                <a16:creationId xmlns:a16="http://schemas.microsoft.com/office/drawing/2014/main" id="{C483BBEB-0F35-BC78-6462-0C9ECFA1627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90391" y="1648419"/>
            <a:ext cx="492443" cy="492443"/>
          </a:xfrm>
          <a:prstGeom prst="roundRect">
            <a:avLst>
              <a:gd name="adj" fmla="val 8594"/>
            </a:avLst>
          </a:prstGeom>
          <a:solidFill>
            <a:srgbClr val="FFFFFF">
              <a:shade val="85000"/>
            </a:srgbClr>
          </a:solidFill>
          <a:ln>
            <a:noFill/>
          </a:ln>
          <a:effectLst/>
        </p:spPr>
      </p:pic>
      <p:pic>
        <p:nvPicPr>
          <p:cNvPr id="12" name="Picture 2">
            <a:extLst>
              <a:ext uri="{FF2B5EF4-FFF2-40B4-BE49-F238E27FC236}">
                <a16:creationId xmlns:a16="http://schemas.microsoft.com/office/drawing/2014/main" id="{5BAB1A67-AC39-0436-35A6-726EC8EFE5F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90391" y="3854654"/>
            <a:ext cx="492443" cy="49244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E778B022-9DA3-AAA3-1C7D-CC0C6926DA09}"/>
              </a:ext>
            </a:extLst>
          </p:cNvPr>
          <p:cNvPicPr>
            <a:picLocks noChangeAspect="1"/>
          </p:cNvPicPr>
          <p:nvPr/>
        </p:nvPicPr>
        <p:blipFill>
          <a:blip r:embed="rId8"/>
          <a:stretch>
            <a:fillRect/>
          </a:stretch>
        </p:blipFill>
        <p:spPr>
          <a:xfrm>
            <a:off x="3461656" y="4414876"/>
            <a:ext cx="2033732" cy="2021516"/>
          </a:xfrm>
          <a:prstGeom prst="rect">
            <a:avLst/>
          </a:prstGeom>
        </p:spPr>
      </p:pic>
      <p:sp>
        <p:nvSpPr>
          <p:cNvPr id="14" name="Title 1">
            <a:extLst>
              <a:ext uri="{FF2B5EF4-FFF2-40B4-BE49-F238E27FC236}">
                <a16:creationId xmlns:a16="http://schemas.microsoft.com/office/drawing/2014/main" id="{BE639DFB-DB57-9E42-7035-6902537DC18B}"/>
              </a:ext>
            </a:extLst>
          </p:cNvPr>
          <p:cNvSpPr txBox="1">
            <a:spLocks/>
          </p:cNvSpPr>
          <p:nvPr/>
        </p:nvSpPr>
        <p:spPr>
          <a:xfrm>
            <a:off x="698498" y="4617866"/>
            <a:ext cx="4309533" cy="492443"/>
          </a:xfrm>
          <a:prstGeom prst="rect">
            <a:avLst/>
          </a:prstGeom>
        </p:spPr>
        <p:txBody>
          <a:bodyPr wrap="square" lIns="0" tIns="0" rIns="0" bIns="0" anchor="t">
            <a:spAutoFit/>
          </a:bodyPr>
          <a:lstStyle>
            <a:lvl1pPr>
              <a:defRPr sz="3200" b="0" i="0">
                <a:solidFill>
                  <a:srgbClr val="E64626"/>
                </a:solidFill>
                <a:latin typeface="Times" pitchFamily="2" charset="0"/>
                <a:ea typeface="+mj-ea"/>
                <a:cs typeface="Times New Roman"/>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a:ln>
                  <a:noFill/>
                </a:ln>
                <a:solidFill>
                  <a:srgbClr val="FFFFFF"/>
                </a:solidFill>
                <a:effectLst/>
                <a:uLnTx/>
                <a:uFillTx/>
                <a:latin typeface="Arial" panose="020B0604020202020204"/>
                <a:ea typeface="+mj-ea"/>
                <a:cs typeface="Times New Roman"/>
              </a:rPr>
              <a:t>Visit FFSP:</a:t>
            </a:r>
          </a:p>
        </p:txBody>
      </p:sp>
      <p:sp>
        <p:nvSpPr>
          <p:cNvPr id="15" name="TextBox 14">
            <a:extLst>
              <a:ext uri="{FF2B5EF4-FFF2-40B4-BE49-F238E27FC236}">
                <a16:creationId xmlns:a16="http://schemas.microsoft.com/office/drawing/2014/main" id="{D4DBC70D-5196-7221-4A83-B5834F6DAF77}"/>
              </a:ext>
            </a:extLst>
          </p:cNvPr>
          <p:cNvSpPr txBox="1"/>
          <p:nvPr/>
        </p:nvSpPr>
        <p:spPr>
          <a:xfrm>
            <a:off x="698498" y="5223583"/>
            <a:ext cx="5122333" cy="420564"/>
          </a:xfrm>
          <a:prstGeom prst="rect">
            <a:avLst/>
          </a:prstGeom>
          <a:noFill/>
        </p:spPr>
        <p:txBody>
          <a:bodyPr wrap="square">
            <a:spAutoFit/>
          </a:bodyPr>
          <a:lstStyle/>
          <a:p>
            <a:pPr marL="16933" marR="0" lvl="0" indent="0" algn="l" defTabSz="914400" rtl="0" eaLnBrk="1" fontAlgn="auto" latinLnBrk="0" hangingPunct="1">
              <a:lnSpc>
                <a:spcPct val="100000"/>
              </a:lnSpc>
              <a:spcBef>
                <a:spcPts val="133"/>
              </a:spcBef>
              <a:spcAft>
                <a:spcPts val="0"/>
              </a:spcAft>
              <a:buClrTx/>
              <a:buSzTx/>
              <a:buFontTx/>
              <a:buNone/>
              <a:tabLst/>
              <a:defRPr/>
            </a:pPr>
            <a:r>
              <a:rPr kumimoji="0" lang="en-US" sz="2133" b="0" i="0" u="sng" strike="noStrike" kern="1200" cap="none" spc="0" normalizeH="0" baseline="0" noProof="0">
                <a:ln>
                  <a:noFill/>
                </a:ln>
                <a:solidFill>
                  <a:srgbClr val="000000"/>
                </a:solidFill>
                <a:effectLst/>
                <a:uLnTx/>
                <a:uFillTx/>
                <a:latin typeface="Arial"/>
                <a:ea typeface="+mn-ea"/>
                <a:cs typeface="Arial"/>
              </a:rPr>
              <a:t>www.ffsp.com.au </a:t>
            </a:r>
            <a:endParaRPr kumimoji="0" lang="en-AU" sz="2133" b="0" i="0" u="sng" strike="noStrike" kern="1200" cap="none" spc="0" normalizeH="0" baseline="0" noProof="0">
              <a:ln>
                <a:noFill/>
              </a:ln>
              <a:solidFill>
                <a:srgbClr val="000000"/>
              </a:solidFill>
              <a:effectLst/>
              <a:uLnTx/>
              <a:uFillTx/>
              <a:latin typeface="Arial"/>
              <a:ea typeface="+mn-ea"/>
              <a:cs typeface="Arial"/>
            </a:endParaRPr>
          </a:p>
        </p:txBody>
      </p:sp>
      <p:pic>
        <p:nvPicPr>
          <p:cNvPr id="10" name="Picture 9">
            <a:extLst>
              <a:ext uri="{FF2B5EF4-FFF2-40B4-BE49-F238E27FC236}">
                <a16:creationId xmlns:a16="http://schemas.microsoft.com/office/drawing/2014/main" id="{AE86A559-FDD8-337C-1C15-CEAD44167BBD}"/>
              </a:ext>
            </a:extLst>
          </p:cNvPr>
          <p:cNvPicPr>
            <a:picLocks noChangeAspect="1"/>
          </p:cNvPicPr>
          <p:nvPr/>
        </p:nvPicPr>
        <p:blipFill>
          <a:blip r:embed="rId9"/>
          <a:stretch>
            <a:fillRect/>
          </a:stretch>
        </p:blipFill>
        <p:spPr>
          <a:xfrm>
            <a:off x="9283474" y="5324400"/>
            <a:ext cx="1240148" cy="1240148"/>
          </a:xfrm>
          <a:prstGeom prst="rect">
            <a:avLst/>
          </a:prstGeom>
        </p:spPr>
      </p:pic>
      <p:sp>
        <p:nvSpPr>
          <p:cNvPr id="17" name="Title 1">
            <a:extLst>
              <a:ext uri="{FF2B5EF4-FFF2-40B4-BE49-F238E27FC236}">
                <a16:creationId xmlns:a16="http://schemas.microsoft.com/office/drawing/2014/main" id="{A02ED219-066B-207F-89C0-D7CFC0518D02}"/>
              </a:ext>
            </a:extLst>
          </p:cNvPr>
          <p:cNvSpPr txBox="1">
            <a:spLocks/>
          </p:cNvSpPr>
          <p:nvPr/>
        </p:nvSpPr>
        <p:spPr>
          <a:xfrm>
            <a:off x="6819675" y="5452032"/>
            <a:ext cx="2967567" cy="984885"/>
          </a:xfrm>
          <a:prstGeom prst="rect">
            <a:avLst/>
          </a:prstGeom>
        </p:spPr>
        <p:txBody>
          <a:bodyPr wrap="square" lIns="0" tIns="0" rIns="0" bIns="0" anchor="t">
            <a:spAutoFit/>
          </a:bodyPr>
          <a:lstStyle>
            <a:lvl1pPr>
              <a:defRPr sz="3200" b="0" i="0">
                <a:solidFill>
                  <a:srgbClr val="E64626"/>
                </a:solidFill>
                <a:latin typeface="Times" pitchFamily="2" charset="0"/>
                <a:ea typeface="+mj-ea"/>
                <a:cs typeface="Times New Roman"/>
              </a:defRPr>
            </a:lvl1pPr>
          </a:lstStyle>
          <a:p>
            <a:r>
              <a:rPr lang="en-US" b="1" kern="0" dirty="0">
                <a:solidFill>
                  <a:schemeClr val="bg1"/>
                </a:solidFill>
                <a:latin typeface="+mj-lt"/>
              </a:rPr>
              <a:t>Read the full paper:</a:t>
            </a:r>
          </a:p>
        </p:txBody>
      </p:sp>
    </p:spTree>
    <p:extLst>
      <p:ext uri="{BB962C8B-B14F-4D97-AF65-F5344CB8AC3E}">
        <p14:creationId xmlns:p14="http://schemas.microsoft.com/office/powerpoint/2010/main" val="32187015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Metadata/LabelInfo.xml><?xml version="1.0" encoding="utf-8"?>
<clbl:labelList xmlns:clbl="http://schemas.microsoft.com/office/2020/mipLabelMetadata">
  <clbl:label id="{82b3e37e-8171-485d-b10b-38dae7ed14a8}" enabled="0" method="" siteId="{82b3e37e-8171-485d-b10b-38dae7ed14a8}" removed="1"/>
</clbl:labelList>
</file>

<file path=docProps/app.xml><?xml version="1.0" encoding="utf-8"?>
<Properties xmlns="http://schemas.openxmlformats.org/officeDocument/2006/extended-properties" xmlns:vt="http://schemas.openxmlformats.org/officeDocument/2006/docPropsVTypes">
  <TotalTime>23517</TotalTime>
  <Words>2181</Words>
  <Application>Microsoft Office PowerPoint</Application>
  <PresentationFormat>Widescreen</PresentationFormat>
  <Paragraphs>176</Paragraphs>
  <Slides>18</Slides>
  <Notes>18</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18</vt:i4>
      </vt:variant>
    </vt:vector>
  </HeadingPairs>
  <TitlesOfParts>
    <vt:vector size="31" baseType="lpstr">
      <vt:lpstr>Apercu</vt:lpstr>
      <vt:lpstr>Aptos</vt:lpstr>
      <vt:lpstr>Arial</vt:lpstr>
      <vt:lpstr>Calibri</vt:lpstr>
      <vt:lpstr>Calibri Light</vt:lpstr>
      <vt:lpstr>Century Gothic</vt:lpstr>
      <vt:lpstr>Open Sans</vt:lpstr>
      <vt:lpstr>System Font Regular</vt:lpstr>
      <vt:lpstr>Times</vt:lpstr>
      <vt:lpstr>Times New Roman</vt:lpstr>
      <vt:lpstr>Wingdings</vt:lpstr>
      <vt:lpstr>Office Theme</vt:lpstr>
      <vt:lpstr>1_Office Theme</vt:lpstr>
      <vt:lpstr>PowerPoint Presentation</vt:lpstr>
      <vt:lpstr>Acknowledgement of Country</vt:lpstr>
      <vt:lpstr>Background</vt:lpstr>
      <vt:lpstr>PowerPoint Presentation</vt:lpstr>
      <vt:lpstr>PowerPoint Presentation</vt:lpstr>
      <vt:lpstr>Pilot Study</vt:lpstr>
      <vt:lpstr>Methods</vt:lpstr>
      <vt:lpstr>Results - Demographics</vt:lpstr>
      <vt:lpstr>Results - Demographics</vt:lpstr>
      <vt:lpstr>Results – Usability and acceptability</vt:lpstr>
      <vt:lpstr>Results – Usability and acceptability</vt:lpstr>
      <vt:lpstr>Results – Qualitative feedback</vt:lpstr>
      <vt:lpstr>Results – Qualitative feedback</vt:lpstr>
      <vt:lpstr>Discussion</vt:lpstr>
      <vt:lpstr>Future Directions</vt:lpstr>
      <vt:lpstr>Acknowledgments</vt:lpstr>
      <vt:lpstr>Acknowledgments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Evaluating the Family and Friends Support Program: A Pilot Study</dc:title>
  <dc:creator>Anna Grager</dc:creator>
  <cp:lastModifiedBy>Stephanie Kershaw</cp:lastModifiedBy>
  <cp:revision>128</cp:revision>
  <dcterms:created xsi:type="dcterms:W3CDTF">2022-08-31T06:19:35Z</dcterms:created>
  <dcterms:modified xsi:type="dcterms:W3CDTF">2026-09-16T01:40:02Z</dcterms:modified>
</cp:coreProperties>
</file>