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handoutMasterIdLst>
    <p:handoutMasterId r:id="rId30"/>
  </p:handoutMasterIdLst>
  <p:sldIdLst>
    <p:sldId id="383" r:id="rId2"/>
    <p:sldId id="868" r:id="rId3"/>
    <p:sldId id="856" r:id="rId4"/>
    <p:sldId id="678" r:id="rId5"/>
    <p:sldId id="870" r:id="rId6"/>
    <p:sldId id="871" r:id="rId7"/>
    <p:sldId id="272" r:id="rId8"/>
    <p:sldId id="424" r:id="rId9"/>
    <p:sldId id="276" r:id="rId10"/>
    <p:sldId id="857" r:id="rId11"/>
    <p:sldId id="277" r:id="rId12"/>
    <p:sldId id="278" r:id="rId13"/>
    <p:sldId id="279" r:id="rId14"/>
    <p:sldId id="859" r:id="rId15"/>
    <p:sldId id="280" r:id="rId16"/>
    <p:sldId id="825" r:id="rId17"/>
    <p:sldId id="860" r:id="rId18"/>
    <p:sldId id="858" r:id="rId19"/>
    <p:sldId id="861" r:id="rId20"/>
    <p:sldId id="363" r:id="rId21"/>
    <p:sldId id="863" r:id="rId22"/>
    <p:sldId id="851" r:id="rId23"/>
    <p:sldId id="648" r:id="rId24"/>
    <p:sldId id="667" r:id="rId25"/>
    <p:sldId id="668" r:id="rId26"/>
    <p:sldId id="676" r:id="rId27"/>
    <p:sldId id="680" r:id="rId28"/>
  </p:sldIdLst>
  <p:sldSz cx="9144000" cy="5143500" type="screen16x9"/>
  <p:notesSz cx="6797675" cy="9926638"/>
  <p:defaultTextStyle>
    <a:defPPr>
      <a:defRPr lang="en-AU"/>
    </a:defPPr>
    <a:lvl1pPr algn="l" rtl="0" fontAlgn="base">
      <a:spcBef>
        <a:spcPct val="0"/>
      </a:spcBef>
      <a:spcAft>
        <a:spcPct val="0"/>
      </a:spcAft>
      <a:defRPr kern="1200">
        <a:solidFill>
          <a:schemeClr val="tx1"/>
        </a:solidFill>
        <a:latin typeface="Verdana" charset="0"/>
        <a:ea typeface="ＭＳ Ｐゴシック" charset="-128"/>
        <a:cs typeface="+mn-cs"/>
      </a:defRPr>
    </a:lvl1pPr>
    <a:lvl2pPr marL="457200" algn="l" rtl="0" fontAlgn="base">
      <a:spcBef>
        <a:spcPct val="0"/>
      </a:spcBef>
      <a:spcAft>
        <a:spcPct val="0"/>
      </a:spcAft>
      <a:defRPr kern="1200">
        <a:solidFill>
          <a:schemeClr val="tx1"/>
        </a:solidFill>
        <a:latin typeface="Verdana" charset="0"/>
        <a:ea typeface="ＭＳ Ｐゴシック" charset="-128"/>
        <a:cs typeface="+mn-cs"/>
      </a:defRPr>
    </a:lvl2pPr>
    <a:lvl3pPr marL="914400" algn="l" rtl="0" fontAlgn="base">
      <a:spcBef>
        <a:spcPct val="0"/>
      </a:spcBef>
      <a:spcAft>
        <a:spcPct val="0"/>
      </a:spcAft>
      <a:defRPr kern="1200">
        <a:solidFill>
          <a:schemeClr val="tx1"/>
        </a:solidFill>
        <a:latin typeface="Verdana" charset="0"/>
        <a:ea typeface="ＭＳ Ｐゴシック" charset="-128"/>
        <a:cs typeface="+mn-cs"/>
      </a:defRPr>
    </a:lvl3pPr>
    <a:lvl4pPr marL="1371600" algn="l" rtl="0" fontAlgn="base">
      <a:spcBef>
        <a:spcPct val="0"/>
      </a:spcBef>
      <a:spcAft>
        <a:spcPct val="0"/>
      </a:spcAft>
      <a:defRPr kern="1200">
        <a:solidFill>
          <a:schemeClr val="tx1"/>
        </a:solidFill>
        <a:latin typeface="Verdana" charset="0"/>
        <a:ea typeface="ＭＳ Ｐゴシック" charset="-128"/>
        <a:cs typeface="+mn-cs"/>
      </a:defRPr>
    </a:lvl4pPr>
    <a:lvl5pPr marL="1828800" algn="l" rtl="0" fontAlgn="base">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B1B1B"/>
    <a:srgbClr val="191919"/>
    <a:srgbClr val="333333"/>
    <a:srgbClr val="FF8000"/>
    <a:srgbClr val="FF6FCF"/>
    <a:srgbClr val="535353"/>
    <a:srgbClr val="006600"/>
    <a:srgbClr val="003300"/>
    <a:srgbClr val="006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8"/>
    <p:restoredTop sz="93061"/>
  </p:normalViewPr>
  <p:slideViewPr>
    <p:cSldViewPr>
      <p:cViewPr varScale="1">
        <p:scale>
          <a:sx n="140" d="100"/>
          <a:sy n="140" d="100"/>
        </p:scale>
        <p:origin x="1952" y="48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none" lIns="91257" tIns="45629" rIns="91257" bIns="45629" numCol="1" anchor="t" anchorCtr="0" compatLnSpc="1">
            <a:prstTxWarp prst="textNoShape">
              <a:avLst/>
            </a:prstTxWarp>
          </a:bodyPr>
          <a:lstStyle>
            <a:lvl1pPr algn="l" defTabSz="912813" eaLnBrk="0" hangingPunct="0">
              <a:defRPr sz="1200">
                <a:latin typeface="Verdana" charset="0"/>
                <a:ea typeface="ＭＳ Ｐゴシック" charset="-128"/>
                <a:cs typeface="ＭＳ Ｐゴシック" charset="-128"/>
              </a:defRPr>
            </a:lvl1pPr>
          </a:lstStyle>
          <a:p>
            <a:pPr>
              <a:defRPr/>
            </a:pPr>
            <a:endParaRPr lang="en-US"/>
          </a:p>
        </p:txBody>
      </p:sp>
      <p:sp>
        <p:nvSpPr>
          <p:cNvPr id="421891"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p:spPr>
        <p:txBody>
          <a:bodyPr vert="horz" wrap="none" lIns="91257" tIns="45629" rIns="91257" bIns="45629" numCol="1" anchor="t" anchorCtr="0" compatLnSpc="1">
            <a:prstTxWarp prst="textNoShape">
              <a:avLst/>
            </a:prstTxWarp>
          </a:bodyPr>
          <a:lstStyle>
            <a:lvl1pPr algn="r" defTabSz="912813" eaLnBrk="0" hangingPunct="0">
              <a:defRPr sz="1200">
                <a:latin typeface="Verdana" charset="0"/>
                <a:ea typeface="ＭＳ Ｐゴシック" charset="-128"/>
                <a:cs typeface="ＭＳ Ｐゴシック" charset="-128"/>
              </a:defRPr>
            </a:lvl1pPr>
          </a:lstStyle>
          <a:p>
            <a:pPr>
              <a:defRPr/>
            </a:pPr>
            <a:endParaRPr lang="en-US"/>
          </a:p>
        </p:txBody>
      </p:sp>
      <p:sp>
        <p:nvSpPr>
          <p:cNvPr id="421892"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p:spPr>
        <p:txBody>
          <a:bodyPr vert="horz" wrap="none" lIns="91257" tIns="45629" rIns="91257" bIns="45629" numCol="1" anchor="b" anchorCtr="0" compatLnSpc="1">
            <a:prstTxWarp prst="textNoShape">
              <a:avLst/>
            </a:prstTxWarp>
          </a:bodyPr>
          <a:lstStyle>
            <a:lvl1pPr algn="l" defTabSz="912813" eaLnBrk="0" hangingPunct="0">
              <a:defRPr sz="1200">
                <a:latin typeface="Verdana" charset="0"/>
                <a:ea typeface="ＭＳ Ｐゴシック" charset="-128"/>
                <a:cs typeface="ＭＳ Ｐゴシック" charset="-128"/>
              </a:defRPr>
            </a:lvl1pPr>
          </a:lstStyle>
          <a:p>
            <a:pPr>
              <a:defRPr/>
            </a:pPr>
            <a:endParaRPr lang="en-US"/>
          </a:p>
        </p:txBody>
      </p:sp>
      <p:sp>
        <p:nvSpPr>
          <p:cNvPr id="421893"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p:spPr>
        <p:txBody>
          <a:bodyPr vert="horz" wrap="none" lIns="91257" tIns="45629" rIns="91257" bIns="45629" numCol="1" anchor="b" anchorCtr="0" compatLnSpc="1">
            <a:prstTxWarp prst="textNoShape">
              <a:avLst/>
            </a:prstTxWarp>
          </a:bodyPr>
          <a:lstStyle>
            <a:lvl1pPr algn="r" defTabSz="912813" eaLnBrk="0" hangingPunct="0">
              <a:defRPr sz="1200"/>
            </a:lvl1pPr>
          </a:lstStyle>
          <a:p>
            <a:fld id="{EC6F8610-BCDD-524B-9A0F-1382BC209A9F}" type="slidenum">
              <a:rPr lang="en-US" altLang="en-US"/>
              <a:pPr/>
              <a:t>‹#›</a:t>
            </a:fld>
            <a:endParaRPr lang="en-US" altLang="en-US"/>
          </a:p>
        </p:txBody>
      </p:sp>
    </p:spTree>
    <p:extLst>
      <p:ext uri="{BB962C8B-B14F-4D97-AF65-F5344CB8AC3E}">
        <p14:creationId xmlns:p14="http://schemas.microsoft.com/office/powerpoint/2010/main" val="77504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none" lIns="91257" tIns="45629" rIns="91257" bIns="45629" numCol="1" anchor="t" anchorCtr="0" compatLnSpc="1">
            <a:prstTxWarp prst="textNoShape">
              <a:avLst/>
            </a:prstTxWarp>
          </a:bodyPr>
          <a:lstStyle>
            <a:lvl1pPr algn="l" defTabSz="912813" eaLnBrk="0" hangingPunct="0">
              <a:defRPr sz="1200">
                <a:latin typeface="Verdana" charset="0"/>
                <a:ea typeface="ＭＳ Ｐゴシック" charset="-128"/>
                <a:cs typeface="ＭＳ Ｐゴシック" charset="-128"/>
              </a:defRPr>
            </a:lvl1pPr>
          </a:lstStyle>
          <a:p>
            <a:pPr>
              <a:defRPr/>
            </a:pPr>
            <a:endParaRPr lang="en-US"/>
          </a:p>
        </p:txBody>
      </p:sp>
      <p:sp>
        <p:nvSpPr>
          <p:cNvPr id="287747" name="Rectangle 3"/>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none" lIns="91257" tIns="45629" rIns="91257" bIns="45629" numCol="1" anchor="t" anchorCtr="0" compatLnSpc="1">
            <a:prstTxWarp prst="textNoShape">
              <a:avLst/>
            </a:prstTxWarp>
          </a:bodyPr>
          <a:lstStyle>
            <a:lvl1pPr algn="r" defTabSz="912813" eaLnBrk="0" hangingPunct="0">
              <a:defRPr sz="1200">
                <a:latin typeface="Verdana"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77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none" lIns="91257" tIns="45629" rIns="91257" bIns="456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7750"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none" lIns="91257" tIns="45629" rIns="91257" bIns="45629" numCol="1" anchor="b" anchorCtr="0" compatLnSpc="1">
            <a:prstTxWarp prst="textNoShape">
              <a:avLst/>
            </a:prstTxWarp>
          </a:bodyPr>
          <a:lstStyle>
            <a:lvl1pPr algn="l" defTabSz="912813" eaLnBrk="0" hangingPunct="0">
              <a:defRPr sz="1200">
                <a:latin typeface="Verdana" charset="0"/>
                <a:ea typeface="ＭＳ Ｐゴシック" charset="-128"/>
                <a:cs typeface="ＭＳ Ｐゴシック" charset="-128"/>
              </a:defRPr>
            </a:lvl1pPr>
          </a:lstStyle>
          <a:p>
            <a:pPr>
              <a:defRPr/>
            </a:pPr>
            <a:endParaRPr lang="en-US"/>
          </a:p>
        </p:txBody>
      </p:sp>
      <p:sp>
        <p:nvSpPr>
          <p:cNvPr id="287751"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p:spPr>
        <p:txBody>
          <a:bodyPr vert="horz" wrap="none" lIns="91257" tIns="45629" rIns="91257" bIns="45629" numCol="1" anchor="b" anchorCtr="0" compatLnSpc="1">
            <a:prstTxWarp prst="textNoShape">
              <a:avLst/>
            </a:prstTxWarp>
          </a:bodyPr>
          <a:lstStyle>
            <a:lvl1pPr algn="r" defTabSz="912813" eaLnBrk="0" hangingPunct="0">
              <a:defRPr sz="1200"/>
            </a:lvl1pPr>
          </a:lstStyle>
          <a:p>
            <a:fld id="{DAA5A963-40FA-D24B-AA57-5BAD55D5DED7}" type="slidenum">
              <a:rPr lang="en-US" altLang="en-US"/>
              <a:pPr/>
              <a:t>‹#›</a:t>
            </a:fld>
            <a:endParaRPr lang="en-US" altLang="en-US"/>
          </a:p>
        </p:txBody>
      </p:sp>
    </p:spTree>
    <p:extLst>
      <p:ext uri="{BB962C8B-B14F-4D97-AF65-F5344CB8AC3E}">
        <p14:creationId xmlns:p14="http://schemas.microsoft.com/office/powerpoint/2010/main" val="1762676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3A3F-133E-AAE3-2A64-252F29BDC80D}"/>
            </a:ext>
          </a:extLst>
        </p:cNvPr>
        <p:cNvGrpSpPr/>
        <p:nvPr/>
      </p:nvGrpSpPr>
      <p:grpSpPr>
        <a:xfrm>
          <a:off x="0" y="0"/>
          <a:ext cx="0" cy="0"/>
          <a:chOff x="0" y="0"/>
          <a:chExt cx="0" cy="0"/>
        </a:xfrm>
      </p:grpSpPr>
      <p:sp>
        <p:nvSpPr>
          <p:cNvPr id="23553" name="Rectangle 2">
            <a:extLst>
              <a:ext uri="{FF2B5EF4-FFF2-40B4-BE49-F238E27FC236}">
                <a16:creationId xmlns:a16="http://schemas.microsoft.com/office/drawing/2014/main" id="{4813B4AA-39CC-5B78-5850-25385FD2DCCA}"/>
              </a:ext>
            </a:extLst>
          </p:cNvPr>
          <p:cNvSpPr>
            <a:spLocks noGrp="1" noRot="1" noChangeAspect="1" noChangeArrowheads="1" noTextEdit="1"/>
          </p:cNvSpPr>
          <p:nvPr>
            <p:ph type="sldImg"/>
          </p:nvPr>
        </p:nvSpPr>
        <p:spPr>
          <a:xfrm>
            <a:off x="92075" y="744538"/>
            <a:ext cx="6616700" cy="3722687"/>
          </a:xfrm>
          <a:ln/>
        </p:spPr>
      </p:sp>
      <p:sp>
        <p:nvSpPr>
          <p:cNvPr id="23554" name="Rectangle 3">
            <a:extLst>
              <a:ext uri="{FF2B5EF4-FFF2-40B4-BE49-F238E27FC236}">
                <a16:creationId xmlns:a16="http://schemas.microsoft.com/office/drawing/2014/main" id="{ADC2A3A6-3884-E454-C2EF-066DAEA6CD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82755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6D170-87C3-19FB-1ED7-293786E380D8}"/>
            </a:ext>
          </a:extLst>
        </p:cNvPr>
        <p:cNvGrpSpPr/>
        <p:nvPr/>
      </p:nvGrpSpPr>
      <p:grpSpPr>
        <a:xfrm>
          <a:off x="0" y="0"/>
          <a:ext cx="0" cy="0"/>
          <a:chOff x="0" y="0"/>
          <a:chExt cx="0" cy="0"/>
        </a:xfrm>
      </p:grpSpPr>
      <p:sp>
        <p:nvSpPr>
          <p:cNvPr id="32769" name="Rectangle 7">
            <a:extLst>
              <a:ext uri="{FF2B5EF4-FFF2-40B4-BE49-F238E27FC236}">
                <a16:creationId xmlns:a16="http://schemas.microsoft.com/office/drawing/2014/main" id="{D1FEC206-341E-E429-113F-618EE6B8B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9105FBF-0A9F-1A49-877D-0F7EEB5702A2}" type="slidenum">
              <a:rPr lang="en-US" altLang="en-US" smtClean="0">
                <a:latin typeface="Verdana" panose="020B0604030504040204" pitchFamily="34" charset="0"/>
              </a:rPr>
              <a:pPr>
                <a:spcBef>
                  <a:spcPct val="0"/>
                </a:spcBef>
              </a:pPr>
              <a:t>18</a:t>
            </a:fld>
            <a:endParaRPr lang="en-US" altLang="en-US">
              <a:latin typeface="Verdana" panose="020B0604030504040204" pitchFamily="34" charset="0"/>
            </a:endParaRPr>
          </a:p>
        </p:txBody>
      </p:sp>
      <p:sp>
        <p:nvSpPr>
          <p:cNvPr id="32770" name="Rectangle 2">
            <a:extLst>
              <a:ext uri="{FF2B5EF4-FFF2-40B4-BE49-F238E27FC236}">
                <a16:creationId xmlns:a16="http://schemas.microsoft.com/office/drawing/2014/main" id="{AC4D515D-85CF-947F-F965-6E5793B1AC13}"/>
              </a:ext>
            </a:extLst>
          </p:cNvPr>
          <p:cNvSpPr>
            <a:spLocks noGrp="1" noRot="1" noChangeAspect="1" noChangeArrowheads="1" noTextEdit="1"/>
          </p:cNvSpPr>
          <p:nvPr>
            <p:ph type="sldImg"/>
          </p:nvPr>
        </p:nvSpPr>
        <p:spPr>
          <a:xfrm>
            <a:off x="92075" y="744538"/>
            <a:ext cx="6616700" cy="3722687"/>
          </a:xfrm>
          <a:solidFill>
            <a:srgbClr val="FFFFFF"/>
          </a:solidFill>
          <a:ln/>
        </p:spPr>
      </p:sp>
      <p:sp>
        <p:nvSpPr>
          <p:cNvPr id="32771" name="Rectangle 3">
            <a:extLst>
              <a:ext uri="{FF2B5EF4-FFF2-40B4-BE49-F238E27FC236}">
                <a16:creationId xmlns:a16="http://schemas.microsoft.com/office/drawing/2014/main" id="{25385DEE-83CC-AAFE-FA45-6201DB4A259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8187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8693B-99D8-3A3C-5DD2-3AF63090B9AD}"/>
            </a:ext>
          </a:extLst>
        </p:cNvPr>
        <p:cNvGrpSpPr/>
        <p:nvPr/>
      </p:nvGrpSpPr>
      <p:grpSpPr>
        <a:xfrm>
          <a:off x="0" y="0"/>
          <a:ext cx="0" cy="0"/>
          <a:chOff x="0" y="0"/>
          <a:chExt cx="0" cy="0"/>
        </a:xfrm>
      </p:grpSpPr>
      <p:sp>
        <p:nvSpPr>
          <p:cNvPr id="23553" name="Rectangle 2">
            <a:extLst>
              <a:ext uri="{FF2B5EF4-FFF2-40B4-BE49-F238E27FC236}">
                <a16:creationId xmlns:a16="http://schemas.microsoft.com/office/drawing/2014/main" id="{98D5D9A7-CC7E-B522-FE02-2D37A26A1F10}"/>
              </a:ext>
            </a:extLst>
          </p:cNvPr>
          <p:cNvSpPr>
            <a:spLocks noGrp="1" noRot="1" noChangeAspect="1" noChangeArrowheads="1" noTextEdit="1"/>
          </p:cNvSpPr>
          <p:nvPr>
            <p:ph type="sldImg"/>
          </p:nvPr>
        </p:nvSpPr>
        <p:spPr>
          <a:xfrm>
            <a:off x="92075" y="744538"/>
            <a:ext cx="6616700" cy="3722687"/>
          </a:xfrm>
          <a:ln/>
        </p:spPr>
      </p:sp>
      <p:sp>
        <p:nvSpPr>
          <p:cNvPr id="23554" name="Rectangle 3">
            <a:extLst>
              <a:ext uri="{FF2B5EF4-FFF2-40B4-BE49-F238E27FC236}">
                <a16:creationId xmlns:a16="http://schemas.microsoft.com/office/drawing/2014/main" id="{D1AD5DB5-3043-213B-A416-AE325CDEC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4854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5546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6CE1-B158-C414-5C72-8E185EAF64FB}"/>
            </a:ext>
          </a:extLst>
        </p:cNvPr>
        <p:cNvGrpSpPr/>
        <p:nvPr/>
      </p:nvGrpSpPr>
      <p:grpSpPr>
        <a:xfrm>
          <a:off x="0" y="0"/>
          <a:ext cx="0" cy="0"/>
          <a:chOff x="0" y="0"/>
          <a:chExt cx="0" cy="0"/>
        </a:xfrm>
      </p:grpSpPr>
      <p:sp>
        <p:nvSpPr>
          <p:cNvPr id="27649" name="Rectangle 2">
            <a:extLst>
              <a:ext uri="{FF2B5EF4-FFF2-40B4-BE49-F238E27FC236}">
                <a16:creationId xmlns:a16="http://schemas.microsoft.com/office/drawing/2014/main" id="{ABEA68EC-7B1F-65DA-FAE6-79385BBF0D03}"/>
              </a:ext>
            </a:extLst>
          </p:cNvPr>
          <p:cNvSpPr>
            <a:spLocks noGrp="1" noRot="1" noChangeAspect="1" noChangeArrowheads="1" noTextEdit="1"/>
          </p:cNvSpPr>
          <p:nvPr>
            <p:ph type="sldImg"/>
          </p:nvPr>
        </p:nvSpPr>
        <p:spPr>
          <a:ln/>
        </p:spPr>
      </p:sp>
      <p:sp>
        <p:nvSpPr>
          <p:cNvPr id="27650" name="Rectangle 3">
            <a:extLst>
              <a:ext uri="{FF2B5EF4-FFF2-40B4-BE49-F238E27FC236}">
                <a16:creationId xmlns:a16="http://schemas.microsoft.com/office/drawing/2014/main" id="{95463898-B562-6A9A-6AB8-5AD0B99D6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x-none" dirty="0">
              <a:latin typeface="Times New Roman" charset="0"/>
              <a:ea typeface="MS PGothic" charset="-128"/>
            </a:endParaRPr>
          </a:p>
        </p:txBody>
      </p:sp>
    </p:spTree>
    <p:extLst>
      <p:ext uri="{BB962C8B-B14F-4D97-AF65-F5344CB8AC3E}">
        <p14:creationId xmlns:p14="http://schemas.microsoft.com/office/powerpoint/2010/main" val="144217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2075" y="744538"/>
            <a:ext cx="6616700" cy="3722687"/>
          </a:xfrm>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55990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2C7B5-3EA2-C44D-8B37-B9AC3F508FF2}" type="slidenum">
              <a:rPr lang="en-US" smtClean="0"/>
              <a:pPr>
                <a:defRPr/>
              </a:pPr>
              <a:t>23</a:t>
            </a:fld>
            <a:endParaRPr lang="en-US"/>
          </a:p>
        </p:txBody>
      </p:sp>
    </p:spTree>
    <p:extLst>
      <p:ext uri="{BB962C8B-B14F-4D97-AF65-F5344CB8AC3E}">
        <p14:creationId xmlns:p14="http://schemas.microsoft.com/office/powerpoint/2010/main" val="2784246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2C7B5-3EA2-C44D-8B37-B9AC3F508FF2}" type="slidenum">
              <a:rPr lang="en-US" smtClean="0"/>
              <a:pPr>
                <a:defRPr/>
              </a:pPr>
              <a:t>24</a:t>
            </a:fld>
            <a:endParaRPr lang="en-US"/>
          </a:p>
        </p:txBody>
      </p:sp>
    </p:spTree>
    <p:extLst>
      <p:ext uri="{BB962C8B-B14F-4D97-AF65-F5344CB8AC3E}">
        <p14:creationId xmlns:p14="http://schemas.microsoft.com/office/powerpoint/2010/main" val="76649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2C7B5-3EA2-C44D-8B37-B9AC3F508FF2}" type="slidenum">
              <a:rPr lang="en-US" smtClean="0"/>
              <a:pPr>
                <a:defRPr/>
              </a:pPr>
              <a:t>25</a:t>
            </a:fld>
            <a:endParaRPr lang="en-US"/>
          </a:p>
        </p:txBody>
      </p:sp>
    </p:spTree>
    <p:extLst>
      <p:ext uri="{BB962C8B-B14F-4D97-AF65-F5344CB8AC3E}">
        <p14:creationId xmlns:p14="http://schemas.microsoft.com/office/powerpoint/2010/main" val="283940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92075" y="744538"/>
            <a:ext cx="6616700" cy="3722687"/>
          </a:xfrm>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61497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92075" y="744538"/>
            <a:ext cx="6616700" cy="3722687"/>
          </a:xfrm>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4372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2075" y="744538"/>
            <a:ext cx="6616700" cy="3722687"/>
          </a:xfrm>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53891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92075" y="744538"/>
            <a:ext cx="6616700" cy="3722687"/>
          </a:xfrm>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55015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8ABC-46EE-81CB-AAF6-97469858C3BA}"/>
            </a:ext>
          </a:extLst>
        </p:cNvPr>
        <p:cNvGrpSpPr/>
        <p:nvPr/>
      </p:nvGrpSpPr>
      <p:grpSpPr>
        <a:xfrm>
          <a:off x="0" y="0"/>
          <a:ext cx="0" cy="0"/>
          <a:chOff x="0" y="0"/>
          <a:chExt cx="0" cy="0"/>
        </a:xfrm>
      </p:grpSpPr>
      <p:sp>
        <p:nvSpPr>
          <p:cNvPr id="35841" name="Rectangle 2">
            <a:extLst>
              <a:ext uri="{FF2B5EF4-FFF2-40B4-BE49-F238E27FC236}">
                <a16:creationId xmlns:a16="http://schemas.microsoft.com/office/drawing/2014/main" id="{D39CC186-ED77-DE3C-73EB-B859FDD529B2}"/>
              </a:ext>
            </a:extLst>
          </p:cNvPr>
          <p:cNvSpPr>
            <a:spLocks noGrp="1" noRot="1" noChangeAspect="1" noChangeArrowheads="1" noTextEdit="1"/>
          </p:cNvSpPr>
          <p:nvPr>
            <p:ph type="sldImg"/>
          </p:nvPr>
        </p:nvSpPr>
        <p:spPr>
          <a:xfrm>
            <a:off x="92075" y="744538"/>
            <a:ext cx="6616700" cy="3722687"/>
          </a:xfrm>
          <a:ln/>
        </p:spPr>
      </p:sp>
      <p:sp>
        <p:nvSpPr>
          <p:cNvPr id="35842" name="Rectangle 3">
            <a:extLst>
              <a:ext uri="{FF2B5EF4-FFF2-40B4-BE49-F238E27FC236}">
                <a16:creationId xmlns:a16="http://schemas.microsoft.com/office/drawing/2014/main" id="{524CEAF2-8BE5-43E4-2838-4F44C9719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56168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88427-A541-83F4-AD37-52364DEB1347}"/>
            </a:ext>
          </a:extLst>
        </p:cNvPr>
        <p:cNvGrpSpPr/>
        <p:nvPr/>
      </p:nvGrpSpPr>
      <p:grpSpPr>
        <a:xfrm>
          <a:off x="0" y="0"/>
          <a:ext cx="0" cy="0"/>
          <a:chOff x="0" y="0"/>
          <a:chExt cx="0" cy="0"/>
        </a:xfrm>
      </p:grpSpPr>
      <p:sp>
        <p:nvSpPr>
          <p:cNvPr id="23553" name="Rectangle 2">
            <a:extLst>
              <a:ext uri="{FF2B5EF4-FFF2-40B4-BE49-F238E27FC236}">
                <a16:creationId xmlns:a16="http://schemas.microsoft.com/office/drawing/2014/main" id="{C87DDC42-242B-F14A-FF20-187256DCF2FB}"/>
              </a:ext>
            </a:extLst>
          </p:cNvPr>
          <p:cNvSpPr>
            <a:spLocks noGrp="1" noRot="1" noChangeAspect="1" noChangeArrowheads="1" noTextEdit="1"/>
          </p:cNvSpPr>
          <p:nvPr>
            <p:ph type="sldImg"/>
          </p:nvPr>
        </p:nvSpPr>
        <p:spPr>
          <a:xfrm>
            <a:off x="92075" y="744538"/>
            <a:ext cx="6616700" cy="3722687"/>
          </a:xfrm>
          <a:ln/>
        </p:spPr>
      </p:sp>
      <p:sp>
        <p:nvSpPr>
          <p:cNvPr id="23554" name="Rectangle 3">
            <a:extLst>
              <a:ext uri="{FF2B5EF4-FFF2-40B4-BE49-F238E27FC236}">
                <a16:creationId xmlns:a16="http://schemas.microsoft.com/office/drawing/2014/main" id="{16EC5CDA-4B96-2258-671E-3FBE5A07AB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13895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2075" y="744538"/>
            <a:ext cx="6616700" cy="3722687"/>
          </a:xfrm>
          <a:ln/>
        </p:spPr>
      </p:sp>
      <p:sp>
        <p:nvSpPr>
          <p:cNvPr id="235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217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CF0E8-6BF8-C82B-9E61-7EFEFE968F52}"/>
            </a:ext>
          </a:extLst>
        </p:cNvPr>
        <p:cNvGrpSpPr/>
        <p:nvPr/>
      </p:nvGrpSpPr>
      <p:grpSpPr>
        <a:xfrm>
          <a:off x="0" y="0"/>
          <a:ext cx="0" cy="0"/>
          <a:chOff x="0" y="0"/>
          <a:chExt cx="0" cy="0"/>
        </a:xfrm>
      </p:grpSpPr>
      <p:sp>
        <p:nvSpPr>
          <p:cNvPr id="32769" name="Rectangle 7">
            <a:extLst>
              <a:ext uri="{FF2B5EF4-FFF2-40B4-BE49-F238E27FC236}">
                <a16:creationId xmlns:a16="http://schemas.microsoft.com/office/drawing/2014/main" id="{5514FBBA-5EC5-71BA-D776-86152627F6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9105FBF-0A9F-1A49-877D-0F7EEB5702A2}" type="slidenum">
              <a:rPr lang="en-US" altLang="en-US" smtClean="0">
                <a:latin typeface="Verdana" panose="020B0604030504040204" pitchFamily="34" charset="0"/>
              </a:rPr>
              <a:pPr>
                <a:spcBef>
                  <a:spcPct val="0"/>
                </a:spcBef>
              </a:pPr>
              <a:t>10</a:t>
            </a:fld>
            <a:endParaRPr lang="en-US" altLang="en-US">
              <a:latin typeface="Verdana" panose="020B0604030504040204" pitchFamily="34" charset="0"/>
            </a:endParaRPr>
          </a:p>
        </p:txBody>
      </p:sp>
      <p:sp>
        <p:nvSpPr>
          <p:cNvPr id="32770" name="Rectangle 2">
            <a:extLst>
              <a:ext uri="{FF2B5EF4-FFF2-40B4-BE49-F238E27FC236}">
                <a16:creationId xmlns:a16="http://schemas.microsoft.com/office/drawing/2014/main" id="{866C771A-A13F-DE12-1C01-16A5700C59BF}"/>
              </a:ext>
            </a:extLst>
          </p:cNvPr>
          <p:cNvSpPr>
            <a:spLocks noGrp="1" noRot="1" noChangeAspect="1" noChangeArrowheads="1" noTextEdit="1"/>
          </p:cNvSpPr>
          <p:nvPr>
            <p:ph type="sldImg"/>
          </p:nvPr>
        </p:nvSpPr>
        <p:spPr>
          <a:xfrm>
            <a:off x="92075" y="744538"/>
            <a:ext cx="6616700" cy="3722687"/>
          </a:xfrm>
          <a:solidFill>
            <a:srgbClr val="FFFFFF"/>
          </a:solidFill>
          <a:ln/>
        </p:spPr>
      </p:sp>
      <p:sp>
        <p:nvSpPr>
          <p:cNvPr id="32771" name="Rectangle 3">
            <a:extLst>
              <a:ext uri="{FF2B5EF4-FFF2-40B4-BE49-F238E27FC236}">
                <a16:creationId xmlns:a16="http://schemas.microsoft.com/office/drawing/2014/main" id="{2CA85302-49DD-AC3A-F6F1-D2F75CE536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2067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4312B-CA1F-6DFC-FEBD-AC6297C45520}"/>
            </a:ext>
          </a:extLst>
        </p:cNvPr>
        <p:cNvGrpSpPr/>
        <p:nvPr/>
      </p:nvGrpSpPr>
      <p:grpSpPr>
        <a:xfrm>
          <a:off x="0" y="0"/>
          <a:ext cx="0" cy="0"/>
          <a:chOff x="0" y="0"/>
          <a:chExt cx="0" cy="0"/>
        </a:xfrm>
      </p:grpSpPr>
      <p:sp>
        <p:nvSpPr>
          <p:cNvPr id="23553" name="Rectangle 2">
            <a:extLst>
              <a:ext uri="{FF2B5EF4-FFF2-40B4-BE49-F238E27FC236}">
                <a16:creationId xmlns:a16="http://schemas.microsoft.com/office/drawing/2014/main" id="{F209D782-0E46-150B-22A9-65F85651D1B8}"/>
              </a:ext>
            </a:extLst>
          </p:cNvPr>
          <p:cNvSpPr>
            <a:spLocks noGrp="1" noRot="1" noChangeAspect="1" noChangeArrowheads="1" noTextEdit="1"/>
          </p:cNvSpPr>
          <p:nvPr>
            <p:ph type="sldImg"/>
          </p:nvPr>
        </p:nvSpPr>
        <p:spPr>
          <a:xfrm>
            <a:off x="92075" y="744538"/>
            <a:ext cx="6616700" cy="3722687"/>
          </a:xfrm>
          <a:ln/>
        </p:spPr>
      </p:sp>
      <p:sp>
        <p:nvSpPr>
          <p:cNvPr id="23554" name="Rectangle 3">
            <a:extLst>
              <a:ext uri="{FF2B5EF4-FFF2-40B4-BE49-F238E27FC236}">
                <a16:creationId xmlns:a16="http://schemas.microsoft.com/office/drawing/2014/main" id="{91C6A705-CA38-15C5-06BF-6BBFBF3B4D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6354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82C5D-D9BB-642A-6B5F-9B15A21B4063}"/>
            </a:ext>
          </a:extLst>
        </p:cNvPr>
        <p:cNvGrpSpPr/>
        <p:nvPr/>
      </p:nvGrpSpPr>
      <p:grpSpPr>
        <a:xfrm>
          <a:off x="0" y="0"/>
          <a:ext cx="0" cy="0"/>
          <a:chOff x="0" y="0"/>
          <a:chExt cx="0" cy="0"/>
        </a:xfrm>
      </p:grpSpPr>
      <p:sp>
        <p:nvSpPr>
          <p:cNvPr id="23553" name="Rectangle 2">
            <a:extLst>
              <a:ext uri="{FF2B5EF4-FFF2-40B4-BE49-F238E27FC236}">
                <a16:creationId xmlns:a16="http://schemas.microsoft.com/office/drawing/2014/main" id="{83593AA0-0A2A-80A0-BC19-67305F0312ED}"/>
              </a:ext>
            </a:extLst>
          </p:cNvPr>
          <p:cNvSpPr>
            <a:spLocks noGrp="1" noRot="1" noChangeAspect="1" noChangeArrowheads="1" noTextEdit="1"/>
          </p:cNvSpPr>
          <p:nvPr>
            <p:ph type="sldImg"/>
          </p:nvPr>
        </p:nvSpPr>
        <p:spPr>
          <a:xfrm>
            <a:off x="92075" y="744538"/>
            <a:ext cx="6616700" cy="3722687"/>
          </a:xfrm>
          <a:ln/>
        </p:spPr>
      </p:sp>
      <p:sp>
        <p:nvSpPr>
          <p:cNvPr id="23554" name="Rectangle 3">
            <a:extLst>
              <a:ext uri="{FF2B5EF4-FFF2-40B4-BE49-F238E27FC236}">
                <a16:creationId xmlns:a16="http://schemas.microsoft.com/office/drawing/2014/main" id="{8C9B08D4-9091-806E-5AF9-9D600F7293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389180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F72E2B-8FA3-3346-96CB-C41A735E1F52}"/>
              </a:ext>
            </a:extLst>
          </p:cNvPr>
          <p:cNvSpPr txBox="1"/>
          <p:nvPr userDrawn="1"/>
        </p:nvSpPr>
        <p:spPr>
          <a:xfrm>
            <a:off x="0" y="4882342"/>
            <a:ext cx="9144000" cy="261158"/>
          </a:xfrm>
          <a:prstGeom prst="rect">
            <a:avLst/>
          </a:prstGeom>
          <a:solidFill>
            <a:srgbClr val="191919"/>
          </a:solidFill>
        </p:spPr>
        <p:txBody>
          <a:bodyPr lIns="512883" tIns="40491" rIns="68564" bIns="80981"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en-US" sz="900" dirty="0">
                <a:solidFill>
                  <a:schemeClr val="bg1"/>
                </a:solidFill>
              </a:rPr>
              <a:t>© Parents under Pressure   </a:t>
            </a:r>
            <a:r>
              <a:rPr lang="en-US" altLang="en-US" sz="900" dirty="0" err="1">
                <a:solidFill>
                  <a:schemeClr val="bg1"/>
                </a:solidFill>
              </a:rPr>
              <a:t>www.pupprogram.net.au</a:t>
            </a:r>
            <a:endParaRPr lang="en-US" altLang="en-US" sz="900" dirty="0">
              <a:solidFill>
                <a:schemeClr val="bg1"/>
              </a:solidFill>
            </a:endParaRPr>
          </a:p>
        </p:txBody>
      </p:sp>
      <p:pic>
        <p:nvPicPr>
          <p:cNvPr id="6" name="Picture 5">
            <a:extLst>
              <a:ext uri="{FF2B5EF4-FFF2-40B4-BE49-F238E27FC236}">
                <a16:creationId xmlns:a16="http://schemas.microsoft.com/office/drawing/2014/main" id="{0E381555-2FD6-9643-9283-BD412750B8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551"/>
          <a:stretch/>
        </p:blipFill>
        <p:spPr>
          <a:xfrm>
            <a:off x="7152265" y="0"/>
            <a:ext cx="1991735" cy="1008000"/>
          </a:xfrm>
          <a:prstGeom prst="rect">
            <a:avLst/>
          </a:prstGeom>
        </p:spPr>
      </p:pic>
    </p:spTree>
    <p:extLst>
      <p:ext uri="{BB962C8B-B14F-4D97-AF65-F5344CB8AC3E}">
        <p14:creationId xmlns:p14="http://schemas.microsoft.com/office/powerpoint/2010/main" val="27282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0DE1D6-C3EF-D943-8705-09401EE276DD}"/>
              </a:ext>
            </a:extLst>
          </p:cNvPr>
          <p:cNvSpPr txBox="1"/>
          <p:nvPr userDrawn="1"/>
        </p:nvSpPr>
        <p:spPr>
          <a:xfrm>
            <a:off x="0" y="4882342"/>
            <a:ext cx="9144000" cy="261158"/>
          </a:xfrm>
          <a:prstGeom prst="rect">
            <a:avLst/>
          </a:prstGeom>
          <a:solidFill>
            <a:srgbClr val="191919"/>
          </a:solidFill>
        </p:spPr>
        <p:txBody>
          <a:bodyPr lIns="512883" tIns="40491" rIns="68564" bIns="80981"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en-US" sz="900" dirty="0">
                <a:solidFill>
                  <a:schemeClr val="bg1"/>
                </a:solidFill>
              </a:rPr>
              <a:t>© Parents under Pressure   </a:t>
            </a:r>
            <a:r>
              <a:rPr lang="en-US" altLang="en-US" sz="900" dirty="0" err="1">
                <a:solidFill>
                  <a:schemeClr val="bg1"/>
                </a:solidFill>
              </a:rPr>
              <a:t>www.pupprogram.net.au</a:t>
            </a:r>
            <a:endParaRPr lang="en-US" altLang="en-US" sz="900" dirty="0">
              <a:solidFill>
                <a:schemeClr val="bg1"/>
              </a:solidFill>
            </a:endParaRPr>
          </a:p>
        </p:txBody>
      </p:sp>
      <p:pic>
        <p:nvPicPr>
          <p:cNvPr id="5" name="Picture 4">
            <a:extLst>
              <a:ext uri="{FF2B5EF4-FFF2-40B4-BE49-F238E27FC236}">
                <a16:creationId xmlns:a16="http://schemas.microsoft.com/office/drawing/2014/main" id="{F1914695-8E8F-E34C-9F66-D2ADB73EF5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551"/>
          <a:stretch/>
        </p:blipFill>
        <p:spPr>
          <a:xfrm>
            <a:off x="7152265" y="0"/>
            <a:ext cx="1991735" cy="1008000"/>
          </a:xfrm>
          <a:prstGeom prst="rect">
            <a:avLst/>
          </a:prstGeom>
        </p:spPr>
      </p:pic>
    </p:spTree>
    <p:extLst>
      <p:ext uri="{BB962C8B-B14F-4D97-AF65-F5344CB8AC3E}">
        <p14:creationId xmlns:p14="http://schemas.microsoft.com/office/powerpoint/2010/main" val="58638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F18118-7CB6-E74C-B95D-DB90CD31354C}"/>
              </a:ext>
            </a:extLst>
          </p:cNvPr>
          <p:cNvSpPr txBox="1"/>
          <p:nvPr userDrawn="1"/>
        </p:nvSpPr>
        <p:spPr>
          <a:xfrm>
            <a:off x="0" y="4882342"/>
            <a:ext cx="9144000" cy="261158"/>
          </a:xfrm>
          <a:prstGeom prst="rect">
            <a:avLst/>
          </a:prstGeom>
          <a:solidFill>
            <a:srgbClr val="191919"/>
          </a:solidFill>
        </p:spPr>
        <p:txBody>
          <a:bodyPr lIns="512883" tIns="40491" rIns="68564" bIns="80981"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en-US" sz="900" dirty="0">
                <a:solidFill>
                  <a:schemeClr val="bg1"/>
                </a:solidFill>
              </a:rPr>
              <a:t>© Parents under Pressure   </a:t>
            </a:r>
            <a:r>
              <a:rPr lang="en-US" altLang="en-US" sz="900" dirty="0" err="1">
                <a:solidFill>
                  <a:schemeClr val="bg1"/>
                </a:solidFill>
              </a:rPr>
              <a:t>www.pupprogram.net.au</a:t>
            </a:r>
            <a:endParaRPr lang="en-US" altLang="en-US" sz="900" dirty="0">
              <a:solidFill>
                <a:schemeClr val="bg1"/>
              </a:solidFill>
            </a:endParaRPr>
          </a:p>
        </p:txBody>
      </p:sp>
      <p:pic>
        <p:nvPicPr>
          <p:cNvPr id="10" name="Picture 9">
            <a:extLst>
              <a:ext uri="{FF2B5EF4-FFF2-40B4-BE49-F238E27FC236}">
                <a16:creationId xmlns:a16="http://schemas.microsoft.com/office/drawing/2014/main" id="{DA0AAB76-192A-A044-8990-BE5B564C60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551"/>
          <a:stretch/>
        </p:blipFill>
        <p:spPr>
          <a:xfrm>
            <a:off x="7152265" y="0"/>
            <a:ext cx="1991735" cy="1008000"/>
          </a:xfrm>
          <a:prstGeom prst="rect">
            <a:avLst/>
          </a:prstGeom>
        </p:spPr>
      </p:pic>
    </p:spTree>
    <p:extLst>
      <p:ext uri="{BB962C8B-B14F-4D97-AF65-F5344CB8AC3E}">
        <p14:creationId xmlns:p14="http://schemas.microsoft.com/office/powerpoint/2010/main" val="194237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F18296D-CDE9-5840-89BC-D8C3F5AB4742}"/>
              </a:ext>
            </a:extLst>
          </p:cNvPr>
          <p:cNvSpPr txBox="1"/>
          <p:nvPr userDrawn="1"/>
        </p:nvSpPr>
        <p:spPr>
          <a:xfrm>
            <a:off x="0" y="4913120"/>
            <a:ext cx="9144000" cy="230380"/>
          </a:xfrm>
          <a:prstGeom prst="rect">
            <a:avLst/>
          </a:prstGeom>
          <a:solidFill>
            <a:srgbClr val="234217"/>
          </a:solidFill>
        </p:spPr>
        <p:txBody>
          <a:bodyPr lIns="512883" tIns="40491" rIns="68564" bIns="80981"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75"/>
              </a:spcBef>
              <a:spcAft>
                <a:spcPts val="675"/>
              </a:spcAft>
              <a:defRPr/>
            </a:pPr>
            <a:r>
              <a:rPr lang="en-US" sz="700" baseline="0" dirty="0">
                <a:solidFill>
                  <a:schemeClr val="bg1"/>
                </a:solidFill>
                <a:latin typeface="Helvetica" charset="0"/>
                <a:cs typeface="Helvetica" charset="0"/>
              </a:rPr>
              <a:t>                                                                                                                                                                                                                                © Parents under Pressure, 2018.  http://</a:t>
            </a:r>
            <a:r>
              <a:rPr lang="en-US" sz="700" baseline="0" dirty="0" err="1">
                <a:solidFill>
                  <a:schemeClr val="bg1"/>
                </a:solidFill>
                <a:latin typeface="Helvetica" charset="0"/>
                <a:cs typeface="Helvetica" charset="0"/>
              </a:rPr>
              <a:t>www.pupprogram.net.au</a:t>
            </a:r>
            <a:r>
              <a:rPr lang="en-US" sz="700" baseline="0" dirty="0">
                <a:solidFill>
                  <a:schemeClr val="bg1"/>
                </a:solidFill>
                <a:latin typeface="Helvetica" charset="0"/>
                <a:cs typeface="Helvetica" charset="0"/>
              </a:rPr>
              <a:t>    </a:t>
            </a:r>
          </a:p>
        </p:txBody>
      </p:sp>
      <p:pic>
        <p:nvPicPr>
          <p:cNvPr id="14" name="Picture 13">
            <a:extLst>
              <a:ext uri="{FF2B5EF4-FFF2-40B4-BE49-F238E27FC236}">
                <a16:creationId xmlns:a16="http://schemas.microsoft.com/office/drawing/2014/main" id="{56459DD2-9309-214B-9E83-62C13BCDF9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79787"/>
            <a:ext cx="1763688" cy="363712"/>
          </a:xfrm>
          <a:prstGeom prst="rect">
            <a:avLst/>
          </a:prstGeom>
        </p:spPr>
      </p:pic>
    </p:spTree>
    <p:extLst>
      <p:ext uri="{BB962C8B-B14F-4D97-AF65-F5344CB8AC3E}">
        <p14:creationId xmlns:p14="http://schemas.microsoft.com/office/powerpoint/2010/main" val="148747061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CF5D5D-8478-C74E-91A1-05577E6405C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48551"/>
          <a:stretch/>
        </p:blipFill>
        <p:spPr>
          <a:xfrm>
            <a:off x="7152265" y="0"/>
            <a:ext cx="1991735" cy="1008000"/>
          </a:xfrm>
          <a:prstGeom prst="rect">
            <a:avLst/>
          </a:prstGeom>
        </p:spPr>
      </p:pic>
      <p:sp>
        <p:nvSpPr>
          <p:cNvPr id="3" name="Text Placeholder 2">
            <a:extLst>
              <a:ext uri="{FF2B5EF4-FFF2-40B4-BE49-F238E27FC236}">
                <a16:creationId xmlns:a16="http://schemas.microsoft.com/office/drawing/2014/main" id="{330FBC17-7C9A-CD4A-84E4-366FDCA514A4}"/>
              </a:ext>
            </a:extLst>
          </p:cNvPr>
          <p:cNvSpPr>
            <a:spLocks noGrp="1"/>
          </p:cNvSpPr>
          <p:nvPr>
            <p:ph type="body" sz="quarter" idx="10"/>
          </p:nvPr>
        </p:nvSpPr>
        <p:spPr>
          <a:xfrm>
            <a:off x="900113" y="1708150"/>
            <a:ext cx="4319587" cy="1368425"/>
          </a:xfrm>
          <a:prstGeom prst="rect">
            <a:avLst/>
          </a:prstGeom>
        </p:spPr>
        <p:txBody>
          <a:bodyPr/>
          <a:lstStyle>
            <a:lvl1pPr marL="211931" indent="-211931">
              <a:buClr>
                <a:srgbClr val="3A6438"/>
              </a:buClr>
              <a:buSzPct val="90000"/>
              <a:buFont typeface="Arial" panose="020B0604020202020204" pitchFamily="34" charset="0"/>
              <a:buChar char="•"/>
              <a:defRPr sz="1800" b="0" i="0" baseline="0">
                <a:latin typeface="Calibri Light" panose="020F0302020204030204" pitchFamily="34" charset="0"/>
                <a:ea typeface="Tahoma" panose="020B0604030504040204" pitchFamily="34" charset="0"/>
                <a:cs typeface="Calibri Light" panose="020F0302020204030204" pitchFamily="34" charset="0"/>
              </a:defRPr>
            </a:lvl1pPr>
            <a:lvl2pPr marL="572691" indent="-141685">
              <a:buClr>
                <a:srgbClr val="3A6438"/>
              </a:buClr>
              <a:buSzPct val="90000"/>
              <a:buFont typeface="Arial" panose="020B0604020202020204" pitchFamily="34" charset="0"/>
              <a:buChar char="•"/>
              <a:defRPr sz="1800" b="0" i="0" baseline="0">
                <a:latin typeface="Calibri Light" panose="020F0302020204030204" pitchFamily="34" charset="0"/>
                <a:ea typeface="Tahoma" panose="020B0604030504040204" pitchFamily="34" charset="0"/>
                <a:cs typeface="Calibri Light" panose="020F0302020204030204" pitchFamily="34" charset="0"/>
              </a:defRPr>
            </a:lvl2pPr>
            <a:lvl3pPr marL="856060" indent="-140494">
              <a:buClr>
                <a:srgbClr val="3A6438"/>
              </a:buClr>
              <a:buSzPct val="90000"/>
              <a:buFont typeface="Arial" panose="020B0604020202020204" pitchFamily="34" charset="0"/>
              <a:buChar char="•"/>
              <a:defRPr sz="1800" b="0" i="0" baseline="0">
                <a:latin typeface="Calibri Light" panose="020F0302020204030204" pitchFamily="34" charset="0"/>
                <a:ea typeface="Tahoma" panose="020B0604030504040204" pitchFamily="34" charset="0"/>
                <a:cs typeface="Calibri Light" panose="020F0302020204030204" pitchFamily="34" charset="0"/>
              </a:defRPr>
            </a:lvl3pPr>
            <a:lvl4pPr marL="1139429" indent="-140494">
              <a:buClr>
                <a:srgbClr val="3A6438"/>
              </a:buClr>
              <a:buSzPct val="90000"/>
              <a:buFont typeface="Arial" panose="020B0604020202020204" pitchFamily="34" charset="0"/>
              <a:buChar char="•"/>
              <a:defRPr sz="1800" b="0" i="0" baseline="0">
                <a:latin typeface="Calibri Light" panose="020F0302020204030204" pitchFamily="34" charset="0"/>
                <a:ea typeface="Tahoma" panose="020B0604030504040204" pitchFamily="34" charset="0"/>
                <a:cs typeface="Calibri Light" panose="020F0302020204030204" pitchFamily="34" charset="0"/>
              </a:defRPr>
            </a:lvl4pPr>
            <a:lvl5pPr marL="1423988" indent="-141685">
              <a:buClr>
                <a:srgbClr val="3A6438"/>
              </a:buClr>
              <a:buSzPct val="90000"/>
              <a:buFont typeface="Arial" panose="020B0604020202020204" pitchFamily="34" charset="0"/>
              <a:buChar char="•"/>
              <a:defRPr sz="1800" b="0" i="0" baseline="0">
                <a:latin typeface="Calibri Light" panose="020F0302020204030204" pitchFamily="34" charset="0"/>
                <a:ea typeface="Tahoma" panose="020B060403050404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a:extLst>
              <a:ext uri="{FF2B5EF4-FFF2-40B4-BE49-F238E27FC236}">
                <a16:creationId xmlns:a16="http://schemas.microsoft.com/office/drawing/2014/main" id="{D63AE313-0F07-A046-83DE-0E8B6F15A1B5}"/>
              </a:ext>
            </a:extLst>
          </p:cNvPr>
          <p:cNvSpPr txBox="1"/>
          <p:nvPr userDrawn="1"/>
        </p:nvSpPr>
        <p:spPr>
          <a:xfrm>
            <a:off x="0" y="4913120"/>
            <a:ext cx="9144000" cy="288000"/>
          </a:xfrm>
          <a:prstGeom prst="rect">
            <a:avLst/>
          </a:prstGeom>
          <a:solidFill>
            <a:srgbClr val="234217"/>
          </a:solidFill>
        </p:spPr>
        <p:txBody>
          <a:bodyPr lIns="512883" tIns="40491" rIns="68564" bIns="80981"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75"/>
              </a:spcBef>
              <a:spcAft>
                <a:spcPts val="675"/>
              </a:spcAft>
              <a:defRPr/>
            </a:pPr>
            <a:r>
              <a:rPr lang="en-US" sz="700" baseline="0" dirty="0">
                <a:solidFill>
                  <a:schemeClr val="bg1"/>
                </a:solidFill>
                <a:latin typeface="Helvetica" charset="0"/>
                <a:cs typeface="Helvetica" charset="0"/>
              </a:rPr>
              <a:t>                                                                                                                                                                                                                                © Parents under Pressure, 2019.  http://</a:t>
            </a:r>
            <a:r>
              <a:rPr lang="en-US" sz="700" baseline="0" dirty="0" err="1">
                <a:solidFill>
                  <a:schemeClr val="bg1"/>
                </a:solidFill>
                <a:latin typeface="Helvetica" charset="0"/>
                <a:cs typeface="Helvetica" charset="0"/>
              </a:rPr>
              <a:t>www.pupprogram.net.au</a:t>
            </a:r>
            <a:r>
              <a:rPr lang="en-US" sz="700" baseline="0" dirty="0">
                <a:solidFill>
                  <a:schemeClr val="bg1"/>
                </a:solidFill>
                <a:latin typeface="Helvetica" charset="0"/>
                <a:cs typeface="Helvetica" charset="0"/>
              </a:rPr>
              <a:t>    </a:t>
            </a:r>
          </a:p>
        </p:txBody>
      </p:sp>
      <p:pic>
        <p:nvPicPr>
          <p:cNvPr id="6" name="Picture 5">
            <a:extLst>
              <a:ext uri="{FF2B5EF4-FFF2-40B4-BE49-F238E27FC236}">
                <a16:creationId xmlns:a16="http://schemas.microsoft.com/office/drawing/2014/main" id="{B3AF39F0-3C28-F743-973E-30F038C441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779786"/>
            <a:ext cx="1763688" cy="421333"/>
          </a:xfrm>
          <a:prstGeom prst="rect">
            <a:avLst/>
          </a:prstGeom>
        </p:spPr>
      </p:pic>
    </p:spTree>
    <p:extLst>
      <p:ext uri="{BB962C8B-B14F-4D97-AF65-F5344CB8AC3E}">
        <p14:creationId xmlns:p14="http://schemas.microsoft.com/office/powerpoint/2010/main" val="35528257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0" y="4882342"/>
            <a:ext cx="9144000" cy="261158"/>
          </a:xfrm>
          <a:prstGeom prst="rect">
            <a:avLst/>
          </a:prstGeom>
          <a:solidFill>
            <a:srgbClr val="191919"/>
          </a:solidFill>
        </p:spPr>
        <p:txBody>
          <a:bodyPr lIns="512883" tIns="40491" rIns="68564" bIns="80981"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en-US" sz="900" dirty="0">
                <a:solidFill>
                  <a:schemeClr val="bg1"/>
                </a:solidFill>
              </a:rPr>
              <a:t>© Parents under Pressure   </a:t>
            </a:r>
            <a:r>
              <a:rPr lang="en-US" altLang="en-US" sz="900" dirty="0" err="1">
                <a:solidFill>
                  <a:schemeClr val="bg1"/>
                </a:solidFill>
              </a:rPr>
              <a:t>www.pupprogram.net.au</a:t>
            </a:r>
            <a:endParaRPr lang="en-US" altLang="en-US" sz="900" dirty="0">
              <a:solidFill>
                <a:schemeClr val="bg1"/>
              </a:solidFill>
            </a:endParaRPr>
          </a:p>
        </p:txBody>
      </p:sp>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48551"/>
          <a:stretch/>
        </p:blipFill>
        <p:spPr>
          <a:xfrm>
            <a:off x="7152265" y="0"/>
            <a:ext cx="1991735" cy="1008000"/>
          </a:xfrm>
          <a:prstGeom prst="rect">
            <a:avLst/>
          </a:prstGeom>
        </p:spPr>
      </p:pic>
    </p:spTree>
  </p:cSld>
  <p:clrMap bg1="lt1" tx1="dk1" bg2="lt2" tx2="dk2" accent1="accent1" accent2="accent2" accent3="accent3" accent4="accent4" accent5="accent5" accent6="accent6" hlink="hlink" folHlink="folHlink"/>
  <p:sldLayoutIdLst>
    <p:sldLayoutId id="2147483754" r:id="rId1"/>
    <p:sldLayoutId id="2147483759" r:id="rId2"/>
    <p:sldLayoutId id="2147483765" r:id="rId3"/>
    <p:sldLayoutId id="2147483766" r:id="rId4"/>
    <p:sldLayoutId id="2147483767" r:id="rId5"/>
  </p:sldLayoutIdLst>
  <p:hf sldNum="0" hdr="0" dt="0"/>
  <p:txStyles>
    <p:titleStyle>
      <a:lvl1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2pPr>
      <a:lvl3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3pPr>
      <a:lvl4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4pPr>
      <a:lvl5pPr algn="l"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charset="0"/>
          <a:ea typeface="ＭＳ Ｐゴシック" charset="-128"/>
          <a:cs typeface="ＭＳ Ｐゴシック" charset="-128"/>
        </a:defRPr>
      </a:lvl5pPr>
      <a:lvl6pPr marL="342900" algn="l" rtl="0" fontAlgn="base">
        <a:spcBef>
          <a:spcPct val="0"/>
        </a:spcBef>
        <a:spcAft>
          <a:spcPct val="0"/>
        </a:spcAft>
        <a:defRPr sz="3300">
          <a:solidFill>
            <a:schemeClr val="tx2"/>
          </a:solidFill>
          <a:effectLst>
            <a:outerShdw blurRad="38100" dist="38100" dir="2700000" algn="tl">
              <a:srgbClr val="000000"/>
            </a:outerShdw>
          </a:effectLst>
          <a:latin typeface="Tahoma" charset="0"/>
        </a:defRPr>
      </a:lvl6pPr>
      <a:lvl7pPr marL="685800" algn="l" rtl="0" fontAlgn="base">
        <a:spcBef>
          <a:spcPct val="0"/>
        </a:spcBef>
        <a:spcAft>
          <a:spcPct val="0"/>
        </a:spcAft>
        <a:defRPr sz="3300">
          <a:solidFill>
            <a:schemeClr val="tx2"/>
          </a:solidFill>
          <a:effectLst>
            <a:outerShdw blurRad="38100" dist="38100" dir="2700000" algn="tl">
              <a:srgbClr val="000000"/>
            </a:outerShdw>
          </a:effectLst>
          <a:latin typeface="Tahoma" charset="0"/>
        </a:defRPr>
      </a:lvl7pPr>
      <a:lvl8pPr marL="1028700" algn="l" rtl="0" fontAlgn="base">
        <a:spcBef>
          <a:spcPct val="0"/>
        </a:spcBef>
        <a:spcAft>
          <a:spcPct val="0"/>
        </a:spcAft>
        <a:defRPr sz="3300">
          <a:solidFill>
            <a:schemeClr val="tx2"/>
          </a:solidFill>
          <a:effectLst>
            <a:outerShdw blurRad="38100" dist="38100" dir="2700000" algn="tl">
              <a:srgbClr val="000000"/>
            </a:outerShdw>
          </a:effectLst>
          <a:latin typeface="Tahoma" charset="0"/>
        </a:defRPr>
      </a:lvl8pPr>
      <a:lvl9pPr marL="1371600" algn="l" rtl="0" fontAlgn="base">
        <a:spcBef>
          <a:spcPct val="0"/>
        </a:spcBef>
        <a:spcAft>
          <a:spcPct val="0"/>
        </a:spcAft>
        <a:defRPr sz="3300">
          <a:solidFill>
            <a:schemeClr val="tx2"/>
          </a:solidFill>
          <a:effectLst>
            <a:outerShdw blurRad="38100" dist="38100" dir="2700000" algn="tl">
              <a:srgbClr val="000000"/>
            </a:outerShdw>
          </a:effectLst>
          <a:latin typeface="Tahoma" charset="0"/>
        </a:defRPr>
      </a:lvl9pPr>
    </p:titleStyle>
    <p:bodyStyle>
      <a:lvl1pPr marL="257175" indent="-257175"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557213" indent="-214313" algn="l" rtl="0" eaLnBrk="0" fontAlgn="base" hangingPunct="0">
        <a:spcBef>
          <a:spcPct val="20000"/>
        </a:spcBef>
        <a:spcAft>
          <a:spcPct val="0"/>
        </a:spcAft>
        <a:buFont typeface="Tahoma" charset="0"/>
        <a:buChar char="–"/>
        <a:defRPr sz="2100">
          <a:solidFill>
            <a:schemeClr val="tx1"/>
          </a:solidFill>
          <a:effectLst>
            <a:outerShdw blurRad="38100" dist="38100" dir="2700000" algn="tl">
              <a:srgbClr val="000000"/>
            </a:outerShdw>
          </a:effectLst>
          <a:latin typeface="+mn-lt"/>
          <a:ea typeface="ＭＳ Ｐゴシック" charset="-128"/>
          <a:cs typeface="ＭＳ Ｐゴシック"/>
        </a:defRPr>
      </a:lvl2pPr>
      <a:lvl3pPr marL="857250" indent="-171450" algn="l" rtl="0" eaLnBrk="0" fontAlgn="base" hangingPunct="0">
        <a:spcBef>
          <a:spcPct val="20000"/>
        </a:spcBef>
        <a:spcAft>
          <a:spcPct val="0"/>
        </a:spcAft>
        <a:buClr>
          <a:schemeClr val="hlink"/>
        </a:buClr>
        <a:buSzPct val="120000"/>
        <a:buChar char="•"/>
        <a:defRPr sz="1800">
          <a:solidFill>
            <a:schemeClr val="tx1"/>
          </a:solidFill>
          <a:effectLst>
            <a:outerShdw blurRad="38100" dist="38100" dir="2700000" algn="tl">
              <a:srgbClr val="000000"/>
            </a:outerShdw>
          </a:effectLst>
          <a:latin typeface="+mn-lt"/>
          <a:ea typeface="ＭＳ Ｐゴシック" charset="-128"/>
          <a:cs typeface="ＭＳ Ｐゴシック"/>
        </a:defRPr>
      </a:lvl3pPr>
      <a:lvl4pPr marL="1200150" indent="-171450" algn="l" rtl="0" eaLnBrk="0" fontAlgn="base" hangingPunct="0">
        <a:spcBef>
          <a:spcPct val="20000"/>
        </a:spcBef>
        <a:spcAft>
          <a:spcPct val="0"/>
        </a:spcAft>
        <a:buFont typeface="Tahoma" charset="0"/>
        <a:buChar char="–"/>
        <a:defRPr sz="1500">
          <a:solidFill>
            <a:schemeClr val="tx1"/>
          </a:solidFill>
          <a:effectLst>
            <a:outerShdw blurRad="38100" dist="38100" dir="2700000" algn="tl">
              <a:srgbClr val="000000"/>
            </a:outerShdw>
          </a:effectLst>
          <a:latin typeface="+mn-lt"/>
          <a:ea typeface="ＭＳ Ｐゴシック" charset="-128"/>
          <a:cs typeface="ＭＳ Ｐゴシック"/>
        </a:defRPr>
      </a:lvl4pPr>
      <a:lvl5pPr marL="1543050" indent="-171450" algn="l" rtl="0" eaLnBrk="0" fontAlgn="base" hangingPunct="0">
        <a:spcBef>
          <a:spcPct val="20000"/>
        </a:spcBef>
        <a:spcAft>
          <a:spcPct val="0"/>
        </a:spcAft>
        <a:buClr>
          <a:schemeClr val="hlink"/>
        </a:buClr>
        <a:buSzPct val="80000"/>
        <a:buFont typeface="Wingdings" charset="2"/>
        <a:buChar char="v"/>
        <a:defRPr sz="1500">
          <a:solidFill>
            <a:schemeClr val="tx1"/>
          </a:solidFill>
          <a:effectLst>
            <a:outerShdw blurRad="38100" dist="38100" dir="2700000" algn="tl">
              <a:srgbClr val="000000"/>
            </a:outerShdw>
          </a:effectLst>
          <a:latin typeface="+mn-lt"/>
          <a:ea typeface="ＭＳ Ｐゴシック" charset="-128"/>
          <a:cs typeface="ＭＳ Ｐゴシック"/>
        </a:defRPr>
      </a:lvl5pPr>
      <a:lvl6pPr marL="1885950" indent="-171450" algn="l" rtl="0" fontAlgn="base">
        <a:spcBef>
          <a:spcPct val="20000"/>
        </a:spcBef>
        <a:spcAft>
          <a:spcPct val="0"/>
        </a:spcAft>
        <a:buClr>
          <a:schemeClr val="hlink"/>
        </a:buClr>
        <a:buSzPct val="80000"/>
        <a:buFont typeface="Wingdings" pitchFamily="2" charset="2"/>
        <a:buChar char="v"/>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SzPct val="80000"/>
        <a:buFont typeface="Wingdings" pitchFamily="2" charset="2"/>
        <a:buChar char="v"/>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SzPct val="80000"/>
        <a:buFont typeface="Wingdings" pitchFamily="2" charset="2"/>
        <a:buChar char="v"/>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SzPct val="80000"/>
        <a:buFont typeface="Wingdings" pitchFamily="2" charset="2"/>
        <a:buChar char="v"/>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pupprogram.net.a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953577"/>
          </a:xfrm>
          <a:prstGeom prst="rect">
            <a:avLst/>
          </a:prstGeom>
        </p:spPr>
      </p:pic>
      <p:sp>
        <p:nvSpPr>
          <p:cNvPr id="3" name="TextBox 4"/>
          <p:cNvSpPr txBox="1">
            <a:spLocks noChangeArrowheads="1"/>
          </p:cNvSpPr>
          <p:nvPr/>
        </p:nvSpPr>
        <p:spPr bwMode="auto">
          <a:xfrm>
            <a:off x="1223386" y="2348437"/>
            <a:ext cx="669722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Verdana" charset="0"/>
                <a:ea typeface="ＭＳ Ｐゴシック" charset="-128"/>
              </a:defRPr>
            </a:lvl1pPr>
            <a:lvl2pPr marL="742950" indent="-285750" defTabSz="457200" eaLnBrk="0" hangingPunct="0">
              <a:defRPr sz="2400">
                <a:solidFill>
                  <a:schemeClr val="tx1"/>
                </a:solidFill>
                <a:latin typeface="Verdana" charset="0"/>
                <a:ea typeface="ＭＳ Ｐゴシック" charset="-128"/>
              </a:defRPr>
            </a:lvl2pPr>
            <a:lvl3pPr marL="1143000" indent="-228600" defTabSz="457200" eaLnBrk="0" hangingPunct="0">
              <a:defRPr sz="2400">
                <a:solidFill>
                  <a:schemeClr val="tx1"/>
                </a:solidFill>
                <a:latin typeface="Verdana" charset="0"/>
                <a:ea typeface="ＭＳ Ｐゴシック" charset="-128"/>
              </a:defRPr>
            </a:lvl3pPr>
            <a:lvl4pPr marL="1600200" indent="-228600" defTabSz="457200" eaLnBrk="0" hangingPunct="0">
              <a:defRPr sz="2400">
                <a:solidFill>
                  <a:schemeClr val="tx1"/>
                </a:solidFill>
                <a:latin typeface="Verdana" charset="0"/>
                <a:ea typeface="ＭＳ Ｐゴシック" charset="-128"/>
              </a:defRPr>
            </a:lvl4pPr>
            <a:lvl5pPr marL="2057400" indent="-228600" defTabSz="457200" eaLnBrk="0" hangingPunct="0">
              <a:defRPr sz="2400">
                <a:solidFill>
                  <a:schemeClr val="tx1"/>
                </a:solidFill>
                <a:latin typeface="Verdana"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Verdana" charset="0"/>
                <a:ea typeface="ＭＳ Ｐゴシック" charset="-128"/>
              </a:defRPr>
            </a:lvl9pPr>
          </a:lstStyle>
          <a:p>
            <a:pPr algn="ctr"/>
            <a:r>
              <a:rPr lang="en-AU" sz="1800" dirty="0">
                <a:effectLst/>
                <a:latin typeface="Calibri" panose="020F0502020204030204" pitchFamily="34" charset="0"/>
                <a:cs typeface="Calibri" panose="020F0502020204030204" pitchFamily="34" charset="0"/>
              </a:rPr>
              <a:t>Parenting, emotional regulation and substance use: Supporting families using the Parents under Pressure program </a:t>
            </a:r>
          </a:p>
          <a:p>
            <a:pPr algn="ctr"/>
            <a:endParaRPr lang="fr-FR" sz="1800" dirty="0">
              <a:latin typeface="Calibri" panose="020F0502020204030204" pitchFamily="34" charset="0"/>
              <a:cs typeface="Calibri" panose="020F0502020204030204" pitchFamily="34" charset="0"/>
            </a:endParaRPr>
          </a:p>
          <a:p>
            <a:pPr algn="ctr"/>
            <a:r>
              <a:rPr lang="fr-FR" sz="1800" dirty="0">
                <a:latin typeface="Calibri" panose="020F0502020204030204" pitchFamily="34" charset="0"/>
                <a:cs typeface="Calibri" panose="020F0502020204030204" pitchFamily="34" charset="0"/>
              </a:rPr>
              <a:t>Parentalité, régulation émotionnelle et consommation de substances: Soutenir les familles grâce au programme Parents sous pression</a:t>
            </a:r>
            <a:endParaRPr lang="en-AU" altLang="en-US" sz="1800" dirty="0">
              <a:latin typeface="Calibri" panose="020F0502020204030204" pitchFamily="34" charset="0"/>
              <a:cs typeface="Calibri" panose="020F0502020204030204" pitchFamily="34" charset="0"/>
            </a:endParaRPr>
          </a:p>
          <a:p>
            <a:pPr algn="ctr"/>
            <a:endParaRPr lang="en-AU" altLang="en-US" sz="1800" dirty="0">
              <a:latin typeface="Calibri" panose="020F0502020204030204" pitchFamily="34" charset="0"/>
            </a:endParaRPr>
          </a:p>
          <a:p>
            <a:pPr algn="ctr"/>
            <a:endParaRPr lang="en-US" altLang="en-US" sz="1800" dirty="0">
              <a:latin typeface="+mn-lt"/>
            </a:endParaRPr>
          </a:p>
        </p:txBody>
      </p:sp>
      <p:sp>
        <p:nvSpPr>
          <p:cNvPr id="4" name="Rectangle 3"/>
          <p:cNvSpPr/>
          <p:nvPr/>
        </p:nvSpPr>
        <p:spPr>
          <a:xfrm>
            <a:off x="1762721" y="3795886"/>
            <a:ext cx="5976664" cy="954107"/>
          </a:xfrm>
          <a:prstGeom prst="rect">
            <a:avLst/>
          </a:prstGeom>
        </p:spPr>
        <p:txBody>
          <a:bodyPr wrap="square">
            <a:spAutoFit/>
          </a:bodyPr>
          <a:lstStyle/>
          <a:p>
            <a:pPr algn="r"/>
            <a:endParaRPr lang="en-US" altLang="en-US" sz="1400" dirty="0">
              <a:solidFill>
                <a:srgbClr val="191919"/>
              </a:solidFill>
              <a:latin typeface="+mn-lt"/>
            </a:endParaRPr>
          </a:p>
          <a:p>
            <a:pPr algn="r"/>
            <a:endParaRPr lang="en-US" altLang="en-US" sz="1400" dirty="0">
              <a:solidFill>
                <a:srgbClr val="191919"/>
              </a:solidFill>
              <a:latin typeface="+mn-lt"/>
            </a:endParaRPr>
          </a:p>
          <a:p>
            <a:pPr algn="r"/>
            <a:endParaRPr lang="en-US" altLang="en-US" sz="1400" dirty="0">
              <a:solidFill>
                <a:srgbClr val="191919"/>
              </a:solidFill>
              <a:latin typeface="+mn-lt"/>
            </a:endParaRPr>
          </a:p>
          <a:p>
            <a:pPr algn="r"/>
            <a:r>
              <a:rPr lang="en-US" altLang="en-US" sz="1400" dirty="0">
                <a:solidFill>
                  <a:srgbClr val="191919"/>
                </a:solidFill>
                <a:latin typeface="+mn-lt"/>
              </a:rPr>
              <a:t>Sharon Dawe &amp; Paul Harnett, Griffith University, Australia</a:t>
            </a:r>
          </a:p>
        </p:txBody>
      </p:sp>
    </p:spTree>
    <p:extLst>
      <p:ext uri="{BB962C8B-B14F-4D97-AF65-F5344CB8AC3E}">
        <p14:creationId xmlns:p14="http://schemas.microsoft.com/office/powerpoint/2010/main" val="93753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49C50-9DA7-AE10-1FB0-93FC9692C639}"/>
            </a:ext>
          </a:extLst>
        </p:cNvPr>
        <p:cNvGrpSpPr/>
        <p:nvPr/>
      </p:nvGrpSpPr>
      <p:grpSpPr>
        <a:xfrm>
          <a:off x="0" y="0"/>
          <a:ext cx="0" cy="0"/>
          <a:chOff x="0" y="0"/>
          <a:chExt cx="0" cy="0"/>
        </a:xfrm>
      </p:grpSpPr>
      <p:sp>
        <p:nvSpPr>
          <p:cNvPr id="36866" name="Text Box 2">
            <a:extLst>
              <a:ext uri="{FF2B5EF4-FFF2-40B4-BE49-F238E27FC236}">
                <a16:creationId xmlns:a16="http://schemas.microsoft.com/office/drawing/2014/main" id="{21D15FA2-DF36-C3A3-E965-6151022263EE}"/>
              </a:ext>
            </a:extLst>
          </p:cNvPr>
          <p:cNvSpPr txBox="1">
            <a:spLocks noChangeArrowheads="1"/>
          </p:cNvSpPr>
          <p:nvPr/>
        </p:nvSpPr>
        <p:spPr bwMode="auto">
          <a:xfrm>
            <a:off x="1143000" y="285751"/>
            <a:ext cx="3829050" cy="30008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75000"/>
              </a:lnSpc>
              <a:spcBef>
                <a:spcPct val="25000"/>
              </a:spcBef>
              <a:buClr>
                <a:schemeClr val="hlink"/>
              </a:buClr>
              <a:buSzPct val="120000"/>
              <a:defRPr/>
            </a:pPr>
            <a:r>
              <a:rPr lang="en-US" altLang="en-US" dirty="0">
                <a:solidFill>
                  <a:schemeClr val="bg1"/>
                </a:solidFill>
                <a:latin typeface="Helvetica Neue Light" panose="02000403000000020004"/>
                <a:ea typeface="MS PGothic" pitchFamily="34" charset="-128"/>
              </a:rPr>
              <a:t>EA: Parental Sensitivity</a:t>
            </a:r>
          </a:p>
        </p:txBody>
      </p:sp>
      <p:sp>
        <p:nvSpPr>
          <p:cNvPr id="15364" name="Text Box 3">
            <a:extLst>
              <a:ext uri="{FF2B5EF4-FFF2-40B4-BE49-F238E27FC236}">
                <a16:creationId xmlns:a16="http://schemas.microsoft.com/office/drawing/2014/main" id="{536DC3D0-49DC-0FE2-DD55-E0600521BD8D}"/>
              </a:ext>
            </a:extLst>
          </p:cNvPr>
          <p:cNvSpPr txBox="1">
            <a:spLocks noChangeArrowheads="1"/>
          </p:cNvSpPr>
          <p:nvPr/>
        </p:nvSpPr>
        <p:spPr bwMode="auto">
          <a:xfrm>
            <a:off x="1885950" y="1200150"/>
            <a:ext cx="4800600" cy="369332"/>
          </a:xfrm>
          <a:prstGeom prst="rect">
            <a:avLst/>
          </a:prstGeom>
          <a:noFill/>
          <a:ln w="9525">
            <a:noFill/>
            <a:miter lim="800000"/>
            <a:headEnd/>
            <a:tailEnd/>
          </a:ln>
        </p:spPr>
        <p:txBody>
          <a:bodyPr>
            <a:spAutoFit/>
          </a:bodyPr>
          <a:lstStyle/>
          <a:p>
            <a:pPr fontAlgn="auto">
              <a:spcBef>
                <a:spcPct val="50000"/>
              </a:spcBef>
              <a:spcAft>
                <a:spcPts val="0"/>
              </a:spcAft>
              <a:buClr>
                <a:schemeClr val="hlink"/>
              </a:buClr>
              <a:buSzPct val="120000"/>
              <a:buFontTx/>
              <a:buChar char="•"/>
              <a:defRPr/>
            </a:pPr>
            <a:endParaRPr lang="en-US">
              <a:effectLst>
                <a:outerShdw blurRad="38100" dist="38100" dir="2700000" algn="tl">
                  <a:srgbClr val="000000">
                    <a:alpha val="43137"/>
                  </a:srgbClr>
                </a:outerShdw>
              </a:effectLst>
              <a:latin typeface="Times New Roman" charset="0"/>
            </a:endParaRPr>
          </a:p>
        </p:txBody>
      </p:sp>
      <p:sp>
        <p:nvSpPr>
          <p:cNvPr id="31747" name="Text Box 4">
            <a:extLst>
              <a:ext uri="{FF2B5EF4-FFF2-40B4-BE49-F238E27FC236}">
                <a16:creationId xmlns:a16="http://schemas.microsoft.com/office/drawing/2014/main" id="{E7A25F85-4558-B9D3-DC13-0F3B1F22665D}"/>
              </a:ext>
            </a:extLst>
          </p:cNvPr>
          <p:cNvSpPr txBox="1">
            <a:spLocks noChangeArrowheads="1"/>
          </p:cNvSpPr>
          <p:nvPr/>
        </p:nvSpPr>
        <p:spPr bwMode="auto">
          <a:xfrm>
            <a:off x="1043608" y="1418036"/>
            <a:ext cx="6831185"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4175" indent="-384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spcBef>
                <a:spcPct val="35000"/>
              </a:spcBef>
              <a:buClr>
                <a:srgbClr val="008600"/>
              </a:buClr>
              <a:buSzPct val="120000"/>
            </a:pPr>
            <a:endParaRPr lang="en-US" altLang="en-US" sz="1600" dirty="0">
              <a:solidFill>
                <a:srgbClr val="000000"/>
              </a:solidFill>
              <a:latin typeface="+mn-lt"/>
              <a:ea typeface="MS PGothic" panose="020B0600070205080204" pitchFamily="34" charset="-128"/>
            </a:endParaRPr>
          </a:p>
          <a:p>
            <a:pPr eaLnBrk="1" hangingPunct="1">
              <a:spcBef>
                <a:spcPct val="35000"/>
              </a:spcBef>
              <a:buClr>
                <a:srgbClr val="008600"/>
              </a:buClr>
              <a:buSzPct val="120000"/>
              <a:buFontTx/>
              <a:buChar char="•"/>
            </a:pPr>
            <a:r>
              <a:rPr lang="en-US" altLang="en-US" sz="1600" dirty="0">
                <a:solidFill>
                  <a:srgbClr val="000000"/>
                </a:solidFill>
                <a:latin typeface="+mn-lt"/>
                <a:ea typeface="MS PGothic" panose="020B0600070205080204" pitchFamily="34" charset="-128"/>
              </a:rPr>
              <a:t>Optimal opportunities to develop executive functions: </a:t>
            </a:r>
          </a:p>
          <a:p>
            <a:pPr eaLnBrk="1" hangingPunct="1">
              <a:spcBef>
                <a:spcPct val="35000"/>
              </a:spcBef>
              <a:buClr>
                <a:srgbClr val="008600"/>
              </a:buClr>
              <a:buSzPct val="120000"/>
              <a:buFontTx/>
              <a:buChar char="•"/>
            </a:pPr>
            <a:r>
              <a:rPr lang="en-US" altLang="en-US" sz="1600" dirty="0">
                <a:solidFill>
                  <a:srgbClr val="000000"/>
                </a:solidFill>
                <a:latin typeface="+mn-lt"/>
                <a:ea typeface="MS PGothic" panose="020B0600070205080204" pitchFamily="34" charset="-128"/>
              </a:rPr>
              <a:t>Which underpin self regulatory processes and result in improved developmental outcomes across adulthood </a:t>
            </a:r>
          </a:p>
          <a:p>
            <a:pPr eaLnBrk="1" hangingPunct="1">
              <a:spcBef>
                <a:spcPct val="35000"/>
              </a:spcBef>
              <a:buClr>
                <a:srgbClr val="008600"/>
              </a:buClr>
              <a:buSzPct val="120000"/>
              <a:buFontTx/>
              <a:buChar char="•"/>
            </a:pPr>
            <a:r>
              <a:rPr lang="en-US" altLang="en-US" sz="1600" dirty="0" err="1">
                <a:solidFill>
                  <a:srgbClr val="000000"/>
                </a:solidFill>
                <a:latin typeface="+mn-lt"/>
                <a:ea typeface="MS PGothic" panose="020B0600070205080204" pitchFamily="34" charset="-128"/>
              </a:rPr>
              <a:t>Behaviour</a:t>
            </a:r>
            <a:r>
              <a:rPr lang="en-US" altLang="en-US" sz="1600" dirty="0">
                <a:solidFill>
                  <a:srgbClr val="000000"/>
                </a:solidFill>
                <a:latin typeface="+mn-lt"/>
                <a:ea typeface="MS PGothic" panose="020B0600070205080204" pitchFamily="34" charset="-128"/>
              </a:rPr>
              <a:t> management is NOT the goal – it is the consequence of self regulation</a:t>
            </a:r>
          </a:p>
        </p:txBody>
      </p:sp>
      <p:sp>
        <p:nvSpPr>
          <p:cNvPr id="15366" name="Text Box 5">
            <a:extLst>
              <a:ext uri="{FF2B5EF4-FFF2-40B4-BE49-F238E27FC236}">
                <a16:creationId xmlns:a16="http://schemas.microsoft.com/office/drawing/2014/main" id="{116B6E72-E4FC-4767-4F9E-807669221411}"/>
              </a:ext>
            </a:extLst>
          </p:cNvPr>
          <p:cNvSpPr txBox="1">
            <a:spLocks noChangeArrowheads="1"/>
          </p:cNvSpPr>
          <p:nvPr/>
        </p:nvSpPr>
        <p:spPr bwMode="auto">
          <a:xfrm>
            <a:off x="1657350" y="1028701"/>
            <a:ext cx="4800600" cy="415498"/>
          </a:xfrm>
          <a:prstGeom prst="rect">
            <a:avLst/>
          </a:prstGeom>
          <a:noFill/>
          <a:ln w="9525">
            <a:noFill/>
            <a:miter lim="800000"/>
            <a:headEnd/>
            <a:tailEnd/>
          </a:ln>
        </p:spPr>
        <p:txBody>
          <a:bodyPr>
            <a:spAutoFit/>
          </a:bodyPr>
          <a:lstStyle/>
          <a:p>
            <a:pPr fontAlgn="auto">
              <a:spcBef>
                <a:spcPct val="50000"/>
              </a:spcBef>
              <a:spcAft>
                <a:spcPts val="0"/>
              </a:spcAft>
              <a:buClr>
                <a:schemeClr val="hlink"/>
              </a:buClr>
              <a:buSzPct val="120000"/>
              <a:buFontTx/>
              <a:buChar char="•"/>
              <a:defRPr/>
            </a:pPr>
            <a:endParaRPr lang="en-US" sz="2100" b="1">
              <a:solidFill>
                <a:srgbClr val="FF9900"/>
              </a:solidFill>
              <a:effectLst>
                <a:outerShdw blurRad="38100" dist="38100" dir="2700000" algn="tl">
                  <a:srgbClr val="000000">
                    <a:alpha val="43137"/>
                  </a:srgbClr>
                </a:outerShdw>
              </a:effectLst>
              <a:latin typeface="Copperplate Gothic Light" charset="0"/>
            </a:endParaRPr>
          </a:p>
        </p:txBody>
      </p:sp>
      <p:sp>
        <p:nvSpPr>
          <p:cNvPr id="31750" name="Text Box 4">
            <a:extLst>
              <a:ext uri="{FF2B5EF4-FFF2-40B4-BE49-F238E27FC236}">
                <a16:creationId xmlns:a16="http://schemas.microsoft.com/office/drawing/2014/main" id="{3A8CD740-5A2C-FBB5-0963-44D09C790A7D}"/>
              </a:ext>
            </a:extLst>
          </p:cNvPr>
          <p:cNvSpPr txBox="1">
            <a:spLocks noChangeArrowheads="1"/>
          </p:cNvSpPr>
          <p:nvPr/>
        </p:nvSpPr>
        <p:spPr bwMode="auto">
          <a:xfrm>
            <a:off x="1431131" y="988219"/>
            <a:ext cx="6443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35000"/>
              </a:spcBef>
              <a:buClr>
                <a:srgbClr val="F2FA3E"/>
              </a:buClr>
              <a:buSzPct val="120000"/>
            </a:pPr>
            <a:r>
              <a:rPr lang="en-US" altLang="en-US" sz="1600" dirty="0">
                <a:solidFill>
                  <a:srgbClr val="000000"/>
                </a:solidFill>
                <a:latin typeface="+mn-lt"/>
                <a:ea typeface="MS PGothic" panose="020B0600070205080204" pitchFamily="34" charset="-128"/>
              </a:rPr>
              <a:t>We all want our kids to be the best that they can be! </a:t>
            </a:r>
          </a:p>
        </p:txBody>
      </p:sp>
      <p:sp>
        <p:nvSpPr>
          <p:cNvPr id="8" name="Text Box 5">
            <a:extLst>
              <a:ext uri="{FF2B5EF4-FFF2-40B4-BE49-F238E27FC236}">
                <a16:creationId xmlns:a16="http://schemas.microsoft.com/office/drawing/2014/main" id="{FE8240E0-BCF0-426F-29EA-62BCB17AFE92}"/>
              </a:ext>
            </a:extLst>
          </p:cNvPr>
          <p:cNvSpPr txBox="1">
            <a:spLocks noChangeArrowheads="1"/>
          </p:cNvSpPr>
          <p:nvPr/>
        </p:nvSpPr>
        <p:spPr bwMode="auto">
          <a:xfrm>
            <a:off x="179512" y="123478"/>
            <a:ext cx="6912768" cy="646331"/>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In order to improve child outcomes in early childhood we need to understand developmental processes</a:t>
            </a:r>
            <a:endParaRPr lang="en-AU" altLang="en-US" sz="1800" dirty="0">
              <a:solidFill>
                <a:schemeClr val="bg1"/>
              </a:solidFill>
              <a:latin typeface="Verdana Regular" charset="0"/>
            </a:endParaRPr>
          </a:p>
        </p:txBody>
      </p:sp>
    </p:spTree>
    <p:extLst>
      <p:ext uri="{BB962C8B-B14F-4D97-AF65-F5344CB8AC3E}">
        <p14:creationId xmlns:p14="http://schemas.microsoft.com/office/powerpoint/2010/main" val="3165484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79512" y="123478"/>
            <a:ext cx="6552728"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sp>
        <p:nvSpPr>
          <p:cNvPr id="6" name="Text Box 5"/>
          <p:cNvSpPr txBox="1">
            <a:spLocks noChangeArrowheads="1"/>
          </p:cNvSpPr>
          <p:nvPr/>
        </p:nvSpPr>
        <p:spPr bwMode="auto">
          <a:xfrm>
            <a:off x="323528" y="699542"/>
            <a:ext cx="5976664" cy="646331"/>
          </a:xfrm>
          <a:prstGeom prst="rect">
            <a:avLst/>
          </a:prstGeom>
          <a:noFill/>
          <a:ln w="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rgbClr val="191919"/>
                </a:solidFill>
                <a:latin typeface="+mn-lt"/>
              </a:rPr>
              <a:t>Quality of the caregiving relationship: nurturance, sensitivity, responsiveness</a:t>
            </a:r>
            <a:endParaRPr lang="en-AU" altLang="en-US" sz="1800" dirty="0">
              <a:solidFill>
                <a:srgbClr val="191919"/>
              </a:solidFill>
              <a:latin typeface="+mn-lt"/>
            </a:endParaRPr>
          </a:p>
        </p:txBody>
      </p:sp>
      <p:pic>
        <p:nvPicPr>
          <p:cNvPr id="3" name="Picture 2">
            <a:extLst>
              <a:ext uri="{FF2B5EF4-FFF2-40B4-BE49-F238E27FC236}">
                <a16:creationId xmlns:a16="http://schemas.microsoft.com/office/drawing/2014/main" id="{AADBEF33-C940-DE41-8218-AF7EDCD86436}"/>
              </a:ext>
            </a:extLst>
          </p:cNvPr>
          <p:cNvPicPr>
            <a:picLocks noChangeAspect="1"/>
          </p:cNvPicPr>
          <p:nvPr/>
        </p:nvPicPr>
        <p:blipFill rotWithShape="1">
          <a:blip r:embed="rId2">
            <a:extLst>
              <a:ext uri="{28A0092B-C50C-407E-A947-70E740481C1C}">
                <a14:useLocalDpi xmlns:a14="http://schemas.microsoft.com/office/drawing/2010/main" val="0"/>
              </a:ext>
            </a:extLst>
          </a:blip>
          <a:srcRect t="34600" b="24800"/>
          <a:stretch/>
        </p:blipFill>
        <p:spPr>
          <a:xfrm>
            <a:off x="932649" y="1851670"/>
            <a:ext cx="7278701" cy="20882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536" y="258127"/>
            <a:ext cx="6552728"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sp>
        <p:nvSpPr>
          <p:cNvPr id="6" name="Text Box 5"/>
          <p:cNvSpPr txBox="1">
            <a:spLocks noChangeArrowheads="1"/>
          </p:cNvSpPr>
          <p:nvPr/>
        </p:nvSpPr>
        <p:spPr bwMode="auto">
          <a:xfrm>
            <a:off x="395536" y="627459"/>
            <a:ext cx="6552728" cy="646331"/>
          </a:xfrm>
          <a:prstGeom prst="rect">
            <a:avLst/>
          </a:prstGeom>
          <a:noFill/>
          <a:ln w="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rgbClr val="191919"/>
                </a:solidFill>
                <a:latin typeface="+mn-lt"/>
              </a:rPr>
              <a:t>Parenting skills, routines, expectations: reducing family chaos improves executive functioning</a:t>
            </a:r>
            <a:endParaRPr lang="en-AU" altLang="en-US" sz="1800" dirty="0">
              <a:solidFill>
                <a:srgbClr val="191919"/>
              </a:solidFill>
              <a:latin typeface="+mn-lt"/>
            </a:endParaRPr>
          </a:p>
        </p:txBody>
      </p:sp>
      <p:pic>
        <p:nvPicPr>
          <p:cNvPr id="3" name="Picture 2">
            <a:extLst>
              <a:ext uri="{FF2B5EF4-FFF2-40B4-BE49-F238E27FC236}">
                <a16:creationId xmlns:a16="http://schemas.microsoft.com/office/drawing/2014/main" id="{42F93D29-E58C-EF4F-87AB-A8D835C5BD27}"/>
              </a:ext>
            </a:extLst>
          </p:cNvPr>
          <p:cNvPicPr>
            <a:picLocks noChangeAspect="1"/>
          </p:cNvPicPr>
          <p:nvPr/>
        </p:nvPicPr>
        <p:blipFill rotWithShape="1">
          <a:blip r:embed="rId2">
            <a:extLst>
              <a:ext uri="{28A0092B-C50C-407E-A947-70E740481C1C}">
                <a14:useLocalDpi xmlns:a14="http://schemas.microsoft.com/office/drawing/2010/main" val="0"/>
              </a:ext>
            </a:extLst>
          </a:blip>
          <a:srcRect t="25200" b="24401"/>
          <a:stretch/>
        </p:blipFill>
        <p:spPr>
          <a:xfrm>
            <a:off x="932649" y="1491630"/>
            <a:ext cx="7278701" cy="2592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79512" y="123478"/>
            <a:ext cx="6624736"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sp>
        <p:nvSpPr>
          <p:cNvPr id="6" name="Text Box 5"/>
          <p:cNvSpPr txBox="1">
            <a:spLocks noChangeArrowheads="1"/>
          </p:cNvSpPr>
          <p:nvPr/>
        </p:nvSpPr>
        <p:spPr bwMode="auto">
          <a:xfrm>
            <a:off x="323528" y="627459"/>
            <a:ext cx="3024336" cy="369332"/>
          </a:xfrm>
          <a:prstGeom prst="rect">
            <a:avLst/>
          </a:prstGeom>
          <a:noFill/>
          <a:ln w="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rgbClr val="191919"/>
                </a:solidFill>
                <a:latin typeface="+mn-lt"/>
              </a:rPr>
              <a:t>Parent’s State of Mind</a:t>
            </a:r>
            <a:endParaRPr lang="en-AU" altLang="en-US" sz="1800" dirty="0">
              <a:solidFill>
                <a:srgbClr val="191919"/>
              </a:solidFill>
              <a:latin typeface="+mn-lt"/>
            </a:endParaRPr>
          </a:p>
        </p:txBody>
      </p:sp>
      <p:pic>
        <p:nvPicPr>
          <p:cNvPr id="3" name="Picture 2">
            <a:extLst>
              <a:ext uri="{FF2B5EF4-FFF2-40B4-BE49-F238E27FC236}">
                <a16:creationId xmlns:a16="http://schemas.microsoft.com/office/drawing/2014/main" id="{40B48391-6721-9B45-B9B7-9EAEF82D5B83}"/>
              </a:ext>
            </a:extLst>
          </p:cNvPr>
          <p:cNvPicPr>
            <a:picLocks noChangeAspect="1"/>
          </p:cNvPicPr>
          <p:nvPr/>
        </p:nvPicPr>
        <p:blipFill rotWithShape="1">
          <a:blip r:embed="rId2">
            <a:extLst>
              <a:ext uri="{28A0092B-C50C-407E-A947-70E740481C1C}">
                <a14:useLocalDpi xmlns:a14="http://schemas.microsoft.com/office/drawing/2010/main" val="0"/>
              </a:ext>
            </a:extLst>
          </a:blip>
          <a:srcRect l="454" t="19509" r="-454" b="18892"/>
          <a:stretch/>
        </p:blipFill>
        <p:spPr>
          <a:xfrm>
            <a:off x="932649" y="1275606"/>
            <a:ext cx="7278701" cy="31683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329A-6911-D7CC-ED72-CDD864B6C037}"/>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F83CEB2C-40A8-DE5E-D792-5730CC0CD40A}"/>
              </a:ext>
            </a:extLst>
          </p:cNvPr>
          <p:cNvSpPr>
            <a:spLocks noGrp="1" noChangeArrowheads="1"/>
          </p:cNvSpPr>
          <p:nvPr>
            <p:ph type="body" idx="4294967295"/>
          </p:nvPr>
        </p:nvSpPr>
        <p:spPr bwMode="auto">
          <a:xfrm>
            <a:off x="395536" y="987574"/>
            <a:ext cx="8136904" cy="3744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endParaRPr lang="en-AU" sz="1800" dirty="0">
              <a:effectLst/>
            </a:endParaRPr>
          </a:p>
          <a:p>
            <a:pPr marL="0" indent="0">
              <a:buNone/>
            </a:pPr>
            <a:r>
              <a:rPr lang="en-AU" sz="1800" dirty="0">
                <a:effectLst/>
              </a:rPr>
              <a:t>Emotionally regulated parents and carers can provide a nurturing environment </a:t>
            </a:r>
          </a:p>
          <a:p>
            <a:pPr marL="0" indent="0">
              <a:spcBef>
                <a:spcPct val="40000"/>
              </a:spcBef>
              <a:buClr>
                <a:srgbClr val="006600"/>
              </a:buClr>
              <a:buSzPct val="80000"/>
              <a:buNone/>
            </a:pPr>
            <a:r>
              <a:rPr lang="en-US" altLang="en-US" sz="1800" dirty="0">
                <a:solidFill>
                  <a:srgbClr val="191919"/>
                </a:solidFill>
                <a:effectLst/>
              </a:rPr>
              <a:t>Need to be able to</a:t>
            </a:r>
          </a:p>
          <a:p>
            <a:pPr>
              <a:spcBef>
                <a:spcPct val="40000"/>
              </a:spcBef>
              <a:buClr>
                <a:srgbClr val="006600"/>
              </a:buClr>
              <a:buSzPct val="80000"/>
            </a:pPr>
            <a:r>
              <a:rPr lang="en-US" altLang="en-US" sz="1800" dirty="0">
                <a:solidFill>
                  <a:srgbClr val="191919"/>
                </a:solidFill>
                <a:effectLst/>
              </a:rPr>
              <a:t>Learn to identify their own emotional state</a:t>
            </a:r>
          </a:p>
          <a:p>
            <a:pPr>
              <a:spcBef>
                <a:spcPct val="40000"/>
              </a:spcBef>
              <a:buClr>
                <a:srgbClr val="006600"/>
              </a:buClr>
              <a:buSzPct val="80000"/>
            </a:pPr>
            <a:r>
              <a:rPr lang="en-US" altLang="en-US" sz="1800" dirty="0">
                <a:solidFill>
                  <a:srgbClr val="191919"/>
                </a:solidFill>
                <a:effectLst/>
              </a:rPr>
              <a:t>Learn strategies to become calm</a:t>
            </a:r>
          </a:p>
          <a:p>
            <a:pPr>
              <a:spcBef>
                <a:spcPct val="40000"/>
              </a:spcBef>
              <a:buClr>
                <a:srgbClr val="006600"/>
              </a:buClr>
              <a:buSzPct val="80000"/>
            </a:pPr>
            <a:r>
              <a:rPr lang="en-US" altLang="en-US" sz="1800" dirty="0">
                <a:solidFill>
                  <a:srgbClr val="191919"/>
                </a:solidFill>
                <a:effectLst/>
              </a:rPr>
              <a:t>Learn strategies to inhibit action</a:t>
            </a:r>
          </a:p>
          <a:p>
            <a:pPr marL="0" indent="0">
              <a:spcBef>
                <a:spcPct val="40000"/>
              </a:spcBef>
              <a:buClr>
                <a:srgbClr val="006600"/>
              </a:buClr>
              <a:buSzPct val="80000"/>
              <a:buNone/>
            </a:pPr>
            <a:endParaRPr lang="en-US" altLang="en-US" sz="1800" dirty="0">
              <a:solidFill>
                <a:srgbClr val="191919"/>
              </a:solidFill>
              <a:effectLst/>
            </a:endParaRPr>
          </a:p>
          <a:p>
            <a:pPr marL="0" indent="0">
              <a:spcBef>
                <a:spcPct val="40000"/>
              </a:spcBef>
              <a:buClr>
                <a:srgbClr val="006600"/>
              </a:buClr>
              <a:buSzPct val="80000"/>
              <a:buNone/>
            </a:pPr>
            <a:r>
              <a:rPr lang="en-US" altLang="en-US" sz="1800" dirty="0">
                <a:solidFill>
                  <a:srgbClr val="191919"/>
                </a:solidFill>
                <a:effectLst/>
              </a:rPr>
              <a:t>Use of video – and photographs</a:t>
            </a:r>
          </a:p>
          <a:p>
            <a:pPr lvl="1">
              <a:spcBef>
                <a:spcPct val="40000"/>
              </a:spcBef>
              <a:buClr>
                <a:srgbClr val="006600"/>
              </a:buClr>
              <a:buSzPct val="80000"/>
            </a:pPr>
            <a:r>
              <a:rPr lang="en-US" altLang="en-US" sz="1500" dirty="0">
                <a:solidFill>
                  <a:srgbClr val="191919"/>
                </a:solidFill>
                <a:effectLst/>
              </a:rPr>
              <a:t>Special moments</a:t>
            </a:r>
          </a:p>
          <a:p>
            <a:pPr lvl="1">
              <a:spcBef>
                <a:spcPct val="40000"/>
              </a:spcBef>
              <a:buClr>
                <a:srgbClr val="006600"/>
              </a:buClr>
              <a:buSzPct val="80000"/>
            </a:pPr>
            <a:r>
              <a:rPr lang="en-US" altLang="en-US" sz="1500" dirty="0">
                <a:solidFill>
                  <a:srgbClr val="191919"/>
                </a:solidFill>
                <a:effectLst/>
              </a:rPr>
              <a:t>Proud moments</a:t>
            </a:r>
          </a:p>
        </p:txBody>
      </p:sp>
      <p:sp>
        <p:nvSpPr>
          <p:cNvPr id="22530" name="Text Box 5">
            <a:extLst>
              <a:ext uri="{FF2B5EF4-FFF2-40B4-BE49-F238E27FC236}">
                <a16:creationId xmlns:a16="http://schemas.microsoft.com/office/drawing/2014/main" id="{7B47F157-0E82-1C64-5AD1-E3ADC4BFB6BE}"/>
              </a:ext>
            </a:extLst>
          </p:cNvPr>
          <p:cNvSpPr txBox="1">
            <a:spLocks noChangeArrowheads="1"/>
          </p:cNvSpPr>
          <p:nvPr/>
        </p:nvSpPr>
        <p:spPr bwMode="auto">
          <a:xfrm>
            <a:off x="179512" y="195486"/>
            <a:ext cx="6912768" cy="369332"/>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chemeClr val="bg1"/>
                </a:solidFill>
                <a:latin typeface="Tahoma" charset="0"/>
              </a:rPr>
              <a:t>The importance of emotional regulation</a:t>
            </a:r>
            <a:endParaRPr lang="en-AU" altLang="en-US" sz="1800" dirty="0">
              <a:solidFill>
                <a:schemeClr val="bg1"/>
              </a:solidFill>
              <a:latin typeface="Tahoma" charset="0"/>
            </a:endParaRPr>
          </a:p>
        </p:txBody>
      </p:sp>
    </p:spTree>
    <p:extLst>
      <p:ext uri="{BB962C8B-B14F-4D97-AF65-F5344CB8AC3E}">
        <p14:creationId xmlns:p14="http://schemas.microsoft.com/office/powerpoint/2010/main" val="3923937292"/>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79512" y="123478"/>
            <a:ext cx="6480720"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pic>
        <p:nvPicPr>
          <p:cNvPr id="3" name="Picture 2">
            <a:extLst>
              <a:ext uri="{FF2B5EF4-FFF2-40B4-BE49-F238E27FC236}">
                <a16:creationId xmlns:a16="http://schemas.microsoft.com/office/drawing/2014/main" id="{7EB4E40E-99C4-B54A-A73D-82E67A88508E}"/>
              </a:ext>
            </a:extLst>
          </p:cNvPr>
          <p:cNvPicPr>
            <a:picLocks noChangeAspect="1"/>
          </p:cNvPicPr>
          <p:nvPr/>
        </p:nvPicPr>
        <p:blipFill rotWithShape="1">
          <a:blip r:embed="rId2">
            <a:extLst>
              <a:ext uri="{28A0092B-C50C-407E-A947-70E740481C1C}">
                <a14:useLocalDpi xmlns:a14="http://schemas.microsoft.com/office/drawing/2010/main" val="0"/>
              </a:ext>
            </a:extLst>
          </a:blip>
          <a:srcRect t="15001" b="13600"/>
          <a:stretch/>
        </p:blipFill>
        <p:spPr>
          <a:xfrm>
            <a:off x="932649" y="843558"/>
            <a:ext cx="7278701" cy="3672408"/>
          </a:xfrm>
          <a:prstGeom prst="rect">
            <a:avLst/>
          </a:prstGeom>
        </p:spPr>
      </p:pic>
      <p:sp>
        <p:nvSpPr>
          <p:cNvPr id="2" name="Text Box 5">
            <a:extLst>
              <a:ext uri="{FF2B5EF4-FFF2-40B4-BE49-F238E27FC236}">
                <a16:creationId xmlns:a16="http://schemas.microsoft.com/office/drawing/2014/main" id="{FD9543A6-7F10-8109-6715-8AB423B8A2CF}"/>
              </a:ext>
            </a:extLst>
          </p:cNvPr>
          <p:cNvSpPr txBox="1">
            <a:spLocks noChangeArrowheads="1"/>
          </p:cNvSpPr>
          <p:nvPr/>
        </p:nvSpPr>
        <p:spPr bwMode="auto">
          <a:xfrm>
            <a:off x="323528" y="627459"/>
            <a:ext cx="1440160" cy="369332"/>
          </a:xfrm>
          <a:prstGeom prst="rect">
            <a:avLst/>
          </a:prstGeom>
          <a:noFill/>
          <a:ln w="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rgbClr val="191919"/>
                </a:solidFill>
                <a:latin typeface="+mn-lt"/>
              </a:rPr>
              <a:t>Connection</a:t>
            </a:r>
            <a:endParaRPr lang="en-AU" altLang="en-US" sz="1800" dirty="0">
              <a:solidFill>
                <a:srgbClr val="191919"/>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79512" y="123478"/>
            <a:ext cx="6552728"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pic>
        <p:nvPicPr>
          <p:cNvPr id="3" name="Picture 2">
            <a:extLst>
              <a:ext uri="{FF2B5EF4-FFF2-40B4-BE49-F238E27FC236}">
                <a16:creationId xmlns:a16="http://schemas.microsoft.com/office/drawing/2014/main" id="{EC2B534B-38AD-AC40-AD61-04A6409D1A35}"/>
              </a:ext>
            </a:extLst>
          </p:cNvPr>
          <p:cNvPicPr>
            <a:picLocks noChangeAspect="1"/>
          </p:cNvPicPr>
          <p:nvPr/>
        </p:nvPicPr>
        <p:blipFill rotWithShape="1">
          <a:blip r:embed="rId2">
            <a:extLst>
              <a:ext uri="{28A0092B-C50C-407E-A947-70E740481C1C}">
                <a14:useLocalDpi xmlns:a14="http://schemas.microsoft.com/office/drawing/2010/main" val="0"/>
              </a:ext>
            </a:extLst>
          </a:blip>
          <a:srcRect t="11632" b="9968"/>
          <a:stretch/>
        </p:blipFill>
        <p:spPr>
          <a:xfrm>
            <a:off x="932649" y="699542"/>
            <a:ext cx="7278701" cy="4032448"/>
          </a:xfrm>
          <a:prstGeom prst="rect">
            <a:avLst/>
          </a:prstGeom>
        </p:spPr>
      </p:pic>
      <p:sp>
        <p:nvSpPr>
          <p:cNvPr id="2" name="Text Box 5">
            <a:extLst>
              <a:ext uri="{FF2B5EF4-FFF2-40B4-BE49-F238E27FC236}">
                <a16:creationId xmlns:a16="http://schemas.microsoft.com/office/drawing/2014/main" id="{12DEB0D1-6991-A0E2-BCCA-8683A1D3C16D}"/>
              </a:ext>
            </a:extLst>
          </p:cNvPr>
          <p:cNvSpPr txBox="1">
            <a:spLocks noChangeArrowheads="1"/>
          </p:cNvSpPr>
          <p:nvPr/>
        </p:nvSpPr>
        <p:spPr bwMode="auto">
          <a:xfrm>
            <a:off x="323528" y="627459"/>
            <a:ext cx="3024336" cy="369332"/>
          </a:xfrm>
          <a:prstGeom prst="rect">
            <a:avLst/>
          </a:prstGeom>
          <a:noFill/>
          <a:ln w="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rgbClr val="191919"/>
                </a:solidFill>
                <a:latin typeface="+mn-lt"/>
              </a:rPr>
              <a:t>The outside ‘real world’</a:t>
            </a:r>
            <a:endParaRPr lang="en-AU" altLang="en-US" sz="1800" dirty="0">
              <a:solidFill>
                <a:srgbClr val="191919"/>
              </a:solidFill>
              <a:latin typeface="+mn-lt"/>
            </a:endParaRPr>
          </a:p>
        </p:txBody>
      </p:sp>
    </p:spTree>
    <p:extLst>
      <p:ext uri="{BB962C8B-B14F-4D97-AF65-F5344CB8AC3E}">
        <p14:creationId xmlns:p14="http://schemas.microsoft.com/office/powerpoint/2010/main" val="277906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284C9-09AD-B1CE-E890-8116D0C8141E}"/>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8AB5F5A9-5FB7-7D82-8E34-BB399985983F}"/>
              </a:ext>
            </a:extLst>
          </p:cNvPr>
          <p:cNvSpPr>
            <a:spLocks noGrp="1" noChangeArrowheads="1"/>
          </p:cNvSpPr>
          <p:nvPr>
            <p:ph type="body" idx="4294967295"/>
          </p:nvPr>
        </p:nvSpPr>
        <p:spPr bwMode="auto">
          <a:xfrm>
            <a:off x="395536" y="987574"/>
            <a:ext cx="8136904" cy="3744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endParaRPr lang="en-AU" sz="1800" dirty="0">
              <a:effectLst/>
            </a:endParaRPr>
          </a:p>
          <a:p>
            <a:pPr marL="0" indent="0">
              <a:buNone/>
            </a:pPr>
            <a:r>
              <a:rPr lang="en-AU" sz="1800" dirty="0">
                <a:effectLst/>
              </a:rPr>
              <a:t>Focus on adult – child relationship</a:t>
            </a:r>
          </a:p>
          <a:p>
            <a:pPr marL="0" indent="0">
              <a:spcBef>
                <a:spcPct val="40000"/>
              </a:spcBef>
              <a:buClr>
                <a:srgbClr val="006600"/>
              </a:buClr>
              <a:buSzPct val="80000"/>
              <a:buNone/>
            </a:pPr>
            <a:r>
              <a:rPr lang="en-US" altLang="en-US" sz="1800" dirty="0">
                <a:solidFill>
                  <a:srgbClr val="191919"/>
                </a:solidFill>
                <a:effectLst/>
              </a:rPr>
              <a:t>Need to be able to</a:t>
            </a:r>
          </a:p>
          <a:p>
            <a:pPr>
              <a:spcBef>
                <a:spcPct val="40000"/>
              </a:spcBef>
              <a:buClr>
                <a:srgbClr val="006600"/>
              </a:buClr>
              <a:buSzPct val="80000"/>
            </a:pPr>
            <a:r>
              <a:rPr lang="en-US" altLang="en-US" sz="1800" dirty="0">
                <a:solidFill>
                  <a:srgbClr val="191919"/>
                </a:solidFill>
                <a:effectLst/>
              </a:rPr>
              <a:t>Notice MOMENTS when your child is involved in an activity that supports development of self regulation</a:t>
            </a:r>
          </a:p>
          <a:p>
            <a:pPr>
              <a:spcBef>
                <a:spcPct val="40000"/>
              </a:spcBef>
              <a:buClr>
                <a:srgbClr val="006600"/>
              </a:buClr>
              <a:buSzPct val="80000"/>
            </a:pPr>
            <a:endParaRPr lang="en-US" altLang="en-US" sz="1800" dirty="0">
              <a:solidFill>
                <a:srgbClr val="191919"/>
              </a:solidFill>
              <a:effectLst/>
            </a:endParaRPr>
          </a:p>
          <a:p>
            <a:pPr>
              <a:spcBef>
                <a:spcPct val="40000"/>
              </a:spcBef>
              <a:buClr>
                <a:srgbClr val="006600"/>
              </a:buClr>
              <a:buSzPct val="80000"/>
            </a:pPr>
            <a:r>
              <a:rPr lang="en-US" altLang="en-US" sz="1800" dirty="0">
                <a:solidFill>
                  <a:srgbClr val="191919"/>
                </a:solidFill>
                <a:effectLst/>
              </a:rPr>
              <a:t>Praise, support and engage with the child</a:t>
            </a:r>
          </a:p>
        </p:txBody>
      </p:sp>
      <p:sp>
        <p:nvSpPr>
          <p:cNvPr id="22530" name="Text Box 5">
            <a:extLst>
              <a:ext uri="{FF2B5EF4-FFF2-40B4-BE49-F238E27FC236}">
                <a16:creationId xmlns:a16="http://schemas.microsoft.com/office/drawing/2014/main" id="{6DF11CAB-FFD9-EAC1-8473-6837E47E3238}"/>
              </a:ext>
            </a:extLst>
          </p:cNvPr>
          <p:cNvSpPr txBox="1">
            <a:spLocks noChangeArrowheads="1"/>
          </p:cNvSpPr>
          <p:nvPr/>
        </p:nvSpPr>
        <p:spPr bwMode="auto">
          <a:xfrm>
            <a:off x="179512" y="195486"/>
            <a:ext cx="6912768" cy="369332"/>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chemeClr val="bg1"/>
                </a:solidFill>
                <a:latin typeface="Tahoma" charset="0"/>
              </a:rPr>
              <a:t>Increasing opportunities to develop EF – and self regulation</a:t>
            </a:r>
            <a:endParaRPr lang="en-AU" altLang="en-US" sz="1800" dirty="0">
              <a:solidFill>
                <a:schemeClr val="bg1"/>
              </a:solidFill>
              <a:latin typeface="Tahoma" charset="0"/>
            </a:endParaRPr>
          </a:p>
        </p:txBody>
      </p:sp>
    </p:spTree>
    <p:extLst>
      <p:ext uri="{BB962C8B-B14F-4D97-AF65-F5344CB8AC3E}">
        <p14:creationId xmlns:p14="http://schemas.microsoft.com/office/powerpoint/2010/main" val="3580613350"/>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D3F2E-82F9-9858-D46F-7E844D70F7F3}"/>
            </a:ext>
          </a:extLst>
        </p:cNvPr>
        <p:cNvGrpSpPr/>
        <p:nvPr/>
      </p:nvGrpSpPr>
      <p:grpSpPr>
        <a:xfrm>
          <a:off x="0" y="0"/>
          <a:ext cx="0" cy="0"/>
          <a:chOff x="0" y="0"/>
          <a:chExt cx="0" cy="0"/>
        </a:xfrm>
      </p:grpSpPr>
      <p:sp>
        <p:nvSpPr>
          <p:cNvPr id="36866" name="Text Box 2">
            <a:extLst>
              <a:ext uri="{FF2B5EF4-FFF2-40B4-BE49-F238E27FC236}">
                <a16:creationId xmlns:a16="http://schemas.microsoft.com/office/drawing/2014/main" id="{EC871781-C302-644B-8F13-0D5EA5831F81}"/>
              </a:ext>
            </a:extLst>
          </p:cNvPr>
          <p:cNvSpPr txBox="1">
            <a:spLocks noChangeArrowheads="1"/>
          </p:cNvSpPr>
          <p:nvPr/>
        </p:nvSpPr>
        <p:spPr bwMode="auto">
          <a:xfrm>
            <a:off x="1143000" y="285751"/>
            <a:ext cx="3829050" cy="30008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75000"/>
              </a:lnSpc>
              <a:spcBef>
                <a:spcPct val="25000"/>
              </a:spcBef>
              <a:buClr>
                <a:schemeClr val="hlink"/>
              </a:buClr>
              <a:buSzPct val="120000"/>
              <a:defRPr/>
            </a:pPr>
            <a:r>
              <a:rPr lang="en-US" altLang="en-US" dirty="0">
                <a:solidFill>
                  <a:schemeClr val="bg1"/>
                </a:solidFill>
                <a:latin typeface="Helvetica Neue Light" panose="02000403000000020004"/>
                <a:ea typeface="MS PGothic" pitchFamily="34" charset="-128"/>
              </a:rPr>
              <a:t>EA: Parental Sensitivity</a:t>
            </a:r>
          </a:p>
        </p:txBody>
      </p:sp>
      <p:sp>
        <p:nvSpPr>
          <p:cNvPr id="15364" name="Text Box 3">
            <a:extLst>
              <a:ext uri="{FF2B5EF4-FFF2-40B4-BE49-F238E27FC236}">
                <a16:creationId xmlns:a16="http://schemas.microsoft.com/office/drawing/2014/main" id="{230C9C6F-689A-79D5-BD35-63C82219F4D8}"/>
              </a:ext>
            </a:extLst>
          </p:cNvPr>
          <p:cNvSpPr txBox="1">
            <a:spLocks noChangeArrowheads="1"/>
          </p:cNvSpPr>
          <p:nvPr/>
        </p:nvSpPr>
        <p:spPr bwMode="auto">
          <a:xfrm>
            <a:off x="1885950" y="1200150"/>
            <a:ext cx="4800600" cy="369332"/>
          </a:xfrm>
          <a:prstGeom prst="rect">
            <a:avLst/>
          </a:prstGeom>
          <a:noFill/>
          <a:ln w="9525">
            <a:noFill/>
            <a:miter lim="800000"/>
            <a:headEnd/>
            <a:tailEnd/>
          </a:ln>
        </p:spPr>
        <p:txBody>
          <a:bodyPr>
            <a:spAutoFit/>
          </a:bodyPr>
          <a:lstStyle/>
          <a:p>
            <a:pPr fontAlgn="auto">
              <a:spcBef>
                <a:spcPct val="50000"/>
              </a:spcBef>
              <a:spcAft>
                <a:spcPts val="0"/>
              </a:spcAft>
              <a:buClr>
                <a:schemeClr val="hlink"/>
              </a:buClr>
              <a:buSzPct val="120000"/>
              <a:buFontTx/>
              <a:buChar char="•"/>
              <a:defRPr/>
            </a:pPr>
            <a:endParaRPr lang="en-US">
              <a:effectLst>
                <a:outerShdw blurRad="38100" dist="38100" dir="2700000" algn="tl">
                  <a:srgbClr val="000000">
                    <a:alpha val="43137"/>
                  </a:srgbClr>
                </a:outerShdw>
              </a:effectLst>
              <a:latin typeface="Times New Roman" charset="0"/>
            </a:endParaRPr>
          </a:p>
        </p:txBody>
      </p:sp>
      <p:sp>
        <p:nvSpPr>
          <p:cNvPr id="15366" name="Text Box 5">
            <a:extLst>
              <a:ext uri="{FF2B5EF4-FFF2-40B4-BE49-F238E27FC236}">
                <a16:creationId xmlns:a16="http://schemas.microsoft.com/office/drawing/2014/main" id="{61AA07CA-BA13-4534-F9E2-25144F8CCFA6}"/>
              </a:ext>
            </a:extLst>
          </p:cNvPr>
          <p:cNvSpPr txBox="1">
            <a:spLocks noChangeArrowheads="1"/>
          </p:cNvSpPr>
          <p:nvPr/>
        </p:nvSpPr>
        <p:spPr bwMode="auto">
          <a:xfrm>
            <a:off x="1657350" y="1028701"/>
            <a:ext cx="4800600" cy="415498"/>
          </a:xfrm>
          <a:prstGeom prst="rect">
            <a:avLst/>
          </a:prstGeom>
          <a:noFill/>
          <a:ln w="9525">
            <a:noFill/>
            <a:miter lim="800000"/>
            <a:headEnd/>
            <a:tailEnd/>
          </a:ln>
        </p:spPr>
        <p:txBody>
          <a:bodyPr>
            <a:spAutoFit/>
          </a:bodyPr>
          <a:lstStyle/>
          <a:p>
            <a:pPr fontAlgn="auto">
              <a:spcBef>
                <a:spcPct val="50000"/>
              </a:spcBef>
              <a:spcAft>
                <a:spcPts val="0"/>
              </a:spcAft>
              <a:buClr>
                <a:schemeClr val="hlink"/>
              </a:buClr>
              <a:buSzPct val="120000"/>
              <a:buFontTx/>
              <a:buChar char="•"/>
              <a:defRPr/>
            </a:pPr>
            <a:endParaRPr lang="en-US" sz="2100" b="1">
              <a:solidFill>
                <a:srgbClr val="FF9900"/>
              </a:solidFill>
              <a:effectLst>
                <a:outerShdw blurRad="38100" dist="38100" dir="2700000" algn="tl">
                  <a:srgbClr val="000000">
                    <a:alpha val="43137"/>
                  </a:srgbClr>
                </a:outerShdw>
              </a:effectLst>
              <a:latin typeface="Copperplate Gothic Light" charset="0"/>
            </a:endParaRPr>
          </a:p>
        </p:txBody>
      </p:sp>
      <p:sp>
        <p:nvSpPr>
          <p:cNvPr id="31750" name="Text Box 4">
            <a:extLst>
              <a:ext uri="{FF2B5EF4-FFF2-40B4-BE49-F238E27FC236}">
                <a16:creationId xmlns:a16="http://schemas.microsoft.com/office/drawing/2014/main" id="{30B6133F-926B-AEE9-EF08-55010685486E}"/>
              </a:ext>
            </a:extLst>
          </p:cNvPr>
          <p:cNvSpPr txBox="1">
            <a:spLocks noChangeArrowheads="1"/>
          </p:cNvSpPr>
          <p:nvPr/>
        </p:nvSpPr>
        <p:spPr bwMode="auto">
          <a:xfrm>
            <a:off x="1431131" y="988219"/>
            <a:ext cx="6443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35000"/>
              </a:spcBef>
              <a:buClr>
                <a:srgbClr val="F2FA3E"/>
              </a:buClr>
              <a:buSzPct val="120000"/>
            </a:pPr>
            <a:r>
              <a:rPr lang="en-US" altLang="en-US" sz="1600" dirty="0">
                <a:solidFill>
                  <a:srgbClr val="000000"/>
                </a:solidFill>
                <a:latin typeface="+mn-lt"/>
                <a:ea typeface="MS PGothic" panose="020B0600070205080204" pitchFamily="34" charset="-128"/>
              </a:rPr>
              <a:t>We all want our kids to be the best that they can be! </a:t>
            </a:r>
          </a:p>
        </p:txBody>
      </p:sp>
      <p:sp>
        <p:nvSpPr>
          <p:cNvPr id="8" name="Text Box 5">
            <a:extLst>
              <a:ext uri="{FF2B5EF4-FFF2-40B4-BE49-F238E27FC236}">
                <a16:creationId xmlns:a16="http://schemas.microsoft.com/office/drawing/2014/main" id="{E54D5140-4341-C680-4F11-1312C6CF47D8}"/>
              </a:ext>
            </a:extLst>
          </p:cNvPr>
          <p:cNvSpPr txBox="1">
            <a:spLocks noChangeArrowheads="1"/>
          </p:cNvSpPr>
          <p:nvPr/>
        </p:nvSpPr>
        <p:spPr bwMode="auto">
          <a:xfrm>
            <a:off x="179512" y="123478"/>
            <a:ext cx="6912768"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How do we get there? </a:t>
            </a:r>
            <a:endParaRPr lang="en-AU" altLang="en-US" sz="1800" dirty="0">
              <a:solidFill>
                <a:schemeClr val="bg1"/>
              </a:solidFill>
              <a:latin typeface="Verdana Regular" charset="0"/>
            </a:endParaRPr>
          </a:p>
        </p:txBody>
      </p:sp>
      <p:pic>
        <p:nvPicPr>
          <p:cNvPr id="17" name="Picture 4" descr="mother and son reading a board book together">
            <a:extLst>
              <a:ext uri="{FF2B5EF4-FFF2-40B4-BE49-F238E27FC236}">
                <a16:creationId xmlns:a16="http://schemas.microsoft.com/office/drawing/2014/main" id="{6FDDE4A0-1624-F6FC-81CF-E4D6A6B39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 y="1311596"/>
            <a:ext cx="3463989" cy="18149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8F6E68DB-7337-43F0-BC87-4E2ACA0C7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372" y="2848436"/>
            <a:ext cx="3545847" cy="2009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ere's What Kids Actually Learn in Kindergarten">
            <a:extLst>
              <a:ext uri="{FF2B5EF4-FFF2-40B4-BE49-F238E27FC236}">
                <a16:creationId xmlns:a16="http://schemas.microsoft.com/office/drawing/2014/main" id="{B904E600-5460-2B6D-E94F-4AEF3D5B8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706" y="3081889"/>
            <a:ext cx="3505098" cy="17229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Family meals with toddlers | Raising Children Network">
            <a:extLst>
              <a:ext uri="{FF2B5EF4-FFF2-40B4-BE49-F238E27FC236}">
                <a16:creationId xmlns:a16="http://schemas.microsoft.com/office/drawing/2014/main" id="{23F470CC-DE73-FC27-4FB6-D8AA90D61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856" y="1269385"/>
            <a:ext cx="2523689" cy="189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732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5843-EF76-A5A3-5107-9418FC2CCDCD}"/>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32328A38-6431-5D06-43EB-5E091049BBD1}"/>
              </a:ext>
            </a:extLst>
          </p:cNvPr>
          <p:cNvSpPr>
            <a:spLocks noGrp="1" noChangeArrowheads="1"/>
          </p:cNvSpPr>
          <p:nvPr>
            <p:ph type="body" idx="4294967295"/>
          </p:nvPr>
        </p:nvSpPr>
        <p:spPr bwMode="auto">
          <a:xfrm>
            <a:off x="395536" y="771550"/>
            <a:ext cx="8136904" cy="3960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r>
              <a:rPr lang="en-AU" sz="1800" dirty="0">
                <a:effectLst/>
              </a:rPr>
              <a:t>Appreciate everyday activities that already build EFs</a:t>
            </a:r>
          </a:p>
        </p:txBody>
      </p:sp>
      <p:sp>
        <p:nvSpPr>
          <p:cNvPr id="22530" name="Text Box 5">
            <a:extLst>
              <a:ext uri="{FF2B5EF4-FFF2-40B4-BE49-F238E27FC236}">
                <a16:creationId xmlns:a16="http://schemas.microsoft.com/office/drawing/2014/main" id="{32BBF373-1293-83E2-0A5D-013578CA9698}"/>
              </a:ext>
            </a:extLst>
          </p:cNvPr>
          <p:cNvSpPr txBox="1">
            <a:spLocks noChangeArrowheads="1"/>
          </p:cNvSpPr>
          <p:nvPr/>
        </p:nvSpPr>
        <p:spPr bwMode="auto">
          <a:xfrm>
            <a:off x="179512" y="195486"/>
            <a:ext cx="6912768" cy="369332"/>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chemeClr val="bg1"/>
                </a:solidFill>
                <a:latin typeface="Tahoma" charset="0"/>
              </a:rPr>
              <a:t>Increasing opportunities to develop EF – and self regulation</a:t>
            </a:r>
            <a:endParaRPr lang="en-AU" altLang="en-US" sz="1800" dirty="0">
              <a:solidFill>
                <a:schemeClr val="bg1"/>
              </a:solidFill>
              <a:latin typeface="Tahoma" charset="0"/>
            </a:endParaRPr>
          </a:p>
        </p:txBody>
      </p:sp>
      <p:pic>
        <p:nvPicPr>
          <p:cNvPr id="2" name="Picture 1">
            <a:extLst>
              <a:ext uri="{FF2B5EF4-FFF2-40B4-BE49-F238E27FC236}">
                <a16:creationId xmlns:a16="http://schemas.microsoft.com/office/drawing/2014/main" id="{849F23BA-7998-7C7D-C3F9-8EF7ED51BA05}"/>
              </a:ext>
            </a:extLst>
          </p:cNvPr>
          <p:cNvPicPr>
            <a:picLocks noChangeAspect="1"/>
          </p:cNvPicPr>
          <p:nvPr/>
        </p:nvPicPr>
        <p:blipFill>
          <a:blip r:embed="rId3"/>
          <a:stretch>
            <a:fillRect/>
          </a:stretch>
        </p:blipFill>
        <p:spPr>
          <a:xfrm>
            <a:off x="323528" y="1131590"/>
            <a:ext cx="2581093" cy="1720729"/>
          </a:xfrm>
          <a:prstGeom prst="rect">
            <a:avLst/>
          </a:prstGeom>
        </p:spPr>
      </p:pic>
      <p:pic>
        <p:nvPicPr>
          <p:cNvPr id="3" name="Picture 2">
            <a:extLst>
              <a:ext uri="{FF2B5EF4-FFF2-40B4-BE49-F238E27FC236}">
                <a16:creationId xmlns:a16="http://schemas.microsoft.com/office/drawing/2014/main" id="{F6CBC7F1-EA0D-C07A-EC4D-ABD9B69CC428}"/>
              </a:ext>
            </a:extLst>
          </p:cNvPr>
          <p:cNvPicPr>
            <a:picLocks noChangeAspect="1"/>
          </p:cNvPicPr>
          <p:nvPr/>
        </p:nvPicPr>
        <p:blipFill>
          <a:blip r:embed="rId4"/>
          <a:stretch>
            <a:fillRect/>
          </a:stretch>
        </p:blipFill>
        <p:spPr>
          <a:xfrm>
            <a:off x="3059832" y="1131590"/>
            <a:ext cx="2449501" cy="1722336"/>
          </a:xfrm>
          <a:prstGeom prst="rect">
            <a:avLst/>
          </a:prstGeom>
        </p:spPr>
      </p:pic>
      <p:pic>
        <p:nvPicPr>
          <p:cNvPr id="4" name="Picture 3">
            <a:extLst>
              <a:ext uri="{FF2B5EF4-FFF2-40B4-BE49-F238E27FC236}">
                <a16:creationId xmlns:a16="http://schemas.microsoft.com/office/drawing/2014/main" id="{2DA5D940-4ABC-1657-A483-F96935B713D8}"/>
              </a:ext>
            </a:extLst>
          </p:cNvPr>
          <p:cNvPicPr>
            <a:picLocks noChangeAspect="1"/>
          </p:cNvPicPr>
          <p:nvPr/>
        </p:nvPicPr>
        <p:blipFill>
          <a:blip r:embed="rId5"/>
          <a:stretch>
            <a:fillRect/>
          </a:stretch>
        </p:blipFill>
        <p:spPr>
          <a:xfrm>
            <a:off x="5664545" y="1131590"/>
            <a:ext cx="2867896" cy="1720728"/>
          </a:xfrm>
          <a:prstGeom prst="rect">
            <a:avLst/>
          </a:prstGeom>
        </p:spPr>
      </p:pic>
      <p:sp>
        <p:nvSpPr>
          <p:cNvPr id="5" name="TextBox 4">
            <a:extLst>
              <a:ext uri="{FF2B5EF4-FFF2-40B4-BE49-F238E27FC236}">
                <a16:creationId xmlns:a16="http://schemas.microsoft.com/office/drawing/2014/main" id="{D636905A-233A-5FDA-416D-90086409DA72}"/>
              </a:ext>
            </a:extLst>
          </p:cNvPr>
          <p:cNvSpPr txBox="1"/>
          <p:nvPr/>
        </p:nvSpPr>
        <p:spPr>
          <a:xfrm>
            <a:off x="323529" y="3003799"/>
            <a:ext cx="6480720" cy="1600438"/>
          </a:xfrm>
          <a:prstGeom prst="rect">
            <a:avLst/>
          </a:prstGeom>
          <a:noFill/>
        </p:spPr>
        <p:txBody>
          <a:bodyPr wrap="square" rtlCol="0">
            <a:spAutoFit/>
          </a:bodyPr>
          <a:lstStyle/>
          <a:p>
            <a:r>
              <a:rPr lang="en-US" dirty="0"/>
              <a:t>What brings joy into children’s lives?</a:t>
            </a:r>
          </a:p>
          <a:p>
            <a:pPr marL="285750" indent="-285750">
              <a:buFont typeface="Arial" panose="020B0604020202020204" pitchFamily="34" charset="0"/>
              <a:buChar char="•"/>
            </a:pPr>
            <a:r>
              <a:rPr lang="en-US" sz="1600" dirty="0">
                <a:solidFill>
                  <a:srgbClr val="1B1B1B"/>
                </a:solidFill>
              </a:rPr>
              <a:t>Singing </a:t>
            </a:r>
          </a:p>
          <a:p>
            <a:pPr marL="285750" indent="-285750">
              <a:buFont typeface="Arial" panose="020B0604020202020204" pitchFamily="34" charset="0"/>
              <a:buChar char="•"/>
            </a:pPr>
            <a:r>
              <a:rPr lang="en-US" sz="1600" dirty="0">
                <a:solidFill>
                  <a:srgbClr val="1B1B1B"/>
                </a:solidFill>
              </a:rPr>
              <a:t>Dancing</a:t>
            </a:r>
          </a:p>
          <a:p>
            <a:pPr marL="285750" indent="-285750">
              <a:buFont typeface="Arial" panose="020B0604020202020204" pitchFamily="34" charset="0"/>
              <a:buChar char="•"/>
            </a:pPr>
            <a:r>
              <a:rPr lang="en-US" sz="1600" dirty="0">
                <a:solidFill>
                  <a:srgbClr val="1B1B1B"/>
                </a:solidFill>
              </a:rPr>
              <a:t>Story telling </a:t>
            </a:r>
          </a:p>
          <a:p>
            <a:pPr marL="285750" indent="-285750">
              <a:buFont typeface="Arial" panose="020B0604020202020204" pitchFamily="34" charset="0"/>
              <a:buChar char="•"/>
            </a:pPr>
            <a:r>
              <a:rPr lang="en-US" sz="1600" dirty="0">
                <a:solidFill>
                  <a:srgbClr val="1B1B1B"/>
                </a:solidFill>
              </a:rPr>
              <a:t>Being with family and friends</a:t>
            </a:r>
          </a:p>
          <a:p>
            <a:pPr marL="285750" indent="-285750">
              <a:buFont typeface="Arial" panose="020B0604020202020204" pitchFamily="34" charset="0"/>
              <a:buChar char="•"/>
            </a:pPr>
            <a:endParaRPr lang="en-US" sz="1600" dirty="0">
              <a:solidFill>
                <a:srgbClr val="1B1B1B"/>
              </a:solidFill>
            </a:endParaRPr>
          </a:p>
        </p:txBody>
      </p:sp>
    </p:spTree>
    <p:extLst>
      <p:ext uri="{BB962C8B-B14F-4D97-AF65-F5344CB8AC3E}">
        <p14:creationId xmlns:p14="http://schemas.microsoft.com/office/powerpoint/2010/main" val="2143988175"/>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9F44-C022-0202-88A4-50ED326B5444}"/>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C1C11C4F-22A0-4EE3-0C4E-606A078BDC36}"/>
              </a:ext>
            </a:extLst>
          </p:cNvPr>
          <p:cNvSpPr>
            <a:spLocks noGrp="1" noChangeArrowheads="1"/>
          </p:cNvSpPr>
          <p:nvPr>
            <p:ph type="body" idx="4294967295"/>
          </p:nvPr>
        </p:nvSpPr>
        <p:spPr bwMode="auto">
          <a:xfrm>
            <a:off x="611560" y="1347614"/>
            <a:ext cx="7704856" cy="3024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spcBef>
                <a:spcPct val="40000"/>
              </a:spcBef>
              <a:buClr>
                <a:srgbClr val="006600"/>
              </a:buClr>
              <a:buSzPct val="80000"/>
            </a:pPr>
            <a:r>
              <a:rPr lang="en-US" altLang="en-US" sz="1800" dirty="0">
                <a:solidFill>
                  <a:srgbClr val="191919"/>
                </a:solidFill>
                <a:effectLst/>
              </a:rPr>
              <a:t>Complex problems that include substance misuse, mental health, trauma, poverty and child maltreatment is associated with poor child outcomes</a:t>
            </a:r>
          </a:p>
          <a:p>
            <a:pPr>
              <a:spcBef>
                <a:spcPct val="40000"/>
              </a:spcBef>
              <a:buClr>
                <a:srgbClr val="006600"/>
              </a:buClr>
              <a:buSzPct val="80000"/>
            </a:pPr>
            <a:r>
              <a:rPr lang="en-US" altLang="en-US" sz="1800" dirty="0">
                <a:solidFill>
                  <a:srgbClr val="191919"/>
                </a:solidFill>
                <a:effectLst/>
              </a:rPr>
              <a:t>Chaos is the norm.</a:t>
            </a:r>
          </a:p>
          <a:p>
            <a:pPr>
              <a:spcBef>
                <a:spcPct val="40000"/>
              </a:spcBef>
              <a:buClr>
                <a:srgbClr val="006600"/>
              </a:buClr>
              <a:buSzPct val="80000"/>
            </a:pPr>
            <a:r>
              <a:rPr lang="en-US" altLang="en-US" sz="1800" dirty="0">
                <a:solidFill>
                  <a:srgbClr val="191919"/>
                </a:solidFill>
                <a:effectLst/>
              </a:rPr>
              <a:t>Lurch from crisis to crisis.</a:t>
            </a:r>
          </a:p>
          <a:p>
            <a:pPr>
              <a:spcBef>
                <a:spcPct val="40000"/>
              </a:spcBef>
              <a:buClr>
                <a:srgbClr val="006600"/>
              </a:buClr>
              <a:buSzPct val="80000"/>
            </a:pPr>
            <a:r>
              <a:rPr lang="en-US" altLang="en-US" sz="1800" dirty="0">
                <a:solidFill>
                  <a:srgbClr val="191919"/>
                </a:solidFill>
                <a:effectLst/>
              </a:rPr>
              <a:t>Practitioners report feeling overwhelmed with complexity and often don</a:t>
            </a:r>
            <a:r>
              <a:rPr lang="uk-UA" altLang="en-US" sz="1800" dirty="0">
                <a:solidFill>
                  <a:srgbClr val="191919"/>
                </a:solidFill>
                <a:effectLst/>
              </a:rPr>
              <a:t>’</a:t>
            </a:r>
            <a:r>
              <a:rPr lang="en-US" altLang="en-US" sz="1800" dirty="0">
                <a:solidFill>
                  <a:srgbClr val="191919"/>
                </a:solidFill>
                <a:effectLst/>
              </a:rPr>
              <a:t>t know where to start.</a:t>
            </a:r>
          </a:p>
          <a:p>
            <a:pPr>
              <a:spcBef>
                <a:spcPct val="40000"/>
              </a:spcBef>
              <a:buClr>
                <a:srgbClr val="006600"/>
              </a:buClr>
              <a:buSzPct val="80000"/>
            </a:pPr>
            <a:r>
              <a:rPr lang="en-US" altLang="en-US" sz="1800" dirty="0">
                <a:solidFill>
                  <a:srgbClr val="191919"/>
                </a:solidFill>
                <a:effectLst/>
              </a:rPr>
              <a:t>Much family support work entails putting out fires – practitioners join the family chaos and ultimately no one feels like change is happening.</a:t>
            </a:r>
            <a:endParaRPr lang="en-US" altLang="en-US" sz="2100" dirty="0">
              <a:effectLst/>
            </a:endParaRPr>
          </a:p>
        </p:txBody>
      </p:sp>
      <p:sp>
        <p:nvSpPr>
          <p:cNvPr id="22530" name="Text Box 5">
            <a:extLst>
              <a:ext uri="{FF2B5EF4-FFF2-40B4-BE49-F238E27FC236}">
                <a16:creationId xmlns:a16="http://schemas.microsoft.com/office/drawing/2014/main" id="{1DC33950-161D-EEBE-0D8B-938BD8D5138A}"/>
              </a:ext>
            </a:extLst>
          </p:cNvPr>
          <p:cNvSpPr txBox="1">
            <a:spLocks noChangeArrowheads="1"/>
          </p:cNvSpPr>
          <p:nvPr/>
        </p:nvSpPr>
        <p:spPr bwMode="auto">
          <a:xfrm>
            <a:off x="179512" y="195486"/>
            <a:ext cx="6120680" cy="646331"/>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chemeClr val="bg1"/>
                </a:solidFill>
                <a:latin typeface="Tahoma" charset="0"/>
              </a:rPr>
              <a:t>The challenge for supporting families with substance use problems</a:t>
            </a:r>
            <a:endParaRPr lang="en-AU" altLang="en-US" sz="1800" dirty="0">
              <a:solidFill>
                <a:schemeClr val="bg1"/>
              </a:solidFill>
              <a:latin typeface="Tahoma" charset="0"/>
            </a:endParaRPr>
          </a:p>
        </p:txBody>
      </p:sp>
    </p:spTree>
    <p:extLst>
      <p:ext uri="{BB962C8B-B14F-4D97-AF65-F5344CB8AC3E}">
        <p14:creationId xmlns:p14="http://schemas.microsoft.com/office/powerpoint/2010/main" val="113372206"/>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662113" y="1200151"/>
            <a:ext cx="5200650" cy="346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2" tIns="34286" rIns="68572" bIns="34286">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endParaRPr lang="en-US" sz="1800">
              <a:latin typeface="Times New Roman" charset="0"/>
            </a:endParaRPr>
          </a:p>
        </p:txBody>
      </p:sp>
      <p:sp>
        <p:nvSpPr>
          <p:cNvPr id="38915" name="Text Box 3"/>
          <p:cNvSpPr txBox="1">
            <a:spLocks noChangeArrowheads="1"/>
          </p:cNvSpPr>
          <p:nvPr/>
        </p:nvSpPr>
        <p:spPr bwMode="auto">
          <a:xfrm>
            <a:off x="335090" y="814108"/>
            <a:ext cx="8473819" cy="4870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2" tIns="34286" rIns="68572" bIns="34286">
            <a:spAutoFit/>
          </a:bodyPr>
          <a:lstStyle>
            <a:lvl1pPr marL="384175" indent="-384175">
              <a:defRPr sz="2400">
                <a:solidFill>
                  <a:schemeClr val="tx1"/>
                </a:solidFill>
                <a:latin typeface="Verdana" charset="0"/>
                <a:ea typeface="ＭＳ Ｐゴシック" charset="0"/>
                <a:cs typeface="ＭＳ Ｐゴシック" charset="0"/>
              </a:defRPr>
            </a:lvl1pPr>
            <a:lvl2pPr marL="57467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marL="0" indent="0" eaLnBrk="1" hangingPunct="1">
              <a:spcBef>
                <a:spcPts val="600"/>
              </a:spcBef>
              <a:buClr>
                <a:srgbClr val="FFFF00"/>
              </a:buClr>
            </a:pPr>
            <a:r>
              <a:rPr lang="en-US" sz="1800" dirty="0">
                <a:solidFill>
                  <a:srgbClr val="000000"/>
                </a:solidFill>
                <a:latin typeface="+mn-lt"/>
              </a:rPr>
              <a:t>12 modules</a:t>
            </a:r>
          </a:p>
          <a:p>
            <a:pPr marL="0" indent="0" eaLnBrk="1" hangingPunct="1">
              <a:spcBef>
                <a:spcPts val="600"/>
              </a:spcBef>
              <a:buClr>
                <a:srgbClr val="FFFF00"/>
              </a:buClr>
            </a:pPr>
            <a:r>
              <a:rPr lang="en-US" sz="1800" dirty="0">
                <a:solidFill>
                  <a:srgbClr val="000000"/>
                </a:solidFill>
                <a:latin typeface="+mn-lt"/>
              </a:rPr>
              <a:t>Structured, non-sequential, i.e., order in which modules addresses depends on:-</a:t>
            </a:r>
          </a:p>
          <a:p>
            <a:pPr lvl="1" eaLnBrk="1" hangingPunct="1">
              <a:spcBef>
                <a:spcPts val="600"/>
              </a:spcBef>
              <a:buClr>
                <a:srgbClr val="FFFF00"/>
              </a:buClr>
            </a:pPr>
            <a:r>
              <a:rPr lang="en-US" sz="1800" dirty="0">
                <a:solidFill>
                  <a:srgbClr val="000000"/>
                </a:solidFill>
                <a:latin typeface="+mn-lt"/>
              </a:rPr>
              <a:t> Priorities mutually agreed on following assessment</a:t>
            </a:r>
          </a:p>
          <a:p>
            <a:pPr lvl="1" eaLnBrk="1" hangingPunct="1">
              <a:spcBef>
                <a:spcPts val="600"/>
              </a:spcBef>
              <a:buClr>
                <a:srgbClr val="FFFF00"/>
              </a:buClr>
            </a:pPr>
            <a:r>
              <a:rPr lang="en-US" sz="1800" dirty="0">
                <a:solidFill>
                  <a:srgbClr val="000000"/>
                </a:solidFill>
                <a:latin typeface="+mn-lt"/>
              </a:rPr>
              <a:t> “Checking out” at the beginning of each session</a:t>
            </a:r>
          </a:p>
          <a:p>
            <a:pPr marL="0" indent="0" eaLnBrk="1" hangingPunct="1">
              <a:spcBef>
                <a:spcPts val="600"/>
              </a:spcBef>
              <a:buClr>
                <a:srgbClr val="FFFF00"/>
              </a:buClr>
            </a:pPr>
            <a:endParaRPr lang="en-US" sz="1800" dirty="0">
              <a:solidFill>
                <a:srgbClr val="191919"/>
              </a:solidFill>
              <a:latin typeface="+mn-lt"/>
            </a:endParaRPr>
          </a:p>
          <a:p>
            <a:pPr marL="0" indent="0" eaLnBrk="1" hangingPunct="1">
              <a:spcBef>
                <a:spcPts val="600"/>
              </a:spcBef>
              <a:buClr>
                <a:srgbClr val="FFFF00"/>
              </a:buClr>
            </a:pPr>
            <a:r>
              <a:rPr lang="en-US" sz="1800" dirty="0">
                <a:solidFill>
                  <a:srgbClr val="191919"/>
                </a:solidFill>
                <a:latin typeface="+mn-lt"/>
              </a:rPr>
              <a:t>Primarily home-based but extensive liaison with other agencies required – school, social services </a:t>
            </a:r>
            <a:r>
              <a:rPr lang="en-US" sz="1800" dirty="0" err="1">
                <a:solidFill>
                  <a:srgbClr val="191919"/>
                </a:solidFill>
                <a:latin typeface="+mn-lt"/>
              </a:rPr>
              <a:t>etc</a:t>
            </a:r>
            <a:endParaRPr lang="en-US" sz="1800" dirty="0">
              <a:solidFill>
                <a:srgbClr val="000000"/>
              </a:solidFill>
              <a:latin typeface="+mn-lt"/>
            </a:endParaRPr>
          </a:p>
          <a:p>
            <a:pPr marL="0" indent="0" eaLnBrk="1" hangingPunct="1">
              <a:spcBef>
                <a:spcPts val="600"/>
              </a:spcBef>
              <a:buClr>
                <a:srgbClr val="FFFF00"/>
              </a:buClr>
            </a:pPr>
            <a:endParaRPr lang="en-US" sz="1800" dirty="0">
              <a:solidFill>
                <a:srgbClr val="000000"/>
              </a:solidFill>
              <a:latin typeface="+mn-lt"/>
            </a:endParaRPr>
          </a:p>
          <a:p>
            <a:pPr marL="0" indent="0" eaLnBrk="1" hangingPunct="1">
              <a:spcBef>
                <a:spcPts val="600"/>
              </a:spcBef>
              <a:buClr>
                <a:srgbClr val="FFFF00"/>
              </a:buClr>
            </a:pPr>
            <a:r>
              <a:rPr lang="en-US" sz="1800" dirty="0">
                <a:solidFill>
                  <a:srgbClr val="000000"/>
                </a:solidFill>
                <a:latin typeface="+mn-lt"/>
              </a:rPr>
              <a:t>Include both parents of possible and other family members</a:t>
            </a:r>
          </a:p>
          <a:p>
            <a:pPr marL="0" indent="0" eaLnBrk="1" hangingPunct="1">
              <a:spcBef>
                <a:spcPts val="600"/>
              </a:spcBef>
              <a:buClr>
                <a:srgbClr val="FFFF00"/>
              </a:buClr>
            </a:pPr>
            <a:r>
              <a:rPr lang="en-US" sz="1800" dirty="0">
                <a:solidFill>
                  <a:srgbClr val="000000"/>
                </a:solidFill>
                <a:latin typeface="+mn-lt"/>
              </a:rPr>
              <a:t>Support from a Parent Workbook to help structure family support</a:t>
            </a:r>
          </a:p>
          <a:p>
            <a:pPr marL="0" indent="0" eaLnBrk="1" hangingPunct="1">
              <a:spcBef>
                <a:spcPts val="600"/>
              </a:spcBef>
              <a:buClr>
                <a:srgbClr val="FFFF00"/>
              </a:buClr>
            </a:pPr>
            <a:r>
              <a:rPr lang="en-US" sz="1800" dirty="0">
                <a:solidFill>
                  <a:srgbClr val="000000"/>
                </a:solidFill>
                <a:latin typeface="+mn-lt"/>
              </a:rPr>
              <a:t>Therapists receive regular supervision through to accreditation</a:t>
            </a:r>
          </a:p>
          <a:p>
            <a:pPr marL="0" indent="0" eaLnBrk="1" hangingPunct="1">
              <a:spcBef>
                <a:spcPts val="600"/>
              </a:spcBef>
              <a:buClr>
                <a:srgbClr val="FFFF00"/>
              </a:buClr>
            </a:pPr>
            <a:endParaRPr lang="en-US" sz="1800" dirty="0">
              <a:solidFill>
                <a:srgbClr val="000000"/>
              </a:solidFill>
              <a:latin typeface="+mn-lt"/>
            </a:endParaRPr>
          </a:p>
          <a:p>
            <a:pPr marL="0" indent="0" eaLnBrk="1" hangingPunct="1">
              <a:spcBef>
                <a:spcPts val="600"/>
              </a:spcBef>
              <a:buClr>
                <a:srgbClr val="FFFF00"/>
              </a:buClr>
            </a:pPr>
            <a:endParaRPr lang="en-US" sz="1800" dirty="0">
              <a:solidFill>
                <a:srgbClr val="000000"/>
              </a:solidFill>
              <a:latin typeface="+mn-lt"/>
            </a:endParaRPr>
          </a:p>
          <a:p>
            <a:pPr marL="0" indent="0" eaLnBrk="1" hangingPunct="1">
              <a:spcBef>
                <a:spcPts val="600"/>
              </a:spcBef>
              <a:buClr>
                <a:srgbClr val="FFFF00"/>
              </a:buClr>
            </a:pPr>
            <a:endParaRPr lang="en-US" sz="1800" dirty="0">
              <a:latin typeface="+mn-lt"/>
            </a:endParaRPr>
          </a:p>
        </p:txBody>
      </p:sp>
      <p:sp>
        <p:nvSpPr>
          <p:cNvPr id="38916" name="Text Box 4"/>
          <p:cNvSpPr txBox="1">
            <a:spLocks noChangeArrowheads="1"/>
          </p:cNvSpPr>
          <p:nvPr/>
        </p:nvSpPr>
        <p:spPr bwMode="auto">
          <a:xfrm>
            <a:off x="1476375" y="1257301"/>
            <a:ext cx="5200650" cy="346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2" tIns="34286" rIns="68572" bIns="34286">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endParaRPr lang="en-US" sz="1800" b="1">
              <a:solidFill>
                <a:srgbClr val="FF9900"/>
              </a:solidFill>
              <a:latin typeface="Copperplate Gothic Light" charset="0"/>
            </a:endParaRPr>
          </a:p>
        </p:txBody>
      </p:sp>
      <p:sp>
        <p:nvSpPr>
          <p:cNvPr id="38917" name="Text Box 5"/>
          <p:cNvSpPr txBox="1">
            <a:spLocks noChangeArrowheads="1"/>
          </p:cNvSpPr>
          <p:nvPr/>
        </p:nvSpPr>
        <p:spPr bwMode="auto">
          <a:xfrm>
            <a:off x="1166812" y="1028701"/>
            <a:ext cx="7119938" cy="346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2" tIns="34286" rIns="68572" bIns="34286">
            <a:spAutoFit/>
          </a:bodyPr>
          <a:lstStyle>
            <a:lvl1pPr marL="457200" indent="-457200">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endParaRPr lang="en-US" sz="1800" b="1">
              <a:solidFill>
                <a:srgbClr val="FF9900"/>
              </a:solidFill>
              <a:latin typeface="Copperplate Gothic Light" charset="0"/>
            </a:endParaRPr>
          </a:p>
        </p:txBody>
      </p:sp>
      <p:pic>
        <p:nvPicPr>
          <p:cNvPr id="8" name="Picture 6" descr="DVD Cover Gir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9260" y="0"/>
            <a:ext cx="3424740" cy="969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a:spLocks noChangeArrowheads="1"/>
          </p:cNvSpPr>
          <p:nvPr/>
        </p:nvSpPr>
        <p:spPr bwMode="auto">
          <a:xfrm>
            <a:off x="1" y="6537325"/>
            <a:ext cx="3995936"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100" dirty="0">
                <a:solidFill>
                  <a:srgbClr val="191919"/>
                </a:solidFill>
              </a:rPr>
              <a:t>© Parents under Pressure   </a:t>
            </a:r>
            <a:r>
              <a:rPr lang="en-US" altLang="en-US" sz="1100" dirty="0" err="1">
                <a:solidFill>
                  <a:srgbClr val="191919"/>
                </a:solidFill>
              </a:rPr>
              <a:t>www.pupprogram.net.au</a:t>
            </a:r>
            <a:endParaRPr lang="en-US" altLang="en-US" sz="1100" dirty="0">
              <a:solidFill>
                <a:srgbClr val="191919"/>
              </a:solidFill>
            </a:endParaRPr>
          </a:p>
        </p:txBody>
      </p:sp>
      <p:sp>
        <p:nvSpPr>
          <p:cNvPr id="4" name="Rectangle 3"/>
          <p:cNvSpPr/>
          <p:nvPr/>
        </p:nvSpPr>
        <p:spPr>
          <a:xfrm>
            <a:off x="6677025" y="4905400"/>
            <a:ext cx="2393604" cy="215444"/>
          </a:xfrm>
          <a:prstGeom prst="rect">
            <a:avLst/>
          </a:prstGeom>
        </p:spPr>
        <p:txBody>
          <a:bodyPr wrap="none">
            <a:spAutoFit/>
          </a:bodyPr>
          <a:lstStyle/>
          <a:p>
            <a:pPr algn="ctr" eaLnBrk="1" hangingPunct="1"/>
            <a:r>
              <a:rPr lang="en-US" altLang="en-US" sz="800" dirty="0">
                <a:solidFill>
                  <a:srgbClr val="191919"/>
                </a:solidFill>
                <a:latin typeface="Helvetica Neue Thin" charset="0"/>
                <a:ea typeface="Helvetica Neue Thin" charset="0"/>
                <a:cs typeface="Helvetica Neue Thin" charset="0"/>
              </a:rPr>
              <a:t>© Parents under Pressure </a:t>
            </a:r>
            <a:r>
              <a:rPr lang="en-IE" sz="800" dirty="0" err="1">
                <a:solidFill>
                  <a:srgbClr val="005A00"/>
                </a:solidFill>
                <a:latin typeface="Helvetica Neue Thin" charset="0"/>
                <a:ea typeface="Helvetica Neue Thin" charset="0"/>
                <a:cs typeface="Helvetica Neue Thin" charset="0"/>
              </a:rPr>
              <a:t>www.pupprogram.net.au</a:t>
            </a:r>
            <a:endParaRPr lang="en-US" sz="800" dirty="0">
              <a:solidFill>
                <a:schemeClr val="bg1"/>
              </a:solidFill>
              <a:latin typeface="Helvetica Neue Thin" charset="0"/>
              <a:ea typeface="Helvetica Neue Thin" charset="0"/>
              <a:cs typeface="Helvetica Neue Thin" charset="0"/>
            </a:endParaRPr>
          </a:p>
        </p:txBody>
      </p:sp>
      <p:sp>
        <p:nvSpPr>
          <p:cNvPr id="10" name="Text Box 4">
            <a:extLst>
              <a:ext uri="{FF2B5EF4-FFF2-40B4-BE49-F238E27FC236}">
                <a16:creationId xmlns:a16="http://schemas.microsoft.com/office/drawing/2014/main" id="{65EDD54A-BBB8-E646-9013-9AB8C0514210}"/>
              </a:ext>
            </a:extLst>
          </p:cNvPr>
          <p:cNvSpPr txBox="1">
            <a:spLocks noChangeArrowheads="1"/>
          </p:cNvSpPr>
          <p:nvPr/>
        </p:nvSpPr>
        <p:spPr bwMode="auto">
          <a:xfrm>
            <a:off x="251520" y="123478"/>
            <a:ext cx="1728192" cy="369332"/>
          </a:xfrm>
          <a:prstGeom prst="rect">
            <a:avLst/>
          </a:prstGeom>
          <a:solidFill>
            <a:srgbClr val="000000"/>
          </a:solidFill>
          <a:ln w="57150" cmpd="thickThin">
            <a:solidFill>
              <a:srgbClr val="B3B3B3"/>
            </a:solidFill>
            <a:miter lim="800000"/>
            <a:headEnd/>
            <a:tailEnd/>
          </a:ln>
        </p:spPr>
        <p:txBody>
          <a:bodyPr wrap="square">
            <a:spAutoFit/>
          </a:bodyPr>
          <a:lstStyle>
            <a:lvl1pPr>
              <a:defRPr sz="2400">
                <a:solidFill>
                  <a:schemeClr val="tx1"/>
                </a:solidFill>
                <a:latin typeface="Verdana" charset="0"/>
                <a:ea typeface="MS PGothic" charset="-128"/>
              </a:defRPr>
            </a:lvl1pPr>
            <a:lvl2pPr marL="742950" indent="-285750">
              <a:defRPr sz="2400">
                <a:solidFill>
                  <a:schemeClr val="tx1"/>
                </a:solidFill>
                <a:latin typeface="Verdana" charset="0"/>
                <a:ea typeface="MS PGothic" charset="-128"/>
              </a:defRPr>
            </a:lvl2pPr>
            <a:lvl3pPr marL="1143000" indent="-228600">
              <a:defRPr sz="2400">
                <a:solidFill>
                  <a:schemeClr val="tx1"/>
                </a:solidFill>
                <a:latin typeface="Verdana" charset="0"/>
                <a:ea typeface="MS PGothic" charset="-128"/>
              </a:defRPr>
            </a:lvl3pPr>
            <a:lvl4pPr marL="1600200" indent="-228600">
              <a:defRPr sz="2400">
                <a:solidFill>
                  <a:schemeClr val="tx1"/>
                </a:solidFill>
                <a:latin typeface="Verdana" charset="0"/>
                <a:ea typeface="MS PGothic" charset="-128"/>
              </a:defRPr>
            </a:lvl4pPr>
            <a:lvl5pPr marL="2057400" indent="-228600">
              <a:defRPr sz="2400">
                <a:solidFill>
                  <a:schemeClr val="tx1"/>
                </a:solidFill>
                <a:latin typeface="Verdana" charset="0"/>
                <a:ea typeface="MS PGothic" charset="-128"/>
              </a:defRPr>
            </a:lvl5pPr>
            <a:lvl6pPr marL="2514600" indent="-228600" algn="ctr" eaLnBrk="0" fontAlgn="base" hangingPunct="0">
              <a:spcBef>
                <a:spcPct val="0"/>
              </a:spcBef>
              <a:spcAft>
                <a:spcPct val="0"/>
              </a:spcAft>
              <a:defRPr sz="2400">
                <a:solidFill>
                  <a:schemeClr val="tx1"/>
                </a:solidFill>
                <a:latin typeface="Verdana" charset="0"/>
                <a:ea typeface="MS PGothic" charset="-128"/>
              </a:defRPr>
            </a:lvl6pPr>
            <a:lvl7pPr marL="2971800" indent="-228600" algn="ctr" eaLnBrk="0" fontAlgn="base" hangingPunct="0">
              <a:spcBef>
                <a:spcPct val="0"/>
              </a:spcBef>
              <a:spcAft>
                <a:spcPct val="0"/>
              </a:spcAft>
              <a:defRPr sz="2400">
                <a:solidFill>
                  <a:schemeClr val="tx1"/>
                </a:solidFill>
                <a:latin typeface="Verdana" charset="0"/>
                <a:ea typeface="MS PGothic" charset="-128"/>
              </a:defRPr>
            </a:lvl7pPr>
            <a:lvl8pPr marL="3429000" indent="-228600" algn="ctr" eaLnBrk="0" fontAlgn="base" hangingPunct="0">
              <a:spcBef>
                <a:spcPct val="0"/>
              </a:spcBef>
              <a:spcAft>
                <a:spcPct val="0"/>
              </a:spcAft>
              <a:defRPr sz="2400">
                <a:solidFill>
                  <a:schemeClr val="tx1"/>
                </a:solidFill>
                <a:latin typeface="Verdana" charset="0"/>
                <a:ea typeface="MS PGothic" charset="-128"/>
              </a:defRPr>
            </a:lvl8pPr>
            <a:lvl9pPr marL="3886200" indent="-228600" algn="ctr" eaLnBrk="0" fontAlgn="base" hangingPunct="0">
              <a:spcBef>
                <a:spcPct val="0"/>
              </a:spcBef>
              <a:spcAft>
                <a:spcPct val="0"/>
              </a:spcAft>
              <a:defRPr sz="2400">
                <a:solidFill>
                  <a:schemeClr val="tx1"/>
                </a:solidFill>
                <a:latin typeface="Verdana" charset="0"/>
                <a:ea typeface="MS PGothic" charset="-128"/>
              </a:defRPr>
            </a:lvl9pPr>
          </a:lstStyle>
          <a:p>
            <a:pPr algn="l" eaLnBrk="1" hangingPunct="1">
              <a:spcBef>
                <a:spcPct val="50000"/>
              </a:spcBef>
            </a:pPr>
            <a:r>
              <a:rPr lang="en-US" altLang="x-none" sz="1800" dirty="0" err="1">
                <a:solidFill>
                  <a:schemeClr val="bg1"/>
                </a:solidFill>
                <a:latin typeface="+mn-lt"/>
              </a:rPr>
              <a:t>PuP</a:t>
            </a:r>
            <a:r>
              <a:rPr lang="en-US" altLang="x-none" sz="1800" dirty="0">
                <a:solidFill>
                  <a:schemeClr val="bg1"/>
                </a:solidFill>
                <a:latin typeface="+mn-lt"/>
              </a:rPr>
              <a:t> Overview</a:t>
            </a:r>
            <a:endParaRPr lang="en-AU" altLang="x-none" sz="1800" dirty="0">
              <a:solidFill>
                <a:schemeClr val="bg1"/>
              </a:solidFill>
              <a:latin typeface="+mn-lt"/>
            </a:endParaRPr>
          </a:p>
        </p:txBody>
      </p:sp>
    </p:spTree>
    <p:extLst>
      <p:ext uri="{BB962C8B-B14F-4D97-AF65-F5344CB8AC3E}">
        <p14:creationId xmlns:p14="http://schemas.microsoft.com/office/powerpoint/2010/main" val="1935766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7FDD4-2235-4C9A-318F-B6060110C30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885079-4D2E-F29B-7533-B0234AA31187}"/>
              </a:ext>
            </a:extLst>
          </p:cNvPr>
          <p:cNvPicPr>
            <a:picLocks noChangeAspect="1"/>
          </p:cNvPicPr>
          <p:nvPr/>
        </p:nvPicPr>
        <p:blipFill>
          <a:blip r:embed="rId3"/>
          <a:stretch>
            <a:fillRect/>
          </a:stretch>
        </p:blipFill>
        <p:spPr>
          <a:xfrm>
            <a:off x="550882" y="1429916"/>
            <a:ext cx="1655068" cy="1920633"/>
          </a:xfrm>
          <a:prstGeom prst="rect">
            <a:avLst/>
          </a:prstGeom>
        </p:spPr>
      </p:pic>
      <p:pic>
        <p:nvPicPr>
          <p:cNvPr id="3" name="Picture 2">
            <a:extLst>
              <a:ext uri="{FF2B5EF4-FFF2-40B4-BE49-F238E27FC236}">
                <a16:creationId xmlns:a16="http://schemas.microsoft.com/office/drawing/2014/main" id="{8EF22DD3-D896-26E3-9D01-E89989EB7E72}"/>
              </a:ext>
            </a:extLst>
          </p:cNvPr>
          <p:cNvPicPr>
            <a:picLocks noChangeAspect="1"/>
          </p:cNvPicPr>
          <p:nvPr/>
        </p:nvPicPr>
        <p:blipFill>
          <a:blip r:embed="rId4"/>
          <a:stretch>
            <a:fillRect/>
          </a:stretch>
        </p:blipFill>
        <p:spPr>
          <a:xfrm>
            <a:off x="2987824" y="1275606"/>
            <a:ext cx="2362266" cy="2746821"/>
          </a:xfrm>
          <a:prstGeom prst="rect">
            <a:avLst/>
          </a:prstGeom>
        </p:spPr>
      </p:pic>
      <p:pic>
        <p:nvPicPr>
          <p:cNvPr id="4" name="Picture 3">
            <a:extLst>
              <a:ext uri="{FF2B5EF4-FFF2-40B4-BE49-F238E27FC236}">
                <a16:creationId xmlns:a16="http://schemas.microsoft.com/office/drawing/2014/main" id="{365AD2F3-A1A8-BF05-F2E2-0399A16CA764}"/>
              </a:ext>
            </a:extLst>
          </p:cNvPr>
          <p:cNvPicPr>
            <a:picLocks noChangeAspect="1"/>
          </p:cNvPicPr>
          <p:nvPr/>
        </p:nvPicPr>
        <p:blipFill>
          <a:blip r:embed="rId5"/>
          <a:stretch>
            <a:fillRect/>
          </a:stretch>
        </p:blipFill>
        <p:spPr>
          <a:xfrm>
            <a:off x="5580112" y="1275606"/>
            <a:ext cx="3456384" cy="3435846"/>
          </a:xfrm>
          <a:prstGeom prst="rect">
            <a:avLst/>
          </a:prstGeom>
        </p:spPr>
      </p:pic>
      <p:sp>
        <p:nvSpPr>
          <p:cNvPr id="26626" name="Rectangle 3">
            <a:extLst>
              <a:ext uri="{FF2B5EF4-FFF2-40B4-BE49-F238E27FC236}">
                <a16:creationId xmlns:a16="http://schemas.microsoft.com/office/drawing/2014/main" id="{1E9EEDD8-59BE-92AF-CFD7-196999853565}"/>
              </a:ext>
            </a:extLst>
          </p:cNvPr>
          <p:cNvSpPr>
            <a:spLocks noGrp="1" noChangeArrowheads="1"/>
          </p:cNvSpPr>
          <p:nvPr>
            <p:ph type="body" sz="quarter" idx="10"/>
          </p:nvPr>
        </p:nvSpPr>
        <p:spPr>
          <a:xfrm>
            <a:off x="467544" y="1276102"/>
            <a:ext cx="8064896" cy="2951832"/>
          </a:xfrm>
          <a:prstGeom prst="rect">
            <a:avLst/>
          </a:prstGeom>
          <a:noFill/>
          <a:extLst>
            <a:ext uri="{909E8E84-426E-40DD-AFC4-6F175D3DCCD1}">
              <a14:hiddenFill xmlns:a14="http://schemas.microsoft.com/office/drawing/2010/main">
                <a:solidFill>
                  <a:srgbClr val="FFFFFF"/>
                </a:solidFill>
              </a14:hiddenFill>
            </a:ext>
          </a:extLst>
        </p:spPr>
        <p:txBody>
          <a:bodyPr/>
          <a:lstStyle/>
          <a:p>
            <a:pPr marL="457200" indent="-457200">
              <a:lnSpc>
                <a:spcPct val="100000"/>
              </a:lnSpc>
              <a:spcBef>
                <a:spcPts val="0"/>
              </a:spcBef>
              <a:spcAft>
                <a:spcPts val="600"/>
              </a:spcAft>
              <a:buClr>
                <a:srgbClr val="006600"/>
              </a:buClr>
              <a:buSzPct val="80000"/>
            </a:pPr>
            <a:endParaRPr lang="en-US" altLang="x-none" sz="1200" dirty="0">
              <a:effectLst/>
              <a:ea typeface="MS PGothic" charset="-128"/>
            </a:endParaRPr>
          </a:p>
        </p:txBody>
      </p:sp>
      <p:sp>
        <p:nvSpPr>
          <p:cNvPr id="26625" name="Rectangle 2">
            <a:extLst>
              <a:ext uri="{FF2B5EF4-FFF2-40B4-BE49-F238E27FC236}">
                <a16:creationId xmlns:a16="http://schemas.microsoft.com/office/drawing/2014/main" id="{ABC435E8-3D0D-DD11-679B-1BD4A57B6773}"/>
              </a:ext>
            </a:extLst>
          </p:cNvPr>
          <p:cNvSpPr>
            <a:spLocks noGrp="1" noChangeArrowheads="1"/>
          </p:cNvSpPr>
          <p:nvPr>
            <p:ph type="title" idx="4294967295"/>
          </p:nvPr>
        </p:nvSpPr>
        <p:spPr bwMode="auto">
          <a:xfrm>
            <a:off x="539552" y="915566"/>
            <a:ext cx="5399484" cy="514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x-none" sz="1800" dirty="0">
                <a:solidFill>
                  <a:srgbClr val="191919"/>
                </a:solidFill>
                <a:effectLst/>
                <a:latin typeface="+mn-lt"/>
                <a:ea typeface="MS PGothic" charset="-128"/>
                <a:cs typeface="Calibri Light" panose="020F0302020204030204" pitchFamily="34" charset="0"/>
              </a:rPr>
              <a:t>All materials translated into Canadian French</a:t>
            </a:r>
            <a:endParaRPr lang="en-US" altLang="x-none" sz="1800" dirty="0">
              <a:solidFill>
                <a:srgbClr val="FF9900"/>
              </a:solidFill>
              <a:effectLst/>
              <a:latin typeface="+mn-lt"/>
              <a:ea typeface="MS PGothic" charset="-128"/>
              <a:cs typeface="Calibri Light" panose="020F0302020204030204" pitchFamily="34" charset="0"/>
            </a:endParaRPr>
          </a:p>
        </p:txBody>
      </p:sp>
      <p:sp>
        <p:nvSpPr>
          <p:cNvPr id="26627" name="Text Box 4">
            <a:extLst>
              <a:ext uri="{FF2B5EF4-FFF2-40B4-BE49-F238E27FC236}">
                <a16:creationId xmlns:a16="http://schemas.microsoft.com/office/drawing/2014/main" id="{63395815-A59D-469A-A3CB-06E9183A361B}"/>
              </a:ext>
            </a:extLst>
          </p:cNvPr>
          <p:cNvSpPr txBox="1">
            <a:spLocks noChangeArrowheads="1"/>
          </p:cNvSpPr>
          <p:nvPr/>
        </p:nvSpPr>
        <p:spPr bwMode="auto">
          <a:xfrm>
            <a:off x="251520" y="171903"/>
            <a:ext cx="6768752" cy="646331"/>
          </a:xfrm>
          <a:prstGeom prst="rect">
            <a:avLst/>
          </a:prstGeom>
          <a:solidFill>
            <a:srgbClr val="000000"/>
          </a:solidFill>
          <a:ln w="57150" cmpd="thickThin">
            <a:solidFill>
              <a:srgbClr val="B3B3B3"/>
            </a:solidFill>
            <a:miter lim="800000"/>
            <a:headEnd/>
            <a:tailEnd/>
          </a:ln>
        </p:spPr>
        <p:txBody>
          <a:bodyPr wrap="square">
            <a:spAutoFit/>
          </a:bodyPr>
          <a:lstStyle>
            <a:lvl1pPr>
              <a:defRPr sz="2400">
                <a:solidFill>
                  <a:schemeClr val="tx1"/>
                </a:solidFill>
                <a:latin typeface="Verdana" charset="0"/>
                <a:ea typeface="MS PGothic" charset="-128"/>
              </a:defRPr>
            </a:lvl1pPr>
            <a:lvl2pPr marL="742950" indent="-285750">
              <a:defRPr sz="2400">
                <a:solidFill>
                  <a:schemeClr val="tx1"/>
                </a:solidFill>
                <a:latin typeface="Verdana" charset="0"/>
                <a:ea typeface="MS PGothic" charset="-128"/>
              </a:defRPr>
            </a:lvl2pPr>
            <a:lvl3pPr marL="1143000" indent="-228600">
              <a:defRPr sz="2400">
                <a:solidFill>
                  <a:schemeClr val="tx1"/>
                </a:solidFill>
                <a:latin typeface="Verdana" charset="0"/>
                <a:ea typeface="MS PGothic" charset="-128"/>
              </a:defRPr>
            </a:lvl3pPr>
            <a:lvl4pPr marL="1600200" indent="-228600">
              <a:defRPr sz="2400">
                <a:solidFill>
                  <a:schemeClr val="tx1"/>
                </a:solidFill>
                <a:latin typeface="Verdana" charset="0"/>
                <a:ea typeface="MS PGothic" charset="-128"/>
              </a:defRPr>
            </a:lvl4pPr>
            <a:lvl5pPr marL="2057400" indent="-228600">
              <a:defRPr sz="2400">
                <a:solidFill>
                  <a:schemeClr val="tx1"/>
                </a:solidFill>
                <a:latin typeface="Verdana" charset="0"/>
                <a:ea typeface="MS PGothic" charset="-128"/>
              </a:defRPr>
            </a:lvl5pPr>
            <a:lvl6pPr marL="2514600" indent="-228600" algn="ctr" eaLnBrk="0" fontAlgn="base" hangingPunct="0">
              <a:spcBef>
                <a:spcPct val="0"/>
              </a:spcBef>
              <a:spcAft>
                <a:spcPct val="0"/>
              </a:spcAft>
              <a:defRPr sz="2400">
                <a:solidFill>
                  <a:schemeClr val="tx1"/>
                </a:solidFill>
                <a:latin typeface="Verdana" charset="0"/>
                <a:ea typeface="MS PGothic" charset="-128"/>
              </a:defRPr>
            </a:lvl6pPr>
            <a:lvl7pPr marL="2971800" indent="-228600" algn="ctr" eaLnBrk="0" fontAlgn="base" hangingPunct="0">
              <a:spcBef>
                <a:spcPct val="0"/>
              </a:spcBef>
              <a:spcAft>
                <a:spcPct val="0"/>
              </a:spcAft>
              <a:defRPr sz="2400">
                <a:solidFill>
                  <a:schemeClr val="tx1"/>
                </a:solidFill>
                <a:latin typeface="Verdana" charset="0"/>
                <a:ea typeface="MS PGothic" charset="-128"/>
              </a:defRPr>
            </a:lvl7pPr>
            <a:lvl8pPr marL="3429000" indent="-228600" algn="ctr" eaLnBrk="0" fontAlgn="base" hangingPunct="0">
              <a:spcBef>
                <a:spcPct val="0"/>
              </a:spcBef>
              <a:spcAft>
                <a:spcPct val="0"/>
              </a:spcAft>
              <a:defRPr sz="2400">
                <a:solidFill>
                  <a:schemeClr val="tx1"/>
                </a:solidFill>
                <a:latin typeface="Verdana" charset="0"/>
                <a:ea typeface="MS PGothic" charset="-128"/>
              </a:defRPr>
            </a:lvl8pPr>
            <a:lvl9pPr marL="3886200" indent="-228600" algn="ctr" eaLnBrk="0" fontAlgn="base" hangingPunct="0">
              <a:spcBef>
                <a:spcPct val="0"/>
              </a:spcBef>
              <a:spcAft>
                <a:spcPct val="0"/>
              </a:spcAft>
              <a:defRPr sz="2400">
                <a:solidFill>
                  <a:schemeClr val="tx1"/>
                </a:solidFill>
                <a:latin typeface="Verdana" charset="0"/>
                <a:ea typeface="MS PGothic" charset="-128"/>
              </a:defRPr>
            </a:lvl9pPr>
          </a:lstStyle>
          <a:p>
            <a:pPr algn="l" eaLnBrk="1" hangingPunct="1">
              <a:spcBef>
                <a:spcPct val="50000"/>
              </a:spcBef>
            </a:pPr>
            <a:r>
              <a:rPr lang="en-US" altLang="x-none" sz="1800" dirty="0">
                <a:solidFill>
                  <a:schemeClr val="bg1"/>
                </a:solidFill>
                <a:latin typeface="Calibri Light" panose="020F0302020204030204" pitchFamily="34" charset="0"/>
              </a:rPr>
              <a:t>Parents Under Pressure Program: Supported by Parent Workbook and Practitioner Manual</a:t>
            </a:r>
            <a:endParaRPr lang="en-AU" altLang="x-none" sz="18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9476688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4294967295"/>
          </p:nvPr>
        </p:nvSpPr>
        <p:spPr bwMode="auto">
          <a:xfrm>
            <a:off x="395536" y="987574"/>
            <a:ext cx="8136904" cy="3744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r>
              <a:rPr lang="en-AU" sz="1800" dirty="0">
                <a:effectLst/>
              </a:rPr>
              <a:t>A key focus of the </a:t>
            </a:r>
            <a:r>
              <a:rPr lang="en-AU" sz="1800" dirty="0" err="1">
                <a:effectLst/>
              </a:rPr>
              <a:t>PuP</a:t>
            </a:r>
            <a:r>
              <a:rPr lang="en-AU" sz="1800" dirty="0">
                <a:effectLst/>
              </a:rPr>
              <a:t> program is the use of mindfulness strategies to improve emotion regulation and to develop a warm, nurturing parent–child relationship.</a:t>
            </a:r>
            <a:endParaRPr lang="en-US" altLang="en-US" sz="1600" dirty="0">
              <a:solidFill>
                <a:srgbClr val="191919"/>
              </a:solidFill>
              <a:effectLst/>
            </a:endParaRPr>
          </a:p>
          <a:p>
            <a:pPr>
              <a:spcBef>
                <a:spcPct val="40000"/>
              </a:spcBef>
              <a:buClr>
                <a:srgbClr val="006600"/>
              </a:buClr>
              <a:buSzPct val="80000"/>
            </a:pPr>
            <a:r>
              <a:rPr lang="en-US" altLang="en-US" sz="1600" dirty="0">
                <a:solidFill>
                  <a:srgbClr val="191919"/>
                </a:solidFill>
                <a:effectLst/>
              </a:rPr>
              <a:t>Incidental and opportunistic </a:t>
            </a:r>
            <a:r>
              <a:rPr lang="en-US" altLang="en-US" sz="1600" dirty="0">
                <a:effectLst/>
              </a:rPr>
              <a:t>(</a:t>
            </a:r>
            <a:r>
              <a:rPr lang="fr-FR" sz="1600" dirty="0">
                <a:effectLst/>
              </a:rPr>
              <a:t>Occasionnel et opportuniste)</a:t>
            </a:r>
            <a:endParaRPr lang="en-US" altLang="en-US" sz="1600" dirty="0">
              <a:effectLst/>
            </a:endParaRPr>
          </a:p>
          <a:p>
            <a:pPr>
              <a:spcBef>
                <a:spcPct val="40000"/>
              </a:spcBef>
              <a:buClr>
                <a:srgbClr val="006600"/>
              </a:buClr>
              <a:buSzPct val="80000"/>
            </a:pPr>
            <a:r>
              <a:rPr lang="en-US" altLang="en-US" sz="1600" dirty="0">
                <a:solidFill>
                  <a:srgbClr val="1B1B1B"/>
                </a:solidFill>
                <a:effectLst/>
              </a:rPr>
              <a:t>Carefully matched to the every day </a:t>
            </a:r>
            <a:r>
              <a:rPr lang="en-US" altLang="en-US" sz="1600" dirty="0">
                <a:effectLst/>
              </a:rPr>
              <a:t>(</a:t>
            </a:r>
            <a:r>
              <a:rPr lang="fr-FR" sz="1600" dirty="0">
                <a:effectLst/>
              </a:rPr>
              <a:t>Soigneusement adapté au quotidien)</a:t>
            </a:r>
            <a:endParaRPr lang="en-US" altLang="en-US" sz="1600" dirty="0">
              <a:effectLst/>
            </a:endParaRPr>
          </a:p>
          <a:p>
            <a:pPr>
              <a:spcBef>
                <a:spcPct val="40000"/>
              </a:spcBef>
              <a:buClr>
                <a:srgbClr val="006600"/>
              </a:buClr>
              <a:buSzPct val="80000"/>
            </a:pPr>
            <a:r>
              <a:rPr lang="en-US" altLang="en-US" sz="1600" dirty="0">
                <a:solidFill>
                  <a:srgbClr val="1B1B1B"/>
                </a:solidFill>
                <a:effectLst/>
              </a:rPr>
              <a:t>Goal to bring awareness to the present moment in parenting</a:t>
            </a:r>
            <a:r>
              <a:rPr lang="en-US" altLang="en-US" sz="1600" dirty="0">
                <a:effectLst/>
              </a:rPr>
              <a:t> </a:t>
            </a:r>
            <a:r>
              <a:rPr lang="fr-FR" sz="1600" dirty="0">
                <a:effectLst/>
              </a:rPr>
              <a:t>Objectif : sensibiliser au moment présent dans la parentalité</a:t>
            </a:r>
            <a:endParaRPr lang="en-US" altLang="en-US" sz="1600" dirty="0">
              <a:effectLst/>
            </a:endParaRPr>
          </a:p>
          <a:p>
            <a:pPr>
              <a:spcBef>
                <a:spcPct val="40000"/>
              </a:spcBef>
              <a:buClr>
                <a:srgbClr val="006600"/>
              </a:buClr>
              <a:buSzPct val="80000"/>
            </a:pPr>
            <a:r>
              <a:rPr lang="en-US" altLang="en-US" sz="1600" dirty="0">
                <a:solidFill>
                  <a:srgbClr val="1B1B1B"/>
                </a:solidFill>
                <a:effectLst/>
              </a:rPr>
              <a:t>Reflection, labelling of emotion(s) </a:t>
            </a:r>
            <a:r>
              <a:rPr lang="fr-FR" sz="1600" dirty="0">
                <a:effectLst/>
              </a:rPr>
              <a:t>Réflexion, identification des émotions</a:t>
            </a:r>
            <a:endParaRPr lang="en-US" altLang="en-US" sz="1600" dirty="0">
              <a:effectLst/>
            </a:endParaRPr>
          </a:p>
          <a:p>
            <a:pPr>
              <a:spcBef>
                <a:spcPct val="40000"/>
              </a:spcBef>
              <a:buClr>
                <a:srgbClr val="006600"/>
              </a:buClr>
              <a:buSzPct val="80000"/>
            </a:pPr>
            <a:r>
              <a:rPr lang="en-US" altLang="en-US" sz="1600" dirty="0">
                <a:solidFill>
                  <a:srgbClr val="1B1B1B"/>
                </a:solidFill>
                <a:effectLst/>
              </a:rPr>
              <a:t>Taking the time to be in the moment </a:t>
            </a:r>
            <a:r>
              <a:rPr lang="fr-FR" sz="1600" dirty="0">
                <a:effectLst/>
              </a:rPr>
              <a:t>Prendre le temps de vivre l'instant présent</a:t>
            </a:r>
            <a:endParaRPr lang="en-US" altLang="en-US" sz="1600" dirty="0">
              <a:effectLst/>
            </a:endParaRPr>
          </a:p>
          <a:p>
            <a:pPr>
              <a:spcBef>
                <a:spcPct val="40000"/>
              </a:spcBef>
              <a:buClr>
                <a:srgbClr val="006600"/>
              </a:buClr>
              <a:buSzPct val="80000"/>
            </a:pPr>
            <a:r>
              <a:rPr lang="en-US" altLang="en-US" sz="1600" dirty="0">
                <a:solidFill>
                  <a:srgbClr val="1B1B1B"/>
                </a:solidFill>
                <a:effectLst/>
              </a:rPr>
              <a:t>Combined with focus on parental sensitivity and structuring and non hostility </a:t>
            </a:r>
            <a:r>
              <a:rPr lang="en-US" altLang="en-US" sz="1600" dirty="0">
                <a:effectLst/>
              </a:rPr>
              <a:t>(</a:t>
            </a:r>
            <a:r>
              <a:rPr lang="fr-FR" sz="1600" dirty="0">
                <a:effectLst/>
              </a:rPr>
              <a:t>Combiné à une attention particulière portée à la sensibilité parentale, à la structuration et à la non-hostilité)</a:t>
            </a:r>
            <a:endParaRPr lang="en-US" altLang="en-US" sz="1600" dirty="0">
              <a:effectLst/>
            </a:endParaRPr>
          </a:p>
        </p:txBody>
      </p:sp>
      <p:sp>
        <p:nvSpPr>
          <p:cNvPr id="22530" name="Text Box 5"/>
          <p:cNvSpPr txBox="1">
            <a:spLocks noChangeArrowheads="1"/>
          </p:cNvSpPr>
          <p:nvPr/>
        </p:nvSpPr>
        <p:spPr bwMode="auto">
          <a:xfrm>
            <a:off x="179512" y="195486"/>
            <a:ext cx="6912768" cy="369332"/>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chemeClr val="bg1"/>
                </a:solidFill>
                <a:latin typeface="Tahoma" charset="0"/>
              </a:rPr>
              <a:t>How does </a:t>
            </a:r>
            <a:r>
              <a:rPr lang="en-US" altLang="en-US" sz="1800" dirty="0" err="1">
                <a:solidFill>
                  <a:schemeClr val="bg1"/>
                </a:solidFill>
                <a:latin typeface="Tahoma" charset="0"/>
              </a:rPr>
              <a:t>PuP</a:t>
            </a:r>
            <a:r>
              <a:rPr lang="en-US" altLang="en-US" sz="1800" dirty="0">
                <a:solidFill>
                  <a:schemeClr val="bg1"/>
                </a:solidFill>
                <a:latin typeface="Tahoma" charset="0"/>
              </a:rPr>
              <a:t> work to change emotional regulation</a:t>
            </a:r>
            <a:endParaRPr lang="en-AU" altLang="en-US" sz="1800" dirty="0">
              <a:solidFill>
                <a:schemeClr val="bg1"/>
              </a:solidFill>
              <a:latin typeface="Tahoma" charset="0"/>
            </a:endParaRPr>
          </a:p>
        </p:txBody>
      </p:sp>
    </p:spTree>
    <p:extLst>
      <p:ext uri="{BB962C8B-B14F-4D97-AF65-F5344CB8AC3E}">
        <p14:creationId xmlns:p14="http://schemas.microsoft.com/office/powerpoint/2010/main" val="184729744"/>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4294967295"/>
          </p:nvPr>
        </p:nvSpPr>
        <p:spPr>
          <a:xfrm>
            <a:off x="395536" y="1059582"/>
            <a:ext cx="8496944" cy="3456384"/>
          </a:xfrm>
          <a:prstGeom prst="rect">
            <a:avLst/>
          </a:prstGeom>
          <a:ln/>
        </p:spPr>
        <p:style>
          <a:lnRef idx="2">
            <a:schemeClr val="dk1"/>
          </a:lnRef>
          <a:fillRef idx="1">
            <a:schemeClr val="lt1"/>
          </a:fillRef>
          <a:effectRef idx="0">
            <a:schemeClr val="dk1"/>
          </a:effectRef>
          <a:fontRef idx="minor">
            <a:schemeClr val="dk1"/>
          </a:fontRef>
        </p:style>
        <p:txBody>
          <a:bodyPr/>
          <a:lstStyle/>
          <a:p>
            <a:pPr marL="0" indent="0">
              <a:buNone/>
            </a:pPr>
            <a:r>
              <a:rPr lang="en-AU" sz="1600" dirty="0">
                <a:solidFill>
                  <a:schemeClr val="tx1"/>
                </a:solidFill>
                <a:effectLst/>
              </a:rPr>
              <a:t>I’ve got an anxiety toolbox. So, when I am feeling low and anxious and I’m not dealing well, I’ve got my strategies in place to help me. </a:t>
            </a:r>
          </a:p>
          <a:p>
            <a:pPr marL="0" indent="0">
              <a:buNone/>
            </a:pPr>
            <a:endParaRPr lang="en-AU" sz="1600" dirty="0">
              <a:solidFill>
                <a:schemeClr val="tx1"/>
              </a:solidFill>
              <a:effectLst/>
            </a:endParaRPr>
          </a:p>
          <a:p>
            <a:pPr marL="0" indent="0">
              <a:buNone/>
            </a:pPr>
            <a:r>
              <a:rPr lang="en-AU" sz="1600" u="sng" dirty="0">
                <a:solidFill>
                  <a:schemeClr val="tx1"/>
                </a:solidFill>
                <a:effectLst/>
              </a:rPr>
              <a:t>Interviewer</a:t>
            </a:r>
            <a:r>
              <a:rPr lang="en-AU" sz="1600" dirty="0">
                <a:solidFill>
                  <a:schemeClr val="tx1"/>
                </a:solidFill>
                <a:effectLst/>
              </a:rPr>
              <a:t>: that sounds really good… […] did you find that difficult at first? </a:t>
            </a:r>
          </a:p>
          <a:p>
            <a:pPr marL="0" indent="0">
              <a:buNone/>
            </a:pPr>
            <a:endParaRPr lang="en-AU" sz="1600" dirty="0">
              <a:solidFill>
                <a:schemeClr val="tx1"/>
              </a:solidFill>
              <a:effectLst/>
            </a:endParaRPr>
          </a:p>
          <a:p>
            <a:pPr marL="0" indent="0">
              <a:buNone/>
            </a:pPr>
            <a:r>
              <a:rPr lang="en-AU" sz="1600" dirty="0">
                <a:solidFill>
                  <a:schemeClr val="tx1"/>
                </a:solidFill>
                <a:effectLst/>
              </a:rPr>
              <a:t>I did at first, but when it was explained to me a lot more, and then we just did it step by step then it became a doddle…[…]And I’ve got my little book of mindfulness that I kept with me all the way. Do you know, before I even started the course I’d like shout a lot. Now I don’t shout at all really. It’s the mindful thinking part of it. It’s useful. I don’t get so anxious all the time…… if something’s going on, I can take a step back, feel like I can breathe and then handle the situation. </a:t>
            </a:r>
            <a:endParaRPr lang="en-US" sz="1600" dirty="0">
              <a:solidFill>
                <a:schemeClr val="tx1"/>
              </a:solidFill>
              <a:effectLst/>
            </a:endParaRPr>
          </a:p>
        </p:txBody>
      </p:sp>
      <p:sp>
        <p:nvSpPr>
          <p:cNvPr id="4" name="Text Box 5">
            <a:extLst>
              <a:ext uri="{FF2B5EF4-FFF2-40B4-BE49-F238E27FC236}">
                <a16:creationId xmlns:a16="http://schemas.microsoft.com/office/drawing/2014/main" id="{7521993A-079E-FF43-AD5F-AAED23C30874}"/>
              </a:ext>
            </a:extLst>
          </p:cNvPr>
          <p:cNvSpPr txBox="1">
            <a:spLocks noChangeArrowheads="1"/>
          </p:cNvSpPr>
          <p:nvPr/>
        </p:nvSpPr>
        <p:spPr bwMode="auto">
          <a:xfrm>
            <a:off x="251520" y="149804"/>
            <a:ext cx="4032448" cy="369332"/>
          </a:xfrm>
          <a:prstGeom prst="rect">
            <a:avLst/>
          </a:prstGeom>
          <a:solidFill>
            <a:srgbClr val="000000"/>
          </a:solidFill>
          <a:ln w="57150" cmpd="thickThin">
            <a:solidFill>
              <a:srgbClr val="B3B3B3"/>
            </a:solidFill>
            <a:miter lim="800000"/>
            <a:headEnd/>
            <a:tailEnd/>
          </a:ln>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spcBef>
                <a:spcPct val="50000"/>
              </a:spcBef>
            </a:pPr>
            <a:r>
              <a:rPr lang="en-US" altLang="en-US" sz="1800" dirty="0">
                <a:solidFill>
                  <a:schemeClr val="bg1"/>
                </a:solidFill>
                <a:latin typeface="Calibri Light" panose="020F0302020204030204" pitchFamily="34" charset="0"/>
              </a:rPr>
              <a:t>Some qualitative findings</a:t>
            </a:r>
            <a:endParaRPr lang="en-AU" altLang="en-US" sz="18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99257272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4294967295"/>
          </p:nvPr>
        </p:nvSpPr>
        <p:spPr>
          <a:xfrm>
            <a:off x="539552" y="1059582"/>
            <a:ext cx="8136904" cy="3600400"/>
          </a:xfrm>
          <a:prstGeom prst="rect">
            <a:avLst/>
          </a:prstGeom>
        </p:spPr>
        <p:txBody>
          <a:bodyPr/>
          <a:lstStyle/>
          <a:p>
            <a:pPr marL="0" indent="0">
              <a:lnSpc>
                <a:spcPct val="100000"/>
              </a:lnSpc>
              <a:buNone/>
            </a:pPr>
            <a:r>
              <a:rPr lang="en-AU" sz="1600" dirty="0">
                <a:effectLst/>
              </a:rPr>
              <a:t>I think just [pause] being a better person. [Pause.] I think that’s a lot better, like I say, I’ve got more confidence. I’m not frightened to go outside on my own with my child, and have people judge me. If they don’t like it, then that’s their problem, not mine. </a:t>
            </a:r>
          </a:p>
          <a:p>
            <a:pPr marL="0" indent="0">
              <a:lnSpc>
                <a:spcPct val="100000"/>
              </a:lnSpc>
              <a:buNone/>
            </a:pPr>
            <a:endParaRPr lang="en-AU" sz="1600" dirty="0">
              <a:effectLst/>
            </a:endParaRPr>
          </a:p>
          <a:p>
            <a:pPr marL="0" indent="0">
              <a:lnSpc>
                <a:spcPct val="100000"/>
              </a:lnSpc>
              <a:buNone/>
            </a:pPr>
            <a:r>
              <a:rPr lang="en-AU" sz="1600" dirty="0">
                <a:effectLst/>
              </a:rPr>
              <a:t>I’m a lot more energetic. I don’t slob around feeling sorry for myself anymore. I just get up and do what I have to do. And it feels so much better. Just basically with, especially myself as a parent and helping with my anxiety and stuff like that. </a:t>
            </a:r>
          </a:p>
          <a:p>
            <a:pPr marL="0" indent="0">
              <a:lnSpc>
                <a:spcPct val="100000"/>
              </a:lnSpc>
              <a:buNone/>
            </a:pPr>
            <a:endParaRPr lang="en-AU" sz="1600" dirty="0">
              <a:effectLst/>
            </a:endParaRPr>
          </a:p>
          <a:p>
            <a:pPr marL="0" indent="0">
              <a:lnSpc>
                <a:spcPct val="100000"/>
              </a:lnSpc>
              <a:buNone/>
            </a:pPr>
            <a:r>
              <a:rPr lang="en-AU" sz="1600" dirty="0">
                <a:effectLst/>
              </a:rPr>
              <a:t>Things are a lot better now than they were before I met her…[…] My drug worker introduced me to this programme and lucky for me I got into the programme and it helped a lot. It helped me stay off cannabis, because that had a lot to do with my anxiety. So yes. </a:t>
            </a:r>
            <a:r>
              <a:rPr lang="en-AU" sz="1600" dirty="0">
                <a:effectLst/>
                <a:ea typeface="Tahoma" panose="020B0604030504040204" pitchFamily="34" charset="0"/>
                <a:cs typeface="Calibri Light" panose="020F0302020204030204" pitchFamily="34" charset="0"/>
              </a:rPr>
              <a:t> </a:t>
            </a:r>
            <a:endParaRPr lang="en-US" sz="1600" dirty="0">
              <a:effectLst/>
            </a:endParaRPr>
          </a:p>
        </p:txBody>
      </p:sp>
      <p:sp>
        <p:nvSpPr>
          <p:cNvPr id="4" name="Text Box 5">
            <a:extLst>
              <a:ext uri="{FF2B5EF4-FFF2-40B4-BE49-F238E27FC236}">
                <a16:creationId xmlns:a16="http://schemas.microsoft.com/office/drawing/2014/main" id="{7521993A-079E-FF43-AD5F-AAED23C30874}"/>
              </a:ext>
            </a:extLst>
          </p:cNvPr>
          <p:cNvSpPr txBox="1">
            <a:spLocks noChangeArrowheads="1"/>
          </p:cNvSpPr>
          <p:nvPr/>
        </p:nvSpPr>
        <p:spPr bwMode="auto">
          <a:xfrm>
            <a:off x="251520" y="149804"/>
            <a:ext cx="4032448" cy="369332"/>
          </a:xfrm>
          <a:prstGeom prst="rect">
            <a:avLst/>
          </a:prstGeom>
          <a:solidFill>
            <a:srgbClr val="000000"/>
          </a:solidFill>
          <a:ln w="57150" cmpd="thickThin">
            <a:solidFill>
              <a:srgbClr val="B3B3B3"/>
            </a:solidFill>
            <a:miter lim="800000"/>
            <a:headEnd/>
            <a:tailEnd/>
          </a:ln>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spcBef>
                <a:spcPct val="50000"/>
              </a:spcBef>
            </a:pPr>
            <a:r>
              <a:rPr lang="en-US" altLang="en-US" sz="1800" dirty="0">
                <a:solidFill>
                  <a:schemeClr val="bg1"/>
                </a:solidFill>
                <a:latin typeface="Calibri Light" panose="020F0302020204030204" pitchFamily="34" charset="0"/>
              </a:rPr>
              <a:t>Some qualitative findings</a:t>
            </a:r>
            <a:endParaRPr lang="en-AU" altLang="en-US" sz="18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56315264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4294967295"/>
          </p:nvPr>
        </p:nvSpPr>
        <p:spPr>
          <a:xfrm>
            <a:off x="539552" y="987574"/>
            <a:ext cx="8064896" cy="3240360"/>
          </a:xfrm>
          <a:prstGeom prst="rect">
            <a:avLst/>
          </a:prstGeom>
        </p:spPr>
        <p:txBody>
          <a:bodyPr/>
          <a:lstStyle/>
          <a:p>
            <a:pPr marL="0" indent="0">
              <a:lnSpc>
                <a:spcPct val="100000"/>
              </a:lnSpc>
              <a:buNone/>
            </a:pPr>
            <a:endParaRPr lang="en-AU" sz="1800" dirty="0">
              <a:ln w="0"/>
              <a:effectLst>
                <a:outerShdw blurRad="38100" dist="19050" dir="2700000" algn="tl" rotWithShape="0">
                  <a:schemeClr val="dk1">
                    <a:alpha val="40000"/>
                  </a:schemeClr>
                </a:outerShdw>
              </a:effectLst>
              <a:latin typeface="Calibri Light" panose="020F0302020204030204" pitchFamily="34" charset="0"/>
            </a:endParaRPr>
          </a:p>
          <a:p>
            <a:pPr marL="0" indent="0">
              <a:lnSpc>
                <a:spcPct val="100000"/>
              </a:lnSpc>
              <a:buNone/>
            </a:pPr>
            <a:r>
              <a:rPr lang="en-US" sz="1800" dirty="0">
                <a:effectLst/>
              </a:rPr>
              <a:t>“Just connecting with your child. There was something being said about that one day and, I really, really struggled with even hearing what was being said, and just the building of that bond and even, when she was showing us the videos. </a:t>
            </a:r>
          </a:p>
          <a:p>
            <a:pPr marL="0" indent="0">
              <a:lnSpc>
                <a:spcPct val="100000"/>
              </a:lnSpc>
              <a:buNone/>
            </a:pPr>
            <a:endParaRPr lang="en-US" sz="1800" dirty="0">
              <a:effectLst/>
            </a:endParaRPr>
          </a:p>
          <a:p>
            <a:pPr marL="0" indent="0">
              <a:lnSpc>
                <a:spcPct val="100000"/>
              </a:lnSpc>
              <a:buNone/>
            </a:pPr>
            <a:r>
              <a:rPr lang="en-US" sz="1800" dirty="0">
                <a:effectLst/>
              </a:rPr>
              <a:t>They did videos and even when she was showing us that and she was saying to me ‘oh look the way your daughter is looking at you’, I – I really struggled to actually, accept it. My child loves me…. It was weird now it was. The amount of emotions that I felt during the </a:t>
            </a:r>
            <a:r>
              <a:rPr lang="en-US" sz="1800" dirty="0" err="1">
                <a:effectLst/>
              </a:rPr>
              <a:t>programme</a:t>
            </a:r>
            <a:r>
              <a:rPr lang="en-US" sz="1800" dirty="0">
                <a:effectLst/>
              </a:rPr>
              <a:t>, oh my God, it was unbelievable!”</a:t>
            </a:r>
            <a:endParaRPr lang="en-AU" sz="1800" dirty="0">
              <a:effectLst/>
            </a:endParaRPr>
          </a:p>
          <a:p>
            <a:pPr marL="0" indent="0">
              <a:lnSpc>
                <a:spcPct val="100000"/>
              </a:lnSpc>
              <a:buNone/>
            </a:pPr>
            <a:r>
              <a:rPr lang="en-AU" sz="1800" dirty="0">
                <a:effectLst/>
                <a:ea typeface="Tahoma" panose="020B0604030504040204" pitchFamily="34" charset="0"/>
                <a:cs typeface="Calibri Light" panose="020F0302020204030204" pitchFamily="34" charset="0"/>
              </a:rPr>
              <a:t> </a:t>
            </a:r>
          </a:p>
          <a:p>
            <a:pPr marL="0" indent="0">
              <a:lnSpc>
                <a:spcPct val="100000"/>
              </a:lnSpc>
              <a:buNone/>
            </a:pPr>
            <a:r>
              <a:rPr lang="en-AU" sz="1800" dirty="0">
                <a:effectLst/>
                <a:ea typeface="Tahoma" panose="020B0604030504040204" pitchFamily="34" charset="0"/>
                <a:cs typeface="Calibri Light" panose="020F0302020204030204" pitchFamily="34" charset="0"/>
              </a:rPr>
              <a:t>Dublin</a:t>
            </a:r>
            <a:endParaRPr lang="en-US" dirty="0">
              <a:effectLst/>
            </a:endParaRPr>
          </a:p>
        </p:txBody>
      </p:sp>
      <p:sp>
        <p:nvSpPr>
          <p:cNvPr id="4" name="Text Box 5">
            <a:extLst>
              <a:ext uri="{FF2B5EF4-FFF2-40B4-BE49-F238E27FC236}">
                <a16:creationId xmlns:a16="http://schemas.microsoft.com/office/drawing/2014/main" id="{7521993A-079E-FF43-AD5F-AAED23C30874}"/>
              </a:ext>
            </a:extLst>
          </p:cNvPr>
          <p:cNvSpPr txBox="1">
            <a:spLocks noChangeArrowheads="1"/>
          </p:cNvSpPr>
          <p:nvPr/>
        </p:nvSpPr>
        <p:spPr bwMode="auto">
          <a:xfrm>
            <a:off x="251520" y="149804"/>
            <a:ext cx="4032448" cy="369332"/>
          </a:xfrm>
          <a:prstGeom prst="rect">
            <a:avLst/>
          </a:prstGeom>
          <a:solidFill>
            <a:srgbClr val="000000"/>
          </a:solidFill>
          <a:ln w="57150" cmpd="thickThin">
            <a:solidFill>
              <a:srgbClr val="B3B3B3"/>
            </a:solidFill>
            <a:miter lim="800000"/>
            <a:headEnd/>
            <a:tailEnd/>
          </a:ln>
        </p:spPr>
        <p:txBody>
          <a:bodyPr wrap="squar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eaLnBrk="1" hangingPunct="1">
              <a:spcBef>
                <a:spcPct val="50000"/>
              </a:spcBef>
            </a:pPr>
            <a:r>
              <a:rPr lang="en-US" altLang="en-US" sz="1800" dirty="0">
                <a:solidFill>
                  <a:schemeClr val="bg1"/>
                </a:solidFill>
                <a:latin typeface="Calibri Light" panose="020F0302020204030204" pitchFamily="34" charset="0"/>
              </a:rPr>
              <a:t>Some qualitative findings</a:t>
            </a:r>
            <a:endParaRPr lang="en-AU" altLang="en-US" sz="18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05383709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sz="quarter" idx="10"/>
          </p:nvPr>
        </p:nvSpPr>
        <p:spPr>
          <a:xfrm>
            <a:off x="467544" y="843558"/>
            <a:ext cx="8352928" cy="3528392"/>
          </a:xfrm>
          <a:prstGeom prst="rect">
            <a:avLst/>
          </a:prstGeom>
          <a:extLst>
            <a:ext uri="{909E8E84-426E-40DD-AFC4-6F175D3DCCD1}">
              <a14:hiddenFill xmlns:a14="http://schemas.microsoft.com/office/drawing/2010/main">
                <a:solidFill>
                  <a:srgbClr val="FFFFFF"/>
                </a:solidFill>
              </a14:hiddenFill>
            </a:ext>
          </a:extLst>
        </p:spPr>
        <p:txBody>
          <a:bodyPr/>
          <a:lstStyle/>
          <a:p>
            <a:pPr marL="0" indent="0">
              <a:lnSpc>
                <a:spcPct val="150000"/>
              </a:lnSpc>
              <a:spcBef>
                <a:spcPts val="0"/>
              </a:spcBef>
              <a:buNone/>
            </a:pPr>
            <a:r>
              <a:rPr lang="en-US" sz="1600" dirty="0">
                <a:solidFill>
                  <a:srgbClr val="1B1B1B"/>
                </a:solidFill>
                <a:effectLst/>
                <a:latin typeface="+mn-lt"/>
              </a:rPr>
              <a:t>Parenting “programs”: a thing of the past?</a:t>
            </a:r>
          </a:p>
          <a:p>
            <a:r>
              <a:rPr lang="en-US" sz="1600" dirty="0">
                <a:solidFill>
                  <a:srgbClr val="1B1B1B"/>
                </a:solidFill>
                <a:effectLst/>
                <a:latin typeface="+mn-lt"/>
              </a:rPr>
              <a:t>Structured programs with manuals less helpful with complex families</a:t>
            </a:r>
          </a:p>
          <a:p>
            <a:endParaRPr lang="en-US" sz="1600" dirty="0">
              <a:solidFill>
                <a:srgbClr val="1B1B1B"/>
              </a:solidFill>
              <a:effectLst/>
              <a:latin typeface="+mn-lt"/>
            </a:endParaRPr>
          </a:p>
          <a:p>
            <a:r>
              <a:rPr lang="en-US" sz="1600" dirty="0">
                <a:solidFill>
                  <a:srgbClr val="1B1B1B"/>
                </a:solidFill>
                <a:effectLst/>
                <a:latin typeface="+mn-lt"/>
              </a:rPr>
              <a:t>But we need to understand the core program components</a:t>
            </a:r>
          </a:p>
          <a:p>
            <a:endParaRPr lang="en-US" sz="1600" dirty="0">
              <a:solidFill>
                <a:srgbClr val="1B1B1B"/>
              </a:solidFill>
              <a:effectLst/>
              <a:latin typeface="+mn-lt"/>
            </a:endParaRPr>
          </a:p>
          <a:p>
            <a:r>
              <a:rPr lang="en-US" sz="1600" dirty="0">
                <a:solidFill>
                  <a:srgbClr val="1B1B1B"/>
                </a:solidFill>
                <a:effectLst/>
                <a:latin typeface="+mn-lt"/>
              </a:rPr>
              <a:t>Cannot ignore the importance of affect regulation and history of trauma</a:t>
            </a:r>
          </a:p>
          <a:p>
            <a:endParaRPr lang="en-US" sz="1600" dirty="0">
              <a:solidFill>
                <a:srgbClr val="1B1B1B"/>
              </a:solidFill>
              <a:effectLst/>
              <a:latin typeface="+mn-lt"/>
            </a:endParaRPr>
          </a:p>
          <a:p>
            <a:r>
              <a:rPr lang="en-US" sz="1600" dirty="0">
                <a:solidFill>
                  <a:srgbClr val="1B1B1B"/>
                </a:solidFill>
                <a:effectLst/>
                <a:latin typeface="+mn-lt"/>
              </a:rPr>
              <a:t>Need a clear focus on child outcomes: not just a focus on behavior management but improvements in child self regulation/executive functions. </a:t>
            </a:r>
          </a:p>
          <a:p>
            <a:pPr marL="0" indent="0">
              <a:buNone/>
            </a:pPr>
            <a:endParaRPr lang="en-US" sz="1600" dirty="0">
              <a:solidFill>
                <a:srgbClr val="1B1B1B"/>
              </a:solidFill>
              <a:effectLst/>
              <a:latin typeface="+mn-lt"/>
            </a:endParaRPr>
          </a:p>
          <a:p>
            <a:r>
              <a:rPr lang="en-US" sz="1600" dirty="0">
                <a:solidFill>
                  <a:srgbClr val="1B1B1B"/>
                </a:solidFill>
                <a:effectLst/>
                <a:latin typeface="+mn-lt"/>
              </a:rPr>
              <a:t>Need to educate governments and policy makers that complex families need family support plans that are : flexible, and are individually tailored. </a:t>
            </a: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buNone/>
            </a:pPr>
            <a:endParaRPr lang="en-US" sz="1800" dirty="0">
              <a:solidFill>
                <a:srgbClr val="191919"/>
              </a:solidFill>
              <a:effectLst>
                <a:innerShdw blurRad="63500" dist="50800" dir="13500000">
                  <a:srgbClr val="000000">
                    <a:alpha val="50000"/>
                  </a:srgbClr>
                </a:innerShdw>
              </a:effectLst>
            </a:endParaRPr>
          </a:p>
        </p:txBody>
      </p:sp>
      <p:sp>
        <p:nvSpPr>
          <p:cNvPr id="4" name="Text Box 4"/>
          <p:cNvSpPr txBox="1">
            <a:spLocks noChangeArrowheads="1"/>
          </p:cNvSpPr>
          <p:nvPr/>
        </p:nvSpPr>
        <p:spPr bwMode="auto">
          <a:xfrm>
            <a:off x="323528" y="123478"/>
            <a:ext cx="4248472" cy="338554"/>
          </a:xfrm>
          <a:prstGeom prst="rect">
            <a:avLst/>
          </a:prstGeom>
          <a:solidFill>
            <a:srgbClr val="000000"/>
          </a:solidFill>
          <a:ln w="22225" cmpd="sng">
            <a:solidFill>
              <a:srgbClr val="B3B3B3"/>
            </a:solidFill>
            <a:miter lim="800000"/>
            <a:headEnd/>
            <a:tailEnd/>
          </a:ln>
        </p:spPr>
        <p:txBody>
          <a:bodyPr wrap="squar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spcBef>
                <a:spcPct val="50000"/>
              </a:spcBef>
            </a:pPr>
            <a:r>
              <a:rPr lang="en-US" sz="1600" dirty="0">
                <a:solidFill>
                  <a:schemeClr val="bg1"/>
                </a:solidFill>
                <a:latin typeface="+mn-lt"/>
              </a:rPr>
              <a:t>Final Thoughts</a:t>
            </a:r>
          </a:p>
        </p:txBody>
      </p:sp>
    </p:spTree>
    <p:extLst>
      <p:ext uri="{BB962C8B-B14F-4D97-AF65-F5344CB8AC3E}">
        <p14:creationId xmlns:p14="http://schemas.microsoft.com/office/powerpoint/2010/main" val="54012031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sz="quarter" idx="10"/>
          </p:nvPr>
        </p:nvSpPr>
        <p:spPr>
          <a:xfrm>
            <a:off x="467544" y="1275606"/>
            <a:ext cx="8352928" cy="3096344"/>
          </a:xfrm>
          <a:prstGeom prst="rect">
            <a:avLst/>
          </a:prstGeom>
          <a:extLst>
            <a:ext uri="{909E8E84-426E-40DD-AFC4-6F175D3DCCD1}">
              <a14:hiddenFill xmlns:a14="http://schemas.microsoft.com/office/drawing/2010/main">
                <a:solidFill>
                  <a:srgbClr val="FFFFFF"/>
                </a:solidFill>
              </a14:hiddenFill>
            </a:ext>
          </a:extLst>
        </p:spPr>
        <p:txBody>
          <a:bodyPr/>
          <a:lstStyle/>
          <a:p>
            <a:pPr marL="0" indent="0">
              <a:buNone/>
            </a:pPr>
            <a:endParaRPr lang="en-US" sz="1800" dirty="0">
              <a:solidFill>
                <a:srgbClr val="191919"/>
              </a:solidFill>
              <a:effectLst>
                <a:innerShdw blurRad="63500" dist="50800" dir="13500000">
                  <a:srgbClr val="000000">
                    <a:alpha val="50000"/>
                  </a:srgbClr>
                </a:innerShdw>
              </a:effectLst>
            </a:endParaRP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lgn="ctr">
              <a:lnSpc>
                <a:spcPct val="150000"/>
              </a:lnSpc>
              <a:spcBef>
                <a:spcPts val="0"/>
              </a:spcBef>
              <a:buNone/>
            </a:pPr>
            <a:r>
              <a:rPr lang="en-US" sz="2400" dirty="0">
                <a:solidFill>
                  <a:srgbClr val="191919"/>
                </a:solidFill>
                <a:effectLst>
                  <a:innerShdw blurRad="63500" dist="50800" dir="13500000">
                    <a:srgbClr val="000000">
                      <a:alpha val="50000"/>
                    </a:srgbClr>
                  </a:innerShdw>
                </a:effectLst>
                <a:latin typeface="+mn-lt"/>
              </a:rPr>
              <a:t>Sharon Dawe, Paul Harnett and the </a:t>
            </a:r>
            <a:r>
              <a:rPr lang="en-US" sz="2400" dirty="0" err="1">
                <a:solidFill>
                  <a:srgbClr val="191919"/>
                </a:solidFill>
                <a:effectLst>
                  <a:innerShdw blurRad="63500" dist="50800" dir="13500000">
                    <a:srgbClr val="000000">
                      <a:alpha val="50000"/>
                    </a:srgbClr>
                  </a:innerShdw>
                </a:effectLst>
                <a:latin typeface="+mn-lt"/>
              </a:rPr>
              <a:t>PuP</a:t>
            </a:r>
            <a:r>
              <a:rPr lang="en-US" sz="2400" dirty="0">
                <a:solidFill>
                  <a:srgbClr val="191919"/>
                </a:solidFill>
                <a:effectLst>
                  <a:innerShdw blurRad="63500" dist="50800" dir="13500000">
                    <a:srgbClr val="000000">
                      <a:alpha val="50000"/>
                    </a:srgbClr>
                  </a:innerShdw>
                </a:effectLst>
                <a:latin typeface="+mn-lt"/>
              </a:rPr>
              <a:t> team</a:t>
            </a:r>
          </a:p>
          <a:p>
            <a:pPr marL="0" indent="0" algn="ctr">
              <a:lnSpc>
                <a:spcPct val="150000"/>
              </a:lnSpc>
              <a:spcBef>
                <a:spcPts val="0"/>
              </a:spcBef>
              <a:buNone/>
            </a:pPr>
            <a:endParaRPr lang="en-US" sz="2400" dirty="0">
              <a:solidFill>
                <a:srgbClr val="191919"/>
              </a:solidFill>
              <a:effectLst>
                <a:innerShdw blurRad="63500" dist="50800" dir="13500000">
                  <a:srgbClr val="000000">
                    <a:alpha val="50000"/>
                  </a:srgbClr>
                </a:innerShdw>
              </a:effectLst>
            </a:endParaRPr>
          </a:p>
          <a:p>
            <a:pPr marL="0" indent="0" algn="ctr">
              <a:lnSpc>
                <a:spcPct val="150000"/>
              </a:lnSpc>
              <a:spcBef>
                <a:spcPts val="0"/>
              </a:spcBef>
              <a:buNone/>
            </a:pPr>
            <a:r>
              <a:rPr lang="en-US" sz="2400" dirty="0">
                <a:solidFill>
                  <a:srgbClr val="191919"/>
                </a:solidFill>
                <a:effectLst>
                  <a:innerShdw blurRad="63500" dist="50800" dir="13500000">
                    <a:srgbClr val="000000">
                      <a:alpha val="50000"/>
                    </a:srgbClr>
                  </a:innerShdw>
                </a:effectLst>
                <a:hlinkClick r:id="rId3"/>
              </a:rPr>
              <a:t>www.pupprogram.net.au</a:t>
            </a:r>
            <a:endParaRPr lang="en-US" sz="2400" dirty="0">
              <a:solidFill>
                <a:srgbClr val="191919"/>
              </a:solidFill>
              <a:effectLst>
                <a:innerShdw blurRad="63500" dist="50800" dir="13500000">
                  <a:srgbClr val="000000">
                    <a:alpha val="50000"/>
                  </a:srgbClr>
                </a:innerShdw>
              </a:effectLst>
            </a:endParaRP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buNone/>
            </a:pPr>
            <a:endParaRPr lang="en-US" sz="1800" dirty="0">
              <a:solidFill>
                <a:srgbClr val="191919"/>
              </a:solidFill>
              <a:effectLst>
                <a:innerShdw blurRad="63500" dist="50800" dir="13500000">
                  <a:srgbClr val="000000">
                    <a:alpha val="50000"/>
                  </a:srgbClr>
                </a:innerShdw>
              </a:effectLst>
            </a:endParaRPr>
          </a:p>
        </p:txBody>
      </p:sp>
      <p:sp>
        <p:nvSpPr>
          <p:cNvPr id="4" name="Text Box 4"/>
          <p:cNvSpPr txBox="1">
            <a:spLocks noChangeArrowheads="1"/>
          </p:cNvSpPr>
          <p:nvPr/>
        </p:nvSpPr>
        <p:spPr bwMode="auto">
          <a:xfrm>
            <a:off x="323528" y="195486"/>
            <a:ext cx="4392488" cy="369332"/>
          </a:xfrm>
          <a:prstGeom prst="rect">
            <a:avLst/>
          </a:prstGeom>
          <a:solidFill>
            <a:srgbClr val="000000"/>
          </a:solidFill>
          <a:ln w="22225" cmpd="sng">
            <a:solidFill>
              <a:srgbClr val="B3B3B3"/>
            </a:solidFill>
            <a:miter lim="800000"/>
            <a:headEnd/>
            <a:tailEnd/>
          </a:ln>
        </p:spPr>
        <p:txBody>
          <a:bodyPr wrap="squar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spcBef>
                <a:spcPct val="50000"/>
              </a:spcBef>
            </a:pPr>
            <a:r>
              <a:rPr lang="en-US" sz="1800" dirty="0">
                <a:solidFill>
                  <a:schemeClr val="bg1"/>
                </a:solidFill>
                <a:latin typeface="+mn-lt"/>
              </a:rPr>
              <a:t>THANKS - MERCI</a:t>
            </a:r>
          </a:p>
        </p:txBody>
      </p:sp>
    </p:spTree>
    <p:extLst>
      <p:ext uri="{BB962C8B-B14F-4D97-AF65-F5344CB8AC3E}">
        <p14:creationId xmlns:p14="http://schemas.microsoft.com/office/powerpoint/2010/main" val="308287914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4294967295"/>
          </p:nvPr>
        </p:nvSpPr>
        <p:spPr bwMode="auto">
          <a:xfrm>
            <a:off x="395536" y="1017546"/>
            <a:ext cx="8136904" cy="3714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r>
              <a:rPr lang="en-AU" sz="1800" dirty="0">
                <a:effectLst/>
              </a:rPr>
              <a:t>(Nurturance and safety) + (opportunities for development) = optimal developmental outcomes</a:t>
            </a:r>
          </a:p>
          <a:p>
            <a:pPr marL="0" indent="0">
              <a:buNone/>
            </a:pPr>
            <a:endParaRPr lang="en-AU" sz="1800" dirty="0">
              <a:effectLst/>
            </a:endParaRPr>
          </a:p>
        </p:txBody>
      </p:sp>
      <p:sp>
        <p:nvSpPr>
          <p:cNvPr id="22530" name="Text Box 5"/>
          <p:cNvSpPr txBox="1">
            <a:spLocks noChangeArrowheads="1"/>
          </p:cNvSpPr>
          <p:nvPr/>
        </p:nvSpPr>
        <p:spPr bwMode="auto">
          <a:xfrm>
            <a:off x="179512" y="195486"/>
            <a:ext cx="6912768" cy="369332"/>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chemeClr val="bg1"/>
                </a:solidFill>
                <a:latin typeface="Tahoma" charset="0"/>
              </a:rPr>
              <a:t>Ways to enhance child developmental outcomes</a:t>
            </a:r>
            <a:endParaRPr lang="en-AU" altLang="en-US" sz="1800" dirty="0">
              <a:solidFill>
                <a:schemeClr val="bg1"/>
              </a:solidFill>
              <a:latin typeface="Tahoma" charset="0"/>
            </a:endParaRPr>
          </a:p>
        </p:txBody>
      </p:sp>
      <p:pic>
        <p:nvPicPr>
          <p:cNvPr id="2" name="Main graphic">
            <a:extLst>
              <a:ext uri="{FF2B5EF4-FFF2-40B4-BE49-F238E27FC236}">
                <a16:creationId xmlns:a16="http://schemas.microsoft.com/office/drawing/2014/main" id="{A9A17AEE-CB99-3653-7C3F-03CF6D7805CC}"/>
              </a:ext>
            </a:extLst>
          </p:cNvPr>
          <p:cNvPicPr/>
          <p:nvPr/>
        </p:nvPicPr>
        <p:blipFill>
          <a:blip r:embed="rId3"/>
          <a:stretch/>
        </p:blipFill>
        <p:spPr>
          <a:xfrm>
            <a:off x="2021956" y="1717711"/>
            <a:ext cx="5976665" cy="3014279"/>
          </a:xfrm>
          <a:prstGeom prst="rect">
            <a:avLst/>
          </a:prstGeom>
          <a:ln>
            <a:noFill/>
          </a:ln>
        </p:spPr>
      </p:pic>
      <p:pic>
        <p:nvPicPr>
          <p:cNvPr id="3" name="Logo">
            <a:extLst>
              <a:ext uri="{FF2B5EF4-FFF2-40B4-BE49-F238E27FC236}">
                <a16:creationId xmlns:a16="http://schemas.microsoft.com/office/drawing/2014/main" id="{235E569C-8711-F41E-C50F-D03A56FC361C}"/>
              </a:ext>
            </a:extLst>
          </p:cNvPr>
          <p:cNvPicPr/>
          <p:nvPr/>
        </p:nvPicPr>
        <p:blipFill>
          <a:blip r:embed="rId4"/>
          <a:stretch/>
        </p:blipFill>
        <p:spPr>
          <a:xfrm>
            <a:off x="839903" y="3332153"/>
            <a:ext cx="707760" cy="793800"/>
          </a:xfrm>
          <a:prstGeom prst="rect">
            <a:avLst/>
          </a:prstGeom>
          <a:ln>
            <a:noFill/>
          </a:ln>
        </p:spPr>
      </p:pic>
    </p:spTree>
    <p:extLst>
      <p:ext uri="{BB962C8B-B14F-4D97-AF65-F5344CB8AC3E}">
        <p14:creationId xmlns:p14="http://schemas.microsoft.com/office/powerpoint/2010/main" val="1063854202"/>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sz="quarter" idx="10"/>
          </p:nvPr>
        </p:nvSpPr>
        <p:spPr>
          <a:xfrm>
            <a:off x="467544" y="843558"/>
            <a:ext cx="8352928" cy="3816424"/>
          </a:xfrm>
          <a:prstGeom prst="rect">
            <a:avLst/>
          </a:prstGeom>
          <a:extLst>
            <a:ext uri="{909E8E84-426E-40DD-AFC4-6F175D3DCCD1}">
              <a14:hiddenFill xmlns:a14="http://schemas.microsoft.com/office/drawing/2010/main">
                <a:solidFill>
                  <a:srgbClr val="FFFFFF"/>
                </a:solidFill>
              </a14:hiddenFill>
            </a:ext>
          </a:extLst>
        </p:spPr>
        <p:txBody>
          <a:bodyPr/>
          <a:lstStyle/>
          <a:p>
            <a:pPr marL="0" indent="0">
              <a:lnSpc>
                <a:spcPct val="150000"/>
              </a:lnSpc>
              <a:spcBef>
                <a:spcPts val="0"/>
              </a:spcBef>
              <a:buNone/>
            </a:pPr>
            <a:r>
              <a:rPr lang="en-US" sz="1600" dirty="0">
                <a:solidFill>
                  <a:srgbClr val="1B1B1B"/>
                </a:solidFill>
                <a:effectLst/>
                <a:latin typeface="+mn-lt"/>
              </a:rPr>
              <a:t>The bigger picture problem with “Parenting “programs”</a:t>
            </a:r>
          </a:p>
          <a:p>
            <a:r>
              <a:rPr lang="en-US" sz="1600" dirty="0">
                <a:solidFill>
                  <a:srgbClr val="1B1B1B"/>
                </a:solidFill>
                <a:effectLst/>
                <a:latin typeface="+mn-lt"/>
              </a:rPr>
              <a:t>Treatment programs across the child and family field are typically </a:t>
            </a:r>
            <a:r>
              <a:rPr lang="en-US" sz="1600" dirty="0" err="1">
                <a:solidFill>
                  <a:srgbClr val="1B1B1B"/>
                </a:solidFill>
                <a:effectLst/>
                <a:latin typeface="+mn-lt"/>
              </a:rPr>
              <a:t>manualised</a:t>
            </a:r>
            <a:r>
              <a:rPr lang="en-US" sz="1600" dirty="0">
                <a:solidFill>
                  <a:srgbClr val="1B1B1B"/>
                </a:solidFill>
                <a:effectLst/>
                <a:latin typeface="+mn-lt"/>
              </a:rPr>
              <a:t> interventions.  </a:t>
            </a:r>
          </a:p>
          <a:p>
            <a:endParaRPr lang="en-US" sz="1600" dirty="0">
              <a:solidFill>
                <a:srgbClr val="1B1B1B"/>
              </a:solidFill>
              <a:effectLst/>
              <a:latin typeface="+mn-lt"/>
            </a:endParaRPr>
          </a:p>
          <a:p>
            <a:r>
              <a:rPr lang="en-US" sz="1600" dirty="0">
                <a:solidFill>
                  <a:srgbClr val="1B1B1B"/>
                </a:solidFill>
                <a:effectLst/>
                <a:latin typeface="+mn-lt"/>
              </a:rPr>
              <a:t>Purported to represent evidence-based practice (i.e., there are efficacy and effectiveness studies demonstrating treatment improvements in particular populations in specific contexts).</a:t>
            </a:r>
          </a:p>
          <a:p>
            <a:endParaRPr lang="en-US" sz="1600" dirty="0">
              <a:solidFill>
                <a:srgbClr val="1B1B1B"/>
              </a:solidFill>
              <a:effectLst/>
              <a:latin typeface="+mn-lt"/>
            </a:endParaRPr>
          </a:p>
          <a:p>
            <a:r>
              <a:rPr lang="en-US" sz="1600" dirty="0">
                <a:solidFill>
                  <a:srgbClr val="1B1B1B"/>
                </a:solidFill>
                <a:effectLst/>
                <a:latin typeface="+mn-lt"/>
              </a:rPr>
              <a:t>Need to ensure a focus on wider family context and not only on parenting skills. </a:t>
            </a:r>
          </a:p>
          <a:p>
            <a:pPr marL="0" indent="0">
              <a:buNone/>
            </a:pPr>
            <a:endParaRPr lang="en-AU" sz="1400" dirty="0">
              <a:effectLst/>
            </a:endParaRPr>
          </a:p>
          <a:p>
            <a:pPr marL="0" indent="0">
              <a:buNone/>
            </a:pPr>
            <a:r>
              <a:rPr lang="en-AU" sz="1400" dirty="0">
                <a:effectLst/>
              </a:rPr>
              <a:t>Eggins, E., Wilson, …….. </a:t>
            </a:r>
            <a:r>
              <a:rPr lang="en-AU" sz="1400" b="1" dirty="0">
                <a:effectLst/>
              </a:rPr>
              <a:t>Dawe, S.,</a:t>
            </a:r>
            <a:r>
              <a:rPr lang="en-AU" sz="1400" dirty="0">
                <a:effectLst/>
              </a:rPr>
              <a:t> (2024) Psychosocial, pharmacological and legal interventions for improving the psychosocial outcomes of children with substance misusing parents: A systematic Review. Campbell Systematic Reviews 20 (3), e1413, DOI: 10.1002/cl2.1113</a:t>
            </a:r>
          </a:p>
          <a:p>
            <a:endParaRPr lang="en-US" sz="1800" dirty="0">
              <a:solidFill>
                <a:srgbClr val="191919"/>
              </a:solidFill>
              <a:effectLst>
                <a:innerShdw blurRad="63500" dist="50800" dir="13500000">
                  <a:srgbClr val="000000">
                    <a:alpha val="50000"/>
                  </a:srgbClr>
                </a:innerShdw>
              </a:effectLst>
            </a:endParaRP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buNone/>
            </a:pPr>
            <a:endParaRPr lang="en-US" sz="1800" dirty="0">
              <a:solidFill>
                <a:srgbClr val="191919"/>
              </a:solidFill>
              <a:effectLst>
                <a:innerShdw blurRad="63500" dist="50800" dir="13500000">
                  <a:srgbClr val="000000">
                    <a:alpha val="50000"/>
                  </a:srgbClr>
                </a:innerShdw>
              </a:effectLst>
            </a:endParaRPr>
          </a:p>
        </p:txBody>
      </p:sp>
      <p:sp>
        <p:nvSpPr>
          <p:cNvPr id="4" name="Text Box 4"/>
          <p:cNvSpPr txBox="1">
            <a:spLocks noChangeArrowheads="1"/>
          </p:cNvSpPr>
          <p:nvPr/>
        </p:nvSpPr>
        <p:spPr bwMode="auto">
          <a:xfrm>
            <a:off x="323528" y="195486"/>
            <a:ext cx="6552728" cy="646331"/>
          </a:xfrm>
          <a:prstGeom prst="rect">
            <a:avLst/>
          </a:prstGeom>
          <a:solidFill>
            <a:srgbClr val="000000"/>
          </a:solidFill>
          <a:ln w="22225" cmpd="sng">
            <a:solidFill>
              <a:srgbClr val="B3B3B3"/>
            </a:solidFill>
            <a:miter lim="800000"/>
            <a:headEnd/>
            <a:tailEnd/>
          </a:ln>
        </p:spPr>
        <p:txBody>
          <a:bodyPr wrap="squar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altLang="en-US" sz="1800" dirty="0">
                <a:solidFill>
                  <a:schemeClr val="bg1"/>
                </a:solidFill>
                <a:latin typeface="Tahoma" charset="0"/>
              </a:rPr>
              <a:t>The challenge for supporting families with substance use problems</a:t>
            </a:r>
            <a:endParaRPr lang="en-AU" altLang="en-US" sz="1800" dirty="0">
              <a:solidFill>
                <a:schemeClr val="bg1"/>
              </a:solidFill>
              <a:latin typeface="Tahoma" charset="0"/>
            </a:endParaRPr>
          </a:p>
        </p:txBody>
      </p:sp>
    </p:spTree>
    <p:extLst>
      <p:ext uri="{BB962C8B-B14F-4D97-AF65-F5344CB8AC3E}">
        <p14:creationId xmlns:p14="http://schemas.microsoft.com/office/powerpoint/2010/main" val="381467234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44127-F1BE-A3A2-ED51-DB3D2D0595E9}"/>
            </a:ext>
          </a:extLst>
        </p:cNvPr>
        <p:cNvGrpSpPr/>
        <p:nvPr/>
      </p:nvGrpSpPr>
      <p:grpSpPr>
        <a:xfrm>
          <a:off x="0" y="0"/>
          <a:ext cx="0" cy="0"/>
          <a:chOff x="0" y="0"/>
          <a:chExt cx="0" cy="0"/>
        </a:xfrm>
      </p:grpSpPr>
      <p:sp>
        <p:nvSpPr>
          <p:cNvPr id="51202" name="Rectangle 3">
            <a:extLst>
              <a:ext uri="{FF2B5EF4-FFF2-40B4-BE49-F238E27FC236}">
                <a16:creationId xmlns:a16="http://schemas.microsoft.com/office/drawing/2014/main" id="{0FF7FA86-E630-E2AF-A263-F27A61336B2E}"/>
              </a:ext>
            </a:extLst>
          </p:cNvPr>
          <p:cNvSpPr>
            <a:spLocks noGrp="1" noChangeArrowheads="1"/>
          </p:cNvSpPr>
          <p:nvPr>
            <p:ph type="body" sz="quarter" idx="10"/>
          </p:nvPr>
        </p:nvSpPr>
        <p:spPr>
          <a:xfrm>
            <a:off x="467544" y="1059582"/>
            <a:ext cx="8352928" cy="3312368"/>
          </a:xfrm>
          <a:prstGeom prst="rect">
            <a:avLst/>
          </a:prstGeom>
          <a:extLst>
            <a:ext uri="{909E8E84-426E-40DD-AFC4-6F175D3DCCD1}">
              <a14:hiddenFill xmlns:a14="http://schemas.microsoft.com/office/drawing/2010/main">
                <a:solidFill>
                  <a:srgbClr val="FFFFFF"/>
                </a:solidFill>
              </a14:hiddenFill>
            </a:ext>
          </a:extLst>
        </p:spPr>
        <p:txBody>
          <a:bodyPr/>
          <a:lstStyle/>
          <a:p>
            <a:pPr marL="0" indent="0">
              <a:lnSpc>
                <a:spcPct val="150000"/>
              </a:lnSpc>
              <a:spcBef>
                <a:spcPts val="0"/>
              </a:spcBef>
              <a:buNone/>
            </a:pPr>
            <a:r>
              <a:rPr lang="en-US" sz="1600" dirty="0">
                <a:solidFill>
                  <a:srgbClr val="1B1B1B"/>
                </a:solidFill>
                <a:effectLst/>
                <a:latin typeface="+mn-lt"/>
              </a:rPr>
              <a:t>Parenting “programs”: </a:t>
            </a:r>
          </a:p>
          <a:p>
            <a:pPr marL="0" indent="0">
              <a:buNone/>
            </a:pPr>
            <a:endParaRPr lang="en-US" sz="1600" dirty="0">
              <a:solidFill>
                <a:srgbClr val="1B1B1B"/>
              </a:solidFill>
              <a:effectLst/>
              <a:latin typeface="+mn-lt"/>
            </a:endParaRPr>
          </a:p>
          <a:p>
            <a:pPr marL="0" indent="0">
              <a:buNone/>
            </a:pPr>
            <a:r>
              <a:rPr lang="en-US" sz="1600" dirty="0">
                <a:solidFill>
                  <a:srgbClr val="1B1B1B"/>
                </a:solidFill>
                <a:effectLst/>
                <a:latin typeface="+mn-lt"/>
              </a:rPr>
              <a:t>Do we </a:t>
            </a:r>
          </a:p>
          <a:p>
            <a:pPr marL="0" indent="0">
              <a:buNone/>
            </a:pPr>
            <a:endParaRPr lang="en-US" sz="1600" dirty="0">
              <a:solidFill>
                <a:srgbClr val="1B1B1B"/>
              </a:solidFill>
              <a:effectLst/>
              <a:latin typeface="+mn-lt"/>
            </a:endParaRPr>
          </a:p>
          <a:p>
            <a:pPr marL="0" indent="0">
              <a:buNone/>
            </a:pPr>
            <a:r>
              <a:rPr lang="en-US" sz="1600" dirty="0">
                <a:solidFill>
                  <a:srgbClr val="1B1B1B"/>
                </a:solidFill>
                <a:effectLst/>
                <a:latin typeface="+mn-lt"/>
              </a:rPr>
              <a:t>1. continually adapt and test a core program across different populations with resulting adaptations that reflect an add-on or adapted version of the original program? </a:t>
            </a:r>
          </a:p>
          <a:p>
            <a:pPr marL="0" indent="0">
              <a:buNone/>
            </a:pPr>
            <a:endParaRPr lang="en-US" sz="1600" dirty="0">
              <a:solidFill>
                <a:srgbClr val="1B1B1B"/>
              </a:solidFill>
              <a:effectLst/>
              <a:latin typeface="+mn-lt"/>
            </a:endParaRPr>
          </a:p>
          <a:p>
            <a:pPr marL="0" indent="0">
              <a:buNone/>
            </a:pPr>
            <a:r>
              <a:rPr lang="en-US" sz="1600" dirty="0">
                <a:solidFill>
                  <a:srgbClr val="1B1B1B"/>
                </a:solidFill>
                <a:effectLst/>
                <a:latin typeface="+mn-lt"/>
              </a:rPr>
              <a:t>OR</a:t>
            </a:r>
          </a:p>
          <a:p>
            <a:pPr marL="0" indent="0">
              <a:buNone/>
            </a:pPr>
            <a:endParaRPr lang="en-US" sz="1600" dirty="0">
              <a:solidFill>
                <a:srgbClr val="1B1B1B"/>
              </a:solidFill>
              <a:effectLst/>
              <a:latin typeface="+mn-lt"/>
            </a:endParaRPr>
          </a:p>
          <a:p>
            <a:pPr marL="0" indent="0">
              <a:buNone/>
            </a:pPr>
            <a:r>
              <a:rPr lang="en-US" sz="1600" dirty="0">
                <a:solidFill>
                  <a:srgbClr val="1B1B1B"/>
                </a:solidFill>
                <a:effectLst/>
                <a:latin typeface="+mn-lt"/>
              </a:rPr>
              <a:t>2. Determine the core components that underpin a program –  a clearly articulated set of principles that are theoretically grounded? </a:t>
            </a:r>
          </a:p>
          <a:p>
            <a:pPr marL="0" indent="0">
              <a:buNone/>
            </a:pPr>
            <a:r>
              <a:rPr lang="en-US" dirty="0"/>
              <a:t>	</a:t>
            </a:r>
            <a:endParaRPr lang="en-US" dirty="0">
              <a:solidFill>
                <a:srgbClr val="191919"/>
              </a:solidFill>
              <a:effectLst>
                <a:innerShdw blurRad="63500" dist="50800" dir="13500000">
                  <a:srgbClr val="000000">
                    <a:alpha val="50000"/>
                  </a:srgbClr>
                </a:innerShdw>
              </a:effectLst>
            </a:endParaRP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lnSpc>
                <a:spcPct val="150000"/>
              </a:lnSpc>
              <a:spcBef>
                <a:spcPts val="0"/>
              </a:spcBef>
              <a:buNone/>
            </a:pPr>
            <a:endParaRPr lang="en-US" sz="1800" dirty="0">
              <a:solidFill>
                <a:srgbClr val="191919"/>
              </a:solidFill>
              <a:effectLst>
                <a:innerShdw blurRad="63500" dist="50800" dir="13500000">
                  <a:srgbClr val="000000">
                    <a:alpha val="50000"/>
                  </a:srgbClr>
                </a:innerShdw>
              </a:effectLst>
            </a:endParaRPr>
          </a:p>
          <a:p>
            <a:pPr marL="0" indent="0">
              <a:buNone/>
            </a:pPr>
            <a:endParaRPr lang="en-US" sz="1800" dirty="0">
              <a:solidFill>
                <a:srgbClr val="191919"/>
              </a:solidFill>
              <a:effectLst>
                <a:innerShdw blurRad="63500" dist="50800" dir="13500000">
                  <a:srgbClr val="000000">
                    <a:alpha val="50000"/>
                  </a:srgbClr>
                </a:innerShdw>
              </a:effectLst>
            </a:endParaRPr>
          </a:p>
        </p:txBody>
      </p:sp>
      <p:sp>
        <p:nvSpPr>
          <p:cNvPr id="4" name="Text Box 4">
            <a:extLst>
              <a:ext uri="{FF2B5EF4-FFF2-40B4-BE49-F238E27FC236}">
                <a16:creationId xmlns:a16="http://schemas.microsoft.com/office/drawing/2014/main" id="{07C4AC13-5183-DAE8-A10A-E23B9C2FCD47}"/>
              </a:ext>
            </a:extLst>
          </p:cNvPr>
          <p:cNvSpPr txBox="1">
            <a:spLocks noChangeArrowheads="1"/>
          </p:cNvSpPr>
          <p:nvPr/>
        </p:nvSpPr>
        <p:spPr bwMode="auto">
          <a:xfrm>
            <a:off x="323528" y="195486"/>
            <a:ext cx="3168352" cy="369332"/>
          </a:xfrm>
          <a:prstGeom prst="rect">
            <a:avLst/>
          </a:prstGeom>
          <a:solidFill>
            <a:srgbClr val="000000"/>
          </a:solidFill>
          <a:ln w="22225" cmpd="sng">
            <a:solidFill>
              <a:srgbClr val="B3B3B3"/>
            </a:solidFill>
            <a:miter lim="800000"/>
            <a:headEnd/>
            <a:tailEnd/>
          </a:ln>
        </p:spPr>
        <p:txBody>
          <a:bodyPr wrap="squar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spcBef>
                <a:spcPct val="50000"/>
              </a:spcBef>
            </a:pPr>
            <a:r>
              <a:rPr lang="en-US" sz="1800" dirty="0">
                <a:solidFill>
                  <a:schemeClr val="bg1"/>
                </a:solidFill>
                <a:latin typeface="Calibri Light" panose="020F0302020204030204" pitchFamily="34" charset="0"/>
              </a:rPr>
              <a:t> </a:t>
            </a:r>
            <a:r>
              <a:rPr lang="en-US" sz="1800" dirty="0">
                <a:solidFill>
                  <a:schemeClr val="bg1"/>
                </a:solidFill>
                <a:latin typeface="+mj-lt"/>
              </a:rPr>
              <a:t>Practice Implications</a:t>
            </a:r>
          </a:p>
        </p:txBody>
      </p:sp>
    </p:spTree>
    <p:extLst>
      <p:ext uri="{BB962C8B-B14F-4D97-AF65-F5344CB8AC3E}">
        <p14:creationId xmlns:p14="http://schemas.microsoft.com/office/powerpoint/2010/main" val="40646544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2253F-5122-6BD8-CC3A-119F6A13CAB0}"/>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BBDC233A-725B-FAD8-BE9A-FF9B029763B3}"/>
              </a:ext>
            </a:extLst>
          </p:cNvPr>
          <p:cNvSpPr>
            <a:spLocks noGrp="1" noChangeArrowheads="1"/>
          </p:cNvSpPr>
          <p:nvPr>
            <p:ph type="body" sz="quarter" idx="10"/>
          </p:nvPr>
        </p:nvSpPr>
        <p:spPr bwMode="auto">
          <a:xfrm>
            <a:off x="611560" y="1491630"/>
            <a:ext cx="7920880" cy="25917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100000"/>
              </a:lnSpc>
              <a:spcBef>
                <a:spcPct val="40000"/>
              </a:spcBef>
              <a:buClr>
                <a:srgbClr val="006600"/>
              </a:buClr>
              <a:buSzPct val="80000"/>
            </a:pPr>
            <a:r>
              <a:rPr lang="en-US" altLang="en-US" dirty="0">
                <a:solidFill>
                  <a:srgbClr val="191919"/>
                </a:solidFill>
                <a:effectLst/>
                <a:latin typeface="+mn-lt"/>
                <a:cs typeface="Calibri Light" panose="020F0302020204030204" pitchFamily="34" charset="0"/>
              </a:rPr>
              <a:t>To empower parents to believe that they can be the parent their baby or child needs: parental self efficacy </a:t>
            </a:r>
          </a:p>
          <a:p>
            <a:pPr>
              <a:lnSpc>
                <a:spcPct val="100000"/>
              </a:lnSpc>
              <a:spcBef>
                <a:spcPct val="40000"/>
              </a:spcBef>
              <a:buClr>
                <a:srgbClr val="006600"/>
              </a:buClr>
              <a:buSzPct val="80000"/>
            </a:pPr>
            <a:r>
              <a:rPr lang="en-US" altLang="en-US" dirty="0">
                <a:solidFill>
                  <a:srgbClr val="191919"/>
                </a:solidFill>
                <a:effectLst/>
                <a:latin typeface="+mn-lt"/>
                <a:cs typeface="Calibri Light" panose="020F0302020204030204" pitchFamily="34" charset="0"/>
              </a:rPr>
              <a:t>To develop nurturing and loving relationships with their babies and children: attachment is critical and can begin in the prenatal period</a:t>
            </a:r>
          </a:p>
          <a:p>
            <a:pPr>
              <a:lnSpc>
                <a:spcPct val="100000"/>
              </a:lnSpc>
              <a:spcBef>
                <a:spcPct val="40000"/>
              </a:spcBef>
              <a:buClr>
                <a:srgbClr val="006600"/>
              </a:buClr>
              <a:buSzPct val="80000"/>
            </a:pPr>
            <a:r>
              <a:rPr lang="en-US" altLang="en-US" dirty="0">
                <a:solidFill>
                  <a:srgbClr val="191919"/>
                </a:solidFill>
                <a:effectLst/>
                <a:latin typeface="+mn-lt"/>
                <a:cs typeface="Calibri Light" panose="020F0302020204030204" pitchFamily="34" charset="0"/>
              </a:rPr>
              <a:t>To ensure that parents are able to understand AND manage their own emotional state: impulsivity prevents parents from connecting with their infant and supporting optimal development</a:t>
            </a:r>
            <a:endParaRPr lang="en-US" altLang="en-US" dirty="0">
              <a:effectLst/>
              <a:latin typeface="+mn-lt"/>
              <a:cs typeface="Calibri Light" panose="020F0302020204030204" pitchFamily="34" charset="0"/>
            </a:endParaRPr>
          </a:p>
        </p:txBody>
      </p:sp>
      <p:sp>
        <p:nvSpPr>
          <p:cNvPr id="22530" name="Text Box 5">
            <a:extLst>
              <a:ext uri="{FF2B5EF4-FFF2-40B4-BE49-F238E27FC236}">
                <a16:creationId xmlns:a16="http://schemas.microsoft.com/office/drawing/2014/main" id="{AC5640AF-0415-DF68-890E-56ECD918673D}"/>
              </a:ext>
            </a:extLst>
          </p:cNvPr>
          <p:cNvSpPr txBox="1">
            <a:spLocks noChangeArrowheads="1"/>
          </p:cNvSpPr>
          <p:nvPr/>
        </p:nvSpPr>
        <p:spPr bwMode="auto">
          <a:xfrm>
            <a:off x="323528" y="195486"/>
            <a:ext cx="3096344" cy="369332"/>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err="1">
                <a:solidFill>
                  <a:schemeClr val="bg1"/>
                </a:solidFill>
                <a:latin typeface="+mn-lt"/>
              </a:rPr>
              <a:t>PuP</a:t>
            </a:r>
            <a:r>
              <a:rPr lang="en-US" altLang="en-US" sz="1800" dirty="0">
                <a:solidFill>
                  <a:schemeClr val="bg1"/>
                </a:solidFill>
                <a:latin typeface="+mn-lt"/>
              </a:rPr>
              <a:t> program: Overall aims</a:t>
            </a:r>
            <a:endParaRPr lang="en-AU" altLang="en-US" sz="1800" dirty="0">
              <a:solidFill>
                <a:schemeClr val="bg1"/>
              </a:solidFill>
              <a:latin typeface="+mn-lt"/>
            </a:endParaRPr>
          </a:p>
        </p:txBody>
      </p:sp>
    </p:spTree>
    <p:extLst>
      <p:ext uri="{BB962C8B-B14F-4D97-AF65-F5344CB8AC3E}">
        <p14:creationId xmlns:p14="http://schemas.microsoft.com/office/powerpoint/2010/main" val="166702685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79512" y="123478"/>
            <a:ext cx="6624736"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pic>
        <p:nvPicPr>
          <p:cNvPr id="3" name="Picture 2">
            <a:extLst>
              <a:ext uri="{FF2B5EF4-FFF2-40B4-BE49-F238E27FC236}">
                <a16:creationId xmlns:a16="http://schemas.microsoft.com/office/drawing/2014/main" id="{EC2B534B-38AD-AC40-AD61-04A6409D1A35}"/>
              </a:ext>
            </a:extLst>
          </p:cNvPr>
          <p:cNvPicPr>
            <a:picLocks noChangeAspect="1"/>
          </p:cNvPicPr>
          <p:nvPr/>
        </p:nvPicPr>
        <p:blipFill rotWithShape="1">
          <a:blip r:embed="rId2">
            <a:extLst>
              <a:ext uri="{28A0092B-C50C-407E-A947-70E740481C1C}">
                <a14:useLocalDpi xmlns:a14="http://schemas.microsoft.com/office/drawing/2010/main" val="0"/>
              </a:ext>
            </a:extLst>
          </a:blip>
          <a:srcRect t="11632" b="9968"/>
          <a:stretch/>
        </p:blipFill>
        <p:spPr>
          <a:xfrm>
            <a:off x="932649" y="699542"/>
            <a:ext cx="7278701" cy="40324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4294967295"/>
          </p:nvPr>
        </p:nvSpPr>
        <p:spPr bwMode="auto">
          <a:xfrm>
            <a:off x="323528" y="1059582"/>
            <a:ext cx="8208912" cy="3024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spcBef>
                <a:spcPct val="40000"/>
              </a:spcBef>
              <a:buClr>
                <a:srgbClr val="006600"/>
              </a:buClr>
              <a:buSzPct val="80000"/>
              <a:buNone/>
            </a:pPr>
            <a:endParaRPr lang="en-US" altLang="en-US" sz="2100" dirty="0">
              <a:effectLst/>
            </a:endParaRPr>
          </a:p>
        </p:txBody>
      </p:sp>
      <p:sp>
        <p:nvSpPr>
          <p:cNvPr id="22530" name="Text Box 5"/>
          <p:cNvSpPr txBox="1">
            <a:spLocks noChangeArrowheads="1"/>
          </p:cNvSpPr>
          <p:nvPr/>
        </p:nvSpPr>
        <p:spPr bwMode="auto">
          <a:xfrm>
            <a:off x="251520" y="195486"/>
            <a:ext cx="5760640" cy="646331"/>
          </a:xfrm>
          <a:prstGeom prst="rect">
            <a:avLst/>
          </a:prstGeom>
          <a:solidFill>
            <a:srgbClr val="000000"/>
          </a:solidFill>
          <a:ln w="5715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AU" sz="1800" dirty="0">
                <a:solidFill>
                  <a:schemeClr val="bg1"/>
                </a:solidFill>
                <a:effectLst/>
                <a:latin typeface="+mj-lt"/>
              </a:rPr>
              <a:t>Le cadre familial du programme Parents sous Pression</a:t>
            </a:r>
          </a:p>
          <a:p>
            <a:pPr eaLnBrk="1" hangingPunct="1"/>
            <a:endParaRPr lang="en-AU" altLang="en-US" sz="1800" dirty="0">
              <a:solidFill>
                <a:schemeClr val="bg1"/>
              </a:solidFill>
              <a:latin typeface="Tahoma" charset="0"/>
            </a:endParaRPr>
          </a:p>
        </p:txBody>
      </p:sp>
      <p:pic>
        <p:nvPicPr>
          <p:cNvPr id="2" name="Picture 1">
            <a:extLst>
              <a:ext uri="{FF2B5EF4-FFF2-40B4-BE49-F238E27FC236}">
                <a16:creationId xmlns:a16="http://schemas.microsoft.com/office/drawing/2014/main" id="{2BD3397E-B2CC-FBD8-D25B-BE276B402D4D}"/>
              </a:ext>
            </a:extLst>
          </p:cNvPr>
          <p:cNvPicPr>
            <a:picLocks noChangeAspect="1"/>
          </p:cNvPicPr>
          <p:nvPr/>
        </p:nvPicPr>
        <p:blipFill>
          <a:blip r:embed="rId3"/>
          <a:stretch>
            <a:fillRect/>
          </a:stretch>
        </p:blipFill>
        <p:spPr>
          <a:xfrm>
            <a:off x="243136" y="1023599"/>
            <a:ext cx="6766520" cy="3780399"/>
          </a:xfrm>
          <a:prstGeom prst="rect">
            <a:avLst/>
          </a:prstGeom>
        </p:spPr>
      </p:pic>
    </p:spTree>
    <p:extLst>
      <p:ext uri="{BB962C8B-B14F-4D97-AF65-F5344CB8AC3E}">
        <p14:creationId xmlns:p14="http://schemas.microsoft.com/office/powerpoint/2010/main" val="318419791"/>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79512" y="123478"/>
            <a:ext cx="6768752" cy="369332"/>
          </a:xfrm>
          <a:prstGeom prst="rect">
            <a:avLst/>
          </a:prstGeom>
          <a:solidFill>
            <a:srgbClr val="000000"/>
          </a:solidFill>
          <a:ln w="22225" cmpd="sng">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algn="ctr" eaLnBrk="1" hangingPunct="1"/>
            <a:r>
              <a:rPr lang="en-US" altLang="en-US" sz="1800" dirty="0">
                <a:solidFill>
                  <a:schemeClr val="bg1"/>
                </a:solidFill>
                <a:latin typeface="Verdana Regular" charset="0"/>
              </a:rPr>
              <a:t>The Parents Under Pressure program: Our Framework</a:t>
            </a:r>
            <a:endParaRPr lang="en-AU" altLang="en-US" sz="1800" dirty="0">
              <a:solidFill>
                <a:schemeClr val="bg1"/>
              </a:solidFill>
              <a:latin typeface="Verdana Regular" charset="0"/>
            </a:endParaRPr>
          </a:p>
        </p:txBody>
      </p:sp>
      <p:sp>
        <p:nvSpPr>
          <p:cNvPr id="6" name="Text Box 5"/>
          <p:cNvSpPr txBox="1">
            <a:spLocks noChangeArrowheads="1"/>
          </p:cNvSpPr>
          <p:nvPr/>
        </p:nvSpPr>
        <p:spPr bwMode="auto">
          <a:xfrm>
            <a:off x="251520" y="771550"/>
            <a:ext cx="5184576" cy="369332"/>
          </a:xfrm>
          <a:prstGeom prst="rect">
            <a:avLst/>
          </a:prstGeom>
          <a:noFill/>
          <a:ln w="0" cmpd="thickThin">
            <a:solidFill>
              <a:srgbClr val="B3B3B3"/>
            </a:solidFill>
            <a:miter lim="800000"/>
            <a:headEnd/>
            <a:tailEnd/>
          </a:ln>
        </p:spPr>
        <p:txBody>
          <a:bodyPr wrap="square">
            <a:spAutoFit/>
          </a:bodyPr>
          <a:lstStyle>
            <a:lvl1pPr eaLnBrk="0" hangingPunct="0">
              <a:defRPr sz="2400">
                <a:solidFill>
                  <a:schemeClr val="tx1"/>
                </a:solidFill>
                <a:latin typeface="Verdana" charset="0"/>
                <a:ea typeface="ＭＳ Ｐゴシック" charset="-128"/>
              </a:defRPr>
            </a:lvl1pPr>
            <a:lvl2pPr marL="742950" indent="-285750" eaLnBrk="0" hangingPunct="0">
              <a:defRPr sz="2400">
                <a:solidFill>
                  <a:schemeClr val="tx1"/>
                </a:solidFill>
                <a:latin typeface="Verdana" charset="0"/>
                <a:ea typeface="ＭＳ Ｐゴシック" charset="-128"/>
              </a:defRPr>
            </a:lvl2pPr>
            <a:lvl3pPr marL="1143000" indent="-228600" eaLnBrk="0" hangingPunct="0">
              <a:defRPr sz="2400">
                <a:solidFill>
                  <a:schemeClr val="tx1"/>
                </a:solidFill>
                <a:latin typeface="Verdana" charset="0"/>
                <a:ea typeface="ＭＳ Ｐゴシック" charset="-128"/>
              </a:defRPr>
            </a:lvl3pPr>
            <a:lvl4pPr marL="1600200" indent="-228600" eaLnBrk="0" hangingPunct="0">
              <a:defRPr sz="2400">
                <a:solidFill>
                  <a:schemeClr val="tx1"/>
                </a:solidFill>
                <a:latin typeface="Verdana" charset="0"/>
                <a:ea typeface="ＭＳ Ｐゴシック" charset="-128"/>
              </a:defRPr>
            </a:lvl4pPr>
            <a:lvl5pPr marL="2057400" indent="-228600" eaLnBrk="0" hangingPunct="0">
              <a:defRPr sz="2400">
                <a:solidFill>
                  <a:schemeClr val="tx1"/>
                </a:solidFill>
                <a:latin typeface="Verdana" charset="0"/>
                <a:ea typeface="ＭＳ Ｐゴシック" charset="-128"/>
              </a:defRPr>
            </a:lvl5pPr>
            <a:lvl6pPr marL="2514600" indent="-228600" eaLnBrk="0" fontAlgn="base" hangingPunct="0">
              <a:spcBef>
                <a:spcPct val="0"/>
              </a:spcBef>
              <a:spcAft>
                <a:spcPct val="0"/>
              </a:spcAft>
              <a:defRPr sz="2400">
                <a:solidFill>
                  <a:schemeClr val="tx1"/>
                </a:solidFill>
                <a:latin typeface="Verdana" charset="0"/>
                <a:ea typeface="ＭＳ Ｐゴシック" charset="-128"/>
              </a:defRPr>
            </a:lvl6pPr>
            <a:lvl7pPr marL="2971800" indent="-228600" eaLnBrk="0" fontAlgn="base" hangingPunct="0">
              <a:spcBef>
                <a:spcPct val="0"/>
              </a:spcBef>
              <a:spcAft>
                <a:spcPct val="0"/>
              </a:spcAft>
              <a:defRPr sz="2400">
                <a:solidFill>
                  <a:schemeClr val="tx1"/>
                </a:solidFill>
                <a:latin typeface="Verdana" charset="0"/>
                <a:ea typeface="ＭＳ Ｐゴシック" charset="-128"/>
              </a:defRPr>
            </a:lvl7pPr>
            <a:lvl8pPr marL="3429000" indent="-228600" eaLnBrk="0" fontAlgn="base" hangingPunct="0">
              <a:spcBef>
                <a:spcPct val="0"/>
              </a:spcBef>
              <a:spcAft>
                <a:spcPct val="0"/>
              </a:spcAft>
              <a:defRPr sz="2400">
                <a:solidFill>
                  <a:schemeClr val="tx1"/>
                </a:solidFill>
                <a:latin typeface="Verdana" charset="0"/>
                <a:ea typeface="ＭＳ Ｐゴシック" charset="-128"/>
              </a:defRPr>
            </a:lvl8pPr>
            <a:lvl9pPr marL="3886200" indent="-2286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r>
              <a:rPr lang="en-US" altLang="en-US" sz="1800" dirty="0">
                <a:solidFill>
                  <a:srgbClr val="191919"/>
                </a:solidFill>
                <a:latin typeface="+mn-lt"/>
              </a:rPr>
              <a:t>Child development and functioning</a:t>
            </a:r>
            <a:endParaRPr lang="en-AU" altLang="en-US" sz="1800" dirty="0">
              <a:solidFill>
                <a:srgbClr val="191919"/>
              </a:solidFill>
              <a:latin typeface="+mn-lt"/>
            </a:endParaRPr>
          </a:p>
        </p:txBody>
      </p:sp>
      <p:pic>
        <p:nvPicPr>
          <p:cNvPr id="3" name="Picture 2">
            <a:extLst>
              <a:ext uri="{FF2B5EF4-FFF2-40B4-BE49-F238E27FC236}">
                <a16:creationId xmlns:a16="http://schemas.microsoft.com/office/drawing/2014/main" id="{BDFA7EE4-83D2-D644-AACF-1802CAD81F79}"/>
              </a:ext>
            </a:extLst>
          </p:cNvPr>
          <p:cNvPicPr>
            <a:picLocks noChangeAspect="1"/>
          </p:cNvPicPr>
          <p:nvPr/>
        </p:nvPicPr>
        <p:blipFill rotWithShape="1">
          <a:blip r:embed="rId2">
            <a:extLst>
              <a:ext uri="{28A0092B-C50C-407E-A947-70E740481C1C}">
                <a14:useLocalDpi xmlns:a14="http://schemas.microsoft.com/office/drawing/2010/main" val="0"/>
              </a:ext>
            </a:extLst>
          </a:blip>
          <a:srcRect t="34600" b="33200"/>
          <a:stretch/>
        </p:blipFill>
        <p:spPr>
          <a:xfrm>
            <a:off x="932649" y="1923678"/>
            <a:ext cx="7278701" cy="1656184"/>
          </a:xfrm>
          <a:prstGeom prst="rect">
            <a:avLst/>
          </a:prstGeom>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emplate>Ocean</Template>
  <TotalTime>8900</TotalTime>
  <Words>1558</Words>
  <Application>Microsoft Macintosh PowerPoint</Application>
  <PresentationFormat>On-screen Show (16:9)</PresentationFormat>
  <Paragraphs>156</Paragraphs>
  <Slides>27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MS PGothic</vt:lpstr>
      <vt:lpstr>Arial</vt:lpstr>
      <vt:lpstr>Calibri</vt:lpstr>
      <vt:lpstr>Calibri Light</vt:lpstr>
      <vt:lpstr>Copperplate Gothic Light</vt:lpstr>
      <vt:lpstr>Helvetica</vt:lpstr>
      <vt:lpstr>Helvetica Neue Light</vt:lpstr>
      <vt:lpstr>Helvetica Neue Thin</vt:lpstr>
      <vt:lpstr>Tahoma</vt:lpstr>
      <vt:lpstr>Times New Roman</vt:lpstr>
      <vt:lpstr>Verdana</vt:lpstr>
      <vt:lpstr>Verdana Regular</vt:lpstr>
      <vt:lpstr>Wingdings</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materials translated into Canadian French</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Queensland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 West Mental Health Forum</dc:title>
  <dc:creator>Paul Harnett</dc:creator>
  <cp:lastModifiedBy>Eileen Farrar</cp:lastModifiedBy>
  <cp:revision>867</cp:revision>
  <cp:lastPrinted>2014-07-20T06:17:59Z</cp:lastPrinted>
  <dcterms:created xsi:type="dcterms:W3CDTF">2011-07-03T07:08:08Z</dcterms:created>
  <dcterms:modified xsi:type="dcterms:W3CDTF">2025-07-18T16:54:59Z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-1841943144</vt:i4>
  </property>
  <property fmtid="{D5CDD505-2E9C-101B-9397-08002B2CF9AE}" pid="3" name="_NewReviewCycle">
    <vt:lpwstr/>
  </property>
  <property fmtid="{D5CDD505-2E9C-101B-9397-08002B2CF9AE}" pid="4" name="_EmailSubject">
    <vt:lpwstr>left you a phone message</vt:lpwstr>
  </property>
  <property fmtid="{D5CDD505-2E9C-101B-9397-08002B2CF9AE}" pid="5" name="_AuthorEmail">
    <vt:lpwstr>Liz.Carrington@lakesdhb.govt.nz</vt:lpwstr>
  </property>
  <property fmtid="{D5CDD505-2E9C-101B-9397-08002B2CF9AE}" pid="6" name="_AuthorEmailDisplayName">
    <vt:lpwstr>Liz Carrington</vt:lpwstr>
  </property>
  <property fmtid="{D5CDD505-2E9C-101B-9397-08002B2CF9AE}" pid="7" name="MSIP_Label_adaa4be3-f650-4692-881a-64ae220cbceb_Enabled">
    <vt:lpwstr>true</vt:lpwstr>
  </property>
  <property fmtid="{D5CDD505-2E9C-101B-9397-08002B2CF9AE}" pid="8" name="MSIP_Label_adaa4be3-f650-4692-881a-64ae220cbceb_SetDate">
    <vt:lpwstr>2022-11-17T07:31:28Z</vt:lpwstr>
  </property>
  <property fmtid="{D5CDD505-2E9C-101B-9397-08002B2CF9AE}" pid="9" name="MSIP_Label_adaa4be3-f650-4692-881a-64ae220cbceb_Method">
    <vt:lpwstr>Standard</vt:lpwstr>
  </property>
  <property fmtid="{D5CDD505-2E9C-101B-9397-08002B2CF9AE}" pid="10" name="MSIP_Label_adaa4be3-f650-4692-881a-64ae220cbceb_Name">
    <vt:lpwstr>OFFICIAL  Internal (External sharing)</vt:lpwstr>
  </property>
  <property fmtid="{D5CDD505-2E9C-101B-9397-08002B2CF9AE}" pid="11" name="MSIP_Label_adaa4be3-f650-4692-881a-64ae220cbceb_SiteId">
    <vt:lpwstr>5a7cc8ab-a4dc-4f9b-bf60-66714049ad62</vt:lpwstr>
  </property>
  <property fmtid="{D5CDD505-2E9C-101B-9397-08002B2CF9AE}" pid="12" name="MSIP_Label_adaa4be3-f650-4692-881a-64ae220cbceb_ActionId">
    <vt:lpwstr>db4c6a80-674c-4333-a899-8ba380cfaa7f</vt:lpwstr>
  </property>
  <property fmtid="{D5CDD505-2E9C-101B-9397-08002B2CF9AE}" pid="13" name="MSIP_Label_adaa4be3-f650-4692-881a-64ae220cbceb_ContentBits">
    <vt:lpwstr>0</vt:lpwstr>
  </property>
</Properties>
</file>